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0" r:id="rId1"/>
  </p:sldMasterIdLst>
  <p:notesMasterIdLst>
    <p:notesMasterId r:id="rId364"/>
  </p:notesMasterIdLst>
  <p:sldIdLst>
    <p:sldId id="720" r:id="rId2"/>
    <p:sldId id="325" r:id="rId3"/>
    <p:sldId id="375" r:id="rId4"/>
    <p:sldId id="357" r:id="rId5"/>
    <p:sldId id="358" r:id="rId6"/>
    <p:sldId id="359" r:id="rId7"/>
    <p:sldId id="361" r:id="rId8"/>
    <p:sldId id="362" r:id="rId9"/>
    <p:sldId id="377" r:id="rId10"/>
    <p:sldId id="380" r:id="rId11"/>
    <p:sldId id="378" r:id="rId12"/>
    <p:sldId id="379" r:id="rId13"/>
    <p:sldId id="384" r:id="rId14"/>
    <p:sldId id="364" r:id="rId15"/>
    <p:sldId id="376" r:id="rId16"/>
    <p:sldId id="366" r:id="rId17"/>
    <p:sldId id="383" r:id="rId18"/>
    <p:sldId id="367" r:id="rId19"/>
    <p:sldId id="368" r:id="rId20"/>
    <p:sldId id="382" r:id="rId21"/>
    <p:sldId id="369" r:id="rId22"/>
    <p:sldId id="370" r:id="rId23"/>
    <p:sldId id="371" r:id="rId24"/>
    <p:sldId id="381" r:id="rId25"/>
    <p:sldId id="372" r:id="rId26"/>
    <p:sldId id="373" r:id="rId27"/>
    <p:sldId id="37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425" r:id="rId69"/>
    <p:sldId id="426" r:id="rId70"/>
    <p:sldId id="427" r:id="rId71"/>
    <p:sldId id="428" r:id="rId72"/>
    <p:sldId id="429" r:id="rId73"/>
    <p:sldId id="430" r:id="rId74"/>
    <p:sldId id="431" r:id="rId75"/>
    <p:sldId id="432" r:id="rId76"/>
    <p:sldId id="433" r:id="rId77"/>
    <p:sldId id="434" r:id="rId78"/>
    <p:sldId id="435" r:id="rId79"/>
    <p:sldId id="436" r:id="rId80"/>
    <p:sldId id="437" r:id="rId81"/>
    <p:sldId id="438" r:id="rId82"/>
    <p:sldId id="439" r:id="rId83"/>
    <p:sldId id="440"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 id="456" r:id="rId100"/>
    <p:sldId id="457" r:id="rId101"/>
    <p:sldId id="458" r:id="rId102"/>
    <p:sldId id="459" r:id="rId103"/>
    <p:sldId id="460" r:id="rId104"/>
    <p:sldId id="461" r:id="rId105"/>
    <p:sldId id="462" r:id="rId106"/>
    <p:sldId id="463" r:id="rId107"/>
    <p:sldId id="464" r:id="rId108"/>
    <p:sldId id="465" r:id="rId109"/>
    <p:sldId id="466" r:id="rId110"/>
    <p:sldId id="467" r:id="rId111"/>
    <p:sldId id="468" r:id="rId112"/>
    <p:sldId id="469" r:id="rId113"/>
    <p:sldId id="470" r:id="rId114"/>
    <p:sldId id="471" r:id="rId115"/>
    <p:sldId id="472" r:id="rId116"/>
    <p:sldId id="473" r:id="rId117"/>
    <p:sldId id="474" r:id="rId118"/>
    <p:sldId id="475" r:id="rId119"/>
    <p:sldId id="476" r:id="rId120"/>
    <p:sldId id="477" r:id="rId121"/>
    <p:sldId id="478" r:id="rId122"/>
    <p:sldId id="479" r:id="rId123"/>
    <p:sldId id="480" r:id="rId124"/>
    <p:sldId id="481" r:id="rId125"/>
    <p:sldId id="482" r:id="rId126"/>
    <p:sldId id="483" r:id="rId127"/>
    <p:sldId id="484" r:id="rId128"/>
    <p:sldId id="485" r:id="rId129"/>
    <p:sldId id="486" r:id="rId130"/>
    <p:sldId id="487" r:id="rId131"/>
    <p:sldId id="488" r:id="rId132"/>
    <p:sldId id="489" r:id="rId133"/>
    <p:sldId id="490" r:id="rId134"/>
    <p:sldId id="491" r:id="rId135"/>
    <p:sldId id="492" r:id="rId136"/>
    <p:sldId id="493" r:id="rId137"/>
    <p:sldId id="494" r:id="rId138"/>
    <p:sldId id="495" r:id="rId139"/>
    <p:sldId id="496" r:id="rId140"/>
    <p:sldId id="497" r:id="rId141"/>
    <p:sldId id="498" r:id="rId142"/>
    <p:sldId id="499" r:id="rId143"/>
    <p:sldId id="500" r:id="rId144"/>
    <p:sldId id="501" r:id="rId145"/>
    <p:sldId id="502" r:id="rId146"/>
    <p:sldId id="503" r:id="rId147"/>
    <p:sldId id="504" r:id="rId148"/>
    <p:sldId id="505" r:id="rId149"/>
    <p:sldId id="506" r:id="rId150"/>
    <p:sldId id="507" r:id="rId151"/>
    <p:sldId id="508" r:id="rId152"/>
    <p:sldId id="509" r:id="rId153"/>
    <p:sldId id="510" r:id="rId154"/>
    <p:sldId id="511" r:id="rId155"/>
    <p:sldId id="512" r:id="rId156"/>
    <p:sldId id="513" r:id="rId157"/>
    <p:sldId id="514" r:id="rId158"/>
    <p:sldId id="515" r:id="rId159"/>
    <p:sldId id="516" r:id="rId160"/>
    <p:sldId id="517" r:id="rId161"/>
    <p:sldId id="518" r:id="rId162"/>
    <p:sldId id="519" r:id="rId163"/>
    <p:sldId id="520" r:id="rId164"/>
    <p:sldId id="521" r:id="rId165"/>
    <p:sldId id="522" r:id="rId166"/>
    <p:sldId id="523" r:id="rId167"/>
    <p:sldId id="524" r:id="rId168"/>
    <p:sldId id="525" r:id="rId169"/>
    <p:sldId id="526" r:id="rId170"/>
    <p:sldId id="527" r:id="rId171"/>
    <p:sldId id="528" r:id="rId172"/>
    <p:sldId id="529" r:id="rId173"/>
    <p:sldId id="530" r:id="rId174"/>
    <p:sldId id="531" r:id="rId175"/>
    <p:sldId id="532" r:id="rId176"/>
    <p:sldId id="533" r:id="rId177"/>
    <p:sldId id="534" r:id="rId178"/>
    <p:sldId id="535" r:id="rId179"/>
    <p:sldId id="536" r:id="rId180"/>
    <p:sldId id="537" r:id="rId181"/>
    <p:sldId id="538" r:id="rId182"/>
    <p:sldId id="539" r:id="rId183"/>
    <p:sldId id="540" r:id="rId184"/>
    <p:sldId id="541" r:id="rId185"/>
    <p:sldId id="542" r:id="rId186"/>
    <p:sldId id="543" r:id="rId187"/>
    <p:sldId id="544" r:id="rId188"/>
    <p:sldId id="545" r:id="rId189"/>
    <p:sldId id="546" r:id="rId190"/>
    <p:sldId id="547" r:id="rId191"/>
    <p:sldId id="548" r:id="rId192"/>
    <p:sldId id="549" r:id="rId193"/>
    <p:sldId id="550" r:id="rId194"/>
    <p:sldId id="551" r:id="rId195"/>
    <p:sldId id="552" r:id="rId196"/>
    <p:sldId id="553" r:id="rId197"/>
    <p:sldId id="554" r:id="rId198"/>
    <p:sldId id="555" r:id="rId199"/>
    <p:sldId id="556" r:id="rId200"/>
    <p:sldId id="557" r:id="rId201"/>
    <p:sldId id="558" r:id="rId202"/>
    <p:sldId id="559" r:id="rId203"/>
    <p:sldId id="560" r:id="rId204"/>
    <p:sldId id="561" r:id="rId205"/>
    <p:sldId id="562" r:id="rId206"/>
    <p:sldId id="563" r:id="rId207"/>
    <p:sldId id="564" r:id="rId208"/>
    <p:sldId id="721" r:id="rId209"/>
    <p:sldId id="566" r:id="rId210"/>
    <p:sldId id="567" r:id="rId211"/>
    <p:sldId id="568" r:id="rId212"/>
    <p:sldId id="569" r:id="rId213"/>
    <p:sldId id="570" r:id="rId214"/>
    <p:sldId id="571" r:id="rId215"/>
    <p:sldId id="572" r:id="rId216"/>
    <p:sldId id="573" r:id="rId217"/>
    <p:sldId id="574" r:id="rId218"/>
    <p:sldId id="575" r:id="rId219"/>
    <p:sldId id="576" r:id="rId220"/>
    <p:sldId id="577" r:id="rId221"/>
    <p:sldId id="578" r:id="rId222"/>
    <p:sldId id="579" r:id="rId223"/>
    <p:sldId id="580" r:id="rId224"/>
    <p:sldId id="581" r:id="rId225"/>
    <p:sldId id="582" r:id="rId226"/>
    <p:sldId id="583" r:id="rId227"/>
    <p:sldId id="584" r:id="rId228"/>
    <p:sldId id="585" r:id="rId229"/>
    <p:sldId id="586" r:id="rId230"/>
    <p:sldId id="587" r:id="rId231"/>
    <p:sldId id="588" r:id="rId232"/>
    <p:sldId id="589" r:id="rId233"/>
    <p:sldId id="590" r:id="rId234"/>
    <p:sldId id="591" r:id="rId235"/>
    <p:sldId id="592" r:id="rId236"/>
    <p:sldId id="593" r:id="rId237"/>
    <p:sldId id="594" r:id="rId238"/>
    <p:sldId id="595" r:id="rId239"/>
    <p:sldId id="596" r:id="rId240"/>
    <p:sldId id="597" r:id="rId241"/>
    <p:sldId id="598" r:id="rId242"/>
    <p:sldId id="599" r:id="rId243"/>
    <p:sldId id="600" r:id="rId244"/>
    <p:sldId id="601" r:id="rId245"/>
    <p:sldId id="602" r:id="rId246"/>
    <p:sldId id="603" r:id="rId247"/>
    <p:sldId id="604" r:id="rId248"/>
    <p:sldId id="605" r:id="rId249"/>
    <p:sldId id="606" r:id="rId250"/>
    <p:sldId id="607" r:id="rId251"/>
    <p:sldId id="608" r:id="rId252"/>
    <p:sldId id="609" r:id="rId253"/>
    <p:sldId id="610" r:id="rId254"/>
    <p:sldId id="611" r:id="rId255"/>
    <p:sldId id="612" r:id="rId256"/>
    <p:sldId id="613" r:id="rId257"/>
    <p:sldId id="614" r:id="rId258"/>
    <p:sldId id="615" r:id="rId259"/>
    <p:sldId id="616" r:id="rId260"/>
    <p:sldId id="617" r:id="rId261"/>
    <p:sldId id="618" r:id="rId262"/>
    <p:sldId id="619" r:id="rId263"/>
    <p:sldId id="620" r:id="rId264"/>
    <p:sldId id="621" r:id="rId265"/>
    <p:sldId id="622" r:id="rId266"/>
    <p:sldId id="623" r:id="rId267"/>
    <p:sldId id="624" r:id="rId268"/>
    <p:sldId id="625" r:id="rId269"/>
    <p:sldId id="626" r:id="rId270"/>
    <p:sldId id="627" r:id="rId271"/>
    <p:sldId id="628" r:id="rId272"/>
    <p:sldId id="629" r:id="rId273"/>
    <p:sldId id="630" r:id="rId274"/>
    <p:sldId id="722" r:id="rId275"/>
    <p:sldId id="723" r:id="rId276"/>
    <p:sldId id="633" r:id="rId277"/>
    <p:sldId id="634" r:id="rId278"/>
    <p:sldId id="724" r:id="rId279"/>
    <p:sldId id="636" r:id="rId280"/>
    <p:sldId id="637" r:id="rId281"/>
    <p:sldId id="638" r:id="rId282"/>
    <p:sldId id="639" r:id="rId283"/>
    <p:sldId id="640" r:id="rId284"/>
    <p:sldId id="641" r:id="rId285"/>
    <p:sldId id="642" r:id="rId286"/>
    <p:sldId id="643" r:id="rId287"/>
    <p:sldId id="644" r:id="rId288"/>
    <p:sldId id="645" r:id="rId289"/>
    <p:sldId id="646" r:id="rId290"/>
    <p:sldId id="647" r:id="rId291"/>
    <p:sldId id="648" r:id="rId292"/>
    <p:sldId id="649" r:id="rId293"/>
    <p:sldId id="650" r:id="rId294"/>
    <p:sldId id="651" r:id="rId295"/>
    <p:sldId id="652" r:id="rId296"/>
    <p:sldId id="653" r:id="rId297"/>
    <p:sldId id="654" r:id="rId298"/>
    <p:sldId id="655" r:id="rId299"/>
    <p:sldId id="656" r:id="rId300"/>
    <p:sldId id="657" r:id="rId301"/>
    <p:sldId id="658" r:id="rId302"/>
    <p:sldId id="659" r:id="rId303"/>
    <p:sldId id="660" r:id="rId304"/>
    <p:sldId id="661" r:id="rId305"/>
    <p:sldId id="662" r:id="rId306"/>
    <p:sldId id="663" r:id="rId307"/>
    <p:sldId id="664" r:id="rId308"/>
    <p:sldId id="665" r:id="rId309"/>
    <p:sldId id="666" r:id="rId310"/>
    <p:sldId id="667" r:id="rId311"/>
    <p:sldId id="668" r:id="rId312"/>
    <p:sldId id="669" r:id="rId313"/>
    <p:sldId id="670" r:id="rId314"/>
    <p:sldId id="671" r:id="rId315"/>
    <p:sldId id="672" r:id="rId316"/>
    <p:sldId id="673" r:id="rId317"/>
    <p:sldId id="674" r:id="rId318"/>
    <p:sldId id="675" r:id="rId319"/>
    <p:sldId id="676" r:id="rId320"/>
    <p:sldId id="677" r:id="rId321"/>
    <p:sldId id="678" r:id="rId322"/>
    <p:sldId id="679" r:id="rId323"/>
    <p:sldId id="680" r:id="rId324"/>
    <p:sldId id="681" r:id="rId325"/>
    <p:sldId id="682" r:id="rId326"/>
    <p:sldId id="683" r:id="rId327"/>
    <p:sldId id="684" r:id="rId328"/>
    <p:sldId id="685" r:id="rId329"/>
    <p:sldId id="686" r:id="rId330"/>
    <p:sldId id="687" r:id="rId331"/>
    <p:sldId id="688" r:id="rId332"/>
    <p:sldId id="689" r:id="rId333"/>
    <p:sldId id="690" r:id="rId334"/>
    <p:sldId id="691" r:id="rId335"/>
    <p:sldId id="692" r:id="rId336"/>
    <p:sldId id="693" r:id="rId337"/>
    <p:sldId id="694" r:id="rId338"/>
    <p:sldId id="695" r:id="rId339"/>
    <p:sldId id="696" r:id="rId340"/>
    <p:sldId id="697" r:id="rId341"/>
    <p:sldId id="698" r:id="rId342"/>
    <p:sldId id="699" r:id="rId343"/>
    <p:sldId id="700" r:id="rId344"/>
    <p:sldId id="701" r:id="rId345"/>
    <p:sldId id="702" r:id="rId346"/>
    <p:sldId id="703" r:id="rId347"/>
    <p:sldId id="704" r:id="rId348"/>
    <p:sldId id="705" r:id="rId349"/>
    <p:sldId id="706" r:id="rId350"/>
    <p:sldId id="707" r:id="rId351"/>
    <p:sldId id="708" r:id="rId352"/>
    <p:sldId id="709" r:id="rId353"/>
    <p:sldId id="710" r:id="rId354"/>
    <p:sldId id="711" r:id="rId355"/>
    <p:sldId id="712" r:id="rId356"/>
    <p:sldId id="713" r:id="rId357"/>
    <p:sldId id="714" r:id="rId358"/>
    <p:sldId id="715" r:id="rId359"/>
    <p:sldId id="716" r:id="rId360"/>
    <p:sldId id="717" r:id="rId361"/>
    <p:sldId id="718" r:id="rId362"/>
    <p:sldId id="719" r:id="rId3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458" autoAdjust="0"/>
  </p:normalViewPr>
  <p:slideViewPr>
    <p:cSldViewPr>
      <p:cViewPr>
        <p:scale>
          <a:sx n="50" d="100"/>
          <a:sy n="50" d="100"/>
        </p:scale>
        <p:origin x="-52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viewProps" Target="view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F7082-1BE0-4B7A-B111-BAC884B171BB}" type="datetimeFigureOut">
              <a:rPr lang="tr-TR" smtClean="0"/>
              <a:t>15.09.2024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B29E05-98C1-4EDA-AA6A-CBCFD374F7FB}" type="slidenum">
              <a:rPr lang="tr-TR" smtClean="0"/>
              <a:t>‹#›</a:t>
            </a:fld>
            <a:endParaRPr lang="tr-TR"/>
          </a:p>
        </p:txBody>
      </p:sp>
    </p:spTree>
    <p:extLst>
      <p:ext uri="{BB962C8B-B14F-4D97-AF65-F5344CB8AC3E}">
        <p14:creationId xmlns:p14="http://schemas.microsoft.com/office/powerpoint/2010/main" val="241819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45060" name="Slayt Numarası Yer Tutucus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2D6C461F-48EC-4034-BFCF-25736655F01D}" type="slidenum">
              <a:rPr lang="tr-TR" altLang="tr-TR" smtClean="0">
                <a:latin typeface="Calibri" pitchFamily="34" charset="0"/>
              </a:rPr>
              <a:pPr fontAlgn="base">
                <a:spcBef>
                  <a:spcPct val="0"/>
                </a:spcBef>
                <a:spcAft>
                  <a:spcPct val="0"/>
                </a:spcAft>
                <a:defRPr/>
              </a:pPr>
              <a:t>135</a:t>
            </a:fld>
            <a:endParaRPr lang="tr-TR" altLang="tr-TR"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t>275</a:t>
            </a:fld>
            <a:endParaRPr lang="tr-TR"/>
          </a:p>
        </p:txBody>
      </p:sp>
    </p:spTree>
    <p:extLst>
      <p:ext uri="{BB962C8B-B14F-4D97-AF65-F5344CB8AC3E}">
        <p14:creationId xmlns:p14="http://schemas.microsoft.com/office/powerpoint/2010/main" val="208237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65D41BB7-B090-421E-9946-36CF60159137}" type="datetime1">
              <a:rPr lang="tr-TR" smtClean="0"/>
              <a:t>15.09.2024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90D6C216-BAD0-4AD5-89A7-A6DBE3DB0447}" type="datetime1">
              <a:rPr lang="tr-TR" smtClean="0"/>
              <a:t>15.09.2024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EB2725F-413D-4F59-8CE2-74E616B577D3}" type="datetime1">
              <a:rPr lang="tr-TR" smtClean="0"/>
              <a:t>15.09.2024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370013" y="301625"/>
            <a:ext cx="7313612" cy="11430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1370013" y="1827213"/>
            <a:ext cx="3579812"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02225" y="1827213"/>
            <a:ext cx="35814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8"/>
          <p:cNvSpPr>
            <a:spLocks noGrp="1" noChangeArrowheads="1"/>
          </p:cNvSpPr>
          <p:nvPr>
            <p:ph type="dt" sz="half" idx="10"/>
          </p:nvPr>
        </p:nvSpPr>
        <p:spPr>
          <a:ln/>
        </p:spPr>
        <p:txBody>
          <a:bodyPr/>
          <a:lstStyle>
            <a:lvl1pPr>
              <a:defRPr/>
            </a:lvl1pPr>
          </a:lstStyle>
          <a:p>
            <a:pPr>
              <a:defRPr/>
            </a:pPr>
            <a:endParaRPr lang="tr-TR" altLang="tr-TR"/>
          </a:p>
        </p:txBody>
      </p:sp>
      <p:sp>
        <p:nvSpPr>
          <p:cNvPr id="6" name="Rectangle 9"/>
          <p:cNvSpPr>
            <a:spLocks noGrp="1" noChangeArrowheads="1"/>
          </p:cNvSpPr>
          <p:nvPr>
            <p:ph type="ftr" sz="quarter" idx="11"/>
          </p:nvPr>
        </p:nvSpPr>
        <p:spPr>
          <a:ln/>
        </p:spPr>
        <p:txBody>
          <a:bodyPr/>
          <a:lstStyle>
            <a:lvl1pPr>
              <a:defRPr/>
            </a:lvl1pPr>
          </a:lstStyle>
          <a:p>
            <a:pPr>
              <a:defRPr/>
            </a:pPr>
            <a:endParaRPr lang="tr-TR" altLang="tr-TR"/>
          </a:p>
        </p:txBody>
      </p:sp>
      <p:sp>
        <p:nvSpPr>
          <p:cNvPr id="7" name="Rectangle 10"/>
          <p:cNvSpPr>
            <a:spLocks noGrp="1" noChangeArrowheads="1"/>
          </p:cNvSpPr>
          <p:nvPr>
            <p:ph type="sldNum" sz="quarter" idx="12"/>
          </p:nvPr>
        </p:nvSpPr>
        <p:spPr>
          <a:ln/>
        </p:spPr>
        <p:txBody>
          <a:bodyPr/>
          <a:lstStyle>
            <a:lvl1pPr>
              <a:defRPr/>
            </a:lvl1pPr>
          </a:lstStyle>
          <a:p>
            <a:pPr>
              <a:defRPr/>
            </a:pPr>
            <a:fld id="{9888CD39-4BFE-4BD4-81F3-65D6232A64AA}" type="slidenum">
              <a:rPr lang="tr-TR" altLang="tr-TR"/>
              <a:pPr>
                <a:defRPr/>
              </a:pPr>
              <a:t>‹#›</a:t>
            </a:fld>
            <a:endParaRPr lang="tr-TR" altLang="tr-TR"/>
          </a:p>
        </p:txBody>
      </p:sp>
    </p:spTree>
    <p:extLst>
      <p:ext uri="{BB962C8B-B14F-4D97-AF65-F5344CB8AC3E}">
        <p14:creationId xmlns:p14="http://schemas.microsoft.com/office/powerpoint/2010/main" val="243958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3DB5DBA-2858-4FE9-A762-5D5EEC15B45C}" type="datetime1">
              <a:rPr lang="tr-TR" smtClean="0"/>
              <a:t>15.09.2024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2B81718-AED8-4132-BFE7-59101290AB7D}" type="datetime1">
              <a:rPr lang="tr-TR" smtClean="0"/>
              <a:t>15.09.2024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46F171FC-EA42-4F6D-B865-1B3B513F1296}" type="datetime1">
              <a:rPr lang="tr-TR" smtClean="0"/>
              <a:t>15.09.2024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04A88C6-6843-444B-A264-3A91B17DEF0F}" type="datetime1">
              <a:rPr lang="tr-TR" smtClean="0"/>
              <a:t>15.09.2024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3AB632FA-EA40-49F8-9551-92744786FBBF}" type="datetime1">
              <a:rPr lang="tr-TR" smtClean="0"/>
              <a:t>15.09.2024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26D82-0FE6-4350-9657-247B0C4EC0EF}" type="datetime1">
              <a:rPr lang="tr-TR" smtClean="0"/>
              <a:t>15.09.2024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0147C036-834B-4B22-84EA-9723056160BD}" type="datetime1">
              <a:rPr lang="tr-TR" smtClean="0"/>
              <a:t>15.09.2024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03273824-13FE-4301-B4AF-F0B866FB2A31}" type="datetime1">
              <a:rPr lang="tr-TR" smtClean="0"/>
              <a:t>15.09.2024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26404B8-8D9A-4EA6-BD6E-5D875A1045F2}" type="datetime1">
              <a:rPr lang="tr-TR" smtClean="0"/>
              <a:t>15.09.2024</a:t>
            </a:fld>
            <a:endParaRPr lang="tr-T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tr-T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1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6.wmf"/></Relationships>
</file>

<file path=ppt/slides/_rels/slide2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6.wmf"/></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21.wmf"/></Relationships>
</file>

<file path=ppt/slides/_rels/slide2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odis.gsfc.nasa.gov/about/specifications.php" TargetMode="External"/><Relationship Id="rId2" Type="http://schemas.openxmlformats.org/officeDocument/2006/relationships/hyperlink" Target="http://www.satimagingcorp.com/"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0.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31.png"/><Relationship Id="rId4" Type="http://schemas.openxmlformats.org/officeDocument/2006/relationships/image" Target="../media/image129.wmf"/></Relationships>
</file>

<file path=ppt/slides/_rels/slide2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2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modis.gsfc.nasa.gov/about/specifications.php" TargetMode="External"/><Relationship Id="rId2" Type="http://schemas.openxmlformats.org/officeDocument/2006/relationships/hyperlink" Target="http://www.satimagingcorp.com/" TargetMode="Externa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9.png"/><Relationship Id="rId7" Type="http://schemas.openxmlformats.org/officeDocument/2006/relationships/image" Target="NUL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3.png"/></Relationships>
</file>

<file path=ppt/slides/_rels/slide275.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6.png"/><Relationship Id="rId4" Type="http://schemas.openxmlformats.org/officeDocument/2006/relationships/image" Target="../media/image145.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3.emf"/><Relationship Id="rId4" Type="http://schemas.openxmlformats.org/officeDocument/2006/relationships/image" Target="../media/image152.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image" Target="../media/image23.wmf"/></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b="1" dirty="0" smtClean="0"/>
              <a:t>UZAKTAN ALGILAMA</a:t>
            </a:r>
            <a:endParaRPr lang="tr-TR" b="1" dirty="0"/>
          </a:p>
        </p:txBody>
      </p:sp>
      <p:sp>
        <p:nvSpPr>
          <p:cNvPr id="3" name="Alt Başlık 2"/>
          <p:cNvSpPr>
            <a:spLocks noGrp="1"/>
          </p:cNvSpPr>
          <p:nvPr>
            <p:ph type="subTitle" idx="1"/>
          </p:nvPr>
        </p:nvSpPr>
        <p:spPr/>
        <p:txBody>
          <a:bodyPr/>
          <a:lstStyle/>
          <a:p>
            <a:r>
              <a:rPr lang="tr-TR" b="1" dirty="0"/>
              <a:t>Prof. Dr. Derya ÖZTÜRK</a:t>
            </a:r>
          </a:p>
          <a:p>
            <a:r>
              <a:rPr lang="tr-TR" b="1" dirty="0"/>
              <a:t>Samsun, </a:t>
            </a:r>
            <a:r>
              <a:rPr lang="tr-TR" b="1" dirty="0" smtClean="0"/>
              <a:t>2024</a:t>
            </a:r>
            <a:endParaRPr lang="tr-TR" b="1" dirty="0"/>
          </a:p>
          <a:p>
            <a:endParaRPr lang="tr-TR" b="1" dirty="0"/>
          </a:p>
        </p:txBody>
      </p:sp>
    </p:spTree>
    <p:extLst>
      <p:ext uri="{BB962C8B-B14F-4D97-AF65-F5344CB8AC3E}">
        <p14:creationId xmlns:p14="http://schemas.microsoft.com/office/powerpoint/2010/main" val="1726964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792088"/>
          </a:xfrm>
        </p:spPr>
        <p:txBody>
          <a:bodyPr>
            <a:normAutofit/>
          </a:bodyPr>
          <a:lstStyle/>
          <a:p>
            <a:r>
              <a:rPr lang="tr-TR" altLang="tr-TR" b="1" dirty="0"/>
              <a:t>Atmosferik </a:t>
            </a:r>
            <a:r>
              <a:rPr lang="tr-TR" altLang="tr-TR" b="1" dirty="0" smtClean="0"/>
              <a:t>Pencere</a:t>
            </a:r>
            <a:endParaRPr lang="tr-TR" dirty="0"/>
          </a:p>
        </p:txBody>
      </p:sp>
      <p:sp>
        <p:nvSpPr>
          <p:cNvPr id="3" name="İçerik Yer Tutucusu 2"/>
          <p:cNvSpPr>
            <a:spLocks noGrp="1"/>
          </p:cNvSpPr>
          <p:nvPr>
            <p:ph idx="1"/>
          </p:nvPr>
        </p:nvSpPr>
        <p:spPr>
          <a:xfrm>
            <a:off x="395536" y="1124744"/>
            <a:ext cx="8229600" cy="2448272"/>
          </a:xfrm>
        </p:spPr>
        <p:txBody>
          <a:bodyPr/>
          <a:lstStyle/>
          <a:p>
            <a:r>
              <a:rPr lang="tr-TR" altLang="tr-TR" dirty="0">
                <a:latin typeface="Arial" charset="0"/>
              </a:rPr>
              <a:t>Atmosferik pencere EM enerjinin atmosferden geçebildiği dalga boyu aralıklarını </a:t>
            </a:r>
            <a:r>
              <a:rPr lang="tr-TR" altLang="tr-TR" dirty="0" smtClean="0">
                <a:latin typeface="Arial" charset="0"/>
              </a:rPr>
              <a:t>gösterir.</a:t>
            </a:r>
          </a:p>
          <a:p>
            <a:r>
              <a:rPr lang="tr-TR" altLang="tr-TR" dirty="0" smtClean="0">
                <a:latin typeface="Arial" charset="0"/>
              </a:rPr>
              <a:t>Uzaktan </a:t>
            </a:r>
            <a:r>
              <a:rPr lang="tr-TR" altLang="tr-TR" dirty="0">
                <a:latin typeface="Arial" charset="0"/>
              </a:rPr>
              <a:t>algılamada atmosferdeki yutulmadan dolayı sadece belirli dalga boylarında algılama yapılabilir. Bundan dolayı </a:t>
            </a:r>
            <a:r>
              <a:rPr lang="tr-TR" altLang="tr-TR" dirty="0" smtClean="0">
                <a:latin typeface="Arial" charset="0"/>
              </a:rPr>
              <a:t>algılayıcılar, </a:t>
            </a:r>
            <a:r>
              <a:rPr lang="tr-TR" altLang="tr-TR" dirty="0">
                <a:latin typeface="Arial" charset="0"/>
              </a:rPr>
              <a:t>söz konusu kısıtlamalar göz önünde bulundurularak </a:t>
            </a:r>
            <a:r>
              <a:rPr lang="tr-TR" altLang="tr-TR" dirty="0" smtClean="0">
                <a:latin typeface="Arial" charset="0"/>
              </a:rPr>
              <a:t>tasarlanırlar.</a:t>
            </a: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13" y="3608774"/>
            <a:ext cx="7622431" cy="301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8788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20688"/>
            <a:ext cx="8229600" cy="6192688"/>
          </a:xfrm>
        </p:spPr>
        <p:txBody>
          <a:bodyPr>
            <a:normAutofit/>
          </a:bodyPr>
          <a:lstStyle/>
          <a:p>
            <a:pPr>
              <a:spcAft>
                <a:spcPts val="600"/>
              </a:spcAft>
            </a:pPr>
            <a:r>
              <a:rPr lang="tr-TR" sz="2800" dirty="0"/>
              <a:t>Genel olarak yayımı (ɛ) etkileyen temel </a:t>
            </a:r>
            <a:r>
              <a:rPr lang="tr-TR" sz="2800" dirty="0" smtClean="0"/>
              <a:t>faktörler,</a:t>
            </a:r>
          </a:p>
          <a:p>
            <a:pPr lvl="1">
              <a:spcAft>
                <a:spcPts val="600"/>
              </a:spcAft>
            </a:pPr>
            <a:r>
              <a:rPr lang="tr-TR" sz="2800" b="1" dirty="0" smtClean="0"/>
              <a:t>Cisimlerin </a:t>
            </a:r>
            <a:r>
              <a:rPr lang="tr-TR" sz="2800" b="1" dirty="0"/>
              <a:t>renk </a:t>
            </a:r>
            <a:r>
              <a:rPr lang="tr-TR" sz="2800" b="1" dirty="0" smtClean="0"/>
              <a:t>tonu</a:t>
            </a:r>
            <a:r>
              <a:rPr lang="tr-TR" sz="2800" dirty="0"/>
              <a:t>:</a:t>
            </a:r>
            <a:r>
              <a:rPr lang="tr-TR" sz="2800" dirty="0" smtClean="0"/>
              <a:t> </a:t>
            </a:r>
            <a:r>
              <a:rPr lang="tr-TR" sz="2800" dirty="0"/>
              <a:t>K</a:t>
            </a:r>
            <a:r>
              <a:rPr lang="tr-TR" sz="2800" dirty="0" smtClean="0"/>
              <a:t>oyu </a:t>
            </a:r>
            <a:r>
              <a:rPr lang="tr-TR" sz="2800" dirty="0"/>
              <a:t>cisimler daha iyi yutucu ve daha iyi </a:t>
            </a:r>
            <a:r>
              <a:rPr lang="tr-TR" sz="2800" dirty="0" smtClean="0"/>
              <a:t>yayıcıdır.</a:t>
            </a:r>
          </a:p>
          <a:p>
            <a:pPr lvl="1">
              <a:spcAft>
                <a:spcPts val="600"/>
              </a:spcAft>
            </a:pPr>
            <a:r>
              <a:rPr lang="tr-TR" sz="2800" b="1" dirty="0" smtClean="0"/>
              <a:t>Yüzey pürüzlülüğü</a:t>
            </a:r>
            <a:r>
              <a:rPr lang="tr-TR" sz="2800" dirty="0"/>
              <a:t>:</a:t>
            </a:r>
            <a:r>
              <a:rPr lang="tr-TR" sz="2800" dirty="0" smtClean="0"/>
              <a:t> </a:t>
            </a:r>
            <a:r>
              <a:rPr lang="tr-TR" sz="2800" dirty="0"/>
              <a:t>D</a:t>
            </a:r>
            <a:r>
              <a:rPr lang="tr-TR" sz="2800" dirty="0" smtClean="0"/>
              <a:t>alga </a:t>
            </a:r>
            <a:r>
              <a:rPr lang="tr-TR" sz="2800" dirty="0"/>
              <a:t>boyuna göre daha pürüzlü (kaba) olan </a:t>
            </a:r>
            <a:r>
              <a:rPr lang="tr-TR" sz="2800" dirty="0" smtClean="0"/>
              <a:t>yüzeyler daha </a:t>
            </a:r>
            <a:r>
              <a:rPr lang="tr-TR" sz="2800" dirty="0"/>
              <a:t>büyük yüzey </a:t>
            </a:r>
            <a:r>
              <a:rPr lang="tr-TR" sz="2800" dirty="0" smtClean="0"/>
              <a:t>alanına </a:t>
            </a:r>
            <a:r>
              <a:rPr lang="tr-TR" sz="2800" dirty="0"/>
              <a:t>ve daha büyük yutulma ve tekrar yayma </a:t>
            </a:r>
            <a:r>
              <a:rPr lang="tr-TR" sz="2800" dirty="0" smtClean="0"/>
              <a:t>potansiyeline sahiptirler</a:t>
            </a:r>
            <a:r>
              <a:rPr lang="tr-TR" sz="2800" dirty="0"/>
              <a:t>.</a:t>
            </a:r>
          </a:p>
          <a:p>
            <a:pPr lvl="1">
              <a:spcAft>
                <a:spcPts val="600"/>
              </a:spcAft>
            </a:pPr>
            <a:r>
              <a:rPr lang="tr-TR" sz="2800" b="1" dirty="0" smtClean="0"/>
              <a:t>Nem içeriği</a:t>
            </a:r>
            <a:r>
              <a:rPr lang="tr-TR" sz="2800" dirty="0" smtClean="0"/>
              <a:t>: Nem içeriği </a:t>
            </a:r>
            <a:r>
              <a:rPr lang="tr-TR" sz="2800" dirty="0"/>
              <a:t>fazla olan cisimlerin daha fazla </a:t>
            </a:r>
            <a:r>
              <a:rPr lang="tr-TR" sz="2800" dirty="0" smtClean="0"/>
              <a:t>yayıcı </a:t>
            </a:r>
            <a:r>
              <a:rPr lang="tr-TR" sz="2800" dirty="0"/>
              <a:t>olma </a:t>
            </a:r>
            <a:r>
              <a:rPr lang="tr-TR" sz="2800" dirty="0" smtClean="0"/>
              <a:t>kapasitesi vardır.</a:t>
            </a:r>
            <a:endParaRPr lang="tr-TR" sz="2800" dirty="0"/>
          </a:p>
        </p:txBody>
      </p:sp>
    </p:spTree>
    <p:extLst>
      <p:ext uri="{BB962C8B-B14F-4D97-AF65-F5344CB8AC3E}">
        <p14:creationId xmlns:p14="http://schemas.microsoft.com/office/powerpoint/2010/main" val="7571068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Autofit/>
          </a:bodyPr>
          <a:lstStyle/>
          <a:p>
            <a:r>
              <a:rPr lang="tr-TR" sz="3200" b="1" dirty="0" smtClean="0"/>
              <a:t>T Kinetik Sıcaklığındaki Bir Cismin Yaptığı Işınım Miktarı</a:t>
            </a:r>
            <a:endParaRPr lang="tr-TR" sz="3200" b="1" dirty="0"/>
          </a:p>
        </p:txBody>
      </p:sp>
      <p:sp>
        <p:nvSpPr>
          <p:cNvPr id="3" name="İçerik Yer Tutucusu 2"/>
          <p:cNvSpPr>
            <a:spLocks noGrp="1"/>
          </p:cNvSpPr>
          <p:nvPr>
            <p:ph idx="1"/>
          </p:nvPr>
        </p:nvSpPr>
        <p:spPr>
          <a:xfrm>
            <a:off x="457200" y="1792560"/>
            <a:ext cx="8229600" cy="4876800"/>
          </a:xfrm>
        </p:spPr>
        <p:txBody>
          <a:bodyPr>
            <a:normAutofit/>
          </a:bodyPr>
          <a:lstStyle/>
          <a:p>
            <a:pPr>
              <a:spcAft>
                <a:spcPts val="600"/>
              </a:spcAft>
            </a:pPr>
            <a:r>
              <a:rPr lang="tr-TR" sz="2800" noProof="1" smtClean="0"/>
              <a:t>Stefan-Boltzman kanununa yayım (ɛ) katsayısının eklenmesiyle;</a:t>
            </a:r>
            <a:r>
              <a:rPr lang="tr-TR" sz="2800" i="1" noProof="1" smtClean="0"/>
              <a:t> </a:t>
            </a:r>
          </a:p>
          <a:p>
            <a:pPr marL="0" indent="0">
              <a:spcAft>
                <a:spcPts val="600"/>
              </a:spcAft>
              <a:buNone/>
            </a:pPr>
            <a:r>
              <a:rPr lang="tr-TR" altLang="tr-TR" sz="2800" i="1" noProof="1" smtClean="0">
                <a:latin typeface="Arial" charset="0"/>
              </a:rPr>
              <a:t>		</a:t>
            </a:r>
            <a:r>
              <a:rPr lang="tr-TR" altLang="tr-TR" sz="2800" noProof="1" smtClean="0">
                <a:latin typeface="Arial" charset="0"/>
              </a:rPr>
              <a:t>W=ɛ x </a:t>
            </a:r>
            <a:r>
              <a:rPr lang="el-GR" altLang="tr-TR" sz="2800" noProof="1" smtClean="0">
                <a:latin typeface="Arial" charset="0"/>
              </a:rPr>
              <a:t>σ</a:t>
            </a:r>
            <a:r>
              <a:rPr lang="tr-TR" altLang="tr-TR" sz="2800" noProof="1" smtClean="0">
                <a:latin typeface="Arial" charset="0"/>
              </a:rPr>
              <a:t> x T</a:t>
            </a:r>
            <a:r>
              <a:rPr lang="tr-TR" altLang="tr-TR" sz="2800" baseline="30000" noProof="1" smtClean="0">
                <a:latin typeface="Arial" charset="0"/>
              </a:rPr>
              <a:t>4</a:t>
            </a:r>
            <a:endParaRPr lang="tr-TR" sz="2800" i="1" noProof="1" smtClean="0"/>
          </a:p>
          <a:p>
            <a:pPr>
              <a:spcAft>
                <a:spcPts val="600"/>
              </a:spcAft>
            </a:pPr>
            <a:r>
              <a:rPr lang="tr-TR" sz="2800" noProof="1" smtClean="0"/>
              <a:t>Bu eşitliğe göre T kinetik sıcaklığındaki bir cismin yaptığı ışınım miktarı, aynı sıcaklıktaki bir siyah cismin ışınım miktarının yayım (</a:t>
            </a:r>
            <a:r>
              <a:rPr lang="tr-TR" altLang="tr-TR" sz="2800" noProof="1" smtClean="0">
                <a:latin typeface="Arial" charset="0"/>
              </a:rPr>
              <a:t>ɛ</a:t>
            </a:r>
            <a:r>
              <a:rPr lang="tr-TR" sz="2800" noProof="1" smtClean="0"/>
              <a:t>) katı kadar olacaktır.</a:t>
            </a:r>
          </a:p>
          <a:p>
            <a:pPr>
              <a:spcAft>
                <a:spcPts val="600"/>
              </a:spcAft>
            </a:pPr>
            <a:endParaRPr lang="tr-TR" sz="2800" noProof="1"/>
          </a:p>
        </p:txBody>
      </p:sp>
    </p:spTree>
    <p:extLst>
      <p:ext uri="{BB962C8B-B14F-4D97-AF65-F5344CB8AC3E}">
        <p14:creationId xmlns:p14="http://schemas.microsoft.com/office/powerpoint/2010/main" val="17201768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200" b="1" dirty="0" smtClean="0"/>
              <a:t>Kinetik Sıcaklık ve Işıyan Sıcaklık</a:t>
            </a:r>
            <a:endParaRPr lang="tr-TR" sz="3200" b="1" dirty="0"/>
          </a:p>
        </p:txBody>
      </p:sp>
      <p:sp>
        <p:nvSpPr>
          <p:cNvPr id="3" name="İçerik Yer Tutucusu 2"/>
          <p:cNvSpPr>
            <a:spLocks noGrp="1"/>
          </p:cNvSpPr>
          <p:nvPr>
            <p:ph idx="1"/>
          </p:nvPr>
        </p:nvSpPr>
        <p:spPr>
          <a:xfrm>
            <a:off x="457200" y="1628800"/>
            <a:ext cx="8229600" cy="1368152"/>
          </a:xfrm>
        </p:spPr>
        <p:txBody>
          <a:bodyPr/>
          <a:lstStyle/>
          <a:p>
            <a:r>
              <a:rPr lang="tr-TR" dirty="0" smtClean="0"/>
              <a:t>Işıyan </a:t>
            </a:r>
            <a:r>
              <a:rPr lang="tr-TR" dirty="0"/>
              <a:t>sıcaklık değerleriyle cisimlerin gerçek kinetik sıcaklıkları arasındaki ilişki;</a:t>
            </a:r>
          </a:p>
          <a:p>
            <a:pPr marL="0" indent="0">
              <a:buNone/>
            </a:pPr>
            <a:r>
              <a:rPr lang="tr-TR" i="1" dirty="0"/>
              <a:t>	</a:t>
            </a:r>
            <a:r>
              <a:rPr lang="tr-TR" i="1" dirty="0" smtClean="0"/>
              <a:t>         T </a:t>
            </a:r>
            <a:r>
              <a:rPr lang="tr-TR" i="1" dirty="0"/>
              <a:t>ışıyan = </a:t>
            </a:r>
            <a:r>
              <a:rPr lang="tr-TR" altLang="tr-TR" noProof="1">
                <a:latin typeface="Arial" charset="0"/>
              </a:rPr>
              <a:t>ɛ</a:t>
            </a:r>
            <a:r>
              <a:rPr lang="tr-TR" altLang="tr-TR" baseline="30000" noProof="1">
                <a:latin typeface="Arial" charset="0"/>
              </a:rPr>
              <a:t>1/4</a:t>
            </a:r>
            <a:r>
              <a:rPr lang="tr-TR" i="1" dirty="0"/>
              <a:t>T kinetik</a:t>
            </a:r>
            <a:endParaRPr lang="tr-TR" dirty="0"/>
          </a:p>
          <a:p>
            <a:endParaRPr lang="tr-T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8910170" cy="285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5786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3672" y="260648"/>
            <a:ext cx="8686800" cy="990600"/>
          </a:xfrm>
        </p:spPr>
        <p:txBody>
          <a:bodyPr vert="horz" lIns="91440" tIns="45720" rIns="91440" bIns="45720" rtlCol="0" anchor="ctr">
            <a:noAutofit/>
          </a:bodyPr>
          <a:lstStyle/>
          <a:p>
            <a:r>
              <a:rPr lang="tr-TR" sz="3200" b="1" dirty="0" smtClean="0"/>
              <a:t>Yeryüzü Cisimlerinin Günlük </a:t>
            </a:r>
            <a:r>
              <a:rPr lang="tr-TR" sz="3200" b="1" dirty="0"/>
              <a:t>Sıcaklık Değişimi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46" y="1503799"/>
            <a:ext cx="8566726" cy="40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0321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32656"/>
            <a:ext cx="8784976" cy="990600"/>
          </a:xfrm>
        </p:spPr>
        <p:txBody>
          <a:bodyPr vert="horz" lIns="91440" tIns="45720" rIns="91440" bIns="45720" rtlCol="0" anchor="ctr">
            <a:noAutofit/>
          </a:bodyPr>
          <a:lstStyle/>
          <a:p>
            <a:r>
              <a:rPr lang="tr-TR" sz="3200" b="1" dirty="0"/>
              <a:t>Yeryüzü Cisimlerinin Günlük Sıcaklık Değişimi</a:t>
            </a:r>
          </a:p>
        </p:txBody>
      </p:sp>
      <p:sp>
        <p:nvSpPr>
          <p:cNvPr id="3" name="İçerik Yer Tutucusu 2"/>
          <p:cNvSpPr>
            <a:spLocks noGrp="1"/>
          </p:cNvSpPr>
          <p:nvPr>
            <p:ph idx="1"/>
          </p:nvPr>
        </p:nvSpPr>
        <p:spPr>
          <a:xfrm>
            <a:off x="457200" y="1484784"/>
            <a:ext cx="8229600" cy="4992216"/>
          </a:xfrm>
        </p:spPr>
        <p:txBody>
          <a:bodyPr>
            <a:normAutofit fontScale="92500"/>
          </a:bodyPr>
          <a:lstStyle/>
          <a:p>
            <a:r>
              <a:rPr lang="tr-TR" dirty="0" smtClean="0"/>
              <a:t>Cisimlerin </a:t>
            </a:r>
            <a:r>
              <a:rPr lang="tr-TR" dirty="0"/>
              <a:t>bir günlük </a:t>
            </a:r>
            <a:r>
              <a:rPr lang="tr-TR" dirty="0" smtClean="0"/>
              <a:t>sıcaklık değişimi incelendiğinde</a:t>
            </a:r>
            <a:r>
              <a:rPr lang="tr-TR" dirty="0"/>
              <a:t>, en </a:t>
            </a:r>
            <a:r>
              <a:rPr lang="tr-TR" dirty="0" smtClean="0"/>
              <a:t>sıcak oldukları</a:t>
            </a:r>
            <a:r>
              <a:rPr lang="tr-TR" dirty="0"/>
              <a:t> </a:t>
            </a:r>
            <a:r>
              <a:rPr lang="tr-TR" dirty="0" smtClean="0"/>
              <a:t>saatler öğleden </a:t>
            </a:r>
            <a:r>
              <a:rPr lang="tr-TR" dirty="0"/>
              <a:t>sonra 14:00 -16:00, en </a:t>
            </a:r>
            <a:r>
              <a:rPr lang="tr-TR" dirty="0" smtClean="0"/>
              <a:t>soğuk oldukları </a:t>
            </a:r>
            <a:r>
              <a:rPr lang="tr-TR" dirty="0"/>
              <a:t>saatler ise gece </a:t>
            </a:r>
            <a:r>
              <a:rPr lang="tr-TR" dirty="0" smtClean="0"/>
              <a:t>yarısından </a:t>
            </a:r>
            <a:r>
              <a:rPr lang="tr-TR" dirty="0"/>
              <a:t>sonraki saatlerdir. </a:t>
            </a:r>
            <a:endParaRPr lang="tr-TR" dirty="0" smtClean="0"/>
          </a:p>
          <a:p>
            <a:r>
              <a:rPr lang="tr-TR" dirty="0" smtClean="0"/>
              <a:t>Toprağın </a:t>
            </a:r>
            <a:r>
              <a:rPr lang="tr-TR" dirty="0"/>
              <a:t>bitki örtüsü ve suya göre daha fazla </a:t>
            </a:r>
            <a:r>
              <a:rPr lang="tr-TR" dirty="0" smtClean="0"/>
              <a:t>sıcaklık</a:t>
            </a:r>
            <a:r>
              <a:rPr lang="tr-TR" dirty="0"/>
              <a:t> </a:t>
            </a:r>
            <a:r>
              <a:rPr lang="tr-TR" dirty="0" smtClean="0"/>
              <a:t>değişimi gösterdiği </a:t>
            </a:r>
            <a:r>
              <a:rPr lang="tr-TR" dirty="0"/>
              <a:t>görülmektedir. Bu durum </a:t>
            </a:r>
            <a:r>
              <a:rPr lang="tr-TR" dirty="0" smtClean="0"/>
              <a:t>toprağın ısıl eylemsizliğinin </a:t>
            </a:r>
            <a:r>
              <a:rPr lang="tr-TR" dirty="0"/>
              <a:t>daha </a:t>
            </a:r>
            <a:r>
              <a:rPr lang="tr-TR" dirty="0" smtClean="0"/>
              <a:t>düşük</a:t>
            </a:r>
            <a:r>
              <a:rPr lang="tr-TR" dirty="0"/>
              <a:t> </a:t>
            </a:r>
            <a:r>
              <a:rPr lang="tr-TR" dirty="0" smtClean="0"/>
              <a:t>olduğunu </a:t>
            </a:r>
            <a:r>
              <a:rPr lang="tr-TR" dirty="0"/>
              <a:t>göstermektedir. </a:t>
            </a:r>
            <a:endParaRPr lang="tr-TR" dirty="0" smtClean="0"/>
          </a:p>
          <a:p>
            <a:r>
              <a:rPr lang="tr-TR" dirty="0" smtClean="0"/>
              <a:t>Bitki </a:t>
            </a:r>
            <a:r>
              <a:rPr lang="tr-TR" dirty="0"/>
              <a:t>ve suyun </a:t>
            </a:r>
            <a:r>
              <a:rPr lang="tr-TR" dirty="0" smtClean="0"/>
              <a:t>ısıl </a:t>
            </a:r>
            <a:r>
              <a:rPr lang="tr-TR" dirty="0"/>
              <a:t>kapasitesi daha yüksektir. </a:t>
            </a:r>
            <a:endParaRPr lang="tr-TR" dirty="0" smtClean="0"/>
          </a:p>
          <a:p>
            <a:r>
              <a:rPr lang="tr-TR" dirty="0" smtClean="0"/>
              <a:t>Su içeriği </a:t>
            </a:r>
            <a:r>
              <a:rPr lang="tr-TR" dirty="0"/>
              <a:t>zengin olan nemli toprak özellikle günün en </a:t>
            </a:r>
            <a:r>
              <a:rPr lang="tr-TR" dirty="0" smtClean="0"/>
              <a:t>sıcak </a:t>
            </a:r>
            <a:r>
              <a:rPr lang="tr-TR" dirty="0"/>
              <a:t>saatlerinde kuru </a:t>
            </a:r>
            <a:r>
              <a:rPr lang="tr-TR" dirty="0" smtClean="0"/>
              <a:t>topraktan çok </a:t>
            </a:r>
            <a:r>
              <a:rPr lang="tr-TR" dirty="0"/>
              <a:t>iyi </a:t>
            </a:r>
            <a:r>
              <a:rPr lang="tr-TR" dirty="0" smtClean="0"/>
              <a:t>ayırt </a:t>
            </a:r>
            <a:r>
              <a:rPr lang="tr-TR" dirty="0"/>
              <a:t>edilebilmektedir. </a:t>
            </a:r>
            <a:endParaRPr lang="tr-TR" dirty="0" smtClean="0"/>
          </a:p>
          <a:p>
            <a:r>
              <a:rPr lang="tr-TR" dirty="0" smtClean="0"/>
              <a:t>Gün doğumu </a:t>
            </a:r>
            <a:r>
              <a:rPr lang="tr-TR" dirty="0"/>
              <a:t>ve </a:t>
            </a:r>
            <a:r>
              <a:rPr lang="tr-TR" dirty="0" smtClean="0"/>
              <a:t>batımına yakın </a:t>
            </a:r>
            <a:r>
              <a:rPr lang="tr-TR" dirty="0"/>
              <a:t>saatlerde ise </a:t>
            </a:r>
            <a:r>
              <a:rPr lang="tr-TR" dirty="0" smtClean="0"/>
              <a:t>ısıl bir denge sağlanmakta </a:t>
            </a:r>
            <a:r>
              <a:rPr lang="tr-TR" dirty="0"/>
              <a:t>ve cisimler </a:t>
            </a:r>
            <a:r>
              <a:rPr lang="tr-TR" dirty="0" smtClean="0"/>
              <a:t>arasında anlamlı </a:t>
            </a:r>
            <a:r>
              <a:rPr lang="tr-TR" dirty="0"/>
              <a:t>bir </a:t>
            </a:r>
            <a:r>
              <a:rPr lang="tr-TR" dirty="0" smtClean="0"/>
              <a:t>sıcaklık farkı gözlenememektedir. Bu </a:t>
            </a:r>
            <a:r>
              <a:rPr lang="tr-TR" dirty="0"/>
              <a:t>noktalar </a:t>
            </a:r>
            <a:r>
              <a:rPr lang="tr-TR" dirty="0" smtClean="0"/>
              <a:t>ısıl geçiş noktaları </a:t>
            </a:r>
            <a:r>
              <a:rPr lang="tr-TR" dirty="0"/>
              <a:t>olarak </a:t>
            </a:r>
            <a:r>
              <a:rPr lang="tr-TR" dirty="0" smtClean="0"/>
              <a:t>adlandırılmaktadır</a:t>
            </a:r>
            <a:r>
              <a:rPr lang="tr-TR" dirty="0"/>
              <a:t>.</a:t>
            </a:r>
          </a:p>
        </p:txBody>
      </p:sp>
    </p:spTree>
    <p:extLst>
      <p:ext uri="{BB962C8B-B14F-4D97-AF65-F5344CB8AC3E}">
        <p14:creationId xmlns:p14="http://schemas.microsoft.com/office/powerpoint/2010/main" val="1472794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Bitki Örtüsünün Isıl Işınımı</a:t>
            </a:r>
            <a:endParaRPr lang="tr-TR" dirty="0"/>
          </a:p>
        </p:txBody>
      </p:sp>
      <p:sp>
        <p:nvSpPr>
          <p:cNvPr id="3" name="İçerik Yer Tutucusu 2"/>
          <p:cNvSpPr>
            <a:spLocks noGrp="1"/>
          </p:cNvSpPr>
          <p:nvPr>
            <p:ph idx="1"/>
          </p:nvPr>
        </p:nvSpPr>
        <p:spPr>
          <a:xfrm>
            <a:off x="457200" y="1412776"/>
            <a:ext cx="8229600" cy="5256584"/>
          </a:xfrm>
        </p:spPr>
        <p:txBody>
          <a:bodyPr>
            <a:normAutofit/>
          </a:bodyPr>
          <a:lstStyle/>
          <a:p>
            <a:pPr>
              <a:spcAft>
                <a:spcPts val="600"/>
              </a:spcAft>
            </a:pPr>
            <a:r>
              <a:rPr lang="tr-TR" sz="2800" dirty="0" smtClean="0"/>
              <a:t>Klorofil </a:t>
            </a:r>
            <a:r>
              <a:rPr lang="tr-TR" sz="2800" dirty="0"/>
              <a:t>pigmenti içeren </a:t>
            </a:r>
            <a:r>
              <a:rPr lang="tr-TR" sz="2800" dirty="0" smtClean="0"/>
              <a:t>yeşil yapraklı </a:t>
            </a:r>
            <a:r>
              <a:rPr lang="tr-TR" sz="2800" dirty="0"/>
              <a:t>bitkiler fotosentez </a:t>
            </a:r>
            <a:r>
              <a:rPr lang="tr-TR" sz="2800" dirty="0" smtClean="0"/>
              <a:t>işlemi</a:t>
            </a:r>
            <a:r>
              <a:rPr lang="tr-TR" sz="2800" dirty="0"/>
              <a:t> </a:t>
            </a:r>
            <a:r>
              <a:rPr lang="tr-TR" sz="2800" dirty="0" smtClean="0"/>
              <a:t>için </a:t>
            </a:r>
            <a:r>
              <a:rPr lang="tr-TR" sz="2800" dirty="0"/>
              <a:t>ihtiyaç </a:t>
            </a:r>
            <a:r>
              <a:rPr lang="tr-TR" sz="2800" dirty="0" smtClean="0"/>
              <a:t>duydukları </a:t>
            </a:r>
            <a:r>
              <a:rPr lang="tr-TR" sz="2800" dirty="0"/>
              <a:t>enerjiyi </a:t>
            </a:r>
            <a:r>
              <a:rPr lang="tr-TR" sz="2800" dirty="0" smtClean="0"/>
              <a:t>çoğunlukla </a:t>
            </a:r>
            <a:r>
              <a:rPr lang="tr-TR" sz="2800" dirty="0"/>
              <a:t>görünür bölgeden özellikle de mavi </a:t>
            </a:r>
            <a:r>
              <a:rPr lang="tr-TR" sz="2800" dirty="0" smtClean="0"/>
              <a:t>ve kırmızı </a:t>
            </a:r>
            <a:r>
              <a:rPr lang="tr-TR" sz="2800" dirty="0"/>
              <a:t>bölgelerden </a:t>
            </a:r>
            <a:r>
              <a:rPr lang="tr-TR" sz="2800" dirty="0" smtClean="0"/>
              <a:t>sağlarlar. Yutulan enerji ile ısınan bitki, terleme ile soğur. Bu nedenle </a:t>
            </a:r>
            <a:r>
              <a:rPr lang="tr-TR" sz="2800" dirty="0"/>
              <a:t>bitki örtüsü karmaşık ısınma ve soğuma etkileşimleri </a:t>
            </a:r>
            <a:r>
              <a:rPr lang="tr-TR" sz="2800" dirty="0" smtClean="0"/>
              <a:t> gösterir. </a:t>
            </a:r>
          </a:p>
          <a:p>
            <a:pPr>
              <a:spcAft>
                <a:spcPts val="600"/>
              </a:spcAft>
            </a:pPr>
            <a:r>
              <a:rPr lang="tr-TR" sz="2800" dirty="0"/>
              <a:t>B</a:t>
            </a:r>
            <a:r>
              <a:rPr lang="tr-TR" sz="2800" dirty="0" smtClean="0"/>
              <a:t>itki örtüsü geceleri </a:t>
            </a:r>
            <a:r>
              <a:rPr lang="tr-TR" sz="2800" dirty="0"/>
              <a:t>kendisini </a:t>
            </a:r>
            <a:r>
              <a:rPr lang="tr-TR" sz="2800" dirty="0" smtClean="0"/>
              <a:t>çevreleyen</a:t>
            </a:r>
            <a:r>
              <a:rPr lang="tr-TR" sz="2800" dirty="0"/>
              <a:t> </a:t>
            </a:r>
            <a:r>
              <a:rPr lang="tr-TR" sz="2800" dirty="0" smtClean="0"/>
              <a:t>topraktan </a:t>
            </a:r>
            <a:r>
              <a:rPr lang="tr-TR" sz="2800" dirty="0"/>
              <a:t>daha </a:t>
            </a:r>
            <a:r>
              <a:rPr lang="tr-TR" sz="2800" dirty="0" smtClean="0"/>
              <a:t>fazla, gündüz daha düşük ışınım </a:t>
            </a:r>
            <a:r>
              <a:rPr lang="tr-TR" sz="2800" dirty="0"/>
              <a:t>oranına </a:t>
            </a:r>
            <a:r>
              <a:rPr lang="tr-TR" sz="2800" dirty="0" smtClean="0"/>
              <a:t>sahiptir. </a:t>
            </a:r>
            <a:endParaRPr lang="tr-TR" sz="2800" dirty="0"/>
          </a:p>
        </p:txBody>
      </p:sp>
    </p:spTree>
    <p:extLst>
      <p:ext uri="{BB962C8B-B14F-4D97-AF65-F5344CB8AC3E}">
        <p14:creationId xmlns:p14="http://schemas.microsoft.com/office/powerpoint/2010/main" val="18577192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Bitki Örtüsünün Isıl Işınımı</a:t>
            </a:r>
            <a:endParaRPr lang="tr-TR" dirty="0"/>
          </a:p>
        </p:txBody>
      </p:sp>
      <p:sp>
        <p:nvSpPr>
          <p:cNvPr id="3" name="İçerik Yer Tutucusu 2"/>
          <p:cNvSpPr>
            <a:spLocks noGrp="1"/>
          </p:cNvSpPr>
          <p:nvPr>
            <p:ph idx="1"/>
          </p:nvPr>
        </p:nvSpPr>
        <p:spPr/>
        <p:txBody>
          <a:bodyPr>
            <a:normAutofit/>
          </a:bodyPr>
          <a:lstStyle/>
          <a:p>
            <a:r>
              <a:rPr lang="tr-TR" sz="3200" dirty="0"/>
              <a:t>Genel olarak bitki örtüsünün ısıl özellikleri suyun ve toprağın ısıl özelliklerine nazaran daha karmaşık olduğundan ısıl bölgede yapılan tarımsal </a:t>
            </a:r>
            <a:r>
              <a:rPr lang="tr-TR" sz="3200" dirty="0" smtClean="0"/>
              <a:t>uygulamalarda; </a:t>
            </a:r>
            <a:r>
              <a:rPr lang="tr-TR" sz="3200" b="1" dirty="0" smtClean="0"/>
              <a:t>toprak </a:t>
            </a:r>
            <a:r>
              <a:rPr lang="tr-TR" sz="3200" b="1" dirty="0"/>
              <a:t>sıcaklığı</a:t>
            </a:r>
            <a:r>
              <a:rPr lang="tr-TR" sz="3200" dirty="0"/>
              <a:t>, </a:t>
            </a:r>
            <a:r>
              <a:rPr lang="tr-TR" sz="3200" b="1" dirty="0" smtClean="0"/>
              <a:t>algılayıcı </a:t>
            </a:r>
            <a:r>
              <a:rPr lang="tr-TR" sz="3200" b="1" dirty="0"/>
              <a:t>açısı</a:t>
            </a:r>
            <a:r>
              <a:rPr lang="tr-TR" sz="3200" dirty="0"/>
              <a:t>, </a:t>
            </a:r>
            <a:r>
              <a:rPr lang="tr-TR" sz="3200" b="1" dirty="0" smtClean="0"/>
              <a:t>bitki </a:t>
            </a:r>
            <a:r>
              <a:rPr lang="tr-TR" sz="3200" b="1" dirty="0"/>
              <a:t>örtüsü tipi </a:t>
            </a:r>
            <a:r>
              <a:rPr lang="tr-TR" sz="3200" dirty="0"/>
              <a:t>ve </a:t>
            </a:r>
            <a:r>
              <a:rPr lang="tr-TR" sz="3200" b="1" dirty="0" smtClean="0"/>
              <a:t>bitki </a:t>
            </a:r>
            <a:r>
              <a:rPr lang="tr-TR" sz="3200" b="1" dirty="0"/>
              <a:t>örtüsünün nem içeriği</a:t>
            </a:r>
            <a:r>
              <a:rPr lang="tr-TR" sz="3200" dirty="0"/>
              <a:t> gibi hususların dikkate alınması gerekmektedir.</a:t>
            </a:r>
          </a:p>
          <a:p>
            <a:endParaRPr lang="tr-TR" sz="3200" dirty="0"/>
          </a:p>
        </p:txBody>
      </p:sp>
    </p:spTree>
    <p:extLst>
      <p:ext uri="{BB962C8B-B14F-4D97-AF65-F5344CB8AC3E}">
        <p14:creationId xmlns:p14="http://schemas.microsoft.com/office/powerpoint/2010/main" val="202765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Toprağın Isıl Işınımı</a:t>
            </a:r>
            <a:endParaRPr lang="tr-TR" dirty="0"/>
          </a:p>
        </p:txBody>
      </p:sp>
      <p:sp>
        <p:nvSpPr>
          <p:cNvPr id="3" name="İçerik Yer Tutucusu 2"/>
          <p:cNvSpPr>
            <a:spLocks noGrp="1"/>
          </p:cNvSpPr>
          <p:nvPr>
            <p:ph idx="1"/>
          </p:nvPr>
        </p:nvSpPr>
        <p:spPr>
          <a:xfrm>
            <a:off x="457200" y="1600200"/>
            <a:ext cx="8435280" cy="4876800"/>
          </a:xfrm>
        </p:spPr>
        <p:txBody>
          <a:bodyPr>
            <a:normAutofit/>
          </a:bodyPr>
          <a:lstStyle/>
          <a:p>
            <a:pPr>
              <a:spcAft>
                <a:spcPts val="600"/>
              </a:spcAft>
            </a:pPr>
            <a:r>
              <a:rPr lang="tr-TR" noProof="1" smtClean="0"/>
              <a:t>Toprağın ısıl kızıl ötesi bölgedeki davranışı, esas olarak su içeriğiyle belirlenir. Suyun iyi bir yutucu ve ışınlayıcı olması nedeniyle nemli toprağın daha sıcak olması ve daha çok ışınım yapması beklenir.</a:t>
            </a:r>
            <a:r>
              <a:rPr lang="tr-TR" b="1" noProof="1" smtClean="0"/>
              <a:t> Ancak su içeriği fazla olan zeminler buharlaşma nedeni ile soğuyacaklarından ışınım oranları düşer. </a:t>
            </a:r>
            <a:r>
              <a:rPr lang="tr-TR" noProof="1" smtClean="0"/>
              <a:t>Diğer bir ifade ile topraktaki su içeriği ne kadar fazla ise gün boyunca o kadar serin ve gece de ılık olmaktadır. </a:t>
            </a:r>
          </a:p>
          <a:p>
            <a:pPr>
              <a:spcAft>
                <a:spcPts val="600"/>
              </a:spcAft>
            </a:pPr>
            <a:r>
              <a:rPr lang="tr-TR" noProof="1" smtClean="0"/>
              <a:t>Kuru zeminler ise Güneş enerjisini yutup ısındıklarından ve buharlaşma gibi bir nedenle de soğumadıklarından daha fazla ısıl ışınım yaparlar.</a:t>
            </a:r>
            <a:endParaRPr lang="tr-TR" noProof="1"/>
          </a:p>
        </p:txBody>
      </p:sp>
    </p:spTree>
    <p:extLst>
      <p:ext uri="{BB962C8B-B14F-4D97-AF65-F5344CB8AC3E}">
        <p14:creationId xmlns:p14="http://schemas.microsoft.com/office/powerpoint/2010/main" val="36734512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Suyun Isıl Işınımı</a:t>
            </a:r>
            <a:endParaRPr lang="tr-TR" dirty="0"/>
          </a:p>
        </p:txBody>
      </p:sp>
      <p:sp>
        <p:nvSpPr>
          <p:cNvPr id="3" name="İçerik Yer Tutucusu 2"/>
          <p:cNvSpPr>
            <a:spLocks noGrp="1"/>
          </p:cNvSpPr>
          <p:nvPr>
            <p:ph idx="1"/>
          </p:nvPr>
        </p:nvSpPr>
        <p:spPr>
          <a:xfrm>
            <a:off x="457200" y="1504528"/>
            <a:ext cx="8229600" cy="4876800"/>
          </a:xfrm>
        </p:spPr>
        <p:txBody>
          <a:bodyPr vert="horz" lIns="91440" tIns="45720" rIns="91440" bIns="45720" rtlCol="0">
            <a:normAutofit/>
          </a:bodyPr>
          <a:lstStyle/>
          <a:p>
            <a:pPr>
              <a:spcAft>
                <a:spcPts val="600"/>
              </a:spcAft>
            </a:pPr>
            <a:r>
              <a:rPr lang="tr-TR" sz="2800" dirty="0"/>
              <a:t>Su kötü bir yansıtıcı ancak iyi bir yayıcıdır. </a:t>
            </a:r>
          </a:p>
          <a:p>
            <a:pPr>
              <a:spcAft>
                <a:spcPts val="600"/>
              </a:spcAft>
            </a:pPr>
            <a:r>
              <a:rPr lang="tr-TR" sz="2800" dirty="0"/>
              <a:t>Su gün boyunca kendilerini çevreleyen </a:t>
            </a:r>
            <a:r>
              <a:rPr lang="tr-TR" sz="2800" dirty="0" smtClean="0"/>
              <a:t>çoğu kara </a:t>
            </a:r>
            <a:r>
              <a:rPr lang="tr-TR" sz="2800" dirty="0"/>
              <a:t>cisimlerine nazaran daha soğuk, gece ise daha sıcaktır.</a:t>
            </a:r>
          </a:p>
          <a:p>
            <a:pPr>
              <a:spcAft>
                <a:spcPts val="600"/>
              </a:spcAft>
            </a:pPr>
            <a:endParaRPr lang="tr-TR" sz="2800" dirty="0"/>
          </a:p>
        </p:txBody>
      </p:sp>
    </p:spTree>
    <p:extLst>
      <p:ext uri="{BB962C8B-B14F-4D97-AF65-F5344CB8AC3E}">
        <p14:creationId xmlns:p14="http://schemas.microsoft.com/office/powerpoint/2010/main" val="37819756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a:t>
            </a:r>
            <a:r>
              <a:rPr lang="tr-TR" sz="2800" noProof="1"/>
              <a:t>4: </a:t>
            </a:r>
            <a:r>
              <a:rPr lang="tr-TR" sz="2800" noProof="1" smtClean="0"/>
              <a:t>ALGILayICI PLATFORMLARI,  UYDU YÖRÜNGELERİ, ALGILAYICI TÜRLERİ, </a:t>
            </a:r>
            <a:r>
              <a:rPr lang="tr-TR" sz="2800" noProof="1"/>
              <a:t>ALGILAMA SİSTEMLERİNİN </a:t>
            </a:r>
            <a:r>
              <a:rPr lang="tr-TR" sz="2800" noProof="1" smtClean="0"/>
              <a:t>ÖZELLİKLERİ, ÇÖZÜNÜRLÜK</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1750391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41" y="1288876"/>
            <a:ext cx="809625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323528" y="376808"/>
            <a:ext cx="8600256" cy="9639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2800" b="1" dirty="0" smtClean="0"/>
              <a:t>Uzaktan Algılamada Kullanılan Elektromanyetik (EM) Spektrum Bölgeleri</a:t>
            </a:r>
            <a:endParaRPr lang="tr-TR" altLang="tr-TR" sz="2800" b="1" dirty="0"/>
          </a:p>
        </p:txBody>
      </p:sp>
    </p:spTree>
    <p:extLst>
      <p:ext uri="{BB962C8B-B14F-4D97-AF65-F5344CB8AC3E}">
        <p14:creationId xmlns:p14="http://schemas.microsoft.com/office/powerpoint/2010/main" val="7916695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50838"/>
            <a:ext cx="8229600" cy="990600"/>
          </a:xfrm>
        </p:spPr>
        <p:txBody>
          <a:bodyPr/>
          <a:lstStyle/>
          <a:p>
            <a:pPr eaLnBrk="1" fontAlgn="auto" hangingPunct="1">
              <a:spcAft>
                <a:spcPts val="0"/>
              </a:spcAft>
              <a:defRPr/>
            </a:pPr>
            <a:r>
              <a:rPr lang="tr-TR" altLang="tr-TR" b="1" dirty="0" smtClean="0"/>
              <a:t>Algılayıcı Platformları</a:t>
            </a:r>
          </a:p>
        </p:txBody>
      </p:sp>
      <p:sp>
        <p:nvSpPr>
          <p:cNvPr id="7171" name="Rectangle 3"/>
          <p:cNvSpPr>
            <a:spLocks noGrp="1" noChangeArrowheads="1"/>
          </p:cNvSpPr>
          <p:nvPr>
            <p:ph type="body" idx="1"/>
          </p:nvPr>
        </p:nvSpPr>
        <p:spPr>
          <a:xfrm>
            <a:off x="250825" y="1412875"/>
            <a:ext cx="8497888" cy="5064125"/>
          </a:xfrm>
        </p:spPr>
        <p:txBody>
          <a:bodyPr/>
          <a:lstStyle/>
          <a:p>
            <a:pPr eaLnBrk="1" hangingPunct="1">
              <a:lnSpc>
                <a:spcPct val="90000"/>
              </a:lnSpc>
              <a:spcAft>
                <a:spcPts val="600"/>
              </a:spcAft>
            </a:pPr>
            <a:r>
              <a:rPr lang="tr-TR" altLang="tr-TR" smtClean="0"/>
              <a:t>Bir yüzeyden yansıyan ya da yayılan enerjiyi hassas olarak toplamak ve kaydetmek için algılayıcının kararlı bir platformda taşınması gerekir.</a:t>
            </a:r>
          </a:p>
          <a:p>
            <a:pPr lvl="1" eaLnBrk="1" hangingPunct="1">
              <a:lnSpc>
                <a:spcPct val="90000"/>
              </a:lnSpc>
              <a:spcAft>
                <a:spcPts val="600"/>
              </a:spcAft>
              <a:buFont typeface="Wingdings" pitchFamily="2" charset="2"/>
              <a:buNone/>
            </a:pPr>
            <a:r>
              <a:rPr lang="tr-TR" altLang="tr-TR" sz="2400" smtClean="0"/>
              <a:t>	1. İrtifa uçakları (50 km’ye kadar)</a:t>
            </a:r>
          </a:p>
          <a:p>
            <a:pPr lvl="1" eaLnBrk="1" hangingPunct="1">
              <a:lnSpc>
                <a:spcPct val="90000"/>
              </a:lnSpc>
              <a:spcAft>
                <a:spcPts val="600"/>
              </a:spcAft>
              <a:buFont typeface="Arial" charset="0"/>
              <a:buNone/>
            </a:pPr>
            <a:r>
              <a:rPr lang="tr-TR" altLang="tr-TR" sz="2400" smtClean="0"/>
              <a:t>	2. Uzay mekikleri (250-300 km)</a:t>
            </a:r>
          </a:p>
          <a:p>
            <a:pPr lvl="1" eaLnBrk="1" hangingPunct="1">
              <a:lnSpc>
                <a:spcPct val="90000"/>
              </a:lnSpc>
              <a:spcAft>
                <a:spcPts val="600"/>
              </a:spcAft>
              <a:buFont typeface="Arial" charset="0"/>
              <a:buNone/>
            </a:pPr>
            <a:r>
              <a:rPr lang="tr-TR" altLang="tr-TR" sz="2400" smtClean="0"/>
              <a:t>	3. Yapay uydular (yaklaşık kutupsal uydular 600-800 km;  			  yer sabit uydular 36000 km)</a:t>
            </a:r>
          </a:p>
          <a:p>
            <a:pPr eaLnBrk="1" hangingPunct="1">
              <a:lnSpc>
                <a:spcPct val="90000"/>
              </a:lnSpc>
              <a:spcAft>
                <a:spcPts val="600"/>
              </a:spcAft>
            </a:pPr>
            <a:r>
              <a:rPr lang="tr-TR" altLang="tr-TR" smtClean="0"/>
              <a:t>Uzay mekiklerinin yükseklikleri fazla değildir. Sadece bir süreliğine bir proje için gönderilir ve daha sonra indirilir. Sonrasında başka projeler için kullanılır.</a:t>
            </a:r>
          </a:p>
          <a:p>
            <a:pPr eaLnBrk="1" hangingPunct="1">
              <a:lnSpc>
                <a:spcPct val="90000"/>
              </a:lnSpc>
              <a:spcAft>
                <a:spcPts val="600"/>
              </a:spcAft>
            </a:pPr>
            <a:r>
              <a:rPr lang="tr-TR" altLang="tr-TR" smtClean="0"/>
              <a:t>Yapay uyduların ise yörünge yükseklikleri çok fazladır. Yapay uydular uzun süre uzayda kalırlar.</a:t>
            </a:r>
          </a:p>
        </p:txBody>
      </p:sp>
    </p:spTree>
    <p:extLst>
      <p:ext uri="{BB962C8B-B14F-4D97-AF65-F5344CB8AC3E}">
        <p14:creationId xmlns:p14="http://schemas.microsoft.com/office/powerpoint/2010/main" val="4584097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İçerik Yer Tutucusu 2"/>
          <p:cNvSpPr>
            <a:spLocks noGrp="1"/>
          </p:cNvSpPr>
          <p:nvPr>
            <p:ph idx="1"/>
          </p:nvPr>
        </p:nvSpPr>
        <p:spPr/>
        <p:txBody>
          <a:bodyPr/>
          <a:lstStyle/>
          <a:p>
            <a:pPr eaLnBrk="1" hangingPunct="1">
              <a:spcAft>
                <a:spcPts val="600"/>
              </a:spcAft>
            </a:pPr>
            <a:r>
              <a:rPr lang="tr-TR" altLang="tr-TR" sz="2800" smtClean="0"/>
              <a:t>Yapay uydular; geniş kapsama alanı, hızlı veri toplama, uydu ömrü süresince (yaklaşık 5-10 yıl) yeryüzünü sürekli gözlemleme ve düşük maliyet ile önemli avantajlar sağlarlar.</a:t>
            </a:r>
          </a:p>
          <a:p>
            <a:pPr eaLnBrk="1" hangingPunct="1">
              <a:spcAft>
                <a:spcPts val="600"/>
              </a:spcAft>
            </a:pPr>
            <a:r>
              <a:rPr lang="tr-TR" altLang="tr-TR" sz="2800" smtClean="0"/>
              <a:t>Uçak bazlı sistemler ile elde edilen görüntülerin çözünürlüğü daha yüksek olmasına karşın sürekli gözlem yapılamaz, kapsama alanı daha küçük ve maliyet daha yüksektir.</a:t>
            </a:r>
          </a:p>
        </p:txBody>
      </p:sp>
    </p:spTree>
    <p:extLst>
      <p:ext uri="{BB962C8B-B14F-4D97-AF65-F5344CB8AC3E}">
        <p14:creationId xmlns:p14="http://schemas.microsoft.com/office/powerpoint/2010/main" val="34502464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b="1" dirty="0" smtClean="0"/>
              <a:t>Uydu Yörüngeleri</a:t>
            </a:r>
          </a:p>
        </p:txBody>
      </p:sp>
      <p:sp>
        <p:nvSpPr>
          <p:cNvPr id="9219" name="Rectangle 3"/>
          <p:cNvSpPr>
            <a:spLocks noGrp="1" noChangeArrowheads="1"/>
          </p:cNvSpPr>
          <p:nvPr>
            <p:ph type="body" idx="1"/>
          </p:nvPr>
        </p:nvSpPr>
        <p:spPr>
          <a:xfrm>
            <a:off x="323850" y="1720850"/>
            <a:ext cx="8640763" cy="4876800"/>
          </a:xfrm>
        </p:spPr>
        <p:txBody>
          <a:bodyPr/>
          <a:lstStyle/>
          <a:p>
            <a:pPr eaLnBrk="1" hangingPunct="1">
              <a:spcAft>
                <a:spcPts val="600"/>
              </a:spcAft>
            </a:pPr>
            <a:r>
              <a:rPr lang="tr-TR" altLang="tr-TR" sz="3200" noProof="1" smtClean="0"/>
              <a:t>Yer sabit yörünge (Geostationary)</a:t>
            </a:r>
          </a:p>
          <a:p>
            <a:pPr eaLnBrk="1" hangingPunct="1">
              <a:spcAft>
                <a:spcPts val="600"/>
              </a:spcAft>
            </a:pPr>
            <a:r>
              <a:rPr lang="tr-TR" altLang="tr-TR" sz="3200" noProof="1" smtClean="0"/>
              <a:t>Yaklaşık kutupsal yörünge (Near polar) </a:t>
            </a:r>
          </a:p>
        </p:txBody>
      </p:sp>
    </p:spTree>
    <p:extLst>
      <p:ext uri="{BB962C8B-B14F-4D97-AF65-F5344CB8AC3E}">
        <p14:creationId xmlns:p14="http://schemas.microsoft.com/office/powerpoint/2010/main" val="408238819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0825" y="333375"/>
            <a:ext cx="8229600" cy="990600"/>
          </a:xfrm>
        </p:spPr>
        <p:txBody>
          <a:bodyPr/>
          <a:lstStyle/>
          <a:p>
            <a:pPr eaLnBrk="1" fontAlgn="auto" hangingPunct="1">
              <a:spcAft>
                <a:spcPts val="0"/>
              </a:spcAft>
              <a:defRPr/>
            </a:pPr>
            <a:r>
              <a:rPr lang="tr-TR" altLang="tr-TR" sz="3600" b="1" dirty="0"/>
              <a:t>Yaklaşık </a:t>
            </a:r>
            <a:r>
              <a:rPr lang="tr-TR" altLang="tr-TR" sz="3600" b="1" dirty="0" smtClean="0"/>
              <a:t>kutupsal yörünge</a:t>
            </a:r>
            <a:endParaRPr lang="tr-TR" sz="3600" b="1" dirty="0"/>
          </a:p>
        </p:txBody>
      </p:sp>
      <p:sp>
        <p:nvSpPr>
          <p:cNvPr id="3" name="İçerik Yer Tutucusu 2"/>
          <p:cNvSpPr>
            <a:spLocks noGrp="1"/>
          </p:cNvSpPr>
          <p:nvPr>
            <p:ph idx="1"/>
          </p:nvPr>
        </p:nvSpPr>
        <p:spPr>
          <a:xfrm>
            <a:off x="107950" y="1412875"/>
            <a:ext cx="4691063" cy="5111750"/>
          </a:xfrm>
        </p:spPr>
        <p:txBody>
          <a:bodyPr rtlCol="0">
            <a:normAutofit fontScale="92500"/>
          </a:bodyPr>
          <a:lstStyle/>
          <a:p>
            <a:pPr marL="182880" indent="-182880" eaLnBrk="1" fontAlgn="auto" hangingPunct="1">
              <a:spcAft>
                <a:spcPts val="600"/>
              </a:spcAft>
              <a:buFont typeface="Arial" pitchFamily="34" charset="0"/>
              <a:buChar char="•"/>
              <a:defRPr/>
            </a:pPr>
            <a:r>
              <a:rPr lang="tr-TR" altLang="tr-TR" noProof="1" smtClean="0">
                <a:latin typeface="+mj-lt"/>
              </a:rPr>
              <a:t>Birçok uzaktan algılama platformu kısa sürede dünyanın birçok yerini görüntülemeyi sağlayacak yörüngelere oturtulmuştur. </a:t>
            </a:r>
          </a:p>
          <a:p>
            <a:pPr marL="182880" indent="-182880" eaLnBrk="1" fontAlgn="auto" hangingPunct="1">
              <a:spcAft>
                <a:spcPts val="600"/>
              </a:spcAft>
              <a:buFont typeface="Arial" pitchFamily="34" charset="0"/>
              <a:buChar char="•"/>
              <a:defRPr/>
            </a:pPr>
            <a:r>
              <a:rPr lang="tr-TR" noProof="1" smtClean="0">
                <a:latin typeface="+mj-lt"/>
              </a:rPr>
              <a:t>Dünya etrafında dönen birçok uydu 90°ye yakın (80°-100° arası) bir inklinasyon (eğim) açısında dönmektedir.</a:t>
            </a:r>
          </a:p>
          <a:p>
            <a:pPr marL="182880" indent="-182880" eaLnBrk="1" fontAlgn="auto" hangingPunct="1">
              <a:spcAft>
                <a:spcPts val="600"/>
              </a:spcAft>
              <a:buFont typeface="Arial" pitchFamily="34" charset="0"/>
              <a:buChar char="•"/>
              <a:defRPr/>
            </a:pPr>
            <a:r>
              <a:rPr lang="tr-TR" altLang="tr-TR" noProof="1" smtClean="0">
                <a:latin typeface="+mj-lt"/>
              </a:rPr>
              <a:t>Yakın kutupsal ya da yaklaşık kutupsal ismi, bu tür uyduların kuzey ve güney kutupları arasında uzanan bir yolu takip etmeleri nedeniyle kullanılmaktadır.</a:t>
            </a:r>
          </a:p>
          <a:p>
            <a:pPr marL="182880" indent="-182880" eaLnBrk="1" fontAlgn="auto" hangingPunct="1">
              <a:spcAft>
                <a:spcPts val="600"/>
              </a:spcAft>
              <a:buFont typeface="Arial" pitchFamily="34" charset="0"/>
              <a:buChar char="•"/>
              <a:defRPr/>
            </a:pPr>
            <a:endParaRPr lang="tr-TR" noProof="1" smtClean="0">
              <a:latin typeface="+mj-lt"/>
            </a:endParaRPr>
          </a:p>
          <a:p>
            <a:pPr marL="182880" indent="-182880" eaLnBrk="1" fontAlgn="auto" hangingPunct="1">
              <a:spcAft>
                <a:spcPts val="600"/>
              </a:spcAft>
              <a:buFont typeface="Arial" pitchFamily="34" charset="0"/>
              <a:buChar char="•"/>
              <a:defRPr/>
            </a:pPr>
            <a:endParaRPr lang="tr-TR" noProof="1">
              <a:latin typeface="+mj-lt"/>
            </a:endParaRP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175" y="2060575"/>
            <a:ext cx="44100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3902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0825" y="333375"/>
            <a:ext cx="8229600" cy="990600"/>
          </a:xfrm>
        </p:spPr>
        <p:txBody>
          <a:bodyPr/>
          <a:lstStyle/>
          <a:p>
            <a:pPr eaLnBrk="1" fontAlgn="auto" hangingPunct="1">
              <a:spcAft>
                <a:spcPts val="0"/>
              </a:spcAft>
              <a:defRPr/>
            </a:pPr>
            <a:r>
              <a:rPr lang="tr-TR" altLang="tr-TR" sz="3600" b="1" dirty="0"/>
              <a:t>Yaklaşık kutupsal yörünge</a:t>
            </a:r>
            <a:endParaRPr lang="tr-TR" sz="3600" dirty="0"/>
          </a:p>
        </p:txBody>
      </p:sp>
      <p:sp>
        <p:nvSpPr>
          <p:cNvPr id="3" name="İçerik Yer Tutucusu 2"/>
          <p:cNvSpPr>
            <a:spLocks noGrp="1"/>
          </p:cNvSpPr>
          <p:nvPr>
            <p:ph idx="1"/>
          </p:nvPr>
        </p:nvSpPr>
        <p:spPr>
          <a:xfrm>
            <a:off x="179388" y="1341438"/>
            <a:ext cx="8713787" cy="5111750"/>
          </a:xfrm>
        </p:spPr>
        <p:txBody>
          <a:bodyPr rtlCol="0">
            <a:normAutofit/>
          </a:bodyPr>
          <a:lstStyle/>
          <a:p>
            <a:pPr marL="182880" indent="-182880" eaLnBrk="1" fontAlgn="auto" hangingPunct="1">
              <a:spcAft>
                <a:spcPts val="600"/>
              </a:spcAft>
              <a:buFont typeface="Arial" pitchFamily="34" charset="0"/>
              <a:buChar char="•"/>
              <a:defRPr/>
            </a:pPr>
            <a:r>
              <a:rPr lang="tr-TR" sz="2800" dirty="0" smtClean="0"/>
              <a:t>Genelde </a:t>
            </a:r>
            <a:r>
              <a:rPr lang="tr-TR" sz="2800" dirty="0"/>
              <a:t>yaklaşık dairesel bir yörüngeye ve sabit yüksekliğe sahiptirler</a:t>
            </a:r>
            <a:r>
              <a:rPr lang="tr-TR" sz="2800" dirty="0" smtClean="0"/>
              <a:t>.</a:t>
            </a:r>
          </a:p>
          <a:p>
            <a:pPr marL="182880" indent="-182880" eaLnBrk="1" fontAlgn="auto" hangingPunct="1">
              <a:spcAft>
                <a:spcPts val="600"/>
              </a:spcAft>
              <a:buFont typeface="Arial" pitchFamily="34" charset="0"/>
              <a:buChar char="•"/>
              <a:defRPr/>
            </a:pPr>
            <a:r>
              <a:rPr lang="tr-TR" sz="2800" dirty="0" smtClean="0"/>
              <a:t>Yerden yaklaşık </a:t>
            </a:r>
            <a:r>
              <a:rPr lang="tr-TR" sz="2800" dirty="0"/>
              <a:t>600 - 800 km </a:t>
            </a:r>
            <a:r>
              <a:rPr lang="tr-TR" sz="2800" dirty="0" smtClean="0"/>
              <a:t>yükseklikte (H) </a:t>
            </a:r>
            <a:r>
              <a:rPr lang="tr-TR" sz="2800" dirty="0"/>
              <a:t>yer alırlar ve genellikle Güneşle senkronize (eş zamanlı) olarak Dünya etrafında dönerler. Güneşle senkronize olmaları nedeniyle ekvatoru her zaman aynı </a:t>
            </a:r>
            <a:r>
              <a:rPr lang="tr-TR" sz="2800" dirty="0" smtClean="0"/>
              <a:t>yerel </a:t>
            </a:r>
            <a:r>
              <a:rPr lang="tr-TR" sz="2800" dirty="0"/>
              <a:t>saatte (aynı Güneş açısı</a:t>
            </a:r>
            <a:r>
              <a:rPr lang="tr-TR" sz="2800" dirty="0" smtClean="0"/>
              <a:t>) geçerler ve bir bölgeyi her zaman aynı yerel saatte görüntülerler. Sabit yerel </a:t>
            </a:r>
            <a:r>
              <a:rPr lang="tr-TR" sz="2800" dirty="0"/>
              <a:t>zamana sahip </a:t>
            </a:r>
            <a:r>
              <a:rPr lang="tr-TR" sz="2800" dirty="0" smtClean="0"/>
              <a:t>olunması </a:t>
            </a:r>
            <a:r>
              <a:rPr lang="tr-TR" sz="2800" dirty="0"/>
              <a:t>bilimsel uygulamalar için önemli bir avantajdır</a:t>
            </a:r>
            <a:r>
              <a:rPr lang="tr-TR" sz="2800" dirty="0" smtClean="0"/>
              <a:t>.</a:t>
            </a:r>
          </a:p>
          <a:p>
            <a:pPr marL="182880" indent="-182880" eaLnBrk="1" fontAlgn="auto" hangingPunct="1">
              <a:spcAft>
                <a:spcPts val="600"/>
              </a:spcAft>
              <a:buFont typeface="Arial" pitchFamily="34" charset="0"/>
              <a:buChar char="•"/>
              <a:defRPr/>
            </a:pPr>
            <a:endParaRPr lang="tr-TR" sz="2800" dirty="0"/>
          </a:p>
          <a:p>
            <a:pPr marL="0" indent="0" eaLnBrk="1" fontAlgn="auto" hangingPunct="1">
              <a:spcAft>
                <a:spcPts val="600"/>
              </a:spcAft>
              <a:buFont typeface="Arial" pitchFamily="34" charset="0"/>
              <a:buNone/>
              <a:defRPr/>
            </a:pPr>
            <a:endParaRPr lang="tr-TR" sz="2800" dirty="0"/>
          </a:p>
          <a:p>
            <a:pPr marL="182880" indent="-182880" eaLnBrk="1" fontAlgn="auto" hangingPunct="1">
              <a:spcAft>
                <a:spcPts val="600"/>
              </a:spcAft>
              <a:buFont typeface="Arial" pitchFamily="34" charset="0"/>
              <a:buChar char="•"/>
              <a:defRPr/>
            </a:pPr>
            <a:endParaRPr lang="tr-TR" sz="2800" dirty="0"/>
          </a:p>
          <a:p>
            <a:pPr marL="182880" indent="-182880" eaLnBrk="1" fontAlgn="auto" hangingPunct="1">
              <a:spcAft>
                <a:spcPts val="600"/>
              </a:spcAft>
              <a:buFont typeface="Arial" pitchFamily="34" charset="0"/>
              <a:buChar char="•"/>
              <a:defRPr/>
            </a:pPr>
            <a:endParaRPr lang="tr-TR" sz="2800" dirty="0"/>
          </a:p>
        </p:txBody>
      </p:sp>
    </p:spTree>
    <p:extLst>
      <p:ext uri="{BB962C8B-B14F-4D97-AF65-F5344CB8AC3E}">
        <p14:creationId xmlns:p14="http://schemas.microsoft.com/office/powerpoint/2010/main" val="37106962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33375"/>
            <a:ext cx="8229600" cy="990600"/>
          </a:xfrm>
        </p:spPr>
        <p:txBody>
          <a:bodyPr/>
          <a:lstStyle/>
          <a:p>
            <a:pPr eaLnBrk="1" fontAlgn="auto" hangingPunct="1">
              <a:spcAft>
                <a:spcPts val="0"/>
              </a:spcAft>
              <a:defRPr/>
            </a:pPr>
            <a:r>
              <a:rPr lang="tr-TR" altLang="tr-TR" sz="3600" b="1" dirty="0" smtClean="0"/>
              <a:t>Yer sabit yörünge</a:t>
            </a:r>
          </a:p>
        </p:txBody>
      </p:sp>
      <p:sp>
        <p:nvSpPr>
          <p:cNvPr id="12291" name="Rectangle 3"/>
          <p:cNvSpPr>
            <a:spLocks noGrp="1" noChangeArrowheads="1"/>
          </p:cNvSpPr>
          <p:nvPr>
            <p:ph type="body" idx="1"/>
          </p:nvPr>
        </p:nvSpPr>
        <p:spPr>
          <a:xfrm>
            <a:off x="395288" y="1412875"/>
            <a:ext cx="8424862" cy="2909888"/>
          </a:xfrm>
        </p:spPr>
        <p:txBody>
          <a:bodyPr>
            <a:normAutofit lnSpcReduction="10000"/>
          </a:bodyPr>
          <a:lstStyle/>
          <a:p>
            <a:pPr eaLnBrk="1" hangingPunct="1"/>
            <a:r>
              <a:rPr lang="tr-TR" altLang="tr-TR" sz="2800" smtClean="0"/>
              <a:t>Yer sabit yörüngeli uydular çok yüksek irtifaya sahiptirler. Bu tür uydular her zaman yeryüzünün aynı bölgesini görürler. Bu nedenle aynı bölgeyi izleme ve o bölge hakkında sürekli bilgi elde etme imkanı sağlarlar. Meteorolojik ve haberleşme amaçlı uydular genellikle yer sabit yörüngeli olurlar.</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4275138"/>
            <a:ext cx="44196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6056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350838"/>
            <a:ext cx="8229600" cy="990600"/>
          </a:xfrm>
        </p:spPr>
        <p:txBody>
          <a:bodyPr/>
          <a:lstStyle/>
          <a:p>
            <a:pPr eaLnBrk="1" fontAlgn="auto" hangingPunct="1">
              <a:spcAft>
                <a:spcPts val="0"/>
              </a:spcAft>
              <a:defRPr/>
            </a:pPr>
            <a:r>
              <a:rPr lang="tr-TR" altLang="tr-TR" b="1" dirty="0" smtClean="0"/>
              <a:t>Algılayıcı Türleri</a:t>
            </a:r>
          </a:p>
        </p:txBody>
      </p:sp>
      <p:sp>
        <p:nvSpPr>
          <p:cNvPr id="13315" name="Rectangle 3"/>
          <p:cNvSpPr>
            <a:spLocks noGrp="1" noChangeArrowheads="1"/>
          </p:cNvSpPr>
          <p:nvPr>
            <p:ph type="body" idx="1"/>
          </p:nvPr>
        </p:nvSpPr>
        <p:spPr>
          <a:xfrm>
            <a:off x="395288" y="1341438"/>
            <a:ext cx="8367712" cy="5400675"/>
          </a:xfrm>
        </p:spPr>
        <p:txBody>
          <a:bodyPr>
            <a:normAutofit lnSpcReduction="10000"/>
          </a:bodyPr>
          <a:lstStyle/>
          <a:p>
            <a:pPr eaLnBrk="1" hangingPunct="1">
              <a:lnSpc>
                <a:spcPct val="90000"/>
              </a:lnSpc>
              <a:spcAft>
                <a:spcPts val="600"/>
              </a:spcAft>
            </a:pPr>
            <a:r>
              <a:rPr lang="tr-TR" altLang="tr-TR" sz="2800" noProof="1" smtClean="0"/>
              <a:t>Uzaktan algılamada kullanılan algılayıcılar aktif ve pasif algılayıcılar olarak 2 ana grupta toplanabilir.</a:t>
            </a:r>
          </a:p>
          <a:p>
            <a:pPr eaLnBrk="1" hangingPunct="1">
              <a:lnSpc>
                <a:spcPct val="90000"/>
              </a:lnSpc>
              <a:spcAft>
                <a:spcPts val="600"/>
              </a:spcAft>
            </a:pPr>
            <a:r>
              <a:rPr lang="tr-TR" altLang="tr-TR" sz="2800" b="1" noProof="1" smtClean="0"/>
              <a:t>Pasif algılayıcılar: </a:t>
            </a:r>
            <a:r>
              <a:rPr lang="tr-TR" altLang="tr-TR" sz="2800" noProof="1" smtClean="0"/>
              <a:t>Pasif sistemler yeryüzünün doğal yayılım enerjisi veya güneş enerjisinin yansıtımını algılayan </a:t>
            </a:r>
            <a:r>
              <a:rPr lang="tr-TR" altLang="tr-TR" sz="2800" b="1" noProof="1" smtClean="0"/>
              <a:t>optik, ısıl (termal) </a:t>
            </a:r>
            <a:r>
              <a:rPr lang="tr-TR" altLang="tr-TR" sz="2800" noProof="1" smtClean="0"/>
              <a:t>ve</a:t>
            </a:r>
            <a:r>
              <a:rPr lang="tr-TR" altLang="tr-TR" sz="2800" b="1" noProof="1" smtClean="0"/>
              <a:t> mikrodalga</a:t>
            </a:r>
            <a:r>
              <a:rPr lang="tr-TR" altLang="tr-TR" sz="2800" noProof="1" smtClean="0"/>
              <a:t> algılayıcılardır. </a:t>
            </a:r>
          </a:p>
          <a:p>
            <a:pPr eaLnBrk="1" hangingPunct="1">
              <a:lnSpc>
                <a:spcPct val="90000"/>
              </a:lnSpc>
              <a:spcAft>
                <a:spcPts val="600"/>
              </a:spcAft>
            </a:pPr>
            <a:r>
              <a:rPr lang="tr-TR" altLang="tr-TR" sz="2800" b="1" noProof="1" smtClean="0"/>
              <a:t>Aktif algılayıcılar: </a:t>
            </a:r>
            <a:r>
              <a:rPr lang="tr-TR" altLang="tr-TR" sz="2800" noProof="1" smtClean="0"/>
              <a:t>Aktif sistemler, kendi enerji kaynaklarını kullanırlar. Hedefe ürettikleri elektromanyetik dalga sinyallerini yollarlar ve hedeften saçılan enerjiyi algılarlar. Diğer bir ifadeyle aktif algılayıcılar, yapay bir enerji kaynağı tarafından üretilen enerjinin hedeften saçılımını algılar.</a:t>
            </a:r>
          </a:p>
        </p:txBody>
      </p:sp>
    </p:spTree>
    <p:extLst>
      <p:ext uri="{BB962C8B-B14F-4D97-AF65-F5344CB8AC3E}">
        <p14:creationId xmlns:p14="http://schemas.microsoft.com/office/powerpoint/2010/main" val="40489089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25538"/>
            <a:ext cx="8669338" cy="244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8486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sz="3600" b="1" dirty="0" smtClean="0"/>
              <a:t>Pasif sistemler</a:t>
            </a:r>
          </a:p>
        </p:txBody>
      </p:sp>
      <p:sp>
        <p:nvSpPr>
          <p:cNvPr id="15363" name="Rectangle 3"/>
          <p:cNvSpPr>
            <a:spLocks noGrp="1" noChangeArrowheads="1"/>
          </p:cNvSpPr>
          <p:nvPr>
            <p:ph type="body" idx="1"/>
          </p:nvPr>
        </p:nvSpPr>
        <p:spPr/>
        <p:txBody>
          <a:bodyPr/>
          <a:lstStyle/>
          <a:p>
            <a:pPr eaLnBrk="1" hangingPunct="1"/>
            <a:r>
              <a:rPr lang="tr-TR" altLang="tr-TR" sz="3200" smtClean="0"/>
              <a:t>Yeryüzündeki objeler, özelliklerine ve ışığın dalga boyuna bağlı olarak farklı yansıtım ve yayma özelliği gösterirler. Bu farklılıklardan yararlanarak objeleri ayırt edebiliriz.</a:t>
            </a:r>
          </a:p>
        </p:txBody>
      </p:sp>
    </p:spTree>
    <p:extLst>
      <p:ext uri="{BB962C8B-B14F-4D97-AF65-F5344CB8AC3E}">
        <p14:creationId xmlns:p14="http://schemas.microsoft.com/office/powerpoint/2010/main" val="20599857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sz="3600" b="1" dirty="0" smtClean="0"/>
              <a:t>Pasif mikrodalga algılaması</a:t>
            </a:r>
          </a:p>
        </p:txBody>
      </p:sp>
      <p:sp>
        <p:nvSpPr>
          <p:cNvPr id="16387" name="Rectangle 3"/>
          <p:cNvSpPr>
            <a:spLocks noGrp="1" noChangeArrowheads="1"/>
          </p:cNvSpPr>
          <p:nvPr>
            <p:ph type="body" idx="1"/>
          </p:nvPr>
        </p:nvSpPr>
        <p:spPr>
          <a:xfrm>
            <a:off x="395288" y="1484313"/>
            <a:ext cx="8291512" cy="4876800"/>
          </a:xfrm>
        </p:spPr>
        <p:txBody>
          <a:bodyPr>
            <a:normAutofit lnSpcReduction="10000"/>
          </a:bodyPr>
          <a:lstStyle/>
          <a:p>
            <a:pPr eaLnBrk="1" hangingPunct="1">
              <a:lnSpc>
                <a:spcPct val="90000"/>
              </a:lnSpc>
              <a:spcAft>
                <a:spcPct val="30000"/>
              </a:spcAft>
            </a:pPr>
            <a:r>
              <a:rPr lang="tr-TR" altLang="tr-TR" sz="2800" noProof="1" smtClean="0"/>
              <a:t>Sıcaklığı mutlak sıfırın üzerindeki bütün objeler mikrodalga yayarlar. Pasif mikrodalga algılamada veriler transistörlü (solid-state) dedektörlerden ziyade radyo antenine benzer antenler tarafından toplanır. Toplama işlemi, antenin platformun altında bir yönden diğer yöne taraması şeklinde olur. Alınan enerji bir film üzerine düşürüldüğü zaman analog bir görüntü elde edilir. Eğer dedektörden geçen sinyaller pikseller olarak kaydedilirse bu durumda sayısal görüntü oluşur.</a:t>
            </a:r>
          </a:p>
          <a:p>
            <a:pPr eaLnBrk="1" hangingPunct="1">
              <a:lnSpc>
                <a:spcPct val="90000"/>
              </a:lnSpc>
              <a:spcAft>
                <a:spcPct val="30000"/>
              </a:spcAft>
            </a:pPr>
            <a:r>
              <a:rPr lang="tr-TR" altLang="tr-TR" sz="2800" noProof="1" smtClean="0"/>
              <a:t>Pasif mikrodalga genellikle klimatolojik ve oşinografik çalışmalarda kullanılır.</a:t>
            </a:r>
          </a:p>
        </p:txBody>
      </p:sp>
    </p:spTree>
    <p:extLst>
      <p:ext uri="{BB962C8B-B14F-4D97-AF65-F5344CB8AC3E}">
        <p14:creationId xmlns:p14="http://schemas.microsoft.com/office/powerpoint/2010/main" val="32856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96474"/>
            <a:ext cx="7272808" cy="626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8698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33375"/>
            <a:ext cx="8229600" cy="990600"/>
          </a:xfrm>
        </p:spPr>
        <p:txBody>
          <a:bodyPr/>
          <a:lstStyle/>
          <a:p>
            <a:pPr eaLnBrk="1" fontAlgn="auto" hangingPunct="1">
              <a:spcAft>
                <a:spcPts val="0"/>
              </a:spcAft>
              <a:defRPr/>
            </a:pPr>
            <a:r>
              <a:rPr lang="tr-TR" altLang="tr-TR" sz="3600" b="1" dirty="0" smtClean="0"/>
              <a:t>Aktif mikrodalga algılaması</a:t>
            </a:r>
          </a:p>
        </p:txBody>
      </p:sp>
      <p:sp>
        <p:nvSpPr>
          <p:cNvPr id="17411" name="Rectangle 3"/>
          <p:cNvSpPr>
            <a:spLocks noGrp="1" noChangeArrowheads="1"/>
          </p:cNvSpPr>
          <p:nvPr>
            <p:ph type="body" idx="1"/>
          </p:nvPr>
        </p:nvSpPr>
        <p:spPr/>
        <p:txBody>
          <a:bodyPr/>
          <a:lstStyle/>
          <a:p>
            <a:pPr eaLnBrk="1" hangingPunct="1">
              <a:lnSpc>
                <a:spcPct val="80000"/>
              </a:lnSpc>
              <a:spcAft>
                <a:spcPct val="30000"/>
              </a:spcAft>
            </a:pPr>
            <a:r>
              <a:rPr lang="tr-TR" altLang="tr-TR" noProof="1" smtClean="0"/>
              <a:t>Mikrodalgalar yeryüzünden doğal olarak yayıldığı gibi, yapay olarak da üretilebilirler. Yapay olarak üretilen bu EM enerjiyi kullanarak algılama yapan sistemlere </a:t>
            </a:r>
            <a:r>
              <a:rPr lang="tr-TR" altLang="tr-TR" b="1" noProof="1" smtClean="0"/>
              <a:t>“aktif sistemler”</a:t>
            </a:r>
            <a:r>
              <a:rPr lang="tr-TR" altLang="tr-TR" noProof="1" smtClean="0"/>
              <a:t> denilir. Temelinde RADAR (Radio Detection and Ranging = Işınları Yakalama ve Uzaklık Ölçme) olarak bilinen bu sistemler, II. Dünya Savaşı sırasında kullanılmış, daha sonra sivil kesim tarafından geliştirilerek büyük değişikliklere uğramıştır.</a:t>
            </a:r>
          </a:p>
          <a:p>
            <a:pPr eaLnBrk="1" hangingPunct="1">
              <a:lnSpc>
                <a:spcPct val="80000"/>
              </a:lnSpc>
              <a:spcAft>
                <a:spcPct val="30000"/>
              </a:spcAft>
            </a:pPr>
            <a:r>
              <a:rPr lang="tr-TR" altLang="tr-TR" noProof="1" smtClean="0"/>
              <a:t>Aktif mikrodalga ya da radar görüntüleme sistemi, temelde bütün sistemlerden çok ayrıdır. Çünkü pasif sistemlerin çalışması doğal şekilde oluşan EM enerjiye bağlı olmasına karşın, radar görüntüleme sistemi kendi ürettiği enerji kaynağına dayanarak algılama yapmaktadır. Bu nedenle radar algılaması gece-gündüz, bulutlu, yağmurlu, güneşli vb. koşulların hiçbirine bağımlı olmaz.</a:t>
            </a:r>
          </a:p>
        </p:txBody>
      </p:sp>
    </p:spTree>
    <p:extLst>
      <p:ext uri="{BB962C8B-B14F-4D97-AF65-F5344CB8AC3E}">
        <p14:creationId xmlns:p14="http://schemas.microsoft.com/office/powerpoint/2010/main" val="25555637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381000"/>
            <a:ext cx="8229600" cy="1143000"/>
          </a:xfrm>
        </p:spPr>
        <p:txBody>
          <a:bodyPr/>
          <a:lstStyle/>
          <a:p>
            <a:pPr eaLnBrk="1" fontAlgn="auto" hangingPunct="1">
              <a:spcAft>
                <a:spcPts val="0"/>
              </a:spcAft>
              <a:defRPr/>
            </a:pPr>
            <a:r>
              <a:rPr lang="tr-TR" altLang="tr-TR" b="1" dirty="0"/>
              <a:t>Algılama Sistemlerinin Özellikleri</a:t>
            </a:r>
          </a:p>
        </p:txBody>
      </p:sp>
      <p:sp>
        <p:nvSpPr>
          <p:cNvPr id="18435" name="Rectangle 3"/>
          <p:cNvSpPr>
            <a:spLocks noGrp="1" noChangeArrowheads="1"/>
          </p:cNvSpPr>
          <p:nvPr>
            <p:ph type="body" idx="1"/>
          </p:nvPr>
        </p:nvSpPr>
        <p:spPr>
          <a:xfrm>
            <a:off x="395288" y="1484313"/>
            <a:ext cx="8353425" cy="1385887"/>
          </a:xfrm>
        </p:spPr>
        <p:txBody>
          <a:bodyPr/>
          <a:lstStyle/>
          <a:p>
            <a:pPr eaLnBrk="1" hangingPunct="1">
              <a:spcAft>
                <a:spcPts val="600"/>
              </a:spcAft>
            </a:pPr>
            <a:r>
              <a:rPr lang="tr-TR" altLang="tr-TR" sz="2800" noProof="1" smtClean="0"/>
              <a:t>Across-track = whiskbroom (ize dik tarama)</a:t>
            </a:r>
          </a:p>
          <a:p>
            <a:pPr eaLnBrk="1" hangingPunct="1">
              <a:spcAft>
                <a:spcPts val="600"/>
              </a:spcAft>
            </a:pPr>
            <a:r>
              <a:rPr lang="tr-TR" altLang="tr-TR" sz="2800" noProof="1" smtClean="0"/>
              <a:t>Along-track= pushbroom (iz yönünde tarama)</a:t>
            </a: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857500"/>
            <a:ext cx="816451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1450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Autofit/>
          </a:bodyPr>
          <a:lstStyle/>
          <a:p>
            <a:pPr eaLnBrk="1" fontAlgn="auto" hangingPunct="1">
              <a:spcAft>
                <a:spcPts val="0"/>
              </a:spcAft>
              <a:defRPr/>
            </a:pPr>
            <a:r>
              <a:rPr lang="tr-TR" altLang="tr-TR" sz="3600" b="1" noProof="1" smtClean="0"/>
              <a:t>Across-track tarama (el süpürgesi gibi tarama yapar)</a:t>
            </a:r>
          </a:p>
        </p:txBody>
      </p:sp>
      <p:sp>
        <p:nvSpPr>
          <p:cNvPr id="19459" name="Rectangle 3"/>
          <p:cNvSpPr>
            <a:spLocks noGrp="1" noChangeArrowheads="1"/>
          </p:cNvSpPr>
          <p:nvPr>
            <p:ph type="body" idx="1"/>
          </p:nvPr>
        </p:nvSpPr>
        <p:spPr>
          <a:xfrm>
            <a:off x="457200" y="1792288"/>
            <a:ext cx="8229600" cy="4876800"/>
          </a:xfrm>
        </p:spPr>
        <p:txBody>
          <a:bodyPr/>
          <a:lstStyle/>
          <a:p>
            <a:pPr eaLnBrk="1" hangingPunct="1">
              <a:spcAft>
                <a:spcPct val="30000"/>
              </a:spcAft>
            </a:pPr>
            <a:r>
              <a:rPr lang="tr-TR" altLang="tr-TR" sz="2800" noProof="1" smtClean="0"/>
              <a:t>Whiskbroom yani across-track algılayıcılar dönen ayna kullanarak yandan yana tarama yapar. Enerji aynaya çarpar ve optik sisteme odaklandırılır. Mercek sisteminden çıkan ışınlar ızgara şeklindeki bir ışık ayırıcı prizmadan geçirilir.</a:t>
            </a:r>
          </a:p>
          <a:p>
            <a:pPr eaLnBrk="1" hangingPunct="1">
              <a:spcAft>
                <a:spcPct val="30000"/>
              </a:spcAft>
            </a:pPr>
            <a:r>
              <a:rPr lang="tr-TR" altLang="tr-TR" sz="2800" noProof="1" smtClean="0"/>
              <a:t>Across-track algılayıcılar bugün çok fazla kullanılmamaktadır. En çok bilinen across-track görüntüleyiciler AVHRR, Landsat ve SeaWIFS </a:t>
            </a:r>
          </a:p>
        </p:txBody>
      </p:sp>
    </p:spTree>
    <p:extLst>
      <p:ext uri="{BB962C8B-B14F-4D97-AF65-F5344CB8AC3E}">
        <p14:creationId xmlns:p14="http://schemas.microsoft.com/office/powerpoint/2010/main" val="2890405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04813"/>
            <a:ext cx="8229600" cy="990600"/>
          </a:xfrm>
        </p:spPr>
        <p:txBody>
          <a:bodyPr>
            <a:noAutofit/>
          </a:bodyPr>
          <a:lstStyle/>
          <a:p>
            <a:pPr eaLnBrk="1" fontAlgn="auto" hangingPunct="1">
              <a:spcAft>
                <a:spcPts val="0"/>
              </a:spcAft>
              <a:defRPr/>
            </a:pPr>
            <a:r>
              <a:rPr lang="tr-TR" altLang="tr-TR" sz="3600" b="1" noProof="1" smtClean="0"/>
              <a:t>Along-track tarama </a:t>
            </a:r>
            <a:endParaRPr lang="tr-TR" altLang="tr-TR" sz="3600" b="1" noProof="1"/>
          </a:p>
        </p:txBody>
      </p:sp>
      <p:sp>
        <p:nvSpPr>
          <p:cNvPr id="20483" name="Rectangle 3"/>
          <p:cNvSpPr>
            <a:spLocks noGrp="1" noChangeArrowheads="1"/>
          </p:cNvSpPr>
          <p:nvPr>
            <p:ph type="body" idx="1"/>
          </p:nvPr>
        </p:nvSpPr>
        <p:spPr/>
        <p:txBody>
          <a:bodyPr/>
          <a:lstStyle/>
          <a:p>
            <a:pPr eaLnBrk="1" hangingPunct="1"/>
            <a:r>
              <a:rPr lang="tr-TR" altLang="tr-TR" sz="2800" noProof="1" smtClean="0"/>
              <a:t>Pushbroom yani along-track algılayıcılarda tarayıcı ayna kullanılmaz. Tarama odak sathına doğrusal dizinler (linear array) tarzında yerleştirilmiş dedektörler ile yapılır. Böylece yeryüzü iz istikameti boyunca süpürülerek kaydedilmektedir. Spot ve Ikonos’u bu tarama özelliğine sahip uydulara örnek olarak verebiliriz.</a:t>
            </a:r>
          </a:p>
        </p:txBody>
      </p:sp>
    </p:spTree>
    <p:extLst>
      <p:ext uri="{BB962C8B-B14F-4D97-AF65-F5344CB8AC3E}">
        <p14:creationId xmlns:p14="http://schemas.microsoft.com/office/powerpoint/2010/main" val="39717361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3850" y="404813"/>
            <a:ext cx="8820150" cy="990600"/>
          </a:xfrm>
        </p:spPr>
        <p:txBody>
          <a:bodyPr>
            <a:noAutofit/>
          </a:bodyPr>
          <a:lstStyle/>
          <a:p>
            <a:pPr eaLnBrk="1" fontAlgn="auto" hangingPunct="1">
              <a:spcAft>
                <a:spcPts val="0"/>
              </a:spcAft>
              <a:defRPr/>
            </a:pPr>
            <a:r>
              <a:rPr lang="tr-TR" altLang="tr-TR" sz="3200" b="1" noProof="1" smtClean="0"/>
              <a:t>Across-track ve Along-track karşılaştırması</a:t>
            </a:r>
          </a:p>
        </p:txBody>
      </p:sp>
      <p:sp>
        <p:nvSpPr>
          <p:cNvPr id="21507" name="Rectangle 3"/>
          <p:cNvSpPr>
            <a:spLocks noGrp="1" noChangeArrowheads="1"/>
          </p:cNvSpPr>
          <p:nvPr>
            <p:ph type="body" idx="1"/>
          </p:nvPr>
        </p:nvSpPr>
        <p:spPr/>
        <p:txBody>
          <a:bodyPr/>
          <a:lstStyle/>
          <a:p>
            <a:pPr eaLnBrk="1" hangingPunct="1">
              <a:spcAft>
                <a:spcPts val="600"/>
              </a:spcAft>
            </a:pPr>
            <a:r>
              <a:rPr lang="tr-TR" altLang="tr-TR" sz="2800" noProof="1" smtClean="0"/>
              <a:t>Dwell time = integration time : poz süresi (toplama süresi)</a:t>
            </a:r>
          </a:p>
          <a:p>
            <a:pPr eaLnBrk="1" hangingPunct="1">
              <a:spcAft>
                <a:spcPts val="600"/>
              </a:spcAft>
            </a:pPr>
            <a:r>
              <a:rPr lang="tr-TR" altLang="tr-TR" sz="2800" noProof="1" smtClean="0"/>
              <a:t>Along track algılayıcılarda dwell time daha fazladır. Örnekleme alanına karşılık gelen pozlama süresi yüksek olursa daha iyi görüntü elde edilmiş olur. Enerji yüksek geliyorsa algılayıcıların radyometrik çözünürlüğü daha yüksek olabilmektedir.</a:t>
            </a:r>
          </a:p>
        </p:txBody>
      </p:sp>
    </p:spTree>
    <p:extLst>
      <p:ext uri="{BB962C8B-B14F-4D97-AF65-F5344CB8AC3E}">
        <p14:creationId xmlns:p14="http://schemas.microsoft.com/office/powerpoint/2010/main" val="16824760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fontAlgn="auto" hangingPunct="1">
              <a:spcAft>
                <a:spcPts val="0"/>
              </a:spcAft>
              <a:defRPr/>
            </a:pPr>
            <a:r>
              <a:rPr lang="tr-TR" altLang="tr-TR" sz="3200" b="1" noProof="1" smtClean="0"/>
              <a:t>Across-track ve Along-track karşılaştırması</a:t>
            </a:r>
          </a:p>
        </p:txBody>
      </p:sp>
      <p:sp>
        <p:nvSpPr>
          <p:cNvPr id="22531" name="Rectangle 3"/>
          <p:cNvSpPr>
            <a:spLocks noGrp="1" noChangeArrowheads="1"/>
          </p:cNvSpPr>
          <p:nvPr>
            <p:ph type="body" idx="1"/>
          </p:nvPr>
        </p:nvSpPr>
        <p:spPr/>
        <p:txBody>
          <a:bodyPr/>
          <a:lstStyle/>
          <a:p>
            <a:pPr eaLnBrk="1" hangingPunct="1">
              <a:spcAft>
                <a:spcPts val="600"/>
              </a:spcAft>
            </a:pPr>
            <a:r>
              <a:rPr lang="tr-TR" altLang="tr-TR" sz="2800" noProof="1" smtClean="0"/>
              <a:t>Aynı zamanda, dwell time’ın artması her dedektör için daha küçük anlık görüş alanı ve daha dar bant aralıklarının tasarlanmasına olanak tanır. Böylece mekansal ve spektral çözünürlük de across-track algılayıcılara göre daha iyi olur.</a:t>
            </a:r>
          </a:p>
          <a:p>
            <a:pPr eaLnBrk="1" hangingPunct="1">
              <a:spcAft>
                <a:spcPts val="600"/>
              </a:spcAft>
            </a:pPr>
            <a:r>
              <a:rPr lang="tr-TR" altLang="tr-TR" sz="2800" noProof="1" smtClean="0"/>
              <a:t>Ayrıca, along-track algılayıcılarda hareketli parçalar olmadığı için daha uzun ömürlü ve güvenilirdirler.</a:t>
            </a:r>
          </a:p>
        </p:txBody>
      </p:sp>
    </p:spTree>
    <p:extLst>
      <p:ext uri="{BB962C8B-B14F-4D97-AF65-F5344CB8AC3E}">
        <p14:creationId xmlns:p14="http://schemas.microsoft.com/office/powerpoint/2010/main" val="26837750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fontAlgn="auto" hangingPunct="1">
              <a:spcAft>
                <a:spcPts val="0"/>
              </a:spcAft>
              <a:defRPr/>
            </a:pPr>
            <a:r>
              <a:rPr lang="tr-TR" altLang="tr-TR" sz="3200" b="1" noProof="1" smtClean="0"/>
              <a:t>Across-track ve Along-track karşılaştırması</a:t>
            </a:r>
          </a:p>
        </p:txBody>
      </p:sp>
      <p:sp>
        <p:nvSpPr>
          <p:cNvPr id="23555" name="Rectangle 3"/>
          <p:cNvSpPr>
            <a:spLocks noGrp="1" noChangeArrowheads="1"/>
          </p:cNvSpPr>
          <p:nvPr>
            <p:ph type="body" idx="1"/>
          </p:nvPr>
        </p:nvSpPr>
        <p:spPr/>
        <p:txBody>
          <a:bodyPr/>
          <a:lstStyle/>
          <a:p>
            <a:pPr eaLnBrk="1" hangingPunct="1">
              <a:lnSpc>
                <a:spcPct val="90000"/>
              </a:lnSpc>
            </a:pPr>
            <a:r>
              <a:rPr lang="tr-TR" altLang="tr-TR" sz="2800" noProof="1" smtClean="0"/>
              <a:t>Across-track tarayıcılarda dwell time süresinin kısa olması, sensörün spektral, radyometrik ve mekansal çözünürlüğünün düşük olmasına neden olmaktadır. </a:t>
            </a:r>
            <a:r>
              <a:rPr lang="tr-TR" altLang="tr-TR" sz="2800" b="1" noProof="1" smtClean="0"/>
              <a:t>Sürenin kısa olması sensörün sinyalleri zayıf algılamasına, dolayısıyla nesneleri along-track’teki kadar iyi ayırt edememesine neden olmaktadır. </a:t>
            </a:r>
            <a:r>
              <a:rPr lang="tr-TR" altLang="tr-TR" sz="2800" noProof="1" smtClean="0"/>
              <a:t>Sürenin kısa olması ve sinyallerin zayıf algılanmasından dolayı da mekansal çözünürlük düşük seçilmek zorundadır. Çünkü çok kısa sürede çok küçük alandan enerjinin toplanması zordur.</a:t>
            </a:r>
          </a:p>
        </p:txBody>
      </p:sp>
    </p:spTree>
    <p:extLst>
      <p:ext uri="{BB962C8B-B14F-4D97-AF65-F5344CB8AC3E}">
        <p14:creationId xmlns:p14="http://schemas.microsoft.com/office/powerpoint/2010/main" val="38083553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8600" y="274638"/>
            <a:ext cx="8686800" cy="1143000"/>
          </a:xfrm>
        </p:spPr>
        <p:txBody>
          <a:bodyPr/>
          <a:lstStyle/>
          <a:p>
            <a:pPr eaLnBrk="1" fontAlgn="auto" hangingPunct="1">
              <a:spcAft>
                <a:spcPts val="0"/>
              </a:spcAft>
              <a:defRPr/>
            </a:pPr>
            <a:r>
              <a:rPr lang="tr-TR" altLang="tr-TR" b="1" dirty="0" smtClean="0"/>
              <a:t>Uydu Görüntülerinin Çözünürlüğü</a:t>
            </a:r>
          </a:p>
        </p:txBody>
      </p:sp>
      <p:sp>
        <p:nvSpPr>
          <p:cNvPr id="24579" name="Rectangle 3"/>
          <p:cNvSpPr>
            <a:spLocks noGrp="1" noChangeArrowheads="1"/>
          </p:cNvSpPr>
          <p:nvPr>
            <p:ph type="body" idx="1"/>
          </p:nvPr>
        </p:nvSpPr>
        <p:spPr>
          <a:xfrm>
            <a:off x="304800" y="1600200"/>
            <a:ext cx="8534400" cy="4525963"/>
          </a:xfrm>
        </p:spPr>
        <p:txBody>
          <a:bodyPr/>
          <a:lstStyle/>
          <a:p>
            <a:pPr eaLnBrk="1" hangingPunct="1">
              <a:buFont typeface="Wingdings" pitchFamily="2" charset="2"/>
              <a:buNone/>
            </a:pPr>
            <a:r>
              <a:rPr lang="tr-TR" altLang="tr-TR" sz="2100" i="1" noProof="1" smtClean="0"/>
              <a:t>Çözünürlük = Çözümleme = Ayırma gücü = Resolution</a:t>
            </a:r>
          </a:p>
          <a:p>
            <a:pPr eaLnBrk="1" hangingPunct="1">
              <a:buFont typeface="Wingdings" pitchFamily="2" charset="2"/>
              <a:buNone/>
            </a:pPr>
            <a:endParaRPr lang="tr-TR" altLang="tr-TR" sz="2100" i="1" noProof="1" smtClean="0"/>
          </a:p>
          <a:p>
            <a:pPr lvl="1" eaLnBrk="1" hangingPunct="1"/>
            <a:r>
              <a:rPr lang="tr-TR" altLang="tr-TR" noProof="1" smtClean="0"/>
              <a:t>Mekânsal çözünürlük (Spatial resolution)</a:t>
            </a:r>
          </a:p>
          <a:p>
            <a:pPr lvl="1" eaLnBrk="1" hangingPunct="1"/>
            <a:r>
              <a:rPr lang="tr-TR" altLang="tr-TR" noProof="1" smtClean="0"/>
              <a:t>Spektral çözünürlük (Spectral resolution)</a:t>
            </a:r>
          </a:p>
          <a:p>
            <a:pPr lvl="1" eaLnBrk="1" hangingPunct="1"/>
            <a:r>
              <a:rPr lang="tr-TR" altLang="tr-TR" noProof="1" smtClean="0"/>
              <a:t>Radyometrik çözünürlük (Radiometric resolution)</a:t>
            </a:r>
          </a:p>
          <a:p>
            <a:pPr lvl="1" eaLnBrk="1" hangingPunct="1"/>
            <a:r>
              <a:rPr lang="tr-TR" altLang="tr-TR" noProof="1" smtClean="0"/>
              <a:t>Zamansal çözünürlük (Temporal resolution)</a:t>
            </a:r>
          </a:p>
          <a:p>
            <a:pPr lvl="1" eaLnBrk="1" hangingPunct="1"/>
            <a:endParaRPr lang="tr-TR" altLang="tr-TR" noProof="1" smtClean="0"/>
          </a:p>
          <a:p>
            <a:pPr lvl="1" eaLnBrk="1" hangingPunct="1"/>
            <a:endParaRPr lang="tr-TR" altLang="tr-TR" noProof="1" smtClean="0"/>
          </a:p>
        </p:txBody>
      </p:sp>
    </p:spTree>
    <p:extLst>
      <p:ext uri="{BB962C8B-B14F-4D97-AF65-F5344CB8AC3E}">
        <p14:creationId xmlns:p14="http://schemas.microsoft.com/office/powerpoint/2010/main" val="421507536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850" y="404813"/>
            <a:ext cx="8229600" cy="990600"/>
          </a:xfrm>
        </p:spPr>
        <p:txBody>
          <a:bodyPr/>
          <a:lstStyle/>
          <a:p>
            <a:pPr eaLnBrk="1" fontAlgn="auto" hangingPunct="1">
              <a:spcAft>
                <a:spcPts val="0"/>
              </a:spcAft>
              <a:defRPr/>
            </a:pPr>
            <a:r>
              <a:rPr lang="tr-TR" altLang="tr-TR" sz="3200" b="1" dirty="0"/>
              <a:t>Mekânsal çözünürlük (Yersel ayırma gücü)</a:t>
            </a:r>
            <a:endParaRPr lang="tr-TR" sz="3200" dirty="0"/>
          </a:p>
        </p:txBody>
      </p:sp>
      <p:sp>
        <p:nvSpPr>
          <p:cNvPr id="25603" name="İçerik Yer Tutucusu 2"/>
          <p:cNvSpPr>
            <a:spLocks noGrp="1"/>
          </p:cNvSpPr>
          <p:nvPr>
            <p:ph idx="1"/>
          </p:nvPr>
        </p:nvSpPr>
        <p:spPr/>
        <p:txBody>
          <a:bodyPr/>
          <a:lstStyle/>
          <a:p>
            <a:pPr eaLnBrk="1" hangingPunct="1"/>
            <a:r>
              <a:rPr lang="tr-TR" altLang="tr-TR" sz="2800" smtClean="0"/>
              <a:t>Mekânsal çözünürlük görüntüde ayırt edilebilen detay seviyesini gösteren bir özelliktir.</a:t>
            </a:r>
          </a:p>
          <a:p>
            <a:pPr eaLnBrk="1" hangingPunct="1"/>
            <a:r>
              <a:rPr lang="tr-TR" altLang="tr-TR" sz="2800" smtClean="0"/>
              <a:t>Piksel boyutuyla ilişkilidir.</a:t>
            </a:r>
          </a:p>
          <a:p>
            <a:pPr eaLnBrk="1" hangingPunct="1"/>
            <a:endParaRPr lang="tr-TR" altLang="tr-TR" sz="2800" smtClean="0"/>
          </a:p>
        </p:txBody>
      </p:sp>
    </p:spTree>
    <p:extLst>
      <p:ext uri="{BB962C8B-B14F-4D97-AF65-F5344CB8AC3E}">
        <p14:creationId xmlns:p14="http://schemas.microsoft.com/office/powerpoint/2010/main" val="6502976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4437063"/>
            <a:ext cx="8507413" cy="2232025"/>
          </a:xfrm>
        </p:spPr>
        <p:txBody>
          <a:bodyPr rtlCol="0">
            <a:normAutofit fontScale="92500" lnSpcReduction="10000"/>
          </a:bodyPr>
          <a:lstStyle/>
          <a:p>
            <a:pPr marL="182880" indent="-182880" eaLnBrk="1" fontAlgn="auto" hangingPunct="1">
              <a:spcAft>
                <a:spcPts val="0"/>
              </a:spcAft>
              <a:buFont typeface="Arial" pitchFamily="34" charset="0"/>
              <a:buChar char="•"/>
              <a:defRPr/>
            </a:pPr>
            <a:r>
              <a:rPr lang="tr-TR" altLang="tr-TR" noProof="1" smtClean="0"/>
              <a:t>IFOV= </a:t>
            </a:r>
            <a:r>
              <a:rPr lang="tr-TR" altLang="tr-TR" b="1" noProof="1" smtClean="0"/>
              <a:t>I</a:t>
            </a:r>
            <a:r>
              <a:rPr lang="tr-TR" altLang="tr-TR" noProof="1" smtClean="0"/>
              <a:t>nstantaneous </a:t>
            </a:r>
            <a:r>
              <a:rPr lang="tr-TR" altLang="tr-TR" b="1" noProof="1" smtClean="0"/>
              <a:t>F</a:t>
            </a:r>
            <a:r>
              <a:rPr lang="tr-TR" altLang="tr-TR" noProof="1" smtClean="0"/>
              <a:t>ield </a:t>
            </a:r>
            <a:r>
              <a:rPr lang="tr-TR" altLang="tr-TR" b="1" noProof="1" smtClean="0"/>
              <a:t>o</a:t>
            </a:r>
            <a:r>
              <a:rPr lang="tr-TR" altLang="tr-TR" noProof="1" smtClean="0"/>
              <a:t>f </a:t>
            </a:r>
            <a:r>
              <a:rPr lang="tr-TR" altLang="tr-TR" b="1" noProof="1" smtClean="0"/>
              <a:t>V</a:t>
            </a:r>
            <a:r>
              <a:rPr lang="tr-TR" altLang="tr-TR" noProof="1" smtClean="0"/>
              <a:t>iew= Anlık Görüş Açısı</a:t>
            </a:r>
          </a:p>
          <a:p>
            <a:pPr marL="182880" indent="-182880" eaLnBrk="1" fontAlgn="auto" hangingPunct="1">
              <a:spcAft>
                <a:spcPts val="0"/>
              </a:spcAft>
              <a:buFont typeface="Arial" pitchFamily="34" charset="0"/>
              <a:buChar char="•"/>
              <a:defRPr/>
            </a:pPr>
            <a:r>
              <a:rPr lang="tr-TR" altLang="tr-TR" noProof="1" smtClean="0"/>
              <a:t>FOV=</a:t>
            </a:r>
            <a:r>
              <a:rPr lang="tr-TR" altLang="tr-TR" b="1" noProof="1" smtClean="0"/>
              <a:t> F</a:t>
            </a:r>
            <a:r>
              <a:rPr lang="tr-TR" altLang="tr-TR" noProof="1" smtClean="0"/>
              <a:t>ield </a:t>
            </a:r>
            <a:r>
              <a:rPr lang="tr-TR" altLang="tr-TR" b="1" noProof="1" smtClean="0"/>
              <a:t>o</a:t>
            </a:r>
            <a:r>
              <a:rPr lang="tr-TR" altLang="tr-TR" noProof="1" smtClean="0"/>
              <a:t>f </a:t>
            </a:r>
            <a:r>
              <a:rPr lang="tr-TR" altLang="tr-TR" b="1" noProof="1" smtClean="0"/>
              <a:t>V</a:t>
            </a:r>
            <a:r>
              <a:rPr lang="tr-TR" altLang="tr-TR" noProof="1" smtClean="0"/>
              <a:t>iew= Görüş Açısı</a:t>
            </a:r>
          </a:p>
          <a:p>
            <a:pPr marL="182880" indent="-182880" eaLnBrk="1" fontAlgn="auto" hangingPunct="1">
              <a:spcAft>
                <a:spcPts val="0"/>
              </a:spcAft>
              <a:buFont typeface="Arial" pitchFamily="34" charset="0"/>
              <a:buChar char="•"/>
              <a:defRPr/>
            </a:pPr>
            <a:endParaRPr lang="tr-TR" altLang="tr-TR" noProof="1" smtClean="0"/>
          </a:p>
          <a:p>
            <a:pPr marL="182880" indent="-182880" eaLnBrk="1" fontAlgn="auto" hangingPunct="1">
              <a:spcAft>
                <a:spcPts val="0"/>
              </a:spcAft>
              <a:buFont typeface="Arial" pitchFamily="34" charset="0"/>
              <a:buChar char="•"/>
              <a:defRPr/>
            </a:pPr>
            <a:r>
              <a:rPr lang="tr-TR" altLang="tr-TR" noProof="1" smtClean="0"/>
              <a:t>IFOV ile yerdeki örnekleme  büyüklüğünü (yer örneklem büyüklüğü), FOV ile tarama genişliğini bulabiliriz. IFOV genelde </a:t>
            </a:r>
            <a:r>
              <a:rPr lang="tr-TR" altLang="tr-TR" b="1" noProof="1" smtClean="0"/>
              <a:t>mrad (miliradyan) </a:t>
            </a:r>
            <a:r>
              <a:rPr lang="tr-TR" altLang="tr-TR" noProof="1" smtClean="0"/>
              <a:t>ile ölçülür ve </a:t>
            </a:r>
            <a:r>
              <a:rPr lang="tr-TR" altLang="tr-TR" b="1" noProof="1" smtClean="0"/>
              <a:t>w</a:t>
            </a:r>
            <a:r>
              <a:rPr lang="tr-TR" altLang="tr-TR" noProof="1" smtClean="0"/>
              <a:t> ile gösterilir.</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20713"/>
            <a:ext cx="7212013" cy="34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713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r>
              <a:rPr lang="tr-TR" altLang="tr-TR" sz="2500" dirty="0" smtClean="0">
                <a:latin typeface="Arial" charset="0"/>
              </a:rPr>
              <a:t>1 nanometre = 10</a:t>
            </a:r>
            <a:r>
              <a:rPr lang="tr-TR" altLang="tr-TR" sz="2500" baseline="30000" dirty="0" smtClean="0">
                <a:latin typeface="Arial" charset="0"/>
              </a:rPr>
              <a:t>-3</a:t>
            </a:r>
            <a:r>
              <a:rPr lang="tr-TR" altLang="tr-TR" sz="2500" dirty="0" smtClean="0">
                <a:latin typeface="Arial" charset="0"/>
              </a:rPr>
              <a:t> </a:t>
            </a:r>
            <a:r>
              <a:rPr lang="el-GR" altLang="tr-TR" sz="2500" dirty="0" smtClean="0">
                <a:latin typeface="Arial" charset="0"/>
              </a:rPr>
              <a:t>μ</a:t>
            </a:r>
            <a:r>
              <a:rPr lang="tr-TR" altLang="tr-TR" sz="2500" dirty="0" smtClean="0">
                <a:latin typeface="Arial" charset="0"/>
              </a:rPr>
              <a:t>m = 10</a:t>
            </a:r>
            <a:r>
              <a:rPr lang="tr-TR" altLang="tr-TR" sz="2500" baseline="30000" dirty="0" smtClean="0">
                <a:latin typeface="Arial" charset="0"/>
              </a:rPr>
              <a:t>-6</a:t>
            </a:r>
            <a:r>
              <a:rPr lang="tr-TR" altLang="tr-TR" sz="2500" dirty="0" smtClean="0">
                <a:latin typeface="Arial" charset="0"/>
              </a:rPr>
              <a:t> mm = 10</a:t>
            </a:r>
            <a:r>
              <a:rPr lang="tr-TR" altLang="tr-TR" sz="2500" baseline="30000" dirty="0" smtClean="0">
                <a:latin typeface="Arial" charset="0"/>
              </a:rPr>
              <a:t>-9</a:t>
            </a:r>
            <a:r>
              <a:rPr lang="tr-TR" altLang="tr-TR" sz="2500" dirty="0" smtClean="0">
                <a:latin typeface="Arial" charset="0"/>
              </a:rPr>
              <a:t> m</a:t>
            </a:r>
          </a:p>
          <a:p>
            <a:pPr eaLnBrk="1" hangingPunct="1"/>
            <a:r>
              <a:rPr lang="tr-TR" altLang="tr-TR" sz="2500" dirty="0" smtClean="0">
                <a:latin typeface="Arial" charset="0"/>
              </a:rPr>
              <a:t>1 mikrometre (</a:t>
            </a:r>
            <a:r>
              <a:rPr lang="el-GR" altLang="tr-TR" sz="2500" dirty="0" smtClean="0">
                <a:latin typeface="Arial" charset="0"/>
              </a:rPr>
              <a:t>μ</a:t>
            </a:r>
            <a:r>
              <a:rPr lang="tr-TR" altLang="tr-TR" sz="2500" dirty="0" smtClean="0">
                <a:latin typeface="Arial" charset="0"/>
              </a:rPr>
              <a:t>m)=  10</a:t>
            </a:r>
            <a:r>
              <a:rPr lang="tr-TR" altLang="tr-TR" sz="2500" baseline="30000" dirty="0" smtClean="0">
                <a:latin typeface="Arial" charset="0"/>
              </a:rPr>
              <a:t>-3</a:t>
            </a:r>
            <a:r>
              <a:rPr lang="tr-TR" altLang="tr-TR" sz="2500" dirty="0" smtClean="0">
                <a:latin typeface="Arial" charset="0"/>
              </a:rPr>
              <a:t> mm = 10</a:t>
            </a:r>
            <a:r>
              <a:rPr lang="tr-TR" altLang="tr-TR" sz="2500" baseline="30000" dirty="0" smtClean="0">
                <a:latin typeface="Arial" charset="0"/>
              </a:rPr>
              <a:t>-6</a:t>
            </a:r>
            <a:r>
              <a:rPr lang="tr-TR" altLang="tr-TR" sz="2500" dirty="0" smtClean="0">
                <a:latin typeface="Arial" charset="0"/>
              </a:rPr>
              <a:t> m</a:t>
            </a:r>
          </a:p>
          <a:p>
            <a:pPr eaLnBrk="1" hangingPunct="1"/>
            <a:r>
              <a:rPr lang="tr-TR" altLang="tr-TR" sz="2500" dirty="0" smtClean="0">
                <a:latin typeface="Arial" charset="0"/>
              </a:rPr>
              <a:t>1 </a:t>
            </a:r>
            <a:r>
              <a:rPr lang="tr-TR" altLang="tr-TR" sz="2500" dirty="0" err="1" smtClean="0">
                <a:latin typeface="Arial" charset="0"/>
              </a:rPr>
              <a:t>Angstrom</a:t>
            </a:r>
            <a:r>
              <a:rPr lang="tr-TR" altLang="tr-TR" sz="2500" dirty="0" smtClean="0">
                <a:latin typeface="Arial" charset="0"/>
              </a:rPr>
              <a:t> (A</a:t>
            </a:r>
            <a:r>
              <a:rPr lang="en-US" altLang="tr-TR" sz="2500" dirty="0" smtClean="0">
                <a:latin typeface="Arial" charset="0"/>
              </a:rPr>
              <a:t>°</a:t>
            </a:r>
            <a:r>
              <a:rPr lang="tr-TR" altLang="tr-TR" sz="2500" dirty="0" smtClean="0">
                <a:latin typeface="Arial" charset="0"/>
              </a:rPr>
              <a:t>)=10</a:t>
            </a:r>
            <a:r>
              <a:rPr lang="tr-TR" altLang="tr-TR" sz="2500" baseline="30000" dirty="0" smtClean="0">
                <a:latin typeface="Arial" charset="0"/>
              </a:rPr>
              <a:t>-10</a:t>
            </a:r>
            <a:r>
              <a:rPr lang="tr-TR" altLang="tr-TR" sz="2500" dirty="0" smtClean="0">
                <a:latin typeface="Arial" charset="0"/>
              </a:rPr>
              <a:t> m</a:t>
            </a:r>
          </a:p>
          <a:p>
            <a:pPr eaLnBrk="1" hangingPunct="1"/>
            <a:endParaRPr lang="en-US" altLang="tr-TR" sz="2500" dirty="0" smtClean="0">
              <a:latin typeface="Arial" charset="0"/>
            </a:endParaRPr>
          </a:p>
          <a:p>
            <a:pPr eaLnBrk="1" hangingPunct="1"/>
            <a:endParaRPr lang="el-GR" altLang="tr-TR" sz="2500" dirty="0" smtClean="0">
              <a:latin typeface="Arial" charset="0"/>
            </a:endParaRPr>
          </a:p>
        </p:txBody>
      </p:sp>
    </p:spTree>
    <p:extLst>
      <p:ext uri="{BB962C8B-B14F-4D97-AF65-F5344CB8AC3E}">
        <p14:creationId xmlns:p14="http://schemas.microsoft.com/office/powerpoint/2010/main" val="15914088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65175"/>
            <a:ext cx="85693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4149725"/>
            <a:ext cx="91154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922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6213" y="333375"/>
            <a:ext cx="8229600" cy="719138"/>
          </a:xfrm>
        </p:spPr>
        <p:txBody>
          <a:bodyPr/>
          <a:lstStyle/>
          <a:p>
            <a:pPr eaLnBrk="1" fontAlgn="auto" hangingPunct="1">
              <a:spcAft>
                <a:spcPts val="0"/>
              </a:spcAft>
              <a:defRPr/>
            </a:pPr>
            <a:r>
              <a:rPr lang="tr-TR" sz="3600" b="1" dirty="0" smtClean="0"/>
              <a:t>Örnek</a:t>
            </a:r>
            <a:endParaRPr lang="tr-TR" sz="3600" b="1" dirty="0"/>
          </a:p>
        </p:txBody>
      </p:sp>
      <p:sp>
        <p:nvSpPr>
          <p:cNvPr id="3" name="İçerik Yer Tutucusu 2"/>
          <p:cNvSpPr>
            <a:spLocks noGrp="1"/>
          </p:cNvSpPr>
          <p:nvPr>
            <p:ph idx="1"/>
          </p:nvPr>
        </p:nvSpPr>
        <p:spPr>
          <a:xfrm>
            <a:off x="457200" y="1052513"/>
            <a:ext cx="8075613" cy="2089150"/>
          </a:xfrm>
        </p:spPr>
        <p:txBody>
          <a:bodyPr rtlCol="0">
            <a:normAutofit lnSpcReduction="10000"/>
          </a:bodyPr>
          <a:lstStyle/>
          <a:p>
            <a:pPr marL="0" indent="0" eaLnBrk="1" fontAlgn="auto" hangingPunct="1">
              <a:spcAft>
                <a:spcPts val="0"/>
              </a:spcAft>
              <a:buFont typeface="Arial" pitchFamily="34" charset="0"/>
              <a:buNone/>
              <a:defRPr/>
            </a:pPr>
            <a:r>
              <a:rPr lang="tr-TR" noProof="1" smtClean="0"/>
              <a:t>IFOV = 0.083 mrad (miliradyan)</a:t>
            </a:r>
          </a:p>
          <a:p>
            <a:pPr marL="0" indent="0" eaLnBrk="1" fontAlgn="auto" hangingPunct="1">
              <a:spcAft>
                <a:spcPts val="0"/>
              </a:spcAft>
              <a:buFont typeface="Arial" pitchFamily="34" charset="0"/>
              <a:buNone/>
              <a:defRPr/>
            </a:pPr>
            <a:r>
              <a:rPr lang="tr-TR" noProof="1" smtClean="0"/>
              <a:t>FOV = 5</a:t>
            </a:r>
            <a:r>
              <a:rPr lang="tr-TR" altLang="tr-TR" noProof="1" smtClean="0"/>
              <a:t>°</a:t>
            </a:r>
          </a:p>
          <a:p>
            <a:pPr marL="0" indent="0" eaLnBrk="1" fontAlgn="auto" hangingPunct="1">
              <a:spcAft>
                <a:spcPts val="0"/>
              </a:spcAft>
              <a:buFont typeface="Arial" pitchFamily="34" charset="0"/>
              <a:buNone/>
              <a:defRPr/>
            </a:pPr>
            <a:r>
              <a:rPr lang="tr-TR" altLang="tr-TR" noProof="1" smtClean="0"/>
              <a:t>H (Uydunun yerden yüksekliği) = 700 km</a:t>
            </a:r>
          </a:p>
          <a:p>
            <a:pPr marL="0" indent="0" eaLnBrk="1" fontAlgn="auto" hangingPunct="1">
              <a:spcAft>
                <a:spcPts val="0"/>
              </a:spcAft>
              <a:buFont typeface="Arial" pitchFamily="34" charset="0"/>
              <a:buNone/>
              <a:defRPr/>
            </a:pPr>
            <a:r>
              <a:rPr lang="tr-TR" noProof="1" smtClean="0"/>
              <a:t>olduğuna göre yerdeki örneklem büyüklüğünü (piksel boyutu) ve tarama genişliğini  hesaplayınız.</a:t>
            </a:r>
            <a:endParaRPr lang="tr-TR" noProof="1"/>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141663"/>
            <a:ext cx="6713538" cy="371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0271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0825" y="620713"/>
            <a:ext cx="8713788" cy="1223962"/>
          </a:xfrm>
        </p:spPr>
        <p:txBody>
          <a:bodyPr rtlCol="0">
            <a:normAutofit fontScale="85000" lnSpcReduction="10000"/>
          </a:bodyPr>
          <a:lstStyle/>
          <a:p>
            <a:pPr marL="182880" indent="-182880" eaLnBrk="1" fontAlgn="auto" hangingPunct="1">
              <a:spcAft>
                <a:spcPts val="0"/>
              </a:spcAft>
              <a:buFont typeface="Arial" pitchFamily="34" charset="0"/>
              <a:buChar char="•"/>
              <a:defRPr/>
            </a:pPr>
            <a:r>
              <a:rPr lang="tr-TR" sz="2800" b="1" noProof="1" smtClean="0"/>
              <a:t>Yer örneklem büyüklüğü </a:t>
            </a:r>
            <a:r>
              <a:rPr lang="tr-TR" sz="2800" noProof="1" smtClean="0"/>
              <a:t>(Piksel boyutu) ile </a:t>
            </a:r>
            <a:r>
              <a:rPr lang="tr-TR" sz="2800" b="1" noProof="1" smtClean="0"/>
              <a:t>Yersel ayırma gücü </a:t>
            </a:r>
            <a:r>
              <a:rPr lang="tr-TR" sz="2800" noProof="1" smtClean="0"/>
              <a:t>(Mekânsal çözünürlük=Konumsal çözünürlük=Yersel Çözünürlük=Geometrik çözünürlük) </a:t>
            </a:r>
            <a:r>
              <a:rPr lang="tr-TR" sz="2800" b="1" noProof="1" smtClean="0"/>
              <a:t>aynı değildir ! </a:t>
            </a:r>
            <a:endParaRPr lang="tr-TR" sz="2800" b="1" noProof="1"/>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047875"/>
            <a:ext cx="7405687" cy="467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0" name="Dikdörtgen 3"/>
          <p:cNvSpPr>
            <a:spLocks noChangeArrowheads="1"/>
          </p:cNvSpPr>
          <p:nvPr/>
        </p:nvSpPr>
        <p:spPr bwMode="auto">
          <a:xfrm>
            <a:off x="6300788" y="3933825"/>
            <a:ext cx="27352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altLang="tr-TR">
                <a:solidFill>
                  <a:srgbClr val="FF0000"/>
                </a:solidFill>
              </a:rPr>
              <a:t>Piksel boyutundan daha küçük objeler komşu objelerle yeterli kontrasta sahip olursa görüntüde ayırt edilebilir.</a:t>
            </a:r>
          </a:p>
        </p:txBody>
      </p:sp>
    </p:spTree>
    <p:extLst>
      <p:ext uri="{BB962C8B-B14F-4D97-AF65-F5344CB8AC3E}">
        <p14:creationId xmlns:p14="http://schemas.microsoft.com/office/powerpoint/2010/main" val="399376634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İçerik Yer Tutucusu 2"/>
          <p:cNvSpPr>
            <a:spLocks noGrp="1"/>
          </p:cNvSpPr>
          <p:nvPr>
            <p:ph idx="1"/>
          </p:nvPr>
        </p:nvSpPr>
        <p:spPr>
          <a:xfrm>
            <a:off x="250825" y="592138"/>
            <a:ext cx="8580438" cy="3916362"/>
          </a:xfrm>
        </p:spPr>
        <p:txBody>
          <a:bodyPr/>
          <a:lstStyle/>
          <a:p>
            <a:pPr eaLnBrk="1" hangingPunct="1">
              <a:spcAft>
                <a:spcPts val="600"/>
              </a:spcAft>
            </a:pPr>
            <a:r>
              <a:rPr lang="tr-TR" altLang="tr-TR" sz="2800" smtClean="0"/>
              <a:t>Örnekte piksel boyutu 58.1 m olduğuna göre bu görüntünün mekânsal çözünürlüğü </a:t>
            </a:r>
            <a:r>
              <a:rPr lang="tr-TR" altLang="tr-TR" sz="2800" b="1" smtClean="0"/>
              <a:t>58.1 x 2√2 = </a:t>
            </a:r>
            <a:r>
              <a:rPr lang="tr-TR" altLang="tr-TR" sz="2800" b="1" smtClean="0">
                <a:solidFill>
                  <a:srgbClr val="FF0000"/>
                </a:solidFill>
              </a:rPr>
              <a:t>164.3 m</a:t>
            </a:r>
            <a:r>
              <a:rPr lang="tr-TR" altLang="tr-TR" sz="2800" b="1" smtClean="0"/>
              <a:t> </a:t>
            </a:r>
            <a:r>
              <a:rPr lang="tr-TR" altLang="tr-TR" sz="2800" smtClean="0"/>
              <a:t>olarak bulunur.</a:t>
            </a:r>
          </a:p>
          <a:p>
            <a:pPr eaLnBrk="1" hangingPunct="1">
              <a:spcAft>
                <a:spcPts val="600"/>
              </a:spcAft>
            </a:pPr>
            <a:r>
              <a:rPr lang="tr-TR" altLang="tr-TR" sz="2800" smtClean="0"/>
              <a:t>Firmalar uydu görüntüleri ile ilgili katalog bilgilerinde mekânsal çözünürlük olarak piksel boyutunu vermektedir. Ancak mekânsal çözünürlük bu değerden daha kabadır.</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071938"/>
            <a:ext cx="6119813" cy="273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0627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sz="3200" b="1" dirty="0" smtClean="0"/>
              <a:t>Spektral çözünürlük (tayfsal çözünürlük)</a:t>
            </a:r>
          </a:p>
        </p:txBody>
      </p:sp>
      <p:sp>
        <p:nvSpPr>
          <p:cNvPr id="31747" name="Rectangle 3"/>
          <p:cNvSpPr>
            <a:spLocks noGrp="1" noChangeArrowheads="1"/>
          </p:cNvSpPr>
          <p:nvPr>
            <p:ph type="body" idx="1"/>
          </p:nvPr>
        </p:nvSpPr>
        <p:spPr>
          <a:xfrm>
            <a:off x="457200" y="1700213"/>
            <a:ext cx="8229600" cy="4525962"/>
          </a:xfrm>
        </p:spPr>
        <p:txBody>
          <a:bodyPr/>
          <a:lstStyle/>
          <a:p>
            <a:pPr eaLnBrk="1" hangingPunct="1">
              <a:lnSpc>
                <a:spcPct val="90000"/>
              </a:lnSpc>
            </a:pPr>
            <a:r>
              <a:rPr lang="tr-TR" altLang="tr-TR" sz="2800" smtClean="0"/>
              <a:t>Spektral çözünürlük algılayıcıların duyarlı olduğu dalga boyu aralıkları ile ilgilidir. Spektral çözünürlüğün iyi olması bir kanal ya da bandın algıladığı dalga boyu aralığının küçük olması ve algılayıcı sistemin çok sayıda kanaldan oluşması anlamına gelir. Kuramsal olarak, spektrum ne kadar çok ve küçük parçaya ayrılarak algılama yapılırsa, spektral çözünürlüğün o kadar iyi olduğunu söyleyebiliriz.</a:t>
            </a:r>
          </a:p>
        </p:txBody>
      </p:sp>
    </p:spTree>
    <p:extLst>
      <p:ext uri="{BB962C8B-B14F-4D97-AF65-F5344CB8AC3E}">
        <p14:creationId xmlns:p14="http://schemas.microsoft.com/office/powerpoint/2010/main" val="22876740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İçerik Yer Tutucusu 2"/>
          <p:cNvSpPr>
            <a:spLocks noGrp="1"/>
          </p:cNvSpPr>
          <p:nvPr>
            <p:ph idx="1"/>
          </p:nvPr>
        </p:nvSpPr>
        <p:spPr>
          <a:xfrm>
            <a:off x="457200" y="836613"/>
            <a:ext cx="8229600" cy="5688012"/>
          </a:xfrm>
        </p:spPr>
        <p:txBody>
          <a:bodyPr/>
          <a:lstStyle/>
          <a:p>
            <a:pPr eaLnBrk="1" hangingPunct="1">
              <a:spcAft>
                <a:spcPts val="600"/>
              </a:spcAft>
            </a:pPr>
            <a:r>
              <a:rPr lang="tr-TR" altLang="tr-TR" sz="2600" noProof="1" smtClean="0"/>
              <a:t>Bir algılayıcının elektromanyetik spektrumda kaydedebildiği spesifik dalgaboyu genişliği ve algılama yapılan bant sayısı ile ifade edilen spektral çözünürlük farklı uygulamalarda kullanılacak uydu verilerinin seçiminde göz önünde bulundurulması gereken önemli bir özelliktir.</a:t>
            </a:r>
          </a:p>
          <a:p>
            <a:pPr eaLnBrk="1" hangingPunct="1">
              <a:spcAft>
                <a:spcPts val="600"/>
              </a:spcAft>
            </a:pPr>
            <a:r>
              <a:rPr lang="tr-TR" altLang="tr-TR" sz="2600" noProof="1" smtClean="0"/>
              <a:t>Genelde su ve bitki örtüsü gibi genel arazi örtüsü sınıfları belirli bir dalgaboyu aralıklarında (örneğin mavi, yeşil, kırmızı ve yakın kızılötesi) ayırt edilebilirken kayaç tipleri gibi daha spesifik arazi örtüsü sınıfları çok daha fazla sayıda bölgeye ayrılan (daha küçük aralıklı) dalgaboyu aralıkları kullanılarak ayırt edilebilir. </a:t>
            </a:r>
          </a:p>
          <a:p>
            <a:pPr eaLnBrk="1" hangingPunct="1">
              <a:spcAft>
                <a:spcPts val="600"/>
              </a:spcAft>
            </a:pPr>
            <a:endParaRPr lang="tr-TR" altLang="tr-TR" sz="2600" noProof="1" smtClean="0"/>
          </a:p>
        </p:txBody>
      </p:sp>
    </p:spTree>
    <p:extLst>
      <p:ext uri="{BB962C8B-B14F-4D97-AF65-F5344CB8AC3E}">
        <p14:creationId xmlns:p14="http://schemas.microsoft.com/office/powerpoint/2010/main" val="36870683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İçerik Yer Tutucusu 2"/>
          <p:cNvSpPr>
            <a:spLocks noGrp="1"/>
          </p:cNvSpPr>
          <p:nvPr>
            <p:ph idx="1"/>
          </p:nvPr>
        </p:nvSpPr>
        <p:spPr>
          <a:xfrm>
            <a:off x="457200" y="549275"/>
            <a:ext cx="8229600" cy="3240088"/>
          </a:xfrm>
        </p:spPr>
        <p:txBody>
          <a:bodyPr/>
          <a:lstStyle/>
          <a:p>
            <a:pPr eaLnBrk="1" hangingPunct="1">
              <a:spcAft>
                <a:spcPts val="600"/>
              </a:spcAft>
            </a:pPr>
            <a:r>
              <a:rPr lang="tr-TR" altLang="tr-TR" b="1" noProof="1" smtClean="0"/>
              <a:t>Spektral dalgaboyu genişliği: </a:t>
            </a:r>
            <a:r>
              <a:rPr lang="tr-TR" altLang="tr-TR" noProof="1" smtClean="0"/>
              <a:t>Bir algılayıcının elektromanyetik spektrumda kaydedebildiği spesifik dalgaboyu aralığıdır. Elektromanyetik spektrumdaki geniş aralıklar düşük (kaba) spektral çözünürlük, dar aralıklar ise yüksek spektral çözünürlük olarak tanımlanır. Kısaca bant aralığı küçüldükçe spektral çözünürlük artmaktadır.</a:t>
            </a:r>
          </a:p>
          <a:p>
            <a:pPr eaLnBrk="1" hangingPunct="1">
              <a:spcAft>
                <a:spcPts val="600"/>
              </a:spcAft>
            </a:pPr>
            <a:r>
              <a:rPr lang="tr-TR" altLang="tr-TR" b="1" noProof="1" smtClean="0"/>
              <a:t>Bant sayısı: </a:t>
            </a:r>
            <a:r>
              <a:rPr lang="tr-TR" altLang="tr-TR" noProof="1" smtClean="0"/>
              <a:t>Bant sayısı arttıkça spektral çözünürlük artmaktadır.</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149725"/>
            <a:ext cx="2574925" cy="257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Dikdörtgen 3"/>
          <p:cNvSpPr>
            <a:spLocks noChangeArrowheads="1"/>
          </p:cNvSpPr>
          <p:nvPr/>
        </p:nvSpPr>
        <p:spPr bwMode="auto">
          <a:xfrm>
            <a:off x="755650" y="4508500"/>
            <a:ext cx="49323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altLang="tr-TR" sz="2400"/>
              <a:t>Şekilde 0.4-0.7 µm aralığını sırayla 1, 3 ve 6 bantta algılayan sistemlerden en yüksek spektral çözünürlüğe sahip olanı 6 bantlı olanıdır.</a:t>
            </a:r>
          </a:p>
        </p:txBody>
      </p:sp>
    </p:spTree>
    <p:extLst>
      <p:ext uri="{BB962C8B-B14F-4D97-AF65-F5344CB8AC3E}">
        <p14:creationId xmlns:p14="http://schemas.microsoft.com/office/powerpoint/2010/main" val="243598020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613"/>
            <a:ext cx="8229600" cy="3024187"/>
          </a:xfrm>
        </p:spPr>
        <p:txBody>
          <a:bodyPr rtlCol="0">
            <a:normAutofit lnSpcReduction="10000"/>
          </a:bodyPr>
          <a:lstStyle/>
          <a:p>
            <a:pPr marL="182880" indent="-182880" eaLnBrk="1" fontAlgn="auto" hangingPunct="1">
              <a:spcAft>
                <a:spcPts val="600"/>
              </a:spcAft>
              <a:buFont typeface="Arial" pitchFamily="34" charset="0"/>
              <a:buChar char="•"/>
              <a:defRPr/>
            </a:pPr>
            <a:r>
              <a:rPr lang="tr-TR" sz="2800" dirty="0" smtClean="0"/>
              <a:t>Bant sayısının artması daha fazla detay sınıfının tanınmasına olanak sağlar.</a:t>
            </a:r>
          </a:p>
          <a:p>
            <a:pPr marL="182880" indent="-182880" eaLnBrk="1" fontAlgn="auto" hangingPunct="1">
              <a:spcAft>
                <a:spcPts val="600"/>
              </a:spcAft>
              <a:buFont typeface="Arial" pitchFamily="34" charset="0"/>
              <a:buChar char="•"/>
              <a:defRPr/>
            </a:pPr>
            <a:r>
              <a:rPr lang="tr-TR" sz="2800" dirty="0" smtClean="0"/>
              <a:t>Dar bant aralıklarına sahip bantlar daha fazla spektral detay içerirler, yani dar bant aralıkları spesifik özelliklerin araştırılması için iyi bir özelliktir. Ancak bant aralıkları daraldığı zaman enerji bir başka ifadeyle sinyal gücü azalır.</a:t>
            </a:r>
            <a:endParaRPr lang="tr-TR" sz="2800" dirty="0"/>
          </a:p>
        </p:txBody>
      </p:sp>
    </p:spTree>
    <p:extLst>
      <p:ext uri="{BB962C8B-B14F-4D97-AF65-F5344CB8AC3E}">
        <p14:creationId xmlns:p14="http://schemas.microsoft.com/office/powerpoint/2010/main" val="11125853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sz="3200" b="1" dirty="0" smtClean="0"/>
              <a:t>Radyometrik çözünürlük</a:t>
            </a:r>
          </a:p>
        </p:txBody>
      </p:sp>
      <p:sp>
        <p:nvSpPr>
          <p:cNvPr id="78851" name="Rectangle 3"/>
          <p:cNvSpPr>
            <a:spLocks noGrp="1" noChangeArrowheads="1"/>
          </p:cNvSpPr>
          <p:nvPr>
            <p:ph type="body" idx="1"/>
          </p:nvPr>
        </p:nvSpPr>
        <p:spPr/>
        <p:txBody>
          <a:bodyPr rtlCol="0">
            <a:normAutofit/>
          </a:bodyPr>
          <a:lstStyle/>
          <a:p>
            <a:pPr marL="182880" indent="-182880" eaLnBrk="1" fontAlgn="auto" hangingPunct="1">
              <a:lnSpc>
                <a:spcPct val="90000"/>
              </a:lnSpc>
              <a:spcAft>
                <a:spcPts val="0"/>
              </a:spcAft>
              <a:buFont typeface="Arial" pitchFamily="34" charset="0"/>
              <a:buChar char="•"/>
              <a:defRPr/>
            </a:pPr>
            <a:r>
              <a:rPr lang="tr-TR" altLang="tr-TR" dirty="0" smtClean="0"/>
              <a:t>Bir görüntüleme sisteminin radyometrik çözünürlüğü, enerji farklılıklarını ayırt edebilme yeteneğini gösterir. Bahsedilen enerji farklılıkları ayırt edilmesi mümkün olan gri-düzey sayısına denk gelir. Radyometrik çözünürlük bit cinsinden ifade edilir. 8 bit, 11 bit vb. </a:t>
            </a:r>
          </a:p>
          <a:p>
            <a:pPr marL="182880" indent="-182880" eaLnBrk="1" fontAlgn="auto" hangingPunct="1">
              <a:lnSpc>
                <a:spcPct val="90000"/>
              </a:lnSpc>
              <a:spcAft>
                <a:spcPts val="0"/>
              </a:spcAft>
              <a:buFont typeface="Arial" pitchFamily="34" charset="0"/>
              <a:buChar char="•"/>
              <a:defRPr/>
            </a:pPr>
            <a:r>
              <a:rPr lang="tr-TR" altLang="tr-TR" dirty="0" smtClean="0"/>
              <a:t>Gri düzey aralığı 0 ile </a:t>
            </a:r>
            <a:r>
              <a:rPr lang="tr-TR" dirty="0" smtClean="0"/>
              <a:t>2</a:t>
            </a:r>
            <a:r>
              <a:rPr lang="tr-TR" baseline="30000" dirty="0" smtClean="0"/>
              <a:t>n</a:t>
            </a:r>
            <a:r>
              <a:rPr lang="tr-TR" dirty="0" smtClean="0"/>
              <a:t>-1 değerleri arasında tanımlanır.</a:t>
            </a:r>
            <a:endParaRPr lang="tr-TR" dirty="0"/>
          </a:p>
          <a:p>
            <a:pPr marL="0" indent="0" eaLnBrk="1" fontAlgn="auto" hangingPunct="1">
              <a:lnSpc>
                <a:spcPct val="90000"/>
              </a:lnSpc>
              <a:spcAft>
                <a:spcPts val="0"/>
              </a:spcAft>
              <a:buFont typeface="Arial" pitchFamily="34" charset="0"/>
              <a:buNone/>
              <a:defRPr/>
            </a:pPr>
            <a:r>
              <a:rPr lang="tr-TR" altLang="tr-TR" dirty="0" smtClean="0"/>
              <a:t>	8 bit -&gt; 2</a:t>
            </a:r>
            <a:r>
              <a:rPr lang="tr-TR" altLang="tr-TR" baseline="30000" dirty="0" smtClean="0"/>
              <a:t>8</a:t>
            </a:r>
            <a:r>
              <a:rPr lang="tr-TR" altLang="tr-TR" dirty="0" smtClean="0"/>
              <a:t> =</a:t>
            </a:r>
            <a:r>
              <a:rPr lang="tr-TR" altLang="tr-TR" baseline="30000" dirty="0" smtClean="0"/>
              <a:t> </a:t>
            </a:r>
            <a:r>
              <a:rPr lang="tr-TR" altLang="tr-TR" dirty="0" smtClean="0"/>
              <a:t>256 (Gri düzey aralığı: 0-255)</a:t>
            </a:r>
          </a:p>
          <a:p>
            <a:pPr marL="0" indent="0" eaLnBrk="1" fontAlgn="auto" hangingPunct="1">
              <a:lnSpc>
                <a:spcPct val="90000"/>
              </a:lnSpc>
              <a:spcAft>
                <a:spcPts val="0"/>
              </a:spcAft>
              <a:buFont typeface="Arial" pitchFamily="34" charset="0"/>
              <a:buNone/>
              <a:defRPr/>
            </a:pPr>
            <a:r>
              <a:rPr lang="tr-TR" altLang="tr-TR" dirty="0" smtClean="0"/>
              <a:t>	11 bit -&gt; 2</a:t>
            </a:r>
            <a:r>
              <a:rPr lang="tr-TR" altLang="tr-TR" baseline="30000" dirty="0" smtClean="0"/>
              <a:t>11</a:t>
            </a:r>
            <a:r>
              <a:rPr lang="tr-TR" altLang="tr-TR" dirty="0" smtClean="0"/>
              <a:t>= 2048 (Gri düzey aralığı: 0-2047)</a:t>
            </a:r>
          </a:p>
          <a:p>
            <a:pPr marL="0" indent="0" eaLnBrk="1" fontAlgn="auto" hangingPunct="1">
              <a:lnSpc>
                <a:spcPct val="90000"/>
              </a:lnSpc>
              <a:spcAft>
                <a:spcPts val="0"/>
              </a:spcAft>
              <a:buFont typeface="Arial" pitchFamily="34" charset="0"/>
              <a:buNone/>
              <a:defRPr/>
            </a:pPr>
            <a:r>
              <a:rPr lang="tr-TR" altLang="tr-TR" dirty="0" smtClean="0"/>
              <a:t>	16 bit -&gt; 2</a:t>
            </a:r>
            <a:r>
              <a:rPr lang="tr-TR" altLang="tr-TR" baseline="30000" dirty="0" smtClean="0"/>
              <a:t>16</a:t>
            </a:r>
            <a:r>
              <a:rPr lang="tr-TR" altLang="tr-TR" dirty="0" smtClean="0"/>
              <a:t>= 65536 (Gri düzey aralığı: 0-65535)</a:t>
            </a:r>
          </a:p>
          <a:p>
            <a:pPr marL="182880" indent="-182880" eaLnBrk="1" fontAlgn="auto" hangingPunct="1">
              <a:lnSpc>
                <a:spcPct val="90000"/>
              </a:lnSpc>
              <a:spcAft>
                <a:spcPts val="0"/>
              </a:spcAft>
              <a:buFont typeface="Arial" pitchFamily="34" charset="0"/>
              <a:buChar char="•"/>
              <a:defRPr/>
            </a:pPr>
            <a:endParaRPr lang="tr-TR" altLang="tr-TR" dirty="0" smtClean="0"/>
          </a:p>
          <a:p>
            <a:pPr marL="182880" indent="-182880" eaLnBrk="1" fontAlgn="auto" hangingPunct="1">
              <a:lnSpc>
                <a:spcPct val="90000"/>
              </a:lnSpc>
              <a:spcAft>
                <a:spcPts val="0"/>
              </a:spcAft>
              <a:buFont typeface="Arial" pitchFamily="34" charset="0"/>
              <a:buChar char="•"/>
              <a:defRPr/>
            </a:pPr>
            <a:r>
              <a:rPr lang="tr-TR" altLang="tr-TR" dirty="0" smtClean="0">
                <a:solidFill>
                  <a:srgbClr val="FF0000"/>
                </a:solidFill>
              </a:rPr>
              <a:t>İnsan gözünün radyometrik çözünürlüğü çok düşüktür. İnsan gözü 40-50 civarı gri düzeyi ayırt edebilir.</a:t>
            </a:r>
          </a:p>
        </p:txBody>
      </p:sp>
    </p:spTree>
    <p:extLst>
      <p:ext uri="{BB962C8B-B14F-4D97-AF65-F5344CB8AC3E}">
        <p14:creationId xmlns:p14="http://schemas.microsoft.com/office/powerpoint/2010/main" val="29035883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İçerik Yer Tutucusu 2"/>
          <p:cNvSpPr>
            <a:spLocks noGrp="1"/>
          </p:cNvSpPr>
          <p:nvPr>
            <p:ph idx="1"/>
          </p:nvPr>
        </p:nvSpPr>
        <p:spPr>
          <a:xfrm>
            <a:off x="457200" y="836613"/>
            <a:ext cx="8229600" cy="1612900"/>
          </a:xfrm>
        </p:spPr>
        <p:txBody>
          <a:bodyPr/>
          <a:lstStyle/>
          <a:p>
            <a:pPr eaLnBrk="1" hangingPunct="1"/>
            <a:r>
              <a:rPr lang="tr-TR" altLang="tr-TR" noProof="1" smtClean="0"/>
              <a:t>Uzaktan algılamada uydu görüntülerinin birçoğu 8 bit’tir. Ancak yüksek çözünürlüklü uydu görüntüleri (IKONOS, Quickbird, Wordview-4 vb.) 11 bit olarak kaydedilmektedir.</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65400"/>
            <a:ext cx="8523288" cy="352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329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27450"/>
            <a:ext cx="38703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698750"/>
            <a:ext cx="4716463"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Grp="1" noChangeArrowheads="1"/>
          </p:cNvSpPr>
          <p:nvPr>
            <p:ph type="body" idx="1"/>
          </p:nvPr>
        </p:nvSpPr>
        <p:spPr>
          <a:xfrm>
            <a:off x="395536" y="1196752"/>
            <a:ext cx="8591550" cy="2697088"/>
          </a:xfrm>
          <a:noFill/>
        </p:spPr>
        <p:txBody>
          <a:bodyPr>
            <a:noAutofit/>
          </a:bodyPr>
          <a:lstStyle/>
          <a:p>
            <a:pPr eaLnBrk="1" hangingPunct="1">
              <a:lnSpc>
                <a:spcPct val="80000"/>
              </a:lnSpc>
            </a:pPr>
            <a:r>
              <a:rPr lang="tr-TR" altLang="tr-TR" b="1" dirty="0" smtClean="0">
                <a:latin typeface="Arial" charset="0"/>
              </a:rPr>
              <a:t>Yeryüzü genel hatlarıyla 5 farklı örtü tipinden oluşur. </a:t>
            </a:r>
          </a:p>
          <a:p>
            <a:pPr lvl="3" eaLnBrk="1" hangingPunct="1">
              <a:lnSpc>
                <a:spcPct val="80000"/>
              </a:lnSpc>
            </a:pPr>
            <a:endParaRPr lang="tr-TR" altLang="tr-TR" sz="2400" b="1" dirty="0" smtClean="0">
              <a:latin typeface="Arial" charset="0"/>
            </a:endParaRPr>
          </a:p>
          <a:p>
            <a:pPr lvl="3" eaLnBrk="1" hangingPunct="1">
              <a:lnSpc>
                <a:spcPct val="80000"/>
              </a:lnSpc>
            </a:pPr>
            <a:r>
              <a:rPr lang="tr-TR" altLang="tr-TR" sz="2400" b="1" dirty="0" smtClean="0">
                <a:latin typeface="Arial" charset="0"/>
              </a:rPr>
              <a:t>bitki örtüsü</a:t>
            </a:r>
          </a:p>
          <a:p>
            <a:pPr lvl="3" eaLnBrk="1" hangingPunct="1">
              <a:lnSpc>
                <a:spcPct val="80000"/>
              </a:lnSpc>
            </a:pPr>
            <a:r>
              <a:rPr lang="tr-TR" altLang="tr-TR" sz="2400" b="1" dirty="0" smtClean="0">
                <a:latin typeface="Arial" charset="0"/>
              </a:rPr>
              <a:t>toprak</a:t>
            </a:r>
          </a:p>
          <a:p>
            <a:pPr lvl="3" eaLnBrk="1" hangingPunct="1">
              <a:lnSpc>
                <a:spcPct val="80000"/>
              </a:lnSpc>
            </a:pPr>
            <a:r>
              <a:rPr lang="tr-TR" altLang="tr-TR" sz="2400" b="1" dirty="0" smtClean="0">
                <a:latin typeface="Arial" charset="0"/>
              </a:rPr>
              <a:t>kayaç</a:t>
            </a:r>
          </a:p>
          <a:p>
            <a:pPr lvl="3" eaLnBrk="1" hangingPunct="1">
              <a:lnSpc>
                <a:spcPct val="80000"/>
              </a:lnSpc>
            </a:pPr>
            <a:r>
              <a:rPr lang="tr-TR" altLang="tr-TR" sz="2400" b="1" dirty="0" smtClean="0">
                <a:latin typeface="Arial" charset="0"/>
              </a:rPr>
              <a:t>su (kar, buz)</a:t>
            </a:r>
          </a:p>
          <a:p>
            <a:pPr lvl="3" eaLnBrk="1" hangingPunct="1">
              <a:lnSpc>
                <a:spcPct val="80000"/>
              </a:lnSpc>
            </a:pPr>
            <a:r>
              <a:rPr lang="tr-TR" altLang="tr-TR" sz="2400" b="1" dirty="0" smtClean="0">
                <a:latin typeface="Arial" charset="0"/>
              </a:rPr>
              <a:t>yapay nesneler</a:t>
            </a:r>
          </a:p>
        </p:txBody>
      </p:sp>
      <p:sp>
        <p:nvSpPr>
          <p:cNvPr id="13317" name="Rectangle 5"/>
          <p:cNvSpPr>
            <a:spLocks noRot="1" noChangeArrowheads="1"/>
          </p:cNvSpPr>
          <p:nvPr/>
        </p:nvSpPr>
        <p:spPr bwMode="auto">
          <a:xfrm>
            <a:off x="395536" y="332656"/>
            <a:ext cx="7543800" cy="706438"/>
          </a:xfrm>
          <a:prstGeom prst="rect">
            <a:avLst/>
          </a:prstGeom>
        </p:spPr>
        <p:txBody>
          <a:bodyPr vert="horz" lIns="91440" tIns="45720" rIns="91440" bIns="45720" rtlCol="0" anchor="ctr">
            <a:normAutofit/>
          </a:bodyPr>
          <a:lstStyle/>
          <a:p>
            <a:pPr>
              <a:spcBef>
                <a:spcPct val="0"/>
              </a:spcBef>
            </a:pPr>
            <a:r>
              <a:rPr lang="tr-TR" altLang="tr-TR" sz="4000" b="1" spc="-100" dirty="0">
                <a:solidFill>
                  <a:schemeClr val="tx2"/>
                </a:solidFill>
                <a:latin typeface="+mj-lt"/>
                <a:ea typeface="+mj-ea"/>
                <a:cs typeface="+mj-cs"/>
              </a:rPr>
              <a:t>Spektral Yansıtım</a:t>
            </a:r>
          </a:p>
        </p:txBody>
      </p:sp>
    </p:spTree>
    <p:extLst>
      <p:ext uri="{BB962C8B-B14F-4D97-AF65-F5344CB8AC3E}">
        <p14:creationId xmlns:p14="http://schemas.microsoft.com/office/powerpoint/2010/main" val="403168549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İçerik Yer Tutucusu 2"/>
          <p:cNvSpPr>
            <a:spLocks noGrp="1"/>
          </p:cNvSpPr>
          <p:nvPr>
            <p:ph idx="1"/>
          </p:nvPr>
        </p:nvSpPr>
        <p:spPr>
          <a:xfrm>
            <a:off x="107950" y="908050"/>
            <a:ext cx="8856663" cy="5473700"/>
          </a:xfrm>
        </p:spPr>
        <p:txBody>
          <a:bodyPr/>
          <a:lstStyle/>
          <a:p>
            <a:pPr eaLnBrk="1" hangingPunct="1"/>
            <a:r>
              <a:rPr lang="tr-TR" altLang="tr-TR" sz="2800" smtClean="0"/>
              <a:t>Radyometrik çözünürlük ile bir görüntü dosyasının boyutu (gerekli depolama alanı) hesaplanabilir. </a:t>
            </a:r>
          </a:p>
          <a:p>
            <a:pPr lvl="1" eaLnBrk="1" hangingPunct="1"/>
            <a:r>
              <a:rPr lang="tr-TR" altLang="tr-TR" smtClean="0"/>
              <a:t>Dosya boyutu = Görüntü boyutu (satır x sütun) x radyometrik çözünürlük</a:t>
            </a:r>
          </a:p>
          <a:p>
            <a:pPr eaLnBrk="1" hangingPunct="1"/>
            <a:endParaRPr lang="tr-TR" altLang="tr-TR" smtClean="0"/>
          </a:p>
          <a:p>
            <a:pPr eaLnBrk="1" hangingPunct="1"/>
            <a:r>
              <a:rPr lang="tr-TR" altLang="tr-TR" smtClean="0"/>
              <a:t>Örneğin 100x100 pikselden oluşan 8 bitlik bir görüntünün dosya boyutu= 100 x 100 x 8 = 80 000 bit = 10 000 bayt</a:t>
            </a:r>
          </a:p>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p:txBody>
      </p:sp>
    </p:spTree>
    <p:extLst>
      <p:ext uri="{BB962C8B-B14F-4D97-AF65-F5344CB8AC3E}">
        <p14:creationId xmlns:p14="http://schemas.microsoft.com/office/powerpoint/2010/main" val="23249567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8716962" cy="331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80271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04813"/>
            <a:ext cx="8229600" cy="990600"/>
          </a:xfrm>
        </p:spPr>
        <p:txBody>
          <a:bodyPr/>
          <a:lstStyle/>
          <a:p>
            <a:pPr eaLnBrk="1" fontAlgn="auto" hangingPunct="1">
              <a:spcAft>
                <a:spcPts val="0"/>
              </a:spcAft>
              <a:defRPr/>
            </a:pPr>
            <a:r>
              <a:rPr lang="tr-TR" altLang="tr-TR" sz="3200" b="1" dirty="0" smtClean="0"/>
              <a:t>Zamansal çözünürlük</a:t>
            </a:r>
          </a:p>
        </p:txBody>
      </p:sp>
      <p:sp>
        <p:nvSpPr>
          <p:cNvPr id="79875" name="Rectangle 3"/>
          <p:cNvSpPr>
            <a:spLocks noGrp="1" noChangeArrowheads="1"/>
          </p:cNvSpPr>
          <p:nvPr>
            <p:ph type="body" idx="1"/>
          </p:nvPr>
        </p:nvSpPr>
        <p:spPr/>
        <p:txBody>
          <a:bodyPr rtlCol="0">
            <a:normAutofit/>
          </a:bodyPr>
          <a:lstStyle/>
          <a:p>
            <a:pPr marL="182880" indent="-182880" eaLnBrk="1" fontAlgn="auto" hangingPunct="1">
              <a:lnSpc>
                <a:spcPct val="90000"/>
              </a:lnSpc>
              <a:spcAft>
                <a:spcPct val="30000"/>
              </a:spcAft>
              <a:buFont typeface="Arial" pitchFamily="34" charset="0"/>
              <a:buChar char="•"/>
              <a:defRPr/>
            </a:pPr>
            <a:r>
              <a:rPr lang="tr-TR" altLang="tr-TR" sz="2800" noProof="1" smtClean="0"/>
              <a:t>Zamansal çözünürlük bir uzaktan algılama sisteminin aynı alanı görüntüleme sıklığıdır. Daha sık görüntüleme daha yüksek zamansal çözünürlük anlamına gelir.</a:t>
            </a:r>
          </a:p>
          <a:p>
            <a:pPr marL="182880" indent="-182880" eaLnBrk="1" fontAlgn="auto" hangingPunct="1">
              <a:lnSpc>
                <a:spcPct val="90000"/>
              </a:lnSpc>
              <a:spcAft>
                <a:spcPct val="30000"/>
              </a:spcAft>
              <a:buFont typeface="Arial" pitchFamily="34" charset="0"/>
              <a:buChar char="•"/>
              <a:defRPr/>
            </a:pPr>
            <a:r>
              <a:rPr lang="tr-TR" altLang="tr-TR" sz="2800" noProof="1" smtClean="0"/>
              <a:t>Zamansal çözünürlük her uydu için farklılık göstermektedir. Örneğin Landsat-TM algılayıcısı belirli bir bölgenin görüntüsünü  her 16 günde bir alırken, NOAA-AVHRR algılayıcısı ise aynı bölgeyi günde 2 kez algılamaktadır.</a:t>
            </a:r>
          </a:p>
          <a:p>
            <a:pPr marL="0" indent="0" eaLnBrk="1" fontAlgn="auto" hangingPunct="1">
              <a:lnSpc>
                <a:spcPct val="90000"/>
              </a:lnSpc>
              <a:spcAft>
                <a:spcPct val="30000"/>
              </a:spcAft>
              <a:buFont typeface="Arial" pitchFamily="34" charset="0"/>
              <a:buNone/>
              <a:defRPr/>
            </a:pPr>
            <a:endParaRPr lang="tr-TR" altLang="tr-TR" sz="2800" noProof="1" smtClean="0"/>
          </a:p>
        </p:txBody>
      </p:sp>
    </p:spTree>
    <p:extLst>
      <p:ext uri="{BB962C8B-B14F-4D97-AF65-F5344CB8AC3E}">
        <p14:creationId xmlns:p14="http://schemas.microsoft.com/office/powerpoint/2010/main" val="343691938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388" y="639763"/>
            <a:ext cx="4700587" cy="4876800"/>
          </a:xfrm>
        </p:spPr>
        <p:txBody>
          <a:bodyPr rtlCol="0">
            <a:normAutofit fontScale="92500" lnSpcReduction="10000"/>
          </a:bodyPr>
          <a:lstStyle/>
          <a:p>
            <a:pPr marL="182880" indent="-182880" eaLnBrk="1" fontAlgn="auto" hangingPunct="1">
              <a:spcAft>
                <a:spcPts val="0"/>
              </a:spcAft>
              <a:buFont typeface="Arial" pitchFamily="34" charset="0"/>
              <a:buChar char="•"/>
              <a:defRPr/>
            </a:pPr>
            <a:r>
              <a:rPr lang="tr-TR" altLang="tr-TR" dirty="0"/>
              <a:t>Zamansal çözünürlük uydunun yörünge karakteristiğine bağlıdır. Uydu platformuna yerleştirilen bazı sistemler ile aynı alanı görüntüleme sıklığı yörünge tamamlama süresinden (yörünge periyodu) daha kısa olabilmekte ve zamansal çözünürlük artabilmektedir. Örneğin SPOT-4 uydusu Nadirden algılamanın yanı sıra her iki yönde 27° Nadir-dışı (eğik) gözlem yapabilme yeteneğine sahip olduğundan zamansal çözünürlüğü artmaktadır</a:t>
            </a:r>
            <a:r>
              <a:rPr lang="tr-TR" altLang="tr-TR" dirty="0" smtClean="0"/>
              <a:t>.</a:t>
            </a:r>
          </a:p>
          <a:p>
            <a:pPr marL="182880" indent="-182880" eaLnBrk="1" fontAlgn="auto" hangingPunct="1">
              <a:spcAft>
                <a:spcPts val="0"/>
              </a:spcAft>
              <a:buFont typeface="Arial" pitchFamily="34" charset="0"/>
              <a:buChar char="•"/>
              <a:defRPr/>
            </a:pPr>
            <a:endParaRPr lang="tr-TR" altLang="tr-TR" dirty="0" smtClean="0"/>
          </a:p>
          <a:p>
            <a:pPr marL="182880" indent="-182880" eaLnBrk="1" fontAlgn="auto" hangingPunct="1">
              <a:spcAft>
                <a:spcPts val="0"/>
              </a:spcAft>
              <a:buFont typeface="Arial" pitchFamily="34" charset="0"/>
              <a:buChar char="•"/>
              <a:defRPr/>
            </a:pPr>
            <a:endParaRPr lang="tr-TR" dirty="0"/>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476250"/>
            <a:ext cx="4116387" cy="489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Dikdörtgen 3"/>
          <p:cNvSpPr>
            <a:spLocks noChangeArrowheads="1"/>
          </p:cNvSpPr>
          <p:nvPr/>
        </p:nvSpPr>
        <p:spPr bwMode="auto">
          <a:xfrm>
            <a:off x="200025" y="5518150"/>
            <a:ext cx="8496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buClr>
                <a:schemeClr val="accent1"/>
              </a:buClr>
              <a:buSzPct val="85000"/>
              <a:buFont typeface="Arial" charset="0"/>
              <a:buChar char="•"/>
            </a:pPr>
            <a:r>
              <a:rPr lang="tr-TR" altLang="tr-TR" sz="2200"/>
              <a:t>Yaklaşık kutupsal yörüngeli uydularda kutuplara yakın enlemlerde art arda algılanan alanlar çoğunlukla birbirini örter. Dolayısıyla bu alanlar için zamansal çözünürlük artar.</a:t>
            </a:r>
          </a:p>
        </p:txBody>
      </p:sp>
    </p:spTree>
    <p:extLst>
      <p:ext uri="{BB962C8B-B14F-4D97-AF65-F5344CB8AC3E}">
        <p14:creationId xmlns:p14="http://schemas.microsoft.com/office/powerpoint/2010/main" val="25748018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İçerik Yer Tutucusu 2"/>
          <p:cNvSpPr>
            <a:spLocks noGrp="1"/>
          </p:cNvSpPr>
          <p:nvPr>
            <p:ph idx="1"/>
          </p:nvPr>
        </p:nvSpPr>
        <p:spPr>
          <a:xfrm>
            <a:off x="457200" y="812800"/>
            <a:ext cx="8229600" cy="5784850"/>
          </a:xfrm>
        </p:spPr>
        <p:txBody>
          <a:bodyPr/>
          <a:lstStyle/>
          <a:p>
            <a:pPr eaLnBrk="1" hangingPunct="1">
              <a:lnSpc>
                <a:spcPct val="90000"/>
              </a:lnSpc>
              <a:spcAft>
                <a:spcPct val="30000"/>
              </a:spcAft>
            </a:pPr>
            <a:r>
              <a:rPr lang="tr-TR" altLang="tr-TR" sz="2800" smtClean="0"/>
              <a:t>Bir bölgedeki değişimler çok zamanlı (farklı zamanlarda algılanmış) görüntüler kullanılarak analiz edilir. Örneğin kentsel büyümenin belirlenmesi, afet öncesi ve sonrası durumun belirlenmesi ve karşılaştırılması vb. </a:t>
            </a:r>
          </a:p>
          <a:p>
            <a:pPr eaLnBrk="1" hangingPunct="1">
              <a:lnSpc>
                <a:spcPct val="90000"/>
              </a:lnSpc>
              <a:spcAft>
                <a:spcPct val="30000"/>
              </a:spcAft>
            </a:pPr>
            <a:r>
              <a:rPr lang="tr-TR" altLang="tr-TR" sz="2800" smtClean="0"/>
              <a:t>Bazı uygulamalar (dinamik özellikler) için görüntülerin alınma aralığı büyük önem taşır. Örneğin bitki hastalıklarının takibi, kaçak yapılaşmanın belirlenmesi, bir ürünün (örneğin buğday) gelişiminin izlenmesi vb.</a:t>
            </a:r>
          </a:p>
          <a:p>
            <a:pPr eaLnBrk="1" hangingPunct="1"/>
            <a:endParaRPr lang="tr-TR" altLang="tr-TR" sz="2800" smtClean="0"/>
          </a:p>
        </p:txBody>
      </p:sp>
    </p:spTree>
    <p:extLst>
      <p:ext uri="{BB962C8B-B14F-4D97-AF65-F5344CB8AC3E}">
        <p14:creationId xmlns:p14="http://schemas.microsoft.com/office/powerpoint/2010/main" val="33467796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088" y="260350"/>
            <a:ext cx="8229600" cy="990600"/>
          </a:xfrm>
        </p:spPr>
        <p:txBody>
          <a:bodyPr/>
          <a:lstStyle/>
          <a:p>
            <a:pPr eaLnBrk="1" fontAlgn="auto" hangingPunct="1">
              <a:spcAft>
                <a:spcPts val="0"/>
              </a:spcAft>
              <a:defRPr/>
            </a:pPr>
            <a:r>
              <a:rPr lang="tr-TR" sz="3200" b="1" dirty="0" smtClean="0"/>
              <a:t>Bazı uydu görüntülerinin çözünürlükleri</a:t>
            </a:r>
            <a:endParaRPr lang="tr-TR" sz="3200" b="1" dirty="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052513"/>
            <a:ext cx="6619875" cy="573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33027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a:t>
            </a:r>
            <a:r>
              <a:rPr lang="tr-TR" sz="2800" noProof="1"/>
              <a:t>5</a:t>
            </a:r>
            <a:r>
              <a:rPr lang="tr-TR" sz="2800" noProof="1" smtClean="0"/>
              <a:t>: ISIL (TERMAL)  ALGILAYICILAR, HİPERSPEKTRAL ALGILAYICILAR, L</a:t>
            </a:r>
            <a:r>
              <a:rPr lang="tr-TR" sz="2800" cap="none" noProof="1" smtClean="0"/>
              <a:t>iD</a:t>
            </a:r>
            <a:r>
              <a:rPr lang="tr-TR" sz="2800" noProof="1" smtClean="0"/>
              <a:t>ar, UYDU GÖRÜNTÜLERİNİN YAPISI</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3949343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dirty="0" smtClean="0"/>
              <a:t>Isıl (Termal) Algılayıcılar</a:t>
            </a:r>
          </a:p>
        </p:txBody>
      </p:sp>
      <p:sp>
        <p:nvSpPr>
          <p:cNvPr id="88067" name="Rectangle 3"/>
          <p:cNvSpPr>
            <a:spLocks noGrp="1" noChangeArrowheads="1"/>
          </p:cNvSpPr>
          <p:nvPr>
            <p:ph type="body" idx="1"/>
          </p:nvPr>
        </p:nvSpPr>
        <p:spPr/>
        <p:txBody>
          <a:bodyPr/>
          <a:lstStyle/>
          <a:p>
            <a:pPr eaLnBrk="1" hangingPunct="1">
              <a:spcAft>
                <a:spcPts val="600"/>
              </a:spcAft>
            </a:pPr>
            <a:r>
              <a:rPr lang="tr-TR" altLang="tr-TR" sz="2800" noProof="1" smtClean="0">
                <a:latin typeface="Arial" charset="0"/>
              </a:rPr>
              <a:t>Termal algılayıcılar across-track ilkesiyle çalışır. </a:t>
            </a:r>
          </a:p>
          <a:p>
            <a:pPr eaLnBrk="1" hangingPunct="1">
              <a:spcAft>
                <a:spcPts val="600"/>
              </a:spcAft>
            </a:pPr>
            <a:r>
              <a:rPr lang="tr-TR" altLang="tr-TR" sz="2800" noProof="1" smtClean="0">
                <a:latin typeface="Arial" charset="0"/>
              </a:rPr>
              <a:t>Termal algılayıcıda kullanılan dedektör termal bölgeye duyarlıdır. Termal algılayıcılar elektromanyetik spektrumun 3-14 </a:t>
            </a:r>
            <a:r>
              <a:rPr lang="el-GR" altLang="tr-TR" sz="2800" noProof="1" smtClean="0">
                <a:latin typeface="Arial" charset="0"/>
              </a:rPr>
              <a:t>μ</a:t>
            </a:r>
            <a:r>
              <a:rPr lang="tr-TR" altLang="tr-TR" sz="2800" noProof="1" smtClean="0">
                <a:latin typeface="Arial" charset="0"/>
              </a:rPr>
              <a:t>m arasına duyarlı olmalıdır. Ancak atmosferik pencereden anlaşılacağı üzere bu aralıkta enerjinin gelmediği yerler vardır. Bu nedenle 3-5 </a:t>
            </a:r>
            <a:r>
              <a:rPr lang="el-GR" altLang="tr-TR" sz="2800" noProof="1" smtClean="0">
                <a:latin typeface="Arial" charset="0"/>
              </a:rPr>
              <a:t>μ</a:t>
            </a:r>
            <a:r>
              <a:rPr lang="tr-TR" altLang="tr-TR" sz="2800" noProof="1" smtClean="0">
                <a:latin typeface="Arial" charset="0"/>
              </a:rPr>
              <a:t>m ve 8-14 </a:t>
            </a:r>
            <a:r>
              <a:rPr lang="el-GR" altLang="tr-TR" sz="2800" noProof="1" smtClean="0">
                <a:latin typeface="Arial" charset="0"/>
              </a:rPr>
              <a:t>μ</a:t>
            </a:r>
            <a:r>
              <a:rPr lang="tr-TR" altLang="tr-TR" sz="2800" noProof="1" smtClean="0">
                <a:latin typeface="Arial" charset="0"/>
              </a:rPr>
              <a:t>m olmak üzere 2 bölge kullanılır. </a:t>
            </a:r>
            <a:endParaRPr lang="el-GR" altLang="tr-TR" sz="2800" noProof="1" smtClean="0">
              <a:latin typeface="Arial" charset="0"/>
            </a:endParaRPr>
          </a:p>
        </p:txBody>
      </p:sp>
    </p:spTree>
    <p:extLst>
      <p:ext uri="{BB962C8B-B14F-4D97-AF65-F5344CB8AC3E}">
        <p14:creationId xmlns:p14="http://schemas.microsoft.com/office/powerpoint/2010/main" val="38673026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dirty="0"/>
              <a:t>Isıl (Termal) Algılayıcılar</a:t>
            </a:r>
            <a:endParaRPr lang="tr-TR" altLang="tr-TR" sz="3600" dirty="0" smtClean="0"/>
          </a:p>
        </p:txBody>
      </p:sp>
      <p:sp>
        <p:nvSpPr>
          <p:cNvPr id="89091" name="Rectangle 3"/>
          <p:cNvSpPr>
            <a:spLocks noGrp="1" noChangeArrowheads="1"/>
          </p:cNvSpPr>
          <p:nvPr>
            <p:ph type="body" idx="1"/>
          </p:nvPr>
        </p:nvSpPr>
        <p:spPr>
          <a:xfrm>
            <a:off x="467544" y="1484784"/>
            <a:ext cx="8216081" cy="4114800"/>
          </a:xfrm>
        </p:spPr>
        <p:txBody>
          <a:bodyPr/>
          <a:lstStyle/>
          <a:p>
            <a:pPr eaLnBrk="1" hangingPunct="1"/>
            <a:r>
              <a:rPr lang="tr-TR" altLang="tr-TR" sz="2800" noProof="1" smtClean="0">
                <a:latin typeface="Arial" charset="0"/>
              </a:rPr>
              <a:t>Termal algılamada maksimum duyarlılık için dedektörü mutlak sıfıra yakın derecelere (yaklaşık 70 Kelvin) soğutmak gerekiyor. Çünkü objeden gelen enerji kaydedilmek istenir ve bozucu bir etken olmaması için bunun yapılması gerekir. Bu amaçla dedektör bir termos gibi izole edilir ve böylece gelen enerji doğru olarak kaydedilir.</a:t>
            </a:r>
          </a:p>
        </p:txBody>
      </p:sp>
    </p:spTree>
    <p:extLst>
      <p:ext uri="{BB962C8B-B14F-4D97-AF65-F5344CB8AC3E}">
        <p14:creationId xmlns:p14="http://schemas.microsoft.com/office/powerpoint/2010/main" val="7090059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422176"/>
            <a:ext cx="8229600" cy="990600"/>
          </a:xfrm>
        </p:spPr>
        <p:txBody>
          <a:bodyPr>
            <a:normAutofit/>
          </a:bodyPr>
          <a:lstStyle/>
          <a:p>
            <a:pPr eaLnBrk="1" hangingPunct="1"/>
            <a:r>
              <a:rPr lang="tr-TR" altLang="tr-TR" sz="3600" b="1" dirty="0"/>
              <a:t>Isıl (Termal) Algılayıcılar</a:t>
            </a:r>
            <a:endParaRPr lang="tr-TR" altLang="tr-TR" sz="3600" dirty="0" smtClean="0"/>
          </a:p>
        </p:txBody>
      </p:sp>
      <p:sp>
        <p:nvSpPr>
          <p:cNvPr id="90115" name="Rectangle 3"/>
          <p:cNvSpPr>
            <a:spLocks noGrp="1" noChangeArrowheads="1"/>
          </p:cNvSpPr>
          <p:nvPr>
            <p:ph type="body" idx="1"/>
          </p:nvPr>
        </p:nvSpPr>
        <p:spPr>
          <a:xfrm>
            <a:off x="467544" y="1556792"/>
            <a:ext cx="8280920" cy="4386808"/>
          </a:xfrm>
        </p:spPr>
        <p:txBody>
          <a:bodyPr/>
          <a:lstStyle/>
          <a:p>
            <a:pPr eaLnBrk="1" hangingPunct="1">
              <a:lnSpc>
                <a:spcPct val="90000"/>
              </a:lnSpc>
              <a:spcAft>
                <a:spcPts val="600"/>
              </a:spcAft>
            </a:pPr>
            <a:r>
              <a:rPr lang="tr-TR" altLang="tr-TR" sz="2800" noProof="1" smtClean="0">
                <a:latin typeface="Arial" charset="0"/>
              </a:rPr>
              <a:t>Ancak bu gereksinimler termal algılayıcının tasarımını zorlaştırmaktadır. Bir dizi dedektörün soğutulması çok zordur. Bu nedenle tek dedektör olarak tasarlanırlar. </a:t>
            </a:r>
          </a:p>
          <a:p>
            <a:pPr eaLnBrk="1" hangingPunct="1">
              <a:lnSpc>
                <a:spcPct val="90000"/>
              </a:lnSpc>
              <a:spcAft>
                <a:spcPts val="600"/>
              </a:spcAft>
            </a:pPr>
            <a:r>
              <a:rPr lang="tr-TR" altLang="tr-TR" sz="2800" noProof="1" smtClean="0">
                <a:latin typeface="Arial" charset="0"/>
              </a:rPr>
              <a:t>Günümüzdeki termal algılayıcılar 0.1 </a:t>
            </a:r>
            <a:r>
              <a:rPr lang="en-US" altLang="tr-TR" sz="2800" noProof="1" smtClean="0">
                <a:latin typeface="Arial" charset="0"/>
              </a:rPr>
              <a:t>°</a:t>
            </a:r>
            <a:r>
              <a:rPr lang="tr-TR" altLang="tr-TR" sz="2800" noProof="1" smtClean="0">
                <a:latin typeface="Arial" charset="0"/>
              </a:rPr>
              <a:t>C sıcaklık farkını kaydedebiliyor.</a:t>
            </a:r>
          </a:p>
          <a:p>
            <a:pPr eaLnBrk="1" hangingPunct="1">
              <a:lnSpc>
                <a:spcPct val="90000"/>
              </a:lnSpc>
              <a:spcAft>
                <a:spcPts val="600"/>
              </a:spcAft>
            </a:pPr>
            <a:r>
              <a:rPr lang="tr-TR" altLang="tr-TR" sz="2800" noProof="1" smtClean="0">
                <a:latin typeface="Arial" charset="0"/>
              </a:rPr>
              <a:t>Uçaktaki termal algılayıcılar uydulara göre daha doğru sonuç verir. Çünkü uçaktan alınan görüntülerde atmosferik etken daha azdır. Uydularda etkilenme daha fazladır.</a:t>
            </a:r>
            <a:endParaRPr lang="en-US" altLang="tr-TR" sz="2800" noProof="1" smtClean="0">
              <a:latin typeface="Arial" charset="0"/>
            </a:endParaRPr>
          </a:p>
        </p:txBody>
      </p:sp>
    </p:spTree>
    <p:extLst>
      <p:ext uri="{BB962C8B-B14F-4D97-AF65-F5344CB8AC3E}">
        <p14:creationId xmlns:p14="http://schemas.microsoft.com/office/powerpoint/2010/main" val="1552192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altLang="tr-TR" b="1" dirty="0" smtClean="0"/>
              <a:t>Dalga Boyu Bağımlılığı</a:t>
            </a:r>
            <a:endParaRPr lang="tr-TR" b="1" dirty="0"/>
          </a:p>
        </p:txBody>
      </p:sp>
      <p:sp>
        <p:nvSpPr>
          <p:cNvPr id="3" name="İçerik Yer Tutucusu 2"/>
          <p:cNvSpPr>
            <a:spLocks noGrp="1"/>
          </p:cNvSpPr>
          <p:nvPr>
            <p:ph idx="1"/>
          </p:nvPr>
        </p:nvSpPr>
        <p:spPr>
          <a:xfrm>
            <a:off x="457200" y="1412776"/>
            <a:ext cx="8363272" cy="3744416"/>
          </a:xfrm>
        </p:spPr>
        <p:txBody>
          <a:bodyPr>
            <a:noAutofit/>
          </a:bodyPr>
          <a:lstStyle/>
          <a:p>
            <a:pPr>
              <a:lnSpc>
                <a:spcPct val="90000"/>
              </a:lnSpc>
              <a:spcAft>
                <a:spcPts val="600"/>
              </a:spcAft>
            </a:pPr>
            <a:r>
              <a:rPr lang="tr-TR" altLang="tr-TR" sz="2800" spc="-100" dirty="0">
                <a:latin typeface="Arial" charset="0"/>
              </a:rPr>
              <a:t>Gelen enerjinin yansıyan, yutulan ve iletilen enerji oranları </a:t>
            </a:r>
            <a:r>
              <a:rPr lang="tr-TR" altLang="tr-TR" sz="2800" spc="-100" dirty="0" smtClean="0">
                <a:latin typeface="Arial" charset="0"/>
              </a:rPr>
              <a:t>nesne </a:t>
            </a:r>
            <a:r>
              <a:rPr lang="tr-TR" altLang="tr-TR" sz="2800" spc="-100" dirty="0">
                <a:latin typeface="Arial" charset="0"/>
              </a:rPr>
              <a:t>türü ve koşullara bağlı olarak değişir. Bu da bir görüntüden farklı nitelikler çıkartılabilmesini sağlar</a:t>
            </a:r>
            <a:r>
              <a:rPr lang="tr-TR" altLang="tr-TR" sz="2800" spc="-100" dirty="0" smtClean="0">
                <a:latin typeface="Arial" charset="0"/>
              </a:rPr>
              <a:t>.</a:t>
            </a:r>
            <a:endParaRPr lang="tr-TR" altLang="tr-TR" sz="2800" spc="-100" dirty="0">
              <a:latin typeface="Arial" charset="0"/>
            </a:endParaRPr>
          </a:p>
          <a:p>
            <a:pPr>
              <a:lnSpc>
                <a:spcPct val="90000"/>
              </a:lnSpc>
              <a:spcAft>
                <a:spcPts val="600"/>
              </a:spcAft>
            </a:pPr>
            <a:r>
              <a:rPr lang="tr-TR" altLang="tr-TR" sz="2800" spc="-100" dirty="0">
                <a:latin typeface="Arial" charset="0"/>
              </a:rPr>
              <a:t>Yansıyan, yutulan ve iletilen enerji oranları farklı dalga boylarına göre değişir. Buna </a:t>
            </a:r>
            <a:r>
              <a:rPr lang="tr-TR" altLang="tr-TR" sz="2800" b="1" spc="-100" dirty="0">
                <a:latin typeface="Arial" charset="0"/>
              </a:rPr>
              <a:t>dalga boyu bağımlılığı </a:t>
            </a:r>
            <a:r>
              <a:rPr lang="tr-TR" altLang="tr-TR" sz="2800" spc="-100" dirty="0">
                <a:latin typeface="Arial" charset="0"/>
              </a:rPr>
              <a:t>denir</a:t>
            </a:r>
            <a:r>
              <a:rPr lang="tr-TR" altLang="tr-TR" sz="2800" spc="-100" dirty="0" smtClean="0">
                <a:latin typeface="Arial" charset="0"/>
              </a:rPr>
              <a:t>.</a:t>
            </a:r>
            <a:endParaRPr lang="tr-TR" altLang="tr-TR" sz="2800" spc="-100" dirty="0">
              <a:latin typeface="Arial" charset="0"/>
            </a:endParaRPr>
          </a:p>
        </p:txBody>
      </p:sp>
    </p:spTree>
    <p:extLst>
      <p:ext uri="{BB962C8B-B14F-4D97-AF65-F5344CB8AC3E}">
        <p14:creationId xmlns:p14="http://schemas.microsoft.com/office/powerpoint/2010/main" val="10626396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a:normAutofit/>
          </a:bodyPr>
          <a:lstStyle/>
          <a:p>
            <a:r>
              <a:rPr lang="tr-TR" altLang="tr-TR" sz="3600" b="1" dirty="0"/>
              <a:t>Isıl (Termal) Algılayıcılar</a:t>
            </a:r>
            <a:endParaRPr lang="tr-TR" sz="3600" dirty="0"/>
          </a:p>
        </p:txBody>
      </p:sp>
      <p:sp>
        <p:nvSpPr>
          <p:cNvPr id="3" name="İçerik Yer Tutucusu 2"/>
          <p:cNvSpPr>
            <a:spLocks noGrp="1"/>
          </p:cNvSpPr>
          <p:nvPr>
            <p:ph idx="1"/>
          </p:nvPr>
        </p:nvSpPr>
        <p:spPr>
          <a:xfrm>
            <a:off x="457200" y="1484784"/>
            <a:ext cx="8291264" cy="4920208"/>
          </a:xfrm>
        </p:spPr>
        <p:txBody>
          <a:bodyPr/>
          <a:lstStyle/>
          <a:p>
            <a:r>
              <a:rPr lang="tr-TR" sz="2800" dirty="0" smtClean="0"/>
              <a:t>Termal uzaktan algılama sistemleri yansıtılan enerjiyi algılayan sistemlere göre daha düşük spektral ve mekânsal çözünürlüğe sahiptir. Bunun nedeni termal kızılötesi bölgede enerji yoğunluğunun düşük olmasıdır. Üretilen görüntülerdeki ışıyan sıcaklık değerlerinin olabildiğince doğru olmasını sağlamak için tek bir pikselin karşılık geldiği coğrafi alan rölatif olarak daha büyük, spektral bant sayısı daha az ve bant genişliği fazla seçilmek durumundadır.</a:t>
            </a:r>
            <a:endParaRPr lang="tr-TR" sz="2800" dirty="0"/>
          </a:p>
        </p:txBody>
      </p:sp>
    </p:spTree>
    <p:extLst>
      <p:ext uri="{BB962C8B-B14F-4D97-AF65-F5344CB8AC3E}">
        <p14:creationId xmlns:p14="http://schemas.microsoft.com/office/powerpoint/2010/main" val="325054441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dirty="0"/>
              <a:t>Isıl (Termal) Algılayıcılar</a:t>
            </a:r>
            <a:endParaRPr lang="tr-TR" altLang="tr-TR" sz="3600" dirty="0" smtClean="0"/>
          </a:p>
        </p:txBody>
      </p:sp>
      <p:sp>
        <p:nvSpPr>
          <p:cNvPr id="91139" name="Rectangle 3"/>
          <p:cNvSpPr>
            <a:spLocks noGrp="1" noChangeArrowheads="1"/>
          </p:cNvSpPr>
          <p:nvPr>
            <p:ph type="body" idx="1"/>
          </p:nvPr>
        </p:nvSpPr>
        <p:spPr>
          <a:xfrm>
            <a:off x="467544" y="1484784"/>
            <a:ext cx="8216081" cy="4114800"/>
          </a:xfrm>
        </p:spPr>
        <p:txBody>
          <a:bodyPr/>
          <a:lstStyle/>
          <a:p>
            <a:pPr eaLnBrk="1" hangingPunct="1"/>
            <a:r>
              <a:rPr lang="tr-TR" altLang="tr-TR" sz="2800" noProof="1" smtClean="0">
                <a:latin typeface="Arial" charset="0"/>
              </a:rPr>
              <a:t>Termal görüntüler; kayaç çeşitlerinin belirlenmesi, jeolojik kırıklıkların belirlenmesi, toprak haritalarının yapımı, volkan karakteristiklerinin belirlenmesi, orman yangınları, meteoroloji, binalarda ısı kaybının belirlenmesi, toprak nem haritalarının hazırlanması vb. birçok konuda kullanılmaktadır.</a:t>
            </a:r>
          </a:p>
        </p:txBody>
      </p:sp>
    </p:spTree>
    <p:extLst>
      <p:ext uri="{BB962C8B-B14F-4D97-AF65-F5344CB8AC3E}">
        <p14:creationId xmlns:p14="http://schemas.microsoft.com/office/powerpoint/2010/main" val="164404800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a:normAutofit/>
          </a:bodyPr>
          <a:lstStyle/>
          <a:p>
            <a:r>
              <a:rPr lang="tr-TR" sz="3200" b="1" dirty="0" smtClean="0"/>
              <a:t>Termal Bantlara Sahip Algılayıcı Örnekleri</a:t>
            </a:r>
            <a:endParaRPr lang="tr-TR" sz="32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88293"/>
            <a:ext cx="673417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2714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noProof="1" smtClean="0"/>
              <a:t>Hiperspektral (Hyperspectral) Algılama</a:t>
            </a:r>
          </a:p>
        </p:txBody>
      </p:sp>
      <p:sp>
        <p:nvSpPr>
          <p:cNvPr id="99331" name="Rectangle 3"/>
          <p:cNvSpPr>
            <a:spLocks noGrp="1" noChangeArrowheads="1"/>
          </p:cNvSpPr>
          <p:nvPr>
            <p:ph type="body" idx="1"/>
          </p:nvPr>
        </p:nvSpPr>
        <p:spPr>
          <a:xfrm>
            <a:off x="467544" y="1556793"/>
            <a:ext cx="8371656" cy="5072608"/>
          </a:xfrm>
        </p:spPr>
        <p:txBody>
          <a:bodyPr/>
          <a:lstStyle/>
          <a:p>
            <a:pPr eaLnBrk="1" hangingPunct="1">
              <a:spcAft>
                <a:spcPts val="600"/>
              </a:spcAft>
            </a:pPr>
            <a:r>
              <a:rPr lang="tr-TR" altLang="tr-TR" noProof="1" smtClean="0">
                <a:latin typeface="+mj-lt"/>
              </a:rPr>
              <a:t>Hiperspektral algılayıcılar </a:t>
            </a:r>
            <a:r>
              <a:rPr lang="tr-TR" noProof="1" smtClean="0">
                <a:latin typeface="+mj-lt"/>
              </a:rPr>
              <a:t>elektromanyetik spektrumun görünür, yakın kızılötesi ve kısa dalga kızılötesi bölgesinde</a:t>
            </a:r>
            <a:r>
              <a:rPr lang="tr-TR" altLang="tr-TR" noProof="1" smtClean="0">
                <a:latin typeface="+mj-lt"/>
              </a:rPr>
              <a:t>, dar bantlı (bant genişliği birkaç nanometre) ve sürekli aralıklandırılmış yüzlerce kanalda (bantta) veri toplayarak yüksek çözünürlükte bilgi içeriği sağlarlar. </a:t>
            </a:r>
          </a:p>
          <a:p>
            <a:pPr eaLnBrk="1" hangingPunct="1">
              <a:spcAft>
                <a:spcPts val="600"/>
              </a:spcAft>
            </a:pPr>
            <a:r>
              <a:rPr lang="tr-TR" altLang="tr-TR" noProof="1" smtClean="0">
                <a:latin typeface="+mj-lt"/>
              </a:rPr>
              <a:t>Hiperspektral algılayıcılar uçak ya da uydu üzerine yerleştirilir. Ancak, </a:t>
            </a:r>
            <a:r>
              <a:rPr lang="tr-TR" noProof="1" smtClean="0">
                <a:latin typeface="+mj-lt"/>
              </a:rPr>
              <a:t>hiperspektral algılayıcılar için uçak bazlı platformların kullanılması daha yaygındır.</a:t>
            </a:r>
            <a:endParaRPr lang="tr-TR" altLang="tr-TR" noProof="1" smtClean="0">
              <a:latin typeface="+mj-lt"/>
            </a:endParaRPr>
          </a:p>
        </p:txBody>
      </p:sp>
    </p:spTree>
    <p:extLst>
      <p:ext uri="{BB962C8B-B14F-4D97-AF65-F5344CB8AC3E}">
        <p14:creationId xmlns:p14="http://schemas.microsoft.com/office/powerpoint/2010/main" val="15639300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altLang="tr-TR" b="1" noProof="1" smtClean="0"/>
              <a:t>Hiperspektral (Hyperspectral) Algılama</a:t>
            </a:r>
            <a:endParaRPr lang="tr-TR" noProof="1"/>
          </a:p>
        </p:txBody>
      </p:sp>
      <p:sp>
        <p:nvSpPr>
          <p:cNvPr id="3" name="İçerik Yer Tutucusu 2"/>
          <p:cNvSpPr>
            <a:spLocks noGrp="1"/>
          </p:cNvSpPr>
          <p:nvPr>
            <p:ph idx="1"/>
          </p:nvPr>
        </p:nvSpPr>
        <p:spPr>
          <a:xfrm>
            <a:off x="323528" y="1600200"/>
            <a:ext cx="8507288" cy="4876800"/>
          </a:xfrm>
        </p:spPr>
        <p:txBody>
          <a:bodyPr/>
          <a:lstStyle/>
          <a:p>
            <a:r>
              <a:rPr lang="tr-TR" altLang="tr-TR" sz="2800" noProof="1" smtClean="0">
                <a:latin typeface="Arial" charset="0"/>
              </a:rPr>
              <a:t>Uçak bazlı hiperspektral algılayıcılara CASI (Compact Airborne Spectrographic Imager), AVIRIS (Airborne Visible Infrared Imaging Spectrometer) ve HyMap (Hyperspectral Mapping)’i örnek olarak  verebiliriz. </a:t>
            </a:r>
          </a:p>
          <a:p>
            <a:endParaRPr lang="tr-TR" altLang="tr-TR" sz="2800" noProof="1" smtClean="0">
              <a:latin typeface="Arial" charset="0"/>
            </a:endParaRPr>
          </a:p>
          <a:p>
            <a:endParaRPr lang="tr-TR" sz="2800" noProof="1"/>
          </a:p>
        </p:txBody>
      </p:sp>
    </p:spTree>
    <p:extLst>
      <p:ext uri="{BB962C8B-B14F-4D97-AF65-F5344CB8AC3E}">
        <p14:creationId xmlns:p14="http://schemas.microsoft.com/office/powerpoint/2010/main" val="303655908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fontScale="90000"/>
          </a:bodyPr>
          <a:lstStyle/>
          <a:p>
            <a:r>
              <a:rPr lang="tr-TR" altLang="tr-TR" b="1" noProof="1" smtClean="0"/>
              <a:t>Hiperspektral (Hyperspectral) Algılama</a:t>
            </a:r>
            <a:endParaRPr lang="tr-TR" noProof="1"/>
          </a:p>
        </p:txBody>
      </p:sp>
      <p:sp>
        <p:nvSpPr>
          <p:cNvPr id="3" name="İçerik Yer Tutucusu 2"/>
          <p:cNvSpPr>
            <a:spLocks noGrp="1"/>
          </p:cNvSpPr>
          <p:nvPr>
            <p:ph idx="1"/>
          </p:nvPr>
        </p:nvSpPr>
        <p:spPr>
          <a:xfrm>
            <a:off x="457200" y="1484784"/>
            <a:ext cx="8229600" cy="5184576"/>
          </a:xfrm>
        </p:spPr>
        <p:txBody>
          <a:bodyPr/>
          <a:lstStyle/>
          <a:p>
            <a:pPr>
              <a:spcAft>
                <a:spcPts val="600"/>
              </a:spcAft>
            </a:pPr>
            <a:r>
              <a:rPr lang="tr-TR" noProof="1" smtClean="0"/>
              <a:t>Günümüzde sayıları az olsa da bilimsel araştırmalara yönelik uydu-bazlı hiperspektral sistemler de bulunmaktadır. </a:t>
            </a:r>
          </a:p>
          <a:p>
            <a:pPr>
              <a:spcAft>
                <a:spcPts val="600"/>
              </a:spcAft>
            </a:pPr>
            <a:r>
              <a:rPr lang="tr-TR" noProof="1" smtClean="0"/>
              <a:t>En yaygın kullanılan uydu bazlı hiperspektral uydu algılayıcısı Hyperion, 2000 yılında fırlatılan EO-1 uydusunda bulunmakta olup 357-2576 nm dalgaboyu aralığında 10 nm bant genişliğinde 220 spektral bantta algılama yapmaktadır. Piksel boyutu 30 m’dir.</a:t>
            </a:r>
          </a:p>
          <a:p>
            <a:pPr>
              <a:spcAft>
                <a:spcPts val="600"/>
              </a:spcAft>
            </a:pPr>
            <a:r>
              <a:rPr lang="tr-TR" noProof="1" smtClean="0"/>
              <a:t>Ayrıca 2001 yılında fırlatılan PROBA-1 uydusundaki CHRIS algılayıcısı da hiperspektral uydu verisi olarak birçok farklı uygulamada kullanılmaktadır. </a:t>
            </a:r>
          </a:p>
          <a:p>
            <a:endParaRPr lang="tr-TR" noProof="1"/>
          </a:p>
        </p:txBody>
      </p:sp>
    </p:spTree>
    <p:extLst>
      <p:ext uri="{BB962C8B-B14F-4D97-AF65-F5344CB8AC3E}">
        <p14:creationId xmlns:p14="http://schemas.microsoft.com/office/powerpoint/2010/main" val="5681841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altLang="tr-TR" b="1" noProof="1" smtClean="0"/>
              <a:t>Hiperspektral (Hyperspectral) Algılama</a:t>
            </a:r>
            <a:endParaRPr lang="tr-TR" noProof="1"/>
          </a:p>
        </p:txBody>
      </p:sp>
      <p:sp>
        <p:nvSpPr>
          <p:cNvPr id="3" name="İçerik Yer Tutucusu 2"/>
          <p:cNvSpPr>
            <a:spLocks noGrp="1"/>
          </p:cNvSpPr>
          <p:nvPr>
            <p:ph idx="1"/>
          </p:nvPr>
        </p:nvSpPr>
        <p:spPr/>
        <p:txBody>
          <a:bodyPr/>
          <a:lstStyle/>
          <a:p>
            <a:r>
              <a:rPr lang="tr-TR" altLang="tr-TR" noProof="1" smtClean="0"/>
              <a:t>Hiperspektral algılamada yüksek düzeydeki spektral (tayfsal) hassasiyet, özel materyallerin tanınması, aerosol, gaz zerreleri ve akışkanların bileşiminin analiz edilmesini sağlar.</a:t>
            </a:r>
          </a:p>
          <a:p>
            <a:r>
              <a:rPr lang="tr-TR" altLang="tr-TR" noProof="1" smtClean="0"/>
              <a:t>Hiperspektral görüntüler minerallerin ayırt edilmesi, jeolojik harita üretimi, ürün türlerinin belirlenmesi, ürün gelişimlerinin takibi, kirlilik araştırmaları vb. birçok çalışmada da geniş bir kullanım alanına sahiptirler.</a:t>
            </a:r>
          </a:p>
          <a:p>
            <a:endParaRPr lang="tr-TR" altLang="tr-TR" noProof="1" smtClean="0"/>
          </a:p>
          <a:p>
            <a:endParaRPr lang="tr-TR" noProof="1"/>
          </a:p>
        </p:txBody>
      </p:sp>
    </p:spTree>
    <p:extLst>
      <p:ext uri="{BB962C8B-B14F-4D97-AF65-F5344CB8AC3E}">
        <p14:creationId xmlns:p14="http://schemas.microsoft.com/office/powerpoint/2010/main" val="305920342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23528" y="531838"/>
            <a:ext cx="8439472" cy="1096962"/>
          </a:xfrm>
        </p:spPr>
        <p:txBody>
          <a:bodyPr>
            <a:noAutofit/>
          </a:bodyPr>
          <a:lstStyle/>
          <a:p>
            <a:pPr eaLnBrk="1" hangingPunct="1"/>
            <a:r>
              <a:rPr lang="tr-TR" altLang="tr-TR" sz="3600" b="1" noProof="1" smtClean="0"/>
              <a:t>LiDAR (Light Detection and Ranging: Işık Saptama ve Uzaklık Belirleme)</a:t>
            </a:r>
          </a:p>
        </p:txBody>
      </p:sp>
      <p:sp>
        <p:nvSpPr>
          <p:cNvPr id="92163" name="Rectangle 3"/>
          <p:cNvSpPr>
            <a:spLocks noGrp="1" noChangeArrowheads="1"/>
          </p:cNvSpPr>
          <p:nvPr>
            <p:ph type="body" idx="1"/>
          </p:nvPr>
        </p:nvSpPr>
        <p:spPr>
          <a:xfrm>
            <a:off x="251520" y="1916833"/>
            <a:ext cx="8568952" cy="4320479"/>
          </a:xfrm>
        </p:spPr>
        <p:txBody>
          <a:bodyPr/>
          <a:lstStyle/>
          <a:p>
            <a:pPr eaLnBrk="1" hangingPunct="1">
              <a:spcAft>
                <a:spcPts val="600"/>
              </a:spcAft>
            </a:pPr>
            <a:r>
              <a:rPr lang="tr-TR" altLang="tr-TR" sz="2800" noProof="1" smtClean="0">
                <a:latin typeface="Arial" charset="0"/>
              </a:rPr>
              <a:t>LiDAR; lazer tarayıcı, INS (inertial navigation system) ve GPS teknolojilerinin birleşimini kullanır. LiDAR lazer ışın darbeleri kullanılarak 3-boyutlu veri toplama tekniğidir. LiDAR sistemleri de RADAR gibi aktif bir sistemdir.</a:t>
            </a:r>
          </a:p>
          <a:p>
            <a:pPr eaLnBrk="1" hangingPunct="1">
              <a:spcAft>
                <a:spcPts val="600"/>
              </a:spcAft>
            </a:pPr>
            <a:r>
              <a:rPr lang="tr-TR" altLang="tr-TR" sz="2800" noProof="1" smtClean="0">
                <a:latin typeface="Arial" charset="0"/>
              </a:rPr>
              <a:t>INS (inertial navigation system = inersiyal referans sistemi) ivme ölçer ve jiroskoplardan oluşan bir sistemdir. İvme ölçerler ivmelenme ve yerçekimi kuvvetini, jiroskoplar açısal dönüklükleri ölçerler. </a:t>
            </a:r>
          </a:p>
        </p:txBody>
      </p:sp>
    </p:spTree>
    <p:extLst>
      <p:ext uri="{BB962C8B-B14F-4D97-AF65-F5344CB8AC3E}">
        <p14:creationId xmlns:p14="http://schemas.microsoft.com/office/powerpoint/2010/main" val="27816098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94184"/>
            <a:ext cx="8229600" cy="990600"/>
          </a:xfrm>
        </p:spPr>
        <p:txBody>
          <a:bodyPr>
            <a:normAutofit fontScale="90000"/>
          </a:bodyPr>
          <a:lstStyle/>
          <a:p>
            <a:r>
              <a:rPr lang="tr-TR" altLang="tr-TR" b="1" noProof="1" smtClean="0"/>
              <a:t>LiDAR (Light Detection and Ranging: Işık Saptama ve Uzaklık Belirleme)</a:t>
            </a:r>
            <a:endParaRPr lang="tr-TR" noProof="1"/>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750" y="1612816"/>
            <a:ext cx="4262542" cy="524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457200" y="1864568"/>
            <a:ext cx="433082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eaLnBrk="1" hangingPunct="1">
              <a:lnSpc>
                <a:spcPct val="90000"/>
              </a:lnSpc>
              <a:spcAft>
                <a:spcPts val="600"/>
              </a:spcAft>
            </a:pPr>
            <a:r>
              <a:rPr lang="tr-TR" altLang="tr-TR" dirty="0" smtClean="0">
                <a:latin typeface="Arial" charset="0"/>
              </a:rPr>
              <a:t>Uçağa takılan lazer algılayıcısı tarafından yayılan lazer ışınlarının yeryüzü objelerine çarpma ve yansıyarak geri gelmesinde geçen süre ölçülür ve lazer ışınlarının gönderildiği andaki uçak konum bilgileri kaydedilir. </a:t>
            </a:r>
          </a:p>
        </p:txBody>
      </p:sp>
    </p:spTree>
    <p:extLst>
      <p:ext uri="{BB962C8B-B14F-4D97-AF65-F5344CB8AC3E}">
        <p14:creationId xmlns:p14="http://schemas.microsoft.com/office/powerpoint/2010/main" val="245109279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fontScale="90000"/>
          </a:bodyPr>
          <a:lstStyle/>
          <a:p>
            <a:pPr eaLnBrk="1" hangingPunct="1"/>
            <a:r>
              <a:rPr lang="tr-TR" altLang="tr-TR" b="1" noProof="1" smtClean="0"/>
              <a:t>LiDAR (Light Detection and Ranging: Işık Saptama ve Uzaklık Belirleme)</a:t>
            </a:r>
            <a:endParaRPr lang="tr-TR" altLang="tr-TR" noProof="1" smtClean="0"/>
          </a:p>
        </p:txBody>
      </p:sp>
      <p:sp>
        <p:nvSpPr>
          <p:cNvPr id="93187" name="Rectangle 3"/>
          <p:cNvSpPr>
            <a:spLocks noGrp="1" noChangeArrowheads="1"/>
          </p:cNvSpPr>
          <p:nvPr>
            <p:ph type="body" idx="1"/>
          </p:nvPr>
        </p:nvSpPr>
        <p:spPr>
          <a:xfrm>
            <a:off x="107504" y="1864568"/>
            <a:ext cx="8928992" cy="25725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endParaRPr lang="tr-TR" sz="2800" noProof="1"/>
          </a:p>
          <a:p>
            <a:pPr lvl="1"/>
            <a:r>
              <a:rPr lang="tr-TR" sz="2800" noProof="1"/>
              <a:t>LiDAR sensör sistemlerinde en yaygın kullanılan dalgaboyları 532 nm, 905 nm, 1064 nm ve 1550 nm’dir.</a:t>
            </a:r>
          </a:p>
          <a:p>
            <a:pPr lvl="1"/>
            <a:r>
              <a:rPr lang="tr-TR" sz="2800" noProof="1"/>
              <a:t>Batimetrik LiDAR’larda 532 nm kullanılır.</a:t>
            </a:r>
          </a:p>
        </p:txBody>
      </p:sp>
    </p:spTree>
    <p:extLst>
      <p:ext uri="{BB962C8B-B14F-4D97-AF65-F5344CB8AC3E}">
        <p14:creationId xmlns:p14="http://schemas.microsoft.com/office/powerpoint/2010/main" val="26186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07504" y="1484784"/>
            <a:ext cx="4608511" cy="4320480"/>
          </a:xfrm>
        </p:spPr>
        <p:txBody>
          <a:bodyPr>
            <a:noAutofit/>
          </a:bodyPr>
          <a:lstStyle/>
          <a:p>
            <a:pPr eaLnBrk="1" hangingPunct="1">
              <a:lnSpc>
                <a:spcPct val="90000"/>
              </a:lnSpc>
            </a:pPr>
            <a:r>
              <a:rPr lang="tr-TR" altLang="tr-TR" dirty="0" smtClean="0">
                <a:latin typeface="Arial" charset="0"/>
              </a:rPr>
              <a:t>Şekilden de anlaşıldığı gibi spektrumun görünür ışık bölgesinde örnek olarak verilen nesnelerin ışığı yansıtma özelikleri birbirine çok yakındır.</a:t>
            </a:r>
          </a:p>
          <a:p>
            <a:pPr eaLnBrk="1" hangingPunct="1">
              <a:lnSpc>
                <a:spcPct val="90000"/>
              </a:lnSpc>
            </a:pPr>
            <a:r>
              <a:rPr lang="tr-TR" altLang="tr-TR" dirty="0" smtClean="0">
                <a:latin typeface="Arial" charset="0"/>
              </a:rPr>
              <a:t>Bitki örtüsü yakın kızılötesi bölgede gelen enerjinin önemli bir kısmını geri yansıtmakta ve su yüzeyleri ile toprak örtüsünden kolaylıkla ayırt edilmektedir. </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969348"/>
            <a:ext cx="4359080" cy="304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şlık 1"/>
          <p:cNvSpPr>
            <a:spLocks noGrp="1"/>
          </p:cNvSpPr>
          <p:nvPr>
            <p:ph type="title"/>
          </p:nvPr>
        </p:nvSpPr>
        <p:spPr>
          <a:xfrm>
            <a:off x="107504" y="422176"/>
            <a:ext cx="8579296" cy="990600"/>
          </a:xfrm>
        </p:spPr>
        <p:txBody>
          <a:bodyPr vert="horz" lIns="91440" tIns="45720" rIns="91440" bIns="45720" rtlCol="0" anchor="ctr">
            <a:normAutofit fontScale="90000"/>
          </a:bodyPr>
          <a:lstStyle/>
          <a:p>
            <a:r>
              <a:rPr lang="tr-TR" altLang="tr-TR" b="1" dirty="0" smtClean="0"/>
              <a:t>Neden çok bantlı algılayıcılara ihtiyaç duyulur?</a:t>
            </a:r>
            <a:endParaRPr lang="tr-TR" b="1" dirty="0"/>
          </a:p>
        </p:txBody>
      </p:sp>
      <p:sp>
        <p:nvSpPr>
          <p:cNvPr id="5" name="Rectangle 2"/>
          <p:cNvSpPr txBox="1">
            <a:spLocks noChangeArrowheads="1"/>
          </p:cNvSpPr>
          <p:nvPr/>
        </p:nvSpPr>
        <p:spPr>
          <a:xfrm>
            <a:off x="179512" y="5373216"/>
            <a:ext cx="8712968" cy="140552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tr-TR" altLang="tr-TR" dirty="0" smtClean="0">
                <a:latin typeface="Arial" charset="0"/>
              </a:rPr>
              <a:t>Bu özellik, nesnelerin tanınıp ayırt edilebilmeleri için görünür ışık bölgesinin yanında elektromanyetik spektrumun farklı bölgelerinin de göz önünde tutulması gerektiğinin ve çok kanallı algılayıcılara neden ihtiyaç duyulduğunun kanıtıdır.</a:t>
            </a:r>
          </a:p>
        </p:txBody>
      </p:sp>
    </p:spTree>
    <p:extLst>
      <p:ext uri="{BB962C8B-B14F-4D97-AF65-F5344CB8AC3E}">
        <p14:creationId xmlns:p14="http://schemas.microsoft.com/office/powerpoint/2010/main" val="228298832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vert="horz" lIns="91440" tIns="45720" rIns="91440" bIns="45720" rtlCol="0" anchor="ctr">
            <a:normAutofit fontScale="90000"/>
          </a:bodyPr>
          <a:lstStyle/>
          <a:p>
            <a:pPr eaLnBrk="1" hangingPunct="1"/>
            <a:r>
              <a:rPr lang="tr-TR" altLang="tr-TR" b="1" noProof="1" smtClean="0"/>
              <a:t>LiDAR (Light Detection and Ranging: Işık Saptama ve Uzaklık Belirleme)</a:t>
            </a:r>
            <a:endParaRPr lang="tr-TR" altLang="tr-TR" b="1" noProof="1"/>
          </a:p>
        </p:txBody>
      </p:sp>
      <p:sp>
        <p:nvSpPr>
          <p:cNvPr id="94211" name="Rectangle 3"/>
          <p:cNvSpPr>
            <a:spLocks noGrp="1" noChangeArrowheads="1"/>
          </p:cNvSpPr>
          <p:nvPr>
            <p:ph type="body" idx="1"/>
          </p:nvPr>
        </p:nvSpPr>
        <p:spPr>
          <a:xfrm>
            <a:off x="323528" y="1864568"/>
            <a:ext cx="8515672" cy="4876800"/>
          </a:xfrm>
        </p:spPr>
        <p:txBody>
          <a:bodyPr/>
          <a:lstStyle/>
          <a:p>
            <a:pPr eaLnBrk="1" hangingPunct="1">
              <a:spcAft>
                <a:spcPts val="600"/>
              </a:spcAft>
            </a:pPr>
            <a:r>
              <a:rPr lang="tr-TR" altLang="tr-TR" noProof="1" smtClean="0">
                <a:latin typeface="Arial" charset="0"/>
              </a:rPr>
              <a:t>LiDAR ile elde edilen doğruluk genel olarak yatayda </a:t>
            </a:r>
            <a:r>
              <a:rPr lang="en-US" altLang="tr-TR" noProof="1" smtClean="0">
                <a:latin typeface="Arial" charset="0"/>
              </a:rPr>
              <a:t>~</a:t>
            </a:r>
            <a:r>
              <a:rPr lang="tr-TR" altLang="tr-TR" noProof="1" smtClean="0">
                <a:latin typeface="Arial" charset="0"/>
              </a:rPr>
              <a:t>1 m ve düşeyde </a:t>
            </a:r>
            <a:r>
              <a:rPr lang="en-US" altLang="tr-TR" noProof="1" smtClean="0">
                <a:latin typeface="Arial" charset="0"/>
              </a:rPr>
              <a:t>~</a:t>
            </a:r>
            <a:r>
              <a:rPr lang="tr-TR" altLang="tr-TR" noProof="1" smtClean="0">
                <a:latin typeface="Arial" charset="0"/>
              </a:rPr>
              <a:t> 15 cm’dir.</a:t>
            </a:r>
            <a:endParaRPr lang="en-US" altLang="tr-TR" noProof="1" smtClean="0">
              <a:latin typeface="Arial" charset="0"/>
            </a:endParaRPr>
          </a:p>
          <a:p>
            <a:pPr eaLnBrk="1" hangingPunct="1">
              <a:spcAft>
                <a:spcPts val="600"/>
              </a:spcAft>
            </a:pPr>
            <a:r>
              <a:rPr lang="tr-TR" altLang="tr-TR" noProof="1" smtClean="0">
                <a:latin typeface="Arial" charset="0"/>
              </a:rPr>
              <a:t>Ancak bu doğruluk, lazer nokta yoğunluğuna, arazinin engebeli veya düz oluşuna, arazinin bitki örtüsüyle kaplı olması vb. durumlara, hava şartlarına, ayrıca algılayıcının yüksekliğine bağlı olarak değişir. </a:t>
            </a:r>
          </a:p>
          <a:p>
            <a:pPr eaLnBrk="1" hangingPunct="1">
              <a:spcAft>
                <a:spcPts val="600"/>
              </a:spcAft>
            </a:pPr>
            <a:r>
              <a:rPr lang="tr-TR" altLang="tr-TR" noProof="1" smtClean="0">
                <a:latin typeface="Arial" charset="0"/>
              </a:rPr>
              <a:t>Genellikle 200-300 m arasında bir yükseklikte uçuş yapılır. Algılayıcının yüksekliği arttıkça doğruluk azalmaktadır. Bu durum yüksek doğruluklu LiDAR verilerinin toplanma maliyetini arttırmaktadır (uçuş yüksekliği azaltıldığında).  </a:t>
            </a:r>
          </a:p>
        </p:txBody>
      </p:sp>
    </p:spTree>
    <p:extLst>
      <p:ext uri="{BB962C8B-B14F-4D97-AF65-F5344CB8AC3E}">
        <p14:creationId xmlns:p14="http://schemas.microsoft.com/office/powerpoint/2010/main" val="305635770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548680"/>
            <a:ext cx="8229600" cy="990600"/>
          </a:xfrm>
        </p:spPr>
        <p:txBody>
          <a:bodyPr vert="horz" lIns="91440" tIns="45720" rIns="91440" bIns="45720" rtlCol="0" anchor="ctr">
            <a:normAutofit fontScale="90000"/>
          </a:bodyPr>
          <a:lstStyle/>
          <a:p>
            <a:pPr eaLnBrk="1" hangingPunct="1"/>
            <a:r>
              <a:rPr lang="tr-TR" altLang="tr-TR" b="1" noProof="1" smtClean="0"/>
              <a:t>LiDAR (Light Detection and Ranging: Işık Saptama ve Uzaklık Belirleme)</a:t>
            </a:r>
            <a:endParaRPr lang="tr-TR" altLang="tr-TR" b="1" noProof="1"/>
          </a:p>
        </p:txBody>
      </p:sp>
      <p:sp>
        <p:nvSpPr>
          <p:cNvPr id="96259" name="Rectangle 3"/>
          <p:cNvSpPr>
            <a:spLocks noGrp="1" noChangeArrowheads="1"/>
          </p:cNvSpPr>
          <p:nvPr>
            <p:ph type="body" idx="1"/>
          </p:nvPr>
        </p:nvSpPr>
        <p:spPr>
          <a:xfrm>
            <a:off x="539553" y="1844825"/>
            <a:ext cx="8375848" cy="4176463"/>
          </a:xfrm>
        </p:spPr>
        <p:txBody>
          <a:bodyPr/>
          <a:lstStyle/>
          <a:p>
            <a:pPr eaLnBrk="1" hangingPunct="1"/>
            <a:r>
              <a:rPr lang="tr-TR" altLang="tr-TR" sz="2800" noProof="1" smtClean="0"/>
              <a:t>LiDAR’ın Uygulama Alanları</a:t>
            </a:r>
          </a:p>
          <a:p>
            <a:pPr lvl="1" eaLnBrk="1" hangingPunct="1"/>
            <a:r>
              <a:rPr lang="tr-TR" altLang="tr-TR" sz="2400" noProof="1" smtClean="0">
                <a:latin typeface="Arial" charset="0"/>
              </a:rPr>
              <a:t>SYM elde edilmesi</a:t>
            </a:r>
          </a:p>
          <a:p>
            <a:pPr lvl="1" eaLnBrk="1" hangingPunct="1"/>
            <a:r>
              <a:rPr lang="tr-TR" altLang="tr-TR" sz="2400" noProof="1" smtClean="0">
                <a:latin typeface="Arial" charset="0"/>
              </a:rPr>
              <a:t>3-boyutlu hassas şehir modellerinin oluşturulması</a:t>
            </a:r>
          </a:p>
          <a:p>
            <a:pPr lvl="1" eaLnBrk="1" hangingPunct="1"/>
            <a:r>
              <a:rPr lang="tr-TR" altLang="tr-TR" sz="2400" noProof="1" smtClean="0">
                <a:latin typeface="Arial" charset="0"/>
              </a:rPr>
              <a:t>Orman alanlarının, ağaç yüksekliklerinin tespiti, orman hassas topoğrafyasının çıkarılması</a:t>
            </a:r>
          </a:p>
          <a:p>
            <a:pPr lvl="1" eaLnBrk="1" hangingPunct="1"/>
            <a:r>
              <a:rPr lang="tr-TR" altLang="tr-TR" sz="2400" noProof="1" smtClean="0">
                <a:latin typeface="Arial" charset="0"/>
              </a:rPr>
              <a:t>Fay hatlarının belirlenmesi, jeolojik haritaların oluşturulması</a:t>
            </a:r>
          </a:p>
          <a:p>
            <a:pPr lvl="1" eaLnBrk="1" hangingPunct="1"/>
            <a:r>
              <a:rPr lang="tr-TR" altLang="tr-TR" sz="2400" noProof="1" smtClean="0">
                <a:latin typeface="Arial" charset="0"/>
              </a:rPr>
              <a:t>Yersel yöntemlerle ölçülmesi zor alanlarda (örneğin çöl, bataklık vb.) veri toplanması</a:t>
            </a:r>
          </a:p>
        </p:txBody>
      </p:sp>
    </p:spTree>
    <p:extLst>
      <p:ext uri="{BB962C8B-B14F-4D97-AF65-F5344CB8AC3E}">
        <p14:creationId xmlns:p14="http://schemas.microsoft.com/office/powerpoint/2010/main" val="41078960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pPr eaLnBrk="1" hangingPunct="1"/>
            <a:r>
              <a:rPr lang="tr-TR" altLang="tr-TR" b="1" noProof="1" smtClean="0"/>
              <a:t>LiDAR (Light Detection and Ranging: Işık Saptama ve Uzaklık Belirleme)</a:t>
            </a:r>
            <a:endParaRPr lang="tr-TR" altLang="tr-TR" noProof="1" smtClean="0"/>
          </a:p>
        </p:txBody>
      </p:sp>
      <p:sp>
        <p:nvSpPr>
          <p:cNvPr id="97283" name="Rectangle 3"/>
          <p:cNvSpPr>
            <a:spLocks noGrp="1" noChangeArrowheads="1"/>
          </p:cNvSpPr>
          <p:nvPr>
            <p:ph type="body" idx="1"/>
          </p:nvPr>
        </p:nvSpPr>
        <p:spPr>
          <a:xfrm>
            <a:off x="467544" y="1827213"/>
            <a:ext cx="8216081" cy="4114800"/>
          </a:xfrm>
        </p:spPr>
        <p:txBody>
          <a:bodyPr/>
          <a:lstStyle/>
          <a:p>
            <a:pPr eaLnBrk="1" hangingPunct="1">
              <a:spcAft>
                <a:spcPts val="600"/>
              </a:spcAft>
            </a:pPr>
            <a:r>
              <a:rPr lang="tr-TR" altLang="tr-TR" sz="2400" noProof="1" smtClean="0">
                <a:latin typeface="Arial" charset="0"/>
              </a:rPr>
              <a:t>LiDAR, yükseklik verisi toplamada fotogrametrik yönteme göre bazı avantajlar sunsa da, LiDAR hava fotogrametrisinin yerini alacak bir teknoloji değil, onun tamamlayıcısı bir sistem olarak kabul edilmektedir. </a:t>
            </a:r>
          </a:p>
          <a:p>
            <a:pPr eaLnBrk="1" hangingPunct="1">
              <a:spcAft>
                <a:spcPts val="600"/>
              </a:spcAft>
            </a:pPr>
            <a:r>
              <a:rPr lang="tr-TR" altLang="tr-TR" sz="2400" noProof="1" smtClean="0">
                <a:latin typeface="Arial" charset="0"/>
              </a:rPr>
              <a:t>Yaygın olarak bilinenin aksine, LiDAR ile elde edilmesi düşünülen detay ve yükseklikler otomatik olarak elde edilmemekte, bu bilgilere ancak yoğun bilgisayar işlemleri ve insan emeği sonucunda ulaşılmaktadır.</a:t>
            </a:r>
          </a:p>
        </p:txBody>
      </p:sp>
    </p:spTree>
    <p:extLst>
      <p:ext uri="{BB962C8B-B14F-4D97-AF65-F5344CB8AC3E}">
        <p14:creationId xmlns:p14="http://schemas.microsoft.com/office/powerpoint/2010/main" val="29212352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rmAutofit fontScale="90000"/>
          </a:bodyPr>
          <a:lstStyle/>
          <a:p>
            <a:pPr eaLnBrk="1" hangingPunct="1"/>
            <a:r>
              <a:rPr lang="tr-TR" altLang="tr-TR" b="1" noProof="1" smtClean="0"/>
              <a:t>LiDAR (Light Detection and Ranging: Işık Saptama ve Uzaklık Belirleme)</a:t>
            </a:r>
            <a:endParaRPr lang="tr-TR" altLang="tr-TR" noProof="1" smtClean="0"/>
          </a:p>
        </p:txBody>
      </p:sp>
      <p:sp>
        <p:nvSpPr>
          <p:cNvPr id="98307" name="Rectangle 3"/>
          <p:cNvSpPr>
            <a:spLocks noGrp="1" noChangeArrowheads="1"/>
          </p:cNvSpPr>
          <p:nvPr>
            <p:ph type="body" idx="1"/>
          </p:nvPr>
        </p:nvSpPr>
        <p:spPr>
          <a:xfrm>
            <a:off x="457200" y="1844824"/>
            <a:ext cx="8229600" cy="4632176"/>
          </a:xfrm>
        </p:spPr>
        <p:txBody>
          <a:bodyPr/>
          <a:lstStyle/>
          <a:p>
            <a:pPr eaLnBrk="1" hangingPunct="1"/>
            <a:r>
              <a:rPr lang="tr-TR" altLang="tr-TR" sz="2800" dirty="0" smtClean="0">
                <a:latin typeface="Arial" charset="0"/>
              </a:rPr>
              <a:t>LiDAR verileri özellikle güzergah veya koridor özelliği taşıyan bölgeler ve yerleşim alanları için “büyük ölçekli harita” yapımının gerektirdiği çalışmalarda oldukça uygun bir veri seti olarak kullanılabilmektedir.</a:t>
            </a:r>
          </a:p>
        </p:txBody>
      </p:sp>
    </p:spTree>
    <p:extLst>
      <p:ext uri="{BB962C8B-B14F-4D97-AF65-F5344CB8AC3E}">
        <p14:creationId xmlns:p14="http://schemas.microsoft.com/office/powerpoint/2010/main" val="129148808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34358"/>
            <a:ext cx="3745850" cy="265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475" y="4475163"/>
            <a:ext cx="269875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9" descr="MultiSpectralRemoteSen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473575"/>
            <a:ext cx="295275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963" y="4473575"/>
            <a:ext cx="27320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457200" y="404664"/>
            <a:ext cx="8686800" cy="990600"/>
          </a:xfrm>
          <a:prstGeom prst="rect">
            <a:avLst/>
          </a:prstGeom>
        </p:spPr>
        <p:txBody>
          <a:bodyP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r>
              <a:rPr lang="tr-TR" altLang="tr-TR" sz="3600" b="1" dirty="0" smtClean="0"/>
              <a:t>Uydu Görüntülerinin (Uzaktan Algılama Görüntülerinin) Yapısı</a:t>
            </a:r>
          </a:p>
        </p:txBody>
      </p:sp>
    </p:spTree>
    <p:extLst>
      <p:ext uri="{BB962C8B-B14F-4D97-AF65-F5344CB8AC3E}">
        <p14:creationId xmlns:p14="http://schemas.microsoft.com/office/powerpoint/2010/main" val="200734482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404664"/>
            <a:ext cx="8686800" cy="990600"/>
          </a:xfrm>
        </p:spPr>
        <p:txBody>
          <a:bodyPr>
            <a:noAutofit/>
          </a:bodyPr>
          <a:lstStyle/>
          <a:p>
            <a:pPr eaLnBrk="1" hangingPunct="1"/>
            <a:r>
              <a:rPr lang="tr-TR" altLang="tr-TR" sz="3600" b="1" dirty="0" smtClean="0"/>
              <a:t>Uydu Görüntülerinin (Uzaktan Algılama Görüntülerinin) Yapısı</a:t>
            </a:r>
          </a:p>
        </p:txBody>
      </p:sp>
      <p:sp>
        <p:nvSpPr>
          <p:cNvPr id="80899" name="Rectangle 3"/>
          <p:cNvSpPr>
            <a:spLocks noGrp="1" noChangeArrowheads="1"/>
          </p:cNvSpPr>
          <p:nvPr>
            <p:ph type="body" idx="1"/>
          </p:nvPr>
        </p:nvSpPr>
        <p:spPr>
          <a:xfrm>
            <a:off x="457200" y="1600200"/>
            <a:ext cx="8382000" cy="1524000"/>
          </a:xfrm>
        </p:spPr>
        <p:txBody>
          <a:bodyPr/>
          <a:lstStyle/>
          <a:p>
            <a:pPr eaLnBrk="1" hangingPunct="1">
              <a:lnSpc>
                <a:spcPct val="90000"/>
              </a:lnSpc>
            </a:pPr>
            <a:r>
              <a:rPr lang="tr-TR" altLang="tr-TR" sz="1900" dirty="0" smtClean="0">
                <a:latin typeface="Arial" charset="0"/>
              </a:rPr>
              <a:t>Uydu görüntüleri sayısal (dijital) formda kayıt edilir. Bu sayısal görüntüler raster (grid) yapıdadır. Raster verilerde her bir gride piksel adı verilir. Piksel en küçük görüntü elemanıdır.</a:t>
            </a:r>
          </a:p>
        </p:txBody>
      </p:sp>
      <p:sp>
        <p:nvSpPr>
          <p:cNvPr id="80900" name="Rectangle 4"/>
          <p:cNvSpPr>
            <a:spLocks noChangeArrowheads="1"/>
          </p:cNvSpPr>
          <p:nvPr/>
        </p:nvSpPr>
        <p:spPr bwMode="auto">
          <a:xfrm>
            <a:off x="381000" y="5257800"/>
            <a:ext cx="8229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marL="182563" indent="-182563" eaLnBrk="1" hangingPunct="1">
              <a:lnSpc>
                <a:spcPct val="90000"/>
              </a:lnSpc>
              <a:buClr>
                <a:schemeClr val="accent1"/>
              </a:buClr>
              <a:buSzPct val="85000"/>
              <a:buFont typeface="Arial" charset="0"/>
              <a:buChar char="•"/>
            </a:pPr>
            <a:endParaRPr lang="tr-TR" altLang="tr-TR" sz="1900" dirty="0">
              <a:latin typeface="Arial" charset="0"/>
              <a:cs typeface="+mn-cs"/>
            </a:endParaRPr>
          </a:p>
        </p:txBody>
      </p:sp>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68" y="3114359"/>
            <a:ext cx="33528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897" y="2480662"/>
            <a:ext cx="4720952" cy="437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470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altLang="tr-TR" b="1" dirty="0" smtClean="0"/>
              <a:t>Uydu Görüntülerinin (Uzaktan Algılama Görüntülerinin) Yapısı</a:t>
            </a:r>
            <a:endParaRPr lang="tr-TR" dirty="0"/>
          </a:p>
        </p:txBody>
      </p:sp>
      <p:sp>
        <p:nvSpPr>
          <p:cNvPr id="3" name="İçerik Yer Tutucusu 2"/>
          <p:cNvSpPr>
            <a:spLocks noGrp="1"/>
          </p:cNvSpPr>
          <p:nvPr>
            <p:ph idx="1"/>
          </p:nvPr>
        </p:nvSpPr>
        <p:spPr>
          <a:xfrm>
            <a:off x="457200" y="1844824"/>
            <a:ext cx="8229600" cy="4632176"/>
          </a:xfrm>
        </p:spPr>
        <p:txBody>
          <a:bodyPr/>
          <a:lstStyle/>
          <a:p>
            <a:r>
              <a:rPr lang="tr-TR" altLang="tr-TR" noProof="1" smtClean="0">
                <a:latin typeface="Arial" charset="0"/>
              </a:rPr>
              <a:t>Yeryüzünde bir piksele karşılık gelen alanda 1’den daha fazla sayıda obje türü olsa da pikselin bir spektral banttaki değeri tek bir sayı ile ifade edilir. Örneğin 8 bitlik bir görüntüde her bir piksel 0-255 arasında değer alır. Bu değere DN (digital number) denilir.</a:t>
            </a:r>
          </a:p>
          <a:p>
            <a:endParaRPr lang="tr-TR" noProof="1"/>
          </a:p>
        </p:txBody>
      </p:sp>
    </p:spTree>
    <p:extLst>
      <p:ext uri="{BB962C8B-B14F-4D97-AF65-F5344CB8AC3E}">
        <p14:creationId xmlns:p14="http://schemas.microsoft.com/office/powerpoint/2010/main" val="157803053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23528" y="344959"/>
            <a:ext cx="8668072" cy="11398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90000"/>
          </a:bodyPr>
          <a:lstStyle/>
          <a:p>
            <a:pPr eaLnBrk="1" hangingPunct="1"/>
            <a:r>
              <a:rPr lang="tr-TR" altLang="tr-TR" b="1" dirty="0" smtClean="0"/>
              <a:t>Uydu Görüntülerinin (Uzaktan Algılama Görüntülerinin) Yapısı</a:t>
            </a:r>
          </a:p>
        </p:txBody>
      </p:sp>
      <p:sp>
        <p:nvSpPr>
          <p:cNvPr id="107523" name="Rectangle 3"/>
          <p:cNvSpPr>
            <a:spLocks noGrp="1" noChangeArrowheads="1"/>
          </p:cNvSpPr>
          <p:nvPr>
            <p:ph type="body" idx="1"/>
          </p:nvPr>
        </p:nvSpPr>
        <p:spPr>
          <a:xfrm>
            <a:off x="395536" y="1484784"/>
            <a:ext cx="8824664" cy="1828800"/>
          </a:xfrm>
        </p:spPr>
        <p:txBody>
          <a:bodyPr/>
          <a:lstStyle/>
          <a:p>
            <a:pPr eaLnBrk="1" hangingPunct="1"/>
            <a:r>
              <a:rPr lang="tr-TR" altLang="tr-TR" sz="2400" b="1" noProof="1" smtClean="0">
                <a:latin typeface="Arial" charset="0"/>
              </a:rPr>
              <a:t>Piksel: </a:t>
            </a:r>
            <a:r>
              <a:rPr lang="tr-TR" altLang="tr-TR" sz="2400" noProof="1" smtClean="0">
                <a:latin typeface="Arial" charset="0"/>
              </a:rPr>
              <a:t>En küçük görüntü elemanı</a:t>
            </a:r>
          </a:p>
          <a:p>
            <a:pPr eaLnBrk="1" hangingPunct="1"/>
            <a:r>
              <a:rPr lang="tr-TR" altLang="tr-TR" sz="2400" b="1" noProof="1" smtClean="0">
                <a:latin typeface="Arial" charset="0"/>
              </a:rPr>
              <a:t>GSD (Ground Sample Distance): </a:t>
            </a:r>
            <a:r>
              <a:rPr lang="tr-TR" altLang="tr-TR" sz="2400" noProof="1" smtClean="0">
                <a:latin typeface="Arial" charset="0"/>
              </a:rPr>
              <a:t>Yer Örnekleme Büyüklüğü</a:t>
            </a:r>
          </a:p>
          <a:p>
            <a:pPr eaLnBrk="1" hangingPunct="1"/>
            <a:r>
              <a:rPr lang="tr-TR" altLang="tr-TR" sz="2400" b="1" noProof="1" smtClean="0">
                <a:latin typeface="Arial" charset="0"/>
              </a:rPr>
              <a:t>IFOV (Instantenous Field of View): </a:t>
            </a:r>
            <a:r>
              <a:rPr lang="tr-TR" altLang="tr-TR" sz="2400" noProof="1" smtClean="0">
                <a:latin typeface="Arial" charset="0"/>
              </a:rPr>
              <a:t>Anlık Görüş Açısı</a:t>
            </a:r>
          </a:p>
          <a:p>
            <a:pPr eaLnBrk="1" hangingPunct="1"/>
            <a:endParaRPr lang="tr-TR" altLang="tr-TR" sz="2400" b="1" noProof="1" smtClean="0">
              <a:latin typeface="Arial" charset="0"/>
            </a:endParaRPr>
          </a:p>
        </p:txBody>
      </p:sp>
      <p:pic>
        <p:nvPicPr>
          <p:cNvPr id="9220" name="Picture 4" descr="pix_G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215" y="2996953"/>
            <a:ext cx="4053385" cy="378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Rectangle 5"/>
          <p:cNvSpPr>
            <a:spLocks noChangeArrowheads="1"/>
          </p:cNvSpPr>
          <p:nvPr/>
        </p:nvSpPr>
        <p:spPr bwMode="auto">
          <a:xfrm>
            <a:off x="5334000" y="3736975"/>
            <a:ext cx="3657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lnSpc>
                <a:spcPct val="90000"/>
              </a:lnSpc>
              <a:buClr>
                <a:schemeClr val="hlink"/>
              </a:buClr>
              <a:buSzPct val="75000"/>
              <a:buFont typeface="Wingdings" pitchFamily="2" charset="2"/>
              <a:buNone/>
            </a:pPr>
            <a:r>
              <a:rPr lang="tr-TR" altLang="tr-TR" sz="2000" dirty="0">
                <a:latin typeface="Arial" charset="0"/>
              </a:rPr>
              <a:t>Yeryüzünde bir piksele karşılık gelen alanda 1’den daha fazla sayıda obje türü olsa da, pikselin bir spektral banttaki parlaklık değeri -8 bit görüntü için- 0 (siyah) ile 255 (beyaz) arasında değişen bir sayı ile ifade edilir.</a:t>
            </a:r>
          </a:p>
        </p:txBody>
      </p:sp>
    </p:spTree>
    <p:extLst>
      <p:ext uri="{BB962C8B-B14F-4D97-AF65-F5344CB8AC3E}">
        <p14:creationId xmlns:p14="http://schemas.microsoft.com/office/powerpoint/2010/main" val="260282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23528" y="404664"/>
            <a:ext cx="8712968" cy="990600"/>
          </a:xfrm>
        </p:spPr>
        <p:txBody>
          <a:bodyPr>
            <a:noAutofit/>
          </a:bodyPr>
          <a:lstStyle/>
          <a:p>
            <a:pPr eaLnBrk="1" hangingPunct="1"/>
            <a:r>
              <a:rPr lang="tr-TR" altLang="tr-TR" sz="3600" b="1" noProof="1" smtClean="0"/>
              <a:t>Pankromatik ve Çok Spektrumlu (Multispectral) Görüntüler</a:t>
            </a:r>
          </a:p>
        </p:txBody>
      </p:sp>
      <p:sp>
        <p:nvSpPr>
          <p:cNvPr id="81923" name="Rectangle 3"/>
          <p:cNvSpPr>
            <a:spLocks noGrp="1" noChangeArrowheads="1"/>
          </p:cNvSpPr>
          <p:nvPr>
            <p:ph type="body" idx="1"/>
          </p:nvPr>
        </p:nvSpPr>
        <p:spPr>
          <a:xfrm>
            <a:off x="457200" y="1798638"/>
            <a:ext cx="8229600" cy="4525962"/>
          </a:xfrm>
        </p:spPr>
        <p:txBody>
          <a:bodyPr/>
          <a:lstStyle/>
          <a:p>
            <a:pPr eaLnBrk="1" hangingPunct="1">
              <a:lnSpc>
                <a:spcPct val="90000"/>
              </a:lnSpc>
              <a:spcAft>
                <a:spcPct val="30000"/>
              </a:spcAft>
            </a:pPr>
            <a:r>
              <a:rPr lang="tr-TR" altLang="tr-TR" sz="2800" noProof="1" smtClean="0">
                <a:latin typeface="Arial" charset="0"/>
              </a:rPr>
              <a:t>Elektromanyetik spektrumun tek bir aralığında (genelde sadece görünen  bölgede, bazen görünen bölge+yakın kızılötesi) algılama yapıldığında elde edilen görüntülere </a:t>
            </a:r>
            <a:r>
              <a:rPr lang="tr-TR" altLang="tr-TR" sz="2800" b="1" noProof="1" smtClean="0">
                <a:latin typeface="Arial" charset="0"/>
              </a:rPr>
              <a:t>pankromatik görüntü</a:t>
            </a:r>
            <a:r>
              <a:rPr lang="tr-TR" altLang="tr-TR" sz="2800" noProof="1" smtClean="0">
                <a:latin typeface="Arial" charset="0"/>
              </a:rPr>
              <a:t> denilir. </a:t>
            </a:r>
          </a:p>
          <a:p>
            <a:pPr eaLnBrk="1" hangingPunct="1">
              <a:lnSpc>
                <a:spcPct val="90000"/>
              </a:lnSpc>
              <a:spcAft>
                <a:spcPct val="30000"/>
              </a:spcAft>
            </a:pPr>
            <a:r>
              <a:rPr lang="tr-TR" altLang="tr-TR" sz="2800" noProof="1" smtClean="0">
                <a:latin typeface="Arial" charset="0"/>
              </a:rPr>
              <a:t>Elektromanyetik spektrumun farklı aralıklarında 2 ya da daha fazla kanalda (bantta) algılama yapılarak elde edilen görüntülere </a:t>
            </a:r>
            <a:r>
              <a:rPr lang="tr-TR" altLang="tr-TR" sz="2800" b="1" noProof="1" smtClean="0">
                <a:latin typeface="Arial" charset="0"/>
              </a:rPr>
              <a:t>çok spektrumlu (multispektral)</a:t>
            </a:r>
            <a:r>
              <a:rPr lang="tr-TR" altLang="tr-TR" sz="2800" noProof="1" smtClean="0">
                <a:latin typeface="Arial" charset="0"/>
              </a:rPr>
              <a:t> </a:t>
            </a:r>
            <a:r>
              <a:rPr lang="tr-TR" altLang="tr-TR" sz="2800" b="1" noProof="1" smtClean="0">
                <a:latin typeface="Arial" charset="0"/>
              </a:rPr>
              <a:t>görüntü </a:t>
            </a:r>
            <a:r>
              <a:rPr lang="tr-TR" altLang="tr-TR" sz="2800" noProof="1" smtClean="0">
                <a:latin typeface="Arial" charset="0"/>
              </a:rPr>
              <a:t>denilir.</a:t>
            </a:r>
          </a:p>
        </p:txBody>
      </p:sp>
    </p:spTree>
    <p:extLst>
      <p:ext uri="{BB962C8B-B14F-4D97-AF65-F5344CB8AC3E}">
        <p14:creationId xmlns:p14="http://schemas.microsoft.com/office/powerpoint/2010/main" val="20673101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51520" y="476672"/>
            <a:ext cx="8712968" cy="990600"/>
          </a:xfrm>
        </p:spPr>
        <p:txBody>
          <a:bodyPr>
            <a:noAutofit/>
          </a:bodyPr>
          <a:lstStyle/>
          <a:p>
            <a:pPr eaLnBrk="1" hangingPunct="1"/>
            <a:r>
              <a:rPr lang="tr-TR" altLang="tr-TR" sz="3600" b="1" noProof="1" smtClean="0"/>
              <a:t>Bant Kombinasyonları </a:t>
            </a:r>
            <a:br>
              <a:rPr lang="tr-TR" altLang="tr-TR" sz="3600" b="1" noProof="1" smtClean="0"/>
            </a:br>
            <a:r>
              <a:rPr lang="tr-TR" altLang="tr-TR" sz="3600" b="1" noProof="1" smtClean="0"/>
              <a:t>(Bant Kompozitleri)</a:t>
            </a:r>
          </a:p>
        </p:txBody>
      </p:sp>
      <p:sp>
        <p:nvSpPr>
          <p:cNvPr id="82947" name="Rectangle 3"/>
          <p:cNvSpPr>
            <a:spLocks noGrp="1" noChangeArrowheads="1"/>
          </p:cNvSpPr>
          <p:nvPr>
            <p:ph type="body" idx="1"/>
          </p:nvPr>
        </p:nvSpPr>
        <p:spPr>
          <a:xfrm>
            <a:off x="467544" y="1827213"/>
            <a:ext cx="8216081" cy="4114800"/>
          </a:xfrm>
        </p:spPr>
        <p:txBody>
          <a:bodyPr/>
          <a:lstStyle/>
          <a:p>
            <a:pPr eaLnBrk="1" hangingPunct="1">
              <a:lnSpc>
                <a:spcPct val="90000"/>
              </a:lnSpc>
            </a:pPr>
            <a:r>
              <a:rPr lang="tr-TR" altLang="tr-TR" sz="2800" noProof="1" smtClean="0">
                <a:latin typeface="Arial" charset="0"/>
              </a:rPr>
              <a:t>Görüntüler pankromatik ve multispektral modda elde edildiğinde her görüntünün ve her bir bandın (çok spektrumlu görüntüler için) pikselleri sayısal değerlere sahiptir. Görüntüler renkli değildir. Biz elimizdeki görüntüleri kullanarak renkli görüntüler elde ederiz. Bunun için 3’lü bant kombinasyonları oluştururuz. Her bir banda </a:t>
            </a:r>
            <a:r>
              <a:rPr lang="tr-TR" altLang="tr-TR" sz="2800" b="1" noProof="1" smtClean="0">
                <a:latin typeface="Arial" charset="0"/>
              </a:rPr>
              <a:t>Mavi</a:t>
            </a:r>
            <a:r>
              <a:rPr lang="tr-TR" altLang="tr-TR" sz="2800" noProof="1" smtClean="0">
                <a:latin typeface="Arial" charset="0"/>
              </a:rPr>
              <a:t>, </a:t>
            </a:r>
            <a:r>
              <a:rPr lang="tr-TR" altLang="tr-TR" sz="2800" b="1" noProof="1" smtClean="0">
                <a:latin typeface="Arial" charset="0"/>
              </a:rPr>
              <a:t>Yeşil</a:t>
            </a:r>
            <a:r>
              <a:rPr lang="tr-TR" altLang="tr-TR" sz="2800" noProof="1" smtClean="0">
                <a:latin typeface="Arial" charset="0"/>
              </a:rPr>
              <a:t> veya </a:t>
            </a:r>
            <a:r>
              <a:rPr lang="tr-TR" altLang="tr-TR" sz="2800" b="1" noProof="1" smtClean="0">
                <a:latin typeface="Arial" charset="0"/>
              </a:rPr>
              <a:t>Kırmızı</a:t>
            </a:r>
            <a:r>
              <a:rPr lang="tr-TR" altLang="tr-TR" sz="2800" noProof="1" smtClean="0">
                <a:latin typeface="Arial" charset="0"/>
              </a:rPr>
              <a:t> rengi atayarak renkli görüntüler elde ederiz. </a:t>
            </a:r>
          </a:p>
        </p:txBody>
      </p:sp>
    </p:spTree>
    <p:extLst>
      <p:ext uri="{BB962C8B-B14F-4D97-AF65-F5344CB8AC3E}">
        <p14:creationId xmlns:p14="http://schemas.microsoft.com/office/powerpoint/2010/main" val="1849181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48" y="447434"/>
            <a:ext cx="8910452" cy="622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06854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Autofit/>
          </a:bodyPr>
          <a:lstStyle/>
          <a:p>
            <a:pPr eaLnBrk="1" hangingPunct="1"/>
            <a:r>
              <a:rPr lang="tr-TR" altLang="tr-TR" sz="3600" b="1" noProof="1" smtClean="0"/>
              <a:t>Bant Kombinasyonları </a:t>
            </a:r>
            <a:br>
              <a:rPr lang="tr-TR" altLang="tr-TR" sz="3600" b="1" noProof="1" smtClean="0"/>
            </a:br>
            <a:r>
              <a:rPr lang="tr-TR" altLang="tr-TR" sz="3600" b="1" noProof="1" smtClean="0"/>
              <a:t>(Bant Kompozitleri)</a:t>
            </a:r>
          </a:p>
        </p:txBody>
      </p:sp>
      <p:sp>
        <p:nvSpPr>
          <p:cNvPr id="83971" name="Rectangle 3"/>
          <p:cNvSpPr>
            <a:spLocks noGrp="1" noChangeArrowheads="1"/>
          </p:cNvSpPr>
          <p:nvPr>
            <p:ph type="body" idx="1"/>
          </p:nvPr>
        </p:nvSpPr>
        <p:spPr>
          <a:xfrm>
            <a:off x="539552" y="1827213"/>
            <a:ext cx="8144073" cy="4114800"/>
          </a:xfrm>
        </p:spPr>
        <p:txBody>
          <a:bodyPr/>
          <a:lstStyle/>
          <a:p>
            <a:pPr eaLnBrk="1" hangingPunct="1">
              <a:lnSpc>
                <a:spcPct val="90000"/>
              </a:lnSpc>
              <a:spcAft>
                <a:spcPct val="30000"/>
              </a:spcAft>
            </a:pPr>
            <a:r>
              <a:rPr lang="tr-TR" altLang="tr-TR" sz="2400" dirty="0" smtClean="0">
                <a:latin typeface="Arial" charset="0"/>
              </a:rPr>
              <a:t>Burada doğal renkli ve yapay renkli (sahte renkli) görüntülerden bahsetmek gerekir.</a:t>
            </a:r>
          </a:p>
          <a:p>
            <a:pPr eaLnBrk="1" hangingPunct="1">
              <a:lnSpc>
                <a:spcPct val="90000"/>
              </a:lnSpc>
              <a:spcAft>
                <a:spcPct val="30000"/>
              </a:spcAft>
            </a:pPr>
            <a:r>
              <a:rPr lang="tr-TR" altLang="tr-TR" sz="2400" dirty="0" smtClean="0">
                <a:latin typeface="Arial" charset="0"/>
              </a:rPr>
              <a:t>Eğer elektromanyetik spektrumun mavi, yeşil ve kırmızı dalga boylarında algılama yapılmış görüntüler mevcutsa bu bantlara sırasıyla mavi, yeşil ve kırmızı renk atamalarını bilgisayarda yazılımlar ile gerçekleştirdiğimizde doğala yakın renklerde bir görüntü elde ederiz. Buna </a:t>
            </a:r>
            <a:r>
              <a:rPr lang="tr-TR" altLang="tr-TR" sz="2400" b="1" dirty="0" smtClean="0">
                <a:latin typeface="Arial" charset="0"/>
              </a:rPr>
              <a:t>doğal renkli</a:t>
            </a:r>
            <a:r>
              <a:rPr lang="tr-TR" altLang="tr-TR" sz="2400" dirty="0" smtClean="0">
                <a:latin typeface="Arial" charset="0"/>
              </a:rPr>
              <a:t> ya da </a:t>
            </a:r>
            <a:r>
              <a:rPr lang="tr-TR" altLang="tr-TR" sz="2400" b="1" dirty="0" smtClean="0">
                <a:latin typeface="Arial" charset="0"/>
              </a:rPr>
              <a:t>gerçek renkli görüntü</a:t>
            </a:r>
            <a:r>
              <a:rPr lang="tr-TR" altLang="tr-TR" sz="2400" dirty="0" smtClean="0">
                <a:latin typeface="Arial" charset="0"/>
              </a:rPr>
              <a:t> denilir. Bunun dışındaki tüm bant kombinasyonları </a:t>
            </a:r>
            <a:r>
              <a:rPr lang="tr-TR" altLang="tr-TR" sz="2400" b="1" dirty="0" smtClean="0">
                <a:latin typeface="Arial" charset="0"/>
              </a:rPr>
              <a:t>sahte renkli görüntü</a:t>
            </a:r>
            <a:r>
              <a:rPr lang="tr-TR" altLang="tr-TR" sz="2400" dirty="0" smtClean="0">
                <a:latin typeface="Arial" charset="0"/>
              </a:rPr>
              <a:t> oluşturur. </a:t>
            </a:r>
          </a:p>
          <a:p>
            <a:pPr eaLnBrk="1" hangingPunct="1">
              <a:lnSpc>
                <a:spcPct val="90000"/>
              </a:lnSpc>
              <a:spcAft>
                <a:spcPct val="30000"/>
              </a:spcAft>
              <a:buFont typeface="Wingdings" pitchFamily="2" charset="2"/>
              <a:buNone/>
            </a:pPr>
            <a:r>
              <a:rPr lang="tr-TR" altLang="tr-TR" sz="2400" dirty="0" smtClean="0">
                <a:latin typeface="Arial" charset="0"/>
              </a:rPr>
              <a:t> </a:t>
            </a:r>
          </a:p>
        </p:txBody>
      </p:sp>
    </p:spTree>
    <p:extLst>
      <p:ext uri="{BB962C8B-B14F-4D97-AF65-F5344CB8AC3E}">
        <p14:creationId xmlns:p14="http://schemas.microsoft.com/office/powerpoint/2010/main" val="250786961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Autofit/>
          </a:bodyPr>
          <a:lstStyle/>
          <a:p>
            <a:pPr eaLnBrk="1" hangingPunct="1"/>
            <a:r>
              <a:rPr lang="tr-TR" altLang="tr-TR" sz="3600" b="1" noProof="1" smtClean="0"/>
              <a:t>Bant Kombinasyonları </a:t>
            </a:r>
            <a:br>
              <a:rPr lang="tr-TR" altLang="tr-TR" sz="3600" b="1" noProof="1" smtClean="0"/>
            </a:br>
            <a:r>
              <a:rPr lang="tr-TR" altLang="tr-TR" sz="3600" b="1" noProof="1" smtClean="0"/>
              <a:t>(Bant Kompozitleri)</a:t>
            </a:r>
          </a:p>
        </p:txBody>
      </p:sp>
      <p:sp>
        <p:nvSpPr>
          <p:cNvPr id="84995" name="Rectangle 3"/>
          <p:cNvSpPr>
            <a:spLocks noGrp="1" noChangeArrowheads="1"/>
          </p:cNvSpPr>
          <p:nvPr>
            <p:ph type="body" idx="1"/>
          </p:nvPr>
        </p:nvSpPr>
        <p:spPr>
          <a:xfrm>
            <a:off x="467544" y="1827213"/>
            <a:ext cx="8371656" cy="4497387"/>
          </a:xfrm>
        </p:spPr>
        <p:txBody>
          <a:bodyPr/>
          <a:lstStyle/>
          <a:p>
            <a:pPr eaLnBrk="1" hangingPunct="1"/>
            <a:r>
              <a:rPr lang="tr-TR" altLang="tr-TR" sz="2800" b="1" noProof="1" smtClean="0">
                <a:latin typeface="Arial" charset="0"/>
              </a:rPr>
              <a:t>Standart sahte renkli görüntü (standard false color image):</a:t>
            </a:r>
            <a:r>
              <a:rPr lang="tr-TR" altLang="tr-TR" sz="2800" noProof="1" smtClean="0">
                <a:latin typeface="Arial" charset="0"/>
              </a:rPr>
              <a:t> Çok kullanılan ve popüler bir bant kombinasyonudur. Bu nedenle bu ismi almıştır. Bitki örtüsüyle ilgili çalışmalarda oldukça kullanışlıdır.</a:t>
            </a:r>
          </a:p>
          <a:p>
            <a:pPr eaLnBrk="1" hangingPunct="1">
              <a:buFont typeface="Wingdings" pitchFamily="2" charset="2"/>
              <a:buNone/>
            </a:pPr>
            <a:r>
              <a:rPr lang="tr-TR" altLang="tr-TR" sz="2800" noProof="1" smtClean="0">
                <a:latin typeface="Arial" charset="0"/>
              </a:rPr>
              <a:t>		Yakın kızılötesi bant -&gt; Kırmızı</a:t>
            </a:r>
          </a:p>
          <a:p>
            <a:pPr eaLnBrk="1" hangingPunct="1">
              <a:buFont typeface="Wingdings" pitchFamily="2" charset="2"/>
              <a:buNone/>
            </a:pPr>
            <a:r>
              <a:rPr lang="tr-TR" altLang="tr-TR" sz="2800" noProof="1" smtClean="0">
                <a:latin typeface="Arial" charset="0"/>
              </a:rPr>
              <a:t>		Kırmızı bant-&gt;Yeşil</a:t>
            </a:r>
          </a:p>
          <a:p>
            <a:pPr eaLnBrk="1" hangingPunct="1">
              <a:buFont typeface="Wingdings" pitchFamily="2" charset="2"/>
              <a:buNone/>
            </a:pPr>
            <a:r>
              <a:rPr lang="tr-TR" altLang="tr-TR" sz="2800" noProof="1" smtClean="0">
                <a:latin typeface="Arial" charset="0"/>
              </a:rPr>
              <a:t>		Mavi veya Yeşil bant-&gt; Mavi</a:t>
            </a:r>
          </a:p>
          <a:p>
            <a:pPr eaLnBrk="1" hangingPunct="1">
              <a:buFont typeface="Wingdings" pitchFamily="2" charset="2"/>
              <a:buNone/>
            </a:pPr>
            <a:endParaRPr lang="tr-TR" altLang="tr-TR" sz="2800" noProof="1" smtClean="0">
              <a:latin typeface="Arial" charset="0"/>
            </a:endParaRPr>
          </a:p>
        </p:txBody>
      </p:sp>
    </p:spTree>
    <p:extLst>
      <p:ext uri="{BB962C8B-B14F-4D97-AF65-F5344CB8AC3E}">
        <p14:creationId xmlns:p14="http://schemas.microsoft.com/office/powerpoint/2010/main" val="1600426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 y="1196752"/>
            <a:ext cx="89439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3458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494184"/>
            <a:ext cx="8229600" cy="990600"/>
          </a:xfrm>
        </p:spPr>
        <p:txBody>
          <a:bodyPr>
            <a:noAutofit/>
          </a:bodyPr>
          <a:lstStyle/>
          <a:p>
            <a:pPr eaLnBrk="1" hangingPunct="1"/>
            <a:r>
              <a:rPr lang="tr-TR" altLang="tr-TR" sz="3600" b="1" noProof="1" smtClean="0"/>
              <a:t>Bant Kombinasyonları </a:t>
            </a:r>
            <a:br>
              <a:rPr lang="tr-TR" altLang="tr-TR" sz="3600" b="1" noProof="1" smtClean="0"/>
            </a:br>
            <a:r>
              <a:rPr lang="tr-TR" altLang="tr-TR" sz="3600" b="1" noProof="1" smtClean="0"/>
              <a:t>(Bant Kompozitleri)</a:t>
            </a:r>
          </a:p>
        </p:txBody>
      </p:sp>
      <p:sp>
        <p:nvSpPr>
          <p:cNvPr id="86019" name="Rectangle 3"/>
          <p:cNvSpPr>
            <a:spLocks noGrp="1" noChangeArrowheads="1"/>
          </p:cNvSpPr>
          <p:nvPr>
            <p:ph type="body" idx="1"/>
          </p:nvPr>
        </p:nvSpPr>
        <p:spPr>
          <a:xfrm>
            <a:off x="467544" y="1724744"/>
            <a:ext cx="8280920" cy="4800600"/>
          </a:xfrm>
        </p:spPr>
        <p:txBody>
          <a:bodyPr/>
          <a:lstStyle/>
          <a:p>
            <a:pPr eaLnBrk="1" hangingPunct="1">
              <a:lnSpc>
                <a:spcPct val="80000"/>
              </a:lnSpc>
              <a:spcAft>
                <a:spcPct val="30000"/>
              </a:spcAft>
            </a:pPr>
            <a:r>
              <a:rPr lang="tr-TR" altLang="tr-TR" sz="2600" noProof="1" smtClean="0">
                <a:latin typeface="Arial" charset="0"/>
              </a:rPr>
              <a:t>Bitki örtüsü yakın kızılötesi bölgede çok yüksek bir yansıtım gösterir. Standart sahte renkli bant kombinasyonu ile oluşturulan görüntüde bitki örtüsü kırmızı tonlarda görünür.</a:t>
            </a:r>
          </a:p>
          <a:p>
            <a:pPr eaLnBrk="1" hangingPunct="1">
              <a:lnSpc>
                <a:spcPct val="80000"/>
              </a:lnSpc>
              <a:spcAft>
                <a:spcPct val="30000"/>
              </a:spcAft>
            </a:pPr>
            <a:r>
              <a:rPr lang="tr-TR" altLang="tr-TR" sz="2600" noProof="1" smtClean="0">
                <a:latin typeface="Arial" charset="0"/>
              </a:rPr>
              <a:t>Tüm yapay renkli görüntüler, özellikle insan gözünün duyarlı olmadığı bir spektral bölgedeki yansımaya ilişkin bilgiyi bir araya getirerek, bu bilgileri insan gözünün algıladığı biçimde sunar.</a:t>
            </a:r>
          </a:p>
          <a:p>
            <a:pPr eaLnBrk="1" hangingPunct="1">
              <a:lnSpc>
                <a:spcPct val="80000"/>
              </a:lnSpc>
              <a:spcAft>
                <a:spcPct val="30000"/>
              </a:spcAft>
            </a:pPr>
            <a:r>
              <a:rPr lang="tr-TR" altLang="tr-TR" sz="2600" noProof="1" smtClean="0">
                <a:solidFill>
                  <a:srgbClr val="FF0000"/>
                </a:solidFill>
                <a:latin typeface="Arial" charset="0"/>
              </a:rPr>
              <a:t>İnsan gözü elektromanyetik spektrumun yalnızca görünür bölgesine (mavi, yeşil, kırmızı) duyarlıdır.</a:t>
            </a:r>
          </a:p>
          <a:p>
            <a:pPr eaLnBrk="1" hangingPunct="1">
              <a:lnSpc>
                <a:spcPct val="80000"/>
              </a:lnSpc>
              <a:spcAft>
                <a:spcPct val="30000"/>
              </a:spcAft>
            </a:pPr>
            <a:endParaRPr lang="tr-TR" altLang="tr-TR" sz="2600" noProof="1" smtClean="0">
              <a:solidFill>
                <a:srgbClr val="FF0000"/>
              </a:solidFill>
              <a:latin typeface="Arial" charset="0"/>
            </a:endParaRPr>
          </a:p>
        </p:txBody>
      </p:sp>
    </p:spTree>
    <p:extLst>
      <p:ext uri="{BB962C8B-B14F-4D97-AF65-F5344CB8AC3E}">
        <p14:creationId xmlns:p14="http://schemas.microsoft.com/office/powerpoint/2010/main" val="182436543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B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54556" cy="5544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641116" y="459061"/>
            <a:ext cx="8144073" cy="737691"/>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b="1" dirty="0">
                <a:latin typeface="Arial" charset="0"/>
              </a:rPr>
              <a:t>D</a:t>
            </a:r>
            <a:r>
              <a:rPr lang="tr-TR" altLang="tr-TR" b="1" dirty="0" smtClean="0">
                <a:latin typeface="Arial" charset="0"/>
              </a:rPr>
              <a:t>oğal renkli</a:t>
            </a:r>
            <a:r>
              <a:rPr lang="tr-TR" altLang="tr-TR" dirty="0" smtClean="0">
                <a:latin typeface="Arial" charset="0"/>
              </a:rPr>
              <a:t> (</a:t>
            </a:r>
            <a:r>
              <a:rPr lang="tr-TR" altLang="tr-TR" b="1" dirty="0" smtClean="0">
                <a:latin typeface="Arial" charset="0"/>
              </a:rPr>
              <a:t>gerçek renkli) görüntü</a:t>
            </a:r>
            <a:endParaRPr lang="tr-TR" altLang="tr-TR" dirty="0" smtClean="0">
              <a:latin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098" y="459061"/>
            <a:ext cx="1409981" cy="173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1706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34875" y="459061"/>
            <a:ext cx="8144073" cy="737691"/>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b="1" dirty="0" smtClean="0">
                <a:latin typeface="Arial" charset="0"/>
              </a:rPr>
              <a:t>Standart sahte renkli</a:t>
            </a:r>
            <a:r>
              <a:rPr lang="tr-TR" altLang="tr-TR" dirty="0" smtClean="0">
                <a:latin typeface="Arial" charset="0"/>
              </a:rPr>
              <a:t> </a:t>
            </a:r>
            <a:r>
              <a:rPr lang="tr-TR" altLang="tr-TR" b="1" dirty="0" smtClean="0">
                <a:latin typeface="Arial" charset="0"/>
              </a:rPr>
              <a:t>görüntü</a:t>
            </a:r>
            <a:endParaRPr lang="tr-TR" altLang="tr-TR" dirty="0" smtClean="0">
              <a:latin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11" y="1196752"/>
            <a:ext cx="862675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455694"/>
            <a:ext cx="1346576" cy="165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22528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gsp.humboldt.edu/OLM/Courses/GSP_216_Online/images/b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70" y="1124744"/>
            <a:ext cx="8409905" cy="5456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434875" y="459061"/>
            <a:ext cx="8144073" cy="737691"/>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b="1" dirty="0" smtClean="0">
                <a:latin typeface="Arial" charset="0"/>
              </a:rPr>
              <a:t>Landsat-8 OLI standart sahte renkli</a:t>
            </a:r>
            <a:r>
              <a:rPr lang="tr-TR" altLang="tr-TR" dirty="0" smtClean="0">
                <a:latin typeface="Arial" charset="0"/>
              </a:rPr>
              <a:t> </a:t>
            </a:r>
            <a:r>
              <a:rPr lang="tr-TR" altLang="tr-TR" b="1" dirty="0" smtClean="0">
                <a:latin typeface="Arial" charset="0"/>
              </a:rPr>
              <a:t>görüntü</a:t>
            </a:r>
            <a:endParaRPr lang="tr-TR" altLang="tr-TR" dirty="0" smtClean="0">
              <a:latin typeface="Arial" charset="0"/>
            </a:endParaRPr>
          </a:p>
        </p:txBody>
      </p:sp>
    </p:spTree>
    <p:extLst>
      <p:ext uri="{BB962C8B-B14F-4D97-AF65-F5344CB8AC3E}">
        <p14:creationId xmlns:p14="http://schemas.microsoft.com/office/powerpoint/2010/main" val="244893403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671" y="4221088"/>
            <a:ext cx="3034225"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221088"/>
            <a:ext cx="300900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895" y="836712"/>
            <a:ext cx="3021001"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2400" y="852008"/>
            <a:ext cx="303000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txBox="1">
            <a:spLocks noChangeArrowheads="1"/>
          </p:cNvSpPr>
          <p:nvPr/>
        </p:nvSpPr>
        <p:spPr>
          <a:xfrm>
            <a:off x="323529" y="459060"/>
            <a:ext cx="4392487" cy="521668"/>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sz="1600" b="1" dirty="0" smtClean="0">
                <a:latin typeface="Arial" charset="0"/>
              </a:rPr>
              <a:t>Landsat-8 OLI sahte renkli</a:t>
            </a:r>
            <a:r>
              <a:rPr lang="tr-TR" altLang="tr-TR" sz="1600" dirty="0" smtClean="0">
                <a:latin typeface="Arial" charset="0"/>
              </a:rPr>
              <a:t> </a:t>
            </a:r>
            <a:r>
              <a:rPr lang="tr-TR" altLang="tr-TR" sz="1600" b="1" dirty="0" smtClean="0">
                <a:latin typeface="Arial" charset="0"/>
              </a:rPr>
              <a:t>görüntü</a:t>
            </a:r>
            <a:endParaRPr lang="tr-TR" altLang="tr-TR" sz="1600" dirty="0" smtClean="0">
              <a:latin typeface="Arial" charset="0"/>
            </a:endParaRPr>
          </a:p>
        </p:txBody>
      </p:sp>
      <p:sp>
        <p:nvSpPr>
          <p:cNvPr id="11" name="Rectangle 3"/>
          <p:cNvSpPr txBox="1">
            <a:spLocks noChangeArrowheads="1"/>
          </p:cNvSpPr>
          <p:nvPr/>
        </p:nvSpPr>
        <p:spPr>
          <a:xfrm>
            <a:off x="4932041" y="459060"/>
            <a:ext cx="3960439" cy="521668"/>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sz="1600" b="1" dirty="0" smtClean="0">
                <a:latin typeface="Arial" charset="0"/>
              </a:rPr>
              <a:t>Landsat-8 OLI sahte renkli</a:t>
            </a:r>
            <a:r>
              <a:rPr lang="tr-TR" altLang="tr-TR" sz="1600" dirty="0" smtClean="0">
                <a:latin typeface="Arial" charset="0"/>
              </a:rPr>
              <a:t> </a:t>
            </a:r>
            <a:r>
              <a:rPr lang="tr-TR" altLang="tr-TR" sz="1600" b="1" dirty="0" smtClean="0">
                <a:latin typeface="Arial" charset="0"/>
              </a:rPr>
              <a:t>görüntü</a:t>
            </a:r>
            <a:endParaRPr lang="tr-TR" altLang="tr-TR" sz="1600" dirty="0" smtClean="0">
              <a:latin typeface="Arial" charset="0"/>
            </a:endParaRPr>
          </a:p>
        </p:txBody>
      </p:sp>
      <p:sp>
        <p:nvSpPr>
          <p:cNvPr id="12" name="Rectangle 3"/>
          <p:cNvSpPr txBox="1">
            <a:spLocks noChangeArrowheads="1"/>
          </p:cNvSpPr>
          <p:nvPr/>
        </p:nvSpPr>
        <p:spPr>
          <a:xfrm>
            <a:off x="-36512" y="3843436"/>
            <a:ext cx="5055896" cy="521668"/>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sz="1600" b="1" dirty="0" smtClean="0">
                <a:latin typeface="Arial" charset="0"/>
              </a:rPr>
              <a:t>Landsat-8 OLI doğal (gerçek) renkli</a:t>
            </a:r>
            <a:r>
              <a:rPr lang="tr-TR" altLang="tr-TR" sz="1600" dirty="0" smtClean="0">
                <a:latin typeface="Arial" charset="0"/>
              </a:rPr>
              <a:t> </a:t>
            </a:r>
            <a:r>
              <a:rPr lang="tr-TR" altLang="tr-TR" sz="1600" b="1" dirty="0" smtClean="0">
                <a:latin typeface="Arial" charset="0"/>
              </a:rPr>
              <a:t>görüntü</a:t>
            </a:r>
            <a:endParaRPr lang="tr-TR" altLang="tr-TR" sz="1600" dirty="0" smtClean="0">
              <a:latin typeface="Arial" charset="0"/>
            </a:endParaRPr>
          </a:p>
        </p:txBody>
      </p:sp>
      <p:sp>
        <p:nvSpPr>
          <p:cNvPr id="13" name="Rectangle 3"/>
          <p:cNvSpPr txBox="1">
            <a:spLocks noChangeArrowheads="1"/>
          </p:cNvSpPr>
          <p:nvPr/>
        </p:nvSpPr>
        <p:spPr>
          <a:xfrm>
            <a:off x="4572000" y="3843436"/>
            <a:ext cx="4499992" cy="521668"/>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eaLnBrk="1" hangingPunct="1">
              <a:lnSpc>
                <a:spcPct val="90000"/>
              </a:lnSpc>
              <a:spcAft>
                <a:spcPct val="30000"/>
              </a:spcAft>
              <a:buNone/>
            </a:pPr>
            <a:r>
              <a:rPr lang="tr-TR" altLang="tr-TR" sz="1600" b="1" dirty="0" smtClean="0">
                <a:latin typeface="Arial" charset="0"/>
              </a:rPr>
              <a:t>Landsat-8 OLI standart sahte renkli</a:t>
            </a:r>
            <a:r>
              <a:rPr lang="tr-TR" altLang="tr-TR" sz="1600" dirty="0" smtClean="0">
                <a:latin typeface="Arial" charset="0"/>
              </a:rPr>
              <a:t> </a:t>
            </a:r>
            <a:r>
              <a:rPr lang="tr-TR" altLang="tr-TR" sz="1600" b="1" dirty="0" smtClean="0">
                <a:latin typeface="Arial" charset="0"/>
              </a:rPr>
              <a:t>görüntü</a:t>
            </a:r>
            <a:endParaRPr lang="tr-TR" altLang="tr-TR" sz="1600" dirty="0" smtClean="0">
              <a:latin typeface="Arial" charset="0"/>
            </a:endParaRPr>
          </a:p>
        </p:txBody>
      </p:sp>
    </p:spTree>
    <p:extLst>
      <p:ext uri="{BB962C8B-B14F-4D97-AF65-F5344CB8AC3E}">
        <p14:creationId xmlns:p14="http://schemas.microsoft.com/office/powerpoint/2010/main" val="22391717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noProof="1" smtClean="0"/>
              <a:t>Pan-sharpen (Pan-sharpened) Görüntü</a:t>
            </a:r>
          </a:p>
        </p:txBody>
      </p:sp>
      <p:sp>
        <p:nvSpPr>
          <p:cNvPr id="87043" name="Rectangle 3"/>
          <p:cNvSpPr>
            <a:spLocks noGrp="1" noChangeArrowheads="1"/>
          </p:cNvSpPr>
          <p:nvPr>
            <p:ph type="body" idx="1"/>
          </p:nvPr>
        </p:nvSpPr>
        <p:spPr>
          <a:xfrm>
            <a:off x="467544" y="1752600"/>
            <a:ext cx="8447856" cy="4435475"/>
          </a:xfrm>
        </p:spPr>
        <p:txBody>
          <a:bodyPr/>
          <a:lstStyle/>
          <a:p>
            <a:pPr eaLnBrk="1" hangingPunct="1"/>
            <a:r>
              <a:rPr lang="tr-TR" altLang="tr-TR" sz="2800" noProof="1" smtClean="0">
                <a:latin typeface="Arial" charset="0"/>
              </a:rPr>
              <a:t>Pankromatik bantların mekânsal çözünürlüğü, çok spektrumlu bantlardan daha yüksektir. Bu nedenle pankromatik görüntünün yüksek mekânsal çözünürlüğü ile çok spektrumlu görüntülerin yüksek spektral çözünürlüğünün bir araya getirilerek hem mekânsal hem spektral yönden yüksek çözünürlüklü görüntü oluşturma işlemine (pan sharpening) elde edilen ürüne pan-sharpen görüntü denilir.</a:t>
            </a:r>
          </a:p>
        </p:txBody>
      </p:sp>
    </p:spTree>
    <p:extLst>
      <p:ext uri="{BB962C8B-B14F-4D97-AF65-F5344CB8AC3E}">
        <p14:creationId xmlns:p14="http://schemas.microsoft.com/office/powerpoint/2010/main" val="214025877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67538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664" y="3284985"/>
            <a:ext cx="5551648" cy="346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112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22176"/>
            <a:ext cx="8229600" cy="990600"/>
          </a:xfrm>
        </p:spPr>
        <p:txBody>
          <a:bodyPr vert="horz" lIns="91440" tIns="45720" rIns="91440" bIns="45720" rtlCol="0" anchor="ctr">
            <a:normAutofit/>
          </a:bodyPr>
          <a:lstStyle/>
          <a:p>
            <a:r>
              <a:rPr lang="tr-TR" altLang="tr-TR" b="1" dirty="0"/>
              <a:t>Platform</a:t>
            </a:r>
          </a:p>
        </p:txBody>
      </p:sp>
      <p:sp>
        <p:nvSpPr>
          <p:cNvPr id="16387" name="Rectangle 3"/>
          <p:cNvSpPr>
            <a:spLocks noGrp="1" noChangeArrowheads="1"/>
          </p:cNvSpPr>
          <p:nvPr>
            <p:ph type="body" idx="1"/>
          </p:nvPr>
        </p:nvSpPr>
        <p:spPr>
          <a:xfrm>
            <a:off x="457200" y="1600200"/>
            <a:ext cx="8507288" cy="4876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lnSpc>
                <a:spcPct val="90000"/>
              </a:lnSpc>
              <a:spcAft>
                <a:spcPts val="600"/>
              </a:spcAft>
            </a:pPr>
            <a:r>
              <a:rPr lang="tr-TR" altLang="tr-TR" sz="2800" dirty="0" smtClean="0">
                <a:latin typeface="Arial" charset="0"/>
              </a:rPr>
              <a:t>Uzaktan algılama sistemlerinde taşıyıcılara platform adı verilir.</a:t>
            </a:r>
          </a:p>
          <a:p>
            <a:pPr eaLnBrk="1" hangingPunct="1">
              <a:lnSpc>
                <a:spcPct val="90000"/>
              </a:lnSpc>
              <a:spcAft>
                <a:spcPts val="600"/>
              </a:spcAft>
            </a:pPr>
            <a:r>
              <a:rPr lang="tr-TR" altLang="tr-TR" sz="2800" dirty="0" smtClean="0">
                <a:latin typeface="Arial" charset="0"/>
              </a:rPr>
              <a:t>Tipik platformlar uydular ve uçaklardır.</a:t>
            </a:r>
          </a:p>
          <a:p>
            <a:pPr eaLnBrk="1" hangingPunct="1">
              <a:lnSpc>
                <a:spcPct val="90000"/>
              </a:lnSpc>
              <a:spcAft>
                <a:spcPts val="600"/>
              </a:spcAft>
            </a:pPr>
            <a:r>
              <a:rPr lang="tr-TR" altLang="tr-TR" sz="2800" dirty="0" smtClean="0">
                <a:latin typeface="Arial" charset="0"/>
              </a:rPr>
              <a:t>Çok düşük yükseklikten uzaktan algılama için hava balonları ve radyo kontrollü uçaklar kullanılabilir. </a:t>
            </a:r>
          </a:p>
          <a:p>
            <a:pPr eaLnBrk="1" hangingPunct="1">
              <a:lnSpc>
                <a:spcPct val="90000"/>
              </a:lnSpc>
              <a:spcAft>
                <a:spcPts val="600"/>
              </a:spcAft>
            </a:pPr>
            <a:r>
              <a:rPr lang="tr-TR" altLang="tr-TR" sz="2800" dirty="0" smtClean="0">
                <a:latin typeface="Arial" charset="0"/>
              </a:rPr>
              <a:t>Algılayıcının platformu seçilirken esas olan algılayıcının istenen çözünürlüğü sağlayabilmesi için algılayıcının anlık görüş açısına platformun uyum göstermesidir.</a:t>
            </a:r>
          </a:p>
          <a:p>
            <a:pPr eaLnBrk="1" hangingPunct="1">
              <a:lnSpc>
                <a:spcPct val="90000"/>
              </a:lnSpc>
              <a:spcAft>
                <a:spcPts val="600"/>
              </a:spcAft>
            </a:pPr>
            <a:endParaRPr lang="tr-TR" altLang="tr-TR" sz="2800" dirty="0" smtClean="0">
              <a:latin typeface="Arial" charset="0"/>
            </a:endParaRPr>
          </a:p>
        </p:txBody>
      </p:sp>
    </p:spTree>
    <p:extLst>
      <p:ext uri="{BB962C8B-B14F-4D97-AF65-F5344CB8AC3E}">
        <p14:creationId xmlns:p14="http://schemas.microsoft.com/office/powerpoint/2010/main" val="152414811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5496" y="350168"/>
            <a:ext cx="9144000" cy="990600"/>
          </a:xfrm>
        </p:spPr>
        <p:txBody>
          <a:bodyPr vert="horz" lIns="91440" tIns="45720" rIns="91440" bIns="45720" rtlCol="0" anchor="ctr">
            <a:noAutofit/>
          </a:bodyPr>
          <a:lstStyle/>
          <a:p>
            <a:pPr eaLnBrk="1" hangingPunct="1"/>
            <a:r>
              <a:rPr lang="tr-TR" altLang="tr-TR" sz="3400" b="1" dirty="0" smtClean="0"/>
              <a:t>Yaygın Kullanılan Uzaktan Algılama Yazılımları</a:t>
            </a:r>
            <a:endParaRPr lang="tr-TR" altLang="tr-TR" sz="3400" b="1" dirty="0"/>
          </a:p>
        </p:txBody>
      </p:sp>
      <p:sp>
        <p:nvSpPr>
          <p:cNvPr id="102403" name="Rectangle 3"/>
          <p:cNvSpPr>
            <a:spLocks noGrp="1" noChangeArrowheads="1"/>
          </p:cNvSpPr>
          <p:nvPr>
            <p:ph type="body" idx="1"/>
          </p:nvPr>
        </p:nvSpPr>
        <p:spPr>
          <a:xfrm>
            <a:off x="323528" y="1600200"/>
            <a:ext cx="8229600" cy="4876800"/>
          </a:xfrm>
        </p:spPr>
        <p:txBody>
          <a:bodyPr/>
          <a:lstStyle/>
          <a:p>
            <a:pPr eaLnBrk="1" hangingPunct="1"/>
            <a:r>
              <a:rPr lang="tr-TR" altLang="tr-TR" sz="2800" noProof="1" smtClean="0"/>
              <a:t>ERDAS</a:t>
            </a:r>
          </a:p>
          <a:p>
            <a:pPr eaLnBrk="1" hangingPunct="1"/>
            <a:r>
              <a:rPr lang="tr-TR" altLang="tr-TR" sz="2800" noProof="1" smtClean="0"/>
              <a:t>ENVI</a:t>
            </a:r>
          </a:p>
          <a:p>
            <a:pPr eaLnBrk="1" hangingPunct="1"/>
            <a:r>
              <a:rPr lang="tr-TR" altLang="tr-TR" sz="2800" noProof="1" smtClean="0"/>
              <a:t>Er Mapper</a:t>
            </a:r>
          </a:p>
          <a:p>
            <a:pPr eaLnBrk="1" hangingPunct="1"/>
            <a:r>
              <a:rPr lang="tr-TR" altLang="tr-TR" sz="2800" noProof="1" smtClean="0"/>
              <a:t>TNT-Mips</a:t>
            </a:r>
          </a:p>
          <a:p>
            <a:pPr eaLnBrk="1" hangingPunct="1"/>
            <a:r>
              <a:rPr lang="tr-TR" altLang="tr-TR" sz="2800" noProof="1" smtClean="0"/>
              <a:t>Idrisi</a:t>
            </a:r>
          </a:p>
          <a:p>
            <a:pPr eaLnBrk="1" hangingPunct="1"/>
            <a:r>
              <a:rPr lang="tr-TR" altLang="tr-TR" sz="2800" noProof="1" smtClean="0"/>
              <a:t>Ilwis</a:t>
            </a:r>
          </a:p>
          <a:p>
            <a:pPr eaLnBrk="1" hangingPunct="1"/>
            <a:r>
              <a:rPr lang="tr-TR" altLang="tr-TR" sz="2800" noProof="1" smtClean="0"/>
              <a:t>…</a:t>
            </a:r>
          </a:p>
          <a:p>
            <a:pPr eaLnBrk="1" hangingPunct="1"/>
            <a:endParaRPr lang="tr-TR" altLang="tr-TR" sz="2800" noProof="1" smtClean="0"/>
          </a:p>
        </p:txBody>
      </p:sp>
    </p:spTree>
    <p:extLst>
      <p:ext uri="{BB962C8B-B14F-4D97-AF65-F5344CB8AC3E}">
        <p14:creationId xmlns:p14="http://schemas.microsoft.com/office/powerpoint/2010/main" val="181870248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a:t>
            </a:r>
            <a:r>
              <a:rPr lang="tr-TR" sz="2800" noProof="1"/>
              <a:t>6</a:t>
            </a:r>
            <a:r>
              <a:rPr lang="tr-TR" sz="2800" noProof="1" smtClean="0"/>
              <a:t>: SAYISAL GÖRÜNTÜ İŞLEME (1. KISIM):</a:t>
            </a:r>
            <a:br>
              <a:rPr lang="tr-TR" sz="2800" noProof="1" smtClean="0"/>
            </a:br>
            <a:r>
              <a:rPr lang="tr-TR" sz="2800" noProof="1" smtClean="0"/>
              <a:t>GÖRÜNTÜ ÖNİŞLEME (GEOMETRİK </a:t>
            </a:r>
            <a:r>
              <a:rPr lang="tr-TR" sz="2800" noProof="1"/>
              <a:t>DÜZELTME </a:t>
            </a:r>
            <a:r>
              <a:rPr lang="tr-TR" sz="2800" noProof="1" smtClean="0"/>
              <a:t>VE RADYOMETRİK KALİBRASYON &amp; DÜZELTME)</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246585083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00372" y="1124744"/>
            <a:ext cx="7916044" cy="5616624"/>
          </a:xfrm>
        </p:spPr>
        <p:txBody>
          <a:bodyPr>
            <a:normAutofit lnSpcReduction="10000"/>
          </a:bodyPr>
          <a:lstStyle/>
          <a:p>
            <a:pPr eaLnBrk="1" hangingPunct="1">
              <a:lnSpc>
                <a:spcPct val="80000"/>
              </a:lnSpc>
              <a:spcAft>
                <a:spcPts val="300"/>
              </a:spcAft>
            </a:pPr>
            <a:r>
              <a:rPr lang="tr-TR" altLang="tr-TR" sz="2300" b="1" dirty="0" smtClean="0">
                <a:latin typeface="Arial" charset="0"/>
              </a:rPr>
              <a:t>Görüntü Önişleme</a:t>
            </a:r>
          </a:p>
          <a:p>
            <a:pPr lvl="1" eaLnBrk="1" hangingPunct="1">
              <a:lnSpc>
                <a:spcPct val="80000"/>
              </a:lnSpc>
              <a:spcAft>
                <a:spcPts val="300"/>
              </a:spcAft>
            </a:pPr>
            <a:r>
              <a:rPr lang="tr-TR" altLang="tr-TR" dirty="0" smtClean="0">
                <a:latin typeface="Arial" charset="0"/>
              </a:rPr>
              <a:t>Geometrik Düzeltme</a:t>
            </a:r>
          </a:p>
          <a:p>
            <a:pPr lvl="1" eaLnBrk="1" hangingPunct="1">
              <a:lnSpc>
                <a:spcPct val="80000"/>
              </a:lnSpc>
              <a:spcAft>
                <a:spcPts val="300"/>
              </a:spcAft>
            </a:pPr>
            <a:r>
              <a:rPr lang="tr-TR" altLang="tr-TR" dirty="0" smtClean="0">
                <a:latin typeface="Arial" charset="0"/>
              </a:rPr>
              <a:t>Radyometrik Kalibrasyon &amp; Düzeltme</a:t>
            </a:r>
          </a:p>
          <a:p>
            <a:pPr eaLnBrk="1" hangingPunct="1">
              <a:lnSpc>
                <a:spcPct val="80000"/>
              </a:lnSpc>
              <a:spcAft>
                <a:spcPts val="300"/>
              </a:spcAft>
            </a:pPr>
            <a:r>
              <a:rPr lang="tr-TR" altLang="tr-TR" sz="2300" b="1" dirty="0" smtClean="0">
                <a:latin typeface="Arial" charset="0"/>
              </a:rPr>
              <a:t>Görüntü İyileştirme/Zenginleştirme</a:t>
            </a:r>
          </a:p>
          <a:p>
            <a:pPr lvl="1" eaLnBrk="1" hangingPunct="1">
              <a:lnSpc>
                <a:spcPct val="80000"/>
              </a:lnSpc>
              <a:spcAft>
                <a:spcPts val="300"/>
              </a:spcAft>
            </a:pPr>
            <a:r>
              <a:rPr lang="tr-TR" altLang="tr-TR" dirty="0" smtClean="0">
                <a:latin typeface="Arial" charset="0"/>
              </a:rPr>
              <a:t>Kontrast İyileştirme</a:t>
            </a:r>
          </a:p>
          <a:p>
            <a:pPr lvl="1" eaLnBrk="1" hangingPunct="1">
              <a:lnSpc>
                <a:spcPct val="80000"/>
              </a:lnSpc>
              <a:spcAft>
                <a:spcPts val="300"/>
              </a:spcAft>
            </a:pPr>
            <a:r>
              <a:rPr lang="tr-TR" altLang="tr-TR" dirty="0" smtClean="0">
                <a:latin typeface="Arial" charset="0"/>
              </a:rPr>
              <a:t>Bantların Oranlanması</a:t>
            </a:r>
          </a:p>
          <a:p>
            <a:pPr lvl="1" eaLnBrk="1" hangingPunct="1">
              <a:lnSpc>
                <a:spcPct val="80000"/>
              </a:lnSpc>
              <a:spcAft>
                <a:spcPts val="300"/>
              </a:spcAft>
            </a:pPr>
            <a:r>
              <a:rPr lang="tr-TR" altLang="tr-TR" dirty="0" smtClean="0">
                <a:latin typeface="Arial" charset="0"/>
              </a:rPr>
              <a:t>Filtreleme</a:t>
            </a:r>
          </a:p>
          <a:p>
            <a:pPr lvl="1" eaLnBrk="1" hangingPunct="1">
              <a:lnSpc>
                <a:spcPct val="80000"/>
              </a:lnSpc>
              <a:spcAft>
                <a:spcPts val="300"/>
              </a:spcAft>
            </a:pPr>
            <a:r>
              <a:rPr lang="tr-TR" altLang="tr-TR" dirty="0" smtClean="0">
                <a:latin typeface="Arial" charset="0"/>
              </a:rPr>
              <a:t>Temel Bileşenler Analizi</a:t>
            </a:r>
          </a:p>
          <a:p>
            <a:pPr lvl="1" eaLnBrk="1" hangingPunct="1">
              <a:lnSpc>
                <a:spcPct val="80000"/>
              </a:lnSpc>
              <a:spcAft>
                <a:spcPts val="300"/>
              </a:spcAft>
            </a:pPr>
            <a:r>
              <a:rPr lang="tr-TR" altLang="tr-TR" dirty="0" smtClean="0">
                <a:latin typeface="Arial" charset="0"/>
              </a:rPr>
              <a:t>Görüntü Kaynaştırma</a:t>
            </a:r>
          </a:p>
          <a:p>
            <a:pPr lvl="1" eaLnBrk="1" hangingPunct="1">
              <a:lnSpc>
                <a:spcPct val="80000"/>
              </a:lnSpc>
              <a:spcAft>
                <a:spcPts val="300"/>
              </a:spcAft>
            </a:pPr>
            <a:r>
              <a:rPr lang="tr-TR" altLang="tr-TR" dirty="0" smtClean="0">
                <a:latin typeface="Arial" charset="0"/>
              </a:rPr>
              <a:t>Bitki İndeksi</a:t>
            </a:r>
          </a:p>
          <a:p>
            <a:pPr eaLnBrk="1" hangingPunct="1">
              <a:lnSpc>
                <a:spcPct val="80000"/>
              </a:lnSpc>
              <a:spcAft>
                <a:spcPts val="300"/>
              </a:spcAft>
            </a:pPr>
            <a:r>
              <a:rPr lang="tr-TR" altLang="tr-TR" sz="2300" b="1" dirty="0" smtClean="0">
                <a:latin typeface="Arial" charset="0"/>
              </a:rPr>
              <a:t>Görüntü Sınıflandırma</a:t>
            </a:r>
          </a:p>
          <a:p>
            <a:pPr lvl="1" eaLnBrk="1" hangingPunct="1">
              <a:lnSpc>
                <a:spcPct val="80000"/>
              </a:lnSpc>
              <a:spcAft>
                <a:spcPts val="300"/>
              </a:spcAft>
            </a:pPr>
            <a:r>
              <a:rPr lang="tr-TR" altLang="tr-TR" dirty="0" smtClean="0">
                <a:latin typeface="Arial" charset="0"/>
              </a:rPr>
              <a:t>Piksel Tabanlı Sınıflandırma</a:t>
            </a:r>
          </a:p>
          <a:p>
            <a:pPr lvl="2" eaLnBrk="1" hangingPunct="1">
              <a:lnSpc>
                <a:spcPct val="80000"/>
              </a:lnSpc>
              <a:spcAft>
                <a:spcPts val="300"/>
              </a:spcAft>
            </a:pPr>
            <a:r>
              <a:rPr lang="tr-TR" altLang="tr-TR" sz="2000" dirty="0" smtClean="0">
                <a:latin typeface="Arial" charset="0"/>
              </a:rPr>
              <a:t>Kontrollü Sınıflandırma</a:t>
            </a:r>
          </a:p>
          <a:p>
            <a:pPr lvl="2" eaLnBrk="1" hangingPunct="1">
              <a:lnSpc>
                <a:spcPct val="80000"/>
              </a:lnSpc>
              <a:spcAft>
                <a:spcPts val="300"/>
              </a:spcAft>
            </a:pPr>
            <a:r>
              <a:rPr lang="tr-TR" altLang="tr-TR" sz="2000" dirty="0" smtClean="0">
                <a:latin typeface="Arial" charset="0"/>
              </a:rPr>
              <a:t>Kontrolsüz Sınıflandırma</a:t>
            </a:r>
          </a:p>
          <a:p>
            <a:pPr lvl="1" eaLnBrk="1" hangingPunct="1">
              <a:lnSpc>
                <a:spcPct val="80000"/>
              </a:lnSpc>
              <a:spcAft>
                <a:spcPts val="300"/>
              </a:spcAft>
            </a:pPr>
            <a:r>
              <a:rPr lang="tr-TR" altLang="tr-TR" dirty="0" smtClean="0">
                <a:latin typeface="Arial" charset="0"/>
              </a:rPr>
              <a:t>Obje Tabanlı Sınıflandırma</a:t>
            </a:r>
          </a:p>
          <a:p>
            <a:pPr eaLnBrk="1" hangingPunct="1">
              <a:lnSpc>
                <a:spcPct val="80000"/>
              </a:lnSpc>
              <a:spcAft>
                <a:spcPts val="300"/>
              </a:spcAft>
            </a:pPr>
            <a:r>
              <a:rPr lang="tr-TR" altLang="tr-TR" sz="2300" b="1" dirty="0" smtClean="0">
                <a:latin typeface="Arial" charset="0"/>
              </a:rPr>
              <a:t>CBS İle Entegrasyon</a:t>
            </a:r>
          </a:p>
          <a:p>
            <a:pPr eaLnBrk="1" hangingPunct="1">
              <a:lnSpc>
                <a:spcPct val="80000"/>
              </a:lnSpc>
              <a:spcAft>
                <a:spcPts val="300"/>
              </a:spcAft>
            </a:pPr>
            <a:endParaRPr lang="tr-TR" altLang="tr-TR" dirty="0" smtClean="0">
              <a:latin typeface="Arial" charset="0"/>
            </a:endParaRPr>
          </a:p>
        </p:txBody>
      </p:sp>
      <p:sp>
        <p:nvSpPr>
          <p:cNvPr id="115715" name="Rectangle 4"/>
          <p:cNvSpPr>
            <a:spLocks noGrp="1" noChangeArrowheads="1"/>
          </p:cNvSpPr>
          <p:nvPr>
            <p:ph type="title"/>
          </p:nvPr>
        </p:nvSpPr>
        <p:spPr>
          <a:xfrm>
            <a:off x="251520" y="332656"/>
            <a:ext cx="7620000" cy="8382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lstStyle/>
          <a:p>
            <a:pPr eaLnBrk="1" hangingPunct="1"/>
            <a:r>
              <a:rPr lang="tr-TR" altLang="tr-TR" b="1" dirty="0" smtClean="0"/>
              <a:t>Sayısal Görüntü İşleme</a:t>
            </a:r>
          </a:p>
        </p:txBody>
      </p:sp>
    </p:spTree>
    <p:extLst>
      <p:ext uri="{BB962C8B-B14F-4D97-AF65-F5344CB8AC3E}">
        <p14:creationId xmlns:p14="http://schemas.microsoft.com/office/powerpoint/2010/main" val="38480583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b="1" dirty="0" smtClean="0"/>
              <a:t>Geometrik Düzeltme </a:t>
            </a:r>
            <a:r>
              <a:rPr lang="tr-TR" altLang="tr-TR" b="1" dirty="0"/>
              <a:t>(Rektifikasyon)</a:t>
            </a:r>
            <a:endParaRPr lang="tr-TR" b="1" dirty="0"/>
          </a:p>
        </p:txBody>
      </p:sp>
      <p:sp>
        <p:nvSpPr>
          <p:cNvPr id="3" name="İçerik Yer Tutucusu 2"/>
          <p:cNvSpPr>
            <a:spLocks noGrp="1"/>
          </p:cNvSpPr>
          <p:nvPr>
            <p:ph idx="1"/>
          </p:nvPr>
        </p:nvSpPr>
        <p:spPr>
          <a:xfrm>
            <a:off x="457200" y="1484784"/>
            <a:ext cx="8229600" cy="1972816"/>
          </a:xfrm>
        </p:spPr>
        <p:txBody>
          <a:bodyPr>
            <a:normAutofit fontScale="92500"/>
          </a:bodyPr>
          <a:lstStyle/>
          <a:p>
            <a:r>
              <a:rPr lang="tr-TR" sz="2800" dirty="0" smtClean="0"/>
              <a:t>Uzaktan </a:t>
            </a:r>
            <a:r>
              <a:rPr lang="tr-TR" sz="2800" dirty="0"/>
              <a:t>algılama sistemlerinden elde edilen orijinal uydu görüntüleri, sistematik ve sistematik olmayan </a:t>
            </a:r>
            <a:r>
              <a:rPr lang="tr-TR" altLang="tr-TR" sz="2800" dirty="0">
                <a:latin typeface="Arial" charset="0"/>
              </a:rPr>
              <a:t>(düzensiz/rastlantısal) </a:t>
            </a:r>
            <a:r>
              <a:rPr lang="tr-TR" sz="2800" dirty="0" smtClean="0"/>
              <a:t>geometrik </a:t>
            </a:r>
            <a:r>
              <a:rPr lang="tr-TR" sz="2800" dirty="0"/>
              <a:t>hatalar </a:t>
            </a:r>
            <a:r>
              <a:rPr lang="tr-TR" sz="2800" dirty="0" smtClean="0"/>
              <a:t>içerdiğinden bu hatalar giderilmeden kullanılamazlar.</a:t>
            </a:r>
            <a:endParaRPr lang="tr-TR" sz="2800" dirty="0"/>
          </a:p>
        </p:txBody>
      </p:sp>
    </p:spTree>
    <p:extLst>
      <p:ext uri="{BB962C8B-B14F-4D97-AF65-F5344CB8AC3E}">
        <p14:creationId xmlns:p14="http://schemas.microsoft.com/office/powerpoint/2010/main" val="62309532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fontScale="90000"/>
          </a:bodyPr>
          <a:lstStyle/>
          <a:p>
            <a:r>
              <a:rPr lang="tr-TR" b="1" dirty="0"/>
              <a:t>Geometrik Düzeltme </a:t>
            </a:r>
            <a:r>
              <a:rPr lang="tr-TR" altLang="tr-TR" b="1" dirty="0"/>
              <a:t>(Rektifikasyon)</a:t>
            </a:r>
            <a:endParaRPr lang="tr-TR" dirty="0"/>
          </a:p>
        </p:txBody>
      </p:sp>
      <p:sp>
        <p:nvSpPr>
          <p:cNvPr id="3" name="İçerik Yer Tutucusu 2"/>
          <p:cNvSpPr>
            <a:spLocks noGrp="1"/>
          </p:cNvSpPr>
          <p:nvPr>
            <p:ph idx="1"/>
          </p:nvPr>
        </p:nvSpPr>
        <p:spPr>
          <a:xfrm>
            <a:off x="457200" y="1340768"/>
            <a:ext cx="8229600" cy="5141168"/>
          </a:xfrm>
        </p:spPr>
        <p:txBody>
          <a:bodyPr/>
          <a:lstStyle/>
          <a:p>
            <a:r>
              <a:rPr lang="tr-TR" sz="2800" b="1" noProof="1" smtClean="0"/>
              <a:t>Sistematik hatalar</a:t>
            </a:r>
          </a:p>
          <a:p>
            <a:pPr lvl="1"/>
            <a:r>
              <a:rPr lang="tr-TR" sz="2400" noProof="1" smtClean="0"/>
              <a:t>Uydunun yeryüzünü tarama hataları </a:t>
            </a:r>
          </a:p>
          <a:p>
            <a:pPr lvl="1"/>
            <a:r>
              <a:rPr lang="tr-TR" sz="2400" noProof="1" smtClean="0"/>
              <a:t>Uydu platformunun hızı </a:t>
            </a:r>
          </a:p>
          <a:p>
            <a:pPr lvl="1"/>
            <a:r>
              <a:rPr lang="tr-TR" sz="2400" noProof="1" smtClean="0"/>
              <a:t>Yeryüzü eğikliği</a:t>
            </a:r>
          </a:p>
          <a:p>
            <a:pPr lvl="1"/>
            <a:r>
              <a:rPr lang="tr-TR" sz="2400" noProof="1" smtClean="0"/>
              <a:t>Perspektif görüş hataları</a:t>
            </a:r>
          </a:p>
          <a:p>
            <a:pPr lvl="1"/>
            <a:r>
              <a:rPr lang="tr-TR" sz="2400" noProof="1" smtClean="0"/>
              <a:t>Panoramik distorsiyonlar</a:t>
            </a:r>
          </a:p>
          <a:p>
            <a:pPr lvl="1"/>
            <a:r>
              <a:rPr lang="tr-TR" sz="2400" noProof="1" smtClean="0"/>
              <a:t>Tarayıcı aynanın hızındaki değişmeler sebebiyle oluşan hatalar</a:t>
            </a:r>
          </a:p>
          <a:p>
            <a:pPr marL="182563" lvl="1"/>
            <a:r>
              <a:rPr lang="tr-TR" sz="2800" b="1" noProof="1" smtClean="0"/>
              <a:t>Sistematik olmayan hatalar</a:t>
            </a:r>
          </a:p>
          <a:p>
            <a:pPr lvl="1"/>
            <a:r>
              <a:rPr lang="tr-TR" sz="2400" noProof="1" smtClean="0"/>
              <a:t>Arazi yüksekliklerinin ve algılayıcı platformunun yüksekliğinin değişmesi</a:t>
            </a:r>
            <a:endParaRPr lang="tr-TR" noProof="1" smtClean="0"/>
          </a:p>
          <a:p>
            <a:endParaRPr lang="tr-TR" noProof="1"/>
          </a:p>
        </p:txBody>
      </p:sp>
    </p:spTree>
    <p:extLst>
      <p:ext uri="{BB962C8B-B14F-4D97-AF65-F5344CB8AC3E}">
        <p14:creationId xmlns:p14="http://schemas.microsoft.com/office/powerpoint/2010/main" val="427978697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fontScale="90000"/>
          </a:bodyPr>
          <a:lstStyle/>
          <a:p>
            <a:r>
              <a:rPr lang="tr-TR" b="1" dirty="0"/>
              <a:t>Geometrik Düzeltme </a:t>
            </a:r>
            <a:r>
              <a:rPr lang="tr-TR" altLang="tr-TR" b="1" dirty="0"/>
              <a:t>(Rektifikasyon)</a:t>
            </a:r>
            <a:endParaRPr lang="tr-TR" dirty="0"/>
          </a:p>
        </p:txBody>
      </p:sp>
      <p:sp>
        <p:nvSpPr>
          <p:cNvPr id="3" name="İçerik Yer Tutucusu 2"/>
          <p:cNvSpPr>
            <a:spLocks noGrp="1"/>
          </p:cNvSpPr>
          <p:nvPr>
            <p:ph idx="1"/>
          </p:nvPr>
        </p:nvSpPr>
        <p:spPr>
          <a:xfrm>
            <a:off x="395536" y="1389112"/>
            <a:ext cx="8363272" cy="2471936"/>
          </a:xfrm>
        </p:spPr>
        <p:txBody>
          <a:bodyPr/>
          <a:lstStyle/>
          <a:p>
            <a:r>
              <a:rPr lang="tr-TR" sz="2800" dirty="0"/>
              <a:t>Sistematik </a:t>
            </a:r>
            <a:r>
              <a:rPr lang="tr-TR" sz="2800" dirty="0" smtClean="0"/>
              <a:t>hatalar, </a:t>
            </a:r>
            <a:r>
              <a:rPr lang="tr-TR" sz="2800" dirty="0"/>
              <a:t>hata kaynaklarına göre yapılan düzeltmelerle giderilebilir. </a:t>
            </a:r>
            <a:r>
              <a:rPr lang="tr-TR" altLang="tr-TR" sz="2800" dirty="0">
                <a:latin typeface="Arial" charset="0"/>
              </a:rPr>
              <a:t>Sistematik </a:t>
            </a:r>
            <a:r>
              <a:rPr lang="tr-TR" altLang="tr-TR" sz="2800" dirty="0" smtClean="0">
                <a:latin typeface="Arial" charset="0"/>
              </a:rPr>
              <a:t>hataların giderilmesinde </a:t>
            </a:r>
            <a:r>
              <a:rPr lang="tr-TR" altLang="tr-TR" sz="2800" dirty="0">
                <a:latin typeface="Arial" charset="0"/>
              </a:rPr>
              <a:t>birtakım kalibrasyon ve yörünge </a:t>
            </a:r>
            <a:r>
              <a:rPr lang="tr-TR" altLang="tr-TR" sz="2800" dirty="0" smtClean="0">
                <a:latin typeface="Arial" charset="0"/>
              </a:rPr>
              <a:t>bilgileri kullanılır. Görüntüler </a:t>
            </a:r>
            <a:r>
              <a:rPr lang="tr-TR" altLang="tr-TR" sz="2800" dirty="0">
                <a:latin typeface="Arial" charset="0"/>
              </a:rPr>
              <a:t>genellikle sistematik hatalarından arındırılmış olarak </a:t>
            </a:r>
            <a:r>
              <a:rPr lang="tr-TR" altLang="tr-TR" sz="2800" dirty="0" smtClean="0">
                <a:latin typeface="Arial" charset="0"/>
              </a:rPr>
              <a:t>satılırlar.</a:t>
            </a:r>
            <a:endParaRPr lang="tr-TR" sz="2800" dirty="0" smtClean="0"/>
          </a:p>
        </p:txBody>
      </p:sp>
    </p:spTree>
    <p:extLst>
      <p:ext uri="{BB962C8B-B14F-4D97-AF65-F5344CB8AC3E}">
        <p14:creationId xmlns:p14="http://schemas.microsoft.com/office/powerpoint/2010/main" val="334859833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79512" y="510952"/>
            <a:ext cx="8583488" cy="685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91440" tIns="45720" rIns="91440" bIns="45720" rtlCol="0" anchor="ctr">
            <a:noAutofit/>
          </a:bodyPr>
          <a:lstStyle/>
          <a:p>
            <a:pPr eaLnBrk="1" hangingPunct="1"/>
            <a:r>
              <a:rPr lang="tr-TR" altLang="tr-TR" sz="3600" b="1" dirty="0"/>
              <a:t>Geometrik Düzeltme (Rektifikasyon)</a:t>
            </a:r>
          </a:p>
        </p:txBody>
      </p:sp>
      <p:sp>
        <p:nvSpPr>
          <p:cNvPr id="117763" name="Rectangle 3"/>
          <p:cNvSpPr>
            <a:spLocks noGrp="1" noChangeArrowheads="1"/>
          </p:cNvSpPr>
          <p:nvPr>
            <p:ph type="body" idx="1"/>
          </p:nvPr>
        </p:nvSpPr>
        <p:spPr>
          <a:xfrm>
            <a:off x="251520" y="1412776"/>
            <a:ext cx="8712968" cy="3240360"/>
          </a:xfrm>
        </p:spPr>
        <p:txBody>
          <a:bodyPr/>
          <a:lstStyle/>
          <a:p>
            <a:pPr eaLnBrk="1" hangingPunct="1">
              <a:lnSpc>
                <a:spcPct val="90000"/>
              </a:lnSpc>
              <a:spcAft>
                <a:spcPct val="30000"/>
              </a:spcAft>
            </a:pPr>
            <a:r>
              <a:rPr lang="tr-TR" altLang="tr-TR" sz="2800" noProof="1" smtClean="0">
                <a:latin typeface="Arial" charset="0"/>
              </a:rPr>
              <a:t>Sistematik olmayan hatalar ise </a:t>
            </a:r>
            <a:r>
              <a:rPr lang="tr-TR" sz="2800" noProof="1" smtClean="0"/>
              <a:t>görüntü üzerinde kesin olarak ayırt edilebilen </a:t>
            </a:r>
            <a:r>
              <a:rPr lang="tr-TR" altLang="tr-TR" sz="2800" b="1" noProof="1" smtClean="0">
                <a:latin typeface="Arial" charset="0"/>
              </a:rPr>
              <a:t>yer kontrol noktaları (YKN) (Ground Control Point (GCP))</a:t>
            </a:r>
            <a:r>
              <a:rPr lang="tr-TR" altLang="tr-TR" sz="2800" noProof="1" smtClean="0">
                <a:latin typeface="Arial" charset="0"/>
              </a:rPr>
              <a:t> kullanılarak yer kontrol noktalarının görüntü koordinatları ile gerçek koordinatları (arazi koordinatları) arasında </a:t>
            </a:r>
            <a:r>
              <a:rPr lang="tr-TR" altLang="tr-TR" sz="2800" noProof="1" smtClean="0">
                <a:solidFill>
                  <a:srgbClr val="FF0000"/>
                </a:solidFill>
                <a:latin typeface="Arial" charset="0"/>
              </a:rPr>
              <a:t>matematiksel bir ilişki kurularak </a:t>
            </a:r>
            <a:r>
              <a:rPr lang="tr-TR" altLang="tr-TR" sz="2800" noProof="1" smtClean="0">
                <a:latin typeface="Arial" charset="0"/>
              </a:rPr>
              <a:t>giderilir.</a:t>
            </a:r>
          </a:p>
        </p:txBody>
      </p:sp>
    </p:spTree>
    <p:extLst>
      <p:ext uri="{BB962C8B-B14F-4D97-AF65-F5344CB8AC3E}">
        <p14:creationId xmlns:p14="http://schemas.microsoft.com/office/powerpoint/2010/main" val="640082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fontScale="90000"/>
          </a:bodyPr>
          <a:lstStyle/>
          <a:p>
            <a:r>
              <a:rPr lang="tr-TR" b="1" noProof="1" smtClean="0"/>
              <a:t>Geometrik Düzeltme </a:t>
            </a:r>
            <a:r>
              <a:rPr lang="tr-TR" altLang="tr-TR" b="1" noProof="1" smtClean="0"/>
              <a:t>(Rektifikasyon)</a:t>
            </a:r>
            <a:endParaRPr lang="tr-TR" noProof="1"/>
          </a:p>
        </p:txBody>
      </p:sp>
      <p:sp>
        <p:nvSpPr>
          <p:cNvPr id="3" name="İçerik Yer Tutucusu 2"/>
          <p:cNvSpPr>
            <a:spLocks noGrp="1"/>
          </p:cNvSpPr>
          <p:nvPr>
            <p:ph idx="1"/>
          </p:nvPr>
        </p:nvSpPr>
        <p:spPr>
          <a:xfrm>
            <a:off x="457200" y="1412776"/>
            <a:ext cx="8229600" cy="4876800"/>
          </a:xfrm>
        </p:spPr>
        <p:txBody>
          <a:bodyPr/>
          <a:lstStyle/>
          <a:p>
            <a:pPr>
              <a:spcAft>
                <a:spcPts val="600"/>
              </a:spcAft>
            </a:pPr>
            <a:r>
              <a:rPr lang="tr-TR" altLang="tr-TR" sz="2800" noProof="1" smtClean="0">
                <a:latin typeface="Arial" charset="0"/>
              </a:rPr>
              <a:t>Geometrik düzeltme işlemi, sistematik olmayan hataların giderilmesi ve aynı zamanda görüntü verisinin koordinatlandırılarak bir harita gibi kullanılmasına ve görüntüden elde edilen bilgilerin gerçek koordinatlarla harita üzerine aktarılmasına olanak sağlar.</a:t>
            </a:r>
          </a:p>
          <a:p>
            <a:pPr>
              <a:spcAft>
                <a:spcPts val="600"/>
              </a:spcAft>
            </a:pPr>
            <a:r>
              <a:rPr lang="tr-TR" sz="2800" noProof="1" smtClean="0"/>
              <a:t>Görüntülerin geometrik olarak düzeltilmeleri sonucunda bozulmalar giderilerek görüntü koordinatları ve nesne uzay koordinatları arasında analitik bir ilişki kurulur.</a:t>
            </a:r>
            <a:endParaRPr lang="tr-TR" sz="2800" noProof="1"/>
          </a:p>
        </p:txBody>
      </p:sp>
    </p:spTree>
    <p:extLst>
      <p:ext uri="{BB962C8B-B14F-4D97-AF65-F5344CB8AC3E}">
        <p14:creationId xmlns:p14="http://schemas.microsoft.com/office/powerpoint/2010/main" val="300188178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533400"/>
            <a:ext cx="9036496" cy="990600"/>
          </a:xfrm>
        </p:spPr>
        <p:txBody>
          <a:bodyPr>
            <a:noAutofit/>
          </a:bodyPr>
          <a:lstStyle/>
          <a:p>
            <a:r>
              <a:rPr lang="tr-TR" sz="3000" b="1" dirty="0"/>
              <a:t>Geometrik Düzeltme </a:t>
            </a:r>
            <a:r>
              <a:rPr lang="tr-TR" altLang="tr-TR" sz="3000" b="1" dirty="0"/>
              <a:t>(Rektifikasyon</a:t>
            </a:r>
            <a:r>
              <a:rPr lang="tr-TR" altLang="tr-TR" sz="3000" b="1" dirty="0" smtClean="0"/>
              <a:t>) İşlem Adımları</a:t>
            </a:r>
            <a:endParaRPr lang="tr-TR" sz="3000" dirty="0"/>
          </a:p>
        </p:txBody>
      </p:sp>
      <p:sp>
        <p:nvSpPr>
          <p:cNvPr id="3" name="İçerik Yer Tutucusu 2"/>
          <p:cNvSpPr>
            <a:spLocks noGrp="1"/>
          </p:cNvSpPr>
          <p:nvPr>
            <p:ph idx="1"/>
          </p:nvPr>
        </p:nvSpPr>
        <p:spPr/>
        <p:txBody>
          <a:bodyPr/>
          <a:lstStyle/>
          <a:p>
            <a:pPr>
              <a:spcAft>
                <a:spcPts val="600"/>
              </a:spcAft>
            </a:pPr>
            <a:r>
              <a:rPr lang="tr-TR" dirty="0" smtClean="0"/>
              <a:t>Yer </a:t>
            </a:r>
            <a:r>
              <a:rPr lang="tr-TR" dirty="0"/>
              <a:t>kontrol noktalarının </a:t>
            </a:r>
            <a:r>
              <a:rPr lang="tr-TR" dirty="0" smtClean="0"/>
              <a:t>seçimi, görüntü koordinatları ve arazi koordinatlarının birlikte </a:t>
            </a:r>
            <a:r>
              <a:rPr lang="tr-TR" dirty="0"/>
              <a:t>sisteme girilmesi</a:t>
            </a:r>
          </a:p>
          <a:p>
            <a:pPr>
              <a:spcAft>
                <a:spcPts val="600"/>
              </a:spcAft>
            </a:pPr>
            <a:r>
              <a:rPr lang="tr-TR" dirty="0" smtClean="0"/>
              <a:t>Dönüşüm (Transformasyon) </a:t>
            </a:r>
            <a:r>
              <a:rPr lang="tr-TR" dirty="0"/>
              <a:t>matrisinin hesabı, </a:t>
            </a:r>
            <a:r>
              <a:rPr lang="tr-TR" dirty="0" smtClean="0"/>
              <a:t>dönüşümün test </a:t>
            </a:r>
            <a:r>
              <a:rPr lang="tr-TR" dirty="0"/>
              <a:t>edilmesi ve en büyük hataya sahip </a:t>
            </a:r>
            <a:r>
              <a:rPr lang="tr-TR" dirty="0" smtClean="0"/>
              <a:t>noktaların elimine </a:t>
            </a:r>
            <a:r>
              <a:rPr lang="tr-TR" dirty="0"/>
              <a:t>edilmesi</a:t>
            </a:r>
          </a:p>
          <a:p>
            <a:pPr>
              <a:spcAft>
                <a:spcPts val="600"/>
              </a:spcAft>
            </a:pPr>
            <a:r>
              <a:rPr lang="tr-TR" dirty="0" smtClean="0"/>
              <a:t>Yeni </a:t>
            </a:r>
            <a:r>
              <a:rPr lang="tr-TR" dirty="0"/>
              <a:t>koordinat bilgileriyle bir çıkış görüntü dosyasının hata sınırı göz önüne alınarak </a:t>
            </a:r>
            <a:r>
              <a:rPr lang="tr-TR" dirty="0" smtClean="0"/>
              <a:t>oluşturulması</a:t>
            </a:r>
            <a:endParaRPr lang="tr-TR" dirty="0"/>
          </a:p>
          <a:p>
            <a:pPr>
              <a:spcAft>
                <a:spcPts val="600"/>
              </a:spcAft>
            </a:pPr>
            <a:r>
              <a:rPr lang="tr-TR" noProof="1"/>
              <a:t>Piksellerin yeni grid sistemine uyuşumunun </a:t>
            </a:r>
            <a:r>
              <a:rPr lang="tr-TR" noProof="1" smtClean="0"/>
              <a:t>sağlanması için </a:t>
            </a:r>
            <a:r>
              <a:rPr lang="tr-TR" dirty="0" smtClean="0"/>
              <a:t>yeniden örneklemenin gerçekleştirilmesi</a:t>
            </a:r>
            <a:endParaRPr lang="tr-TR" dirty="0"/>
          </a:p>
          <a:p>
            <a:pPr>
              <a:spcAft>
                <a:spcPts val="600"/>
              </a:spcAft>
            </a:pPr>
            <a:endParaRPr lang="tr-TR" dirty="0"/>
          </a:p>
        </p:txBody>
      </p:sp>
    </p:spTree>
    <p:extLst>
      <p:ext uri="{BB962C8B-B14F-4D97-AF65-F5344CB8AC3E}">
        <p14:creationId xmlns:p14="http://schemas.microsoft.com/office/powerpoint/2010/main" val="89015559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03" y="679675"/>
            <a:ext cx="4352751" cy="253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03" y="3692224"/>
            <a:ext cx="4419997" cy="316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262002"/>
            <a:ext cx="4136847" cy="239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02742" y="335934"/>
            <a:ext cx="4541266" cy="646331"/>
          </a:xfrm>
          <a:prstGeom prst="rect">
            <a:avLst/>
          </a:prstGeom>
        </p:spPr>
        <p:txBody>
          <a:bodyPr wrap="square">
            <a:spAutoFit/>
          </a:bodyPr>
          <a:lstStyle/>
          <a:p>
            <a:r>
              <a:rPr lang="tr-TR" altLang="tr-TR" dirty="0"/>
              <a:t>Geometrik </a:t>
            </a:r>
            <a:r>
              <a:rPr lang="tr-TR" altLang="tr-TR" dirty="0" smtClean="0"/>
              <a:t>düzeltmeden önce</a:t>
            </a:r>
            <a:endParaRPr lang="tr-TR" dirty="0"/>
          </a:p>
          <a:p>
            <a:r>
              <a:rPr lang="tr-TR" altLang="tr-TR" dirty="0" smtClean="0"/>
              <a:t> </a:t>
            </a:r>
            <a:endParaRPr lang="tr-TR" dirty="0"/>
          </a:p>
        </p:txBody>
      </p:sp>
      <p:sp>
        <p:nvSpPr>
          <p:cNvPr id="6" name="Dikdörtgen 5"/>
          <p:cNvSpPr/>
          <p:nvPr/>
        </p:nvSpPr>
        <p:spPr>
          <a:xfrm>
            <a:off x="4860032" y="1907540"/>
            <a:ext cx="3227589" cy="369332"/>
          </a:xfrm>
          <a:prstGeom prst="rect">
            <a:avLst/>
          </a:prstGeom>
        </p:spPr>
        <p:txBody>
          <a:bodyPr wrap="square">
            <a:spAutoFit/>
          </a:bodyPr>
          <a:lstStyle/>
          <a:p>
            <a:r>
              <a:rPr lang="tr-TR" altLang="tr-TR" dirty="0" smtClean="0"/>
              <a:t>YKN seçilmesi </a:t>
            </a:r>
            <a:endParaRPr lang="tr-TR" dirty="0"/>
          </a:p>
        </p:txBody>
      </p:sp>
      <p:sp>
        <p:nvSpPr>
          <p:cNvPr id="7" name="Dikdörtgen 6"/>
          <p:cNvSpPr/>
          <p:nvPr/>
        </p:nvSpPr>
        <p:spPr>
          <a:xfrm>
            <a:off x="85735" y="3347700"/>
            <a:ext cx="4414257" cy="369332"/>
          </a:xfrm>
          <a:prstGeom prst="rect">
            <a:avLst/>
          </a:prstGeom>
        </p:spPr>
        <p:txBody>
          <a:bodyPr wrap="square">
            <a:spAutoFit/>
          </a:bodyPr>
          <a:lstStyle/>
          <a:p>
            <a:r>
              <a:rPr lang="tr-TR" altLang="tr-TR" dirty="0" smtClean="0"/>
              <a:t>Geometrik düzeltmeden sonra</a:t>
            </a:r>
            <a:endParaRPr lang="tr-TR" dirty="0"/>
          </a:p>
        </p:txBody>
      </p:sp>
    </p:spTree>
    <p:extLst>
      <p:ext uri="{BB962C8B-B14F-4D97-AF65-F5344CB8AC3E}">
        <p14:creationId xmlns:p14="http://schemas.microsoft.com/office/powerpoint/2010/main" val="3534858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7544" y="404664"/>
            <a:ext cx="7488832" cy="720080"/>
          </a:xfrm>
        </p:spPr>
        <p:txBody>
          <a:bodyPr vert="horz" lIns="91440" tIns="45720" rIns="91440" bIns="45720" rtlCol="0" anchor="ctr">
            <a:normAutofit/>
          </a:bodyPr>
          <a:lstStyle/>
          <a:p>
            <a:r>
              <a:rPr lang="tr-TR" altLang="tr-TR" b="1" dirty="0"/>
              <a:t>Algılayıcı (Sensör) Türleri</a:t>
            </a:r>
          </a:p>
        </p:txBody>
      </p:sp>
      <p:sp>
        <p:nvSpPr>
          <p:cNvPr id="17411" name="Rectangle 3"/>
          <p:cNvSpPr>
            <a:spLocks noGrp="1" noChangeArrowheads="1"/>
          </p:cNvSpPr>
          <p:nvPr>
            <p:ph type="body" idx="1"/>
          </p:nvPr>
        </p:nvSpPr>
        <p:spPr>
          <a:xfrm>
            <a:off x="457200" y="1340768"/>
            <a:ext cx="8229600" cy="513623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lnSpc>
                <a:spcPct val="90000"/>
              </a:lnSpc>
            </a:pPr>
            <a:r>
              <a:rPr lang="tr-TR" altLang="tr-TR" sz="2800" dirty="0" smtClean="0">
                <a:latin typeface="Arial" charset="0"/>
              </a:rPr>
              <a:t>Enerji kaynağına göre</a:t>
            </a:r>
          </a:p>
          <a:p>
            <a:pPr lvl="2" eaLnBrk="1" hangingPunct="1">
              <a:lnSpc>
                <a:spcPct val="90000"/>
              </a:lnSpc>
              <a:buSzPct val="70000"/>
            </a:pPr>
            <a:r>
              <a:rPr lang="tr-TR" altLang="tr-TR" sz="2800" dirty="0" smtClean="0">
                <a:latin typeface="Arial" charset="0"/>
              </a:rPr>
              <a:t>Pasif algılayıcılar </a:t>
            </a:r>
          </a:p>
          <a:p>
            <a:pPr lvl="2" eaLnBrk="1" hangingPunct="1">
              <a:lnSpc>
                <a:spcPct val="90000"/>
              </a:lnSpc>
              <a:buSzPct val="70000"/>
            </a:pPr>
            <a:r>
              <a:rPr lang="tr-TR" altLang="tr-TR" sz="2800" dirty="0" smtClean="0">
                <a:latin typeface="Arial" charset="0"/>
              </a:rPr>
              <a:t>Aktif algılayıcılar</a:t>
            </a:r>
          </a:p>
          <a:p>
            <a:pPr lvl="2" eaLnBrk="1" hangingPunct="1">
              <a:lnSpc>
                <a:spcPct val="90000"/>
              </a:lnSpc>
              <a:buSzPct val="70000"/>
            </a:pPr>
            <a:endParaRPr lang="tr-TR" altLang="tr-TR" sz="2800" dirty="0" smtClean="0">
              <a:latin typeface="Arial" charset="0"/>
            </a:endParaRPr>
          </a:p>
          <a:p>
            <a:pPr eaLnBrk="1" hangingPunct="1">
              <a:lnSpc>
                <a:spcPct val="90000"/>
              </a:lnSpc>
            </a:pPr>
            <a:r>
              <a:rPr lang="tr-TR" altLang="tr-TR" sz="2800" dirty="0" smtClean="0">
                <a:latin typeface="Arial" charset="0"/>
              </a:rPr>
              <a:t>Dalga boyu bölgelerine göre</a:t>
            </a:r>
          </a:p>
          <a:p>
            <a:pPr lvl="2" eaLnBrk="1" hangingPunct="1">
              <a:lnSpc>
                <a:spcPct val="90000"/>
              </a:lnSpc>
              <a:buSzPct val="70000"/>
            </a:pPr>
            <a:r>
              <a:rPr lang="tr-TR" altLang="tr-TR" sz="2800" dirty="0" smtClean="0">
                <a:latin typeface="Arial" charset="0"/>
              </a:rPr>
              <a:t>Görünür ve yansıtıcı kızılötesi algılayıcılar</a:t>
            </a:r>
          </a:p>
          <a:p>
            <a:pPr lvl="2" eaLnBrk="1" hangingPunct="1">
              <a:lnSpc>
                <a:spcPct val="90000"/>
              </a:lnSpc>
              <a:buSzPct val="70000"/>
            </a:pPr>
            <a:r>
              <a:rPr lang="tr-TR" altLang="tr-TR" sz="2800" dirty="0" smtClean="0">
                <a:latin typeface="Arial" charset="0"/>
              </a:rPr>
              <a:t>Isıl kızılötesi (Termal </a:t>
            </a:r>
            <a:r>
              <a:rPr lang="tr-TR" altLang="tr-TR" sz="2800" dirty="0" err="1" smtClean="0">
                <a:latin typeface="Arial" charset="0"/>
              </a:rPr>
              <a:t>infrared</a:t>
            </a:r>
            <a:r>
              <a:rPr lang="tr-TR" altLang="tr-TR" sz="2800" dirty="0" smtClean="0">
                <a:latin typeface="Arial" charset="0"/>
              </a:rPr>
              <a:t>) algılayıcılar</a:t>
            </a:r>
          </a:p>
          <a:p>
            <a:pPr lvl="2" eaLnBrk="1" hangingPunct="1">
              <a:lnSpc>
                <a:spcPct val="90000"/>
              </a:lnSpc>
              <a:buSzPct val="70000"/>
            </a:pPr>
            <a:r>
              <a:rPr lang="tr-TR" altLang="tr-TR" sz="2800" dirty="0" smtClean="0">
                <a:latin typeface="Arial" charset="0"/>
              </a:rPr>
              <a:t>Mikrodalga algılayıcılar</a:t>
            </a:r>
          </a:p>
          <a:p>
            <a:pPr eaLnBrk="1" hangingPunct="1">
              <a:lnSpc>
                <a:spcPct val="90000"/>
              </a:lnSpc>
            </a:pPr>
            <a:endParaRPr lang="tr-TR" altLang="tr-TR" sz="2800" dirty="0" smtClean="0">
              <a:latin typeface="Arial" charset="0"/>
            </a:endParaRPr>
          </a:p>
          <a:p>
            <a:pPr eaLnBrk="1" hangingPunct="1">
              <a:lnSpc>
                <a:spcPct val="90000"/>
              </a:lnSpc>
            </a:pPr>
            <a:endParaRPr lang="tr-TR" altLang="tr-TR" sz="2800" dirty="0" smtClean="0">
              <a:latin typeface="Arial" charset="0"/>
            </a:endParaRPr>
          </a:p>
          <a:p>
            <a:pPr eaLnBrk="1" hangingPunct="1">
              <a:lnSpc>
                <a:spcPct val="90000"/>
              </a:lnSpc>
            </a:pPr>
            <a:endParaRPr lang="tr-TR" altLang="tr-TR" sz="2800" dirty="0" smtClean="0">
              <a:latin typeface="Arial" charset="0"/>
            </a:endParaRPr>
          </a:p>
        </p:txBody>
      </p:sp>
    </p:spTree>
    <p:extLst>
      <p:ext uri="{BB962C8B-B14F-4D97-AF65-F5344CB8AC3E}">
        <p14:creationId xmlns:p14="http://schemas.microsoft.com/office/powerpoint/2010/main" val="46991781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7504" y="332656"/>
            <a:ext cx="9188896" cy="883369"/>
          </a:xfrm>
        </p:spPr>
        <p:txBody>
          <a:bodyPr>
            <a:normAutofit/>
          </a:bodyPr>
          <a:lstStyle/>
          <a:p>
            <a:pPr eaLnBrk="1" hangingPunct="1"/>
            <a:r>
              <a:rPr lang="tr-TR" altLang="tr-TR" sz="3200" b="1" dirty="0" smtClean="0"/>
              <a:t>- Yer Kontrol Noktalarının Seçimi</a:t>
            </a:r>
          </a:p>
        </p:txBody>
      </p:sp>
      <p:sp>
        <p:nvSpPr>
          <p:cNvPr id="118787" name="Rectangle 3"/>
          <p:cNvSpPr>
            <a:spLocks noGrp="1" noChangeArrowheads="1"/>
          </p:cNvSpPr>
          <p:nvPr>
            <p:ph type="body" idx="1"/>
          </p:nvPr>
        </p:nvSpPr>
        <p:spPr>
          <a:xfrm>
            <a:off x="251520" y="1268760"/>
            <a:ext cx="8663880" cy="5284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altLang="tr-TR" dirty="0">
                <a:latin typeface="Arial" charset="0"/>
              </a:rPr>
              <a:t>Yer kontrol noktaları olarak görüntüden kolay ayırt edilebilecek </a:t>
            </a:r>
            <a:r>
              <a:rPr lang="tr-TR" altLang="tr-TR" dirty="0" smtClean="0">
                <a:latin typeface="Arial" charset="0"/>
              </a:rPr>
              <a:t>fiziksel detaylar </a:t>
            </a:r>
            <a:r>
              <a:rPr lang="tr-TR" altLang="tr-TR" dirty="0">
                <a:latin typeface="Arial" charset="0"/>
              </a:rPr>
              <a:t>seçilmelidir (Orta-Düşük mekânsal çözünürlüklü uydu görüntüleri için yolların kesişimi, hava alanlarının ve köprülerin uç noktaları; Yüksek mekânsal çözünürlüklü uydu görüntüleri için bina köşeleri vb. görüntüden net ayırt edilebilen en kaliteli noktalar seçilir. Değişen-dinamik yapıya sahip detaylar (akarsular, orman sınırları vb</a:t>
            </a:r>
            <a:r>
              <a:rPr lang="tr-TR" altLang="tr-TR" dirty="0" smtClean="0">
                <a:latin typeface="Arial" charset="0"/>
              </a:rPr>
              <a:t>.) </a:t>
            </a:r>
            <a:r>
              <a:rPr lang="tr-TR" altLang="tr-TR" dirty="0">
                <a:latin typeface="Arial" charset="0"/>
              </a:rPr>
              <a:t>yer kontrol noktası olarak seçilmez</a:t>
            </a:r>
            <a:r>
              <a:rPr lang="tr-TR" altLang="tr-TR" dirty="0" smtClean="0">
                <a:latin typeface="Arial" charset="0"/>
              </a:rPr>
              <a:t>.</a:t>
            </a:r>
            <a:endParaRPr lang="tr-TR" altLang="tr-TR" dirty="0">
              <a:latin typeface="Arial" charset="0"/>
            </a:endParaRPr>
          </a:p>
          <a:p>
            <a:pPr>
              <a:spcAft>
                <a:spcPts val="600"/>
              </a:spcAft>
            </a:pPr>
            <a:endParaRPr lang="tr-TR" altLang="tr-TR" dirty="0">
              <a:latin typeface="Arial" charset="0"/>
            </a:endParaRPr>
          </a:p>
        </p:txBody>
      </p:sp>
    </p:spTree>
    <p:extLst>
      <p:ext uri="{BB962C8B-B14F-4D97-AF65-F5344CB8AC3E}">
        <p14:creationId xmlns:p14="http://schemas.microsoft.com/office/powerpoint/2010/main" val="97108413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96752"/>
            <a:ext cx="438185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23850"/>
            <a:ext cx="4354355" cy="450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23528" y="563104"/>
            <a:ext cx="8386803" cy="369332"/>
          </a:xfrm>
          <a:prstGeom prst="rect">
            <a:avLst/>
          </a:prstGeom>
        </p:spPr>
        <p:txBody>
          <a:bodyPr wrap="square">
            <a:spAutoFit/>
          </a:bodyPr>
          <a:lstStyle/>
          <a:p>
            <a:pPr algn="ctr"/>
            <a:r>
              <a:rPr lang="tr-TR" altLang="tr-TR" dirty="0"/>
              <a:t>Orta-Düşük mekânsal çözünürlüklü uydu görüntüleri için YKN seçimi </a:t>
            </a:r>
            <a:endParaRPr lang="tr-TR" dirty="0"/>
          </a:p>
        </p:txBody>
      </p:sp>
    </p:spTree>
    <p:extLst>
      <p:ext uri="{BB962C8B-B14F-4D97-AF65-F5344CB8AC3E}">
        <p14:creationId xmlns:p14="http://schemas.microsoft.com/office/powerpoint/2010/main" val="352887180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67" y="980728"/>
            <a:ext cx="8815722" cy="509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5496" y="467380"/>
            <a:ext cx="8849123" cy="369332"/>
          </a:xfrm>
          <a:prstGeom prst="rect">
            <a:avLst/>
          </a:prstGeom>
        </p:spPr>
        <p:txBody>
          <a:bodyPr wrap="square">
            <a:spAutoFit/>
          </a:bodyPr>
          <a:lstStyle/>
          <a:p>
            <a:pPr algn="ctr"/>
            <a:r>
              <a:rPr lang="tr-TR" altLang="tr-TR" dirty="0"/>
              <a:t>Orta-Düşük mekânsal 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353658863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46389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87373" y="467380"/>
            <a:ext cx="8849123" cy="369332"/>
          </a:xfrm>
          <a:prstGeom prst="rect">
            <a:avLst/>
          </a:prstGeom>
        </p:spPr>
        <p:txBody>
          <a:bodyPr wrap="square">
            <a:spAutoFit/>
          </a:bodyPr>
          <a:lstStyle/>
          <a:p>
            <a:pPr algn="ctr"/>
            <a:r>
              <a:rPr lang="tr-TR" altLang="tr-TR" dirty="0"/>
              <a:t>Orta-Düşük mekânsal 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133728843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95383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87373" y="467380"/>
            <a:ext cx="8849123" cy="369332"/>
          </a:xfrm>
          <a:prstGeom prst="rect">
            <a:avLst/>
          </a:prstGeom>
        </p:spPr>
        <p:txBody>
          <a:bodyPr wrap="square">
            <a:spAutoFit/>
          </a:bodyPr>
          <a:lstStyle/>
          <a:p>
            <a:pPr algn="ctr"/>
            <a:r>
              <a:rPr lang="tr-TR" altLang="tr-TR" dirty="0"/>
              <a:t>Orta-Düşük mekânsal 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40378063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36712"/>
            <a:ext cx="6336704" cy="582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15464" y="361882"/>
            <a:ext cx="8849123" cy="369332"/>
          </a:xfrm>
          <a:prstGeom prst="rect">
            <a:avLst/>
          </a:prstGeom>
        </p:spPr>
        <p:txBody>
          <a:bodyPr wrap="square">
            <a:spAutoFit/>
          </a:bodyPr>
          <a:lstStyle/>
          <a:p>
            <a:pPr algn="ctr"/>
            <a:r>
              <a:rPr lang="tr-TR" altLang="tr-TR" dirty="0"/>
              <a:t>Orta-Düşük mekânsal 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292367368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5464" y="361882"/>
            <a:ext cx="8849123" cy="369332"/>
          </a:xfrm>
          <a:prstGeom prst="rect">
            <a:avLst/>
          </a:prstGeom>
        </p:spPr>
        <p:txBody>
          <a:bodyPr wrap="square">
            <a:spAutoFit/>
          </a:bodyPr>
          <a:lstStyle/>
          <a:p>
            <a:pPr algn="ctr"/>
            <a:r>
              <a:rPr lang="tr-TR" altLang="tr-TR" dirty="0"/>
              <a:t>Orta-Düşük mekânsal çözünürlüklü uydu görüntüleri </a:t>
            </a:r>
            <a:r>
              <a:rPr lang="tr-TR" altLang="tr-TR" dirty="0" smtClean="0"/>
              <a:t>için YKN seçimi </a:t>
            </a:r>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41" y="927233"/>
            <a:ext cx="7015345" cy="559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71546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7811"/>
            <a:ext cx="8915189"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15464" y="476672"/>
            <a:ext cx="8849123" cy="369332"/>
          </a:xfrm>
          <a:prstGeom prst="rect">
            <a:avLst/>
          </a:prstGeom>
        </p:spPr>
        <p:txBody>
          <a:bodyPr wrap="square">
            <a:spAutoFit/>
          </a:bodyPr>
          <a:lstStyle/>
          <a:p>
            <a:pPr algn="ctr"/>
            <a:r>
              <a:rPr lang="tr-TR" altLang="tr-TR" dirty="0" smtClean="0"/>
              <a:t>Yüksek mekânsal </a:t>
            </a:r>
            <a:r>
              <a:rPr lang="tr-TR" altLang="tr-TR" dirty="0"/>
              <a:t>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296076165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84274"/>
            <a:ext cx="8835727" cy="519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15464" y="476672"/>
            <a:ext cx="8849123" cy="369332"/>
          </a:xfrm>
          <a:prstGeom prst="rect">
            <a:avLst/>
          </a:prstGeom>
        </p:spPr>
        <p:txBody>
          <a:bodyPr wrap="square">
            <a:spAutoFit/>
          </a:bodyPr>
          <a:lstStyle/>
          <a:p>
            <a:pPr algn="ctr"/>
            <a:r>
              <a:rPr lang="tr-TR" altLang="tr-TR" dirty="0" smtClean="0"/>
              <a:t>Yüksek mekânsal </a:t>
            </a:r>
            <a:r>
              <a:rPr lang="tr-TR" altLang="tr-TR" dirty="0"/>
              <a:t>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405994101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5464" y="476672"/>
            <a:ext cx="8849123" cy="369332"/>
          </a:xfrm>
          <a:prstGeom prst="rect">
            <a:avLst/>
          </a:prstGeom>
        </p:spPr>
        <p:txBody>
          <a:bodyPr wrap="square">
            <a:spAutoFit/>
          </a:bodyPr>
          <a:lstStyle/>
          <a:p>
            <a:pPr algn="ctr"/>
            <a:r>
              <a:rPr lang="tr-TR" altLang="tr-TR" dirty="0" smtClean="0"/>
              <a:t>Yüksek mekânsal </a:t>
            </a:r>
            <a:r>
              <a:rPr lang="tr-TR" altLang="tr-TR" dirty="0"/>
              <a:t>çözünürlüklü uydu görüntüleri </a:t>
            </a:r>
            <a:r>
              <a:rPr lang="tr-TR" altLang="tr-TR" dirty="0" smtClean="0"/>
              <a:t>için YKN seçimi </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280920" cy="515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91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1: UZAKTAN ALGILAMANIN TanIMI, UZAKTAN ALGILAMA  İLE VERİ ELDE EDİLMESİ</a:t>
            </a:r>
            <a:endParaRPr lang="tr-TR" sz="2800" noProof="1"/>
          </a:p>
        </p:txBody>
      </p:sp>
      <p:sp>
        <p:nvSpPr>
          <p:cNvPr id="3" name="Alt Başlık 2"/>
          <p:cNvSpPr>
            <a:spLocks noGrp="1"/>
          </p:cNvSpPr>
          <p:nvPr>
            <p:ph type="subTitle" idx="1"/>
          </p:nvPr>
        </p:nvSpPr>
        <p:spPr/>
        <p:txBody>
          <a:bodyPr/>
          <a:lstStyle/>
          <a:p>
            <a:r>
              <a:rPr lang="tr-TR" b="1" dirty="0"/>
              <a:t>Prof. Dr. Derya ÖZTÜRK</a:t>
            </a:r>
          </a:p>
          <a:p>
            <a:r>
              <a:rPr lang="tr-TR" b="1" dirty="0"/>
              <a:t>Samsun, </a:t>
            </a:r>
            <a:r>
              <a:rPr lang="tr-TR" b="1" dirty="0" smtClean="0"/>
              <a:t>2024</a:t>
            </a:r>
            <a:endParaRPr lang="tr-TR" b="1" dirty="0"/>
          </a:p>
          <a:p>
            <a:endParaRPr lang="tr-TR" dirty="0"/>
          </a:p>
        </p:txBody>
      </p:sp>
    </p:spTree>
    <p:extLst>
      <p:ext uri="{BB962C8B-B14F-4D97-AF65-F5344CB8AC3E}">
        <p14:creationId xmlns:p14="http://schemas.microsoft.com/office/powerpoint/2010/main" val="2564122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13048"/>
            <a:ext cx="8229600" cy="5640288"/>
          </a:xfrm>
        </p:spPr>
        <p:txBody>
          <a:bodyPr>
            <a:normAutofit/>
          </a:bodyPr>
          <a:lstStyle/>
          <a:p>
            <a:pPr marL="0" indent="0">
              <a:buNone/>
            </a:pPr>
            <a:r>
              <a:rPr lang="tr-TR" b="1" dirty="0" smtClean="0"/>
              <a:t>Pasif Algılayıcı </a:t>
            </a:r>
            <a:r>
              <a:rPr lang="tr-TR" b="1" dirty="0"/>
              <a:t>Sistemler: </a:t>
            </a:r>
            <a:r>
              <a:rPr lang="tr-TR" dirty="0"/>
              <a:t>Hedef cisimden </a:t>
            </a:r>
            <a:r>
              <a:rPr lang="tr-TR" dirty="0" smtClean="0"/>
              <a:t>yayılan </a:t>
            </a:r>
            <a:r>
              <a:rPr lang="tr-TR" dirty="0"/>
              <a:t>ve/veya </a:t>
            </a:r>
            <a:r>
              <a:rPr lang="tr-TR" dirty="0" smtClean="0"/>
              <a:t>yansıtılan ışınım </a:t>
            </a:r>
            <a:r>
              <a:rPr lang="tr-TR" dirty="0"/>
              <a:t>enerjisini ölçerler. </a:t>
            </a:r>
            <a:r>
              <a:rPr lang="tr-TR" dirty="0" smtClean="0"/>
              <a:t>Pasif algılayıcılar</a:t>
            </a:r>
            <a:r>
              <a:rPr lang="tr-TR" dirty="0"/>
              <a:t>, </a:t>
            </a:r>
            <a:r>
              <a:rPr lang="tr-TR" dirty="0" smtClean="0"/>
              <a:t>Güneş’in gönderdiği ışınlar aracılığıyla bilgi toplarlar.</a:t>
            </a:r>
            <a:endParaRPr lang="tr-TR" dirty="0"/>
          </a:p>
          <a:p>
            <a:pPr marL="0" indent="0">
              <a:buNone/>
            </a:pPr>
            <a:endParaRPr lang="tr-TR" b="1" dirty="0"/>
          </a:p>
          <a:p>
            <a:pPr marL="0" indent="0">
              <a:buNone/>
            </a:pPr>
            <a:r>
              <a:rPr lang="tr-TR" b="1" dirty="0" smtClean="0"/>
              <a:t>Aktif Algılayıcı </a:t>
            </a:r>
            <a:r>
              <a:rPr lang="tr-TR" b="1" dirty="0"/>
              <a:t>Sistemler: </a:t>
            </a:r>
            <a:r>
              <a:rPr lang="tr-TR" dirty="0"/>
              <a:t>Kendi enerjisini/sinyalini ileterek hedef </a:t>
            </a:r>
            <a:r>
              <a:rPr lang="tr-TR" dirty="0" smtClean="0"/>
              <a:t>cisimden geri yansıtılan </a:t>
            </a:r>
            <a:r>
              <a:rPr lang="tr-TR" dirty="0"/>
              <a:t>enerjiyi ölçerler. </a:t>
            </a:r>
            <a:r>
              <a:rPr lang="tr-TR" dirty="0" smtClean="0"/>
              <a:t>Diğer </a:t>
            </a:r>
            <a:r>
              <a:rPr lang="tr-TR" dirty="0"/>
              <a:t>bir </a:t>
            </a:r>
            <a:r>
              <a:rPr lang="tr-TR" dirty="0" smtClean="0"/>
              <a:t>ifadeyle, </a:t>
            </a:r>
            <a:r>
              <a:rPr lang="tr-TR" dirty="0"/>
              <a:t>bu tip </a:t>
            </a:r>
            <a:r>
              <a:rPr lang="tr-TR" dirty="0" smtClean="0"/>
              <a:t>algılayıcılar Güneş enerjisine </a:t>
            </a:r>
            <a:r>
              <a:rPr lang="tr-TR" dirty="0"/>
              <a:t>ihtiyaç duymazlar. Mevsim veya günün </a:t>
            </a:r>
            <a:r>
              <a:rPr lang="tr-TR" dirty="0" smtClean="0"/>
              <a:t>zamanına bakılmaksızın kendi ışınlarını kendileri </a:t>
            </a:r>
            <a:r>
              <a:rPr lang="tr-TR" dirty="0"/>
              <a:t>gönderir ve </a:t>
            </a:r>
            <a:r>
              <a:rPr lang="tr-TR" dirty="0" smtClean="0"/>
              <a:t>yansıtılan </a:t>
            </a:r>
            <a:r>
              <a:rPr lang="tr-TR" dirty="0"/>
              <a:t>enerjiyi geri almak suretiyle görüntü </a:t>
            </a:r>
            <a:r>
              <a:rPr lang="tr-TR" dirty="0" smtClean="0"/>
              <a:t>elde ederler. Örneğin; </a:t>
            </a:r>
            <a:r>
              <a:rPr lang="tr-TR" b="1" dirty="0" smtClean="0"/>
              <a:t>LIDAR </a:t>
            </a:r>
            <a:r>
              <a:rPr lang="tr-TR" dirty="0" smtClean="0"/>
              <a:t>(Işık </a:t>
            </a:r>
            <a:r>
              <a:rPr lang="tr-TR" dirty="0"/>
              <a:t>Saptama ve </a:t>
            </a:r>
            <a:r>
              <a:rPr lang="tr-TR" dirty="0" smtClean="0"/>
              <a:t>Uzaklık </a:t>
            </a:r>
            <a:r>
              <a:rPr lang="tr-TR" dirty="0"/>
              <a:t>Belirleme - </a:t>
            </a:r>
            <a:r>
              <a:rPr lang="tr-TR" b="1" dirty="0" err="1" smtClean="0"/>
              <a:t>Li</a:t>
            </a:r>
            <a:r>
              <a:rPr lang="tr-TR" dirty="0" err="1" smtClean="0"/>
              <a:t>ght</a:t>
            </a:r>
            <a:r>
              <a:rPr lang="tr-TR" dirty="0" smtClean="0"/>
              <a:t> </a:t>
            </a:r>
            <a:r>
              <a:rPr lang="tr-TR" b="1" dirty="0" err="1"/>
              <a:t>D</a:t>
            </a:r>
            <a:r>
              <a:rPr lang="tr-TR" dirty="0" err="1"/>
              <a:t>etection</a:t>
            </a:r>
            <a:r>
              <a:rPr lang="tr-TR" dirty="0"/>
              <a:t> </a:t>
            </a:r>
            <a:r>
              <a:rPr lang="tr-TR" b="1" dirty="0" err="1"/>
              <a:t>A</a:t>
            </a:r>
            <a:r>
              <a:rPr lang="tr-TR" dirty="0" err="1"/>
              <a:t>nd</a:t>
            </a:r>
            <a:r>
              <a:rPr lang="tr-TR" dirty="0"/>
              <a:t> </a:t>
            </a:r>
            <a:r>
              <a:rPr lang="tr-TR" b="1" dirty="0" err="1" smtClean="0"/>
              <a:t>R</a:t>
            </a:r>
            <a:r>
              <a:rPr lang="tr-TR" dirty="0" err="1" smtClean="0"/>
              <a:t>anging</a:t>
            </a:r>
            <a:r>
              <a:rPr lang="tr-TR" dirty="0" smtClean="0"/>
              <a:t>), </a:t>
            </a:r>
            <a:r>
              <a:rPr lang="tr-TR" b="1" dirty="0" smtClean="0"/>
              <a:t>RADAR </a:t>
            </a:r>
            <a:r>
              <a:rPr lang="tr-TR" dirty="0"/>
              <a:t>(Radyo </a:t>
            </a:r>
            <a:r>
              <a:rPr lang="tr-TR" dirty="0" smtClean="0"/>
              <a:t>Dalgaları </a:t>
            </a:r>
            <a:r>
              <a:rPr lang="tr-TR" dirty="0"/>
              <a:t>ile Saptama ve </a:t>
            </a:r>
            <a:r>
              <a:rPr lang="tr-TR" dirty="0" smtClean="0"/>
              <a:t>Uzaklık </a:t>
            </a:r>
            <a:r>
              <a:rPr lang="tr-TR" dirty="0"/>
              <a:t>Belirleme - </a:t>
            </a:r>
            <a:r>
              <a:rPr lang="tr-TR" b="1" dirty="0" err="1"/>
              <a:t>RA</a:t>
            </a:r>
            <a:r>
              <a:rPr lang="tr-TR" dirty="0" err="1"/>
              <a:t>dio</a:t>
            </a:r>
            <a:r>
              <a:rPr lang="tr-TR" dirty="0"/>
              <a:t> </a:t>
            </a:r>
            <a:r>
              <a:rPr lang="tr-TR" b="1" dirty="0" err="1" smtClean="0"/>
              <a:t>D</a:t>
            </a:r>
            <a:r>
              <a:rPr lang="tr-TR" dirty="0" err="1" smtClean="0"/>
              <a:t>etection</a:t>
            </a:r>
            <a:r>
              <a:rPr lang="tr-TR" dirty="0"/>
              <a:t> </a:t>
            </a:r>
            <a:r>
              <a:rPr lang="tr-TR" b="1" dirty="0" err="1" smtClean="0"/>
              <a:t>A</a:t>
            </a:r>
            <a:r>
              <a:rPr lang="tr-TR" dirty="0" err="1" smtClean="0"/>
              <a:t>nd</a:t>
            </a:r>
            <a:r>
              <a:rPr lang="tr-TR" dirty="0" smtClean="0"/>
              <a:t> </a:t>
            </a:r>
            <a:r>
              <a:rPr lang="tr-TR" b="1" dirty="0" err="1"/>
              <a:t>R</a:t>
            </a:r>
            <a:r>
              <a:rPr lang="tr-TR" dirty="0" err="1"/>
              <a:t>anging</a:t>
            </a:r>
            <a:r>
              <a:rPr lang="tr-TR" dirty="0"/>
              <a:t>)</a:t>
            </a:r>
          </a:p>
        </p:txBody>
      </p:sp>
    </p:spTree>
    <p:extLst>
      <p:ext uri="{BB962C8B-B14F-4D97-AF65-F5344CB8AC3E}">
        <p14:creationId xmlns:p14="http://schemas.microsoft.com/office/powerpoint/2010/main" val="280645094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5464" y="476672"/>
            <a:ext cx="8849123" cy="369332"/>
          </a:xfrm>
          <a:prstGeom prst="rect">
            <a:avLst/>
          </a:prstGeom>
        </p:spPr>
        <p:txBody>
          <a:bodyPr wrap="square">
            <a:spAutoFit/>
          </a:bodyPr>
          <a:lstStyle/>
          <a:p>
            <a:pPr algn="ctr"/>
            <a:r>
              <a:rPr lang="tr-TR" altLang="tr-TR" dirty="0" smtClean="0"/>
              <a:t>Yüksek mekânsal </a:t>
            </a:r>
            <a:r>
              <a:rPr lang="tr-TR" altLang="tr-TR" dirty="0"/>
              <a:t>çözünürlüklü uydu görüntüleri </a:t>
            </a:r>
            <a:r>
              <a:rPr lang="tr-TR" altLang="tr-TR" dirty="0" smtClean="0"/>
              <a:t>için YKN seçimi </a:t>
            </a:r>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12" y="1052736"/>
            <a:ext cx="8477026" cy="540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39563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53418"/>
            <a:ext cx="6984776" cy="558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15464" y="476672"/>
            <a:ext cx="8849123" cy="369332"/>
          </a:xfrm>
          <a:prstGeom prst="rect">
            <a:avLst/>
          </a:prstGeom>
        </p:spPr>
        <p:txBody>
          <a:bodyPr wrap="square">
            <a:spAutoFit/>
          </a:bodyPr>
          <a:lstStyle/>
          <a:p>
            <a:pPr algn="ctr"/>
            <a:r>
              <a:rPr lang="tr-TR" altLang="tr-TR" dirty="0" smtClean="0"/>
              <a:t>Yüksek mekânsal </a:t>
            </a:r>
            <a:r>
              <a:rPr lang="tr-TR" altLang="tr-TR" dirty="0"/>
              <a:t>çözünürlüklü uydu görüntüleri </a:t>
            </a:r>
            <a:r>
              <a:rPr lang="tr-TR" altLang="tr-TR" dirty="0" smtClean="0"/>
              <a:t>için YKN seçimi </a:t>
            </a:r>
            <a:endParaRPr lang="tr-TR" dirty="0"/>
          </a:p>
        </p:txBody>
      </p:sp>
    </p:spTree>
    <p:extLst>
      <p:ext uri="{BB962C8B-B14F-4D97-AF65-F5344CB8AC3E}">
        <p14:creationId xmlns:p14="http://schemas.microsoft.com/office/powerpoint/2010/main" val="420692216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29600" cy="990600"/>
          </a:xfrm>
        </p:spPr>
        <p:txBody>
          <a:bodyPr>
            <a:normAutofit/>
          </a:bodyPr>
          <a:lstStyle/>
          <a:p>
            <a:r>
              <a:rPr lang="tr-TR" altLang="tr-TR" sz="3200" b="1" dirty="0"/>
              <a:t>- Yer Kontrol Noktalarının Seçimi</a:t>
            </a:r>
            <a:endParaRPr lang="tr-TR" sz="3200" dirty="0"/>
          </a:p>
        </p:txBody>
      </p:sp>
      <p:sp>
        <p:nvSpPr>
          <p:cNvPr id="3" name="İçerik Yer Tutucusu 2"/>
          <p:cNvSpPr>
            <a:spLocks noGrp="1"/>
          </p:cNvSpPr>
          <p:nvPr>
            <p:ph idx="1"/>
          </p:nvPr>
        </p:nvSpPr>
        <p:spPr>
          <a:xfrm>
            <a:off x="457200" y="1600200"/>
            <a:ext cx="8229600" cy="2332856"/>
          </a:xfrm>
        </p:spPr>
        <p:txBody>
          <a:bodyPr/>
          <a:lstStyle/>
          <a:p>
            <a:r>
              <a:rPr lang="tr-TR" sz="2800" dirty="0" smtClean="0">
                <a:latin typeface="Arial" charset="0"/>
              </a:rPr>
              <a:t>Yer kontrol noktalarının </a:t>
            </a:r>
            <a:r>
              <a:rPr lang="tr-TR" sz="2800" dirty="0">
                <a:latin typeface="Arial" charset="0"/>
              </a:rPr>
              <a:t>arazi koordinatları görüntüye uygun ölçekli </a:t>
            </a:r>
            <a:r>
              <a:rPr lang="tr-TR" sz="2800" dirty="0" smtClean="0">
                <a:latin typeface="Arial" charset="0"/>
              </a:rPr>
              <a:t>haritalar, GPS, yersel ölçmeler veya </a:t>
            </a:r>
            <a:r>
              <a:rPr lang="tr-TR" sz="2800" dirty="0">
                <a:latin typeface="Arial" charset="0"/>
              </a:rPr>
              <a:t>daha önce geometrik düzeltilmesi tamamlanmış uydu görüntülerinden (görüntüden-görüntüye dönüşüm) elde edilebilir. </a:t>
            </a:r>
            <a:endParaRPr lang="tr-TR" altLang="tr-TR" sz="2800" dirty="0">
              <a:latin typeface="Arial" charset="0"/>
            </a:endParaRPr>
          </a:p>
          <a:p>
            <a:endParaRPr lang="tr-TR" sz="2800" dirty="0"/>
          </a:p>
        </p:txBody>
      </p:sp>
    </p:spTree>
    <p:extLst>
      <p:ext uri="{BB962C8B-B14F-4D97-AF65-F5344CB8AC3E}">
        <p14:creationId xmlns:p14="http://schemas.microsoft.com/office/powerpoint/2010/main" val="216376675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altLang="tr-TR" sz="3200" b="1" dirty="0"/>
              <a:t>- Yer Kontrol Noktalarının Seçimi</a:t>
            </a:r>
            <a:endParaRPr lang="tr-TR" sz="3200" dirty="0"/>
          </a:p>
        </p:txBody>
      </p:sp>
      <p:sp>
        <p:nvSpPr>
          <p:cNvPr id="3" name="İçerik Yer Tutucusu 2"/>
          <p:cNvSpPr>
            <a:spLocks noGrp="1"/>
          </p:cNvSpPr>
          <p:nvPr>
            <p:ph idx="1"/>
          </p:nvPr>
        </p:nvSpPr>
        <p:spPr>
          <a:xfrm>
            <a:off x="457200" y="1600200"/>
            <a:ext cx="8579296" cy="4876800"/>
          </a:xfrm>
        </p:spPr>
        <p:txBody>
          <a:bodyPr/>
          <a:lstStyle/>
          <a:p>
            <a:pPr>
              <a:spcAft>
                <a:spcPts val="600"/>
              </a:spcAft>
            </a:pPr>
            <a:r>
              <a:rPr lang="tr-TR" altLang="tr-TR" sz="2800" dirty="0">
                <a:latin typeface="+mj-lt"/>
              </a:rPr>
              <a:t>İşlemin doğruluğunu arttırabilmek için: </a:t>
            </a:r>
          </a:p>
          <a:p>
            <a:pPr lvl="1">
              <a:spcAft>
                <a:spcPts val="600"/>
              </a:spcAft>
            </a:pPr>
            <a:r>
              <a:rPr lang="tr-TR" altLang="tr-TR" sz="2800" dirty="0">
                <a:latin typeface="+mj-lt"/>
              </a:rPr>
              <a:t>Yeterli sayıda yer kontrol noktası seçilmeli</a:t>
            </a:r>
          </a:p>
          <a:p>
            <a:pPr lvl="1">
              <a:spcAft>
                <a:spcPts val="600"/>
              </a:spcAft>
            </a:pPr>
            <a:r>
              <a:rPr lang="tr-TR" altLang="tr-TR" sz="2800" dirty="0">
                <a:latin typeface="+mj-lt"/>
              </a:rPr>
              <a:t>Seçilen yer kontrol noktalarının görüntüde homojen olarak dağılımı </a:t>
            </a:r>
            <a:r>
              <a:rPr lang="tr-TR" altLang="tr-TR" sz="2800" dirty="0" smtClean="0">
                <a:latin typeface="+mj-lt"/>
              </a:rPr>
              <a:t>sağlanmalı</a:t>
            </a:r>
          </a:p>
          <a:p>
            <a:pPr lvl="1">
              <a:spcAft>
                <a:spcPts val="600"/>
              </a:spcAft>
            </a:pPr>
            <a:r>
              <a:rPr lang="tr-TR" altLang="tr-TR" sz="2800" dirty="0" smtClean="0">
                <a:latin typeface="+mj-lt"/>
              </a:rPr>
              <a:t>Yer kontrol noktalarının arazi koordinatlarının hassasiyeti görüntü çözünürlüğüne uygun olmalı</a:t>
            </a:r>
            <a:endParaRPr lang="tr-TR" altLang="tr-TR" sz="2800" dirty="0">
              <a:latin typeface="+mj-lt"/>
            </a:endParaRPr>
          </a:p>
          <a:p>
            <a:pPr>
              <a:spcAft>
                <a:spcPts val="600"/>
              </a:spcAft>
            </a:pPr>
            <a:endParaRPr lang="tr-TR" sz="2800" dirty="0">
              <a:latin typeface="+mj-lt"/>
            </a:endParaRPr>
          </a:p>
        </p:txBody>
      </p:sp>
    </p:spTree>
    <p:extLst>
      <p:ext uri="{BB962C8B-B14F-4D97-AF65-F5344CB8AC3E}">
        <p14:creationId xmlns:p14="http://schemas.microsoft.com/office/powerpoint/2010/main" val="346332670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89000" y="332657"/>
            <a:ext cx="9019504" cy="936104"/>
          </a:xfrm>
        </p:spPr>
        <p:txBody>
          <a:bodyPr>
            <a:normAutofit/>
          </a:bodyPr>
          <a:lstStyle/>
          <a:p>
            <a:pPr eaLnBrk="1" hangingPunct="1"/>
            <a:r>
              <a:rPr lang="tr-TR" altLang="tr-TR" sz="3600" b="1" dirty="0" smtClean="0"/>
              <a:t>- Dönüşüm İşlemi</a:t>
            </a:r>
          </a:p>
        </p:txBody>
      </p:sp>
      <p:sp>
        <p:nvSpPr>
          <p:cNvPr id="119811" name="Rectangle 3"/>
          <p:cNvSpPr>
            <a:spLocks noGrp="1" noChangeArrowheads="1"/>
          </p:cNvSpPr>
          <p:nvPr>
            <p:ph type="body" idx="1"/>
          </p:nvPr>
        </p:nvSpPr>
        <p:spPr>
          <a:xfrm>
            <a:off x="323528" y="1268760"/>
            <a:ext cx="8229600" cy="2819400"/>
          </a:xfrm>
        </p:spPr>
        <p:txBody>
          <a:bodyPr/>
          <a:lstStyle/>
          <a:p>
            <a:pPr eaLnBrk="1" hangingPunct="1"/>
            <a:r>
              <a:rPr lang="tr-TR" altLang="tr-TR" sz="2800" dirty="0" smtClean="0">
                <a:latin typeface="Arial" charset="0"/>
              </a:rPr>
              <a:t>2-Boyutlu</a:t>
            </a:r>
          </a:p>
          <a:p>
            <a:pPr eaLnBrk="1" hangingPunct="1"/>
            <a:r>
              <a:rPr lang="tr-TR" altLang="tr-TR" sz="2800" dirty="0" smtClean="0">
                <a:latin typeface="Arial" charset="0"/>
              </a:rPr>
              <a:t>3-Boyutlu</a:t>
            </a:r>
          </a:p>
          <a:p>
            <a:pPr eaLnBrk="1" hangingPunct="1"/>
            <a:endParaRPr lang="tr-TR" altLang="tr-TR" sz="2800" dirty="0" smtClean="0">
              <a:latin typeface="Arial" charset="0"/>
            </a:endParaRPr>
          </a:p>
          <a:p>
            <a:pPr eaLnBrk="1" hangingPunct="1"/>
            <a:r>
              <a:rPr lang="tr-TR" altLang="tr-TR" sz="2800" dirty="0" smtClean="0">
                <a:latin typeface="Arial" charset="0"/>
              </a:rPr>
              <a:t>Parametrik</a:t>
            </a:r>
          </a:p>
          <a:p>
            <a:pPr eaLnBrk="1" hangingPunct="1"/>
            <a:r>
              <a:rPr lang="tr-TR" altLang="tr-TR" sz="2800" dirty="0" smtClean="0">
                <a:latin typeface="Arial" charset="0"/>
              </a:rPr>
              <a:t>Parametrik olmayan</a:t>
            </a:r>
          </a:p>
          <a:p>
            <a:pPr eaLnBrk="1" hangingPunct="1">
              <a:buFont typeface="Wingdings" pitchFamily="2" charset="2"/>
              <a:buNone/>
            </a:pPr>
            <a:endParaRPr lang="tr-TR" altLang="tr-TR" sz="2800" dirty="0" smtClean="0">
              <a:latin typeface="Arial" charset="0"/>
            </a:endParaRPr>
          </a:p>
        </p:txBody>
      </p:sp>
      <p:sp>
        <p:nvSpPr>
          <p:cNvPr id="119812" name="Rectangle 4"/>
          <p:cNvSpPr>
            <a:spLocks noChangeArrowheads="1"/>
          </p:cNvSpPr>
          <p:nvPr/>
        </p:nvSpPr>
        <p:spPr bwMode="auto">
          <a:xfrm>
            <a:off x="323528" y="4572000"/>
            <a:ext cx="8534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r>
              <a:rPr lang="tr-TR" altLang="tr-TR" sz="2400" b="1" noProof="1" smtClean="0">
                <a:latin typeface="Arial" charset="0"/>
              </a:rPr>
              <a:t>Parametrik modeller, sistemin görüntüleme geometrisini dikkate alır. </a:t>
            </a:r>
            <a:r>
              <a:rPr lang="tr-TR" altLang="tr-TR" sz="2400" b="1" noProof="1">
                <a:latin typeface="Arial" charset="0"/>
              </a:rPr>
              <a:t>Parametrik </a:t>
            </a:r>
            <a:r>
              <a:rPr lang="tr-TR" altLang="tr-TR" sz="2400" b="1" noProof="1" smtClean="0">
                <a:latin typeface="Arial" charset="0"/>
              </a:rPr>
              <a:t>modellerde parametrik olmayan modellere göre daha az sayıda yer kontrol noktasına ihtiyaç duyulur. </a:t>
            </a:r>
            <a:endParaRPr lang="tr-TR" altLang="tr-TR" sz="2400" b="1" noProof="1">
              <a:latin typeface="Arial" charset="0"/>
            </a:endParaRPr>
          </a:p>
        </p:txBody>
      </p:sp>
    </p:spTree>
    <p:extLst>
      <p:ext uri="{BB962C8B-B14F-4D97-AF65-F5344CB8AC3E}">
        <p14:creationId xmlns:p14="http://schemas.microsoft.com/office/powerpoint/2010/main" val="95326399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a:xfrm>
            <a:off x="179512" y="476672"/>
            <a:ext cx="8960296" cy="6008712"/>
          </a:xfrm>
        </p:spPr>
        <p:txBody>
          <a:bodyPr>
            <a:normAutofit lnSpcReduction="10000"/>
          </a:bodyPr>
          <a:lstStyle/>
          <a:p>
            <a:pPr eaLnBrk="1" hangingPunct="1">
              <a:lnSpc>
                <a:spcPct val="80000"/>
              </a:lnSpc>
            </a:pPr>
            <a:endParaRPr lang="tr-TR" altLang="tr-TR" sz="2200" b="1" noProof="1" smtClean="0">
              <a:latin typeface="Arial" charset="0"/>
            </a:endParaRPr>
          </a:p>
          <a:p>
            <a:pPr eaLnBrk="1" hangingPunct="1">
              <a:lnSpc>
                <a:spcPct val="80000"/>
              </a:lnSpc>
              <a:buFont typeface="Wingdings" pitchFamily="2" charset="2"/>
              <a:buNone/>
            </a:pPr>
            <a:r>
              <a:rPr lang="tr-TR" altLang="tr-TR" sz="2800" b="1" noProof="1" smtClean="0">
                <a:solidFill>
                  <a:schemeClr val="tx2"/>
                </a:solidFill>
                <a:latin typeface="Arial" charset="0"/>
              </a:rPr>
              <a:t>2-Boyutlu Parametrik Olmayan Dönüşüm:</a:t>
            </a:r>
          </a:p>
          <a:p>
            <a:pPr eaLnBrk="1" hangingPunct="1">
              <a:lnSpc>
                <a:spcPct val="80000"/>
              </a:lnSpc>
              <a:spcAft>
                <a:spcPts val="600"/>
              </a:spcAft>
            </a:pPr>
            <a:r>
              <a:rPr lang="tr-TR" altLang="tr-TR" noProof="1" smtClean="0">
                <a:latin typeface="Arial" charset="0"/>
              </a:rPr>
              <a:t>2-Boyutlu parametrik olmayan dönüşümlerde (x, y)-yatay konum bilgisi kullanılır.</a:t>
            </a:r>
          </a:p>
          <a:p>
            <a:pPr eaLnBrk="1" hangingPunct="1">
              <a:lnSpc>
                <a:spcPct val="80000"/>
              </a:lnSpc>
              <a:spcAft>
                <a:spcPts val="600"/>
              </a:spcAft>
            </a:pPr>
            <a:r>
              <a:rPr lang="tr-TR" altLang="tr-TR" noProof="1" smtClean="0">
                <a:latin typeface="Arial" charset="0"/>
              </a:rPr>
              <a:t>Yükseklikten kaynaklanan hatalar giderilemez.</a:t>
            </a:r>
          </a:p>
          <a:p>
            <a:pPr eaLnBrk="1" hangingPunct="1">
              <a:lnSpc>
                <a:spcPct val="80000"/>
              </a:lnSpc>
              <a:spcAft>
                <a:spcPts val="600"/>
              </a:spcAft>
            </a:pPr>
            <a:r>
              <a:rPr lang="tr-TR" altLang="tr-TR" noProof="1" smtClean="0">
                <a:latin typeface="Arial" charset="0"/>
              </a:rPr>
              <a:t>YKN’lerin konum doğruluğu ve görüntüdeki dağılımı çok önemlidir.</a:t>
            </a:r>
          </a:p>
          <a:p>
            <a:pPr eaLnBrk="1" hangingPunct="1">
              <a:lnSpc>
                <a:spcPct val="80000"/>
              </a:lnSpc>
              <a:spcAft>
                <a:spcPts val="600"/>
              </a:spcAft>
            </a:pPr>
            <a:r>
              <a:rPr lang="tr-TR" altLang="tr-TR" noProof="1" smtClean="0">
                <a:latin typeface="Arial" charset="0"/>
              </a:rPr>
              <a:t>YKN’lerin yoğun olduğu bölgelerde yeterli sonuç alınabilirken, noktaların sıklığının azalması sonucu olumsuz etkiler.</a:t>
            </a:r>
          </a:p>
          <a:p>
            <a:pPr eaLnBrk="1" hangingPunct="1">
              <a:lnSpc>
                <a:spcPct val="80000"/>
              </a:lnSpc>
            </a:pPr>
            <a:endParaRPr lang="tr-TR" altLang="tr-TR" sz="2200" b="1" noProof="1" smtClean="0">
              <a:latin typeface="Arial" charset="0"/>
            </a:endParaRPr>
          </a:p>
          <a:p>
            <a:pPr eaLnBrk="1" hangingPunct="1">
              <a:lnSpc>
                <a:spcPct val="80000"/>
              </a:lnSpc>
              <a:buFont typeface="Wingdings" pitchFamily="2" charset="2"/>
              <a:buNone/>
            </a:pPr>
            <a:r>
              <a:rPr lang="tr-TR" altLang="tr-TR" sz="2800" b="1" noProof="1" smtClean="0">
                <a:solidFill>
                  <a:schemeClr val="tx2"/>
                </a:solidFill>
                <a:latin typeface="Arial" charset="0"/>
              </a:rPr>
              <a:t>3-Boyutlu Parametrik Olmayan Dönüşüm:</a:t>
            </a:r>
          </a:p>
          <a:p>
            <a:pPr eaLnBrk="1" hangingPunct="1">
              <a:lnSpc>
                <a:spcPct val="80000"/>
              </a:lnSpc>
              <a:spcAft>
                <a:spcPts val="600"/>
              </a:spcAft>
            </a:pPr>
            <a:r>
              <a:rPr lang="tr-TR" altLang="tr-TR" noProof="1" smtClean="0">
                <a:latin typeface="Arial" charset="0"/>
              </a:rPr>
              <a:t>3-Boyutlu parametrik olmayan dönüşümlerde, (x, y)-yatay konum bilgisine ek olarak yükseklik bilgisi de kullanılır.</a:t>
            </a:r>
          </a:p>
          <a:p>
            <a:pPr eaLnBrk="1" hangingPunct="1">
              <a:lnSpc>
                <a:spcPct val="80000"/>
              </a:lnSpc>
              <a:spcAft>
                <a:spcPts val="600"/>
              </a:spcAft>
            </a:pPr>
            <a:r>
              <a:rPr lang="tr-TR" altLang="tr-TR" noProof="1" smtClean="0">
                <a:latin typeface="Arial" charset="0"/>
              </a:rPr>
              <a:t>Yükseklikten kaynaklanan hatalar da giderilmeye çalışılır.</a:t>
            </a:r>
          </a:p>
          <a:p>
            <a:pPr eaLnBrk="1" hangingPunct="1">
              <a:lnSpc>
                <a:spcPct val="80000"/>
              </a:lnSpc>
              <a:spcAft>
                <a:spcPts val="600"/>
              </a:spcAft>
            </a:pPr>
            <a:r>
              <a:rPr lang="tr-TR" altLang="tr-TR" noProof="1" smtClean="0">
                <a:latin typeface="Arial" charset="0"/>
              </a:rPr>
              <a:t>YKN’lerin konum doğruluğu ve görüntüdeki dağılımı çok önemlidir</a:t>
            </a:r>
            <a:r>
              <a:rPr lang="tr-TR" altLang="tr-TR" sz="2200" noProof="1" smtClean="0">
                <a:latin typeface="Arial" charset="0"/>
              </a:rPr>
              <a:t>.</a:t>
            </a:r>
          </a:p>
          <a:p>
            <a:pPr eaLnBrk="1" hangingPunct="1">
              <a:lnSpc>
                <a:spcPct val="80000"/>
              </a:lnSpc>
            </a:pPr>
            <a:endParaRPr lang="tr-TR" altLang="tr-TR" sz="2200" b="1" noProof="1" smtClean="0">
              <a:latin typeface="Arial" charset="0"/>
            </a:endParaRPr>
          </a:p>
          <a:p>
            <a:pPr eaLnBrk="1" hangingPunct="1">
              <a:lnSpc>
                <a:spcPct val="80000"/>
              </a:lnSpc>
            </a:pPr>
            <a:endParaRPr lang="tr-TR" altLang="tr-TR" sz="2200" b="1" noProof="1" smtClean="0">
              <a:latin typeface="Arial" charset="0"/>
            </a:endParaRPr>
          </a:p>
        </p:txBody>
      </p:sp>
    </p:spTree>
    <p:extLst>
      <p:ext uri="{BB962C8B-B14F-4D97-AF65-F5344CB8AC3E}">
        <p14:creationId xmlns:p14="http://schemas.microsoft.com/office/powerpoint/2010/main" val="225794419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533400"/>
            <a:ext cx="8291264" cy="990600"/>
          </a:xfrm>
        </p:spPr>
        <p:txBody>
          <a:bodyPr>
            <a:normAutofit fontScale="90000"/>
          </a:bodyPr>
          <a:lstStyle/>
          <a:p>
            <a:r>
              <a:rPr lang="tr-TR" b="1" dirty="0" smtClean="0"/>
              <a:t>Dönüşümde kullanılacak polinomun derecesi</a:t>
            </a:r>
            <a:endParaRPr lang="tr-TR" b="1" dirty="0"/>
          </a:p>
        </p:txBody>
      </p:sp>
      <p:sp>
        <p:nvSpPr>
          <p:cNvPr id="3" name="İçerik Yer Tutucusu 2"/>
          <p:cNvSpPr>
            <a:spLocks noGrp="1"/>
          </p:cNvSpPr>
          <p:nvPr>
            <p:ph idx="1"/>
          </p:nvPr>
        </p:nvSpPr>
        <p:spPr>
          <a:xfrm>
            <a:off x="457200" y="1916832"/>
            <a:ext cx="8435280" cy="4560168"/>
          </a:xfrm>
        </p:spPr>
        <p:txBody>
          <a:bodyPr/>
          <a:lstStyle/>
          <a:p>
            <a:r>
              <a:rPr lang="tr-TR" sz="2800" noProof="1" smtClean="0"/>
              <a:t>Dönüşümde kullanılacak polinomun derecesi, dönüşüm uygulanacak uydu verisinin özelliklerine bağlıdır. Genellikle fazla distorsiyonu olan görüntülere yüksek dereceden polinomlarla dönüşüm uygulanır. </a:t>
            </a:r>
            <a:endParaRPr lang="tr-TR" sz="2800" noProof="1"/>
          </a:p>
        </p:txBody>
      </p:sp>
    </p:spTree>
    <p:extLst>
      <p:ext uri="{BB962C8B-B14F-4D97-AF65-F5344CB8AC3E}">
        <p14:creationId xmlns:p14="http://schemas.microsoft.com/office/powerpoint/2010/main" val="255862670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7504" y="404663"/>
            <a:ext cx="8884096" cy="1039961"/>
          </a:xfrm>
        </p:spPr>
        <p:txBody>
          <a:bodyPr>
            <a:normAutofit/>
          </a:bodyPr>
          <a:lstStyle/>
          <a:p>
            <a:pPr eaLnBrk="1" hangingPunct="1"/>
            <a:r>
              <a:rPr lang="tr-TR" altLang="tr-TR" sz="2800" b="1" dirty="0"/>
              <a:t>2-Boyutlu Parametrik Olmayan Dönüşüm İçin Gerekli Nokta Sayısı</a:t>
            </a:r>
          </a:p>
        </p:txBody>
      </p:sp>
      <p:sp>
        <p:nvSpPr>
          <p:cNvPr id="121859" name="Rectangle 3"/>
          <p:cNvSpPr>
            <a:spLocks noGrp="1" noChangeArrowheads="1"/>
          </p:cNvSpPr>
          <p:nvPr>
            <p:ph type="body" idx="1"/>
          </p:nvPr>
        </p:nvSpPr>
        <p:spPr>
          <a:xfrm>
            <a:off x="107504" y="4605163"/>
            <a:ext cx="8302625" cy="2208213"/>
          </a:xfrm>
        </p:spPr>
        <p:txBody>
          <a:bodyPr/>
          <a:lstStyle/>
          <a:p>
            <a:pPr eaLnBrk="1" hangingPunct="1"/>
            <a:r>
              <a:rPr lang="tr-TR" altLang="tr-TR" dirty="0">
                <a:latin typeface="Arial" charset="0"/>
              </a:rPr>
              <a:t>n=(t+1)(t+2)/2</a:t>
            </a:r>
          </a:p>
          <a:p>
            <a:pPr marL="0" indent="0" eaLnBrk="1" hangingPunct="1">
              <a:buNone/>
            </a:pPr>
            <a:r>
              <a:rPr lang="tr-TR" altLang="tr-TR" sz="2000" dirty="0" smtClean="0">
                <a:latin typeface="Arial" charset="0"/>
              </a:rPr>
              <a:t>   n= dönüşüm için gerekli minimum nokta sayısı</a:t>
            </a:r>
          </a:p>
          <a:p>
            <a:pPr marL="0" indent="0" eaLnBrk="1" hangingPunct="1">
              <a:buNone/>
            </a:pPr>
            <a:r>
              <a:rPr lang="tr-TR" altLang="tr-TR" sz="2000" dirty="0" smtClean="0">
                <a:latin typeface="Arial" charset="0"/>
              </a:rPr>
              <a:t>   t= polinomun derecesi</a:t>
            </a:r>
          </a:p>
          <a:p>
            <a:pPr eaLnBrk="1" hangingPunct="1"/>
            <a:endParaRPr lang="tr-TR" altLang="tr-TR" sz="2000" dirty="0" smtClean="0">
              <a:latin typeface="Arial" charset="0"/>
            </a:endParaRPr>
          </a:p>
          <a:p>
            <a:pPr marL="0" indent="0" eaLnBrk="1" hangingPunct="1">
              <a:buNone/>
            </a:pPr>
            <a:r>
              <a:rPr lang="tr-TR" altLang="tr-TR" sz="2000" dirty="0" smtClean="0">
                <a:latin typeface="Arial" charset="0"/>
              </a:rPr>
              <a:t>Örneğin; t=1 için n=3, t=2 için n=6, t=3 için n=10, t=4 için n=15’tir.</a:t>
            </a:r>
          </a:p>
          <a:p>
            <a:pPr eaLnBrk="1" hangingPunct="1"/>
            <a:endParaRPr lang="tr-TR" altLang="tr-TR" sz="2000" dirty="0" smtClean="0">
              <a:latin typeface="Arial" charset="0"/>
            </a:endParaRPr>
          </a:p>
        </p:txBody>
      </p:sp>
      <p:sp>
        <p:nvSpPr>
          <p:cNvPr id="5" name="Rectangle 3"/>
          <p:cNvSpPr txBox="1">
            <a:spLocks noChangeArrowheads="1"/>
          </p:cNvSpPr>
          <p:nvPr/>
        </p:nvSpPr>
        <p:spPr bwMode="auto">
          <a:xfrm>
            <a:off x="107504" y="1433509"/>
            <a:ext cx="8784976" cy="12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eaLnBrk="1" hangingPunct="1"/>
            <a:r>
              <a:rPr lang="tr-TR" altLang="tr-TR" dirty="0">
                <a:latin typeface="Arial" charset="0"/>
              </a:rPr>
              <a:t>İki koordinat sistemini ilişkilendirmek için oluşturulan transformasyon (dönüşüm) modelinde kullanılan t. dereceden bir polinomun en genel gösterimi:</a:t>
            </a:r>
          </a:p>
          <a:p>
            <a:pPr eaLnBrk="1" hangingPunct="1"/>
            <a:endParaRPr lang="tr-TR" altLang="tr-TR" dirty="0" smtClean="0">
              <a:latin typeface="Arial" charset="0"/>
            </a:endParaRPr>
          </a:p>
        </p:txBody>
      </p:sp>
      <p:sp>
        <p:nvSpPr>
          <p:cNvPr id="2" name="Dikdörtgen 1"/>
          <p:cNvSpPr/>
          <p:nvPr/>
        </p:nvSpPr>
        <p:spPr>
          <a:xfrm>
            <a:off x="107504" y="3975447"/>
            <a:ext cx="8568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2563" indent="-182563">
              <a:spcBef>
                <a:spcPct val="20000"/>
              </a:spcBef>
              <a:buClr>
                <a:schemeClr val="accent1"/>
              </a:buClr>
              <a:buSzPct val="85000"/>
              <a:buFont typeface="Arial" charset="0"/>
              <a:buChar char="•"/>
            </a:pPr>
            <a:r>
              <a:rPr lang="tr-TR" sz="2400" dirty="0">
                <a:cs typeface="+mn-cs"/>
              </a:rPr>
              <a:t>Burada a ve b katsayıları dönüşüm matrisi katsayılarıdır.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323" y="2708920"/>
            <a:ext cx="573559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8214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664"/>
            <a:ext cx="9144000" cy="792088"/>
          </a:xfrm>
        </p:spPr>
        <p:txBody>
          <a:bodyPr vert="horz" lIns="91440" tIns="45720" rIns="91440" bIns="45720" rtlCol="0" anchor="ctr">
            <a:normAutofit/>
          </a:bodyPr>
          <a:lstStyle/>
          <a:p>
            <a:r>
              <a:rPr lang="tr-TR" altLang="tr-TR" sz="2700" b="1" noProof="1" smtClean="0"/>
              <a:t>2-Boyutlu Parametrik Olmayan Dönüşüm İçin Polinomlar</a:t>
            </a:r>
            <a:endParaRPr lang="tr-TR" sz="2700" b="1" noProof="1"/>
          </a:p>
        </p:txBody>
      </p:sp>
      <p:sp>
        <p:nvSpPr>
          <p:cNvPr id="3" name="İçerik Yer Tutucusu 2"/>
          <p:cNvSpPr>
            <a:spLocks noGrp="1"/>
          </p:cNvSpPr>
          <p:nvPr>
            <p:ph idx="1"/>
          </p:nvPr>
        </p:nvSpPr>
        <p:spPr>
          <a:xfrm>
            <a:off x="457200" y="1268760"/>
            <a:ext cx="8229600" cy="5256584"/>
          </a:xfrm>
        </p:spPr>
        <p:txBody>
          <a:bodyPr>
            <a:normAutofit/>
          </a:bodyPr>
          <a:lstStyle/>
          <a:p>
            <a:pPr>
              <a:spcAft>
                <a:spcPts val="1200"/>
              </a:spcAft>
            </a:pPr>
            <a:r>
              <a:rPr lang="tr-TR" b="1" u="sng" dirty="0" smtClean="0"/>
              <a:t>Birinci </a:t>
            </a:r>
            <a:r>
              <a:rPr lang="tr-TR" b="1" u="sng" dirty="0"/>
              <a:t>dereceden polinom: </a:t>
            </a:r>
            <a:endParaRPr lang="tr-TR" dirty="0"/>
          </a:p>
          <a:p>
            <a:pPr marL="0" indent="0">
              <a:spcAft>
                <a:spcPts val="1200"/>
              </a:spcAft>
              <a:buNone/>
            </a:pPr>
            <a:r>
              <a:rPr lang="tr-TR" dirty="0" smtClean="0"/>
              <a:t>  X=a</a:t>
            </a:r>
            <a:r>
              <a:rPr lang="tr-TR" baseline="-25000" dirty="0" smtClean="0"/>
              <a:t>0</a:t>
            </a:r>
            <a:r>
              <a:rPr lang="tr-TR" dirty="0" smtClean="0"/>
              <a:t>+a</a:t>
            </a:r>
            <a:r>
              <a:rPr lang="tr-TR" baseline="-25000" dirty="0" smtClean="0"/>
              <a:t>1</a:t>
            </a:r>
            <a:r>
              <a:rPr lang="tr-TR" dirty="0" smtClean="0"/>
              <a:t>x+a</a:t>
            </a:r>
            <a:r>
              <a:rPr lang="tr-TR" baseline="-25000" dirty="0" smtClean="0"/>
              <a:t>2</a:t>
            </a:r>
            <a:r>
              <a:rPr lang="tr-TR" dirty="0" smtClean="0"/>
              <a:t>y</a:t>
            </a:r>
            <a:endParaRPr lang="tr-TR" dirty="0"/>
          </a:p>
          <a:p>
            <a:pPr marL="0" indent="0">
              <a:spcAft>
                <a:spcPts val="1200"/>
              </a:spcAft>
              <a:buNone/>
            </a:pPr>
            <a:r>
              <a:rPr lang="tr-TR" dirty="0" smtClean="0"/>
              <a:t>  Y=b</a:t>
            </a:r>
            <a:r>
              <a:rPr lang="tr-TR" baseline="-25000" dirty="0" smtClean="0"/>
              <a:t>0</a:t>
            </a:r>
            <a:r>
              <a:rPr lang="tr-TR" dirty="0" smtClean="0"/>
              <a:t>+b</a:t>
            </a:r>
            <a:r>
              <a:rPr lang="tr-TR" baseline="-25000" dirty="0" smtClean="0"/>
              <a:t>1</a:t>
            </a:r>
            <a:r>
              <a:rPr lang="tr-TR" dirty="0" smtClean="0"/>
              <a:t>x+b</a:t>
            </a:r>
            <a:r>
              <a:rPr lang="tr-TR" baseline="-25000" dirty="0" smtClean="0"/>
              <a:t>2</a:t>
            </a:r>
            <a:r>
              <a:rPr lang="tr-TR" dirty="0" smtClean="0"/>
              <a:t>y</a:t>
            </a:r>
            <a:endParaRPr lang="tr-TR" dirty="0"/>
          </a:p>
          <a:p>
            <a:pPr>
              <a:spcAft>
                <a:spcPts val="1200"/>
              </a:spcAft>
            </a:pPr>
            <a:r>
              <a:rPr lang="tr-TR" b="1" u="sng" dirty="0"/>
              <a:t>İkinci dereceden polinom: </a:t>
            </a:r>
            <a:endParaRPr lang="tr-TR" dirty="0"/>
          </a:p>
          <a:p>
            <a:pPr marL="0" indent="0">
              <a:buNone/>
            </a:pPr>
            <a:r>
              <a:rPr lang="tr-TR" dirty="0" smtClean="0"/>
              <a:t>  </a:t>
            </a:r>
            <a:r>
              <a:rPr lang="tr-TR" dirty="0"/>
              <a:t>X= a</a:t>
            </a:r>
            <a:r>
              <a:rPr lang="tr-TR" baseline="-25000" dirty="0"/>
              <a:t>0</a:t>
            </a:r>
            <a:r>
              <a:rPr lang="tr-TR" dirty="0"/>
              <a:t>+a</a:t>
            </a:r>
            <a:r>
              <a:rPr lang="tr-TR" baseline="-25000" dirty="0"/>
              <a:t>1</a:t>
            </a:r>
            <a:r>
              <a:rPr lang="tr-TR" dirty="0"/>
              <a:t>x+a</a:t>
            </a:r>
            <a:r>
              <a:rPr lang="tr-TR" baseline="-25000" dirty="0"/>
              <a:t>2</a:t>
            </a:r>
            <a:r>
              <a:rPr lang="tr-TR" dirty="0"/>
              <a:t>y+a</a:t>
            </a:r>
            <a:r>
              <a:rPr lang="tr-TR" baseline="-25000" dirty="0"/>
              <a:t>3</a:t>
            </a:r>
            <a:r>
              <a:rPr lang="tr-TR" dirty="0"/>
              <a:t>x</a:t>
            </a:r>
            <a:r>
              <a:rPr lang="tr-TR" baseline="30000" dirty="0"/>
              <a:t>2</a:t>
            </a:r>
            <a:r>
              <a:rPr lang="tr-TR" dirty="0"/>
              <a:t>+a</a:t>
            </a:r>
            <a:r>
              <a:rPr lang="tr-TR" baseline="-25000" dirty="0"/>
              <a:t>4</a:t>
            </a:r>
            <a:r>
              <a:rPr lang="tr-TR" dirty="0"/>
              <a:t>xy+a</a:t>
            </a:r>
            <a:r>
              <a:rPr lang="tr-TR" baseline="-25000" dirty="0"/>
              <a:t>5</a:t>
            </a:r>
            <a:r>
              <a:rPr lang="tr-TR" dirty="0"/>
              <a:t>y</a:t>
            </a:r>
            <a:r>
              <a:rPr lang="tr-TR" baseline="30000" dirty="0"/>
              <a:t>2</a:t>
            </a:r>
            <a:endParaRPr lang="tr-TR" dirty="0"/>
          </a:p>
          <a:p>
            <a:pPr marL="0" indent="0">
              <a:buNone/>
            </a:pPr>
            <a:r>
              <a:rPr lang="tr-TR" dirty="0"/>
              <a:t>  Y= </a:t>
            </a:r>
            <a:r>
              <a:rPr lang="tr-TR" dirty="0" smtClean="0"/>
              <a:t>b</a:t>
            </a:r>
            <a:r>
              <a:rPr lang="tr-TR" baseline="-25000" dirty="0" smtClean="0"/>
              <a:t>0</a:t>
            </a:r>
            <a:r>
              <a:rPr lang="tr-TR" dirty="0" smtClean="0"/>
              <a:t>+b</a:t>
            </a:r>
            <a:r>
              <a:rPr lang="tr-TR" baseline="-25000" dirty="0" smtClean="0"/>
              <a:t>1</a:t>
            </a:r>
            <a:r>
              <a:rPr lang="tr-TR" dirty="0" smtClean="0"/>
              <a:t>x+b</a:t>
            </a:r>
            <a:r>
              <a:rPr lang="tr-TR" baseline="-25000" dirty="0" smtClean="0"/>
              <a:t>2</a:t>
            </a:r>
            <a:r>
              <a:rPr lang="tr-TR" dirty="0" smtClean="0"/>
              <a:t>y+b</a:t>
            </a:r>
            <a:r>
              <a:rPr lang="tr-TR" baseline="-25000" dirty="0" smtClean="0"/>
              <a:t>3</a:t>
            </a:r>
            <a:r>
              <a:rPr lang="tr-TR" dirty="0" smtClean="0"/>
              <a:t>x</a:t>
            </a:r>
            <a:r>
              <a:rPr lang="tr-TR" baseline="30000" dirty="0" smtClean="0"/>
              <a:t>2</a:t>
            </a:r>
            <a:r>
              <a:rPr lang="tr-TR" dirty="0" smtClean="0"/>
              <a:t>+b</a:t>
            </a:r>
            <a:r>
              <a:rPr lang="tr-TR" baseline="-25000" dirty="0" smtClean="0"/>
              <a:t>4</a:t>
            </a:r>
            <a:r>
              <a:rPr lang="tr-TR" dirty="0" smtClean="0"/>
              <a:t>xy+b</a:t>
            </a:r>
            <a:r>
              <a:rPr lang="tr-TR" baseline="-25000" dirty="0" smtClean="0"/>
              <a:t>5</a:t>
            </a:r>
            <a:r>
              <a:rPr lang="tr-TR" dirty="0" smtClean="0"/>
              <a:t>y</a:t>
            </a:r>
            <a:r>
              <a:rPr lang="tr-TR" baseline="30000" dirty="0" smtClean="0"/>
              <a:t>2</a:t>
            </a:r>
          </a:p>
          <a:p>
            <a:r>
              <a:rPr lang="tr-TR" b="1" u="sng" dirty="0" smtClean="0"/>
              <a:t>Üçüncü </a:t>
            </a:r>
            <a:r>
              <a:rPr lang="tr-TR" b="1" u="sng" dirty="0"/>
              <a:t>dereceden polinom:</a:t>
            </a:r>
            <a:endParaRPr lang="tr-TR" dirty="0"/>
          </a:p>
          <a:p>
            <a:pPr marL="0" indent="0">
              <a:buNone/>
            </a:pPr>
            <a:r>
              <a:rPr lang="tr-TR" dirty="0"/>
              <a:t> </a:t>
            </a:r>
            <a:r>
              <a:rPr lang="tr-TR" dirty="0" smtClean="0"/>
              <a:t> </a:t>
            </a:r>
            <a:r>
              <a:rPr lang="tr-TR" dirty="0"/>
              <a:t>X= a</a:t>
            </a:r>
            <a:r>
              <a:rPr lang="tr-TR" baseline="-25000" dirty="0"/>
              <a:t>0</a:t>
            </a:r>
            <a:r>
              <a:rPr lang="tr-TR" dirty="0"/>
              <a:t>+a</a:t>
            </a:r>
            <a:r>
              <a:rPr lang="tr-TR" baseline="-25000" dirty="0"/>
              <a:t>1</a:t>
            </a:r>
            <a:r>
              <a:rPr lang="tr-TR" dirty="0"/>
              <a:t>x+a</a:t>
            </a:r>
            <a:r>
              <a:rPr lang="tr-TR" baseline="-25000" dirty="0"/>
              <a:t>2</a:t>
            </a:r>
            <a:r>
              <a:rPr lang="tr-TR" dirty="0"/>
              <a:t>y+a</a:t>
            </a:r>
            <a:r>
              <a:rPr lang="tr-TR" baseline="-25000" dirty="0"/>
              <a:t>3</a:t>
            </a:r>
            <a:r>
              <a:rPr lang="tr-TR" dirty="0"/>
              <a:t>x</a:t>
            </a:r>
            <a:r>
              <a:rPr lang="tr-TR" baseline="30000" dirty="0"/>
              <a:t>2</a:t>
            </a:r>
            <a:r>
              <a:rPr lang="tr-TR" dirty="0"/>
              <a:t>+a</a:t>
            </a:r>
            <a:r>
              <a:rPr lang="tr-TR" baseline="-25000" dirty="0"/>
              <a:t>4</a:t>
            </a:r>
            <a:r>
              <a:rPr lang="tr-TR" dirty="0"/>
              <a:t>xy+a</a:t>
            </a:r>
            <a:r>
              <a:rPr lang="tr-TR" baseline="-25000" dirty="0"/>
              <a:t>5</a:t>
            </a:r>
            <a:r>
              <a:rPr lang="tr-TR" dirty="0"/>
              <a:t>y</a:t>
            </a:r>
            <a:r>
              <a:rPr lang="tr-TR" baseline="30000" dirty="0"/>
              <a:t>2</a:t>
            </a:r>
            <a:r>
              <a:rPr lang="tr-TR" dirty="0"/>
              <a:t>+a</a:t>
            </a:r>
            <a:r>
              <a:rPr lang="tr-TR" baseline="-25000" dirty="0"/>
              <a:t>6</a:t>
            </a:r>
            <a:r>
              <a:rPr lang="tr-TR" dirty="0"/>
              <a:t>x</a:t>
            </a:r>
            <a:r>
              <a:rPr lang="tr-TR" baseline="30000" dirty="0"/>
              <a:t>3</a:t>
            </a:r>
            <a:r>
              <a:rPr lang="tr-TR" dirty="0"/>
              <a:t>+a</a:t>
            </a:r>
            <a:r>
              <a:rPr lang="tr-TR" baseline="-25000" dirty="0"/>
              <a:t>7</a:t>
            </a:r>
            <a:r>
              <a:rPr lang="tr-TR" dirty="0"/>
              <a:t>x</a:t>
            </a:r>
            <a:r>
              <a:rPr lang="tr-TR" baseline="30000" dirty="0"/>
              <a:t>2</a:t>
            </a:r>
            <a:r>
              <a:rPr lang="tr-TR" dirty="0"/>
              <a:t>y+a</a:t>
            </a:r>
            <a:r>
              <a:rPr lang="tr-TR" baseline="-25000" dirty="0"/>
              <a:t>8</a:t>
            </a:r>
            <a:r>
              <a:rPr lang="tr-TR" dirty="0"/>
              <a:t>xy</a:t>
            </a:r>
            <a:r>
              <a:rPr lang="tr-TR" baseline="30000" dirty="0"/>
              <a:t>2</a:t>
            </a:r>
            <a:r>
              <a:rPr lang="tr-TR" dirty="0"/>
              <a:t>+a</a:t>
            </a:r>
            <a:r>
              <a:rPr lang="tr-TR" baseline="-25000" dirty="0"/>
              <a:t>9</a:t>
            </a:r>
            <a:r>
              <a:rPr lang="tr-TR" dirty="0"/>
              <a:t>y</a:t>
            </a:r>
            <a:r>
              <a:rPr lang="tr-TR" baseline="30000" dirty="0"/>
              <a:t>3</a:t>
            </a:r>
            <a:endParaRPr lang="tr-TR" dirty="0"/>
          </a:p>
          <a:p>
            <a:pPr marL="0" indent="0">
              <a:buNone/>
            </a:pPr>
            <a:r>
              <a:rPr lang="tr-TR" dirty="0"/>
              <a:t>  Y= b</a:t>
            </a:r>
            <a:r>
              <a:rPr lang="tr-TR" baseline="-25000" dirty="0"/>
              <a:t>0</a:t>
            </a:r>
            <a:r>
              <a:rPr lang="tr-TR" dirty="0"/>
              <a:t>+b</a:t>
            </a:r>
            <a:r>
              <a:rPr lang="tr-TR" baseline="-25000" dirty="0"/>
              <a:t>1</a:t>
            </a:r>
            <a:r>
              <a:rPr lang="tr-TR" dirty="0"/>
              <a:t>x+b</a:t>
            </a:r>
            <a:r>
              <a:rPr lang="tr-TR" baseline="-25000" dirty="0"/>
              <a:t>2</a:t>
            </a:r>
            <a:r>
              <a:rPr lang="tr-TR" dirty="0"/>
              <a:t>y+b</a:t>
            </a:r>
            <a:r>
              <a:rPr lang="tr-TR" baseline="-25000" dirty="0"/>
              <a:t>3</a:t>
            </a:r>
            <a:r>
              <a:rPr lang="tr-TR" dirty="0"/>
              <a:t>x</a:t>
            </a:r>
            <a:r>
              <a:rPr lang="tr-TR" baseline="30000" dirty="0"/>
              <a:t>2</a:t>
            </a:r>
            <a:r>
              <a:rPr lang="tr-TR" dirty="0"/>
              <a:t>+b</a:t>
            </a:r>
            <a:r>
              <a:rPr lang="tr-TR" baseline="-25000" dirty="0"/>
              <a:t>4</a:t>
            </a:r>
            <a:r>
              <a:rPr lang="tr-TR" dirty="0"/>
              <a:t>xy+b</a:t>
            </a:r>
            <a:r>
              <a:rPr lang="tr-TR" baseline="-25000" dirty="0"/>
              <a:t>5</a:t>
            </a:r>
            <a:r>
              <a:rPr lang="tr-TR" dirty="0"/>
              <a:t>y</a:t>
            </a:r>
            <a:r>
              <a:rPr lang="tr-TR" baseline="30000" dirty="0"/>
              <a:t>2</a:t>
            </a:r>
            <a:r>
              <a:rPr lang="tr-TR" dirty="0"/>
              <a:t>+b</a:t>
            </a:r>
            <a:r>
              <a:rPr lang="tr-TR" baseline="-25000" dirty="0"/>
              <a:t>6</a:t>
            </a:r>
            <a:r>
              <a:rPr lang="tr-TR" dirty="0"/>
              <a:t>x</a:t>
            </a:r>
            <a:r>
              <a:rPr lang="tr-TR" baseline="30000" dirty="0"/>
              <a:t>3</a:t>
            </a:r>
            <a:r>
              <a:rPr lang="tr-TR" dirty="0"/>
              <a:t>+b</a:t>
            </a:r>
            <a:r>
              <a:rPr lang="tr-TR" baseline="-25000" dirty="0"/>
              <a:t>7</a:t>
            </a:r>
            <a:r>
              <a:rPr lang="tr-TR" dirty="0"/>
              <a:t>x</a:t>
            </a:r>
            <a:r>
              <a:rPr lang="tr-TR" baseline="30000" dirty="0"/>
              <a:t>2</a:t>
            </a:r>
            <a:r>
              <a:rPr lang="tr-TR" dirty="0"/>
              <a:t>y+b</a:t>
            </a:r>
            <a:r>
              <a:rPr lang="tr-TR" baseline="-25000" dirty="0"/>
              <a:t>8</a:t>
            </a:r>
            <a:r>
              <a:rPr lang="tr-TR" dirty="0"/>
              <a:t>xy</a:t>
            </a:r>
            <a:r>
              <a:rPr lang="tr-TR" baseline="30000" dirty="0"/>
              <a:t>2</a:t>
            </a:r>
            <a:r>
              <a:rPr lang="tr-TR" dirty="0"/>
              <a:t>+b</a:t>
            </a:r>
            <a:r>
              <a:rPr lang="tr-TR" baseline="-25000" dirty="0"/>
              <a:t>9</a:t>
            </a:r>
            <a:r>
              <a:rPr lang="tr-TR" dirty="0"/>
              <a:t>y</a:t>
            </a:r>
            <a:r>
              <a:rPr lang="tr-TR" baseline="30000" dirty="0"/>
              <a:t>3</a:t>
            </a:r>
            <a:endParaRPr lang="tr-TR" dirty="0"/>
          </a:p>
          <a:p>
            <a:pPr>
              <a:spcAft>
                <a:spcPts val="1200"/>
              </a:spcAft>
            </a:pPr>
            <a:endParaRPr lang="tr-TR" dirty="0"/>
          </a:p>
        </p:txBody>
      </p:sp>
    </p:spTree>
    <p:extLst>
      <p:ext uri="{BB962C8B-B14F-4D97-AF65-F5344CB8AC3E}">
        <p14:creationId xmlns:p14="http://schemas.microsoft.com/office/powerpoint/2010/main" val="90440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251520" y="304800"/>
            <a:ext cx="8712968" cy="1139825"/>
          </a:xfrm>
        </p:spPr>
        <p:txBody>
          <a:bodyPr vert="horz" lIns="91440" tIns="45720" rIns="91440" bIns="45720" rtlCol="0" anchor="ctr">
            <a:normAutofit/>
          </a:bodyPr>
          <a:lstStyle/>
          <a:p>
            <a:pPr eaLnBrk="1" hangingPunct="1"/>
            <a:r>
              <a:rPr lang="tr-TR" altLang="tr-TR" sz="3200" b="1" dirty="0"/>
              <a:t>Dönüşümün Doğruluğu ?</a:t>
            </a:r>
          </a:p>
        </p:txBody>
      </p:sp>
      <p:sp>
        <p:nvSpPr>
          <p:cNvPr id="122883" name="Rectangle 6"/>
          <p:cNvSpPr>
            <a:spLocks noChangeArrowheads="1"/>
          </p:cNvSpPr>
          <p:nvPr/>
        </p:nvSpPr>
        <p:spPr bwMode="auto">
          <a:xfrm>
            <a:off x="323528" y="1758295"/>
            <a:ext cx="842493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eaLnBrk="1" hangingPunct="1">
              <a:spcBef>
                <a:spcPct val="0"/>
              </a:spcBef>
              <a:buClrTx/>
              <a:buSzTx/>
              <a:buNone/>
            </a:pPr>
            <a:r>
              <a:rPr lang="tr-TR" sz="2800" noProof="1" smtClean="0"/>
              <a:t>YKN’lerin görüntü koordinatları ve gerçek koordinatları arasındaki dönüşümün doğruluğunu test etmek için </a:t>
            </a:r>
            <a:r>
              <a:rPr lang="tr-TR" sz="2800" b="1" noProof="1" smtClean="0"/>
              <a:t>Karesel Ortalama Hata (KOH)</a:t>
            </a:r>
            <a:r>
              <a:rPr lang="tr-TR" sz="2800" noProof="1" smtClean="0"/>
              <a:t> kullanılır.</a:t>
            </a:r>
          </a:p>
          <a:p>
            <a:pPr algn="ctr" eaLnBrk="1" hangingPunct="1">
              <a:spcBef>
                <a:spcPct val="0"/>
              </a:spcBef>
              <a:buClrTx/>
              <a:buSzTx/>
              <a:buNone/>
            </a:pPr>
            <a:endParaRPr lang="tr-TR" sz="2800" noProof="1"/>
          </a:p>
          <a:p>
            <a:pPr algn="ctr" eaLnBrk="1" hangingPunct="1">
              <a:spcBef>
                <a:spcPct val="0"/>
              </a:spcBef>
              <a:buClrTx/>
              <a:buSzTx/>
              <a:buNone/>
            </a:pPr>
            <a:r>
              <a:rPr lang="tr-TR" sz="2800" b="1" noProof="1" smtClean="0"/>
              <a:t>KOH’nın 0.5 piksel’den küçük olması istenir.</a:t>
            </a:r>
          </a:p>
          <a:p>
            <a:pPr algn="ctr" eaLnBrk="1" hangingPunct="1">
              <a:spcBef>
                <a:spcPct val="0"/>
              </a:spcBef>
              <a:buClrTx/>
              <a:buSzTx/>
              <a:buFontTx/>
              <a:buNone/>
            </a:pPr>
            <a:endParaRPr lang="tr-TR" altLang="tr-TR" sz="2800" noProof="1">
              <a:latin typeface="Arial" charset="0"/>
            </a:endParaRPr>
          </a:p>
        </p:txBody>
      </p:sp>
    </p:spTree>
    <p:extLst>
      <p:ext uri="{BB962C8B-B14F-4D97-AF65-F5344CB8AC3E}">
        <p14:creationId xmlns:p14="http://schemas.microsoft.com/office/powerpoint/2010/main" val="48279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2723" y="476672"/>
            <a:ext cx="7313613" cy="706438"/>
          </a:xfrm>
        </p:spPr>
        <p:txBody>
          <a:bodyPr vert="horz" lIns="91440" tIns="45720" rIns="91440" bIns="45720" rtlCol="0" anchor="ctr">
            <a:normAutofit/>
          </a:bodyPr>
          <a:lstStyle/>
          <a:p>
            <a:r>
              <a:rPr lang="tr-TR" altLang="tr-TR" b="1" dirty="0"/>
              <a:t>Algılayıcıların Tasarımı</a:t>
            </a:r>
          </a:p>
        </p:txBody>
      </p:sp>
      <p:sp>
        <p:nvSpPr>
          <p:cNvPr id="18435" name="Rectangle 3"/>
          <p:cNvSpPr>
            <a:spLocks noGrp="1" noChangeArrowheads="1"/>
          </p:cNvSpPr>
          <p:nvPr>
            <p:ph type="body" idx="1"/>
          </p:nvPr>
        </p:nvSpPr>
        <p:spPr>
          <a:xfrm>
            <a:off x="395536" y="1268760"/>
            <a:ext cx="8640960" cy="485740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lnSpc>
                <a:spcPct val="90000"/>
              </a:lnSpc>
              <a:buFont typeface="Wingdings" pitchFamily="2" charset="2"/>
              <a:buNone/>
            </a:pPr>
            <a:r>
              <a:rPr lang="tr-TR" altLang="tr-TR" sz="2800" dirty="0" smtClean="0">
                <a:latin typeface="Arial" charset="0"/>
              </a:rPr>
              <a:t>Uzaktan algılamada algılayıcılar seçilirken:</a:t>
            </a:r>
          </a:p>
          <a:p>
            <a:pPr eaLnBrk="1" hangingPunct="1">
              <a:lnSpc>
                <a:spcPct val="90000"/>
              </a:lnSpc>
            </a:pPr>
            <a:endParaRPr lang="tr-TR" altLang="tr-TR" sz="2800" dirty="0" smtClean="0">
              <a:latin typeface="Arial" charset="0"/>
            </a:endParaRPr>
          </a:p>
          <a:p>
            <a:pPr eaLnBrk="1" hangingPunct="1">
              <a:lnSpc>
                <a:spcPct val="90000"/>
              </a:lnSpc>
            </a:pPr>
            <a:r>
              <a:rPr lang="tr-TR" altLang="tr-TR" sz="2800" dirty="0" smtClean="0">
                <a:latin typeface="Arial" charset="0"/>
              </a:rPr>
              <a:t>Amaç</a:t>
            </a:r>
          </a:p>
          <a:p>
            <a:pPr eaLnBrk="1" hangingPunct="1">
              <a:lnSpc>
                <a:spcPct val="90000"/>
              </a:lnSpc>
            </a:pPr>
            <a:r>
              <a:rPr lang="tr-TR" altLang="tr-TR" sz="2800" dirty="0" smtClean="0">
                <a:latin typeface="Arial" charset="0"/>
              </a:rPr>
              <a:t>Algılanmak istenen bölgenin spektral aralığında atmosferik pencerenin varlığı ya da yokluğu</a:t>
            </a:r>
          </a:p>
          <a:p>
            <a:pPr eaLnBrk="1" hangingPunct="1">
              <a:lnSpc>
                <a:spcPct val="90000"/>
              </a:lnSpc>
            </a:pPr>
            <a:r>
              <a:rPr lang="tr-TR" altLang="tr-TR" sz="2800" dirty="0" smtClean="0">
                <a:latin typeface="Arial" charset="0"/>
              </a:rPr>
              <a:t>Algılayıcının spektral duyarlılığı</a:t>
            </a:r>
          </a:p>
          <a:p>
            <a:pPr eaLnBrk="1" hangingPunct="1">
              <a:lnSpc>
                <a:spcPct val="90000"/>
              </a:lnSpc>
            </a:pPr>
            <a:endParaRPr lang="tr-TR" altLang="tr-TR" sz="2800" dirty="0" smtClean="0">
              <a:latin typeface="Arial"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269928"/>
            <a:ext cx="6509432" cy="257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41978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95536" y="404664"/>
            <a:ext cx="8229600" cy="990600"/>
          </a:xfrm>
        </p:spPr>
        <p:txBody>
          <a:bodyPr vert="horz" lIns="91440" tIns="45720" rIns="91440" bIns="45720" rtlCol="0" anchor="ctr">
            <a:normAutofit/>
          </a:bodyPr>
          <a:lstStyle/>
          <a:p>
            <a:pPr eaLnBrk="1" hangingPunct="1"/>
            <a:r>
              <a:rPr lang="tr-TR" altLang="tr-TR" sz="3600" b="1" dirty="0"/>
              <a:t>- Yeniden Örnekleme</a:t>
            </a:r>
          </a:p>
        </p:txBody>
      </p:sp>
      <p:sp>
        <p:nvSpPr>
          <p:cNvPr id="123907" name="Rectangle 3"/>
          <p:cNvSpPr>
            <a:spLocks noGrp="1" noChangeArrowheads="1"/>
          </p:cNvSpPr>
          <p:nvPr>
            <p:ph type="body" idx="1"/>
          </p:nvPr>
        </p:nvSpPr>
        <p:spPr>
          <a:xfrm>
            <a:off x="467544" y="1412776"/>
            <a:ext cx="8280920" cy="4802187"/>
          </a:xfrm>
        </p:spPr>
        <p:txBody>
          <a:bodyPr/>
          <a:lstStyle/>
          <a:p>
            <a:pPr eaLnBrk="1" hangingPunct="1">
              <a:spcAft>
                <a:spcPct val="30000"/>
              </a:spcAft>
            </a:pPr>
            <a:r>
              <a:rPr lang="tr-TR" noProof="1" smtClean="0"/>
              <a:t>Piksellerin yeni grid sistemine uyuşumunun sağlanması için </a:t>
            </a:r>
            <a:r>
              <a:rPr lang="tr-TR" noProof="1" smtClean="0">
                <a:latin typeface="Arial" charset="0"/>
              </a:rPr>
              <a:t>r</a:t>
            </a:r>
            <a:r>
              <a:rPr lang="tr-TR" altLang="tr-TR" noProof="1" smtClean="0">
                <a:latin typeface="Arial" charset="0"/>
              </a:rPr>
              <a:t>ektifikasyonun ikinci adımı olarak yeniden örneklemenin gerçekleştirilmesi </a:t>
            </a:r>
            <a:r>
              <a:rPr lang="tr-TR" noProof="1" smtClean="0"/>
              <a:t>gerekmektedir.</a:t>
            </a:r>
            <a:r>
              <a:rPr lang="tr-TR" altLang="tr-TR" sz="2400" noProof="1" smtClean="0">
                <a:latin typeface="Arial" charset="0"/>
              </a:rPr>
              <a:t> Yeniden örnekleme, sonuç görüntünün piksellerinin radyometrik değerlerinin yeniden düzenlenmesidir. </a:t>
            </a:r>
          </a:p>
          <a:p>
            <a:pPr eaLnBrk="1" hangingPunct="1">
              <a:spcAft>
                <a:spcPct val="30000"/>
              </a:spcAft>
            </a:pPr>
            <a:r>
              <a:rPr lang="tr-TR" altLang="tr-TR" sz="2400" noProof="1" smtClean="0">
                <a:latin typeface="Arial" charset="0"/>
              </a:rPr>
              <a:t>Yeniden örnekleme işleminde yaygın olarak kullanılan yöntemler:</a:t>
            </a:r>
          </a:p>
          <a:p>
            <a:pPr lvl="1" eaLnBrk="1" hangingPunct="1"/>
            <a:r>
              <a:rPr lang="tr-TR" altLang="tr-TR" sz="2400" noProof="1" smtClean="0">
                <a:latin typeface="Arial" charset="0"/>
              </a:rPr>
              <a:t>En yakın komşu</a:t>
            </a:r>
          </a:p>
          <a:p>
            <a:pPr lvl="1" eaLnBrk="1" hangingPunct="1"/>
            <a:r>
              <a:rPr lang="tr-TR" altLang="tr-TR" sz="2400" noProof="1" smtClean="0">
                <a:latin typeface="Arial" charset="0"/>
              </a:rPr>
              <a:t>Bilineer enterpolasyon </a:t>
            </a:r>
          </a:p>
          <a:p>
            <a:pPr lvl="1" eaLnBrk="1" hangingPunct="1"/>
            <a:r>
              <a:rPr lang="tr-TR" altLang="tr-TR" sz="2400" noProof="1" smtClean="0">
                <a:latin typeface="Arial" charset="0"/>
              </a:rPr>
              <a:t>Kübik enterpolasyon</a:t>
            </a:r>
          </a:p>
        </p:txBody>
      </p:sp>
    </p:spTree>
    <p:extLst>
      <p:ext uri="{BB962C8B-B14F-4D97-AF65-F5344CB8AC3E}">
        <p14:creationId xmlns:p14="http://schemas.microsoft.com/office/powerpoint/2010/main" val="112146904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429000"/>
            <a:ext cx="9037638"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28146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Rectangle 6"/>
          <p:cNvSpPr>
            <a:spLocks noChangeArrowheads="1"/>
          </p:cNvSpPr>
          <p:nvPr/>
        </p:nvSpPr>
        <p:spPr bwMode="auto">
          <a:xfrm>
            <a:off x="152400" y="6415088"/>
            <a:ext cx="899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r>
              <a:rPr lang="tr-TR" altLang="tr-TR" sz="1800" b="1">
                <a:latin typeface="Arial" charset="0"/>
              </a:rPr>
              <a:t>       En Yakın Komşu            Bilineer Enterpolasyon           Kübik Enterpolasyon</a:t>
            </a:r>
          </a:p>
        </p:txBody>
      </p:sp>
    </p:spTree>
    <p:extLst>
      <p:ext uri="{BB962C8B-B14F-4D97-AF65-F5344CB8AC3E}">
        <p14:creationId xmlns:p14="http://schemas.microsoft.com/office/powerpoint/2010/main" val="257415941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body" idx="1"/>
          </p:nvPr>
        </p:nvSpPr>
        <p:spPr>
          <a:xfrm>
            <a:off x="395536" y="980728"/>
            <a:ext cx="8596064" cy="5343872"/>
          </a:xfrm>
        </p:spPr>
        <p:txBody>
          <a:bodyPr/>
          <a:lstStyle/>
          <a:p>
            <a:pPr eaLnBrk="1" hangingPunct="1">
              <a:lnSpc>
                <a:spcPct val="80000"/>
              </a:lnSpc>
            </a:pPr>
            <a:r>
              <a:rPr lang="tr-TR" altLang="tr-TR" sz="2800" dirty="0" smtClean="0">
                <a:solidFill>
                  <a:srgbClr val="FF0000"/>
                </a:solidFill>
                <a:latin typeface="Arial" charset="0"/>
              </a:rPr>
              <a:t>En yakın komşu</a:t>
            </a:r>
            <a:r>
              <a:rPr lang="tr-TR" altLang="tr-TR" sz="2800" dirty="0" smtClean="0">
                <a:latin typeface="Arial" charset="0"/>
              </a:rPr>
              <a:t> yönteminde her bir çıktı pikselinin değeri, orijinal görüntüdeki en yakın pikselin parlaklık değerinin atanmasıyla elde edilir. Bu yöntem, yaygın kullanılan örnekleme yöntemlerinin en hızlısıdır ve orijinal piksel değerlerini korur. </a:t>
            </a:r>
          </a:p>
          <a:p>
            <a:pPr eaLnBrk="1" hangingPunct="1">
              <a:lnSpc>
                <a:spcPct val="80000"/>
              </a:lnSpc>
            </a:pPr>
            <a:endParaRPr lang="tr-TR" altLang="tr-TR" sz="2800" dirty="0" smtClean="0">
              <a:latin typeface="Arial" charset="0"/>
            </a:endParaRPr>
          </a:p>
          <a:p>
            <a:pPr eaLnBrk="1" hangingPunct="1">
              <a:lnSpc>
                <a:spcPct val="80000"/>
              </a:lnSpc>
            </a:pPr>
            <a:r>
              <a:rPr lang="tr-TR" altLang="tr-TR" sz="2800" dirty="0" smtClean="0">
                <a:latin typeface="Arial" charset="0"/>
              </a:rPr>
              <a:t>Sonuç görüntüde blok yapının bozulması ve özellikle yollar ve kıyı gibi doğrusal özelliklerde düzgün çizgiler yerine merdiven görüntüsünün oluşması yöntemin dezavantajıdır.</a:t>
            </a:r>
          </a:p>
          <a:p>
            <a:pPr eaLnBrk="1" hangingPunct="1">
              <a:lnSpc>
                <a:spcPct val="80000"/>
              </a:lnSpc>
            </a:pPr>
            <a:endParaRPr lang="tr-TR" altLang="tr-TR" sz="2800" dirty="0" smtClean="0">
              <a:latin typeface="Arial" charset="0"/>
            </a:endParaRPr>
          </a:p>
        </p:txBody>
      </p:sp>
    </p:spTree>
    <p:extLst>
      <p:ext uri="{BB962C8B-B14F-4D97-AF65-F5344CB8AC3E}">
        <p14:creationId xmlns:p14="http://schemas.microsoft.com/office/powerpoint/2010/main" val="300570053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1"/>
          </p:nvPr>
        </p:nvSpPr>
        <p:spPr>
          <a:xfrm>
            <a:off x="179512" y="692696"/>
            <a:ext cx="8712968" cy="1800200"/>
          </a:xfrm>
        </p:spPr>
        <p:txBody>
          <a:bodyPr/>
          <a:lstStyle/>
          <a:p>
            <a:pPr eaLnBrk="1" hangingPunct="1"/>
            <a:r>
              <a:rPr lang="tr-TR" altLang="tr-TR" sz="3000" noProof="1" smtClean="0">
                <a:solidFill>
                  <a:srgbClr val="FF0000"/>
                </a:solidFill>
                <a:latin typeface="Arial" charset="0"/>
              </a:rPr>
              <a:t>Bilineer enterpolasyonda</a:t>
            </a:r>
            <a:r>
              <a:rPr lang="tr-TR" altLang="tr-TR" sz="3000" noProof="1" smtClean="0">
                <a:solidFill>
                  <a:schemeClr val="tx2"/>
                </a:solidFill>
                <a:latin typeface="Arial" charset="0"/>
              </a:rPr>
              <a:t> </a:t>
            </a:r>
            <a:r>
              <a:rPr lang="tr-TR" altLang="tr-TR" sz="3000" noProof="1" smtClean="0">
                <a:latin typeface="Arial" charset="0"/>
              </a:rPr>
              <a:t>her bir çıktı pikselin sayısal değeri, orijinal görüntüdeki en yakın 4 pikselin sayısal değerlerine göre belirlenir.</a:t>
            </a:r>
          </a:p>
        </p:txBody>
      </p:sp>
      <p:pic>
        <p:nvPicPr>
          <p:cNvPr id="1269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924944"/>
            <a:ext cx="6096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16035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0080"/>
            <a:ext cx="3124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3733800"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5" name="Text Box 8"/>
          <p:cNvSpPr txBox="1">
            <a:spLocks noChangeArrowheads="1"/>
          </p:cNvSpPr>
          <p:nvPr/>
        </p:nvSpPr>
        <p:spPr bwMode="auto">
          <a:xfrm>
            <a:off x="251892" y="411956"/>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50000"/>
              </a:spcBef>
              <a:buClrTx/>
              <a:buSzTx/>
              <a:buFontTx/>
              <a:buNone/>
            </a:pPr>
            <a:r>
              <a:rPr lang="tr-TR" altLang="tr-TR" sz="1800" b="1" dirty="0">
                <a:solidFill>
                  <a:schemeClr val="tx2"/>
                </a:solidFill>
                <a:latin typeface="Arial" charset="0"/>
              </a:rPr>
              <a:t>ÖRNEK</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6" y="4725144"/>
            <a:ext cx="89344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73739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1"/>
          </p:nvPr>
        </p:nvSpPr>
        <p:spPr>
          <a:xfrm>
            <a:off x="251520" y="908720"/>
            <a:ext cx="8229600" cy="2016224"/>
          </a:xfrm>
        </p:spPr>
        <p:txBody>
          <a:bodyPr/>
          <a:lstStyle/>
          <a:p>
            <a:pPr eaLnBrk="1" hangingPunct="1"/>
            <a:r>
              <a:rPr lang="tr-TR" altLang="tr-TR" sz="3000" noProof="1" smtClean="0">
                <a:solidFill>
                  <a:srgbClr val="FF0000"/>
                </a:solidFill>
                <a:latin typeface="Arial" charset="0"/>
              </a:rPr>
              <a:t>Kübik enterpolasyonda</a:t>
            </a:r>
            <a:r>
              <a:rPr lang="tr-TR" altLang="tr-TR" sz="3000" noProof="1" smtClean="0">
                <a:solidFill>
                  <a:schemeClr val="tx2"/>
                </a:solidFill>
                <a:latin typeface="Arial" charset="0"/>
              </a:rPr>
              <a:t> </a:t>
            </a:r>
            <a:r>
              <a:rPr lang="tr-TR" altLang="tr-TR" sz="3000" noProof="1" smtClean="0">
                <a:latin typeface="Arial" charset="0"/>
              </a:rPr>
              <a:t>ise her bir çıktı pikselin sayısal değeri, orijinal görüntüde en yakın 16 pikselin sayısal değerlerine göre belirlenir.</a:t>
            </a:r>
          </a:p>
          <a:p>
            <a:pPr eaLnBrk="1" hangingPunct="1"/>
            <a:endParaRPr lang="tr-TR" altLang="tr-TR" noProof="1" smtClean="0">
              <a:latin typeface="Arial" charset="0"/>
            </a:endParaRPr>
          </a:p>
        </p:txBody>
      </p:sp>
    </p:spTree>
    <p:extLst>
      <p:ext uri="{BB962C8B-B14F-4D97-AF65-F5344CB8AC3E}">
        <p14:creationId xmlns:p14="http://schemas.microsoft.com/office/powerpoint/2010/main" val="215317759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166938"/>
            <a:ext cx="87249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80689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7544" y="404664"/>
            <a:ext cx="8600256" cy="814536"/>
          </a:xfrm>
        </p:spPr>
        <p:txBody>
          <a:bodyPr>
            <a:normAutofit/>
          </a:bodyPr>
          <a:lstStyle/>
          <a:p>
            <a:pPr eaLnBrk="1" hangingPunct="1"/>
            <a:r>
              <a:rPr lang="tr-TR" altLang="tr-TR" sz="3600" b="1" dirty="0" smtClean="0"/>
              <a:t>Radyometrik Kalibrasyon &amp; Düzeltme</a:t>
            </a:r>
          </a:p>
        </p:txBody>
      </p:sp>
      <p:sp>
        <p:nvSpPr>
          <p:cNvPr id="130051" name="Rectangle 3"/>
          <p:cNvSpPr>
            <a:spLocks noGrp="1" noChangeArrowheads="1"/>
          </p:cNvSpPr>
          <p:nvPr>
            <p:ph type="body" idx="1"/>
          </p:nvPr>
        </p:nvSpPr>
        <p:spPr>
          <a:xfrm>
            <a:off x="395536" y="1340768"/>
            <a:ext cx="8568952" cy="5225008"/>
          </a:xfrm>
        </p:spPr>
        <p:txBody>
          <a:bodyPr/>
          <a:lstStyle/>
          <a:p>
            <a:pPr eaLnBrk="1" hangingPunct="1">
              <a:lnSpc>
                <a:spcPct val="90000"/>
              </a:lnSpc>
              <a:spcAft>
                <a:spcPts val="600"/>
              </a:spcAft>
            </a:pPr>
            <a:r>
              <a:rPr lang="tr-TR" altLang="tr-TR" sz="2800" noProof="1" smtClean="0">
                <a:latin typeface="Arial" charset="0"/>
              </a:rPr>
              <a:t>Radyometrik hatalar verinin alınması, kaydı ya da veri iletimi esnasında meydana gelebilir.</a:t>
            </a:r>
          </a:p>
          <a:p>
            <a:pPr eaLnBrk="1" hangingPunct="1">
              <a:lnSpc>
                <a:spcPct val="90000"/>
              </a:lnSpc>
              <a:spcAft>
                <a:spcPts val="600"/>
              </a:spcAft>
            </a:pPr>
            <a:r>
              <a:rPr lang="tr-TR" sz="2800" noProof="1" smtClean="0"/>
              <a:t>Dijital görüntü değerlerindeki hataları azaltmak veya düzeltmek için radyometrik kalibrasyon &amp; düzeltme yapılır.</a:t>
            </a:r>
          </a:p>
          <a:p>
            <a:pPr>
              <a:spcAft>
                <a:spcPts val="600"/>
              </a:spcAft>
            </a:pPr>
            <a:r>
              <a:rPr lang="tr-TR" sz="2800" noProof="1" smtClean="0"/>
              <a:t>Radyometrik kalibrasyon &amp; düzeltme görüntülerin yorumlanabilirliğini ve analizini iyileştirmek ve görüntüleri standartlaştırmak için gerçekleştirilir.</a:t>
            </a:r>
          </a:p>
          <a:p>
            <a:pPr>
              <a:spcAft>
                <a:spcPts val="600"/>
              </a:spcAft>
            </a:pPr>
            <a:r>
              <a:rPr lang="tr-TR" sz="2800" noProof="1" smtClean="0"/>
              <a:t>Özellikle belirli bir periyot için zamansal görüntüleri karşılaştırırken radyometrik kalibrasyon &amp; düzeltme mutlaka gereklidir.</a:t>
            </a:r>
          </a:p>
          <a:p>
            <a:pPr eaLnBrk="1" hangingPunct="1">
              <a:lnSpc>
                <a:spcPct val="90000"/>
              </a:lnSpc>
              <a:spcAft>
                <a:spcPts val="600"/>
              </a:spcAft>
            </a:pPr>
            <a:endParaRPr lang="tr-TR" sz="2800" noProof="1" smtClean="0"/>
          </a:p>
          <a:p>
            <a:pPr eaLnBrk="1" hangingPunct="1">
              <a:lnSpc>
                <a:spcPct val="90000"/>
              </a:lnSpc>
              <a:spcAft>
                <a:spcPts val="600"/>
              </a:spcAft>
            </a:pPr>
            <a:endParaRPr lang="tr-TR" altLang="tr-TR" sz="2800" noProof="1" smtClean="0">
              <a:latin typeface="Arial" charset="0"/>
            </a:endParaRPr>
          </a:p>
          <a:p>
            <a:pPr eaLnBrk="1" hangingPunct="1">
              <a:lnSpc>
                <a:spcPct val="90000"/>
              </a:lnSpc>
              <a:spcAft>
                <a:spcPts val="600"/>
              </a:spcAft>
            </a:pPr>
            <a:endParaRPr lang="tr-TR" altLang="tr-TR" sz="2800" noProof="1" smtClean="0">
              <a:latin typeface="Arial" charset="0"/>
            </a:endParaRPr>
          </a:p>
          <a:p>
            <a:pPr eaLnBrk="1" hangingPunct="1">
              <a:lnSpc>
                <a:spcPct val="90000"/>
              </a:lnSpc>
              <a:spcAft>
                <a:spcPts val="600"/>
              </a:spcAft>
              <a:buFont typeface="Wingdings" pitchFamily="2" charset="2"/>
              <a:buNone/>
            </a:pPr>
            <a:endParaRPr lang="tr-TR" altLang="tr-TR" sz="2800" noProof="1" smtClean="0">
              <a:latin typeface="Arial" charset="0"/>
            </a:endParaRPr>
          </a:p>
        </p:txBody>
      </p:sp>
    </p:spTree>
    <p:extLst>
      <p:ext uri="{BB962C8B-B14F-4D97-AF65-F5344CB8AC3E}">
        <p14:creationId xmlns:p14="http://schemas.microsoft.com/office/powerpoint/2010/main" val="354231883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3963" y="1497847"/>
            <a:ext cx="1950924" cy="646331"/>
          </a:xfrm>
          <a:prstGeom prst="rect">
            <a:avLst/>
          </a:prstGeom>
          <a:noFill/>
        </p:spPr>
        <p:txBody>
          <a:bodyPr wrap="square" rtlCol="0">
            <a:spAutoFit/>
          </a:bodyPr>
          <a:lstStyle/>
          <a:p>
            <a:r>
              <a:rPr lang="en-US" b="1" dirty="0" smtClean="0">
                <a:solidFill>
                  <a:schemeClr val="bg1"/>
                </a:solidFill>
              </a:rPr>
              <a:t>DN (raw value from the sensor)</a:t>
            </a:r>
            <a:endParaRPr lang="en-US" b="1" dirty="0">
              <a:solidFill>
                <a:schemeClr val="bg1"/>
              </a:solidFill>
            </a:endParaRPr>
          </a:p>
        </p:txBody>
      </p:sp>
      <p:sp>
        <p:nvSpPr>
          <p:cNvPr id="22" name="Title 1"/>
          <p:cNvSpPr>
            <a:spLocks noGrp="1"/>
          </p:cNvSpPr>
          <p:nvPr>
            <p:ph type="title"/>
          </p:nvPr>
        </p:nvSpPr>
        <p:spPr>
          <a:xfrm>
            <a:off x="247854" y="256828"/>
            <a:ext cx="8153400" cy="990600"/>
          </a:xfrm>
        </p:spPr>
        <p:txBody>
          <a:bodyPr>
            <a:normAutofit fontScale="90000"/>
          </a:bodyPr>
          <a:lstStyle/>
          <a:p>
            <a:r>
              <a:rPr lang="en-US" sz="3600" b="1" noProof="1" smtClean="0"/>
              <a:t>Radyometrik </a:t>
            </a:r>
            <a:r>
              <a:rPr lang="tr-TR" sz="3600" b="1" noProof="1" smtClean="0"/>
              <a:t>Kalibrasyon &amp; </a:t>
            </a:r>
            <a:r>
              <a:rPr lang="en-US" sz="3600" b="1" noProof="1" smtClean="0"/>
              <a:t>Düzeltme İşlemi</a:t>
            </a:r>
            <a:endParaRPr lang="en-US" sz="3600" b="1" noProof="1"/>
          </a:p>
        </p:txBody>
      </p:sp>
      <p:sp>
        <p:nvSpPr>
          <p:cNvPr id="28" name="TextBox 27"/>
          <p:cNvSpPr txBox="1"/>
          <p:nvPr/>
        </p:nvSpPr>
        <p:spPr>
          <a:xfrm>
            <a:off x="303735" y="1157843"/>
            <a:ext cx="8315476" cy="830997"/>
          </a:xfrm>
          <a:prstGeom prst="rect">
            <a:avLst/>
          </a:prstGeom>
          <a:noFill/>
        </p:spPr>
        <p:txBody>
          <a:bodyPr wrap="square" rtlCol="0">
            <a:spAutoFit/>
          </a:bodyPr>
          <a:lstStyle/>
          <a:p>
            <a:r>
              <a:rPr lang="tr-TR" sz="2400" noProof="1" smtClean="0"/>
              <a:t>Çoğu görüntü işleme yazılımı paketinde radyometrik kalibrasyon&amp;düzeltme araçları bulunur.</a:t>
            </a:r>
            <a:endParaRPr lang="tr-TR" sz="2400" noProof="1"/>
          </a:p>
        </p:txBody>
      </p:sp>
      <p:pic>
        <p:nvPicPr>
          <p:cNvPr id="13" name="Picture 12"/>
          <p:cNvPicPr>
            <a:picLocks noChangeAspect="1"/>
          </p:cNvPicPr>
          <p:nvPr/>
        </p:nvPicPr>
        <p:blipFill>
          <a:blip r:embed="rId2"/>
          <a:stretch>
            <a:fillRect/>
          </a:stretch>
        </p:blipFill>
        <p:spPr>
          <a:xfrm>
            <a:off x="4574151" y="2233384"/>
            <a:ext cx="3855678" cy="3931920"/>
          </a:xfrm>
          <a:prstGeom prst="rect">
            <a:avLst/>
          </a:prstGeom>
        </p:spPr>
      </p:pic>
      <p:pic>
        <p:nvPicPr>
          <p:cNvPr id="14" name="Picture 13"/>
          <p:cNvPicPr>
            <a:picLocks noChangeAspect="1"/>
          </p:cNvPicPr>
          <p:nvPr/>
        </p:nvPicPr>
        <p:blipFill>
          <a:blip r:embed="rId3"/>
          <a:stretch>
            <a:fillRect/>
          </a:stretch>
        </p:blipFill>
        <p:spPr>
          <a:xfrm>
            <a:off x="322785" y="2204809"/>
            <a:ext cx="3992093" cy="3959139"/>
          </a:xfrm>
          <a:prstGeom prst="rect">
            <a:avLst/>
          </a:prstGeom>
        </p:spPr>
      </p:pic>
      <p:sp>
        <p:nvSpPr>
          <p:cNvPr id="29" name="TextBox 28"/>
          <p:cNvSpPr txBox="1"/>
          <p:nvPr/>
        </p:nvSpPr>
        <p:spPr>
          <a:xfrm>
            <a:off x="318635" y="6167045"/>
            <a:ext cx="8429829" cy="646331"/>
          </a:xfrm>
          <a:prstGeom prst="rect">
            <a:avLst/>
          </a:prstGeom>
          <a:noFill/>
        </p:spPr>
        <p:txBody>
          <a:bodyPr wrap="square" rtlCol="0">
            <a:spAutoFit/>
          </a:bodyPr>
          <a:lstStyle/>
          <a:p>
            <a:r>
              <a:rPr lang="en-US" noProof="1" smtClean="0"/>
              <a:t>Landsat 8 Görüntü</a:t>
            </a:r>
            <a:r>
              <a:rPr lang="tr-TR" noProof="1" smtClean="0"/>
              <a:t>sü </a:t>
            </a:r>
          </a:p>
          <a:p>
            <a:r>
              <a:rPr lang="tr-TR" noProof="1" smtClean="0"/>
              <a:t>Kalibrasyon&amp;düzeltme ö</a:t>
            </a:r>
            <a:r>
              <a:rPr lang="en-US" noProof="1" smtClean="0"/>
              <a:t>nce</a:t>
            </a:r>
            <a:r>
              <a:rPr lang="tr-TR" noProof="1" smtClean="0"/>
              <a:t>si</a:t>
            </a:r>
            <a:r>
              <a:rPr lang="en-US" noProof="1" smtClean="0"/>
              <a:t> (solda)</a:t>
            </a:r>
            <a:r>
              <a:rPr lang="tr-TR" noProof="1" smtClean="0"/>
              <a:t>; Kalibrasyon&amp;düzeltme sonrası</a:t>
            </a:r>
            <a:r>
              <a:rPr lang="en-US" noProof="1" smtClean="0"/>
              <a:t> (sağda)</a:t>
            </a:r>
            <a:endParaRPr lang="en-US" noProof="1"/>
          </a:p>
        </p:txBody>
      </p:sp>
    </p:spTree>
    <p:extLst>
      <p:ext uri="{BB962C8B-B14F-4D97-AF65-F5344CB8AC3E}">
        <p14:creationId xmlns:p14="http://schemas.microsoft.com/office/powerpoint/2010/main" val="352689477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altLang="tr-TR" b="1" dirty="0"/>
              <a:t>Radyometrik Kalibrasyon &amp; Düzeltme</a:t>
            </a:r>
            <a:endParaRPr lang="tr-TR" dirty="0"/>
          </a:p>
        </p:txBody>
      </p:sp>
      <p:sp>
        <p:nvSpPr>
          <p:cNvPr id="3" name="İçerik Yer Tutucusu 2"/>
          <p:cNvSpPr>
            <a:spLocks noGrp="1"/>
          </p:cNvSpPr>
          <p:nvPr>
            <p:ph idx="1"/>
          </p:nvPr>
        </p:nvSpPr>
        <p:spPr/>
        <p:txBody>
          <a:bodyPr/>
          <a:lstStyle/>
          <a:p>
            <a:r>
              <a:rPr lang="tr-TR" sz="3200" dirty="0" smtClean="0"/>
              <a:t>Radyometrik Kalibrasyon</a:t>
            </a:r>
          </a:p>
          <a:p>
            <a:pPr lvl="1"/>
            <a:r>
              <a:rPr lang="tr-TR" sz="2800" dirty="0" smtClean="0"/>
              <a:t>Atmosferik Düzeltme</a:t>
            </a:r>
          </a:p>
          <a:p>
            <a:r>
              <a:rPr lang="tr-TR" sz="3200" dirty="0" smtClean="0"/>
              <a:t>Radyometrik Düzeltme</a:t>
            </a:r>
          </a:p>
          <a:p>
            <a:endParaRPr lang="tr-TR" sz="3200" dirty="0"/>
          </a:p>
          <a:p>
            <a:endParaRPr lang="tr-TR" sz="3200" dirty="0"/>
          </a:p>
        </p:txBody>
      </p:sp>
    </p:spTree>
    <p:extLst>
      <p:ext uri="{BB962C8B-B14F-4D97-AF65-F5344CB8AC3E}">
        <p14:creationId xmlns:p14="http://schemas.microsoft.com/office/powerpoint/2010/main" val="1373238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31640" y="2057400"/>
            <a:ext cx="6516960" cy="2722563"/>
          </a:xfrm>
        </p:spPr>
        <p:txBody>
          <a:bodyPr/>
          <a:lstStyle/>
          <a:p>
            <a:pPr algn="ctr" eaLnBrk="1" hangingPunct="1"/>
            <a:r>
              <a:rPr lang="tr-TR" altLang="tr-TR" dirty="0" smtClean="0">
                <a:solidFill>
                  <a:srgbClr val="C00000"/>
                </a:solidFill>
              </a:rPr>
              <a:t>Çözünürlük = Piksel boyutu </a:t>
            </a:r>
            <a:br>
              <a:rPr lang="tr-TR" altLang="tr-TR" dirty="0" smtClean="0">
                <a:solidFill>
                  <a:srgbClr val="C00000"/>
                </a:solidFill>
              </a:rPr>
            </a:br>
            <a:r>
              <a:rPr lang="tr-TR" altLang="tr-TR" dirty="0" smtClean="0">
                <a:solidFill>
                  <a:srgbClr val="C00000"/>
                </a:solidFill>
              </a:rPr>
              <a:t/>
            </a:r>
            <a:br>
              <a:rPr lang="tr-TR" altLang="tr-TR" dirty="0" smtClean="0">
                <a:solidFill>
                  <a:srgbClr val="C00000"/>
                </a:solidFill>
              </a:rPr>
            </a:br>
            <a:r>
              <a:rPr lang="tr-TR" altLang="tr-TR" sz="4800" dirty="0" smtClean="0">
                <a:solidFill>
                  <a:srgbClr val="C00000"/>
                </a:solidFill>
              </a:rPr>
              <a:t>Doğru mu?</a:t>
            </a:r>
            <a:r>
              <a:rPr lang="tr-TR" altLang="tr-TR" dirty="0" smtClean="0">
                <a:solidFill>
                  <a:srgbClr val="C00000"/>
                </a:solidFill>
              </a:rPr>
              <a:t> </a:t>
            </a:r>
          </a:p>
        </p:txBody>
      </p:sp>
    </p:spTree>
    <p:extLst>
      <p:ext uri="{BB962C8B-B14F-4D97-AF65-F5344CB8AC3E}">
        <p14:creationId xmlns:p14="http://schemas.microsoft.com/office/powerpoint/2010/main" val="91911925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2268" y="1576597"/>
            <a:ext cx="2515836"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30867" y="1665209"/>
            <a:ext cx="1950924" cy="584775"/>
          </a:xfrm>
          <a:prstGeom prst="rect">
            <a:avLst/>
          </a:prstGeom>
          <a:noFill/>
        </p:spPr>
        <p:txBody>
          <a:bodyPr wrap="square" rtlCol="0">
            <a:spAutoFit/>
          </a:bodyPr>
          <a:lstStyle/>
          <a:p>
            <a:r>
              <a:rPr lang="en-US" sz="1600" b="1" noProof="1" smtClean="0">
                <a:solidFill>
                  <a:schemeClr val="bg1"/>
                </a:solidFill>
              </a:rPr>
              <a:t>DN (</a:t>
            </a:r>
            <a:r>
              <a:rPr lang="tr-TR" sz="1600" b="1" noProof="1" smtClean="0">
                <a:solidFill>
                  <a:schemeClr val="bg1"/>
                </a:solidFill>
              </a:rPr>
              <a:t>Sensörden gelen ham değer</a:t>
            </a:r>
            <a:r>
              <a:rPr lang="en-US" sz="1600" b="1" noProof="1" smtClean="0">
                <a:solidFill>
                  <a:schemeClr val="bg1"/>
                </a:solidFill>
              </a:rPr>
              <a:t>)</a:t>
            </a:r>
            <a:endParaRPr lang="en-US" sz="1600" b="1" noProof="1">
              <a:solidFill>
                <a:schemeClr val="bg1"/>
              </a:solidFill>
            </a:endParaRPr>
          </a:p>
        </p:txBody>
      </p:sp>
      <p:grpSp>
        <p:nvGrpSpPr>
          <p:cNvPr id="18" name="Group 17"/>
          <p:cNvGrpSpPr/>
          <p:nvPr/>
        </p:nvGrpSpPr>
        <p:grpSpPr>
          <a:xfrm>
            <a:off x="4139952" y="2963593"/>
            <a:ext cx="2515836" cy="762000"/>
            <a:chOff x="2940767" y="2265487"/>
            <a:chExt cx="1468693" cy="762000"/>
          </a:xfrm>
        </p:grpSpPr>
        <p:sp>
          <p:nvSpPr>
            <p:cNvPr id="5" name="Rectangle 4"/>
            <p:cNvSpPr/>
            <p:nvPr/>
          </p:nvSpPr>
          <p:spPr>
            <a:xfrm>
              <a:off x="2940767" y="2265487"/>
              <a:ext cx="1468693"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984814" y="2354099"/>
              <a:ext cx="1380599" cy="584775"/>
            </a:xfrm>
            <a:prstGeom prst="rect">
              <a:avLst/>
            </a:prstGeom>
            <a:noFill/>
          </p:spPr>
          <p:txBody>
            <a:bodyPr wrap="square" rtlCol="0">
              <a:spAutoFit/>
            </a:bodyPr>
            <a:lstStyle/>
            <a:p>
              <a:pPr algn="ctr"/>
              <a:r>
                <a:rPr lang="tr-TR" sz="1600" b="1" noProof="1" smtClean="0">
                  <a:solidFill>
                    <a:schemeClr val="bg1"/>
                  </a:solidFill>
                </a:rPr>
                <a:t>Sensör radyans değeri</a:t>
              </a:r>
              <a:endParaRPr lang="tr-TR" sz="1600" b="1" noProof="1">
                <a:solidFill>
                  <a:schemeClr val="bg1"/>
                </a:solidFill>
              </a:endParaRPr>
            </a:p>
          </p:txBody>
        </p:sp>
      </p:grpSp>
      <p:grpSp>
        <p:nvGrpSpPr>
          <p:cNvPr id="19" name="Group 18"/>
          <p:cNvGrpSpPr/>
          <p:nvPr/>
        </p:nvGrpSpPr>
        <p:grpSpPr>
          <a:xfrm>
            <a:off x="5246521" y="4395280"/>
            <a:ext cx="2565839" cy="762000"/>
            <a:chOff x="3428642" y="3770531"/>
            <a:chExt cx="1855332" cy="762000"/>
          </a:xfrm>
        </p:grpSpPr>
        <p:sp>
          <p:nvSpPr>
            <p:cNvPr id="6" name="Rectangle 5"/>
            <p:cNvSpPr/>
            <p:nvPr/>
          </p:nvSpPr>
          <p:spPr>
            <a:xfrm>
              <a:off x="3487383" y="3770531"/>
              <a:ext cx="1737852"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428642" y="3859143"/>
              <a:ext cx="1855332" cy="584775"/>
            </a:xfrm>
            <a:prstGeom prst="rect">
              <a:avLst/>
            </a:prstGeom>
            <a:noFill/>
          </p:spPr>
          <p:txBody>
            <a:bodyPr wrap="square" rtlCol="0">
              <a:spAutoFit/>
            </a:bodyPr>
            <a:lstStyle/>
            <a:p>
              <a:pPr algn="ctr"/>
              <a:r>
                <a:rPr lang="tr-TR" sz="1600" b="1" dirty="0" smtClean="0">
                  <a:solidFill>
                    <a:schemeClr val="bg1"/>
                  </a:solidFill>
                </a:rPr>
                <a:t>Atmosfer üstü yansıma değeri </a:t>
              </a:r>
              <a:r>
                <a:rPr lang="en-US" sz="1600" b="1" dirty="0" smtClean="0">
                  <a:solidFill>
                    <a:schemeClr val="bg1"/>
                  </a:solidFill>
                </a:rPr>
                <a:t>(TOA)</a:t>
              </a:r>
              <a:endParaRPr lang="en-US" sz="1600" b="1" dirty="0">
                <a:solidFill>
                  <a:schemeClr val="bg1"/>
                </a:solidFill>
              </a:endParaRPr>
            </a:p>
          </p:txBody>
        </p:sp>
      </p:grpSp>
      <p:grpSp>
        <p:nvGrpSpPr>
          <p:cNvPr id="20" name="Group 19"/>
          <p:cNvGrpSpPr/>
          <p:nvPr/>
        </p:nvGrpSpPr>
        <p:grpSpPr>
          <a:xfrm>
            <a:off x="6523731" y="5968380"/>
            <a:ext cx="2484603" cy="762000"/>
            <a:chOff x="4949932" y="5488880"/>
            <a:chExt cx="1575618" cy="762000"/>
          </a:xfrm>
        </p:grpSpPr>
        <p:sp>
          <p:nvSpPr>
            <p:cNvPr id="7" name="Rectangle 6"/>
            <p:cNvSpPr/>
            <p:nvPr/>
          </p:nvSpPr>
          <p:spPr>
            <a:xfrm>
              <a:off x="4949932" y="5488880"/>
              <a:ext cx="1575618"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992944" y="5546714"/>
              <a:ext cx="1450256" cy="584775"/>
            </a:xfrm>
            <a:prstGeom prst="rect">
              <a:avLst/>
            </a:prstGeom>
            <a:noFill/>
          </p:spPr>
          <p:txBody>
            <a:bodyPr wrap="square" rtlCol="0">
              <a:spAutoFit/>
            </a:bodyPr>
            <a:lstStyle/>
            <a:p>
              <a:pPr algn="ctr"/>
              <a:r>
                <a:rPr lang="tr-TR" sz="1600" b="1" dirty="0" smtClean="0">
                  <a:solidFill>
                    <a:schemeClr val="bg1"/>
                  </a:solidFill>
                </a:rPr>
                <a:t>Yüzey yansıtım değeri</a:t>
              </a:r>
              <a:endParaRPr lang="en-US" sz="1600" b="1" dirty="0">
                <a:solidFill>
                  <a:schemeClr val="bg1"/>
                </a:solidFill>
              </a:endParaRPr>
            </a:p>
          </p:txBody>
        </p:sp>
      </p:grpSp>
      <p:sp>
        <p:nvSpPr>
          <p:cNvPr id="21" name="TextBox 20"/>
          <p:cNvSpPr txBox="1"/>
          <p:nvPr/>
        </p:nvSpPr>
        <p:spPr>
          <a:xfrm>
            <a:off x="35496" y="2501928"/>
            <a:ext cx="3023182" cy="1200329"/>
          </a:xfrm>
          <a:prstGeom prst="rect">
            <a:avLst/>
          </a:prstGeom>
          <a:noFill/>
        </p:spPr>
        <p:txBody>
          <a:bodyPr wrap="square" rtlCol="0">
            <a:spAutoFit/>
          </a:bodyPr>
          <a:lstStyle/>
          <a:p>
            <a:r>
              <a:rPr lang="en-US" i="1" noProof="1" smtClean="0"/>
              <a:t>Meta veri dosyasında </a:t>
            </a:r>
            <a:r>
              <a:rPr lang="tr-TR" i="1" noProof="1" smtClean="0"/>
              <a:t>verilen</a:t>
            </a:r>
            <a:r>
              <a:rPr lang="en-US" i="1" noProof="1" smtClean="0"/>
              <a:t> </a:t>
            </a:r>
            <a:r>
              <a:rPr lang="tr-TR" i="1" noProof="1" smtClean="0"/>
              <a:t>bilgilere </a:t>
            </a:r>
            <a:r>
              <a:rPr lang="en-US" i="1" noProof="1" smtClean="0"/>
              <a:t>dayalı olarak DN'ler </a:t>
            </a:r>
            <a:r>
              <a:rPr lang="tr-TR" i="1" noProof="1" smtClean="0"/>
              <a:t>radyansa dönüştürülür.</a:t>
            </a:r>
            <a:endParaRPr lang="en-US" i="1" noProof="1"/>
          </a:p>
        </p:txBody>
      </p:sp>
      <p:sp>
        <p:nvSpPr>
          <p:cNvPr id="23" name="TextBox 22"/>
          <p:cNvSpPr txBox="1"/>
          <p:nvPr/>
        </p:nvSpPr>
        <p:spPr>
          <a:xfrm>
            <a:off x="635925" y="3899027"/>
            <a:ext cx="3429001" cy="1477328"/>
          </a:xfrm>
          <a:prstGeom prst="rect">
            <a:avLst/>
          </a:prstGeom>
          <a:noFill/>
        </p:spPr>
        <p:txBody>
          <a:bodyPr wrap="square" rtlCol="0">
            <a:spAutoFit/>
          </a:bodyPr>
          <a:lstStyle/>
          <a:p>
            <a:r>
              <a:rPr lang="en-US" i="1" noProof="1" smtClean="0"/>
              <a:t>Ek bilgi gerektirir:</a:t>
            </a:r>
            <a:r>
              <a:rPr lang="tr-TR" i="1" noProof="1" smtClean="0"/>
              <a:t> </a:t>
            </a:r>
            <a:r>
              <a:rPr lang="en-US" i="1" noProof="1" smtClean="0"/>
              <a:t>Dünya-güneş mesafesi, Güneş zenit açısı, </a:t>
            </a:r>
            <a:r>
              <a:rPr lang="tr-TR" i="1" noProof="1" smtClean="0"/>
              <a:t>ekso</a:t>
            </a:r>
            <a:r>
              <a:rPr lang="en-US" i="1" noProof="1" smtClean="0"/>
              <a:t>atmosferik </a:t>
            </a:r>
            <a:r>
              <a:rPr lang="tr-TR" i="1" noProof="1" smtClean="0"/>
              <a:t>radyans</a:t>
            </a:r>
            <a:r>
              <a:rPr lang="en-US" i="1" noProof="1" smtClean="0"/>
              <a:t>. Genellikle meta verilerde bulunur.</a:t>
            </a:r>
            <a:endParaRPr lang="en-US" i="1" noProof="1"/>
          </a:p>
        </p:txBody>
      </p:sp>
      <p:sp>
        <p:nvSpPr>
          <p:cNvPr id="24" name="TextBox 23"/>
          <p:cNvSpPr txBox="1"/>
          <p:nvPr/>
        </p:nvSpPr>
        <p:spPr>
          <a:xfrm>
            <a:off x="2504182" y="5635491"/>
            <a:ext cx="3352800" cy="1200329"/>
          </a:xfrm>
          <a:prstGeom prst="rect">
            <a:avLst/>
          </a:prstGeom>
          <a:noFill/>
        </p:spPr>
        <p:txBody>
          <a:bodyPr wrap="square" rtlCol="0">
            <a:spAutoFit/>
          </a:bodyPr>
          <a:lstStyle/>
          <a:p>
            <a:r>
              <a:rPr lang="en-US" i="1" noProof="1" smtClean="0"/>
              <a:t>Görüntünün elde edildiği andaki atmosferik koşullar ve aerosol özellikleri hakkında bilgi gerektirir</a:t>
            </a:r>
            <a:r>
              <a:rPr lang="tr-TR" i="1" noProof="1" smtClean="0"/>
              <a:t>.</a:t>
            </a:r>
            <a:endParaRPr lang="en-US" i="1" noProof="1" smtClean="0"/>
          </a:p>
        </p:txBody>
      </p:sp>
      <p:sp>
        <p:nvSpPr>
          <p:cNvPr id="25" name="Curved Right Arrow 24"/>
          <p:cNvSpPr/>
          <p:nvPr/>
        </p:nvSpPr>
        <p:spPr>
          <a:xfrm rot="20077928">
            <a:off x="3326435" y="2494857"/>
            <a:ext cx="546919" cy="1177462"/>
          </a:xfrm>
          <a:prstGeom prst="curvedRightArrow">
            <a:avLst>
              <a:gd name="adj1" fmla="val 25000"/>
              <a:gd name="adj2" fmla="val 82619"/>
              <a:gd name="adj3" fmla="val 25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Curved Right Arrow 25"/>
          <p:cNvSpPr/>
          <p:nvPr/>
        </p:nvSpPr>
        <p:spPr>
          <a:xfrm rot="20077928">
            <a:off x="4473742" y="3919428"/>
            <a:ext cx="546919" cy="1177462"/>
          </a:xfrm>
          <a:prstGeom prst="curvedRightArrow">
            <a:avLst>
              <a:gd name="adj1" fmla="val 25000"/>
              <a:gd name="adj2" fmla="val 82619"/>
              <a:gd name="adj3" fmla="val 25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Curved Right Arrow 26"/>
          <p:cNvSpPr/>
          <p:nvPr/>
        </p:nvSpPr>
        <p:spPr>
          <a:xfrm rot="20077928">
            <a:off x="5737565" y="5351117"/>
            <a:ext cx="546919" cy="1177462"/>
          </a:xfrm>
          <a:prstGeom prst="curvedRightArrow">
            <a:avLst>
              <a:gd name="adj1" fmla="val 25000"/>
              <a:gd name="adj2" fmla="val 82619"/>
              <a:gd name="adj3" fmla="val 25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itle 1"/>
          <p:cNvSpPr>
            <a:spLocks noGrp="1"/>
          </p:cNvSpPr>
          <p:nvPr>
            <p:ph type="title"/>
          </p:nvPr>
        </p:nvSpPr>
        <p:spPr>
          <a:xfrm>
            <a:off x="247854" y="404664"/>
            <a:ext cx="8153400" cy="842764"/>
          </a:xfrm>
        </p:spPr>
        <p:txBody>
          <a:bodyPr>
            <a:normAutofit fontScale="90000"/>
          </a:bodyPr>
          <a:lstStyle/>
          <a:p>
            <a:r>
              <a:rPr lang="en-US" sz="3600" b="1" noProof="1" smtClean="0"/>
              <a:t>Radyometrik </a:t>
            </a:r>
            <a:r>
              <a:rPr lang="tr-TR" sz="3600" b="1" noProof="1" smtClean="0"/>
              <a:t>Kalibrasyonda</a:t>
            </a:r>
            <a:r>
              <a:rPr lang="en-US" sz="3600" b="1" noProof="1" smtClean="0"/>
              <a:t> İşlem</a:t>
            </a:r>
            <a:r>
              <a:rPr lang="tr-TR" sz="3600" b="1" noProof="1" smtClean="0"/>
              <a:t> Adımları</a:t>
            </a:r>
            <a:endParaRPr lang="en-US" sz="3600" noProof="1"/>
          </a:p>
        </p:txBody>
      </p:sp>
    </p:spTree>
    <p:extLst>
      <p:ext uri="{BB962C8B-B14F-4D97-AF65-F5344CB8AC3E}">
        <p14:creationId xmlns:p14="http://schemas.microsoft.com/office/powerpoint/2010/main" val="137580367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en-US" sz="3600" b="1" noProof="1" smtClean="0"/>
              <a:t>Radyometrik </a:t>
            </a:r>
            <a:r>
              <a:rPr lang="tr-TR" sz="3600" b="1" noProof="1" smtClean="0"/>
              <a:t>Kalibrasyonda </a:t>
            </a:r>
            <a:r>
              <a:rPr lang="en-US" sz="3600" b="1" noProof="1" smtClean="0"/>
              <a:t>İşlem</a:t>
            </a:r>
            <a:r>
              <a:rPr lang="tr-TR" sz="3600" b="1" noProof="1" smtClean="0"/>
              <a:t> Adımları</a:t>
            </a:r>
            <a:endParaRPr lang="tr-TR" sz="3600" noProof="1"/>
          </a:p>
        </p:txBody>
      </p:sp>
      <p:sp>
        <p:nvSpPr>
          <p:cNvPr id="3" name="İçerik Yer Tutucusu 2"/>
          <p:cNvSpPr>
            <a:spLocks noGrp="1"/>
          </p:cNvSpPr>
          <p:nvPr>
            <p:ph idx="1"/>
          </p:nvPr>
        </p:nvSpPr>
        <p:spPr>
          <a:xfrm>
            <a:off x="457200" y="1340768"/>
            <a:ext cx="8229600" cy="4876800"/>
          </a:xfrm>
        </p:spPr>
        <p:txBody>
          <a:bodyPr/>
          <a:lstStyle/>
          <a:p>
            <a:pPr>
              <a:spcAft>
                <a:spcPts val="600"/>
              </a:spcAft>
            </a:pPr>
            <a:r>
              <a:rPr lang="tr-TR" sz="2800" noProof="1" smtClean="0"/>
              <a:t>Bir sensör tarafından ölçülen radyans değeri, Dünya ile güneş arasındaki mesafeye ve belirli bir yerde, yılın belirli bir zamanına ve günün belirli saatinde ufuk üzerindeki güneşin yüksekliğine bağlı olarak değişebilir. </a:t>
            </a:r>
          </a:p>
          <a:p>
            <a:pPr>
              <a:spcAft>
                <a:spcPts val="600"/>
              </a:spcAft>
            </a:pPr>
            <a:endParaRPr lang="tr-TR" sz="2800" noProof="1"/>
          </a:p>
        </p:txBody>
      </p:sp>
    </p:spTree>
    <p:extLst>
      <p:ext uri="{BB962C8B-B14F-4D97-AF65-F5344CB8AC3E}">
        <p14:creationId xmlns:p14="http://schemas.microsoft.com/office/powerpoint/2010/main" val="256232911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fontScale="90000"/>
          </a:bodyPr>
          <a:lstStyle/>
          <a:p>
            <a:r>
              <a:rPr lang="en-US" sz="3600" b="1" noProof="1" smtClean="0"/>
              <a:t>Radyometrik </a:t>
            </a:r>
            <a:r>
              <a:rPr lang="tr-TR" sz="3600" b="1" noProof="1" smtClean="0"/>
              <a:t>Kalibrasyonda</a:t>
            </a:r>
            <a:r>
              <a:rPr lang="en-US" sz="3600" b="1" noProof="1" smtClean="0"/>
              <a:t> İşlem</a:t>
            </a:r>
            <a:r>
              <a:rPr lang="tr-TR" sz="3600" b="1" noProof="1" smtClean="0"/>
              <a:t> Adımları</a:t>
            </a:r>
            <a:endParaRPr lang="tr-TR" sz="3600" b="1" noProof="1"/>
          </a:p>
        </p:txBody>
      </p:sp>
      <p:sp>
        <p:nvSpPr>
          <p:cNvPr id="3" name="İçerik Yer Tutucusu 2"/>
          <p:cNvSpPr>
            <a:spLocks noGrp="1"/>
          </p:cNvSpPr>
          <p:nvPr>
            <p:ph idx="1"/>
          </p:nvPr>
        </p:nvSpPr>
        <p:spPr>
          <a:xfrm>
            <a:off x="467544" y="1268760"/>
            <a:ext cx="8352928" cy="2301180"/>
          </a:xfrm>
        </p:spPr>
        <p:txBody>
          <a:bodyPr>
            <a:normAutofit lnSpcReduction="10000"/>
          </a:bodyPr>
          <a:lstStyle/>
          <a:p>
            <a:pPr>
              <a:spcAft>
                <a:spcPts val="600"/>
              </a:spcAft>
            </a:pPr>
            <a:r>
              <a:rPr lang="tr-TR" sz="2200" dirty="0" smtClean="0"/>
              <a:t>Belirli </a:t>
            </a:r>
            <a:r>
              <a:rPr lang="tr-TR" sz="2200" dirty="0"/>
              <a:t>bir pikselde kaydedilen değer yalnızca yüzeyden yansıyan radyasyonu değil, aynı zamanda atmosfer tarafından saçılan ve yayılan radyasyonu da içerir</a:t>
            </a:r>
            <a:r>
              <a:rPr lang="tr-TR" sz="2200" dirty="0" smtClean="0"/>
              <a:t>.</a:t>
            </a:r>
          </a:p>
          <a:p>
            <a:pPr>
              <a:spcAft>
                <a:spcPts val="600"/>
              </a:spcAft>
            </a:pPr>
            <a:r>
              <a:rPr lang="tr-TR" sz="2200" noProof="1"/>
              <a:t>Görüntüdeki </a:t>
            </a:r>
            <a:r>
              <a:rPr lang="tr-TR" sz="2200" noProof="1" smtClean="0"/>
              <a:t>bu durumu </a:t>
            </a:r>
            <a:r>
              <a:rPr lang="tr-TR" sz="2200" noProof="1"/>
              <a:t>telafi etmek için </a:t>
            </a:r>
            <a:r>
              <a:rPr lang="tr-TR" sz="2200" b="1" noProof="1"/>
              <a:t>atmosferik düzeltme</a:t>
            </a:r>
            <a:r>
              <a:rPr lang="tr-TR" sz="2200" noProof="1"/>
              <a:t> gereklidir. Atmosferik düzeltme işlemi görüntü kontrastını iyileştirir.</a:t>
            </a:r>
          </a:p>
          <a:p>
            <a:pPr>
              <a:spcAft>
                <a:spcPts val="600"/>
              </a:spcAft>
            </a:pPr>
            <a:endParaRPr lang="tr-TR"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614050"/>
            <a:ext cx="5469223" cy="3199326"/>
          </a:xfrm>
          <a:prstGeom prst="rect">
            <a:avLst/>
          </a:prstGeom>
        </p:spPr>
      </p:pic>
    </p:spTree>
    <p:extLst>
      <p:ext uri="{BB962C8B-B14F-4D97-AF65-F5344CB8AC3E}">
        <p14:creationId xmlns:p14="http://schemas.microsoft.com/office/powerpoint/2010/main" val="203357553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vert="horz" lIns="91440" tIns="45720" rIns="91440" bIns="45720" rtlCol="0" anchor="ctr">
            <a:normAutofit/>
          </a:bodyPr>
          <a:lstStyle/>
          <a:p>
            <a:r>
              <a:rPr lang="en-US" sz="3600" b="1" noProof="1"/>
              <a:t>Radyometrik </a:t>
            </a:r>
            <a:r>
              <a:rPr lang="tr-TR" sz="3600" b="1" noProof="1" smtClean="0"/>
              <a:t>Düzeltme</a:t>
            </a:r>
            <a:endParaRPr lang="tr-TR" sz="3600" b="1" dirty="0"/>
          </a:p>
        </p:txBody>
      </p:sp>
      <p:sp>
        <p:nvSpPr>
          <p:cNvPr id="3" name="İçerik Yer Tutucusu 2"/>
          <p:cNvSpPr>
            <a:spLocks noGrp="1"/>
          </p:cNvSpPr>
          <p:nvPr>
            <p:ph idx="1"/>
          </p:nvPr>
        </p:nvSpPr>
        <p:spPr>
          <a:xfrm>
            <a:off x="457200" y="1484784"/>
            <a:ext cx="8229600" cy="4992216"/>
          </a:xfrm>
        </p:spPr>
        <p:txBody>
          <a:bodyPr/>
          <a:lstStyle/>
          <a:p>
            <a:pPr marL="0" indent="0">
              <a:spcAft>
                <a:spcPts val="600"/>
              </a:spcAft>
              <a:buNone/>
            </a:pPr>
            <a:r>
              <a:rPr lang="tr-TR" sz="2800" noProof="1" smtClean="0"/>
              <a:t>Bir sensör düzgün çalışmadığında veya düzgün kalibre edilmediğinde ortaya çıkan ve radyometrik düzeltme gerektiren durumlar</a:t>
            </a:r>
          </a:p>
          <a:p>
            <a:pPr>
              <a:spcAft>
                <a:spcPts val="600"/>
              </a:spcAft>
            </a:pPr>
            <a:r>
              <a:rPr lang="tr-TR" sz="2800" noProof="1" smtClean="0"/>
              <a:t>Kayıp satır hatası (Line drop-out)</a:t>
            </a:r>
          </a:p>
          <a:p>
            <a:pPr>
              <a:spcAft>
                <a:spcPts val="600"/>
              </a:spcAft>
            </a:pPr>
            <a:r>
              <a:rPr lang="tr-TR" sz="2800" noProof="1" smtClean="0"/>
              <a:t>Şeritlenme hatası (Line striping/banding)</a:t>
            </a:r>
          </a:p>
          <a:p>
            <a:pPr>
              <a:spcAft>
                <a:spcPts val="600"/>
              </a:spcAft>
            </a:pPr>
            <a:r>
              <a:rPr lang="tr-TR" sz="2800" noProof="1" smtClean="0"/>
              <a:t>Gürültü etkisi (Noise effect)</a:t>
            </a:r>
          </a:p>
          <a:p>
            <a:pPr>
              <a:spcAft>
                <a:spcPts val="600"/>
              </a:spcAft>
            </a:pPr>
            <a:endParaRPr lang="tr-TR" sz="2800" noProof="1"/>
          </a:p>
        </p:txBody>
      </p:sp>
    </p:spTree>
    <p:extLst>
      <p:ext uri="{BB962C8B-B14F-4D97-AF65-F5344CB8AC3E}">
        <p14:creationId xmlns:p14="http://schemas.microsoft.com/office/powerpoint/2010/main" val="310424790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990600"/>
          </a:xfrm>
        </p:spPr>
        <p:txBody>
          <a:bodyPr vert="horz" lIns="91440" tIns="45720" rIns="91440" bIns="45720" rtlCol="0" anchor="ctr">
            <a:normAutofit/>
          </a:bodyPr>
          <a:lstStyle/>
          <a:p>
            <a:r>
              <a:rPr lang="tr-TR" sz="3200" b="1" noProof="1" smtClean="0"/>
              <a:t>Kayıp Satır Hataları</a:t>
            </a:r>
            <a:endParaRPr lang="tr-TR" sz="3200" b="1" noProof="1"/>
          </a:p>
        </p:txBody>
      </p:sp>
      <p:sp>
        <p:nvSpPr>
          <p:cNvPr id="3" name="İçerik Yer Tutucusu 2"/>
          <p:cNvSpPr>
            <a:spLocks noGrp="1"/>
          </p:cNvSpPr>
          <p:nvPr>
            <p:ph idx="1"/>
          </p:nvPr>
        </p:nvSpPr>
        <p:spPr>
          <a:xfrm>
            <a:off x="323528" y="980728"/>
            <a:ext cx="8640960" cy="2752442"/>
          </a:xfrm>
        </p:spPr>
        <p:txBody>
          <a:bodyPr/>
          <a:lstStyle/>
          <a:p>
            <a:pPr eaLnBrk="1" hangingPunct="1">
              <a:lnSpc>
                <a:spcPct val="90000"/>
              </a:lnSpc>
              <a:spcAft>
                <a:spcPts val="600"/>
              </a:spcAft>
            </a:pPr>
            <a:r>
              <a:rPr lang="tr-TR" altLang="tr-TR" sz="2000" noProof="1">
                <a:latin typeface="Arial" charset="0"/>
              </a:rPr>
              <a:t>T</a:t>
            </a:r>
            <a:r>
              <a:rPr lang="tr-TR" altLang="tr-TR" sz="2000" noProof="1" smtClean="0">
                <a:latin typeface="Arial" charset="0"/>
              </a:rPr>
              <a:t>ek </a:t>
            </a:r>
            <a:r>
              <a:rPr lang="tr-TR" altLang="tr-TR" sz="2000" noProof="1">
                <a:latin typeface="Arial" charset="0"/>
              </a:rPr>
              <a:t>bir dedektör düzgün çalışmadığında </a:t>
            </a:r>
            <a:r>
              <a:rPr lang="tr-TR" altLang="tr-TR" sz="2000" noProof="1" smtClean="0">
                <a:latin typeface="Arial" charset="0"/>
              </a:rPr>
              <a:t>satır boyunca spektral </a:t>
            </a:r>
            <a:r>
              <a:rPr lang="tr-TR" altLang="tr-TR" sz="2000" noProof="1">
                <a:latin typeface="Arial" charset="0"/>
              </a:rPr>
              <a:t>bilgi içermeyen </a:t>
            </a:r>
            <a:r>
              <a:rPr lang="tr-TR" altLang="tr-TR" sz="2000" noProof="1" smtClean="0">
                <a:latin typeface="Arial" charset="0"/>
              </a:rPr>
              <a:t>hatlar oluşur.</a:t>
            </a:r>
          </a:p>
          <a:p>
            <a:pPr eaLnBrk="1" hangingPunct="1">
              <a:lnSpc>
                <a:spcPct val="90000"/>
              </a:lnSpc>
              <a:spcAft>
                <a:spcPts val="600"/>
              </a:spcAft>
            </a:pPr>
            <a:r>
              <a:rPr lang="tr-TR" altLang="tr-TR" sz="2000" noProof="1" smtClean="0">
                <a:latin typeface="Arial" charset="0"/>
              </a:rPr>
              <a:t>Satır hataları </a:t>
            </a:r>
            <a:r>
              <a:rPr lang="tr-TR" altLang="tr-TR" sz="2000" noProof="1">
                <a:latin typeface="Arial" charset="0"/>
              </a:rPr>
              <a:t>genellikle sistematik kayıplar içerir</a:t>
            </a:r>
            <a:r>
              <a:rPr lang="tr-TR" altLang="tr-TR" sz="2000" noProof="1" smtClean="0">
                <a:latin typeface="Arial" charset="0"/>
              </a:rPr>
              <a:t>.</a:t>
            </a:r>
          </a:p>
          <a:p>
            <a:pPr eaLnBrk="1" hangingPunct="1">
              <a:lnSpc>
                <a:spcPct val="90000"/>
              </a:lnSpc>
              <a:spcAft>
                <a:spcPts val="600"/>
              </a:spcAft>
            </a:pPr>
            <a:r>
              <a:rPr lang="tr-TR" altLang="tr-TR" sz="2000" noProof="1" smtClean="0">
                <a:latin typeface="Arial" charset="0"/>
              </a:rPr>
              <a:t>Bir satır boyunca olunca bozulmalar, o satırın üstündeki değerlerle ya da üst ve alt satırlarının ortalaması ile veya başka bir görüntüden alınacak değerler yardımıyla düzeltilir.</a:t>
            </a:r>
          </a:p>
          <a:p>
            <a:pPr eaLnBrk="1" hangingPunct="1">
              <a:lnSpc>
                <a:spcPct val="90000"/>
              </a:lnSpc>
              <a:spcAft>
                <a:spcPts val="600"/>
              </a:spcAft>
            </a:pPr>
            <a:r>
              <a:rPr lang="tr-TR" sz="2000" noProof="1" smtClean="0">
                <a:latin typeface="Arial" charset="0"/>
              </a:rPr>
              <a:t>Along-track ilkesiyle çalışan algılayıcılarda bu hata sütun hatası şelinde gerçekleşir.</a:t>
            </a:r>
            <a:endParaRPr lang="tr-TR" sz="2000" noProof="1"/>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5272" t="23958" r="2870" b="10417"/>
          <a:stretch>
            <a:fillRect/>
          </a:stretch>
        </p:blipFill>
        <p:spPr bwMode="auto">
          <a:xfrm>
            <a:off x="683568" y="3733170"/>
            <a:ext cx="7727776" cy="310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64539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41338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233439"/>
            <a:ext cx="41338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1"/>
          <p:cNvSpPr txBox="1">
            <a:spLocks/>
          </p:cNvSpPr>
          <p:nvPr/>
        </p:nvSpPr>
        <p:spPr>
          <a:xfrm>
            <a:off x="270570" y="260648"/>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r>
              <a:rPr lang="tr-TR" sz="3200" b="1" noProof="1"/>
              <a:t>Kayıp Satır Hataları</a:t>
            </a:r>
          </a:p>
        </p:txBody>
      </p:sp>
    </p:spTree>
    <p:extLst>
      <p:ext uri="{BB962C8B-B14F-4D97-AF65-F5344CB8AC3E}">
        <p14:creationId xmlns:p14="http://schemas.microsoft.com/office/powerpoint/2010/main" val="326841500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20080"/>
          </a:xfrm>
        </p:spPr>
        <p:txBody>
          <a:bodyPr vert="horz" lIns="91440" tIns="45720" rIns="91440" bIns="45720" rtlCol="0" anchor="ctr">
            <a:normAutofit/>
          </a:bodyPr>
          <a:lstStyle/>
          <a:p>
            <a:r>
              <a:rPr lang="tr-TR" sz="3200" b="1" noProof="1"/>
              <a:t>Kayıp Satır Hataları</a:t>
            </a:r>
            <a:endParaRPr lang="tr-TR" sz="32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1153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46416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3672" y="260648"/>
            <a:ext cx="8686800" cy="990600"/>
          </a:xfrm>
        </p:spPr>
        <p:txBody>
          <a:bodyPr vert="horz" lIns="91440" tIns="45720" rIns="91440" bIns="45720" rtlCol="0" anchor="ctr">
            <a:noAutofit/>
          </a:bodyPr>
          <a:lstStyle/>
          <a:p>
            <a:r>
              <a:rPr lang="tr-TR" altLang="tr-TR" sz="3200" b="1" noProof="1" smtClean="0"/>
              <a:t>Şeritlenme (Line striping/banding) Hataları</a:t>
            </a:r>
            <a:endParaRPr lang="tr-TR" sz="3200" b="1" dirty="0"/>
          </a:p>
        </p:txBody>
      </p:sp>
      <p:sp>
        <p:nvSpPr>
          <p:cNvPr id="3" name="İçerik Yer Tutucusu 2"/>
          <p:cNvSpPr>
            <a:spLocks noGrp="1"/>
          </p:cNvSpPr>
          <p:nvPr>
            <p:ph idx="1"/>
          </p:nvPr>
        </p:nvSpPr>
        <p:spPr>
          <a:xfrm>
            <a:off x="457200" y="1196752"/>
            <a:ext cx="8229600" cy="1828800"/>
          </a:xfrm>
        </p:spPr>
        <p:txBody>
          <a:bodyPr/>
          <a:lstStyle/>
          <a:p>
            <a:r>
              <a:rPr lang="tr-TR" altLang="tr-TR" noProof="1">
                <a:latin typeface="Arial" charset="0"/>
              </a:rPr>
              <a:t>Bir </a:t>
            </a:r>
            <a:r>
              <a:rPr lang="tr-TR" altLang="tr-TR" noProof="1" smtClean="0">
                <a:latin typeface="Arial" charset="0"/>
              </a:rPr>
              <a:t>dedektör radyometrik </a:t>
            </a:r>
            <a:r>
              <a:rPr lang="tr-TR" altLang="tr-TR" noProof="1">
                <a:latin typeface="Arial" charset="0"/>
              </a:rPr>
              <a:t>ayarın </a:t>
            </a:r>
            <a:r>
              <a:rPr lang="tr-TR" altLang="tr-TR" noProof="1" smtClean="0">
                <a:latin typeface="Arial" charset="0"/>
              </a:rPr>
              <a:t>dışında ve </a:t>
            </a:r>
            <a:r>
              <a:rPr lang="tr-TR" altLang="tr-TR" noProof="1">
                <a:latin typeface="Arial" charset="0"/>
              </a:rPr>
              <a:t>aynı bant </a:t>
            </a:r>
            <a:r>
              <a:rPr lang="tr-TR" altLang="tr-TR" noProof="1" smtClean="0">
                <a:latin typeface="Arial" charset="0"/>
              </a:rPr>
              <a:t>için spektral </a:t>
            </a:r>
            <a:r>
              <a:rPr lang="tr-TR" altLang="tr-TR" noProof="1">
                <a:latin typeface="Arial" charset="0"/>
              </a:rPr>
              <a:t>ölçümleri </a:t>
            </a:r>
            <a:r>
              <a:rPr lang="tr-TR" altLang="tr-TR" noProof="1" smtClean="0">
                <a:latin typeface="Arial" charset="0"/>
              </a:rPr>
              <a:t> </a:t>
            </a:r>
            <a:r>
              <a:rPr lang="tr-TR" altLang="tr-TR" noProof="1">
                <a:latin typeface="Arial" charset="0"/>
              </a:rPr>
              <a:t>diğer dedektörlerden farklı olarak </a:t>
            </a:r>
            <a:r>
              <a:rPr lang="tr-TR" altLang="tr-TR" noProof="1" smtClean="0">
                <a:latin typeface="Arial" charset="0"/>
              </a:rPr>
              <a:t>kaydettiğinde ortaya çıkan hatalardır.</a:t>
            </a:r>
            <a:endParaRPr lang="tr-TR" altLang="tr-TR" noProof="1">
              <a:latin typeface="Arial" charset="0"/>
            </a:endParaRPr>
          </a:p>
          <a:p>
            <a:r>
              <a:rPr lang="tr-TR" altLang="tr-TR" noProof="1" smtClean="0">
                <a:latin typeface="Arial" charset="0"/>
              </a:rPr>
              <a:t>Şeritlenme </a:t>
            </a:r>
            <a:r>
              <a:rPr lang="tr-TR" altLang="tr-TR" noProof="1">
                <a:latin typeface="Arial" charset="0"/>
              </a:rPr>
              <a:t>hataları genellikle sistematik kayıplar içerir.</a:t>
            </a:r>
          </a:p>
          <a:p>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077842"/>
            <a:ext cx="663575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62093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60648"/>
            <a:ext cx="9036496" cy="990600"/>
          </a:xfrm>
        </p:spPr>
        <p:txBody>
          <a:bodyPr>
            <a:normAutofit/>
          </a:bodyPr>
          <a:lstStyle/>
          <a:p>
            <a:r>
              <a:rPr lang="tr-TR" altLang="tr-TR" sz="3200" b="1" noProof="1"/>
              <a:t>Şeritlenme (Line striping/banding) Hataları</a:t>
            </a:r>
            <a:endParaRPr lang="tr-TR" sz="3200" dirty="0"/>
          </a:p>
        </p:txBody>
      </p:sp>
      <p:pic>
        <p:nvPicPr>
          <p:cNvPr id="5122" name="Picture 2" descr="striping or b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66953"/>
            <a:ext cx="5904656" cy="536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5368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60648"/>
            <a:ext cx="8579296" cy="990600"/>
          </a:xfrm>
        </p:spPr>
        <p:txBody>
          <a:bodyPr>
            <a:normAutofit/>
          </a:bodyPr>
          <a:lstStyle/>
          <a:p>
            <a:r>
              <a:rPr lang="tr-TR" altLang="tr-TR" sz="3200" b="1" noProof="1"/>
              <a:t>Şeritlenme (Line striping/banding) Hataları</a:t>
            </a:r>
            <a:endParaRPr lang="tr-TR" sz="3200" dirty="0"/>
          </a:p>
        </p:txBody>
      </p:sp>
      <p:sp>
        <p:nvSpPr>
          <p:cNvPr id="3" name="İçerik Yer Tutucusu 2"/>
          <p:cNvSpPr>
            <a:spLocks noGrp="1"/>
          </p:cNvSpPr>
          <p:nvPr>
            <p:ph idx="1"/>
          </p:nvPr>
        </p:nvSpPr>
        <p:spPr>
          <a:xfrm>
            <a:off x="251520" y="1124744"/>
            <a:ext cx="8435280" cy="5472608"/>
          </a:xfrm>
        </p:spPr>
        <p:txBody>
          <a:bodyPr/>
          <a:lstStyle/>
          <a:p>
            <a:pPr>
              <a:spcAft>
                <a:spcPts val="600"/>
              </a:spcAft>
            </a:pPr>
            <a:r>
              <a:rPr lang="tr-TR" noProof="1" smtClean="0"/>
              <a:t>Bir bandın tümü için ortalama (veya medyan) ve standart sapma hesaplanır. Aynı şekilde her dedektör için de ayrı ayrı ortalama (veya medyan) ve standart sapma hesaplanır. Bazen bu hesaplamalar için görüntünün sadece bir kısmı (genellikle su kütlesi gibi homojen bir alan) kullanılır. </a:t>
            </a:r>
          </a:p>
          <a:p>
            <a:pPr>
              <a:spcAft>
                <a:spcPts val="600"/>
              </a:spcAft>
            </a:pPr>
            <a:r>
              <a:rPr lang="tr-TR" noProof="1" smtClean="0"/>
              <a:t>Daha sonra iki temel yaklaşımdan biri kullanılır.</a:t>
            </a:r>
          </a:p>
          <a:p>
            <a:pPr marL="274637" lvl="1" indent="0">
              <a:spcAft>
                <a:spcPts val="600"/>
              </a:spcAft>
              <a:buNone/>
            </a:pPr>
            <a:r>
              <a:rPr lang="tr-TR" noProof="1" smtClean="0"/>
              <a:t>(1) Her bir dedektörden gelen çıktı, bandın tümünün ortalama ve standart sapmasına uyacak şekilde ölçeklenir. Bu durumda, görüntüdeki her pikselin değeri değiştirilir.</a:t>
            </a:r>
          </a:p>
          <a:p>
            <a:pPr marL="274637" lvl="1" indent="0">
              <a:spcAft>
                <a:spcPts val="600"/>
              </a:spcAft>
              <a:buNone/>
            </a:pPr>
            <a:r>
              <a:rPr lang="tr-TR" noProof="1" smtClean="0"/>
              <a:t>(2) Sorunlu dedektörden çıkan çıktı, diğer dedektörlerin ortalamasına ve standart sapmasına benzeyecek şekilde ölçeklenir. Bu durumda, normal veri satırlarındaki piksellerin değerleri değiştirilmez.</a:t>
            </a:r>
            <a:endParaRPr lang="tr-TR" noProof="1"/>
          </a:p>
        </p:txBody>
      </p:sp>
    </p:spTree>
    <p:extLst>
      <p:ext uri="{BB962C8B-B14F-4D97-AF65-F5344CB8AC3E}">
        <p14:creationId xmlns:p14="http://schemas.microsoft.com/office/powerpoint/2010/main" val="15775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14338"/>
            <a:ext cx="8229600" cy="998438"/>
          </a:xfrm>
        </p:spPr>
        <p:txBody>
          <a:bodyPr vert="horz" lIns="91440" tIns="45720" rIns="91440" bIns="45720" rtlCol="0" anchor="ctr">
            <a:normAutofit/>
          </a:bodyPr>
          <a:lstStyle/>
          <a:p>
            <a:r>
              <a:rPr lang="tr-TR" altLang="tr-TR" b="1" dirty="0"/>
              <a:t>Piksel boyutu</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28775"/>
            <a:ext cx="764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3381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332656"/>
            <a:ext cx="8229600" cy="990600"/>
          </a:xfrm>
        </p:spPr>
        <p:txBody>
          <a:bodyPr>
            <a:normAutofit/>
          </a:bodyPr>
          <a:lstStyle/>
          <a:p>
            <a:pPr eaLnBrk="1" hangingPunct="1"/>
            <a:r>
              <a:rPr lang="tr-TR" altLang="tr-TR" sz="3200" b="1" dirty="0" smtClean="0"/>
              <a:t>Gürültü Etkisi</a:t>
            </a:r>
          </a:p>
        </p:txBody>
      </p:sp>
      <p:sp>
        <p:nvSpPr>
          <p:cNvPr id="132099" name="Rectangle 3"/>
          <p:cNvSpPr>
            <a:spLocks noGrp="1" noChangeArrowheads="1"/>
          </p:cNvSpPr>
          <p:nvPr>
            <p:ph type="body" idx="1"/>
          </p:nvPr>
        </p:nvSpPr>
        <p:spPr>
          <a:xfrm>
            <a:off x="457200" y="1600200"/>
            <a:ext cx="8435280" cy="4876800"/>
          </a:xfrm>
        </p:spPr>
        <p:txBody>
          <a:bodyPr/>
          <a:lstStyle/>
          <a:p>
            <a:pPr eaLnBrk="1" hangingPunct="1"/>
            <a:r>
              <a:rPr lang="tr-TR" altLang="tr-TR" sz="2800" dirty="0" smtClean="0">
                <a:latin typeface="Arial" charset="0"/>
              </a:rPr>
              <a:t>Bazı pikseller bir veya daha fazla sayıda bantta kaydedilmeyebilir veya bazı piksellerin değeri olması gerektiğinden çok daha düşük veya yüksek olabilir.</a:t>
            </a:r>
          </a:p>
          <a:p>
            <a:pPr eaLnBrk="1" hangingPunct="1"/>
            <a:r>
              <a:rPr lang="tr-TR" altLang="tr-TR" sz="2800" dirty="0" smtClean="0">
                <a:latin typeface="Arial" charset="0"/>
              </a:rPr>
              <a:t>Gürültü etkisini gidermek için filtreler kullanılabilir.</a:t>
            </a:r>
          </a:p>
          <a:p>
            <a:pPr eaLnBrk="1" hangingPunct="1"/>
            <a:r>
              <a:rPr lang="tr-TR" altLang="tr-TR" sz="2800" dirty="0" smtClean="0">
                <a:latin typeface="Arial" charset="0"/>
              </a:rPr>
              <a:t>Bunun için genellikle 3x3 ya da 5x5 filtreler kullanılır.</a:t>
            </a:r>
          </a:p>
          <a:p>
            <a:pPr eaLnBrk="1" hangingPunct="1"/>
            <a:endParaRPr lang="tr-TR" altLang="tr-TR" sz="2800" dirty="0" smtClean="0">
              <a:latin typeface="Arial" charset="0"/>
            </a:endParaRPr>
          </a:p>
        </p:txBody>
      </p:sp>
    </p:spTree>
    <p:extLst>
      <p:ext uri="{BB962C8B-B14F-4D97-AF65-F5344CB8AC3E}">
        <p14:creationId xmlns:p14="http://schemas.microsoft.com/office/powerpoint/2010/main" val="203711406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altLang="tr-TR" sz="3000" b="1" dirty="0"/>
              <a:t>Gürültü Etkisinin Giderilmesi-Örnek </a:t>
            </a:r>
            <a:r>
              <a:rPr lang="tr-TR" altLang="tr-TR" sz="3000" b="1" dirty="0" smtClean="0"/>
              <a:t>1</a:t>
            </a:r>
            <a:endParaRPr lang="tr-TR" sz="3000" dirty="0"/>
          </a:p>
        </p:txBody>
      </p:sp>
      <p:sp>
        <p:nvSpPr>
          <p:cNvPr id="3" name="İçerik Yer Tutucusu 2"/>
          <p:cNvSpPr>
            <a:spLocks noGrp="1"/>
          </p:cNvSpPr>
          <p:nvPr>
            <p:ph idx="1"/>
          </p:nvPr>
        </p:nvSpPr>
        <p:spPr>
          <a:xfrm>
            <a:off x="457200" y="1600200"/>
            <a:ext cx="8219256" cy="1540768"/>
          </a:xfrm>
        </p:spPr>
        <p:txBody>
          <a:bodyPr>
            <a:normAutofit lnSpcReduction="10000"/>
          </a:bodyPr>
          <a:lstStyle/>
          <a:p>
            <a:r>
              <a:rPr lang="tr-TR" dirty="0" smtClean="0"/>
              <a:t>Örneğin şekildeki iki kayıp pikselin düzeltme işlemi için 3x3 filtre kullanıldığında kayıp bir pikselin etrafındaki komşu 8 pikselin ortalaması alınarak kayıp piksel yerine bu değer kaydedilir.</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349978"/>
            <a:ext cx="693420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 y="4509120"/>
            <a:ext cx="2141936" cy="182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1300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pPr eaLnBrk="1" hangingPunct="1"/>
            <a:r>
              <a:rPr lang="tr-TR" altLang="tr-TR" sz="3000" b="1" dirty="0" smtClean="0"/>
              <a:t>Gürültü Etkisinin Giderilmesi-Örnek 2</a:t>
            </a:r>
            <a:endParaRPr lang="tr-TR" altLang="tr-TR" sz="3000" b="1" dirty="0"/>
          </a:p>
        </p:txBody>
      </p:sp>
      <p:sp>
        <p:nvSpPr>
          <p:cNvPr id="133123" name="Rectangle 3"/>
          <p:cNvSpPr>
            <a:spLocks noGrp="1" noChangeArrowheads="1"/>
          </p:cNvSpPr>
          <p:nvPr>
            <p:ph type="body" idx="1"/>
          </p:nvPr>
        </p:nvSpPr>
        <p:spPr>
          <a:xfrm>
            <a:off x="323528" y="1412776"/>
            <a:ext cx="8568953" cy="2304256"/>
          </a:xfrm>
        </p:spPr>
        <p:txBody>
          <a:bodyPr/>
          <a:lstStyle/>
          <a:p>
            <a:pPr eaLnBrk="1" hangingPunct="1"/>
            <a:r>
              <a:rPr lang="tr-TR" altLang="tr-TR" dirty="0" smtClean="0">
                <a:latin typeface="Arial" charset="0"/>
              </a:rPr>
              <a:t>Örnekte piksellerin sayısal değerlerinin çoğu 40 ile 60 arasındadır. Ancak 0 ve 90 değerlerine sahip pikseller de görülmektedir. Bu değerler filtreleme ile diğer piksel değerlerine uyacak şekilde değiştirilir.</a:t>
            </a:r>
          </a:p>
          <a:p>
            <a:pPr eaLnBrk="1" hangingPunct="1"/>
            <a:endParaRPr lang="tr-TR" altLang="tr-TR" dirty="0" smtClean="0">
              <a:latin typeface="Arial" charset="0"/>
            </a:endParaRPr>
          </a:p>
        </p:txBody>
      </p:sp>
      <p:pic>
        <p:nvPicPr>
          <p:cNvPr id="133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73016"/>
            <a:ext cx="360686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55492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7"/>
          <p:cNvGrpSpPr>
            <a:grpSpLocks/>
          </p:cNvGrpSpPr>
          <p:nvPr/>
        </p:nvGrpSpPr>
        <p:grpSpPr bwMode="auto">
          <a:xfrm>
            <a:off x="0" y="0"/>
            <a:ext cx="9144000" cy="4508500"/>
            <a:chOff x="0" y="576"/>
            <a:chExt cx="5760" cy="2840"/>
          </a:xfrm>
        </p:grpSpPr>
        <p:pic>
          <p:nvPicPr>
            <p:cNvPr id="1341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
              <a:ext cx="5760" cy="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6"/>
            <p:cNvPicPr>
              <a:picLocks noChangeAspect="1" noChangeArrowheads="1"/>
            </p:cNvPicPr>
            <p:nvPr/>
          </p:nvPicPr>
          <p:blipFill>
            <a:blip r:embed="rId3">
              <a:extLst>
                <a:ext uri="{28A0092B-C50C-407E-A947-70E740481C1C}">
                  <a14:useLocalDpi xmlns:a14="http://schemas.microsoft.com/office/drawing/2010/main" val="0"/>
                </a:ext>
              </a:extLst>
            </a:blip>
            <a:srcRect l="827"/>
            <a:stretch>
              <a:fillRect/>
            </a:stretch>
          </p:blipFill>
          <p:spPr bwMode="auto">
            <a:xfrm>
              <a:off x="0" y="2208"/>
              <a:ext cx="5760"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414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572000"/>
            <a:ext cx="50292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5826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7: SAYISAL GÖRÜNTÜ İŞLEME (2. KISIM):</a:t>
            </a:r>
            <a:br>
              <a:rPr lang="tr-TR" sz="2800" noProof="1" smtClean="0"/>
            </a:br>
            <a:r>
              <a:rPr lang="tr-TR" sz="2800" noProof="1" smtClean="0"/>
              <a:t>GÖRÜNTÜ İyİLEŞTİRME/ZENGİNLEŞTİRME</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311636731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00372" y="1124744"/>
            <a:ext cx="7916044" cy="5616624"/>
          </a:xfrm>
        </p:spPr>
        <p:txBody>
          <a:bodyPr>
            <a:normAutofit lnSpcReduction="10000"/>
          </a:bodyPr>
          <a:lstStyle/>
          <a:p>
            <a:pPr eaLnBrk="1" hangingPunct="1">
              <a:lnSpc>
                <a:spcPct val="80000"/>
              </a:lnSpc>
              <a:spcAft>
                <a:spcPts val="300"/>
              </a:spcAft>
            </a:pPr>
            <a:r>
              <a:rPr lang="tr-TR" altLang="tr-TR" sz="2300" b="1" dirty="0" smtClean="0">
                <a:latin typeface="Arial" charset="0"/>
              </a:rPr>
              <a:t>Görüntü Önişleme</a:t>
            </a:r>
          </a:p>
          <a:p>
            <a:pPr lvl="1" eaLnBrk="1" hangingPunct="1">
              <a:lnSpc>
                <a:spcPct val="80000"/>
              </a:lnSpc>
              <a:spcAft>
                <a:spcPts val="300"/>
              </a:spcAft>
            </a:pPr>
            <a:r>
              <a:rPr lang="tr-TR" altLang="tr-TR" dirty="0" smtClean="0">
                <a:latin typeface="Arial" charset="0"/>
              </a:rPr>
              <a:t>Geometrik Düzeltme</a:t>
            </a:r>
          </a:p>
          <a:p>
            <a:pPr lvl="1" eaLnBrk="1" hangingPunct="1">
              <a:lnSpc>
                <a:spcPct val="80000"/>
              </a:lnSpc>
              <a:spcAft>
                <a:spcPts val="300"/>
              </a:spcAft>
            </a:pPr>
            <a:r>
              <a:rPr lang="tr-TR" altLang="tr-TR" dirty="0" smtClean="0">
                <a:latin typeface="Arial" charset="0"/>
              </a:rPr>
              <a:t>Radyometrik Kalibrasyon &amp; Düzeltme</a:t>
            </a:r>
          </a:p>
          <a:p>
            <a:pPr eaLnBrk="1" hangingPunct="1">
              <a:lnSpc>
                <a:spcPct val="80000"/>
              </a:lnSpc>
              <a:spcAft>
                <a:spcPts val="300"/>
              </a:spcAft>
            </a:pPr>
            <a:r>
              <a:rPr lang="tr-TR" altLang="tr-TR" sz="2300" b="1" dirty="0" smtClean="0">
                <a:solidFill>
                  <a:srgbClr val="FF0000"/>
                </a:solidFill>
                <a:latin typeface="Arial" charset="0"/>
              </a:rPr>
              <a:t>Görüntü İyileştirme/Zenginleştirme</a:t>
            </a:r>
          </a:p>
          <a:p>
            <a:pPr lvl="1" eaLnBrk="1" hangingPunct="1">
              <a:lnSpc>
                <a:spcPct val="80000"/>
              </a:lnSpc>
              <a:spcAft>
                <a:spcPts val="300"/>
              </a:spcAft>
            </a:pPr>
            <a:r>
              <a:rPr lang="tr-TR" altLang="tr-TR" dirty="0" smtClean="0">
                <a:solidFill>
                  <a:srgbClr val="FF0000"/>
                </a:solidFill>
                <a:latin typeface="Arial" charset="0"/>
              </a:rPr>
              <a:t>Kontrast İyileştirme</a:t>
            </a:r>
          </a:p>
          <a:p>
            <a:pPr lvl="1" eaLnBrk="1" hangingPunct="1">
              <a:lnSpc>
                <a:spcPct val="80000"/>
              </a:lnSpc>
              <a:spcAft>
                <a:spcPts val="300"/>
              </a:spcAft>
            </a:pPr>
            <a:r>
              <a:rPr lang="tr-TR" altLang="tr-TR" dirty="0" smtClean="0">
                <a:solidFill>
                  <a:srgbClr val="FF0000"/>
                </a:solidFill>
                <a:latin typeface="Arial" charset="0"/>
              </a:rPr>
              <a:t>Bantların Oranlanması</a:t>
            </a:r>
          </a:p>
          <a:p>
            <a:pPr lvl="1" eaLnBrk="1" hangingPunct="1">
              <a:lnSpc>
                <a:spcPct val="80000"/>
              </a:lnSpc>
              <a:spcAft>
                <a:spcPts val="300"/>
              </a:spcAft>
            </a:pPr>
            <a:r>
              <a:rPr lang="tr-TR" altLang="tr-TR" dirty="0" smtClean="0">
                <a:solidFill>
                  <a:srgbClr val="FF0000"/>
                </a:solidFill>
                <a:latin typeface="Arial" charset="0"/>
              </a:rPr>
              <a:t>Filtreleme</a:t>
            </a:r>
          </a:p>
          <a:p>
            <a:pPr lvl="1" eaLnBrk="1" hangingPunct="1">
              <a:lnSpc>
                <a:spcPct val="80000"/>
              </a:lnSpc>
              <a:spcAft>
                <a:spcPts val="300"/>
              </a:spcAft>
            </a:pPr>
            <a:r>
              <a:rPr lang="tr-TR" altLang="tr-TR" dirty="0" smtClean="0">
                <a:solidFill>
                  <a:srgbClr val="FF0000"/>
                </a:solidFill>
                <a:latin typeface="Arial" charset="0"/>
              </a:rPr>
              <a:t>Temel Bileşenler Analizi</a:t>
            </a:r>
          </a:p>
          <a:p>
            <a:pPr lvl="1" eaLnBrk="1" hangingPunct="1">
              <a:lnSpc>
                <a:spcPct val="80000"/>
              </a:lnSpc>
              <a:spcAft>
                <a:spcPts val="300"/>
              </a:spcAft>
            </a:pPr>
            <a:r>
              <a:rPr lang="tr-TR" altLang="tr-TR" dirty="0" smtClean="0">
                <a:solidFill>
                  <a:srgbClr val="FF0000"/>
                </a:solidFill>
                <a:latin typeface="Arial" charset="0"/>
              </a:rPr>
              <a:t>Görüntü Kaynaştırma</a:t>
            </a:r>
          </a:p>
          <a:p>
            <a:pPr lvl="1" eaLnBrk="1" hangingPunct="1">
              <a:lnSpc>
                <a:spcPct val="80000"/>
              </a:lnSpc>
              <a:spcAft>
                <a:spcPts val="300"/>
              </a:spcAft>
            </a:pPr>
            <a:r>
              <a:rPr lang="tr-TR" altLang="tr-TR" dirty="0" smtClean="0">
                <a:solidFill>
                  <a:srgbClr val="FF0000"/>
                </a:solidFill>
                <a:latin typeface="Arial" charset="0"/>
              </a:rPr>
              <a:t>Bitki İndeksi</a:t>
            </a:r>
          </a:p>
          <a:p>
            <a:pPr eaLnBrk="1" hangingPunct="1">
              <a:lnSpc>
                <a:spcPct val="80000"/>
              </a:lnSpc>
              <a:spcAft>
                <a:spcPts val="300"/>
              </a:spcAft>
            </a:pPr>
            <a:r>
              <a:rPr lang="tr-TR" altLang="tr-TR" sz="2300" b="1" dirty="0" smtClean="0">
                <a:latin typeface="Arial" charset="0"/>
              </a:rPr>
              <a:t>Görüntü Sınıflandırma</a:t>
            </a:r>
          </a:p>
          <a:p>
            <a:pPr lvl="1" eaLnBrk="1" hangingPunct="1">
              <a:lnSpc>
                <a:spcPct val="80000"/>
              </a:lnSpc>
              <a:spcAft>
                <a:spcPts val="300"/>
              </a:spcAft>
            </a:pPr>
            <a:r>
              <a:rPr lang="tr-TR" altLang="tr-TR" dirty="0" smtClean="0">
                <a:latin typeface="Arial" charset="0"/>
              </a:rPr>
              <a:t>Piksel Tabanlı Sınıflandırma</a:t>
            </a:r>
          </a:p>
          <a:p>
            <a:pPr lvl="2" eaLnBrk="1" hangingPunct="1">
              <a:lnSpc>
                <a:spcPct val="80000"/>
              </a:lnSpc>
              <a:spcAft>
                <a:spcPts val="300"/>
              </a:spcAft>
            </a:pPr>
            <a:r>
              <a:rPr lang="tr-TR" altLang="tr-TR" sz="2000" dirty="0" smtClean="0">
                <a:latin typeface="Arial" charset="0"/>
              </a:rPr>
              <a:t>Kontrollü Sınıflandırma</a:t>
            </a:r>
          </a:p>
          <a:p>
            <a:pPr lvl="2" eaLnBrk="1" hangingPunct="1">
              <a:lnSpc>
                <a:spcPct val="80000"/>
              </a:lnSpc>
              <a:spcAft>
                <a:spcPts val="300"/>
              </a:spcAft>
            </a:pPr>
            <a:r>
              <a:rPr lang="tr-TR" altLang="tr-TR" sz="2000" dirty="0" smtClean="0">
                <a:latin typeface="Arial" charset="0"/>
              </a:rPr>
              <a:t>Kontrolsüz Sınıflandırma</a:t>
            </a:r>
          </a:p>
          <a:p>
            <a:pPr lvl="1" eaLnBrk="1" hangingPunct="1">
              <a:lnSpc>
                <a:spcPct val="80000"/>
              </a:lnSpc>
              <a:spcAft>
                <a:spcPts val="300"/>
              </a:spcAft>
            </a:pPr>
            <a:r>
              <a:rPr lang="tr-TR" altLang="tr-TR" dirty="0" smtClean="0">
                <a:latin typeface="Arial" charset="0"/>
              </a:rPr>
              <a:t>Obje Tabanlı Sınıflandırma</a:t>
            </a:r>
          </a:p>
          <a:p>
            <a:pPr eaLnBrk="1" hangingPunct="1">
              <a:lnSpc>
                <a:spcPct val="80000"/>
              </a:lnSpc>
              <a:spcAft>
                <a:spcPts val="300"/>
              </a:spcAft>
            </a:pPr>
            <a:r>
              <a:rPr lang="tr-TR" altLang="tr-TR" sz="2300" b="1" dirty="0" smtClean="0">
                <a:latin typeface="Arial" charset="0"/>
              </a:rPr>
              <a:t>CBS İle Entegrasyon</a:t>
            </a:r>
          </a:p>
          <a:p>
            <a:pPr eaLnBrk="1" hangingPunct="1">
              <a:lnSpc>
                <a:spcPct val="80000"/>
              </a:lnSpc>
              <a:spcAft>
                <a:spcPts val="300"/>
              </a:spcAft>
            </a:pPr>
            <a:endParaRPr lang="tr-TR" altLang="tr-TR" dirty="0" smtClean="0">
              <a:latin typeface="Arial" charset="0"/>
            </a:endParaRPr>
          </a:p>
        </p:txBody>
      </p:sp>
      <p:sp>
        <p:nvSpPr>
          <p:cNvPr id="115715" name="Rectangle 4"/>
          <p:cNvSpPr>
            <a:spLocks noGrp="1" noChangeArrowheads="1"/>
          </p:cNvSpPr>
          <p:nvPr>
            <p:ph type="title"/>
          </p:nvPr>
        </p:nvSpPr>
        <p:spPr>
          <a:xfrm>
            <a:off x="251520" y="332656"/>
            <a:ext cx="7620000" cy="8382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lstStyle/>
          <a:p>
            <a:pPr eaLnBrk="1" hangingPunct="1"/>
            <a:r>
              <a:rPr lang="tr-TR" altLang="tr-TR" b="1" dirty="0" smtClean="0"/>
              <a:t>Sayısal Görüntü İşleme</a:t>
            </a:r>
          </a:p>
        </p:txBody>
      </p:sp>
    </p:spTree>
    <p:extLst>
      <p:ext uri="{BB962C8B-B14F-4D97-AF65-F5344CB8AC3E}">
        <p14:creationId xmlns:p14="http://schemas.microsoft.com/office/powerpoint/2010/main" val="417884983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280863" y="301625"/>
            <a:ext cx="8683625" cy="1143000"/>
          </a:xfrm>
        </p:spPr>
        <p:txBody>
          <a:bodyPr>
            <a:normAutofit/>
          </a:bodyPr>
          <a:lstStyle/>
          <a:p>
            <a:pPr eaLnBrk="1" hangingPunct="1"/>
            <a:r>
              <a:rPr lang="tr-TR" altLang="tr-TR" b="1" dirty="0" smtClean="0"/>
              <a:t>Görüntü İyileştirme/Zenginleştirme</a:t>
            </a:r>
          </a:p>
        </p:txBody>
      </p:sp>
      <p:sp>
        <p:nvSpPr>
          <p:cNvPr id="135171" name="Rectangle 3"/>
          <p:cNvSpPr>
            <a:spLocks noGrp="1" noChangeArrowheads="1"/>
          </p:cNvSpPr>
          <p:nvPr>
            <p:ph type="body" idx="1"/>
          </p:nvPr>
        </p:nvSpPr>
        <p:spPr>
          <a:xfrm>
            <a:off x="395536" y="1628800"/>
            <a:ext cx="8640960" cy="4114800"/>
          </a:xfrm>
        </p:spPr>
        <p:txBody>
          <a:bodyPr/>
          <a:lstStyle/>
          <a:p>
            <a:pPr eaLnBrk="1" hangingPunct="1"/>
            <a:r>
              <a:rPr lang="tr-TR" altLang="tr-TR" sz="3200" dirty="0" smtClean="0">
                <a:latin typeface="Arial" charset="0"/>
              </a:rPr>
              <a:t>Görüntünün daha iyi anlaşılabilmesi ve yorumlanabilmesi için yapılan işlemlerdir.</a:t>
            </a:r>
          </a:p>
          <a:p>
            <a:pPr eaLnBrk="1" hangingPunct="1"/>
            <a:endParaRPr lang="tr-TR" altLang="tr-TR" sz="3200" dirty="0">
              <a:latin typeface="Arial" charset="0"/>
            </a:endParaRPr>
          </a:p>
        </p:txBody>
      </p:sp>
    </p:spTree>
    <p:extLst>
      <p:ext uri="{BB962C8B-B14F-4D97-AF65-F5344CB8AC3E}">
        <p14:creationId xmlns:p14="http://schemas.microsoft.com/office/powerpoint/2010/main" val="20659199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350168"/>
            <a:ext cx="8229600" cy="990600"/>
          </a:xfrm>
        </p:spPr>
        <p:txBody>
          <a:bodyPr>
            <a:normAutofit/>
          </a:bodyPr>
          <a:lstStyle/>
          <a:p>
            <a:pPr eaLnBrk="1" hangingPunct="1"/>
            <a:r>
              <a:rPr lang="tr-TR" altLang="tr-TR" sz="3600" b="1" dirty="0" smtClean="0"/>
              <a:t>Kontrast İyileştirme</a:t>
            </a:r>
          </a:p>
        </p:txBody>
      </p:sp>
      <p:sp>
        <p:nvSpPr>
          <p:cNvPr id="136195" name="Rectangle 3"/>
          <p:cNvSpPr>
            <a:spLocks noGrp="1" noChangeArrowheads="1"/>
          </p:cNvSpPr>
          <p:nvPr>
            <p:ph type="body" idx="1"/>
          </p:nvPr>
        </p:nvSpPr>
        <p:spPr>
          <a:xfrm>
            <a:off x="467544" y="1484785"/>
            <a:ext cx="8458200" cy="4992216"/>
          </a:xfrm>
        </p:spPr>
        <p:txBody>
          <a:bodyPr/>
          <a:lstStyle/>
          <a:p>
            <a:pPr eaLnBrk="1" hangingPunct="1">
              <a:spcAft>
                <a:spcPct val="30000"/>
              </a:spcAft>
            </a:pPr>
            <a:r>
              <a:rPr lang="tr-TR" altLang="tr-TR" dirty="0" smtClean="0">
                <a:latin typeface="Arial" charset="0"/>
              </a:rPr>
              <a:t>Kontrast işlemleri, görsel açıdan daha kolay anlaşılır ve yorumlanır bir görüntü elde etmek için kullanılır.</a:t>
            </a:r>
          </a:p>
          <a:p>
            <a:pPr eaLnBrk="1" hangingPunct="1">
              <a:spcAft>
                <a:spcPct val="30000"/>
              </a:spcAft>
            </a:pPr>
            <a:r>
              <a:rPr lang="tr-TR" altLang="tr-TR" dirty="0" smtClean="0">
                <a:latin typeface="Arial" charset="0"/>
              </a:rPr>
              <a:t>Bir görüntüdeki </a:t>
            </a:r>
            <a:r>
              <a:rPr lang="tr-TR" altLang="tr-TR" dirty="0">
                <a:latin typeface="Arial" charset="0"/>
              </a:rPr>
              <a:t>çeşitli </a:t>
            </a:r>
            <a:r>
              <a:rPr lang="tr-TR" altLang="tr-TR" dirty="0" smtClean="0">
                <a:latin typeface="Arial" charset="0"/>
              </a:rPr>
              <a:t>detaylar </a:t>
            </a:r>
            <a:r>
              <a:rPr lang="tr-TR" altLang="tr-TR" dirty="0">
                <a:latin typeface="Arial" charset="0"/>
              </a:rPr>
              <a:t>arasındaki ton ayrımını artırmak için </a:t>
            </a:r>
            <a:r>
              <a:rPr lang="tr-TR" altLang="tr-TR" dirty="0" smtClean="0">
                <a:latin typeface="Arial" charset="0"/>
              </a:rPr>
              <a:t>kullanılır.</a:t>
            </a:r>
          </a:p>
          <a:p>
            <a:pPr eaLnBrk="1" hangingPunct="1">
              <a:spcAft>
                <a:spcPct val="30000"/>
              </a:spcAft>
            </a:pPr>
            <a:r>
              <a:rPr lang="tr-TR" altLang="tr-TR" dirty="0" smtClean="0">
                <a:latin typeface="Arial" charset="0"/>
              </a:rPr>
              <a:t>Yazılımlarda bu işlem sonucu oluşan görüntünün piksel değerleri yeni bir görüntü olarak kayıt yapılmadıkça kalıcı olarak değişmez.</a:t>
            </a:r>
          </a:p>
          <a:p>
            <a:pPr eaLnBrk="1" hangingPunct="1">
              <a:spcAft>
                <a:spcPct val="30000"/>
              </a:spcAft>
            </a:pPr>
            <a:r>
              <a:rPr lang="tr-TR" altLang="tr-TR" dirty="0" smtClean="0">
                <a:latin typeface="Arial" charset="0"/>
              </a:rPr>
              <a:t>Kontrast iyileştirme ile elde edilen görüntülerin kaydedilerek </a:t>
            </a:r>
            <a:r>
              <a:rPr lang="tr-TR" altLang="tr-TR" b="1" i="1" dirty="0" smtClean="0">
                <a:latin typeface="Arial" charset="0"/>
              </a:rPr>
              <a:t>Sınıflandırma</a:t>
            </a:r>
            <a:r>
              <a:rPr lang="tr-TR" altLang="tr-TR" i="1" dirty="0" smtClean="0">
                <a:latin typeface="Arial" charset="0"/>
              </a:rPr>
              <a:t> ya da </a:t>
            </a:r>
            <a:r>
              <a:rPr lang="tr-TR" altLang="tr-TR" b="1" i="1" dirty="0" smtClean="0">
                <a:latin typeface="Arial" charset="0"/>
              </a:rPr>
              <a:t>Değişim belirleme</a:t>
            </a:r>
            <a:r>
              <a:rPr lang="tr-TR" altLang="tr-TR" dirty="0" smtClean="0">
                <a:latin typeface="Arial" charset="0"/>
              </a:rPr>
              <a:t> çalışmaları için kullanılması uygun değildir.</a:t>
            </a:r>
          </a:p>
          <a:p>
            <a:pPr eaLnBrk="1" hangingPunct="1">
              <a:spcAft>
                <a:spcPct val="30000"/>
              </a:spcAft>
            </a:pPr>
            <a:endParaRPr lang="tr-TR" altLang="tr-TR" dirty="0" smtClean="0">
              <a:latin typeface="Arial" charset="0"/>
            </a:endParaRPr>
          </a:p>
        </p:txBody>
      </p:sp>
    </p:spTree>
    <p:extLst>
      <p:ext uri="{BB962C8B-B14F-4D97-AF65-F5344CB8AC3E}">
        <p14:creationId xmlns:p14="http://schemas.microsoft.com/office/powerpoint/2010/main" val="265664590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29600" cy="990600"/>
          </a:xfrm>
        </p:spPr>
        <p:txBody>
          <a:bodyPr>
            <a:normAutofit/>
          </a:bodyPr>
          <a:lstStyle/>
          <a:p>
            <a:pPr>
              <a:spcAft>
                <a:spcPts val="0"/>
              </a:spcAft>
            </a:pPr>
            <a:r>
              <a:rPr lang="tr-TR" altLang="tr-TR" sz="3600" b="1" dirty="0"/>
              <a:t>Kontrast İyileştirme</a:t>
            </a:r>
            <a:endParaRPr lang="tr-TR" sz="3600" dirty="0"/>
          </a:p>
        </p:txBody>
      </p:sp>
      <p:sp>
        <p:nvSpPr>
          <p:cNvPr id="3" name="İçerik Yer Tutucusu 2"/>
          <p:cNvSpPr>
            <a:spLocks noGrp="1"/>
          </p:cNvSpPr>
          <p:nvPr>
            <p:ph idx="1"/>
          </p:nvPr>
        </p:nvSpPr>
        <p:spPr>
          <a:xfrm>
            <a:off x="251520" y="1196752"/>
            <a:ext cx="8712968" cy="2764904"/>
          </a:xfrm>
        </p:spPr>
        <p:txBody>
          <a:bodyPr/>
          <a:lstStyle/>
          <a:p>
            <a:pPr>
              <a:spcAft>
                <a:spcPts val="600"/>
              </a:spcAft>
            </a:pPr>
            <a:r>
              <a:rPr lang="tr-TR" dirty="0"/>
              <a:t>Kontrast </a:t>
            </a:r>
            <a:r>
              <a:rPr lang="tr-TR" dirty="0" smtClean="0"/>
              <a:t>iyileştirmeyi </a:t>
            </a:r>
            <a:r>
              <a:rPr lang="tr-TR" dirty="0"/>
              <a:t>anlamanın anahtarı, </a:t>
            </a:r>
            <a:r>
              <a:rPr lang="tr-TR" dirty="0" smtClean="0"/>
              <a:t>görüntü histogramı </a:t>
            </a:r>
            <a:r>
              <a:rPr lang="tr-TR" dirty="0"/>
              <a:t>kavramını anlamaktır. </a:t>
            </a:r>
            <a:r>
              <a:rPr lang="tr-TR" b="1" dirty="0"/>
              <a:t>Histogram</a:t>
            </a:r>
            <a:r>
              <a:rPr lang="tr-TR" dirty="0"/>
              <a:t>, bir </a:t>
            </a:r>
            <a:r>
              <a:rPr lang="tr-TR" dirty="0" smtClean="0"/>
              <a:t>görüntünün içerdiği </a:t>
            </a:r>
            <a:r>
              <a:rPr lang="tr-TR" dirty="0"/>
              <a:t>parlaklık değerlerinin grafiksel bir temsilidir</a:t>
            </a:r>
            <a:r>
              <a:rPr lang="tr-TR" dirty="0" smtClean="0"/>
              <a:t>.</a:t>
            </a:r>
          </a:p>
          <a:p>
            <a:pPr>
              <a:spcAft>
                <a:spcPts val="600"/>
              </a:spcAft>
            </a:pPr>
            <a:r>
              <a:rPr lang="tr-TR" dirty="0"/>
              <a:t>G</a:t>
            </a:r>
            <a:r>
              <a:rPr lang="tr-TR" dirty="0" smtClean="0"/>
              <a:t>rafiğin yatay ekseninde görüntü parlaklık değerleri (gri düzey değerleri), düşey ekseninde bu değerlerin </a:t>
            </a:r>
            <a:r>
              <a:rPr lang="tr-TR" dirty="0"/>
              <a:t>her birinin görüntüde oluşma </a:t>
            </a:r>
            <a:r>
              <a:rPr lang="tr-TR" dirty="0" smtClean="0"/>
              <a:t>sıklığı (piksel sayısı) gösterilir</a:t>
            </a:r>
            <a:r>
              <a:rPr lang="tr-TR" dirty="0"/>
              <a:t>.</a:t>
            </a:r>
            <a:endParaRPr lang="tr-TR" dirty="0" smtClean="0"/>
          </a:p>
          <a:p>
            <a:pPr>
              <a:spcAft>
                <a:spcPts val="600"/>
              </a:spcAft>
            </a:pPr>
            <a:endParaRPr lang="tr-TR" dirty="0"/>
          </a:p>
          <a:p>
            <a:pPr>
              <a:spcAft>
                <a:spcPts val="600"/>
              </a:spcAft>
            </a:pPr>
            <a:endParaRPr lang="tr-TR"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779093"/>
            <a:ext cx="728662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78046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altLang="tr-TR" sz="3600" b="1" dirty="0"/>
              <a:t>Kontrast İyileştirme</a:t>
            </a:r>
            <a:endParaRPr lang="tr-TR" sz="3600" dirty="0"/>
          </a:p>
        </p:txBody>
      </p:sp>
      <p:sp>
        <p:nvSpPr>
          <p:cNvPr id="3" name="İçerik Yer Tutucusu 2"/>
          <p:cNvSpPr>
            <a:spLocks noGrp="1"/>
          </p:cNvSpPr>
          <p:nvPr>
            <p:ph idx="1"/>
          </p:nvPr>
        </p:nvSpPr>
        <p:spPr/>
        <p:txBody>
          <a:bodyPr/>
          <a:lstStyle/>
          <a:p>
            <a:pPr>
              <a:spcAft>
                <a:spcPts val="600"/>
              </a:spcAft>
            </a:pPr>
            <a:r>
              <a:rPr lang="tr-TR" sz="2800" noProof="1" smtClean="0"/>
              <a:t>Doğrusal Kontrast Germe </a:t>
            </a:r>
            <a:r>
              <a:rPr lang="tr-TR" altLang="tr-TR" sz="2800" noProof="1" smtClean="0"/>
              <a:t>(Linear Contrast Stretch) diğer adıyla Maksimum-Minimum Değere Göre Kontrast Germe (Max-Min Contrast Stretch)</a:t>
            </a:r>
            <a:endParaRPr lang="tr-TR" sz="2800" noProof="1" smtClean="0"/>
          </a:p>
          <a:p>
            <a:pPr>
              <a:spcAft>
                <a:spcPts val="600"/>
              </a:spcAft>
            </a:pPr>
            <a:r>
              <a:rPr lang="tr-TR" sz="2800" noProof="1" smtClean="0"/>
              <a:t>Histogram Eşitleme (</a:t>
            </a:r>
            <a:r>
              <a:rPr lang="tr-TR" altLang="tr-TR" sz="2800" noProof="1" smtClean="0"/>
              <a:t>H</a:t>
            </a:r>
            <a:r>
              <a:rPr lang="en-US" altLang="tr-TR" sz="2800" noProof="1" smtClean="0"/>
              <a:t>istogram </a:t>
            </a:r>
            <a:r>
              <a:rPr lang="tr-TR" altLang="tr-TR" sz="2800" noProof="1" smtClean="0"/>
              <a:t>E</a:t>
            </a:r>
            <a:r>
              <a:rPr lang="en-US" altLang="tr-TR" sz="2800" noProof="1" smtClean="0"/>
              <a:t>qualization</a:t>
            </a:r>
            <a:r>
              <a:rPr lang="tr-TR" altLang="tr-TR" sz="2800" noProof="1" smtClean="0"/>
              <a:t>)</a:t>
            </a:r>
            <a:endParaRPr lang="tr-TR" sz="2800" noProof="1"/>
          </a:p>
        </p:txBody>
      </p:sp>
    </p:spTree>
    <p:extLst>
      <p:ext uri="{BB962C8B-B14F-4D97-AF65-F5344CB8AC3E}">
        <p14:creationId xmlns:p14="http://schemas.microsoft.com/office/powerpoint/2010/main" val="3830216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nd Cover Classification Comparison with Different Resolution Ima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12798"/>
            <a:ext cx="8883550" cy="357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5421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422176"/>
            <a:ext cx="9036496" cy="990600"/>
          </a:xfrm>
        </p:spPr>
        <p:txBody>
          <a:bodyPr>
            <a:noAutofit/>
          </a:bodyPr>
          <a:lstStyle/>
          <a:p>
            <a:r>
              <a:rPr lang="tr-TR" altLang="tr-TR" sz="3200" b="1" dirty="0" smtClean="0"/>
              <a:t>Doğrusal Kontrast Germe (</a:t>
            </a:r>
            <a:r>
              <a:rPr lang="tr-TR" altLang="tr-TR" sz="3200" b="1" dirty="0"/>
              <a:t>Maksimum-Minimum Değere Göre Kontrast  Germe </a:t>
            </a:r>
            <a:r>
              <a:rPr lang="tr-TR" altLang="tr-TR" sz="3200" b="1" dirty="0" smtClean="0"/>
              <a:t>)</a:t>
            </a:r>
            <a:endParaRPr lang="tr-TR" sz="3200" b="1" dirty="0"/>
          </a:p>
        </p:txBody>
      </p:sp>
      <p:sp>
        <p:nvSpPr>
          <p:cNvPr id="3" name="İçerik Yer Tutucusu 2"/>
          <p:cNvSpPr>
            <a:spLocks noGrp="1"/>
          </p:cNvSpPr>
          <p:nvPr>
            <p:ph idx="1"/>
          </p:nvPr>
        </p:nvSpPr>
        <p:spPr>
          <a:xfrm>
            <a:off x="179512" y="1720552"/>
            <a:ext cx="8784976" cy="4876800"/>
          </a:xfrm>
        </p:spPr>
        <p:txBody>
          <a:bodyPr/>
          <a:lstStyle/>
          <a:p>
            <a:r>
              <a:rPr lang="tr-TR" sz="2800" dirty="0"/>
              <a:t>En basit </a:t>
            </a:r>
            <a:r>
              <a:rPr lang="tr-TR" sz="2800" dirty="0" smtClean="0"/>
              <a:t>kontrast iyileştirme yöntemi Doğrusal </a:t>
            </a:r>
            <a:r>
              <a:rPr lang="tr-TR" sz="2800" dirty="0"/>
              <a:t>K</a:t>
            </a:r>
            <a:r>
              <a:rPr lang="tr-TR" sz="2800" dirty="0" smtClean="0"/>
              <a:t>ontrast </a:t>
            </a:r>
            <a:r>
              <a:rPr lang="tr-TR" sz="2800" dirty="0"/>
              <a:t>G</a:t>
            </a:r>
            <a:r>
              <a:rPr lang="tr-TR" sz="2800" dirty="0" smtClean="0"/>
              <a:t>ermedir. Doğrusal Kontrast </a:t>
            </a:r>
            <a:r>
              <a:rPr lang="tr-TR" sz="2800" dirty="0"/>
              <a:t>G</a:t>
            </a:r>
            <a:r>
              <a:rPr lang="tr-TR" sz="2800" dirty="0" smtClean="0"/>
              <a:t>erme işlemi, </a:t>
            </a:r>
            <a:r>
              <a:rPr lang="tr-TR" sz="2800" dirty="0"/>
              <a:t>histogramın alt ve üst </a:t>
            </a:r>
            <a:r>
              <a:rPr lang="tr-TR" sz="2800" dirty="0" smtClean="0"/>
              <a:t>sınırlarının (görüntüdeki </a:t>
            </a:r>
            <a:r>
              <a:rPr lang="tr-TR" sz="2800" dirty="0"/>
              <a:t>minimum ve maksimum parlaklık değerleri) </a:t>
            </a:r>
            <a:r>
              <a:rPr lang="tr-TR" sz="2800" dirty="0" smtClean="0"/>
              <a:t>tanımlanması ve </a:t>
            </a:r>
            <a:r>
              <a:rPr lang="tr-TR" sz="2800" dirty="0"/>
              <a:t>bu </a:t>
            </a:r>
            <a:r>
              <a:rPr lang="tr-TR" sz="2800" dirty="0" smtClean="0"/>
              <a:t>aralığın </a:t>
            </a:r>
            <a:r>
              <a:rPr lang="tr-TR" sz="2800" dirty="0"/>
              <a:t>tüm </a:t>
            </a:r>
            <a:r>
              <a:rPr lang="tr-TR" sz="2800" dirty="0" smtClean="0"/>
              <a:t>gri düzey aralığını </a:t>
            </a:r>
            <a:r>
              <a:rPr lang="tr-TR" sz="2800" dirty="0"/>
              <a:t>dolduracak şekilde </a:t>
            </a:r>
            <a:r>
              <a:rPr lang="tr-TR" sz="2800" dirty="0" smtClean="0"/>
              <a:t>genişletilmesi </a:t>
            </a:r>
            <a:r>
              <a:rPr lang="tr-TR" sz="2800" dirty="0"/>
              <a:t>için bir dönüşüm uygulanmasını </a:t>
            </a:r>
            <a:r>
              <a:rPr lang="tr-TR" sz="2800" dirty="0" smtClean="0"/>
              <a:t>içerir.</a:t>
            </a:r>
          </a:p>
        </p:txBody>
      </p:sp>
    </p:spTree>
    <p:extLst>
      <p:ext uri="{BB962C8B-B14F-4D97-AF65-F5344CB8AC3E}">
        <p14:creationId xmlns:p14="http://schemas.microsoft.com/office/powerpoint/2010/main" val="84678657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8928992" cy="990600"/>
          </a:xfrm>
        </p:spPr>
        <p:txBody>
          <a:bodyPr>
            <a:noAutofit/>
          </a:bodyPr>
          <a:lstStyle/>
          <a:p>
            <a:r>
              <a:rPr lang="tr-TR" altLang="tr-TR" sz="3200" b="1" dirty="0"/>
              <a:t>Doğrusal Kontrast Germe (Maksimum-Minimum Değere Göre Kontrast  Germe )</a:t>
            </a:r>
            <a:endParaRPr lang="tr-TR" sz="3200" dirty="0"/>
          </a:p>
        </p:txBody>
      </p:sp>
      <p:sp>
        <p:nvSpPr>
          <p:cNvPr id="3" name="İçerik Yer Tutucusu 2"/>
          <p:cNvSpPr>
            <a:spLocks noGrp="1"/>
          </p:cNvSpPr>
          <p:nvPr>
            <p:ph idx="1"/>
          </p:nvPr>
        </p:nvSpPr>
        <p:spPr>
          <a:xfrm>
            <a:off x="323528" y="1484784"/>
            <a:ext cx="8640960" cy="2404864"/>
          </a:xfrm>
        </p:spPr>
        <p:txBody>
          <a:bodyPr/>
          <a:lstStyle/>
          <a:p>
            <a:r>
              <a:rPr lang="tr-TR" sz="2000" dirty="0" smtClean="0"/>
              <a:t>Şekildeki örnekte, 8 bitlik orijinal bir görüntünün histogramındaki </a:t>
            </a:r>
            <a:r>
              <a:rPr lang="tr-TR" sz="2000" dirty="0"/>
              <a:t>minimum değer </a:t>
            </a:r>
            <a:r>
              <a:rPr lang="tr-TR" sz="2000" dirty="0" smtClean="0"/>
              <a:t>84 ve </a:t>
            </a:r>
            <a:r>
              <a:rPr lang="tr-TR" sz="2000" dirty="0"/>
              <a:t>maksimum değer 153'tür. Bu 70 </a:t>
            </a:r>
            <a:r>
              <a:rPr lang="tr-TR" sz="2000" dirty="0" smtClean="0"/>
              <a:t>düzey (153-84+1=70), 256 </a:t>
            </a:r>
            <a:r>
              <a:rPr lang="tr-TR" sz="2000" dirty="0"/>
              <a:t>düzeyin </a:t>
            </a:r>
            <a:r>
              <a:rPr lang="tr-TR" sz="2000" dirty="0" smtClean="0"/>
              <a:t>(0-255) üçte </a:t>
            </a:r>
            <a:r>
              <a:rPr lang="tr-TR" sz="2000" dirty="0"/>
              <a:t>birinden daha azını kaplar. Doğrusal K</a:t>
            </a:r>
            <a:r>
              <a:rPr lang="tr-TR" sz="2000" dirty="0" smtClean="0"/>
              <a:t>ontrast </a:t>
            </a:r>
            <a:r>
              <a:rPr lang="tr-TR" sz="2000" dirty="0"/>
              <a:t>G</a:t>
            </a:r>
            <a:r>
              <a:rPr lang="tr-TR" sz="2000" dirty="0" smtClean="0"/>
              <a:t>erme, </a:t>
            </a:r>
            <a:r>
              <a:rPr lang="tr-TR" sz="2000" dirty="0"/>
              <a:t>bu küçük aralığı 0'dan 255'e kadar tüm değerleri kapsayacak şekilde eşit şekilde genişletir. </a:t>
            </a:r>
            <a:r>
              <a:rPr lang="tr-TR" sz="2000" dirty="0" smtClean="0"/>
              <a:t>Bu işlem sonucunda görüntüde açık görünen alanlar daha açık, koyu görünen alanlar daha koyu hale getirilerek görsel yorumlama  kolaylaşır. </a:t>
            </a:r>
            <a:endParaRPr lang="tr-TR" sz="20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17032"/>
            <a:ext cx="4502452"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7465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79512" y="457200"/>
            <a:ext cx="9040688" cy="1143000"/>
          </a:xfrm>
        </p:spPr>
        <p:txBody>
          <a:bodyPr vert="horz" lIns="91440" tIns="45720" rIns="91440" bIns="45720" rtlCol="0" anchor="ctr">
            <a:noAutofit/>
          </a:bodyPr>
          <a:lstStyle/>
          <a:p>
            <a:r>
              <a:rPr lang="tr-TR" altLang="tr-TR" sz="3200" b="1" dirty="0"/>
              <a:t>Doğrusal Kontrast Germe (Maksimum-Minimum Değere Göre Kontrast  Germe )</a:t>
            </a:r>
          </a:p>
        </p:txBody>
      </p:sp>
      <p:graphicFrame>
        <p:nvGraphicFramePr>
          <p:cNvPr id="137219" name="Object 4"/>
          <p:cNvGraphicFramePr>
            <a:graphicFrameLocks noGrp="1" noChangeAspect="1"/>
          </p:cNvGraphicFramePr>
          <p:nvPr>
            <p:ph idx="1"/>
          </p:nvPr>
        </p:nvGraphicFramePr>
        <p:xfrm>
          <a:off x="2454275" y="1981200"/>
          <a:ext cx="4403725" cy="1171575"/>
        </p:xfrm>
        <a:graphic>
          <a:graphicData uri="http://schemas.openxmlformats.org/presentationml/2006/ole">
            <mc:AlternateContent xmlns:mc="http://schemas.openxmlformats.org/markup-compatibility/2006">
              <mc:Choice xmlns:v="urn:schemas-microsoft-com:vml" Requires="v">
                <p:oleObj spid="_x0000_s2063" name="Equation" r:id="rId3" imgW="1854200" imgH="482600" progId="Equation.3">
                  <p:embed/>
                </p:oleObj>
              </mc:Choice>
              <mc:Fallback>
                <p:oleObj name="Equation" r:id="rId3" imgW="18542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275" y="1981200"/>
                        <a:ext cx="4403725" cy="1171575"/>
                      </a:xfrm>
                      <a:prstGeom prst="rect">
                        <a:avLst/>
                      </a:prstGeom>
                      <a:solidFill>
                        <a:srgbClr val="EAEAEA"/>
                      </a:solidFill>
                      <a:ln>
                        <a:noFill/>
                      </a:ln>
                      <a:effectLst>
                        <a:outerShdw dist="107763" dir="2700000" algn="ctr" rotWithShape="0">
                          <a:srgbClr val="000000"/>
                        </a:outerShdw>
                      </a:effectLst>
                      <a:extLst/>
                    </p:spPr>
                  </p:pic>
                </p:oleObj>
              </mc:Fallback>
            </mc:AlternateContent>
          </a:graphicData>
        </a:graphic>
      </p:graphicFrame>
      <p:sp>
        <p:nvSpPr>
          <p:cNvPr id="137220" name="Rectangle 7"/>
          <p:cNvSpPr>
            <a:spLocks noChangeArrowheads="1"/>
          </p:cNvSpPr>
          <p:nvPr/>
        </p:nvSpPr>
        <p:spPr bwMode="auto">
          <a:xfrm>
            <a:off x="467544" y="3581400"/>
            <a:ext cx="8676456" cy="264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None/>
            </a:pPr>
            <a:r>
              <a:rPr lang="en-US" altLang="tr-TR" sz="2000" b="1" noProof="1" smtClean="0">
                <a:latin typeface="Arial" charset="0"/>
              </a:rPr>
              <a:t>BV</a:t>
            </a:r>
            <a:r>
              <a:rPr lang="en-US" altLang="tr-TR" sz="1800" b="1" noProof="1" smtClean="0">
                <a:latin typeface="Arial" charset="0"/>
              </a:rPr>
              <a:t>in</a:t>
            </a:r>
            <a:r>
              <a:rPr lang="en-US" altLang="tr-TR" sz="2000" b="1" noProof="1" smtClean="0">
                <a:latin typeface="Arial" charset="0"/>
              </a:rPr>
              <a:t> </a:t>
            </a:r>
            <a:r>
              <a:rPr lang="tr-TR" altLang="tr-TR" sz="2000" b="1" noProof="1" smtClean="0">
                <a:latin typeface="Arial" charset="0"/>
              </a:rPr>
              <a:t>= </a:t>
            </a:r>
            <a:r>
              <a:rPr lang="tr-TR" altLang="tr-TR" sz="2000" noProof="1">
                <a:latin typeface="Arial" charset="0"/>
              </a:rPr>
              <a:t>P</a:t>
            </a:r>
            <a:r>
              <a:rPr lang="tr-TR" altLang="tr-TR" sz="2000" noProof="1" smtClean="0">
                <a:latin typeface="Arial" charset="0"/>
              </a:rPr>
              <a:t>ikselin orijinal parlaklık değeri</a:t>
            </a:r>
            <a:r>
              <a:rPr lang="en-US" altLang="tr-TR" sz="2000" noProof="1" smtClean="0">
                <a:latin typeface="Arial" charset="0"/>
              </a:rPr>
              <a:t> </a:t>
            </a:r>
            <a:endParaRPr lang="tr-TR" altLang="tr-TR" sz="2000" noProof="1" smtClean="0">
              <a:latin typeface="Arial" charset="0"/>
            </a:endParaRPr>
          </a:p>
          <a:p>
            <a:pPr>
              <a:spcBef>
                <a:spcPct val="0"/>
              </a:spcBef>
              <a:buClrTx/>
              <a:buSzTx/>
              <a:buNone/>
            </a:pPr>
            <a:r>
              <a:rPr lang="en-US" altLang="tr-TR" sz="2000" b="1" noProof="1" smtClean="0">
                <a:latin typeface="Arial" charset="0"/>
              </a:rPr>
              <a:t>min</a:t>
            </a:r>
            <a:r>
              <a:rPr lang="en-US" altLang="tr-TR" sz="1800" b="1" noProof="1" smtClean="0">
                <a:latin typeface="Arial" charset="0"/>
              </a:rPr>
              <a:t>k</a:t>
            </a:r>
            <a:r>
              <a:rPr lang="en-US" altLang="tr-TR" sz="2000" b="1" noProof="1" smtClean="0">
                <a:latin typeface="Arial" charset="0"/>
              </a:rPr>
              <a:t> </a:t>
            </a:r>
            <a:r>
              <a:rPr lang="tr-TR" altLang="tr-TR" sz="2000" b="1" noProof="1" smtClean="0">
                <a:latin typeface="Arial" charset="0"/>
              </a:rPr>
              <a:t>= </a:t>
            </a:r>
            <a:r>
              <a:rPr lang="tr-TR" altLang="tr-TR" sz="2000" noProof="1" smtClean="0">
                <a:latin typeface="Arial" charset="0"/>
              </a:rPr>
              <a:t>Görüntüdeki minimum piksel değeri</a:t>
            </a:r>
          </a:p>
          <a:p>
            <a:pPr>
              <a:spcBef>
                <a:spcPct val="0"/>
              </a:spcBef>
              <a:buClrTx/>
              <a:buSzTx/>
              <a:buNone/>
            </a:pPr>
            <a:r>
              <a:rPr lang="en-US" altLang="tr-TR" sz="2000" b="1" noProof="1" smtClean="0">
                <a:latin typeface="Arial" charset="0"/>
              </a:rPr>
              <a:t>max</a:t>
            </a:r>
            <a:r>
              <a:rPr lang="en-US" altLang="tr-TR" sz="1800" b="1" noProof="1" smtClean="0">
                <a:latin typeface="Arial" charset="0"/>
              </a:rPr>
              <a:t>k</a:t>
            </a:r>
            <a:r>
              <a:rPr lang="en-US" altLang="tr-TR" sz="2000" b="1" noProof="1" smtClean="0">
                <a:latin typeface="Arial" charset="0"/>
              </a:rPr>
              <a:t> </a:t>
            </a:r>
            <a:r>
              <a:rPr lang="tr-TR" altLang="tr-TR" sz="2000" b="1" noProof="1" smtClean="0">
                <a:latin typeface="Arial" charset="0"/>
              </a:rPr>
              <a:t>= </a:t>
            </a:r>
            <a:r>
              <a:rPr lang="tr-TR" altLang="tr-TR" sz="2000" noProof="1" smtClean="0">
                <a:latin typeface="Arial" charset="0"/>
              </a:rPr>
              <a:t>Görüntüdeki maksimum piksel değeri</a:t>
            </a:r>
          </a:p>
          <a:p>
            <a:pPr>
              <a:spcBef>
                <a:spcPct val="0"/>
              </a:spcBef>
              <a:buClrTx/>
              <a:buSzTx/>
              <a:buNone/>
            </a:pPr>
            <a:r>
              <a:rPr lang="en-US" altLang="tr-TR" sz="2000" b="1" noProof="1" smtClean="0">
                <a:latin typeface="Arial" charset="0"/>
              </a:rPr>
              <a:t>BV</a:t>
            </a:r>
            <a:r>
              <a:rPr lang="en-US" altLang="tr-TR" sz="1800" b="1" noProof="1" smtClean="0">
                <a:latin typeface="Arial" charset="0"/>
              </a:rPr>
              <a:t>out </a:t>
            </a:r>
            <a:r>
              <a:rPr lang="tr-TR" altLang="tr-TR" sz="2000" b="1" noProof="1" smtClean="0">
                <a:latin typeface="Arial" charset="0"/>
              </a:rPr>
              <a:t>= </a:t>
            </a:r>
            <a:r>
              <a:rPr lang="tr-TR" altLang="tr-TR" sz="2000" noProof="1" smtClean="0">
                <a:latin typeface="Arial" charset="0"/>
              </a:rPr>
              <a:t>İşlem sonucu elde edilen parlaklık değeri</a:t>
            </a:r>
          </a:p>
          <a:p>
            <a:pPr>
              <a:spcBef>
                <a:spcPct val="0"/>
              </a:spcBef>
              <a:buClrTx/>
              <a:buSzTx/>
              <a:buNone/>
            </a:pPr>
            <a:r>
              <a:rPr lang="tr-TR" altLang="tr-TR" sz="2000" b="1" noProof="1" smtClean="0">
                <a:latin typeface="Arial" charset="0"/>
              </a:rPr>
              <a:t>q</a:t>
            </a:r>
            <a:r>
              <a:rPr lang="en-US" altLang="tr-TR" sz="2000" b="1" noProof="1" smtClean="0">
                <a:latin typeface="Arial" charset="0"/>
              </a:rPr>
              <a:t>uant</a:t>
            </a:r>
            <a:r>
              <a:rPr lang="en-US" altLang="tr-TR" sz="1800" b="1" noProof="1" smtClean="0">
                <a:latin typeface="Arial" charset="0"/>
              </a:rPr>
              <a:t>k</a:t>
            </a:r>
            <a:r>
              <a:rPr lang="tr-TR" altLang="tr-TR" sz="2000" b="1" noProof="1" smtClean="0">
                <a:latin typeface="Arial" charset="0"/>
              </a:rPr>
              <a:t> = </a:t>
            </a:r>
            <a:r>
              <a:rPr lang="tr-TR" altLang="tr-TR" sz="2000" noProof="1" smtClean="0">
                <a:latin typeface="Arial" charset="0"/>
              </a:rPr>
              <a:t>Parlaklık değerlerinin alabileceği maksimum değer </a:t>
            </a:r>
            <a:r>
              <a:rPr lang="tr-TR" altLang="tr-TR" sz="2000" noProof="1" smtClean="0">
                <a:solidFill>
                  <a:srgbClr val="FF0000"/>
                </a:solidFill>
                <a:latin typeface="Arial" charset="0"/>
              </a:rPr>
              <a:t>(8 bitlik görüntü için 255)</a:t>
            </a:r>
            <a:endParaRPr lang="tr-TR" altLang="tr-TR" sz="2000" noProof="1">
              <a:solidFill>
                <a:srgbClr val="FF0000"/>
              </a:solidFill>
              <a:latin typeface="Arial" charset="0"/>
            </a:endParaRPr>
          </a:p>
        </p:txBody>
      </p:sp>
    </p:spTree>
    <p:extLst>
      <p:ext uri="{BB962C8B-B14F-4D97-AF65-F5344CB8AC3E}">
        <p14:creationId xmlns:p14="http://schemas.microsoft.com/office/powerpoint/2010/main" val="162563994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752600"/>
            <a:ext cx="8791575"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78542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linear histogram stre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14474"/>
            <a:ext cx="7992888" cy="5743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755576" y="657274"/>
            <a:ext cx="36724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tr-TR" altLang="tr-TR" sz="2400" b="1" dirty="0">
                <a:solidFill>
                  <a:schemeClr val="tx2"/>
                </a:solidFill>
                <a:latin typeface="Arial" charset="0"/>
              </a:rPr>
              <a:t>Orijinal görüntü</a:t>
            </a:r>
            <a:endParaRPr lang="en-US" altLang="tr-TR" sz="2400" b="1" dirty="0">
              <a:solidFill>
                <a:schemeClr val="tx2"/>
              </a:solidFill>
              <a:latin typeface="Arial" charset="0"/>
            </a:endParaRPr>
          </a:p>
        </p:txBody>
      </p:sp>
      <p:sp>
        <p:nvSpPr>
          <p:cNvPr id="4" name="Text Box 7"/>
          <p:cNvSpPr txBox="1">
            <a:spLocks noChangeArrowheads="1"/>
          </p:cNvSpPr>
          <p:nvPr/>
        </p:nvSpPr>
        <p:spPr bwMode="auto">
          <a:xfrm>
            <a:off x="4644008" y="365755"/>
            <a:ext cx="39604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tr-TR" altLang="tr-TR" sz="2400" b="1" dirty="0" smtClean="0">
                <a:solidFill>
                  <a:schemeClr val="tx2"/>
                </a:solidFill>
                <a:latin typeface="Arial" charset="0"/>
              </a:rPr>
              <a:t>Doğrusal Kontrast </a:t>
            </a:r>
            <a:r>
              <a:rPr lang="tr-TR" altLang="tr-TR" sz="2400" b="1" dirty="0">
                <a:solidFill>
                  <a:schemeClr val="tx2"/>
                </a:solidFill>
                <a:latin typeface="Arial" charset="0"/>
              </a:rPr>
              <a:t>G</a:t>
            </a:r>
            <a:r>
              <a:rPr lang="tr-TR" altLang="tr-TR" sz="2400" b="1" dirty="0" smtClean="0">
                <a:solidFill>
                  <a:schemeClr val="tx2"/>
                </a:solidFill>
                <a:latin typeface="Arial" charset="0"/>
              </a:rPr>
              <a:t>erme </a:t>
            </a:r>
            <a:r>
              <a:rPr lang="tr-TR" altLang="tr-TR" sz="2400" b="1" dirty="0">
                <a:solidFill>
                  <a:schemeClr val="tx2"/>
                </a:solidFill>
                <a:latin typeface="Arial" charset="0"/>
              </a:rPr>
              <a:t>işleminden sonra</a:t>
            </a:r>
            <a:endParaRPr lang="en-US" altLang="tr-TR" sz="2400" b="1" dirty="0">
              <a:solidFill>
                <a:schemeClr val="tx2"/>
              </a:solidFill>
              <a:latin typeface="Arial" charset="0"/>
            </a:endParaRPr>
          </a:p>
        </p:txBody>
      </p:sp>
    </p:spTree>
    <p:extLst>
      <p:ext uri="{BB962C8B-B14F-4D97-AF65-F5344CB8AC3E}">
        <p14:creationId xmlns:p14="http://schemas.microsoft.com/office/powerpoint/2010/main" val="411363690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72914"/>
            <a:ext cx="452755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72915"/>
            <a:ext cx="4529688" cy="49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8" name="Text Box 6"/>
          <p:cNvSpPr txBox="1">
            <a:spLocks noChangeArrowheads="1"/>
          </p:cNvSpPr>
          <p:nvPr/>
        </p:nvSpPr>
        <p:spPr bwMode="auto">
          <a:xfrm>
            <a:off x="785019" y="692696"/>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tr-TR" altLang="tr-TR" sz="2400" b="1" dirty="0">
                <a:solidFill>
                  <a:schemeClr val="tx2"/>
                </a:solidFill>
                <a:latin typeface="Arial" charset="0"/>
              </a:rPr>
              <a:t>Orijinal görüntü</a:t>
            </a:r>
            <a:endParaRPr lang="en-US" altLang="tr-TR" sz="2400" b="1" dirty="0">
              <a:solidFill>
                <a:schemeClr val="tx2"/>
              </a:solidFill>
              <a:latin typeface="Arial" charset="0"/>
            </a:endParaRPr>
          </a:p>
        </p:txBody>
      </p:sp>
      <p:sp>
        <p:nvSpPr>
          <p:cNvPr id="139269" name="Text Box 7"/>
          <p:cNvSpPr txBox="1">
            <a:spLocks noChangeArrowheads="1"/>
          </p:cNvSpPr>
          <p:nvPr/>
        </p:nvSpPr>
        <p:spPr bwMode="auto">
          <a:xfrm>
            <a:off x="4788024" y="404664"/>
            <a:ext cx="39593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tr-TR" altLang="tr-TR" sz="2400" b="1" dirty="0">
                <a:solidFill>
                  <a:schemeClr val="tx2"/>
                </a:solidFill>
                <a:latin typeface="Arial" charset="0"/>
              </a:rPr>
              <a:t>Doğrusal </a:t>
            </a:r>
            <a:r>
              <a:rPr lang="tr-TR" altLang="tr-TR" sz="2400" b="1" dirty="0" smtClean="0">
                <a:solidFill>
                  <a:schemeClr val="tx2"/>
                </a:solidFill>
                <a:latin typeface="Arial" charset="0"/>
              </a:rPr>
              <a:t>Kontrast Germe </a:t>
            </a:r>
            <a:r>
              <a:rPr lang="tr-TR" altLang="tr-TR" sz="2400" b="1" dirty="0">
                <a:solidFill>
                  <a:schemeClr val="tx2"/>
                </a:solidFill>
                <a:latin typeface="Arial" charset="0"/>
              </a:rPr>
              <a:t>işleminden sonra</a:t>
            </a:r>
            <a:endParaRPr lang="en-US" altLang="tr-TR" sz="2400" b="1" dirty="0">
              <a:solidFill>
                <a:schemeClr val="tx2"/>
              </a:solidFill>
              <a:latin typeface="Arial" charset="0"/>
            </a:endParaRPr>
          </a:p>
        </p:txBody>
      </p:sp>
    </p:spTree>
    <p:extLst>
      <p:ext uri="{BB962C8B-B14F-4D97-AF65-F5344CB8AC3E}">
        <p14:creationId xmlns:p14="http://schemas.microsoft.com/office/powerpoint/2010/main" val="105026174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323528" y="404664"/>
            <a:ext cx="8360097" cy="854968"/>
          </a:xfrm>
          <a:prstGeom prst="rect">
            <a:avLst/>
          </a:prstGeom>
        </p:spPr>
        <p:txBody>
          <a:bodyPr vert="horz" lIns="91440" tIns="45720" rIns="91440" bIns="45720" rtlCol="0" anchor="ctr">
            <a:normAutofit/>
          </a:bodyPr>
          <a:lstStyle>
            <a:defPPr>
              <a:defRPr lang="tr-TR"/>
            </a:defPPr>
            <a:lvl1pPr>
              <a:defRPr sz="3600" b="1" spc="-100">
                <a:solidFill>
                  <a:schemeClr val="tx2"/>
                </a:solidFill>
                <a:latin typeface="+mj-lt"/>
                <a:ea typeface="+mj-ea"/>
                <a:cs typeface="+mj-cs"/>
              </a:defRPr>
            </a:lvl1pPr>
          </a:lstStyle>
          <a:p>
            <a:r>
              <a:rPr lang="tr-TR" altLang="tr-TR" sz="3200" dirty="0" smtClean="0"/>
              <a:t>Örnek - Doğrusal Kontrast Germe</a:t>
            </a:r>
            <a:endParaRPr lang="tr-TR" altLang="tr-TR" sz="3200" dirty="0"/>
          </a:p>
        </p:txBody>
      </p:sp>
      <p:graphicFrame>
        <p:nvGraphicFramePr>
          <p:cNvPr id="3" name="Nesne 2"/>
          <p:cNvGraphicFramePr>
            <a:graphicFrameLocks noGrp="1" noChangeAspect="1"/>
          </p:cNvGraphicFramePr>
          <p:nvPr>
            <p:extLst>
              <p:ext uri="{D42A27DB-BD31-4B8C-83A1-F6EECF244321}">
                <p14:modId xmlns:p14="http://schemas.microsoft.com/office/powerpoint/2010/main" val="4201693882"/>
              </p:ext>
            </p:extLst>
          </p:nvPr>
        </p:nvGraphicFramePr>
        <p:xfrm>
          <a:off x="4706133" y="5445224"/>
          <a:ext cx="4403725" cy="1171575"/>
        </p:xfrm>
        <a:graphic>
          <a:graphicData uri="http://schemas.openxmlformats.org/presentationml/2006/ole">
            <mc:AlternateContent xmlns:mc="http://schemas.openxmlformats.org/markup-compatibility/2006">
              <mc:Choice xmlns:v="urn:schemas-microsoft-com:vml" Requires="v">
                <p:oleObj spid="_x0000_s3087" name="Equation" r:id="rId3" imgW="1854200" imgH="482600" progId="Equation.3">
                  <p:embed/>
                </p:oleObj>
              </mc:Choice>
              <mc:Fallback>
                <p:oleObj name="Equation" r:id="rId3" imgW="1854200" imgH="482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133" y="5445224"/>
                        <a:ext cx="4403725" cy="1171575"/>
                      </a:xfrm>
                      <a:prstGeom prst="rect">
                        <a:avLst/>
                      </a:prstGeom>
                      <a:solidFill>
                        <a:srgbClr val="EAEAEA"/>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3573016"/>
            <a:ext cx="13335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124745"/>
            <a:ext cx="620440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26444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1"/>
          </p:nvPr>
        </p:nvSpPr>
        <p:spPr>
          <a:xfrm>
            <a:off x="395536" y="1340768"/>
            <a:ext cx="8519864" cy="5112568"/>
          </a:xfrm>
        </p:spPr>
        <p:txBody>
          <a:bodyPr/>
          <a:lstStyle/>
          <a:p>
            <a:pPr eaLnBrk="1" hangingPunct="1">
              <a:lnSpc>
                <a:spcPct val="80000"/>
              </a:lnSpc>
              <a:spcAft>
                <a:spcPts val="600"/>
              </a:spcAft>
            </a:pPr>
            <a:r>
              <a:rPr lang="tr-TR" altLang="tr-TR" noProof="1" smtClean="0">
                <a:latin typeface="Arial" charset="0"/>
              </a:rPr>
              <a:t>Histogramda üniform bir dağılım yoksa Doğrusal Kontrast Germe yöntemi yerine Histogram Eşitleme daha iyi sonuç verebilir. </a:t>
            </a:r>
          </a:p>
          <a:p>
            <a:pPr eaLnBrk="1" hangingPunct="1">
              <a:lnSpc>
                <a:spcPct val="80000"/>
              </a:lnSpc>
              <a:spcAft>
                <a:spcPts val="600"/>
              </a:spcAft>
            </a:pPr>
            <a:r>
              <a:rPr lang="tr-TR" altLang="tr-TR" noProof="1" smtClean="0">
                <a:latin typeface="Arial" charset="0"/>
              </a:rPr>
              <a:t>Histogram Eşitleme </a:t>
            </a:r>
            <a:r>
              <a:rPr lang="tr-TR" altLang="tr-TR" sz="2400" noProof="1" smtClean="0">
                <a:latin typeface="Arial" charset="0"/>
              </a:rPr>
              <a:t>doğrusal olmayan (non-linear) bir yöntemdir.</a:t>
            </a:r>
          </a:p>
          <a:p>
            <a:pPr eaLnBrk="1" hangingPunct="1">
              <a:lnSpc>
                <a:spcPct val="80000"/>
              </a:lnSpc>
              <a:spcAft>
                <a:spcPts val="600"/>
              </a:spcAft>
            </a:pPr>
            <a:r>
              <a:rPr lang="tr-TR" altLang="tr-TR" sz="2400" noProof="1" smtClean="0">
                <a:latin typeface="Arial" charset="0"/>
              </a:rPr>
              <a:t>Orijinal değerleri farklı olan pikseller, Histogram Eşitleme sonucunda aynı değeri alabilir.</a:t>
            </a:r>
          </a:p>
          <a:p>
            <a:pPr eaLnBrk="1" hangingPunct="1">
              <a:lnSpc>
                <a:spcPct val="80000"/>
              </a:lnSpc>
              <a:spcAft>
                <a:spcPts val="600"/>
              </a:spcAft>
            </a:pPr>
            <a:r>
              <a:rPr lang="tr-TR" altLang="tr-TR" sz="2400" noProof="1" smtClean="0">
                <a:latin typeface="Arial" charset="0"/>
              </a:rPr>
              <a:t>Bu yöntem histogramı dar olan görüntüler ya da görüntü içindeki bölgeler için daha iyi sonuç verir. Yani Histogram Eşitleme parlaklık değerleri düzgün dağılımlı olmayan görüntüler için uygun bir kontrast iyileştirme metodudur. </a:t>
            </a:r>
          </a:p>
          <a:p>
            <a:pPr eaLnBrk="1" hangingPunct="1">
              <a:lnSpc>
                <a:spcPct val="80000"/>
              </a:lnSpc>
              <a:spcAft>
                <a:spcPts val="600"/>
              </a:spcAft>
            </a:pPr>
            <a:r>
              <a:rPr lang="tr-TR" altLang="tr-TR" sz="2400" noProof="1" smtClean="0">
                <a:latin typeface="Arial" charset="0"/>
              </a:rPr>
              <a:t>Görüntünün tümüne uygulanabileceği gibi sadece belli bir bölgesine de uygulanabilir. Tüm görüntüye uygulanırsa Global Histogram Eşitleme, görüntünün belli bir bölgesine uygulandığında ise Lokal Histogram </a:t>
            </a:r>
            <a:r>
              <a:rPr lang="tr-TR" altLang="tr-TR" noProof="1" smtClean="0">
                <a:latin typeface="Arial" charset="0"/>
              </a:rPr>
              <a:t>E</a:t>
            </a:r>
            <a:r>
              <a:rPr lang="tr-TR" altLang="tr-TR" sz="2400" noProof="1" smtClean="0">
                <a:latin typeface="Arial" charset="0"/>
              </a:rPr>
              <a:t>şitleme adını alır. </a:t>
            </a:r>
          </a:p>
        </p:txBody>
      </p:sp>
      <p:sp>
        <p:nvSpPr>
          <p:cNvPr id="140291" name="Rectangle 4"/>
          <p:cNvSpPr>
            <a:spLocks noGrp="1" noChangeArrowheads="1"/>
          </p:cNvSpPr>
          <p:nvPr>
            <p:ph type="title"/>
          </p:nvPr>
        </p:nvSpPr>
        <p:spPr>
          <a:xfrm>
            <a:off x="152400" y="304800"/>
            <a:ext cx="8686800" cy="1143000"/>
          </a:xfrm>
          <a:noFill/>
        </p:spPr>
        <p:txBody>
          <a:bodyPr anchor="ctr" anchorCtr="1"/>
          <a:lstStyle/>
          <a:p>
            <a:pPr eaLnBrk="1" hangingPunct="1"/>
            <a:r>
              <a:rPr lang="tr-TR" altLang="tr-TR" sz="3200" b="1" noProof="1" smtClean="0"/>
              <a:t>Histogram Eşitleme (H</a:t>
            </a:r>
            <a:r>
              <a:rPr lang="en-US" altLang="tr-TR" sz="3200" b="1" noProof="1" smtClean="0"/>
              <a:t>istogram </a:t>
            </a:r>
            <a:r>
              <a:rPr lang="tr-TR" altLang="tr-TR" sz="3200" b="1" noProof="1" smtClean="0"/>
              <a:t>E</a:t>
            </a:r>
            <a:r>
              <a:rPr lang="en-US" altLang="tr-TR" sz="3200" b="1" noProof="1" smtClean="0"/>
              <a:t>qualization</a:t>
            </a:r>
            <a:r>
              <a:rPr lang="tr-TR" altLang="tr-TR" sz="3200" b="1" noProof="1" smtClean="0"/>
              <a:t>)</a:t>
            </a:r>
          </a:p>
        </p:txBody>
      </p:sp>
    </p:spTree>
    <p:extLst>
      <p:ext uri="{BB962C8B-B14F-4D97-AF65-F5344CB8AC3E}">
        <p14:creationId xmlns:p14="http://schemas.microsoft.com/office/powerpoint/2010/main" val="388634504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75" y="1752600"/>
            <a:ext cx="467042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668"/>
            <a:ext cx="44608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8" name="Text Box 6"/>
          <p:cNvSpPr txBox="1">
            <a:spLocks noChangeArrowheads="1"/>
          </p:cNvSpPr>
          <p:nvPr/>
        </p:nvSpPr>
        <p:spPr bwMode="auto">
          <a:xfrm>
            <a:off x="685800" y="5276056"/>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tr-TR" altLang="tr-TR" sz="2400" b="1" dirty="0">
                <a:solidFill>
                  <a:schemeClr val="tx2"/>
                </a:solidFill>
                <a:latin typeface="Arial" charset="0"/>
              </a:rPr>
              <a:t>Orijinal görüntü</a:t>
            </a:r>
            <a:endParaRPr lang="en-US" altLang="tr-TR" sz="2400" b="1" dirty="0">
              <a:solidFill>
                <a:schemeClr val="tx2"/>
              </a:solidFill>
              <a:latin typeface="Arial" charset="0"/>
            </a:endParaRPr>
          </a:p>
        </p:txBody>
      </p:sp>
      <p:sp>
        <p:nvSpPr>
          <p:cNvPr id="149509" name="Text Box 7"/>
          <p:cNvSpPr txBox="1">
            <a:spLocks noChangeArrowheads="1"/>
          </p:cNvSpPr>
          <p:nvPr/>
        </p:nvSpPr>
        <p:spPr bwMode="auto">
          <a:xfrm>
            <a:off x="4724400" y="950491"/>
            <a:ext cx="403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tr-TR" altLang="tr-TR" sz="2400" b="1" dirty="0">
                <a:solidFill>
                  <a:schemeClr val="tx2"/>
                </a:solidFill>
                <a:latin typeface="Arial" charset="0"/>
              </a:rPr>
              <a:t>Histogram eşitleme işleminden sonra</a:t>
            </a:r>
            <a:endParaRPr lang="en-US" altLang="tr-TR" sz="2400" b="1" dirty="0">
              <a:solidFill>
                <a:schemeClr val="tx2"/>
              </a:solidFill>
              <a:latin typeface="Arial" charset="0"/>
            </a:endParaRPr>
          </a:p>
        </p:txBody>
      </p:sp>
    </p:spTree>
    <p:extLst>
      <p:ext uri="{BB962C8B-B14F-4D97-AF65-F5344CB8AC3E}">
        <p14:creationId xmlns:p14="http://schemas.microsoft.com/office/powerpoint/2010/main" val="104603649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908720"/>
            <a:ext cx="8776974" cy="493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825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b="1" dirty="0"/>
              <a:t>Çözünürlük</a:t>
            </a:r>
          </a:p>
        </p:txBody>
      </p:sp>
      <p:sp>
        <p:nvSpPr>
          <p:cNvPr id="21507" name="Rectangle 3"/>
          <p:cNvSpPr>
            <a:spLocks noGrp="1" noChangeArrowheads="1"/>
          </p:cNvSpPr>
          <p:nvPr>
            <p:ph type="body" idx="1"/>
          </p:nvPr>
        </p:nvSpPr>
        <p:spPr/>
        <p:txBody>
          <a:bodyPr>
            <a:normAutofit/>
          </a:bodyPr>
          <a:lstStyle/>
          <a:p>
            <a:pPr eaLnBrk="1" hangingPunct="1"/>
            <a:r>
              <a:rPr lang="tr-TR" altLang="tr-TR" sz="2800" dirty="0" smtClean="0">
                <a:latin typeface="Arial" charset="0"/>
              </a:rPr>
              <a:t>Yersel çözünürlük</a:t>
            </a:r>
          </a:p>
          <a:p>
            <a:pPr eaLnBrk="1" hangingPunct="1"/>
            <a:r>
              <a:rPr lang="tr-TR" altLang="tr-TR" sz="2800" dirty="0" smtClean="0">
                <a:latin typeface="Arial" charset="0"/>
              </a:rPr>
              <a:t>Spektral çözünürlük</a:t>
            </a:r>
          </a:p>
          <a:p>
            <a:pPr eaLnBrk="1" hangingPunct="1"/>
            <a:r>
              <a:rPr lang="tr-TR" altLang="tr-TR" sz="2800" dirty="0" smtClean="0">
                <a:latin typeface="Arial" charset="0"/>
              </a:rPr>
              <a:t>Radyometrik çözünürlük</a:t>
            </a:r>
          </a:p>
          <a:p>
            <a:pPr eaLnBrk="1" hangingPunct="1"/>
            <a:r>
              <a:rPr lang="tr-TR" altLang="tr-TR" sz="2800" dirty="0" smtClean="0">
                <a:latin typeface="Arial" charset="0"/>
              </a:rPr>
              <a:t>Zamansal çözünürlük</a:t>
            </a:r>
          </a:p>
          <a:p>
            <a:pPr eaLnBrk="1" hangingPunct="1"/>
            <a:endParaRPr lang="tr-TR" altLang="tr-TR" sz="2800" dirty="0" smtClean="0">
              <a:latin typeface="Arial" charset="0"/>
            </a:endParaRPr>
          </a:p>
          <a:p>
            <a:pPr eaLnBrk="1" hangingPunct="1"/>
            <a:endParaRPr lang="tr-TR" altLang="tr-TR" sz="2800" dirty="0" smtClean="0">
              <a:latin typeface="Arial" charset="0"/>
            </a:endParaRPr>
          </a:p>
        </p:txBody>
      </p:sp>
    </p:spTree>
    <p:extLst>
      <p:ext uri="{BB962C8B-B14F-4D97-AF65-F5344CB8AC3E}">
        <p14:creationId xmlns:p14="http://schemas.microsoft.com/office/powerpoint/2010/main" val="278879049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a:normAutofit/>
          </a:bodyPr>
          <a:lstStyle/>
          <a:p>
            <a:r>
              <a:rPr lang="tr-TR" altLang="tr-TR" sz="3200" b="1" dirty="0"/>
              <a:t>Örnek </a:t>
            </a:r>
            <a:r>
              <a:rPr lang="tr-TR" altLang="tr-TR" sz="3200" b="1" dirty="0" smtClean="0"/>
              <a:t>- </a:t>
            </a:r>
            <a:r>
              <a:rPr lang="tr-TR" altLang="tr-TR" sz="3200" b="1" noProof="1" smtClean="0"/>
              <a:t>Histogram Eşitleme</a:t>
            </a:r>
            <a:endParaRPr lang="tr-TR" sz="32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3605"/>
            <a:ext cx="3252228" cy="336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713605"/>
            <a:ext cx="572452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38793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800"/>
            <a:ext cx="9142578" cy="344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05690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131445"/>
            <a:ext cx="5834832" cy="348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6" y="2237284"/>
            <a:ext cx="3088452" cy="314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98196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Grp="1" noChangeArrowheads="1"/>
          </p:cNvSpPr>
          <p:nvPr>
            <p:ph type="title"/>
          </p:nvPr>
        </p:nvSpPr>
        <p:spPr>
          <a:xfrm>
            <a:off x="323528" y="301625"/>
            <a:ext cx="8360097" cy="1143000"/>
          </a:xfrm>
        </p:spPr>
        <p:txBody>
          <a:bodyPr>
            <a:normAutofit/>
          </a:bodyPr>
          <a:lstStyle/>
          <a:p>
            <a:pPr eaLnBrk="1" hangingPunct="1"/>
            <a:r>
              <a:rPr lang="tr-TR" altLang="tr-TR" sz="3600" b="1" dirty="0" smtClean="0"/>
              <a:t>Bantların Oranlanması</a:t>
            </a:r>
          </a:p>
        </p:txBody>
      </p:sp>
      <p:sp>
        <p:nvSpPr>
          <p:cNvPr id="150531" name="Rectangle 3"/>
          <p:cNvSpPr>
            <a:spLocks noGrp="1" noChangeArrowheads="1"/>
          </p:cNvSpPr>
          <p:nvPr>
            <p:ph type="body" sz="half" idx="1"/>
          </p:nvPr>
        </p:nvSpPr>
        <p:spPr>
          <a:xfrm>
            <a:off x="323528" y="1484784"/>
            <a:ext cx="8668072" cy="1754188"/>
          </a:xfrm>
        </p:spPr>
        <p:txBody>
          <a:bodyPr/>
          <a:lstStyle/>
          <a:p>
            <a:pPr eaLnBrk="1" hangingPunct="1">
              <a:spcAft>
                <a:spcPct val="30000"/>
              </a:spcAft>
            </a:pPr>
            <a:r>
              <a:rPr lang="tr-TR" altLang="tr-TR" sz="2100" dirty="0" smtClean="0">
                <a:latin typeface="Arial" charset="0"/>
              </a:rPr>
              <a:t>Bazen aynı objeler eğim, bakı, gölge, güneş açısı ve yoğunluğu, atmosferik değişim vb. nedenlerden dolayı farklı yansıtım değerleri gösterebilir.</a:t>
            </a:r>
          </a:p>
          <a:p>
            <a:pPr eaLnBrk="1" hangingPunct="1">
              <a:spcAft>
                <a:spcPct val="30000"/>
              </a:spcAft>
            </a:pPr>
            <a:r>
              <a:rPr lang="tr-TR" altLang="tr-TR" sz="2100" dirty="0" smtClean="0">
                <a:latin typeface="Arial" charset="0"/>
              </a:rPr>
              <a:t>Oran görüntüleri ile bu etkiler azaltılır.</a:t>
            </a:r>
          </a:p>
        </p:txBody>
      </p:sp>
      <p:graphicFrame>
        <p:nvGraphicFramePr>
          <p:cNvPr id="150532" name="Object 4"/>
          <p:cNvGraphicFramePr>
            <a:graphicFrameLocks noGrp="1" noChangeAspect="1"/>
          </p:cNvGraphicFramePr>
          <p:nvPr>
            <p:ph sz="half" idx="2"/>
          </p:nvPr>
        </p:nvGraphicFramePr>
        <p:xfrm>
          <a:off x="2971800" y="3748088"/>
          <a:ext cx="2979738" cy="1281112"/>
        </p:xfrm>
        <a:graphic>
          <a:graphicData uri="http://schemas.openxmlformats.org/presentationml/2006/ole">
            <mc:AlternateContent xmlns:mc="http://schemas.openxmlformats.org/markup-compatibility/2006">
              <mc:Choice xmlns:v="urn:schemas-microsoft-com:vml" Requires="v">
                <p:oleObj spid="_x0000_s4111" name="Equation" r:id="rId3" imgW="1117600" imgH="469900" progId="Equation.3">
                  <p:embed/>
                </p:oleObj>
              </mc:Choice>
              <mc:Fallback>
                <p:oleObj name="Equation" r:id="rId3" imgW="11176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748088"/>
                        <a:ext cx="2979738" cy="1281112"/>
                      </a:xfrm>
                      <a:prstGeom prst="rect">
                        <a:avLst/>
                      </a:prstGeom>
                      <a:solidFill>
                        <a:srgbClr val="EAEAEA"/>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0533" name="Rectangle 7"/>
          <p:cNvSpPr>
            <a:spLocks noChangeArrowheads="1"/>
          </p:cNvSpPr>
          <p:nvPr/>
        </p:nvSpPr>
        <p:spPr bwMode="auto">
          <a:xfrm>
            <a:off x="611560" y="5229200"/>
            <a:ext cx="62484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buFont typeface="Wingdings" pitchFamily="2" charset="2"/>
              <a:buNone/>
            </a:pPr>
            <a:r>
              <a:rPr lang="en-US" altLang="tr-TR" sz="2100" b="1" noProof="1" smtClean="0">
                <a:latin typeface="Arial" charset="0"/>
              </a:rPr>
              <a:t>BV</a:t>
            </a:r>
            <a:r>
              <a:rPr lang="en-US" altLang="tr-TR" sz="2000" b="1" noProof="1" smtClean="0">
                <a:latin typeface="Arial" charset="0"/>
              </a:rPr>
              <a:t>i</a:t>
            </a:r>
            <a:r>
              <a:rPr lang="tr-TR" altLang="tr-TR" sz="2000" b="1" noProof="1" smtClean="0">
                <a:latin typeface="Arial" charset="0"/>
              </a:rPr>
              <a:t>,</a:t>
            </a:r>
            <a:r>
              <a:rPr lang="en-US" altLang="tr-TR" sz="2000" b="1" noProof="1" smtClean="0">
                <a:latin typeface="Arial" charset="0"/>
              </a:rPr>
              <a:t>j,k </a:t>
            </a:r>
            <a:r>
              <a:rPr lang="tr-TR" altLang="tr-TR" sz="2000" noProof="1" smtClean="0">
                <a:latin typeface="Arial" charset="0"/>
              </a:rPr>
              <a:t>=</a:t>
            </a:r>
            <a:r>
              <a:rPr lang="tr-TR" altLang="tr-TR" sz="2000" b="1" noProof="1" smtClean="0">
                <a:latin typeface="Arial" charset="0"/>
              </a:rPr>
              <a:t> </a:t>
            </a:r>
            <a:r>
              <a:rPr lang="tr-TR" altLang="tr-TR" sz="2100" noProof="1" smtClean="0">
                <a:latin typeface="Arial" charset="0"/>
              </a:rPr>
              <a:t>k bandında orijinal piksel değeri</a:t>
            </a:r>
            <a:r>
              <a:rPr lang="en-US" altLang="tr-TR" sz="2100" noProof="1" smtClean="0">
                <a:latin typeface="Arial" charset="0"/>
              </a:rPr>
              <a:t> </a:t>
            </a:r>
          </a:p>
          <a:p>
            <a:pPr eaLnBrk="1" hangingPunct="1">
              <a:buFont typeface="Wingdings" pitchFamily="2" charset="2"/>
              <a:buNone/>
            </a:pPr>
            <a:r>
              <a:rPr lang="en-US" altLang="tr-TR" sz="2100" b="1" noProof="1" smtClean="0">
                <a:latin typeface="Arial" charset="0"/>
              </a:rPr>
              <a:t>BV</a:t>
            </a:r>
            <a:r>
              <a:rPr lang="en-US" altLang="tr-TR" sz="2000" b="1" noProof="1" smtClean="0">
                <a:latin typeface="Arial" charset="0"/>
              </a:rPr>
              <a:t>i,j,l</a:t>
            </a:r>
            <a:r>
              <a:rPr lang="en-US" altLang="tr-TR" sz="2100" b="1" noProof="1" smtClean="0">
                <a:latin typeface="Arial" charset="0"/>
              </a:rPr>
              <a:t> </a:t>
            </a:r>
            <a:r>
              <a:rPr lang="tr-TR" altLang="tr-TR" sz="2100" noProof="1" smtClean="0">
                <a:latin typeface="Arial" charset="0"/>
              </a:rPr>
              <a:t>=</a:t>
            </a:r>
            <a:r>
              <a:rPr lang="tr-TR" altLang="tr-TR" sz="2100" b="1" noProof="1" smtClean="0">
                <a:latin typeface="Arial" charset="0"/>
              </a:rPr>
              <a:t> </a:t>
            </a:r>
            <a:r>
              <a:rPr lang="tr-TR" altLang="tr-TR" sz="2100" noProof="1" smtClean="0">
                <a:latin typeface="Arial" charset="0"/>
              </a:rPr>
              <a:t>l bandında orijinal piksel değeri</a:t>
            </a:r>
            <a:r>
              <a:rPr lang="en-US" altLang="tr-TR" sz="2100" noProof="1" smtClean="0">
                <a:latin typeface="Arial" charset="0"/>
              </a:rPr>
              <a:t> </a:t>
            </a:r>
          </a:p>
          <a:p>
            <a:pPr eaLnBrk="1" hangingPunct="1">
              <a:buFont typeface="Wingdings" pitchFamily="2" charset="2"/>
              <a:buNone/>
            </a:pPr>
            <a:r>
              <a:rPr lang="en-US" altLang="tr-TR" sz="2100" b="1" noProof="1" smtClean="0">
                <a:latin typeface="Arial" charset="0"/>
              </a:rPr>
              <a:t>BV</a:t>
            </a:r>
            <a:r>
              <a:rPr lang="en-US" altLang="tr-TR" sz="2000" b="1" noProof="1" smtClean="0">
                <a:latin typeface="Arial" charset="0"/>
              </a:rPr>
              <a:t>i,j,ratio</a:t>
            </a:r>
            <a:r>
              <a:rPr lang="en-US" altLang="tr-TR" sz="2100" noProof="1" smtClean="0">
                <a:latin typeface="Arial" charset="0"/>
              </a:rPr>
              <a:t> </a:t>
            </a:r>
            <a:r>
              <a:rPr lang="tr-TR" altLang="tr-TR" sz="2100" noProof="1" smtClean="0">
                <a:latin typeface="Arial" charset="0"/>
              </a:rPr>
              <a:t>= oranlanmış görüntüde piksel değeri</a:t>
            </a:r>
            <a:endParaRPr lang="en-US" altLang="tr-TR" sz="2100" noProof="1">
              <a:latin typeface="Arial" charset="0"/>
            </a:endParaRPr>
          </a:p>
        </p:txBody>
      </p:sp>
    </p:spTree>
    <p:extLst>
      <p:ext uri="{BB962C8B-B14F-4D97-AF65-F5344CB8AC3E}">
        <p14:creationId xmlns:p14="http://schemas.microsoft.com/office/powerpoint/2010/main" val="3831823757"/>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41" y="1647824"/>
            <a:ext cx="8589841" cy="37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12876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60165"/>
            <a:ext cx="46958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186" y="4847990"/>
            <a:ext cx="19526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300" y="4005064"/>
            <a:ext cx="214312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txBox="1">
            <a:spLocks noChangeArrowheads="1"/>
          </p:cNvSpPr>
          <p:nvPr/>
        </p:nvSpPr>
        <p:spPr>
          <a:xfrm>
            <a:off x="323528" y="404664"/>
            <a:ext cx="8360097" cy="854968"/>
          </a:xfrm>
          <a:prstGeom prst="rect">
            <a:avLst/>
          </a:prstGeom>
        </p:spPr>
        <p:txBody>
          <a:bodyPr vert="horz" lIns="91440" tIns="45720" rIns="91440" bIns="45720" rtlCol="0" anchor="ctr">
            <a:normAutofit/>
          </a:bodyPr>
          <a:lstStyle>
            <a:defPPr>
              <a:defRPr lang="tr-TR"/>
            </a:defPPr>
            <a:lvl1pPr>
              <a:defRPr sz="3600" b="1" spc="-100">
                <a:solidFill>
                  <a:schemeClr val="tx2"/>
                </a:solidFill>
                <a:latin typeface="+mj-lt"/>
                <a:ea typeface="+mj-ea"/>
                <a:cs typeface="+mj-cs"/>
              </a:defRPr>
            </a:lvl1pPr>
          </a:lstStyle>
          <a:p>
            <a:r>
              <a:rPr lang="tr-TR" altLang="tr-TR" sz="3200" dirty="0" smtClean="0"/>
              <a:t>Örnek - Bantların </a:t>
            </a:r>
            <a:r>
              <a:rPr lang="tr-TR" altLang="tr-TR" sz="3200" dirty="0"/>
              <a:t>Oranlanması</a:t>
            </a:r>
          </a:p>
        </p:txBody>
      </p:sp>
    </p:spTree>
    <p:extLst>
      <p:ext uri="{BB962C8B-B14F-4D97-AF65-F5344CB8AC3E}">
        <p14:creationId xmlns:p14="http://schemas.microsoft.com/office/powerpoint/2010/main" val="375127718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67544" y="301625"/>
            <a:ext cx="8065269" cy="1143000"/>
          </a:xfrm>
        </p:spPr>
        <p:txBody>
          <a:bodyPr vert="horz" lIns="91440" tIns="45720" rIns="91440" bIns="45720" rtlCol="0" anchor="ctr">
            <a:normAutofit/>
          </a:bodyPr>
          <a:lstStyle/>
          <a:p>
            <a:pPr eaLnBrk="1" hangingPunct="1"/>
            <a:r>
              <a:rPr lang="tr-TR" altLang="tr-TR" sz="3600" b="1" dirty="0"/>
              <a:t>Filtreleme</a:t>
            </a:r>
          </a:p>
        </p:txBody>
      </p:sp>
      <p:sp>
        <p:nvSpPr>
          <p:cNvPr id="151555" name="Rectangle 3"/>
          <p:cNvSpPr>
            <a:spLocks noGrp="1" noChangeArrowheads="1"/>
          </p:cNvSpPr>
          <p:nvPr>
            <p:ph type="body" idx="1"/>
          </p:nvPr>
        </p:nvSpPr>
        <p:spPr>
          <a:xfrm>
            <a:off x="467545" y="1412776"/>
            <a:ext cx="8371656" cy="2088232"/>
          </a:xfrm>
        </p:spPr>
        <p:txBody>
          <a:bodyPr/>
          <a:lstStyle/>
          <a:p>
            <a:pPr eaLnBrk="1" hangingPunct="1">
              <a:lnSpc>
                <a:spcPct val="80000"/>
              </a:lnSpc>
              <a:spcAft>
                <a:spcPct val="30000"/>
              </a:spcAft>
            </a:pPr>
            <a:r>
              <a:rPr lang="tr-TR" altLang="tr-TR" sz="2800" dirty="0" smtClean="0">
                <a:latin typeface="Arial" charset="0"/>
              </a:rPr>
              <a:t>Görüntüde belirli ayrıntıların ayıklanması, bastırılması ya da daha belirgin hale getirilmesini sağlar.</a:t>
            </a:r>
          </a:p>
          <a:p>
            <a:pPr eaLnBrk="1" hangingPunct="1">
              <a:lnSpc>
                <a:spcPct val="80000"/>
              </a:lnSpc>
              <a:spcAft>
                <a:spcPct val="30000"/>
              </a:spcAft>
            </a:pPr>
            <a:r>
              <a:rPr lang="tr-TR" altLang="tr-TR" sz="2800" dirty="0">
                <a:latin typeface="Arial" charset="0"/>
              </a:rPr>
              <a:t>Filtreler matris formundadır (3x3, 5x5, 7x7, 9x9)</a:t>
            </a:r>
            <a:endParaRPr lang="tr-TR" sz="2800" dirty="0"/>
          </a:p>
          <a:p>
            <a:pPr eaLnBrk="1" hangingPunct="1">
              <a:lnSpc>
                <a:spcPct val="80000"/>
              </a:lnSpc>
              <a:spcAft>
                <a:spcPct val="30000"/>
              </a:spcAft>
            </a:pPr>
            <a:endParaRPr lang="tr-TR" altLang="tr-TR" sz="2800" dirty="0" smtClean="0">
              <a:latin typeface="Arial" charset="0"/>
            </a:endParaRPr>
          </a:p>
          <a:p>
            <a:pPr lvl="1" eaLnBrk="1" hangingPunct="1">
              <a:lnSpc>
                <a:spcPct val="80000"/>
              </a:lnSpc>
              <a:spcAft>
                <a:spcPct val="30000"/>
              </a:spcAft>
              <a:buFont typeface="Wingdings" pitchFamily="2" charset="2"/>
              <a:buNone/>
            </a:pPr>
            <a:endParaRPr lang="tr-TR" altLang="tr-TR" sz="2400" dirty="0" smtClean="0">
              <a:latin typeface="Arial" charset="0"/>
            </a:endParaRPr>
          </a:p>
          <a:p>
            <a:pPr lvl="1" eaLnBrk="1" hangingPunct="1">
              <a:lnSpc>
                <a:spcPct val="80000"/>
              </a:lnSpc>
              <a:spcAft>
                <a:spcPct val="30000"/>
              </a:spcAft>
              <a:buFont typeface="Wingdings" pitchFamily="2" charset="2"/>
              <a:buNone/>
            </a:pPr>
            <a:endParaRPr lang="tr-TR" altLang="tr-TR" sz="2800" dirty="0" smtClean="0">
              <a:latin typeface="Arial" charset="0"/>
            </a:endParaRPr>
          </a:p>
        </p:txBody>
      </p:sp>
    </p:spTree>
    <p:extLst>
      <p:ext uri="{BB962C8B-B14F-4D97-AF65-F5344CB8AC3E}">
        <p14:creationId xmlns:p14="http://schemas.microsoft.com/office/powerpoint/2010/main" val="162187106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990600"/>
          </a:xfrm>
        </p:spPr>
        <p:txBody>
          <a:bodyPr>
            <a:normAutofit/>
          </a:bodyPr>
          <a:lstStyle/>
          <a:p>
            <a:r>
              <a:rPr lang="tr-TR" altLang="tr-TR" sz="3600" b="1" dirty="0"/>
              <a:t>Filtreleme</a:t>
            </a:r>
            <a:endParaRPr lang="tr-TR" sz="3600" dirty="0"/>
          </a:p>
        </p:txBody>
      </p:sp>
      <p:sp>
        <p:nvSpPr>
          <p:cNvPr id="3" name="İçerik Yer Tutucusu 2"/>
          <p:cNvSpPr>
            <a:spLocks noGrp="1"/>
          </p:cNvSpPr>
          <p:nvPr>
            <p:ph idx="1"/>
          </p:nvPr>
        </p:nvSpPr>
        <p:spPr>
          <a:xfrm>
            <a:off x="251520" y="1052736"/>
            <a:ext cx="8507288" cy="3196952"/>
          </a:xfrm>
        </p:spPr>
        <p:txBody>
          <a:bodyPr/>
          <a:lstStyle/>
          <a:p>
            <a:pPr>
              <a:spcAft>
                <a:spcPts val="600"/>
              </a:spcAft>
            </a:pPr>
            <a:r>
              <a:rPr lang="tr-TR" dirty="0" smtClean="0"/>
              <a:t>Filtreleme, filtre penceresini görüntüdeki </a:t>
            </a:r>
            <a:r>
              <a:rPr lang="tr-TR" dirty="0"/>
              <a:t>her piksel üzerinde hareket ettirmeyi, bu pencerenin altındaki piksel değerlerini kullanarak matematiksel bir hesaplama yapmayı ve merkezi pikseli </a:t>
            </a:r>
            <a:r>
              <a:rPr lang="tr-TR" dirty="0" smtClean="0"/>
              <a:t>yeni değer ile değiştirmeyi kapsar.</a:t>
            </a:r>
          </a:p>
          <a:p>
            <a:pPr>
              <a:spcAft>
                <a:spcPts val="600"/>
              </a:spcAft>
            </a:pPr>
            <a:r>
              <a:rPr lang="tr-TR" dirty="0"/>
              <a:t>Pencere, </a:t>
            </a:r>
            <a:r>
              <a:rPr lang="tr-TR" dirty="0" smtClean="0"/>
              <a:t>her seferinde </a:t>
            </a:r>
            <a:r>
              <a:rPr lang="tr-TR" dirty="0"/>
              <a:t>bir piksel </a:t>
            </a:r>
            <a:r>
              <a:rPr lang="tr-TR" dirty="0" smtClean="0"/>
              <a:t>(satır/sütun) hareket ettirilir </a:t>
            </a:r>
            <a:r>
              <a:rPr lang="tr-TR" dirty="0"/>
              <a:t>ve tüm görüntü filtrelenene ve "yeni" bir görüntü oluşturulana kadar hesaplama tekrarlanır.</a:t>
            </a:r>
          </a:p>
        </p:txBody>
      </p:sp>
      <p:pic>
        <p:nvPicPr>
          <p:cNvPr id="39938" name="Picture 2" descr="http://wiki.awf.forst.uni-goettingen.de/wiki/images/thumb/2/2f/Artihmetic_mean_filter.png/500px-Artihmetic_mean_fil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740" y="3917775"/>
            <a:ext cx="476250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50335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altLang="tr-TR" sz="3600" b="1" dirty="0"/>
              <a:t>Filtreleme</a:t>
            </a:r>
            <a:endParaRPr lang="tr-TR" sz="3600" dirty="0"/>
          </a:p>
        </p:txBody>
      </p:sp>
      <p:sp>
        <p:nvSpPr>
          <p:cNvPr id="3" name="İçerik Yer Tutucusu 2"/>
          <p:cNvSpPr>
            <a:spLocks noGrp="1"/>
          </p:cNvSpPr>
          <p:nvPr>
            <p:ph idx="1"/>
          </p:nvPr>
        </p:nvSpPr>
        <p:spPr/>
        <p:txBody>
          <a:bodyPr/>
          <a:lstStyle/>
          <a:p>
            <a:pPr eaLnBrk="1" hangingPunct="1">
              <a:lnSpc>
                <a:spcPct val="80000"/>
              </a:lnSpc>
              <a:spcAft>
                <a:spcPct val="30000"/>
              </a:spcAft>
            </a:pPr>
            <a:r>
              <a:rPr lang="tr-TR" altLang="tr-TR" sz="2800" dirty="0">
                <a:latin typeface="Arial" charset="0"/>
              </a:rPr>
              <a:t>Farklı amaçlar için farklı filtreleme operatörleri vardır. Başlıcaları:</a:t>
            </a:r>
          </a:p>
          <a:p>
            <a:pPr lvl="1" eaLnBrk="1" hangingPunct="1">
              <a:lnSpc>
                <a:spcPct val="80000"/>
              </a:lnSpc>
              <a:spcAft>
                <a:spcPct val="30000"/>
              </a:spcAft>
            </a:pPr>
            <a:r>
              <a:rPr lang="tr-TR" altLang="tr-TR" sz="2400" dirty="0">
                <a:latin typeface="Arial" charset="0"/>
              </a:rPr>
              <a:t>Görüntü yumuşatma</a:t>
            </a:r>
          </a:p>
          <a:p>
            <a:pPr lvl="1" eaLnBrk="1" hangingPunct="1">
              <a:lnSpc>
                <a:spcPct val="80000"/>
              </a:lnSpc>
              <a:spcAft>
                <a:spcPct val="30000"/>
              </a:spcAft>
            </a:pPr>
            <a:r>
              <a:rPr lang="tr-TR" altLang="tr-TR" sz="2400" dirty="0" smtClean="0">
                <a:latin typeface="Arial" charset="0"/>
              </a:rPr>
              <a:t>Görüntü </a:t>
            </a:r>
            <a:r>
              <a:rPr lang="tr-TR" altLang="tr-TR" sz="2400" dirty="0">
                <a:latin typeface="Arial" charset="0"/>
              </a:rPr>
              <a:t>keskinleştirme  </a:t>
            </a:r>
          </a:p>
          <a:p>
            <a:pPr lvl="1" eaLnBrk="1" hangingPunct="1">
              <a:lnSpc>
                <a:spcPct val="80000"/>
              </a:lnSpc>
              <a:spcAft>
                <a:spcPct val="30000"/>
              </a:spcAft>
            </a:pPr>
            <a:r>
              <a:rPr lang="tr-TR" altLang="tr-TR" sz="2400" dirty="0">
                <a:latin typeface="Arial" charset="0"/>
              </a:rPr>
              <a:t>Kenar </a:t>
            </a:r>
            <a:r>
              <a:rPr lang="tr-TR" altLang="tr-TR" sz="2400" dirty="0" smtClean="0">
                <a:latin typeface="Arial" charset="0"/>
              </a:rPr>
              <a:t>iyileştirme </a:t>
            </a:r>
            <a:endParaRPr lang="tr-TR" altLang="tr-TR" sz="2400" dirty="0">
              <a:latin typeface="Arial" charset="0"/>
            </a:endParaRPr>
          </a:p>
          <a:p>
            <a:endParaRPr lang="tr-TR" dirty="0"/>
          </a:p>
        </p:txBody>
      </p:sp>
    </p:spTree>
    <p:extLst>
      <p:ext uri="{BB962C8B-B14F-4D97-AF65-F5344CB8AC3E}">
        <p14:creationId xmlns:p14="http://schemas.microsoft.com/office/powerpoint/2010/main" val="240907574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altLang="tr-TR" sz="3600" b="1" dirty="0"/>
              <a:t>Filtreleme</a:t>
            </a:r>
            <a:endParaRPr lang="tr-TR" sz="3600" dirty="0"/>
          </a:p>
        </p:txBody>
      </p:sp>
      <p:sp>
        <p:nvSpPr>
          <p:cNvPr id="3" name="İçerik Yer Tutucusu 2"/>
          <p:cNvSpPr>
            <a:spLocks noGrp="1"/>
          </p:cNvSpPr>
          <p:nvPr>
            <p:ph idx="1"/>
          </p:nvPr>
        </p:nvSpPr>
        <p:spPr>
          <a:xfrm>
            <a:off x="457200" y="1340768"/>
            <a:ext cx="8229600" cy="4876800"/>
          </a:xfrm>
        </p:spPr>
        <p:txBody>
          <a:bodyPr/>
          <a:lstStyle/>
          <a:p>
            <a:pPr>
              <a:spcAft>
                <a:spcPts val="600"/>
              </a:spcAft>
            </a:pPr>
            <a:r>
              <a:rPr lang="tr-TR" b="1" dirty="0"/>
              <a:t>Düşük </a:t>
            </a:r>
            <a:r>
              <a:rPr lang="tr-TR" b="1" dirty="0" smtClean="0"/>
              <a:t>geçişli filtreler</a:t>
            </a:r>
            <a:r>
              <a:rPr lang="tr-TR" dirty="0" smtClean="0"/>
              <a:t>, </a:t>
            </a:r>
            <a:r>
              <a:rPr lang="tr-TR" dirty="0"/>
              <a:t>benzer tondaki </a:t>
            </a:r>
            <a:r>
              <a:rPr lang="tr-TR" dirty="0" smtClean="0"/>
              <a:t>büyük ve </a:t>
            </a:r>
            <a:r>
              <a:rPr lang="tr-TR" dirty="0"/>
              <a:t>homojen alanları vurgulamak ve </a:t>
            </a:r>
            <a:r>
              <a:rPr lang="tr-TR" dirty="0" smtClean="0"/>
              <a:t>görüntüdeki </a:t>
            </a:r>
            <a:r>
              <a:rPr lang="tr-TR" dirty="0"/>
              <a:t>daha küçük ayrıntıları azaltmak için tasarlanmıştır. Bu nedenle, </a:t>
            </a:r>
            <a:r>
              <a:rPr lang="tr-TR" dirty="0" smtClean="0"/>
              <a:t>düşük </a:t>
            </a:r>
            <a:r>
              <a:rPr lang="tr-TR" dirty="0"/>
              <a:t>geçişli filtreler</a:t>
            </a:r>
            <a:r>
              <a:rPr lang="tr-TR" dirty="0" smtClean="0"/>
              <a:t> görüntüyü yumuşatmaya olanak sağlar.</a:t>
            </a:r>
          </a:p>
          <a:p>
            <a:pPr lvl="1">
              <a:spcAft>
                <a:spcPts val="600"/>
              </a:spcAft>
            </a:pPr>
            <a:r>
              <a:rPr lang="tr-TR" dirty="0" smtClean="0"/>
              <a:t>Ortalama </a:t>
            </a:r>
            <a:r>
              <a:rPr lang="tr-TR" dirty="0"/>
              <a:t>ve medyan filtreler, düşük geçişli </a:t>
            </a:r>
            <a:r>
              <a:rPr lang="tr-TR" dirty="0" smtClean="0"/>
              <a:t>filtre örnekleridir.</a:t>
            </a:r>
          </a:p>
          <a:p>
            <a:pPr>
              <a:spcAft>
                <a:spcPts val="600"/>
              </a:spcAft>
            </a:pPr>
            <a:r>
              <a:rPr lang="tr-TR" b="1" dirty="0"/>
              <a:t>Yüksek </a:t>
            </a:r>
            <a:r>
              <a:rPr lang="tr-TR" b="1" dirty="0" smtClean="0"/>
              <a:t>geçişli filtreler</a:t>
            </a:r>
            <a:r>
              <a:rPr lang="tr-TR" dirty="0" smtClean="0"/>
              <a:t>, düşük geçişli filtrelerin </a:t>
            </a:r>
            <a:r>
              <a:rPr lang="tr-TR" dirty="0"/>
              <a:t>tersini yapar ve bir görüntüdeki ince ayrıntıların görünümünü </a:t>
            </a:r>
            <a:r>
              <a:rPr lang="tr-TR" dirty="0" smtClean="0"/>
              <a:t>keskinleştirmeye </a:t>
            </a:r>
            <a:r>
              <a:rPr lang="tr-TR" dirty="0"/>
              <a:t>olanak sağlar.</a:t>
            </a:r>
          </a:p>
          <a:p>
            <a:pPr>
              <a:spcAft>
                <a:spcPts val="600"/>
              </a:spcAft>
            </a:pPr>
            <a:r>
              <a:rPr lang="tr-TR" b="1" dirty="0" smtClean="0"/>
              <a:t>Kenar iyileştirme </a:t>
            </a:r>
            <a:r>
              <a:rPr lang="tr-TR" b="1" dirty="0"/>
              <a:t>filtreleri</a:t>
            </a:r>
            <a:r>
              <a:rPr lang="tr-TR" dirty="0"/>
              <a:t>, yollar veya tarla sınırları gibi doğrusal özellikleri vurgulamak için tasarlanmıştır. Bu filtreler, belirli yönlere yönlendirilmiş </a:t>
            </a:r>
            <a:r>
              <a:rPr lang="tr-TR" dirty="0" smtClean="0"/>
              <a:t>detayları belirginleştirmek </a:t>
            </a:r>
            <a:r>
              <a:rPr lang="tr-TR" dirty="0"/>
              <a:t>için de </a:t>
            </a:r>
            <a:r>
              <a:rPr lang="tr-TR" dirty="0" smtClean="0"/>
              <a:t>tasarlanabilir.</a:t>
            </a:r>
            <a:endParaRPr lang="tr-TR" dirty="0"/>
          </a:p>
        </p:txBody>
      </p:sp>
    </p:spTree>
    <p:extLst>
      <p:ext uri="{BB962C8B-B14F-4D97-AF65-F5344CB8AC3E}">
        <p14:creationId xmlns:p14="http://schemas.microsoft.com/office/powerpoint/2010/main" val="771168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vert="horz" lIns="91440" tIns="45720" rIns="91440" bIns="45720" rtlCol="0" anchor="ctr">
            <a:normAutofit/>
          </a:bodyPr>
          <a:lstStyle/>
          <a:p>
            <a:r>
              <a:rPr lang="tr-TR" altLang="tr-TR" b="1"/>
              <a:t>Uydu Görüntüleri-Örnekler</a:t>
            </a:r>
          </a:p>
        </p:txBody>
      </p:sp>
      <p:sp>
        <p:nvSpPr>
          <p:cNvPr id="22531" name="Rectangle 3"/>
          <p:cNvSpPr>
            <a:spLocks noGrp="1" noChangeArrowheads="1"/>
          </p:cNvSpPr>
          <p:nvPr>
            <p:ph type="body" idx="1"/>
          </p:nvPr>
        </p:nvSpPr>
        <p:spPr>
          <a:xfrm>
            <a:off x="1371600" y="1828800"/>
            <a:ext cx="6280150" cy="3810000"/>
          </a:xfrm>
        </p:spPr>
        <p:txBody>
          <a:bodyPr/>
          <a:lstStyle/>
          <a:p>
            <a:pPr eaLnBrk="1" hangingPunct="1"/>
            <a:r>
              <a:rPr lang="tr-TR" altLang="tr-TR" sz="2400" dirty="0" smtClean="0">
                <a:latin typeface="Arial" charset="0"/>
              </a:rPr>
              <a:t>MODIS (250 m – 1000 m)</a:t>
            </a:r>
          </a:p>
          <a:p>
            <a:pPr eaLnBrk="1" hangingPunct="1"/>
            <a:r>
              <a:rPr lang="tr-TR" altLang="tr-TR" sz="2400" dirty="0" smtClean="0">
                <a:latin typeface="Arial" charset="0"/>
              </a:rPr>
              <a:t>Landsat-8 (15 m – 100 m)</a:t>
            </a:r>
          </a:p>
          <a:p>
            <a:pPr eaLnBrk="1" hangingPunct="1"/>
            <a:r>
              <a:rPr lang="tr-TR" altLang="tr-TR" sz="2400" dirty="0" err="1" smtClean="0">
                <a:latin typeface="Arial" charset="0"/>
              </a:rPr>
              <a:t>Terra</a:t>
            </a:r>
            <a:r>
              <a:rPr lang="tr-TR" altLang="tr-TR" sz="2400" dirty="0" smtClean="0">
                <a:latin typeface="Arial" charset="0"/>
              </a:rPr>
              <a:t> (ASTER) (15 m – 90 m)</a:t>
            </a:r>
          </a:p>
          <a:p>
            <a:pPr eaLnBrk="1" hangingPunct="1"/>
            <a:r>
              <a:rPr lang="tr-TR" altLang="tr-TR" sz="2400" dirty="0" smtClean="0">
                <a:latin typeface="Arial" charset="0"/>
              </a:rPr>
              <a:t>SPOT-7 (1.5 m – 6 m)</a:t>
            </a:r>
          </a:p>
          <a:p>
            <a:pPr eaLnBrk="1" hangingPunct="1"/>
            <a:r>
              <a:rPr lang="tr-TR" altLang="tr-TR" sz="2400" dirty="0" smtClean="0">
                <a:latin typeface="Arial" charset="0"/>
              </a:rPr>
              <a:t>IKONOS (0.82 m – 3.28 m)</a:t>
            </a:r>
          </a:p>
          <a:p>
            <a:pPr eaLnBrk="1" hangingPunct="1"/>
            <a:r>
              <a:rPr lang="tr-TR" altLang="tr-TR" sz="2400" dirty="0" err="1" smtClean="0">
                <a:latin typeface="Arial" charset="0"/>
              </a:rPr>
              <a:t>Quickbird</a:t>
            </a:r>
            <a:r>
              <a:rPr lang="tr-TR" altLang="tr-TR" sz="2400" dirty="0" smtClean="0">
                <a:latin typeface="Arial" charset="0"/>
              </a:rPr>
              <a:t> (0.65 m – 2.62 m)</a:t>
            </a:r>
          </a:p>
          <a:p>
            <a:pPr eaLnBrk="1" hangingPunct="1"/>
            <a:r>
              <a:rPr lang="tr-TR" altLang="tr-TR" sz="2400" dirty="0" err="1" smtClean="0">
                <a:latin typeface="Arial" charset="0"/>
              </a:rPr>
              <a:t>GeoEye</a:t>
            </a:r>
            <a:r>
              <a:rPr lang="tr-TR" altLang="tr-TR" sz="2400" dirty="0" smtClean="0">
                <a:latin typeface="Arial" charset="0"/>
              </a:rPr>
              <a:t> (0.46 m – 1.84 m)</a:t>
            </a:r>
          </a:p>
          <a:p>
            <a:pPr eaLnBrk="1" hangingPunct="1"/>
            <a:r>
              <a:rPr lang="tr-TR" altLang="tr-TR" sz="2400" dirty="0" smtClean="0">
                <a:latin typeface="Arial" charset="0"/>
              </a:rPr>
              <a:t>WorldView-4 (0.31 m – 1.24 m)</a:t>
            </a:r>
          </a:p>
          <a:p>
            <a:pPr eaLnBrk="1" hangingPunct="1"/>
            <a:endParaRPr lang="tr-TR" altLang="tr-TR" sz="2400" dirty="0" smtClean="0">
              <a:latin typeface="Arial" charset="0"/>
            </a:endParaRPr>
          </a:p>
          <a:p>
            <a:pPr eaLnBrk="1" hangingPunct="1"/>
            <a:endParaRPr lang="tr-TR" altLang="tr-TR" sz="2400" dirty="0" smtClean="0">
              <a:latin typeface="Arial" charset="0"/>
            </a:endParaRPr>
          </a:p>
          <a:p>
            <a:pPr eaLnBrk="1" hangingPunct="1"/>
            <a:endParaRPr lang="tr-TR" altLang="tr-TR" sz="2400" dirty="0" smtClean="0">
              <a:latin typeface="Arial" charset="0"/>
            </a:endParaRPr>
          </a:p>
          <a:p>
            <a:pPr eaLnBrk="1" hangingPunct="1"/>
            <a:endParaRPr lang="tr-TR" altLang="tr-TR" sz="2400" dirty="0" smtClean="0">
              <a:latin typeface="Arial" charset="0"/>
            </a:endParaRPr>
          </a:p>
        </p:txBody>
      </p:sp>
      <p:sp>
        <p:nvSpPr>
          <p:cNvPr id="22532" name="Rectangle 4"/>
          <p:cNvSpPr>
            <a:spLocks noChangeArrowheads="1"/>
          </p:cNvSpPr>
          <p:nvPr/>
        </p:nvSpPr>
        <p:spPr bwMode="auto">
          <a:xfrm>
            <a:off x="3200400" y="5791200"/>
            <a:ext cx="5867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r>
              <a:rPr lang="tr-TR" altLang="tr-TR" sz="1800">
                <a:latin typeface="Arial" charset="0"/>
              </a:rPr>
              <a:t>Ayrıntılı bilgi için: </a:t>
            </a:r>
          </a:p>
          <a:p>
            <a:pPr eaLnBrk="1" hangingPunct="1">
              <a:spcBef>
                <a:spcPct val="0"/>
              </a:spcBef>
              <a:buClrTx/>
              <a:buSzTx/>
              <a:buFontTx/>
              <a:buNone/>
            </a:pPr>
            <a:r>
              <a:rPr lang="tr-TR" altLang="tr-TR" sz="1800" u="sng">
                <a:latin typeface="Arial" charset="0"/>
                <a:hlinkClick r:id="rId2"/>
              </a:rPr>
              <a:t>http://www.satimagingcorp.com/</a:t>
            </a:r>
            <a:endParaRPr lang="tr-TR" altLang="tr-TR" sz="1800" u="sng">
              <a:latin typeface="Arial" charset="0"/>
            </a:endParaRPr>
          </a:p>
          <a:p>
            <a:pPr eaLnBrk="1" hangingPunct="1">
              <a:spcBef>
                <a:spcPct val="0"/>
              </a:spcBef>
              <a:buClrTx/>
              <a:buSzTx/>
              <a:buFontTx/>
              <a:buNone/>
            </a:pPr>
            <a:r>
              <a:rPr lang="tr-TR" altLang="tr-TR" sz="1800">
                <a:latin typeface="Arial" charset="0"/>
                <a:hlinkClick r:id="rId3"/>
              </a:rPr>
              <a:t>https://modis.gsfc.nasa.gov/about/specifications.php</a:t>
            </a:r>
            <a:endParaRPr lang="tr-TR" altLang="tr-TR" sz="1800">
              <a:latin typeface="Arial" charset="0"/>
            </a:endParaRPr>
          </a:p>
          <a:p>
            <a:pPr eaLnBrk="1" hangingPunct="1">
              <a:spcBef>
                <a:spcPct val="0"/>
              </a:spcBef>
              <a:buClrTx/>
              <a:buSzTx/>
              <a:buFontTx/>
              <a:buNone/>
            </a:pPr>
            <a:endParaRPr lang="tr-TR" altLang="tr-TR" sz="1800">
              <a:latin typeface="Arial" charset="0"/>
            </a:endParaRPr>
          </a:p>
        </p:txBody>
      </p:sp>
    </p:spTree>
    <p:extLst>
      <p:ext uri="{BB962C8B-B14F-4D97-AF65-F5344CB8AC3E}">
        <p14:creationId xmlns:p14="http://schemas.microsoft.com/office/powerpoint/2010/main" val="82675163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body" idx="1"/>
          </p:nvPr>
        </p:nvSpPr>
        <p:spPr>
          <a:xfrm>
            <a:off x="528638" y="2311152"/>
            <a:ext cx="3352800" cy="685800"/>
          </a:xfrm>
        </p:spPr>
        <p:txBody>
          <a:bodyPr/>
          <a:lstStyle/>
          <a:p>
            <a:pPr eaLnBrk="1" hangingPunct="1"/>
            <a:r>
              <a:rPr lang="tr-TR" altLang="tr-TR" b="1" dirty="0" smtClean="0">
                <a:solidFill>
                  <a:schemeClr val="tx2"/>
                </a:solidFill>
              </a:rPr>
              <a:t>Düşük Geçişli</a:t>
            </a:r>
          </a:p>
        </p:txBody>
      </p:sp>
      <p:sp>
        <p:nvSpPr>
          <p:cNvPr id="152580" name="Rectangle 63"/>
          <p:cNvSpPr>
            <a:spLocks noChangeArrowheads="1"/>
          </p:cNvSpPr>
          <p:nvPr/>
        </p:nvSpPr>
        <p:spPr bwMode="auto">
          <a:xfrm>
            <a:off x="457200" y="5373216"/>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2563" indent="-182563">
              <a:spcBef>
                <a:spcPct val="20000"/>
              </a:spcBef>
              <a:buClr>
                <a:schemeClr val="accent1"/>
              </a:buClr>
              <a:buSzPct val="85000"/>
              <a:buFont typeface="Arial" charset="0"/>
              <a:buChar char="•"/>
            </a:pPr>
            <a:r>
              <a:rPr lang="tr-TR" altLang="tr-TR" sz="2400" b="1" dirty="0">
                <a:solidFill>
                  <a:schemeClr val="tx2"/>
                </a:solidFill>
                <a:latin typeface="+mn-lt"/>
                <a:cs typeface="+mn-cs"/>
              </a:rPr>
              <a:t>Yüksek Geçişli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272" y="1340768"/>
            <a:ext cx="4957564" cy="232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272" y="4331176"/>
            <a:ext cx="3384376" cy="240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48076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762000" y="685800"/>
            <a:ext cx="8686800" cy="79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2563" indent="-182563">
              <a:spcBef>
                <a:spcPct val="20000"/>
              </a:spcBef>
              <a:buClr>
                <a:schemeClr val="accent1"/>
              </a:buClr>
              <a:buSzPct val="85000"/>
              <a:buFont typeface="Arial" charset="0"/>
              <a:buChar char="•"/>
            </a:pPr>
            <a:r>
              <a:rPr lang="tr-TR" altLang="tr-TR" sz="2400" b="1" dirty="0">
                <a:solidFill>
                  <a:schemeClr val="tx2"/>
                </a:solidFill>
                <a:latin typeface="+mn-lt"/>
                <a:cs typeface="+mn-cs"/>
              </a:rPr>
              <a:t>Kenar </a:t>
            </a:r>
            <a:r>
              <a:rPr lang="tr-TR" altLang="tr-TR" sz="2400" b="1" dirty="0" smtClean="0">
                <a:solidFill>
                  <a:schemeClr val="tx2"/>
                </a:solidFill>
                <a:latin typeface="+mn-lt"/>
                <a:cs typeface="+mn-cs"/>
              </a:rPr>
              <a:t>İyileştirme </a:t>
            </a:r>
            <a:r>
              <a:rPr lang="tr-TR" altLang="tr-TR" sz="2400" b="1" dirty="0">
                <a:solidFill>
                  <a:schemeClr val="tx2"/>
                </a:solidFill>
                <a:latin typeface="+mn-lt"/>
                <a:cs typeface="+mn-cs"/>
              </a:rPr>
              <a:t>(Doğrusal)</a:t>
            </a:r>
          </a:p>
        </p:txBody>
      </p:sp>
      <p:grpSp>
        <p:nvGrpSpPr>
          <p:cNvPr id="3" name="Grup 2"/>
          <p:cNvGrpSpPr/>
          <p:nvPr/>
        </p:nvGrpSpPr>
        <p:grpSpPr>
          <a:xfrm>
            <a:off x="1447800" y="1600200"/>
            <a:ext cx="5486400" cy="2303463"/>
            <a:chOff x="1447800" y="1600200"/>
            <a:chExt cx="5486400" cy="2303463"/>
          </a:xfrm>
        </p:grpSpPr>
        <p:sp>
          <p:nvSpPr>
            <p:cNvPr id="153605" name="Rectangle 7"/>
            <p:cNvSpPr>
              <a:spLocks noChangeArrowheads="1"/>
            </p:cNvSpPr>
            <p:nvPr/>
          </p:nvSpPr>
          <p:spPr bwMode="auto">
            <a:xfrm>
              <a:off x="1524000" y="1600200"/>
              <a:ext cx="5410200" cy="1905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endParaRPr lang="tr-TR" altLang="tr-TR" sz="1800">
                <a:latin typeface="Arial" charset="0"/>
              </a:endParaRPr>
            </a:p>
          </p:txBody>
        </p:sp>
        <p:sp>
          <p:nvSpPr>
            <p:cNvPr id="153606" name="Text Box 8"/>
            <p:cNvSpPr txBox="1">
              <a:spLocks noChangeArrowheads="1"/>
            </p:cNvSpPr>
            <p:nvPr/>
          </p:nvSpPr>
          <p:spPr bwMode="auto">
            <a:xfrm>
              <a:off x="1828800" y="1828800"/>
              <a:ext cx="914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dirty="0">
                  <a:solidFill>
                    <a:schemeClr val="bg1"/>
                  </a:solidFill>
                  <a:latin typeface="Arial" charset="0"/>
                </a:rPr>
                <a:t>-1  0  1</a:t>
              </a:r>
            </a:p>
            <a:p>
              <a:pPr>
                <a:spcBef>
                  <a:spcPct val="50000"/>
                </a:spcBef>
                <a:buClrTx/>
                <a:buSzTx/>
                <a:buFontTx/>
                <a:buNone/>
              </a:pPr>
              <a:r>
                <a:rPr lang="en-US" altLang="tr-TR" sz="1600" b="1" dirty="0">
                  <a:solidFill>
                    <a:schemeClr val="bg1"/>
                  </a:solidFill>
                  <a:latin typeface="Arial" charset="0"/>
                </a:rPr>
                <a:t>-1  0  1</a:t>
              </a:r>
            </a:p>
            <a:p>
              <a:pPr>
                <a:spcBef>
                  <a:spcPct val="50000"/>
                </a:spcBef>
                <a:buClrTx/>
                <a:buSzTx/>
                <a:buFontTx/>
                <a:buNone/>
              </a:pPr>
              <a:r>
                <a:rPr lang="en-US" altLang="tr-TR" sz="1600" b="1" dirty="0">
                  <a:solidFill>
                    <a:schemeClr val="bg1"/>
                  </a:solidFill>
                  <a:latin typeface="Arial" charset="0"/>
                </a:rPr>
                <a:t>-1  0  1</a:t>
              </a:r>
            </a:p>
          </p:txBody>
        </p:sp>
        <p:sp>
          <p:nvSpPr>
            <p:cNvPr id="153607" name="Text Box 9"/>
            <p:cNvSpPr txBox="1">
              <a:spLocks noChangeArrowheads="1"/>
            </p:cNvSpPr>
            <p:nvPr/>
          </p:nvSpPr>
          <p:spPr bwMode="auto">
            <a:xfrm>
              <a:off x="3276600" y="1828800"/>
              <a:ext cx="1066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dirty="0">
                  <a:solidFill>
                    <a:schemeClr val="bg1"/>
                  </a:solidFill>
                  <a:latin typeface="Arial" charset="0"/>
                </a:rPr>
                <a:t>-1  -1  -1</a:t>
              </a:r>
            </a:p>
            <a:p>
              <a:pPr>
                <a:spcBef>
                  <a:spcPct val="50000"/>
                </a:spcBef>
                <a:buClrTx/>
                <a:buSzTx/>
                <a:buFontTx/>
                <a:buNone/>
              </a:pPr>
              <a:r>
                <a:rPr lang="en-US" altLang="tr-TR" sz="1600" b="1" dirty="0">
                  <a:solidFill>
                    <a:schemeClr val="bg1"/>
                  </a:solidFill>
                  <a:latin typeface="Arial" charset="0"/>
                </a:rPr>
                <a:t> 0   0   0</a:t>
              </a:r>
            </a:p>
            <a:p>
              <a:pPr>
                <a:spcBef>
                  <a:spcPct val="50000"/>
                </a:spcBef>
                <a:buClrTx/>
                <a:buSzTx/>
                <a:buFontTx/>
                <a:buNone/>
              </a:pPr>
              <a:r>
                <a:rPr lang="en-US" altLang="tr-TR" sz="1600" b="1" dirty="0">
                  <a:solidFill>
                    <a:schemeClr val="bg1"/>
                  </a:solidFill>
                  <a:latin typeface="Arial" charset="0"/>
                </a:rPr>
                <a:t> 1   </a:t>
              </a:r>
              <a:r>
                <a:rPr lang="tr-TR" altLang="tr-TR" sz="1600" b="1" dirty="0">
                  <a:solidFill>
                    <a:schemeClr val="bg1"/>
                  </a:solidFill>
                  <a:latin typeface="Arial" charset="0"/>
                </a:rPr>
                <a:t>1</a:t>
              </a:r>
              <a:r>
                <a:rPr lang="en-US" altLang="tr-TR" sz="1600" b="1" dirty="0">
                  <a:solidFill>
                    <a:schemeClr val="bg1"/>
                  </a:solidFill>
                  <a:latin typeface="Arial" charset="0"/>
                </a:rPr>
                <a:t>   1</a:t>
              </a:r>
            </a:p>
          </p:txBody>
        </p:sp>
        <p:sp>
          <p:nvSpPr>
            <p:cNvPr id="153609" name="Text Box 11"/>
            <p:cNvSpPr txBox="1">
              <a:spLocks noChangeArrowheads="1"/>
            </p:cNvSpPr>
            <p:nvPr/>
          </p:nvSpPr>
          <p:spPr bwMode="auto">
            <a:xfrm>
              <a:off x="4800600" y="1828800"/>
              <a:ext cx="1143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a:solidFill>
                    <a:schemeClr val="bg1"/>
                  </a:solidFill>
                  <a:latin typeface="Arial" charset="0"/>
                </a:rPr>
                <a:t> 0   1  1</a:t>
              </a:r>
            </a:p>
            <a:p>
              <a:pPr>
                <a:spcBef>
                  <a:spcPct val="50000"/>
                </a:spcBef>
                <a:buClrTx/>
                <a:buSzTx/>
                <a:buFontTx/>
                <a:buNone/>
              </a:pPr>
              <a:r>
                <a:rPr lang="en-US" altLang="tr-TR" sz="1600" b="1">
                  <a:solidFill>
                    <a:schemeClr val="bg1"/>
                  </a:solidFill>
                  <a:latin typeface="Arial" charset="0"/>
                </a:rPr>
                <a:t>-1   0  1</a:t>
              </a:r>
            </a:p>
            <a:p>
              <a:pPr>
                <a:spcBef>
                  <a:spcPct val="50000"/>
                </a:spcBef>
                <a:buClrTx/>
                <a:buSzTx/>
                <a:buFontTx/>
                <a:buNone/>
              </a:pPr>
              <a:r>
                <a:rPr lang="en-US" altLang="tr-TR" sz="1600" b="1">
                  <a:solidFill>
                    <a:schemeClr val="bg1"/>
                  </a:solidFill>
                  <a:latin typeface="Arial" charset="0"/>
                </a:rPr>
                <a:t>-1  -1  0</a:t>
              </a:r>
            </a:p>
          </p:txBody>
        </p:sp>
        <p:sp>
          <p:nvSpPr>
            <p:cNvPr id="153610" name="Text Box 12"/>
            <p:cNvSpPr txBox="1">
              <a:spLocks noChangeArrowheads="1"/>
            </p:cNvSpPr>
            <p:nvPr/>
          </p:nvSpPr>
          <p:spPr bwMode="auto">
            <a:xfrm>
              <a:off x="6019800" y="1828800"/>
              <a:ext cx="914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a:solidFill>
                    <a:schemeClr val="bg1"/>
                  </a:solidFill>
                  <a:latin typeface="Arial" charset="0"/>
                </a:rPr>
                <a:t>1   1   0</a:t>
              </a:r>
            </a:p>
            <a:p>
              <a:pPr>
                <a:spcBef>
                  <a:spcPct val="50000"/>
                </a:spcBef>
                <a:buClrTx/>
                <a:buSzTx/>
                <a:buFontTx/>
                <a:buNone/>
              </a:pPr>
              <a:r>
                <a:rPr lang="en-US" altLang="tr-TR" sz="1600" b="1">
                  <a:solidFill>
                    <a:schemeClr val="bg1"/>
                  </a:solidFill>
                  <a:latin typeface="Arial" charset="0"/>
                </a:rPr>
                <a:t>1   0  -1</a:t>
              </a:r>
            </a:p>
            <a:p>
              <a:pPr>
                <a:spcBef>
                  <a:spcPct val="50000"/>
                </a:spcBef>
                <a:buClrTx/>
                <a:buSzTx/>
                <a:buFontTx/>
                <a:buNone/>
              </a:pPr>
              <a:r>
                <a:rPr lang="en-US" altLang="tr-TR" sz="1600" b="1">
                  <a:solidFill>
                    <a:schemeClr val="bg1"/>
                  </a:solidFill>
                  <a:latin typeface="Arial" charset="0"/>
                </a:rPr>
                <a:t>0  -1  -1</a:t>
              </a:r>
            </a:p>
          </p:txBody>
        </p:sp>
        <p:sp>
          <p:nvSpPr>
            <p:cNvPr id="153611" name="Text Box 13"/>
            <p:cNvSpPr txBox="1">
              <a:spLocks noChangeArrowheads="1"/>
            </p:cNvSpPr>
            <p:nvPr/>
          </p:nvSpPr>
          <p:spPr bwMode="auto">
            <a:xfrm>
              <a:off x="1447800" y="3070225"/>
              <a:ext cx="1450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en-US" altLang="tr-TR" sz="1600" b="1" dirty="0">
                  <a:solidFill>
                    <a:schemeClr val="bg1"/>
                  </a:solidFill>
                  <a:latin typeface="Arial" charset="0"/>
                </a:rPr>
                <a:t>Vertical </a:t>
              </a:r>
              <a:r>
                <a:rPr lang="en-US" altLang="tr-TR" sz="1600" b="1" dirty="0" smtClean="0">
                  <a:solidFill>
                    <a:schemeClr val="bg1"/>
                  </a:solidFill>
                  <a:latin typeface="Arial" charset="0"/>
                </a:rPr>
                <a:t>edge</a:t>
              </a:r>
              <a:endParaRPr lang="en-US" altLang="tr-TR" sz="1600" b="1" dirty="0">
                <a:solidFill>
                  <a:schemeClr val="bg1"/>
                </a:solidFill>
                <a:latin typeface="Arial" charset="0"/>
              </a:endParaRPr>
            </a:p>
          </p:txBody>
        </p:sp>
        <p:sp>
          <p:nvSpPr>
            <p:cNvPr id="153612" name="Text Box 14"/>
            <p:cNvSpPr txBox="1">
              <a:spLocks noChangeArrowheads="1"/>
            </p:cNvSpPr>
            <p:nvPr/>
          </p:nvSpPr>
          <p:spPr bwMode="auto">
            <a:xfrm>
              <a:off x="2971800" y="3070225"/>
              <a:ext cx="17235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en-US" altLang="tr-TR" sz="1600" b="1" dirty="0">
                  <a:solidFill>
                    <a:schemeClr val="bg1"/>
                  </a:solidFill>
                  <a:latin typeface="Arial" charset="0"/>
                </a:rPr>
                <a:t>Horizontal </a:t>
              </a:r>
              <a:r>
                <a:rPr lang="en-US" altLang="tr-TR" sz="1600" b="1" dirty="0" smtClean="0">
                  <a:solidFill>
                    <a:schemeClr val="bg1"/>
                  </a:solidFill>
                  <a:latin typeface="Arial" charset="0"/>
                </a:rPr>
                <a:t>edge</a:t>
              </a:r>
              <a:endParaRPr lang="en-US" altLang="tr-TR" sz="1600" b="1" dirty="0">
                <a:solidFill>
                  <a:schemeClr val="bg1"/>
                </a:solidFill>
                <a:latin typeface="Arial" charset="0"/>
              </a:endParaRPr>
            </a:p>
          </p:txBody>
        </p:sp>
        <p:sp>
          <p:nvSpPr>
            <p:cNvPr id="153613" name="Text Box 15"/>
            <p:cNvSpPr txBox="1">
              <a:spLocks noChangeArrowheads="1"/>
            </p:cNvSpPr>
            <p:nvPr/>
          </p:nvSpPr>
          <p:spPr bwMode="auto">
            <a:xfrm>
              <a:off x="4800600" y="3070225"/>
              <a:ext cx="86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en-US" altLang="tr-TR" sz="1600" b="1" dirty="0">
                  <a:solidFill>
                    <a:schemeClr val="bg1"/>
                  </a:solidFill>
                  <a:latin typeface="Arial" charset="0"/>
                </a:rPr>
                <a:t>NW-SE</a:t>
              </a:r>
            </a:p>
          </p:txBody>
        </p:sp>
        <p:sp>
          <p:nvSpPr>
            <p:cNvPr id="153614" name="Text Box 16"/>
            <p:cNvSpPr txBox="1">
              <a:spLocks noChangeArrowheads="1"/>
            </p:cNvSpPr>
            <p:nvPr/>
          </p:nvSpPr>
          <p:spPr bwMode="auto">
            <a:xfrm>
              <a:off x="6003925" y="3070225"/>
              <a:ext cx="86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en-US" altLang="tr-TR" sz="1600" b="1">
                  <a:solidFill>
                    <a:schemeClr val="bg1"/>
                  </a:solidFill>
                  <a:latin typeface="Arial" charset="0"/>
                </a:rPr>
                <a:t>NE-SW</a:t>
              </a:r>
            </a:p>
          </p:txBody>
        </p:sp>
        <p:sp>
          <p:nvSpPr>
            <p:cNvPr id="153617" name="Text Box 19"/>
            <p:cNvSpPr txBox="1">
              <a:spLocks noChangeArrowheads="1"/>
            </p:cNvSpPr>
            <p:nvPr/>
          </p:nvSpPr>
          <p:spPr bwMode="auto">
            <a:xfrm>
              <a:off x="3563938" y="3565525"/>
              <a:ext cx="12461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tr-TR" altLang="tr-TR" sz="1600" b="1" noProof="1" smtClean="0">
                  <a:latin typeface="Arial" charset="0"/>
                </a:rPr>
                <a:t>D</a:t>
              </a:r>
              <a:r>
                <a:rPr lang="en-US" altLang="tr-TR" sz="1600" b="1" noProof="1" smtClean="0">
                  <a:latin typeface="Arial" charset="0"/>
                </a:rPr>
                <a:t>irectional</a:t>
              </a:r>
              <a:endParaRPr lang="en-US" altLang="tr-TR" sz="1600" b="1" noProof="1">
                <a:latin typeface="Arial" charset="0"/>
              </a:endParaRPr>
            </a:p>
          </p:txBody>
        </p:sp>
      </p:grpSp>
      <p:grpSp>
        <p:nvGrpSpPr>
          <p:cNvPr id="2" name="Grup 1"/>
          <p:cNvGrpSpPr/>
          <p:nvPr/>
        </p:nvGrpSpPr>
        <p:grpSpPr>
          <a:xfrm>
            <a:off x="1935832" y="4617045"/>
            <a:ext cx="4724400" cy="1692275"/>
            <a:chOff x="1828800" y="4114800"/>
            <a:chExt cx="4724400" cy="1692275"/>
          </a:xfrm>
        </p:grpSpPr>
        <p:sp>
          <p:nvSpPr>
            <p:cNvPr id="153604" name="Rectangle 6"/>
            <p:cNvSpPr>
              <a:spLocks noChangeArrowheads="1"/>
            </p:cNvSpPr>
            <p:nvPr/>
          </p:nvSpPr>
          <p:spPr bwMode="auto">
            <a:xfrm>
              <a:off x="1828800" y="4114800"/>
              <a:ext cx="4495800" cy="12954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endParaRPr lang="tr-TR" altLang="tr-TR" sz="1800">
                <a:latin typeface="Arial" charset="0"/>
              </a:endParaRPr>
            </a:p>
          </p:txBody>
        </p:sp>
        <p:sp>
          <p:nvSpPr>
            <p:cNvPr id="153608" name="Text Box 10"/>
            <p:cNvSpPr txBox="1">
              <a:spLocks noChangeArrowheads="1"/>
            </p:cNvSpPr>
            <p:nvPr/>
          </p:nvSpPr>
          <p:spPr bwMode="auto">
            <a:xfrm>
              <a:off x="1905000" y="4114800"/>
              <a:ext cx="1143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dirty="0">
                  <a:solidFill>
                    <a:schemeClr val="bg1"/>
                  </a:solidFill>
                  <a:latin typeface="Arial" charset="0"/>
                </a:rPr>
                <a:t>0  -1   </a:t>
              </a:r>
              <a:r>
                <a:rPr lang="en-US" altLang="tr-TR" sz="1600" b="1" dirty="0" smtClean="0">
                  <a:solidFill>
                    <a:schemeClr val="bg1"/>
                  </a:solidFill>
                  <a:latin typeface="Arial" charset="0"/>
                </a:rPr>
                <a:t>0</a:t>
              </a:r>
            </a:p>
            <a:p>
              <a:pPr>
                <a:spcBef>
                  <a:spcPct val="50000"/>
                </a:spcBef>
                <a:buClrTx/>
                <a:buSzTx/>
                <a:buFontTx/>
                <a:buNone/>
              </a:pPr>
              <a:r>
                <a:rPr lang="en-US" altLang="tr-TR" sz="1600" b="1" dirty="0" smtClean="0">
                  <a:solidFill>
                    <a:schemeClr val="bg1"/>
                  </a:solidFill>
                  <a:latin typeface="Arial" charset="0"/>
                </a:rPr>
                <a:t>-1  4  -1</a:t>
              </a:r>
            </a:p>
            <a:p>
              <a:pPr>
                <a:spcBef>
                  <a:spcPct val="50000"/>
                </a:spcBef>
                <a:buClrTx/>
                <a:buSzTx/>
                <a:buFontTx/>
                <a:buNone/>
              </a:pPr>
              <a:r>
                <a:rPr lang="en-US" altLang="tr-TR" sz="1600" b="1" dirty="0" smtClean="0">
                  <a:solidFill>
                    <a:schemeClr val="bg1"/>
                  </a:solidFill>
                  <a:latin typeface="Arial" charset="0"/>
                </a:rPr>
                <a:t>0   </a:t>
              </a:r>
              <a:r>
                <a:rPr lang="en-US" altLang="tr-TR" sz="1600" b="1" dirty="0">
                  <a:solidFill>
                    <a:schemeClr val="bg1"/>
                  </a:solidFill>
                  <a:latin typeface="Arial" charset="0"/>
                </a:rPr>
                <a:t>-1  0</a:t>
              </a:r>
            </a:p>
          </p:txBody>
        </p:sp>
        <p:sp>
          <p:nvSpPr>
            <p:cNvPr id="153615" name="Text Box 17"/>
            <p:cNvSpPr txBox="1">
              <a:spLocks noChangeArrowheads="1"/>
            </p:cNvSpPr>
            <p:nvPr/>
          </p:nvSpPr>
          <p:spPr bwMode="auto">
            <a:xfrm>
              <a:off x="3581400" y="4114800"/>
              <a:ext cx="1143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dirty="0">
                  <a:solidFill>
                    <a:schemeClr val="bg1"/>
                  </a:solidFill>
                  <a:latin typeface="Arial" charset="0"/>
                </a:rPr>
                <a:t>-1  -1   -1</a:t>
              </a:r>
            </a:p>
            <a:p>
              <a:pPr>
                <a:spcBef>
                  <a:spcPct val="50000"/>
                </a:spcBef>
                <a:buClrTx/>
                <a:buSzTx/>
                <a:buFontTx/>
                <a:buNone/>
              </a:pPr>
              <a:r>
                <a:rPr lang="en-US" altLang="tr-TR" sz="1600" b="1" dirty="0">
                  <a:solidFill>
                    <a:schemeClr val="bg1"/>
                  </a:solidFill>
                  <a:latin typeface="Arial" charset="0"/>
                </a:rPr>
                <a:t>-1   8   -1</a:t>
              </a:r>
            </a:p>
            <a:p>
              <a:pPr>
                <a:spcBef>
                  <a:spcPct val="50000"/>
                </a:spcBef>
                <a:buClrTx/>
                <a:buSzTx/>
                <a:buFontTx/>
                <a:buNone/>
              </a:pPr>
              <a:r>
                <a:rPr lang="en-US" altLang="tr-TR" sz="1600" b="1" dirty="0">
                  <a:solidFill>
                    <a:schemeClr val="bg1"/>
                  </a:solidFill>
                  <a:latin typeface="Arial" charset="0"/>
                </a:rPr>
                <a:t>-1  -1   -1</a:t>
              </a:r>
            </a:p>
          </p:txBody>
        </p:sp>
        <p:sp>
          <p:nvSpPr>
            <p:cNvPr id="153616" name="Text Box 18"/>
            <p:cNvSpPr txBox="1">
              <a:spLocks noChangeArrowheads="1"/>
            </p:cNvSpPr>
            <p:nvPr/>
          </p:nvSpPr>
          <p:spPr bwMode="auto">
            <a:xfrm>
              <a:off x="5410200" y="4114800"/>
              <a:ext cx="1143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600" b="1">
                  <a:solidFill>
                    <a:schemeClr val="bg1"/>
                  </a:solidFill>
                  <a:latin typeface="Arial" charset="0"/>
                </a:rPr>
                <a:t>1  -2   1</a:t>
              </a:r>
            </a:p>
            <a:p>
              <a:pPr>
                <a:spcBef>
                  <a:spcPct val="50000"/>
                </a:spcBef>
                <a:buClrTx/>
                <a:buSzTx/>
                <a:buFontTx/>
                <a:buNone/>
              </a:pPr>
              <a:r>
                <a:rPr lang="en-US" altLang="tr-TR" sz="1600" b="1">
                  <a:solidFill>
                    <a:schemeClr val="bg1"/>
                  </a:solidFill>
                  <a:latin typeface="Arial" charset="0"/>
                </a:rPr>
                <a:t>-2  4  -2</a:t>
              </a:r>
            </a:p>
            <a:p>
              <a:pPr>
                <a:spcBef>
                  <a:spcPct val="50000"/>
                </a:spcBef>
                <a:buClrTx/>
                <a:buSzTx/>
                <a:buFontTx/>
                <a:buNone/>
              </a:pPr>
              <a:r>
                <a:rPr lang="en-US" altLang="tr-TR" sz="1600" b="1">
                  <a:solidFill>
                    <a:schemeClr val="bg1"/>
                  </a:solidFill>
                  <a:latin typeface="Arial" charset="0"/>
                </a:rPr>
                <a:t>1   -2  1</a:t>
              </a:r>
            </a:p>
          </p:txBody>
        </p:sp>
        <p:sp>
          <p:nvSpPr>
            <p:cNvPr id="153618" name="Text Box 20"/>
            <p:cNvSpPr txBox="1">
              <a:spLocks noChangeArrowheads="1"/>
            </p:cNvSpPr>
            <p:nvPr/>
          </p:nvSpPr>
          <p:spPr bwMode="auto">
            <a:xfrm>
              <a:off x="3641725" y="5470525"/>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0"/>
                </a:spcBef>
                <a:buClrTx/>
                <a:buSzTx/>
                <a:buFontTx/>
                <a:buNone/>
              </a:pPr>
              <a:r>
                <a:rPr lang="en-US" altLang="tr-TR" sz="1600" b="1" dirty="0">
                  <a:latin typeface="Arial" charset="0"/>
                </a:rPr>
                <a:t>Laplacian</a:t>
              </a:r>
            </a:p>
          </p:txBody>
        </p:sp>
      </p:grpSp>
    </p:spTree>
    <p:extLst>
      <p:ext uri="{BB962C8B-B14F-4D97-AF65-F5344CB8AC3E}">
        <p14:creationId xmlns:p14="http://schemas.microsoft.com/office/powerpoint/2010/main" val="324771238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Group 20"/>
          <p:cNvGrpSpPr>
            <a:grpSpLocks/>
          </p:cNvGrpSpPr>
          <p:nvPr/>
        </p:nvGrpSpPr>
        <p:grpSpPr bwMode="auto">
          <a:xfrm>
            <a:off x="1016396" y="1325366"/>
            <a:ext cx="7011988" cy="5181602"/>
            <a:chOff x="1392" y="960"/>
            <a:chExt cx="4417" cy="3264"/>
          </a:xfrm>
        </p:grpSpPr>
        <p:sp>
          <p:nvSpPr>
            <p:cNvPr id="154628" name="Rectangle 21"/>
            <p:cNvSpPr>
              <a:spLocks noChangeArrowheads="1"/>
            </p:cNvSpPr>
            <p:nvPr/>
          </p:nvSpPr>
          <p:spPr bwMode="auto">
            <a:xfrm>
              <a:off x="1392" y="3024"/>
              <a:ext cx="4224" cy="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endParaRPr lang="tr-TR" altLang="tr-TR" sz="1800">
                <a:latin typeface="Arial" charset="0"/>
              </a:endParaRPr>
            </a:p>
          </p:txBody>
        </p:sp>
        <p:sp>
          <p:nvSpPr>
            <p:cNvPr id="154629" name="Rectangle 22"/>
            <p:cNvSpPr>
              <a:spLocks noChangeArrowheads="1"/>
            </p:cNvSpPr>
            <p:nvPr/>
          </p:nvSpPr>
          <p:spPr bwMode="auto">
            <a:xfrm>
              <a:off x="1392" y="960"/>
              <a:ext cx="2832" cy="19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endParaRPr lang="tr-TR" altLang="tr-TR" sz="1800">
                <a:latin typeface="Arial" charset="0"/>
              </a:endParaRPr>
            </a:p>
          </p:txBody>
        </p:sp>
        <p:graphicFrame>
          <p:nvGraphicFramePr>
            <p:cNvPr id="154630" name="Object 23"/>
            <p:cNvGraphicFramePr>
              <a:graphicFrameLocks noChangeAspect="1"/>
            </p:cNvGraphicFramePr>
            <p:nvPr/>
          </p:nvGraphicFramePr>
          <p:xfrm>
            <a:off x="1584" y="1104"/>
            <a:ext cx="2400" cy="822"/>
          </p:xfrm>
          <a:graphic>
            <a:graphicData uri="http://schemas.openxmlformats.org/presentationml/2006/ole">
              <mc:AlternateContent xmlns:mc="http://schemas.openxmlformats.org/markup-compatibility/2006">
                <mc:Choice xmlns:v="urn:schemas-microsoft-com:vml" Requires="v">
                  <p:oleObj spid="_x0000_s5148" name="Equation" r:id="rId3" imgW="2819400" imgH="965200" progId="Equation.3">
                    <p:embed/>
                  </p:oleObj>
                </mc:Choice>
                <mc:Fallback>
                  <p:oleObj name="Equation" r:id="rId3" imgW="2819400" imgH="965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1104"/>
                          <a:ext cx="2400" cy="822"/>
                        </a:xfrm>
                        <a:prstGeom prst="rect">
                          <a:avLst/>
                        </a:prstGeom>
                        <a:solidFill>
                          <a:srgbClr val="EAEAEA"/>
                        </a:solidFill>
                        <a:ln w="9525">
                          <a:solidFill>
                            <a:srgbClr val="000000"/>
                          </a:solidFill>
                          <a:miter lim="800000"/>
                          <a:headEnd/>
                          <a:tailEnd/>
                        </a:ln>
                        <a:effectLst>
                          <a:outerShdw dist="107763" dir="2700000" algn="ctr" rotWithShape="0">
                            <a:srgbClr val="000000"/>
                          </a:outerShdw>
                        </a:effectLst>
                      </p:spPr>
                    </p:pic>
                  </p:oleObj>
                </mc:Fallback>
              </mc:AlternateContent>
            </a:graphicData>
          </a:graphic>
        </p:graphicFrame>
        <p:pic>
          <p:nvPicPr>
            <p:cNvPr id="154631" name="Picture 24" descr="mask3x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 y="1056"/>
              <a:ext cx="1228" cy="1632"/>
            </a:xfrm>
            <a:prstGeom prst="rect">
              <a:avLst/>
            </a:prstGeom>
            <a:solidFill>
              <a:srgbClr val="EAEAEA"/>
            </a:solidFill>
            <a:ln w="9525">
              <a:solidFill>
                <a:srgbClr val="000000"/>
              </a:solidFill>
              <a:miter lim="800000"/>
              <a:headEnd/>
              <a:tailEnd/>
            </a:ln>
            <a:effectLst>
              <a:outerShdw dist="107763" dir="2700000" algn="ctr" rotWithShape="0">
                <a:schemeClr val="tx1"/>
              </a:outerShdw>
            </a:effectLst>
          </p:spPr>
        </p:pic>
        <p:sp>
          <p:nvSpPr>
            <p:cNvPr id="154632" name="Text Box 25"/>
            <p:cNvSpPr txBox="1">
              <a:spLocks noChangeArrowheads="1"/>
            </p:cNvSpPr>
            <p:nvPr/>
          </p:nvSpPr>
          <p:spPr bwMode="auto">
            <a:xfrm>
              <a:off x="4649" y="1486"/>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1</a:t>
              </a:r>
            </a:p>
          </p:txBody>
        </p:sp>
        <p:sp>
          <p:nvSpPr>
            <p:cNvPr id="154633" name="Text Box 26"/>
            <p:cNvSpPr txBox="1">
              <a:spLocks noChangeArrowheads="1"/>
            </p:cNvSpPr>
            <p:nvPr/>
          </p:nvSpPr>
          <p:spPr bwMode="auto">
            <a:xfrm>
              <a:off x="4649" y="1870"/>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4</a:t>
              </a:r>
            </a:p>
          </p:txBody>
        </p:sp>
        <p:sp>
          <p:nvSpPr>
            <p:cNvPr id="154634" name="Text Box 27"/>
            <p:cNvSpPr txBox="1">
              <a:spLocks noChangeArrowheads="1"/>
            </p:cNvSpPr>
            <p:nvPr/>
          </p:nvSpPr>
          <p:spPr bwMode="auto">
            <a:xfrm>
              <a:off x="4649" y="2302"/>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7</a:t>
              </a:r>
            </a:p>
          </p:txBody>
        </p:sp>
        <p:sp>
          <p:nvSpPr>
            <p:cNvPr id="154635" name="Text Box 28"/>
            <p:cNvSpPr txBox="1">
              <a:spLocks noChangeArrowheads="1"/>
            </p:cNvSpPr>
            <p:nvPr/>
          </p:nvSpPr>
          <p:spPr bwMode="auto">
            <a:xfrm>
              <a:off x="5033" y="2302"/>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8</a:t>
              </a:r>
            </a:p>
          </p:txBody>
        </p:sp>
        <p:sp>
          <p:nvSpPr>
            <p:cNvPr id="154636" name="Text Box 29"/>
            <p:cNvSpPr txBox="1">
              <a:spLocks noChangeArrowheads="1"/>
            </p:cNvSpPr>
            <p:nvPr/>
          </p:nvSpPr>
          <p:spPr bwMode="auto">
            <a:xfrm>
              <a:off x="5033" y="1486"/>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dirty="0">
                  <a:solidFill>
                    <a:schemeClr val="tx2"/>
                  </a:solidFill>
                  <a:latin typeface="Arial" charset="0"/>
                </a:rPr>
                <a:t>2</a:t>
              </a:r>
            </a:p>
          </p:txBody>
        </p:sp>
        <p:sp>
          <p:nvSpPr>
            <p:cNvPr id="154637" name="Text Box 30"/>
            <p:cNvSpPr txBox="1">
              <a:spLocks noChangeArrowheads="1"/>
            </p:cNvSpPr>
            <p:nvPr/>
          </p:nvSpPr>
          <p:spPr bwMode="auto">
            <a:xfrm>
              <a:off x="5417" y="1870"/>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dirty="0">
                  <a:solidFill>
                    <a:schemeClr val="tx2"/>
                  </a:solidFill>
                  <a:latin typeface="Arial" charset="0"/>
                </a:rPr>
                <a:t>6</a:t>
              </a:r>
            </a:p>
          </p:txBody>
        </p:sp>
        <p:sp>
          <p:nvSpPr>
            <p:cNvPr id="154638" name="Text Box 31"/>
            <p:cNvSpPr txBox="1">
              <a:spLocks noChangeArrowheads="1"/>
            </p:cNvSpPr>
            <p:nvPr/>
          </p:nvSpPr>
          <p:spPr bwMode="auto">
            <a:xfrm>
              <a:off x="5417" y="2302"/>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9</a:t>
              </a:r>
            </a:p>
          </p:txBody>
        </p:sp>
        <p:sp>
          <p:nvSpPr>
            <p:cNvPr id="154639" name="Text Box 32"/>
            <p:cNvSpPr txBox="1">
              <a:spLocks noChangeArrowheads="1"/>
            </p:cNvSpPr>
            <p:nvPr/>
          </p:nvSpPr>
          <p:spPr bwMode="auto">
            <a:xfrm>
              <a:off x="5417" y="1486"/>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3</a:t>
              </a:r>
            </a:p>
          </p:txBody>
        </p:sp>
        <p:sp>
          <p:nvSpPr>
            <p:cNvPr id="154640" name="Rectangle 33"/>
            <p:cNvSpPr>
              <a:spLocks noChangeArrowheads="1"/>
            </p:cNvSpPr>
            <p:nvPr/>
          </p:nvSpPr>
          <p:spPr bwMode="auto">
            <a:xfrm>
              <a:off x="1488" y="2256"/>
              <a:ext cx="624" cy="294"/>
            </a:xfrm>
            <a:prstGeom prst="rect">
              <a:avLst/>
            </a:prstGeom>
            <a:solidFill>
              <a:srgbClr val="EAEAEA"/>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2400" dirty="0">
                  <a:solidFill>
                    <a:schemeClr val="tx2"/>
                  </a:solidFill>
                  <a:latin typeface="Arial" charset="0"/>
                </a:rPr>
                <a:t>X = </a:t>
              </a:r>
            </a:p>
          </p:txBody>
        </p:sp>
        <p:sp>
          <p:nvSpPr>
            <p:cNvPr id="154641" name="Rectangle 34"/>
            <p:cNvSpPr>
              <a:spLocks noChangeArrowheads="1"/>
            </p:cNvSpPr>
            <p:nvPr/>
          </p:nvSpPr>
          <p:spPr bwMode="auto">
            <a:xfrm>
              <a:off x="2966" y="2256"/>
              <a:ext cx="624" cy="294"/>
            </a:xfrm>
            <a:prstGeom prst="rect">
              <a:avLst/>
            </a:prstGeom>
            <a:solidFill>
              <a:srgbClr val="EAEAEA"/>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2400" dirty="0">
                  <a:solidFill>
                    <a:schemeClr val="tx2"/>
                  </a:solidFill>
                  <a:latin typeface="Arial" charset="0"/>
                </a:rPr>
                <a:t>Y = </a:t>
              </a:r>
            </a:p>
          </p:txBody>
        </p:sp>
        <p:sp>
          <p:nvSpPr>
            <p:cNvPr id="154642" name="Text Box 35"/>
            <p:cNvSpPr txBox="1">
              <a:spLocks noChangeArrowheads="1"/>
            </p:cNvSpPr>
            <p:nvPr/>
          </p:nvSpPr>
          <p:spPr bwMode="auto">
            <a:xfrm>
              <a:off x="2208" y="2016"/>
              <a:ext cx="576"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800" b="1" dirty="0">
                  <a:solidFill>
                    <a:schemeClr val="tx2"/>
                  </a:solidFill>
                  <a:latin typeface="Arial" charset="0"/>
                </a:rPr>
                <a:t>-1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0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1</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-2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0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2</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-1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0 </a:t>
              </a:r>
              <a:r>
                <a:rPr lang="tr-TR" altLang="tr-TR" sz="1800" b="1" dirty="0" smtClean="0">
                  <a:solidFill>
                    <a:schemeClr val="tx2"/>
                  </a:solidFill>
                  <a:latin typeface="Arial" charset="0"/>
                </a:rPr>
                <a:t> </a:t>
              </a:r>
              <a:r>
                <a:rPr lang="en-US" altLang="tr-TR" sz="1800" b="1" dirty="0" smtClean="0">
                  <a:solidFill>
                    <a:schemeClr val="tx2"/>
                  </a:solidFill>
                  <a:latin typeface="Arial" charset="0"/>
                </a:rPr>
                <a:t>1</a:t>
              </a:r>
              <a:endParaRPr lang="en-US" altLang="tr-TR" sz="1800" b="1" dirty="0">
                <a:solidFill>
                  <a:schemeClr val="tx2"/>
                </a:solidFill>
                <a:latin typeface="Arial" charset="0"/>
              </a:endParaRPr>
            </a:p>
          </p:txBody>
        </p:sp>
        <p:sp>
          <p:nvSpPr>
            <p:cNvPr id="154643" name="Text Box 36"/>
            <p:cNvSpPr txBox="1">
              <a:spLocks noChangeArrowheads="1"/>
            </p:cNvSpPr>
            <p:nvPr/>
          </p:nvSpPr>
          <p:spPr bwMode="auto">
            <a:xfrm>
              <a:off x="3638" y="2016"/>
              <a:ext cx="720"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800" b="1" dirty="0">
                  <a:solidFill>
                    <a:schemeClr val="tx2"/>
                  </a:solidFill>
                  <a:latin typeface="Arial" charset="0"/>
                </a:rPr>
                <a:t> 1 </a:t>
              </a:r>
              <a:r>
                <a:rPr lang="en-US" altLang="tr-TR" sz="1800" b="1" dirty="0" smtClean="0">
                  <a:solidFill>
                    <a:schemeClr val="tx2"/>
                  </a:solidFill>
                  <a:latin typeface="Arial" charset="0"/>
                </a:rPr>
                <a:t> 2  1</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 0 </a:t>
              </a:r>
              <a:r>
                <a:rPr lang="en-US" altLang="tr-TR" sz="1800" b="1" dirty="0" smtClean="0">
                  <a:solidFill>
                    <a:schemeClr val="tx2"/>
                  </a:solidFill>
                  <a:latin typeface="Arial" charset="0"/>
                </a:rPr>
                <a:t> 0  0 </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a:t>
              </a:r>
              <a:r>
                <a:rPr lang="en-US" altLang="tr-TR" sz="1800" b="1" dirty="0" smtClean="0">
                  <a:solidFill>
                    <a:schemeClr val="tx2"/>
                  </a:solidFill>
                  <a:latin typeface="Arial" charset="0"/>
                </a:rPr>
                <a:t>1 -2 -1</a:t>
              </a:r>
              <a:endParaRPr lang="en-US" altLang="tr-TR" sz="1800" b="1" dirty="0">
                <a:solidFill>
                  <a:schemeClr val="tx2"/>
                </a:solidFill>
                <a:latin typeface="Arial" charset="0"/>
              </a:endParaRPr>
            </a:p>
          </p:txBody>
        </p:sp>
        <p:graphicFrame>
          <p:nvGraphicFramePr>
            <p:cNvPr id="154644" name="Object 37"/>
            <p:cNvGraphicFramePr>
              <a:graphicFrameLocks noChangeAspect="1"/>
            </p:cNvGraphicFramePr>
            <p:nvPr/>
          </p:nvGraphicFramePr>
          <p:xfrm>
            <a:off x="1440" y="3072"/>
            <a:ext cx="1392" cy="1109"/>
          </p:xfrm>
          <a:graphic>
            <a:graphicData uri="http://schemas.openxmlformats.org/presentationml/2006/ole">
              <mc:AlternateContent xmlns:mc="http://schemas.openxmlformats.org/markup-compatibility/2006">
                <mc:Choice xmlns:v="urn:schemas-microsoft-com:vml" Requires="v">
                  <p:oleObj spid="_x0000_s5149" name="Equation" r:id="rId6" imgW="1244600" imgH="990600" progId="Equation.3">
                    <p:embed/>
                  </p:oleObj>
                </mc:Choice>
                <mc:Fallback>
                  <p:oleObj name="Equation" r:id="rId6" imgW="1244600" imgH="990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 y="3072"/>
                          <a:ext cx="1392" cy="1109"/>
                        </a:xfrm>
                        <a:prstGeom prst="rect">
                          <a:avLst/>
                        </a:prstGeom>
                        <a:solidFill>
                          <a:srgbClr val="EAEAEA"/>
                        </a:solidFill>
                        <a:ln w="9525">
                          <a:solidFill>
                            <a:srgbClr val="000000"/>
                          </a:solidFill>
                          <a:miter lim="800000"/>
                          <a:headEnd/>
                          <a:tailEnd/>
                        </a:ln>
                        <a:effectLst>
                          <a:outerShdw dist="107763" dir="2700000" algn="ctr" rotWithShape="0">
                            <a:srgbClr val="000000"/>
                          </a:outerShdw>
                        </a:effectLst>
                      </p:spPr>
                    </p:pic>
                  </p:oleObj>
                </mc:Fallback>
              </mc:AlternateContent>
            </a:graphicData>
          </a:graphic>
        </p:graphicFrame>
        <p:sp>
          <p:nvSpPr>
            <p:cNvPr id="154645" name="Text Box 38"/>
            <p:cNvSpPr txBox="1">
              <a:spLocks noChangeArrowheads="1"/>
            </p:cNvSpPr>
            <p:nvPr/>
          </p:nvSpPr>
          <p:spPr bwMode="auto">
            <a:xfrm>
              <a:off x="4772" y="1054"/>
              <a:ext cx="712"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order</a:t>
              </a:r>
            </a:p>
          </p:txBody>
        </p:sp>
        <p:sp>
          <p:nvSpPr>
            <p:cNvPr id="154646" name="Rectangle 39"/>
            <p:cNvSpPr>
              <a:spLocks noChangeArrowheads="1"/>
            </p:cNvSpPr>
            <p:nvPr/>
          </p:nvSpPr>
          <p:spPr bwMode="auto">
            <a:xfrm>
              <a:off x="5033" y="1870"/>
              <a:ext cx="258" cy="365"/>
            </a:xfrm>
            <a:prstGeom prst="rect">
              <a:avLst/>
            </a:prstGeom>
            <a:solidFill>
              <a:srgbClr val="EAEA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3200">
                  <a:solidFill>
                    <a:schemeClr val="tx2"/>
                  </a:solidFill>
                  <a:latin typeface="Arial" charset="0"/>
                </a:rPr>
                <a:t>5</a:t>
              </a:r>
            </a:p>
          </p:txBody>
        </p:sp>
        <p:sp>
          <p:nvSpPr>
            <p:cNvPr id="154647" name="Rectangle 40"/>
            <p:cNvSpPr>
              <a:spLocks noChangeArrowheads="1"/>
            </p:cNvSpPr>
            <p:nvPr/>
          </p:nvSpPr>
          <p:spPr bwMode="auto">
            <a:xfrm>
              <a:off x="2928" y="3521"/>
              <a:ext cx="624" cy="294"/>
            </a:xfrm>
            <a:prstGeom prst="rect">
              <a:avLst/>
            </a:prstGeom>
            <a:solidFill>
              <a:srgbClr val="EAEAEA"/>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2400" dirty="0">
                  <a:solidFill>
                    <a:schemeClr val="tx2"/>
                  </a:solidFill>
                  <a:latin typeface="Arial" charset="0"/>
                </a:rPr>
                <a:t>X = </a:t>
              </a:r>
            </a:p>
          </p:txBody>
        </p:sp>
        <p:sp>
          <p:nvSpPr>
            <p:cNvPr id="154648" name="Rectangle 41"/>
            <p:cNvSpPr>
              <a:spLocks noChangeArrowheads="1"/>
            </p:cNvSpPr>
            <p:nvPr/>
          </p:nvSpPr>
          <p:spPr bwMode="auto">
            <a:xfrm>
              <a:off x="4405" y="3522"/>
              <a:ext cx="624" cy="294"/>
            </a:xfrm>
            <a:prstGeom prst="rect">
              <a:avLst/>
            </a:prstGeom>
            <a:solidFill>
              <a:srgbClr val="EAEAEA"/>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lgn="ctr">
                <a:spcBef>
                  <a:spcPct val="0"/>
                </a:spcBef>
                <a:buClrTx/>
                <a:buSzTx/>
                <a:buFontTx/>
                <a:buNone/>
              </a:pPr>
              <a:r>
                <a:rPr lang="en-US" altLang="tr-TR" sz="2400" dirty="0">
                  <a:solidFill>
                    <a:schemeClr val="tx2"/>
                  </a:solidFill>
                  <a:latin typeface="Arial" charset="0"/>
                </a:rPr>
                <a:t>Y = </a:t>
              </a:r>
            </a:p>
          </p:txBody>
        </p:sp>
        <p:sp>
          <p:nvSpPr>
            <p:cNvPr id="154649" name="Text Box 42"/>
            <p:cNvSpPr txBox="1">
              <a:spLocks noChangeArrowheads="1"/>
            </p:cNvSpPr>
            <p:nvPr/>
          </p:nvSpPr>
          <p:spPr bwMode="auto">
            <a:xfrm>
              <a:off x="3648" y="3281"/>
              <a:ext cx="576"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800" b="1" dirty="0">
                  <a:solidFill>
                    <a:schemeClr val="tx2"/>
                  </a:solidFill>
                  <a:latin typeface="Arial" charset="0"/>
                </a:rPr>
                <a:t>0  0  0</a:t>
              </a:r>
            </a:p>
            <a:p>
              <a:pPr>
                <a:spcBef>
                  <a:spcPct val="50000"/>
                </a:spcBef>
                <a:buClrTx/>
                <a:buSzTx/>
                <a:buFontTx/>
                <a:buNone/>
              </a:pPr>
              <a:r>
                <a:rPr lang="en-US" altLang="tr-TR" sz="1800" b="1" dirty="0">
                  <a:solidFill>
                    <a:schemeClr val="tx2"/>
                  </a:solidFill>
                  <a:latin typeface="Arial" charset="0"/>
                </a:rPr>
                <a:t>0  1  0</a:t>
              </a:r>
            </a:p>
            <a:p>
              <a:pPr>
                <a:spcBef>
                  <a:spcPct val="50000"/>
                </a:spcBef>
                <a:buClrTx/>
                <a:buSzTx/>
                <a:buFontTx/>
                <a:buNone/>
              </a:pPr>
              <a:r>
                <a:rPr lang="en-US" altLang="tr-TR" sz="1800" b="1" dirty="0">
                  <a:solidFill>
                    <a:schemeClr val="tx2"/>
                  </a:solidFill>
                  <a:latin typeface="Arial" charset="0"/>
                </a:rPr>
                <a:t>0  0 -1</a:t>
              </a:r>
            </a:p>
          </p:txBody>
        </p:sp>
        <p:sp>
          <p:nvSpPr>
            <p:cNvPr id="154650" name="Text Box 43"/>
            <p:cNvSpPr txBox="1">
              <a:spLocks noChangeArrowheads="1"/>
            </p:cNvSpPr>
            <p:nvPr/>
          </p:nvSpPr>
          <p:spPr bwMode="auto">
            <a:xfrm>
              <a:off x="5089" y="3281"/>
              <a:ext cx="720"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a:spcBef>
                  <a:spcPct val="50000"/>
                </a:spcBef>
                <a:buClrTx/>
                <a:buSzTx/>
                <a:buFontTx/>
                <a:buNone/>
              </a:pPr>
              <a:r>
                <a:rPr lang="en-US" altLang="tr-TR" sz="1800" b="1" dirty="0">
                  <a:solidFill>
                    <a:schemeClr val="tx2"/>
                  </a:solidFill>
                  <a:latin typeface="Arial" charset="0"/>
                </a:rPr>
                <a:t> 0  </a:t>
              </a:r>
              <a:r>
                <a:rPr lang="en-US" altLang="tr-TR" sz="1800" b="1" dirty="0" smtClean="0">
                  <a:solidFill>
                    <a:schemeClr val="tx2"/>
                  </a:solidFill>
                  <a:latin typeface="Arial" charset="0"/>
                </a:rPr>
                <a:t>0  0</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 0  </a:t>
              </a:r>
              <a:r>
                <a:rPr lang="en-US" altLang="tr-TR" sz="1800" b="1" dirty="0" smtClean="0">
                  <a:solidFill>
                    <a:schemeClr val="tx2"/>
                  </a:solidFill>
                  <a:latin typeface="Arial" charset="0"/>
                </a:rPr>
                <a:t>0  1 </a:t>
              </a:r>
              <a:endParaRPr lang="en-US" altLang="tr-TR" sz="1800" b="1" dirty="0">
                <a:solidFill>
                  <a:schemeClr val="tx2"/>
                </a:solidFill>
                <a:latin typeface="Arial" charset="0"/>
              </a:endParaRPr>
            </a:p>
            <a:p>
              <a:pPr>
                <a:spcBef>
                  <a:spcPct val="50000"/>
                </a:spcBef>
                <a:buClrTx/>
                <a:buSzTx/>
                <a:buFontTx/>
                <a:buNone/>
              </a:pPr>
              <a:r>
                <a:rPr lang="en-US" altLang="tr-TR" sz="1800" b="1" dirty="0">
                  <a:solidFill>
                    <a:schemeClr val="tx2"/>
                  </a:solidFill>
                  <a:latin typeface="Arial" charset="0"/>
                </a:rPr>
                <a:t> 0 </a:t>
              </a:r>
              <a:r>
                <a:rPr lang="en-US" altLang="tr-TR" sz="1800" b="1" dirty="0" smtClean="0">
                  <a:solidFill>
                    <a:schemeClr val="tx2"/>
                  </a:solidFill>
                  <a:latin typeface="Arial" charset="0"/>
                </a:rPr>
                <a:t>-</a:t>
              </a:r>
              <a:r>
                <a:rPr lang="en-US" altLang="tr-TR" sz="1800" b="1" dirty="0">
                  <a:solidFill>
                    <a:schemeClr val="tx2"/>
                  </a:solidFill>
                  <a:latin typeface="Arial" charset="0"/>
                </a:rPr>
                <a:t>1 </a:t>
              </a:r>
              <a:r>
                <a:rPr lang="en-US" altLang="tr-TR" sz="1800" b="1" dirty="0" smtClean="0">
                  <a:solidFill>
                    <a:schemeClr val="tx2"/>
                  </a:solidFill>
                  <a:latin typeface="Arial" charset="0"/>
                </a:rPr>
                <a:t> </a:t>
              </a:r>
              <a:r>
                <a:rPr lang="en-US" altLang="tr-TR" sz="1800" b="1" dirty="0">
                  <a:solidFill>
                    <a:schemeClr val="tx2"/>
                  </a:solidFill>
                  <a:latin typeface="Arial" charset="0"/>
                </a:rPr>
                <a:t>0</a:t>
              </a:r>
            </a:p>
          </p:txBody>
        </p:sp>
      </p:grpSp>
      <p:sp>
        <p:nvSpPr>
          <p:cNvPr id="154627" name="Rectangle 44"/>
          <p:cNvSpPr>
            <a:spLocks noChangeArrowheads="1"/>
          </p:cNvSpPr>
          <p:nvPr/>
        </p:nvSpPr>
        <p:spPr bwMode="auto">
          <a:xfrm>
            <a:off x="609600" y="5334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2563" indent="-182563">
              <a:spcBef>
                <a:spcPct val="20000"/>
              </a:spcBef>
              <a:buClr>
                <a:schemeClr val="accent1"/>
              </a:buClr>
              <a:buSzPct val="85000"/>
              <a:buFont typeface="Arial" charset="0"/>
              <a:buChar char="•"/>
            </a:pPr>
            <a:r>
              <a:rPr lang="tr-TR" altLang="tr-TR" sz="2400" b="1" dirty="0">
                <a:solidFill>
                  <a:schemeClr val="tx2"/>
                </a:solidFill>
                <a:latin typeface="+mn-lt"/>
                <a:cs typeface="+mn-cs"/>
              </a:rPr>
              <a:t>Kenar </a:t>
            </a:r>
            <a:r>
              <a:rPr lang="tr-TR" altLang="tr-TR" sz="2400" b="1" dirty="0" smtClean="0">
                <a:solidFill>
                  <a:schemeClr val="tx2"/>
                </a:solidFill>
                <a:latin typeface="+mn-lt"/>
                <a:cs typeface="+mn-cs"/>
              </a:rPr>
              <a:t>İyileştirme </a:t>
            </a:r>
            <a:r>
              <a:rPr lang="tr-TR" altLang="tr-TR" sz="2400" b="1" dirty="0">
                <a:solidFill>
                  <a:schemeClr val="tx2"/>
                </a:solidFill>
                <a:latin typeface="+mn-lt"/>
                <a:cs typeface="+mn-cs"/>
              </a:rPr>
              <a:t>(Doğrusal Olmayan)</a:t>
            </a:r>
          </a:p>
        </p:txBody>
      </p:sp>
    </p:spTree>
    <p:extLst>
      <p:ext uri="{BB962C8B-B14F-4D97-AF65-F5344CB8AC3E}">
        <p14:creationId xmlns:p14="http://schemas.microsoft.com/office/powerpoint/2010/main" val="308022998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7823096" cy="639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23117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26952"/>
            <a:ext cx="20859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25181"/>
            <a:ext cx="47720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12776"/>
            <a:ext cx="45624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467544" y="188640"/>
            <a:ext cx="8065269" cy="11430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r>
              <a:rPr lang="tr-TR" altLang="tr-TR" sz="3200" b="1" dirty="0" smtClean="0"/>
              <a:t>Örnek - Filtreleme</a:t>
            </a:r>
            <a:endParaRPr lang="tr-TR" altLang="tr-TR" sz="3200" b="1" dirty="0"/>
          </a:p>
        </p:txBody>
      </p:sp>
    </p:spTree>
    <p:extLst>
      <p:ext uri="{BB962C8B-B14F-4D97-AF65-F5344CB8AC3E}">
        <p14:creationId xmlns:p14="http://schemas.microsoft.com/office/powerpoint/2010/main" val="103242862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08" y="908720"/>
            <a:ext cx="87725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02207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95536" y="571202"/>
            <a:ext cx="9144000" cy="1417638"/>
          </a:xfrm>
        </p:spPr>
        <p:txBody>
          <a:bodyPr vert="horz" lIns="91440" tIns="45720" rIns="91440" bIns="45720" rtlCol="0" anchor="ctr">
            <a:normAutofit fontScale="90000"/>
          </a:bodyPr>
          <a:lstStyle/>
          <a:p>
            <a:pPr eaLnBrk="1" hangingPunct="1"/>
            <a:r>
              <a:rPr lang="tr-TR" altLang="tr-TR" b="1" noProof="1" smtClean="0"/>
              <a:t>Temel Bileşenler Dönüşümü/Analizi</a:t>
            </a:r>
            <a:br>
              <a:rPr lang="tr-TR" altLang="tr-TR" b="1" noProof="1" smtClean="0"/>
            </a:br>
            <a:r>
              <a:rPr lang="tr-TR" altLang="tr-TR" b="1" noProof="1" smtClean="0"/>
              <a:t>(Principal Component Transformation/Analysis)</a:t>
            </a:r>
            <a:endParaRPr lang="tr-TR" altLang="tr-TR" b="1" noProof="1"/>
          </a:p>
        </p:txBody>
      </p:sp>
      <p:sp>
        <p:nvSpPr>
          <p:cNvPr id="155651" name="Rectangle 3"/>
          <p:cNvSpPr>
            <a:spLocks noGrp="1" noChangeArrowheads="1"/>
          </p:cNvSpPr>
          <p:nvPr>
            <p:ph type="body" idx="1"/>
          </p:nvPr>
        </p:nvSpPr>
        <p:spPr>
          <a:xfrm>
            <a:off x="457200" y="2492896"/>
            <a:ext cx="8507288" cy="4248472"/>
          </a:xfrm>
        </p:spPr>
        <p:txBody>
          <a:bodyPr/>
          <a:lstStyle/>
          <a:p>
            <a:pPr eaLnBrk="1" hangingPunct="1">
              <a:lnSpc>
                <a:spcPct val="80000"/>
              </a:lnSpc>
              <a:spcAft>
                <a:spcPts val="600"/>
              </a:spcAft>
            </a:pPr>
            <a:r>
              <a:rPr lang="tr-TR" altLang="tr-TR" sz="2800" dirty="0" smtClean="0">
                <a:latin typeface="Arial" charset="0"/>
              </a:rPr>
              <a:t>Çok kanallı(bantlı) uzaktan algılama görüntülerinde bitişik bantlar arasında genellikle yüksek korelasyon vardır. Bantlar arasında korelasyonun anlamı bazı bilgilerin tekrarlanmasıdır.</a:t>
            </a:r>
          </a:p>
          <a:p>
            <a:pPr eaLnBrk="1" hangingPunct="1">
              <a:lnSpc>
                <a:spcPct val="80000"/>
              </a:lnSpc>
              <a:spcAft>
                <a:spcPts val="600"/>
              </a:spcAft>
            </a:pPr>
            <a:r>
              <a:rPr lang="tr-TR" altLang="tr-TR" sz="2800" dirty="0" smtClean="0">
                <a:latin typeface="Arial" charset="0"/>
              </a:rPr>
              <a:t>Temel bileşenler dönüşümü, aralarında korelasyon bulunan çok kanallı verileri aralarında korelasyon olmayan yeni sisteme dönüştüren doğrusal bir dönüşümdür. </a:t>
            </a:r>
          </a:p>
          <a:p>
            <a:pPr eaLnBrk="1" hangingPunct="1">
              <a:lnSpc>
                <a:spcPct val="80000"/>
              </a:lnSpc>
              <a:spcAft>
                <a:spcPts val="600"/>
              </a:spcAft>
            </a:pPr>
            <a:endParaRPr lang="tr-TR" altLang="tr-TR" sz="2800" dirty="0" smtClean="0">
              <a:latin typeface="Arial" charset="0"/>
            </a:endParaRPr>
          </a:p>
          <a:p>
            <a:pPr eaLnBrk="1" hangingPunct="1">
              <a:lnSpc>
                <a:spcPct val="80000"/>
              </a:lnSpc>
              <a:spcAft>
                <a:spcPts val="600"/>
              </a:spcAft>
            </a:pPr>
            <a:endParaRPr lang="tr-TR" altLang="tr-TR" sz="2800" dirty="0" smtClean="0">
              <a:latin typeface="Arial" charset="0"/>
            </a:endParaRPr>
          </a:p>
        </p:txBody>
      </p:sp>
    </p:spTree>
    <p:extLst>
      <p:ext uri="{BB962C8B-B14F-4D97-AF65-F5344CB8AC3E}">
        <p14:creationId xmlns:p14="http://schemas.microsoft.com/office/powerpoint/2010/main" val="410437092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51520" y="589657"/>
            <a:ext cx="8587680" cy="1471191"/>
          </a:xfrm>
        </p:spPr>
        <p:txBody>
          <a:bodyPr vert="horz" lIns="91440" tIns="45720" rIns="91440" bIns="45720" rtlCol="0" anchor="ctr">
            <a:normAutofit fontScale="90000"/>
          </a:bodyPr>
          <a:lstStyle/>
          <a:p>
            <a:pPr eaLnBrk="1" hangingPunct="1"/>
            <a:r>
              <a:rPr lang="tr-TR" altLang="tr-TR" b="1" noProof="1" smtClean="0"/>
              <a:t>Temel Bileşenler Dönüşümü/Analizi</a:t>
            </a:r>
            <a:br>
              <a:rPr lang="tr-TR" altLang="tr-TR" b="1" noProof="1" smtClean="0"/>
            </a:br>
            <a:r>
              <a:rPr lang="tr-TR" altLang="tr-TR" b="1" noProof="1" smtClean="0"/>
              <a:t>(Principal Component Transformation/Analysis)</a:t>
            </a:r>
            <a:endParaRPr lang="tr-TR" altLang="tr-TR" b="1" noProof="1"/>
          </a:p>
        </p:txBody>
      </p:sp>
      <p:sp>
        <p:nvSpPr>
          <p:cNvPr id="156675" name="Rectangle 3"/>
          <p:cNvSpPr>
            <a:spLocks noGrp="1" noChangeArrowheads="1"/>
          </p:cNvSpPr>
          <p:nvPr>
            <p:ph type="body" idx="1"/>
          </p:nvPr>
        </p:nvSpPr>
        <p:spPr>
          <a:xfrm>
            <a:off x="395536" y="2296616"/>
            <a:ext cx="8291264" cy="3076600"/>
          </a:xfrm>
        </p:spPr>
        <p:txBody>
          <a:bodyPr/>
          <a:lstStyle/>
          <a:p>
            <a:pPr eaLnBrk="1" hangingPunct="1">
              <a:spcAft>
                <a:spcPts val="600"/>
              </a:spcAft>
            </a:pPr>
            <a:r>
              <a:rPr lang="tr-TR" altLang="tr-TR" sz="2800" dirty="0" smtClean="0">
                <a:latin typeface="Arial" charset="0"/>
              </a:rPr>
              <a:t>Dönüşümde, uydu görüntülerinin parlaklık değerleri yeniden hesaplanır. Bu nedenle her bileşen yeni bilgiler taşır.</a:t>
            </a:r>
          </a:p>
          <a:p>
            <a:pPr eaLnBrk="1" hangingPunct="1">
              <a:spcAft>
                <a:spcPts val="600"/>
              </a:spcAft>
            </a:pPr>
            <a:r>
              <a:rPr lang="tr-TR" altLang="tr-TR" sz="2800" dirty="0" smtClean="0">
                <a:latin typeface="Arial" charset="0"/>
              </a:rPr>
              <a:t>Dönüşüm sonucunda "n" tane çıkış bandı olmasına rağmen, orijinal verilerdeki bilginin çok büyük bir kısmı ilk 2 veya 3 bileşende toplanır.</a:t>
            </a:r>
          </a:p>
        </p:txBody>
      </p:sp>
    </p:spTree>
    <p:extLst>
      <p:ext uri="{BB962C8B-B14F-4D97-AF65-F5344CB8AC3E}">
        <p14:creationId xmlns:p14="http://schemas.microsoft.com/office/powerpoint/2010/main" val="417633658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a:xfrm>
            <a:off x="404192" y="2215405"/>
            <a:ext cx="8560296" cy="4525963"/>
          </a:xfrm>
        </p:spPr>
        <p:txBody>
          <a:bodyPr/>
          <a:lstStyle/>
          <a:p>
            <a:pPr eaLnBrk="1" hangingPunct="1">
              <a:spcAft>
                <a:spcPts val="600"/>
              </a:spcAft>
            </a:pPr>
            <a:r>
              <a:rPr lang="tr-TR" altLang="tr-TR" sz="2800" dirty="0" smtClean="0">
                <a:latin typeface="Arial" charset="0"/>
              </a:rPr>
              <a:t>Temel bileşenler dönüşümü çok kanallı veri gruplarında benzer kanalları bastırmak ve daha çok bilgi veren yeni bir veri grubu oluşturmak için geliştirilmiş bir görüntü iyileştirme yöntemidir.</a:t>
            </a:r>
          </a:p>
          <a:p>
            <a:pPr eaLnBrk="1" hangingPunct="1">
              <a:spcAft>
                <a:spcPts val="600"/>
              </a:spcAft>
            </a:pPr>
            <a:r>
              <a:rPr lang="tr-TR" altLang="tr-TR" sz="2800" dirty="0" smtClean="0">
                <a:latin typeface="Arial" charset="0"/>
              </a:rPr>
              <a:t>Temel bileşenler dönüşümü, bir çeşit veri sıkıştırma yöntemidir.</a:t>
            </a:r>
          </a:p>
        </p:txBody>
      </p:sp>
      <p:sp>
        <p:nvSpPr>
          <p:cNvPr id="157699" name="Rectangle 3"/>
          <p:cNvSpPr>
            <a:spLocks noGrp="1" noChangeArrowheads="1"/>
          </p:cNvSpPr>
          <p:nvPr>
            <p:ph type="title"/>
          </p:nvPr>
        </p:nvSpPr>
        <p:spPr>
          <a:xfrm>
            <a:off x="323528" y="517649"/>
            <a:ext cx="8496944" cy="1471191"/>
          </a:xfrm>
        </p:spPr>
        <p:txBody>
          <a:bodyPr vert="horz" lIns="91440" tIns="45720" rIns="91440" bIns="45720" rtlCol="0" anchor="ctr">
            <a:normAutofit fontScale="90000"/>
          </a:bodyPr>
          <a:lstStyle/>
          <a:p>
            <a:pPr eaLnBrk="1" hangingPunct="1"/>
            <a:r>
              <a:rPr lang="tr-TR" altLang="tr-TR" b="1" noProof="1" smtClean="0"/>
              <a:t>Temel Bileşenler Dönüşümü/Analizi</a:t>
            </a:r>
            <a:br>
              <a:rPr lang="tr-TR" altLang="tr-TR" b="1" noProof="1" smtClean="0"/>
            </a:br>
            <a:r>
              <a:rPr lang="tr-TR" altLang="tr-TR" b="1" noProof="1" smtClean="0"/>
              <a:t>(Principal Component Transformation/Analysis)</a:t>
            </a:r>
            <a:endParaRPr lang="tr-TR" altLang="tr-TR" b="1" noProof="1"/>
          </a:p>
        </p:txBody>
      </p:sp>
    </p:spTree>
    <p:extLst>
      <p:ext uri="{BB962C8B-B14F-4D97-AF65-F5344CB8AC3E}">
        <p14:creationId xmlns:p14="http://schemas.microsoft.com/office/powerpoint/2010/main" val="264247462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1" y="2442780"/>
            <a:ext cx="9128519" cy="343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txBox="1">
            <a:spLocks noChangeArrowheads="1"/>
          </p:cNvSpPr>
          <p:nvPr/>
        </p:nvSpPr>
        <p:spPr>
          <a:xfrm>
            <a:off x="323528" y="517649"/>
            <a:ext cx="8496944" cy="1471191"/>
          </a:xfrm>
          <a:prstGeom prst="rect">
            <a:avLst/>
          </a:prstGeom>
        </p:spPr>
        <p:txBody>
          <a:bodyPr vert="horz" lIns="91440" tIns="45720" rIns="91440" bIns="45720" rtlCol="0" anchor="ctr">
            <a:normAutofit fontScale="90000" lnSpcReduction="20000"/>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r>
              <a:rPr lang="tr-TR" altLang="tr-TR" b="1" noProof="1" smtClean="0"/>
              <a:t>Temel Bileşenler Dönüşümü/Analizi</a:t>
            </a:r>
            <a:br>
              <a:rPr lang="tr-TR" altLang="tr-TR" b="1" noProof="1" smtClean="0"/>
            </a:br>
            <a:r>
              <a:rPr lang="tr-TR" altLang="tr-TR" b="1" noProof="1" smtClean="0"/>
              <a:t>(Principal Component Transformation/Analysis)</a:t>
            </a:r>
            <a:endParaRPr lang="tr-TR" altLang="tr-TR" b="1" noProof="1"/>
          </a:p>
        </p:txBody>
      </p:sp>
    </p:spTree>
    <p:extLst>
      <p:ext uri="{BB962C8B-B14F-4D97-AF65-F5344CB8AC3E}">
        <p14:creationId xmlns:p14="http://schemas.microsoft.com/office/powerpoint/2010/main" val="3777168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Başlık 1"/>
          <p:cNvSpPr>
            <a:spLocks noGrp="1"/>
          </p:cNvSpPr>
          <p:nvPr>
            <p:ph type="title"/>
          </p:nvPr>
        </p:nvSpPr>
        <p:spPr>
          <a:xfrm>
            <a:off x="533400" y="476672"/>
            <a:ext cx="8458200" cy="1143000"/>
          </a:xfrm>
        </p:spPr>
        <p:txBody>
          <a:bodyPr>
            <a:normAutofit fontScale="90000"/>
          </a:bodyPr>
          <a:lstStyle/>
          <a:p>
            <a:r>
              <a:rPr lang="tr-TR" altLang="tr-TR" b="1" dirty="0" smtClean="0"/>
              <a:t>Uydu görüntülerinin teknik özellikleri için incelenmesi önerilen adresler</a:t>
            </a:r>
            <a:endParaRPr lang="tr-TR" altLang="tr-TR" dirty="0" smtClean="0"/>
          </a:p>
        </p:txBody>
      </p:sp>
      <p:sp>
        <p:nvSpPr>
          <p:cNvPr id="23555" name="İçerik Yer Tutucusu 2"/>
          <p:cNvSpPr>
            <a:spLocks noGrp="1"/>
          </p:cNvSpPr>
          <p:nvPr>
            <p:ph idx="1"/>
          </p:nvPr>
        </p:nvSpPr>
        <p:spPr>
          <a:xfrm>
            <a:off x="457200" y="1936576"/>
            <a:ext cx="8229600" cy="4876800"/>
          </a:xfrm>
        </p:spPr>
        <p:txBody>
          <a:bodyPr/>
          <a:lstStyle/>
          <a:p>
            <a:pPr eaLnBrk="1" hangingPunct="1"/>
            <a:r>
              <a:rPr lang="tr-TR" altLang="tr-TR" u="sng" dirty="0" smtClean="0">
                <a:hlinkClick r:id="rId2"/>
              </a:rPr>
              <a:t>http://www.satimagingcorp.com/</a:t>
            </a:r>
            <a:endParaRPr lang="tr-TR" altLang="tr-TR" u="sng" dirty="0" smtClean="0"/>
          </a:p>
          <a:p>
            <a:pPr eaLnBrk="1" hangingPunct="1"/>
            <a:r>
              <a:rPr lang="tr-TR" altLang="tr-TR" dirty="0" smtClean="0">
                <a:hlinkClick r:id="rId3"/>
              </a:rPr>
              <a:t>https://modis.gsfc.nasa.gov/about/specifications.php</a:t>
            </a:r>
            <a:endParaRPr lang="tr-TR" altLang="tr-TR" dirty="0" smtClean="0"/>
          </a:p>
          <a:p>
            <a:endParaRPr lang="tr-TR" altLang="tr-TR" dirty="0" smtClean="0"/>
          </a:p>
        </p:txBody>
      </p:sp>
    </p:spTree>
    <p:extLst>
      <p:ext uri="{BB962C8B-B14F-4D97-AF65-F5344CB8AC3E}">
        <p14:creationId xmlns:p14="http://schemas.microsoft.com/office/powerpoint/2010/main" val="194499063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579296" cy="792088"/>
          </a:xfrm>
        </p:spPr>
        <p:txBody>
          <a:bodyPr vert="horz" lIns="91440" tIns="45720" rIns="91440" bIns="45720" rtlCol="0" anchor="ctr">
            <a:noAutofit/>
          </a:bodyPr>
          <a:lstStyle/>
          <a:p>
            <a:pPr eaLnBrk="1" hangingPunct="1"/>
            <a:r>
              <a:rPr lang="tr-TR" sz="3600" b="1" noProof="1" smtClean="0"/>
              <a:t>Görüntü Kaynaştırma (Pan sharpening)</a:t>
            </a:r>
            <a:endParaRPr lang="tr-TR" sz="3600" b="1" noProof="1"/>
          </a:p>
        </p:txBody>
      </p:sp>
      <p:sp>
        <p:nvSpPr>
          <p:cNvPr id="3" name="İçerik Yer Tutucusu 2"/>
          <p:cNvSpPr>
            <a:spLocks noGrp="1"/>
          </p:cNvSpPr>
          <p:nvPr>
            <p:ph idx="1"/>
          </p:nvPr>
        </p:nvSpPr>
        <p:spPr>
          <a:xfrm>
            <a:off x="457200" y="1124744"/>
            <a:ext cx="8229600" cy="5616624"/>
          </a:xfrm>
        </p:spPr>
        <p:txBody>
          <a:bodyPr/>
          <a:lstStyle/>
          <a:p>
            <a:pPr>
              <a:spcAft>
                <a:spcPts val="600"/>
              </a:spcAft>
            </a:pPr>
            <a:r>
              <a:rPr lang="tr-TR" noProof="1" smtClean="0"/>
              <a:t>Uzaktan algılamada, multispektral uydu görüntülerinin yersel çözünürlüklerinin aynı bölgeye ait daha iyi yersel çözünürlüğe sahip pankromatik görüntülerle iyileştirilmesi işlemine görüntü kaynaştırma denilmektedir. </a:t>
            </a:r>
          </a:p>
          <a:p>
            <a:pPr>
              <a:spcAft>
                <a:spcPts val="600"/>
              </a:spcAft>
            </a:pPr>
            <a:r>
              <a:rPr lang="tr-TR" noProof="1" smtClean="0"/>
              <a:t>Görüntü kaynaştırma tekniklerinde amaç pankromatik bantta olan fakat multispektral görüntüde olmayan mekânsal detayı çekip çıkartmak ve bunu multispektral görüntüye onun spektral (renk) yapısını bozmadan eklemektir.</a:t>
            </a:r>
          </a:p>
          <a:p>
            <a:pPr>
              <a:spcAft>
                <a:spcPts val="600"/>
              </a:spcAft>
            </a:pPr>
            <a:r>
              <a:rPr lang="tr-TR" noProof="1" smtClean="0"/>
              <a:t>Uzaktan algılama literatüründe görüntü kaynaştırma işlemi “pan sharpening” olarak da adlandırılır.</a:t>
            </a:r>
          </a:p>
        </p:txBody>
      </p:sp>
    </p:spTree>
    <p:extLst>
      <p:ext uri="{BB962C8B-B14F-4D97-AF65-F5344CB8AC3E}">
        <p14:creationId xmlns:p14="http://schemas.microsoft.com/office/powerpoint/2010/main" val="356220610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435280" cy="990600"/>
          </a:xfrm>
        </p:spPr>
        <p:txBody>
          <a:bodyPr>
            <a:noAutofit/>
          </a:bodyPr>
          <a:lstStyle/>
          <a:p>
            <a:r>
              <a:rPr lang="tr-TR" sz="3600" b="1" noProof="1" smtClean="0"/>
              <a:t>Görüntü Kaynaştırma (Pan sharpening)</a:t>
            </a:r>
            <a:endParaRPr lang="tr-TR" sz="3600" noProof="1"/>
          </a:p>
        </p:txBody>
      </p:sp>
      <p:sp>
        <p:nvSpPr>
          <p:cNvPr id="3" name="İçerik Yer Tutucusu 2"/>
          <p:cNvSpPr>
            <a:spLocks noGrp="1"/>
          </p:cNvSpPr>
          <p:nvPr>
            <p:ph idx="1"/>
          </p:nvPr>
        </p:nvSpPr>
        <p:spPr>
          <a:xfrm>
            <a:off x="457200" y="1412776"/>
            <a:ext cx="8229600" cy="2376264"/>
          </a:xfrm>
        </p:spPr>
        <p:txBody>
          <a:bodyPr/>
          <a:lstStyle/>
          <a:p>
            <a:r>
              <a:rPr lang="tr-TR" altLang="tr-TR" noProof="1">
                <a:latin typeface="Arial" charset="0"/>
              </a:rPr>
              <a:t>Pankromatik bantların mekânsal çözünürlüğü, çok spektrumlu bantlardan daha yüksektir. </a:t>
            </a:r>
            <a:r>
              <a:rPr lang="tr-TR" altLang="tr-TR" noProof="1" smtClean="0">
                <a:latin typeface="Arial" charset="0"/>
              </a:rPr>
              <a:t>Pankromatik </a:t>
            </a:r>
            <a:r>
              <a:rPr lang="tr-TR" altLang="tr-TR" noProof="1">
                <a:latin typeface="Arial" charset="0"/>
              </a:rPr>
              <a:t>görüntünün yüksek mekânsal çözünürlüğü ile çok spektrumlu görüntülerin yüksek spektral çözünürlüğünün bir araya getirilerek hem mekânsal hem de spektral yönden yüksek çözünürlüklü görüntü </a:t>
            </a:r>
            <a:r>
              <a:rPr lang="tr-TR" altLang="tr-TR" noProof="1" smtClean="0">
                <a:latin typeface="Arial" charset="0"/>
              </a:rPr>
              <a:t>oluşturulabilir.</a:t>
            </a:r>
            <a:endParaRPr lang="tr-TR" altLang="tr-TR" noProof="1">
              <a:latin typeface="Arial" charset="0"/>
            </a:endParaRPr>
          </a:p>
          <a:p>
            <a:endParaRPr lang="tr-TR"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87" y="4005064"/>
            <a:ext cx="767538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75512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67544" y="304800"/>
            <a:ext cx="7313613" cy="1143000"/>
          </a:xfrm>
        </p:spPr>
        <p:txBody>
          <a:bodyPr>
            <a:normAutofit/>
          </a:bodyPr>
          <a:lstStyle/>
          <a:p>
            <a:pPr eaLnBrk="1" hangingPunct="1"/>
            <a:r>
              <a:rPr lang="tr-TR" altLang="tr-TR" sz="3600" b="1" dirty="0" smtClean="0"/>
              <a:t>Bitki İndeksi</a:t>
            </a:r>
          </a:p>
        </p:txBody>
      </p:sp>
      <p:sp>
        <p:nvSpPr>
          <p:cNvPr id="159747" name="Rectangle 3"/>
          <p:cNvSpPr>
            <a:spLocks noGrp="1" noChangeArrowheads="1"/>
          </p:cNvSpPr>
          <p:nvPr>
            <p:ph type="body" idx="1"/>
          </p:nvPr>
        </p:nvSpPr>
        <p:spPr>
          <a:xfrm>
            <a:off x="457200" y="1412776"/>
            <a:ext cx="8229600" cy="2736304"/>
          </a:xfrm>
        </p:spPr>
        <p:txBody>
          <a:bodyPr/>
          <a:lstStyle/>
          <a:p>
            <a:pPr eaLnBrk="1" hangingPunct="1"/>
            <a:r>
              <a:rPr lang="tr-TR" altLang="tr-TR" dirty="0" smtClean="0">
                <a:latin typeface="Arial" charset="0"/>
              </a:rPr>
              <a:t>Bitkiler, elektromanyetik spektrumun kızılötesi bölgesinde yüksek, görünür bölgesinde düşük yansıtım özelliği gösterir. Kaya, toprak ise görünür ve yakın kızılötesi bölgede benzer yansıtım gösterir. Su, kar ise görünen bölgede yakın kızılötesi bölgeden daha yüksek yansıtım gösterir.</a:t>
            </a:r>
          </a:p>
        </p:txBody>
      </p:sp>
    </p:spTree>
    <p:extLst>
      <p:ext uri="{BB962C8B-B14F-4D97-AF65-F5344CB8AC3E}">
        <p14:creationId xmlns:p14="http://schemas.microsoft.com/office/powerpoint/2010/main" val="369955909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noProof="1" smtClean="0"/>
              <a:t>Bitki İndeksi</a:t>
            </a:r>
          </a:p>
        </p:txBody>
      </p:sp>
      <p:sp>
        <p:nvSpPr>
          <p:cNvPr id="160771" name="Rectangle 3"/>
          <p:cNvSpPr>
            <a:spLocks noGrp="1" noChangeArrowheads="1"/>
          </p:cNvSpPr>
          <p:nvPr>
            <p:ph type="body" idx="1"/>
          </p:nvPr>
        </p:nvSpPr>
        <p:spPr>
          <a:xfrm>
            <a:off x="457200" y="1484784"/>
            <a:ext cx="8229600" cy="3744416"/>
          </a:xfrm>
        </p:spPr>
        <p:txBody>
          <a:bodyPr/>
          <a:lstStyle/>
          <a:p>
            <a:pPr eaLnBrk="1" hangingPunct="1">
              <a:spcAft>
                <a:spcPts val="600"/>
              </a:spcAft>
            </a:pPr>
            <a:r>
              <a:rPr lang="tr-TR" altLang="tr-TR" noProof="1" smtClean="0">
                <a:latin typeface="Arial" charset="0"/>
              </a:rPr>
              <a:t>Yeryüzündeki nesnelerin bu özelliğinden yararlanarak, elektromanyetik spektrumun yakın kızılötesi ve görünen kırmızı bölgelerine bağlı olarak çeşitli bitki indeksleri tanımlanmıştır.</a:t>
            </a:r>
          </a:p>
          <a:p>
            <a:pPr eaLnBrk="1" hangingPunct="1">
              <a:spcAft>
                <a:spcPts val="600"/>
              </a:spcAft>
            </a:pPr>
            <a:r>
              <a:rPr lang="tr-TR" altLang="tr-TR" noProof="1" smtClean="0">
                <a:latin typeface="Arial" charset="0"/>
              </a:rPr>
              <a:t>En basit bitki indeksi Oran Bitki İndeksi (Ratio Vegetation Index: RVI)</a:t>
            </a:r>
          </a:p>
          <a:p>
            <a:pPr eaLnBrk="1" hangingPunct="1">
              <a:spcAft>
                <a:spcPts val="600"/>
              </a:spcAft>
            </a:pPr>
            <a:r>
              <a:rPr lang="tr-TR" altLang="tr-TR" noProof="1" smtClean="0">
                <a:latin typeface="Arial" charset="0"/>
              </a:rPr>
              <a:t>En yaygın kullanılan bitki indeksi Normalize Bitki İndeksidir (Normalized Difference Vegetation Index: NDVI)</a:t>
            </a:r>
          </a:p>
        </p:txBody>
      </p:sp>
    </p:spTree>
    <p:extLst>
      <p:ext uri="{BB962C8B-B14F-4D97-AF65-F5344CB8AC3E}">
        <p14:creationId xmlns:p14="http://schemas.microsoft.com/office/powerpoint/2010/main" val="136981428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200" b="1" noProof="1"/>
              <a:t>R</a:t>
            </a:r>
            <a:r>
              <a:rPr lang="tr-TR" altLang="tr-TR" sz="3200" b="1" noProof="1" smtClean="0"/>
              <a:t>VI (Oran Bitki İndeksi)</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401411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08644" y="3356992"/>
            <a:ext cx="4724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405" y="5131643"/>
            <a:ext cx="47244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134" y="6037757"/>
            <a:ext cx="5143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5148064" y="5936505"/>
            <a:ext cx="792088" cy="516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802" y="6059528"/>
            <a:ext cx="5143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Metin kutusu 2"/>
              <p:cNvSpPr txBox="1"/>
              <p:nvPr/>
            </p:nvSpPr>
            <p:spPr>
              <a:xfrm>
                <a:off x="3475568" y="4136964"/>
                <a:ext cx="1967721" cy="66947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smtClean="0">
                          <a:latin typeface="Cambria Math"/>
                        </a:rPr>
                        <m:t>RVI</m:t>
                      </m:r>
                      <m:r>
                        <a:rPr lang="tr-TR" sz="2000" b="0" i="0" smtClean="0">
                          <a:latin typeface="Cambria Math"/>
                        </a:rPr>
                        <m:t>=</m:t>
                      </m:r>
                      <m:f>
                        <m:fPr>
                          <m:ctrlPr>
                            <a:rPr lang="tr-TR" sz="2000" i="1" smtClean="0">
                              <a:latin typeface="Cambria Math"/>
                            </a:rPr>
                          </m:ctrlPr>
                        </m:fPr>
                        <m:num>
                          <m:r>
                            <m:rPr>
                              <m:sty m:val="p"/>
                            </m:rPr>
                            <a:rPr lang="tr-TR" sz="2000" b="0" i="0" smtClean="0">
                              <a:latin typeface="Cambria Math"/>
                            </a:rPr>
                            <m:t>Bant</m:t>
                          </m:r>
                          <m:r>
                            <a:rPr lang="tr-TR" sz="2000" b="0" i="0" smtClean="0">
                              <a:latin typeface="Cambria Math"/>
                            </a:rPr>
                            <m:t> 4</m:t>
                          </m:r>
                        </m:num>
                        <m:den>
                          <m:r>
                            <m:rPr>
                              <m:sty m:val="p"/>
                            </m:rPr>
                            <a:rPr lang="tr-TR" sz="2000" b="0" i="0" smtClean="0">
                              <a:latin typeface="Cambria Math"/>
                            </a:rPr>
                            <m:t>Bant</m:t>
                          </m:r>
                          <m:r>
                            <a:rPr lang="tr-TR" sz="2000" b="0" i="0" smtClean="0">
                              <a:latin typeface="Cambria Math"/>
                            </a:rPr>
                            <m:t> 3</m:t>
                          </m:r>
                        </m:den>
                      </m:f>
                    </m:oMath>
                  </m:oMathPara>
                </a14:m>
                <a:endParaRPr lang="tr-TR" dirty="0">
                  <a:latin typeface="+mj-lt"/>
                  <a:cs typeface="Times New Roman" panose="02020603050405020304" pitchFamily="18" charset="0"/>
                </a:endParaRPr>
              </a:p>
            </p:txBody>
          </p:sp>
        </mc:Choice>
        <mc:Fallback xmlns="">
          <p:sp>
            <p:nvSpPr>
              <p:cNvPr id="3" name="Metin kutusu 2"/>
              <p:cNvSpPr txBox="1">
                <a:spLocks noRot="1" noChangeAspect="1" noMove="1" noResize="1" noEditPoints="1" noAdjustHandles="1" noChangeArrowheads="1" noChangeShapeType="1" noTextEdit="1"/>
              </p:cNvSpPr>
              <p:nvPr/>
            </p:nvSpPr>
            <p:spPr>
              <a:xfrm>
                <a:off x="3475568" y="4136964"/>
                <a:ext cx="1967721" cy="669479"/>
              </a:xfrm>
              <a:prstGeom prst="rect">
                <a:avLst/>
              </a:prstGeom>
              <a:blipFill rotWithShape="1">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5413134" y="5856494"/>
                <a:ext cx="1967721" cy="67685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smtClean="0">
                          <a:latin typeface="Cambria Math"/>
                        </a:rPr>
                        <m:t>RVI</m:t>
                      </m:r>
                      <m:r>
                        <a:rPr lang="tr-TR" sz="2000" b="0" i="0" smtClean="0">
                          <a:latin typeface="Cambria Math"/>
                        </a:rPr>
                        <m:t>=</m:t>
                      </m:r>
                      <m:f>
                        <m:fPr>
                          <m:ctrlPr>
                            <a:rPr lang="tr-TR" sz="2000" i="1" smtClean="0">
                              <a:latin typeface="Cambria Math"/>
                            </a:rPr>
                          </m:ctrlPr>
                        </m:fPr>
                        <m:num>
                          <m:r>
                            <m:rPr>
                              <m:sty m:val="p"/>
                            </m:rPr>
                            <a:rPr lang="tr-TR" sz="2000" b="0" i="0" smtClean="0">
                              <a:latin typeface="Cambria Math"/>
                            </a:rPr>
                            <m:t>Bant</m:t>
                          </m:r>
                          <m:r>
                            <a:rPr lang="tr-TR" sz="2000" b="0" i="0" smtClean="0">
                              <a:latin typeface="Cambria Math"/>
                            </a:rPr>
                            <m:t> 5</m:t>
                          </m:r>
                        </m:num>
                        <m:den>
                          <m:r>
                            <m:rPr>
                              <m:sty m:val="p"/>
                            </m:rPr>
                            <a:rPr lang="tr-TR" sz="2000" b="0" i="0" smtClean="0">
                              <a:latin typeface="Cambria Math"/>
                            </a:rPr>
                            <m:t>Bant</m:t>
                          </m:r>
                          <m:r>
                            <a:rPr lang="tr-TR" sz="2000" b="0" i="0" smtClean="0">
                              <a:latin typeface="Cambria Math"/>
                            </a:rPr>
                            <m:t> 4</m:t>
                          </m:r>
                        </m:den>
                      </m:f>
                    </m:oMath>
                  </m:oMathPara>
                </a14:m>
                <a:endParaRPr lang="tr-TR" dirty="0">
                  <a:latin typeface="+mj-lt"/>
                  <a:cs typeface="Times New Roman" panose="02020603050405020304" pitchFamily="18" charset="0"/>
                </a:endParaRPr>
              </a:p>
            </p:txBody>
          </p:sp>
        </mc:Choice>
        <mc:Fallback xmlns="">
          <p:sp>
            <p:nvSpPr>
              <p:cNvPr id="10" name="Metin kutusu 9"/>
              <p:cNvSpPr txBox="1">
                <a:spLocks noRot="1" noChangeAspect="1" noMove="1" noResize="1" noEditPoints="1" noAdjustHandles="1" noChangeArrowheads="1" noChangeShapeType="1" noTextEdit="1"/>
              </p:cNvSpPr>
              <p:nvPr/>
            </p:nvSpPr>
            <p:spPr>
              <a:xfrm>
                <a:off x="5413134" y="5856494"/>
                <a:ext cx="1967721" cy="676852"/>
              </a:xfrm>
              <a:prstGeom prst="rect">
                <a:avLst/>
              </a:prstGeom>
              <a:blipFill rotWithShape="1">
                <a:blip r:embed="rId7"/>
                <a:stretch>
                  <a:fillRect/>
                </a:stretch>
              </a:blipFill>
            </p:spPr>
            <p:txBody>
              <a:bodyPr/>
              <a:lstStyle/>
              <a:p>
                <a:r>
                  <a:rPr lang="tr-TR">
                    <a:noFill/>
                  </a:rPr>
                  <a:t> </a:t>
                </a:r>
              </a:p>
            </p:txBody>
          </p:sp>
        </mc:Fallback>
      </mc:AlternateContent>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608" y="4106457"/>
            <a:ext cx="19685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9626" y="5795018"/>
            <a:ext cx="19685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98307" y="2302154"/>
            <a:ext cx="3540008" cy="830997"/>
          </a:xfrm>
          <a:prstGeom prst="rect">
            <a:avLst/>
          </a:prstGeom>
          <a:solidFill>
            <a:schemeClr val="bg1"/>
          </a:solidFill>
        </p:spPr>
        <p:txBody>
          <a:bodyPr wrap="none" rtlCol="0">
            <a:spAutoFit/>
          </a:bodyPr>
          <a:lstStyle/>
          <a:p>
            <a:pPr>
              <a:lnSpc>
                <a:spcPct val="150000"/>
              </a:lnSpc>
            </a:pPr>
            <a:r>
              <a:rPr lang="tr-TR" sz="1600" dirty="0" smtClean="0"/>
              <a:t>NIR= Yakın kızılötesi bantta yansıtım</a:t>
            </a:r>
            <a:endParaRPr lang="tr-TR" sz="1600" dirty="0"/>
          </a:p>
          <a:p>
            <a:pPr>
              <a:lnSpc>
                <a:spcPct val="150000"/>
              </a:lnSpc>
            </a:pPr>
            <a:r>
              <a:rPr lang="tr-TR" sz="1600" dirty="0" smtClean="0"/>
              <a:t>R= Kırmızı bantta yansıtım</a:t>
            </a:r>
            <a:endParaRPr lang="tr-TR" sz="1600" dirty="0"/>
          </a:p>
        </p:txBody>
      </p:sp>
    </p:spTree>
    <p:extLst>
      <p:ext uri="{BB962C8B-B14F-4D97-AF65-F5344CB8AC3E}">
        <p14:creationId xmlns:p14="http://schemas.microsoft.com/office/powerpoint/2010/main" val="2406130310"/>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200" b="1" noProof="1" smtClean="0"/>
              <a:t>NDVI (Normalize Bitki İndeksi)</a:t>
            </a:r>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356992"/>
            <a:ext cx="46672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12" y="5126468"/>
            <a:ext cx="47148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1" y="1340767"/>
            <a:ext cx="4048125" cy="179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etin kutusu 5"/>
          <p:cNvSpPr txBox="1"/>
          <p:nvPr/>
        </p:nvSpPr>
        <p:spPr>
          <a:xfrm>
            <a:off x="395536" y="2205586"/>
            <a:ext cx="3753720" cy="828688"/>
          </a:xfrm>
          <a:prstGeom prst="rect">
            <a:avLst/>
          </a:prstGeom>
          <a:solidFill>
            <a:schemeClr val="bg1"/>
          </a:solidFill>
        </p:spPr>
        <p:txBody>
          <a:bodyPr wrap="none" rtlCol="0">
            <a:spAutoFit/>
          </a:bodyPr>
          <a:lstStyle/>
          <a:p>
            <a:pPr>
              <a:lnSpc>
                <a:spcPct val="150000"/>
              </a:lnSpc>
            </a:pPr>
            <a:r>
              <a:rPr lang="tr-TR" sz="1700" dirty="0" smtClean="0"/>
              <a:t>NIR= Yakın kızılötesi bantta yansıtım</a:t>
            </a:r>
            <a:endParaRPr lang="tr-TR" sz="1700" dirty="0"/>
          </a:p>
          <a:p>
            <a:pPr>
              <a:lnSpc>
                <a:spcPct val="150000"/>
              </a:lnSpc>
            </a:pPr>
            <a:r>
              <a:rPr lang="tr-TR" sz="1700" dirty="0" smtClean="0"/>
              <a:t>R= Kırmızı bantta yansıtım</a:t>
            </a:r>
            <a:endParaRPr lang="tr-TR" sz="1700" dirty="0"/>
          </a:p>
        </p:txBody>
      </p:sp>
      <mc:AlternateContent xmlns:mc="http://schemas.openxmlformats.org/markup-compatibility/2006" xmlns:a14="http://schemas.microsoft.com/office/drawing/2010/main">
        <mc:Choice Requires="a14">
          <p:sp>
            <p:nvSpPr>
              <p:cNvPr id="2" name="Metin kutusu 1"/>
              <p:cNvSpPr txBox="1"/>
              <p:nvPr/>
            </p:nvSpPr>
            <p:spPr>
              <a:xfrm>
                <a:off x="3131840" y="4036842"/>
                <a:ext cx="2844048" cy="675698"/>
              </a:xfrm>
              <a:prstGeom prst="rect">
                <a:avLst/>
              </a:prstGeom>
              <a:solidFill>
                <a:schemeClr val="bg1"/>
              </a:solidFill>
              <a:ln>
                <a:solidFill>
                  <a:schemeClr val="bg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smtClean="0">
                          <a:latin typeface="Cambria Math"/>
                        </a:rPr>
                        <m:t>NDVI</m:t>
                      </m:r>
                      <m:r>
                        <a:rPr lang="tr-TR" sz="2000" b="0" i="0" smtClean="0">
                          <a:latin typeface="Cambria Math"/>
                        </a:rPr>
                        <m:t>=</m:t>
                      </m:r>
                      <m:f>
                        <m:fPr>
                          <m:ctrlPr>
                            <a:rPr lang="tr-TR" sz="2000" i="1" smtClean="0">
                              <a:latin typeface="Cambria Math"/>
                            </a:rPr>
                          </m:ctrlPr>
                        </m:fPr>
                        <m:num>
                          <m:r>
                            <m:rPr>
                              <m:sty m:val="p"/>
                            </m:rPr>
                            <a:rPr lang="tr-TR" sz="2000" b="0" i="0" smtClean="0">
                              <a:latin typeface="Cambria Math"/>
                            </a:rPr>
                            <m:t>Bant</m:t>
                          </m:r>
                          <m:r>
                            <a:rPr lang="tr-TR" sz="2000" b="0" i="0" smtClean="0">
                              <a:latin typeface="Cambria Math"/>
                            </a:rPr>
                            <m:t>4 −</m:t>
                          </m:r>
                          <m:r>
                            <m:rPr>
                              <m:sty m:val="p"/>
                            </m:rPr>
                            <a:rPr lang="tr-TR" sz="2000" b="0" i="0" smtClean="0">
                              <a:latin typeface="Cambria Math"/>
                            </a:rPr>
                            <m:t>Bant</m:t>
                          </m:r>
                          <m:r>
                            <a:rPr lang="tr-TR" sz="2000" b="0" i="0" smtClean="0">
                              <a:latin typeface="Cambria Math"/>
                            </a:rPr>
                            <m:t>3</m:t>
                          </m:r>
                        </m:num>
                        <m:den>
                          <m:r>
                            <m:rPr>
                              <m:sty m:val="p"/>
                            </m:rPr>
                            <a:rPr lang="tr-TR" sz="2000" b="0" i="0" smtClean="0">
                              <a:latin typeface="Cambria Math"/>
                            </a:rPr>
                            <m:t>Bant</m:t>
                          </m:r>
                          <m:r>
                            <a:rPr lang="tr-TR" sz="2000" b="0" i="0" smtClean="0">
                              <a:latin typeface="Cambria Math"/>
                            </a:rPr>
                            <m:t>4+</m:t>
                          </m:r>
                          <m:r>
                            <m:rPr>
                              <m:sty m:val="p"/>
                            </m:rPr>
                            <a:rPr lang="tr-TR" sz="2000" b="0" i="0" smtClean="0">
                              <a:latin typeface="Cambria Math"/>
                            </a:rPr>
                            <m:t>Bant</m:t>
                          </m:r>
                          <m:r>
                            <a:rPr lang="tr-TR" sz="2000" b="0" i="0" smtClean="0">
                              <a:latin typeface="Cambria Math"/>
                            </a:rPr>
                            <m:t>3</m:t>
                          </m:r>
                        </m:den>
                      </m:f>
                    </m:oMath>
                  </m:oMathPara>
                </a14:m>
                <a:endParaRPr lang="tr-TR" dirty="0"/>
              </a:p>
            </p:txBody>
          </p:sp>
        </mc:Choice>
        <mc:Fallback xmlns="">
          <p:sp>
            <p:nvSpPr>
              <p:cNvPr id="2" name="Metin kutusu 1"/>
              <p:cNvSpPr txBox="1">
                <a:spLocks noRot="1" noChangeAspect="1" noMove="1" noResize="1" noEditPoints="1" noAdjustHandles="1" noChangeArrowheads="1" noChangeShapeType="1" noTextEdit="1"/>
              </p:cNvSpPr>
              <p:nvPr/>
            </p:nvSpPr>
            <p:spPr>
              <a:xfrm>
                <a:off x="3131840" y="4036842"/>
                <a:ext cx="2844048" cy="675698"/>
              </a:xfrm>
              <a:prstGeom prst="rect">
                <a:avLst/>
              </a:prstGeom>
              <a:blipFill rotWithShape="1">
                <a:blip r:embed="rId6"/>
                <a:stretch>
                  <a:fillRect/>
                </a:stretch>
              </a:blipFill>
              <a:ln>
                <a:solidFill>
                  <a:schemeClr val="bg1"/>
                </a:solid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Metin kutusu 7"/>
              <p:cNvSpPr txBox="1"/>
              <p:nvPr/>
            </p:nvSpPr>
            <p:spPr>
              <a:xfrm>
                <a:off x="5340725" y="5892596"/>
                <a:ext cx="2844048" cy="675698"/>
              </a:xfrm>
              <a:prstGeom prst="rect">
                <a:avLst/>
              </a:prstGeom>
              <a:solidFill>
                <a:schemeClr val="bg1"/>
              </a:solidFill>
              <a:ln>
                <a:solidFill>
                  <a:schemeClr val="bg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smtClean="0">
                          <a:latin typeface="Cambria Math"/>
                        </a:rPr>
                        <m:t>NDVI</m:t>
                      </m:r>
                      <m:r>
                        <a:rPr lang="tr-TR" sz="2000" b="0" i="0" smtClean="0">
                          <a:latin typeface="Cambria Math"/>
                        </a:rPr>
                        <m:t>=</m:t>
                      </m:r>
                      <m:f>
                        <m:fPr>
                          <m:ctrlPr>
                            <a:rPr lang="tr-TR" sz="2000" i="1" smtClean="0">
                              <a:latin typeface="Cambria Math"/>
                            </a:rPr>
                          </m:ctrlPr>
                        </m:fPr>
                        <m:num>
                          <m:r>
                            <m:rPr>
                              <m:sty m:val="p"/>
                            </m:rPr>
                            <a:rPr lang="tr-TR" sz="2000" b="0" i="0" smtClean="0">
                              <a:latin typeface="Cambria Math"/>
                            </a:rPr>
                            <m:t>Bant</m:t>
                          </m:r>
                          <m:r>
                            <a:rPr lang="tr-TR" sz="2000" b="0" i="0" smtClean="0">
                              <a:latin typeface="Cambria Math"/>
                            </a:rPr>
                            <m:t>5 −</m:t>
                          </m:r>
                          <m:r>
                            <m:rPr>
                              <m:sty m:val="p"/>
                            </m:rPr>
                            <a:rPr lang="tr-TR" sz="2000" b="0" i="0" smtClean="0">
                              <a:latin typeface="Cambria Math"/>
                            </a:rPr>
                            <m:t>Bant</m:t>
                          </m:r>
                          <m:r>
                            <a:rPr lang="tr-TR" sz="2000" b="0" i="0" smtClean="0">
                              <a:latin typeface="Cambria Math"/>
                            </a:rPr>
                            <m:t>4</m:t>
                          </m:r>
                        </m:num>
                        <m:den>
                          <m:r>
                            <m:rPr>
                              <m:sty m:val="p"/>
                            </m:rPr>
                            <a:rPr lang="tr-TR" sz="2000" b="0" i="0" smtClean="0">
                              <a:latin typeface="Cambria Math"/>
                            </a:rPr>
                            <m:t>Bant</m:t>
                          </m:r>
                          <m:r>
                            <a:rPr lang="tr-TR" sz="2000" b="0" i="0" smtClean="0">
                              <a:latin typeface="Cambria Math"/>
                            </a:rPr>
                            <m:t>5+</m:t>
                          </m:r>
                          <m:r>
                            <m:rPr>
                              <m:sty m:val="p"/>
                            </m:rPr>
                            <a:rPr lang="tr-TR" sz="2000" b="0" i="0" smtClean="0">
                              <a:latin typeface="Cambria Math"/>
                            </a:rPr>
                            <m:t>Bant</m:t>
                          </m:r>
                          <m:r>
                            <a:rPr lang="tr-TR" sz="2000" b="0" i="0" smtClean="0">
                              <a:latin typeface="Cambria Math"/>
                            </a:rPr>
                            <m:t>4</m:t>
                          </m:r>
                        </m:den>
                      </m:f>
                    </m:oMath>
                  </m:oMathPara>
                </a14:m>
                <a:endParaRPr lang="tr-TR" dirty="0"/>
              </a:p>
            </p:txBody>
          </p:sp>
        </mc:Choice>
        <mc:Fallback xmlns="">
          <p:sp>
            <p:nvSpPr>
              <p:cNvPr id="8" name="Metin kutusu 7"/>
              <p:cNvSpPr txBox="1">
                <a:spLocks noRot="1" noChangeAspect="1" noMove="1" noResize="1" noEditPoints="1" noAdjustHandles="1" noChangeArrowheads="1" noChangeShapeType="1" noTextEdit="1"/>
              </p:cNvSpPr>
              <p:nvPr/>
            </p:nvSpPr>
            <p:spPr>
              <a:xfrm>
                <a:off x="5340725" y="5892596"/>
                <a:ext cx="2844048" cy="675698"/>
              </a:xfrm>
              <a:prstGeom prst="rect">
                <a:avLst/>
              </a:prstGeom>
              <a:blipFill rotWithShape="1">
                <a:blip r:embed="rId7"/>
                <a:stretch>
                  <a:fillRect/>
                </a:stretch>
              </a:blipFill>
              <a:ln>
                <a:solidFill>
                  <a:schemeClr val="bg1"/>
                </a:solidFill>
              </a:ln>
            </p:spPr>
            <p:txBody>
              <a:bodyPr/>
              <a:lstStyle/>
              <a:p>
                <a:r>
                  <a:rPr lang="tr-TR">
                    <a:noFill/>
                  </a:rPr>
                  <a:t> </a:t>
                </a:r>
              </a:p>
            </p:txBody>
          </p:sp>
        </mc:Fallback>
      </mc:AlternateContent>
    </p:spTree>
    <p:extLst>
      <p:ext uri="{BB962C8B-B14F-4D97-AF65-F5344CB8AC3E}">
        <p14:creationId xmlns:p14="http://schemas.microsoft.com/office/powerpoint/2010/main" val="11817223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200" b="1" noProof="1" smtClean="0"/>
              <a:t>NDVI (Normalize Bitki İndeksi)</a:t>
            </a:r>
          </a:p>
        </p:txBody>
      </p:sp>
      <p:sp>
        <p:nvSpPr>
          <p:cNvPr id="162819" name="Rectangle 3"/>
          <p:cNvSpPr>
            <a:spLocks noGrp="1" noChangeArrowheads="1"/>
          </p:cNvSpPr>
          <p:nvPr>
            <p:ph type="body" idx="1"/>
          </p:nvPr>
        </p:nvSpPr>
        <p:spPr>
          <a:xfrm>
            <a:off x="457200" y="1484784"/>
            <a:ext cx="8229600" cy="1728192"/>
          </a:xfrm>
        </p:spPr>
        <p:txBody>
          <a:bodyPr/>
          <a:lstStyle/>
          <a:p>
            <a:pPr eaLnBrk="1" hangingPunct="1"/>
            <a:r>
              <a:rPr lang="tr-TR" altLang="tr-TR" noProof="1" smtClean="0">
                <a:latin typeface="Arial" charset="0"/>
              </a:rPr>
              <a:t>Normalize edilmiş bitki indeksi sonucunda -1 ile +1 arasında değerler elde edilir. Yeşil bitki örtüsü yüksek pozitif, su ise bunun tersine negatif değerler verir. Toprak, kaya v.b. için bu değerler yaklaşık 0 civarındadır. </a:t>
            </a:r>
          </a:p>
        </p:txBody>
      </p:sp>
    </p:spTree>
    <p:extLst>
      <p:ext uri="{BB962C8B-B14F-4D97-AF65-F5344CB8AC3E}">
        <p14:creationId xmlns:p14="http://schemas.microsoft.com/office/powerpoint/2010/main" val="2663934240"/>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DVI Python Script â The Mapping Compa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8764750" cy="525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79512" y="404664"/>
            <a:ext cx="8229600" cy="990600"/>
          </a:xfrm>
          <a:prstGeom prst="rect">
            <a:avLst/>
          </a:prstGeom>
        </p:spPr>
        <p:txBody>
          <a:bodyP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r>
              <a:rPr lang="tr-TR" altLang="tr-TR" sz="3200" b="1" noProof="1" smtClean="0"/>
              <a:t>NDVI (Normalize Bitki İndeksi)</a:t>
            </a:r>
          </a:p>
        </p:txBody>
      </p:sp>
    </p:spTree>
    <p:extLst>
      <p:ext uri="{BB962C8B-B14F-4D97-AF65-F5344CB8AC3E}">
        <p14:creationId xmlns:p14="http://schemas.microsoft.com/office/powerpoint/2010/main" val="239200509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7" y="1074474"/>
            <a:ext cx="5574035" cy="278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875237"/>
            <a:ext cx="30194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978042"/>
            <a:ext cx="2424395" cy="278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79512" y="332656"/>
            <a:ext cx="8568952" cy="646331"/>
          </a:xfrm>
          <a:prstGeom prst="rect">
            <a:avLst/>
          </a:prstGeom>
        </p:spPr>
        <p:txBody>
          <a:bodyPr vert="horz" lIns="91440" tIns="45720" rIns="91440" bIns="45720" rtlCol="0" anchor="ctr">
            <a:noAutofit/>
          </a:bodyPr>
          <a:lstStyle/>
          <a:p>
            <a:r>
              <a:rPr lang="tr-TR" altLang="tr-TR" sz="3200" b="1" spc="-100" noProof="1" smtClean="0">
                <a:solidFill>
                  <a:schemeClr val="tx2"/>
                </a:solidFill>
                <a:latin typeface="+mj-lt"/>
                <a:ea typeface="+mj-ea"/>
                <a:cs typeface="+mj-cs"/>
              </a:rPr>
              <a:t>Örnek-NDVI </a:t>
            </a:r>
            <a:r>
              <a:rPr lang="tr-TR" altLang="tr-TR" sz="3200" b="1" spc="-100" noProof="1">
                <a:solidFill>
                  <a:schemeClr val="tx2"/>
                </a:solidFill>
                <a:latin typeface="+mj-lt"/>
                <a:ea typeface="+mj-ea"/>
                <a:cs typeface="+mj-cs"/>
              </a:rPr>
              <a:t>(Normalize Bitki İndeksi)</a:t>
            </a:r>
            <a:endParaRPr lang="tr-TR" sz="3200" b="1" spc="-100" dirty="0">
              <a:solidFill>
                <a:schemeClr val="tx2"/>
              </a:solidFill>
              <a:latin typeface="+mj-lt"/>
              <a:ea typeface="+mj-ea"/>
              <a:cs typeface="+mj-cs"/>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762" y="4580765"/>
            <a:ext cx="3841327" cy="1740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58004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8: SAYISAL GÖRÜNTÜ İŞLEME (3. KISIM):</a:t>
            </a:r>
            <a:br>
              <a:rPr lang="tr-TR" sz="2800" noProof="1" smtClean="0"/>
            </a:br>
            <a:r>
              <a:rPr lang="tr-TR" sz="2800" noProof="1" smtClean="0"/>
              <a:t>GÖRSEL YORUMLAMA, SINIFLANDIRMA</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920090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2: UZAKTAN ALGILAMANIN TEMEL ESASLARI, UZAKTAN ALGILAMA  İLE VERİ ELDE EDİLMESİ, SPEKTRAL ETKİLEŞİM</a:t>
            </a:r>
            <a:endParaRPr lang="tr-TR" sz="2800" noProof="1"/>
          </a:p>
        </p:txBody>
      </p:sp>
      <p:sp>
        <p:nvSpPr>
          <p:cNvPr id="3" name="Alt Başlık 2"/>
          <p:cNvSpPr>
            <a:spLocks noGrp="1"/>
          </p:cNvSpPr>
          <p:nvPr>
            <p:ph type="subTitle" idx="1"/>
          </p:nvPr>
        </p:nvSpPr>
        <p:spPr/>
        <p:txBody>
          <a:bodyPr/>
          <a:lstStyle/>
          <a:p>
            <a:r>
              <a:rPr lang="tr-TR" b="1" dirty="0"/>
              <a:t>Prof. Dr. Derya ÖZTÜRK</a:t>
            </a:r>
          </a:p>
          <a:p>
            <a:r>
              <a:rPr lang="tr-TR" b="1" dirty="0"/>
              <a:t>Samsun, </a:t>
            </a:r>
            <a:r>
              <a:rPr lang="tr-TR" b="1" dirty="0" smtClean="0"/>
              <a:t>2024</a:t>
            </a:r>
            <a:endParaRPr lang="tr-TR" b="1" dirty="0"/>
          </a:p>
          <a:p>
            <a:endParaRPr lang="tr-TR" dirty="0"/>
          </a:p>
        </p:txBody>
      </p:sp>
    </p:spTree>
    <p:extLst>
      <p:ext uri="{BB962C8B-B14F-4D97-AF65-F5344CB8AC3E}">
        <p14:creationId xmlns:p14="http://schemas.microsoft.com/office/powerpoint/2010/main" val="3984820664"/>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00372" y="1124744"/>
            <a:ext cx="7916044" cy="5616624"/>
          </a:xfrm>
        </p:spPr>
        <p:txBody>
          <a:bodyPr>
            <a:normAutofit lnSpcReduction="10000"/>
          </a:bodyPr>
          <a:lstStyle/>
          <a:p>
            <a:pPr eaLnBrk="1" hangingPunct="1">
              <a:lnSpc>
                <a:spcPct val="80000"/>
              </a:lnSpc>
              <a:spcAft>
                <a:spcPts val="300"/>
              </a:spcAft>
            </a:pPr>
            <a:r>
              <a:rPr lang="tr-TR" altLang="tr-TR" sz="2300" b="1" dirty="0" smtClean="0">
                <a:latin typeface="Arial" charset="0"/>
              </a:rPr>
              <a:t>Görüntü Önişleme</a:t>
            </a:r>
          </a:p>
          <a:p>
            <a:pPr lvl="1" eaLnBrk="1" hangingPunct="1">
              <a:lnSpc>
                <a:spcPct val="80000"/>
              </a:lnSpc>
              <a:spcAft>
                <a:spcPts val="300"/>
              </a:spcAft>
            </a:pPr>
            <a:r>
              <a:rPr lang="tr-TR" altLang="tr-TR" dirty="0" smtClean="0">
                <a:latin typeface="Arial" charset="0"/>
              </a:rPr>
              <a:t>Geometrik Düzeltme</a:t>
            </a:r>
          </a:p>
          <a:p>
            <a:pPr lvl="1" eaLnBrk="1" hangingPunct="1">
              <a:lnSpc>
                <a:spcPct val="80000"/>
              </a:lnSpc>
              <a:spcAft>
                <a:spcPts val="300"/>
              </a:spcAft>
            </a:pPr>
            <a:r>
              <a:rPr lang="tr-TR" altLang="tr-TR" dirty="0" smtClean="0">
                <a:latin typeface="Arial" charset="0"/>
              </a:rPr>
              <a:t>Radyometrik Kalibrasyon &amp; Düzeltme</a:t>
            </a:r>
          </a:p>
          <a:p>
            <a:pPr eaLnBrk="1" hangingPunct="1">
              <a:lnSpc>
                <a:spcPct val="80000"/>
              </a:lnSpc>
              <a:spcAft>
                <a:spcPts val="300"/>
              </a:spcAft>
            </a:pPr>
            <a:r>
              <a:rPr lang="tr-TR" altLang="tr-TR" sz="2300" b="1" dirty="0" smtClean="0">
                <a:latin typeface="Arial" charset="0"/>
              </a:rPr>
              <a:t>Görüntü İyileştirme/Zenginleştirme</a:t>
            </a:r>
          </a:p>
          <a:p>
            <a:pPr lvl="1" eaLnBrk="1" hangingPunct="1">
              <a:lnSpc>
                <a:spcPct val="80000"/>
              </a:lnSpc>
              <a:spcAft>
                <a:spcPts val="300"/>
              </a:spcAft>
            </a:pPr>
            <a:r>
              <a:rPr lang="tr-TR" altLang="tr-TR" dirty="0" smtClean="0">
                <a:latin typeface="Arial" charset="0"/>
              </a:rPr>
              <a:t>Kontrast İyileştirme</a:t>
            </a:r>
          </a:p>
          <a:p>
            <a:pPr lvl="1" eaLnBrk="1" hangingPunct="1">
              <a:lnSpc>
                <a:spcPct val="80000"/>
              </a:lnSpc>
              <a:spcAft>
                <a:spcPts val="300"/>
              </a:spcAft>
            </a:pPr>
            <a:r>
              <a:rPr lang="tr-TR" altLang="tr-TR" dirty="0" smtClean="0">
                <a:latin typeface="Arial" charset="0"/>
              </a:rPr>
              <a:t>Bantların Oranlanması</a:t>
            </a:r>
          </a:p>
          <a:p>
            <a:pPr lvl="1" eaLnBrk="1" hangingPunct="1">
              <a:lnSpc>
                <a:spcPct val="80000"/>
              </a:lnSpc>
              <a:spcAft>
                <a:spcPts val="300"/>
              </a:spcAft>
            </a:pPr>
            <a:r>
              <a:rPr lang="tr-TR" altLang="tr-TR" dirty="0" smtClean="0">
                <a:latin typeface="Arial" charset="0"/>
              </a:rPr>
              <a:t>Filtreleme</a:t>
            </a:r>
          </a:p>
          <a:p>
            <a:pPr lvl="1" eaLnBrk="1" hangingPunct="1">
              <a:lnSpc>
                <a:spcPct val="80000"/>
              </a:lnSpc>
              <a:spcAft>
                <a:spcPts val="300"/>
              </a:spcAft>
            </a:pPr>
            <a:r>
              <a:rPr lang="tr-TR" altLang="tr-TR" dirty="0" smtClean="0">
                <a:latin typeface="Arial" charset="0"/>
              </a:rPr>
              <a:t>Temel Bileşenler Analizi</a:t>
            </a:r>
          </a:p>
          <a:p>
            <a:pPr lvl="1" eaLnBrk="1" hangingPunct="1">
              <a:lnSpc>
                <a:spcPct val="80000"/>
              </a:lnSpc>
              <a:spcAft>
                <a:spcPts val="300"/>
              </a:spcAft>
            </a:pPr>
            <a:r>
              <a:rPr lang="tr-TR" altLang="tr-TR" dirty="0" smtClean="0">
                <a:latin typeface="Arial" charset="0"/>
              </a:rPr>
              <a:t>Görüntü Kaynaştırma</a:t>
            </a:r>
          </a:p>
          <a:p>
            <a:pPr lvl="1" eaLnBrk="1" hangingPunct="1">
              <a:lnSpc>
                <a:spcPct val="80000"/>
              </a:lnSpc>
              <a:spcAft>
                <a:spcPts val="300"/>
              </a:spcAft>
            </a:pPr>
            <a:r>
              <a:rPr lang="tr-TR" altLang="tr-TR" dirty="0" smtClean="0">
                <a:latin typeface="Arial" charset="0"/>
              </a:rPr>
              <a:t>Bitki İndeksi</a:t>
            </a:r>
          </a:p>
          <a:p>
            <a:pPr eaLnBrk="1" hangingPunct="1">
              <a:lnSpc>
                <a:spcPct val="80000"/>
              </a:lnSpc>
              <a:spcAft>
                <a:spcPts val="300"/>
              </a:spcAft>
            </a:pPr>
            <a:r>
              <a:rPr lang="tr-TR" altLang="tr-TR" sz="2300" b="1" dirty="0">
                <a:solidFill>
                  <a:srgbClr val="FF0000"/>
                </a:solidFill>
                <a:latin typeface="Arial" charset="0"/>
              </a:rPr>
              <a:t>Görüntü Sınıflandırma</a:t>
            </a:r>
          </a:p>
          <a:p>
            <a:pPr lvl="1" eaLnBrk="1" hangingPunct="1">
              <a:lnSpc>
                <a:spcPct val="80000"/>
              </a:lnSpc>
              <a:spcAft>
                <a:spcPts val="300"/>
              </a:spcAft>
            </a:pPr>
            <a:r>
              <a:rPr lang="tr-TR" altLang="tr-TR" dirty="0" smtClean="0">
                <a:latin typeface="Arial" charset="0"/>
              </a:rPr>
              <a:t>Piksel Tabanlı Sınıflandırma</a:t>
            </a:r>
          </a:p>
          <a:p>
            <a:pPr lvl="2" eaLnBrk="1" hangingPunct="1">
              <a:lnSpc>
                <a:spcPct val="80000"/>
              </a:lnSpc>
              <a:spcAft>
                <a:spcPts val="300"/>
              </a:spcAft>
            </a:pPr>
            <a:r>
              <a:rPr lang="tr-TR" altLang="tr-TR" sz="2000" dirty="0" smtClean="0">
                <a:latin typeface="Arial" charset="0"/>
              </a:rPr>
              <a:t>Kontrollü Sınıflandırma</a:t>
            </a:r>
          </a:p>
          <a:p>
            <a:pPr lvl="2" eaLnBrk="1" hangingPunct="1">
              <a:lnSpc>
                <a:spcPct val="80000"/>
              </a:lnSpc>
              <a:spcAft>
                <a:spcPts val="300"/>
              </a:spcAft>
            </a:pPr>
            <a:r>
              <a:rPr lang="tr-TR" altLang="tr-TR" sz="2000" dirty="0" smtClean="0">
                <a:latin typeface="Arial" charset="0"/>
              </a:rPr>
              <a:t>Kontrolsüz Sınıflandırma</a:t>
            </a:r>
          </a:p>
          <a:p>
            <a:pPr lvl="1" eaLnBrk="1" hangingPunct="1">
              <a:lnSpc>
                <a:spcPct val="80000"/>
              </a:lnSpc>
              <a:spcAft>
                <a:spcPts val="300"/>
              </a:spcAft>
            </a:pPr>
            <a:r>
              <a:rPr lang="tr-TR" altLang="tr-TR" dirty="0" smtClean="0">
                <a:latin typeface="Arial" charset="0"/>
              </a:rPr>
              <a:t>Obje Tabanlı Sınıflandırma</a:t>
            </a:r>
          </a:p>
          <a:p>
            <a:pPr eaLnBrk="1" hangingPunct="1">
              <a:lnSpc>
                <a:spcPct val="80000"/>
              </a:lnSpc>
              <a:spcAft>
                <a:spcPts val="300"/>
              </a:spcAft>
            </a:pPr>
            <a:r>
              <a:rPr lang="tr-TR" altLang="tr-TR" sz="2300" b="1" dirty="0" smtClean="0">
                <a:latin typeface="Arial" charset="0"/>
              </a:rPr>
              <a:t>CBS İle Entegrasyon</a:t>
            </a:r>
          </a:p>
          <a:p>
            <a:pPr eaLnBrk="1" hangingPunct="1">
              <a:lnSpc>
                <a:spcPct val="80000"/>
              </a:lnSpc>
              <a:spcAft>
                <a:spcPts val="300"/>
              </a:spcAft>
            </a:pPr>
            <a:endParaRPr lang="tr-TR" altLang="tr-TR" dirty="0" smtClean="0">
              <a:latin typeface="Arial" charset="0"/>
            </a:endParaRPr>
          </a:p>
        </p:txBody>
      </p:sp>
      <p:sp>
        <p:nvSpPr>
          <p:cNvPr id="115715" name="Rectangle 4"/>
          <p:cNvSpPr>
            <a:spLocks noGrp="1" noChangeArrowheads="1"/>
          </p:cNvSpPr>
          <p:nvPr>
            <p:ph type="title"/>
          </p:nvPr>
        </p:nvSpPr>
        <p:spPr>
          <a:xfrm>
            <a:off x="251520" y="332656"/>
            <a:ext cx="7620000" cy="8382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lstStyle/>
          <a:p>
            <a:pPr eaLnBrk="1" hangingPunct="1"/>
            <a:r>
              <a:rPr lang="tr-TR" altLang="tr-TR" b="1" dirty="0" smtClean="0"/>
              <a:t>Sayısal Görüntü İşleme</a:t>
            </a:r>
          </a:p>
        </p:txBody>
      </p:sp>
    </p:spTree>
    <p:extLst>
      <p:ext uri="{BB962C8B-B14F-4D97-AF65-F5344CB8AC3E}">
        <p14:creationId xmlns:p14="http://schemas.microsoft.com/office/powerpoint/2010/main" val="195129599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864096"/>
          </a:xfrm>
        </p:spPr>
        <p:txBody>
          <a:bodyPr>
            <a:normAutofit fontScale="90000"/>
          </a:bodyPr>
          <a:lstStyle/>
          <a:p>
            <a:r>
              <a:rPr lang="tr-TR" altLang="tr-TR" b="1" dirty="0" smtClean="0"/>
              <a:t>Görüntü Yorumlama </a:t>
            </a:r>
            <a:br>
              <a:rPr lang="tr-TR" altLang="tr-TR" b="1" dirty="0" smtClean="0"/>
            </a:br>
            <a:r>
              <a:rPr lang="tr-TR" altLang="tr-TR" b="1" dirty="0" smtClean="0"/>
              <a:t>(Görüntüden Bilgi Çıkarımı)</a:t>
            </a:r>
            <a:endParaRPr lang="tr-TR" dirty="0"/>
          </a:p>
        </p:txBody>
      </p:sp>
      <p:sp>
        <p:nvSpPr>
          <p:cNvPr id="3" name="İçerik Yer Tutucusu 2"/>
          <p:cNvSpPr>
            <a:spLocks noGrp="1"/>
          </p:cNvSpPr>
          <p:nvPr>
            <p:ph idx="1"/>
          </p:nvPr>
        </p:nvSpPr>
        <p:spPr>
          <a:xfrm>
            <a:off x="323528" y="1412776"/>
            <a:ext cx="8568952" cy="5256584"/>
          </a:xfrm>
        </p:spPr>
        <p:txBody>
          <a:bodyPr/>
          <a:lstStyle/>
          <a:p>
            <a:pPr>
              <a:spcAft>
                <a:spcPts val="600"/>
              </a:spcAft>
            </a:pPr>
            <a:r>
              <a:rPr lang="tr-TR" sz="2200" dirty="0" smtClean="0"/>
              <a:t>Görüntü yorumlama; görüntüdeki nesnelerin tespit </a:t>
            </a:r>
            <a:r>
              <a:rPr lang="tr-TR" sz="2200" dirty="0"/>
              <a:t>edilmesi, </a:t>
            </a:r>
            <a:r>
              <a:rPr lang="tr-TR" sz="2200" dirty="0" smtClean="0"/>
              <a:t>tanımlanması </a:t>
            </a:r>
            <a:r>
              <a:rPr lang="tr-TR" sz="2200" dirty="0"/>
              <a:t>ve değerlendirilmesi süreçleridir. </a:t>
            </a:r>
            <a:endParaRPr lang="tr-TR" sz="2200" dirty="0" smtClean="0"/>
          </a:p>
          <a:p>
            <a:pPr>
              <a:spcAft>
                <a:spcPts val="600"/>
              </a:spcAft>
            </a:pPr>
            <a:r>
              <a:rPr lang="tr-TR" sz="2200" dirty="0" smtClean="0"/>
              <a:t>Görüntü yorumlama görsel, dijital (sayısal) </a:t>
            </a:r>
            <a:r>
              <a:rPr lang="tr-TR" sz="2200" dirty="0"/>
              <a:t>veya her ikisinin kombinasyonu </a:t>
            </a:r>
            <a:r>
              <a:rPr lang="tr-TR" sz="2200" dirty="0" smtClean="0"/>
              <a:t>şeklinde olabilir</a:t>
            </a:r>
            <a:r>
              <a:rPr lang="tr-TR" sz="2200" dirty="0"/>
              <a:t>. </a:t>
            </a:r>
            <a:endParaRPr lang="tr-TR" sz="2200" dirty="0" smtClean="0"/>
          </a:p>
          <a:p>
            <a:pPr lvl="1">
              <a:spcAft>
                <a:spcPts val="600"/>
              </a:spcAft>
            </a:pPr>
            <a:r>
              <a:rPr lang="tr-TR" dirty="0" smtClean="0"/>
              <a:t>Görsel yorumlama insanın</a:t>
            </a:r>
            <a:r>
              <a:rPr lang="tr-TR" dirty="0"/>
              <a:t>, çeşitli yorumlama unsurlarını </a:t>
            </a:r>
            <a:r>
              <a:rPr lang="tr-TR" dirty="0" smtClean="0"/>
              <a:t>birleştirerek görüntüdeki </a:t>
            </a:r>
            <a:r>
              <a:rPr lang="tr-TR" dirty="0"/>
              <a:t>veri </a:t>
            </a:r>
            <a:r>
              <a:rPr lang="tr-TR" dirty="0" smtClean="0"/>
              <a:t>içeriğinden nesneleri tanımlamasıdır.</a:t>
            </a:r>
          </a:p>
          <a:p>
            <a:pPr lvl="1">
              <a:spcAft>
                <a:spcPts val="600"/>
              </a:spcAft>
            </a:pPr>
            <a:r>
              <a:rPr lang="tr-TR" dirty="0" smtClean="0"/>
              <a:t>Dijital bilgi çıkarımı, çeşitli algoritmalar ile görüntülerden bilgisayar ortamında nesnelerin tanımlanmasıdır.</a:t>
            </a:r>
          </a:p>
          <a:p>
            <a:pPr>
              <a:spcAft>
                <a:spcPts val="600"/>
              </a:spcAft>
            </a:pPr>
            <a:r>
              <a:rPr lang="tr-TR" sz="2200" dirty="0" smtClean="0"/>
              <a:t>Gerek görsel gerekse dijital tekniğinin hem avantajları </a:t>
            </a:r>
            <a:r>
              <a:rPr lang="tr-TR" sz="2200" dirty="0"/>
              <a:t>ve </a:t>
            </a:r>
            <a:r>
              <a:rPr lang="tr-TR" sz="2200" dirty="0" smtClean="0"/>
              <a:t>hem de dezavantajları vardır.</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208147"/>
            <a:ext cx="5217764" cy="164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90221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altLang="tr-TR" b="1" dirty="0"/>
              <a:t>Görsel </a:t>
            </a:r>
            <a:r>
              <a:rPr lang="tr-TR" altLang="tr-TR" b="1" dirty="0" smtClean="0"/>
              <a:t>Yorumlama</a:t>
            </a:r>
            <a:endParaRPr lang="tr-TR" dirty="0"/>
          </a:p>
        </p:txBody>
      </p:sp>
      <p:sp>
        <p:nvSpPr>
          <p:cNvPr id="3" name="İçerik Yer Tutucusu 2"/>
          <p:cNvSpPr>
            <a:spLocks noGrp="1"/>
          </p:cNvSpPr>
          <p:nvPr>
            <p:ph idx="1"/>
          </p:nvPr>
        </p:nvSpPr>
        <p:spPr>
          <a:xfrm>
            <a:off x="457200" y="1484784"/>
            <a:ext cx="8507288" cy="4876800"/>
          </a:xfrm>
        </p:spPr>
        <p:txBody>
          <a:bodyPr/>
          <a:lstStyle/>
          <a:p>
            <a:pPr>
              <a:spcAft>
                <a:spcPts val="600"/>
              </a:spcAft>
            </a:pPr>
            <a:r>
              <a:rPr lang="tr-TR" altLang="tr-TR" sz="2800" dirty="0" smtClean="0">
                <a:latin typeface="Arial" charset="0"/>
              </a:rPr>
              <a:t>Görsel </a:t>
            </a:r>
            <a:r>
              <a:rPr lang="tr-TR" altLang="tr-TR" sz="2800" dirty="0">
                <a:latin typeface="Arial" charset="0"/>
              </a:rPr>
              <a:t>yorumlamada </a:t>
            </a:r>
            <a:r>
              <a:rPr lang="tr-TR" sz="2600" dirty="0" smtClean="0"/>
              <a:t>nesnelerin şekli, boyutu, konumu-diğer nesnelerle ilişkileri, desen, doku, renk, ton ve kontrast gibi özellikler incelenerek görüntü yorumlanır.</a:t>
            </a:r>
          </a:p>
          <a:p>
            <a:pPr>
              <a:spcAft>
                <a:spcPts val="600"/>
              </a:spcAft>
            </a:pPr>
            <a:r>
              <a:rPr lang="tr-TR" altLang="tr-TR" sz="2600" dirty="0" smtClean="0"/>
              <a:t>Görsel yorumlamanın </a:t>
            </a:r>
            <a:r>
              <a:rPr lang="tr-TR" altLang="tr-TR" sz="2600" dirty="0"/>
              <a:t>daha kolay ve doğru yapılması için görüntü iyileştirme yöntemleri büyük </a:t>
            </a:r>
            <a:r>
              <a:rPr lang="tr-TR" altLang="tr-TR" sz="2600" dirty="0" smtClean="0"/>
              <a:t>önem taşır.</a:t>
            </a:r>
            <a:r>
              <a:rPr lang="tr-TR" sz="2600" dirty="0" smtClean="0"/>
              <a:t> </a:t>
            </a:r>
            <a:endParaRPr lang="tr-TR" sz="2600" dirty="0"/>
          </a:p>
        </p:txBody>
      </p:sp>
    </p:spTree>
    <p:extLst>
      <p:ext uri="{BB962C8B-B14F-4D97-AF65-F5344CB8AC3E}">
        <p14:creationId xmlns:p14="http://schemas.microsoft.com/office/powerpoint/2010/main" val="244406941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b="1" dirty="0"/>
              <a:t>Görsel Yorumlama</a:t>
            </a:r>
            <a:endParaRPr lang="tr-TR" dirty="0"/>
          </a:p>
        </p:txBody>
      </p:sp>
      <p:sp>
        <p:nvSpPr>
          <p:cNvPr id="3" name="İçerik Yer Tutucusu 2"/>
          <p:cNvSpPr>
            <a:spLocks noGrp="1"/>
          </p:cNvSpPr>
          <p:nvPr>
            <p:ph idx="1"/>
          </p:nvPr>
        </p:nvSpPr>
        <p:spPr>
          <a:xfrm>
            <a:off x="457200" y="1600200"/>
            <a:ext cx="8435280" cy="4876800"/>
          </a:xfrm>
        </p:spPr>
        <p:txBody>
          <a:bodyPr/>
          <a:lstStyle/>
          <a:p>
            <a:pPr>
              <a:spcAft>
                <a:spcPts val="600"/>
              </a:spcAft>
            </a:pPr>
            <a:r>
              <a:rPr lang="tr-TR" sz="2600" dirty="0"/>
              <a:t>Uzaktan algılamada analog verilerde (basılı görüntüler) genel olarak görsel yorumlama kullanılmaktadır. </a:t>
            </a:r>
            <a:endParaRPr lang="tr-TR" sz="2600" dirty="0" smtClean="0"/>
          </a:p>
          <a:p>
            <a:pPr>
              <a:spcAft>
                <a:spcPts val="600"/>
              </a:spcAft>
            </a:pPr>
            <a:r>
              <a:rPr lang="tr-TR" sz="2600" dirty="0" smtClean="0"/>
              <a:t>Dijital görüntülerden </a:t>
            </a:r>
            <a:r>
              <a:rPr lang="tr-TR" sz="2600" dirty="0"/>
              <a:t>görsel yorumlama </a:t>
            </a:r>
            <a:r>
              <a:rPr lang="tr-TR" sz="2600" dirty="0" smtClean="0"/>
              <a:t>ile ekran </a:t>
            </a:r>
            <a:r>
              <a:rPr lang="tr-TR" sz="2600" dirty="0"/>
              <a:t>üzerinde </a:t>
            </a:r>
            <a:r>
              <a:rPr lang="tr-TR" sz="2600" dirty="0" smtClean="0"/>
              <a:t>sayısallaştırma yapılabilmektedir.</a:t>
            </a:r>
            <a:endParaRPr lang="tr-TR" sz="2600" dirty="0"/>
          </a:p>
          <a:p>
            <a:pPr>
              <a:spcAft>
                <a:spcPts val="600"/>
              </a:spcAft>
            </a:pPr>
            <a:r>
              <a:rPr lang="tr-TR" sz="2600" dirty="0" smtClean="0"/>
              <a:t>Dijital bilgi çıkarımında da çoğu </a:t>
            </a:r>
            <a:r>
              <a:rPr lang="tr-TR" sz="2600" dirty="0"/>
              <a:t>zaman </a:t>
            </a:r>
            <a:r>
              <a:rPr lang="tr-TR" sz="2600" dirty="0" smtClean="0"/>
              <a:t>analizden önce (örneğin kontrollü sınıflandırmada alıştırma örneklemlerinin seçilmesinde) ve sonra (analiz sonuçlarının doğrulanmasında) görsel yorumlamaya gerek duyulur. </a:t>
            </a:r>
            <a:endParaRPr lang="tr-TR" sz="2600" dirty="0"/>
          </a:p>
        </p:txBody>
      </p:sp>
    </p:spTree>
    <p:extLst>
      <p:ext uri="{BB962C8B-B14F-4D97-AF65-F5344CB8AC3E}">
        <p14:creationId xmlns:p14="http://schemas.microsoft.com/office/powerpoint/2010/main" val="422235348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altLang="tr-TR" b="1" dirty="0"/>
              <a:t>Görsel Yorumlama</a:t>
            </a:r>
            <a:endParaRPr lang="tr-TR" dirty="0"/>
          </a:p>
        </p:txBody>
      </p:sp>
      <p:sp>
        <p:nvSpPr>
          <p:cNvPr id="3" name="İçerik Yer Tutucusu 2"/>
          <p:cNvSpPr>
            <a:spLocks noGrp="1"/>
          </p:cNvSpPr>
          <p:nvPr>
            <p:ph idx="1"/>
          </p:nvPr>
        </p:nvSpPr>
        <p:spPr/>
        <p:txBody>
          <a:bodyPr/>
          <a:lstStyle/>
          <a:p>
            <a:pPr>
              <a:spcAft>
                <a:spcPts val="600"/>
              </a:spcAft>
            </a:pPr>
            <a:r>
              <a:rPr lang="tr-TR" sz="2600" dirty="0" smtClean="0"/>
              <a:t>Görsel </a:t>
            </a:r>
            <a:r>
              <a:rPr lang="tr-TR" sz="2600" dirty="0"/>
              <a:t>yorumlama </a:t>
            </a:r>
            <a:r>
              <a:rPr lang="tr-TR" sz="2600" dirty="0" smtClean="0"/>
              <a:t>süreci; </a:t>
            </a:r>
            <a:r>
              <a:rPr lang="tr-TR" sz="2600" dirty="0"/>
              <a:t>bir nesnenin tespiti, yorumlanması, </a:t>
            </a:r>
            <a:r>
              <a:rPr lang="tr-TR" sz="2600" dirty="0" smtClean="0"/>
              <a:t>tanınması, sınırlarının belirlenmesi ve sonuç </a:t>
            </a:r>
            <a:r>
              <a:rPr lang="tr-TR" sz="2600" dirty="0"/>
              <a:t>tematik haritaların </a:t>
            </a:r>
            <a:r>
              <a:rPr lang="tr-TR" sz="2600" dirty="0" smtClean="0"/>
              <a:t>hazırlanması gibi çeşitli adımlardan oluşur</a:t>
            </a:r>
            <a:r>
              <a:rPr lang="tr-TR" sz="2600" dirty="0"/>
              <a:t>. </a:t>
            </a:r>
            <a:endParaRPr lang="tr-TR" sz="2600" dirty="0" smtClean="0"/>
          </a:p>
          <a:p>
            <a:pPr>
              <a:spcAft>
                <a:spcPts val="600"/>
              </a:spcAft>
            </a:pPr>
            <a:r>
              <a:rPr lang="tr-TR" sz="2600" dirty="0" smtClean="0"/>
              <a:t>Görsel yorumlamada, görüntüden detaylar tanınıp belirlenirken çeşitli haritalar, hava fotoğrafları ve/veya arazi gözlem ve ölçmeleriyle alan doğrulaması gerekebilir. </a:t>
            </a:r>
          </a:p>
        </p:txBody>
      </p:sp>
    </p:spTree>
    <p:extLst>
      <p:ext uri="{BB962C8B-B14F-4D97-AF65-F5344CB8AC3E}">
        <p14:creationId xmlns:p14="http://schemas.microsoft.com/office/powerpoint/2010/main" val="382273469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60648"/>
            <a:ext cx="8928992" cy="990600"/>
          </a:xfrm>
        </p:spPr>
        <p:txBody>
          <a:bodyPr>
            <a:noAutofit/>
          </a:bodyPr>
          <a:lstStyle/>
          <a:p>
            <a:r>
              <a:rPr lang="tr-TR" sz="3000" b="1" dirty="0"/>
              <a:t>Görsel Yorumlamanın </a:t>
            </a:r>
            <a:r>
              <a:rPr lang="tr-TR" sz="3000" b="1" dirty="0" smtClean="0"/>
              <a:t>Başarısını Etkileyen Unsurlar</a:t>
            </a:r>
            <a:endParaRPr lang="tr-TR" sz="3000" b="1" dirty="0"/>
          </a:p>
        </p:txBody>
      </p:sp>
      <p:sp>
        <p:nvSpPr>
          <p:cNvPr id="3" name="İçerik Yer Tutucusu 2"/>
          <p:cNvSpPr>
            <a:spLocks noGrp="1"/>
          </p:cNvSpPr>
          <p:nvPr>
            <p:ph idx="1"/>
          </p:nvPr>
        </p:nvSpPr>
        <p:spPr>
          <a:xfrm>
            <a:off x="251520" y="1196752"/>
            <a:ext cx="8784976" cy="5328592"/>
          </a:xfrm>
        </p:spPr>
        <p:txBody>
          <a:bodyPr/>
          <a:lstStyle/>
          <a:p>
            <a:pPr>
              <a:spcAft>
                <a:spcPts val="600"/>
              </a:spcAft>
            </a:pPr>
            <a:r>
              <a:rPr lang="tr-TR" sz="2300" dirty="0" smtClean="0"/>
              <a:t>Görsel yorumlama, görüntü verilerinin incelenmesi, </a:t>
            </a:r>
            <a:r>
              <a:rPr lang="tr-TR" sz="2300" dirty="0"/>
              <a:t>mevcut haritaların </a:t>
            </a:r>
            <a:r>
              <a:rPr lang="tr-TR" sz="2300" dirty="0" smtClean="0"/>
              <a:t>incelenmesi, </a:t>
            </a:r>
            <a:r>
              <a:rPr lang="tr-TR" sz="2300" dirty="0"/>
              <a:t>saha bilgilerinin </a:t>
            </a:r>
            <a:r>
              <a:rPr lang="tr-TR" sz="2300" dirty="0" smtClean="0"/>
              <a:t>toplanması vb. çeşitli </a:t>
            </a:r>
            <a:r>
              <a:rPr lang="tr-TR" sz="2300" dirty="0"/>
              <a:t>karmaşıklık düzeylerinde </a:t>
            </a:r>
            <a:r>
              <a:rPr lang="tr-TR" sz="2300" dirty="0" smtClean="0"/>
              <a:t>çalışmaları </a:t>
            </a:r>
            <a:r>
              <a:rPr lang="tr-TR" sz="2300" dirty="0"/>
              <a:t>içerir. </a:t>
            </a:r>
            <a:endParaRPr lang="tr-TR" sz="2300" dirty="0" smtClean="0"/>
          </a:p>
          <a:p>
            <a:pPr>
              <a:spcAft>
                <a:spcPts val="600"/>
              </a:spcAft>
            </a:pPr>
            <a:r>
              <a:rPr lang="tr-TR" sz="2300" dirty="0" smtClean="0"/>
              <a:t>Görsel yorumlamanın başarısı, </a:t>
            </a:r>
            <a:r>
              <a:rPr lang="tr-TR" sz="2300" b="1" dirty="0" smtClean="0"/>
              <a:t>analistin </a:t>
            </a:r>
            <a:r>
              <a:rPr lang="tr-TR" sz="2300" b="1" dirty="0"/>
              <a:t>bireysel </a:t>
            </a:r>
            <a:r>
              <a:rPr lang="tr-TR" sz="2300" b="1" dirty="0" smtClean="0"/>
              <a:t>algısı, eğitimi </a:t>
            </a:r>
            <a:r>
              <a:rPr lang="tr-TR" sz="2300" b="1" dirty="0"/>
              <a:t>ve deneyimine</a:t>
            </a:r>
            <a:r>
              <a:rPr lang="tr-TR" sz="2300" dirty="0"/>
              <a:t>, </a:t>
            </a:r>
            <a:r>
              <a:rPr lang="tr-TR" sz="2300" b="1" dirty="0"/>
              <a:t>nesnenin niteliğine</a:t>
            </a:r>
            <a:r>
              <a:rPr lang="tr-TR" sz="2300" dirty="0"/>
              <a:t>, </a:t>
            </a:r>
            <a:r>
              <a:rPr lang="tr-TR" sz="2300" b="1" dirty="0"/>
              <a:t>verilerin </a:t>
            </a:r>
            <a:r>
              <a:rPr lang="tr-TR" sz="2300" b="1" dirty="0" smtClean="0"/>
              <a:t>kalitesi</a:t>
            </a:r>
            <a:r>
              <a:rPr lang="tr-TR" sz="2300" dirty="0" smtClean="0"/>
              <a:t>, </a:t>
            </a:r>
            <a:r>
              <a:rPr lang="tr-TR" sz="2300" b="1" dirty="0" smtClean="0"/>
              <a:t>doğru bant kombinasyonlarının kullanımı </a:t>
            </a:r>
            <a:r>
              <a:rPr lang="tr-TR" sz="2300" dirty="0" smtClean="0"/>
              <a:t>ve </a:t>
            </a:r>
            <a:r>
              <a:rPr lang="tr-TR" sz="2300" b="1" dirty="0" smtClean="0"/>
              <a:t>çalışma alanıyla ilgili yorumlamayı kolaylaştıracak yersel bilginin (harita, hava fotoğrafı vb.) bulunması</a:t>
            </a:r>
            <a:r>
              <a:rPr lang="tr-TR" sz="2300" dirty="0" smtClean="0"/>
              <a:t> vb</a:t>
            </a:r>
            <a:r>
              <a:rPr lang="tr-TR" sz="2300" dirty="0"/>
              <a:t>. </a:t>
            </a:r>
            <a:r>
              <a:rPr lang="tr-TR" sz="2300" dirty="0" smtClean="0"/>
              <a:t>hususlara bağlıdır.</a:t>
            </a:r>
          </a:p>
          <a:p>
            <a:pPr lvl="1">
              <a:spcAft>
                <a:spcPts val="600"/>
              </a:spcAft>
            </a:pPr>
            <a:r>
              <a:rPr lang="tr-TR" sz="2100" dirty="0" smtClean="0"/>
              <a:t>Yüksek mekânsal </a:t>
            </a:r>
            <a:r>
              <a:rPr lang="tr-TR" sz="2100" dirty="0"/>
              <a:t>çözünürlüklü </a:t>
            </a:r>
            <a:r>
              <a:rPr lang="tr-TR" sz="2100" dirty="0" smtClean="0"/>
              <a:t>görüntüler, </a:t>
            </a:r>
            <a:r>
              <a:rPr lang="tr-TR" sz="2100" dirty="0"/>
              <a:t>küçük nesneleri tanımlamada </a:t>
            </a:r>
            <a:r>
              <a:rPr lang="tr-TR" sz="2100" dirty="0" smtClean="0"/>
              <a:t>daha kullanışlıdır.</a:t>
            </a:r>
          </a:p>
          <a:p>
            <a:pPr lvl="1">
              <a:spcAft>
                <a:spcPts val="600"/>
              </a:spcAft>
            </a:pPr>
            <a:r>
              <a:rPr lang="tr-TR" sz="2100" dirty="0"/>
              <a:t>Spektral çözünürlüğün yüksek olması farklı bant kombinasyonu alternatifleri ile farklı detayların daha iyi anlaşılmasına olanak sağlar ve görüntü yorumlamanın başarısını arttırır. </a:t>
            </a:r>
          </a:p>
        </p:txBody>
      </p:sp>
    </p:spTree>
    <p:extLst>
      <p:ext uri="{BB962C8B-B14F-4D97-AF65-F5344CB8AC3E}">
        <p14:creationId xmlns:p14="http://schemas.microsoft.com/office/powerpoint/2010/main" val="590692539"/>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332656"/>
            <a:ext cx="9036496" cy="7920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p>
            <a:pPr eaLnBrk="1" hangingPunct="1"/>
            <a:r>
              <a:rPr lang="tr-TR" sz="3000" b="1" dirty="0"/>
              <a:t>Görsel Yorumlamanın Başarısını Etkileyen Unsurlar</a:t>
            </a:r>
          </a:p>
        </p:txBody>
      </p:sp>
      <p:sp>
        <p:nvSpPr>
          <p:cNvPr id="3" name="İçerik Yer Tutucusu 2"/>
          <p:cNvSpPr>
            <a:spLocks noGrp="1"/>
          </p:cNvSpPr>
          <p:nvPr>
            <p:ph idx="1"/>
          </p:nvPr>
        </p:nvSpPr>
        <p:spPr>
          <a:xfrm>
            <a:off x="467544" y="1196752"/>
            <a:ext cx="8229600" cy="31683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sz="2600" b="1" dirty="0" smtClean="0"/>
              <a:t>Yüksek mekânsal </a:t>
            </a:r>
            <a:r>
              <a:rPr lang="tr-TR" sz="2600" b="1" dirty="0"/>
              <a:t>çözünürlüklü görüntüler</a:t>
            </a:r>
            <a:r>
              <a:rPr lang="tr-TR" sz="2600" dirty="0"/>
              <a:t>, insan gözü ile hızlı </a:t>
            </a:r>
            <a:r>
              <a:rPr lang="tr-TR" sz="2600" dirty="0" smtClean="0"/>
              <a:t>ve daha doğru görsel </a:t>
            </a:r>
            <a:r>
              <a:rPr lang="tr-TR" sz="2600" dirty="0"/>
              <a:t>yorumlamaya yardımcı olabilir.</a:t>
            </a:r>
          </a:p>
          <a:p>
            <a:pPr lvl="1">
              <a:spcAft>
                <a:spcPts val="600"/>
              </a:spcAft>
            </a:pPr>
            <a:r>
              <a:rPr lang="tr-TR" sz="2400" dirty="0" smtClean="0"/>
              <a:t>Tüm </a:t>
            </a:r>
            <a:r>
              <a:rPr lang="tr-TR" sz="2400" dirty="0"/>
              <a:t>nesneler (</a:t>
            </a:r>
            <a:r>
              <a:rPr lang="tr-TR" sz="2400" dirty="0" smtClean="0"/>
              <a:t>hatta </a:t>
            </a:r>
            <a:r>
              <a:rPr lang="tr-TR" sz="2400" dirty="0"/>
              <a:t>küçük </a:t>
            </a:r>
            <a:r>
              <a:rPr lang="tr-TR" sz="2400" dirty="0" smtClean="0"/>
              <a:t>nesneler bile) </a:t>
            </a:r>
            <a:r>
              <a:rPr lang="tr-TR" sz="2400" dirty="0"/>
              <a:t>kolayca algılanabilir. </a:t>
            </a:r>
          </a:p>
          <a:p>
            <a:pPr lvl="1">
              <a:spcAft>
                <a:spcPts val="600"/>
              </a:spcAft>
            </a:pPr>
            <a:r>
              <a:rPr lang="tr-TR" sz="2400" dirty="0"/>
              <a:t>Nesneler net ayırt edilebildiği için bağlantılar ve ilişkiler kolay ayırt edilebilir</a:t>
            </a:r>
            <a:r>
              <a:rPr lang="tr-TR" sz="2400" dirty="0" smtClean="0"/>
              <a:t>.</a:t>
            </a:r>
            <a:endParaRPr lang="tr-TR"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335554"/>
            <a:ext cx="5862271" cy="240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01291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332656"/>
            <a:ext cx="9036496" cy="7920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p>
            <a:pPr eaLnBrk="1" hangingPunct="1"/>
            <a:r>
              <a:rPr lang="tr-TR" sz="3000" b="1" dirty="0"/>
              <a:t>Görsel Yorumlamanın Başarısını Etkileyen Unsurlar</a:t>
            </a:r>
          </a:p>
        </p:txBody>
      </p:sp>
      <p:sp>
        <p:nvSpPr>
          <p:cNvPr id="3" name="İçerik Yer Tutucusu 2"/>
          <p:cNvSpPr>
            <a:spLocks noGrp="1"/>
          </p:cNvSpPr>
          <p:nvPr>
            <p:ph idx="1"/>
          </p:nvPr>
        </p:nvSpPr>
        <p:spPr>
          <a:xfrm>
            <a:off x="467544" y="1268760"/>
            <a:ext cx="8229600" cy="17281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spcAft>
                <a:spcPts val="600"/>
              </a:spcAft>
            </a:pPr>
            <a:r>
              <a:rPr lang="tr-TR" sz="2800" b="1" dirty="0" smtClean="0"/>
              <a:t>Yüksek spektral çözünürlüklü görüntüler, </a:t>
            </a:r>
            <a:r>
              <a:rPr lang="tr-TR" sz="2800" dirty="0" smtClean="0"/>
              <a:t>görüntü yorumlamayı kolaylaştıracak farklı bant kombinasyonlarının oluşturulmasına olanak sağlar.  </a:t>
            </a:r>
            <a:endParaRPr lang="tr-TR" sz="240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18346"/>
            <a:ext cx="8681644" cy="3206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87442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23528" y="1196752"/>
            <a:ext cx="8568952" cy="1143000"/>
          </a:xfrm>
        </p:spPr>
        <p:txBody>
          <a:bodyPr/>
          <a:lstStyle/>
          <a:p>
            <a:pPr eaLnBrk="1" hangingPunct="1"/>
            <a:r>
              <a:rPr lang="tr-TR" altLang="tr-TR" sz="2800" dirty="0" smtClean="0">
                <a:solidFill>
                  <a:schemeClr val="tx1"/>
                </a:solidFill>
              </a:rPr>
              <a:t>Görüntüyü görsel olarak yorumlarken kullanılan temel özellikler şunlardır:</a:t>
            </a:r>
          </a:p>
        </p:txBody>
      </p:sp>
      <p:sp>
        <p:nvSpPr>
          <p:cNvPr id="164867" name="Rectangle 3"/>
          <p:cNvSpPr>
            <a:spLocks noGrp="1" noChangeArrowheads="1"/>
          </p:cNvSpPr>
          <p:nvPr>
            <p:ph type="body" idx="1"/>
          </p:nvPr>
        </p:nvSpPr>
        <p:spPr>
          <a:xfrm>
            <a:off x="827584" y="2492896"/>
            <a:ext cx="3456384" cy="4104456"/>
          </a:xfrm>
        </p:spPr>
        <p:txBody>
          <a:bodyPr/>
          <a:lstStyle/>
          <a:p>
            <a:pPr eaLnBrk="1" hangingPunct="1"/>
            <a:r>
              <a:rPr lang="tr-TR" altLang="tr-TR" sz="2800" dirty="0" smtClean="0">
                <a:latin typeface="Arial" charset="0"/>
              </a:rPr>
              <a:t>Şekil</a:t>
            </a:r>
          </a:p>
          <a:p>
            <a:pPr eaLnBrk="1" hangingPunct="1"/>
            <a:r>
              <a:rPr lang="tr-TR" altLang="tr-TR" sz="2800" dirty="0" smtClean="0">
                <a:latin typeface="Arial" charset="0"/>
              </a:rPr>
              <a:t>Boyut</a:t>
            </a:r>
          </a:p>
          <a:p>
            <a:pPr eaLnBrk="1" hangingPunct="1"/>
            <a:r>
              <a:rPr lang="tr-TR" altLang="tr-TR" sz="2800" dirty="0" smtClean="0">
                <a:latin typeface="Arial" charset="0"/>
              </a:rPr>
              <a:t>Desen</a:t>
            </a:r>
          </a:p>
          <a:p>
            <a:pPr eaLnBrk="1" hangingPunct="1"/>
            <a:r>
              <a:rPr lang="tr-TR" altLang="tr-TR" sz="2800" dirty="0" smtClean="0">
                <a:latin typeface="Arial" charset="0"/>
              </a:rPr>
              <a:t>Doku</a:t>
            </a:r>
          </a:p>
          <a:p>
            <a:pPr eaLnBrk="1" hangingPunct="1"/>
            <a:r>
              <a:rPr lang="tr-TR" altLang="tr-TR" sz="2800" dirty="0" smtClean="0">
                <a:latin typeface="Arial" charset="0"/>
              </a:rPr>
              <a:t>Renk</a:t>
            </a:r>
          </a:p>
          <a:p>
            <a:pPr eaLnBrk="1" hangingPunct="1"/>
            <a:r>
              <a:rPr lang="tr-TR" altLang="tr-TR" sz="2800" dirty="0" smtClean="0">
                <a:latin typeface="Arial" charset="0"/>
              </a:rPr>
              <a:t>Ton</a:t>
            </a:r>
          </a:p>
          <a:p>
            <a:pPr eaLnBrk="1" hangingPunct="1"/>
            <a:r>
              <a:rPr lang="tr-TR" altLang="tr-TR" sz="2800" dirty="0" smtClean="0">
                <a:latin typeface="Arial" charset="0"/>
              </a:rPr>
              <a:t>Gölge</a:t>
            </a:r>
          </a:p>
          <a:p>
            <a:pPr eaLnBrk="1" hangingPunct="1"/>
            <a:r>
              <a:rPr lang="tr-TR" altLang="tr-TR" sz="2800" dirty="0" smtClean="0">
                <a:latin typeface="Arial" charset="0"/>
              </a:rPr>
              <a:t>Konum-İlişkiler</a:t>
            </a:r>
          </a:p>
        </p:txBody>
      </p:sp>
      <p:sp>
        <p:nvSpPr>
          <p:cNvPr id="164868" name="Rectangle 4"/>
          <p:cNvSpPr>
            <a:spLocks noChangeArrowheads="1"/>
          </p:cNvSpPr>
          <p:nvPr/>
        </p:nvSpPr>
        <p:spPr bwMode="auto">
          <a:xfrm>
            <a:off x="169168" y="260648"/>
            <a:ext cx="86513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0"/>
              </a:spcBef>
              <a:buClrTx/>
              <a:buSzTx/>
              <a:buFontTx/>
              <a:buNone/>
            </a:pPr>
            <a:r>
              <a:rPr lang="tr-TR" altLang="tr-TR" sz="3000" b="1" spc="-100" dirty="0">
                <a:solidFill>
                  <a:schemeClr val="tx2"/>
                </a:solidFill>
                <a:latin typeface="+mj-lt"/>
                <a:ea typeface="+mj-ea"/>
                <a:cs typeface="+mj-cs"/>
              </a:rPr>
              <a:t>Görsel </a:t>
            </a:r>
            <a:r>
              <a:rPr lang="tr-TR" altLang="tr-TR" sz="3000" b="1" spc="-100" dirty="0" smtClean="0">
                <a:solidFill>
                  <a:schemeClr val="tx2"/>
                </a:solidFill>
                <a:latin typeface="+mj-lt"/>
                <a:ea typeface="+mj-ea"/>
                <a:cs typeface="+mj-cs"/>
              </a:rPr>
              <a:t>Yorumlamada Kullanılan Temel Özellikler</a:t>
            </a:r>
            <a:endParaRPr lang="tr-TR" altLang="tr-TR" sz="3000" b="1" spc="-100" dirty="0">
              <a:solidFill>
                <a:schemeClr val="tx2"/>
              </a:solidFill>
              <a:latin typeface="+mj-lt"/>
              <a:ea typeface="+mj-ea"/>
              <a:cs typeface="+mj-cs"/>
            </a:endParaRPr>
          </a:p>
        </p:txBody>
      </p:sp>
    </p:spTree>
    <p:extLst>
      <p:ext uri="{BB962C8B-B14F-4D97-AF65-F5344CB8AC3E}">
        <p14:creationId xmlns:p14="http://schemas.microsoft.com/office/powerpoint/2010/main" val="1236842319"/>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78160"/>
            <a:ext cx="8229600" cy="990600"/>
          </a:xfrm>
        </p:spPr>
        <p:txBody>
          <a:bodyPr>
            <a:normAutofit/>
          </a:bodyPr>
          <a:lstStyle/>
          <a:p>
            <a:r>
              <a:rPr lang="tr-TR" altLang="tr-TR" sz="3200" b="1" dirty="0" smtClean="0">
                <a:latin typeface="Arial" charset="0"/>
              </a:rPr>
              <a:t>- Şekil</a:t>
            </a:r>
            <a:endParaRPr lang="tr-TR" sz="3200" dirty="0"/>
          </a:p>
        </p:txBody>
      </p:sp>
      <p:sp>
        <p:nvSpPr>
          <p:cNvPr id="3" name="İçerik Yer Tutucusu 2"/>
          <p:cNvSpPr>
            <a:spLocks noGrp="1"/>
          </p:cNvSpPr>
          <p:nvPr>
            <p:ph idx="1"/>
          </p:nvPr>
        </p:nvSpPr>
        <p:spPr>
          <a:xfrm>
            <a:off x="457200" y="1196752"/>
            <a:ext cx="8507288" cy="2160240"/>
          </a:xfrm>
        </p:spPr>
        <p:txBody>
          <a:bodyPr/>
          <a:lstStyle/>
          <a:p>
            <a:pPr>
              <a:spcAft>
                <a:spcPts val="600"/>
              </a:spcAft>
            </a:pPr>
            <a:r>
              <a:rPr lang="tr-TR" dirty="0"/>
              <a:t>Nesnenin formu ve ana hatlarını ifade eder. Daha küçük detaylar, yüksek </a:t>
            </a:r>
            <a:r>
              <a:rPr lang="tr-TR" dirty="0" smtClean="0"/>
              <a:t>mekânsal </a:t>
            </a:r>
            <a:r>
              <a:rPr lang="tr-TR" dirty="0"/>
              <a:t>çözünürlüklü görüntülerde daha kolay ayırt edilebilir</a:t>
            </a:r>
            <a:r>
              <a:rPr lang="tr-TR" dirty="0" smtClean="0"/>
              <a:t>.</a:t>
            </a:r>
          </a:p>
          <a:p>
            <a:pPr>
              <a:spcAft>
                <a:spcPts val="600"/>
              </a:spcAft>
            </a:pPr>
            <a:r>
              <a:rPr lang="tr-TR" altLang="tr-TR" dirty="0" smtClean="0">
                <a:latin typeface="Arial" charset="0"/>
              </a:rPr>
              <a:t>Örneğin; </a:t>
            </a:r>
            <a:r>
              <a:rPr lang="tr-TR" altLang="tr-TR" dirty="0">
                <a:latin typeface="Arial" charset="0"/>
              </a:rPr>
              <a:t>görüntüdeki yol </a:t>
            </a:r>
            <a:r>
              <a:rPr lang="tr-TR" altLang="tr-TR" dirty="0" err="1">
                <a:latin typeface="Arial" charset="0"/>
              </a:rPr>
              <a:t>kesişimlerinden</a:t>
            </a:r>
            <a:r>
              <a:rPr lang="tr-TR" altLang="tr-TR" dirty="0">
                <a:latin typeface="Arial" charset="0"/>
              </a:rPr>
              <a:t> oluşan </a:t>
            </a:r>
            <a:r>
              <a:rPr lang="tr-TR" altLang="tr-TR" dirty="0" smtClean="0">
                <a:latin typeface="Arial" charset="0"/>
              </a:rPr>
              <a:t>kavşak, </a:t>
            </a:r>
            <a:r>
              <a:rPr lang="tr-TR" altLang="tr-TR" dirty="0">
                <a:latin typeface="Arial" charset="0"/>
              </a:rPr>
              <a:t>yonca şekli ile hemen tanımlanabilmektedir.</a:t>
            </a:r>
          </a:p>
          <a:p>
            <a:pPr>
              <a:spcAft>
                <a:spcPts val="600"/>
              </a:spcAft>
            </a:pPr>
            <a:endParaRPr lang="tr-TR" dirty="0"/>
          </a:p>
          <a:p>
            <a:pPr>
              <a:spcAft>
                <a:spcPts val="600"/>
              </a:spcAft>
            </a:pP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368378"/>
            <a:ext cx="5112568" cy="338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483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50168"/>
            <a:ext cx="8229600" cy="990600"/>
          </a:xfrm>
        </p:spPr>
        <p:txBody>
          <a:bodyPr vert="horz" lIns="91440" tIns="45720" rIns="91440" bIns="45720" rtlCol="0" anchor="ctr">
            <a:noAutofit/>
          </a:bodyPr>
          <a:lstStyle/>
          <a:p>
            <a:r>
              <a:rPr lang="tr-TR" altLang="tr-TR" sz="3600" b="1" dirty="0"/>
              <a:t>Uzaktan Algılamanın Temel Esasları</a:t>
            </a:r>
          </a:p>
        </p:txBody>
      </p:sp>
      <p:sp>
        <p:nvSpPr>
          <p:cNvPr id="27651" name="Rectangle 3"/>
          <p:cNvSpPr>
            <a:spLocks noGrp="1" noChangeArrowheads="1"/>
          </p:cNvSpPr>
          <p:nvPr>
            <p:ph type="body" idx="1"/>
          </p:nvPr>
        </p:nvSpPr>
        <p:spPr>
          <a:xfrm>
            <a:off x="395536" y="1495325"/>
            <a:ext cx="8424936" cy="5102027"/>
          </a:xfrm>
        </p:spPr>
        <p:txBody>
          <a:bodyPr>
            <a:noAutofit/>
          </a:bodyPr>
          <a:lstStyle/>
          <a:p>
            <a:pPr>
              <a:lnSpc>
                <a:spcPct val="90000"/>
              </a:lnSpc>
              <a:spcAft>
                <a:spcPct val="30000"/>
              </a:spcAft>
            </a:pPr>
            <a:r>
              <a:rPr lang="tr-TR" altLang="tr-TR" sz="2800" b="1" noProof="1" smtClean="0">
                <a:latin typeface="Arial" charset="0"/>
              </a:rPr>
              <a:t>Elektromanyetik enerji:</a:t>
            </a:r>
            <a:r>
              <a:rPr lang="tr-TR" altLang="tr-TR" sz="2800" noProof="1" smtClean="0">
                <a:latin typeface="Arial" charset="0"/>
              </a:rPr>
              <a:t> Elektromanyetik enerji, c ışık hızı ile harmonik dalgalar halinde hareket eden bütün enerji şekillerini kapsar. Harmoniklik, dalgaların eşit ve periyodik olduğunu ifade eder.</a:t>
            </a:r>
          </a:p>
          <a:p>
            <a:pPr>
              <a:lnSpc>
                <a:spcPct val="90000"/>
              </a:lnSpc>
              <a:spcAft>
                <a:spcPct val="30000"/>
              </a:spcAft>
            </a:pPr>
            <a:r>
              <a:rPr lang="tr-TR" altLang="tr-TR" sz="2800" noProof="1" smtClean="0">
                <a:latin typeface="Arial" charset="0"/>
              </a:rPr>
              <a:t>Görünen ışık, elektromanyetik enerji şekillerinden bir tanesidir. </a:t>
            </a:r>
          </a:p>
          <a:p>
            <a:pPr>
              <a:lnSpc>
                <a:spcPct val="90000"/>
              </a:lnSpc>
              <a:spcAft>
                <a:spcPct val="30000"/>
              </a:spcAft>
            </a:pPr>
            <a:r>
              <a:rPr lang="tr-TR" altLang="tr-TR" sz="2800" noProof="1" smtClean="0">
                <a:latin typeface="Arial" charset="0"/>
              </a:rPr>
              <a:t>Elektromanyetik enerji (ışınım), atmosfer, su ve başka ortamlardan değişik oranlarda geçebildiği gibi uzay boşluğundan da geçebilen tek enerji türüdür. </a:t>
            </a:r>
            <a:r>
              <a:rPr lang="tr-TR" altLang="tr-TR" sz="2800" noProof="1" smtClean="0">
                <a:solidFill>
                  <a:srgbClr val="FF0000"/>
                </a:solidFill>
                <a:latin typeface="Arial" charset="0"/>
              </a:rPr>
              <a:t>Bu nedenle uzaktan algılamada enerji kaynağı olarak elektromanyetik dalgalar kullanılmaktadır. </a:t>
            </a:r>
          </a:p>
        </p:txBody>
      </p:sp>
    </p:spTree>
    <p:extLst>
      <p:ext uri="{BB962C8B-B14F-4D97-AF65-F5344CB8AC3E}">
        <p14:creationId xmlns:p14="http://schemas.microsoft.com/office/powerpoint/2010/main" val="244177770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29600" cy="990600"/>
          </a:xfrm>
        </p:spPr>
        <p:txBody>
          <a:bodyPr>
            <a:normAutofit/>
          </a:bodyPr>
          <a:lstStyle/>
          <a:p>
            <a:r>
              <a:rPr lang="tr-TR" altLang="tr-TR" sz="3200" b="1" dirty="0" smtClean="0">
                <a:latin typeface="Arial" charset="0"/>
              </a:rPr>
              <a:t>- Boyut</a:t>
            </a:r>
            <a:endParaRPr lang="tr-TR" sz="3200" dirty="0"/>
          </a:p>
        </p:txBody>
      </p:sp>
      <p:sp>
        <p:nvSpPr>
          <p:cNvPr id="3" name="İçerik Yer Tutucusu 2"/>
          <p:cNvSpPr>
            <a:spLocks noGrp="1"/>
          </p:cNvSpPr>
          <p:nvPr>
            <p:ph idx="1"/>
          </p:nvPr>
        </p:nvSpPr>
        <p:spPr>
          <a:xfrm>
            <a:off x="457200" y="1052736"/>
            <a:ext cx="8229600" cy="1717354"/>
          </a:xfrm>
        </p:spPr>
        <p:txBody>
          <a:bodyPr>
            <a:normAutofit lnSpcReduction="10000"/>
          </a:bodyPr>
          <a:lstStyle/>
          <a:p>
            <a:pPr>
              <a:spcAft>
                <a:spcPts val="600"/>
              </a:spcAft>
            </a:pPr>
            <a:r>
              <a:rPr lang="tr-TR" dirty="0" smtClean="0"/>
              <a:t>Nesnenin herhangi </a:t>
            </a:r>
            <a:r>
              <a:rPr lang="tr-TR" dirty="0"/>
              <a:t>bir yöndeki </a:t>
            </a:r>
            <a:r>
              <a:rPr lang="tr-TR" dirty="0" smtClean="0"/>
              <a:t>uzantısının büyüklüğünü ifade eder.</a:t>
            </a:r>
          </a:p>
          <a:p>
            <a:pPr>
              <a:spcAft>
                <a:spcPts val="600"/>
              </a:spcAft>
            </a:pPr>
            <a:r>
              <a:rPr lang="tr-TR" altLang="tr-TR" dirty="0" smtClean="0">
                <a:latin typeface="Arial" charset="0"/>
              </a:rPr>
              <a:t>Örneğin; </a:t>
            </a:r>
            <a:r>
              <a:rPr lang="tr-TR" altLang="tr-TR" dirty="0">
                <a:latin typeface="Arial" charset="0"/>
              </a:rPr>
              <a:t>g</a:t>
            </a:r>
            <a:r>
              <a:rPr lang="tr-TR" altLang="tr-TR" dirty="0" smtClean="0">
                <a:latin typeface="Arial" charset="0"/>
              </a:rPr>
              <a:t>örüntüdeki </a:t>
            </a:r>
            <a:r>
              <a:rPr lang="tr-TR" altLang="tr-TR" dirty="0">
                <a:latin typeface="Arial" charset="0"/>
              </a:rPr>
              <a:t>yollar genişliklerine göre ana ve tali yollar olarak ayırt edilebilmektedir.</a:t>
            </a:r>
          </a:p>
          <a:p>
            <a:pPr>
              <a:spcAft>
                <a:spcPts val="600"/>
              </a:spcAft>
            </a:pP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785" y="2770090"/>
            <a:ext cx="6793607" cy="404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40790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29600" cy="990600"/>
          </a:xfrm>
        </p:spPr>
        <p:txBody>
          <a:bodyPr>
            <a:normAutofit/>
          </a:bodyPr>
          <a:lstStyle/>
          <a:p>
            <a:r>
              <a:rPr lang="tr-TR" altLang="tr-TR" sz="3200" b="1" dirty="0" smtClean="0">
                <a:latin typeface="Arial" charset="0"/>
              </a:rPr>
              <a:t>- Desen</a:t>
            </a:r>
            <a:endParaRPr lang="tr-TR" sz="3200" dirty="0"/>
          </a:p>
        </p:txBody>
      </p:sp>
      <p:sp>
        <p:nvSpPr>
          <p:cNvPr id="3" name="İçerik Yer Tutucusu 2"/>
          <p:cNvSpPr>
            <a:spLocks noGrp="1"/>
          </p:cNvSpPr>
          <p:nvPr>
            <p:ph idx="1"/>
          </p:nvPr>
        </p:nvSpPr>
        <p:spPr>
          <a:xfrm>
            <a:off x="323528" y="1052736"/>
            <a:ext cx="8363272" cy="1584176"/>
          </a:xfrm>
        </p:spPr>
        <p:txBody>
          <a:bodyPr>
            <a:normAutofit fontScale="92500" lnSpcReduction="10000"/>
          </a:bodyPr>
          <a:lstStyle/>
          <a:p>
            <a:pPr>
              <a:spcAft>
                <a:spcPts val="600"/>
              </a:spcAft>
            </a:pPr>
            <a:r>
              <a:rPr lang="tr-TR" dirty="0"/>
              <a:t>G</a:t>
            </a:r>
            <a:r>
              <a:rPr lang="tr-TR" dirty="0" smtClean="0"/>
              <a:t>örüldüğü </a:t>
            </a:r>
            <a:r>
              <a:rPr lang="tr-TR" dirty="0"/>
              <a:t>anda belli </a:t>
            </a:r>
            <a:r>
              <a:rPr lang="tr-TR" dirty="0" smtClean="0"/>
              <a:t>bir temayı akla </a:t>
            </a:r>
            <a:r>
              <a:rPr lang="tr-TR" dirty="0"/>
              <a:t>getiren </a:t>
            </a:r>
            <a:r>
              <a:rPr lang="tr-TR" dirty="0" smtClean="0"/>
              <a:t>detay ve özellikler topluluğunu ifade eder.</a:t>
            </a:r>
          </a:p>
          <a:p>
            <a:pPr>
              <a:spcAft>
                <a:spcPts val="600"/>
              </a:spcAft>
            </a:pPr>
            <a:r>
              <a:rPr lang="tr-TR" altLang="tr-TR" dirty="0">
                <a:latin typeface="Arial" charset="0"/>
              </a:rPr>
              <a:t>Örneğin; </a:t>
            </a:r>
            <a:r>
              <a:rPr lang="tr-TR" altLang="tr-TR" dirty="0" smtClean="0">
                <a:latin typeface="Arial" charset="0"/>
              </a:rPr>
              <a:t>görüntüdeki </a:t>
            </a:r>
            <a:r>
              <a:rPr lang="tr-TR" altLang="tr-TR" dirty="0">
                <a:latin typeface="Arial" charset="0"/>
              </a:rPr>
              <a:t>binaların deseni görüntünün kentsel bir alana ait olduğu bilgisini vermektedir.</a:t>
            </a:r>
          </a:p>
          <a:p>
            <a:pPr>
              <a:spcAft>
                <a:spcPts val="600"/>
              </a:spcAft>
            </a:pP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80928"/>
            <a:ext cx="5019805" cy="401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7600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0832" y="260648"/>
            <a:ext cx="8229600" cy="990600"/>
          </a:xfrm>
        </p:spPr>
        <p:txBody>
          <a:bodyPr>
            <a:normAutofit/>
          </a:bodyPr>
          <a:lstStyle/>
          <a:p>
            <a:r>
              <a:rPr lang="tr-TR" altLang="tr-TR" sz="3200" b="1" dirty="0" smtClean="0">
                <a:latin typeface="Arial" charset="0"/>
              </a:rPr>
              <a:t>- Doku</a:t>
            </a:r>
            <a:endParaRPr lang="tr-TR" sz="3200" dirty="0"/>
          </a:p>
        </p:txBody>
      </p:sp>
      <p:sp>
        <p:nvSpPr>
          <p:cNvPr id="3" name="İçerik Yer Tutucusu 2"/>
          <p:cNvSpPr>
            <a:spLocks noGrp="1"/>
          </p:cNvSpPr>
          <p:nvPr>
            <p:ph idx="1"/>
          </p:nvPr>
        </p:nvSpPr>
        <p:spPr>
          <a:xfrm>
            <a:off x="251520" y="1052736"/>
            <a:ext cx="8856984" cy="1615077"/>
          </a:xfrm>
        </p:spPr>
        <p:txBody>
          <a:bodyPr/>
          <a:lstStyle/>
          <a:p>
            <a:pPr>
              <a:spcAft>
                <a:spcPts val="600"/>
              </a:spcAft>
            </a:pPr>
            <a:r>
              <a:rPr lang="tr-TR" sz="2200" dirty="0" smtClean="0"/>
              <a:t>Nesnelerin </a:t>
            </a:r>
            <a:r>
              <a:rPr lang="tr-TR" sz="2200" dirty="0"/>
              <a:t>yüzey pürüzlülüğüne veya pürüzsüzlüğüne dair görsel </a:t>
            </a:r>
            <a:r>
              <a:rPr lang="tr-TR" sz="2200" dirty="0" smtClean="0"/>
              <a:t>izlenimi veya ton </a:t>
            </a:r>
            <a:r>
              <a:rPr lang="tr-TR" sz="2200" dirty="0"/>
              <a:t>değişiminin </a:t>
            </a:r>
            <a:r>
              <a:rPr lang="tr-TR" sz="2200" dirty="0" smtClean="0"/>
              <a:t>sıklığı ifade eder.</a:t>
            </a:r>
          </a:p>
          <a:p>
            <a:pPr>
              <a:spcAft>
                <a:spcPts val="600"/>
              </a:spcAft>
            </a:pPr>
            <a:r>
              <a:rPr lang="tr-TR" altLang="tr-TR" sz="2200" dirty="0" smtClean="0">
                <a:latin typeface="Arial" charset="0"/>
              </a:rPr>
              <a:t>Örneğin; görüntüdeki </a:t>
            </a:r>
            <a:r>
              <a:rPr lang="tr-TR" altLang="tr-TR" sz="2200" dirty="0">
                <a:latin typeface="Arial" charset="0"/>
              </a:rPr>
              <a:t>bitki örtüsü alanlarından A ve B alanları doku farkları nedeni ile farklı bitki örtüsü alanları olarak ayırt </a:t>
            </a:r>
            <a:r>
              <a:rPr lang="tr-TR" altLang="tr-TR" sz="2200" dirty="0" smtClean="0">
                <a:latin typeface="Arial" charset="0"/>
              </a:rPr>
              <a:t>edilmektedir.</a:t>
            </a:r>
            <a:endParaRPr lang="tr-TR" sz="22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67813"/>
            <a:ext cx="6757466" cy="41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84014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0832" y="332656"/>
            <a:ext cx="8229600" cy="864096"/>
          </a:xfrm>
        </p:spPr>
        <p:txBody>
          <a:bodyPr>
            <a:normAutofit/>
          </a:bodyPr>
          <a:lstStyle/>
          <a:p>
            <a:r>
              <a:rPr lang="tr-TR" altLang="tr-TR" sz="3200" b="1" dirty="0" smtClean="0">
                <a:latin typeface="Arial" charset="0"/>
              </a:rPr>
              <a:t>- Renk</a:t>
            </a:r>
            <a:endParaRPr lang="tr-TR" sz="3200" dirty="0"/>
          </a:p>
        </p:txBody>
      </p:sp>
      <p:sp>
        <p:nvSpPr>
          <p:cNvPr id="3" name="İçerik Yer Tutucusu 2"/>
          <p:cNvSpPr>
            <a:spLocks noGrp="1"/>
          </p:cNvSpPr>
          <p:nvPr>
            <p:ph idx="1"/>
          </p:nvPr>
        </p:nvSpPr>
        <p:spPr>
          <a:xfrm>
            <a:off x="251520" y="1024136"/>
            <a:ext cx="8784976" cy="1662904"/>
          </a:xfrm>
        </p:spPr>
        <p:txBody>
          <a:bodyPr>
            <a:normAutofit lnSpcReduction="10000"/>
          </a:bodyPr>
          <a:lstStyle/>
          <a:p>
            <a:pPr>
              <a:spcAft>
                <a:spcPts val="600"/>
              </a:spcAft>
            </a:pPr>
            <a:r>
              <a:rPr lang="tr-TR" dirty="0" smtClean="0"/>
              <a:t>Renk, ışığın</a:t>
            </a:r>
            <a:r>
              <a:rPr lang="tr-TR" dirty="0"/>
              <a:t> gözün retinasına değişik biçimde ulaşması ile ortaya çıkan bir algılamadır.</a:t>
            </a:r>
          </a:p>
          <a:p>
            <a:pPr>
              <a:spcAft>
                <a:spcPts val="600"/>
              </a:spcAft>
            </a:pPr>
            <a:r>
              <a:rPr lang="tr-TR" altLang="tr-TR" dirty="0" smtClean="0">
                <a:latin typeface="Arial" charset="0"/>
              </a:rPr>
              <a:t>Örneğin; </a:t>
            </a:r>
            <a:r>
              <a:rPr lang="tr-TR" altLang="tr-TR" dirty="0">
                <a:latin typeface="Arial" charset="0"/>
              </a:rPr>
              <a:t>g</a:t>
            </a:r>
            <a:r>
              <a:rPr lang="tr-TR" altLang="tr-TR" dirty="0" smtClean="0">
                <a:latin typeface="Arial" charset="0"/>
              </a:rPr>
              <a:t>örüntüdeki </a:t>
            </a:r>
            <a:r>
              <a:rPr lang="tr-TR" altLang="tr-TR" dirty="0">
                <a:latin typeface="Arial" charset="0"/>
              </a:rPr>
              <a:t>binalar </a:t>
            </a:r>
            <a:r>
              <a:rPr lang="tr-TR" altLang="tr-TR" dirty="0" smtClean="0">
                <a:latin typeface="Arial" charset="0"/>
              </a:rPr>
              <a:t>çatılardaki kiremit </a:t>
            </a:r>
            <a:r>
              <a:rPr lang="tr-TR" altLang="tr-TR" dirty="0">
                <a:latin typeface="Arial" charset="0"/>
              </a:rPr>
              <a:t>renkleri ile ayırt edilirken mavi renkle havuzlar belirlenebilmektedir.</a:t>
            </a:r>
          </a:p>
          <a:p>
            <a:pPr>
              <a:spcAft>
                <a:spcPts val="600"/>
              </a:spcAft>
            </a:pPr>
            <a:endParaRPr lang="tr-TR" dirty="0"/>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2687040"/>
            <a:ext cx="6416377" cy="417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40483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altLang="tr-TR" sz="3200" b="1" dirty="0" smtClean="0">
                <a:latin typeface="Arial" charset="0"/>
              </a:rPr>
              <a:t>- Ton</a:t>
            </a:r>
            <a:endParaRPr lang="tr-TR" sz="3200" b="1" dirty="0">
              <a:latin typeface="Arial" charset="0"/>
            </a:endParaRPr>
          </a:p>
        </p:txBody>
      </p:sp>
      <p:sp>
        <p:nvSpPr>
          <p:cNvPr id="3" name="İçerik Yer Tutucusu 2"/>
          <p:cNvSpPr>
            <a:spLocks noGrp="1"/>
          </p:cNvSpPr>
          <p:nvPr>
            <p:ph idx="1"/>
          </p:nvPr>
        </p:nvSpPr>
        <p:spPr>
          <a:xfrm>
            <a:off x="457200" y="1196752"/>
            <a:ext cx="8229600" cy="2016224"/>
          </a:xfrm>
        </p:spPr>
        <p:txBody>
          <a:bodyPr/>
          <a:lstStyle/>
          <a:p>
            <a:r>
              <a:rPr lang="tr-TR" dirty="0">
                <a:latin typeface="Arial" charset="0"/>
              </a:rPr>
              <a:t>Bir nesnenin göreceli parlaklığını ifade eder. </a:t>
            </a:r>
            <a:r>
              <a:rPr lang="tr-TR" dirty="0" err="1">
                <a:latin typeface="Arial" charset="0"/>
              </a:rPr>
              <a:t>Tonal</a:t>
            </a:r>
            <a:r>
              <a:rPr lang="tr-TR" dirty="0">
                <a:latin typeface="Arial" charset="0"/>
              </a:rPr>
              <a:t> varyasyon, bir nesnenin </a:t>
            </a:r>
            <a:r>
              <a:rPr lang="tr-TR" dirty="0" smtClean="0">
                <a:latin typeface="Arial" charset="0"/>
              </a:rPr>
              <a:t>yansıma veya yayma karakterinden </a:t>
            </a:r>
            <a:r>
              <a:rPr lang="tr-TR" dirty="0">
                <a:latin typeface="Arial" charset="0"/>
              </a:rPr>
              <a:t>kaynaklanır. </a:t>
            </a:r>
            <a:r>
              <a:rPr lang="tr-TR" dirty="0" smtClean="0">
                <a:latin typeface="Arial" charset="0"/>
              </a:rPr>
              <a:t>Ton, </a:t>
            </a:r>
            <a:r>
              <a:rPr lang="tr-TR" dirty="0">
                <a:latin typeface="Arial" charset="0"/>
              </a:rPr>
              <a:t>bir nesneden diğerine değişebilir ve ayrıca farklı bantlara </a:t>
            </a:r>
            <a:r>
              <a:rPr lang="tr-TR" dirty="0" smtClean="0">
                <a:latin typeface="Arial" charset="0"/>
              </a:rPr>
              <a:t>göre de </a:t>
            </a:r>
            <a:r>
              <a:rPr lang="tr-TR" dirty="0">
                <a:latin typeface="Arial" charset="0"/>
              </a:rPr>
              <a:t>değişebilir.</a:t>
            </a:r>
            <a:endParaRPr lang="tr-T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134" y="2916436"/>
            <a:ext cx="5110138" cy="389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03582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332656"/>
            <a:ext cx="8229600" cy="918592"/>
          </a:xfrm>
        </p:spPr>
        <p:txBody>
          <a:bodyPr>
            <a:normAutofit/>
          </a:bodyPr>
          <a:lstStyle/>
          <a:p>
            <a:r>
              <a:rPr lang="tr-TR" altLang="tr-TR" sz="3200" b="1" dirty="0">
                <a:latin typeface="Arial" charset="0"/>
              </a:rPr>
              <a:t>- Ton</a:t>
            </a:r>
            <a:endParaRPr lang="tr-TR" sz="3200" dirty="0"/>
          </a:p>
        </p:txBody>
      </p:sp>
      <p:sp>
        <p:nvSpPr>
          <p:cNvPr id="3" name="İçerik Yer Tutucusu 2"/>
          <p:cNvSpPr>
            <a:spLocks noGrp="1"/>
          </p:cNvSpPr>
          <p:nvPr>
            <p:ph idx="1"/>
          </p:nvPr>
        </p:nvSpPr>
        <p:spPr>
          <a:xfrm>
            <a:off x="395536" y="1196752"/>
            <a:ext cx="4402832" cy="5400600"/>
          </a:xfrm>
        </p:spPr>
        <p:txBody>
          <a:bodyPr/>
          <a:lstStyle/>
          <a:p>
            <a:pPr>
              <a:spcAft>
                <a:spcPts val="600"/>
              </a:spcAft>
            </a:pPr>
            <a:r>
              <a:rPr lang="tr-TR" dirty="0" smtClean="0"/>
              <a:t>Sağlıklı bitki örtüsü, yakın kızılötesi bölgede mavi, yeşil ve kırmızı bölgeden çok daha güçlü yansıtır ve </a:t>
            </a:r>
            <a:r>
              <a:rPr lang="tr-TR" b="1" dirty="0"/>
              <a:t>yakın kızılötesi </a:t>
            </a:r>
            <a:r>
              <a:rPr lang="tr-TR" b="1" dirty="0" smtClean="0"/>
              <a:t>görüntülerde</a:t>
            </a:r>
            <a:r>
              <a:rPr lang="tr-TR" dirty="0" smtClean="0"/>
              <a:t> çok parlak görünür. </a:t>
            </a:r>
          </a:p>
          <a:p>
            <a:pPr>
              <a:spcAft>
                <a:spcPts val="600"/>
              </a:spcAft>
            </a:pPr>
            <a:r>
              <a:rPr lang="tr-TR" dirty="0" smtClean="0"/>
              <a:t>Şekilde yakın kızılötesi bantta bitki örtüsü açık tonda, su koyu tonda görünmektedir.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340768"/>
            <a:ext cx="381600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107890"/>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29600" cy="990600"/>
          </a:xfrm>
        </p:spPr>
        <p:txBody>
          <a:bodyPr vert="horz" lIns="91440" tIns="45720" rIns="91440" bIns="45720" rtlCol="0" anchor="ctr">
            <a:normAutofit/>
          </a:bodyPr>
          <a:lstStyle/>
          <a:p>
            <a:r>
              <a:rPr lang="tr-TR" altLang="tr-TR" sz="3200" b="1" dirty="0">
                <a:latin typeface="Arial" charset="0"/>
              </a:rPr>
              <a:t>- Ton</a:t>
            </a:r>
            <a:endParaRPr lang="tr-TR" sz="3200" b="1" dirty="0">
              <a:latin typeface="Arial" charset="0"/>
            </a:endParaRPr>
          </a:p>
        </p:txBody>
      </p:sp>
      <p:pic>
        <p:nvPicPr>
          <p:cNvPr id="6146" name="Picture 2" descr="https://www.geospatialworld.net/wp-content/uploads/images/magazines/2002/mar/iir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61048"/>
            <a:ext cx="8273250"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115616" y="6453336"/>
            <a:ext cx="2544286" cy="369332"/>
          </a:xfrm>
          <a:prstGeom prst="rect">
            <a:avLst/>
          </a:prstGeom>
        </p:spPr>
        <p:txBody>
          <a:bodyPr wrap="none">
            <a:spAutoFit/>
          </a:bodyPr>
          <a:lstStyle/>
          <a:p>
            <a:r>
              <a:rPr lang="tr-TR" dirty="0" smtClean="0"/>
              <a:t>Gündüz termal görüntü</a:t>
            </a:r>
            <a:endParaRPr lang="tr-TR" dirty="0"/>
          </a:p>
        </p:txBody>
      </p:sp>
      <p:sp>
        <p:nvSpPr>
          <p:cNvPr id="4" name="Dikdörtgen 3"/>
          <p:cNvSpPr/>
          <p:nvPr/>
        </p:nvSpPr>
        <p:spPr>
          <a:xfrm>
            <a:off x="5668570" y="6453336"/>
            <a:ext cx="2287806" cy="369332"/>
          </a:xfrm>
          <a:prstGeom prst="rect">
            <a:avLst/>
          </a:prstGeom>
        </p:spPr>
        <p:txBody>
          <a:bodyPr wrap="none">
            <a:spAutoFit/>
          </a:bodyPr>
          <a:lstStyle/>
          <a:p>
            <a:r>
              <a:rPr lang="tr-TR" dirty="0" smtClean="0"/>
              <a:t>Gece </a:t>
            </a:r>
            <a:r>
              <a:rPr lang="tr-TR" dirty="0"/>
              <a:t>termal görüntü</a:t>
            </a:r>
          </a:p>
        </p:txBody>
      </p:sp>
      <p:sp>
        <p:nvSpPr>
          <p:cNvPr id="6" name="İçerik Yer Tutucusu 2"/>
          <p:cNvSpPr txBox="1">
            <a:spLocks/>
          </p:cNvSpPr>
          <p:nvPr/>
        </p:nvSpPr>
        <p:spPr>
          <a:xfrm>
            <a:off x="323528" y="1206624"/>
            <a:ext cx="8568952" cy="2438400"/>
          </a:xfrm>
          <a:prstGeom prst="rect">
            <a:avLst/>
          </a:prstGeom>
        </p:spPr>
        <p:txBody>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600"/>
              </a:spcAft>
            </a:pPr>
            <a:r>
              <a:rPr lang="tr-TR" b="1" dirty="0" smtClean="0"/>
              <a:t>Termal kızılötesi görüntülerde </a:t>
            </a:r>
            <a:r>
              <a:rPr lang="tr-TR" dirty="0" smtClean="0"/>
              <a:t>ışıyan sıcaklık değerleri yüksek olan nesneler açık, düşük olan nesneler koyu tonda görünür. </a:t>
            </a:r>
          </a:p>
          <a:p>
            <a:pPr>
              <a:spcAft>
                <a:spcPts val="600"/>
              </a:spcAft>
            </a:pPr>
            <a:r>
              <a:rPr lang="tr-TR" dirty="0" smtClean="0"/>
              <a:t>Şekilde aynı alana ait gündüz ve gece termal görüntüler yer almaktadır. Termal görüntüler yorumlanırken zaman dikkate alınmalıdır.</a:t>
            </a:r>
            <a:endParaRPr lang="tr-TR" dirty="0"/>
          </a:p>
        </p:txBody>
      </p:sp>
    </p:spTree>
    <p:extLst>
      <p:ext uri="{BB962C8B-B14F-4D97-AF65-F5344CB8AC3E}">
        <p14:creationId xmlns:p14="http://schemas.microsoft.com/office/powerpoint/2010/main" val="363484937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88640"/>
            <a:ext cx="8229600" cy="990600"/>
          </a:xfrm>
        </p:spPr>
        <p:txBody>
          <a:bodyPr>
            <a:normAutofit/>
          </a:bodyPr>
          <a:lstStyle/>
          <a:p>
            <a:r>
              <a:rPr lang="tr-TR" altLang="tr-TR" sz="3200" b="1" dirty="0" smtClean="0">
                <a:latin typeface="Arial" charset="0"/>
              </a:rPr>
              <a:t>- Gölge</a:t>
            </a:r>
            <a:endParaRPr lang="tr-TR" sz="3200" dirty="0"/>
          </a:p>
        </p:txBody>
      </p:sp>
      <p:sp>
        <p:nvSpPr>
          <p:cNvPr id="3" name="İçerik Yer Tutucusu 2"/>
          <p:cNvSpPr>
            <a:spLocks noGrp="1"/>
          </p:cNvSpPr>
          <p:nvPr>
            <p:ph idx="1"/>
          </p:nvPr>
        </p:nvSpPr>
        <p:spPr>
          <a:xfrm>
            <a:off x="251520" y="980728"/>
            <a:ext cx="8640960" cy="1944216"/>
          </a:xfrm>
        </p:spPr>
        <p:txBody>
          <a:bodyPr>
            <a:normAutofit fontScale="92500" lnSpcReduction="10000"/>
          </a:bodyPr>
          <a:lstStyle/>
          <a:p>
            <a:pPr>
              <a:spcAft>
                <a:spcPts val="600"/>
              </a:spcAft>
            </a:pPr>
            <a:r>
              <a:rPr lang="tr-TR" sz="2000" dirty="0" smtClean="0"/>
              <a:t>Görüntü </a:t>
            </a:r>
            <a:r>
              <a:rPr lang="tr-TR" sz="2000" dirty="0"/>
              <a:t>üzerinde bir nesnenin gölgesinden nesne yüksekliği hakkında yorum yapılabilir. Daha uzun detaylar, kısa detaylardan daha büyük gölgeler oluşturur</a:t>
            </a:r>
            <a:r>
              <a:rPr lang="tr-TR" sz="2000" dirty="0" smtClean="0"/>
              <a:t>.</a:t>
            </a:r>
          </a:p>
          <a:p>
            <a:pPr>
              <a:spcAft>
                <a:spcPts val="600"/>
              </a:spcAft>
            </a:pPr>
            <a:r>
              <a:rPr lang="tr-TR" altLang="tr-TR" sz="2000" dirty="0" smtClean="0">
                <a:latin typeface="Arial" charset="0"/>
              </a:rPr>
              <a:t>Örneğin; </a:t>
            </a:r>
            <a:r>
              <a:rPr lang="tr-TR" altLang="tr-TR" sz="2000" dirty="0">
                <a:latin typeface="Arial" charset="0"/>
              </a:rPr>
              <a:t>görüntüde gösterilen çift </a:t>
            </a:r>
            <a:r>
              <a:rPr lang="tr-TR" altLang="tr-TR" sz="2000" dirty="0" smtClean="0">
                <a:latin typeface="Arial" charset="0"/>
              </a:rPr>
              <a:t>binanın </a:t>
            </a:r>
            <a:r>
              <a:rPr lang="tr-TR" altLang="tr-TR" sz="2000" dirty="0">
                <a:latin typeface="Arial" charset="0"/>
              </a:rPr>
              <a:t>kapladıkları göreceli büyük gölgeler nedeniyle diğer binalara göre daha yüksek katlı binalar olduğu sonucuna </a:t>
            </a:r>
            <a:r>
              <a:rPr lang="tr-TR" altLang="tr-TR" sz="2000" dirty="0" smtClean="0">
                <a:latin typeface="Arial" charset="0"/>
              </a:rPr>
              <a:t>ulaşılabilir.</a:t>
            </a:r>
            <a:endParaRPr lang="tr-TR" sz="2000" dirty="0"/>
          </a:p>
          <a:p>
            <a:pPr>
              <a:spcAft>
                <a:spcPts val="600"/>
              </a:spcAft>
            </a:pPr>
            <a:endParaRPr lang="tr-TR" sz="2000" dirty="0" smtClean="0"/>
          </a:p>
          <a:p>
            <a:pPr>
              <a:spcAft>
                <a:spcPts val="600"/>
              </a:spcAft>
            </a:pPr>
            <a:endParaRPr lang="tr-TR" sz="2000" dirty="0"/>
          </a:p>
          <a:p>
            <a:pPr>
              <a:spcAft>
                <a:spcPts val="600"/>
              </a:spcAft>
            </a:pPr>
            <a:endParaRPr lang="tr-TR" sz="20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96952"/>
            <a:ext cx="892696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25912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a:normAutofit/>
          </a:bodyPr>
          <a:lstStyle/>
          <a:p>
            <a:r>
              <a:rPr lang="tr-TR" altLang="tr-TR" sz="3200" b="1" dirty="0" smtClean="0">
                <a:latin typeface="Arial" charset="0"/>
              </a:rPr>
              <a:t>- İlişkiler</a:t>
            </a:r>
            <a:endParaRPr lang="tr-TR" sz="3200" dirty="0"/>
          </a:p>
        </p:txBody>
      </p:sp>
      <p:sp>
        <p:nvSpPr>
          <p:cNvPr id="3" name="İçerik Yer Tutucusu 2"/>
          <p:cNvSpPr>
            <a:spLocks noGrp="1"/>
          </p:cNvSpPr>
          <p:nvPr>
            <p:ph idx="1"/>
          </p:nvPr>
        </p:nvSpPr>
        <p:spPr>
          <a:xfrm>
            <a:off x="457200" y="1052736"/>
            <a:ext cx="8507288" cy="2068488"/>
          </a:xfrm>
        </p:spPr>
        <p:txBody>
          <a:bodyPr/>
          <a:lstStyle/>
          <a:p>
            <a:pPr eaLnBrk="1" hangingPunct="1">
              <a:spcAft>
                <a:spcPts val="600"/>
              </a:spcAft>
            </a:pPr>
            <a:r>
              <a:rPr lang="tr-TR" altLang="tr-TR" sz="2000" dirty="0" smtClean="0">
                <a:latin typeface="Arial" charset="0"/>
              </a:rPr>
              <a:t>Bir </a:t>
            </a:r>
            <a:r>
              <a:rPr lang="tr-TR" altLang="tr-TR" sz="2000" dirty="0">
                <a:latin typeface="Arial" charset="0"/>
              </a:rPr>
              <a:t>detayın çevreleyen detaylarla ilişkisini ifade eder. </a:t>
            </a:r>
          </a:p>
          <a:p>
            <a:pPr eaLnBrk="1" hangingPunct="1">
              <a:spcAft>
                <a:spcPts val="600"/>
              </a:spcAft>
            </a:pPr>
            <a:r>
              <a:rPr lang="tr-TR" altLang="tr-TR" sz="2000" dirty="0" smtClean="0">
                <a:latin typeface="Arial" charset="0"/>
              </a:rPr>
              <a:t>Örneğin; </a:t>
            </a:r>
            <a:r>
              <a:rPr lang="tr-TR" altLang="tr-TR" sz="2000" dirty="0">
                <a:latin typeface="Arial" charset="0"/>
              </a:rPr>
              <a:t>görüntüdeki deniz ve kara ilişkisinden kıyı çizgisi kolayca çıkarılabilmektedir. Kıyı çizgisi ve deniz bağlantılarından ise yapay kıyı donatıları elde edilebilmektedir.</a:t>
            </a:r>
          </a:p>
          <a:p>
            <a:pPr>
              <a:spcAft>
                <a:spcPts val="600"/>
              </a:spcAft>
            </a:pPr>
            <a:endParaRPr lang="tr-TR"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492896"/>
            <a:ext cx="6552530" cy="429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37970"/>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r>
              <a:rPr lang="tr-TR" sz="3000" b="1" dirty="0"/>
              <a:t>Görsel Yorumlamadaki Sorunlar</a:t>
            </a:r>
          </a:p>
        </p:txBody>
      </p:sp>
      <p:sp>
        <p:nvSpPr>
          <p:cNvPr id="3" name="İçerik Yer Tutucusu 2"/>
          <p:cNvSpPr>
            <a:spLocks noGrp="1"/>
          </p:cNvSpPr>
          <p:nvPr>
            <p:ph idx="1"/>
          </p:nvPr>
        </p:nvSpPr>
        <p:spPr>
          <a:xfrm>
            <a:off x="457200" y="1484784"/>
            <a:ext cx="8229600" cy="4133056"/>
          </a:xfrm>
        </p:spPr>
        <p:txBody>
          <a:bodyPr/>
          <a:lstStyle/>
          <a:p>
            <a:pPr>
              <a:spcAft>
                <a:spcPts val="600"/>
              </a:spcAft>
            </a:pPr>
            <a:r>
              <a:rPr lang="tr-TR" sz="2600" dirty="0" smtClean="0"/>
              <a:t>Uzaktan </a:t>
            </a:r>
            <a:r>
              <a:rPr lang="tr-TR" sz="2600" dirty="0"/>
              <a:t>algılama fiziğinin </a:t>
            </a:r>
            <a:r>
              <a:rPr lang="tr-TR" sz="2600" dirty="0" smtClean="0"/>
              <a:t>yeterince anlaşılmaması </a:t>
            </a:r>
          </a:p>
          <a:p>
            <a:pPr>
              <a:spcAft>
                <a:spcPts val="600"/>
              </a:spcAft>
            </a:pPr>
            <a:r>
              <a:rPr lang="tr-TR" sz="2600" dirty="0" smtClean="0"/>
              <a:t>Her </a:t>
            </a:r>
            <a:r>
              <a:rPr lang="tr-TR" sz="2600" dirty="0"/>
              <a:t>nesnenin </a:t>
            </a:r>
            <a:r>
              <a:rPr lang="tr-TR" sz="2600" dirty="0" smtClean="0"/>
              <a:t>spektral yansıtım ve ışınım yayma karakteristiğinin yeterince bilinmemesi</a:t>
            </a:r>
          </a:p>
          <a:p>
            <a:pPr>
              <a:spcAft>
                <a:spcPts val="600"/>
              </a:spcAft>
            </a:pPr>
            <a:r>
              <a:rPr lang="tr-TR" sz="2600" dirty="0" smtClean="0"/>
              <a:t>Bir </a:t>
            </a:r>
            <a:r>
              <a:rPr lang="tr-TR" sz="2600" dirty="0"/>
              <a:t>seferde </a:t>
            </a:r>
            <a:r>
              <a:rPr lang="tr-TR" sz="2600" dirty="0" smtClean="0"/>
              <a:t>sadece 3 bant kullanılarak elde edilen görüntü üzerinden yorumlama yapılması</a:t>
            </a:r>
          </a:p>
          <a:p>
            <a:pPr>
              <a:spcAft>
                <a:spcPts val="600"/>
              </a:spcAft>
            </a:pPr>
            <a:r>
              <a:rPr lang="tr-TR" sz="2600" dirty="0" smtClean="0"/>
              <a:t>İnsan gözünün radyometrik çözünürlüğünün düşük olması</a:t>
            </a:r>
            <a:endParaRPr lang="tr-TR" sz="2600" dirty="0"/>
          </a:p>
        </p:txBody>
      </p:sp>
    </p:spTree>
    <p:extLst>
      <p:ext uri="{BB962C8B-B14F-4D97-AF65-F5344CB8AC3E}">
        <p14:creationId xmlns:p14="http://schemas.microsoft.com/office/powerpoint/2010/main" val="21732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Uzaktan Algılama Nedir?</a:t>
            </a:r>
            <a:endParaRPr lang="tr-TR" b="1" dirty="0"/>
          </a:p>
        </p:txBody>
      </p:sp>
      <p:sp>
        <p:nvSpPr>
          <p:cNvPr id="3" name="İçerik Yer Tutucusu 2"/>
          <p:cNvSpPr>
            <a:spLocks noGrp="1"/>
          </p:cNvSpPr>
          <p:nvPr>
            <p:ph idx="1"/>
          </p:nvPr>
        </p:nvSpPr>
        <p:spPr>
          <a:xfrm>
            <a:off x="457200" y="1600200"/>
            <a:ext cx="5194920" cy="5141168"/>
          </a:xfrm>
        </p:spPr>
        <p:txBody>
          <a:bodyPr>
            <a:normAutofit/>
          </a:bodyPr>
          <a:lstStyle/>
          <a:p>
            <a:r>
              <a:rPr lang="tr-TR" altLang="tr-TR" b="1" dirty="0" smtClean="0">
                <a:latin typeface="Arial" charset="0"/>
              </a:rPr>
              <a:t>Genel </a:t>
            </a:r>
            <a:r>
              <a:rPr lang="tr-TR" altLang="tr-TR" b="1" dirty="0">
                <a:latin typeface="Arial" charset="0"/>
              </a:rPr>
              <a:t>Tanım:</a:t>
            </a:r>
            <a:r>
              <a:rPr lang="tr-TR" altLang="tr-TR" dirty="0">
                <a:latin typeface="Arial" charset="0"/>
              </a:rPr>
              <a:t> </a:t>
            </a:r>
          </a:p>
          <a:p>
            <a:pPr marL="0" indent="0">
              <a:lnSpc>
                <a:spcPct val="90000"/>
              </a:lnSpc>
              <a:buNone/>
            </a:pPr>
            <a:r>
              <a:rPr lang="tr-TR" altLang="tr-TR" dirty="0" smtClean="0">
                <a:latin typeface="Arial" charset="0"/>
              </a:rPr>
              <a:t>Nesneler </a:t>
            </a:r>
            <a:r>
              <a:rPr lang="tr-TR" altLang="tr-TR" dirty="0">
                <a:latin typeface="Arial" charset="0"/>
              </a:rPr>
              <a:t>ile fiziksel temas olmadan veri toplama tekniğidir.</a:t>
            </a:r>
          </a:p>
          <a:p>
            <a:pPr>
              <a:buNone/>
            </a:pPr>
            <a:endParaRPr lang="tr-TR" altLang="tr-TR" dirty="0">
              <a:latin typeface="Arial" charset="0"/>
            </a:endParaRPr>
          </a:p>
          <a:p>
            <a:r>
              <a:rPr lang="tr-TR" altLang="tr-TR" b="1" dirty="0" smtClean="0">
                <a:latin typeface="Arial" charset="0"/>
              </a:rPr>
              <a:t>Teknik </a:t>
            </a:r>
            <a:r>
              <a:rPr lang="tr-TR" altLang="tr-TR" b="1" dirty="0">
                <a:latin typeface="Arial" charset="0"/>
              </a:rPr>
              <a:t>Tanım: </a:t>
            </a:r>
          </a:p>
          <a:p>
            <a:pPr marL="0" indent="0">
              <a:lnSpc>
                <a:spcPct val="80000"/>
              </a:lnSpc>
              <a:buNone/>
            </a:pPr>
            <a:r>
              <a:rPr lang="tr-TR" altLang="tr-TR" dirty="0">
                <a:latin typeface="Arial" charset="0"/>
              </a:rPr>
              <a:t>Çeşitli platformlara yerleştirilen algılayıcılar ile farklı çözünürlük düzeylerinde ve farklı zamanlarda</a:t>
            </a:r>
            <a:r>
              <a:rPr lang="tr-TR" dirty="0">
                <a:latin typeface="Arial" charset="0"/>
              </a:rPr>
              <a:t>, arada mekanik bir temas olmaksızın yeryüzündeki nesnelerden yayılan veya yansıtılan elektromanyetik ışınımın nitelik ve nicelik yönünden değerlendirilmesi ile </a:t>
            </a:r>
            <a:r>
              <a:rPr lang="tr-TR" altLang="tr-TR" dirty="0">
                <a:latin typeface="Arial" charset="0"/>
              </a:rPr>
              <a:t>yeryüzündeki nesnelerin </a:t>
            </a:r>
            <a:r>
              <a:rPr lang="tr-TR" dirty="0">
                <a:latin typeface="Arial" charset="0"/>
              </a:rPr>
              <a:t>özelliklerinin uzaktan ortaya konulması ve ölçülmesidir.</a:t>
            </a:r>
          </a:p>
          <a:p>
            <a:endParaRPr lang="tr-TR" dirty="0"/>
          </a:p>
        </p:txBody>
      </p:sp>
      <p:pic>
        <p:nvPicPr>
          <p:cNvPr id="4" name="Picture 6" descr="ANd9GcQEqCmwWDx1OinurQPptS_ABTDQSMlJIPBpyor2xnXzFWbT2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90" y="2348880"/>
            <a:ext cx="3342162" cy="257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66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Uzaktan Algılamanın Temel Esasları</a:t>
            </a:r>
          </a:p>
        </p:txBody>
      </p:sp>
      <p:sp>
        <p:nvSpPr>
          <p:cNvPr id="28675" name="Rectangle 3"/>
          <p:cNvSpPr>
            <a:spLocks noGrp="1" noChangeArrowheads="1"/>
          </p:cNvSpPr>
          <p:nvPr>
            <p:ph type="body" idx="1"/>
          </p:nvPr>
        </p:nvSpPr>
        <p:spPr>
          <a:xfrm>
            <a:off x="539553" y="1484784"/>
            <a:ext cx="8424935" cy="2376263"/>
          </a:xfrm>
        </p:spPr>
        <p:txBody>
          <a:bodyPr>
            <a:noAutofit/>
          </a:bodyPr>
          <a:lstStyle/>
          <a:p>
            <a:pPr eaLnBrk="1" hangingPunct="1">
              <a:spcAft>
                <a:spcPct val="30000"/>
              </a:spcAft>
            </a:pPr>
            <a:r>
              <a:rPr lang="tr-TR" altLang="tr-TR" sz="2800" noProof="1" smtClean="0">
                <a:latin typeface="Arial" charset="0"/>
              </a:rPr>
              <a:t>Elektromanyetik enerji 2 bileşenden oluşmaktadır. Bunlar elektriksel alan ve manyetik alan’dır. Elektromanyetik enerji ışık hızında hareket etmektedir (c=3x10</a:t>
            </a:r>
            <a:r>
              <a:rPr lang="tr-TR" altLang="tr-TR" sz="2800" baseline="30000" noProof="1" smtClean="0">
                <a:latin typeface="Arial" charset="0"/>
              </a:rPr>
              <a:t>8</a:t>
            </a:r>
            <a:r>
              <a:rPr lang="tr-TR" altLang="tr-TR" sz="2800" noProof="1" smtClean="0">
                <a:latin typeface="Arial" charset="0"/>
              </a:rPr>
              <a:t> m/sn) ve hem </a:t>
            </a:r>
            <a:r>
              <a:rPr lang="tr-TR" altLang="tr-TR" sz="2800" noProof="1" smtClean="0">
                <a:solidFill>
                  <a:srgbClr val="FF0000"/>
                </a:solidFill>
                <a:latin typeface="Arial" charset="0"/>
              </a:rPr>
              <a:t>tanecik</a:t>
            </a:r>
            <a:r>
              <a:rPr lang="tr-TR" altLang="tr-TR" sz="2800" noProof="1" smtClean="0">
                <a:latin typeface="Arial" charset="0"/>
              </a:rPr>
              <a:t> hem de </a:t>
            </a:r>
            <a:r>
              <a:rPr lang="tr-TR" altLang="tr-TR" sz="2800" noProof="1" smtClean="0">
                <a:solidFill>
                  <a:srgbClr val="FF0000"/>
                </a:solidFill>
                <a:latin typeface="Arial" charset="0"/>
              </a:rPr>
              <a:t>dalga</a:t>
            </a:r>
            <a:r>
              <a:rPr lang="tr-TR" altLang="tr-TR" sz="2800" noProof="1" smtClean="0">
                <a:latin typeface="Arial" charset="0"/>
              </a:rPr>
              <a:t> modeli ile açıklanmaktadır.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861047"/>
            <a:ext cx="6918604" cy="265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81042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323527" y="1356866"/>
            <a:ext cx="8439473" cy="2432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600"/>
              </a:spcAft>
            </a:pPr>
            <a:r>
              <a:rPr lang="tr-TR" sz="2800" dirty="0" smtClean="0">
                <a:latin typeface="Arial" charset="0"/>
              </a:rPr>
              <a:t>Basit </a:t>
            </a:r>
            <a:r>
              <a:rPr lang="tr-TR" sz="2800" dirty="0">
                <a:latin typeface="Arial" charset="0"/>
              </a:rPr>
              <a:t>bir yöntemdir.</a:t>
            </a:r>
          </a:p>
          <a:p>
            <a:pPr eaLnBrk="1" hangingPunct="1">
              <a:spcAft>
                <a:spcPts val="600"/>
              </a:spcAft>
            </a:pPr>
            <a:r>
              <a:rPr lang="tr-TR" sz="2800" dirty="0">
                <a:latin typeface="Arial" charset="0"/>
              </a:rPr>
              <a:t>Gerekli ekipman ucuzdur.</a:t>
            </a:r>
          </a:p>
          <a:p>
            <a:pPr eaLnBrk="1" hangingPunct="1">
              <a:spcAft>
                <a:spcPts val="600"/>
              </a:spcAft>
            </a:pPr>
            <a:r>
              <a:rPr lang="tr-TR" altLang="tr-TR" sz="2800" dirty="0">
                <a:latin typeface="Arial" charset="0"/>
              </a:rPr>
              <a:t>Yüksek mekânsal çözünürlükteki görüntülerde insan beyni en iyi yorumlayıcıdır.</a:t>
            </a:r>
          </a:p>
        </p:txBody>
      </p:sp>
      <p:sp>
        <p:nvSpPr>
          <p:cNvPr id="173059" name="Rectangle 3"/>
          <p:cNvSpPr>
            <a:spLocks noGrp="1" noChangeArrowheads="1"/>
          </p:cNvSpPr>
          <p:nvPr>
            <p:ph type="title"/>
          </p:nvPr>
        </p:nvSpPr>
        <p:spPr>
          <a:xfrm>
            <a:off x="251520" y="332655"/>
            <a:ext cx="8740080" cy="111196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r>
              <a:rPr lang="tr-TR" altLang="tr-TR" sz="3000" b="1" dirty="0" smtClean="0"/>
              <a:t>Görsel Yorumlamanın Avantajları</a:t>
            </a:r>
            <a:endParaRPr lang="tr-TR" altLang="tr-TR" sz="3000" b="1" dirty="0"/>
          </a:p>
        </p:txBody>
      </p:sp>
    </p:spTree>
    <p:extLst>
      <p:ext uri="{BB962C8B-B14F-4D97-AF65-F5344CB8AC3E}">
        <p14:creationId xmlns:p14="http://schemas.microsoft.com/office/powerpoint/2010/main" val="2444326247"/>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a:bodyPr>
          <a:lstStyle/>
          <a:p>
            <a:r>
              <a:rPr lang="tr-TR" altLang="tr-TR" sz="3000" b="1" dirty="0"/>
              <a:t>Görsel Yorumlamanın </a:t>
            </a:r>
            <a:r>
              <a:rPr lang="tr-TR" altLang="tr-TR" sz="3000" b="1" dirty="0" smtClean="0"/>
              <a:t>Dezavantajları</a:t>
            </a:r>
            <a:endParaRPr lang="tr-TR" sz="3000" dirty="0"/>
          </a:p>
        </p:txBody>
      </p:sp>
      <p:sp>
        <p:nvSpPr>
          <p:cNvPr id="3" name="İçerik Yer Tutucusu 2"/>
          <p:cNvSpPr>
            <a:spLocks noGrp="1"/>
          </p:cNvSpPr>
          <p:nvPr>
            <p:ph idx="1"/>
          </p:nvPr>
        </p:nvSpPr>
        <p:spPr>
          <a:xfrm>
            <a:off x="457200" y="1340768"/>
            <a:ext cx="8363272" cy="3960440"/>
          </a:xfrm>
        </p:spPr>
        <p:txBody>
          <a:bodyPr/>
          <a:lstStyle/>
          <a:p>
            <a:pPr eaLnBrk="1" hangingPunct="1">
              <a:spcAft>
                <a:spcPts val="600"/>
              </a:spcAft>
            </a:pPr>
            <a:r>
              <a:rPr lang="tr-TR" altLang="tr-TR" sz="2800" dirty="0" smtClean="0">
                <a:latin typeface="Arial" charset="0"/>
              </a:rPr>
              <a:t>Zaman alıcıdır.</a:t>
            </a:r>
          </a:p>
          <a:p>
            <a:pPr eaLnBrk="1" hangingPunct="1">
              <a:spcAft>
                <a:spcPts val="600"/>
              </a:spcAft>
            </a:pPr>
            <a:r>
              <a:rPr lang="tr-TR" altLang="tr-TR" sz="2800" dirty="0" smtClean="0">
                <a:latin typeface="Arial" charset="0"/>
              </a:rPr>
              <a:t>Görüntü </a:t>
            </a:r>
            <a:r>
              <a:rPr lang="tr-TR" altLang="tr-TR" sz="2800" dirty="0">
                <a:latin typeface="Arial" charset="0"/>
              </a:rPr>
              <a:t>yorumlama için belirli eğitim ve deneyim gereklidir. Yorumlamanın başarısı </a:t>
            </a:r>
            <a:r>
              <a:rPr lang="tr-TR" altLang="tr-TR" sz="2800" dirty="0" smtClean="0">
                <a:latin typeface="Arial" charset="0"/>
              </a:rPr>
              <a:t>kullanıcının algı, eğitim ve </a:t>
            </a:r>
            <a:r>
              <a:rPr lang="tr-TR" altLang="tr-TR" sz="2800" dirty="0">
                <a:latin typeface="Arial" charset="0"/>
              </a:rPr>
              <a:t>deneyimine bağlı olarak </a:t>
            </a:r>
            <a:r>
              <a:rPr lang="tr-TR" altLang="tr-TR" sz="2800" dirty="0" smtClean="0">
                <a:latin typeface="Arial" charset="0"/>
              </a:rPr>
              <a:t>değişebilir.</a:t>
            </a:r>
          </a:p>
          <a:p>
            <a:pPr eaLnBrk="1" hangingPunct="1">
              <a:spcAft>
                <a:spcPts val="600"/>
              </a:spcAft>
            </a:pPr>
            <a:r>
              <a:rPr lang="tr-TR" altLang="tr-TR" sz="2800" dirty="0" smtClean="0">
                <a:latin typeface="Arial" charset="0"/>
              </a:rPr>
              <a:t>İnsan gözünün radyometrik çözünürlüğü düşüktür. Bu nedenle tüm </a:t>
            </a:r>
            <a:r>
              <a:rPr lang="tr-TR" altLang="tr-TR" sz="2800" dirty="0">
                <a:latin typeface="Arial" charset="0"/>
              </a:rPr>
              <a:t>spektral karakteristikleri yorumlamak mümkün değildir. </a:t>
            </a:r>
          </a:p>
          <a:p>
            <a:pPr eaLnBrk="1" hangingPunct="1">
              <a:spcAft>
                <a:spcPts val="600"/>
              </a:spcAft>
            </a:pPr>
            <a:endParaRPr lang="tr-TR" altLang="tr-TR" sz="2800" dirty="0">
              <a:latin typeface="Arial" charset="0"/>
            </a:endParaRPr>
          </a:p>
          <a:p>
            <a:pPr>
              <a:spcAft>
                <a:spcPts val="600"/>
              </a:spcAft>
            </a:pPr>
            <a:endParaRPr lang="tr-TR" sz="2800" dirty="0"/>
          </a:p>
        </p:txBody>
      </p:sp>
    </p:spTree>
    <p:extLst>
      <p:ext uri="{BB962C8B-B14F-4D97-AF65-F5344CB8AC3E}">
        <p14:creationId xmlns:p14="http://schemas.microsoft.com/office/powerpoint/2010/main" val="310665173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95536" y="332656"/>
            <a:ext cx="8229600" cy="990600"/>
          </a:xfrm>
        </p:spPr>
        <p:txBody>
          <a:bodyPr vert="horz" lIns="91440" tIns="45720" rIns="91440" bIns="45720" rtlCol="0" anchor="ctr">
            <a:normAutofit/>
          </a:bodyPr>
          <a:lstStyle/>
          <a:p>
            <a:r>
              <a:rPr lang="tr-TR" altLang="tr-TR" b="1" dirty="0"/>
              <a:t>Görüntülerin Sınıflandırılması</a:t>
            </a:r>
          </a:p>
        </p:txBody>
      </p:sp>
      <p:sp>
        <p:nvSpPr>
          <p:cNvPr id="175107" name="Rectangle 3"/>
          <p:cNvSpPr>
            <a:spLocks noGrp="1" noChangeArrowheads="1"/>
          </p:cNvSpPr>
          <p:nvPr>
            <p:ph type="body" idx="1"/>
          </p:nvPr>
        </p:nvSpPr>
        <p:spPr>
          <a:xfrm>
            <a:off x="395536" y="1412776"/>
            <a:ext cx="8640960" cy="4608512"/>
          </a:xfrm>
        </p:spPr>
        <p:txBody>
          <a:bodyPr/>
          <a:lstStyle/>
          <a:p>
            <a:pPr eaLnBrk="1" hangingPunct="1">
              <a:lnSpc>
                <a:spcPct val="90000"/>
              </a:lnSpc>
              <a:spcAft>
                <a:spcPts val="600"/>
              </a:spcAft>
            </a:pPr>
            <a:r>
              <a:rPr lang="tr-TR" altLang="tr-TR" sz="2800" dirty="0" smtClean="0">
                <a:latin typeface="Arial" charset="0"/>
              </a:rPr>
              <a:t>Uydu görüntülerinin sınıflandırılmasında piksel tabanlı ve nesne tabanlı yaklaşımlar uygulanır.</a:t>
            </a:r>
            <a:endParaRPr lang="tr-TR" altLang="tr-TR" sz="2800" dirty="0">
              <a:latin typeface="Arial" charset="0"/>
            </a:endParaRPr>
          </a:p>
          <a:p>
            <a:pPr lvl="1" eaLnBrk="1" hangingPunct="1">
              <a:lnSpc>
                <a:spcPct val="90000"/>
              </a:lnSpc>
              <a:spcAft>
                <a:spcPts val="600"/>
              </a:spcAft>
            </a:pPr>
            <a:r>
              <a:rPr lang="tr-TR" altLang="tr-TR" sz="2400" b="1" dirty="0" smtClean="0">
                <a:solidFill>
                  <a:schemeClr val="tx2"/>
                </a:solidFill>
                <a:latin typeface="Arial" charset="0"/>
              </a:rPr>
              <a:t>Piksel tabanlı sınıflandırma:</a:t>
            </a:r>
            <a:r>
              <a:rPr lang="tr-TR" altLang="tr-TR" sz="2400" dirty="0" smtClean="0">
                <a:latin typeface="Arial" charset="0"/>
              </a:rPr>
              <a:t> Sayısal görüntülerde farklı detay tipleri, spektral yansıtım özelliklerine bağlı olarak farklı sayısal değerler taşır. Piksel tabanlı sınıflandırmada amaç, görüntüdeki her bir pikseli, spektral özelliklerine göre farklı gruplara otomatik olarak kategorize etmek ve benzer spektral özellikler taşıyan nesneleri gruplandırmaktır.</a:t>
            </a:r>
            <a:endParaRPr lang="tr-TR" altLang="tr-TR" sz="2400" dirty="0">
              <a:latin typeface="Arial" charset="0"/>
            </a:endParaRPr>
          </a:p>
          <a:p>
            <a:pPr lvl="1" eaLnBrk="1" hangingPunct="1">
              <a:lnSpc>
                <a:spcPct val="90000"/>
              </a:lnSpc>
              <a:spcAft>
                <a:spcPts val="600"/>
              </a:spcAft>
            </a:pPr>
            <a:r>
              <a:rPr lang="tr-TR" altLang="tr-TR" sz="2400" b="1" dirty="0" smtClean="0">
                <a:solidFill>
                  <a:schemeClr val="tx2"/>
                </a:solidFill>
                <a:latin typeface="Arial" charset="0"/>
              </a:rPr>
              <a:t>Nesne tabanlı sınıflandırma:</a:t>
            </a:r>
            <a:r>
              <a:rPr lang="tr-TR" altLang="tr-TR" sz="2400" dirty="0" smtClean="0">
                <a:latin typeface="Arial" charset="0"/>
              </a:rPr>
              <a:t> Nesne tabanlı sınıflandırmada ise spektral bilgilerin yanı sıra şekil, yapı, doku vb. özellikler de dikkate alınır.</a:t>
            </a:r>
          </a:p>
        </p:txBody>
      </p:sp>
    </p:spTree>
    <p:extLst>
      <p:ext uri="{BB962C8B-B14F-4D97-AF65-F5344CB8AC3E}">
        <p14:creationId xmlns:p14="http://schemas.microsoft.com/office/powerpoint/2010/main" val="347536811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r>
              <a:rPr lang="tr-TR" sz="3000" b="1" dirty="0"/>
              <a:t>Dijital Bilgi Çıkarımının Avantajları </a:t>
            </a:r>
          </a:p>
        </p:txBody>
      </p:sp>
      <p:sp>
        <p:nvSpPr>
          <p:cNvPr id="3" name="İçerik Yer Tutucusu 2"/>
          <p:cNvSpPr>
            <a:spLocks noGrp="1"/>
          </p:cNvSpPr>
          <p:nvPr>
            <p:ph idx="1"/>
          </p:nvPr>
        </p:nvSpPr>
        <p:spPr>
          <a:xfrm>
            <a:off x="457200" y="1340768"/>
            <a:ext cx="8229600" cy="4876800"/>
          </a:xfrm>
        </p:spPr>
        <p:txBody>
          <a:bodyPr/>
          <a:lstStyle/>
          <a:p>
            <a:r>
              <a:rPr lang="tr-TR" sz="2600" dirty="0"/>
              <a:t>Karmaşık algoritmalar kullanılabilir</a:t>
            </a:r>
            <a:r>
              <a:rPr lang="tr-TR" sz="2600" dirty="0" smtClean="0"/>
              <a:t>.</a:t>
            </a:r>
          </a:p>
          <a:p>
            <a:pPr marL="182563" lvl="1"/>
            <a:r>
              <a:rPr lang="tr-TR" altLang="tr-TR" sz="2600" dirty="0" smtClean="0"/>
              <a:t>İşlemler otomatik </a:t>
            </a:r>
            <a:r>
              <a:rPr lang="tr-TR" altLang="tr-TR" sz="2600" dirty="0"/>
              <a:t>/yarı </a:t>
            </a:r>
            <a:r>
              <a:rPr lang="tr-TR" altLang="tr-TR" sz="2600" dirty="0" smtClean="0"/>
              <a:t>otomatik olarak gerçekleştirilebilir.</a:t>
            </a:r>
          </a:p>
          <a:p>
            <a:pPr marL="182563" lvl="1"/>
            <a:r>
              <a:rPr lang="tr-TR" sz="2600" dirty="0"/>
              <a:t>Hızlı </a:t>
            </a:r>
            <a:r>
              <a:rPr lang="tr-TR" sz="2600" dirty="0" smtClean="0"/>
              <a:t>işlem ve analiz </a:t>
            </a:r>
            <a:r>
              <a:rPr lang="tr-TR" sz="2600" dirty="0"/>
              <a:t>avantaj sağlar</a:t>
            </a:r>
            <a:r>
              <a:rPr lang="tr-TR" sz="2600" dirty="0" smtClean="0"/>
              <a:t>.</a:t>
            </a:r>
            <a:endParaRPr lang="tr-TR" altLang="tr-TR" sz="2600" dirty="0" smtClean="0"/>
          </a:p>
          <a:p>
            <a:pPr marL="182563" lvl="1"/>
            <a:r>
              <a:rPr lang="tr-TR" sz="2600" dirty="0"/>
              <a:t>Geniş coğrafi alanlar için uygun maliyetlidir.</a:t>
            </a:r>
          </a:p>
          <a:p>
            <a:r>
              <a:rPr lang="tr-TR" sz="2600" dirty="0" smtClean="0"/>
              <a:t>Tekrarlayan çalışmalar </a:t>
            </a:r>
            <a:r>
              <a:rPr lang="tr-TR" sz="2600" dirty="0"/>
              <a:t>için uygun </a:t>
            </a:r>
            <a:r>
              <a:rPr lang="tr-TR" sz="2600" dirty="0" smtClean="0"/>
              <a:t>maliyetlidir.</a:t>
            </a:r>
          </a:p>
          <a:p>
            <a:r>
              <a:rPr lang="tr-TR" sz="2600" dirty="0" smtClean="0"/>
              <a:t>Tutarlı sonuçlar üretir.</a:t>
            </a:r>
          </a:p>
          <a:p>
            <a:r>
              <a:rPr lang="tr-TR" sz="2600" dirty="0" smtClean="0"/>
              <a:t>Çok sayıda bandın eşzamanlı işlenebilmesi mümkündür.</a:t>
            </a:r>
          </a:p>
          <a:p>
            <a:r>
              <a:rPr lang="tr-TR" sz="2600" dirty="0" smtClean="0"/>
              <a:t>Diğer </a:t>
            </a:r>
            <a:r>
              <a:rPr lang="tr-TR" sz="2600" dirty="0"/>
              <a:t>dijital verilerle </a:t>
            </a:r>
            <a:r>
              <a:rPr lang="tr-TR" sz="2600" dirty="0" smtClean="0"/>
              <a:t>entegrasyon sağlanabilir.</a:t>
            </a:r>
            <a:endParaRPr lang="tr-TR" sz="2600" dirty="0"/>
          </a:p>
        </p:txBody>
      </p:sp>
    </p:spTree>
    <p:extLst>
      <p:ext uri="{BB962C8B-B14F-4D97-AF65-F5344CB8AC3E}">
        <p14:creationId xmlns:p14="http://schemas.microsoft.com/office/powerpoint/2010/main" val="1593132619"/>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r>
              <a:rPr lang="tr-TR" sz="3000" b="1" dirty="0"/>
              <a:t>Dijital Bilgi Çıkarımının Dezavantajları </a:t>
            </a:r>
          </a:p>
        </p:txBody>
      </p:sp>
      <p:sp>
        <p:nvSpPr>
          <p:cNvPr id="3" name="İçerik Yer Tutucusu 2"/>
          <p:cNvSpPr>
            <a:spLocks noGrp="1"/>
          </p:cNvSpPr>
          <p:nvPr>
            <p:ph idx="1"/>
          </p:nvPr>
        </p:nvSpPr>
        <p:spPr>
          <a:xfrm>
            <a:off x="457200" y="1412776"/>
            <a:ext cx="8229600"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sz="2600" dirty="0" smtClean="0"/>
              <a:t>Görüntü işleme yazılımlarına gereksinim duyulur. Gerekli yazılımların maliyetleri </a:t>
            </a:r>
            <a:r>
              <a:rPr lang="tr-TR" sz="2600" dirty="0"/>
              <a:t>yüksek </a:t>
            </a:r>
            <a:r>
              <a:rPr lang="tr-TR" sz="2600" dirty="0" smtClean="0"/>
              <a:t>olabilir.</a:t>
            </a:r>
          </a:p>
          <a:p>
            <a:pPr lvl="1">
              <a:spcAft>
                <a:spcPts val="600"/>
              </a:spcAft>
            </a:pPr>
            <a:r>
              <a:rPr lang="tr-TR" sz="2400" dirty="0" smtClean="0"/>
              <a:t>Küçük </a:t>
            </a:r>
            <a:r>
              <a:rPr lang="tr-TR" sz="2400" dirty="0"/>
              <a:t>alanlar için </a:t>
            </a:r>
            <a:r>
              <a:rPr lang="tr-TR" sz="2400" dirty="0" smtClean="0"/>
              <a:t>yüksek maliyetlidir.</a:t>
            </a:r>
            <a:endParaRPr lang="tr-TR" sz="2400" dirty="0"/>
          </a:p>
          <a:p>
            <a:pPr lvl="1">
              <a:spcAft>
                <a:spcPts val="600"/>
              </a:spcAft>
            </a:pPr>
            <a:r>
              <a:rPr lang="tr-TR" sz="2400" dirty="0"/>
              <a:t>Tek seferlik yorumlar için yüksek maliyetlidir.</a:t>
            </a:r>
          </a:p>
          <a:p>
            <a:pPr marL="182563" lvl="1">
              <a:spcAft>
                <a:spcPts val="600"/>
              </a:spcAft>
            </a:pPr>
            <a:r>
              <a:rPr lang="tr-TR" altLang="tr-TR" sz="2600" dirty="0"/>
              <a:t>Algoritma geliştirme ve kodlama </a:t>
            </a:r>
            <a:r>
              <a:rPr lang="tr-TR" altLang="tr-TR" sz="2600" dirty="0" smtClean="0"/>
              <a:t>gerekli olabilir.</a:t>
            </a:r>
            <a:endParaRPr lang="tr-TR" altLang="tr-TR" sz="2600" dirty="0"/>
          </a:p>
          <a:p>
            <a:pPr>
              <a:spcAft>
                <a:spcPts val="600"/>
              </a:spcAft>
            </a:pPr>
            <a:r>
              <a:rPr lang="tr-TR" altLang="tr-TR" sz="2600" dirty="0">
                <a:latin typeface="Arial" charset="0"/>
              </a:rPr>
              <a:t>Kullanıcının görüntüyü ve sonuçları yorumlamasına duyulan ihtiyaç </a:t>
            </a:r>
            <a:r>
              <a:rPr lang="tr-TR" altLang="tr-TR" sz="2600" dirty="0" smtClean="0">
                <a:latin typeface="Arial" charset="0"/>
              </a:rPr>
              <a:t>bitmez.</a:t>
            </a:r>
            <a:endParaRPr lang="tr-TR" sz="2600" dirty="0"/>
          </a:p>
        </p:txBody>
      </p:sp>
    </p:spTree>
    <p:extLst>
      <p:ext uri="{BB962C8B-B14F-4D97-AF65-F5344CB8AC3E}">
        <p14:creationId xmlns:p14="http://schemas.microsoft.com/office/powerpoint/2010/main" val="397513900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9: SAYISAL GÖRÜNTÜ İŞLEME (4. KISIM): SINIFLANDIRMA - PİKSEL TABANLI SINIFLANDIRMA, OBJE (NESNE) TABANLI SINIFLANDIRMA</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366827735"/>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00372" y="1124744"/>
            <a:ext cx="7916044" cy="5616624"/>
          </a:xfrm>
        </p:spPr>
        <p:txBody>
          <a:bodyPr>
            <a:normAutofit lnSpcReduction="10000"/>
          </a:bodyPr>
          <a:lstStyle/>
          <a:p>
            <a:pPr eaLnBrk="1" hangingPunct="1">
              <a:lnSpc>
                <a:spcPct val="80000"/>
              </a:lnSpc>
              <a:spcAft>
                <a:spcPts val="300"/>
              </a:spcAft>
            </a:pPr>
            <a:r>
              <a:rPr lang="tr-TR" altLang="tr-TR" sz="2300" b="1" dirty="0" smtClean="0">
                <a:latin typeface="Arial" charset="0"/>
              </a:rPr>
              <a:t>Görüntü Önişleme</a:t>
            </a:r>
          </a:p>
          <a:p>
            <a:pPr lvl="1" eaLnBrk="1" hangingPunct="1">
              <a:lnSpc>
                <a:spcPct val="80000"/>
              </a:lnSpc>
              <a:spcAft>
                <a:spcPts val="300"/>
              </a:spcAft>
            </a:pPr>
            <a:r>
              <a:rPr lang="tr-TR" altLang="tr-TR" dirty="0" smtClean="0">
                <a:latin typeface="Arial" charset="0"/>
              </a:rPr>
              <a:t>Geometrik Düzeltme</a:t>
            </a:r>
          </a:p>
          <a:p>
            <a:pPr lvl="1" eaLnBrk="1" hangingPunct="1">
              <a:lnSpc>
                <a:spcPct val="80000"/>
              </a:lnSpc>
              <a:spcAft>
                <a:spcPts val="300"/>
              </a:spcAft>
            </a:pPr>
            <a:r>
              <a:rPr lang="tr-TR" altLang="tr-TR" dirty="0" smtClean="0">
                <a:latin typeface="Arial" charset="0"/>
              </a:rPr>
              <a:t>Radyometrik Kalibrasyon &amp; Düzeltme</a:t>
            </a:r>
          </a:p>
          <a:p>
            <a:pPr eaLnBrk="1" hangingPunct="1">
              <a:lnSpc>
                <a:spcPct val="80000"/>
              </a:lnSpc>
              <a:spcAft>
                <a:spcPts val="300"/>
              </a:spcAft>
            </a:pPr>
            <a:r>
              <a:rPr lang="tr-TR" altLang="tr-TR" sz="2300" b="1" dirty="0" smtClean="0">
                <a:latin typeface="Arial" charset="0"/>
              </a:rPr>
              <a:t>Görüntü İyileştirme/Zenginleştirme</a:t>
            </a:r>
          </a:p>
          <a:p>
            <a:pPr lvl="1" eaLnBrk="1" hangingPunct="1">
              <a:lnSpc>
                <a:spcPct val="80000"/>
              </a:lnSpc>
              <a:spcAft>
                <a:spcPts val="300"/>
              </a:spcAft>
            </a:pPr>
            <a:r>
              <a:rPr lang="tr-TR" altLang="tr-TR" dirty="0" smtClean="0">
                <a:latin typeface="Arial" charset="0"/>
              </a:rPr>
              <a:t>Kontrast İyileştirme</a:t>
            </a:r>
          </a:p>
          <a:p>
            <a:pPr lvl="1" eaLnBrk="1" hangingPunct="1">
              <a:lnSpc>
                <a:spcPct val="80000"/>
              </a:lnSpc>
              <a:spcAft>
                <a:spcPts val="300"/>
              </a:spcAft>
            </a:pPr>
            <a:r>
              <a:rPr lang="tr-TR" altLang="tr-TR" dirty="0" smtClean="0">
                <a:latin typeface="Arial" charset="0"/>
              </a:rPr>
              <a:t>Bantların Oranlanması</a:t>
            </a:r>
          </a:p>
          <a:p>
            <a:pPr lvl="1" eaLnBrk="1" hangingPunct="1">
              <a:lnSpc>
                <a:spcPct val="80000"/>
              </a:lnSpc>
              <a:spcAft>
                <a:spcPts val="300"/>
              </a:spcAft>
            </a:pPr>
            <a:r>
              <a:rPr lang="tr-TR" altLang="tr-TR" dirty="0" smtClean="0">
                <a:latin typeface="Arial" charset="0"/>
              </a:rPr>
              <a:t>Filtreleme</a:t>
            </a:r>
          </a:p>
          <a:p>
            <a:pPr lvl="1" eaLnBrk="1" hangingPunct="1">
              <a:lnSpc>
                <a:spcPct val="80000"/>
              </a:lnSpc>
              <a:spcAft>
                <a:spcPts val="300"/>
              </a:spcAft>
            </a:pPr>
            <a:r>
              <a:rPr lang="tr-TR" altLang="tr-TR" dirty="0" smtClean="0">
                <a:latin typeface="Arial" charset="0"/>
              </a:rPr>
              <a:t>Temel Bileşenler Analizi</a:t>
            </a:r>
          </a:p>
          <a:p>
            <a:pPr lvl="1" eaLnBrk="1" hangingPunct="1">
              <a:lnSpc>
                <a:spcPct val="80000"/>
              </a:lnSpc>
              <a:spcAft>
                <a:spcPts val="300"/>
              </a:spcAft>
            </a:pPr>
            <a:r>
              <a:rPr lang="tr-TR" altLang="tr-TR" dirty="0" smtClean="0">
                <a:latin typeface="Arial" charset="0"/>
              </a:rPr>
              <a:t>Görüntü Kaynaştırma</a:t>
            </a:r>
          </a:p>
          <a:p>
            <a:pPr lvl="1" eaLnBrk="1" hangingPunct="1">
              <a:lnSpc>
                <a:spcPct val="80000"/>
              </a:lnSpc>
              <a:spcAft>
                <a:spcPts val="300"/>
              </a:spcAft>
            </a:pPr>
            <a:r>
              <a:rPr lang="tr-TR" altLang="tr-TR" dirty="0" smtClean="0">
                <a:latin typeface="Arial" charset="0"/>
              </a:rPr>
              <a:t>Bitki İndeksi</a:t>
            </a:r>
          </a:p>
          <a:p>
            <a:pPr eaLnBrk="1" hangingPunct="1">
              <a:lnSpc>
                <a:spcPct val="80000"/>
              </a:lnSpc>
              <a:spcAft>
                <a:spcPts val="300"/>
              </a:spcAft>
            </a:pPr>
            <a:r>
              <a:rPr lang="tr-TR" altLang="tr-TR" sz="2300" b="1" dirty="0">
                <a:solidFill>
                  <a:srgbClr val="FF0000"/>
                </a:solidFill>
                <a:latin typeface="Arial" charset="0"/>
              </a:rPr>
              <a:t>Görüntü Sınıflandırma</a:t>
            </a:r>
          </a:p>
          <a:p>
            <a:pPr lvl="1" eaLnBrk="1" hangingPunct="1">
              <a:lnSpc>
                <a:spcPct val="80000"/>
              </a:lnSpc>
              <a:spcAft>
                <a:spcPts val="300"/>
              </a:spcAft>
            </a:pPr>
            <a:r>
              <a:rPr lang="tr-TR" altLang="tr-TR" dirty="0" smtClean="0">
                <a:latin typeface="Arial" charset="0"/>
              </a:rPr>
              <a:t>Piksel Tabanlı Sınıflandırma</a:t>
            </a:r>
          </a:p>
          <a:p>
            <a:pPr lvl="2" eaLnBrk="1" hangingPunct="1">
              <a:lnSpc>
                <a:spcPct val="80000"/>
              </a:lnSpc>
              <a:spcAft>
                <a:spcPts val="300"/>
              </a:spcAft>
            </a:pPr>
            <a:r>
              <a:rPr lang="tr-TR" altLang="tr-TR" sz="2000" dirty="0" smtClean="0">
                <a:latin typeface="Arial" charset="0"/>
              </a:rPr>
              <a:t>Kontrollü Sınıflandırma</a:t>
            </a:r>
          </a:p>
          <a:p>
            <a:pPr lvl="2" eaLnBrk="1" hangingPunct="1">
              <a:lnSpc>
                <a:spcPct val="80000"/>
              </a:lnSpc>
              <a:spcAft>
                <a:spcPts val="300"/>
              </a:spcAft>
            </a:pPr>
            <a:r>
              <a:rPr lang="tr-TR" altLang="tr-TR" sz="2000" dirty="0" smtClean="0">
                <a:latin typeface="Arial" charset="0"/>
              </a:rPr>
              <a:t>Kontrolsüz Sınıflandırma</a:t>
            </a:r>
          </a:p>
          <a:p>
            <a:pPr lvl="1" eaLnBrk="1" hangingPunct="1">
              <a:lnSpc>
                <a:spcPct val="80000"/>
              </a:lnSpc>
              <a:spcAft>
                <a:spcPts val="300"/>
              </a:spcAft>
            </a:pPr>
            <a:r>
              <a:rPr lang="tr-TR" altLang="tr-TR" dirty="0" smtClean="0">
                <a:latin typeface="Arial" charset="0"/>
              </a:rPr>
              <a:t>Obje Tabanlı Sınıflandırma</a:t>
            </a:r>
          </a:p>
          <a:p>
            <a:pPr eaLnBrk="1" hangingPunct="1">
              <a:lnSpc>
                <a:spcPct val="80000"/>
              </a:lnSpc>
              <a:spcAft>
                <a:spcPts val="300"/>
              </a:spcAft>
            </a:pPr>
            <a:r>
              <a:rPr lang="tr-TR" altLang="tr-TR" sz="2300" b="1" dirty="0" smtClean="0">
                <a:latin typeface="Arial" charset="0"/>
              </a:rPr>
              <a:t>CBS İle Entegrasyon</a:t>
            </a:r>
          </a:p>
          <a:p>
            <a:pPr eaLnBrk="1" hangingPunct="1">
              <a:lnSpc>
                <a:spcPct val="80000"/>
              </a:lnSpc>
              <a:spcAft>
                <a:spcPts val="300"/>
              </a:spcAft>
            </a:pPr>
            <a:endParaRPr lang="tr-TR" altLang="tr-TR" dirty="0" smtClean="0">
              <a:latin typeface="Arial" charset="0"/>
            </a:endParaRPr>
          </a:p>
        </p:txBody>
      </p:sp>
      <p:sp>
        <p:nvSpPr>
          <p:cNvPr id="115715" name="Rectangle 4"/>
          <p:cNvSpPr>
            <a:spLocks noGrp="1" noChangeArrowheads="1"/>
          </p:cNvSpPr>
          <p:nvPr>
            <p:ph type="title"/>
          </p:nvPr>
        </p:nvSpPr>
        <p:spPr>
          <a:xfrm>
            <a:off x="251520" y="332656"/>
            <a:ext cx="7620000" cy="8382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lstStyle/>
          <a:p>
            <a:pPr eaLnBrk="1" hangingPunct="1"/>
            <a:r>
              <a:rPr lang="tr-TR" altLang="tr-TR" b="1" dirty="0" smtClean="0"/>
              <a:t>Sayısal Görüntü İşleme</a:t>
            </a:r>
          </a:p>
        </p:txBody>
      </p:sp>
    </p:spTree>
    <p:extLst>
      <p:ext uri="{BB962C8B-B14F-4D97-AF65-F5344CB8AC3E}">
        <p14:creationId xmlns:p14="http://schemas.microsoft.com/office/powerpoint/2010/main" val="610634099"/>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Sınıflandırma</a:t>
            </a:r>
            <a:endParaRPr lang="tr-TR" b="1" dirty="0"/>
          </a:p>
        </p:txBody>
      </p:sp>
      <p:sp>
        <p:nvSpPr>
          <p:cNvPr id="3" name="İçerik Yer Tutucusu 2"/>
          <p:cNvSpPr>
            <a:spLocks noGrp="1"/>
          </p:cNvSpPr>
          <p:nvPr>
            <p:ph idx="1"/>
          </p:nvPr>
        </p:nvSpPr>
        <p:spPr>
          <a:xfrm>
            <a:off x="457200" y="1600200"/>
            <a:ext cx="8229600" cy="2404864"/>
          </a:xfrm>
        </p:spPr>
        <p:txBody>
          <a:bodyPr/>
          <a:lstStyle/>
          <a:p>
            <a:r>
              <a:rPr lang="tr-TR" sz="2800" dirty="0" smtClean="0"/>
              <a:t>Görüntü sınıflandırma; mevcut durumun belirlenmesi, zaman </a:t>
            </a:r>
            <a:r>
              <a:rPr lang="tr-TR" sz="2800" dirty="0"/>
              <a:t>içinde </a:t>
            </a:r>
            <a:r>
              <a:rPr lang="tr-TR" sz="2800" dirty="0" smtClean="0"/>
              <a:t>meydana gelen değişimlerin izlenmesi </a:t>
            </a:r>
            <a:r>
              <a:rPr lang="tr-TR" sz="2800" dirty="0"/>
              <a:t>ve </a:t>
            </a:r>
            <a:r>
              <a:rPr lang="tr-TR" sz="2800" dirty="0" smtClean="0"/>
              <a:t>modellenmesi</a:t>
            </a:r>
            <a:r>
              <a:rPr lang="tr-TR" sz="2800" dirty="0"/>
              <a:t>, planlama ve değerlendirme </a:t>
            </a:r>
            <a:r>
              <a:rPr lang="tr-TR" sz="2800" dirty="0" smtClean="0"/>
              <a:t>çalışmaları için veri ve bilgi sağlanmasında önemlidir. </a:t>
            </a:r>
          </a:p>
        </p:txBody>
      </p:sp>
    </p:spTree>
    <p:extLst>
      <p:ext uri="{BB962C8B-B14F-4D97-AF65-F5344CB8AC3E}">
        <p14:creationId xmlns:p14="http://schemas.microsoft.com/office/powerpoint/2010/main" val="2422224226"/>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Sınıflandırma</a:t>
            </a:r>
            <a:endParaRPr lang="tr-TR" dirty="0"/>
          </a:p>
        </p:txBody>
      </p:sp>
      <p:sp>
        <p:nvSpPr>
          <p:cNvPr id="3" name="İçerik Yer Tutucusu 2"/>
          <p:cNvSpPr>
            <a:spLocks noGrp="1"/>
          </p:cNvSpPr>
          <p:nvPr>
            <p:ph idx="1"/>
          </p:nvPr>
        </p:nvSpPr>
        <p:spPr>
          <a:xfrm>
            <a:off x="457200" y="1600200"/>
            <a:ext cx="8229600" cy="2476872"/>
          </a:xfrm>
        </p:spPr>
        <p:txBody>
          <a:bodyPr>
            <a:normAutofit lnSpcReduction="10000"/>
          </a:bodyPr>
          <a:lstStyle/>
          <a:p>
            <a:pPr>
              <a:spcAft>
                <a:spcPts val="600"/>
              </a:spcAft>
            </a:pPr>
            <a:r>
              <a:rPr lang="tr-TR" sz="3200" dirty="0"/>
              <a:t>Piksel Tabanlı Sınıflandırma</a:t>
            </a:r>
          </a:p>
          <a:p>
            <a:pPr lvl="1">
              <a:spcAft>
                <a:spcPts val="600"/>
              </a:spcAft>
            </a:pPr>
            <a:r>
              <a:rPr lang="tr-TR" sz="2800" dirty="0" smtClean="0"/>
              <a:t>Kontrolsüz (Denetimsiz) </a:t>
            </a:r>
            <a:r>
              <a:rPr lang="tr-TR" sz="2800" dirty="0"/>
              <a:t>Sınıflandırma</a:t>
            </a:r>
          </a:p>
          <a:p>
            <a:pPr lvl="1">
              <a:spcAft>
                <a:spcPts val="600"/>
              </a:spcAft>
            </a:pPr>
            <a:r>
              <a:rPr lang="tr-TR" sz="2800" dirty="0"/>
              <a:t>Kontrollü (</a:t>
            </a:r>
            <a:r>
              <a:rPr lang="tr-TR" sz="2800" dirty="0" smtClean="0"/>
              <a:t>Denetimli) Sınıflandırma</a:t>
            </a:r>
            <a:endParaRPr lang="tr-TR" sz="2800" dirty="0"/>
          </a:p>
          <a:p>
            <a:pPr>
              <a:spcAft>
                <a:spcPts val="600"/>
              </a:spcAft>
            </a:pPr>
            <a:r>
              <a:rPr lang="tr-TR" sz="3200" dirty="0" smtClean="0"/>
              <a:t>Obje (Nesne) Tabanlı </a:t>
            </a:r>
            <a:r>
              <a:rPr lang="tr-TR" sz="3200" dirty="0"/>
              <a:t>Sınıflandırma</a:t>
            </a:r>
          </a:p>
          <a:p>
            <a:pPr>
              <a:spcAft>
                <a:spcPts val="600"/>
              </a:spcAft>
            </a:pPr>
            <a:endParaRPr lang="tr-TR" sz="3200" dirty="0"/>
          </a:p>
        </p:txBody>
      </p:sp>
    </p:spTree>
    <p:extLst>
      <p:ext uri="{BB962C8B-B14F-4D97-AF65-F5344CB8AC3E}">
        <p14:creationId xmlns:p14="http://schemas.microsoft.com/office/powerpoint/2010/main" val="1088404916"/>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a:t>Piksel Tabanlı </a:t>
            </a:r>
            <a:r>
              <a:rPr lang="tr-TR" sz="3600" b="1" dirty="0" smtClean="0"/>
              <a:t>Sınıflandırma</a:t>
            </a:r>
            <a:endParaRPr lang="tr-TR" sz="3600" b="1" dirty="0"/>
          </a:p>
        </p:txBody>
      </p:sp>
      <p:sp>
        <p:nvSpPr>
          <p:cNvPr id="3" name="İçerik Yer Tutucusu 2"/>
          <p:cNvSpPr>
            <a:spLocks noGrp="1"/>
          </p:cNvSpPr>
          <p:nvPr>
            <p:ph idx="1"/>
          </p:nvPr>
        </p:nvSpPr>
        <p:spPr>
          <a:xfrm>
            <a:off x="457200" y="1600200"/>
            <a:ext cx="8363272" cy="2980928"/>
          </a:xfrm>
        </p:spPr>
        <p:txBody>
          <a:bodyPr/>
          <a:lstStyle/>
          <a:p>
            <a:pPr>
              <a:spcAft>
                <a:spcPts val="600"/>
              </a:spcAft>
            </a:pPr>
            <a:r>
              <a:rPr lang="tr-TR" sz="2800" dirty="0"/>
              <a:t>Piksel Tabanlı sınıflandırma yöntemleri, her görüntü pikselini bir sınıfa atamak için </a:t>
            </a:r>
            <a:r>
              <a:rPr lang="tr-TR" sz="2800" dirty="0" smtClean="0"/>
              <a:t>görüntüdeki </a:t>
            </a:r>
            <a:r>
              <a:rPr lang="tr-TR" sz="2800" dirty="0"/>
              <a:t>piksel değerlerini kullanır. </a:t>
            </a:r>
            <a:endParaRPr lang="tr-TR" sz="2800" dirty="0" smtClean="0"/>
          </a:p>
          <a:p>
            <a:pPr>
              <a:spcAft>
                <a:spcPts val="600"/>
              </a:spcAft>
            </a:pPr>
            <a:r>
              <a:rPr lang="tr-TR" sz="2800" dirty="0" smtClean="0"/>
              <a:t>Her </a:t>
            </a:r>
            <a:r>
              <a:rPr lang="tr-TR" sz="2800" dirty="0"/>
              <a:t>piksel, spektral karakteristiğine göre bir sınıfa atanır; </a:t>
            </a:r>
            <a:r>
              <a:rPr lang="tr-TR" sz="2800" dirty="0" smtClean="0"/>
              <a:t>bu işlem, </a:t>
            </a:r>
            <a:r>
              <a:rPr lang="tr-TR" sz="2800" b="1" dirty="0"/>
              <a:t>Spektral </a:t>
            </a:r>
            <a:r>
              <a:rPr lang="tr-TR" sz="2800" b="1" dirty="0" err="1" smtClean="0"/>
              <a:t>Patern</a:t>
            </a:r>
            <a:r>
              <a:rPr lang="tr-TR" sz="2800" b="1" dirty="0" smtClean="0"/>
              <a:t> Tanıma</a:t>
            </a:r>
            <a:r>
              <a:rPr lang="tr-TR" sz="2800" dirty="0" smtClean="0"/>
              <a:t> </a:t>
            </a:r>
            <a:r>
              <a:rPr lang="tr-TR" sz="2800" dirty="0"/>
              <a:t>olarak bilinir. </a:t>
            </a:r>
            <a:endParaRPr lang="tr-TR" sz="2800" dirty="0" smtClean="0"/>
          </a:p>
        </p:txBody>
      </p:sp>
    </p:spTree>
    <p:extLst>
      <p:ext uri="{BB962C8B-B14F-4D97-AF65-F5344CB8AC3E}">
        <p14:creationId xmlns:p14="http://schemas.microsoft.com/office/powerpoint/2010/main" val="9194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Uzaktan Algılamanın Temel Esasları</a:t>
            </a:r>
          </a:p>
        </p:txBody>
      </p:sp>
      <p:sp>
        <p:nvSpPr>
          <p:cNvPr id="28675" name="Rectangle 3"/>
          <p:cNvSpPr>
            <a:spLocks noGrp="1" noChangeArrowheads="1"/>
          </p:cNvSpPr>
          <p:nvPr>
            <p:ph type="body" idx="1"/>
          </p:nvPr>
        </p:nvSpPr>
        <p:spPr>
          <a:xfrm>
            <a:off x="539553" y="1484784"/>
            <a:ext cx="8352927" cy="3600400"/>
          </a:xfrm>
        </p:spPr>
        <p:txBody>
          <a:bodyPr vert="horz" lIns="91440" tIns="45720" rIns="91440" bIns="45720" rtlCol="0">
            <a:noAutofit/>
          </a:bodyPr>
          <a:lstStyle/>
          <a:p>
            <a:pPr>
              <a:spcAft>
                <a:spcPct val="30000"/>
              </a:spcAft>
            </a:pPr>
            <a:r>
              <a:rPr lang="tr-TR" altLang="tr-TR" sz="2800" dirty="0">
                <a:latin typeface="Arial" charset="0"/>
              </a:rPr>
              <a:t>Elektromanyetik enerjinin hareketi, </a:t>
            </a:r>
            <a:r>
              <a:rPr lang="tr-TR" altLang="tr-TR" sz="2800" b="1" dirty="0">
                <a:latin typeface="Arial" charset="0"/>
              </a:rPr>
              <a:t>hız</a:t>
            </a:r>
            <a:r>
              <a:rPr lang="tr-TR" altLang="tr-TR" sz="2800" dirty="0">
                <a:latin typeface="Arial" charset="0"/>
              </a:rPr>
              <a:t>, </a:t>
            </a:r>
            <a:r>
              <a:rPr lang="tr-TR" altLang="tr-TR" sz="2800" b="1" dirty="0">
                <a:latin typeface="Arial" charset="0"/>
              </a:rPr>
              <a:t>dalga boyu </a:t>
            </a:r>
            <a:r>
              <a:rPr lang="tr-TR" altLang="tr-TR" sz="2800" dirty="0">
                <a:latin typeface="Arial" charset="0"/>
              </a:rPr>
              <a:t>ve </a:t>
            </a:r>
            <a:r>
              <a:rPr lang="tr-TR" altLang="tr-TR" sz="2800" b="1" dirty="0">
                <a:latin typeface="Arial" charset="0"/>
              </a:rPr>
              <a:t>frekans</a:t>
            </a:r>
            <a:r>
              <a:rPr lang="tr-TR" altLang="tr-TR" sz="2800" dirty="0">
                <a:latin typeface="Arial" charset="0"/>
              </a:rPr>
              <a:t> cinsinden ifade edilebilir.</a:t>
            </a:r>
          </a:p>
          <a:p>
            <a:pPr>
              <a:spcAft>
                <a:spcPct val="30000"/>
              </a:spcAft>
            </a:pPr>
            <a:r>
              <a:rPr lang="tr-TR" altLang="tr-TR" sz="2800" dirty="0">
                <a:latin typeface="Arial" charset="0"/>
              </a:rPr>
              <a:t>Bir dalga hareketinin iki tepe noktası arasındaki uzaklığına dalga boyu (dalga uzunluğu) (</a:t>
            </a:r>
            <a:r>
              <a:rPr lang="el-GR" altLang="tr-TR" sz="2800" dirty="0">
                <a:latin typeface="Arial" charset="0"/>
              </a:rPr>
              <a:t>λ</a:t>
            </a:r>
            <a:r>
              <a:rPr lang="tr-TR" altLang="tr-TR" sz="2800" dirty="0">
                <a:latin typeface="Arial" charset="0"/>
              </a:rPr>
              <a:t>) ve birim zamanda bir noktadan geçen tepe noktası sayısına ise dalganın frekansı (f) denilir.</a:t>
            </a:r>
            <a:endParaRPr lang="el-GR" altLang="tr-TR" sz="2800" dirty="0">
              <a:latin typeface="Arial" charset="0"/>
            </a:endParaRPr>
          </a:p>
        </p:txBody>
      </p:sp>
    </p:spTree>
    <p:extLst>
      <p:ext uri="{BB962C8B-B14F-4D97-AF65-F5344CB8AC3E}">
        <p14:creationId xmlns:p14="http://schemas.microsoft.com/office/powerpoint/2010/main" val="210022398"/>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a:t>Piksel Tabanlı Sınıflandırma</a:t>
            </a:r>
            <a:endParaRPr lang="tr-TR" sz="3600" dirty="0"/>
          </a:p>
        </p:txBody>
      </p:sp>
      <p:sp>
        <p:nvSpPr>
          <p:cNvPr id="3" name="İçerik Yer Tutucusu 2"/>
          <p:cNvSpPr>
            <a:spLocks noGrp="1"/>
          </p:cNvSpPr>
          <p:nvPr>
            <p:ph idx="1"/>
          </p:nvPr>
        </p:nvSpPr>
        <p:spPr>
          <a:xfrm>
            <a:off x="457200" y="1600200"/>
            <a:ext cx="8363272" cy="2908920"/>
          </a:xfrm>
        </p:spPr>
        <p:txBody>
          <a:bodyPr/>
          <a:lstStyle/>
          <a:p>
            <a:pPr>
              <a:spcAft>
                <a:spcPts val="600"/>
              </a:spcAft>
            </a:pPr>
            <a:r>
              <a:rPr lang="tr-TR" sz="2800" dirty="0"/>
              <a:t>Piksel tabanlı sınıflandırmanın amacı, görüntüdeki tüm pikselleri belirli sınıflara veya temalara (örneğin; su, iğne yapraklı orman, yaprak döken orman, tarım vb.) atamaktır.</a:t>
            </a:r>
          </a:p>
          <a:p>
            <a:pPr>
              <a:spcAft>
                <a:spcPts val="600"/>
              </a:spcAft>
            </a:pPr>
            <a:r>
              <a:rPr lang="tr-TR" sz="2800" dirty="0"/>
              <a:t>Sınıfların sayısına ve türüne analist tarafından karar verilir. </a:t>
            </a:r>
          </a:p>
          <a:p>
            <a:pPr marL="0" indent="0">
              <a:spcAft>
                <a:spcPts val="600"/>
              </a:spcAft>
              <a:buNone/>
            </a:pPr>
            <a:endParaRPr lang="tr-TR" sz="2800" dirty="0"/>
          </a:p>
        </p:txBody>
      </p:sp>
    </p:spTree>
    <p:extLst>
      <p:ext uri="{BB962C8B-B14F-4D97-AF65-F5344CB8AC3E}">
        <p14:creationId xmlns:p14="http://schemas.microsoft.com/office/powerpoint/2010/main" val="1147085323"/>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404664"/>
            <a:ext cx="8229600" cy="990600"/>
          </a:xfrm>
        </p:spPr>
        <p:txBody>
          <a:bodyPr>
            <a:normAutofit/>
          </a:bodyPr>
          <a:lstStyle/>
          <a:p>
            <a:pPr eaLnBrk="1" hangingPunct="1"/>
            <a:r>
              <a:rPr lang="tr-TR" altLang="tr-TR" sz="3600" b="1" dirty="0" smtClean="0"/>
              <a:t>Piksel Tabanlı Sınıflandırma</a:t>
            </a:r>
          </a:p>
        </p:txBody>
      </p:sp>
      <p:sp>
        <p:nvSpPr>
          <p:cNvPr id="176131" name="Rectangle 3"/>
          <p:cNvSpPr>
            <a:spLocks noGrp="1" noChangeArrowheads="1"/>
          </p:cNvSpPr>
          <p:nvPr>
            <p:ph type="body" idx="1"/>
          </p:nvPr>
        </p:nvSpPr>
        <p:spPr>
          <a:xfrm>
            <a:off x="539552" y="1484784"/>
            <a:ext cx="8352928" cy="43204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spcAft>
                <a:spcPts val="600"/>
              </a:spcAft>
            </a:pPr>
            <a:r>
              <a:rPr lang="tr-TR" sz="2800" dirty="0"/>
              <a:t>Piksel tabanlı sınıflandırma</a:t>
            </a:r>
          </a:p>
          <a:p>
            <a:pPr lvl="1">
              <a:spcAft>
                <a:spcPts val="600"/>
              </a:spcAft>
            </a:pPr>
            <a:r>
              <a:rPr lang="tr-TR" sz="2400" dirty="0"/>
              <a:t>Kontrolsüz (Denetimsiz) Sınıflandırma</a:t>
            </a:r>
          </a:p>
          <a:p>
            <a:pPr lvl="1">
              <a:spcAft>
                <a:spcPts val="600"/>
              </a:spcAft>
            </a:pPr>
            <a:r>
              <a:rPr lang="tr-TR" sz="2400" dirty="0"/>
              <a:t>Kontrollü (Denetimli) </a:t>
            </a:r>
            <a:r>
              <a:rPr lang="tr-TR" sz="2400" dirty="0" smtClean="0"/>
              <a:t>Sınıflandırma</a:t>
            </a:r>
            <a:endParaRPr lang="tr-TR" altLang="tr-TR" dirty="0"/>
          </a:p>
          <a:p>
            <a:pPr>
              <a:spcAft>
                <a:spcPts val="600"/>
              </a:spcAft>
            </a:pPr>
            <a:r>
              <a:rPr lang="tr-TR" altLang="tr-TR" b="1" dirty="0" smtClean="0"/>
              <a:t>Kontrollü </a:t>
            </a:r>
            <a:r>
              <a:rPr lang="tr-TR" altLang="tr-TR" b="1" dirty="0"/>
              <a:t>sınıflandırmada </a:t>
            </a:r>
            <a:r>
              <a:rPr lang="tr-TR" altLang="tr-TR" dirty="0"/>
              <a:t>farklı sınıfları temsil eden alıştırma </a:t>
            </a:r>
            <a:r>
              <a:rPr lang="tr-TR" altLang="tr-TR" dirty="0" smtClean="0"/>
              <a:t>örneklemleri (alıştırma verileri) </a:t>
            </a:r>
            <a:r>
              <a:rPr lang="tr-TR" altLang="tr-TR" dirty="0"/>
              <a:t>kullanılarak görüntüdeki her piksel en benzer olduğu sınıfa atanırken, </a:t>
            </a:r>
            <a:r>
              <a:rPr lang="tr-TR" altLang="tr-TR" b="1" dirty="0"/>
              <a:t>kontrolsüz sınıflandırmada </a:t>
            </a:r>
            <a:r>
              <a:rPr lang="tr-TR" altLang="tr-TR" dirty="0"/>
              <a:t>benzer spektral değerlere sahip pikseller gruplandırılır ve bu spektral gruplar, yersel verilerle karşılaştırılarak hangi örtü sınıfına ait olduğu tanımlanır.</a:t>
            </a:r>
          </a:p>
          <a:p>
            <a:pPr>
              <a:spcAft>
                <a:spcPts val="600"/>
              </a:spcAft>
            </a:pPr>
            <a:endParaRPr lang="tr-TR" altLang="tr-TR" dirty="0"/>
          </a:p>
        </p:txBody>
      </p:sp>
    </p:spTree>
    <p:extLst>
      <p:ext uri="{BB962C8B-B14F-4D97-AF65-F5344CB8AC3E}">
        <p14:creationId xmlns:p14="http://schemas.microsoft.com/office/powerpoint/2010/main" val="58814562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600" b="1" dirty="0"/>
              <a:t>Özellik </a:t>
            </a:r>
            <a:r>
              <a:rPr lang="tr-TR" sz="3600" b="1" dirty="0" smtClean="0"/>
              <a:t>Uzayı</a:t>
            </a:r>
            <a:endParaRPr lang="tr-TR" sz="3600" b="1" dirty="0"/>
          </a:p>
        </p:txBody>
      </p:sp>
      <p:sp>
        <p:nvSpPr>
          <p:cNvPr id="3" name="İçerik Yer Tutucusu 2"/>
          <p:cNvSpPr>
            <a:spLocks noGrp="1"/>
          </p:cNvSpPr>
          <p:nvPr>
            <p:ph idx="1"/>
          </p:nvPr>
        </p:nvSpPr>
        <p:spPr>
          <a:xfrm>
            <a:off x="457200" y="1600200"/>
            <a:ext cx="8229600" cy="2476872"/>
          </a:xfrm>
        </p:spPr>
        <p:txBody>
          <a:bodyPr/>
          <a:lstStyle/>
          <a:p>
            <a:pPr>
              <a:spcAft>
                <a:spcPts val="600"/>
              </a:spcAft>
            </a:pPr>
            <a:r>
              <a:rPr lang="tr-TR" sz="2800" dirty="0" smtClean="0"/>
              <a:t>Piksel </a:t>
            </a:r>
            <a:r>
              <a:rPr lang="tr-TR" sz="2800" dirty="0"/>
              <a:t>tabanlı sınıflandırma </a:t>
            </a:r>
            <a:r>
              <a:rPr lang="tr-TR" sz="2800" dirty="0" smtClean="0"/>
              <a:t>yöntemlerinde, </a:t>
            </a:r>
            <a:r>
              <a:rPr lang="tr-TR" sz="2800" dirty="0"/>
              <a:t>pikselleri sınıflandırmak için </a:t>
            </a:r>
            <a:r>
              <a:rPr lang="tr-TR" sz="2800" b="1" dirty="0"/>
              <a:t>özellik </a:t>
            </a:r>
            <a:r>
              <a:rPr lang="tr-TR" sz="2800" b="1" dirty="0" smtClean="0"/>
              <a:t>uzayı </a:t>
            </a:r>
            <a:r>
              <a:rPr lang="tr-TR" sz="2800" dirty="0" smtClean="0"/>
              <a:t>kullanılır. </a:t>
            </a:r>
          </a:p>
          <a:p>
            <a:pPr>
              <a:spcAft>
                <a:spcPts val="600"/>
              </a:spcAft>
            </a:pPr>
            <a:r>
              <a:rPr lang="tr-TR" sz="2800" dirty="0" smtClean="0"/>
              <a:t>Özellik </a:t>
            </a:r>
            <a:r>
              <a:rPr lang="tr-TR" sz="2800" dirty="0"/>
              <a:t>uzayı, </a:t>
            </a:r>
            <a:r>
              <a:rPr lang="tr-TR" sz="2800" dirty="0" smtClean="0"/>
              <a:t>piksellerin iki </a:t>
            </a:r>
            <a:r>
              <a:rPr lang="tr-TR" sz="2800" dirty="0"/>
              <a:t>bant için spektral </a:t>
            </a:r>
            <a:r>
              <a:rPr lang="tr-TR" sz="2800" dirty="0" smtClean="0"/>
              <a:t>değerlerinin </a:t>
            </a:r>
            <a:r>
              <a:rPr lang="tr-TR" sz="2800" dirty="0"/>
              <a:t>bir dağılım grafiğidir. </a:t>
            </a:r>
            <a:endParaRPr lang="tr-TR" sz="2800" dirty="0" smtClean="0"/>
          </a:p>
        </p:txBody>
      </p:sp>
    </p:spTree>
    <p:extLst>
      <p:ext uri="{BB962C8B-B14F-4D97-AF65-F5344CB8AC3E}">
        <p14:creationId xmlns:p14="http://schemas.microsoft.com/office/powerpoint/2010/main" val="2291000126"/>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600" b="1" dirty="0"/>
              <a:t>Özellik Uzayı</a:t>
            </a:r>
          </a:p>
        </p:txBody>
      </p:sp>
      <p:sp>
        <p:nvSpPr>
          <p:cNvPr id="3" name="İçerik Yer Tutucusu 2"/>
          <p:cNvSpPr>
            <a:spLocks noGrp="1"/>
          </p:cNvSpPr>
          <p:nvPr>
            <p:ph idx="1"/>
          </p:nvPr>
        </p:nvSpPr>
        <p:spPr>
          <a:xfrm>
            <a:off x="457200" y="1600200"/>
            <a:ext cx="8229600" cy="3412976"/>
          </a:xfrm>
        </p:spPr>
        <p:txBody>
          <a:bodyPr/>
          <a:lstStyle/>
          <a:p>
            <a:pPr>
              <a:spcAft>
                <a:spcPts val="600"/>
              </a:spcAft>
            </a:pPr>
            <a:r>
              <a:rPr lang="tr-TR" sz="2800" dirty="0"/>
              <a:t>Bir özellik uzayı grafiğinde eksenler, belirli bir </a:t>
            </a:r>
            <a:r>
              <a:rPr lang="tr-TR" sz="2800" dirty="0" smtClean="0"/>
              <a:t>detay </a:t>
            </a:r>
            <a:r>
              <a:rPr lang="tr-TR" sz="2800" dirty="0"/>
              <a:t>için olası değerler aralığını temsil eder. </a:t>
            </a:r>
            <a:endParaRPr lang="tr-TR" sz="2800" dirty="0" smtClean="0"/>
          </a:p>
          <a:p>
            <a:pPr>
              <a:spcAft>
                <a:spcPts val="600"/>
              </a:spcAft>
            </a:pPr>
            <a:r>
              <a:rPr lang="tr-TR" sz="2800" dirty="0" smtClean="0"/>
              <a:t>Özellik </a:t>
            </a:r>
            <a:r>
              <a:rPr lang="tr-TR" sz="2800" dirty="0"/>
              <a:t>uzayı </a:t>
            </a:r>
            <a:r>
              <a:rPr lang="tr-TR" sz="2800" dirty="0" smtClean="0"/>
              <a:t>bir </a:t>
            </a:r>
            <a:r>
              <a:rPr lang="tr-TR" sz="2800" dirty="0"/>
              <a:t>görüntü sınıflandırma algoritmasında </a:t>
            </a:r>
            <a:r>
              <a:rPr lang="tr-TR" sz="2800" dirty="0" smtClean="0"/>
              <a:t>kullanıldığında çok boyutlu olabilir (görüntüdeki </a:t>
            </a:r>
            <a:r>
              <a:rPr lang="tr-TR" sz="2800" dirty="0"/>
              <a:t>her bant için bir </a:t>
            </a:r>
            <a:r>
              <a:rPr lang="tr-TR" sz="2800" dirty="0" smtClean="0"/>
              <a:t>boyut). </a:t>
            </a:r>
          </a:p>
          <a:p>
            <a:pPr lvl="1">
              <a:spcAft>
                <a:spcPts val="600"/>
              </a:spcAft>
            </a:pPr>
            <a:r>
              <a:rPr lang="tr-TR" sz="2400" dirty="0" smtClean="0"/>
              <a:t>Örneğin; 7 </a:t>
            </a:r>
            <a:r>
              <a:rPr lang="tr-TR" sz="2400" dirty="0"/>
              <a:t>bantlı bir </a:t>
            </a:r>
            <a:r>
              <a:rPr lang="tr-TR" sz="2400" dirty="0" smtClean="0"/>
              <a:t>görüntü işleniyorsa, </a:t>
            </a:r>
            <a:r>
              <a:rPr lang="tr-TR" sz="2400" dirty="0"/>
              <a:t>sınıflandırma algoritması 7 boyutlu bir özellik </a:t>
            </a:r>
            <a:r>
              <a:rPr lang="tr-TR" sz="2400" dirty="0" smtClean="0"/>
              <a:t>uzayıyla </a:t>
            </a:r>
            <a:r>
              <a:rPr lang="tr-TR" sz="2400" dirty="0"/>
              <a:t>çalışacaktır. </a:t>
            </a:r>
            <a:endParaRPr lang="tr-TR" sz="2400" dirty="0" smtClean="0"/>
          </a:p>
          <a:p>
            <a:pPr>
              <a:spcAft>
                <a:spcPts val="600"/>
              </a:spcAft>
            </a:pPr>
            <a:endParaRPr lang="tr-TR" sz="2800" dirty="0"/>
          </a:p>
        </p:txBody>
      </p:sp>
    </p:spTree>
    <p:extLst>
      <p:ext uri="{BB962C8B-B14F-4D97-AF65-F5344CB8AC3E}">
        <p14:creationId xmlns:p14="http://schemas.microsoft.com/office/powerpoint/2010/main" val="2210153919"/>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600" b="1" dirty="0"/>
              <a:t>Özellik Uzayı</a:t>
            </a:r>
          </a:p>
        </p:txBody>
      </p:sp>
      <p:sp>
        <p:nvSpPr>
          <p:cNvPr id="3" name="İçerik Yer Tutucusu 2"/>
          <p:cNvSpPr>
            <a:spLocks noGrp="1"/>
          </p:cNvSpPr>
          <p:nvPr>
            <p:ph idx="1"/>
          </p:nvPr>
        </p:nvSpPr>
        <p:spPr>
          <a:xfrm>
            <a:off x="457200" y="1484784"/>
            <a:ext cx="8229600" cy="4876800"/>
          </a:xfrm>
        </p:spPr>
        <p:txBody>
          <a:bodyPr>
            <a:normAutofit lnSpcReduction="10000"/>
          </a:bodyPr>
          <a:lstStyle/>
          <a:p>
            <a:pPr>
              <a:spcAft>
                <a:spcPts val="600"/>
              </a:spcAft>
            </a:pPr>
            <a:r>
              <a:rPr lang="tr-TR" sz="2800" dirty="0"/>
              <a:t>Bir seferde üçten fazla boyut görüntülemek zordur, bu nedenle pratik nedenlerden </a:t>
            </a:r>
            <a:r>
              <a:rPr lang="tr-TR" sz="2800" dirty="0" smtClean="0"/>
              <a:t>dolayı, </a:t>
            </a:r>
            <a:r>
              <a:rPr lang="tr-TR" sz="2800" dirty="0"/>
              <a:t>iki bandın tüm olası kombinasyonları ayrı olarak çizilir. </a:t>
            </a:r>
          </a:p>
          <a:p>
            <a:pPr lvl="1">
              <a:spcAft>
                <a:spcPts val="600"/>
              </a:spcAft>
            </a:pPr>
            <a:r>
              <a:rPr lang="tr-TR" sz="2400" dirty="0"/>
              <a:t>Örneğin, 7 bantlı bir Landsat görüntüsü 21 farklı özellik </a:t>
            </a:r>
            <a:r>
              <a:rPr lang="tr-TR" sz="2400" dirty="0" smtClean="0"/>
              <a:t>uzayı </a:t>
            </a:r>
            <a:r>
              <a:rPr lang="tr-TR" sz="2400" dirty="0"/>
              <a:t>grafiğine sahip olacaktır (iki bandın tüm olası kombinasyonları). </a:t>
            </a:r>
          </a:p>
          <a:p>
            <a:pPr>
              <a:spcAft>
                <a:spcPts val="600"/>
              </a:spcAft>
            </a:pPr>
            <a:r>
              <a:rPr lang="tr-TR" sz="2800" dirty="0"/>
              <a:t>Çoğu </a:t>
            </a:r>
            <a:r>
              <a:rPr lang="tr-TR" sz="2800" dirty="0" smtClean="0"/>
              <a:t>uzaktan algılama-görüntü işleme yazılım paketinde, </a:t>
            </a:r>
            <a:r>
              <a:rPr lang="tr-TR" sz="2800" dirty="0"/>
              <a:t>sınıfların nasıl dağıtıldığını görmek için </a:t>
            </a:r>
            <a:r>
              <a:rPr lang="tr-TR" sz="2800" dirty="0" smtClean="0"/>
              <a:t>oluşturulan sınıfların </a:t>
            </a:r>
            <a:r>
              <a:rPr lang="tr-TR" sz="2800" dirty="0" err="1" smtClean="0"/>
              <a:t>önizlemesi</a:t>
            </a:r>
            <a:r>
              <a:rPr lang="tr-TR" sz="2800" dirty="0" smtClean="0"/>
              <a:t> amacıyla </a:t>
            </a:r>
            <a:r>
              <a:rPr lang="tr-TR" sz="2800" dirty="0"/>
              <a:t>özellik </a:t>
            </a:r>
            <a:r>
              <a:rPr lang="tr-TR" sz="2800" dirty="0" smtClean="0"/>
              <a:t>uzayı kullanılır.</a:t>
            </a:r>
            <a:endParaRPr lang="tr-TR" sz="2800" dirty="0"/>
          </a:p>
          <a:p>
            <a:pPr>
              <a:spcAft>
                <a:spcPts val="600"/>
              </a:spcAft>
            </a:pPr>
            <a:endParaRPr lang="tr-TR" sz="2800" dirty="0"/>
          </a:p>
        </p:txBody>
      </p:sp>
    </p:spTree>
    <p:extLst>
      <p:ext uri="{BB962C8B-B14F-4D97-AF65-F5344CB8AC3E}">
        <p14:creationId xmlns:p14="http://schemas.microsoft.com/office/powerpoint/2010/main" val="63010124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8295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63" y="4374976"/>
            <a:ext cx="24098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aşlık 1"/>
          <p:cNvSpPr txBox="1">
            <a:spLocks/>
          </p:cNvSpPr>
          <p:nvPr/>
        </p:nvSpPr>
        <p:spPr>
          <a:xfrm>
            <a:off x="457200" y="260648"/>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r>
              <a:rPr lang="tr-TR" sz="3600" b="1" dirty="0" smtClean="0"/>
              <a:t>Özellik Uzayı</a:t>
            </a:r>
            <a:endParaRPr lang="tr-TR" sz="3600" b="1" dirty="0"/>
          </a:p>
        </p:txBody>
      </p:sp>
    </p:spTree>
    <p:extLst>
      <p:ext uri="{BB962C8B-B14F-4D97-AF65-F5344CB8AC3E}">
        <p14:creationId xmlns:p14="http://schemas.microsoft.com/office/powerpoint/2010/main" val="163609266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vert="horz" lIns="91440" tIns="45720" rIns="91440" bIns="45720" rtlCol="0" anchor="ctr">
            <a:normAutofit/>
          </a:bodyPr>
          <a:lstStyle/>
          <a:p>
            <a:r>
              <a:rPr lang="tr-TR" sz="3600" b="1" dirty="0"/>
              <a:t>Karışık Piksel Sorunu </a:t>
            </a:r>
          </a:p>
        </p:txBody>
      </p:sp>
      <p:sp>
        <p:nvSpPr>
          <p:cNvPr id="3" name="İçerik Yer Tutucusu 2"/>
          <p:cNvSpPr>
            <a:spLocks noGrp="1"/>
          </p:cNvSpPr>
          <p:nvPr>
            <p:ph idx="1"/>
          </p:nvPr>
        </p:nvSpPr>
        <p:spPr>
          <a:xfrm>
            <a:off x="457200" y="1600200"/>
            <a:ext cx="8229600" cy="2332856"/>
          </a:xfrm>
        </p:spPr>
        <p:txBody>
          <a:bodyPr/>
          <a:lstStyle/>
          <a:p>
            <a:r>
              <a:rPr lang="tr-TR" sz="2800" dirty="0"/>
              <a:t>P</a:t>
            </a:r>
            <a:r>
              <a:rPr lang="tr-TR" sz="2800" dirty="0" smtClean="0"/>
              <a:t>iksel</a:t>
            </a:r>
            <a:r>
              <a:rPr lang="tr-TR" sz="2800" dirty="0"/>
              <a:t>, sınıflandırma için en küçük </a:t>
            </a:r>
            <a:r>
              <a:rPr lang="tr-TR" sz="2800" dirty="0" smtClean="0"/>
              <a:t>mekânsal </a:t>
            </a:r>
            <a:r>
              <a:rPr lang="tr-TR" sz="2800" dirty="0"/>
              <a:t>alandır ve çoğu sınıflandırma algoritması, bir pikselin homojen bir arazi örtüsü türünü kapsadığını varsayar. Gerçekte bu çoğu zaman böyle değildir. </a:t>
            </a:r>
          </a:p>
        </p:txBody>
      </p:sp>
    </p:spTree>
    <p:extLst>
      <p:ext uri="{BB962C8B-B14F-4D97-AF65-F5344CB8AC3E}">
        <p14:creationId xmlns:p14="http://schemas.microsoft.com/office/powerpoint/2010/main" val="1160440862"/>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600" b="1" dirty="0"/>
              <a:t>Karışık Piksel Sorunu </a:t>
            </a:r>
          </a:p>
        </p:txBody>
      </p:sp>
      <p:sp>
        <p:nvSpPr>
          <p:cNvPr id="3" name="İçerik Yer Tutucusu 2"/>
          <p:cNvSpPr>
            <a:spLocks noGrp="1"/>
          </p:cNvSpPr>
          <p:nvPr>
            <p:ph idx="1"/>
          </p:nvPr>
        </p:nvSpPr>
        <p:spPr>
          <a:xfrm>
            <a:off x="457200" y="1600200"/>
            <a:ext cx="8229600" cy="3412976"/>
          </a:xfrm>
        </p:spPr>
        <p:txBody>
          <a:bodyPr/>
          <a:lstStyle/>
          <a:p>
            <a:pPr>
              <a:spcAft>
                <a:spcPts val="600"/>
              </a:spcAft>
            </a:pPr>
            <a:r>
              <a:rPr lang="tr-TR" sz="2800" dirty="0"/>
              <a:t>Örneğin, Landsat 8'in 30 </a:t>
            </a:r>
            <a:r>
              <a:rPr lang="tr-TR" sz="2800" dirty="0" err="1"/>
              <a:t>m'lik</a:t>
            </a:r>
            <a:r>
              <a:rPr lang="tr-TR" sz="2800" dirty="0"/>
              <a:t> bir </a:t>
            </a:r>
            <a:r>
              <a:rPr lang="tr-TR" sz="2800" dirty="0" smtClean="0"/>
              <a:t>piksel boyutu vardır </a:t>
            </a:r>
            <a:r>
              <a:rPr lang="tr-TR" sz="2800" dirty="0"/>
              <a:t>ve bu 900 </a:t>
            </a:r>
            <a:r>
              <a:rPr lang="tr-TR" sz="2800" dirty="0" smtClean="0"/>
              <a:t>m² </a:t>
            </a:r>
            <a:r>
              <a:rPr lang="tr-TR" sz="2800" dirty="0"/>
              <a:t>zemin alanı içinde çeşitli farklı arazi özellikleri olabilir. </a:t>
            </a:r>
            <a:endParaRPr lang="tr-TR" sz="2800" dirty="0" smtClean="0"/>
          </a:p>
          <a:p>
            <a:pPr>
              <a:spcAft>
                <a:spcPts val="600"/>
              </a:spcAft>
            </a:pPr>
            <a:r>
              <a:rPr lang="tr-TR" sz="2800" dirty="0" smtClean="0"/>
              <a:t>Bu </a:t>
            </a:r>
            <a:r>
              <a:rPr lang="tr-TR" sz="2800" dirty="0"/>
              <a:t>piksellerin dijital sayıları veya piksel değerleri, zemin üzerinde kapladığı alan içindeki çeşitli spektral sınıfların ortalamasını temsil eder. </a:t>
            </a:r>
            <a:r>
              <a:rPr lang="tr-TR" sz="2800" dirty="0" smtClean="0"/>
              <a:t>Bu pikseller </a:t>
            </a:r>
            <a:r>
              <a:rPr lang="tr-TR" sz="2800" b="1" dirty="0"/>
              <a:t>Karışık Pikseller</a:t>
            </a:r>
            <a:r>
              <a:rPr lang="tr-TR" sz="2800" dirty="0"/>
              <a:t> olarak bilinir. </a:t>
            </a:r>
            <a:endParaRPr lang="tr-TR" sz="2800" dirty="0" smtClean="0"/>
          </a:p>
        </p:txBody>
      </p:sp>
    </p:spTree>
    <p:extLst>
      <p:ext uri="{BB962C8B-B14F-4D97-AF65-F5344CB8AC3E}">
        <p14:creationId xmlns:p14="http://schemas.microsoft.com/office/powerpoint/2010/main" val="40385875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600" b="1" dirty="0"/>
              <a:t>Karışık Piksel Sorunu </a:t>
            </a:r>
          </a:p>
        </p:txBody>
      </p:sp>
      <p:sp>
        <p:nvSpPr>
          <p:cNvPr id="3" name="İçerik Yer Tutucusu 2"/>
          <p:cNvSpPr>
            <a:spLocks noGrp="1"/>
          </p:cNvSpPr>
          <p:nvPr>
            <p:ph idx="1"/>
          </p:nvPr>
        </p:nvSpPr>
        <p:spPr>
          <a:xfrm>
            <a:off x="457200" y="1600200"/>
            <a:ext cx="8229600" cy="4493096"/>
          </a:xfrm>
        </p:spPr>
        <p:txBody>
          <a:bodyPr/>
          <a:lstStyle/>
          <a:p>
            <a:pPr>
              <a:spcAft>
                <a:spcPts val="600"/>
              </a:spcAft>
            </a:pPr>
            <a:r>
              <a:rPr lang="tr-TR" dirty="0" smtClean="0"/>
              <a:t>Karışık </a:t>
            </a:r>
            <a:r>
              <a:rPr lang="tr-TR" dirty="0"/>
              <a:t>pikseller, nispeten kaba </a:t>
            </a:r>
            <a:r>
              <a:rPr lang="tr-TR" dirty="0" smtClean="0"/>
              <a:t>mekânsal </a:t>
            </a:r>
            <a:r>
              <a:rPr lang="tr-TR" dirty="0"/>
              <a:t>çözünürlüğe sahip verilerde ve </a:t>
            </a:r>
            <a:r>
              <a:rPr lang="tr-TR" dirty="0" smtClean="0"/>
              <a:t>detayların </a:t>
            </a:r>
            <a:r>
              <a:rPr lang="tr-TR" dirty="0"/>
              <a:t>kenarları boyunca </a:t>
            </a:r>
            <a:r>
              <a:rPr lang="tr-TR" dirty="0" smtClean="0"/>
              <a:t>bulunur.</a:t>
            </a:r>
          </a:p>
          <a:p>
            <a:pPr>
              <a:spcAft>
                <a:spcPts val="600"/>
              </a:spcAft>
            </a:pPr>
            <a:r>
              <a:rPr lang="tr-TR" dirty="0" smtClean="0"/>
              <a:t>Yeryüzündeki alan, </a:t>
            </a:r>
            <a:r>
              <a:rPr lang="tr-TR" dirty="0"/>
              <a:t>spektral parlaklık açısından büyük ölçüde farklılık gösteren iki veya daha fazla alandan oluştuğunda, pikseli temsil eden </a:t>
            </a:r>
            <a:r>
              <a:rPr lang="tr-TR" b="1" dirty="0"/>
              <a:t>"ortalama" spektral değer </a:t>
            </a:r>
            <a:r>
              <a:rPr lang="tr-TR" dirty="0"/>
              <a:t>mevcut kategorilerden hiçbirini doğru şekilde temsil etmeyebilir. </a:t>
            </a:r>
            <a:r>
              <a:rPr lang="tr-TR" dirty="0" smtClean="0"/>
              <a:t>Bu durum, </a:t>
            </a:r>
            <a:r>
              <a:rPr lang="tr-TR" dirty="0"/>
              <a:t>karışık piksellerin sık sık yanlış sınıflandırılmasına yol açabilir. </a:t>
            </a:r>
            <a:endParaRPr lang="tr-TR" dirty="0" smtClean="0"/>
          </a:p>
          <a:p>
            <a:pPr>
              <a:spcAft>
                <a:spcPts val="600"/>
              </a:spcAft>
            </a:pPr>
            <a:r>
              <a:rPr lang="tr-TR" dirty="0" smtClean="0"/>
              <a:t>Karışık </a:t>
            </a:r>
            <a:r>
              <a:rPr lang="tr-TR" dirty="0"/>
              <a:t>pikseller özellikle küçük alanlar içinde </a:t>
            </a:r>
            <a:r>
              <a:rPr lang="tr-TR" dirty="0" smtClean="0"/>
              <a:t>birçok farklı detayın (asfalt, kaldırım, </a:t>
            </a:r>
            <a:r>
              <a:rPr lang="tr-TR" dirty="0"/>
              <a:t>çimen, ağaç) olabileceği kentsel alanlarda yaygındır.</a:t>
            </a:r>
          </a:p>
          <a:p>
            <a:pPr>
              <a:spcAft>
                <a:spcPts val="600"/>
              </a:spcAft>
            </a:pPr>
            <a:endParaRPr lang="tr-TR" dirty="0"/>
          </a:p>
          <a:p>
            <a:pPr>
              <a:spcAft>
                <a:spcPts val="600"/>
              </a:spcAft>
            </a:pPr>
            <a:endParaRPr lang="tr-TR" dirty="0"/>
          </a:p>
        </p:txBody>
      </p:sp>
    </p:spTree>
    <p:extLst>
      <p:ext uri="{BB962C8B-B14F-4D97-AF65-F5344CB8AC3E}">
        <p14:creationId xmlns:p14="http://schemas.microsoft.com/office/powerpoint/2010/main" val="1046443499"/>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600" b="1" dirty="0"/>
              <a:t>Karışık Piksel Sorunu </a:t>
            </a:r>
          </a:p>
        </p:txBody>
      </p:sp>
      <p:sp>
        <p:nvSpPr>
          <p:cNvPr id="3" name="İçerik Yer Tutucusu 2"/>
          <p:cNvSpPr>
            <a:spLocks noGrp="1"/>
          </p:cNvSpPr>
          <p:nvPr>
            <p:ph idx="1"/>
          </p:nvPr>
        </p:nvSpPr>
        <p:spPr>
          <a:xfrm>
            <a:off x="457200" y="1484784"/>
            <a:ext cx="8229600" cy="2664296"/>
          </a:xfrm>
        </p:spPr>
        <p:txBody>
          <a:bodyPr/>
          <a:lstStyle/>
          <a:p>
            <a:pPr>
              <a:spcAft>
                <a:spcPts val="600"/>
              </a:spcAft>
            </a:pPr>
            <a:r>
              <a:rPr lang="tr-TR" sz="2800" dirty="0" smtClean="0"/>
              <a:t>Karışık piksellerin sınıflandırma problemlerini çözmek için çeşitli yöntemler kullanılır. </a:t>
            </a:r>
          </a:p>
          <a:p>
            <a:pPr>
              <a:spcAft>
                <a:spcPts val="600"/>
              </a:spcAft>
            </a:pPr>
            <a:r>
              <a:rPr lang="tr-TR" sz="2800" dirty="0" smtClean="0"/>
              <a:t>Yaygın </a:t>
            </a:r>
            <a:r>
              <a:rPr lang="tr-TR" sz="2800" dirty="0"/>
              <a:t>kullanılan yöntemler </a:t>
            </a:r>
            <a:endParaRPr lang="tr-TR" sz="2800" dirty="0" smtClean="0"/>
          </a:p>
          <a:p>
            <a:pPr lvl="1">
              <a:spcAft>
                <a:spcPts val="600"/>
              </a:spcAft>
            </a:pPr>
            <a:r>
              <a:rPr lang="tr-TR" sz="2400" dirty="0" smtClean="0"/>
              <a:t>Alt </a:t>
            </a:r>
            <a:r>
              <a:rPr lang="tr-TR" sz="2400" dirty="0"/>
              <a:t>piksel </a:t>
            </a:r>
            <a:r>
              <a:rPr lang="tr-TR" sz="2400" dirty="0" smtClean="0"/>
              <a:t>sınıflandırması</a:t>
            </a:r>
          </a:p>
          <a:p>
            <a:pPr lvl="1">
              <a:spcAft>
                <a:spcPts val="600"/>
              </a:spcAft>
            </a:pPr>
            <a:r>
              <a:rPr lang="tr-TR" sz="2400" dirty="0" smtClean="0"/>
              <a:t>Bulanık sınıflandırma</a:t>
            </a:r>
          </a:p>
        </p:txBody>
      </p:sp>
    </p:spTree>
    <p:extLst>
      <p:ext uri="{BB962C8B-B14F-4D97-AF65-F5344CB8AC3E}">
        <p14:creationId xmlns:p14="http://schemas.microsoft.com/office/powerpoint/2010/main" val="81178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50168"/>
            <a:ext cx="8229600" cy="990600"/>
          </a:xfrm>
        </p:spPr>
        <p:txBody>
          <a:bodyPr vert="horz" lIns="91440" tIns="45720" rIns="91440" bIns="45720" rtlCol="0" anchor="ctr">
            <a:noAutofit/>
          </a:bodyPr>
          <a:lstStyle/>
          <a:p>
            <a:r>
              <a:rPr lang="tr-TR" altLang="tr-TR" sz="3600" b="1" dirty="0"/>
              <a:t>Uzaktan Algılamanın Temel Esasları</a:t>
            </a:r>
          </a:p>
        </p:txBody>
      </p:sp>
      <p:sp>
        <p:nvSpPr>
          <p:cNvPr id="29699" name="Rectangle 3"/>
          <p:cNvSpPr>
            <a:spLocks noGrp="1" noChangeArrowheads="1"/>
          </p:cNvSpPr>
          <p:nvPr>
            <p:ph type="body" idx="1"/>
          </p:nvPr>
        </p:nvSpPr>
        <p:spPr>
          <a:xfrm>
            <a:off x="251520" y="1694109"/>
            <a:ext cx="8784976" cy="4831235"/>
          </a:xfrm>
        </p:spPr>
        <p:txBody>
          <a:bodyPr>
            <a:noAutofit/>
          </a:bodyPr>
          <a:lstStyle/>
          <a:p>
            <a:pPr eaLnBrk="1" hangingPunct="1">
              <a:lnSpc>
                <a:spcPct val="80000"/>
              </a:lnSpc>
              <a:spcAft>
                <a:spcPct val="30000"/>
              </a:spcAft>
            </a:pPr>
            <a:r>
              <a:rPr lang="tr-TR" altLang="tr-TR" sz="2600" noProof="1" smtClean="0">
                <a:latin typeface="Arial" charset="0"/>
              </a:rPr>
              <a:t>Dalga hareketi için; c (hız), </a:t>
            </a:r>
            <a:r>
              <a:rPr lang="el-GR" altLang="tr-TR" sz="2600" noProof="1" smtClean="0">
                <a:latin typeface="Arial" charset="0"/>
              </a:rPr>
              <a:t>λ</a:t>
            </a:r>
            <a:r>
              <a:rPr lang="tr-TR" altLang="tr-TR" sz="2600" noProof="1" smtClean="0">
                <a:latin typeface="Arial" charset="0"/>
              </a:rPr>
              <a:t> (dalga boyu) ve f (frekans) olmak üzere </a:t>
            </a:r>
            <a:r>
              <a:rPr lang="tr-TR" altLang="tr-TR" sz="2600" b="1" noProof="1" smtClean="0">
                <a:latin typeface="Arial" charset="0"/>
              </a:rPr>
              <a:t>c = f x </a:t>
            </a:r>
            <a:r>
              <a:rPr lang="el-GR" altLang="tr-TR" sz="2600" b="1" noProof="1" smtClean="0">
                <a:latin typeface="Arial" charset="0"/>
              </a:rPr>
              <a:t>λ</a:t>
            </a:r>
            <a:r>
              <a:rPr lang="tr-TR" altLang="tr-TR" sz="2600" b="1" noProof="1" smtClean="0">
                <a:latin typeface="Arial" charset="0"/>
              </a:rPr>
              <a:t> </a:t>
            </a:r>
            <a:r>
              <a:rPr lang="tr-TR" altLang="tr-TR" sz="2600" noProof="1" smtClean="0">
                <a:latin typeface="Arial" charset="0"/>
              </a:rPr>
              <a:t>bağıntısı geçerlidir (c=3x10</a:t>
            </a:r>
            <a:r>
              <a:rPr lang="tr-TR" altLang="tr-TR" sz="2600" baseline="30000" noProof="1" smtClean="0">
                <a:latin typeface="Arial" charset="0"/>
              </a:rPr>
              <a:t>8</a:t>
            </a:r>
            <a:r>
              <a:rPr lang="tr-TR" altLang="tr-TR" sz="2600" noProof="1" smtClean="0">
                <a:latin typeface="Arial" charset="0"/>
              </a:rPr>
              <a:t> m/sn). </a:t>
            </a:r>
          </a:p>
          <a:p>
            <a:pPr eaLnBrk="1" hangingPunct="1">
              <a:lnSpc>
                <a:spcPct val="80000"/>
              </a:lnSpc>
              <a:spcAft>
                <a:spcPct val="30000"/>
              </a:spcAft>
            </a:pPr>
            <a:r>
              <a:rPr lang="tr-TR" altLang="tr-TR" sz="2600" noProof="1" smtClean="0">
                <a:latin typeface="Arial" charset="0"/>
              </a:rPr>
              <a:t>Dalga boyu ve frekans ters orantılıdır.</a:t>
            </a:r>
          </a:p>
          <a:p>
            <a:pPr eaLnBrk="1" hangingPunct="1">
              <a:lnSpc>
                <a:spcPct val="80000"/>
              </a:lnSpc>
              <a:spcAft>
                <a:spcPct val="30000"/>
              </a:spcAft>
            </a:pPr>
            <a:r>
              <a:rPr lang="tr-TR" altLang="tr-TR" sz="2600" noProof="1" smtClean="0">
                <a:latin typeface="Arial" charset="0"/>
              </a:rPr>
              <a:t>Elektromanyetik enerji katı, sıvı veya gaz halindeki cisimlerle temasta şiddet, doğrultu, dalga boyu, polarizasyon, faz vb. bakımdan birçok değişikliğe uğrar. Uzaktan algılama ile bu değişiklikler saptanır ve kaydedilir. Bu işlem sonucunda ortaya çıkan görüntü ve veriler, kayıt edilen elektromanyetik ışınımda değişikliğe neden olan cisim özelliklerinin belirlenmesi için yorumlanır.</a:t>
            </a:r>
          </a:p>
        </p:txBody>
      </p:sp>
    </p:spTree>
    <p:extLst>
      <p:ext uri="{BB962C8B-B14F-4D97-AF65-F5344CB8AC3E}">
        <p14:creationId xmlns:p14="http://schemas.microsoft.com/office/powerpoint/2010/main" val="107765666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vert="horz" lIns="91440" tIns="45720" rIns="91440" bIns="45720" rtlCol="0" anchor="ctr">
            <a:normAutofit/>
          </a:bodyPr>
          <a:lstStyle/>
          <a:p>
            <a:r>
              <a:rPr lang="tr-TR" sz="3600" b="1" dirty="0"/>
              <a:t>Karışık Piksel Sorunu </a:t>
            </a:r>
          </a:p>
        </p:txBody>
      </p:sp>
      <p:sp>
        <p:nvSpPr>
          <p:cNvPr id="3" name="İçerik Yer Tutucusu 2"/>
          <p:cNvSpPr>
            <a:spLocks noGrp="1"/>
          </p:cNvSpPr>
          <p:nvPr>
            <p:ph idx="1"/>
          </p:nvPr>
        </p:nvSpPr>
        <p:spPr>
          <a:xfrm>
            <a:off x="457200" y="1268760"/>
            <a:ext cx="8435280" cy="2980928"/>
          </a:xfrm>
        </p:spPr>
        <p:txBody>
          <a:bodyPr/>
          <a:lstStyle/>
          <a:p>
            <a:pPr marL="182563" lvl="1">
              <a:spcAft>
                <a:spcPts val="600"/>
              </a:spcAft>
            </a:pPr>
            <a:r>
              <a:rPr lang="tr-TR" sz="2400" b="1" dirty="0"/>
              <a:t>Alt piksel </a:t>
            </a:r>
            <a:r>
              <a:rPr lang="tr-TR" sz="2400" b="1" dirty="0" smtClean="0"/>
              <a:t>sınıflandırmasında</a:t>
            </a:r>
            <a:r>
              <a:rPr lang="tr-TR" sz="2400" dirty="0" smtClean="0"/>
              <a:t>, </a:t>
            </a:r>
            <a:r>
              <a:rPr lang="tr-TR" sz="2400" dirty="0"/>
              <a:t>bir pikseldeki farklı arazi örtüsü türlerinin </a:t>
            </a:r>
            <a:r>
              <a:rPr lang="tr-TR" sz="2400" dirty="0" smtClean="0"/>
              <a:t>oranları belirlenmeye çalışılır</a:t>
            </a:r>
            <a:r>
              <a:rPr lang="tr-TR" sz="2400" dirty="0"/>
              <a:t>. </a:t>
            </a:r>
          </a:p>
          <a:p>
            <a:pPr>
              <a:spcAft>
                <a:spcPts val="600"/>
              </a:spcAft>
            </a:pPr>
            <a:r>
              <a:rPr lang="tr-TR" dirty="0" smtClean="0"/>
              <a:t>Örneğin; şekilde vurgulanan </a:t>
            </a:r>
            <a:r>
              <a:rPr lang="tr-TR" dirty="0"/>
              <a:t>Landsat </a:t>
            </a:r>
            <a:r>
              <a:rPr lang="tr-TR" dirty="0" smtClean="0"/>
              <a:t>pikselinde alt </a:t>
            </a:r>
            <a:r>
              <a:rPr lang="tr-TR" dirty="0"/>
              <a:t>piksel sınıflandırması, piksel </a:t>
            </a:r>
            <a:r>
              <a:rPr lang="tr-TR" dirty="0" smtClean="0"/>
              <a:t>içindeki % </a:t>
            </a:r>
            <a:r>
              <a:rPr lang="tr-TR" dirty="0"/>
              <a:t>70 ormanı </a:t>
            </a:r>
            <a:r>
              <a:rPr lang="tr-TR" dirty="0" smtClean="0"/>
              <a:t>ve % </a:t>
            </a:r>
            <a:r>
              <a:rPr lang="tr-TR" dirty="0"/>
              <a:t>30 çıplak zemini gösterebilir. </a:t>
            </a:r>
            <a:endParaRPr lang="tr-TR" dirty="0" smtClean="0"/>
          </a:p>
          <a:p>
            <a:pPr>
              <a:spcAft>
                <a:spcPts val="600"/>
              </a:spcAft>
            </a:pP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356992"/>
            <a:ext cx="4257303" cy="236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251520" y="5661248"/>
            <a:ext cx="8784976" cy="1200329"/>
          </a:xfrm>
          <a:prstGeom prst="rect">
            <a:avLst/>
          </a:prstGeom>
        </p:spPr>
        <p:txBody>
          <a:bodyPr wrap="square">
            <a:spAutoFit/>
          </a:bodyPr>
          <a:lstStyle/>
          <a:p>
            <a:r>
              <a:rPr lang="tr-TR" dirty="0"/>
              <a:t>Yukarıdaki iki görüntü aynı alanı kapsıyor, ancak kırmızı kare içindeki NAIP </a:t>
            </a:r>
            <a:r>
              <a:rPr lang="tr-TR" dirty="0" smtClean="0"/>
              <a:t>görüntüsünden görülebileceği gibi </a:t>
            </a:r>
            <a:r>
              <a:rPr lang="tr-TR" dirty="0"/>
              <a:t>bunlar hem orman hem de yoldur. Landsat görüntüsünde bu belirgin değildir ve piksel rengi ve spektral veriler bu iki örtü türünün bir "karışımıdır".</a:t>
            </a:r>
          </a:p>
        </p:txBody>
      </p:sp>
    </p:spTree>
    <p:extLst>
      <p:ext uri="{BB962C8B-B14F-4D97-AF65-F5344CB8AC3E}">
        <p14:creationId xmlns:p14="http://schemas.microsoft.com/office/powerpoint/2010/main" val="1099886226"/>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600" b="1" dirty="0"/>
              <a:t>Karışık Piksel Sorunu </a:t>
            </a:r>
            <a:endParaRPr lang="tr-TR" sz="3600" dirty="0"/>
          </a:p>
        </p:txBody>
      </p:sp>
      <p:sp>
        <p:nvSpPr>
          <p:cNvPr id="3" name="İçerik Yer Tutucusu 2"/>
          <p:cNvSpPr>
            <a:spLocks noGrp="1"/>
          </p:cNvSpPr>
          <p:nvPr>
            <p:ph idx="1"/>
          </p:nvPr>
        </p:nvSpPr>
        <p:spPr>
          <a:xfrm>
            <a:off x="457200" y="1340768"/>
            <a:ext cx="8229600" cy="2592288"/>
          </a:xfrm>
        </p:spPr>
        <p:txBody>
          <a:bodyPr/>
          <a:lstStyle/>
          <a:p>
            <a:pPr>
              <a:spcAft>
                <a:spcPts val="600"/>
              </a:spcAft>
            </a:pPr>
            <a:r>
              <a:rPr lang="tr-TR" b="1" dirty="0"/>
              <a:t>Bulanık sınıflandırma</a:t>
            </a:r>
            <a:r>
              <a:rPr lang="tr-TR" dirty="0"/>
              <a:t>, tek bir pikselin birden fazla kategoriye veya sınıfa ait olabileceği kavramını kullanarak karışık piksel sorununu çözmeye çalışır. </a:t>
            </a:r>
            <a:endParaRPr lang="tr-TR" dirty="0" smtClean="0"/>
          </a:p>
          <a:p>
            <a:pPr>
              <a:spcAft>
                <a:spcPts val="600"/>
              </a:spcAft>
            </a:pPr>
            <a:r>
              <a:rPr lang="tr-TR" dirty="0" smtClean="0"/>
              <a:t>Bulanık </a:t>
            </a:r>
            <a:r>
              <a:rPr lang="tr-TR" dirty="0"/>
              <a:t>sınıflandırma, piksellerin her bir sınıfta bir üyelik derecesine sahip olacak şekilde birden fazla sınıfa ait olmasına izin verir.</a:t>
            </a:r>
          </a:p>
          <a:p>
            <a:pPr>
              <a:spcAft>
                <a:spcPts val="600"/>
              </a:spcAft>
            </a:pPr>
            <a:endParaRPr lang="tr-TR" dirty="0"/>
          </a:p>
        </p:txBody>
      </p:sp>
    </p:spTree>
    <p:extLst>
      <p:ext uri="{BB962C8B-B14F-4D97-AF65-F5344CB8AC3E}">
        <p14:creationId xmlns:p14="http://schemas.microsoft.com/office/powerpoint/2010/main" val="257438082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600" b="1" dirty="0" smtClean="0"/>
              <a:t>Kontrolsüz Sınıflandırma</a:t>
            </a:r>
            <a:endParaRPr lang="tr-TR" sz="3600" b="1" dirty="0"/>
          </a:p>
        </p:txBody>
      </p:sp>
      <p:sp>
        <p:nvSpPr>
          <p:cNvPr id="3" name="İçerik Yer Tutucusu 2"/>
          <p:cNvSpPr>
            <a:spLocks noGrp="1"/>
          </p:cNvSpPr>
          <p:nvPr>
            <p:ph idx="1"/>
          </p:nvPr>
        </p:nvSpPr>
        <p:spPr>
          <a:xfrm>
            <a:off x="457200" y="1360512"/>
            <a:ext cx="8229600" cy="1564432"/>
          </a:xfrm>
        </p:spPr>
        <p:txBody>
          <a:bodyPr/>
          <a:lstStyle/>
          <a:p>
            <a:r>
              <a:rPr lang="tr-TR" sz="2800" dirty="0" smtClean="0"/>
              <a:t>Kontrolsüz </a:t>
            </a:r>
            <a:r>
              <a:rPr lang="tr-TR" sz="2800" dirty="0"/>
              <a:t>sınıflandırma, piksel tabanlı bir sınıflandırma biçimidir ve esasen bilgisayarla </a:t>
            </a:r>
            <a:r>
              <a:rPr lang="tr-TR" sz="2800" dirty="0" smtClean="0"/>
              <a:t>otomatikleştirilmiş bir </a:t>
            </a:r>
            <a:r>
              <a:rPr lang="tr-TR" sz="2800" dirty="0"/>
              <a:t>sınıflandırmadır. </a:t>
            </a:r>
            <a:endParaRPr lang="tr-TR" sz="2800" dirty="0" smtClean="0"/>
          </a:p>
        </p:txBody>
      </p:sp>
    </p:spTree>
    <p:extLst>
      <p:ext uri="{BB962C8B-B14F-4D97-AF65-F5344CB8AC3E}">
        <p14:creationId xmlns:p14="http://schemas.microsoft.com/office/powerpoint/2010/main" val="65766424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a:t>Kontrolsüz Sınıflandırma</a:t>
            </a:r>
            <a:endParaRPr lang="tr-TR" sz="3600" dirty="0"/>
          </a:p>
        </p:txBody>
      </p:sp>
      <p:sp>
        <p:nvSpPr>
          <p:cNvPr id="3" name="İçerik Yer Tutucusu 2"/>
          <p:cNvSpPr>
            <a:spLocks noGrp="1"/>
          </p:cNvSpPr>
          <p:nvPr>
            <p:ph idx="1"/>
          </p:nvPr>
        </p:nvSpPr>
        <p:spPr>
          <a:xfrm>
            <a:off x="457200" y="1600200"/>
            <a:ext cx="6419056" cy="3845024"/>
          </a:xfrm>
        </p:spPr>
        <p:txBody>
          <a:bodyPr/>
          <a:lstStyle/>
          <a:p>
            <a:pPr>
              <a:spcAft>
                <a:spcPts val="600"/>
              </a:spcAft>
            </a:pPr>
            <a:r>
              <a:rPr lang="tr-TR" dirty="0"/>
              <a:t>Analist, sınıfların sayısını belirler ve spektral sınıflar yalnızca verilerdeki sayısal bilgilere (piksel değerlerine) dayalı olarak oluşturulur. </a:t>
            </a:r>
          </a:p>
          <a:p>
            <a:pPr>
              <a:spcAft>
                <a:spcPts val="600"/>
              </a:spcAft>
            </a:pPr>
            <a:r>
              <a:rPr lang="tr-TR" dirty="0"/>
              <a:t>Verilerin doğal, istatistiksel gruplamasını belirlemek için kümeleme algoritmaları kullanılır. Pikseller, spektral benzerliklerine göre </a:t>
            </a:r>
            <a:r>
              <a:rPr lang="tr-TR" dirty="0" smtClean="0"/>
              <a:t>gruplandırılır</a:t>
            </a:r>
            <a:r>
              <a:rPr lang="tr-TR" dirty="0"/>
              <a:t>. </a:t>
            </a:r>
          </a:p>
          <a:p>
            <a:pPr>
              <a:spcAft>
                <a:spcPts val="600"/>
              </a:spcAft>
            </a:pPr>
            <a:r>
              <a:rPr lang="tr-TR" dirty="0"/>
              <a:t>Verilerin analiz edilmesi ve sınıflar halinde gruplandırılması için özellik uzayı kullanılır. </a:t>
            </a:r>
          </a:p>
          <a:p>
            <a:pPr marL="0" indent="0">
              <a:spcAft>
                <a:spcPts val="600"/>
              </a:spcAft>
              <a:buNone/>
            </a:pPr>
            <a:endParaRPr lang="tr-TR" dirty="0"/>
          </a:p>
          <a:p>
            <a:pPr>
              <a:spcAft>
                <a:spcPts val="600"/>
              </a:spcAft>
            </a:pPr>
            <a:endParaRPr lang="tr-T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775" y="1484784"/>
            <a:ext cx="1774651" cy="452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437058"/>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vert="horz" lIns="91440" tIns="45720" rIns="91440" bIns="45720" rtlCol="0" anchor="ctr">
            <a:normAutofit/>
          </a:bodyPr>
          <a:lstStyle/>
          <a:p>
            <a:r>
              <a:rPr lang="tr-TR" sz="3600" b="1" dirty="0"/>
              <a:t>Kontrolsüz Sınıflandırma</a:t>
            </a:r>
          </a:p>
        </p:txBody>
      </p:sp>
      <p:sp>
        <p:nvSpPr>
          <p:cNvPr id="3" name="İçerik Yer Tutucusu 2"/>
          <p:cNvSpPr>
            <a:spLocks noGrp="1"/>
          </p:cNvSpPr>
          <p:nvPr>
            <p:ph idx="1"/>
          </p:nvPr>
        </p:nvSpPr>
        <p:spPr>
          <a:xfrm>
            <a:off x="251520" y="1268760"/>
            <a:ext cx="8699930" cy="936104"/>
          </a:xfrm>
        </p:spPr>
        <p:txBody>
          <a:bodyPr/>
          <a:lstStyle/>
          <a:p>
            <a:pPr>
              <a:spcAft>
                <a:spcPts val="600"/>
              </a:spcAft>
            </a:pPr>
            <a:r>
              <a:rPr lang="tr-TR" dirty="0"/>
              <a:t>Şekildeki örnekte verileri on sınıfa ayırmak için özellik uzayının nasıl kullanılabileceği görülmektedir.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8" y="2132856"/>
            <a:ext cx="3982308" cy="325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025" y="3542109"/>
            <a:ext cx="4837463" cy="327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851913"/>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23528" y="228600"/>
            <a:ext cx="8591872" cy="1143000"/>
          </a:xfrm>
        </p:spPr>
        <p:txBody>
          <a:bodyPr vert="horz" lIns="91440" tIns="45720" rIns="91440" bIns="45720" rtlCol="0" anchor="ctr">
            <a:normAutofit/>
          </a:bodyPr>
          <a:lstStyle/>
          <a:p>
            <a:r>
              <a:rPr lang="tr-TR" sz="3600" b="1" dirty="0"/>
              <a:t>Kontrolsüz Sınıflandırma</a:t>
            </a:r>
            <a:endParaRPr lang="tr-TR" altLang="tr-TR" sz="3600" b="1" dirty="0"/>
          </a:p>
        </p:txBody>
      </p:sp>
      <p:sp>
        <p:nvSpPr>
          <p:cNvPr id="178179" name="Rectangle 3"/>
          <p:cNvSpPr>
            <a:spLocks noGrp="1" noChangeArrowheads="1"/>
          </p:cNvSpPr>
          <p:nvPr>
            <p:ph type="body" idx="1"/>
          </p:nvPr>
        </p:nvSpPr>
        <p:spPr>
          <a:xfrm>
            <a:off x="467544" y="1484784"/>
            <a:ext cx="7620000" cy="4525962"/>
          </a:xfrm>
        </p:spPr>
        <p:txBody>
          <a:bodyPr/>
          <a:lstStyle/>
          <a:p>
            <a:pPr eaLnBrk="1" hangingPunct="1">
              <a:spcAft>
                <a:spcPts val="600"/>
              </a:spcAft>
            </a:pPr>
            <a:r>
              <a:rPr lang="tr-TR" altLang="tr-TR" sz="2800" dirty="0" smtClean="0">
                <a:latin typeface="Arial" charset="0"/>
              </a:rPr>
              <a:t>Histogram tabanlı kontrolsüz sınıflandırma</a:t>
            </a:r>
          </a:p>
          <a:p>
            <a:pPr eaLnBrk="1" hangingPunct="1">
              <a:spcAft>
                <a:spcPts val="600"/>
              </a:spcAft>
            </a:pPr>
            <a:r>
              <a:rPr lang="tr-TR" altLang="tr-TR" sz="2800" dirty="0" smtClean="0">
                <a:latin typeface="Arial" charset="0"/>
              </a:rPr>
              <a:t>K-ortalamaları (K-</a:t>
            </a:r>
            <a:r>
              <a:rPr lang="tr-TR" altLang="tr-TR" sz="2800" dirty="0" err="1" smtClean="0">
                <a:latin typeface="Arial" charset="0"/>
              </a:rPr>
              <a:t>means</a:t>
            </a:r>
            <a:r>
              <a:rPr lang="tr-TR" altLang="tr-TR" sz="2800" dirty="0" smtClean="0">
                <a:latin typeface="Arial" charset="0"/>
              </a:rPr>
              <a:t>)</a:t>
            </a:r>
          </a:p>
          <a:p>
            <a:pPr eaLnBrk="1" hangingPunct="1">
              <a:spcAft>
                <a:spcPts val="600"/>
              </a:spcAft>
            </a:pPr>
            <a:r>
              <a:rPr lang="tr-TR" altLang="tr-TR" sz="2800" dirty="0" smtClean="0">
                <a:latin typeface="Arial" charset="0"/>
              </a:rPr>
              <a:t>ISODATA (</a:t>
            </a:r>
            <a:r>
              <a:rPr lang="tr-TR" altLang="tr-TR" sz="2800" dirty="0" err="1" smtClean="0">
                <a:latin typeface="Arial" charset="0"/>
              </a:rPr>
              <a:t>Iterative</a:t>
            </a:r>
            <a:r>
              <a:rPr lang="tr-TR" altLang="tr-TR" sz="2800" dirty="0" smtClean="0">
                <a:latin typeface="Arial" charset="0"/>
              </a:rPr>
              <a:t> Self </a:t>
            </a:r>
            <a:r>
              <a:rPr lang="tr-TR" altLang="tr-TR" sz="2800" dirty="0" err="1" smtClean="0">
                <a:latin typeface="Arial" charset="0"/>
              </a:rPr>
              <a:t>Organizing</a:t>
            </a:r>
            <a:r>
              <a:rPr lang="tr-TR" altLang="tr-TR" sz="2800" dirty="0" smtClean="0">
                <a:latin typeface="Arial" charset="0"/>
              </a:rPr>
              <a:t> Data Analysis </a:t>
            </a:r>
            <a:r>
              <a:rPr lang="tr-TR" altLang="tr-TR" sz="2800" dirty="0" err="1" smtClean="0">
                <a:latin typeface="Arial" charset="0"/>
              </a:rPr>
              <a:t>Technique</a:t>
            </a:r>
            <a:r>
              <a:rPr lang="tr-TR" altLang="tr-TR" sz="2800" dirty="0" smtClean="0">
                <a:latin typeface="Arial" charset="0"/>
              </a:rPr>
              <a:t>)</a:t>
            </a:r>
          </a:p>
          <a:p>
            <a:pPr eaLnBrk="1" hangingPunct="1">
              <a:spcAft>
                <a:spcPts val="600"/>
              </a:spcAft>
            </a:pPr>
            <a:r>
              <a:rPr lang="tr-TR" altLang="tr-TR" sz="2800" dirty="0" smtClean="0">
                <a:latin typeface="Arial" charset="0"/>
              </a:rPr>
              <a:t>…</a:t>
            </a:r>
          </a:p>
        </p:txBody>
      </p:sp>
    </p:spTree>
    <p:extLst>
      <p:ext uri="{BB962C8B-B14F-4D97-AF65-F5344CB8AC3E}">
        <p14:creationId xmlns:p14="http://schemas.microsoft.com/office/powerpoint/2010/main" val="344349730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600" b="1" dirty="0"/>
              <a:t>Kontrolsüz Sınıflandırma</a:t>
            </a:r>
          </a:p>
        </p:txBody>
      </p:sp>
      <p:sp>
        <p:nvSpPr>
          <p:cNvPr id="3" name="İçerik Yer Tutucusu 2"/>
          <p:cNvSpPr>
            <a:spLocks noGrp="1"/>
          </p:cNvSpPr>
          <p:nvPr>
            <p:ph idx="1"/>
          </p:nvPr>
        </p:nvSpPr>
        <p:spPr>
          <a:xfrm>
            <a:off x="457200" y="1600200"/>
            <a:ext cx="8229600" cy="3268960"/>
          </a:xfrm>
        </p:spPr>
        <p:txBody>
          <a:bodyPr/>
          <a:lstStyle/>
          <a:p>
            <a:pPr marL="182563" lvl="1">
              <a:spcAft>
                <a:spcPts val="600"/>
              </a:spcAft>
            </a:pPr>
            <a:r>
              <a:rPr lang="tr-TR" sz="2400" dirty="0"/>
              <a:t>Süreç temelde otomatikleştirilirken, analist belirli girdiler </a:t>
            </a:r>
            <a:r>
              <a:rPr lang="tr-TR" sz="2400" i="1" dirty="0"/>
              <a:t>(Sınıf Sayısı, Maksimum İ</a:t>
            </a:r>
            <a:r>
              <a:rPr lang="tr-TR" sz="2400" i="1" dirty="0" smtClean="0"/>
              <a:t>terasyon (Yineleme: sınıflandırma </a:t>
            </a:r>
            <a:r>
              <a:rPr lang="tr-TR" sz="2400" i="1" dirty="0"/>
              <a:t>algoritmasının kaç kez çalıştığıdır), sınıflandırma prosedürünün ne zaman sonlandırılacağını belirten Değişim Eşiği Yüzdesi vb.)</a:t>
            </a:r>
            <a:r>
              <a:rPr lang="tr-TR" sz="2400" dirty="0"/>
              <a:t> üzerinde kontrole sahiptir. </a:t>
            </a:r>
          </a:p>
          <a:p>
            <a:pPr marL="182563" lvl="1">
              <a:spcAft>
                <a:spcPts val="600"/>
              </a:spcAft>
            </a:pPr>
            <a:r>
              <a:rPr lang="tr-TR" sz="2400" dirty="0" smtClean="0"/>
              <a:t>Veriler </a:t>
            </a:r>
            <a:r>
              <a:rPr lang="tr-TR" sz="2400" dirty="0"/>
              <a:t>sınıflandırıldıktan sonra, </a:t>
            </a:r>
            <a:r>
              <a:rPr lang="tr-TR" sz="2400" dirty="0" smtClean="0"/>
              <a:t>analist </a:t>
            </a:r>
            <a:r>
              <a:rPr lang="tr-TR" sz="2400" dirty="0"/>
              <a:t>sınıfları </a:t>
            </a:r>
            <a:r>
              <a:rPr lang="tr-TR" sz="2400" dirty="0" smtClean="0"/>
              <a:t>yorumlar, etiketlendirir </a:t>
            </a:r>
            <a:r>
              <a:rPr lang="tr-TR" sz="2400" dirty="0"/>
              <a:t>ve </a:t>
            </a:r>
            <a:r>
              <a:rPr lang="tr-TR" sz="2400" dirty="0" smtClean="0"/>
              <a:t>renkli olarak kodlar.</a:t>
            </a:r>
            <a:endParaRPr lang="tr-TR" sz="2400" dirty="0"/>
          </a:p>
        </p:txBody>
      </p:sp>
    </p:spTree>
    <p:extLst>
      <p:ext uri="{BB962C8B-B14F-4D97-AF65-F5344CB8AC3E}">
        <p14:creationId xmlns:p14="http://schemas.microsoft.com/office/powerpoint/2010/main" val="1781671149"/>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11560" y="228600"/>
            <a:ext cx="8382000" cy="1143000"/>
          </a:xfrm>
          <a:extLst/>
        </p:spPr>
        <p:txBody>
          <a:bodyPr vert="horz" lIns="91440" tIns="45720" rIns="91440" bIns="45720" rtlCol="0" anchor="ctr">
            <a:normAutofit/>
          </a:bodyPr>
          <a:lstStyle/>
          <a:p>
            <a:r>
              <a:rPr lang="tr-TR" altLang="tr-TR" sz="3600" b="1" dirty="0"/>
              <a:t>Kontrolsüz Sınıflandırma</a:t>
            </a:r>
          </a:p>
        </p:txBody>
      </p:sp>
      <p:sp>
        <p:nvSpPr>
          <p:cNvPr id="179203" name="Rectangle 3"/>
          <p:cNvSpPr>
            <a:spLocks noGrp="1" noChangeArrowheads="1"/>
          </p:cNvSpPr>
          <p:nvPr>
            <p:ph type="body" idx="1"/>
          </p:nvPr>
        </p:nvSpPr>
        <p:spPr>
          <a:xfrm>
            <a:off x="467544" y="1484784"/>
            <a:ext cx="8496944" cy="2376264"/>
          </a:xfrm>
        </p:spPr>
        <p:txBody>
          <a:bodyPr/>
          <a:lstStyle/>
          <a:p>
            <a:pPr eaLnBrk="1" hangingPunct="1">
              <a:lnSpc>
                <a:spcPct val="90000"/>
              </a:lnSpc>
              <a:spcAft>
                <a:spcPct val="30000"/>
              </a:spcAft>
            </a:pPr>
            <a:r>
              <a:rPr lang="tr-TR" altLang="tr-TR" sz="2400" dirty="0" smtClean="0">
                <a:latin typeface="Arial" charset="0"/>
              </a:rPr>
              <a:t>Çalışma alanı hakkında yeterli bilginin olmadığı veya bölgenin genel yapısı ile ilgili ön bilgiye ihtiyaç duyulan çalışmalarda kontrolsüz sınıflandırma yöntemi kullanılır.</a:t>
            </a:r>
          </a:p>
          <a:p>
            <a:pPr eaLnBrk="1" hangingPunct="1">
              <a:lnSpc>
                <a:spcPct val="90000"/>
              </a:lnSpc>
              <a:spcAft>
                <a:spcPct val="30000"/>
              </a:spcAft>
            </a:pPr>
            <a:r>
              <a:rPr lang="tr-TR" altLang="tr-TR" sz="2400" dirty="0" smtClean="0">
                <a:latin typeface="Arial" charset="0"/>
              </a:rPr>
              <a:t>Kontrolsüz sınıflandırma sonuçları irdelenerek kontrollü sınıflandırmada alıştırma örneklemlerinin seçiminde kullanılabilir.</a:t>
            </a:r>
          </a:p>
          <a:p>
            <a:pPr eaLnBrk="1" hangingPunct="1">
              <a:lnSpc>
                <a:spcPct val="90000"/>
              </a:lnSpc>
            </a:pPr>
            <a:endParaRPr lang="tr-TR" altLang="tr-TR" sz="2400" dirty="0" smtClean="0">
              <a:latin typeface="Arial" charset="0"/>
            </a:endParaRPr>
          </a:p>
        </p:txBody>
      </p:sp>
    </p:spTree>
    <p:extLst>
      <p:ext uri="{BB962C8B-B14F-4D97-AF65-F5344CB8AC3E}">
        <p14:creationId xmlns:p14="http://schemas.microsoft.com/office/powerpoint/2010/main" val="166908935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11560" y="269776"/>
            <a:ext cx="8458200" cy="1143000"/>
          </a:xfrm>
        </p:spPr>
        <p:txBody>
          <a:bodyPr vert="horz" lIns="91440" tIns="45720" rIns="91440" bIns="45720" rtlCol="0" anchor="ctr">
            <a:normAutofit/>
          </a:bodyPr>
          <a:lstStyle/>
          <a:p>
            <a:r>
              <a:rPr lang="tr-TR" altLang="tr-TR" sz="3600" b="1" dirty="0"/>
              <a:t>Kontrolsüz Sınıflandırma</a:t>
            </a:r>
          </a:p>
        </p:txBody>
      </p:sp>
      <p:sp>
        <p:nvSpPr>
          <p:cNvPr id="180227" name="Rectangle 3"/>
          <p:cNvSpPr>
            <a:spLocks noGrp="1" noChangeArrowheads="1"/>
          </p:cNvSpPr>
          <p:nvPr>
            <p:ph type="body" idx="1"/>
          </p:nvPr>
        </p:nvSpPr>
        <p:spPr>
          <a:xfrm>
            <a:off x="539552" y="1546448"/>
            <a:ext cx="8424936" cy="38267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lnSpc>
                <a:spcPct val="90000"/>
              </a:lnSpc>
              <a:spcAft>
                <a:spcPct val="30000"/>
              </a:spcAft>
            </a:pPr>
            <a:r>
              <a:rPr lang="tr-TR" altLang="tr-TR" dirty="0">
                <a:latin typeface="Arial" charset="0"/>
              </a:rPr>
              <a:t>Kontrolsüz sınıflandırma yöntemlerinde, görüntü sayısal değerlerinin doğal gruplaşmalarına veya kümelenmelerine dayalı olarak pikselleri çeşitli sınıflar altında birleştiren algoritmalar kullanılır</a:t>
            </a:r>
            <a:r>
              <a:rPr lang="tr-TR" altLang="tr-TR" dirty="0" smtClean="0">
                <a:latin typeface="Arial" charset="0"/>
              </a:rPr>
              <a:t>.</a:t>
            </a:r>
          </a:p>
          <a:p>
            <a:pPr eaLnBrk="1" hangingPunct="1">
              <a:lnSpc>
                <a:spcPct val="90000"/>
              </a:lnSpc>
              <a:spcAft>
                <a:spcPct val="30000"/>
              </a:spcAft>
            </a:pPr>
            <a:r>
              <a:rPr lang="tr-TR" altLang="tr-TR" dirty="0" smtClean="0">
                <a:latin typeface="Arial" charset="0"/>
              </a:rPr>
              <a:t>Kontrolsüz </a:t>
            </a:r>
            <a:r>
              <a:rPr lang="tr-TR" altLang="tr-TR" dirty="0">
                <a:latin typeface="Arial" charset="0"/>
              </a:rPr>
              <a:t>sınıflandırma sonucunda </a:t>
            </a:r>
            <a:r>
              <a:rPr lang="tr-TR" altLang="tr-TR" dirty="0" smtClean="0">
                <a:latin typeface="Arial" charset="0"/>
              </a:rPr>
              <a:t>oluşan </a:t>
            </a:r>
            <a:r>
              <a:rPr lang="tr-TR" altLang="tr-TR" dirty="0">
                <a:latin typeface="Arial" charset="0"/>
              </a:rPr>
              <a:t>sınıflar görüntü sayısal değerlerindeki doğal gruplara bağlı olduğundan spektral sınıflardır. </a:t>
            </a:r>
          </a:p>
          <a:p>
            <a:pPr eaLnBrk="1" hangingPunct="1">
              <a:lnSpc>
                <a:spcPct val="90000"/>
              </a:lnSpc>
              <a:spcAft>
                <a:spcPct val="30000"/>
              </a:spcAft>
            </a:pPr>
            <a:r>
              <a:rPr lang="tr-TR" altLang="tr-TR" dirty="0">
                <a:latin typeface="Arial" charset="0"/>
              </a:rPr>
              <a:t>Kontrolsüz sınıflandırma işleminde sınıflandırma öncesinde, görüntüdeki örtü türleri hakkında bilgi gerekmez.</a:t>
            </a:r>
          </a:p>
          <a:p>
            <a:pPr eaLnBrk="1" hangingPunct="1">
              <a:lnSpc>
                <a:spcPct val="90000"/>
              </a:lnSpc>
              <a:spcAft>
                <a:spcPct val="30000"/>
              </a:spcAft>
            </a:pPr>
            <a:endParaRPr lang="tr-TR" altLang="tr-TR" dirty="0">
              <a:latin typeface="Arial" charset="0"/>
            </a:endParaRPr>
          </a:p>
          <a:p>
            <a:pPr eaLnBrk="1" hangingPunct="1">
              <a:lnSpc>
                <a:spcPct val="90000"/>
              </a:lnSpc>
              <a:spcAft>
                <a:spcPct val="30000"/>
              </a:spcAft>
            </a:pPr>
            <a:endParaRPr lang="tr-TR" altLang="tr-TR" dirty="0">
              <a:latin typeface="Arial" charset="0"/>
            </a:endParaRPr>
          </a:p>
        </p:txBody>
      </p:sp>
    </p:spTree>
    <p:extLst>
      <p:ext uri="{BB962C8B-B14F-4D97-AF65-F5344CB8AC3E}">
        <p14:creationId xmlns:p14="http://schemas.microsoft.com/office/powerpoint/2010/main" val="1413509392"/>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body" idx="1"/>
          </p:nvPr>
        </p:nvSpPr>
        <p:spPr>
          <a:xfrm>
            <a:off x="539552" y="1412777"/>
            <a:ext cx="8280400" cy="33123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spcAft>
                <a:spcPct val="30000"/>
              </a:spcAft>
            </a:pPr>
            <a:r>
              <a:rPr lang="tr-TR" altLang="tr-TR" dirty="0">
                <a:latin typeface="Arial" charset="0"/>
              </a:rPr>
              <a:t>Kontrolsüz sınıflandırma sonucunda elde edilen birkaç sınıf aynı örtü türüne ait olabilir. </a:t>
            </a:r>
          </a:p>
          <a:p>
            <a:pPr eaLnBrk="1" hangingPunct="1">
              <a:lnSpc>
                <a:spcPct val="90000"/>
              </a:lnSpc>
              <a:spcAft>
                <a:spcPct val="30000"/>
              </a:spcAft>
            </a:pPr>
            <a:r>
              <a:rPr lang="tr-TR" altLang="tr-TR" dirty="0">
                <a:latin typeface="Arial" charset="0"/>
              </a:rPr>
              <a:t>Kontrolsüz sınıflandırma işleminden sonra elde edilen kümeler incelenerek </a:t>
            </a:r>
            <a:r>
              <a:rPr lang="tr-TR" altLang="tr-TR" dirty="0" err="1">
                <a:latin typeface="Arial" charset="0"/>
              </a:rPr>
              <a:t>konumsal</a:t>
            </a:r>
            <a:r>
              <a:rPr lang="tr-TR" altLang="tr-TR" dirty="0">
                <a:latin typeface="Arial" charset="0"/>
              </a:rPr>
              <a:t> yakınlığına veya spektral benzerliğine göre birleştirilebilir.</a:t>
            </a:r>
          </a:p>
          <a:p>
            <a:pPr eaLnBrk="1" hangingPunct="1">
              <a:lnSpc>
                <a:spcPct val="90000"/>
              </a:lnSpc>
              <a:spcAft>
                <a:spcPct val="30000"/>
              </a:spcAft>
            </a:pPr>
            <a:r>
              <a:rPr lang="tr-TR" altLang="tr-TR" dirty="0">
                <a:latin typeface="Arial" charset="0"/>
              </a:rPr>
              <a:t>Oluşturulan sınıfların gerçek özellikleri sınıflandırmadan sonra bölgeye ait haritalar, hava fotoğrafları veya yersel veriler yardımıyla belirlenir.</a:t>
            </a:r>
          </a:p>
        </p:txBody>
      </p:sp>
      <p:sp>
        <p:nvSpPr>
          <p:cNvPr id="181251" name="Rectangle 4"/>
          <p:cNvSpPr>
            <a:spLocks noGrp="1" noChangeArrowheads="1"/>
          </p:cNvSpPr>
          <p:nvPr>
            <p:ph type="title"/>
          </p:nvPr>
        </p:nvSpPr>
        <p:spPr>
          <a:xfrm>
            <a:off x="539552" y="228600"/>
            <a:ext cx="8458200" cy="1143000"/>
          </a:xfrm>
        </p:spPr>
        <p:txBody>
          <a:bodyPr vert="horz" lIns="91440" tIns="45720" rIns="91440" bIns="45720" rtlCol="0" anchor="ctr">
            <a:normAutofit/>
          </a:bodyPr>
          <a:lstStyle/>
          <a:p>
            <a:r>
              <a:rPr lang="tr-TR" altLang="tr-TR" sz="3600" b="1" dirty="0"/>
              <a:t>Kontrolsüz Sınıflandırma</a:t>
            </a:r>
          </a:p>
        </p:txBody>
      </p:sp>
    </p:spTree>
    <p:extLst>
      <p:ext uri="{BB962C8B-B14F-4D97-AF65-F5344CB8AC3E}">
        <p14:creationId xmlns:p14="http://schemas.microsoft.com/office/powerpoint/2010/main" val="741897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332656"/>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0723" name="Rectangle 3"/>
          <p:cNvSpPr>
            <a:spLocks noGrp="1" noChangeArrowheads="1"/>
          </p:cNvSpPr>
          <p:nvPr>
            <p:ph type="body" idx="1"/>
          </p:nvPr>
        </p:nvSpPr>
        <p:spPr>
          <a:xfrm>
            <a:off x="323528" y="1600200"/>
            <a:ext cx="8363272" cy="4876800"/>
          </a:xfrm>
        </p:spPr>
        <p:txBody>
          <a:bodyPr>
            <a:normAutofit/>
          </a:bodyPr>
          <a:lstStyle/>
          <a:p>
            <a:pPr eaLnBrk="1" hangingPunct="1">
              <a:lnSpc>
                <a:spcPct val="90000"/>
              </a:lnSpc>
              <a:spcAft>
                <a:spcPts val="600"/>
              </a:spcAft>
            </a:pPr>
            <a:r>
              <a:rPr lang="tr-TR" altLang="tr-TR" b="1" noProof="1" smtClean="0">
                <a:latin typeface="Arial" charset="0"/>
              </a:rPr>
              <a:t>Elektromanyetik Spektrum (EMS): </a:t>
            </a:r>
            <a:r>
              <a:rPr lang="tr-TR" altLang="tr-TR" noProof="1" smtClean="0">
                <a:latin typeface="Arial" charset="0"/>
              </a:rPr>
              <a:t>Elektromanyetik spektrum, çeşitli dalga boylarındaki radyant enerjiyi içeren ve bu radyant enerjinin içinde elektromanyetik dalgalar halinde serbestçe hareket ettiği bir ortam olarak tanımlanabilir.</a:t>
            </a:r>
          </a:p>
          <a:p>
            <a:pPr eaLnBrk="1" hangingPunct="1">
              <a:lnSpc>
                <a:spcPct val="90000"/>
              </a:lnSpc>
              <a:spcAft>
                <a:spcPts val="600"/>
              </a:spcAft>
              <a:buFont typeface="Wingdings" pitchFamily="2" charset="2"/>
              <a:buNone/>
            </a:pPr>
            <a:r>
              <a:rPr lang="tr-TR" altLang="tr-TR" noProof="1" smtClean="0">
                <a:latin typeface="Arial" charset="0"/>
              </a:rPr>
              <a:t>	Elektromanyetik spektrum süreklidir. Ancak çalışmalarda kolaylık sağlanabilmesi için özellikleri göz önünde bulundurularak belirli bölümlere ayrılarak isimlendirilir. Bu bölümler arasında kesin bir sınır yoktur.</a:t>
            </a:r>
          </a:p>
        </p:txBody>
      </p:sp>
    </p:spTree>
    <p:extLst>
      <p:ext uri="{BB962C8B-B14F-4D97-AF65-F5344CB8AC3E}">
        <p14:creationId xmlns:p14="http://schemas.microsoft.com/office/powerpoint/2010/main" val="1859065255"/>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200" b="1" dirty="0" smtClean="0"/>
              <a:t>Kontrolsüz Sınıflandırmanın Avantajları</a:t>
            </a:r>
            <a:endParaRPr lang="tr-TR" sz="3200" b="1" dirty="0"/>
          </a:p>
        </p:txBody>
      </p:sp>
      <p:sp>
        <p:nvSpPr>
          <p:cNvPr id="3" name="İçerik Yer Tutucusu 2"/>
          <p:cNvSpPr>
            <a:spLocks noGrp="1"/>
          </p:cNvSpPr>
          <p:nvPr>
            <p:ph idx="1"/>
          </p:nvPr>
        </p:nvSpPr>
        <p:spPr>
          <a:xfrm>
            <a:off x="457200" y="1600200"/>
            <a:ext cx="8229600" cy="3412976"/>
          </a:xfrm>
        </p:spPr>
        <p:txBody>
          <a:bodyPr/>
          <a:lstStyle/>
          <a:p>
            <a:pPr>
              <a:spcAft>
                <a:spcPts val="600"/>
              </a:spcAft>
            </a:pPr>
            <a:r>
              <a:rPr lang="tr-TR" dirty="0" smtClean="0"/>
              <a:t>Kontrolsüz </a:t>
            </a:r>
            <a:r>
              <a:rPr lang="tr-TR" dirty="0"/>
              <a:t>sınıflandırma oldukça hızlıdır ve çalıştırılması kolaydır. </a:t>
            </a:r>
            <a:endParaRPr lang="tr-TR" dirty="0" smtClean="0"/>
          </a:p>
          <a:p>
            <a:pPr>
              <a:spcAft>
                <a:spcPts val="600"/>
              </a:spcAft>
            </a:pPr>
            <a:r>
              <a:rPr lang="tr-TR" dirty="0" smtClean="0"/>
              <a:t>Çalışma alanıyla </a:t>
            </a:r>
            <a:r>
              <a:rPr lang="tr-TR" dirty="0"/>
              <a:t>ilgili kapsamlı bir ön bilgi gerekli değildir, ancak sınıflandırmadan sonra </a:t>
            </a:r>
            <a:r>
              <a:rPr lang="tr-TR" dirty="0" smtClean="0"/>
              <a:t>sınıfların tanımlanabilmes</a:t>
            </a:r>
            <a:r>
              <a:rPr lang="tr-TR" dirty="0"/>
              <a:t>i</a:t>
            </a:r>
            <a:r>
              <a:rPr lang="tr-TR" dirty="0" smtClean="0"/>
              <a:t> </a:t>
            </a:r>
            <a:r>
              <a:rPr lang="tr-TR" dirty="0"/>
              <a:t>ve </a:t>
            </a:r>
            <a:r>
              <a:rPr lang="tr-TR" dirty="0" smtClean="0"/>
              <a:t>etiketlenebilmesi gerekir</a:t>
            </a:r>
            <a:r>
              <a:rPr lang="tr-TR" dirty="0"/>
              <a:t>. </a:t>
            </a:r>
            <a:endParaRPr lang="tr-TR" dirty="0" smtClean="0"/>
          </a:p>
          <a:p>
            <a:pPr>
              <a:spcAft>
                <a:spcPts val="600"/>
              </a:spcAft>
            </a:pPr>
            <a:r>
              <a:rPr lang="tr-TR" dirty="0" smtClean="0"/>
              <a:t>Sınıflar </a:t>
            </a:r>
            <a:r>
              <a:rPr lang="tr-TR" dirty="0"/>
              <a:t>tamamen spektral bilgilere dayalı olarak oluşturulur, bu nedenle </a:t>
            </a:r>
            <a:r>
              <a:rPr lang="tr-TR" dirty="0" smtClean="0"/>
              <a:t>görsel </a:t>
            </a:r>
            <a:r>
              <a:rPr lang="tr-TR" dirty="0"/>
              <a:t>yorumlama </a:t>
            </a:r>
            <a:r>
              <a:rPr lang="tr-TR" dirty="0" smtClean="0"/>
              <a:t>kadar </a:t>
            </a:r>
            <a:r>
              <a:rPr lang="tr-TR" dirty="0"/>
              <a:t>öznel değildirler</a:t>
            </a:r>
            <a:r>
              <a:rPr lang="tr-TR" dirty="0" smtClean="0"/>
              <a:t>.</a:t>
            </a:r>
          </a:p>
        </p:txBody>
      </p:sp>
    </p:spTree>
    <p:extLst>
      <p:ext uri="{BB962C8B-B14F-4D97-AF65-F5344CB8AC3E}">
        <p14:creationId xmlns:p14="http://schemas.microsoft.com/office/powerpoint/2010/main" val="907760431"/>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200" b="1" dirty="0"/>
              <a:t>Kontrolsüz Sınıflandırmanın </a:t>
            </a:r>
            <a:r>
              <a:rPr lang="tr-TR" sz="3200" b="1" dirty="0" smtClean="0"/>
              <a:t>Dezavantajları</a:t>
            </a:r>
            <a:endParaRPr lang="tr-TR" sz="3200" dirty="0"/>
          </a:p>
        </p:txBody>
      </p:sp>
      <p:sp>
        <p:nvSpPr>
          <p:cNvPr id="3" name="İçerik Yer Tutucusu 2"/>
          <p:cNvSpPr>
            <a:spLocks noGrp="1"/>
          </p:cNvSpPr>
          <p:nvPr>
            <p:ph idx="1"/>
          </p:nvPr>
        </p:nvSpPr>
        <p:spPr>
          <a:xfrm>
            <a:off x="457200" y="1600200"/>
            <a:ext cx="8507288" cy="4133056"/>
          </a:xfrm>
        </p:spPr>
        <p:txBody>
          <a:bodyPr/>
          <a:lstStyle/>
          <a:p>
            <a:pPr>
              <a:spcAft>
                <a:spcPts val="600"/>
              </a:spcAft>
            </a:pPr>
            <a:r>
              <a:rPr lang="tr-TR" dirty="0" smtClean="0"/>
              <a:t>Kontrolsüz sınıflandırmanın dezavantajlardan </a:t>
            </a:r>
            <a:r>
              <a:rPr lang="tr-TR" dirty="0"/>
              <a:t>biri, spektral sınıfların her zaman bilgi sınıflarına karşılık gelmemesidir. </a:t>
            </a:r>
            <a:r>
              <a:rPr lang="tr-TR" altLang="tr-TR" dirty="0">
                <a:latin typeface="Arial" charset="0"/>
              </a:rPr>
              <a:t>Bir spektral sınıf içine birkaç örtü türü girebilmesi kontrolsüz sınıflandırmanın </a:t>
            </a:r>
            <a:r>
              <a:rPr lang="tr-TR" altLang="tr-TR" dirty="0" smtClean="0">
                <a:latin typeface="Arial" charset="0"/>
              </a:rPr>
              <a:t>en büyük dezavantajıdır.</a:t>
            </a:r>
            <a:endParaRPr lang="tr-TR" dirty="0" smtClean="0"/>
          </a:p>
          <a:p>
            <a:pPr>
              <a:spcAft>
                <a:spcPts val="600"/>
              </a:spcAft>
            </a:pPr>
            <a:r>
              <a:rPr lang="tr-TR" dirty="0" smtClean="0"/>
              <a:t>Kullanıcı </a:t>
            </a:r>
            <a:r>
              <a:rPr lang="tr-TR" dirty="0"/>
              <a:t>ayrıca sınıflandırmanın ardından sınıfları yorumlamak ve etiketlemek için zaman </a:t>
            </a:r>
            <a:r>
              <a:rPr lang="tr-TR" dirty="0" smtClean="0"/>
              <a:t>harcamak durumundadır.</a:t>
            </a:r>
          </a:p>
          <a:p>
            <a:pPr>
              <a:spcAft>
                <a:spcPts val="600"/>
              </a:spcAft>
            </a:pPr>
            <a:r>
              <a:rPr lang="tr-TR" dirty="0" smtClean="0"/>
              <a:t>Sınıfların spektral özellikleri de zamanla değişebilir, bu nedenle bir görüntüden diğerine geçerken her zaman aynı sınıf bilgisi kullanılamaz.</a:t>
            </a:r>
          </a:p>
          <a:p>
            <a:pPr>
              <a:spcAft>
                <a:spcPts val="600"/>
              </a:spcAft>
            </a:pPr>
            <a:endParaRPr lang="tr-TR" dirty="0"/>
          </a:p>
          <a:p>
            <a:pPr>
              <a:spcAft>
                <a:spcPts val="600"/>
              </a:spcAft>
            </a:pPr>
            <a:endParaRPr lang="tr-TR" dirty="0"/>
          </a:p>
        </p:txBody>
      </p:sp>
    </p:spTree>
    <p:extLst>
      <p:ext uri="{BB962C8B-B14F-4D97-AF65-F5344CB8AC3E}">
        <p14:creationId xmlns:p14="http://schemas.microsoft.com/office/powerpoint/2010/main" val="2389511723"/>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350168"/>
            <a:ext cx="8229600" cy="990600"/>
          </a:xfrm>
        </p:spPr>
        <p:txBody>
          <a:bodyPr>
            <a:normAutofit/>
          </a:bodyPr>
          <a:lstStyle/>
          <a:p>
            <a:r>
              <a:rPr lang="tr-TR" sz="3600" b="1" dirty="0" smtClean="0"/>
              <a:t>Kontrollü </a:t>
            </a:r>
            <a:r>
              <a:rPr lang="tr-TR" sz="3600" b="1" dirty="0"/>
              <a:t>Sınıflandırma</a:t>
            </a:r>
            <a:endParaRPr lang="tr-TR" sz="3600" dirty="0"/>
          </a:p>
        </p:txBody>
      </p:sp>
      <p:sp>
        <p:nvSpPr>
          <p:cNvPr id="3" name="İçerik Yer Tutucusu 2"/>
          <p:cNvSpPr>
            <a:spLocks noGrp="1"/>
          </p:cNvSpPr>
          <p:nvPr>
            <p:ph idx="1"/>
          </p:nvPr>
        </p:nvSpPr>
        <p:spPr>
          <a:xfrm>
            <a:off x="323528" y="1484784"/>
            <a:ext cx="6707088" cy="5184576"/>
          </a:xfrm>
        </p:spPr>
        <p:txBody>
          <a:bodyPr/>
          <a:lstStyle/>
          <a:p>
            <a:pPr>
              <a:spcAft>
                <a:spcPts val="600"/>
              </a:spcAft>
            </a:pPr>
            <a:r>
              <a:rPr lang="tr-TR" dirty="0" smtClean="0"/>
              <a:t>Kontrollü </a:t>
            </a:r>
            <a:r>
              <a:rPr lang="tr-TR" dirty="0"/>
              <a:t>sınıflandırmada, </a:t>
            </a:r>
            <a:r>
              <a:rPr lang="tr-TR" dirty="0" smtClean="0"/>
              <a:t>analist </a:t>
            </a:r>
            <a:r>
              <a:rPr lang="tr-TR" dirty="0"/>
              <a:t>piksel sınıflandırma sürecini </a:t>
            </a:r>
            <a:r>
              <a:rPr lang="tr-TR" dirty="0" smtClean="0"/>
              <a:t>“kontrol eder-denetler</a:t>
            </a:r>
            <a:r>
              <a:rPr lang="tr-TR" dirty="0"/>
              <a:t>”. </a:t>
            </a:r>
            <a:endParaRPr lang="tr-TR" dirty="0" smtClean="0"/>
          </a:p>
          <a:p>
            <a:pPr>
              <a:spcAft>
                <a:spcPts val="600"/>
              </a:spcAft>
            </a:pPr>
            <a:r>
              <a:rPr lang="tr-TR" dirty="0" smtClean="0"/>
              <a:t>Analist, </a:t>
            </a:r>
            <a:r>
              <a:rPr lang="tr-TR" dirty="0"/>
              <a:t>her bir sınıfla ilişkilendirilmesi gereken çeşitli piksel değerlerini </a:t>
            </a:r>
            <a:r>
              <a:rPr lang="tr-TR" dirty="0" smtClean="0"/>
              <a:t>(dolayısıyla her sınıf için spektral imzaları) belirtir. </a:t>
            </a:r>
          </a:p>
          <a:p>
            <a:pPr lvl="1">
              <a:spcAft>
                <a:spcPts val="600"/>
              </a:spcAft>
            </a:pPr>
            <a:r>
              <a:rPr lang="tr-TR" sz="2200" dirty="0" smtClean="0"/>
              <a:t>Bu işlem, alıştırma örneklemleri seçilerek </a:t>
            </a:r>
            <a:r>
              <a:rPr lang="tr-TR" sz="2200" dirty="0"/>
              <a:t>yapılır. </a:t>
            </a:r>
            <a:endParaRPr lang="tr-TR" sz="2200" dirty="0" smtClean="0"/>
          </a:p>
          <a:p>
            <a:pPr lvl="1">
              <a:spcAft>
                <a:spcPts val="600"/>
              </a:spcAft>
            </a:pPr>
            <a:r>
              <a:rPr lang="tr-TR" sz="2200" dirty="0" smtClean="0"/>
              <a:t>Tüm </a:t>
            </a:r>
            <a:r>
              <a:rPr lang="tr-TR" sz="2200" dirty="0"/>
              <a:t>görüntüyü sınıflandırmak için bu </a:t>
            </a:r>
            <a:r>
              <a:rPr lang="tr-TR" sz="2200" dirty="0" smtClean="0"/>
              <a:t>alıştırma örneklemlerinden elde edilen spektral imzalar kullanılır</a:t>
            </a:r>
            <a:r>
              <a:rPr lang="tr-TR" sz="2200" dirty="0"/>
              <a:t>. </a:t>
            </a:r>
            <a:endParaRPr lang="tr-TR" sz="2200" dirty="0" smtClean="0"/>
          </a:p>
          <a:p>
            <a:pPr lvl="1">
              <a:spcAft>
                <a:spcPts val="600"/>
              </a:spcAft>
            </a:pPr>
            <a:r>
              <a:rPr lang="tr-TR" sz="2200" dirty="0" smtClean="0"/>
              <a:t>Sınıfların alıştırma örneklemleri örtüşmemeli (veya </a:t>
            </a:r>
            <a:r>
              <a:rPr lang="tr-TR" sz="2200" dirty="0"/>
              <a:t>çok az </a:t>
            </a:r>
            <a:r>
              <a:rPr lang="tr-TR" sz="2200" dirty="0" smtClean="0"/>
              <a:t>örtüşmelidir).</a:t>
            </a:r>
            <a:endParaRPr lang="tr-TR"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412776"/>
            <a:ext cx="1944216" cy="455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230398"/>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600" b="1" dirty="0"/>
              <a:t>Kontrollü Sınıflandırma</a:t>
            </a:r>
          </a:p>
        </p:txBody>
      </p:sp>
      <p:sp>
        <p:nvSpPr>
          <p:cNvPr id="3" name="İçerik Yer Tutucusu 2"/>
          <p:cNvSpPr>
            <a:spLocks noGrp="1"/>
          </p:cNvSpPr>
          <p:nvPr>
            <p:ph idx="1"/>
          </p:nvPr>
        </p:nvSpPr>
        <p:spPr>
          <a:xfrm>
            <a:off x="457200" y="1484784"/>
            <a:ext cx="8229600"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sz="2800" dirty="0"/>
              <a:t>Minimum </a:t>
            </a:r>
            <a:r>
              <a:rPr lang="tr-TR" sz="2800" dirty="0" smtClean="0"/>
              <a:t>Uzaklık (En Kısa Mesafe)</a:t>
            </a:r>
          </a:p>
          <a:p>
            <a:pPr>
              <a:spcAft>
                <a:spcPts val="600"/>
              </a:spcAft>
            </a:pPr>
            <a:r>
              <a:rPr lang="tr-TR" altLang="tr-TR" sz="2800" dirty="0" smtClean="0">
                <a:latin typeface="Arial" charset="0"/>
              </a:rPr>
              <a:t>Paralelyüz</a:t>
            </a:r>
            <a:endParaRPr lang="tr-TR" sz="2800" dirty="0"/>
          </a:p>
          <a:p>
            <a:pPr>
              <a:spcAft>
                <a:spcPts val="600"/>
              </a:spcAft>
            </a:pPr>
            <a:r>
              <a:rPr lang="tr-TR" sz="2800" dirty="0"/>
              <a:t>Maksimum Olabilirlik (Maksimum Benzerlik)</a:t>
            </a:r>
          </a:p>
          <a:p>
            <a:pPr>
              <a:spcAft>
                <a:spcPts val="600"/>
              </a:spcAft>
            </a:pPr>
            <a:r>
              <a:rPr lang="tr-TR" sz="2800" dirty="0" err="1"/>
              <a:t>Mahalanobis</a:t>
            </a:r>
            <a:r>
              <a:rPr lang="tr-TR" sz="2800" dirty="0"/>
              <a:t> Uzaklığı</a:t>
            </a:r>
          </a:p>
          <a:p>
            <a:pPr>
              <a:spcAft>
                <a:spcPts val="600"/>
              </a:spcAft>
            </a:pPr>
            <a:r>
              <a:rPr lang="tr-TR" sz="2800" dirty="0"/>
              <a:t>Spektral Açı </a:t>
            </a:r>
            <a:r>
              <a:rPr lang="tr-TR" sz="2800" dirty="0" smtClean="0"/>
              <a:t>Eşleyici</a:t>
            </a:r>
          </a:p>
          <a:p>
            <a:pPr>
              <a:spcAft>
                <a:spcPts val="600"/>
              </a:spcAft>
            </a:pPr>
            <a:r>
              <a:rPr lang="tr-TR" sz="2800" dirty="0" smtClean="0"/>
              <a:t>…</a:t>
            </a:r>
          </a:p>
          <a:p>
            <a:pPr marL="0" indent="0">
              <a:spcAft>
                <a:spcPts val="600"/>
              </a:spcAft>
              <a:buNone/>
            </a:pPr>
            <a:endParaRPr lang="tr-TR" sz="2800" dirty="0"/>
          </a:p>
          <a:p>
            <a:pPr marL="0" indent="0">
              <a:spcAft>
                <a:spcPts val="600"/>
              </a:spcAft>
              <a:buNone/>
            </a:pPr>
            <a:endParaRPr lang="tr-TR" sz="2800" dirty="0"/>
          </a:p>
        </p:txBody>
      </p:sp>
    </p:spTree>
    <p:extLst>
      <p:ext uri="{BB962C8B-B14F-4D97-AF65-F5344CB8AC3E}">
        <p14:creationId xmlns:p14="http://schemas.microsoft.com/office/powerpoint/2010/main" val="2786026280"/>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fontScale="90000"/>
          </a:bodyPr>
          <a:lstStyle/>
          <a:p>
            <a:r>
              <a:rPr lang="tr-TR" b="1" dirty="0" smtClean="0"/>
              <a:t>Alıştırma Örneklemlerinin Seçilmesi</a:t>
            </a:r>
            <a:endParaRPr lang="tr-TR" b="1" dirty="0"/>
          </a:p>
        </p:txBody>
      </p:sp>
      <p:sp>
        <p:nvSpPr>
          <p:cNvPr id="3" name="İçerik Yer Tutucusu 2"/>
          <p:cNvSpPr>
            <a:spLocks noGrp="1"/>
          </p:cNvSpPr>
          <p:nvPr>
            <p:ph idx="1"/>
          </p:nvPr>
        </p:nvSpPr>
        <p:spPr>
          <a:xfrm>
            <a:off x="457200" y="1340768"/>
            <a:ext cx="8229600" cy="3528392"/>
          </a:xfrm>
        </p:spPr>
        <p:txBody>
          <a:bodyPr/>
          <a:lstStyle/>
          <a:p>
            <a:pPr>
              <a:spcAft>
                <a:spcPts val="600"/>
              </a:spcAft>
            </a:pPr>
            <a:r>
              <a:rPr lang="tr-TR" dirty="0" smtClean="0"/>
              <a:t>Alıştırma örneklemleri, </a:t>
            </a:r>
            <a:r>
              <a:rPr lang="tr-TR" dirty="0"/>
              <a:t>belirli bir </a:t>
            </a:r>
            <a:r>
              <a:rPr lang="tr-TR" dirty="0" smtClean="0"/>
              <a:t>sınıfı temsil </a:t>
            </a:r>
            <a:r>
              <a:rPr lang="tr-TR" dirty="0"/>
              <a:t>ettiği bilinen </a:t>
            </a:r>
            <a:r>
              <a:rPr lang="tr-TR" dirty="0" smtClean="0"/>
              <a:t>piksellerdir. </a:t>
            </a:r>
          </a:p>
          <a:p>
            <a:pPr>
              <a:spcAft>
                <a:spcPts val="600"/>
              </a:spcAft>
            </a:pPr>
            <a:r>
              <a:rPr lang="tr-TR" dirty="0" smtClean="0"/>
              <a:t>Her sınıf için tanımlanan alıştırma örneklemlerinden sınıflar için spektral imzalar belirlenir </a:t>
            </a:r>
            <a:r>
              <a:rPr lang="tr-TR" dirty="0"/>
              <a:t>ve bu </a:t>
            </a:r>
            <a:r>
              <a:rPr lang="tr-TR" dirty="0" smtClean="0"/>
              <a:t>bilgiler, </a:t>
            </a:r>
            <a:r>
              <a:rPr lang="tr-TR" dirty="0"/>
              <a:t>her bir sınıfın ortalama ve </a:t>
            </a:r>
            <a:r>
              <a:rPr lang="tr-TR" dirty="0" err="1"/>
              <a:t>varyansı</a:t>
            </a:r>
            <a:r>
              <a:rPr lang="tr-TR" dirty="0"/>
              <a:t> dahil olmak üzere istatistikleri tanımlamak için </a:t>
            </a:r>
            <a:r>
              <a:rPr lang="tr-TR" dirty="0" smtClean="0"/>
              <a:t>kullanılır</a:t>
            </a:r>
            <a:r>
              <a:rPr lang="tr-TR" dirty="0"/>
              <a:t>. </a:t>
            </a:r>
            <a:endParaRPr lang="tr-TR" dirty="0" smtClean="0"/>
          </a:p>
          <a:p>
            <a:pPr>
              <a:spcAft>
                <a:spcPts val="600"/>
              </a:spcAft>
            </a:pPr>
            <a:r>
              <a:rPr lang="tr-TR" dirty="0" smtClean="0"/>
              <a:t>Alıştırma örneklemleri, </a:t>
            </a:r>
            <a:r>
              <a:rPr lang="tr-TR" dirty="0"/>
              <a:t>sahada toplanan verilere veya yüksek çözünürlüklü referans görüntülerine </a:t>
            </a:r>
            <a:r>
              <a:rPr lang="tr-TR" dirty="0" smtClean="0"/>
              <a:t>dayanmalıdır.</a:t>
            </a:r>
          </a:p>
        </p:txBody>
      </p:sp>
    </p:spTree>
    <p:extLst>
      <p:ext uri="{BB962C8B-B14F-4D97-AF65-F5344CB8AC3E}">
        <p14:creationId xmlns:p14="http://schemas.microsoft.com/office/powerpoint/2010/main" val="2673240642"/>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b="1" dirty="0"/>
              <a:t>Alıştırma Örneklemlerinin Seçilmesi</a:t>
            </a:r>
            <a:endParaRPr lang="tr-TR" dirty="0"/>
          </a:p>
        </p:txBody>
      </p:sp>
      <p:sp>
        <p:nvSpPr>
          <p:cNvPr id="3" name="İçerik Yer Tutucusu 2"/>
          <p:cNvSpPr>
            <a:spLocks noGrp="1"/>
          </p:cNvSpPr>
          <p:nvPr>
            <p:ph idx="1"/>
          </p:nvPr>
        </p:nvSpPr>
        <p:spPr>
          <a:xfrm>
            <a:off x="457200" y="1412776"/>
            <a:ext cx="8229600" cy="2808312"/>
          </a:xfrm>
        </p:spPr>
        <p:txBody>
          <a:bodyPr/>
          <a:lstStyle/>
          <a:p>
            <a:pPr>
              <a:spcAft>
                <a:spcPts val="600"/>
              </a:spcAft>
            </a:pPr>
            <a:r>
              <a:rPr lang="tr-TR" dirty="0"/>
              <a:t>Görüntünün doğru bir şekilde </a:t>
            </a:r>
            <a:r>
              <a:rPr lang="tr-TR" dirty="0" smtClean="0"/>
              <a:t>sınıflandırılması </a:t>
            </a:r>
            <a:r>
              <a:rPr lang="tr-TR" dirty="0"/>
              <a:t>için her sınıfta tüm değişkenliği kapsayan alıştırma örneklemlerinin seçilmesi önemlidir. </a:t>
            </a:r>
          </a:p>
          <a:p>
            <a:pPr>
              <a:spcAft>
                <a:spcPts val="600"/>
              </a:spcAft>
            </a:pPr>
            <a:r>
              <a:rPr lang="tr-TR" dirty="0"/>
              <a:t>Alıştırma örneklemleri, belirli bir sınıf içinde bulunan değişkenlik aralığını temsil etmiyorsa, sınıflandırma doğruluğu </a:t>
            </a:r>
            <a:r>
              <a:rPr lang="tr-TR" dirty="0" smtClean="0"/>
              <a:t>azalır. </a:t>
            </a:r>
            <a:endParaRPr lang="tr-TR" dirty="0"/>
          </a:p>
          <a:p>
            <a:pPr>
              <a:spcAft>
                <a:spcPts val="600"/>
              </a:spcAft>
            </a:pPr>
            <a:endParaRPr lang="tr-TR" dirty="0"/>
          </a:p>
        </p:txBody>
      </p:sp>
    </p:spTree>
    <p:extLst>
      <p:ext uri="{BB962C8B-B14F-4D97-AF65-F5344CB8AC3E}">
        <p14:creationId xmlns:p14="http://schemas.microsoft.com/office/powerpoint/2010/main" val="1106006641"/>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fontScale="90000"/>
          </a:bodyPr>
          <a:lstStyle/>
          <a:p>
            <a:r>
              <a:rPr lang="tr-TR" b="1" dirty="0"/>
              <a:t>Alıştırma Örneklemlerinin Seçilmesi</a:t>
            </a:r>
            <a:endParaRPr lang="tr-TR" dirty="0"/>
          </a:p>
        </p:txBody>
      </p:sp>
      <p:sp>
        <p:nvSpPr>
          <p:cNvPr id="3" name="İçerik Yer Tutucusu 2"/>
          <p:cNvSpPr>
            <a:spLocks noGrp="1"/>
          </p:cNvSpPr>
          <p:nvPr>
            <p:ph idx="1"/>
          </p:nvPr>
        </p:nvSpPr>
        <p:spPr>
          <a:xfrm>
            <a:off x="323528" y="1268760"/>
            <a:ext cx="8568952" cy="2572815"/>
          </a:xfrm>
        </p:spPr>
        <p:txBody>
          <a:bodyPr/>
          <a:lstStyle/>
          <a:p>
            <a:pPr>
              <a:spcAft>
                <a:spcPts val="600"/>
              </a:spcAft>
            </a:pPr>
            <a:r>
              <a:rPr lang="tr-TR" dirty="0"/>
              <a:t>Her sınıf için alıştırma örneklemlerinin seçilmesinde tek bir yerden büyük bir alan olarak seçilmesi yerine birden daha fazla sayıda daha küçük alanlar olarak seçilmesi daha iyidir. </a:t>
            </a:r>
          </a:p>
          <a:p>
            <a:pPr>
              <a:spcAft>
                <a:spcPts val="600"/>
              </a:spcAft>
            </a:pPr>
            <a:r>
              <a:rPr lang="tr-TR" dirty="0"/>
              <a:t>Alıştırma örneklemlerini toplamak ve seçmek için ne kadar çok zaman ve çaba harcanırsa, sınıflandırma sonuçları o kadar iyi olur.</a:t>
            </a:r>
          </a:p>
          <a:p>
            <a:pPr>
              <a:spcAft>
                <a:spcPts val="600"/>
              </a:spcAft>
            </a:pPr>
            <a:endParaRPr lang="tr-TR" dirty="0"/>
          </a:p>
        </p:txBody>
      </p:sp>
      <p:pic>
        <p:nvPicPr>
          <p:cNvPr id="4" name="Picture 2" descr="Training 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841575"/>
            <a:ext cx="76200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23825"/>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200" b="1" dirty="0"/>
              <a:t>Kontrollü Sınıflandırmanın Avantajları ve Dezavantajları</a:t>
            </a:r>
          </a:p>
        </p:txBody>
      </p:sp>
      <p:sp>
        <p:nvSpPr>
          <p:cNvPr id="3" name="İçerik Yer Tutucusu 2"/>
          <p:cNvSpPr>
            <a:spLocks noGrp="1"/>
          </p:cNvSpPr>
          <p:nvPr>
            <p:ph idx="1"/>
          </p:nvPr>
        </p:nvSpPr>
        <p:spPr>
          <a:xfrm>
            <a:off x="457200" y="1648544"/>
            <a:ext cx="8435280" cy="2932584"/>
          </a:xfrm>
        </p:spPr>
        <p:txBody>
          <a:bodyPr/>
          <a:lstStyle/>
          <a:p>
            <a:pPr>
              <a:spcAft>
                <a:spcPts val="600"/>
              </a:spcAft>
            </a:pPr>
            <a:r>
              <a:rPr lang="tr-TR" sz="2800" dirty="0" smtClean="0"/>
              <a:t>Kontrollü sınıflandırmada çoğu işlem sınıflandırma </a:t>
            </a:r>
            <a:r>
              <a:rPr lang="tr-TR" sz="2800" dirty="0"/>
              <a:t>sürecinden önce yapılır. </a:t>
            </a:r>
            <a:endParaRPr lang="tr-TR" sz="2800" dirty="0" smtClean="0"/>
          </a:p>
          <a:p>
            <a:pPr>
              <a:spcAft>
                <a:spcPts val="600"/>
              </a:spcAft>
            </a:pPr>
            <a:r>
              <a:rPr lang="tr-TR" sz="2800" dirty="0" smtClean="0"/>
              <a:t>Sınıflandırma gerçekleştirildiğinde elde edilen </a:t>
            </a:r>
            <a:r>
              <a:rPr lang="tr-TR" sz="2800" dirty="0"/>
              <a:t>çıktı, etiketlenen ve bilgi sınıflarına veya arazi örtüsü türlerine karşılık gelen sınıflara sahip tematik bir görüntüdür. </a:t>
            </a:r>
            <a:endParaRPr lang="tr-TR" sz="2800" dirty="0" smtClean="0"/>
          </a:p>
        </p:txBody>
      </p:sp>
    </p:spTree>
    <p:extLst>
      <p:ext uri="{BB962C8B-B14F-4D97-AF65-F5344CB8AC3E}">
        <p14:creationId xmlns:p14="http://schemas.microsoft.com/office/powerpoint/2010/main" val="1228534753"/>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200" b="1" dirty="0"/>
              <a:t>Kontrollü Sınıflandırmanın Avantajları ve Dezavantajları</a:t>
            </a:r>
            <a:endParaRPr lang="tr-TR" sz="3200" dirty="0"/>
          </a:p>
        </p:txBody>
      </p:sp>
      <p:sp>
        <p:nvSpPr>
          <p:cNvPr id="3" name="İçerik Yer Tutucusu 2"/>
          <p:cNvSpPr>
            <a:spLocks noGrp="1"/>
          </p:cNvSpPr>
          <p:nvPr>
            <p:ph idx="1"/>
          </p:nvPr>
        </p:nvSpPr>
        <p:spPr>
          <a:xfrm>
            <a:off x="323528" y="1700808"/>
            <a:ext cx="8496944" cy="4876800"/>
          </a:xfrm>
        </p:spPr>
        <p:txBody>
          <a:bodyPr/>
          <a:lstStyle/>
          <a:p>
            <a:pPr>
              <a:spcAft>
                <a:spcPts val="600"/>
              </a:spcAft>
            </a:pPr>
            <a:r>
              <a:rPr lang="tr-TR" dirty="0"/>
              <a:t>Kontrollü sınıflandırma, kontrolsüz sınıflandırmadan çok daha doğru sonuç verebilir, ancak kontrollü sınıflandırmanın doğruluğu büyük ölçüde alıştırma örneklemlerinin seçimine, analistin becerisine ve sınıfların spektral farklılığına bağlıdır. </a:t>
            </a:r>
          </a:p>
          <a:p>
            <a:pPr lvl="1">
              <a:spcAft>
                <a:spcPts val="600"/>
              </a:spcAft>
            </a:pPr>
            <a:r>
              <a:rPr lang="tr-TR" dirty="0"/>
              <a:t>İki veya daha fazla sınıf, spektral değerleri açısından birbirine çok benziyorsa, yanlış sınıflandırmalar olacaktır. </a:t>
            </a:r>
          </a:p>
          <a:p>
            <a:pPr lvl="1">
              <a:spcAft>
                <a:spcPts val="600"/>
              </a:spcAft>
            </a:pPr>
            <a:r>
              <a:rPr lang="tr-TR" dirty="0"/>
              <a:t>Kontrollü sınıflandırmada, alıştırma </a:t>
            </a:r>
            <a:r>
              <a:rPr lang="tr-TR" dirty="0" smtClean="0"/>
              <a:t>örneklemlerinin </a:t>
            </a:r>
            <a:r>
              <a:rPr lang="tr-TR" dirty="0"/>
              <a:t>seçilmesine çok dikkat edilmesi gerekir. Alıştırma örneklemleri temsili değilse veya sayı olarak yetersizse, sınıflandırma sonuçları da zayıf olacaktır. </a:t>
            </a:r>
          </a:p>
          <a:p>
            <a:pPr lvl="1">
              <a:spcAft>
                <a:spcPts val="600"/>
              </a:spcAft>
            </a:pPr>
            <a:r>
              <a:rPr lang="tr-TR" dirty="0"/>
              <a:t>Bu nedenle alıştırma örneklemlerinin seçilmesi aşamasından dolayı kontrollü sınıflandırma, kontrolsüz sınıflandırmaya kıyasla genellikle daha fazla zaman ve masraf gerektirir.</a:t>
            </a:r>
          </a:p>
          <a:p>
            <a:pPr>
              <a:spcAft>
                <a:spcPts val="600"/>
              </a:spcAft>
            </a:pPr>
            <a:endParaRPr lang="tr-TR" sz="2000" dirty="0"/>
          </a:p>
        </p:txBody>
      </p:sp>
    </p:spTree>
    <p:extLst>
      <p:ext uri="{BB962C8B-B14F-4D97-AF65-F5344CB8AC3E}">
        <p14:creationId xmlns:p14="http://schemas.microsoft.com/office/powerpoint/2010/main" val="1585977709"/>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Obje </a:t>
            </a:r>
            <a:r>
              <a:rPr lang="tr-TR" b="1" dirty="0"/>
              <a:t>Tabanlı </a:t>
            </a:r>
            <a:r>
              <a:rPr lang="tr-TR" b="1" dirty="0" smtClean="0"/>
              <a:t>Sınıflandırma</a:t>
            </a:r>
            <a:endParaRPr lang="tr-TR" b="1" dirty="0"/>
          </a:p>
        </p:txBody>
      </p:sp>
      <p:sp>
        <p:nvSpPr>
          <p:cNvPr id="3" name="İçerik Yer Tutucusu 2"/>
          <p:cNvSpPr>
            <a:spLocks noGrp="1"/>
          </p:cNvSpPr>
          <p:nvPr>
            <p:ph idx="1"/>
          </p:nvPr>
        </p:nvSpPr>
        <p:spPr>
          <a:xfrm>
            <a:off x="457200" y="1600200"/>
            <a:ext cx="8229600" cy="2548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b="1" dirty="0" smtClean="0"/>
              <a:t>Obje (nesne) tabanlı sınıflandırma</a:t>
            </a:r>
            <a:r>
              <a:rPr lang="tr-TR" dirty="0" smtClean="0"/>
              <a:t>, sınıflandırma </a:t>
            </a:r>
            <a:r>
              <a:rPr lang="tr-TR" dirty="0"/>
              <a:t>için hem spektral hem de </a:t>
            </a:r>
            <a:r>
              <a:rPr lang="tr-TR" dirty="0" smtClean="0"/>
              <a:t>mekânsal </a:t>
            </a:r>
            <a:r>
              <a:rPr lang="tr-TR" dirty="0"/>
              <a:t>bilgileri kullanır. </a:t>
            </a:r>
          </a:p>
          <a:p>
            <a:pPr>
              <a:spcAft>
                <a:spcPts val="600"/>
              </a:spcAft>
            </a:pPr>
            <a:r>
              <a:rPr lang="tr-TR" dirty="0" smtClean="0"/>
              <a:t>Obje tabanlı sınıflandırmada süreç</a:t>
            </a:r>
            <a:r>
              <a:rPr lang="tr-TR" dirty="0"/>
              <a:t>, piksellerin spektral özelliklerine, şekline, dokusuna ve çevreleyen piksellerle mekânsal ilişkisine göre sınıflandırılmasını içerir. </a:t>
            </a:r>
          </a:p>
        </p:txBody>
      </p:sp>
    </p:spTree>
    <p:extLst>
      <p:ext uri="{BB962C8B-B14F-4D97-AF65-F5344CB8AC3E}">
        <p14:creationId xmlns:p14="http://schemas.microsoft.com/office/powerpoint/2010/main" val="828141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95231"/>
            <a:ext cx="8142734" cy="542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332656"/>
            <a:ext cx="8229600" cy="990600"/>
          </a:xfrm>
        </p:spPr>
        <p:txBody>
          <a:bodyPr vert="horz" lIns="91440" tIns="45720" rIns="91440" bIns="45720" rtlCol="0" anchor="ctr">
            <a:noAutofit/>
          </a:bodyPr>
          <a:lstStyle/>
          <a:p>
            <a:r>
              <a:rPr lang="tr-TR" altLang="tr-TR" sz="3600" b="1" dirty="0"/>
              <a:t>Uzaktan Algılamanın Temel Esasları</a:t>
            </a:r>
          </a:p>
        </p:txBody>
      </p:sp>
    </p:spTree>
    <p:extLst>
      <p:ext uri="{BB962C8B-B14F-4D97-AF65-F5344CB8AC3E}">
        <p14:creationId xmlns:p14="http://schemas.microsoft.com/office/powerpoint/2010/main" val="3855204355"/>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a:t>Obje </a:t>
            </a:r>
            <a:r>
              <a:rPr lang="tr-TR" sz="3600" b="1" dirty="0" smtClean="0"/>
              <a:t>Tabanlı </a:t>
            </a:r>
            <a:r>
              <a:rPr lang="tr-TR" sz="3600" b="1" dirty="0"/>
              <a:t>Sınıflandırma</a:t>
            </a:r>
            <a:endParaRPr lang="tr-TR" sz="3600" dirty="0"/>
          </a:p>
        </p:txBody>
      </p:sp>
      <p:sp>
        <p:nvSpPr>
          <p:cNvPr id="3" name="İçerik Yer Tutucusu 2"/>
          <p:cNvSpPr>
            <a:spLocks noGrp="1"/>
          </p:cNvSpPr>
          <p:nvPr>
            <p:ph idx="1"/>
          </p:nvPr>
        </p:nvSpPr>
        <p:spPr>
          <a:xfrm>
            <a:off x="457200" y="1600200"/>
            <a:ext cx="8229600" cy="2908920"/>
          </a:xfrm>
        </p:spPr>
        <p:txBody>
          <a:bodyPr/>
          <a:lstStyle/>
          <a:p>
            <a:pPr>
              <a:spcAft>
                <a:spcPts val="600"/>
              </a:spcAft>
            </a:pPr>
            <a:r>
              <a:rPr lang="tr-TR" dirty="0" smtClean="0"/>
              <a:t>Obje </a:t>
            </a:r>
            <a:r>
              <a:rPr lang="tr-TR" dirty="0"/>
              <a:t>tabanlı sınıflandırma yöntemleri, </a:t>
            </a:r>
            <a:r>
              <a:rPr lang="tr-TR" dirty="0" smtClean="0"/>
              <a:t>klasik </a:t>
            </a:r>
            <a:r>
              <a:rPr lang="tr-TR" dirty="0"/>
              <a:t>piksel tabanlı sınıflandırma tekniklerine kıyasla nispeten yakın zamanda geliştirilmiştir. </a:t>
            </a:r>
            <a:endParaRPr lang="tr-TR" dirty="0" smtClean="0"/>
          </a:p>
          <a:p>
            <a:pPr>
              <a:spcAft>
                <a:spcPts val="600"/>
              </a:spcAft>
            </a:pPr>
            <a:r>
              <a:rPr lang="tr-TR" dirty="0" smtClean="0"/>
              <a:t>Piksel </a:t>
            </a:r>
            <a:r>
              <a:rPr lang="tr-TR" dirty="0"/>
              <a:t>tabanlı sınıflandırma yalnızca her pikseldeki spektral bilgilere </a:t>
            </a:r>
            <a:r>
              <a:rPr lang="tr-TR" dirty="0" smtClean="0"/>
              <a:t>dayanırken, obje tabanlı sınıflandırma, görüntü </a:t>
            </a:r>
            <a:r>
              <a:rPr lang="tr-TR" dirty="0"/>
              <a:t>nesneleri olarak adlandırılan benzer pikseller kümesinden gelen bilgilere </a:t>
            </a:r>
            <a:r>
              <a:rPr lang="tr-TR" dirty="0" smtClean="0"/>
              <a:t>dayanır.</a:t>
            </a:r>
          </a:p>
        </p:txBody>
      </p:sp>
    </p:spTree>
    <p:extLst>
      <p:ext uri="{BB962C8B-B14F-4D97-AF65-F5344CB8AC3E}">
        <p14:creationId xmlns:p14="http://schemas.microsoft.com/office/powerpoint/2010/main" val="1750631646"/>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a:t>Obje Tabanlı Sınıflandırma</a:t>
            </a:r>
            <a:endParaRPr lang="tr-TR" sz="3600" dirty="0"/>
          </a:p>
        </p:txBody>
      </p:sp>
      <p:sp>
        <p:nvSpPr>
          <p:cNvPr id="3" name="İçerik Yer Tutucusu 2"/>
          <p:cNvSpPr>
            <a:spLocks noGrp="1"/>
          </p:cNvSpPr>
          <p:nvPr>
            <p:ph idx="1"/>
          </p:nvPr>
        </p:nvSpPr>
        <p:spPr>
          <a:xfrm>
            <a:off x="457200" y="1600200"/>
            <a:ext cx="8229600" cy="4277072"/>
          </a:xfrm>
        </p:spPr>
        <p:txBody>
          <a:bodyPr/>
          <a:lstStyle/>
          <a:p>
            <a:pPr>
              <a:spcAft>
                <a:spcPts val="600"/>
              </a:spcAft>
            </a:pPr>
            <a:r>
              <a:rPr lang="tr-TR" dirty="0"/>
              <a:t>Görüntü nesneleri veya </a:t>
            </a:r>
            <a:r>
              <a:rPr lang="tr-TR" dirty="0" smtClean="0"/>
              <a:t>detaylar, </a:t>
            </a:r>
            <a:r>
              <a:rPr lang="tr-TR" dirty="0"/>
              <a:t>spektral özelliklere (yani renk), boyuta, şekle ve dokuya ve ayrıca pikselleri çevreleyen bir komşuluk bağlamına dayalı olarak birbirine benzeyen piksel gruplarıdır. </a:t>
            </a:r>
            <a:endParaRPr lang="tr-TR" dirty="0" smtClean="0"/>
          </a:p>
          <a:p>
            <a:pPr>
              <a:spcAft>
                <a:spcPts val="600"/>
              </a:spcAft>
            </a:pPr>
            <a:r>
              <a:rPr lang="tr-TR" dirty="0" smtClean="0"/>
              <a:t>Obje </a:t>
            </a:r>
            <a:r>
              <a:rPr lang="tr-TR" dirty="0"/>
              <a:t>tabanlı sınıflandırma, iki aşamalı bir </a:t>
            </a:r>
            <a:r>
              <a:rPr lang="tr-TR" dirty="0" smtClean="0"/>
              <a:t>süreçtir. Önce </a:t>
            </a:r>
            <a:r>
              <a:rPr lang="tr-TR" dirty="0"/>
              <a:t>görüntü parçalara ayrılır </a:t>
            </a:r>
            <a:r>
              <a:rPr lang="tr-TR" dirty="0" smtClean="0"/>
              <a:t>ya da </a:t>
            </a:r>
            <a:r>
              <a:rPr lang="tr-TR" dirty="0"/>
              <a:t>ayrı </a:t>
            </a:r>
            <a:r>
              <a:rPr lang="tr-TR" dirty="0" smtClean="0"/>
              <a:t>nesnelere/detaylara </a:t>
            </a:r>
            <a:r>
              <a:rPr lang="tr-TR" dirty="0"/>
              <a:t>bölünür ve ardından her nesne </a:t>
            </a:r>
            <a:r>
              <a:rPr lang="tr-TR" dirty="0" smtClean="0"/>
              <a:t>sınıflandırılır.</a:t>
            </a:r>
          </a:p>
          <a:p>
            <a:pPr>
              <a:spcAft>
                <a:spcPts val="600"/>
              </a:spcAft>
            </a:pPr>
            <a:r>
              <a:rPr lang="tr-TR" dirty="0" smtClean="0"/>
              <a:t>Obje </a:t>
            </a:r>
            <a:r>
              <a:rPr lang="tr-TR" dirty="0"/>
              <a:t>tabanlı sınıflandırma</a:t>
            </a:r>
            <a:r>
              <a:rPr lang="tr-TR" dirty="0" smtClean="0"/>
              <a:t>, </a:t>
            </a:r>
            <a:r>
              <a:rPr lang="tr-TR" dirty="0"/>
              <a:t>görsel yorumlama sırasında insanlar tarafından yapılan analiz türünü taklit etmeye çalışır.</a:t>
            </a:r>
          </a:p>
          <a:p>
            <a:pPr>
              <a:spcAft>
                <a:spcPts val="600"/>
              </a:spcAft>
            </a:pPr>
            <a:endParaRPr lang="tr-TR" dirty="0"/>
          </a:p>
          <a:p>
            <a:pPr>
              <a:spcAft>
                <a:spcPts val="600"/>
              </a:spcAft>
            </a:pPr>
            <a:endParaRPr lang="tr-TR" dirty="0"/>
          </a:p>
        </p:txBody>
      </p:sp>
    </p:spTree>
    <p:extLst>
      <p:ext uri="{BB962C8B-B14F-4D97-AF65-F5344CB8AC3E}">
        <p14:creationId xmlns:p14="http://schemas.microsoft.com/office/powerpoint/2010/main" val="155804577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smtClean="0"/>
              <a:t>(1) Segmentasyon</a:t>
            </a:r>
            <a:endParaRPr lang="tr-TR" sz="3600" b="1" dirty="0"/>
          </a:p>
        </p:txBody>
      </p:sp>
      <p:sp>
        <p:nvSpPr>
          <p:cNvPr id="3" name="İçerik Yer Tutucusu 2"/>
          <p:cNvSpPr>
            <a:spLocks noGrp="1"/>
          </p:cNvSpPr>
          <p:nvPr>
            <p:ph idx="1"/>
          </p:nvPr>
        </p:nvSpPr>
        <p:spPr>
          <a:xfrm>
            <a:off x="457200" y="1600200"/>
            <a:ext cx="8229600" cy="2692896"/>
          </a:xfrm>
        </p:spPr>
        <p:txBody>
          <a:bodyPr/>
          <a:lstStyle/>
          <a:p>
            <a:pPr>
              <a:spcAft>
                <a:spcPts val="600"/>
              </a:spcAft>
            </a:pPr>
            <a:r>
              <a:rPr lang="tr-TR" dirty="0" smtClean="0"/>
              <a:t>Görüntü segmentasyonu (görüntü </a:t>
            </a:r>
            <a:r>
              <a:rPr lang="tr-TR" dirty="0" err="1" smtClean="0"/>
              <a:t>bölütleme</a:t>
            </a:r>
            <a:r>
              <a:rPr lang="tr-TR" dirty="0" smtClean="0"/>
              <a:t>), obje </a:t>
            </a:r>
            <a:r>
              <a:rPr lang="tr-TR" dirty="0"/>
              <a:t>tabanlı sınıflandırmanın önemli bir </a:t>
            </a:r>
            <a:r>
              <a:rPr lang="tr-TR" dirty="0" smtClean="0"/>
              <a:t>bileşenidir.</a:t>
            </a:r>
          </a:p>
          <a:p>
            <a:pPr>
              <a:spcAft>
                <a:spcPts val="600"/>
              </a:spcAft>
            </a:pPr>
            <a:r>
              <a:rPr lang="tr-TR" dirty="0" smtClean="0"/>
              <a:t>Segmentasyon</a:t>
            </a:r>
            <a:r>
              <a:rPr lang="tr-TR" dirty="0"/>
              <a:t>, bir görüntüdeki piksellerin benzer spektral ve </a:t>
            </a:r>
            <a:r>
              <a:rPr lang="tr-TR" dirty="0" smtClean="0"/>
              <a:t>mekânsal </a:t>
            </a:r>
            <a:r>
              <a:rPr lang="tr-TR" dirty="0"/>
              <a:t>özelliklere sahip </a:t>
            </a:r>
            <a:r>
              <a:rPr lang="tr-TR" dirty="0" err="1"/>
              <a:t>segmentler</a:t>
            </a:r>
            <a:r>
              <a:rPr lang="tr-TR" dirty="0"/>
              <a:t>, nesneler veya </a:t>
            </a:r>
            <a:r>
              <a:rPr lang="tr-TR" dirty="0" smtClean="0"/>
              <a:t>detaylar </a:t>
            </a:r>
            <a:r>
              <a:rPr lang="tr-TR" dirty="0"/>
              <a:t>halinde gruplandırıldığı bir işlemdir. Bu nesnelerin veya </a:t>
            </a:r>
            <a:r>
              <a:rPr lang="tr-TR" dirty="0" smtClean="0"/>
              <a:t>detayların </a:t>
            </a:r>
            <a:r>
              <a:rPr lang="tr-TR" dirty="0"/>
              <a:t>her biri birden çok piksel </a:t>
            </a:r>
            <a:r>
              <a:rPr lang="tr-TR" dirty="0" smtClean="0"/>
              <a:t>içerir.</a:t>
            </a:r>
          </a:p>
        </p:txBody>
      </p:sp>
    </p:spTree>
    <p:extLst>
      <p:ext uri="{BB962C8B-B14F-4D97-AF65-F5344CB8AC3E}">
        <p14:creationId xmlns:p14="http://schemas.microsoft.com/office/powerpoint/2010/main" val="2494256713"/>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vert="horz" lIns="91440" tIns="45720" rIns="91440" bIns="45720" rtlCol="0" anchor="ctr">
            <a:normAutofit/>
          </a:bodyPr>
          <a:lstStyle/>
          <a:p>
            <a:r>
              <a:rPr lang="tr-TR" sz="3600" b="1" dirty="0" smtClean="0"/>
              <a:t>Segmentasyon</a:t>
            </a:r>
            <a:endParaRPr lang="tr-TR" sz="3600" b="1" dirty="0"/>
          </a:p>
        </p:txBody>
      </p:sp>
      <p:sp>
        <p:nvSpPr>
          <p:cNvPr id="3" name="İçerik Yer Tutucusu 2"/>
          <p:cNvSpPr>
            <a:spLocks noGrp="1"/>
          </p:cNvSpPr>
          <p:nvPr>
            <p:ph idx="1"/>
          </p:nvPr>
        </p:nvSpPr>
        <p:spPr>
          <a:xfrm>
            <a:off x="457200" y="1600200"/>
            <a:ext cx="8435280" cy="4876800"/>
          </a:xfrm>
        </p:spPr>
        <p:txBody>
          <a:bodyPr/>
          <a:lstStyle/>
          <a:p>
            <a:pPr>
              <a:spcAft>
                <a:spcPts val="600"/>
              </a:spcAft>
            </a:pPr>
            <a:r>
              <a:rPr lang="tr-TR" sz="2800" dirty="0"/>
              <a:t>Görüntüdeki </a:t>
            </a:r>
            <a:r>
              <a:rPr lang="tr-TR" sz="2800" dirty="0" smtClean="0"/>
              <a:t>bölütler </a:t>
            </a:r>
            <a:r>
              <a:rPr lang="tr-TR" sz="2800" dirty="0"/>
              <a:t>ideal olarak örneğin binalar veya ağaç taçları gibi gerçek dünya özelliklerine karşılık </a:t>
            </a:r>
            <a:r>
              <a:rPr lang="tr-TR" sz="2800" dirty="0" smtClean="0"/>
              <a:t>gelir.</a:t>
            </a:r>
          </a:p>
          <a:p>
            <a:pPr>
              <a:spcAft>
                <a:spcPts val="600"/>
              </a:spcAft>
            </a:pPr>
            <a:r>
              <a:rPr lang="tr-TR" sz="2800" dirty="0" err="1" smtClean="0"/>
              <a:t>Segmentasyonda</a:t>
            </a:r>
            <a:r>
              <a:rPr lang="tr-TR" sz="2800" dirty="0" smtClean="0"/>
              <a:t> </a:t>
            </a:r>
            <a:r>
              <a:rPr lang="tr-TR" sz="2800" dirty="0"/>
              <a:t>kullanılan çeşitli farklı parametreler vardır. </a:t>
            </a:r>
            <a:endParaRPr lang="tr-TR" sz="2800" dirty="0" smtClean="0"/>
          </a:p>
          <a:p>
            <a:pPr lvl="1">
              <a:spcAft>
                <a:spcPts val="600"/>
              </a:spcAft>
            </a:pPr>
            <a:r>
              <a:rPr lang="tr-TR" sz="2400" dirty="0" smtClean="0"/>
              <a:t>Nesnelerin </a:t>
            </a:r>
            <a:r>
              <a:rPr lang="tr-TR" sz="2400" dirty="0"/>
              <a:t>veya </a:t>
            </a:r>
            <a:r>
              <a:rPr lang="tr-TR" sz="2400" dirty="0" smtClean="0"/>
              <a:t>detayların </a:t>
            </a:r>
            <a:r>
              <a:rPr lang="tr-TR" sz="2400" dirty="0"/>
              <a:t>ölçeği, görüntü </a:t>
            </a:r>
            <a:r>
              <a:rPr lang="tr-TR" sz="2400" dirty="0" smtClean="0"/>
              <a:t>segmentasyonu </a:t>
            </a:r>
            <a:r>
              <a:rPr lang="tr-TR" sz="2400" dirty="0"/>
              <a:t>sürecindeki önemli değişkenlerden biridir. </a:t>
            </a:r>
            <a:endParaRPr lang="tr-TR" sz="2400" dirty="0" smtClean="0"/>
          </a:p>
          <a:p>
            <a:pPr lvl="1">
              <a:spcAft>
                <a:spcPts val="600"/>
              </a:spcAft>
            </a:pPr>
            <a:r>
              <a:rPr lang="tr-TR" sz="2400" dirty="0" smtClean="0"/>
              <a:t>Ölçek</a:t>
            </a:r>
            <a:r>
              <a:rPr lang="tr-TR" sz="2400" dirty="0"/>
              <a:t>, ayrı bir </a:t>
            </a:r>
            <a:r>
              <a:rPr lang="tr-TR" sz="2400" dirty="0" err="1"/>
              <a:t>segment</a:t>
            </a:r>
            <a:r>
              <a:rPr lang="tr-TR" sz="2400" dirty="0"/>
              <a:t> veya nesne olması için bir grupta yer alması gereken minimum piksel sayısını ayarlar</a:t>
            </a:r>
            <a:r>
              <a:rPr lang="tr-TR" sz="2800" dirty="0"/>
              <a:t>.</a:t>
            </a:r>
          </a:p>
          <a:p>
            <a:pPr>
              <a:spcAft>
                <a:spcPts val="600"/>
              </a:spcAft>
            </a:pPr>
            <a:endParaRPr lang="tr-TR" sz="2800" dirty="0"/>
          </a:p>
        </p:txBody>
      </p:sp>
    </p:spTree>
    <p:extLst>
      <p:ext uri="{BB962C8B-B14F-4D97-AF65-F5344CB8AC3E}">
        <p14:creationId xmlns:p14="http://schemas.microsoft.com/office/powerpoint/2010/main" val="983280064"/>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600" b="1" dirty="0" smtClean="0"/>
              <a:t>Segmentasyon</a:t>
            </a:r>
            <a:endParaRPr lang="tr-TR" sz="3600" dirty="0"/>
          </a:p>
        </p:txBody>
      </p:sp>
      <p:pic>
        <p:nvPicPr>
          <p:cNvPr id="4" name="Picture 2" descr="seg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 y="1916832"/>
            <a:ext cx="905201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27373"/>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600" b="1" dirty="0"/>
              <a:t>(</a:t>
            </a:r>
            <a:r>
              <a:rPr lang="tr-TR" sz="3600" b="1" dirty="0" smtClean="0"/>
              <a:t>2) Sınıflandırma</a:t>
            </a:r>
            <a:endParaRPr lang="tr-TR" sz="3600" dirty="0"/>
          </a:p>
        </p:txBody>
      </p:sp>
      <p:sp>
        <p:nvSpPr>
          <p:cNvPr id="3" name="İçerik Yer Tutucusu 2"/>
          <p:cNvSpPr>
            <a:spLocks noGrp="1"/>
          </p:cNvSpPr>
          <p:nvPr>
            <p:ph idx="1"/>
          </p:nvPr>
        </p:nvSpPr>
        <p:spPr/>
        <p:txBody>
          <a:bodyPr/>
          <a:lstStyle/>
          <a:p>
            <a:pPr>
              <a:spcAft>
                <a:spcPts val="600"/>
              </a:spcAft>
            </a:pPr>
            <a:r>
              <a:rPr lang="tr-TR" dirty="0"/>
              <a:t>Bir görüntü uygun görüntü nesnelerine bölündükten sonra, görüntü, her nesnenin </a:t>
            </a:r>
            <a:r>
              <a:rPr lang="tr-TR" dirty="0" smtClean="0"/>
              <a:t>analist </a:t>
            </a:r>
            <a:r>
              <a:rPr lang="tr-TR" dirty="0"/>
              <a:t>tarafından belirlenen özelliklere ve kriterlere göre bir sınıfa atanmasıyla sınıflandırılır. </a:t>
            </a:r>
            <a:endParaRPr lang="tr-TR" dirty="0" smtClean="0"/>
          </a:p>
          <a:p>
            <a:pPr>
              <a:spcAft>
                <a:spcPts val="600"/>
              </a:spcAft>
            </a:pPr>
            <a:r>
              <a:rPr lang="tr-TR" dirty="0" smtClean="0"/>
              <a:t>Bu </a:t>
            </a:r>
            <a:r>
              <a:rPr lang="tr-TR" dirty="0"/>
              <a:t>kriterler iki genel gruba ayrılabilir; her bir nesneyle ilgili özellikler </a:t>
            </a:r>
            <a:r>
              <a:rPr lang="tr-TR" dirty="0" smtClean="0"/>
              <a:t>(Örneğin; </a:t>
            </a:r>
            <a:r>
              <a:rPr lang="tr-TR" dirty="0"/>
              <a:t>renk dokusu) ve nesneler arasındaki ilişkiyi tanımlayan özellikler. </a:t>
            </a:r>
            <a:endParaRPr lang="tr-TR" dirty="0" smtClean="0"/>
          </a:p>
          <a:p>
            <a:pPr lvl="1">
              <a:spcAft>
                <a:spcPts val="600"/>
              </a:spcAft>
            </a:pPr>
            <a:r>
              <a:rPr lang="tr-TR" dirty="0" smtClean="0"/>
              <a:t>Örneğin</a:t>
            </a:r>
            <a:r>
              <a:rPr lang="tr-TR" dirty="0"/>
              <a:t>, yolların </a:t>
            </a:r>
            <a:r>
              <a:rPr lang="tr-TR" dirty="0" smtClean="0"/>
              <a:t>ince uzun yapıda </a:t>
            </a:r>
            <a:r>
              <a:rPr lang="tr-TR" dirty="0"/>
              <a:t>olduğunu, bazı binaların yaklaşık olarak dikdörtgen bir şekle sahip olduğunu ve ağaçların çime göre oldukça dokulu olduğunu biliyoruz. Yolların </a:t>
            </a:r>
            <a:r>
              <a:rPr lang="tr-TR" dirty="0" smtClean="0"/>
              <a:t>sınıflandırılması, </a:t>
            </a:r>
            <a:r>
              <a:rPr lang="tr-TR" dirty="0"/>
              <a:t>diğer </a:t>
            </a:r>
            <a:r>
              <a:rPr lang="tr-TR" dirty="0" smtClean="0"/>
              <a:t>detaylara </a:t>
            </a:r>
            <a:r>
              <a:rPr lang="tr-TR" dirty="0" err="1"/>
              <a:t>bağlanabilirlik</a:t>
            </a:r>
            <a:r>
              <a:rPr lang="tr-TR" dirty="0"/>
              <a:t> de bir sınıflandırma kriteri olarak </a:t>
            </a:r>
            <a:r>
              <a:rPr lang="tr-TR" dirty="0" smtClean="0"/>
              <a:t>dahil </a:t>
            </a:r>
            <a:r>
              <a:rPr lang="tr-TR" dirty="0"/>
              <a:t>edilerek </a:t>
            </a:r>
            <a:r>
              <a:rPr lang="tr-TR" dirty="0" smtClean="0"/>
              <a:t>iyileştirilebilir</a:t>
            </a:r>
            <a:r>
              <a:rPr lang="tr-TR" dirty="0"/>
              <a:t>.</a:t>
            </a:r>
          </a:p>
        </p:txBody>
      </p:sp>
    </p:spTree>
    <p:extLst>
      <p:ext uri="{BB962C8B-B14F-4D97-AF65-F5344CB8AC3E}">
        <p14:creationId xmlns:p14="http://schemas.microsoft.com/office/powerpoint/2010/main" val="1691656260"/>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a:bodyPr>
          <a:lstStyle/>
          <a:p>
            <a:r>
              <a:rPr lang="tr-TR" sz="3200" b="1" dirty="0"/>
              <a:t>Nesne </a:t>
            </a:r>
            <a:r>
              <a:rPr lang="tr-TR" sz="3200" b="1" dirty="0" smtClean="0"/>
              <a:t>Özellikleri</a:t>
            </a:r>
            <a:endParaRPr lang="tr-TR" sz="3200" b="1" dirty="0"/>
          </a:p>
        </p:txBody>
      </p:sp>
      <p:sp>
        <p:nvSpPr>
          <p:cNvPr id="3" name="İçerik Yer Tutucusu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b="1" dirty="0"/>
              <a:t>Renk veya </a:t>
            </a:r>
            <a:r>
              <a:rPr lang="tr-TR" b="1" dirty="0" smtClean="0"/>
              <a:t>spektral özellikler</a:t>
            </a:r>
            <a:r>
              <a:rPr lang="tr-TR" b="1" dirty="0"/>
              <a:t>: </a:t>
            </a:r>
            <a:r>
              <a:rPr lang="tr-TR" dirty="0" smtClean="0"/>
              <a:t>Her </a:t>
            </a:r>
            <a:r>
              <a:rPr lang="tr-TR" dirty="0"/>
              <a:t>bir bandın </a:t>
            </a:r>
            <a:r>
              <a:rPr lang="tr-TR" dirty="0" smtClean="0"/>
              <a:t>ortalama değeri </a:t>
            </a:r>
            <a:r>
              <a:rPr lang="tr-TR" dirty="0"/>
              <a:t>veya standart sapması, ortalama parlaklık, bant oranları</a:t>
            </a:r>
          </a:p>
          <a:p>
            <a:pPr>
              <a:spcAft>
                <a:spcPts val="600"/>
              </a:spcAft>
            </a:pPr>
            <a:r>
              <a:rPr lang="tr-TR" b="1" dirty="0"/>
              <a:t>Boyut:</a:t>
            </a:r>
            <a:r>
              <a:rPr lang="tr-TR" dirty="0"/>
              <a:t> </a:t>
            </a:r>
            <a:r>
              <a:rPr lang="tr-TR" dirty="0" smtClean="0"/>
              <a:t>Alan</a:t>
            </a:r>
            <a:r>
              <a:rPr lang="tr-TR" dirty="0"/>
              <a:t>, uzunluk / genişlik oranı, </a:t>
            </a:r>
            <a:r>
              <a:rPr lang="tr-TR" dirty="0" smtClean="0"/>
              <a:t>sınır </a:t>
            </a:r>
            <a:r>
              <a:rPr lang="tr-TR" dirty="0"/>
              <a:t>uzunluğu</a:t>
            </a:r>
          </a:p>
          <a:p>
            <a:pPr>
              <a:spcAft>
                <a:spcPts val="600"/>
              </a:spcAft>
            </a:pPr>
            <a:r>
              <a:rPr lang="tr-TR" b="1" dirty="0"/>
              <a:t>Şekil:</a:t>
            </a:r>
            <a:r>
              <a:rPr lang="tr-TR" dirty="0"/>
              <a:t> </a:t>
            </a:r>
            <a:r>
              <a:rPr lang="tr-TR" dirty="0" smtClean="0"/>
              <a:t>Yuvarlaklık</a:t>
            </a:r>
            <a:r>
              <a:rPr lang="tr-TR" dirty="0"/>
              <a:t>, asimetri, dikdörtgen </a:t>
            </a:r>
            <a:r>
              <a:rPr lang="tr-TR" dirty="0" smtClean="0"/>
              <a:t>biçim</a:t>
            </a:r>
            <a:endParaRPr lang="tr-TR" dirty="0"/>
          </a:p>
          <a:p>
            <a:pPr>
              <a:spcAft>
                <a:spcPts val="600"/>
              </a:spcAft>
            </a:pPr>
            <a:r>
              <a:rPr lang="tr-TR" b="1" dirty="0"/>
              <a:t>Doku:</a:t>
            </a:r>
            <a:r>
              <a:rPr lang="tr-TR" dirty="0"/>
              <a:t> </a:t>
            </a:r>
            <a:r>
              <a:rPr lang="tr-TR" dirty="0" smtClean="0"/>
              <a:t>Pürüzsüzlük, yerel homojenlik</a:t>
            </a:r>
            <a:endParaRPr lang="tr-TR" dirty="0"/>
          </a:p>
          <a:p>
            <a:pPr>
              <a:spcAft>
                <a:spcPts val="600"/>
              </a:spcAft>
            </a:pPr>
            <a:r>
              <a:rPr lang="tr-TR" b="1" dirty="0"/>
              <a:t>Sınıf d</a:t>
            </a:r>
            <a:r>
              <a:rPr lang="tr-TR" b="1" dirty="0" smtClean="0"/>
              <a:t>üzeyi</a:t>
            </a:r>
            <a:r>
              <a:rPr lang="tr-TR" b="1" dirty="0"/>
              <a:t>: </a:t>
            </a:r>
            <a:r>
              <a:rPr lang="tr-TR" dirty="0" smtClean="0"/>
              <a:t>Komşularla (diğer nesnelerle) ilişki, alt nesnelerle ilişki</a:t>
            </a:r>
            <a:endParaRPr lang="tr-TR" dirty="0"/>
          </a:p>
        </p:txBody>
      </p:sp>
    </p:spTree>
    <p:extLst>
      <p:ext uri="{BB962C8B-B14F-4D97-AF65-F5344CB8AC3E}">
        <p14:creationId xmlns:p14="http://schemas.microsoft.com/office/powerpoint/2010/main" val="1859529078"/>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sz="3200" b="1" dirty="0"/>
              <a:t>Diğer Nesnelerle İlişki</a:t>
            </a:r>
          </a:p>
        </p:txBody>
      </p:sp>
      <p:sp>
        <p:nvSpPr>
          <p:cNvPr id="3" name="İçerik Yer Tutucusu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b="1" dirty="0"/>
              <a:t>Diğer </a:t>
            </a:r>
            <a:r>
              <a:rPr lang="tr-TR" b="1" dirty="0" smtClean="0"/>
              <a:t>nesnelerin bağlantısı</a:t>
            </a:r>
            <a:r>
              <a:rPr lang="tr-TR" b="1" dirty="0"/>
              <a:t>:</a:t>
            </a:r>
            <a:r>
              <a:rPr lang="tr-TR" dirty="0"/>
              <a:t> Belirli bir nesne başka bir belirli sınıftaki bir nesneye bağlanırsa (dokunursa)</a:t>
            </a:r>
          </a:p>
          <a:p>
            <a:pPr>
              <a:spcAft>
                <a:spcPts val="600"/>
              </a:spcAft>
            </a:pPr>
            <a:r>
              <a:rPr lang="tr-TR" b="1" dirty="0"/>
              <a:t>Diğer </a:t>
            </a:r>
            <a:r>
              <a:rPr lang="tr-TR" b="1" dirty="0" smtClean="0"/>
              <a:t>nesnelere yakınlık</a:t>
            </a:r>
            <a:r>
              <a:rPr lang="tr-TR" b="1" dirty="0"/>
              <a:t>: </a:t>
            </a:r>
            <a:r>
              <a:rPr lang="tr-TR" dirty="0"/>
              <a:t>Diğer belirli sınıflara olan mesafe dikkate alınır</a:t>
            </a:r>
          </a:p>
        </p:txBody>
      </p:sp>
    </p:spTree>
    <p:extLst>
      <p:ext uri="{BB962C8B-B14F-4D97-AF65-F5344CB8AC3E}">
        <p14:creationId xmlns:p14="http://schemas.microsoft.com/office/powerpoint/2010/main" val="2273305627"/>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sz="2800" dirty="0" smtClean="0"/>
              <a:t>Obje </a:t>
            </a:r>
            <a:r>
              <a:rPr lang="tr-TR" sz="2800" dirty="0"/>
              <a:t>tabanlı </a:t>
            </a:r>
            <a:r>
              <a:rPr lang="tr-TR" sz="2800" dirty="0" smtClean="0"/>
              <a:t>sınıflandırma, </a:t>
            </a:r>
            <a:r>
              <a:rPr lang="tr-TR" sz="2800" dirty="0"/>
              <a:t>yüksek çözünürlüklü </a:t>
            </a:r>
            <a:r>
              <a:rPr lang="tr-TR" sz="2800" dirty="0" smtClean="0"/>
              <a:t>görüntülerde </a:t>
            </a:r>
            <a:r>
              <a:rPr lang="tr-TR" sz="2800" dirty="0"/>
              <a:t>iyi </a:t>
            </a:r>
            <a:r>
              <a:rPr lang="tr-TR" sz="2800" dirty="0" smtClean="0"/>
              <a:t>sonuç verir, </a:t>
            </a:r>
            <a:r>
              <a:rPr lang="tr-TR" sz="2800" dirty="0"/>
              <a:t>ancak daha düşük </a:t>
            </a:r>
            <a:r>
              <a:rPr lang="tr-TR" sz="2800" dirty="0" smtClean="0"/>
              <a:t>mekânsal </a:t>
            </a:r>
            <a:r>
              <a:rPr lang="tr-TR" sz="2800" dirty="0"/>
              <a:t>çözünürlüklü görüntülerle de kullanılabilirler. </a:t>
            </a:r>
          </a:p>
          <a:p>
            <a:pPr>
              <a:spcAft>
                <a:spcPts val="600"/>
              </a:spcAft>
            </a:pPr>
            <a:r>
              <a:rPr lang="tr-TR" sz="2800" dirty="0" smtClean="0"/>
              <a:t>Obje </a:t>
            </a:r>
            <a:r>
              <a:rPr lang="tr-TR" sz="2800" dirty="0"/>
              <a:t>tabanlı sınıflandırma yöntemleri, çatılar veya ağaç taçları gibi </a:t>
            </a:r>
            <a:r>
              <a:rPr lang="tr-TR" sz="2800" dirty="0" smtClean="0"/>
              <a:t>detayların </a:t>
            </a:r>
            <a:r>
              <a:rPr lang="tr-TR" sz="2800" dirty="0"/>
              <a:t>tanımlanması ve çıkarılması için nispeten hızlı, otomatik bir yöntem sağlar ve bir analistin bunları </a:t>
            </a:r>
            <a:r>
              <a:rPr lang="tr-TR" sz="2800" dirty="0" smtClean="0"/>
              <a:t>manuel olarak sayısallaştırmasına gerek kalmaz.</a:t>
            </a:r>
            <a:endParaRPr lang="tr-TR" sz="2800" dirty="0"/>
          </a:p>
        </p:txBody>
      </p:sp>
    </p:spTree>
    <p:extLst>
      <p:ext uri="{BB962C8B-B14F-4D97-AF65-F5344CB8AC3E}">
        <p14:creationId xmlns:p14="http://schemas.microsoft.com/office/powerpoint/2010/main" val="1586616526"/>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Kaynak</a:t>
            </a:r>
            <a:endParaRPr lang="tr-TR" b="1" dirty="0"/>
          </a:p>
        </p:txBody>
      </p:sp>
      <p:sp>
        <p:nvSpPr>
          <p:cNvPr id="3" name="İçerik Yer Tutucusu 2"/>
          <p:cNvSpPr>
            <a:spLocks noGrp="1"/>
          </p:cNvSpPr>
          <p:nvPr>
            <p:ph idx="1"/>
          </p:nvPr>
        </p:nvSpPr>
        <p:spPr/>
        <p:txBody>
          <a:bodyPr/>
          <a:lstStyle/>
          <a:p>
            <a:r>
              <a:rPr lang="tr-TR" dirty="0"/>
              <a:t>http://gsp.humboldt.edu/OLM/Courses/GSP_216_Online/lesson6-1/overview.html</a:t>
            </a:r>
          </a:p>
          <a:p>
            <a:endParaRPr lang="tr-TR" dirty="0"/>
          </a:p>
        </p:txBody>
      </p:sp>
    </p:spTree>
    <p:extLst>
      <p:ext uri="{BB962C8B-B14F-4D97-AF65-F5344CB8AC3E}">
        <p14:creationId xmlns:p14="http://schemas.microsoft.com/office/powerpoint/2010/main" val="1208237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7504" y="1514309"/>
            <a:ext cx="7272808" cy="48198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1800" b="1" dirty="0" smtClean="0">
                <a:solidFill>
                  <a:srgbClr val="0070C0"/>
                </a:solidFill>
              </a:rPr>
              <a:t>Uzaktan Algılamada Kullanılan Elektromanyetik (EM) Spektrum Bölgeleri</a:t>
            </a:r>
            <a:endParaRPr lang="tr-TR" altLang="tr-TR" sz="1800" b="1" dirty="0">
              <a:solidFill>
                <a:srgbClr val="0070C0"/>
              </a:solidFill>
            </a:endParaRPr>
          </a:p>
        </p:txBody>
      </p:sp>
      <p:sp>
        <p:nvSpPr>
          <p:cNvPr id="4" name="Rectangle 2"/>
          <p:cNvSpPr txBox="1">
            <a:spLocks noChangeArrowheads="1"/>
          </p:cNvSpPr>
          <p:nvPr/>
        </p:nvSpPr>
        <p:spPr>
          <a:xfrm>
            <a:off x="827584" y="260648"/>
            <a:ext cx="8229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3600" b="1" dirty="0" smtClean="0"/>
              <a:t>Uzaktan Algılamanın Temel Esasları</a:t>
            </a:r>
            <a:endParaRPr lang="tr-TR" altLang="tr-TR" sz="36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74485"/>
            <a:ext cx="6634180" cy="455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6793917" y="5135064"/>
            <a:ext cx="2263267" cy="757130"/>
          </a:xfrm>
          <a:prstGeom prst="rect">
            <a:avLst/>
          </a:prstGeom>
          <a:ln w="25400">
            <a:solidFill>
              <a:srgbClr val="00B0F0"/>
            </a:solidFill>
          </a:ln>
        </p:spPr>
        <p:txBody>
          <a:bodyPr wrap="square">
            <a:spAutoFit/>
          </a:bodyPr>
          <a:lstStyle/>
          <a:p>
            <a:pPr>
              <a:lnSpc>
                <a:spcPct val="90000"/>
              </a:lnSpc>
            </a:pPr>
            <a:r>
              <a:rPr lang="tr-TR" altLang="tr-TR" sz="1200" b="1" dirty="0">
                <a:latin typeface="Arial" charset="0"/>
              </a:rPr>
              <a:t>İnsan gözünün algılayabildiği dalga boyları, sadece görünür bölgedekilerdir !</a:t>
            </a:r>
          </a:p>
        </p:txBody>
      </p:sp>
    </p:spTree>
    <p:extLst>
      <p:ext uri="{BB962C8B-B14F-4D97-AF65-F5344CB8AC3E}">
        <p14:creationId xmlns:p14="http://schemas.microsoft.com/office/powerpoint/2010/main" val="3968996507"/>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0825" y="836613"/>
            <a:ext cx="8785225" cy="2462212"/>
          </a:xfrm>
        </p:spPr>
        <p:txBody>
          <a:bodyPr/>
          <a:lstStyle/>
          <a:p>
            <a:pPr eaLnBrk="1" fontAlgn="auto" hangingPunct="1">
              <a:spcAft>
                <a:spcPts val="0"/>
              </a:spcAft>
              <a:defRPr/>
            </a:pPr>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10: SINIFLANDIRMA DOĞRULUĞU</a:t>
            </a:r>
            <a:endParaRPr lang="tr-TR" sz="2800" noProof="1"/>
          </a:p>
        </p:txBody>
      </p:sp>
      <p:sp>
        <p:nvSpPr>
          <p:cNvPr id="3" name="Alt Başlık 2"/>
          <p:cNvSpPr>
            <a:spLocks noGrp="1"/>
          </p:cNvSpPr>
          <p:nvPr>
            <p:ph type="subTitle" idx="1"/>
          </p:nvPr>
        </p:nvSpPr>
        <p:spPr/>
        <p:txBody>
          <a:bodyPr rtlCol="0">
            <a:normAutofit/>
          </a:bodyPr>
          <a:lstStyle/>
          <a:p>
            <a:r>
              <a:rPr lang="tr-TR" b="1" dirty="0"/>
              <a:t>Prof. Dr. Derya ÖZTÜRK</a:t>
            </a:r>
          </a:p>
          <a:p>
            <a:r>
              <a:rPr lang="tr-TR" b="1" dirty="0"/>
              <a:t>Samsun, </a:t>
            </a:r>
            <a:r>
              <a:rPr lang="tr-TR" b="1" dirty="0" smtClean="0"/>
              <a:t>2024</a:t>
            </a:r>
            <a:endParaRPr lang="tr-TR" b="1" dirty="0"/>
          </a:p>
          <a:p>
            <a:pPr eaLnBrk="1" fontAlgn="auto" hangingPunct="1">
              <a:spcAft>
                <a:spcPts val="0"/>
              </a:spcAft>
              <a:buFont typeface="Arial" pitchFamily="34" charset="0"/>
              <a:buNone/>
              <a:defRPr/>
            </a:pPr>
            <a:endParaRPr lang="tr-TR" dirty="0"/>
          </a:p>
        </p:txBody>
      </p:sp>
    </p:spTree>
    <p:extLst>
      <p:ext uri="{BB962C8B-B14F-4D97-AF65-F5344CB8AC3E}">
        <p14:creationId xmlns:p14="http://schemas.microsoft.com/office/powerpoint/2010/main" val="2280023494"/>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350168"/>
            <a:ext cx="8229600" cy="990600"/>
          </a:xfrm>
        </p:spPr>
        <p:txBody>
          <a:bodyPr vert="horz" lIns="91440" tIns="45720" rIns="91440" bIns="45720" rtlCol="0" anchor="ctr">
            <a:normAutofit/>
          </a:bodyPr>
          <a:lstStyle/>
          <a:p>
            <a:pPr eaLnBrk="1" hangingPunct="1"/>
            <a:r>
              <a:rPr lang="tr-TR" altLang="tr-TR" sz="3600" b="1" dirty="0" smtClean="0"/>
              <a:t>Sınıflandırma </a:t>
            </a:r>
            <a:r>
              <a:rPr lang="tr-TR" altLang="tr-TR" sz="3600" b="1" dirty="0"/>
              <a:t>Doğruluğu</a:t>
            </a:r>
          </a:p>
        </p:txBody>
      </p:sp>
      <p:sp>
        <p:nvSpPr>
          <p:cNvPr id="183299" name="Rectangle 3"/>
          <p:cNvSpPr>
            <a:spLocks noGrp="1" noChangeArrowheads="1"/>
          </p:cNvSpPr>
          <p:nvPr>
            <p:ph type="body" idx="1"/>
          </p:nvPr>
        </p:nvSpPr>
        <p:spPr>
          <a:xfrm>
            <a:off x="395536" y="1524000"/>
            <a:ext cx="8496944" cy="4114800"/>
          </a:xfrm>
        </p:spPr>
        <p:txBody>
          <a:bodyPr/>
          <a:lstStyle/>
          <a:p>
            <a:pPr eaLnBrk="1" hangingPunct="1">
              <a:spcAft>
                <a:spcPct val="30000"/>
              </a:spcAft>
            </a:pPr>
            <a:r>
              <a:rPr lang="tr-TR" altLang="tr-TR" sz="2800" dirty="0" smtClean="0">
                <a:latin typeface="Arial" charset="0"/>
              </a:rPr>
              <a:t>Sınıflandırma sonuçlarının (Kontrollü, Kontrolsüz, Obje tabanlı) doğruluğunun belirlenmesi, elde edilen sonuç bilgilerin kalitesi ve kullanılabilirliğinin değerlendirilmesi açısından önemlidir.</a:t>
            </a:r>
          </a:p>
          <a:p>
            <a:pPr eaLnBrk="1" hangingPunct="1">
              <a:spcAft>
                <a:spcPct val="30000"/>
              </a:spcAft>
            </a:pPr>
            <a:r>
              <a:rPr lang="tr-TR" altLang="tr-TR" sz="2800" dirty="0" smtClean="0">
                <a:latin typeface="Arial" charset="0"/>
              </a:rPr>
              <a:t>Sınıflandırılan görüntünün görsel olarak denetlenmesi yanıltıcıdır. Sınıflandırılmış görüntüde </a:t>
            </a:r>
            <a:r>
              <a:rPr lang="tr-TR" altLang="tr-TR" sz="2800" b="1" dirty="0" smtClean="0">
                <a:latin typeface="Arial" charset="0"/>
              </a:rPr>
              <a:t>“doğruluk analizi”</a:t>
            </a:r>
            <a:r>
              <a:rPr lang="tr-TR" altLang="tr-TR" sz="2800" dirty="0" smtClean="0">
                <a:latin typeface="Arial" charset="0"/>
              </a:rPr>
              <a:t> yapılarak doğruluk saptanır.</a:t>
            </a:r>
          </a:p>
        </p:txBody>
      </p:sp>
    </p:spTree>
    <p:extLst>
      <p:ext uri="{BB962C8B-B14F-4D97-AF65-F5344CB8AC3E}">
        <p14:creationId xmlns:p14="http://schemas.microsoft.com/office/powerpoint/2010/main" val="119951063"/>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pPr eaLnBrk="1" hangingPunct="1"/>
            <a:r>
              <a:rPr lang="tr-TR" altLang="tr-TR" sz="3600" b="1" dirty="0"/>
              <a:t>Sınıflandırma Doğruluğu</a:t>
            </a:r>
            <a:endParaRPr lang="tr-TR" sz="3600" b="1" dirty="0"/>
          </a:p>
        </p:txBody>
      </p:sp>
      <p:sp>
        <p:nvSpPr>
          <p:cNvPr id="3" name="İçerik Yer Tutucusu 2"/>
          <p:cNvSpPr>
            <a:spLocks noGrp="1"/>
          </p:cNvSpPr>
          <p:nvPr>
            <p:ph idx="1"/>
          </p:nvPr>
        </p:nvSpPr>
        <p:spPr>
          <a:xfrm>
            <a:off x="457200" y="1268760"/>
            <a:ext cx="8363272" cy="34849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30000"/>
              </a:spcAft>
            </a:pPr>
            <a:r>
              <a:rPr lang="tr-TR" sz="2800" dirty="0">
                <a:latin typeface="Arial" charset="0"/>
              </a:rPr>
              <a:t>Sınıflandırılan görüntü, çalışma alanına ait ve doğruluğu kesin olarak bilinen </a:t>
            </a:r>
            <a:r>
              <a:rPr lang="tr-TR" sz="2800" b="1" dirty="0">
                <a:latin typeface="Arial" charset="0"/>
              </a:rPr>
              <a:t>referans verilerle </a:t>
            </a:r>
            <a:r>
              <a:rPr lang="tr-TR" sz="2800" dirty="0">
                <a:latin typeface="Arial" charset="0"/>
              </a:rPr>
              <a:t>karşılaştırılarak sınıflandırmada elde edilen doğruluk belirlenir. </a:t>
            </a:r>
          </a:p>
          <a:p>
            <a:pPr eaLnBrk="1" hangingPunct="1">
              <a:spcAft>
                <a:spcPct val="30000"/>
              </a:spcAft>
            </a:pPr>
            <a:r>
              <a:rPr lang="tr-TR" altLang="tr-TR" sz="2800" dirty="0">
                <a:latin typeface="Arial" charset="0"/>
              </a:rPr>
              <a:t>Sınıflandırmanın doğruluğu, referans verilerle sınıflandırma sonuçlarının ne kadar uyum sağladığının göstergesidir. </a:t>
            </a:r>
          </a:p>
          <a:p>
            <a:pPr eaLnBrk="1" hangingPunct="1">
              <a:spcAft>
                <a:spcPct val="30000"/>
              </a:spcAft>
            </a:pPr>
            <a:endParaRPr lang="tr-TR" sz="2800" dirty="0">
              <a:latin typeface="Arial" charset="0"/>
            </a:endParaRPr>
          </a:p>
          <a:p>
            <a:pPr eaLnBrk="1" hangingPunct="1">
              <a:spcAft>
                <a:spcPct val="30000"/>
              </a:spcAft>
            </a:pPr>
            <a:endParaRPr lang="tr-TR" sz="2800" dirty="0">
              <a:latin typeface="Arial" charset="0"/>
            </a:endParaRPr>
          </a:p>
        </p:txBody>
      </p:sp>
    </p:spTree>
    <p:extLst>
      <p:ext uri="{BB962C8B-B14F-4D97-AF65-F5344CB8AC3E}">
        <p14:creationId xmlns:p14="http://schemas.microsoft.com/office/powerpoint/2010/main" val="1098662042"/>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altLang="tr-TR" b="1" dirty="0"/>
              <a:t>Sınıflandırma Doğruluğu</a:t>
            </a:r>
            <a:endParaRPr lang="tr-TR" dirty="0"/>
          </a:p>
        </p:txBody>
      </p:sp>
      <p:sp>
        <p:nvSpPr>
          <p:cNvPr id="4" name="İçerik Yer Tutucusu 2"/>
          <p:cNvSpPr txBox="1">
            <a:spLocks/>
          </p:cNvSpPr>
          <p:nvPr/>
        </p:nvSpPr>
        <p:spPr bwMode="auto">
          <a:xfrm>
            <a:off x="435893" y="1340768"/>
            <a:ext cx="822960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eaLnBrk="1" hangingPunct="1">
              <a:spcBef>
                <a:spcPct val="20000"/>
              </a:spcBef>
              <a:spcAft>
                <a:spcPct val="30000"/>
              </a:spcAft>
              <a:buClr>
                <a:schemeClr val="accent1"/>
              </a:buClr>
              <a:buSzPct val="85000"/>
              <a:buFont typeface="Arial" charset="0"/>
              <a:buChar char="•"/>
              <a:defRPr sz="2800">
                <a:cs typeface="+mn-cs"/>
              </a:defRPr>
            </a:lvl1pPr>
            <a:lvl2pPr indent="-182563" eaLnBrk="0" hangingPunct="0">
              <a:spcBef>
                <a:spcPct val="20000"/>
              </a:spcBef>
              <a:buClr>
                <a:schemeClr val="accent1"/>
              </a:buClr>
              <a:buSzPct val="85000"/>
              <a:buFont typeface="Arial" charset="0"/>
              <a:buChar char="•"/>
              <a:defRPr sz="2000">
                <a:latin typeface="+mn-lt"/>
                <a:cs typeface="+mn-cs"/>
              </a:defRPr>
            </a:lvl2pPr>
            <a:lvl3pPr marL="730250" indent="-182563" eaLnBrk="0" hangingPunct="0">
              <a:spcBef>
                <a:spcPct val="20000"/>
              </a:spcBef>
              <a:buClr>
                <a:schemeClr val="accent1"/>
              </a:buClr>
              <a:buSzPct val="90000"/>
              <a:buFont typeface="Arial" charset="0"/>
              <a:buChar char="•"/>
              <a:defRPr>
                <a:latin typeface="+mn-lt"/>
                <a:cs typeface="+mn-cs"/>
              </a:defRPr>
            </a:lvl3pPr>
            <a:lvl4pPr marL="1004888" indent="-182563" eaLnBrk="0" hangingPunct="0">
              <a:spcBef>
                <a:spcPct val="20000"/>
              </a:spcBef>
              <a:buClr>
                <a:schemeClr val="accent1"/>
              </a:buClr>
              <a:buFont typeface="Arial" charset="0"/>
              <a:buChar char="•"/>
              <a:defRPr sz="1600">
                <a:latin typeface="+mn-lt"/>
                <a:cs typeface="+mn-cs"/>
              </a:defRPr>
            </a:lvl4pPr>
            <a:lvl5pPr marL="1187450" indent="-136525" eaLnBrk="0" hangingPunct="0">
              <a:spcBef>
                <a:spcPct val="20000"/>
              </a:spcBef>
              <a:buClr>
                <a:schemeClr val="accent1"/>
              </a:buClr>
              <a:buSzPct val="100000"/>
              <a:buFont typeface="Arial" charset="0"/>
              <a:buChar char="•"/>
              <a:defRPr sz="1400">
                <a:latin typeface="+mn-lt"/>
                <a:cs typeface="+mn-cs"/>
              </a:defRPr>
            </a:lvl5pPr>
            <a:lvl6pPr marL="1371600" indent="-182880">
              <a:spcBef>
                <a:spcPct val="20000"/>
              </a:spcBef>
              <a:buClr>
                <a:schemeClr val="accent1"/>
              </a:buClr>
              <a:buFont typeface="Arial" pitchFamily="34" charset="0"/>
              <a:buChar char="•"/>
              <a:defRPr sz="1300">
                <a:latin typeface="+mn-lt"/>
                <a:cs typeface="+mn-cs"/>
              </a:defRPr>
            </a:lvl6pPr>
            <a:lvl7pPr marL="1554480" indent="-182880">
              <a:spcBef>
                <a:spcPct val="20000"/>
              </a:spcBef>
              <a:buClr>
                <a:schemeClr val="accent1"/>
              </a:buClr>
              <a:buFont typeface="Arial" pitchFamily="34" charset="0"/>
              <a:buChar char="•"/>
              <a:defRPr sz="1300">
                <a:latin typeface="+mn-lt"/>
                <a:cs typeface="+mn-cs"/>
              </a:defRPr>
            </a:lvl7pPr>
            <a:lvl8pPr marL="1737360" indent="-182880">
              <a:spcBef>
                <a:spcPct val="20000"/>
              </a:spcBef>
              <a:buClr>
                <a:schemeClr val="accent1"/>
              </a:buClr>
              <a:buFont typeface="Arial" pitchFamily="34" charset="0"/>
              <a:buChar char="•"/>
              <a:defRPr sz="1300">
                <a:latin typeface="+mn-lt"/>
                <a:cs typeface="+mn-cs"/>
              </a:defRPr>
            </a:lvl8pPr>
            <a:lvl9pPr marL="1920240" indent="-182880">
              <a:spcBef>
                <a:spcPct val="20000"/>
              </a:spcBef>
              <a:buClr>
                <a:schemeClr val="accent1"/>
              </a:buClr>
              <a:buFont typeface="Arial" pitchFamily="34" charset="0"/>
              <a:buChar char="•"/>
              <a:defRPr sz="1300">
                <a:latin typeface="+mn-lt"/>
                <a:cs typeface="+mn-cs"/>
              </a:defRPr>
            </a:lvl9pPr>
          </a:lstStyle>
          <a:p>
            <a:r>
              <a:rPr lang="tr-TR" altLang="tr-TR" sz="2400" b="1" noProof="1" smtClean="0"/>
              <a:t>Kontrollü sınıflandırmada alıştırma verilerinin sınıflandırma doğruluğu da denetlenir. </a:t>
            </a:r>
            <a:r>
              <a:rPr lang="tr-TR" altLang="tr-TR" sz="2400" noProof="1" smtClean="0"/>
              <a:t>Elde edilen bu doğruluk alıştırma örneklemlerinin ne derece homojen olduğunu ve sınıfların spektral ayrılabilirliğini gösterir. Sınıflandırmada görüntünün uygun bantlarının seçilmesi ve alıştırma örneklemlerinin titizlikle seçilmesi bu doğruluğu arttırır.</a:t>
            </a:r>
          </a:p>
          <a:p>
            <a:r>
              <a:rPr lang="tr-TR" altLang="tr-TR" sz="2400" b="1" noProof="1" smtClean="0"/>
              <a:t>Kontrollü sınıflandırmada alıştırma örneklemleri ve test verileri aynı anda toplanır.</a:t>
            </a:r>
            <a:r>
              <a:rPr lang="tr-TR" altLang="tr-TR" sz="2400" noProof="1" smtClean="0"/>
              <a:t> Başka bir ifadeyle referans verilerin bir kısmı alıştırma örneklemi, kalan kısmı test verisi olarak kullanılır. Bu oran genellikle %80 alıştırma örneklemi ve %20 test verisi (veya %70 alıştırma örneklemi ve %30 test verisi) şeklinde gerçekleştirilir. </a:t>
            </a:r>
          </a:p>
          <a:p>
            <a:endParaRPr lang="tr-TR" sz="2400" noProof="1"/>
          </a:p>
        </p:txBody>
      </p:sp>
    </p:spTree>
    <p:extLst>
      <p:ext uri="{BB962C8B-B14F-4D97-AF65-F5344CB8AC3E}">
        <p14:creationId xmlns:p14="http://schemas.microsoft.com/office/powerpoint/2010/main" val="1767311192"/>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395536" y="332656"/>
            <a:ext cx="8494712" cy="1143000"/>
          </a:xfrm>
        </p:spPr>
        <p:txBody>
          <a:bodyPr>
            <a:noAutofit/>
          </a:bodyPr>
          <a:lstStyle/>
          <a:p>
            <a:pPr eaLnBrk="1" hangingPunct="1"/>
            <a:r>
              <a:rPr lang="tr-TR" altLang="tr-TR" sz="3600" b="1" dirty="0"/>
              <a:t>Sınıflandırma Doğruluğu</a:t>
            </a:r>
            <a:endParaRPr lang="tr-TR" altLang="tr-TR" sz="3600" b="1" dirty="0" smtClean="0"/>
          </a:p>
        </p:txBody>
      </p:sp>
      <p:sp>
        <p:nvSpPr>
          <p:cNvPr id="184323" name="Rectangle 3"/>
          <p:cNvSpPr>
            <a:spLocks noGrp="1" noChangeArrowheads="1"/>
          </p:cNvSpPr>
          <p:nvPr>
            <p:ph type="body" idx="1"/>
          </p:nvPr>
        </p:nvSpPr>
        <p:spPr>
          <a:xfrm>
            <a:off x="467544" y="1628800"/>
            <a:ext cx="8496944" cy="2160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30000"/>
              </a:spcAft>
            </a:pPr>
            <a:r>
              <a:rPr lang="tr-TR" altLang="tr-TR" sz="2800" dirty="0">
                <a:latin typeface="Arial" charset="0"/>
              </a:rPr>
              <a:t>Test referans piksellerinin </a:t>
            </a:r>
            <a:r>
              <a:rPr lang="tr-TR" sz="2800" dirty="0">
                <a:latin typeface="Arial" charset="0"/>
              </a:rPr>
              <a:t>sayısının her bir sınıf için en az 50 olması önerilmektedir.</a:t>
            </a:r>
          </a:p>
          <a:p>
            <a:pPr eaLnBrk="1" hangingPunct="1">
              <a:spcAft>
                <a:spcPct val="30000"/>
              </a:spcAft>
            </a:pPr>
            <a:r>
              <a:rPr lang="tr-TR" sz="2800" dirty="0">
                <a:latin typeface="Arial" charset="0"/>
              </a:rPr>
              <a:t>Yanlı sonuçları önlemek için sınıfların test referans piksel sayıları birbirinden çok farklı olmamalıdır</a:t>
            </a:r>
            <a:r>
              <a:rPr lang="tr-TR" sz="2800" dirty="0" smtClean="0">
                <a:latin typeface="Arial" charset="0"/>
              </a:rPr>
              <a:t>.</a:t>
            </a:r>
            <a:endParaRPr lang="tr-TR" sz="2800" dirty="0">
              <a:latin typeface="Arial" charset="0"/>
            </a:endParaRPr>
          </a:p>
        </p:txBody>
      </p:sp>
    </p:spTree>
    <p:extLst>
      <p:ext uri="{BB962C8B-B14F-4D97-AF65-F5344CB8AC3E}">
        <p14:creationId xmlns:p14="http://schemas.microsoft.com/office/powerpoint/2010/main" val="2493071220"/>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altLang="tr-TR" sz="3600" b="1" dirty="0" smtClean="0"/>
              <a:t>Hata Matrisi ve Doğruluk Kriterleri</a:t>
            </a:r>
            <a:endParaRPr lang="tr-TR" sz="3600" dirty="0"/>
          </a:p>
        </p:txBody>
      </p:sp>
      <p:sp>
        <p:nvSpPr>
          <p:cNvPr id="3" name="İçerik Yer Tutucusu 2"/>
          <p:cNvSpPr>
            <a:spLocks noGrp="1"/>
          </p:cNvSpPr>
          <p:nvPr>
            <p:ph idx="1"/>
          </p:nvPr>
        </p:nvSpPr>
        <p:spPr>
          <a:xfrm>
            <a:off x="457200" y="1412776"/>
            <a:ext cx="8507288"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30000"/>
              </a:spcAft>
            </a:pPr>
            <a:r>
              <a:rPr lang="tr-TR" sz="2800" noProof="1" smtClean="0">
                <a:latin typeface="Arial" charset="0"/>
              </a:rPr>
              <a:t>Sınıflandırmanın doğruluk analizi için </a:t>
            </a:r>
            <a:r>
              <a:rPr lang="tr-TR" sz="2800" b="1" noProof="1" smtClean="0">
                <a:latin typeface="Arial" charset="0"/>
              </a:rPr>
              <a:t>Hata Matrisi </a:t>
            </a:r>
            <a:r>
              <a:rPr lang="tr-TR" sz="2800" noProof="1" smtClean="0">
                <a:latin typeface="Arial" charset="0"/>
              </a:rPr>
              <a:t>oluşturulur.</a:t>
            </a:r>
          </a:p>
          <a:p>
            <a:r>
              <a:rPr lang="tr-TR" sz="2800" noProof="1" smtClean="0"/>
              <a:t>Hata matrislerinden çeşitli sınıflandırma doğruluk kriterleri hesaplanabilir. </a:t>
            </a:r>
          </a:p>
          <a:p>
            <a:pPr lvl="1"/>
            <a:r>
              <a:rPr lang="tr-TR" sz="2400" noProof="1" smtClean="0"/>
              <a:t>Üretici doğruluğu / İhmal hatası</a:t>
            </a:r>
          </a:p>
          <a:p>
            <a:pPr lvl="1"/>
            <a:r>
              <a:rPr lang="tr-TR" sz="2400" noProof="1" smtClean="0"/>
              <a:t>Kullanıcı doğruluğu / Dahil etme hatası</a:t>
            </a:r>
          </a:p>
          <a:p>
            <a:pPr lvl="1"/>
            <a:r>
              <a:rPr lang="tr-TR" sz="2400" noProof="1" smtClean="0"/>
              <a:t>Toplam doğruluk</a:t>
            </a:r>
          </a:p>
          <a:p>
            <a:pPr lvl="1"/>
            <a:r>
              <a:rPr lang="tr-TR" sz="2400" noProof="1" smtClean="0"/>
              <a:t>Kappa değeri</a:t>
            </a:r>
          </a:p>
          <a:p>
            <a:pPr eaLnBrk="1" hangingPunct="1">
              <a:spcAft>
                <a:spcPct val="30000"/>
              </a:spcAft>
            </a:pPr>
            <a:endParaRPr lang="tr-TR" sz="2800" noProof="1">
              <a:latin typeface="Arial" charset="0"/>
            </a:endParaRPr>
          </a:p>
        </p:txBody>
      </p:sp>
    </p:spTree>
    <p:extLst>
      <p:ext uri="{BB962C8B-B14F-4D97-AF65-F5344CB8AC3E}">
        <p14:creationId xmlns:p14="http://schemas.microsoft.com/office/powerpoint/2010/main" val="824218259"/>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pPr lvl="1"/>
            <a:r>
              <a:rPr lang="tr-TR" sz="3200" b="1" kern="1200" spc="-100" dirty="0" smtClean="0">
                <a:latin typeface="+mj-lt"/>
                <a:ea typeface="+mj-ea"/>
                <a:cs typeface="+mj-cs"/>
              </a:rPr>
              <a:t>Üretici Doğruluğu / İhmal Hatası</a:t>
            </a:r>
            <a:endParaRPr lang="tr-TR" sz="3200" b="1" kern="1200" spc="-100" dirty="0">
              <a:latin typeface="+mj-lt"/>
              <a:ea typeface="+mj-ea"/>
              <a:cs typeface="+mj-cs"/>
            </a:endParaRPr>
          </a:p>
        </p:txBody>
      </p:sp>
      <p:sp>
        <p:nvSpPr>
          <p:cNvPr id="3" name="İçerik Yer Tutucusu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tr-TR" b="1" dirty="0"/>
              <a:t>Üretici doğruluğu, </a:t>
            </a:r>
            <a:r>
              <a:rPr lang="tr-TR" dirty="0"/>
              <a:t>her sınıf için doğru sınıflandırılmış piksellerin sayısının bu sınıf için kullanılan referans piksellerinin sayısına bölünmesiyle bulunur. </a:t>
            </a:r>
          </a:p>
          <a:p>
            <a:pPr>
              <a:spcAft>
                <a:spcPts val="600"/>
              </a:spcAft>
            </a:pPr>
            <a:r>
              <a:rPr lang="tr-TR" b="1" dirty="0"/>
              <a:t>Üretici doğruluğu, </a:t>
            </a:r>
            <a:r>
              <a:rPr lang="tr-TR" dirty="0"/>
              <a:t>referans piksellerinin ne kadar doğru sınıflandırılabildiğini gösterir</a:t>
            </a:r>
            <a:r>
              <a:rPr lang="tr-TR" dirty="0" smtClean="0"/>
              <a:t>.</a:t>
            </a:r>
          </a:p>
          <a:p>
            <a:pPr>
              <a:spcAft>
                <a:spcPts val="600"/>
              </a:spcAft>
            </a:pPr>
            <a:r>
              <a:rPr lang="tr-TR" b="1" dirty="0" smtClean="0"/>
              <a:t>İhmal Hatası: </a:t>
            </a:r>
            <a:r>
              <a:rPr lang="tr-TR" dirty="0" smtClean="0"/>
              <a:t>Piksellerin </a:t>
            </a:r>
            <a:r>
              <a:rPr lang="tr-TR" dirty="0"/>
              <a:t>uygun bir sınıfa </a:t>
            </a:r>
            <a:r>
              <a:rPr lang="tr-TR" dirty="0" smtClean="0"/>
              <a:t>atanamaması </a:t>
            </a:r>
            <a:endParaRPr lang="tr-TR" dirty="0"/>
          </a:p>
          <a:p>
            <a:pPr>
              <a:spcAft>
                <a:spcPts val="600"/>
              </a:spcAft>
            </a:pPr>
            <a:r>
              <a:rPr lang="tr-TR" b="1" dirty="0" smtClean="0"/>
              <a:t>Üretici Doğruluğu = </a:t>
            </a:r>
            <a:r>
              <a:rPr lang="tr-TR" b="1" dirty="0"/>
              <a:t>%</a:t>
            </a:r>
            <a:r>
              <a:rPr lang="tr-TR" b="1" dirty="0" smtClean="0"/>
              <a:t>100 - İhmal Hatası</a:t>
            </a:r>
          </a:p>
        </p:txBody>
      </p:sp>
    </p:spTree>
    <p:extLst>
      <p:ext uri="{BB962C8B-B14F-4D97-AF65-F5344CB8AC3E}">
        <p14:creationId xmlns:p14="http://schemas.microsoft.com/office/powerpoint/2010/main" val="2798433264"/>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a:bodyPr>
          <a:lstStyle/>
          <a:p>
            <a:r>
              <a:rPr lang="tr-TR" sz="3200" b="1" dirty="0" smtClean="0"/>
              <a:t>Kullanıcı Doğruluğu / Dahil Etme Hatası</a:t>
            </a:r>
            <a:endParaRPr lang="tr-TR" sz="3200" b="1" dirty="0"/>
          </a:p>
        </p:txBody>
      </p:sp>
      <p:sp>
        <p:nvSpPr>
          <p:cNvPr id="3" name="İçerik Yer Tutucusu 2"/>
          <p:cNvSpPr>
            <a:spLocks noGrp="1"/>
          </p:cNvSpPr>
          <p:nvPr>
            <p:ph idx="1"/>
          </p:nvPr>
        </p:nvSpPr>
        <p:spPr/>
        <p:txBody>
          <a:bodyPr/>
          <a:lstStyle/>
          <a:p>
            <a:pPr>
              <a:spcAft>
                <a:spcPts val="600"/>
              </a:spcAft>
            </a:pPr>
            <a:r>
              <a:rPr lang="tr-TR" b="1" dirty="0" smtClean="0"/>
              <a:t>Kullanıcı doğruluğu, </a:t>
            </a:r>
            <a:r>
              <a:rPr lang="tr-TR" dirty="0" smtClean="0"/>
              <a:t>her </a:t>
            </a:r>
            <a:r>
              <a:rPr lang="tr-TR" dirty="0"/>
              <a:t>sınıf </a:t>
            </a:r>
            <a:r>
              <a:rPr lang="tr-TR" dirty="0" smtClean="0"/>
              <a:t>için </a:t>
            </a:r>
            <a:r>
              <a:rPr lang="tr-TR" dirty="0"/>
              <a:t>doğru sınıflandırılmış piksel </a:t>
            </a:r>
            <a:r>
              <a:rPr lang="tr-TR" dirty="0" smtClean="0"/>
              <a:t>sayısının, o sınıfa atanan piksellerin toplamına bölünmesiyle bulunur. </a:t>
            </a:r>
            <a:endParaRPr lang="tr-TR" dirty="0"/>
          </a:p>
          <a:p>
            <a:pPr>
              <a:spcAft>
                <a:spcPts val="600"/>
              </a:spcAft>
            </a:pPr>
            <a:r>
              <a:rPr lang="tr-TR" b="1" dirty="0"/>
              <a:t>Kullanıcı doğruluğu</a:t>
            </a:r>
            <a:r>
              <a:rPr lang="tr-TR" b="1" dirty="0" smtClean="0"/>
              <a:t>, </a:t>
            </a:r>
            <a:r>
              <a:rPr lang="tr-TR" dirty="0" smtClean="0"/>
              <a:t>her sınıf için atanan piksellerin o </a:t>
            </a:r>
            <a:r>
              <a:rPr lang="tr-TR" dirty="0"/>
              <a:t>sınıfı gerçekte temsil etme </a:t>
            </a:r>
            <a:r>
              <a:rPr lang="tr-TR" dirty="0" smtClean="0"/>
              <a:t>doğruluğunu </a:t>
            </a:r>
            <a:r>
              <a:rPr lang="tr-TR" dirty="0"/>
              <a:t>gösterir</a:t>
            </a:r>
            <a:r>
              <a:rPr lang="tr-TR" dirty="0" smtClean="0"/>
              <a:t>.</a:t>
            </a:r>
          </a:p>
          <a:p>
            <a:pPr>
              <a:spcAft>
                <a:spcPts val="600"/>
              </a:spcAft>
            </a:pPr>
            <a:r>
              <a:rPr lang="tr-TR" b="1" dirty="0"/>
              <a:t>Dahil Etme </a:t>
            </a:r>
            <a:r>
              <a:rPr lang="tr-TR" b="1" dirty="0" smtClean="0"/>
              <a:t>Hatası: </a:t>
            </a:r>
            <a:r>
              <a:rPr lang="tr-TR" dirty="0" smtClean="0"/>
              <a:t>Piksellerin </a:t>
            </a:r>
            <a:r>
              <a:rPr lang="tr-TR" dirty="0"/>
              <a:t>yer alması gerekenden farklı bir sınıfa atanması</a:t>
            </a:r>
            <a:endParaRPr lang="tr-TR" dirty="0" smtClean="0"/>
          </a:p>
          <a:p>
            <a:pPr>
              <a:spcAft>
                <a:spcPts val="600"/>
              </a:spcAft>
            </a:pPr>
            <a:r>
              <a:rPr lang="tr-TR" b="1" dirty="0" smtClean="0"/>
              <a:t>Kullanıcı Doğruluğu = %100 - Dahil Etme Hatası</a:t>
            </a:r>
            <a:endParaRPr lang="tr-TR" dirty="0"/>
          </a:p>
        </p:txBody>
      </p:sp>
    </p:spTree>
    <p:extLst>
      <p:ext uri="{BB962C8B-B14F-4D97-AF65-F5344CB8AC3E}">
        <p14:creationId xmlns:p14="http://schemas.microsoft.com/office/powerpoint/2010/main" val="3849329402"/>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a:bodyPr>
          <a:lstStyle/>
          <a:p>
            <a:r>
              <a:rPr lang="tr-TR" sz="3200" b="1" dirty="0"/>
              <a:t>Toplam Doğruluk</a:t>
            </a:r>
          </a:p>
        </p:txBody>
      </p:sp>
      <p:sp>
        <p:nvSpPr>
          <p:cNvPr id="3" name="İçerik Yer Tutucusu 2"/>
          <p:cNvSpPr>
            <a:spLocks noGrp="1"/>
          </p:cNvSpPr>
          <p:nvPr>
            <p:ph idx="1"/>
          </p:nvPr>
        </p:nvSpPr>
        <p:spPr/>
        <p:txBody>
          <a:bodyPr/>
          <a:lstStyle/>
          <a:p>
            <a:r>
              <a:rPr lang="tr-TR" sz="2800" b="1" dirty="0" smtClean="0"/>
              <a:t>Toplam doğruluk, </a:t>
            </a:r>
            <a:r>
              <a:rPr lang="tr-TR" sz="2800" dirty="0" smtClean="0"/>
              <a:t>doğru sınıflandırılmış toplam piksel sayısının </a:t>
            </a:r>
            <a:r>
              <a:rPr lang="tr-TR" sz="2800" dirty="0"/>
              <a:t>(köşegen toplamı) referans </a:t>
            </a:r>
            <a:r>
              <a:rPr lang="tr-TR" sz="2800" dirty="0" smtClean="0"/>
              <a:t>piksellerinin toplamına bölünmesiyle </a:t>
            </a:r>
            <a:r>
              <a:rPr lang="tr-TR" sz="2800" dirty="0"/>
              <a:t>elde edilir. </a:t>
            </a:r>
          </a:p>
          <a:p>
            <a:endParaRPr lang="tr-TR" sz="2800" dirty="0"/>
          </a:p>
        </p:txBody>
      </p:sp>
    </p:spTree>
    <p:extLst>
      <p:ext uri="{BB962C8B-B14F-4D97-AF65-F5344CB8AC3E}">
        <p14:creationId xmlns:p14="http://schemas.microsoft.com/office/powerpoint/2010/main" val="505743352"/>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a:bodyPr>
          <a:lstStyle/>
          <a:p>
            <a:r>
              <a:rPr lang="tr-TR" sz="3200" b="1" noProof="1" smtClean="0"/>
              <a:t>Kappa Değeri</a:t>
            </a:r>
            <a:endParaRPr lang="tr-TR" sz="3200" b="1" noProof="1"/>
          </a:p>
        </p:txBody>
      </p:sp>
      <p:sp>
        <p:nvSpPr>
          <p:cNvPr id="3" name="İçerik Yer Tutucusu 2"/>
          <p:cNvSpPr>
            <a:spLocks noGrp="1"/>
          </p:cNvSpPr>
          <p:nvPr>
            <p:ph idx="1"/>
          </p:nvPr>
        </p:nvSpPr>
        <p:spPr>
          <a:xfrm>
            <a:off x="457200" y="1340768"/>
            <a:ext cx="8229600" cy="51362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spcAft>
                <a:spcPts val="600"/>
              </a:spcAft>
            </a:pPr>
            <a:r>
              <a:rPr lang="tr-TR" sz="2800" b="1" noProof="1" smtClean="0"/>
              <a:t>Kappa değeri, </a:t>
            </a:r>
            <a:r>
              <a:rPr lang="tr-TR" sz="2800" noProof="1" smtClean="0"/>
              <a:t>hata matrisinin satır ve sütun toplamları, köşegen üzerindeki değerler ve toplam referans piksellerinin sayısı kullanılarak hesaplanır.</a:t>
            </a:r>
          </a:p>
          <a:p>
            <a:pPr>
              <a:spcAft>
                <a:spcPts val="600"/>
              </a:spcAft>
            </a:pPr>
            <a:endParaRPr lang="tr-TR" sz="2800" noProof="1"/>
          </a:p>
          <a:p>
            <a:pPr marL="0" indent="0">
              <a:spcAft>
                <a:spcPts val="600"/>
              </a:spcAft>
              <a:buNone/>
            </a:pPr>
            <a:endParaRPr lang="tr-TR" sz="2800" noProof="1" smtClean="0"/>
          </a:p>
          <a:p>
            <a:pPr marL="0" indent="0">
              <a:spcAft>
                <a:spcPts val="600"/>
              </a:spcAft>
              <a:buNone/>
            </a:pPr>
            <a:endParaRPr lang="tr-TR" sz="2800" noProof="1"/>
          </a:p>
          <a:p>
            <a:pPr marL="0" indent="0">
              <a:spcAft>
                <a:spcPts val="600"/>
              </a:spcAft>
              <a:buNone/>
            </a:pPr>
            <a:endParaRPr lang="tr-TR" sz="2800" noProof="1" smtClean="0"/>
          </a:p>
          <a:p>
            <a:pPr marL="0" indent="0">
              <a:spcAft>
                <a:spcPts val="600"/>
              </a:spcAft>
              <a:buNone/>
            </a:pPr>
            <a:endParaRPr lang="tr-TR" sz="2800" noProof="1" smtClean="0"/>
          </a:p>
          <a:p>
            <a:pPr>
              <a:spcAft>
                <a:spcPts val="600"/>
              </a:spcAft>
            </a:pPr>
            <a:r>
              <a:rPr lang="tr-TR" sz="2800" noProof="1" smtClean="0"/>
              <a:t>Kappa, 0 ile 1 arasında değerler alır.</a:t>
            </a:r>
          </a:p>
          <a:p>
            <a:pPr>
              <a:spcAft>
                <a:spcPts val="600"/>
              </a:spcAft>
            </a:pPr>
            <a:endParaRPr lang="tr-TR" sz="2800" noProof="1"/>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744203"/>
            <a:ext cx="256222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26296"/>
            <a:ext cx="35909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721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390352"/>
            <a:ext cx="7272808" cy="4657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1800" b="1" dirty="0" smtClean="0">
                <a:solidFill>
                  <a:srgbClr val="0070C0"/>
                </a:solidFill>
              </a:rPr>
              <a:t>Uzaktan Algılamada Kullanılan Elektromanyetik (EM) Spektrum Bölgeleri</a:t>
            </a:r>
            <a:endParaRPr lang="tr-TR" altLang="tr-TR" sz="1800" b="1" dirty="0">
              <a:solidFill>
                <a:srgbClr val="0070C0"/>
              </a:solidFill>
            </a:endParaRPr>
          </a:p>
        </p:txBody>
      </p:sp>
      <p:sp>
        <p:nvSpPr>
          <p:cNvPr id="4" name="Rectangle 2"/>
          <p:cNvSpPr txBox="1">
            <a:spLocks noChangeArrowheads="1"/>
          </p:cNvSpPr>
          <p:nvPr/>
        </p:nvSpPr>
        <p:spPr>
          <a:xfrm>
            <a:off x="827584" y="260648"/>
            <a:ext cx="8229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3600" b="1" dirty="0" smtClean="0"/>
              <a:t>Uzaktan Algılamanın Temel Esasları</a:t>
            </a:r>
            <a:endParaRPr lang="tr-TR" altLang="tr-TR" sz="3600" b="1" dirty="0"/>
          </a:p>
        </p:txBody>
      </p:sp>
      <p:sp>
        <p:nvSpPr>
          <p:cNvPr id="6" name="Dikdörtgen 5"/>
          <p:cNvSpPr/>
          <p:nvPr/>
        </p:nvSpPr>
        <p:spPr>
          <a:xfrm>
            <a:off x="5787008" y="5169966"/>
            <a:ext cx="3249488" cy="923330"/>
          </a:xfrm>
          <a:prstGeom prst="rect">
            <a:avLst/>
          </a:prstGeom>
          <a:ln w="25400">
            <a:solidFill>
              <a:srgbClr val="00B0F0"/>
            </a:solidFill>
          </a:ln>
        </p:spPr>
        <p:txBody>
          <a:bodyPr wrap="square">
            <a:spAutoFit/>
          </a:bodyPr>
          <a:lstStyle/>
          <a:p>
            <a:pPr>
              <a:lnSpc>
                <a:spcPct val="90000"/>
              </a:lnSpc>
            </a:pPr>
            <a:r>
              <a:rPr lang="tr-TR" altLang="tr-TR" sz="1200" b="1" noProof="1" smtClean="0">
                <a:latin typeface="Arial" charset="0"/>
              </a:rPr>
              <a:t>Mikrodalga boyları (microwaves bands)</a:t>
            </a:r>
          </a:p>
          <a:p>
            <a:pPr marL="609600" indent="-609600">
              <a:lnSpc>
                <a:spcPct val="90000"/>
              </a:lnSpc>
              <a:buFontTx/>
              <a:buNone/>
            </a:pPr>
            <a:r>
              <a:rPr lang="tr-TR" altLang="tr-TR" sz="1200" b="1" noProof="1" smtClean="0">
                <a:latin typeface="Arial" charset="0"/>
              </a:rPr>
              <a:t>A. Pasif mikrodalga (1 mm - 1 m)</a:t>
            </a:r>
          </a:p>
          <a:p>
            <a:pPr marL="609600" indent="-609600">
              <a:lnSpc>
                <a:spcPct val="90000"/>
              </a:lnSpc>
              <a:buFontTx/>
              <a:buNone/>
            </a:pPr>
            <a:r>
              <a:rPr lang="tr-TR" altLang="tr-TR" sz="1200" b="1" noProof="1" smtClean="0">
                <a:latin typeface="Arial" charset="0"/>
              </a:rPr>
              <a:t>B. Aktif mikrodalga (Radar)</a:t>
            </a:r>
          </a:p>
          <a:p>
            <a:pPr marL="609600" indent="-609600">
              <a:lnSpc>
                <a:spcPct val="90000"/>
              </a:lnSpc>
              <a:buFontTx/>
              <a:buNone/>
            </a:pPr>
            <a:r>
              <a:rPr lang="tr-TR" altLang="tr-TR" sz="1200" b="1" noProof="1" smtClean="0">
                <a:latin typeface="Arial" charset="0"/>
              </a:rPr>
              <a:t>- SHF (super high frequency) 1 cm- 10 cm</a:t>
            </a:r>
          </a:p>
          <a:p>
            <a:pPr marL="609600" indent="-609600">
              <a:lnSpc>
                <a:spcPct val="90000"/>
              </a:lnSpc>
              <a:buFontTx/>
              <a:buNone/>
            </a:pPr>
            <a:r>
              <a:rPr lang="tr-TR" altLang="tr-TR" sz="1200" b="1" noProof="1" smtClean="0">
                <a:latin typeface="Arial" charset="0"/>
              </a:rPr>
              <a:t>- UHF (ultra high frequency) 10 cm- 1 m</a:t>
            </a:r>
            <a:endParaRPr lang="tr-TR" altLang="tr-TR" sz="1200" b="1" noProof="1">
              <a:latin typeface="Arial"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690"/>
            <a:ext cx="57150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01847"/>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251520" y="0"/>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50000"/>
              </a:spcBef>
              <a:buClrTx/>
              <a:buSzTx/>
              <a:buFontTx/>
              <a:buNone/>
            </a:pPr>
            <a:r>
              <a:rPr lang="tr-TR" altLang="tr-TR" sz="1800" b="1" dirty="0" smtClean="0">
                <a:solidFill>
                  <a:srgbClr val="FF0000"/>
                </a:solidFill>
                <a:latin typeface="Arial" charset="0"/>
              </a:rPr>
              <a:t>ÖRNEK - 1 </a:t>
            </a:r>
            <a:endParaRPr lang="tr-TR" altLang="tr-TR" sz="1800" b="1" dirty="0">
              <a:solidFill>
                <a:srgbClr val="FF0000"/>
              </a:solidFill>
              <a:latin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0" y="404664"/>
            <a:ext cx="8795108" cy="6377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952037"/>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26305"/>
            <a:ext cx="86106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174176"/>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51520" y="0"/>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50000"/>
              </a:spcBef>
              <a:buClrTx/>
              <a:buSzTx/>
              <a:buFontTx/>
              <a:buNone/>
            </a:pPr>
            <a:r>
              <a:rPr lang="tr-TR" altLang="tr-TR" sz="1800" b="1" dirty="0" smtClean="0">
                <a:solidFill>
                  <a:srgbClr val="FF0000"/>
                </a:solidFill>
                <a:latin typeface="Arial" charset="0"/>
              </a:rPr>
              <a:t>ÖRNEK - 2 </a:t>
            </a:r>
            <a:endParaRPr lang="tr-TR" altLang="tr-TR" sz="1800" b="1" dirty="0">
              <a:solidFill>
                <a:srgbClr val="FF0000"/>
              </a:solidFill>
              <a:latin typeface="Arial"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28" y="548680"/>
            <a:ext cx="866744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86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88840"/>
            <a:ext cx="6349454" cy="482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457200" y="260648"/>
            <a:ext cx="8229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3600" b="1" dirty="0" smtClean="0"/>
              <a:t>Uzaktan Algılamanın Temel Esasları</a:t>
            </a:r>
            <a:endParaRPr lang="tr-TR" altLang="tr-TR" sz="3600" b="1" dirty="0"/>
          </a:p>
        </p:txBody>
      </p:sp>
      <p:sp>
        <p:nvSpPr>
          <p:cNvPr id="2" name="Metin kutusu 1"/>
          <p:cNvSpPr txBox="1"/>
          <p:nvPr/>
        </p:nvSpPr>
        <p:spPr>
          <a:xfrm>
            <a:off x="2627784" y="1547500"/>
            <a:ext cx="3816424" cy="369332"/>
          </a:xfrm>
          <a:prstGeom prst="rect">
            <a:avLst/>
          </a:prstGeom>
        </p:spPr>
        <p:txBody>
          <a:bodyPr vert="horz" lIns="91440" tIns="45720" rIns="91440" bIns="45720" rtlCol="0" anchor="ctr">
            <a:normAutofit/>
          </a:bodyPr>
          <a:lstStyle>
            <a:defPPr>
              <a:defRPr lang="tr-TR"/>
            </a:defPPr>
            <a:lvl1pPr>
              <a:spcBef>
                <a:spcPct val="0"/>
              </a:spcBef>
              <a:buNone/>
              <a:defRPr b="1" spc="-100" baseline="0">
                <a:solidFill>
                  <a:srgbClr val="0070C0"/>
                </a:solidFill>
                <a:latin typeface="+mj-lt"/>
                <a:ea typeface="+mj-ea"/>
                <a:cs typeface="+mj-cs"/>
              </a:defRPr>
            </a:lvl1pPr>
          </a:lstStyle>
          <a:p>
            <a:pPr algn="ctr"/>
            <a:r>
              <a:rPr lang="tr-TR" dirty="0"/>
              <a:t>Enerji ile dalga boyu arasındaki ilişki</a:t>
            </a:r>
          </a:p>
        </p:txBody>
      </p:sp>
    </p:spTree>
    <p:extLst>
      <p:ext uri="{BB962C8B-B14F-4D97-AF65-F5344CB8AC3E}">
        <p14:creationId xmlns:p14="http://schemas.microsoft.com/office/powerpoint/2010/main" val="12733703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60648"/>
            <a:ext cx="8229600" cy="1008112"/>
          </a:xfrm>
        </p:spPr>
        <p:txBody>
          <a:bodyPr vert="horz" lIns="91440" tIns="45720" rIns="91440" bIns="45720" rtlCol="0" anchor="ctr">
            <a:noAutofit/>
          </a:bodyPr>
          <a:lstStyle/>
          <a:p>
            <a:r>
              <a:rPr lang="tr-TR" altLang="tr-TR" sz="3600" b="1" dirty="0"/>
              <a:t>Uzaktan Algılamanın Temel Esasları</a:t>
            </a:r>
          </a:p>
        </p:txBody>
      </p:sp>
      <p:sp>
        <p:nvSpPr>
          <p:cNvPr id="33795" name="Rectangle 3"/>
          <p:cNvSpPr>
            <a:spLocks noGrp="1" noChangeArrowheads="1"/>
          </p:cNvSpPr>
          <p:nvPr>
            <p:ph type="body" idx="1"/>
          </p:nvPr>
        </p:nvSpPr>
        <p:spPr>
          <a:xfrm>
            <a:off x="457200" y="1340768"/>
            <a:ext cx="8458200" cy="5292824"/>
          </a:xfrm>
        </p:spPr>
        <p:txBody>
          <a:bodyPr>
            <a:noAutofit/>
          </a:bodyPr>
          <a:lstStyle/>
          <a:p>
            <a:pPr eaLnBrk="1" hangingPunct="1">
              <a:lnSpc>
                <a:spcPct val="90000"/>
              </a:lnSpc>
              <a:spcAft>
                <a:spcPts val="600"/>
              </a:spcAft>
            </a:pPr>
            <a:r>
              <a:rPr lang="tr-TR" altLang="tr-TR" sz="2200" b="1" noProof="1" smtClean="0">
                <a:latin typeface="Arial" charset="0"/>
              </a:rPr>
              <a:t>Kuantum Teorisi:</a:t>
            </a:r>
            <a:r>
              <a:rPr lang="tr-TR" altLang="tr-TR" sz="2200" noProof="1" smtClean="0">
                <a:latin typeface="Arial" charset="0"/>
              </a:rPr>
              <a:t> Einstein (1905), Max Planck tarafından ortaya atılan kuantum fikrini fotoelektrik olay üzerinde geliştirerek elektromanyetik enerjinin aslında dalga olmayıp fotonlardan (kuantum paketçikleri) oluştuğunu ortaya koymuştur.</a:t>
            </a:r>
          </a:p>
          <a:p>
            <a:pPr eaLnBrk="1" hangingPunct="1">
              <a:lnSpc>
                <a:spcPct val="90000"/>
              </a:lnSpc>
              <a:spcAft>
                <a:spcPts val="600"/>
              </a:spcAft>
            </a:pPr>
            <a:r>
              <a:rPr lang="tr-TR" altLang="tr-TR" sz="2200" noProof="1" smtClean="0">
                <a:latin typeface="Arial" charset="0"/>
              </a:rPr>
              <a:t>Foton, elektromanyetik dalganın toplam enerjisini oluşturan enerji paketçiklerinden her biri için kullanılan isimdir. </a:t>
            </a:r>
          </a:p>
          <a:p>
            <a:pPr eaLnBrk="1" hangingPunct="1">
              <a:lnSpc>
                <a:spcPct val="90000"/>
              </a:lnSpc>
              <a:spcAft>
                <a:spcPts val="600"/>
              </a:spcAft>
            </a:pPr>
            <a:r>
              <a:rPr lang="tr-TR" altLang="tr-TR" sz="2200" noProof="1" smtClean="0">
                <a:latin typeface="Arial" charset="0"/>
              </a:rPr>
              <a:t>Elektromanyetik enerji, dalga özelliklerine de sahiptir. Etkileşimlere parçacık olarak girebilir ancak dalga olarak yayılır.</a:t>
            </a:r>
          </a:p>
          <a:p>
            <a:pPr>
              <a:lnSpc>
                <a:spcPct val="90000"/>
              </a:lnSpc>
              <a:spcAft>
                <a:spcPts val="600"/>
              </a:spcAft>
            </a:pPr>
            <a:r>
              <a:rPr lang="tr-TR" altLang="tr-TR" sz="2200" noProof="1" smtClean="0">
                <a:latin typeface="Arial" charset="0"/>
              </a:rPr>
              <a:t>Elektromanyetik spektrumu oluşturan gama, x, mor ötesi, görünen ışık, kızılötesi ışınlar, mikrodalga, radar, radyo ve televizyon dalgalarının farklı özellikler göstermesi, sadece aralarındaki dalga boyu farkı nedeniyledir. Bu ise, elektromanyetik dalgaları taşıyan foton adını verdiğimiz parçacıkların ihtiva ettiği enerji miktarına bağlıdır. Fotonun enerjisi (elektron sayısı) ne kadar fazla ise, dalga boyu o kadar kısa, frekansı ise o kadar fazladır. </a:t>
            </a:r>
          </a:p>
        </p:txBody>
      </p:sp>
    </p:spTree>
    <p:extLst>
      <p:ext uri="{BB962C8B-B14F-4D97-AF65-F5344CB8AC3E}">
        <p14:creationId xmlns:p14="http://schemas.microsoft.com/office/powerpoint/2010/main" val="708811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350168"/>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4819" name="Rectangle 3"/>
          <p:cNvSpPr>
            <a:spLocks noGrp="1" noChangeArrowheads="1"/>
          </p:cNvSpPr>
          <p:nvPr>
            <p:ph type="body" idx="1"/>
          </p:nvPr>
        </p:nvSpPr>
        <p:spPr>
          <a:xfrm>
            <a:off x="467544" y="1412776"/>
            <a:ext cx="8295457" cy="5256584"/>
          </a:xfrm>
        </p:spPr>
        <p:txBody>
          <a:bodyPr>
            <a:noAutofit/>
          </a:bodyPr>
          <a:lstStyle/>
          <a:p>
            <a:pPr eaLnBrk="1" hangingPunct="1">
              <a:lnSpc>
                <a:spcPct val="90000"/>
              </a:lnSpc>
            </a:pPr>
            <a:r>
              <a:rPr lang="tr-TR" altLang="tr-TR" sz="2200" noProof="1" smtClean="0">
                <a:latin typeface="Arial" charset="0"/>
              </a:rPr>
              <a:t>Elektromanyetik enerjinin cisimlerle ilişkisi Kuantum Teorisi ile açıklanır. Bir foton veya kuantum enerjisi; </a:t>
            </a:r>
          </a:p>
          <a:p>
            <a:pPr eaLnBrk="1" hangingPunct="1">
              <a:lnSpc>
                <a:spcPct val="90000"/>
              </a:lnSpc>
              <a:buFont typeface="Wingdings" pitchFamily="2" charset="2"/>
              <a:buNone/>
            </a:pPr>
            <a:r>
              <a:rPr lang="tr-TR" altLang="tr-TR" sz="2200" noProof="1" smtClean="0">
                <a:latin typeface="Arial" charset="0"/>
              </a:rPr>
              <a:t>		E= h x f</a:t>
            </a:r>
          </a:p>
          <a:p>
            <a:pPr eaLnBrk="1" hangingPunct="1">
              <a:lnSpc>
                <a:spcPct val="90000"/>
              </a:lnSpc>
              <a:buFont typeface="Wingdings" pitchFamily="2" charset="2"/>
              <a:buNone/>
            </a:pPr>
            <a:r>
              <a:rPr lang="tr-TR" altLang="tr-TR" sz="2200" noProof="1" smtClean="0">
                <a:latin typeface="Arial" charset="0"/>
              </a:rPr>
              <a:t>		E= h x c / </a:t>
            </a:r>
            <a:r>
              <a:rPr lang="el-GR" altLang="tr-TR" sz="2200" noProof="1" smtClean="0">
                <a:latin typeface="Arial" charset="0"/>
              </a:rPr>
              <a:t>λ</a:t>
            </a:r>
            <a:r>
              <a:rPr lang="tr-TR" altLang="tr-TR" sz="2200" noProof="1" smtClean="0">
                <a:latin typeface="Arial" charset="0"/>
              </a:rPr>
              <a:t>   (f=c/ </a:t>
            </a:r>
            <a:r>
              <a:rPr lang="el-GR" altLang="tr-TR" sz="2200" noProof="1" smtClean="0">
                <a:latin typeface="Arial" charset="0"/>
              </a:rPr>
              <a:t>λ</a:t>
            </a:r>
            <a:r>
              <a:rPr lang="tr-TR" altLang="tr-TR" sz="2200" noProof="1" smtClean="0">
                <a:latin typeface="Arial" charset="0"/>
              </a:rPr>
              <a:t>)</a:t>
            </a:r>
          </a:p>
          <a:p>
            <a:pPr eaLnBrk="1" hangingPunct="1">
              <a:lnSpc>
                <a:spcPct val="90000"/>
              </a:lnSpc>
              <a:buFont typeface="Wingdings" pitchFamily="2" charset="2"/>
              <a:buNone/>
            </a:pPr>
            <a:r>
              <a:rPr lang="tr-TR" altLang="tr-TR" sz="2200" noProof="1" smtClean="0">
                <a:latin typeface="Arial" charset="0"/>
              </a:rPr>
              <a:t>	bağıntısıyla bulunur.</a:t>
            </a:r>
          </a:p>
          <a:p>
            <a:pPr eaLnBrk="1" hangingPunct="1">
              <a:lnSpc>
                <a:spcPct val="90000"/>
              </a:lnSpc>
              <a:buFont typeface="Wingdings" pitchFamily="2" charset="2"/>
              <a:buNone/>
            </a:pPr>
            <a:r>
              <a:rPr lang="tr-TR" altLang="tr-TR" sz="2200" noProof="1" smtClean="0">
                <a:latin typeface="Arial" charset="0"/>
              </a:rPr>
              <a:t>		E= Kuantum enerjisi (Joule (J))</a:t>
            </a:r>
          </a:p>
          <a:p>
            <a:pPr eaLnBrk="1" hangingPunct="1">
              <a:lnSpc>
                <a:spcPct val="90000"/>
              </a:lnSpc>
              <a:buFont typeface="Wingdings" pitchFamily="2" charset="2"/>
              <a:buNone/>
            </a:pPr>
            <a:r>
              <a:rPr lang="tr-TR" altLang="tr-TR" sz="2200" noProof="1" smtClean="0">
                <a:latin typeface="Arial" charset="0"/>
              </a:rPr>
              <a:t>		h= Planck sabiti (6.626 x 10 </a:t>
            </a:r>
            <a:r>
              <a:rPr lang="tr-TR" altLang="tr-TR" sz="2200" baseline="30000" noProof="1" smtClean="0">
                <a:latin typeface="Arial" charset="0"/>
              </a:rPr>
              <a:t>-34 </a:t>
            </a:r>
            <a:r>
              <a:rPr lang="tr-TR" altLang="tr-TR" sz="2200" noProof="1" smtClean="0">
                <a:latin typeface="Arial" charset="0"/>
              </a:rPr>
              <a:t>J x sn)</a:t>
            </a:r>
          </a:p>
          <a:p>
            <a:pPr eaLnBrk="1" hangingPunct="1">
              <a:lnSpc>
                <a:spcPct val="90000"/>
              </a:lnSpc>
              <a:buFont typeface="Wingdings" pitchFamily="2" charset="2"/>
              <a:buNone/>
            </a:pPr>
            <a:r>
              <a:rPr lang="tr-TR" altLang="tr-TR" sz="2200" noProof="1" smtClean="0">
                <a:latin typeface="Arial" charset="0"/>
              </a:rPr>
              <a:t>		c= Işık hızı (300000 km/sn=3 x 10</a:t>
            </a:r>
            <a:r>
              <a:rPr lang="tr-TR" altLang="tr-TR" sz="2200" baseline="30000" noProof="1" smtClean="0">
                <a:latin typeface="Arial" charset="0"/>
              </a:rPr>
              <a:t>8 </a:t>
            </a:r>
            <a:r>
              <a:rPr lang="tr-TR" altLang="tr-TR" sz="2200" noProof="1" smtClean="0">
                <a:latin typeface="Arial" charset="0"/>
              </a:rPr>
              <a:t>m/sn)</a:t>
            </a:r>
          </a:p>
          <a:p>
            <a:pPr eaLnBrk="1" hangingPunct="1">
              <a:lnSpc>
                <a:spcPct val="90000"/>
              </a:lnSpc>
              <a:buFont typeface="Wingdings" pitchFamily="2" charset="2"/>
              <a:buNone/>
            </a:pPr>
            <a:r>
              <a:rPr lang="tr-TR" altLang="tr-TR" sz="2200" noProof="1" smtClean="0">
                <a:latin typeface="Arial" charset="0"/>
              </a:rPr>
              <a:t>	Buradan dalga boyu ile enerjinin birbirleriyle ters orantılı olduğunu görebiliriz. Yani dalga uzunluğu arttıkça enerji miktarı azalır.</a:t>
            </a:r>
          </a:p>
          <a:p>
            <a:pPr eaLnBrk="1" hangingPunct="1">
              <a:lnSpc>
                <a:spcPct val="90000"/>
              </a:lnSpc>
              <a:buFont typeface="Wingdings" pitchFamily="2" charset="2"/>
              <a:buNone/>
            </a:pPr>
            <a:endParaRPr lang="tr-TR" altLang="tr-TR" sz="2200" noProof="1" smtClean="0">
              <a:latin typeface="Arial" charset="0"/>
            </a:endParaRPr>
          </a:p>
          <a:p>
            <a:pPr>
              <a:lnSpc>
                <a:spcPct val="90000"/>
              </a:lnSpc>
              <a:buNone/>
            </a:pPr>
            <a:r>
              <a:rPr lang="tr-TR" altLang="tr-TR" sz="2200" noProof="1" smtClean="0">
                <a:latin typeface="Arial" charset="0"/>
              </a:rPr>
              <a:t>	</a:t>
            </a:r>
            <a:r>
              <a:rPr lang="tr-TR" altLang="tr-TR" sz="2200" b="1" noProof="1" smtClean="0">
                <a:solidFill>
                  <a:srgbClr val="FF0000"/>
                </a:solidFill>
                <a:latin typeface="Arial" charset="0"/>
              </a:rPr>
              <a:t>! </a:t>
            </a:r>
            <a:r>
              <a:rPr lang="tr-TR" altLang="tr-TR" sz="2200" noProof="1" smtClean="0">
                <a:solidFill>
                  <a:srgbClr val="FF0000"/>
                </a:solidFill>
                <a:latin typeface="Arial" charset="0"/>
              </a:rPr>
              <a:t>Bu bağıntı uzaktan algılama  için önemlidir. Bu bağıntıdan cisimlerden uzun dalga boyundaki ışınımları algılamanın, kısa dalga boylarına göre daha zor olduğu anlaşılmaktadır.</a:t>
            </a:r>
          </a:p>
        </p:txBody>
      </p:sp>
    </p:spTree>
    <p:extLst>
      <p:ext uri="{BB962C8B-B14F-4D97-AF65-F5344CB8AC3E}">
        <p14:creationId xmlns:p14="http://schemas.microsoft.com/office/powerpoint/2010/main" val="2794763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620688"/>
            <a:ext cx="8640960" cy="5112568"/>
          </a:xfrm>
        </p:spPr>
        <p:txBody>
          <a:bodyPr>
            <a:normAutofit/>
          </a:bodyPr>
          <a:lstStyle/>
          <a:p>
            <a:pPr eaLnBrk="1" hangingPunct="1"/>
            <a:r>
              <a:rPr lang="tr-TR" altLang="tr-TR" sz="3600" b="1" dirty="0" smtClean="0">
                <a:solidFill>
                  <a:schemeClr val="tx1"/>
                </a:solidFill>
              </a:rPr>
              <a:t>Uzaktan Algılamayı Nerede Kullanıyoruz? </a:t>
            </a:r>
            <a:br>
              <a:rPr lang="tr-TR" altLang="tr-TR" sz="3600" b="1" dirty="0" smtClean="0">
                <a:solidFill>
                  <a:schemeClr val="tx1"/>
                </a:solidFill>
              </a:rPr>
            </a:br>
            <a:r>
              <a:rPr lang="tr-TR" altLang="tr-TR" sz="3600" b="1" dirty="0" smtClean="0">
                <a:solidFill>
                  <a:schemeClr val="hlink"/>
                </a:solidFill>
              </a:rPr>
              <a:t/>
            </a:r>
            <a:br>
              <a:rPr lang="tr-TR" altLang="tr-TR" sz="3600" b="1" dirty="0" smtClean="0">
                <a:solidFill>
                  <a:schemeClr val="hlink"/>
                </a:solidFill>
              </a:rPr>
            </a:br>
            <a:r>
              <a:rPr lang="tr-TR" altLang="tr-TR" sz="3600" b="1" dirty="0" smtClean="0">
                <a:solidFill>
                  <a:srgbClr val="C00000"/>
                </a:solidFill>
              </a:rPr>
              <a:t>Neden?</a:t>
            </a:r>
            <a:r>
              <a:rPr lang="tr-TR" altLang="tr-TR" sz="3600" b="1" dirty="0" smtClean="0">
                <a:solidFill>
                  <a:schemeClr val="hlink"/>
                </a:solidFill>
              </a:rPr>
              <a:t/>
            </a:r>
            <a:br>
              <a:rPr lang="tr-TR" altLang="tr-TR" sz="3600" b="1" dirty="0" smtClean="0">
                <a:solidFill>
                  <a:schemeClr val="hlink"/>
                </a:solidFill>
              </a:rPr>
            </a:br>
            <a:r>
              <a:rPr lang="tr-TR" altLang="tr-TR" sz="3600" b="1" dirty="0" smtClean="0">
                <a:solidFill>
                  <a:schemeClr val="hlink"/>
                </a:solidFill>
              </a:rPr>
              <a:t/>
            </a:r>
            <a:br>
              <a:rPr lang="tr-TR" altLang="tr-TR" sz="3600" b="1" dirty="0" smtClean="0">
                <a:solidFill>
                  <a:schemeClr val="hlink"/>
                </a:solidFill>
              </a:rPr>
            </a:br>
            <a:r>
              <a:rPr lang="tr-TR" altLang="tr-TR" sz="3600" b="1" dirty="0" smtClean="0">
                <a:solidFill>
                  <a:schemeClr val="tx1"/>
                </a:solidFill>
              </a:rPr>
              <a:t>Uzaktan Algılama ve Coğrafi Bilgi Sistemleri (CBS) Arasındaki İlişki?</a:t>
            </a:r>
          </a:p>
        </p:txBody>
      </p:sp>
    </p:spTree>
    <p:extLst>
      <p:ext uri="{BB962C8B-B14F-4D97-AF65-F5344CB8AC3E}">
        <p14:creationId xmlns:p14="http://schemas.microsoft.com/office/powerpoint/2010/main" val="784985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50168"/>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5843" name="Rectangle 3"/>
          <p:cNvSpPr>
            <a:spLocks noGrp="1" noChangeArrowheads="1"/>
          </p:cNvSpPr>
          <p:nvPr>
            <p:ph type="body" idx="1"/>
          </p:nvPr>
        </p:nvSpPr>
        <p:spPr>
          <a:xfrm>
            <a:off x="323528" y="1484784"/>
            <a:ext cx="8668072" cy="532859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eaLnBrk="1" hangingPunct="1">
              <a:lnSpc>
                <a:spcPct val="90000"/>
              </a:lnSpc>
              <a:spcAft>
                <a:spcPts val="600"/>
              </a:spcAft>
            </a:pPr>
            <a:r>
              <a:rPr lang="tr-TR" altLang="tr-TR" sz="2200" b="1" noProof="1" smtClean="0">
                <a:latin typeface="Arial" charset="0"/>
              </a:rPr>
              <a:t>Stefan-Boltzmann Kanunu:</a:t>
            </a:r>
            <a:r>
              <a:rPr lang="tr-TR" altLang="tr-TR" sz="2200" noProof="1" smtClean="0">
                <a:latin typeface="Arial" charset="0"/>
              </a:rPr>
              <a:t> Güneş, uzaktan algılamada temel elektromanyetik enerji kaynağıdır. Bununla birlikte sıcaklığı mutlak sıfırın </a:t>
            </a:r>
            <a:r>
              <a:rPr lang="tr-TR" altLang="tr-TR" sz="2200" b="1" noProof="1" smtClean="0">
                <a:latin typeface="Arial" charset="0"/>
              </a:rPr>
              <a:t>(-273.15 </a:t>
            </a:r>
            <a:r>
              <a:rPr lang="en-US" altLang="tr-TR" sz="2200" b="1" noProof="1" smtClean="0">
                <a:latin typeface="Arial" charset="0"/>
              </a:rPr>
              <a:t>°</a:t>
            </a:r>
            <a:r>
              <a:rPr lang="tr-TR" altLang="tr-TR" sz="2200" b="1" noProof="1" smtClean="0">
                <a:latin typeface="Arial" charset="0"/>
              </a:rPr>
              <a:t>C) </a:t>
            </a:r>
            <a:r>
              <a:rPr lang="tr-TR" altLang="tr-TR" sz="2200" noProof="1" smtClean="0">
                <a:latin typeface="Arial" charset="0"/>
              </a:rPr>
              <a:t>üzerindeki her cisim az ya da çok elektromanyetik enerji yayarlar. </a:t>
            </a:r>
          </a:p>
          <a:p>
            <a:pPr eaLnBrk="1" hangingPunct="1">
              <a:lnSpc>
                <a:spcPct val="90000"/>
              </a:lnSpc>
              <a:spcAft>
                <a:spcPts val="600"/>
              </a:spcAft>
            </a:pPr>
            <a:r>
              <a:rPr lang="tr-TR" altLang="tr-TR" sz="2200" noProof="1" smtClean="0">
                <a:latin typeface="Arial" charset="0"/>
              </a:rPr>
              <a:t>Bu enerjinin miktarı yüzey sıcaklığına bağlı olup </a:t>
            </a:r>
            <a:r>
              <a:rPr lang="tr-TR" altLang="tr-TR" sz="2200" b="1" noProof="1" smtClean="0">
                <a:latin typeface="Arial" charset="0"/>
              </a:rPr>
              <a:t>siyah cisimler</a:t>
            </a:r>
            <a:r>
              <a:rPr lang="tr-TR" altLang="tr-TR" sz="2200" noProof="1" smtClean="0">
                <a:latin typeface="Arial" charset="0"/>
              </a:rPr>
              <a:t> için Stefan-Boltzmann Kanunu ile açıklanır.</a:t>
            </a:r>
          </a:p>
          <a:p>
            <a:pPr eaLnBrk="1" hangingPunct="1">
              <a:lnSpc>
                <a:spcPct val="90000"/>
              </a:lnSpc>
            </a:pPr>
            <a:endParaRPr lang="tr-TR" altLang="tr-TR" sz="2200" noProof="1" smtClean="0">
              <a:latin typeface="Arial" charset="0"/>
            </a:endParaRPr>
          </a:p>
          <a:p>
            <a:pPr marL="0" indent="0" eaLnBrk="1" hangingPunct="1">
              <a:lnSpc>
                <a:spcPct val="90000"/>
              </a:lnSpc>
              <a:buNone/>
            </a:pPr>
            <a:r>
              <a:rPr lang="tr-TR" altLang="tr-TR" sz="2200" noProof="1" smtClean="0">
                <a:latin typeface="Arial" charset="0"/>
              </a:rPr>
              <a:t>	W=</a:t>
            </a:r>
            <a:r>
              <a:rPr lang="el-GR" altLang="tr-TR" sz="2200" noProof="1" smtClean="0">
                <a:latin typeface="Arial" charset="0"/>
              </a:rPr>
              <a:t>σ</a:t>
            </a:r>
            <a:r>
              <a:rPr lang="tr-TR" altLang="tr-TR" sz="2200" noProof="1" smtClean="0">
                <a:latin typeface="Arial" charset="0"/>
              </a:rPr>
              <a:t> x T</a:t>
            </a:r>
            <a:r>
              <a:rPr lang="tr-TR" altLang="tr-TR" sz="2200" baseline="30000" noProof="1" smtClean="0">
                <a:latin typeface="Arial" charset="0"/>
              </a:rPr>
              <a:t>4</a:t>
            </a:r>
            <a:endParaRPr lang="tr-TR" altLang="tr-TR" sz="2200" noProof="1" smtClean="0">
              <a:latin typeface="Arial" charset="0"/>
            </a:endParaRPr>
          </a:p>
          <a:p>
            <a:pPr marL="0" indent="0" eaLnBrk="1" hangingPunct="1">
              <a:lnSpc>
                <a:spcPct val="90000"/>
              </a:lnSpc>
              <a:buNone/>
            </a:pPr>
            <a:endParaRPr lang="tr-TR" altLang="tr-TR" sz="2200" noProof="1" smtClean="0">
              <a:latin typeface="Arial" charset="0"/>
            </a:endParaRPr>
          </a:p>
          <a:p>
            <a:pPr eaLnBrk="1" hangingPunct="1">
              <a:lnSpc>
                <a:spcPct val="90000"/>
              </a:lnSpc>
              <a:buFont typeface="Wingdings" pitchFamily="2" charset="2"/>
              <a:buNone/>
            </a:pPr>
            <a:r>
              <a:rPr lang="tr-TR" altLang="tr-TR" sz="1900" noProof="1" smtClean="0">
                <a:latin typeface="Arial" charset="0"/>
              </a:rPr>
              <a:t>	W= Siyah cisim yüzeyinden birim zamanda yayılan toplam enerji (watt / m</a:t>
            </a:r>
            <a:r>
              <a:rPr lang="tr-TR" altLang="tr-TR" sz="1900" baseline="30000" noProof="1" smtClean="0">
                <a:latin typeface="Arial" charset="0"/>
              </a:rPr>
              <a:t>2</a:t>
            </a:r>
            <a:r>
              <a:rPr lang="tr-TR" altLang="tr-TR" sz="1900" noProof="1" smtClean="0">
                <a:latin typeface="Arial" charset="0"/>
              </a:rPr>
              <a:t>)</a:t>
            </a:r>
          </a:p>
          <a:p>
            <a:pPr eaLnBrk="1" hangingPunct="1">
              <a:lnSpc>
                <a:spcPct val="90000"/>
              </a:lnSpc>
              <a:buFont typeface="Wingdings" pitchFamily="2" charset="2"/>
              <a:buNone/>
            </a:pPr>
            <a:r>
              <a:rPr lang="tr-TR" altLang="tr-TR" sz="1900" noProof="1" smtClean="0">
                <a:latin typeface="Arial" charset="0"/>
              </a:rPr>
              <a:t>	</a:t>
            </a:r>
            <a:r>
              <a:rPr lang="el-GR" altLang="tr-TR" sz="1900" noProof="1" smtClean="0">
                <a:latin typeface="Arial" charset="0"/>
              </a:rPr>
              <a:t>σ</a:t>
            </a:r>
            <a:r>
              <a:rPr lang="tr-TR" altLang="tr-TR" sz="1900" noProof="1" smtClean="0">
                <a:latin typeface="Arial" charset="0"/>
              </a:rPr>
              <a:t>=Stefan-Boltzmann sabiti (5.6697 x 10</a:t>
            </a:r>
            <a:r>
              <a:rPr lang="tr-TR" altLang="tr-TR" sz="1900" baseline="30000" noProof="1" smtClean="0">
                <a:latin typeface="Arial" charset="0"/>
              </a:rPr>
              <a:t>-8</a:t>
            </a:r>
            <a:r>
              <a:rPr lang="tr-TR" altLang="tr-TR" sz="1900" noProof="1" smtClean="0">
                <a:latin typeface="Arial" charset="0"/>
              </a:rPr>
              <a:t> watt / m</a:t>
            </a:r>
            <a:r>
              <a:rPr lang="tr-TR" altLang="tr-TR" sz="1900" baseline="30000" noProof="1" smtClean="0">
                <a:latin typeface="Arial" charset="0"/>
              </a:rPr>
              <a:t>2 </a:t>
            </a:r>
            <a:r>
              <a:rPr lang="tr-TR" altLang="tr-TR" sz="1900" noProof="1" smtClean="0">
                <a:latin typeface="Arial" charset="0"/>
              </a:rPr>
              <a:t>K</a:t>
            </a:r>
            <a:r>
              <a:rPr lang="tr-TR" altLang="tr-TR" sz="1900" baseline="30000" noProof="1" smtClean="0">
                <a:latin typeface="Arial" charset="0"/>
              </a:rPr>
              <a:t>4</a:t>
            </a:r>
            <a:r>
              <a:rPr lang="tr-TR" altLang="tr-TR" sz="1900" noProof="1" smtClean="0">
                <a:latin typeface="Arial" charset="0"/>
              </a:rPr>
              <a:t>)</a:t>
            </a:r>
          </a:p>
          <a:p>
            <a:pPr eaLnBrk="1" hangingPunct="1">
              <a:lnSpc>
                <a:spcPct val="90000"/>
              </a:lnSpc>
              <a:buFont typeface="Wingdings" pitchFamily="2" charset="2"/>
              <a:buNone/>
            </a:pPr>
            <a:r>
              <a:rPr lang="tr-TR" altLang="tr-TR" sz="1900" noProof="1" smtClean="0">
                <a:latin typeface="Arial" charset="0"/>
              </a:rPr>
              <a:t>	T= Mutlak sıcaklık (Kelvin)</a:t>
            </a:r>
          </a:p>
          <a:p>
            <a:pPr eaLnBrk="1" hangingPunct="1">
              <a:lnSpc>
                <a:spcPct val="90000"/>
              </a:lnSpc>
              <a:buFont typeface="Wingdings" pitchFamily="2" charset="2"/>
              <a:buNone/>
            </a:pPr>
            <a:endParaRPr lang="tr-TR" altLang="tr-TR" sz="2200" noProof="1" smtClean="0">
              <a:latin typeface="Arial" charset="0"/>
            </a:endParaRPr>
          </a:p>
        </p:txBody>
      </p:sp>
    </p:spTree>
    <p:extLst>
      <p:ext uri="{BB962C8B-B14F-4D97-AF65-F5344CB8AC3E}">
        <p14:creationId xmlns:p14="http://schemas.microsoft.com/office/powerpoint/2010/main" val="4211591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32656"/>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5843" name="Rectangle 3"/>
          <p:cNvSpPr>
            <a:spLocks noGrp="1" noChangeArrowheads="1"/>
          </p:cNvSpPr>
          <p:nvPr>
            <p:ph type="body" idx="1"/>
          </p:nvPr>
        </p:nvSpPr>
        <p:spPr>
          <a:xfrm>
            <a:off x="323528" y="1412776"/>
            <a:ext cx="8668072" cy="3096344"/>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nSpc>
                <a:spcPct val="90000"/>
              </a:lnSpc>
              <a:spcAft>
                <a:spcPts val="600"/>
              </a:spcAft>
            </a:pPr>
            <a:r>
              <a:rPr lang="tr-TR" sz="2800" b="1" dirty="0" smtClean="0">
                <a:latin typeface="Arial" charset="0"/>
              </a:rPr>
              <a:t>Siyah </a:t>
            </a:r>
            <a:r>
              <a:rPr lang="tr-TR" sz="2800" b="1" dirty="0">
                <a:latin typeface="Arial" charset="0"/>
              </a:rPr>
              <a:t>cisim</a:t>
            </a:r>
            <a:r>
              <a:rPr lang="tr-TR" sz="2800" dirty="0">
                <a:latin typeface="Arial" charset="0"/>
              </a:rPr>
              <a:t> (veya yüzey) teorik olarak tanımlanan ideal bir ışınım yayıcısı ve yutucusudur. Belirli bir sıcaklık ve dalga boyunda hiçbir yüzey siyah cisimden daha fazla enerji yayamaz</a:t>
            </a:r>
            <a:r>
              <a:rPr lang="tr-TR" sz="2800" dirty="0" smtClean="0">
                <a:latin typeface="Arial" charset="0"/>
              </a:rPr>
              <a:t>.</a:t>
            </a:r>
            <a:endParaRPr lang="tr-TR" altLang="tr-TR" sz="2800" noProof="1" smtClean="0">
              <a:solidFill>
                <a:srgbClr val="FF0000"/>
              </a:solidFill>
              <a:latin typeface="Arial" charset="0"/>
            </a:endParaRPr>
          </a:p>
          <a:p>
            <a:pPr eaLnBrk="1" hangingPunct="1">
              <a:lnSpc>
                <a:spcPct val="90000"/>
              </a:lnSpc>
              <a:spcAft>
                <a:spcPts val="600"/>
              </a:spcAft>
              <a:buFont typeface="Wingdings" pitchFamily="2" charset="2"/>
              <a:buNone/>
            </a:pPr>
            <a:r>
              <a:rPr lang="tr-TR" altLang="tr-TR" sz="2800" noProof="1" smtClean="0">
                <a:solidFill>
                  <a:srgbClr val="FF0000"/>
                </a:solidFill>
                <a:latin typeface="Arial" charset="0"/>
              </a:rPr>
              <a:t>  </a:t>
            </a:r>
            <a:r>
              <a:rPr lang="tr-TR" altLang="tr-TR" sz="2800" b="1" noProof="1" smtClean="0">
                <a:solidFill>
                  <a:srgbClr val="FF0000"/>
                </a:solidFill>
                <a:latin typeface="Arial" charset="0"/>
              </a:rPr>
              <a:t>!</a:t>
            </a:r>
            <a:r>
              <a:rPr lang="tr-TR" altLang="tr-TR" sz="2800" noProof="1" smtClean="0">
                <a:solidFill>
                  <a:srgbClr val="FF0000"/>
                </a:solidFill>
                <a:latin typeface="Arial" charset="0"/>
              </a:rPr>
              <a:t> Siyah cismin yaydığı enerji (ısıl ışınım şiddeti) cismin sıcaklığının 4. kuvveti ile doğru orantılıdır. Daha sıcak cisimler daha fazla enerji yayarlar.</a:t>
            </a:r>
            <a:endParaRPr lang="tr-TR" altLang="tr-TR" sz="2800" noProof="1">
              <a:solidFill>
                <a:srgbClr val="FF0000"/>
              </a:solidFill>
              <a:latin typeface="Arial" charset="0"/>
            </a:endParaRPr>
          </a:p>
          <a:p>
            <a:pPr eaLnBrk="1" hangingPunct="1">
              <a:lnSpc>
                <a:spcPct val="90000"/>
              </a:lnSpc>
              <a:spcAft>
                <a:spcPts val="600"/>
              </a:spcAft>
              <a:buFont typeface="Wingdings" pitchFamily="2" charset="2"/>
              <a:buNone/>
            </a:pPr>
            <a:endParaRPr lang="el-GR" altLang="tr-TR" sz="2800" noProof="1" smtClean="0">
              <a:latin typeface="Arial" charset="0"/>
            </a:endParaRPr>
          </a:p>
        </p:txBody>
      </p:sp>
    </p:spTree>
    <p:extLst>
      <p:ext uri="{BB962C8B-B14F-4D97-AF65-F5344CB8AC3E}">
        <p14:creationId xmlns:p14="http://schemas.microsoft.com/office/powerpoint/2010/main" val="3964981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altLang="tr-TR" b="1" dirty="0"/>
              <a:t>Uzaktan Algılamanın Temel Esasları</a:t>
            </a:r>
            <a:endParaRPr lang="tr-TR" dirty="0"/>
          </a:p>
        </p:txBody>
      </p:sp>
      <p:sp>
        <p:nvSpPr>
          <p:cNvPr id="4" name="Dikdörtgen 3"/>
          <p:cNvSpPr/>
          <p:nvPr/>
        </p:nvSpPr>
        <p:spPr>
          <a:xfrm>
            <a:off x="539552" y="2987110"/>
            <a:ext cx="2677336" cy="523220"/>
          </a:xfrm>
          <a:prstGeom prst="rect">
            <a:avLst/>
          </a:prstGeom>
        </p:spPr>
        <p:txBody>
          <a:bodyPr wrap="none">
            <a:spAutoFit/>
          </a:bodyPr>
          <a:lstStyle/>
          <a:p>
            <a:r>
              <a:rPr lang="en-US" altLang="tr-TR" sz="2800" b="1" noProof="1">
                <a:latin typeface="Arial" charset="0"/>
              </a:rPr>
              <a:t>°</a:t>
            </a:r>
            <a:r>
              <a:rPr lang="tr-TR" altLang="tr-TR" sz="2800" b="1" noProof="1">
                <a:latin typeface="Arial" charset="0"/>
              </a:rPr>
              <a:t>C</a:t>
            </a:r>
            <a:r>
              <a:rPr lang="tr-TR" sz="2800" b="1" dirty="0" smtClean="0"/>
              <a:t> </a:t>
            </a:r>
            <a:r>
              <a:rPr lang="tr-TR" sz="2800" b="1" dirty="0"/>
              <a:t>= </a:t>
            </a:r>
            <a:r>
              <a:rPr lang="tr-TR" sz="2800" b="1" dirty="0" smtClean="0"/>
              <a:t>K </a:t>
            </a:r>
            <a:r>
              <a:rPr lang="tr-TR" sz="2800" b="1" dirty="0"/>
              <a:t>- 273.15</a:t>
            </a:r>
          </a:p>
        </p:txBody>
      </p:sp>
      <p:sp>
        <p:nvSpPr>
          <p:cNvPr id="5" name="Dikdörtgen 4"/>
          <p:cNvSpPr/>
          <p:nvPr/>
        </p:nvSpPr>
        <p:spPr>
          <a:xfrm>
            <a:off x="605577" y="3616018"/>
            <a:ext cx="6133410" cy="523220"/>
          </a:xfrm>
          <a:prstGeom prst="rect">
            <a:avLst/>
          </a:prstGeom>
        </p:spPr>
        <p:txBody>
          <a:bodyPr wrap="none">
            <a:spAutoFit/>
          </a:bodyPr>
          <a:lstStyle/>
          <a:p>
            <a:r>
              <a:rPr lang="tr-TR" altLang="tr-TR" sz="2800" b="1" noProof="1" smtClean="0">
                <a:latin typeface="Arial" charset="0"/>
              </a:rPr>
              <a:t>Örnek:      </a:t>
            </a:r>
            <a:r>
              <a:rPr lang="tr-TR" altLang="tr-TR" sz="2800" noProof="1" smtClean="0">
                <a:latin typeface="Arial" charset="0"/>
              </a:rPr>
              <a:t>26.85 </a:t>
            </a:r>
            <a:r>
              <a:rPr lang="en-US" altLang="tr-TR" sz="2800" noProof="1">
                <a:latin typeface="Arial" charset="0"/>
              </a:rPr>
              <a:t>°</a:t>
            </a:r>
            <a:r>
              <a:rPr lang="tr-TR" altLang="tr-TR" sz="2800" noProof="1">
                <a:latin typeface="Arial" charset="0"/>
              </a:rPr>
              <a:t>C</a:t>
            </a:r>
            <a:r>
              <a:rPr lang="tr-TR" sz="2800" dirty="0" smtClean="0"/>
              <a:t> </a:t>
            </a:r>
            <a:r>
              <a:rPr lang="tr-TR" sz="2800" dirty="0"/>
              <a:t>= </a:t>
            </a:r>
            <a:r>
              <a:rPr lang="tr-TR" sz="2800" dirty="0" smtClean="0"/>
              <a:t>300 K </a:t>
            </a:r>
            <a:r>
              <a:rPr lang="tr-TR" sz="2800" dirty="0"/>
              <a:t>- 273.15</a:t>
            </a:r>
          </a:p>
        </p:txBody>
      </p:sp>
      <p:sp>
        <p:nvSpPr>
          <p:cNvPr id="6" name="Dikdörtgen 5"/>
          <p:cNvSpPr/>
          <p:nvPr/>
        </p:nvSpPr>
        <p:spPr>
          <a:xfrm>
            <a:off x="539552" y="2267030"/>
            <a:ext cx="4418197" cy="523220"/>
          </a:xfrm>
          <a:prstGeom prst="rect">
            <a:avLst/>
          </a:prstGeom>
        </p:spPr>
        <p:txBody>
          <a:bodyPr wrap="none">
            <a:spAutoFit/>
          </a:bodyPr>
          <a:lstStyle/>
          <a:p>
            <a:r>
              <a:rPr lang="tr-TR" altLang="tr-TR" sz="2800" b="1" noProof="1" smtClean="0">
                <a:latin typeface="Arial" charset="0"/>
              </a:rPr>
              <a:t>Mutlak Sıfır: 0 Kelvin </a:t>
            </a:r>
            <a:r>
              <a:rPr lang="tr-TR" altLang="tr-TR" sz="2800" b="1" noProof="1" smtClean="0"/>
              <a:t> (K)</a:t>
            </a:r>
            <a:endParaRPr lang="tr-TR" altLang="tr-TR" sz="2800" b="1" noProof="1" smtClean="0">
              <a:latin typeface="Arial" charset="0"/>
            </a:endParaRPr>
          </a:p>
        </p:txBody>
      </p:sp>
      <p:sp>
        <p:nvSpPr>
          <p:cNvPr id="7" name="Dikdörtgen 6"/>
          <p:cNvSpPr/>
          <p:nvPr/>
        </p:nvSpPr>
        <p:spPr>
          <a:xfrm>
            <a:off x="467544" y="4571286"/>
            <a:ext cx="8442770" cy="461665"/>
          </a:xfrm>
          <a:prstGeom prst="rect">
            <a:avLst/>
          </a:prstGeom>
        </p:spPr>
        <p:txBody>
          <a:bodyPr wrap="square">
            <a:spAutoFit/>
          </a:bodyPr>
          <a:lstStyle/>
          <a:p>
            <a:r>
              <a:rPr lang="tr-TR" sz="2400" b="1" dirty="0">
                <a:solidFill>
                  <a:srgbClr val="FF0000"/>
                </a:solidFill>
              </a:rPr>
              <a:t>Güneş</a:t>
            </a:r>
            <a:r>
              <a:rPr lang="tr-TR" sz="2400" dirty="0">
                <a:solidFill>
                  <a:srgbClr val="FF0000"/>
                </a:solidFill>
              </a:rPr>
              <a:t>'in yüzey ısısı </a:t>
            </a:r>
            <a:r>
              <a:rPr lang="tr-TR" sz="2400" b="1" dirty="0">
                <a:solidFill>
                  <a:srgbClr val="FF0000"/>
                </a:solidFill>
              </a:rPr>
              <a:t>6000 </a:t>
            </a:r>
            <a:r>
              <a:rPr lang="tr-TR" sz="2400" b="1" dirty="0" smtClean="0">
                <a:solidFill>
                  <a:srgbClr val="FF0000"/>
                </a:solidFill>
              </a:rPr>
              <a:t>K, Dünya’nın </a:t>
            </a:r>
            <a:r>
              <a:rPr lang="tr-TR" sz="2400" dirty="0">
                <a:solidFill>
                  <a:srgbClr val="FF0000"/>
                </a:solidFill>
              </a:rPr>
              <a:t>yüzey ısısı  </a:t>
            </a:r>
            <a:r>
              <a:rPr lang="tr-TR" sz="2400" b="1" dirty="0" smtClean="0">
                <a:solidFill>
                  <a:srgbClr val="FF0000"/>
                </a:solidFill>
              </a:rPr>
              <a:t>300 K</a:t>
            </a:r>
            <a:endParaRPr lang="tr-TR" sz="2400" b="1" dirty="0">
              <a:solidFill>
                <a:srgbClr val="FF0000"/>
              </a:solidFill>
            </a:endParaRPr>
          </a:p>
        </p:txBody>
      </p:sp>
    </p:spTree>
    <p:extLst>
      <p:ext uri="{BB962C8B-B14F-4D97-AF65-F5344CB8AC3E}">
        <p14:creationId xmlns:p14="http://schemas.microsoft.com/office/powerpoint/2010/main" val="487109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6867" name="Rectangle 3"/>
          <p:cNvSpPr>
            <a:spLocks noGrp="1" noChangeArrowheads="1"/>
          </p:cNvSpPr>
          <p:nvPr>
            <p:ph type="body" idx="1"/>
          </p:nvPr>
        </p:nvSpPr>
        <p:spPr>
          <a:xfrm>
            <a:off x="457200" y="1600200"/>
            <a:ext cx="8363272" cy="4876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pPr eaLnBrk="1" hangingPunct="1">
              <a:lnSpc>
                <a:spcPct val="90000"/>
              </a:lnSpc>
            </a:pPr>
            <a:r>
              <a:rPr lang="tr-TR" altLang="tr-TR" b="1" noProof="1" smtClean="0">
                <a:latin typeface="Arial" charset="0"/>
              </a:rPr>
              <a:t>Wien Yer Değiştirme Kanunu:</a:t>
            </a:r>
            <a:r>
              <a:rPr lang="tr-TR" altLang="tr-TR" noProof="1" smtClean="0">
                <a:latin typeface="Arial" charset="0"/>
              </a:rPr>
              <a:t> Siyah cisimler için elektromanyetik enerji yaymanın en üst düzeyde olduğu dalga uzunluğu  Wien </a:t>
            </a:r>
            <a:r>
              <a:rPr lang="tr-TR" altLang="tr-TR" noProof="1">
                <a:latin typeface="Arial" charset="0"/>
              </a:rPr>
              <a:t>Y</a:t>
            </a:r>
            <a:r>
              <a:rPr lang="tr-TR" altLang="tr-TR" noProof="1" smtClean="0">
                <a:latin typeface="Arial" charset="0"/>
              </a:rPr>
              <a:t>er </a:t>
            </a:r>
            <a:r>
              <a:rPr lang="tr-TR" altLang="tr-TR" noProof="1">
                <a:latin typeface="Arial" charset="0"/>
              </a:rPr>
              <a:t>D</a:t>
            </a:r>
            <a:r>
              <a:rPr lang="tr-TR" altLang="tr-TR" noProof="1" smtClean="0">
                <a:latin typeface="Arial" charset="0"/>
              </a:rPr>
              <a:t>eğiştirme </a:t>
            </a:r>
            <a:r>
              <a:rPr lang="tr-TR" altLang="tr-TR" noProof="1">
                <a:latin typeface="Arial" charset="0"/>
              </a:rPr>
              <a:t>K</a:t>
            </a:r>
            <a:r>
              <a:rPr lang="tr-TR" altLang="tr-TR" noProof="1" smtClean="0">
                <a:latin typeface="Arial" charset="0"/>
              </a:rPr>
              <a:t>anunu ile açıklanır.</a:t>
            </a:r>
          </a:p>
          <a:p>
            <a:pPr eaLnBrk="1" hangingPunct="1">
              <a:lnSpc>
                <a:spcPct val="90000"/>
              </a:lnSpc>
            </a:pPr>
            <a:endParaRPr lang="tr-TR" altLang="tr-TR" noProof="1" smtClean="0">
              <a:latin typeface="Arial" charset="0"/>
            </a:endParaRPr>
          </a:p>
          <a:p>
            <a:pPr marL="0" indent="0" eaLnBrk="1" hangingPunct="1">
              <a:lnSpc>
                <a:spcPct val="90000"/>
              </a:lnSpc>
              <a:buNone/>
            </a:pPr>
            <a:r>
              <a:rPr lang="tr-TR" altLang="tr-TR" noProof="1" smtClean="0">
                <a:latin typeface="Arial" charset="0"/>
              </a:rPr>
              <a:t>	</a:t>
            </a:r>
            <a:r>
              <a:rPr lang="el-GR" altLang="tr-TR" noProof="1" smtClean="0">
                <a:latin typeface="Arial" charset="0"/>
              </a:rPr>
              <a:t>λ</a:t>
            </a:r>
            <a:r>
              <a:rPr lang="tr-TR" altLang="tr-TR" baseline="-25000" noProof="1" smtClean="0">
                <a:latin typeface="Arial" charset="0"/>
              </a:rPr>
              <a:t>m </a:t>
            </a:r>
            <a:r>
              <a:rPr lang="tr-TR" altLang="tr-TR" noProof="1" smtClean="0">
                <a:latin typeface="Arial" charset="0"/>
              </a:rPr>
              <a:t>= A / T</a:t>
            </a:r>
          </a:p>
          <a:p>
            <a:pPr marL="0" indent="0" eaLnBrk="1" hangingPunct="1">
              <a:lnSpc>
                <a:spcPct val="90000"/>
              </a:lnSpc>
              <a:buNone/>
            </a:pPr>
            <a:endParaRPr lang="tr-TR" altLang="tr-TR" noProof="1" smtClean="0">
              <a:latin typeface="Arial" charset="0"/>
            </a:endParaRPr>
          </a:p>
          <a:p>
            <a:pPr eaLnBrk="1" hangingPunct="1">
              <a:lnSpc>
                <a:spcPct val="90000"/>
              </a:lnSpc>
              <a:buFont typeface="Wingdings" pitchFamily="2" charset="2"/>
              <a:buNone/>
            </a:pPr>
            <a:r>
              <a:rPr lang="tr-TR" altLang="tr-TR" noProof="1" smtClean="0">
                <a:latin typeface="Arial" charset="0"/>
              </a:rPr>
              <a:t>	</a:t>
            </a:r>
            <a:r>
              <a:rPr lang="el-GR" altLang="tr-TR" noProof="1" smtClean="0">
                <a:latin typeface="Arial" charset="0"/>
              </a:rPr>
              <a:t>λ</a:t>
            </a:r>
            <a:r>
              <a:rPr lang="tr-TR" altLang="tr-TR" baseline="-25000" noProof="1" smtClean="0">
                <a:latin typeface="Arial" charset="0"/>
              </a:rPr>
              <a:t>m</a:t>
            </a:r>
            <a:r>
              <a:rPr lang="tr-TR" altLang="tr-TR" noProof="1" smtClean="0">
                <a:latin typeface="Arial" charset="0"/>
              </a:rPr>
              <a:t> = Spektral ışınımın maksimum olduğu dalga boyu</a:t>
            </a:r>
          </a:p>
          <a:p>
            <a:pPr eaLnBrk="1" hangingPunct="1">
              <a:lnSpc>
                <a:spcPct val="90000"/>
              </a:lnSpc>
              <a:buFont typeface="Wingdings" pitchFamily="2" charset="2"/>
              <a:buNone/>
            </a:pPr>
            <a:r>
              <a:rPr lang="tr-TR" altLang="tr-TR" noProof="1" smtClean="0">
                <a:latin typeface="Arial" charset="0"/>
              </a:rPr>
              <a:t>	A= 2898 </a:t>
            </a:r>
            <a:r>
              <a:rPr lang="el-GR" altLang="tr-TR" noProof="1" smtClean="0">
                <a:latin typeface="Arial" charset="0"/>
              </a:rPr>
              <a:t>μ</a:t>
            </a:r>
            <a:r>
              <a:rPr lang="tr-TR" altLang="tr-TR" noProof="1" smtClean="0">
                <a:latin typeface="Arial" charset="0"/>
              </a:rPr>
              <a:t>m K (Yer değiştirme sabiti)</a:t>
            </a:r>
          </a:p>
          <a:p>
            <a:pPr eaLnBrk="1" hangingPunct="1">
              <a:lnSpc>
                <a:spcPct val="90000"/>
              </a:lnSpc>
              <a:buFont typeface="Wingdings" pitchFamily="2" charset="2"/>
              <a:buNone/>
            </a:pPr>
            <a:r>
              <a:rPr lang="tr-TR" altLang="tr-TR" noProof="1" smtClean="0">
                <a:latin typeface="Arial" charset="0"/>
              </a:rPr>
              <a:t>	T= Sıcaklık (K)</a:t>
            </a:r>
            <a:endParaRPr lang="el-GR" altLang="tr-TR" baseline="-25000" noProof="1" smtClean="0">
              <a:latin typeface="Arial" charset="0"/>
            </a:endParaRPr>
          </a:p>
          <a:p>
            <a:pPr eaLnBrk="1" hangingPunct="1">
              <a:lnSpc>
                <a:spcPct val="90000"/>
              </a:lnSpc>
            </a:pPr>
            <a:endParaRPr lang="tr-TR" altLang="tr-TR" baseline="-25000" noProof="1" smtClean="0">
              <a:latin typeface="Arial" charset="0"/>
            </a:endParaRPr>
          </a:p>
          <a:p>
            <a:pPr eaLnBrk="1" hangingPunct="1">
              <a:lnSpc>
                <a:spcPct val="90000"/>
              </a:lnSpc>
            </a:pPr>
            <a:r>
              <a:rPr lang="tr-TR" altLang="tr-TR" noProof="1" smtClean="0">
                <a:solidFill>
                  <a:srgbClr val="FF0000"/>
                </a:solidFill>
                <a:latin typeface="Arial" charset="0"/>
              </a:rPr>
              <a:t>Bu eşitlikten, sıcaklık arttıkça siyah cisim ışınımının maksimum olduğu dalga boyunun azaldığı görülür. </a:t>
            </a:r>
            <a:endParaRPr lang="el-GR" altLang="tr-TR" noProof="1" smtClean="0">
              <a:solidFill>
                <a:srgbClr val="FF0000"/>
              </a:solidFill>
              <a:latin typeface="Arial" charset="0"/>
            </a:endParaRPr>
          </a:p>
        </p:txBody>
      </p:sp>
    </p:spTree>
    <p:extLst>
      <p:ext uri="{BB962C8B-B14F-4D97-AF65-F5344CB8AC3E}">
        <p14:creationId xmlns:p14="http://schemas.microsoft.com/office/powerpoint/2010/main" val="15900791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altLang="tr-TR" b="1" dirty="0"/>
              <a:t>Uzaktan Algılamanın Temel Esasları</a:t>
            </a:r>
            <a:endParaRPr lang="tr-TR" dirty="0"/>
          </a:p>
        </p:txBody>
      </p:sp>
      <p:sp>
        <p:nvSpPr>
          <p:cNvPr id="3" name="İçerik Yer Tutucusu 2"/>
          <p:cNvSpPr>
            <a:spLocks noGrp="1"/>
          </p:cNvSpPr>
          <p:nvPr>
            <p:ph idx="1"/>
          </p:nvPr>
        </p:nvSpPr>
        <p:spPr>
          <a:xfrm>
            <a:off x="457200" y="1484784"/>
            <a:ext cx="8435280" cy="5184576"/>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91440" tIns="45720" rIns="91440" bIns="45720" rtlCol="0">
            <a:normAutofit lnSpcReduction="10000"/>
          </a:bodyPr>
          <a:lstStyle/>
          <a:p>
            <a:pPr>
              <a:lnSpc>
                <a:spcPct val="90000"/>
              </a:lnSpc>
              <a:spcAft>
                <a:spcPts val="600"/>
              </a:spcAft>
            </a:pPr>
            <a:r>
              <a:rPr lang="tr-TR" noProof="1" smtClean="0">
                <a:latin typeface="Arial" charset="0"/>
              </a:rPr>
              <a:t>Stefan-Boltzman ve Wien Yer Değiştirme kanunları gerçek cisimler için kullanıldığında, Stefan- Boltzman Kanunundaki T değeri, cismin kinetik sıcaklığı, Wien Yer Değiştirme Kanunundaki T değeri ise cismin ışıyan sıcaklığıdır. </a:t>
            </a:r>
          </a:p>
          <a:p>
            <a:pPr>
              <a:lnSpc>
                <a:spcPct val="90000"/>
              </a:lnSpc>
              <a:spcAft>
                <a:spcPts val="600"/>
              </a:spcAft>
            </a:pPr>
            <a:r>
              <a:rPr lang="tr-TR" noProof="1" smtClean="0">
                <a:latin typeface="Arial" charset="0"/>
              </a:rPr>
              <a:t>Siyah cisim için geçerli olan bağıntıları yeryüzü materyalleriyle ilişkilendirmek için yayım (ɛ) parametresi kullanılır. </a:t>
            </a:r>
          </a:p>
          <a:p>
            <a:pPr lvl="1">
              <a:lnSpc>
                <a:spcPct val="90000"/>
              </a:lnSpc>
              <a:spcAft>
                <a:spcPts val="600"/>
              </a:spcAft>
            </a:pPr>
            <a:r>
              <a:rPr lang="tr-TR" noProof="1" smtClean="0">
                <a:latin typeface="Arial" charset="0"/>
              </a:rPr>
              <a:t>Yayım, ideal siyah cisim için 1’e eşit olup (ɛ = 1), diğer cisimler (gri cisim) için 0 ve 1 arasındadır.</a:t>
            </a:r>
            <a:r>
              <a:rPr lang="tr-TR" altLang="tr-TR" noProof="1" smtClean="0">
                <a:latin typeface="Arial" charset="0"/>
              </a:rPr>
              <a:t> </a:t>
            </a:r>
          </a:p>
          <a:p>
            <a:pPr>
              <a:lnSpc>
                <a:spcPct val="90000"/>
              </a:lnSpc>
              <a:spcAft>
                <a:spcPts val="600"/>
              </a:spcAft>
            </a:pPr>
            <a:r>
              <a:rPr lang="tr-TR" noProof="1" smtClean="0">
                <a:solidFill>
                  <a:srgbClr val="FF0000"/>
                </a:solidFill>
                <a:latin typeface="Arial" charset="0"/>
              </a:rPr>
              <a:t>Gerçek cisimlerin ısıl ışıma yapabilme yetenekleri, aynı sıcaklıktaki siyah cisim modeline göre oransal bir nicelik olan yayım (ɛ) ile belirtilir. Siyah cisim için 1 olan bu değer gerçek cisimler için 1’den küçüktür. Yayım (ɛ) değeri yüksek olan bir cisim, üzerine gelen enerjiyi daha fazla yutar ve kinetik enerjisine bağlı olarak daha fazla ışınım yapar.</a:t>
            </a:r>
            <a:endParaRPr lang="tr-TR" altLang="tr-TR" noProof="1">
              <a:solidFill>
                <a:srgbClr val="FF0000"/>
              </a:solidFill>
              <a:latin typeface="Arial" charset="0"/>
            </a:endParaRPr>
          </a:p>
        </p:txBody>
      </p:sp>
    </p:spTree>
    <p:extLst>
      <p:ext uri="{BB962C8B-B14F-4D97-AF65-F5344CB8AC3E}">
        <p14:creationId xmlns:p14="http://schemas.microsoft.com/office/powerpoint/2010/main" val="4072144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Uzaktan Algılamanın Temel Esasları</a:t>
            </a:r>
          </a:p>
        </p:txBody>
      </p:sp>
      <p:sp>
        <p:nvSpPr>
          <p:cNvPr id="37891" name="Rectangle 3"/>
          <p:cNvSpPr>
            <a:spLocks noGrp="1" noChangeArrowheads="1"/>
          </p:cNvSpPr>
          <p:nvPr>
            <p:ph type="body" idx="1"/>
          </p:nvPr>
        </p:nvSpPr>
        <p:spPr/>
        <p:txBody>
          <a:bodyPr/>
          <a:lstStyle/>
          <a:p>
            <a:pPr eaLnBrk="1" hangingPunct="1">
              <a:spcAft>
                <a:spcPts val="600"/>
              </a:spcAft>
            </a:pPr>
            <a:r>
              <a:rPr lang="tr-TR" altLang="tr-TR" sz="2800" b="1" noProof="1" smtClean="0">
                <a:latin typeface="Arial" charset="0"/>
              </a:rPr>
              <a:t>Kirchhoff Kanunu:</a:t>
            </a:r>
            <a:r>
              <a:rPr lang="tr-TR" altLang="tr-TR" sz="2800" noProof="1" smtClean="0">
                <a:latin typeface="Arial" charset="0"/>
              </a:rPr>
              <a:t> Kirchoff kanunu bize matematiksel olarak iyi bir soğurucu ve yayıcının kötü bir yansıtıcı olduğunu anlatır.</a:t>
            </a:r>
          </a:p>
          <a:p>
            <a:pPr eaLnBrk="1" hangingPunct="1">
              <a:spcAft>
                <a:spcPts val="600"/>
              </a:spcAft>
            </a:pPr>
            <a:r>
              <a:rPr lang="tr-TR" altLang="tr-TR" sz="2800" noProof="1" smtClean="0">
                <a:latin typeface="Arial" charset="0"/>
              </a:rPr>
              <a:t>Başka bir deyişle; kötü bir soğurucu ve yayıcı iyi bir yansıtıcıdır. </a:t>
            </a:r>
          </a:p>
        </p:txBody>
      </p:sp>
    </p:spTree>
    <p:extLst>
      <p:ext uri="{BB962C8B-B14F-4D97-AF65-F5344CB8AC3E}">
        <p14:creationId xmlns:p14="http://schemas.microsoft.com/office/powerpoint/2010/main" val="2682914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97768"/>
            <a:ext cx="9144000" cy="1143000"/>
          </a:xfrm>
        </p:spPr>
        <p:txBody>
          <a:bodyPr vert="horz" lIns="91440" tIns="45720" rIns="91440" bIns="45720" rtlCol="0" anchor="ctr">
            <a:noAutofit/>
          </a:bodyPr>
          <a:lstStyle/>
          <a:p>
            <a:r>
              <a:rPr lang="tr-TR" altLang="tr-TR" sz="3600" b="1" dirty="0"/>
              <a:t>Uzaktan Algılama İle Verilerin Elde Edilmesi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407"/>
            <a:ext cx="7200800" cy="551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274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5496" y="404664"/>
            <a:ext cx="9144000" cy="990600"/>
          </a:xfrm>
        </p:spPr>
        <p:txBody>
          <a:bodyPr>
            <a:noAutofit/>
          </a:bodyPr>
          <a:lstStyle/>
          <a:p>
            <a:pPr eaLnBrk="1" hangingPunct="1"/>
            <a:r>
              <a:rPr lang="tr-TR" altLang="tr-TR" sz="3600" b="1" dirty="0" smtClean="0"/>
              <a:t>Uzaktan Algılama İle Verilerin Elde Edilmesi</a:t>
            </a:r>
          </a:p>
        </p:txBody>
      </p:sp>
      <p:sp>
        <p:nvSpPr>
          <p:cNvPr id="25603" name="Rectangle 3"/>
          <p:cNvSpPr>
            <a:spLocks noGrp="1" noChangeArrowheads="1"/>
          </p:cNvSpPr>
          <p:nvPr>
            <p:ph type="body" idx="1"/>
          </p:nvPr>
        </p:nvSpPr>
        <p:spPr>
          <a:xfrm>
            <a:off x="251520" y="1528936"/>
            <a:ext cx="8735888" cy="5212432"/>
          </a:xfrm>
        </p:spPr>
        <p:txBody>
          <a:bodyPr>
            <a:noAutofit/>
          </a:bodyPr>
          <a:lstStyle/>
          <a:p>
            <a:pPr eaLnBrk="1" hangingPunct="1">
              <a:lnSpc>
                <a:spcPct val="80000"/>
              </a:lnSpc>
              <a:spcAft>
                <a:spcPct val="30000"/>
              </a:spcAft>
              <a:buFont typeface="Wingdings" pitchFamily="2" charset="2"/>
              <a:buNone/>
            </a:pPr>
            <a:r>
              <a:rPr lang="tr-TR" altLang="tr-TR" sz="2800" b="1" noProof="1" smtClean="0">
                <a:latin typeface="Arial" charset="0"/>
              </a:rPr>
              <a:t>A. Enerji Kaynağı:</a:t>
            </a:r>
            <a:r>
              <a:rPr lang="tr-TR" altLang="tr-TR" sz="2800" noProof="1" smtClean="0">
                <a:latin typeface="Arial" charset="0"/>
              </a:rPr>
              <a:t> Hedefe bir kaynak tarafından enerji gönderilmesi gerekmektedir. Bu kaynak hedefi aydınlatır veya hedefe elektromanyetik enerji gönderir. Optik uydular için enerji kaynağı güneştir, ancak radar uyduları kendi enerji kaynaklarını üzerlerinde taşır ve elektromanyetik enerji (EM) üreterek hedefe yollarlar.</a:t>
            </a:r>
          </a:p>
          <a:p>
            <a:pPr eaLnBrk="1" hangingPunct="1">
              <a:lnSpc>
                <a:spcPct val="80000"/>
              </a:lnSpc>
              <a:spcAft>
                <a:spcPct val="30000"/>
              </a:spcAft>
              <a:buFont typeface="Wingdings" pitchFamily="2" charset="2"/>
              <a:buNone/>
            </a:pPr>
            <a:r>
              <a:rPr lang="tr-TR" altLang="tr-TR" sz="2800" b="1" noProof="1" smtClean="0">
                <a:latin typeface="Arial" charset="0"/>
              </a:rPr>
              <a:t>B. Işınım ve Atmosfer:</a:t>
            </a:r>
            <a:r>
              <a:rPr lang="tr-TR" altLang="tr-TR" sz="2800" noProof="1" smtClean="0">
                <a:latin typeface="Arial" charset="0"/>
              </a:rPr>
              <a:t> Enerji, kaynağından çıkarak hedefe yol alırken atmosfer ortamından geçer ve bu yol boyunca bazı etkileşimlere maruz kalır. Bu etkileşim hedeften algılayıcıya (sensör) giderken de meydana gelir.</a:t>
            </a:r>
          </a:p>
        </p:txBody>
      </p:sp>
    </p:spTree>
    <p:extLst>
      <p:ext uri="{BB962C8B-B14F-4D97-AF65-F5344CB8AC3E}">
        <p14:creationId xmlns:p14="http://schemas.microsoft.com/office/powerpoint/2010/main" val="1211159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79512" y="1528936"/>
            <a:ext cx="8735888" cy="5212432"/>
          </a:xfrm>
        </p:spPr>
        <p:txBody>
          <a:bodyPr>
            <a:noAutofit/>
          </a:bodyPr>
          <a:lstStyle/>
          <a:p>
            <a:pPr eaLnBrk="1" hangingPunct="1">
              <a:lnSpc>
                <a:spcPct val="80000"/>
              </a:lnSpc>
              <a:spcAft>
                <a:spcPct val="30000"/>
              </a:spcAft>
              <a:buFont typeface="Wingdings" pitchFamily="2" charset="2"/>
              <a:buNone/>
            </a:pPr>
            <a:r>
              <a:rPr lang="tr-TR" altLang="tr-TR" sz="2800" b="1" noProof="1" smtClean="0">
                <a:latin typeface="Arial" charset="0"/>
              </a:rPr>
              <a:t>C. Hedef ile Etkileşim:</a:t>
            </a:r>
            <a:r>
              <a:rPr lang="tr-TR" altLang="tr-TR" sz="2800" noProof="1" smtClean="0">
                <a:latin typeface="Arial" charset="0"/>
              </a:rPr>
              <a:t> Atmosfer ortamından geçen EM enerji hedefe ulaştığında hem ışınım hem de hedef özelliklerine bağlı olarak farklı etkileşimler oluşur.</a:t>
            </a:r>
          </a:p>
          <a:p>
            <a:pPr eaLnBrk="1" hangingPunct="1">
              <a:lnSpc>
                <a:spcPct val="80000"/>
              </a:lnSpc>
              <a:spcAft>
                <a:spcPct val="30000"/>
              </a:spcAft>
              <a:buFont typeface="Wingdings" pitchFamily="2" charset="2"/>
              <a:buNone/>
            </a:pPr>
            <a:r>
              <a:rPr lang="tr-TR" altLang="tr-TR" sz="2800" b="1" noProof="1" smtClean="0">
                <a:latin typeface="Arial" charset="0"/>
              </a:rPr>
              <a:t>D. Enerjinin Algılayıcı Tarafından Kayıt Edilmesi:</a:t>
            </a:r>
            <a:r>
              <a:rPr lang="tr-TR" altLang="tr-TR" sz="2800" noProof="1" smtClean="0">
                <a:latin typeface="Arial" charset="0"/>
              </a:rPr>
              <a:t> Algılayıcı hedeften yansıyan ya da yayılan enerjiyi algılar ve buna ilişkin veri kayıt edilir.</a:t>
            </a:r>
          </a:p>
        </p:txBody>
      </p:sp>
      <p:sp>
        <p:nvSpPr>
          <p:cNvPr id="5" name="Rectangle 2"/>
          <p:cNvSpPr>
            <a:spLocks noGrp="1" noChangeArrowheads="1"/>
          </p:cNvSpPr>
          <p:nvPr>
            <p:ph type="title"/>
          </p:nvPr>
        </p:nvSpPr>
        <p:spPr>
          <a:xfrm>
            <a:off x="0" y="404664"/>
            <a:ext cx="9144000" cy="990600"/>
          </a:xfrm>
        </p:spPr>
        <p:txBody>
          <a:bodyPr>
            <a:noAutofit/>
          </a:bodyPr>
          <a:lstStyle/>
          <a:p>
            <a:pPr eaLnBrk="1" hangingPunct="1"/>
            <a:r>
              <a:rPr lang="tr-TR" altLang="tr-TR" sz="3600" b="1" dirty="0" smtClean="0"/>
              <a:t>Uzaktan Algılama İle Verilerin Elde Edilmesi</a:t>
            </a:r>
          </a:p>
        </p:txBody>
      </p:sp>
    </p:spTree>
    <p:extLst>
      <p:ext uri="{BB962C8B-B14F-4D97-AF65-F5344CB8AC3E}">
        <p14:creationId xmlns:p14="http://schemas.microsoft.com/office/powerpoint/2010/main" val="3614579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79512" y="1528936"/>
            <a:ext cx="8735888" cy="5212432"/>
          </a:xfrm>
        </p:spPr>
        <p:txBody>
          <a:bodyPr>
            <a:noAutofit/>
          </a:bodyPr>
          <a:lstStyle/>
          <a:p>
            <a:pPr eaLnBrk="1" hangingPunct="1">
              <a:lnSpc>
                <a:spcPct val="80000"/>
              </a:lnSpc>
              <a:spcAft>
                <a:spcPct val="30000"/>
              </a:spcAft>
              <a:buFont typeface="Wingdings" pitchFamily="2" charset="2"/>
              <a:buNone/>
            </a:pPr>
            <a:r>
              <a:rPr lang="tr-TR" altLang="tr-TR" sz="2800" b="1" noProof="1" smtClean="0">
                <a:latin typeface="Arial" charset="0"/>
              </a:rPr>
              <a:t>E. Verinin İletimi, Alınması ve İşlenmesi:</a:t>
            </a:r>
            <a:r>
              <a:rPr lang="tr-TR" altLang="tr-TR" sz="2800" noProof="1" smtClean="0">
                <a:latin typeface="Arial" charset="0"/>
              </a:rPr>
              <a:t> Hedeften toplanan enerji miktarına ait veri algılayıcı tarafından kayıt edildikten sonra, görüntüye dönüştürülmek ve işlenmek üzere bir uydu yer istasyonuna gönderilir.</a:t>
            </a:r>
          </a:p>
          <a:p>
            <a:pPr eaLnBrk="1" hangingPunct="1">
              <a:lnSpc>
                <a:spcPct val="80000"/>
              </a:lnSpc>
              <a:spcAft>
                <a:spcPct val="30000"/>
              </a:spcAft>
              <a:buFont typeface="Wingdings" pitchFamily="2" charset="2"/>
              <a:buNone/>
            </a:pPr>
            <a:r>
              <a:rPr lang="tr-TR" altLang="tr-TR" sz="2800" b="1" noProof="1" smtClean="0">
                <a:latin typeface="Arial" charset="0"/>
              </a:rPr>
              <a:t>F. Yorumlama ve Analiz: </a:t>
            </a:r>
            <a:r>
              <a:rPr lang="tr-TR" altLang="tr-TR" sz="2800" noProof="1" smtClean="0">
                <a:latin typeface="Arial" charset="0"/>
              </a:rPr>
              <a:t>Görüntü, görüntü işleme teknikleriyle düzeltilir, iyileştirilir ve analiz edilir.</a:t>
            </a:r>
          </a:p>
          <a:p>
            <a:pPr eaLnBrk="1" hangingPunct="1">
              <a:lnSpc>
                <a:spcPct val="80000"/>
              </a:lnSpc>
              <a:spcAft>
                <a:spcPct val="30000"/>
              </a:spcAft>
              <a:buFont typeface="Wingdings" pitchFamily="2" charset="2"/>
              <a:buNone/>
            </a:pPr>
            <a:r>
              <a:rPr lang="tr-TR" altLang="tr-TR" sz="2800" b="1" noProof="1" smtClean="0">
                <a:latin typeface="Arial" charset="0"/>
              </a:rPr>
              <a:t>G.</a:t>
            </a:r>
            <a:r>
              <a:rPr lang="tr-TR" altLang="tr-TR" sz="2800" noProof="1" smtClean="0">
                <a:latin typeface="Arial" charset="0"/>
              </a:rPr>
              <a:t> </a:t>
            </a:r>
            <a:r>
              <a:rPr lang="tr-TR" altLang="tr-TR" sz="2800" b="1" noProof="1" smtClean="0">
                <a:latin typeface="Arial" charset="0"/>
              </a:rPr>
              <a:t>Uygulama</a:t>
            </a:r>
            <a:r>
              <a:rPr lang="tr-TR" altLang="tr-TR" sz="2800" noProof="1" smtClean="0">
                <a:latin typeface="Arial" charset="0"/>
              </a:rPr>
              <a:t>: İşlenmiş veriden bilgi çıkarılır ve bazı sonuçlara ulaşılır. Ayrıca elde edilen sonuçlar, başka veri kaynaklarıyla birleştirilerek kullanılabilir.</a:t>
            </a:r>
          </a:p>
        </p:txBody>
      </p:sp>
      <p:sp>
        <p:nvSpPr>
          <p:cNvPr id="5" name="Rectangle 2"/>
          <p:cNvSpPr>
            <a:spLocks noGrp="1" noChangeArrowheads="1"/>
          </p:cNvSpPr>
          <p:nvPr>
            <p:ph type="title"/>
          </p:nvPr>
        </p:nvSpPr>
        <p:spPr>
          <a:xfrm>
            <a:off x="0" y="404664"/>
            <a:ext cx="9144000" cy="990600"/>
          </a:xfrm>
        </p:spPr>
        <p:txBody>
          <a:bodyPr>
            <a:noAutofit/>
          </a:bodyPr>
          <a:lstStyle/>
          <a:p>
            <a:pPr eaLnBrk="1" hangingPunct="1"/>
            <a:r>
              <a:rPr lang="tr-TR" altLang="tr-TR" sz="3600" b="1" dirty="0" smtClean="0"/>
              <a:t>Uzaktan Algılama İle Verilerin Elde Edilmesi</a:t>
            </a:r>
          </a:p>
        </p:txBody>
      </p:sp>
    </p:spTree>
    <p:extLst>
      <p:ext uri="{BB962C8B-B14F-4D97-AF65-F5344CB8AC3E}">
        <p14:creationId xmlns:p14="http://schemas.microsoft.com/office/powerpoint/2010/main" val="2953905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1520" y="476672"/>
            <a:ext cx="7772400" cy="706438"/>
          </a:xfrm>
        </p:spPr>
        <p:txBody>
          <a:bodyPr vert="horz" lIns="91440" tIns="45720" rIns="91440" bIns="45720" rtlCol="0" anchor="ctr">
            <a:normAutofit/>
          </a:bodyPr>
          <a:lstStyle/>
          <a:p>
            <a:r>
              <a:rPr lang="tr-TR" altLang="tr-TR" b="1" dirty="0"/>
              <a:t>CBS Nedir?</a:t>
            </a:r>
          </a:p>
        </p:txBody>
      </p:sp>
      <p:sp>
        <p:nvSpPr>
          <p:cNvPr id="7171" name="Rectangle 3"/>
          <p:cNvSpPr>
            <a:spLocks noGrp="1" noChangeArrowheads="1"/>
          </p:cNvSpPr>
          <p:nvPr>
            <p:ph type="body" idx="1"/>
          </p:nvPr>
        </p:nvSpPr>
        <p:spPr>
          <a:xfrm>
            <a:off x="179512" y="1484785"/>
            <a:ext cx="4621088" cy="5112567"/>
          </a:xfrm>
        </p:spPr>
        <p:txBody>
          <a:bodyPr/>
          <a:lstStyle/>
          <a:p>
            <a:pPr eaLnBrk="1" hangingPunct="1">
              <a:lnSpc>
                <a:spcPct val="80000"/>
              </a:lnSpc>
            </a:pPr>
            <a:r>
              <a:rPr lang="tr-TR" altLang="tr-TR" sz="2400" dirty="0" smtClean="0">
                <a:latin typeface="Arial" charset="0"/>
              </a:rPr>
              <a:t>CBS, mekânsal veriler ve bunların öznitelik bilgilerine dayanır ve en genel tanımıyla mekânsal verilere dayalı problemlerde ve karar verme süreçlerinde mekânsal verilerin toplanması, depolanması, işlenmesi, yönetimi, analizi, sorgulanması ve sunulması fonksiyonlarını yerine getiren donanım, yazılım, ağ, kullanıcı, veri ve yöntemler bütünüdür.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6752"/>
            <a:ext cx="409570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267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vert="horz" lIns="91440" tIns="45720" rIns="91440" bIns="45720" rtlCol="0" anchor="ctr">
            <a:noAutofit/>
          </a:bodyPr>
          <a:lstStyle/>
          <a:p>
            <a:r>
              <a:rPr lang="tr-TR" altLang="tr-TR" sz="3600" b="1" dirty="0"/>
              <a:t>Spektral Etkileşim</a:t>
            </a:r>
          </a:p>
        </p:txBody>
      </p:sp>
      <p:sp>
        <p:nvSpPr>
          <p:cNvPr id="38915" name="Rectangle 3"/>
          <p:cNvSpPr>
            <a:spLocks noGrp="1" noChangeArrowheads="1"/>
          </p:cNvSpPr>
          <p:nvPr>
            <p:ph type="body" idx="1"/>
          </p:nvPr>
        </p:nvSpPr>
        <p:spPr>
          <a:xfrm>
            <a:off x="539552" y="1628800"/>
            <a:ext cx="7918648" cy="4176464"/>
          </a:xfrm>
        </p:spPr>
        <p:txBody>
          <a:bodyPr>
            <a:normAutofit/>
          </a:bodyPr>
          <a:lstStyle/>
          <a:p>
            <a:pPr algn="just" eaLnBrk="1" hangingPunct="1"/>
            <a:r>
              <a:rPr lang="tr-TR" altLang="tr-TR" sz="3200" dirty="0" smtClean="0">
                <a:latin typeface="Arial" charset="0"/>
              </a:rPr>
              <a:t>Atmosfer ile etkileşim</a:t>
            </a:r>
          </a:p>
          <a:p>
            <a:pPr algn="just" eaLnBrk="1" hangingPunct="1"/>
            <a:r>
              <a:rPr lang="tr-TR" altLang="tr-TR" sz="3200" dirty="0" smtClean="0">
                <a:latin typeface="Arial" charset="0"/>
              </a:rPr>
              <a:t>Cisimler ile etkileşim</a:t>
            </a:r>
          </a:p>
        </p:txBody>
      </p:sp>
    </p:spTree>
    <p:extLst>
      <p:ext uri="{BB962C8B-B14F-4D97-AF65-F5344CB8AC3E}">
        <p14:creationId xmlns:p14="http://schemas.microsoft.com/office/powerpoint/2010/main" val="1463909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Atmosfer ile etkileşim</a:t>
            </a:r>
          </a:p>
        </p:txBody>
      </p:sp>
      <p:sp>
        <p:nvSpPr>
          <p:cNvPr id="39939" name="Rectangle 3"/>
          <p:cNvSpPr>
            <a:spLocks noGrp="1" noChangeArrowheads="1"/>
          </p:cNvSpPr>
          <p:nvPr>
            <p:ph type="body" idx="1"/>
          </p:nvPr>
        </p:nvSpPr>
        <p:spPr>
          <a:xfrm>
            <a:off x="457200" y="1484784"/>
            <a:ext cx="8507288" cy="3052936"/>
          </a:xfrm>
        </p:spPr>
        <p:txBody>
          <a:bodyPr>
            <a:normAutofit fontScale="92500" lnSpcReduction="10000"/>
          </a:bodyPr>
          <a:lstStyle/>
          <a:p>
            <a:pPr eaLnBrk="1" hangingPunct="1">
              <a:spcAft>
                <a:spcPct val="30000"/>
              </a:spcAft>
            </a:pPr>
            <a:r>
              <a:rPr lang="tr-TR" altLang="tr-TR" sz="2800" noProof="1" smtClean="0">
                <a:latin typeface="Arial" charset="0"/>
              </a:rPr>
              <a:t>Güneşten yayılan enerji yeryüzüne ulaşmadan önce yoğun bir atmosfer ortamından geçmek zorundadır.</a:t>
            </a:r>
          </a:p>
          <a:p>
            <a:pPr eaLnBrk="1" hangingPunct="1">
              <a:spcAft>
                <a:spcPct val="30000"/>
              </a:spcAft>
            </a:pPr>
            <a:r>
              <a:rPr lang="tr-TR" altLang="tr-TR" sz="2800" noProof="1" smtClean="0">
                <a:latin typeface="Arial" charset="0"/>
              </a:rPr>
              <a:t>Güneş enerjisi atmosferden geçerken atmosferik parçacıklar ve gazlarla etkileşime girerek bazı değişikliklere uğrar ve zayıflar. Güneş enerjisi atmosferden geçerken yutulabilir (absorbsiyon), saçılabilir veya uzaya geri yansıyabilir.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576240"/>
            <a:ext cx="35623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4362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Atmosfer ile etkileşim</a:t>
            </a:r>
          </a:p>
        </p:txBody>
      </p:sp>
      <p:sp>
        <p:nvSpPr>
          <p:cNvPr id="40963" name="Rectangle 3"/>
          <p:cNvSpPr>
            <a:spLocks noGrp="1" noChangeArrowheads="1"/>
          </p:cNvSpPr>
          <p:nvPr>
            <p:ph type="body" idx="1"/>
          </p:nvPr>
        </p:nvSpPr>
        <p:spPr>
          <a:xfrm>
            <a:off x="467544" y="1484784"/>
            <a:ext cx="8216081" cy="4457229"/>
          </a:xfrm>
        </p:spPr>
        <p:txBody>
          <a:bodyPr>
            <a:normAutofit/>
          </a:bodyPr>
          <a:lstStyle/>
          <a:p>
            <a:pPr eaLnBrk="1" hangingPunct="1">
              <a:spcAft>
                <a:spcPts val="600"/>
              </a:spcAft>
            </a:pPr>
            <a:r>
              <a:rPr lang="tr-TR" altLang="tr-TR" sz="2800" noProof="1" smtClean="0">
                <a:latin typeface="Arial" charset="0"/>
              </a:rPr>
              <a:t>Enerji yeryüzüne ulaştığında da, bu enerjinin bir kısmı soğurulur (yutulur/absorbe edilir), bir kısmı geçirilir (iletilir) ve bir kısmı da yansıtılır. </a:t>
            </a:r>
          </a:p>
          <a:p>
            <a:pPr eaLnBrk="1" hangingPunct="1">
              <a:spcAft>
                <a:spcPts val="600"/>
              </a:spcAft>
            </a:pPr>
            <a:r>
              <a:rPr lang="tr-TR" altLang="tr-TR" sz="2800" noProof="1" smtClean="0">
                <a:latin typeface="Arial" charset="0"/>
              </a:rPr>
              <a:t>Yansıyan enerji yine atmosferden geçerek algılayıcılara ulaşır. Atmosferden bu geçişte de yine atmosfer tarafından değişikliğe uğratılır.</a:t>
            </a:r>
          </a:p>
          <a:p>
            <a:pPr eaLnBrk="1" hangingPunct="1">
              <a:spcAft>
                <a:spcPts val="600"/>
              </a:spcAft>
            </a:pPr>
            <a:r>
              <a:rPr lang="tr-TR" altLang="tr-TR" sz="2800" noProof="1" smtClean="0">
                <a:latin typeface="Arial" charset="0"/>
              </a:rPr>
              <a:t>Anlaşılacağı üzere algılayıcıların kaydettiği enerji 2 kez atmosfer tarafından değişikliğe uğratılmaktadır.</a:t>
            </a:r>
          </a:p>
        </p:txBody>
      </p:sp>
    </p:spTree>
    <p:extLst>
      <p:ext uri="{BB962C8B-B14F-4D97-AF65-F5344CB8AC3E}">
        <p14:creationId xmlns:p14="http://schemas.microsoft.com/office/powerpoint/2010/main" val="34360096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Atmosfer ile etkileşim - Saçılma</a:t>
            </a:r>
          </a:p>
        </p:txBody>
      </p:sp>
      <p:sp>
        <p:nvSpPr>
          <p:cNvPr id="41987" name="Rectangle 3"/>
          <p:cNvSpPr>
            <a:spLocks noGrp="1" noChangeArrowheads="1"/>
          </p:cNvSpPr>
          <p:nvPr>
            <p:ph type="body" idx="1"/>
          </p:nvPr>
        </p:nvSpPr>
        <p:spPr>
          <a:xfrm>
            <a:off x="179512" y="1700809"/>
            <a:ext cx="8735888" cy="4547592"/>
          </a:xfrm>
        </p:spPr>
        <p:txBody>
          <a:bodyPr>
            <a:normAutofit/>
          </a:bodyPr>
          <a:lstStyle/>
          <a:p>
            <a:pPr eaLnBrk="1" hangingPunct="1">
              <a:spcAft>
                <a:spcPts val="600"/>
              </a:spcAft>
            </a:pPr>
            <a:r>
              <a:rPr lang="tr-TR" altLang="tr-TR" sz="2800" noProof="1" smtClean="0">
                <a:latin typeface="Arial" charset="0"/>
              </a:rPr>
              <a:t>Güneş enerjisi yeryüzüne ulaşmadan önce atmosferden geçerken atmosferin içerdiği atom, molekül ve aerosoller nedeniyle saçılır. Bu saçılma, atom, molekül ve aerosollerin miktarına ve boyutuna bağlıdır. 3 tür saçılma söz konusudur.</a:t>
            </a:r>
          </a:p>
          <a:p>
            <a:pPr lvl="1" eaLnBrk="1" hangingPunct="1">
              <a:spcAft>
                <a:spcPts val="600"/>
              </a:spcAft>
            </a:pPr>
            <a:r>
              <a:rPr lang="tr-TR" altLang="tr-TR" sz="2800" b="1" noProof="1" smtClean="0">
                <a:latin typeface="Arial" charset="0"/>
              </a:rPr>
              <a:t>Rayleigh saçılması: </a:t>
            </a:r>
            <a:r>
              <a:rPr lang="tr-TR" altLang="tr-TR" sz="2800" noProof="1" smtClean="0">
                <a:latin typeface="Arial" charset="0"/>
              </a:rPr>
              <a:t>dp &lt; dalga boyu</a:t>
            </a:r>
          </a:p>
          <a:p>
            <a:pPr lvl="1" eaLnBrk="1" hangingPunct="1">
              <a:spcAft>
                <a:spcPts val="600"/>
              </a:spcAft>
            </a:pPr>
            <a:r>
              <a:rPr lang="tr-TR" altLang="tr-TR" sz="2800" b="1" noProof="1" smtClean="0">
                <a:latin typeface="Arial" charset="0"/>
              </a:rPr>
              <a:t>Mie saçılması: </a:t>
            </a:r>
            <a:r>
              <a:rPr lang="tr-TR" altLang="tr-TR" sz="2800" noProof="1" smtClean="0">
                <a:latin typeface="Arial" charset="0"/>
              </a:rPr>
              <a:t>dp = dalga boyu</a:t>
            </a:r>
          </a:p>
          <a:p>
            <a:pPr lvl="1" eaLnBrk="1" hangingPunct="1">
              <a:spcAft>
                <a:spcPts val="600"/>
              </a:spcAft>
            </a:pPr>
            <a:r>
              <a:rPr lang="tr-TR" altLang="tr-TR" sz="2800" b="1" noProof="1" smtClean="0">
                <a:latin typeface="Arial" charset="0"/>
              </a:rPr>
              <a:t>Serbest saçılma (seçici olmayan veya rastgele saçılma da denilebilir)</a:t>
            </a:r>
            <a:r>
              <a:rPr lang="tr-TR" altLang="tr-TR" sz="2800" noProof="1" smtClean="0">
                <a:latin typeface="Arial" charset="0"/>
              </a:rPr>
              <a:t> : dp &gt; dalga boyu</a:t>
            </a:r>
          </a:p>
        </p:txBody>
      </p:sp>
    </p:spTree>
    <p:extLst>
      <p:ext uri="{BB962C8B-B14F-4D97-AF65-F5344CB8AC3E}">
        <p14:creationId xmlns:p14="http://schemas.microsoft.com/office/powerpoint/2010/main" val="25988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8160"/>
            <a:ext cx="8229600" cy="990600"/>
          </a:xfrm>
        </p:spPr>
        <p:txBody>
          <a:bodyPr vert="horz" lIns="91440" tIns="45720" rIns="91440" bIns="45720" rtlCol="0" anchor="ctr">
            <a:noAutofit/>
          </a:bodyPr>
          <a:lstStyle/>
          <a:p>
            <a:r>
              <a:rPr lang="tr-TR" altLang="tr-TR" sz="3600" b="1" noProof="1" smtClean="0"/>
              <a:t>Rayleigh saçılması</a:t>
            </a:r>
            <a:endParaRPr lang="tr-TR" altLang="tr-TR" sz="3600" b="1" noProof="1"/>
          </a:p>
        </p:txBody>
      </p:sp>
      <p:sp>
        <p:nvSpPr>
          <p:cNvPr id="43011" name="Rectangle 3"/>
          <p:cNvSpPr>
            <a:spLocks noGrp="1" noChangeArrowheads="1"/>
          </p:cNvSpPr>
          <p:nvPr>
            <p:ph type="body" idx="1"/>
          </p:nvPr>
        </p:nvSpPr>
        <p:spPr>
          <a:xfrm>
            <a:off x="467544" y="1340768"/>
            <a:ext cx="8295456" cy="4752528"/>
          </a:xfrm>
        </p:spPr>
        <p:txBody>
          <a:bodyPr>
            <a:noAutofit/>
          </a:bodyPr>
          <a:lstStyle/>
          <a:p>
            <a:pPr eaLnBrk="1" hangingPunct="1">
              <a:lnSpc>
                <a:spcPct val="80000"/>
              </a:lnSpc>
              <a:spcAft>
                <a:spcPts val="600"/>
              </a:spcAft>
            </a:pPr>
            <a:r>
              <a:rPr lang="tr-TR" altLang="tr-TR" sz="2800" noProof="1" smtClean="0">
                <a:latin typeface="Arial" charset="0"/>
              </a:rPr>
              <a:t>Atmosferdeki maddelerin boyutlarının ışığın dalga boyundan daha küçük olduğu durumlarda oluşan saçılmadır.</a:t>
            </a:r>
          </a:p>
          <a:p>
            <a:pPr eaLnBrk="1" hangingPunct="1">
              <a:lnSpc>
                <a:spcPct val="80000"/>
              </a:lnSpc>
              <a:spcAft>
                <a:spcPts val="600"/>
              </a:spcAft>
            </a:pPr>
            <a:r>
              <a:rPr lang="tr-TR" altLang="tr-TR" sz="2800" noProof="1" smtClean="0">
                <a:latin typeface="Arial" charset="0"/>
              </a:rPr>
              <a:t>Rayleigh Saçılması atmosferin 9‐10 km yükseklikteki üst kısmında ve atmosferde su buharı, polen, kir vb. parçacıkların olmadığı yerlerde yoğun olarak görünür.</a:t>
            </a:r>
          </a:p>
          <a:p>
            <a:pPr eaLnBrk="1" hangingPunct="1">
              <a:lnSpc>
                <a:spcPct val="80000"/>
              </a:lnSpc>
              <a:spcAft>
                <a:spcPts val="600"/>
              </a:spcAft>
            </a:pPr>
            <a:r>
              <a:rPr lang="tr-TR" altLang="tr-TR" sz="2800" noProof="1" smtClean="0">
                <a:latin typeface="Arial" charset="0"/>
              </a:rPr>
              <a:t>Rayleigh Saçılmasının miktarı ile dalga boyunun 4. dereceden kuvveti arasında ters bir orantı vardır. Bu nedenle kısa dalga boyları uzun dalga boylarına göre atmosferden geçerken çok daha fazla saçılma eğilimine sahiptirler.</a:t>
            </a:r>
          </a:p>
        </p:txBody>
      </p:sp>
    </p:spTree>
    <p:extLst>
      <p:ext uri="{BB962C8B-B14F-4D97-AF65-F5344CB8AC3E}">
        <p14:creationId xmlns:p14="http://schemas.microsoft.com/office/powerpoint/2010/main" val="957947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60648"/>
            <a:ext cx="8229600" cy="990600"/>
          </a:xfrm>
        </p:spPr>
        <p:txBody>
          <a:bodyPr vert="horz" lIns="91440" tIns="45720" rIns="91440" bIns="45720" rtlCol="0" anchor="ctr">
            <a:noAutofit/>
          </a:bodyPr>
          <a:lstStyle/>
          <a:p>
            <a:r>
              <a:rPr lang="tr-TR" altLang="tr-TR" sz="3600" b="1" noProof="1" smtClean="0"/>
              <a:t>Rayleigh saçılması</a:t>
            </a:r>
            <a:endParaRPr lang="tr-TR" altLang="tr-TR" sz="3600" b="1" noProof="1"/>
          </a:p>
        </p:txBody>
      </p:sp>
      <p:sp>
        <p:nvSpPr>
          <p:cNvPr id="43011" name="Rectangle 3"/>
          <p:cNvSpPr>
            <a:spLocks noGrp="1" noChangeArrowheads="1"/>
          </p:cNvSpPr>
          <p:nvPr>
            <p:ph type="body" idx="1"/>
          </p:nvPr>
        </p:nvSpPr>
        <p:spPr>
          <a:xfrm>
            <a:off x="467544" y="1340769"/>
            <a:ext cx="8295456" cy="4176463"/>
          </a:xfrm>
        </p:spPr>
        <p:txBody>
          <a:bodyPr vert="horz" lIns="91440" tIns="45720" rIns="91440" bIns="45720" rtlCol="0">
            <a:noAutofit/>
          </a:bodyPr>
          <a:lstStyle/>
          <a:p>
            <a:pPr>
              <a:lnSpc>
                <a:spcPct val="80000"/>
              </a:lnSpc>
              <a:spcAft>
                <a:spcPts val="600"/>
              </a:spcAft>
            </a:pPr>
            <a:r>
              <a:rPr lang="tr-TR" altLang="tr-TR" sz="2800" noProof="1" smtClean="0">
                <a:latin typeface="Arial" charset="0"/>
              </a:rPr>
              <a:t>Spektrumun görünen bölgesindeki mavi dalga boyundaki enerjinin büyük bir kısmı atmosferdeki gaz molekülleri tarafından saçılır. Bu nedenle gökyüzü mavi renkte görünür. </a:t>
            </a:r>
            <a:r>
              <a:rPr lang="tr-TR" sz="2800" noProof="1" smtClean="0">
                <a:latin typeface="Arial" charset="0"/>
              </a:rPr>
              <a:t>Gün doğumu ve gün batımında ise Güneş ışınları atmosferden geçerken, gün ortasına göre daha fazla yol aldığından görünür bölgedeki daha uzun dalga boylarında saçılım daha fazla olmakta ve bu durum gökyüzünün kırmızı renkte görülmesine neden olmaktadır.</a:t>
            </a:r>
            <a:endParaRPr lang="tr-TR" sz="2800" noProof="1">
              <a:latin typeface="Arial" charset="0"/>
            </a:endParaRPr>
          </a:p>
        </p:txBody>
      </p:sp>
    </p:spTree>
    <p:extLst>
      <p:ext uri="{BB962C8B-B14F-4D97-AF65-F5344CB8AC3E}">
        <p14:creationId xmlns:p14="http://schemas.microsoft.com/office/powerpoint/2010/main" val="4073800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noProof="1" smtClean="0"/>
              <a:t>Mie saçılması</a:t>
            </a:r>
            <a:endParaRPr lang="tr-TR" altLang="tr-TR" sz="3600" b="1" noProof="1"/>
          </a:p>
        </p:txBody>
      </p:sp>
      <p:sp>
        <p:nvSpPr>
          <p:cNvPr id="44035" name="Rectangle 3"/>
          <p:cNvSpPr>
            <a:spLocks noGrp="1" noChangeArrowheads="1"/>
          </p:cNvSpPr>
          <p:nvPr>
            <p:ph type="body" idx="1"/>
          </p:nvPr>
        </p:nvSpPr>
        <p:spPr>
          <a:xfrm>
            <a:off x="467544" y="1628801"/>
            <a:ext cx="8496943" cy="4772000"/>
          </a:xfrm>
        </p:spPr>
        <p:txBody>
          <a:bodyPr/>
          <a:lstStyle/>
          <a:p>
            <a:pPr eaLnBrk="1" hangingPunct="1">
              <a:spcAft>
                <a:spcPts val="600"/>
              </a:spcAft>
            </a:pPr>
            <a:r>
              <a:rPr lang="tr-TR" altLang="tr-TR" sz="3200" noProof="1" smtClean="0">
                <a:latin typeface="Arial" charset="0"/>
              </a:rPr>
              <a:t>Büyüklükleri gelen ışığın dalga boyu civarında olan duman, su buharı, tuz kristalleri nedeniyle oluşan saçılmadır. Bu saçılma mavi dalga boyundan daha uzun dalga boylarını etkiler.</a:t>
            </a:r>
          </a:p>
          <a:p>
            <a:pPr eaLnBrk="1" hangingPunct="1">
              <a:spcAft>
                <a:spcPts val="600"/>
              </a:spcAft>
            </a:pPr>
            <a:r>
              <a:rPr lang="tr-TR" altLang="tr-TR" sz="3200" noProof="1" smtClean="0">
                <a:latin typeface="Arial" charset="0"/>
              </a:rPr>
              <a:t>Mie Saçılması atmosferin alt kısımlarına yakın (0‐5 km) kısımlarda gerçekleşir.</a:t>
            </a:r>
          </a:p>
          <a:p>
            <a:pPr eaLnBrk="1" hangingPunct="1">
              <a:spcAft>
                <a:spcPts val="600"/>
              </a:spcAft>
            </a:pPr>
            <a:endParaRPr lang="tr-TR" altLang="tr-TR" sz="3200" noProof="1" smtClean="0">
              <a:latin typeface="Arial" charset="0"/>
            </a:endParaRPr>
          </a:p>
        </p:txBody>
      </p:sp>
    </p:spTree>
    <p:extLst>
      <p:ext uri="{BB962C8B-B14F-4D97-AF65-F5344CB8AC3E}">
        <p14:creationId xmlns:p14="http://schemas.microsoft.com/office/powerpoint/2010/main" val="31498165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422176"/>
            <a:ext cx="8229600" cy="990600"/>
          </a:xfrm>
        </p:spPr>
        <p:txBody>
          <a:bodyPr vert="horz" lIns="91440" tIns="45720" rIns="91440" bIns="45720" rtlCol="0" anchor="ctr">
            <a:noAutofit/>
          </a:bodyPr>
          <a:lstStyle/>
          <a:p>
            <a:r>
              <a:rPr lang="tr-TR" altLang="tr-TR" sz="3600" b="1" dirty="0"/>
              <a:t>Serbest saçılma</a:t>
            </a:r>
          </a:p>
        </p:txBody>
      </p:sp>
      <p:sp>
        <p:nvSpPr>
          <p:cNvPr id="45059" name="Rectangle 3"/>
          <p:cNvSpPr>
            <a:spLocks noGrp="1" noChangeArrowheads="1"/>
          </p:cNvSpPr>
          <p:nvPr>
            <p:ph type="body" idx="1"/>
          </p:nvPr>
        </p:nvSpPr>
        <p:spPr>
          <a:xfrm>
            <a:off x="457200" y="1484784"/>
            <a:ext cx="8229600" cy="4992216"/>
          </a:xfrm>
        </p:spPr>
        <p:txBody>
          <a:bodyPr>
            <a:normAutofit/>
          </a:bodyPr>
          <a:lstStyle/>
          <a:p>
            <a:pPr eaLnBrk="1" hangingPunct="1">
              <a:lnSpc>
                <a:spcPct val="90000"/>
              </a:lnSpc>
              <a:spcAft>
                <a:spcPts val="600"/>
              </a:spcAft>
            </a:pPr>
            <a:r>
              <a:rPr lang="tr-TR" altLang="tr-TR" sz="2800" noProof="1" smtClean="0">
                <a:latin typeface="Arial" charset="0"/>
              </a:rPr>
              <a:t>Atmosferin alt tabakalarında, parçacıkların boyutlarının ışığın dalga boyundan çok daha büyük olduğu durumlarda oluşur. Endüstriyel alanlarda havadaki parçacıkların boyutları oldukça büyük olur. Bu parçacıklar kısa dalga boylarında olduğu kadar uzun dalga boylarında da saçılmaya neden olur. Bu nedenle gökyüzü gri renkte görünür.</a:t>
            </a:r>
          </a:p>
          <a:p>
            <a:pPr eaLnBrk="1" hangingPunct="1">
              <a:lnSpc>
                <a:spcPct val="90000"/>
              </a:lnSpc>
              <a:spcAft>
                <a:spcPts val="600"/>
              </a:spcAft>
            </a:pPr>
            <a:r>
              <a:rPr lang="tr-TR" altLang="tr-TR" sz="2800" noProof="1" smtClean="0">
                <a:latin typeface="Arial" charset="0"/>
              </a:rPr>
              <a:t>Boyutu 5 ve 100 μm arasındaki su buharı parçacıkları atmosferdeki enerjinin eşit saçılmasına yol açarlar ve bu yüzden bulut ve sis parçacıkları beyaz renge sahip olarak görülürler.</a:t>
            </a:r>
          </a:p>
          <a:p>
            <a:pPr eaLnBrk="1" hangingPunct="1">
              <a:lnSpc>
                <a:spcPct val="90000"/>
              </a:lnSpc>
              <a:spcAft>
                <a:spcPts val="600"/>
              </a:spcAft>
            </a:pPr>
            <a:endParaRPr lang="tr-TR" altLang="tr-TR" sz="2800" noProof="1" smtClean="0">
              <a:latin typeface="Arial" charset="0"/>
            </a:endParaRPr>
          </a:p>
        </p:txBody>
      </p:sp>
    </p:spTree>
    <p:extLst>
      <p:ext uri="{BB962C8B-B14F-4D97-AF65-F5344CB8AC3E}">
        <p14:creationId xmlns:p14="http://schemas.microsoft.com/office/powerpoint/2010/main" val="32434973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67544" y="260648"/>
            <a:ext cx="8371656" cy="1143000"/>
          </a:xfrm>
        </p:spPr>
        <p:txBody>
          <a:bodyPr vert="horz" lIns="91440" tIns="45720" rIns="91440" bIns="45720" rtlCol="0" anchor="ctr">
            <a:noAutofit/>
          </a:bodyPr>
          <a:lstStyle/>
          <a:p>
            <a:r>
              <a:rPr lang="tr-TR" altLang="tr-TR" sz="2800" b="1" noProof="1" smtClean="0"/>
              <a:t>Saçılma (Scattering) uzaktan algılamayı 3 farklı biçimde etkiler:</a:t>
            </a:r>
            <a:endParaRPr lang="tr-TR" altLang="tr-TR" sz="2800" b="1" noProof="1"/>
          </a:p>
        </p:txBody>
      </p:sp>
      <p:sp>
        <p:nvSpPr>
          <p:cNvPr id="46083" name="Rectangle 3"/>
          <p:cNvSpPr>
            <a:spLocks noGrp="1" noChangeArrowheads="1"/>
          </p:cNvSpPr>
          <p:nvPr>
            <p:ph type="body" idx="1"/>
          </p:nvPr>
        </p:nvSpPr>
        <p:spPr>
          <a:xfrm>
            <a:off x="395536" y="1512168"/>
            <a:ext cx="8568952" cy="5373216"/>
          </a:xfrm>
        </p:spPr>
        <p:txBody>
          <a:bodyPr>
            <a:noAutofit/>
          </a:bodyPr>
          <a:lstStyle/>
          <a:p>
            <a:pPr eaLnBrk="1" hangingPunct="1">
              <a:lnSpc>
                <a:spcPct val="80000"/>
              </a:lnSpc>
              <a:spcAft>
                <a:spcPts val="600"/>
              </a:spcAft>
            </a:pPr>
            <a:r>
              <a:rPr lang="tr-TR" altLang="tr-TR" sz="2300" noProof="1" smtClean="0">
                <a:latin typeface="Arial" charset="0"/>
              </a:rPr>
              <a:t>Rayleigh saçılımından dolayı elektromanyetik spektrumun mavi ve ultraviyole bölgeleri kullanışsız kabul edilmektedirler. Bunun nedeni yeryüzündeki objelerden yansıyıp gelen enerji parlaklığının gökyüzü parlaklığıyla farkının ayırt edilememesidir. Bu yüzden pek çok uzaktan algılama sensörü mavi ve ultraviyoleyi içine alan kısa dalga boyları sensörü içermezler.</a:t>
            </a:r>
          </a:p>
          <a:p>
            <a:pPr eaLnBrk="1" hangingPunct="1">
              <a:lnSpc>
                <a:spcPct val="80000"/>
              </a:lnSpc>
              <a:spcAft>
                <a:spcPts val="600"/>
              </a:spcAft>
            </a:pPr>
            <a:r>
              <a:rPr lang="tr-TR" altLang="tr-TR" sz="2300" noProof="1" smtClean="0">
                <a:latin typeface="Arial" charset="0"/>
              </a:rPr>
              <a:t>Enerjinin yönünün Saçılma etkisiyle değişmesi alıcıların kendi algılama sınırları içindeki objelerden gelen enerjiler dışındaki objelerden de enerji almalarına sebep olmaktadır. Bu yüzden sensörlerin algıladığı enerji, gerçekten görüş alanındaki objelerin enerji düzeyi olmayabilir. (Sensörün belirli bir andaki görüş açısı-Instantaneous Field of View of the sensor (IFOV))</a:t>
            </a:r>
          </a:p>
          <a:p>
            <a:pPr eaLnBrk="1" hangingPunct="1">
              <a:lnSpc>
                <a:spcPct val="80000"/>
              </a:lnSpc>
              <a:spcAft>
                <a:spcPts val="600"/>
              </a:spcAft>
            </a:pPr>
            <a:r>
              <a:rPr lang="tr-TR" altLang="tr-TR" sz="2300" noProof="1" smtClean="0">
                <a:latin typeface="Arial" charset="0"/>
              </a:rPr>
              <a:t>Saçılma etkisi, algılanan objenin kontrastını bozucu etkiye sahip olabilir ve yeryüzündeki objeler kendi parlaklık değerlerinden daha az ya da daha çok parlaklığa sahip olarak görünebilirler ve bu da karar vericiler tarafından yanıltıcı olabilir.</a:t>
            </a:r>
          </a:p>
        </p:txBody>
      </p:sp>
    </p:spTree>
    <p:extLst>
      <p:ext uri="{BB962C8B-B14F-4D97-AF65-F5344CB8AC3E}">
        <p14:creationId xmlns:p14="http://schemas.microsoft.com/office/powerpoint/2010/main" val="564610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Atmosfer ile etkileşim - Yutulma</a:t>
            </a:r>
          </a:p>
        </p:txBody>
      </p:sp>
      <p:sp>
        <p:nvSpPr>
          <p:cNvPr id="47107" name="Rectangle 3"/>
          <p:cNvSpPr>
            <a:spLocks noGrp="1" noChangeArrowheads="1"/>
          </p:cNvSpPr>
          <p:nvPr>
            <p:ph type="body" idx="1"/>
          </p:nvPr>
        </p:nvSpPr>
        <p:spPr>
          <a:xfrm>
            <a:off x="611560" y="1556792"/>
            <a:ext cx="8227640" cy="5112568"/>
          </a:xfrm>
        </p:spPr>
        <p:txBody>
          <a:bodyPr>
            <a:noAutofit/>
          </a:bodyPr>
          <a:lstStyle/>
          <a:p>
            <a:pPr eaLnBrk="1" hangingPunct="1">
              <a:lnSpc>
                <a:spcPct val="80000"/>
              </a:lnSpc>
              <a:spcAft>
                <a:spcPct val="20000"/>
              </a:spcAft>
            </a:pPr>
            <a:r>
              <a:rPr lang="tr-TR" altLang="tr-TR" sz="2200" noProof="1" smtClean="0">
                <a:latin typeface="Arial" charset="0"/>
              </a:rPr>
              <a:t>Yutulma=Soğrulma=Absorbsiyon</a:t>
            </a:r>
          </a:p>
          <a:p>
            <a:pPr eaLnBrk="1" hangingPunct="1">
              <a:lnSpc>
                <a:spcPct val="80000"/>
              </a:lnSpc>
              <a:spcAft>
                <a:spcPct val="20000"/>
              </a:spcAft>
            </a:pPr>
            <a:r>
              <a:rPr lang="tr-TR" altLang="tr-TR" sz="2200" noProof="1" smtClean="0">
                <a:latin typeface="Arial" charset="0"/>
              </a:rPr>
              <a:t>Atmosferin içinde büyük ölçüde su buharı (H</a:t>
            </a:r>
            <a:r>
              <a:rPr lang="tr-TR" altLang="tr-TR" sz="2200" baseline="-25000" noProof="1" smtClean="0">
                <a:latin typeface="Arial" charset="0"/>
              </a:rPr>
              <a:t>2</a:t>
            </a:r>
            <a:r>
              <a:rPr lang="tr-TR" altLang="tr-TR" sz="2200" noProof="1" smtClean="0">
                <a:latin typeface="Arial" charset="0"/>
              </a:rPr>
              <a:t>O), oksijen (O</a:t>
            </a:r>
            <a:r>
              <a:rPr lang="tr-TR" altLang="tr-TR" sz="2200" baseline="-25000" noProof="1" smtClean="0">
                <a:latin typeface="Arial" charset="0"/>
              </a:rPr>
              <a:t>2</a:t>
            </a:r>
            <a:r>
              <a:rPr lang="tr-TR" altLang="tr-TR" sz="2200" noProof="1" smtClean="0">
                <a:latin typeface="Arial" charset="0"/>
              </a:rPr>
              <a:t>), karbondioksit (CO</a:t>
            </a:r>
            <a:r>
              <a:rPr lang="tr-TR" altLang="tr-TR" sz="2200" baseline="-25000" noProof="1" smtClean="0">
                <a:latin typeface="Arial" charset="0"/>
              </a:rPr>
              <a:t>2</a:t>
            </a:r>
            <a:r>
              <a:rPr lang="tr-TR" altLang="tr-TR" sz="2200" noProof="1" smtClean="0">
                <a:latin typeface="Arial" charset="0"/>
              </a:rPr>
              <a:t>) ve metan (CH</a:t>
            </a:r>
            <a:r>
              <a:rPr lang="tr-TR" altLang="tr-TR" sz="2200" baseline="-25000" noProof="1" smtClean="0">
                <a:latin typeface="Arial" charset="0"/>
              </a:rPr>
              <a:t>4</a:t>
            </a:r>
            <a:r>
              <a:rPr lang="tr-TR" altLang="tr-TR" sz="2200" noProof="1" smtClean="0">
                <a:latin typeface="Arial" charset="0"/>
              </a:rPr>
              <a:t>) gazları bulunur.</a:t>
            </a:r>
          </a:p>
          <a:p>
            <a:pPr eaLnBrk="1" hangingPunct="1">
              <a:lnSpc>
                <a:spcPct val="80000"/>
              </a:lnSpc>
              <a:spcAft>
                <a:spcPct val="20000"/>
              </a:spcAft>
            </a:pPr>
            <a:r>
              <a:rPr lang="tr-TR" altLang="tr-TR" sz="2200" noProof="1" smtClean="0">
                <a:latin typeface="Arial" charset="0"/>
              </a:rPr>
              <a:t>Bu gazlar, bazı dalga boylarında enerjinin soğrulmasına neden olur. Bu soğurmanın genişliği (soğurma bantlarının genişliği) kısa dalga boylarında dar olmasına karşın, kızılötesi ve mikrodalga bölgelerinde genişler. Görünen bölgede soğurulma çok zayıftır. Yutulma sonucunda ortama giren enerji daha küçük frekanslı (daha büyük dalga boyunda) enerjiye dönüştürülür. Örneğin ışık sıcaklığa dönüşür.</a:t>
            </a:r>
          </a:p>
          <a:p>
            <a:pPr eaLnBrk="1" hangingPunct="1">
              <a:lnSpc>
                <a:spcPct val="80000"/>
              </a:lnSpc>
              <a:spcAft>
                <a:spcPct val="20000"/>
              </a:spcAft>
            </a:pPr>
            <a:r>
              <a:rPr lang="tr-TR" altLang="tr-TR" sz="2200" noProof="1" smtClean="0">
                <a:latin typeface="Arial" charset="0"/>
              </a:rPr>
              <a:t>Atmosferik yutulmadan dolayı elektromanyetik spektrumun hemen hemen %50’si uzaktan algılamada kullanılmaz. Çünkü soğurma bantlarından enerji geçemez ve yeryüzüne ulaşamaz.</a:t>
            </a:r>
          </a:p>
          <a:p>
            <a:pPr eaLnBrk="1" hangingPunct="1">
              <a:lnSpc>
                <a:spcPct val="80000"/>
              </a:lnSpc>
              <a:spcAft>
                <a:spcPct val="20000"/>
              </a:spcAft>
            </a:pPr>
            <a:r>
              <a:rPr lang="tr-TR" altLang="tr-TR" sz="2200" noProof="1" smtClean="0">
                <a:latin typeface="Arial" charset="0"/>
              </a:rPr>
              <a:t>Bu noktada atmosferik pencere dediğimiz kavramdan bahsetmek gerekir.</a:t>
            </a:r>
          </a:p>
        </p:txBody>
      </p:sp>
    </p:spTree>
    <p:extLst>
      <p:ext uri="{BB962C8B-B14F-4D97-AF65-F5344CB8AC3E}">
        <p14:creationId xmlns:p14="http://schemas.microsoft.com/office/powerpoint/2010/main" val="1296078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476672"/>
            <a:ext cx="7313612" cy="561975"/>
          </a:xfrm>
        </p:spPr>
        <p:txBody>
          <a:bodyPr vert="horz" lIns="91440" tIns="45720" rIns="91440" bIns="45720" rtlCol="0" anchor="ctr">
            <a:normAutofit fontScale="90000"/>
          </a:bodyPr>
          <a:lstStyle/>
          <a:p>
            <a:r>
              <a:rPr lang="tr-TR" altLang="tr-TR" b="1" dirty="0"/>
              <a:t>Veri</a:t>
            </a:r>
          </a:p>
        </p:txBody>
      </p:sp>
      <p:sp>
        <p:nvSpPr>
          <p:cNvPr id="8195" name="Rectangle 3"/>
          <p:cNvSpPr>
            <a:spLocks noGrp="1" noChangeArrowheads="1"/>
          </p:cNvSpPr>
          <p:nvPr>
            <p:ph type="body" sz="half" idx="1"/>
          </p:nvPr>
        </p:nvSpPr>
        <p:spPr>
          <a:xfrm>
            <a:off x="395536" y="1268760"/>
            <a:ext cx="8568952" cy="2160240"/>
          </a:xfrm>
        </p:spPr>
        <p:txBody>
          <a:bodyPr vert="horz" lIns="91440" tIns="45720" rIns="91440" bIns="45720" rtlCol="0">
            <a:normAutofit/>
          </a:bodyPr>
          <a:lstStyle/>
          <a:p>
            <a:pPr>
              <a:spcBef>
                <a:spcPts val="1800"/>
              </a:spcBef>
            </a:pPr>
            <a:r>
              <a:rPr lang="tr-TR" b="1" noProof="1"/>
              <a:t>“Mekânsal veri” (konumsal veri, coğrafi veri)</a:t>
            </a:r>
            <a:r>
              <a:rPr lang="tr-TR" noProof="1"/>
              <a:t>, koordinatlarla tanımlanmış veridir</a:t>
            </a:r>
            <a:r>
              <a:rPr lang="tr-TR" noProof="1" smtClean="0"/>
              <a:t>.</a:t>
            </a:r>
          </a:p>
          <a:p>
            <a:pPr>
              <a:spcBef>
                <a:spcPts val="1800"/>
              </a:spcBef>
            </a:pPr>
            <a:r>
              <a:rPr lang="tr-TR" altLang="tr-TR" dirty="0" err="1">
                <a:latin typeface="Arial" charset="0"/>
              </a:rPr>
              <a:t>CBS’de</a:t>
            </a:r>
            <a:r>
              <a:rPr lang="tr-TR" altLang="tr-TR" dirty="0">
                <a:latin typeface="Arial" charset="0"/>
              </a:rPr>
              <a:t> veriler vektör ya da grid yapısında katmanlar şeklinde depolanır </a:t>
            </a:r>
          </a:p>
          <a:p>
            <a:pPr>
              <a:spcBef>
                <a:spcPts val="1800"/>
              </a:spcBef>
            </a:pPr>
            <a:endParaRPr lang="tr-TR" noProof="1"/>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651" y="2852936"/>
            <a:ext cx="2965465" cy="378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5787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404664"/>
            <a:ext cx="8229600" cy="720080"/>
          </a:xfrm>
        </p:spPr>
        <p:txBody>
          <a:bodyPr vert="horz" lIns="91440" tIns="45720" rIns="91440" bIns="45720" rtlCol="0" anchor="ctr">
            <a:noAutofit/>
          </a:bodyPr>
          <a:lstStyle/>
          <a:p>
            <a:r>
              <a:rPr lang="tr-TR" altLang="tr-TR" sz="3600" b="1" dirty="0"/>
              <a:t>Atmosferik pencere</a:t>
            </a:r>
          </a:p>
        </p:txBody>
      </p:sp>
      <p:sp>
        <p:nvSpPr>
          <p:cNvPr id="48131" name="Rectangle 3"/>
          <p:cNvSpPr>
            <a:spLocks noGrp="1" noChangeArrowheads="1"/>
          </p:cNvSpPr>
          <p:nvPr>
            <p:ph type="body" idx="1"/>
          </p:nvPr>
        </p:nvSpPr>
        <p:spPr>
          <a:xfrm>
            <a:off x="539552" y="1196752"/>
            <a:ext cx="8280920" cy="2664296"/>
          </a:xfrm>
        </p:spPr>
        <p:txBody>
          <a:bodyPr>
            <a:normAutofit fontScale="92500" lnSpcReduction="10000"/>
          </a:bodyPr>
          <a:lstStyle/>
          <a:p>
            <a:pPr eaLnBrk="1" hangingPunct="1">
              <a:lnSpc>
                <a:spcPct val="90000"/>
              </a:lnSpc>
              <a:spcAft>
                <a:spcPts val="600"/>
              </a:spcAft>
            </a:pPr>
            <a:r>
              <a:rPr lang="tr-TR" altLang="tr-TR" sz="2800" dirty="0" smtClean="0">
                <a:latin typeface="Arial" charset="0"/>
              </a:rPr>
              <a:t>Atmosferik pencere, elektromanyetik enerjinin atmosferden geçebildiği dalga boyu aralıklarını gösterir.</a:t>
            </a:r>
          </a:p>
          <a:p>
            <a:pPr eaLnBrk="1" hangingPunct="1">
              <a:lnSpc>
                <a:spcPct val="90000"/>
              </a:lnSpc>
              <a:spcAft>
                <a:spcPts val="600"/>
              </a:spcAft>
            </a:pPr>
            <a:r>
              <a:rPr lang="tr-TR" altLang="tr-TR" sz="2800" dirty="0" smtClean="0">
                <a:latin typeface="Arial" charset="0"/>
              </a:rPr>
              <a:t>Uzaktan algılamada atmosferik yutulmadan dolayı sadece belirli dalga boylarında algılama yapılabilir. Bundan dolayı algılayıcılar tasarlanırken söz konusu kısıtlamalar göz önünde bulundurulur.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33205"/>
            <a:ext cx="7622431" cy="301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982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Atmosferik geçirgenlik</a:t>
            </a:r>
          </a:p>
        </p:txBody>
      </p:sp>
      <p:sp>
        <p:nvSpPr>
          <p:cNvPr id="50179" name="Rectangle 3"/>
          <p:cNvSpPr>
            <a:spLocks noGrp="1" noChangeArrowheads="1"/>
          </p:cNvSpPr>
          <p:nvPr>
            <p:ph type="body" idx="1"/>
          </p:nvPr>
        </p:nvSpPr>
        <p:spPr>
          <a:xfrm>
            <a:off x="107504" y="1981200"/>
            <a:ext cx="8928992" cy="533400"/>
          </a:xfrm>
        </p:spPr>
        <p:txBody>
          <a:bodyPr>
            <a:noAutofit/>
          </a:bodyPr>
          <a:lstStyle/>
          <a:p>
            <a:pPr eaLnBrk="1" hangingPunct="1"/>
            <a:r>
              <a:rPr lang="tr-TR" altLang="tr-TR" sz="2800" dirty="0" smtClean="0">
                <a:latin typeface="Arial" charset="0"/>
              </a:rPr>
              <a:t>Atmosferik geçirgenlik = Geçirilen enerji / Gelen enerji</a:t>
            </a:r>
          </a:p>
        </p:txBody>
      </p:sp>
    </p:spTree>
    <p:extLst>
      <p:ext uri="{BB962C8B-B14F-4D97-AF65-F5344CB8AC3E}">
        <p14:creationId xmlns:p14="http://schemas.microsoft.com/office/powerpoint/2010/main" val="10301749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32656"/>
            <a:ext cx="8229600" cy="990600"/>
          </a:xfrm>
        </p:spPr>
        <p:txBody>
          <a:bodyPr vert="horz" lIns="91440" tIns="45720" rIns="91440" bIns="45720" rtlCol="0" anchor="ctr">
            <a:noAutofit/>
          </a:bodyPr>
          <a:lstStyle/>
          <a:p>
            <a:r>
              <a:rPr lang="tr-TR" altLang="tr-TR" sz="3600" b="1" dirty="0"/>
              <a:t>Cisimler ile etkileşim</a:t>
            </a:r>
          </a:p>
        </p:txBody>
      </p:sp>
      <p:sp>
        <p:nvSpPr>
          <p:cNvPr id="51203" name="Rectangle 3"/>
          <p:cNvSpPr>
            <a:spLocks noGrp="1" noChangeArrowheads="1"/>
          </p:cNvSpPr>
          <p:nvPr>
            <p:ph type="body" idx="1"/>
          </p:nvPr>
        </p:nvSpPr>
        <p:spPr>
          <a:xfrm>
            <a:off x="609600" y="1340768"/>
            <a:ext cx="8229600" cy="2520280"/>
          </a:xfrm>
        </p:spPr>
        <p:txBody>
          <a:bodyPr>
            <a:noAutofit/>
          </a:bodyPr>
          <a:lstStyle/>
          <a:p>
            <a:pPr eaLnBrk="1" hangingPunct="1">
              <a:lnSpc>
                <a:spcPct val="80000"/>
              </a:lnSpc>
              <a:spcAft>
                <a:spcPts val="600"/>
              </a:spcAft>
            </a:pPr>
            <a:r>
              <a:rPr lang="tr-TR" altLang="tr-TR" sz="2800" dirty="0" smtClean="0">
                <a:latin typeface="Arial" charset="0"/>
              </a:rPr>
              <a:t>Atmosferik pencereden geçen güneş enerjisi  yeryüzünde bir madde üzerine düştüğünde o maddenin içinde geçebilir (iletim), maddeyi oluşturan moleküller tarafından yutulabilir (yutulan enerji daha sonra daha uzun dalga boylarında yayılabilir) ve maddenin yüzeyi tarafından yansıtılabilir.</a:t>
            </a:r>
          </a:p>
        </p:txBody>
      </p:sp>
      <p:sp>
        <p:nvSpPr>
          <p:cNvPr id="4" name="Rectangle 3"/>
          <p:cNvSpPr txBox="1">
            <a:spLocks noChangeArrowheads="1"/>
          </p:cNvSpPr>
          <p:nvPr/>
        </p:nvSpPr>
        <p:spPr>
          <a:xfrm>
            <a:off x="611560" y="5877272"/>
            <a:ext cx="8229600" cy="864096"/>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80000"/>
              </a:lnSpc>
              <a:spcAft>
                <a:spcPts val="600"/>
              </a:spcAft>
            </a:pPr>
            <a:r>
              <a:rPr lang="tr-TR" altLang="tr-TR" sz="2800" dirty="0" smtClean="0">
                <a:latin typeface="Arial" charset="0"/>
              </a:rPr>
              <a:t>Algılayıcılar yeryüzünden yansıma ve yayılma yoluyla kendilerine ulaşan enerjiyi kaydederler.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765" y="4075280"/>
            <a:ext cx="22479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828057"/>
            <a:ext cx="22383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39" y="3760955"/>
            <a:ext cx="22383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325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Cisimler ile etkileşim</a:t>
            </a:r>
          </a:p>
        </p:txBody>
      </p:sp>
      <p:sp>
        <p:nvSpPr>
          <p:cNvPr id="51203" name="Rectangle 3"/>
          <p:cNvSpPr>
            <a:spLocks noGrp="1" noChangeArrowheads="1"/>
          </p:cNvSpPr>
          <p:nvPr>
            <p:ph type="body" idx="1"/>
          </p:nvPr>
        </p:nvSpPr>
        <p:spPr>
          <a:xfrm>
            <a:off x="179512" y="1570038"/>
            <a:ext cx="8712968" cy="4983162"/>
          </a:xfrm>
        </p:spPr>
        <p:txBody>
          <a:bodyPr>
            <a:normAutofit/>
          </a:bodyPr>
          <a:lstStyle/>
          <a:p>
            <a:pPr>
              <a:lnSpc>
                <a:spcPct val="90000"/>
              </a:lnSpc>
            </a:pPr>
            <a:r>
              <a:rPr lang="tr-TR" altLang="tr-TR" dirty="0">
                <a:latin typeface="Arial" charset="0"/>
              </a:rPr>
              <a:t>Enerjinin kaybolmayıp, ancak şekil değiştireceği göz önüne alınarak cisme gelen toplam enerji, cisim yüzeyi tarafından yansıtılan, cisim tarafından yutulan ve geçirilen enerjilerin toplamına eşittir.</a:t>
            </a:r>
          </a:p>
          <a:p>
            <a:pPr marL="0" indent="0" eaLnBrk="1" hangingPunct="1">
              <a:lnSpc>
                <a:spcPct val="80000"/>
              </a:lnSpc>
              <a:buNone/>
            </a:pPr>
            <a:endParaRPr lang="tr-TR" altLang="tr-TR" dirty="0">
              <a:latin typeface="Arial" charset="0"/>
            </a:endParaRPr>
          </a:p>
          <a:p>
            <a:pPr marL="0" indent="0" eaLnBrk="1" hangingPunct="1">
              <a:lnSpc>
                <a:spcPct val="80000"/>
              </a:lnSpc>
              <a:buNone/>
            </a:pPr>
            <a:r>
              <a:rPr lang="tr-TR" altLang="tr-TR" dirty="0" smtClean="0">
                <a:latin typeface="Arial" charset="0"/>
              </a:rPr>
              <a:t>	E</a:t>
            </a:r>
            <a:r>
              <a:rPr lang="tr-TR" altLang="tr-TR" baseline="-25000" dirty="0" smtClean="0">
                <a:latin typeface="Arial" charset="0"/>
              </a:rPr>
              <a:t>I </a:t>
            </a:r>
            <a:r>
              <a:rPr lang="tr-TR" altLang="tr-TR" dirty="0" smtClean="0">
                <a:latin typeface="Arial" charset="0"/>
              </a:rPr>
              <a:t>= E</a:t>
            </a:r>
            <a:r>
              <a:rPr lang="tr-TR" altLang="tr-TR" baseline="-25000" dirty="0" smtClean="0">
                <a:latin typeface="Arial" charset="0"/>
              </a:rPr>
              <a:t>R </a:t>
            </a:r>
            <a:r>
              <a:rPr lang="tr-TR" altLang="tr-TR" dirty="0" smtClean="0">
                <a:latin typeface="Arial" charset="0"/>
              </a:rPr>
              <a:t>+ E</a:t>
            </a:r>
            <a:r>
              <a:rPr lang="tr-TR" altLang="tr-TR" baseline="-25000" dirty="0" smtClean="0">
                <a:latin typeface="Arial" charset="0"/>
              </a:rPr>
              <a:t>A </a:t>
            </a:r>
            <a:r>
              <a:rPr lang="tr-TR" altLang="tr-TR" dirty="0" smtClean="0">
                <a:latin typeface="Arial" charset="0"/>
              </a:rPr>
              <a:t>+ E</a:t>
            </a:r>
            <a:r>
              <a:rPr lang="tr-TR" altLang="tr-TR" baseline="-25000" dirty="0" smtClean="0">
                <a:latin typeface="Arial" charset="0"/>
              </a:rPr>
              <a:t>T</a:t>
            </a:r>
          </a:p>
          <a:p>
            <a:pPr eaLnBrk="1" hangingPunct="1">
              <a:lnSpc>
                <a:spcPct val="80000"/>
              </a:lnSpc>
            </a:pPr>
            <a:endParaRPr lang="tr-TR" altLang="tr-TR" baseline="-25000" dirty="0" smtClean="0">
              <a:latin typeface="Arial" charset="0"/>
            </a:endParaRPr>
          </a:p>
          <a:p>
            <a:pPr eaLnBrk="1" hangingPunct="1">
              <a:lnSpc>
                <a:spcPct val="80000"/>
              </a:lnSpc>
              <a:buFont typeface="Wingdings" pitchFamily="2" charset="2"/>
              <a:buNone/>
            </a:pPr>
            <a:r>
              <a:rPr lang="tr-TR" altLang="tr-TR" dirty="0" smtClean="0">
                <a:latin typeface="Arial" charset="0"/>
              </a:rPr>
              <a:t> Gelen Enerji = Yansıyan enerji + Yutulan enerji  + İletilen enerji</a:t>
            </a:r>
          </a:p>
          <a:p>
            <a:pPr eaLnBrk="1" hangingPunct="1">
              <a:lnSpc>
                <a:spcPct val="80000"/>
              </a:lnSpc>
              <a:buFont typeface="Wingdings" pitchFamily="2" charset="2"/>
              <a:buNone/>
            </a:pPr>
            <a:endParaRPr lang="tr-TR" altLang="tr-TR" dirty="0" smtClean="0">
              <a:latin typeface="Arial" charset="0"/>
            </a:endParaRPr>
          </a:p>
        </p:txBody>
      </p:sp>
    </p:spTree>
    <p:extLst>
      <p:ext uri="{BB962C8B-B14F-4D97-AF65-F5344CB8AC3E}">
        <p14:creationId xmlns:p14="http://schemas.microsoft.com/office/powerpoint/2010/main" val="686709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noProof="1" smtClean="0"/>
              <a:t>Yansıyan Enerji (Reflected energy)</a:t>
            </a:r>
            <a:endParaRPr lang="tr-TR" altLang="tr-TR" sz="3600" b="1" noProof="1"/>
          </a:p>
        </p:txBody>
      </p:sp>
      <p:sp>
        <p:nvSpPr>
          <p:cNvPr id="52227" name="Rectangle 3"/>
          <p:cNvSpPr>
            <a:spLocks noGrp="1" noChangeArrowheads="1"/>
          </p:cNvSpPr>
          <p:nvPr>
            <p:ph type="body" idx="1"/>
          </p:nvPr>
        </p:nvSpPr>
        <p:spPr>
          <a:xfrm>
            <a:off x="539552" y="1556792"/>
            <a:ext cx="8208912" cy="4649787"/>
          </a:xfrm>
        </p:spPr>
        <p:txBody>
          <a:bodyPr/>
          <a:lstStyle/>
          <a:p>
            <a:pPr eaLnBrk="1" hangingPunct="1">
              <a:spcAft>
                <a:spcPts val="600"/>
              </a:spcAft>
            </a:pPr>
            <a:r>
              <a:rPr lang="tr-TR" altLang="tr-TR" sz="2500" dirty="0" smtClean="0">
                <a:latin typeface="Arial" charset="0"/>
              </a:rPr>
              <a:t>Güneşten yeryüzüne gelen enerjinin tümü hiçbir zaman soğrulmaz. Enerjinin büyük bir kısmı yansıtılır.</a:t>
            </a:r>
          </a:p>
          <a:p>
            <a:pPr eaLnBrk="1" hangingPunct="1">
              <a:spcAft>
                <a:spcPts val="600"/>
              </a:spcAft>
            </a:pPr>
            <a:r>
              <a:rPr lang="tr-TR" altLang="tr-TR" sz="2500" dirty="0" smtClean="0">
                <a:latin typeface="Arial" charset="0"/>
              </a:rPr>
              <a:t>Bu yansıtmanın özellikleri, maddenin moleküler ve atomik yapısına, yüzeyin özelliklerine (pürüzlülük vb.), ışığın geliş açısına ve dalga boyuna bağlıdır. </a:t>
            </a:r>
          </a:p>
          <a:p>
            <a:pPr eaLnBrk="1" hangingPunct="1">
              <a:spcAft>
                <a:spcPts val="600"/>
              </a:spcAft>
            </a:pPr>
            <a:r>
              <a:rPr lang="tr-TR" altLang="tr-TR" sz="2500" dirty="0" smtClean="0">
                <a:latin typeface="Arial" charset="0"/>
              </a:rPr>
              <a:t>Özetle, bir madde için yansıyan, soğurulan (yutulan) veya geçirilen (iletilen)  ışınım miktarları dalga boyuna bağlı olarak değişir. Bu özellik sayesinde farklı objeleri birbirinden ayırt edebiliriz.</a:t>
            </a:r>
          </a:p>
        </p:txBody>
      </p:sp>
    </p:spTree>
    <p:extLst>
      <p:ext uri="{BB962C8B-B14F-4D97-AF65-F5344CB8AC3E}">
        <p14:creationId xmlns:p14="http://schemas.microsoft.com/office/powerpoint/2010/main" val="223972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50168"/>
            <a:ext cx="8229600" cy="990600"/>
          </a:xfrm>
        </p:spPr>
        <p:txBody>
          <a:bodyPr vert="horz" lIns="91440" tIns="45720" rIns="91440" bIns="45720" rtlCol="0" anchor="ctr">
            <a:noAutofit/>
          </a:bodyPr>
          <a:lstStyle/>
          <a:p>
            <a:r>
              <a:rPr lang="tr-TR" altLang="tr-TR" sz="3600" b="1" dirty="0"/>
              <a:t>Spektral yansıma katsayısı</a:t>
            </a:r>
          </a:p>
        </p:txBody>
      </p:sp>
      <p:sp>
        <p:nvSpPr>
          <p:cNvPr id="53251" name="Rectangle 3"/>
          <p:cNvSpPr>
            <a:spLocks noGrp="1" noChangeArrowheads="1"/>
          </p:cNvSpPr>
          <p:nvPr>
            <p:ph type="body" idx="1"/>
          </p:nvPr>
        </p:nvSpPr>
        <p:spPr>
          <a:xfrm>
            <a:off x="539552" y="2780928"/>
            <a:ext cx="8452048" cy="3888432"/>
          </a:xfrm>
        </p:spPr>
        <p:txBody>
          <a:bodyPr>
            <a:noAutofit/>
          </a:bodyPr>
          <a:lstStyle/>
          <a:p>
            <a:pPr eaLnBrk="1" hangingPunct="1">
              <a:lnSpc>
                <a:spcPct val="90000"/>
              </a:lnSpc>
              <a:spcAft>
                <a:spcPts val="600"/>
              </a:spcAft>
            </a:pPr>
            <a:r>
              <a:rPr lang="tr-TR" altLang="tr-TR" b="1" noProof="1" smtClean="0">
                <a:latin typeface="Arial" charset="0"/>
              </a:rPr>
              <a:t>Spektral yansıma katsayısı </a:t>
            </a:r>
            <a:r>
              <a:rPr lang="tr-TR" altLang="tr-TR" noProof="1" smtClean="0">
                <a:latin typeface="Arial" charset="0"/>
              </a:rPr>
              <a:t>veya</a:t>
            </a:r>
            <a:r>
              <a:rPr lang="tr-TR" altLang="tr-TR" b="1" noProof="1" smtClean="0">
                <a:latin typeface="Arial" charset="0"/>
              </a:rPr>
              <a:t> spektral yansıma yüzdesine</a:t>
            </a:r>
            <a:r>
              <a:rPr lang="tr-TR" altLang="tr-TR" noProof="1" smtClean="0">
                <a:latin typeface="Arial" charset="0"/>
              </a:rPr>
              <a:t> </a:t>
            </a:r>
            <a:r>
              <a:rPr lang="tr-TR" altLang="tr-TR" b="1" noProof="1" smtClean="0">
                <a:latin typeface="Arial" charset="0"/>
              </a:rPr>
              <a:t>spektral yansıtabilirlik</a:t>
            </a:r>
            <a:r>
              <a:rPr lang="tr-TR" altLang="tr-TR" noProof="1" smtClean="0">
                <a:latin typeface="Arial" charset="0"/>
              </a:rPr>
              <a:t> (</a:t>
            </a:r>
            <a:r>
              <a:rPr lang="tr-TR" altLang="tr-TR" b="1" noProof="1" smtClean="0">
                <a:latin typeface="Arial" charset="0"/>
              </a:rPr>
              <a:t>albedo</a:t>
            </a:r>
            <a:r>
              <a:rPr lang="tr-TR" altLang="tr-TR" noProof="1" smtClean="0">
                <a:latin typeface="Arial" charset="0"/>
              </a:rPr>
              <a:t>) denilir.</a:t>
            </a:r>
          </a:p>
          <a:p>
            <a:pPr eaLnBrk="1" hangingPunct="1">
              <a:lnSpc>
                <a:spcPct val="90000"/>
              </a:lnSpc>
              <a:spcAft>
                <a:spcPts val="600"/>
              </a:spcAft>
            </a:pPr>
            <a:r>
              <a:rPr lang="tr-TR" altLang="tr-TR" noProof="1" smtClean="0">
                <a:latin typeface="Arial" charset="0"/>
              </a:rPr>
              <a:t>Her madde/cisim yansıtım bakımından farklılık gösterir. Bu farklılıklar spektral yansıtım eğrisi ile gösterilir. Eğri, dalga boyuna bağlı olarak yüzeyden yansıyan ışınımın  yüzeye gelen ışınıma oranını temsil eder.</a:t>
            </a:r>
          </a:p>
          <a:p>
            <a:pPr eaLnBrk="1" hangingPunct="1">
              <a:lnSpc>
                <a:spcPct val="90000"/>
              </a:lnSpc>
              <a:spcAft>
                <a:spcPts val="600"/>
              </a:spcAft>
            </a:pPr>
            <a:r>
              <a:rPr lang="tr-TR" altLang="tr-TR" noProof="1" smtClean="0">
                <a:latin typeface="Arial" charset="0"/>
              </a:rPr>
              <a:t>Spektral yansıtım özellikleri (spektral imza), uzaktan algılamada kullanılacak dalga boyu aralıklarının belirlenmesinde, amaca yönelik uydu görüntüsü ve bant seçiminde kullanılır.</a:t>
            </a:r>
          </a:p>
        </p:txBody>
      </p:sp>
      <p:graphicFrame>
        <p:nvGraphicFramePr>
          <p:cNvPr id="53252" name="Object 4"/>
          <p:cNvGraphicFramePr>
            <a:graphicFrameLocks noGrp="1" noChangeAspect="1"/>
          </p:cNvGraphicFramePr>
          <p:nvPr>
            <p:ph sz="half" idx="4294967295"/>
          </p:nvPr>
        </p:nvGraphicFramePr>
        <p:xfrm>
          <a:off x="9042400" y="3767138"/>
          <a:ext cx="101600" cy="190500"/>
        </p:xfrm>
        <a:graphic>
          <a:graphicData uri="http://schemas.openxmlformats.org/presentationml/2006/ole">
            <mc:AlternateContent xmlns:mc="http://schemas.openxmlformats.org/markup-compatibility/2006">
              <mc:Choice xmlns:v="urn:schemas-microsoft-com:vml" Requires="v">
                <p:oleObj spid="_x0000_s1043" name="Denklem" r:id="rId3" imgW="101556" imgH="190417" progId="Equation.3">
                  <p:embed/>
                </p:oleObj>
              </mc:Choice>
              <mc:Fallback>
                <p:oleObj name="Denklem" r:id="rId3" imgW="101556" imgH="19041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400" y="3767138"/>
                        <a:ext cx="1016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7620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3742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83" y="620688"/>
            <a:ext cx="7290876"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8373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04664"/>
            <a:ext cx="8229600" cy="990600"/>
          </a:xfrm>
        </p:spPr>
        <p:txBody>
          <a:bodyPr vert="horz" lIns="91440" tIns="45720" rIns="91440" bIns="45720" rtlCol="0" anchor="ctr">
            <a:noAutofit/>
          </a:bodyPr>
          <a:lstStyle/>
          <a:p>
            <a:r>
              <a:rPr lang="tr-TR" altLang="tr-TR" sz="3600" b="1" dirty="0"/>
              <a:t>Ayna yüzeyi ve Dağıtık yansıma</a:t>
            </a:r>
          </a:p>
        </p:txBody>
      </p:sp>
      <p:sp>
        <p:nvSpPr>
          <p:cNvPr id="55299" name="Rectangle 3"/>
          <p:cNvSpPr>
            <a:spLocks noGrp="1" noChangeArrowheads="1"/>
          </p:cNvSpPr>
          <p:nvPr>
            <p:ph type="body" idx="1"/>
          </p:nvPr>
        </p:nvSpPr>
        <p:spPr/>
        <p:txBody>
          <a:bodyPr>
            <a:normAutofit/>
          </a:bodyPr>
          <a:lstStyle/>
          <a:p>
            <a:pPr eaLnBrk="1" hangingPunct="1"/>
            <a:r>
              <a:rPr lang="tr-TR" altLang="tr-TR" sz="2800" noProof="1" smtClean="0">
                <a:latin typeface="Arial" charset="0"/>
              </a:rPr>
              <a:t>Yansıma, enerjinin düştüğü yüzeye, dalga boyuna ve enerji geliş açısına bağlı olarak ayna yüzeyi yansıma (mirror reflection = specular reflection) ve dağıtık yansıma (diffuse reflection, not: bazı kaynaklarda dağınık yansıma denilmektedir) şeklinde olabilir.</a:t>
            </a:r>
          </a:p>
        </p:txBody>
      </p:sp>
    </p:spTree>
    <p:extLst>
      <p:ext uri="{BB962C8B-B14F-4D97-AF65-F5344CB8AC3E}">
        <p14:creationId xmlns:p14="http://schemas.microsoft.com/office/powerpoint/2010/main" val="3233951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7544" y="404664"/>
            <a:ext cx="7313612" cy="563563"/>
          </a:xfrm>
        </p:spPr>
        <p:txBody>
          <a:bodyPr vert="horz" lIns="91440" tIns="45720" rIns="91440" bIns="45720" rtlCol="0" anchor="ctr">
            <a:noAutofit/>
          </a:bodyPr>
          <a:lstStyle/>
          <a:p>
            <a:r>
              <a:rPr lang="tr-TR" altLang="tr-TR" sz="3600" b="1" dirty="0"/>
              <a:t>Ayna yüzeyi yansıma</a:t>
            </a:r>
          </a:p>
        </p:txBody>
      </p:sp>
      <p:sp>
        <p:nvSpPr>
          <p:cNvPr id="56323" name="Rectangle 3"/>
          <p:cNvSpPr>
            <a:spLocks noGrp="1" noChangeArrowheads="1"/>
          </p:cNvSpPr>
          <p:nvPr>
            <p:ph type="body" idx="1"/>
          </p:nvPr>
        </p:nvSpPr>
        <p:spPr>
          <a:xfrm>
            <a:off x="457200" y="3052606"/>
            <a:ext cx="8229600" cy="2968682"/>
          </a:xfrm>
        </p:spPr>
        <p:txBody>
          <a:bodyPr vert="horz" lIns="91440" tIns="45720" rIns="91440" bIns="45720" rtlCol="0">
            <a:normAutofit/>
          </a:bodyPr>
          <a:lstStyle/>
          <a:p>
            <a:pPr>
              <a:spcAft>
                <a:spcPts val="600"/>
              </a:spcAft>
            </a:pPr>
            <a:r>
              <a:rPr lang="tr-TR" noProof="1" smtClean="0">
                <a:latin typeface="Arial" charset="0"/>
              </a:rPr>
              <a:t>Eğer yüzey düz ise, hemen hemen tüm yansıtımın tek bir doğrultuda olduğu “aynaya benzer” yansıtım olarak adlandırılan tam (speküler) yansıma meydana gelir.</a:t>
            </a:r>
          </a:p>
          <a:p>
            <a:pPr>
              <a:spcAft>
                <a:spcPts val="600"/>
              </a:spcAft>
            </a:pPr>
            <a:r>
              <a:rPr lang="tr-TR" altLang="tr-TR" noProof="1" smtClean="0">
                <a:latin typeface="Arial" charset="0"/>
              </a:rPr>
              <a:t>Bu yansımaya ayna yüzeyi yansıma denilmesinin nedeni, en iyi şekilde ayna yüzeyi tarafından oluşturulmasıdır. </a:t>
            </a:r>
            <a:endParaRPr lang="tr-TR" altLang="tr-TR" noProof="1">
              <a:latin typeface="Arial" charset="0"/>
            </a:endParaRPr>
          </a:p>
        </p:txBody>
      </p:sp>
      <p:sp>
        <p:nvSpPr>
          <p:cNvPr id="56325" name="Text Box 17"/>
          <p:cNvSpPr txBox="1">
            <a:spLocks noChangeArrowheads="1"/>
          </p:cNvSpPr>
          <p:nvPr/>
        </p:nvSpPr>
        <p:spPr bwMode="auto">
          <a:xfrm>
            <a:off x="3995936" y="1556792"/>
            <a:ext cx="350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cs typeface="Arial"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cs typeface="Arial"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cs typeface="Arial"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cs typeface="Arial"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cs typeface="Arial" charset="0"/>
              </a:defRPr>
            </a:lvl9pPr>
          </a:lstStyle>
          <a:p>
            <a:pPr eaLnBrk="1" hangingPunct="1">
              <a:spcBef>
                <a:spcPct val="50000"/>
              </a:spcBef>
              <a:buClrTx/>
              <a:buSzTx/>
              <a:buFontTx/>
              <a:buNone/>
            </a:pPr>
            <a:r>
              <a:rPr lang="tr-TR" altLang="tr-TR" sz="1600" dirty="0" smtClean="0">
                <a:latin typeface="Arial" charset="0"/>
              </a:rPr>
              <a:t>Bu </a:t>
            </a:r>
            <a:r>
              <a:rPr lang="tr-TR" altLang="tr-TR" sz="1600" dirty="0">
                <a:latin typeface="Arial" charset="0"/>
              </a:rPr>
              <a:t>yansıma türü uzaktan algılama için istenen bir durum değildir.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83302"/>
            <a:ext cx="2808312" cy="165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1553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7544" y="404664"/>
            <a:ext cx="7313612" cy="563563"/>
          </a:xfrm>
        </p:spPr>
        <p:txBody>
          <a:bodyPr vert="horz" lIns="91440" tIns="45720" rIns="91440" bIns="45720" rtlCol="0" anchor="ctr">
            <a:noAutofit/>
          </a:bodyPr>
          <a:lstStyle/>
          <a:p>
            <a:r>
              <a:rPr lang="tr-TR" altLang="tr-TR" sz="3600" b="1" dirty="0"/>
              <a:t>Ayna yüzeyi yansıma</a:t>
            </a:r>
          </a:p>
        </p:txBody>
      </p:sp>
      <p:sp>
        <p:nvSpPr>
          <p:cNvPr id="56323" name="Rectangle 3"/>
          <p:cNvSpPr>
            <a:spLocks noGrp="1" noChangeArrowheads="1"/>
          </p:cNvSpPr>
          <p:nvPr>
            <p:ph type="body" idx="1"/>
          </p:nvPr>
        </p:nvSpPr>
        <p:spPr>
          <a:xfrm>
            <a:off x="457200" y="2880734"/>
            <a:ext cx="8229600" cy="3716618"/>
          </a:xfrm>
        </p:spPr>
        <p:txBody>
          <a:bodyPr>
            <a:noAutofit/>
          </a:bodyPr>
          <a:lstStyle/>
          <a:p>
            <a:pPr>
              <a:spcAft>
                <a:spcPts val="600"/>
              </a:spcAft>
            </a:pPr>
            <a:r>
              <a:rPr lang="tr-TR" altLang="tr-TR" noProof="1" smtClean="0">
                <a:latin typeface="Arial" charset="0"/>
              </a:rPr>
              <a:t>Ayna yüzeyi yansımanın oluşması için yüzeyin çok iyi cilalanmış olması gerekir. Bununla birlikte, durgun su birikintileri, parlak boyalı maddeler vb. durumlarda da ayna yüzeyi yansıma oluşabilir.</a:t>
            </a:r>
          </a:p>
          <a:p>
            <a:pPr eaLnBrk="1" hangingPunct="1">
              <a:lnSpc>
                <a:spcPct val="90000"/>
              </a:lnSpc>
              <a:spcAft>
                <a:spcPts val="600"/>
              </a:spcAft>
            </a:pPr>
            <a:r>
              <a:rPr lang="tr-TR" altLang="tr-TR" noProof="1" smtClean="0">
                <a:latin typeface="Arial" charset="0"/>
              </a:rPr>
              <a:t>Özellikle yaz aylarında, uzayıp giden asfalt yollara bakıldığında yolların simsiyah renklerinin parlak beyaz renklerde göründüğünü gözlemleriz. Bunun sebebi asfalt yollarda ayna yüzeyi yansıma kurallarına göre yansıyan enerjinin gözümüze ulaşmasıdır.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83302"/>
            <a:ext cx="2808312" cy="165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006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2348880"/>
            <a:ext cx="8588375" cy="1719263"/>
          </a:xfrm>
        </p:spPr>
        <p:txBody>
          <a:bodyPr/>
          <a:lstStyle/>
          <a:p>
            <a:pPr eaLnBrk="1" hangingPunct="1"/>
            <a:r>
              <a:rPr lang="tr-TR" altLang="tr-TR" sz="4800" b="1" dirty="0" smtClean="0">
                <a:solidFill>
                  <a:srgbClr val="C00000"/>
                </a:solidFill>
              </a:rPr>
              <a:t>Uzaktan Algılama ile Veri Nasıl Elde Edilir ?</a:t>
            </a:r>
          </a:p>
        </p:txBody>
      </p:sp>
    </p:spTree>
    <p:extLst>
      <p:ext uri="{BB962C8B-B14F-4D97-AF65-F5344CB8AC3E}">
        <p14:creationId xmlns:p14="http://schemas.microsoft.com/office/powerpoint/2010/main" val="25112563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32656"/>
            <a:ext cx="8229600" cy="990600"/>
          </a:xfrm>
        </p:spPr>
        <p:txBody>
          <a:bodyPr vert="horz" lIns="91440" tIns="45720" rIns="91440" bIns="45720" rtlCol="0" anchor="ctr">
            <a:noAutofit/>
          </a:bodyPr>
          <a:lstStyle/>
          <a:p>
            <a:r>
              <a:rPr lang="tr-TR" altLang="tr-TR" sz="3600" b="1" dirty="0"/>
              <a:t>Dağıtık yansıma</a:t>
            </a:r>
          </a:p>
        </p:txBody>
      </p:sp>
      <p:sp>
        <p:nvSpPr>
          <p:cNvPr id="57347" name="Rectangle 3"/>
          <p:cNvSpPr>
            <a:spLocks noGrp="1" noChangeArrowheads="1"/>
          </p:cNvSpPr>
          <p:nvPr>
            <p:ph type="body" idx="1"/>
          </p:nvPr>
        </p:nvSpPr>
        <p:spPr>
          <a:xfrm>
            <a:off x="381000" y="3582813"/>
            <a:ext cx="8295456" cy="2726507"/>
          </a:xfrm>
        </p:spPr>
        <p:txBody>
          <a:bodyPr/>
          <a:lstStyle/>
          <a:p>
            <a:pPr eaLnBrk="1" hangingPunct="1"/>
            <a:r>
              <a:rPr lang="tr-TR" altLang="tr-TR" sz="2800" dirty="0" smtClean="0">
                <a:latin typeface="Arial" charset="0"/>
              </a:rPr>
              <a:t>Dağıtık yansıma, düzgün olmayan yüzeylerde oluşur. Yüzeyin pürüzlü olmasından dolayı, gelen enerji bütün yönlere yansıtılır. Bu yansımanın en önemli yönü, bizim uzaktan algılama ile objelerin yapısını ve ayrıntılarını algılamamızı sağlamasıdır.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66849"/>
            <a:ext cx="3024336" cy="1972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5311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69776"/>
            <a:ext cx="8229600" cy="1143000"/>
          </a:xfrm>
        </p:spPr>
        <p:txBody>
          <a:bodyPr vert="horz" lIns="91440" tIns="45720" rIns="91440" bIns="45720" rtlCol="0" anchor="ctr">
            <a:noAutofit/>
          </a:bodyPr>
          <a:lstStyle/>
          <a:p>
            <a:r>
              <a:rPr lang="tr-TR" altLang="tr-TR" sz="3600" b="1" dirty="0"/>
              <a:t>Yayılan enerji</a:t>
            </a:r>
          </a:p>
        </p:txBody>
      </p:sp>
      <p:sp>
        <p:nvSpPr>
          <p:cNvPr id="58371" name="Rectangle 3"/>
          <p:cNvSpPr>
            <a:spLocks noGrp="1" noChangeArrowheads="1"/>
          </p:cNvSpPr>
          <p:nvPr>
            <p:ph type="body" idx="1"/>
          </p:nvPr>
        </p:nvSpPr>
        <p:spPr>
          <a:xfrm>
            <a:off x="467544" y="1412776"/>
            <a:ext cx="8496944" cy="5184576"/>
          </a:xfrm>
        </p:spPr>
        <p:txBody>
          <a:bodyPr>
            <a:noAutofit/>
          </a:bodyPr>
          <a:lstStyle/>
          <a:p>
            <a:pPr>
              <a:spcAft>
                <a:spcPts val="600"/>
              </a:spcAft>
            </a:pPr>
            <a:r>
              <a:rPr lang="tr-TR" altLang="tr-TR" sz="2800" noProof="1">
                <a:latin typeface="Arial" charset="0"/>
              </a:rPr>
              <a:t>Objeler tarafından yutulan enerji daha sonra </a:t>
            </a:r>
            <a:r>
              <a:rPr lang="tr-TR" altLang="tr-TR" sz="2800" noProof="1" smtClean="0">
                <a:latin typeface="Arial" charset="0"/>
              </a:rPr>
              <a:t>3 </a:t>
            </a:r>
            <a:r>
              <a:rPr lang="el-GR" altLang="tr-TR" sz="2800" noProof="1">
                <a:latin typeface="Arial" charset="0"/>
              </a:rPr>
              <a:t>μ</a:t>
            </a:r>
            <a:r>
              <a:rPr lang="tr-TR" altLang="tr-TR" sz="2800" noProof="1">
                <a:latin typeface="Arial" charset="0"/>
              </a:rPr>
              <a:t>m’den daha büyük dalga boylarında </a:t>
            </a:r>
            <a:r>
              <a:rPr lang="tr-TR" altLang="tr-TR" sz="2800" noProof="1" smtClean="0">
                <a:latin typeface="Arial" charset="0"/>
              </a:rPr>
              <a:t>yayılır</a:t>
            </a:r>
            <a:r>
              <a:rPr lang="tr-TR" altLang="tr-TR" sz="2800" noProof="1">
                <a:latin typeface="Arial" charset="0"/>
              </a:rPr>
              <a:t>. Örneğin </a:t>
            </a:r>
            <a:r>
              <a:rPr lang="tr-TR" altLang="tr-TR" sz="2800" noProof="1" smtClean="0">
                <a:latin typeface="Arial" charset="0"/>
              </a:rPr>
              <a:t>termal algılama ile kaydedilen enerji yayılan enerjidir. </a:t>
            </a:r>
          </a:p>
          <a:p>
            <a:pPr eaLnBrk="1" hangingPunct="1">
              <a:spcAft>
                <a:spcPts val="600"/>
              </a:spcAft>
            </a:pPr>
            <a:r>
              <a:rPr lang="tr-TR" altLang="tr-TR" sz="2800" noProof="1" smtClean="0">
                <a:latin typeface="Arial" charset="0"/>
              </a:rPr>
              <a:t>Sıcaklığı mutlak sıfırın (0 K = -273.15 </a:t>
            </a:r>
            <a:r>
              <a:rPr lang="en-US" altLang="tr-TR" sz="2800" noProof="1" smtClean="0">
                <a:latin typeface="Arial" charset="0"/>
              </a:rPr>
              <a:t>°</a:t>
            </a:r>
            <a:r>
              <a:rPr lang="tr-TR" altLang="tr-TR" sz="2800" noProof="1" smtClean="0">
                <a:latin typeface="Arial" charset="0"/>
              </a:rPr>
              <a:t>C) üzerinde olan bütün objeler elektromanyetik enerji yayarlar. Yeryüzü 300 K olduğuna göre sürekli elektromanyetik enerji yayar. </a:t>
            </a:r>
          </a:p>
          <a:p>
            <a:pPr eaLnBrk="1" hangingPunct="1">
              <a:spcAft>
                <a:spcPts val="600"/>
              </a:spcAft>
            </a:pPr>
            <a:endParaRPr lang="tr-TR" altLang="tr-TR" sz="2800" noProof="1" smtClean="0">
              <a:latin typeface="Arial" charset="0"/>
            </a:endParaRPr>
          </a:p>
        </p:txBody>
      </p:sp>
    </p:spTree>
    <p:extLst>
      <p:ext uri="{BB962C8B-B14F-4D97-AF65-F5344CB8AC3E}">
        <p14:creationId xmlns:p14="http://schemas.microsoft.com/office/powerpoint/2010/main" val="18219920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UZAKTAN ALGILAMA</a:t>
            </a:r>
            <a:r>
              <a:rPr lang="tr-TR" sz="4400" b="1" noProof="1" smtClean="0">
                <a:solidFill>
                  <a:schemeClr val="tx1"/>
                </a:solidFill>
              </a:rPr>
              <a:t/>
            </a:r>
            <a:br>
              <a:rPr lang="tr-TR" sz="4400" b="1" noProof="1" smtClean="0">
                <a:solidFill>
                  <a:schemeClr val="tx1"/>
                </a:solidFill>
              </a:rPr>
            </a:br>
            <a:r>
              <a:rPr lang="tr-TR" sz="4400" b="1" noProof="1" smtClean="0"/>
              <a:t/>
            </a:r>
            <a:br>
              <a:rPr lang="tr-TR" sz="4400" b="1" noProof="1" smtClean="0"/>
            </a:br>
            <a:r>
              <a:rPr lang="tr-TR" sz="2800" noProof="1" smtClean="0"/>
              <a:t>DERS 3: YERYÜZÜ CİSİMLERİNİN SPEKTRAL YANSITIM ve ISIL KIZILÖTESİ BÖLGEDE IŞINIM YAYMA ÖZELLİKLERİ</a:t>
            </a:r>
            <a:endParaRPr lang="tr-TR" sz="2800" noProof="1"/>
          </a:p>
        </p:txBody>
      </p:sp>
      <p:sp>
        <p:nvSpPr>
          <p:cNvPr id="3" name="Alt Başlık 2"/>
          <p:cNvSpPr>
            <a:spLocks noGrp="1"/>
          </p:cNvSpPr>
          <p:nvPr>
            <p:ph type="subTitle" idx="1"/>
          </p:nvPr>
        </p:nvSpPr>
        <p:spPr/>
        <p:txBody>
          <a:bodyPr/>
          <a:lstStyle/>
          <a:p>
            <a:r>
              <a:rPr lang="tr-TR" b="1" dirty="0"/>
              <a:t>Prof. Dr. Derya ÖZTÜRK</a:t>
            </a:r>
          </a:p>
          <a:p>
            <a:r>
              <a:rPr lang="tr-TR" b="1" dirty="0"/>
              <a:t>Samsun, </a:t>
            </a:r>
            <a:r>
              <a:rPr lang="tr-TR" b="1" dirty="0" smtClean="0"/>
              <a:t>2024</a:t>
            </a:r>
            <a:endParaRPr lang="tr-TR" b="1" dirty="0"/>
          </a:p>
          <a:p>
            <a:endParaRPr lang="tr-TR" dirty="0"/>
          </a:p>
        </p:txBody>
      </p:sp>
    </p:spTree>
    <p:extLst>
      <p:ext uri="{BB962C8B-B14F-4D97-AF65-F5344CB8AC3E}">
        <p14:creationId xmlns:p14="http://schemas.microsoft.com/office/powerpoint/2010/main" val="25079526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b="1" dirty="0" smtClean="0"/>
              <a:t>Spektral Yansıtım Grafiğinin Önemi</a:t>
            </a:r>
            <a:endParaRPr lang="tr-TR" dirty="0"/>
          </a:p>
        </p:txBody>
      </p:sp>
      <p:sp>
        <p:nvSpPr>
          <p:cNvPr id="3" name="İçerik Yer Tutucusu 2"/>
          <p:cNvSpPr>
            <a:spLocks noGrp="1"/>
          </p:cNvSpPr>
          <p:nvPr>
            <p:ph idx="1"/>
          </p:nvPr>
        </p:nvSpPr>
        <p:spPr/>
        <p:txBody>
          <a:bodyPr>
            <a:normAutofit/>
          </a:bodyPr>
          <a:lstStyle/>
          <a:p>
            <a:pPr>
              <a:spcAft>
                <a:spcPts val="600"/>
              </a:spcAft>
            </a:pPr>
            <a:r>
              <a:rPr lang="tr-TR" sz="2800" dirty="0" smtClean="0"/>
              <a:t>Objeleri </a:t>
            </a:r>
            <a:r>
              <a:rPr lang="tr-TR" sz="2800" dirty="0"/>
              <a:t>ayırt etmek için standart (ortalama-genel) yansıtım eğrileri önemlidir.  </a:t>
            </a:r>
            <a:r>
              <a:rPr lang="tr-TR" sz="2800" dirty="0" smtClean="0"/>
              <a:t>Verimizi bunlarla </a:t>
            </a:r>
            <a:r>
              <a:rPr lang="tr-TR" sz="2800" dirty="0"/>
              <a:t>karşılaştırarak </a:t>
            </a:r>
            <a:r>
              <a:rPr lang="tr-TR" sz="2800" dirty="0" smtClean="0"/>
              <a:t>objelerin ne </a:t>
            </a:r>
            <a:r>
              <a:rPr lang="tr-TR" sz="2800" dirty="0"/>
              <a:t>olduğunu belirleyebiliriz. </a:t>
            </a:r>
            <a:endParaRPr lang="tr-TR" sz="2800" dirty="0" smtClean="0"/>
          </a:p>
          <a:p>
            <a:pPr>
              <a:spcAft>
                <a:spcPts val="600"/>
              </a:spcAft>
            </a:pPr>
            <a:r>
              <a:rPr lang="tr-TR" sz="2800" dirty="0" smtClean="0"/>
              <a:t>Ayrıca </a:t>
            </a:r>
            <a:r>
              <a:rPr lang="tr-TR" sz="2800" dirty="0"/>
              <a:t>aynı anda birçok türe ait yansıtım grafiğini oluşturduğumuzda hangi bantların bu nesneleri ayırt etmek için kullanılabileceğini görebiliriz.</a:t>
            </a:r>
          </a:p>
          <a:p>
            <a:pPr>
              <a:spcAft>
                <a:spcPts val="600"/>
              </a:spcAft>
            </a:pPr>
            <a:endParaRPr lang="tr-TR" sz="2800" dirty="0"/>
          </a:p>
        </p:txBody>
      </p:sp>
    </p:spTree>
    <p:extLst>
      <p:ext uri="{BB962C8B-B14F-4D97-AF65-F5344CB8AC3E}">
        <p14:creationId xmlns:p14="http://schemas.microsoft.com/office/powerpoint/2010/main" val="34166439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b="1" dirty="0"/>
              <a:t>Bitki Örtüsünün Spektral Yansıtımı</a:t>
            </a:r>
            <a:endParaRPr lang="tr-TR" dirty="0"/>
          </a:p>
        </p:txBody>
      </p:sp>
      <p:sp>
        <p:nvSpPr>
          <p:cNvPr id="3" name="İçerik Yer Tutucusu 2"/>
          <p:cNvSpPr>
            <a:spLocks noGrp="1"/>
          </p:cNvSpPr>
          <p:nvPr>
            <p:ph idx="1"/>
          </p:nvPr>
        </p:nvSpPr>
        <p:spPr>
          <a:xfrm>
            <a:off x="457200" y="1312168"/>
            <a:ext cx="8229600" cy="1252736"/>
          </a:xfrm>
        </p:spPr>
        <p:txBody>
          <a:bodyPr/>
          <a:lstStyle/>
          <a:p>
            <a:r>
              <a:rPr lang="tr-TR" noProof="1" smtClean="0"/>
              <a:t>Bir bitki örtüsünün spektral yansıtımı temel olarak, </a:t>
            </a:r>
            <a:r>
              <a:rPr lang="tr-TR" b="1" noProof="1" smtClean="0"/>
              <a:t>pigmentasyon</a:t>
            </a:r>
            <a:r>
              <a:rPr lang="tr-TR" noProof="1" smtClean="0"/>
              <a:t>, </a:t>
            </a:r>
            <a:r>
              <a:rPr lang="tr-TR" b="1" noProof="1" smtClean="0"/>
              <a:t>fizyolojik yapı</a:t>
            </a:r>
            <a:r>
              <a:rPr lang="tr-TR" noProof="1" smtClean="0"/>
              <a:t> ve </a:t>
            </a:r>
            <a:r>
              <a:rPr lang="tr-TR" b="1" noProof="1" smtClean="0"/>
              <a:t>su içeriğine</a:t>
            </a:r>
            <a:r>
              <a:rPr lang="tr-TR" noProof="1" smtClean="0"/>
              <a:t> bağlıdır. </a:t>
            </a:r>
          </a:p>
          <a:p>
            <a:endParaRPr lang="tr-TR" noProof="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912" y="2420888"/>
            <a:ext cx="6823456" cy="429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821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Bitki Örtüsünün Spektral Yansıtımı</a:t>
            </a:r>
            <a:endParaRPr lang="tr-TR" dirty="0"/>
          </a:p>
        </p:txBody>
      </p:sp>
      <p:sp>
        <p:nvSpPr>
          <p:cNvPr id="3" name="İçerik Yer Tutucusu 2"/>
          <p:cNvSpPr>
            <a:spLocks noGrp="1"/>
          </p:cNvSpPr>
          <p:nvPr>
            <p:ph idx="1"/>
          </p:nvPr>
        </p:nvSpPr>
        <p:spPr/>
        <p:txBody>
          <a:bodyPr>
            <a:normAutofit/>
          </a:bodyPr>
          <a:lstStyle/>
          <a:p>
            <a:r>
              <a:rPr lang="tr-TR" sz="2800" noProof="1" smtClean="0"/>
              <a:t>Pigmentasyon, fizyolojik yapı ve su içeriği bitki örtüsünün yansıtımında temel unsurlar olmakla birlikte, yaprakların geçirimi, yaprak tabakalarının sayısı, bitki üzerindeki yaprakların dizilimi ve arka plandaki yapının karakteri de (toprak, yaprak vb.) yansıtımı etkileyen faktörlerdir.</a:t>
            </a:r>
          </a:p>
          <a:p>
            <a:endParaRPr lang="tr-TR" sz="2800" noProof="1"/>
          </a:p>
        </p:txBody>
      </p:sp>
    </p:spTree>
    <p:extLst>
      <p:ext uri="{BB962C8B-B14F-4D97-AF65-F5344CB8AC3E}">
        <p14:creationId xmlns:p14="http://schemas.microsoft.com/office/powerpoint/2010/main" val="31109457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22176"/>
            <a:ext cx="8892480" cy="990600"/>
          </a:xfrm>
        </p:spPr>
        <p:txBody>
          <a:bodyPr vert="horz" lIns="91440" tIns="45720" rIns="91440" bIns="45720" rtlCol="0" anchor="ctr">
            <a:noAutofit/>
          </a:bodyPr>
          <a:lstStyle/>
          <a:p>
            <a:r>
              <a:rPr lang="tr-TR" sz="3200" b="1" noProof="1" smtClean="0"/>
              <a:t>Görünür Bölgede (0.4 - 0.7 μm) Bitki Örtüsünün Spektral Yansıtımı</a:t>
            </a:r>
            <a:endParaRPr lang="tr-TR" sz="3200" b="1" noProof="1"/>
          </a:p>
        </p:txBody>
      </p:sp>
      <p:sp>
        <p:nvSpPr>
          <p:cNvPr id="3" name="İçerik Yer Tutucusu 2"/>
          <p:cNvSpPr>
            <a:spLocks noGrp="1"/>
          </p:cNvSpPr>
          <p:nvPr>
            <p:ph idx="1"/>
          </p:nvPr>
        </p:nvSpPr>
        <p:spPr>
          <a:xfrm>
            <a:off x="323528" y="1597057"/>
            <a:ext cx="8363272" cy="2047967"/>
          </a:xfrm>
        </p:spPr>
        <p:txBody>
          <a:bodyPr>
            <a:normAutofit lnSpcReduction="10000"/>
          </a:bodyPr>
          <a:lstStyle/>
          <a:p>
            <a:pPr>
              <a:spcAft>
                <a:spcPts val="600"/>
              </a:spcAft>
            </a:pPr>
            <a:r>
              <a:rPr lang="tr-TR" noProof="1" smtClean="0"/>
              <a:t>Görünür bölgede yansıma </a:t>
            </a:r>
            <a:r>
              <a:rPr lang="tr-TR" b="1" noProof="1" smtClean="0"/>
              <a:t>klorofil</a:t>
            </a:r>
            <a:r>
              <a:rPr lang="tr-TR" noProof="1" smtClean="0"/>
              <a:t>, </a:t>
            </a:r>
            <a:r>
              <a:rPr lang="tr-TR" b="1" noProof="1" smtClean="0"/>
              <a:t>beta karoten</a:t>
            </a:r>
            <a:r>
              <a:rPr lang="tr-TR" noProof="1" smtClean="0"/>
              <a:t>, </a:t>
            </a:r>
            <a:r>
              <a:rPr lang="tr-TR" b="1" noProof="1" smtClean="0"/>
              <a:t>ksantofil</a:t>
            </a:r>
            <a:r>
              <a:rPr lang="tr-TR" noProof="1" smtClean="0"/>
              <a:t> (sarı pigment) ve </a:t>
            </a:r>
            <a:r>
              <a:rPr lang="tr-TR" b="1" noProof="1" smtClean="0"/>
              <a:t>antosyanin</a:t>
            </a:r>
            <a:r>
              <a:rPr lang="tr-TR" noProof="1" smtClean="0"/>
              <a:t> (kırmızı pigment) gibi yaprak pigmentleri tarafından kontrol edilir.</a:t>
            </a:r>
          </a:p>
          <a:p>
            <a:pPr>
              <a:spcAft>
                <a:spcPts val="600"/>
              </a:spcAft>
            </a:pPr>
            <a:r>
              <a:rPr lang="tr-TR" noProof="1" smtClean="0"/>
              <a:t>Görünür bölgede yaprak pigmentleri fotosentez için gelen enerjiyi yutarlar  ve yansıtımı önemli ölçüde azaltırlar. </a:t>
            </a:r>
          </a:p>
          <a:p>
            <a:pPr>
              <a:spcAft>
                <a:spcPts val="600"/>
              </a:spcAft>
            </a:pPr>
            <a:endParaRPr lang="tr-TR" noProof="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575456"/>
            <a:ext cx="5123742" cy="322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9207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765376"/>
            <a:ext cx="8507288" cy="3048000"/>
          </a:xfrm>
        </p:spPr>
        <p:txBody>
          <a:bodyPr>
            <a:normAutofit/>
          </a:bodyPr>
          <a:lstStyle/>
          <a:p>
            <a:r>
              <a:rPr lang="tr-TR" sz="2000" noProof="1" smtClean="0"/>
              <a:t>Şekil incelendiğinde elektromanyetik spektrumun mavi ve kırmızı bölgelerinde yansıtımın çok düştüğü iki yer görülmektedir. Bu düşük yansıtım, iki klorofil soğurma bandına karşılık gelir </a:t>
            </a:r>
            <a:r>
              <a:rPr lang="tr-TR" sz="2000" b="1" noProof="1" smtClean="0"/>
              <a:t>(0.45 μm </a:t>
            </a:r>
            <a:r>
              <a:rPr lang="tr-TR" sz="2000" noProof="1" smtClean="0"/>
              <a:t>ve</a:t>
            </a:r>
            <a:r>
              <a:rPr lang="tr-TR" sz="2000" b="1" noProof="1" smtClean="0"/>
              <a:t> 0.65 μm).</a:t>
            </a:r>
            <a:r>
              <a:rPr lang="tr-TR" sz="2000" noProof="1" smtClean="0"/>
              <a:t> Görünür dalga boylarında, yeşil bir yaprağa çarpan enerjinin çoğu soğurulur. İki klorofil soğurma bandı yaklaşık </a:t>
            </a:r>
            <a:r>
              <a:rPr lang="tr-TR" sz="2000" b="1" noProof="1" smtClean="0"/>
              <a:t>0.54 μm</a:t>
            </a:r>
            <a:r>
              <a:rPr lang="tr-TR" sz="2000" noProof="1" smtClean="0"/>
              <a:t>’de bir yansıtım tepe noktası oluşmasına neden olur.  Bu değer yeşil dalga uzunluğu bölgesi içerisindedir. </a:t>
            </a:r>
            <a:r>
              <a:rPr lang="tr-TR" sz="2000" b="1" noProof="1" smtClean="0"/>
              <a:t>Yutulma yeşil bölgede daha az olduğundan sağlıklı yapraklar gözümüze yeşil renkte görünür.</a:t>
            </a:r>
            <a:endParaRPr lang="tr-TR" sz="2000" b="1" noProof="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49931"/>
            <a:ext cx="5239838" cy="32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2628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6048672"/>
          </a:xfrm>
        </p:spPr>
        <p:txBody>
          <a:bodyPr>
            <a:normAutofit lnSpcReduction="10000"/>
          </a:bodyPr>
          <a:lstStyle/>
          <a:p>
            <a:pPr>
              <a:spcAft>
                <a:spcPts val="600"/>
              </a:spcAft>
            </a:pPr>
            <a:r>
              <a:rPr lang="tr-TR" noProof="1" smtClean="0"/>
              <a:t>Eğer bitki stres altında ise ve klorofil üretimi azaldıysa, klorofil pigmentasyonunun eksikliği, bu bitkilerin, klorofil yutma bantlarında daha az yutulmasına neden olur. Bu tür bitkiler, özellikle spektrumun kırmızı bölgesinde çok daha fazla yansıtıma sahip olup, bu nedenle sarımsı görünmektedir.</a:t>
            </a:r>
          </a:p>
          <a:p>
            <a:pPr>
              <a:spcAft>
                <a:spcPts val="600"/>
              </a:spcAft>
            </a:pPr>
            <a:r>
              <a:rPr lang="tr-TR" noProof="1" smtClean="0"/>
              <a:t>Yeşil yaprakta </a:t>
            </a:r>
            <a:r>
              <a:rPr lang="tr-TR" b="1" noProof="1" smtClean="0"/>
              <a:t>karoten ve ksantofil (sarı pigment)</a:t>
            </a:r>
            <a:r>
              <a:rPr lang="tr-TR" noProof="1" smtClean="0"/>
              <a:t> de bulunur. Bir bitki </a:t>
            </a:r>
            <a:r>
              <a:rPr lang="tr-TR" u="sng" noProof="1" smtClean="0"/>
              <a:t>yaşlandıkça</a:t>
            </a:r>
            <a:r>
              <a:rPr lang="tr-TR" noProof="1" smtClean="0"/>
              <a:t>, klorofil  yavaş yavaş kaybolur ve bu kayboluş, karotenlerin ve ksantofillerin dominant olmasına neden olur. Bu olay ağaç yapraklarının sonbaharda sarı renk almasının temel nedenidir. </a:t>
            </a:r>
          </a:p>
          <a:p>
            <a:pPr>
              <a:spcAft>
                <a:spcPts val="600"/>
              </a:spcAft>
            </a:pPr>
            <a:r>
              <a:rPr lang="tr-TR" noProof="1" smtClean="0"/>
              <a:t>Aynı şekilde, sonbaharda klorofil üretimi azaldığında, bazı ağaç türleri büyük miktarda </a:t>
            </a:r>
            <a:r>
              <a:rPr lang="tr-TR" b="1" noProof="1" smtClean="0"/>
              <a:t>antosyanin (kırmızı pigment)</a:t>
            </a:r>
            <a:r>
              <a:rPr lang="tr-TR" noProof="1" smtClean="0"/>
              <a:t> üretir. Bunun sonucu olarak da yapraklar açık kırmızı bir görünüm alır.</a:t>
            </a:r>
          </a:p>
          <a:p>
            <a:pPr>
              <a:spcAft>
                <a:spcPts val="600"/>
              </a:spcAft>
            </a:pPr>
            <a:endParaRPr lang="tr-TR" noProof="1"/>
          </a:p>
        </p:txBody>
      </p:sp>
    </p:spTree>
    <p:extLst>
      <p:ext uri="{BB962C8B-B14F-4D97-AF65-F5344CB8AC3E}">
        <p14:creationId xmlns:p14="http://schemas.microsoft.com/office/powerpoint/2010/main" val="29869845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533400"/>
            <a:ext cx="8568952" cy="990600"/>
          </a:xfrm>
        </p:spPr>
        <p:txBody>
          <a:bodyPr vert="horz" lIns="91440" tIns="45720" rIns="91440" bIns="45720" rtlCol="0" anchor="ctr">
            <a:noAutofit/>
          </a:bodyPr>
          <a:lstStyle/>
          <a:p>
            <a:r>
              <a:rPr lang="tr-TR" sz="3200" b="1" noProof="1"/>
              <a:t>Yakın Kızılötesi Bölgede (0.7 - 1.1 μm) Bitki Örtüsünün Spektral Yansıtımı</a:t>
            </a:r>
          </a:p>
        </p:txBody>
      </p:sp>
      <p:sp>
        <p:nvSpPr>
          <p:cNvPr id="3" name="İçerik Yer Tutucusu 2"/>
          <p:cNvSpPr>
            <a:spLocks noGrp="1"/>
          </p:cNvSpPr>
          <p:nvPr>
            <p:ph idx="1"/>
          </p:nvPr>
        </p:nvSpPr>
        <p:spPr>
          <a:xfrm>
            <a:off x="457200" y="1744216"/>
            <a:ext cx="8435280" cy="3556992"/>
          </a:xfrm>
        </p:spPr>
        <p:txBody>
          <a:bodyPr>
            <a:noAutofit/>
          </a:bodyPr>
          <a:lstStyle/>
          <a:p>
            <a:r>
              <a:rPr lang="tr-TR" sz="2800" dirty="0" smtClean="0"/>
              <a:t>Yakın kızılötesi </a:t>
            </a:r>
            <a:r>
              <a:rPr lang="tr-TR" sz="2800" dirty="0"/>
              <a:t>bölgede </a:t>
            </a:r>
            <a:r>
              <a:rPr lang="tr-TR" sz="2800" dirty="0" smtClean="0"/>
              <a:t>bitki örtüsünün yansıtımında </a:t>
            </a:r>
            <a:r>
              <a:rPr lang="tr-TR" sz="2800" dirty="0"/>
              <a:t>ana etken yaprağın </a:t>
            </a:r>
            <a:r>
              <a:rPr lang="tr-TR" sz="2800" dirty="0" smtClean="0"/>
              <a:t>fizyolojik yapısıdır. </a:t>
            </a:r>
            <a:r>
              <a:rPr lang="tr-TR" sz="2800" dirty="0"/>
              <a:t>Yaprak yapısı bitki türleri için önemli farklılıklar gösterir. Buna bağlı olarak </a:t>
            </a:r>
            <a:r>
              <a:rPr lang="tr-TR" sz="2800" dirty="0" smtClean="0"/>
              <a:t>elektromanyetik spektrumun </a:t>
            </a:r>
            <a:r>
              <a:rPr lang="tr-TR" sz="2800" dirty="0"/>
              <a:t>yakın kızılötesi bölgesindeki yansıtım farklılıklarından yararlanarak bitki türlerini ayırt etmek </a:t>
            </a:r>
            <a:r>
              <a:rPr lang="tr-TR" sz="2800" dirty="0" smtClean="0"/>
              <a:t>mümkündür. </a:t>
            </a:r>
          </a:p>
          <a:p>
            <a:endParaRPr lang="tr-TR" sz="2800" dirty="0"/>
          </a:p>
          <a:p>
            <a:endParaRPr lang="tr-TR" sz="2800" dirty="0"/>
          </a:p>
        </p:txBody>
      </p:sp>
    </p:spTree>
    <p:extLst>
      <p:ext uri="{BB962C8B-B14F-4D97-AF65-F5344CB8AC3E}">
        <p14:creationId xmlns:p14="http://schemas.microsoft.com/office/powerpoint/2010/main" val="4089313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304800"/>
            <a:ext cx="8600256" cy="963960"/>
          </a:xfrm>
        </p:spPr>
        <p:txBody>
          <a:bodyPr vert="horz" lIns="91440" tIns="45720" rIns="91440" bIns="45720" rtlCol="0" anchor="ctr">
            <a:normAutofit/>
          </a:bodyPr>
          <a:lstStyle/>
          <a:p>
            <a:r>
              <a:rPr lang="tr-TR" altLang="tr-TR" b="1" dirty="0"/>
              <a:t>Elektromanyetik (EM) Spektrum</a:t>
            </a:r>
          </a:p>
        </p:txBody>
      </p:sp>
      <p:sp>
        <p:nvSpPr>
          <p:cNvPr id="11267" name="Rectangle 3"/>
          <p:cNvSpPr>
            <a:spLocks noGrp="1" noChangeArrowheads="1"/>
          </p:cNvSpPr>
          <p:nvPr>
            <p:ph type="body" idx="1"/>
          </p:nvPr>
        </p:nvSpPr>
        <p:spPr>
          <a:xfrm>
            <a:off x="251520" y="1340768"/>
            <a:ext cx="8713788" cy="4608512"/>
          </a:xfrm>
        </p:spPr>
        <p:txBody>
          <a:bodyPr>
            <a:noAutofit/>
          </a:bodyPr>
          <a:lstStyle/>
          <a:p>
            <a:pPr eaLnBrk="1" hangingPunct="1">
              <a:lnSpc>
                <a:spcPct val="90000"/>
              </a:lnSpc>
              <a:spcAft>
                <a:spcPts val="600"/>
              </a:spcAft>
            </a:pPr>
            <a:r>
              <a:rPr lang="tr-TR" altLang="tr-TR" sz="2800" dirty="0" smtClean="0">
                <a:latin typeface="Arial" charset="0"/>
              </a:rPr>
              <a:t>Elektromanyetik spektrum, çeşitli dalga boylarındaki </a:t>
            </a:r>
            <a:r>
              <a:rPr lang="tr-TR" altLang="tr-TR" sz="2800" dirty="0" err="1" smtClean="0">
                <a:latin typeface="Arial" charset="0"/>
              </a:rPr>
              <a:t>radyant</a:t>
            </a:r>
            <a:r>
              <a:rPr lang="tr-TR" altLang="tr-TR" sz="2800" dirty="0" smtClean="0">
                <a:latin typeface="Arial" charset="0"/>
              </a:rPr>
              <a:t> enerjiyi içeren ve bu </a:t>
            </a:r>
            <a:r>
              <a:rPr lang="tr-TR" altLang="tr-TR" sz="2800" dirty="0" err="1" smtClean="0">
                <a:latin typeface="Arial" charset="0"/>
              </a:rPr>
              <a:t>radyant</a:t>
            </a:r>
            <a:r>
              <a:rPr lang="tr-TR" altLang="tr-TR" sz="2800" dirty="0" smtClean="0">
                <a:latin typeface="Arial" charset="0"/>
              </a:rPr>
              <a:t> enerjinin, içinde elektromanyetik dalgalar halinde hareket ettiği bir ortamdır.</a:t>
            </a:r>
          </a:p>
          <a:p>
            <a:pPr eaLnBrk="1" hangingPunct="1">
              <a:lnSpc>
                <a:spcPct val="90000"/>
              </a:lnSpc>
              <a:spcAft>
                <a:spcPts val="600"/>
              </a:spcAft>
            </a:pPr>
            <a:r>
              <a:rPr lang="tr-TR" altLang="tr-TR" sz="2800" dirty="0" smtClean="0">
                <a:latin typeface="Arial" charset="0"/>
              </a:rPr>
              <a:t>Elektromanyetik spektrumun farklı aralıklarında, farklı yeryüzü özellikleri hakkında bilgi edinilir.</a:t>
            </a:r>
          </a:p>
          <a:p>
            <a:pPr eaLnBrk="1" hangingPunct="1">
              <a:lnSpc>
                <a:spcPct val="90000"/>
              </a:lnSpc>
              <a:spcAft>
                <a:spcPts val="600"/>
              </a:spcAft>
            </a:pPr>
            <a:r>
              <a:rPr lang="tr-TR" altLang="tr-TR" sz="2800" dirty="0" smtClean="0">
                <a:latin typeface="Arial" charset="0"/>
              </a:rPr>
              <a:t>Algılayıcıların tasarımında ve yapılacak bir çalışmada kullanılacak uydu görüntüsünün seçiminde, elektromanyetik spektrumun algılama aralıkları büyük önem taşımaktadır.</a:t>
            </a:r>
          </a:p>
        </p:txBody>
      </p:sp>
    </p:spTree>
    <p:extLst>
      <p:ext uri="{BB962C8B-B14F-4D97-AF65-F5344CB8AC3E}">
        <p14:creationId xmlns:p14="http://schemas.microsoft.com/office/powerpoint/2010/main" val="11123030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435280" cy="990600"/>
          </a:xfrm>
        </p:spPr>
        <p:txBody>
          <a:bodyPr vert="horz" lIns="91440" tIns="45720" rIns="91440" bIns="45720" rtlCol="0" anchor="ctr">
            <a:noAutofit/>
          </a:bodyPr>
          <a:lstStyle/>
          <a:p>
            <a:r>
              <a:rPr lang="tr-TR" sz="3200" b="1" noProof="1"/>
              <a:t>Kısa Dalga Kızılötesi Bölgede (1.1 - 3 μm) Bitki Örtüsünün Spektral Yansıtımı</a:t>
            </a:r>
          </a:p>
        </p:txBody>
      </p:sp>
      <p:sp>
        <p:nvSpPr>
          <p:cNvPr id="3" name="İçerik Yer Tutucusu 2"/>
          <p:cNvSpPr>
            <a:spLocks noGrp="1"/>
          </p:cNvSpPr>
          <p:nvPr>
            <p:ph idx="1"/>
          </p:nvPr>
        </p:nvSpPr>
        <p:spPr>
          <a:xfrm>
            <a:off x="457200" y="1720552"/>
            <a:ext cx="8229600" cy="3796680"/>
          </a:xfrm>
        </p:spPr>
        <p:txBody>
          <a:bodyPr>
            <a:normAutofit/>
          </a:bodyPr>
          <a:lstStyle/>
          <a:p>
            <a:pPr>
              <a:spcAft>
                <a:spcPts val="600"/>
              </a:spcAft>
            </a:pPr>
            <a:r>
              <a:rPr lang="tr-TR" sz="2800" dirty="0"/>
              <a:t>Kısa dalga kızılötesi bölgede bitki örtüsünün yansıtımında bitkideki su miktarı önemli derecede etkilidir.</a:t>
            </a:r>
          </a:p>
          <a:p>
            <a:pPr>
              <a:spcAft>
                <a:spcPts val="600"/>
              </a:spcAft>
            </a:pPr>
            <a:r>
              <a:rPr lang="tr-TR" sz="2800" dirty="0"/>
              <a:t>Kısa dalga kızılötesi bölgede </a:t>
            </a:r>
            <a:r>
              <a:rPr lang="tr-TR" sz="2800" dirty="0" smtClean="0"/>
              <a:t>yansıtım </a:t>
            </a:r>
            <a:r>
              <a:rPr lang="tr-TR" sz="2800" dirty="0"/>
              <a:t>ile yapraktaki su </a:t>
            </a:r>
            <a:r>
              <a:rPr lang="tr-TR" sz="2800" dirty="0" smtClean="0"/>
              <a:t>miktarı </a:t>
            </a:r>
            <a:r>
              <a:rPr lang="tr-TR" sz="2800" dirty="0"/>
              <a:t>ters orantılı olup, su </a:t>
            </a:r>
            <a:r>
              <a:rPr lang="tr-TR" sz="2800" dirty="0" smtClean="0"/>
              <a:t>miktarı da </a:t>
            </a:r>
            <a:r>
              <a:rPr lang="tr-TR" sz="2800" dirty="0"/>
              <a:t>yaprak </a:t>
            </a:r>
            <a:r>
              <a:rPr lang="tr-TR" sz="2800" dirty="0" smtClean="0"/>
              <a:t>kalınlığına bağlıdır. </a:t>
            </a:r>
            <a:r>
              <a:rPr lang="tr-TR" sz="2800" dirty="0"/>
              <a:t>Su </a:t>
            </a:r>
            <a:r>
              <a:rPr lang="tr-TR" sz="2800" dirty="0" smtClean="0"/>
              <a:t>miktarı arttıkça yansıtım </a:t>
            </a:r>
            <a:r>
              <a:rPr lang="tr-TR" sz="2800" dirty="0"/>
              <a:t>azalmakta ve </a:t>
            </a:r>
            <a:r>
              <a:rPr lang="tr-TR" sz="2800" dirty="0" smtClean="0"/>
              <a:t>yutulma artmaktadır</a:t>
            </a:r>
            <a:r>
              <a:rPr lang="tr-TR" sz="2800" dirty="0"/>
              <a:t>.</a:t>
            </a:r>
          </a:p>
        </p:txBody>
      </p:sp>
    </p:spTree>
    <p:extLst>
      <p:ext uri="{BB962C8B-B14F-4D97-AF65-F5344CB8AC3E}">
        <p14:creationId xmlns:p14="http://schemas.microsoft.com/office/powerpoint/2010/main" val="15715719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Autofit/>
          </a:bodyPr>
          <a:lstStyle/>
          <a:p>
            <a:r>
              <a:rPr lang="tr-TR" sz="2800" b="1" dirty="0" smtClean="0"/>
              <a:t>Su Soğurma Bantları</a:t>
            </a:r>
            <a:endParaRPr lang="tr-TR" sz="2800" b="1" dirty="0"/>
          </a:p>
        </p:txBody>
      </p:sp>
      <p:sp>
        <p:nvSpPr>
          <p:cNvPr id="3" name="İçerik Yer Tutucusu 2"/>
          <p:cNvSpPr>
            <a:spLocks noGrp="1"/>
          </p:cNvSpPr>
          <p:nvPr>
            <p:ph idx="1"/>
          </p:nvPr>
        </p:nvSpPr>
        <p:spPr>
          <a:xfrm>
            <a:off x="457200" y="1196752"/>
            <a:ext cx="8435280" cy="2908920"/>
          </a:xfrm>
        </p:spPr>
        <p:txBody>
          <a:bodyPr>
            <a:normAutofit fontScale="92500"/>
          </a:bodyPr>
          <a:lstStyle/>
          <a:p>
            <a:pPr marL="0" indent="0">
              <a:buNone/>
            </a:pPr>
            <a:r>
              <a:rPr lang="tr-TR" noProof="1" smtClean="0"/>
              <a:t>Yakın ve kısa dalga kızılötesi bölgede;</a:t>
            </a:r>
          </a:p>
          <a:p>
            <a:r>
              <a:rPr lang="tr-TR" b="1" noProof="1" smtClean="0"/>
              <a:t>1.4</a:t>
            </a:r>
            <a:r>
              <a:rPr lang="tr-TR" noProof="1" smtClean="0"/>
              <a:t>, </a:t>
            </a:r>
            <a:r>
              <a:rPr lang="tr-TR" b="1" noProof="1" smtClean="0"/>
              <a:t>1.9</a:t>
            </a:r>
            <a:r>
              <a:rPr lang="tr-TR" noProof="1" smtClean="0"/>
              <a:t> ve </a:t>
            </a:r>
            <a:r>
              <a:rPr lang="tr-TR" b="1" noProof="1" smtClean="0"/>
              <a:t>2.7</a:t>
            </a:r>
            <a:r>
              <a:rPr lang="tr-TR" noProof="1" smtClean="0"/>
              <a:t> μm yakınında oluşan güçlü su soğurma bantları (birincil soğurma bantları), yeşil bitki örtüsünün spektral yansıtımında etkilidir. Bu bölgede, yansıtım tepe noktaları, su soğurma bantları arasında, yaklaşık </a:t>
            </a:r>
            <a:r>
              <a:rPr lang="tr-TR" b="1" noProof="1" smtClean="0"/>
              <a:t>1.6</a:t>
            </a:r>
            <a:r>
              <a:rPr lang="tr-TR" noProof="1" smtClean="0"/>
              <a:t> ve </a:t>
            </a:r>
            <a:r>
              <a:rPr lang="tr-TR" b="1" noProof="1" smtClean="0"/>
              <a:t>2.2</a:t>
            </a:r>
            <a:r>
              <a:rPr lang="tr-TR" noProof="1" smtClean="0"/>
              <a:t> μm’de oluşur. </a:t>
            </a:r>
          </a:p>
          <a:p>
            <a:r>
              <a:rPr lang="tr-TR" b="1" noProof="1" smtClean="0"/>
              <a:t>0.9</a:t>
            </a:r>
            <a:r>
              <a:rPr lang="tr-TR" noProof="1" smtClean="0"/>
              <a:t> μm ve </a:t>
            </a:r>
            <a:r>
              <a:rPr lang="tr-TR" b="1" noProof="1" smtClean="0"/>
              <a:t>1.1</a:t>
            </a:r>
            <a:r>
              <a:rPr lang="tr-TR" noProof="1" smtClean="0"/>
              <a:t> μm dalga uzunluklarında (ikincil soğurma bantları) yapraktaki su muhtevası nedeni ile çok az bir miktarda yutulma olur. </a:t>
            </a:r>
          </a:p>
          <a:p>
            <a:endParaRPr lang="tr-TR" noProof="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722" y="3861048"/>
            <a:ext cx="4742734" cy="298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4444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b="1" dirty="0" smtClean="0"/>
              <a:t>Toprağın Spektral </a:t>
            </a:r>
            <a:r>
              <a:rPr lang="tr-TR" b="1" dirty="0"/>
              <a:t>Yansıtımı</a:t>
            </a:r>
            <a:endParaRPr lang="tr-TR" dirty="0"/>
          </a:p>
        </p:txBody>
      </p:sp>
      <p:sp>
        <p:nvSpPr>
          <p:cNvPr id="3" name="İçerik Yer Tutucusu 2"/>
          <p:cNvSpPr>
            <a:spLocks noGrp="1"/>
          </p:cNvSpPr>
          <p:nvPr>
            <p:ph idx="1"/>
          </p:nvPr>
        </p:nvSpPr>
        <p:spPr>
          <a:xfrm>
            <a:off x="457200" y="1312168"/>
            <a:ext cx="8229600" cy="1252736"/>
          </a:xfrm>
        </p:spPr>
        <p:txBody>
          <a:bodyPr>
            <a:normAutofit fontScale="92500" lnSpcReduction="20000"/>
          </a:bodyPr>
          <a:lstStyle/>
          <a:p>
            <a:r>
              <a:rPr lang="tr-TR" noProof="1" smtClean="0"/>
              <a:t>Toprak yüzeylerinden yansıtım genellikle toprak nem içeriğiyle şekillenir. Daha kuru toprak daha yüksek yansıtım yapar. </a:t>
            </a:r>
            <a:r>
              <a:rPr lang="tr-TR" b="1" noProof="1" smtClean="0"/>
              <a:t>1.4</a:t>
            </a:r>
            <a:r>
              <a:rPr lang="tr-TR" noProof="1" smtClean="0"/>
              <a:t>, </a:t>
            </a:r>
            <a:r>
              <a:rPr lang="tr-TR" b="1" noProof="1" smtClean="0"/>
              <a:t>1.9</a:t>
            </a:r>
            <a:r>
              <a:rPr lang="tr-TR" noProof="1" smtClean="0"/>
              <a:t> ve </a:t>
            </a:r>
            <a:r>
              <a:rPr lang="tr-TR" b="1" noProof="1" smtClean="0"/>
              <a:t>2.7</a:t>
            </a:r>
            <a:r>
              <a:rPr lang="tr-TR" noProof="1" smtClean="0"/>
              <a:t> μm'deki su yutma bantlarında toprağın nem miktarı arttıkça yansıtım belirgin ölçüde azalmaktadır. </a:t>
            </a:r>
            <a:endParaRPr lang="tr-TR" noProof="1"/>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36" y="2626568"/>
            <a:ext cx="55149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156176" y="3144976"/>
            <a:ext cx="2771800" cy="1200329"/>
          </a:xfrm>
          <a:prstGeom prst="rect">
            <a:avLst/>
          </a:prstGeom>
        </p:spPr>
        <p:txBody>
          <a:bodyPr wrap="square">
            <a:spAutoFit/>
          </a:bodyPr>
          <a:lstStyle/>
          <a:p>
            <a:r>
              <a:rPr lang="tr-TR" b="1" dirty="0" smtClean="0"/>
              <a:t>Hidroksil: </a:t>
            </a:r>
            <a:r>
              <a:rPr lang="tr-TR" dirty="0" smtClean="0"/>
              <a:t>birim </a:t>
            </a:r>
            <a:r>
              <a:rPr lang="tr-TR" dirty="0"/>
              <a:t>hacim çözeltide </a:t>
            </a:r>
            <a:r>
              <a:rPr lang="tr-TR" dirty="0" smtClean="0"/>
              <a:t>çözünmüş </a:t>
            </a:r>
            <a:r>
              <a:rPr lang="tr-TR" dirty="0"/>
              <a:t>kütlesi </a:t>
            </a:r>
            <a:r>
              <a:rPr lang="tr-TR" dirty="0" smtClean="0"/>
              <a:t>arttıkça ortamı bazik yapan </a:t>
            </a:r>
            <a:r>
              <a:rPr lang="tr-TR" dirty="0"/>
              <a:t>anyon, </a:t>
            </a:r>
            <a:r>
              <a:rPr lang="tr-TR" b="1" dirty="0"/>
              <a:t>OH</a:t>
            </a:r>
            <a:r>
              <a:rPr lang="tr-TR" b="1" baseline="30000" dirty="0"/>
              <a:t>-</a:t>
            </a:r>
            <a:endParaRPr lang="tr-TR" b="1" dirty="0"/>
          </a:p>
        </p:txBody>
      </p:sp>
    </p:spTree>
    <p:extLst>
      <p:ext uri="{BB962C8B-B14F-4D97-AF65-F5344CB8AC3E}">
        <p14:creationId xmlns:p14="http://schemas.microsoft.com/office/powerpoint/2010/main" val="9196515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Toprağın Spektral Yansıtımı</a:t>
            </a:r>
            <a:endParaRPr lang="tr-TR" dirty="0"/>
          </a:p>
        </p:txBody>
      </p:sp>
      <p:sp>
        <p:nvSpPr>
          <p:cNvPr id="3" name="İçerik Yer Tutucusu 2"/>
          <p:cNvSpPr>
            <a:spLocks noGrp="1"/>
          </p:cNvSpPr>
          <p:nvPr>
            <p:ph idx="1"/>
          </p:nvPr>
        </p:nvSpPr>
        <p:spPr>
          <a:xfrm>
            <a:off x="457200" y="1556792"/>
            <a:ext cx="8363272" cy="4920208"/>
          </a:xfrm>
        </p:spPr>
        <p:txBody>
          <a:bodyPr>
            <a:normAutofit/>
          </a:bodyPr>
          <a:lstStyle/>
          <a:p>
            <a:pPr>
              <a:spcAft>
                <a:spcPts val="600"/>
              </a:spcAft>
            </a:pPr>
            <a:r>
              <a:rPr lang="tr-TR" noProof="1" smtClean="0"/>
              <a:t>Toprağın yansıtımını etkileyen diğer faktörler ise; </a:t>
            </a:r>
            <a:r>
              <a:rPr lang="tr-TR" b="1" noProof="1" smtClean="0"/>
              <a:t>toprağın doku ve yüzey pürüzlülüğü</a:t>
            </a:r>
            <a:r>
              <a:rPr lang="tr-TR" noProof="1" smtClean="0"/>
              <a:t>, </a:t>
            </a:r>
            <a:r>
              <a:rPr lang="tr-TR" b="1" noProof="1" smtClean="0"/>
              <a:t>organik madde muhtevası</a:t>
            </a:r>
            <a:r>
              <a:rPr lang="tr-TR" noProof="1" smtClean="0"/>
              <a:t>, </a:t>
            </a:r>
            <a:r>
              <a:rPr lang="tr-TR" b="1" noProof="1" smtClean="0"/>
              <a:t>demir oksitleridir</a:t>
            </a:r>
            <a:r>
              <a:rPr lang="tr-TR" noProof="1" smtClean="0"/>
              <a:t>. </a:t>
            </a:r>
          </a:p>
          <a:p>
            <a:pPr>
              <a:spcAft>
                <a:spcPts val="600"/>
              </a:spcAft>
            </a:pPr>
            <a:r>
              <a:rPr lang="tr-TR" noProof="1" smtClean="0"/>
              <a:t>Toprak dokusu tipi, içerisindeki kil, silt ve kum taneciklerinin farklı oranlarına göre belirlenir. Tanecik çapına göre </a:t>
            </a:r>
            <a:r>
              <a:rPr lang="tr-TR" b="1" noProof="1" smtClean="0"/>
              <a:t>kil&lt;silt&lt;kum </a:t>
            </a:r>
            <a:r>
              <a:rPr lang="tr-TR" noProof="1" smtClean="0"/>
              <a:t>olarak sıralanır.</a:t>
            </a:r>
          </a:p>
          <a:p>
            <a:pPr>
              <a:spcAft>
                <a:spcPts val="600"/>
              </a:spcAft>
            </a:pPr>
            <a:r>
              <a:rPr lang="tr-TR" noProof="1" smtClean="0"/>
              <a:t>Toprak dokusunun tanecik boyutu küçüldükçe diğer faktörler sabitse toprak yüzeyi daha yumuşak-pürüzsüz olur ve yansıtım artar.</a:t>
            </a:r>
          </a:p>
          <a:p>
            <a:pPr>
              <a:spcAft>
                <a:spcPts val="600"/>
              </a:spcAft>
            </a:pPr>
            <a:endParaRPr lang="tr-TR" noProof="1" smtClean="0"/>
          </a:p>
          <a:p>
            <a:pPr>
              <a:spcAft>
                <a:spcPts val="600"/>
              </a:spcAft>
            </a:pPr>
            <a:endParaRPr lang="tr-TR" noProof="1"/>
          </a:p>
        </p:txBody>
      </p:sp>
    </p:spTree>
    <p:extLst>
      <p:ext uri="{BB962C8B-B14F-4D97-AF65-F5344CB8AC3E}">
        <p14:creationId xmlns:p14="http://schemas.microsoft.com/office/powerpoint/2010/main" val="38466551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Toprağın Spektral Yansıtımı</a:t>
            </a:r>
            <a:endParaRPr lang="tr-TR" dirty="0"/>
          </a:p>
        </p:txBody>
      </p:sp>
      <p:sp>
        <p:nvSpPr>
          <p:cNvPr id="3" name="İçerik Yer Tutucusu 2"/>
          <p:cNvSpPr>
            <a:spLocks noGrp="1"/>
          </p:cNvSpPr>
          <p:nvPr>
            <p:ph idx="1"/>
          </p:nvPr>
        </p:nvSpPr>
        <p:spPr/>
        <p:txBody>
          <a:bodyPr>
            <a:normAutofit/>
          </a:bodyPr>
          <a:lstStyle/>
          <a:p>
            <a:pPr>
              <a:spcAft>
                <a:spcPts val="600"/>
              </a:spcAft>
            </a:pPr>
            <a:r>
              <a:rPr lang="tr-TR" noProof="1" smtClean="0"/>
              <a:t>Kuru ince tekstürlü topraklar (örneğin kil) kuru kaba teksürlü topraklardan (örneğin kum) genellikle  daha yüksek yansıtıma sahiptir. </a:t>
            </a:r>
          </a:p>
          <a:p>
            <a:pPr>
              <a:spcAft>
                <a:spcPts val="600"/>
              </a:spcAft>
            </a:pPr>
            <a:r>
              <a:rPr lang="tr-TR" noProof="1" smtClean="0"/>
              <a:t>Ancak eğer hemen yağmurdan sonraki durum değerlendirilirse, kaba tekstürlü toprak ince tekstürlü toprağa göre daha düşük nem içeriğine sahip olacaktır. Bu durumda kaba tekstürlü toprak ince tekstürlü topraktan daha yüksek yansıtım yapacaktır.</a:t>
            </a:r>
            <a:endParaRPr lang="tr-TR" noProof="1"/>
          </a:p>
        </p:txBody>
      </p:sp>
    </p:spTree>
    <p:extLst>
      <p:ext uri="{BB962C8B-B14F-4D97-AF65-F5344CB8AC3E}">
        <p14:creationId xmlns:p14="http://schemas.microsoft.com/office/powerpoint/2010/main" val="27346292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Toprağın Spektral Yansıtımı</a:t>
            </a:r>
            <a:endParaRPr lang="tr-TR" dirty="0"/>
          </a:p>
        </p:txBody>
      </p:sp>
      <p:sp>
        <p:nvSpPr>
          <p:cNvPr id="3" name="İçerik Yer Tutucusu 2"/>
          <p:cNvSpPr>
            <a:spLocks noGrp="1"/>
          </p:cNvSpPr>
          <p:nvPr>
            <p:ph idx="1"/>
          </p:nvPr>
        </p:nvSpPr>
        <p:spPr/>
        <p:txBody>
          <a:bodyPr/>
          <a:lstStyle/>
          <a:p>
            <a:pPr>
              <a:spcAft>
                <a:spcPts val="600"/>
              </a:spcAft>
            </a:pPr>
            <a:r>
              <a:rPr lang="tr-TR" dirty="0"/>
              <a:t>Organik madde içermesi ve demir oksit miktarındaki artış toprağın yansıtım değerinde azalmaya neden olur</a:t>
            </a:r>
            <a:r>
              <a:rPr lang="tr-TR" dirty="0" smtClean="0"/>
              <a:t>.</a:t>
            </a:r>
          </a:p>
          <a:p>
            <a:pPr>
              <a:spcAft>
                <a:spcPts val="600"/>
              </a:spcAft>
            </a:pPr>
            <a:r>
              <a:rPr lang="tr-TR" dirty="0" smtClean="0"/>
              <a:t>Organik </a:t>
            </a:r>
            <a:r>
              <a:rPr lang="tr-TR" dirty="0"/>
              <a:t>maddeler de su tutma kapasitesini arttırır ve organik madde </a:t>
            </a:r>
            <a:r>
              <a:rPr lang="tr-TR" dirty="0" smtClean="0"/>
              <a:t>içeriği yüksek olan topraklar </a:t>
            </a:r>
            <a:r>
              <a:rPr lang="tr-TR" dirty="0"/>
              <a:t>daha </a:t>
            </a:r>
            <a:r>
              <a:rPr lang="tr-TR" dirty="0" smtClean="0"/>
              <a:t>düşük organik </a:t>
            </a:r>
            <a:r>
              <a:rPr lang="tr-TR" dirty="0"/>
              <a:t>madde içeriğine sahip topraklara kıyasla daha düşük yansıtıma sahiptir. </a:t>
            </a:r>
            <a:endParaRPr lang="tr-TR" dirty="0" smtClean="0"/>
          </a:p>
          <a:p>
            <a:pPr>
              <a:spcAft>
                <a:spcPts val="600"/>
              </a:spcAft>
            </a:pPr>
            <a:r>
              <a:rPr lang="tr-TR" dirty="0"/>
              <a:t>Organik madde içeriği %5 den fazla olduğunda toprak siyah görünür ve bu değerden sonra organik madde miktarındaki herhangi bir artış yansıtımda </a:t>
            </a:r>
            <a:r>
              <a:rPr lang="tr-TR" dirty="0" smtClean="0"/>
              <a:t>düşük </a:t>
            </a:r>
            <a:r>
              <a:rPr lang="tr-TR" dirty="0"/>
              <a:t>bir etkiye sahiptir.</a:t>
            </a:r>
          </a:p>
          <a:p>
            <a:pPr>
              <a:spcAft>
                <a:spcPts val="600"/>
              </a:spcAft>
            </a:pPr>
            <a:endParaRPr lang="tr-TR" dirty="0"/>
          </a:p>
        </p:txBody>
      </p:sp>
    </p:spTree>
    <p:extLst>
      <p:ext uri="{BB962C8B-B14F-4D97-AF65-F5344CB8AC3E}">
        <p14:creationId xmlns:p14="http://schemas.microsoft.com/office/powerpoint/2010/main" val="22150168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a:t>Suyun Spektral Yansıtımı</a:t>
            </a:r>
            <a:endParaRPr lang="tr-TR" dirty="0"/>
          </a:p>
        </p:txBody>
      </p:sp>
      <p:sp>
        <p:nvSpPr>
          <p:cNvPr id="3" name="İçerik Yer Tutucusu 2"/>
          <p:cNvSpPr>
            <a:spLocks noGrp="1"/>
          </p:cNvSpPr>
          <p:nvPr>
            <p:ph idx="1"/>
          </p:nvPr>
        </p:nvSpPr>
        <p:spPr>
          <a:xfrm>
            <a:off x="457200" y="1196752"/>
            <a:ext cx="8291264" cy="2736304"/>
          </a:xfrm>
        </p:spPr>
        <p:txBody>
          <a:bodyPr>
            <a:noAutofit/>
          </a:bodyPr>
          <a:lstStyle/>
          <a:p>
            <a:pPr>
              <a:spcAft>
                <a:spcPts val="600"/>
              </a:spcAft>
            </a:pPr>
            <a:r>
              <a:rPr lang="tr-TR" dirty="0"/>
              <a:t>Bitki örtüsü ve topraktan </a:t>
            </a:r>
            <a:r>
              <a:rPr lang="tr-TR" dirty="0" smtClean="0"/>
              <a:t>farklı </a:t>
            </a:r>
            <a:r>
              <a:rPr lang="tr-TR" dirty="0"/>
              <a:t>olarak suya gelen </a:t>
            </a:r>
            <a:r>
              <a:rPr lang="tr-TR" dirty="0" smtClean="0"/>
              <a:t>enerjinin büyük kısmı yutulur </a:t>
            </a:r>
            <a:r>
              <a:rPr lang="tr-TR" dirty="0"/>
              <a:t>ve iletilir. </a:t>
            </a:r>
            <a:endParaRPr lang="tr-TR" dirty="0" smtClean="0"/>
          </a:p>
          <a:p>
            <a:pPr>
              <a:spcAft>
                <a:spcPts val="600"/>
              </a:spcAft>
            </a:pPr>
            <a:r>
              <a:rPr lang="tr-TR" dirty="0"/>
              <a:t>Suyun spektral </a:t>
            </a:r>
            <a:r>
              <a:rPr lang="tr-TR" dirty="0" smtClean="0"/>
              <a:t>yansıtımı </a:t>
            </a:r>
            <a:r>
              <a:rPr lang="tr-TR" dirty="0"/>
              <a:t>da bitki örtüsü ve toprak gibi dalga uzunluğuna bağlı olarak </a:t>
            </a:r>
            <a:r>
              <a:rPr lang="tr-TR" dirty="0" smtClean="0"/>
              <a:t>değişim </a:t>
            </a:r>
            <a:r>
              <a:rPr lang="tr-TR" dirty="0"/>
              <a:t>gösterir.</a:t>
            </a:r>
            <a:endParaRPr lang="tr-TR" dirty="0" smtClean="0"/>
          </a:p>
          <a:p>
            <a:pPr>
              <a:spcAft>
                <a:spcPts val="600"/>
              </a:spcAft>
            </a:pPr>
            <a:r>
              <a:rPr lang="tr-TR" dirty="0" smtClean="0"/>
              <a:t>Görünür </a:t>
            </a:r>
            <a:r>
              <a:rPr lang="tr-TR" dirty="0"/>
              <a:t>bölgede su yüzeyi </a:t>
            </a:r>
            <a:r>
              <a:rPr lang="tr-TR" dirty="0" smtClean="0"/>
              <a:t>tarafından </a:t>
            </a:r>
            <a:r>
              <a:rPr lang="tr-TR" dirty="0"/>
              <a:t>enerjinin </a:t>
            </a:r>
            <a:r>
              <a:rPr lang="tr-TR" dirty="0" smtClean="0"/>
              <a:t>küçük </a:t>
            </a:r>
            <a:r>
              <a:rPr lang="tr-TR" dirty="0"/>
              <a:t>bir </a:t>
            </a:r>
            <a:r>
              <a:rPr lang="tr-TR" dirty="0" smtClean="0"/>
              <a:t>kısmı </a:t>
            </a:r>
            <a:r>
              <a:rPr lang="tr-TR" dirty="0"/>
              <a:t>yutulur</a:t>
            </a:r>
            <a:r>
              <a:rPr lang="tr-TR" dirty="0" smtClean="0"/>
              <a:t>, %5’ten </a:t>
            </a:r>
            <a:r>
              <a:rPr lang="tr-TR" dirty="0"/>
              <a:t>az bir </a:t>
            </a:r>
            <a:r>
              <a:rPr lang="tr-TR" dirty="0" smtClean="0"/>
              <a:t>kısmı yansıtılır </a:t>
            </a:r>
            <a:r>
              <a:rPr lang="tr-TR" dirty="0"/>
              <a:t>ve büyük bir </a:t>
            </a:r>
            <a:r>
              <a:rPr lang="tr-TR" dirty="0" smtClean="0"/>
              <a:t>kısm</a:t>
            </a:r>
            <a:r>
              <a:rPr lang="tr-TR" dirty="0"/>
              <a:t>ı</a:t>
            </a:r>
            <a:r>
              <a:rPr lang="tr-TR" dirty="0" smtClean="0"/>
              <a:t> </a:t>
            </a:r>
            <a:r>
              <a:rPr lang="tr-TR" dirty="0"/>
              <a:t>da geçirilir. </a:t>
            </a:r>
            <a:endParaRPr lang="tr-TR" dirty="0" smtClean="0"/>
          </a:p>
          <a:p>
            <a:pPr>
              <a:spcAft>
                <a:spcPts val="600"/>
              </a:spcAft>
            </a:pPr>
            <a:endParaRPr lang="tr-TR" dirty="0"/>
          </a:p>
          <a:p>
            <a:pPr>
              <a:spcAft>
                <a:spcPts val="600"/>
              </a:spcAft>
            </a:pPr>
            <a:endParaRPr lang="tr-TR"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3789040"/>
            <a:ext cx="5251495"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140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Suyun Spektral Yansıtımı</a:t>
            </a:r>
            <a:endParaRPr lang="tr-TR" dirty="0"/>
          </a:p>
        </p:txBody>
      </p:sp>
      <p:sp>
        <p:nvSpPr>
          <p:cNvPr id="3" name="İçerik Yer Tutucusu 2"/>
          <p:cNvSpPr>
            <a:spLocks noGrp="1"/>
          </p:cNvSpPr>
          <p:nvPr>
            <p:ph idx="1"/>
          </p:nvPr>
        </p:nvSpPr>
        <p:spPr/>
        <p:txBody>
          <a:bodyPr>
            <a:normAutofit/>
          </a:bodyPr>
          <a:lstStyle/>
          <a:p>
            <a:pPr>
              <a:spcAft>
                <a:spcPts val="600"/>
              </a:spcAft>
            </a:pPr>
            <a:r>
              <a:rPr lang="tr-TR" sz="2800" dirty="0"/>
              <a:t>Su, görünür bölgede mavi dalga boylarında en yüksek yansıtıma, yakın ve kısa dalga kızıl ötesi bölgelerde ise güçlü yutulmaya sahiptir. </a:t>
            </a:r>
          </a:p>
          <a:p>
            <a:pPr>
              <a:spcAft>
                <a:spcPts val="600"/>
              </a:spcAft>
            </a:pPr>
            <a:r>
              <a:rPr lang="tr-TR" sz="2800" dirty="0"/>
              <a:t>Yakın ve kısa dalga kızıl ötesi bölgelerde (yansıyan kızılötesi bölgeler) yansıma çok az olduğundan suyu, toprak ve bitki örtüsünden ayırt etmek oldukça kolaydır ve </a:t>
            </a:r>
            <a:r>
              <a:rPr lang="tr-TR" sz="2800" b="1" dirty="0"/>
              <a:t>su-kara ayrımı (kıyı çizgisinin belirlenmesi)</a:t>
            </a:r>
            <a:r>
              <a:rPr lang="tr-TR" sz="2800" dirty="0"/>
              <a:t> kolaylıkla yapılabilir.</a:t>
            </a:r>
          </a:p>
          <a:p>
            <a:pPr>
              <a:spcAft>
                <a:spcPts val="600"/>
              </a:spcAft>
            </a:pPr>
            <a:endParaRPr lang="tr-TR" sz="2800" dirty="0"/>
          </a:p>
        </p:txBody>
      </p:sp>
    </p:spTree>
    <p:extLst>
      <p:ext uri="{BB962C8B-B14F-4D97-AF65-F5344CB8AC3E}">
        <p14:creationId xmlns:p14="http://schemas.microsoft.com/office/powerpoint/2010/main" val="10721301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Suyun Spektral Yansıtımı</a:t>
            </a:r>
            <a:endParaRPr lang="tr-TR" dirty="0"/>
          </a:p>
        </p:txBody>
      </p:sp>
      <p:sp>
        <p:nvSpPr>
          <p:cNvPr id="3" name="İçerik Yer Tutucusu 2"/>
          <p:cNvSpPr>
            <a:spLocks noGrp="1"/>
          </p:cNvSpPr>
          <p:nvPr>
            <p:ph idx="1"/>
          </p:nvPr>
        </p:nvSpPr>
        <p:spPr/>
        <p:txBody>
          <a:bodyPr>
            <a:normAutofit/>
          </a:bodyPr>
          <a:lstStyle/>
          <a:p>
            <a:r>
              <a:rPr lang="tr-TR" sz="2800" dirty="0"/>
              <a:t>Bir su kütlesinin yansıtımını etkileyen faktörler; suyun yüzey </a:t>
            </a:r>
            <a:r>
              <a:rPr lang="tr-TR" sz="2800" dirty="0" smtClean="0"/>
              <a:t>pürüzlülüğü </a:t>
            </a:r>
            <a:r>
              <a:rPr lang="tr-TR" sz="2800" dirty="0"/>
              <a:t>(dalgalı olması</a:t>
            </a:r>
            <a:r>
              <a:rPr lang="tr-TR" sz="2800" dirty="0" smtClean="0"/>
              <a:t>), su </a:t>
            </a:r>
            <a:r>
              <a:rPr lang="tr-TR" sz="2800" dirty="0"/>
              <a:t>derinliği</a:t>
            </a:r>
            <a:r>
              <a:rPr lang="tr-TR" sz="2800" dirty="0" smtClean="0"/>
              <a:t>, </a:t>
            </a:r>
            <a:r>
              <a:rPr lang="tr-TR" sz="2800" dirty="0"/>
              <a:t>suyun içinde yer aldığı ortamın </a:t>
            </a:r>
            <a:r>
              <a:rPr lang="tr-TR" sz="2800" dirty="0" smtClean="0"/>
              <a:t>tabanı ve </a:t>
            </a:r>
            <a:r>
              <a:rPr lang="tr-TR" sz="2800" dirty="0"/>
              <a:t>su içerisinde askıdaki </a:t>
            </a:r>
            <a:r>
              <a:rPr lang="tr-TR" sz="2800" dirty="0" smtClean="0"/>
              <a:t>maddelerdir.</a:t>
            </a:r>
            <a:endParaRPr lang="tr-TR" sz="2800" dirty="0"/>
          </a:p>
          <a:p>
            <a:endParaRPr lang="tr-TR" sz="2800" dirty="0"/>
          </a:p>
        </p:txBody>
      </p:sp>
    </p:spTree>
    <p:extLst>
      <p:ext uri="{BB962C8B-B14F-4D97-AF65-F5344CB8AC3E}">
        <p14:creationId xmlns:p14="http://schemas.microsoft.com/office/powerpoint/2010/main" val="9762052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Suyun Spektral Yansıtımı</a:t>
            </a:r>
            <a:endParaRPr lang="tr-TR" dirty="0"/>
          </a:p>
        </p:txBody>
      </p:sp>
      <p:sp>
        <p:nvSpPr>
          <p:cNvPr id="3" name="İçerik Yer Tutucusu 2"/>
          <p:cNvSpPr>
            <a:spLocks noGrp="1"/>
          </p:cNvSpPr>
          <p:nvPr>
            <p:ph idx="1"/>
          </p:nvPr>
        </p:nvSpPr>
        <p:spPr>
          <a:xfrm>
            <a:off x="457200" y="1600200"/>
            <a:ext cx="8229600" cy="1972816"/>
          </a:xfrm>
        </p:spPr>
        <p:txBody>
          <a:bodyPr>
            <a:noAutofit/>
          </a:bodyPr>
          <a:lstStyle/>
          <a:p>
            <a:pPr>
              <a:spcAft>
                <a:spcPts val="600"/>
              </a:spcAft>
            </a:pPr>
            <a:r>
              <a:rPr lang="tr-TR" sz="2800" dirty="0" smtClean="0"/>
              <a:t>Yüzey</a:t>
            </a:r>
            <a:r>
              <a:rPr lang="tr-TR" sz="2800" dirty="0"/>
              <a:t>, </a:t>
            </a:r>
            <a:r>
              <a:rPr lang="tr-TR" sz="2800" dirty="0" smtClean="0"/>
              <a:t>pürüzlü </a:t>
            </a:r>
            <a:r>
              <a:rPr lang="tr-TR" sz="2800" dirty="0"/>
              <a:t>yani dalgalı olduğunda yansıtım artar. </a:t>
            </a:r>
            <a:endParaRPr lang="tr-TR" sz="2800" dirty="0" smtClean="0"/>
          </a:p>
          <a:p>
            <a:pPr>
              <a:spcAft>
                <a:spcPts val="600"/>
              </a:spcAft>
            </a:pPr>
            <a:r>
              <a:rPr lang="tr-TR" sz="2800" dirty="0"/>
              <a:t>Sığ su kütlelerinde yansıtım, su taban yapısının yansıtım özellikleri tarafından etkilenmektedir.</a:t>
            </a:r>
          </a:p>
          <a:p>
            <a:pPr>
              <a:spcAft>
                <a:spcPts val="600"/>
              </a:spcAft>
            </a:pPr>
            <a:endParaRPr lang="tr-TR" sz="2800" dirty="0"/>
          </a:p>
          <a:p>
            <a:pPr>
              <a:spcAft>
                <a:spcPts val="600"/>
              </a:spcAft>
            </a:pPr>
            <a:endParaRPr lang="tr-TR" sz="2800" dirty="0"/>
          </a:p>
        </p:txBody>
      </p:sp>
    </p:spTree>
    <p:extLst>
      <p:ext uri="{BB962C8B-B14F-4D97-AF65-F5344CB8AC3E}">
        <p14:creationId xmlns:p14="http://schemas.microsoft.com/office/powerpoint/2010/main" val="204762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5" y="548680"/>
            <a:ext cx="9006830" cy="600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9960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Suyun </a:t>
            </a:r>
            <a:r>
              <a:rPr lang="tr-TR" b="1" dirty="0"/>
              <a:t>Spektral Yansıtımı</a:t>
            </a:r>
            <a:endParaRPr lang="tr-TR" dirty="0"/>
          </a:p>
        </p:txBody>
      </p:sp>
      <p:sp>
        <p:nvSpPr>
          <p:cNvPr id="3" name="İçerik Yer Tutucusu 2"/>
          <p:cNvSpPr>
            <a:spLocks noGrp="1"/>
          </p:cNvSpPr>
          <p:nvPr>
            <p:ph idx="1"/>
          </p:nvPr>
        </p:nvSpPr>
        <p:spPr>
          <a:xfrm>
            <a:off x="323528" y="1484784"/>
            <a:ext cx="8579296" cy="4992216"/>
          </a:xfrm>
        </p:spPr>
        <p:txBody>
          <a:bodyPr>
            <a:normAutofit/>
          </a:bodyPr>
          <a:lstStyle/>
          <a:p>
            <a:r>
              <a:rPr lang="tr-TR" sz="2800" dirty="0" smtClean="0"/>
              <a:t>Suyun </a:t>
            </a:r>
            <a:r>
              <a:rPr lang="tr-TR" sz="2800" dirty="0"/>
              <a:t>yutması ve geçirgenliği de su içinde bulunan organik ve organik olmayan maddelerin miktar ve büyüklüğüne bağlıdır. Suyun bulanıklığı geçirgenliğin azalmasına, buna karşılık yansımanın artmasına neden olur. </a:t>
            </a:r>
            <a:r>
              <a:rPr lang="tr-TR" sz="2800" b="1" dirty="0"/>
              <a:t>Bulanık su, temiz suya göre daha </a:t>
            </a:r>
            <a:r>
              <a:rPr lang="tr-TR" sz="2800" b="1" dirty="0" smtClean="0"/>
              <a:t>uzun </a:t>
            </a:r>
            <a:r>
              <a:rPr lang="tr-TR" sz="2800" b="1" dirty="0"/>
              <a:t>dalga uzunluklarında </a:t>
            </a:r>
            <a:r>
              <a:rPr lang="tr-TR" sz="2800" b="1" dirty="0" smtClean="0"/>
              <a:t>yansıtım yapar.</a:t>
            </a:r>
          </a:p>
          <a:p>
            <a:endParaRPr lang="tr-TR" sz="2800" dirty="0" smtClean="0"/>
          </a:p>
          <a:p>
            <a:endParaRPr lang="tr-TR" sz="2800" dirty="0"/>
          </a:p>
          <a:p>
            <a:endParaRPr lang="tr-TR" sz="2800" dirty="0"/>
          </a:p>
        </p:txBody>
      </p:sp>
    </p:spTree>
    <p:extLst>
      <p:ext uri="{BB962C8B-B14F-4D97-AF65-F5344CB8AC3E}">
        <p14:creationId xmlns:p14="http://schemas.microsoft.com/office/powerpoint/2010/main" val="25252978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Suyun Spektral Yansıtımı</a:t>
            </a:r>
            <a:endParaRPr lang="tr-TR" dirty="0"/>
          </a:p>
        </p:txBody>
      </p:sp>
      <p:sp>
        <p:nvSpPr>
          <p:cNvPr id="3" name="İçerik Yer Tutucusu 2"/>
          <p:cNvSpPr>
            <a:spLocks noGrp="1"/>
          </p:cNvSpPr>
          <p:nvPr>
            <p:ph idx="1"/>
          </p:nvPr>
        </p:nvSpPr>
        <p:spPr/>
        <p:txBody>
          <a:bodyPr>
            <a:normAutofit/>
          </a:bodyPr>
          <a:lstStyle/>
          <a:p>
            <a:pPr>
              <a:spcAft>
                <a:spcPts val="600"/>
              </a:spcAft>
            </a:pPr>
            <a:r>
              <a:rPr lang="tr-TR" dirty="0"/>
              <a:t>Askıdaki materyallerin düzenli/düzensiz , homojen/heterojen dağılmış olması yansıtımı etkiler. </a:t>
            </a:r>
          </a:p>
          <a:p>
            <a:pPr>
              <a:spcAft>
                <a:spcPts val="600"/>
              </a:spcAft>
            </a:pPr>
            <a:r>
              <a:rPr lang="tr-TR" dirty="0"/>
              <a:t>Görünür bölgede, organik olmayan (örneğin suyun sürüklediği çamur ve balçık) maddeler yansıtımı arttırır.</a:t>
            </a:r>
          </a:p>
          <a:p>
            <a:pPr>
              <a:spcAft>
                <a:spcPts val="600"/>
              </a:spcAft>
            </a:pPr>
            <a:r>
              <a:rPr lang="tr-TR" dirty="0"/>
              <a:t>Sudaki klorofil yeşil dalga uzunluğunda mavi ve kırmızı dalgadan daha yüksek bir yansıtım oluşmasına  neden olur. </a:t>
            </a:r>
            <a:r>
              <a:rPr lang="tr-TR" b="1" dirty="0"/>
              <a:t>Bu değişiklikten yararlanarak yosun varlığı ve yoğunlukları uzaktan algılama verileri ile saptanabilir.  </a:t>
            </a:r>
          </a:p>
          <a:p>
            <a:pPr>
              <a:spcAft>
                <a:spcPts val="600"/>
              </a:spcAft>
            </a:pPr>
            <a:endParaRPr lang="tr-TR" dirty="0"/>
          </a:p>
        </p:txBody>
      </p:sp>
    </p:spTree>
    <p:extLst>
      <p:ext uri="{BB962C8B-B14F-4D97-AF65-F5344CB8AC3E}">
        <p14:creationId xmlns:p14="http://schemas.microsoft.com/office/powerpoint/2010/main" val="12563843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Suyun Spektral Yansıtımı</a:t>
            </a:r>
            <a:endParaRPr lang="tr-TR" dirty="0"/>
          </a:p>
        </p:txBody>
      </p:sp>
      <p:sp>
        <p:nvSpPr>
          <p:cNvPr id="3" name="İçerik Yer Tutucusu 2"/>
          <p:cNvSpPr>
            <a:spLocks noGrp="1"/>
          </p:cNvSpPr>
          <p:nvPr>
            <p:ph idx="1"/>
          </p:nvPr>
        </p:nvSpPr>
        <p:spPr>
          <a:xfrm>
            <a:off x="457200" y="1600200"/>
            <a:ext cx="8435280" cy="4876800"/>
          </a:xfrm>
        </p:spPr>
        <p:txBody>
          <a:bodyPr>
            <a:normAutofit/>
          </a:bodyPr>
          <a:lstStyle/>
          <a:p>
            <a:r>
              <a:rPr lang="tr-TR" sz="2800" dirty="0"/>
              <a:t>Ayrıca görünür bölgedeki yansıma verilerinin </a:t>
            </a:r>
            <a:r>
              <a:rPr lang="tr-TR" sz="2800" dirty="0" smtClean="0"/>
              <a:t>değişiminden </a:t>
            </a:r>
            <a:r>
              <a:rPr lang="tr-TR" sz="2800" dirty="0"/>
              <a:t>yararlanarak yağ, petrol, endüstri ve kanalizasyon artıkları gibi nedenlerle oluşan su kirlenmeleri belirlenebilir. </a:t>
            </a:r>
            <a:endParaRPr lang="tr-TR" sz="2800" dirty="0" smtClean="0"/>
          </a:p>
          <a:p>
            <a:endParaRPr lang="tr-TR" sz="2800" dirty="0"/>
          </a:p>
        </p:txBody>
      </p:sp>
    </p:spTree>
    <p:extLst>
      <p:ext uri="{BB962C8B-B14F-4D97-AF65-F5344CB8AC3E}">
        <p14:creationId xmlns:p14="http://schemas.microsoft.com/office/powerpoint/2010/main" val="17250628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22176"/>
            <a:ext cx="9036496" cy="990600"/>
          </a:xfrm>
        </p:spPr>
        <p:txBody>
          <a:bodyPr vert="horz" lIns="91440" tIns="45720" rIns="91440" bIns="45720" rtlCol="0" anchor="ctr">
            <a:normAutofit fontScale="90000"/>
          </a:bodyPr>
          <a:lstStyle/>
          <a:p>
            <a:r>
              <a:rPr lang="tr-TR" b="1" dirty="0"/>
              <a:t>Kentsel Alanlardaki Cisimlerin Spektral Yansıtımı</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49251"/>
            <a:ext cx="5995134" cy="509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3488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94184"/>
            <a:ext cx="8229600" cy="990600"/>
          </a:xfrm>
        </p:spPr>
        <p:txBody>
          <a:bodyPr>
            <a:normAutofit fontScale="90000"/>
          </a:bodyPr>
          <a:lstStyle/>
          <a:p>
            <a:r>
              <a:rPr lang="tr-TR" b="1" dirty="0" smtClean="0"/>
              <a:t>Yeryüzü Cisimlerinin Isıl Kızılötesi Bölgede Işınım Yayma Özellikleri</a:t>
            </a:r>
            <a:endParaRPr lang="tr-TR" b="1" dirty="0"/>
          </a:p>
        </p:txBody>
      </p:sp>
      <p:sp>
        <p:nvSpPr>
          <p:cNvPr id="3" name="İçerik Yer Tutucusu 2"/>
          <p:cNvSpPr>
            <a:spLocks noGrp="1"/>
          </p:cNvSpPr>
          <p:nvPr>
            <p:ph idx="1"/>
          </p:nvPr>
        </p:nvSpPr>
        <p:spPr>
          <a:xfrm>
            <a:off x="457200" y="1844824"/>
            <a:ext cx="8229600" cy="4876800"/>
          </a:xfrm>
        </p:spPr>
        <p:txBody>
          <a:bodyPr/>
          <a:lstStyle/>
          <a:p>
            <a:pPr>
              <a:spcAft>
                <a:spcPts val="600"/>
              </a:spcAft>
            </a:pPr>
            <a:r>
              <a:rPr lang="tr-TR" dirty="0" smtClean="0"/>
              <a:t>Sıcaklığı mutlak sıfırın üzerindeki </a:t>
            </a:r>
            <a:r>
              <a:rPr lang="tr-TR" dirty="0"/>
              <a:t>her cisim, </a:t>
            </a:r>
            <a:r>
              <a:rPr lang="tr-TR" dirty="0" smtClean="0"/>
              <a:t>atomlarının titreşmesi, dönmesi </a:t>
            </a:r>
            <a:r>
              <a:rPr lang="tr-TR" dirty="0"/>
              <a:t>ve hareket etmesi sonucunda sahip </a:t>
            </a:r>
            <a:r>
              <a:rPr lang="tr-TR" dirty="0" smtClean="0"/>
              <a:t>olduğu </a:t>
            </a:r>
            <a:r>
              <a:rPr lang="tr-TR" dirty="0"/>
              <a:t>kinetik enerjiye </a:t>
            </a:r>
            <a:r>
              <a:rPr lang="tr-TR" dirty="0" smtClean="0"/>
              <a:t>bağlı</a:t>
            </a:r>
            <a:r>
              <a:rPr lang="tr-TR" dirty="0"/>
              <a:t> </a:t>
            </a:r>
            <a:r>
              <a:rPr lang="tr-TR" dirty="0" smtClean="0"/>
              <a:t>olarak </a:t>
            </a:r>
            <a:r>
              <a:rPr lang="tr-TR" dirty="0"/>
              <a:t>elektromanyetik </a:t>
            </a:r>
            <a:r>
              <a:rPr lang="tr-TR" dirty="0" smtClean="0"/>
              <a:t>ışınım yayarlar</a:t>
            </a:r>
            <a:r>
              <a:rPr lang="tr-TR" dirty="0"/>
              <a:t>. Bu </a:t>
            </a:r>
            <a:r>
              <a:rPr lang="tr-TR" dirty="0" smtClean="0"/>
              <a:t>ışınımın büyük </a:t>
            </a:r>
            <a:r>
              <a:rPr lang="tr-TR" dirty="0"/>
              <a:t>bir </a:t>
            </a:r>
            <a:r>
              <a:rPr lang="tr-TR" dirty="0" smtClean="0"/>
              <a:t>çoğunluğu elektromanyetik spektrumun </a:t>
            </a:r>
            <a:r>
              <a:rPr lang="tr-TR" b="1" dirty="0" smtClean="0"/>
              <a:t>ısıl kızıl </a:t>
            </a:r>
            <a:r>
              <a:rPr lang="tr-TR" b="1" dirty="0"/>
              <a:t>ötesi (3-14 </a:t>
            </a:r>
            <a:r>
              <a:rPr lang="el-GR" b="1" dirty="0"/>
              <a:t>μ</a:t>
            </a:r>
            <a:r>
              <a:rPr lang="tr-TR" b="1" dirty="0"/>
              <a:t>m)</a:t>
            </a:r>
            <a:r>
              <a:rPr lang="tr-TR" dirty="0"/>
              <a:t> bölgesinde </a:t>
            </a:r>
            <a:r>
              <a:rPr lang="tr-TR" dirty="0" smtClean="0"/>
              <a:t>gerçekleşir.</a:t>
            </a:r>
          </a:p>
          <a:p>
            <a:pPr>
              <a:spcAft>
                <a:spcPts val="600"/>
              </a:spcAft>
            </a:pPr>
            <a:r>
              <a:rPr lang="tr-TR" dirty="0" smtClean="0"/>
              <a:t>Yeryüzü </a:t>
            </a:r>
            <a:r>
              <a:rPr lang="tr-TR" dirty="0"/>
              <a:t>cisimlerinin (bitki örtüsü, toprak ve su) </a:t>
            </a:r>
            <a:r>
              <a:rPr lang="tr-TR" dirty="0" smtClean="0"/>
              <a:t>farklı yansıtım özellikleri göstermesi gibi, </a:t>
            </a:r>
            <a:r>
              <a:rPr lang="tr-TR" dirty="0"/>
              <a:t>cisimlerden </a:t>
            </a:r>
            <a:r>
              <a:rPr lang="tr-TR" dirty="0" smtClean="0"/>
              <a:t>yayılan ısıl ışınım </a:t>
            </a:r>
            <a:r>
              <a:rPr lang="tr-TR" dirty="0"/>
              <a:t>özellikleri </a:t>
            </a:r>
            <a:r>
              <a:rPr lang="tr-TR" dirty="0" smtClean="0"/>
              <a:t>ile farkl</a:t>
            </a:r>
            <a:r>
              <a:rPr lang="tr-TR" dirty="0"/>
              <a:t>ı</a:t>
            </a:r>
            <a:r>
              <a:rPr lang="tr-TR" dirty="0" smtClean="0"/>
              <a:t> </a:t>
            </a:r>
            <a:r>
              <a:rPr lang="tr-TR" dirty="0"/>
              <a:t>cisimler birbirinden </a:t>
            </a:r>
            <a:r>
              <a:rPr lang="tr-TR" dirty="0" smtClean="0"/>
              <a:t>ayırt </a:t>
            </a:r>
            <a:r>
              <a:rPr lang="tr-TR" dirty="0"/>
              <a:t>edilebilmektedir.</a:t>
            </a:r>
          </a:p>
        </p:txBody>
      </p:sp>
    </p:spTree>
    <p:extLst>
      <p:ext uri="{BB962C8B-B14F-4D97-AF65-F5344CB8AC3E}">
        <p14:creationId xmlns:p14="http://schemas.microsoft.com/office/powerpoint/2010/main" val="34015790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90600"/>
          </a:xfrm>
        </p:spPr>
        <p:txBody>
          <a:bodyPr>
            <a:normAutofit fontScale="90000"/>
          </a:bodyPr>
          <a:lstStyle/>
          <a:p>
            <a:r>
              <a:rPr lang="tr-TR" b="1" dirty="0"/>
              <a:t>Yeryüzü Cisimlerinin Isıl Kızılötesi Bölgede Işınım Yayma Özellikleri</a:t>
            </a:r>
            <a:endParaRPr lang="tr-TR" dirty="0"/>
          </a:p>
        </p:txBody>
      </p:sp>
      <p:sp>
        <p:nvSpPr>
          <p:cNvPr id="3" name="İçerik Yer Tutucusu 2"/>
          <p:cNvSpPr>
            <a:spLocks noGrp="1"/>
          </p:cNvSpPr>
          <p:nvPr>
            <p:ph idx="1"/>
          </p:nvPr>
        </p:nvSpPr>
        <p:spPr>
          <a:xfrm>
            <a:off x="457200" y="1843608"/>
            <a:ext cx="8291264" cy="4753744"/>
          </a:xfrm>
        </p:spPr>
        <p:txBody>
          <a:bodyPr>
            <a:normAutofit/>
          </a:bodyPr>
          <a:lstStyle/>
          <a:p>
            <a:pPr>
              <a:spcAft>
                <a:spcPts val="600"/>
              </a:spcAft>
            </a:pPr>
            <a:r>
              <a:rPr lang="tr-TR" dirty="0"/>
              <a:t>Elektromanyetik spektrumun 0.7 - 1000 </a:t>
            </a:r>
            <a:r>
              <a:rPr lang="el-GR" dirty="0"/>
              <a:t>μ</a:t>
            </a:r>
            <a:r>
              <a:rPr lang="tr-TR" dirty="0"/>
              <a:t>m bölgesi </a:t>
            </a:r>
            <a:r>
              <a:rPr lang="tr-TR" dirty="0" smtClean="0"/>
              <a:t>kızıl </a:t>
            </a:r>
            <a:r>
              <a:rPr lang="tr-TR" dirty="0"/>
              <a:t>ötesi bölgedir. Bu </a:t>
            </a:r>
            <a:r>
              <a:rPr lang="tr-TR" dirty="0" smtClean="0"/>
              <a:t>bölgenin </a:t>
            </a:r>
            <a:r>
              <a:rPr lang="el-GR" dirty="0" smtClean="0"/>
              <a:t>0.7 </a:t>
            </a:r>
            <a:r>
              <a:rPr lang="el-GR" dirty="0"/>
              <a:t>- 3 μ</a:t>
            </a:r>
            <a:r>
              <a:rPr lang="tr-TR" dirty="0"/>
              <a:t>m alt bölgesi </a:t>
            </a:r>
            <a:r>
              <a:rPr lang="tr-TR" dirty="0" smtClean="0"/>
              <a:t>yansıtıcı kızıl </a:t>
            </a:r>
            <a:r>
              <a:rPr lang="tr-TR" dirty="0"/>
              <a:t>ötesi olup </a:t>
            </a:r>
            <a:r>
              <a:rPr lang="tr-TR" dirty="0" smtClean="0"/>
              <a:t>Güneş kaynaklı elektromanyetik enerji baskındır</a:t>
            </a:r>
            <a:r>
              <a:rPr lang="tr-TR" dirty="0"/>
              <a:t>. </a:t>
            </a:r>
            <a:endParaRPr lang="tr-TR" dirty="0" smtClean="0"/>
          </a:p>
          <a:p>
            <a:pPr>
              <a:spcAft>
                <a:spcPts val="600"/>
              </a:spcAft>
            </a:pPr>
            <a:r>
              <a:rPr lang="tr-TR" dirty="0" smtClean="0"/>
              <a:t>3 </a:t>
            </a:r>
            <a:r>
              <a:rPr lang="el-GR" dirty="0"/>
              <a:t>μ</a:t>
            </a:r>
            <a:r>
              <a:rPr lang="tr-TR" dirty="0"/>
              <a:t>m’den sonra </a:t>
            </a:r>
            <a:r>
              <a:rPr lang="tr-TR" dirty="0" smtClean="0"/>
              <a:t>yansıtılan </a:t>
            </a:r>
            <a:r>
              <a:rPr lang="tr-TR" dirty="0"/>
              <a:t>enerji </a:t>
            </a:r>
            <a:r>
              <a:rPr lang="tr-TR" dirty="0" smtClean="0"/>
              <a:t>yoğunluğu önemli </a:t>
            </a:r>
            <a:r>
              <a:rPr lang="tr-TR" dirty="0"/>
              <a:t>derecede </a:t>
            </a:r>
            <a:r>
              <a:rPr lang="tr-TR" dirty="0" smtClean="0"/>
              <a:t>azalır</a:t>
            </a:r>
            <a:r>
              <a:rPr lang="tr-TR" dirty="0"/>
              <a:t>. Böylece, </a:t>
            </a:r>
            <a:r>
              <a:rPr lang="tr-TR" dirty="0" smtClean="0"/>
              <a:t>ısıl kızıl </a:t>
            </a:r>
            <a:r>
              <a:rPr lang="tr-TR" dirty="0"/>
              <a:t>ötesi olarak </a:t>
            </a:r>
            <a:r>
              <a:rPr lang="tr-TR" dirty="0" smtClean="0"/>
              <a:t>adlandırılan </a:t>
            </a:r>
            <a:r>
              <a:rPr lang="tr-TR" b="1" dirty="0"/>
              <a:t>3 - 14 </a:t>
            </a:r>
            <a:r>
              <a:rPr lang="el-GR" b="1" dirty="0"/>
              <a:t>μ</a:t>
            </a:r>
            <a:r>
              <a:rPr lang="tr-TR" b="1" dirty="0"/>
              <a:t>m </a:t>
            </a:r>
            <a:r>
              <a:rPr lang="tr-TR" b="1" dirty="0" smtClean="0"/>
              <a:t>bölgesinde </a:t>
            </a:r>
            <a:r>
              <a:rPr lang="tr-TR" dirty="0" smtClean="0"/>
              <a:t>uydu algılayıcısı </a:t>
            </a:r>
            <a:r>
              <a:rPr lang="tr-TR" dirty="0"/>
              <a:t>ile </a:t>
            </a:r>
            <a:r>
              <a:rPr lang="tr-TR" dirty="0" smtClean="0"/>
              <a:t>alınan baskın </a:t>
            </a:r>
            <a:r>
              <a:rPr lang="tr-TR" dirty="0"/>
              <a:t>enerji, cisimlerin </a:t>
            </a:r>
            <a:r>
              <a:rPr lang="tr-TR" dirty="0" smtClean="0"/>
              <a:t>sıcaklıklarına bağlı olarak </a:t>
            </a:r>
            <a:r>
              <a:rPr lang="tr-TR" b="1" dirty="0" smtClean="0"/>
              <a:t>yaydıkları ışınım</a:t>
            </a:r>
            <a:r>
              <a:rPr lang="tr-TR" dirty="0" smtClean="0"/>
              <a:t> olur.</a:t>
            </a:r>
          </a:p>
        </p:txBody>
      </p:sp>
    </p:spTree>
    <p:extLst>
      <p:ext uri="{BB962C8B-B14F-4D97-AF65-F5344CB8AC3E}">
        <p14:creationId xmlns:p14="http://schemas.microsoft.com/office/powerpoint/2010/main" val="7234562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Yeryüzü Cisimlerinin Isıl Kızılötesi Bölgede Işınım Yayma Özellikleri</a:t>
            </a:r>
            <a:endParaRPr lang="tr-TR" dirty="0"/>
          </a:p>
        </p:txBody>
      </p:sp>
      <p:sp>
        <p:nvSpPr>
          <p:cNvPr id="3" name="İçerik Yer Tutucusu 2"/>
          <p:cNvSpPr>
            <a:spLocks noGrp="1"/>
          </p:cNvSpPr>
          <p:nvPr>
            <p:ph idx="1"/>
          </p:nvPr>
        </p:nvSpPr>
        <p:spPr>
          <a:xfrm>
            <a:off x="457200" y="1792560"/>
            <a:ext cx="8363272" cy="4876800"/>
          </a:xfrm>
        </p:spPr>
        <p:txBody>
          <a:bodyPr>
            <a:normAutofit/>
          </a:bodyPr>
          <a:lstStyle/>
          <a:p>
            <a:pPr>
              <a:spcAft>
                <a:spcPts val="600"/>
              </a:spcAft>
            </a:pPr>
            <a:r>
              <a:rPr lang="tr-TR" dirty="0"/>
              <a:t>Atmosfer </a:t>
            </a:r>
            <a:r>
              <a:rPr lang="tr-TR" dirty="0" smtClean="0"/>
              <a:t>diğer </a:t>
            </a:r>
            <a:r>
              <a:rPr lang="tr-TR" dirty="0"/>
              <a:t>bölgelerde </a:t>
            </a:r>
            <a:r>
              <a:rPr lang="tr-TR" dirty="0" smtClean="0"/>
              <a:t>olduğu </a:t>
            </a:r>
            <a:r>
              <a:rPr lang="tr-TR" dirty="0"/>
              <a:t>gibi </a:t>
            </a:r>
            <a:r>
              <a:rPr lang="tr-TR" dirty="0" smtClean="0"/>
              <a:t>ısıl kızıl </a:t>
            </a:r>
            <a:r>
              <a:rPr lang="tr-TR" dirty="0"/>
              <a:t>ötesi bölgedeki enerjiyi de </a:t>
            </a:r>
            <a:r>
              <a:rPr lang="tr-TR" dirty="0" smtClean="0"/>
              <a:t>düzenli bir şekilde </a:t>
            </a:r>
            <a:r>
              <a:rPr lang="tr-TR" dirty="0"/>
              <a:t>geçirmez ve belirli dalga </a:t>
            </a:r>
            <a:r>
              <a:rPr lang="tr-TR" dirty="0" smtClean="0"/>
              <a:t>boylarında </a:t>
            </a:r>
            <a:r>
              <a:rPr lang="tr-TR" dirty="0"/>
              <a:t>karbondioksit, su </a:t>
            </a:r>
            <a:r>
              <a:rPr lang="tr-TR" dirty="0" smtClean="0"/>
              <a:t>buharı ve ozon </a:t>
            </a:r>
            <a:r>
              <a:rPr lang="tr-TR" dirty="0"/>
              <a:t>nedeniyle yutulma bölgeleri mevcuttur. </a:t>
            </a:r>
            <a:endParaRPr lang="tr-TR" dirty="0" smtClean="0"/>
          </a:p>
          <a:p>
            <a:pPr>
              <a:spcAft>
                <a:spcPts val="600"/>
              </a:spcAft>
            </a:pPr>
            <a:r>
              <a:rPr lang="tr-TR" dirty="0" smtClean="0"/>
              <a:t>Isıl kızıl </a:t>
            </a:r>
            <a:r>
              <a:rPr lang="tr-TR" dirty="0"/>
              <a:t>ötesi bölgede </a:t>
            </a:r>
            <a:r>
              <a:rPr lang="tr-TR" b="1" dirty="0"/>
              <a:t>3-5</a:t>
            </a:r>
            <a:r>
              <a:rPr lang="tr-TR" dirty="0"/>
              <a:t> </a:t>
            </a:r>
            <a:r>
              <a:rPr lang="el-GR" b="1" dirty="0"/>
              <a:t>μ</a:t>
            </a:r>
            <a:r>
              <a:rPr lang="tr-TR" b="1" dirty="0"/>
              <a:t>m</a:t>
            </a:r>
            <a:r>
              <a:rPr lang="tr-TR" dirty="0"/>
              <a:t> ve </a:t>
            </a:r>
            <a:r>
              <a:rPr lang="tr-TR" b="1" dirty="0" smtClean="0"/>
              <a:t>8-</a:t>
            </a:r>
            <a:r>
              <a:rPr lang="el-GR" b="1" dirty="0" smtClean="0"/>
              <a:t>14 </a:t>
            </a:r>
            <a:r>
              <a:rPr lang="el-GR" b="1" dirty="0"/>
              <a:t>μ</a:t>
            </a:r>
            <a:r>
              <a:rPr lang="tr-TR" b="1" dirty="0"/>
              <a:t>m</a:t>
            </a:r>
            <a:r>
              <a:rPr lang="tr-TR" dirty="0"/>
              <a:t> bölgeleri büyük ölçüde atmosferin geçirimli </a:t>
            </a:r>
            <a:r>
              <a:rPr lang="tr-TR" dirty="0" smtClean="0"/>
              <a:t>olduğu </a:t>
            </a:r>
            <a:r>
              <a:rPr lang="tr-TR" dirty="0"/>
              <a:t>atmosfer </a:t>
            </a:r>
            <a:r>
              <a:rPr lang="tr-TR" dirty="0" smtClean="0"/>
              <a:t>pencereleridir. </a:t>
            </a:r>
          </a:p>
          <a:p>
            <a:pPr>
              <a:spcAft>
                <a:spcPts val="600"/>
              </a:spcAft>
            </a:pPr>
            <a:r>
              <a:rPr lang="tr-TR" b="1" dirty="0" smtClean="0"/>
              <a:t>9 </a:t>
            </a:r>
            <a:r>
              <a:rPr lang="tr-TR" b="1" dirty="0"/>
              <a:t>- 10 </a:t>
            </a:r>
            <a:r>
              <a:rPr lang="el-GR" b="1" dirty="0"/>
              <a:t>μ</a:t>
            </a:r>
            <a:r>
              <a:rPr lang="tr-TR" b="1" dirty="0"/>
              <a:t>m </a:t>
            </a:r>
            <a:r>
              <a:rPr lang="tr-TR" dirty="0"/>
              <a:t>dar </a:t>
            </a:r>
            <a:r>
              <a:rPr lang="tr-TR" dirty="0" smtClean="0"/>
              <a:t>aralığında oluşan </a:t>
            </a:r>
            <a:r>
              <a:rPr lang="tr-TR" dirty="0"/>
              <a:t>ozon </a:t>
            </a:r>
            <a:r>
              <a:rPr lang="tr-TR" dirty="0" smtClean="0"/>
              <a:t>yutulmasından kaçınmak için uydu ısıl algılayıcıları, </a:t>
            </a:r>
            <a:r>
              <a:rPr lang="tr-TR" b="1" dirty="0"/>
              <a:t>10.5 - 12.5 </a:t>
            </a:r>
            <a:r>
              <a:rPr lang="el-GR" b="1" dirty="0"/>
              <a:t>μ</a:t>
            </a:r>
            <a:r>
              <a:rPr lang="tr-TR" b="1" dirty="0"/>
              <a:t>m</a:t>
            </a:r>
            <a:r>
              <a:rPr lang="tr-TR" dirty="0"/>
              <a:t> bölgesinde </a:t>
            </a:r>
            <a:r>
              <a:rPr lang="tr-TR" dirty="0" smtClean="0"/>
              <a:t>çalışacak şekilde </a:t>
            </a:r>
            <a:r>
              <a:rPr lang="tr-TR" dirty="0"/>
              <a:t>dizayn edilirler.</a:t>
            </a:r>
          </a:p>
        </p:txBody>
      </p:sp>
    </p:spTree>
    <p:extLst>
      <p:ext uri="{BB962C8B-B14F-4D97-AF65-F5344CB8AC3E}">
        <p14:creationId xmlns:p14="http://schemas.microsoft.com/office/powerpoint/2010/main" val="25652539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Autofit/>
          </a:bodyPr>
          <a:lstStyle/>
          <a:p>
            <a:r>
              <a:rPr lang="tr-TR" sz="3200" b="1" dirty="0"/>
              <a:t>3-5 </a:t>
            </a:r>
            <a:r>
              <a:rPr lang="el-GR" sz="3200" b="1" dirty="0"/>
              <a:t>μ</a:t>
            </a:r>
            <a:r>
              <a:rPr lang="tr-TR" sz="3200" b="1" dirty="0"/>
              <a:t>m ve 8-</a:t>
            </a:r>
            <a:r>
              <a:rPr lang="el-GR" sz="3200" b="1" dirty="0"/>
              <a:t>14 μ</a:t>
            </a:r>
            <a:r>
              <a:rPr lang="tr-TR" sz="3200" b="1" dirty="0"/>
              <a:t>m Bölgeleri</a:t>
            </a:r>
          </a:p>
        </p:txBody>
      </p:sp>
      <p:sp>
        <p:nvSpPr>
          <p:cNvPr id="3" name="İçerik Yer Tutucusu 2"/>
          <p:cNvSpPr>
            <a:spLocks noGrp="1"/>
          </p:cNvSpPr>
          <p:nvPr>
            <p:ph idx="1"/>
          </p:nvPr>
        </p:nvSpPr>
        <p:spPr>
          <a:xfrm>
            <a:off x="457200" y="1600200"/>
            <a:ext cx="8435280" cy="4876800"/>
          </a:xfrm>
        </p:spPr>
        <p:txBody>
          <a:bodyPr>
            <a:normAutofit/>
          </a:bodyPr>
          <a:lstStyle/>
          <a:p>
            <a:pPr>
              <a:spcAft>
                <a:spcPts val="600"/>
              </a:spcAft>
            </a:pPr>
            <a:r>
              <a:rPr lang="tr-TR" sz="2800" dirty="0" smtClean="0"/>
              <a:t>Isıl algılamada </a:t>
            </a:r>
            <a:r>
              <a:rPr lang="tr-TR" sz="2800" dirty="0"/>
              <a:t>3-5 </a:t>
            </a:r>
            <a:r>
              <a:rPr lang="el-GR" sz="2800" dirty="0"/>
              <a:t>μ</a:t>
            </a:r>
            <a:r>
              <a:rPr lang="tr-TR" sz="2800" dirty="0"/>
              <a:t>m bölgesi, Wien Yer </a:t>
            </a:r>
            <a:r>
              <a:rPr lang="tr-TR" sz="2800" dirty="0" smtClean="0"/>
              <a:t>Değiştirme </a:t>
            </a:r>
            <a:r>
              <a:rPr lang="tr-TR" sz="2800" dirty="0"/>
              <a:t>kanununa </a:t>
            </a:r>
            <a:r>
              <a:rPr lang="tr-TR" sz="2800" dirty="0" smtClean="0"/>
              <a:t>göre </a:t>
            </a:r>
            <a:r>
              <a:rPr lang="tr-TR" sz="2800" dirty="0"/>
              <a:t>orman </a:t>
            </a:r>
            <a:r>
              <a:rPr lang="tr-TR" sz="2800" dirty="0" smtClean="0"/>
              <a:t>yangını, </a:t>
            </a:r>
            <a:r>
              <a:rPr lang="tr-TR" sz="2800" dirty="0"/>
              <a:t>volkanik </a:t>
            </a:r>
            <a:r>
              <a:rPr lang="tr-TR" sz="2800" dirty="0" smtClean="0"/>
              <a:t>patlama </a:t>
            </a:r>
            <a:r>
              <a:rPr lang="tr-TR" sz="2800" dirty="0"/>
              <a:t>vb. gibi </a:t>
            </a:r>
            <a:r>
              <a:rPr lang="tr-TR" sz="2800" dirty="0" smtClean="0"/>
              <a:t>çok sıcak </a:t>
            </a:r>
            <a:r>
              <a:rPr lang="tr-TR" sz="2800" dirty="0"/>
              <a:t>cisimlerin </a:t>
            </a:r>
            <a:r>
              <a:rPr lang="tr-TR" sz="2800" dirty="0" smtClean="0"/>
              <a:t>algılanması </a:t>
            </a:r>
            <a:r>
              <a:rPr lang="tr-TR" sz="2800" dirty="0"/>
              <a:t>için daha uygundur. Bu kanuna göre cisimlerin </a:t>
            </a:r>
            <a:r>
              <a:rPr lang="tr-TR" sz="2800" dirty="0" smtClean="0"/>
              <a:t>sıcaklıkları arttıkça </a:t>
            </a:r>
            <a:r>
              <a:rPr lang="tr-TR" sz="2800" dirty="0"/>
              <a:t>en çok </a:t>
            </a:r>
            <a:r>
              <a:rPr lang="tr-TR" sz="2800" dirty="0" smtClean="0"/>
              <a:t>ışınım yaptıkları </a:t>
            </a:r>
            <a:r>
              <a:rPr lang="tr-TR" sz="2800" dirty="0"/>
              <a:t>dalga boyu küçülmektedir. </a:t>
            </a:r>
            <a:r>
              <a:rPr lang="tr-TR" sz="2800" dirty="0" smtClean="0"/>
              <a:t> </a:t>
            </a:r>
          </a:p>
          <a:p>
            <a:pPr>
              <a:spcAft>
                <a:spcPts val="600"/>
              </a:spcAft>
            </a:pPr>
            <a:r>
              <a:rPr lang="tr-TR" sz="2800" dirty="0" smtClean="0"/>
              <a:t>Çok sıcak </a:t>
            </a:r>
            <a:r>
              <a:rPr lang="tr-TR" sz="2800" dirty="0"/>
              <a:t>olmayan yeryüzü cisimlerinin </a:t>
            </a:r>
            <a:r>
              <a:rPr lang="tr-TR" sz="2800" dirty="0" smtClean="0"/>
              <a:t>algılanması</a:t>
            </a:r>
            <a:r>
              <a:rPr lang="tr-TR" sz="2800" dirty="0"/>
              <a:t> </a:t>
            </a:r>
            <a:r>
              <a:rPr lang="tr-TR" sz="2800" dirty="0" smtClean="0"/>
              <a:t>durumunda </a:t>
            </a:r>
            <a:r>
              <a:rPr lang="tr-TR" sz="2800" dirty="0"/>
              <a:t>ise 8-14 </a:t>
            </a:r>
            <a:r>
              <a:rPr lang="el-GR" sz="2800" dirty="0"/>
              <a:t>μ</a:t>
            </a:r>
            <a:r>
              <a:rPr lang="tr-TR" sz="2800" dirty="0"/>
              <a:t>m bölgesi uygundur.</a:t>
            </a:r>
          </a:p>
        </p:txBody>
      </p:sp>
    </p:spTree>
    <p:extLst>
      <p:ext uri="{BB962C8B-B14F-4D97-AF65-F5344CB8AC3E}">
        <p14:creationId xmlns:p14="http://schemas.microsoft.com/office/powerpoint/2010/main" val="26208042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200" b="1" dirty="0" smtClean="0"/>
              <a:t>Siyah Cisim ve Gerçek Cisimlerin Işıması</a:t>
            </a:r>
            <a:endParaRPr lang="tr-TR" sz="3200" b="1" dirty="0"/>
          </a:p>
        </p:txBody>
      </p:sp>
      <p:sp>
        <p:nvSpPr>
          <p:cNvPr id="3" name="İçerik Yer Tutucusu 2"/>
          <p:cNvSpPr>
            <a:spLocks noGrp="1"/>
          </p:cNvSpPr>
          <p:nvPr>
            <p:ph idx="1"/>
          </p:nvPr>
        </p:nvSpPr>
        <p:spPr/>
        <p:txBody>
          <a:bodyPr>
            <a:normAutofit/>
          </a:bodyPr>
          <a:lstStyle/>
          <a:p>
            <a:pPr>
              <a:spcAft>
                <a:spcPts val="600"/>
              </a:spcAft>
            </a:pPr>
            <a:r>
              <a:rPr lang="tr-TR" noProof="1" smtClean="0"/>
              <a:t>Siyah cisim, malzemelerin kinetik ısı enerjilerine bağlı olarak yaptıkları ısıl ışınımı açıklamak için kullanılan teorik evrensel bir modeldir. </a:t>
            </a:r>
          </a:p>
          <a:p>
            <a:pPr>
              <a:spcAft>
                <a:spcPts val="600"/>
              </a:spcAft>
            </a:pPr>
            <a:r>
              <a:rPr lang="tr-TR" noProof="1" smtClean="0"/>
              <a:t>Siyah cisim mükemmel yutucu ve mükemmel ışınlayıcıdır. Dolayısıyla siyah cismin yansıtım değeri sıfırdır. </a:t>
            </a:r>
          </a:p>
          <a:p>
            <a:pPr>
              <a:spcAft>
                <a:spcPts val="600"/>
              </a:spcAft>
            </a:pPr>
            <a:r>
              <a:rPr lang="tr-TR" noProof="1" smtClean="0"/>
              <a:t>Gerçek cisimlerin ısıl ışıma yapabilme yetenekleri, aynı sıcaklıktaki siyah cisim modeline göre oransal bir nicelik olan </a:t>
            </a:r>
            <a:r>
              <a:rPr lang="tr-TR" b="1" noProof="1" smtClean="0"/>
              <a:t>yayım</a:t>
            </a:r>
            <a:r>
              <a:rPr lang="tr-TR" noProof="1" smtClean="0"/>
              <a:t> </a:t>
            </a:r>
            <a:r>
              <a:rPr lang="tr-TR" b="1" noProof="1" smtClean="0"/>
              <a:t>(ɛ)</a:t>
            </a:r>
            <a:r>
              <a:rPr lang="tr-TR" noProof="1" smtClean="0"/>
              <a:t> ile belirtilir. Siyah cisim için 1 olan bu değer bütün gerçek cisimler için 1’den küçüktür. </a:t>
            </a:r>
            <a:endParaRPr lang="tr-TR" noProof="1"/>
          </a:p>
        </p:txBody>
      </p:sp>
    </p:spTree>
    <p:extLst>
      <p:ext uri="{BB962C8B-B14F-4D97-AF65-F5344CB8AC3E}">
        <p14:creationId xmlns:p14="http://schemas.microsoft.com/office/powerpoint/2010/main" val="24496361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200" b="1" dirty="0" smtClean="0"/>
              <a:t>Bazı Malzemelerin Yayım Değerleri </a:t>
            </a:r>
            <a:endParaRPr lang="tr-TR" sz="3200" b="1" dirty="0"/>
          </a:p>
        </p:txBody>
      </p:sp>
      <p:sp>
        <p:nvSpPr>
          <p:cNvPr id="3" name="İçerik Yer Tutucusu 2"/>
          <p:cNvSpPr>
            <a:spLocks noGrp="1"/>
          </p:cNvSpPr>
          <p:nvPr>
            <p:ph idx="1"/>
          </p:nvPr>
        </p:nvSpPr>
        <p:spPr>
          <a:xfrm>
            <a:off x="457200" y="1268760"/>
            <a:ext cx="8229600" cy="1591264"/>
          </a:xfrm>
        </p:spPr>
        <p:txBody>
          <a:bodyPr/>
          <a:lstStyle/>
          <a:p>
            <a:r>
              <a:rPr lang="tr-TR" noProof="1" smtClean="0"/>
              <a:t>Yayım (ɛ) değeri yüksek olan bir cisim üzerine gelen enerjiyi daha fazla yutar ve kinetik enerjisine bağlı olarak daha fazla ışınım yapar.</a:t>
            </a:r>
          </a:p>
          <a:p>
            <a:endParaRPr lang="tr-TR" noProof="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08919"/>
            <a:ext cx="7173466" cy="400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8080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lik">
  <a:themeElements>
    <a:clrScheme name="Netli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is Klasi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tlik">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3365</TotalTime>
  <Words>14937</Words>
  <Application>Microsoft Office PowerPoint</Application>
  <PresentationFormat>Ekran Gösterisi (4:3)</PresentationFormat>
  <Paragraphs>1275</Paragraphs>
  <Slides>362</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2</vt:i4>
      </vt:variant>
      <vt:variant>
        <vt:lpstr>Slayt Başlıkları</vt:lpstr>
      </vt:variant>
      <vt:variant>
        <vt:i4>362</vt:i4>
      </vt:variant>
    </vt:vector>
  </HeadingPairs>
  <TitlesOfParts>
    <vt:vector size="365" baseType="lpstr">
      <vt:lpstr>Netlik</vt:lpstr>
      <vt:lpstr>Denklem</vt:lpstr>
      <vt:lpstr>Equation</vt:lpstr>
      <vt:lpstr>UZAKTAN ALGILAMA</vt:lpstr>
      <vt:lpstr>UZAKTAN ALGILAMA  DERS 1: UZAKTAN ALGILAMANIN TanIMI, UZAKTAN ALGILAMA  İLE VERİ ELDE EDİLMESİ</vt:lpstr>
      <vt:lpstr>Uzaktan Algılama Nedir?</vt:lpstr>
      <vt:lpstr>Uzaktan Algılamayı Nerede Kullanıyoruz?   Neden?  Uzaktan Algılama ve Coğrafi Bilgi Sistemleri (CBS) Arasındaki İlişki?</vt:lpstr>
      <vt:lpstr>CBS Nedir?</vt:lpstr>
      <vt:lpstr>Veri</vt:lpstr>
      <vt:lpstr>Uzaktan Algılama ile Veri Nasıl Elde Edilir ?</vt:lpstr>
      <vt:lpstr>Elektromanyetik (EM) Spektrum</vt:lpstr>
      <vt:lpstr>PowerPoint Sunusu</vt:lpstr>
      <vt:lpstr>Atmosferik Pencere</vt:lpstr>
      <vt:lpstr>PowerPoint Sunusu</vt:lpstr>
      <vt:lpstr>PowerPoint Sunusu</vt:lpstr>
      <vt:lpstr>PowerPoint Sunusu</vt:lpstr>
      <vt:lpstr>PowerPoint Sunusu</vt:lpstr>
      <vt:lpstr>Dalga Boyu Bağımlılığı</vt:lpstr>
      <vt:lpstr>Neden çok bantlı algılayıcılara ihtiyaç duyulur?</vt:lpstr>
      <vt:lpstr>PowerPoint Sunusu</vt:lpstr>
      <vt:lpstr>Platform</vt:lpstr>
      <vt:lpstr>Algılayıcı (Sensör) Türleri</vt:lpstr>
      <vt:lpstr>PowerPoint Sunusu</vt:lpstr>
      <vt:lpstr>Algılayıcıların Tasarımı</vt:lpstr>
      <vt:lpstr>Çözünürlük = Piksel boyutu   Doğru mu? </vt:lpstr>
      <vt:lpstr>Piksel boyutu</vt:lpstr>
      <vt:lpstr>PowerPoint Sunusu</vt:lpstr>
      <vt:lpstr>Çözünürlük</vt:lpstr>
      <vt:lpstr>Uydu Görüntüleri-Örnekler</vt:lpstr>
      <vt:lpstr>Uydu görüntülerinin teknik özellikleri için incelenmesi önerilen adresler</vt:lpstr>
      <vt:lpstr>UZAKTAN ALGILAMA  DERS 2: UZAKTAN ALGILAMANIN TEMEL ESASLARI, UZAKTAN ALGILAMA  İLE VERİ ELDE EDİLMESİ, SPEKTRAL ETKİLEŞİM</vt:lpstr>
      <vt:lpstr>Uzaktan Algılamanın Temel Esasları</vt:lpstr>
      <vt:lpstr>Uzaktan Algılamanın Temel Esasları</vt:lpstr>
      <vt:lpstr>Uzaktan Algılamanın Temel Esasları</vt:lpstr>
      <vt:lpstr>Uzaktan Algılamanın Temel Esasları</vt:lpstr>
      <vt:lpstr>Uzaktan Algılamanın Temel Esasları</vt:lpstr>
      <vt:lpstr>Uzaktan Algılamanın Temel Esasları</vt:lpstr>
      <vt:lpstr>PowerPoint Sunusu</vt:lpstr>
      <vt:lpstr>PowerPoint Sunusu</vt:lpstr>
      <vt:lpstr>PowerPoint Sunusu</vt:lpstr>
      <vt:lpstr>Uzaktan Algılamanın Temel Esasları</vt:lpstr>
      <vt:lpstr>Uzaktan Algılamanın Temel Esasları</vt:lpstr>
      <vt:lpstr>Uzaktan Algılamanın Temel Esasları</vt:lpstr>
      <vt:lpstr>Uzaktan Algılamanın Temel Esasları</vt:lpstr>
      <vt:lpstr>Uzaktan Algılamanın Temel Esasları</vt:lpstr>
      <vt:lpstr>Uzaktan Algılamanın Temel Esasları</vt:lpstr>
      <vt:lpstr>Uzaktan Algılamanın Temel Esasları</vt:lpstr>
      <vt:lpstr>Uzaktan Algılamanın Temel Esasları</vt:lpstr>
      <vt:lpstr>Uzaktan Algılama İle Verilerin Elde Edilmesi</vt:lpstr>
      <vt:lpstr>Uzaktan Algılama İle Verilerin Elde Edilmesi</vt:lpstr>
      <vt:lpstr>Uzaktan Algılama İle Verilerin Elde Edilmesi</vt:lpstr>
      <vt:lpstr>Uzaktan Algılama İle Verilerin Elde Edilmesi</vt:lpstr>
      <vt:lpstr>Spektral Etkileşim</vt:lpstr>
      <vt:lpstr>Atmosfer ile etkileşim</vt:lpstr>
      <vt:lpstr>Atmosfer ile etkileşim</vt:lpstr>
      <vt:lpstr>Atmosfer ile etkileşim - Saçılma</vt:lpstr>
      <vt:lpstr>Rayleigh saçılması</vt:lpstr>
      <vt:lpstr>Rayleigh saçılması</vt:lpstr>
      <vt:lpstr>Mie saçılması</vt:lpstr>
      <vt:lpstr>Serbest saçılma</vt:lpstr>
      <vt:lpstr>Saçılma (Scattering) uzaktan algılamayı 3 farklı biçimde etkiler:</vt:lpstr>
      <vt:lpstr>Atmosfer ile etkileşim - Yutulma</vt:lpstr>
      <vt:lpstr>Atmosferik pencere</vt:lpstr>
      <vt:lpstr>Atmosferik geçirgenlik</vt:lpstr>
      <vt:lpstr>Cisimler ile etkileşim</vt:lpstr>
      <vt:lpstr>Cisimler ile etkileşim</vt:lpstr>
      <vt:lpstr>Yansıyan Enerji (Reflected energy)</vt:lpstr>
      <vt:lpstr>Spektral yansıma katsayısı</vt:lpstr>
      <vt:lpstr>PowerPoint Sunusu</vt:lpstr>
      <vt:lpstr>Ayna yüzeyi ve Dağıtık yansıma</vt:lpstr>
      <vt:lpstr>Ayna yüzeyi yansıma</vt:lpstr>
      <vt:lpstr>Ayna yüzeyi yansıma</vt:lpstr>
      <vt:lpstr>Dağıtık yansıma</vt:lpstr>
      <vt:lpstr>Yayılan enerji</vt:lpstr>
      <vt:lpstr>UZAKTAN ALGILAMA  DERS 3: YERYÜZÜ CİSİMLERİNİN SPEKTRAL YANSITIM ve ISIL KIZILÖTESİ BÖLGEDE IŞINIM YAYMA ÖZELLİKLERİ</vt:lpstr>
      <vt:lpstr>Spektral Yansıtım Grafiğinin Önemi</vt:lpstr>
      <vt:lpstr>Bitki Örtüsünün Spektral Yansıtımı</vt:lpstr>
      <vt:lpstr>Bitki Örtüsünün Spektral Yansıtımı</vt:lpstr>
      <vt:lpstr>Görünür Bölgede (0.4 - 0.7 μm) Bitki Örtüsünün Spektral Yansıtımı</vt:lpstr>
      <vt:lpstr>PowerPoint Sunusu</vt:lpstr>
      <vt:lpstr>PowerPoint Sunusu</vt:lpstr>
      <vt:lpstr>Yakın Kızılötesi Bölgede (0.7 - 1.1 μm) Bitki Örtüsünün Spektral Yansıtımı</vt:lpstr>
      <vt:lpstr>Kısa Dalga Kızılötesi Bölgede (1.1 - 3 μm) Bitki Örtüsünün Spektral Yansıtımı</vt:lpstr>
      <vt:lpstr>Su Soğurma Bantları</vt:lpstr>
      <vt:lpstr>Toprağın Spektral Yansıtımı</vt:lpstr>
      <vt:lpstr>Toprağın Spektral Yansıtımı</vt:lpstr>
      <vt:lpstr>Toprağın Spektral Yansıtımı</vt:lpstr>
      <vt:lpstr>Toprağın Spektral Yansıtımı</vt:lpstr>
      <vt:lpstr>Suyun Spektral Yansıtımı</vt:lpstr>
      <vt:lpstr>Suyun Spektral Yansıtımı</vt:lpstr>
      <vt:lpstr>Suyun Spektral Yansıtımı</vt:lpstr>
      <vt:lpstr>Suyun Spektral Yansıtımı</vt:lpstr>
      <vt:lpstr>Suyun Spektral Yansıtımı</vt:lpstr>
      <vt:lpstr>Suyun Spektral Yansıtımı</vt:lpstr>
      <vt:lpstr>Suyun Spektral Yansıtımı</vt:lpstr>
      <vt:lpstr>Kentsel Alanlardaki Cisimlerin Spektral Yansıtımı</vt:lpstr>
      <vt:lpstr>Yeryüzü Cisimlerinin Isıl Kızılötesi Bölgede Işınım Yayma Özellikleri</vt:lpstr>
      <vt:lpstr>Yeryüzü Cisimlerinin Isıl Kızılötesi Bölgede Işınım Yayma Özellikleri</vt:lpstr>
      <vt:lpstr>Yeryüzü Cisimlerinin Isıl Kızılötesi Bölgede Işınım Yayma Özellikleri</vt:lpstr>
      <vt:lpstr>3-5 μm ve 8-14 μm Bölgeleri</vt:lpstr>
      <vt:lpstr>Siyah Cisim ve Gerçek Cisimlerin Işıması</vt:lpstr>
      <vt:lpstr>Bazı Malzemelerin Yayım Değerleri </vt:lpstr>
      <vt:lpstr>PowerPoint Sunusu</vt:lpstr>
      <vt:lpstr>T Kinetik Sıcaklığındaki Bir Cismin Yaptığı Işınım Miktarı</vt:lpstr>
      <vt:lpstr>Kinetik Sıcaklık ve Işıyan Sıcaklık</vt:lpstr>
      <vt:lpstr>Yeryüzü Cisimlerinin Günlük Sıcaklık Değişimi</vt:lpstr>
      <vt:lpstr>Yeryüzü Cisimlerinin Günlük Sıcaklık Değişimi</vt:lpstr>
      <vt:lpstr>Bitki Örtüsünün Isıl Işınımı</vt:lpstr>
      <vt:lpstr>Bitki Örtüsünün Isıl Işınımı</vt:lpstr>
      <vt:lpstr>Toprağın Isıl Işınımı</vt:lpstr>
      <vt:lpstr>Suyun Isıl Işınımı</vt:lpstr>
      <vt:lpstr>UZAKTAN ALGILAMA  DERS 4: ALGILayICI PLATFORMLARI,  UYDU YÖRÜNGELERİ, ALGILAYICI TÜRLERİ, ALGILAMA SİSTEMLERİNİN ÖZELLİKLERİ, ÇÖZÜNÜRLÜK</vt:lpstr>
      <vt:lpstr>Algılayıcı Platformları</vt:lpstr>
      <vt:lpstr>PowerPoint Sunusu</vt:lpstr>
      <vt:lpstr>Uydu Yörüngeleri</vt:lpstr>
      <vt:lpstr>Yaklaşık kutupsal yörünge</vt:lpstr>
      <vt:lpstr>Yaklaşık kutupsal yörünge</vt:lpstr>
      <vt:lpstr>Yer sabit yörünge</vt:lpstr>
      <vt:lpstr>Algılayıcı Türleri</vt:lpstr>
      <vt:lpstr>PowerPoint Sunusu</vt:lpstr>
      <vt:lpstr>Pasif sistemler</vt:lpstr>
      <vt:lpstr>Pasif mikrodalga algılaması</vt:lpstr>
      <vt:lpstr>Aktif mikrodalga algılaması</vt:lpstr>
      <vt:lpstr>Algılama Sistemlerinin Özellikleri</vt:lpstr>
      <vt:lpstr>Across-track tarama (el süpürgesi gibi tarama yapar)</vt:lpstr>
      <vt:lpstr>Along-track tarama </vt:lpstr>
      <vt:lpstr>Across-track ve Along-track karşılaştırması</vt:lpstr>
      <vt:lpstr>Across-track ve Along-track karşılaştırması</vt:lpstr>
      <vt:lpstr>Across-track ve Along-track karşılaştırması</vt:lpstr>
      <vt:lpstr>Uydu Görüntülerinin Çözünürlüğü</vt:lpstr>
      <vt:lpstr>Mekânsal çözünürlük (Yersel ayırma gücü)</vt:lpstr>
      <vt:lpstr>PowerPoint Sunusu</vt:lpstr>
      <vt:lpstr>PowerPoint Sunusu</vt:lpstr>
      <vt:lpstr>Örnek</vt:lpstr>
      <vt:lpstr>PowerPoint Sunusu</vt:lpstr>
      <vt:lpstr>PowerPoint Sunusu</vt:lpstr>
      <vt:lpstr>Spektral çözünürlük (tayfsal çözünürlük)</vt:lpstr>
      <vt:lpstr>PowerPoint Sunusu</vt:lpstr>
      <vt:lpstr>PowerPoint Sunusu</vt:lpstr>
      <vt:lpstr>PowerPoint Sunusu</vt:lpstr>
      <vt:lpstr>Radyometrik çözünürlük</vt:lpstr>
      <vt:lpstr>PowerPoint Sunusu</vt:lpstr>
      <vt:lpstr>PowerPoint Sunusu</vt:lpstr>
      <vt:lpstr>PowerPoint Sunusu</vt:lpstr>
      <vt:lpstr>Zamansal çözünürlük</vt:lpstr>
      <vt:lpstr>PowerPoint Sunusu</vt:lpstr>
      <vt:lpstr>PowerPoint Sunusu</vt:lpstr>
      <vt:lpstr>Bazı uydu görüntülerinin çözünürlükleri</vt:lpstr>
      <vt:lpstr>UZAKTAN ALGILAMA  DERS 5: ISIL (TERMAL)  ALGILAYICILAR, HİPERSPEKTRAL ALGILAYICILAR, LiDar, UYDU GÖRÜNTÜLERİNİN YAPISI</vt:lpstr>
      <vt:lpstr>Isıl (Termal) Algılayıcılar</vt:lpstr>
      <vt:lpstr>Isıl (Termal) Algılayıcılar</vt:lpstr>
      <vt:lpstr>Isıl (Termal) Algılayıcılar</vt:lpstr>
      <vt:lpstr>Isıl (Termal) Algılayıcılar</vt:lpstr>
      <vt:lpstr>Isıl (Termal) Algılayıcılar</vt:lpstr>
      <vt:lpstr>Termal Bantlara Sahip Algılayıcı Örnekleri</vt:lpstr>
      <vt:lpstr>Hiperspektral (Hyperspectral) Algılama</vt:lpstr>
      <vt:lpstr>Hiperspektral (Hyperspectral) Algılama</vt:lpstr>
      <vt:lpstr>Hiperspektral (Hyperspectral) Algılama</vt:lpstr>
      <vt:lpstr>Hiperspektral (Hyperspectral) Algılama</vt:lpstr>
      <vt:lpstr>LiDAR (Light Detection and Ranging: Işık Saptama ve Uzaklık Belirleme)</vt:lpstr>
      <vt:lpstr>LiDAR (Light Detection and Ranging: Işık Saptama ve Uzaklık Belirleme)</vt:lpstr>
      <vt:lpstr>LiDAR (Light Detection and Ranging: Işık Saptama ve Uzaklık Belirleme)</vt:lpstr>
      <vt:lpstr>LiDAR (Light Detection and Ranging: Işık Saptama ve Uzaklık Belirleme)</vt:lpstr>
      <vt:lpstr>LiDAR (Light Detection and Ranging: Işık Saptama ve Uzaklık Belirleme)</vt:lpstr>
      <vt:lpstr>LiDAR (Light Detection and Ranging: Işık Saptama ve Uzaklık Belirleme)</vt:lpstr>
      <vt:lpstr>LiDAR (Light Detection and Ranging: Işık Saptama ve Uzaklık Belirleme)</vt:lpstr>
      <vt:lpstr>PowerPoint Sunusu</vt:lpstr>
      <vt:lpstr>Uydu Görüntülerinin (Uzaktan Algılama Görüntülerinin) Yapısı</vt:lpstr>
      <vt:lpstr>Uydu Görüntülerinin (Uzaktan Algılama Görüntülerinin) Yapısı</vt:lpstr>
      <vt:lpstr>Uydu Görüntülerinin (Uzaktan Algılama Görüntülerinin) Yapısı</vt:lpstr>
      <vt:lpstr>Pankromatik ve Çok Spektrumlu (Multispectral) Görüntüler</vt:lpstr>
      <vt:lpstr>Bant Kombinasyonları  (Bant Kompozitleri)</vt:lpstr>
      <vt:lpstr>Bant Kombinasyonları  (Bant Kompozitleri)</vt:lpstr>
      <vt:lpstr>Bant Kombinasyonları  (Bant Kompozitleri)</vt:lpstr>
      <vt:lpstr>PowerPoint Sunusu</vt:lpstr>
      <vt:lpstr>Bant Kombinasyonları  (Bant Kompozitleri)</vt:lpstr>
      <vt:lpstr>PowerPoint Sunusu</vt:lpstr>
      <vt:lpstr>PowerPoint Sunusu</vt:lpstr>
      <vt:lpstr>PowerPoint Sunusu</vt:lpstr>
      <vt:lpstr>PowerPoint Sunusu</vt:lpstr>
      <vt:lpstr>Pan-sharpen (Pan-sharpened) Görüntü</vt:lpstr>
      <vt:lpstr>PowerPoint Sunusu</vt:lpstr>
      <vt:lpstr>Yaygın Kullanılan Uzaktan Algılama Yazılımları</vt:lpstr>
      <vt:lpstr>UZAKTAN ALGILAMA  DERS 6: SAYISAL GÖRÜNTÜ İŞLEME (1. KISIM): GÖRÜNTÜ ÖNİŞLEME (GEOMETRİK DÜZELTME VE RADYOMETRİK KALİBRASYON &amp; DÜZELTME)</vt:lpstr>
      <vt:lpstr>Sayısal Görüntü İşleme</vt:lpstr>
      <vt:lpstr>Geometrik Düzeltme (Rektifikasyon)</vt:lpstr>
      <vt:lpstr>Geometrik Düzeltme (Rektifikasyon)</vt:lpstr>
      <vt:lpstr>Geometrik Düzeltme (Rektifikasyon)</vt:lpstr>
      <vt:lpstr>Geometrik Düzeltme (Rektifikasyon)</vt:lpstr>
      <vt:lpstr>Geometrik Düzeltme (Rektifikasyon)</vt:lpstr>
      <vt:lpstr>Geometrik Düzeltme (Rektifikasyon) İşlem Adımları</vt:lpstr>
      <vt:lpstr>PowerPoint Sunusu</vt:lpstr>
      <vt:lpstr>- Yer Kontrol Noktalarının Seçimi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Yer Kontrol Noktalarının Seçimi</vt:lpstr>
      <vt:lpstr>- Yer Kontrol Noktalarının Seçimi</vt:lpstr>
      <vt:lpstr>- Dönüşüm İşlemi</vt:lpstr>
      <vt:lpstr>PowerPoint Sunusu</vt:lpstr>
      <vt:lpstr>Dönüşümde kullanılacak polinomun derecesi</vt:lpstr>
      <vt:lpstr>2-Boyutlu Parametrik Olmayan Dönüşüm İçin Gerekli Nokta Sayısı</vt:lpstr>
      <vt:lpstr>2-Boyutlu Parametrik Olmayan Dönüşüm İçin Polinomlar</vt:lpstr>
      <vt:lpstr>Dönüşümün Doğruluğu ?</vt:lpstr>
      <vt:lpstr>- Yeniden Örnekleme</vt:lpstr>
      <vt:lpstr>PowerPoint Sunusu</vt:lpstr>
      <vt:lpstr>PowerPoint Sunusu</vt:lpstr>
      <vt:lpstr>PowerPoint Sunusu</vt:lpstr>
      <vt:lpstr>PowerPoint Sunusu</vt:lpstr>
      <vt:lpstr>PowerPoint Sunusu</vt:lpstr>
      <vt:lpstr>PowerPoint Sunusu</vt:lpstr>
      <vt:lpstr>Radyometrik Kalibrasyon &amp; Düzeltme</vt:lpstr>
      <vt:lpstr>Radyometrik Kalibrasyon &amp; Düzeltme İşlemi</vt:lpstr>
      <vt:lpstr>Radyometrik Kalibrasyon &amp; Düzeltme</vt:lpstr>
      <vt:lpstr>Radyometrik Kalibrasyonda İşlem Adımları</vt:lpstr>
      <vt:lpstr>Radyometrik Kalibrasyonda İşlem Adımları</vt:lpstr>
      <vt:lpstr>Radyometrik Kalibrasyonda İşlem Adımları</vt:lpstr>
      <vt:lpstr>Radyometrik Düzeltme</vt:lpstr>
      <vt:lpstr>Kayıp Satır Hataları</vt:lpstr>
      <vt:lpstr>PowerPoint Sunusu</vt:lpstr>
      <vt:lpstr>Kayıp Satır Hataları</vt:lpstr>
      <vt:lpstr>Şeritlenme (Line striping/banding) Hataları</vt:lpstr>
      <vt:lpstr>Şeritlenme (Line striping/banding) Hataları</vt:lpstr>
      <vt:lpstr>Şeritlenme (Line striping/banding) Hataları</vt:lpstr>
      <vt:lpstr>Gürültü Etkisi</vt:lpstr>
      <vt:lpstr>Gürültü Etkisinin Giderilmesi-Örnek 1</vt:lpstr>
      <vt:lpstr>Gürültü Etkisinin Giderilmesi-Örnek 2</vt:lpstr>
      <vt:lpstr>PowerPoint Sunusu</vt:lpstr>
      <vt:lpstr>UZAKTAN ALGILAMA  DERS 7: SAYISAL GÖRÜNTÜ İŞLEME (2. KISIM): GÖRÜNTÜ İyİLEŞTİRME/ZENGİNLEŞTİRME</vt:lpstr>
      <vt:lpstr>Sayısal Görüntü İşleme</vt:lpstr>
      <vt:lpstr>Görüntü İyileştirme/Zenginleştirme</vt:lpstr>
      <vt:lpstr>Kontrast İyileştirme</vt:lpstr>
      <vt:lpstr>Kontrast İyileştirme</vt:lpstr>
      <vt:lpstr>Kontrast İyileştirme</vt:lpstr>
      <vt:lpstr>Doğrusal Kontrast Germe (Maksimum-Minimum Değere Göre Kontrast  Germe )</vt:lpstr>
      <vt:lpstr>Doğrusal Kontrast Germe (Maksimum-Minimum Değere Göre Kontrast  Germe )</vt:lpstr>
      <vt:lpstr>Doğrusal Kontrast Germe (Maksimum-Minimum Değere Göre Kontrast  Germe )</vt:lpstr>
      <vt:lpstr>PowerPoint Sunusu</vt:lpstr>
      <vt:lpstr>PowerPoint Sunusu</vt:lpstr>
      <vt:lpstr>PowerPoint Sunusu</vt:lpstr>
      <vt:lpstr>PowerPoint Sunusu</vt:lpstr>
      <vt:lpstr>Histogram Eşitleme (Histogram Equalization)</vt:lpstr>
      <vt:lpstr>PowerPoint Sunusu</vt:lpstr>
      <vt:lpstr>PowerPoint Sunusu</vt:lpstr>
      <vt:lpstr>Örnek - Histogram Eşitleme</vt:lpstr>
      <vt:lpstr>PowerPoint Sunusu</vt:lpstr>
      <vt:lpstr>PowerPoint Sunusu</vt:lpstr>
      <vt:lpstr>Bantların Oranlanması</vt:lpstr>
      <vt:lpstr>PowerPoint Sunusu</vt:lpstr>
      <vt:lpstr>PowerPoint Sunusu</vt:lpstr>
      <vt:lpstr>Filtreleme</vt:lpstr>
      <vt:lpstr>Filtreleme</vt:lpstr>
      <vt:lpstr>Filtreleme</vt:lpstr>
      <vt:lpstr>Filtreleme</vt:lpstr>
      <vt:lpstr>PowerPoint Sunusu</vt:lpstr>
      <vt:lpstr>PowerPoint Sunusu</vt:lpstr>
      <vt:lpstr>PowerPoint Sunusu</vt:lpstr>
      <vt:lpstr>PowerPoint Sunusu</vt:lpstr>
      <vt:lpstr>PowerPoint Sunusu</vt:lpstr>
      <vt:lpstr>PowerPoint Sunusu</vt:lpstr>
      <vt:lpstr>Temel Bileşenler Dönüşümü/Analizi (Principal Component Transformation/Analysis)</vt:lpstr>
      <vt:lpstr>Temel Bileşenler Dönüşümü/Analizi (Principal Component Transformation/Analysis)</vt:lpstr>
      <vt:lpstr>Temel Bileşenler Dönüşümü/Analizi (Principal Component Transformation/Analysis)</vt:lpstr>
      <vt:lpstr>PowerPoint Sunusu</vt:lpstr>
      <vt:lpstr>Görüntü Kaynaştırma (Pan sharpening)</vt:lpstr>
      <vt:lpstr>Görüntü Kaynaştırma (Pan sharpening)</vt:lpstr>
      <vt:lpstr>Bitki İndeksi</vt:lpstr>
      <vt:lpstr>Bitki İndeksi</vt:lpstr>
      <vt:lpstr>RVI (Oran Bitki İndeksi)</vt:lpstr>
      <vt:lpstr>NDVI (Normalize Bitki İndeksi)</vt:lpstr>
      <vt:lpstr>NDVI (Normalize Bitki İndeksi)</vt:lpstr>
      <vt:lpstr>PowerPoint Sunusu</vt:lpstr>
      <vt:lpstr>PowerPoint Sunusu</vt:lpstr>
      <vt:lpstr>UZAKTAN ALGILAMA  DERS 8: SAYISAL GÖRÜNTÜ İŞLEME (3. KISIM): GÖRSEL YORUMLAMA, SINIFLANDIRMA</vt:lpstr>
      <vt:lpstr>Sayısal Görüntü İşleme</vt:lpstr>
      <vt:lpstr>Görüntü Yorumlama  (Görüntüden Bilgi Çıkarımı)</vt:lpstr>
      <vt:lpstr>Görsel Yorumlama</vt:lpstr>
      <vt:lpstr>Görsel Yorumlama</vt:lpstr>
      <vt:lpstr>Görsel Yorumlama</vt:lpstr>
      <vt:lpstr>Görsel Yorumlamanın Başarısını Etkileyen Unsurlar</vt:lpstr>
      <vt:lpstr>Görsel Yorumlamanın Başarısını Etkileyen Unsurlar</vt:lpstr>
      <vt:lpstr>Görsel Yorumlamanın Başarısını Etkileyen Unsurlar</vt:lpstr>
      <vt:lpstr>Görüntüyü görsel olarak yorumlarken kullanılan temel özellikler şunlardır:</vt:lpstr>
      <vt:lpstr>- Şekil</vt:lpstr>
      <vt:lpstr>- Boyut</vt:lpstr>
      <vt:lpstr>- Desen</vt:lpstr>
      <vt:lpstr>- Doku</vt:lpstr>
      <vt:lpstr>- Renk</vt:lpstr>
      <vt:lpstr>- Ton</vt:lpstr>
      <vt:lpstr>- Ton</vt:lpstr>
      <vt:lpstr>- Ton</vt:lpstr>
      <vt:lpstr>- Gölge</vt:lpstr>
      <vt:lpstr>- İlişkiler</vt:lpstr>
      <vt:lpstr>Görsel Yorumlamadaki Sorunlar</vt:lpstr>
      <vt:lpstr>Görsel Yorumlamanın Avantajları</vt:lpstr>
      <vt:lpstr>Görsel Yorumlamanın Dezavantajları</vt:lpstr>
      <vt:lpstr>Görüntülerin Sınıflandırılması</vt:lpstr>
      <vt:lpstr>Dijital Bilgi Çıkarımının Avantajları </vt:lpstr>
      <vt:lpstr>Dijital Bilgi Çıkarımının Dezavantajları </vt:lpstr>
      <vt:lpstr>UZAKTAN ALGILAMA  DERS 9: SAYISAL GÖRÜNTÜ İŞLEME (4. KISIM): SINIFLANDIRMA - PİKSEL TABANLI SINIFLANDIRMA, OBJE (NESNE) TABANLI SINIFLANDIRMA</vt:lpstr>
      <vt:lpstr>Sayısal Görüntü İşleme</vt:lpstr>
      <vt:lpstr>Sınıflandırma</vt:lpstr>
      <vt:lpstr>Sınıflandırma</vt:lpstr>
      <vt:lpstr>Piksel Tabanlı Sınıflandırma</vt:lpstr>
      <vt:lpstr>Piksel Tabanlı Sınıflandırma</vt:lpstr>
      <vt:lpstr>Piksel Tabanlı Sınıflandırma</vt:lpstr>
      <vt:lpstr>Özellik Uzayı</vt:lpstr>
      <vt:lpstr>Özellik Uzayı</vt:lpstr>
      <vt:lpstr>Özellik Uzayı</vt:lpstr>
      <vt:lpstr>PowerPoint Sunusu</vt:lpstr>
      <vt:lpstr>Karışık Piksel Sorunu </vt:lpstr>
      <vt:lpstr>Karışık Piksel Sorunu </vt:lpstr>
      <vt:lpstr>Karışık Piksel Sorunu </vt:lpstr>
      <vt:lpstr>Karışık Piksel Sorunu </vt:lpstr>
      <vt:lpstr>Karışık Piksel Sorunu </vt:lpstr>
      <vt:lpstr>Karışık Piksel Sorunu </vt:lpstr>
      <vt:lpstr>Kontrolsüz Sınıflandırma</vt:lpstr>
      <vt:lpstr>Kontrolsüz Sınıflandırma</vt:lpstr>
      <vt:lpstr>Kontrolsüz Sınıflandırma</vt:lpstr>
      <vt:lpstr>Kontrolsüz Sınıflandırma</vt:lpstr>
      <vt:lpstr>Kontrolsüz Sınıflandırma</vt:lpstr>
      <vt:lpstr>Kontrolsüz Sınıflandırma</vt:lpstr>
      <vt:lpstr>Kontrolsüz Sınıflandırma</vt:lpstr>
      <vt:lpstr>Kontrolsüz Sınıflandırma</vt:lpstr>
      <vt:lpstr>Kontrolsüz Sınıflandırmanın Avantajları</vt:lpstr>
      <vt:lpstr>Kontrolsüz Sınıflandırmanın Dezavantajları</vt:lpstr>
      <vt:lpstr>Kontrollü Sınıflandırma</vt:lpstr>
      <vt:lpstr>Kontrollü Sınıflandırma</vt:lpstr>
      <vt:lpstr>Alıştırma Örneklemlerinin Seçilmesi</vt:lpstr>
      <vt:lpstr>Alıştırma Örneklemlerinin Seçilmesi</vt:lpstr>
      <vt:lpstr>Alıştırma Örneklemlerinin Seçilmesi</vt:lpstr>
      <vt:lpstr>Kontrollü Sınıflandırmanın Avantajları ve Dezavantajları</vt:lpstr>
      <vt:lpstr>Kontrollü Sınıflandırmanın Avantajları ve Dezavantajları</vt:lpstr>
      <vt:lpstr>Obje Tabanlı Sınıflandırma</vt:lpstr>
      <vt:lpstr>Obje Tabanlı Sınıflandırma</vt:lpstr>
      <vt:lpstr>Obje Tabanlı Sınıflandırma</vt:lpstr>
      <vt:lpstr>(1) Segmentasyon</vt:lpstr>
      <vt:lpstr>Segmentasyon</vt:lpstr>
      <vt:lpstr>Segmentasyon</vt:lpstr>
      <vt:lpstr>(2) Sınıflandırma</vt:lpstr>
      <vt:lpstr>Nesne Özellikleri</vt:lpstr>
      <vt:lpstr>Diğer Nesnelerle İlişki</vt:lpstr>
      <vt:lpstr>PowerPoint Sunusu</vt:lpstr>
      <vt:lpstr>Kaynak</vt:lpstr>
      <vt:lpstr>UZAKTAN ALGILAMA  DERS 10: SINIFLANDIRMA DOĞRULUĞU</vt:lpstr>
      <vt:lpstr>Sınıflandırma Doğruluğu</vt:lpstr>
      <vt:lpstr>Sınıflandırma Doğruluğu</vt:lpstr>
      <vt:lpstr>Sınıflandırma Doğruluğu</vt:lpstr>
      <vt:lpstr>Sınıflandırma Doğruluğu</vt:lpstr>
      <vt:lpstr>Hata Matrisi ve Doğruluk Kriterleri</vt:lpstr>
      <vt:lpstr>Üretici Doğruluğu / İhmal Hatası</vt:lpstr>
      <vt:lpstr>Kullanıcı Doğruluğu / Dahil Etme Hatası</vt:lpstr>
      <vt:lpstr>Toplam Doğruluk</vt:lpstr>
      <vt:lpstr>Kappa Değeri</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derya</dc:creator>
  <cp:lastModifiedBy>Normal XP Sp3</cp:lastModifiedBy>
  <cp:revision>213</cp:revision>
  <dcterms:created xsi:type="dcterms:W3CDTF">2019-11-29T11:34:43Z</dcterms:created>
  <dcterms:modified xsi:type="dcterms:W3CDTF">2024-09-15T09:33:35Z</dcterms:modified>
</cp:coreProperties>
</file>