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0" r:id="rId1"/>
  </p:sldMasterIdLst>
  <p:notesMasterIdLst>
    <p:notesMasterId r:id="rId68"/>
  </p:notesMasterIdLst>
  <p:sldIdLst>
    <p:sldId id="325" r:id="rId2"/>
    <p:sldId id="328" r:id="rId3"/>
    <p:sldId id="329" r:id="rId4"/>
    <p:sldId id="330" r:id="rId5"/>
    <p:sldId id="331" r:id="rId6"/>
    <p:sldId id="332" r:id="rId7"/>
    <p:sldId id="333" r:id="rId8"/>
    <p:sldId id="334"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357" r:id="rId32"/>
    <p:sldId id="397" r:id="rId33"/>
    <p:sldId id="383" r:id="rId34"/>
    <p:sldId id="410" r:id="rId35"/>
    <p:sldId id="400" r:id="rId36"/>
    <p:sldId id="387" r:id="rId37"/>
    <p:sldId id="401" r:id="rId38"/>
    <p:sldId id="405" r:id="rId39"/>
    <p:sldId id="403" r:id="rId40"/>
    <p:sldId id="404" r:id="rId41"/>
    <p:sldId id="392" r:id="rId42"/>
    <p:sldId id="393" r:id="rId43"/>
    <p:sldId id="411" r:id="rId44"/>
    <p:sldId id="358" r:id="rId45"/>
    <p:sldId id="359" r:id="rId46"/>
    <p:sldId id="360" r:id="rId47"/>
    <p:sldId id="361" r:id="rId48"/>
    <p:sldId id="362" r:id="rId49"/>
    <p:sldId id="363" r:id="rId50"/>
    <p:sldId id="364" r:id="rId51"/>
    <p:sldId id="365" r:id="rId52"/>
    <p:sldId id="366" r:id="rId53"/>
    <p:sldId id="380" r:id="rId54"/>
    <p:sldId id="367" r:id="rId55"/>
    <p:sldId id="368" r:id="rId56"/>
    <p:sldId id="369" r:id="rId57"/>
    <p:sldId id="370" r:id="rId58"/>
    <p:sldId id="371" r:id="rId59"/>
    <p:sldId id="372" r:id="rId60"/>
    <p:sldId id="373" r:id="rId61"/>
    <p:sldId id="374" r:id="rId62"/>
    <p:sldId id="375" r:id="rId63"/>
    <p:sldId id="376" r:id="rId64"/>
    <p:sldId id="377" r:id="rId65"/>
    <p:sldId id="378" r:id="rId66"/>
    <p:sldId id="381" r:id="rId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538" y="-37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F7082-1BE0-4B7A-B111-BAC884B171BB}" type="datetimeFigureOut">
              <a:rPr lang="tr-TR" smtClean="0"/>
              <a:t>23.12.2020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29E05-98C1-4EDA-AA6A-CBCFD374F7FB}" type="slidenum">
              <a:rPr lang="tr-TR" smtClean="0"/>
              <a:t>‹#›</a:t>
            </a:fld>
            <a:endParaRPr lang="tr-TR"/>
          </a:p>
        </p:txBody>
      </p:sp>
    </p:spTree>
    <p:extLst>
      <p:ext uri="{BB962C8B-B14F-4D97-AF65-F5344CB8AC3E}">
        <p14:creationId xmlns:p14="http://schemas.microsoft.com/office/powerpoint/2010/main" val="2418194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65D41BB7-B090-421E-9946-36CF60159137}" type="datetime1">
              <a:rPr lang="tr-TR" smtClean="0"/>
              <a:t>23.12.2020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F3DB5DBA-2858-4FE9-A762-5D5EEC15B45C}" type="datetime1">
              <a:rPr lang="tr-TR" smtClean="0"/>
              <a:t>23.12.2020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92B81718-AED8-4132-BFE7-59101290AB7D}" type="datetime1">
              <a:rPr lang="tr-TR" smtClean="0"/>
              <a:t>23.12.2020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6F171FC-EA42-4F6D-B865-1B3B513F1296}" type="datetime1">
              <a:rPr lang="tr-TR" smtClean="0"/>
              <a:t>23.12.2020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04A88C6-6843-444B-A264-3A91B17DEF0F}" type="datetime1">
              <a:rPr lang="tr-TR" smtClean="0"/>
              <a:t>23.12.2020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3AB632FA-EA40-49F8-9551-92744786FBBF}" type="datetime1">
              <a:rPr lang="tr-TR" smtClean="0"/>
              <a:t>23.12.2020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26D82-0FE6-4350-9657-247B0C4EC0EF}" type="datetime1">
              <a:rPr lang="tr-TR" smtClean="0"/>
              <a:t>23.12.2020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147C036-834B-4B22-84EA-9723056160BD}" type="datetime1">
              <a:rPr lang="tr-TR" smtClean="0"/>
              <a:t>23.12.2020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3273824-13FE-4301-B4AF-F0B866FB2A31}" type="datetime1">
              <a:rPr lang="tr-TR" smtClean="0"/>
              <a:t>23.12.2020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90D6C216-BAD0-4AD5-89A7-A6DBE3DB0447}" type="datetime1">
              <a:rPr lang="tr-TR" smtClean="0"/>
              <a:t>23.12.2020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EB2725F-413D-4F59-8CE2-74E616B577D3}" type="datetime1">
              <a:rPr lang="tr-TR" smtClean="0"/>
              <a:t>23.12.2020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26404B8-8D9A-4EA6-BD6E-5D875A1045F2}" type="datetime1">
              <a:rPr lang="tr-TR" smtClean="0"/>
              <a:t>23.12.2020</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t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t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t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539552" y="836712"/>
            <a:ext cx="8496944" cy="2462113"/>
          </a:xfrm>
        </p:spPr>
        <p:txBody>
          <a:bodyPr/>
          <a:lstStyle/>
          <a:p>
            <a:r>
              <a:rPr lang="tr-TR" sz="4800" b="1" noProof="1" smtClean="0">
                <a:solidFill>
                  <a:schemeClr val="tx1"/>
                </a:solidFill>
              </a:rPr>
              <a:t>Coğrafİ BİlGİ SİSTEMLERİ</a:t>
            </a:r>
            <a:r>
              <a:rPr lang="tr-TR" sz="4400" b="1" noProof="1" smtClean="0">
                <a:solidFill>
                  <a:schemeClr val="tx1"/>
                </a:solidFill>
              </a:rPr>
              <a:t/>
            </a:r>
            <a:br>
              <a:rPr lang="tr-TR" sz="4400" b="1" noProof="1" smtClean="0">
                <a:solidFill>
                  <a:schemeClr val="tx1"/>
                </a:solidFill>
              </a:rPr>
            </a:br>
            <a:r>
              <a:rPr lang="tr-TR" sz="4400" b="1" noProof="1" smtClean="0"/>
              <a:t/>
            </a:r>
            <a:br>
              <a:rPr lang="tr-TR" sz="4400" b="1" noProof="1" smtClean="0"/>
            </a:br>
            <a:r>
              <a:rPr lang="tr-TR" sz="2800" noProof="1" smtClean="0"/>
              <a:t>DERS 10 - 11: CBS’de MEKÂNSAL  analİzler</a:t>
            </a:r>
            <a:endParaRPr lang="tr-TR" sz="2800" noProof="1"/>
          </a:p>
        </p:txBody>
      </p:sp>
      <p:sp>
        <p:nvSpPr>
          <p:cNvPr id="3" name="Alt Başlık 2"/>
          <p:cNvSpPr>
            <a:spLocks noGrp="1"/>
          </p:cNvSpPr>
          <p:nvPr>
            <p:ph type="subTitle" idx="1"/>
          </p:nvPr>
        </p:nvSpPr>
        <p:spPr/>
        <p:txBody>
          <a:bodyPr/>
          <a:lstStyle/>
          <a:p>
            <a:r>
              <a:rPr lang="tr-TR" dirty="0"/>
              <a:t>Doç. Dr. Derya ÖZTÜRK</a:t>
            </a:r>
          </a:p>
          <a:p>
            <a:r>
              <a:rPr lang="tr-TR" dirty="0"/>
              <a:t>Samsun, 2020</a:t>
            </a:r>
          </a:p>
          <a:p>
            <a:endParaRPr lang="tr-TR" dirty="0"/>
          </a:p>
        </p:txBody>
      </p:sp>
    </p:spTree>
    <p:extLst>
      <p:ext uri="{BB962C8B-B14F-4D97-AF65-F5344CB8AC3E}">
        <p14:creationId xmlns:p14="http://schemas.microsoft.com/office/powerpoint/2010/main" val="2564122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74638"/>
            <a:ext cx="8208912" cy="994122"/>
          </a:xfrm>
        </p:spPr>
        <p:txBody>
          <a:bodyPr vert="horz" lIns="91440" tIns="45720" rIns="91440" bIns="45720" rtlCol="0" anchor="ctr">
            <a:noAutofit/>
          </a:bodyPr>
          <a:lstStyle/>
          <a:p>
            <a:r>
              <a:rPr lang="tr-TR" sz="4000" b="1" noProof="1" smtClean="0"/>
              <a:t>CBS’de Mekânsal Analizler</a:t>
            </a:r>
            <a:endParaRPr lang="tr-TR" sz="4000" noProof="1"/>
          </a:p>
        </p:txBody>
      </p:sp>
      <p:sp>
        <p:nvSpPr>
          <p:cNvPr id="3" name="İçerik Yer Tutucusu 2"/>
          <p:cNvSpPr>
            <a:spLocks noGrp="1"/>
          </p:cNvSpPr>
          <p:nvPr>
            <p:ph idx="1"/>
          </p:nvPr>
        </p:nvSpPr>
        <p:spPr>
          <a:xfrm>
            <a:off x="179512" y="1340768"/>
            <a:ext cx="8856984" cy="5400600"/>
          </a:xfrm>
        </p:spPr>
        <p:txBody>
          <a:bodyPr>
            <a:noAutofit/>
          </a:bodyPr>
          <a:lstStyle/>
          <a:p>
            <a:pPr>
              <a:spcBef>
                <a:spcPts val="600"/>
              </a:spcBef>
              <a:spcAft>
                <a:spcPts val="600"/>
              </a:spcAft>
            </a:pPr>
            <a:r>
              <a:rPr lang="tr-TR" sz="2800" noProof="1" smtClean="0"/>
              <a:t>Karmaşık mekânsal problemlerin çözümü mekânsal analizlerle mümkün olabilmektedir.</a:t>
            </a:r>
          </a:p>
          <a:p>
            <a:pPr>
              <a:spcBef>
                <a:spcPts val="600"/>
              </a:spcBef>
              <a:spcAft>
                <a:spcPts val="600"/>
              </a:spcAft>
            </a:pPr>
            <a:r>
              <a:rPr lang="tr-TR" sz="2800" noProof="1" smtClean="0"/>
              <a:t>Mekânsal analizin en önemli özelliği CBS'de var olan verilerden yararlanarak yeni veriler üretmektir. </a:t>
            </a:r>
          </a:p>
          <a:p>
            <a:pPr>
              <a:spcBef>
                <a:spcPts val="600"/>
              </a:spcBef>
              <a:spcAft>
                <a:spcPts val="600"/>
              </a:spcAft>
            </a:pPr>
            <a:r>
              <a:rPr lang="tr-TR" sz="2800" noProof="1" smtClean="0"/>
              <a:t>Mekânsal analizler, mekânsal verilerin geometrik özellikleri ve öznitelik verileri arasında mantıksal bağlantılar ve detaylar arasındaki mekânsal ilişkilere dayanan operasyonel prosedürleri gerektirir. </a:t>
            </a:r>
          </a:p>
          <a:p>
            <a:pPr>
              <a:spcBef>
                <a:spcPts val="600"/>
              </a:spcBef>
              <a:spcAft>
                <a:spcPts val="600"/>
              </a:spcAft>
            </a:pPr>
            <a:r>
              <a:rPr lang="tr-TR" sz="2800" noProof="1" smtClean="0"/>
              <a:t>Mekânsal analiz sonuçları, haritalar ve raporlar şeklinde olabilir.</a:t>
            </a:r>
          </a:p>
        </p:txBody>
      </p:sp>
      <p:sp>
        <p:nvSpPr>
          <p:cNvPr id="4" name="Slayt Numarası Yer Tutucusu 3"/>
          <p:cNvSpPr>
            <a:spLocks noGrp="1"/>
          </p:cNvSpPr>
          <p:nvPr>
            <p:ph type="sldNum" sz="quarter" idx="12"/>
          </p:nvPr>
        </p:nvSpPr>
        <p:spPr/>
        <p:txBody>
          <a:bodyPr/>
          <a:lstStyle/>
          <a:p>
            <a:fld id="{F302176B-0E47-46AC-8F43-DAB4B8A37D06}" type="slidenum">
              <a:rPr lang="tr-TR" smtClean="0"/>
              <a:t>2</a:t>
            </a:fld>
            <a:endParaRPr lang="tr-TR"/>
          </a:p>
        </p:txBody>
      </p:sp>
    </p:spTree>
    <p:extLst>
      <p:ext uri="{BB962C8B-B14F-4D97-AF65-F5344CB8AC3E}">
        <p14:creationId xmlns:p14="http://schemas.microsoft.com/office/powerpoint/2010/main" val="2466226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60648"/>
            <a:ext cx="8208912" cy="994122"/>
          </a:xfrm>
        </p:spPr>
        <p:txBody>
          <a:bodyPr vert="horz" lIns="91440" tIns="45720" rIns="91440" bIns="45720" rtlCol="0" anchor="ctr">
            <a:noAutofit/>
          </a:bodyPr>
          <a:lstStyle/>
          <a:p>
            <a:r>
              <a:rPr lang="tr-TR" sz="4000" b="1" noProof="1" smtClean="0"/>
              <a:t>CBS’de Mekânsal Analizler</a:t>
            </a:r>
            <a:endParaRPr lang="tr-TR" sz="4000" noProof="1"/>
          </a:p>
        </p:txBody>
      </p:sp>
      <p:sp>
        <p:nvSpPr>
          <p:cNvPr id="3" name="İçerik Yer Tutucusu 2"/>
          <p:cNvSpPr>
            <a:spLocks noGrp="1"/>
          </p:cNvSpPr>
          <p:nvPr>
            <p:ph idx="1"/>
          </p:nvPr>
        </p:nvSpPr>
        <p:spPr>
          <a:xfrm>
            <a:off x="323528" y="1268760"/>
            <a:ext cx="7620000" cy="5328592"/>
          </a:xfrm>
        </p:spPr>
        <p:txBody>
          <a:bodyPr>
            <a:noAutofit/>
          </a:bodyPr>
          <a:lstStyle/>
          <a:p>
            <a:r>
              <a:rPr lang="tr-TR" sz="3000" noProof="1" smtClean="0"/>
              <a:t>Analizde kullanılan veri türüne bağlı olarak</a:t>
            </a:r>
          </a:p>
          <a:p>
            <a:pPr lvl="1"/>
            <a:r>
              <a:rPr lang="tr-TR" sz="2600" noProof="1" smtClean="0"/>
              <a:t>Vektör tabanlı analizler</a:t>
            </a:r>
          </a:p>
          <a:p>
            <a:pPr lvl="1"/>
            <a:r>
              <a:rPr lang="tr-TR" sz="2600" noProof="1" smtClean="0"/>
              <a:t>Raster tabanlı analizler</a:t>
            </a:r>
          </a:p>
          <a:p>
            <a:pPr lvl="1"/>
            <a:endParaRPr lang="tr-TR" sz="2400" noProof="1" smtClean="0"/>
          </a:p>
          <a:p>
            <a:r>
              <a:rPr lang="tr-TR" sz="3000" noProof="1" smtClean="0"/>
              <a:t>Analizlerde kullanılan katman sayısına göre</a:t>
            </a:r>
          </a:p>
          <a:p>
            <a:pPr lvl="1"/>
            <a:r>
              <a:rPr lang="tr-TR" sz="2600" noProof="1" smtClean="0"/>
              <a:t>Tek katmanlı analizler</a:t>
            </a:r>
          </a:p>
          <a:p>
            <a:pPr lvl="1"/>
            <a:r>
              <a:rPr lang="tr-TR" sz="2600" noProof="1" smtClean="0"/>
              <a:t>Çok katmanlı analizler</a:t>
            </a:r>
          </a:p>
          <a:p>
            <a:pPr lvl="1"/>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3</a:t>
            </a:fld>
            <a:endParaRPr lang="tr-TR"/>
          </a:p>
        </p:txBody>
      </p:sp>
    </p:spTree>
    <p:extLst>
      <p:ext uri="{BB962C8B-B14F-4D97-AF65-F5344CB8AC3E}">
        <p14:creationId xmlns:p14="http://schemas.microsoft.com/office/powerpoint/2010/main" val="3577458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792088"/>
          </a:xfrm>
        </p:spPr>
        <p:txBody>
          <a:bodyPr vert="horz" lIns="91440" tIns="45720" rIns="91440" bIns="45720" rtlCol="0" anchor="ctr">
            <a:noAutofit/>
          </a:bodyPr>
          <a:lstStyle/>
          <a:p>
            <a:r>
              <a:rPr lang="tr-TR" b="1" i="1" noProof="1"/>
              <a:t>Tek katmanlı analizler</a:t>
            </a:r>
          </a:p>
        </p:txBody>
      </p:sp>
      <p:sp>
        <p:nvSpPr>
          <p:cNvPr id="3" name="İçerik Yer Tutucusu 2"/>
          <p:cNvSpPr>
            <a:spLocks noGrp="1"/>
          </p:cNvSpPr>
          <p:nvPr>
            <p:ph idx="1"/>
          </p:nvPr>
        </p:nvSpPr>
        <p:spPr>
          <a:xfrm>
            <a:off x="234752" y="1340768"/>
            <a:ext cx="8081664" cy="864096"/>
          </a:xfrm>
        </p:spPr>
        <p:txBody>
          <a:bodyPr>
            <a:noAutofit/>
          </a:bodyPr>
          <a:lstStyle/>
          <a:p>
            <a:pPr>
              <a:lnSpc>
                <a:spcPct val="90000"/>
              </a:lnSpc>
              <a:spcBef>
                <a:spcPts val="1200"/>
              </a:spcBef>
            </a:pPr>
            <a:r>
              <a:rPr lang="tr-TR" sz="3200" noProof="1" smtClean="0"/>
              <a:t>Tek bir veri katmanıyla ilgili verilere yönelik işlemlerdir. </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108857"/>
            <a:ext cx="4558604" cy="3704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4427984" y="2309971"/>
            <a:ext cx="4248472" cy="830997"/>
          </a:xfrm>
          <a:prstGeom prst="rect">
            <a:avLst/>
          </a:prstGeom>
        </p:spPr>
        <p:txBody>
          <a:bodyPr wrap="square">
            <a:spAutoFit/>
          </a:bodyPr>
          <a:lstStyle/>
          <a:p>
            <a:r>
              <a:rPr lang="tr-TR" sz="2400" noProof="1" smtClean="0"/>
              <a:t>Anayolların etrafında tampon alanların oluşturulması</a:t>
            </a:r>
            <a:endParaRPr lang="tr-TR" sz="2400" noProof="1"/>
          </a:p>
        </p:txBody>
      </p:sp>
    </p:spTree>
    <p:extLst>
      <p:ext uri="{BB962C8B-B14F-4D97-AF65-F5344CB8AC3E}">
        <p14:creationId xmlns:p14="http://schemas.microsoft.com/office/powerpoint/2010/main" val="3612375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32656"/>
            <a:ext cx="8280920" cy="792088"/>
          </a:xfrm>
        </p:spPr>
        <p:txBody>
          <a:bodyPr vert="horz" lIns="91440" tIns="45720" rIns="91440" bIns="45720" rtlCol="0" anchor="ctr">
            <a:noAutofit/>
          </a:bodyPr>
          <a:lstStyle/>
          <a:p>
            <a:r>
              <a:rPr lang="tr-TR" b="1" i="1" noProof="1"/>
              <a:t>Çok katmanlı analizler</a:t>
            </a:r>
          </a:p>
        </p:txBody>
      </p:sp>
      <p:sp>
        <p:nvSpPr>
          <p:cNvPr id="3" name="İçerik Yer Tutucusu 2"/>
          <p:cNvSpPr>
            <a:spLocks noGrp="1"/>
          </p:cNvSpPr>
          <p:nvPr>
            <p:ph idx="1"/>
          </p:nvPr>
        </p:nvSpPr>
        <p:spPr>
          <a:xfrm>
            <a:off x="162744" y="1268760"/>
            <a:ext cx="8657728" cy="1368152"/>
          </a:xfrm>
        </p:spPr>
        <p:txBody>
          <a:bodyPr>
            <a:noAutofit/>
          </a:bodyPr>
          <a:lstStyle/>
          <a:p>
            <a:pPr>
              <a:lnSpc>
                <a:spcPct val="90000"/>
              </a:lnSpc>
              <a:spcBef>
                <a:spcPts val="1200"/>
              </a:spcBef>
            </a:pPr>
            <a:r>
              <a:rPr lang="tr-TR" sz="3200" noProof="1" smtClean="0"/>
              <a:t>İki veya daha fazla veri katmanındaki mekânsal verilerin işlenmesine yönelik işlemlerdir. </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a:t>
            </a:fld>
            <a:endParaRPr lang="tr-TR"/>
          </a:p>
        </p:txBody>
      </p:sp>
      <p:sp>
        <p:nvSpPr>
          <p:cNvPr id="5" name="Dikdörtgen 4"/>
          <p:cNvSpPr/>
          <p:nvPr/>
        </p:nvSpPr>
        <p:spPr>
          <a:xfrm>
            <a:off x="3707904" y="2679303"/>
            <a:ext cx="4176464" cy="461665"/>
          </a:xfrm>
          <a:prstGeom prst="rect">
            <a:avLst/>
          </a:prstGeom>
        </p:spPr>
        <p:txBody>
          <a:bodyPr wrap="square">
            <a:spAutoFit/>
          </a:bodyPr>
          <a:lstStyle/>
          <a:p>
            <a:r>
              <a:rPr lang="tr-TR" sz="2400" dirty="0" smtClean="0"/>
              <a:t>İki </a:t>
            </a:r>
            <a:r>
              <a:rPr lang="tr-TR" sz="2400" dirty="0"/>
              <a:t>veri katmanının </a:t>
            </a:r>
            <a:r>
              <a:rPr lang="tr-TR" sz="2400" dirty="0" smtClean="0"/>
              <a:t>çakıştırılması</a:t>
            </a:r>
            <a:endParaRPr lang="tr-T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9908" y="3140968"/>
            <a:ext cx="435646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3647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08912" cy="720080"/>
          </a:xfrm>
        </p:spPr>
        <p:txBody>
          <a:bodyPr vert="horz" lIns="91440" tIns="45720" rIns="91440" bIns="45720" rtlCol="0" anchor="ctr">
            <a:noAutofit/>
          </a:bodyPr>
          <a:lstStyle/>
          <a:p>
            <a:r>
              <a:rPr lang="tr-TR" sz="4000" b="1" noProof="1" smtClean="0"/>
              <a:t>CBS’de Temel Mekânsal Analizler</a:t>
            </a:r>
            <a:endParaRPr lang="tr-TR" sz="4000" b="1" noProof="1"/>
          </a:p>
        </p:txBody>
      </p:sp>
      <p:sp>
        <p:nvSpPr>
          <p:cNvPr id="3" name="İçerik Yer Tutucusu 2"/>
          <p:cNvSpPr>
            <a:spLocks noGrp="1"/>
          </p:cNvSpPr>
          <p:nvPr>
            <p:ph idx="1"/>
          </p:nvPr>
        </p:nvSpPr>
        <p:spPr>
          <a:xfrm>
            <a:off x="899592" y="980728"/>
            <a:ext cx="7200800" cy="5832648"/>
          </a:xfrm>
        </p:spPr>
        <p:txBody>
          <a:bodyPr>
            <a:noAutofit/>
          </a:bodyPr>
          <a:lstStyle/>
          <a:p>
            <a:pPr lvl="0">
              <a:spcBef>
                <a:spcPts val="0"/>
              </a:spcBef>
            </a:pPr>
            <a:r>
              <a:rPr lang="tr-TR" sz="1600" b="1" noProof="1" smtClean="0"/>
              <a:t>Geometrik ve İstatistiksel İşlemler</a:t>
            </a:r>
          </a:p>
          <a:p>
            <a:pPr lvl="1">
              <a:spcBef>
                <a:spcPts val="0"/>
              </a:spcBef>
            </a:pPr>
            <a:r>
              <a:rPr lang="tr-TR" sz="1400" noProof="1" smtClean="0"/>
              <a:t>Coğrafi detaylar arasındaki mesafenin hesaplanması</a:t>
            </a:r>
          </a:p>
          <a:p>
            <a:pPr lvl="1">
              <a:spcBef>
                <a:spcPts val="0"/>
              </a:spcBef>
            </a:pPr>
            <a:r>
              <a:rPr lang="tr-TR" sz="1400" noProof="1" smtClean="0"/>
              <a:t>Alan, uzunluk ve çevre hesaplamaları</a:t>
            </a:r>
          </a:p>
          <a:p>
            <a:pPr lvl="1">
              <a:spcBef>
                <a:spcPts val="0"/>
              </a:spcBef>
            </a:pPr>
            <a:r>
              <a:rPr lang="tr-TR" sz="1400" noProof="1" smtClean="0"/>
              <a:t>Tanımlayıcı istatistik analizleri</a:t>
            </a:r>
          </a:p>
          <a:p>
            <a:pPr>
              <a:spcBef>
                <a:spcPts val="0"/>
              </a:spcBef>
            </a:pPr>
            <a:r>
              <a:rPr lang="tr-TR" sz="1600" b="1" noProof="1" smtClean="0"/>
              <a:t>Jeoistatistiksel Analizler</a:t>
            </a:r>
          </a:p>
          <a:p>
            <a:pPr lvl="0">
              <a:spcBef>
                <a:spcPts val="0"/>
              </a:spcBef>
            </a:pPr>
            <a:r>
              <a:rPr lang="tr-TR" sz="1600" b="1" noProof="1" smtClean="0"/>
              <a:t>Yakınlık Analizi </a:t>
            </a:r>
          </a:p>
          <a:p>
            <a:pPr lvl="1">
              <a:spcBef>
                <a:spcPts val="0"/>
              </a:spcBef>
            </a:pPr>
            <a:r>
              <a:rPr lang="tr-TR" sz="1400" noProof="1" smtClean="0"/>
              <a:t>Geometrik buffer (tampon alan) oluşturma</a:t>
            </a:r>
          </a:p>
          <a:p>
            <a:pPr lvl="1">
              <a:spcBef>
                <a:spcPts val="0"/>
              </a:spcBef>
            </a:pPr>
            <a:r>
              <a:rPr lang="tr-TR" sz="1400" noProof="1" smtClean="0"/>
              <a:t>Thiessen (Voronoi) poligonları</a:t>
            </a:r>
          </a:p>
          <a:p>
            <a:pPr>
              <a:spcBef>
                <a:spcPts val="0"/>
              </a:spcBef>
            </a:pPr>
            <a:r>
              <a:rPr lang="tr-TR" sz="1600" b="1" noProof="1" smtClean="0"/>
              <a:t>Nokta Enterpolasyonu </a:t>
            </a:r>
          </a:p>
          <a:p>
            <a:pPr>
              <a:spcBef>
                <a:spcPts val="0"/>
              </a:spcBef>
            </a:pPr>
            <a:r>
              <a:rPr lang="tr-TR" sz="1600" b="1" noProof="1" smtClean="0"/>
              <a:t>Çakıştırma (Bindirme/Overlay) Analizi</a:t>
            </a:r>
          </a:p>
          <a:p>
            <a:pPr>
              <a:spcBef>
                <a:spcPts val="0"/>
              </a:spcBef>
            </a:pPr>
            <a:r>
              <a:rPr lang="tr-TR" sz="1600" b="1" noProof="1" smtClean="0"/>
              <a:t>Nokta Desen (Örüntü) Analizi</a:t>
            </a:r>
          </a:p>
          <a:p>
            <a:pPr lvl="0">
              <a:spcBef>
                <a:spcPts val="0"/>
              </a:spcBef>
            </a:pPr>
            <a:r>
              <a:rPr lang="tr-TR" sz="1600" b="1" noProof="1" smtClean="0"/>
              <a:t>Ağ Analizi</a:t>
            </a:r>
          </a:p>
          <a:p>
            <a:pPr lvl="1">
              <a:spcBef>
                <a:spcPts val="0"/>
              </a:spcBef>
            </a:pPr>
            <a:r>
              <a:rPr lang="tr-TR" sz="1400" noProof="1" smtClean="0"/>
              <a:t>Rotalama</a:t>
            </a:r>
          </a:p>
          <a:p>
            <a:pPr lvl="1">
              <a:spcBef>
                <a:spcPts val="0"/>
              </a:spcBef>
            </a:pPr>
            <a:r>
              <a:rPr lang="tr-TR" sz="1400" noProof="1" smtClean="0"/>
              <a:t>En yakın tesisin bulunması</a:t>
            </a:r>
          </a:p>
          <a:p>
            <a:pPr lvl="1">
              <a:spcBef>
                <a:spcPts val="0"/>
              </a:spcBef>
            </a:pPr>
            <a:r>
              <a:rPr lang="tr-TR" sz="1400" noProof="1" smtClean="0"/>
              <a:t>Hizmet alanlarının belirlenmesi</a:t>
            </a:r>
          </a:p>
          <a:p>
            <a:pPr lvl="1">
              <a:spcBef>
                <a:spcPts val="0"/>
              </a:spcBef>
            </a:pPr>
            <a:r>
              <a:rPr lang="tr-TR" sz="1400" noProof="1" smtClean="0"/>
              <a:t>Yer belirleme</a:t>
            </a:r>
          </a:p>
          <a:p>
            <a:pPr>
              <a:spcBef>
                <a:spcPts val="0"/>
              </a:spcBef>
            </a:pPr>
            <a:r>
              <a:rPr lang="tr-TR" sz="1600" b="1" noProof="1" smtClean="0"/>
              <a:t>Yüzey Analizi</a:t>
            </a:r>
          </a:p>
          <a:p>
            <a:pPr lvl="1">
              <a:spcBef>
                <a:spcPts val="0"/>
              </a:spcBef>
            </a:pPr>
            <a:r>
              <a:rPr lang="tr-TR" sz="1400" noProof="1" smtClean="0"/>
              <a:t>3-boyutlu görüntüleme / Perspektif görüntü oluşturulması</a:t>
            </a:r>
          </a:p>
          <a:p>
            <a:pPr lvl="1">
              <a:spcBef>
                <a:spcPts val="0"/>
              </a:spcBef>
            </a:pPr>
            <a:r>
              <a:rPr lang="tr-TR" sz="1400" noProof="1" smtClean="0"/>
              <a:t>Eğim analizi</a:t>
            </a:r>
          </a:p>
          <a:p>
            <a:pPr lvl="1">
              <a:spcBef>
                <a:spcPts val="0"/>
              </a:spcBef>
            </a:pPr>
            <a:r>
              <a:rPr lang="tr-TR" sz="1400" noProof="1" smtClean="0"/>
              <a:t>Bakı analizi</a:t>
            </a:r>
          </a:p>
          <a:p>
            <a:pPr lvl="1">
              <a:spcBef>
                <a:spcPts val="0"/>
              </a:spcBef>
            </a:pPr>
            <a:r>
              <a:rPr lang="tr-TR" sz="1400" noProof="1" smtClean="0"/>
              <a:t>Görünürlük analizi </a:t>
            </a:r>
          </a:p>
          <a:p>
            <a:pPr lvl="1">
              <a:spcBef>
                <a:spcPts val="0"/>
              </a:spcBef>
            </a:pPr>
            <a:r>
              <a:rPr lang="tr-TR" sz="1400" noProof="1" smtClean="0"/>
              <a:t>Kesit çıkarma</a:t>
            </a:r>
          </a:p>
          <a:p>
            <a:pPr lvl="1">
              <a:spcBef>
                <a:spcPts val="0"/>
              </a:spcBef>
            </a:pPr>
            <a:r>
              <a:rPr lang="tr-TR" sz="1400" noProof="1" smtClean="0"/>
              <a:t>Kazı ve dolgu hesabı</a:t>
            </a:r>
            <a:endParaRPr lang="tr-TR" sz="1400" b="1" noProof="1" smtClean="0"/>
          </a:p>
          <a:p>
            <a:pPr lvl="0">
              <a:spcBef>
                <a:spcPts val="0"/>
              </a:spcBef>
            </a:pPr>
            <a:r>
              <a:rPr lang="tr-TR" sz="1600" b="1" noProof="1" smtClean="0"/>
              <a:t>Raster (Grid) Analizi</a:t>
            </a:r>
          </a:p>
          <a:p>
            <a:pPr lvl="0">
              <a:spcBef>
                <a:spcPts val="0"/>
              </a:spcBef>
            </a:pPr>
            <a:r>
              <a:rPr lang="tr-TR" sz="1600" b="1" noProof="1" smtClean="0"/>
              <a:t>Tahmin/Simülasyon</a:t>
            </a:r>
            <a:endParaRPr lang="tr-TR" sz="1600" b="1"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6</a:t>
            </a:fld>
            <a:endParaRPr lang="tr-TR"/>
          </a:p>
        </p:txBody>
      </p:sp>
    </p:spTree>
    <p:extLst>
      <p:ext uri="{BB962C8B-B14F-4D97-AF65-F5344CB8AC3E}">
        <p14:creationId xmlns:p14="http://schemas.microsoft.com/office/powerpoint/2010/main" val="2124657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7620000" cy="1008112"/>
          </a:xfrm>
        </p:spPr>
        <p:txBody>
          <a:bodyPr vert="horz" lIns="91440" tIns="45720" rIns="91440" bIns="45720" rtlCol="0" anchor="ctr">
            <a:noAutofit/>
          </a:bodyPr>
          <a:lstStyle/>
          <a:p>
            <a:r>
              <a:rPr lang="tr-TR" sz="3600" b="1" noProof="1" smtClean="0"/>
              <a:t>Geometrik ve İstatistiksel İşlemler</a:t>
            </a:r>
            <a:endParaRPr lang="tr-TR" sz="3600" b="1" noProof="1"/>
          </a:p>
        </p:txBody>
      </p:sp>
      <p:sp>
        <p:nvSpPr>
          <p:cNvPr id="3" name="İçerik Yer Tutucusu 2"/>
          <p:cNvSpPr>
            <a:spLocks noGrp="1"/>
          </p:cNvSpPr>
          <p:nvPr>
            <p:ph idx="1"/>
          </p:nvPr>
        </p:nvSpPr>
        <p:spPr>
          <a:xfrm>
            <a:off x="395536" y="1321296"/>
            <a:ext cx="8579296" cy="5204048"/>
          </a:xfrm>
        </p:spPr>
        <p:txBody>
          <a:bodyPr>
            <a:noAutofit/>
          </a:bodyPr>
          <a:lstStyle/>
          <a:p>
            <a:pPr>
              <a:spcBef>
                <a:spcPts val="1200"/>
              </a:spcBef>
              <a:spcAft>
                <a:spcPts val="600"/>
              </a:spcAft>
            </a:pPr>
            <a:r>
              <a:rPr lang="tr-TR" sz="2800" noProof="1" smtClean="0"/>
              <a:t>Geometrik işlemler; koordinatların belirlenmesi, uzunluk, açı, köşegen, çevre, alan vb. ölçmelerden ve bu değerlerin oranlarının hesaplanmasından oluşmaktadır.</a:t>
            </a:r>
          </a:p>
          <a:p>
            <a:pPr>
              <a:spcBef>
                <a:spcPts val="1200"/>
              </a:spcBef>
              <a:spcAft>
                <a:spcPts val="600"/>
              </a:spcAft>
            </a:pPr>
            <a:r>
              <a:rPr lang="tr-TR" sz="2800" noProof="1" smtClean="0"/>
              <a:t>İstatistiksel işlemler ise öznitelik verileri ile ilgili tanımlayıcı istatistik analizleri içermektedir.</a:t>
            </a:r>
          </a:p>
          <a:p>
            <a:pPr lvl="1">
              <a:spcBef>
                <a:spcPts val="1200"/>
              </a:spcBef>
              <a:spcAft>
                <a:spcPts val="600"/>
              </a:spcAft>
            </a:pPr>
            <a:r>
              <a:rPr lang="tr-TR" sz="2600" noProof="1" smtClean="0"/>
              <a:t>Ortalama, standart sapma, varyans vb.  </a:t>
            </a:r>
            <a:endParaRPr lang="tr-TR" sz="26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7</a:t>
            </a:fld>
            <a:endParaRPr lang="tr-TR"/>
          </a:p>
        </p:txBody>
      </p:sp>
    </p:spTree>
    <p:extLst>
      <p:ext uri="{BB962C8B-B14F-4D97-AF65-F5344CB8AC3E}">
        <p14:creationId xmlns:p14="http://schemas.microsoft.com/office/powerpoint/2010/main" val="1022278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7620000" cy="1008112"/>
          </a:xfrm>
        </p:spPr>
        <p:txBody>
          <a:bodyPr vert="horz" lIns="91440" tIns="45720" rIns="91440" bIns="45720" rtlCol="0" anchor="ctr">
            <a:noAutofit/>
          </a:bodyPr>
          <a:lstStyle/>
          <a:p>
            <a:r>
              <a:rPr lang="tr-TR" sz="3600" b="1" noProof="1" smtClean="0"/>
              <a:t>Jeoistatistiksel Analizler</a:t>
            </a:r>
            <a:endParaRPr lang="tr-TR" sz="3600" b="1" noProof="1"/>
          </a:p>
        </p:txBody>
      </p:sp>
      <p:sp>
        <p:nvSpPr>
          <p:cNvPr id="3" name="İçerik Yer Tutucusu 2"/>
          <p:cNvSpPr>
            <a:spLocks noGrp="1"/>
          </p:cNvSpPr>
          <p:nvPr>
            <p:ph idx="1"/>
          </p:nvPr>
        </p:nvSpPr>
        <p:spPr>
          <a:xfrm>
            <a:off x="457200" y="1321296"/>
            <a:ext cx="8219256" cy="5204048"/>
          </a:xfrm>
        </p:spPr>
        <p:txBody>
          <a:bodyPr>
            <a:noAutofit/>
          </a:bodyPr>
          <a:lstStyle/>
          <a:p>
            <a:pPr>
              <a:spcBef>
                <a:spcPts val="1200"/>
              </a:spcBef>
              <a:spcAft>
                <a:spcPts val="600"/>
              </a:spcAft>
            </a:pPr>
            <a:r>
              <a:rPr lang="tr-TR" sz="2800" noProof="1" smtClean="0"/>
              <a:t>Detayların konum ve öznitelik bilgilerinin dikkate alınarak gerçekleştirildiği istatistiksel analizler jeoistatistiksel analiz kapsamında ele alınır.</a:t>
            </a:r>
          </a:p>
          <a:p>
            <a:pPr>
              <a:spcBef>
                <a:spcPts val="1200"/>
              </a:spcBef>
              <a:spcAft>
                <a:spcPts val="600"/>
              </a:spcAft>
            </a:pPr>
            <a:r>
              <a:rPr lang="tr-TR" sz="2800" noProof="1" smtClean="0"/>
              <a:t>Jeoistatistik, mekânsal olaylarla ilişkili değerleri analiz etmek ve tahmin etmek için kullanılır. </a:t>
            </a:r>
          </a:p>
        </p:txBody>
      </p:sp>
      <p:sp>
        <p:nvSpPr>
          <p:cNvPr id="4" name="Slayt Numarası Yer Tutucusu 3"/>
          <p:cNvSpPr>
            <a:spLocks noGrp="1"/>
          </p:cNvSpPr>
          <p:nvPr>
            <p:ph type="sldNum" sz="quarter" idx="12"/>
          </p:nvPr>
        </p:nvSpPr>
        <p:spPr/>
        <p:txBody>
          <a:bodyPr/>
          <a:lstStyle/>
          <a:p>
            <a:fld id="{F302176B-0E47-46AC-8F43-DAB4B8A37D06}" type="slidenum">
              <a:rPr lang="tr-TR" smtClean="0"/>
              <a:t>8</a:t>
            </a:fld>
            <a:endParaRPr lang="tr-TR"/>
          </a:p>
        </p:txBody>
      </p:sp>
    </p:spTree>
    <p:extLst>
      <p:ext uri="{BB962C8B-B14F-4D97-AF65-F5344CB8AC3E}">
        <p14:creationId xmlns:p14="http://schemas.microsoft.com/office/powerpoint/2010/main" val="2793587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7620000" cy="864096"/>
          </a:xfrm>
        </p:spPr>
        <p:txBody>
          <a:bodyPr vert="horz" lIns="91440" tIns="45720" rIns="91440" bIns="45720" rtlCol="0" anchor="ctr">
            <a:noAutofit/>
          </a:bodyPr>
          <a:lstStyle/>
          <a:p>
            <a:r>
              <a:rPr lang="tr-TR" sz="3600" b="1" noProof="1" smtClean="0"/>
              <a:t>Yakınlık Analizi</a:t>
            </a:r>
            <a:endParaRPr lang="tr-TR" sz="3600" b="1" noProof="1"/>
          </a:p>
        </p:txBody>
      </p:sp>
      <p:sp>
        <p:nvSpPr>
          <p:cNvPr id="3" name="İçerik Yer Tutucusu 2"/>
          <p:cNvSpPr>
            <a:spLocks noGrp="1"/>
          </p:cNvSpPr>
          <p:nvPr>
            <p:ph idx="1"/>
          </p:nvPr>
        </p:nvSpPr>
        <p:spPr>
          <a:xfrm>
            <a:off x="457200" y="1321296"/>
            <a:ext cx="8291264" cy="5204048"/>
          </a:xfrm>
        </p:spPr>
        <p:txBody>
          <a:bodyPr vert="horz" lIns="91440" tIns="45720" rIns="91440" bIns="45720" rtlCol="0">
            <a:noAutofit/>
          </a:bodyPr>
          <a:lstStyle/>
          <a:p>
            <a:pPr>
              <a:spcBef>
                <a:spcPts val="1200"/>
              </a:spcBef>
              <a:spcAft>
                <a:spcPts val="600"/>
              </a:spcAft>
            </a:pPr>
            <a:r>
              <a:rPr lang="tr-TR" sz="2800" noProof="1" smtClean="0"/>
              <a:t>Yakınlık analizi, detaylar arasındaki mesafenin ölçülerek analizine dayalıdır. </a:t>
            </a:r>
          </a:p>
          <a:p>
            <a:pPr>
              <a:spcBef>
                <a:spcPts val="1200"/>
              </a:spcBef>
              <a:spcAft>
                <a:spcPts val="600"/>
              </a:spcAft>
            </a:pPr>
            <a:r>
              <a:rPr lang="tr-TR" sz="2800" noProof="1" smtClean="0"/>
              <a:t>CBS’de çok sayıda yakınlık analizi tanımlanmıştır. Bunlardan başlıcaları geometrik buffer ve Thiessen (Voronoi) poligonlarıdır.</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9</a:t>
            </a:fld>
            <a:endParaRPr lang="tr-TR"/>
          </a:p>
        </p:txBody>
      </p:sp>
    </p:spTree>
    <p:extLst>
      <p:ext uri="{BB962C8B-B14F-4D97-AF65-F5344CB8AC3E}">
        <p14:creationId xmlns:p14="http://schemas.microsoft.com/office/powerpoint/2010/main" val="1687509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864096"/>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Geometrik buffer (tampon alan) oluşturma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1340768"/>
            <a:ext cx="8585720" cy="3600400"/>
          </a:xfrm>
        </p:spPr>
        <p:txBody>
          <a:bodyPr vert="horz" lIns="91440" tIns="45720" rIns="91440" bIns="45720" rtlCol="0">
            <a:noAutofit/>
          </a:bodyPr>
          <a:lstStyle/>
          <a:p>
            <a:pPr>
              <a:spcBef>
                <a:spcPts val="1200"/>
              </a:spcBef>
              <a:spcAft>
                <a:spcPts val="600"/>
              </a:spcAft>
            </a:pPr>
            <a:r>
              <a:rPr lang="tr-TR" sz="2400" noProof="1" smtClean="0"/>
              <a:t>CBS’de en yaygın yakınlık analizlerinden biri detaylar çevresinde belirli bir mesafedeki bir bölgeyi tanımlayan geometrik buffer oluşturma işlemidir. </a:t>
            </a:r>
          </a:p>
          <a:p>
            <a:pPr>
              <a:spcBef>
                <a:spcPts val="1200"/>
              </a:spcBef>
              <a:spcAft>
                <a:spcPts val="600"/>
              </a:spcAft>
            </a:pPr>
            <a:r>
              <a:rPr lang="tr-TR" sz="2400" noProof="1" smtClean="0"/>
              <a:t>Geometrik buffer, seçilmiş coğrafi objelerin (nokta, çizgi ya da alan) etrafına verilen mesafede tanımlanmış bir tampon alan oluşturulmasından ibarettir.</a:t>
            </a:r>
          </a:p>
          <a:p>
            <a:pPr>
              <a:spcBef>
                <a:spcPts val="1200"/>
              </a:spcBef>
              <a:spcAft>
                <a:spcPts val="600"/>
              </a:spcAft>
            </a:pPr>
            <a:endParaRPr lang="tr-TR" sz="2400" noProof="1" smtClean="0"/>
          </a:p>
          <a:p>
            <a:pPr>
              <a:spcBef>
                <a:spcPts val="1200"/>
              </a:spcBef>
              <a:spcAft>
                <a:spcPts val="600"/>
              </a:spcAft>
            </a:pP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10</a:t>
            </a:fld>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999" y="4052788"/>
            <a:ext cx="7868433" cy="2688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5039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720080"/>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Geometrik buffer (tampon alan) oluşturma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1340768"/>
            <a:ext cx="8081664" cy="576064"/>
          </a:xfrm>
        </p:spPr>
        <p:txBody>
          <a:bodyPr>
            <a:noAutofit/>
          </a:bodyPr>
          <a:lstStyle/>
          <a:p>
            <a:pPr>
              <a:spcAft>
                <a:spcPts val="600"/>
              </a:spcAft>
            </a:pPr>
            <a:r>
              <a:rPr lang="tr-TR" sz="2800" noProof="1" smtClean="0"/>
              <a:t>Tampon alanlar çoklu şekilde oluşturulabilir.</a:t>
            </a:r>
          </a:p>
          <a:p>
            <a:pPr>
              <a:spcAft>
                <a:spcPts val="600"/>
              </a:spcAft>
            </a:pP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11</a:t>
            </a:fld>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4949" y="2204863"/>
            <a:ext cx="5661347" cy="4599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1267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720080"/>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Thiessen (Voronoi) poligonları</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12</a:t>
            </a:fld>
            <a:endParaRPr lang="tr-T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995032"/>
            <a:ext cx="3450674" cy="2862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İçerik Yer Tutucusu 2"/>
          <p:cNvSpPr>
            <a:spLocks noGrp="1"/>
          </p:cNvSpPr>
          <p:nvPr>
            <p:ph idx="1"/>
          </p:nvPr>
        </p:nvSpPr>
        <p:spPr>
          <a:xfrm>
            <a:off x="234752" y="1052736"/>
            <a:ext cx="8724026" cy="3744416"/>
          </a:xfrm>
        </p:spPr>
        <p:txBody>
          <a:bodyPr>
            <a:noAutofit/>
          </a:bodyPr>
          <a:lstStyle/>
          <a:p>
            <a:pPr>
              <a:spcAft>
                <a:spcPts val="600"/>
              </a:spcAft>
            </a:pPr>
            <a:r>
              <a:rPr lang="tr-TR" sz="2300" noProof="1" smtClean="0"/>
              <a:t>Her nokta için proksimal bölgelerin belirlenmesinde başka bir ifadeyle nokta çevresindeki etki alanlarının belirlenmesinde kullanılan bir yaklaşımdır. </a:t>
            </a:r>
          </a:p>
          <a:p>
            <a:pPr>
              <a:spcAft>
                <a:spcPts val="600"/>
              </a:spcAft>
            </a:pPr>
            <a:r>
              <a:rPr lang="tr-TR" sz="2300" noProof="1" smtClean="0"/>
              <a:t>Thiessen poligonları oluşturulurken alan sınırları komşu noktalara eş mesafeden geçer. </a:t>
            </a:r>
          </a:p>
          <a:p>
            <a:pPr>
              <a:spcAft>
                <a:spcPts val="600"/>
              </a:spcAft>
            </a:pPr>
            <a:r>
              <a:rPr lang="tr-TR" sz="2300" noProof="1" smtClean="0"/>
              <a:t>Çokgenlerin durumu noktaların sayısına ve konumuna bağlıdır. </a:t>
            </a:r>
          </a:p>
          <a:p>
            <a:pPr>
              <a:spcAft>
                <a:spcPts val="600"/>
              </a:spcAft>
            </a:pPr>
            <a:r>
              <a:rPr lang="tr-TR" sz="2300" noProof="1" smtClean="0"/>
              <a:t>Thiessen poligonları özellikle meteorolojik veriler için sık kullanılan bir yaklaşımdır.</a:t>
            </a:r>
            <a:endParaRPr lang="tr-TR" sz="2300" noProof="1"/>
          </a:p>
        </p:txBody>
      </p:sp>
    </p:spTree>
    <p:extLst>
      <p:ext uri="{BB962C8B-B14F-4D97-AF65-F5344CB8AC3E}">
        <p14:creationId xmlns:p14="http://schemas.microsoft.com/office/powerpoint/2010/main" val="3961649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6760" y="1124744"/>
            <a:ext cx="8657728" cy="2592288"/>
          </a:xfrm>
        </p:spPr>
        <p:txBody>
          <a:bodyPr vert="horz" lIns="91440" tIns="45720" rIns="91440" bIns="45720" rtlCol="0">
            <a:noAutofit/>
          </a:bodyPr>
          <a:lstStyle/>
          <a:p>
            <a:pPr>
              <a:spcBef>
                <a:spcPts val="1200"/>
              </a:spcBef>
              <a:spcAft>
                <a:spcPts val="600"/>
              </a:spcAft>
            </a:pPr>
            <a:r>
              <a:rPr lang="tr-TR" sz="2400" noProof="1" smtClean="0"/>
              <a:t>Mekânsal veriler için enterpolasyon, bilinen değerlere sahip noktaları veya örnek noktaları kullanarak diğer bilinmeyen noktalardaki değerleri tahmin etme işlemidir. </a:t>
            </a:r>
          </a:p>
          <a:p>
            <a:pPr>
              <a:spcBef>
                <a:spcPts val="1200"/>
              </a:spcBef>
              <a:spcAft>
                <a:spcPts val="600"/>
              </a:spcAft>
            </a:pPr>
            <a:r>
              <a:rPr lang="tr-TR" sz="2400" noProof="1" smtClean="0"/>
              <a:t>Enterpolasyon; yükseklik, yağış, sıcaklık, gürültü seviyeleri gibi herhangi bir coğrafi nokta verisi için bilinmeyen değerleri tahmin etmek için kullanılabilir.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13</a:t>
            </a:fld>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499" y="3575125"/>
            <a:ext cx="5082877" cy="3238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Başlık 1"/>
          <p:cNvSpPr>
            <a:spLocks noGrp="1"/>
          </p:cNvSpPr>
          <p:nvPr>
            <p:ph type="title"/>
          </p:nvPr>
        </p:nvSpPr>
        <p:spPr>
          <a:xfrm>
            <a:off x="323528" y="332656"/>
            <a:ext cx="7620000" cy="720080"/>
          </a:xfrm>
        </p:spPr>
        <p:txBody>
          <a:bodyPr vert="horz" lIns="91440" tIns="45720" rIns="91440" bIns="45720" rtlCol="0" anchor="ctr">
            <a:noAutofit/>
          </a:bodyPr>
          <a:lstStyle/>
          <a:p>
            <a:r>
              <a:rPr lang="tr-TR" sz="3600" b="1" noProof="1" smtClean="0"/>
              <a:t>Nokta Enterpolasyonu</a:t>
            </a:r>
            <a:endParaRPr lang="tr-TR" sz="3600" b="1" noProof="1"/>
          </a:p>
        </p:txBody>
      </p:sp>
    </p:spTree>
    <p:extLst>
      <p:ext uri="{BB962C8B-B14F-4D97-AF65-F5344CB8AC3E}">
        <p14:creationId xmlns:p14="http://schemas.microsoft.com/office/powerpoint/2010/main" val="36076944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268760"/>
            <a:ext cx="8712968" cy="2304256"/>
          </a:xfrm>
        </p:spPr>
        <p:txBody>
          <a:bodyPr vert="horz" lIns="91440" tIns="45720" rIns="91440" bIns="45720" rtlCol="0">
            <a:noAutofit/>
          </a:bodyPr>
          <a:lstStyle/>
          <a:p>
            <a:pPr>
              <a:spcBef>
                <a:spcPts val="1200"/>
              </a:spcBef>
              <a:spcAft>
                <a:spcPts val="600"/>
              </a:spcAft>
            </a:pPr>
            <a:r>
              <a:rPr lang="tr-TR" sz="2400" noProof="1" smtClean="0"/>
              <a:t>Enterpolasyon ile herhangi bir katmanda bilinmeyen noktaların öznitelik değerleri, komşuluklarındaki bilinen noktaların öznitelik değerleri kullanılarak bulunur.</a:t>
            </a:r>
          </a:p>
          <a:p>
            <a:pPr>
              <a:spcBef>
                <a:spcPts val="1200"/>
              </a:spcBef>
              <a:spcAft>
                <a:spcPts val="600"/>
              </a:spcAft>
            </a:pPr>
            <a:r>
              <a:rPr lang="tr-TR" sz="2400" noProof="1" smtClean="0"/>
              <a:t>Kestirimin kalitesi; kullanılan değerlerin doğruluğu, kullanılan nokta sayısı ve dağılımı ve kullanılan yönteme bağlıdır.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14</a:t>
            </a:fld>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035" y="3589933"/>
            <a:ext cx="6421317" cy="30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Başlık 5"/>
          <p:cNvSpPr>
            <a:spLocks noGrp="1"/>
          </p:cNvSpPr>
          <p:nvPr>
            <p:ph type="title"/>
          </p:nvPr>
        </p:nvSpPr>
        <p:spPr>
          <a:xfrm>
            <a:off x="457200" y="332656"/>
            <a:ext cx="8229600" cy="990600"/>
          </a:xfrm>
        </p:spPr>
        <p:txBody>
          <a:bodyPr>
            <a:normAutofit/>
          </a:bodyPr>
          <a:lstStyle/>
          <a:p>
            <a:r>
              <a:rPr lang="tr-TR" sz="3600" b="1" noProof="1" smtClean="0"/>
              <a:t>Nokta Enterpolasyonu</a:t>
            </a:r>
            <a:endParaRPr lang="tr-TR" sz="3600" noProof="1"/>
          </a:p>
        </p:txBody>
      </p:sp>
    </p:spTree>
    <p:extLst>
      <p:ext uri="{BB962C8B-B14F-4D97-AF65-F5344CB8AC3E}">
        <p14:creationId xmlns:p14="http://schemas.microsoft.com/office/powerpoint/2010/main" val="1916628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640960" cy="720080"/>
          </a:xfrm>
        </p:spPr>
        <p:txBody>
          <a:bodyPr vert="horz" lIns="91440" tIns="45720" rIns="91440" bIns="45720" rtlCol="0" anchor="ctr">
            <a:noAutofit/>
          </a:bodyPr>
          <a:lstStyle/>
          <a:p>
            <a:pPr lvl="1"/>
            <a:r>
              <a:rPr lang="tr-TR" sz="3600" b="1" noProof="1" smtClean="0">
                <a:solidFill>
                  <a:schemeClr val="tx2"/>
                </a:solidFill>
                <a:latin typeface="+mj-lt"/>
              </a:rPr>
              <a:t>Çakıştırma (Bindirme/Overlay) Analizi </a:t>
            </a:r>
            <a:endParaRPr lang="tr-TR" sz="3600" b="1" noProof="1">
              <a:solidFill>
                <a:schemeClr val="tx2"/>
              </a:solidFill>
              <a:latin typeface="+mj-lt"/>
            </a:endParaRPr>
          </a:p>
        </p:txBody>
      </p:sp>
      <p:sp>
        <p:nvSpPr>
          <p:cNvPr id="3" name="İçerik Yer Tutucusu 2"/>
          <p:cNvSpPr>
            <a:spLocks noGrp="1"/>
          </p:cNvSpPr>
          <p:nvPr>
            <p:ph idx="1"/>
          </p:nvPr>
        </p:nvSpPr>
        <p:spPr>
          <a:xfrm>
            <a:off x="251520" y="1124744"/>
            <a:ext cx="8640960" cy="2736304"/>
          </a:xfrm>
        </p:spPr>
        <p:txBody>
          <a:bodyPr>
            <a:noAutofit/>
          </a:bodyPr>
          <a:lstStyle/>
          <a:p>
            <a:pPr>
              <a:spcAft>
                <a:spcPts val="600"/>
              </a:spcAft>
            </a:pPr>
            <a:r>
              <a:rPr lang="tr-TR" sz="2300" noProof="1" smtClean="0"/>
              <a:t>Çakıştırma (Bindirme/Overlay) analizi, farklı katmanlardaki verilerin yeni bilgi ve detaylar içeren bir harita oluşturmak için çakıştırılarak birleştirilmesine ve girdi katmanlarda bulunmayan yeni bilgi ve detaylar üretilmesine olanak tanıyan çok katmanlı işlemlerdir. </a:t>
            </a:r>
          </a:p>
          <a:p>
            <a:pPr>
              <a:spcAft>
                <a:spcPts val="600"/>
              </a:spcAft>
            </a:pPr>
            <a:r>
              <a:rPr lang="tr-TR" sz="2300" noProof="1" smtClean="0"/>
              <a:t>Çakıştırma analizi hem vektör hem de raster verilerde kullanılan bir analiz türüdür.</a:t>
            </a:r>
          </a:p>
        </p:txBody>
      </p:sp>
      <p:sp>
        <p:nvSpPr>
          <p:cNvPr id="4" name="Slayt Numarası Yer Tutucusu 3"/>
          <p:cNvSpPr>
            <a:spLocks noGrp="1"/>
          </p:cNvSpPr>
          <p:nvPr>
            <p:ph type="sldNum" sz="quarter" idx="12"/>
          </p:nvPr>
        </p:nvSpPr>
        <p:spPr/>
        <p:txBody>
          <a:bodyPr/>
          <a:lstStyle/>
          <a:p>
            <a:fld id="{F302176B-0E47-46AC-8F43-DAB4B8A37D06}" type="slidenum">
              <a:rPr lang="tr-TR" smtClean="0"/>
              <a:t>15</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8283" y="3501849"/>
            <a:ext cx="3551975" cy="331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7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784976" cy="720080"/>
          </a:xfrm>
        </p:spPr>
        <p:txBody>
          <a:bodyPr vert="horz" lIns="91440" tIns="45720" rIns="91440" bIns="45720" rtlCol="0" anchor="ctr">
            <a:noAutofit/>
          </a:bodyPr>
          <a:lstStyle/>
          <a:p>
            <a:pPr lvl="1"/>
            <a:r>
              <a:rPr lang="tr-TR" sz="3600" b="1" noProof="1" smtClean="0">
                <a:solidFill>
                  <a:schemeClr val="tx2"/>
                </a:solidFill>
                <a:latin typeface="+mj-lt"/>
              </a:rPr>
              <a:t>Çakıştırma (Bindirme/Overlay) Analizi </a:t>
            </a:r>
            <a:endParaRPr lang="tr-TR" sz="3600" b="1" noProof="1">
              <a:solidFill>
                <a:schemeClr val="tx2"/>
              </a:solidFill>
              <a:latin typeface="+mj-lt"/>
            </a:endParaRPr>
          </a:p>
        </p:txBody>
      </p:sp>
      <p:sp>
        <p:nvSpPr>
          <p:cNvPr id="3" name="İçerik Yer Tutucusu 2"/>
          <p:cNvSpPr>
            <a:spLocks noGrp="1"/>
          </p:cNvSpPr>
          <p:nvPr>
            <p:ph idx="1"/>
          </p:nvPr>
        </p:nvSpPr>
        <p:spPr>
          <a:xfrm>
            <a:off x="234752" y="1124744"/>
            <a:ext cx="8801744" cy="1152128"/>
          </a:xfrm>
        </p:spPr>
        <p:txBody>
          <a:bodyPr>
            <a:noAutofit/>
          </a:bodyPr>
          <a:lstStyle/>
          <a:p>
            <a:pPr>
              <a:spcAft>
                <a:spcPts val="600"/>
              </a:spcAft>
            </a:pPr>
            <a:r>
              <a:rPr lang="tr-TR" sz="2400" noProof="1" smtClean="0"/>
              <a:t>Vektör yapıda nokta detaylar alan detaylarla, çizgi detaylar alan detaylarla ve alan detaylar alan detaylarla birleştirilebilir.</a:t>
            </a:r>
          </a:p>
        </p:txBody>
      </p:sp>
      <p:sp>
        <p:nvSpPr>
          <p:cNvPr id="4" name="Slayt Numarası Yer Tutucusu 3"/>
          <p:cNvSpPr>
            <a:spLocks noGrp="1"/>
          </p:cNvSpPr>
          <p:nvPr>
            <p:ph type="sldNum" sz="quarter" idx="12"/>
          </p:nvPr>
        </p:nvSpPr>
        <p:spPr/>
        <p:txBody>
          <a:bodyPr/>
          <a:lstStyle/>
          <a:p>
            <a:fld id="{F302176B-0E47-46AC-8F43-DAB4B8A37D06}" type="slidenum">
              <a:rPr lang="tr-TR" smtClean="0"/>
              <a:t>16</a:t>
            </a:fld>
            <a:endParaRPr lang="tr-T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843" y="1942926"/>
            <a:ext cx="5535613"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07504" y="2405787"/>
            <a:ext cx="2808312" cy="2031325"/>
          </a:xfrm>
          <a:prstGeom prst="rect">
            <a:avLst/>
          </a:prstGeom>
        </p:spPr>
        <p:txBody>
          <a:bodyPr wrap="square">
            <a:spAutoFit/>
          </a:bodyPr>
          <a:lstStyle/>
          <a:p>
            <a:r>
              <a:rPr lang="tr-TR" noProof="1" smtClean="0"/>
              <a:t>Çizgi yapısındaki Yol katmanı alan yapısındaki Mahalle katmanı ile çakıştırılarak her bir yol güzergâhının hangi mahallelerden geçtiği tespit edilebilir. </a:t>
            </a:r>
            <a:endParaRPr lang="tr-TR" noProof="1"/>
          </a:p>
        </p:txBody>
      </p:sp>
    </p:spTree>
    <p:extLst>
      <p:ext uri="{BB962C8B-B14F-4D97-AF65-F5344CB8AC3E}">
        <p14:creationId xmlns:p14="http://schemas.microsoft.com/office/powerpoint/2010/main" val="3934903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712968" cy="792088"/>
          </a:xfrm>
        </p:spPr>
        <p:txBody>
          <a:bodyPr vert="horz" lIns="91440" tIns="45720" rIns="91440" bIns="45720" rtlCol="0" anchor="ctr">
            <a:noAutofit/>
          </a:bodyPr>
          <a:lstStyle/>
          <a:p>
            <a:pPr lvl="1"/>
            <a:r>
              <a:rPr lang="tr-TR" sz="3600" b="1" noProof="1" smtClean="0">
                <a:solidFill>
                  <a:schemeClr val="tx2"/>
                </a:solidFill>
                <a:latin typeface="+mj-lt"/>
              </a:rPr>
              <a:t>Çakıştırma (Bindirme/Overlay) Analizi </a:t>
            </a:r>
            <a:endParaRPr lang="tr-TR" sz="3600" b="1" noProof="1">
              <a:solidFill>
                <a:schemeClr val="tx2"/>
              </a:solidFill>
              <a:latin typeface="+mj-lt"/>
            </a:endParaRPr>
          </a:p>
        </p:txBody>
      </p:sp>
      <p:sp>
        <p:nvSpPr>
          <p:cNvPr id="3" name="İçerik Yer Tutucusu 2"/>
          <p:cNvSpPr>
            <a:spLocks noGrp="1"/>
          </p:cNvSpPr>
          <p:nvPr>
            <p:ph idx="1"/>
          </p:nvPr>
        </p:nvSpPr>
        <p:spPr>
          <a:xfrm>
            <a:off x="234752" y="1268760"/>
            <a:ext cx="8729736" cy="5256584"/>
          </a:xfrm>
        </p:spPr>
        <p:txBody>
          <a:bodyPr>
            <a:noAutofit/>
          </a:bodyPr>
          <a:lstStyle/>
          <a:p>
            <a:pPr>
              <a:spcAft>
                <a:spcPts val="600"/>
              </a:spcAft>
            </a:pPr>
            <a:r>
              <a:rPr lang="tr-TR" sz="2400" noProof="1" smtClean="0"/>
              <a:t>Çakıştırma analizlerinde gerek vektör gerekse raster verilerde en çok gereksinim duyulan işlemlerden birisi “yeniden sınıflandırma”dır. </a:t>
            </a:r>
          </a:p>
          <a:p>
            <a:pPr>
              <a:spcAft>
                <a:spcPts val="600"/>
              </a:spcAft>
            </a:pPr>
            <a:r>
              <a:rPr lang="tr-TR" sz="2400" noProof="1" smtClean="0"/>
              <a:t>Vektör verilerde yeniden sınıflandırma haritanın geometrisini değiştirmeden öznitelik değerlerini değiştirme yöntemidir.</a:t>
            </a:r>
          </a:p>
          <a:p>
            <a:pPr lvl="1">
              <a:spcBef>
                <a:spcPts val="0"/>
              </a:spcBef>
              <a:spcAft>
                <a:spcPts val="600"/>
              </a:spcAft>
            </a:pPr>
            <a:r>
              <a:rPr lang="tr-TR" sz="2200" noProof="1" smtClean="0"/>
              <a:t>Yeniden sınıflandırma bir öznitelik genelleme tekniğidir.</a:t>
            </a:r>
          </a:p>
          <a:p>
            <a:pPr lvl="1">
              <a:spcBef>
                <a:spcPts val="0"/>
              </a:spcBef>
              <a:spcAft>
                <a:spcPts val="600"/>
              </a:spcAft>
            </a:pPr>
            <a:r>
              <a:rPr lang="tr-TR" sz="2200" noProof="1" smtClean="0"/>
              <a:t>Alan tipi verilerde yeniden sınıflandırma işleminden sonra özdeş öznitelik değerlerine sahip alanlar arasındaki ortak sınırlar çözülür, çizgi verilerinde ise eğer çizgiler bitişikse birleştirilir. Sonuç olarak bu işlem sonucunda vektör verilerde topoloji yeniden oluşturulacaktır. </a:t>
            </a:r>
          </a:p>
          <a:p>
            <a:pPr>
              <a:spcAft>
                <a:spcPts val="600"/>
              </a:spcAft>
            </a:pPr>
            <a:r>
              <a:rPr lang="tr-TR" sz="2400" noProof="1" smtClean="0"/>
              <a:t>Raster verilerde yeniden sınıflandırma ile orijinal piksel değerleri yerine yenileri atanır.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17</a:t>
            </a:fld>
            <a:endParaRPr lang="tr-TR"/>
          </a:p>
        </p:txBody>
      </p:sp>
    </p:spTree>
    <p:extLst>
      <p:ext uri="{BB962C8B-B14F-4D97-AF65-F5344CB8AC3E}">
        <p14:creationId xmlns:p14="http://schemas.microsoft.com/office/powerpoint/2010/main" val="1795187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712968" cy="792088"/>
          </a:xfrm>
        </p:spPr>
        <p:txBody>
          <a:bodyPr vert="horz" lIns="91440" tIns="45720" rIns="91440" bIns="45720" rtlCol="0" anchor="ctr">
            <a:noAutofit/>
          </a:bodyPr>
          <a:lstStyle/>
          <a:p>
            <a:pPr lvl="1"/>
            <a:r>
              <a:rPr lang="tr-TR" sz="3600" b="1" noProof="1" smtClean="0">
                <a:solidFill>
                  <a:schemeClr val="tx2"/>
                </a:solidFill>
                <a:latin typeface="+mj-lt"/>
              </a:rPr>
              <a:t>Çakıştırma (Bindirme/Overlay) Analizi </a:t>
            </a:r>
            <a:endParaRPr lang="tr-TR" sz="3600" b="1" noProof="1">
              <a:solidFill>
                <a:schemeClr val="tx2"/>
              </a:solidFill>
              <a:latin typeface="+mj-lt"/>
            </a:endParaRPr>
          </a:p>
        </p:txBody>
      </p:sp>
      <p:sp>
        <p:nvSpPr>
          <p:cNvPr id="3" name="İçerik Yer Tutucusu 2"/>
          <p:cNvSpPr>
            <a:spLocks noGrp="1"/>
          </p:cNvSpPr>
          <p:nvPr>
            <p:ph idx="1"/>
          </p:nvPr>
        </p:nvSpPr>
        <p:spPr>
          <a:xfrm>
            <a:off x="234752" y="1124744"/>
            <a:ext cx="8801744" cy="1440160"/>
          </a:xfrm>
        </p:spPr>
        <p:txBody>
          <a:bodyPr>
            <a:noAutofit/>
          </a:bodyPr>
          <a:lstStyle/>
          <a:p>
            <a:r>
              <a:rPr lang="tr-TR" sz="2800" noProof="1" smtClean="0"/>
              <a:t>Yeni bir okul, hastane, depo yeri vb. inşa etmek amacıyla en uygun yeri bulmak için çakıştırma analizine dayalı bir uygunluk modeli kullanılabilir. </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18</a:t>
            </a:fld>
            <a:endParaRPr lang="tr-TR"/>
          </a:p>
        </p:txBody>
      </p:sp>
      <p:grpSp>
        <p:nvGrpSpPr>
          <p:cNvPr id="21" name="Grup 20"/>
          <p:cNvGrpSpPr/>
          <p:nvPr/>
        </p:nvGrpSpPr>
        <p:grpSpPr>
          <a:xfrm>
            <a:off x="2592416" y="3150817"/>
            <a:ext cx="3598268" cy="3512176"/>
            <a:chOff x="2051720" y="2939419"/>
            <a:chExt cx="3598268" cy="3512176"/>
          </a:xfrm>
        </p:grpSpPr>
        <p:sp>
          <p:nvSpPr>
            <p:cNvPr id="5" name="Aşağı Ok 4"/>
            <p:cNvSpPr/>
            <p:nvPr/>
          </p:nvSpPr>
          <p:spPr>
            <a:xfrm>
              <a:off x="3754760" y="3573016"/>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Aşağı Ok 8"/>
            <p:cNvSpPr/>
            <p:nvPr/>
          </p:nvSpPr>
          <p:spPr>
            <a:xfrm>
              <a:off x="3754760" y="4581128"/>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Aşağı Ok 10"/>
            <p:cNvSpPr/>
            <p:nvPr/>
          </p:nvSpPr>
          <p:spPr>
            <a:xfrm>
              <a:off x="3754760" y="5517232"/>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3" name="Grup 12"/>
            <p:cNvGrpSpPr/>
            <p:nvPr/>
          </p:nvGrpSpPr>
          <p:grpSpPr>
            <a:xfrm>
              <a:off x="2051720" y="5805264"/>
              <a:ext cx="3489598" cy="646331"/>
              <a:chOff x="2051720" y="5879013"/>
              <a:chExt cx="3489598" cy="646331"/>
            </a:xfrm>
          </p:grpSpPr>
          <p:sp>
            <p:nvSpPr>
              <p:cNvPr id="15" name="Dikdörtgen 14"/>
              <p:cNvSpPr/>
              <p:nvPr/>
            </p:nvSpPr>
            <p:spPr>
              <a:xfrm>
                <a:off x="2413892" y="5911452"/>
                <a:ext cx="312742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1480" lvl="1" indent="0">
                  <a:buNone/>
                </a:pPr>
                <a:endParaRPr lang="tr-TR" dirty="0">
                  <a:solidFill>
                    <a:schemeClr val="bg1"/>
                  </a:solidFill>
                </a:endParaRPr>
              </a:p>
            </p:txBody>
          </p:sp>
          <p:sp>
            <p:nvSpPr>
              <p:cNvPr id="14" name="Dikdörtgen 13"/>
              <p:cNvSpPr/>
              <p:nvPr/>
            </p:nvSpPr>
            <p:spPr>
              <a:xfrm>
                <a:off x="2051720" y="5879013"/>
                <a:ext cx="3454252" cy="646331"/>
              </a:xfrm>
              <a:prstGeom prst="rect">
                <a:avLst/>
              </a:prstGeom>
            </p:spPr>
            <p:txBody>
              <a:bodyPr wrap="square">
                <a:spAutoFit/>
              </a:bodyPr>
              <a:lstStyle/>
              <a:p>
                <a:pPr marL="411480" lvl="1" algn="ctr"/>
                <a:r>
                  <a:rPr lang="tr-TR" dirty="0">
                    <a:solidFill>
                      <a:schemeClr val="bg1"/>
                    </a:solidFill>
                  </a:rPr>
                  <a:t>Uygun </a:t>
                </a:r>
                <a:r>
                  <a:rPr lang="tr-TR" dirty="0" smtClean="0">
                    <a:solidFill>
                      <a:schemeClr val="bg1"/>
                    </a:solidFill>
                  </a:rPr>
                  <a:t>yerlerin </a:t>
                </a:r>
                <a:r>
                  <a:rPr lang="tr-TR" dirty="0">
                    <a:solidFill>
                      <a:schemeClr val="bg1"/>
                    </a:solidFill>
                  </a:rPr>
                  <a:t>belirlenmesi </a:t>
                </a:r>
                <a:endParaRPr lang="tr-TR" dirty="0" smtClean="0">
                  <a:solidFill>
                    <a:schemeClr val="bg1"/>
                  </a:solidFill>
                </a:endParaRPr>
              </a:p>
              <a:p>
                <a:pPr marL="411480" lvl="1" algn="ctr"/>
                <a:r>
                  <a:rPr lang="tr-TR" dirty="0" smtClean="0">
                    <a:solidFill>
                      <a:schemeClr val="bg1"/>
                    </a:solidFill>
                  </a:rPr>
                  <a:t>ve görselleştirilmesi</a:t>
                </a:r>
                <a:endParaRPr lang="tr-TR" dirty="0">
                  <a:solidFill>
                    <a:schemeClr val="bg1"/>
                  </a:solidFill>
                </a:endParaRPr>
              </a:p>
            </p:txBody>
          </p:sp>
        </p:grpSp>
        <p:grpSp>
          <p:nvGrpSpPr>
            <p:cNvPr id="12" name="Grup 11"/>
            <p:cNvGrpSpPr/>
            <p:nvPr/>
          </p:nvGrpSpPr>
          <p:grpSpPr>
            <a:xfrm>
              <a:off x="2339752" y="4869160"/>
              <a:ext cx="2808312" cy="576064"/>
              <a:chOff x="2339752" y="4941168"/>
              <a:chExt cx="2808312" cy="576064"/>
            </a:xfrm>
          </p:grpSpPr>
          <p:sp>
            <p:nvSpPr>
              <p:cNvPr id="8" name="Dikdörtgen 7"/>
              <p:cNvSpPr/>
              <p:nvPr/>
            </p:nvSpPr>
            <p:spPr>
              <a:xfrm>
                <a:off x="2627784" y="4941168"/>
                <a:ext cx="25202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1480" lvl="1"/>
                <a:endParaRPr lang="tr-TR" dirty="0"/>
              </a:p>
            </p:txBody>
          </p:sp>
          <p:sp>
            <p:nvSpPr>
              <p:cNvPr id="16" name="Dikdörtgen 15"/>
              <p:cNvSpPr/>
              <p:nvPr/>
            </p:nvSpPr>
            <p:spPr>
              <a:xfrm>
                <a:off x="2339752" y="5020957"/>
                <a:ext cx="2648289" cy="369332"/>
              </a:xfrm>
              <a:prstGeom prst="rect">
                <a:avLst/>
              </a:prstGeom>
            </p:spPr>
            <p:txBody>
              <a:bodyPr wrap="square">
                <a:spAutoFit/>
              </a:bodyPr>
              <a:lstStyle/>
              <a:p>
                <a:pPr marL="411480" lvl="1" algn="ctr"/>
                <a:r>
                  <a:rPr lang="tr-TR" dirty="0">
                    <a:solidFill>
                      <a:schemeClr val="bg1"/>
                    </a:solidFill>
                  </a:rPr>
                  <a:t>Çakıştırma analizi</a:t>
                </a:r>
              </a:p>
            </p:txBody>
          </p:sp>
        </p:grpSp>
        <p:grpSp>
          <p:nvGrpSpPr>
            <p:cNvPr id="19" name="Grup 18"/>
            <p:cNvGrpSpPr/>
            <p:nvPr/>
          </p:nvGrpSpPr>
          <p:grpSpPr>
            <a:xfrm>
              <a:off x="2195736" y="3861048"/>
              <a:ext cx="3454252" cy="648072"/>
              <a:chOff x="2195736" y="3861048"/>
              <a:chExt cx="3454252" cy="648072"/>
            </a:xfrm>
          </p:grpSpPr>
          <p:sp>
            <p:nvSpPr>
              <p:cNvPr id="7" name="Dikdörtgen 6"/>
              <p:cNvSpPr/>
              <p:nvPr/>
            </p:nvSpPr>
            <p:spPr>
              <a:xfrm>
                <a:off x="2308670" y="3933056"/>
                <a:ext cx="312742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1480" lvl="1" indent="0">
                  <a:buNone/>
                </a:pPr>
                <a:endParaRPr lang="tr-TR" dirty="0"/>
              </a:p>
            </p:txBody>
          </p:sp>
          <p:sp>
            <p:nvSpPr>
              <p:cNvPr id="17" name="Dikdörtgen 16"/>
              <p:cNvSpPr/>
              <p:nvPr/>
            </p:nvSpPr>
            <p:spPr>
              <a:xfrm>
                <a:off x="2195736" y="3861048"/>
                <a:ext cx="3454252" cy="646331"/>
              </a:xfrm>
              <a:prstGeom prst="rect">
                <a:avLst/>
              </a:prstGeom>
            </p:spPr>
            <p:txBody>
              <a:bodyPr wrap="square">
                <a:spAutoFit/>
              </a:bodyPr>
              <a:lstStyle/>
              <a:p>
                <a:pPr marL="411480" lvl="1" indent="0">
                  <a:buNone/>
                </a:pPr>
                <a:r>
                  <a:rPr lang="tr-TR" dirty="0">
                    <a:solidFill>
                      <a:schemeClr val="bg1"/>
                    </a:solidFill>
                  </a:rPr>
                  <a:t>Verilerin kriterlere göre yeniden sınıflandırılması</a:t>
                </a:r>
              </a:p>
            </p:txBody>
          </p:sp>
        </p:grpSp>
        <p:grpSp>
          <p:nvGrpSpPr>
            <p:cNvPr id="20" name="Grup 19"/>
            <p:cNvGrpSpPr/>
            <p:nvPr/>
          </p:nvGrpSpPr>
          <p:grpSpPr>
            <a:xfrm>
              <a:off x="2555776" y="2939419"/>
              <a:ext cx="2576281" cy="576064"/>
              <a:chOff x="2555776" y="2939419"/>
              <a:chExt cx="2576281" cy="576064"/>
            </a:xfrm>
          </p:grpSpPr>
          <p:sp>
            <p:nvSpPr>
              <p:cNvPr id="6" name="Dikdörtgen 5"/>
              <p:cNvSpPr/>
              <p:nvPr/>
            </p:nvSpPr>
            <p:spPr>
              <a:xfrm>
                <a:off x="2611777" y="2939419"/>
                <a:ext cx="25202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1480" lvl="1"/>
                <a:endParaRPr lang="tr-TR" dirty="0"/>
              </a:p>
            </p:txBody>
          </p:sp>
          <p:sp>
            <p:nvSpPr>
              <p:cNvPr id="18" name="Dikdörtgen 17"/>
              <p:cNvSpPr/>
              <p:nvPr/>
            </p:nvSpPr>
            <p:spPr>
              <a:xfrm>
                <a:off x="2555776" y="3042785"/>
                <a:ext cx="2520280" cy="369332"/>
              </a:xfrm>
              <a:prstGeom prst="rect">
                <a:avLst/>
              </a:prstGeom>
            </p:spPr>
            <p:txBody>
              <a:bodyPr wrap="square">
                <a:spAutoFit/>
              </a:bodyPr>
              <a:lstStyle/>
              <a:p>
                <a:pPr marL="411480" lvl="1"/>
                <a:r>
                  <a:rPr lang="tr-TR" dirty="0">
                    <a:solidFill>
                      <a:schemeClr val="bg1"/>
                    </a:solidFill>
                  </a:rPr>
                  <a:t>Kriterlerin seçimi</a:t>
                </a:r>
              </a:p>
            </p:txBody>
          </p:sp>
        </p:grpSp>
      </p:grpSp>
      <p:sp>
        <p:nvSpPr>
          <p:cNvPr id="22" name="Dikdörtgen 21"/>
          <p:cNvSpPr/>
          <p:nvPr/>
        </p:nvSpPr>
        <p:spPr>
          <a:xfrm>
            <a:off x="1026909" y="2579712"/>
            <a:ext cx="6768902" cy="461665"/>
          </a:xfrm>
          <a:prstGeom prst="rect">
            <a:avLst/>
          </a:prstGeom>
        </p:spPr>
        <p:txBody>
          <a:bodyPr wrap="square">
            <a:spAutoFit/>
          </a:bodyPr>
          <a:lstStyle/>
          <a:p>
            <a:pPr marL="114300" indent="0">
              <a:spcBef>
                <a:spcPts val="1200"/>
              </a:spcBef>
              <a:buNone/>
            </a:pPr>
            <a:r>
              <a:rPr lang="tr-TR" sz="2400" noProof="1" smtClean="0"/>
              <a:t>Çakıştırma analizine dayalı bir uygunluk modeli</a:t>
            </a:r>
            <a:endParaRPr lang="tr-TR" sz="2400" noProof="1"/>
          </a:p>
        </p:txBody>
      </p:sp>
    </p:spTree>
    <p:extLst>
      <p:ext uri="{BB962C8B-B14F-4D97-AF65-F5344CB8AC3E}">
        <p14:creationId xmlns:p14="http://schemas.microsoft.com/office/powerpoint/2010/main" val="1707224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88640"/>
            <a:ext cx="8784976" cy="792088"/>
          </a:xfrm>
        </p:spPr>
        <p:txBody>
          <a:bodyPr vert="horz" lIns="91440" tIns="45720" rIns="91440" bIns="45720" rtlCol="0" anchor="ctr">
            <a:noAutofit/>
          </a:bodyPr>
          <a:lstStyle/>
          <a:p>
            <a:pPr lvl="1"/>
            <a:r>
              <a:rPr lang="tr-TR" sz="3600" b="1" noProof="1" smtClean="0">
                <a:solidFill>
                  <a:schemeClr val="tx2"/>
                </a:solidFill>
                <a:latin typeface="+mj-lt"/>
              </a:rPr>
              <a:t>Çakıştırma (Bindirme/Overlay) Analizi </a:t>
            </a:r>
            <a:endParaRPr lang="tr-TR" sz="3600" b="1" noProof="1">
              <a:solidFill>
                <a:schemeClr val="tx2"/>
              </a:solidFill>
              <a:latin typeface="+mj-lt"/>
            </a:endParaRPr>
          </a:p>
        </p:txBody>
      </p:sp>
      <p:sp>
        <p:nvSpPr>
          <p:cNvPr id="3" name="İçerik Yer Tutucusu 2"/>
          <p:cNvSpPr>
            <a:spLocks noGrp="1"/>
          </p:cNvSpPr>
          <p:nvPr>
            <p:ph idx="1"/>
          </p:nvPr>
        </p:nvSpPr>
        <p:spPr>
          <a:xfrm>
            <a:off x="234752" y="1216673"/>
            <a:ext cx="4265240" cy="3796503"/>
          </a:xfrm>
        </p:spPr>
        <p:txBody>
          <a:bodyPr>
            <a:noAutofit/>
          </a:bodyPr>
          <a:lstStyle/>
          <a:p>
            <a:r>
              <a:rPr lang="tr-TR" noProof="1" smtClean="0"/>
              <a:t>Örneğin nükleer atık deposu yeri için kriterler; jeolojik açıdan uygun alan olmalı, ulaşım ağlarına uzak olmalı, yüksek nüfus yoğunluğunun olduğu bölgelerden uzak olmalı ve koruma alanlarının dışındaki alanlardan olmalı şeklinde yapılandırılabilir. </a:t>
            </a:r>
          </a:p>
        </p:txBody>
      </p:sp>
      <p:sp>
        <p:nvSpPr>
          <p:cNvPr id="4" name="Slayt Numarası Yer Tutucusu 3"/>
          <p:cNvSpPr>
            <a:spLocks noGrp="1"/>
          </p:cNvSpPr>
          <p:nvPr>
            <p:ph type="sldNum" sz="quarter" idx="12"/>
          </p:nvPr>
        </p:nvSpPr>
        <p:spPr/>
        <p:txBody>
          <a:bodyPr/>
          <a:lstStyle/>
          <a:p>
            <a:fld id="{F302176B-0E47-46AC-8F43-DAB4B8A37D06}" type="slidenum">
              <a:rPr lang="tr-TR" smtClean="0"/>
              <a:t>19</a:t>
            </a:fld>
            <a:endParaRPr lang="tr-T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4645" y="836712"/>
            <a:ext cx="3979205" cy="600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2810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720080"/>
          </a:xfrm>
        </p:spPr>
        <p:txBody>
          <a:bodyPr vert="horz" lIns="91440" tIns="45720" rIns="91440" bIns="45720" rtlCol="0" anchor="ctr">
            <a:noAutofit/>
          </a:bodyPr>
          <a:lstStyle/>
          <a:p>
            <a:pPr lvl="1"/>
            <a:r>
              <a:rPr lang="tr-TR" sz="3600" b="1" noProof="1" smtClean="0">
                <a:solidFill>
                  <a:schemeClr val="tx2"/>
                </a:solidFill>
                <a:latin typeface="+mj-lt"/>
              </a:rPr>
              <a:t>Nokta Desen (Örüntü) Analizi</a:t>
            </a:r>
            <a:endParaRPr lang="tr-TR" sz="3600" b="1" noProof="1">
              <a:solidFill>
                <a:schemeClr val="tx2"/>
              </a:solidFill>
              <a:latin typeface="+mj-lt"/>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20</a:t>
            </a:fld>
            <a:endParaRPr lang="tr-TR"/>
          </a:p>
        </p:txBody>
      </p:sp>
      <p:sp>
        <p:nvSpPr>
          <p:cNvPr id="6" name="İçerik Yer Tutucusu 2"/>
          <p:cNvSpPr txBox="1">
            <a:spLocks/>
          </p:cNvSpPr>
          <p:nvPr/>
        </p:nvSpPr>
        <p:spPr>
          <a:xfrm>
            <a:off x="234752" y="1124744"/>
            <a:ext cx="8729736" cy="2232248"/>
          </a:xfrm>
          <a:prstGeom prst="rect">
            <a:avLst/>
          </a:prstGeom>
        </p:spPr>
        <p:txBody>
          <a:bodyPr vert="horz" lIns="91440" tIns="45720" rIns="91440" bIns="45720" rtlCol="0">
            <a:noAutofit/>
          </a:bodyPr>
          <a:lstStyle>
            <a:lvl1pPr marL="342900" indent="-228600">
              <a:spcBef>
                <a:spcPct val="20000"/>
              </a:spcBef>
              <a:spcAft>
                <a:spcPts val="600"/>
              </a:spcAft>
              <a:buClr>
                <a:schemeClr val="accent1"/>
              </a:buClr>
              <a:buFont typeface="Arial" pitchFamily="34" charset="0"/>
              <a:buChar char="•"/>
              <a:defRPr sz="2300"/>
            </a:lvl1pPr>
            <a:lvl2pPr marL="640080" indent="-228600">
              <a:spcBef>
                <a:spcPct val="20000"/>
              </a:spcBef>
              <a:buClr>
                <a:schemeClr val="accent2"/>
              </a:buClr>
              <a:buFont typeface="Arial" pitchFamily="34" charset="0"/>
              <a:buChar char="•"/>
              <a:defRPr sz="2000"/>
            </a:lvl2pPr>
            <a:lvl3pPr marL="1005840" indent="-228600">
              <a:spcBef>
                <a:spcPct val="20000"/>
              </a:spcBef>
              <a:buClr>
                <a:schemeClr val="accent3"/>
              </a:buClr>
              <a:buFont typeface="Arial" pitchFamily="34" charset="0"/>
              <a:buChar char="•"/>
            </a:lvl3pPr>
            <a:lvl4pPr marL="1280160" indent="-228600">
              <a:spcBef>
                <a:spcPct val="20000"/>
              </a:spcBef>
              <a:buClr>
                <a:schemeClr val="accent4"/>
              </a:buClr>
              <a:buFont typeface="Arial" pitchFamily="34" charset="0"/>
              <a:buChar char="•"/>
              <a:defRPr sz="1600"/>
            </a:lvl4pPr>
            <a:lvl5pPr marL="1554480" indent="-228600">
              <a:spcBef>
                <a:spcPct val="20000"/>
              </a:spcBef>
              <a:buClr>
                <a:schemeClr val="accent5"/>
              </a:buClr>
              <a:buFont typeface="Arial" pitchFamily="34" charset="0"/>
              <a:buChar char="•"/>
              <a:defRPr sz="1400" baseline="0"/>
            </a:lvl5pPr>
            <a:lvl6pPr marL="1737360" indent="-182880">
              <a:spcBef>
                <a:spcPct val="20000"/>
              </a:spcBef>
              <a:buClr>
                <a:schemeClr val="accent1"/>
              </a:buClr>
              <a:buFont typeface="Arial" pitchFamily="34" charset="0"/>
              <a:buChar char="•"/>
              <a:defRPr sz="1400" baseline="0"/>
            </a:lvl6pPr>
            <a:lvl7pPr marL="1920240" indent="-182880">
              <a:spcBef>
                <a:spcPct val="20000"/>
              </a:spcBef>
              <a:buClr>
                <a:schemeClr val="accent2"/>
              </a:buClr>
              <a:buFont typeface="Arial" pitchFamily="34" charset="0"/>
              <a:buChar char="•"/>
              <a:defRPr sz="1400"/>
            </a:lvl7pPr>
            <a:lvl8pPr marL="2103120" indent="-182880">
              <a:spcBef>
                <a:spcPct val="20000"/>
              </a:spcBef>
              <a:buClr>
                <a:schemeClr val="accent3"/>
              </a:buClr>
              <a:buFont typeface="Arial" pitchFamily="34" charset="0"/>
              <a:buChar char="•"/>
              <a:defRPr sz="1400"/>
            </a:lvl8pPr>
            <a:lvl9pPr marL="2286000" indent="-182880">
              <a:spcBef>
                <a:spcPct val="20000"/>
              </a:spcBef>
              <a:buClr>
                <a:schemeClr val="accent4"/>
              </a:buClr>
              <a:buFont typeface="Arial" pitchFamily="34" charset="0"/>
              <a:buChar char="•"/>
              <a:defRPr sz="1400"/>
            </a:lvl9pPr>
          </a:lstStyle>
          <a:p>
            <a:r>
              <a:rPr lang="tr-TR" sz="2400" noProof="1" smtClean="0"/>
              <a:t>Nokta desen (örüntü) analizi; nokta detayların mekânsal desenlerinin incelenmesi ve değerlendirilmesi ve nokta detaylarla ilgili işlemleri kapsar. </a:t>
            </a:r>
          </a:p>
          <a:p>
            <a:r>
              <a:rPr lang="tr-TR" sz="2400" noProof="1" smtClean="0"/>
              <a:t>Genel olarak nokta desen analizi, nokta detayların mekânsal dağılımını incelemenin ilk adımıdır. </a:t>
            </a:r>
            <a:endParaRPr lang="tr-TR" sz="2400" noProof="1"/>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789040"/>
            <a:ext cx="3598743"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p:cNvSpPr/>
          <p:nvPr/>
        </p:nvSpPr>
        <p:spPr>
          <a:xfrm>
            <a:off x="4104456" y="3142709"/>
            <a:ext cx="4572000" cy="646331"/>
          </a:xfrm>
          <a:prstGeom prst="rect">
            <a:avLst/>
          </a:prstGeom>
        </p:spPr>
        <p:txBody>
          <a:bodyPr>
            <a:spAutoFit/>
          </a:bodyPr>
          <a:lstStyle/>
          <a:p>
            <a:pPr algn="ctr"/>
            <a:r>
              <a:rPr lang="tr-TR" noProof="1" smtClean="0"/>
              <a:t>Bir nokta deseni analizinde incelenen nesli tehlike altında olan bir türün dağılımı</a:t>
            </a:r>
            <a:endParaRPr lang="tr-TR" noProof="1"/>
          </a:p>
        </p:txBody>
      </p:sp>
    </p:spTree>
    <p:extLst>
      <p:ext uri="{BB962C8B-B14F-4D97-AF65-F5344CB8AC3E}">
        <p14:creationId xmlns:p14="http://schemas.microsoft.com/office/powerpoint/2010/main" val="576066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280920" cy="720080"/>
          </a:xfrm>
        </p:spPr>
        <p:txBody>
          <a:bodyPr vert="horz" lIns="91440" tIns="45720" rIns="91440" bIns="45720" rtlCol="0" anchor="ctr">
            <a:noAutofit/>
          </a:bodyPr>
          <a:lstStyle/>
          <a:p>
            <a:pPr lvl="1"/>
            <a:r>
              <a:rPr lang="tr-TR" sz="3600" b="1" noProof="1" smtClean="0">
                <a:solidFill>
                  <a:schemeClr val="tx2"/>
                </a:solidFill>
                <a:latin typeface="+mj-lt"/>
              </a:rPr>
              <a:t>Ağ Analizi</a:t>
            </a:r>
            <a:endParaRPr lang="tr-TR" sz="3600" b="1" noProof="1">
              <a:solidFill>
                <a:schemeClr val="tx2"/>
              </a:solidFill>
              <a:latin typeface="+mj-lt"/>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21</a:t>
            </a:fld>
            <a:endParaRPr lang="tr-TR"/>
          </a:p>
        </p:txBody>
      </p:sp>
      <p:sp>
        <p:nvSpPr>
          <p:cNvPr id="6" name="İçerik Yer Tutucusu 2"/>
          <p:cNvSpPr txBox="1">
            <a:spLocks/>
          </p:cNvSpPr>
          <p:nvPr/>
        </p:nvSpPr>
        <p:spPr>
          <a:xfrm>
            <a:off x="234752" y="1124744"/>
            <a:ext cx="8657728" cy="5832648"/>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spcBef>
                <a:spcPts val="600"/>
              </a:spcBef>
              <a:spcAft>
                <a:spcPts val="600"/>
              </a:spcAft>
            </a:pPr>
            <a:r>
              <a:rPr lang="tr-TR" sz="2400" noProof="1" smtClean="0"/>
              <a:t>Birbirine bağlı çizgisel detaylar kümesi ağ (şebeke) olarak adlandırılır. </a:t>
            </a:r>
          </a:p>
          <a:p>
            <a:pPr lvl="1">
              <a:spcBef>
                <a:spcPts val="600"/>
              </a:spcBef>
              <a:spcAft>
                <a:spcPts val="600"/>
              </a:spcAft>
            </a:pPr>
            <a:r>
              <a:rPr lang="tr-TR" sz="2200" noProof="1" smtClean="0"/>
              <a:t>Yollar, akarsular, enerji nakil hatları, boru hatları, sulama kanalları vb. yapılar ağ özelliğindedir. </a:t>
            </a:r>
          </a:p>
          <a:p>
            <a:pPr>
              <a:spcBef>
                <a:spcPts val="1200"/>
              </a:spcBef>
              <a:spcAft>
                <a:spcPts val="600"/>
              </a:spcAft>
            </a:pPr>
            <a:r>
              <a:rPr lang="tr-TR" sz="2400" noProof="1" smtClean="0"/>
              <a:t>Ağ analizleri, birbirine bağlı çizgisel detayların oluşturduğu ağda karar verme süreçlerini destekleyecek çeşitli analizlerin yapılmasını içerir. </a:t>
            </a:r>
          </a:p>
          <a:p>
            <a:pPr>
              <a:spcBef>
                <a:spcPts val="1200"/>
              </a:spcBef>
              <a:spcAft>
                <a:spcPts val="600"/>
              </a:spcAft>
            </a:pPr>
            <a:r>
              <a:rPr lang="tr-TR" sz="2400" noProof="1" smtClean="0"/>
              <a:t>Ağ analizinin bileşenleri</a:t>
            </a:r>
          </a:p>
          <a:p>
            <a:pPr lvl="1">
              <a:spcBef>
                <a:spcPts val="600"/>
              </a:spcBef>
            </a:pPr>
            <a:r>
              <a:rPr lang="tr-TR" sz="2200" noProof="1" smtClean="0"/>
              <a:t>Kaynak kümesi</a:t>
            </a:r>
          </a:p>
          <a:p>
            <a:pPr lvl="1">
              <a:spcBef>
                <a:spcPts val="600"/>
              </a:spcBef>
            </a:pPr>
            <a:r>
              <a:rPr lang="tr-TR" sz="2200" noProof="1" smtClean="0"/>
              <a:t>Kaynakların konumları </a:t>
            </a:r>
          </a:p>
          <a:p>
            <a:pPr lvl="1">
              <a:spcBef>
                <a:spcPts val="600"/>
              </a:spcBef>
            </a:pPr>
            <a:r>
              <a:rPr lang="tr-TR" sz="2200" noProof="1" smtClean="0"/>
              <a:t>Amaç (en kısa mesafe, en kısa süre, en düşük eğim vb.) </a:t>
            </a:r>
          </a:p>
          <a:p>
            <a:pPr lvl="1">
              <a:spcBef>
                <a:spcPts val="600"/>
              </a:spcBef>
            </a:pPr>
            <a:r>
              <a:rPr lang="tr-TR" sz="2200" noProof="1" smtClean="0"/>
              <a:t>Kurallar (yol genişliği, hız sınırı, yol sınıfı, trafik ışıklarında gecikme, kavşaklarda dönüşlerde gecikmeler vb.)</a:t>
            </a:r>
          </a:p>
        </p:txBody>
      </p:sp>
    </p:spTree>
    <p:extLst>
      <p:ext uri="{BB962C8B-B14F-4D97-AF65-F5344CB8AC3E}">
        <p14:creationId xmlns:p14="http://schemas.microsoft.com/office/powerpoint/2010/main" val="19366253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280920" cy="792088"/>
          </a:xfrm>
        </p:spPr>
        <p:txBody>
          <a:bodyPr vert="horz" lIns="91440" tIns="45720" rIns="91440" bIns="45720" rtlCol="0" anchor="ctr">
            <a:noAutofit/>
          </a:bodyPr>
          <a:lstStyle/>
          <a:p>
            <a:pPr lvl="1"/>
            <a:r>
              <a:rPr lang="tr-TR" sz="3600" b="1" noProof="1" smtClean="0">
                <a:solidFill>
                  <a:schemeClr val="tx2"/>
                </a:solidFill>
                <a:latin typeface="+mj-lt"/>
              </a:rPr>
              <a:t>Ağ Analizi</a:t>
            </a:r>
            <a:endParaRPr lang="tr-TR" sz="3600" b="1" noProof="1">
              <a:solidFill>
                <a:schemeClr val="tx2"/>
              </a:solidFill>
              <a:latin typeface="+mj-lt"/>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22</a:t>
            </a:fld>
            <a:endParaRPr lang="tr-TR"/>
          </a:p>
        </p:txBody>
      </p:sp>
      <p:sp>
        <p:nvSpPr>
          <p:cNvPr id="6" name="İçerik Yer Tutucusu 2"/>
          <p:cNvSpPr txBox="1">
            <a:spLocks/>
          </p:cNvSpPr>
          <p:nvPr/>
        </p:nvSpPr>
        <p:spPr>
          <a:xfrm>
            <a:off x="234752" y="1268760"/>
            <a:ext cx="8441704" cy="54006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tr-TR" sz="2800" noProof="1" smtClean="0"/>
              <a:t>Ağ analizi hem vektör hem raster veri yapısında uygulanabilir. </a:t>
            </a:r>
          </a:p>
          <a:p>
            <a:pPr lvl="1"/>
            <a:r>
              <a:rPr lang="tr-TR" sz="2400" noProof="1" smtClean="0"/>
              <a:t>Vektör veri yapısında ağ analizleri için çizgi-düğüm topolojisinin oluşturulması gereklidir. </a:t>
            </a:r>
          </a:p>
          <a:p>
            <a:pPr lvl="1"/>
            <a:r>
              <a:rPr lang="tr-TR" sz="2400" noProof="1" smtClean="0"/>
              <a:t>Raster modelde ağ analizi vektörel modelden daha karmaşıktır ve işlemler çok katmanla gerçekleştirilmektedir. Ancak raster CBS'de harita cebirinin kolay kullanımı göz önüne alındığında, model karmaşık olsa da hesaplamalar basittir.  </a:t>
            </a:r>
          </a:p>
        </p:txBody>
      </p:sp>
    </p:spTree>
    <p:extLst>
      <p:ext uri="{BB962C8B-B14F-4D97-AF65-F5344CB8AC3E}">
        <p14:creationId xmlns:p14="http://schemas.microsoft.com/office/powerpoint/2010/main" val="2030328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280920" cy="792088"/>
          </a:xfrm>
        </p:spPr>
        <p:txBody>
          <a:bodyPr vert="horz" lIns="91440" tIns="45720" rIns="91440" bIns="45720" rtlCol="0" anchor="ctr">
            <a:noAutofit/>
          </a:bodyPr>
          <a:lstStyle/>
          <a:p>
            <a:pPr lvl="1"/>
            <a:r>
              <a:rPr lang="tr-TR" sz="3600" b="1" noProof="1" smtClean="0">
                <a:solidFill>
                  <a:schemeClr val="tx2"/>
                </a:solidFill>
                <a:latin typeface="+mj-lt"/>
              </a:rPr>
              <a:t>Ağ Analizi</a:t>
            </a:r>
            <a:endParaRPr lang="tr-TR" sz="3600" b="1" noProof="1">
              <a:solidFill>
                <a:schemeClr val="tx2"/>
              </a:solidFill>
              <a:latin typeface="+mj-lt"/>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23</a:t>
            </a:fld>
            <a:endParaRPr lang="tr-TR"/>
          </a:p>
        </p:txBody>
      </p:sp>
      <p:sp>
        <p:nvSpPr>
          <p:cNvPr id="6" name="İçerik Yer Tutucusu 2"/>
          <p:cNvSpPr txBox="1">
            <a:spLocks/>
          </p:cNvSpPr>
          <p:nvPr/>
        </p:nvSpPr>
        <p:spPr>
          <a:xfrm>
            <a:off x="234752" y="1268760"/>
            <a:ext cx="8081664" cy="2808312"/>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tr-TR" sz="3000" noProof="1" smtClean="0"/>
              <a:t>Başlıca ağ analizi türleri </a:t>
            </a:r>
          </a:p>
          <a:p>
            <a:pPr lvl="1"/>
            <a:r>
              <a:rPr lang="tr-TR" sz="2700" noProof="1" smtClean="0"/>
              <a:t>Rotalama</a:t>
            </a:r>
          </a:p>
          <a:p>
            <a:pPr lvl="1"/>
            <a:r>
              <a:rPr lang="tr-TR" sz="2700" noProof="1" smtClean="0"/>
              <a:t>En yakın tesisin bulunması</a:t>
            </a:r>
          </a:p>
          <a:p>
            <a:pPr lvl="1"/>
            <a:r>
              <a:rPr lang="tr-TR" sz="2700" noProof="1" smtClean="0"/>
              <a:t>Hizmet alanlarının belirlenmesi</a:t>
            </a:r>
          </a:p>
          <a:p>
            <a:pPr lvl="1"/>
            <a:r>
              <a:rPr lang="tr-TR" sz="2700" noProof="1" smtClean="0"/>
              <a:t>Yer belirleme</a:t>
            </a:r>
          </a:p>
          <a:p>
            <a:pPr marL="114300" indent="0">
              <a:buNone/>
            </a:pPr>
            <a:endParaRPr lang="tr-TR" sz="2400" noProof="1" smtClean="0"/>
          </a:p>
        </p:txBody>
      </p:sp>
    </p:spTree>
    <p:extLst>
      <p:ext uri="{BB962C8B-B14F-4D97-AF65-F5344CB8AC3E}">
        <p14:creationId xmlns:p14="http://schemas.microsoft.com/office/powerpoint/2010/main" val="2822586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80920" cy="93610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Rotalama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1196752"/>
            <a:ext cx="8657728" cy="5328592"/>
          </a:xfrm>
        </p:spPr>
        <p:txBody>
          <a:bodyPr vert="horz" lIns="91440" tIns="45720" rIns="91440" bIns="45720" rtlCol="0">
            <a:noAutofit/>
          </a:bodyPr>
          <a:lstStyle/>
          <a:p>
            <a:pPr>
              <a:spcAft>
                <a:spcPts val="600"/>
              </a:spcAft>
            </a:pPr>
            <a:r>
              <a:rPr lang="tr-TR" sz="2600" noProof="1" smtClean="0"/>
              <a:t>Belirlenen kriterlere göre, bir konumdan diğerine gitmek için en uygun rotanın (güzergâhın) belirlenmesi veya bir noktadan kalkılıp birden daha fazla sayıda konuma uğranacaksa uğrama sırasının ve rotanın en optimum şekilde belirlenmesi rotalama olarak adlandırılır. </a:t>
            </a:r>
          </a:p>
          <a:p>
            <a:pPr>
              <a:spcAft>
                <a:spcPts val="600"/>
              </a:spcAft>
            </a:pPr>
            <a:r>
              <a:rPr lang="tr-TR" sz="2600" noProof="1" smtClean="0"/>
              <a:t>En uygun güzergâh seçimi iki nokta arasında olabilecek en uygun birleşme yolunun belirlenmesidir.</a:t>
            </a:r>
            <a:endParaRPr lang="tr-TR" sz="26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24</a:t>
            </a:fld>
            <a:endParaRPr lang="tr-TR"/>
          </a:p>
        </p:txBody>
      </p:sp>
    </p:spTree>
    <p:extLst>
      <p:ext uri="{BB962C8B-B14F-4D97-AF65-F5344CB8AC3E}">
        <p14:creationId xmlns:p14="http://schemas.microsoft.com/office/powerpoint/2010/main" val="4022483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80920" cy="864096"/>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Rotalama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1196752"/>
            <a:ext cx="8657728" cy="1296144"/>
          </a:xfrm>
        </p:spPr>
        <p:txBody>
          <a:bodyPr>
            <a:noAutofit/>
          </a:bodyPr>
          <a:lstStyle/>
          <a:p>
            <a:r>
              <a:rPr lang="tr-TR" sz="2400" noProof="1" smtClean="0"/>
              <a:t>Rotalamada kullanılacak kriter/kriterler, problemin çözümünde belirleyicidir. Örneğin iki nokta arasındaki en kısa yol ile en kısa süreli yol farklı olabilmektedir.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25</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443" y="3083954"/>
            <a:ext cx="6936941" cy="3657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2735694" y="2607295"/>
            <a:ext cx="3470822" cy="461665"/>
          </a:xfrm>
          <a:prstGeom prst="rect">
            <a:avLst/>
          </a:prstGeom>
        </p:spPr>
        <p:txBody>
          <a:bodyPr wrap="none">
            <a:spAutoFit/>
          </a:bodyPr>
          <a:lstStyle/>
          <a:p>
            <a:r>
              <a:rPr lang="tr-TR" sz="2400" noProof="1" smtClean="0"/>
              <a:t>Optimum rota belirleme </a:t>
            </a:r>
            <a:endParaRPr lang="tr-TR" sz="2400" noProof="1"/>
          </a:p>
        </p:txBody>
      </p:sp>
    </p:spTree>
    <p:extLst>
      <p:ext uri="{BB962C8B-B14F-4D97-AF65-F5344CB8AC3E}">
        <p14:creationId xmlns:p14="http://schemas.microsoft.com/office/powerpoint/2010/main" val="7980223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80920" cy="720080"/>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Rotalama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1124744"/>
            <a:ext cx="8801744" cy="1512168"/>
          </a:xfrm>
        </p:spPr>
        <p:txBody>
          <a:bodyPr>
            <a:noAutofit/>
          </a:bodyPr>
          <a:lstStyle/>
          <a:p>
            <a:r>
              <a:rPr lang="tr-TR" sz="2400" noProof="1" smtClean="0"/>
              <a:t>Rotalama ulaşım endüstrisi için çok önemlidir. Örneğin, taşımacılık şirketleri, teslim alma veya teslimat için durak noktalarını bağlamanın en maliyet etkin yolunu belirlemelidir.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26</a:t>
            </a:fld>
            <a:endParaRPr lang="tr-TR"/>
          </a:p>
        </p:txBody>
      </p:sp>
      <p:sp>
        <p:nvSpPr>
          <p:cNvPr id="5" name="Dikdörtgen 4"/>
          <p:cNvSpPr/>
          <p:nvPr/>
        </p:nvSpPr>
        <p:spPr>
          <a:xfrm>
            <a:off x="206699" y="2924944"/>
            <a:ext cx="3501205" cy="1015663"/>
          </a:xfrm>
          <a:prstGeom prst="rect">
            <a:avLst/>
          </a:prstGeom>
        </p:spPr>
        <p:txBody>
          <a:bodyPr wrap="square">
            <a:spAutoFit/>
          </a:bodyPr>
          <a:lstStyle/>
          <a:p>
            <a:r>
              <a:rPr lang="tr-TR" sz="2000" noProof="1" smtClean="0"/>
              <a:t>Yol haritasındaki 10 nokta konumunu birbirine bağlayan en maliyet etkin rota</a:t>
            </a:r>
            <a:endParaRPr lang="tr-TR" sz="2000" noProof="1"/>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8709" y="2708920"/>
            <a:ext cx="5211763"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54980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280920" cy="648072"/>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En yakın tesisin bulunması</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07504" y="908720"/>
            <a:ext cx="8856984" cy="2952328"/>
          </a:xfrm>
        </p:spPr>
        <p:txBody>
          <a:bodyPr vert="horz" lIns="91440" tIns="45720" rIns="91440" bIns="45720" rtlCol="0">
            <a:noAutofit/>
          </a:bodyPr>
          <a:lstStyle/>
          <a:p>
            <a:pPr>
              <a:spcAft>
                <a:spcPts val="600"/>
              </a:spcAft>
            </a:pPr>
            <a:r>
              <a:rPr lang="tr-TR" sz="2300" noProof="1" smtClean="0"/>
              <a:t>Bir kazaya en yakın hastanenin, bir olay mahalline en yakın polis noktasının ve müşterinin adresine en yakın mağazanın bulunması, en yakın tesisin bulunması problemine örneklerdir. </a:t>
            </a:r>
          </a:p>
          <a:p>
            <a:pPr>
              <a:spcAft>
                <a:spcPts val="600"/>
              </a:spcAft>
            </a:pPr>
            <a:r>
              <a:rPr lang="tr-TR" sz="2300" noProof="1" smtClean="0"/>
              <a:t>En yakın tesisleri bulurken en yakın kaç tanesinin bulunacağı gibi ilave koşullar eklenebilir. </a:t>
            </a:r>
          </a:p>
          <a:p>
            <a:pPr>
              <a:spcAft>
                <a:spcPts val="600"/>
              </a:spcAft>
            </a:pPr>
            <a:r>
              <a:rPr lang="tr-TR" sz="2300" noProof="1" smtClean="0"/>
              <a:t>Ayrıca, en yakın tesiste belirli koşulları sağlamayanların hariç tutulması sağlanabilir. </a:t>
            </a:r>
            <a:endParaRPr lang="tr-TR" sz="23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27</a:t>
            </a:fld>
            <a:endParaRPr lang="tr-TR"/>
          </a:p>
        </p:txBody>
      </p:sp>
      <p:sp>
        <p:nvSpPr>
          <p:cNvPr id="5" name="Dikdörtgen 4"/>
          <p:cNvSpPr/>
          <p:nvPr/>
        </p:nvSpPr>
        <p:spPr>
          <a:xfrm>
            <a:off x="2555776" y="4339942"/>
            <a:ext cx="2376264" cy="400110"/>
          </a:xfrm>
          <a:prstGeom prst="rect">
            <a:avLst/>
          </a:prstGeom>
        </p:spPr>
        <p:txBody>
          <a:bodyPr wrap="square">
            <a:spAutoFit/>
          </a:bodyPr>
          <a:lstStyle/>
          <a:p>
            <a:r>
              <a:rPr lang="tr-TR" sz="2000" noProof="1" smtClean="0"/>
              <a:t>En yakın tesis </a:t>
            </a:r>
            <a:endParaRPr lang="tr-TR" sz="2000" noProof="1"/>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0596" y="3291323"/>
            <a:ext cx="4268631" cy="3450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639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57606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Hizmet alanlarının belirlenmesi</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908720"/>
            <a:ext cx="8657728" cy="2952328"/>
          </a:xfrm>
        </p:spPr>
        <p:txBody>
          <a:bodyPr vert="horz" lIns="91440" tIns="45720" rIns="91440" bIns="45720" rtlCol="0">
            <a:noAutofit/>
          </a:bodyPr>
          <a:lstStyle/>
          <a:p>
            <a:pPr>
              <a:spcAft>
                <a:spcPts val="600"/>
              </a:spcAft>
            </a:pPr>
            <a:r>
              <a:rPr lang="tr-TR" noProof="1" smtClean="0"/>
              <a:t>Bir ağdaki herhangi bir konumun çevresindeki hizmet alanlarının bulunması işlemidir. Örneğin, bir tesisin 10 dakikalık hizmet alanı, o tesisten 10 dakika içinde ulaşılabilen tüm sokakları içerir. </a:t>
            </a:r>
          </a:p>
          <a:p>
            <a:pPr>
              <a:spcAft>
                <a:spcPts val="600"/>
              </a:spcAft>
            </a:pPr>
            <a:r>
              <a:rPr lang="tr-TR" noProof="1" smtClean="0"/>
              <a:t>İtfaiye istasyonlarının ve polis noktalarının hizmet alanlarının belirlenmesi bu işleme örneklerdir. </a:t>
            </a:r>
            <a:endParaRPr lang="tr-TR"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28</a:t>
            </a:fld>
            <a:endParaRPr lang="tr-TR"/>
          </a:p>
        </p:txBody>
      </p:sp>
      <p:pic>
        <p:nvPicPr>
          <p:cNvPr id="8" name="Resim 7"/>
          <p:cNvPicPr/>
          <p:nvPr/>
        </p:nvPicPr>
        <p:blipFill>
          <a:blip r:embed="rId2">
            <a:extLst>
              <a:ext uri="{28A0092B-C50C-407E-A947-70E740481C1C}">
                <a14:useLocalDpi xmlns:a14="http://schemas.microsoft.com/office/drawing/2010/main" val="0"/>
              </a:ext>
            </a:extLst>
          </a:blip>
          <a:stretch>
            <a:fillRect/>
          </a:stretch>
        </p:blipFill>
        <p:spPr>
          <a:xfrm>
            <a:off x="4355976" y="3284984"/>
            <a:ext cx="4104456" cy="3456384"/>
          </a:xfrm>
          <a:prstGeom prst="rect">
            <a:avLst/>
          </a:prstGeom>
        </p:spPr>
      </p:pic>
    </p:spTree>
    <p:extLst>
      <p:ext uri="{BB962C8B-B14F-4D97-AF65-F5344CB8AC3E}">
        <p14:creationId xmlns:p14="http://schemas.microsoft.com/office/powerpoint/2010/main" val="36164369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280920" cy="792088"/>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Hizmet alanlarının belirlenmesi</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29</a:t>
            </a:fld>
            <a:endParaRPr lang="tr-TR"/>
          </a:p>
        </p:txBody>
      </p:sp>
      <p:pic>
        <p:nvPicPr>
          <p:cNvPr id="9" name="Resim 8"/>
          <p:cNvPicPr/>
          <p:nvPr/>
        </p:nvPicPr>
        <p:blipFill>
          <a:blip r:embed="rId2">
            <a:extLst>
              <a:ext uri="{28A0092B-C50C-407E-A947-70E740481C1C}">
                <a14:useLocalDpi xmlns:a14="http://schemas.microsoft.com/office/drawing/2010/main" val="0"/>
              </a:ext>
            </a:extLst>
          </a:blip>
          <a:stretch>
            <a:fillRect/>
          </a:stretch>
        </p:blipFill>
        <p:spPr>
          <a:xfrm>
            <a:off x="3491880" y="1830313"/>
            <a:ext cx="5184576" cy="4911055"/>
          </a:xfrm>
          <a:prstGeom prst="rect">
            <a:avLst/>
          </a:prstGeom>
        </p:spPr>
      </p:pic>
      <p:sp>
        <p:nvSpPr>
          <p:cNvPr id="5" name="Dikdörtgen 4"/>
          <p:cNvSpPr/>
          <p:nvPr/>
        </p:nvSpPr>
        <p:spPr>
          <a:xfrm>
            <a:off x="611560" y="2636912"/>
            <a:ext cx="3024336" cy="1015663"/>
          </a:xfrm>
          <a:prstGeom prst="rect">
            <a:avLst/>
          </a:prstGeom>
        </p:spPr>
        <p:txBody>
          <a:bodyPr wrap="square">
            <a:spAutoFit/>
          </a:bodyPr>
          <a:lstStyle/>
          <a:p>
            <a:r>
              <a:rPr lang="tr-TR" sz="2000" noProof="1" smtClean="0"/>
              <a:t>İki itfaiye istasyonunun iki dakika erişimli hizmet alanlarının belirlenmesi </a:t>
            </a:r>
            <a:endParaRPr lang="tr-TR" sz="2000" noProof="1"/>
          </a:p>
        </p:txBody>
      </p:sp>
    </p:spTree>
    <p:extLst>
      <p:ext uri="{BB962C8B-B14F-4D97-AF65-F5344CB8AC3E}">
        <p14:creationId xmlns:p14="http://schemas.microsoft.com/office/powerpoint/2010/main" val="37254781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280920" cy="648072"/>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Yer belirleme</a:t>
            </a:r>
            <a:endParaRPr lang="tr-TR" sz="3000" b="1" i="1" noProof="1">
              <a:solidFill>
                <a:schemeClr val="accent4">
                  <a:lumMod val="75000"/>
                </a:schemeClr>
              </a:solidFill>
            </a:endParaRPr>
          </a:p>
        </p:txBody>
      </p:sp>
      <p:sp>
        <p:nvSpPr>
          <p:cNvPr id="3" name="İçerik Yer Tutucusu 2"/>
          <p:cNvSpPr>
            <a:spLocks noGrp="1"/>
          </p:cNvSpPr>
          <p:nvPr>
            <p:ph idx="1"/>
          </p:nvPr>
        </p:nvSpPr>
        <p:spPr>
          <a:xfrm>
            <a:off x="234752" y="980728"/>
            <a:ext cx="8657728" cy="1872208"/>
          </a:xfrm>
        </p:spPr>
        <p:txBody>
          <a:bodyPr>
            <a:noAutofit/>
          </a:bodyPr>
          <a:lstStyle/>
          <a:p>
            <a:r>
              <a:rPr lang="tr-TR" sz="2400" noProof="1" smtClean="0"/>
              <a:t>Talep noktaları ve tesisler arasındaki toplam mesafenin en aza indirilmesi, belirli bir tesis mesafesi içinde kapsanan talep noktalarının sayısının en üst düzeye çıkarılması gibi amaçlarla yeni bir tesis yerinin belirlenmesi işlemidir.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30</a:t>
            </a:fld>
            <a:endParaRPr lang="tr-TR"/>
          </a:p>
        </p:txBody>
      </p:sp>
      <p:sp>
        <p:nvSpPr>
          <p:cNvPr id="5" name="Dikdörtgen 4"/>
          <p:cNvSpPr/>
          <p:nvPr/>
        </p:nvSpPr>
        <p:spPr>
          <a:xfrm>
            <a:off x="117963" y="3369186"/>
            <a:ext cx="3317451" cy="707886"/>
          </a:xfrm>
          <a:prstGeom prst="rect">
            <a:avLst/>
          </a:prstGeom>
        </p:spPr>
        <p:txBody>
          <a:bodyPr wrap="square">
            <a:spAutoFit/>
          </a:bodyPr>
          <a:lstStyle/>
          <a:p>
            <a:r>
              <a:rPr lang="tr-TR" sz="2000" noProof="1" smtClean="0"/>
              <a:t>Talep noktalarına göre tesis noktalarının belirlenmesi</a:t>
            </a:r>
            <a:endParaRPr lang="tr-TR" sz="2000" noProof="1"/>
          </a:p>
        </p:txBody>
      </p:sp>
      <p:pic>
        <p:nvPicPr>
          <p:cNvPr id="8" name="Resim 7"/>
          <p:cNvPicPr/>
          <p:nvPr/>
        </p:nvPicPr>
        <p:blipFill>
          <a:blip r:embed="rId2">
            <a:extLst>
              <a:ext uri="{28A0092B-C50C-407E-A947-70E740481C1C}">
                <a14:useLocalDpi xmlns:a14="http://schemas.microsoft.com/office/drawing/2010/main" val="0"/>
              </a:ext>
            </a:extLst>
          </a:blip>
          <a:stretch>
            <a:fillRect/>
          </a:stretch>
        </p:blipFill>
        <p:spPr>
          <a:xfrm>
            <a:off x="3435415" y="2924944"/>
            <a:ext cx="5097025" cy="3456384"/>
          </a:xfrm>
          <a:prstGeom prst="rect">
            <a:avLst/>
          </a:prstGeom>
        </p:spPr>
      </p:pic>
    </p:spTree>
    <p:extLst>
      <p:ext uri="{BB962C8B-B14F-4D97-AF65-F5344CB8AC3E}">
        <p14:creationId xmlns:p14="http://schemas.microsoft.com/office/powerpoint/2010/main" val="19932793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280920" cy="720080"/>
          </a:xfrm>
        </p:spPr>
        <p:txBody>
          <a:bodyPr vert="horz" lIns="91440" tIns="45720" rIns="91440" bIns="45720" rtlCol="0" anchor="ctr">
            <a:noAutofit/>
          </a:bodyPr>
          <a:lstStyle/>
          <a:p>
            <a:pPr lvl="1"/>
            <a:r>
              <a:rPr lang="tr-TR" sz="3600" b="1" noProof="1" smtClean="0">
                <a:solidFill>
                  <a:schemeClr val="tx2"/>
                </a:solidFill>
                <a:latin typeface="+mj-lt"/>
              </a:rPr>
              <a:t>Yüzey Analizi</a:t>
            </a:r>
            <a:endParaRPr lang="tr-TR" sz="3600" b="1" noProof="1">
              <a:solidFill>
                <a:schemeClr val="tx2"/>
              </a:solidFill>
              <a:latin typeface="+mj-lt"/>
            </a:endParaRPr>
          </a:p>
        </p:txBody>
      </p:sp>
      <p:sp>
        <p:nvSpPr>
          <p:cNvPr id="3" name="İçerik Yer Tutucusu 2"/>
          <p:cNvSpPr>
            <a:spLocks noGrp="1"/>
          </p:cNvSpPr>
          <p:nvPr>
            <p:ph idx="1"/>
          </p:nvPr>
        </p:nvSpPr>
        <p:spPr>
          <a:xfrm>
            <a:off x="234752" y="1268760"/>
            <a:ext cx="8729736" cy="4320480"/>
          </a:xfrm>
        </p:spPr>
        <p:txBody>
          <a:bodyPr vert="horz" lIns="91440" tIns="45720" rIns="91440" bIns="45720" rtlCol="0">
            <a:noAutofit/>
          </a:bodyPr>
          <a:lstStyle/>
          <a:p>
            <a:pPr>
              <a:spcAft>
                <a:spcPts val="600"/>
              </a:spcAft>
            </a:pPr>
            <a:r>
              <a:rPr lang="tr-TR" sz="2800" noProof="1" smtClean="0"/>
              <a:t>Yüzey analizi, yüzey bilgisinin üç boyutlu bir yapı olarak mekânsal dağılımı ile ilgilidir. </a:t>
            </a:r>
          </a:p>
          <a:p>
            <a:pPr>
              <a:spcAft>
                <a:spcPts val="600"/>
              </a:spcAft>
            </a:pPr>
            <a:r>
              <a:rPr lang="tr-TR" sz="2800" noProof="1" smtClean="0"/>
              <a:t>Yüzey analizleri;</a:t>
            </a:r>
          </a:p>
          <a:p>
            <a:pPr lvl="1">
              <a:spcBef>
                <a:spcPts val="0"/>
              </a:spcBef>
            </a:pPr>
            <a:r>
              <a:rPr lang="tr-TR" sz="2400" noProof="1" smtClean="0"/>
              <a:t>3-boyutlu görüntüleme / Perspektif görüntü oluşturulması</a:t>
            </a:r>
          </a:p>
          <a:p>
            <a:pPr lvl="1">
              <a:spcBef>
                <a:spcPts val="0"/>
              </a:spcBef>
            </a:pPr>
            <a:r>
              <a:rPr lang="tr-TR" sz="2400" noProof="1" smtClean="0"/>
              <a:t>Eğim analizi</a:t>
            </a:r>
          </a:p>
          <a:p>
            <a:pPr lvl="1">
              <a:spcBef>
                <a:spcPts val="0"/>
              </a:spcBef>
            </a:pPr>
            <a:r>
              <a:rPr lang="tr-TR" sz="2400" noProof="1" smtClean="0"/>
              <a:t>Bakı analizi</a:t>
            </a:r>
          </a:p>
          <a:p>
            <a:pPr lvl="1">
              <a:spcBef>
                <a:spcPts val="0"/>
              </a:spcBef>
            </a:pPr>
            <a:r>
              <a:rPr lang="tr-TR" sz="2400" noProof="1" smtClean="0"/>
              <a:t>Görünürlük analizi </a:t>
            </a:r>
          </a:p>
          <a:p>
            <a:pPr lvl="1">
              <a:spcBef>
                <a:spcPts val="0"/>
              </a:spcBef>
            </a:pPr>
            <a:r>
              <a:rPr lang="tr-TR" sz="2400" noProof="1" smtClean="0"/>
              <a:t>Kesit çıkarma</a:t>
            </a:r>
          </a:p>
          <a:p>
            <a:pPr lvl="1">
              <a:spcBef>
                <a:spcPts val="0"/>
              </a:spcBef>
            </a:pPr>
            <a:r>
              <a:rPr lang="tr-TR" sz="2400" noProof="1" smtClean="0"/>
              <a:t>Kazı ve dolgu hesabı (Hacim hesabı)</a:t>
            </a:r>
          </a:p>
          <a:p>
            <a:pPr>
              <a:spcAft>
                <a:spcPts val="600"/>
              </a:spcAft>
            </a:pPr>
            <a:endParaRPr lang="tr-TR"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31</a:t>
            </a:fld>
            <a:endParaRPr lang="tr-TR"/>
          </a:p>
        </p:txBody>
      </p:sp>
    </p:spTree>
    <p:extLst>
      <p:ext uri="{BB962C8B-B14F-4D97-AF65-F5344CB8AC3E}">
        <p14:creationId xmlns:p14="http://schemas.microsoft.com/office/powerpoint/2010/main" val="14967728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Autofit/>
          </a:bodyPr>
          <a:lstStyle/>
          <a:p>
            <a:r>
              <a:rPr lang="tr-TR" sz="3600" b="1" noProof="1" smtClean="0"/>
              <a:t>Yüzey Analizi</a:t>
            </a:r>
            <a:endParaRPr lang="tr-TR" sz="3600" b="1" noProof="1"/>
          </a:p>
        </p:txBody>
      </p:sp>
      <p:sp>
        <p:nvSpPr>
          <p:cNvPr id="3" name="İçerik Yer Tutucusu 2"/>
          <p:cNvSpPr>
            <a:spLocks noGrp="1"/>
          </p:cNvSpPr>
          <p:nvPr>
            <p:ph idx="1"/>
          </p:nvPr>
        </p:nvSpPr>
        <p:spPr>
          <a:xfrm>
            <a:off x="457200" y="1600200"/>
            <a:ext cx="8229600" cy="1180728"/>
          </a:xfrm>
        </p:spPr>
        <p:txBody>
          <a:bodyPr>
            <a:normAutofit/>
          </a:bodyPr>
          <a:lstStyle/>
          <a:p>
            <a:r>
              <a:rPr lang="tr-TR" sz="2800" noProof="1" smtClean="0"/>
              <a:t>Yüzey analizleri Sayısal Yükseklik Modellerine (SYM) dayalı olarak gerçekleştirilir.</a:t>
            </a:r>
            <a:endParaRPr lang="tr-TR" sz="2800" noProof="1"/>
          </a:p>
        </p:txBody>
      </p:sp>
    </p:spTree>
    <p:extLst>
      <p:ext uri="{BB962C8B-B14F-4D97-AF65-F5344CB8AC3E}">
        <p14:creationId xmlns:p14="http://schemas.microsoft.com/office/powerpoint/2010/main" val="27243293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404664"/>
            <a:ext cx="8229600" cy="990600"/>
          </a:xfrm>
        </p:spPr>
        <p:txBody>
          <a:bodyPr>
            <a:normAutofit/>
          </a:bodyPr>
          <a:lstStyle/>
          <a:p>
            <a:r>
              <a:rPr lang="tr-TR" altLang="tr-TR" sz="3200" b="1" noProof="1" smtClean="0">
                <a:solidFill>
                  <a:schemeClr val="tx1"/>
                </a:solidFill>
                <a:latin typeface="Arial" charset="0"/>
              </a:rPr>
              <a:t>Sayısal Yükseklik Modelleri (SYM)</a:t>
            </a:r>
            <a:endParaRPr lang="tr-TR" altLang="tr-TR" sz="3400" b="1" noProof="1" smtClean="0">
              <a:solidFill>
                <a:srgbClr val="FF9900"/>
              </a:solidFill>
              <a:latin typeface="Arial" charset="0"/>
            </a:endParaRPr>
          </a:p>
        </p:txBody>
      </p:sp>
      <p:sp>
        <p:nvSpPr>
          <p:cNvPr id="51203" name="Rectangle 3"/>
          <p:cNvSpPr>
            <a:spLocks noGrp="1" noChangeArrowheads="1"/>
          </p:cNvSpPr>
          <p:nvPr>
            <p:ph type="body" idx="1"/>
          </p:nvPr>
        </p:nvSpPr>
        <p:spPr>
          <a:xfrm>
            <a:off x="457200" y="1712168"/>
            <a:ext cx="8579296" cy="1932856"/>
          </a:xfrm>
        </p:spPr>
        <p:txBody>
          <a:bodyPr>
            <a:normAutofit/>
          </a:bodyPr>
          <a:lstStyle/>
          <a:p>
            <a:pPr eaLnBrk="1" hangingPunct="1">
              <a:lnSpc>
                <a:spcPct val="90000"/>
              </a:lnSpc>
              <a:spcBef>
                <a:spcPct val="50000"/>
              </a:spcBef>
            </a:pPr>
            <a:r>
              <a:rPr lang="tr-TR" altLang="tr-TR" sz="2800" b="1" noProof="1" smtClean="0"/>
              <a:t>Sayısal Yükseklik Modeli (SYM); </a:t>
            </a:r>
            <a:r>
              <a:rPr lang="tr-TR" altLang="tr-TR" sz="2800" noProof="1" smtClean="0"/>
              <a:t>ABD Jeolojik Ölçmeler Dairesi (USGS) tanımına göre arazinin ortak bir düşey datuma dayandırılmış z (yükseklik) değerlerinin sayısal kartografik bir temsilidir.</a:t>
            </a:r>
          </a:p>
          <a:p>
            <a:pPr eaLnBrk="1" hangingPunct="1">
              <a:lnSpc>
                <a:spcPct val="90000"/>
              </a:lnSpc>
              <a:spcBef>
                <a:spcPct val="50000"/>
              </a:spcBef>
            </a:pPr>
            <a:endParaRPr lang="tr-TR" altLang="tr-TR" sz="2800" noProof="1" smtClean="0"/>
          </a:p>
        </p:txBody>
      </p:sp>
    </p:spTree>
    <p:extLst>
      <p:ext uri="{BB962C8B-B14F-4D97-AF65-F5344CB8AC3E}">
        <p14:creationId xmlns:p14="http://schemas.microsoft.com/office/powerpoint/2010/main" val="1198403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altLang="tr-TR" sz="3200" b="1" noProof="1" smtClean="0">
                <a:solidFill>
                  <a:schemeClr val="tx1"/>
                </a:solidFill>
                <a:latin typeface="Arial" charset="0"/>
              </a:rPr>
              <a:t>Sayısal Yükseklik Modelleri (SYM)</a:t>
            </a:r>
            <a:endParaRPr lang="tr-TR" sz="3200" b="1" noProof="1">
              <a:solidFill>
                <a:schemeClr val="tx1"/>
              </a:solidFill>
              <a:latin typeface="Arial" charset="0"/>
            </a:endParaRPr>
          </a:p>
        </p:txBody>
      </p:sp>
      <p:sp>
        <p:nvSpPr>
          <p:cNvPr id="3" name="İçerik Yer Tutucusu 2"/>
          <p:cNvSpPr>
            <a:spLocks noGrp="1"/>
          </p:cNvSpPr>
          <p:nvPr>
            <p:ph idx="1"/>
          </p:nvPr>
        </p:nvSpPr>
        <p:spPr>
          <a:xfrm>
            <a:off x="457200" y="1600200"/>
            <a:ext cx="8229600" cy="2692896"/>
          </a:xfrm>
        </p:spPr>
        <p:txBody>
          <a:bodyPr/>
          <a:lstStyle/>
          <a:p>
            <a:pPr>
              <a:spcAft>
                <a:spcPts val="600"/>
              </a:spcAft>
            </a:pPr>
            <a:r>
              <a:rPr lang="tr-TR" altLang="tr-TR" noProof="1" smtClean="0"/>
              <a:t>Fiziksel yeryüzünde her noktanın yükseklik değerinin ölçülmesi pratik anlamda mümkün değildir. </a:t>
            </a:r>
          </a:p>
          <a:p>
            <a:pPr>
              <a:spcAft>
                <a:spcPts val="600"/>
              </a:spcAft>
            </a:pPr>
            <a:r>
              <a:rPr lang="tr-TR" altLang="tr-TR" noProof="1" smtClean="0"/>
              <a:t>Bu nedenle yüzeydeki bütün noktaların tanımlanması yerine örneklem noktaları ve uygun bir enterpolasyon fonksiyonunun tanımlanması yoluyla bir modelleme yapılır. </a:t>
            </a:r>
            <a:endParaRPr lang="tr-TR" altLang="tr-TR" noProof="1"/>
          </a:p>
        </p:txBody>
      </p:sp>
    </p:spTree>
    <p:extLst>
      <p:ext uri="{BB962C8B-B14F-4D97-AF65-F5344CB8AC3E}">
        <p14:creationId xmlns:p14="http://schemas.microsoft.com/office/powerpoint/2010/main" val="41702491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404664"/>
            <a:ext cx="8229600" cy="990600"/>
          </a:xfrm>
        </p:spPr>
        <p:txBody>
          <a:bodyPr vert="horz" lIns="91440" tIns="45720" rIns="91440" bIns="45720" rtlCol="0" anchor="ctr">
            <a:normAutofit/>
          </a:bodyPr>
          <a:lstStyle/>
          <a:p>
            <a:r>
              <a:rPr lang="tr-TR" altLang="tr-TR" sz="3200" b="1" noProof="1" smtClean="0">
                <a:solidFill>
                  <a:schemeClr val="tx1"/>
                </a:solidFill>
                <a:latin typeface="Arial" charset="0"/>
              </a:rPr>
              <a:t>SYM Veri Kaynakları</a:t>
            </a:r>
            <a:endParaRPr lang="tr-TR" altLang="tr-TR" sz="3200" b="1" noProof="1">
              <a:solidFill>
                <a:schemeClr val="tx1"/>
              </a:solidFill>
              <a:latin typeface="Arial" charset="0"/>
            </a:endParaRPr>
          </a:p>
        </p:txBody>
      </p:sp>
      <p:sp>
        <p:nvSpPr>
          <p:cNvPr id="54275" name="Rectangle 3"/>
          <p:cNvSpPr>
            <a:spLocks noGrp="1" noChangeArrowheads="1"/>
          </p:cNvSpPr>
          <p:nvPr>
            <p:ph type="body" idx="1"/>
          </p:nvPr>
        </p:nvSpPr>
        <p:spPr>
          <a:xfrm>
            <a:off x="251520" y="1484784"/>
            <a:ext cx="8229600" cy="2952328"/>
          </a:xfrm>
        </p:spPr>
        <p:txBody>
          <a:bodyPr>
            <a:normAutofit/>
          </a:bodyPr>
          <a:lstStyle/>
          <a:p>
            <a:pPr lvl="1" eaLnBrk="1" hangingPunct="1"/>
            <a:r>
              <a:rPr lang="tr-TR" altLang="tr-TR" sz="2800" noProof="1" smtClean="0"/>
              <a:t>Klasik yersel ölçmeler</a:t>
            </a:r>
          </a:p>
          <a:p>
            <a:pPr lvl="1" eaLnBrk="1" hangingPunct="1"/>
            <a:r>
              <a:rPr lang="tr-TR" altLang="tr-TR" sz="2800" noProof="1" smtClean="0"/>
              <a:t>GNSS ölçmeleri</a:t>
            </a:r>
          </a:p>
          <a:p>
            <a:pPr lvl="1" eaLnBrk="1" hangingPunct="1"/>
            <a:r>
              <a:rPr lang="tr-TR" altLang="tr-TR" sz="2800" noProof="1" smtClean="0"/>
              <a:t>Fotogrametri</a:t>
            </a:r>
          </a:p>
          <a:p>
            <a:pPr lvl="1" eaLnBrk="1" hangingPunct="1"/>
            <a:r>
              <a:rPr lang="tr-TR" altLang="tr-TR" sz="2800" noProof="1" smtClean="0"/>
              <a:t>Uzaktan algılama</a:t>
            </a:r>
          </a:p>
          <a:p>
            <a:pPr lvl="1" eaLnBrk="1" hangingPunct="1"/>
            <a:r>
              <a:rPr lang="tr-TR" altLang="tr-TR" sz="2800" noProof="1" smtClean="0"/>
              <a:t>Mevcut basılı veya dijital topoğrafik haritalar</a:t>
            </a:r>
          </a:p>
          <a:p>
            <a:pPr lvl="1" eaLnBrk="1" hangingPunct="1"/>
            <a:endParaRPr lang="tr-TR" altLang="tr-TR" sz="2800" noProof="1" smtClean="0"/>
          </a:p>
        </p:txBody>
      </p:sp>
    </p:spTree>
    <p:extLst>
      <p:ext uri="{BB962C8B-B14F-4D97-AF65-F5344CB8AC3E}">
        <p14:creationId xmlns:p14="http://schemas.microsoft.com/office/powerpoint/2010/main" val="1454847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404664"/>
            <a:ext cx="8229600" cy="990600"/>
          </a:xfrm>
        </p:spPr>
        <p:txBody>
          <a:bodyPr>
            <a:normAutofit/>
          </a:bodyPr>
          <a:lstStyle/>
          <a:p>
            <a:r>
              <a:rPr lang="tr-TR" altLang="tr-TR" sz="3200" b="1" noProof="1" smtClean="0">
                <a:solidFill>
                  <a:schemeClr val="tx1"/>
                </a:solidFill>
                <a:latin typeface="Arial" charset="0"/>
              </a:rPr>
              <a:t>SYM Gösterimi</a:t>
            </a:r>
            <a:endParaRPr lang="tr-TR" altLang="tr-TR" sz="3200" b="1" noProof="1" smtClean="0">
              <a:solidFill>
                <a:srgbClr val="FF9900"/>
              </a:solidFill>
              <a:latin typeface="Arial" charset="0"/>
            </a:endParaRPr>
          </a:p>
        </p:txBody>
      </p:sp>
      <p:sp>
        <p:nvSpPr>
          <p:cNvPr id="55299" name="Rectangle 3"/>
          <p:cNvSpPr>
            <a:spLocks noGrp="1" noChangeArrowheads="1"/>
          </p:cNvSpPr>
          <p:nvPr>
            <p:ph type="body" idx="1"/>
          </p:nvPr>
        </p:nvSpPr>
        <p:spPr>
          <a:xfrm>
            <a:off x="457200" y="1600200"/>
            <a:ext cx="8229600" cy="1324744"/>
          </a:xfrm>
        </p:spPr>
        <p:txBody>
          <a:bodyPr>
            <a:normAutofit/>
          </a:bodyPr>
          <a:lstStyle/>
          <a:p>
            <a:pPr lvl="1" eaLnBrk="1" hangingPunct="1"/>
            <a:r>
              <a:rPr lang="tr-TR" altLang="tr-TR" sz="3200" noProof="1" smtClean="0"/>
              <a:t>TIN</a:t>
            </a:r>
          </a:p>
          <a:p>
            <a:pPr lvl="1" eaLnBrk="1" hangingPunct="1"/>
            <a:r>
              <a:rPr lang="tr-TR" altLang="tr-TR" sz="3200" noProof="1" smtClean="0"/>
              <a:t>Raster</a:t>
            </a:r>
          </a:p>
          <a:p>
            <a:pPr lvl="1" eaLnBrk="1" hangingPunct="1"/>
            <a:endParaRPr lang="tr-TR" altLang="tr-TR" sz="3200" noProof="1" smtClean="0"/>
          </a:p>
          <a:p>
            <a:pPr lvl="1" eaLnBrk="1" hangingPunct="1"/>
            <a:endParaRPr lang="tr-TR" altLang="tr-TR" sz="3200" noProof="1" smtClean="0"/>
          </a:p>
        </p:txBody>
      </p:sp>
    </p:spTree>
    <p:extLst>
      <p:ext uri="{BB962C8B-B14F-4D97-AF65-F5344CB8AC3E}">
        <p14:creationId xmlns:p14="http://schemas.microsoft.com/office/powerpoint/2010/main" val="31354660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422176"/>
            <a:ext cx="8229600" cy="990600"/>
          </a:xfrm>
        </p:spPr>
        <p:txBody>
          <a:bodyPr vert="horz" lIns="91440" tIns="45720" rIns="91440" bIns="45720" rtlCol="0" anchor="ctr">
            <a:normAutofit/>
          </a:bodyPr>
          <a:lstStyle/>
          <a:p>
            <a:r>
              <a:rPr lang="tr-TR" altLang="tr-TR" sz="3200" b="1" noProof="1" smtClean="0">
                <a:solidFill>
                  <a:schemeClr val="tx1"/>
                </a:solidFill>
                <a:latin typeface="Arial" charset="0"/>
              </a:rPr>
              <a:t>TIN SYM</a:t>
            </a:r>
            <a:endParaRPr lang="tr-TR" altLang="tr-TR" sz="3200" b="1" noProof="1">
              <a:solidFill>
                <a:schemeClr val="tx1"/>
              </a:solidFill>
              <a:latin typeface="Arial" charset="0"/>
            </a:endParaRPr>
          </a:p>
        </p:txBody>
      </p:sp>
      <p:sp>
        <p:nvSpPr>
          <p:cNvPr id="56323" name="Rectangle 3"/>
          <p:cNvSpPr>
            <a:spLocks noGrp="1" noChangeArrowheads="1"/>
          </p:cNvSpPr>
          <p:nvPr>
            <p:ph type="body" idx="1"/>
          </p:nvPr>
        </p:nvSpPr>
        <p:spPr>
          <a:xfrm>
            <a:off x="457200" y="1600200"/>
            <a:ext cx="8229600" cy="3917032"/>
          </a:xfrm>
        </p:spPr>
        <p:txBody>
          <a:bodyPr/>
          <a:lstStyle/>
          <a:p>
            <a:pPr eaLnBrk="1" hangingPunct="1">
              <a:lnSpc>
                <a:spcPct val="90000"/>
              </a:lnSpc>
              <a:spcAft>
                <a:spcPts val="600"/>
              </a:spcAft>
            </a:pPr>
            <a:r>
              <a:rPr lang="tr-TR" altLang="tr-TR" sz="2800" noProof="1" smtClean="0"/>
              <a:t>Haritacılıkta üçgenleme olarak bilinen TIN (Triangular Irregular Network: Düzensiz Üçgen Ağı) yönteminde yükseklik noktalarından üçgenler oluşturulur. </a:t>
            </a:r>
          </a:p>
          <a:p>
            <a:pPr>
              <a:lnSpc>
                <a:spcPct val="90000"/>
              </a:lnSpc>
              <a:spcAft>
                <a:spcPts val="600"/>
              </a:spcAft>
            </a:pPr>
            <a:r>
              <a:rPr lang="tr-TR" altLang="tr-TR" sz="2800" noProof="1" smtClean="0"/>
              <a:t>Üçgenleme işleminde en yaygın kullanılan teknik </a:t>
            </a:r>
            <a:r>
              <a:rPr lang="tr-TR" altLang="tr-TR" sz="2800" b="1" noProof="1" smtClean="0"/>
              <a:t>Delaunay</a:t>
            </a:r>
            <a:r>
              <a:rPr lang="tr-TR" altLang="tr-TR" sz="2800" noProof="1" smtClean="0"/>
              <a:t> </a:t>
            </a:r>
            <a:r>
              <a:rPr lang="tr-TR" altLang="tr-TR" sz="2800" b="1" noProof="1" smtClean="0"/>
              <a:t>Üçgenlemesidir. </a:t>
            </a:r>
            <a:r>
              <a:rPr lang="tr-TR" altLang="tr-TR" sz="2800" noProof="1" smtClean="0"/>
              <a:t>Delaunay Üçgenlemesinin yaygın kullanılmasının nedeni üçgen açılarının mümkün olduğunca eşit olmasını sağlamasıdır.</a:t>
            </a:r>
          </a:p>
        </p:txBody>
      </p:sp>
    </p:spTree>
    <p:extLst>
      <p:ext uri="{BB962C8B-B14F-4D97-AF65-F5344CB8AC3E}">
        <p14:creationId xmlns:p14="http://schemas.microsoft.com/office/powerpoint/2010/main" val="11211370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0831" y="2248523"/>
            <a:ext cx="3450585" cy="457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457200" y="332656"/>
            <a:ext cx="8229600" cy="990600"/>
          </a:xfrm>
        </p:spPr>
        <p:txBody>
          <a:bodyPr vert="horz" lIns="91440" tIns="45720" rIns="91440" bIns="45720" rtlCol="0" anchor="ctr">
            <a:normAutofit/>
          </a:bodyPr>
          <a:lstStyle/>
          <a:p>
            <a:r>
              <a:rPr lang="tr-TR" altLang="tr-TR" sz="3200" b="1" noProof="1" smtClean="0">
                <a:solidFill>
                  <a:schemeClr val="tx1"/>
                </a:solidFill>
                <a:latin typeface="Arial" charset="0"/>
              </a:rPr>
              <a:t>Delaunay Üçgenlemesi</a:t>
            </a:r>
            <a:endParaRPr lang="tr-TR" sz="3200" b="1" noProof="1">
              <a:solidFill>
                <a:schemeClr val="tx1"/>
              </a:solidFill>
              <a:latin typeface="Arial" charset="0"/>
            </a:endParaRPr>
          </a:p>
        </p:txBody>
      </p:sp>
      <p:sp>
        <p:nvSpPr>
          <p:cNvPr id="3" name="İçerik Yer Tutucusu 2"/>
          <p:cNvSpPr>
            <a:spLocks noGrp="1"/>
          </p:cNvSpPr>
          <p:nvPr>
            <p:ph idx="1"/>
          </p:nvPr>
        </p:nvSpPr>
        <p:spPr>
          <a:xfrm>
            <a:off x="457200" y="1600200"/>
            <a:ext cx="6275040" cy="2188840"/>
          </a:xfrm>
        </p:spPr>
        <p:txBody>
          <a:bodyPr>
            <a:normAutofit/>
          </a:bodyPr>
          <a:lstStyle/>
          <a:p>
            <a:pPr>
              <a:spcAft>
                <a:spcPts val="600"/>
              </a:spcAft>
            </a:pPr>
            <a:r>
              <a:rPr lang="tr-TR" altLang="tr-TR" sz="2800" noProof="1" smtClean="0"/>
              <a:t>Delaunay Üçgenlemesine göre;</a:t>
            </a:r>
          </a:p>
          <a:p>
            <a:pPr marL="0" indent="0">
              <a:spcAft>
                <a:spcPts val="600"/>
              </a:spcAft>
              <a:buNone/>
            </a:pPr>
            <a:r>
              <a:rPr lang="tr-TR" altLang="tr-TR" noProof="1" smtClean="0"/>
              <a:t>(1) Bir üçgenin köşe noktaları (yükseklik noktaları) bir daire içinde kalmalıdır. </a:t>
            </a:r>
          </a:p>
          <a:p>
            <a:pPr marL="0" indent="0">
              <a:spcAft>
                <a:spcPts val="600"/>
              </a:spcAft>
              <a:buNone/>
            </a:pPr>
            <a:r>
              <a:rPr lang="tr-TR" altLang="tr-TR" noProof="1" smtClean="0"/>
              <a:t>(2) Daireye başka nokta girmemelidir.</a:t>
            </a:r>
            <a:endParaRPr lang="tr-TR" noProof="1"/>
          </a:p>
        </p:txBody>
      </p:sp>
    </p:spTree>
    <p:extLst>
      <p:ext uri="{BB962C8B-B14F-4D97-AF65-F5344CB8AC3E}">
        <p14:creationId xmlns:p14="http://schemas.microsoft.com/office/powerpoint/2010/main" val="9682381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404664"/>
            <a:ext cx="8229600" cy="990600"/>
          </a:xfrm>
        </p:spPr>
        <p:txBody>
          <a:bodyPr vert="horz" lIns="91440" tIns="45720" rIns="91440" bIns="45720" rtlCol="0" anchor="ctr">
            <a:normAutofit/>
          </a:bodyPr>
          <a:lstStyle/>
          <a:p>
            <a:r>
              <a:rPr lang="tr-TR" altLang="tr-TR" sz="3600" b="1" noProof="1" smtClean="0">
                <a:solidFill>
                  <a:schemeClr val="tx1"/>
                </a:solidFill>
                <a:latin typeface="Arial" charset="0"/>
              </a:rPr>
              <a:t>TIN SYM</a:t>
            </a:r>
            <a:endParaRPr lang="tr-TR" altLang="tr-TR" sz="3600" b="1" noProof="1">
              <a:solidFill>
                <a:schemeClr val="tx1"/>
              </a:solidFill>
              <a:latin typeface="Arial" charset="0"/>
            </a:endParaRPr>
          </a:p>
        </p:txBody>
      </p:sp>
      <p:sp>
        <p:nvSpPr>
          <p:cNvPr id="58371" name="Rectangle 3"/>
          <p:cNvSpPr>
            <a:spLocks noGrp="1" noChangeArrowheads="1"/>
          </p:cNvSpPr>
          <p:nvPr>
            <p:ph type="body" idx="1"/>
          </p:nvPr>
        </p:nvSpPr>
        <p:spPr>
          <a:xfrm>
            <a:off x="457200" y="1490563"/>
            <a:ext cx="8435280" cy="4530725"/>
          </a:xfrm>
        </p:spPr>
        <p:txBody>
          <a:bodyPr>
            <a:normAutofit lnSpcReduction="10000"/>
          </a:bodyPr>
          <a:lstStyle/>
          <a:p>
            <a:pPr eaLnBrk="1" hangingPunct="1">
              <a:lnSpc>
                <a:spcPct val="90000"/>
              </a:lnSpc>
              <a:spcBef>
                <a:spcPct val="50000"/>
              </a:spcBef>
            </a:pPr>
            <a:r>
              <a:rPr lang="tr-TR" altLang="tr-TR" sz="2400" noProof="1" smtClean="0"/>
              <a:t>Üçgenler birer yüzey oluşturur. Üçgenin içinde herhangi bir noktanın yüksekliği bulunmak isteniyorsa lineer veya kübik polinomal enterpolasyon tekniği uygulanır. </a:t>
            </a:r>
          </a:p>
          <a:p>
            <a:pPr eaLnBrk="1" hangingPunct="1">
              <a:lnSpc>
                <a:spcPct val="90000"/>
              </a:lnSpc>
              <a:spcBef>
                <a:spcPct val="50000"/>
              </a:spcBef>
            </a:pPr>
            <a:r>
              <a:rPr lang="tr-TR" altLang="tr-TR" sz="2400" noProof="1" smtClean="0"/>
              <a:t>Üçgenleme, lokal ve deterministik bir yöntemdir. </a:t>
            </a:r>
          </a:p>
          <a:p>
            <a:pPr>
              <a:lnSpc>
                <a:spcPct val="90000"/>
              </a:lnSpc>
              <a:spcBef>
                <a:spcPct val="50000"/>
              </a:spcBef>
            </a:pPr>
            <a:r>
              <a:rPr lang="tr-TR" altLang="tr-TR" sz="2400" noProof="1" smtClean="0"/>
              <a:t>TIN oluşturmak için yükseklik noktaları ve/veya </a:t>
            </a:r>
            <a:r>
              <a:rPr lang="tr-TR" altLang="tr-TR" noProof="1" smtClean="0"/>
              <a:t>mevcut haritalardaki eşyükseklik eğrileri dayanak </a:t>
            </a:r>
            <a:r>
              <a:rPr lang="tr-TR" altLang="tr-TR" sz="2400" noProof="1" smtClean="0"/>
              <a:t>olarak kullanılabilir. Veri olmayan bölgeler için bir de poligon yapısında sınır katmanı gereklidir. Bu katmanda üçgenlemede maskelenecek olan göller, denizler, barajlar vb. detaylar bulunur.</a:t>
            </a:r>
          </a:p>
          <a:p>
            <a:pPr>
              <a:lnSpc>
                <a:spcPct val="90000"/>
              </a:lnSpc>
              <a:spcBef>
                <a:spcPct val="50000"/>
              </a:spcBef>
            </a:pPr>
            <a:r>
              <a:rPr lang="tr-TR" altLang="tr-TR" noProof="1" smtClean="0"/>
              <a:t>CBS çalışmalarında SYM ile gerçekleştirilecek analizlerin daha hızlı olması için TIN yapısı genelde raster yapıya dönüştürülerek kullanılır. </a:t>
            </a:r>
            <a:endParaRPr lang="tr-TR" altLang="tr-TR" sz="2400" noProof="1" smtClean="0"/>
          </a:p>
          <a:p>
            <a:pPr eaLnBrk="1" hangingPunct="1">
              <a:lnSpc>
                <a:spcPct val="90000"/>
              </a:lnSpc>
              <a:spcBef>
                <a:spcPct val="50000"/>
              </a:spcBef>
            </a:pPr>
            <a:endParaRPr lang="tr-TR" altLang="tr-TR" sz="2400" noProof="1" smtClean="0"/>
          </a:p>
        </p:txBody>
      </p:sp>
    </p:spTree>
    <p:extLst>
      <p:ext uri="{BB962C8B-B14F-4D97-AF65-F5344CB8AC3E}">
        <p14:creationId xmlns:p14="http://schemas.microsoft.com/office/powerpoint/2010/main" val="5209802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457200" y="404664"/>
            <a:ext cx="8229600" cy="990600"/>
          </a:xfrm>
        </p:spPr>
        <p:txBody>
          <a:bodyPr vert="horz" lIns="91440" tIns="45720" rIns="91440" bIns="45720" rtlCol="0" anchor="ctr">
            <a:normAutofit/>
          </a:bodyPr>
          <a:lstStyle/>
          <a:p>
            <a:r>
              <a:rPr lang="tr-TR" altLang="tr-TR" sz="3600" b="1" noProof="1" smtClean="0">
                <a:solidFill>
                  <a:schemeClr val="tx1"/>
                </a:solidFill>
                <a:latin typeface="Arial" charset="0"/>
              </a:rPr>
              <a:t>TIN SYM</a:t>
            </a:r>
            <a:endParaRPr lang="tr-TR" altLang="tr-TR" sz="3600" b="1" noProof="1">
              <a:solidFill>
                <a:schemeClr val="tx1"/>
              </a:solidFill>
              <a:latin typeface="Arial" charset="0"/>
            </a:endParaRPr>
          </a:p>
        </p:txBody>
      </p:sp>
      <p:pic>
        <p:nvPicPr>
          <p:cNvPr id="5939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91182"/>
            <a:ext cx="8049506" cy="545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0650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a:xfrm>
            <a:off x="457200" y="332656"/>
            <a:ext cx="8229600" cy="864096"/>
          </a:xfrm>
        </p:spPr>
        <p:txBody>
          <a:bodyPr>
            <a:normAutofit/>
          </a:bodyPr>
          <a:lstStyle/>
          <a:p>
            <a:r>
              <a:rPr lang="tr-TR" altLang="tr-TR" sz="3200" b="1" noProof="1" smtClean="0">
                <a:solidFill>
                  <a:schemeClr val="tx1"/>
                </a:solidFill>
                <a:latin typeface="Arial" charset="0"/>
              </a:rPr>
              <a:t>Raster SYM</a:t>
            </a:r>
            <a:endParaRPr lang="tr-TR" altLang="tr-TR" sz="3400" b="1" noProof="1" smtClean="0">
              <a:solidFill>
                <a:srgbClr val="FF9900"/>
              </a:solidFill>
              <a:latin typeface="Arial" charset="0"/>
            </a:endParaRPr>
          </a:p>
        </p:txBody>
      </p:sp>
      <p:pic>
        <p:nvPicPr>
          <p:cNvPr id="6041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420888"/>
            <a:ext cx="4688386" cy="4325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İçerik Yer Tutucusu 2"/>
          <p:cNvSpPr txBox="1">
            <a:spLocks/>
          </p:cNvSpPr>
          <p:nvPr/>
        </p:nvSpPr>
        <p:spPr>
          <a:xfrm>
            <a:off x="323528" y="1052736"/>
            <a:ext cx="8496944" cy="1108720"/>
          </a:xfrm>
          <a:prstGeom prst="rect">
            <a:avLst/>
          </a:prstGeom>
        </p:spPr>
        <p:txBody>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tr-TR" altLang="tr-TR" noProof="1" smtClean="0"/>
              <a:t>x ve y yönünde düzenli aralıklarla bölünmüş alanlarda z (yükseklik) değerlerini içeren sayısal kartografik temsil yöntemidir.</a:t>
            </a:r>
          </a:p>
          <a:p>
            <a:endParaRPr lang="tr-TR" noProof="1"/>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303932"/>
            <a:ext cx="3608710" cy="4509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99493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07504" y="332656"/>
            <a:ext cx="8928992" cy="990600"/>
          </a:xfrm>
        </p:spPr>
        <p:txBody>
          <a:bodyPr>
            <a:noAutofit/>
          </a:bodyPr>
          <a:lstStyle/>
          <a:p>
            <a:pPr eaLnBrk="1" hangingPunct="1"/>
            <a:r>
              <a:rPr lang="tr-TR" altLang="tr-TR" sz="3200" b="1" noProof="1" smtClean="0">
                <a:solidFill>
                  <a:schemeClr val="tx1"/>
                </a:solidFill>
                <a:latin typeface="Arial" charset="0"/>
              </a:rPr>
              <a:t>Yükseklik Haricindeki Verilerde SYM Gösterimi</a:t>
            </a:r>
          </a:p>
        </p:txBody>
      </p:sp>
      <p:sp>
        <p:nvSpPr>
          <p:cNvPr id="61443" name="Rectangle 3"/>
          <p:cNvSpPr>
            <a:spLocks noGrp="1" noChangeArrowheads="1"/>
          </p:cNvSpPr>
          <p:nvPr>
            <p:ph type="body" idx="1"/>
          </p:nvPr>
        </p:nvSpPr>
        <p:spPr>
          <a:xfrm>
            <a:off x="251520" y="1124744"/>
            <a:ext cx="8568952" cy="1228322"/>
          </a:xfrm>
        </p:spPr>
        <p:txBody>
          <a:bodyPr>
            <a:normAutofit/>
          </a:bodyPr>
          <a:lstStyle/>
          <a:p>
            <a:pPr eaLnBrk="1" hangingPunct="1"/>
            <a:r>
              <a:rPr lang="tr-TR" altLang="tr-TR" noProof="1" smtClean="0"/>
              <a:t>Yüksekliğin yanı sıra başka değişkenler için de sayısal modeller oluşturmak mümkündür. Örneğin; iklimsel veriler, gürültü, kirlilik vb.</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348880"/>
            <a:ext cx="5510907" cy="448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6833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60648"/>
            <a:ext cx="8229600" cy="990600"/>
          </a:xfrm>
        </p:spPr>
        <p:txBody>
          <a:bodyPr>
            <a:normAutofit/>
          </a:bodyPr>
          <a:lstStyle/>
          <a:p>
            <a:r>
              <a:rPr lang="tr-TR" altLang="tr-TR" sz="3200" b="1" noProof="1" smtClean="0">
                <a:solidFill>
                  <a:schemeClr val="tx1"/>
                </a:solidFill>
                <a:latin typeface="Arial" charset="0"/>
              </a:rPr>
              <a:t>SYM ve SAM Farkı</a:t>
            </a:r>
            <a:endParaRPr lang="tr-TR" sz="3200" noProof="1"/>
          </a:p>
        </p:txBody>
      </p:sp>
      <p:sp>
        <p:nvSpPr>
          <p:cNvPr id="3" name="İçerik Yer Tutucusu 2"/>
          <p:cNvSpPr>
            <a:spLocks noGrp="1"/>
          </p:cNvSpPr>
          <p:nvPr>
            <p:ph idx="1"/>
          </p:nvPr>
        </p:nvSpPr>
        <p:spPr>
          <a:xfrm>
            <a:off x="179512" y="1052736"/>
            <a:ext cx="8579296" cy="1728192"/>
          </a:xfrm>
        </p:spPr>
        <p:txBody>
          <a:bodyPr>
            <a:normAutofit/>
          </a:bodyPr>
          <a:lstStyle/>
          <a:p>
            <a:r>
              <a:rPr lang="tr-TR" noProof="1" smtClean="0"/>
              <a:t>Bazı ülkelerde, Sayısal Arazi Modeli (SAM) ve SYM eş anlamda kullanılır.</a:t>
            </a:r>
          </a:p>
          <a:p>
            <a:r>
              <a:rPr lang="tr-TR" noProof="1" smtClean="0"/>
              <a:t>Amerika Birleşik Devletleri ve bazı diğer ülkelerde, SAM’ın biraz daha farklı bir anlamı vardır.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4536" y="2851047"/>
            <a:ext cx="4329464" cy="3239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çerik Yer Tutucusu 2"/>
          <p:cNvSpPr txBox="1">
            <a:spLocks/>
          </p:cNvSpPr>
          <p:nvPr/>
        </p:nvSpPr>
        <p:spPr>
          <a:xfrm>
            <a:off x="251520" y="2708920"/>
            <a:ext cx="4664352" cy="414908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lvl="1"/>
            <a:r>
              <a:rPr lang="tr-TR" noProof="1" smtClean="0"/>
              <a:t>SAM, düzenli aralıklarla yerleştirilmiş noktaların ve ayrıca doğal ve yapay önemli topoğrafik detayların, kritik arazi hatlarının (dere, sırt, kıyı vb.) yükseklik değerlerini kapsayan bir vektör veri kümesidir. </a:t>
            </a:r>
          </a:p>
          <a:p>
            <a:pPr lvl="1"/>
            <a:r>
              <a:rPr lang="tr-TR" altLang="tr-TR" noProof="1" smtClean="0"/>
              <a:t>SAM’lar SYM’lerden daha pahalı ve üretimi daha zaman alıcı bir modeldir. Çünkü, özellikle arazi karakteristik hatlarının (dere, sırt, kıyı şeridi vb.) toplanması en önemli problemlerdendir.</a:t>
            </a:r>
          </a:p>
          <a:p>
            <a:pPr lvl="1"/>
            <a:endParaRPr lang="tr-TR" altLang="tr-TR" noProof="1"/>
          </a:p>
        </p:txBody>
      </p:sp>
    </p:spTree>
    <p:extLst>
      <p:ext uri="{BB962C8B-B14F-4D97-AF65-F5344CB8AC3E}">
        <p14:creationId xmlns:p14="http://schemas.microsoft.com/office/powerpoint/2010/main" val="29218870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04664"/>
            <a:ext cx="8856984" cy="93610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- 3-boyutlu görüntüleme / Perspektif görüntü oluşturulması</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80528" y="1340768"/>
            <a:ext cx="9145016" cy="2160240"/>
          </a:xfrm>
        </p:spPr>
        <p:txBody>
          <a:bodyPr vert="horz" lIns="91440" tIns="45720" rIns="91440" bIns="45720" rtlCol="0">
            <a:noAutofit/>
          </a:bodyPr>
          <a:lstStyle/>
          <a:p>
            <a:pPr lvl="1"/>
            <a:r>
              <a:rPr lang="tr-TR" sz="2200" noProof="1" smtClean="0"/>
              <a:t>Sayısal yükseklik modelinden (SYM) perspektif görüntünün elde edilmesi bir yüzey analizidir. </a:t>
            </a:r>
          </a:p>
          <a:p>
            <a:pPr lvl="1"/>
            <a:r>
              <a:rPr lang="tr-TR" sz="2200" noProof="1" smtClean="0"/>
              <a:t>Herhangi bir mekânsal fenomenin dağılımının görsel incelenmesi için üç boyutlu perspektif görseller oluşturulabilir. Bir perspektif yüzey, topografyanın yanı sıra nüfus, suç, pazar potansiyeli gibi çeşitli fenomenlerin dağılımını temsil edebilir. </a:t>
            </a:r>
            <a:endParaRPr lang="tr-TR" sz="22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44</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138037"/>
            <a:ext cx="3773903" cy="260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539552" y="3533527"/>
            <a:ext cx="3561766" cy="615553"/>
          </a:xfrm>
          <a:prstGeom prst="rect">
            <a:avLst/>
          </a:prstGeom>
        </p:spPr>
        <p:txBody>
          <a:bodyPr wrap="square">
            <a:spAutoFit/>
          </a:bodyPr>
          <a:lstStyle/>
          <a:p>
            <a:pPr algn="ctr"/>
            <a:r>
              <a:rPr lang="tr-TR" sz="1700" noProof="1" smtClean="0"/>
              <a:t>Yüzey topoğrafyasını temsil eden perspektif görüntü </a:t>
            </a:r>
            <a:endParaRPr lang="tr-TR" sz="1700" noProof="1"/>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502" y="4090139"/>
            <a:ext cx="3689954" cy="2653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p:cNvSpPr/>
          <p:nvPr/>
        </p:nvSpPr>
        <p:spPr>
          <a:xfrm>
            <a:off x="4860032" y="3487941"/>
            <a:ext cx="3816424" cy="877163"/>
          </a:xfrm>
          <a:prstGeom prst="rect">
            <a:avLst/>
          </a:prstGeom>
        </p:spPr>
        <p:txBody>
          <a:bodyPr wrap="square">
            <a:spAutoFit/>
          </a:bodyPr>
          <a:lstStyle/>
          <a:p>
            <a:pPr algn="ctr"/>
            <a:r>
              <a:rPr lang="tr-TR" sz="1700" noProof="1" smtClean="0"/>
              <a:t>Sıcaklık değerlerini temsil eden perspektif görüntü </a:t>
            </a:r>
          </a:p>
          <a:p>
            <a:r>
              <a:rPr lang="tr-TR" sz="1700" noProof="1" smtClean="0"/>
              <a:t> </a:t>
            </a:r>
            <a:endParaRPr lang="tr-TR" sz="1700" noProof="1"/>
          </a:p>
        </p:txBody>
      </p:sp>
    </p:spTree>
    <p:extLst>
      <p:ext uri="{BB962C8B-B14F-4D97-AF65-F5344CB8AC3E}">
        <p14:creationId xmlns:p14="http://schemas.microsoft.com/office/powerpoint/2010/main" val="31107952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57606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Eğim analizi</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980728"/>
            <a:ext cx="8784976" cy="2808312"/>
          </a:xfrm>
        </p:spPr>
        <p:txBody>
          <a:bodyPr vert="horz" lIns="91440" tIns="45720" rIns="91440" bIns="45720" rtlCol="0">
            <a:noAutofit/>
          </a:bodyPr>
          <a:lstStyle/>
          <a:p>
            <a:r>
              <a:rPr lang="tr-TR" sz="2400" noProof="1" smtClean="0"/>
              <a:t>Arazi yüzeyi üzerindeki iki nokta arasındaki yükseklik farkının noktalar arasındaki yatay mesafeye oranı eğim olarak tanımlanır. </a:t>
            </a:r>
          </a:p>
          <a:p>
            <a:r>
              <a:rPr lang="tr-TR" sz="2400" noProof="1" smtClean="0"/>
              <a:t>Eğim derece veya yüzde olarak belirtilebilir. </a:t>
            </a:r>
          </a:p>
          <a:p>
            <a:r>
              <a:rPr lang="tr-TR" sz="2400" noProof="1" smtClean="0"/>
              <a:t>Raster CBS’de eğim SYM’den hesaplanır. </a:t>
            </a:r>
          </a:p>
          <a:p>
            <a:r>
              <a:rPr lang="tr-TR" sz="2400" noProof="1" smtClean="0"/>
              <a:t>Eğim analizi ile istenilen eğim değerlerine sahip coğrafi alanlar belirlenebilir.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45</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81" y="3861048"/>
            <a:ext cx="7501627"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6482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57606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Bakı analizi</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980728"/>
            <a:ext cx="8964488" cy="1512168"/>
          </a:xfrm>
        </p:spPr>
        <p:txBody>
          <a:bodyPr>
            <a:noAutofit/>
          </a:bodyPr>
          <a:lstStyle/>
          <a:p>
            <a:pPr lvl="0"/>
            <a:r>
              <a:rPr lang="tr-TR" sz="2000" noProof="1" smtClean="0"/>
              <a:t>Arazi yüzeyindeki bir noktadaki bakı, o noktadan geçen teğet düzlemin baktığı yön olup derece olarak ifade edilir. </a:t>
            </a:r>
          </a:p>
          <a:p>
            <a:pPr lvl="0"/>
            <a:r>
              <a:rPr lang="tr-TR" sz="2000" noProof="1" smtClean="0"/>
              <a:t>Bakı açısı kuzeyden itibaren saat ibresi yönünde tanımlanan açıdır. </a:t>
            </a:r>
          </a:p>
          <a:p>
            <a:pPr lvl="0"/>
            <a:r>
              <a:rPr lang="tr-TR" sz="2000" noProof="1" smtClean="0"/>
              <a:t>Bakı analizi ile istenilen bakıya sahip coğrafi alanlar belirlenebilir.</a:t>
            </a:r>
            <a:endParaRPr lang="tr-TR" sz="20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46</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171" y="2605335"/>
            <a:ext cx="1852613"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892625"/>
            <a:ext cx="7744381" cy="2920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5412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332656"/>
            <a:ext cx="8280920" cy="720080"/>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Görünürlük analizi</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1052736"/>
            <a:ext cx="8784976" cy="2088232"/>
          </a:xfrm>
        </p:spPr>
        <p:txBody>
          <a:bodyPr vert="horz" lIns="91440" tIns="45720" rIns="91440" bIns="45720" rtlCol="0">
            <a:noAutofit/>
          </a:bodyPr>
          <a:lstStyle/>
          <a:p>
            <a:pPr>
              <a:spcAft>
                <a:spcPts val="600"/>
              </a:spcAft>
            </a:pPr>
            <a:r>
              <a:rPr lang="tr-TR" sz="2400" noProof="1" smtClean="0"/>
              <a:t>Arazi üzerindeki belirli bir gözlem noktasından istenen açı aralığında ve mesafe içerisinde kalan bölgede görünen veya görünmeyen bölgelerin belirlenmesi işlemidir.</a:t>
            </a:r>
          </a:p>
          <a:p>
            <a:pPr>
              <a:spcAft>
                <a:spcPts val="600"/>
              </a:spcAft>
            </a:pPr>
            <a:r>
              <a:rPr lang="tr-TR" sz="2400" noProof="1" smtClean="0"/>
              <a:t>Komünikasyon, askeri planlama, peyzaj planlaması gibi alanlarda görünürlük analizinden etkin olarak yararlanılabilir.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47</a:t>
            </a:fld>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369" y="3140968"/>
            <a:ext cx="6551991"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65932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57606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Kesit çıkarma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1124744"/>
            <a:ext cx="8964488" cy="1872208"/>
          </a:xfrm>
        </p:spPr>
        <p:txBody>
          <a:bodyPr>
            <a:noAutofit/>
          </a:bodyPr>
          <a:lstStyle/>
          <a:p>
            <a:pPr lvl="0"/>
            <a:r>
              <a:rPr lang="tr-TR" sz="2400" noProof="1" smtClean="0"/>
              <a:t>Arazi üzerindeki bir noktadan başka bir noktaya doğrusal veya doğrusal olmayan bir güzergâh boyunca ya da istenen bir çizgisel detayın (örneğin yol, dere vb.) tamamı veya bir kısmı boyunca yükseklik değerlerini mesafenin fonksiyonu olarak gösteren bir grafiğin oluşturulması işlemidir.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48</a:t>
            </a:fld>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055" y="3349086"/>
            <a:ext cx="4929217" cy="332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0524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576064"/>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Kazı ve dolgu hesabı (Hacim hesabı)</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1052736"/>
            <a:ext cx="8712968" cy="1656184"/>
          </a:xfrm>
        </p:spPr>
        <p:txBody>
          <a:bodyPr vert="horz" lIns="91440" tIns="45720" rIns="91440" bIns="45720" rtlCol="0">
            <a:noAutofit/>
          </a:bodyPr>
          <a:lstStyle/>
          <a:p>
            <a:r>
              <a:rPr lang="tr-TR" sz="2400" noProof="1" smtClean="0"/>
              <a:t>Arazi üzerinde belirlenen bir bölge esas alınarak arazi yüzeyi ile belirlenen yükseklik arasında oluşacak kazı ve/veya dolgu miktarının belirlenmesi işlemidir. Örneğin yeni inşa edilecek bir bina için gereken toprak hafriyatının belirlenmesi.</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49</a:t>
            </a:fld>
            <a:endParaRPr lang="tr-TR"/>
          </a:p>
        </p:txBody>
      </p:sp>
      <p:pic>
        <p:nvPicPr>
          <p:cNvPr id="7" name="Resim 6"/>
          <p:cNvPicPr/>
          <p:nvPr/>
        </p:nvPicPr>
        <p:blipFill>
          <a:blip r:embed="rId2">
            <a:extLst>
              <a:ext uri="{28A0092B-C50C-407E-A947-70E740481C1C}">
                <a14:useLocalDpi xmlns:a14="http://schemas.microsoft.com/office/drawing/2010/main" val="0"/>
              </a:ext>
            </a:extLst>
          </a:blip>
          <a:stretch>
            <a:fillRect/>
          </a:stretch>
        </p:blipFill>
        <p:spPr>
          <a:xfrm>
            <a:off x="1547664" y="2780928"/>
            <a:ext cx="5890800" cy="4032448"/>
          </a:xfrm>
          <a:prstGeom prst="rect">
            <a:avLst/>
          </a:prstGeom>
        </p:spPr>
      </p:pic>
    </p:spTree>
    <p:extLst>
      <p:ext uri="{BB962C8B-B14F-4D97-AF65-F5344CB8AC3E}">
        <p14:creationId xmlns:p14="http://schemas.microsoft.com/office/powerpoint/2010/main" val="29978274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1080120"/>
          </a:xfrm>
        </p:spPr>
        <p:txBody>
          <a:bodyPr vert="horz" lIns="91440" tIns="45720" rIns="91440" bIns="45720" rtlCol="0" anchor="ctr">
            <a:noAutofit/>
          </a:bodyPr>
          <a:lstStyle/>
          <a:p>
            <a:pPr lvl="1" algn="l" rtl="0">
              <a:spcBef>
                <a:spcPct val="0"/>
              </a:spcBef>
            </a:pPr>
            <a:r>
              <a:rPr lang="tr-TR" sz="3000" b="1" i="1" noProof="1" smtClean="0">
                <a:solidFill>
                  <a:schemeClr val="accent4">
                    <a:lumMod val="75000"/>
                  </a:schemeClr>
                </a:solidFill>
              </a:rPr>
              <a:t>- Eş Yükseklik Eğrisi ve Hipsometrik Renk  Kademeleri Oluşturma</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1765561"/>
            <a:ext cx="8280920" cy="1303399"/>
          </a:xfrm>
        </p:spPr>
        <p:txBody>
          <a:bodyPr vert="horz" lIns="91440" tIns="45720" rIns="91440" bIns="45720" rtlCol="0">
            <a:noAutofit/>
          </a:bodyPr>
          <a:lstStyle/>
          <a:p>
            <a:r>
              <a:rPr lang="tr-TR" sz="2400" noProof="1" smtClean="0"/>
              <a:t>SYM’den istenen yükseklik aralıklarında eş yükseklik eğrileri (münhani çizgileri) oluşturulabilir ve eş yükseklik değerleri arası farklı renklerle gösterilebilir. </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50</a:t>
            </a:fld>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3245353"/>
            <a:ext cx="9023944" cy="2148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8383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404664"/>
            <a:ext cx="8280920" cy="720080"/>
          </a:xfrm>
        </p:spPr>
        <p:txBody>
          <a:bodyPr vert="horz" lIns="91440" tIns="45720" rIns="91440" bIns="45720" rtlCol="0" anchor="ctr">
            <a:noAutofit/>
          </a:bodyPr>
          <a:lstStyle/>
          <a:p>
            <a:pPr lvl="1"/>
            <a:r>
              <a:rPr lang="tr-TR" sz="3600" b="1" noProof="1" smtClean="0">
                <a:solidFill>
                  <a:schemeClr val="tx2"/>
                </a:solidFill>
                <a:latin typeface="+mj-lt"/>
              </a:rPr>
              <a:t>Raster (Grid) Analizi</a:t>
            </a:r>
            <a:endParaRPr lang="tr-TR" sz="3600" b="1" noProof="1">
              <a:solidFill>
                <a:schemeClr val="tx2"/>
              </a:solidFill>
              <a:latin typeface="+mj-lt"/>
            </a:endParaRPr>
          </a:p>
        </p:txBody>
      </p:sp>
      <p:sp>
        <p:nvSpPr>
          <p:cNvPr id="3" name="İçerik Yer Tutucusu 2"/>
          <p:cNvSpPr>
            <a:spLocks noGrp="1"/>
          </p:cNvSpPr>
          <p:nvPr>
            <p:ph idx="1"/>
          </p:nvPr>
        </p:nvSpPr>
        <p:spPr>
          <a:xfrm>
            <a:off x="251520" y="1196752"/>
            <a:ext cx="8712968" cy="2520280"/>
          </a:xfrm>
        </p:spPr>
        <p:txBody>
          <a:bodyPr vert="horz" lIns="91440" tIns="45720" rIns="91440" bIns="45720" rtlCol="0">
            <a:noAutofit/>
          </a:bodyPr>
          <a:lstStyle/>
          <a:p>
            <a:r>
              <a:rPr lang="tr-TR" sz="2800" noProof="1" smtClean="0"/>
              <a:t>Raster yapıdaki veriler kullanılarak yapılan analiz işlemleridir.</a:t>
            </a:r>
          </a:p>
          <a:p>
            <a:r>
              <a:rPr lang="tr-TR" sz="2800" noProof="1" smtClean="0"/>
              <a:t>Raster veri yapısında her hücre eşit büyüklükte ve aynı şekle sahip olduğundan, mekânsal ilişkilerin formülize edilmesi kolaydır. </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51</a:t>
            </a:fld>
            <a:endParaRPr lang="tr-TR"/>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702" y="3694531"/>
            <a:ext cx="4234730" cy="2778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358654" y="4293755"/>
            <a:ext cx="1467036" cy="1384995"/>
          </a:xfrm>
          <a:prstGeom prst="rect">
            <a:avLst/>
          </a:prstGeom>
          <a:solidFill>
            <a:schemeClr val="accent1"/>
          </a:solidFill>
        </p:spPr>
        <p:txBody>
          <a:bodyPr wrap="square">
            <a:spAutoFit/>
          </a:bodyPr>
          <a:lstStyle/>
          <a:p>
            <a:r>
              <a:rPr lang="tr-TR" sz="1200" dirty="0"/>
              <a:t>Belirli hücreler için veri değerleri mevcut olmadığında, bunlar NODATA hücreleri olarak tanımlanır.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028" y="4302650"/>
            <a:ext cx="1624868" cy="164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57" name="Düz Ok Bağlayıcısı 2056"/>
          <p:cNvCxnSpPr/>
          <p:nvPr/>
        </p:nvCxnSpPr>
        <p:spPr>
          <a:xfrm flipH="1">
            <a:off x="1691680" y="4941168"/>
            <a:ext cx="54746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9733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76672"/>
            <a:ext cx="8280920" cy="1080120"/>
          </a:xfrm>
        </p:spPr>
        <p:txBody>
          <a:bodyPr vert="horz" lIns="91440" tIns="45720" rIns="91440" bIns="45720" rtlCol="0" anchor="ctr">
            <a:noAutofit/>
          </a:bodyPr>
          <a:lstStyle/>
          <a:p>
            <a:pPr lvl="1"/>
            <a:r>
              <a:rPr lang="tr-TR" sz="3000" b="1" i="1" noProof="1" smtClean="0">
                <a:solidFill>
                  <a:schemeClr val="tx2"/>
                </a:solidFill>
                <a:latin typeface="+mj-lt"/>
              </a:rPr>
              <a:t>- Mekânsal Analizlerde Raster Formatı Kullanmanın Avantajları</a:t>
            </a:r>
            <a:endParaRPr lang="tr-TR" sz="3000" b="1" i="1" noProof="1">
              <a:solidFill>
                <a:schemeClr val="tx2"/>
              </a:solidFill>
              <a:latin typeface="+mj-lt"/>
            </a:endParaRPr>
          </a:p>
        </p:txBody>
      </p:sp>
      <p:sp>
        <p:nvSpPr>
          <p:cNvPr id="3" name="İçerik Yer Tutucusu 2"/>
          <p:cNvSpPr>
            <a:spLocks noGrp="1"/>
          </p:cNvSpPr>
          <p:nvPr>
            <p:ph idx="1"/>
          </p:nvPr>
        </p:nvSpPr>
        <p:spPr>
          <a:xfrm>
            <a:off x="179512" y="1765561"/>
            <a:ext cx="8712968" cy="4903799"/>
          </a:xfrm>
        </p:spPr>
        <p:txBody>
          <a:bodyPr>
            <a:noAutofit/>
          </a:bodyPr>
          <a:lstStyle/>
          <a:p>
            <a:pPr>
              <a:spcBef>
                <a:spcPts val="1200"/>
              </a:spcBef>
              <a:spcAft>
                <a:spcPts val="600"/>
              </a:spcAft>
            </a:pPr>
            <a:r>
              <a:rPr lang="tr-TR" sz="2400" b="1" noProof="1" smtClean="0"/>
              <a:t>Etkin işleme:</a:t>
            </a:r>
            <a:r>
              <a:rPr lang="tr-TR" sz="2400" noProof="1" smtClean="0"/>
              <a:t> Raster veri yapısında her hücre eşit büyüklükte ve aynı şekle sahip olduğundan, çok katmanlı işlemler etkin bir şekilde gerçekleştirilebilmektedir. Yani raster verinin matrisel yapısından dolayı mekânsal analizlerin gerçekleştirimi vektör yapıya göre daha kolaydır.</a:t>
            </a:r>
          </a:p>
          <a:p>
            <a:pPr>
              <a:spcBef>
                <a:spcPts val="1200"/>
              </a:spcBef>
              <a:spcAft>
                <a:spcPts val="600"/>
              </a:spcAft>
            </a:pPr>
            <a:r>
              <a:rPr lang="tr-TR" sz="2400" b="1" noProof="1" smtClean="0"/>
              <a:t>Çok sayıda mevcut kaynak:</a:t>
            </a:r>
            <a:r>
              <a:rPr lang="tr-TR" sz="2400" noProof="1" smtClean="0"/>
              <a:t> Raster yapı; uydu görüntüleri, taranmış hava fotoğrafları ve SYM de dâhil olmak üzere çok sayıda mekânsal bilgi kaynağı için ortak formattır. Bu veri kaynakları birçok CBS projesinde benimsenmiş ve birçok coğrafi veri tabanının en yaygın kaynakları haline gelmiştir.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52</a:t>
            </a:fld>
            <a:endParaRPr lang="tr-TR"/>
          </a:p>
        </p:txBody>
      </p:sp>
    </p:spTree>
    <p:extLst>
      <p:ext uri="{BB962C8B-B14F-4D97-AF65-F5344CB8AC3E}">
        <p14:creationId xmlns:p14="http://schemas.microsoft.com/office/powerpoint/2010/main" val="11268105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76672"/>
            <a:ext cx="8280920" cy="1080120"/>
          </a:xfrm>
        </p:spPr>
        <p:txBody>
          <a:bodyPr vert="horz" lIns="91440" tIns="45720" rIns="91440" bIns="45720" rtlCol="0" anchor="ctr">
            <a:noAutofit/>
          </a:bodyPr>
          <a:lstStyle/>
          <a:p>
            <a:pPr lvl="1"/>
            <a:r>
              <a:rPr lang="tr-TR" sz="3000" b="1" i="1" noProof="1" smtClean="0">
                <a:solidFill>
                  <a:schemeClr val="tx2"/>
                </a:solidFill>
                <a:latin typeface="+mj-lt"/>
              </a:rPr>
              <a:t>- Mekânsal Analizlerde Raster Formatı Kullanmanın Avantajları</a:t>
            </a:r>
            <a:endParaRPr lang="tr-TR" sz="3000" b="1" i="1" noProof="1">
              <a:solidFill>
                <a:schemeClr val="tx2"/>
              </a:solidFill>
              <a:latin typeface="+mj-lt"/>
            </a:endParaRPr>
          </a:p>
        </p:txBody>
      </p:sp>
      <p:sp>
        <p:nvSpPr>
          <p:cNvPr id="3" name="İçerik Yer Tutucusu 2"/>
          <p:cNvSpPr>
            <a:spLocks noGrp="1"/>
          </p:cNvSpPr>
          <p:nvPr>
            <p:ph idx="1"/>
          </p:nvPr>
        </p:nvSpPr>
        <p:spPr>
          <a:xfrm>
            <a:off x="179512" y="1765561"/>
            <a:ext cx="8640960" cy="1375407"/>
          </a:xfrm>
        </p:spPr>
        <p:txBody>
          <a:bodyPr>
            <a:noAutofit/>
          </a:bodyPr>
          <a:lstStyle/>
          <a:p>
            <a:pPr>
              <a:spcBef>
                <a:spcPts val="1200"/>
              </a:spcBef>
              <a:spcAft>
                <a:spcPts val="600"/>
              </a:spcAft>
            </a:pPr>
            <a:r>
              <a:rPr lang="tr-TR" sz="2400" b="1" noProof="1" smtClean="0"/>
              <a:t>Aynı katmanda farklı detay türlerinin düzenlenebilmesi:</a:t>
            </a:r>
            <a:r>
              <a:rPr lang="tr-TR" sz="2400" noProof="1" smtClean="0"/>
              <a:t> Farklı özelliklere farklı değerler atanarak aynı raster katmanda nokta, çizgi ve alan detaylar bir arada gösterilebilir.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53</a:t>
            </a:fld>
            <a:endParaRPr lang="tr-TR"/>
          </a:p>
        </p:txBody>
      </p:sp>
    </p:spTree>
    <p:extLst>
      <p:ext uri="{BB962C8B-B14F-4D97-AF65-F5344CB8AC3E}">
        <p14:creationId xmlns:p14="http://schemas.microsoft.com/office/powerpoint/2010/main" val="10587245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496944" cy="1080120"/>
          </a:xfrm>
        </p:spPr>
        <p:txBody>
          <a:bodyPr vert="horz" lIns="91440" tIns="45720" rIns="91440" bIns="45720" rtlCol="0" anchor="ctr">
            <a:noAutofit/>
          </a:bodyPr>
          <a:lstStyle/>
          <a:p>
            <a:pPr lvl="1"/>
            <a:r>
              <a:rPr lang="tr-TR" sz="3000" b="1" i="1" noProof="1" smtClean="0">
                <a:solidFill>
                  <a:schemeClr val="tx2"/>
                </a:solidFill>
                <a:latin typeface="+mj-lt"/>
              </a:rPr>
              <a:t>- Mekânsal Analizlerde Raster Formatı Kullanmanın Dezavantajları</a:t>
            </a:r>
            <a:endParaRPr lang="tr-TR" sz="3000" b="1" i="1" noProof="1">
              <a:solidFill>
                <a:schemeClr val="tx2"/>
              </a:solidFill>
              <a:latin typeface="+mj-lt"/>
            </a:endParaRPr>
          </a:p>
        </p:txBody>
      </p:sp>
      <p:sp>
        <p:nvSpPr>
          <p:cNvPr id="3" name="İçerik Yer Tutucusu 2"/>
          <p:cNvSpPr>
            <a:spLocks noGrp="1"/>
          </p:cNvSpPr>
          <p:nvPr>
            <p:ph idx="1"/>
          </p:nvPr>
        </p:nvSpPr>
        <p:spPr>
          <a:xfrm>
            <a:off x="179512" y="1693553"/>
            <a:ext cx="8568952" cy="5047815"/>
          </a:xfrm>
        </p:spPr>
        <p:txBody>
          <a:bodyPr vert="horz" lIns="91440" tIns="45720" rIns="91440" bIns="45720" rtlCol="0">
            <a:noAutofit/>
          </a:bodyPr>
          <a:lstStyle/>
          <a:p>
            <a:pPr>
              <a:spcBef>
                <a:spcPts val="1200"/>
              </a:spcBef>
              <a:spcAft>
                <a:spcPts val="600"/>
              </a:spcAft>
            </a:pPr>
            <a:r>
              <a:rPr lang="tr-TR" sz="2400" b="1" noProof="1" smtClean="0"/>
              <a:t>Veri fazlalığı: </a:t>
            </a:r>
            <a:r>
              <a:rPr lang="tr-TR" sz="2400" noProof="1" smtClean="0"/>
              <a:t>Veri öğeleri düzenli aralıklarla yerleştirilmiş bir sistemde düzenlendiğinden, veri ögesinin gerekli olup olmadığına bakılmaksızın her raster hücresinin konumunda bir veri bulunur. Her ne kadar çeşitli sıkıştırma teknikleri mevcut olsa da, çoğu durumda, sıkıştırılmış veriler analiz için doğrudan işlenemez.</a:t>
            </a:r>
          </a:p>
          <a:p>
            <a:pPr>
              <a:spcBef>
                <a:spcPts val="1200"/>
              </a:spcBef>
              <a:spcAft>
                <a:spcPts val="600"/>
              </a:spcAft>
            </a:pPr>
            <a:r>
              <a:rPr lang="tr-TR" sz="2400" b="1" noProof="1" smtClean="0"/>
              <a:t>Çözünürlük problemi: </a:t>
            </a:r>
            <a:r>
              <a:rPr lang="tr-TR" sz="2400" noProof="1" smtClean="0"/>
              <a:t>Çözünürlük yeterince yüksek olmadıkça, raster veriler doğal ve gerçekçi olmayan bir görünüm verir. Yeterli çözünürlük sağlanamazsa mekânsal temsildeki kayıplara bağlı olarak analizlerin de doğruluğu düşer.</a:t>
            </a:r>
            <a:endParaRPr lang="tr-TR" sz="24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54</a:t>
            </a:fld>
            <a:endParaRPr lang="tr-TR"/>
          </a:p>
        </p:txBody>
      </p:sp>
    </p:spTree>
    <p:extLst>
      <p:ext uri="{BB962C8B-B14F-4D97-AF65-F5344CB8AC3E}">
        <p14:creationId xmlns:p14="http://schemas.microsoft.com/office/powerpoint/2010/main" val="40455173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405521"/>
            <a:ext cx="8280920" cy="5047815"/>
          </a:xfrm>
        </p:spPr>
        <p:txBody>
          <a:bodyPr>
            <a:noAutofit/>
          </a:bodyPr>
          <a:lstStyle/>
          <a:p>
            <a:pPr>
              <a:spcBef>
                <a:spcPts val="1200"/>
              </a:spcBef>
              <a:spcAft>
                <a:spcPts val="1200"/>
              </a:spcAft>
            </a:pPr>
            <a:r>
              <a:rPr lang="tr-TR" sz="2800" b="1" i="1" noProof="1" smtClean="0"/>
              <a:t>Lokal fonksiyonlar:</a:t>
            </a:r>
            <a:r>
              <a:rPr lang="tr-TR" sz="2800" b="1" noProof="1" smtClean="0"/>
              <a:t> </a:t>
            </a:r>
            <a:r>
              <a:rPr lang="tr-TR" sz="2800" noProof="1" smtClean="0"/>
              <a:t>Hücre bazında çalışır, her hücrenin değerini ayrı işler.</a:t>
            </a:r>
          </a:p>
          <a:p>
            <a:pPr>
              <a:spcBef>
                <a:spcPts val="1200"/>
              </a:spcBef>
              <a:spcAft>
                <a:spcPts val="1200"/>
              </a:spcAft>
            </a:pPr>
            <a:r>
              <a:rPr lang="tr-TR" sz="2800" b="1" i="1" noProof="1" smtClean="0"/>
              <a:t>Fokal fonksiyonlar:</a:t>
            </a:r>
            <a:r>
              <a:rPr lang="tr-TR" sz="2800" b="1" noProof="1" smtClean="0"/>
              <a:t> </a:t>
            </a:r>
            <a:r>
              <a:rPr lang="tr-TR" sz="2800" noProof="1" smtClean="0"/>
              <a:t>Bir hücrenin değerini komşu hücrelerin değerlerine göre işler.</a:t>
            </a:r>
          </a:p>
          <a:p>
            <a:pPr>
              <a:spcBef>
                <a:spcPts val="1200"/>
              </a:spcBef>
              <a:spcAft>
                <a:spcPts val="1200"/>
              </a:spcAft>
            </a:pPr>
            <a:r>
              <a:rPr lang="tr-TR" sz="2800" b="1" i="1" noProof="1" smtClean="0"/>
              <a:t>Bölgesel fonksiyonlar:</a:t>
            </a:r>
            <a:r>
              <a:rPr lang="tr-TR" sz="2800" b="1" noProof="1" smtClean="0"/>
              <a:t> </a:t>
            </a:r>
            <a:r>
              <a:rPr lang="tr-TR" sz="2800" noProof="1" smtClean="0"/>
              <a:t>Bir hücrenin değerini özdeş değerlere sahip hücre grubuna göre işler.</a:t>
            </a:r>
          </a:p>
          <a:p>
            <a:pPr>
              <a:spcBef>
                <a:spcPts val="1200"/>
              </a:spcBef>
              <a:spcAft>
                <a:spcPts val="1200"/>
              </a:spcAft>
            </a:pPr>
            <a:r>
              <a:rPr lang="tr-TR" sz="2800" b="1" i="1" noProof="1" smtClean="0"/>
              <a:t>Global fonksiyonlar:</a:t>
            </a:r>
            <a:r>
              <a:rPr lang="tr-TR" sz="2800" noProof="1" smtClean="0"/>
              <a:t> Bir hücrenin değerini gridin tümündeki verilere dayanarak işler.</a:t>
            </a:r>
            <a:endParaRPr lang="tr-TR" sz="28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55</a:t>
            </a:fld>
            <a:endParaRPr lang="tr-TR"/>
          </a:p>
        </p:txBody>
      </p:sp>
      <p:sp>
        <p:nvSpPr>
          <p:cNvPr id="5" name="Başlık 1"/>
          <p:cNvSpPr txBox="1">
            <a:spLocks/>
          </p:cNvSpPr>
          <p:nvPr/>
        </p:nvSpPr>
        <p:spPr>
          <a:xfrm>
            <a:off x="-36512" y="332656"/>
            <a:ext cx="8280920" cy="936104"/>
          </a:xfrm>
          <a:prstGeom prst="rect">
            <a:avLst/>
          </a:prstGeom>
        </p:spPr>
        <p:txBody>
          <a:bodyPr vert="horz" lIns="91440" tIns="45720" rIns="91440" bIns="45720" rtlCol="0" anchor="ctr">
            <a:noAutofit/>
          </a:bodyPr>
          <a:lstStyle>
            <a:lvl1pPr>
              <a:spcBef>
                <a:spcPct val="0"/>
              </a:spcBef>
              <a:buNone/>
              <a:defRPr sz="4000" spc="-100" baseline="0">
                <a:solidFill>
                  <a:schemeClr val="tx2"/>
                </a:solidFill>
                <a:latin typeface="+mj-lt"/>
                <a:ea typeface="+mj-ea"/>
                <a:cs typeface="+mj-cs"/>
              </a:defRPr>
            </a:lvl1pPr>
            <a:lvl2pPr lvl="1">
              <a:defRPr sz="3000" b="1" i="1">
                <a:solidFill>
                  <a:schemeClr val="tx2"/>
                </a:solidFill>
                <a:latin typeface="+mj-lt"/>
              </a:defRPr>
            </a:lvl2pPr>
          </a:lstStyle>
          <a:p>
            <a:pPr lvl="1"/>
            <a:r>
              <a:rPr lang="tr-TR" sz="3600" noProof="1" smtClean="0"/>
              <a:t>- Raster Verilerde İşlemler</a:t>
            </a:r>
            <a:endParaRPr lang="tr-TR" sz="3600" noProof="1"/>
          </a:p>
        </p:txBody>
      </p:sp>
    </p:spTree>
    <p:extLst>
      <p:ext uri="{BB962C8B-B14F-4D97-AF65-F5344CB8AC3E}">
        <p14:creationId xmlns:p14="http://schemas.microsoft.com/office/powerpoint/2010/main" val="26357708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280920" cy="648072"/>
          </a:xfrm>
        </p:spPr>
        <p:txBody>
          <a:bodyPr vert="horz" lIns="91440" tIns="45720" rIns="91440" bIns="45720" rtlCol="0" anchor="ctr">
            <a:noAutofit/>
          </a:bodyPr>
          <a:lstStyle/>
          <a:p>
            <a:r>
              <a:rPr lang="tr-TR" sz="3000" b="1" i="1" noProof="1" smtClean="0">
                <a:solidFill>
                  <a:schemeClr val="accent4">
                    <a:lumMod val="75000"/>
                  </a:schemeClr>
                </a:solidFill>
              </a:rPr>
              <a:t>- Lokal Fonksiyonlar</a:t>
            </a:r>
            <a:endParaRPr lang="tr-TR" sz="3000" b="1" i="1" noProof="1">
              <a:solidFill>
                <a:schemeClr val="accent4">
                  <a:lumMod val="75000"/>
                </a:schemeClr>
              </a:solidFill>
            </a:endParaRPr>
          </a:p>
        </p:txBody>
      </p:sp>
      <p:sp>
        <p:nvSpPr>
          <p:cNvPr id="3" name="İçerik Yer Tutucusu 2"/>
          <p:cNvSpPr>
            <a:spLocks noGrp="1"/>
          </p:cNvSpPr>
          <p:nvPr>
            <p:ph idx="1"/>
          </p:nvPr>
        </p:nvSpPr>
        <p:spPr>
          <a:xfrm>
            <a:off x="179512" y="1189497"/>
            <a:ext cx="8784976" cy="3895687"/>
          </a:xfrm>
        </p:spPr>
        <p:txBody>
          <a:bodyPr>
            <a:noAutofit/>
          </a:bodyPr>
          <a:lstStyle/>
          <a:p>
            <a:pPr>
              <a:spcAft>
                <a:spcPts val="600"/>
              </a:spcAft>
            </a:pPr>
            <a:r>
              <a:rPr lang="tr-TR" sz="2600" noProof="1" smtClean="0"/>
              <a:t>Lokal fonksiyonlar noktadan noktaya veya hücreden hücreye analize dayanır. </a:t>
            </a:r>
          </a:p>
          <a:p>
            <a:pPr>
              <a:spcAft>
                <a:spcPts val="600"/>
              </a:spcAft>
            </a:pPr>
            <a:r>
              <a:rPr lang="tr-TR" sz="2600" noProof="1" smtClean="0"/>
              <a:t>Mantıksal veya aritmetik operatörler kullanılır. </a:t>
            </a:r>
          </a:p>
          <a:p>
            <a:pPr>
              <a:spcAft>
                <a:spcPts val="600"/>
              </a:spcAft>
            </a:pPr>
            <a:r>
              <a:rPr lang="tr-TR" sz="2600" noProof="1" smtClean="0"/>
              <a:t>Lokal fonksiyonların en önemli uygulama alanı çakıştırma analizidir.</a:t>
            </a:r>
          </a:p>
          <a:p>
            <a:pPr>
              <a:spcAft>
                <a:spcPts val="600"/>
              </a:spcAft>
            </a:pPr>
            <a:r>
              <a:rPr lang="tr-TR" sz="2600" noProof="1" smtClean="0"/>
              <a:t>Lokal fonksiyonlar bir gridi hücre bazında işler, yani her hücre diğer hücrelerin değerleri kullanılmadan yalnızca kendi değerlerine göre işlenir. </a:t>
            </a:r>
            <a:endParaRPr lang="tr-TR" sz="2600"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56</a:t>
            </a:fld>
            <a:endParaRPr lang="tr-TR"/>
          </a:p>
        </p:txBody>
      </p:sp>
    </p:spTree>
    <p:extLst>
      <p:ext uri="{BB962C8B-B14F-4D97-AF65-F5344CB8AC3E}">
        <p14:creationId xmlns:p14="http://schemas.microsoft.com/office/powerpoint/2010/main" val="34993372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76672"/>
            <a:ext cx="8280920" cy="504056"/>
          </a:xfrm>
        </p:spPr>
        <p:txBody>
          <a:bodyPr vert="horz" lIns="91440" tIns="45720" rIns="91440" bIns="45720" rtlCol="0" anchor="ctr">
            <a:noAutofit/>
          </a:bodyPr>
          <a:lstStyle/>
          <a:p>
            <a:r>
              <a:rPr lang="tr-TR" sz="3000" b="1" i="1" noProof="1" smtClean="0">
                <a:solidFill>
                  <a:schemeClr val="accent4">
                    <a:lumMod val="75000"/>
                  </a:schemeClr>
                </a:solidFill>
              </a:rPr>
              <a:t>- Lokal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57</a:t>
            </a:fld>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285057"/>
            <a:ext cx="4048125"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179512" y="1785590"/>
            <a:ext cx="3168352" cy="1200329"/>
          </a:xfrm>
          <a:prstGeom prst="rect">
            <a:avLst/>
          </a:prstGeom>
        </p:spPr>
        <p:txBody>
          <a:bodyPr wrap="square">
            <a:spAutoFit/>
          </a:bodyPr>
          <a:lstStyle/>
          <a:p>
            <a:r>
              <a:rPr lang="tr-TR" noProof="1" smtClean="0"/>
              <a:t>Çıkış gridini oluşturmak için giriş giridindeki her bir hücreyi 3 ile çarpan lokal bir fonksiyon</a:t>
            </a:r>
            <a:endParaRPr lang="tr-TR" noProof="1"/>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9619" y="4005064"/>
            <a:ext cx="523081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p:cNvSpPr/>
          <p:nvPr/>
        </p:nvSpPr>
        <p:spPr>
          <a:xfrm>
            <a:off x="225749" y="4509120"/>
            <a:ext cx="3122115" cy="923330"/>
          </a:xfrm>
          <a:prstGeom prst="rect">
            <a:avLst/>
          </a:prstGeom>
        </p:spPr>
        <p:txBody>
          <a:bodyPr wrap="square">
            <a:spAutoFit/>
          </a:bodyPr>
          <a:lstStyle/>
          <a:p>
            <a:r>
              <a:rPr lang="tr-TR" noProof="1" smtClean="0"/>
              <a:t>Çıkış gridini oluşturmak için giriş gridini çarpan gridiyle çarpan lokal bir fonksiyon</a:t>
            </a:r>
            <a:endParaRPr lang="tr-TR" noProof="1"/>
          </a:p>
        </p:txBody>
      </p:sp>
    </p:spTree>
    <p:extLst>
      <p:ext uri="{BB962C8B-B14F-4D97-AF65-F5344CB8AC3E}">
        <p14:creationId xmlns:p14="http://schemas.microsoft.com/office/powerpoint/2010/main" val="12126754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Lokal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58</a:t>
            </a:fld>
            <a:endParaRPr lang="tr-T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6725" y="1471340"/>
            <a:ext cx="436562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588" y="3207097"/>
            <a:ext cx="436562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623" y="5022428"/>
            <a:ext cx="4365625"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2933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332656"/>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Lokal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59</a:t>
            </a:fld>
            <a:endParaRPr lang="tr-TR"/>
          </a:p>
        </p:txBody>
      </p:sp>
      <p:sp>
        <p:nvSpPr>
          <p:cNvPr id="8" name="İçerik Yer Tutucusu 2"/>
          <p:cNvSpPr>
            <a:spLocks noGrp="1"/>
          </p:cNvSpPr>
          <p:nvPr>
            <p:ph idx="1"/>
          </p:nvPr>
        </p:nvSpPr>
        <p:spPr>
          <a:xfrm>
            <a:off x="107504" y="1052737"/>
            <a:ext cx="8856984" cy="1296143"/>
          </a:xfrm>
        </p:spPr>
        <p:txBody>
          <a:bodyPr>
            <a:noAutofit/>
          </a:bodyPr>
          <a:lstStyle/>
          <a:p>
            <a:r>
              <a:rPr lang="tr-TR" sz="2400" noProof="1" smtClean="0"/>
              <a:t>Lokal fonksiyonlar aritmetik hesaplamalarla sınırlı değildir. Trigonometrik, üstel, logaritmik ve mantıksal ifadelerin tümü lokal fonksiyonları tanımlamak için kullanılabilir.</a:t>
            </a:r>
            <a:endParaRPr lang="tr-TR" sz="2400" noProof="1"/>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775" y="2276872"/>
            <a:ext cx="5370513"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775" y="3852267"/>
            <a:ext cx="5370513"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775" y="5436443"/>
            <a:ext cx="5370513"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4182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Fokal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60</a:t>
            </a:fld>
            <a:endParaRPr lang="tr-TR"/>
          </a:p>
        </p:txBody>
      </p:sp>
      <p:sp>
        <p:nvSpPr>
          <p:cNvPr id="8" name="İçerik Yer Tutucusu 2"/>
          <p:cNvSpPr>
            <a:spLocks noGrp="1"/>
          </p:cNvSpPr>
          <p:nvPr>
            <p:ph idx="1"/>
          </p:nvPr>
        </p:nvSpPr>
        <p:spPr>
          <a:xfrm>
            <a:off x="107504" y="1196753"/>
            <a:ext cx="8784976" cy="5328591"/>
          </a:xfrm>
        </p:spPr>
        <p:txBody>
          <a:bodyPr>
            <a:noAutofit/>
          </a:bodyPr>
          <a:lstStyle/>
          <a:p>
            <a:pPr>
              <a:spcBef>
                <a:spcPts val="1200"/>
              </a:spcBef>
              <a:spcAft>
                <a:spcPts val="600"/>
              </a:spcAft>
            </a:pPr>
            <a:r>
              <a:rPr lang="tr-TR" sz="2400" noProof="1" smtClean="0"/>
              <a:t>Fokal (odak/merkezi) fonksiyonlar, lokal komşuluk operasyonları olarak da bilinir. </a:t>
            </a:r>
          </a:p>
          <a:p>
            <a:pPr>
              <a:spcBef>
                <a:spcPts val="1200"/>
              </a:spcBef>
              <a:spcAft>
                <a:spcPts val="600"/>
              </a:spcAft>
            </a:pPr>
            <a:r>
              <a:rPr lang="tr-TR" sz="2400" noProof="1" smtClean="0"/>
              <a:t>Bu işlem, belirli bir hücrenin değerinin, komşu hücrenin değerinden etkilendiğini varsayar. Bu nedenle, giriş gridine hareketli bir pencere (genellikle 3 x 3 hücreli) uygulanır. Çıktı hücresinin değeri, hareket eden pencerenin tüm hücrelerinin ortalaması, pencerenin merkez hücresi ya da pencerenin medyan değeri vb. olabilir.</a:t>
            </a:r>
          </a:p>
          <a:p>
            <a:pPr>
              <a:spcBef>
                <a:spcPts val="1200"/>
              </a:spcBef>
              <a:spcAft>
                <a:spcPts val="600"/>
              </a:spcAft>
            </a:pPr>
            <a:r>
              <a:rPr lang="tr-TR" sz="2400" noProof="1" smtClean="0"/>
              <a:t>Fokal fonksiyonlar, her hücrenin değerini komşu hücrelerin değerlerine bağlı olarak işler. Örneğin, bir hücrenin ve komşu hücrelerinin toplamını hesaplayıp bu toplamı çıktı gridinde ilgili hücreye atamak bir fokal fonksiyondur. </a:t>
            </a:r>
            <a:endParaRPr lang="tr-TR" sz="2400" noProof="1"/>
          </a:p>
        </p:txBody>
      </p:sp>
    </p:spTree>
    <p:extLst>
      <p:ext uri="{BB962C8B-B14F-4D97-AF65-F5344CB8AC3E}">
        <p14:creationId xmlns:p14="http://schemas.microsoft.com/office/powerpoint/2010/main" val="4702282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Fokal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61</a:t>
            </a:fld>
            <a:endParaRPr lang="tr-T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2382" y="1344365"/>
            <a:ext cx="4718050"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719" y="3463840"/>
            <a:ext cx="4938713" cy="164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251521" y="3679864"/>
            <a:ext cx="3096344" cy="1477328"/>
          </a:xfrm>
          <a:prstGeom prst="rect">
            <a:avLst/>
          </a:prstGeom>
        </p:spPr>
        <p:txBody>
          <a:bodyPr wrap="square">
            <a:spAutoFit/>
          </a:bodyPr>
          <a:lstStyle/>
          <a:p>
            <a:r>
              <a:rPr lang="tr-TR" noProof="1" smtClean="0"/>
              <a:t>Çıktı gridini oluşturmak için komşu hücrelerin ve merkez hücrenin toplamından ortalama hesaplayan bir fokal ortalama fonksiyonu</a:t>
            </a:r>
            <a:endParaRPr lang="tr-TR" noProof="1"/>
          </a:p>
        </p:txBody>
      </p:sp>
      <p:sp>
        <p:nvSpPr>
          <p:cNvPr id="10" name="Dikdörtgen 9"/>
          <p:cNvSpPr/>
          <p:nvPr/>
        </p:nvSpPr>
        <p:spPr>
          <a:xfrm>
            <a:off x="251520" y="1632397"/>
            <a:ext cx="3096345" cy="1200329"/>
          </a:xfrm>
          <a:prstGeom prst="rect">
            <a:avLst/>
          </a:prstGeom>
        </p:spPr>
        <p:txBody>
          <a:bodyPr wrap="square">
            <a:spAutoFit/>
          </a:bodyPr>
          <a:lstStyle/>
          <a:p>
            <a:r>
              <a:rPr lang="tr-TR" noProof="1" smtClean="0"/>
              <a:t>Çıktı gridini oluşturmak için komşu hücrelerin ve merkez hücrenin değerini toplayan bir fokal toplam fonksiyonu</a:t>
            </a:r>
          </a:p>
        </p:txBody>
      </p:sp>
      <p:sp>
        <p:nvSpPr>
          <p:cNvPr id="11" name="İçerik Yer Tutucusu 2"/>
          <p:cNvSpPr>
            <a:spLocks noGrp="1"/>
          </p:cNvSpPr>
          <p:nvPr>
            <p:ph idx="1"/>
          </p:nvPr>
        </p:nvSpPr>
        <p:spPr>
          <a:xfrm>
            <a:off x="35496" y="5520830"/>
            <a:ext cx="8928992" cy="1364554"/>
          </a:xfrm>
        </p:spPr>
        <p:txBody>
          <a:bodyPr>
            <a:noAutofit/>
          </a:bodyPr>
          <a:lstStyle/>
          <a:p>
            <a:r>
              <a:rPr lang="tr-TR" sz="2400" noProof="1" smtClean="0"/>
              <a:t>Yaygın olarak kullanılan diğer fokal fonksiyonlar arasında fokal standart sapma, fokal maksimum, fokal minimum ve fokal aralık bulunur.</a:t>
            </a:r>
            <a:endParaRPr lang="tr-TR" sz="2400" noProof="1"/>
          </a:p>
        </p:txBody>
      </p:sp>
    </p:spTree>
    <p:extLst>
      <p:ext uri="{BB962C8B-B14F-4D97-AF65-F5344CB8AC3E}">
        <p14:creationId xmlns:p14="http://schemas.microsoft.com/office/powerpoint/2010/main" val="10337893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Bölgesel Fonksiyonlar </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62</a:t>
            </a:fld>
            <a:endParaRPr lang="tr-TR"/>
          </a:p>
        </p:txBody>
      </p:sp>
      <p:sp>
        <p:nvSpPr>
          <p:cNvPr id="11" name="İçerik Yer Tutucusu 2"/>
          <p:cNvSpPr>
            <a:spLocks noGrp="1"/>
          </p:cNvSpPr>
          <p:nvPr>
            <p:ph idx="1"/>
          </p:nvPr>
        </p:nvSpPr>
        <p:spPr>
          <a:xfrm>
            <a:off x="179512" y="1268760"/>
            <a:ext cx="8712968" cy="4752528"/>
          </a:xfrm>
        </p:spPr>
        <p:txBody>
          <a:bodyPr>
            <a:noAutofit/>
          </a:bodyPr>
          <a:lstStyle/>
          <a:p>
            <a:pPr>
              <a:spcAft>
                <a:spcPts val="600"/>
              </a:spcAft>
            </a:pPr>
            <a:r>
              <a:rPr lang="tr-TR" sz="2800" noProof="1" smtClean="0"/>
              <a:t>Bölge, raster modelde aynı özniteliklere sahip hücre topluluğu olarak tanımlanabilir.</a:t>
            </a:r>
          </a:p>
          <a:p>
            <a:pPr>
              <a:spcAft>
                <a:spcPts val="600"/>
              </a:spcAft>
            </a:pPr>
            <a:r>
              <a:rPr lang="tr-TR" sz="2800" noProof="1" smtClean="0"/>
              <a:t>Bölgesel fonksiyonlar, bir gridin verilerini, aynı bölgedeki hücrelerin bir grup olarak analiz edileceği şekilde işler. </a:t>
            </a:r>
          </a:p>
          <a:p>
            <a:pPr lvl="1">
              <a:spcAft>
                <a:spcPts val="600"/>
              </a:spcAft>
            </a:pPr>
            <a:r>
              <a:rPr lang="tr-TR" sz="2600" noProof="1" smtClean="0"/>
              <a:t>Bir bölge, bitişik ya da bitişik olmayan iki ya da daha fazla hücreden oluşur. </a:t>
            </a:r>
          </a:p>
        </p:txBody>
      </p:sp>
    </p:spTree>
    <p:extLst>
      <p:ext uri="{BB962C8B-B14F-4D97-AF65-F5344CB8AC3E}">
        <p14:creationId xmlns:p14="http://schemas.microsoft.com/office/powerpoint/2010/main" val="24981462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Bölgesel Fonksiyonlar </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63</a:t>
            </a:fld>
            <a:endParaRPr lang="tr-TR"/>
          </a:p>
        </p:txBody>
      </p:sp>
      <p:sp>
        <p:nvSpPr>
          <p:cNvPr id="11" name="İçerik Yer Tutucusu 2"/>
          <p:cNvSpPr>
            <a:spLocks noGrp="1"/>
          </p:cNvSpPr>
          <p:nvPr>
            <p:ph idx="1"/>
          </p:nvPr>
        </p:nvSpPr>
        <p:spPr>
          <a:xfrm>
            <a:off x="179512" y="1124744"/>
            <a:ext cx="8568952" cy="1944216"/>
          </a:xfrm>
        </p:spPr>
        <p:txBody>
          <a:bodyPr>
            <a:noAutofit/>
          </a:bodyPr>
          <a:lstStyle/>
          <a:p>
            <a:pPr>
              <a:spcAft>
                <a:spcPts val="600"/>
              </a:spcAft>
            </a:pPr>
            <a:r>
              <a:rPr lang="tr-TR" sz="2400" noProof="1" smtClean="0"/>
              <a:t>Tipik bir bölgesel fonksiyon iki grid gerektirir. Bunlardan ilki her bölgenin boyutunu, şeklini ve yerini tanımlayan bir bölge gridi ve ikincisi ise işlenecek bir değer grididir. </a:t>
            </a:r>
          </a:p>
          <a:p>
            <a:pPr>
              <a:spcAft>
                <a:spcPts val="600"/>
              </a:spcAft>
            </a:pPr>
            <a:r>
              <a:rPr lang="tr-TR" sz="2400" noProof="1" smtClean="0"/>
              <a:t>Bölge gridinde, her bölge farklı değerle kodlanır ve aynı bölgeye ait hücreler aynı değeri taşır.</a:t>
            </a:r>
            <a:endParaRPr lang="tr-TR" sz="2400" noProof="1"/>
          </a:p>
        </p:txBody>
      </p:sp>
      <p:sp>
        <p:nvSpPr>
          <p:cNvPr id="3" name="Dikdörtgen 2"/>
          <p:cNvSpPr/>
          <p:nvPr/>
        </p:nvSpPr>
        <p:spPr>
          <a:xfrm>
            <a:off x="395536" y="3535848"/>
            <a:ext cx="2592288" cy="1477328"/>
          </a:xfrm>
          <a:prstGeom prst="rect">
            <a:avLst/>
          </a:prstGeom>
        </p:spPr>
        <p:txBody>
          <a:bodyPr wrap="square">
            <a:spAutoFit/>
          </a:bodyPr>
          <a:lstStyle/>
          <a:p>
            <a:r>
              <a:rPr lang="tr-TR" noProof="1" smtClean="0"/>
              <a:t>Çıktı gridi üretmek için her bir bölgenin maksimum değerini tanımlayan bir bölgesel maksimum fonksiyonu </a:t>
            </a:r>
            <a:endParaRPr lang="tr-TR" noProof="1"/>
          </a:p>
        </p:txBody>
      </p:sp>
      <p:sp>
        <p:nvSpPr>
          <p:cNvPr id="7" name="İçerik Yer Tutucusu 2"/>
          <p:cNvSpPr txBox="1">
            <a:spLocks/>
          </p:cNvSpPr>
          <p:nvPr/>
        </p:nvSpPr>
        <p:spPr>
          <a:xfrm>
            <a:off x="179512" y="5157192"/>
            <a:ext cx="8712968" cy="1700808"/>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tr-TR" sz="2400" noProof="1" smtClean="0"/>
              <a:t>Tipik bölgesel fonksiyonlar arasında bölgesel ortalama, bölgesel standart sapma, bölgesel toplam, bölgesel minimum, bölgesel maksimum, bölgesel aralık ve bölgesel çeşitlilik bulunur. </a:t>
            </a:r>
            <a:endParaRPr lang="tr-TR" sz="2400" noProof="1"/>
          </a:p>
        </p:txBody>
      </p:sp>
      <p:pic>
        <p:nvPicPr>
          <p:cNvPr id="9" name="Resim 8"/>
          <p:cNvPicPr/>
          <p:nvPr/>
        </p:nvPicPr>
        <p:blipFill>
          <a:blip r:embed="rId2">
            <a:extLst>
              <a:ext uri="{28A0092B-C50C-407E-A947-70E740481C1C}">
                <a14:useLocalDpi xmlns:a14="http://schemas.microsoft.com/office/drawing/2010/main" val="0"/>
              </a:ext>
            </a:extLst>
          </a:blip>
          <a:stretch>
            <a:fillRect/>
          </a:stretch>
        </p:blipFill>
        <p:spPr>
          <a:xfrm>
            <a:off x="2854235" y="3374876"/>
            <a:ext cx="5227320" cy="1638300"/>
          </a:xfrm>
          <a:prstGeom prst="rect">
            <a:avLst/>
          </a:prstGeom>
        </p:spPr>
      </p:pic>
    </p:spTree>
    <p:extLst>
      <p:ext uri="{BB962C8B-B14F-4D97-AF65-F5344CB8AC3E}">
        <p14:creationId xmlns:p14="http://schemas.microsoft.com/office/powerpoint/2010/main" val="30719805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404664"/>
            <a:ext cx="8280920" cy="576064"/>
          </a:xfrm>
        </p:spPr>
        <p:txBody>
          <a:bodyPr vert="horz" lIns="91440" tIns="45720" rIns="91440" bIns="45720" rtlCol="0" anchor="ctr">
            <a:noAutofit/>
          </a:bodyPr>
          <a:lstStyle/>
          <a:p>
            <a:r>
              <a:rPr lang="tr-TR" sz="3000" b="1" i="1" noProof="1" smtClean="0">
                <a:solidFill>
                  <a:schemeClr val="accent4">
                    <a:lumMod val="75000"/>
                  </a:schemeClr>
                </a:solidFill>
              </a:rPr>
              <a:t>- Global Fonksiyonlar</a:t>
            </a:r>
            <a:endParaRPr lang="tr-TR" sz="3000" b="1" i="1" noProof="1">
              <a:solidFill>
                <a:schemeClr val="accent4">
                  <a:lumMod val="7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64</a:t>
            </a:fld>
            <a:endParaRPr lang="tr-TR"/>
          </a:p>
        </p:txBody>
      </p:sp>
      <p:sp>
        <p:nvSpPr>
          <p:cNvPr id="11" name="İçerik Yer Tutucusu 2"/>
          <p:cNvSpPr>
            <a:spLocks noGrp="1"/>
          </p:cNvSpPr>
          <p:nvPr>
            <p:ph idx="1"/>
          </p:nvPr>
        </p:nvSpPr>
        <p:spPr>
          <a:xfrm>
            <a:off x="179512" y="980728"/>
            <a:ext cx="8964488" cy="4104456"/>
          </a:xfrm>
        </p:spPr>
        <p:txBody>
          <a:bodyPr>
            <a:noAutofit/>
          </a:bodyPr>
          <a:lstStyle/>
          <a:p>
            <a:r>
              <a:rPr lang="tr-TR" noProof="1" smtClean="0"/>
              <a:t>Global fonksiyonlar için, her hücrenin çıkış değeri tüm gridin bir fonksiyonudur. </a:t>
            </a:r>
          </a:p>
          <a:p>
            <a:r>
              <a:rPr lang="tr-TR" noProof="1" smtClean="0"/>
              <a:t>Örneğin; Öklid uzaklık fonksiyonu, her hücreden en yakın kaynak hücreye olan mesafeyi hesaplar. Burada kaynak hücreler bir giriş gridinde tanımlanır. Bir gridde, aynı satırda veya aynı sütundaki bitişik komşu iki hücre arasındaki mesafe bir hücrenin boyutuna eşittir. Benzer şekilde, iki diyagonal komşu arasındaki mesafe, hücre boyutunun √2 katına eşittir. Bitişik olmayan hücreler arasındaki mesafe, satır ve sütun numaralarına göre hesaplanabilir.</a:t>
            </a:r>
            <a:endParaRPr lang="tr-TR" noProof="1"/>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5023123"/>
            <a:ext cx="4816475" cy="164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79512" y="5530006"/>
            <a:ext cx="3384375" cy="923330"/>
          </a:xfrm>
          <a:prstGeom prst="rect">
            <a:avLst/>
          </a:prstGeom>
        </p:spPr>
        <p:txBody>
          <a:bodyPr wrap="square">
            <a:spAutoFit/>
          </a:bodyPr>
          <a:lstStyle/>
          <a:p>
            <a:r>
              <a:rPr lang="tr-TR" noProof="1" smtClean="0"/>
              <a:t>Öklid uzaklık fonksiyonu, en yakın kaynak hücreden uzaklığı hesaplar</a:t>
            </a:r>
            <a:endParaRPr lang="tr-TR" noProof="1"/>
          </a:p>
        </p:txBody>
      </p:sp>
    </p:spTree>
    <p:extLst>
      <p:ext uri="{BB962C8B-B14F-4D97-AF65-F5344CB8AC3E}">
        <p14:creationId xmlns:p14="http://schemas.microsoft.com/office/powerpoint/2010/main" val="23683202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404664"/>
            <a:ext cx="8280920" cy="576064"/>
          </a:xfrm>
        </p:spPr>
        <p:txBody>
          <a:bodyPr vert="horz" lIns="91440" tIns="45720" rIns="91440" bIns="45720" rtlCol="0" anchor="ctr">
            <a:noAutofit/>
          </a:bodyPr>
          <a:lstStyle/>
          <a:p>
            <a:r>
              <a:rPr lang="tr-TR" b="1" noProof="1" smtClean="0"/>
              <a:t>Tahmin/Simülasyon</a:t>
            </a:r>
            <a:endParaRPr lang="tr-TR" b="1" noProof="1"/>
          </a:p>
        </p:txBody>
      </p:sp>
      <p:sp>
        <p:nvSpPr>
          <p:cNvPr id="4" name="Slayt Numarası Yer Tutucusu 3"/>
          <p:cNvSpPr>
            <a:spLocks noGrp="1"/>
          </p:cNvSpPr>
          <p:nvPr>
            <p:ph type="sldNum" sz="quarter" idx="12"/>
          </p:nvPr>
        </p:nvSpPr>
        <p:spPr/>
        <p:txBody>
          <a:bodyPr/>
          <a:lstStyle/>
          <a:p>
            <a:fld id="{F302176B-0E47-46AC-8F43-DAB4B8A37D06}" type="slidenum">
              <a:rPr lang="tr-TR" smtClean="0"/>
              <a:t>65</a:t>
            </a:fld>
            <a:endParaRPr lang="tr-TR"/>
          </a:p>
        </p:txBody>
      </p:sp>
      <p:sp>
        <p:nvSpPr>
          <p:cNvPr id="11" name="İçerik Yer Tutucusu 2"/>
          <p:cNvSpPr>
            <a:spLocks noGrp="1"/>
          </p:cNvSpPr>
          <p:nvPr>
            <p:ph idx="1"/>
          </p:nvPr>
        </p:nvSpPr>
        <p:spPr>
          <a:xfrm>
            <a:off x="35496" y="1124744"/>
            <a:ext cx="9108504" cy="2376264"/>
          </a:xfrm>
        </p:spPr>
        <p:txBody>
          <a:bodyPr>
            <a:noAutofit/>
          </a:bodyPr>
          <a:lstStyle/>
          <a:p>
            <a:r>
              <a:rPr lang="tr-TR" sz="2000" noProof="1" smtClean="0"/>
              <a:t>Tahmin/Simülasyon, CBS'nin en yüksek uygulama seviyesidir. Bu seviyede, bir CBS'nin veri yönetimi ve analiz yetenekleri, kentsel büyümenin karayolu trafiği üzerindeki etkisinin tahmin edilmesi, taşkın tehlike haritalarının oluşturulması, bir kasırganın etkisinin öngörülmesi veya belirli bir afetin hava kalitesine etkisinin modellenmesi gibi birçok tahmin ve simülasyon çalışmasında kullanılabilir.</a:t>
            </a:r>
            <a:endParaRPr lang="tr-TR" sz="2000" noProof="1"/>
          </a:p>
        </p:txBody>
      </p:sp>
      <p:sp>
        <p:nvSpPr>
          <p:cNvPr id="5" name="Dikdörtgen 4"/>
          <p:cNvSpPr/>
          <p:nvPr/>
        </p:nvSpPr>
        <p:spPr>
          <a:xfrm>
            <a:off x="236711" y="3989634"/>
            <a:ext cx="2967137" cy="1200329"/>
          </a:xfrm>
          <a:prstGeom prst="rect">
            <a:avLst/>
          </a:prstGeom>
        </p:spPr>
        <p:txBody>
          <a:bodyPr wrap="square">
            <a:spAutoFit/>
          </a:bodyPr>
          <a:lstStyle/>
          <a:p>
            <a:r>
              <a:rPr lang="tr-TR" noProof="1" smtClean="0"/>
              <a:t>Grid analizine dayanarak yangının ilerleme alanlarını tasvir eden bir yangın davranışı modeli </a:t>
            </a:r>
            <a:endParaRPr lang="tr-TR" noProof="1"/>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697337"/>
            <a:ext cx="3236434" cy="4168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38999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90600"/>
          </a:xfrm>
        </p:spPr>
        <p:txBody>
          <a:bodyPr>
            <a:normAutofit/>
          </a:bodyPr>
          <a:lstStyle/>
          <a:p>
            <a:r>
              <a:rPr lang="tr-TR" b="1" noProof="1" smtClean="0"/>
              <a:t>Kaynaklar</a:t>
            </a:r>
            <a:endParaRPr lang="tr-TR" noProof="1"/>
          </a:p>
        </p:txBody>
      </p:sp>
      <p:sp>
        <p:nvSpPr>
          <p:cNvPr id="3" name="İçerik Yer Tutucusu 2"/>
          <p:cNvSpPr>
            <a:spLocks noGrp="1"/>
          </p:cNvSpPr>
          <p:nvPr>
            <p:ph idx="1"/>
          </p:nvPr>
        </p:nvSpPr>
        <p:spPr>
          <a:xfrm>
            <a:off x="457200" y="1196752"/>
            <a:ext cx="8435280" cy="5661248"/>
          </a:xfrm>
        </p:spPr>
        <p:txBody>
          <a:bodyPr>
            <a:normAutofit fontScale="55000" lnSpcReduction="20000"/>
          </a:bodyPr>
          <a:lstStyle/>
          <a:p>
            <a:pPr>
              <a:spcAft>
                <a:spcPts val="200"/>
              </a:spcAft>
            </a:pPr>
            <a:r>
              <a:rPr lang="tr-TR" noProof="1" smtClean="0"/>
              <a:t>Aydın O., Türkoğlu N., Çiçek İ., 2015. Fiziki Coğrafyada Jeoistatistiğin Önemi. </a:t>
            </a:r>
            <a:r>
              <a:rPr lang="tr-TR" i="1" noProof="1" smtClean="0"/>
              <a:t>Uluslararası İnsan Bilimleri Dergisi</a:t>
            </a:r>
            <a:r>
              <a:rPr lang="tr-TR" noProof="1" smtClean="0"/>
              <a:t>, 12(2), 1397-1415.</a:t>
            </a:r>
          </a:p>
          <a:p>
            <a:pPr>
              <a:spcAft>
                <a:spcPts val="200"/>
              </a:spcAft>
            </a:pPr>
            <a:r>
              <a:rPr lang="tr-TR" noProof="1" smtClean="0"/>
              <a:t>Düzgün, H.S.B. 2005. Madencilikte Coğrafi Bilgi Sistemleri ve Yardımcı Teknolojiler. İçinde: Maden Mühendisliği Açık Ocak İşletmeciliği El Kitabı, Editörler: S. Eskikaya, C. Karpuz, M.A. Hindistan, N. Tamzok, TMMOB Maden Mühendisliği Odası, Ankara, s. 315-335. </a:t>
            </a:r>
          </a:p>
          <a:p>
            <a:pPr>
              <a:spcAft>
                <a:spcPts val="200"/>
              </a:spcAft>
            </a:pPr>
            <a:r>
              <a:rPr lang="tr-TR" noProof="1" smtClean="0"/>
              <a:t>Düzgün, Ş. 2010. Coğrafi Bilgi Sistemlerine Giriş, Ulusal Açık Ders Malzemeleri.</a:t>
            </a:r>
          </a:p>
          <a:p>
            <a:pPr>
              <a:spcAft>
                <a:spcPts val="200"/>
              </a:spcAft>
            </a:pPr>
            <a:r>
              <a:rPr lang="tr-TR" noProof="1" smtClean="0"/>
              <a:t>Eldrandaly, K. 2007. Expert Systems, GIS, and Spatial Decision Making: Current Practices and New Trends. In: Expert Systems Research Trends, Editor: A.R. Tyler, Chapter 8.</a:t>
            </a:r>
          </a:p>
          <a:p>
            <a:pPr>
              <a:spcAft>
                <a:spcPts val="200"/>
              </a:spcAft>
            </a:pPr>
            <a:r>
              <a:rPr lang="tr-TR" noProof="1" smtClean="0"/>
              <a:t>Okereke, C.N., Ikoro D.O., 2011. Structural Analysis of the Aeromagnetic Data of Part of the Imo River Basin, Southeastern Nigeria, Natural and Applied Sciences Journal, 12(1), 1-12.</a:t>
            </a:r>
          </a:p>
          <a:p>
            <a:pPr>
              <a:spcAft>
                <a:spcPts val="200"/>
              </a:spcAft>
            </a:pPr>
            <a:r>
              <a:rPr lang="tr-TR" noProof="1" smtClean="0"/>
              <a:t>Öztürk, D. 2016. Elektronik Ticaret ve CBS’nin Kullanımı. </a:t>
            </a:r>
            <a:r>
              <a:rPr lang="tr-TR" i="1" noProof="1" smtClean="0"/>
              <a:t>Lojistikte Coğrafi Bilgi Sistemleri Kullanımı</a:t>
            </a:r>
            <a:r>
              <a:rPr lang="tr-TR" noProof="1" smtClean="0"/>
              <a:t> içinde, Y. Güney ve U. Avdan (Editörler). Bölüm 8, s. 142-165. Eskişehir: Anadolu Üniversitesi, Anadolu Üniversitesi Yayını No: 3400, Açıköğretim Fakültesi Yayını No: 2252.</a:t>
            </a:r>
          </a:p>
          <a:p>
            <a:pPr>
              <a:spcAft>
                <a:spcPts val="200"/>
              </a:spcAft>
            </a:pPr>
            <a:r>
              <a:rPr lang="tr-TR" noProof="1" smtClean="0"/>
              <a:t>Raju, P.L.N. 2003. Spatial Data Analysis. In: </a:t>
            </a:r>
            <a:r>
              <a:rPr lang="tr-TR" i="1" noProof="1" smtClean="0"/>
              <a:t>Satellite Remote Sensing and GIS Applications in Agricultural Meteorology</a:t>
            </a:r>
            <a:r>
              <a:rPr lang="tr-TR" noProof="1" smtClean="0"/>
              <a:t>, Proceedings of the Training Workshop, 7-11 July, 2003, Dehra Dun, India, M.V.K. Sivakumar, P.S. Roy, K. Harmsen, and S.K. Saha (Eds.), pp. 151-174. </a:t>
            </a:r>
          </a:p>
          <a:p>
            <a:pPr>
              <a:spcAft>
                <a:spcPts val="200"/>
              </a:spcAft>
            </a:pPr>
            <a:r>
              <a:rPr lang="tr-TR" noProof="1" smtClean="0"/>
              <a:t>Siddiqui, M.A. 2020. Spatial Analysis (2): Overlay Operations &amp; Analysis in GIS. http://epgp.inflibnet.ac.in/epgpdata/uploads/epgp_content/S000017GE/P001788/M025437/ET/1512642311_SPATIALANALYSIS(2overlayRECORDED.pdf</a:t>
            </a:r>
          </a:p>
          <a:p>
            <a:pPr>
              <a:spcAft>
                <a:spcPts val="200"/>
              </a:spcAft>
            </a:pPr>
            <a:r>
              <a:rPr lang="tr-TR" noProof="1" smtClean="0"/>
              <a:t>Stojanović, N., Stojanović, D. 2013. Performance Improvement of Viewshed Analysis Using GPU. In 2013 11th International Conference on Telecommunications in Modern Satellite, Cable and Broadcasting Services (TELSIKS), October 2013. Vol. 2, pp. 397-400. </a:t>
            </a:r>
          </a:p>
          <a:p>
            <a:pPr>
              <a:spcAft>
                <a:spcPts val="200"/>
              </a:spcAft>
            </a:pPr>
            <a:r>
              <a:rPr lang="tr-TR" noProof="1" smtClean="0"/>
              <a:t>Taştan, H., Bank E. 1994. Coğrafi Bilgi Sistemlerinde Konuma Bağlı Analizler. 1. Ulusal Coğrafi Bilgi Sistemleri Sempozyumu, KTÜ, Trabzon, Bildiriler Kitabı, Sayfa: 33-52. </a:t>
            </a:r>
          </a:p>
          <a:p>
            <a:pPr>
              <a:spcAft>
                <a:spcPts val="200"/>
              </a:spcAft>
            </a:pPr>
            <a:r>
              <a:rPr lang="tr-TR" noProof="1" smtClean="0"/>
              <a:t>Terzi, Y. 2018. Temel İstatistik Ders Notları. Ondokuz Mayıs Üniversitesi Fen-Edebiyat Fakültesi, İstatistik Bölümü, Samsun. </a:t>
            </a:r>
          </a:p>
          <a:p>
            <a:pPr>
              <a:spcAft>
                <a:spcPts val="200"/>
              </a:spcAft>
            </a:pPr>
            <a:r>
              <a:rPr lang="tr-TR" noProof="1" smtClean="0"/>
              <a:t>Vatansever, F., Doğalı, G. 2011. Klasik Enterpolasyon Yöntemleri ve Yapay Sinir Ağı Yaklaşımlarının Karşılaştırılması. 6th International Advanced Technologies Symposium (IATS’11), 16-18 May 2011, Elazığ, Turkey, 51-54.</a:t>
            </a:r>
          </a:p>
          <a:p>
            <a:pPr>
              <a:spcAft>
                <a:spcPts val="200"/>
              </a:spcAft>
            </a:pPr>
            <a:r>
              <a:rPr lang="tr-TR" noProof="1"/>
              <a:t>https://gisgeography.com/dem-dsm-dtm-differences/</a:t>
            </a:r>
            <a:endParaRPr lang="tr-TR" noProof="1" smtClean="0"/>
          </a:p>
          <a:p>
            <a:pPr>
              <a:spcAft>
                <a:spcPts val="200"/>
              </a:spcAft>
            </a:pPr>
            <a:endParaRPr lang="tr-TR" noProof="1"/>
          </a:p>
        </p:txBody>
      </p:sp>
    </p:spTree>
    <p:extLst>
      <p:ext uri="{BB962C8B-B14F-4D97-AF65-F5344CB8AC3E}">
        <p14:creationId xmlns:p14="http://schemas.microsoft.com/office/powerpoint/2010/main" val="36216946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3094</TotalTime>
  <Words>3039</Words>
  <Application>Microsoft Office PowerPoint</Application>
  <PresentationFormat>Ekran Gösterisi (4:3)</PresentationFormat>
  <Paragraphs>330</Paragraphs>
  <Slides>66</Slides>
  <Notes>0</Notes>
  <HiddenSlides>0</HiddenSlides>
  <MMClips>0</MMClips>
  <ScaleCrop>false</ScaleCrop>
  <HeadingPairs>
    <vt:vector size="4" baseType="variant">
      <vt:variant>
        <vt:lpstr>Tema</vt:lpstr>
      </vt:variant>
      <vt:variant>
        <vt:i4>1</vt:i4>
      </vt:variant>
      <vt:variant>
        <vt:lpstr>Slayt Başlıkları</vt:lpstr>
      </vt:variant>
      <vt:variant>
        <vt:i4>66</vt:i4>
      </vt:variant>
    </vt:vector>
  </HeadingPairs>
  <TitlesOfParts>
    <vt:vector size="67" baseType="lpstr">
      <vt:lpstr>Netlik</vt:lpstr>
      <vt:lpstr>Coğrafİ BİlGİ SİSTEMLERİ  DERS 10 - 11: CBS’de MEKÂNSAL  analİzler</vt:lpstr>
      <vt:lpstr>CBS’de Mekânsal Analizler</vt:lpstr>
      <vt:lpstr>CBS’de Mekânsal Analizler</vt:lpstr>
      <vt:lpstr>Tek katmanlı analizler</vt:lpstr>
      <vt:lpstr>Çok katmanlı analizler</vt:lpstr>
      <vt:lpstr>CBS’de Temel Mekânsal Analizler</vt:lpstr>
      <vt:lpstr>Geometrik ve İstatistiksel İşlemler</vt:lpstr>
      <vt:lpstr>Jeoistatistiksel Analizler</vt:lpstr>
      <vt:lpstr>Yakınlık Analizi</vt:lpstr>
      <vt:lpstr>- Geometrik buffer (tampon alan) oluşturma</vt:lpstr>
      <vt:lpstr>- Geometrik buffer (tampon alan) oluşturma</vt:lpstr>
      <vt:lpstr>- Thiessen (Voronoi) poligonları</vt:lpstr>
      <vt:lpstr>Nokta Enterpolasyonu</vt:lpstr>
      <vt:lpstr>Nokta Enterpolasyonu</vt:lpstr>
      <vt:lpstr>Çakıştırma (Bindirme/Overlay) Analizi </vt:lpstr>
      <vt:lpstr>Çakıştırma (Bindirme/Overlay) Analizi </vt:lpstr>
      <vt:lpstr>Çakıştırma (Bindirme/Overlay) Analizi </vt:lpstr>
      <vt:lpstr>Çakıştırma (Bindirme/Overlay) Analizi </vt:lpstr>
      <vt:lpstr>Çakıştırma (Bindirme/Overlay) Analizi </vt:lpstr>
      <vt:lpstr>Nokta Desen (Örüntü) Analizi</vt:lpstr>
      <vt:lpstr>Ağ Analizi</vt:lpstr>
      <vt:lpstr>Ağ Analizi</vt:lpstr>
      <vt:lpstr>Ağ Analizi</vt:lpstr>
      <vt:lpstr>- Rotalama</vt:lpstr>
      <vt:lpstr>- Rotalama</vt:lpstr>
      <vt:lpstr>- Rotalama</vt:lpstr>
      <vt:lpstr>- En yakın tesisin bulunması</vt:lpstr>
      <vt:lpstr>- Hizmet alanlarının belirlenmesi</vt:lpstr>
      <vt:lpstr>- Hizmet alanlarının belirlenmesi</vt:lpstr>
      <vt:lpstr>- Yer belirleme</vt:lpstr>
      <vt:lpstr>Yüzey Analizi</vt:lpstr>
      <vt:lpstr>Yüzey Analizi</vt:lpstr>
      <vt:lpstr>Sayısal Yükseklik Modelleri (SYM)</vt:lpstr>
      <vt:lpstr>Sayısal Yükseklik Modelleri (SYM)</vt:lpstr>
      <vt:lpstr>SYM Veri Kaynakları</vt:lpstr>
      <vt:lpstr>SYM Gösterimi</vt:lpstr>
      <vt:lpstr>TIN SYM</vt:lpstr>
      <vt:lpstr>Delaunay Üçgenlemesi</vt:lpstr>
      <vt:lpstr>TIN SYM</vt:lpstr>
      <vt:lpstr>TIN SYM</vt:lpstr>
      <vt:lpstr>Raster SYM</vt:lpstr>
      <vt:lpstr>Yükseklik Haricindeki Verilerde SYM Gösterimi</vt:lpstr>
      <vt:lpstr>SYM ve SAM Farkı</vt:lpstr>
      <vt:lpstr>- 3-boyutlu görüntüleme / Perspektif görüntü oluşturulması</vt:lpstr>
      <vt:lpstr>- Eğim analizi</vt:lpstr>
      <vt:lpstr>- Bakı analizi</vt:lpstr>
      <vt:lpstr>- Görünürlük analizi</vt:lpstr>
      <vt:lpstr>- Kesit çıkarma</vt:lpstr>
      <vt:lpstr>- Kazı ve dolgu hesabı (Hacim hesabı)</vt:lpstr>
      <vt:lpstr>- Eş Yükseklik Eğrisi ve Hipsometrik Renk  Kademeleri Oluşturma</vt:lpstr>
      <vt:lpstr>Raster (Grid) Analizi</vt:lpstr>
      <vt:lpstr>- Mekânsal Analizlerde Raster Formatı Kullanmanın Avantajları</vt:lpstr>
      <vt:lpstr>- Mekânsal Analizlerde Raster Formatı Kullanmanın Avantajları</vt:lpstr>
      <vt:lpstr>- Mekânsal Analizlerde Raster Formatı Kullanmanın Dezavantajları</vt:lpstr>
      <vt:lpstr>PowerPoint Sunusu</vt:lpstr>
      <vt:lpstr>- Lokal Fonksiyonlar</vt:lpstr>
      <vt:lpstr>- Lokal Fonksiyonlar</vt:lpstr>
      <vt:lpstr>- Lokal Fonksiyonlar</vt:lpstr>
      <vt:lpstr>- Lokal Fonksiyonlar</vt:lpstr>
      <vt:lpstr>- Fokal Fonksiyonlar</vt:lpstr>
      <vt:lpstr>- Fokal Fonksiyonlar</vt:lpstr>
      <vt:lpstr>- Bölgesel Fonksiyonlar </vt:lpstr>
      <vt:lpstr>- Bölgesel Fonksiyonlar </vt:lpstr>
      <vt:lpstr>- Global Fonksiyonlar</vt:lpstr>
      <vt:lpstr>Tahmin/Simülasyon</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derya</dc:creator>
  <cp:lastModifiedBy>derya</cp:lastModifiedBy>
  <cp:revision>233</cp:revision>
  <dcterms:created xsi:type="dcterms:W3CDTF">2019-11-29T11:34:43Z</dcterms:created>
  <dcterms:modified xsi:type="dcterms:W3CDTF">2020-12-23T12:10:26Z</dcterms:modified>
</cp:coreProperties>
</file>