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0" r:id="rId1"/>
  </p:sldMasterIdLst>
  <p:notesMasterIdLst>
    <p:notesMasterId r:id="rId45"/>
  </p:notesMasterIdLst>
  <p:sldIdLst>
    <p:sldId id="325" r:id="rId2"/>
    <p:sldId id="372" r:id="rId3"/>
    <p:sldId id="373" r:id="rId4"/>
    <p:sldId id="388" r:id="rId5"/>
    <p:sldId id="389" r:id="rId6"/>
    <p:sldId id="374" r:id="rId7"/>
    <p:sldId id="387" r:id="rId8"/>
    <p:sldId id="390" r:id="rId9"/>
    <p:sldId id="391" r:id="rId10"/>
    <p:sldId id="392" r:id="rId11"/>
    <p:sldId id="394" r:id="rId12"/>
    <p:sldId id="395" r:id="rId13"/>
    <p:sldId id="396" r:id="rId14"/>
    <p:sldId id="397" r:id="rId15"/>
    <p:sldId id="398" r:id="rId16"/>
    <p:sldId id="399" r:id="rId17"/>
    <p:sldId id="401" r:id="rId18"/>
    <p:sldId id="433" r:id="rId19"/>
    <p:sldId id="424" r:id="rId20"/>
    <p:sldId id="425" r:id="rId21"/>
    <p:sldId id="426" r:id="rId22"/>
    <p:sldId id="435" r:id="rId23"/>
    <p:sldId id="427" r:id="rId24"/>
    <p:sldId id="428" r:id="rId25"/>
    <p:sldId id="429" r:id="rId26"/>
    <p:sldId id="430" r:id="rId27"/>
    <p:sldId id="432" r:id="rId28"/>
    <p:sldId id="436" r:id="rId29"/>
    <p:sldId id="438" r:id="rId30"/>
    <p:sldId id="437" r:id="rId31"/>
    <p:sldId id="379" r:id="rId32"/>
    <p:sldId id="415" r:id="rId33"/>
    <p:sldId id="380" r:id="rId34"/>
    <p:sldId id="418" r:id="rId35"/>
    <p:sldId id="417" r:id="rId36"/>
    <p:sldId id="381" r:id="rId37"/>
    <p:sldId id="419" r:id="rId38"/>
    <p:sldId id="409" r:id="rId39"/>
    <p:sldId id="422" r:id="rId40"/>
    <p:sldId id="423" r:id="rId41"/>
    <p:sldId id="420" r:id="rId42"/>
    <p:sldId id="421" r:id="rId43"/>
    <p:sldId id="411" r:id="rId44"/>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2" d="100"/>
          <a:sy n="72" d="100"/>
        </p:scale>
        <p:origin x="-466" y="-211"/>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0F7082-1BE0-4B7A-B111-BAC884B171BB}" type="datetimeFigureOut">
              <a:rPr lang="tr-TR" smtClean="0"/>
              <a:t>20.10.2020</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7B29E05-98C1-4EDA-AA6A-CBCFD374F7FB}" type="slidenum">
              <a:rPr lang="tr-TR" smtClean="0"/>
              <a:t>‹#›</a:t>
            </a:fld>
            <a:endParaRPr lang="tr-TR"/>
          </a:p>
        </p:txBody>
      </p:sp>
    </p:spTree>
    <p:extLst>
      <p:ext uri="{BB962C8B-B14F-4D97-AF65-F5344CB8AC3E}">
        <p14:creationId xmlns:p14="http://schemas.microsoft.com/office/powerpoint/2010/main" val="24181940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tr-TR" smtClean="0"/>
              <a:t>Asıl başlık stili için tıklatın</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D720BB55-956B-480B-A736-ADC225339E11}" type="datetime1">
              <a:rPr lang="tr-TR" smtClean="0"/>
              <a:t>20.10.2020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659633C3-3118-4E90-AA54-C63BCA8C22EC}" type="datetime1">
              <a:rPr lang="tr-TR" smtClean="0"/>
              <a:t>20.10.2020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tr-TR" smtClean="0"/>
              <a:t>Asıl başlık stili için tıklatın</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0F55F4FF-2B8A-485A-BCE7-841DCDDF5FF7}" type="datetime1">
              <a:rPr lang="tr-TR" smtClean="0"/>
              <a:t>20.10.2020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6DAD6438-8EB8-4015-A21E-4F204892A10D}" type="datetime1">
              <a:rPr lang="tr-TR" smtClean="0"/>
              <a:t>20.10.2020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561BB551-7037-4DE1-BB77-9746CB999722}" type="datetime1">
              <a:rPr lang="tr-TR" smtClean="0"/>
              <a:t>20.10.2020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F302176B-0E47-46AC-8F43-DAB4B8A37D06}" type="slidenum">
              <a:rPr lang="tr-TR" smtClean="0"/>
              <a:t>‹#›</a:t>
            </a:fld>
            <a:endParaRPr lang="tr-TR"/>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Date Placeholder 2"/>
          <p:cNvSpPr>
            <a:spLocks noGrp="1"/>
          </p:cNvSpPr>
          <p:nvPr>
            <p:ph type="dt" sz="half" idx="10"/>
          </p:nvPr>
        </p:nvSpPr>
        <p:spPr/>
        <p:txBody>
          <a:bodyPr/>
          <a:lstStyle/>
          <a:p>
            <a:fld id="{53052FCB-AD7E-4C92-A187-4F377AE1F47A}" type="datetime1">
              <a:rPr lang="tr-TR" smtClean="0"/>
              <a:t>20.10.2020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9EB519-4282-4DDA-85D4-90A81B0BD5DD}" type="datetime1">
              <a:rPr lang="tr-TR" smtClean="0"/>
              <a:t>20.10.2020</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tr-TR" smtClean="0"/>
              <a:t>Asıl başlık stili için tıklatın</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32FC9E31-8E5B-4F39-B654-A8A72F6B25B8}" type="datetime1">
              <a:rPr lang="tr-TR" smtClean="0"/>
              <a:t>20.10.2020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t>‹#›</a:t>
            </a:fld>
            <a:endParaRPr lang="tr-TR"/>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tr-TR" smtClean="0"/>
              <a:t>Asıl başlık stili için tıklatın</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61AEFA55-53BB-482A-90D4-6C45461CA9ED}" type="datetime1">
              <a:rPr lang="tr-TR" smtClean="0"/>
              <a:t>20.10.2020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Vertical Text Placeholder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C9AB832F-4485-4A16-A9D8-63C67BB49258}" type="datetime1">
              <a:rPr lang="tr-TR" smtClean="0"/>
              <a:t>20.10.2020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5F285751-0A13-45DD-8AAA-E46A69A5A0E4}" type="datetime1">
              <a:rPr lang="tr-TR" smtClean="0"/>
              <a:t>20.10.2020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12E8399E-ECA4-489F-99ED-72F2754BFF91}" type="datetime1">
              <a:rPr lang="tr-TR" smtClean="0"/>
              <a:t>20.10.2020</a:t>
            </a:fld>
            <a:endParaRPr lang="tr-TR"/>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tr-TR"/>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2.png"/><Relationship Id="rId1" Type="http://schemas.openxmlformats.org/officeDocument/2006/relationships/slideLayout" Target="../slideLayouts/slideLayout6.xml"/><Relationship Id="rId5" Type="http://schemas.openxmlformats.org/officeDocument/2006/relationships/image" Target="../media/image24.png"/><Relationship Id="rId4" Type="http://schemas.openxmlformats.org/officeDocument/2006/relationships/image" Target="../media/image23.png"/></Relationships>
</file>

<file path=ppt/slides/_rels/slide4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9.png"/><Relationship Id="rId4" Type="http://schemas.openxmlformats.org/officeDocument/2006/relationships/image" Target="../media/image28.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539552" y="836712"/>
            <a:ext cx="8496944" cy="2462113"/>
          </a:xfrm>
        </p:spPr>
        <p:txBody>
          <a:bodyPr/>
          <a:lstStyle/>
          <a:p>
            <a:r>
              <a:rPr lang="tr-TR" sz="4800" b="1" noProof="1" smtClean="0">
                <a:solidFill>
                  <a:schemeClr val="tx1"/>
                </a:solidFill>
              </a:rPr>
              <a:t>Coğrafİ BİlGİ SİSTEMLERİ</a:t>
            </a:r>
            <a:r>
              <a:rPr lang="tr-TR" sz="4400" b="1" noProof="1" smtClean="0">
                <a:solidFill>
                  <a:schemeClr val="tx1"/>
                </a:solidFill>
              </a:rPr>
              <a:t/>
            </a:r>
            <a:br>
              <a:rPr lang="tr-TR" sz="4400" b="1" noProof="1" smtClean="0">
                <a:solidFill>
                  <a:schemeClr val="tx1"/>
                </a:solidFill>
              </a:rPr>
            </a:br>
            <a:r>
              <a:rPr lang="tr-TR" sz="4400" b="1" noProof="1" smtClean="0"/>
              <a:t/>
            </a:r>
            <a:br>
              <a:rPr lang="tr-TR" sz="4400" b="1" noProof="1" smtClean="0"/>
            </a:br>
            <a:r>
              <a:rPr lang="tr-TR" sz="2800" noProof="1" smtClean="0"/>
              <a:t>DERS </a:t>
            </a:r>
            <a:r>
              <a:rPr lang="tr-TR" sz="2800" noProof="1" smtClean="0"/>
              <a:t>4 - 5: </a:t>
            </a:r>
            <a:r>
              <a:rPr lang="tr-TR" sz="2800" noProof="1" smtClean="0"/>
              <a:t>VEKTÖR VERİLERİN BİLGİSAYARDA SAKLANMASI</a:t>
            </a:r>
            <a:endParaRPr lang="tr-TR" sz="2800" noProof="1"/>
          </a:p>
        </p:txBody>
      </p:sp>
      <p:sp>
        <p:nvSpPr>
          <p:cNvPr id="3" name="Alt Başlık 2"/>
          <p:cNvSpPr>
            <a:spLocks noGrp="1"/>
          </p:cNvSpPr>
          <p:nvPr>
            <p:ph type="subTitle" idx="1"/>
          </p:nvPr>
        </p:nvSpPr>
        <p:spPr/>
        <p:txBody>
          <a:bodyPr/>
          <a:lstStyle/>
          <a:p>
            <a:r>
              <a:rPr lang="tr-TR" dirty="0"/>
              <a:t>Doç. Dr. Derya ÖZTÜRK</a:t>
            </a:r>
          </a:p>
          <a:p>
            <a:r>
              <a:rPr lang="tr-TR" dirty="0"/>
              <a:t>Samsun, 2020</a:t>
            </a:r>
          </a:p>
          <a:p>
            <a:endParaRPr lang="tr-TR" dirty="0"/>
          </a:p>
        </p:txBody>
      </p:sp>
    </p:spTree>
    <p:extLst>
      <p:ext uri="{BB962C8B-B14F-4D97-AF65-F5344CB8AC3E}">
        <p14:creationId xmlns:p14="http://schemas.microsoft.com/office/powerpoint/2010/main" val="25641229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79512" y="485800"/>
            <a:ext cx="8964488" cy="1143000"/>
          </a:xfrm>
        </p:spPr>
        <p:txBody>
          <a:bodyPr vert="horz" lIns="91440" tIns="45720" rIns="91440" bIns="45720" rtlCol="0" anchor="ctr">
            <a:noAutofit/>
          </a:bodyPr>
          <a:lstStyle/>
          <a:p>
            <a:r>
              <a:rPr lang="tr-TR" sz="3400" b="1" noProof="1" smtClean="0"/>
              <a:t>Vektör (Vektörel) Veri Yapısı (Vektör Verilerin Bilgisayarda Saklanması)</a:t>
            </a:r>
            <a:endParaRPr lang="tr-TR" sz="3400" noProof="1"/>
          </a:p>
        </p:txBody>
      </p:sp>
      <p:sp>
        <p:nvSpPr>
          <p:cNvPr id="3" name="İçerik Yer Tutucusu 2"/>
          <p:cNvSpPr>
            <a:spLocks noGrp="1"/>
          </p:cNvSpPr>
          <p:nvPr>
            <p:ph idx="1"/>
          </p:nvPr>
        </p:nvSpPr>
        <p:spPr>
          <a:xfrm>
            <a:off x="457200" y="1844824"/>
            <a:ext cx="7787208" cy="3312368"/>
          </a:xfrm>
        </p:spPr>
        <p:txBody>
          <a:bodyPr vert="horz" lIns="91440" tIns="45720" rIns="91440" bIns="45720" rtlCol="0">
            <a:noAutofit/>
          </a:bodyPr>
          <a:lstStyle/>
          <a:p>
            <a:pPr>
              <a:spcBef>
                <a:spcPts val="1200"/>
              </a:spcBef>
            </a:pPr>
            <a:r>
              <a:rPr lang="tr-TR" sz="2800" dirty="0"/>
              <a:t>Vektör veri yapısı, vektör </a:t>
            </a:r>
            <a:r>
              <a:rPr lang="tr-TR" sz="2800" dirty="0" smtClean="0"/>
              <a:t>verilerin </a:t>
            </a:r>
            <a:r>
              <a:rPr lang="tr-TR" sz="2800" dirty="0"/>
              <a:t>depolanma yöntem veya biçimini ifade eder. </a:t>
            </a:r>
          </a:p>
          <a:p>
            <a:pPr>
              <a:spcBef>
                <a:spcPts val="1200"/>
              </a:spcBef>
            </a:pPr>
            <a:r>
              <a:rPr lang="tr-TR" sz="2800" dirty="0"/>
              <a:t>Vektör veri modellerinin yapılandırılması için iki yaygın yöntem:</a:t>
            </a:r>
          </a:p>
          <a:p>
            <a:pPr lvl="1">
              <a:spcBef>
                <a:spcPts val="1200"/>
              </a:spcBef>
            </a:pPr>
            <a:r>
              <a:rPr lang="tr-TR" sz="2400" dirty="0"/>
              <a:t>Spagetti Veri Modeli</a:t>
            </a:r>
          </a:p>
          <a:p>
            <a:pPr lvl="1">
              <a:spcBef>
                <a:spcPts val="1200"/>
              </a:spcBef>
            </a:pPr>
            <a:r>
              <a:rPr lang="tr-TR" sz="2400" dirty="0"/>
              <a:t>Topolojik Veri Modeli</a:t>
            </a:r>
          </a:p>
        </p:txBody>
      </p:sp>
    </p:spTree>
    <p:extLst>
      <p:ext uri="{BB962C8B-B14F-4D97-AF65-F5344CB8AC3E}">
        <p14:creationId xmlns:p14="http://schemas.microsoft.com/office/powerpoint/2010/main" val="23096969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332656"/>
            <a:ext cx="8363272" cy="864096"/>
          </a:xfrm>
        </p:spPr>
        <p:txBody>
          <a:bodyPr vert="horz" lIns="91440" tIns="45720" rIns="91440" bIns="45720" rtlCol="0" anchor="ctr">
            <a:noAutofit/>
          </a:bodyPr>
          <a:lstStyle/>
          <a:p>
            <a:r>
              <a:rPr lang="tr-TR" sz="3200" b="1" dirty="0" smtClean="0"/>
              <a:t>Spagetti Veri Modeli</a:t>
            </a:r>
            <a:endParaRPr lang="tr-TR" sz="3200" b="1" dirty="0"/>
          </a:p>
        </p:txBody>
      </p:sp>
      <p:sp>
        <p:nvSpPr>
          <p:cNvPr id="3" name="İçerik Yer Tutucusu 2"/>
          <p:cNvSpPr>
            <a:spLocks noGrp="1"/>
          </p:cNvSpPr>
          <p:nvPr>
            <p:ph idx="1"/>
          </p:nvPr>
        </p:nvSpPr>
        <p:spPr>
          <a:xfrm>
            <a:off x="457200" y="1484784"/>
            <a:ext cx="8435280" cy="5184576"/>
          </a:xfrm>
        </p:spPr>
        <p:txBody>
          <a:bodyPr vert="horz" lIns="91440" tIns="45720" rIns="91440" bIns="45720" rtlCol="0">
            <a:noAutofit/>
          </a:bodyPr>
          <a:lstStyle/>
          <a:p>
            <a:pPr>
              <a:spcBef>
                <a:spcPts val="1200"/>
              </a:spcBef>
            </a:pPr>
            <a:r>
              <a:rPr lang="tr-TR" sz="2800" dirty="0"/>
              <a:t>En basit vektör veri yapısı </a:t>
            </a:r>
            <a:r>
              <a:rPr lang="tr-TR" sz="2800" dirty="0" smtClean="0"/>
              <a:t>Spagetti </a:t>
            </a:r>
            <a:r>
              <a:rPr lang="tr-TR" sz="2800" dirty="0"/>
              <a:t>V</a:t>
            </a:r>
            <a:r>
              <a:rPr lang="tr-TR" sz="2800" dirty="0" smtClean="0"/>
              <a:t>eri </a:t>
            </a:r>
            <a:r>
              <a:rPr lang="tr-TR" sz="2800" dirty="0"/>
              <a:t>M</a:t>
            </a:r>
            <a:r>
              <a:rPr lang="tr-TR" sz="2800" dirty="0" smtClean="0"/>
              <a:t>odelidir</a:t>
            </a:r>
            <a:r>
              <a:rPr lang="tr-TR" sz="2800" dirty="0"/>
              <a:t>. </a:t>
            </a:r>
          </a:p>
          <a:p>
            <a:pPr>
              <a:spcBef>
                <a:spcPts val="1200"/>
              </a:spcBef>
            </a:pPr>
            <a:r>
              <a:rPr lang="tr-TR" sz="2800" dirty="0"/>
              <a:t>Spagetti </a:t>
            </a:r>
            <a:r>
              <a:rPr lang="tr-TR" sz="2800" dirty="0"/>
              <a:t>V</a:t>
            </a:r>
            <a:r>
              <a:rPr lang="tr-TR" sz="2800" dirty="0" smtClean="0"/>
              <a:t>eri </a:t>
            </a:r>
            <a:r>
              <a:rPr lang="tr-TR" sz="2800" dirty="0"/>
              <a:t>M</a:t>
            </a:r>
            <a:r>
              <a:rPr lang="tr-TR" sz="2800" dirty="0" smtClean="0"/>
              <a:t>odelinde </a:t>
            </a:r>
            <a:r>
              <a:rPr lang="tr-TR" altLang="tr-TR" sz="2800" dirty="0" smtClean="0"/>
              <a:t>coğrafi </a:t>
            </a:r>
            <a:r>
              <a:rPr lang="tr-TR" altLang="tr-TR" sz="2800" dirty="0"/>
              <a:t>varlıklar; nokta, çizgi ve </a:t>
            </a:r>
            <a:r>
              <a:rPr lang="tr-TR" altLang="tr-TR" sz="2800" dirty="0" smtClean="0"/>
              <a:t>alan (poligon) </a:t>
            </a:r>
            <a:r>
              <a:rPr lang="tr-TR" altLang="tr-TR" sz="2800" dirty="0"/>
              <a:t>şekillerinden birine </a:t>
            </a:r>
            <a:r>
              <a:rPr lang="tr-TR" altLang="tr-TR" sz="2800" dirty="0" smtClean="0"/>
              <a:t>benzetilerek ve koordinatlarla bilgisayarda saklanır.</a:t>
            </a:r>
            <a:r>
              <a:rPr lang="tr-TR" sz="2800" dirty="0" smtClean="0"/>
              <a:t> </a:t>
            </a:r>
            <a:endParaRPr lang="tr-TR" sz="2800" dirty="0"/>
          </a:p>
          <a:p>
            <a:pPr lvl="1">
              <a:spcBef>
                <a:spcPts val="1200"/>
              </a:spcBef>
            </a:pPr>
            <a:r>
              <a:rPr lang="tr-TR" sz="2400" dirty="0"/>
              <a:t>Nokta detaylar tek bir (x, y) koordinat çifti şeklinde temsil edilir.</a:t>
            </a:r>
          </a:p>
          <a:p>
            <a:pPr lvl="1">
              <a:spcBef>
                <a:spcPts val="1200"/>
              </a:spcBef>
            </a:pPr>
            <a:r>
              <a:rPr lang="tr-TR" sz="2400" dirty="0"/>
              <a:t>Çizgi ve alan detaylar, (x, y) koordinat çiftleri dizisi olarak temsil edilir.</a:t>
            </a:r>
          </a:p>
          <a:p>
            <a:pPr lvl="1">
              <a:spcBef>
                <a:spcPts val="1200"/>
              </a:spcBef>
            </a:pPr>
            <a:r>
              <a:rPr lang="tr-TR" sz="2400" dirty="0"/>
              <a:t>Alan detaylar, aynı noktada başlayıp biten kapalı bir döngü olarak kodlanır.</a:t>
            </a:r>
          </a:p>
          <a:p>
            <a:pPr lvl="1">
              <a:spcBef>
                <a:spcPts val="1200"/>
              </a:spcBef>
            </a:pPr>
            <a:endParaRPr lang="tr-TR" sz="2400" dirty="0"/>
          </a:p>
          <a:p>
            <a:pPr lvl="1">
              <a:spcBef>
                <a:spcPts val="1200"/>
              </a:spcBef>
            </a:pPr>
            <a:endParaRPr lang="tr-TR" sz="2400" dirty="0"/>
          </a:p>
          <a:p>
            <a:pPr lvl="1">
              <a:spcBef>
                <a:spcPts val="1200"/>
              </a:spcBef>
            </a:pPr>
            <a:endParaRPr lang="tr-TR" sz="2400" dirty="0"/>
          </a:p>
          <a:p>
            <a:pPr lvl="1">
              <a:spcBef>
                <a:spcPts val="1200"/>
              </a:spcBef>
            </a:pPr>
            <a:endParaRPr lang="tr-TR" sz="2400" dirty="0"/>
          </a:p>
        </p:txBody>
      </p:sp>
    </p:spTree>
    <p:extLst>
      <p:ext uri="{BB962C8B-B14F-4D97-AF65-F5344CB8AC3E}">
        <p14:creationId xmlns:p14="http://schemas.microsoft.com/office/powerpoint/2010/main" val="14767319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02840" y="404664"/>
            <a:ext cx="8229600" cy="792088"/>
          </a:xfrm>
        </p:spPr>
        <p:txBody>
          <a:bodyPr vert="horz" lIns="91440" tIns="45720" rIns="91440" bIns="45720" rtlCol="0" anchor="ctr">
            <a:normAutofit/>
          </a:bodyPr>
          <a:lstStyle/>
          <a:p>
            <a:r>
              <a:rPr lang="tr-TR" sz="3200" b="1" dirty="0"/>
              <a:t>Spagetti Veri Modeli</a:t>
            </a:r>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412776"/>
            <a:ext cx="8525162" cy="46121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831357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3528" y="418654"/>
            <a:ext cx="7620000" cy="706090"/>
          </a:xfrm>
        </p:spPr>
        <p:txBody>
          <a:bodyPr/>
          <a:lstStyle/>
          <a:p>
            <a:r>
              <a:rPr lang="tr-TR" sz="3200" b="1" dirty="0" smtClean="0"/>
              <a:t>Spagetti </a:t>
            </a:r>
            <a:r>
              <a:rPr lang="tr-TR" sz="3200" b="1" dirty="0"/>
              <a:t>Veri Modeli</a:t>
            </a:r>
            <a:endParaRPr lang="tr-TR" sz="3200" dirty="0"/>
          </a:p>
        </p:txBody>
      </p:sp>
      <p:sp>
        <p:nvSpPr>
          <p:cNvPr id="3" name="İçerik Yer Tutucusu 2"/>
          <p:cNvSpPr>
            <a:spLocks noGrp="1"/>
          </p:cNvSpPr>
          <p:nvPr>
            <p:ph idx="1"/>
          </p:nvPr>
        </p:nvSpPr>
        <p:spPr>
          <a:xfrm>
            <a:off x="457200" y="1266145"/>
            <a:ext cx="8435280" cy="1036712"/>
          </a:xfrm>
        </p:spPr>
        <p:txBody>
          <a:bodyPr>
            <a:normAutofit fontScale="92500" lnSpcReduction="10000"/>
          </a:bodyPr>
          <a:lstStyle/>
          <a:p>
            <a:r>
              <a:rPr lang="tr-TR" noProof="1" smtClean="0"/>
              <a:t>Her nokta, çizgi veya alan, o detayın ID’sinden ve geometrisini tanımlayan koordinat listesinden oluşan bir kayıt olarak bir dosyada saklanır.</a:t>
            </a:r>
          </a:p>
          <a:p>
            <a:pPr marL="114300" indent="0">
              <a:buNone/>
            </a:pPr>
            <a:endParaRPr lang="tr-TR" noProof="1"/>
          </a:p>
        </p:txBody>
      </p:sp>
      <p:sp>
        <p:nvSpPr>
          <p:cNvPr id="5" name="Metin kutusu 4"/>
          <p:cNvSpPr txBox="1"/>
          <p:nvPr/>
        </p:nvSpPr>
        <p:spPr>
          <a:xfrm>
            <a:off x="5148064" y="2665799"/>
            <a:ext cx="3312368" cy="1077218"/>
          </a:xfrm>
          <a:prstGeom prst="rect">
            <a:avLst/>
          </a:prstGeom>
          <a:noFill/>
        </p:spPr>
        <p:txBody>
          <a:bodyPr wrap="square" rtlCol="0">
            <a:spAutoFit/>
          </a:bodyPr>
          <a:lstStyle/>
          <a:p>
            <a:r>
              <a:rPr lang="tr-TR" sz="1600" b="1" noProof="1" smtClean="0"/>
              <a:t>ID</a:t>
            </a:r>
            <a:r>
              <a:rPr lang="tr-TR" sz="1600" noProof="1" smtClean="0"/>
              <a:t> (identification), bir sistemin bir detayı tanıyabilmesi ve detayın ne olduğunu anlayabilmesi için kullanılan kimliktir.  </a:t>
            </a:r>
            <a:endParaRPr lang="tr-TR" sz="1600" noProof="1"/>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2530037"/>
            <a:ext cx="3024336" cy="17890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60" y="4797152"/>
            <a:ext cx="3268175" cy="18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92411" y="4834627"/>
            <a:ext cx="3651997" cy="176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403377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260648"/>
            <a:ext cx="7620000" cy="864096"/>
          </a:xfrm>
        </p:spPr>
        <p:txBody>
          <a:bodyPr vert="horz" lIns="91440" tIns="45720" rIns="91440" bIns="45720" rtlCol="0" anchor="ctr">
            <a:noAutofit/>
          </a:bodyPr>
          <a:lstStyle/>
          <a:p>
            <a:r>
              <a:rPr lang="tr-TR" sz="3200" b="1" i="1" dirty="0" smtClean="0"/>
              <a:t>Spagetti Veri Modelinin Özellikleri</a:t>
            </a:r>
            <a:endParaRPr lang="tr-TR" sz="3200" b="1" i="1" dirty="0"/>
          </a:p>
        </p:txBody>
      </p:sp>
      <p:sp>
        <p:nvSpPr>
          <p:cNvPr id="3" name="İçerik Yer Tutucusu 2"/>
          <p:cNvSpPr>
            <a:spLocks noGrp="1"/>
          </p:cNvSpPr>
          <p:nvPr>
            <p:ph idx="1"/>
          </p:nvPr>
        </p:nvSpPr>
        <p:spPr>
          <a:xfrm>
            <a:off x="-36512" y="1052736"/>
            <a:ext cx="8928992" cy="5589240"/>
          </a:xfrm>
        </p:spPr>
        <p:txBody>
          <a:bodyPr>
            <a:noAutofit/>
          </a:bodyPr>
          <a:lstStyle/>
          <a:p>
            <a:pPr lvl="1">
              <a:spcBef>
                <a:spcPts val="600"/>
              </a:spcBef>
              <a:spcAft>
                <a:spcPts val="600"/>
              </a:spcAft>
            </a:pPr>
            <a:r>
              <a:rPr lang="tr-TR" altLang="tr-TR" sz="2300" dirty="0"/>
              <a:t>Spagetti </a:t>
            </a:r>
            <a:r>
              <a:rPr lang="tr-TR" altLang="tr-TR" sz="2300" dirty="0" smtClean="0"/>
              <a:t>Veri Modelinde detaylar </a:t>
            </a:r>
            <a:r>
              <a:rPr lang="tr-TR" altLang="tr-TR" sz="2300" dirty="0"/>
              <a:t>ya da varlıklar, sınıflarına göre kodlanabilirler.</a:t>
            </a:r>
          </a:p>
          <a:p>
            <a:pPr lvl="1">
              <a:spcBef>
                <a:spcPts val="600"/>
              </a:spcBef>
              <a:spcAft>
                <a:spcPts val="600"/>
              </a:spcAft>
            </a:pPr>
            <a:r>
              <a:rPr lang="tr-TR" altLang="tr-TR" sz="2300" dirty="0" smtClean="0"/>
              <a:t>Coğrafi </a:t>
            </a:r>
            <a:r>
              <a:rPr lang="tr-TR" altLang="tr-TR" sz="2300" dirty="0"/>
              <a:t>varlığın gerçek </a:t>
            </a:r>
            <a:r>
              <a:rPr lang="tr-TR" altLang="tr-TR" sz="2300" dirty="0" smtClean="0"/>
              <a:t>yapısı korunur. Ancak, </a:t>
            </a:r>
            <a:r>
              <a:rPr lang="tr-TR" altLang="tr-TR" sz="2300" dirty="0"/>
              <a:t>b</a:t>
            </a:r>
            <a:r>
              <a:rPr lang="tr-TR" sz="2300" dirty="0" smtClean="0"/>
              <a:t>itişik </a:t>
            </a:r>
            <a:r>
              <a:rPr lang="tr-TR" sz="2300" dirty="0"/>
              <a:t>alanlar aynı sınır bilgilerini paylaşsa bile, her bir alan kendi (x, y) koordinat çiftleri kümesi ile tanımlanmaktadır. </a:t>
            </a:r>
            <a:r>
              <a:rPr lang="tr-TR" sz="2300" dirty="0" smtClean="0">
                <a:solidFill>
                  <a:srgbClr val="FF0000"/>
                </a:solidFill>
              </a:rPr>
              <a:t>Ortak sınırların tekrarlı kaydından dolayı optimum </a:t>
            </a:r>
            <a:r>
              <a:rPr lang="tr-TR" sz="2300" dirty="0">
                <a:solidFill>
                  <a:srgbClr val="FF0000"/>
                </a:solidFill>
              </a:rPr>
              <a:t>bir veri depolama tekniği </a:t>
            </a:r>
            <a:r>
              <a:rPr lang="tr-TR" sz="2300" dirty="0" smtClean="0">
                <a:solidFill>
                  <a:srgbClr val="FF0000"/>
                </a:solidFill>
              </a:rPr>
              <a:t>değildir.</a:t>
            </a:r>
          </a:p>
          <a:p>
            <a:pPr lvl="1">
              <a:spcBef>
                <a:spcPts val="600"/>
              </a:spcBef>
              <a:spcAft>
                <a:spcPts val="600"/>
              </a:spcAft>
            </a:pPr>
            <a:r>
              <a:rPr lang="tr-TR" altLang="tr-TR" sz="2300" dirty="0" smtClean="0"/>
              <a:t>Spagetti </a:t>
            </a:r>
            <a:r>
              <a:rPr lang="tr-TR" altLang="tr-TR" sz="2300" dirty="0" smtClean="0"/>
              <a:t>Veri Modelinde coğrafi </a:t>
            </a:r>
            <a:r>
              <a:rPr lang="tr-TR" altLang="tr-TR" sz="2300" dirty="0"/>
              <a:t>veri elementlerindeki süreklilik yapıları birbirinden bağımsız olarak düşünülür. Örneğin bir akarsu ile yolun kesişmesinde ortaya çıkan kesişim noktası göz ardı edilerek, yolun veya akarsuyun sürekliliği kesintiye uğramaksızın devam eder. Ortaya çıkan bu yapı </a:t>
            </a:r>
            <a:r>
              <a:rPr lang="tr-TR" altLang="tr-TR" sz="2300" dirty="0" smtClean="0"/>
              <a:t>nedeniyle, </a:t>
            </a:r>
            <a:r>
              <a:rPr lang="tr-TR" altLang="tr-TR" sz="2300" dirty="0"/>
              <a:t>bu </a:t>
            </a:r>
            <a:r>
              <a:rPr lang="tr-TR" altLang="tr-TR" sz="2300" dirty="0" smtClean="0"/>
              <a:t>veri modeli </a:t>
            </a:r>
            <a:r>
              <a:rPr lang="tr-TR" altLang="tr-TR" sz="2300" dirty="0"/>
              <a:t>spagetti olarak anılır</a:t>
            </a:r>
            <a:r>
              <a:rPr lang="tr-TR" altLang="tr-TR" sz="2300" dirty="0" smtClean="0"/>
              <a:t>. </a:t>
            </a:r>
            <a:r>
              <a:rPr lang="tr-TR" altLang="tr-TR" sz="2300" b="1" dirty="0" smtClean="0"/>
              <a:t>Kısaca, Spagetti </a:t>
            </a:r>
            <a:r>
              <a:rPr lang="tr-TR" altLang="tr-TR" sz="2300" b="1" dirty="0" smtClean="0"/>
              <a:t>Veri Modelinde </a:t>
            </a:r>
            <a:r>
              <a:rPr lang="tr-TR" altLang="tr-TR" sz="2300" b="1" dirty="0" smtClean="0"/>
              <a:t>b</a:t>
            </a:r>
            <a:r>
              <a:rPr lang="tr-TR" sz="2300" b="1" dirty="0" smtClean="0"/>
              <a:t>irbirini </a:t>
            </a:r>
            <a:r>
              <a:rPr lang="tr-TR" sz="2300" b="1" dirty="0"/>
              <a:t>kesen çizgilerin kesişme noktasında düğüm oluşturulmaz. </a:t>
            </a:r>
            <a:r>
              <a:rPr lang="tr-TR" sz="2300" dirty="0" smtClean="0">
                <a:solidFill>
                  <a:srgbClr val="FF0000"/>
                </a:solidFill>
              </a:rPr>
              <a:t>Bu nedenle bu </a:t>
            </a:r>
            <a:r>
              <a:rPr lang="tr-TR" sz="2300" dirty="0" smtClean="0">
                <a:solidFill>
                  <a:srgbClr val="FF0000"/>
                </a:solidFill>
              </a:rPr>
              <a:t>yapı </a:t>
            </a:r>
            <a:r>
              <a:rPr lang="tr-TR" sz="2300" dirty="0">
                <a:solidFill>
                  <a:srgbClr val="FF0000"/>
                </a:solidFill>
              </a:rPr>
              <a:t>topolojik açıdan hatalıdır. </a:t>
            </a:r>
            <a:endParaRPr lang="tr-TR" altLang="tr-TR" sz="2300" dirty="0">
              <a:solidFill>
                <a:srgbClr val="FF0000"/>
              </a:solidFill>
            </a:endParaRPr>
          </a:p>
          <a:p>
            <a:pPr lvl="1">
              <a:spcBef>
                <a:spcPts val="600"/>
              </a:spcBef>
              <a:spcAft>
                <a:spcPts val="600"/>
              </a:spcAft>
            </a:pPr>
            <a:endParaRPr lang="tr-TR" sz="2300" dirty="0" smtClean="0">
              <a:solidFill>
                <a:srgbClr val="FF0000"/>
              </a:solidFill>
            </a:endParaRPr>
          </a:p>
        </p:txBody>
      </p:sp>
    </p:spTree>
    <p:extLst>
      <p:ext uri="{BB962C8B-B14F-4D97-AF65-F5344CB8AC3E}">
        <p14:creationId xmlns:p14="http://schemas.microsoft.com/office/powerpoint/2010/main" val="27091320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3528" y="260648"/>
            <a:ext cx="8229600" cy="990600"/>
          </a:xfrm>
        </p:spPr>
        <p:txBody>
          <a:bodyPr vert="horz" lIns="91440" tIns="45720" rIns="91440" bIns="45720" rtlCol="0" anchor="ctr">
            <a:noAutofit/>
          </a:bodyPr>
          <a:lstStyle/>
          <a:p>
            <a:r>
              <a:rPr lang="tr-TR" sz="3200" b="1" i="1" dirty="0"/>
              <a:t>Spagetti Veri Modelinin Özellikleri</a:t>
            </a:r>
          </a:p>
        </p:txBody>
      </p:sp>
      <p:sp>
        <p:nvSpPr>
          <p:cNvPr id="3" name="İçerik Yer Tutucusu 2"/>
          <p:cNvSpPr>
            <a:spLocks noGrp="1"/>
          </p:cNvSpPr>
          <p:nvPr>
            <p:ph idx="1"/>
          </p:nvPr>
        </p:nvSpPr>
        <p:spPr>
          <a:xfrm>
            <a:off x="251520" y="980728"/>
            <a:ext cx="8640960" cy="5877272"/>
          </a:xfrm>
        </p:spPr>
        <p:txBody>
          <a:bodyPr vert="horz" lIns="91440" tIns="45720" rIns="91440" bIns="45720" rtlCol="0">
            <a:noAutofit/>
          </a:bodyPr>
          <a:lstStyle/>
          <a:p>
            <a:pPr>
              <a:spcAft>
                <a:spcPts val="600"/>
              </a:spcAft>
            </a:pPr>
            <a:r>
              <a:rPr lang="tr-TR" sz="2300" dirty="0" smtClean="0"/>
              <a:t>Spagetti </a:t>
            </a:r>
            <a:r>
              <a:rPr lang="tr-TR" sz="2300" dirty="0" smtClean="0"/>
              <a:t>Veri Modelinde, </a:t>
            </a:r>
            <a:r>
              <a:rPr lang="tr-TR" sz="2300" dirty="0" smtClean="0"/>
              <a:t>tüm coğrafi varlıklar mekânsal olarak tanımlanmış olsa da mekânsal ilişkiler kodlanmaz. Yani </a:t>
            </a:r>
            <a:r>
              <a:rPr lang="tr-TR" altLang="tr-TR" sz="2300" dirty="0" smtClean="0"/>
              <a:t>bütün detayların, koordinat çiftleri veya detay kodları kaydedilirken, bu detaylar arasındaki komşuluk, </a:t>
            </a:r>
            <a:r>
              <a:rPr lang="tr-TR" altLang="tr-TR" sz="2300" dirty="0" smtClean="0"/>
              <a:t>solda-sağda </a:t>
            </a:r>
            <a:r>
              <a:rPr lang="tr-TR" altLang="tr-TR" sz="2300" dirty="0" smtClean="0"/>
              <a:t>olma gibi yön bilgisi, detayın içte veya dışta olma hali gibi mekânsal ilişkiler kaydedilmez. Bu durum </a:t>
            </a:r>
            <a:r>
              <a:rPr lang="tr-TR" altLang="tr-TR" sz="2300" dirty="0" smtClean="0"/>
              <a:t>Spagetti Veri Modelini Topolojik Veri </a:t>
            </a:r>
            <a:r>
              <a:rPr lang="tr-TR" altLang="tr-TR" sz="2300" dirty="0" smtClean="0"/>
              <a:t>Modeli</a:t>
            </a:r>
            <a:r>
              <a:rPr lang="tr-TR" altLang="tr-TR" sz="2300" dirty="0" smtClean="0"/>
              <a:t>nden </a:t>
            </a:r>
            <a:r>
              <a:rPr lang="tr-TR" altLang="tr-TR" sz="2300" dirty="0" smtClean="0"/>
              <a:t>ayıran en belirgin özelliktir. </a:t>
            </a:r>
            <a:r>
              <a:rPr lang="tr-TR" altLang="tr-TR" sz="2300" dirty="0" smtClean="0">
                <a:solidFill>
                  <a:srgbClr val="FF0000"/>
                </a:solidFill>
              </a:rPr>
              <a:t>Mekânsal ilişkilerin kodlanmaması </a:t>
            </a:r>
            <a:r>
              <a:rPr lang="tr-TR" sz="2300" dirty="0" smtClean="0">
                <a:solidFill>
                  <a:srgbClr val="FF0000"/>
                </a:solidFill>
              </a:rPr>
              <a:t>mekânsal sorgu ve analizler için önemli bir eksikliktir. </a:t>
            </a:r>
            <a:r>
              <a:rPr lang="tr-TR" altLang="tr-TR" sz="2300" dirty="0" smtClean="0"/>
              <a:t>Örneğin parseller arasında komşuluk ilişkilerinin olup olmadığı araştırılmak istenirse doğrudan bir yanıt alınamaz. </a:t>
            </a:r>
            <a:r>
              <a:rPr lang="tr-TR" altLang="tr-TR" sz="2300" dirty="0" smtClean="0"/>
              <a:t>Spagetti Veri Modelinde, </a:t>
            </a:r>
            <a:r>
              <a:rPr lang="tr-TR" altLang="tr-TR" sz="2300" dirty="0"/>
              <a:t>herhangi bir </a:t>
            </a:r>
            <a:r>
              <a:rPr lang="tr-TR" altLang="tr-TR" sz="2300" dirty="0" smtClean="0"/>
              <a:t>mekânsal </a:t>
            </a:r>
            <a:r>
              <a:rPr lang="tr-TR" altLang="tr-TR" sz="2300" dirty="0"/>
              <a:t>ilişkinin hesaplama sonrası elde edilmesi gerektiğinden, birçok </a:t>
            </a:r>
            <a:r>
              <a:rPr lang="tr-TR" altLang="tr-TR" sz="2300" dirty="0" smtClean="0"/>
              <a:t>mekânsal analizin gerçekleştirilmesinde bu model </a:t>
            </a:r>
            <a:r>
              <a:rPr lang="tr-TR" altLang="tr-TR" sz="2300" dirty="0"/>
              <a:t>yetersiz kalmaktadır</a:t>
            </a:r>
            <a:r>
              <a:rPr lang="tr-TR" altLang="tr-TR" sz="2300" dirty="0" smtClean="0"/>
              <a:t>.</a:t>
            </a:r>
          </a:p>
          <a:p>
            <a:pPr>
              <a:spcAft>
                <a:spcPts val="600"/>
              </a:spcAft>
            </a:pPr>
            <a:r>
              <a:rPr lang="tr-TR" sz="2300" dirty="0"/>
              <a:t>Spagetti Veri Modelinde </a:t>
            </a:r>
            <a:r>
              <a:rPr lang="tr-TR" sz="2300" dirty="0" smtClean="0"/>
              <a:t>öznitelikler </a:t>
            </a:r>
            <a:r>
              <a:rPr lang="tr-TR" sz="2300" dirty="0"/>
              <a:t>tanımlanmaz. </a:t>
            </a:r>
            <a:r>
              <a:rPr lang="tr-TR" sz="2300" dirty="0">
                <a:solidFill>
                  <a:srgbClr val="FF0000"/>
                </a:solidFill>
              </a:rPr>
              <a:t>Bu durum </a:t>
            </a:r>
            <a:r>
              <a:rPr lang="tr-TR" sz="2300" dirty="0" smtClean="0">
                <a:solidFill>
                  <a:srgbClr val="FF0000"/>
                </a:solidFill>
              </a:rPr>
              <a:t>da mekânsal </a:t>
            </a:r>
            <a:r>
              <a:rPr lang="tr-TR" sz="2300" dirty="0">
                <a:solidFill>
                  <a:srgbClr val="FF0000"/>
                </a:solidFill>
              </a:rPr>
              <a:t>sorgu ve analizler için önemli bir eksikliktir. </a:t>
            </a:r>
          </a:p>
          <a:p>
            <a:pPr lvl="1">
              <a:spcBef>
                <a:spcPts val="600"/>
              </a:spcBef>
              <a:spcAft>
                <a:spcPts val="600"/>
              </a:spcAft>
            </a:pPr>
            <a:endParaRPr lang="tr-TR" sz="2300" dirty="0"/>
          </a:p>
          <a:p>
            <a:pPr>
              <a:spcAft>
                <a:spcPts val="600"/>
              </a:spcAft>
            </a:pPr>
            <a:endParaRPr lang="tr-TR" sz="2300" dirty="0"/>
          </a:p>
        </p:txBody>
      </p:sp>
    </p:spTree>
    <p:extLst>
      <p:ext uri="{BB962C8B-B14F-4D97-AF65-F5344CB8AC3E}">
        <p14:creationId xmlns:p14="http://schemas.microsoft.com/office/powerpoint/2010/main" val="10452739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404664"/>
            <a:ext cx="8229600" cy="990600"/>
          </a:xfrm>
        </p:spPr>
        <p:txBody>
          <a:bodyPr vert="horz" lIns="91440" tIns="45720" rIns="91440" bIns="45720" rtlCol="0" anchor="ctr">
            <a:noAutofit/>
          </a:bodyPr>
          <a:lstStyle/>
          <a:p>
            <a:r>
              <a:rPr lang="tr-TR" sz="3200" b="1" i="1" dirty="0"/>
              <a:t>Spagetti Veri Modelinin Özellikleri</a:t>
            </a:r>
          </a:p>
        </p:txBody>
      </p:sp>
      <p:sp>
        <p:nvSpPr>
          <p:cNvPr id="3" name="İçerik Yer Tutucusu 2"/>
          <p:cNvSpPr>
            <a:spLocks noGrp="1"/>
          </p:cNvSpPr>
          <p:nvPr>
            <p:ph idx="1"/>
          </p:nvPr>
        </p:nvSpPr>
        <p:spPr/>
        <p:txBody>
          <a:bodyPr>
            <a:normAutofit/>
          </a:bodyPr>
          <a:lstStyle/>
          <a:p>
            <a:pPr marL="182880" lvl="1"/>
            <a:r>
              <a:rPr lang="tr-TR" sz="2800" b="1" dirty="0"/>
              <a:t>Bu olumsuzluklara karşın, modelin basit yapısı sayesinde, 2-B ve 3-B çizim, tasarım ve dijital harita üretiminde etkin olarak kullanılabilmektedir. </a:t>
            </a:r>
          </a:p>
          <a:p>
            <a:endParaRPr lang="tr-TR" sz="2800" dirty="0"/>
          </a:p>
        </p:txBody>
      </p:sp>
    </p:spTree>
    <p:extLst>
      <p:ext uri="{BB962C8B-B14F-4D97-AF65-F5344CB8AC3E}">
        <p14:creationId xmlns:p14="http://schemas.microsoft.com/office/powerpoint/2010/main" val="47972586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457200" y="278160"/>
            <a:ext cx="8229600" cy="990600"/>
          </a:xfrm>
        </p:spPr>
        <p:txBody>
          <a:bodyPr vert="horz" lIns="91440" tIns="45720" rIns="91440" bIns="45720" rtlCol="0" anchor="ctr">
            <a:normAutofit/>
          </a:bodyPr>
          <a:lstStyle/>
          <a:p>
            <a:r>
              <a:rPr lang="tr-TR" sz="3200" b="1" dirty="0"/>
              <a:t>Topolojik Veri Modeli</a:t>
            </a:r>
            <a:endParaRPr lang="tr-TR" altLang="tr-TR" sz="3200" b="1" dirty="0"/>
          </a:p>
        </p:txBody>
      </p:sp>
      <p:sp>
        <p:nvSpPr>
          <p:cNvPr id="96259" name="Rectangle 3"/>
          <p:cNvSpPr>
            <a:spLocks noGrp="1" noChangeArrowheads="1"/>
          </p:cNvSpPr>
          <p:nvPr>
            <p:ph type="body" idx="1"/>
          </p:nvPr>
        </p:nvSpPr>
        <p:spPr>
          <a:xfrm>
            <a:off x="457200" y="1340768"/>
            <a:ext cx="8435280" cy="5136232"/>
          </a:xfrm>
        </p:spPr>
        <p:txBody>
          <a:bodyPr>
            <a:normAutofit/>
          </a:bodyPr>
          <a:lstStyle/>
          <a:p>
            <a:pPr eaLnBrk="1" hangingPunct="1">
              <a:spcAft>
                <a:spcPts val="600"/>
              </a:spcAft>
            </a:pPr>
            <a:r>
              <a:rPr lang="tr-TR" altLang="tr-TR" sz="2600" noProof="1" smtClean="0"/>
              <a:t>Topoloji (topology), varlıkların </a:t>
            </a:r>
            <a:r>
              <a:rPr lang="tr-TR" altLang="tr-TR" sz="2600" noProof="1" smtClean="0"/>
              <a:t>metrik </a:t>
            </a:r>
            <a:r>
              <a:rPr lang="tr-TR" altLang="tr-TR" sz="2600" noProof="1" smtClean="0"/>
              <a:t>özelliklerinden ziyade birbiriyle </a:t>
            </a:r>
            <a:r>
              <a:rPr lang="tr-TR" altLang="tr-TR" sz="2600" noProof="1" smtClean="0"/>
              <a:t>olan ilişkileri ile ilgilenen bir matematik dalıdır.</a:t>
            </a:r>
          </a:p>
          <a:p>
            <a:pPr eaLnBrk="1" hangingPunct="1">
              <a:spcAft>
                <a:spcPts val="600"/>
              </a:spcAft>
            </a:pPr>
            <a:r>
              <a:rPr lang="tr-TR" altLang="tr-TR" sz="2600" noProof="1" smtClean="0"/>
              <a:t>CBS’de topoloji; coğrafi varlıkların birbirleriyle nasıl ve ne şekilde ilişkilendirildiğini geometriden bağımsız şekilde gösterme biçimi olarak tanımlanır. </a:t>
            </a:r>
            <a:endParaRPr lang="tr-TR" altLang="tr-TR" sz="2600" noProof="1" smtClean="0"/>
          </a:p>
        </p:txBody>
      </p:sp>
    </p:spTree>
    <p:extLst>
      <p:ext uri="{BB962C8B-B14F-4D97-AF65-F5344CB8AC3E}">
        <p14:creationId xmlns:p14="http://schemas.microsoft.com/office/powerpoint/2010/main" val="79986858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260648"/>
            <a:ext cx="8229600" cy="990600"/>
          </a:xfrm>
        </p:spPr>
        <p:txBody>
          <a:bodyPr vert="horz" lIns="91440" tIns="45720" rIns="91440" bIns="45720" rtlCol="0" anchor="ctr">
            <a:normAutofit/>
          </a:bodyPr>
          <a:lstStyle/>
          <a:p>
            <a:r>
              <a:rPr lang="tr-TR" sz="3200" b="1" i="1" dirty="0"/>
              <a:t>Topolojik Veri </a:t>
            </a:r>
            <a:r>
              <a:rPr lang="tr-TR" sz="3200" b="1" i="1" dirty="0" smtClean="0"/>
              <a:t>Modeli - Çizge </a:t>
            </a:r>
            <a:r>
              <a:rPr lang="tr-TR" sz="3200" b="1" i="1" dirty="0"/>
              <a:t>Teorisi</a:t>
            </a:r>
          </a:p>
        </p:txBody>
      </p:sp>
      <p:sp>
        <p:nvSpPr>
          <p:cNvPr id="3" name="İçerik Yer Tutucusu 2"/>
          <p:cNvSpPr>
            <a:spLocks noGrp="1"/>
          </p:cNvSpPr>
          <p:nvPr>
            <p:ph idx="1"/>
          </p:nvPr>
        </p:nvSpPr>
        <p:spPr>
          <a:xfrm>
            <a:off x="179512" y="1268760"/>
            <a:ext cx="8784976" cy="5472608"/>
          </a:xfrm>
        </p:spPr>
        <p:txBody>
          <a:bodyPr>
            <a:normAutofit lnSpcReduction="10000"/>
          </a:bodyPr>
          <a:lstStyle/>
          <a:p>
            <a:pPr>
              <a:spcAft>
                <a:spcPts val="600"/>
              </a:spcAft>
            </a:pPr>
            <a:r>
              <a:rPr lang="tr-TR" altLang="tr-TR" noProof="1" smtClean="0"/>
              <a:t>Topolojinin temelinde bir matematik teorisi olan </a:t>
            </a:r>
            <a:r>
              <a:rPr lang="tr-TR" altLang="tr-TR" b="1" noProof="1" smtClean="0"/>
              <a:t>Çizge (Graph) Teorisi</a:t>
            </a:r>
            <a:r>
              <a:rPr lang="tr-TR" altLang="tr-TR" noProof="1" smtClean="0"/>
              <a:t> vardır.</a:t>
            </a:r>
          </a:p>
          <a:p>
            <a:pPr>
              <a:spcAft>
                <a:spcPts val="600"/>
              </a:spcAft>
            </a:pPr>
            <a:r>
              <a:rPr lang="tr-TR" altLang="tr-TR" noProof="1" smtClean="0"/>
              <a:t>Çizge, bir ağın bağlantılarının sembolik bir temsilidir. Nesnelerin veya olayların/olguların bir dizi bağlantılı düğüm olarak basitleştirilebilmesi için bir gerçeklik soyutlamasını ifade eder.</a:t>
            </a:r>
          </a:p>
          <a:p>
            <a:pPr>
              <a:spcAft>
                <a:spcPts val="600"/>
              </a:spcAft>
            </a:pPr>
            <a:r>
              <a:rPr lang="tr-TR" altLang="tr-TR" noProof="1" smtClean="0"/>
              <a:t>Çizge teorisine göre, detaylar iki setin birleşiminden oluşur; bunlar </a:t>
            </a:r>
            <a:r>
              <a:rPr lang="tr-TR" altLang="tr-TR" b="1" noProof="1" smtClean="0"/>
              <a:t>düğüm noktaları </a:t>
            </a:r>
            <a:r>
              <a:rPr lang="tr-TR" altLang="tr-TR" noProof="1" smtClean="0"/>
              <a:t>seti ve </a:t>
            </a:r>
            <a:r>
              <a:rPr lang="tr-TR" altLang="tr-TR" b="1" noProof="1" smtClean="0"/>
              <a:t>çizgiler </a:t>
            </a:r>
            <a:r>
              <a:rPr lang="tr-TR" altLang="tr-TR" noProof="1" smtClean="0"/>
              <a:t>setidir.</a:t>
            </a:r>
          </a:p>
          <a:p>
            <a:pPr>
              <a:spcAft>
                <a:spcPts val="600"/>
              </a:spcAft>
            </a:pPr>
            <a:r>
              <a:rPr lang="tr-TR" altLang="tr-TR" noProof="1" smtClean="0"/>
              <a:t>Düğüm noktaları seti sınırlı sayıda eleman içerir ve boş olamaz. Yani en az bir elemana sahip olması gerekir.</a:t>
            </a:r>
          </a:p>
          <a:p>
            <a:pPr>
              <a:spcAft>
                <a:spcPts val="600"/>
              </a:spcAft>
            </a:pPr>
            <a:r>
              <a:rPr lang="tr-TR" altLang="tr-TR" noProof="1" smtClean="0"/>
              <a:t>Çizgiler seti ise sınırsız sayıda elemana sahip </a:t>
            </a:r>
            <a:r>
              <a:rPr lang="tr-TR" altLang="tr-TR" noProof="1" smtClean="0"/>
              <a:t>olabilir </a:t>
            </a:r>
            <a:r>
              <a:rPr lang="tr-TR" altLang="tr-TR" noProof="1" smtClean="0"/>
              <a:t>veya boş küme olabilir</a:t>
            </a:r>
            <a:r>
              <a:rPr lang="tr-TR" altLang="tr-TR" noProof="1" smtClean="0"/>
              <a:t> (</a:t>
            </a:r>
            <a:r>
              <a:rPr lang="tr-TR" altLang="tr-TR" noProof="1" smtClean="0"/>
              <a:t>hiç </a:t>
            </a:r>
            <a:r>
              <a:rPr lang="tr-TR" altLang="tr-TR" noProof="1" smtClean="0"/>
              <a:t>eleman </a:t>
            </a:r>
            <a:r>
              <a:rPr lang="tr-TR" altLang="tr-TR" noProof="1" smtClean="0"/>
              <a:t>olmayabilir). Çizgiler </a:t>
            </a:r>
            <a:r>
              <a:rPr lang="tr-TR" altLang="tr-TR" noProof="1" smtClean="0"/>
              <a:t>seti eğer bir elemana sahipse bu eleman, düğüm noktaları setinin iki elemanından meydana gelmektedir.</a:t>
            </a:r>
          </a:p>
          <a:p>
            <a:pPr marL="0" indent="0">
              <a:spcAft>
                <a:spcPts val="600"/>
              </a:spcAft>
              <a:buNone/>
            </a:pPr>
            <a:endParaRPr lang="tr-TR" altLang="tr-TR" noProof="1" smtClean="0"/>
          </a:p>
          <a:p>
            <a:pPr>
              <a:spcAft>
                <a:spcPts val="600"/>
              </a:spcAft>
            </a:pPr>
            <a:endParaRPr lang="tr-TR" altLang="tr-TR" noProof="1" smtClean="0"/>
          </a:p>
          <a:p>
            <a:pPr>
              <a:spcAft>
                <a:spcPts val="600"/>
              </a:spcAft>
            </a:pPr>
            <a:endParaRPr lang="tr-TR" noProof="1"/>
          </a:p>
        </p:txBody>
      </p:sp>
    </p:spTree>
    <p:extLst>
      <p:ext uri="{BB962C8B-B14F-4D97-AF65-F5344CB8AC3E}">
        <p14:creationId xmlns:p14="http://schemas.microsoft.com/office/powerpoint/2010/main" val="33146720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60648"/>
            <a:ext cx="8229600" cy="990600"/>
          </a:xfrm>
        </p:spPr>
        <p:txBody>
          <a:bodyPr vert="horz" lIns="91440" tIns="45720" rIns="91440" bIns="45720" rtlCol="0" anchor="ctr">
            <a:normAutofit/>
          </a:bodyPr>
          <a:lstStyle/>
          <a:p>
            <a:r>
              <a:rPr lang="tr-TR" sz="3200" b="1" i="1" dirty="0"/>
              <a:t>Topolojik Veri </a:t>
            </a:r>
            <a:r>
              <a:rPr lang="tr-TR" sz="3200" b="1" i="1" dirty="0" smtClean="0"/>
              <a:t>Modeli - Çizge </a:t>
            </a:r>
            <a:r>
              <a:rPr lang="tr-TR" sz="3200" b="1" i="1" dirty="0"/>
              <a:t>Teorisi</a:t>
            </a:r>
          </a:p>
        </p:txBody>
      </p:sp>
      <p:sp>
        <p:nvSpPr>
          <p:cNvPr id="3" name="İçerik Yer Tutucusu 2"/>
          <p:cNvSpPr>
            <a:spLocks noGrp="1"/>
          </p:cNvSpPr>
          <p:nvPr>
            <p:ph idx="1"/>
          </p:nvPr>
        </p:nvSpPr>
        <p:spPr>
          <a:xfrm>
            <a:off x="251520" y="4135934"/>
            <a:ext cx="8712968" cy="2533426"/>
          </a:xfrm>
        </p:spPr>
        <p:txBody>
          <a:bodyPr>
            <a:normAutofit/>
          </a:bodyPr>
          <a:lstStyle/>
          <a:p>
            <a:r>
              <a:rPr lang="tr-TR" dirty="0" smtClean="0"/>
              <a:t>Düğüm (v), bir çizgede uç noktalar </a:t>
            </a:r>
            <a:r>
              <a:rPr lang="tr-TR" dirty="0"/>
              <a:t>veya kesişim </a:t>
            </a:r>
            <a:r>
              <a:rPr lang="tr-TR" dirty="0" smtClean="0"/>
              <a:t>noktalarıdır. Yol </a:t>
            </a:r>
            <a:r>
              <a:rPr lang="tr-TR" dirty="0"/>
              <a:t>kavşağı veya ulaşım terminali (istasyonlar, </a:t>
            </a:r>
            <a:r>
              <a:rPr lang="tr-TR" dirty="0" smtClean="0"/>
              <a:t>limanlar, </a:t>
            </a:r>
            <a:r>
              <a:rPr lang="tr-TR" dirty="0"/>
              <a:t>hava </a:t>
            </a:r>
            <a:r>
              <a:rPr lang="tr-TR" dirty="0" smtClean="0"/>
              <a:t>alanları vb.) </a:t>
            </a:r>
            <a:r>
              <a:rPr lang="tr-TR" dirty="0"/>
              <a:t>gibi bir konumun soyutlamasıdır</a:t>
            </a:r>
            <a:r>
              <a:rPr lang="tr-TR" dirty="0" smtClean="0"/>
              <a:t>.</a:t>
            </a:r>
          </a:p>
          <a:p>
            <a:r>
              <a:rPr lang="tr-TR" dirty="0" smtClean="0"/>
              <a:t>Çizgi (e) (Kenar, Bağlantı), iki </a:t>
            </a:r>
            <a:r>
              <a:rPr lang="tr-TR" dirty="0"/>
              <a:t>düğüm arasındaki bir bağlantıdır. </a:t>
            </a:r>
            <a:r>
              <a:rPr lang="tr-TR" dirty="0" smtClean="0"/>
              <a:t>Genellikle </a:t>
            </a:r>
            <a:r>
              <a:rPr lang="tr-TR" dirty="0"/>
              <a:t>bir okla temsil edilen bir yönü vardır. Ok kullanılmadığında, bağlantının iki yönlü olduğu varsayılır.</a:t>
            </a:r>
          </a:p>
          <a:p>
            <a:endParaRPr lang="tr-TR" dirty="0"/>
          </a:p>
        </p:txBody>
      </p:sp>
      <p:sp>
        <p:nvSpPr>
          <p:cNvPr id="4" name="Dikdörtgen 3"/>
          <p:cNvSpPr/>
          <p:nvPr/>
        </p:nvSpPr>
        <p:spPr>
          <a:xfrm>
            <a:off x="251520" y="1844824"/>
            <a:ext cx="4320480" cy="1656184"/>
          </a:xfrm>
          <a:prstGeom prst="rect">
            <a:avLst/>
          </a:prstGeom>
        </p:spPr>
        <p:txBody>
          <a:bodyPr vert="horz" lIns="91440" tIns="45720" rIns="91440" bIns="45720" rtlCol="0">
            <a:normAutofit/>
          </a:bodyPr>
          <a:lstStyle/>
          <a:p>
            <a:pPr marL="182880" indent="-182880">
              <a:spcBef>
                <a:spcPct val="20000"/>
              </a:spcBef>
              <a:buClr>
                <a:schemeClr val="accent1"/>
              </a:buClr>
              <a:buSzPct val="85000"/>
              <a:buFont typeface="Arial" pitchFamily="34" charset="0"/>
              <a:buChar char="•"/>
            </a:pPr>
            <a:r>
              <a:rPr lang="tr-TR" sz="2400" dirty="0" smtClean="0"/>
              <a:t>Bir </a:t>
            </a:r>
            <a:r>
              <a:rPr lang="tr-TR" sz="2400" dirty="0"/>
              <a:t>G </a:t>
            </a:r>
            <a:r>
              <a:rPr lang="tr-TR" sz="2400" dirty="0" smtClean="0"/>
              <a:t>çizgesi, çizgilerle (e) </a:t>
            </a:r>
            <a:r>
              <a:rPr lang="tr-TR" sz="2400" dirty="0"/>
              <a:t>bağlı </a:t>
            </a:r>
            <a:r>
              <a:rPr lang="tr-TR" sz="2400" dirty="0" smtClean="0"/>
              <a:t>düğümler (v) kümesidir</a:t>
            </a:r>
            <a:r>
              <a:rPr lang="tr-TR" sz="2400" dirty="0"/>
              <a:t>. </a:t>
            </a:r>
            <a:endParaRPr lang="tr-TR" sz="2400" dirty="0" smtClean="0"/>
          </a:p>
          <a:p>
            <a:pPr>
              <a:spcBef>
                <a:spcPct val="20000"/>
              </a:spcBef>
              <a:buClr>
                <a:schemeClr val="accent1"/>
              </a:buClr>
              <a:buSzPct val="85000"/>
            </a:pPr>
            <a:r>
              <a:rPr lang="tr-TR" sz="2400" b="1" dirty="0" smtClean="0"/>
              <a:t>            G </a:t>
            </a:r>
            <a:r>
              <a:rPr lang="tr-TR" sz="2400" b="1" dirty="0"/>
              <a:t>= (v, e</a:t>
            </a:r>
            <a:r>
              <a:rPr lang="tr-TR" sz="2400" b="1" dirty="0" smtClean="0"/>
              <a:t>)</a:t>
            </a:r>
            <a:endParaRPr lang="tr-TR" sz="2400" b="1" dirty="0"/>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4008" y="1268760"/>
            <a:ext cx="4214177" cy="27363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752517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60648"/>
            <a:ext cx="8229600" cy="990600"/>
          </a:xfrm>
        </p:spPr>
        <p:txBody>
          <a:bodyPr vert="horz" lIns="91440" tIns="45720" rIns="91440" bIns="45720" rtlCol="0" anchor="ctr">
            <a:normAutofit/>
          </a:bodyPr>
          <a:lstStyle/>
          <a:p>
            <a:r>
              <a:rPr lang="tr-TR" sz="3200" b="1" i="1" dirty="0"/>
              <a:t>Topolojik Veri </a:t>
            </a:r>
            <a:r>
              <a:rPr lang="tr-TR" sz="3200" b="1" i="1" dirty="0" smtClean="0"/>
              <a:t>Modeli - Çizge </a:t>
            </a:r>
            <a:r>
              <a:rPr lang="tr-TR" sz="3200" b="1" i="1" dirty="0"/>
              <a:t>Teorisi</a:t>
            </a:r>
          </a:p>
        </p:txBody>
      </p:sp>
      <p:sp>
        <p:nvSpPr>
          <p:cNvPr id="3" name="İçerik Yer Tutucusu 2"/>
          <p:cNvSpPr>
            <a:spLocks noGrp="1"/>
          </p:cNvSpPr>
          <p:nvPr>
            <p:ph idx="1"/>
          </p:nvPr>
        </p:nvSpPr>
        <p:spPr>
          <a:xfrm>
            <a:off x="395536" y="1124744"/>
            <a:ext cx="8496944" cy="4876800"/>
          </a:xfrm>
        </p:spPr>
        <p:txBody>
          <a:bodyPr>
            <a:normAutofit/>
          </a:bodyPr>
          <a:lstStyle/>
          <a:p>
            <a:pPr>
              <a:spcAft>
                <a:spcPts val="600"/>
              </a:spcAft>
            </a:pPr>
            <a:r>
              <a:rPr lang="tr-TR" dirty="0" smtClean="0"/>
              <a:t>Gerçek dünyada birçok olay/olgu Çizge Teorisi ile temsil edilebilir. Örneğin; cep </a:t>
            </a:r>
            <a:r>
              <a:rPr lang="tr-TR" dirty="0"/>
              <a:t>telefonları </a:t>
            </a:r>
            <a:r>
              <a:rPr lang="tr-TR" dirty="0" smtClean="0"/>
              <a:t>düğümler </a:t>
            </a:r>
            <a:r>
              <a:rPr lang="tr-TR" dirty="0"/>
              <a:t>olarak temsil edilebilirken, </a:t>
            </a:r>
            <a:r>
              <a:rPr lang="tr-TR" dirty="0" smtClean="0"/>
              <a:t>bireysel </a:t>
            </a:r>
            <a:r>
              <a:rPr lang="tr-TR" dirty="0"/>
              <a:t>telefon </a:t>
            </a:r>
            <a:r>
              <a:rPr lang="tr-TR" dirty="0" smtClean="0"/>
              <a:t>görüşmeleri bağlantı olarak temsil edilebilir. Başka bir örnek olarak; Sunucu (Server) ve ona bağlı bilgisayarlar düğüm olarak temsil edilirken </a:t>
            </a:r>
            <a:r>
              <a:rPr lang="tr-TR" dirty="0" smtClean="0"/>
              <a:t>bağlantılar </a:t>
            </a:r>
            <a:r>
              <a:rPr lang="tr-TR" dirty="0" smtClean="0"/>
              <a:t>kenar ile gösterilebilir.</a:t>
            </a:r>
          </a:p>
          <a:p>
            <a:pPr>
              <a:spcAft>
                <a:spcPts val="600"/>
              </a:spcAft>
            </a:pPr>
            <a:r>
              <a:rPr lang="tr-TR" dirty="0" smtClean="0"/>
              <a:t> Şekildeki örnekte gerçek bir ulaşım ağı ve Çizge gösterimi görülmektedir.</a:t>
            </a:r>
          </a:p>
          <a:p>
            <a:pPr>
              <a:spcAft>
                <a:spcPts val="600"/>
              </a:spcAft>
            </a:pPr>
            <a:endParaRPr lang="tr-TR" dirty="0"/>
          </a:p>
          <a:p>
            <a:pPr>
              <a:spcAft>
                <a:spcPts val="600"/>
              </a:spcAft>
            </a:pPr>
            <a:endParaRPr lang="tr-TR" dirty="0" smtClean="0"/>
          </a:p>
          <a:p>
            <a:pPr>
              <a:spcAft>
                <a:spcPts val="600"/>
              </a:spcAft>
            </a:pPr>
            <a:endParaRPr lang="tr-TR"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91377" y="4221088"/>
            <a:ext cx="4512871" cy="25120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645138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332656"/>
            <a:ext cx="8229600" cy="990600"/>
          </a:xfrm>
        </p:spPr>
        <p:txBody>
          <a:bodyPr vert="horz" lIns="91440" tIns="45720" rIns="91440" bIns="45720" rtlCol="0" anchor="ctr">
            <a:normAutofit/>
          </a:bodyPr>
          <a:lstStyle/>
          <a:p>
            <a:r>
              <a:rPr lang="tr-TR" sz="3200" b="1" i="1" dirty="0" smtClean="0"/>
              <a:t>Geometrik ve Topolojik Gösterim</a:t>
            </a:r>
            <a:endParaRPr lang="tr-TR" sz="3200" b="1" i="1" dirty="0"/>
          </a:p>
        </p:txBody>
      </p:sp>
      <p:sp>
        <p:nvSpPr>
          <p:cNvPr id="3" name="İçerik Yer Tutucusu 2"/>
          <p:cNvSpPr>
            <a:spLocks noGrp="1"/>
          </p:cNvSpPr>
          <p:nvPr>
            <p:ph idx="1"/>
          </p:nvPr>
        </p:nvSpPr>
        <p:spPr>
          <a:xfrm>
            <a:off x="457200" y="1412776"/>
            <a:ext cx="8229600" cy="4680520"/>
          </a:xfrm>
        </p:spPr>
        <p:txBody>
          <a:bodyPr>
            <a:normAutofit/>
          </a:bodyPr>
          <a:lstStyle/>
          <a:p>
            <a:pPr>
              <a:spcAft>
                <a:spcPts val="600"/>
              </a:spcAft>
            </a:pPr>
            <a:r>
              <a:rPr lang="tr-TR" sz="2800" dirty="0" smtClean="0"/>
              <a:t>Topoloji</a:t>
            </a:r>
            <a:r>
              <a:rPr lang="tr-TR" sz="2800" dirty="0"/>
              <a:t>, şekillerin büyüklük ve biçim özellikleri ile değil, şekil bozulmaları karşısında değişmeden kalan özellikleri ile ilgilenir</a:t>
            </a:r>
            <a:r>
              <a:rPr lang="tr-TR" sz="2800" dirty="0" smtClean="0"/>
              <a:t>.</a:t>
            </a:r>
          </a:p>
          <a:p>
            <a:pPr>
              <a:spcAft>
                <a:spcPts val="600"/>
              </a:spcAft>
            </a:pPr>
            <a:r>
              <a:rPr lang="tr-TR" altLang="tr-TR" sz="2800" dirty="0"/>
              <a:t>Coğrafi varlıkların geometrik gösterimi, bu varlıkların koordinatlarıyla sabitleştirilmiş şekli olup, varlık ilişkileri ancak koordinat bağlantılarıyla belirlenir. Topolojik gösterim ise geometrik gösterimin bir anlamda elastik yapıya dönüşmüş halidir.</a:t>
            </a:r>
          </a:p>
          <a:p>
            <a:pPr>
              <a:spcAft>
                <a:spcPts val="600"/>
              </a:spcAft>
            </a:pPr>
            <a:endParaRPr lang="tr-TR" sz="2800" dirty="0"/>
          </a:p>
          <a:p>
            <a:pPr>
              <a:spcAft>
                <a:spcPts val="600"/>
              </a:spcAft>
            </a:pPr>
            <a:endParaRPr lang="tr-TR" altLang="tr-TR" sz="2800" dirty="0" smtClean="0"/>
          </a:p>
          <a:p>
            <a:pPr marL="0" indent="0">
              <a:spcAft>
                <a:spcPts val="600"/>
              </a:spcAft>
              <a:buNone/>
            </a:pPr>
            <a:endParaRPr lang="tr-TR" sz="2800" dirty="0"/>
          </a:p>
        </p:txBody>
      </p:sp>
    </p:spTree>
    <p:extLst>
      <p:ext uri="{BB962C8B-B14F-4D97-AF65-F5344CB8AC3E}">
        <p14:creationId xmlns:p14="http://schemas.microsoft.com/office/powerpoint/2010/main" val="21162966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332656"/>
            <a:ext cx="8229600" cy="990600"/>
          </a:xfrm>
        </p:spPr>
        <p:txBody>
          <a:bodyPr vert="horz" lIns="91440" tIns="45720" rIns="91440" bIns="45720" rtlCol="0" anchor="ctr">
            <a:normAutofit/>
          </a:bodyPr>
          <a:lstStyle/>
          <a:p>
            <a:r>
              <a:rPr lang="tr-TR" sz="3200" b="1" i="1" dirty="0"/>
              <a:t>Topolojik </a:t>
            </a:r>
            <a:r>
              <a:rPr lang="tr-TR" sz="3200" b="1" i="1" dirty="0" smtClean="0"/>
              <a:t>Dönüşüm</a:t>
            </a:r>
            <a:endParaRPr lang="tr-TR" sz="3200" b="1" i="1" dirty="0"/>
          </a:p>
        </p:txBody>
      </p:sp>
      <p:sp>
        <p:nvSpPr>
          <p:cNvPr id="3" name="İçerik Yer Tutucusu 2"/>
          <p:cNvSpPr>
            <a:spLocks noGrp="1"/>
          </p:cNvSpPr>
          <p:nvPr>
            <p:ph idx="1"/>
          </p:nvPr>
        </p:nvSpPr>
        <p:spPr>
          <a:xfrm>
            <a:off x="446856" y="1412776"/>
            <a:ext cx="8229600" cy="4876800"/>
          </a:xfrm>
        </p:spPr>
        <p:txBody>
          <a:bodyPr>
            <a:normAutofit/>
          </a:bodyPr>
          <a:lstStyle/>
          <a:p>
            <a:pPr>
              <a:spcAft>
                <a:spcPts val="600"/>
              </a:spcAft>
            </a:pPr>
            <a:r>
              <a:rPr lang="tr-TR" altLang="tr-TR" sz="2800" b="1" noProof="1" smtClean="0"/>
              <a:t>Topolojik dönüşümü </a:t>
            </a:r>
            <a:r>
              <a:rPr lang="tr-TR" altLang="tr-TR" sz="2800" noProof="1" smtClean="0"/>
              <a:t>daha kolay anlamak için esnek (elastik) yüzey (rubber sheet</a:t>
            </a:r>
            <a:r>
              <a:rPr lang="tr-TR" altLang="tr-TR" sz="2800" noProof="1" smtClean="0"/>
              <a:t>) </a:t>
            </a:r>
            <a:r>
              <a:rPr lang="tr-TR" altLang="tr-TR" sz="2800" noProof="1" smtClean="0"/>
              <a:t>örneğini </a:t>
            </a:r>
            <a:r>
              <a:rPr lang="tr-TR" altLang="tr-TR" sz="2800" noProof="1" smtClean="0"/>
              <a:t>verebiliriz. Buna göre geometrik nesnenin bulunduğu yüzey esnek bir yüzey olarak düşünülür. Katlamamak ve yırtmamak koşuluyla bu yüzeyin istenildiği kadar esnetilip gevşetilmesi serbest olduğunda, bu işlem esnasında geometrik nesnenin alacağı her bir yeni şekil bir diğerinin </a:t>
            </a:r>
            <a:r>
              <a:rPr lang="tr-TR" altLang="tr-TR" sz="2800" b="1" noProof="1" smtClean="0"/>
              <a:t>topolojik olarak dönüşüme uğramış</a:t>
            </a:r>
            <a:r>
              <a:rPr lang="tr-TR" altLang="tr-TR" sz="2800" noProof="1" smtClean="0"/>
              <a:t> halidir.</a:t>
            </a:r>
          </a:p>
          <a:p>
            <a:pPr>
              <a:spcAft>
                <a:spcPts val="600"/>
              </a:spcAft>
            </a:pPr>
            <a:endParaRPr lang="tr-TR" altLang="tr-TR" sz="2800" noProof="1" smtClean="0"/>
          </a:p>
          <a:p>
            <a:pPr>
              <a:spcAft>
                <a:spcPts val="600"/>
              </a:spcAft>
            </a:pPr>
            <a:endParaRPr lang="tr-TR" sz="2800" noProof="1"/>
          </a:p>
        </p:txBody>
      </p:sp>
    </p:spTree>
    <p:extLst>
      <p:ext uri="{BB962C8B-B14F-4D97-AF65-F5344CB8AC3E}">
        <p14:creationId xmlns:p14="http://schemas.microsoft.com/office/powerpoint/2010/main" val="237592102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8160"/>
            <a:ext cx="8229600" cy="990600"/>
          </a:xfrm>
        </p:spPr>
        <p:txBody>
          <a:bodyPr vert="horz" lIns="91440" tIns="45720" rIns="91440" bIns="45720" rtlCol="0" anchor="ctr">
            <a:normAutofit/>
          </a:bodyPr>
          <a:lstStyle/>
          <a:p>
            <a:r>
              <a:rPr lang="tr-TR" sz="3200" b="1" i="1" dirty="0"/>
              <a:t>Topolojik Dönüşüm</a:t>
            </a:r>
          </a:p>
        </p:txBody>
      </p:sp>
      <p:sp>
        <p:nvSpPr>
          <p:cNvPr id="3" name="İçerik Yer Tutucusu 2"/>
          <p:cNvSpPr>
            <a:spLocks noGrp="1"/>
          </p:cNvSpPr>
          <p:nvPr>
            <p:ph idx="1"/>
          </p:nvPr>
        </p:nvSpPr>
        <p:spPr>
          <a:xfrm>
            <a:off x="251520" y="1340768"/>
            <a:ext cx="8712968" cy="4968552"/>
          </a:xfrm>
        </p:spPr>
        <p:txBody>
          <a:bodyPr>
            <a:noAutofit/>
          </a:bodyPr>
          <a:lstStyle/>
          <a:p>
            <a:pPr>
              <a:spcAft>
                <a:spcPts val="600"/>
              </a:spcAft>
            </a:pPr>
            <a:r>
              <a:rPr lang="tr-TR" sz="2800" dirty="0"/>
              <a:t>Topolojik dönüşümde metrik özelliklerin değil, ilişkilerin ve bağlantıların korunması esastır. Buna </a:t>
            </a:r>
            <a:r>
              <a:rPr lang="tr-TR" sz="2800" dirty="0" smtClean="0"/>
              <a:t>göre topolojik dönüşüm sonucunda; </a:t>
            </a:r>
            <a:r>
              <a:rPr lang="tr-TR" sz="2800" dirty="0"/>
              <a:t>noktaların sırası korunur, bağlantılar korunur, aynı noktadan aynı hatlar çıkar, aynı hatlar aynı noktaya birleşir</a:t>
            </a:r>
            <a:r>
              <a:rPr lang="tr-TR" sz="2800" dirty="0" smtClean="0"/>
              <a:t>.</a:t>
            </a:r>
          </a:p>
          <a:p>
            <a:pPr>
              <a:spcAft>
                <a:spcPts val="600"/>
              </a:spcAft>
            </a:pPr>
            <a:endParaRPr lang="tr-TR" sz="2800" dirty="0"/>
          </a:p>
          <a:p>
            <a:pPr>
              <a:spcAft>
                <a:spcPts val="600"/>
              </a:spcAft>
            </a:pPr>
            <a:endParaRPr lang="tr-TR" sz="2800" dirty="0"/>
          </a:p>
        </p:txBody>
      </p:sp>
    </p:spTree>
    <p:extLst>
      <p:ext uri="{BB962C8B-B14F-4D97-AF65-F5344CB8AC3E}">
        <p14:creationId xmlns:p14="http://schemas.microsoft.com/office/powerpoint/2010/main" val="232575390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188640"/>
            <a:ext cx="8229600" cy="990600"/>
          </a:xfrm>
        </p:spPr>
        <p:txBody>
          <a:bodyPr vert="horz" lIns="91440" tIns="45720" rIns="91440" bIns="45720" rtlCol="0" anchor="ctr">
            <a:normAutofit/>
          </a:bodyPr>
          <a:lstStyle/>
          <a:p>
            <a:r>
              <a:rPr lang="tr-TR" sz="3200" b="1" i="1" dirty="0"/>
              <a:t>Topolojik Dönüşüm</a:t>
            </a:r>
          </a:p>
        </p:txBody>
      </p:sp>
      <p:sp>
        <p:nvSpPr>
          <p:cNvPr id="3" name="İçerik Yer Tutucusu 2"/>
          <p:cNvSpPr>
            <a:spLocks noGrp="1"/>
          </p:cNvSpPr>
          <p:nvPr>
            <p:ph idx="1"/>
          </p:nvPr>
        </p:nvSpPr>
        <p:spPr>
          <a:xfrm>
            <a:off x="385192" y="980728"/>
            <a:ext cx="8579296" cy="792088"/>
          </a:xfrm>
        </p:spPr>
        <p:txBody>
          <a:bodyPr>
            <a:noAutofit/>
          </a:bodyPr>
          <a:lstStyle/>
          <a:p>
            <a:pPr>
              <a:spcAft>
                <a:spcPts val="600"/>
              </a:spcAft>
            </a:pPr>
            <a:r>
              <a:rPr lang="tr-TR" altLang="tr-TR" noProof="1" smtClean="0"/>
              <a:t>Topolojik olarak dönüştürülmüş şekiller </a:t>
            </a:r>
            <a:r>
              <a:rPr lang="tr-TR" altLang="tr-TR" b="1" noProof="1" smtClean="0"/>
              <a:t>topolojik anlamda eşit (homeomorfik) </a:t>
            </a:r>
            <a:r>
              <a:rPr lang="tr-TR" altLang="tr-TR" noProof="1" smtClean="0"/>
              <a:t>şekillerdir. </a:t>
            </a:r>
            <a:endParaRPr lang="tr-TR" noProof="1"/>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1885924"/>
            <a:ext cx="7075884" cy="49065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7909039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332656"/>
            <a:ext cx="8229600" cy="990600"/>
          </a:xfrm>
        </p:spPr>
        <p:txBody>
          <a:bodyPr vert="horz" lIns="91440" tIns="45720" rIns="91440" bIns="45720" rtlCol="0" anchor="ctr">
            <a:normAutofit fontScale="90000"/>
          </a:bodyPr>
          <a:lstStyle/>
          <a:p>
            <a:r>
              <a:rPr lang="tr-TR" sz="3200" b="1" i="1" dirty="0"/>
              <a:t>Şekillerin Geometrik ve Topolojik Yönden Karşılaştırılması</a:t>
            </a:r>
          </a:p>
        </p:txBody>
      </p:sp>
      <p:sp>
        <p:nvSpPr>
          <p:cNvPr id="3" name="İçerik Yer Tutucusu 2"/>
          <p:cNvSpPr>
            <a:spLocks noGrp="1"/>
          </p:cNvSpPr>
          <p:nvPr>
            <p:ph idx="1"/>
          </p:nvPr>
        </p:nvSpPr>
        <p:spPr>
          <a:xfrm>
            <a:off x="457200" y="1456184"/>
            <a:ext cx="8291264" cy="2116832"/>
          </a:xfrm>
        </p:spPr>
        <p:txBody>
          <a:bodyPr/>
          <a:lstStyle/>
          <a:p>
            <a:r>
              <a:rPr lang="tr-TR" dirty="0"/>
              <a:t>İki şekil, geometrik olarak karşılaştırılabildiği gibi topolojik olarak da karşılaştırılabilir. Geometrik karşılaştırmada uzunluk, alan gibi metrik </a:t>
            </a:r>
            <a:r>
              <a:rPr lang="tr-TR" dirty="0" smtClean="0"/>
              <a:t>özelliklere </a:t>
            </a:r>
            <a:r>
              <a:rPr lang="tr-TR" dirty="0"/>
              <a:t>dikkat edilirken, topolojik karşılaştırmada bir düğümde birleşen kenar sayısı, şekildeki düğüm sayısı gibi özellikler dikkate alınır. </a:t>
            </a:r>
          </a:p>
          <a:p>
            <a:endParaRPr lang="tr-TR" dirty="0"/>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496" y="3908813"/>
            <a:ext cx="4617321" cy="2277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Dikdörtgen 4"/>
          <p:cNvSpPr/>
          <p:nvPr/>
        </p:nvSpPr>
        <p:spPr>
          <a:xfrm>
            <a:off x="4788025" y="3602047"/>
            <a:ext cx="4248472" cy="3139321"/>
          </a:xfrm>
          <a:prstGeom prst="rect">
            <a:avLst/>
          </a:prstGeom>
        </p:spPr>
        <p:txBody>
          <a:bodyPr wrap="square">
            <a:spAutoFit/>
          </a:bodyPr>
          <a:lstStyle/>
          <a:p>
            <a:r>
              <a:rPr lang="tr-TR" altLang="tr-TR" dirty="0"/>
              <a:t>Bu iki şekil, nokta koordinatlarındaki, alandaki ve uzunluklardaki şekil bozulmalarından dolayı farklı iki geometrik şekil olmasına rağmen, değişmeden kalan topolojik özellikleri sayesinde topolojik anlamda birbirine eşittir. Çünkü her bir noktada birleşen çizgi sayısı, noktalar arasındaki bağlantılar, her bir alan </a:t>
            </a:r>
            <a:r>
              <a:rPr lang="tr-TR" altLang="tr-TR" dirty="0" smtClean="0"/>
              <a:t>detayın </a:t>
            </a:r>
            <a:r>
              <a:rPr lang="tr-TR" altLang="tr-TR" dirty="0"/>
              <a:t>etrafındaki </a:t>
            </a:r>
            <a:r>
              <a:rPr lang="tr-TR" altLang="tr-TR" dirty="0" smtClean="0"/>
              <a:t>detayların </a:t>
            </a:r>
            <a:r>
              <a:rPr lang="tr-TR" altLang="tr-TR" dirty="0"/>
              <a:t>değişmeden kaldığı görülmektedir. </a:t>
            </a:r>
          </a:p>
        </p:txBody>
      </p:sp>
    </p:spTree>
    <p:extLst>
      <p:ext uri="{BB962C8B-B14F-4D97-AF65-F5344CB8AC3E}">
        <p14:creationId xmlns:p14="http://schemas.microsoft.com/office/powerpoint/2010/main" val="339875712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60648"/>
            <a:ext cx="8229600" cy="990600"/>
          </a:xfrm>
        </p:spPr>
        <p:txBody>
          <a:bodyPr vert="horz" lIns="91440" tIns="45720" rIns="91440" bIns="45720" rtlCol="0" anchor="ctr">
            <a:normAutofit/>
          </a:bodyPr>
          <a:lstStyle/>
          <a:p>
            <a:r>
              <a:rPr lang="tr-TR" altLang="tr-TR" sz="3200" b="1" dirty="0"/>
              <a:t>Topolojik Veri </a:t>
            </a:r>
            <a:r>
              <a:rPr lang="tr-TR" altLang="tr-TR" sz="3200" b="1" dirty="0" smtClean="0"/>
              <a:t>Modelinin </a:t>
            </a:r>
            <a:r>
              <a:rPr lang="tr-TR" altLang="tr-TR" sz="3200" b="1" dirty="0"/>
              <a:t>Gelişimi</a:t>
            </a:r>
            <a:endParaRPr lang="tr-TR" sz="3200" b="1" dirty="0"/>
          </a:p>
        </p:txBody>
      </p:sp>
      <p:sp>
        <p:nvSpPr>
          <p:cNvPr id="3" name="İçerik Yer Tutucusu 2"/>
          <p:cNvSpPr>
            <a:spLocks noGrp="1"/>
          </p:cNvSpPr>
          <p:nvPr>
            <p:ph idx="1"/>
          </p:nvPr>
        </p:nvSpPr>
        <p:spPr>
          <a:xfrm>
            <a:off x="457200" y="1484784"/>
            <a:ext cx="8229600" cy="4876800"/>
          </a:xfrm>
        </p:spPr>
        <p:txBody>
          <a:bodyPr>
            <a:normAutofit/>
          </a:bodyPr>
          <a:lstStyle/>
          <a:p>
            <a:r>
              <a:rPr lang="tr-TR" sz="2800" noProof="1" smtClean="0"/>
              <a:t>CBS’nin gelişimiyle birlikte çeşitli topolojik veri modelleri ortaya çıkmış ve bugün kullanılan topolojik veri modelinin temel yapısını oluşturmuştur. Bunlardan başlıcaları;</a:t>
            </a:r>
          </a:p>
          <a:p>
            <a:pPr lvl="1"/>
            <a:r>
              <a:rPr lang="tr-TR" sz="2800" noProof="1" smtClean="0"/>
              <a:t>DIME</a:t>
            </a:r>
          </a:p>
          <a:p>
            <a:pPr lvl="1"/>
            <a:r>
              <a:rPr lang="tr-TR" sz="2800" noProof="1" smtClean="0"/>
              <a:t>POLYVRT</a:t>
            </a:r>
          </a:p>
          <a:p>
            <a:pPr lvl="1"/>
            <a:r>
              <a:rPr lang="tr-TR" sz="2800" noProof="1" smtClean="0"/>
              <a:t>CARIS</a:t>
            </a:r>
            <a:endParaRPr lang="tr-TR" sz="2800" noProof="1" smtClean="0"/>
          </a:p>
        </p:txBody>
      </p:sp>
    </p:spTree>
    <p:extLst>
      <p:ext uri="{BB962C8B-B14F-4D97-AF65-F5344CB8AC3E}">
        <p14:creationId xmlns:p14="http://schemas.microsoft.com/office/powerpoint/2010/main" val="282217266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457200" y="260648"/>
            <a:ext cx="8229600" cy="990600"/>
          </a:xfrm>
        </p:spPr>
        <p:txBody>
          <a:bodyPr vert="horz" lIns="91440" tIns="45720" rIns="91440" bIns="45720" rtlCol="0" anchor="ctr">
            <a:normAutofit/>
          </a:bodyPr>
          <a:lstStyle/>
          <a:p>
            <a:r>
              <a:rPr lang="tr-TR" altLang="tr-TR" sz="3200" b="1" i="1" dirty="0"/>
              <a:t>DIME</a:t>
            </a:r>
          </a:p>
        </p:txBody>
      </p:sp>
      <p:sp>
        <p:nvSpPr>
          <p:cNvPr id="110595" name="Rectangle 3"/>
          <p:cNvSpPr>
            <a:spLocks noGrp="1" noChangeArrowheads="1"/>
          </p:cNvSpPr>
          <p:nvPr>
            <p:ph type="body" idx="1"/>
          </p:nvPr>
        </p:nvSpPr>
        <p:spPr>
          <a:xfrm>
            <a:off x="457200" y="1268760"/>
            <a:ext cx="8435280" cy="3816424"/>
          </a:xfrm>
        </p:spPr>
        <p:txBody>
          <a:bodyPr>
            <a:noAutofit/>
          </a:bodyPr>
          <a:lstStyle/>
          <a:p>
            <a:pPr>
              <a:lnSpc>
                <a:spcPct val="80000"/>
              </a:lnSpc>
              <a:spcAft>
                <a:spcPts val="600"/>
              </a:spcAft>
            </a:pPr>
            <a:r>
              <a:rPr lang="tr-TR" altLang="tr-TR" sz="2800" noProof="1" smtClean="0"/>
              <a:t>CBS’nin gelişimiyle ortaya çıkan ilk topolojik </a:t>
            </a:r>
            <a:r>
              <a:rPr lang="tr-TR" altLang="tr-TR" sz="2800" noProof="1" smtClean="0"/>
              <a:t>veri </a:t>
            </a:r>
            <a:r>
              <a:rPr lang="tr-TR" altLang="tr-TR" sz="2800" noProof="1" smtClean="0"/>
              <a:t>modeli DIME (Dual </a:t>
            </a:r>
            <a:r>
              <a:rPr lang="tr-TR" altLang="tr-TR" sz="2800" noProof="1" smtClean="0"/>
              <a:t>Independent Map Encoding)’dir.</a:t>
            </a:r>
          </a:p>
          <a:p>
            <a:pPr eaLnBrk="1" hangingPunct="1">
              <a:lnSpc>
                <a:spcPct val="80000"/>
              </a:lnSpc>
              <a:spcAft>
                <a:spcPts val="600"/>
              </a:spcAft>
            </a:pPr>
            <a:r>
              <a:rPr lang="tr-TR" altLang="tr-TR" sz="2800" noProof="1" smtClean="0"/>
              <a:t>DIME 1967 yılında ABD Nüfus İdaresi tarafından geliştirilmiş bir dosya yapılandırma sistemidir.</a:t>
            </a:r>
          </a:p>
          <a:p>
            <a:pPr eaLnBrk="1" hangingPunct="1">
              <a:lnSpc>
                <a:spcPct val="80000"/>
              </a:lnSpc>
              <a:spcAft>
                <a:spcPts val="600"/>
              </a:spcAft>
            </a:pPr>
            <a:r>
              <a:rPr lang="tr-TR" altLang="tr-TR" sz="2800" noProof="1" smtClean="0"/>
              <a:t>DIME </a:t>
            </a:r>
            <a:r>
              <a:rPr lang="tr-TR" altLang="tr-TR" sz="2800" noProof="1" smtClean="0"/>
              <a:t>topolojik </a:t>
            </a:r>
            <a:r>
              <a:rPr lang="tr-TR" altLang="tr-TR" sz="2800" noProof="1" smtClean="0"/>
              <a:t>veri modelinde; </a:t>
            </a:r>
            <a:r>
              <a:rPr lang="tr-TR" altLang="tr-TR" sz="2800" noProof="1" smtClean="0"/>
              <a:t>poligon sınırları bir noktadan başlayıp diğerinde biten doğru parçalarıyla (segment) tanımlanır</a:t>
            </a:r>
            <a:r>
              <a:rPr lang="tr-TR" altLang="tr-TR" sz="2800" noProof="1" smtClean="0"/>
              <a:t>. </a:t>
            </a:r>
            <a:r>
              <a:rPr lang="tr-TR" altLang="tr-TR" sz="2800" noProof="1" smtClean="0"/>
              <a:t>Segmentler vertekslerle </a:t>
            </a:r>
            <a:r>
              <a:rPr lang="tr-TR" altLang="tr-TR" sz="2800" noProof="1" smtClean="0"/>
              <a:t>(vertex) temsil edilirken bir sınırın sağ ve solundaki poligonlar da belirtilir.</a:t>
            </a:r>
          </a:p>
          <a:p>
            <a:pPr eaLnBrk="1" hangingPunct="1">
              <a:lnSpc>
                <a:spcPct val="80000"/>
              </a:lnSpc>
              <a:spcAft>
                <a:spcPts val="600"/>
              </a:spcAft>
            </a:pPr>
            <a:endParaRPr lang="tr-TR" altLang="tr-TR" sz="2800" noProof="1" smtClean="0"/>
          </a:p>
        </p:txBody>
      </p:sp>
    </p:spTree>
    <p:extLst>
      <p:ext uri="{BB962C8B-B14F-4D97-AF65-F5344CB8AC3E}">
        <p14:creationId xmlns:p14="http://schemas.microsoft.com/office/powerpoint/2010/main" val="133070881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4"/>
          <p:cNvSpPr>
            <a:spLocks noGrp="1" noChangeArrowheads="1"/>
          </p:cNvSpPr>
          <p:nvPr>
            <p:ph type="title"/>
          </p:nvPr>
        </p:nvSpPr>
        <p:spPr>
          <a:xfrm>
            <a:off x="457200" y="260648"/>
            <a:ext cx="8229600" cy="990600"/>
          </a:xfrm>
        </p:spPr>
        <p:txBody>
          <a:bodyPr vert="horz" lIns="91440" tIns="45720" rIns="91440" bIns="45720" rtlCol="0" anchor="ctr">
            <a:normAutofit/>
          </a:bodyPr>
          <a:lstStyle/>
          <a:p>
            <a:r>
              <a:rPr lang="tr-TR" altLang="tr-TR" sz="3200" b="1" i="1" dirty="0"/>
              <a:t>DIME</a:t>
            </a:r>
          </a:p>
        </p:txBody>
      </p:sp>
      <p:pic>
        <p:nvPicPr>
          <p:cNvPr id="111619"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136" y="1049398"/>
            <a:ext cx="5715000" cy="264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4221088"/>
            <a:ext cx="7038975" cy="2438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6136" y="2830041"/>
            <a:ext cx="3198763" cy="15350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5802494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457200" y="188640"/>
            <a:ext cx="8229600" cy="990600"/>
          </a:xfrm>
        </p:spPr>
        <p:txBody>
          <a:bodyPr vert="horz" lIns="91440" tIns="45720" rIns="91440" bIns="45720" rtlCol="0" anchor="ctr">
            <a:normAutofit/>
          </a:bodyPr>
          <a:lstStyle/>
          <a:p>
            <a:r>
              <a:rPr lang="tr-TR" altLang="tr-TR" sz="3200" b="1" i="1" dirty="0"/>
              <a:t>DIME</a:t>
            </a: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3968" y="3559321"/>
            <a:ext cx="4335152" cy="32710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2643" name="Rectangle 3"/>
          <p:cNvSpPr>
            <a:spLocks noGrp="1" noChangeArrowheads="1"/>
          </p:cNvSpPr>
          <p:nvPr>
            <p:ph type="body" idx="1"/>
          </p:nvPr>
        </p:nvSpPr>
        <p:spPr>
          <a:xfrm>
            <a:off x="323528" y="980728"/>
            <a:ext cx="8568952" cy="5136232"/>
          </a:xfrm>
        </p:spPr>
        <p:txBody>
          <a:bodyPr>
            <a:normAutofit/>
          </a:bodyPr>
          <a:lstStyle/>
          <a:p>
            <a:pPr>
              <a:spcAft>
                <a:spcPts val="600"/>
              </a:spcAft>
            </a:pPr>
            <a:r>
              <a:rPr lang="tr-TR" altLang="tr-TR" sz="2200" noProof="1" smtClean="0"/>
              <a:t>DIME basit bir yapıya sahiptir. Ancak bir poligonun sınırlarını sorgulayabilmek için segmentlerin bulunduğu kaydın tümünün sol ve sağ poligonlara göre araştırılması gerekir. Bu nedenle işlemler oldukça yavaştır. </a:t>
            </a:r>
          </a:p>
          <a:p>
            <a:pPr>
              <a:spcAft>
                <a:spcPts val="600"/>
              </a:spcAft>
            </a:pPr>
            <a:r>
              <a:rPr lang="tr-TR" altLang="tr-TR" sz="2200" noProof="1" smtClean="0"/>
              <a:t>T</a:t>
            </a:r>
            <a:r>
              <a:rPr lang="tr-TR" altLang="tr-TR" sz="2200" noProof="1" smtClean="0"/>
              <a:t>am-komşu </a:t>
            </a:r>
            <a:r>
              <a:rPr lang="tr-TR" altLang="tr-TR" sz="2200" noProof="1" smtClean="0"/>
              <a:t>poligonlar </a:t>
            </a:r>
            <a:r>
              <a:rPr lang="tr-TR" altLang="tr-TR" sz="2200" noProof="1" smtClean="0"/>
              <a:t>DIME </a:t>
            </a:r>
            <a:r>
              <a:rPr lang="tr-TR" altLang="tr-TR" sz="2200" noProof="1" smtClean="0"/>
              <a:t>veri yapısında saklanmasına </a:t>
            </a:r>
            <a:r>
              <a:rPr lang="tr-TR" altLang="tr-TR" sz="2200" noProof="1" smtClean="0"/>
              <a:t>karşın yarı-komşu poligonlar dikkate alınmaz. Bu nedenle bir poligonun komşusu olan poligonların sorgulanmasında da bilgi eksikliği söz konusu olabilmektedir. </a:t>
            </a:r>
          </a:p>
          <a:p>
            <a:pPr eaLnBrk="1" hangingPunct="1">
              <a:spcAft>
                <a:spcPts val="600"/>
              </a:spcAft>
            </a:pPr>
            <a:endParaRPr lang="tr-TR" altLang="tr-TR" sz="2200" noProof="1" smtClean="0"/>
          </a:p>
        </p:txBody>
      </p:sp>
    </p:spTree>
    <p:extLst>
      <p:ext uri="{BB962C8B-B14F-4D97-AF65-F5344CB8AC3E}">
        <p14:creationId xmlns:p14="http://schemas.microsoft.com/office/powerpoint/2010/main" val="224314872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60648"/>
            <a:ext cx="8229600" cy="990600"/>
          </a:xfrm>
        </p:spPr>
        <p:txBody>
          <a:bodyPr vert="horz" lIns="91440" tIns="45720" rIns="91440" bIns="45720" rtlCol="0" anchor="ctr">
            <a:normAutofit/>
          </a:bodyPr>
          <a:lstStyle/>
          <a:p>
            <a:r>
              <a:rPr lang="tr-TR" altLang="tr-TR" sz="3200" b="1" i="1" dirty="0"/>
              <a:t>DIME</a:t>
            </a:r>
            <a:endParaRPr lang="tr-TR" sz="3200" b="1" i="1" dirty="0"/>
          </a:p>
        </p:txBody>
      </p:sp>
      <p:sp>
        <p:nvSpPr>
          <p:cNvPr id="3" name="İçerik Yer Tutucusu 2"/>
          <p:cNvSpPr>
            <a:spLocks noGrp="1"/>
          </p:cNvSpPr>
          <p:nvPr>
            <p:ph idx="1"/>
          </p:nvPr>
        </p:nvSpPr>
        <p:spPr>
          <a:xfrm>
            <a:off x="457200" y="1196752"/>
            <a:ext cx="8507288" cy="4876800"/>
          </a:xfrm>
        </p:spPr>
        <p:txBody>
          <a:bodyPr>
            <a:normAutofit/>
          </a:bodyPr>
          <a:lstStyle/>
          <a:p>
            <a:pPr>
              <a:spcAft>
                <a:spcPts val="600"/>
              </a:spcAft>
            </a:pPr>
            <a:r>
              <a:rPr lang="tr-TR" altLang="tr-TR" sz="2800" noProof="1" smtClean="0"/>
              <a:t>Verteks kullanımı, nokta numaralarının tekrarlanması nedeniyle bellek ihtiyacını arttırır.</a:t>
            </a:r>
          </a:p>
          <a:p>
            <a:pPr>
              <a:spcAft>
                <a:spcPts val="600"/>
              </a:spcAft>
            </a:pPr>
            <a:r>
              <a:rPr lang="tr-TR" altLang="tr-TR" sz="2800" noProof="1" smtClean="0"/>
              <a:t>DIME başlangıçtaki geliştirilme amacına uygun olan çalışmalarda örneğin kentsel alanlarda bölge veya semtlerin kodlanması için uygundur. Ancak genel CBS uygulamaları için uygun değildir.</a:t>
            </a:r>
          </a:p>
          <a:p>
            <a:pPr>
              <a:spcAft>
                <a:spcPts val="600"/>
              </a:spcAft>
            </a:pPr>
            <a:endParaRPr lang="tr-TR" altLang="tr-TR" sz="2800" noProof="1" smtClean="0"/>
          </a:p>
          <a:p>
            <a:pPr>
              <a:spcAft>
                <a:spcPts val="600"/>
              </a:spcAft>
            </a:pPr>
            <a:endParaRPr lang="tr-TR" sz="2800" noProof="1"/>
          </a:p>
        </p:txBody>
      </p:sp>
    </p:spTree>
    <p:extLst>
      <p:ext uri="{BB962C8B-B14F-4D97-AF65-F5344CB8AC3E}">
        <p14:creationId xmlns:p14="http://schemas.microsoft.com/office/powerpoint/2010/main" val="215818138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a:xfrm>
            <a:off x="457200" y="332656"/>
            <a:ext cx="8229600" cy="792088"/>
          </a:xfrm>
        </p:spPr>
        <p:txBody>
          <a:bodyPr vert="horz" lIns="91440" tIns="45720" rIns="91440" bIns="45720" rtlCol="0" anchor="ctr">
            <a:normAutofit/>
          </a:bodyPr>
          <a:lstStyle/>
          <a:p>
            <a:r>
              <a:rPr lang="tr-TR" altLang="tr-TR" sz="3200" b="1" i="1" dirty="0" smtClean="0"/>
              <a:t>POLYVRT</a:t>
            </a:r>
            <a:endParaRPr lang="tr-TR" altLang="tr-TR" sz="3200" b="1" i="1" dirty="0"/>
          </a:p>
        </p:txBody>
      </p:sp>
      <p:sp>
        <p:nvSpPr>
          <p:cNvPr id="113667" name="Rectangle 3"/>
          <p:cNvSpPr>
            <a:spLocks noGrp="1" noChangeArrowheads="1"/>
          </p:cNvSpPr>
          <p:nvPr>
            <p:ph type="body" idx="1"/>
          </p:nvPr>
        </p:nvSpPr>
        <p:spPr>
          <a:xfrm>
            <a:off x="457200" y="1288504"/>
            <a:ext cx="8229600" cy="4876800"/>
          </a:xfrm>
        </p:spPr>
        <p:txBody>
          <a:bodyPr>
            <a:normAutofit/>
          </a:bodyPr>
          <a:lstStyle/>
          <a:p>
            <a:pPr eaLnBrk="1" hangingPunct="1">
              <a:lnSpc>
                <a:spcPct val="90000"/>
              </a:lnSpc>
              <a:spcAft>
                <a:spcPct val="30000"/>
              </a:spcAft>
            </a:pPr>
            <a:r>
              <a:rPr lang="tr-TR" altLang="tr-TR" sz="2800" noProof="1" smtClean="0"/>
              <a:t>POLYVRT, CBS’de poligon özelliklerini daha gerçekçi olarak bünyesinde bulundurmak amacıyla geliştirilen bir topolojik </a:t>
            </a:r>
            <a:r>
              <a:rPr lang="tr-TR" altLang="tr-TR" sz="2800" noProof="1" smtClean="0"/>
              <a:t>veri </a:t>
            </a:r>
            <a:r>
              <a:rPr lang="tr-TR" altLang="tr-TR" sz="2800" noProof="1" smtClean="0"/>
              <a:t>modelidir.</a:t>
            </a:r>
            <a:endParaRPr lang="tr-TR" altLang="tr-TR" sz="2800" noProof="1" smtClean="0"/>
          </a:p>
          <a:p>
            <a:pPr eaLnBrk="1" hangingPunct="1">
              <a:lnSpc>
                <a:spcPct val="90000"/>
              </a:lnSpc>
              <a:spcAft>
                <a:spcPct val="30000"/>
              </a:spcAft>
            </a:pPr>
            <a:r>
              <a:rPr lang="tr-TR" altLang="tr-TR" sz="2800" noProof="1" smtClean="0"/>
              <a:t>1974 yılında Harvard’ta Laboratory for Computer Graphics and Spatial Analysis tarafından geliştirilen yapı, düşünce olarak DIME </a:t>
            </a:r>
            <a:r>
              <a:rPr lang="tr-TR" altLang="tr-TR" sz="2800" noProof="1" smtClean="0"/>
              <a:t>veri </a:t>
            </a:r>
            <a:r>
              <a:rPr lang="tr-TR" altLang="tr-TR" sz="2800" noProof="1" smtClean="0"/>
              <a:t>modelinin </a:t>
            </a:r>
            <a:r>
              <a:rPr lang="tr-TR" altLang="tr-TR" sz="2800" noProof="1" smtClean="0"/>
              <a:t>geliştirilmiş halidir.</a:t>
            </a:r>
            <a:endParaRPr lang="tr-TR" altLang="tr-TR" sz="2800" noProof="1" smtClean="0"/>
          </a:p>
        </p:txBody>
      </p:sp>
    </p:spTree>
    <p:extLst>
      <p:ext uri="{BB962C8B-B14F-4D97-AF65-F5344CB8AC3E}">
        <p14:creationId xmlns:p14="http://schemas.microsoft.com/office/powerpoint/2010/main" val="154249648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a:xfrm>
            <a:off x="457200" y="332656"/>
            <a:ext cx="8229600" cy="990600"/>
          </a:xfrm>
        </p:spPr>
        <p:txBody>
          <a:bodyPr vert="horz" lIns="91440" tIns="45720" rIns="91440" bIns="45720" rtlCol="0" anchor="ctr">
            <a:normAutofit/>
          </a:bodyPr>
          <a:lstStyle/>
          <a:p>
            <a:r>
              <a:rPr lang="tr-TR" altLang="tr-TR" sz="3200" b="1" i="1" dirty="0"/>
              <a:t>POLYVRT</a:t>
            </a:r>
          </a:p>
        </p:txBody>
      </p:sp>
      <p:sp>
        <p:nvSpPr>
          <p:cNvPr id="114691" name="Rectangle 3"/>
          <p:cNvSpPr>
            <a:spLocks noGrp="1" noChangeArrowheads="1"/>
          </p:cNvSpPr>
          <p:nvPr>
            <p:ph type="body" idx="1"/>
          </p:nvPr>
        </p:nvSpPr>
        <p:spPr>
          <a:xfrm>
            <a:off x="395536" y="1196752"/>
            <a:ext cx="8424936" cy="5400600"/>
          </a:xfrm>
        </p:spPr>
        <p:txBody>
          <a:bodyPr>
            <a:noAutofit/>
          </a:bodyPr>
          <a:lstStyle/>
          <a:p>
            <a:pPr eaLnBrk="1" hangingPunct="1">
              <a:lnSpc>
                <a:spcPct val="90000"/>
              </a:lnSpc>
              <a:spcAft>
                <a:spcPct val="30000"/>
              </a:spcAft>
            </a:pPr>
            <a:r>
              <a:rPr lang="tr-TR" altLang="tr-TR" sz="2300" noProof="1" smtClean="0"/>
              <a:t>Bu </a:t>
            </a:r>
            <a:r>
              <a:rPr lang="tr-TR" altLang="tr-TR" sz="2300" noProof="1" smtClean="0"/>
              <a:t>veri </a:t>
            </a:r>
            <a:r>
              <a:rPr lang="tr-TR" altLang="tr-TR" sz="2300" noProof="1" smtClean="0"/>
              <a:t>modelinde </a:t>
            </a:r>
            <a:r>
              <a:rPr lang="tr-TR" altLang="tr-TR" sz="2300" noProof="1" smtClean="0"/>
              <a:t>poligonları birbirinden ayıran ortak sınırlar, DIME’deki gibi birbirini izleyen segmentlerin ayrı ayrı tanımlanması yerine, başlangıç ve bitişinde birer düğüm noktası (node) bulunan çizgi (arc) ile tanımlanır. </a:t>
            </a:r>
          </a:p>
          <a:p>
            <a:pPr eaLnBrk="1" hangingPunct="1">
              <a:lnSpc>
                <a:spcPct val="90000"/>
              </a:lnSpc>
              <a:spcAft>
                <a:spcPct val="30000"/>
              </a:spcAft>
            </a:pPr>
            <a:r>
              <a:rPr lang="tr-TR" altLang="tr-TR" sz="2300" noProof="1" smtClean="0"/>
              <a:t>Bunun yanında, poligonların tanımlanmasında verteksler dikkate alınmayarak bellekten tasarruf sağlanır. Ancak, poligonların gösteriminde bir çizgi birden fazla defa bellekte yer alabilmektedir.</a:t>
            </a:r>
          </a:p>
          <a:p>
            <a:pPr>
              <a:lnSpc>
                <a:spcPct val="90000"/>
              </a:lnSpc>
              <a:spcAft>
                <a:spcPct val="30000"/>
              </a:spcAft>
            </a:pPr>
            <a:r>
              <a:rPr lang="tr-TR" sz="2300" noProof="1" smtClean="0"/>
              <a:t>Poligonların sınırları direkt kaydedildiğinden sınırları aratmaya gerek yoktur. </a:t>
            </a:r>
            <a:endParaRPr lang="tr-TR" altLang="tr-TR" sz="2300" noProof="1" smtClean="0"/>
          </a:p>
          <a:p>
            <a:pPr eaLnBrk="1" hangingPunct="1">
              <a:lnSpc>
                <a:spcPct val="90000"/>
              </a:lnSpc>
              <a:spcAft>
                <a:spcPct val="30000"/>
              </a:spcAft>
            </a:pPr>
            <a:r>
              <a:rPr lang="tr-TR" altLang="tr-TR" sz="2300" noProof="1" smtClean="0"/>
              <a:t>Düğüm noktalarının koordinatları ayrı bir dosyada saklanarak, topolojik sorgulamalar dışında gerek duyulması halinde kullanılabilir.</a:t>
            </a:r>
          </a:p>
          <a:p>
            <a:pPr eaLnBrk="1" hangingPunct="1">
              <a:lnSpc>
                <a:spcPct val="90000"/>
              </a:lnSpc>
              <a:spcAft>
                <a:spcPct val="30000"/>
              </a:spcAft>
            </a:pPr>
            <a:r>
              <a:rPr lang="tr-TR" altLang="tr-TR" sz="2300" noProof="1" smtClean="0"/>
              <a:t>Yarı komşulukların bulunması DIME’de olduğu gibi zordur.</a:t>
            </a:r>
            <a:endParaRPr lang="tr-TR" altLang="tr-TR" sz="2300" noProof="1" smtClean="0"/>
          </a:p>
        </p:txBody>
      </p:sp>
    </p:spTree>
    <p:extLst>
      <p:ext uri="{BB962C8B-B14F-4D97-AF65-F5344CB8AC3E}">
        <p14:creationId xmlns:p14="http://schemas.microsoft.com/office/powerpoint/2010/main" val="36235745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4"/>
          <p:cNvSpPr>
            <a:spLocks noGrp="1" noChangeArrowheads="1"/>
          </p:cNvSpPr>
          <p:nvPr>
            <p:ph type="title"/>
          </p:nvPr>
        </p:nvSpPr>
        <p:spPr>
          <a:xfrm>
            <a:off x="457200" y="404664"/>
            <a:ext cx="8229600" cy="720080"/>
          </a:xfrm>
        </p:spPr>
        <p:txBody>
          <a:bodyPr vert="horz" lIns="91440" tIns="45720" rIns="91440" bIns="45720" rtlCol="0" anchor="ctr">
            <a:normAutofit/>
          </a:bodyPr>
          <a:lstStyle/>
          <a:p>
            <a:r>
              <a:rPr lang="tr-TR" altLang="tr-TR" sz="3200" b="1" i="1" dirty="0"/>
              <a:t>POLYVRT</a:t>
            </a:r>
          </a:p>
        </p:txBody>
      </p:sp>
      <p:pic>
        <p:nvPicPr>
          <p:cNvPr id="115715"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95916" y="3842671"/>
            <a:ext cx="4462899" cy="2898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5716"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1009657"/>
            <a:ext cx="6552728" cy="2905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2821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a:xfrm>
            <a:off x="457200" y="332656"/>
            <a:ext cx="8229600" cy="792088"/>
          </a:xfrm>
        </p:spPr>
        <p:txBody>
          <a:bodyPr vert="horz" lIns="91440" tIns="45720" rIns="91440" bIns="45720" rtlCol="0" anchor="ctr">
            <a:normAutofit/>
          </a:bodyPr>
          <a:lstStyle/>
          <a:p>
            <a:r>
              <a:rPr lang="tr-TR" altLang="tr-TR" sz="3200" b="1" i="1" dirty="0" smtClean="0"/>
              <a:t>CARIS</a:t>
            </a:r>
            <a:endParaRPr lang="tr-TR" altLang="tr-TR" sz="3200" b="1" i="1" dirty="0"/>
          </a:p>
        </p:txBody>
      </p:sp>
      <p:sp>
        <p:nvSpPr>
          <p:cNvPr id="116739" name="Rectangle 3"/>
          <p:cNvSpPr>
            <a:spLocks noGrp="1" noChangeArrowheads="1"/>
          </p:cNvSpPr>
          <p:nvPr>
            <p:ph type="body" idx="1"/>
          </p:nvPr>
        </p:nvSpPr>
        <p:spPr>
          <a:xfrm>
            <a:off x="457200" y="1412776"/>
            <a:ext cx="8229600" cy="5064224"/>
          </a:xfrm>
        </p:spPr>
        <p:txBody>
          <a:bodyPr>
            <a:normAutofit fontScale="92500"/>
          </a:bodyPr>
          <a:lstStyle/>
          <a:p>
            <a:pPr eaLnBrk="1" hangingPunct="1">
              <a:spcAft>
                <a:spcPts val="600"/>
              </a:spcAft>
            </a:pPr>
            <a:r>
              <a:rPr lang="tr-TR" altLang="tr-TR" noProof="1" smtClean="0"/>
              <a:t>DIME ve POLYVRT topolojik </a:t>
            </a:r>
            <a:r>
              <a:rPr lang="tr-TR" altLang="tr-TR" noProof="1" smtClean="0"/>
              <a:t>veri </a:t>
            </a:r>
            <a:r>
              <a:rPr lang="tr-TR" altLang="tr-TR" noProof="1" smtClean="0"/>
              <a:t>modellerine </a:t>
            </a:r>
            <a:r>
              <a:rPr lang="tr-TR" altLang="tr-TR" noProof="1" smtClean="0"/>
              <a:t>ilave olarak bazı değişikliklerle geliştirilen bir diğer topolojik </a:t>
            </a:r>
            <a:r>
              <a:rPr lang="tr-TR" altLang="tr-TR" noProof="1" smtClean="0"/>
              <a:t>veri </a:t>
            </a:r>
            <a:r>
              <a:rPr lang="tr-TR" altLang="tr-TR" noProof="1" smtClean="0"/>
              <a:t>modeli de </a:t>
            </a:r>
            <a:r>
              <a:rPr lang="tr-TR" altLang="tr-TR" noProof="1" smtClean="0"/>
              <a:t>CARIS (Canadian Resource Information System)’dir.</a:t>
            </a:r>
          </a:p>
          <a:p>
            <a:pPr>
              <a:lnSpc>
                <a:spcPct val="90000"/>
              </a:lnSpc>
              <a:spcAft>
                <a:spcPct val="30000"/>
              </a:spcAft>
            </a:pPr>
            <a:r>
              <a:rPr lang="tr-TR" altLang="tr-TR" noProof="1" smtClean="0"/>
              <a:t>Çizgilerin başında ve sonunda bu çizgiye bağlanan bir sonraki çizgi gösterilir. Bu işlem, bir düğüm noktasındaki çizginin saat ibresi ya da tersi yönde sıralanması ile yapılır.</a:t>
            </a:r>
          </a:p>
          <a:p>
            <a:pPr>
              <a:lnSpc>
                <a:spcPct val="90000"/>
              </a:lnSpc>
              <a:spcAft>
                <a:spcPct val="30000"/>
              </a:spcAft>
            </a:pPr>
            <a:r>
              <a:rPr lang="tr-TR" altLang="tr-TR" noProof="1" smtClean="0"/>
              <a:t>CARIS’te anlamlı noktalar; noktanın koordinatları ve üzerinde bulunduğu çizgi adıyla birlikte kaydedilir.</a:t>
            </a:r>
          </a:p>
          <a:p>
            <a:pPr>
              <a:lnSpc>
                <a:spcPct val="90000"/>
              </a:lnSpc>
              <a:spcAft>
                <a:spcPct val="30000"/>
              </a:spcAft>
            </a:pPr>
            <a:r>
              <a:rPr lang="tr-TR" altLang="tr-TR" noProof="1" smtClean="0"/>
              <a:t>CARIS’te POLYVRT’de olduğu gibi poligon sınırlarının gösteriminde segment </a:t>
            </a:r>
            <a:r>
              <a:rPr lang="tr-TR" altLang="tr-TR" noProof="1" smtClean="0"/>
              <a:t>yerine </a:t>
            </a:r>
            <a:r>
              <a:rPr lang="tr-TR" altLang="tr-TR" noProof="1" smtClean="0"/>
              <a:t>düğümden düğüme çizgiler </a:t>
            </a:r>
            <a:r>
              <a:rPr lang="tr-TR" altLang="tr-TR" noProof="1" smtClean="0"/>
              <a:t>esas alınır.</a:t>
            </a:r>
          </a:p>
          <a:p>
            <a:pPr marL="0" indent="0" eaLnBrk="1" hangingPunct="1">
              <a:spcAft>
                <a:spcPts val="600"/>
              </a:spcAft>
              <a:buNone/>
            </a:pPr>
            <a:r>
              <a:rPr lang="tr-TR" altLang="tr-TR" noProof="1" smtClean="0"/>
              <a:t> </a:t>
            </a:r>
            <a:endParaRPr lang="tr-TR" altLang="tr-TR" noProof="1" smtClean="0"/>
          </a:p>
        </p:txBody>
      </p:sp>
    </p:spTree>
    <p:extLst>
      <p:ext uri="{BB962C8B-B14F-4D97-AF65-F5344CB8AC3E}">
        <p14:creationId xmlns:p14="http://schemas.microsoft.com/office/powerpoint/2010/main" val="242969350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a:xfrm>
            <a:off x="457200" y="332656"/>
            <a:ext cx="8229600" cy="648072"/>
          </a:xfrm>
        </p:spPr>
        <p:txBody>
          <a:bodyPr vert="horz" lIns="91440" tIns="45720" rIns="91440" bIns="45720" rtlCol="0" anchor="ctr">
            <a:normAutofit/>
          </a:bodyPr>
          <a:lstStyle/>
          <a:p>
            <a:r>
              <a:rPr lang="tr-TR" altLang="tr-TR" sz="3200" b="1" i="1" dirty="0" smtClean="0"/>
              <a:t>CARIS</a:t>
            </a:r>
            <a:endParaRPr lang="tr-TR" altLang="tr-TR" sz="3200" b="1" i="1" dirty="0"/>
          </a:p>
        </p:txBody>
      </p:sp>
      <p:pic>
        <p:nvPicPr>
          <p:cNvPr id="118787"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3048000"/>
            <a:ext cx="5518150" cy="363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8788"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51313" y="764704"/>
            <a:ext cx="5140287" cy="2283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680228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476672"/>
            <a:ext cx="8229600" cy="990600"/>
          </a:xfrm>
        </p:spPr>
        <p:txBody>
          <a:bodyPr vert="horz" lIns="91440" tIns="45720" rIns="91440" bIns="45720" rtlCol="0" anchor="ctr">
            <a:normAutofit fontScale="90000"/>
          </a:bodyPr>
          <a:lstStyle/>
          <a:p>
            <a:r>
              <a:rPr lang="tr-TR" altLang="tr-TR" sz="3200" b="1" i="1" dirty="0" smtClean="0"/>
              <a:t>Günümüzde Geliştirilen CBS Yazılımlarında Topolojik Veri Modeli</a:t>
            </a:r>
            <a:endParaRPr lang="tr-TR" sz="3200" b="1" i="1" dirty="0"/>
          </a:p>
        </p:txBody>
      </p:sp>
      <p:sp>
        <p:nvSpPr>
          <p:cNvPr id="3" name="İçerik Yer Tutucusu 2"/>
          <p:cNvSpPr>
            <a:spLocks noGrp="1"/>
          </p:cNvSpPr>
          <p:nvPr>
            <p:ph idx="1"/>
          </p:nvPr>
        </p:nvSpPr>
        <p:spPr>
          <a:xfrm>
            <a:off x="457200" y="1700808"/>
            <a:ext cx="8075240" cy="4876800"/>
          </a:xfrm>
        </p:spPr>
        <p:txBody>
          <a:bodyPr>
            <a:normAutofit/>
          </a:bodyPr>
          <a:lstStyle/>
          <a:p>
            <a:pPr>
              <a:lnSpc>
                <a:spcPct val="90000"/>
              </a:lnSpc>
              <a:spcAft>
                <a:spcPts val="600"/>
              </a:spcAft>
            </a:pPr>
            <a:r>
              <a:rPr lang="tr-TR" altLang="tr-TR" sz="2800" noProof="1" smtClean="0"/>
              <a:t>Günümüzde geliştirilen CBS yazılımlarında topolojik </a:t>
            </a:r>
            <a:r>
              <a:rPr lang="tr-TR" altLang="tr-TR" sz="2800" noProof="1" smtClean="0"/>
              <a:t>veri </a:t>
            </a:r>
            <a:r>
              <a:rPr lang="tr-TR" altLang="tr-TR" sz="2800" noProof="1" smtClean="0"/>
              <a:t>modelleri genelde bu </a:t>
            </a:r>
            <a:r>
              <a:rPr lang="tr-TR" altLang="tr-TR" sz="2800" noProof="1" smtClean="0"/>
              <a:t>3 yaklaşımın (DIME, POLYVRT ve CARIS) bütünü şeklinde ele alınır. Buna </a:t>
            </a:r>
            <a:r>
              <a:rPr lang="tr-TR" altLang="tr-TR" sz="2800" noProof="1" smtClean="0"/>
              <a:t>göre </a:t>
            </a:r>
            <a:r>
              <a:rPr lang="tr-TR" altLang="tr-TR" sz="2800" noProof="1" smtClean="0"/>
              <a:t>CBS’de Topolojik </a:t>
            </a:r>
            <a:r>
              <a:rPr lang="tr-TR" altLang="tr-TR" sz="2800" noProof="1" smtClean="0"/>
              <a:t>Veri Modeli genellikle </a:t>
            </a:r>
            <a:r>
              <a:rPr lang="tr-TR" altLang="tr-TR" sz="2800" noProof="1" smtClean="0"/>
              <a:t>3 ana fonksiyonu </a:t>
            </a:r>
            <a:r>
              <a:rPr lang="tr-TR" altLang="tr-TR" sz="2800" noProof="1" smtClean="0"/>
              <a:t>destekler</a:t>
            </a:r>
            <a:r>
              <a:rPr lang="tr-TR" altLang="tr-TR" sz="2800" noProof="1" smtClean="0"/>
              <a:t>. </a:t>
            </a:r>
          </a:p>
          <a:p>
            <a:pPr lvl="1">
              <a:lnSpc>
                <a:spcPct val="90000"/>
              </a:lnSpc>
              <a:spcAft>
                <a:spcPts val="600"/>
              </a:spcAft>
            </a:pPr>
            <a:r>
              <a:rPr lang="tr-TR" altLang="tr-TR" sz="2400" b="1" noProof="1" smtClean="0"/>
              <a:t>Bağlantı (Connectivity)</a:t>
            </a:r>
          </a:p>
          <a:p>
            <a:pPr lvl="1">
              <a:lnSpc>
                <a:spcPct val="90000"/>
              </a:lnSpc>
              <a:spcAft>
                <a:spcPts val="600"/>
              </a:spcAft>
            </a:pPr>
            <a:r>
              <a:rPr lang="tr-TR" altLang="tr-TR" sz="2400" b="1" noProof="1" smtClean="0"/>
              <a:t>Alan (Area)</a:t>
            </a:r>
            <a:endParaRPr lang="tr-TR" altLang="tr-TR" sz="2400" b="1" noProof="1" smtClean="0"/>
          </a:p>
          <a:p>
            <a:pPr lvl="1">
              <a:lnSpc>
                <a:spcPct val="90000"/>
              </a:lnSpc>
              <a:spcAft>
                <a:spcPts val="600"/>
              </a:spcAft>
            </a:pPr>
            <a:r>
              <a:rPr lang="tr-TR" altLang="tr-TR" sz="2400" b="1" noProof="1" smtClean="0"/>
              <a:t>Komşuluk </a:t>
            </a:r>
            <a:r>
              <a:rPr lang="tr-TR" altLang="tr-TR" sz="2400" b="1" noProof="1" smtClean="0"/>
              <a:t>(</a:t>
            </a:r>
            <a:r>
              <a:rPr lang="tr-TR" altLang="tr-TR" sz="2400" b="1" noProof="1" smtClean="0"/>
              <a:t>Contiguity)</a:t>
            </a:r>
          </a:p>
          <a:p>
            <a:pPr>
              <a:spcAft>
                <a:spcPts val="600"/>
              </a:spcAft>
            </a:pPr>
            <a:endParaRPr lang="tr-TR" sz="2800" noProof="1"/>
          </a:p>
        </p:txBody>
      </p:sp>
    </p:spTree>
    <p:extLst>
      <p:ext uri="{BB962C8B-B14F-4D97-AF65-F5344CB8AC3E}">
        <p14:creationId xmlns:p14="http://schemas.microsoft.com/office/powerpoint/2010/main" val="83777158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vert="horz" lIns="91440" tIns="45720" rIns="91440" bIns="45720" rtlCol="0" anchor="ctr">
            <a:normAutofit fontScale="90000"/>
          </a:bodyPr>
          <a:lstStyle/>
          <a:p>
            <a:r>
              <a:rPr lang="tr-TR" altLang="tr-TR" sz="3200" b="1" i="1" dirty="0"/>
              <a:t>Günümüzde Geliştirilen CBS Yazılımlarında Topolojik Veri Modeli</a:t>
            </a:r>
            <a:endParaRPr lang="tr-TR" sz="3200" b="1" i="1" dirty="0"/>
          </a:p>
        </p:txBody>
      </p:sp>
      <p:sp>
        <p:nvSpPr>
          <p:cNvPr id="3" name="İçerik Yer Tutucusu 2"/>
          <p:cNvSpPr>
            <a:spLocks noGrp="1"/>
          </p:cNvSpPr>
          <p:nvPr>
            <p:ph idx="1"/>
          </p:nvPr>
        </p:nvSpPr>
        <p:spPr/>
        <p:txBody>
          <a:bodyPr/>
          <a:lstStyle/>
          <a:p>
            <a:pPr>
              <a:spcBef>
                <a:spcPts val="1800"/>
              </a:spcBef>
              <a:spcAft>
                <a:spcPts val="600"/>
              </a:spcAft>
            </a:pPr>
            <a:r>
              <a:rPr lang="tr-TR" dirty="0"/>
              <a:t>Topolojik Veri Modeli; noktalar, çizgiler ve alanlar arasındaki mekânsal ilişkilerin modellenmesine olanak tanır.</a:t>
            </a:r>
          </a:p>
          <a:p>
            <a:pPr>
              <a:spcAft>
                <a:spcPts val="600"/>
              </a:spcAft>
            </a:pPr>
            <a:r>
              <a:rPr lang="tr-TR" dirty="0"/>
              <a:t>Komşu alanlar arasındaki ortak sınır sadece bir kez  kaydedilir.  </a:t>
            </a:r>
          </a:p>
          <a:p>
            <a:pPr>
              <a:spcAft>
                <a:spcPts val="600"/>
              </a:spcAft>
            </a:pPr>
            <a:r>
              <a:rPr lang="tr-TR" noProof="1"/>
              <a:t>Topolojik Veri Modelinde, düğümler üç veya daha fazla çizginin buluştuğu kesişim noktalarıdır. Bunun dışındakiler sahte düğüm olarak adlandırılır.</a:t>
            </a:r>
            <a:endParaRPr lang="tr-TR" altLang="tr-TR" noProof="1"/>
          </a:p>
          <a:p>
            <a:endParaRPr lang="tr-TR" dirty="0"/>
          </a:p>
        </p:txBody>
      </p:sp>
    </p:spTree>
    <p:extLst>
      <p:ext uri="{BB962C8B-B14F-4D97-AF65-F5344CB8AC3E}">
        <p14:creationId xmlns:p14="http://schemas.microsoft.com/office/powerpoint/2010/main" val="21504669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476672"/>
            <a:ext cx="8229600" cy="990600"/>
          </a:xfrm>
        </p:spPr>
        <p:txBody>
          <a:bodyPr vert="horz" lIns="91440" tIns="45720" rIns="91440" bIns="45720" rtlCol="0" anchor="ctr">
            <a:normAutofit fontScale="90000"/>
          </a:bodyPr>
          <a:lstStyle/>
          <a:p>
            <a:r>
              <a:rPr lang="tr-TR" altLang="tr-TR" sz="3200" b="1" i="1" dirty="0"/>
              <a:t>Günümüzde Geliştirilen CBS Yazılımlarında Topolojik Veri </a:t>
            </a:r>
            <a:r>
              <a:rPr lang="tr-TR" altLang="tr-TR" sz="3200" b="1" i="1" dirty="0" smtClean="0"/>
              <a:t>Yapısı</a:t>
            </a:r>
            <a:endParaRPr lang="tr-TR" sz="3200" b="1" i="1" dirty="0"/>
          </a:p>
        </p:txBody>
      </p:sp>
      <p:sp>
        <p:nvSpPr>
          <p:cNvPr id="3" name="İçerik Yer Tutucusu 2"/>
          <p:cNvSpPr>
            <a:spLocks noGrp="1"/>
          </p:cNvSpPr>
          <p:nvPr>
            <p:ph idx="1"/>
          </p:nvPr>
        </p:nvSpPr>
        <p:spPr>
          <a:xfrm>
            <a:off x="179512" y="1772816"/>
            <a:ext cx="8784976" cy="4104456"/>
          </a:xfrm>
        </p:spPr>
        <p:txBody>
          <a:bodyPr>
            <a:noAutofit/>
          </a:bodyPr>
          <a:lstStyle/>
          <a:p>
            <a:pPr>
              <a:spcAft>
                <a:spcPts val="600"/>
              </a:spcAft>
            </a:pPr>
            <a:r>
              <a:rPr lang="tr-TR" altLang="tr-TR" noProof="1" smtClean="0"/>
              <a:t>Bir </a:t>
            </a:r>
            <a:r>
              <a:rPr lang="tr-TR" altLang="tr-TR" noProof="1" smtClean="0"/>
              <a:t>CBS’de temel topolojik fonksiyonları yerine getirmek için 3 </a:t>
            </a:r>
            <a:r>
              <a:rPr lang="tr-TR" altLang="tr-TR" noProof="1" smtClean="0"/>
              <a:t>adet </a:t>
            </a:r>
            <a:r>
              <a:rPr lang="tr-TR" altLang="tr-TR" noProof="1" smtClean="0"/>
              <a:t>topolojik veri yapısı mevcuttur.</a:t>
            </a:r>
          </a:p>
          <a:p>
            <a:pPr lvl="1">
              <a:spcAft>
                <a:spcPts val="600"/>
              </a:spcAft>
            </a:pPr>
            <a:r>
              <a:rPr lang="tr-TR" altLang="tr-TR" sz="2400" b="1" noProof="1" smtClean="0"/>
              <a:t>Çizgi-Düğüm </a:t>
            </a:r>
            <a:r>
              <a:rPr lang="tr-TR" altLang="tr-TR" sz="2400" b="1" noProof="1" smtClean="0"/>
              <a:t>(Arc-Node</a:t>
            </a:r>
            <a:r>
              <a:rPr lang="tr-TR" altLang="tr-TR" sz="2400" b="1" noProof="1" smtClean="0"/>
              <a:t>) </a:t>
            </a:r>
            <a:r>
              <a:rPr lang="tr-TR" altLang="tr-TR" sz="2400" b="1" noProof="1" smtClean="0"/>
              <a:t>Topolojik Veri Yapısı</a:t>
            </a:r>
          </a:p>
          <a:p>
            <a:pPr lvl="1">
              <a:spcAft>
                <a:spcPts val="600"/>
              </a:spcAft>
            </a:pPr>
            <a:r>
              <a:rPr lang="tr-TR" altLang="tr-TR" sz="2400" b="1" noProof="1" smtClean="0"/>
              <a:t>Alan (Poligon)-Çizgi </a:t>
            </a:r>
            <a:r>
              <a:rPr lang="tr-TR" altLang="tr-TR" sz="2400" b="1" noProof="1" smtClean="0"/>
              <a:t>(Polygon-Arc</a:t>
            </a:r>
            <a:r>
              <a:rPr lang="tr-TR" altLang="tr-TR" sz="2400" b="1" noProof="1" smtClean="0"/>
              <a:t>) </a:t>
            </a:r>
            <a:r>
              <a:rPr lang="tr-TR" altLang="tr-TR" sz="2400" b="1" noProof="1" smtClean="0"/>
              <a:t>Topolojik Veri Yapısı</a:t>
            </a:r>
          </a:p>
          <a:p>
            <a:pPr lvl="1">
              <a:spcAft>
                <a:spcPts val="600"/>
              </a:spcAft>
            </a:pPr>
            <a:r>
              <a:rPr lang="tr-TR" altLang="tr-TR" sz="2400" b="1" noProof="1" smtClean="0"/>
              <a:t>Sol-Sağ </a:t>
            </a:r>
            <a:r>
              <a:rPr lang="tr-TR" altLang="tr-TR" sz="2400" b="1" noProof="1" smtClean="0"/>
              <a:t>(Left-Right</a:t>
            </a:r>
            <a:r>
              <a:rPr lang="tr-TR" altLang="tr-TR" sz="2400" b="1" noProof="1" smtClean="0"/>
              <a:t>) </a:t>
            </a:r>
            <a:r>
              <a:rPr lang="tr-TR" altLang="tr-TR" sz="2400" b="1" noProof="1" smtClean="0"/>
              <a:t>Topolojik Veri Yapısı</a:t>
            </a:r>
          </a:p>
          <a:p>
            <a:pPr>
              <a:spcAft>
                <a:spcPts val="600"/>
              </a:spcAft>
            </a:pPr>
            <a:endParaRPr lang="tr-TR" noProof="1"/>
          </a:p>
        </p:txBody>
      </p:sp>
    </p:spTree>
    <p:extLst>
      <p:ext uri="{BB962C8B-B14F-4D97-AF65-F5344CB8AC3E}">
        <p14:creationId xmlns:p14="http://schemas.microsoft.com/office/powerpoint/2010/main" val="143196820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413792"/>
            <a:ext cx="7620000" cy="710952"/>
          </a:xfrm>
        </p:spPr>
        <p:txBody>
          <a:bodyPr/>
          <a:lstStyle/>
          <a:p>
            <a:r>
              <a:rPr lang="tr-TR" sz="3000" b="1" i="1" dirty="0" smtClean="0"/>
              <a:t>Bağlantı</a:t>
            </a:r>
            <a:endParaRPr lang="tr-TR" sz="3000" b="1" i="1" dirty="0"/>
          </a:p>
        </p:txBody>
      </p:sp>
      <p:sp>
        <p:nvSpPr>
          <p:cNvPr id="3" name="İçerik Yer Tutucusu 2"/>
          <p:cNvSpPr>
            <a:spLocks noGrp="1"/>
          </p:cNvSpPr>
          <p:nvPr>
            <p:ph idx="1"/>
          </p:nvPr>
        </p:nvSpPr>
        <p:spPr>
          <a:xfrm>
            <a:off x="251520" y="1268759"/>
            <a:ext cx="8712968" cy="5256585"/>
          </a:xfrm>
        </p:spPr>
        <p:txBody>
          <a:bodyPr>
            <a:noAutofit/>
          </a:bodyPr>
          <a:lstStyle/>
          <a:p>
            <a:pPr>
              <a:spcBef>
                <a:spcPts val="600"/>
              </a:spcBef>
              <a:spcAft>
                <a:spcPts val="600"/>
              </a:spcAft>
            </a:pPr>
            <a:r>
              <a:rPr lang="tr-TR" noProof="1" smtClean="0"/>
              <a:t>İlk temel topolojik fonksiyon </a:t>
            </a:r>
            <a:r>
              <a:rPr lang="tr-TR" b="1" noProof="1" smtClean="0"/>
              <a:t>“bağlantı” (connectivity) </a:t>
            </a:r>
            <a:r>
              <a:rPr lang="tr-TR" noProof="1" smtClean="0"/>
              <a:t>tanımıdır. </a:t>
            </a:r>
          </a:p>
          <a:p>
            <a:pPr>
              <a:spcBef>
                <a:spcPts val="600"/>
              </a:spcBef>
              <a:spcAft>
                <a:spcPts val="600"/>
              </a:spcAft>
            </a:pPr>
            <a:r>
              <a:rPr lang="tr-TR" noProof="1" smtClean="0"/>
              <a:t>Bağlantı, herhangi bir güzergâh üzerindeki çizgilerin birbirini nasıl takip ettiği ve çizgilerin bağlantı noktaları hakkında bilgi verir. Örneğin; cadde ve sokak bağlantıları, metro ve demiryolu güzergâhları ile istasyonlar arasındaki ilişkiler, kanalizasyon, su, elektrik veya telefon hatları, akarsu-yol kesişimleri vb. </a:t>
            </a:r>
          </a:p>
          <a:p>
            <a:pPr>
              <a:spcBef>
                <a:spcPts val="600"/>
              </a:spcBef>
              <a:spcAft>
                <a:spcPts val="600"/>
              </a:spcAft>
            </a:pPr>
            <a:r>
              <a:rPr lang="tr-TR" noProof="1" smtClean="0"/>
              <a:t>Bağlantı yapısı </a:t>
            </a:r>
            <a:r>
              <a:rPr lang="tr-TR" b="1" noProof="1" smtClean="0"/>
              <a:t>Çizgi-Düğüm (Arc-Node) Topolojisi</a:t>
            </a:r>
            <a:r>
              <a:rPr lang="tr-TR" noProof="1" smtClean="0"/>
              <a:t> ile tanımlanır. </a:t>
            </a:r>
          </a:p>
          <a:p>
            <a:pPr>
              <a:spcBef>
                <a:spcPts val="600"/>
              </a:spcBef>
              <a:spcAft>
                <a:spcPts val="600"/>
              </a:spcAft>
            </a:pPr>
            <a:endParaRPr lang="tr-TR" noProof="1" smtClean="0"/>
          </a:p>
          <a:p>
            <a:pPr>
              <a:spcBef>
                <a:spcPts val="600"/>
              </a:spcBef>
              <a:spcAft>
                <a:spcPts val="600"/>
              </a:spcAft>
            </a:pPr>
            <a:endParaRPr lang="tr-TR" noProof="1" smtClean="0"/>
          </a:p>
          <a:p>
            <a:pPr>
              <a:spcBef>
                <a:spcPts val="600"/>
              </a:spcBef>
              <a:spcAft>
                <a:spcPts val="600"/>
              </a:spcAft>
            </a:pPr>
            <a:endParaRPr lang="tr-TR" noProof="1" smtClean="0"/>
          </a:p>
        </p:txBody>
      </p:sp>
    </p:spTree>
    <p:extLst>
      <p:ext uri="{BB962C8B-B14F-4D97-AF65-F5344CB8AC3E}">
        <p14:creationId xmlns:p14="http://schemas.microsoft.com/office/powerpoint/2010/main" val="268345192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3528" y="188640"/>
            <a:ext cx="8229600" cy="990600"/>
          </a:xfrm>
        </p:spPr>
        <p:txBody>
          <a:bodyPr vert="horz" lIns="91440" tIns="45720" rIns="91440" bIns="45720" rtlCol="0" anchor="ctr">
            <a:normAutofit/>
          </a:bodyPr>
          <a:lstStyle/>
          <a:p>
            <a:r>
              <a:rPr lang="tr-TR" sz="3000" b="1" i="1" noProof="1" smtClean="0"/>
              <a:t>* Çizgi-Düğüm (Arc-Node) Topolojisi</a:t>
            </a:r>
            <a:endParaRPr lang="tr-TR" sz="3000" b="1" i="1" noProof="1"/>
          </a:p>
        </p:txBody>
      </p:sp>
      <p:sp>
        <p:nvSpPr>
          <p:cNvPr id="3" name="İçerik Yer Tutucusu 2"/>
          <p:cNvSpPr>
            <a:spLocks noGrp="1"/>
          </p:cNvSpPr>
          <p:nvPr>
            <p:ph idx="1"/>
          </p:nvPr>
        </p:nvSpPr>
        <p:spPr>
          <a:xfrm>
            <a:off x="251520" y="1029072"/>
            <a:ext cx="8640960" cy="5496272"/>
          </a:xfrm>
        </p:spPr>
        <p:txBody>
          <a:bodyPr>
            <a:normAutofit/>
          </a:bodyPr>
          <a:lstStyle/>
          <a:p>
            <a:pPr>
              <a:spcBef>
                <a:spcPts val="600"/>
              </a:spcBef>
              <a:spcAft>
                <a:spcPts val="600"/>
              </a:spcAft>
            </a:pPr>
            <a:r>
              <a:rPr lang="tr-TR" sz="2000" b="1" noProof="1" smtClean="0"/>
              <a:t>Çizgi-Düğüm (Arc-Node) Topolojik Veri Yapısı</a:t>
            </a:r>
            <a:r>
              <a:rPr lang="tr-TR" sz="2000" noProof="1" smtClean="0"/>
              <a:t>, bağlantı yapısını (connectivity) bilgisayarda saklayan topolojik veri yapısıdır.</a:t>
            </a:r>
          </a:p>
          <a:p>
            <a:pPr>
              <a:spcBef>
                <a:spcPts val="600"/>
              </a:spcBef>
              <a:spcAft>
                <a:spcPts val="600"/>
              </a:spcAft>
            </a:pPr>
            <a:r>
              <a:rPr lang="tr-TR" sz="2000" b="1" noProof="1" smtClean="0"/>
              <a:t>Çizgi-Düğüm topolojisinde</a:t>
            </a:r>
            <a:r>
              <a:rPr lang="tr-TR" sz="2000" noProof="1" smtClean="0"/>
              <a:t>, her bir çizgi (arc) iki düğüm (node) noktasından oluşur yani çizginin nerede başladığını belirten düğüm (başlangıç ​​düğümü) ve çizginin nerede bittiğini belirten düğüm (bitiş düğümü) belirtilir. Ayrıca, her bir düğüm çifti arasında bulunan ve başlangıç düğümden bitiş düğümüne (from node to node) referans veren çizgi parçası kendi ID numarası ile kodlanır. Yani kısaca çizgilerin akış yönünü gösteren çizgi-düğüm listesi oluşturulur. Çizgiler bir düğüm noktasında birleşirler.</a:t>
            </a:r>
          </a:p>
          <a:p>
            <a:pPr>
              <a:spcAft>
                <a:spcPts val="600"/>
              </a:spcAft>
            </a:pPr>
            <a:endParaRPr lang="tr-TR" sz="2000" noProof="1"/>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7793" y="3998913"/>
            <a:ext cx="5754687" cy="2859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8562550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69776"/>
            <a:ext cx="7620000" cy="854968"/>
          </a:xfrm>
        </p:spPr>
        <p:txBody>
          <a:bodyPr/>
          <a:lstStyle/>
          <a:p>
            <a:r>
              <a:rPr lang="tr-TR" sz="3000" b="1" i="1" dirty="0" smtClean="0"/>
              <a:t>Alan</a:t>
            </a:r>
            <a:endParaRPr lang="tr-TR" sz="3000" b="1" i="1" dirty="0"/>
          </a:p>
        </p:txBody>
      </p:sp>
      <p:sp>
        <p:nvSpPr>
          <p:cNvPr id="3" name="İçerik Yer Tutucusu 2"/>
          <p:cNvSpPr>
            <a:spLocks noGrp="1"/>
          </p:cNvSpPr>
          <p:nvPr>
            <p:ph idx="1"/>
          </p:nvPr>
        </p:nvSpPr>
        <p:spPr>
          <a:xfrm>
            <a:off x="323528" y="1124744"/>
            <a:ext cx="8640960" cy="4104456"/>
          </a:xfrm>
        </p:spPr>
        <p:txBody>
          <a:bodyPr>
            <a:normAutofit/>
          </a:bodyPr>
          <a:lstStyle/>
          <a:p>
            <a:pPr>
              <a:spcBef>
                <a:spcPts val="1200"/>
              </a:spcBef>
            </a:pPr>
            <a:r>
              <a:rPr lang="tr-TR" sz="2400" noProof="1" smtClean="0"/>
              <a:t>İkinci temel topolojik fonksiyon </a:t>
            </a:r>
            <a:r>
              <a:rPr lang="tr-TR" sz="2400" b="1" noProof="1" smtClean="0"/>
              <a:t>“</a:t>
            </a:r>
            <a:r>
              <a:rPr lang="tr-TR" b="1" noProof="1" smtClean="0"/>
              <a:t>alan” </a:t>
            </a:r>
            <a:r>
              <a:rPr lang="tr-TR" sz="2400" b="1" noProof="1" smtClean="0"/>
              <a:t>(area)</a:t>
            </a:r>
            <a:r>
              <a:rPr lang="tr-TR" sz="2400" noProof="1" smtClean="0"/>
              <a:t> tanımıdır. </a:t>
            </a:r>
          </a:p>
          <a:p>
            <a:pPr>
              <a:spcBef>
                <a:spcPts val="1200"/>
              </a:spcBef>
            </a:pPr>
            <a:r>
              <a:rPr lang="tr-TR" noProof="1" smtClean="0"/>
              <a:t>Alan, poligon olarak da bilinen kapalı bir şekildir ve bu kapalı şekli çevreleyen çizgiler (arc) ile sınırlandırılıp tanımlanırlar. Örneğin bir gölü çevreleyen yol, bir adayı çevreleyen deniz, bir parseli çevreleyen sınırlar, iki mahalleyi birbirinden ayıran sınır vb.</a:t>
            </a:r>
          </a:p>
          <a:p>
            <a:pPr>
              <a:spcBef>
                <a:spcPts val="1200"/>
              </a:spcBef>
            </a:pPr>
            <a:r>
              <a:rPr lang="tr-TR" noProof="1" smtClean="0"/>
              <a:t>Alan tanımı, </a:t>
            </a:r>
            <a:r>
              <a:rPr lang="tr-TR" b="1" noProof="1" smtClean="0"/>
              <a:t>Alan (Poligon)-Çizgi (</a:t>
            </a:r>
            <a:r>
              <a:rPr lang="tr-TR" altLang="tr-TR" b="1" noProof="1" smtClean="0"/>
              <a:t>Polygon-Arc) </a:t>
            </a:r>
            <a:r>
              <a:rPr lang="tr-TR" b="1" noProof="1" smtClean="0"/>
              <a:t>Topolojisi </a:t>
            </a:r>
            <a:r>
              <a:rPr lang="tr-TR" noProof="1" smtClean="0"/>
              <a:t>ile gerçekleştirilir. </a:t>
            </a:r>
          </a:p>
          <a:p>
            <a:pPr>
              <a:spcBef>
                <a:spcPts val="1200"/>
              </a:spcBef>
            </a:pPr>
            <a:endParaRPr lang="tr-TR" noProof="1" smtClean="0"/>
          </a:p>
        </p:txBody>
      </p:sp>
    </p:spTree>
    <p:extLst>
      <p:ext uri="{BB962C8B-B14F-4D97-AF65-F5344CB8AC3E}">
        <p14:creationId xmlns:p14="http://schemas.microsoft.com/office/powerpoint/2010/main" val="28176106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3528" y="389384"/>
            <a:ext cx="8229600" cy="591344"/>
          </a:xfrm>
        </p:spPr>
        <p:txBody>
          <a:bodyPr vert="horz" lIns="91440" tIns="45720" rIns="91440" bIns="45720" rtlCol="0" anchor="ctr">
            <a:normAutofit/>
          </a:bodyPr>
          <a:lstStyle/>
          <a:p>
            <a:r>
              <a:rPr lang="tr-TR" sz="3000" b="1" i="1" noProof="1" smtClean="0"/>
              <a:t>*Alan (Poligon)-Çizgi (</a:t>
            </a:r>
            <a:r>
              <a:rPr lang="tr-TR" altLang="tr-TR" sz="3000" b="1" i="1" noProof="1" smtClean="0"/>
              <a:t>Polygon-Arc) </a:t>
            </a:r>
            <a:r>
              <a:rPr lang="tr-TR" sz="3000" b="1" i="1" noProof="1" smtClean="0"/>
              <a:t>Topolojisi</a:t>
            </a:r>
            <a:endParaRPr lang="tr-TR" sz="3000" b="1" i="1" noProof="1"/>
          </a:p>
        </p:txBody>
      </p:sp>
      <p:sp>
        <p:nvSpPr>
          <p:cNvPr id="3" name="İçerik Yer Tutucusu 2"/>
          <p:cNvSpPr>
            <a:spLocks noGrp="1"/>
          </p:cNvSpPr>
          <p:nvPr>
            <p:ph idx="1"/>
          </p:nvPr>
        </p:nvSpPr>
        <p:spPr>
          <a:xfrm>
            <a:off x="395536" y="1173088"/>
            <a:ext cx="8424936" cy="5352256"/>
          </a:xfrm>
        </p:spPr>
        <p:txBody>
          <a:bodyPr>
            <a:normAutofit/>
          </a:bodyPr>
          <a:lstStyle/>
          <a:p>
            <a:pPr>
              <a:spcBef>
                <a:spcPts val="1200"/>
              </a:spcBef>
            </a:pPr>
            <a:r>
              <a:rPr lang="tr-TR" b="1" noProof="1" smtClean="0"/>
              <a:t>Alan (Poligon)-Çizgi (</a:t>
            </a:r>
            <a:r>
              <a:rPr lang="tr-TR" altLang="tr-TR" b="1" noProof="1" smtClean="0"/>
              <a:t>Polygon-Arc) </a:t>
            </a:r>
            <a:r>
              <a:rPr lang="tr-TR" b="1" noProof="1" smtClean="0"/>
              <a:t>Topolojik Veri Yapısı, </a:t>
            </a:r>
            <a:r>
              <a:rPr lang="tr-TR" noProof="1" smtClean="0"/>
              <a:t>alan tanımlama yapısını bilgisayarda saklayan topolojik veri yapısıdır. </a:t>
            </a:r>
            <a:endParaRPr lang="tr-TR" b="1" noProof="1" smtClean="0"/>
          </a:p>
          <a:p>
            <a:pPr>
              <a:spcBef>
                <a:spcPts val="1200"/>
              </a:spcBef>
            </a:pPr>
            <a:r>
              <a:rPr lang="tr-TR" noProof="1" smtClean="0"/>
              <a:t>Her bir alan (poligon) birbirini izleyen (x,y) koordinat serisinden oluşur. Poligonda başlangıç ve bitiş noktası aynı olup kapalı bir şekil meydana gelir. Bu kapalı şekil alan bilgisine sahiptir. Ancak </a:t>
            </a:r>
            <a:r>
              <a:rPr lang="tr-TR" b="1" noProof="1" smtClean="0"/>
              <a:t>Alan-Çizgi Topolojisinde </a:t>
            </a:r>
            <a:r>
              <a:rPr lang="tr-TR" noProof="1" smtClean="0"/>
              <a:t>koordinat yerine poligonu çevreleyen çizgiler esas alınır. Buna göre numaralandırılan her bir poligona ait, o poligonu çeviren çizgilerin listesi oluşturulur. Kısaca </a:t>
            </a:r>
            <a:r>
              <a:rPr lang="tr-TR" b="1" noProof="1" smtClean="0"/>
              <a:t>Alan (Poligon)-Çizgi (</a:t>
            </a:r>
            <a:r>
              <a:rPr lang="tr-TR" altLang="tr-TR" b="1" noProof="1" smtClean="0"/>
              <a:t>Polygon-Arc) </a:t>
            </a:r>
            <a:r>
              <a:rPr lang="tr-TR" b="1" noProof="1" smtClean="0"/>
              <a:t>Topolojik Veri Yapısı</a:t>
            </a:r>
            <a:r>
              <a:rPr lang="tr-TR" noProof="1" smtClean="0"/>
              <a:t> kapalı alanlar ve bunları çevreleyen çizgiler arasındaki ilişkileri sağlar. </a:t>
            </a:r>
          </a:p>
          <a:p>
            <a:pPr>
              <a:spcBef>
                <a:spcPts val="1200"/>
              </a:spcBef>
            </a:pPr>
            <a:endParaRPr lang="tr-TR" noProof="1" smtClean="0"/>
          </a:p>
          <a:p>
            <a:endParaRPr lang="tr-TR" noProof="1"/>
          </a:p>
        </p:txBody>
      </p:sp>
    </p:spTree>
    <p:extLst>
      <p:ext uri="{BB962C8B-B14F-4D97-AF65-F5344CB8AC3E}">
        <p14:creationId xmlns:p14="http://schemas.microsoft.com/office/powerpoint/2010/main" val="404665916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422176"/>
            <a:ext cx="8229600" cy="990600"/>
          </a:xfrm>
        </p:spPr>
        <p:txBody>
          <a:bodyPr vert="horz" lIns="91440" tIns="45720" rIns="91440" bIns="45720" rtlCol="0" anchor="ctr">
            <a:normAutofit/>
          </a:bodyPr>
          <a:lstStyle/>
          <a:p>
            <a:r>
              <a:rPr lang="tr-TR" sz="3000" b="1" i="1" noProof="1" smtClean="0"/>
              <a:t>*Alan (Poligon)-Çizgi (</a:t>
            </a:r>
            <a:r>
              <a:rPr lang="tr-TR" altLang="tr-TR" sz="3000" b="1" i="1" noProof="1" smtClean="0"/>
              <a:t>Polygon-Arc) </a:t>
            </a:r>
            <a:r>
              <a:rPr lang="tr-TR" sz="3000" b="1" i="1" noProof="1" smtClean="0"/>
              <a:t>Topolojisi</a:t>
            </a:r>
            <a:endParaRPr lang="tr-TR" sz="3000" b="1" i="1" noProof="1"/>
          </a:p>
        </p:txBody>
      </p:sp>
      <p:sp>
        <p:nvSpPr>
          <p:cNvPr id="3" name="İçerik Yer Tutucusu 2"/>
          <p:cNvSpPr>
            <a:spLocks noGrp="1"/>
          </p:cNvSpPr>
          <p:nvPr>
            <p:ph idx="1"/>
          </p:nvPr>
        </p:nvSpPr>
        <p:spPr>
          <a:xfrm>
            <a:off x="457200" y="1600200"/>
            <a:ext cx="8229600" cy="1396752"/>
          </a:xfrm>
        </p:spPr>
        <p:txBody>
          <a:bodyPr/>
          <a:lstStyle/>
          <a:p>
            <a:r>
              <a:rPr lang="tr-TR" b="1" dirty="0"/>
              <a:t>Alan (Poligon)-Çizgi Topolojisinde</a:t>
            </a:r>
            <a:r>
              <a:rPr lang="tr-TR" dirty="0"/>
              <a:t> alanlar onu oluşturan çizgilerle tanımlanır ve her çizgi sadece bir kez </a:t>
            </a:r>
            <a:r>
              <a:rPr lang="tr-TR" dirty="0" smtClean="0"/>
              <a:t>kaydedilir. </a:t>
            </a:r>
            <a:endParaRPr lang="tr-TR" dirty="0"/>
          </a:p>
          <a:p>
            <a:endParaRPr lang="tr-TR"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2996952"/>
            <a:ext cx="6209251" cy="3384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0019674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297160"/>
            <a:ext cx="7620000" cy="755576"/>
          </a:xfrm>
        </p:spPr>
        <p:txBody>
          <a:bodyPr/>
          <a:lstStyle/>
          <a:p>
            <a:r>
              <a:rPr lang="tr-TR" sz="3000" b="1" i="1" dirty="0" smtClean="0"/>
              <a:t>Komşuluk</a:t>
            </a:r>
            <a:endParaRPr lang="tr-TR" sz="3000" b="1" i="1" dirty="0"/>
          </a:p>
        </p:txBody>
      </p:sp>
      <p:sp>
        <p:nvSpPr>
          <p:cNvPr id="3" name="İçerik Yer Tutucusu 2"/>
          <p:cNvSpPr>
            <a:spLocks noGrp="1"/>
          </p:cNvSpPr>
          <p:nvPr>
            <p:ph idx="1"/>
          </p:nvPr>
        </p:nvSpPr>
        <p:spPr>
          <a:xfrm>
            <a:off x="251520" y="1052736"/>
            <a:ext cx="8784976" cy="5544616"/>
          </a:xfrm>
        </p:spPr>
        <p:txBody>
          <a:bodyPr>
            <a:noAutofit/>
          </a:bodyPr>
          <a:lstStyle/>
          <a:p>
            <a:pPr>
              <a:spcBef>
                <a:spcPts val="900"/>
              </a:spcBef>
              <a:spcAft>
                <a:spcPts val="600"/>
              </a:spcAft>
            </a:pPr>
            <a:r>
              <a:rPr lang="tr-TR" noProof="1" smtClean="0"/>
              <a:t>Üçüncü topolojik fonksiyon </a:t>
            </a:r>
            <a:r>
              <a:rPr lang="tr-TR" b="1" noProof="1" smtClean="0"/>
              <a:t>“komşuluk” (contiguity)</a:t>
            </a:r>
            <a:r>
              <a:rPr lang="tr-TR" noProof="1" smtClean="0"/>
              <a:t> tanımıdır. </a:t>
            </a:r>
          </a:p>
          <a:p>
            <a:pPr>
              <a:spcBef>
                <a:spcPts val="900"/>
              </a:spcBef>
              <a:spcAft>
                <a:spcPts val="600"/>
              </a:spcAft>
            </a:pPr>
            <a:r>
              <a:rPr lang="tr-TR" noProof="1" smtClean="0"/>
              <a:t>Komşuluk yapısı poligonları çevreleyen komşu poligonlar hakkındaki bilgilerden oluşur. Poligonları çevreleyen her bir çizgi mutlaka bir başlangıç ve bitiş noktasına sahip olduğundan her çizginin aslında akış yönü de belli demektir. Buna göre her bir çizginin akış yönünün sağ ve solundaki poligonların da adreslenmesi mümkündür. Komşuluk topolojisiyle, bir orman alanının etrafındaki tarlalar, bir göle komşu olan araziler, bir yola cephesi olan binalar ve poligonları ayıran yol ve akarsu gibi çizgilerin yönleri sorgulanabilir. </a:t>
            </a:r>
          </a:p>
          <a:p>
            <a:pPr>
              <a:spcBef>
                <a:spcPts val="900"/>
              </a:spcBef>
              <a:spcAft>
                <a:spcPts val="600"/>
              </a:spcAft>
            </a:pPr>
            <a:r>
              <a:rPr lang="tr-TR" noProof="1" smtClean="0"/>
              <a:t>Komşuluk tanımı </a:t>
            </a:r>
            <a:r>
              <a:rPr lang="tr-TR" b="1" noProof="1" smtClean="0"/>
              <a:t>Sol-Sağ (Left-Right) Topolojisi</a:t>
            </a:r>
            <a:r>
              <a:rPr lang="tr-TR" noProof="1" smtClean="0"/>
              <a:t> ile gerçekleştirilir. </a:t>
            </a:r>
            <a:endParaRPr lang="tr-TR" noProof="1" smtClean="0"/>
          </a:p>
        </p:txBody>
      </p:sp>
    </p:spTree>
    <p:extLst>
      <p:ext uri="{BB962C8B-B14F-4D97-AF65-F5344CB8AC3E}">
        <p14:creationId xmlns:p14="http://schemas.microsoft.com/office/powerpoint/2010/main" val="181525073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332656"/>
            <a:ext cx="8229600" cy="792088"/>
          </a:xfrm>
        </p:spPr>
        <p:txBody>
          <a:bodyPr vert="horz" lIns="91440" tIns="45720" rIns="91440" bIns="45720" rtlCol="0" anchor="ctr">
            <a:normAutofit/>
          </a:bodyPr>
          <a:lstStyle/>
          <a:p>
            <a:r>
              <a:rPr lang="tr-TR" sz="3000" b="1" i="1" noProof="1" smtClean="0"/>
              <a:t>*Sol-Sağ (Left-Right) Topolojisi</a:t>
            </a:r>
            <a:endParaRPr lang="tr-TR" sz="3000" b="1" i="1" noProof="1"/>
          </a:p>
        </p:txBody>
      </p:sp>
      <p:sp>
        <p:nvSpPr>
          <p:cNvPr id="3" name="İçerik Yer Tutucusu 2"/>
          <p:cNvSpPr>
            <a:spLocks noGrp="1"/>
          </p:cNvSpPr>
          <p:nvPr>
            <p:ph idx="1"/>
          </p:nvPr>
        </p:nvSpPr>
        <p:spPr>
          <a:xfrm>
            <a:off x="457200" y="1600200"/>
            <a:ext cx="8229600" cy="2332856"/>
          </a:xfrm>
        </p:spPr>
        <p:txBody>
          <a:bodyPr>
            <a:normAutofit/>
          </a:bodyPr>
          <a:lstStyle/>
          <a:p>
            <a:pPr>
              <a:spcBef>
                <a:spcPts val="900"/>
              </a:spcBef>
            </a:pPr>
            <a:r>
              <a:rPr lang="tr-TR" b="1" noProof="1" smtClean="0"/>
              <a:t>Sol-Sağ Topolojik Veri Yapısı, </a:t>
            </a:r>
            <a:r>
              <a:rPr lang="tr-TR" noProof="1" smtClean="0"/>
              <a:t>mekânsal nesneler arasındaki komşuluk yapısını (contiguity) bilgisayarda saklayan topolojik veri yapısıdır. </a:t>
            </a:r>
          </a:p>
          <a:p>
            <a:pPr>
              <a:spcBef>
                <a:spcPts val="900"/>
              </a:spcBef>
            </a:pPr>
            <a:r>
              <a:rPr lang="tr-TR" b="1" noProof="1" smtClean="0"/>
              <a:t>Sol-Sağ Topolojik Veri Yapısında</a:t>
            </a:r>
            <a:r>
              <a:rPr lang="tr-TR" noProof="1" smtClean="0"/>
              <a:t>, komşu poligonlar aralarındaki çizgiyi ortak bir şekilde paylaşırlar. </a:t>
            </a:r>
          </a:p>
          <a:p>
            <a:pPr>
              <a:spcBef>
                <a:spcPts val="900"/>
              </a:spcBef>
            </a:pPr>
            <a:endParaRPr lang="tr-TR" noProof="1" smtClean="0"/>
          </a:p>
          <a:p>
            <a:endParaRPr lang="tr-TR" noProof="1"/>
          </a:p>
        </p:txBody>
      </p:sp>
    </p:spTree>
    <p:extLst>
      <p:ext uri="{BB962C8B-B14F-4D97-AF65-F5344CB8AC3E}">
        <p14:creationId xmlns:p14="http://schemas.microsoft.com/office/powerpoint/2010/main" val="195564233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60648"/>
            <a:ext cx="8229600" cy="990600"/>
          </a:xfrm>
        </p:spPr>
        <p:txBody>
          <a:bodyPr vert="horz" lIns="91440" tIns="45720" rIns="91440" bIns="45720" rtlCol="0" anchor="ctr">
            <a:normAutofit/>
          </a:bodyPr>
          <a:lstStyle/>
          <a:p>
            <a:r>
              <a:rPr lang="tr-TR" sz="3000" b="1" i="1" noProof="1" smtClean="0"/>
              <a:t>Sol-Sağ (Left-Right) Topolojik Veri Yapısı</a:t>
            </a:r>
            <a:endParaRPr lang="tr-TR" sz="3000" b="1" i="1" noProof="1"/>
          </a:p>
        </p:txBody>
      </p:sp>
      <p:sp>
        <p:nvSpPr>
          <p:cNvPr id="3" name="İçerik Yer Tutucusu 2"/>
          <p:cNvSpPr>
            <a:spLocks noGrp="1"/>
          </p:cNvSpPr>
          <p:nvPr>
            <p:ph idx="1"/>
          </p:nvPr>
        </p:nvSpPr>
        <p:spPr>
          <a:xfrm>
            <a:off x="395536" y="1124744"/>
            <a:ext cx="8352928" cy="4997152"/>
          </a:xfrm>
        </p:spPr>
        <p:txBody>
          <a:bodyPr vert="horz" lIns="91440" tIns="45720" rIns="91440" bIns="45720" rtlCol="0">
            <a:noAutofit/>
          </a:bodyPr>
          <a:lstStyle/>
          <a:p>
            <a:pPr>
              <a:spcBef>
                <a:spcPts val="900"/>
              </a:spcBef>
            </a:pPr>
            <a:r>
              <a:rPr lang="tr-TR" sz="2300" b="1" dirty="0"/>
              <a:t>Sol-Sağ Topolojisi</a:t>
            </a:r>
            <a:r>
              <a:rPr lang="tr-TR" sz="2300" dirty="0"/>
              <a:t>, bir alandaki tüm çizgilerin, komşuluk bilgilerinin belirlenmesini sağlayan bir çizim yönüne (bir düğümden diğer bir düğüme) sahip olmasını gerektirir. </a:t>
            </a:r>
          </a:p>
          <a:p>
            <a:pPr>
              <a:spcBef>
                <a:spcPts val="900"/>
              </a:spcBef>
            </a:pPr>
            <a:r>
              <a:rPr lang="tr-TR" sz="2300" dirty="0"/>
              <a:t>Bir çizgiyi paylaşan alanlar komşu kabul edilir ve her bir çizginin "sol" ve "sağ" tarafı tanımlanabilir. </a:t>
            </a:r>
          </a:p>
          <a:p>
            <a:pPr>
              <a:spcBef>
                <a:spcPts val="900"/>
              </a:spcBef>
            </a:pPr>
            <a:r>
              <a:rPr lang="tr-TR" sz="2300" dirty="0"/>
              <a:t>Çalışma alanının dışında bulunan alan Harici alan, Dış alan ya da Evren alan olarak tanımlanır. </a:t>
            </a:r>
          </a:p>
          <a:p>
            <a:pPr>
              <a:spcAft>
                <a:spcPts val="600"/>
              </a:spcAft>
            </a:pPr>
            <a:endParaRPr lang="tr-TR" sz="2200" dirty="0"/>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7984" y="3880347"/>
            <a:ext cx="4493020" cy="2933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2876241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4"/>
          <p:cNvSpPr>
            <a:spLocks noGrp="1" noChangeArrowheads="1"/>
          </p:cNvSpPr>
          <p:nvPr>
            <p:ph type="title"/>
          </p:nvPr>
        </p:nvSpPr>
        <p:spPr>
          <a:xfrm>
            <a:off x="179512" y="332656"/>
            <a:ext cx="8229600" cy="864096"/>
          </a:xfrm>
        </p:spPr>
        <p:txBody>
          <a:bodyPr vert="horz" lIns="91440" tIns="45720" rIns="91440" bIns="45720" rtlCol="0" anchor="ctr">
            <a:normAutofit/>
          </a:bodyPr>
          <a:lstStyle/>
          <a:p>
            <a:r>
              <a:rPr lang="tr-TR" altLang="tr-TR" sz="3000" b="1" dirty="0"/>
              <a:t>Topolojik Veri </a:t>
            </a:r>
            <a:r>
              <a:rPr lang="tr-TR" altLang="tr-TR" sz="3000" b="1" dirty="0" smtClean="0"/>
              <a:t>Yapısı – Örnek 1</a:t>
            </a:r>
            <a:endParaRPr lang="tr-TR" altLang="tr-TR" sz="3000" b="1" dirty="0"/>
          </a:p>
        </p:txBody>
      </p:sp>
      <p:pic>
        <p:nvPicPr>
          <p:cNvPr id="124931"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369" y="1196752"/>
            <a:ext cx="8685795" cy="537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600036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42" y="1559754"/>
            <a:ext cx="3408809" cy="16358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4954" y="1487041"/>
            <a:ext cx="5543550" cy="2085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536" y="3933056"/>
            <a:ext cx="3352800" cy="1819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3933055"/>
            <a:ext cx="3952875" cy="1819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9724776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4"/>
          <p:cNvSpPr>
            <a:spLocks noGrp="1" noChangeArrowheads="1"/>
          </p:cNvSpPr>
          <p:nvPr>
            <p:ph type="title"/>
          </p:nvPr>
        </p:nvSpPr>
        <p:spPr>
          <a:xfrm>
            <a:off x="395536" y="260648"/>
            <a:ext cx="8229600" cy="990600"/>
          </a:xfrm>
        </p:spPr>
        <p:txBody>
          <a:bodyPr vert="horz" lIns="91440" tIns="45720" rIns="91440" bIns="45720" rtlCol="0" anchor="ctr">
            <a:normAutofit/>
          </a:bodyPr>
          <a:lstStyle/>
          <a:p>
            <a:r>
              <a:rPr lang="tr-TR" altLang="tr-TR" sz="3000" b="1" dirty="0"/>
              <a:t>Topolojik Veri Yapısı –</a:t>
            </a:r>
            <a:r>
              <a:rPr lang="tr-TR" altLang="tr-TR" sz="3000" b="1" dirty="0" smtClean="0"/>
              <a:t> Örnek 2</a:t>
            </a:r>
            <a:endParaRPr lang="tr-TR" altLang="tr-TR" sz="3000" b="1" dirty="0"/>
          </a:p>
        </p:txBody>
      </p:sp>
      <p:pic>
        <p:nvPicPr>
          <p:cNvPr id="126979"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752600"/>
            <a:ext cx="8896350" cy="335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35711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603549"/>
            <a:ext cx="5562600" cy="183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03"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4585295"/>
            <a:ext cx="4648200" cy="172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04"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88991" y="4572000"/>
            <a:ext cx="3719513" cy="186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05"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52120" y="1752600"/>
            <a:ext cx="3352800" cy="113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06" name="Picture 10"/>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5896" y="378354"/>
            <a:ext cx="5410200" cy="2042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8007" name="Rectangle 11"/>
          <p:cNvSpPr>
            <a:spLocks noChangeArrowheads="1"/>
          </p:cNvSpPr>
          <p:nvPr/>
        </p:nvSpPr>
        <p:spPr bwMode="auto">
          <a:xfrm>
            <a:off x="228600" y="6276975"/>
            <a:ext cx="48768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Clr>
                <a:schemeClr val="bg2"/>
              </a:buClr>
              <a:buSzPct val="75000"/>
              <a:buFont typeface="Wingdings" pitchFamily="2" charset="2"/>
              <a:buChar char="n"/>
              <a:defRPr sz="3200">
                <a:solidFill>
                  <a:schemeClr val="tx1"/>
                </a:solidFill>
                <a:latin typeface="Arial" charset="0"/>
                <a:cs typeface="Arial" charset="0"/>
              </a:defRPr>
            </a:lvl1pPr>
            <a:lvl2pPr marL="742950" indent="-285750" algn="l" eaLnBrk="0" hangingPunct="0">
              <a:spcBef>
                <a:spcPct val="20000"/>
              </a:spcBef>
              <a:buClr>
                <a:schemeClr val="accent2"/>
              </a:buClr>
              <a:buSzPct val="80000"/>
              <a:buFont typeface="Wingdings" pitchFamily="2" charset="2"/>
              <a:buChar char="¨"/>
              <a:defRPr sz="2800">
                <a:solidFill>
                  <a:schemeClr val="tx1"/>
                </a:solidFill>
                <a:latin typeface="Arial" charset="0"/>
                <a:cs typeface="Arial" charset="0"/>
              </a:defRPr>
            </a:lvl2pPr>
            <a:lvl3pPr marL="1143000" indent="-228600" algn="l" eaLnBrk="0" hangingPunct="0">
              <a:spcBef>
                <a:spcPct val="20000"/>
              </a:spcBef>
              <a:buClr>
                <a:schemeClr val="bg2"/>
              </a:buClr>
              <a:buSzPct val="65000"/>
              <a:buFont typeface="Wingdings" pitchFamily="2" charset="2"/>
              <a:buChar char="n"/>
              <a:defRPr sz="2400">
                <a:solidFill>
                  <a:schemeClr val="tx1"/>
                </a:solidFill>
                <a:latin typeface="Arial" charset="0"/>
                <a:cs typeface="Arial" charset="0"/>
              </a:defRPr>
            </a:lvl3pPr>
            <a:lvl4pPr marL="1600200" indent="-228600" algn="l" eaLnBrk="0" hangingPunct="0">
              <a:spcBef>
                <a:spcPct val="20000"/>
              </a:spcBef>
              <a:buClr>
                <a:schemeClr val="accent2"/>
              </a:buClr>
              <a:buSzPct val="70000"/>
              <a:buFont typeface="Wingdings" pitchFamily="2" charset="2"/>
              <a:buChar char="¨"/>
              <a:defRPr sz="2000">
                <a:solidFill>
                  <a:schemeClr val="tx1"/>
                </a:solidFill>
                <a:latin typeface="Arial" charset="0"/>
                <a:cs typeface="Arial" charset="0"/>
              </a:defRPr>
            </a:lvl4pPr>
            <a:lvl5pPr marL="2057400" indent="-228600" algn="l" eaLnBrk="0" hangingPunct="0">
              <a:spcBef>
                <a:spcPct val="20000"/>
              </a:spcBef>
              <a:buClr>
                <a:schemeClr val="bg2"/>
              </a:buClr>
              <a:buFont typeface="Wingdings" pitchFamily="2" charset="2"/>
              <a:buChar char="§"/>
              <a:defRPr sz="2000">
                <a:solidFill>
                  <a:schemeClr val="tx1"/>
                </a:solidFill>
                <a:latin typeface="Arial" charset="0"/>
                <a:cs typeface="Arial"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cs typeface="Arial"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cs typeface="Arial"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cs typeface="Arial"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cs typeface="Arial" charset="0"/>
              </a:defRPr>
            </a:lvl9pPr>
          </a:lstStyle>
          <a:p>
            <a:pPr eaLnBrk="1" hangingPunct="1">
              <a:spcBef>
                <a:spcPct val="0"/>
              </a:spcBef>
              <a:buClrTx/>
              <a:buSzTx/>
              <a:buFontTx/>
              <a:buNone/>
            </a:pPr>
            <a:r>
              <a:rPr lang="tr-TR" altLang="tr-TR" sz="1400" dirty="0"/>
              <a:t>B'den önce gelen “0”, P2 poligonunun içerisinde bir ada poligon olduğunu ifade eder.</a:t>
            </a:r>
          </a:p>
        </p:txBody>
      </p:sp>
    </p:spTree>
    <p:extLst>
      <p:ext uri="{BB962C8B-B14F-4D97-AF65-F5344CB8AC3E}">
        <p14:creationId xmlns:p14="http://schemas.microsoft.com/office/powerpoint/2010/main" val="86569083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404664"/>
            <a:ext cx="8229600" cy="807368"/>
          </a:xfrm>
        </p:spPr>
        <p:txBody>
          <a:bodyPr>
            <a:normAutofit/>
          </a:bodyPr>
          <a:lstStyle/>
          <a:p>
            <a:r>
              <a:rPr lang="tr-TR" sz="3600" b="1" dirty="0" smtClean="0"/>
              <a:t>Kaynaklar</a:t>
            </a:r>
            <a:endParaRPr lang="tr-TR" sz="3600" b="1" dirty="0"/>
          </a:p>
        </p:txBody>
      </p:sp>
      <p:sp>
        <p:nvSpPr>
          <p:cNvPr id="3" name="İçerik Yer Tutucusu 2"/>
          <p:cNvSpPr>
            <a:spLocks noGrp="1"/>
          </p:cNvSpPr>
          <p:nvPr>
            <p:ph idx="1"/>
          </p:nvPr>
        </p:nvSpPr>
        <p:spPr>
          <a:xfrm>
            <a:off x="457200" y="1268760"/>
            <a:ext cx="8229600" cy="5544616"/>
          </a:xfrm>
        </p:spPr>
        <p:txBody>
          <a:bodyPr>
            <a:noAutofit/>
          </a:bodyPr>
          <a:lstStyle/>
          <a:p>
            <a:r>
              <a:rPr lang="tr-TR" sz="1800" noProof="1"/>
              <a:t>Bank, E. 1997. Coğrafi Bilgi Sistemlerinde Topoloji. </a:t>
            </a:r>
            <a:r>
              <a:rPr lang="tr-TR" sz="1800" i="1" noProof="1"/>
              <a:t>HGK Harita Dergisi</a:t>
            </a:r>
            <a:r>
              <a:rPr lang="tr-TR" sz="1800" noProof="1"/>
              <a:t>, 118, 65-74.</a:t>
            </a:r>
          </a:p>
          <a:p>
            <a:r>
              <a:rPr lang="tr-TR" sz="1800" noProof="1"/>
              <a:t>Düzgün, Ş. 2010. Coğrafi Bilgi Sistemlerine Giriş, Ulusal Açık Ders Malzemeleri.</a:t>
            </a:r>
          </a:p>
          <a:p>
            <a:r>
              <a:rPr lang="tr-TR" sz="1800" noProof="1" smtClean="0"/>
              <a:t>Karaş </a:t>
            </a:r>
            <a:r>
              <a:rPr lang="tr-TR" sz="1800" noProof="1"/>
              <a:t>İ.R., Batuk F., 2005. Coğrafi Bilgi Sistemlerinde Topoloji Kavramı. TMMOB Harita ve Kadastro Mühendisleri Odası 10. Türkiye Harita Bilimsel ve Teknik Kurultayı, 28 Mart - 1 Nisan 2005, Ankara.</a:t>
            </a:r>
          </a:p>
          <a:p>
            <a:r>
              <a:rPr lang="tr-TR" sz="1800" noProof="1"/>
              <a:t>Karaş İ.R., Batuk F., 2007. CBS’de Kullanılmak Üzere Sayısallaştırılan Verilerin Geometrik/topolojik Hatalarının Otomatik Olarak Düzeltilmesi. TMMOB Harita ve Kadastro Mühendisleri Odası 11. Türkiye Harita Bilimsel ve Teknik Kurultayı, 2-6 Nisan 2007, Ankara</a:t>
            </a:r>
            <a:r>
              <a:rPr lang="tr-TR" sz="1800" noProof="1" smtClean="0"/>
              <a:t>.</a:t>
            </a:r>
          </a:p>
          <a:p>
            <a:pPr>
              <a:lnSpc>
                <a:spcPct val="80000"/>
              </a:lnSpc>
            </a:pPr>
            <a:r>
              <a:rPr lang="tr-TR" altLang="tr-TR" sz="1800" noProof="1"/>
              <a:t>Yomralıoğlu, T. 2000. Coğrafi Bilgi Sistemleri: Temel Kavramlar ve Uygulamalar.</a:t>
            </a:r>
          </a:p>
          <a:p>
            <a:r>
              <a:rPr lang="tr-TR" sz="1800" dirty="0" smtClean="0"/>
              <a:t>https</a:t>
            </a:r>
            <a:r>
              <a:rPr lang="tr-TR" sz="1800" dirty="0"/>
              <a:t>://</a:t>
            </a:r>
            <a:r>
              <a:rPr lang="tr-TR" sz="1800" dirty="0" smtClean="0"/>
              <a:t>saylordotorg.github.io/text_essentials-of-geographic-information-systems/s08-data-models-for-gis.html</a:t>
            </a:r>
          </a:p>
          <a:p>
            <a:r>
              <a:rPr lang="tr-TR" sz="1800" noProof="1"/>
              <a:t>https://transportgeography.org/?</a:t>
            </a:r>
            <a:r>
              <a:rPr lang="tr-TR" sz="1800" noProof="1" smtClean="0"/>
              <a:t>page_id=5976</a:t>
            </a:r>
          </a:p>
          <a:p>
            <a:endParaRPr lang="tr-TR" sz="1800" noProof="1"/>
          </a:p>
          <a:p>
            <a:pPr marL="0" indent="0">
              <a:buNone/>
            </a:pPr>
            <a:endParaRPr lang="tr-TR" sz="1800" dirty="0"/>
          </a:p>
        </p:txBody>
      </p:sp>
    </p:spTree>
    <p:extLst>
      <p:ext uri="{BB962C8B-B14F-4D97-AF65-F5344CB8AC3E}">
        <p14:creationId xmlns:p14="http://schemas.microsoft.com/office/powerpoint/2010/main" val="307392824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tlik">
  <a:themeElements>
    <a:clrScheme name="Netlik">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is Klasik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Netlik">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4236</TotalTime>
  <Words>2240</Words>
  <Application>Microsoft Office PowerPoint</Application>
  <PresentationFormat>Ekran Gösterisi (4:3)</PresentationFormat>
  <Paragraphs>147</Paragraphs>
  <Slides>43</Slides>
  <Notes>0</Notes>
  <HiddenSlides>0</HiddenSlides>
  <MMClips>0</MMClips>
  <ScaleCrop>false</ScaleCrop>
  <HeadingPairs>
    <vt:vector size="4" baseType="variant">
      <vt:variant>
        <vt:lpstr>Tema</vt:lpstr>
      </vt:variant>
      <vt:variant>
        <vt:i4>1</vt:i4>
      </vt:variant>
      <vt:variant>
        <vt:lpstr>Slayt Başlıkları</vt:lpstr>
      </vt:variant>
      <vt:variant>
        <vt:i4>43</vt:i4>
      </vt:variant>
    </vt:vector>
  </HeadingPairs>
  <TitlesOfParts>
    <vt:vector size="44" baseType="lpstr">
      <vt:lpstr>Netlik</vt:lpstr>
      <vt:lpstr>Coğrafİ BİlGİ SİSTEMLERİ  DERS 4 - 5: VEKTÖR VERİLERİN BİLGİSAYARDA SAKLANMASI</vt:lpstr>
      <vt:lpstr>Vektör (Vektörel) Veri Yapısı (Vektör Verilerin Bilgisayarda Saklanması)</vt:lpstr>
      <vt:lpstr>Spagetti Veri Modeli</vt:lpstr>
      <vt:lpstr>Spagetti Veri Modeli</vt:lpstr>
      <vt:lpstr>Spagetti Veri Modeli</vt:lpstr>
      <vt:lpstr>Spagetti Veri Modelinin Özellikleri</vt:lpstr>
      <vt:lpstr>Spagetti Veri Modelinin Özellikleri</vt:lpstr>
      <vt:lpstr>Spagetti Veri Modelinin Özellikleri</vt:lpstr>
      <vt:lpstr>Topolojik Veri Modeli</vt:lpstr>
      <vt:lpstr>Topolojik Veri Modeli - Çizge Teorisi</vt:lpstr>
      <vt:lpstr>Topolojik Veri Modeli - Çizge Teorisi</vt:lpstr>
      <vt:lpstr>Topolojik Veri Modeli - Çizge Teorisi</vt:lpstr>
      <vt:lpstr>Geometrik ve Topolojik Gösterim</vt:lpstr>
      <vt:lpstr>Topolojik Dönüşüm</vt:lpstr>
      <vt:lpstr>Topolojik Dönüşüm</vt:lpstr>
      <vt:lpstr>Topolojik Dönüşüm</vt:lpstr>
      <vt:lpstr>Şekillerin Geometrik ve Topolojik Yönden Karşılaştırılması</vt:lpstr>
      <vt:lpstr>Topolojik Veri Modelinin Gelişimi</vt:lpstr>
      <vt:lpstr>DIME</vt:lpstr>
      <vt:lpstr>DIME</vt:lpstr>
      <vt:lpstr>DIME</vt:lpstr>
      <vt:lpstr>DIME</vt:lpstr>
      <vt:lpstr>POLYVRT</vt:lpstr>
      <vt:lpstr>POLYVRT</vt:lpstr>
      <vt:lpstr>POLYVRT</vt:lpstr>
      <vt:lpstr>CARIS</vt:lpstr>
      <vt:lpstr>CARIS</vt:lpstr>
      <vt:lpstr>Günümüzde Geliştirilen CBS Yazılımlarında Topolojik Veri Modeli</vt:lpstr>
      <vt:lpstr>Günümüzde Geliştirilen CBS Yazılımlarında Topolojik Veri Modeli</vt:lpstr>
      <vt:lpstr>Günümüzde Geliştirilen CBS Yazılımlarında Topolojik Veri Yapısı</vt:lpstr>
      <vt:lpstr>Bağlantı</vt:lpstr>
      <vt:lpstr>* Çizgi-Düğüm (Arc-Node) Topolojisi</vt:lpstr>
      <vt:lpstr>Alan</vt:lpstr>
      <vt:lpstr>*Alan (Poligon)-Çizgi (Polygon-Arc) Topolojisi</vt:lpstr>
      <vt:lpstr>*Alan (Poligon)-Çizgi (Polygon-Arc) Topolojisi</vt:lpstr>
      <vt:lpstr>Komşuluk</vt:lpstr>
      <vt:lpstr>*Sol-Sağ (Left-Right) Topolojisi</vt:lpstr>
      <vt:lpstr>Sol-Sağ (Left-Right) Topolojik Veri Yapısı</vt:lpstr>
      <vt:lpstr>Topolojik Veri Yapısı – Örnek 1</vt:lpstr>
      <vt:lpstr>PowerPoint Sunusu</vt:lpstr>
      <vt:lpstr>Topolojik Veri Yapısı – Örnek 2</vt:lpstr>
      <vt:lpstr>PowerPoint Sunusu</vt:lpstr>
      <vt:lpstr>Kaynaklar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derya</dc:creator>
  <cp:lastModifiedBy>derya</cp:lastModifiedBy>
  <cp:revision>261</cp:revision>
  <dcterms:created xsi:type="dcterms:W3CDTF">2019-11-29T11:34:43Z</dcterms:created>
  <dcterms:modified xsi:type="dcterms:W3CDTF">2020-10-20T16:28:16Z</dcterms:modified>
</cp:coreProperties>
</file>