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15"/>
  </p:notesMasterIdLst>
  <p:sldIdLst>
    <p:sldId id="325" r:id="rId2"/>
    <p:sldId id="386" r:id="rId3"/>
    <p:sldId id="397" r:id="rId4"/>
    <p:sldId id="402" r:id="rId5"/>
    <p:sldId id="401" r:id="rId6"/>
    <p:sldId id="398" r:id="rId7"/>
    <p:sldId id="393" r:id="rId8"/>
    <p:sldId id="394" r:id="rId9"/>
    <p:sldId id="399" r:id="rId10"/>
    <p:sldId id="400" r:id="rId11"/>
    <p:sldId id="389" r:id="rId12"/>
    <p:sldId id="390" r:id="rId13"/>
    <p:sldId id="395" r:id="rId1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1" autoAdjust="0"/>
    <p:restoredTop sz="94660"/>
  </p:normalViewPr>
  <p:slideViewPr>
    <p:cSldViewPr>
      <p:cViewPr>
        <p:scale>
          <a:sx n="80" d="100"/>
          <a:sy n="80" d="100"/>
        </p:scale>
        <p:origin x="-245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EC754FF-AD3D-43A5-A66B-FF87150A8BE0}" type="datetimeFigureOut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DC7007F-1CF8-452B-8DDC-C4B3EA0E93A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64609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080F5-D36D-47D8-85CB-FCDE98A51BF7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C6EAA-2B97-44E5-A598-BFB3A855366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81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EB936-B2EF-4B06-80EF-81C0C4732BC7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EE66B-0A25-4ED1-AA9F-582C7217473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780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4EA4E-0A65-4329-8BE9-C31CDBAC9A7A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F9C59-CC84-41D2-ADB6-E5062BC808C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9731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81AC2-7EF9-4D55-8234-A82FBBD19A3A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387F2-A667-4B66-A638-6F2EFD7903E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9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77F80-8168-444F-942D-0A3D9DC4B2DD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8CE1-EBE7-4A99-A8C6-FF6F00A65B0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134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3C912-5EBC-4539-92BA-5E1C0DCF03B9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E0DE4-9506-4517-B607-78EED4A6B07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00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2AB27-D859-4536-B7C9-F21E82998CDD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06EA8-B25D-4269-A715-0B9E54F3E7D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308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E72F3-6B2C-4542-BE38-0B50B92EC12F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0C54A-FEF0-448D-843F-B2A51E1B01A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042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1F4F6-EF13-4229-8DA2-A2FB5AB3CB78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DD67A-7C8C-4B85-B426-D729774BFDD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092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B7346-1D66-4FEC-AECE-18C0D13F304A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EF0DD-F84C-4775-8DE6-FFD0C014019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616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F9ABA-2A48-4F7A-99E0-0569D4D1DAE1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37F4B-8B99-4991-9380-C766A80891F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7008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  <a:endParaRPr lang="en-US" altLang="tr-TR" smtClean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E160EA-F2D9-43BB-9BA2-F370288C1175}" type="datetime1">
              <a:rPr lang="tr-TR"/>
              <a:pPr>
                <a:defRPr/>
              </a:pPr>
              <a:t>24.12.2020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92423D-AA30-43AB-90C4-E7B41653C83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1" r:id="rId2"/>
    <p:sldLayoutId id="2147483879" r:id="rId3"/>
    <p:sldLayoutId id="2147483872" r:id="rId4"/>
    <p:sldLayoutId id="2147483880" r:id="rId5"/>
    <p:sldLayoutId id="2147483873" r:id="rId6"/>
    <p:sldLayoutId id="2147483874" r:id="rId7"/>
    <p:sldLayoutId id="2147483881" r:id="rId8"/>
    <p:sldLayoutId id="2147483875" r:id="rId9"/>
    <p:sldLayoutId id="2147483876" r:id="rId10"/>
    <p:sldLayoutId id="214748387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50825" y="836613"/>
            <a:ext cx="8785225" cy="24622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800" b="1" noProof="1" smtClean="0">
                <a:solidFill>
                  <a:schemeClr val="tx1"/>
                </a:solidFill>
              </a:rPr>
              <a:t>UZAKTAN ALGILAMA</a:t>
            </a:r>
            <a:r>
              <a:rPr lang="tr-TR" sz="4400" b="1" noProof="1" smtClean="0">
                <a:solidFill>
                  <a:schemeClr val="tx1"/>
                </a:solidFill>
              </a:rPr>
              <a:t/>
            </a:r>
            <a:br>
              <a:rPr lang="tr-TR" sz="4400" b="1" noProof="1" smtClean="0">
                <a:solidFill>
                  <a:schemeClr val="tx1"/>
                </a:solidFill>
              </a:rPr>
            </a:br>
            <a:r>
              <a:rPr lang="tr-TR" sz="4400" b="1" noProof="1" smtClean="0"/>
              <a:t/>
            </a:r>
            <a:br>
              <a:rPr lang="tr-TR" sz="4400" b="1" noProof="1" smtClean="0"/>
            </a:br>
            <a:r>
              <a:rPr lang="tr-TR" sz="2800" noProof="1" smtClean="0"/>
              <a:t>DERS 10: SINIFLANDIRMA DOĞRULUĞU</a:t>
            </a:r>
            <a:endParaRPr lang="tr-TR" sz="2800" noProof="1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/>
              <a:t>Doç. Dr. Derya ÖZTÜRK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/>
              <a:t>Samsun, 2020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tr-TR" altLang="tr-TR" sz="3600" b="1" dirty="0" smtClean="0"/>
              <a:t>Sınıflandırma </a:t>
            </a:r>
            <a:r>
              <a:rPr lang="tr-TR" altLang="tr-TR" sz="3600" b="1" dirty="0"/>
              <a:t>Doğruluğu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524000"/>
            <a:ext cx="8496944" cy="4114800"/>
          </a:xfrm>
        </p:spPr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tr-TR" altLang="tr-TR" sz="2800" dirty="0" smtClean="0">
                <a:latin typeface="Arial" charset="0"/>
              </a:rPr>
              <a:t>Sınıflandırma </a:t>
            </a:r>
            <a:r>
              <a:rPr lang="tr-TR" altLang="tr-TR" sz="2800" dirty="0" smtClean="0">
                <a:latin typeface="Arial" charset="0"/>
              </a:rPr>
              <a:t>sonuçlarının (Kontrollü, Kontrolsüz, Obje tabanlı) </a:t>
            </a:r>
            <a:r>
              <a:rPr lang="tr-TR" altLang="tr-TR" sz="2800" dirty="0" smtClean="0">
                <a:latin typeface="Arial" charset="0"/>
              </a:rPr>
              <a:t>doğruluğunun belirlenmesi, elde edilen sonuç bilgilerin kalitesi ve kullanılabilirliğinin değerlendirilmesi açısından önemlidir.</a:t>
            </a:r>
          </a:p>
          <a:p>
            <a:pPr eaLnBrk="1" hangingPunct="1">
              <a:spcAft>
                <a:spcPct val="30000"/>
              </a:spcAft>
            </a:pPr>
            <a:r>
              <a:rPr lang="tr-TR" altLang="tr-TR" sz="2800" dirty="0" smtClean="0">
                <a:latin typeface="Arial" charset="0"/>
              </a:rPr>
              <a:t>Sınıflandırılan görüntünün görsel olarak denetlenmesi yanıltıcıdır. Sınıflandırılmış görüntüde </a:t>
            </a:r>
            <a:r>
              <a:rPr lang="tr-TR" altLang="tr-TR" sz="2800" b="1" dirty="0" smtClean="0">
                <a:latin typeface="Arial" charset="0"/>
              </a:rPr>
              <a:t>“doğruluk analizi”</a:t>
            </a:r>
            <a:r>
              <a:rPr lang="tr-TR" altLang="tr-TR" sz="2800" dirty="0" smtClean="0">
                <a:latin typeface="Arial" charset="0"/>
              </a:rPr>
              <a:t> yapılarak doğruluk saptanır</a:t>
            </a:r>
            <a:r>
              <a:rPr lang="tr-TR" altLang="tr-TR" sz="2800" dirty="0" smtClean="0">
                <a:latin typeface="Arial" charset="0"/>
              </a:rPr>
              <a:t>.</a:t>
            </a:r>
            <a:endParaRPr lang="tr-TR" altLang="tr-TR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91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tr-TR" altLang="tr-TR" sz="3600" b="1" dirty="0"/>
              <a:t>Sınıflandırma Doğruluğu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348498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ct val="30000"/>
              </a:spcAft>
            </a:pPr>
            <a:r>
              <a:rPr lang="tr-TR" sz="2800" dirty="0">
                <a:latin typeface="Arial" charset="0"/>
              </a:rPr>
              <a:t>Sınıflandırılan görüntü, çalışma alanına ait ve doğruluğu kesin olarak bilinen </a:t>
            </a:r>
            <a:r>
              <a:rPr lang="tr-TR" sz="2800" b="1" dirty="0">
                <a:latin typeface="Arial" charset="0"/>
              </a:rPr>
              <a:t>referans verilerle </a:t>
            </a:r>
            <a:r>
              <a:rPr lang="tr-TR" sz="2800" dirty="0">
                <a:latin typeface="Arial" charset="0"/>
              </a:rPr>
              <a:t>karşılaştırılarak sınıflandırmada elde edilen doğruluk belirlenir. </a:t>
            </a:r>
          </a:p>
          <a:p>
            <a:pPr eaLnBrk="1" hangingPunct="1">
              <a:spcAft>
                <a:spcPct val="30000"/>
              </a:spcAft>
            </a:pPr>
            <a:r>
              <a:rPr lang="tr-TR" altLang="tr-TR" sz="2800" dirty="0">
                <a:latin typeface="Arial" charset="0"/>
              </a:rPr>
              <a:t>Sınıflandırmanın doğruluğu, referans verilerle sınıflandırma sonuçlarının ne kadar uyum sağladığının göstergesidir. </a:t>
            </a:r>
          </a:p>
          <a:p>
            <a:pPr eaLnBrk="1" hangingPunct="1">
              <a:spcAft>
                <a:spcPct val="30000"/>
              </a:spcAft>
            </a:pPr>
            <a:endParaRPr lang="tr-TR" sz="2800" dirty="0">
              <a:latin typeface="Arial" charset="0"/>
            </a:endParaRPr>
          </a:p>
          <a:p>
            <a:pPr eaLnBrk="1" hangingPunct="1">
              <a:spcAft>
                <a:spcPct val="30000"/>
              </a:spcAft>
            </a:pPr>
            <a:endParaRPr lang="tr-TR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9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/>
          <a:lstStyle/>
          <a:p>
            <a:r>
              <a:rPr lang="tr-TR" altLang="tr-TR" b="1" dirty="0"/>
              <a:t>Sınıflandırma Doğruluğu</a:t>
            </a:r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 bwMode="auto">
          <a:xfrm>
            <a:off x="435893" y="1340768"/>
            <a:ext cx="822960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eaLnBrk="1" hangingPunct="1">
              <a:spcBef>
                <a:spcPct val="20000"/>
              </a:spcBef>
              <a:spcAft>
                <a:spcPct val="3000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800">
                <a:cs typeface="+mn-cs"/>
              </a:defRPr>
            </a:lvl1pPr>
            <a:lvl2pPr indent="-1825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latin typeface="+mn-lt"/>
                <a:cs typeface="+mn-cs"/>
              </a:defRPr>
            </a:lvl2pPr>
            <a:lvl3pPr marL="730250" indent="-182563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latin typeface="+mn-lt"/>
                <a:cs typeface="+mn-cs"/>
              </a:defRPr>
            </a:lvl3pPr>
            <a:lvl4pPr marL="1004888" indent="-182563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latin typeface="+mn-lt"/>
                <a:cs typeface="+mn-cs"/>
              </a:defRPr>
            </a:lvl4pPr>
            <a:lvl5pPr marL="1187450" indent="-136525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latin typeface="+mn-lt"/>
                <a:cs typeface="+mn-cs"/>
              </a:defRPr>
            </a:lvl5pPr>
            <a:lvl6pPr marL="1371600" indent="-18288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>
                <a:latin typeface="+mn-lt"/>
                <a:cs typeface="+mn-cs"/>
              </a:defRPr>
            </a:lvl6pPr>
            <a:lvl7pPr marL="1554480" indent="-18288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>
                <a:latin typeface="+mn-lt"/>
                <a:cs typeface="+mn-cs"/>
              </a:defRPr>
            </a:lvl7pPr>
            <a:lvl8pPr marL="1737360" indent="-18288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>
                <a:latin typeface="+mn-lt"/>
                <a:cs typeface="+mn-cs"/>
              </a:defRPr>
            </a:lvl8pPr>
            <a:lvl9pPr marL="1920240" indent="-18288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>
                <a:latin typeface="+mn-lt"/>
                <a:cs typeface="+mn-cs"/>
              </a:defRPr>
            </a:lvl9pPr>
          </a:lstStyle>
          <a:p>
            <a:r>
              <a:rPr lang="tr-TR" altLang="tr-TR" sz="2400" b="1" noProof="1" smtClean="0"/>
              <a:t>Kontrollü sınıflandırmada alıştırma verilerinin sınıflandırma doğruluğu da denetlenir. </a:t>
            </a:r>
            <a:r>
              <a:rPr lang="tr-TR" altLang="tr-TR" sz="2400" noProof="1" smtClean="0"/>
              <a:t>Elde edilen bu doğruluk alıştırma örneklemlerinin ne derece homojen olduğunu ve sınıfların spektral ayrılabilirliğini gösterir. Sınıflandırmada görüntünün uygun bantlarının seçilmesi ve alıştırma örneklemlerinin titizlikle seçilmesi bu doğruluğu arttırır.</a:t>
            </a:r>
          </a:p>
          <a:p>
            <a:r>
              <a:rPr lang="tr-TR" altLang="tr-TR" sz="2400" b="1" noProof="1" smtClean="0"/>
              <a:t>Kontrollü sınıflandırmada alıştırma örneklemleri ve test verileri aynı anda toplanır.</a:t>
            </a:r>
            <a:r>
              <a:rPr lang="tr-TR" altLang="tr-TR" sz="2400" noProof="1" smtClean="0"/>
              <a:t> Başka bir ifadeyle referans verilerin bir kısmı alıştırma örneklemi, kalan kısmı test verisi olarak kullanılır. Bu oran genellikle %80 alıştırma örneklemi ve %20 test verisi (veya %70 alıştırma örneklemi ve %30 test verisi) şeklinde gerçekleştirilir. </a:t>
            </a:r>
          </a:p>
          <a:p>
            <a:endParaRPr lang="tr-TR" sz="2400" noProof="1"/>
          </a:p>
        </p:txBody>
      </p:sp>
    </p:spTree>
    <p:extLst>
      <p:ext uri="{BB962C8B-B14F-4D97-AF65-F5344CB8AC3E}">
        <p14:creationId xmlns:p14="http://schemas.microsoft.com/office/powerpoint/2010/main" val="151169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494712" cy="1143000"/>
          </a:xfrm>
        </p:spPr>
        <p:txBody>
          <a:bodyPr>
            <a:noAutofit/>
          </a:bodyPr>
          <a:lstStyle/>
          <a:p>
            <a:pPr eaLnBrk="1" hangingPunct="1"/>
            <a:r>
              <a:rPr lang="tr-TR" altLang="tr-TR" sz="3600" b="1" dirty="0"/>
              <a:t>Sınıflandırma Doğruluğu</a:t>
            </a:r>
            <a:endParaRPr lang="tr-TR" altLang="tr-TR" sz="3600" b="1" dirty="0" smtClean="0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496944" cy="216024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ct val="30000"/>
              </a:spcAft>
            </a:pPr>
            <a:r>
              <a:rPr lang="tr-TR" altLang="tr-TR" sz="2800" dirty="0">
                <a:latin typeface="Arial" charset="0"/>
              </a:rPr>
              <a:t>Test referans piksellerinin </a:t>
            </a:r>
            <a:r>
              <a:rPr lang="tr-TR" sz="2800" dirty="0">
                <a:latin typeface="Arial" charset="0"/>
              </a:rPr>
              <a:t>sayısının her bir sınıf için en az 50 olması önerilmektedir.</a:t>
            </a:r>
          </a:p>
          <a:p>
            <a:pPr eaLnBrk="1" hangingPunct="1">
              <a:spcAft>
                <a:spcPct val="30000"/>
              </a:spcAft>
            </a:pPr>
            <a:r>
              <a:rPr lang="tr-TR" sz="2800" dirty="0">
                <a:latin typeface="Arial" charset="0"/>
              </a:rPr>
              <a:t>Yanlı sonuçları önlemek için sınıfların test referans piksel sayıları birbirinden çok farklı olmamalıdır</a:t>
            </a:r>
            <a:r>
              <a:rPr lang="tr-TR" sz="2800" dirty="0" smtClean="0">
                <a:latin typeface="Arial" charset="0"/>
              </a:rPr>
              <a:t>.</a:t>
            </a:r>
            <a:endParaRPr lang="tr-TR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15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>
            <a:normAutofit/>
          </a:bodyPr>
          <a:lstStyle/>
          <a:p>
            <a:r>
              <a:rPr lang="tr-TR" altLang="tr-TR" sz="3600" b="1" dirty="0" smtClean="0"/>
              <a:t>Hata Matrisi ve Doğruluk Kriterleri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507288" cy="4876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ct val="30000"/>
              </a:spcAft>
            </a:pPr>
            <a:r>
              <a:rPr lang="tr-TR" sz="2800" noProof="1" smtClean="0">
                <a:latin typeface="Arial" charset="0"/>
              </a:rPr>
              <a:t>Sınıflandırmanın doğruluk analizi için </a:t>
            </a:r>
            <a:r>
              <a:rPr lang="tr-TR" sz="2800" b="1" noProof="1" smtClean="0">
                <a:latin typeface="Arial" charset="0"/>
              </a:rPr>
              <a:t>Hata Matrisi </a:t>
            </a:r>
            <a:r>
              <a:rPr lang="tr-TR" sz="2800" noProof="1" smtClean="0">
                <a:latin typeface="Arial" charset="0"/>
              </a:rPr>
              <a:t>oluşturulur.</a:t>
            </a:r>
          </a:p>
          <a:p>
            <a:r>
              <a:rPr lang="tr-TR" sz="2800" noProof="1" smtClean="0"/>
              <a:t>Hata matrislerinden çeşitli sınıflandırma doğruluk kriterleri hesaplanabilir. </a:t>
            </a:r>
          </a:p>
          <a:p>
            <a:pPr lvl="1"/>
            <a:r>
              <a:rPr lang="tr-TR" sz="2400" noProof="1" smtClean="0"/>
              <a:t>Üretici doğruluğu / İhmal hatası</a:t>
            </a:r>
          </a:p>
          <a:p>
            <a:pPr lvl="1"/>
            <a:r>
              <a:rPr lang="tr-TR" sz="2400" noProof="1" smtClean="0"/>
              <a:t>Kullanıcı doğruluğu / Dahil etme hatası</a:t>
            </a:r>
          </a:p>
          <a:p>
            <a:pPr lvl="1"/>
            <a:r>
              <a:rPr lang="tr-TR" sz="2400" noProof="1" smtClean="0"/>
              <a:t>Toplam doğruluk</a:t>
            </a:r>
          </a:p>
          <a:p>
            <a:pPr lvl="1"/>
            <a:r>
              <a:rPr lang="tr-TR" sz="2400" noProof="1" smtClean="0"/>
              <a:t>Kappa değeri</a:t>
            </a:r>
          </a:p>
          <a:p>
            <a:pPr eaLnBrk="1" hangingPunct="1">
              <a:spcAft>
                <a:spcPct val="30000"/>
              </a:spcAft>
            </a:pPr>
            <a:endParaRPr lang="tr-TR" sz="2800" noProof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8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/>
            <a:r>
              <a:rPr lang="tr-TR" sz="3200" b="1" kern="1200" spc="-100" dirty="0" smtClean="0">
                <a:latin typeface="+mj-lt"/>
                <a:ea typeface="+mj-ea"/>
                <a:cs typeface="+mj-cs"/>
              </a:rPr>
              <a:t>Üretici Doğruluğu / İhmal Hatası</a:t>
            </a:r>
            <a:endParaRPr lang="tr-TR" sz="3200" b="1" kern="1200" spc="-1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tr-TR" b="1" dirty="0"/>
              <a:t>Üretici doğruluğu, </a:t>
            </a:r>
            <a:r>
              <a:rPr lang="tr-TR" dirty="0"/>
              <a:t>her </a:t>
            </a:r>
            <a:r>
              <a:rPr lang="tr-TR" dirty="0"/>
              <a:t>sınıf </a:t>
            </a:r>
            <a:r>
              <a:rPr lang="tr-TR" dirty="0"/>
              <a:t>için doğru sınıflandırılmış </a:t>
            </a:r>
            <a:r>
              <a:rPr lang="tr-TR" dirty="0"/>
              <a:t>piksellerin </a:t>
            </a:r>
            <a:r>
              <a:rPr lang="tr-TR" dirty="0"/>
              <a:t>sayısının </a:t>
            </a:r>
            <a:r>
              <a:rPr lang="tr-TR" dirty="0"/>
              <a:t>bu sınıf için kullanılan </a:t>
            </a:r>
            <a:r>
              <a:rPr lang="tr-TR" dirty="0"/>
              <a:t>referans piksellerinin </a:t>
            </a:r>
            <a:r>
              <a:rPr lang="tr-TR" dirty="0"/>
              <a:t>sayısına </a:t>
            </a:r>
            <a:r>
              <a:rPr lang="tr-TR" dirty="0"/>
              <a:t>bölünmesiyle bulunur. </a:t>
            </a:r>
          </a:p>
          <a:p>
            <a:pPr>
              <a:spcAft>
                <a:spcPts val="600"/>
              </a:spcAft>
            </a:pPr>
            <a:r>
              <a:rPr lang="tr-TR" b="1" dirty="0"/>
              <a:t>Üretici doğruluğu, </a:t>
            </a:r>
            <a:r>
              <a:rPr lang="tr-TR" dirty="0"/>
              <a:t>referans piksellerinin </a:t>
            </a:r>
            <a:r>
              <a:rPr lang="tr-TR" dirty="0"/>
              <a:t>ne kadar </a:t>
            </a:r>
            <a:r>
              <a:rPr lang="tr-TR" dirty="0"/>
              <a:t>doğru </a:t>
            </a:r>
            <a:r>
              <a:rPr lang="tr-TR" dirty="0"/>
              <a:t>sınıflandırılabildiğini gösterir</a:t>
            </a:r>
            <a:r>
              <a:rPr lang="tr-TR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tr-TR" b="1" dirty="0" smtClean="0"/>
              <a:t>İhmal Hatası: </a:t>
            </a:r>
            <a:r>
              <a:rPr lang="tr-TR" dirty="0" smtClean="0"/>
              <a:t>Piksellerin </a:t>
            </a:r>
            <a:r>
              <a:rPr lang="tr-TR" dirty="0"/>
              <a:t>uygun bir sınıfa </a:t>
            </a:r>
            <a:r>
              <a:rPr lang="tr-TR" dirty="0" smtClean="0"/>
              <a:t>atanamaması </a:t>
            </a:r>
            <a:endParaRPr lang="tr-TR" dirty="0"/>
          </a:p>
          <a:p>
            <a:pPr>
              <a:spcAft>
                <a:spcPts val="600"/>
              </a:spcAft>
            </a:pPr>
            <a:r>
              <a:rPr lang="tr-TR" b="1" dirty="0" smtClean="0"/>
              <a:t>Üretici Doğruluğu = </a:t>
            </a:r>
            <a:r>
              <a:rPr lang="tr-TR" b="1" dirty="0"/>
              <a:t>%</a:t>
            </a:r>
            <a:r>
              <a:rPr lang="tr-TR" b="1" dirty="0" smtClean="0"/>
              <a:t>100 - İhmal Hatası</a:t>
            </a:r>
          </a:p>
        </p:txBody>
      </p:sp>
    </p:spTree>
    <p:extLst>
      <p:ext uri="{BB962C8B-B14F-4D97-AF65-F5344CB8AC3E}">
        <p14:creationId xmlns:p14="http://schemas.microsoft.com/office/powerpoint/2010/main" val="211160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>
            <a:normAutofit/>
          </a:bodyPr>
          <a:lstStyle/>
          <a:p>
            <a:r>
              <a:rPr lang="tr-TR" sz="3200" b="1" dirty="0" smtClean="0"/>
              <a:t>Kullanıcı Doğruluğu / Dahil Etme Hatası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tr-TR" b="1" dirty="0" smtClean="0"/>
              <a:t>Kullanıcı doğruluğu, </a:t>
            </a:r>
            <a:r>
              <a:rPr lang="tr-TR" dirty="0" smtClean="0"/>
              <a:t>her </a:t>
            </a:r>
            <a:r>
              <a:rPr lang="tr-TR" dirty="0"/>
              <a:t>sınıf </a:t>
            </a:r>
            <a:r>
              <a:rPr lang="tr-TR" dirty="0" smtClean="0"/>
              <a:t>için </a:t>
            </a:r>
            <a:r>
              <a:rPr lang="tr-TR" dirty="0"/>
              <a:t>doğru sınıflandırılmış piksel </a:t>
            </a:r>
            <a:r>
              <a:rPr lang="tr-TR" dirty="0" smtClean="0"/>
              <a:t>sayısının, o sınıfa atanan piksellerin toplamına bölünmesiyle bulunur. </a:t>
            </a:r>
            <a:endParaRPr lang="tr-TR" dirty="0"/>
          </a:p>
          <a:p>
            <a:pPr>
              <a:spcAft>
                <a:spcPts val="600"/>
              </a:spcAft>
            </a:pPr>
            <a:r>
              <a:rPr lang="tr-TR" b="1" dirty="0"/>
              <a:t>Kullanıcı doğruluğu</a:t>
            </a:r>
            <a:r>
              <a:rPr lang="tr-TR" b="1" dirty="0" smtClean="0"/>
              <a:t>, </a:t>
            </a:r>
            <a:r>
              <a:rPr lang="tr-TR" dirty="0" smtClean="0"/>
              <a:t>her sınıf için atanan piksellerin o </a:t>
            </a:r>
            <a:r>
              <a:rPr lang="tr-TR" dirty="0"/>
              <a:t>sınıfı gerçekte temsil etme </a:t>
            </a:r>
            <a:r>
              <a:rPr lang="tr-TR" dirty="0" smtClean="0"/>
              <a:t>doğruluğunu </a:t>
            </a:r>
            <a:r>
              <a:rPr lang="tr-TR" dirty="0"/>
              <a:t>gösterir</a:t>
            </a:r>
            <a:r>
              <a:rPr lang="tr-TR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tr-TR" b="1" dirty="0"/>
              <a:t>Dahil Etme </a:t>
            </a:r>
            <a:r>
              <a:rPr lang="tr-TR" b="1" dirty="0" smtClean="0"/>
              <a:t>Hatası: </a:t>
            </a:r>
            <a:r>
              <a:rPr lang="tr-TR" dirty="0" smtClean="0"/>
              <a:t>Piksellerin </a:t>
            </a:r>
            <a:r>
              <a:rPr lang="tr-TR" dirty="0"/>
              <a:t>yer alması gerekenden farklı bir sınıfa atanması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b="1" dirty="0" smtClean="0"/>
              <a:t>Kullanıcı Doğruluğu = %100 - Dahil Etme Hatası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32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>
            <a:normAutofit/>
          </a:bodyPr>
          <a:lstStyle/>
          <a:p>
            <a:r>
              <a:rPr lang="tr-TR" sz="3200" b="1" dirty="0"/>
              <a:t>Toplam Doğruluk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b="1" dirty="0" smtClean="0"/>
              <a:t>Toplam doğruluk, </a:t>
            </a:r>
            <a:r>
              <a:rPr lang="tr-TR" sz="2800" dirty="0" smtClean="0"/>
              <a:t>doğru sınıflandırılmış toplam piksel sayısının </a:t>
            </a:r>
            <a:r>
              <a:rPr lang="tr-TR" sz="2800" dirty="0"/>
              <a:t>(köşegen toplamı) referans </a:t>
            </a:r>
            <a:r>
              <a:rPr lang="tr-TR" sz="2800" dirty="0" smtClean="0"/>
              <a:t>piksellerinin toplamına bölünmesiyle </a:t>
            </a:r>
            <a:r>
              <a:rPr lang="tr-TR" sz="2800" dirty="0"/>
              <a:t>elde edilir. 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24569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>
            <a:normAutofit/>
          </a:bodyPr>
          <a:lstStyle/>
          <a:p>
            <a:r>
              <a:rPr lang="tr-TR" sz="3200" b="1" noProof="1" smtClean="0"/>
              <a:t>Kappa Değeri</a:t>
            </a:r>
            <a:endParaRPr lang="tr-TR" sz="3200" b="1" noProof="1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362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tr-TR" sz="2800" b="1" noProof="1" smtClean="0"/>
              <a:t>Kappa değeri, </a:t>
            </a:r>
            <a:r>
              <a:rPr lang="tr-TR" sz="2800" noProof="1" smtClean="0"/>
              <a:t>hata matrisinin satır ve sütun toplamları, köşegen üzerindeki değerler ve toplam referans piksellerinin sayısı kullanılarak </a:t>
            </a:r>
            <a:r>
              <a:rPr lang="tr-TR" sz="2800" noProof="1" smtClean="0"/>
              <a:t>hesaplanır</a:t>
            </a:r>
            <a:r>
              <a:rPr lang="tr-TR" sz="2800" noProof="1" smtClean="0"/>
              <a:t>.</a:t>
            </a:r>
          </a:p>
          <a:p>
            <a:pPr>
              <a:spcAft>
                <a:spcPts val="600"/>
              </a:spcAft>
            </a:pPr>
            <a:endParaRPr lang="tr-TR" sz="2800" noProof="1"/>
          </a:p>
          <a:p>
            <a:pPr marL="0" indent="0">
              <a:spcAft>
                <a:spcPts val="600"/>
              </a:spcAft>
              <a:buNone/>
            </a:pPr>
            <a:endParaRPr lang="tr-TR" sz="2800" noProof="1" smtClean="0"/>
          </a:p>
          <a:p>
            <a:pPr marL="0" indent="0">
              <a:spcAft>
                <a:spcPts val="600"/>
              </a:spcAft>
              <a:buNone/>
            </a:pPr>
            <a:endParaRPr lang="tr-TR" sz="2800" noProof="1"/>
          </a:p>
          <a:p>
            <a:pPr marL="0" indent="0">
              <a:spcAft>
                <a:spcPts val="600"/>
              </a:spcAft>
              <a:buNone/>
            </a:pPr>
            <a:endParaRPr lang="tr-TR" sz="2800" noProof="1" smtClean="0"/>
          </a:p>
          <a:p>
            <a:pPr marL="0" indent="0">
              <a:spcAft>
                <a:spcPts val="600"/>
              </a:spcAft>
              <a:buNone/>
            </a:pPr>
            <a:endParaRPr lang="tr-TR" sz="2800" noProof="1" smtClean="0"/>
          </a:p>
          <a:p>
            <a:pPr>
              <a:spcAft>
                <a:spcPts val="600"/>
              </a:spcAft>
            </a:pPr>
            <a:r>
              <a:rPr lang="tr-TR" sz="2800" noProof="1" smtClean="0"/>
              <a:t>Kappa, 0 </a:t>
            </a:r>
            <a:r>
              <a:rPr lang="tr-TR" sz="2800" noProof="1" smtClean="0"/>
              <a:t>ile 1 arasında değerler alır.</a:t>
            </a:r>
          </a:p>
          <a:p>
            <a:pPr>
              <a:spcAft>
                <a:spcPts val="600"/>
              </a:spcAft>
            </a:pPr>
            <a:endParaRPr lang="tr-TR" sz="2800" noProof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831" y="3226296"/>
            <a:ext cx="25622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06788"/>
            <a:ext cx="35909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86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ext Box 2"/>
          <p:cNvSpPr txBox="1">
            <a:spLocks noChangeArrowheads="1"/>
          </p:cNvSpPr>
          <p:nvPr/>
        </p:nvSpPr>
        <p:spPr bwMode="auto">
          <a:xfrm>
            <a:off x="251520" y="0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 b="1" dirty="0" smtClean="0">
                <a:solidFill>
                  <a:srgbClr val="FF0000"/>
                </a:solidFill>
                <a:latin typeface="Arial" charset="0"/>
              </a:rPr>
              <a:t>ÖRNEK - 1 </a:t>
            </a:r>
            <a:endParaRPr lang="tr-TR" altLang="tr-TR" sz="1800" b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0" y="404664"/>
            <a:ext cx="8795108" cy="637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15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26305"/>
            <a:ext cx="8610600" cy="621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89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51520" y="0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 b="1" dirty="0" smtClean="0">
                <a:solidFill>
                  <a:srgbClr val="FF0000"/>
                </a:solidFill>
                <a:latin typeface="Arial" charset="0"/>
              </a:rPr>
              <a:t>ÖRNEK - 2 </a:t>
            </a:r>
            <a:endParaRPr lang="tr-TR" altLang="tr-TR" sz="1800" b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28" y="548680"/>
            <a:ext cx="8667446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10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lik">
  <a:themeElements>
    <a:clrScheme name="Netlik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tli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tlik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10229</TotalTime>
  <Words>424</Words>
  <Application>Microsoft Office PowerPoint</Application>
  <PresentationFormat>Ekran Gösterisi (4:3)</PresentationFormat>
  <Paragraphs>44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Netlik</vt:lpstr>
      <vt:lpstr>UZAKTAN ALGILAMA  DERS 10: SINIFLANDIRMA DOĞRULUĞU</vt:lpstr>
      <vt:lpstr>Sınıflandırma Doğruluğu</vt:lpstr>
      <vt:lpstr>Sınıflandırma Doğruluğu</vt:lpstr>
      <vt:lpstr>Sınıflandırma Doğruluğu</vt:lpstr>
      <vt:lpstr>Sınıflandırma Doğruluğu</vt:lpstr>
      <vt:lpstr>Hata Matrisi ve Doğruluk Kriterleri</vt:lpstr>
      <vt:lpstr>Üretici Doğruluğu / İhmal Hatası</vt:lpstr>
      <vt:lpstr>Kullanıcı Doğruluğu / Dahil Etme Hatası</vt:lpstr>
      <vt:lpstr>Toplam Doğruluk</vt:lpstr>
      <vt:lpstr>Kappa Değeri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derya</dc:creator>
  <cp:lastModifiedBy>derya</cp:lastModifiedBy>
  <cp:revision>717</cp:revision>
  <dcterms:created xsi:type="dcterms:W3CDTF">2019-11-29T11:34:43Z</dcterms:created>
  <dcterms:modified xsi:type="dcterms:W3CDTF">2020-12-24T17:30:33Z</dcterms:modified>
</cp:coreProperties>
</file>