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0" r:id="rId1"/>
  </p:sldMasterIdLst>
  <p:notesMasterIdLst>
    <p:notesMasterId r:id="rId39"/>
  </p:notesMasterIdLst>
  <p:sldIdLst>
    <p:sldId id="325" r:id="rId2"/>
    <p:sldId id="326" r:id="rId3"/>
    <p:sldId id="336" r:id="rId4"/>
    <p:sldId id="339" r:id="rId5"/>
    <p:sldId id="330" r:id="rId6"/>
    <p:sldId id="335" r:id="rId7"/>
    <p:sldId id="331" r:id="rId8"/>
    <p:sldId id="332" r:id="rId9"/>
    <p:sldId id="333" r:id="rId10"/>
    <p:sldId id="337" r:id="rId11"/>
    <p:sldId id="342" r:id="rId12"/>
    <p:sldId id="340" r:id="rId13"/>
    <p:sldId id="351" r:id="rId14"/>
    <p:sldId id="349" r:id="rId15"/>
    <p:sldId id="352" r:id="rId16"/>
    <p:sldId id="358" r:id="rId17"/>
    <p:sldId id="353" r:id="rId18"/>
    <p:sldId id="354" r:id="rId19"/>
    <p:sldId id="345" r:id="rId20"/>
    <p:sldId id="382" r:id="rId21"/>
    <p:sldId id="356" r:id="rId22"/>
    <p:sldId id="383" r:id="rId23"/>
    <p:sldId id="359" r:id="rId24"/>
    <p:sldId id="361" r:id="rId25"/>
    <p:sldId id="370" r:id="rId26"/>
    <p:sldId id="371" r:id="rId27"/>
    <p:sldId id="372" r:id="rId28"/>
    <p:sldId id="376" r:id="rId29"/>
    <p:sldId id="374" r:id="rId30"/>
    <p:sldId id="375" r:id="rId31"/>
    <p:sldId id="379" r:id="rId32"/>
    <p:sldId id="381" r:id="rId33"/>
    <p:sldId id="380" r:id="rId34"/>
    <p:sldId id="362" r:id="rId35"/>
    <p:sldId id="377" r:id="rId36"/>
    <p:sldId id="363" r:id="rId37"/>
    <p:sldId id="364"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9" d="100"/>
          <a:sy n="59" d="100"/>
        </p:scale>
        <p:origin x="-826" y="-58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F7082-1BE0-4B7A-B111-BAC884B171BB}" type="datetimeFigureOut">
              <a:rPr lang="tr-TR" smtClean="0"/>
              <a:t>23.10.2020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29E05-98C1-4EDA-AA6A-CBCFD374F7FB}" type="slidenum">
              <a:rPr lang="tr-TR" smtClean="0"/>
              <a:t>‹#›</a:t>
            </a:fld>
            <a:endParaRPr lang="tr-TR"/>
          </a:p>
        </p:txBody>
      </p:sp>
    </p:spTree>
    <p:extLst>
      <p:ext uri="{BB962C8B-B14F-4D97-AF65-F5344CB8AC3E}">
        <p14:creationId xmlns:p14="http://schemas.microsoft.com/office/powerpoint/2010/main" val="2418194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65D41BB7-B090-421E-9946-36CF60159137}" type="datetime1">
              <a:rPr lang="tr-TR" smtClean="0"/>
              <a:t>23.10.2020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F3DB5DBA-2858-4FE9-A762-5D5EEC15B45C}" type="datetime1">
              <a:rPr lang="tr-TR" smtClean="0"/>
              <a:t>23.10.2020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92B81718-AED8-4132-BFE7-59101290AB7D}" type="datetime1">
              <a:rPr lang="tr-TR" smtClean="0"/>
              <a:t>23.10.2020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6F171FC-EA42-4F6D-B865-1B3B513F1296}" type="datetime1">
              <a:rPr lang="tr-TR" smtClean="0"/>
              <a:t>23.10.2020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04A88C6-6843-444B-A264-3A91B17DEF0F}" type="datetime1">
              <a:rPr lang="tr-TR" smtClean="0"/>
              <a:t>23.10.2020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3AB632FA-EA40-49F8-9551-92744786FBBF}" type="datetime1">
              <a:rPr lang="tr-TR" smtClean="0"/>
              <a:t>23.10.2020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26D82-0FE6-4350-9657-247B0C4EC0EF}" type="datetime1">
              <a:rPr lang="tr-TR" smtClean="0"/>
              <a:t>23.10.2020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147C036-834B-4B22-84EA-9723056160BD}" type="datetime1">
              <a:rPr lang="tr-TR" smtClean="0"/>
              <a:t>23.10.2020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3273824-13FE-4301-B4AF-F0B866FB2A31}" type="datetime1">
              <a:rPr lang="tr-TR" smtClean="0"/>
              <a:t>23.10.2020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90D6C216-BAD0-4AD5-89A7-A6DBE3DB0447}" type="datetime1">
              <a:rPr lang="tr-TR" smtClean="0"/>
              <a:t>23.10.2020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EB2725F-413D-4F59-8CE2-74E616B577D3}" type="datetime1">
              <a:rPr lang="tr-TR" smtClean="0"/>
              <a:t>23.10.2020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26404B8-8D9A-4EA6-BD6E-5D875A1045F2}" type="datetime1">
              <a:rPr lang="tr-TR" smtClean="0"/>
              <a:t>23.10.2020</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9552" y="836712"/>
            <a:ext cx="8496944" cy="2462113"/>
          </a:xfrm>
        </p:spPr>
        <p:txBody>
          <a:bodyPr/>
          <a:lstStyle/>
          <a:p>
            <a:r>
              <a:rPr lang="tr-TR" sz="4800" b="1" noProof="1" smtClean="0">
                <a:solidFill>
                  <a:schemeClr val="tx1"/>
                </a:solidFill>
              </a:rPr>
              <a:t>UZAKTAN ALGILAMA</a:t>
            </a:r>
            <a:r>
              <a:rPr lang="tr-TR" sz="4400" b="1" noProof="1" smtClean="0">
                <a:solidFill>
                  <a:schemeClr val="tx1"/>
                </a:solidFill>
              </a:rPr>
              <a:t/>
            </a:r>
            <a:br>
              <a:rPr lang="tr-TR" sz="4400" b="1" noProof="1" smtClean="0">
                <a:solidFill>
                  <a:schemeClr val="tx1"/>
                </a:solidFill>
              </a:rPr>
            </a:br>
            <a:r>
              <a:rPr lang="tr-TR" sz="4400" b="1" noProof="1" smtClean="0"/>
              <a:t/>
            </a:r>
            <a:br>
              <a:rPr lang="tr-TR" sz="4400" b="1" noProof="1" smtClean="0"/>
            </a:br>
            <a:r>
              <a:rPr lang="tr-TR" sz="2800" noProof="1" smtClean="0"/>
              <a:t>DERS 3: YERYÜZÜ CİSİMLERİNİN SPEKTRAL YANSITIM ve ISIL KIZILÖTESİ BÖLGEDE IŞINIM YAYMA ÖZELLİKLERİ</a:t>
            </a:r>
            <a:endParaRPr lang="tr-TR" sz="2800" noProof="1"/>
          </a:p>
        </p:txBody>
      </p:sp>
      <p:sp>
        <p:nvSpPr>
          <p:cNvPr id="3" name="Alt Başlık 2"/>
          <p:cNvSpPr>
            <a:spLocks noGrp="1"/>
          </p:cNvSpPr>
          <p:nvPr>
            <p:ph type="subTitle" idx="1"/>
          </p:nvPr>
        </p:nvSpPr>
        <p:spPr/>
        <p:txBody>
          <a:bodyPr/>
          <a:lstStyle/>
          <a:p>
            <a:r>
              <a:rPr lang="tr-TR" dirty="0"/>
              <a:t>Doç. Dr. Derya ÖZTÜRK</a:t>
            </a:r>
          </a:p>
          <a:p>
            <a:r>
              <a:rPr lang="tr-TR" dirty="0"/>
              <a:t>Samsun, 2020</a:t>
            </a:r>
          </a:p>
          <a:p>
            <a:endParaRPr lang="tr-TR" dirty="0"/>
          </a:p>
        </p:txBody>
      </p:sp>
    </p:spTree>
    <p:extLst>
      <p:ext uri="{BB962C8B-B14F-4D97-AF65-F5344CB8AC3E}">
        <p14:creationId xmlns:p14="http://schemas.microsoft.com/office/powerpoint/2010/main" val="2564122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normAutofit fontScale="90000"/>
          </a:bodyPr>
          <a:lstStyle/>
          <a:p>
            <a:r>
              <a:rPr lang="tr-TR" b="1" dirty="0" smtClean="0"/>
              <a:t>Spektral Yansıtım Grafiğinin Önemi</a:t>
            </a:r>
            <a:endParaRPr lang="tr-TR" dirty="0"/>
          </a:p>
        </p:txBody>
      </p:sp>
      <p:sp>
        <p:nvSpPr>
          <p:cNvPr id="3" name="İçerik Yer Tutucusu 2"/>
          <p:cNvSpPr>
            <a:spLocks noGrp="1"/>
          </p:cNvSpPr>
          <p:nvPr>
            <p:ph idx="1"/>
          </p:nvPr>
        </p:nvSpPr>
        <p:spPr/>
        <p:txBody>
          <a:bodyPr>
            <a:normAutofit/>
          </a:bodyPr>
          <a:lstStyle/>
          <a:p>
            <a:pPr>
              <a:spcAft>
                <a:spcPts val="600"/>
              </a:spcAft>
            </a:pPr>
            <a:r>
              <a:rPr lang="tr-TR" sz="2800" dirty="0" smtClean="0"/>
              <a:t>Objeleri </a:t>
            </a:r>
            <a:r>
              <a:rPr lang="tr-TR" sz="2800" dirty="0"/>
              <a:t>ayırt etmek için standart (ortalama-genel) yansıtım eğrileri önemlidir.  </a:t>
            </a:r>
            <a:r>
              <a:rPr lang="tr-TR" sz="2800" dirty="0" smtClean="0"/>
              <a:t>Verimizi bunlarla </a:t>
            </a:r>
            <a:r>
              <a:rPr lang="tr-TR" sz="2800" dirty="0"/>
              <a:t>karşılaştırarak </a:t>
            </a:r>
            <a:r>
              <a:rPr lang="tr-TR" sz="2800" dirty="0" smtClean="0"/>
              <a:t>objelerin ne </a:t>
            </a:r>
            <a:r>
              <a:rPr lang="tr-TR" sz="2800" dirty="0"/>
              <a:t>olduğunu belirleyebiliriz. </a:t>
            </a:r>
            <a:endParaRPr lang="tr-TR" sz="2800" dirty="0" smtClean="0"/>
          </a:p>
          <a:p>
            <a:pPr>
              <a:spcAft>
                <a:spcPts val="600"/>
              </a:spcAft>
            </a:pPr>
            <a:r>
              <a:rPr lang="tr-TR" sz="2800" dirty="0" smtClean="0"/>
              <a:t>Ayrıca </a:t>
            </a:r>
            <a:r>
              <a:rPr lang="tr-TR" sz="2800" dirty="0"/>
              <a:t>aynı anda birçok türe ait yansıtım grafiğini oluşturduğumuzda hangi bantların bu nesneleri ayırt etmek için kullanılabileceğini görebiliriz.</a:t>
            </a:r>
          </a:p>
          <a:p>
            <a:pPr>
              <a:spcAft>
                <a:spcPts val="600"/>
              </a:spcAft>
            </a:pPr>
            <a:endParaRPr lang="tr-TR" sz="2800" dirty="0"/>
          </a:p>
        </p:txBody>
      </p:sp>
    </p:spTree>
    <p:extLst>
      <p:ext uri="{BB962C8B-B14F-4D97-AF65-F5344CB8AC3E}">
        <p14:creationId xmlns:p14="http://schemas.microsoft.com/office/powerpoint/2010/main" val="3518587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a:normAutofit/>
          </a:bodyPr>
          <a:lstStyle/>
          <a:p>
            <a:r>
              <a:rPr lang="tr-TR" b="1" dirty="0"/>
              <a:t>Bitki Örtüsünün Spektral Yansıtımı</a:t>
            </a:r>
            <a:endParaRPr lang="tr-TR" dirty="0"/>
          </a:p>
        </p:txBody>
      </p:sp>
      <p:sp>
        <p:nvSpPr>
          <p:cNvPr id="3" name="İçerik Yer Tutucusu 2"/>
          <p:cNvSpPr>
            <a:spLocks noGrp="1"/>
          </p:cNvSpPr>
          <p:nvPr>
            <p:ph idx="1"/>
          </p:nvPr>
        </p:nvSpPr>
        <p:spPr>
          <a:xfrm>
            <a:off x="457200" y="1312168"/>
            <a:ext cx="8229600" cy="1252736"/>
          </a:xfrm>
        </p:spPr>
        <p:txBody>
          <a:bodyPr/>
          <a:lstStyle/>
          <a:p>
            <a:r>
              <a:rPr lang="tr-TR" noProof="1" smtClean="0"/>
              <a:t>Bir bitki örtüsünün spektral yansıtımı temel olarak, </a:t>
            </a:r>
            <a:r>
              <a:rPr lang="tr-TR" b="1" noProof="1" smtClean="0"/>
              <a:t>pigmentasyon</a:t>
            </a:r>
            <a:r>
              <a:rPr lang="tr-TR" noProof="1" smtClean="0"/>
              <a:t>, </a:t>
            </a:r>
            <a:r>
              <a:rPr lang="tr-TR" b="1" noProof="1" smtClean="0"/>
              <a:t>fizyolojik yapı</a:t>
            </a:r>
            <a:r>
              <a:rPr lang="tr-TR" noProof="1" smtClean="0"/>
              <a:t> ve </a:t>
            </a:r>
            <a:r>
              <a:rPr lang="tr-TR" b="1" noProof="1" smtClean="0"/>
              <a:t>su içeriğine</a:t>
            </a:r>
            <a:r>
              <a:rPr lang="tr-TR" noProof="1" smtClean="0"/>
              <a:t> bağlıdır. </a:t>
            </a:r>
          </a:p>
          <a:p>
            <a:endParaRPr lang="tr-TR"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912" y="2420888"/>
            <a:ext cx="6823456" cy="4293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0867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Bitki Örtüsünün Spektral Yansıtımı</a:t>
            </a:r>
            <a:endParaRPr lang="tr-TR" dirty="0"/>
          </a:p>
        </p:txBody>
      </p:sp>
      <p:sp>
        <p:nvSpPr>
          <p:cNvPr id="3" name="İçerik Yer Tutucusu 2"/>
          <p:cNvSpPr>
            <a:spLocks noGrp="1"/>
          </p:cNvSpPr>
          <p:nvPr>
            <p:ph idx="1"/>
          </p:nvPr>
        </p:nvSpPr>
        <p:spPr/>
        <p:txBody>
          <a:bodyPr>
            <a:normAutofit/>
          </a:bodyPr>
          <a:lstStyle/>
          <a:p>
            <a:r>
              <a:rPr lang="tr-TR" sz="2800" noProof="1" smtClean="0"/>
              <a:t>Pigmentasyon, fizyolojik yapı ve su içeriği bitki örtüsünün yansıtımında temel unsurlar olmakla birlikte, yaprakların geçirimi, yaprak tabakalarının sayısı, bitki üzerindeki yaprakların dizilimi ve arka plandaki yapının karakteri de (toprak, yaprak vb.) yansıtımı etkileyen faktörlerdir.</a:t>
            </a:r>
          </a:p>
          <a:p>
            <a:endParaRPr lang="tr-TR" sz="2800" noProof="1"/>
          </a:p>
        </p:txBody>
      </p:sp>
    </p:spTree>
    <p:extLst>
      <p:ext uri="{BB962C8B-B14F-4D97-AF65-F5344CB8AC3E}">
        <p14:creationId xmlns:p14="http://schemas.microsoft.com/office/powerpoint/2010/main" val="3574677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22176"/>
            <a:ext cx="8892480" cy="990600"/>
          </a:xfrm>
        </p:spPr>
        <p:txBody>
          <a:bodyPr vert="horz" lIns="91440" tIns="45720" rIns="91440" bIns="45720" rtlCol="0" anchor="ctr">
            <a:noAutofit/>
          </a:bodyPr>
          <a:lstStyle/>
          <a:p>
            <a:r>
              <a:rPr lang="tr-TR" sz="3200" b="1" noProof="1" smtClean="0"/>
              <a:t>Görünür Bölgede (0.4 - 0.7 μm) Bitki Örtüsünün Spektral Yansıtımı</a:t>
            </a:r>
            <a:endParaRPr lang="tr-TR" sz="3200" b="1" noProof="1"/>
          </a:p>
        </p:txBody>
      </p:sp>
      <p:sp>
        <p:nvSpPr>
          <p:cNvPr id="3" name="İçerik Yer Tutucusu 2"/>
          <p:cNvSpPr>
            <a:spLocks noGrp="1"/>
          </p:cNvSpPr>
          <p:nvPr>
            <p:ph idx="1"/>
          </p:nvPr>
        </p:nvSpPr>
        <p:spPr>
          <a:xfrm>
            <a:off x="323528" y="1597057"/>
            <a:ext cx="8363272" cy="2047967"/>
          </a:xfrm>
        </p:spPr>
        <p:txBody>
          <a:bodyPr>
            <a:normAutofit lnSpcReduction="10000"/>
          </a:bodyPr>
          <a:lstStyle/>
          <a:p>
            <a:pPr>
              <a:spcAft>
                <a:spcPts val="600"/>
              </a:spcAft>
            </a:pPr>
            <a:r>
              <a:rPr lang="tr-TR" noProof="1" smtClean="0"/>
              <a:t>Görünür bölgede yansıma </a:t>
            </a:r>
            <a:r>
              <a:rPr lang="tr-TR" b="1" noProof="1" smtClean="0"/>
              <a:t>klorofil</a:t>
            </a:r>
            <a:r>
              <a:rPr lang="tr-TR" noProof="1" smtClean="0"/>
              <a:t>, </a:t>
            </a:r>
            <a:r>
              <a:rPr lang="tr-TR" b="1" noProof="1" smtClean="0"/>
              <a:t>beta karoten</a:t>
            </a:r>
            <a:r>
              <a:rPr lang="tr-TR" noProof="1" smtClean="0"/>
              <a:t>, </a:t>
            </a:r>
            <a:r>
              <a:rPr lang="tr-TR" b="1" noProof="1" smtClean="0"/>
              <a:t>ksantofil</a:t>
            </a:r>
            <a:r>
              <a:rPr lang="tr-TR" noProof="1" smtClean="0"/>
              <a:t> (sarı pigment) ve </a:t>
            </a:r>
            <a:r>
              <a:rPr lang="tr-TR" b="1" noProof="1" smtClean="0"/>
              <a:t>antosyanin</a:t>
            </a:r>
            <a:r>
              <a:rPr lang="tr-TR" noProof="1" smtClean="0"/>
              <a:t> (kırmızı pigment) gibi yaprak pigmentleri tarafından kontrol edilir.</a:t>
            </a:r>
          </a:p>
          <a:p>
            <a:pPr>
              <a:spcAft>
                <a:spcPts val="600"/>
              </a:spcAft>
            </a:pPr>
            <a:r>
              <a:rPr lang="tr-TR" noProof="1" smtClean="0"/>
              <a:t>Görünür bölgede yaprak pigmentleri fotosentez için gelen enerjiyi yutarlar  ve yansıtımı önemli ölçüde azaltırlar. </a:t>
            </a:r>
          </a:p>
          <a:p>
            <a:pPr>
              <a:spcAft>
                <a:spcPts val="600"/>
              </a:spcAft>
            </a:pPr>
            <a:endParaRPr lang="tr-TR"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575456"/>
            <a:ext cx="5123742" cy="3224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9089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765376"/>
            <a:ext cx="8507288" cy="3048000"/>
          </a:xfrm>
        </p:spPr>
        <p:txBody>
          <a:bodyPr>
            <a:normAutofit/>
          </a:bodyPr>
          <a:lstStyle/>
          <a:p>
            <a:r>
              <a:rPr lang="tr-TR" sz="2000" noProof="1" smtClean="0"/>
              <a:t>Şekil incelendiğinde elektromanyetik spektrumun mavi ve kırmızı bölgelerinde yansıtımın çok düştüğü iki yer görülmektedir. Bu düşük yansıtım, iki klorofil soğurma bandına karşılık gelir </a:t>
            </a:r>
            <a:r>
              <a:rPr lang="tr-TR" sz="2000" b="1" noProof="1" smtClean="0"/>
              <a:t>(0.45 μm </a:t>
            </a:r>
            <a:r>
              <a:rPr lang="tr-TR" sz="2000" noProof="1" smtClean="0"/>
              <a:t>ve</a:t>
            </a:r>
            <a:r>
              <a:rPr lang="tr-TR" sz="2000" b="1" noProof="1" smtClean="0"/>
              <a:t> 0.65 μm).</a:t>
            </a:r>
            <a:r>
              <a:rPr lang="tr-TR" sz="2000" noProof="1" smtClean="0"/>
              <a:t> Görünür dalga boylarında, yeşil bir yaprağa çarpan enerjinin çoğu soğurulur. İki klorofil soğurma bandı yaklaşık </a:t>
            </a:r>
            <a:r>
              <a:rPr lang="tr-TR" sz="2000" b="1" noProof="1" smtClean="0"/>
              <a:t>0.54 μm</a:t>
            </a:r>
            <a:r>
              <a:rPr lang="tr-TR" sz="2000" noProof="1" smtClean="0"/>
              <a:t>’de bir yansıtım tepe noktası oluşmasına neden olur.  Bu değer yeşil dalga uzunluğu bölgesi içerisindedir. </a:t>
            </a:r>
            <a:r>
              <a:rPr lang="tr-TR" sz="2000" b="1" noProof="1" smtClean="0"/>
              <a:t>Yutulma yeşil bölgede daha az olduğundan sağlıklı yapraklar gözümüze yeşil renkte görünür.</a:t>
            </a:r>
            <a:endParaRPr lang="tr-TR" sz="2000" b="1"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49931"/>
            <a:ext cx="5239838" cy="3297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1701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6048672"/>
          </a:xfrm>
        </p:spPr>
        <p:txBody>
          <a:bodyPr>
            <a:normAutofit lnSpcReduction="10000"/>
          </a:bodyPr>
          <a:lstStyle/>
          <a:p>
            <a:pPr>
              <a:spcAft>
                <a:spcPts val="600"/>
              </a:spcAft>
            </a:pPr>
            <a:r>
              <a:rPr lang="tr-TR" noProof="1" smtClean="0"/>
              <a:t>Eğer bitki stres altında ise ve klorofil üretimi azaldıysa, klorofil pigmentasyonunun eksikliği, bu bitkilerin, klorofil yutma bantlarında daha az yutulmasına neden olur. Bu tür bitkiler, özellikle spektrumun kırmızı bölgesinde çok daha fazla yansıtıma sahip olup, bu nedenle sarımsı görünmektedir.</a:t>
            </a:r>
          </a:p>
          <a:p>
            <a:pPr>
              <a:spcAft>
                <a:spcPts val="600"/>
              </a:spcAft>
            </a:pPr>
            <a:r>
              <a:rPr lang="tr-TR" noProof="1" smtClean="0"/>
              <a:t>Yeşil yaprakta </a:t>
            </a:r>
            <a:r>
              <a:rPr lang="tr-TR" b="1" noProof="1" smtClean="0"/>
              <a:t>karoten ve ksantofil (sarı pigment)</a:t>
            </a:r>
            <a:r>
              <a:rPr lang="tr-TR" noProof="1" smtClean="0"/>
              <a:t> de bulunur. Bir bitki </a:t>
            </a:r>
            <a:r>
              <a:rPr lang="tr-TR" u="sng" noProof="1" smtClean="0"/>
              <a:t>yaşlandıkça</a:t>
            </a:r>
            <a:r>
              <a:rPr lang="tr-TR" noProof="1" smtClean="0"/>
              <a:t>, klorofil  yavaş yavaş kaybolur ve bu kayboluş, karotenlerin ve ksantofillerin dominant olmasına neden olur. Bu olay ağaç yapraklarının sonbaharda sarı renk almasının temel nedenidir. </a:t>
            </a:r>
          </a:p>
          <a:p>
            <a:pPr>
              <a:spcAft>
                <a:spcPts val="600"/>
              </a:spcAft>
            </a:pPr>
            <a:r>
              <a:rPr lang="tr-TR" noProof="1" smtClean="0"/>
              <a:t>Aynı şekilde, sonbaharda klorofil üretimi azaldığında, bazı ağaç türleri büyük miktarda </a:t>
            </a:r>
            <a:r>
              <a:rPr lang="tr-TR" b="1" noProof="1" smtClean="0"/>
              <a:t>antosyanin (kırmızı pigment)</a:t>
            </a:r>
            <a:r>
              <a:rPr lang="tr-TR" noProof="1" smtClean="0"/>
              <a:t> üretir. Bunun sonucu olarak da yapraklar açık kırmızı bir görünüm alır.</a:t>
            </a:r>
          </a:p>
          <a:p>
            <a:pPr>
              <a:spcAft>
                <a:spcPts val="600"/>
              </a:spcAft>
            </a:pPr>
            <a:endParaRPr lang="tr-TR" noProof="1"/>
          </a:p>
        </p:txBody>
      </p:sp>
    </p:spTree>
    <p:extLst>
      <p:ext uri="{BB962C8B-B14F-4D97-AF65-F5344CB8AC3E}">
        <p14:creationId xmlns:p14="http://schemas.microsoft.com/office/powerpoint/2010/main" val="2636276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533400"/>
            <a:ext cx="8568952" cy="990600"/>
          </a:xfrm>
        </p:spPr>
        <p:txBody>
          <a:bodyPr vert="horz" lIns="91440" tIns="45720" rIns="91440" bIns="45720" rtlCol="0" anchor="ctr">
            <a:noAutofit/>
          </a:bodyPr>
          <a:lstStyle/>
          <a:p>
            <a:r>
              <a:rPr lang="tr-TR" sz="3200" b="1" noProof="1"/>
              <a:t>Yakın Kızılötesi Bölgede (0.7 - 1.1 μm) Bitki Örtüsünün Spektral Yansıtımı</a:t>
            </a:r>
          </a:p>
        </p:txBody>
      </p:sp>
      <p:sp>
        <p:nvSpPr>
          <p:cNvPr id="3" name="İçerik Yer Tutucusu 2"/>
          <p:cNvSpPr>
            <a:spLocks noGrp="1"/>
          </p:cNvSpPr>
          <p:nvPr>
            <p:ph idx="1"/>
          </p:nvPr>
        </p:nvSpPr>
        <p:spPr>
          <a:xfrm>
            <a:off x="457200" y="1744216"/>
            <a:ext cx="8435280" cy="3556992"/>
          </a:xfrm>
        </p:spPr>
        <p:txBody>
          <a:bodyPr>
            <a:noAutofit/>
          </a:bodyPr>
          <a:lstStyle/>
          <a:p>
            <a:r>
              <a:rPr lang="tr-TR" sz="2800" dirty="0" smtClean="0"/>
              <a:t>Yakın kızılötesi </a:t>
            </a:r>
            <a:r>
              <a:rPr lang="tr-TR" sz="2800" dirty="0"/>
              <a:t>bölgede </a:t>
            </a:r>
            <a:r>
              <a:rPr lang="tr-TR" sz="2800" dirty="0" smtClean="0"/>
              <a:t>bitki örtüsünün yansıtımında </a:t>
            </a:r>
            <a:r>
              <a:rPr lang="tr-TR" sz="2800" dirty="0"/>
              <a:t>ana etken yaprağın </a:t>
            </a:r>
            <a:r>
              <a:rPr lang="tr-TR" sz="2800" dirty="0" smtClean="0"/>
              <a:t>fizyolojik yapısıdır. </a:t>
            </a:r>
            <a:r>
              <a:rPr lang="tr-TR" sz="2800" dirty="0"/>
              <a:t>Yaprak yapısı bitki türleri için önemli farklılıklar gösterir. Buna bağlı olarak </a:t>
            </a:r>
            <a:r>
              <a:rPr lang="tr-TR" sz="2800" dirty="0" smtClean="0"/>
              <a:t>elektromanyetik spektrumun </a:t>
            </a:r>
            <a:r>
              <a:rPr lang="tr-TR" sz="2800" dirty="0"/>
              <a:t>yakın kızılötesi bölgesindeki yansıtım farklılıklarından yararlanarak bitki türlerini ayırt etmek </a:t>
            </a:r>
            <a:r>
              <a:rPr lang="tr-TR" sz="2800" dirty="0" smtClean="0"/>
              <a:t>mümkündür. </a:t>
            </a:r>
          </a:p>
          <a:p>
            <a:endParaRPr lang="tr-TR" sz="2800" dirty="0"/>
          </a:p>
          <a:p>
            <a:endParaRPr lang="tr-TR" sz="2800" dirty="0"/>
          </a:p>
        </p:txBody>
      </p:sp>
    </p:spTree>
    <p:extLst>
      <p:ext uri="{BB962C8B-B14F-4D97-AF65-F5344CB8AC3E}">
        <p14:creationId xmlns:p14="http://schemas.microsoft.com/office/powerpoint/2010/main" val="385091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33400"/>
            <a:ext cx="8435280" cy="990600"/>
          </a:xfrm>
        </p:spPr>
        <p:txBody>
          <a:bodyPr vert="horz" lIns="91440" tIns="45720" rIns="91440" bIns="45720" rtlCol="0" anchor="ctr">
            <a:noAutofit/>
          </a:bodyPr>
          <a:lstStyle/>
          <a:p>
            <a:r>
              <a:rPr lang="tr-TR" sz="3200" b="1" noProof="1"/>
              <a:t>Kısa Dalga Kızılötesi Bölgede (1.1 - 3 μm) Bitki Örtüsünün Spektral Yansıtımı</a:t>
            </a:r>
          </a:p>
        </p:txBody>
      </p:sp>
      <p:sp>
        <p:nvSpPr>
          <p:cNvPr id="3" name="İçerik Yer Tutucusu 2"/>
          <p:cNvSpPr>
            <a:spLocks noGrp="1"/>
          </p:cNvSpPr>
          <p:nvPr>
            <p:ph idx="1"/>
          </p:nvPr>
        </p:nvSpPr>
        <p:spPr>
          <a:xfrm>
            <a:off x="457200" y="1720552"/>
            <a:ext cx="8229600" cy="3796680"/>
          </a:xfrm>
        </p:spPr>
        <p:txBody>
          <a:bodyPr>
            <a:normAutofit/>
          </a:bodyPr>
          <a:lstStyle/>
          <a:p>
            <a:pPr>
              <a:spcAft>
                <a:spcPts val="600"/>
              </a:spcAft>
            </a:pPr>
            <a:r>
              <a:rPr lang="tr-TR" sz="2800" dirty="0"/>
              <a:t>Kısa dalga kızılötesi bölgede bitki örtüsünün yansıtımında bitkideki su miktarı önemli derecede etkilidir.</a:t>
            </a:r>
          </a:p>
          <a:p>
            <a:pPr>
              <a:spcAft>
                <a:spcPts val="600"/>
              </a:spcAft>
            </a:pPr>
            <a:r>
              <a:rPr lang="tr-TR" sz="2800" dirty="0"/>
              <a:t>Kısa dalga kızılötesi bölgede </a:t>
            </a:r>
            <a:r>
              <a:rPr lang="tr-TR" sz="2800" dirty="0" smtClean="0"/>
              <a:t>yansıtım </a:t>
            </a:r>
            <a:r>
              <a:rPr lang="tr-TR" sz="2800" dirty="0"/>
              <a:t>ile yapraktaki su </a:t>
            </a:r>
            <a:r>
              <a:rPr lang="tr-TR" sz="2800" dirty="0" smtClean="0"/>
              <a:t>miktarı </a:t>
            </a:r>
            <a:r>
              <a:rPr lang="tr-TR" sz="2800" dirty="0"/>
              <a:t>ters orantılı olup, su </a:t>
            </a:r>
            <a:r>
              <a:rPr lang="tr-TR" sz="2800" dirty="0" smtClean="0"/>
              <a:t>miktarı da </a:t>
            </a:r>
            <a:r>
              <a:rPr lang="tr-TR" sz="2800" dirty="0"/>
              <a:t>yaprak </a:t>
            </a:r>
            <a:r>
              <a:rPr lang="tr-TR" sz="2800" dirty="0" smtClean="0"/>
              <a:t>kalınlığına bağlıdır. </a:t>
            </a:r>
            <a:r>
              <a:rPr lang="tr-TR" sz="2800" dirty="0"/>
              <a:t>Su </a:t>
            </a:r>
            <a:r>
              <a:rPr lang="tr-TR" sz="2800" dirty="0" smtClean="0"/>
              <a:t>miktarı arttıkça yansıtım </a:t>
            </a:r>
            <a:r>
              <a:rPr lang="tr-TR" sz="2800" dirty="0"/>
              <a:t>azalmakta ve </a:t>
            </a:r>
            <a:r>
              <a:rPr lang="tr-TR" sz="2800" dirty="0" smtClean="0"/>
              <a:t>yutulma artmaktadır</a:t>
            </a:r>
            <a:r>
              <a:rPr lang="tr-TR" sz="2800" dirty="0"/>
              <a:t>.</a:t>
            </a:r>
          </a:p>
        </p:txBody>
      </p:sp>
    </p:spTree>
    <p:extLst>
      <p:ext uri="{BB962C8B-B14F-4D97-AF65-F5344CB8AC3E}">
        <p14:creationId xmlns:p14="http://schemas.microsoft.com/office/powerpoint/2010/main" val="3592916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Autofit/>
          </a:bodyPr>
          <a:lstStyle/>
          <a:p>
            <a:r>
              <a:rPr lang="tr-TR" sz="2800" b="1" dirty="0" smtClean="0"/>
              <a:t>Su Soğurma Bantları</a:t>
            </a:r>
            <a:endParaRPr lang="tr-TR" sz="2800" b="1" dirty="0"/>
          </a:p>
        </p:txBody>
      </p:sp>
      <p:sp>
        <p:nvSpPr>
          <p:cNvPr id="3" name="İçerik Yer Tutucusu 2"/>
          <p:cNvSpPr>
            <a:spLocks noGrp="1"/>
          </p:cNvSpPr>
          <p:nvPr>
            <p:ph idx="1"/>
          </p:nvPr>
        </p:nvSpPr>
        <p:spPr>
          <a:xfrm>
            <a:off x="457200" y="1196752"/>
            <a:ext cx="8435280" cy="2908920"/>
          </a:xfrm>
        </p:spPr>
        <p:txBody>
          <a:bodyPr>
            <a:normAutofit fontScale="92500"/>
          </a:bodyPr>
          <a:lstStyle/>
          <a:p>
            <a:pPr marL="0" indent="0">
              <a:buNone/>
            </a:pPr>
            <a:r>
              <a:rPr lang="tr-TR" noProof="1" smtClean="0"/>
              <a:t>Yakın ve kısa dalga kızılötesi bölgede;</a:t>
            </a:r>
          </a:p>
          <a:p>
            <a:r>
              <a:rPr lang="tr-TR" b="1" noProof="1" smtClean="0"/>
              <a:t>1.4</a:t>
            </a:r>
            <a:r>
              <a:rPr lang="tr-TR" noProof="1" smtClean="0"/>
              <a:t>, </a:t>
            </a:r>
            <a:r>
              <a:rPr lang="tr-TR" b="1" noProof="1" smtClean="0"/>
              <a:t>1.9</a:t>
            </a:r>
            <a:r>
              <a:rPr lang="tr-TR" noProof="1" smtClean="0"/>
              <a:t> ve </a:t>
            </a:r>
            <a:r>
              <a:rPr lang="tr-TR" b="1" noProof="1" smtClean="0"/>
              <a:t>2.7</a:t>
            </a:r>
            <a:r>
              <a:rPr lang="tr-TR" noProof="1" smtClean="0"/>
              <a:t> μm yakınında oluşan güçlü su soğurma bantları (birincil soğurma bantları), yeşil bitki örtüsünün spektral yansıtımında etkilidir. Bu bölgede, yansıtım tepe noktaları, su soğurma bantları arasında, yaklaşık </a:t>
            </a:r>
            <a:r>
              <a:rPr lang="tr-TR" b="1" noProof="1" smtClean="0"/>
              <a:t>1.6</a:t>
            </a:r>
            <a:r>
              <a:rPr lang="tr-TR" noProof="1" smtClean="0"/>
              <a:t> ve </a:t>
            </a:r>
            <a:r>
              <a:rPr lang="tr-TR" b="1" noProof="1" smtClean="0"/>
              <a:t>2.2</a:t>
            </a:r>
            <a:r>
              <a:rPr lang="tr-TR" noProof="1" smtClean="0"/>
              <a:t> μm’de oluşur. </a:t>
            </a:r>
          </a:p>
          <a:p>
            <a:r>
              <a:rPr lang="tr-TR" b="1" noProof="1" smtClean="0"/>
              <a:t>0.9</a:t>
            </a:r>
            <a:r>
              <a:rPr lang="tr-TR" noProof="1" smtClean="0"/>
              <a:t> μm ve </a:t>
            </a:r>
            <a:r>
              <a:rPr lang="tr-TR" b="1" noProof="1" smtClean="0"/>
              <a:t>1.1</a:t>
            </a:r>
            <a:r>
              <a:rPr lang="tr-TR" noProof="1" smtClean="0"/>
              <a:t> μm dalga uzunluklarında (ikincil soğurma bantları) yapraktaki su muhtevası nedeni ile çok az bir miktarda yutulma olur. </a:t>
            </a:r>
          </a:p>
          <a:p>
            <a:endParaRPr lang="tr-TR"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3722" y="3861048"/>
            <a:ext cx="4742734" cy="2984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16518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a:normAutofit/>
          </a:bodyPr>
          <a:lstStyle/>
          <a:p>
            <a:r>
              <a:rPr lang="tr-TR" b="1" dirty="0" smtClean="0"/>
              <a:t>Toprağın Spektral </a:t>
            </a:r>
            <a:r>
              <a:rPr lang="tr-TR" b="1" dirty="0"/>
              <a:t>Yansıtımı</a:t>
            </a:r>
            <a:endParaRPr lang="tr-TR" dirty="0"/>
          </a:p>
        </p:txBody>
      </p:sp>
      <p:sp>
        <p:nvSpPr>
          <p:cNvPr id="3" name="İçerik Yer Tutucusu 2"/>
          <p:cNvSpPr>
            <a:spLocks noGrp="1"/>
          </p:cNvSpPr>
          <p:nvPr>
            <p:ph idx="1"/>
          </p:nvPr>
        </p:nvSpPr>
        <p:spPr>
          <a:xfrm>
            <a:off x="457200" y="1312168"/>
            <a:ext cx="8229600" cy="1252736"/>
          </a:xfrm>
        </p:spPr>
        <p:txBody>
          <a:bodyPr>
            <a:normAutofit fontScale="92500" lnSpcReduction="20000"/>
          </a:bodyPr>
          <a:lstStyle/>
          <a:p>
            <a:r>
              <a:rPr lang="tr-TR" noProof="1" smtClean="0"/>
              <a:t>Toprak yüzeylerinden yansıtım genellikle toprak nem içeriğiyle şekillenir. Daha kuru toprak daha yüksek yansıtım yapar. </a:t>
            </a:r>
            <a:r>
              <a:rPr lang="tr-TR" b="1" noProof="1" smtClean="0"/>
              <a:t>1.4</a:t>
            </a:r>
            <a:r>
              <a:rPr lang="tr-TR" noProof="1" smtClean="0"/>
              <a:t>, </a:t>
            </a:r>
            <a:r>
              <a:rPr lang="tr-TR" b="1" noProof="1" smtClean="0"/>
              <a:t>1.9</a:t>
            </a:r>
            <a:r>
              <a:rPr lang="tr-TR" noProof="1" smtClean="0"/>
              <a:t> ve </a:t>
            </a:r>
            <a:r>
              <a:rPr lang="tr-TR" b="1" noProof="1" smtClean="0"/>
              <a:t>2.7</a:t>
            </a:r>
            <a:r>
              <a:rPr lang="tr-TR" noProof="1" smtClean="0"/>
              <a:t> μm'deki su yutma bantlarında toprağın nem miktarı arttıkça yansıtım belirgin ölçüde azalmaktadır. </a:t>
            </a:r>
            <a:endParaRPr lang="tr-TR" noProof="1"/>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336" y="2626568"/>
            <a:ext cx="5514975"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6156176" y="3144976"/>
            <a:ext cx="2771800" cy="1200329"/>
          </a:xfrm>
          <a:prstGeom prst="rect">
            <a:avLst/>
          </a:prstGeom>
        </p:spPr>
        <p:txBody>
          <a:bodyPr wrap="square">
            <a:spAutoFit/>
          </a:bodyPr>
          <a:lstStyle/>
          <a:p>
            <a:r>
              <a:rPr lang="tr-TR" b="1" dirty="0" smtClean="0"/>
              <a:t>Hidroksil: </a:t>
            </a:r>
            <a:r>
              <a:rPr lang="tr-TR" dirty="0" smtClean="0"/>
              <a:t>birim </a:t>
            </a:r>
            <a:r>
              <a:rPr lang="tr-TR" dirty="0"/>
              <a:t>hacim çözeltide </a:t>
            </a:r>
            <a:r>
              <a:rPr lang="tr-TR" dirty="0" smtClean="0"/>
              <a:t>çözünmüş </a:t>
            </a:r>
            <a:r>
              <a:rPr lang="tr-TR" dirty="0"/>
              <a:t>kütlesi </a:t>
            </a:r>
            <a:r>
              <a:rPr lang="tr-TR" dirty="0" smtClean="0"/>
              <a:t>arttıkça ortamı bazik yapan </a:t>
            </a:r>
            <a:r>
              <a:rPr lang="tr-TR" dirty="0"/>
              <a:t>anyon, </a:t>
            </a:r>
            <a:r>
              <a:rPr lang="tr-TR" b="1" dirty="0"/>
              <a:t>OH</a:t>
            </a:r>
            <a:r>
              <a:rPr lang="tr-TR" b="1" baseline="30000" dirty="0"/>
              <a:t>-</a:t>
            </a:r>
            <a:endParaRPr lang="tr-TR" b="1" dirty="0"/>
          </a:p>
        </p:txBody>
      </p:sp>
    </p:spTree>
    <p:extLst>
      <p:ext uri="{BB962C8B-B14F-4D97-AF65-F5344CB8AC3E}">
        <p14:creationId xmlns:p14="http://schemas.microsoft.com/office/powerpoint/2010/main" val="1797089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Toprağın Spektral Yansıtımı</a:t>
            </a:r>
            <a:endParaRPr lang="tr-TR" dirty="0"/>
          </a:p>
        </p:txBody>
      </p:sp>
      <p:sp>
        <p:nvSpPr>
          <p:cNvPr id="3" name="İçerik Yer Tutucusu 2"/>
          <p:cNvSpPr>
            <a:spLocks noGrp="1"/>
          </p:cNvSpPr>
          <p:nvPr>
            <p:ph idx="1"/>
          </p:nvPr>
        </p:nvSpPr>
        <p:spPr>
          <a:xfrm>
            <a:off x="457200" y="1556792"/>
            <a:ext cx="8363272" cy="4920208"/>
          </a:xfrm>
        </p:spPr>
        <p:txBody>
          <a:bodyPr>
            <a:normAutofit/>
          </a:bodyPr>
          <a:lstStyle/>
          <a:p>
            <a:pPr>
              <a:spcAft>
                <a:spcPts val="600"/>
              </a:spcAft>
            </a:pPr>
            <a:r>
              <a:rPr lang="tr-TR" noProof="1" smtClean="0"/>
              <a:t>Toprağın yansıtımını etkileyen diğer faktörler ise; </a:t>
            </a:r>
            <a:r>
              <a:rPr lang="tr-TR" b="1" noProof="1" smtClean="0"/>
              <a:t>toprağın doku ve yüzey pürüzlülüğü</a:t>
            </a:r>
            <a:r>
              <a:rPr lang="tr-TR" noProof="1" smtClean="0"/>
              <a:t>, </a:t>
            </a:r>
            <a:r>
              <a:rPr lang="tr-TR" b="1" noProof="1" smtClean="0"/>
              <a:t>organik madde muhtevası</a:t>
            </a:r>
            <a:r>
              <a:rPr lang="tr-TR" noProof="1" smtClean="0"/>
              <a:t>, </a:t>
            </a:r>
            <a:r>
              <a:rPr lang="tr-TR" b="1" noProof="1" smtClean="0"/>
              <a:t>demir oksitleridir</a:t>
            </a:r>
            <a:r>
              <a:rPr lang="tr-TR" noProof="1" smtClean="0"/>
              <a:t>. </a:t>
            </a:r>
          </a:p>
          <a:p>
            <a:pPr>
              <a:spcAft>
                <a:spcPts val="600"/>
              </a:spcAft>
            </a:pPr>
            <a:r>
              <a:rPr lang="tr-TR" noProof="1" smtClean="0"/>
              <a:t>Toprak dokusu tipi, içerisindeki kil, silt ve kum taneciklerinin farklı oranlarına göre belirlenir. Tanecik çapına göre </a:t>
            </a:r>
            <a:r>
              <a:rPr lang="tr-TR" b="1" noProof="1" smtClean="0"/>
              <a:t>kil&lt;silt&lt;kum </a:t>
            </a:r>
            <a:r>
              <a:rPr lang="tr-TR" noProof="1" smtClean="0"/>
              <a:t>olarak sıralanır.</a:t>
            </a:r>
          </a:p>
          <a:p>
            <a:pPr>
              <a:spcAft>
                <a:spcPts val="600"/>
              </a:spcAft>
            </a:pPr>
            <a:r>
              <a:rPr lang="tr-TR" noProof="1" smtClean="0"/>
              <a:t>Toprak dokusunun tanecik boyutu küçüldükçe diğer faktörler sabitse toprak yüzeyi daha yumuşak-pürüzsüz olur ve yansıtım artar.</a:t>
            </a:r>
          </a:p>
          <a:p>
            <a:pPr>
              <a:spcAft>
                <a:spcPts val="600"/>
              </a:spcAft>
            </a:pPr>
            <a:endParaRPr lang="tr-TR" noProof="1" smtClean="0"/>
          </a:p>
          <a:p>
            <a:pPr>
              <a:spcAft>
                <a:spcPts val="600"/>
              </a:spcAft>
            </a:pPr>
            <a:endParaRPr lang="tr-TR" noProof="1"/>
          </a:p>
        </p:txBody>
      </p:sp>
    </p:spTree>
    <p:extLst>
      <p:ext uri="{BB962C8B-B14F-4D97-AF65-F5344CB8AC3E}">
        <p14:creationId xmlns:p14="http://schemas.microsoft.com/office/powerpoint/2010/main" val="258659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Toprağın Spektral Yansıtımı</a:t>
            </a:r>
            <a:endParaRPr lang="tr-TR" dirty="0"/>
          </a:p>
        </p:txBody>
      </p:sp>
      <p:sp>
        <p:nvSpPr>
          <p:cNvPr id="3" name="İçerik Yer Tutucusu 2"/>
          <p:cNvSpPr>
            <a:spLocks noGrp="1"/>
          </p:cNvSpPr>
          <p:nvPr>
            <p:ph idx="1"/>
          </p:nvPr>
        </p:nvSpPr>
        <p:spPr/>
        <p:txBody>
          <a:bodyPr>
            <a:normAutofit/>
          </a:bodyPr>
          <a:lstStyle/>
          <a:p>
            <a:pPr>
              <a:spcAft>
                <a:spcPts val="600"/>
              </a:spcAft>
            </a:pPr>
            <a:r>
              <a:rPr lang="tr-TR" noProof="1" smtClean="0"/>
              <a:t>Kuru ince tekstürlü topraklar (örneğin kil) kuru kaba teksürlü topraklardan (örneğin kum) genellikle  daha yüksek yansıtıma sahiptir. </a:t>
            </a:r>
          </a:p>
          <a:p>
            <a:pPr>
              <a:spcAft>
                <a:spcPts val="600"/>
              </a:spcAft>
            </a:pPr>
            <a:r>
              <a:rPr lang="tr-TR" noProof="1" smtClean="0"/>
              <a:t>Ancak eğer hemen yağmurdan sonraki durum değerlendirilirse, kaba tekstürlü toprak ince tekstürlü toprağa göre daha düşük nem içeriğine sahip olacaktır. Bu durumda kaba tekstürlü toprak ince tekstürlü topraktan daha yüksek yansıtım yapacaktır.</a:t>
            </a:r>
            <a:endParaRPr lang="tr-TR" noProof="1"/>
          </a:p>
        </p:txBody>
      </p:sp>
    </p:spTree>
    <p:extLst>
      <p:ext uri="{BB962C8B-B14F-4D97-AF65-F5344CB8AC3E}">
        <p14:creationId xmlns:p14="http://schemas.microsoft.com/office/powerpoint/2010/main" val="15061917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Toprağın Spektral Yansıtımı</a:t>
            </a:r>
            <a:endParaRPr lang="tr-TR" dirty="0"/>
          </a:p>
        </p:txBody>
      </p:sp>
      <p:sp>
        <p:nvSpPr>
          <p:cNvPr id="3" name="İçerik Yer Tutucusu 2"/>
          <p:cNvSpPr>
            <a:spLocks noGrp="1"/>
          </p:cNvSpPr>
          <p:nvPr>
            <p:ph idx="1"/>
          </p:nvPr>
        </p:nvSpPr>
        <p:spPr/>
        <p:txBody>
          <a:bodyPr/>
          <a:lstStyle/>
          <a:p>
            <a:pPr>
              <a:spcAft>
                <a:spcPts val="600"/>
              </a:spcAft>
            </a:pPr>
            <a:r>
              <a:rPr lang="tr-TR" dirty="0"/>
              <a:t>Organik madde içermesi ve demir oksit miktarındaki artış toprağın yansıtım değerinde azalmaya neden olur</a:t>
            </a:r>
            <a:r>
              <a:rPr lang="tr-TR" dirty="0" smtClean="0"/>
              <a:t>.</a:t>
            </a:r>
          </a:p>
          <a:p>
            <a:pPr>
              <a:spcAft>
                <a:spcPts val="600"/>
              </a:spcAft>
            </a:pPr>
            <a:r>
              <a:rPr lang="tr-TR" dirty="0" smtClean="0"/>
              <a:t>Organik </a:t>
            </a:r>
            <a:r>
              <a:rPr lang="tr-TR" dirty="0"/>
              <a:t>maddeler de su tutma kapasitesini arttırır ve organik madde </a:t>
            </a:r>
            <a:r>
              <a:rPr lang="tr-TR" dirty="0" smtClean="0"/>
              <a:t>içeriği yüksek olan topraklar </a:t>
            </a:r>
            <a:r>
              <a:rPr lang="tr-TR" dirty="0"/>
              <a:t>daha </a:t>
            </a:r>
            <a:r>
              <a:rPr lang="tr-TR" dirty="0" smtClean="0"/>
              <a:t>düşük organik </a:t>
            </a:r>
            <a:r>
              <a:rPr lang="tr-TR" dirty="0"/>
              <a:t>madde içeriğine sahip topraklara kıyasla daha düşük yansıtıma sahiptir. </a:t>
            </a:r>
            <a:endParaRPr lang="tr-TR" dirty="0" smtClean="0"/>
          </a:p>
          <a:p>
            <a:pPr>
              <a:spcAft>
                <a:spcPts val="600"/>
              </a:spcAft>
            </a:pPr>
            <a:r>
              <a:rPr lang="tr-TR" dirty="0"/>
              <a:t>Organik madde içeriği %5 den fazla olduğunda toprak siyah görünür ve bu değerden sonra organik madde miktarındaki herhangi bir artış yansıtımda </a:t>
            </a:r>
            <a:r>
              <a:rPr lang="tr-TR" dirty="0" smtClean="0"/>
              <a:t>düşük </a:t>
            </a:r>
            <a:r>
              <a:rPr lang="tr-TR" dirty="0"/>
              <a:t>bir etkiye sahiptir.</a:t>
            </a:r>
          </a:p>
          <a:p>
            <a:pPr>
              <a:spcAft>
                <a:spcPts val="600"/>
              </a:spcAft>
            </a:pPr>
            <a:endParaRPr lang="tr-TR" dirty="0"/>
          </a:p>
        </p:txBody>
      </p:sp>
    </p:spTree>
    <p:extLst>
      <p:ext uri="{BB962C8B-B14F-4D97-AF65-F5344CB8AC3E}">
        <p14:creationId xmlns:p14="http://schemas.microsoft.com/office/powerpoint/2010/main" val="17327079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a:lstStyle/>
          <a:p>
            <a:r>
              <a:rPr lang="tr-TR" b="1" dirty="0"/>
              <a:t>Suyun Spektral Yansıtımı</a:t>
            </a:r>
            <a:endParaRPr lang="tr-TR" dirty="0"/>
          </a:p>
        </p:txBody>
      </p:sp>
      <p:sp>
        <p:nvSpPr>
          <p:cNvPr id="3" name="İçerik Yer Tutucusu 2"/>
          <p:cNvSpPr>
            <a:spLocks noGrp="1"/>
          </p:cNvSpPr>
          <p:nvPr>
            <p:ph idx="1"/>
          </p:nvPr>
        </p:nvSpPr>
        <p:spPr>
          <a:xfrm>
            <a:off x="457200" y="1196752"/>
            <a:ext cx="8291264" cy="2736304"/>
          </a:xfrm>
        </p:spPr>
        <p:txBody>
          <a:bodyPr>
            <a:noAutofit/>
          </a:bodyPr>
          <a:lstStyle/>
          <a:p>
            <a:pPr>
              <a:spcAft>
                <a:spcPts val="600"/>
              </a:spcAft>
            </a:pPr>
            <a:r>
              <a:rPr lang="tr-TR" dirty="0"/>
              <a:t>Bitki örtüsü ve topraktan </a:t>
            </a:r>
            <a:r>
              <a:rPr lang="tr-TR" dirty="0" smtClean="0"/>
              <a:t>farklı </a:t>
            </a:r>
            <a:r>
              <a:rPr lang="tr-TR" dirty="0"/>
              <a:t>olarak suya gelen </a:t>
            </a:r>
            <a:r>
              <a:rPr lang="tr-TR" dirty="0" smtClean="0"/>
              <a:t>enerjinin büyük kısmı yutulur </a:t>
            </a:r>
            <a:r>
              <a:rPr lang="tr-TR" dirty="0"/>
              <a:t>ve iletilir. </a:t>
            </a:r>
            <a:endParaRPr lang="tr-TR" dirty="0" smtClean="0"/>
          </a:p>
          <a:p>
            <a:pPr>
              <a:spcAft>
                <a:spcPts val="600"/>
              </a:spcAft>
            </a:pPr>
            <a:r>
              <a:rPr lang="tr-TR" dirty="0"/>
              <a:t>Suyun spektral </a:t>
            </a:r>
            <a:r>
              <a:rPr lang="tr-TR" dirty="0" smtClean="0"/>
              <a:t>yansıtımı </a:t>
            </a:r>
            <a:r>
              <a:rPr lang="tr-TR" dirty="0"/>
              <a:t>da bitki örtüsü ve toprak gibi dalga uzunluğuna bağlı olarak </a:t>
            </a:r>
            <a:r>
              <a:rPr lang="tr-TR" dirty="0" smtClean="0"/>
              <a:t>değişim </a:t>
            </a:r>
            <a:r>
              <a:rPr lang="tr-TR" dirty="0"/>
              <a:t>gösterir.</a:t>
            </a:r>
            <a:endParaRPr lang="tr-TR" dirty="0" smtClean="0"/>
          </a:p>
          <a:p>
            <a:pPr>
              <a:spcAft>
                <a:spcPts val="600"/>
              </a:spcAft>
            </a:pPr>
            <a:r>
              <a:rPr lang="tr-TR" dirty="0" smtClean="0"/>
              <a:t>Görünür </a:t>
            </a:r>
            <a:r>
              <a:rPr lang="tr-TR" dirty="0"/>
              <a:t>bölgede su yüzeyi </a:t>
            </a:r>
            <a:r>
              <a:rPr lang="tr-TR" dirty="0" smtClean="0"/>
              <a:t>tarafından </a:t>
            </a:r>
            <a:r>
              <a:rPr lang="tr-TR" dirty="0"/>
              <a:t>enerjinin </a:t>
            </a:r>
            <a:r>
              <a:rPr lang="tr-TR" dirty="0" smtClean="0"/>
              <a:t>küçük </a:t>
            </a:r>
            <a:r>
              <a:rPr lang="tr-TR" dirty="0"/>
              <a:t>bir </a:t>
            </a:r>
            <a:r>
              <a:rPr lang="tr-TR" dirty="0" smtClean="0"/>
              <a:t>kısmı </a:t>
            </a:r>
            <a:r>
              <a:rPr lang="tr-TR" dirty="0"/>
              <a:t>yutulur</a:t>
            </a:r>
            <a:r>
              <a:rPr lang="tr-TR" dirty="0" smtClean="0"/>
              <a:t>, %5’ten </a:t>
            </a:r>
            <a:r>
              <a:rPr lang="tr-TR" dirty="0"/>
              <a:t>az bir </a:t>
            </a:r>
            <a:r>
              <a:rPr lang="tr-TR" dirty="0" smtClean="0"/>
              <a:t>kısmı yansıtılır </a:t>
            </a:r>
            <a:r>
              <a:rPr lang="tr-TR" dirty="0"/>
              <a:t>ve büyük bir </a:t>
            </a:r>
            <a:r>
              <a:rPr lang="tr-TR" dirty="0" smtClean="0"/>
              <a:t>kısm</a:t>
            </a:r>
            <a:r>
              <a:rPr lang="tr-TR" dirty="0"/>
              <a:t>ı</a:t>
            </a:r>
            <a:r>
              <a:rPr lang="tr-TR" dirty="0" smtClean="0"/>
              <a:t> </a:t>
            </a:r>
            <a:r>
              <a:rPr lang="tr-TR" dirty="0"/>
              <a:t>da geçirilir. </a:t>
            </a:r>
            <a:endParaRPr lang="tr-TR" dirty="0" smtClean="0"/>
          </a:p>
          <a:p>
            <a:pPr>
              <a:spcAft>
                <a:spcPts val="600"/>
              </a:spcAft>
            </a:pPr>
            <a:endParaRPr lang="tr-TR" dirty="0"/>
          </a:p>
          <a:p>
            <a:pPr>
              <a:spcAft>
                <a:spcPts val="600"/>
              </a:spcAft>
            </a:pPr>
            <a:endParaRPr lang="tr-TR"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3" y="3789040"/>
            <a:ext cx="525149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1813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Suyun Spektral Yansıtımı</a:t>
            </a:r>
            <a:endParaRPr lang="tr-TR" dirty="0"/>
          </a:p>
        </p:txBody>
      </p:sp>
      <p:sp>
        <p:nvSpPr>
          <p:cNvPr id="3" name="İçerik Yer Tutucusu 2"/>
          <p:cNvSpPr>
            <a:spLocks noGrp="1"/>
          </p:cNvSpPr>
          <p:nvPr>
            <p:ph idx="1"/>
          </p:nvPr>
        </p:nvSpPr>
        <p:spPr/>
        <p:txBody>
          <a:bodyPr>
            <a:normAutofit/>
          </a:bodyPr>
          <a:lstStyle/>
          <a:p>
            <a:pPr>
              <a:spcAft>
                <a:spcPts val="600"/>
              </a:spcAft>
            </a:pPr>
            <a:r>
              <a:rPr lang="tr-TR" sz="2800" dirty="0"/>
              <a:t>Su, görünür bölgede mavi dalga boylarında en yüksek yansıtıma, yakın ve kısa dalga kızıl ötesi bölgelerde ise güçlü yutulmaya sahiptir. </a:t>
            </a:r>
          </a:p>
          <a:p>
            <a:pPr>
              <a:spcAft>
                <a:spcPts val="600"/>
              </a:spcAft>
            </a:pPr>
            <a:r>
              <a:rPr lang="tr-TR" sz="2800" dirty="0"/>
              <a:t>Yakın ve kısa dalga kızıl ötesi bölgelerde (yansıyan kızılötesi bölgeler) yansıma çok az olduğundan suyu, toprak ve bitki örtüsünden ayırt etmek oldukça kolaydır ve </a:t>
            </a:r>
            <a:r>
              <a:rPr lang="tr-TR" sz="2800" b="1" dirty="0"/>
              <a:t>su-kara ayrımı (kıyı çizgisinin belirlenmesi)</a:t>
            </a:r>
            <a:r>
              <a:rPr lang="tr-TR" sz="2800" dirty="0"/>
              <a:t> kolaylıkla yapılabilir.</a:t>
            </a:r>
          </a:p>
          <a:p>
            <a:pPr>
              <a:spcAft>
                <a:spcPts val="600"/>
              </a:spcAft>
            </a:pPr>
            <a:endParaRPr lang="tr-TR" sz="2800" dirty="0"/>
          </a:p>
        </p:txBody>
      </p:sp>
    </p:spTree>
    <p:extLst>
      <p:ext uri="{BB962C8B-B14F-4D97-AF65-F5344CB8AC3E}">
        <p14:creationId xmlns:p14="http://schemas.microsoft.com/office/powerpoint/2010/main" val="2028962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Suyun Spektral Yansıtımı</a:t>
            </a:r>
            <a:endParaRPr lang="tr-TR" dirty="0"/>
          </a:p>
        </p:txBody>
      </p:sp>
      <p:sp>
        <p:nvSpPr>
          <p:cNvPr id="3" name="İçerik Yer Tutucusu 2"/>
          <p:cNvSpPr>
            <a:spLocks noGrp="1"/>
          </p:cNvSpPr>
          <p:nvPr>
            <p:ph idx="1"/>
          </p:nvPr>
        </p:nvSpPr>
        <p:spPr/>
        <p:txBody>
          <a:bodyPr>
            <a:normAutofit/>
          </a:bodyPr>
          <a:lstStyle/>
          <a:p>
            <a:r>
              <a:rPr lang="tr-TR" sz="2800" dirty="0"/>
              <a:t>Bir su kütlesinin yansıtımını etkileyen faktörler; suyun yüzey </a:t>
            </a:r>
            <a:r>
              <a:rPr lang="tr-TR" sz="2800" dirty="0" smtClean="0"/>
              <a:t>pürüzlülüğü </a:t>
            </a:r>
            <a:r>
              <a:rPr lang="tr-TR" sz="2800" dirty="0"/>
              <a:t>(dalgalı olması</a:t>
            </a:r>
            <a:r>
              <a:rPr lang="tr-TR" sz="2800" dirty="0" smtClean="0"/>
              <a:t>), su </a:t>
            </a:r>
            <a:r>
              <a:rPr lang="tr-TR" sz="2800" dirty="0"/>
              <a:t>derinliği</a:t>
            </a:r>
            <a:r>
              <a:rPr lang="tr-TR" sz="2800" dirty="0" smtClean="0"/>
              <a:t>, </a:t>
            </a:r>
            <a:r>
              <a:rPr lang="tr-TR" sz="2800" dirty="0"/>
              <a:t>suyun içinde yer aldığı ortamın </a:t>
            </a:r>
            <a:r>
              <a:rPr lang="tr-TR" sz="2800" dirty="0" smtClean="0"/>
              <a:t>tabanı ve </a:t>
            </a:r>
            <a:r>
              <a:rPr lang="tr-TR" sz="2800" dirty="0"/>
              <a:t>su içerisinde askıdaki </a:t>
            </a:r>
            <a:r>
              <a:rPr lang="tr-TR" sz="2800" dirty="0" smtClean="0"/>
              <a:t>maddelerdir.</a:t>
            </a:r>
            <a:endParaRPr lang="tr-TR" sz="2800" dirty="0"/>
          </a:p>
          <a:p>
            <a:endParaRPr lang="tr-TR" sz="2800" dirty="0"/>
          </a:p>
        </p:txBody>
      </p:sp>
    </p:spTree>
    <p:extLst>
      <p:ext uri="{BB962C8B-B14F-4D97-AF65-F5344CB8AC3E}">
        <p14:creationId xmlns:p14="http://schemas.microsoft.com/office/powerpoint/2010/main" val="2291371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Suyun Spektral Yansıtımı</a:t>
            </a:r>
            <a:endParaRPr lang="tr-TR" dirty="0"/>
          </a:p>
        </p:txBody>
      </p:sp>
      <p:sp>
        <p:nvSpPr>
          <p:cNvPr id="3" name="İçerik Yer Tutucusu 2"/>
          <p:cNvSpPr>
            <a:spLocks noGrp="1"/>
          </p:cNvSpPr>
          <p:nvPr>
            <p:ph idx="1"/>
          </p:nvPr>
        </p:nvSpPr>
        <p:spPr>
          <a:xfrm>
            <a:off x="457200" y="1600200"/>
            <a:ext cx="8229600" cy="1972816"/>
          </a:xfrm>
        </p:spPr>
        <p:txBody>
          <a:bodyPr>
            <a:noAutofit/>
          </a:bodyPr>
          <a:lstStyle/>
          <a:p>
            <a:pPr>
              <a:spcAft>
                <a:spcPts val="600"/>
              </a:spcAft>
            </a:pPr>
            <a:r>
              <a:rPr lang="tr-TR" sz="2800" dirty="0" smtClean="0"/>
              <a:t>Yüzey</a:t>
            </a:r>
            <a:r>
              <a:rPr lang="tr-TR" sz="2800" dirty="0"/>
              <a:t>, </a:t>
            </a:r>
            <a:r>
              <a:rPr lang="tr-TR" sz="2800" dirty="0" smtClean="0"/>
              <a:t>pürüzlü </a:t>
            </a:r>
            <a:r>
              <a:rPr lang="tr-TR" sz="2800" dirty="0"/>
              <a:t>yani dalgalı olduğunda yansıtım artar. </a:t>
            </a:r>
            <a:endParaRPr lang="tr-TR" sz="2800" dirty="0" smtClean="0"/>
          </a:p>
          <a:p>
            <a:pPr>
              <a:spcAft>
                <a:spcPts val="600"/>
              </a:spcAft>
            </a:pPr>
            <a:r>
              <a:rPr lang="tr-TR" sz="2800" dirty="0"/>
              <a:t>Sığ su kütlelerinde yansıtım, su taban yapısının yansıtım özellikleri tarafından etkilenmektedir.</a:t>
            </a:r>
          </a:p>
          <a:p>
            <a:pPr>
              <a:spcAft>
                <a:spcPts val="600"/>
              </a:spcAft>
            </a:pPr>
            <a:endParaRPr lang="tr-TR" sz="2800" dirty="0"/>
          </a:p>
          <a:p>
            <a:pPr>
              <a:spcAft>
                <a:spcPts val="600"/>
              </a:spcAft>
            </a:pPr>
            <a:endParaRPr lang="tr-TR" sz="2800" dirty="0"/>
          </a:p>
        </p:txBody>
      </p:sp>
    </p:spTree>
    <p:extLst>
      <p:ext uri="{BB962C8B-B14F-4D97-AF65-F5344CB8AC3E}">
        <p14:creationId xmlns:p14="http://schemas.microsoft.com/office/powerpoint/2010/main" val="188341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smtClean="0"/>
              <a:t>Suyun </a:t>
            </a:r>
            <a:r>
              <a:rPr lang="tr-TR" b="1" dirty="0"/>
              <a:t>Spektral Yansıtımı</a:t>
            </a:r>
            <a:endParaRPr lang="tr-TR" dirty="0"/>
          </a:p>
        </p:txBody>
      </p:sp>
      <p:sp>
        <p:nvSpPr>
          <p:cNvPr id="3" name="İçerik Yer Tutucusu 2"/>
          <p:cNvSpPr>
            <a:spLocks noGrp="1"/>
          </p:cNvSpPr>
          <p:nvPr>
            <p:ph idx="1"/>
          </p:nvPr>
        </p:nvSpPr>
        <p:spPr>
          <a:xfrm>
            <a:off x="323528" y="1484784"/>
            <a:ext cx="8579296" cy="4992216"/>
          </a:xfrm>
        </p:spPr>
        <p:txBody>
          <a:bodyPr>
            <a:normAutofit/>
          </a:bodyPr>
          <a:lstStyle/>
          <a:p>
            <a:r>
              <a:rPr lang="tr-TR" sz="2800" dirty="0" smtClean="0"/>
              <a:t>Suyun </a:t>
            </a:r>
            <a:r>
              <a:rPr lang="tr-TR" sz="2800" dirty="0"/>
              <a:t>yutması ve geçirgenliği de su içinde bulunan organik ve organik olmayan maddelerin miktar ve büyüklüğüne bağlıdır. Suyun bulanıklığı geçirgenliğin azalmasına, buna karşılık yansımanın artmasına neden olur. </a:t>
            </a:r>
            <a:r>
              <a:rPr lang="tr-TR" sz="2800" b="1" dirty="0"/>
              <a:t>Bulanık su, temiz suya göre daha </a:t>
            </a:r>
            <a:r>
              <a:rPr lang="tr-TR" sz="2800" b="1" dirty="0" smtClean="0"/>
              <a:t>uzun </a:t>
            </a:r>
            <a:r>
              <a:rPr lang="tr-TR" sz="2800" b="1" dirty="0"/>
              <a:t>dalga uzunluklarında </a:t>
            </a:r>
            <a:r>
              <a:rPr lang="tr-TR" sz="2800" b="1" dirty="0" smtClean="0"/>
              <a:t>yansıtım yapar.</a:t>
            </a:r>
          </a:p>
          <a:p>
            <a:endParaRPr lang="tr-TR" sz="2800" dirty="0" smtClean="0"/>
          </a:p>
          <a:p>
            <a:endParaRPr lang="tr-TR" sz="2800" dirty="0"/>
          </a:p>
          <a:p>
            <a:endParaRPr lang="tr-TR" sz="2800" dirty="0"/>
          </a:p>
        </p:txBody>
      </p:sp>
    </p:spTree>
    <p:extLst>
      <p:ext uri="{BB962C8B-B14F-4D97-AF65-F5344CB8AC3E}">
        <p14:creationId xmlns:p14="http://schemas.microsoft.com/office/powerpoint/2010/main" val="2871613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Suyun Spektral Yansıtımı</a:t>
            </a:r>
            <a:endParaRPr lang="tr-TR" dirty="0"/>
          </a:p>
        </p:txBody>
      </p:sp>
      <p:sp>
        <p:nvSpPr>
          <p:cNvPr id="3" name="İçerik Yer Tutucusu 2"/>
          <p:cNvSpPr>
            <a:spLocks noGrp="1"/>
          </p:cNvSpPr>
          <p:nvPr>
            <p:ph idx="1"/>
          </p:nvPr>
        </p:nvSpPr>
        <p:spPr/>
        <p:txBody>
          <a:bodyPr>
            <a:normAutofit/>
          </a:bodyPr>
          <a:lstStyle/>
          <a:p>
            <a:pPr>
              <a:spcAft>
                <a:spcPts val="600"/>
              </a:spcAft>
            </a:pPr>
            <a:r>
              <a:rPr lang="tr-TR" dirty="0"/>
              <a:t>Askıdaki materyallerin düzenli/düzensiz , homojen/heterojen dağılmış olması yansıtımı etkiler. </a:t>
            </a:r>
          </a:p>
          <a:p>
            <a:pPr>
              <a:spcAft>
                <a:spcPts val="600"/>
              </a:spcAft>
            </a:pPr>
            <a:r>
              <a:rPr lang="tr-TR" dirty="0"/>
              <a:t>Görünür bölgede, organik olmayan (örneğin suyun sürüklediği çamur ve balçık) maddeler yansıtımı arttırır.</a:t>
            </a:r>
          </a:p>
          <a:p>
            <a:pPr>
              <a:spcAft>
                <a:spcPts val="600"/>
              </a:spcAft>
            </a:pPr>
            <a:r>
              <a:rPr lang="tr-TR" dirty="0"/>
              <a:t>Sudaki klorofil yeşil dalga uzunluğunda mavi ve kırmızı dalgadan daha yüksek bir yansıtım oluşmasına  neden olur. </a:t>
            </a:r>
            <a:r>
              <a:rPr lang="tr-TR" b="1" dirty="0"/>
              <a:t>Bu değişiklikten yararlanarak yosun varlığı ve yoğunlukları uzaktan algılama verileri ile saptanabilir.  </a:t>
            </a:r>
          </a:p>
          <a:p>
            <a:pPr>
              <a:spcAft>
                <a:spcPts val="600"/>
              </a:spcAft>
            </a:pPr>
            <a:endParaRPr lang="tr-TR" dirty="0"/>
          </a:p>
        </p:txBody>
      </p:sp>
    </p:spTree>
    <p:extLst>
      <p:ext uri="{BB962C8B-B14F-4D97-AF65-F5344CB8AC3E}">
        <p14:creationId xmlns:p14="http://schemas.microsoft.com/office/powerpoint/2010/main" val="3370672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Suyun Spektral Yansıtımı</a:t>
            </a:r>
            <a:endParaRPr lang="tr-TR" dirty="0"/>
          </a:p>
        </p:txBody>
      </p:sp>
      <p:sp>
        <p:nvSpPr>
          <p:cNvPr id="3" name="İçerik Yer Tutucusu 2"/>
          <p:cNvSpPr>
            <a:spLocks noGrp="1"/>
          </p:cNvSpPr>
          <p:nvPr>
            <p:ph idx="1"/>
          </p:nvPr>
        </p:nvSpPr>
        <p:spPr>
          <a:xfrm>
            <a:off x="457200" y="1600200"/>
            <a:ext cx="8435280" cy="4876800"/>
          </a:xfrm>
        </p:spPr>
        <p:txBody>
          <a:bodyPr>
            <a:normAutofit/>
          </a:bodyPr>
          <a:lstStyle/>
          <a:p>
            <a:r>
              <a:rPr lang="tr-TR" sz="2800" dirty="0"/>
              <a:t>Ayrıca görünür bölgedeki yansıma verilerinin </a:t>
            </a:r>
            <a:r>
              <a:rPr lang="tr-TR" sz="2800" dirty="0" smtClean="0"/>
              <a:t>değişiminden </a:t>
            </a:r>
            <a:r>
              <a:rPr lang="tr-TR" sz="2800" dirty="0"/>
              <a:t>yararlanarak yağ, petrol, endüstri ve kanalizasyon artıkları gibi nedenlerle oluşan su kirlenmeleri belirlenebilir. </a:t>
            </a:r>
            <a:endParaRPr lang="tr-TR" sz="2800" dirty="0" smtClean="0"/>
          </a:p>
          <a:p>
            <a:endParaRPr lang="tr-TR" sz="2800" dirty="0"/>
          </a:p>
        </p:txBody>
      </p:sp>
    </p:spTree>
    <p:extLst>
      <p:ext uri="{BB962C8B-B14F-4D97-AF65-F5344CB8AC3E}">
        <p14:creationId xmlns:p14="http://schemas.microsoft.com/office/powerpoint/2010/main" val="33053063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422176"/>
            <a:ext cx="9036496" cy="990600"/>
          </a:xfrm>
        </p:spPr>
        <p:txBody>
          <a:bodyPr vert="horz" lIns="91440" tIns="45720" rIns="91440" bIns="45720" rtlCol="0" anchor="ctr">
            <a:normAutofit fontScale="90000"/>
          </a:bodyPr>
          <a:lstStyle/>
          <a:p>
            <a:r>
              <a:rPr lang="tr-TR" b="1" dirty="0"/>
              <a:t>Kentsel Alanlardaki Cisimlerin Spektral Yansıtımı</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649251"/>
            <a:ext cx="5995134" cy="509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64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94184"/>
            <a:ext cx="8229600" cy="990600"/>
          </a:xfrm>
        </p:spPr>
        <p:txBody>
          <a:bodyPr>
            <a:normAutofit fontScale="90000"/>
          </a:bodyPr>
          <a:lstStyle/>
          <a:p>
            <a:r>
              <a:rPr lang="tr-TR" b="1" dirty="0" smtClean="0"/>
              <a:t>Yeryüzü Cisimlerinin Isıl Kızılötesi Bölgede Işınım Yayma Özellikleri</a:t>
            </a:r>
            <a:endParaRPr lang="tr-TR" b="1" dirty="0"/>
          </a:p>
        </p:txBody>
      </p:sp>
      <p:sp>
        <p:nvSpPr>
          <p:cNvPr id="3" name="İçerik Yer Tutucusu 2"/>
          <p:cNvSpPr>
            <a:spLocks noGrp="1"/>
          </p:cNvSpPr>
          <p:nvPr>
            <p:ph idx="1"/>
          </p:nvPr>
        </p:nvSpPr>
        <p:spPr>
          <a:xfrm>
            <a:off x="457200" y="1844824"/>
            <a:ext cx="8229600" cy="4876800"/>
          </a:xfrm>
        </p:spPr>
        <p:txBody>
          <a:bodyPr/>
          <a:lstStyle/>
          <a:p>
            <a:pPr>
              <a:spcAft>
                <a:spcPts val="600"/>
              </a:spcAft>
            </a:pPr>
            <a:r>
              <a:rPr lang="tr-TR" dirty="0" smtClean="0"/>
              <a:t>Sıcaklığı mutlak sıfırın üzerindeki </a:t>
            </a:r>
            <a:r>
              <a:rPr lang="tr-TR" dirty="0"/>
              <a:t>her cisim, </a:t>
            </a:r>
            <a:r>
              <a:rPr lang="tr-TR" dirty="0" smtClean="0"/>
              <a:t>atomlarının titreşmesi, dönmesi </a:t>
            </a:r>
            <a:r>
              <a:rPr lang="tr-TR" dirty="0"/>
              <a:t>ve hareket etmesi sonucunda sahip </a:t>
            </a:r>
            <a:r>
              <a:rPr lang="tr-TR" dirty="0" smtClean="0"/>
              <a:t>olduğu </a:t>
            </a:r>
            <a:r>
              <a:rPr lang="tr-TR" dirty="0"/>
              <a:t>kinetik enerjiye </a:t>
            </a:r>
            <a:r>
              <a:rPr lang="tr-TR" dirty="0" smtClean="0"/>
              <a:t>bağlı</a:t>
            </a:r>
            <a:r>
              <a:rPr lang="tr-TR" dirty="0"/>
              <a:t> </a:t>
            </a:r>
            <a:r>
              <a:rPr lang="tr-TR" dirty="0" smtClean="0"/>
              <a:t>olarak </a:t>
            </a:r>
            <a:r>
              <a:rPr lang="tr-TR" dirty="0"/>
              <a:t>elektromanyetik </a:t>
            </a:r>
            <a:r>
              <a:rPr lang="tr-TR" dirty="0" smtClean="0"/>
              <a:t>ışınım yayarlar</a:t>
            </a:r>
            <a:r>
              <a:rPr lang="tr-TR" dirty="0"/>
              <a:t>. Bu </a:t>
            </a:r>
            <a:r>
              <a:rPr lang="tr-TR" dirty="0" smtClean="0"/>
              <a:t>ışınımın büyük </a:t>
            </a:r>
            <a:r>
              <a:rPr lang="tr-TR" dirty="0"/>
              <a:t>bir </a:t>
            </a:r>
            <a:r>
              <a:rPr lang="tr-TR" dirty="0" smtClean="0"/>
              <a:t>çoğunluğu elektromanyetik spektrumun </a:t>
            </a:r>
            <a:r>
              <a:rPr lang="tr-TR" b="1" dirty="0" smtClean="0"/>
              <a:t>ısıl kızıl </a:t>
            </a:r>
            <a:r>
              <a:rPr lang="tr-TR" b="1" dirty="0"/>
              <a:t>ötesi (3-14 </a:t>
            </a:r>
            <a:r>
              <a:rPr lang="el-GR" b="1" dirty="0"/>
              <a:t>μ</a:t>
            </a:r>
            <a:r>
              <a:rPr lang="tr-TR" b="1" dirty="0"/>
              <a:t>m)</a:t>
            </a:r>
            <a:r>
              <a:rPr lang="tr-TR" dirty="0"/>
              <a:t> bölgesinde </a:t>
            </a:r>
            <a:r>
              <a:rPr lang="tr-TR" dirty="0" smtClean="0"/>
              <a:t>gerçekleşir.</a:t>
            </a:r>
          </a:p>
          <a:p>
            <a:pPr>
              <a:spcAft>
                <a:spcPts val="600"/>
              </a:spcAft>
            </a:pPr>
            <a:r>
              <a:rPr lang="tr-TR" dirty="0" smtClean="0"/>
              <a:t>Yeryüzü </a:t>
            </a:r>
            <a:r>
              <a:rPr lang="tr-TR" dirty="0"/>
              <a:t>cisimlerinin (bitki örtüsü, toprak ve su) </a:t>
            </a:r>
            <a:r>
              <a:rPr lang="tr-TR" dirty="0" smtClean="0"/>
              <a:t>farklı yansıtım özellikleri göstermesi gibi, </a:t>
            </a:r>
            <a:r>
              <a:rPr lang="tr-TR" dirty="0"/>
              <a:t>cisimlerden </a:t>
            </a:r>
            <a:r>
              <a:rPr lang="tr-TR" dirty="0" smtClean="0"/>
              <a:t>yayılan ısıl ışınım </a:t>
            </a:r>
            <a:r>
              <a:rPr lang="tr-TR" dirty="0"/>
              <a:t>özellikleri </a:t>
            </a:r>
            <a:r>
              <a:rPr lang="tr-TR" dirty="0" smtClean="0"/>
              <a:t>ile farkl</a:t>
            </a:r>
            <a:r>
              <a:rPr lang="tr-TR" dirty="0"/>
              <a:t>ı</a:t>
            </a:r>
            <a:r>
              <a:rPr lang="tr-TR" dirty="0" smtClean="0"/>
              <a:t> </a:t>
            </a:r>
            <a:r>
              <a:rPr lang="tr-TR" dirty="0"/>
              <a:t>cisimler birbirinden </a:t>
            </a:r>
            <a:r>
              <a:rPr lang="tr-TR" dirty="0" smtClean="0"/>
              <a:t>ayırt </a:t>
            </a:r>
            <a:r>
              <a:rPr lang="tr-TR" dirty="0"/>
              <a:t>edilebilmektedir.</a:t>
            </a:r>
          </a:p>
        </p:txBody>
      </p:sp>
    </p:spTree>
    <p:extLst>
      <p:ext uri="{BB962C8B-B14F-4D97-AF65-F5344CB8AC3E}">
        <p14:creationId xmlns:p14="http://schemas.microsoft.com/office/powerpoint/2010/main" val="19711583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990600"/>
          </a:xfrm>
        </p:spPr>
        <p:txBody>
          <a:bodyPr>
            <a:normAutofit fontScale="90000"/>
          </a:bodyPr>
          <a:lstStyle/>
          <a:p>
            <a:r>
              <a:rPr lang="tr-TR" b="1" dirty="0"/>
              <a:t>Yeryüzü Cisimlerinin Isıl Kızılötesi Bölgede Işınım Yayma Özellikleri</a:t>
            </a:r>
            <a:endParaRPr lang="tr-TR" dirty="0"/>
          </a:p>
        </p:txBody>
      </p:sp>
      <p:sp>
        <p:nvSpPr>
          <p:cNvPr id="3" name="İçerik Yer Tutucusu 2"/>
          <p:cNvSpPr>
            <a:spLocks noGrp="1"/>
          </p:cNvSpPr>
          <p:nvPr>
            <p:ph idx="1"/>
          </p:nvPr>
        </p:nvSpPr>
        <p:spPr>
          <a:xfrm>
            <a:off x="457200" y="1843608"/>
            <a:ext cx="8291264" cy="4753744"/>
          </a:xfrm>
        </p:spPr>
        <p:txBody>
          <a:bodyPr>
            <a:normAutofit/>
          </a:bodyPr>
          <a:lstStyle/>
          <a:p>
            <a:pPr>
              <a:spcAft>
                <a:spcPts val="600"/>
              </a:spcAft>
            </a:pPr>
            <a:r>
              <a:rPr lang="tr-TR" dirty="0"/>
              <a:t>Elektromanyetik spektrumun 0.7 - 1000 </a:t>
            </a:r>
            <a:r>
              <a:rPr lang="el-GR" dirty="0"/>
              <a:t>μ</a:t>
            </a:r>
            <a:r>
              <a:rPr lang="tr-TR" dirty="0"/>
              <a:t>m bölgesi </a:t>
            </a:r>
            <a:r>
              <a:rPr lang="tr-TR" dirty="0" smtClean="0"/>
              <a:t>kızıl </a:t>
            </a:r>
            <a:r>
              <a:rPr lang="tr-TR" dirty="0"/>
              <a:t>ötesi bölgedir. Bu </a:t>
            </a:r>
            <a:r>
              <a:rPr lang="tr-TR" dirty="0" smtClean="0"/>
              <a:t>bölgenin </a:t>
            </a:r>
            <a:r>
              <a:rPr lang="el-GR" dirty="0" smtClean="0"/>
              <a:t>0.7 </a:t>
            </a:r>
            <a:r>
              <a:rPr lang="el-GR" dirty="0"/>
              <a:t>- 3 μ</a:t>
            </a:r>
            <a:r>
              <a:rPr lang="tr-TR" dirty="0"/>
              <a:t>m alt bölgesi </a:t>
            </a:r>
            <a:r>
              <a:rPr lang="tr-TR" dirty="0" smtClean="0"/>
              <a:t>yansıtıcı kızıl </a:t>
            </a:r>
            <a:r>
              <a:rPr lang="tr-TR" dirty="0"/>
              <a:t>ötesi olup </a:t>
            </a:r>
            <a:r>
              <a:rPr lang="tr-TR" dirty="0" smtClean="0"/>
              <a:t>Güneş kaynaklı elektromanyetik enerji baskındır</a:t>
            </a:r>
            <a:r>
              <a:rPr lang="tr-TR" dirty="0"/>
              <a:t>. </a:t>
            </a:r>
            <a:endParaRPr lang="tr-TR" dirty="0" smtClean="0"/>
          </a:p>
          <a:p>
            <a:pPr>
              <a:spcAft>
                <a:spcPts val="600"/>
              </a:spcAft>
            </a:pPr>
            <a:r>
              <a:rPr lang="tr-TR" dirty="0" smtClean="0"/>
              <a:t>3 </a:t>
            </a:r>
            <a:r>
              <a:rPr lang="el-GR" dirty="0"/>
              <a:t>μ</a:t>
            </a:r>
            <a:r>
              <a:rPr lang="tr-TR" dirty="0"/>
              <a:t>m’den sonra </a:t>
            </a:r>
            <a:r>
              <a:rPr lang="tr-TR" dirty="0" smtClean="0"/>
              <a:t>yansıtılan </a:t>
            </a:r>
            <a:r>
              <a:rPr lang="tr-TR" dirty="0"/>
              <a:t>enerji </a:t>
            </a:r>
            <a:r>
              <a:rPr lang="tr-TR" dirty="0" smtClean="0"/>
              <a:t>yoğunluğu önemli </a:t>
            </a:r>
            <a:r>
              <a:rPr lang="tr-TR" dirty="0"/>
              <a:t>derecede </a:t>
            </a:r>
            <a:r>
              <a:rPr lang="tr-TR" dirty="0" smtClean="0"/>
              <a:t>azalır</a:t>
            </a:r>
            <a:r>
              <a:rPr lang="tr-TR" dirty="0"/>
              <a:t>. Böylece, </a:t>
            </a:r>
            <a:r>
              <a:rPr lang="tr-TR" dirty="0" smtClean="0"/>
              <a:t>ısıl kızıl </a:t>
            </a:r>
            <a:r>
              <a:rPr lang="tr-TR" dirty="0"/>
              <a:t>ötesi olarak </a:t>
            </a:r>
            <a:r>
              <a:rPr lang="tr-TR" dirty="0" smtClean="0"/>
              <a:t>adlandırılan </a:t>
            </a:r>
            <a:r>
              <a:rPr lang="tr-TR" b="1" dirty="0"/>
              <a:t>3 - 14 </a:t>
            </a:r>
            <a:r>
              <a:rPr lang="el-GR" b="1" dirty="0"/>
              <a:t>μ</a:t>
            </a:r>
            <a:r>
              <a:rPr lang="tr-TR" b="1" dirty="0"/>
              <a:t>m </a:t>
            </a:r>
            <a:r>
              <a:rPr lang="tr-TR" b="1" dirty="0" smtClean="0"/>
              <a:t>bölgesinde </a:t>
            </a:r>
            <a:r>
              <a:rPr lang="tr-TR" dirty="0" smtClean="0"/>
              <a:t>uydu algılayıcısı </a:t>
            </a:r>
            <a:r>
              <a:rPr lang="tr-TR" dirty="0"/>
              <a:t>ile </a:t>
            </a:r>
            <a:r>
              <a:rPr lang="tr-TR" dirty="0" smtClean="0"/>
              <a:t>alınan baskın </a:t>
            </a:r>
            <a:r>
              <a:rPr lang="tr-TR" dirty="0"/>
              <a:t>enerji, cisimlerin </a:t>
            </a:r>
            <a:r>
              <a:rPr lang="tr-TR" dirty="0" smtClean="0"/>
              <a:t>sıcaklıklarına bağlı olarak </a:t>
            </a:r>
            <a:r>
              <a:rPr lang="tr-TR" b="1" dirty="0" smtClean="0"/>
              <a:t>yaydıkları ışınım</a:t>
            </a:r>
            <a:r>
              <a:rPr lang="tr-TR" dirty="0" smtClean="0"/>
              <a:t> olur.</a:t>
            </a:r>
          </a:p>
        </p:txBody>
      </p:sp>
    </p:spTree>
    <p:extLst>
      <p:ext uri="{BB962C8B-B14F-4D97-AF65-F5344CB8AC3E}">
        <p14:creationId xmlns:p14="http://schemas.microsoft.com/office/powerpoint/2010/main" val="261070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Yeryüzü Cisimlerinin Isıl Kızılötesi Bölgede Işınım Yayma Özellikleri</a:t>
            </a:r>
            <a:endParaRPr lang="tr-TR" dirty="0"/>
          </a:p>
        </p:txBody>
      </p:sp>
      <p:sp>
        <p:nvSpPr>
          <p:cNvPr id="3" name="İçerik Yer Tutucusu 2"/>
          <p:cNvSpPr>
            <a:spLocks noGrp="1"/>
          </p:cNvSpPr>
          <p:nvPr>
            <p:ph idx="1"/>
          </p:nvPr>
        </p:nvSpPr>
        <p:spPr>
          <a:xfrm>
            <a:off x="457200" y="1792560"/>
            <a:ext cx="8363272" cy="4876800"/>
          </a:xfrm>
        </p:spPr>
        <p:txBody>
          <a:bodyPr>
            <a:normAutofit/>
          </a:bodyPr>
          <a:lstStyle/>
          <a:p>
            <a:pPr>
              <a:spcAft>
                <a:spcPts val="600"/>
              </a:spcAft>
            </a:pPr>
            <a:r>
              <a:rPr lang="tr-TR" dirty="0"/>
              <a:t>Atmosfer </a:t>
            </a:r>
            <a:r>
              <a:rPr lang="tr-TR" dirty="0" smtClean="0"/>
              <a:t>diğer </a:t>
            </a:r>
            <a:r>
              <a:rPr lang="tr-TR" dirty="0"/>
              <a:t>bölgelerde </a:t>
            </a:r>
            <a:r>
              <a:rPr lang="tr-TR" dirty="0" smtClean="0"/>
              <a:t>olduğu </a:t>
            </a:r>
            <a:r>
              <a:rPr lang="tr-TR" dirty="0"/>
              <a:t>gibi </a:t>
            </a:r>
            <a:r>
              <a:rPr lang="tr-TR" dirty="0" smtClean="0"/>
              <a:t>ısıl kızıl </a:t>
            </a:r>
            <a:r>
              <a:rPr lang="tr-TR" dirty="0"/>
              <a:t>ötesi bölgedeki enerjiyi de </a:t>
            </a:r>
            <a:r>
              <a:rPr lang="tr-TR" dirty="0" smtClean="0"/>
              <a:t>düzenli bir şekilde </a:t>
            </a:r>
            <a:r>
              <a:rPr lang="tr-TR" dirty="0"/>
              <a:t>geçirmez ve belirli dalga </a:t>
            </a:r>
            <a:r>
              <a:rPr lang="tr-TR" dirty="0" smtClean="0"/>
              <a:t>boylarında </a:t>
            </a:r>
            <a:r>
              <a:rPr lang="tr-TR" dirty="0"/>
              <a:t>karbondioksit, su </a:t>
            </a:r>
            <a:r>
              <a:rPr lang="tr-TR" dirty="0" smtClean="0"/>
              <a:t>buharı ve ozon </a:t>
            </a:r>
            <a:r>
              <a:rPr lang="tr-TR" dirty="0"/>
              <a:t>nedeniyle yutulma bölgeleri mevcuttur. </a:t>
            </a:r>
            <a:endParaRPr lang="tr-TR" dirty="0" smtClean="0"/>
          </a:p>
          <a:p>
            <a:pPr>
              <a:spcAft>
                <a:spcPts val="600"/>
              </a:spcAft>
            </a:pPr>
            <a:r>
              <a:rPr lang="tr-TR" dirty="0" smtClean="0"/>
              <a:t>Isıl kızıl </a:t>
            </a:r>
            <a:r>
              <a:rPr lang="tr-TR" dirty="0"/>
              <a:t>ötesi bölgede </a:t>
            </a:r>
            <a:r>
              <a:rPr lang="tr-TR" b="1" dirty="0"/>
              <a:t>3-5</a:t>
            </a:r>
            <a:r>
              <a:rPr lang="tr-TR" dirty="0"/>
              <a:t> </a:t>
            </a:r>
            <a:r>
              <a:rPr lang="el-GR" b="1" dirty="0"/>
              <a:t>μ</a:t>
            </a:r>
            <a:r>
              <a:rPr lang="tr-TR" b="1" dirty="0"/>
              <a:t>m</a:t>
            </a:r>
            <a:r>
              <a:rPr lang="tr-TR" dirty="0"/>
              <a:t> ve </a:t>
            </a:r>
            <a:r>
              <a:rPr lang="tr-TR" b="1" dirty="0" smtClean="0"/>
              <a:t>8-</a:t>
            </a:r>
            <a:r>
              <a:rPr lang="el-GR" b="1" dirty="0" smtClean="0"/>
              <a:t>14 </a:t>
            </a:r>
            <a:r>
              <a:rPr lang="el-GR" b="1" dirty="0"/>
              <a:t>μ</a:t>
            </a:r>
            <a:r>
              <a:rPr lang="tr-TR" b="1" dirty="0"/>
              <a:t>m</a:t>
            </a:r>
            <a:r>
              <a:rPr lang="tr-TR" dirty="0"/>
              <a:t> bölgeleri büyük ölçüde atmosferin geçirimli </a:t>
            </a:r>
            <a:r>
              <a:rPr lang="tr-TR" dirty="0" smtClean="0"/>
              <a:t>olduğu </a:t>
            </a:r>
            <a:r>
              <a:rPr lang="tr-TR" dirty="0"/>
              <a:t>atmosfer </a:t>
            </a:r>
            <a:r>
              <a:rPr lang="tr-TR" dirty="0" smtClean="0"/>
              <a:t>pencereleridir. </a:t>
            </a:r>
          </a:p>
          <a:p>
            <a:pPr>
              <a:spcAft>
                <a:spcPts val="600"/>
              </a:spcAft>
            </a:pPr>
            <a:r>
              <a:rPr lang="tr-TR" b="1" dirty="0" smtClean="0"/>
              <a:t>9 </a:t>
            </a:r>
            <a:r>
              <a:rPr lang="tr-TR" b="1" dirty="0"/>
              <a:t>- 10 </a:t>
            </a:r>
            <a:r>
              <a:rPr lang="el-GR" b="1" dirty="0"/>
              <a:t>μ</a:t>
            </a:r>
            <a:r>
              <a:rPr lang="tr-TR" b="1" dirty="0"/>
              <a:t>m </a:t>
            </a:r>
            <a:r>
              <a:rPr lang="tr-TR" dirty="0"/>
              <a:t>dar </a:t>
            </a:r>
            <a:r>
              <a:rPr lang="tr-TR" dirty="0" smtClean="0"/>
              <a:t>aralığında oluşan </a:t>
            </a:r>
            <a:r>
              <a:rPr lang="tr-TR" dirty="0"/>
              <a:t>ozon </a:t>
            </a:r>
            <a:r>
              <a:rPr lang="tr-TR" dirty="0" smtClean="0"/>
              <a:t>yutulmasından kaçınmak için uydu ısıl algılayıcıları, </a:t>
            </a:r>
            <a:r>
              <a:rPr lang="tr-TR" b="1" dirty="0"/>
              <a:t>10.5 - 12.5 </a:t>
            </a:r>
            <a:r>
              <a:rPr lang="el-GR" b="1" dirty="0"/>
              <a:t>μ</a:t>
            </a:r>
            <a:r>
              <a:rPr lang="tr-TR" b="1" dirty="0"/>
              <a:t>m</a:t>
            </a:r>
            <a:r>
              <a:rPr lang="tr-TR" dirty="0"/>
              <a:t> bölgesinde </a:t>
            </a:r>
            <a:r>
              <a:rPr lang="tr-TR" dirty="0" smtClean="0"/>
              <a:t>çalışacak şekilde </a:t>
            </a:r>
            <a:r>
              <a:rPr lang="tr-TR" dirty="0"/>
              <a:t>dizayn edilirler.</a:t>
            </a:r>
          </a:p>
        </p:txBody>
      </p:sp>
    </p:spTree>
    <p:extLst>
      <p:ext uri="{BB962C8B-B14F-4D97-AF65-F5344CB8AC3E}">
        <p14:creationId xmlns:p14="http://schemas.microsoft.com/office/powerpoint/2010/main" val="721213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vert="horz" lIns="91440" tIns="45720" rIns="91440" bIns="45720" rtlCol="0" anchor="ctr">
            <a:noAutofit/>
          </a:bodyPr>
          <a:lstStyle/>
          <a:p>
            <a:r>
              <a:rPr lang="tr-TR" sz="3200" b="1" dirty="0"/>
              <a:t>3-5 </a:t>
            </a:r>
            <a:r>
              <a:rPr lang="el-GR" sz="3200" b="1" dirty="0"/>
              <a:t>μ</a:t>
            </a:r>
            <a:r>
              <a:rPr lang="tr-TR" sz="3200" b="1" dirty="0"/>
              <a:t>m ve 8-</a:t>
            </a:r>
            <a:r>
              <a:rPr lang="el-GR" sz="3200" b="1" dirty="0"/>
              <a:t>14 μ</a:t>
            </a:r>
            <a:r>
              <a:rPr lang="tr-TR" sz="3200" b="1" dirty="0"/>
              <a:t>m Bölgeleri</a:t>
            </a:r>
          </a:p>
        </p:txBody>
      </p:sp>
      <p:sp>
        <p:nvSpPr>
          <p:cNvPr id="3" name="İçerik Yer Tutucusu 2"/>
          <p:cNvSpPr>
            <a:spLocks noGrp="1"/>
          </p:cNvSpPr>
          <p:nvPr>
            <p:ph idx="1"/>
          </p:nvPr>
        </p:nvSpPr>
        <p:spPr>
          <a:xfrm>
            <a:off x="457200" y="1600200"/>
            <a:ext cx="8435280" cy="4876800"/>
          </a:xfrm>
        </p:spPr>
        <p:txBody>
          <a:bodyPr>
            <a:normAutofit/>
          </a:bodyPr>
          <a:lstStyle/>
          <a:p>
            <a:pPr>
              <a:spcAft>
                <a:spcPts val="600"/>
              </a:spcAft>
            </a:pPr>
            <a:r>
              <a:rPr lang="tr-TR" sz="2800" dirty="0" smtClean="0"/>
              <a:t>Isıl algılamada </a:t>
            </a:r>
            <a:r>
              <a:rPr lang="tr-TR" sz="2800" dirty="0"/>
              <a:t>3-5 </a:t>
            </a:r>
            <a:r>
              <a:rPr lang="el-GR" sz="2800" dirty="0"/>
              <a:t>μ</a:t>
            </a:r>
            <a:r>
              <a:rPr lang="tr-TR" sz="2800" dirty="0"/>
              <a:t>m bölgesi, Wien Yer </a:t>
            </a:r>
            <a:r>
              <a:rPr lang="tr-TR" sz="2800" dirty="0" smtClean="0"/>
              <a:t>Değiştirme </a:t>
            </a:r>
            <a:r>
              <a:rPr lang="tr-TR" sz="2800" dirty="0"/>
              <a:t>kanununa </a:t>
            </a:r>
            <a:r>
              <a:rPr lang="tr-TR" sz="2800" dirty="0" smtClean="0"/>
              <a:t>göre </a:t>
            </a:r>
            <a:r>
              <a:rPr lang="tr-TR" sz="2800" dirty="0"/>
              <a:t>orman </a:t>
            </a:r>
            <a:r>
              <a:rPr lang="tr-TR" sz="2800" dirty="0" smtClean="0"/>
              <a:t>yangını, </a:t>
            </a:r>
            <a:r>
              <a:rPr lang="tr-TR" sz="2800" dirty="0"/>
              <a:t>volkanik </a:t>
            </a:r>
            <a:r>
              <a:rPr lang="tr-TR" sz="2800" dirty="0" smtClean="0"/>
              <a:t>patlama </a:t>
            </a:r>
            <a:r>
              <a:rPr lang="tr-TR" sz="2800" dirty="0"/>
              <a:t>vb. gibi </a:t>
            </a:r>
            <a:r>
              <a:rPr lang="tr-TR" sz="2800" dirty="0" smtClean="0"/>
              <a:t>çok sıcak </a:t>
            </a:r>
            <a:r>
              <a:rPr lang="tr-TR" sz="2800" dirty="0"/>
              <a:t>cisimlerin </a:t>
            </a:r>
            <a:r>
              <a:rPr lang="tr-TR" sz="2800" dirty="0" smtClean="0"/>
              <a:t>algılanması </a:t>
            </a:r>
            <a:r>
              <a:rPr lang="tr-TR" sz="2800" dirty="0"/>
              <a:t>için daha uygundur. Bu kanuna göre cisimlerin </a:t>
            </a:r>
            <a:r>
              <a:rPr lang="tr-TR" sz="2800" dirty="0" smtClean="0"/>
              <a:t>sıcaklıkları arttıkça </a:t>
            </a:r>
            <a:r>
              <a:rPr lang="tr-TR" sz="2800" dirty="0"/>
              <a:t>en çok </a:t>
            </a:r>
            <a:r>
              <a:rPr lang="tr-TR" sz="2800" dirty="0" smtClean="0"/>
              <a:t>ışınım yaptıkları </a:t>
            </a:r>
            <a:r>
              <a:rPr lang="tr-TR" sz="2800" dirty="0"/>
              <a:t>dalga boyu küçülmektedir. </a:t>
            </a:r>
            <a:r>
              <a:rPr lang="tr-TR" sz="2800" dirty="0" smtClean="0"/>
              <a:t> </a:t>
            </a:r>
          </a:p>
          <a:p>
            <a:pPr>
              <a:spcAft>
                <a:spcPts val="600"/>
              </a:spcAft>
            </a:pPr>
            <a:r>
              <a:rPr lang="tr-TR" sz="2800" dirty="0" smtClean="0"/>
              <a:t>Çok sıcak </a:t>
            </a:r>
            <a:r>
              <a:rPr lang="tr-TR" sz="2800" dirty="0"/>
              <a:t>olmayan yeryüzü cisimlerinin </a:t>
            </a:r>
            <a:r>
              <a:rPr lang="tr-TR" sz="2800" dirty="0" smtClean="0"/>
              <a:t>algılanması</a:t>
            </a:r>
            <a:r>
              <a:rPr lang="tr-TR" sz="2800" dirty="0"/>
              <a:t> </a:t>
            </a:r>
            <a:r>
              <a:rPr lang="tr-TR" sz="2800" dirty="0" smtClean="0"/>
              <a:t>durumunda </a:t>
            </a:r>
            <a:r>
              <a:rPr lang="tr-TR" sz="2800" dirty="0"/>
              <a:t>ise 8-14 </a:t>
            </a:r>
            <a:r>
              <a:rPr lang="el-GR" sz="2800" dirty="0"/>
              <a:t>μ</a:t>
            </a:r>
            <a:r>
              <a:rPr lang="tr-TR" sz="2800" dirty="0"/>
              <a:t>m bölgesi uygundur.</a:t>
            </a:r>
          </a:p>
        </p:txBody>
      </p:sp>
    </p:spTree>
    <p:extLst>
      <p:ext uri="{BB962C8B-B14F-4D97-AF65-F5344CB8AC3E}">
        <p14:creationId xmlns:p14="http://schemas.microsoft.com/office/powerpoint/2010/main" val="2705146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sz="3200" b="1" dirty="0" smtClean="0"/>
              <a:t>Siyah Cisim ve Gerçek Cisimlerin Işıması</a:t>
            </a:r>
            <a:endParaRPr lang="tr-TR" sz="3200" b="1" dirty="0"/>
          </a:p>
        </p:txBody>
      </p:sp>
      <p:sp>
        <p:nvSpPr>
          <p:cNvPr id="3" name="İçerik Yer Tutucusu 2"/>
          <p:cNvSpPr>
            <a:spLocks noGrp="1"/>
          </p:cNvSpPr>
          <p:nvPr>
            <p:ph idx="1"/>
          </p:nvPr>
        </p:nvSpPr>
        <p:spPr/>
        <p:txBody>
          <a:bodyPr>
            <a:normAutofit/>
          </a:bodyPr>
          <a:lstStyle/>
          <a:p>
            <a:pPr>
              <a:spcAft>
                <a:spcPts val="600"/>
              </a:spcAft>
            </a:pPr>
            <a:r>
              <a:rPr lang="tr-TR" noProof="1" smtClean="0"/>
              <a:t>Siyah cisim, malzemelerin kinetik ısı enerjilerine bağlı olarak yaptıkları ısıl ışınımı açıklamak için kullanılan teorik evrensel bir modeldir. </a:t>
            </a:r>
          </a:p>
          <a:p>
            <a:pPr>
              <a:spcAft>
                <a:spcPts val="600"/>
              </a:spcAft>
            </a:pPr>
            <a:r>
              <a:rPr lang="tr-TR" noProof="1" smtClean="0"/>
              <a:t>Siyah cisim mükemmel yutucu ve mükemmel ışınlayıcıdır. Dolayısıyla siyah cismin yansıtım değeri sıfırdır. </a:t>
            </a:r>
          </a:p>
          <a:p>
            <a:pPr>
              <a:spcAft>
                <a:spcPts val="600"/>
              </a:spcAft>
            </a:pPr>
            <a:r>
              <a:rPr lang="tr-TR" noProof="1" smtClean="0"/>
              <a:t>Gerçek cisimlerin ısıl ışıma yapabilme yetenekleri, aynı sıcaklıktaki siyah cisim modeline göre oransal bir nicelik olan </a:t>
            </a:r>
            <a:r>
              <a:rPr lang="tr-TR" b="1" noProof="1" smtClean="0"/>
              <a:t>yayım</a:t>
            </a:r>
            <a:r>
              <a:rPr lang="tr-TR" noProof="1" smtClean="0"/>
              <a:t> </a:t>
            </a:r>
            <a:r>
              <a:rPr lang="tr-TR" b="1" noProof="1" smtClean="0"/>
              <a:t>(ɛ)</a:t>
            </a:r>
            <a:r>
              <a:rPr lang="tr-TR" noProof="1" smtClean="0"/>
              <a:t> ile belirtilir. Siyah cisim için 1 olan bu değer bütün gerçek cisimler için 1’den küçüktür. </a:t>
            </a:r>
            <a:endParaRPr lang="tr-TR" noProof="1"/>
          </a:p>
        </p:txBody>
      </p:sp>
    </p:spTree>
    <p:extLst>
      <p:ext uri="{BB962C8B-B14F-4D97-AF65-F5344CB8AC3E}">
        <p14:creationId xmlns:p14="http://schemas.microsoft.com/office/powerpoint/2010/main" val="12481174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sz="3200" b="1" dirty="0" smtClean="0"/>
              <a:t>Bazı Malzemelerin Yayım Değerleri </a:t>
            </a:r>
            <a:endParaRPr lang="tr-TR" sz="3200" b="1" dirty="0"/>
          </a:p>
        </p:txBody>
      </p:sp>
      <p:sp>
        <p:nvSpPr>
          <p:cNvPr id="3" name="İçerik Yer Tutucusu 2"/>
          <p:cNvSpPr>
            <a:spLocks noGrp="1"/>
          </p:cNvSpPr>
          <p:nvPr>
            <p:ph idx="1"/>
          </p:nvPr>
        </p:nvSpPr>
        <p:spPr>
          <a:xfrm>
            <a:off x="457200" y="1268760"/>
            <a:ext cx="8229600" cy="1591264"/>
          </a:xfrm>
        </p:spPr>
        <p:txBody>
          <a:bodyPr/>
          <a:lstStyle/>
          <a:p>
            <a:r>
              <a:rPr lang="tr-TR" noProof="1" smtClean="0"/>
              <a:t>Yayım (ɛ) değeri yüksek olan bir cisim üzerine gelen enerjiyi daha fazla yutar ve kinetik enerjisine bağlı olarak daha fazla ışınım yapar.</a:t>
            </a:r>
          </a:p>
          <a:p>
            <a:endParaRPr lang="tr-TR" noProof="1"/>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708919"/>
            <a:ext cx="7173466" cy="4004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529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20688"/>
            <a:ext cx="8229600" cy="6192688"/>
          </a:xfrm>
        </p:spPr>
        <p:txBody>
          <a:bodyPr>
            <a:normAutofit/>
          </a:bodyPr>
          <a:lstStyle/>
          <a:p>
            <a:pPr>
              <a:spcAft>
                <a:spcPts val="600"/>
              </a:spcAft>
            </a:pPr>
            <a:r>
              <a:rPr lang="tr-TR" sz="2800" dirty="0"/>
              <a:t>Genel olarak yayımı (ɛ) etkileyen temel </a:t>
            </a:r>
            <a:r>
              <a:rPr lang="tr-TR" sz="2800" dirty="0" smtClean="0"/>
              <a:t>faktörler,</a:t>
            </a:r>
          </a:p>
          <a:p>
            <a:pPr lvl="1">
              <a:spcAft>
                <a:spcPts val="600"/>
              </a:spcAft>
            </a:pPr>
            <a:r>
              <a:rPr lang="tr-TR" sz="2800" b="1" dirty="0" smtClean="0"/>
              <a:t>Cisimlerin </a:t>
            </a:r>
            <a:r>
              <a:rPr lang="tr-TR" sz="2800" b="1" dirty="0"/>
              <a:t>renk </a:t>
            </a:r>
            <a:r>
              <a:rPr lang="tr-TR" sz="2800" b="1" dirty="0" smtClean="0"/>
              <a:t>tonu</a:t>
            </a:r>
            <a:r>
              <a:rPr lang="tr-TR" sz="2800" dirty="0"/>
              <a:t>:</a:t>
            </a:r>
            <a:r>
              <a:rPr lang="tr-TR" sz="2800" dirty="0" smtClean="0"/>
              <a:t> </a:t>
            </a:r>
            <a:r>
              <a:rPr lang="tr-TR" sz="2800" dirty="0"/>
              <a:t>K</a:t>
            </a:r>
            <a:r>
              <a:rPr lang="tr-TR" sz="2800" dirty="0" smtClean="0"/>
              <a:t>oyu </a:t>
            </a:r>
            <a:r>
              <a:rPr lang="tr-TR" sz="2800" dirty="0"/>
              <a:t>cisimler daha iyi yutucu ve daha iyi </a:t>
            </a:r>
            <a:r>
              <a:rPr lang="tr-TR" sz="2800" dirty="0" smtClean="0"/>
              <a:t>yayıcıdır.</a:t>
            </a:r>
          </a:p>
          <a:p>
            <a:pPr lvl="1">
              <a:spcAft>
                <a:spcPts val="600"/>
              </a:spcAft>
            </a:pPr>
            <a:r>
              <a:rPr lang="tr-TR" sz="2800" b="1" dirty="0" smtClean="0"/>
              <a:t>Yüzey pürüzlülüğü</a:t>
            </a:r>
            <a:r>
              <a:rPr lang="tr-TR" sz="2800" dirty="0"/>
              <a:t>:</a:t>
            </a:r>
            <a:r>
              <a:rPr lang="tr-TR" sz="2800" dirty="0" smtClean="0"/>
              <a:t> </a:t>
            </a:r>
            <a:r>
              <a:rPr lang="tr-TR" sz="2800" dirty="0"/>
              <a:t>D</a:t>
            </a:r>
            <a:r>
              <a:rPr lang="tr-TR" sz="2800" dirty="0" smtClean="0"/>
              <a:t>alga </a:t>
            </a:r>
            <a:r>
              <a:rPr lang="tr-TR" sz="2800" dirty="0"/>
              <a:t>boyuna göre daha pürüzlü (kaba) olan </a:t>
            </a:r>
            <a:r>
              <a:rPr lang="tr-TR" sz="2800" dirty="0" smtClean="0"/>
              <a:t>yüzeyler daha </a:t>
            </a:r>
            <a:r>
              <a:rPr lang="tr-TR" sz="2800" dirty="0"/>
              <a:t>büyük yüzey </a:t>
            </a:r>
            <a:r>
              <a:rPr lang="tr-TR" sz="2800" dirty="0" smtClean="0"/>
              <a:t>alanına </a:t>
            </a:r>
            <a:r>
              <a:rPr lang="tr-TR" sz="2800" dirty="0"/>
              <a:t>ve daha büyük yutulma ve tekrar yayma </a:t>
            </a:r>
            <a:r>
              <a:rPr lang="tr-TR" sz="2800" dirty="0" smtClean="0"/>
              <a:t>potansiyeline sahiptirler</a:t>
            </a:r>
            <a:r>
              <a:rPr lang="tr-TR" sz="2800" dirty="0"/>
              <a:t>.</a:t>
            </a:r>
          </a:p>
          <a:p>
            <a:pPr lvl="1">
              <a:spcAft>
                <a:spcPts val="600"/>
              </a:spcAft>
            </a:pPr>
            <a:r>
              <a:rPr lang="tr-TR" sz="2800" b="1" dirty="0" smtClean="0"/>
              <a:t>Nem içeriği</a:t>
            </a:r>
            <a:r>
              <a:rPr lang="tr-TR" sz="2800" dirty="0" smtClean="0"/>
              <a:t>: Nem içeriği </a:t>
            </a:r>
            <a:r>
              <a:rPr lang="tr-TR" sz="2800" dirty="0"/>
              <a:t>fazla olan cisimlerin daha fazla </a:t>
            </a:r>
            <a:r>
              <a:rPr lang="tr-TR" sz="2800" dirty="0" smtClean="0"/>
              <a:t>yayıcı </a:t>
            </a:r>
            <a:r>
              <a:rPr lang="tr-TR" sz="2800" dirty="0"/>
              <a:t>olma </a:t>
            </a:r>
            <a:r>
              <a:rPr lang="tr-TR" sz="2800" dirty="0" smtClean="0"/>
              <a:t>kapasitesi vardır.</a:t>
            </a:r>
            <a:endParaRPr lang="tr-TR" sz="2800" dirty="0"/>
          </a:p>
        </p:txBody>
      </p:sp>
    </p:spTree>
    <p:extLst>
      <p:ext uri="{BB962C8B-B14F-4D97-AF65-F5344CB8AC3E}">
        <p14:creationId xmlns:p14="http://schemas.microsoft.com/office/powerpoint/2010/main" val="5334795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vert="horz" lIns="91440" tIns="45720" rIns="91440" bIns="45720" rtlCol="0" anchor="ctr">
            <a:noAutofit/>
          </a:bodyPr>
          <a:lstStyle/>
          <a:p>
            <a:r>
              <a:rPr lang="tr-TR" sz="3200" b="1" dirty="0" smtClean="0"/>
              <a:t>T Kinetik Sıcaklığındaki Bir Cismin Yaptığı Işınım Miktarı</a:t>
            </a:r>
            <a:endParaRPr lang="tr-TR" sz="3200" b="1" dirty="0"/>
          </a:p>
        </p:txBody>
      </p:sp>
      <p:sp>
        <p:nvSpPr>
          <p:cNvPr id="3" name="İçerik Yer Tutucusu 2"/>
          <p:cNvSpPr>
            <a:spLocks noGrp="1"/>
          </p:cNvSpPr>
          <p:nvPr>
            <p:ph idx="1"/>
          </p:nvPr>
        </p:nvSpPr>
        <p:spPr>
          <a:xfrm>
            <a:off x="457200" y="1792560"/>
            <a:ext cx="8229600" cy="4876800"/>
          </a:xfrm>
        </p:spPr>
        <p:txBody>
          <a:bodyPr>
            <a:normAutofit/>
          </a:bodyPr>
          <a:lstStyle/>
          <a:p>
            <a:pPr>
              <a:spcAft>
                <a:spcPts val="600"/>
              </a:spcAft>
            </a:pPr>
            <a:r>
              <a:rPr lang="tr-TR" sz="2800" noProof="1" smtClean="0"/>
              <a:t>Stefan-Boltzman kanununa yayım (ɛ) katsayısının eklenmesiyle;</a:t>
            </a:r>
            <a:r>
              <a:rPr lang="tr-TR" sz="2800" i="1" noProof="1" smtClean="0"/>
              <a:t> </a:t>
            </a:r>
          </a:p>
          <a:p>
            <a:pPr marL="0" indent="0">
              <a:spcAft>
                <a:spcPts val="600"/>
              </a:spcAft>
              <a:buNone/>
            </a:pPr>
            <a:r>
              <a:rPr lang="tr-TR" altLang="tr-TR" sz="2800" i="1" noProof="1" smtClean="0">
                <a:latin typeface="Arial" charset="0"/>
              </a:rPr>
              <a:t>		</a:t>
            </a:r>
            <a:r>
              <a:rPr lang="tr-TR" altLang="tr-TR" sz="2800" noProof="1" smtClean="0">
                <a:latin typeface="Arial" charset="0"/>
              </a:rPr>
              <a:t>W=ɛ x </a:t>
            </a:r>
            <a:r>
              <a:rPr lang="el-GR" altLang="tr-TR" sz="2800" noProof="1" smtClean="0">
                <a:latin typeface="Arial" charset="0"/>
              </a:rPr>
              <a:t>σ</a:t>
            </a:r>
            <a:r>
              <a:rPr lang="tr-TR" altLang="tr-TR" sz="2800" noProof="1" smtClean="0">
                <a:latin typeface="Arial" charset="0"/>
              </a:rPr>
              <a:t> x T</a:t>
            </a:r>
            <a:r>
              <a:rPr lang="tr-TR" altLang="tr-TR" sz="2800" baseline="30000" noProof="1" smtClean="0">
                <a:latin typeface="Arial" charset="0"/>
              </a:rPr>
              <a:t>4</a:t>
            </a:r>
            <a:endParaRPr lang="tr-TR" sz="2800" i="1" noProof="1" smtClean="0"/>
          </a:p>
          <a:p>
            <a:pPr>
              <a:spcAft>
                <a:spcPts val="600"/>
              </a:spcAft>
            </a:pPr>
            <a:r>
              <a:rPr lang="tr-TR" sz="2800" noProof="1" smtClean="0"/>
              <a:t>Bu eşitliğe göre T kinetik sıcaklığındaki bir cismin yaptığı ışınım miktarı, aynı sıcaklıktaki bir siyah cismin ışınım miktarının yayım (</a:t>
            </a:r>
            <a:r>
              <a:rPr lang="tr-TR" altLang="tr-TR" sz="2800" noProof="1" smtClean="0">
                <a:latin typeface="Arial" charset="0"/>
              </a:rPr>
              <a:t>ɛ</a:t>
            </a:r>
            <a:r>
              <a:rPr lang="tr-TR" sz="2800" noProof="1" smtClean="0"/>
              <a:t>) katı kadar olacaktır.</a:t>
            </a:r>
          </a:p>
          <a:p>
            <a:pPr>
              <a:spcAft>
                <a:spcPts val="600"/>
              </a:spcAft>
            </a:pPr>
            <a:endParaRPr lang="tr-TR" sz="2800" noProof="1"/>
          </a:p>
        </p:txBody>
      </p:sp>
    </p:spTree>
    <p:extLst>
      <p:ext uri="{BB962C8B-B14F-4D97-AF65-F5344CB8AC3E}">
        <p14:creationId xmlns:p14="http://schemas.microsoft.com/office/powerpoint/2010/main" val="40077455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vert="horz" lIns="91440" tIns="45720" rIns="91440" bIns="45720" rtlCol="0" anchor="ctr">
            <a:normAutofit/>
          </a:bodyPr>
          <a:lstStyle/>
          <a:p>
            <a:r>
              <a:rPr lang="tr-TR" sz="3200" b="1" dirty="0" smtClean="0"/>
              <a:t>Kinetik Sıcaklık ve Işıyan Sıcaklık</a:t>
            </a:r>
            <a:endParaRPr lang="tr-TR" sz="3200" b="1" dirty="0"/>
          </a:p>
        </p:txBody>
      </p:sp>
      <p:sp>
        <p:nvSpPr>
          <p:cNvPr id="3" name="İçerik Yer Tutucusu 2"/>
          <p:cNvSpPr>
            <a:spLocks noGrp="1"/>
          </p:cNvSpPr>
          <p:nvPr>
            <p:ph idx="1"/>
          </p:nvPr>
        </p:nvSpPr>
        <p:spPr>
          <a:xfrm>
            <a:off x="457200" y="1628800"/>
            <a:ext cx="8229600" cy="1368152"/>
          </a:xfrm>
        </p:spPr>
        <p:txBody>
          <a:bodyPr/>
          <a:lstStyle/>
          <a:p>
            <a:r>
              <a:rPr lang="tr-TR" dirty="0" smtClean="0"/>
              <a:t>Işıyan </a:t>
            </a:r>
            <a:r>
              <a:rPr lang="tr-TR" dirty="0"/>
              <a:t>sıcaklık değerleriyle cisimlerin gerçek kinetik sıcaklıkları arasındaki ilişki;</a:t>
            </a:r>
          </a:p>
          <a:p>
            <a:pPr marL="0" indent="0">
              <a:buNone/>
            </a:pPr>
            <a:r>
              <a:rPr lang="tr-TR" i="1" dirty="0"/>
              <a:t>	</a:t>
            </a:r>
            <a:r>
              <a:rPr lang="tr-TR" i="1" dirty="0" smtClean="0"/>
              <a:t>         T </a:t>
            </a:r>
            <a:r>
              <a:rPr lang="tr-TR" i="1" dirty="0"/>
              <a:t>ışıyan = </a:t>
            </a:r>
            <a:r>
              <a:rPr lang="tr-TR" altLang="tr-TR" noProof="1">
                <a:latin typeface="Arial" charset="0"/>
              </a:rPr>
              <a:t>ɛ</a:t>
            </a:r>
            <a:r>
              <a:rPr lang="tr-TR" altLang="tr-TR" baseline="30000" noProof="1">
                <a:latin typeface="Arial" charset="0"/>
              </a:rPr>
              <a:t>1/4</a:t>
            </a:r>
            <a:r>
              <a:rPr lang="tr-TR" i="1" dirty="0"/>
              <a:t>T kinetik</a:t>
            </a:r>
            <a:endParaRPr lang="tr-TR" dirty="0"/>
          </a:p>
          <a:p>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501008"/>
            <a:ext cx="8910170" cy="285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5940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672" y="260648"/>
            <a:ext cx="8686800" cy="990600"/>
          </a:xfrm>
        </p:spPr>
        <p:txBody>
          <a:bodyPr vert="horz" lIns="91440" tIns="45720" rIns="91440" bIns="45720" rtlCol="0" anchor="ctr">
            <a:noAutofit/>
          </a:bodyPr>
          <a:lstStyle/>
          <a:p>
            <a:r>
              <a:rPr lang="tr-TR" sz="3200" b="1" dirty="0" smtClean="0"/>
              <a:t>Yeryüzü Cisimlerinin Günlük </a:t>
            </a:r>
            <a:r>
              <a:rPr lang="tr-TR" sz="3200" b="1" dirty="0"/>
              <a:t>Sıcaklık Değişimi</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746" y="1503799"/>
            <a:ext cx="8566726" cy="4032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83318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32656"/>
            <a:ext cx="8784976" cy="990600"/>
          </a:xfrm>
        </p:spPr>
        <p:txBody>
          <a:bodyPr vert="horz" lIns="91440" tIns="45720" rIns="91440" bIns="45720" rtlCol="0" anchor="ctr">
            <a:noAutofit/>
          </a:bodyPr>
          <a:lstStyle/>
          <a:p>
            <a:r>
              <a:rPr lang="tr-TR" sz="3200" b="1" dirty="0"/>
              <a:t>Yeryüzü Cisimlerinin Günlük Sıcaklık Değişimi</a:t>
            </a:r>
          </a:p>
        </p:txBody>
      </p:sp>
      <p:sp>
        <p:nvSpPr>
          <p:cNvPr id="3" name="İçerik Yer Tutucusu 2"/>
          <p:cNvSpPr>
            <a:spLocks noGrp="1"/>
          </p:cNvSpPr>
          <p:nvPr>
            <p:ph idx="1"/>
          </p:nvPr>
        </p:nvSpPr>
        <p:spPr>
          <a:xfrm>
            <a:off x="457200" y="1484784"/>
            <a:ext cx="8229600" cy="4992216"/>
          </a:xfrm>
        </p:spPr>
        <p:txBody>
          <a:bodyPr>
            <a:normAutofit fontScale="92500"/>
          </a:bodyPr>
          <a:lstStyle/>
          <a:p>
            <a:r>
              <a:rPr lang="tr-TR" dirty="0" smtClean="0"/>
              <a:t>Cisimlerin </a:t>
            </a:r>
            <a:r>
              <a:rPr lang="tr-TR" dirty="0"/>
              <a:t>bir günlük </a:t>
            </a:r>
            <a:r>
              <a:rPr lang="tr-TR" dirty="0" smtClean="0"/>
              <a:t>sıcaklık değişimi incelendiğinde</a:t>
            </a:r>
            <a:r>
              <a:rPr lang="tr-TR" dirty="0"/>
              <a:t>, en </a:t>
            </a:r>
            <a:r>
              <a:rPr lang="tr-TR" dirty="0" smtClean="0"/>
              <a:t>sıcak oldukları</a:t>
            </a:r>
            <a:r>
              <a:rPr lang="tr-TR" dirty="0"/>
              <a:t> </a:t>
            </a:r>
            <a:r>
              <a:rPr lang="tr-TR" dirty="0" smtClean="0"/>
              <a:t>saatler öğleden </a:t>
            </a:r>
            <a:r>
              <a:rPr lang="tr-TR" dirty="0"/>
              <a:t>sonra 14:00 -16:00, en </a:t>
            </a:r>
            <a:r>
              <a:rPr lang="tr-TR" dirty="0" smtClean="0"/>
              <a:t>soğuk oldukları </a:t>
            </a:r>
            <a:r>
              <a:rPr lang="tr-TR" dirty="0"/>
              <a:t>saatler ise gece </a:t>
            </a:r>
            <a:r>
              <a:rPr lang="tr-TR" dirty="0" smtClean="0"/>
              <a:t>yarısından </a:t>
            </a:r>
            <a:r>
              <a:rPr lang="tr-TR" dirty="0"/>
              <a:t>sonraki saatlerdir. </a:t>
            </a:r>
            <a:endParaRPr lang="tr-TR" dirty="0" smtClean="0"/>
          </a:p>
          <a:p>
            <a:r>
              <a:rPr lang="tr-TR" dirty="0" smtClean="0"/>
              <a:t>Toprağın </a:t>
            </a:r>
            <a:r>
              <a:rPr lang="tr-TR" dirty="0"/>
              <a:t>bitki örtüsü ve suya göre daha fazla </a:t>
            </a:r>
            <a:r>
              <a:rPr lang="tr-TR" dirty="0" smtClean="0"/>
              <a:t>sıcaklık</a:t>
            </a:r>
            <a:r>
              <a:rPr lang="tr-TR" dirty="0"/>
              <a:t> </a:t>
            </a:r>
            <a:r>
              <a:rPr lang="tr-TR" dirty="0" smtClean="0"/>
              <a:t>değişimi gösterdiği </a:t>
            </a:r>
            <a:r>
              <a:rPr lang="tr-TR" dirty="0"/>
              <a:t>görülmektedir. Bu durum </a:t>
            </a:r>
            <a:r>
              <a:rPr lang="tr-TR" dirty="0" smtClean="0"/>
              <a:t>toprağın ısıl eylemsizliğinin </a:t>
            </a:r>
            <a:r>
              <a:rPr lang="tr-TR" dirty="0"/>
              <a:t>daha </a:t>
            </a:r>
            <a:r>
              <a:rPr lang="tr-TR" dirty="0" smtClean="0"/>
              <a:t>düşük</a:t>
            </a:r>
            <a:r>
              <a:rPr lang="tr-TR" dirty="0"/>
              <a:t> </a:t>
            </a:r>
            <a:r>
              <a:rPr lang="tr-TR" dirty="0" smtClean="0"/>
              <a:t>olduğunu </a:t>
            </a:r>
            <a:r>
              <a:rPr lang="tr-TR" dirty="0"/>
              <a:t>göstermektedir. </a:t>
            </a:r>
            <a:endParaRPr lang="tr-TR" dirty="0" smtClean="0"/>
          </a:p>
          <a:p>
            <a:r>
              <a:rPr lang="tr-TR" dirty="0" smtClean="0"/>
              <a:t>Bitki </a:t>
            </a:r>
            <a:r>
              <a:rPr lang="tr-TR" dirty="0"/>
              <a:t>ve suyun </a:t>
            </a:r>
            <a:r>
              <a:rPr lang="tr-TR" dirty="0" smtClean="0"/>
              <a:t>ısıl </a:t>
            </a:r>
            <a:r>
              <a:rPr lang="tr-TR" dirty="0"/>
              <a:t>kapasitesi daha yüksektir. </a:t>
            </a:r>
            <a:endParaRPr lang="tr-TR" dirty="0" smtClean="0"/>
          </a:p>
          <a:p>
            <a:r>
              <a:rPr lang="tr-TR" dirty="0" smtClean="0"/>
              <a:t>Su içeriği </a:t>
            </a:r>
            <a:r>
              <a:rPr lang="tr-TR" dirty="0"/>
              <a:t>zengin olan nemli toprak özellikle günün en </a:t>
            </a:r>
            <a:r>
              <a:rPr lang="tr-TR" dirty="0" smtClean="0"/>
              <a:t>sıcak </a:t>
            </a:r>
            <a:r>
              <a:rPr lang="tr-TR" dirty="0"/>
              <a:t>saatlerinde kuru </a:t>
            </a:r>
            <a:r>
              <a:rPr lang="tr-TR" dirty="0" smtClean="0"/>
              <a:t>topraktan çok </a:t>
            </a:r>
            <a:r>
              <a:rPr lang="tr-TR" dirty="0"/>
              <a:t>iyi </a:t>
            </a:r>
            <a:r>
              <a:rPr lang="tr-TR" dirty="0" smtClean="0"/>
              <a:t>ayırt </a:t>
            </a:r>
            <a:r>
              <a:rPr lang="tr-TR" dirty="0"/>
              <a:t>edilebilmektedir. </a:t>
            </a:r>
            <a:endParaRPr lang="tr-TR" dirty="0" smtClean="0"/>
          </a:p>
          <a:p>
            <a:r>
              <a:rPr lang="tr-TR" dirty="0" smtClean="0"/>
              <a:t>Gün doğumu </a:t>
            </a:r>
            <a:r>
              <a:rPr lang="tr-TR" dirty="0"/>
              <a:t>ve </a:t>
            </a:r>
            <a:r>
              <a:rPr lang="tr-TR" dirty="0" smtClean="0"/>
              <a:t>batımına yakın </a:t>
            </a:r>
            <a:r>
              <a:rPr lang="tr-TR" dirty="0"/>
              <a:t>saatlerde ise </a:t>
            </a:r>
            <a:r>
              <a:rPr lang="tr-TR" dirty="0" smtClean="0"/>
              <a:t>ısıl bir denge sağlanmakta </a:t>
            </a:r>
            <a:r>
              <a:rPr lang="tr-TR" dirty="0"/>
              <a:t>ve cisimler </a:t>
            </a:r>
            <a:r>
              <a:rPr lang="tr-TR" dirty="0" smtClean="0"/>
              <a:t>arasında anlamlı </a:t>
            </a:r>
            <a:r>
              <a:rPr lang="tr-TR" dirty="0"/>
              <a:t>bir </a:t>
            </a:r>
            <a:r>
              <a:rPr lang="tr-TR" dirty="0" smtClean="0"/>
              <a:t>sıcaklık farkı gözlenememektedir. Bu </a:t>
            </a:r>
            <a:r>
              <a:rPr lang="tr-TR" dirty="0"/>
              <a:t>noktalar </a:t>
            </a:r>
            <a:r>
              <a:rPr lang="tr-TR" dirty="0" smtClean="0"/>
              <a:t>ısıl geçiş noktaları </a:t>
            </a:r>
            <a:r>
              <a:rPr lang="tr-TR" dirty="0"/>
              <a:t>olarak </a:t>
            </a:r>
            <a:r>
              <a:rPr lang="tr-TR" dirty="0" smtClean="0"/>
              <a:t>adlandırılmaktadır</a:t>
            </a:r>
            <a:r>
              <a:rPr lang="tr-TR" dirty="0"/>
              <a:t>.</a:t>
            </a:r>
          </a:p>
        </p:txBody>
      </p:sp>
    </p:spTree>
    <p:extLst>
      <p:ext uri="{BB962C8B-B14F-4D97-AF65-F5344CB8AC3E}">
        <p14:creationId xmlns:p14="http://schemas.microsoft.com/office/powerpoint/2010/main" val="12821963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smtClean="0"/>
              <a:t>Bitki Örtüsünün Isıl Işınımı</a:t>
            </a:r>
            <a:endParaRPr lang="tr-TR" dirty="0"/>
          </a:p>
        </p:txBody>
      </p:sp>
      <p:sp>
        <p:nvSpPr>
          <p:cNvPr id="3" name="İçerik Yer Tutucusu 2"/>
          <p:cNvSpPr>
            <a:spLocks noGrp="1"/>
          </p:cNvSpPr>
          <p:nvPr>
            <p:ph idx="1"/>
          </p:nvPr>
        </p:nvSpPr>
        <p:spPr>
          <a:xfrm>
            <a:off x="457200" y="1412776"/>
            <a:ext cx="8229600" cy="5256584"/>
          </a:xfrm>
        </p:spPr>
        <p:txBody>
          <a:bodyPr>
            <a:normAutofit/>
          </a:bodyPr>
          <a:lstStyle/>
          <a:p>
            <a:pPr>
              <a:spcAft>
                <a:spcPts val="600"/>
              </a:spcAft>
            </a:pPr>
            <a:r>
              <a:rPr lang="tr-TR" sz="2800" dirty="0" smtClean="0"/>
              <a:t>Klorofil </a:t>
            </a:r>
            <a:r>
              <a:rPr lang="tr-TR" sz="2800" dirty="0"/>
              <a:t>pigmenti içeren </a:t>
            </a:r>
            <a:r>
              <a:rPr lang="tr-TR" sz="2800" dirty="0" smtClean="0"/>
              <a:t>yeşil yapraklı </a:t>
            </a:r>
            <a:r>
              <a:rPr lang="tr-TR" sz="2800" dirty="0"/>
              <a:t>bitkiler fotosentez </a:t>
            </a:r>
            <a:r>
              <a:rPr lang="tr-TR" sz="2800" dirty="0" smtClean="0"/>
              <a:t>işlemi</a:t>
            </a:r>
            <a:r>
              <a:rPr lang="tr-TR" sz="2800" dirty="0"/>
              <a:t> </a:t>
            </a:r>
            <a:r>
              <a:rPr lang="tr-TR" sz="2800" dirty="0" smtClean="0"/>
              <a:t>için </a:t>
            </a:r>
            <a:r>
              <a:rPr lang="tr-TR" sz="2800" dirty="0"/>
              <a:t>ihtiyaç </a:t>
            </a:r>
            <a:r>
              <a:rPr lang="tr-TR" sz="2800" dirty="0" smtClean="0"/>
              <a:t>duydukları </a:t>
            </a:r>
            <a:r>
              <a:rPr lang="tr-TR" sz="2800" dirty="0"/>
              <a:t>enerjiyi </a:t>
            </a:r>
            <a:r>
              <a:rPr lang="tr-TR" sz="2800" dirty="0" smtClean="0"/>
              <a:t>çoğunlukla </a:t>
            </a:r>
            <a:r>
              <a:rPr lang="tr-TR" sz="2800" dirty="0"/>
              <a:t>görünür bölgeden özellikle de mavi </a:t>
            </a:r>
            <a:r>
              <a:rPr lang="tr-TR" sz="2800" dirty="0" smtClean="0"/>
              <a:t>ve kırmızı </a:t>
            </a:r>
            <a:r>
              <a:rPr lang="tr-TR" sz="2800" dirty="0"/>
              <a:t>bölgelerden </a:t>
            </a:r>
            <a:r>
              <a:rPr lang="tr-TR" sz="2800" dirty="0" smtClean="0"/>
              <a:t>sağlarlar. Yutulan enerji ile ısınan bitki, terleme ile soğur. Bu nedenle </a:t>
            </a:r>
            <a:r>
              <a:rPr lang="tr-TR" sz="2800" dirty="0"/>
              <a:t>bitki örtüsü karmaşık ısınma ve soğuma etkileşimleri </a:t>
            </a:r>
            <a:r>
              <a:rPr lang="tr-TR" sz="2800" dirty="0" smtClean="0"/>
              <a:t> gösterir. </a:t>
            </a:r>
          </a:p>
          <a:p>
            <a:pPr>
              <a:spcAft>
                <a:spcPts val="600"/>
              </a:spcAft>
            </a:pPr>
            <a:r>
              <a:rPr lang="tr-TR" sz="2800" dirty="0"/>
              <a:t>B</a:t>
            </a:r>
            <a:r>
              <a:rPr lang="tr-TR" sz="2800" dirty="0" smtClean="0"/>
              <a:t>itki örtüsü geceleri </a:t>
            </a:r>
            <a:r>
              <a:rPr lang="tr-TR" sz="2800" dirty="0"/>
              <a:t>kendisini </a:t>
            </a:r>
            <a:r>
              <a:rPr lang="tr-TR" sz="2800" dirty="0" smtClean="0"/>
              <a:t>çevreleyen</a:t>
            </a:r>
            <a:r>
              <a:rPr lang="tr-TR" sz="2800" dirty="0"/>
              <a:t> </a:t>
            </a:r>
            <a:r>
              <a:rPr lang="tr-TR" sz="2800" dirty="0" smtClean="0"/>
              <a:t>topraktan </a:t>
            </a:r>
            <a:r>
              <a:rPr lang="tr-TR" sz="2800" dirty="0"/>
              <a:t>daha </a:t>
            </a:r>
            <a:r>
              <a:rPr lang="tr-TR" sz="2800" dirty="0" smtClean="0"/>
              <a:t>fazla, gündüz daha düşük ışınım </a:t>
            </a:r>
            <a:r>
              <a:rPr lang="tr-TR" sz="2800" dirty="0"/>
              <a:t>oranına </a:t>
            </a:r>
            <a:r>
              <a:rPr lang="tr-TR" sz="2800" dirty="0" smtClean="0"/>
              <a:t>sahiptir. </a:t>
            </a:r>
            <a:endParaRPr lang="tr-TR" sz="2800" dirty="0"/>
          </a:p>
        </p:txBody>
      </p:sp>
    </p:spTree>
    <p:extLst>
      <p:ext uri="{BB962C8B-B14F-4D97-AF65-F5344CB8AC3E}">
        <p14:creationId xmlns:p14="http://schemas.microsoft.com/office/powerpoint/2010/main" val="1462166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a:t>Bitki Örtüsünün Isıl Işınımı</a:t>
            </a:r>
            <a:endParaRPr lang="tr-TR" dirty="0"/>
          </a:p>
        </p:txBody>
      </p:sp>
      <p:sp>
        <p:nvSpPr>
          <p:cNvPr id="3" name="İçerik Yer Tutucusu 2"/>
          <p:cNvSpPr>
            <a:spLocks noGrp="1"/>
          </p:cNvSpPr>
          <p:nvPr>
            <p:ph idx="1"/>
          </p:nvPr>
        </p:nvSpPr>
        <p:spPr/>
        <p:txBody>
          <a:bodyPr>
            <a:normAutofit/>
          </a:bodyPr>
          <a:lstStyle/>
          <a:p>
            <a:r>
              <a:rPr lang="tr-TR" sz="3200" dirty="0"/>
              <a:t>Genel olarak bitki örtüsünün ısıl özellikleri suyun ve toprağın ısıl özelliklerine nazaran daha karmaşık olduğundan ısıl bölgede yapılan tarımsal </a:t>
            </a:r>
            <a:r>
              <a:rPr lang="tr-TR" sz="3200" dirty="0" smtClean="0"/>
              <a:t>uygulamalarda; </a:t>
            </a:r>
            <a:r>
              <a:rPr lang="tr-TR" sz="3200" b="1" dirty="0" smtClean="0"/>
              <a:t>toprak </a:t>
            </a:r>
            <a:r>
              <a:rPr lang="tr-TR" sz="3200" b="1" dirty="0"/>
              <a:t>sıcaklığı</a:t>
            </a:r>
            <a:r>
              <a:rPr lang="tr-TR" sz="3200" dirty="0"/>
              <a:t>, </a:t>
            </a:r>
            <a:r>
              <a:rPr lang="tr-TR" sz="3200" b="1" dirty="0" smtClean="0"/>
              <a:t>algılayıcı </a:t>
            </a:r>
            <a:r>
              <a:rPr lang="tr-TR" sz="3200" b="1" dirty="0"/>
              <a:t>açısı</a:t>
            </a:r>
            <a:r>
              <a:rPr lang="tr-TR" sz="3200" dirty="0"/>
              <a:t>, </a:t>
            </a:r>
            <a:r>
              <a:rPr lang="tr-TR" sz="3200" b="1" dirty="0" smtClean="0"/>
              <a:t>bitki </a:t>
            </a:r>
            <a:r>
              <a:rPr lang="tr-TR" sz="3200" b="1" dirty="0"/>
              <a:t>örtüsü tipi </a:t>
            </a:r>
            <a:r>
              <a:rPr lang="tr-TR" sz="3200" dirty="0"/>
              <a:t>ve </a:t>
            </a:r>
            <a:r>
              <a:rPr lang="tr-TR" sz="3200" b="1" dirty="0" smtClean="0"/>
              <a:t>bitki </a:t>
            </a:r>
            <a:r>
              <a:rPr lang="tr-TR" sz="3200" b="1" dirty="0"/>
              <a:t>örtüsünün nem içeriği</a:t>
            </a:r>
            <a:r>
              <a:rPr lang="tr-TR" sz="3200" dirty="0"/>
              <a:t> gibi hususların dikkate alınması gerekmektedir.</a:t>
            </a:r>
          </a:p>
          <a:p>
            <a:endParaRPr lang="tr-TR" sz="3200" dirty="0"/>
          </a:p>
        </p:txBody>
      </p:sp>
    </p:spTree>
    <p:extLst>
      <p:ext uri="{BB962C8B-B14F-4D97-AF65-F5344CB8AC3E}">
        <p14:creationId xmlns:p14="http://schemas.microsoft.com/office/powerpoint/2010/main" val="7832182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smtClean="0"/>
              <a:t>Toprağın Isıl Işınımı</a:t>
            </a:r>
            <a:endParaRPr lang="tr-TR" dirty="0"/>
          </a:p>
        </p:txBody>
      </p:sp>
      <p:sp>
        <p:nvSpPr>
          <p:cNvPr id="3" name="İçerik Yer Tutucusu 2"/>
          <p:cNvSpPr>
            <a:spLocks noGrp="1"/>
          </p:cNvSpPr>
          <p:nvPr>
            <p:ph idx="1"/>
          </p:nvPr>
        </p:nvSpPr>
        <p:spPr>
          <a:xfrm>
            <a:off x="457200" y="1600200"/>
            <a:ext cx="8435280" cy="4876800"/>
          </a:xfrm>
        </p:spPr>
        <p:txBody>
          <a:bodyPr>
            <a:normAutofit/>
          </a:bodyPr>
          <a:lstStyle/>
          <a:p>
            <a:pPr>
              <a:spcAft>
                <a:spcPts val="600"/>
              </a:spcAft>
            </a:pPr>
            <a:r>
              <a:rPr lang="tr-TR" noProof="1" smtClean="0"/>
              <a:t>Toprağın ısıl kızıl ötesi bölgedeki davranışı, esas olarak su içeriğiyle belirlenir. Suyun iyi bir yutucu ve ışınlayıcı olması nedeniyle nemli toprağın daha sıcak olması ve daha çok ışınım yapması beklenir.</a:t>
            </a:r>
            <a:r>
              <a:rPr lang="tr-TR" b="1" noProof="1" smtClean="0"/>
              <a:t> Ancak su içeriği fazla olan zeminler buharlaşma nedeni ile soğuyacaklarından ışınım oranları düşer. </a:t>
            </a:r>
            <a:r>
              <a:rPr lang="tr-TR" noProof="1" smtClean="0"/>
              <a:t>Diğer bir ifade ile topraktaki su içeriği ne kadar fazla ise gün boyunca o kadar serin ve gece de ılık olmaktadır. </a:t>
            </a:r>
          </a:p>
          <a:p>
            <a:pPr>
              <a:spcAft>
                <a:spcPts val="600"/>
              </a:spcAft>
            </a:pPr>
            <a:r>
              <a:rPr lang="tr-TR" noProof="1" smtClean="0"/>
              <a:t>Kuru zeminler ise Güneş enerjisini yutup ısındıklarından ve buharlaşma gibi bir nedenle de soğumadıklarından daha fazla ısıl ışınım yaparlar.</a:t>
            </a:r>
            <a:endParaRPr lang="tr-TR" noProof="1"/>
          </a:p>
        </p:txBody>
      </p:sp>
    </p:spTree>
    <p:extLst>
      <p:ext uri="{BB962C8B-B14F-4D97-AF65-F5344CB8AC3E}">
        <p14:creationId xmlns:p14="http://schemas.microsoft.com/office/powerpoint/2010/main" val="37933185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990600"/>
          </a:xfrm>
        </p:spPr>
        <p:txBody>
          <a:bodyPr/>
          <a:lstStyle/>
          <a:p>
            <a:r>
              <a:rPr lang="tr-TR" b="1" dirty="0" smtClean="0"/>
              <a:t>Suyun Isıl Işınımı</a:t>
            </a:r>
            <a:endParaRPr lang="tr-TR" dirty="0"/>
          </a:p>
        </p:txBody>
      </p:sp>
      <p:sp>
        <p:nvSpPr>
          <p:cNvPr id="3" name="İçerik Yer Tutucusu 2"/>
          <p:cNvSpPr>
            <a:spLocks noGrp="1"/>
          </p:cNvSpPr>
          <p:nvPr>
            <p:ph idx="1"/>
          </p:nvPr>
        </p:nvSpPr>
        <p:spPr>
          <a:xfrm>
            <a:off x="457200" y="1504528"/>
            <a:ext cx="8229600" cy="4876800"/>
          </a:xfrm>
        </p:spPr>
        <p:txBody>
          <a:bodyPr vert="horz" lIns="91440" tIns="45720" rIns="91440" bIns="45720" rtlCol="0">
            <a:normAutofit/>
          </a:bodyPr>
          <a:lstStyle/>
          <a:p>
            <a:pPr>
              <a:spcAft>
                <a:spcPts val="600"/>
              </a:spcAft>
            </a:pPr>
            <a:r>
              <a:rPr lang="tr-TR" sz="2800" dirty="0"/>
              <a:t>Su kötü bir yansıtıcı ancak iyi bir yayıcıdır. </a:t>
            </a:r>
          </a:p>
          <a:p>
            <a:pPr>
              <a:spcAft>
                <a:spcPts val="600"/>
              </a:spcAft>
            </a:pPr>
            <a:r>
              <a:rPr lang="tr-TR" sz="2800" dirty="0"/>
              <a:t>Su gün boyunca kendilerini çevreleyen </a:t>
            </a:r>
            <a:r>
              <a:rPr lang="tr-TR" sz="2800" dirty="0" smtClean="0"/>
              <a:t>çoğu kara </a:t>
            </a:r>
            <a:r>
              <a:rPr lang="tr-TR" sz="2800" dirty="0"/>
              <a:t>cisimlerine nazaran daha soğuk, gece ise daha sıcaktır.</a:t>
            </a:r>
          </a:p>
          <a:p>
            <a:pPr>
              <a:spcAft>
                <a:spcPts val="600"/>
              </a:spcAft>
            </a:pPr>
            <a:endParaRPr lang="tr-TR" sz="2800" dirty="0"/>
          </a:p>
        </p:txBody>
      </p:sp>
    </p:spTree>
    <p:extLst>
      <p:ext uri="{BB962C8B-B14F-4D97-AF65-F5344CB8AC3E}">
        <p14:creationId xmlns:p14="http://schemas.microsoft.com/office/powerpoint/2010/main" val="25841286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4638</TotalTime>
  <Words>1978</Words>
  <Application>Microsoft Office PowerPoint</Application>
  <PresentationFormat>Ekran Gösterisi (4:3)</PresentationFormat>
  <Paragraphs>110</Paragraphs>
  <Slides>37</Slides>
  <Notes>0</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Netlik</vt:lpstr>
      <vt:lpstr>UZAKTAN ALGILAMA  DERS 3: YERYÜZÜ CİSİMLERİNİN SPEKTRAL YANSITIM ve ISIL KIZILÖTESİ BÖLGEDE IŞINIM YAYMA ÖZELLİKLERİ</vt:lpstr>
      <vt:lpstr>Spektral Yansıtım Grafiğinin Önemi</vt:lpstr>
      <vt:lpstr>Bitki Örtüsünün Spektral Yansıtımı</vt:lpstr>
      <vt:lpstr>Bitki Örtüsünün Spektral Yansıtımı</vt:lpstr>
      <vt:lpstr>Görünür Bölgede (0.4 - 0.7 μm) Bitki Örtüsünün Spektral Yansıtımı</vt:lpstr>
      <vt:lpstr>PowerPoint Sunusu</vt:lpstr>
      <vt:lpstr>PowerPoint Sunusu</vt:lpstr>
      <vt:lpstr>Yakın Kızılötesi Bölgede (0.7 - 1.1 μm) Bitki Örtüsünün Spektral Yansıtımı</vt:lpstr>
      <vt:lpstr>Kısa Dalga Kızılötesi Bölgede (1.1 - 3 μm) Bitki Örtüsünün Spektral Yansıtımı</vt:lpstr>
      <vt:lpstr>Su Soğurma Bantları</vt:lpstr>
      <vt:lpstr>Toprağın Spektral Yansıtımı</vt:lpstr>
      <vt:lpstr>Toprağın Spektral Yansıtımı</vt:lpstr>
      <vt:lpstr>Toprağın Spektral Yansıtımı</vt:lpstr>
      <vt:lpstr>Toprağın Spektral Yansıtımı</vt:lpstr>
      <vt:lpstr>Suyun Spektral Yansıtımı</vt:lpstr>
      <vt:lpstr>Suyun Spektral Yansıtımı</vt:lpstr>
      <vt:lpstr>Suyun Spektral Yansıtımı</vt:lpstr>
      <vt:lpstr>Suyun Spektral Yansıtımı</vt:lpstr>
      <vt:lpstr>Suyun Spektral Yansıtımı</vt:lpstr>
      <vt:lpstr>Suyun Spektral Yansıtımı</vt:lpstr>
      <vt:lpstr>Suyun Spektral Yansıtımı</vt:lpstr>
      <vt:lpstr>Kentsel Alanlardaki Cisimlerin Spektral Yansıtımı</vt:lpstr>
      <vt:lpstr>Yeryüzü Cisimlerinin Isıl Kızılötesi Bölgede Işınım Yayma Özellikleri</vt:lpstr>
      <vt:lpstr>Yeryüzü Cisimlerinin Isıl Kızılötesi Bölgede Işınım Yayma Özellikleri</vt:lpstr>
      <vt:lpstr>Yeryüzü Cisimlerinin Isıl Kızılötesi Bölgede Işınım Yayma Özellikleri</vt:lpstr>
      <vt:lpstr>3-5 μm ve 8-14 μm Bölgeleri</vt:lpstr>
      <vt:lpstr>Siyah Cisim ve Gerçek Cisimlerin Işıması</vt:lpstr>
      <vt:lpstr>Bazı Malzemelerin Yayım Değerleri </vt:lpstr>
      <vt:lpstr>PowerPoint Sunusu</vt:lpstr>
      <vt:lpstr>T Kinetik Sıcaklığındaki Bir Cismin Yaptığı Işınım Miktarı</vt:lpstr>
      <vt:lpstr>Kinetik Sıcaklık ve Işıyan Sıcaklık</vt:lpstr>
      <vt:lpstr>Yeryüzü Cisimlerinin Günlük Sıcaklık Değişimi</vt:lpstr>
      <vt:lpstr>Yeryüzü Cisimlerinin Günlük Sıcaklık Değişimi</vt:lpstr>
      <vt:lpstr>Bitki Örtüsünün Isıl Işınımı</vt:lpstr>
      <vt:lpstr>Bitki Örtüsünün Isıl Işınımı</vt:lpstr>
      <vt:lpstr>Toprağın Isıl Işınımı</vt:lpstr>
      <vt:lpstr>Suyun Isıl Işınımı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derya</dc:creator>
  <cp:lastModifiedBy>derya</cp:lastModifiedBy>
  <cp:revision>315</cp:revision>
  <dcterms:created xsi:type="dcterms:W3CDTF">2019-11-29T11:34:43Z</dcterms:created>
  <dcterms:modified xsi:type="dcterms:W3CDTF">2020-10-22T21:03:06Z</dcterms:modified>
</cp:coreProperties>
</file>