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0" r:id="rId1"/>
  </p:sldMasterIdLst>
  <p:notesMasterIdLst>
    <p:notesMasterId r:id="rId47"/>
  </p:notesMasterIdLst>
  <p:sldIdLst>
    <p:sldId id="325" r:id="rId2"/>
    <p:sldId id="336" r:id="rId3"/>
    <p:sldId id="345" r:id="rId4"/>
    <p:sldId id="366" r:id="rId5"/>
    <p:sldId id="347" r:id="rId6"/>
    <p:sldId id="367" r:id="rId7"/>
    <p:sldId id="404" r:id="rId8"/>
    <p:sldId id="348" r:id="rId9"/>
    <p:sldId id="349" r:id="rId10"/>
    <p:sldId id="350" r:id="rId11"/>
    <p:sldId id="351" r:id="rId12"/>
    <p:sldId id="353" r:id="rId13"/>
    <p:sldId id="354" r:id="rId14"/>
    <p:sldId id="355" r:id="rId15"/>
    <p:sldId id="356" r:id="rId16"/>
    <p:sldId id="357" r:id="rId17"/>
    <p:sldId id="369" r:id="rId18"/>
    <p:sldId id="359" r:id="rId19"/>
    <p:sldId id="370" r:id="rId20"/>
    <p:sldId id="371" r:id="rId21"/>
    <p:sldId id="405" r:id="rId22"/>
    <p:sldId id="362" r:id="rId23"/>
    <p:sldId id="406" r:id="rId24"/>
    <p:sldId id="407" r:id="rId25"/>
    <p:sldId id="408" r:id="rId26"/>
    <p:sldId id="363" r:id="rId27"/>
    <p:sldId id="364" r:id="rId28"/>
    <p:sldId id="368" r:id="rId29"/>
    <p:sldId id="339" r:id="rId30"/>
    <p:sldId id="341" r:id="rId31"/>
    <p:sldId id="372" r:id="rId32"/>
    <p:sldId id="373" r:id="rId33"/>
    <p:sldId id="343" r:id="rId34"/>
    <p:sldId id="374" r:id="rId35"/>
    <p:sldId id="386" r:id="rId36"/>
    <p:sldId id="387" r:id="rId37"/>
    <p:sldId id="388" r:id="rId38"/>
    <p:sldId id="389" r:id="rId39"/>
    <p:sldId id="396" r:id="rId40"/>
    <p:sldId id="390" r:id="rId41"/>
    <p:sldId id="391" r:id="rId42"/>
    <p:sldId id="392" r:id="rId43"/>
    <p:sldId id="393" r:id="rId44"/>
    <p:sldId id="394" r:id="rId45"/>
    <p:sldId id="385" r:id="rId4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1" autoAdjust="0"/>
    <p:restoredTop sz="94660"/>
  </p:normalViewPr>
  <p:slideViewPr>
    <p:cSldViewPr>
      <p:cViewPr>
        <p:scale>
          <a:sx n="80" d="100"/>
          <a:sy n="80" d="100"/>
        </p:scale>
        <p:origin x="-245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EC754FF-AD3D-43A5-A66B-FF87150A8BE0}" type="datetimeFigureOut">
              <a:rPr lang="tr-TR"/>
              <a:pPr>
                <a:defRPr/>
              </a:pPr>
              <a:t>18.12.2020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DC7007F-1CF8-452B-8DDC-C4B3EA0E93A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64609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080F5-D36D-47D8-85CB-FCDE98A51BF7}" type="datetime1">
              <a:rPr lang="tr-TR"/>
              <a:pPr>
                <a:defRPr/>
              </a:pPr>
              <a:t>18.12.2020</a:t>
            </a:fld>
            <a:endParaRPr lang="tr-T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C6EAA-2B97-44E5-A598-BFB3A855366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5814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EB936-B2EF-4B06-80EF-81C0C4732BC7}" type="datetime1">
              <a:rPr lang="tr-TR"/>
              <a:pPr>
                <a:defRPr/>
              </a:pPr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EE66B-0A25-4ED1-AA9F-582C7217473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7800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4EA4E-0A65-4329-8BE9-C31CDBAC9A7A}" type="datetime1">
              <a:rPr lang="tr-TR"/>
              <a:pPr>
                <a:defRPr/>
              </a:pPr>
              <a:t>18.12.2020</a:t>
            </a:fld>
            <a:endParaRPr lang="tr-T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F9C59-CC84-41D2-ADB6-E5062BC808C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9731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81AC2-7EF9-4D55-8234-A82FBBD19A3A}" type="datetime1">
              <a:rPr lang="tr-TR"/>
              <a:pPr>
                <a:defRPr/>
              </a:pPr>
              <a:t>18.12.2020</a:t>
            </a:fld>
            <a:endParaRPr lang="tr-T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387F2-A667-4B66-A638-6F2EFD7903E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599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77F80-8168-444F-942D-0A3D9DC4B2DD}" type="datetime1">
              <a:rPr lang="tr-TR"/>
              <a:pPr>
                <a:defRPr/>
              </a:pPr>
              <a:t>18.12.2020</a:t>
            </a:fld>
            <a:endParaRPr lang="tr-TR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B8CE1-EBE7-4A99-A8C6-FF6F00A65B0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1341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3C912-5EBC-4539-92BA-5E1C0DCF03B9}" type="datetime1">
              <a:rPr lang="tr-TR"/>
              <a:pPr>
                <a:defRPr/>
              </a:pPr>
              <a:t>18.12.2020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E0DE4-9506-4517-B607-78EED4A6B07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900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2AB27-D859-4536-B7C9-F21E82998CDD}" type="datetime1">
              <a:rPr lang="tr-TR"/>
              <a:pPr>
                <a:defRPr/>
              </a:pPr>
              <a:t>18.12.2020</a:t>
            </a:fld>
            <a:endParaRPr lang="tr-T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06EA8-B25D-4269-A715-0B9E54F3E7D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3087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E72F3-6B2C-4542-BE38-0B50B92EC12F}" type="datetime1">
              <a:rPr lang="tr-TR"/>
              <a:pPr>
                <a:defRPr/>
              </a:pPr>
              <a:t>18.12.2020</a:t>
            </a:fld>
            <a:endParaRPr lang="tr-TR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0C54A-FEF0-448D-843F-B2A51E1B01A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042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1F4F6-EF13-4229-8DA2-A2FB5AB3CB78}" type="datetime1">
              <a:rPr lang="tr-TR"/>
              <a:pPr>
                <a:defRPr/>
              </a:pPr>
              <a:t>18.12.2020</a:t>
            </a:fld>
            <a:endParaRPr lang="tr-T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DD67A-7C8C-4B85-B426-D729774BFDD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0926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B7346-1D66-4FEC-AECE-18C0D13F304A}" type="datetime1">
              <a:rPr lang="tr-TR"/>
              <a:pPr>
                <a:defRPr/>
              </a:pPr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EF0DD-F84C-4775-8DE6-FFD0C014019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616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F9ABA-2A48-4F7A-99E0-0569D4D1DAE1}" type="datetime1">
              <a:rPr lang="tr-TR"/>
              <a:pPr>
                <a:defRPr/>
              </a:pPr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37F4B-8B99-4991-9380-C766A80891F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7008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  <a:endParaRPr lang="en-US" altLang="tr-TR" smtClean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E160EA-F2D9-43BB-9BA2-F370288C1175}" type="datetime1">
              <a:rPr lang="tr-TR"/>
              <a:pPr>
                <a:defRPr/>
              </a:pPr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392423D-AA30-43AB-90C4-E7B41653C83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1" r:id="rId2"/>
    <p:sldLayoutId id="2147483879" r:id="rId3"/>
    <p:sldLayoutId id="2147483872" r:id="rId4"/>
    <p:sldLayoutId id="2147483880" r:id="rId5"/>
    <p:sldLayoutId id="2147483873" r:id="rId6"/>
    <p:sldLayoutId id="2147483874" r:id="rId7"/>
    <p:sldLayoutId id="2147483881" r:id="rId8"/>
    <p:sldLayoutId id="2147483875" r:id="rId9"/>
    <p:sldLayoutId id="2147483876" r:id="rId10"/>
    <p:sldLayoutId id="214748387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50825" y="836613"/>
            <a:ext cx="8785225" cy="24622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4800" b="1" noProof="1" smtClean="0">
                <a:solidFill>
                  <a:schemeClr val="tx1"/>
                </a:solidFill>
              </a:rPr>
              <a:t>UZAKTAN ALGILAMA</a:t>
            </a:r>
            <a:r>
              <a:rPr lang="tr-TR" sz="4400" b="1" noProof="1" smtClean="0">
                <a:solidFill>
                  <a:schemeClr val="tx1"/>
                </a:solidFill>
              </a:rPr>
              <a:t/>
            </a:r>
            <a:br>
              <a:rPr lang="tr-TR" sz="4400" b="1" noProof="1" smtClean="0">
                <a:solidFill>
                  <a:schemeClr val="tx1"/>
                </a:solidFill>
              </a:rPr>
            </a:br>
            <a:r>
              <a:rPr lang="tr-TR" sz="4400" b="1" noProof="1" smtClean="0"/>
              <a:t/>
            </a:r>
            <a:br>
              <a:rPr lang="tr-TR" sz="4400" b="1" noProof="1" smtClean="0"/>
            </a:br>
            <a:r>
              <a:rPr lang="tr-TR" sz="2800" noProof="1" smtClean="0"/>
              <a:t>DERS 9: SAYISAL GÖRÜNTÜ İŞLEME (4. KISIM): SINIFLANDIRMA - PİKSEL TABANLI SINIFLANDIRMA, </a:t>
            </a:r>
            <a:r>
              <a:rPr lang="tr-TR" sz="2800" noProof="1" smtClean="0"/>
              <a:t>OBJE (NESNE) </a:t>
            </a:r>
            <a:r>
              <a:rPr lang="tr-TR" sz="2800" noProof="1" smtClean="0"/>
              <a:t>TABANLI SINIFLANDIRMA</a:t>
            </a:r>
            <a:endParaRPr lang="tr-TR" sz="2800" noProof="1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/>
              <a:t>Doç. Dr. Derya ÖZTÜRK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/>
              <a:t>Samsun, 2020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0372" y="1124744"/>
            <a:ext cx="7916044" cy="5616624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sz="2300" b="1" dirty="0" smtClean="0">
                <a:latin typeface="Arial" charset="0"/>
              </a:rPr>
              <a:t>Görüntü Önişleme</a:t>
            </a:r>
          </a:p>
          <a:p>
            <a:pPr lvl="1"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dirty="0" smtClean="0">
                <a:latin typeface="Arial" charset="0"/>
              </a:rPr>
              <a:t>Geometrik Düzeltme</a:t>
            </a:r>
          </a:p>
          <a:p>
            <a:pPr lvl="1"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dirty="0" smtClean="0">
                <a:latin typeface="Arial" charset="0"/>
              </a:rPr>
              <a:t>Radyometrik Kalibrasyon &amp; Düzeltme</a:t>
            </a:r>
          </a:p>
          <a:p>
            <a:pPr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sz="2300" b="1" dirty="0" smtClean="0">
                <a:latin typeface="Arial" charset="0"/>
              </a:rPr>
              <a:t>Görüntü İyileştirme/Zenginleştirme</a:t>
            </a:r>
          </a:p>
          <a:p>
            <a:pPr lvl="1"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dirty="0" smtClean="0">
                <a:latin typeface="Arial" charset="0"/>
              </a:rPr>
              <a:t>Kontrast İyileştirme</a:t>
            </a:r>
          </a:p>
          <a:p>
            <a:pPr lvl="1"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dirty="0" smtClean="0">
                <a:latin typeface="Arial" charset="0"/>
              </a:rPr>
              <a:t>Bantların Oranlanması</a:t>
            </a:r>
          </a:p>
          <a:p>
            <a:pPr lvl="1"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dirty="0" smtClean="0">
                <a:latin typeface="Arial" charset="0"/>
              </a:rPr>
              <a:t>Filtreleme</a:t>
            </a:r>
          </a:p>
          <a:p>
            <a:pPr lvl="1"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dirty="0" smtClean="0">
                <a:latin typeface="Arial" charset="0"/>
              </a:rPr>
              <a:t>Temel Bileşenler Analizi</a:t>
            </a:r>
          </a:p>
          <a:p>
            <a:pPr lvl="1"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dirty="0" smtClean="0">
                <a:latin typeface="Arial" charset="0"/>
              </a:rPr>
              <a:t>Görüntü Kaynaştırma</a:t>
            </a:r>
          </a:p>
          <a:p>
            <a:pPr lvl="1"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dirty="0" smtClean="0">
                <a:latin typeface="Arial" charset="0"/>
              </a:rPr>
              <a:t>Bitki İndeksi</a:t>
            </a:r>
          </a:p>
          <a:p>
            <a:pPr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sz="2300" b="1" dirty="0">
                <a:solidFill>
                  <a:srgbClr val="FF0000"/>
                </a:solidFill>
                <a:latin typeface="Arial" charset="0"/>
              </a:rPr>
              <a:t>Görüntü Sınıflandırma</a:t>
            </a:r>
          </a:p>
          <a:p>
            <a:pPr lvl="1"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dirty="0" smtClean="0">
                <a:latin typeface="Arial" charset="0"/>
              </a:rPr>
              <a:t>Piksel Tabanlı Sınıflandırma</a:t>
            </a:r>
          </a:p>
          <a:p>
            <a:pPr lvl="2"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sz="2000" dirty="0" smtClean="0">
                <a:latin typeface="Arial" charset="0"/>
              </a:rPr>
              <a:t>Kontrollü Sınıflandırma</a:t>
            </a:r>
          </a:p>
          <a:p>
            <a:pPr lvl="2"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sz="2000" dirty="0" smtClean="0">
                <a:latin typeface="Arial" charset="0"/>
              </a:rPr>
              <a:t>Kontrolsüz Sınıflandırma</a:t>
            </a:r>
          </a:p>
          <a:p>
            <a:pPr lvl="1"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dirty="0" smtClean="0">
                <a:latin typeface="Arial" charset="0"/>
              </a:rPr>
              <a:t>Obje Tabanlı Sınıflandırma</a:t>
            </a:r>
          </a:p>
          <a:p>
            <a:pPr eaLnBrk="1" hangingPunct="1">
              <a:lnSpc>
                <a:spcPct val="80000"/>
              </a:lnSpc>
              <a:spcAft>
                <a:spcPts val="300"/>
              </a:spcAft>
            </a:pPr>
            <a:r>
              <a:rPr lang="tr-TR" altLang="tr-TR" sz="2300" b="1" dirty="0" smtClean="0">
                <a:latin typeface="Arial" charset="0"/>
              </a:rPr>
              <a:t>CBS İle Entegrasyon</a:t>
            </a:r>
          </a:p>
          <a:p>
            <a:pPr eaLnBrk="1" hangingPunct="1">
              <a:lnSpc>
                <a:spcPct val="80000"/>
              </a:lnSpc>
              <a:spcAft>
                <a:spcPts val="300"/>
              </a:spcAft>
            </a:pPr>
            <a:endParaRPr lang="tr-TR" altLang="tr-TR" dirty="0" smtClean="0">
              <a:latin typeface="Arial" charset="0"/>
            </a:endParaRPr>
          </a:p>
        </p:txBody>
      </p:sp>
      <p:sp>
        <p:nvSpPr>
          <p:cNvPr id="115715" name="Rectangle 4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7620000" cy="838200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tr-TR" altLang="tr-TR" b="1" dirty="0" smtClean="0"/>
              <a:t>Sayısal Görüntü İşleme</a:t>
            </a:r>
          </a:p>
        </p:txBody>
      </p:sp>
    </p:spTree>
    <p:extLst>
      <p:ext uri="{BB962C8B-B14F-4D97-AF65-F5344CB8AC3E}">
        <p14:creationId xmlns:p14="http://schemas.microsoft.com/office/powerpoint/2010/main" val="187360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/>
          <a:lstStyle/>
          <a:p>
            <a:r>
              <a:rPr lang="tr-TR" b="1" dirty="0" smtClean="0"/>
              <a:t>Sınıflandırma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04864"/>
          </a:xfrm>
        </p:spPr>
        <p:txBody>
          <a:bodyPr/>
          <a:lstStyle/>
          <a:p>
            <a:r>
              <a:rPr lang="tr-TR" sz="2800" dirty="0" smtClean="0"/>
              <a:t>Görüntü sınıflandırma; mevcut durumun belirlenmesi, zaman </a:t>
            </a:r>
            <a:r>
              <a:rPr lang="tr-TR" sz="2800" dirty="0"/>
              <a:t>içinde </a:t>
            </a:r>
            <a:r>
              <a:rPr lang="tr-TR" sz="2800" dirty="0" smtClean="0"/>
              <a:t>meydana gelen değişimlerin izlenmesi </a:t>
            </a:r>
            <a:r>
              <a:rPr lang="tr-TR" sz="2800" dirty="0"/>
              <a:t>ve </a:t>
            </a:r>
            <a:r>
              <a:rPr lang="tr-TR" sz="2800" dirty="0" smtClean="0"/>
              <a:t>modellenmesi</a:t>
            </a:r>
            <a:r>
              <a:rPr lang="tr-TR" sz="2800" dirty="0"/>
              <a:t>, planlama ve değerlendirme </a:t>
            </a:r>
            <a:r>
              <a:rPr lang="tr-TR" sz="2800" dirty="0" smtClean="0"/>
              <a:t>çalışmaları için veri ve bilgi sağlanmasında önemlidir. </a:t>
            </a:r>
          </a:p>
        </p:txBody>
      </p:sp>
    </p:spTree>
    <p:extLst>
      <p:ext uri="{BB962C8B-B14F-4D97-AF65-F5344CB8AC3E}">
        <p14:creationId xmlns:p14="http://schemas.microsoft.com/office/powerpoint/2010/main" val="279764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/>
          <a:lstStyle/>
          <a:p>
            <a:r>
              <a:rPr lang="tr-TR" b="1" dirty="0"/>
              <a:t>Sınıflandırma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7687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sz="3200" dirty="0"/>
              <a:t>Piksel Tabanlı Sınıflandırma</a:t>
            </a:r>
          </a:p>
          <a:p>
            <a:pPr lvl="1">
              <a:spcAft>
                <a:spcPts val="600"/>
              </a:spcAft>
            </a:pPr>
            <a:r>
              <a:rPr lang="tr-TR" sz="2800" dirty="0" smtClean="0"/>
              <a:t>Kontrolsüz (Denetimsiz) </a:t>
            </a:r>
            <a:r>
              <a:rPr lang="tr-TR" sz="2800" dirty="0"/>
              <a:t>Sınıflandırma</a:t>
            </a:r>
          </a:p>
          <a:p>
            <a:pPr lvl="1">
              <a:spcAft>
                <a:spcPts val="600"/>
              </a:spcAft>
            </a:pPr>
            <a:r>
              <a:rPr lang="tr-TR" sz="2800" dirty="0"/>
              <a:t>Kontrollü (</a:t>
            </a:r>
            <a:r>
              <a:rPr lang="tr-TR" sz="2800" dirty="0" smtClean="0"/>
              <a:t>Denetimli) Sınıflandırma</a:t>
            </a:r>
            <a:endParaRPr lang="tr-TR" sz="2800" dirty="0"/>
          </a:p>
          <a:p>
            <a:pPr>
              <a:spcAft>
                <a:spcPts val="600"/>
              </a:spcAft>
            </a:pPr>
            <a:r>
              <a:rPr lang="tr-TR" sz="3200" dirty="0" smtClean="0"/>
              <a:t>Obje (Nesne) Tabanlı </a:t>
            </a:r>
            <a:r>
              <a:rPr lang="tr-TR" sz="3200" dirty="0"/>
              <a:t>Sınıflandırma</a:t>
            </a:r>
          </a:p>
          <a:p>
            <a:pPr>
              <a:spcAft>
                <a:spcPts val="600"/>
              </a:spcAft>
            </a:pP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16658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>
            <a:normAutofit/>
          </a:bodyPr>
          <a:lstStyle/>
          <a:p>
            <a:r>
              <a:rPr lang="tr-TR" sz="3600" b="1" dirty="0"/>
              <a:t>Piksel Tabanlı </a:t>
            </a:r>
            <a:r>
              <a:rPr lang="tr-TR" sz="3600" b="1" dirty="0" smtClean="0"/>
              <a:t>Sınıflandırma</a:t>
            </a: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298092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sz="2800" dirty="0"/>
              <a:t>Piksel Tabanlı sınıflandırma yöntemleri, her görüntü pikselini bir sınıfa atamak için </a:t>
            </a:r>
            <a:r>
              <a:rPr lang="tr-TR" sz="2800" dirty="0" smtClean="0"/>
              <a:t>görüntüdeki </a:t>
            </a:r>
            <a:r>
              <a:rPr lang="tr-TR" sz="2800" dirty="0"/>
              <a:t>piksel değerlerini kullanır. </a:t>
            </a:r>
            <a:endParaRPr lang="tr-TR" sz="2800" dirty="0" smtClean="0"/>
          </a:p>
          <a:p>
            <a:pPr>
              <a:spcAft>
                <a:spcPts val="600"/>
              </a:spcAft>
            </a:pPr>
            <a:r>
              <a:rPr lang="tr-TR" sz="2800" dirty="0" smtClean="0"/>
              <a:t>Her </a:t>
            </a:r>
            <a:r>
              <a:rPr lang="tr-TR" sz="2800" dirty="0"/>
              <a:t>piksel, spektral karakteristiğine göre bir sınıfa atanır; </a:t>
            </a:r>
            <a:r>
              <a:rPr lang="tr-TR" sz="2800" dirty="0" smtClean="0"/>
              <a:t>bu işlem, </a:t>
            </a:r>
            <a:r>
              <a:rPr lang="tr-TR" sz="2800" b="1" dirty="0"/>
              <a:t>Spektral </a:t>
            </a:r>
            <a:r>
              <a:rPr lang="tr-TR" sz="2800" b="1" dirty="0" err="1" smtClean="0"/>
              <a:t>Patern</a:t>
            </a:r>
            <a:r>
              <a:rPr lang="tr-TR" sz="2800" b="1" dirty="0" smtClean="0"/>
              <a:t> Tanıma</a:t>
            </a:r>
            <a:r>
              <a:rPr lang="tr-TR" sz="2800" dirty="0" smtClean="0"/>
              <a:t> </a:t>
            </a:r>
            <a:r>
              <a:rPr lang="tr-TR" sz="2800" dirty="0"/>
              <a:t>olarak bilinir. </a:t>
            </a: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242415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>
            <a:normAutofit/>
          </a:bodyPr>
          <a:lstStyle/>
          <a:p>
            <a:r>
              <a:rPr lang="tr-TR" sz="3600" b="1" dirty="0"/>
              <a:t>Piksel Tabanlı Sınıflandırma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290892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sz="2800" dirty="0"/>
              <a:t>Piksel tabanlı sınıflandırmanın amacı, görüntüdeki tüm pikselleri belirli sınıflara veya temalara (örneğin; su, iğne yapraklı orman, yaprak döken orman, tarım vb.) atamaktır.</a:t>
            </a:r>
          </a:p>
          <a:p>
            <a:pPr>
              <a:spcAft>
                <a:spcPts val="600"/>
              </a:spcAft>
            </a:pPr>
            <a:r>
              <a:rPr lang="tr-TR" sz="2800" dirty="0"/>
              <a:t>Sınıfların sayısına ve türüne analist tarafından karar verilir. </a:t>
            </a:r>
          </a:p>
          <a:p>
            <a:pPr marL="0" indent="0">
              <a:spcAft>
                <a:spcPts val="600"/>
              </a:spcAft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86733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3600" b="1" dirty="0" smtClean="0"/>
              <a:t>Piksel Tabanlı Sınıflandırma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84784"/>
            <a:ext cx="8352928" cy="432048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tr-TR" sz="2800" dirty="0"/>
              <a:t>Piksel tabanlı sınıflandırma</a:t>
            </a:r>
          </a:p>
          <a:p>
            <a:pPr lvl="1">
              <a:spcAft>
                <a:spcPts val="600"/>
              </a:spcAft>
            </a:pPr>
            <a:r>
              <a:rPr lang="tr-TR" sz="2400" dirty="0"/>
              <a:t>Kontrolsüz (Denetimsiz) Sınıflandırma</a:t>
            </a:r>
          </a:p>
          <a:p>
            <a:pPr lvl="1">
              <a:spcAft>
                <a:spcPts val="600"/>
              </a:spcAft>
            </a:pPr>
            <a:r>
              <a:rPr lang="tr-TR" sz="2400" dirty="0"/>
              <a:t>Kontrollü (Denetimli) </a:t>
            </a:r>
            <a:r>
              <a:rPr lang="tr-TR" sz="2400" dirty="0" smtClean="0"/>
              <a:t>Sınıflandırma</a:t>
            </a:r>
            <a:endParaRPr lang="tr-TR" altLang="tr-TR" dirty="0"/>
          </a:p>
          <a:p>
            <a:pPr>
              <a:spcAft>
                <a:spcPts val="600"/>
              </a:spcAft>
            </a:pPr>
            <a:r>
              <a:rPr lang="tr-TR" altLang="tr-TR" b="1" dirty="0" smtClean="0"/>
              <a:t>Kontrollü </a:t>
            </a:r>
            <a:r>
              <a:rPr lang="tr-TR" altLang="tr-TR" b="1" dirty="0"/>
              <a:t>sınıflandırmada </a:t>
            </a:r>
            <a:r>
              <a:rPr lang="tr-TR" altLang="tr-TR" dirty="0"/>
              <a:t>farklı sınıfları temsil eden alıştırma </a:t>
            </a:r>
            <a:r>
              <a:rPr lang="tr-TR" altLang="tr-TR" dirty="0" smtClean="0"/>
              <a:t>örneklemleri (alıştırma verileri) </a:t>
            </a:r>
            <a:r>
              <a:rPr lang="tr-TR" altLang="tr-TR" dirty="0"/>
              <a:t>kullanılarak görüntüdeki her piksel en benzer olduğu sınıfa atanırken, </a:t>
            </a:r>
            <a:r>
              <a:rPr lang="tr-TR" altLang="tr-TR" b="1" dirty="0"/>
              <a:t>kontrolsüz sınıflandırmada </a:t>
            </a:r>
            <a:r>
              <a:rPr lang="tr-TR" altLang="tr-TR" dirty="0"/>
              <a:t>benzer spektral değerlere sahip pikseller gruplandırılır ve bu spektral gruplar, yersel verilerle karşılaştırılarak hangi örtü sınıfına ait olduğu tanımlanır.</a:t>
            </a:r>
          </a:p>
          <a:p>
            <a:pPr>
              <a:spcAft>
                <a:spcPts val="600"/>
              </a:spcAft>
            </a:pPr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123803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3600" b="1" dirty="0"/>
              <a:t>Özellik </a:t>
            </a:r>
            <a:r>
              <a:rPr lang="tr-TR" sz="3600" b="1" dirty="0" smtClean="0"/>
              <a:t>Uzayı</a:t>
            </a: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7687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sz="2800" dirty="0" smtClean="0"/>
              <a:t>Piksel </a:t>
            </a:r>
            <a:r>
              <a:rPr lang="tr-TR" sz="2800" dirty="0"/>
              <a:t>tabanlı sınıflandırma </a:t>
            </a:r>
            <a:r>
              <a:rPr lang="tr-TR" sz="2800" dirty="0" smtClean="0"/>
              <a:t>yöntemlerinde, </a:t>
            </a:r>
            <a:r>
              <a:rPr lang="tr-TR" sz="2800" dirty="0"/>
              <a:t>pikselleri sınıflandırmak için </a:t>
            </a:r>
            <a:r>
              <a:rPr lang="tr-TR" sz="2800" b="1" dirty="0"/>
              <a:t>özellik </a:t>
            </a:r>
            <a:r>
              <a:rPr lang="tr-TR" sz="2800" b="1" dirty="0" smtClean="0"/>
              <a:t>uzayı </a:t>
            </a:r>
            <a:r>
              <a:rPr lang="tr-TR" sz="2800" dirty="0" smtClean="0"/>
              <a:t>kullanılır. </a:t>
            </a:r>
          </a:p>
          <a:p>
            <a:pPr>
              <a:spcAft>
                <a:spcPts val="600"/>
              </a:spcAft>
            </a:pPr>
            <a:r>
              <a:rPr lang="tr-TR" sz="2800" dirty="0" smtClean="0"/>
              <a:t>Özellik </a:t>
            </a:r>
            <a:r>
              <a:rPr lang="tr-TR" sz="2800" dirty="0"/>
              <a:t>uzayı, </a:t>
            </a:r>
            <a:r>
              <a:rPr lang="tr-TR" sz="2800" dirty="0" smtClean="0"/>
              <a:t>piksellerin iki </a:t>
            </a:r>
            <a:r>
              <a:rPr lang="tr-TR" sz="2800" dirty="0"/>
              <a:t>bant için spektral </a:t>
            </a:r>
            <a:r>
              <a:rPr lang="tr-TR" sz="2800" dirty="0" smtClean="0"/>
              <a:t>değerlerinin </a:t>
            </a:r>
            <a:r>
              <a:rPr lang="tr-TR" sz="2800" dirty="0"/>
              <a:t>bir dağılım grafiğidir. </a:t>
            </a: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169402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3600" b="1" dirty="0"/>
              <a:t>Özellik Uzayı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1297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sz="2800" dirty="0"/>
              <a:t>Bir özellik uzayı grafiğinde eksenler, belirli bir </a:t>
            </a:r>
            <a:r>
              <a:rPr lang="tr-TR" sz="2800" dirty="0" smtClean="0"/>
              <a:t>detay </a:t>
            </a:r>
            <a:r>
              <a:rPr lang="tr-TR" sz="2800" dirty="0"/>
              <a:t>için olası değerler aralığını temsil eder. </a:t>
            </a:r>
            <a:endParaRPr lang="tr-TR" sz="2800" dirty="0" smtClean="0"/>
          </a:p>
          <a:p>
            <a:pPr>
              <a:spcAft>
                <a:spcPts val="600"/>
              </a:spcAft>
            </a:pPr>
            <a:r>
              <a:rPr lang="tr-TR" sz="2800" dirty="0" smtClean="0"/>
              <a:t>Özellik </a:t>
            </a:r>
            <a:r>
              <a:rPr lang="tr-TR" sz="2800" dirty="0"/>
              <a:t>uzayı </a:t>
            </a:r>
            <a:r>
              <a:rPr lang="tr-TR" sz="2800" dirty="0" smtClean="0"/>
              <a:t>bir </a:t>
            </a:r>
            <a:r>
              <a:rPr lang="tr-TR" sz="2800" dirty="0"/>
              <a:t>görüntü sınıflandırma algoritmasında </a:t>
            </a:r>
            <a:r>
              <a:rPr lang="tr-TR" sz="2800" dirty="0" smtClean="0"/>
              <a:t>kullanıldığında çok boyutlu olabilir (görüntüdeki </a:t>
            </a:r>
            <a:r>
              <a:rPr lang="tr-TR" sz="2800" dirty="0"/>
              <a:t>her bant için bir </a:t>
            </a:r>
            <a:r>
              <a:rPr lang="tr-TR" sz="2800" dirty="0" smtClean="0"/>
              <a:t>boyut). </a:t>
            </a:r>
          </a:p>
          <a:p>
            <a:pPr lvl="1">
              <a:spcAft>
                <a:spcPts val="600"/>
              </a:spcAft>
            </a:pPr>
            <a:r>
              <a:rPr lang="tr-TR" sz="2400" dirty="0" smtClean="0"/>
              <a:t>Örneğin; 7 </a:t>
            </a:r>
            <a:r>
              <a:rPr lang="tr-TR" sz="2400" dirty="0"/>
              <a:t>bantlı bir </a:t>
            </a:r>
            <a:r>
              <a:rPr lang="tr-TR" sz="2400" dirty="0" smtClean="0"/>
              <a:t>görüntü işleniyorsa, </a:t>
            </a:r>
            <a:r>
              <a:rPr lang="tr-TR" sz="2400" dirty="0"/>
              <a:t>sınıflandırma algoritması 7 boyutlu bir özellik </a:t>
            </a:r>
            <a:r>
              <a:rPr lang="tr-TR" sz="2400" dirty="0" smtClean="0"/>
              <a:t>uzayıyla </a:t>
            </a:r>
            <a:r>
              <a:rPr lang="tr-TR" sz="2400" dirty="0"/>
              <a:t>çalışacaktır. </a:t>
            </a:r>
            <a:endParaRPr lang="tr-TR" sz="2400" dirty="0" smtClean="0"/>
          </a:p>
          <a:p>
            <a:pPr>
              <a:spcAft>
                <a:spcPts val="600"/>
              </a:spcAft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411467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3600" b="1" dirty="0"/>
              <a:t>Özellik Uzayı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768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sz="2800" dirty="0"/>
              <a:t>Bir seferde üçten fazla boyut görüntülemek zordur, bu nedenle pratik nedenlerden </a:t>
            </a:r>
            <a:r>
              <a:rPr lang="tr-TR" sz="2800" dirty="0" smtClean="0"/>
              <a:t>dolayı, </a:t>
            </a:r>
            <a:r>
              <a:rPr lang="tr-TR" sz="2800" dirty="0"/>
              <a:t>iki bandın tüm olası kombinasyonları ayrı olarak çizilir. </a:t>
            </a:r>
          </a:p>
          <a:p>
            <a:pPr lvl="1">
              <a:spcAft>
                <a:spcPts val="600"/>
              </a:spcAft>
            </a:pPr>
            <a:r>
              <a:rPr lang="tr-TR" sz="2400" dirty="0"/>
              <a:t>Örneğin, 7 bantlı bir Landsat görüntüsü 21 farklı özellik </a:t>
            </a:r>
            <a:r>
              <a:rPr lang="tr-TR" sz="2400" dirty="0" smtClean="0"/>
              <a:t>uzayı </a:t>
            </a:r>
            <a:r>
              <a:rPr lang="tr-TR" sz="2400" dirty="0"/>
              <a:t>grafiğine sahip olacaktır (iki bandın tüm olası kombinasyonları). </a:t>
            </a:r>
          </a:p>
          <a:p>
            <a:pPr>
              <a:spcAft>
                <a:spcPts val="600"/>
              </a:spcAft>
            </a:pPr>
            <a:r>
              <a:rPr lang="tr-TR" sz="2800" dirty="0"/>
              <a:t>Çoğu </a:t>
            </a:r>
            <a:r>
              <a:rPr lang="tr-TR" sz="2800" dirty="0" smtClean="0"/>
              <a:t>uzaktan algılama-görüntü işleme yazılım paketinde, </a:t>
            </a:r>
            <a:r>
              <a:rPr lang="tr-TR" sz="2800" dirty="0"/>
              <a:t>sınıfların nasıl dağıtıldığını görmek için </a:t>
            </a:r>
            <a:r>
              <a:rPr lang="tr-TR" sz="2800" dirty="0" smtClean="0"/>
              <a:t>oluşturulan sınıfların </a:t>
            </a:r>
            <a:r>
              <a:rPr lang="tr-TR" sz="2800" dirty="0" err="1" smtClean="0"/>
              <a:t>önizlemesi</a:t>
            </a:r>
            <a:r>
              <a:rPr lang="tr-TR" sz="2800" dirty="0" smtClean="0"/>
              <a:t> amacıyla </a:t>
            </a:r>
            <a:r>
              <a:rPr lang="tr-TR" sz="2800" dirty="0"/>
              <a:t>özellik </a:t>
            </a:r>
            <a:r>
              <a:rPr lang="tr-TR" sz="2800" dirty="0" smtClean="0"/>
              <a:t>uzayı kullanılır.</a:t>
            </a:r>
            <a:endParaRPr lang="tr-TR" sz="2800" dirty="0"/>
          </a:p>
          <a:p>
            <a:pPr>
              <a:spcAft>
                <a:spcPts val="600"/>
              </a:spcAft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99506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782955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63" y="4374976"/>
            <a:ext cx="24098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Başlık 1"/>
          <p:cNvSpPr txBox="1">
            <a:spLocks/>
          </p:cNvSpPr>
          <p:nvPr/>
        </p:nvSpPr>
        <p:spPr>
          <a:xfrm>
            <a:off x="457200" y="260648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tr-TR" sz="3600" b="1" dirty="0" smtClean="0"/>
              <a:t>Özellik Uzayı</a:t>
            </a:r>
            <a:endParaRPr lang="tr-TR" sz="3600" b="1" dirty="0"/>
          </a:p>
        </p:txBody>
      </p:sp>
    </p:spTree>
    <p:extLst>
      <p:ext uri="{BB962C8B-B14F-4D97-AF65-F5344CB8AC3E}">
        <p14:creationId xmlns:p14="http://schemas.microsoft.com/office/powerpoint/2010/main" val="108519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50168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3600" b="1" dirty="0"/>
              <a:t>Karışık Piksel Sorunu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332856"/>
          </a:xfrm>
        </p:spPr>
        <p:txBody>
          <a:bodyPr/>
          <a:lstStyle/>
          <a:p>
            <a:r>
              <a:rPr lang="tr-TR" sz="2800" dirty="0"/>
              <a:t>P</a:t>
            </a:r>
            <a:r>
              <a:rPr lang="tr-TR" sz="2800" dirty="0" smtClean="0"/>
              <a:t>iksel</a:t>
            </a:r>
            <a:r>
              <a:rPr lang="tr-TR" sz="2800" dirty="0"/>
              <a:t>, sınıflandırma için en küçük </a:t>
            </a:r>
            <a:r>
              <a:rPr lang="tr-TR" sz="2800" dirty="0" smtClean="0"/>
              <a:t>mekânsal </a:t>
            </a:r>
            <a:r>
              <a:rPr lang="tr-TR" sz="2800" dirty="0"/>
              <a:t>alandır ve çoğu sınıflandırma algoritması, bir pikselin homojen bir arazi örtüsü türünü kapsadığını varsayar. Gerçekte bu çoğu zaman böyle değildir. </a:t>
            </a:r>
          </a:p>
        </p:txBody>
      </p:sp>
    </p:spTree>
    <p:extLst>
      <p:ext uri="{BB962C8B-B14F-4D97-AF65-F5344CB8AC3E}">
        <p14:creationId xmlns:p14="http://schemas.microsoft.com/office/powerpoint/2010/main" val="206283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>
            <a:normAutofit/>
          </a:bodyPr>
          <a:lstStyle/>
          <a:p>
            <a:r>
              <a:rPr lang="tr-TR" sz="3600" b="1" dirty="0"/>
              <a:t>Karışık Piksel Sorunu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1297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sz="2800" dirty="0"/>
              <a:t>Örneğin, Landsat 8'in 30 </a:t>
            </a:r>
            <a:r>
              <a:rPr lang="tr-TR" sz="2800" dirty="0" err="1"/>
              <a:t>m'lik</a:t>
            </a:r>
            <a:r>
              <a:rPr lang="tr-TR" sz="2800" dirty="0"/>
              <a:t> bir </a:t>
            </a:r>
            <a:r>
              <a:rPr lang="tr-TR" sz="2800" dirty="0" smtClean="0"/>
              <a:t>piksel boyutu vardır </a:t>
            </a:r>
            <a:r>
              <a:rPr lang="tr-TR" sz="2800" dirty="0"/>
              <a:t>ve bu 900 </a:t>
            </a:r>
            <a:r>
              <a:rPr lang="tr-TR" sz="2800" dirty="0" smtClean="0"/>
              <a:t>m² </a:t>
            </a:r>
            <a:r>
              <a:rPr lang="tr-TR" sz="2800" dirty="0"/>
              <a:t>zemin alanı içinde çeşitli farklı arazi özellikleri olabilir. </a:t>
            </a:r>
            <a:endParaRPr lang="tr-TR" sz="2800" dirty="0" smtClean="0"/>
          </a:p>
          <a:p>
            <a:pPr>
              <a:spcAft>
                <a:spcPts val="600"/>
              </a:spcAft>
            </a:pPr>
            <a:r>
              <a:rPr lang="tr-TR" sz="2800" dirty="0" smtClean="0"/>
              <a:t>Bu </a:t>
            </a:r>
            <a:r>
              <a:rPr lang="tr-TR" sz="2800" dirty="0"/>
              <a:t>piksellerin dijital sayıları veya piksel değerleri, zemin üzerinde kapladığı alan içindeki çeşitli spektral sınıfların ortalamasını temsil eder. </a:t>
            </a:r>
            <a:r>
              <a:rPr lang="tr-TR" sz="2800" dirty="0" smtClean="0"/>
              <a:t>Bu pikseller </a:t>
            </a:r>
            <a:r>
              <a:rPr lang="tr-TR" sz="2800" b="1" dirty="0"/>
              <a:t>Karışık Pikseller</a:t>
            </a:r>
            <a:r>
              <a:rPr lang="tr-TR" sz="2800" dirty="0"/>
              <a:t> olarak bilinir. </a:t>
            </a: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191088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3600" b="1" dirty="0"/>
              <a:t>Karışık Piksel Sorunu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30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dirty="0" smtClean="0"/>
              <a:t>Karışık </a:t>
            </a:r>
            <a:r>
              <a:rPr lang="tr-TR" dirty="0"/>
              <a:t>pikseller, nispeten kaba </a:t>
            </a:r>
            <a:r>
              <a:rPr lang="tr-TR" dirty="0" smtClean="0"/>
              <a:t>mekânsal </a:t>
            </a:r>
            <a:r>
              <a:rPr lang="tr-TR" dirty="0"/>
              <a:t>çözünürlüğe sahip verilerde ve </a:t>
            </a:r>
            <a:r>
              <a:rPr lang="tr-TR" dirty="0" smtClean="0"/>
              <a:t>detayların </a:t>
            </a:r>
            <a:r>
              <a:rPr lang="tr-TR" dirty="0"/>
              <a:t>kenarları boyunca </a:t>
            </a:r>
            <a:r>
              <a:rPr lang="tr-TR" dirty="0" smtClean="0"/>
              <a:t>bulunur.</a:t>
            </a:r>
          </a:p>
          <a:p>
            <a:pPr>
              <a:spcAft>
                <a:spcPts val="600"/>
              </a:spcAft>
            </a:pPr>
            <a:r>
              <a:rPr lang="tr-TR" dirty="0" smtClean="0"/>
              <a:t>Yeryüzündeki alan, </a:t>
            </a:r>
            <a:r>
              <a:rPr lang="tr-TR" dirty="0"/>
              <a:t>spektral parlaklık açısından büyük ölçüde farklılık gösteren iki veya daha fazla alandan oluştuğunda, pikseli temsil eden </a:t>
            </a:r>
            <a:r>
              <a:rPr lang="tr-TR" b="1" dirty="0"/>
              <a:t>"ortalama" spektral değer </a:t>
            </a:r>
            <a:r>
              <a:rPr lang="tr-TR" dirty="0"/>
              <a:t>mevcut kategorilerden hiçbirini doğru şekilde temsil etmeyebilir. </a:t>
            </a:r>
            <a:r>
              <a:rPr lang="tr-TR" dirty="0" smtClean="0"/>
              <a:t>Bu durum, </a:t>
            </a:r>
            <a:r>
              <a:rPr lang="tr-TR" dirty="0"/>
              <a:t>karışık piksellerin sık sık yanlış sınıflandırılmasına yol açabilir. </a:t>
            </a:r>
            <a:endParaRPr lang="tr-TR" dirty="0" smtClean="0"/>
          </a:p>
          <a:p>
            <a:pPr>
              <a:spcAft>
                <a:spcPts val="600"/>
              </a:spcAft>
            </a:pPr>
            <a:r>
              <a:rPr lang="tr-TR" dirty="0" smtClean="0"/>
              <a:t>Karışık </a:t>
            </a:r>
            <a:r>
              <a:rPr lang="tr-TR" dirty="0"/>
              <a:t>pikseller özellikle küçük alanlar içinde </a:t>
            </a:r>
            <a:r>
              <a:rPr lang="tr-TR" dirty="0" smtClean="0"/>
              <a:t>birçok farklı detayın (asfalt, kaldırım, </a:t>
            </a:r>
            <a:r>
              <a:rPr lang="tr-TR" dirty="0"/>
              <a:t>çimen, ağaç) olabileceği kentsel alanlarda yaygındır.</a:t>
            </a:r>
          </a:p>
          <a:p>
            <a:pPr>
              <a:spcAft>
                <a:spcPts val="600"/>
              </a:spcAft>
            </a:pPr>
            <a:endParaRPr lang="tr-TR" dirty="0"/>
          </a:p>
          <a:p>
            <a:pPr>
              <a:spcAft>
                <a:spcPts val="600"/>
              </a:spcAft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2771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3600" b="1" dirty="0"/>
              <a:t>Karışık Piksel Sorunu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26642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sz="2800" dirty="0" smtClean="0"/>
              <a:t>Karışık piksellerin sınıflandırma problemlerini çözmek için çeşitli yöntemler kullanılır. </a:t>
            </a:r>
          </a:p>
          <a:p>
            <a:pPr>
              <a:spcAft>
                <a:spcPts val="600"/>
              </a:spcAft>
            </a:pPr>
            <a:r>
              <a:rPr lang="tr-TR" sz="2800" dirty="0" smtClean="0"/>
              <a:t>Yaygın </a:t>
            </a:r>
            <a:r>
              <a:rPr lang="tr-TR" sz="2800" dirty="0"/>
              <a:t>kullanılan yöntemler </a:t>
            </a:r>
            <a:endParaRPr lang="tr-TR" sz="2800" dirty="0" smtClean="0"/>
          </a:p>
          <a:p>
            <a:pPr lvl="1">
              <a:spcAft>
                <a:spcPts val="600"/>
              </a:spcAft>
            </a:pPr>
            <a:r>
              <a:rPr lang="tr-TR" sz="2400" dirty="0" smtClean="0"/>
              <a:t>Alt </a:t>
            </a:r>
            <a:r>
              <a:rPr lang="tr-TR" sz="2400" dirty="0"/>
              <a:t>piksel </a:t>
            </a:r>
            <a:r>
              <a:rPr lang="tr-TR" sz="2400" dirty="0" smtClean="0"/>
              <a:t>sınıflandırması</a:t>
            </a:r>
          </a:p>
          <a:p>
            <a:pPr lvl="1">
              <a:spcAft>
                <a:spcPts val="600"/>
              </a:spcAft>
            </a:pPr>
            <a:r>
              <a:rPr lang="tr-TR" sz="2400" dirty="0" smtClean="0"/>
              <a:t>Bulanık sınıflandırma</a:t>
            </a:r>
          </a:p>
        </p:txBody>
      </p:sp>
    </p:spTree>
    <p:extLst>
      <p:ext uri="{BB962C8B-B14F-4D97-AF65-F5344CB8AC3E}">
        <p14:creationId xmlns:p14="http://schemas.microsoft.com/office/powerpoint/2010/main" val="16899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50168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3600" b="1" dirty="0"/>
              <a:t>Karışık Piksel Sorunu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2980928"/>
          </a:xfrm>
        </p:spPr>
        <p:txBody>
          <a:bodyPr/>
          <a:lstStyle/>
          <a:p>
            <a:pPr marL="182563" lvl="1">
              <a:spcAft>
                <a:spcPts val="600"/>
              </a:spcAft>
            </a:pPr>
            <a:r>
              <a:rPr lang="tr-TR" sz="2400" b="1" dirty="0"/>
              <a:t>Alt piksel </a:t>
            </a:r>
            <a:r>
              <a:rPr lang="tr-TR" sz="2400" b="1" dirty="0" smtClean="0"/>
              <a:t>sınıflandırmasında</a:t>
            </a:r>
            <a:r>
              <a:rPr lang="tr-TR" sz="2400" dirty="0" smtClean="0"/>
              <a:t>, </a:t>
            </a:r>
            <a:r>
              <a:rPr lang="tr-TR" sz="2400" dirty="0"/>
              <a:t>bir pikseldeki farklı arazi örtüsü türlerinin </a:t>
            </a:r>
            <a:r>
              <a:rPr lang="tr-TR" sz="2400" dirty="0" smtClean="0"/>
              <a:t>oranları belirlenmeye çalışılır</a:t>
            </a:r>
            <a:r>
              <a:rPr lang="tr-TR" sz="2400" dirty="0"/>
              <a:t>. </a:t>
            </a:r>
          </a:p>
          <a:p>
            <a:pPr>
              <a:spcAft>
                <a:spcPts val="600"/>
              </a:spcAft>
            </a:pPr>
            <a:r>
              <a:rPr lang="tr-TR" dirty="0" smtClean="0"/>
              <a:t>Örneğin; şekilde vurgulanan </a:t>
            </a:r>
            <a:r>
              <a:rPr lang="tr-TR" dirty="0"/>
              <a:t>Landsat </a:t>
            </a:r>
            <a:r>
              <a:rPr lang="tr-TR" dirty="0" smtClean="0"/>
              <a:t>pikselinde alt </a:t>
            </a:r>
            <a:r>
              <a:rPr lang="tr-TR" dirty="0"/>
              <a:t>piksel sınıflandırması, piksel </a:t>
            </a:r>
            <a:r>
              <a:rPr lang="tr-TR" dirty="0" smtClean="0"/>
              <a:t>içindeki % </a:t>
            </a:r>
            <a:r>
              <a:rPr lang="tr-TR" dirty="0"/>
              <a:t>70 ormanı </a:t>
            </a:r>
            <a:r>
              <a:rPr lang="tr-TR" dirty="0" smtClean="0"/>
              <a:t>ve % </a:t>
            </a:r>
            <a:r>
              <a:rPr lang="tr-TR" dirty="0"/>
              <a:t>30 çıplak zemini gösterebilir. </a:t>
            </a:r>
            <a:endParaRPr lang="tr-TR" dirty="0" smtClean="0"/>
          </a:p>
          <a:p>
            <a:pPr>
              <a:spcAft>
                <a:spcPts val="600"/>
              </a:spcAft>
            </a:pP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56992"/>
            <a:ext cx="4257303" cy="236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251520" y="5661248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Yukarıdaki iki görüntü aynı alanı kapsıyor, ancak kırmızı kare içindeki NAIP </a:t>
            </a:r>
            <a:r>
              <a:rPr lang="tr-TR" dirty="0" smtClean="0"/>
              <a:t>görüntüsünden görülebileceği gibi </a:t>
            </a:r>
            <a:r>
              <a:rPr lang="tr-TR" dirty="0"/>
              <a:t>bunlar hem orman hem de yoldur. Landsat görüntüsünde bu belirgin değildir ve piksel rengi ve spektral veriler bu iki örtü türünün bir "karışımıdır".</a:t>
            </a:r>
          </a:p>
        </p:txBody>
      </p:sp>
    </p:spTree>
    <p:extLst>
      <p:ext uri="{BB962C8B-B14F-4D97-AF65-F5344CB8AC3E}">
        <p14:creationId xmlns:p14="http://schemas.microsoft.com/office/powerpoint/2010/main" val="361412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>
            <a:normAutofit/>
          </a:bodyPr>
          <a:lstStyle/>
          <a:p>
            <a:r>
              <a:rPr lang="tr-TR" sz="3600" b="1" dirty="0"/>
              <a:t>Karışık Piksel Sorunu 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259228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b="1" dirty="0"/>
              <a:t>Bulanık sınıflandırma</a:t>
            </a:r>
            <a:r>
              <a:rPr lang="tr-TR" dirty="0"/>
              <a:t>, tek bir pikselin birden fazla kategoriye veya sınıfa ait olabileceği kavramını kullanarak karışık piksel sorununu çözmeye çalışır. </a:t>
            </a:r>
            <a:endParaRPr lang="tr-TR" dirty="0" smtClean="0"/>
          </a:p>
          <a:p>
            <a:pPr>
              <a:spcAft>
                <a:spcPts val="600"/>
              </a:spcAft>
            </a:pPr>
            <a:r>
              <a:rPr lang="tr-TR" dirty="0" smtClean="0"/>
              <a:t>Bulanık </a:t>
            </a:r>
            <a:r>
              <a:rPr lang="tr-TR" dirty="0"/>
              <a:t>sınıflandırma, piksellerin her bir sınıfta bir üyelik derecesine sahip olacak şekilde birden fazla sınıfa ait olmasına izin verir.</a:t>
            </a:r>
          </a:p>
          <a:p>
            <a:pPr>
              <a:spcAft>
                <a:spcPts val="600"/>
              </a:spcAft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4923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>
            <a:normAutofit/>
          </a:bodyPr>
          <a:lstStyle/>
          <a:p>
            <a:r>
              <a:rPr lang="tr-TR" sz="3600" b="1" dirty="0" smtClean="0"/>
              <a:t>Kontrolsüz Sınıflandırma</a:t>
            </a: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60512"/>
            <a:ext cx="8229600" cy="1564432"/>
          </a:xfrm>
        </p:spPr>
        <p:txBody>
          <a:bodyPr/>
          <a:lstStyle/>
          <a:p>
            <a:r>
              <a:rPr lang="tr-TR" sz="2800" dirty="0" smtClean="0"/>
              <a:t>Kontrolsüz </a:t>
            </a:r>
            <a:r>
              <a:rPr lang="tr-TR" sz="2800" dirty="0"/>
              <a:t>sınıflandırma, piksel tabanlı bir sınıflandırma biçimidir ve esasen bilgisayarla </a:t>
            </a:r>
            <a:r>
              <a:rPr lang="tr-TR" sz="2800" dirty="0" smtClean="0"/>
              <a:t>otomatikleştirilmiş bir </a:t>
            </a:r>
            <a:r>
              <a:rPr lang="tr-TR" sz="2800" dirty="0"/>
              <a:t>sınıflandırmadır. </a:t>
            </a: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299397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>
            <a:normAutofit/>
          </a:bodyPr>
          <a:lstStyle/>
          <a:p>
            <a:r>
              <a:rPr lang="tr-TR" sz="3600" b="1" dirty="0"/>
              <a:t>Kontrolsüz Sınıflandırma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6419056" cy="384502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dirty="0"/>
              <a:t>Analist, sınıfların sayısını belirler ve spektral sınıflar yalnızca verilerdeki sayısal bilgilere (piksel değerlerine) dayalı olarak oluşturulur. </a:t>
            </a:r>
          </a:p>
          <a:p>
            <a:pPr>
              <a:spcAft>
                <a:spcPts val="600"/>
              </a:spcAft>
            </a:pPr>
            <a:r>
              <a:rPr lang="tr-TR" dirty="0"/>
              <a:t>Verilerin doğal, istatistiksel gruplamasını belirlemek için kümeleme algoritmaları kullanılır. Pikseller, spektral benzerliklerine göre </a:t>
            </a:r>
            <a:r>
              <a:rPr lang="tr-TR" dirty="0" smtClean="0"/>
              <a:t>gruplandırılır</a:t>
            </a:r>
            <a:r>
              <a:rPr lang="tr-TR" dirty="0"/>
              <a:t>. </a:t>
            </a:r>
          </a:p>
          <a:p>
            <a:pPr>
              <a:spcAft>
                <a:spcPts val="600"/>
              </a:spcAft>
            </a:pPr>
            <a:r>
              <a:rPr lang="tr-TR" dirty="0"/>
              <a:t>Verilerin analiz edilmesi ve sınıflar halinde gruplandırılması için özellik uzayı kullanılır. </a:t>
            </a:r>
          </a:p>
          <a:p>
            <a:pPr marL="0" indent="0">
              <a:spcAft>
                <a:spcPts val="600"/>
              </a:spcAft>
              <a:buNone/>
            </a:pPr>
            <a:endParaRPr lang="tr-TR" dirty="0"/>
          </a:p>
          <a:p>
            <a:pPr>
              <a:spcAft>
                <a:spcPts val="600"/>
              </a:spcAft>
            </a:pPr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775" y="1484784"/>
            <a:ext cx="1774651" cy="4525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0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50168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3600" b="1" dirty="0"/>
              <a:t>Kontrolsüz Sınıflandırma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268760"/>
            <a:ext cx="8699930" cy="93610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dirty="0"/>
              <a:t>Şekildeki örnekte verileri on sınıfa ayırmak için özellik uzayının nasıl kullanılabileceği görülmektedir.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" y="2132856"/>
            <a:ext cx="3982308" cy="3258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025" y="3542109"/>
            <a:ext cx="4837463" cy="3271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96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28600"/>
            <a:ext cx="8591872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3600" b="1" dirty="0"/>
              <a:t>Kontrolsüz Sınıflandırma</a:t>
            </a:r>
            <a:endParaRPr lang="tr-TR" altLang="tr-TR" sz="3600" b="1" dirty="0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484784"/>
            <a:ext cx="7620000" cy="4525962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tr-TR" altLang="tr-TR" sz="2800" dirty="0" smtClean="0">
                <a:latin typeface="Arial" charset="0"/>
              </a:rPr>
              <a:t>Histogram tabanlı kontrolsüz sınıflandırma</a:t>
            </a:r>
          </a:p>
          <a:p>
            <a:pPr eaLnBrk="1" hangingPunct="1">
              <a:spcAft>
                <a:spcPts val="600"/>
              </a:spcAft>
            </a:pPr>
            <a:r>
              <a:rPr lang="tr-TR" altLang="tr-TR" sz="2800" dirty="0" smtClean="0">
                <a:latin typeface="Arial" charset="0"/>
              </a:rPr>
              <a:t>K-ortalamaları (K-</a:t>
            </a:r>
            <a:r>
              <a:rPr lang="tr-TR" altLang="tr-TR" sz="2800" dirty="0" err="1" smtClean="0">
                <a:latin typeface="Arial" charset="0"/>
              </a:rPr>
              <a:t>means</a:t>
            </a:r>
            <a:r>
              <a:rPr lang="tr-TR" altLang="tr-TR" sz="2800" dirty="0" smtClean="0">
                <a:latin typeface="Arial" charset="0"/>
              </a:rPr>
              <a:t>)</a:t>
            </a:r>
          </a:p>
          <a:p>
            <a:pPr eaLnBrk="1" hangingPunct="1">
              <a:spcAft>
                <a:spcPts val="600"/>
              </a:spcAft>
            </a:pPr>
            <a:r>
              <a:rPr lang="tr-TR" altLang="tr-TR" sz="2800" dirty="0" smtClean="0">
                <a:latin typeface="Arial" charset="0"/>
              </a:rPr>
              <a:t>ISODATA (</a:t>
            </a:r>
            <a:r>
              <a:rPr lang="tr-TR" altLang="tr-TR" sz="2800" dirty="0" err="1" smtClean="0">
                <a:latin typeface="Arial" charset="0"/>
              </a:rPr>
              <a:t>Iterative</a:t>
            </a:r>
            <a:r>
              <a:rPr lang="tr-TR" altLang="tr-TR" sz="2800" dirty="0" smtClean="0">
                <a:latin typeface="Arial" charset="0"/>
              </a:rPr>
              <a:t> Self </a:t>
            </a:r>
            <a:r>
              <a:rPr lang="tr-TR" altLang="tr-TR" sz="2800" dirty="0" err="1" smtClean="0">
                <a:latin typeface="Arial" charset="0"/>
              </a:rPr>
              <a:t>Organizing</a:t>
            </a:r>
            <a:r>
              <a:rPr lang="tr-TR" altLang="tr-TR" sz="2800" dirty="0" smtClean="0">
                <a:latin typeface="Arial" charset="0"/>
              </a:rPr>
              <a:t> Data Analysis </a:t>
            </a:r>
            <a:r>
              <a:rPr lang="tr-TR" altLang="tr-TR" sz="2800" dirty="0" err="1" smtClean="0">
                <a:latin typeface="Arial" charset="0"/>
              </a:rPr>
              <a:t>Technique</a:t>
            </a:r>
            <a:r>
              <a:rPr lang="tr-TR" altLang="tr-TR" sz="2800" dirty="0" smtClean="0">
                <a:latin typeface="Arial" charset="0"/>
              </a:rPr>
              <a:t>)</a:t>
            </a:r>
          </a:p>
          <a:p>
            <a:pPr eaLnBrk="1" hangingPunct="1">
              <a:spcAft>
                <a:spcPts val="600"/>
              </a:spcAft>
            </a:pPr>
            <a:r>
              <a:rPr lang="tr-TR" altLang="tr-TR" sz="2800" dirty="0" smtClean="0">
                <a:latin typeface="Arial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4516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3600" b="1" dirty="0"/>
              <a:t>Kontrolsüz Sınıflandırma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268960"/>
          </a:xfrm>
        </p:spPr>
        <p:txBody>
          <a:bodyPr/>
          <a:lstStyle/>
          <a:p>
            <a:pPr marL="182563" lvl="1">
              <a:spcAft>
                <a:spcPts val="600"/>
              </a:spcAft>
            </a:pPr>
            <a:r>
              <a:rPr lang="tr-TR" sz="2400" dirty="0"/>
              <a:t>Süreç temelde otomatikleştirilirken, analist belirli girdiler </a:t>
            </a:r>
            <a:r>
              <a:rPr lang="tr-TR" sz="2400" i="1" dirty="0"/>
              <a:t>(Sınıf Sayısı, Maksimum İ</a:t>
            </a:r>
            <a:r>
              <a:rPr lang="tr-TR" sz="2400" i="1" dirty="0" smtClean="0"/>
              <a:t>terasyon (Yineleme: sınıflandırma </a:t>
            </a:r>
            <a:r>
              <a:rPr lang="tr-TR" sz="2400" i="1" dirty="0"/>
              <a:t>algoritmasının kaç kez çalıştığıdır), sınıflandırma prosedürünün ne zaman sonlandırılacağını belirten Değişim Eşiği Yüzdesi vb.)</a:t>
            </a:r>
            <a:r>
              <a:rPr lang="tr-TR" sz="2400" dirty="0"/>
              <a:t> üzerinde kontrole sahiptir. </a:t>
            </a:r>
          </a:p>
          <a:p>
            <a:pPr marL="182563" lvl="1">
              <a:spcAft>
                <a:spcPts val="600"/>
              </a:spcAft>
            </a:pPr>
            <a:r>
              <a:rPr lang="tr-TR" sz="2400" dirty="0" smtClean="0"/>
              <a:t>Veriler </a:t>
            </a:r>
            <a:r>
              <a:rPr lang="tr-TR" sz="2400" dirty="0"/>
              <a:t>sınıflandırıldıktan sonra, </a:t>
            </a:r>
            <a:r>
              <a:rPr lang="tr-TR" sz="2400" dirty="0" smtClean="0"/>
              <a:t>analist </a:t>
            </a:r>
            <a:r>
              <a:rPr lang="tr-TR" sz="2400" dirty="0"/>
              <a:t>sınıfları </a:t>
            </a:r>
            <a:r>
              <a:rPr lang="tr-TR" sz="2400" dirty="0" smtClean="0"/>
              <a:t>yorumlar, etiketlendirir </a:t>
            </a:r>
            <a:r>
              <a:rPr lang="tr-TR" sz="2400" dirty="0"/>
              <a:t>ve </a:t>
            </a:r>
            <a:r>
              <a:rPr lang="tr-TR" sz="2400" dirty="0" smtClean="0"/>
              <a:t>renkli olarak kodlar.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20860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28600"/>
            <a:ext cx="8382000" cy="1143000"/>
          </a:xfrm>
          <a:ex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altLang="tr-TR" sz="3600" b="1" dirty="0"/>
              <a:t>Kontrolsüz Sınıflandırma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484784"/>
            <a:ext cx="8496944" cy="2376264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r>
              <a:rPr lang="tr-TR" altLang="tr-TR" sz="2400" dirty="0" smtClean="0">
                <a:latin typeface="Arial" charset="0"/>
              </a:rPr>
              <a:t>Çalışma alanı hakkında yeterli bilginin olmadığı veya bölgenin genel yapısı ile ilgili ön bilgiye ihtiyaç duyulan çalışmalarda kontrolsüz sınıflandırma yöntemi kullanılır.</a:t>
            </a:r>
          </a:p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r>
              <a:rPr lang="tr-TR" altLang="tr-TR" sz="2400" dirty="0" smtClean="0">
                <a:latin typeface="Arial" charset="0"/>
              </a:rPr>
              <a:t>Kontrolsüz sınıflandırma sonuçları irdelenerek kontrollü sınıflandırmada alıştırma örneklemlerinin seçiminde kullanılabilir.</a:t>
            </a:r>
          </a:p>
          <a:p>
            <a:pPr eaLnBrk="1" hangingPunct="1">
              <a:lnSpc>
                <a:spcPct val="90000"/>
              </a:lnSpc>
            </a:pPr>
            <a:endParaRPr lang="tr-TR" altLang="tr-TR" sz="2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04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69776"/>
            <a:ext cx="84582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altLang="tr-TR" sz="3600" b="1" dirty="0"/>
              <a:t>Kontrolsüz Sınıflandırma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46448"/>
            <a:ext cx="8424936" cy="382676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r>
              <a:rPr lang="tr-TR" altLang="tr-TR" dirty="0">
                <a:latin typeface="Arial" charset="0"/>
              </a:rPr>
              <a:t>Kontrolsüz sınıflandırma yöntemlerinde, görüntü sayısal değerlerinin doğal gruplaşmalarına veya kümelenmelerine dayalı olarak pikselleri çeşitli sınıflar altında birleştiren algoritmalar kullanılır</a:t>
            </a:r>
            <a:r>
              <a:rPr lang="tr-TR" altLang="tr-TR" dirty="0" smtClean="0">
                <a:latin typeface="Arial" charset="0"/>
              </a:rPr>
              <a:t>.</a:t>
            </a:r>
          </a:p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r>
              <a:rPr lang="tr-TR" altLang="tr-TR" dirty="0" smtClean="0">
                <a:latin typeface="Arial" charset="0"/>
              </a:rPr>
              <a:t>Kontrolsüz </a:t>
            </a:r>
            <a:r>
              <a:rPr lang="tr-TR" altLang="tr-TR" dirty="0">
                <a:latin typeface="Arial" charset="0"/>
              </a:rPr>
              <a:t>sınıflandırma sonucunda </a:t>
            </a:r>
            <a:r>
              <a:rPr lang="tr-TR" altLang="tr-TR" dirty="0" smtClean="0">
                <a:latin typeface="Arial" charset="0"/>
              </a:rPr>
              <a:t>oluşan </a:t>
            </a:r>
            <a:r>
              <a:rPr lang="tr-TR" altLang="tr-TR" dirty="0">
                <a:latin typeface="Arial" charset="0"/>
              </a:rPr>
              <a:t>sınıflar görüntü sayısal değerlerindeki doğal gruplara bağlı olduğundan spektral sınıflardır. </a:t>
            </a:r>
          </a:p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r>
              <a:rPr lang="tr-TR" altLang="tr-TR" dirty="0">
                <a:latin typeface="Arial" charset="0"/>
              </a:rPr>
              <a:t>Kontrolsüz sınıflandırma işleminde sınıflandırma öncesinde, görüntüdeki örtü türleri hakkında bilgi gerekmez.</a:t>
            </a:r>
          </a:p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endParaRPr lang="tr-TR" altLang="tr-TR" dirty="0">
              <a:latin typeface="Arial" charset="0"/>
            </a:endParaRPr>
          </a:p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endParaRPr lang="tr-TR" altLang="tr-TR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43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552" y="1412777"/>
            <a:ext cx="8280400" cy="331236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r>
              <a:rPr lang="tr-TR" altLang="tr-TR" dirty="0">
                <a:latin typeface="Arial" charset="0"/>
              </a:rPr>
              <a:t>Kontrolsüz sınıflandırma sonucunda elde edilen birkaç sınıf aynı örtü türüne ait olabilir. </a:t>
            </a:r>
          </a:p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r>
              <a:rPr lang="tr-TR" altLang="tr-TR" dirty="0">
                <a:latin typeface="Arial" charset="0"/>
              </a:rPr>
              <a:t>Kontrolsüz sınıflandırma işleminden sonra elde edilen kümeler incelenerek </a:t>
            </a:r>
            <a:r>
              <a:rPr lang="tr-TR" altLang="tr-TR" dirty="0" err="1">
                <a:latin typeface="Arial" charset="0"/>
              </a:rPr>
              <a:t>konumsal</a:t>
            </a:r>
            <a:r>
              <a:rPr lang="tr-TR" altLang="tr-TR" dirty="0">
                <a:latin typeface="Arial" charset="0"/>
              </a:rPr>
              <a:t> yakınlığına veya spektral benzerliğine göre birleştirilebilir.</a:t>
            </a:r>
          </a:p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r>
              <a:rPr lang="tr-TR" altLang="tr-TR" dirty="0">
                <a:latin typeface="Arial" charset="0"/>
              </a:rPr>
              <a:t>Oluşturulan sınıfların gerçek özellikleri sınıflandırmadan sonra bölgeye ait haritalar, hava fotoğrafları veya yersel veriler yardımıyla belirlenir.</a:t>
            </a:r>
          </a:p>
        </p:txBody>
      </p:sp>
      <p:sp>
        <p:nvSpPr>
          <p:cNvPr id="181251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228600"/>
            <a:ext cx="84582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altLang="tr-TR" sz="3600" b="1" dirty="0"/>
              <a:t>Kontrolsüz Sınıflandırma</a:t>
            </a:r>
          </a:p>
        </p:txBody>
      </p:sp>
    </p:spTree>
    <p:extLst>
      <p:ext uri="{BB962C8B-B14F-4D97-AF65-F5344CB8AC3E}">
        <p14:creationId xmlns:p14="http://schemas.microsoft.com/office/powerpoint/2010/main" val="118989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3200" b="1" dirty="0" smtClean="0"/>
              <a:t>Kontrolsüz Sınıflandırmanın Avantajları</a:t>
            </a:r>
            <a:endParaRPr lang="tr-TR" sz="32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1297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dirty="0" smtClean="0"/>
              <a:t>Kontrolsüz </a:t>
            </a:r>
            <a:r>
              <a:rPr lang="tr-TR" dirty="0"/>
              <a:t>sınıflandırma oldukça hızlıdır ve çalıştırılması kolaydır. </a:t>
            </a:r>
            <a:endParaRPr lang="tr-TR" dirty="0" smtClean="0"/>
          </a:p>
          <a:p>
            <a:pPr>
              <a:spcAft>
                <a:spcPts val="600"/>
              </a:spcAft>
            </a:pPr>
            <a:r>
              <a:rPr lang="tr-TR" dirty="0" smtClean="0"/>
              <a:t>Çalışma alanıyla </a:t>
            </a:r>
            <a:r>
              <a:rPr lang="tr-TR" dirty="0"/>
              <a:t>ilgili kapsamlı bir ön bilgi gerekli değildir, ancak sınıflandırmadan sonra </a:t>
            </a:r>
            <a:r>
              <a:rPr lang="tr-TR" dirty="0" smtClean="0"/>
              <a:t>sınıfların tanımlanabilmes</a:t>
            </a:r>
            <a:r>
              <a:rPr lang="tr-TR" dirty="0"/>
              <a:t>i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smtClean="0"/>
              <a:t>etiketlenebilmesi gerekir</a:t>
            </a:r>
            <a:r>
              <a:rPr lang="tr-TR" dirty="0"/>
              <a:t>. </a:t>
            </a:r>
            <a:endParaRPr lang="tr-TR" dirty="0" smtClean="0"/>
          </a:p>
          <a:p>
            <a:pPr>
              <a:spcAft>
                <a:spcPts val="600"/>
              </a:spcAft>
            </a:pPr>
            <a:r>
              <a:rPr lang="tr-TR" dirty="0" smtClean="0"/>
              <a:t>Sınıflar </a:t>
            </a:r>
            <a:r>
              <a:rPr lang="tr-TR" dirty="0"/>
              <a:t>tamamen spektral bilgilere dayalı olarak oluşturulur, bu nedenle </a:t>
            </a:r>
            <a:r>
              <a:rPr lang="tr-TR" dirty="0" smtClean="0"/>
              <a:t>görsel </a:t>
            </a:r>
            <a:r>
              <a:rPr lang="tr-TR" dirty="0"/>
              <a:t>yorumlama </a:t>
            </a:r>
            <a:r>
              <a:rPr lang="tr-TR" dirty="0" smtClean="0"/>
              <a:t>kadar </a:t>
            </a:r>
            <a:r>
              <a:rPr lang="tr-TR" dirty="0"/>
              <a:t>öznel değildirler</a:t>
            </a:r>
            <a:r>
              <a:rPr lang="tr-T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292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>
            <a:normAutofit/>
          </a:bodyPr>
          <a:lstStyle/>
          <a:p>
            <a:r>
              <a:rPr lang="tr-TR" sz="3200" b="1" dirty="0"/>
              <a:t>Kontrolsüz Sınıflandırmanın </a:t>
            </a:r>
            <a:r>
              <a:rPr lang="tr-TR" sz="3200" b="1" dirty="0" smtClean="0"/>
              <a:t>Dezavantajları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13305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dirty="0" smtClean="0"/>
              <a:t>Kontrolsüz sınıflandırmanın dezavantajlardan </a:t>
            </a:r>
            <a:r>
              <a:rPr lang="tr-TR" dirty="0"/>
              <a:t>biri, spektral sınıfların her zaman bilgi sınıflarına karşılık gelmemesidir. </a:t>
            </a:r>
            <a:r>
              <a:rPr lang="tr-TR" altLang="tr-TR" dirty="0">
                <a:latin typeface="Arial" charset="0"/>
              </a:rPr>
              <a:t>Bir spektral sınıf içine birkaç örtü türü girebilmesi kontrolsüz sınıflandırmanın </a:t>
            </a:r>
            <a:r>
              <a:rPr lang="tr-TR" altLang="tr-TR" dirty="0" smtClean="0">
                <a:latin typeface="Arial" charset="0"/>
              </a:rPr>
              <a:t>en büyük dezavantajıdır.</a:t>
            </a:r>
            <a:endParaRPr lang="tr-TR" dirty="0" smtClean="0"/>
          </a:p>
          <a:p>
            <a:pPr>
              <a:spcAft>
                <a:spcPts val="600"/>
              </a:spcAft>
            </a:pPr>
            <a:r>
              <a:rPr lang="tr-TR" dirty="0" smtClean="0"/>
              <a:t>Kullanıcı </a:t>
            </a:r>
            <a:r>
              <a:rPr lang="tr-TR" dirty="0"/>
              <a:t>ayrıca sınıflandırmanın ardından sınıfları yorumlamak ve etiketlemek için zaman </a:t>
            </a:r>
            <a:r>
              <a:rPr lang="tr-TR" dirty="0" smtClean="0"/>
              <a:t>harcamak durumundadır.</a:t>
            </a:r>
          </a:p>
          <a:p>
            <a:pPr>
              <a:spcAft>
                <a:spcPts val="600"/>
              </a:spcAft>
            </a:pPr>
            <a:r>
              <a:rPr lang="tr-TR" dirty="0" smtClean="0"/>
              <a:t>Sınıfların spektral özellikleri de zamanla değişebilir, bu nedenle bir görüntüden diğerine geçerken her zaman aynı sınıf bilgisi kullanılamaz.</a:t>
            </a:r>
          </a:p>
          <a:p>
            <a:pPr>
              <a:spcAft>
                <a:spcPts val="600"/>
              </a:spcAft>
            </a:pPr>
            <a:endParaRPr lang="tr-TR" dirty="0"/>
          </a:p>
          <a:p>
            <a:pPr>
              <a:spcAft>
                <a:spcPts val="600"/>
              </a:spcAft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8522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350168"/>
            <a:ext cx="8229600" cy="990600"/>
          </a:xfrm>
        </p:spPr>
        <p:txBody>
          <a:bodyPr>
            <a:normAutofit/>
          </a:bodyPr>
          <a:lstStyle/>
          <a:p>
            <a:r>
              <a:rPr lang="tr-TR" sz="3600" b="1" dirty="0" smtClean="0"/>
              <a:t>Kontrollü </a:t>
            </a:r>
            <a:r>
              <a:rPr lang="tr-TR" sz="3600" b="1" dirty="0"/>
              <a:t>Sınıflandırma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484784"/>
            <a:ext cx="6707088" cy="518457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dirty="0" smtClean="0"/>
              <a:t>Kontrollü </a:t>
            </a:r>
            <a:r>
              <a:rPr lang="tr-TR" dirty="0"/>
              <a:t>sınıflandırmada, </a:t>
            </a:r>
            <a:r>
              <a:rPr lang="tr-TR" dirty="0" smtClean="0"/>
              <a:t>analist </a:t>
            </a:r>
            <a:r>
              <a:rPr lang="tr-TR" dirty="0"/>
              <a:t>piksel sınıflandırma sürecini </a:t>
            </a:r>
            <a:r>
              <a:rPr lang="tr-TR" dirty="0" smtClean="0"/>
              <a:t>“kontrol eder-denetler</a:t>
            </a:r>
            <a:r>
              <a:rPr lang="tr-TR" dirty="0"/>
              <a:t>”. </a:t>
            </a:r>
            <a:endParaRPr lang="tr-TR" dirty="0" smtClean="0"/>
          </a:p>
          <a:p>
            <a:pPr>
              <a:spcAft>
                <a:spcPts val="600"/>
              </a:spcAft>
            </a:pPr>
            <a:r>
              <a:rPr lang="tr-TR" dirty="0" smtClean="0"/>
              <a:t>Analist, </a:t>
            </a:r>
            <a:r>
              <a:rPr lang="tr-TR" dirty="0"/>
              <a:t>her bir sınıfla ilişkilendirilmesi gereken çeşitli piksel değerlerini </a:t>
            </a:r>
            <a:r>
              <a:rPr lang="tr-TR" dirty="0" smtClean="0"/>
              <a:t>(dolayısıyla her sınıf için spektral imzaları) belirtir. </a:t>
            </a:r>
          </a:p>
          <a:p>
            <a:pPr lvl="1">
              <a:spcAft>
                <a:spcPts val="600"/>
              </a:spcAft>
            </a:pPr>
            <a:r>
              <a:rPr lang="tr-TR" sz="2200" dirty="0" smtClean="0"/>
              <a:t>Bu işlem, alıştırma örneklemleri seçilerek </a:t>
            </a:r>
            <a:r>
              <a:rPr lang="tr-TR" sz="2200" dirty="0"/>
              <a:t>yapılır. </a:t>
            </a:r>
            <a:endParaRPr lang="tr-TR" sz="2200" dirty="0" smtClean="0"/>
          </a:p>
          <a:p>
            <a:pPr lvl="1">
              <a:spcAft>
                <a:spcPts val="600"/>
              </a:spcAft>
            </a:pPr>
            <a:r>
              <a:rPr lang="tr-TR" sz="2200" dirty="0" smtClean="0"/>
              <a:t>Tüm </a:t>
            </a:r>
            <a:r>
              <a:rPr lang="tr-TR" sz="2200" dirty="0"/>
              <a:t>görüntüyü sınıflandırmak için bu </a:t>
            </a:r>
            <a:r>
              <a:rPr lang="tr-TR" sz="2200" dirty="0" smtClean="0"/>
              <a:t>alıştırma örneklemlerinden elde edilen spektral imzalar kullanılır</a:t>
            </a:r>
            <a:r>
              <a:rPr lang="tr-TR" sz="2200" dirty="0"/>
              <a:t>. </a:t>
            </a:r>
            <a:endParaRPr lang="tr-TR" sz="2200" dirty="0" smtClean="0"/>
          </a:p>
          <a:p>
            <a:pPr lvl="1">
              <a:spcAft>
                <a:spcPts val="600"/>
              </a:spcAft>
            </a:pPr>
            <a:r>
              <a:rPr lang="tr-TR" sz="2200" dirty="0" smtClean="0"/>
              <a:t>Sınıfların alıştırma örneklemleri örtüşmemeli (veya </a:t>
            </a:r>
            <a:r>
              <a:rPr lang="tr-TR" sz="2200" dirty="0"/>
              <a:t>çok az </a:t>
            </a:r>
            <a:r>
              <a:rPr lang="tr-TR" sz="2200" dirty="0" smtClean="0"/>
              <a:t>örtüşmelidir).</a:t>
            </a:r>
            <a:endParaRPr lang="tr-TR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412776"/>
            <a:ext cx="1944216" cy="455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82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>
            <a:normAutofit/>
          </a:bodyPr>
          <a:lstStyle/>
          <a:p>
            <a:r>
              <a:rPr lang="tr-TR" sz="3600" b="1" dirty="0"/>
              <a:t>Kontrollü Sınıflandırma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768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tr-TR" sz="2800" dirty="0"/>
              <a:t>Minimum </a:t>
            </a:r>
            <a:r>
              <a:rPr lang="tr-TR" sz="2800" dirty="0" smtClean="0"/>
              <a:t>Uzaklık (En Kısa Mesafe)</a:t>
            </a:r>
          </a:p>
          <a:p>
            <a:pPr>
              <a:spcAft>
                <a:spcPts val="600"/>
              </a:spcAft>
            </a:pPr>
            <a:r>
              <a:rPr lang="tr-TR" altLang="tr-TR" sz="2800" dirty="0" smtClean="0">
                <a:latin typeface="Arial" charset="0"/>
              </a:rPr>
              <a:t>Paralelyüz</a:t>
            </a:r>
            <a:endParaRPr lang="tr-TR" sz="2800" dirty="0"/>
          </a:p>
          <a:p>
            <a:pPr>
              <a:spcAft>
                <a:spcPts val="600"/>
              </a:spcAft>
            </a:pPr>
            <a:r>
              <a:rPr lang="tr-TR" sz="2800" dirty="0"/>
              <a:t>Maksimum Olabilirlik (Maksimum Benzerlik)</a:t>
            </a:r>
          </a:p>
          <a:p>
            <a:pPr>
              <a:spcAft>
                <a:spcPts val="600"/>
              </a:spcAft>
            </a:pPr>
            <a:r>
              <a:rPr lang="tr-TR" sz="2800" dirty="0" err="1"/>
              <a:t>Mahalanobis</a:t>
            </a:r>
            <a:r>
              <a:rPr lang="tr-TR" sz="2800" dirty="0"/>
              <a:t> Uzaklığı</a:t>
            </a:r>
          </a:p>
          <a:p>
            <a:pPr>
              <a:spcAft>
                <a:spcPts val="600"/>
              </a:spcAft>
            </a:pPr>
            <a:r>
              <a:rPr lang="tr-TR" sz="2800" dirty="0"/>
              <a:t>Spektral Açı </a:t>
            </a:r>
            <a:r>
              <a:rPr lang="tr-TR" sz="2800" dirty="0" smtClean="0"/>
              <a:t>Eşleyici</a:t>
            </a:r>
          </a:p>
          <a:p>
            <a:pPr>
              <a:spcAft>
                <a:spcPts val="600"/>
              </a:spcAft>
            </a:pPr>
            <a:r>
              <a:rPr lang="tr-TR" sz="2800" dirty="0" smtClean="0"/>
              <a:t>…</a:t>
            </a:r>
          </a:p>
          <a:p>
            <a:pPr marL="0" indent="0">
              <a:spcAft>
                <a:spcPts val="600"/>
              </a:spcAft>
              <a:buNone/>
            </a:pPr>
            <a:endParaRPr lang="tr-TR" sz="2800" dirty="0"/>
          </a:p>
          <a:p>
            <a:pPr marL="0" indent="0">
              <a:spcAft>
                <a:spcPts val="600"/>
              </a:spcAft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22356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50168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tr-TR" b="1" dirty="0" smtClean="0"/>
              <a:t>Alıştırma Örneklemlerinin Seçilmesi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352839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dirty="0" smtClean="0"/>
              <a:t>Alıştırma örneklemleri, </a:t>
            </a:r>
            <a:r>
              <a:rPr lang="tr-TR" dirty="0"/>
              <a:t>belirli bir </a:t>
            </a:r>
            <a:r>
              <a:rPr lang="tr-TR" dirty="0" smtClean="0"/>
              <a:t>sınıfı temsil </a:t>
            </a:r>
            <a:r>
              <a:rPr lang="tr-TR" dirty="0"/>
              <a:t>ettiği bilinen </a:t>
            </a:r>
            <a:r>
              <a:rPr lang="tr-TR" dirty="0" smtClean="0"/>
              <a:t>piksellerdir. </a:t>
            </a:r>
          </a:p>
          <a:p>
            <a:pPr>
              <a:spcAft>
                <a:spcPts val="600"/>
              </a:spcAft>
            </a:pPr>
            <a:r>
              <a:rPr lang="tr-TR" dirty="0" smtClean="0"/>
              <a:t>Her sınıf için tanımlanan alıştırma örneklemlerinden sınıflar için spektral imzalar belirlenir </a:t>
            </a:r>
            <a:r>
              <a:rPr lang="tr-TR" dirty="0"/>
              <a:t>ve bu </a:t>
            </a:r>
            <a:r>
              <a:rPr lang="tr-TR" dirty="0" smtClean="0"/>
              <a:t>bilgiler, </a:t>
            </a:r>
            <a:r>
              <a:rPr lang="tr-TR" dirty="0"/>
              <a:t>her bir sınıfın ortalama ve </a:t>
            </a:r>
            <a:r>
              <a:rPr lang="tr-TR" dirty="0" err="1"/>
              <a:t>varyansı</a:t>
            </a:r>
            <a:r>
              <a:rPr lang="tr-TR" dirty="0"/>
              <a:t> dahil olmak üzere istatistikleri tanımlamak için </a:t>
            </a:r>
            <a:r>
              <a:rPr lang="tr-TR" dirty="0" smtClean="0"/>
              <a:t>kullanılır</a:t>
            </a:r>
            <a:r>
              <a:rPr lang="tr-TR" dirty="0"/>
              <a:t>. </a:t>
            </a:r>
            <a:endParaRPr lang="tr-TR" dirty="0" smtClean="0"/>
          </a:p>
          <a:p>
            <a:pPr>
              <a:spcAft>
                <a:spcPts val="600"/>
              </a:spcAft>
            </a:pPr>
            <a:r>
              <a:rPr lang="tr-TR" dirty="0" smtClean="0"/>
              <a:t>Alıştırma örneklemleri, </a:t>
            </a:r>
            <a:r>
              <a:rPr lang="tr-TR" dirty="0"/>
              <a:t>sahada toplanan verilere veya yüksek çözünürlüklü referans görüntülerine </a:t>
            </a:r>
            <a:r>
              <a:rPr lang="tr-TR" dirty="0" smtClean="0"/>
              <a:t>dayanmalıdır.</a:t>
            </a:r>
          </a:p>
        </p:txBody>
      </p:sp>
    </p:spTree>
    <p:extLst>
      <p:ext uri="{BB962C8B-B14F-4D97-AF65-F5344CB8AC3E}">
        <p14:creationId xmlns:p14="http://schemas.microsoft.com/office/powerpoint/2010/main" val="163989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Alıştırma Örneklemlerinin Seçilmesi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280831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dirty="0"/>
              <a:t>Görüntünün doğru bir şekilde </a:t>
            </a:r>
            <a:r>
              <a:rPr lang="tr-TR" dirty="0" smtClean="0"/>
              <a:t>sınıflandırılması </a:t>
            </a:r>
            <a:r>
              <a:rPr lang="tr-TR" dirty="0"/>
              <a:t>için her sınıfta tüm değişkenliği kapsayan alıştırma örneklemlerinin seçilmesi önemlidir. </a:t>
            </a:r>
          </a:p>
          <a:p>
            <a:pPr>
              <a:spcAft>
                <a:spcPts val="600"/>
              </a:spcAft>
            </a:pPr>
            <a:r>
              <a:rPr lang="tr-TR" dirty="0"/>
              <a:t>Alıştırma örneklemleri, belirli bir sınıf içinde bulunan değişkenlik aralığını temsil etmiyorsa, sınıflandırma doğruluğu </a:t>
            </a:r>
            <a:r>
              <a:rPr lang="tr-TR" dirty="0" smtClean="0"/>
              <a:t>azalır. </a:t>
            </a:r>
            <a:endParaRPr lang="tr-TR" dirty="0"/>
          </a:p>
          <a:p>
            <a:pPr>
              <a:spcAft>
                <a:spcPts val="600"/>
              </a:spcAft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3863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50168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Alıştırma Örneklemlerinin Seçilmesi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257281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dirty="0"/>
              <a:t>Her sınıf için alıştırma örneklemlerinin seçilmesinde tek bir yerden büyük bir alan olarak seçilmesi yerine birden daha fazla sayıda daha küçük alanlar olarak seçilmesi daha iyidir. </a:t>
            </a:r>
          </a:p>
          <a:p>
            <a:pPr>
              <a:spcAft>
                <a:spcPts val="600"/>
              </a:spcAft>
            </a:pPr>
            <a:r>
              <a:rPr lang="tr-TR" dirty="0"/>
              <a:t>Alıştırma örneklemlerini toplamak ve seçmek için ne kadar çok zaman ve çaba harcanırsa, sınıflandırma sonuçları o kadar iyi olur.</a:t>
            </a:r>
          </a:p>
          <a:p>
            <a:pPr>
              <a:spcAft>
                <a:spcPts val="600"/>
              </a:spcAft>
            </a:pPr>
            <a:endParaRPr lang="tr-TR" dirty="0"/>
          </a:p>
        </p:txBody>
      </p:sp>
      <p:pic>
        <p:nvPicPr>
          <p:cNvPr id="4" name="Picture 2" descr="Training Si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841575"/>
            <a:ext cx="7620000" cy="29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91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b="1" dirty="0"/>
              <a:t>Kontrollü Sınıflandırmanın Avantajları ve Dezavantajları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48544"/>
            <a:ext cx="8435280" cy="293258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sz="2800" dirty="0" smtClean="0"/>
              <a:t>Kontrollü sınıflandırmada çoğu işlem sınıflandırma </a:t>
            </a:r>
            <a:r>
              <a:rPr lang="tr-TR" sz="2800" dirty="0"/>
              <a:t>sürecinden önce yapılır. </a:t>
            </a:r>
            <a:endParaRPr lang="tr-TR" sz="2800" dirty="0" smtClean="0"/>
          </a:p>
          <a:p>
            <a:pPr>
              <a:spcAft>
                <a:spcPts val="600"/>
              </a:spcAft>
            </a:pPr>
            <a:r>
              <a:rPr lang="tr-TR" sz="2800" dirty="0" smtClean="0"/>
              <a:t>Sınıflandırma gerçekleştirildiğinde elde edilen </a:t>
            </a:r>
            <a:r>
              <a:rPr lang="tr-TR" sz="2800" dirty="0"/>
              <a:t>çıktı, etiketlenen ve bilgi sınıflarına veya arazi örtüsü türlerine karşılık gelen sınıflara sahip tematik bir görüntüdür. </a:t>
            </a: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49777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b="1" dirty="0"/>
              <a:t>Kontrollü Sınıflandırmanın Avantajları ve Dezavantajları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700808"/>
            <a:ext cx="8496944" cy="48768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dirty="0"/>
              <a:t>Kontrollü sınıflandırma, kontrolsüz sınıflandırmadan çok daha doğru sonuç verebilir, ancak kontrollü sınıflandırmanın doğruluğu büyük ölçüde alıştırma örneklemlerinin seçimine, analistin becerisine ve sınıfların spektral farklılığına bağlıdır. </a:t>
            </a:r>
          </a:p>
          <a:p>
            <a:pPr lvl="1">
              <a:spcAft>
                <a:spcPts val="600"/>
              </a:spcAft>
            </a:pPr>
            <a:r>
              <a:rPr lang="tr-TR" dirty="0"/>
              <a:t>İki veya daha fazla sınıf, spektral değerleri açısından birbirine çok benziyorsa, yanlış sınıflandırmalar olacaktır. </a:t>
            </a:r>
          </a:p>
          <a:p>
            <a:pPr lvl="1">
              <a:spcAft>
                <a:spcPts val="600"/>
              </a:spcAft>
            </a:pPr>
            <a:r>
              <a:rPr lang="tr-TR" dirty="0"/>
              <a:t>Kontrollü sınıflandırmada, alıştırma </a:t>
            </a:r>
            <a:r>
              <a:rPr lang="tr-TR" dirty="0" smtClean="0"/>
              <a:t>örneklemlerinin </a:t>
            </a:r>
            <a:r>
              <a:rPr lang="tr-TR" dirty="0"/>
              <a:t>seçilmesine çok dikkat edilmesi gerekir. Alıştırma örneklemleri temsili değilse veya sayı olarak yetersizse, sınıflandırma sonuçları da zayıf olacaktır. </a:t>
            </a:r>
          </a:p>
          <a:p>
            <a:pPr lvl="1">
              <a:spcAft>
                <a:spcPts val="600"/>
              </a:spcAft>
            </a:pPr>
            <a:r>
              <a:rPr lang="tr-TR" dirty="0"/>
              <a:t>Bu nedenle alıştırma örneklemlerinin seçilmesi aşamasından dolayı kontrollü sınıflandırma, kontrolsüz sınıflandırmaya kıyasla genellikle daha fazla zaman ve masraf gerektirir.</a:t>
            </a:r>
          </a:p>
          <a:p>
            <a:pPr>
              <a:spcAft>
                <a:spcPts val="600"/>
              </a:spcAft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57511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/>
          <a:lstStyle/>
          <a:p>
            <a:r>
              <a:rPr lang="tr-TR" b="1" dirty="0" smtClean="0"/>
              <a:t>Obje </a:t>
            </a:r>
            <a:r>
              <a:rPr lang="tr-TR" b="1" dirty="0"/>
              <a:t>Tabanlı </a:t>
            </a:r>
            <a:r>
              <a:rPr lang="tr-TR" b="1" dirty="0" smtClean="0"/>
              <a:t>Sınıflandırma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54888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tr-TR" b="1" dirty="0" smtClean="0"/>
              <a:t>Obje (nesne) tabanlı sınıflandırma</a:t>
            </a:r>
            <a:r>
              <a:rPr lang="tr-TR" dirty="0" smtClean="0"/>
              <a:t>, sınıflandırma </a:t>
            </a:r>
            <a:r>
              <a:rPr lang="tr-TR" dirty="0"/>
              <a:t>için hem spektral hem de </a:t>
            </a:r>
            <a:r>
              <a:rPr lang="tr-TR" dirty="0" smtClean="0"/>
              <a:t>mekânsal </a:t>
            </a:r>
            <a:r>
              <a:rPr lang="tr-TR" dirty="0"/>
              <a:t>bilgileri kullanır. </a:t>
            </a:r>
          </a:p>
          <a:p>
            <a:pPr>
              <a:spcAft>
                <a:spcPts val="600"/>
              </a:spcAft>
            </a:pPr>
            <a:r>
              <a:rPr lang="tr-TR" dirty="0" smtClean="0"/>
              <a:t>Obje tabanlı sınıflandırmada süreç</a:t>
            </a:r>
            <a:r>
              <a:rPr lang="tr-TR" dirty="0"/>
              <a:t>, piksellerin spektral özelliklerine, şekline, dokusuna ve çevreleyen piksellerle mekânsal ilişkisine göre sınıflandırılmasını içerir. </a:t>
            </a:r>
          </a:p>
        </p:txBody>
      </p:sp>
    </p:spTree>
    <p:extLst>
      <p:ext uri="{BB962C8B-B14F-4D97-AF65-F5344CB8AC3E}">
        <p14:creationId xmlns:p14="http://schemas.microsoft.com/office/powerpoint/2010/main" val="243493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>
            <a:normAutofit/>
          </a:bodyPr>
          <a:lstStyle/>
          <a:p>
            <a:r>
              <a:rPr lang="tr-TR" sz="3600" b="1" dirty="0"/>
              <a:t>Obje </a:t>
            </a:r>
            <a:r>
              <a:rPr lang="tr-TR" sz="3600" b="1" dirty="0" smtClean="0"/>
              <a:t>Tabanlı </a:t>
            </a:r>
            <a:r>
              <a:rPr lang="tr-TR" sz="3600" b="1" dirty="0"/>
              <a:t>Sınıflandırma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90892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dirty="0" smtClean="0"/>
              <a:t>Obje </a:t>
            </a:r>
            <a:r>
              <a:rPr lang="tr-TR" dirty="0"/>
              <a:t>tabanlı sınıflandırma yöntemleri, </a:t>
            </a:r>
            <a:r>
              <a:rPr lang="tr-TR" dirty="0" smtClean="0"/>
              <a:t>klasik </a:t>
            </a:r>
            <a:r>
              <a:rPr lang="tr-TR" dirty="0"/>
              <a:t>piksel tabanlı sınıflandırma tekniklerine kıyasla nispeten yakın zamanda geliştirilmiştir. </a:t>
            </a:r>
            <a:endParaRPr lang="tr-TR" dirty="0" smtClean="0"/>
          </a:p>
          <a:p>
            <a:pPr>
              <a:spcAft>
                <a:spcPts val="600"/>
              </a:spcAft>
            </a:pPr>
            <a:r>
              <a:rPr lang="tr-TR" dirty="0" smtClean="0"/>
              <a:t>Piksel </a:t>
            </a:r>
            <a:r>
              <a:rPr lang="tr-TR" dirty="0"/>
              <a:t>tabanlı sınıflandırma yalnızca her pikseldeki spektral bilgilere </a:t>
            </a:r>
            <a:r>
              <a:rPr lang="tr-TR" dirty="0" smtClean="0"/>
              <a:t>dayanırken, obje tabanlı sınıflandırma, görüntü </a:t>
            </a:r>
            <a:r>
              <a:rPr lang="tr-TR" dirty="0"/>
              <a:t>nesneleri olarak adlandırılan benzer pikseller kümesinden gelen bilgilere </a:t>
            </a:r>
            <a:r>
              <a:rPr lang="tr-TR" dirty="0" smtClean="0"/>
              <a:t>dayanır.</a:t>
            </a:r>
          </a:p>
        </p:txBody>
      </p:sp>
    </p:spTree>
    <p:extLst>
      <p:ext uri="{BB962C8B-B14F-4D97-AF65-F5344CB8AC3E}">
        <p14:creationId xmlns:p14="http://schemas.microsoft.com/office/powerpoint/2010/main" val="136888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>
            <a:normAutofit/>
          </a:bodyPr>
          <a:lstStyle/>
          <a:p>
            <a:r>
              <a:rPr lang="tr-TR" sz="3600" b="1" dirty="0"/>
              <a:t>Obje Tabanlı Sınıflandırma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707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dirty="0"/>
              <a:t>Görüntü nesneleri veya </a:t>
            </a:r>
            <a:r>
              <a:rPr lang="tr-TR" dirty="0" smtClean="0"/>
              <a:t>detaylar, </a:t>
            </a:r>
            <a:r>
              <a:rPr lang="tr-TR" dirty="0"/>
              <a:t>spektral özelliklere (yani renk), boyuta, şekle ve dokuya ve ayrıca pikselleri çevreleyen bir komşuluk bağlamına dayalı olarak birbirine benzeyen piksel gruplarıdır. </a:t>
            </a:r>
            <a:endParaRPr lang="tr-TR" dirty="0" smtClean="0"/>
          </a:p>
          <a:p>
            <a:pPr>
              <a:spcAft>
                <a:spcPts val="600"/>
              </a:spcAft>
            </a:pPr>
            <a:r>
              <a:rPr lang="tr-TR" dirty="0" smtClean="0"/>
              <a:t>Obje </a:t>
            </a:r>
            <a:r>
              <a:rPr lang="tr-TR" dirty="0"/>
              <a:t>tabanlı sınıflandırma, iki aşamalı bir </a:t>
            </a:r>
            <a:r>
              <a:rPr lang="tr-TR" dirty="0" smtClean="0"/>
              <a:t>süreçtir. Önce </a:t>
            </a:r>
            <a:r>
              <a:rPr lang="tr-TR" dirty="0"/>
              <a:t>görüntü parçalara ayrılır </a:t>
            </a:r>
            <a:r>
              <a:rPr lang="tr-TR" dirty="0" smtClean="0"/>
              <a:t>ya da </a:t>
            </a:r>
            <a:r>
              <a:rPr lang="tr-TR" dirty="0"/>
              <a:t>ayrı </a:t>
            </a:r>
            <a:r>
              <a:rPr lang="tr-TR" dirty="0" smtClean="0"/>
              <a:t>nesnelere/detaylara </a:t>
            </a:r>
            <a:r>
              <a:rPr lang="tr-TR" dirty="0"/>
              <a:t>bölünür ve ardından her nesne </a:t>
            </a:r>
            <a:r>
              <a:rPr lang="tr-TR" dirty="0" smtClean="0"/>
              <a:t>sınıflandırılır.</a:t>
            </a:r>
          </a:p>
          <a:p>
            <a:pPr>
              <a:spcAft>
                <a:spcPts val="600"/>
              </a:spcAft>
            </a:pPr>
            <a:r>
              <a:rPr lang="tr-TR" dirty="0" smtClean="0"/>
              <a:t>Obje </a:t>
            </a:r>
            <a:r>
              <a:rPr lang="tr-TR" dirty="0"/>
              <a:t>tabanlı sınıflandırma</a:t>
            </a:r>
            <a:r>
              <a:rPr lang="tr-TR" dirty="0" smtClean="0"/>
              <a:t>, </a:t>
            </a:r>
            <a:r>
              <a:rPr lang="tr-TR" dirty="0"/>
              <a:t>görsel yorumlama sırasında insanlar tarafından yapılan analiz türünü taklit etmeye çalışır.</a:t>
            </a:r>
          </a:p>
          <a:p>
            <a:pPr>
              <a:spcAft>
                <a:spcPts val="600"/>
              </a:spcAft>
            </a:pPr>
            <a:endParaRPr lang="tr-TR" dirty="0"/>
          </a:p>
          <a:p>
            <a:pPr>
              <a:spcAft>
                <a:spcPts val="600"/>
              </a:spcAft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0061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>
            <a:normAutofit/>
          </a:bodyPr>
          <a:lstStyle/>
          <a:p>
            <a:r>
              <a:rPr lang="tr-TR" sz="3600" b="1" dirty="0" smtClean="0"/>
              <a:t>(1) Segmentasyon</a:t>
            </a: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928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dirty="0" smtClean="0"/>
              <a:t>Görüntü segmentasyonu (görüntü </a:t>
            </a:r>
            <a:r>
              <a:rPr lang="tr-TR" dirty="0" err="1" smtClean="0"/>
              <a:t>bölütleme</a:t>
            </a:r>
            <a:r>
              <a:rPr lang="tr-TR" dirty="0" smtClean="0"/>
              <a:t>), obje </a:t>
            </a:r>
            <a:r>
              <a:rPr lang="tr-TR" dirty="0"/>
              <a:t>tabanlı sınıflandırmanın önemli bir </a:t>
            </a:r>
            <a:r>
              <a:rPr lang="tr-TR" dirty="0" smtClean="0"/>
              <a:t>bileşenidir.</a:t>
            </a:r>
          </a:p>
          <a:p>
            <a:pPr>
              <a:spcAft>
                <a:spcPts val="600"/>
              </a:spcAft>
            </a:pPr>
            <a:r>
              <a:rPr lang="tr-TR" dirty="0" smtClean="0"/>
              <a:t>Segmentasyon</a:t>
            </a:r>
            <a:r>
              <a:rPr lang="tr-TR" dirty="0"/>
              <a:t>, bir görüntüdeki piksellerin benzer spektral ve </a:t>
            </a:r>
            <a:r>
              <a:rPr lang="tr-TR" dirty="0" smtClean="0"/>
              <a:t>mekânsal </a:t>
            </a:r>
            <a:r>
              <a:rPr lang="tr-TR" dirty="0"/>
              <a:t>özelliklere sahip </a:t>
            </a:r>
            <a:r>
              <a:rPr lang="tr-TR" dirty="0" err="1"/>
              <a:t>segmentler</a:t>
            </a:r>
            <a:r>
              <a:rPr lang="tr-TR" dirty="0"/>
              <a:t>, nesneler veya </a:t>
            </a:r>
            <a:r>
              <a:rPr lang="tr-TR" dirty="0" smtClean="0"/>
              <a:t>detaylar </a:t>
            </a:r>
            <a:r>
              <a:rPr lang="tr-TR" dirty="0"/>
              <a:t>halinde gruplandırıldığı bir işlemdir. Bu nesnelerin veya </a:t>
            </a:r>
            <a:r>
              <a:rPr lang="tr-TR" dirty="0" smtClean="0"/>
              <a:t>detayların </a:t>
            </a:r>
            <a:r>
              <a:rPr lang="tr-TR" dirty="0"/>
              <a:t>her biri birden çok piksel </a:t>
            </a:r>
            <a:r>
              <a:rPr lang="tr-TR" dirty="0" smtClean="0"/>
              <a:t>içerir.</a:t>
            </a:r>
          </a:p>
        </p:txBody>
      </p:sp>
    </p:spTree>
    <p:extLst>
      <p:ext uri="{BB962C8B-B14F-4D97-AF65-F5344CB8AC3E}">
        <p14:creationId xmlns:p14="http://schemas.microsoft.com/office/powerpoint/2010/main" val="62076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50168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3600" b="1" dirty="0" smtClean="0"/>
              <a:t>Segmentasyon</a:t>
            </a: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768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tr-TR" sz="2800" dirty="0"/>
              <a:t>Görüntüdeki </a:t>
            </a:r>
            <a:r>
              <a:rPr lang="tr-TR" sz="2800" dirty="0" smtClean="0"/>
              <a:t>bölütler </a:t>
            </a:r>
            <a:r>
              <a:rPr lang="tr-TR" sz="2800" dirty="0"/>
              <a:t>ideal olarak örneğin binalar veya ağaç taçları gibi gerçek dünya özelliklerine karşılık </a:t>
            </a:r>
            <a:r>
              <a:rPr lang="tr-TR" sz="2800" dirty="0" smtClean="0"/>
              <a:t>gelir.</a:t>
            </a:r>
          </a:p>
          <a:p>
            <a:pPr>
              <a:spcAft>
                <a:spcPts val="600"/>
              </a:spcAft>
            </a:pPr>
            <a:r>
              <a:rPr lang="tr-TR" sz="2800" dirty="0" err="1" smtClean="0"/>
              <a:t>Segmentasyonda</a:t>
            </a:r>
            <a:r>
              <a:rPr lang="tr-TR" sz="2800" dirty="0" smtClean="0"/>
              <a:t> </a:t>
            </a:r>
            <a:r>
              <a:rPr lang="tr-TR" sz="2800" dirty="0"/>
              <a:t>kullanılan çeşitli farklı parametreler vardır. </a:t>
            </a:r>
            <a:endParaRPr lang="tr-TR" sz="2800" dirty="0" smtClean="0"/>
          </a:p>
          <a:p>
            <a:pPr lvl="1">
              <a:spcAft>
                <a:spcPts val="600"/>
              </a:spcAft>
            </a:pPr>
            <a:r>
              <a:rPr lang="tr-TR" sz="2400" dirty="0" smtClean="0"/>
              <a:t>Nesnelerin </a:t>
            </a:r>
            <a:r>
              <a:rPr lang="tr-TR" sz="2400" dirty="0"/>
              <a:t>veya </a:t>
            </a:r>
            <a:r>
              <a:rPr lang="tr-TR" sz="2400" dirty="0" smtClean="0"/>
              <a:t>detayların </a:t>
            </a:r>
            <a:r>
              <a:rPr lang="tr-TR" sz="2400" dirty="0"/>
              <a:t>ölçeği, görüntü </a:t>
            </a:r>
            <a:r>
              <a:rPr lang="tr-TR" sz="2400" dirty="0" smtClean="0"/>
              <a:t>segmentasyonu </a:t>
            </a:r>
            <a:r>
              <a:rPr lang="tr-TR" sz="2400" dirty="0"/>
              <a:t>sürecindeki önemli değişkenlerden biridir. </a:t>
            </a:r>
            <a:endParaRPr lang="tr-TR" sz="2400" dirty="0" smtClean="0"/>
          </a:p>
          <a:p>
            <a:pPr lvl="1">
              <a:spcAft>
                <a:spcPts val="600"/>
              </a:spcAft>
            </a:pPr>
            <a:r>
              <a:rPr lang="tr-TR" sz="2400" dirty="0" smtClean="0"/>
              <a:t>Ölçek</a:t>
            </a:r>
            <a:r>
              <a:rPr lang="tr-TR" sz="2400" dirty="0"/>
              <a:t>, ayrı bir </a:t>
            </a:r>
            <a:r>
              <a:rPr lang="tr-TR" sz="2400" dirty="0" err="1"/>
              <a:t>segment</a:t>
            </a:r>
            <a:r>
              <a:rPr lang="tr-TR" sz="2400" dirty="0"/>
              <a:t> veya nesne olması için bir grupta yer alması gereken minimum piksel sayısını ayarlar</a:t>
            </a:r>
            <a:r>
              <a:rPr lang="tr-TR" sz="2800" dirty="0"/>
              <a:t>.</a:t>
            </a:r>
          </a:p>
          <a:p>
            <a:pPr>
              <a:spcAft>
                <a:spcPts val="600"/>
              </a:spcAft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34780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>
            <a:normAutofit/>
          </a:bodyPr>
          <a:lstStyle/>
          <a:p>
            <a:r>
              <a:rPr lang="tr-TR" sz="3600" b="1" dirty="0" smtClean="0"/>
              <a:t>Segmentasyon</a:t>
            </a:r>
            <a:endParaRPr lang="tr-TR" sz="3600" dirty="0"/>
          </a:p>
        </p:txBody>
      </p:sp>
      <p:pic>
        <p:nvPicPr>
          <p:cNvPr id="4" name="Picture 2" descr="segmen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9" y="1916832"/>
            <a:ext cx="9052018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88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>
            <a:normAutofit/>
          </a:bodyPr>
          <a:lstStyle/>
          <a:p>
            <a:r>
              <a:rPr lang="tr-TR" sz="3600" b="1" dirty="0"/>
              <a:t>(</a:t>
            </a:r>
            <a:r>
              <a:rPr lang="tr-TR" sz="3600" b="1" dirty="0" smtClean="0"/>
              <a:t>2) Sınıflandırma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tr-TR" dirty="0"/>
              <a:t>Bir görüntü uygun görüntü nesnelerine bölündükten sonra, görüntü, her nesnenin </a:t>
            </a:r>
            <a:r>
              <a:rPr lang="tr-TR" dirty="0" smtClean="0"/>
              <a:t>analist </a:t>
            </a:r>
            <a:r>
              <a:rPr lang="tr-TR" dirty="0"/>
              <a:t>tarafından belirlenen özelliklere ve kriterlere göre bir sınıfa atanmasıyla sınıflandırılır. </a:t>
            </a:r>
            <a:endParaRPr lang="tr-TR" dirty="0" smtClean="0"/>
          </a:p>
          <a:p>
            <a:pPr>
              <a:spcAft>
                <a:spcPts val="600"/>
              </a:spcAft>
            </a:pPr>
            <a:r>
              <a:rPr lang="tr-TR" dirty="0" smtClean="0"/>
              <a:t>Bu </a:t>
            </a:r>
            <a:r>
              <a:rPr lang="tr-TR" dirty="0"/>
              <a:t>kriterler iki genel gruba ayrılabilir; her bir nesneyle ilgili özellikler </a:t>
            </a:r>
            <a:r>
              <a:rPr lang="tr-TR" dirty="0" smtClean="0"/>
              <a:t>(Örneğin; </a:t>
            </a:r>
            <a:r>
              <a:rPr lang="tr-TR" dirty="0"/>
              <a:t>renk dokusu) ve nesneler arasındaki ilişkiyi tanımlayan özellikler. </a:t>
            </a:r>
            <a:endParaRPr lang="tr-TR" dirty="0" smtClean="0"/>
          </a:p>
          <a:p>
            <a:pPr lvl="1">
              <a:spcAft>
                <a:spcPts val="600"/>
              </a:spcAft>
            </a:pPr>
            <a:r>
              <a:rPr lang="tr-TR" dirty="0" smtClean="0"/>
              <a:t>Örneğin</a:t>
            </a:r>
            <a:r>
              <a:rPr lang="tr-TR" dirty="0"/>
              <a:t>, yolların </a:t>
            </a:r>
            <a:r>
              <a:rPr lang="tr-TR" dirty="0" smtClean="0"/>
              <a:t>ince uzun yapıda </a:t>
            </a:r>
            <a:r>
              <a:rPr lang="tr-TR" dirty="0"/>
              <a:t>olduğunu, bazı binaların yaklaşık olarak dikdörtgen bir şekle sahip olduğunu ve ağaçların çime göre oldukça dokulu olduğunu biliyoruz. Yolların </a:t>
            </a:r>
            <a:r>
              <a:rPr lang="tr-TR" dirty="0" smtClean="0"/>
              <a:t>sınıflandırılması, </a:t>
            </a:r>
            <a:r>
              <a:rPr lang="tr-TR" dirty="0"/>
              <a:t>diğer </a:t>
            </a:r>
            <a:r>
              <a:rPr lang="tr-TR" dirty="0" smtClean="0"/>
              <a:t>detaylara </a:t>
            </a:r>
            <a:r>
              <a:rPr lang="tr-TR" dirty="0" err="1"/>
              <a:t>bağlanabilirlik</a:t>
            </a:r>
            <a:r>
              <a:rPr lang="tr-TR" dirty="0"/>
              <a:t> de bir sınıflandırma kriteri olarak </a:t>
            </a:r>
            <a:r>
              <a:rPr lang="tr-TR" dirty="0" smtClean="0"/>
              <a:t>dahil </a:t>
            </a:r>
            <a:r>
              <a:rPr lang="tr-TR" dirty="0"/>
              <a:t>edilerek </a:t>
            </a:r>
            <a:r>
              <a:rPr lang="tr-TR" dirty="0" smtClean="0"/>
              <a:t>iyileştirilebilir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331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>
            <a:normAutofit/>
          </a:bodyPr>
          <a:lstStyle/>
          <a:p>
            <a:r>
              <a:rPr lang="tr-TR" sz="3200" b="1" dirty="0"/>
              <a:t>Nesne </a:t>
            </a:r>
            <a:r>
              <a:rPr lang="tr-TR" sz="3200" b="1" dirty="0" smtClean="0"/>
              <a:t>Özellikleri</a:t>
            </a:r>
            <a:endParaRPr lang="tr-TR" sz="32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tr-TR" b="1" dirty="0"/>
              <a:t>Renk veya </a:t>
            </a:r>
            <a:r>
              <a:rPr lang="tr-TR" b="1" dirty="0" smtClean="0"/>
              <a:t>spektral özellikler</a:t>
            </a:r>
            <a:r>
              <a:rPr lang="tr-TR" b="1" dirty="0"/>
              <a:t>: </a:t>
            </a:r>
            <a:r>
              <a:rPr lang="tr-TR" dirty="0" smtClean="0"/>
              <a:t>Her </a:t>
            </a:r>
            <a:r>
              <a:rPr lang="tr-TR" dirty="0"/>
              <a:t>bir bandın </a:t>
            </a:r>
            <a:r>
              <a:rPr lang="tr-TR" dirty="0" smtClean="0"/>
              <a:t>ortalama değeri </a:t>
            </a:r>
            <a:r>
              <a:rPr lang="tr-TR" dirty="0"/>
              <a:t>veya standart sapması, ortalama parlaklık, bant oranları</a:t>
            </a:r>
          </a:p>
          <a:p>
            <a:pPr>
              <a:spcAft>
                <a:spcPts val="600"/>
              </a:spcAft>
            </a:pPr>
            <a:r>
              <a:rPr lang="tr-TR" b="1" dirty="0"/>
              <a:t>Boyut:</a:t>
            </a:r>
            <a:r>
              <a:rPr lang="tr-TR" dirty="0"/>
              <a:t> </a:t>
            </a:r>
            <a:r>
              <a:rPr lang="tr-TR" dirty="0" smtClean="0"/>
              <a:t>Alan</a:t>
            </a:r>
            <a:r>
              <a:rPr lang="tr-TR" dirty="0"/>
              <a:t>, uzunluk / genişlik oranı, </a:t>
            </a:r>
            <a:r>
              <a:rPr lang="tr-TR" dirty="0" smtClean="0"/>
              <a:t>sınır </a:t>
            </a:r>
            <a:r>
              <a:rPr lang="tr-TR" dirty="0"/>
              <a:t>uzunluğu</a:t>
            </a:r>
          </a:p>
          <a:p>
            <a:pPr>
              <a:spcAft>
                <a:spcPts val="600"/>
              </a:spcAft>
            </a:pPr>
            <a:r>
              <a:rPr lang="tr-TR" b="1" dirty="0"/>
              <a:t>Şekil:</a:t>
            </a:r>
            <a:r>
              <a:rPr lang="tr-TR" dirty="0"/>
              <a:t> </a:t>
            </a:r>
            <a:r>
              <a:rPr lang="tr-TR" dirty="0" smtClean="0"/>
              <a:t>Yuvarlaklık</a:t>
            </a:r>
            <a:r>
              <a:rPr lang="tr-TR" dirty="0"/>
              <a:t>, asimetri, dikdörtgen </a:t>
            </a:r>
            <a:r>
              <a:rPr lang="tr-TR" dirty="0" smtClean="0"/>
              <a:t>biçim</a:t>
            </a:r>
            <a:endParaRPr lang="tr-TR" dirty="0"/>
          </a:p>
          <a:p>
            <a:pPr>
              <a:spcAft>
                <a:spcPts val="600"/>
              </a:spcAft>
            </a:pPr>
            <a:r>
              <a:rPr lang="tr-TR" b="1" dirty="0"/>
              <a:t>Doku:</a:t>
            </a:r>
            <a:r>
              <a:rPr lang="tr-TR" dirty="0"/>
              <a:t> </a:t>
            </a:r>
            <a:r>
              <a:rPr lang="tr-TR" dirty="0" smtClean="0"/>
              <a:t>Pürüzsüzlük, yerel homojenlik</a:t>
            </a:r>
            <a:endParaRPr lang="tr-TR" dirty="0"/>
          </a:p>
          <a:p>
            <a:pPr>
              <a:spcAft>
                <a:spcPts val="600"/>
              </a:spcAft>
            </a:pPr>
            <a:r>
              <a:rPr lang="tr-TR" b="1" dirty="0"/>
              <a:t>Sınıf d</a:t>
            </a:r>
            <a:r>
              <a:rPr lang="tr-TR" b="1" dirty="0" smtClean="0"/>
              <a:t>üzeyi</a:t>
            </a:r>
            <a:r>
              <a:rPr lang="tr-TR" b="1" dirty="0"/>
              <a:t>: </a:t>
            </a:r>
            <a:r>
              <a:rPr lang="tr-TR" dirty="0" smtClean="0"/>
              <a:t>Komşularla (diğer nesnelerle) ilişki, alt nesnelerle ilişki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8294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3200" b="1" dirty="0"/>
              <a:t>Diğer Nesnelerle İlişki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tr-TR" b="1" dirty="0"/>
              <a:t>Diğer </a:t>
            </a:r>
            <a:r>
              <a:rPr lang="tr-TR" b="1" dirty="0" smtClean="0"/>
              <a:t>nesnelerin bağlantısı</a:t>
            </a:r>
            <a:r>
              <a:rPr lang="tr-TR" b="1" dirty="0"/>
              <a:t>:</a:t>
            </a:r>
            <a:r>
              <a:rPr lang="tr-TR" dirty="0"/>
              <a:t> Belirli bir nesne başka bir belirli sınıftaki bir nesneye bağlanırsa (dokunursa)</a:t>
            </a:r>
          </a:p>
          <a:p>
            <a:pPr>
              <a:spcAft>
                <a:spcPts val="600"/>
              </a:spcAft>
            </a:pPr>
            <a:r>
              <a:rPr lang="tr-TR" b="1" dirty="0"/>
              <a:t>Diğer </a:t>
            </a:r>
            <a:r>
              <a:rPr lang="tr-TR" b="1" dirty="0" smtClean="0"/>
              <a:t>nesnelere yakınlık</a:t>
            </a:r>
            <a:r>
              <a:rPr lang="tr-TR" b="1" dirty="0"/>
              <a:t>: </a:t>
            </a:r>
            <a:r>
              <a:rPr lang="tr-TR" dirty="0"/>
              <a:t>Diğer belirli sınıflara olan mesafe dikkate alınır</a:t>
            </a:r>
          </a:p>
        </p:txBody>
      </p:sp>
    </p:spTree>
    <p:extLst>
      <p:ext uri="{BB962C8B-B14F-4D97-AF65-F5344CB8AC3E}">
        <p14:creationId xmlns:p14="http://schemas.microsoft.com/office/powerpoint/2010/main" val="164647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tr-TR" sz="2800" dirty="0" smtClean="0"/>
              <a:t>Obje </a:t>
            </a:r>
            <a:r>
              <a:rPr lang="tr-TR" sz="2800" dirty="0"/>
              <a:t>tabanlı </a:t>
            </a:r>
            <a:r>
              <a:rPr lang="tr-TR" sz="2800" dirty="0" smtClean="0"/>
              <a:t>sınıflandırma, </a:t>
            </a:r>
            <a:r>
              <a:rPr lang="tr-TR" sz="2800" dirty="0"/>
              <a:t>yüksek çözünürlüklü </a:t>
            </a:r>
            <a:r>
              <a:rPr lang="tr-TR" sz="2800" dirty="0" smtClean="0"/>
              <a:t>görüntülerde </a:t>
            </a:r>
            <a:r>
              <a:rPr lang="tr-TR" sz="2800" dirty="0"/>
              <a:t>iyi </a:t>
            </a:r>
            <a:r>
              <a:rPr lang="tr-TR" sz="2800" dirty="0" smtClean="0"/>
              <a:t>sonuç verir, </a:t>
            </a:r>
            <a:r>
              <a:rPr lang="tr-TR" sz="2800" dirty="0"/>
              <a:t>ancak daha düşük </a:t>
            </a:r>
            <a:r>
              <a:rPr lang="tr-TR" sz="2800" dirty="0" smtClean="0"/>
              <a:t>mekânsal </a:t>
            </a:r>
            <a:r>
              <a:rPr lang="tr-TR" sz="2800" dirty="0"/>
              <a:t>çözünürlüklü görüntülerle de kullanılabilirler. </a:t>
            </a:r>
          </a:p>
          <a:p>
            <a:pPr>
              <a:spcAft>
                <a:spcPts val="600"/>
              </a:spcAft>
            </a:pPr>
            <a:r>
              <a:rPr lang="tr-TR" sz="2800" dirty="0" smtClean="0"/>
              <a:t>Obje </a:t>
            </a:r>
            <a:r>
              <a:rPr lang="tr-TR" sz="2800" dirty="0"/>
              <a:t>tabanlı sınıflandırma yöntemleri, çatılar veya ağaç taçları gibi </a:t>
            </a:r>
            <a:r>
              <a:rPr lang="tr-TR" sz="2800" dirty="0" smtClean="0"/>
              <a:t>detayların </a:t>
            </a:r>
            <a:r>
              <a:rPr lang="tr-TR" sz="2800" dirty="0"/>
              <a:t>tanımlanması ve çıkarılması için nispeten hızlı, otomatik bir yöntem sağlar ve bir analistin bunları </a:t>
            </a:r>
            <a:r>
              <a:rPr lang="tr-TR" sz="2800" dirty="0" smtClean="0"/>
              <a:t>manuel olarak sayısallaştırmasına gerek kalmaz.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53688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/>
          <a:lstStyle/>
          <a:p>
            <a:r>
              <a:rPr lang="tr-TR" b="1" dirty="0" smtClean="0"/>
              <a:t>Kaynak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http://gsp.humboldt.edu/OLM/Courses/GSP_216_Online/lesson6-1/overview.html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91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tlik">
  <a:themeElements>
    <a:clrScheme name="Netlik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tli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etlik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9675</TotalTime>
  <Words>1975</Words>
  <Application>Microsoft Office PowerPoint</Application>
  <PresentationFormat>Ekran Gösterisi (4:3)</PresentationFormat>
  <Paragraphs>173</Paragraphs>
  <Slides>45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46" baseType="lpstr">
      <vt:lpstr>Netlik</vt:lpstr>
      <vt:lpstr>UZAKTAN ALGILAMA  DERS 9: SAYISAL GÖRÜNTÜ İŞLEME (4. KISIM): SINIFLANDIRMA - PİKSEL TABANLI SINIFLANDIRMA, OBJE (NESNE) TABANLI SINIFLANDIRMA</vt:lpstr>
      <vt:lpstr>Sayısal Görüntü İşleme</vt:lpstr>
      <vt:lpstr>Sınıflandırma</vt:lpstr>
      <vt:lpstr>Sınıflandırma</vt:lpstr>
      <vt:lpstr>Piksel Tabanlı Sınıflandırma</vt:lpstr>
      <vt:lpstr>Piksel Tabanlı Sınıflandırma</vt:lpstr>
      <vt:lpstr>Piksel Tabanlı Sınıflandırma</vt:lpstr>
      <vt:lpstr>Özellik Uzayı</vt:lpstr>
      <vt:lpstr>Özellik Uzayı</vt:lpstr>
      <vt:lpstr>Özellik Uzayı</vt:lpstr>
      <vt:lpstr>PowerPoint Sunusu</vt:lpstr>
      <vt:lpstr>Karışık Piksel Sorunu </vt:lpstr>
      <vt:lpstr>Karışık Piksel Sorunu </vt:lpstr>
      <vt:lpstr>Karışık Piksel Sorunu </vt:lpstr>
      <vt:lpstr>Karışık Piksel Sorunu </vt:lpstr>
      <vt:lpstr>Karışık Piksel Sorunu </vt:lpstr>
      <vt:lpstr>Karışık Piksel Sorunu </vt:lpstr>
      <vt:lpstr>Kontrolsüz Sınıflandırma</vt:lpstr>
      <vt:lpstr>Kontrolsüz Sınıflandırma</vt:lpstr>
      <vt:lpstr>Kontrolsüz Sınıflandırma</vt:lpstr>
      <vt:lpstr>Kontrolsüz Sınıflandırma</vt:lpstr>
      <vt:lpstr>Kontrolsüz Sınıflandırma</vt:lpstr>
      <vt:lpstr>Kontrolsüz Sınıflandırma</vt:lpstr>
      <vt:lpstr>Kontrolsüz Sınıflandırma</vt:lpstr>
      <vt:lpstr>Kontrolsüz Sınıflandırma</vt:lpstr>
      <vt:lpstr>Kontrolsüz Sınıflandırmanın Avantajları</vt:lpstr>
      <vt:lpstr>Kontrolsüz Sınıflandırmanın Dezavantajları</vt:lpstr>
      <vt:lpstr>Kontrollü Sınıflandırma</vt:lpstr>
      <vt:lpstr>Kontrollü Sınıflandırma</vt:lpstr>
      <vt:lpstr>Alıştırma Örneklemlerinin Seçilmesi</vt:lpstr>
      <vt:lpstr>Alıştırma Örneklemlerinin Seçilmesi</vt:lpstr>
      <vt:lpstr>Alıştırma Örneklemlerinin Seçilmesi</vt:lpstr>
      <vt:lpstr>Kontrollü Sınıflandırmanın Avantajları ve Dezavantajları</vt:lpstr>
      <vt:lpstr>Kontrollü Sınıflandırmanın Avantajları ve Dezavantajları</vt:lpstr>
      <vt:lpstr>Obje Tabanlı Sınıflandırma</vt:lpstr>
      <vt:lpstr>Obje Tabanlı Sınıflandırma</vt:lpstr>
      <vt:lpstr>Obje Tabanlı Sınıflandırma</vt:lpstr>
      <vt:lpstr>(1) Segmentasyon</vt:lpstr>
      <vt:lpstr>Segmentasyon</vt:lpstr>
      <vt:lpstr>Segmentasyon</vt:lpstr>
      <vt:lpstr>(2) Sınıflandırma</vt:lpstr>
      <vt:lpstr>Nesne Özellikleri</vt:lpstr>
      <vt:lpstr>Diğer Nesnelerle İlişki</vt:lpstr>
      <vt:lpstr>PowerPoint Sunusu</vt:lpstr>
      <vt:lpstr>Kaynak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derya</dc:creator>
  <cp:lastModifiedBy>derya</cp:lastModifiedBy>
  <cp:revision>700</cp:revision>
  <dcterms:created xsi:type="dcterms:W3CDTF">2019-11-29T11:34:43Z</dcterms:created>
  <dcterms:modified xsi:type="dcterms:W3CDTF">2020-12-17T21:08:30Z</dcterms:modified>
</cp:coreProperties>
</file>