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4"/>
  </p:notesMasterIdLst>
  <p:sldIdLst>
    <p:sldId id="257" r:id="rId2"/>
    <p:sldId id="258" r:id="rId3"/>
    <p:sldId id="325" r:id="rId4"/>
    <p:sldId id="326" r:id="rId5"/>
    <p:sldId id="327" r:id="rId6"/>
    <p:sldId id="259" r:id="rId7"/>
    <p:sldId id="260" r:id="rId8"/>
    <p:sldId id="261" r:id="rId9"/>
    <p:sldId id="262" r:id="rId10"/>
    <p:sldId id="263" r:id="rId11"/>
    <p:sldId id="264" r:id="rId12"/>
    <p:sldId id="267" r:id="rId13"/>
    <p:sldId id="269" r:id="rId14"/>
    <p:sldId id="270" r:id="rId15"/>
    <p:sldId id="272" r:id="rId16"/>
    <p:sldId id="273" r:id="rId17"/>
    <p:sldId id="274" r:id="rId18"/>
    <p:sldId id="275" r:id="rId19"/>
    <p:sldId id="287" r:id="rId20"/>
    <p:sldId id="288" r:id="rId21"/>
    <p:sldId id="289" r:id="rId22"/>
    <p:sldId id="290" r:id="rId23"/>
    <p:sldId id="291" r:id="rId24"/>
    <p:sldId id="293" r:id="rId25"/>
    <p:sldId id="294" r:id="rId26"/>
    <p:sldId id="295" r:id="rId27"/>
    <p:sldId id="296" r:id="rId28"/>
    <p:sldId id="297" r:id="rId29"/>
    <p:sldId id="298" r:id="rId30"/>
    <p:sldId id="299" r:id="rId31"/>
    <p:sldId id="300" r:id="rId32"/>
    <p:sldId id="301" r:id="rId33"/>
    <p:sldId id="302" r:id="rId34"/>
    <p:sldId id="303" r:id="rId35"/>
    <p:sldId id="304" r:id="rId36"/>
    <p:sldId id="305" r:id="rId37"/>
    <p:sldId id="306" r:id="rId38"/>
    <p:sldId id="307" r:id="rId39"/>
    <p:sldId id="308" r:id="rId40"/>
    <p:sldId id="309" r:id="rId41"/>
    <p:sldId id="310" r:id="rId42"/>
    <p:sldId id="311" r:id="rId43"/>
    <p:sldId id="312" r:id="rId44"/>
    <p:sldId id="313" r:id="rId45"/>
    <p:sldId id="314" r:id="rId46"/>
    <p:sldId id="315" r:id="rId47"/>
    <p:sldId id="316" r:id="rId48"/>
    <p:sldId id="317" r:id="rId49"/>
    <p:sldId id="318" r:id="rId50"/>
    <p:sldId id="319" r:id="rId51"/>
    <p:sldId id="320" r:id="rId52"/>
    <p:sldId id="321" r:id="rId53"/>
    <p:sldId id="322" r:id="rId54"/>
    <p:sldId id="323" r:id="rId55"/>
    <p:sldId id="324" r:id="rId56"/>
    <p:sldId id="277" r:id="rId57"/>
    <p:sldId id="278" r:id="rId58"/>
    <p:sldId id="279" r:id="rId59"/>
    <p:sldId id="280" r:id="rId60"/>
    <p:sldId id="281" r:id="rId61"/>
    <p:sldId id="282" r:id="rId62"/>
    <p:sldId id="283" r:id="rId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4AC795-4C2F-4DA9-A36F-EE6AA1634E59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3EEF6-8526-4D82-AA3A-F6BD981BD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63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3E000F-54CC-4F81-8B26-AA1E71F1D505}" type="slidenum">
              <a:rPr lang="tr-TR" smtClean="0"/>
              <a:pPr>
                <a:defRPr/>
              </a:pPr>
              <a:t>3</a:t>
            </a:fld>
            <a:endParaRPr lang="tr-TR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E9D48B2-123F-4E80-99A1-30D110098005}" type="slidenum">
              <a:rPr lang="tr-TR" smtClean="0"/>
              <a:pPr>
                <a:defRPr/>
              </a:pPr>
              <a:t>4</a:t>
            </a:fld>
            <a:endParaRPr lang="tr-TR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A75564-6609-4AA7-BF8E-CC028E05B956}" type="slidenum">
              <a:rPr lang="tr-TR" smtClean="0"/>
              <a:pPr>
                <a:defRPr/>
              </a:pPr>
              <a:t>5</a:t>
            </a:fld>
            <a:endParaRPr lang="tr-TR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625A25-B453-4AB8-9FA2-3C802DC5FA59}" type="slidenum">
              <a:rPr lang="tr-TR" smtClean="0"/>
              <a:pPr>
                <a:defRPr/>
              </a:pPr>
              <a:t>19</a:t>
            </a:fld>
            <a:endParaRPr lang="tr-TR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C8370A-EEF2-4F39-8598-F11E38A39A2D}" type="slidenum">
              <a:rPr lang="tr-TR" smtClean="0"/>
              <a:pPr>
                <a:defRPr/>
              </a:pPr>
              <a:t>20</a:t>
            </a:fld>
            <a:endParaRPr lang="tr-TR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306995-D0AC-47D7-9B88-3AF4E4F8188B}" type="slidenum">
              <a:rPr lang="tr-TR" smtClean="0"/>
              <a:pPr>
                <a:defRPr/>
              </a:pPr>
              <a:t>21</a:t>
            </a:fld>
            <a:endParaRPr lang="tr-TR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6DBD8E-206E-418F-9341-EF78442160A1}" type="slidenum">
              <a:rPr lang="tr-TR" smtClean="0"/>
              <a:pPr>
                <a:defRPr/>
              </a:pPr>
              <a:t>22</a:t>
            </a:fld>
            <a:endParaRPr lang="tr-TR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99FD2D-0CF3-4C48-84E0-60DAC002E8C1}" type="slidenum">
              <a:rPr lang="tr-TR" smtClean="0"/>
              <a:pPr>
                <a:defRPr/>
              </a:pPr>
              <a:t>23</a:t>
            </a:fld>
            <a:endParaRPr lang="tr-TR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8EBFC4-5E25-463F-8328-236DA44C6581}" type="slidenum">
              <a:rPr lang="tr-TR" smtClean="0"/>
              <a:pPr>
                <a:defRPr/>
              </a:pPr>
              <a:t>24</a:t>
            </a:fld>
            <a:endParaRPr lang="tr-TR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B8E508-E7BB-45AF-A8B8-6A1488264847}" type="slidenum">
              <a:rPr lang="tr-TR" smtClean="0"/>
              <a:pPr>
                <a:defRPr/>
              </a:pPr>
              <a:t>25</a:t>
            </a:fld>
            <a:endParaRPr lang="tr-TR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E8CEFE-EC29-45FC-80EB-89FFF5B2D396}" type="slidenum">
              <a:rPr lang="tr-TR" smtClean="0"/>
              <a:pPr>
                <a:defRPr/>
              </a:pPr>
              <a:t>26</a:t>
            </a:fld>
            <a:endParaRPr lang="tr-TR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A255E7-0403-41EA-860E-696A095D42FE}" type="slidenum">
              <a:rPr lang="tr-TR" smtClean="0"/>
              <a:pPr>
                <a:defRPr/>
              </a:pPr>
              <a:t>27</a:t>
            </a:fld>
            <a:endParaRPr lang="tr-TR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D724E8-CC62-44ED-A999-BA029482F21F}" type="slidenum">
              <a:rPr lang="tr-TR" smtClean="0"/>
              <a:pPr>
                <a:defRPr/>
              </a:pPr>
              <a:t>28</a:t>
            </a:fld>
            <a:endParaRPr lang="tr-TR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FFB743-71F4-484D-AACD-CA5A6A9B627E}" type="slidenum">
              <a:rPr lang="tr-TR" smtClean="0"/>
              <a:pPr>
                <a:defRPr/>
              </a:pPr>
              <a:t>29</a:t>
            </a:fld>
            <a:endParaRPr lang="tr-TR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FF4D9F-71E1-4717-9D16-4AB24E69DE73}" type="slidenum">
              <a:rPr lang="tr-TR" smtClean="0"/>
              <a:pPr>
                <a:defRPr/>
              </a:pPr>
              <a:t>30</a:t>
            </a:fld>
            <a:endParaRPr lang="tr-TR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06440A-5830-4339-815F-C7A46BAA2B8A}" type="slidenum">
              <a:rPr lang="tr-TR" smtClean="0"/>
              <a:pPr>
                <a:defRPr/>
              </a:pPr>
              <a:t>31</a:t>
            </a:fld>
            <a:endParaRPr lang="tr-TR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D339FA-4D20-4310-AD53-36FD60F71786}" type="slidenum">
              <a:rPr lang="tr-TR" smtClean="0"/>
              <a:pPr>
                <a:defRPr/>
              </a:pPr>
              <a:t>32</a:t>
            </a:fld>
            <a:endParaRPr lang="tr-TR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F7063F-2018-42CB-B4FA-4D0EF3BC5B0F}" type="slidenum">
              <a:rPr lang="tr-TR" smtClean="0"/>
              <a:pPr>
                <a:defRPr/>
              </a:pPr>
              <a:t>33</a:t>
            </a:fld>
            <a:endParaRPr lang="tr-TR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49C12E-953B-4450-9879-AA8C556B48D7}" type="slidenum">
              <a:rPr lang="tr-TR" smtClean="0"/>
              <a:pPr>
                <a:defRPr/>
              </a:pPr>
              <a:t>34</a:t>
            </a:fld>
            <a:endParaRPr lang="tr-TR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761D30-A68D-4B2C-9F5F-8DAB2CD12710}" type="slidenum">
              <a:rPr lang="tr-TR" smtClean="0"/>
              <a:pPr>
                <a:defRPr/>
              </a:pPr>
              <a:t>35</a:t>
            </a:fld>
            <a:endParaRPr lang="tr-TR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946BBC4-8EEC-48E0-8050-7C561862975C}" type="slidenum">
              <a:rPr lang="tr-TR" smtClean="0"/>
              <a:pPr>
                <a:defRPr/>
              </a:pPr>
              <a:t>36</a:t>
            </a:fld>
            <a:endParaRPr lang="tr-TR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8D5CF0-E81B-4A8B-8476-89D999ADF76D}" type="slidenum">
              <a:rPr lang="tr-TR" smtClean="0"/>
              <a:pPr>
                <a:defRPr/>
              </a:pPr>
              <a:t>37</a:t>
            </a:fld>
            <a:endParaRPr lang="tr-TR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D40C0EF-BFA0-4FE1-A2FD-3EE6237B3131}" type="slidenum">
              <a:rPr lang="tr-TR" smtClean="0"/>
              <a:pPr>
                <a:defRPr/>
              </a:pPr>
              <a:t>38</a:t>
            </a:fld>
            <a:endParaRPr lang="tr-TR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1CA9AA-7218-448C-8312-B0C82B3CED73}" type="slidenum">
              <a:rPr lang="tr-TR" smtClean="0"/>
              <a:pPr>
                <a:defRPr/>
              </a:pPr>
              <a:t>39</a:t>
            </a:fld>
            <a:endParaRPr lang="tr-TR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414782-9C3B-4745-A0D7-730FE4AA5CBA}" type="slidenum">
              <a:rPr lang="tr-TR" smtClean="0"/>
              <a:pPr>
                <a:defRPr/>
              </a:pPr>
              <a:t>40</a:t>
            </a:fld>
            <a:endParaRPr lang="tr-TR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C6C0FF9-5CFF-4887-820E-241B65F38507}" type="slidenum">
              <a:rPr lang="tr-TR" smtClean="0"/>
              <a:pPr>
                <a:defRPr/>
              </a:pPr>
              <a:t>41</a:t>
            </a:fld>
            <a:endParaRPr lang="tr-TR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1892BB-61E7-4246-8451-E8655DF16D83}" type="slidenum">
              <a:rPr lang="tr-TR" smtClean="0"/>
              <a:pPr>
                <a:defRPr/>
              </a:pPr>
              <a:t>42</a:t>
            </a:fld>
            <a:endParaRPr lang="tr-TR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8EA574-C04B-49B0-87B0-56F28330FB8B}" type="slidenum">
              <a:rPr lang="tr-TR" smtClean="0"/>
              <a:pPr>
                <a:defRPr/>
              </a:pPr>
              <a:t>43</a:t>
            </a:fld>
            <a:endParaRPr lang="tr-TR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6EDBE0-C278-4C38-B3E5-38534948E198}" type="slidenum">
              <a:rPr lang="tr-TR" smtClean="0"/>
              <a:pPr>
                <a:defRPr/>
              </a:pPr>
              <a:t>44</a:t>
            </a:fld>
            <a:endParaRPr lang="tr-TR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F2A12EF-AA25-4CA3-B91B-94ECB0652E28}" type="slidenum">
              <a:rPr lang="tr-TR" smtClean="0"/>
              <a:pPr>
                <a:defRPr/>
              </a:pPr>
              <a:t>45</a:t>
            </a:fld>
            <a:endParaRPr lang="tr-TR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80C8E9-9F36-43C9-8F0F-CF0E1463A9C8}" type="slidenum">
              <a:rPr lang="tr-TR" smtClean="0"/>
              <a:pPr>
                <a:defRPr/>
              </a:pPr>
              <a:t>46</a:t>
            </a:fld>
            <a:endParaRPr lang="tr-TR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40A96C-C927-47A9-921E-30D588042CE5}" type="slidenum">
              <a:rPr lang="tr-TR" smtClean="0"/>
              <a:pPr>
                <a:defRPr/>
              </a:pPr>
              <a:t>47</a:t>
            </a:fld>
            <a:endParaRPr lang="tr-TR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6F26E5-76FE-4E00-8155-CCDF0EC5C756}" type="slidenum">
              <a:rPr lang="tr-TR" smtClean="0"/>
              <a:pPr>
                <a:defRPr/>
              </a:pPr>
              <a:t>48</a:t>
            </a:fld>
            <a:endParaRPr lang="tr-TR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64ED7C-09BB-4A7C-9AEA-98ADD7E974CF}" type="slidenum">
              <a:rPr lang="tr-TR" smtClean="0"/>
              <a:pPr>
                <a:defRPr/>
              </a:pPr>
              <a:t>49</a:t>
            </a:fld>
            <a:endParaRPr lang="tr-TR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D8C587-BD54-408E-A9C4-F6E7F168A129}" type="slidenum">
              <a:rPr lang="tr-TR" smtClean="0"/>
              <a:pPr>
                <a:defRPr/>
              </a:pPr>
              <a:t>50</a:t>
            </a:fld>
            <a:endParaRPr lang="tr-TR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D2B5271-1C19-4065-BD75-49642F938884}" type="slidenum">
              <a:rPr lang="tr-TR" smtClean="0"/>
              <a:pPr>
                <a:defRPr/>
              </a:pPr>
              <a:t>51</a:t>
            </a:fld>
            <a:endParaRPr lang="tr-TR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655C39F-0F0F-450A-A941-06C195A30E59}" type="slidenum">
              <a:rPr lang="tr-TR" smtClean="0"/>
              <a:pPr>
                <a:defRPr/>
              </a:pPr>
              <a:t>52</a:t>
            </a:fld>
            <a:endParaRPr lang="tr-TR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F3361B-DE63-43A3-9C08-014C66337763}" type="slidenum">
              <a:rPr lang="tr-TR" smtClean="0"/>
              <a:pPr>
                <a:defRPr/>
              </a:pPr>
              <a:t>53</a:t>
            </a:fld>
            <a:endParaRPr lang="tr-TR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978CEC-A21B-4DBA-BEDD-11A8DBC958BE}" type="slidenum">
              <a:rPr lang="tr-TR" smtClean="0"/>
              <a:pPr>
                <a:defRPr/>
              </a:pPr>
              <a:t>54</a:t>
            </a:fld>
            <a:endParaRPr lang="tr-TR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AD6B7B-C6EB-443A-9A10-22C05C3ED7EA}" type="slidenum">
              <a:rPr lang="tr-TR" smtClean="0"/>
              <a:pPr>
                <a:defRPr/>
              </a:pPr>
              <a:t>55</a:t>
            </a:fld>
            <a:endParaRPr lang="tr-TR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1198E95A-DB28-41DF-BF5F-2F1585AD1CEF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B6E847CA-C8FB-47FE-B106-F1D3F1321DA0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8E95A-DB28-41DF-BF5F-2F1585AD1CEF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E847CA-C8FB-47FE-B106-F1D3F1321DA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1198E95A-DB28-41DF-BF5F-2F1585AD1CEF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B6E847CA-C8FB-47FE-B106-F1D3F1321DA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8E95A-DB28-41DF-BF5F-2F1585AD1CEF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E847CA-C8FB-47FE-B106-F1D3F1321DA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8E95A-DB28-41DF-BF5F-2F1585AD1CEF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E847CA-C8FB-47FE-B106-F1D3F1321DA0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8E95A-DB28-41DF-BF5F-2F1585AD1CEF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E847CA-C8FB-47FE-B106-F1D3F1321DA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8E95A-DB28-41DF-BF5F-2F1585AD1CEF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E847CA-C8FB-47FE-B106-F1D3F1321DA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8E95A-DB28-41DF-BF5F-2F1585AD1CEF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E847CA-C8FB-47FE-B106-F1D3F1321DA0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8E95A-DB28-41DF-BF5F-2F1585AD1CEF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E847CA-C8FB-47FE-B106-F1D3F1321DA0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8E95A-DB28-41DF-BF5F-2F1585AD1CEF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E847CA-C8FB-47FE-B106-F1D3F1321DA0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8E95A-DB28-41DF-BF5F-2F1585AD1CEF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E847CA-C8FB-47FE-B106-F1D3F1321DA0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E847CA-C8FB-47FE-B106-F1D3F1321DA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198E95A-DB28-41DF-BF5F-2F1585AD1CEF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589240"/>
            <a:ext cx="8229600" cy="536923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endParaRPr lang="en-US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2790056"/>
            <a:ext cx="8280920" cy="1143000"/>
          </a:xfrm>
        </p:spPr>
        <p:txBody>
          <a:bodyPr>
            <a:noAutofit/>
          </a:bodyPr>
          <a:lstStyle/>
          <a:p>
            <a:pPr algn="l"/>
            <a:r>
              <a:rPr lang="tr-TR" sz="3600" b="1" dirty="0" smtClean="0"/>
              <a:t> </a:t>
            </a:r>
            <a:r>
              <a:rPr lang="tr-TR" sz="3600" b="1" dirty="0" err="1"/>
              <a:t>Cad</a:t>
            </a:r>
            <a:r>
              <a:rPr lang="tr-TR" sz="3600" b="1" dirty="0"/>
              <a:t>-Cam </a:t>
            </a:r>
            <a:r>
              <a:rPr lang="tr-TR" sz="3600" b="1" dirty="0" smtClean="0"/>
              <a:t>sistemleri </a:t>
            </a:r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tr-TR" sz="3600" b="1" dirty="0" smtClean="0"/>
              <a:t>(</a:t>
            </a:r>
            <a:r>
              <a:rPr lang="tr-TR" sz="3600" b="1" dirty="0" err="1"/>
              <a:t>Computer</a:t>
            </a:r>
            <a:r>
              <a:rPr lang="tr-TR" sz="3600" b="1" dirty="0"/>
              <a:t> </a:t>
            </a:r>
            <a:r>
              <a:rPr lang="tr-TR" sz="3600" b="1" dirty="0" err="1"/>
              <a:t>Aid</a:t>
            </a:r>
            <a:r>
              <a:rPr lang="tr-TR" sz="3600" b="1" dirty="0"/>
              <a:t> Design- </a:t>
            </a:r>
            <a:r>
              <a:rPr lang="tr-TR" sz="3600" b="1" dirty="0" err="1"/>
              <a:t>Computer</a:t>
            </a:r>
            <a:r>
              <a:rPr lang="tr-TR" sz="3600" b="1" dirty="0"/>
              <a:t> </a:t>
            </a:r>
            <a:r>
              <a:rPr lang="tr-TR" sz="3600" b="1" dirty="0" err="1"/>
              <a:t>Aid</a:t>
            </a:r>
            <a:r>
              <a:rPr lang="tr-TR" sz="3600" b="1" dirty="0"/>
              <a:t> </a:t>
            </a:r>
            <a:r>
              <a:rPr lang="tr-TR" sz="3600" b="1" dirty="0" err="1"/>
              <a:t>Manufacture</a:t>
            </a:r>
            <a:r>
              <a:rPr lang="tr-TR" sz="3600" b="1" dirty="0"/>
              <a:t> </a:t>
            </a:r>
            <a:r>
              <a:rPr lang="tr-TR" sz="3600" b="1" dirty="0" err="1"/>
              <a:t>System</a:t>
            </a:r>
            <a:r>
              <a:rPr lang="tr-TR" sz="3600" b="1" dirty="0"/>
              <a:t>):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57239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 smtClean="0"/>
              <a:t>	Bilgisayar </a:t>
            </a:r>
            <a:r>
              <a:rPr lang="tr-TR" dirty="0"/>
              <a:t>destekli tasarım ve bilgisayar destekli üretim olarak ifade edilir. Bu teknikle seramik materyallerinin </a:t>
            </a:r>
            <a:r>
              <a:rPr lang="tr-TR" dirty="0" err="1"/>
              <a:t>kondenzasyon</a:t>
            </a:r>
            <a:r>
              <a:rPr lang="tr-TR" dirty="0"/>
              <a:t>, eritme, kaynaştırma gibi teknik aşamaların bir miktar azaldığı görülmektedir.</a:t>
            </a:r>
            <a:endParaRPr lang="en-US" dirty="0"/>
          </a:p>
          <a:p>
            <a:pPr marL="0" indent="0" algn="just">
              <a:buNone/>
            </a:pPr>
            <a:r>
              <a:rPr lang="tr-TR" dirty="0" smtClean="0"/>
              <a:t>	Sistemin </a:t>
            </a:r>
            <a:r>
              <a:rPr lang="tr-TR" dirty="0"/>
              <a:t>temeli; çok hassas bir freze cihazının, bilgisayar yazılımı ile çalıştırılarak, seramik bloklardan korlar, kronlar, köprüler üretilmesidir.</a:t>
            </a:r>
            <a:endParaRPr lang="en-US" dirty="0"/>
          </a:p>
          <a:p>
            <a:pPr marL="0" indent="0" algn="just">
              <a:buNone/>
            </a:pPr>
            <a:r>
              <a:rPr lang="tr-TR" dirty="0" smtClean="0"/>
              <a:t>	</a:t>
            </a:r>
            <a:endParaRPr lang="en-US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575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5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3076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3077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3079" name="9 Metin kutusu"/>
          <p:cNvSpPr txBox="1">
            <a:spLocks noChangeArrowheads="1"/>
          </p:cNvSpPr>
          <p:nvPr/>
        </p:nvSpPr>
        <p:spPr bwMode="auto">
          <a:xfrm>
            <a:off x="214313" y="733425"/>
            <a:ext cx="8715375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tr-TR" sz="3200" b="1" dirty="0" err="1" smtClean="0">
                <a:solidFill>
                  <a:srgbClr val="FF0000"/>
                </a:solidFill>
              </a:rPr>
              <a:t>Cad</a:t>
            </a:r>
            <a:r>
              <a:rPr lang="tr-TR" sz="3200" b="1" dirty="0" smtClean="0">
                <a:solidFill>
                  <a:srgbClr val="FF0000"/>
                </a:solidFill>
              </a:rPr>
              <a:t>-cam Sistemlerinin Tarihçesi</a:t>
            </a:r>
          </a:p>
          <a:p>
            <a:pPr>
              <a:buFont typeface="Arial" pitchFamily="34" charset="0"/>
              <a:buChar char="•"/>
              <a:defRPr/>
            </a:pPr>
            <a:endParaRPr lang="tr-TR" dirty="0"/>
          </a:p>
          <a:p>
            <a:pPr algn="just">
              <a:buFont typeface="Arial" pitchFamily="34" charset="0"/>
              <a:buChar char="•"/>
              <a:defRPr/>
            </a:pPr>
            <a:r>
              <a:rPr lang="tr-TR" sz="2400" dirty="0"/>
              <a:t>Bilgisayar destekli tasarım(CAD-</a:t>
            </a:r>
            <a:r>
              <a:rPr lang="tr-TR" sz="2400" dirty="0" err="1"/>
              <a:t>Computer</a:t>
            </a:r>
            <a:r>
              <a:rPr lang="tr-TR" sz="2400" dirty="0"/>
              <a:t> </a:t>
            </a:r>
            <a:r>
              <a:rPr lang="tr-TR" sz="2400" dirty="0" err="1"/>
              <a:t>Aided</a:t>
            </a:r>
            <a:r>
              <a:rPr lang="tr-TR" sz="2400" dirty="0"/>
              <a:t> </a:t>
            </a:r>
            <a:r>
              <a:rPr lang="tr-TR" sz="2400" dirty="0" err="1"/>
              <a:t>Design</a:t>
            </a:r>
            <a:r>
              <a:rPr lang="tr-TR" sz="2400" dirty="0"/>
              <a:t>)</a:t>
            </a:r>
          </a:p>
          <a:p>
            <a:pPr algn="just">
              <a:buFont typeface="Arial" pitchFamily="34" charset="0"/>
              <a:buChar char="•"/>
              <a:defRPr/>
            </a:pPr>
            <a:endParaRPr lang="tr-TR" sz="2400" dirty="0"/>
          </a:p>
          <a:p>
            <a:pPr algn="just">
              <a:buFont typeface="Arial" pitchFamily="34" charset="0"/>
              <a:buChar char="•"/>
              <a:defRPr/>
            </a:pPr>
            <a:r>
              <a:rPr lang="tr-TR" sz="2400" dirty="0"/>
              <a:t>Bilgisayar destekli üretim  (CAM-</a:t>
            </a:r>
            <a:r>
              <a:rPr lang="tr-TR" sz="2400" dirty="0" err="1"/>
              <a:t>Computer</a:t>
            </a:r>
            <a:r>
              <a:rPr lang="tr-TR" sz="2400" dirty="0"/>
              <a:t> </a:t>
            </a:r>
            <a:r>
              <a:rPr lang="tr-TR" sz="2400" dirty="0" err="1"/>
              <a:t>Aided</a:t>
            </a:r>
            <a:r>
              <a:rPr lang="tr-TR" sz="2400" dirty="0"/>
              <a:t> </a:t>
            </a:r>
            <a:r>
              <a:rPr lang="tr-TR" sz="2400" dirty="0" err="1"/>
              <a:t>Manufacturing</a:t>
            </a:r>
            <a:r>
              <a:rPr lang="tr-TR" sz="2400" dirty="0"/>
              <a:t>)</a:t>
            </a:r>
          </a:p>
          <a:p>
            <a:pPr algn="just">
              <a:buFont typeface="Arial" pitchFamily="34" charset="0"/>
              <a:buChar char="•"/>
              <a:defRPr/>
            </a:pPr>
            <a:endParaRPr lang="tr-TR" sz="2400" dirty="0"/>
          </a:p>
          <a:p>
            <a:pPr algn="just">
              <a:buFont typeface="Arial" pitchFamily="34" charset="0"/>
              <a:buChar char="•"/>
              <a:defRPr/>
            </a:pPr>
            <a:r>
              <a:rPr lang="tr-TR" sz="2400" dirty="0"/>
              <a:t>CAD-CAM,teknolojinin birçok alanında daha önceleri sıklıkla kullanılan bir üretim şekli olmasına karşın,optik okuyucular ile </a:t>
            </a:r>
            <a:r>
              <a:rPr lang="tr-TR" sz="2400" dirty="0" err="1"/>
              <a:t>intraoral</a:t>
            </a:r>
            <a:r>
              <a:rPr lang="tr-TR" sz="2400" dirty="0"/>
              <a:t> dokuların bilgisayarda görüntülenebilmesi A.B.D vatandaşı Bruce </a:t>
            </a:r>
            <a:r>
              <a:rPr lang="tr-TR" sz="2400" dirty="0" err="1"/>
              <a:t>Altschuler</a:t>
            </a:r>
            <a:r>
              <a:rPr lang="tr-TR" sz="2400" dirty="0"/>
              <a:t> tarafından 1977’de sağlanmıştır.</a:t>
            </a:r>
          </a:p>
          <a:p>
            <a:pPr algn="just">
              <a:buFont typeface="Arial" pitchFamily="34" charset="0"/>
              <a:buChar char="•"/>
              <a:defRPr/>
            </a:pPr>
            <a:endParaRPr lang="tr-TR" sz="2400" dirty="0"/>
          </a:p>
          <a:p>
            <a:pPr algn="just">
              <a:buFont typeface="Arial" pitchFamily="34" charset="0"/>
              <a:buChar char="•"/>
              <a:defRPr/>
            </a:pPr>
            <a:r>
              <a:rPr lang="tr-TR" sz="2400" dirty="0"/>
              <a:t>1979 yılında </a:t>
            </a:r>
            <a:r>
              <a:rPr lang="tr-TR" sz="2400" dirty="0" err="1"/>
              <a:t>Heitlinger</a:t>
            </a:r>
            <a:r>
              <a:rPr lang="tr-TR" sz="2400" dirty="0"/>
              <a:t> ve </a:t>
            </a:r>
            <a:r>
              <a:rPr lang="tr-TR" sz="2400" dirty="0" err="1"/>
              <a:t>Rodder</a:t>
            </a:r>
            <a:r>
              <a:rPr lang="tr-TR" sz="2400" dirty="0"/>
              <a:t> adlı araştırmacıların ardından 1980 yılında </a:t>
            </a:r>
            <a:r>
              <a:rPr lang="tr-TR" sz="2400" dirty="0" err="1"/>
              <a:t>Moermann</a:t>
            </a:r>
            <a:r>
              <a:rPr lang="tr-TR" sz="2400" dirty="0"/>
              <a:t> </a:t>
            </a:r>
            <a:r>
              <a:rPr lang="it-IT" sz="2400" dirty="0"/>
              <a:t>ve Brandestini CAD-CAM sistemleri ile ilgili</a:t>
            </a:r>
            <a:r>
              <a:rPr lang="tr-TR" sz="2400" dirty="0"/>
              <a:t> çalışmalar yapmışlardır. 1983 yılında Fransa’da </a:t>
            </a:r>
            <a:r>
              <a:rPr lang="tr-TR" sz="2400" dirty="0" err="1"/>
              <a:t>Garanciere</a:t>
            </a:r>
            <a:r>
              <a:rPr lang="tr-TR" sz="2400" dirty="0"/>
              <a:t> konferansında ilk </a:t>
            </a:r>
            <a:r>
              <a:rPr lang="tr-TR" sz="2400" dirty="0" err="1"/>
              <a:t>dental</a:t>
            </a:r>
            <a:r>
              <a:rPr lang="tr-TR" sz="2400" dirty="0"/>
              <a:t> CAD-CAM prototipi tanıtılmıştır.</a:t>
            </a:r>
          </a:p>
          <a:p>
            <a:pPr marL="514350" indent="-514350">
              <a:defRPr/>
            </a:pPr>
            <a:endParaRPr lang="tr-TR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05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099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4100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4101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4103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4104" name="11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4105" name="13 Metin kutusu"/>
          <p:cNvSpPr txBox="1">
            <a:spLocks noChangeArrowheads="1"/>
          </p:cNvSpPr>
          <p:nvPr/>
        </p:nvSpPr>
        <p:spPr bwMode="auto">
          <a:xfrm>
            <a:off x="428625" y="714375"/>
            <a:ext cx="8143875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Arial" charset="0"/>
              <a:buChar char="•"/>
              <a:defRPr/>
            </a:pPr>
            <a:endParaRPr lang="tr-TR" dirty="0"/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tr-TR" sz="2400" dirty="0"/>
              <a:t>1985 yılında herhangi bir </a:t>
            </a:r>
            <a:r>
              <a:rPr lang="tr-TR" sz="2400" dirty="0" err="1"/>
              <a:t>laboratuvar</a:t>
            </a:r>
            <a:r>
              <a:rPr lang="tr-TR" sz="2400" dirty="0"/>
              <a:t> işlemine tabi tutulmadan şekillendirilip ağız içerisine yerleştirilen ilk kuron elde edilmiştir. 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endParaRPr lang="tr-TR" sz="2400" dirty="0"/>
          </a:p>
          <a:p>
            <a:pPr marL="457200" indent="-457200" algn="just">
              <a:buFont typeface="Arial" pitchFamily="34" charset="0"/>
              <a:buChar char="•"/>
              <a:defRPr/>
            </a:pPr>
            <a:r>
              <a:rPr lang="tr-TR" sz="2400" dirty="0"/>
              <a:t>Üretim maliyeti ve uygulanabilirliği ile ilk </a:t>
            </a:r>
            <a:r>
              <a:rPr lang="tr-TR" sz="2400" dirty="0" err="1"/>
              <a:t>dental</a:t>
            </a:r>
            <a:r>
              <a:rPr lang="tr-TR" sz="2400" dirty="0"/>
              <a:t> CAD-CAM uygulamasını </a:t>
            </a:r>
            <a:r>
              <a:rPr lang="tr-TR" sz="2400" dirty="0" err="1"/>
              <a:t>Cerec</a:t>
            </a:r>
            <a:r>
              <a:rPr lang="tr-TR" sz="2400" dirty="0"/>
              <a:t> sistem ile İsviçreli </a:t>
            </a:r>
            <a:r>
              <a:rPr lang="tr-TR" sz="2400" u="sng" dirty="0" err="1"/>
              <a:t>Werner</a:t>
            </a:r>
            <a:r>
              <a:rPr lang="tr-TR" sz="2400" u="sng" dirty="0"/>
              <a:t> </a:t>
            </a:r>
            <a:r>
              <a:rPr lang="tr-TR" sz="2400" u="sng" dirty="0" err="1"/>
              <a:t>Mörmann</a:t>
            </a:r>
            <a:r>
              <a:rPr lang="tr-TR" sz="2400" dirty="0"/>
              <a:t> ve </a:t>
            </a:r>
            <a:r>
              <a:rPr lang="tr-TR" sz="2400" u="sng" dirty="0" err="1"/>
              <a:t>Marco</a:t>
            </a:r>
            <a:r>
              <a:rPr lang="tr-TR" sz="2400" u="sng" dirty="0"/>
              <a:t> </a:t>
            </a:r>
            <a:r>
              <a:rPr lang="tr-TR" sz="2400" u="sng" dirty="0" err="1"/>
              <a:t>Brandestini</a:t>
            </a:r>
            <a:r>
              <a:rPr lang="tr-TR" sz="2400" u="sng" dirty="0"/>
              <a:t> </a:t>
            </a:r>
            <a:r>
              <a:rPr lang="tr-TR" sz="2400" dirty="0"/>
              <a:t>gerçekleştirmişlerdir.</a:t>
            </a:r>
          </a:p>
          <a:p>
            <a:pPr marL="457200" indent="-457200" algn="just">
              <a:buFont typeface="Arial" charset="0"/>
              <a:buChar char="•"/>
              <a:defRPr/>
            </a:pPr>
            <a:endParaRPr lang="tr-TR" sz="2400" dirty="0"/>
          </a:p>
          <a:p>
            <a:pPr marL="457200" indent="-457200" algn="just">
              <a:buFont typeface="Arial" charset="0"/>
              <a:buChar char="•"/>
              <a:defRPr/>
            </a:pPr>
            <a:r>
              <a:rPr lang="tr-TR" sz="2400" dirty="0"/>
              <a:t>1985’dan günümüze;</a:t>
            </a:r>
            <a:r>
              <a:rPr lang="tr-TR" sz="2400" dirty="0" err="1"/>
              <a:t>Cerec</a:t>
            </a:r>
            <a:r>
              <a:rPr lang="tr-TR" sz="2400" dirty="0"/>
              <a:t>,</a:t>
            </a:r>
            <a:r>
              <a:rPr lang="tr-TR" sz="2400" dirty="0" err="1"/>
              <a:t>Duret</a:t>
            </a:r>
            <a:r>
              <a:rPr lang="tr-TR" sz="2400" dirty="0"/>
              <a:t>,</a:t>
            </a:r>
            <a:r>
              <a:rPr lang="tr-TR" sz="2400" dirty="0" err="1"/>
              <a:t>Celay</a:t>
            </a:r>
            <a:r>
              <a:rPr lang="tr-TR" sz="2400" dirty="0"/>
              <a:t>,</a:t>
            </a:r>
            <a:r>
              <a:rPr lang="tr-TR" sz="2400" dirty="0" err="1"/>
              <a:t>Procera</a:t>
            </a:r>
            <a:r>
              <a:rPr lang="tr-TR" sz="2400" dirty="0"/>
              <a:t>,</a:t>
            </a:r>
            <a:r>
              <a:rPr lang="tr-TR" sz="2400" dirty="0" err="1"/>
              <a:t>Cercon</a:t>
            </a:r>
            <a:r>
              <a:rPr lang="tr-TR" sz="2400" dirty="0"/>
              <a:t>, </a:t>
            </a:r>
            <a:r>
              <a:rPr lang="tr-TR" sz="2400" dirty="0" err="1"/>
              <a:t>Cicero</a:t>
            </a:r>
            <a:r>
              <a:rPr lang="tr-TR" sz="2400" dirty="0"/>
              <a:t>,Lava,DC </a:t>
            </a:r>
            <a:r>
              <a:rPr lang="tr-TR" sz="2400" dirty="0" err="1"/>
              <a:t>Zircon</a:t>
            </a:r>
            <a:r>
              <a:rPr lang="tr-TR" sz="2400" dirty="0"/>
              <a:t> gibi birçok sistem geliştirilmiştir.</a:t>
            </a:r>
          </a:p>
          <a:p>
            <a:pPr marL="457200" indent="-457200">
              <a:buFont typeface="Arial" charset="0"/>
              <a:buChar char="•"/>
              <a:defRPr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7386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23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5124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5125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5127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5128" name="11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14" name="13 Metin kutusu"/>
          <p:cNvSpPr txBox="1"/>
          <p:nvPr/>
        </p:nvSpPr>
        <p:spPr>
          <a:xfrm>
            <a:off x="285750" y="714375"/>
            <a:ext cx="857250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endParaRPr lang="tr-TR" dirty="0"/>
          </a:p>
          <a:p>
            <a:pPr>
              <a:buFont typeface="Arial" pitchFamily="34" charset="0"/>
              <a:buChar char="•"/>
              <a:defRPr/>
            </a:pPr>
            <a:r>
              <a:rPr lang="tr-TR" sz="2400" dirty="0"/>
              <a:t>Geçmişten günümüze kadar </a:t>
            </a:r>
            <a:r>
              <a:rPr lang="tr-TR" sz="2400" dirty="0" err="1"/>
              <a:t>restoratif</a:t>
            </a:r>
            <a:r>
              <a:rPr lang="tr-TR" sz="2400" dirty="0"/>
              <a:t> diş hekimliğinin en önemli</a:t>
            </a:r>
          </a:p>
          <a:p>
            <a:pPr>
              <a:defRPr/>
            </a:pPr>
            <a:r>
              <a:rPr lang="tr-TR" sz="2400" dirty="0"/>
              <a:t>amacı kaybedilmiş olan doku bütünlüğünün tekrar sağlanması,</a:t>
            </a:r>
          </a:p>
          <a:p>
            <a:pPr>
              <a:defRPr/>
            </a:pPr>
            <a:r>
              <a:rPr lang="tr-TR" sz="2400" dirty="0"/>
              <a:t>fonksiyon ve </a:t>
            </a:r>
            <a:r>
              <a:rPr lang="tr-TR" sz="2400" dirty="0" err="1"/>
              <a:t>fonasyonun</a:t>
            </a:r>
            <a:r>
              <a:rPr lang="tr-TR" sz="2400" dirty="0"/>
              <a:t> iadesi ve </a:t>
            </a:r>
            <a:r>
              <a:rPr lang="tr-TR" sz="2400" u="sng" dirty="0">
                <a:solidFill>
                  <a:srgbClr val="FF0000"/>
                </a:solidFill>
              </a:rPr>
              <a:t>estetiğin</a:t>
            </a:r>
            <a:r>
              <a:rPr lang="tr-TR" sz="2400" dirty="0"/>
              <a:t> temini olmuştur.</a:t>
            </a:r>
            <a:r>
              <a:rPr lang="tr-TR" sz="2400" b="1" u="sng" dirty="0"/>
              <a:t>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tr-TR" sz="2400" dirty="0"/>
              <a:t>Seramiğin diğer </a:t>
            </a:r>
            <a:r>
              <a:rPr lang="tr-TR" sz="2400" dirty="0" err="1"/>
              <a:t>restoratif</a:t>
            </a:r>
            <a:r>
              <a:rPr lang="tr-TR" sz="2400" dirty="0"/>
              <a:t> materyallere kıyasla birçok avantajı olmasının yanında hala estetik olarak en tatmin edici sonuç seramik ile alınmaktadır.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tr-TR" sz="2400" dirty="0"/>
              <a:t>Uzun yıllardır metal-seramik restorasyonlar bu amaçla kullanılmıştır.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tr-TR" sz="2400" dirty="0"/>
              <a:t>Metal altyapının ışık geçirgenliğini engellemesi ve korozyon özelliği, bunun yanında restorasyonda ilave kalınlığa yol açması gibi dezavantajları araştırmacıların metal desteksiz seramikler için arayışa yönelmesine neden olmuştur.</a:t>
            </a:r>
            <a:endParaRPr lang="tr-TR" sz="2400" b="1" u="sng" dirty="0"/>
          </a:p>
        </p:txBody>
      </p:sp>
    </p:spTree>
    <p:extLst>
      <p:ext uri="{BB962C8B-B14F-4D97-AF65-F5344CB8AC3E}">
        <p14:creationId xmlns:p14="http://schemas.microsoft.com/office/powerpoint/2010/main" val="170890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Bütün CAD/CAM sistemleri teknik olarak 3 aşamadan oluşur; </a:t>
            </a:r>
            <a:endParaRPr lang="en-US" dirty="0" smtClean="0"/>
          </a:p>
          <a:p>
            <a:pPr marL="514350" indent="-514350" algn="just">
              <a:buAutoNum type="arabicPeriod"/>
            </a:pPr>
            <a:r>
              <a:rPr lang="tr-TR" dirty="0" smtClean="0"/>
              <a:t>Verilerin toplanması, </a:t>
            </a:r>
          </a:p>
          <a:p>
            <a:pPr marL="514350" indent="-514350" algn="just">
              <a:buAutoNum type="arabicPeriod"/>
            </a:pPr>
            <a:r>
              <a:rPr lang="tr-TR" dirty="0" smtClean="0"/>
              <a:t> Restorasyonun dizaynı,</a:t>
            </a:r>
          </a:p>
          <a:p>
            <a:pPr marL="514350" indent="-514350" algn="just">
              <a:buAutoNum type="arabicPeriod"/>
            </a:pPr>
            <a:r>
              <a:rPr lang="tr-TR" dirty="0" smtClean="0"/>
              <a:t> Restorasyonun üretimi.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054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57200"/>
            <a:ext cx="7211144" cy="571499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sz="2800" b="1" dirty="0" smtClean="0"/>
              <a:t>1</a:t>
            </a:r>
            <a:r>
              <a:rPr lang="tr-TR" sz="2800" b="1" dirty="0"/>
              <a:t>.) </a:t>
            </a:r>
            <a:r>
              <a:rPr lang="tr-TR" sz="2800" dirty="0"/>
              <a:t>Yüzey taraması ve ağız ortamının dijital olarak bilgisayara aktarılması </a:t>
            </a:r>
            <a:endParaRPr lang="tr-TR" sz="2800" dirty="0" smtClean="0"/>
          </a:p>
          <a:p>
            <a:pPr marL="0" indent="0" algn="just">
              <a:buNone/>
            </a:pPr>
            <a:r>
              <a:rPr lang="tr-TR" sz="2800" dirty="0" smtClean="0"/>
              <a:t>(</a:t>
            </a:r>
            <a:r>
              <a:rPr lang="tr-TR" sz="2800" dirty="0" err="1"/>
              <a:t>Computer</a:t>
            </a:r>
            <a:r>
              <a:rPr lang="tr-TR" sz="2800" dirty="0"/>
              <a:t> </a:t>
            </a:r>
            <a:r>
              <a:rPr lang="tr-TR" sz="2800" dirty="0" err="1"/>
              <a:t>surface</a:t>
            </a:r>
            <a:r>
              <a:rPr lang="tr-TR" sz="2800" dirty="0"/>
              <a:t> </a:t>
            </a:r>
            <a:r>
              <a:rPr lang="tr-TR" sz="2800" dirty="0" err="1"/>
              <a:t>digitization</a:t>
            </a:r>
            <a:r>
              <a:rPr lang="tr-TR" sz="2800" dirty="0"/>
              <a:t>, CSD)</a:t>
            </a:r>
            <a:endParaRPr lang="en-US" sz="2800" dirty="0"/>
          </a:p>
          <a:p>
            <a:pPr marL="0" indent="0" algn="just">
              <a:buNone/>
            </a:pPr>
            <a:r>
              <a:rPr lang="tr-TR" sz="2800" b="1" dirty="0"/>
              <a:t>2.)  </a:t>
            </a:r>
            <a:r>
              <a:rPr lang="tr-TR" sz="2800" dirty="0" err="1"/>
              <a:t>Restorasyunun</a:t>
            </a:r>
            <a:r>
              <a:rPr lang="tr-TR" sz="2800" dirty="0"/>
              <a:t> </a:t>
            </a:r>
            <a:r>
              <a:rPr lang="tr-TR" sz="2800" dirty="0" smtClean="0"/>
              <a:t>tasarımı</a:t>
            </a:r>
          </a:p>
          <a:p>
            <a:pPr marL="0" indent="0" algn="just">
              <a:buNone/>
            </a:pPr>
            <a:r>
              <a:rPr lang="tr-TR" sz="2800" dirty="0" smtClean="0"/>
              <a:t>(</a:t>
            </a:r>
            <a:r>
              <a:rPr lang="tr-TR" sz="2800" dirty="0" err="1"/>
              <a:t>Computer</a:t>
            </a:r>
            <a:r>
              <a:rPr lang="tr-TR" sz="2800" dirty="0"/>
              <a:t> </a:t>
            </a:r>
            <a:r>
              <a:rPr lang="tr-TR" sz="2800" dirty="0" err="1"/>
              <a:t>aided</a:t>
            </a:r>
            <a:r>
              <a:rPr lang="tr-TR" sz="2800" dirty="0"/>
              <a:t> </a:t>
            </a:r>
            <a:r>
              <a:rPr lang="tr-TR" sz="2800" dirty="0" err="1"/>
              <a:t>design</a:t>
            </a:r>
            <a:r>
              <a:rPr lang="tr-TR" sz="2800" dirty="0"/>
              <a:t>, CAD)</a:t>
            </a:r>
            <a:endParaRPr lang="en-US" sz="2800" dirty="0"/>
          </a:p>
          <a:p>
            <a:pPr marL="0" indent="0" algn="just">
              <a:buNone/>
            </a:pPr>
            <a:r>
              <a:rPr lang="tr-TR" sz="2800" b="1" dirty="0"/>
              <a:t>3.) </a:t>
            </a:r>
            <a:r>
              <a:rPr lang="tr-TR" sz="2800" dirty="0"/>
              <a:t>Restorasyonun üretimi </a:t>
            </a:r>
            <a:endParaRPr lang="tr-TR" sz="2800" dirty="0" smtClean="0"/>
          </a:p>
          <a:p>
            <a:pPr marL="0" indent="0" algn="just">
              <a:buNone/>
            </a:pPr>
            <a:r>
              <a:rPr lang="tr-TR" sz="2800" dirty="0" smtClean="0"/>
              <a:t>(</a:t>
            </a:r>
            <a:r>
              <a:rPr lang="tr-TR" sz="2800" dirty="0" err="1"/>
              <a:t>Computer</a:t>
            </a:r>
            <a:r>
              <a:rPr lang="tr-TR" sz="2800" dirty="0"/>
              <a:t> </a:t>
            </a:r>
            <a:r>
              <a:rPr lang="tr-TR" sz="2800" dirty="0" err="1"/>
              <a:t>aided</a:t>
            </a:r>
            <a:r>
              <a:rPr lang="tr-TR" sz="2800" dirty="0"/>
              <a:t> </a:t>
            </a:r>
            <a:r>
              <a:rPr lang="tr-TR" sz="2800" dirty="0" err="1"/>
              <a:t>manufacturing</a:t>
            </a:r>
            <a:r>
              <a:rPr lang="tr-TR" sz="2800" dirty="0"/>
              <a:t>, CAM)</a:t>
            </a:r>
            <a:endParaRPr lang="en-US" sz="2800" dirty="0"/>
          </a:p>
          <a:p>
            <a:endParaRPr lang="en-US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647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/>
              <a:t>1. Geleneksel ölçü alma yöntemlerini ortadan kaldırır.</a:t>
            </a:r>
            <a:endParaRPr lang="en-US" dirty="0"/>
          </a:p>
          <a:p>
            <a:pPr marL="0" indent="0" algn="just">
              <a:buNone/>
            </a:pPr>
            <a:r>
              <a:rPr lang="tr-TR" dirty="0"/>
              <a:t>2. Restorasyonun daha kısa sürede üretimini sağlar.</a:t>
            </a:r>
            <a:endParaRPr lang="en-US" dirty="0"/>
          </a:p>
          <a:p>
            <a:pPr marL="0" indent="0" algn="just">
              <a:buNone/>
            </a:pPr>
            <a:r>
              <a:rPr lang="tr-TR" dirty="0"/>
              <a:t>3. Hata potansiyelini azaltır.</a:t>
            </a:r>
            <a:endParaRPr lang="en-US" dirty="0"/>
          </a:p>
          <a:p>
            <a:pPr marL="0" indent="0" algn="just">
              <a:buNone/>
            </a:pPr>
            <a:r>
              <a:rPr lang="tr-TR" dirty="0"/>
              <a:t>4. Çapraz </a:t>
            </a:r>
            <a:r>
              <a:rPr lang="tr-TR" dirty="0" err="1"/>
              <a:t>kontaminasyonu</a:t>
            </a:r>
            <a:r>
              <a:rPr lang="tr-TR" dirty="0"/>
              <a:t> engeller.</a:t>
            </a:r>
            <a:endParaRPr lang="en-US" dirty="0"/>
          </a:p>
          <a:p>
            <a:pPr marL="0" indent="0" algn="just">
              <a:buNone/>
            </a:pPr>
            <a:r>
              <a:rPr lang="tr-TR" dirty="0"/>
              <a:t>5. </a:t>
            </a:r>
            <a:r>
              <a:rPr lang="tr-TR" dirty="0" err="1"/>
              <a:t>Kondenzasyon</a:t>
            </a:r>
            <a:r>
              <a:rPr lang="tr-TR" dirty="0"/>
              <a:t>, eritme, kaynaştırma işlemleri azalır.</a:t>
            </a:r>
            <a:endParaRPr lang="en-US" dirty="0"/>
          </a:p>
          <a:p>
            <a:pPr marL="0" indent="0" algn="just">
              <a:buNone/>
            </a:pPr>
            <a:r>
              <a:rPr lang="tr-TR" dirty="0"/>
              <a:t>6. Tek seansta restorasyon tamamlanabilir.</a:t>
            </a:r>
            <a:endParaRPr lang="en-US" dirty="0"/>
          </a:p>
          <a:p>
            <a:pPr marL="0" indent="0" algn="just">
              <a:buNone/>
            </a:pPr>
            <a:r>
              <a:rPr lang="tr-TR" dirty="0"/>
              <a:t>7. Konvansiyonel ölçü alma, geçici kron yapımı işlemlerine gerek kalmaz.</a:t>
            </a:r>
            <a:endParaRPr lang="en-US" dirty="0"/>
          </a:p>
          <a:p>
            <a:pPr marL="0" indent="0" algn="just">
              <a:buNone/>
            </a:pPr>
            <a:r>
              <a:rPr lang="tr-TR" dirty="0"/>
              <a:t>8. Teknik işlemleri azaltır.</a:t>
            </a:r>
            <a:endParaRPr lang="en-US" dirty="0"/>
          </a:p>
          <a:p>
            <a:endParaRPr lang="en-US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259632" y="457200"/>
            <a:ext cx="6436568" cy="1603648"/>
          </a:xfrm>
        </p:spPr>
        <p:txBody>
          <a:bodyPr>
            <a:normAutofit/>
          </a:bodyPr>
          <a:lstStyle/>
          <a:p>
            <a:r>
              <a:rPr lang="tr-TR" sz="3200" b="1" dirty="0" err="1"/>
              <a:t>Cad</a:t>
            </a:r>
            <a:r>
              <a:rPr lang="tr-TR" sz="3200" b="1" dirty="0"/>
              <a:t>-Cam sistemlerinin avantajları: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26077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pPr marL="0" indent="0">
              <a:buNone/>
            </a:pPr>
            <a:r>
              <a:rPr lang="tr-TR" sz="2800" dirty="0"/>
              <a:t>1. Üretim maliyetinin yüksek olması.</a:t>
            </a:r>
            <a:endParaRPr lang="en-US" sz="2800" dirty="0"/>
          </a:p>
          <a:p>
            <a:pPr marL="0" indent="0">
              <a:buNone/>
            </a:pPr>
            <a:r>
              <a:rPr lang="tr-TR" sz="2800" dirty="0"/>
              <a:t>2.İdeal estetik beklentilerin her </a:t>
            </a:r>
            <a:r>
              <a:rPr lang="tr-TR" sz="2800" dirty="0" smtClean="0"/>
              <a:t>zaman karşılanamaması</a:t>
            </a:r>
            <a:r>
              <a:rPr lang="tr-TR" sz="2800" dirty="0"/>
              <a:t>.</a:t>
            </a:r>
            <a:endParaRPr lang="en-US" sz="2800" dirty="0"/>
          </a:p>
          <a:p>
            <a:pPr marL="0" indent="0">
              <a:buNone/>
            </a:pPr>
            <a:r>
              <a:rPr lang="tr-TR" sz="2800" dirty="0"/>
              <a:t>3. Derin </a:t>
            </a:r>
            <a:r>
              <a:rPr lang="tr-TR" sz="2800" dirty="0" err="1"/>
              <a:t>subgingival</a:t>
            </a:r>
            <a:r>
              <a:rPr lang="tr-TR" sz="2800" dirty="0"/>
              <a:t> </a:t>
            </a:r>
            <a:r>
              <a:rPr lang="tr-TR" sz="2800" dirty="0" err="1"/>
              <a:t>marjinlerde</a:t>
            </a:r>
            <a:r>
              <a:rPr lang="tr-TR" sz="2800" dirty="0"/>
              <a:t> verinin bilgisayara </a:t>
            </a:r>
            <a:r>
              <a:rPr lang="tr-TR" sz="2800" dirty="0" smtClean="0"/>
              <a:t>aktarılamaması</a:t>
            </a:r>
            <a:r>
              <a:rPr lang="tr-TR" sz="2800" dirty="0"/>
              <a:t>.</a:t>
            </a:r>
            <a:endParaRPr lang="en-US" sz="2800" dirty="0"/>
          </a:p>
          <a:p>
            <a:endParaRPr lang="en-US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9552" y="457200"/>
            <a:ext cx="7848872" cy="1531640"/>
          </a:xfrm>
        </p:spPr>
        <p:txBody>
          <a:bodyPr>
            <a:noAutofit/>
          </a:bodyPr>
          <a:lstStyle/>
          <a:p>
            <a:pPr algn="just"/>
            <a:r>
              <a:rPr lang="tr-TR" sz="3600" b="1" dirty="0" err="1"/>
              <a:t>Cad</a:t>
            </a:r>
            <a:r>
              <a:rPr lang="tr-TR" sz="3600" b="1" dirty="0"/>
              <a:t>-Cam sistemlerinin dezavantajları: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5892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988840"/>
            <a:ext cx="7211144" cy="4183359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tr-TR" sz="3000" dirty="0"/>
              <a:t>1. </a:t>
            </a:r>
            <a:r>
              <a:rPr lang="tr-TR" sz="3000" dirty="0" err="1"/>
              <a:t>İntraoral</a:t>
            </a:r>
            <a:r>
              <a:rPr lang="tr-TR" sz="3000" dirty="0"/>
              <a:t> kameranın ve </a:t>
            </a:r>
            <a:r>
              <a:rPr lang="tr-TR" sz="3000" dirty="0" err="1"/>
              <a:t>miling</a:t>
            </a:r>
            <a:r>
              <a:rPr lang="tr-TR" sz="3000" dirty="0"/>
              <a:t> ünitesinin netliği</a:t>
            </a:r>
            <a:endParaRPr lang="en-US" sz="3000" dirty="0"/>
          </a:p>
          <a:p>
            <a:pPr marL="0" indent="0" algn="just">
              <a:buNone/>
            </a:pPr>
            <a:r>
              <a:rPr lang="tr-TR" sz="3000" dirty="0"/>
              <a:t>2. Yazılım programının ve dizayn algoritmalarının sınırlamaları</a:t>
            </a:r>
            <a:endParaRPr lang="en-US" sz="3000" dirty="0"/>
          </a:p>
          <a:p>
            <a:pPr marL="0" indent="0" algn="just">
              <a:buNone/>
            </a:pPr>
            <a:r>
              <a:rPr lang="tr-TR" sz="3000" dirty="0"/>
              <a:t>3. Hekimin yetkinliği</a:t>
            </a:r>
            <a:endParaRPr lang="en-US" sz="3000" dirty="0"/>
          </a:p>
          <a:p>
            <a:pPr marL="0" indent="0" algn="just">
              <a:buNone/>
            </a:pPr>
            <a:r>
              <a:rPr lang="tr-TR" sz="3000" dirty="0"/>
              <a:t>4. </a:t>
            </a:r>
            <a:r>
              <a:rPr lang="tr-TR" sz="3000" dirty="0" err="1"/>
              <a:t>Simantasyon</a:t>
            </a:r>
            <a:r>
              <a:rPr lang="tr-TR" sz="3000" dirty="0"/>
              <a:t> ve bitirme işlemlerinin dikkatli bir şekilde tamamlanması.</a:t>
            </a:r>
            <a:endParaRPr lang="en-US" sz="3000" dirty="0"/>
          </a:p>
          <a:p>
            <a:pPr marL="0" indent="0" algn="just">
              <a:buNone/>
            </a:pPr>
            <a:r>
              <a:rPr lang="tr-TR" sz="3000" dirty="0"/>
              <a:t>5. Bu sistemde kullanılan materyalin rahatlıkla </a:t>
            </a:r>
            <a:r>
              <a:rPr lang="tr-TR" sz="3000" dirty="0" err="1"/>
              <a:t>frezelenebilmesi</a:t>
            </a:r>
            <a:r>
              <a:rPr lang="tr-TR" sz="3000" dirty="0"/>
              <a:t> ve hızlı bir şekilde bitim işlemlerinin yapılabilmesi (polisaj, boyama ve </a:t>
            </a:r>
            <a:r>
              <a:rPr lang="tr-TR" sz="3000" dirty="0" err="1"/>
              <a:t>glazleme</a:t>
            </a:r>
            <a:r>
              <a:rPr lang="tr-TR" sz="3000" dirty="0"/>
              <a:t>).</a:t>
            </a:r>
            <a:endParaRPr lang="en-US" sz="3000" dirty="0"/>
          </a:p>
          <a:p>
            <a:endParaRPr lang="en-US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7504" y="404664"/>
            <a:ext cx="7156648" cy="955576"/>
          </a:xfrm>
        </p:spPr>
        <p:txBody>
          <a:bodyPr>
            <a:noAutofit/>
          </a:bodyPr>
          <a:lstStyle/>
          <a:p>
            <a:r>
              <a:rPr lang="tr-TR" sz="3200" b="1" dirty="0" err="1"/>
              <a:t>Cad</a:t>
            </a:r>
            <a:r>
              <a:rPr lang="tr-TR" sz="3200" b="1" dirty="0"/>
              <a:t>-Cam sistemlerinin başarısı </a:t>
            </a:r>
            <a:r>
              <a:rPr lang="tr-TR" sz="3200" b="1" dirty="0" smtClean="0"/>
              <a:t>için                  </a:t>
            </a:r>
            <a:r>
              <a:rPr lang="tr-TR" sz="3200" b="1" dirty="0"/>
              <a:t>gereken faktörler: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82328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tr-TR" dirty="0" smtClean="0">
                <a:solidFill>
                  <a:srgbClr val="FF0000"/>
                </a:solidFill>
              </a:rPr>
              <a:t>Nasıl bir işlem?</a:t>
            </a:r>
          </a:p>
          <a:p>
            <a:pPr marL="0" indent="0" eaLnBrk="1" hangingPunct="1">
              <a:buNone/>
              <a:defRPr/>
            </a:pPr>
            <a:r>
              <a:rPr lang="tr-TR" dirty="0" err="1" smtClean="0"/>
              <a:t>Subtraktif</a:t>
            </a:r>
            <a:r>
              <a:rPr lang="tr-TR" dirty="0" smtClean="0"/>
              <a:t>: Aşındırma işlemi ile yani hazır bir bloktan freze cihazı kullanılarak restorasyonun </a:t>
            </a:r>
            <a:r>
              <a:rPr lang="tr-TR" dirty="0" smtClean="0"/>
              <a:t>hazırlanması</a:t>
            </a:r>
          </a:p>
          <a:p>
            <a:pPr marL="609600" indent="-609600">
              <a:defRPr/>
            </a:pPr>
            <a:r>
              <a:rPr lang="tr-TR" dirty="0"/>
              <a:t>CAD-CAM için 4 işlem yapılmaktadır</a:t>
            </a:r>
          </a:p>
          <a:p>
            <a:pPr marL="609600" indent="-609600">
              <a:buFontTx/>
              <a:buAutoNum type="arabicPeriod"/>
              <a:defRPr/>
            </a:pPr>
            <a:r>
              <a:rPr lang="tr-TR" dirty="0"/>
              <a:t>Ölçüm</a:t>
            </a:r>
          </a:p>
          <a:p>
            <a:pPr marL="609600" indent="-609600">
              <a:buFontTx/>
              <a:buAutoNum type="arabicPeriod"/>
              <a:defRPr/>
            </a:pPr>
            <a:r>
              <a:rPr lang="tr-TR" dirty="0" err="1"/>
              <a:t>Dijitasyon</a:t>
            </a:r>
            <a:endParaRPr lang="tr-TR" dirty="0"/>
          </a:p>
          <a:p>
            <a:pPr marL="609600" indent="-609600">
              <a:buFontTx/>
              <a:buAutoNum type="arabicPeriod"/>
              <a:defRPr/>
            </a:pPr>
            <a:r>
              <a:rPr lang="tr-TR" dirty="0"/>
              <a:t>Dataların işlenmesi</a:t>
            </a:r>
          </a:p>
          <a:p>
            <a:pPr marL="609600" indent="-609600">
              <a:buFontTx/>
              <a:buAutoNum type="arabicPeriod"/>
              <a:defRPr/>
            </a:pPr>
            <a:r>
              <a:rPr lang="tr-TR" dirty="0" err="1"/>
              <a:t>Milling</a:t>
            </a:r>
            <a:endParaRPr lang="tr-TR" dirty="0"/>
          </a:p>
          <a:p>
            <a:pPr marL="0" indent="0" eaLnBrk="1" hangingPunct="1">
              <a:buNone/>
              <a:defRPr/>
            </a:pPr>
            <a:endParaRPr lang="tr-TR" dirty="0" smtClean="0"/>
          </a:p>
          <a:p>
            <a:pPr marL="609600" indent="-609600">
              <a:defRPr/>
            </a:pPr>
            <a:r>
              <a:rPr lang="tr-TR" dirty="0"/>
              <a:t>Bu amaçla iki yöntem kullanılmaktadır;</a:t>
            </a:r>
          </a:p>
          <a:p>
            <a:pPr marL="609600" indent="-609600">
              <a:buFontTx/>
              <a:buAutoNum type="arabicPeriod"/>
              <a:defRPr/>
            </a:pPr>
            <a:r>
              <a:rPr lang="tr-TR" dirty="0" err="1"/>
              <a:t>Anolog</a:t>
            </a:r>
            <a:r>
              <a:rPr lang="tr-TR" dirty="0"/>
              <a:t> sistem</a:t>
            </a:r>
          </a:p>
          <a:p>
            <a:pPr marL="609600" indent="-609600">
              <a:buFontTx/>
              <a:buAutoNum type="arabicPeriod"/>
              <a:defRPr/>
            </a:pPr>
            <a:r>
              <a:rPr lang="tr-TR" dirty="0"/>
              <a:t>Dijital </a:t>
            </a:r>
            <a:r>
              <a:rPr lang="tr-TR" dirty="0" smtClean="0"/>
              <a:t>sistem</a:t>
            </a:r>
          </a:p>
          <a:p>
            <a:pPr marL="609600" indent="-609600">
              <a:defRPr/>
            </a:pPr>
            <a:r>
              <a:rPr lang="tr-TR" dirty="0"/>
              <a:t>Analog sistem 2 aşamadan oluşur</a:t>
            </a:r>
          </a:p>
          <a:p>
            <a:pPr marL="609600" indent="-609600">
              <a:buFontTx/>
              <a:buAutoNum type="arabicPeriod"/>
              <a:defRPr/>
            </a:pPr>
            <a:r>
              <a:rPr lang="tr-TR" dirty="0"/>
              <a:t>Kopyalama yapılacak </a:t>
            </a:r>
            <a:r>
              <a:rPr lang="tr-TR" dirty="0" err="1"/>
              <a:t>pro</a:t>
            </a:r>
            <a:r>
              <a:rPr lang="tr-TR" dirty="0"/>
              <a:t>-inleyin oluşturulması</a:t>
            </a:r>
          </a:p>
          <a:p>
            <a:pPr marL="609600" indent="-609600">
              <a:buFontTx/>
              <a:buAutoNum type="arabicPeriod"/>
              <a:defRPr/>
            </a:pPr>
            <a:r>
              <a:rPr lang="tr-TR" dirty="0"/>
              <a:t>Kopyalama</a:t>
            </a:r>
          </a:p>
          <a:p>
            <a:pPr marL="609600" indent="-609600">
              <a:buFontTx/>
              <a:buAutoNum type="arabicPeriod"/>
              <a:defRPr/>
            </a:pPr>
            <a:endParaRPr lang="tr-TR" dirty="0"/>
          </a:p>
          <a:p>
            <a:pPr eaLnBrk="1" hangingPunct="1">
              <a:buFont typeface="Wingdings" pitchFamily="2" charset="2"/>
              <a:buNone/>
              <a:defRPr/>
            </a:pPr>
            <a:endParaRPr lang="tr-TR" dirty="0" smtClean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tr-TR" sz="4000" dirty="0" smtClean="0"/>
              <a:t/>
            </a:r>
            <a:br>
              <a:rPr lang="tr-TR" sz="4000" dirty="0" smtClean="0"/>
            </a:br>
            <a:endParaRPr lang="tr-TR" sz="4000" dirty="0" smtClean="0"/>
          </a:p>
        </p:txBody>
      </p:sp>
    </p:spTree>
    <p:extLst>
      <p:ext uri="{BB962C8B-B14F-4D97-AF65-F5344CB8AC3E}">
        <p14:creationId xmlns:p14="http://schemas.microsoft.com/office/powerpoint/2010/main" val="4220958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 eaLnBrk="1" hangingPunct="1">
              <a:defRPr/>
            </a:pPr>
            <a:r>
              <a:rPr lang="tr-TR" dirty="0" smtClean="0"/>
              <a:t>Dijital sistem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tr-TR" dirty="0" smtClean="0"/>
              <a:t>1.Direkt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tr-TR" dirty="0" smtClean="0"/>
              <a:t>2.İndirekt yöntemle </a:t>
            </a:r>
            <a:r>
              <a:rPr lang="tr-TR" dirty="0" smtClean="0"/>
              <a:t>uygulanabilir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tr-TR" dirty="0" smtClean="0"/>
          </a:p>
          <a:p>
            <a:pPr marL="609600" indent="-609600">
              <a:defRPr/>
            </a:pPr>
            <a:r>
              <a:rPr lang="tr-TR" dirty="0"/>
              <a:t>Dijital sistem 3 </a:t>
            </a:r>
            <a:r>
              <a:rPr lang="tr-TR" dirty="0" err="1" smtClean="0"/>
              <a:t>aşamadao</a:t>
            </a:r>
            <a:r>
              <a:rPr lang="tr-TR" dirty="0" smtClean="0"/>
              <a:t> </a:t>
            </a:r>
            <a:r>
              <a:rPr lang="tr-TR" dirty="0" err="1" smtClean="0"/>
              <a:t>luşturulur</a:t>
            </a:r>
            <a:endParaRPr lang="tr-TR" dirty="0"/>
          </a:p>
          <a:p>
            <a:pPr marL="609600" indent="-609600">
              <a:buFontTx/>
              <a:buAutoNum type="arabicPeriod"/>
              <a:defRPr/>
            </a:pPr>
            <a:r>
              <a:rPr lang="tr-TR" dirty="0"/>
              <a:t>Yüzeyin üç boyutlu taranması</a:t>
            </a:r>
          </a:p>
          <a:p>
            <a:pPr marL="609600" indent="-609600">
              <a:buFontTx/>
              <a:buAutoNum type="arabicPeriod"/>
              <a:defRPr/>
            </a:pPr>
            <a:r>
              <a:rPr lang="tr-TR" dirty="0"/>
              <a:t>Restorasyonun CAD ile modellenmesi</a:t>
            </a:r>
          </a:p>
          <a:p>
            <a:pPr marL="609600" indent="-609600">
              <a:buFontTx/>
              <a:buAutoNum type="arabicPeriod"/>
              <a:defRPr/>
            </a:pPr>
            <a:r>
              <a:rPr lang="tr-TR" dirty="0"/>
              <a:t>Restorasyonun yapımı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tr-TR" dirty="0" smtClean="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tr-TR" dirty="0" smtClean="0"/>
              <a:t/>
            </a:r>
            <a:br>
              <a:rPr lang="tr-TR" dirty="0" smtClean="0"/>
            </a:b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845018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57200"/>
            <a:ext cx="6131024" cy="5714999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tr-TR" dirty="0" smtClean="0"/>
              <a:t>Aşındırma işlemi iki yöntemle yapılır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tr-TR" dirty="0" err="1" smtClean="0"/>
              <a:t>Sono</a:t>
            </a:r>
            <a:r>
              <a:rPr lang="tr-TR" dirty="0" smtClean="0"/>
              <a:t> erozyon: Seramik aşındırmasında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tr-TR" dirty="0" err="1" smtClean="0"/>
              <a:t>Spark</a:t>
            </a:r>
            <a:r>
              <a:rPr lang="tr-TR" dirty="0" smtClean="0"/>
              <a:t> erozyon: Metal aşındırmasında kullanılır.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 smtClean="0"/>
              <a:t/>
            </a:r>
            <a:br>
              <a:rPr lang="tr-TR" dirty="0" smtClean="0"/>
            </a:b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9846799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eaLnBrk="1" hangingPunct="1">
              <a:defRPr/>
            </a:pPr>
            <a:r>
              <a:rPr lang="tr-TR" dirty="0" smtClean="0"/>
              <a:t>Üç boyutlu yüzeyin </a:t>
            </a:r>
            <a:r>
              <a:rPr lang="tr-TR" dirty="0" err="1" smtClean="0"/>
              <a:t>dijitalize</a:t>
            </a:r>
            <a:r>
              <a:rPr lang="tr-TR" dirty="0" smtClean="0"/>
              <a:t> edilmesi mekanik ya da optik </a:t>
            </a:r>
            <a:r>
              <a:rPr lang="tr-TR" dirty="0" err="1" smtClean="0"/>
              <a:t>sensörlerle</a:t>
            </a:r>
            <a:r>
              <a:rPr lang="tr-TR" dirty="0" smtClean="0"/>
              <a:t> yapılır.</a:t>
            </a:r>
          </a:p>
          <a:p>
            <a:pPr eaLnBrk="1" hangingPunct="1">
              <a:defRPr/>
            </a:pPr>
            <a:r>
              <a:rPr lang="tr-TR" dirty="0" smtClean="0"/>
              <a:t>Mekanik </a:t>
            </a:r>
            <a:r>
              <a:rPr lang="tr-TR" dirty="0" err="1" smtClean="0"/>
              <a:t>sensörlerle</a:t>
            </a:r>
            <a:r>
              <a:rPr lang="tr-TR" dirty="0" smtClean="0"/>
              <a:t> yapılan </a:t>
            </a:r>
            <a:r>
              <a:rPr lang="tr-TR" dirty="0" err="1" smtClean="0"/>
              <a:t>scanning</a:t>
            </a:r>
            <a:r>
              <a:rPr lang="tr-TR" dirty="0" smtClean="0"/>
              <a:t> işleminin bazı kısıtlamaları vardır;</a:t>
            </a:r>
          </a:p>
          <a:p>
            <a:pPr eaLnBrk="1" hangingPunct="1">
              <a:buFontTx/>
              <a:buChar char="-"/>
              <a:defRPr/>
            </a:pPr>
            <a:r>
              <a:rPr lang="tr-TR" dirty="0" smtClean="0"/>
              <a:t>Dik eğimlerde hatalı ölçü</a:t>
            </a:r>
          </a:p>
          <a:p>
            <a:pPr eaLnBrk="1" hangingPunct="1">
              <a:buFontTx/>
              <a:buChar char="-"/>
              <a:defRPr/>
            </a:pPr>
            <a:r>
              <a:rPr lang="tr-TR" dirty="0" err="1" smtClean="0"/>
              <a:t>Undercut</a:t>
            </a:r>
            <a:r>
              <a:rPr lang="tr-TR" dirty="0" smtClean="0"/>
              <a:t> ve </a:t>
            </a:r>
            <a:r>
              <a:rPr lang="tr-TR" dirty="0" err="1" smtClean="0"/>
              <a:t>fissurlar</a:t>
            </a:r>
            <a:r>
              <a:rPr lang="tr-TR" dirty="0" smtClean="0"/>
              <a:t> ölçülememekte</a:t>
            </a:r>
          </a:p>
          <a:p>
            <a:pPr eaLnBrk="1" hangingPunct="1">
              <a:buFontTx/>
              <a:buChar char="-"/>
              <a:defRPr/>
            </a:pPr>
            <a:r>
              <a:rPr lang="tr-TR" dirty="0" smtClean="0"/>
              <a:t>Yüksek seviyede çözünürlük için uzun zaman gerektirir. 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tr-TR" dirty="0" smtClean="0"/>
              <a:t/>
            </a:r>
            <a:br>
              <a:rPr lang="tr-TR" dirty="0" smtClean="0"/>
            </a:b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36942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eaLnBrk="1" hangingPunct="1">
              <a:defRPr/>
            </a:pPr>
            <a:r>
              <a:rPr lang="tr-TR" dirty="0" smtClean="0"/>
              <a:t>Belirgin olmayan </a:t>
            </a:r>
            <a:r>
              <a:rPr lang="tr-TR" dirty="0" err="1" smtClean="0"/>
              <a:t>preparasyon</a:t>
            </a:r>
            <a:r>
              <a:rPr lang="tr-TR" dirty="0" smtClean="0"/>
              <a:t> kenarları mevcutsa, ilave teknikler daha uygundur</a:t>
            </a:r>
          </a:p>
          <a:p>
            <a:pPr eaLnBrk="1" hangingPunct="1">
              <a:defRPr/>
            </a:pPr>
            <a:r>
              <a:rPr lang="tr-TR" dirty="0" err="1" smtClean="0"/>
              <a:t>Oklüzal</a:t>
            </a:r>
            <a:r>
              <a:rPr lang="tr-TR" dirty="0" smtClean="0"/>
              <a:t> detaylar frezeleme ile daha az verilebilir</a:t>
            </a:r>
          </a:p>
          <a:p>
            <a:pPr eaLnBrk="1" hangingPunct="1">
              <a:defRPr/>
            </a:pPr>
            <a:r>
              <a:rPr lang="tr-TR" dirty="0" err="1" smtClean="0"/>
              <a:t>Cad</a:t>
            </a:r>
            <a:r>
              <a:rPr lang="tr-TR" dirty="0" smtClean="0"/>
              <a:t>-cam için </a:t>
            </a:r>
            <a:r>
              <a:rPr lang="tr-TR" dirty="0" err="1" smtClean="0"/>
              <a:t>preparasyon</a:t>
            </a:r>
            <a:r>
              <a:rPr lang="tr-TR" dirty="0" smtClean="0"/>
              <a:t> net ve düzgün olmalıdır</a:t>
            </a:r>
          </a:p>
          <a:p>
            <a:pPr eaLnBrk="1" hangingPunct="1">
              <a:defRPr/>
            </a:pPr>
            <a:r>
              <a:rPr lang="tr-TR" dirty="0" err="1" smtClean="0"/>
              <a:t>Subtraktif</a:t>
            </a:r>
            <a:r>
              <a:rPr lang="tr-TR" dirty="0" smtClean="0"/>
              <a:t> sistemlerin fiyatları oldukça yüksektir.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tr-TR" dirty="0" smtClean="0"/>
              <a:t/>
            </a:r>
            <a:br>
              <a:rPr lang="tr-TR" dirty="0" smtClean="0"/>
            </a:b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847868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692696"/>
            <a:ext cx="6624736" cy="5714999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tr-TR" sz="2400" dirty="0" smtClean="0"/>
              <a:t>CAD-CAM: </a:t>
            </a:r>
            <a:r>
              <a:rPr lang="tr-TR" sz="2400" dirty="0" err="1" smtClean="0"/>
              <a:t>Cerec</a:t>
            </a:r>
            <a:r>
              <a:rPr lang="tr-TR" sz="2400" dirty="0" smtClean="0"/>
              <a:t>, DCS, </a:t>
            </a:r>
            <a:r>
              <a:rPr lang="tr-TR" sz="2400" dirty="0" err="1" smtClean="0"/>
              <a:t>Automil</a:t>
            </a:r>
            <a:r>
              <a:rPr lang="tr-TR" sz="2400" dirty="0" smtClean="0"/>
              <a:t> vs.</a:t>
            </a:r>
          </a:p>
          <a:p>
            <a:pPr eaLnBrk="1" hangingPunct="1">
              <a:defRPr/>
            </a:pPr>
            <a:r>
              <a:rPr lang="tr-TR" sz="2400" dirty="0" err="1" smtClean="0"/>
              <a:t>Anolog</a:t>
            </a:r>
            <a:r>
              <a:rPr lang="tr-TR" sz="2400" dirty="0" smtClean="0"/>
              <a:t>: </a:t>
            </a:r>
            <a:r>
              <a:rPr lang="tr-TR" sz="2400" dirty="0" err="1" smtClean="0"/>
              <a:t>Celay</a:t>
            </a:r>
            <a:r>
              <a:rPr lang="tr-TR" sz="2400" dirty="0" smtClean="0"/>
              <a:t>, </a:t>
            </a:r>
            <a:r>
              <a:rPr lang="tr-TR" sz="2400" dirty="0" err="1" smtClean="0"/>
              <a:t>Ceramatic</a:t>
            </a:r>
            <a:r>
              <a:rPr lang="tr-TR" sz="2400" dirty="0" smtClean="0"/>
              <a:t> II vs.</a:t>
            </a:r>
          </a:p>
          <a:p>
            <a:pPr eaLnBrk="1" hangingPunct="1">
              <a:defRPr/>
            </a:pPr>
            <a:r>
              <a:rPr lang="tr-TR" sz="2400" dirty="0" smtClean="0"/>
              <a:t>Erozyon tekniği: DFE…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457200"/>
            <a:ext cx="7372672" cy="1819672"/>
          </a:xfrm>
        </p:spPr>
        <p:txBody>
          <a:bodyPr/>
          <a:lstStyle/>
          <a:p>
            <a:pPr algn="just" eaLnBrk="1" hangingPunct="1">
              <a:defRPr/>
            </a:pPr>
            <a:r>
              <a:rPr lang="tr-TR" dirty="0" smtClean="0"/>
              <a:t>SİSTEMLERE ÖRNEKLER</a:t>
            </a:r>
          </a:p>
        </p:txBody>
      </p:sp>
    </p:spTree>
    <p:extLst>
      <p:ext uri="{BB962C8B-B14F-4D97-AF65-F5344CB8AC3E}">
        <p14:creationId xmlns:p14="http://schemas.microsoft.com/office/powerpoint/2010/main" val="31507193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554459"/>
            <a:ext cx="8229600" cy="4530725"/>
          </a:xfrm>
        </p:spPr>
        <p:txBody>
          <a:bodyPr>
            <a:normAutofit/>
          </a:bodyPr>
          <a:lstStyle/>
          <a:p>
            <a:pPr marL="609600" indent="-609600" eaLnBrk="1" hangingPunct="1">
              <a:defRPr/>
            </a:pPr>
            <a:r>
              <a:rPr lang="tr-TR" sz="2400" dirty="0" smtClean="0"/>
              <a:t>Günümüzde 3 çeşit yapım tekniği vardır;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tr-TR" sz="2400" dirty="0" smtClean="0"/>
              <a:t>Ölçü alınır, </a:t>
            </a:r>
            <a:r>
              <a:rPr lang="tr-TR" sz="2400" dirty="0" err="1" smtClean="0"/>
              <a:t>master</a:t>
            </a:r>
            <a:r>
              <a:rPr lang="tr-TR" sz="2400" dirty="0" smtClean="0"/>
              <a:t> model elde edilir, mum örnek hazırlanır, mum örnek taranır, </a:t>
            </a:r>
            <a:r>
              <a:rPr lang="tr-TR" sz="2400" dirty="0" err="1" smtClean="0"/>
              <a:t>die</a:t>
            </a:r>
            <a:r>
              <a:rPr lang="tr-TR" sz="2400" dirty="0" smtClean="0"/>
              <a:t> taranır.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tr-TR" sz="2400" dirty="0" smtClean="0"/>
              <a:t>Ana model üzerinde </a:t>
            </a:r>
            <a:r>
              <a:rPr lang="tr-TR" sz="2400" dirty="0" err="1" smtClean="0"/>
              <a:t>prepare</a:t>
            </a:r>
            <a:r>
              <a:rPr lang="tr-TR" sz="2400" dirty="0" smtClean="0"/>
              <a:t> edilen diş, komşu dişler ve karşıt diş taranır.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tr-TR" sz="2400" dirty="0" err="1" smtClean="0"/>
              <a:t>Mastermodel</a:t>
            </a:r>
            <a:r>
              <a:rPr lang="tr-TR" sz="2400" dirty="0" smtClean="0"/>
              <a:t> üzerinde </a:t>
            </a:r>
            <a:r>
              <a:rPr lang="tr-TR" sz="2400" dirty="0" err="1" smtClean="0"/>
              <a:t>prepare</a:t>
            </a:r>
            <a:r>
              <a:rPr lang="tr-TR" sz="2400" dirty="0" smtClean="0"/>
              <a:t> edilen dişin taranması yeterlidir.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tr-TR" sz="4000" smtClean="0"/>
              <a:t/>
            </a:r>
            <a:br>
              <a:rPr lang="tr-TR" sz="4000" smtClean="0"/>
            </a:br>
            <a:endParaRPr lang="tr-TR" sz="4000" smtClean="0"/>
          </a:p>
        </p:txBody>
      </p:sp>
    </p:spTree>
    <p:extLst>
      <p:ext uri="{BB962C8B-B14F-4D97-AF65-F5344CB8AC3E}">
        <p14:creationId xmlns:p14="http://schemas.microsoft.com/office/powerpoint/2010/main" val="2495290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r>
              <a:rPr lang="tr-TR" smtClean="0"/>
              <a:t>Freze işlemi 4 aşamada yapılır: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tr-TR" smtClean="0"/>
              <a:t>Ham materyalin dış yüzeyinin kabaca aşındırılması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tr-TR" smtClean="0"/>
              <a:t>Konturların tamamlanması için hassas aşındırma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tr-TR" smtClean="0"/>
              <a:t>İç yüzeyin kabaca aşındırılması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tr-TR" smtClean="0"/>
              <a:t>İç yüzeyin hassas olarak aşındırılması.</a:t>
            </a:r>
          </a:p>
          <a:p>
            <a:pPr marL="609600" indent="-609600" eaLnBrk="1" hangingPunct="1">
              <a:buFontTx/>
              <a:buAutoNum type="arabicPeriod"/>
              <a:defRPr/>
            </a:pPr>
            <a:endParaRPr lang="tr-TR" smtClean="0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6815089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7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6148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6149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6151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6152" name="11 Metin kutusu"/>
          <p:cNvSpPr txBox="1">
            <a:spLocks noChangeArrowheads="1"/>
          </p:cNvSpPr>
          <p:nvPr/>
        </p:nvSpPr>
        <p:spPr bwMode="auto">
          <a:xfrm>
            <a:off x="428625" y="642938"/>
            <a:ext cx="80724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6153" name="13 Metin kutusu"/>
          <p:cNvSpPr txBox="1">
            <a:spLocks noChangeArrowheads="1"/>
          </p:cNvSpPr>
          <p:nvPr/>
        </p:nvSpPr>
        <p:spPr bwMode="auto">
          <a:xfrm>
            <a:off x="285750" y="714375"/>
            <a:ext cx="8572500" cy="553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endParaRPr lang="tr-TR" dirty="0"/>
          </a:p>
          <a:p>
            <a:pPr>
              <a:buFont typeface="Arial" pitchFamily="34" charset="0"/>
              <a:buChar char="•"/>
              <a:defRPr/>
            </a:pPr>
            <a:r>
              <a:rPr lang="tr-TR" sz="2400" dirty="0"/>
              <a:t>CAD-CAM restorasyonlar; tarayıcı uçlar kullanılarak elde edilen veriler doğrultusunda bilgisayar ortamında modellendikten sonra, bilgisayar destekli freze sistemleri ile hazır porselen bloklardan aşındırılarak üretilmektedir.</a:t>
            </a:r>
          </a:p>
          <a:p>
            <a:pPr>
              <a:buFont typeface="Arial" pitchFamily="34" charset="0"/>
              <a:buChar char="•"/>
              <a:defRPr/>
            </a:pPr>
            <a:endParaRPr lang="tr-TR" sz="2400" dirty="0"/>
          </a:p>
          <a:p>
            <a:pPr>
              <a:buFont typeface="Arial" pitchFamily="34" charset="0"/>
              <a:buChar char="•"/>
              <a:defRPr/>
            </a:pPr>
            <a:r>
              <a:rPr lang="tr-TR" sz="2400" dirty="0"/>
              <a:t>Seramik,</a:t>
            </a:r>
            <a:r>
              <a:rPr lang="tr-TR" sz="2400" dirty="0" err="1"/>
              <a:t>kompozit</a:t>
            </a:r>
            <a:r>
              <a:rPr lang="tr-TR" sz="2400" dirty="0"/>
              <a:t> ve metal bloklardan kuron,köprü ve sabit protez alt yapıları üretilir.</a:t>
            </a:r>
          </a:p>
          <a:p>
            <a:pPr>
              <a:buFont typeface="Arial" pitchFamily="34" charset="0"/>
              <a:buChar char="•"/>
              <a:defRPr/>
            </a:pPr>
            <a:endParaRPr lang="tr-TR" sz="2400" dirty="0"/>
          </a:p>
          <a:p>
            <a:pPr>
              <a:buFont typeface="Arial" pitchFamily="34" charset="0"/>
              <a:buChar char="•"/>
              <a:defRPr/>
            </a:pPr>
            <a:r>
              <a:rPr lang="tr-TR" sz="2400" dirty="0"/>
              <a:t>CAD-CAM restorasyonlar, model üzerinde hazırlanan mum modelajın tarayıcı ile taranması sonrasında porselen bloktan kazınmasıyla </a:t>
            </a:r>
            <a:r>
              <a:rPr lang="en-US" sz="2400" dirty="0"/>
              <a:t>(Copy Milling) (</a:t>
            </a:r>
            <a:r>
              <a:rPr lang="tr-TR" sz="2400" dirty="0" err="1"/>
              <a:t>ö</a:t>
            </a:r>
            <a:r>
              <a:rPr lang="en-US" sz="2400" dirty="0" err="1"/>
              <a:t>rneğin</a:t>
            </a:r>
            <a:r>
              <a:rPr lang="en-US" sz="2400" dirty="0"/>
              <a:t>; </a:t>
            </a:r>
            <a:r>
              <a:rPr lang="en-US" sz="2400" dirty="0" err="1"/>
              <a:t>Celay</a:t>
            </a:r>
            <a:r>
              <a:rPr lang="en-US" sz="2400" dirty="0"/>
              <a:t>, </a:t>
            </a:r>
            <a:r>
              <a:rPr lang="en-US" sz="2400" dirty="0" err="1"/>
              <a:t>Mikrona</a:t>
            </a:r>
            <a:r>
              <a:rPr lang="en-US" sz="2400" dirty="0"/>
              <a:t>)</a:t>
            </a:r>
            <a:r>
              <a:rPr lang="tr-TR" sz="2400" dirty="0"/>
              <a:t> </a:t>
            </a:r>
            <a:r>
              <a:rPr lang="es-ES" sz="2400" dirty="0"/>
              <a:t>veya preparasyonun ya da </a:t>
            </a:r>
            <a:r>
              <a:rPr lang="tr-TR" sz="2400" dirty="0"/>
              <a:t>ö</a:t>
            </a:r>
            <a:r>
              <a:rPr lang="es-ES" sz="2400" dirty="0"/>
              <a:t>l</a:t>
            </a:r>
            <a:r>
              <a:rPr lang="tr-TR" sz="2400" dirty="0" err="1"/>
              <a:t>çü</a:t>
            </a:r>
            <a:r>
              <a:rPr lang="es-ES" sz="2400" dirty="0"/>
              <a:t>lerinin taranarak,</a:t>
            </a:r>
            <a:r>
              <a:rPr lang="tr-TR" sz="2400" dirty="0"/>
              <a:t> bilgisayara aktarılması sonrasında porselen blokların aşındırılması ile şekillendirilebilir.</a:t>
            </a:r>
          </a:p>
          <a:p>
            <a:pPr marL="457200" indent="-457200">
              <a:defRPr/>
            </a:pPr>
            <a:r>
              <a:rPr lang="tr-TR" sz="2400" b="1" u="sng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00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71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7172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7173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7175" name="8 Metin kutusu"/>
          <p:cNvSpPr txBox="1">
            <a:spLocks noChangeArrowheads="1"/>
          </p:cNvSpPr>
          <p:nvPr/>
        </p:nvSpPr>
        <p:spPr bwMode="auto">
          <a:xfrm>
            <a:off x="500063" y="1000125"/>
            <a:ext cx="8215312" cy="538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tr-TR" altLang="en-US" sz="3200" b="1" dirty="0" err="1" smtClean="0">
                <a:solidFill>
                  <a:srgbClr val="FF0000"/>
                </a:solidFill>
              </a:rPr>
              <a:t>Cad</a:t>
            </a:r>
            <a:r>
              <a:rPr lang="tr-TR" altLang="en-US" sz="3200" b="1" dirty="0" smtClean="0">
                <a:solidFill>
                  <a:srgbClr val="FF0000"/>
                </a:solidFill>
              </a:rPr>
              <a:t>-cam Sistemlerin Avantajları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 smtClean="0"/>
          </a:p>
          <a:p>
            <a:pPr lvl="1" eaLnBrk="1" hangingPunct="1">
              <a:buFont typeface="Arial" charset="0"/>
              <a:buChar char="•"/>
            </a:pPr>
            <a:r>
              <a:rPr lang="tr-TR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Geleneksel 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ölçü alma yöntemlerini ortadan kaldırmış ve bekleme süresini kısaltmıştır.</a:t>
            </a:r>
          </a:p>
          <a:p>
            <a:pPr eaLnBrk="1" hangingPunct="1">
              <a:buFont typeface="Arial" charset="0"/>
              <a:buChar char="•"/>
            </a:pP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Daha iyi </a:t>
            </a: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restoratif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 materyallerin daha kısa süre içinde elde edilmeleri sağlanmıştır.</a:t>
            </a:r>
          </a:p>
          <a:p>
            <a:pPr lvl="1" eaLnBrk="1" hangingPunct="1">
              <a:buFont typeface="Arial" charset="0"/>
              <a:buChar char="•"/>
            </a:pP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İndirekt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restorasyondan kaynaklanabilecek muhtemel çapraz </a:t>
            </a: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kontaminasyonların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önüne geçilmiştir.</a:t>
            </a:r>
          </a:p>
          <a:p>
            <a:pPr eaLnBrk="1" hangingPunct="1">
              <a:buFont typeface="Arial" charset="0"/>
              <a:buChar char="•"/>
            </a:pP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CAD-CAM sistemleri kullanılmasıyla seramik materyallerin </a:t>
            </a: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kondensasyon,eritme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ve kaynaştırma işlemleri azalmıştır.</a:t>
            </a:r>
          </a:p>
          <a:p>
            <a:pPr lvl="1" eaLnBrk="1" hangingPunct="1">
              <a:buFont typeface="Arial" charset="0"/>
              <a:buChar char="•"/>
            </a:pP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Bir diğer avantaj ise tek seansta </a:t>
            </a: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uygulanabilmesi,hem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hasta için hem de hekim için zaman kaybının önlemektedir</a:t>
            </a:r>
            <a:r>
              <a:rPr lang="tr-TR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. Bu 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sayede geçici kuron hazırlama gibi zorunluluklar ortadan kalkar.</a:t>
            </a:r>
          </a:p>
        </p:txBody>
      </p:sp>
    </p:spTree>
    <p:extLst>
      <p:ext uri="{BB962C8B-B14F-4D97-AF65-F5344CB8AC3E}">
        <p14:creationId xmlns:p14="http://schemas.microsoft.com/office/powerpoint/2010/main" val="357301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195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2052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altLang="en-US" sz="4000" b="1" dirty="0">
              <a:solidFill>
                <a:srgbClr val="FF0000"/>
              </a:solidFill>
              <a:latin typeface="+mj-lt"/>
              <a:cs typeface="+mn-cs"/>
            </a:endParaRPr>
          </a:p>
        </p:txBody>
      </p:sp>
      <p:sp>
        <p:nvSpPr>
          <p:cNvPr id="8197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8199" name="7 Metin kutusu"/>
          <p:cNvSpPr txBox="1">
            <a:spLocks noChangeArrowheads="1"/>
          </p:cNvSpPr>
          <p:nvPr/>
        </p:nvSpPr>
        <p:spPr bwMode="auto">
          <a:xfrm>
            <a:off x="500063" y="785813"/>
            <a:ext cx="8143875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tr-TR" altLang="en-US" sz="3200" b="1" dirty="0" err="1" smtClean="0">
                <a:solidFill>
                  <a:srgbClr val="FF0000"/>
                </a:solidFill>
              </a:rPr>
              <a:t>Cad</a:t>
            </a:r>
            <a:r>
              <a:rPr lang="tr-TR" altLang="en-US" sz="3200" b="1" dirty="0" smtClean="0">
                <a:solidFill>
                  <a:srgbClr val="FF0000"/>
                </a:solidFill>
              </a:rPr>
              <a:t>-cam Sistemlerinin Dezavantajları</a:t>
            </a:r>
            <a:endParaRPr lang="tr-TR" altLang="en-US" dirty="0" smtClean="0"/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Kısıtlayan en önemli faktör üretim maliyetidir.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Monokromatik blokların kullanılması ise ideal estetik beklentilerin her zaman karşılanmasında yeterli olamamaktadır.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Derin </a:t>
            </a: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subgingival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marjinlerin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bilgisayar ortamına aktarılması sorun olabilmekte</a:t>
            </a:r>
            <a:r>
              <a:rPr lang="tr-TR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, bu 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nedenle iyi bir dişeti </a:t>
            </a: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retraksiyonu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gerekmektedir.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20031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219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9220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9221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9223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9224" name="9 Metin kutusu"/>
          <p:cNvSpPr txBox="1">
            <a:spLocks noChangeArrowheads="1"/>
          </p:cNvSpPr>
          <p:nvPr/>
        </p:nvSpPr>
        <p:spPr bwMode="auto">
          <a:xfrm>
            <a:off x="571500" y="785813"/>
            <a:ext cx="8001000" cy="489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tr-TR" altLang="en-US" b="1" dirty="0" err="1">
                <a:solidFill>
                  <a:srgbClr val="FF0000"/>
                </a:solidFill>
              </a:rPr>
              <a:t>Dental</a:t>
            </a:r>
            <a:r>
              <a:rPr lang="tr-TR" altLang="en-US" b="1" dirty="0">
                <a:solidFill>
                  <a:srgbClr val="FF0000"/>
                </a:solidFill>
              </a:rPr>
              <a:t> CAD-CAM Sistemlerin Başarısı İçin Gereken Faktörler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lvl="1" eaLnBrk="1" hangingPunct="1">
              <a:buFont typeface="Arial" charset="0"/>
              <a:buChar char="•"/>
            </a:pPr>
            <a:r>
              <a:rPr lang="tr-TR" altLang="en-US" dirty="0" err="1"/>
              <a:t>İntraoral</a:t>
            </a:r>
            <a:r>
              <a:rPr lang="tr-TR" altLang="en-US" dirty="0"/>
              <a:t> kameranın netliği ve </a:t>
            </a:r>
            <a:r>
              <a:rPr lang="tr-TR" altLang="en-US" dirty="0" err="1"/>
              <a:t>milling</a:t>
            </a:r>
            <a:r>
              <a:rPr lang="tr-TR" altLang="en-US" dirty="0"/>
              <a:t> ünitesi</a:t>
            </a:r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Yazılım programının ve dizayn algoritmasının sınırlamaları</a:t>
            </a:r>
          </a:p>
          <a:p>
            <a:pPr lvl="1" eaLnBrk="1" hangingPunct="1">
              <a:buFont typeface="Arial" charset="0"/>
              <a:buChar char="•"/>
            </a:pPr>
            <a:r>
              <a:rPr lang="tr-TR" altLang="en-US" dirty="0"/>
              <a:t>Kullanılan </a:t>
            </a:r>
            <a:r>
              <a:rPr lang="tr-TR" altLang="en-US" dirty="0" err="1"/>
              <a:t>yazılım,final</a:t>
            </a:r>
            <a:r>
              <a:rPr lang="tr-TR" altLang="en-US" dirty="0"/>
              <a:t> </a:t>
            </a:r>
            <a:r>
              <a:rPr lang="tr-TR" altLang="en-US" dirty="0" err="1"/>
              <a:t>sinterlemesi</a:t>
            </a:r>
            <a:r>
              <a:rPr lang="tr-TR" altLang="en-US" dirty="0"/>
              <a:t> sırasında oluşacak büzülme miktarını hesaplayabilmeli ve iyi bir marjinal oturumu sağlayabilmeli</a:t>
            </a:r>
          </a:p>
          <a:p>
            <a:pPr eaLnBrk="1" hangingPunct="1">
              <a:buFont typeface="Arial" charset="0"/>
              <a:buChar char="•"/>
            </a:pPr>
            <a:r>
              <a:rPr lang="tr-TR" altLang="en-US" dirty="0" err="1"/>
              <a:t>Simantasyon</a:t>
            </a:r>
            <a:r>
              <a:rPr lang="tr-TR" altLang="en-US" dirty="0"/>
              <a:t> ve diğer bitime işlemleri de restorasyonun başarısı için önemlidir.</a:t>
            </a:r>
          </a:p>
          <a:p>
            <a:pPr lvl="1" eaLnBrk="1" hangingPunct="1">
              <a:buFont typeface="Arial" charset="0"/>
              <a:buChar char="•"/>
            </a:pPr>
            <a:r>
              <a:rPr lang="tr-TR" altLang="en-US" dirty="0"/>
              <a:t>Laboratuvar temelli sistemler alt yapı materyali olarak seramikler kadar </a:t>
            </a:r>
            <a:r>
              <a:rPr lang="tr-TR" altLang="en-US" dirty="0" err="1"/>
              <a:t>titanyum,soy</a:t>
            </a:r>
            <a:r>
              <a:rPr lang="tr-TR" altLang="en-US" dirty="0"/>
              <a:t> metaller ve hatta soy olmayan materyalleri bile işleyebilmelidir.</a:t>
            </a:r>
          </a:p>
        </p:txBody>
      </p:sp>
    </p:spTree>
    <p:extLst>
      <p:ext uri="{BB962C8B-B14F-4D97-AF65-F5344CB8AC3E}">
        <p14:creationId xmlns:p14="http://schemas.microsoft.com/office/powerpoint/2010/main" val="72870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43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10244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10245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10247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10248" name="9 Metin kutusu"/>
          <p:cNvSpPr txBox="1">
            <a:spLocks noChangeArrowheads="1"/>
          </p:cNvSpPr>
          <p:nvPr/>
        </p:nvSpPr>
        <p:spPr bwMode="auto">
          <a:xfrm>
            <a:off x="500063" y="785813"/>
            <a:ext cx="8143875" cy="495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tr-TR" altLang="en-US" sz="2800" b="1" dirty="0" err="1" smtClean="0">
                <a:solidFill>
                  <a:srgbClr val="FF0000"/>
                </a:solidFill>
              </a:rPr>
              <a:t>Cad</a:t>
            </a:r>
            <a:r>
              <a:rPr lang="tr-TR" altLang="en-US" sz="2800" b="1" dirty="0" smtClean="0">
                <a:solidFill>
                  <a:srgbClr val="FF0000"/>
                </a:solidFill>
              </a:rPr>
              <a:t>-cam Sistemlerinde Kullanılan Materyaller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Presinterize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seramiklerde </a:t>
            </a: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ingotlar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poröz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yapıda </a:t>
            </a: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olup,hızlı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bir </a:t>
            </a: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frezleme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işlemine imkan tanırlar.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Pöröz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yapının elemine edilmesi için ikinci bir </a:t>
            </a: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sinterizasyon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işlemine ihtiyaç vardır.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Tam olarak </a:t>
            </a: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sinterlenmiş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seramiklerde ise </a:t>
            </a: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non-pöröz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mevcut olup </a:t>
            </a: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frezleme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işlemi zor yapılır.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Zirkonya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Seramikler,3Y-TZP,Alümina ile güçlendirilmiş cam </a:t>
            </a: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infiltre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Zirkonya,Mg-PSZ,Zirkonyum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oksit kristalleri..</a:t>
            </a:r>
          </a:p>
        </p:txBody>
      </p:sp>
    </p:spTree>
    <p:extLst>
      <p:ext uri="{BB962C8B-B14F-4D97-AF65-F5344CB8AC3E}">
        <p14:creationId xmlns:p14="http://schemas.microsoft.com/office/powerpoint/2010/main" val="371950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6"/>
          <p:cNvSpPr>
            <a:spLocks noChangeArrowheads="1"/>
          </p:cNvSpPr>
          <p:nvPr/>
        </p:nvSpPr>
        <p:spPr bwMode="auto">
          <a:xfrm>
            <a:off x="152400" y="428625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1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12292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12293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12295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12296" name="11 Metin kutusu"/>
          <p:cNvSpPr txBox="1">
            <a:spLocks noChangeArrowheads="1"/>
          </p:cNvSpPr>
          <p:nvPr/>
        </p:nvSpPr>
        <p:spPr bwMode="auto">
          <a:xfrm>
            <a:off x="500063" y="1143000"/>
            <a:ext cx="7858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endParaRPr lang="en-US" altLang="en-US"/>
          </a:p>
        </p:txBody>
      </p:sp>
      <p:sp>
        <p:nvSpPr>
          <p:cNvPr id="12297" name="8 Metin kutusu"/>
          <p:cNvSpPr txBox="1">
            <a:spLocks noChangeArrowheads="1"/>
          </p:cNvSpPr>
          <p:nvPr/>
        </p:nvSpPr>
        <p:spPr bwMode="auto">
          <a:xfrm>
            <a:off x="571500" y="785813"/>
            <a:ext cx="8072438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tr-TR" altLang="en-US" sz="3200" b="1" dirty="0" err="1" smtClean="0">
                <a:solidFill>
                  <a:srgbClr val="FF0000"/>
                </a:solidFill>
              </a:rPr>
              <a:t>Cad</a:t>
            </a:r>
            <a:r>
              <a:rPr lang="tr-TR" altLang="en-US" sz="3200" b="1" dirty="0" smtClean="0">
                <a:solidFill>
                  <a:srgbClr val="FF0000"/>
                </a:solidFill>
              </a:rPr>
              <a:t>-cam Sistemleri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algn="just" eaLnBrk="1" hangingPunct="1">
              <a:buFont typeface="Arial" charset="0"/>
              <a:buChar char="•"/>
            </a:pPr>
            <a:r>
              <a:rPr lang="tr-TR" altLang="en-US" dirty="0">
                <a:latin typeface="+mj-lt"/>
              </a:rPr>
              <a:t>Verilerin toplanarak </a:t>
            </a:r>
            <a:r>
              <a:rPr lang="tr-TR" altLang="en-US" dirty="0" smtClean="0">
                <a:latin typeface="+mj-lt"/>
              </a:rPr>
              <a:t>kayıt edilmesi, geleneksel </a:t>
            </a:r>
            <a:r>
              <a:rPr lang="tr-TR" altLang="en-US" dirty="0">
                <a:latin typeface="+mj-lt"/>
              </a:rPr>
              <a:t>kurallara uygun olarak seçilen restorasyon tasarımını bilgisayar ile hazırlanması(CAD) ve restorasyonun üretilmesi(CAM) olmak üzere tüm CAD-CAM sistemlerinin üç  fonksiyonel bölümü bulunmaktadır.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52896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5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13316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13317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13319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13320" name="11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buFont typeface="Times New Roman" pitchFamily="18" charset="0"/>
              <a:buAutoNum type="arabicPeriod"/>
            </a:pPr>
            <a:r>
              <a:rPr lang="tr-TR" altLang="en-US" b="1" dirty="0" smtClean="0">
                <a:solidFill>
                  <a:srgbClr val="FF0000"/>
                </a:solidFill>
              </a:rPr>
              <a:t>Verilerin Toplanarak Kaydedilmesi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 smtClean="0"/>
          </a:p>
          <a:p>
            <a:pPr algn="just" eaLnBrk="1" hangingPunct="1">
              <a:buFont typeface="Arial" charset="0"/>
              <a:buChar char="•"/>
            </a:pPr>
            <a:r>
              <a:rPr lang="tr-TR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Mekanik 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veya optik </a:t>
            </a: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sayısallaştırıcılar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ile yapılır.</a:t>
            </a:r>
          </a:p>
          <a:p>
            <a:pPr algn="just" eaLnBrk="1" hangingPunct="1">
              <a:buFont typeface="Arial" charset="0"/>
              <a:buChar char="•"/>
            </a:pP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Mekanik </a:t>
            </a: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sayısallaştırıcı,tarayıcının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diş ile göreceli olarak pozisyonunu </a:t>
            </a: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koruyarak,prepare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edilen diş yüzeyinin tamamının haritasını oluşturur.</a:t>
            </a:r>
          </a:p>
          <a:p>
            <a:pPr algn="just" eaLnBrk="1" hangingPunct="1">
              <a:buFont typeface="Arial" charset="0"/>
              <a:buChar char="•"/>
            </a:pP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Bu tip </a:t>
            </a: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sayısallaştırıcılar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genelde dişin silikon ölçüsü gibi </a:t>
            </a: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kavite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ve negatif yüzeylerden veri elde etmek için kullanılır.</a:t>
            </a:r>
          </a:p>
          <a:p>
            <a:pPr algn="just" eaLnBrk="1" hangingPunct="1">
              <a:buFont typeface="Arial" charset="0"/>
              <a:buChar char="•"/>
            </a:pP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Optik </a:t>
            </a: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sayısallaştırıcılar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genellikle harekete </a:t>
            </a: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duyarlıdır.Bu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nedenle optik tarayıcılar ile veri </a:t>
            </a: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toplanırken,hastanın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ufak bir hareketi hazırlanan restorasyonu etkileyebilir.</a:t>
            </a:r>
          </a:p>
          <a:p>
            <a:pPr algn="just" eaLnBrk="1" hangingPunct="1">
              <a:buFont typeface="Arial" charset="0"/>
              <a:buChar char="•"/>
            </a:pP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Hızlı ve yüksek </a:t>
            </a: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çözünürlülüğe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sahip veriler elde edilmesinin </a:t>
            </a:r>
            <a:r>
              <a:rPr lang="tr-T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yanında,gölgelenme</a:t>
            </a:r>
            <a:r>
              <a:rPr lang="tr-T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dezavantajları arasındadır. </a:t>
            </a:r>
          </a:p>
        </p:txBody>
      </p:sp>
    </p:spTree>
    <p:extLst>
      <p:ext uri="{BB962C8B-B14F-4D97-AF65-F5344CB8AC3E}">
        <p14:creationId xmlns:p14="http://schemas.microsoft.com/office/powerpoint/2010/main" val="16980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39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14340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14341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14343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14344" name="11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14345" name="15 Metin kutusu"/>
          <p:cNvSpPr txBox="1">
            <a:spLocks noChangeArrowheads="1"/>
          </p:cNvSpPr>
          <p:nvPr/>
        </p:nvSpPr>
        <p:spPr bwMode="auto">
          <a:xfrm>
            <a:off x="214313" y="928688"/>
            <a:ext cx="8929687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tr-TR" altLang="en-US" b="1" dirty="0" smtClean="0">
                <a:solidFill>
                  <a:srgbClr val="FF0000"/>
                </a:solidFill>
              </a:rPr>
              <a:t>2.Tasarımın Bilgisayar Yardımıyla Hazırlanması</a:t>
            </a:r>
          </a:p>
          <a:p>
            <a:pPr eaLnBrk="1" hangingPunct="1">
              <a:buFont typeface="Arial" charset="0"/>
              <a:buChar char="•"/>
            </a:pPr>
            <a:r>
              <a:rPr lang="tr-TR" altLang="en-US" dirty="0" smtClean="0"/>
              <a:t>Bilgisayar </a:t>
            </a:r>
            <a:r>
              <a:rPr lang="tr-TR" altLang="en-US" dirty="0"/>
              <a:t>ortamına kaydedilen veriler daha sonra bilgisayar yazılımı sayesinde noktacıklardan </a:t>
            </a:r>
            <a:r>
              <a:rPr lang="tr-TR" altLang="en-US" dirty="0" err="1"/>
              <a:t>oluşan,üç</a:t>
            </a:r>
            <a:r>
              <a:rPr lang="tr-TR" altLang="en-US" dirty="0"/>
              <a:t> boyutlu </a:t>
            </a:r>
            <a:r>
              <a:rPr lang="tr-TR" altLang="en-US" dirty="0" err="1"/>
              <a:t>olrak</a:t>
            </a:r>
            <a:r>
              <a:rPr lang="tr-TR" altLang="en-US" dirty="0"/>
              <a:t> her yöne çevrilebilen ve üzerinde düzeltme işlemlerinin yapılabildiği sanal bir modele dönüştürülebilmektedir.</a:t>
            </a:r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Tasarım tamamlandıktan sonra CAD ünitesi sanal </a:t>
            </a:r>
            <a:r>
              <a:rPr lang="tr-TR" altLang="en-US" dirty="0" err="1"/>
              <a:t>modeli,CAM</a:t>
            </a:r>
            <a:r>
              <a:rPr lang="tr-TR" altLang="en-US" dirty="0"/>
              <a:t> ünitesini kontrol eden komutlar dizisine çevirmektedir.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</p:txBody>
      </p:sp>
      <p:pic>
        <p:nvPicPr>
          <p:cNvPr id="14346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786188"/>
            <a:ext cx="39243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16 Altbilgi Yer Tutucusu"/>
          <p:cNvSpPr>
            <a:spLocks noGrp="1"/>
          </p:cNvSpPr>
          <p:nvPr>
            <p:ph type="ftr" sz="quarter" idx="12"/>
          </p:nvPr>
        </p:nvSpPr>
        <p:spPr>
          <a:xfrm>
            <a:off x="1714500" y="6072188"/>
            <a:ext cx="5429250" cy="457200"/>
          </a:xfrm>
        </p:spPr>
        <p:txBody>
          <a:bodyPr/>
          <a:lstStyle/>
          <a:p>
            <a:pPr>
              <a:defRPr/>
            </a:pPr>
            <a:r>
              <a:rPr lang="tr-TR" dirty="0" smtClean="0"/>
              <a:t>Bilgisayar yazılımı ile noktacıklardan oluşan alt yapı tasarımı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3412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3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15364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15365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15367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12" name="11 Metin kutusu"/>
          <p:cNvSpPr txBox="1"/>
          <p:nvPr/>
        </p:nvSpPr>
        <p:spPr>
          <a:xfrm>
            <a:off x="500063" y="714375"/>
            <a:ext cx="8072437" cy="34163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tr-TR" sz="2400" b="1" dirty="0" smtClean="0">
                <a:solidFill>
                  <a:srgbClr val="FF0000"/>
                </a:solidFill>
                <a:cs typeface="+mn-cs"/>
              </a:rPr>
              <a:t>3.Restorasyonun Üretilmesi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tr-TR" sz="2400" dirty="0" smtClean="0">
                <a:cs typeface="+mn-cs"/>
              </a:rPr>
              <a:t>Tasarım </a:t>
            </a:r>
            <a:r>
              <a:rPr lang="tr-TR" sz="2400" dirty="0">
                <a:cs typeface="+mn-cs"/>
              </a:rPr>
              <a:t>aşamasında elde edilen üç boyutlu restorasyon </a:t>
            </a:r>
            <a:r>
              <a:rPr lang="tr-TR" sz="2400" dirty="0">
                <a:cs typeface="+mn-cs"/>
              </a:rPr>
              <a:t>modelleri,CAM uygulamaları ile malzeme formuna geçmeye hazır hale gelir.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tr-TR" sz="2400" dirty="0">
                <a:cs typeface="+mn-cs"/>
              </a:rPr>
              <a:t>Çeşitli üretim sistemleri vardır,en çok bilineni freze sistemidir.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tr-TR" sz="2400" dirty="0">
                <a:cs typeface="+mn-cs"/>
              </a:rPr>
              <a:t>Burada döner sistem şekillendirme işlemi yaparken bloklarda yine bilgisayar kontrolü ile hareket kapasitesine sahiptir.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tr-TR" sz="2400" dirty="0">
                <a:cs typeface="+mn-cs"/>
              </a:rPr>
              <a:t>Bu cihazlar çok yüksek sayıdaki işlemi,birbirine çok yakın hassasiyette ve çok düşük hata payları ile yapabilmektedir.</a:t>
            </a:r>
          </a:p>
        </p:txBody>
      </p:sp>
      <p:pic>
        <p:nvPicPr>
          <p:cNvPr id="1536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447704"/>
            <a:ext cx="3791496" cy="212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203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87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16388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16389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16391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12" name="11 Metin kutusu"/>
          <p:cNvSpPr txBox="1"/>
          <p:nvPr/>
        </p:nvSpPr>
        <p:spPr>
          <a:xfrm>
            <a:off x="500063" y="714375"/>
            <a:ext cx="8072437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tr-TR" dirty="0">
              <a:cs typeface="+mn-cs"/>
            </a:endParaRPr>
          </a:p>
        </p:txBody>
      </p:sp>
      <p:sp>
        <p:nvSpPr>
          <p:cNvPr id="16393" name="8 Metin kutusu"/>
          <p:cNvSpPr txBox="1">
            <a:spLocks noChangeArrowheads="1"/>
          </p:cNvSpPr>
          <p:nvPr/>
        </p:nvSpPr>
        <p:spPr bwMode="auto">
          <a:xfrm>
            <a:off x="285750" y="928688"/>
            <a:ext cx="8572500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tr-TR" altLang="en-US" sz="3200" b="1" dirty="0" err="1" smtClean="0">
                <a:solidFill>
                  <a:srgbClr val="FF0000"/>
                </a:solidFill>
              </a:rPr>
              <a:t>Cad</a:t>
            </a:r>
            <a:r>
              <a:rPr lang="tr-TR" altLang="en-US" sz="3200" b="1" dirty="0" smtClean="0">
                <a:solidFill>
                  <a:srgbClr val="FF0000"/>
                </a:solidFill>
              </a:rPr>
              <a:t>-cam Sistemleri </a:t>
            </a:r>
            <a:r>
              <a:rPr lang="tr-TR" altLang="en-US" sz="3200" b="1" dirty="0" err="1" smtClean="0">
                <a:solidFill>
                  <a:srgbClr val="FF0000"/>
                </a:solidFill>
              </a:rPr>
              <a:t>Nerede,nasıl</a:t>
            </a:r>
            <a:r>
              <a:rPr lang="tr-TR" altLang="en-US" sz="3200" b="1" dirty="0" smtClean="0">
                <a:solidFill>
                  <a:srgbClr val="FF0000"/>
                </a:solidFill>
              </a:rPr>
              <a:t> Kullanılır?</a:t>
            </a:r>
            <a:r>
              <a:rPr lang="tr-TR" altLang="en-US" dirty="0" smtClean="0"/>
              <a:t> </a:t>
            </a:r>
          </a:p>
          <a:p>
            <a:pPr algn="just" eaLnBrk="1" hangingPunct="1">
              <a:buFont typeface="Arial" charset="0"/>
              <a:buChar char="•"/>
            </a:pPr>
            <a:r>
              <a:rPr lang="en-US" altLang="en-US" dirty="0" err="1" smtClean="0">
                <a:latin typeface="+mn-lt"/>
              </a:rPr>
              <a:t>Günümüzde</a:t>
            </a:r>
            <a:r>
              <a:rPr lang="en-US" altLang="en-US" dirty="0" smtClean="0">
                <a:latin typeface="+mn-lt"/>
              </a:rPr>
              <a:t> </a:t>
            </a:r>
            <a:r>
              <a:rPr lang="en-US" altLang="en-US" dirty="0">
                <a:latin typeface="+mn-lt"/>
              </a:rPr>
              <a:t>CAD/CAM </a:t>
            </a:r>
            <a:r>
              <a:rPr lang="en-US" altLang="en-US" dirty="0" err="1">
                <a:latin typeface="+mn-lt"/>
              </a:rPr>
              <a:t>sistemleri</a:t>
            </a:r>
            <a:r>
              <a:rPr lang="en-US" altLang="en-US" dirty="0">
                <a:latin typeface="+mn-lt"/>
              </a:rPr>
              <a:t> </a:t>
            </a:r>
            <a:r>
              <a:rPr lang="en-US" altLang="en-US" dirty="0" err="1">
                <a:latin typeface="+mn-lt"/>
              </a:rPr>
              <a:t>inley</a:t>
            </a:r>
            <a:r>
              <a:rPr lang="en-US" altLang="en-US" dirty="0">
                <a:latin typeface="+mn-lt"/>
              </a:rPr>
              <a:t>, </a:t>
            </a:r>
            <a:r>
              <a:rPr lang="en-US" altLang="en-US" dirty="0" err="1">
                <a:latin typeface="+mn-lt"/>
              </a:rPr>
              <a:t>onley</a:t>
            </a:r>
            <a:r>
              <a:rPr lang="en-US" altLang="en-US" dirty="0">
                <a:latin typeface="+mn-lt"/>
              </a:rPr>
              <a:t>,</a:t>
            </a:r>
            <a:r>
              <a:rPr lang="tr-TR" altLang="en-US" dirty="0">
                <a:latin typeface="+mn-lt"/>
              </a:rPr>
              <a:t> </a:t>
            </a:r>
            <a:r>
              <a:rPr lang="tr-TR" altLang="en-US" dirty="0" err="1">
                <a:latin typeface="+mn-lt"/>
              </a:rPr>
              <a:t>laminate</a:t>
            </a:r>
            <a:r>
              <a:rPr lang="tr-TR" altLang="en-US" dirty="0">
                <a:latin typeface="+mn-lt"/>
              </a:rPr>
              <a:t> </a:t>
            </a:r>
            <a:r>
              <a:rPr lang="tr-TR" altLang="en-US" dirty="0" err="1">
                <a:latin typeface="+mn-lt"/>
              </a:rPr>
              <a:t>veneer</a:t>
            </a:r>
            <a:r>
              <a:rPr lang="tr-TR" altLang="en-US" dirty="0">
                <a:latin typeface="+mn-lt"/>
              </a:rPr>
              <a:t>, bölümlü kron, tam kron ve köprü </a:t>
            </a:r>
            <a:r>
              <a:rPr lang="tr-TR" altLang="en-US" dirty="0" smtClean="0">
                <a:latin typeface="+mn-lt"/>
              </a:rPr>
              <a:t>sistemleri, </a:t>
            </a:r>
            <a:r>
              <a:rPr lang="tr-TR" altLang="en-US" dirty="0">
                <a:latin typeface="+mn-lt"/>
              </a:rPr>
              <a:t>hareketli bölümlü protezlerin iskelet </a:t>
            </a:r>
            <a:r>
              <a:rPr lang="tr-TR" altLang="en-US" dirty="0" smtClean="0">
                <a:latin typeface="+mn-lt"/>
              </a:rPr>
              <a:t>yapıları, </a:t>
            </a:r>
            <a:r>
              <a:rPr lang="tr-TR" altLang="en-US" dirty="0" err="1">
                <a:latin typeface="+mn-lt"/>
              </a:rPr>
              <a:t>implant</a:t>
            </a:r>
            <a:r>
              <a:rPr lang="tr-TR" altLang="en-US" dirty="0">
                <a:latin typeface="+mn-lt"/>
              </a:rPr>
              <a:t> cerrahisinde kullanılan </a:t>
            </a:r>
            <a:r>
              <a:rPr lang="tr-TR" altLang="en-US" dirty="0" err="1">
                <a:latin typeface="+mn-lt"/>
              </a:rPr>
              <a:t>stentlerin</a:t>
            </a:r>
            <a:r>
              <a:rPr lang="tr-TR" altLang="en-US" dirty="0">
                <a:latin typeface="+mn-lt"/>
              </a:rPr>
              <a:t> tasarlanıp </a:t>
            </a:r>
            <a:r>
              <a:rPr lang="tr-TR" altLang="en-US" dirty="0" smtClean="0">
                <a:latin typeface="+mn-lt"/>
              </a:rPr>
              <a:t>üretilmesi gibi </a:t>
            </a:r>
            <a:r>
              <a:rPr lang="tr-TR" altLang="en-US" dirty="0">
                <a:latin typeface="+mn-lt"/>
              </a:rPr>
              <a:t>geniş bir </a:t>
            </a:r>
            <a:r>
              <a:rPr lang="tr-TR" altLang="en-US" dirty="0" err="1">
                <a:latin typeface="+mn-lt"/>
              </a:rPr>
              <a:t>endikasyon</a:t>
            </a:r>
            <a:r>
              <a:rPr lang="tr-TR" altLang="en-US" dirty="0">
                <a:latin typeface="+mn-lt"/>
              </a:rPr>
              <a:t> alanını kapsamaktadır.</a:t>
            </a:r>
          </a:p>
          <a:p>
            <a:pPr algn="just" eaLnBrk="1" hangingPunct="1">
              <a:buFont typeface="Arial" charset="0"/>
              <a:buChar char="•"/>
            </a:pPr>
            <a:r>
              <a:rPr lang="tr-TR" altLang="en-US" dirty="0">
                <a:latin typeface="+mn-lt"/>
              </a:rPr>
              <a:t>Bu sistemler </a:t>
            </a:r>
            <a:r>
              <a:rPr lang="tr-TR" altLang="en-US" dirty="0" err="1">
                <a:latin typeface="+mn-lt"/>
              </a:rPr>
              <a:t>maksillofasiyal</a:t>
            </a:r>
            <a:r>
              <a:rPr lang="tr-TR" altLang="en-US" dirty="0">
                <a:latin typeface="+mn-lt"/>
              </a:rPr>
              <a:t> protezlerin hazırlanmasında da</a:t>
            </a:r>
          </a:p>
          <a:p>
            <a:pPr algn="just" eaLnBrk="1" hangingPunct="1"/>
            <a:r>
              <a:rPr lang="tr-TR" altLang="en-US" dirty="0">
                <a:latin typeface="+mn-lt"/>
              </a:rPr>
              <a:t>kullanılmaktadır.</a:t>
            </a:r>
          </a:p>
          <a:p>
            <a:pPr algn="just" eaLnBrk="1" hangingPunct="1">
              <a:buFont typeface="Arial" charset="0"/>
              <a:buChar char="•"/>
            </a:pPr>
            <a:r>
              <a:rPr lang="tr-TR" altLang="en-US" dirty="0">
                <a:latin typeface="+mn-lt"/>
              </a:rPr>
              <a:t>CAD/CAM teknolojisi ayrıca </a:t>
            </a:r>
            <a:r>
              <a:rPr lang="tr-TR" altLang="en-US" dirty="0" err="1">
                <a:latin typeface="+mn-lt"/>
              </a:rPr>
              <a:t>implant</a:t>
            </a:r>
            <a:r>
              <a:rPr lang="tr-TR" altLang="en-US" dirty="0">
                <a:latin typeface="+mn-lt"/>
              </a:rPr>
              <a:t> destekli protezlerde </a:t>
            </a:r>
            <a:r>
              <a:rPr lang="tr-TR" altLang="en-US" dirty="0" err="1">
                <a:latin typeface="+mn-lt"/>
              </a:rPr>
              <a:t>dayanak,kron</a:t>
            </a:r>
            <a:r>
              <a:rPr lang="tr-TR" altLang="en-US" dirty="0">
                <a:latin typeface="+mn-lt"/>
              </a:rPr>
              <a:t>-köprü ve </a:t>
            </a:r>
            <a:r>
              <a:rPr lang="tr-TR" altLang="en-US" dirty="0" err="1">
                <a:latin typeface="+mn-lt"/>
              </a:rPr>
              <a:t>hibrit</a:t>
            </a:r>
            <a:r>
              <a:rPr lang="tr-TR" altLang="en-US" dirty="0">
                <a:latin typeface="+mn-lt"/>
              </a:rPr>
              <a:t> protez alt yapı tasarımı ve üretiminde de uygulanmaktadır.</a:t>
            </a:r>
          </a:p>
        </p:txBody>
      </p:sp>
    </p:spTree>
    <p:extLst>
      <p:ext uri="{BB962C8B-B14F-4D97-AF65-F5344CB8AC3E}">
        <p14:creationId xmlns:p14="http://schemas.microsoft.com/office/powerpoint/2010/main" val="391292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1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17412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17413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17415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pic>
        <p:nvPicPr>
          <p:cNvPr id="17416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928688"/>
            <a:ext cx="8358187" cy="535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763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35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18436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18437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18439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18440" name="11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pic>
        <p:nvPicPr>
          <p:cNvPr id="18441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714375"/>
            <a:ext cx="8229600" cy="564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97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59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19460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19461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19463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17417" name="9 Metin kutusu"/>
          <p:cNvSpPr txBox="1">
            <a:spLocks noChangeArrowheads="1"/>
          </p:cNvSpPr>
          <p:nvPr/>
        </p:nvSpPr>
        <p:spPr bwMode="auto">
          <a:xfrm>
            <a:off x="500063" y="857250"/>
            <a:ext cx="8001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tr-TR" sz="3200" b="1" u="sng" dirty="0">
                <a:solidFill>
                  <a:srgbClr val="FF0000"/>
                </a:solidFill>
              </a:rPr>
              <a:t>CAD-CAM SİSTEMLERİ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tr-TR" dirty="0"/>
          </a:p>
          <a:p>
            <a:pPr marL="457200" indent="-457200">
              <a:buFont typeface="+mj-lt"/>
              <a:buAutoNum type="arabicPeriod"/>
              <a:defRPr/>
            </a:pPr>
            <a:r>
              <a:rPr lang="tr-TR" dirty="0"/>
              <a:t>CEREC SİSTEMİ(</a:t>
            </a:r>
            <a:r>
              <a:rPr lang="tr-TR" dirty="0" err="1"/>
              <a:t>CEramic</a:t>
            </a:r>
            <a:r>
              <a:rPr lang="tr-TR" dirty="0"/>
              <a:t> </a:t>
            </a:r>
            <a:r>
              <a:rPr lang="tr-TR" dirty="0" err="1"/>
              <a:t>REConstruction</a:t>
            </a:r>
            <a:r>
              <a:rPr lang="tr-TR" dirty="0"/>
              <a:t>,SİRONA)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tr-TR" dirty="0"/>
              <a:t>CİCERO SİSTEMİ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tr-TR" dirty="0"/>
              <a:t>CELAY SİSTEMİ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tr-TR" dirty="0"/>
              <a:t>PROCERA SİSTEMİ(NOBEL BİOCARE)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tr-TR" dirty="0"/>
              <a:t>CERCON SİSTEMİ(DEGUDENT)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tr-TR" dirty="0"/>
              <a:t>LAVA SİSTEMİ(3M ESPE)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tr-TR" dirty="0"/>
              <a:t>EVEREST(KAVO)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tr-TR" dirty="0"/>
              <a:t>DCS </a:t>
            </a:r>
            <a:r>
              <a:rPr lang="tr-TR" dirty="0"/>
              <a:t>ZİRKON(PRECİDENT)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tr-TR" dirty="0"/>
          </a:p>
          <a:p>
            <a:pPr marL="457200" indent="-457200">
              <a:buFont typeface="+mj-lt"/>
              <a:buAutoNum type="arabicPeriod"/>
              <a:defRPr/>
            </a:pPr>
            <a:endParaRPr lang="tr-TR" dirty="0"/>
          </a:p>
          <a:p>
            <a:pPr marL="457200" indent="-457200">
              <a:buFont typeface="+mj-lt"/>
              <a:buAutoNum type="arabicPeriod"/>
              <a:defRPr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3468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483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20484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20485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20487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20488" name="11 Metin kutusu"/>
          <p:cNvSpPr txBox="1">
            <a:spLocks noChangeArrowheads="1"/>
          </p:cNvSpPr>
          <p:nvPr/>
        </p:nvSpPr>
        <p:spPr bwMode="auto">
          <a:xfrm>
            <a:off x="500063" y="642938"/>
            <a:ext cx="8215312" cy="596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tr-TR" altLang="en-US" sz="3200" b="1" dirty="0">
                <a:solidFill>
                  <a:srgbClr val="FF0000"/>
                </a:solidFill>
              </a:rPr>
              <a:t>CEREC SİSTEMİ</a:t>
            </a:r>
          </a:p>
          <a:p>
            <a:pPr eaLnBrk="1" hangingPunct="1">
              <a:buFont typeface="Arial" charset="0"/>
              <a:buChar char="•"/>
            </a:pPr>
            <a:r>
              <a:rPr lang="tr-TR" altLang="en-US" dirty="0" err="1"/>
              <a:t>Cerec</a:t>
            </a:r>
            <a:r>
              <a:rPr lang="tr-TR" altLang="en-US" dirty="0"/>
              <a:t> sistemi klinikte ilk kullanılan CAD-CAM sistemidir.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1985 yılında 3 eksende aşındırma yapan </a:t>
            </a:r>
            <a:r>
              <a:rPr lang="tr-TR" altLang="en-US" dirty="0" err="1">
                <a:solidFill>
                  <a:srgbClr val="FF0000"/>
                </a:solidFill>
              </a:rPr>
              <a:t>Cerec</a:t>
            </a:r>
            <a:r>
              <a:rPr lang="tr-TR" altLang="en-US" dirty="0">
                <a:solidFill>
                  <a:srgbClr val="FF0000"/>
                </a:solidFill>
              </a:rPr>
              <a:t> 1 </a:t>
            </a:r>
            <a:r>
              <a:rPr lang="tr-TR" altLang="en-US" dirty="0"/>
              <a:t>sistemi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1994 yılında 8 eksende aşındırma yapabilen </a:t>
            </a:r>
            <a:r>
              <a:rPr lang="tr-TR" altLang="en-US" dirty="0" err="1">
                <a:solidFill>
                  <a:srgbClr val="FF0000"/>
                </a:solidFill>
              </a:rPr>
              <a:t>Cerec</a:t>
            </a:r>
            <a:r>
              <a:rPr lang="tr-TR" altLang="en-US" dirty="0">
                <a:solidFill>
                  <a:srgbClr val="FF0000"/>
                </a:solidFill>
              </a:rPr>
              <a:t> 2 </a:t>
            </a:r>
            <a:r>
              <a:rPr lang="tr-TR" altLang="en-US" dirty="0"/>
              <a:t>sistemi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2000 yılında </a:t>
            </a:r>
            <a:r>
              <a:rPr lang="tr-TR" altLang="en-US" dirty="0" err="1"/>
              <a:t>Cerec</a:t>
            </a:r>
            <a:r>
              <a:rPr lang="tr-TR" altLang="en-US" dirty="0"/>
              <a:t> 2 sisteminin geliştirilmiş </a:t>
            </a:r>
            <a:r>
              <a:rPr lang="it-IT" altLang="en-US" dirty="0"/>
              <a:t>hali olan </a:t>
            </a:r>
            <a:r>
              <a:rPr lang="it-IT" altLang="en-US" dirty="0">
                <a:solidFill>
                  <a:srgbClr val="FF0000"/>
                </a:solidFill>
              </a:rPr>
              <a:t>Cerec 3 </a:t>
            </a:r>
            <a:r>
              <a:rPr lang="it-IT" altLang="en-US" dirty="0"/>
              <a:t>sistemi (Sirona, Bensheim,</a:t>
            </a:r>
            <a:r>
              <a:rPr lang="tr-TR" altLang="en-US" dirty="0"/>
              <a:t> Almanya) üretilmiştir.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 err="1"/>
              <a:t>Cerec</a:t>
            </a:r>
            <a:r>
              <a:rPr lang="tr-TR" altLang="en-US" dirty="0"/>
              <a:t> 1’den </a:t>
            </a:r>
            <a:r>
              <a:rPr lang="tr-TR" altLang="en-US" dirty="0" err="1"/>
              <a:t>Cerec</a:t>
            </a:r>
            <a:r>
              <a:rPr lang="tr-TR" altLang="en-US" dirty="0"/>
              <a:t> 3 sisteme geçildikçe daha ayrıntılı ve daha uyumlu restorasyonlar elde edilmiştir.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 err="1"/>
              <a:t>Cerec</a:t>
            </a:r>
            <a:r>
              <a:rPr lang="tr-TR" altLang="en-US" dirty="0"/>
              <a:t> sistemin temelinde, üç boyutlu optik ölçü alan </a:t>
            </a:r>
            <a:r>
              <a:rPr lang="tr-TR" altLang="en-US" dirty="0" err="1"/>
              <a:t>intraoral</a:t>
            </a:r>
            <a:r>
              <a:rPr lang="tr-TR" altLang="en-US" dirty="0"/>
              <a:t> kamera vardır.(</a:t>
            </a:r>
            <a:r>
              <a:rPr lang="tr-TR" altLang="en-US" dirty="0" err="1"/>
              <a:t>Sirocam</a:t>
            </a:r>
            <a:r>
              <a:rPr lang="tr-TR" alt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3247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07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						03/04/2014</a:t>
            </a:r>
          </a:p>
        </p:txBody>
      </p:sp>
      <p:sp>
        <p:nvSpPr>
          <p:cNvPr id="21508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21509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21511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21512" name="11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14" name="13 Metin kutusu"/>
          <p:cNvSpPr txBox="1"/>
          <p:nvPr/>
        </p:nvSpPr>
        <p:spPr>
          <a:xfrm>
            <a:off x="500063" y="571500"/>
            <a:ext cx="8001000" cy="517064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tr-TR" b="1" u="sng" dirty="0">
              <a:cs typeface="+mn-cs"/>
            </a:endParaRPr>
          </a:p>
          <a:p>
            <a:pPr algn="just">
              <a:buFont typeface="Arial" pitchFamily="34" charset="0"/>
              <a:buChar char="•"/>
              <a:defRPr/>
            </a:pPr>
            <a:r>
              <a:rPr lang="tr-TR" sz="2400" dirty="0" err="1"/>
              <a:t>Cerec</a:t>
            </a:r>
            <a:r>
              <a:rPr lang="tr-TR" sz="2400" dirty="0"/>
              <a:t> sisteminin en büyük avantajlarından biri, tek seansta restorasyonun tamamlanıp </a:t>
            </a:r>
            <a:r>
              <a:rPr lang="tr-TR" sz="2400" dirty="0" err="1"/>
              <a:t>ağıza</a:t>
            </a:r>
            <a:r>
              <a:rPr lang="tr-TR" sz="2400" dirty="0"/>
              <a:t> </a:t>
            </a:r>
            <a:r>
              <a:rPr lang="tr-TR" sz="2400" dirty="0" err="1"/>
              <a:t>simante</a:t>
            </a:r>
            <a:r>
              <a:rPr lang="tr-TR" sz="2400" dirty="0"/>
              <a:t> edilebilmesidir.</a:t>
            </a:r>
          </a:p>
          <a:p>
            <a:pPr algn="just">
              <a:buFont typeface="Arial" pitchFamily="34" charset="0"/>
              <a:buChar char="•"/>
              <a:defRPr/>
            </a:pPr>
            <a:endParaRPr lang="tr-TR" sz="2400" dirty="0"/>
          </a:p>
          <a:p>
            <a:pPr algn="just">
              <a:buFont typeface="Arial" pitchFamily="34" charset="0"/>
              <a:buChar char="•"/>
              <a:defRPr/>
            </a:pPr>
            <a:r>
              <a:rPr lang="tr-TR" sz="2400" dirty="0"/>
              <a:t>Makine; alınan optik olcunun aktarıldığı ve restorasyonun şeklinin düzenlendiği görüntü-ölçü algılama ünitesi (</a:t>
            </a:r>
            <a:r>
              <a:rPr lang="tr-TR" sz="2400" dirty="0" err="1"/>
              <a:t>Cerec</a:t>
            </a:r>
            <a:r>
              <a:rPr lang="tr-TR" sz="2400" dirty="0"/>
              <a:t> </a:t>
            </a:r>
            <a:r>
              <a:rPr lang="tr-TR" sz="2400" dirty="0" err="1"/>
              <a:t>Image</a:t>
            </a:r>
            <a:r>
              <a:rPr lang="tr-TR" sz="2400" dirty="0"/>
              <a:t> </a:t>
            </a:r>
            <a:r>
              <a:rPr lang="tr-TR" sz="2400" dirty="0" err="1"/>
              <a:t>Unıt</a:t>
            </a:r>
            <a:r>
              <a:rPr lang="tr-TR" sz="2400" dirty="0"/>
              <a:t>) ve aşındırma işleminin yapıldığı freze ü</a:t>
            </a:r>
            <a:r>
              <a:rPr lang="en-US" sz="2400" dirty="0" err="1"/>
              <a:t>nitesine</a:t>
            </a:r>
            <a:r>
              <a:rPr lang="en-US" sz="2400" dirty="0"/>
              <a:t> (</a:t>
            </a:r>
            <a:r>
              <a:rPr lang="en-US" sz="2400" dirty="0" err="1"/>
              <a:t>Cerec</a:t>
            </a:r>
            <a:r>
              <a:rPr lang="en-US" sz="2400" dirty="0"/>
              <a:t> in Lab) </a:t>
            </a:r>
            <a:r>
              <a:rPr lang="en-US" sz="2400" dirty="0" err="1"/>
              <a:t>sahiptir</a:t>
            </a:r>
            <a:r>
              <a:rPr lang="en-US" sz="2400" dirty="0"/>
              <a:t>.</a:t>
            </a:r>
            <a:endParaRPr lang="tr-TR" sz="2400" dirty="0"/>
          </a:p>
          <a:p>
            <a:pPr algn="just">
              <a:buFont typeface="Arial" pitchFamily="34" charset="0"/>
              <a:buChar char="•"/>
              <a:defRPr/>
            </a:pPr>
            <a:endParaRPr lang="tr-TR" sz="2400" dirty="0"/>
          </a:p>
          <a:p>
            <a:pPr algn="just">
              <a:buFont typeface="Arial" pitchFamily="34" charset="0"/>
              <a:buChar char="•"/>
              <a:defRPr/>
            </a:pPr>
            <a:r>
              <a:rPr lang="tr-TR" sz="2400" dirty="0"/>
              <a:t>CAD ve CAM ünitelerinin bağlantısı radyo dalgaları ile sağlanır. Bu sayede üniteler birbirinden bağımsız çalışabilmektedir. Bu özellik sayesinde bir ünitede bir restorasyon dizayn edilirken, diğer ünitede </a:t>
            </a:r>
            <a:r>
              <a:rPr lang="es-ES" sz="2400" dirty="0"/>
              <a:t>diğer bir restorasyon freze edilebilir.</a:t>
            </a:r>
            <a:endParaRPr lang="tr-TR" sz="2400" dirty="0"/>
          </a:p>
          <a:p>
            <a:pPr algn="just">
              <a:buFont typeface="Arial" pitchFamily="34" charset="0"/>
              <a:buChar char="•"/>
              <a:defRPr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18068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1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22532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22533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22535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22536" name="11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22537" name="13 Metin kutusu"/>
          <p:cNvSpPr txBox="1">
            <a:spLocks noChangeArrowheads="1"/>
          </p:cNvSpPr>
          <p:nvPr/>
        </p:nvSpPr>
        <p:spPr bwMode="auto">
          <a:xfrm>
            <a:off x="785813" y="714375"/>
            <a:ext cx="7429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b="1" u="sng"/>
          </a:p>
        </p:txBody>
      </p:sp>
      <p:sp>
        <p:nvSpPr>
          <p:cNvPr id="22538" name="10 Dikdörtgen"/>
          <p:cNvSpPr>
            <a:spLocks noChangeArrowheads="1"/>
          </p:cNvSpPr>
          <p:nvPr/>
        </p:nvSpPr>
        <p:spPr bwMode="auto">
          <a:xfrm>
            <a:off x="285750" y="785813"/>
            <a:ext cx="8501063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tr-TR" altLang="en-US" sz="3200" b="1" dirty="0" err="1">
                <a:solidFill>
                  <a:srgbClr val="FF0000"/>
                </a:solidFill>
              </a:rPr>
              <a:t>Cerec</a:t>
            </a:r>
            <a:r>
              <a:rPr lang="tr-TR" altLang="en-US" sz="3200" b="1" dirty="0">
                <a:solidFill>
                  <a:srgbClr val="FF0000"/>
                </a:solidFill>
              </a:rPr>
              <a:t> Sistemlerin Üretim İşlemleri</a:t>
            </a:r>
            <a:endParaRPr lang="tr-TR" altLang="en-US" b="1" dirty="0"/>
          </a:p>
          <a:p>
            <a:pPr eaLnBrk="1" hangingPunct="1"/>
            <a:endParaRPr lang="tr-TR" altLang="en-US" dirty="0"/>
          </a:p>
          <a:p>
            <a:pPr eaLnBrk="1" hangingPunct="1"/>
            <a:r>
              <a:rPr lang="pl-PL" altLang="en-US" dirty="0"/>
              <a:t>1-Di preparasyonu tipik olarak tam seramik</a:t>
            </a:r>
            <a:r>
              <a:rPr lang="tr-TR" altLang="en-US" dirty="0"/>
              <a:t> restorasyonların hazırlandığı gibi hazırlanır.</a:t>
            </a:r>
          </a:p>
          <a:p>
            <a:pPr eaLnBrk="1" hangingPunct="1"/>
            <a:r>
              <a:rPr lang="tr-TR" altLang="en-US" dirty="0"/>
              <a:t>2-Opak bir toz ile </a:t>
            </a:r>
            <a:r>
              <a:rPr lang="tr-TR" altLang="en-US" dirty="0" err="1"/>
              <a:t>prepare</a:t>
            </a:r>
            <a:r>
              <a:rPr lang="tr-TR" altLang="en-US" dirty="0"/>
              <a:t> edilen </a:t>
            </a:r>
            <a:r>
              <a:rPr lang="tr-TR" altLang="en-US" dirty="0" err="1"/>
              <a:t>di</a:t>
            </a:r>
            <a:r>
              <a:rPr lang="tr-TR" altLang="en-US" dirty="0"/>
              <a:t> kaplanır.</a:t>
            </a:r>
          </a:p>
          <a:p>
            <a:pPr eaLnBrk="1" hangingPunct="1"/>
            <a:r>
              <a:rPr lang="tr-TR" altLang="en-US" dirty="0"/>
              <a:t>3-Optik tarayıcı ile </a:t>
            </a:r>
            <a:r>
              <a:rPr lang="tr-TR" altLang="en-US" dirty="0" err="1"/>
              <a:t>prepare</a:t>
            </a:r>
            <a:r>
              <a:rPr lang="tr-TR" altLang="en-US" dirty="0"/>
              <a:t> edilen dişin bilgisayar monitörüne görüntüsü yansıtılır. Görüntü yakalanınca bilgisayara kaydedilir.</a:t>
            </a:r>
          </a:p>
          <a:p>
            <a:pPr eaLnBrk="1" hangingPunct="1"/>
            <a:r>
              <a:rPr lang="tr-TR" altLang="en-US" dirty="0"/>
              <a:t>4-Bilgisayar ekranında </a:t>
            </a:r>
            <a:r>
              <a:rPr lang="tr-TR" altLang="en-US" dirty="0" err="1"/>
              <a:t>marjinler</a:t>
            </a:r>
            <a:r>
              <a:rPr lang="tr-TR" altLang="en-US" dirty="0"/>
              <a:t> ve konturlar belirlenir.</a:t>
            </a:r>
          </a:p>
          <a:p>
            <a:pPr eaLnBrk="1" hangingPunct="1"/>
            <a:r>
              <a:rPr lang="tr-TR" altLang="en-US" dirty="0"/>
              <a:t>5-Uygun boyutta seçilen seramik blok şekillendirme ünitesine yerleştirilir. Bir kuronun hazırlanma süresi yaklaşık 20 dakikadır.</a:t>
            </a:r>
          </a:p>
          <a:p>
            <a:pPr eaLnBrk="1" hangingPunct="1"/>
            <a:r>
              <a:rPr lang="tr-TR" altLang="en-US" dirty="0"/>
              <a:t>6-Elde edilen restorasyonun ağızda kontrolü yapılır ve </a:t>
            </a:r>
            <a:r>
              <a:rPr lang="tr-TR" altLang="en-US" dirty="0" err="1"/>
              <a:t>kompozit</a:t>
            </a:r>
            <a:r>
              <a:rPr lang="tr-TR" altLang="en-US" dirty="0"/>
              <a:t> esaslı yapıştırma simanı ile </a:t>
            </a:r>
            <a:r>
              <a:rPr lang="tr-TR" altLang="en-US" dirty="0" err="1"/>
              <a:t>simante</a:t>
            </a:r>
            <a:r>
              <a:rPr lang="tr-TR" altLang="en-US" dirty="0"/>
              <a:t> edilir.</a:t>
            </a:r>
          </a:p>
        </p:txBody>
      </p:sp>
    </p:spTree>
    <p:extLst>
      <p:ext uri="{BB962C8B-B14F-4D97-AF65-F5344CB8AC3E}">
        <p14:creationId xmlns:p14="http://schemas.microsoft.com/office/powerpoint/2010/main" val="320158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55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23556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23557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23559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23560" name="11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23561" name="13 Metin kutusu"/>
          <p:cNvSpPr txBox="1">
            <a:spLocks noChangeArrowheads="1"/>
          </p:cNvSpPr>
          <p:nvPr/>
        </p:nvSpPr>
        <p:spPr bwMode="auto">
          <a:xfrm>
            <a:off x="285750" y="571500"/>
            <a:ext cx="8501063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914400" indent="-4572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 err="1"/>
              <a:t>Cerec</a:t>
            </a:r>
            <a:r>
              <a:rPr lang="tr-TR" altLang="en-US" dirty="0"/>
              <a:t> </a:t>
            </a:r>
            <a:r>
              <a:rPr lang="tr-TR" altLang="en-US" dirty="0" err="1"/>
              <a:t>sisteminin,yüksek</a:t>
            </a:r>
            <a:r>
              <a:rPr lang="tr-TR" altLang="en-US" dirty="0"/>
              <a:t> maliyeti, restorasyonların hazırlandığı</a:t>
            </a:r>
          </a:p>
          <a:p>
            <a:pPr eaLnBrk="1" hangingPunct="1"/>
            <a:r>
              <a:rPr lang="tr-TR" altLang="en-US" dirty="0"/>
              <a:t>blokların genellikle tek renkli olması nedeni ile estetik  sağlanamaması ve </a:t>
            </a:r>
            <a:r>
              <a:rPr lang="tr-TR" altLang="en-US" dirty="0" err="1"/>
              <a:t>subgingival</a:t>
            </a:r>
            <a:r>
              <a:rPr lang="tr-TR" altLang="en-US" dirty="0"/>
              <a:t> bölgelerde dijital fotoğraf alınamaması gibi dezavantajları mevcuttur.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 err="1"/>
              <a:t>Cerec</a:t>
            </a:r>
            <a:r>
              <a:rPr lang="tr-TR" altLang="en-US" dirty="0"/>
              <a:t> sistemi, </a:t>
            </a:r>
            <a:r>
              <a:rPr lang="tr-TR" altLang="en-US" dirty="0" err="1"/>
              <a:t>inley,onley</a:t>
            </a:r>
            <a:r>
              <a:rPr lang="tr-TR" altLang="en-US" dirty="0"/>
              <a:t>, </a:t>
            </a:r>
            <a:r>
              <a:rPr lang="tr-TR" altLang="en-US" dirty="0" err="1"/>
              <a:t>lamina</a:t>
            </a:r>
            <a:r>
              <a:rPr lang="tr-TR" altLang="en-US" dirty="0"/>
              <a:t> </a:t>
            </a:r>
            <a:r>
              <a:rPr lang="tr-TR" altLang="en-US" dirty="0" err="1"/>
              <a:t>veneer</a:t>
            </a:r>
            <a:r>
              <a:rPr lang="tr-TR" altLang="en-US" dirty="0"/>
              <a:t> restorasyonlar ve kuron restorasyonlarının hazırlanmasında ve 2001 Nisan ayından</a:t>
            </a:r>
          </a:p>
          <a:p>
            <a:pPr eaLnBrk="1" hangingPunct="1"/>
            <a:r>
              <a:rPr lang="tr-TR" altLang="en-US" dirty="0"/>
              <a:t>itibaren üç üyeli sabit </a:t>
            </a:r>
            <a:r>
              <a:rPr lang="tr-TR" altLang="en-US" dirty="0" err="1"/>
              <a:t>protetik</a:t>
            </a:r>
            <a:r>
              <a:rPr lang="tr-TR" altLang="en-US" dirty="0"/>
              <a:t> restorasyonların uygulanmasında kullanılmaktadır.</a:t>
            </a:r>
          </a:p>
          <a:p>
            <a:pPr eaLnBrk="1" hangingPunct="1"/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 err="1"/>
              <a:t>Cerec</a:t>
            </a:r>
            <a:r>
              <a:rPr lang="tr-TR" altLang="en-US" dirty="0"/>
              <a:t> </a:t>
            </a:r>
            <a:r>
              <a:rPr lang="tr-TR" altLang="en-US" dirty="0" err="1"/>
              <a:t>inLab</a:t>
            </a:r>
            <a:r>
              <a:rPr lang="tr-TR" altLang="en-US" dirty="0"/>
              <a:t> sistemde ise </a:t>
            </a:r>
            <a:r>
              <a:rPr lang="tr-TR" altLang="en-US" dirty="0" err="1"/>
              <a:t>Cerec</a:t>
            </a:r>
            <a:r>
              <a:rPr lang="tr-TR" altLang="en-US" dirty="0"/>
              <a:t> 3’e ilave olarak CAD/CAM ile kuronlar ve hatta çok üyeli köprüler için yüksek dirençli tam seramik restorasyonlar üretilir.</a:t>
            </a:r>
          </a:p>
        </p:txBody>
      </p:sp>
    </p:spTree>
    <p:extLst>
      <p:ext uri="{BB962C8B-B14F-4D97-AF65-F5344CB8AC3E}">
        <p14:creationId xmlns:p14="http://schemas.microsoft.com/office/powerpoint/2010/main" val="110862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4579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24580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24581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24583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24584" name="11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24585" name="13 Metin kutusu"/>
          <p:cNvSpPr txBox="1">
            <a:spLocks noChangeArrowheads="1"/>
          </p:cNvSpPr>
          <p:nvPr/>
        </p:nvSpPr>
        <p:spPr bwMode="auto">
          <a:xfrm>
            <a:off x="785813" y="714375"/>
            <a:ext cx="7429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b="1" u="sng"/>
          </a:p>
        </p:txBody>
      </p:sp>
      <p:sp>
        <p:nvSpPr>
          <p:cNvPr id="24586" name="10 Metin kutusu"/>
          <p:cNvSpPr txBox="1">
            <a:spLocks noChangeArrowheads="1"/>
          </p:cNvSpPr>
          <p:nvPr/>
        </p:nvSpPr>
        <p:spPr bwMode="auto">
          <a:xfrm>
            <a:off x="285750" y="714375"/>
            <a:ext cx="85725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tr-TR" altLang="en-US" sz="3200" b="1" dirty="0">
                <a:solidFill>
                  <a:srgbClr val="FF0000"/>
                </a:solidFill>
              </a:rPr>
              <a:t>CİCERO SİSTEMİ</a:t>
            </a: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 err="1"/>
              <a:t>Cicero</a:t>
            </a:r>
            <a:r>
              <a:rPr lang="tr-TR" altLang="en-US" dirty="0"/>
              <a:t> (</a:t>
            </a:r>
            <a:r>
              <a:rPr lang="tr-TR" altLang="en-US" dirty="0" err="1"/>
              <a:t>Computer</a:t>
            </a:r>
            <a:r>
              <a:rPr lang="tr-TR" altLang="en-US" dirty="0"/>
              <a:t> </a:t>
            </a:r>
            <a:r>
              <a:rPr lang="tr-TR" altLang="en-US" dirty="0" err="1"/>
              <a:t>Integrated</a:t>
            </a:r>
            <a:r>
              <a:rPr lang="tr-TR" altLang="en-US" dirty="0"/>
              <a:t> </a:t>
            </a:r>
            <a:r>
              <a:rPr lang="tr-TR" altLang="en-US" dirty="0" err="1"/>
              <a:t>Ceramic</a:t>
            </a:r>
            <a:r>
              <a:rPr lang="tr-TR" altLang="en-US" dirty="0"/>
              <a:t> </a:t>
            </a:r>
            <a:r>
              <a:rPr lang="tr-TR" altLang="en-US" dirty="0" err="1"/>
              <a:t>Reconstruction</a:t>
            </a:r>
            <a:r>
              <a:rPr lang="tr-TR" altLang="en-US" dirty="0"/>
              <a:t>) sistemi, optik tarama, seramik </a:t>
            </a:r>
            <a:r>
              <a:rPr lang="tr-TR" altLang="en-US" dirty="0" err="1"/>
              <a:t>sintering</a:t>
            </a:r>
            <a:r>
              <a:rPr lang="tr-TR" altLang="en-US" dirty="0"/>
              <a:t> ve CAM esaslarına dayanmaktadır.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 err="1"/>
              <a:t>Cicero</a:t>
            </a:r>
            <a:r>
              <a:rPr lang="tr-TR" altLang="en-US" dirty="0"/>
              <a:t> sisteminin çalışma </a:t>
            </a:r>
            <a:r>
              <a:rPr lang="tr-TR" altLang="en-US" dirty="0" err="1"/>
              <a:t>aşamaları;model</a:t>
            </a:r>
            <a:r>
              <a:rPr lang="tr-TR" altLang="en-US" dirty="0"/>
              <a:t> </a:t>
            </a:r>
            <a:r>
              <a:rPr lang="tr-TR" altLang="en-US" dirty="0" err="1"/>
              <a:t>hazırlığı,optik</a:t>
            </a:r>
            <a:r>
              <a:rPr lang="tr-TR" altLang="en-US" dirty="0"/>
              <a:t> tarama, dizayn, </a:t>
            </a:r>
            <a:r>
              <a:rPr lang="tr-TR" altLang="en-US" dirty="0" err="1"/>
              <a:t>sinterlenme</a:t>
            </a:r>
            <a:r>
              <a:rPr lang="tr-TR" altLang="en-US" dirty="0"/>
              <a:t> işlemi, </a:t>
            </a:r>
            <a:r>
              <a:rPr lang="tr-TR" altLang="en-US" dirty="0" err="1"/>
              <a:t>sentrik</a:t>
            </a:r>
            <a:r>
              <a:rPr lang="tr-TR" altLang="en-US" dirty="0"/>
              <a:t> </a:t>
            </a:r>
            <a:r>
              <a:rPr lang="tr-TR" altLang="en-US" dirty="0" err="1"/>
              <a:t>okluzyon</a:t>
            </a:r>
            <a:r>
              <a:rPr lang="tr-TR" altLang="en-US" dirty="0"/>
              <a:t> ayarı, </a:t>
            </a:r>
            <a:r>
              <a:rPr lang="tr-TR" altLang="en-US" dirty="0" err="1"/>
              <a:t>artikulasyon</a:t>
            </a:r>
            <a:r>
              <a:rPr lang="tr-TR" altLang="en-US" dirty="0"/>
              <a:t> ayarları, tabakaların oluşturulması ve bilgisayar destekli yapım</a:t>
            </a:r>
          </a:p>
          <a:p>
            <a:pPr eaLnBrk="1" hangingPunct="1"/>
            <a:r>
              <a:rPr lang="tr-TR" altLang="en-US" dirty="0"/>
              <a:t>aşaması olarak özetlenebilir.</a:t>
            </a:r>
          </a:p>
          <a:p>
            <a:pPr eaLnBrk="1" hangingPunct="1"/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 Lazer tarayıcı ile önce güdük model tek başına, sonra modelin tümü olmak üzere tarama işlemi yapılır.</a:t>
            </a:r>
          </a:p>
        </p:txBody>
      </p:sp>
    </p:spTree>
    <p:extLst>
      <p:ext uri="{BB962C8B-B14F-4D97-AF65-F5344CB8AC3E}">
        <p14:creationId xmlns:p14="http://schemas.microsoft.com/office/powerpoint/2010/main" val="143875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603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25604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25605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25607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25608" name="11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25609" name="13 Metin kutusu"/>
          <p:cNvSpPr txBox="1">
            <a:spLocks noChangeArrowheads="1"/>
          </p:cNvSpPr>
          <p:nvPr/>
        </p:nvSpPr>
        <p:spPr bwMode="auto">
          <a:xfrm>
            <a:off x="785813" y="714375"/>
            <a:ext cx="7429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b="1" u="sng"/>
          </a:p>
        </p:txBody>
      </p:sp>
      <p:sp>
        <p:nvSpPr>
          <p:cNvPr id="25610" name="10 Metin kutusu"/>
          <p:cNvSpPr txBox="1">
            <a:spLocks noChangeArrowheads="1"/>
          </p:cNvSpPr>
          <p:nvPr/>
        </p:nvSpPr>
        <p:spPr bwMode="auto">
          <a:xfrm>
            <a:off x="214313" y="642938"/>
            <a:ext cx="8643937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 Kapanış modeli üzerine yerleştirilerek model daha hassas olarak bir kez daha taranır, data bankasında bulunan hazır kuronlar arasından en uygun kuron belirlenir.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 Maksimum </a:t>
            </a:r>
            <a:r>
              <a:rPr lang="tr-TR" altLang="en-US" dirty="0" err="1"/>
              <a:t>proksimal</a:t>
            </a:r>
            <a:r>
              <a:rPr lang="tr-TR" altLang="en-US" dirty="0"/>
              <a:t> kontak ve karşıt dişle </a:t>
            </a:r>
            <a:r>
              <a:rPr lang="tr-TR" altLang="en-US" dirty="0" err="1"/>
              <a:t>sentrik</a:t>
            </a:r>
            <a:r>
              <a:rPr lang="tr-TR" altLang="en-US" dirty="0"/>
              <a:t> </a:t>
            </a:r>
            <a:r>
              <a:rPr lang="tr-TR" altLang="en-US" dirty="0" err="1"/>
              <a:t>okluzyon</a:t>
            </a:r>
            <a:endParaRPr lang="tr-TR" altLang="en-US" dirty="0"/>
          </a:p>
          <a:p>
            <a:pPr eaLnBrk="1" hangingPunct="1"/>
            <a:r>
              <a:rPr lang="tr-TR" altLang="en-US" dirty="0"/>
              <a:t>oluşturulur.</a:t>
            </a:r>
          </a:p>
          <a:p>
            <a:pPr eaLnBrk="1" hangingPunct="1"/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 Freze bölmesinde altyapı işlenir, aynı sistemle önce </a:t>
            </a:r>
            <a:r>
              <a:rPr lang="tr-TR" altLang="en-US" dirty="0" err="1"/>
              <a:t>dentin</a:t>
            </a:r>
            <a:r>
              <a:rPr lang="tr-TR" altLang="en-US" dirty="0"/>
              <a:t>, daha sonra mine porseleni preslenip pişirilir ve freze bölmesinde</a:t>
            </a:r>
          </a:p>
          <a:p>
            <a:pPr eaLnBrk="1" hangingPunct="1"/>
            <a:r>
              <a:rPr lang="tr-TR" altLang="en-US" dirty="0"/>
              <a:t>İşlenir.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algn="ctr" eaLnBrk="1" hangingPunct="1"/>
            <a:endParaRPr lang="tr-TR" altLang="en-US" sz="32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83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627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26628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26629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26631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26632" name="11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26633" name="13 Metin kutusu"/>
          <p:cNvSpPr txBox="1">
            <a:spLocks noChangeArrowheads="1"/>
          </p:cNvSpPr>
          <p:nvPr/>
        </p:nvSpPr>
        <p:spPr bwMode="auto">
          <a:xfrm>
            <a:off x="785813" y="714375"/>
            <a:ext cx="7429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b="1" u="sng"/>
          </a:p>
        </p:txBody>
      </p:sp>
      <p:sp>
        <p:nvSpPr>
          <p:cNvPr id="26634" name="12 Metin kutusu"/>
          <p:cNvSpPr txBox="1">
            <a:spLocks noChangeArrowheads="1"/>
          </p:cNvSpPr>
          <p:nvPr/>
        </p:nvSpPr>
        <p:spPr bwMode="auto">
          <a:xfrm>
            <a:off x="428625" y="785813"/>
            <a:ext cx="8286750" cy="538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tr-TR" altLang="en-US" sz="3200" b="1" dirty="0">
                <a:solidFill>
                  <a:srgbClr val="FF0000"/>
                </a:solidFill>
              </a:rPr>
              <a:t>CELAY SİSTEMİ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 </a:t>
            </a:r>
            <a:r>
              <a:rPr lang="tr-TR" altLang="en-US" dirty="0" err="1"/>
              <a:t>Celay</a:t>
            </a:r>
            <a:r>
              <a:rPr lang="tr-TR" altLang="en-US" dirty="0"/>
              <a:t> sistemi ilk kez </a:t>
            </a:r>
            <a:r>
              <a:rPr lang="tr-TR" altLang="en-US" dirty="0" err="1"/>
              <a:t>Zurih</a:t>
            </a:r>
            <a:r>
              <a:rPr lang="tr-TR" altLang="en-US" dirty="0"/>
              <a:t> Üniversitesinde doktora tezi olarak ortaya atılan ve kopya/freze tekniğine dayanan bir sistemdir.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 Bitişik iki bölümden oluşan cihazın sol bölümü kopyalama </a:t>
            </a:r>
            <a:r>
              <a:rPr lang="tr-TR" altLang="en-US" dirty="0" err="1"/>
              <a:t>odası,sağ</a:t>
            </a:r>
            <a:r>
              <a:rPr lang="tr-TR" altLang="en-US" dirty="0"/>
              <a:t> bölümü ise freze odası adını almaktadır.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 Kopyalama odasındaki aşındırma özelliği olmayan tarayıcı</a:t>
            </a:r>
          </a:p>
          <a:p>
            <a:pPr eaLnBrk="1" hangingPunct="1"/>
            <a:r>
              <a:rPr lang="tr-TR" altLang="en-US" dirty="0"/>
              <a:t>uçlar, </a:t>
            </a:r>
            <a:r>
              <a:rPr lang="tr-TR" altLang="en-US" dirty="0" err="1"/>
              <a:t>modelasyonun</a:t>
            </a:r>
            <a:r>
              <a:rPr lang="tr-TR" altLang="en-US" dirty="0"/>
              <a:t> yüzeyinde dolaştırıldığında, </a:t>
            </a:r>
            <a:r>
              <a:rPr lang="de-DE" altLang="en-US" dirty="0" err="1"/>
              <a:t>freze</a:t>
            </a:r>
            <a:r>
              <a:rPr lang="de-DE" altLang="en-US" dirty="0"/>
              <a:t> </a:t>
            </a:r>
            <a:r>
              <a:rPr lang="de-DE" altLang="en-US" dirty="0" err="1"/>
              <a:t>odasındaki</a:t>
            </a:r>
            <a:r>
              <a:rPr lang="de-DE" altLang="en-US" dirty="0"/>
              <a:t> </a:t>
            </a:r>
            <a:r>
              <a:rPr lang="tr-TR" altLang="en-US" dirty="0"/>
              <a:t>ö</a:t>
            </a:r>
            <a:r>
              <a:rPr lang="de-DE" altLang="en-US" dirty="0" err="1"/>
              <a:t>zel</a:t>
            </a:r>
            <a:r>
              <a:rPr lang="de-DE" altLang="en-US" dirty="0"/>
              <a:t> </a:t>
            </a:r>
            <a:r>
              <a:rPr lang="de-DE" altLang="en-US" dirty="0" err="1"/>
              <a:t>frezler</a:t>
            </a:r>
            <a:r>
              <a:rPr lang="de-DE" altLang="en-US" dirty="0"/>
              <a:t> </a:t>
            </a:r>
            <a:r>
              <a:rPr lang="de-DE" altLang="en-US" dirty="0" err="1"/>
              <a:t>porselen</a:t>
            </a:r>
            <a:r>
              <a:rPr lang="de-DE" altLang="en-US" dirty="0"/>
              <a:t> </a:t>
            </a:r>
            <a:r>
              <a:rPr lang="de-DE" altLang="en-US" dirty="0" err="1"/>
              <a:t>bloğu</a:t>
            </a:r>
            <a:r>
              <a:rPr lang="tr-TR" altLang="en-US" dirty="0"/>
              <a:t> şekillendirmeye başlar.</a:t>
            </a:r>
          </a:p>
          <a:p>
            <a:pPr eaLnBrk="1" hangingPunct="1"/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 Tarayıcı uçların hareketini </a:t>
            </a:r>
            <a:r>
              <a:rPr lang="tr-TR" altLang="en-US" dirty="0" err="1"/>
              <a:t>frezlere</a:t>
            </a:r>
            <a:r>
              <a:rPr lang="tr-TR" altLang="en-US" dirty="0"/>
              <a:t> aktaran </a:t>
            </a:r>
            <a:r>
              <a:rPr lang="tr-TR" altLang="en-US" dirty="0" err="1"/>
              <a:t>sistem,cihazın</a:t>
            </a:r>
            <a:r>
              <a:rPr lang="tr-TR" altLang="en-US" dirty="0"/>
              <a:t> orta kısmındadır.</a:t>
            </a:r>
          </a:p>
        </p:txBody>
      </p:sp>
    </p:spTree>
    <p:extLst>
      <p:ext uri="{BB962C8B-B14F-4D97-AF65-F5344CB8AC3E}">
        <p14:creationId xmlns:p14="http://schemas.microsoft.com/office/powerpoint/2010/main" val="258720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1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27652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27653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27655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27656" name="11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27657" name="13 Metin kutusu"/>
          <p:cNvSpPr txBox="1">
            <a:spLocks noChangeArrowheads="1"/>
          </p:cNvSpPr>
          <p:nvPr/>
        </p:nvSpPr>
        <p:spPr bwMode="auto">
          <a:xfrm>
            <a:off x="785813" y="714375"/>
            <a:ext cx="7429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b="1" u="sng"/>
          </a:p>
        </p:txBody>
      </p:sp>
      <p:sp>
        <p:nvSpPr>
          <p:cNvPr id="27658" name="10 Metin kutusu"/>
          <p:cNvSpPr txBox="1">
            <a:spLocks noChangeArrowheads="1"/>
          </p:cNvSpPr>
          <p:nvPr/>
        </p:nvSpPr>
        <p:spPr bwMode="auto">
          <a:xfrm>
            <a:off x="214313" y="714375"/>
            <a:ext cx="8715375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Tarayıcı uçların hareketini </a:t>
            </a:r>
            <a:r>
              <a:rPr lang="tr-TR" altLang="en-US" dirty="0" err="1"/>
              <a:t>frezlere</a:t>
            </a:r>
            <a:r>
              <a:rPr lang="tr-TR" altLang="en-US" dirty="0"/>
              <a:t> aktaran </a:t>
            </a:r>
            <a:r>
              <a:rPr lang="tr-TR" altLang="en-US" dirty="0" err="1"/>
              <a:t>sistem,cihazın</a:t>
            </a:r>
            <a:r>
              <a:rPr lang="tr-TR" altLang="en-US" dirty="0"/>
              <a:t> orta kısmındadır.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Özel soğutma sistemi ve sıvısı yardımıyla seramik blok ve aşındırıcı elmas frezelerin soğutulma işlemi gerçekleştirilmektedir.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 err="1"/>
              <a:t>Celay</a:t>
            </a:r>
            <a:r>
              <a:rPr lang="tr-TR" altLang="en-US" dirty="0"/>
              <a:t> tekniği ile tam anatomik form ve detaylı </a:t>
            </a:r>
            <a:r>
              <a:rPr lang="tr-TR" altLang="en-US" dirty="0" err="1"/>
              <a:t>okluzal</a:t>
            </a:r>
            <a:r>
              <a:rPr lang="tr-TR" altLang="en-US" dirty="0"/>
              <a:t> yüzey</a:t>
            </a:r>
          </a:p>
          <a:p>
            <a:pPr eaLnBrk="1" hangingPunct="1"/>
            <a:r>
              <a:rPr lang="tr-TR" altLang="en-US" dirty="0"/>
              <a:t>karakteristiği elde edilebilmektedir.</a:t>
            </a:r>
          </a:p>
          <a:p>
            <a:pPr eaLnBrk="1" hangingPunct="1"/>
            <a:endParaRPr lang="tr-TR" altLang="en-US" dirty="0"/>
          </a:p>
          <a:p>
            <a:pPr eaLnBrk="1" hangingPunct="1"/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55401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8675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28676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28677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28679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28680" name="11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28681" name="13 Metin kutusu"/>
          <p:cNvSpPr txBox="1">
            <a:spLocks noChangeArrowheads="1"/>
          </p:cNvSpPr>
          <p:nvPr/>
        </p:nvSpPr>
        <p:spPr bwMode="auto">
          <a:xfrm>
            <a:off x="785813" y="714375"/>
            <a:ext cx="7429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b="1" u="sng"/>
          </a:p>
        </p:txBody>
      </p:sp>
      <p:sp>
        <p:nvSpPr>
          <p:cNvPr id="28682" name="10 Metin kutusu"/>
          <p:cNvSpPr txBox="1">
            <a:spLocks noChangeArrowheads="1"/>
          </p:cNvSpPr>
          <p:nvPr/>
        </p:nvSpPr>
        <p:spPr bwMode="auto">
          <a:xfrm>
            <a:off x="285750" y="642938"/>
            <a:ext cx="85725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tr-TR" altLang="en-US" sz="3200" b="1" dirty="0">
                <a:solidFill>
                  <a:srgbClr val="FF0000"/>
                </a:solidFill>
              </a:rPr>
              <a:t>PROCERA ALL-CERAM SİSTEMİ</a:t>
            </a:r>
          </a:p>
          <a:p>
            <a:pPr eaLnBrk="1" hangingPunct="1"/>
            <a:r>
              <a:rPr lang="tr-TR" altLang="en-US" dirty="0"/>
              <a:t> </a:t>
            </a:r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İlk olarak kuron ve köprü restorasyonları için </a:t>
            </a:r>
            <a:r>
              <a:rPr lang="nn-NO" altLang="en-US" dirty="0"/>
              <a:t>titanyum altyapılar </a:t>
            </a:r>
            <a:r>
              <a:rPr lang="tr-TR" altLang="en-US" dirty="0"/>
              <a:t>ü</a:t>
            </a:r>
            <a:r>
              <a:rPr lang="nn-NO" altLang="en-US" dirty="0"/>
              <a:t>retmek amacıyla 1986’da</a:t>
            </a:r>
            <a:r>
              <a:rPr lang="tr-TR" altLang="en-US" dirty="0"/>
              <a:t> geliştirilen </a:t>
            </a:r>
            <a:r>
              <a:rPr lang="tr-TR" altLang="en-US" dirty="0" err="1"/>
              <a:t>Procera</a:t>
            </a:r>
            <a:r>
              <a:rPr lang="tr-TR" altLang="en-US" dirty="0"/>
              <a:t> CAD-CAM sisteminin temeli, titanyumun dökümünün çok zor olması nedeni ile titanyum altyapı üretimi için döküm dışında bir yöntemin araştırılmasıyla atılmıştır.</a:t>
            </a:r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 </a:t>
            </a:r>
            <a:r>
              <a:rPr lang="tr-TR" altLang="en-US" dirty="0" err="1"/>
              <a:t>Anderssen</a:t>
            </a:r>
            <a:r>
              <a:rPr lang="tr-TR" altLang="en-US" dirty="0"/>
              <a:t> ve </a:t>
            </a:r>
            <a:r>
              <a:rPr lang="tr-TR" altLang="en-US" dirty="0" err="1"/>
              <a:t>Oden</a:t>
            </a:r>
            <a:r>
              <a:rPr lang="tr-TR" altLang="en-US" dirty="0"/>
              <a:t>,</a:t>
            </a:r>
            <a:r>
              <a:rPr lang="nn-NO" altLang="en-US" dirty="0"/>
              <a:t>Nobel Biocare ve Sandvik Hard</a:t>
            </a:r>
            <a:r>
              <a:rPr lang="tr-TR" altLang="en-US" dirty="0"/>
              <a:t> </a:t>
            </a:r>
            <a:r>
              <a:rPr lang="tr-TR" altLang="en-US" dirty="0" err="1"/>
              <a:t>Materials</a:t>
            </a:r>
            <a:r>
              <a:rPr lang="tr-TR" altLang="en-US" dirty="0"/>
              <a:t> iş birliği ile 1993’te </a:t>
            </a:r>
            <a:r>
              <a:rPr lang="tr-TR" altLang="en-US" dirty="0" err="1"/>
              <a:t>Procera</a:t>
            </a:r>
            <a:r>
              <a:rPr lang="tr-TR" altLang="en-US" dirty="0"/>
              <a:t> </a:t>
            </a:r>
            <a:r>
              <a:rPr lang="tr-TR" altLang="en-US" dirty="0" err="1"/>
              <a:t>all-ceram</a:t>
            </a:r>
            <a:r>
              <a:rPr lang="tr-TR" altLang="en-US" dirty="0"/>
              <a:t> sistemini geliştirmişlerdir.</a:t>
            </a:r>
          </a:p>
        </p:txBody>
      </p:sp>
      <p:pic>
        <p:nvPicPr>
          <p:cNvPr id="28683" name="Picture 4" descr="IMG_41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8" y="4214813"/>
            <a:ext cx="3500437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851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699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03/0/2014</a:t>
            </a:r>
          </a:p>
        </p:txBody>
      </p:sp>
      <p:sp>
        <p:nvSpPr>
          <p:cNvPr id="29700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29701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29703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29704" name="11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29705" name="13 Metin kutusu"/>
          <p:cNvSpPr txBox="1">
            <a:spLocks noChangeArrowheads="1"/>
          </p:cNvSpPr>
          <p:nvPr/>
        </p:nvSpPr>
        <p:spPr bwMode="auto">
          <a:xfrm>
            <a:off x="785813" y="714375"/>
            <a:ext cx="7429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b="1" u="sng"/>
          </a:p>
        </p:txBody>
      </p:sp>
      <p:sp>
        <p:nvSpPr>
          <p:cNvPr id="29706" name="13 Metin kutusu"/>
          <p:cNvSpPr txBox="1">
            <a:spLocks noChangeArrowheads="1"/>
          </p:cNvSpPr>
          <p:nvPr/>
        </p:nvSpPr>
        <p:spPr bwMode="auto">
          <a:xfrm>
            <a:off x="357188" y="642938"/>
            <a:ext cx="857250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 Sistemin safir </a:t>
            </a:r>
            <a:r>
              <a:rPr lang="tr-TR" altLang="en-US" dirty="0" err="1"/>
              <a:t>probu</a:t>
            </a:r>
            <a:r>
              <a:rPr lang="tr-TR" altLang="en-US" dirty="0"/>
              <a:t> ile </a:t>
            </a:r>
            <a:r>
              <a:rPr lang="es-ES" altLang="en-US" dirty="0"/>
              <a:t>day model taranır ve preparasyonun 3 boyutlu</a:t>
            </a:r>
            <a:r>
              <a:rPr lang="tr-TR" altLang="en-US" dirty="0"/>
              <a:t> şekli </a:t>
            </a:r>
            <a:r>
              <a:rPr lang="tr-TR" altLang="en-US" dirty="0" err="1"/>
              <a:t>belirlenir.Elde</a:t>
            </a:r>
            <a:r>
              <a:rPr lang="tr-TR" altLang="en-US" dirty="0"/>
              <a:t> edilen veriler elektronik </a:t>
            </a:r>
            <a:r>
              <a:rPr lang="nn-NO" altLang="en-US" dirty="0"/>
              <a:t>olarak biri İsve</a:t>
            </a:r>
            <a:r>
              <a:rPr lang="tr-TR" altLang="en-US" dirty="0"/>
              <a:t>ç</a:t>
            </a:r>
            <a:r>
              <a:rPr lang="nn-NO" altLang="en-US" dirty="0"/>
              <a:t>, diğeri Amerika’da olmak </a:t>
            </a:r>
            <a:r>
              <a:rPr lang="tr-TR" altLang="en-US" dirty="0"/>
              <a:t>ü</a:t>
            </a:r>
            <a:r>
              <a:rPr lang="nn-NO" altLang="en-US" dirty="0"/>
              <a:t>zere</a:t>
            </a:r>
            <a:r>
              <a:rPr lang="tr-TR" altLang="en-US" dirty="0"/>
              <a:t> sadece iki merkezde bulunan CAM ünitelerine aktarılır.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it-IT" altLang="en-US" dirty="0"/>
              <a:t>Procera sistemine ait CAD </a:t>
            </a:r>
            <a:r>
              <a:rPr lang="tr-TR" altLang="en-US" dirty="0"/>
              <a:t>ü</a:t>
            </a:r>
            <a:r>
              <a:rPr lang="it-IT" altLang="en-US" dirty="0"/>
              <a:t>nitesi</a:t>
            </a:r>
            <a:r>
              <a:rPr lang="tr-TR" altLang="en-US" dirty="0"/>
              <a:t> hekimin çalıştığı ortamda bulunmalıdır.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 </a:t>
            </a:r>
            <a:r>
              <a:rPr lang="tr-TR" altLang="en-US" dirty="0" err="1"/>
              <a:t>Procera</a:t>
            </a:r>
            <a:r>
              <a:rPr lang="tr-TR" altLang="en-US" dirty="0"/>
              <a:t> sisteminin kullanılabilmesi için özel bir tarayıcı, taranan bilgilerin kullanılabilmesi için özel bir program (</a:t>
            </a:r>
            <a:r>
              <a:rPr lang="tr-TR" altLang="en-US" dirty="0" err="1"/>
              <a:t>Procera</a:t>
            </a:r>
            <a:r>
              <a:rPr lang="tr-TR" altLang="en-US" dirty="0"/>
              <a:t> software), bilgisayar ve verilerin transferi için bir modem ve internet bağlantısı bulunmalıdır.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78096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23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30724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30725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30727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30728" name="11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30729" name="13 Metin kutusu"/>
          <p:cNvSpPr txBox="1">
            <a:spLocks noChangeArrowheads="1"/>
          </p:cNvSpPr>
          <p:nvPr/>
        </p:nvSpPr>
        <p:spPr bwMode="auto">
          <a:xfrm>
            <a:off x="785813" y="714375"/>
            <a:ext cx="7429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b="1" u="sng"/>
          </a:p>
        </p:txBody>
      </p:sp>
      <p:sp>
        <p:nvSpPr>
          <p:cNvPr id="30730" name="9 Metin kutusu"/>
          <p:cNvSpPr txBox="1">
            <a:spLocks noChangeArrowheads="1"/>
          </p:cNvSpPr>
          <p:nvPr/>
        </p:nvSpPr>
        <p:spPr bwMode="auto">
          <a:xfrm>
            <a:off x="357188" y="785813"/>
            <a:ext cx="857250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3-5 dakika süren tarama işlemi sırasında her bir restorasyon için yaklaşık 50000 adet veri noktası belirlenir.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Elde edilen veriler doğrultusunda bilgisayar ekranında özel geliştirilmiş CAD yazılım programı kullanılarak </a:t>
            </a:r>
            <a:r>
              <a:rPr lang="tr-TR" altLang="en-US" dirty="0" err="1"/>
              <a:t>koping</a:t>
            </a:r>
            <a:r>
              <a:rPr lang="tr-TR" altLang="en-US" dirty="0"/>
              <a:t> 3 boyutlu olarak hazırlanır.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Final </a:t>
            </a:r>
            <a:r>
              <a:rPr lang="tr-TR" altLang="en-US" dirty="0" err="1"/>
              <a:t>sinterizasyon</a:t>
            </a:r>
            <a:r>
              <a:rPr lang="tr-TR" altLang="en-US" dirty="0"/>
              <a:t> esnasında oluşacak %15-20’lik büzülmeyi karşılamak amacıyla büyütülmüş güdük </a:t>
            </a:r>
            <a:r>
              <a:rPr lang="tr-TR" altLang="en-US" dirty="0" err="1"/>
              <a:t>hazırlanarak,buna</a:t>
            </a:r>
            <a:r>
              <a:rPr lang="tr-TR" altLang="en-US" dirty="0"/>
              <a:t> uygun zirkonyum oksit veya alüminyum oksit alt yapı elde edilir.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/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667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1747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31748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31749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31751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31752" name="11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31753" name="13 Metin kutusu"/>
          <p:cNvSpPr txBox="1">
            <a:spLocks noChangeArrowheads="1"/>
          </p:cNvSpPr>
          <p:nvPr/>
        </p:nvSpPr>
        <p:spPr bwMode="auto">
          <a:xfrm>
            <a:off x="785813" y="714375"/>
            <a:ext cx="7429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b="1" u="sng"/>
          </a:p>
        </p:txBody>
      </p:sp>
      <p:sp>
        <p:nvSpPr>
          <p:cNvPr id="31754" name="9 Metin kutusu"/>
          <p:cNvSpPr txBox="1">
            <a:spLocks noChangeArrowheads="1"/>
          </p:cNvSpPr>
          <p:nvPr/>
        </p:nvSpPr>
        <p:spPr bwMode="auto">
          <a:xfrm>
            <a:off x="285750" y="857250"/>
            <a:ext cx="85725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Şekillendirilen alt yapı çok yüksek sıcaklıklarda(&gt;1550) </a:t>
            </a:r>
            <a:r>
              <a:rPr lang="tr-TR" altLang="en-US" dirty="0" err="1"/>
              <a:t>sinterlenmekte,daha</a:t>
            </a:r>
            <a:r>
              <a:rPr lang="tr-TR" altLang="en-US" dirty="0"/>
              <a:t> sonra uygun bir termal genleşmeye sahip </a:t>
            </a:r>
            <a:r>
              <a:rPr lang="tr-TR" altLang="en-US" dirty="0" err="1"/>
              <a:t>alüminus</a:t>
            </a:r>
            <a:r>
              <a:rPr lang="tr-TR" altLang="en-US" dirty="0"/>
              <a:t> seramik ile kaplanmaktadır.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 err="1"/>
              <a:t>Procera</a:t>
            </a:r>
            <a:r>
              <a:rPr lang="tr-TR" altLang="en-US" dirty="0"/>
              <a:t> </a:t>
            </a:r>
            <a:r>
              <a:rPr lang="tr-TR" altLang="en-US" dirty="0" err="1"/>
              <a:t>All-ceram</a:t>
            </a:r>
            <a:r>
              <a:rPr lang="tr-TR" altLang="en-US" dirty="0"/>
              <a:t> sisteminde </a:t>
            </a:r>
            <a:r>
              <a:rPr lang="tr-TR" altLang="en-US" dirty="0" err="1"/>
              <a:t>alumina</a:t>
            </a:r>
            <a:r>
              <a:rPr lang="tr-TR" altLang="en-US" dirty="0"/>
              <a:t> kullanarak 0.25mm kalınlığında alt yapılar elde etmek mümkündür.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Alüminadan elde edilen alt yapılar </a:t>
            </a:r>
            <a:r>
              <a:rPr lang="tr-TR" altLang="en-US" dirty="0" err="1"/>
              <a:t>rezin</a:t>
            </a:r>
            <a:r>
              <a:rPr lang="tr-TR" altLang="en-US" dirty="0"/>
              <a:t> simanlar için iyi </a:t>
            </a:r>
            <a:r>
              <a:rPr lang="tr-TR" altLang="en-US" dirty="0" err="1"/>
              <a:t>retansiyon</a:t>
            </a:r>
            <a:r>
              <a:rPr lang="tr-TR" altLang="en-US" dirty="0"/>
              <a:t> alanları sunduğu için içlerini ayrıca asitlemeye gerek yoktur </a:t>
            </a:r>
          </a:p>
          <a:p>
            <a:pPr eaLnBrk="1" hangingPunct="1"/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2873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771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32772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32773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32775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32776" name="11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32777" name="13 Metin kutusu"/>
          <p:cNvSpPr txBox="1">
            <a:spLocks noChangeArrowheads="1"/>
          </p:cNvSpPr>
          <p:nvPr/>
        </p:nvSpPr>
        <p:spPr bwMode="auto">
          <a:xfrm>
            <a:off x="785813" y="714375"/>
            <a:ext cx="7429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b="1" u="sng"/>
          </a:p>
        </p:txBody>
      </p:sp>
      <p:sp>
        <p:nvSpPr>
          <p:cNvPr id="32778" name="10 Metin kutusu"/>
          <p:cNvSpPr txBox="1">
            <a:spLocks noChangeArrowheads="1"/>
          </p:cNvSpPr>
          <p:nvPr/>
        </p:nvSpPr>
        <p:spPr bwMode="auto">
          <a:xfrm>
            <a:off x="214313" y="857250"/>
            <a:ext cx="8786812" cy="538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tr-TR" altLang="en-US" sz="3200" b="1" dirty="0">
                <a:solidFill>
                  <a:srgbClr val="FF0000"/>
                </a:solidFill>
              </a:rPr>
              <a:t>CERCON SİSTEMİ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 </a:t>
            </a:r>
            <a:r>
              <a:rPr lang="tr-TR" altLang="en-US" dirty="0" err="1"/>
              <a:t>Zurih</a:t>
            </a:r>
            <a:r>
              <a:rPr lang="tr-TR" altLang="en-US" dirty="0"/>
              <a:t> Üniversitesi ve İsviçre Federal Teknoloji Enstitüsünün iş birliği ile geliştirilen </a:t>
            </a:r>
            <a:r>
              <a:rPr lang="tr-TR" altLang="en-US" dirty="0" err="1"/>
              <a:t>Cercon</a:t>
            </a:r>
            <a:r>
              <a:rPr lang="tr-TR" altLang="en-US" dirty="0"/>
              <a:t> </a:t>
            </a:r>
            <a:r>
              <a:rPr lang="en-US" altLang="en-US" dirty="0"/>
              <a:t>Smart ceramics, </a:t>
            </a:r>
            <a:r>
              <a:rPr lang="en-US" altLang="en-US" dirty="0" err="1"/>
              <a:t>DeguDent</a:t>
            </a:r>
            <a:r>
              <a:rPr lang="en-US" altLang="en-US" dirty="0"/>
              <a:t>, </a:t>
            </a:r>
            <a:r>
              <a:rPr lang="en-US" altLang="en-US" dirty="0" err="1"/>
              <a:t>Dentsply</a:t>
            </a:r>
            <a:r>
              <a:rPr lang="en-US" altLang="en-US" dirty="0"/>
              <a:t> </a:t>
            </a:r>
            <a:r>
              <a:rPr lang="en-US" altLang="en-US" dirty="0" err="1"/>
              <a:t>firmasının</a:t>
            </a:r>
            <a:r>
              <a:rPr lang="tr-TR" altLang="en-US" dirty="0"/>
              <a:t> </a:t>
            </a:r>
            <a:r>
              <a:rPr lang="tr-TR" altLang="en-US" dirty="0" err="1"/>
              <a:t>zirkonya</a:t>
            </a:r>
            <a:r>
              <a:rPr lang="tr-TR" altLang="en-US" dirty="0"/>
              <a:t> tamamı seramik sistemidir.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 2005 yılı öncesinde </a:t>
            </a:r>
            <a:r>
              <a:rPr lang="tr-TR" altLang="en-US" dirty="0" err="1"/>
              <a:t>Cercon</a:t>
            </a:r>
            <a:r>
              <a:rPr lang="tr-TR" altLang="en-US" dirty="0"/>
              <a:t> aslında bir CAD/CAM sistem olmayıp sadece CAM ünitesine sahip bir sistemdi.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>
                <a:latin typeface="Tahoma" pitchFamily="34" charset="0"/>
              </a:rPr>
              <a:t> </a:t>
            </a:r>
            <a:r>
              <a:rPr lang="tr-TR" altLang="en-US" dirty="0">
                <a:cs typeface="Times New Roman" pitchFamily="18" charset="0"/>
              </a:rPr>
              <a:t>2005 haziran ayında piyasaya sürdüğü </a:t>
            </a:r>
            <a:r>
              <a:rPr lang="tr-TR" altLang="en-US" dirty="0" err="1">
                <a:cs typeface="Times New Roman" pitchFamily="18" charset="0"/>
              </a:rPr>
              <a:t>Cercon</a:t>
            </a:r>
            <a:r>
              <a:rPr lang="tr-TR" altLang="en-US" dirty="0">
                <a:cs typeface="Times New Roman" pitchFamily="18" charset="0"/>
              </a:rPr>
              <a:t> art 1.1 yazılımında sisteme bilgisayar ve monitör ilave edilerek alt </a:t>
            </a:r>
            <a:r>
              <a:rPr lang="tr-TR" altLang="en-US" dirty="0" err="1">
                <a:cs typeface="Times New Roman" pitchFamily="18" charset="0"/>
              </a:rPr>
              <a:t>yapılar,mum</a:t>
            </a:r>
            <a:r>
              <a:rPr lang="tr-TR" altLang="en-US" dirty="0">
                <a:cs typeface="Times New Roman" pitchFamily="18" charset="0"/>
              </a:rPr>
              <a:t> modelaja gerek kalmadan bilgisayar ortamında dizayn edilebilmektedir. </a:t>
            </a:r>
          </a:p>
          <a:p>
            <a:pPr eaLnBrk="1" hangingPunct="1"/>
            <a:endParaRPr lang="tr-TR" altLang="en-US" dirty="0"/>
          </a:p>
          <a:p>
            <a:pPr eaLnBrk="1" hangingPunct="1"/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26661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3795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33796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33797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33799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33800" name="11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33801" name="13 Metin kutusu"/>
          <p:cNvSpPr txBox="1">
            <a:spLocks noChangeArrowheads="1"/>
          </p:cNvSpPr>
          <p:nvPr/>
        </p:nvSpPr>
        <p:spPr bwMode="auto">
          <a:xfrm>
            <a:off x="785813" y="714375"/>
            <a:ext cx="7429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b="1" u="sng"/>
          </a:p>
        </p:txBody>
      </p:sp>
      <p:sp>
        <p:nvSpPr>
          <p:cNvPr id="33802" name="10 Metin kutusu"/>
          <p:cNvSpPr txBox="1">
            <a:spLocks noChangeArrowheads="1"/>
          </p:cNvSpPr>
          <p:nvPr/>
        </p:nvSpPr>
        <p:spPr bwMode="auto">
          <a:xfrm>
            <a:off x="285750" y="857250"/>
            <a:ext cx="85725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tr-TR" altLang="en-US" dirty="0" smtClean="0"/>
              <a:t>Sistem </a:t>
            </a:r>
            <a:r>
              <a:rPr lang="tr-TR" altLang="en-US" dirty="0" err="1"/>
              <a:t>Cercon</a:t>
            </a:r>
            <a:r>
              <a:rPr lang="tr-TR" altLang="en-US" dirty="0"/>
              <a:t> Brain ve </a:t>
            </a:r>
            <a:r>
              <a:rPr lang="tr-TR" altLang="en-US" dirty="0" err="1"/>
              <a:t>Cercon</a:t>
            </a:r>
            <a:r>
              <a:rPr lang="tr-TR" altLang="en-US" dirty="0"/>
              <a:t> </a:t>
            </a:r>
            <a:r>
              <a:rPr lang="tr-TR" altLang="en-US" dirty="0" err="1"/>
              <a:t>Heat</a:t>
            </a:r>
            <a:r>
              <a:rPr lang="tr-TR" altLang="en-US" dirty="0"/>
              <a:t> (</a:t>
            </a:r>
            <a:r>
              <a:rPr lang="tr-TR" altLang="en-US" dirty="0" err="1"/>
              <a:t>sinterleme</a:t>
            </a:r>
            <a:r>
              <a:rPr lang="tr-TR" altLang="en-US" dirty="0"/>
              <a:t> fırını) olarak 2 üniteden oluşur.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</p:txBody>
      </p:sp>
      <p:pic>
        <p:nvPicPr>
          <p:cNvPr id="3380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428875"/>
            <a:ext cx="4014787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2428875"/>
            <a:ext cx="3898900" cy="274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5" name="14 Metin kutusu"/>
          <p:cNvSpPr txBox="1">
            <a:spLocks noChangeArrowheads="1"/>
          </p:cNvSpPr>
          <p:nvPr/>
        </p:nvSpPr>
        <p:spPr bwMode="auto">
          <a:xfrm>
            <a:off x="642938" y="5143500"/>
            <a:ext cx="3214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/>
              <a:t>CERCON BRAİN</a:t>
            </a:r>
          </a:p>
        </p:txBody>
      </p:sp>
      <p:sp>
        <p:nvSpPr>
          <p:cNvPr id="33806" name="15 Metin kutusu"/>
          <p:cNvSpPr txBox="1">
            <a:spLocks noChangeArrowheads="1"/>
          </p:cNvSpPr>
          <p:nvPr/>
        </p:nvSpPr>
        <p:spPr bwMode="auto">
          <a:xfrm>
            <a:off x="4572000" y="5143500"/>
            <a:ext cx="3286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/>
              <a:t>CERCON HEAT</a:t>
            </a:r>
          </a:p>
        </p:txBody>
      </p:sp>
    </p:spTree>
    <p:extLst>
      <p:ext uri="{BB962C8B-B14F-4D97-AF65-F5344CB8AC3E}">
        <p14:creationId xmlns:p14="http://schemas.microsoft.com/office/powerpoint/2010/main" val="150518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4819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34820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34821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34823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34824" name="11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34825" name="13 Metin kutusu"/>
          <p:cNvSpPr txBox="1">
            <a:spLocks noChangeArrowheads="1"/>
          </p:cNvSpPr>
          <p:nvPr/>
        </p:nvSpPr>
        <p:spPr bwMode="auto">
          <a:xfrm>
            <a:off x="785813" y="714375"/>
            <a:ext cx="7429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b="1" u="sng"/>
          </a:p>
        </p:txBody>
      </p:sp>
      <p:sp>
        <p:nvSpPr>
          <p:cNvPr id="34826" name="14 Metin kutusu"/>
          <p:cNvSpPr txBox="1">
            <a:spLocks noChangeArrowheads="1"/>
          </p:cNvSpPr>
          <p:nvPr/>
        </p:nvSpPr>
        <p:spPr bwMode="auto">
          <a:xfrm>
            <a:off x="428625" y="928688"/>
            <a:ext cx="828675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Model üzerinde hazırlanan mum modelaj esas alınır ve ana ünitede mum modelaj taranır.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Elde edilen bilgiler sayesinde aşındırma ünitesinde </a:t>
            </a:r>
            <a:r>
              <a:rPr lang="tr-TR" altLang="en-US" dirty="0" err="1"/>
              <a:t>sinterlenmemiş</a:t>
            </a:r>
            <a:r>
              <a:rPr lang="tr-TR" altLang="en-US" dirty="0"/>
              <a:t> zirkonyum bloklardan önce kaba aşındırma sonra hassas aşındırma yapılarak alt yapılar hazırlanır. Bütün bu işlemler sistemin ana ünitesi olan </a:t>
            </a:r>
            <a:r>
              <a:rPr lang="tr-TR" altLang="en-US" dirty="0" err="1"/>
              <a:t>Cercon</a:t>
            </a:r>
            <a:r>
              <a:rPr lang="tr-TR" altLang="en-US" dirty="0"/>
              <a:t> </a:t>
            </a:r>
            <a:r>
              <a:rPr lang="tr-TR" altLang="en-US" dirty="0" err="1"/>
              <a:t>Brain’de</a:t>
            </a:r>
            <a:r>
              <a:rPr lang="tr-TR" altLang="en-US" dirty="0"/>
              <a:t> yapılmaktadır.</a:t>
            </a:r>
          </a:p>
        </p:txBody>
      </p:sp>
      <p:pic>
        <p:nvPicPr>
          <p:cNvPr id="3482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4643438"/>
            <a:ext cx="314325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4572000"/>
            <a:ext cx="314325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425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5843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35844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35845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35847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35848" name="11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35849" name="13 Metin kutusu"/>
          <p:cNvSpPr txBox="1">
            <a:spLocks noChangeArrowheads="1"/>
          </p:cNvSpPr>
          <p:nvPr/>
        </p:nvSpPr>
        <p:spPr bwMode="auto">
          <a:xfrm>
            <a:off x="785813" y="714375"/>
            <a:ext cx="7429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b="1" u="sng"/>
          </a:p>
        </p:txBody>
      </p:sp>
      <p:sp>
        <p:nvSpPr>
          <p:cNvPr id="35850" name="11 Metin kutusu"/>
          <p:cNvSpPr txBox="1">
            <a:spLocks noChangeArrowheads="1"/>
          </p:cNvSpPr>
          <p:nvPr/>
        </p:nvSpPr>
        <p:spPr bwMode="auto">
          <a:xfrm>
            <a:off x="571500" y="857250"/>
            <a:ext cx="7929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5851" name="12 Metin kutusu"/>
          <p:cNvSpPr txBox="1">
            <a:spLocks noChangeArrowheads="1"/>
          </p:cNvSpPr>
          <p:nvPr/>
        </p:nvSpPr>
        <p:spPr bwMode="auto">
          <a:xfrm>
            <a:off x="214313" y="857250"/>
            <a:ext cx="8643937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Elde edilen altyapı </a:t>
            </a:r>
            <a:r>
              <a:rPr lang="tr-TR" altLang="en-US" dirty="0" err="1"/>
              <a:t>üzerine,sistemin</a:t>
            </a:r>
            <a:r>
              <a:rPr lang="tr-TR" altLang="en-US" dirty="0"/>
              <a:t> özel </a:t>
            </a:r>
            <a:r>
              <a:rPr lang="tr-TR" altLang="en-US" dirty="0" err="1"/>
              <a:t>Cercon</a:t>
            </a:r>
            <a:r>
              <a:rPr lang="tr-TR" altLang="en-US" dirty="0"/>
              <a:t> </a:t>
            </a:r>
            <a:r>
              <a:rPr lang="tr-TR" altLang="en-US" dirty="0" err="1"/>
              <a:t>Ceram</a:t>
            </a:r>
            <a:r>
              <a:rPr lang="tr-TR" altLang="en-US" dirty="0"/>
              <a:t>-S porselen tozu ile tabakalama tekniği ile üst yapı hazırlanır.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Hazırlanan alt yapı </a:t>
            </a:r>
            <a:r>
              <a:rPr lang="tr-TR" altLang="en-US" dirty="0" err="1"/>
              <a:t>Cercon</a:t>
            </a:r>
            <a:r>
              <a:rPr lang="tr-TR" altLang="en-US" dirty="0"/>
              <a:t> </a:t>
            </a:r>
            <a:r>
              <a:rPr lang="tr-TR" altLang="en-US" dirty="0" err="1"/>
              <a:t>Heat</a:t>
            </a:r>
            <a:r>
              <a:rPr lang="tr-TR" altLang="en-US" dirty="0"/>
              <a:t> ünitesinde </a:t>
            </a:r>
            <a:r>
              <a:rPr lang="tr-TR" altLang="en-US" dirty="0" err="1"/>
              <a:t>sinterlenerek</a:t>
            </a:r>
            <a:r>
              <a:rPr lang="tr-TR" altLang="en-US" dirty="0"/>
              <a:t> gerçek sertliğine ve nihai boyutlarına ulaşır. </a:t>
            </a:r>
            <a:r>
              <a:rPr lang="tr-TR" altLang="en-US" dirty="0" err="1"/>
              <a:t>Sinterleme</a:t>
            </a:r>
            <a:r>
              <a:rPr lang="tr-TR" altLang="en-US" dirty="0"/>
              <a:t> sonrasında altyapıda yaklaşık %25 oranında büzülme görülür.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2899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67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						03/04/2014</a:t>
            </a:r>
          </a:p>
        </p:txBody>
      </p:sp>
      <p:sp>
        <p:nvSpPr>
          <p:cNvPr id="36868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36869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36871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36872" name="11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36873" name="13 Metin kutusu"/>
          <p:cNvSpPr txBox="1">
            <a:spLocks noChangeArrowheads="1"/>
          </p:cNvSpPr>
          <p:nvPr/>
        </p:nvSpPr>
        <p:spPr bwMode="auto">
          <a:xfrm>
            <a:off x="785813" y="714375"/>
            <a:ext cx="7429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b="1" u="sng"/>
          </a:p>
        </p:txBody>
      </p:sp>
      <p:sp>
        <p:nvSpPr>
          <p:cNvPr id="36874" name="12 Metin kutusu"/>
          <p:cNvSpPr txBox="1">
            <a:spLocks noChangeArrowheads="1"/>
          </p:cNvSpPr>
          <p:nvPr/>
        </p:nvSpPr>
        <p:spPr bwMode="auto">
          <a:xfrm>
            <a:off x="285750" y="785813"/>
            <a:ext cx="8643938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tr-TR" altLang="en-US" sz="3200" b="1" dirty="0">
                <a:solidFill>
                  <a:srgbClr val="FF0000"/>
                </a:solidFill>
              </a:rPr>
              <a:t>LAVA SİSTEMİ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 Lava sistemi de diğer sistemlerden farklılık göstermeksizin CAD-CAM teknikleri ile ön ve arka bölgelerde kuron ve köprü protezleri için Y-TZP alt yapıların dizaynı ve üretimi için geliştirilmiştir.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 err="1"/>
              <a:t>İşlem,ölçüden</a:t>
            </a:r>
            <a:r>
              <a:rPr lang="tr-TR" altLang="en-US" dirty="0"/>
              <a:t> elde edilen model yüzeyinin optik tarayıcı ile yüzeye </a:t>
            </a:r>
            <a:r>
              <a:rPr lang="tr-TR" altLang="en-US" dirty="0" err="1"/>
              <a:t>tamas</a:t>
            </a:r>
            <a:r>
              <a:rPr lang="tr-TR" altLang="en-US" dirty="0"/>
              <a:t> etmeden taranması ile başlamaktadır.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Bu tarama işlemi kuron </a:t>
            </a:r>
            <a:r>
              <a:rPr lang="tr-TR" altLang="en-US" dirty="0" err="1"/>
              <a:t>preparasyonları</a:t>
            </a:r>
            <a:r>
              <a:rPr lang="tr-TR" altLang="en-US" dirty="0"/>
              <a:t> için yaklaşık 3 </a:t>
            </a:r>
            <a:r>
              <a:rPr lang="tr-TR" altLang="en-US" dirty="0" err="1"/>
              <a:t>dakika,üç</a:t>
            </a:r>
            <a:r>
              <a:rPr lang="tr-TR" altLang="en-US" dirty="0"/>
              <a:t> üyeli sabit restorasyon içinse 12 dakika kadardır.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</p:txBody>
      </p:sp>
      <p:pic>
        <p:nvPicPr>
          <p:cNvPr id="3687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5000625"/>
            <a:ext cx="2643188" cy="1628775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78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7891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						03/04/2014</a:t>
            </a:r>
          </a:p>
        </p:txBody>
      </p:sp>
      <p:sp>
        <p:nvSpPr>
          <p:cNvPr id="37892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37893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37895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37896" name="11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37897" name="13 Metin kutusu"/>
          <p:cNvSpPr txBox="1">
            <a:spLocks noChangeArrowheads="1"/>
          </p:cNvSpPr>
          <p:nvPr/>
        </p:nvSpPr>
        <p:spPr bwMode="auto">
          <a:xfrm>
            <a:off x="785813" y="714375"/>
            <a:ext cx="7429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b="1" u="sng"/>
          </a:p>
        </p:txBody>
      </p:sp>
      <p:sp>
        <p:nvSpPr>
          <p:cNvPr id="37898" name="12 Metin kutusu"/>
          <p:cNvSpPr txBox="1">
            <a:spLocks noChangeArrowheads="1"/>
          </p:cNvSpPr>
          <p:nvPr/>
        </p:nvSpPr>
        <p:spPr bwMode="auto">
          <a:xfrm>
            <a:off x="285750" y="785813"/>
            <a:ext cx="8572500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it-IT" altLang="en-US" dirty="0"/>
              <a:t> Sistem,</a:t>
            </a:r>
            <a:r>
              <a:rPr lang="tr-TR" altLang="en-US" dirty="0"/>
              <a:t>ö</a:t>
            </a:r>
            <a:r>
              <a:rPr lang="it-IT" altLang="en-US" dirty="0"/>
              <a:t>zel tarayıcı (Lava Scan),CAM </a:t>
            </a:r>
            <a:r>
              <a:rPr lang="tr-TR" altLang="en-US" dirty="0"/>
              <a:t>ü</a:t>
            </a:r>
            <a:r>
              <a:rPr lang="it-IT" altLang="en-US" dirty="0"/>
              <a:t>nitesi</a:t>
            </a:r>
            <a:r>
              <a:rPr lang="tr-TR" altLang="en-US" dirty="0"/>
              <a:t> (Lava Form) ve </a:t>
            </a:r>
            <a:r>
              <a:rPr lang="tr-TR" altLang="en-US" dirty="0" err="1"/>
              <a:t>sinterleme</a:t>
            </a:r>
            <a:r>
              <a:rPr lang="tr-TR" altLang="en-US" dirty="0"/>
              <a:t> fırınından (Lava </a:t>
            </a:r>
            <a:r>
              <a:rPr lang="tr-TR" altLang="en-US" dirty="0" err="1"/>
              <a:t>Therm</a:t>
            </a:r>
            <a:r>
              <a:rPr lang="tr-TR" altLang="en-US" dirty="0"/>
              <a:t>) oluşmaktadır.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algn="ctr" eaLnBrk="1" hangingPunct="1"/>
            <a:endParaRPr lang="tr-TR" altLang="en-US" sz="4000" b="1" u="sng" dirty="0">
              <a:solidFill>
                <a:srgbClr val="FF0000"/>
              </a:solidFill>
            </a:endParaRPr>
          </a:p>
        </p:txBody>
      </p:sp>
      <p:pic>
        <p:nvPicPr>
          <p:cNvPr id="37899" name="Picture 4" descr="huh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2786063"/>
            <a:ext cx="80010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458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8915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38916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38917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38919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38920" name="11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38921" name="13 Metin kutusu"/>
          <p:cNvSpPr txBox="1">
            <a:spLocks noChangeArrowheads="1"/>
          </p:cNvSpPr>
          <p:nvPr/>
        </p:nvSpPr>
        <p:spPr bwMode="auto">
          <a:xfrm>
            <a:off x="785813" y="714375"/>
            <a:ext cx="7429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b="1" u="sng"/>
          </a:p>
        </p:txBody>
      </p:sp>
      <p:sp>
        <p:nvSpPr>
          <p:cNvPr id="38922" name="9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 err="1"/>
              <a:t>Oklüzal</a:t>
            </a:r>
            <a:r>
              <a:rPr lang="tr-TR" altLang="en-US" dirty="0"/>
              <a:t> ilişkiler ve </a:t>
            </a:r>
            <a:r>
              <a:rPr lang="tr-TR" altLang="en-US" dirty="0" err="1"/>
              <a:t>güdükler,tarayıcı</a:t>
            </a:r>
            <a:r>
              <a:rPr lang="tr-TR" altLang="en-US" dirty="0"/>
              <a:t> ile üç boyutlu olarak bilgisayara aktarılır ve alt </a:t>
            </a:r>
            <a:r>
              <a:rPr lang="tr-TR" altLang="en-US" dirty="0" err="1"/>
              <a:t>yapı,sistem</a:t>
            </a:r>
            <a:r>
              <a:rPr lang="tr-TR" altLang="en-US" dirty="0"/>
              <a:t> parametrelerine göre elde edilir.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Bu sistemin tamamen CAD destekli </a:t>
            </a:r>
            <a:r>
              <a:rPr lang="tr-TR" altLang="en-US" dirty="0" err="1"/>
              <a:t>olması,teknisyenin</a:t>
            </a:r>
            <a:r>
              <a:rPr lang="tr-TR" altLang="en-US" dirty="0"/>
              <a:t> mum </a:t>
            </a:r>
            <a:r>
              <a:rPr lang="tr-TR" altLang="en-US" dirty="0" err="1"/>
              <a:t>modelasyonu</a:t>
            </a:r>
            <a:r>
              <a:rPr lang="tr-TR" altLang="en-US" dirty="0"/>
              <a:t> yapması gereken diğer sistemlere göre avantajıdır.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Son </a:t>
            </a:r>
            <a:r>
              <a:rPr lang="tr-TR" altLang="en-US" dirty="0" err="1"/>
              <a:t>sinterizasyon</a:t>
            </a:r>
            <a:r>
              <a:rPr lang="tr-TR" altLang="en-US" dirty="0"/>
              <a:t> işleminde büzülme göstereceği </a:t>
            </a:r>
            <a:r>
              <a:rPr lang="tr-TR" altLang="en-US" dirty="0" err="1"/>
              <a:t>için,alt</a:t>
            </a:r>
            <a:r>
              <a:rPr lang="tr-TR" altLang="en-US" dirty="0"/>
              <a:t> yapı % 20-25 büyük hazırlanmalıdır.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 err="1"/>
              <a:t>Milling</a:t>
            </a:r>
            <a:r>
              <a:rPr lang="tr-TR" altLang="en-US" dirty="0"/>
              <a:t> işlemi tek üyeler için 35dakika,üç üyeli protezler için 75  dakikadır.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5120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9939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39940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39941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39943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39944" name="11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39945" name="13 Metin kutusu"/>
          <p:cNvSpPr txBox="1">
            <a:spLocks noChangeArrowheads="1"/>
          </p:cNvSpPr>
          <p:nvPr/>
        </p:nvSpPr>
        <p:spPr bwMode="auto">
          <a:xfrm>
            <a:off x="785813" y="714375"/>
            <a:ext cx="7429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b="1" u="sng"/>
          </a:p>
        </p:txBody>
      </p:sp>
      <p:sp>
        <p:nvSpPr>
          <p:cNvPr id="39946" name="9 Metin kutusu"/>
          <p:cNvSpPr txBox="1">
            <a:spLocks noChangeArrowheads="1"/>
          </p:cNvSpPr>
          <p:nvPr/>
        </p:nvSpPr>
        <p:spPr bwMode="auto">
          <a:xfrm>
            <a:off x="214313" y="785813"/>
            <a:ext cx="8643937" cy="538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tr-TR" altLang="en-US" sz="3200" b="1" dirty="0">
                <a:solidFill>
                  <a:srgbClr val="FF0000"/>
                </a:solidFill>
              </a:rPr>
              <a:t>EVEREST SİSTEMİ</a:t>
            </a:r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 Sistem 3 üniteden oluşmaktadır</a:t>
            </a:r>
          </a:p>
          <a:p>
            <a:pPr eaLnBrk="1" hangingPunct="1"/>
            <a:endParaRPr lang="tr-TR" altLang="en-US" dirty="0"/>
          </a:p>
          <a:p>
            <a:pPr eaLnBrk="1" hangingPunct="1"/>
            <a:endParaRPr lang="tr-TR" altLang="en-US" dirty="0"/>
          </a:p>
          <a:p>
            <a:pPr eaLnBrk="1" hangingPunct="1"/>
            <a:r>
              <a:rPr lang="tr-TR" altLang="en-US" dirty="0"/>
              <a:t>Everest </a:t>
            </a:r>
            <a:r>
              <a:rPr lang="tr-TR" altLang="en-US" dirty="0" err="1"/>
              <a:t>Scan</a:t>
            </a:r>
            <a:r>
              <a:rPr lang="tr-TR" altLang="en-US" dirty="0"/>
              <a:t>    (Tarama ve Dizayn modülü)</a:t>
            </a:r>
          </a:p>
          <a:p>
            <a:pPr eaLnBrk="1" hangingPunct="1"/>
            <a:endParaRPr lang="tr-TR" altLang="en-US" dirty="0"/>
          </a:p>
          <a:p>
            <a:pPr eaLnBrk="1" hangingPunct="1"/>
            <a:endParaRPr lang="tr-TR" altLang="en-US" dirty="0"/>
          </a:p>
          <a:p>
            <a:pPr eaLnBrk="1" hangingPunct="1"/>
            <a:endParaRPr lang="tr-TR" altLang="en-US" dirty="0"/>
          </a:p>
          <a:p>
            <a:pPr eaLnBrk="1" hangingPunct="1"/>
            <a:r>
              <a:rPr lang="tr-TR" altLang="en-US" dirty="0"/>
              <a:t>Everest Engine (Aşındırma modülü)</a:t>
            </a:r>
          </a:p>
          <a:p>
            <a:pPr eaLnBrk="1" hangingPunct="1"/>
            <a:endParaRPr lang="tr-TR" altLang="en-US" dirty="0"/>
          </a:p>
          <a:p>
            <a:pPr eaLnBrk="1" hangingPunct="1"/>
            <a:endParaRPr lang="tr-TR" altLang="en-US" dirty="0"/>
          </a:p>
          <a:p>
            <a:pPr eaLnBrk="1" hangingPunct="1"/>
            <a:endParaRPr lang="tr-TR" altLang="en-US" dirty="0"/>
          </a:p>
          <a:p>
            <a:pPr eaLnBrk="1" hangingPunct="1"/>
            <a:r>
              <a:rPr lang="tr-TR" altLang="en-US" dirty="0"/>
              <a:t>Everest </a:t>
            </a:r>
            <a:r>
              <a:rPr lang="tr-TR" altLang="en-US" dirty="0" err="1"/>
              <a:t>Therm</a:t>
            </a:r>
            <a:r>
              <a:rPr lang="tr-TR" altLang="en-US" dirty="0"/>
              <a:t>  (</a:t>
            </a:r>
            <a:r>
              <a:rPr lang="tr-TR" altLang="en-US" dirty="0" err="1"/>
              <a:t>Sinterleme</a:t>
            </a:r>
            <a:r>
              <a:rPr lang="tr-TR" altLang="en-US" dirty="0"/>
              <a:t> fırını)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</p:txBody>
      </p:sp>
      <p:pic>
        <p:nvPicPr>
          <p:cNvPr id="39947" name="Picture 4" descr="Everest_Sc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1428750"/>
            <a:ext cx="1247775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8" name="Picture 6" descr="en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3143250"/>
            <a:ext cx="1265238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9" name="Picture 8" descr="Everest_Ther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4786313"/>
            <a:ext cx="1357313" cy="131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908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0963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40964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40965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40967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40968" name="11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40969" name="13 Metin kutusu"/>
          <p:cNvSpPr txBox="1">
            <a:spLocks noChangeArrowheads="1"/>
          </p:cNvSpPr>
          <p:nvPr/>
        </p:nvSpPr>
        <p:spPr bwMode="auto">
          <a:xfrm>
            <a:off x="785813" y="714375"/>
            <a:ext cx="7429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b="1" u="sng"/>
          </a:p>
        </p:txBody>
      </p:sp>
      <p:sp>
        <p:nvSpPr>
          <p:cNvPr id="40970" name="9 Metin kutusu"/>
          <p:cNvSpPr txBox="1">
            <a:spLocks noChangeArrowheads="1"/>
          </p:cNvSpPr>
          <p:nvPr/>
        </p:nvSpPr>
        <p:spPr bwMode="auto">
          <a:xfrm>
            <a:off x="500063" y="785813"/>
            <a:ext cx="82153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endParaRPr lang="tr-TR" altLang="en-US"/>
          </a:p>
          <a:p>
            <a:pPr eaLnBrk="1" hangingPunct="1">
              <a:buFont typeface="Arial" charset="0"/>
              <a:buChar char="•"/>
            </a:pPr>
            <a:endParaRPr lang="tr-TR" altLang="en-US"/>
          </a:p>
          <a:p>
            <a:pPr eaLnBrk="1" hangingPunct="1">
              <a:buFont typeface="Arial" charset="0"/>
              <a:buChar char="•"/>
            </a:pPr>
            <a:endParaRPr lang="tr-TR" altLang="en-US"/>
          </a:p>
        </p:txBody>
      </p:sp>
      <p:sp>
        <p:nvSpPr>
          <p:cNvPr id="40971" name="10 Metin kutusu"/>
          <p:cNvSpPr txBox="1">
            <a:spLocks noChangeArrowheads="1"/>
          </p:cNvSpPr>
          <p:nvPr/>
        </p:nvSpPr>
        <p:spPr bwMode="auto">
          <a:xfrm>
            <a:off x="500063" y="714375"/>
            <a:ext cx="8215312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 Aynı tarama ünitesinde alt yapı sanal ortamda dizayn edilir.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 Bu sistemde farklı olarak alt yapının hem </a:t>
            </a:r>
            <a:r>
              <a:rPr lang="tr-TR" altLang="en-US" dirty="0" err="1"/>
              <a:t>sinterlenmiş</a:t>
            </a:r>
            <a:r>
              <a:rPr lang="tr-TR" altLang="en-US" dirty="0"/>
              <a:t> hem de </a:t>
            </a:r>
            <a:r>
              <a:rPr lang="tr-TR" altLang="en-US" dirty="0" err="1"/>
              <a:t>sinterlenmemiş</a:t>
            </a:r>
            <a:r>
              <a:rPr lang="tr-TR" altLang="en-US" dirty="0"/>
              <a:t> zirkonyum bloklardan hazırlanabilme olanağı vardır.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/>
            <a:endParaRPr lang="tr-TR" altLang="en-US" dirty="0"/>
          </a:p>
        </p:txBody>
      </p:sp>
      <p:pic>
        <p:nvPicPr>
          <p:cNvPr id="40972" name="Picture 3" descr="MONITOR_4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2500313"/>
            <a:ext cx="19050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285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987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41988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41989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41991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41992" name="11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41993" name="13 Metin kutusu"/>
          <p:cNvSpPr txBox="1">
            <a:spLocks noChangeArrowheads="1"/>
          </p:cNvSpPr>
          <p:nvPr/>
        </p:nvSpPr>
        <p:spPr bwMode="auto">
          <a:xfrm>
            <a:off x="785813" y="714375"/>
            <a:ext cx="7429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b="1" u="sng"/>
          </a:p>
        </p:txBody>
      </p:sp>
      <p:sp>
        <p:nvSpPr>
          <p:cNvPr id="41994" name="10 Metin kutusu"/>
          <p:cNvSpPr txBox="1">
            <a:spLocks noChangeArrowheads="1"/>
          </p:cNvSpPr>
          <p:nvPr/>
        </p:nvSpPr>
        <p:spPr bwMode="auto">
          <a:xfrm>
            <a:off x="357188" y="785813"/>
            <a:ext cx="8358187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Bu işlemi </a:t>
            </a:r>
            <a:r>
              <a:rPr lang="tr-TR" altLang="en-US" dirty="0" err="1"/>
              <a:t>isnterizasyon</a:t>
            </a:r>
            <a:r>
              <a:rPr lang="tr-TR" altLang="en-US" dirty="0"/>
              <a:t> ve kaplama aşamaları takip etmekte,8 saat süren ısıtma ve soğutma işleminden sonra </a:t>
            </a:r>
            <a:r>
              <a:rPr lang="tr-TR" altLang="en-US" dirty="0" err="1"/>
              <a:t>sinterlenmiş</a:t>
            </a:r>
            <a:r>
              <a:rPr lang="tr-TR" altLang="en-US" dirty="0"/>
              <a:t> alt yapı </a:t>
            </a:r>
            <a:r>
              <a:rPr lang="tr-TR" altLang="en-US" dirty="0" err="1"/>
              <a:t>veneer</a:t>
            </a:r>
            <a:r>
              <a:rPr lang="tr-TR" altLang="en-US" dirty="0"/>
              <a:t> seramiği ile kaplanmaktadır.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Alt </a:t>
            </a:r>
            <a:r>
              <a:rPr lang="tr-TR" altLang="en-US" dirty="0" err="1"/>
              <a:t>yapılar,klasik</a:t>
            </a:r>
            <a:r>
              <a:rPr lang="tr-TR" altLang="en-US" dirty="0"/>
              <a:t> </a:t>
            </a:r>
            <a:r>
              <a:rPr lang="tr-TR" altLang="en-US" dirty="0" err="1"/>
              <a:t>vita</a:t>
            </a:r>
            <a:r>
              <a:rPr lang="tr-TR" altLang="en-US" dirty="0"/>
              <a:t> skalasına göre farklı yedi renkte elde edilebilmektedir.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Bu </a:t>
            </a:r>
            <a:r>
              <a:rPr lang="tr-TR" altLang="en-US" dirty="0" err="1"/>
              <a:t>durum,gövdenin</a:t>
            </a:r>
            <a:r>
              <a:rPr lang="tr-TR" altLang="en-US" dirty="0"/>
              <a:t> </a:t>
            </a:r>
            <a:r>
              <a:rPr lang="tr-TR" altLang="en-US" dirty="0" err="1"/>
              <a:t>lingual</a:t>
            </a:r>
            <a:r>
              <a:rPr lang="tr-TR" altLang="en-US" dirty="0"/>
              <a:t> ve </a:t>
            </a:r>
            <a:r>
              <a:rPr lang="tr-TR" altLang="en-US" dirty="0" err="1"/>
              <a:t>gingival</a:t>
            </a:r>
            <a:r>
              <a:rPr lang="tr-TR" altLang="en-US" dirty="0"/>
              <a:t> yüzeylerinin </a:t>
            </a:r>
            <a:r>
              <a:rPr lang="tr-TR" altLang="en-US" dirty="0" err="1"/>
              <a:t>veneer</a:t>
            </a:r>
            <a:r>
              <a:rPr lang="tr-TR" altLang="en-US" dirty="0"/>
              <a:t> porseleni ile kaplanma ihtiyacını ortadan kaldırmaktadır.  </a:t>
            </a:r>
          </a:p>
        </p:txBody>
      </p:sp>
    </p:spTree>
    <p:extLst>
      <p:ext uri="{BB962C8B-B14F-4D97-AF65-F5344CB8AC3E}">
        <p14:creationId xmlns:p14="http://schemas.microsoft.com/office/powerpoint/2010/main" val="397036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3011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 						03/04/2014</a:t>
            </a:r>
          </a:p>
        </p:txBody>
      </p:sp>
      <p:sp>
        <p:nvSpPr>
          <p:cNvPr id="43012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43013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sp>
        <p:nvSpPr>
          <p:cNvPr id="43015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43016" name="11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43017" name="13 Metin kutusu"/>
          <p:cNvSpPr txBox="1">
            <a:spLocks noChangeArrowheads="1"/>
          </p:cNvSpPr>
          <p:nvPr/>
        </p:nvSpPr>
        <p:spPr bwMode="auto">
          <a:xfrm>
            <a:off x="785813" y="714375"/>
            <a:ext cx="7429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b="1" u="sng"/>
          </a:p>
        </p:txBody>
      </p:sp>
      <p:sp>
        <p:nvSpPr>
          <p:cNvPr id="43018" name="9 Metin kutusu"/>
          <p:cNvSpPr txBox="1">
            <a:spLocks noChangeArrowheads="1"/>
          </p:cNvSpPr>
          <p:nvPr/>
        </p:nvSpPr>
        <p:spPr bwMode="auto">
          <a:xfrm>
            <a:off x="214313" y="714375"/>
            <a:ext cx="8643937" cy="538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tr-TR" altLang="en-US" sz="3200" b="1" dirty="0">
                <a:solidFill>
                  <a:srgbClr val="FF0000"/>
                </a:solidFill>
              </a:rPr>
              <a:t>DCS ZİRKON SİSTEMİ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 DCS </a:t>
            </a:r>
            <a:r>
              <a:rPr lang="tr-TR" altLang="en-US" dirty="0" err="1"/>
              <a:t>Precident</a:t>
            </a:r>
            <a:r>
              <a:rPr lang="tr-TR" altLang="en-US" dirty="0"/>
              <a:t> </a:t>
            </a:r>
            <a:r>
              <a:rPr lang="tr-TR" altLang="en-US" dirty="0" err="1"/>
              <a:t>sistem,hem</a:t>
            </a:r>
            <a:r>
              <a:rPr lang="tr-TR" altLang="en-US" dirty="0"/>
              <a:t> bilgisayar destekli tasarım(CAD),hem de bilgisayar destekli üretimden yararlanılır.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Sistem 1990 yılında kullanılmaya başlanmıştır.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 DC-Zirkon sisteminde </a:t>
            </a:r>
            <a:r>
              <a:rPr lang="pl-PL" altLang="en-US" dirty="0"/>
              <a:t>tam sinterlenmiş (%5 Y2O3 ile %95 ZrO2)</a:t>
            </a:r>
          </a:p>
          <a:p>
            <a:pPr eaLnBrk="1" hangingPunct="1"/>
            <a:r>
              <a:rPr lang="tr-TR" altLang="en-US" dirty="0"/>
              <a:t>Y-TZP seramik blokları kullanılmaktadır.</a:t>
            </a:r>
          </a:p>
          <a:p>
            <a:pPr eaLnBrk="1" hangingPunct="1"/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 </a:t>
            </a:r>
            <a:r>
              <a:rPr lang="tr-TR" altLang="en-US" dirty="0" err="1"/>
              <a:t>Preci-scan</a:t>
            </a:r>
            <a:r>
              <a:rPr lang="tr-TR" altLang="en-US" dirty="0"/>
              <a:t> adı verilen tam </a:t>
            </a:r>
            <a:r>
              <a:rPr lang="tr-TR" altLang="en-US" dirty="0" err="1"/>
              <a:t>otamatik</a:t>
            </a:r>
            <a:r>
              <a:rPr lang="tr-TR" altLang="en-US" dirty="0"/>
              <a:t> lazer tarayıcı bir optik </a:t>
            </a:r>
            <a:r>
              <a:rPr lang="tr-TR" altLang="en-US" dirty="0" err="1"/>
              <a:t>sensör</a:t>
            </a:r>
            <a:r>
              <a:rPr lang="tr-TR" altLang="en-US" dirty="0"/>
              <a:t> ile dişe temas etmeden destek dişin </a:t>
            </a:r>
            <a:r>
              <a:rPr lang="tr-TR" altLang="en-US" dirty="0" err="1"/>
              <a:t>kendisine,komşu</a:t>
            </a:r>
            <a:r>
              <a:rPr lang="tr-TR" altLang="en-US" dirty="0"/>
              <a:t> dişlere ve çevre dokulara ait koordinat bilgilerini elde etmek için ölçümler yapmaktadır.  </a:t>
            </a:r>
          </a:p>
        </p:txBody>
      </p:sp>
    </p:spTree>
    <p:extLst>
      <p:ext uri="{BB962C8B-B14F-4D97-AF65-F5344CB8AC3E}">
        <p14:creationId xmlns:p14="http://schemas.microsoft.com/office/powerpoint/2010/main" val="37810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AutoShape 6"/>
          <p:cNvSpPr>
            <a:spLocks noChangeArrowheads="1"/>
          </p:cNvSpPr>
          <p:nvPr/>
        </p:nvSpPr>
        <p:spPr bwMode="auto">
          <a:xfrm>
            <a:off x="152400" y="495300"/>
            <a:ext cx="8829675" cy="61341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4035" name="Text Box 17"/>
          <p:cNvSpPr txBox="1">
            <a:spLocks noChangeArrowheads="1"/>
          </p:cNvSpPr>
          <p:nvPr/>
        </p:nvSpPr>
        <p:spPr bwMode="auto">
          <a:xfrm>
            <a:off x="0" y="66135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1100" i="1">
                <a:solidFill>
                  <a:schemeClr val="bg1"/>
                </a:solidFill>
              </a:rPr>
              <a:t>Prof.Dr.Duygu SARAÇ						03/04/2014</a:t>
            </a:r>
          </a:p>
        </p:txBody>
      </p:sp>
      <p:sp>
        <p:nvSpPr>
          <p:cNvPr id="44036" name="Rectangle 12"/>
          <p:cNvSpPr>
            <a:spLocks noChangeArrowheads="1"/>
          </p:cNvSpPr>
          <p:nvPr/>
        </p:nvSpPr>
        <p:spPr bwMode="auto">
          <a:xfrm>
            <a:off x="357188" y="642938"/>
            <a:ext cx="820737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3200">
              <a:solidFill>
                <a:srgbClr val="5F5F5F"/>
              </a:solidFill>
            </a:endParaRPr>
          </a:p>
        </p:txBody>
      </p:sp>
      <p:sp>
        <p:nvSpPr>
          <p:cNvPr id="44037" name="6 Metin kutusu"/>
          <p:cNvSpPr txBox="1">
            <a:spLocks noChangeArrowheads="1"/>
          </p:cNvSpPr>
          <p:nvPr/>
        </p:nvSpPr>
        <p:spPr bwMode="auto">
          <a:xfrm>
            <a:off x="2071688" y="0"/>
            <a:ext cx="4786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bg1"/>
                </a:solidFill>
              </a:rPr>
              <a:t>        </a:t>
            </a:r>
            <a:r>
              <a:rPr lang="tr-TR" altLang="en-US" sz="1100">
                <a:solidFill>
                  <a:schemeClr val="bg1"/>
                </a:solidFill>
              </a:rPr>
              <a:t>Ondokuz Mayıs Üniversitesi        </a:t>
            </a:r>
            <a:r>
              <a:rPr lang="tr-TR" altLang="en-US" sz="1600">
                <a:solidFill>
                  <a:schemeClr val="bg1"/>
                </a:solidFill>
                <a:latin typeface="Vivaldi" pitchFamily="66" charset="0"/>
              </a:rPr>
              <a:t>Diş Hekimliği Fakültesi</a:t>
            </a:r>
          </a:p>
        </p:txBody>
      </p:sp>
      <p:pic>
        <p:nvPicPr>
          <p:cNvPr id="44038" name="7 Resim" descr="omü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4286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9" name="7 Metin kutusu"/>
          <p:cNvSpPr txBox="1">
            <a:spLocks noChangeArrowheads="1"/>
          </p:cNvSpPr>
          <p:nvPr/>
        </p:nvSpPr>
        <p:spPr bwMode="auto">
          <a:xfrm>
            <a:off x="571500" y="2857500"/>
            <a:ext cx="828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sz="2800">
              <a:latin typeface="Arial Black" pitchFamily="34" charset="0"/>
            </a:endParaRPr>
          </a:p>
        </p:txBody>
      </p:sp>
      <p:sp>
        <p:nvSpPr>
          <p:cNvPr id="44040" name="11 Metin kutusu"/>
          <p:cNvSpPr txBox="1">
            <a:spLocks noChangeArrowheads="1"/>
          </p:cNvSpPr>
          <p:nvPr/>
        </p:nvSpPr>
        <p:spPr bwMode="auto">
          <a:xfrm>
            <a:off x="500063" y="714375"/>
            <a:ext cx="8072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44041" name="13 Metin kutusu"/>
          <p:cNvSpPr txBox="1">
            <a:spLocks noChangeArrowheads="1"/>
          </p:cNvSpPr>
          <p:nvPr/>
        </p:nvSpPr>
        <p:spPr bwMode="auto">
          <a:xfrm>
            <a:off x="785813" y="714375"/>
            <a:ext cx="7429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endParaRPr lang="en-US" altLang="en-US" b="1" u="sng"/>
          </a:p>
        </p:txBody>
      </p:sp>
      <p:sp>
        <p:nvSpPr>
          <p:cNvPr id="44042" name="9 Metin kutusu"/>
          <p:cNvSpPr txBox="1">
            <a:spLocks noChangeArrowheads="1"/>
          </p:cNvSpPr>
          <p:nvPr/>
        </p:nvSpPr>
        <p:spPr bwMode="auto">
          <a:xfrm>
            <a:off x="571500" y="714375"/>
            <a:ext cx="8072438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 DCS </a:t>
            </a:r>
            <a:r>
              <a:rPr lang="tr-TR" altLang="en-US" dirty="0" err="1"/>
              <a:t>Dentform</a:t>
            </a:r>
            <a:r>
              <a:rPr lang="tr-TR" altLang="en-US" dirty="0"/>
              <a:t> yazılımı ile </a:t>
            </a:r>
            <a:r>
              <a:rPr lang="tr-TR" altLang="en-US" dirty="0" err="1"/>
              <a:t>konnektör</a:t>
            </a:r>
            <a:r>
              <a:rPr lang="tr-TR" altLang="en-US" dirty="0"/>
              <a:t> sahaların büyüklüğünü ve gövde formlarını tasarlayabilmektedir.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 </a:t>
            </a:r>
            <a:r>
              <a:rPr lang="tr-TR" altLang="en-US" dirty="0" err="1"/>
              <a:t>Molar</a:t>
            </a:r>
            <a:r>
              <a:rPr lang="tr-TR" altLang="en-US" dirty="0"/>
              <a:t> bölgede </a:t>
            </a:r>
            <a:r>
              <a:rPr lang="tr-TR" altLang="en-US" dirty="0" err="1"/>
              <a:t>konnektör</a:t>
            </a:r>
            <a:r>
              <a:rPr lang="tr-TR" altLang="en-US" dirty="0"/>
              <a:t> bağlantılarının kesitleri minimum 4mm,diğer bölgedekilerin ise minimum 3mm olmalıdır.  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 DCS sisteminde kullanılan </a:t>
            </a:r>
            <a:r>
              <a:rPr lang="tr-TR" altLang="en-US" dirty="0" err="1"/>
              <a:t>materyaller,porselen,cam</a:t>
            </a:r>
            <a:r>
              <a:rPr lang="tr-TR" altLang="en-US" dirty="0"/>
              <a:t> </a:t>
            </a:r>
            <a:r>
              <a:rPr lang="tr-TR" altLang="en-US" dirty="0" err="1"/>
              <a:t>seramik,in-ceram,zirkonyum,metaller</a:t>
            </a:r>
            <a:r>
              <a:rPr lang="tr-TR" altLang="en-US" dirty="0"/>
              <a:t> ve fiberle güçlendirilmiş </a:t>
            </a:r>
            <a:r>
              <a:rPr lang="tr-TR" altLang="en-US" dirty="0" err="1"/>
              <a:t>kompozitler</a:t>
            </a:r>
            <a:r>
              <a:rPr lang="tr-TR" altLang="en-US" dirty="0"/>
              <a:t> olabilir.</a:t>
            </a:r>
          </a:p>
          <a:p>
            <a:pPr eaLnBrk="1" hangingPunct="1">
              <a:buFont typeface="Arial" charset="0"/>
              <a:buChar char="•"/>
            </a:pPr>
            <a:endParaRPr lang="tr-TR" altLang="en-US" dirty="0"/>
          </a:p>
          <a:p>
            <a:pPr eaLnBrk="1" hangingPunct="1">
              <a:buFont typeface="Arial" charset="0"/>
              <a:buChar char="•"/>
            </a:pPr>
            <a:r>
              <a:rPr lang="tr-TR" altLang="en-US" dirty="0"/>
              <a:t> Üst yapılar ise alt yapıyla uyumlu termal genleşmeye sahip </a:t>
            </a:r>
            <a:r>
              <a:rPr lang="tr-TR" altLang="en-US" dirty="0" err="1"/>
              <a:t>veneer</a:t>
            </a:r>
            <a:r>
              <a:rPr lang="tr-TR" altLang="en-US" dirty="0"/>
              <a:t> porseleni ile yapılır.</a:t>
            </a:r>
          </a:p>
          <a:p>
            <a:pPr eaLnBrk="1" hangingPunct="1"/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410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772816"/>
            <a:ext cx="7931224" cy="4399383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tr-TR" sz="3000" b="1" dirty="0"/>
              <a:t>Isı ile sıkıştırılabilen seramikler </a:t>
            </a:r>
            <a:r>
              <a:rPr lang="tr-TR" sz="3000" dirty="0"/>
              <a:t>gibi CAD/CAM seramikleri de prefabrike </a:t>
            </a:r>
            <a:r>
              <a:rPr lang="tr-TR" sz="3000" dirty="0" err="1"/>
              <a:t>ingotlar</a:t>
            </a:r>
            <a:r>
              <a:rPr lang="tr-TR" sz="3000" dirty="0"/>
              <a:t> halinde hazır bulunmaktadır.</a:t>
            </a:r>
            <a:endParaRPr lang="en-US" sz="3000" dirty="0"/>
          </a:p>
          <a:p>
            <a:pPr marL="0" indent="0" algn="just">
              <a:buNone/>
            </a:pPr>
            <a:r>
              <a:rPr lang="tr-TR" sz="3000" dirty="0" smtClean="0"/>
              <a:t>	</a:t>
            </a:r>
            <a:r>
              <a:rPr lang="tr-TR" sz="3000" dirty="0" err="1" smtClean="0"/>
              <a:t>Presinterize</a:t>
            </a:r>
            <a:r>
              <a:rPr lang="tr-TR" sz="3000" dirty="0" smtClean="0"/>
              <a:t> </a:t>
            </a:r>
            <a:r>
              <a:rPr lang="tr-TR" sz="3000" dirty="0"/>
              <a:t>seramiklerde bloklar </a:t>
            </a:r>
            <a:r>
              <a:rPr lang="tr-TR" sz="3000" dirty="0" err="1"/>
              <a:t>pöröz</a:t>
            </a:r>
            <a:r>
              <a:rPr lang="tr-TR" sz="3000" dirty="0"/>
              <a:t> olup, hızlı bir frezeleme işlemine imkan tanırlar. </a:t>
            </a:r>
            <a:r>
              <a:rPr lang="tr-TR" sz="3000" dirty="0" err="1"/>
              <a:t>Pöröz</a:t>
            </a:r>
            <a:r>
              <a:rPr lang="tr-TR" sz="3000" dirty="0"/>
              <a:t> yapının elimine edilebilmesi için işlem sonrası </a:t>
            </a:r>
            <a:r>
              <a:rPr lang="tr-TR" sz="3000" dirty="0" err="1"/>
              <a:t>sinterleme</a:t>
            </a:r>
            <a:r>
              <a:rPr lang="tr-TR" sz="3000" dirty="0"/>
              <a:t> işlemine tabi tutulmalıdırlar.</a:t>
            </a:r>
            <a:endParaRPr lang="en-US" sz="3000" dirty="0"/>
          </a:p>
          <a:p>
            <a:pPr marL="0" indent="0" algn="just">
              <a:buNone/>
            </a:pPr>
            <a:r>
              <a:rPr lang="tr-TR" sz="3000" dirty="0" smtClean="0"/>
              <a:t>	Tam </a:t>
            </a:r>
            <a:r>
              <a:rPr lang="tr-TR" sz="3000" dirty="0" err="1"/>
              <a:t>sinterize</a:t>
            </a:r>
            <a:r>
              <a:rPr lang="tr-TR" sz="3000" dirty="0"/>
              <a:t> seramik bloklar ise </a:t>
            </a:r>
            <a:r>
              <a:rPr lang="tr-TR" sz="3000" dirty="0" err="1"/>
              <a:t>non-pöröz</a:t>
            </a:r>
            <a:r>
              <a:rPr lang="tr-TR" sz="3000" dirty="0"/>
              <a:t> bir yapıya sahipken, frezeleme işlemi zordur. Tekrar </a:t>
            </a:r>
            <a:r>
              <a:rPr lang="tr-TR" sz="3000" dirty="0" err="1"/>
              <a:t>sinterlenme</a:t>
            </a:r>
            <a:r>
              <a:rPr lang="tr-TR" sz="3000" dirty="0"/>
              <a:t> gereksinimleri yoktur.</a:t>
            </a:r>
            <a:endParaRPr lang="en-US" sz="3000" dirty="0"/>
          </a:p>
          <a:p>
            <a:endParaRPr lang="en-US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691680" y="332656"/>
            <a:ext cx="4608512" cy="1143000"/>
          </a:xfrm>
        </p:spPr>
        <p:txBody>
          <a:bodyPr>
            <a:noAutofit/>
          </a:bodyPr>
          <a:lstStyle/>
          <a:p>
            <a:pPr algn="just"/>
            <a:r>
              <a:rPr lang="tr-TR" sz="3600" b="1" dirty="0" err="1"/>
              <a:t>Cad</a:t>
            </a:r>
            <a:r>
              <a:rPr lang="tr-TR" sz="3600" b="1" dirty="0"/>
              <a:t>-Cam sistemlerinde </a:t>
            </a:r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tr-TR" sz="3600" b="1" dirty="0" smtClean="0"/>
              <a:t>kullanılan </a:t>
            </a:r>
            <a:r>
              <a:rPr lang="tr-TR" sz="3600" b="1" dirty="0"/>
              <a:t>materyaller: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160044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57200"/>
            <a:ext cx="8003232" cy="5714999"/>
          </a:xfrm>
        </p:spPr>
        <p:txBody>
          <a:bodyPr/>
          <a:lstStyle/>
          <a:p>
            <a:pPr marL="0" lvl="0" indent="0" algn="just">
              <a:buNone/>
            </a:pPr>
            <a:r>
              <a:rPr lang="tr-TR" dirty="0" smtClean="0"/>
              <a:t>	</a:t>
            </a:r>
            <a:r>
              <a:rPr lang="tr-TR" sz="2800" dirty="0" smtClean="0"/>
              <a:t>Cam </a:t>
            </a:r>
            <a:r>
              <a:rPr lang="tr-TR" sz="2800" dirty="0" err="1"/>
              <a:t>infiltre</a:t>
            </a:r>
            <a:r>
              <a:rPr lang="tr-TR" sz="2800" dirty="0"/>
              <a:t> CAD/CAM blokları ise slip-</a:t>
            </a:r>
            <a:r>
              <a:rPr lang="tr-TR" sz="2800" dirty="0" err="1"/>
              <a:t>cast</a:t>
            </a:r>
            <a:r>
              <a:rPr lang="tr-TR" sz="2800" dirty="0"/>
              <a:t> seramikleri ile benzer </a:t>
            </a:r>
            <a:r>
              <a:rPr lang="tr-TR" sz="2800" dirty="0" err="1"/>
              <a:t>yaoıdadır</a:t>
            </a:r>
            <a:r>
              <a:rPr lang="tr-TR" sz="2800" dirty="0"/>
              <a:t>. Frezeleme işleminin ardından </a:t>
            </a:r>
            <a:r>
              <a:rPr lang="tr-TR" sz="2800" dirty="0" err="1"/>
              <a:t>pöröz</a:t>
            </a:r>
            <a:r>
              <a:rPr lang="tr-TR" sz="2800" dirty="0"/>
              <a:t> yapının giderilmesi amacı ile yeniden can </a:t>
            </a:r>
            <a:r>
              <a:rPr lang="tr-TR" sz="2800" dirty="0" err="1"/>
              <a:t>infiltrasyonu</a:t>
            </a:r>
            <a:r>
              <a:rPr lang="tr-TR" sz="2800" dirty="0"/>
              <a:t> yapılması gerekir. CEREC </a:t>
            </a:r>
            <a:r>
              <a:rPr lang="tr-TR" sz="2800" dirty="0" err="1"/>
              <a:t>inLab</a:t>
            </a:r>
            <a:r>
              <a:rPr lang="tr-TR" sz="2800" dirty="0"/>
              <a:t> sisteminde kullanılır.</a:t>
            </a:r>
            <a:endParaRPr lang="en-US" sz="2800" dirty="0"/>
          </a:p>
          <a:p>
            <a:endParaRPr lang="en-US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5078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pPr lvl="0"/>
            <a:r>
              <a:rPr lang="tr-TR" sz="2400" b="1" dirty="0" err="1"/>
              <a:t>Zirkonya</a:t>
            </a:r>
            <a:r>
              <a:rPr lang="tr-TR" sz="2400" b="1" dirty="0"/>
              <a:t> Seramikler:</a:t>
            </a:r>
            <a:endParaRPr lang="en-US" sz="2400" dirty="0"/>
          </a:p>
          <a:p>
            <a:pPr marL="0" indent="0" algn="just">
              <a:buNone/>
            </a:pPr>
            <a:r>
              <a:rPr lang="tr-TR" sz="2400" dirty="0" smtClean="0"/>
              <a:t>	</a:t>
            </a:r>
            <a:r>
              <a:rPr lang="tr-TR" sz="2400" dirty="0" err="1" smtClean="0"/>
              <a:t>Zirkonya</a:t>
            </a:r>
            <a:r>
              <a:rPr lang="tr-TR" sz="2400" dirty="0" smtClean="0"/>
              <a:t> </a:t>
            </a:r>
            <a:r>
              <a:rPr lang="tr-TR" sz="2400" dirty="0"/>
              <a:t>zirkonyum dioksit kristalidir. Farklı metal oksitlerle karıştırılarak (</a:t>
            </a:r>
            <a:r>
              <a:rPr lang="tr-TR" sz="2400" dirty="0" err="1"/>
              <a:t>MgO</a:t>
            </a:r>
            <a:r>
              <a:rPr lang="tr-TR" sz="2400" dirty="0"/>
              <a:t>, CaO,Y</a:t>
            </a:r>
            <a:r>
              <a:rPr lang="tr-TR" sz="2400" baseline="-25000" dirty="0"/>
              <a:t>2</a:t>
            </a:r>
            <a:r>
              <a:rPr lang="tr-TR" sz="2400" dirty="0"/>
              <a:t>O</a:t>
            </a:r>
            <a:r>
              <a:rPr lang="tr-TR" sz="2400" baseline="-25000" dirty="0"/>
              <a:t>3</a:t>
            </a:r>
            <a:r>
              <a:rPr lang="tr-TR" sz="2400" dirty="0"/>
              <a:t>) yüksek moleküler </a:t>
            </a:r>
            <a:r>
              <a:rPr lang="tr-TR" sz="2400" dirty="0" err="1"/>
              <a:t>stabilite</a:t>
            </a:r>
            <a:r>
              <a:rPr lang="tr-TR" sz="2400" dirty="0"/>
              <a:t> sağlanır.</a:t>
            </a:r>
            <a:endParaRPr lang="en-US" sz="2400" dirty="0"/>
          </a:p>
          <a:p>
            <a:pPr marL="0" indent="0" algn="just">
              <a:buNone/>
            </a:pPr>
            <a:r>
              <a:rPr lang="tr-TR" sz="2400" dirty="0" smtClean="0"/>
              <a:t>	</a:t>
            </a:r>
            <a:r>
              <a:rPr lang="tr-TR" sz="2400" dirty="0" err="1" smtClean="0"/>
              <a:t>Sinterlenmesi</a:t>
            </a:r>
            <a:r>
              <a:rPr lang="tr-TR" sz="2400" dirty="0" smtClean="0"/>
              <a:t> </a:t>
            </a:r>
            <a:r>
              <a:rPr lang="tr-TR" sz="2400" dirty="0"/>
              <a:t>daha zor olsa da Y</a:t>
            </a:r>
            <a:r>
              <a:rPr lang="tr-TR" sz="2400" baseline="-25000" dirty="0"/>
              <a:t>2</a:t>
            </a:r>
            <a:r>
              <a:rPr lang="tr-TR" sz="2400" dirty="0"/>
              <a:t>O</a:t>
            </a:r>
            <a:r>
              <a:rPr lang="tr-TR" sz="2400" baseline="-25000" dirty="0"/>
              <a:t>3</a:t>
            </a:r>
            <a:r>
              <a:rPr lang="tr-TR" sz="2400" dirty="0"/>
              <a:t> ile stabilize edilen ZrO</a:t>
            </a:r>
            <a:r>
              <a:rPr lang="tr-TR" sz="2400" baseline="-25000" dirty="0"/>
              <a:t>2</a:t>
            </a:r>
            <a:r>
              <a:rPr lang="tr-TR" sz="2400" dirty="0"/>
              <a:t> diğer kombinasyonlardan daha iyi mekanik özellikler sunar.</a:t>
            </a:r>
            <a:endParaRPr lang="en-US" sz="2400" dirty="0"/>
          </a:p>
          <a:p>
            <a:pPr marL="0" indent="0" algn="just">
              <a:buNone/>
            </a:pPr>
            <a:r>
              <a:rPr lang="tr-TR" sz="2400" dirty="0" smtClean="0"/>
              <a:t>	</a:t>
            </a:r>
            <a:r>
              <a:rPr lang="tr-TR" sz="2400" dirty="0" err="1" smtClean="0"/>
              <a:t>Yitrium</a:t>
            </a:r>
            <a:r>
              <a:rPr lang="tr-TR" sz="2400" dirty="0" smtClean="0"/>
              <a:t> </a:t>
            </a:r>
            <a:r>
              <a:rPr lang="tr-TR" sz="2400" dirty="0"/>
              <a:t>stabilize </a:t>
            </a:r>
            <a:r>
              <a:rPr lang="tr-TR" sz="2400" dirty="0" err="1"/>
              <a:t>zirkonya</a:t>
            </a:r>
            <a:r>
              <a:rPr lang="tr-TR" sz="2400" dirty="0"/>
              <a:t> (YTZP) yani </a:t>
            </a:r>
            <a:r>
              <a:rPr lang="tr-TR" sz="2400" dirty="0" err="1"/>
              <a:t>tetragonal</a:t>
            </a:r>
            <a:r>
              <a:rPr lang="tr-TR" sz="2400" dirty="0"/>
              <a:t> zirkonyum </a:t>
            </a:r>
            <a:r>
              <a:rPr lang="tr-TR" sz="2400" dirty="0" err="1"/>
              <a:t>polikristalleri</a:t>
            </a:r>
            <a:r>
              <a:rPr lang="tr-TR" sz="2400" dirty="0"/>
              <a:t>  (TZP)  en çok kullanılan kombinasyondur.</a:t>
            </a:r>
            <a:endParaRPr lang="en-US" sz="2400" dirty="0"/>
          </a:p>
          <a:p>
            <a:pPr marL="0" indent="0" algn="just">
              <a:buNone/>
            </a:pPr>
            <a:r>
              <a:rPr lang="tr-TR" sz="2400" dirty="0" smtClean="0"/>
              <a:t>	</a:t>
            </a:r>
            <a:r>
              <a:rPr lang="tr-TR" sz="2400" dirty="0" err="1" smtClean="0"/>
              <a:t>Polikristalin</a:t>
            </a:r>
            <a:r>
              <a:rPr lang="tr-TR" sz="2400" dirty="0" smtClean="0"/>
              <a:t> </a:t>
            </a:r>
            <a:r>
              <a:rPr lang="tr-TR" sz="2400" dirty="0"/>
              <a:t>zirkonyum seramikleri geleneksel seramiklerin aksine cam </a:t>
            </a:r>
            <a:r>
              <a:rPr lang="tr-TR" sz="2400" dirty="0" err="1"/>
              <a:t>içermezler.Ancak</a:t>
            </a:r>
            <a:r>
              <a:rPr lang="tr-TR" sz="2400" dirty="0"/>
              <a:t> </a:t>
            </a:r>
            <a:r>
              <a:rPr lang="tr-TR" sz="2400" dirty="0" err="1"/>
              <a:t>In-Ceram</a:t>
            </a:r>
            <a:r>
              <a:rPr lang="tr-TR" sz="2400" dirty="0"/>
              <a:t> sistemi ile üretilen </a:t>
            </a:r>
            <a:r>
              <a:rPr lang="tr-TR" sz="2400" dirty="0" err="1"/>
              <a:t>zirkonya</a:t>
            </a:r>
            <a:r>
              <a:rPr lang="tr-TR" sz="2400" dirty="0"/>
              <a:t> blokları hariç tutulmalıdır.</a:t>
            </a:r>
            <a:endParaRPr lang="en-US" sz="2400" dirty="0"/>
          </a:p>
          <a:p>
            <a:pPr marL="0" indent="0" algn="just">
              <a:buNone/>
            </a:pPr>
            <a:endParaRPr lang="en-US" sz="2400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279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 smtClean="0"/>
              <a:t>	Zirkonyum </a:t>
            </a:r>
            <a:r>
              <a:rPr lang="tr-TR" sz="2800" dirty="0"/>
              <a:t>uzun dönem klinik kullanımı sırasında ortaya çıkabilecek </a:t>
            </a:r>
            <a:r>
              <a:rPr lang="tr-TR" sz="2800" dirty="0" err="1"/>
              <a:t>mikroçatlakları</a:t>
            </a:r>
            <a:r>
              <a:rPr lang="tr-TR" sz="2800" dirty="0"/>
              <a:t> engellemek için sıcak </a:t>
            </a:r>
            <a:r>
              <a:rPr lang="tr-TR" sz="2800" dirty="0" err="1"/>
              <a:t>izostatik</a:t>
            </a:r>
            <a:r>
              <a:rPr lang="tr-TR" sz="2800" dirty="0"/>
              <a:t> basınç altında tam </a:t>
            </a:r>
            <a:r>
              <a:rPr lang="tr-TR" sz="2800" dirty="0" err="1"/>
              <a:t>sinterlenmiş</a:t>
            </a:r>
            <a:r>
              <a:rPr lang="tr-TR" sz="2800" dirty="0"/>
              <a:t> bloklar  şeklinde hazırlanırlar.</a:t>
            </a:r>
            <a:endParaRPr lang="en-US" sz="2800" dirty="0"/>
          </a:p>
          <a:p>
            <a:pPr marL="0" indent="0" algn="just">
              <a:buNone/>
            </a:pPr>
            <a:r>
              <a:rPr lang="tr-TR" sz="2800" dirty="0" smtClean="0"/>
              <a:t>	CAD/CAM </a:t>
            </a:r>
            <a:r>
              <a:rPr lang="tr-TR" sz="2800" dirty="0"/>
              <a:t>sistemlerinin bazılarında yeşil faz (</a:t>
            </a:r>
            <a:r>
              <a:rPr lang="tr-TR" sz="2800" dirty="0" err="1"/>
              <a:t>green</a:t>
            </a:r>
            <a:r>
              <a:rPr lang="tr-TR" sz="2800" dirty="0"/>
              <a:t> body) denilen ve soğuk </a:t>
            </a:r>
            <a:r>
              <a:rPr lang="tr-TR" sz="2800" dirty="0" err="1"/>
              <a:t>izostatik</a:t>
            </a:r>
            <a:r>
              <a:rPr lang="tr-TR" sz="2800" dirty="0"/>
              <a:t> basınç ile </a:t>
            </a:r>
            <a:r>
              <a:rPr lang="tr-TR" sz="2800" dirty="0" err="1"/>
              <a:t>hazırlananbloklar</a:t>
            </a:r>
            <a:r>
              <a:rPr lang="tr-TR" sz="2800" dirty="0"/>
              <a:t> frezeleme işleminin ardından, sert ve dayanıklı yapı oluşması için ısı ve basınç altında </a:t>
            </a:r>
            <a:r>
              <a:rPr lang="tr-TR" sz="2800" dirty="0" err="1"/>
              <a:t>sinterlenirler</a:t>
            </a:r>
            <a:r>
              <a:rPr lang="tr-TR" sz="2800" dirty="0"/>
              <a:t>.</a:t>
            </a:r>
            <a:endParaRPr lang="en-US" sz="2800" dirty="0"/>
          </a:p>
          <a:p>
            <a:pPr algn="just"/>
            <a:endParaRPr lang="en-US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2144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>
            <a:normAutofit/>
          </a:bodyPr>
          <a:lstStyle/>
          <a:p>
            <a:pPr algn="just"/>
            <a:r>
              <a:rPr lang="tr-TR" dirty="0" err="1"/>
              <a:t>Dental</a:t>
            </a:r>
            <a:r>
              <a:rPr lang="tr-TR" dirty="0"/>
              <a:t> uygulamalar için üç farklı tipte zirkonyum seramikler mevcuttur.</a:t>
            </a:r>
            <a:endParaRPr lang="en-US" dirty="0"/>
          </a:p>
          <a:p>
            <a:pPr marL="0" indent="0" algn="just">
              <a:buNone/>
            </a:pPr>
            <a:r>
              <a:rPr lang="tr-TR" b="1" dirty="0"/>
              <a:t>1.) 3Y-TZP:</a:t>
            </a:r>
            <a:r>
              <a:rPr lang="tr-TR" dirty="0"/>
              <a:t> %3 </a:t>
            </a:r>
            <a:r>
              <a:rPr lang="tr-TR" dirty="0" err="1"/>
              <a:t>mol</a:t>
            </a:r>
            <a:r>
              <a:rPr lang="tr-TR" dirty="0"/>
              <a:t> </a:t>
            </a:r>
            <a:r>
              <a:rPr lang="tr-TR" dirty="0" err="1"/>
              <a:t>yitria</a:t>
            </a:r>
            <a:r>
              <a:rPr lang="tr-TR" dirty="0"/>
              <a:t> ile beraber zirkonyum oda </a:t>
            </a:r>
            <a:r>
              <a:rPr lang="tr-TR" dirty="0" err="1"/>
              <a:t>ısısnda</a:t>
            </a:r>
            <a:r>
              <a:rPr lang="tr-TR" dirty="0"/>
              <a:t> stabilize edilmektedir. Genellikle frezeleme için kullanılan 3Y-TZP CAM ünitesinden sonra üreticilerin talimatları doğrultusunda 1350-1550</a:t>
            </a:r>
            <a:r>
              <a:rPr lang="tr-TR" baseline="30000" dirty="0"/>
              <a:t>0</a:t>
            </a:r>
            <a:r>
              <a:rPr lang="tr-TR" dirty="0"/>
              <a:t>C arasında değişen son bir </a:t>
            </a:r>
            <a:r>
              <a:rPr lang="tr-TR" dirty="0" err="1"/>
              <a:t>sinterleme</a:t>
            </a:r>
            <a:r>
              <a:rPr lang="tr-TR" dirty="0"/>
              <a:t> işlemine tabi tutulur.</a:t>
            </a:r>
            <a:endParaRPr lang="en-US" dirty="0"/>
          </a:p>
          <a:p>
            <a:pPr marL="0" indent="0" algn="just">
              <a:buNone/>
            </a:pPr>
            <a:r>
              <a:rPr lang="tr-TR" b="1" dirty="0"/>
              <a:t>2.) Alümina ile güçlendirilmiş cam </a:t>
            </a:r>
            <a:r>
              <a:rPr lang="tr-TR" b="1" dirty="0" err="1"/>
              <a:t>infiltre</a:t>
            </a:r>
            <a:r>
              <a:rPr lang="tr-TR" b="1" dirty="0"/>
              <a:t> </a:t>
            </a:r>
            <a:r>
              <a:rPr lang="tr-TR" b="1" dirty="0" err="1"/>
              <a:t>zirkonya</a:t>
            </a:r>
            <a:r>
              <a:rPr lang="tr-TR" b="1" dirty="0"/>
              <a:t> (ZTA): </a:t>
            </a:r>
            <a:r>
              <a:rPr lang="tr-TR" dirty="0"/>
              <a:t>Alümina </a:t>
            </a:r>
            <a:r>
              <a:rPr lang="tr-TR" dirty="0" err="1"/>
              <a:t>matriks</a:t>
            </a:r>
            <a:r>
              <a:rPr lang="tr-TR" dirty="0"/>
              <a:t> ile kombine kullanılması sonucu elde edilir. </a:t>
            </a:r>
            <a:r>
              <a:rPr lang="tr-TR" dirty="0" err="1"/>
              <a:t>Sinterlenmesi</a:t>
            </a:r>
            <a:r>
              <a:rPr lang="tr-TR" dirty="0"/>
              <a:t> tamamlanmış 3Y-TZP’den daha </a:t>
            </a:r>
            <a:r>
              <a:rPr lang="tr-TR" dirty="0" err="1"/>
              <a:t>pöröz</a:t>
            </a:r>
            <a:r>
              <a:rPr lang="tr-TR" dirty="0"/>
              <a:t> bir yapı içerir ve bu da </a:t>
            </a:r>
            <a:r>
              <a:rPr lang="tr-TR" dirty="0" err="1"/>
              <a:t>In-Ceram</a:t>
            </a:r>
            <a:r>
              <a:rPr lang="tr-TR" dirty="0"/>
              <a:t> </a:t>
            </a:r>
            <a:r>
              <a:rPr lang="tr-TR" dirty="0" err="1"/>
              <a:t>Zirkonya’nın</a:t>
            </a:r>
            <a:r>
              <a:rPr lang="tr-TR" dirty="0"/>
              <a:t> daha düşük mekanik özelliklere sahip olmasını açıklar.</a:t>
            </a:r>
            <a:endParaRPr lang="en-US" dirty="0"/>
          </a:p>
          <a:p>
            <a:pPr marL="0" indent="0" algn="just">
              <a:buNone/>
            </a:pPr>
            <a:r>
              <a:rPr lang="tr-TR" b="1" dirty="0"/>
              <a:t>3.) Magnezyum ile stabilize edilen zirkonyum seramikler (Mg-PSZ): </a:t>
            </a:r>
            <a:r>
              <a:rPr lang="tr-TR" dirty="0"/>
              <a:t>Büyük partikül oranları nedeniyle aşınmaya eğilimlidir. </a:t>
            </a:r>
            <a:r>
              <a:rPr lang="tr-TR" dirty="0" err="1"/>
              <a:t>Pöröz</a:t>
            </a:r>
            <a:r>
              <a:rPr lang="tr-TR" dirty="0"/>
              <a:t> yapılarından dolayı yüksek mekanik özellikler sergileyemez.  Mg-PSZ seramiklerin tam </a:t>
            </a:r>
            <a:r>
              <a:rPr lang="tr-TR" dirty="0" err="1"/>
              <a:t>sinterlenmiş</a:t>
            </a:r>
            <a:r>
              <a:rPr lang="tr-TR" dirty="0"/>
              <a:t> blokları CAM ünitesinde kullanılır. </a:t>
            </a:r>
            <a:endParaRPr lang="en-US" dirty="0"/>
          </a:p>
          <a:p>
            <a:endParaRPr lang="en-US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0198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556792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 smtClean="0"/>
              <a:t>	</a:t>
            </a:r>
            <a:r>
              <a:rPr lang="tr-TR" sz="3000" dirty="0" err="1" smtClean="0"/>
              <a:t>Monoklinik</a:t>
            </a:r>
            <a:r>
              <a:rPr lang="tr-TR" sz="3000" dirty="0"/>
              <a:t>, kübik ve </a:t>
            </a:r>
            <a:r>
              <a:rPr lang="tr-TR" sz="3000" dirty="0" err="1"/>
              <a:t>tetragonal</a:t>
            </a:r>
            <a:r>
              <a:rPr lang="tr-TR" sz="3000" dirty="0"/>
              <a:t> olmak üzere üç farklı fazda bulunurlar.</a:t>
            </a:r>
            <a:endParaRPr lang="en-US" sz="3000" dirty="0"/>
          </a:p>
          <a:p>
            <a:pPr algn="just"/>
            <a:r>
              <a:rPr lang="tr-TR" sz="3000" dirty="0"/>
              <a:t>Oda </a:t>
            </a:r>
            <a:r>
              <a:rPr lang="tr-TR" sz="3000" dirty="0" err="1"/>
              <a:t>ısısndan</a:t>
            </a:r>
            <a:r>
              <a:rPr lang="tr-TR" sz="3000" dirty="0"/>
              <a:t> 1170</a:t>
            </a:r>
            <a:r>
              <a:rPr lang="tr-TR" sz="3000" baseline="30000" dirty="0"/>
              <a:t>0</a:t>
            </a:r>
            <a:r>
              <a:rPr lang="tr-TR" sz="3000" dirty="0"/>
              <a:t>C ye kadar </a:t>
            </a:r>
            <a:r>
              <a:rPr lang="tr-TR" sz="3000" b="1" dirty="0" err="1"/>
              <a:t>monoklinik</a:t>
            </a:r>
            <a:r>
              <a:rPr lang="tr-TR" sz="3000" b="1" dirty="0"/>
              <a:t> faz</a:t>
            </a:r>
            <a:endParaRPr lang="en-US" sz="3000" b="1" dirty="0"/>
          </a:p>
          <a:p>
            <a:pPr algn="just"/>
            <a:r>
              <a:rPr lang="tr-TR" sz="3000" dirty="0"/>
              <a:t>1170</a:t>
            </a:r>
            <a:r>
              <a:rPr lang="tr-TR" sz="3000" baseline="30000" dirty="0"/>
              <a:t>0</a:t>
            </a:r>
            <a:r>
              <a:rPr lang="tr-TR" sz="3000" dirty="0"/>
              <a:t>C 0 ile 2370</a:t>
            </a:r>
            <a:r>
              <a:rPr lang="tr-TR" sz="3000" baseline="30000" dirty="0"/>
              <a:t>0</a:t>
            </a:r>
            <a:r>
              <a:rPr lang="tr-TR" sz="3000" dirty="0"/>
              <a:t>C arasında </a:t>
            </a:r>
            <a:r>
              <a:rPr lang="tr-TR" sz="3000" b="1" dirty="0" err="1"/>
              <a:t>tetragonal</a:t>
            </a:r>
            <a:r>
              <a:rPr lang="tr-TR" sz="3000" b="1" dirty="0"/>
              <a:t> faz</a:t>
            </a:r>
            <a:endParaRPr lang="en-US" sz="3000" b="1" dirty="0"/>
          </a:p>
          <a:p>
            <a:pPr algn="just"/>
            <a:r>
              <a:rPr lang="tr-TR" sz="3000" dirty="0"/>
              <a:t>2370</a:t>
            </a:r>
            <a:r>
              <a:rPr lang="tr-TR" sz="3000" baseline="30000" dirty="0"/>
              <a:t>0</a:t>
            </a:r>
            <a:r>
              <a:rPr lang="tr-TR" sz="3000" dirty="0"/>
              <a:t>C’dan kaynama noktasına kadar </a:t>
            </a:r>
            <a:r>
              <a:rPr lang="tr-TR" sz="3000" b="1" dirty="0"/>
              <a:t>kübik faz.</a:t>
            </a:r>
            <a:endParaRPr lang="en-US" sz="3000" b="1" dirty="0"/>
          </a:p>
          <a:p>
            <a:pPr marL="0" indent="0" algn="just">
              <a:buNone/>
            </a:pPr>
            <a:r>
              <a:rPr lang="tr-TR" sz="3000" dirty="0" smtClean="0"/>
              <a:t>	Soğutma </a:t>
            </a:r>
            <a:r>
              <a:rPr lang="tr-TR" sz="3000" dirty="0"/>
              <a:t>ile </a:t>
            </a:r>
            <a:r>
              <a:rPr lang="tr-TR" sz="3000" dirty="0" err="1"/>
              <a:t>tetragonal</a:t>
            </a:r>
            <a:r>
              <a:rPr lang="tr-TR" sz="3000" dirty="0"/>
              <a:t> fazdan </a:t>
            </a:r>
            <a:r>
              <a:rPr lang="tr-TR" sz="3000" dirty="0" err="1"/>
              <a:t>monoklinik</a:t>
            </a:r>
            <a:r>
              <a:rPr lang="tr-TR" sz="3000" dirty="0"/>
              <a:t> faza geçerken hacimde %4,5’lik bir artış olur ve bu da </a:t>
            </a:r>
            <a:r>
              <a:rPr lang="tr-TR" sz="3000" dirty="0" err="1"/>
              <a:t>katastrofik</a:t>
            </a:r>
            <a:r>
              <a:rPr lang="tr-TR" sz="3000" dirty="0"/>
              <a:t> başarısızlığa neden olur. Bu değişim geri dönüşümlüdür ve 950</a:t>
            </a:r>
            <a:r>
              <a:rPr lang="tr-TR" sz="3000" baseline="30000" dirty="0"/>
              <a:t>0</a:t>
            </a:r>
            <a:r>
              <a:rPr lang="tr-TR" sz="3000" dirty="0"/>
              <a:t>C’den daha aşağıdaki soğutmalarda başlar.</a:t>
            </a:r>
            <a:endParaRPr lang="en-US" sz="3000" dirty="0"/>
          </a:p>
          <a:p>
            <a:pPr algn="just"/>
            <a:endParaRPr lang="en-US" sz="3000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27584" y="457200"/>
            <a:ext cx="6868616" cy="883568"/>
          </a:xfrm>
        </p:spPr>
        <p:txBody>
          <a:bodyPr>
            <a:noAutofit/>
          </a:bodyPr>
          <a:lstStyle/>
          <a:p>
            <a:r>
              <a:rPr lang="tr-TR" sz="3600" b="1" dirty="0"/>
              <a:t>Zirkonyum oksit kristalleri (ZrO</a:t>
            </a:r>
            <a:r>
              <a:rPr lang="tr-TR" sz="3600" b="1" baseline="-25000" dirty="0"/>
              <a:t>2</a:t>
            </a:r>
            <a:r>
              <a:rPr lang="tr-TR" sz="3600" b="1" dirty="0"/>
              <a:t>):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8562262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 smtClean="0"/>
              <a:t>	</a:t>
            </a:r>
            <a:r>
              <a:rPr lang="tr-TR" sz="2400" dirty="0" smtClean="0"/>
              <a:t>Zirkonyum </a:t>
            </a:r>
            <a:r>
              <a:rPr lang="tr-TR" sz="2400" dirty="0"/>
              <a:t>yapısına </a:t>
            </a:r>
            <a:r>
              <a:rPr lang="tr-TR" sz="2400" dirty="0" err="1"/>
              <a:t>CaO</a:t>
            </a:r>
            <a:r>
              <a:rPr lang="tr-TR" sz="2400" dirty="0"/>
              <a:t>, </a:t>
            </a:r>
            <a:r>
              <a:rPr lang="tr-TR" sz="2400" dirty="0" err="1"/>
              <a:t>MgO</a:t>
            </a:r>
            <a:r>
              <a:rPr lang="tr-TR" sz="2400" dirty="0"/>
              <a:t>, CeO</a:t>
            </a:r>
            <a:r>
              <a:rPr lang="tr-TR" sz="2400" baseline="-25000" dirty="0"/>
              <a:t>2</a:t>
            </a:r>
            <a:r>
              <a:rPr lang="tr-TR" sz="2400" dirty="0"/>
              <a:t>, Y</a:t>
            </a:r>
            <a:r>
              <a:rPr lang="tr-TR" sz="2400" baseline="-25000" dirty="0"/>
              <a:t>2</a:t>
            </a:r>
            <a:r>
              <a:rPr lang="tr-TR" sz="2400" dirty="0"/>
              <a:t>O</a:t>
            </a:r>
            <a:r>
              <a:rPr lang="tr-TR" sz="2400" baseline="-25000" dirty="0"/>
              <a:t>3 </a:t>
            </a:r>
            <a:r>
              <a:rPr lang="tr-TR" sz="2400" dirty="0"/>
              <a:t>gibi çeşitli oksitler ilave edilerek oda </a:t>
            </a:r>
            <a:r>
              <a:rPr lang="tr-TR" sz="2400" dirty="0" err="1"/>
              <a:t>ısısnda</a:t>
            </a:r>
            <a:r>
              <a:rPr lang="tr-TR" sz="2400" dirty="0"/>
              <a:t> stabil olması sağlanır. %8 ve ya %12 oranında bileşen eklenerek tam stabilize kübik fazı (kübik zirkonyum) elde edilebilir. Daha küçük miktarda (%3-5) eklemeler ile kısmi stabilize zirkonyum elde edilir.</a:t>
            </a:r>
            <a:endParaRPr lang="en-US" sz="2400" dirty="0"/>
          </a:p>
          <a:p>
            <a:pPr marL="0" indent="0" algn="just">
              <a:buNone/>
            </a:pPr>
            <a:r>
              <a:rPr lang="tr-TR" sz="2400" dirty="0" smtClean="0"/>
              <a:t>	</a:t>
            </a:r>
            <a:r>
              <a:rPr lang="tr-TR" sz="2400" dirty="0" err="1" smtClean="0"/>
              <a:t>Tetragonal</a:t>
            </a:r>
            <a:r>
              <a:rPr lang="tr-TR" sz="2400" dirty="0" smtClean="0"/>
              <a:t> </a:t>
            </a:r>
            <a:r>
              <a:rPr lang="tr-TR" sz="2400" dirty="0"/>
              <a:t>zirkonyum basınç altında </a:t>
            </a:r>
            <a:r>
              <a:rPr lang="tr-TR" sz="2400" dirty="0" err="1"/>
              <a:t>monoklinik</a:t>
            </a:r>
            <a:r>
              <a:rPr lang="tr-TR" sz="2400" dirty="0"/>
              <a:t> faza geçer ve bu faz değişimi sırasında hacimsel olarak %3 artma görülür. Bu boyutsal değişiklik çatlak alanlarında enerji emilimini sağlayarak ve  çatlak hattı üzerine basınç yaparak çatlak hattının ilerlemesini engeller. </a:t>
            </a:r>
            <a:endParaRPr lang="en-US" sz="2400" dirty="0"/>
          </a:p>
          <a:p>
            <a:endParaRPr lang="en-US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983665"/>
      </p:ext>
    </p:extLst>
  </p:cSld>
  <p:clrMapOvr>
    <a:masterClrMapping/>
  </p:clrMapOvr>
</p:sld>
</file>

<file path=ppt/theme/theme1.xml><?xml version="1.0" encoding="utf-8"?>
<a:theme xmlns:a="http://schemas.openxmlformats.org/drawingml/2006/main" name="Bileşik">
  <a:themeElements>
    <a:clrScheme name="Bileşik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Bileşik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ileşi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44</TotalTime>
  <Words>3195</Words>
  <Application>Microsoft Office PowerPoint</Application>
  <PresentationFormat>Ekran Gösterisi (4:3)</PresentationFormat>
  <Paragraphs>504</Paragraphs>
  <Slides>62</Slides>
  <Notes>40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62</vt:i4>
      </vt:variant>
    </vt:vector>
  </HeadingPairs>
  <TitlesOfParts>
    <vt:vector size="63" baseType="lpstr">
      <vt:lpstr>Bileşik</vt:lpstr>
      <vt:lpstr> Cad-Cam sistemleri  (Computer Aid Design- Computer Aid Manufacture System): </vt:lpstr>
      <vt:lpstr> </vt:lpstr>
      <vt:lpstr>PowerPoint Sunusu</vt:lpstr>
      <vt:lpstr>PowerPoint Sunusu</vt:lpstr>
      <vt:lpstr>PowerPoint Sunusu</vt:lpstr>
      <vt:lpstr> </vt:lpstr>
      <vt:lpstr> </vt:lpstr>
      <vt:lpstr>Cad-Cam sistemlerinin avantajları: </vt:lpstr>
      <vt:lpstr>Cad-Cam sistemlerinin dezavantajları: </vt:lpstr>
      <vt:lpstr>Cad-Cam sistemlerinin başarısı için                  gereken faktörler: </vt:lpstr>
      <vt:lpstr> </vt:lpstr>
      <vt:lpstr> </vt:lpstr>
      <vt:lpstr> </vt:lpstr>
      <vt:lpstr> </vt:lpstr>
      <vt:lpstr> </vt:lpstr>
      <vt:lpstr>SİSTEMLERE ÖRNEKLER</vt:lpstr>
      <vt:lpstr>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Cad-Cam sistemlerinde  kullanılan materyaller: </vt:lpstr>
      <vt:lpstr>  </vt:lpstr>
      <vt:lpstr> </vt:lpstr>
      <vt:lpstr> </vt:lpstr>
      <vt:lpstr> </vt:lpstr>
      <vt:lpstr>Zirkonyum oksit kristalleri (ZrO2): 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4.) Cad-Cam sistemi  (Computer Aid Design- Computer Aid Manufacture System): </dc:title>
  <dc:creator>Hp</dc:creator>
  <cp:lastModifiedBy>Hp</cp:lastModifiedBy>
  <cp:revision>6</cp:revision>
  <dcterms:created xsi:type="dcterms:W3CDTF">2020-10-22T06:22:39Z</dcterms:created>
  <dcterms:modified xsi:type="dcterms:W3CDTF">2020-10-22T07:07:17Z</dcterms:modified>
</cp:coreProperties>
</file>