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10"/>
  </p:notesMasterIdLst>
  <p:sldIdLst>
    <p:sldId id="256" r:id="rId2"/>
    <p:sldId id="257" r:id="rId3"/>
    <p:sldId id="258" r:id="rId4"/>
    <p:sldId id="260" r:id="rId5"/>
    <p:sldId id="262" r:id="rId6"/>
    <p:sldId id="263" r:id="rId7"/>
    <p:sldId id="264" r:id="rId8"/>
    <p:sldId id="265" r:id="rId9"/>
    <p:sldId id="266" r:id="rId10"/>
    <p:sldId id="267" r:id="rId11"/>
    <p:sldId id="268" r:id="rId12"/>
    <p:sldId id="269" r:id="rId13"/>
    <p:sldId id="270" r:id="rId14"/>
    <p:sldId id="305" r:id="rId15"/>
    <p:sldId id="271" r:id="rId16"/>
    <p:sldId id="272" r:id="rId17"/>
    <p:sldId id="273" r:id="rId18"/>
    <p:sldId id="274" r:id="rId19"/>
    <p:sldId id="275" r:id="rId20"/>
    <p:sldId id="276" r:id="rId21"/>
    <p:sldId id="277" r:id="rId22"/>
    <p:sldId id="278" r:id="rId23"/>
    <p:sldId id="279" r:id="rId24"/>
    <p:sldId id="280" r:id="rId25"/>
    <p:sldId id="281" r:id="rId26"/>
    <p:sldId id="325" r:id="rId27"/>
    <p:sldId id="326" r:id="rId28"/>
    <p:sldId id="328" r:id="rId29"/>
    <p:sldId id="329" r:id="rId30"/>
    <p:sldId id="330" r:id="rId31"/>
    <p:sldId id="331" r:id="rId32"/>
    <p:sldId id="315" r:id="rId33"/>
    <p:sldId id="316" r:id="rId34"/>
    <p:sldId id="317" r:id="rId35"/>
    <p:sldId id="318" r:id="rId36"/>
    <p:sldId id="319" r:id="rId37"/>
    <p:sldId id="321" r:id="rId38"/>
    <p:sldId id="322" r:id="rId39"/>
    <p:sldId id="323" r:id="rId40"/>
    <p:sldId id="324" r:id="rId41"/>
    <p:sldId id="376" r:id="rId42"/>
    <p:sldId id="377" r:id="rId43"/>
    <p:sldId id="378" r:id="rId44"/>
    <p:sldId id="379" r:id="rId45"/>
    <p:sldId id="380" r:id="rId46"/>
    <p:sldId id="282" r:id="rId47"/>
    <p:sldId id="283" r:id="rId48"/>
    <p:sldId id="332" r:id="rId49"/>
    <p:sldId id="334" r:id="rId50"/>
    <p:sldId id="336" r:id="rId51"/>
    <p:sldId id="338" r:id="rId52"/>
    <p:sldId id="340" r:id="rId53"/>
    <p:sldId id="344" r:id="rId54"/>
    <p:sldId id="353" r:id="rId55"/>
    <p:sldId id="354" r:id="rId56"/>
    <p:sldId id="355" r:id="rId57"/>
    <p:sldId id="284" r:id="rId58"/>
    <p:sldId id="285" r:id="rId59"/>
    <p:sldId id="286" r:id="rId60"/>
    <p:sldId id="287" r:id="rId61"/>
    <p:sldId id="288" r:id="rId62"/>
    <p:sldId id="356" r:id="rId63"/>
    <p:sldId id="357" r:id="rId64"/>
    <p:sldId id="358" r:id="rId65"/>
    <p:sldId id="359" r:id="rId66"/>
    <p:sldId id="360" r:id="rId67"/>
    <p:sldId id="361" r:id="rId68"/>
    <p:sldId id="362" r:id="rId69"/>
    <p:sldId id="289" r:id="rId70"/>
    <p:sldId id="290" r:id="rId71"/>
    <p:sldId id="363" r:id="rId72"/>
    <p:sldId id="364" r:id="rId73"/>
    <p:sldId id="367" r:id="rId74"/>
    <p:sldId id="368" r:id="rId75"/>
    <p:sldId id="369" r:id="rId76"/>
    <p:sldId id="370" r:id="rId77"/>
    <p:sldId id="371" r:id="rId78"/>
    <p:sldId id="372" r:id="rId79"/>
    <p:sldId id="373" r:id="rId80"/>
    <p:sldId id="374" r:id="rId81"/>
    <p:sldId id="375" r:id="rId82"/>
    <p:sldId id="291" r:id="rId83"/>
    <p:sldId id="292" r:id="rId84"/>
    <p:sldId id="293" r:id="rId85"/>
    <p:sldId id="294" r:id="rId86"/>
    <p:sldId id="295" r:id="rId87"/>
    <p:sldId id="296" r:id="rId88"/>
    <p:sldId id="297" r:id="rId89"/>
    <p:sldId id="381" r:id="rId90"/>
    <p:sldId id="382" r:id="rId91"/>
    <p:sldId id="383" r:id="rId92"/>
    <p:sldId id="384" r:id="rId93"/>
    <p:sldId id="385" r:id="rId94"/>
    <p:sldId id="386" r:id="rId95"/>
    <p:sldId id="387" r:id="rId96"/>
    <p:sldId id="388" r:id="rId97"/>
    <p:sldId id="389" r:id="rId98"/>
    <p:sldId id="390" r:id="rId99"/>
    <p:sldId id="391" r:id="rId100"/>
    <p:sldId id="392" r:id="rId101"/>
    <p:sldId id="393" r:id="rId102"/>
    <p:sldId id="298" r:id="rId103"/>
    <p:sldId id="299" r:id="rId104"/>
    <p:sldId id="300" r:id="rId105"/>
    <p:sldId id="301" r:id="rId106"/>
    <p:sldId id="302" r:id="rId107"/>
    <p:sldId id="303" r:id="rId108"/>
    <p:sldId id="304"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2AC73D-EC6A-4FDB-94D2-1035D93F0784}" type="datetimeFigureOut">
              <a:rPr lang="en-US" smtClean="0"/>
              <a:t>10/21/2020</a:t>
            </a:fld>
            <a:endParaRPr lang="en-US"/>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9796BA-7737-4C8D-9CA9-E4678F1EE6DB}" type="slidenum">
              <a:rPr lang="en-US" smtClean="0"/>
              <a:t>‹#›</a:t>
            </a:fld>
            <a:endParaRPr lang="en-US"/>
          </a:p>
        </p:txBody>
      </p:sp>
    </p:spTree>
    <p:extLst>
      <p:ext uri="{BB962C8B-B14F-4D97-AF65-F5344CB8AC3E}">
        <p14:creationId xmlns:p14="http://schemas.microsoft.com/office/powerpoint/2010/main" val="1494652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Veri Yer Tutucusu 3"/>
          <p:cNvSpPr>
            <a:spLocks noGrp="1"/>
          </p:cNvSpPr>
          <p:nvPr>
            <p:ph type="dt" sz="half" idx="10"/>
          </p:nvPr>
        </p:nvSpPr>
        <p:spPr/>
        <p:txBody>
          <a:bodyPr/>
          <a:lstStyle/>
          <a:p>
            <a:fld id="{BB547F12-EF67-44B4-ACF3-8D39B41020B2}" type="datetimeFigureOut">
              <a:rPr lang="en-US" smtClean="0"/>
              <a:t>10/21/2020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16061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B547F12-EF67-44B4-ACF3-8D39B41020B2}" type="datetimeFigureOut">
              <a:rPr lang="en-US" smtClean="0"/>
              <a:t>10/21/2020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98280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B547F12-EF67-44B4-ACF3-8D39B41020B2}" type="datetimeFigureOut">
              <a:rPr lang="en-US" smtClean="0"/>
              <a:t>10/21/2020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211114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BB547F12-EF67-44B4-ACF3-8D39B41020B2}" type="datetimeFigureOut">
              <a:rPr lang="en-US" smtClean="0"/>
              <a:t>10/21/2020</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333882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US"/>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BB547F12-EF67-44B4-ACF3-8D39B41020B2}" type="datetimeFigureOut">
              <a:rPr lang="en-US" smtClean="0"/>
              <a:t>10/21/2020</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4030941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BB547F12-EF67-44B4-ACF3-8D39B41020B2}" type="datetimeFigureOut">
              <a:rPr lang="en-US" smtClean="0"/>
              <a:t>10/21/2020</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1399317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B547F12-EF67-44B4-ACF3-8D39B41020B2}" type="datetimeFigureOut">
              <a:rPr lang="en-US" smtClean="0"/>
              <a:t>10/21/2020</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1024850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B547F12-EF67-44B4-ACF3-8D39B41020B2}" type="datetimeFigureOut">
              <a:rPr lang="en-US" smtClean="0"/>
              <a:t>10/21/2020</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603648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B547F12-EF67-44B4-ACF3-8D39B41020B2}" type="datetimeFigureOut">
              <a:rPr lang="en-US" smtClean="0"/>
              <a:t>10/21/2020</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651286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B547F12-EF67-44B4-ACF3-8D39B41020B2}" type="datetimeFigureOut">
              <a:rPr lang="en-US" smtClean="0"/>
              <a:t>10/21/2020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376793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B547F12-EF67-44B4-ACF3-8D39B41020B2}" type="datetimeFigureOut">
              <a:rPr lang="en-US" smtClean="0"/>
              <a:t>10/21/2020</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A7B333EF-1DB5-4AAB-8E8D-78B35D40A2E4}" type="slidenum">
              <a:rPr lang="en-US" smtClean="0"/>
              <a:t>‹#›</a:t>
            </a:fld>
            <a:endParaRPr lang="en-US"/>
          </a:p>
        </p:txBody>
      </p:sp>
    </p:spTree>
    <p:extLst>
      <p:ext uri="{BB962C8B-B14F-4D97-AF65-F5344CB8AC3E}">
        <p14:creationId xmlns:p14="http://schemas.microsoft.com/office/powerpoint/2010/main" val="1287405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729C5D0-ADD8-4605-B754-A8F95FC8C1CE}" type="slidenum">
              <a:rPr lang="tr-TR"/>
              <a:pPr>
                <a:defRPr/>
              </a:pPr>
              <a:t>‹#›</a:t>
            </a:fld>
            <a:endParaRPr lang="tr-TR"/>
          </a:p>
        </p:txBody>
      </p:sp>
    </p:spTree>
    <p:extLst>
      <p:ext uri="{BB962C8B-B14F-4D97-AF65-F5344CB8AC3E}">
        <p14:creationId xmlns:p14="http://schemas.microsoft.com/office/powerpoint/2010/main" val="2459809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pPr>
              <a:defRPr/>
            </a:pPr>
            <a:fld id="{BE9D0EFC-8C72-4050-ACBC-113BB1BADD33}" type="slidenum">
              <a:rPr lang="tr-TR"/>
              <a:pPr>
                <a:defRPr/>
              </a:pPr>
              <a:t>‹#›</a:t>
            </a:fld>
            <a:endParaRPr lang="tr-TR"/>
          </a:p>
        </p:txBody>
      </p:sp>
    </p:spTree>
    <p:extLst>
      <p:ext uri="{BB962C8B-B14F-4D97-AF65-F5344CB8AC3E}">
        <p14:creationId xmlns:p14="http://schemas.microsoft.com/office/powerpoint/2010/main" val="314307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F5968DE9-86A8-49E2-ABFF-4DE1862E450D}" type="slidenum">
              <a:rPr lang="tr-TR"/>
              <a:pPr>
                <a:defRPr/>
              </a:pPr>
              <a:t>‹#›</a:t>
            </a:fld>
            <a:endParaRPr lang="tr-TR"/>
          </a:p>
        </p:txBody>
      </p:sp>
    </p:spTree>
    <p:extLst>
      <p:ext uri="{BB962C8B-B14F-4D97-AF65-F5344CB8AC3E}">
        <p14:creationId xmlns:p14="http://schemas.microsoft.com/office/powerpoint/2010/main" val="3934840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47F12-EF67-44B4-ACF3-8D39B41020B2}" type="datetimeFigureOut">
              <a:rPr lang="en-US" smtClean="0"/>
              <a:t>10/21/2020</a:t>
            </a:fld>
            <a:endParaRPr lang="en-US"/>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B333EF-1DB5-4AAB-8E8D-78B35D40A2E4}" type="slidenum">
              <a:rPr lang="en-US" smtClean="0"/>
              <a:t>‹#›</a:t>
            </a:fld>
            <a:endParaRPr lang="en-US"/>
          </a:p>
        </p:txBody>
      </p:sp>
    </p:spTree>
    <p:extLst>
      <p:ext uri="{BB962C8B-B14F-4D97-AF65-F5344CB8AC3E}">
        <p14:creationId xmlns:p14="http://schemas.microsoft.com/office/powerpoint/2010/main" val="210952774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23.jpeg"/><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0.png"/><Relationship Id="rId4" Type="http://schemas.openxmlformats.org/officeDocument/2006/relationships/oleObject" Target="../embeddings/oleObject2.bin"/></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GÜNCEL SERAMİK SİSTEMLERİ</a:t>
            </a:r>
            <a:endParaRPr lang="en-US" dirty="0"/>
          </a:p>
        </p:txBody>
      </p:sp>
      <p:sp>
        <p:nvSpPr>
          <p:cNvPr id="3" name="Alt Başlık 2"/>
          <p:cNvSpPr>
            <a:spLocks noGrp="1"/>
          </p:cNvSpPr>
          <p:nvPr>
            <p:ph type="subTitle" idx="1"/>
          </p:nvPr>
        </p:nvSpPr>
        <p:spPr/>
        <p:txBody>
          <a:bodyPr/>
          <a:lstStyle/>
          <a:p>
            <a:r>
              <a:rPr lang="tr-TR" dirty="0" err="1" smtClean="0"/>
              <a:t>Prof</a:t>
            </a:r>
            <a:r>
              <a:rPr lang="tr-TR" dirty="0" smtClean="0"/>
              <a:t> </a:t>
            </a:r>
            <a:r>
              <a:rPr lang="tr-TR" dirty="0" err="1" smtClean="0"/>
              <a:t>Dr</a:t>
            </a:r>
            <a:r>
              <a:rPr lang="tr-TR" dirty="0" smtClean="0"/>
              <a:t> Duygu SARAÇ</a:t>
            </a:r>
            <a:endParaRPr lang="en-US" dirty="0"/>
          </a:p>
        </p:txBody>
      </p:sp>
    </p:spTree>
    <p:extLst>
      <p:ext uri="{BB962C8B-B14F-4D97-AF65-F5344CB8AC3E}">
        <p14:creationId xmlns:p14="http://schemas.microsoft.com/office/powerpoint/2010/main" val="557603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2"/>
          <p:cNvSpPr>
            <a:spLocks noGrp="1" noChangeArrowheads="1"/>
          </p:cNvSpPr>
          <p:nvPr>
            <p:ph type="title"/>
          </p:nvPr>
        </p:nvSpPr>
        <p:spPr/>
        <p:txBody>
          <a:bodyPr>
            <a:normAutofit fontScale="90000"/>
          </a:bodyPr>
          <a:lstStyle/>
          <a:p>
            <a:pPr eaLnBrk="1" hangingPunct="1"/>
            <a:r>
              <a:rPr lang="tr-TR" altLang="tr-TR" sz="4000" smtClean="0"/>
              <a:t/>
            </a:r>
            <a:br>
              <a:rPr lang="tr-TR" altLang="tr-TR" sz="4000" smtClean="0"/>
            </a:br>
            <a:endParaRPr lang="tr-TR" altLang="tr-TR" sz="4000" smtClean="0"/>
          </a:p>
        </p:txBody>
      </p:sp>
      <p:sp>
        <p:nvSpPr>
          <p:cNvPr id="3076" name="Rectangle 3"/>
          <p:cNvSpPr>
            <a:spLocks noGrp="1" noChangeArrowheads="1"/>
          </p:cNvSpPr>
          <p:nvPr>
            <p:ph idx="1"/>
          </p:nvPr>
        </p:nvSpPr>
        <p:spPr>
          <a:xfrm>
            <a:off x="457200" y="1052513"/>
            <a:ext cx="7786688" cy="5073650"/>
          </a:xfrm>
        </p:spPr>
        <p:txBody>
          <a:bodyPr/>
          <a:lstStyle/>
          <a:p>
            <a:pPr algn="just" eaLnBrk="1" hangingPunct="1">
              <a:lnSpc>
                <a:spcPct val="130000"/>
              </a:lnSpc>
              <a:buFontTx/>
              <a:buNone/>
            </a:pPr>
            <a:r>
              <a:rPr lang="tr-TR" altLang="tr-TR" sz="1800" dirty="0" smtClean="0"/>
              <a:t>		</a:t>
            </a:r>
            <a:r>
              <a:rPr lang="tr-TR" altLang="tr-TR" sz="2400" dirty="0" smtClean="0">
                <a:latin typeface="Verdana" pitchFamily="34" charset="0"/>
              </a:rPr>
              <a:t>Porselenin fiziksel özelliklerini arttırmak için geliştirilmiş olan metal destekli porselen sistemlerde metal alt yapıdan dolayı estetik ve biyolojik uyumluluk yeterince sağlanama-maktadır. </a:t>
            </a:r>
          </a:p>
          <a:p>
            <a:pPr algn="just" eaLnBrk="1" hangingPunct="1">
              <a:lnSpc>
                <a:spcPct val="130000"/>
              </a:lnSpc>
              <a:buFontTx/>
              <a:buNone/>
            </a:pPr>
            <a:r>
              <a:rPr lang="tr-TR" altLang="tr-TR" sz="2400" dirty="0" smtClean="0">
                <a:latin typeface="Verdana" pitchFamily="34" charset="0"/>
              </a:rPr>
              <a:t>		Özellikle estetiğin ön planda olduğu </a:t>
            </a:r>
            <a:r>
              <a:rPr lang="tr-TR" altLang="tr-TR" sz="2400" dirty="0" err="1" smtClean="0">
                <a:latin typeface="Verdana" pitchFamily="34" charset="0"/>
              </a:rPr>
              <a:t>anterior</a:t>
            </a:r>
            <a:r>
              <a:rPr lang="tr-TR" altLang="tr-TR" sz="2400" dirty="0" smtClean="0">
                <a:latin typeface="Verdana" pitchFamily="34" charset="0"/>
              </a:rPr>
              <a:t> bölge restorasyonlarında metal destekli porselen sistemleri genellikle yetersiz kalmaktadır.  </a:t>
            </a:r>
          </a:p>
          <a:p>
            <a:pPr eaLnBrk="1" hangingPunct="1">
              <a:lnSpc>
                <a:spcPct val="80000"/>
              </a:lnSpc>
            </a:pPr>
            <a:endParaRPr lang="tr-TR" altLang="tr-TR" sz="2400" dirty="0" smtClean="0">
              <a:latin typeface="Verdana" pitchFamily="34" charset="0"/>
            </a:endParaRPr>
          </a:p>
        </p:txBody>
      </p:sp>
    </p:spTree>
    <p:extLst>
      <p:ext uri="{BB962C8B-B14F-4D97-AF65-F5344CB8AC3E}">
        <p14:creationId xmlns:p14="http://schemas.microsoft.com/office/powerpoint/2010/main" val="14337886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Rectangle 2"/>
          <p:cNvSpPr>
            <a:spLocks noGrp="1" noChangeArrowheads="1"/>
          </p:cNvSpPr>
          <p:nvPr>
            <p:ph type="title"/>
          </p:nvPr>
        </p:nvSpPr>
        <p:spPr/>
        <p:txBody>
          <a:bodyPr>
            <a:normAutofit fontScale="90000"/>
          </a:bodyPr>
          <a:lstStyle/>
          <a:p>
            <a:pPr eaLnBrk="1" hangingPunct="1"/>
            <a:r>
              <a:rPr lang="tr-TR" altLang="tr-TR" sz="4000" smtClean="0"/>
              <a:t/>
            </a:r>
            <a:br>
              <a:rPr lang="tr-TR" altLang="tr-TR" sz="4000" smtClean="0"/>
            </a:br>
            <a:endParaRPr lang="tr-TR" altLang="tr-TR" sz="4000" smtClean="0"/>
          </a:p>
        </p:txBody>
      </p:sp>
      <p:sp>
        <p:nvSpPr>
          <p:cNvPr id="4100" name="Rectangle 3"/>
          <p:cNvSpPr>
            <a:spLocks noGrp="1" noChangeArrowheads="1"/>
          </p:cNvSpPr>
          <p:nvPr>
            <p:ph idx="1"/>
          </p:nvPr>
        </p:nvSpPr>
        <p:spPr>
          <a:xfrm>
            <a:off x="457200" y="620688"/>
            <a:ext cx="8229600" cy="5505475"/>
          </a:xfrm>
        </p:spPr>
        <p:txBody>
          <a:bodyPr>
            <a:normAutofit lnSpcReduction="10000"/>
          </a:bodyPr>
          <a:lstStyle/>
          <a:p>
            <a:pPr algn="just" eaLnBrk="1" hangingPunct="1">
              <a:lnSpc>
                <a:spcPct val="130000"/>
              </a:lnSpc>
              <a:buFontTx/>
              <a:buNone/>
            </a:pPr>
            <a:r>
              <a:rPr lang="tr-TR" altLang="tr-TR" dirty="0" smtClean="0"/>
              <a:t>		</a:t>
            </a:r>
            <a:r>
              <a:rPr lang="tr-TR" altLang="tr-TR" sz="2800" dirty="0" smtClean="0"/>
              <a:t>Oldukça dayanıklı restorasyonların yapımına izin vermesine rağmen metal destekli porselen sisteminin olumsuz yönlerini şu şekilde sıralayabiliriz.</a:t>
            </a:r>
            <a:endParaRPr lang="tr-TR" altLang="tr-TR" sz="2400" dirty="0" smtClean="0"/>
          </a:p>
          <a:p>
            <a:pPr marL="457200" indent="-457200" algn="just">
              <a:lnSpc>
                <a:spcPct val="150000"/>
              </a:lnSpc>
              <a:buAutoNum type="arabicPeriod"/>
            </a:pPr>
            <a:r>
              <a:rPr lang="tr-TR" altLang="tr-TR" sz="2400" dirty="0" smtClean="0">
                <a:latin typeface="Verdana" pitchFamily="34" charset="0"/>
              </a:rPr>
              <a:t>Alt yapıyı oluşturan metalin ışığa karşı geçirgen olmayışı, metal alt yapıyı maskelemek için kullanılan </a:t>
            </a:r>
            <a:r>
              <a:rPr lang="tr-TR" altLang="tr-TR" sz="2400" dirty="0" err="1" smtClean="0">
                <a:latin typeface="Verdana" pitchFamily="34" charset="0"/>
              </a:rPr>
              <a:t>opağı</a:t>
            </a:r>
            <a:r>
              <a:rPr lang="tr-TR" altLang="tr-TR" sz="2400" dirty="0" smtClean="0">
                <a:latin typeface="Verdana" pitchFamily="34" charset="0"/>
              </a:rPr>
              <a:t> yansıtması,</a:t>
            </a:r>
          </a:p>
          <a:p>
            <a:pPr marL="457200" indent="-457200" algn="just">
              <a:lnSpc>
                <a:spcPct val="150000"/>
              </a:lnSpc>
              <a:buFont typeface="Arial" panose="020B0604020202020204" pitchFamily="34" charset="0"/>
              <a:buAutoNum type="arabicPeriod"/>
            </a:pPr>
            <a:r>
              <a:rPr lang="tr-TR" altLang="tr-TR" sz="2400" dirty="0" smtClean="0">
                <a:latin typeface="Verdana" pitchFamily="34" charset="0"/>
              </a:rPr>
              <a:t>Dişeti seviyesinde metalin ve </a:t>
            </a:r>
            <a:r>
              <a:rPr lang="tr-TR" altLang="tr-TR" sz="2400" dirty="0" err="1" smtClean="0">
                <a:latin typeface="Verdana" pitchFamily="34" charset="0"/>
              </a:rPr>
              <a:t>opağın</a:t>
            </a:r>
            <a:r>
              <a:rPr lang="tr-TR" altLang="tr-TR" sz="2400" dirty="0" smtClean="0">
                <a:latin typeface="Verdana" pitchFamily="34" charset="0"/>
              </a:rPr>
              <a:t> yansımasını azaltmak için yapılan aşırı konturun gıda birikimine, ardından dişeti enfeksiyonuna ve dişte çürüğe neden olması,</a:t>
            </a:r>
          </a:p>
          <a:p>
            <a:pPr marL="457200" indent="-457200" algn="just">
              <a:lnSpc>
                <a:spcPct val="150000"/>
              </a:lnSpc>
              <a:buAutoNum type="arabicPeriod"/>
            </a:pPr>
            <a:endParaRPr lang="tr-TR" altLang="tr-TR" sz="2400" dirty="0" smtClean="0">
              <a:latin typeface="Verdana" pitchFamily="34" charset="0"/>
            </a:endParaRPr>
          </a:p>
          <a:p>
            <a:pPr marL="0" indent="0" algn="just">
              <a:lnSpc>
                <a:spcPct val="150000"/>
              </a:lnSpc>
              <a:buNone/>
            </a:pPr>
            <a:endParaRPr lang="tr-TR" altLang="tr-TR" sz="2400" dirty="0" smtClean="0">
              <a:latin typeface="Verdana" pitchFamily="34" charset="0"/>
            </a:endParaRPr>
          </a:p>
          <a:p>
            <a:pPr eaLnBrk="1" hangingPunct="1"/>
            <a:endParaRPr lang="tr-TR" altLang="tr-TR" dirty="0" smtClean="0"/>
          </a:p>
        </p:txBody>
      </p:sp>
    </p:spTree>
    <p:extLst>
      <p:ext uri="{BB962C8B-B14F-4D97-AF65-F5344CB8AC3E}">
        <p14:creationId xmlns:p14="http://schemas.microsoft.com/office/powerpoint/2010/main" val="4280609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7" name="Rectangle 2"/>
          <p:cNvSpPr>
            <a:spLocks noGrp="1" noChangeArrowheads="1"/>
          </p:cNvSpPr>
          <p:nvPr>
            <p:ph type="title"/>
          </p:nvPr>
        </p:nvSpPr>
        <p:spPr/>
        <p:txBody>
          <a:bodyPr>
            <a:normAutofit fontScale="90000"/>
          </a:bodyPr>
          <a:lstStyle/>
          <a:p>
            <a:pPr eaLnBrk="1" hangingPunct="1"/>
            <a:r>
              <a:rPr lang="tr-TR" altLang="tr-TR" sz="4000" smtClean="0"/>
              <a:t/>
            </a:r>
            <a:br>
              <a:rPr lang="tr-TR" altLang="tr-TR" sz="4000" smtClean="0"/>
            </a:br>
            <a:endParaRPr lang="tr-TR" altLang="tr-TR" sz="4000" smtClean="0"/>
          </a:p>
        </p:txBody>
      </p:sp>
      <p:sp>
        <p:nvSpPr>
          <p:cNvPr id="6148" name="Rectangle 3"/>
          <p:cNvSpPr>
            <a:spLocks noGrp="1" noChangeArrowheads="1"/>
          </p:cNvSpPr>
          <p:nvPr>
            <p:ph idx="1"/>
          </p:nvPr>
        </p:nvSpPr>
        <p:spPr>
          <a:xfrm>
            <a:off x="457200" y="549274"/>
            <a:ext cx="8229600" cy="5904061"/>
          </a:xfrm>
        </p:spPr>
        <p:txBody>
          <a:bodyPr>
            <a:normAutofit fontScale="92500" lnSpcReduction="20000"/>
          </a:bodyPr>
          <a:lstStyle/>
          <a:p>
            <a:pPr marL="442913" indent="-442913" algn="just" eaLnBrk="1" hangingPunct="1">
              <a:lnSpc>
                <a:spcPct val="170000"/>
              </a:lnSpc>
              <a:buFontTx/>
              <a:buNone/>
            </a:pPr>
            <a:r>
              <a:rPr lang="tr-TR" altLang="tr-TR" sz="2800" dirty="0" smtClean="0"/>
              <a:t>3. Metalin ısı iletkenliğinin doğal diş yapısına göre üç kat daha fazla olması. Bunun sonucu olarak dişte duyarlılık ve </a:t>
            </a:r>
            <a:r>
              <a:rPr lang="tr-TR" altLang="tr-TR" sz="2800" dirty="0" err="1" smtClean="0"/>
              <a:t>pulpada</a:t>
            </a:r>
            <a:r>
              <a:rPr lang="tr-TR" altLang="tr-TR" sz="2800" dirty="0" smtClean="0"/>
              <a:t> reaksiyonlara yol neden olması.</a:t>
            </a:r>
          </a:p>
          <a:p>
            <a:pPr marL="442913" indent="-442913" algn="just" eaLnBrk="1" hangingPunct="1">
              <a:lnSpc>
                <a:spcPct val="170000"/>
              </a:lnSpc>
              <a:buFontTx/>
              <a:buNone/>
            </a:pPr>
            <a:r>
              <a:rPr lang="tr-TR" altLang="tr-TR" sz="2800" dirty="0" smtClean="0"/>
              <a:t>4. Metalin </a:t>
            </a:r>
            <a:r>
              <a:rPr lang="tr-TR" altLang="tr-TR" sz="2800" dirty="0" err="1" smtClean="0"/>
              <a:t>radyoopak</a:t>
            </a:r>
            <a:r>
              <a:rPr lang="tr-TR" altLang="tr-TR" sz="2800" dirty="0" smtClean="0"/>
              <a:t> görüntü vermesi     sonucu radyografik teşhisi güçleştirmesi,</a:t>
            </a:r>
          </a:p>
          <a:p>
            <a:pPr marL="442913" indent="-442913" algn="just" eaLnBrk="1" hangingPunct="1">
              <a:buFontTx/>
              <a:buAutoNum type="arabicPeriod" startAt="5"/>
            </a:pPr>
            <a:r>
              <a:rPr lang="tr-TR" altLang="tr-TR" sz="2800" dirty="0" smtClean="0"/>
              <a:t>Dişte fazla kesim gerektirmesi,</a:t>
            </a:r>
          </a:p>
          <a:p>
            <a:pPr marL="442913" indent="-442913" algn="just" eaLnBrk="1" hangingPunct="1">
              <a:buFontTx/>
              <a:buAutoNum type="arabicPeriod" startAt="5"/>
            </a:pPr>
            <a:r>
              <a:rPr lang="tr-TR" altLang="tr-TR" sz="2800" dirty="0" smtClean="0"/>
              <a:t>Alerjik reaksiyona neden olabilir.</a:t>
            </a:r>
          </a:p>
          <a:p>
            <a:pPr marL="0" indent="0" algn="just">
              <a:lnSpc>
                <a:spcPct val="160000"/>
              </a:lnSpc>
              <a:buNone/>
            </a:pPr>
            <a:r>
              <a:rPr lang="tr-TR" altLang="tr-TR" sz="2800" dirty="0" smtClean="0"/>
              <a:t>	Bu gibi nedenler diş hekimini ve hastayı daha estetik ve sağlıklı restorasyonlar aramaya yönlendirmiştir.</a:t>
            </a:r>
            <a:br>
              <a:rPr lang="tr-TR" altLang="tr-TR" sz="2800" dirty="0" smtClean="0"/>
            </a:br>
            <a:endParaRPr lang="tr-TR" altLang="tr-TR" sz="2800" dirty="0" smtClean="0"/>
          </a:p>
          <a:p>
            <a:pPr marL="0" indent="0" algn="just" eaLnBrk="1" hangingPunct="1">
              <a:buNone/>
            </a:pPr>
            <a:endParaRPr lang="tr-TR" altLang="tr-TR" sz="2800" dirty="0" smtClean="0"/>
          </a:p>
          <a:p>
            <a:pPr marL="442913" indent="-442913" eaLnBrk="1" hangingPunct="1"/>
            <a:endParaRPr lang="tr-TR" altLang="tr-TR" sz="2800" dirty="0" smtClean="0">
              <a:latin typeface="Verdana" pitchFamily="34" charset="0"/>
            </a:endParaRPr>
          </a:p>
        </p:txBody>
      </p:sp>
    </p:spTree>
    <p:extLst>
      <p:ext uri="{BB962C8B-B14F-4D97-AF65-F5344CB8AC3E}">
        <p14:creationId xmlns:p14="http://schemas.microsoft.com/office/powerpoint/2010/main" val="3933296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Rectangle 2"/>
          <p:cNvSpPr>
            <a:spLocks noGrp="1" noChangeArrowheads="1"/>
          </p:cNvSpPr>
          <p:nvPr>
            <p:ph type="title"/>
          </p:nvPr>
        </p:nvSpPr>
        <p:spPr>
          <a:xfrm>
            <a:off x="457200" y="274638"/>
            <a:ext cx="8229600" cy="850106"/>
          </a:xfrm>
        </p:spPr>
        <p:txBody>
          <a:bodyPr>
            <a:normAutofit fontScale="90000"/>
          </a:bodyPr>
          <a:lstStyle/>
          <a:p>
            <a:pPr eaLnBrk="1" hangingPunct="1"/>
            <a:r>
              <a:rPr lang="tr-TR" altLang="tr-TR" sz="3200" dirty="0" smtClean="0"/>
              <a:t/>
            </a:r>
            <a:br>
              <a:rPr lang="tr-TR" altLang="tr-TR" sz="3200" dirty="0" smtClean="0"/>
            </a:br>
            <a:r>
              <a:rPr lang="tr-TR" altLang="tr-TR" sz="3200" b="1" dirty="0" smtClean="0">
                <a:latin typeface="+mn-lt"/>
              </a:rPr>
              <a:t>Tam Seramik Sistemlerin Avantajları:</a:t>
            </a:r>
            <a:endParaRPr lang="tr-TR" altLang="tr-TR" b="1" dirty="0" smtClean="0">
              <a:latin typeface="+mn-lt"/>
            </a:endParaRPr>
          </a:p>
        </p:txBody>
      </p:sp>
      <p:sp>
        <p:nvSpPr>
          <p:cNvPr id="8196" name="Rectangle 3"/>
          <p:cNvSpPr>
            <a:spLocks noGrp="1" noChangeArrowheads="1"/>
          </p:cNvSpPr>
          <p:nvPr>
            <p:ph idx="1"/>
          </p:nvPr>
        </p:nvSpPr>
        <p:spPr>
          <a:xfrm>
            <a:off x="457200" y="1340768"/>
            <a:ext cx="8229600" cy="5040560"/>
          </a:xfrm>
        </p:spPr>
        <p:txBody>
          <a:bodyPr>
            <a:normAutofit lnSpcReduction="10000"/>
          </a:bodyPr>
          <a:lstStyle/>
          <a:p>
            <a:pPr algn="just" eaLnBrk="1" hangingPunct="1">
              <a:lnSpc>
                <a:spcPct val="80000"/>
              </a:lnSpc>
              <a:buFontTx/>
              <a:buNone/>
            </a:pPr>
            <a:r>
              <a:rPr lang="tr-TR" altLang="tr-TR" sz="2800" dirty="0" smtClean="0"/>
              <a:t>1.Metal alt yapıya sahip olmadıklarından alt tabakadan </a:t>
            </a:r>
            <a:r>
              <a:rPr lang="tr-TR" altLang="tr-TR" sz="2800" dirty="0" err="1" smtClean="0"/>
              <a:t>opak</a:t>
            </a:r>
            <a:r>
              <a:rPr lang="tr-TR" altLang="tr-TR" sz="2800" dirty="0" smtClean="0"/>
              <a:t> veya metal yansıması olmaz.</a:t>
            </a:r>
          </a:p>
          <a:p>
            <a:pPr algn="just" eaLnBrk="1" hangingPunct="1">
              <a:lnSpc>
                <a:spcPct val="80000"/>
              </a:lnSpc>
              <a:buFontTx/>
              <a:buNone/>
            </a:pPr>
            <a:endParaRPr lang="tr-TR" altLang="tr-TR" sz="2800" dirty="0" smtClean="0"/>
          </a:p>
          <a:p>
            <a:pPr algn="just" eaLnBrk="1" hangingPunct="1">
              <a:lnSpc>
                <a:spcPct val="80000"/>
              </a:lnSpc>
              <a:buFontTx/>
              <a:buNone/>
            </a:pPr>
            <a:r>
              <a:rPr lang="tr-TR" altLang="tr-TR" sz="2800" dirty="0" smtClean="0"/>
              <a:t>2.Röntgen ışıklarına karşı geçirgen oldukları için alttaki dişin mevcut durumu gözlenebilir.</a:t>
            </a:r>
          </a:p>
          <a:p>
            <a:pPr algn="just" eaLnBrk="1" hangingPunct="1">
              <a:lnSpc>
                <a:spcPct val="80000"/>
              </a:lnSpc>
              <a:buFontTx/>
              <a:buNone/>
            </a:pPr>
            <a:endParaRPr lang="tr-TR" altLang="tr-TR" sz="2800" dirty="0" smtClean="0"/>
          </a:p>
          <a:p>
            <a:pPr algn="just" eaLnBrk="1" hangingPunct="1">
              <a:lnSpc>
                <a:spcPct val="80000"/>
              </a:lnSpc>
              <a:buFontTx/>
              <a:buNone/>
            </a:pPr>
            <a:r>
              <a:rPr lang="tr-TR" altLang="tr-TR" sz="2800" dirty="0" smtClean="0"/>
              <a:t>3.Alerjik reaksiyona neden olmaz.</a:t>
            </a:r>
          </a:p>
          <a:p>
            <a:pPr algn="just" eaLnBrk="1" hangingPunct="1">
              <a:lnSpc>
                <a:spcPct val="80000"/>
              </a:lnSpc>
              <a:buFontTx/>
              <a:buNone/>
            </a:pPr>
            <a:endParaRPr lang="tr-TR" altLang="tr-TR" sz="2800" dirty="0" smtClean="0"/>
          </a:p>
          <a:p>
            <a:pPr algn="just" eaLnBrk="1" hangingPunct="1">
              <a:lnSpc>
                <a:spcPct val="80000"/>
              </a:lnSpc>
              <a:buFontTx/>
              <a:buNone/>
            </a:pPr>
            <a:r>
              <a:rPr lang="tr-TR" altLang="tr-TR" sz="2800" dirty="0" smtClean="0"/>
              <a:t>4.Isı ve elektriği iletmezler.</a:t>
            </a:r>
          </a:p>
          <a:p>
            <a:pPr algn="just" eaLnBrk="1" hangingPunct="1">
              <a:lnSpc>
                <a:spcPct val="80000"/>
              </a:lnSpc>
              <a:buFontTx/>
              <a:buNone/>
            </a:pPr>
            <a:endParaRPr lang="tr-TR" altLang="tr-TR" sz="2800" dirty="0" smtClean="0"/>
          </a:p>
          <a:p>
            <a:pPr algn="just" eaLnBrk="1" hangingPunct="1">
              <a:lnSpc>
                <a:spcPct val="80000"/>
              </a:lnSpc>
              <a:buFontTx/>
              <a:buNone/>
            </a:pPr>
            <a:r>
              <a:rPr lang="tr-TR" altLang="tr-TR" sz="2800" dirty="0" smtClean="0"/>
              <a:t>5.Seramik kronla seramik alt yapı kusursuz bir birleşme yaptığı için birleşim yerinde ayrılma, kopma gözlenmez.</a:t>
            </a:r>
          </a:p>
          <a:p>
            <a:pPr eaLnBrk="1" hangingPunct="1">
              <a:lnSpc>
                <a:spcPct val="80000"/>
              </a:lnSpc>
            </a:pPr>
            <a:endParaRPr lang="tr-TR" altLang="tr-TR" sz="2800" dirty="0" smtClean="0">
              <a:latin typeface="Verdana" pitchFamily="34" charset="0"/>
            </a:endParaRPr>
          </a:p>
        </p:txBody>
      </p:sp>
    </p:spTree>
    <p:extLst>
      <p:ext uri="{BB962C8B-B14F-4D97-AF65-F5344CB8AC3E}">
        <p14:creationId xmlns:p14="http://schemas.microsoft.com/office/powerpoint/2010/main" val="3478837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Rectangle 2"/>
          <p:cNvSpPr>
            <a:spLocks noGrp="1" noChangeArrowheads="1"/>
          </p:cNvSpPr>
          <p:nvPr>
            <p:ph type="title"/>
          </p:nvPr>
        </p:nvSpPr>
        <p:spPr/>
        <p:txBody>
          <a:bodyPr>
            <a:normAutofit fontScale="90000"/>
          </a:bodyPr>
          <a:lstStyle/>
          <a:p>
            <a:pPr eaLnBrk="1" hangingPunct="1"/>
            <a:r>
              <a:rPr lang="tr-TR" altLang="tr-TR" sz="4000" smtClean="0"/>
              <a:t/>
            </a:r>
            <a:br>
              <a:rPr lang="tr-TR" altLang="tr-TR" sz="4000" smtClean="0"/>
            </a:br>
            <a:endParaRPr lang="tr-TR" altLang="tr-TR" sz="4000" smtClean="0"/>
          </a:p>
        </p:txBody>
      </p:sp>
      <p:sp>
        <p:nvSpPr>
          <p:cNvPr id="9220" name="Rectangle 3"/>
          <p:cNvSpPr>
            <a:spLocks noGrp="1" noChangeArrowheads="1"/>
          </p:cNvSpPr>
          <p:nvPr>
            <p:ph idx="1"/>
          </p:nvPr>
        </p:nvSpPr>
        <p:spPr>
          <a:xfrm>
            <a:off x="457200" y="404664"/>
            <a:ext cx="8229600" cy="5721499"/>
          </a:xfrm>
        </p:spPr>
        <p:txBody>
          <a:bodyPr>
            <a:normAutofit lnSpcReduction="10000"/>
          </a:bodyPr>
          <a:lstStyle/>
          <a:p>
            <a:pPr marL="609600" indent="-609600" eaLnBrk="1" hangingPunct="1">
              <a:buFontTx/>
              <a:buAutoNum type="arabicPeriod" startAt="6"/>
            </a:pPr>
            <a:r>
              <a:rPr lang="tr-TR" altLang="tr-TR" sz="2800" dirty="0" smtClean="0">
                <a:latin typeface="+mj-lt"/>
              </a:rPr>
              <a:t>Işığı geçirir bu nedenle doğal dişe yakın bir estetiği vardır.</a:t>
            </a:r>
          </a:p>
          <a:p>
            <a:pPr marL="609600" indent="-609600" eaLnBrk="1" hangingPunct="1">
              <a:buFontTx/>
              <a:buAutoNum type="arabicPeriod" startAt="6"/>
            </a:pPr>
            <a:endParaRPr lang="tr-TR" altLang="tr-TR" sz="2800" dirty="0" smtClean="0">
              <a:latin typeface="+mj-lt"/>
            </a:endParaRPr>
          </a:p>
          <a:p>
            <a:pPr marL="609600" indent="-609600" algn="just" eaLnBrk="1" hangingPunct="1">
              <a:buFontTx/>
              <a:buAutoNum type="arabicPeriod" startAt="6"/>
            </a:pPr>
            <a:r>
              <a:rPr lang="tr-TR" altLang="tr-TR" sz="2800" dirty="0" smtClean="0">
                <a:latin typeface="+mj-lt"/>
              </a:rPr>
              <a:t>Dişeti bölgesinde gri renklenme gözlenmez.</a:t>
            </a:r>
          </a:p>
          <a:p>
            <a:pPr marL="609600" indent="-609600" algn="just" eaLnBrk="1" hangingPunct="1">
              <a:buFontTx/>
              <a:buAutoNum type="arabicPeriod" startAt="6"/>
            </a:pPr>
            <a:endParaRPr lang="tr-TR" altLang="tr-TR" sz="2800" dirty="0" smtClean="0">
              <a:latin typeface="+mj-lt"/>
            </a:endParaRPr>
          </a:p>
          <a:p>
            <a:pPr marL="609600" indent="-609600" algn="just" eaLnBrk="1" hangingPunct="1">
              <a:buFontTx/>
              <a:buAutoNum type="arabicPeriod" startAt="6"/>
            </a:pPr>
            <a:r>
              <a:rPr lang="tr-TR" altLang="tr-TR" sz="2800" dirty="0" smtClean="0">
                <a:latin typeface="+mj-lt"/>
              </a:rPr>
              <a:t>Galvanik akım gözlenmez</a:t>
            </a:r>
          </a:p>
          <a:p>
            <a:pPr marL="609600" indent="-609600" algn="just" eaLnBrk="1" hangingPunct="1">
              <a:buFontTx/>
              <a:buAutoNum type="arabicPeriod" startAt="6"/>
            </a:pPr>
            <a:endParaRPr lang="tr-TR" altLang="tr-TR" sz="2800" dirty="0" smtClean="0">
              <a:latin typeface="+mj-lt"/>
            </a:endParaRPr>
          </a:p>
          <a:p>
            <a:pPr marL="609600" indent="-609600" algn="just" eaLnBrk="1" hangingPunct="1">
              <a:buFontTx/>
              <a:buAutoNum type="arabicPeriod" startAt="6"/>
            </a:pPr>
            <a:r>
              <a:rPr lang="tr-TR" altLang="tr-TR" sz="2800" dirty="0" smtClean="0">
                <a:latin typeface="+mj-lt"/>
              </a:rPr>
              <a:t>Baskı kuvvetlerine karşı yeterli mekanik özelliklere sahiptir.</a:t>
            </a:r>
          </a:p>
          <a:p>
            <a:pPr marL="609600" indent="-609600" algn="just" eaLnBrk="1" hangingPunct="1">
              <a:buFontTx/>
              <a:buAutoNum type="arabicPeriod" startAt="6"/>
            </a:pPr>
            <a:endParaRPr lang="tr-TR" altLang="tr-TR" sz="2800" dirty="0" smtClean="0">
              <a:latin typeface="+mj-lt"/>
            </a:endParaRPr>
          </a:p>
          <a:p>
            <a:pPr marL="609600" indent="-609600" algn="just" eaLnBrk="1" hangingPunct="1">
              <a:buFontTx/>
              <a:buAutoNum type="arabicPeriod" startAt="6"/>
            </a:pPr>
            <a:r>
              <a:rPr lang="tr-TR" altLang="tr-TR" sz="2800" dirty="0" smtClean="0">
                <a:latin typeface="+mj-lt"/>
              </a:rPr>
              <a:t>Ağızda metalik tat gibi tat değişikliklerine neden olmaz.</a:t>
            </a:r>
          </a:p>
          <a:p>
            <a:pPr marL="609600" indent="-609600" eaLnBrk="1" hangingPunct="1"/>
            <a:endParaRPr lang="tr-TR" altLang="tr-TR" dirty="0" smtClean="0">
              <a:latin typeface="Verdana" pitchFamily="34" charset="0"/>
            </a:endParaRPr>
          </a:p>
        </p:txBody>
      </p:sp>
    </p:spTree>
    <p:extLst>
      <p:ext uri="{BB962C8B-B14F-4D97-AF65-F5344CB8AC3E}">
        <p14:creationId xmlns:p14="http://schemas.microsoft.com/office/powerpoint/2010/main" val="4236629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3" name="Rectangle 2"/>
          <p:cNvSpPr>
            <a:spLocks noGrp="1" noChangeArrowheads="1"/>
          </p:cNvSpPr>
          <p:nvPr>
            <p:ph type="title"/>
          </p:nvPr>
        </p:nvSpPr>
        <p:spPr/>
        <p:txBody>
          <a:bodyPr/>
          <a:lstStyle/>
          <a:p>
            <a:pPr eaLnBrk="1" hangingPunct="1"/>
            <a:r>
              <a:rPr lang="tr-TR" altLang="tr-TR" sz="3200" b="1" dirty="0" smtClean="0">
                <a:latin typeface="+mn-lt"/>
              </a:rPr>
              <a:t>Tam Seramik Sistemlerin Dezavantajları:</a:t>
            </a:r>
          </a:p>
        </p:txBody>
      </p:sp>
      <p:sp>
        <p:nvSpPr>
          <p:cNvPr id="10244" name="Rectangle 3"/>
          <p:cNvSpPr>
            <a:spLocks noGrp="1" noChangeArrowheads="1"/>
          </p:cNvSpPr>
          <p:nvPr>
            <p:ph idx="1"/>
          </p:nvPr>
        </p:nvSpPr>
        <p:spPr>
          <a:xfrm>
            <a:off x="457200" y="1124744"/>
            <a:ext cx="8229600" cy="5001419"/>
          </a:xfrm>
        </p:spPr>
        <p:txBody>
          <a:bodyPr>
            <a:normAutofit/>
          </a:bodyPr>
          <a:lstStyle/>
          <a:p>
            <a:pPr marL="609600" indent="-609600" eaLnBrk="1" hangingPunct="1">
              <a:buFontTx/>
              <a:buNone/>
            </a:pPr>
            <a:endParaRPr lang="tr-TR" altLang="tr-TR" sz="3600" dirty="0" smtClean="0"/>
          </a:p>
          <a:p>
            <a:pPr marL="609600" indent="-609600" algn="just" eaLnBrk="1" hangingPunct="1">
              <a:buFontTx/>
              <a:buAutoNum type="arabicPeriod"/>
            </a:pPr>
            <a:r>
              <a:rPr lang="tr-TR" altLang="tr-TR" sz="2800" dirty="0" smtClean="0"/>
              <a:t>Diş kesimi daha fazla dikkat ve özen gerektirir.</a:t>
            </a:r>
          </a:p>
          <a:p>
            <a:pPr marL="609600" indent="-609600" algn="just" eaLnBrk="1" hangingPunct="1">
              <a:buFontTx/>
              <a:buAutoNum type="arabicPeriod"/>
            </a:pPr>
            <a:endParaRPr lang="tr-TR" altLang="tr-TR" sz="2800" dirty="0" smtClean="0"/>
          </a:p>
          <a:p>
            <a:pPr marL="609600" indent="-609600" algn="just" eaLnBrk="1" hangingPunct="1">
              <a:buFontTx/>
              <a:buAutoNum type="arabicPeriod"/>
            </a:pPr>
            <a:r>
              <a:rPr lang="tr-TR" altLang="tr-TR" sz="2800" dirty="0" smtClean="0"/>
              <a:t>Basamaklı kesim gerektirdiği için üst çene </a:t>
            </a:r>
            <a:r>
              <a:rPr lang="tr-TR" altLang="tr-TR" sz="2800" dirty="0" err="1" smtClean="0"/>
              <a:t>posterior</a:t>
            </a:r>
            <a:r>
              <a:rPr lang="tr-TR" altLang="tr-TR" sz="2800" dirty="0" smtClean="0"/>
              <a:t> bölgede uygulaması zordur.</a:t>
            </a:r>
          </a:p>
          <a:p>
            <a:pPr marL="609600" indent="-609600" algn="just" eaLnBrk="1" hangingPunct="1">
              <a:buFontTx/>
              <a:buAutoNum type="arabicPeriod"/>
            </a:pPr>
            <a:endParaRPr lang="tr-TR" altLang="tr-TR" sz="2800" dirty="0" smtClean="0"/>
          </a:p>
          <a:p>
            <a:pPr marL="609600" indent="-609600" algn="just" eaLnBrk="1" hangingPunct="1">
              <a:buFontTx/>
              <a:buAutoNum type="arabicPeriod"/>
            </a:pPr>
            <a:r>
              <a:rPr lang="tr-TR" altLang="tr-TR" sz="2800" dirty="0" smtClean="0"/>
              <a:t>Maliyeti fazladır.</a:t>
            </a:r>
          </a:p>
          <a:p>
            <a:pPr marL="609600" indent="-609600" algn="just" eaLnBrk="1" hangingPunct="1">
              <a:buFontTx/>
              <a:buAutoNum type="arabicPeriod"/>
            </a:pPr>
            <a:endParaRPr lang="tr-TR" altLang="tr-TR" sz="2800" dirty="0" smtClean="0"/>
          </a:p>
          <a:p>
            <a:pPr marL="609600" indent="-609600" algn="just" eaLnBrk="1" hangingPunct="1">
              <a:buFontTx/>
              <a:buAutoNum type="arabicPeriod"/>
            </a:pPr>
            <a:r>
              <a:rPr lang="tr-TR" altLang="tr-TR" sz="2800" dirty="0" smtClean="0"/>
              <a:t>Daha dikkatli ve titiz </a:t>
            </a:r>
            <a:r>
              <a:rPr lang="tr-TR" altLang="tr-TR" sz="2800" dirty="0" err="1" smtClean="0"/>
              <a:t>laboratuar</a:t>
            </a:r>
            <a:r>
              <a:rPr lang="tr-TR" altLang="tr-TR" sz="2800" dirty="0" smtClean="0"/>
              <a:t> çalışması gerektirir.</a:t>
            </a:r>
          </a:p>
          <a:p>
            <a:pPr marL="609600" indent="-609600" eaLnBrk="1" hangingPunct="1"/>
            <a:endParaRPr lang="tr-TR" altLang="tr-TR" sz="2800" dirty="0" smtClean="0">
              <a:latin typeface="Verdana" pitchFamily="34" charset="0"/>
            </a:endParaRPr>
          </a:p>
        </p:txBody>
      </p:sp>
    </p:spTree>
    <p:extLst>
      <p:ext uri="{BB962C8B-B14F-4D97-AF65-F5344CB8AC3E}">
        <p14:creationId xmlns:p14="http://schemas.microsoft.com/office/powerpoint/2010/main" val="711500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7" name="Rectangle 2"/>
          <p:cNvSpPr>
            <a:spLocks noGrp="1" noChangeArrowheads="1"/>
          </p:cNvSpPr>
          <p:nvPr>
            <p:ph type="title"/>
          </p:nvPr>
        </p:nvSpPr>
        <p:spPr/>
        <p:txBody>
          <a:bodyPr>
            <a:normAutofit fontScale="90000"/>
          </a:bodyPr>
          <a:lstStyle/>
          <a:p>
            <a:pPr eaLnBrk="1" hangingPunct="1"/>
            <a:r>
              <a:rPr lang="tr-TR" altLang="tr-TR" sz="2800" b="1" dirty="0" smtClean="0">
                <a:latin typeface="Verdana" pitchFamily="34" charset="0"/>
              </a:rPr>
              <a:t>Tam Seramik Sistemlerin </a:t>
            </a:r>
            <a:r>
              <a:rPr lang="tr-TR" altLang="tr-TR" sz="2800" b="1" dirty="0" err="1" smtClean="0">
                <a:latin typeface="Verdana" pitchFamily="34" charset="0"/>
              </a:rPr>
              <a:t>Endikasyonları</a:t>
            </a:r>
            <a:r>
              <a:rPr lang="tr-TR" altLang="tr-TR" sz="2800" b="1" dirty="0" smtClean="0">
                <a:latin typeface="Verdana" pitchFamily="34" charset="0"/>
              </a:rPr>
              <a:t>:</a:t>
            </a:r>
            <a:br>
              <a:rPr lang="tr-TR" altLang="tr-TR" sz="2800" b="1" dirty="0" smtClean="0">
                <a:latin typeface="Verdana" pitchFamily="34" charset="0"/>
              </a:rPr>
            </a:br>
            <a:endParaRPr lang="tr-TR" altLang="tr-TR" sz="2800" b="1" dirty="0" smtClean="0">
              <a:latin typeface="Verdana" pitchFamily="34" charset="0"/>
            </a:endParaRPr>
          </a:p>
        </p:txBody>
      </p:sp>
      <p:sp>
        <p:nvSpPr>
          <p:cNvPr id="11268" name="Rectangle 3"/>
          <p:cNvSpPr>
            <a:spLocks noGrp="1" noChangeArrowheads="1"/>
          </p:cNvSpPr>
          <p:nvPr>
            <p:ph idx="1"/>
          </p:nvPr>
        </p:nvSpPr>
        <p:spPr>
          <a:xfrm>
            <a:off x="457200" y="1125538"/>
            <a:ext cx="8229600" cy="5000625"/>
          </a:xfrm>
        </p:spPr>
        <p:txBody>
          <a:bodyPr/>
          <a:lstStyle/>
          <a:p>
            <a:pPr marL="609600" indent="-609600" algn="just" eaLnBrk="1" hangingPunct="1">
              <a:lnSpc>
                <a:spcPct val="90000"/>
              </a:lnSpc>
              <a:buFontTx/>
              <a:buAutoNum type="arabicPeriod"/>
            </a:pPr>
            <a:r>
              <a:rPr lang="tr-TR" altLang="tr-TR" sz="2800" dirty="0" smtClean="0"/>
              <a:t>Estetiğin birinci derecede önemli olduğu </a:t>
            </a:r>
            <a:r>
              <a:rPr lang="tr-TR" altLang="tr-TR" sz="2800" dirty="0" err="1" smtClean="0"/>
              <a:t>anterior</a:t>
            </a:r>
            <a:r>
              <a:rPr lang="tr-TR" altLang="tr-TR" sz="2800" dirty="0" smtClean="0"/>
              <a:t> dişlerde.</a:t>
            </a:r>
          </a:p>
          <a:p>
            <a:pPr marL="609600" indent="-609600" algn="just" eaLnBrk="1" hangingPunct="1">
              <a:lnSpc>
                <a:spcPct val="90000"/>
              </a:lnSpc>
              <a:buFontTx/>
              <a:buAutoNum type="arabicPeriod"/>
            </a:pPr>
            <a:r>
              <a:rPr lang="tr-TR" altLang="tr-TR" sz="2800" dirty="0" smtClean="0"/>
              <a:t>Çürümüş, aşınmış, kırılmış ve renklenmiş dişlerde.</a:t>
            </a:r>
          </a:p>
          <a:p>
            <a:pPr marL="609600" indent="-609600" algn="just" eaLnBrk="1" hangingPunct="1">
              <a:lnSpc>
                <a:spcPct val="90000"/>
              </a:lnSpc>
              <a:buFontTx/>
              <a:buAutoNum type="arabicPeriod"/>
            </a:pPr>
            <a:r>
              <a:rPr lang="tr-TR" altLang="tr-TR" sz="2800" dirty="0" smtClean="0"/>
              <a:t>Kanal tedavisi görmüş dişlerde post-</a:t>
            </a:r>
            <a:r>
              <a:rPr lang="tr-TR" altLang="tr-TR" sz="2800" dirty="0" err="1" smtClean="0"/>
              <a:t>core</a:t>
            </a:r>
            <a:r>
              <a:rPr lang="tr-TR" altLang="tr-TR" sz="2800" dirty="0" smtClean="0"/>
              <a:t> ile desteklenmiş tamamı seramik kronlar uygulanabilir.</a:t>
            </a:r>
          </a:p>
          <a:p>
            <a:pPr marL="609600" indent="-609600" algn="just" eaLnBrk="1" hangingPunct="1">
              <a:lnSpc>
                <a:spcPct val="90000"/>
              </a:lnSpc>
              <a:buFontTx/>
              <a:buAutoNum type="arabicPeriod"/>
            </a:pPr>
            <a:r>
              <a:rPr lang="tr-TR" altLang="tr-TR" sz="2800" dirty="0" err="1" smtClean="0"/>
              <a:t>Inley</a:t>
            </a:r>
            <a:r>
              <a:rPr lang="tr-TR" altLang="tr-TR" sz="2800" dirty="0" smtClean="0"/>
              <a:t> ve </a:t>
            </a:r>
            <a:r>
              <a:rPr lang="tr-TR" altLang="tr-TR" sz="2800" dirty="0" err="1" smtClean="0"/>
              <a:t>onleyler</a:t>
            </a:r>
            <a:r>
              <a:rPr lang="tr-TR" altLang="tr-TR" sz="2800" dirty="0" smtClean="0"/>
              <a:t> </a:t>
            </a:r>
          </a:p>
          <a:p>
            <a:pPr marL="609600" indent="-609600" algn="just" eaLnBrk="1" hangingPunct="1">
              <a:lnSpc>
                <a:spcPct val="90000"/>
              </a:lnSpc>
              <a:buFontTx/>
              <a:buAutoNum type="arabicPeriod"/>
            </a:pPr>
            <a:r>
              <a:rPr lang="tr-TR" altLang="tr-TR" sz="2800" dirty="0" err="1" smtClean="0"/>
              <a:t>Laminate</a:t>
            </a:r>
            <a:r>
              <a:rPr lang="tr-TR" altLang="tr-TR" sz="2800" dirty="0" smtClean="0"/>
              <a:t> </a:t>
            </a:r>
            <a:r>
              <a:rPr lang="tr-TR" altLang="tr-TR" sz="2800" dirty="0" err="1" smtClean="0"/>
              <a:t>veneerle</a:t>
            </a:r>
            <a:endParaRPr lang="tr-TR" altLang="tr-TR" sz="2800" dirty="0" smtClean="0"/>
          </a:p>
          <a:p>
            <a:pPr marL="609600" indent="-609600" algn="just" eaLnBrk="1" hangingPunct="1">
              <a:lnSpc>
                <a:spcPct val="90000"/>
              </a:lnSpc>
              <a:buFontTx/>
              <a:buAutoNum type="arabicPeriod"/>
            </a:pPr>
            <a:r>
              <a:rPr lang="tr-TR" altLang="tr-TR" sz="2800" dirty="0" err="1" smtClean="0"/>
              <a:t>Parsiyel</a:t>
            </a:r>
            <a:r>
              <a:rPr lang="tr-TR" altLang="tr-TR" sz="2800" dirty="0" smtClean="0"/>
              <a:t> proteze destek dişlerde kullanılabilir.</a:t>
            </a:r>
          </a:p>
          <a:p>
            <a:pPr marL="609600" indent="-609600" eaLnBrk="1" hangingPunct="1">
              <a:lnSpc>
                <a:spcPct val="90000"/>
              </a:lnSpc>
            </a:pPr>
            <a:endParaRPr lang="tr-TR" altLang="tr-TR" sz="2800" dirty="0" smtClean="0"/>
          </a:p>
        </p:txBody>
      </p:sp>
    </p:spTree>
    <p:extLst>
      <p:ext uri="{BB962C8B-B14F-4D97-AF65-F5344CB8AC3E}">
        <p14:creationId xmlns:p14="http://schemas.microsoft.com/office/powerpoint/2010/main" val="3783720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Rectangle 2"/>
          <p:cNvSpPr>
            <a:spLocks noGrp="1" noChangeArrowheads="1"/>
          </p:cNvSpPr>
          <p:nvPr>
            <p:ph type="title"/>
          </p:nvPr>
        </p:nvSpPr>
        <p:spPr/>
        <p:txBody>
          <a:bodyPr/>
          <a:lstStyle/>
          <a:p>
            <a:pPr eaLnBrk="1" hangingPunct="1"/>
            <a:r>
              <a:rPr lang="tr-TR" altLang="tr-TR" sz="2800" b="1" dirty="0" smtClean="0">
                <a:latin typeface="+mn-lt"/>
              </a:rPr>
              <a:t>Tam Seramik Sistemlerin </a:t>
            </a:r>
            <a:r>
              <a:rPr lang="tr-TR" altLang="tr-TR" sz="2800" b="1" dirty="0" err="1" smtClean="0">
                <a:latin typeface="+mn-lt"/>
              </a:rPr>
              <a:t>Kontrendikasyonları</a:t>
            </a:r>
            <a:r>
              <a:rPr lang="tr-TR" altLang="tr-TR" sz="2800" b="1" dirty="0" smtClean="0">
                <a:latin typeface="+mn-lt"/>
              </a:rPr>
              <a:t>:</a:t>
            </a:r>
          </a:p>
        </p:txBody>
      </p:sp>
      <p:sp>
        <p:nvSpPr>
          <p:cNvPr id="12292" name="Rectangle 3"/>
          <p:cNvSpPr>
            <a:spLocks noGrp="1" noChangeArrowheads="1"/>
          </p:cNvSpPr>
          <p:nvPr>
            <p:ph idx="1"/>
          </p:nvPr>
        </p:nvSpPr>
        <p:spPr/>
        <p:txBody>
          <a:bodyPr>
            <a:normAutofit/>
          </a:bodyPr>
          <a:lstStyle/>
          <a:p>
            <a:pPr marL="609600" indent="-609600" algn="just" eaLnBrk="1" hangingPunct="1">
              <a:lnSpc>
                <a:spcPct val="90000"/>
              </a:lnSpc>
              <a:buFontTx/>
              <a:buAutoNum type="arabicPeriod"/>
            </a:pPr>
            <a:r>
              <a:rPr lang="tr-TR" altLang="tr-TR" sz="2800" dirty="0" err="1" smtClean="0"/>
              <a:t>Parafonksiyonel</a:t>
            </a:r>
            <a:r>
              <a:rPr lang="tr-TR" altLang="tr-TR" sz="2800" dirty="0" smtClean="0"/>
              <a:t> alışkanlıklara sahip kişilerde</a:t>
            </a:r>
          </a:p>
          <a:p>
            <a:pPr marL="609600" indent="-609600" algn="just" eaLnBrk="1" hangingPunct="1">
              <a:lnSpc>
                <a:spcPct val="90000"/>
              </a:lnSpc>
              <a:buFontTx/>
              <a:buAutoNum type="arabicPeriod"/>
            </a:pPr>
            <a:r>
              <a:rPr lang="tr-TR" altLang="tr-TR" sz="2800" dirty="0" smtClean="0"/>
              <a:t>Yetersiz kron boyu</a:t>
            </a:r>
          </a:p>
          <a:p>
            <a:pPr marL="609600" indent="-609600" algn="just" eaLnBrk="1" hangingPunct="1">
              <a:lnSpc>
                <a:spcPct val="90000"/>
              </a:lnSpc>
              <a:buFontTx/>
              <a:buAutoNum type="arabicPeriod"/>
            </a:pPr>
            <a:r>
              <a:rPr lang="tr-TR" altLang="tr-TR" sz="2800" dirty="0" smtClean="0"/>
              <a:t>Yetersiz </a:t>
            </a:r>
            <a:r>
              <a:rPr lang="tr-TR" altLang="tr-TR" sz="2800" dirty="0" err="1" smtClean="0"/>
              <a:t>preparasyon</a:t>
            </a:r>
            <a:endParaRPr lang="tr-TR" altLang="tr-TR" sz="2800" dirty="0" smtClean="0"/>
          </a:p>
          <a:p>
            <a:pPr marL="609600" indent="-609600" algn="just" eaLnBrk="1" hangingPunct="1">
              <a:lnSpc>
                <a:spcPct val="90000"/>
              </a:lnSpc>
              <a:buFontTx/>
              <a:buAutoNum type="arabicPeriod"/>
            </a:pPr>
            <a:r>
              <a:rPr lang="tr-TR" altLang="tr-TR" sz="2800" dirty="0" smtClean="0"/>
              <a:t>Örtülü kapanış ve ileri itimin ileri derecede artmış olduğu vakalar</a:t>
            </a:r>
          </a:p>
          <a:p>
            <a:pPr marL="609600" indent="-609600" algn="just" eaLnBrk="1" hangingPunct="1">
              <a:lnSpc>
                <a:spcPct val="90000"/>
              </a:lnSpc>
              <a:buFontTx/>
              <a:buAutoNum type="arabicPeriod"/>
            </a:pPr>
            <a:r>
              <a:rPr lang="tr-TR" altLang="tr-TR" sz="2800" dirty="0" err="1" smtClean="0"/>
              <a:t>Amelogenezis</a:t>
            </a:r>
            <a:r>
              <a:rPr lang="tr-TR" altLang="tr-TR" sz="2800" dirty="0" smtClean="0"/>
              <a:t> ve </a:t>
            </a:r>
            <a:r>
              <a:rPr lang="tr-TR" altLang="tr-TR" sz="2800" dirty="0" err="1" smtClean="0"/>
              <a:t>dentinogenezis</a:t>
            </a:r>
            <a:r>
              <a:rPr lang="tr-TR" altLang="tr-TR" sz="2800" dirty="0" smtClean="0"/>
              <a:t> </a:t>
            </a:r>
            <a:r>
              <a:rPr lang="tr-TR" altLang="tr-TR" sz="2800" dirty="0" err="1" smtClean="0"/>
              <a:t>imperfektalı</a:t>
            </a:r>
            <a:r>
              <a:rPr lang="tr-TR" altLang="tr-TR" sz="2800" dirty="0" smtClean="0"/>
              <a:t> hastalarda</a:t>
            </a:r>
          </a:p>
          <a:p>
            <a:pPr marL="609600" indent="-609600" algn="just" eaLnBrk="1" hangingPunct="1">
              <a:lnSpc>
                <a:spcPct val="90000"/>
              </a:lnSpc>
              <a:buFontTx/>
              <a:buAutoNum type="arabicPeriod"/>
            </a:pPr>
            <a:r>
              <a:rPr lang="tr-TR" altLang="tr-TR" sz="2800" dirty="0" err="1" smtClean="0"/>
              <a:t>Buruksizm</a:t>
            </a:r>
            <a:r>
              <a:rPr lang="tr-TR" altLang="tr-TR" sz="2800" dirty="0" smtClean="0"/>
              <a:t> yada düzeltilemeyecek </a:t>
            </a:r>
            <a:r>
              <a:rPr lang="tr-TR" altLang="tr-TR" sz="2800" dirty="0" err="1" smtClean="0"/>
              <a:t>malokluzyona</a:t>
            </a:r>
            <a:r>
              <a:rPr lang="tr-TR" altLang="tr-TR" sz="2800" dirty="0" smtClean="0"/>
              <a:t> sahip bireylerde</a:t>
            </a:r>
          </a:p>
          <a:p>
            <a:pPr marL="609600" indent="-609600" algn="just" eaLnBrk="1" hangingPunct="1">
              <a:lnSpc>
                <a:spcPct val="90000"/>
              </a:lnSpc>
            </a:pPr>
            <a:endParaRPr lang="tr-TR" altLang="tr-TR" sz="2800" dirty="0" smtClean="0">
              <a:latin typeface="Verdana" pitchFamily="34" charset="0"/>
            </a:endParaRPr>
          </a:p>
        </p:txBody>
      </p:sp>
    </p:spTree>
    <p:extLst>
      <p:ext uri="{BB962C8B-B14F-4D97-AF65-F5344CB8AC3E}">
        <p14:creationId xmlns:p14="http://schemas.microsoft.com/office/powerpoint/2010/main" val="2449878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b="1" dirty="0"/>
              <a:t>Tam seramik sistemleri yapım tekniklerine göre dört gruba ayrılır;</a:t>
            </a:r>
            <a:r>
              <a:rPr lang="en-US" sz="2800" dirty="0"/>
              <a:t/>
            </a:r>
            <a:br>
              <a:rPr lang="en-US" sz="2800" dirty="0"/>
            </a:br>
            <a:endParaRPr lang="en-US" sz="2800" dirty="0"/>
          </a:p>
        </p:txBody>
      </p:sp>
      <p:sp>
        <p:nvSpPr>
          <p:cNvPr id="3" name="İçerik Yer Tutucusu 2"/>
          <p:cNvSpPr>
            <a:spLocks noGrp="1"/>
          </p:cNvSpPr>
          <p:nvPr>
            <p:ph idx="1"/>
          </p:nvPr>
        </p:nvSpPr>
        <p:spPr/>
        <p:txBody>
          <a:bodyPr>
            <a:normAutofit/>
          </a:bodyPr>
          <a:lstStyle/>
          <a:p>
            <a:pPr marL="514350" indent="-514350">
              <a:buAutoNum type="arabicPeriod"/>
            </a:pPr>
            <a:r>
              <a:rPr lang="tr-TR" sz="2600" dirty="0" smtClean="0"/>
              <a:t> </a:t>
            </a:r>
            <a:r>
              <a:rPr lang="tr-TR" sz="2600" dirty="0"/>
              <a:t>Isıya dayanıklı </a:t>
            </a:r>
            <a:r>
              <a:rPr lang="tr-TR" sz="2600" dirty="0" err="1"/>
              <a:t>day’ların</a:t>
            </a:r>
            <a:r>
              <a:rPr lang="tr-TR" sz="2600" dirty="0"/>
              <a:t> üzerinde fırınlanan sistemler: </a:t>
            </a:r>
            <a:r>
              <a:rPr lang="tr-TR" sz="2600" dirty="0" err="1"/>
              <a:t>Aluminus</a:t>
            </a:r>
            <a:r>
              <a:rPr lang="tr-TR" sz="2600" dirty="0"/>
              <a:t> porselenler, </a:t>
            </a:r>
            <a:r>
              <a:rPr lang="tr-TR" sz="2600" dirty="0" err="1"/>
              <a:t>Magnessia</a:t>
            </a:r>
            <a:r>
              <a:rPr lang="tr-TR" sz="2600" dirty="0"/>
              <a:t> kor, </a:t>
            </a:r>
            <a:r>
              <a:rPr lang="tr-TR" sz="2600" dirty="0" err="1"/>
              <a:t>Cerestore</a:t>
            </a:r>
            <a:r>
              <a:rPr lang="tr-TR" sz="2600" dirty="0"/>
              <a:t>/</a:t>
            </a:r>
            <a:r>
              <a:rPr lang="tr-TR" sz="2600" dirty="0" err="1"/>
              <a:t>Alceram</a:t>
            </a:r>
            <a:r>
              <a:rPr lang="tr-TR" sz="2600" dirty="0"/>
              <a:t>, Mirage, </a:t>
            </a:r>
            <a:r>
              <a:rPr lang="tr-TR" sz="2600" dirty="0" err="1"/>
              <a:t>Optec</a:t>
            </a:r>
            <a:r>
              <a:rPr lang="tr-TR" sz="2600" dirty="0"/>
              <a:t>, </a:t>
            </a:r>
            <a:r>
              <a:rPr lang="tr-TR" sz="2600" dirty="0" err="1"/>
              <a:t>Hi-Ceram</a:t>
            </a:r>
            <a:r>
              <a:rPr lang="tr-TR" sz="2600" dirty="0"/>
              <a:t>, </a:t>
            </a:r>
            <a:r>
              <a:rPr lang="tr-TR" sz="2600" dirty="0" err="1" smtClean="0"/>
              <a:t>In-Ceram</a:t>
            </a:r>
            <a:r>
              <a:rPr lang="tr-TR" sz="2600" dirty="0" smtClean="0"/>
              <a:t>.</a:t>
            </a:r>
          </a:p>
          <a:p>
            <a:pPr marL="514350" indent="-514350">
              <a:buAutoNum type="arabicPeriod"/>
            </a:pPr>
            <a:r>
              <a:rPr lang="tr-TR" sz="2600" dirty="0" smtClean="0"/>
              <a:t>Dökülebilir </a:t>
            </a:r>
            <a:r>
              <a:rPr lang="tr-TR" sz="2600" dirty="0"/>
              <a:t>(cam) </a:t>
            </a:r>
            <a:r>
              <a:rPr lang="tr-TR" sz="2600" dirty="0" err="1"/>
              <a:t>searmik</a:t>
            </a:r>
            <a:r>
              <a:rPr lang="tr-TR" sz="2600" dirty="0"/>
              <a:t> sistemleri: </a:t>
            </a:r>
            <a:r>
              <a:rPr lang="tr-TR" sz="2600" dirty="0" err="1"/>
              <a:t>Dicor</a:t>
            </a:r>
            <a:r>
              <a:rPr lang="tr-TR" sz="2600" dirty="0"/>
              <a:t>, </a:t>
            </a:r>
            <a:r>
              <a:rPr lang="tr-TR" sz="2600" dirty="0" err="1" smtClean="0"/>
              <a:t>Cerapearl</a:t>
            </a:r>
            <a:endParaRPr lang="tr-TR" sz="2600" dirty="0" smtClean="0"/>
          </a:p>
          <a:p>
            <a:pPr marL="514350" indent="-514350">
              <a:buAutoNum type="arabicPeriod"/>
            </a:pPr>
            <a:r>
              <a:rPr lang="tr-TR" sz="2600" dirty="0" smtClean="0"/>
              <a:t>Sıkıştırılabilir </a:t>
            </a:r>
            <a:r>
              <a:rPr lang="tr-TR" sz="2600" dirty="0"/>
              <a:t>seramik sistemleri  (ısı ve basınçla üretilen sistemler): IPS- </a:t>
            </a:r>
            <a:r>
              <a:rPr lang="tr-TR" sz="2600" dirty="0" err="1"/>
              <a:t>Empress</a:t>
            </a:r>
            <a:r>
              <a:rPr lang="tr-TR" sz="2600" dirty="0"/>
              <a:t> 2, </a:t>
            </a:r>
            <a:r>
              <a:rPr lang="tr-TR" sz="2600" dirty="0" err="1" smtClean="0"/>
              <a:t>Finesse</a:t>
            </a:r>
            <a:r>
              <a:rPr lang="tr-TR" sz="2600" dirty="0" smtClean="0"/>
              <a:t>.</a:t>
            </a:r>
          </a:p>
          <a:p>
            <a:pPr marL="514350" indent="-514350">
              <a:buAutoNum type="arabicPeriod"/>
            </a:pPr>
            <a:r>
              <a:rPr lang="tr-TR" sz="2600" dirty="0" err="1" smtClean="0"/>
              <a:t>Cad</a:t>
            </a:r>
            <a:r>
              <a:rPr lang="tr-TR" sz="2600" dirty="0" smtClean="0"/>
              <a:t>-Cam </a:t>
            </a:r>
            <a:r>
              <a:rPr lang="tr-TR" sz="2600" dirty="0"/>
              <a:t>sistemi (</a:t>
            </a:r>
            <a:r>
              <a:rPr lang="tr-TR" sz="2600" dirty="0" err="1"/>
              <a:t>Computer</a:t>
            </a:r>
            <a:r>
              <a:rPr lang="tr-TR" sz="2600" dirty="0"/>
              <a:t> </a:t>
            </a:r>
            <a:r>
              <a:rPr lang="tr-TR" sz="2600" dirty="0" err="1"/>
              <a:t>Aid</a:t>
            </a:r>
            <a:r>
              <a:rPr lang="tr-TR" sz="2600" dirty="0"/>
              <a:t> Design- </a:t>
            </a:r>
            <a:r>
              <a:rPr lang="tr-TR" sz="2600" dirty="0" err="1"/>
              <a:t>Computer</a:t>
            </a:r>
            <a:r>
              <a:rPr lang="tr-TR" sz="2600" dirty="0"/>
              <a:t> </a:t>
            </a:r>
            <a:r>
              <a:rPr lang="tr-TR" sz="2600" dirty="0" err="1"/>
              <a:t>Aid</a:t>
            </a:r>
            <a:r>
              <a:rPr lang="tr-TR" sz="2600" dirty="0"/>
              <a:t> </a:t>
            </a:r>
            <a:r>
              <a:rPr lang="tr-TR" sz="2600" dirty="0" err="1"/>
              <a:t>Manufacture</a:t>
            </a:r>
            <a:r>
              <a:rPr lang="tr-TR" sz="2600" dirty="0"/>
              <a:t> </a:t>
            </a:r>
            <a:r>
              <a:rPr lang="tr-TR" sz="2600" dirty="0" err="1"/>
              <a:t>System</a:t>
            </a:r>
            <a:r>
              <a:rPr lang="tr-TR" sz="2600" dirty="0"/>
              <a:t>)</a:t>
            </a:r>
            <a:endParaRPr lang="en-US" sz="2600" dirty="0"/>
          </a:p>
          <a:p>
            <a:endParaRPr lang="en-US" dirty="0"/>
          </a:p>
        </p:txBody>
      </p:sp>
    </p:spTree>
    <p:extLst>
      <p:ext uri="{BB962C8B-B14F-4D97-AF65-F5344CB8AC3E}">
        <p14:creationId xmlns:p14="http://schemas.microsoft.com/office/powerpoint/2010/main" val="281600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564904"/>
            <a:ext cx="8229600" cy="1800200"/>
          </a:xfrm>
        </p:spPr>
        <p:txBody>
          <a:bodyPr>
            <a:normAutofit/>
          </a:bodyPr>
          <a:lstStyle/>
          <a:p>
            <a:r>
              <a:rPr lang="tr-TR" sz="3200" b="1" dirty="0" smtClean="0"/>
              <a:t>1. ) Isıya dayanıklı </a:t>
            </a:r>
            <a:r>
              <a:rPr lang="tr-TR" sz="3200" b="1" dirty="0" err="1" smtClean="0"/>
              <a:t>day’ların</a:t>
            </a:r>
            <a:r>
              <a:rPr lang="tr-TR" sz="3200" b="1" dirty="0" smtClean="0"/>
              <a:t> üzerinde fırınlanan sistemler:</a:t>
            </a:r>
            <a:r>
              <a:rPr lang="en-US" sz="3200" dirty="0" smtClean="0"/>
              <a:t/>
            </a:r>
            <a:br>
              <a:rPr lang="en-US" sz="3200" dirty="0" smtClean="0"/>
            </a:br>
            <a:endParaRPr lang="en-US" sz="3200" dirty="0"/>
          </a:p>
        </p:txBody>
      </p:sp>
      <p:sp>
        <p:nvSpPr>
          <p:cNvPr id="3" name="İçerik Yer Tutucusu 2"/>
          <p:cNvSpPr>
            <a:spLocks noGrp="1"/>
          </p:cNvSpPr>
          <p:nvPr>
            <p:ph idx="1"/>
          </p:nvPr>
        </p:nvSpPr>
        <p:spPr/>
        <p:txBody>
          <a:bodyPr/>
          <a:lstStyle/>
          <a:p>
            <a:endParaRPr lang="tr-TR" dirty="0" smtClean="0"/>
          </a:p>
          <a:p>
            <a:pPr marL="0" indent="0">
              <a:buNone/>
            </a:pPr>
            <a:r>
              <a:rPr lang="tr-TR" dirty="0" smtClean="0"/>
              <a:t>  </a:t>
            </a:r>
            <a:endParaRPr lang="en-US" dirty="0"/>
          </a:p>
        </p:txBody>
      </p:sp>
    </p:spTree>
    <p:extLst>
      <p:ext uri="{BB962C8B-B14F-4D97-AF65-F5344CB8AC3E}">
        <p14:creationId xmlns:p14="http://schemas.microsoft.com/office/powerpoint/2010/main" val="147432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b="1" dirty="0" smtClean="0"/>
              <a:t>a.) Folyo tekniği:</a:t>
            </a:r>
            <a:endParaRPr lang="en-US" sz="2800" dirty="0"/>
          </a:p>
        </p:txBody>
      </p:sp>
      <p:sp>
        <p:nvSpPr>
          <p:cNvPr id="3" name="İçerik Yer Tutucusu 2"/>
          <p:cNvSpPr>
            <a:spLocks noGrp="1"/>
          </p:cNvSpPr>
          <p:nvPr>
            <p:ph idx="1"/>
          </p:nvPr>
        </p:nvSpPr>
        <p:spPr/>
        <p:txBody>
          <a:bodyPr>
            <a:normAutofit/>
          </a:bodyPr>
          <a:lstStyle/>
          <a:p>
            <a:pPr marL="0" indent="0" algn="just">
              <a:buNone/>
            </a:pPr>
            <a:r>
              <a:rPr lang="tr-TR" sz="2600" dirty="0" smtClean="0"/>
              <a:t>	</a:t>
            </a:r>
            <a:r>
              <a:rPr lang="tr-TR" sz="2600" dirty="0" err="1" smtClean="0"/>
              <a:t>Aluminus</a:t>
            </a:r>
            <a:r>
              <a:rPr lang="tr-TR" sz="2600" dirty="0" smtClean="0"/>
              <a:t> </a:t>
            </a:r>
            <a:r>
              <a:rPr lang="tr-TR" sz="2600" dirty="0"/>
              <a:t>porselenler, </a:t>
            </a:r>
            <a:r>
              <a:rPr lang="tr-TR" sz="2600" dirty="0" err="1"/>
              <a:t>Magnessia</a:t>
            </a:r>
            <a:r>
              <a:rPr lang="tr-TR" sz="2600" dirty="0"/>
              <a:t> kor bu gruba dahildir.</a:t>
            </a:r>
            <a:endParaRPr lang="en-US" sz="2600" dirty="0"/>
          </a:p>
          <a:p>
            <a:pPr marL="0" indent="0" algn="just">
              <a:buNone/>
            </a:pPr>
            <a:r>
              <a:rPr lang="tr-TR" sz="2600" dirty="0" smtClean="0"/>
              <a:t>	 </a:t>
            </a:r>
            <a:r>
              <a:rPr lang="tr-TR" sz="2600" b="1" dirty="0" err="1" smtClean="0"/>
              <a:t>Aluminus</a:t>
            </a:r>
            <a:r>
              <a:rPr lang="tr-TR" sz="2600" b="1" dirty="0" smtClean="0"/>
              <a:t> porselenler: </a:t>
            </a:r>
            <a:r>
              <a:rPr lang="tr-TR" sz="2600" dirty="0" smtClean="0"/>
              <a:t>Porselen</a:t>
            </a:r>
            <a:r>
              <a:rPr lang="tr-TR" sz="2600" dirty="0"/>
              <a:t>, 0.5-1 mm kalınlıkta bir platin folyo üzerinde yapılan ve porselen kor içine </a:t>
            </a:r>
            <a:r>
              <a:rPr lang="tr-TR" sz="2600" dirty="0" err="1"/>
              <a:t>Alumina</a:t>
            </a:r>
            <a:r>
              <a:rPr lang="tr-TR" sz="2600" dirty="0"/>
              <a:t> partiküllerinin dağıtılması ile güçlendirilir. </a:t>
            </a:r>
            <a:r>
              <a:rPr lang="tr-TR" sz="2600" dirty="0" err="1"/>
              <a:t>Alumina</a:t>
            </a:r>
            <a:r>
              <a:rPr lang="tr-TR" sz="2600" dirty="0"/>
              <a:t> porselen yapısına eklenen en sert ve en güçlü oksittir. Gerilim streslerine karşı dayanıklı, yeterli ışık iletimine sahip ve estetik açıdan da iyi sonuçlar veren bir oksittir. Kor planlaması metal planlaması gibidir ve geleneksel  </a:t>
            </a:r>
            <a:r>
              <a:rPr lang="tr-TR" sz="2600" dirty="0" err="1"/>
              <a:t>feldspatik</a:t>
            </a:r>
            <a:r>
              <a:rPr lang="tr-TR" sz="2600" dirty="0"/>
              <a:t> seramik ile </a:t>
            </a:r>
            <a:r>
              <a:rPr lang="tr-TR" sz="2600" dirty="0" err="1"/>
              <a:t>veneerlenir</a:t>
            </a:r>
            <a:r>
              <a:rPr lang="tr-TR" sz="2600" dirty="0"/>
              <a:t>.</a:t>
            </a:r>
            <a:endParaRPr lang="en-US" sz="2600" dirty="0"/>
          </a:p>
          <a:p>
            <a:endParaRPr lang="en-US" dirty="0"/>
          </a:p>
        </p:txBody>
      </p:sp>
    </p:spTree>
    <p:extLst>
      <p:ext uri="{BB962C8B-B14F-4D97-AF65-F5344CB8AC3E}">
        <p14:creationId xmlns:p14="http://schemas.microsoft.com/office/powerpoint/2010/main" val="677263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620688"/>
            <a:ext cx="8229600" cy="5505475"/>
          </a:xfrm>
        </p:spPr>
        <p:txBody>
          <a:bodyPr>
            <a:normAutofit fontScale="92500" lnSpcReduction="20000"/>
          </a:bodyPr>
          <a:lstStyle/>
          <a:p>
            <a:pPr marL="0" indent="0" algn="just">
              <a:buNone/>
            </a:pPr>
            <a:r>
              <a:rPr lang="tr-TR" dirty="0" smtClean="0"/>
              <a:t>	</a:t>
            </a:r>
            <a:r>
              <a:rPr lang="tr-TR" sz="2800" dirty="0" smtClean="0"/>
              <a:t> </a:t>
            </a:r>
            <a:r>
              <a:rPr lang="tr-TR" sz="2800" b="1" dirty="0" err="1" smtClean="0"/>
              <a:t>Magnessia</a:t>
            </a:r>
            <a:r>
              <a:rPr lang="tr-TR" sz="2800" b="1" dirty="0" smtClean="0"/>
              <a:t> kor: </a:t>
            </a:r>
            <a:r>
              <a:rPr lang="tr-TR" sz="2800" dirty="0" err="1" smtClean="0"/>
              <a:t>Magnessia</a:t>
            </a:r>
            <a:r>
              <a:rPr lang="tr-TR" sz="2800" dirty="0" smtClean="0"/>
              <a:t> içeren yüksek genleşmeli </a:t>
            </a:r>
            <a:r>
              <a:rPr lang="tr-TR" sz="2800" dirty="0" err="1" smtClean="0"/>
              <a:t>magnessia</a:t>
            </a:r>
            <a:r>
              <a:rPr lang="tr-TR" sz="2800" dirty="0" smtClean="0"/>
              <a:t> kor materyali 13.5x 10</a:t>
            </a:r>
            <a:r>
              <a:rPr lang="tr-TR" sz="2800" baseline="30000" dirty="0" smtClean="0"/>
              <a:t>-6</a:t>
            </a:r>
            <a:r>
              <a:rPr lang="tr-TR" sz="2800" dirty="0" smtClean="0"/>
              <a:t> </a:t>
            </a:r>
            <a:r>
              <a:rPr lang="tr-TR" sz="2800" baseline="30000" dirty="0" smtClean="0"/>
              <a:t>0</a:t>
            </a:r>
            <a:r>
              <a:rPr lang="tr-TR" sz="2800" dirty="0" smtClean="0"/>
              <a:t>C’lik termal genleşme kat sayısına sahip, metal destekli porselen restorasyonlarında kullanılan </a:t>
            </a:r>
            <a:r>
              <a:rPr lang="tr-TR" sz="2800" dirty="0" err="1" smtClean="0"/>
              <a:t>veneer</a:t>
            </a:r>
            <a:r>
              <a:rPr lang="tr-TR" sz="2800" dirty="0" smtClean="0"/>
              <a:t> seramikle uyum gösterir. </a:t>
            </a:r>
          </a:p>
          <a:p>
            <a:pPr marL="0" indent="0" algn="just">
              <a:buNone/>
            </a:pPr>
            <a:r>
              <a:rPr lang="tr-TR" sz="2800" dirty="0" smtClean="0"/>
              <a:t>	Bu teknik platin folyo tekniğinin bir modifikasyonu ile 2050</a:t>
            </a:r>
            <a:r>
              <a:rPr lang="tr-TR" sz="2800" baseline="30000" dirty="0" smtClean="0"/>
              <a:t>0</a:t>
            </a:r>
            <a:r>
              <a:rPr lang="tr-TR" sz="2800" dirty="0" smtClean="0"/>
              <a:t>F (1121,1</a:t>
            </a:r>
            <a:r>
              <a:rPr lang="tr-TR" sz="2800" baseline="30000" dirty="0" smtClean="0"/>
              <a:t>0</a:t>
            </a:r>
            <a:r>
              <a:rPr lang="tr-TR" sz="2800" dirty="0" smtClean="0"/>
              <a:t>C) da fırınlanır ve işlem sonunda platin </a:t>
            </a:r>
            <a:r>
              <a:rPr lang="tr-TR" sz="2800" dirty="0" err="1" smtClean="0"/>
              <a:t>foil</a:t>
            </a:r>
            <a:r>
              <a:rPr lang="tr-TR" sz="2800" dirty="0" smtClean="0"/>
              <a:t> çıkartılarak iç yüzeyin </a:t>
            </a:r>
            <a:r>
              <a:rPr lang="tr-TR" sz="2800" dirty="0" err="1" smtClean="0"/>
              <a:t>glaze</a:t>
            </a:r>
            <a:r>
              <a:rPr lang="tr-TR" sz="2800" dirty="0" smtClean="0"/>
              <a:t> işlemi yapılır.</a:t>
            </a:r>
          </a:p>
          <a:p>
            <a:pPr marL="0" indent="0" algn="just">
              <a:buNone/>
            </a:pPr>
            <a:r>
              <a:rPr lang="tr-TR" sz="2800" dirty="0" smtClean="0"/>
              <a:t>	</a:t>
            </a:r>
            <a:r>
              <a:rPr lang="tr-TR" sz="2800" dirty="0" err="1" smtClean="0"/>
              <a:t>Glaze</a:t>
            </a:r>
            <a:r>
              <a:rPr lang="tr-TR" sz="2800" dirty="0" smtClean="0"/>
              <a:t> uygulaması ile eneme dayanıklılığı iki kat artar. </a:t>
            </a:r>
            <a:r>
              <a:rPr lang="tr-TR" sz="2800" dirty="0" err="1" smtClean="0"/>
              <a:t>Glaze</a:t>
            </a:r>
            <a:r>
              <a:rPr lang="tr-TR" sz="2800" dirty="0" smtClean="0"/>
              <a:t>, daha fazla </a:t>
            </a:r>
            <a:r>
              <a:rPr lang="tr-TR" sz="2800" dirty="0" err="1" smtClean="0"/>
              <a:t>kristalizasyon</a:t>
            </a:r>
            <a:r>
              <a:rPr lang="tr-TR" sz="2800" dirty="0" smtClean="0"/>
              <a:t> için kor materyali ile reaksiyona girerek yüzey </a:t>
            </a:r>
            <a:r>
              <a:rPr lang="tr-TR" sz="2800" dirty="0" err="1" smtClean="0"/>
              <a:t>pörözitelerini</a:t>
            </a:r>
            <a:r>
              <a:rPr lang="tr-TR" sz="2800" dirty="0" smtClean="0"/>
              <a:t> tamamıyla doldurmaya çalışır. </a:t>
            </a:r>
          </a:p>
          <a:p>
            <a:pPr marL="0" indent="0" algn="just">
              <a:buNone/>
            </a:pPr>
            <a:r>
              <a:rPr lang="tr-TR" sz="2800" dirty="0" smtClean="0"/>
              <a:t>	Kor yapının dayanıklılığı, </a:t>
            </a:r>
            <a:r>
              <a:rPr lang="tr-TR" sz="2800" dirty="0" err="1" smtClean="0"/>
              <a:t>vitröz</a:t>
            </a:r>
            <a:r>
              <a:rPr lang="tr-TR" sz="2800" dirty="0" smtClean="0"/>
              <a:t> </a:t>
            </a:r>
            <a:r>
              <a:rPr lang="tr-TR" sz="2800" dirty="0" err="1" smtClean="0"/>
              <a:t>matriksteki</a:t>
            </a:r>
            <a:r>
              <a:rPr lang="tr-TR" sz="2800" dirty="0" smtClean="0"/>
              <a:t> </a:t>
            </a:r>
            <a:r>
              <a:rPr lang="tr-TR" sz="2800" dirty="0" err="1" smtClean="0"/>
              <a:t>magnessia</a:t>
            </a:r>
            <a:r>
              <a:rPr lang="tr-TR" sz="2800" dirty="0" smtClean="0"/>
              <a:t> kristallerinin dağılımı ve </a:t>
            </a:r>
            <a:r>
              <a:rPr lang="tr-TR" sz="2800" dirty="0" err="1" smtClean="0"/>
              <a:t>matriks</a:t>
            </a:r>
            <a:r>
              <a:rPr lang="tr-TR" sz="2800" dirty="0" smtClean="0"/>
              <a:t> içindeki </a:t>
            </a:r>
            <a:r>
              <a:rPr lang="tr-TR" sz="2800" dirty="0" err="1" smtClean="0"/>
              <a:t>kristalizasyonu</a:t>
            </a:r>
            <a:r>
              <a:rPr lang="tr-TR" sz="2800" dirty="0" smtClean="0"/>
              <a:t> ile sağlanmaktadır. </a:t>
            </a:r>
            <a:endParaRPr lang="en-US" sz="2800" dirty="0" smtClean="0"/>
          </a:p>
          <a:p>
            <a:endParaRPr lang="en-US" dirty="0"/>
          </a:p>
        </p:txBody>
      </p:sp>
    </p:spTree>
    <p:extLst>
      <p:ext uri="{BB962C8B-B14F-4D97-AF65-F5344CB8AC3E}">
        <p14:creationId xmlns:p14="http://schemas.microsoft.com/office/powerpoint/2010/main" val="4018839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Başlık"/>
          <p:cNvSpPr>
            <a:spLocks noGrp="1"/>
          </p:cNvSpPr>
          <p:nvPr>
            <p:ph type="title"/>
          </p:nvPr>
        </p:nvSpPr>
        <p:spPr/>
        <p:txBody>
          <a:bodyPr>
            <a:normAutofit fontScale="90000"/>
          </a:bodyPr>
          <a:lstStyle/>
          <a:p>
            <a:pPr eaLnBrk="1" hangingPunct="1"/>
            <a:r>
              <a:rPr lang="tr-TR" altLang="tr-TR" dirty="0" smtClean="0"/>
              <a:t/>
            </a:r>
            <a:br>
              <a:rPr lang="tr-TR" altLang="tr-TR" dirty="0" smtClean="0"/>
            </a:br>
            <a:r>
              <a:rPr lang="tr-TR" altLang="tr-TR" dirty="0" smtClean="0"/>
              <a:t/>
            </a:r>
            <a:br>
              <a:rPr lang="tr-TR" altLang="tr-TR" dirty="0" smtClean="0"/>
            </a:br>
            <a:endParaRPr lang="tr-TR" altLang="tr-TR" dirty="0" smtClean="0"/>
          </a:p>
        </p:txBody>
      </p:sp>
      <p:sp>
        <p:nvSpPr>
          <p:cNvPr id="4099" name="AutoShape 3"/>
          <p:cNvSpPr>
            <a:spLocks noGrp="1" noChangeArrowheads="1"/>
          </p:cNvSpPr>
          <p:nvPr>
            <p:ph idx="1"/>
          </p:nvPr>
        </p:nvSpPr>
        <p:spPr>
          <a:xfrm>
            <a:off x="457200" y="1772816"/>
            <a:ext cx="8229600" cy="4353347"/>
          </a:xfrm>
        </p:spPr>
        <p:txBody>
          <a:bodyPr/>
          <a:lstStyle/>
          <a:p>
            <a:pPr algn="just" eaLnBrk="1" hangingPunct="1">
              <a:buFontTx/>
              <a:buNone/>
            </a:pPr>
            <a:r>
              <a:rPr lang="tr-TR" altLang="tr-TR" dirty="0" smtClean="0"/>
              <a:t>    	1983 de </a:t>
            </a:r>
            <a:r>
              <a:rPr lang="tr-TR" altLang="tr-TR" dirty="0" err="1" smtClean="0"/>
              <a:t>Sozio</a:t>
            </a:r>
            <a:r>
              <a:rPr lang="tr-TR" altLang="tr-TR" dirty="0" smtClean="0"/>
              <a:t> , </a:t>
            </a:r>
            <a:r>
              <a:rPr lang="tr-TR" altLang="tr-TR" dirty="0" err="1" smtClean="0"/>
              <a:t>Riley</a:t>
            </a:r>
            <a:r>
              <a:rPr lang="tr-TR" altLang="tr-TR" dirty="0" smtClean="0"/>
              <a:t>  ve </a:t>
            </a:r>
            <a:r>
              <a:rPr lang="tr-TR" altLang="tr-TR" dirty="0" err="1" smtClean="0"/>
              <a:t>Coors</a:t>
            </a:r>
            <a:r>
              <a:rPr lang="tr-TR" altLang="tr-TR" dirty="0" smtClean="0"/>
              <a:t>  </a:t>
            </a:r>
            <a:r>
              <a:rPr lang="tr-TR" altLang="tr-TR" dirty="0" err="1" smtClean="0"/>
              <a:t>Biomedical</a:t>
            </a:r>
            <a:r>
              <a:rPr lang="tr-TR" altLang="tr-TR" dirty="0" smtClean="0"/>
              <a:t> </a:t>
            </a:r>
            <a:r>
              <a:rPr lang="tr-TR" altLang="tr-TR" dirty="0" err="1" smtClean="0"/>
              <a:t>Company</a:t>
            </a:r>
            <a:r>
              <a:rPr lang="tr-TR" altLang="tr-TR" dirty="0" smtClean="0"/>
              <a:t> (</a:t>
            </a:r>
            <a:r>
              <a:rPr lang="tr-TR" altLang="tr-TR" dirty="0" err="1" smtClean="0"/>
              <a:t>Lakewood</a:t>
            </a:r>
            <a:r>
              <a:rPr lang="tr-TR" altLang="tr-TR" dirty="0" smtClean="0"/>
              <a:t>, CO) </a:t>
            </a:r>
            <a:r>
              <a:rPr lang="tr-TR" altLang="tr-TR" dirty="0" err="1" smtClean="0"/>
              <a:t>Cerestore</a:t>
            </a:r>
            <a:r>
              <a:rPr lang="tr-TR" altLang="tr-TR" dirty="0" smtClean="0"/>
              <a:t> sistemini geliştirmişlerdir. Bu tekniğin özelliği porselen alt yapı materyalinin sıkıştırılarak küçültülmesidir. Yüksek alümina içeren alt yapı üzerine termal olarak uyumlu, düşük genleşmesi olan bir </a:t>
            </a:r>
            <a:r>
              <a:rPr lang="tr-TR" altLang="tr-TR" dirty="0" err="1" smtClean="0"/>
              <a:t>alüminöz</a:t>
            </a:r>
            <a:r>
              <a:rPr lang="tr-TR" altLang="tr-TR" dirty="0" smtClean="0"/>
              <a:t> porselen  işlenir.</a:t>
            </a:r>
            <a:endParaRPr lang="en-US" altLang="tr-TR" dirty="0" smtClean="0"/>
          </a:p>
        </p:txBody>
      </p:sp>
      <p:sp>
        <p:nvSpPr>
          <p:cNvPr id="2" name="Dikdörtgen 1"/>
          <p:cNvSpPr/>
          <p:nvPr/>
        </p:nvSpPr>
        <p:spPr>
          <a:xfrm>
            <a:off x="611560" y="620688"/>
            <a:ext cx="7776864" cy="1384995"/>
          </a:xfrm>
          <a:prstGeom prst="rect">
            <a:avLst/>
          </a:prstGeom>
        </p:spPr>
        <p:txBody>
          <a:bodyPr wrap="square">
            <a:spAutoFit/>
          </a:bodyPr>
          <a:lstStyle/>
          <a:p>
            <a:r>
              <a:rPr lang="tr-TR" sz="2800" b="1" dirty="0"/>
              <a:t>b.) </a:t>
            </a:r>
            <a:r>
              <a:rPr lang="tr-TR" sz="2800" b="1" dirty="0" err="1"/>
              <a:t>Cerestore</a:t>
            </a:r>
            <a:r>
              <a:rPr lang="tr-TR" sz="2800" b="1" dirty="0"/>
              <a:t>/</a:t>
            </a:r>
            <a:r>
              <a:rPr lang="tr-TR" sz="2800" b="1" dirty="0" err="1"/>
              <a:t>Alceram</a:t>
            </a:r>
            <a:r>
              <a:rPr lang="tr-TR" sz="2800" b="1" dirty="0"/>
              <a:t> (Enjeksiyon yöntemi ile          şekillendirilen kor):</a:t>
            </a:r>
            <a:r>
              <a:rPr lang="en-US" sz="2800" dirty="0"/>
              <a:t/>
            </a:r>
            <a:br>
              <a:rPr lang="en-US" sz="2800" dirty="0"/>
            </a:br>
            <a:endParaRPr lang="en-US" sz="2800" dirty="0"/>
          </a:p>
        </p:txBody>
      </p:sp>
    </p:spTree>
    <p:extLst>
      <p:ext uri="{BB962C8B-B14F-4D97-AF65-F5344CB8AC3E}">
        <p14:creationId xmlns:p14="http://schemas.microsoft.com/office/powerpoint/2010/main" val="1863360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b="1" dirty="0"/>
              <a:t>b.) </a:t>
            </a:r>
            <a:r>
              <a:rPr lang="tr-TR" sz="2400" b="1" dirty="0" err="1" smtClean="0"/>
              <a:t>Cerestore</a:t>
            </a:r>
            <a:r>
              <a:rPr lang="tr-TR" sz="2400" b="1" dirty="0" smtClean="0"/>
              <a:t>/</a:t>
            </a:r>
            <a:r>
              <a:rPr lang="tr-TR" sz="2400" b="1" dirty="0" err="1" smtClean="0"/>
              <a:t>Alceram</a:t>
            </a:r>
            <a:r>
              <a:rPr lang="tr-TR" sz="2400" b="1" dirty="0" smtClean="0"/>
              <a:t> (</a:t>
            </a:r>
            <a:r>
              <a:rPr lang="tr-TR" sz="2400" b="1" dirty="0"/>
              <a:t>Enjeksiyon yöntemi ile </a:t>
            </a:r>
            <a:r>
              <a:rPr lang="tr-TR" sz="2400" b="1" dirty="0" smtClean="0"/>
              <a:t>         şekillendirilen </a:t>
            </a:r>
            <a:r>
              <a:rPr lang="tr-TR" sz="2400" b="1" dirty="0"/>
              <a:t>kor):</a:t>
            </a:r>
            <a:r>
              <a:rPr lang="en-US" sz="2400" dirty="0"/>
              <a:t/>
            </a:r>
            <a:br>
              <a:rPr lang="en-US" sz="2400" dirty="0"/>
            </a:br>
            <a:endParaRPr lang="en-US" sz="2400" dirty="0"/>
          </a:p>
        </p:txBody>
      </p:sp>
      <p:sp>
        <p:nvSpPr>
          <p:cNvPr id="3" name="İçerik Yer Tutucusu 2"/>
          <p:cNvSpPr>
            <a:spLocks noGrp="1"/>
          </p:cNvSpPr>
          <p:nvPr>
            <p:ph idx="1"/>
          </p:nvPr>
        </p:nvSpPr>
        <p:spPr>
          <a:xfrm>
            <a:off x="457200" y="1196752"/>
            <a:ext cx="8229600" cy="5256584"/>
          </a:xfrm>
        </p:spPr>
        <p:txBody>
          <a:bodyPr>
            <a:normAutofit fontScale="92500"/>
          </a:bodyPr>
          <a:lstStyle/>
          <a:p>
            <a:pPr marL="0" indent="0" algn="just">
              <a:buNone/>
            </a:pPr>
            <a:r>
              <a:rPr lang="tr-TR" dirty="0" smtClean="0"/>
              <a:t>	</a:t>
            </a:r>
            <a:r>
              <a:rPr lang="tr-TR" sz="2800" dirty="0" smtClean="0"/>
              <a:t>Sistemde </a:t>
            </a:r>
            <a:r>
              <a:rPr lang="tr-TR" sz="2800" dirty="0"/>
              <a:t>ısıya dayanıklı </a:t>
            </a:r>
            <a:r>
              <a:rPr lang="tr-TR" sz="2800" dirty="0" err="1"/>
              <a:t>epoksi</a:t>
            </a:r>
            <a:r>
              <a:rPr lang="tr-TR" sz="2800" dirty="0"/>
              <a:t> </a:t>
            </a:r>
            <a:r>
              <a:rPr lang="tr-TR" sz="2800" dirty="0" err="1"/>
              <a:t>day</a:t>
            </a:r>
            <a:r>
              <a:rPr lang="tr-TR" sz="2800" dirty="0"/>
              <a:t> kullanılır. Seramik korun mum modelajı yapılır, </a:t>
            </a:r>
            <a:r>
              <a:rPr lang="tr-TR" sz="2800" dirty="0" err="1"/>
              <a:t>revetmana</a:t>
            </a:r>
            <a:r>
              <a:rPr lang="tr-TR" sz="2800" dirty="0"/>
              <a:t> alınır. Mum elimine edildikten sonra porselen akıcı kıvama gelene kadar ısıtılır ve kalıp içerisine enjekte edilir. </a:t>
            </a:r>
            <a:endParaRPr lang="tr-TR" sz="2800" dirty="0" smtClean="0"/>
          </a:p>
          <a:p>
            <a:pPr marL="0" indent="0" algn="just">
              <a:buNone/>
            </a:pPr>
            <a:r>
              <a:rPr lang="tr-TR" sz="2800" dirty="0"/>
              <a:t>	</a:t>
            </a:r>
            <a:r>
              <a:rPr lang="tr-TR" sz="2800" dirty="0" smtClean="0"/>
              <a:t>Soğutulan </a:t>
            </a:r>
            <a:r>
              <a:rPr lang="tr-TR" sz="2800" dirty="0"/>
              <a:t>porselen, </a:t>
            </a:r>
            <a:r>
              <a:rPr lang="tr-TR" sz="2800" dirty="0" err="1"/>
              <a:t>epoksi</a:t>
            </a:r>
            <a:r>
              <a:rPr lang="tr-TR" sz="2800" dirty="0"/>
              <a:t> </a:t>
            </a:r>
            <a:r>
              <a:rPr lang="tr-TR" sz="2800" dirty="0" err="1"/>
              <a:t>daydan</a:t>
            </a:r>
            <a:r>
              <a:rPr lang="tr-TR" sz="2800" dirty="0"/>
              <a:t> uzaklaştırılır, şekil verilir ve 14 saat süreyle fırınlanır. Bu işlemden sonra </a:t>
            </a:r>
            <a:r>
              <a:rPr lang="tr-TR" sz="2800" dirty="0" err="1"/>
              <a:t>veneer</a:t>
            </a:r>
            <a:r>
              <a:rPr lang="tr-TR" sz="2800" dirty="0"/>
              <a:t> porseleni konvansiyonel yöntemle uygulanır. </a:t>
            </a:r>
            <a:r>
              <a:rPr lang="tr-TR" sz="2800" dirty="0" smtClean="0"/>
              <a:t>	</a:t>
            </a:r>
          </a:p>
          <a:p>
            <a:pPr marL="0" indent="0" algn="just">
              <a:buNone/>
            </a:pPr>
            <a:r>
              <a:rPr lang="tr-TR" sz="2800" dirty="0"/>
              <a:t>	</a:t>
            </a:r>
            <a:r>
              <a:rPr lang="tr-TR" sz="2800" dirty="0" err="1" smtClean="0"/>
              <a:t>Fırnlama</a:t>
            </a:r>
            <a:r>
              <a:rPr lang="tr-TR" sz="2800" dirty="0" smtClean="0"/>
              <a:t> </a:t>
            </a:r>
            <a:r>
              <a:rPr lang="tr-TR" sz="2800" dirty="0" err="1"/>
              <a:t>siklusu</a:t>
            </a:r>
            <a:r>
              <a:rPr lang="tr-TR" sz="2800" dirty="0"/>
              <a:t> sırasında ısının ve zamanın kontrolü ile orijinal materyalin boyutlarından daha büyük magnezyum oksit kristal formu (MgAl</a:t>
            </a:r>
            <a:r>
              <a:rPr lang="tr-TR" sz="2800" baseline="-25000" dirty="0"/>
              <a:t>2</a:t>
            </a:r>
            <a:r>
              <a:rPr lang="tr-TR" sz="2800" dirty="0"/>
              <a:t>O</a:t>
            </a:r>
            <a:r>
              <a:rPr lang="tr-TR" sz="2800" baseline="-25000" dirty="0"/>
              <a:t>4</a:t>
            </a:r>
            <a:r>
              <a:rPr lang="tr-TR" sz="2800" dirty="0"/>
              <a:t>) oluşturularak, büzülmenin </a:t>
            </a:r>
            <a:r>
              <a:rPr lang="tr-TR" sz="2800" dirty="0" err="1"/>
              <a:t>kompanze</a:t>
            </a:r>
            <a:r>
              <a:rPr lang="tr-TR" sz="2800" dirty="0"/>
              <a:t> edildiği </a:t>
            </a:r>
            <a:r>
              <a:rPr lang="tr-TR" sz="2800" dirty="0" err="1"/>
              <a:t>büzülmesiz</a:t>
            </a:r>
            <a:r>
              <a:rPr lang="tr-TR" sz="2800" dirty="0"/>
              <a:t> porselen elde edilir. </a:t>
            </a:r>
            <a:endParaRPr lang="en-US" sz="2800" dirty="0"/>
          </a:p>
        </p:txBody>
      </p:sp>
    </p:spTree>
    <p:extLst>
      <p:ext uri="{BB962C8B-B14F-4D97-AF65-F5344CB8AC3E}">
        <p14:creationId xmlns:p14="http://schemas.microsoft.com/office/powerpoint/2010/main" val="3659167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692696"/>
            <a:ext cx="8229600" cy="5616624"/>
          </a:xfrm>
        </p:spPr>
        <p:txBody>
          <a:bodyPr>
            <a:normAutofit/>
          </a:bodyPr>
          <a:lstStyle/>
          <a:p>
            <a:pPr marL="0" indent="0" algn="just">
              <a:buNone/>
            </a:pPr>
            <a:r>
              <a:rPr lang="tr-TR" dirty="0" smtClean="0"/>
              <a:t>	</a:t>
            </a:r>
            <a:r>
              <a:rPr lang="tr-TR" sz="2600" dirty="0" smtClean="0"/>
              <a:t>Kor materyalinde alümina ve magnezyum oksit bulunur. Magnezyum </a:t>
            </a:r>
            <a:r>
              <a:rPr lang="tr-TR" sz="2600" dirty="0" err="1" smtClean="0"/>
              <a:t>aluminat</a:t>
            </a:r>
            <a:r>
              <a:rPr lang="tr-TR" sz="2600" dirty="0" smtClean="0"/>
              <a:t> (MgAl</a:t>
            </a:r>
            <a:r>
              <a:rPr lang="tr-TR" sz="2600" baseline="-25000" dirty="0" smtClean="0"/>
              <a:t>2</a:t>
            </a:r>
            <a:r>
              <a:rPr lang="tr-TR" sz="2600" dirty="0" smtClean="0"/>
              <a:t>O</a:t>
            </a:r>
            <a:r>
              <a:rPr lang="tr-TR" sz="2600" baseline="-25000" dirty="0" smtClean="0"/>
              <a:t>4</a:t>
            </a:r>
            <a:r>
              <a:rPr lang="tr-TR" sz="2600" dirty="0" smtClean="0"/>
              <a:t>) mekanik olarak en güçlü oksit seramik materyaldir. Son ürünün moleküllerinden daha büyük olması büzülmeyi </a:t>
            </a:r>
            <a:r>
              <a:rPr lang="tr-TR" sz="2600" dirty="0" err="1" smtClean="0"/>
              <a:t>kompanze</a:t>
            </a:r>
            <a:r>
              <a:rPr lang="tr-TR" sz="2600" dirty="0" smtClean="0"/>
              <a:t> etmesine ve dişe daha uyumlu bir kor oluşturmasını sağlamaktadır.</a:t>
            </a:r>
          </a:p>
          <a:p>
            <a:pPr marL="0" indent="0" algn="just">
              <a:buNone/>
            </a:pPr>
            <a:r>
              <a:rPr lang="tr-TR" sz="2600" dirty="0"/>
              <a:t>	</a:t>
            </a:r>
            <a:r>
              <a:rPr lang="tr-TR" sz="2600" dirty="0" smtClean="0"/>
              <a:t> Kor materyalinde %70 oranında alümina içermesi direncini artırmaktadır. Marjinal adaptasyonun mükemmel olmasına karşın, kor materyalinin parlak </a:t>
            </a:r>
            <a:r>
              <a:rPr lang="tr-TR" sz="2600" dirty="0" err="1" smtClean="0"/>
              <a:t>olamsı</a:t>
            </a:r>
            <a:r>
              <a:rPr lang="tr-TR" sz="2600" dirty="0" smtClean="0"/>
              <a:t> ve bunun maskelenmesinin zor olması, porselenin kalıba enjekte edilmesi, uzun ve yavaş fırınlanması dezavantaj olarak belirtilmiştir.</a:t>
            </a:r>
            <a:endParaRPr lang="en-US" sz="2600" dirty="0" smtClean="0"/>
          </a:p>
          <a:p>
            <a:endParaRPr lang="en-US" dirty="0"/>
          </a:p>
        </p:txBody>
      </p:sp>
    </p:spTree>
    <p:extLst>
      <p:ext uri="{BB962C8B-B14F-4D97-AF65-F5344CB8AC3E}">
        <p14:creationId xmlns:p14="http://schemas.microsoft.com/office/powerpoint/2010/main" val="3803934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400" b="1" dirty="0"/>
              <a:t>c.) Mirage: </a:t>
            </a:r>
            <a:r>
              <a:rPr lang="en-US" sz="2400" dirty="0"/>
              <a:t/>
            </a:r>
            <a:br>
              <a:rPr lang="en-US" sz="2400" dirty="0"/>
            </a:br>
            <a:endParaRPr lang="en-US" sz="2400" dirty="0"/>
          </a:p>
        </p:txBody>
      </p:sp>
      <p:sp>
        <p:nvSpPr>
          <p:cNvPr id="3" name="İçerik Yer Tutucusu 2"/>
          <p:cNvSpPr>
            <a:spLocks noGrp="1"/>
          </p:cNvSpPr>
          <p:nvPr>
            <p:ph idx="1"/>
          </p:nvPr>
        </p:nvSpPr>
        <p:spPr/>
        <p:txBody>
          <a:bodyPr/>
          <a:lstStyle/>
          <a:p>
            <a:pPr marL="0" indent="0" algn="just">
              <a:buNone/>
            </a:pPr>
            <a:r>
              <a:rPr lang="tr-TR" dirty="0" smtClean="0"/>
              <a:t>	</a:t>
            </a:r>
            <a:r>
              <a:rPr lang="tr-TR" sz="2400" dirty="0" smtClean="0"/>
              <a:t>Zirkonyum </a:t>
            </a:r>
            <a:r>
              <a:rPr lang="tr-TR" sz="2400" dirty="0"/>
              <a:t>oksit kristalleriyle güçlendirilmiş kor seramiğidir.</a:t>
            </a:r>
            <a:endParaRPr lang="en-US" sz="2400" dirty="0"/>
          </a:p>
          <a:p>
            <a:endParaRPr lang="en-US" dirty="0"/>
          </a:p>
        </p:txBody>
      </p:sp>
    </p:spTree>
    <p:extLst>
      <p:ext uri="{BB962C8B-B14F-4D97-AF65-F5344CB8AC3E}">
        <p14:creationId xmlns:p14="http://schemas.microsoft.com/office/powerpoint/2010/main" val="686196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a:t>d.) </a:t>
            </a:r>
            <a:r>
              <a:rPr lang="tr-TR" sz="2800" b="1" dirty="0" err="1"/>
              <a:t>Optec</a:t>
            </a:r>
            <a:r>
              <a:rPr lang="tr-TR" sz="2800" b="1" dirty="0"/>
              <a:t> HSP:</a:t>
            </a:r>
            <a:endParaRPr lang="en-US" sz="2800" dirty="0"/>
          </a:p>
        </p:txBody>
      </p:sp>
      <p:sp>
        <p:nvSpPr>
          <p:cNvPr id="3" name="İçerik Yer Tutucusu 2"/>
          <p:cNvSpPr>
            <a:spLocks noGrp="1"/>
          </p:cNvSpPr>
          <p:nvPr>
            <p:ph idx="1"/>
          </p:nvPr>
        </p:nvSpPr>
        <p:spPr/>
        <p:txBody>
          <a:bodyPr>
            <a:normAutofit/>
          </a:bodyPr>
          <a:lstStyle/>
          <a:p>
            <a:pPr marL="0" indent="0" algn="just">
              <a:buNone/>
            </a:pPr>
            <a:r>
              <a:rPr lang="tr-TR" dirty="0" smtClean="0"/>
              <a:t>	</a:t>
            </a:r>
            <a:r>
              <a:rPr lang="tr-TR" sz="2600" dirty="0" smtClean="0"/>
              <a:t>Kristalin </a:t>
            </a:r>
            <a:r>
              <a:rPr lang="tr-TR" sz="2600" dirty="0" err="1"/>
              <a:t>lösit</a:t>
            </a:r>
            <a:r>
              <a:rPr lang="tr-TR" sz="2600" dirty="0"/>
              <a:t> içeren ve kor kullanmaksızın tam porselen kron yapımında kullanılan bir sistemdir</a:t>
            </a:r>
            <a:r>
              <a:rPr lang="tr-TR" sz="2600" dirty="0" smtClean="0"/>
              <a:t>. </a:t>
            </a:r>
            <a:r>
              <a:rPr lang="tr-TR" sz="2600" dirty="0" err="1" smtClean="0"/>
              <a:t>Lösit</a:t>
            </a:r>
            <a:r>
              <a:rPr lang="tr-TR" sz="2600" dirty="0" smtClean="0"/>
              <a:t> </a:t>
            </a:r>
            <a:r>
              <a:rPr lang="tr-TR" sz="2600" dirty="0"/>
              <a:t>konsantrasyonu %50,6’ </a:t>
            </a:r>
            <a:r>
              <a:rPr lang="tr-TR" sz="2600" dirty="0" err="1"/>
              <a:t>dır</a:t>
            </a:r>
            <a:r>
              <a:rPr lang="tr-TR" sz="2600" dirty="0"/>
              <a:t>. </a:t>
            </a:r>
            <a:r>
              <a:rPr lang="tr-TR" sz="2600" dirty="0" smtClean="0"/>
              <a:t>Bu </a:t>
            </a:r>
            <a:r>
              <a:rPr lang="tr-TR" sz="2600" dirty="0"/>
              <a:t>oran IPS </a:t>
            </a:r>
            <a:r>
              <a:rPr lang="tr-TR" sz="2600" dirty="0" err="1"/>
              <a:t>Empress</a:t>
            </a:r>
            <a:r>
              <a:rPr lang="tr-TR" sz="2600" dirty="0"/>
              <a:t> porseleninden daha fazladır. </a:t>
            </a:r>
            <a:endParaRPr lang="tr-TR" sz="2600" dirty="0" smtClean="0"/>
          </a:p>
          <a:p>
            <a:pPr marL="0" indent="0" algn="just">
              <a:buNone/>
            </a:pPr>
            <a:r>
              <a:rPr lang="tr-TR" sz="2600" dirty="0"/>
              <a:t>	</a:t>
            </a:r>
            <a:r>
              <a:rPr lang="tr-TR" sz="2600" dirty="0" smtClean="0"/>
              <a:t>Folyo </a:t>
            </a:r>
            <a:r>
              <a:rPr lang="tr-TR" sz="2600" dirty="0"/>
              <a:t>ya da ısıya dayanıklı </a:t>
            </a:r>
            <a:r>
              <a:rPr lang="tr-TR" sz="2600" dirty="0" err="1"/>
              <a:t>day</a:t>
            </a:r>
            <a:r>
              <a:rPr lang="tr-TR" sz="2600" dirty="0"/>
              <a:t> üzerinde yapılabilen bu sistemin </a:t>
            </a:r>
            <a:r>
              <a:rPr lang="tr-TR" sz="2600" dirty="0" err="1"/>
              <a:t>feldspatik</a:t>
            </a:r>
            <a:r>
              <a:rPr lang="tr-TR" sz="2600" dirty="0"/>
              <a:t> seramikten daha dirençli olmasına rağmen, kor yapılı sistemlerden tahmin edildiği kadar güçlü bulunmamıştır. </a:t>
            </a:r>
            <a:endParaRPr lang="en-US" sz="2600" dirty="0"/>
          </a:p>
          <a:p>
            <a:pPr marL="0" indent="0" algn="just">
              <a:buNone/>
            </a:pPr>
            <a:r>
              <a:rPr lang="tr-TR" sz="2600" dirty="0" smtClean="0"/>
              <a:t>	En </a:t>
            </a:r>
            <a:r>
              <a:rPr lang="tr-TR" sz="2600" dirty="0"/>
              <a:t>önemli avantajı üç üyeli köprü yapılabilmesidir. Yarı şeffaf bir yapı olduğundan estetik sağlamak güçtür.</a:t>
            </a:r>
            <a:endParaRPr lang="en-US" sz="2600" dirty="0"/>
          </a:p>
          <a:p>
            <a:endParaRPr lang="en-US" dirty="0"/>
          </a:p>
        </p:txBody>
      </p:sp>
    </p:spTree>
    <p:extLst>
      <p:ext uri="{BB962C8B-B14F-4D97-AF65-F5344CB8AC3E}">
        <p14:creationId xmlns:p14="http://schemas.microsoft.com/office/powerpoint/2010/main" val="118822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sz="2800" b="1" dirty="0"/>
              <a:t>e.) </a:t>
            </a:r>
            <a:r>
              <a:rPr lang="tr-TR" sz="2800" b="1" dirty="0" err="1"/>
              <a:t>Hi-ceram</a:t>
            </a:r>
            <a:r>
              <a:rPr lang="tr-TR" sz="2800" b="1" dirty="0"/>
              <a:t>:</a:t>
            </a:r>
            <a:r>
              <a:rPr lang="en-US" sz="2800" dirty="0"/>
              <a:t/>
            </a:r>
            <a:br>
              <a:rPr lang="en-US" sz="2800" dirty="0"/>
            </a:br>
            <a:endParaRPr lang="en-US" sz="2800" dirty="0"/>
          </a:p>
        </p:txBody>
      </p:sp>
      <p:sp>
        <p:nvSpPr>
          <p:cNvPr id="3" name="İçerik Yer Tutucusu 2"/>
          <p:cNvSpPr>
            <a:spLocks noGrp="1"/>
          </p:cNvSpPr>
          <p:nvPr>
            <p:ph idx="1"/>
          </p:nvPr>
        </p:nvSpPr>
        <p:spPr>
          <a:xfrm>
            <a:off x="457200" y="980728"/>
            <a:ext cx="8229600" cy="5145435"/>
          </a:xfrm>
        </p:spPr>
        <p:txBody>
          <a:bodyPr>
            <a:normAutofit fontScale="77500" lnSpcReduction="20000"/>
          </a:bodyPr>
          <a:lstStyle/>
          <a:p>
            <a:pPr marL="0" indent="0" algn="just">
              <a:buNone/>
            </a:pPr>
            <a:r>
              <a:rPr lang="tr-TR" dirty="0" smtClean="0"/>
              <a:t>	</a:t>
            </a:r>
            <a:r>
              <a:rPr lang="tr-TR" sz="3400" dirty="0" smtClean="0"/>
              <a:t>Tam </a:t>
            </a:r>
            <a:r>
              <a:rPr lang="tr-TR" sz="3400" dirty="0"/>
              <a:t>porselen kron yapımında seramik materyalin ısıya dayanıklı </a:t>
            </a:r>
            <a:r>
              <a:rPr lang="tr-TR" sz="3400" dirty="0" err="1"/>
              <a:t>day</a:t>
            </a:r>
            <a:r>
              <a:rPr lang="tr-TR" sz="3400" dirty="0"/>
              <a:t> materyalini platin folyoya göre daha iyi ıslattığı ve daha iyi marjinal adaptasyon sağlandığı bildirilmiştir.</a:t>
            </a:r>
            <a:endParaRPr lang="en-US" sz="3400" dirty="0"/>
          </a:p>
          <a:p>
            <a:pPr marL="0" indent="0" algn="just">
              <a:buNone/>
            </a:pPr>
            <a:r>
              <a:rPr lang="tr-TR" sz="3400" dirty="0" smtClean="0"/>
              <a:t>	</a:t>
            </a:r>
            <a:r>
              <a:rPr lang="tr-TR" sz="3400" dirty="0" err="1" smtClean="0"/>
              <a:t>Hi-ceram</a:t>
            </a:r>
            <a:r>
              <a:rPr lang="tr-TR" sz="3400" dirty="0"/>
              <a:t>, ilk defa platin folyo kullanılmadan  fosfat bağlı </a:t>
            </a:r>
            <a:r>
              <a:rPr lang="tr-TR" sz="3400" dirty="0" err="1"/>
              <a:t>revetman</a:t>
            </a:r>
            <a:r>
              <a:rPr lang="tr-TR" sz="3400" dirty="0"/>
              <a:t> ile alümina porseleni fırınlanarak elde edilmiştir. Kimyasal yapısı, geleneksel alümina porselenine benzemekle birlikte daha yüksek oranda (%70) alümina </a:t>
            </a:r>
            <a:r>
              <a:rPr lang="tr-TR" sz="3400" dirty="0" err="1"/>
              <a:t>içermeketedir</a:t>
            </a:r>
            <a:r>
              <a:rPr lang="tr-TR" sz="3400" dirty="0"/>
              <a:t>. Kor porseleni direkt olarak ısıya dayanıklı </a:t>
            </a:r>
            <a:r>
              <a:rPr lang="tr-TR" sz="3400" dirty="0" err="1"/>
              <a:t>day</a:t>
            </a:r>
            <a:r>
              <a:rPr lang="tr-TR" sz="3400" dirty="0"/>
              <a:t> üzerinde fırınlanır, </a:t>
            </a:r>
            <a:r>
              <a:rPr lang="tr-TR" sz="3400" dirty="0" err="1"/>
              <a:t>dentin</a:t>
            </a:r>
            <a:r>
              <a:rPr lang="tr-TR" sz="3400" dirty="0"/>
              <a:t> ve mine porselenleri daha sonra konvansiyonel yöntemlerle uygulanır.</a:t>
            </a:r>
            <a:endParaRPr lang="en-US" sz="3400" dirty="0"/>
          </a:p>
          <a:p>
            <a:pPr marL="0" indent="0" algn="just">
              <a:buNone/>
            </a:pPr>
            <a:r>
              <a:rPr lang="tr-TR" sz="3400" dirty="0" smtClean="0"/>
              <a:t>	</a:t>
            </a:r>
            <a:r>
              <a:rPr lang="tr-TR" sz="3400" dirty="0" err="1" smtClean="0"/>
              <a:t>Hi-ceram</a:t>
            </a:r>
            <a:r>
              <a:rPr lang="tr-TR" sz="3400" dirty="0" smtClean="0"/>
              <a:t> </a:t>
            </a:r>
            <a:r>
              <a:rPr lang="tr-TR" sz="3400" dirty="0"/>
              <a:t>kor porseleni geleneksel kor porseleninden %25 daha serttir. Kullanılan </a:t>
            </a:r>
            <a:r>
              <a:rPr lang="tr-TR" sz="3400" dirty="0" err="1"/>
              <a:t>day</a:t>
            </a:r>
            <a:r>
              <a:rPr lang="tr-TR" sz="3400" dirty="0"/>
              <a:t> </a:t>
            </a:r>
            <a:r>
              <a:rPr lang="tr-TR" sz="3400" dirty="0" err="1"/>
              <a:t>mayeryali</a:t>
            </a:r>
            <a:r>
              <a:rPr lang="tr-TR" sz="3400" dirty="0"/>
              <a:t>, kullanılan porselenler ile eşit ısısal genleşme kat sayısına sahip olduğundan, direkt olarak </a:t>
            </a:r>
            <a:r>
              <a:rPr lang="tr-TR" sz="3400" dirty="0" err="1"/>
              <a:t>day</a:t>
            </a:r>
            <a:r>
              <a:rPr lang="tr-TR" sz="3400" dirty="0"/>
              <a:t> üzerinde fırınlama yapılabilir. </a:t>
            </a:r>
            <a:endParaRPr lang="en-US" sz="3400" dirty="0"/>
          </a:p>
          <a:p>
            <a:endParaRPr lang="en-US" dirty="0"/>
          </a:p>
        </p:txBody>
      </p:sp>
    </p:spTree>
    <p:extLst>
      <p:ext uri="{BB962C8B-B14F-4D97-AF65-F5344CB8AC3E}">
        <p14:creationId xmlns:p14="http://schemas.microsoft.com/office/powerpoint/2010/main" val="922259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548680"/>
            <a:ext cx="8229600" cy="5577483"/>
          </a:xfrm>
        </p:spPr>
        <p:txBody>
          <a:bodyPr>
            <a:normAutofit fontScale="92500"/>
          </a:bodyPr>
          <a:lstStyle/>
          <a:p>
            <a:pPr marL="0" indent="0" algn="just">
              <a:buNone/>
            </a:pPr>
            <a:r>
              <a:rPr lang="tr-TR" dirty="0" smtClean="0"/>
              <a:t>	</a:t>
            </a:r>
            <a:r>
              <a:rPr lang="tr-TR" sz="2800" b="1" dirty="0" smtClean="0"/>
              <a:t>Bu </a:t>
            </a:r>
            <a:r>
              <a:rPr lang="tr-TR" sz="2800" b="1" dirty="0"/>
              <a:t>sistemin avantajları: </a:t>
            </a:r>
            <a:r>
              <a:rPr lang="tr-TR" sz="2800" dirty="0"/>
              <a:t>üstün estetik ve boyutsal </a:t>
            </a:r>
            <a:r>
              <a:rPr lang="tr-TR" sz="2800" dirty="0" err="1"/>
              <a:t>stabilitedir</a:t>
            </a:r>
            <a:r>
              <a:rPr lang="tr-TR" sz="2800" dirty="0"/>
              <a:t>. Diğer sistemlere göre daha ucuz olması, farklı bir ekipman gerektirmemesi, tek diş restorasyonu olarak tüm dişlerde kullanılabilmesi, </a:t>
            </a:r>
            <a:r>
              <a:rPr lang="tr-TR" sz="2800" dirty="0" err="1"/>
              <a:t>radyografta</a:t>
            </a:r>
            <a:r>
              <a:rPr lang="tr-TR" sz="2800" dirty="0"/>
              <a:t> </a:t>
            </a:r>
            <a:r>
              <a:rPr lang="tr-TR" sz="2800" dirty="0" err="1"/>
              <a:t>translusent</a:t>
            </a:r>
            <a:r>
              <a:rPr lang="tr-TR" sz="2800" dirty="0"/>
              <a:t> olması sonucu teşhisi kolaylaştırması ve doğal dişe benzer ışık geçirgenliğine sahip olması avantajlarındandır.</a:t>
            </a:r>
            <a:endParaRPr lang="en-US" sz="2800" dirty="0"/>
          </a:p>
          <a:p>
            <a:pPr marL="0" indent="0" algn="just">
              <a:buNone/>
            </a:pPr>
            <a:r>
              <a:rPr lang="tr-TR" sz="2800" dirty="0" smtClean="0"/>
              <a:t>	Diğer </a:t>
            </a:r>
            <a:r>
              <a:rPr lang="tr-TR" sz="2800" dirty="0"/>
              <a:t>tam seramik sistemlerinden daha fazla çalışma aşaması gerektirmesi, </a:t>
            </a:r>
            <a:r>
              <a:rPr lang="tr-TR" sz="2800" dirty="0" err="1"/>
              <a:t>day</a:t>
            </a:r>
            <a:r>
              <a:rPr lang="tr-TR" sz="2800" dirty="0"/>
              <a:t> materyalinin aşındırıcılar ile çıkartılırken marjinal adaptasyonun bozulması ve bozulursa porselen mum tekniği ile basamak porseleni kullanarak kenar uyumunun düzeltilme gerekliliği ve partiküller arasında </a:t>
            </a:r>
            <a:r>
              <a:rPr lang="tr-TR" sz="2800" dirty="0" err="1"/>
              <a:t>homojenite</a:t>
            </a:r>
            <a:r>
              <a:rPr lang="tr-TR" sz="2800" dirty="0"/>
              <a:t> sağlanamazsa </a:t>
            </a:r>
            <a:r>
              <a:rPr lang="tr-TR" sz="2800" dirty="0" err="1"/>
              <a:t>pörözite</a:t>
            </a:r>
            <a:r>
              <a:rPr lang="tr-TR" sz="2800" dirty="0"/>
              <a:t> oluşabilmesi de </a:t>
            </a:r>
            <a:r>
              <a:rPr lang="tr-TR" sz="2800" dirty="0" err="1"/>
              <a:t>devavantajlarını</a:t>
            </a:r>
            <a:r>
              <a:rPr lang="tr-TR" sz="2800" dirty="0"/>
              <a:t> oluşturmaktadır.</a:t>
            </a:r>
            <a:endParaRPr lang="en-US" sz="2800" dirty="0"/>
          </a:p>
          <a:p>
            <a:endParaRPr lang="en-US" dirty="0"/>
          </a:p>
        </p:txBody>
      </p:sp>
    </p:spTree>
    <p:extLst>
      <p:ext uri="{BB962C8B-B14F-4D97-AF65-F5344CB8AC3E}">
        <p14:creationId xmlns:p14="http://schemas.microsoft.com/office/powerpoint/2010/main" val="951219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a:t>f.) </a:t>
            </a:r>
            <a:r>
              <a:rPr lang="tr-TR" sz="2800" b="1" dirty="0" err="1"/>
              <a:t>In-Ceram</a:t>
            </a:r>
            <a:r>
              <a:rPr lang="tr-TR" sz="2800" b="1" dirty="0"/>
              <a:t>:</a:t>
            </a:r>
            <a:endParaRPr lang="en-US" sz="2800" b="1" dirty="0"/>
          </a:p>
        </p:txBody>
      </p:sp>
      <p:sp>
        <p:nvSpPr>
          <p:cNvPr id="3" name="İçerik Yer Tutucusu 2"/>
          <p:cNvSpPr>
            <a:spLocks noGrp="1"/>
          </p:cNvSpPr>
          <p:nvPr>
            <p:ph idx="1"/>
          </p:nvPr>
        </p:nvSpPr>
        <p:spPr>
          <a:xfrm>
            <a:off x="457200" y="1196752"/>
            <a:ext cx="8229600" cy="4929411"/>
          </a:xfrm>
        </p:spPr>
        <p:txBody>
          <a:bodyPr>
            <a:normAutofit fontScale="85000" lnSpcReduction="20000"/>
          </a:bodyPr>
          <a:lstStyle/>
          <a:p>
            <a:pPr marL="0" indent="0" algn="just">
              <a:buNone/>
            </a:pPr>
            <a:r>
              <a:rPr lang="tr-TR" dirty="0" smtClean="0"/>
              <a:t>	1989 </a:t>
            </a:r>
            <a:r>
              <a:rPr lang="tr-TR" dirty="0"/>
              <a:t>yılında </a:t>
            </a:r>
            <a:r>
              <a:rPr lang="tr-TR" dirty="0" err="1"/>
              <a:t>Dr</a:t>
            </a:r>
            <a:r>
              <a:rPr lang="tr-TR" dirty="0"/>
              <a:t> </a:t>
            </a:r>
            <a:r>
              <a:rPr lang="tr-TR" dirty="0" err="1"/>
              <a:t>Sadoun</a:t>
            </a:r>
            <a:r>
              <a:rPr lang="tr-TR" dirty="0"/>
              <a:t> tarafından geliştirilen bu sistem, yüksek kırılma dayanıklılığı sayesinde ön ve arka </a:t>
            </a:r>
            <a:r>
              <a:rPr lang="tr-TR" dirty="0" err="1"/>
              <a:t>bölgelerede</a:t>
            </a:r>
            <a:r>
              <a:rPr lang="tr-TR" dirty="0"/>
              <a:t> köprü protezlerinin yapımında kullanılabilmektedir.</a:t>
            </a:r>
            <a:endParaRPr lang="en-US" dirty="0"/>
          </a:p>
          <a:p>
            <a:pPr marL="0" indent="0" algn="just">
              <a:buNone/>
            </a:pPr>
            <a:r>
              <a:rPr lang="tr-TR" dirty="0" smtClean="0"/>
              <a:t>	</a:t>
            </a:r>
            <a:r>
              <a:rPr lang="tr-TR" dirty="0" err="1" smtClean="0"/>
              <a:t>In-Ceram</a:t>
            </a:r>
            <a:r>
              <a:rPr lang="tr-TR" dirty="0"/>
              <a:t>, ince </a:t>
            </a:r>
            <a:r>
              <a:rPr lang="tr-TR" dirty="0" err="1"/>
              <a:t>grenli</a:t>
            </a:r>
            <a:r>
              <a:rPr lang="tr-TR" dirty="0"/>
              <a:t> Al</a:t>
            </a:r>
            <a:r>
              <a:rPr lang="tr-TR" baseline="-25000" dirty="0"/>
              <a:t>2</a:t>
            </a:r>
            <a:r>
              <a:rPr lang="tr-TR" dirty="0"/>
              <a:t>O</a:t>
            </a:r>
            <a:r>
              <a:rPr lang="tr-TR" baseline="-25000" dirty="0"/>
              <a:t>3</a:t>
            </a:r>
            <a:r>
              <a:rPr lang="tr-TR" dirty="0"/>
              <a:t>’in ince cam tabakasıyla birbirine kaynaşmış, homojen ve </a:t>
            </a:r>
            <a:r>
              <a:rPr lang="tr-TR" dirty="0" err="1"/>
              <a:t>pörözsüz</a:t>
            </a:r>
            <a:r>
              <a:rPr lang="tr-TR" dirty="0"/>
              <a:t> yapısı nedeniyle, daha önce kullanılan tüm sistemlerden daha yüksek eğilme dayanıklılığına sahiptir. % 90 Al</a:t>
            </a:r>
            <a:r>
              <a:rPr lang="tr-TR" baseline="-25000" dirty="0"/>
              <a:t>2</a:t>
            </a:r>
            <a:r>
              <a:rPr lang="tr-TR" dirty="0"/>
              <a:t>O</a:t>
            </a:r>
            <a:r>
              <a:rPr lang="tr-TR" baseline="-25000" dirty="0"/>
              <a:t>3 </a:t>
            </a:r>
            <a:r>
              <a:rPr lang="tr-TR" dirty="0"/>
              <a:t>içeren bir kor</a:t>
            </a:r>
            <a:r>
              <a:rPr lang="tr-TR" baseline="-25000" dirty="0"/>
              <a:t> </a:t>
            </a:r>
            <a:r>
              <a:rPr lang="tr-TR" dirty="0"/>
              <a:t>materyalidir. </a:t>
            </a:r>
            <a:endParaRPr lang="en-US" dirty="0"/>
          </a:p>
          <a:p>
            <a:pPr marL="0" indent="0" algn="just">
              <a:buNone/>
            </a:pPr>
            <a:r>
              <a:rPr lang="tr-TR" dirty="0" smtClean="0"/>
              <a:t>	</a:t>
            </a:r>
            <a:r>
              <a:rPr lang="tr-TR" dirty="0" err="1" smtClean="0"/>
              <a:t>In</a:t>
            </a:r>
            <a:r>
              <a:rPr lang="tr-TR" dirty="0" smtClean="0"/>
              <a:t>- </a:t>
            </a:r>
            <a:r>
              <a:rPr lang="tr-TR" dirty="0" err="1"/>
              <a:t>Ceram</a:t>
            </a:r>
            <a:r>
              <a:rPr lang="tr-TR" dirty="0"/>
              <a:t> sistemi, alümina ve camın birbiriyle üç boyutlu </a:t>
            </a:r>
            <a:r>
              <a:rPr lang="tr-TR" dirty="0" err="1"/>
              <a:t>penetrasyonu</a:t>
            </a:r>
            <a:r>
              <a:rPr lang="tr-TR" dirty="0"/>
              <a:t> sonucu oluşur. Kor materyaline yüksek direnç sağlayan 1-5 mikron gren boyutuna sahip Al</a:t>
            </a:r>
            <a:r>
              <a:rPr lang="tr-TR" baseline="-25000" dirty="0"/>
              <a:t>2</a:t>
            </a:r>
            <a:r>
              <a:rPr lang="tr-TR" dirty="0"/>
              <a:t>O</a:t>
            </a:r>
            <a:r>
              <a:rPr lang="tr-TR" baseline="-25000" dirty="0"/>
              <a:t>3</a:t>
            </a:r>
            <a:r>
              <a:rPr lang="tr-TR" dirty="0"/>
              <a:t> kristalleri </a:t>
            </a:r>
            <a:r>
              <a:rPr lang="tr-TR" dirty="0" smtClean="0"/>
              <a:t>kullanılır. </a:t>
            </a:r>
          </a:p>
        </p:txBody>
      </p:sp>
    </p:spTree>
    <p:extLst>
      <p:ext uri="{BB962C8B-B14F-4D97-AF65-F5344CB8AC3E}">
        <p14:creationId xmlns:p14="http://schemas.microsoft.com/office/powerpoint/2010/main" val="2713367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548680"/>
            <a:ext cx="8229600" cy="5577483"/>
          </a:xfrm>
        </p:spPr>
        <p:txBody>
          <a:bodyPr>
            <a:normAutofit fontScale="92500" lnSpcReduction="20000"/>
          </a:bodyPr>
          <a:lstStyle/>
          <a:p>
            <a:pPr marL="0" indent="0" algn="just">
              <a:buNone/>
            </a:pPr>
            <a:r>
              <a:rPr lang="tr-TR" dirty="0" smtClean="0"/>
              <a:t>	Alümina kristallerinin su içindeki süspansiyonuna slip adı verilir. Bu slip özel ısıya dayanıklı </a:t>
            </a:r>
            <a:r>
              <a:rPr lang="tr-TR" dirty="0" err="1" smtClean="0"/>
              <a:t>day</a:t>
            </a:r>
            <a:r>
              <a:rPr lang="tr-TR" dirty="0" smtClean="0"/>
              <a:t> materyali üzerine sürülerek fırınlanır (slip </a:t>
            </a:r>
            <a:r>
              <a:rPr lang="tr-TR" dirty="0" err="1" smtClean="0"/>
              <a:t>casting</a:t>
            </a:r>
            <a:r>
              <a:rPr lang="tr-TR" dirty="0" smtClean="0"/>
              <a:t>). Fırınlama işlemi özel fırında 1120</a:t>
            </a:r>
            <a:r>
              <a:rPr lang="tr-TR" baseline="30000" dirty="0" smtClean="0"/>
              <a:t>0</a:t>
            </a:r>
            <a:r>
              <a:rPr lang="tr-TR" dirty="0" smtClean="0"/>
              <a:t>C’de 10 saat yapılır. </a:t>
            </a:r>
            <a:endParaRPr lang="en-US" dirty="0" smtClean="0"/>
          </a:p>
          <a:p>
            <a:pPr marL="0" indent="0" algn="just">
              <a:buNone/>
            </a:pPr>
            <a:r>
              <a:rPr lang="tr-TR" dirty="0" smtClean="0"/>
              <a:t>	Kor </a:t>
            </a:r>
            <a:r>
              <a:rPr lang="tr-TR" dirty="0"/>
              <a:t>materyalinin likidi, </a:t>
            </a:r>
            <a:r>
              <a:rPr lang="tr-TR" dirty="0" err="1"/>
              <a:t>day</a:t>
            </a:r>
            <a:r>
              <a:rPr lang="tr-TR" dirty="0"/>
              <a:t> alçısında bulunan mikroskobik düzeydeki </a:t>
            </a:r>
            <a:r>
              <a:rPr lang="tr-TR" dirty="0" err="1"/>
              <a:t>kapiller</a:t>
            </a:r>
            <a:r>
              <a:rPr lang="tr-TR" dirty="0"/>
              <a:t> tüpler ve gözenekler </a:t>
            </a:r>
            <a:r>
              <a:rPr lang="tr-TR" dirty="0" err="1"/>
              <a:t>yoluylaoluşan</a:t>
            </a:r>
            <a:r>
              <a:rPr lang="tr-TR" dirty="0"/>
              <a:t> </a:t>
            </a:r>
            <a:r>
              <a:rPr lang="tr-TR" dirty="0" err="1"/>
              <a:t>kapiller</a:t>
            </a:r>
            <a:r>
              <a:rPr lang="tr-TR" dirty="0"/>
              <a:t> çekim ile emildiğinden çok yoğun bir alümina tabakası oluşur.  </a:t>
            </a:r>
            <a:endParaRPr lang="tr-TR" dirty="0" smtClean="0"/>
          </a:p>
          <a:p>
            <a:pPr marL="0" indent="0" algn="just">
              <a:buNone/>
            </a:pPr>
            <a:r>
              <a:rPr lang="tr-TR" dirty="0" smtClean="0"/>
              <a:t>	Alümina </a:t>
            </a:r>
            <a:r>
              <a:rPr lang="tr-TR" dirty="0"/>
              <a:t>kor materyali aşırı kompakt olması nedeniyle yalnızca %3’lük büzülme gösterir. Bu büzülme miktarı da </a:t>
            </a:r>
            <a:r>
              <a:rPr lang="tr-TR" dirty="0" err="1"/>
              <a:t>day</a:t>
            </a:r>
            <a:r>
              <a:rPr lang="tr-TR" dirty="0"/>
              <a:t> alçısının sertleşme genleşmesi ile </a:t>
            </a:r>
            <a:r>
              <a:rPr lang="tr-TR" dirty="0" err="1"/>
              <a:t>kompanze</a:t>
            </a:r>
            <a:r>
              <a:rPr lang="tr-TR" dirty="0"/>
              <a:t> edilir. </a:t>
            </a:r>
            <a:endParaRPr lang="tr-TR" dirty="0" smtClean="0"/>
          </a:p>
          <a:p>
            <a:pPr marL="0" indent="0" algn="just">
              <a:buNone/>
            </a:pPr>
            <a:r>
              <a:rPr lang="tr-TR" dirty="0" smtClean="0"/>
              <a:t>	</a:t>
            </a:r>
            <a:endParaRPr lang="en-US" dirty="0"/>
          </a:p>
        </p:txBody>
      </p:sp>
    </p:spTree>
    <p:extLst>
      <p:ext uri="{BB962C8B-B14F-4D97-AF65-F5344CB8AC3E}">
        <p14:creationId xmlns:p14="http://schemas.microsoft.com/office/powerpoint/2010/main" val="574686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620688"/>
            <a:ext cx="8229600" cy="5505475"/>
          </a:xfrm>
        </p:spPr>
        <p:txBody>
          <a:bodyPr>
            <a:normAutofit/>
          </a:bodyPr>
          <a:lstStyle/>
          <a:p>
            <a:pPr marL="0" indent="0" algn="just">
              <a:buNone/>
            </a:pPr>
            <a:r>
              <a:rPr lang="tr-TR" dirty="0" smtClean="0"/>
              <a:t>	</a:t>
            </a:r>
            <a:r>
              <a:rPr lang="tr-TR" sz="2600" dirty="0" smtClean="0"/>
              <a:t>Birbirine küçük bağlarla tutunan kompakt alümina partikülleri oldukça </a:t>
            </a:r>
            <a:r>
              <a:rPr lang="tr-TR" sz="2600" dirty="0" err="1" smtClean="0"/>
              <a:t>pöröz</a:t>
            </a:r>
            <a:r>
              <a:rPr lang="tr-TR" sz="2600" dirty="0" smtClean="0"/>
              <a:t> bir yapı oluşturur. Bu </a:t>
            </a:r>
            <a:r>
              <a:rPr lang="tr-TR" sz="2600" dirty="0" err="1" smtClean="0"/>
              <a:t>pöröz</a:t>
            </a:r>
            <a:r>
              <a:rPr lang="tr-TR" sz="2600" dirty="0" smtClean="0"/>
              <a:t> yapının düşük </a:t>
            </a:r>
            <a:r>
              <a:rPr lang="tr-TR" sz="2600" dirty="0" err="1" smtClean="0"/>
              <a:t>vizköziteye</a:t>
            </a:r>
            <a:r>
              <a:rPr lang="tr-TR" sz="2600" dirty="0" smtClean="0"/>
              <a:t> sahip cam ile </a:t>
            </a:r>
            <a:r>
              <a:rPr lang="tr-TR" sz="2600" dirty="0" err="1" smtClean="0"/>
              <a:t>infiltre</a:t>
            </a:r>
            <a:r>
              <a:rPr lang="tr-TR" sz="2600" dirty="0" smtClean="0"/>
              <a:t> edilip fırınlanmasıyla yüksek dirence sahip alümina kor meydana gelir. Ortaya çıkan kor materyalinin üzeri yüzey porseleni ile kaplanarak restorasyonun son şekli elde edilir.</a:t>
            </a:r>
            <a:endParaRPr lang="en-US" sz="2600" dirty="0" smtClean="0"/>
          </a:p>
          <a:p>
            <a:pPr marL="0" indent="0" algn="just">
              <a:buNone/>
            </a:pPr>
            <a:r>
              <a:rPr lang="tr-TR" sz="2600" dirty="0" smtClean="0"/>
              <a:t>	</a:t>
            </a:r>
            <a:r>
              <a:rPr lang="tr-TR" sz="2600" dirty="0" err="1" smtClean="0"/>
              <a:t>In-Ceram</a:t>
            </a:r>
            <a:r>
              <a:rPr lang="tr-TR" sz="2600" dirty="0" smtClean="0"/>
              <a:t> </a:t>
            </a:r>
            <a:r>
              <a:rPr lang="tr-TR" sz="2600" dirty="0"/>
              <a:t>porseleninin dayanıklılığı cam ve alüminanın birbiri içine girdiği ağ şekline bağlıdır. Alümina kor ve camın tek bağına sahip oldukları esneme dayanıklılıkları, cam </a:t>
            </a:r>
            <a:r>
              <a:rPr lang="tr-TR" sz="2600" dirty="0" err="1"/>
              <a:t>infiltre</a:t>
            </a:r>
            <a:r>
              <a:rPr lang="tr-TR" sz="2600" dirty="0"/>
              <a:t> edilmiş kor porselenin dayanıklılığından çok daha düşüktür. </a:t>
            </a:r>
            <a:endParaRPr lang="en-US" sz="2600" dirty="0"/>
          </a:p>
        </p:txBody>
      </p:sp>
    </p:spTree>
    <p:extLst>
      <p:ext uri="{BB962C8B-B14F-4D97-AF65-F5344CB8AC3E}">
        <p14:creationId xmlns:p14="http://schemas.microsoft.com/office/powerpoint/2010/main" val="3011668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404664"/>
            <a:ext cx="8229600" cy="5721499"/>
          </a:xfrm>
        </p:spPr>
        <p:txBody>
          <a:bodyPr>
            <a:normAutofit/>
          </a:bodyPr>
          <a:lstStyle/>
          <a:p>
            <a:pPr marL="0" indent="0" algn="just">
              <a:buNone/>
            </a:pPr>
            <a:r>
              <a:rPr lang="tr-TR" dirty="0" smtClean="0"/>
              <a:t>	</a:t>
            </a:r>
            <a:r>
              <a:rPr lang="tr-TR" sz="2800" dirty="0" smtClean="0"/>
              <a:t>Cam </a:t>
            </a:r>
            <a:r>
              <a:rPr lang="tr-TR" sz="2800" dirty="0" err="1" smtClean="0"/>
              <a:t>infiltrasyonu</a:t>
            </a:r>
            <a:r>
              <a:rPr lang="tr-TR" sz="2800" dirty="0" smtClean="0"/>
              <a:t> ile dayanıklılığın artması, alüminanın </a:t>
            </a:r>
            <a:r>
              <a:rPr lang="tr-TR" sz="2800" dirty="0" err="1" smtClean="0"/>
              <a:t>pörözitesinin</a:t>
            </a:r>
            <a:r>
              <a:rPr lang="tr-TR" sz="2800" dirty="0" smtClean="0"/>
              <a:t> azalması, dağılım güçlendirilmesi ile cam ve alümina partikülleri arasında oluşan sıkışma kuvvetine dayanmaktadır.</a:t>
            </a:r>
            <a:endParaRPr lang="en-US" sz="2800" dirty="0" smtClean="0"/>
          </a:p>
          <a:p>
            <a:pPr marL="0" indent="0" algn="just">
              <a:buNone/>
            </a:pPr>
            <a:r>
              <a:rPr lang="tr-TR" sz="2800" dirty="0" smtClean="0"/>
              <a:t>	Materyalin </a:t>
            </a:r>
            <a:r>
              <a:rPr lang="tr-TR" sz="2800" dirty="0"/>
              <a:t>yapısında %96.95 alümina bulunmaktadır. </a:t>
            </a:r>
            <a:r>
              <a:rPr lang="tr-TR" sz="2800" dirty="0" err="1"/>
              <a:t>İnfiltre</a:t>
            </a:r>
            <a:r>
              <a:rPr lang="tr-TR" sz="2800" dirty="0"/>
              <a:t> edilen cam, </a:t>
            </a:r>
            <a:r>
              <a:rPr lang="tr-TR" sz="2800" dirty="0" err="1"/>
              <a:t>lanthanium</a:t>
            </a:r>
            <a:r>
              <a:rPr lang="tr-TR" sz="2800" dirty="0"/>
              <a:t> alümina silikat ve az miktarda sodyum ve kalsiyum içermektedir</a:t>
            </a:r>
            <a:r>
              <a:rPr lang="tr-TR" sz="2800" dirty="0" smtClean="0"/>
              <a:t>. </a:t>
            </a:r>
            <a:r>
              <a:rPr lang="tr-TR" sz="2800" dirty="0" err="1" smtClean="0"/>
              <a:t>Lanthanium</a:t>
            </a:r>
            <a:r>
              <a:rPr lang="tr-TR" sz="2800" dirty="0"/>
              <a:t>, camın </a:t>
            </a:r>
            <a:r>
              <a:rPr lang="tr-TR" sz="2800" dirty="0" err="1"/>
              <a:t>visközitesini</a:t>
            </a:r>
            <a:r>
              <a:rPr lang="tr-TR" sz="2800" dirty="0"/>
              <a:t> düşürerek </a:t>
            </a:r>
            <a:r>
              <a:rPr lang="tr-TR" sz="2800" dirty="0" err="1"/>
              <a:t>infiltrasyonu</a:t>
            </a:r>
            <a:r>
              <a:rPr lang="tr-TR" sz="2800" dirty="0"/>
              <a:t> kolaylaştırır, ayrıca porselenin şeffaflığını artırır.</a:t>
            </a:r>
            <a:r>
              <a:rPr lang="tr-TR" dirty="0"/>
              <a:t> </a:t>
            </a:r>
            <a:endParaRPr lang="en-US" dirty="0"/>
          </a:p>
          <a:p>
            <a:endParaRPr lang="en-US" dirty="0"/>
          </a:p>
        </p:txBody>
      </p:sp>
    </p:spTree>
    <p:extLst>
      <p:ext uri="{BB962C8B-B14F-4D97-AF65-F5344CB8AC3E}">
        <p14:creationId xmlns:p14="http://schemas.microsoft.com/office/powerpoint/2010/main" val="1357518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548680"/>
            <a:ext cx="8229600" cy="5577483"/>
          </a:xfrm>
        </p:spPr>
        <p:txBody>
          <a:bodyPr>
            <a:normAutofit/>
          </a:bodyPr>
          <a:lstStyle/>
          <a:p>
            <a:pPr marL="0" indent="0" algn="just">
              <a:buNone/>
            </a:pPr>
            <a:r>
              <a:rPr lang="tr-TR" dirty="0" smtClean="0"/>
              <a:t>	</a:t>
            </a:r>
            <a:r>
              <a:rPr lang="tr-TR" sz="2800" dirty="0" err="1" smtClean="0"/>
              <a:t>In</a:t>
            </a:r>
            <a:r>
              <a:rPr lang="tr-TR" sz="2800" dirty="0" smtClean="0"/>
              <a:t>–</a:t>
            </a:r>
            <a:r>
              <a:rPr lang="tr-TR" sz="2800" dirty="0" err="1" smtClean="0"/>
              <a:t>Ceram</a:t>
            </a:r>
            <a:r>
              <a:rPr lang="tr-TR" sz="2800" dirty="0" smtClean="0"/>
              <a:t> </a:t>
            </a:r>
            <a:r>
              <a:rPr lang="tr-TR" sz="2800" dirty="0"/>
              <a:t>tekniğinde üç farklı porselen kombinasyonu bulunmaktadır.</a:t>
            </a:r>
            <a:endParaRPr lang="en-US" sz="2800" dirty="0"/>
          </a:p>
          <a:p>
            <a:pPr marL="0" indent="0" algn="just">
              <a:buNone/>
            </a:pPr>
            <a:r>
              <a:rPr lang="tr-TR" sz="2800" dirty="0" smtClean="0"/>
              <a:t>	</a:t>
            </a:r>
            <a:r>
              <a:rPr lang="tr-TR" sz="2800" dirty="0" err="1" smtClean="0"/>
              <a:t>In-Ceram</a:t>
            </a:r>
            <a:r>
              <a:rPr lang="tr-TR" sz="2800" dirty="0" smtClean="0"/>
              <a:t> </a:t>
            </a:r>
            <a:r>
              <a:rPr lang="tr-TR" sz="2800" dirty="0" err="1"/>
              <a:t>Spinel</a:t>
            </a:r>
            <a:r>
              <a:rPr lang="tr-TR" sz="2800" dirty="0"/>
              <a:t>, </a:t>
            </a:r>
            <a:r>
              <a:rPr lang="tr-TR" sz="2800" dirty="0" err="1"/>
              <a:t>In-Ceram</a:t>
            </a:r>
            <a:r>
              <a:rPr lang="tr-TR" sz="2800" dirty="0"/>
              <a:t> Alümina ve </a:t>
            </a:r>
            <a:r>
              <a:rPr lang="tr-TR" sz="2800" dirty="0" err="1"/>
              <a:t>In-Ceram</a:t>
            </a:r>
            <a:r>
              <a:rPr lang="tr-TR" sz="2800" dirty="0"/>
              <a:t>  </a:t>
            </a:r>
            <a:r>
              <a:rPr lang="tr-TR" sz="2800" dirty="0" err="1"/>
              <a:t>Zirkonya</a:t>
            </a:r>
            <a:r>
              <a:rPr lang="tr-TR" sz="2800" dirty="0"/>
              <a:t>.</a:t>
            </a:r>
            <a:endParaRPr lang="en-US" sz="2800" dirty="0"/>
          </a:p>
          <a:p>
            <a:pPr marL="0" indent="0" algn="just">
              <a:buNone/>
            </a:pPr>
            <a:r>
              <a:rPr lang="tr-TR" sz="2800" dirty="0" smtClean="0"/>
              <a:t>	</a:t>
            </a:r>
            <a:r>
              <a:rPr lang="tr-TR" sz="2800" dirty="0" err="1" smtClean="0"/>
              <a:t>In-Ceram</a:t>
            </a:r>
            <a:r>
              <a:rPr lang="tr-TR" sz="2800" dirty="0" smtClean="0"/>
              <a:t> </a:t>
            </a:r>
            <a:r>
              <a:rPr lang="tr-TR" sz="2800" dirty="0" err="1"/>
              <a:t>Spinel</a:t>
            </a:r>
            <a:r>
              <a:rPr lang="tr-TR" sz="2800" dirty="0"/>
              <a:t>, kristal olarak magnezyum </a:t>
            </a:r>
            <a:r>
              <a:rPr lang="tr-TR" sz="2800" dirty="0" err="1"/>
              <a:t>spinel</a:t>
            </a:r>
            <a:r>
              <a:rPr lang="tr-TR" sz="2800" dirty="0"/>
              <a:t> (MgAl</a:t>
            </a:r>
            <a:r>
              <a:rPr lang="tr-TR" sz="2800" baseline="-25000" dirty="0"/>
              <a:t>2</a:t>
            </a:r>
            <a:r>
              <a:rPr lang="tr-TR" sz="2800" dirty="0"/>
              <a:t>O</a:t>
            </a:r>
            <a:r>
              <a:rPr lang="tr-TR" sz="2800" baseline="-25000" dirty="0"/>
              <a:t>4</a:t>
            </a:r>
            <a:r>
              <a:rPr lang="tr-TR" sz="2800" dirty="0"/>
              <a:t>) içerir. Bu kristal şeffaflığı </a:t>
            </a:r>
            <a:r>
              <a:rPr lang="tr-TR" sz="2800" dirty="0" err="1"/>
              <a:t>artırıken</a:t>
            </a:r>
            <a:r>
              <a:rPr lang="tr-TR" sz="2800" dirty="0"/>
              <a:t>, dayanıklılığı düşürmektedir.</a:t>
            </a:r>
            <a:endParaRPr lang="en-US" sz="2800" dirty="0"/>
          </a:p>
          <a:p>
            <a:pPr marL="0" indent="0" algn="just">
              <a:buNone/>
            </a:pPr>
            <a:r>
              <a:rPr lang="tr-TR" sz="2800" dirty="0" smtClean="0"/>
              <a:t>	Avantajları</a:t>
            </a:r>
            <a:r>
              <a:rPr lang="tr-TR" sz="2800" dirty="0"/>
              <a:t>, mükemmel marjinal adaptasyon, yüksek dayanıklılık ve iyi estetiktir.  Pahalı olması, yapımının uzun sürmesi ve özel ekipman gerektirmesi dezavantajlarıdır.</a:t>
            </a:r>
            <a:endParaRPr lang="en-US" sz="2800" dirty="0"/>
          </a:p>
          <a:p>
            <a:endParaRPr lang="en-US" dirty="0"/>
          </a:p>
        </p:txBody>
      </p:sp>
    </p:spTree>
    <p:extLst>
      <p:ext uri="{BB962C8B-B14F-4D97-AF65-F5344CB8AC3E}">
        <p14:creationId xmlns:p14="http://schemas.microsoft.com/office/powerpoint/2010/main" val="247101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778098"/>
          </a:xfrm>
        </p:spPr>
        <p:txBody>
          <a:bodyPr>
            <a:normAutofit fontScale="90000"/>
          </a:bodyPr>
          <a:lstStyle/>
          <a:p>
            <a:pPr eaLnBrk="1" hangingPunct="1"/>
            <a:r>
              <a:rPr lang="tr-TR" altLang="tr-TR" sz="4000" b="1" dirty="0" smtClean="0">
                <a:latin typeface="+mn-lt"/>
              </a:rPr>
              <a:t/>
            </a:r>
            <a:br>
              <a:rPr lang="tr-TR" altLang="tr-TR" sz="4000" b="1" dirty="0" smtClean="0">
                <a:latin typeface="+mn-lt"/>
              </a:rPr>
            </a:br>
            <a:endParaRPr lang="tr-TR" altLang="tr-TR" sz="4000" b="1" dirty="0" smtClean="0">
              <a:latin typeface="+mn-lt"/>
            </a:endParaRPr>
          </a:p>
        </p:txBody>
      </p:sp>
      <p:sp>
        <p:nvSpPr>
          <p:cNvPr id="4099" name="Rectangle 3"/>
          <p:cNvSpPr>
            <a:spLocks noGrp="1" noChangeArrowheads="1"/>
          </p:cNvSpPr>
          <p:nvPr>
            <p:ph idx="1"/>
          </p:nvPr>
        </p:nvSpPr>
        <p:spPr>
          <a:xfrm>
            <a:off x="457200" y="1124744"/>
            <a:ext cx="8229600" cy="5001419"/>
          </a:xfrm>
        </p:spPr>
        <p:txBody>
          <a:bodyPr>
            <a:normAutofit/>
          </a:bodyPr>
          <a:lstStyle/>
          <a:p>
            <a:pPr algn="just" eaLnBrk="1" hangingPunct="1">
              <a:lnSpc>
                <a:spcPct val="90000"/>
              </a:lnSpc>
              <a:buFontTx/>
              <a:buNone/>
            </a:pPr>
            <a:r>
              <a:rPr lang="tr-TR" altLang="tr-TR" sz="2400" dirty="0" err="1" smtClean="0"/>
              <a:t>In-ceram</a:t>
            </a:r>
            <a:r>
              <a:rPr lang="tr-TR" altLang="tr-TR" sz="2400" dirty="0" smtClean="0"/>
              <a:t> </a:t>
            </a:r>
            <a:r>
              <a:rPr lang="tr-TR" altLang="tr-TR" sz="2400" dirty="0" smtClean="0"/>
              <a:t>tam seramik sistemi, yüksek kırılma direnci sayesinde ön ve arka bölgedeki kronların   ve   ön bölgedeki   köprü protezlerin   yapımında   kullanılabilmektedir.   </a:t>
            </a:r>
          </a:p>
          <a:p>
            <a:pPr algn="just">
              <a:lnSpc>
                <a:spcPct val="90000"/>
              </a:lnSpc>
              <a:buNone/>
            </a:pPr>
            <a:r>
              <a:rPr lang="tr-TR" altLang="tr-TR" sz="2400" dirty="0" err="1" smtClean="0"/>
              <a:t>In-Ceram</a:t>
            </a:r>
            <a:r>
              <a:rPr lang="tr-TR" altLang="tr-TR" sz="2400" dirty="0" smtClean="0"/>
              <a:t> terimi "</a:t>
            </a:r>
            <a:r>
              <a:rPr lang="tr-TR" altLang="tr-TR" sz="2400" dirty="0" err="1" smtClean="0"/>
              <a:t>infiltration</a:t>
            </a:r>
            <a:r>
              <a:rPr lang="tr-TR" altLang="tr-TR" sz="2400" dirty="0" smtClean="0"/>
              <a:t> </a:t>
            </a:r>
            <a:r>
              <a:rPr lang="tr-TR" altLang="tr-TR" sz="2400" dirty="0" err="1" smtClean="0"/>
              <a:t>ceramic</a:t>
            </a:r>
            <a:r>
              <a:rPr lang="tr-TR" altLang="tr-TR" sz="2400" dirty="0" smtClean="0"/>
              <a:t>–</a:t>
            </a:r>
            <a:r>
              <a:rPr lang="tr-TR" altLang="tr-TR" sz="2400" dirty="0" err="1" smtClean="0"/>
              <a:t>infiltrasyon</a:t>
            </a:r>
            <a:r>
              <a:rPr lang="tr-TR" altLang="tr-TR" sz="2400" dirty="0" smtClean="0"/>
              <a:t> seramiği“ kelimelerinden türemiştir.</a:t>
            </a:r>
          </a:p>
          <a:p>
            <a:pPr algn="just" eaLnBrk="1" hangingPunct="1">
              <a:lnSpc>
                <a:spcPct val="90000"/>
              </a:lnSpc>
              <a:buFontTx/>
              <a:buNone/>
            </a:pPr>
            <a:r>
              <a:rPr lang="tr-TR" altLang="tr-TR" sz="2400" dirty="0" err="1" smtClean="0"/>
              <a:t>In-ceram</a:t>
            </a:r>
            <a:r>
              <a:rPr lang="tr-TR" altLang="tr-TR" sz="2400" dirty="0" smtClean="0"/>
              <a:t> </a:t>
            </a:r>
            <a:r>
              <a:rPr lang="tr-TR" altLang="tr-TR" sz="2400" dirty="0"/>
              <a:t> </a:t>
            </a:r>
            <a:r>
              <a:rPr lang="tr-TR" altLang="tr-TR" sz="2400" dirty="0" smtClean="0"/>
              <a:t>ince </a:t>
            </a:r>
            <a:r>
              <a:rPr lang="tr-TR" altLang="tr-TR" sz="2400" dirty="0" err="1" smtClean="0"/>
              <a:t>grenli</a:t>
            </a:r>
            <a:r>
              <a:rPr lang="tr-TR" altLang="tr-TR" sz="2400" dirty="0" smtClean="0"/>
              <a:t>   Al</a:t>
            </a:r>
            <a:r>
              <a:rPr lang="tr-TR" altLang="tr-TR" sz="2400" baseline="-25000" dirty="0" smtClean="0"/>
              <a:t>2</a:t>
            </a:r>
            <a:r>
              <a:rPr lang="tr-TR" altLang="tr-TR" sz="2400" dirty="0" smtClean="0"/>
              <a:t>O</a:t>
            </a:r>
            <a:r>
              <a:rPr lang="tr-TR" altLang="tr-TR" sz="2400" baseline="-25000" dirty="0" smtClean="0"/>
              <a:t>3</a:t>
            </a:r>
            <a:r>
              <a:rPr lang="tr-TR" altLang="tr-TR" sz="2400" dirty="0" smtClean="0"/>
              <a:t> ün   ince   cam    tabakasıyla   birbirine kaynaşmış, homojen   ve    </a:t>
            </a:r>
            <a:r>
              <a:rPr lang="tr-TR" altLang="tr-TR" sz="2400" dirty="0" err="1" smtClean="0"/>
              <a:t>pörözsüz</a:t>
            </a:r>
            <a:r>
              <a:rPr lang="tr-TR" altLang="tr-TR" sz="2400" dirty="0" smtClean="0"/>
              <a:t> yapısı nedeniyle,  </a:t>
            </a:r>
          </a:p>
          <a:p>
            <a:pPr algn="just" eaLnBrk="1" hangingPunct="1">
              <a:lnSpc>
                <a:spcPct val="90000"/>
              </a:lnSpc>
              <a:buFontTx/>
              <a:buNone/>
            </a:pPr>
            <a:r>
              <a:rPr lang="tr-TR" altLang="tr-TR" sz="2400" dirty="0" smtClean="0"/>
              <a:t>    bu güne kadar     diş hekimliğinde        kullanılan   porselen   materyallerinin    hepsinden    daha   yüksek     eğilme dayanıklılığına sahiptir. % 90 Al</a:t>
            </a:r>
            <a:r>
              <a:rPr lang="tr-TR" altLang="tr-TR" sz="2400" baseline="-25000" dirty="0" smtClean="0"/>
              <a:t>2</a:t>
            </a:r>
            <a:r>
              <a:rPr lang="tr-TR" altLang="tr-TR" sz="2400" dirty="0" smtClean="0"/>
              <a:t>O</a:t>
            </a:r>
            <a:r>
              <a:rPr lang="tr-TR" altLang="tr-TR" sz="2400" baseline="-25000" dirty="0" smtClean="0"/>
              <a:t>3 </a:t>
            </a:r>
            <a:r>
              <a:rPr lang="tr-TR" altLang="tr-TR" sz="2400" dirty="0" smtClean="0"/>
              <a:t>içeren bir kor materyalidir.</a:t>
            </a:r>
            <a:endParaRPr lang="tr-TR" altLang="tr-TR" sz="2400" baseline="-25000" dirty="0" smtClean="0"/>
          </a:p>
        </p:txBody>
      </p:sp>
    </p:spTree>
    <p:extLst>
      <p:ext uri="{BB962C8B-B14F-4D97-AF65-F5344CB8AC3E}">
        <p14:creationId xmlns:p14="http://schemas.microsoft.com/office/powerpoint/2010/main" val="14683246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hangingPunct="1"/>
            <a:r>
              <a:rPr lang="tr-TR" altLang="tr-TR" dirty="0" smtClean="0"/>
              <a:t/>
            </a:r>
            <a:br>
              <a:rPr lang="tr-TR" altLang="tr-TR" dirty="0" smtClean="0"/>
            </a:br>
            <a:endParaRPr lang="tr-TR" altLang="tr-TR" dirty="0" smtClean="0"/>
          </a:p>
        </p:txBody>
      </p:sp>
      <p:sp>
        <p:nvSpPr>
          <p:cNvPr id="5123" name="Rectangle 3"/>
          <p:cNvSpPr>
            <a:spLocks noGrp="1" noChangeArrowheads="1"/>
          </p:cNvSpPr>
          <p:nvPr>
            <p:ph idx="1"/>
          </p:nvPr>
        </p:nvSpPr>
        <p:spPr>
          <a:xfrm>
            <a:off x="457200" y="908720"/>
            <a:ext cx="8229600" cy="5217443"/>
          </a:xfrm>
        </p:spPr>
        <p:txBody>
          <a:bodyPr>
            <a:normAutofit fontScale="92500"/>
          </a:bodyPr>
          <a:lstStyle/>
          <a:p>
            <a:pPr algn="just" eaLnBrk="1" hangingPunct="1">
              <a:buFontTx/>
              <a:buNone/>
            </a:pPr>
            <a:r>
              <a:rPr lang="tr-TR" altLang="tr-TR" sz="2600" dirty="0" smtClean="0"/>
              <a:t>   </a:t>
            </a:r>
            <a:r>
              <a:rPr lang="tr-TR" altLang="tr-TR" sz="2600" dirty="0" err="1" smtClean="0"/>
              <a:t>In-ceram</a:t>
            </a:r>
            <a:r>
              <a:rPr lang="tr-TR" altLang="tr-TR" sz="2600" dirty="0" smtClean="0"/>
              <a:t> porselen sistemi </a:t>
            </a:r>
            <a:r>
              <a:rPr lang="tr-TR" altLang="tr-TR" sz="2600" dirty="0" err="1" smtClean="0"/>
              <a:t>alumina</a:t>
            </a:r>
            <a:r>
              <a:rPr lang="tr-TR" altLang="tr-TR" sz="2600" dirty="0" smtClean="0"/>
              <a:t> ve cam denilen , üç boyutlu  olarak birbirleriyle </a:t>
            </a:r>
            <a:r>
              <a:rPr lang="tr-TR" altLang="tr-TR" sz="2600" dirty="0" err="1" smtClean="0"/>
              <a:t>penetrasyon</a:t>
            </a:r>
            <a:r>
              <a:rPr lang="tr-TR" altLang="tr-TR" sz="2600" dirty="0" smtClean="0"/>
              <a:t> gösteren iki faz içermektedir. Bu sistemde kor materyaline yüksek direnç sağlayan 1-5 mikron gren boyuna sahip </a:t>
            </a:r>
            <a:r>
              <a:rPr lang="tr-TR" altLang="tr-TR" sz="2600" dirty="0" err="1" smtClean="0"/>
              <a:t>aluminyum</a:t>
            </a:r>
            <a:r>
              <a:rPr lang="tr-TR" altLang="tr-TR" sz="2600" dirty="0" smtClean="0"/>
              <a:t> oksit kristalleri kullanılır. </a:t>
            </a:r>
            <a:r>
              <a:rPr lang="tr-TR" altLang="tr-TR" sz="2600" dirty="0" err="1" smtClean="0"/>
              <a:t>Alumina</a:t>
            </a:r>
            <a:r>
              <a:rPr lang="tr-TR" altLang="tr-TR" sz="2600" dirty="0" smtClean="0"/>
              <a:t> kristallerinin su içindeki süspansiyonuna </a:t>
            </a:r>
            <a:r>
              <a:rPr lang="tr-TR" altLang="tr-TR" sz="2600" dirty="0" smtClean="0">
                <a:solidFill>
                  <a:srgbClr val="FF0066"/>
                </a:solidFill>
              </a:rPr>
              <a:t>slip</a:t>
            </a:r>
            <a:r>
              <a:rPr lang="tr-TR" altLang="tr-TR" sz="2600" dirty="0" smtClean="0"/>
              <a:t> adı verilir ve bu slip özel ısıya dayanıklı </a:t>
            </a:r>
            <a:r>
              <a:rPr lang="tr-TR" altLang="tr-TR" sz="2600" dirty="0" err="1" smtClean="0"/>
              <a:t>day</a:t>
            </a:r>
            <a:r>
              <a:rPr lang="tr-TR" altLang="tr-TR" sz="2600" dirty="0" smtClean="0"/>
              <a:t> alçısı üzerine sürülerek fırınlanır (slip </a:t>
            </a:r>
            <a:r>
              <a:rPr lang="tr-TR" altLang="tr-TR" sz="2600" dirty="0" err="1" smtClean="0"/>
              <a:t>casting</a:t>
            </a:r>
            <a:r>
              <a:rPr lang="tr-TR" altLang="tr-TR" sz="2600" dirty="0" smtClean="0"/>
              <a:t>). </a:t>
            </a:r>
          </a:p>
          <a:p>
            <a:pPr algn="just">
              <a:buNone/>
            </a:pPr>
            <a:r>
              <a:rPr lang="tr-TR" altLang="tr-TR" sz="2600" dirty="0" smtClean="0"/>
              <a:t>Fırınlama işlemi özel fırında 1120 </a:t>
            </a:r>
            <a:r>
              <a:rPr lang="tr-TR" altLang="tr-TR" sz="2600" baseline="30000" dirty="0" smtClean="0"/>
              <a:t>0</a:t>
            </a:r>
            <a:r>
              <a:rPr lang="tr-TR" altLang="tr-TR" sz="2600" dirty="0" smtClean="0"/>
              <a:t>C de 10 saattir. </a:t>
            </a:r>
            <a:r>
              <a:rPr lang="tr-TR" altLang="tr-TR" sz="2600" dirty="0" err="1" smtClean="0"/>
              <a:t>Aluminyum</a:t>
            </a:r>
            <a:r>
              <a:rPr lang="tr-TR" altLang="tr-TR" sz="2600" dirty="0" smtClean="0"/>
              <a:t> oksit kor materyali likidi, </a:t>
            </a:r>
            <a:r>
              <a:rPr lang="tr-TR" altLang="tr-TR" sz="2600" dirty="0" err="1" smtClean="0"/>
              <a:t>day</a:t>
            </a:r>
            <a:r>
              <a:rPr lang="tr-TR" altLang="tr-TR" sz="2600" dirty="0" smtClean="0"/>
              <a:t> alçısında bulunan </a:t>
            </a:r>
            <a:r>
              <a:rPr lang="tr-TR" altLang="tr-TR" sz="2600" dirty="0" err="1" smtClean="0"/>
              <a:t>mikroskopik</a:t>
            </a:r>
            <a:r>
              <a:rPr lang="tr-TR" altLang="tr-TR" sz="2600" dirty="0" smtClean="0"/>
              <a:t> düzeydeki </a:t>
            </a:r>
            <a:r>
              <a:rPr lang="tr-TR" altLang="tr-TR" sz="2600" dirty="0" err="1" smtClean="0"/>
              <a:t>kapiller</a:t>
            </a:r>
            <a:r>
              <a:rPr lang="tr-TR" altLang="tr-TR" sz="2600" dirty="0" smtClean="0"/>
              <a:t> tüpler ve gözenekler yoluyla oluşan </a:t>
            </a:r>
            <a:r>
              <a:rPr lang="tr-TR" altLang="tr-TR" sz="2600" dirty="0" err="1" smtClean="0"/>
              <a:t>kapiller</a:t>
            </a:r>
            <a:r>
              <a:rPr lang="tr-TR" altLang="tr-TR" sz="2600" dirty="0" smtClean="0"/>
              <a:t> çekim ile emildiğinden çok yoğun bir </a:t>
            </a:r>
            <a:r>
              <a:rPr lang="tr-TR" altLang="tr-TR" sz="2600" dirty="0" err="1" smtClean="0"/>
              <a:t>alumina</a:t>
            </a:r>
            <a:r>
              <a:rPr lang="tr-TR" altLang="tr-TR" sz="2600" dirty="0" smtClean="0"/>
              <a:t> tabakası oluşur. </a:t>
            </a:r>
            <a:r>
              <a:rPr lang="tr-TR" altLang="tr-TR" sz="2600" dirty="0" err="1" smtClean="0"/>
              <a:t>Alumina</a:t>
            </a:r>
            <a:r>
              <a:rPr lang="tr-TR" altLang="tr-TR" sz="2600" dirty="0" smtClean="0"/>
              <a:t> kor materyali aşırı kompakt olması nedeniyle yalnızca % 3 lük büzülme gösterir.</a:t>
            </a:r>
          </a:p>
          <a:p>
            <a:pPr algn="just" eaLnBrk="1" hangingPunct="1">
              <a:buFontTx/>
              <a:buNone/>
            </a:pPr>
            <a:endParaRPr lang="tr-TR" altLang="tr-TR" dirty="0" smtClean="0"/>
          </a:p>
        </p:txBody>
      </p:sp>
    </p:spTree>
    <p:extLst>
      <p:ext uri="{BB962C8B-B14F-4D97-AF65-F5344CB8AC3E}">
        <p14:creationId xmlns:p14="http://schemas.microsoft.com/office/powerpoint/2010/main" val="23928849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r>
              <a:rPr lang="tr-TR" altLang="tr-TR" dirty="0" smtClean="0"/>
              <a:t/>
            </a:r>
            <a:br>
              <a:rPr lang="tr-TR" altLang="tr-TR" dirty="0" smtClean="0"/>
            </a:br>
            <a:endParaRPr lang="tr-TR" altLang="tr-TR" dirty="0" smtClean="0"/>
          </a:p>
        </p:txBody>
      </p:sp>
      <p:sp>
        <p:nvSpPr>
          <p:cNvPr id="7171" name="Rectangle 3"/>
          <p:cNvSpPr>
            <a:spLocks noGrp="1" noChangeArrowheads="1"/>
          </p:cNvSpPr>
          <p:nvPr>
            <p:ph idx="1"/>
          </p:nvPr>
        </p:nvSpPr>
        <p:spPr>
          <a:xfrm>
            <a:off x="457200" y="1196752"/>
            <a:ext cx="8229600" cy="4929411"/>
          </a:xfrm>
        </p:spPr>
        <p:txBody>
          <a:bodyPr/>
          <a:lstStyle/>
          <a:p>
            <a:pPr algn="just" eaLnBrk="1" hangingPunct="1">
              <a:buFontTx/>
              <a:buNone/>
            </a:pPr>
            <a:r>
              <a:rPr lang="tr-TR" altLang="tr-TR" sz="2400" dirty="0" smtClean="0"/>
              <a:t> </a:t>
            </a:r>
            <a:r>
              <a:rPr lang="tr-TR" altLang="tr-TR" sz="2800" dirty="0" smtClean="0"/>
              <a:t>Bu büzülme miktarı da </a:t>
            </a:r>
            <a:r>
              <a:rPr lang="tr-TR" altLang="tr-TR" sz="2800" dirty="0" err="1" smtClean="0"/>
              <a:t>day</a:t>
            </a:r>
            <a:r>
              <a:rPr lang="tr-TR" altLang="tr-TR" sz="2800" dirty="0" smtClean="0"/>
              <a:t> alçısının sertleşme genleşmesi ile </a:t>
            </a:r>
            <a:r>
              <a:rPr lang="tr-TR" altLang="tr-TR" sz="2800" dirty="0" err="1" smtClean="0"/>
              <a:t>kompanse</a:t>
            </a:r>
            <a:r>
              <a:rPr lang="tr-TR" altLang="tr-TR" sz="2800" dirty="0" smtClean="0"/>
              <a:t> edilir. Birbirine yalnızca küçük bağlarla tutunan kompakt </a:t>
            </a:r>
            <a:r>
              <a:rPr lang="tr-TR" altLang="tr-TR" sz="2800" dirty="0" err="1" smtClean="0"/>
              <a:t>alumina</a:t>
            </a:r>
            <a:r>
              <a:rPr lang="tr-TR" altLang="tr-TR" sz="2800" dirty="0" smtClean="0"/>
              <a:t> partikülleri oldukça </a:t>
            </a:r>
            <a:r>
              <a:rPr lang="tr-TR" altLang="tr-TR" sz="2800" dirty="0" err="1" smtClean="0"/>
              <a:t>pöröz</a:t>
            </a:r>
            <a:r>
              <a:rPr lang="tr-TR" altLang="tr-TR" sz="2800" dirty="0" smtClean="0"/>
              <a:t> bir yapı oluşturur. Bu </a:t>
            </a:r>
            <a:r>
              <a:rPr lang="tr-TR" altLang="tr-TR" sz="2800" dirty="0" err="1" smtClean="0"/>
              <a:t>pöröz</a:t>
            </a:r>
            <a:r>
              <a:rPr lang="tr-TR" altLang="tr-TR" sz="2800" dirty="0" smtClean="0"/>
              <a:t> yapının düşük </a:t>
            </a:r>
            <a:r>
              <a:rPr lang="tr-TR" altLang="tr-TR" sz="2800" dirty="0" err="1" smtClean="0"/>
              <a:t>vizköziteye</a:t>
            </a:r>
            <a:r>
              <a:rPr lang="tr-TR" altLang="tr-TR" sz="2800" dirty="0" smtClean="0"/>
              <a:t> sahip cam ile  </a:t>
            </a:r>
            <a:r>
              <a:rPr lang="tr-TR" altLang="tr-TR" sz="2800" dirty="0" err="1" smtClean="0"/>
              <a:t>infiltre</a:t>
            </a:r>
            <a:r>
              <a:rPr lang="tr-TR" altLang="tr-TR" sz="2800" dirty="0" smtClean="0"/>
              <a:t> edilip fırınlamasıyla yüksek dirence sahip </a:t>
            </a:r>
            <a:r>
              <a:rPr lang="tr-TR" altLang="tr-TR" sz="2800" dirty="0" err="1" smtClean="0"/>
              <a:t>alumina</a:t>
            </a:r>
            <a:r>
              <a:rPr lang="tr-TR" altLang="tr-TR" sz="2800" dirty="0" smtClean="0"/>
              <a:t> kor meydana gelir. Ortaya çıkan kor materyalinin üzeri yüzey porseleni ile kaplanarak restorasyonun son şekli elde edilir.</a:t>
            </a:r>
          </a:p>
        </p:txBody>
      </p:sp>
    </p:spTree>
    <p:extLst>
      <p:ext uri="{BB962C8B-B14F-4D97-AF65-F5344CB8AC3E}">
        <p14:creationId xmlns:p14="http://schemas.microsoft.com/office/powerpoint/2010/main" val="40456462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r>
              <a:rPr lang="tr-TR" altLang="tr-TR" dirty="0" smtClean="0"/>
              <a:t/>
            </a:r>
            <a:br>
              <a:rPr lang="tr-TR" altLang="tr-TR" dirty="0" smtClean="0"/>
            </a:br>
            <a:endParaRPr lang="tr-TR" altLang="tr-TR" dirty="0" smtClean="0"/>
          </a:p>
        </p:txBody>
      </p:sp>
      <p:sp>
        <p:nvSpPr>
          <p:cNvPr id="8195" name="Rectangle 3"/>
          <p:cNvSpPr>
            <a:spLocks noGrp="1" noChangeArrowheads="1"/>
          </p:cNvSpPr>
          <p:nvPr>
            <p:ph idx="1"/>
          </p:nvPr>
        </p:nvSpPr>
        <p:spPr>
          <a:xfrm>
            <a:off x="457200" y="692696"/>
            <a:ext cx="8229600" cy="5433467"/>
          </a:xfrm>
        </p:spPr>
        <p:txBody>
          <a:bodyPr/>
          <a:lstStyle/>
          <a:p>
            <a:pPr algn="just" eaLnBrk="1" hangingPunct="1">
              <a:buFontTx/>
              <a:buNone/>
            </a:pPr>
            <a:r>
              <a:rPr lang="tr-TR" altLang="tr-TR" dirty="0" smtClean="0"/>
              <a:t> </a:t>
            </a:r>
            <a:r>
              <a:rPr lang="tr-TR" altLang="tr-TR" sz="2800" dirty="0" err="1" smtClean="0"/>
              <a:t>In-ceram</a:t>
            </a:r>
            <a:r>
              <a:rPr lang="tr-TR" altLang="tr-TR" sz="2800" dirty="0" smtClean="0"/>
              <a:t> porseleninin  direnci cam ve </a:t>
            </a:r>
            <a:r>
              <a:rPr lang="tr-TR" altLang="tr-TR" sz="2800" dirty="0" err="1" smtClean="0"/>
              <a:t>aluminanın</a:t>
            </a:r>
            <a:r>
              <a:rPr lang="tr-TR" altLang="tr-TR" sz="2800" dirty="0" smtClean="0"/>
              <a:t> birbiri içine sindiği ağ şekline bağlıdır. </a:t>
            </a:r>
            <a:r>
              <a:rPr lang="tr-TR" altLang="tr-TR" sz="2800" dirty="0" err="1" smtClean="0"/>
              <a:t>Alumina</a:t>
            </a:r>
            <a:r>
              <a:rPr lang="tr-TR" altLang="tr-TR" sz="2800" dirty="0" smtClean="0"/>
              <a:t> kor ve camın tek başlarına sahip oldukları esneme dirençleri, cam </a:t>
            </a:r>
            <a:r>
              <a:rPr lang="tr-TR" altLang="tr-TR" sz="2800" dirty="0" err="1" smtClean="0"/>
              <a:t>infiltre</a:t>
            </a:r>
            <a:r>
              <a:rPr lang="tr-TR" altLang="tr-TR" sz="2800" dirty="0" smtClean="0"/>
              <a:t> edilmiş kor porseleni direncinden çok daha düşük bulunmuştur. Cam </a:t>
            </a:r>
            <a:r>
              <a:rPr lang="tr-TR" altLang="tr-TR" sz="2800" dirty="0" err="1" smtClean="0"/>
              <a:t>infiltrasyonu</a:t>
            </a:r>
            <a:r>
              <a:rPr lang="tr-TR" altLang="tr-TR" sz="2800" dirty="0" smtClean="0"/>
              <a:t> ile direncin artmasının sebebi </a:t>
            </a:r>
            <a:r>
              <a:rPr lang="tr-TR" altLang="tr-TR" sz="2800" dirty="0" err="1" smtClean="0"/>
              <a:t>aluminanın</a:t>
            </a:r>
            <a:r>
              <a:rPr lang="tr-TR" altLang="tr-TR" sz="2800" dirty="0" smtClean="0"/>
              <a:t> </a:t>
            </a:r>
            <a:r>
              <a:rPr lang="tr-TR" altLang="tr-TR" sz="2800" dirty="0" err="1" smtClean="0"/>
              <a:t>pörözitesinin</a:t>
            </a:r>
            <a:r>
              <a:rPr lang="tr-TR" altLang="tr-TR" sz="2800" dirty="0" smtClean="0"/>
              <a:t> azalmasına, dağılım güçlendirilmesi ile cam ve </a:t>
            </a:r>
            <a:r>
              <a:rPr lang="tr-TR" altLang="tr-TR" sz="2800" dirty="0" err="1" smtClean="0"/>
              <a:t>alumina</a:t>
            </a:r>
            <a:r>
              <a:rPr lang="tr-TR" altLang="tr-TR" sz="2800" dirty="0" smtClean="0"/>
              <a:t> partikülleri arasında oluşan sıkışma kuvvetlerine dayanmaktadır.  </a:t>
            </a:r>
          </a:p>
        </p:txBody>
      </p:sp>
    </p:spTree>
    <p:extLst>
      <p:ext uri="{BB962C8B-B14F-4D97-AF65-F5344CB8AC3E}">
        <p14:creationId xmlns:p14="http://schemas.microsoft.com/office/powerpoint/2010/main" val="5634090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tr-TR" altLang="tr-TR" dirty="0" smtClean="0"/>
              <a:t/>
            </a:r>
            <a:br>
              <a:rPr lang="tr-TR" altLang="tr-TR" dirty="0" smtClean="0"/>
            </a:br>
            <a:endParaRPr lang="tr-TR" altLang="tr-TR" dirty="0" smtClean="0"/>
          </a:p>
        </p:txBody>
      </p:sp>
      <p:sp>
        <p:nvSpPr>
          <p:cNvPr id="9219" name="Rectangle 3"/>
          <p:cNvSpPr>
            <a:spLocks noGrp="1" noChangeArrowheads="1"/>
          </p:cNvSpPr>
          <p:nvPr>
            <p:ph idx="1"/>
          </p:nvPr>
        </p:nvSpPr>
        <p:spPr>
          <a:xfrm>
            <a:off x="457200" y="908720"/>
            <a:ext cx="8229600" cy="5217443"/>
          </a:xfrm>
        </p:spPr>
        <p:txBody>
          <a:bodyPr>
            <a:normAutofit/>
          </a:bodyPr>
          <a:lstStyle/>
          <a:p>
            <a:pPr algn="just" eaLnBrk="1" hangingPunct="1">
              <a:buFontTx/>
              <a:buNone/>
            </a:pPr>
            <a:r>
              <a:rPr lang="tr-TR" altLang="tr-TR" sz="2800" dirty="0" smtClean="0"/>
              <a:t>  Materyalin kompozisyon analizinde kor yapısındaki </a:t>
            </a:r>
            <a:r>
              <a:rPr lang="tr-TR" altLang="tr-TR" sz="2800" dirty="0" err="1" smtClean="0"/>
              <a:t>alumina</a:t>
            </a:r>
            <a:r>
              <a:rPr lang="tr-TR" altLang="tr-TR" sz="2800" dirty="0" smtClean="0"/>
              <a:t> oranının % 96.56 olduğu ve </a:t>
            </a:r>
            <a:r>
              <a:rPr lang="tr-TR" altLang="tr-TR" sz="2800" dirty="0" err="1" smtClean="0"/>
              <a:t>infiltre</a:t>
            </a:r>
            <a:r>
              <a:rPr lang="tr-TR" altLang="tr-TR" sz="2800" dirty="0" smtClean="0"/>
              <a:t> edilen camın, </a:t>
            </a:r>
            <a:r>
              <a:rPr lang="tr-TR" altLang="tr-TR" sz="2800" dirty="0" err="1" smtClean="0"/>
              <a:t>lanthanium</a:t>
            </a:r>
            <a:r>
              <a:rPr lang="tr-TR" altLang="tr-TR" sz="2800" dirty="0" smtClean="0"/>
              <a:t> </a:t>
            </a:r>
            <a:r>
              <a:rPr lang="tr-TR" altLang="tr-TR" sz="2800" dirty="0" err="1" smtClean="0"/>
              <a:t>alumina</a:t>
            </a:r>
            <a:r>
              <a:rPr lang="tr-TR" altLang="tr-TR" sz="2800" dirty="0" smtClean="0"/>
              <a:t> silikat ve az miktarda sodyum ve kalsiyum içerdiği bildirilmiştir. </a:t>
            </a:r>
            <a:r>
              <a:rPr lang="tr-TR" altLang="tr-TR" sz="2800" dirty="0" err="1" smtClean="0"/>
              <a:t>Lanthanium</a:t>
            </a:r>
            <a:r>
              <a:rPr lang="tr-TR" altLang="tr-TR" sz="2800" dirty="0" smtClean="0"/>
              <a:t>, camın </a:t>
            </a:r>
            <a:r>
              <a:rPr lang="tr-TR" altLang="tr-TR" sz="2800" dirty="0" err="1" smtClean="0"/>
              <a:t>vizközitesini</a:t>
            </a:r>
            <a:r>
              <a:rPr lang="tr-TR" altLang="tr-TR" sz="2800" dirty="0" smtClean="0"/>
              <a:t> düşürerek </a:t>
            </a:r>
            <a:r>
              <a:rPr lang="tr-TR" altLang="tr-TR" sz="2800" dirty="0" err="1" smtClean="0"/>
              <a:t>infiltrasyonu</a:t>
            </a:r>
            <a:r>
              <a:rPr lang="tr-TR" altLang="tr-TR" sz="2800" dirty="0" smtClean="0"/>
              <a:t> kolaylaştırır, ayrıca porselenin kırılma indeksini artırarak şeffaflığı geliştirir. </a:t>
            </a:r>
            <a:r>
              <a:rPr lang="tr-TR" altLang="tr-TR" sz="2800" dirty="0" err="1" smtClean="0"/>
              <a:t>In-ceram</a:t>
            </a:r>
            <a:r>
              <a:rPr lang="tr-TR" altLang="tr-TR" sz="2800" dirty="0" smtClean="0"/>
              <a:t> tekniği için iki </a:t>
            </a:r>
            <a:r>
              <a:rPr lang="tr-TR" altLang="tr-TR" sz="2800" dirty="0" err="1" smtClean="0"/>
              <a:t>modifiye</a:t>
            </a:r>
            <a:r>
              <a:rPr lang="tr-TR" altLang="tr-TR" sz="2800" dirty="0" smtClean="0"/>
              <a:t> porselen kombinasyonu belirtilmektedir: </a:t>
            </a:r>
            <a:r>
              <a:rPr lang="tr-TR" altLang="tr-TR" sz="2800" dirty="0" smtClean="0">
                <a:solidFill>
                  <a:srgbClr val="FF0066"/>
                </a:solidFill>
              </a:rPr>
              <a:t>in-</a:t>
            </a:r>
            <a:r>
              <a:rPr lang="tr-TR" altLang="tr-TR" sz="2800" dirty="0" err="1" smtClean="0">
                <a:solidFill>
                  <a:srgbClr val="FF0066"/>
                </a:solidFill>
              </a:rPr>
              <a:t>ceram</a:t>
            </a:r>
            <a:r>
              <a:rPr lang="tr-TR" altLang="tr-TR" sz="2800" dirty="0" smtClean="0">
                <a:solidFill>
                  <a:srgbClr val="FF0066"/>
                </a:solidFill>
              </a:rPr>
              <a:t> </a:t>
            </a:r>
            <a:r>
              <a:rPr lang="tr-TR" altLang="tr-TR" sz="2800" dirty="0" err="1" smtClean="0">
                <a:solidFill>
                  <a:srgbClr val="FF0066"/>
                </a:solidFill>
              </a:rPr>
              <a:t>spinel</a:t>
            </a:r>
            <a:r>
              <a:rPr lang="tr-TR" altLang="tr-TR" sz="2800" dirty="0" smtClean="0">
                <a:solidFill>
                  <a:srgbClr val="FF0066"/>
                </a:solidFill>
              </a:rPr>
              <a:t> </a:t>
            </a:r>
            <a:r>
              <a:rPr lang="tr-TR" altLang="tr-TR" sz="2800" dirty="0" smtClean="0">
                <a:solidFill>
                  <a:srgbClr val="0D1115"/>
                </a:solidFill>
              </a:rPr>
              <a:t>ve </a:t>
            </a:r>
            <a:r>
              <a:rPr lang="tr-TR" altLang="tr-TR" sz="2800" dirty="0" smtClean="0">
                <a:solidFill>
                  <a:srgbClr val="FF0066"/>
                </a:solidFill>
              </a:rPr>
              <a:t>in-</a:t>
            </a:r>
            <a:r>
              <a:rPr lang="tr-TR" altLang="tr-TR" sz="2800" dirty="0" err="1" smtClean="0">
                <a:solidFill>
                  <a:srgbClr val="FF0066"/>
                </a:solidFill>
              </a:rPr>
              <a:t>ceram</a:t>
            </a:r>
            <a:r>
              <a:rPr lang="tr-TR" altLang="tr-TR" sz="2800" dirty="0" smtClean="0">
                <a:solidFill>
                  <a:srgbClr val="FF0066"/>
                </a:solidFill>
              </a:rPr>
              <a:t> </a:t>
            </a:r>
            <a:r>
              <a:rPr lang="tr-TR" altLang="tr-TR" sz="2800" dirty="0" err="1" smtClean="0">
                <a:solidFill>
                  <a:srgbClr val="FF0066"/>
                </a:solidFill>
              </a:rPr>
              <a:t>zirkonya</a:t>
            </a:r>
            <a:r>
              <a:rPr lang="tr-TR" altLang="tr-TR" sz="2800" dirty="0" smtClean="0">
                <a:solidFill>
                  <a:srgbClr val="0D1115"/>
                </a:solidFill>
              </a:rPr>
              <a:t>.</a:t>
            </a:r>
            <a:r>
              <a:rPr lang="tr-TR" altLang="tr-TR" sz="2800" dirty="0" smtClean="0"/>
              <a:t> </a:t>
            </a:r>
          </a:p>
        </p:txBody>
      </p:sp>
    </p:spTree>
    <p:extLst>
      <p:ext uri="{BB962C8B-B14F-4D97-AF65-F5344CB8AC3E}">
        <p14:creationId xmlns:p14="http://schemas.microsoft.com/office/powerpoint/2010/main" val="24728755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tr-TR" altLang="tr-TR" dirty="0" smtClean="0"/>
              <a:t/>
            </a:r>
            <a:br>
              <a:rPr lang="tr-TR" altLang="tr-TR" dirty="0" smtClean="0"/>
            </a:br>
            <a:endParaRPr lang="tr-TR" altLang="tr-TR" dirty="0" smtClean="0"/>
          </a:p>
        </p:txBody>
      </p:sp>
      <p:sp>
        <p:nvSpPr>
          <p:cNvPr id="10243" name="Rectangle 3"/>
          <p:cNvSpPr>
            <a:spLocks noGrp="1" noChangeArrowheads="1"/>
          </p:cNvSpPr>
          <p:nvPr>
            <p:ph idx="1"/>
          </p:nvPr>
        </p:nvSpPr>
        <p:spPr>
          <a:xfrm>
            <a:off x="457200" y="476672"/>
            <a:ext cx="8229600" cy="5649491"/>
          </a:xfrm>
        </p:spPr>
        <p:txBody>
          <a:bodyPr/>
          <a:lstStyle/>
          <a:p>
            <a:pPr eaLnBrk="1" hangingPunct="1">
              <a:buFontTx/>
              <a:buNone/>
            </a:pPr>
            <a:r>
              <a:rPr lang="tr-TR" altLang="tr-TR" dirty="0" smtClean="0"/>
              <a:t>     </a:t>
            </a:r>
          </a:p>
          <a:p>
            <a:pPr algn="just" eaLnBrk="1" hangingPunct="1">
              <a:buFontTx/>
              <a:buNone/>
            </a:pPr>
            <a:r>
              <a:rPr lang="tr-TR" altLang="tr-TR" dirty="0" smtClean="0"/>
              <a:t> </a:t>
            </a:r>
            <a:r>
              <a:rPr lang="tr-TR" altLang="tr-TR" sz="2400" dirty="0" err="1" smtClean="0"/>
              <a:t>In-ceram</a:t>
            </a:r>
            <a:r>
              <a:rPr lang="tr-TR" altLang="tr-TR" sz="2400" dirty="0" smtClean="0"/>
              <a:t> </a:t>
            </a:r>
            <a:r>
              <a:rPr lang="tr-TR" altLang="tr-TR" sz="2400" dirty="0" err="1" smtClean="0"/>
              <a:t>spinel</a:t>
            </a:r>
            <a:r>
              <a:rPr lang="tr-TR" altLang="tr-TR" sz="2400" dirty="0" smtClean="0"/>
              <a:t>, kristal olarak magnezyum </a:t>
            </a:r>
            <a:r>
              <a:rPr lang="tr-TR" altLang="tr-TR" sz="2400" dirty="0" err="1" smtClean="0"/>
              <a:t>spinel</a:t>
            </a:r>
            <a:r>
              <a:rPr lang="tr-TR" altLang="tr-TR" sz="2400" dirty="0" smtClean="0"/>
              <a:t> (MgAl</a:t>
            </a:r>
            <a:r>
              <a:rPr lang="tr-TR" altLang="tr-TR" sz="2400" baseline="-25000" dirty="0" smtClean="0"/>
              <a:t>2</a:t>
            </a:r>
            <a:r>
              <a:rPr lang="tr-TR" altLang="tr-TR" sz="2400" dirty="0" smtClean="0"/>
              <a:t>O</a:t>
            </a:r>
            <a:r>
              <a:rPr lang="tr-TR" altLang="tr-TR" sz="2400" baseline="-25000" dirty="0" smtClean="0"/>
              <a:t>3</a:t>
            </a:r>
            <a:r>
              <a:rPr lang="tr-TR" altLang="tr-TR" sz="2400" dirty="0" smtClean="0"/>
              <a:t>) içerir ve restorasyonun şeffaflığını artırdığı belirtilmiştir. </a:t>
            </a:r>
            <a:r>
              <a:rPr lang="tr-TR" altLang="tr-TR" sz="2400" dirty="0" err="1" smtClean="0"/>
              <a:t>Aluminyum</a:t>
            </a:r>
            <a:r>
              <a:rPr lang="tr-TR" altLang="tr-TR" sz="2400" dirty="0" smtClean="0"/>
              <a:t> oksit yerine magnezyum </a:t>
            </a:r>
            <a:r>
              <a:rPr lang="tr-TR" altLang="tr-TR" sz="2400" dirty="0" err="1" smtClean="0"/>
              <a:t>aluminat</a:t>
            </a:r>
            <a:r>
              <a:rPr lang="tr-TR" altLang="tr-TR" sz="2400" dirty="0" smtClean="0"/>
              <a:t> </a:t>
            </a:r>
            <a:r>
              <a:rPr lang="tr-TR" altLang="tr-TR" sz="2400" dirty="0" err="1" smtClean="0"/>
              <a:t>spineli</a:t>
            </a:r>
            <a:r>
              <a:rPr lang="tr-TR" altLang="tr-TR" sz="2400" dirty="0" smtClean="0"/>
              <a:t> kullanıldığında ise, porselenin direncinin düştüğü bildirilmiştir. </a:t>
            </a:r>
            <a:r>
              <a:rPr lang="tr-TR" altLang="tr-TR" sz="2400" dirty="0" err="1" smtClean="0"/>
              <a:t>In-ceram</a:t>
            </a:r>
            <a:r>
              <a:rPr lang="tr-TR" altLang="tr-TR" sz="2400" dirty="0" smtClean="0"/>
              <a:t> </a:t>
            </a:r>
            <a:r>
              <a:rPr lang="tr-TR" altLang="tr-TR" sz="2400" dirty="0" err="1" smtClean="0"/>
              <a:t>zirkonya</a:t>
            </a:r>
            <a:r>
              <a:rPr lang="tr-TR" altLang="tr-TR" sz="2400" dirty="0" smtClean="0"/>
              <a:t> , zirkonyum oksit içerir ve yüksek direnç sağladığı belirtilmiştir.</a:t>
            </a:r>
          </a:p>
          <a:p>
            <a:pPr algn="just">
              <a:buNone/>
            </a:pPr>
            <a:r>
              <a:rPr lang="tr-TR" altLang="tr-TR" sz="2400" dirty="0" smtClean="0"/>
              <a:t> </a:t>
            </a:r>
            <a:r>
              <a:rPr lang="tr-TR" altLang="tr-TR" sz="2400" dirty="0" err="1" smtClean="0"/>
              <a:t>In-ceram</a:t>
            </a:r>
            <a:r>
              <a:rPr lang="tr-TR" altLang="tr-TR" sz="2400" dirty="0" smtClean="0"/>
              <a:t> restorasyonlar mükemmel bir marjinal adaptasyon ve dayanıklılığı sahiptir ve araştırmalarda iyi sonuçlar verdiği rapor edilmiştir. Ancak pahalı olması,  yapımının zaman alması ve özel alet ve ekipman gerektirmesi gibi dezavantajları vardır.</a:t>
            </a:r>
          </a:p>
        </p:txBody>
      </p:sp>
    </p:spTree>
    <p:extLst>
      <p:ext uri="{BB962C8B-B14F-4D97-AF65-F5344CB8AC3E}">
        <p14:creationId xmlns:p14="http://schemas.microsoft.com/office/powerpoint/2010/main" val="26479046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5" name="Rectangle 3"/>
          <p:cNvSpPr>
            <a:spLocks noGrp="1" noChangeArrowheads="1"/>
          </p:cNvSpPr>
          <p:nvPr>
            <p:ph idx="1"/>
          </p:nvPr>
        </p:nvSpPr>
        <p:spPr>
          <a:xfrm>
            <a:off x="468313" y="139700"/>
            <a:ext cx="8229600" cy="6642100"/>
          </a:xfrm>
        </p:spPr>
        <p:txBody>
          <a:bodyPr/>
          <a:lstStyle/>
          <a:p>
            <a:pPr algn="just" eaLnBrk="1" hangingPunct="1">
              <a:buFontTx/>
              <a:buNone/>
            </a:pPr>
            <a:r>
              <a:rPr lang="tr-TR" altLang="tr-TR" sz="2600" dirty="0" smtClean="0"/>
              <a:t>		Klinik, metalürjik ve </a:t>
            </a:r>
            <a:r>
              <a:rPr lang="tr-TR" altLang="tr-TR" sz="2600" dirty="0" err="1" smtClean="0"/>
              <a:t>dental</a:t>
            </a:r>
            <a:r>
              <a:rPr lang="tr-TR" altLang="tr-TR" sz="2600" dirty="0" smtClean="0"/>
              <a:t> bakış açısından değerlendirildiğinde VITA </a:t>
            </a:r>
            <a:r>
              <a:rPr lang="tr-TR" altLang="tr-TR" sz="2600" dirty="0" err="1" smtClean="0"/>
              <a:t>In-Ceram</a:t>
            </a:r>
            <a:r>
              <a:rPr lang="tr-TR" altLang="tr-TR" sz="2600" dirty="0" smtClean="0"/>
              <a:t> bazı özel avantajlara sahiptir:</a:t>
            </a:r>
          </a:p>
          <a:p>
            <a:pPr lvl="1" algn="just" eaLnBrk="1" hangingPunct="1"/>
            <a:r>
              <a:rPr lang="tr-TR" altLang="tr-TR" sz="2400" dirty="0" smtClean="0"/>
              <a:t>Yüksek fonksiyonel </a:t>
            </a:r>
            <a:r>
              <a:rPr lang="tr-TR" altLang="tr-TR" sz="2400" dirty="0" err="1" smtClean="0"/>
              <a:t>yüklenebilirlilik</a:t>
            </a:r>
            <a:r>
              <a:rPr lang="tr-TR" altLang="tr-TR" sz="2400" dirty="0" smtClean="0"/>
              <a:t>, </a:t>
            </a:r>
          </a:p>
          <a:p>
            <a:pPr lvl="1" algn="just" eaLnBrk="1" hangingPunct="1"/>
            <a:r>
              <a:rPr lang="tr-TR" altLang="tr-TR" sz="2400" dirty="0" err="1" smtClean="0"/>
              <a:t>Anterior</a:t>
            </a:r>
            <a:r>
              <a:rPr lang="tr-TR" altLang="tr-TR" sz="2400" dirty="0" smtClean="0"/>
              <a:t> ve </a:t>
            </a:r>
            <a:r>
              <a:rPr lang="tr-TR" altLang="tr-TR" sz="2400" dirty="0" err="1" smtClean="0"/>
              <a:t>posterior</a:t>
            </a:r>
            <a:r>
              <a:rPr lang="tr-TR" altLang="tr-TR" sz="2400" dirty="0" smtClean="0"/>
              <a:t> bölgede kron ve üç üyeli </a:t>
            </a:r>
            <a:r>
              <a:rPr lang="tr-TR" altLang="tr-TR" sz="2400" dirty="0" err="1" smtClean="0"/>
              <a:t>köpülerde</a:t>
            </a:r>
            <a:r>
              <a:rPr lang="tr-TR" altLang="tr-TR" sz="2400" dirty="0" smtClean="0"/>
              <a:t> klinik uygunluk, </a:t>
            </a:r>
          </a:p>
          <a:p>
            <a:pPr lvl="1" algn="just" eaLnBrk="1" hangingPunct="1"/>
            <a:r>
              <a:rPr lang="tr-TR" altLang="tr-TR" sz="2400" dirty="0" smtClean="0"/>
              <a:t>Yüksek estetik </a:t>
            </a:r>
          </a:p>
          <a:p>
            <a:pPr lvl="1" algn="just" eaLnBrk="1" hangingPunct="1"/>
            <a:r>
              <a:rPr lang="tr-TR" altLang="tr-TR" sz="2400" dirty="0" smtClean="0"/>
              <a:t>Yüksek </a:t>
            </a:r>
            <a:r>
              <a:rPr lang="tr-TR" altLang="tr-TR" sz="2400" dirty="0" err="1" smtClean="0"/>
              <a:t>perio-protetik</a:t>
            </a:r>
            <a:r>
              <a:rPr lang="tr-TR" altLang="tr-TR" sz="2400" dirty="0" smtClean="0"/>
              <a:t> değer, mükemmel </a:t>
            </a:r>
            <a:r>
              <a:rPr lang="tr-TR" altLang="tr-TR" sz="2400" dirty="0" err="1" smtClean="0"/>
              <a:t>biyouyumluluk</a:t>
            </a:r>
            <a:r>
              <a:rPr lang="tr-TR" altLang="tr-TR" sz="2400" dirty="0" smtClean="0"/>
              <a:t>, plak formasyonuna eğilim göstermeme, kenar uyumunda yüksek hassasiyet</a:t>
            </a:r>
          </a:p>
          <a:p>
            <a:pPr lvl="1" algn="just" eaLnBrk="1" hangingPunct="1"/>
            <a:r>
              <a:rPr lang="tr-TR" altLang="tr-TR" sz="2400" dirty="0" smtClean="0"/>
              <a:t>İyi kimyasal-biyolojik rezistans</a:t>
            </a:r>
          </a:p>
          <a:p>
            <a:pPr lvl="1" algn="just" eaLnBrk="1" hangingPunct="1"/>
            <a:r>
              <a:rPr lang="tr-TR" altLang="tr-TR" sz="2400" dirty="0" smtClean="0"/>
              <a:t>Hastalar arasında yüksek kabul </a:t>
            </a:r>
          </a:p>
          <a:p>
            <a:pPr lvl="1" algn="just" eaLnBrk="1" hangingPunct="1"/>
            <a:r>
              <a:rPr lang="tr-TR" altLang="tr-TR" sz="2400" dirty="0" err="1" smtClean="0"/>
              <a:t>Adeziv</a:t>
            </a:r>
            <a:r>
              <a:rPr lang="tr-TR" altLang="tr-TR" sz="2400" dirty="0" smtClean="0"/>
              <a:t> veya </a:t>
            </a:r>
            <a:r>
              <a:rPr lang="tr-TR" altLang="tr-TR" sz="2400" dirty="0" err="1" smtClean="0"/>
              <a:t>non-adeziv</a:t>
            </a:r>
            <a:r>
              <a:rPr lang="tr-TR" altLang="tr-TR" sz="2400" dirty="0" smtClean="0"/>
              <a:t> </a:t>
            </a:r>
            <a:r>
              <a:rPr lang="tr-TR" altLang="tr-TR" sz="2400" dirty="0" err="1" smtClean="0"/>
              <a:t>simantasyon</a:t>
            </a:r>
            <a:endParaRPr lang="tr-TR" altLang="tr-TR" sz="2400" dirty="0" smtClean="0"/>
          </a:p>
          <a:p>
            <a:pPr lvl="1" algn="just" eaLnBrk="1" hangingPunct="1"/>
            <a:r>
              <a:rPr lang="tr-TR" altLang="tr-TR" sz="2400" dirty="0" smtClean="0"/>
              <a:t>Düşük termal  geçirgenlik</a:t>
            </a:r>
          </a:p>
        </p:txBody>
      </p:sp>
    </p:spTree>
    <p:extLst>
      <p:ext uri="{BB962C8B-B14F-4D97-AF65-F5344CB8AC3E}">
        <p14:creationId xmlns:p14="http://schemas.microsoft.com/office/powerpoint/2010/main" val="475656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 name="Rectangle 3"/>
          <p:cNvSpPr>
            <a:spLocks noGrp="1" noChangeArrowheads="1"/>
          </p:cNvSpPr>
          <p:nvPr>
            <p:ph idx="1"/>
          </p:nvPr>
        </p:nvSpPr>
        <p:spPr>
          <a:xfrm>
            <a:off x="468313" y="1484313"/>
            <a:ext cx="8229600" cy="3960812"/>
          </a:xfrm>
        </p:spPr>
        <p:txBody>
          <a:bodyPr/>
          <a:lstStyle/>
          <a:p>
            <a:pPr algn="just" eaLnBrk="1" hangingPunct="1">
              <a:lnSpc>
                <a:spcPct val="90000"/>
              </a:lnSpc>
              <a:buFontTx/>
              <a:buNone/>
            </a:pPr>
            <a:r>
              <a:rPr lang="tr-TR" altLang="tr-TR" dirty="0" smtClean="0"/>
              <a:t>		</a:t>
            </a:r>
            <a:r>
              <a:rPr lang="tr-TR" altLang="tr-TR" sz="2800" dirty="0" smtClean="0"/>
              <a:t>Materyalin yapısal özelliklerine bağlı olarak  VITA  </a:t>
            </a:r>
            <a:r>
              <a:rPr lang="tr-TR" altLang="tr-TR" sz="2800" dirty="0" err="1" smtClean="0"/>
              <a:t>In-Ceram</a:t>
            </a:r>
            <a:r>
              <a:rPr lang="tr-TR" altLang="tr-TR" sz="2800" dirty="0" smtClean="0"/>
              <a:t> geniş bir kullanım çerçevesinde uygulanabilmektedir:</a:t>
            </a:r>
          </a:p>
          <a:p>
            <a:pPr algn="just" eaLnBrk="1" hangingPunct="1">
              <a:lnSpc>
                <a:spcPct val="90000"/>
              </a:lnSpc>
              <a:buFontTx/>
              <a:buNone/>
            </a:pPr>
            <a:endParaRPr lang="tr-TR" altLang="tr-TR" sz="2800" dirty="0" smtClean="0"/>
          </a:p>
          <a:p>
            <a:pPr lvl="1" eaLnBrk="1" hangingPunct="1">
              <a:lnSpc>
                <a:spcPct val="90000"/>
              </a:lnSpc>
            </a:pPr>
            <a:r>
              <a:rPr lang="tr-TR" altLang="tr-TR" dirty="0" smtClean="0"/>
              <a:t>VITA  </a:t>
            </a:r>
            <a:r>
              <a:rPr lang="tr-TR" altLang="tr-TR" dirty="0" err="1" smtClean="0"/>
              <a:t>In-Ceram</a:t>
            </a:r>
            <a:r>
              <a:rPr lang="tr-TR" altLang="tr-TR" dirty="0" smtClean="0"/>
              <a:t> ZIRCONIA</a:t>
            </a:r>
          </a:p>
          <a:p>
            <a:pPr lvl="1" eaLnBrk="1" hangingPunct="1">
              <a:lnSpc>
                <a:spcPct val="90000"/>
              </a:lnSpc>
            </a:pPr>
            <a:r>
              <a:rPr lang="tr-TR" altLang="tr-TR" dirty="0" smtClean="0"/>
              <a:t>VITA  </a:t>
            </a:r>
            <a:r>
              <a:rPr lang="tr-TR" altLang="tr-TR" dirty="0" err="1" smtClean="0"/>
              <a:t>In-Ceram</a:t>
            </a:r>
            <a:r>
              <a:rPr lang="tr-TR" altLang="tr-TR" dirty="0" smtClean="0"/>
              <a:t> ALUMINA </a:t>
            </a:r>
          </a:p>
          <a:p>
            <a:pPr lvl="1" eaLnBrk="1" hangingPunct="1">
              <a:lnSpc>
                <a:spcPct val="90000"/>
              </a:lnSpc>
            </a:pPr>
            <a:r>
              <a:rPr lang="tr-TR" altLang="tr-TR" dirty="0" smtClean="0"/>
              <a:t>VITA  </a:t>
            </a:r>
            <a:r>
              <a:rPr lang="tr-TR" altLang="tr-TR" dirty="0" err="1" smtClean="0"/>
              <a:t>In-Ceram</a:t>
            </a:r>
            <a:r>
              <a:rPr lang="tr-TR" altLang="tr-TR" dirty="0" smtClean="0"/>
              <a:t> SPINELL</a:t>
            </a:r>
          </a:p>
        </p:txBody>
      </p:sp>
    </p:spTree>
    <p:extLst>
      <p:ext uri="{BB962C8B-B14F-4D97-AF65-F5344CB8AC3E}">
        <p14:creationId xmlns:p14="http://schemas.microsoft.com/office/powerpoint/2010/main" val="2888204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3" name="Rectangle 3"/>
          <p:cNvSpPr>
            <a:spLocks noGrp="1" noChangeArrowheads="1"/>
          </p:cNvSpPr>
          <p:nvPr>
            <p:ph type="body" sz="half" idx="1"/>
          </p:nvPr>
        </p:nvSpPr>
        <p:spPr>
          <a:xfrm>
            <a:off x="457200" y="333375"/>
            <a:ext cx="8002588" cy="5792788"/>
          </a:xfrm>
        </p:spPr>
        <p:txBody>
          <a:bodyPr>
            <a:normAutofit fontScale="92500" lnSpcReduction="10000"/>
          </a:bodyPr>
          <a:lstStyle/>
          <a:p>
            <a:pPr algn="just" eaLnBrk="1" hangingPunct="1">
              <a:lnSpc>
                <a:spcPct val="90000"/>
              </a:lnSpc>
              <a:buFontTx/>
              <a:buNone/>
            </a:pPr>
            <a:r>
              <a:rPr lang="tr-TR" altLang="tr-TR" sz="2400" dirty="0" smtClean="0"/>
              <a:t>	</a:t>
            </a:r>
            <a:r>
              <a:rPr lang="tr-TR" altLang="tr-TR" sz="2800" u="sng" dirty="0" err="1" smtClean="0"/>
              <a:t>Inceram</a:t>
            </a:r>
            <a:r>
              <a:rPr lang="tr-TR" altLang="tr-TR" sz="2800" u="sng" dirty="0" smtClean="0"/>
              <a:t> </a:t>
            </a:r>
            <a:r>
              <a:rPr lang="tr-TR" altLang="tr-TR" sz="2800" u="sng" dirty="0" err="1" smtClean="0"/>
              <a:t>Spinell</a:t>
            </a:r>
            <a:r>
              <a:rPr lang="tr-TR" altLang="tr-TR" sz="2800" dirty="0" smtClean="0"/>
              <a:t> : </a:t>
            </a:r>
            <a:r>
              <a:rPr lang="tr-TR" altLang="tr-TR" sz="2800" dirty="0" err="1" smtClean="0"/>
              <a:t>Anterior</a:t>
            </a:r>
            <a:r>
              <a:rPr lang="tr-TR" altLang="tr-TR" sz="2800" dirty="0" smtClean="0"/>
              <a:t> </a:t>
            </a:r>
            <a:r>
              <a:rPr lang="tr-TR" altLang="tr-TR" sz="2800" dirty="0" err="1" smtClean="0"/>
              <a:t>kronlar,veneerler</a:t>
            </a:r>
            <a:r>
              <a:rPr lang="tr-TR" altLang="tr-TR" sz="2800" dirty="0" smtClean="0"/>
              <a:t>, </a:t>
            </a:r>
            <a:r>
              <a:rPr lang="tr-TR" altLang="tr-TR" sz="2800" dirty="0" err="1" smtClean="0"/>
              <a:t>inlay</a:t>
            </a:r>
            <a:r>
              <a:rPr lang="tr-TR" altLang="tr-TR" sz="2800" dirty="0" smtClean="0"/>
              <a:t> ve </a:t>
            </a:r>
            <a:r>
              <a:rPr lang="tr-TR" altLang="tr-TR" sz="2800" dirty="0" err="1" smtClean="0"/>
              <a:t>onlayler</a:t>
            </a:r>
            <a:r>
              <a:rPr lang="tr-TR" altLang="tr-TR" sz="2800" dirty="0" smtClean="0"/>
              <a:t> için uygundur. 350 </a:t>
            </a:r>
            <a:r>
              <a:rPr lang="tr-TR" altLang="tr-TR" sz="2800" dirty="0" err="1" smtClean="0"/>
              <a:t>Mpa</a:t>
            </a:r>
            <a:r>
              <a:rPr lang="tr-TR" altLang="tr-TR" sz="2800" dirty="0" smtClean="0"/>
              <a:t> bükülme dayanımına sahiptir ve bu üç materyal arasında en fazla </a:t>
            </a:r>
            <a:r>
              <a:rPr lang="tr-TR" altLang="tr-TR" sz="2800" dirty="0" err="1" smtClean="0"/>
              <a:t>translusent</a:t>
            </a:r>
            <a:r>
              <a:rPr lang="tr-TR" altLang="tr-TR" sz="2800" dirty="0" smtClean="0"/>
              <a:t> olandır. </a:t>
            </a:r>
          </a:p>
          <a:p>
            <a:pPr marL="0" indent="0" algn="just" eaLnBrk="1" hangingPunct="1">
              <a:lnSpc>
                <a:spcPct val="90000"/>
              </a:lnSpc>
              <a:buNone/>
            </a:pPr>
            <a:endParaRPr lang="tr-TR" altLang="tr-TR" sz="2800" dirty="0" smtClean="0"/>
          </a:p>
          <a:p>
            <a:pPr algn="just" eaLnBrk="1" hangingPunct="1">
              <a:lnSpc>
                <a:spcPct val="90000"/>
              </a:lnSpc>
              <a:buFontTx/>
              <a:buNone/>
            </a:pPr>
            <a:r>
              <a:rPr lang="tr-TR" altLang="tr-TR" sz="2800" dirty="0" smtClean="0"/>
              <a:t>	 </a:t>
            </a:r>
            <a:r>
              <a:rPr lang="tr-TR" altLang="tr-TR" sz="2800" u="sng" dirty="0" err="1" smtClean="0"/>
              <a:t>Inceram</a:t>
            </a:r>
            <a:r>
              <a:rPr lang="tr-TR" altLang="tr-TR" sz="2800" u="sng" dirty="0" smtClean="0"/>
              <a:t> </a:t>
            </a:r>
            <a:r>
              <a:rPr lang="tr-TR" altLang="tr-TR" sz="2800" u="sng" dirty="0" err="1" smtClean="0"/>
              <a:t>Alumina</a:t>
            </a:r>
            <a:r>
              <a:rPr lang="tr-TR" altLang="tr-TR" sz="2800" dirty="0" smtClean="0"/>
              <a:t> : </a:t>
            </a:r>
            <a:r>
              <a:rPr lang="tr-TR" altLang="tr-TR" sz="2800" dirty="0" err="1" smtClean="0"/>
              <a:t>Anterior</a:t>
            </a:r>
            <a:r>
              <a:rPr lang="tr-TR" altLang="tr-TR" sz="2800" dirty="0" smtClean="0"/>
              <a:t> kronlar, köprüler ve </a:t>
            </a:r>
            <a:r>
              <a:rPr lang="tr-TR" altLang="tr-TR" sz="2800" dirty="0" err="1" smtClean="0"/>
              <a:t>posterior</a:t>
            </a:r>
            <a:r>
              <a:rPr lang="tr-TR" altLang="tr-TR" sz="2800" dirty="0" smtClean="0"/>
              <a:t> bölgede tek kronlar için uygundur. 500 </a:t>
            </a:r>
            <a:r>
              <a:rPr lang="tr-TR" altLang="tr-TR" sz="2800" dirty="0" err="1" smtClean="0"/>
              <a:t>Mpa</a:t>
            </a:r>
            <a:r>
              <a:rPr lang="tr-TR" altLang="tr-TR" sz="2800" dirty="0" smtClean="0"/>
              <a:t> bükülme dayanımına sahiptir ve yüksek </a:t>
            </a:r>
            <a:r>
              <a:rPr lang="tr-TR" altLang="tr-TR" sz="2800" dirty="0" err="1" smtClean="0"/>
              <a:t>translusentliğe</a:t>
            </a:r>
            <a:r>
              <a:rPr lang="tr-TR" altLang="tr-TR" sz="2800" dirty="0" smtClean="0"/>
              <a:t> sahiptir. </a:t>
            </a:r>
          </a:p>
          <a:p>
            <a:pPr algn="just" eaLnBrk="1" hangingPunct="1">
              <a:lnSpc>
                <a:spcPct val="90000"/>
              </a:lnSpc>
              <a:buFontTx/>
              <a:buNone/>
            </a:pPr>
            <a:endParaRPr lang="tr-TR" altLang="tr-TR" sz="2800" dirty="0" smtClean="0"/>
          </a:p>
          <a:p>
            <a:pPr algn="just" eaLnBrk="1" hangingPunct="1">
              <a:lnSpc>
                <a:spcPct val="90000"/>
              </a:lnSpc>
              <a:buFontTx/>
              <a:buNone/>
            </a:pPr>
            <a:r>
              <a:rPr lang="tr-TR" altLang="tr-TR" sz="2800" dirty="0" smtClean="0"/>
              <a:t>	</a:t>
            </a:r>
            <a:r>
              <a:rPr lang="tr-TR" altLang="tr-TR" sz="2800" u="sng" dirty="0" err="1" smtClean="0"/>
              <a:t>Inceram</a:t>
            </a:r>
            <a:r>
              <a:rPr lang="tr-TR" altLang="tr-TR" sz="2800" u="sng" dirty="0" smtClean="0"/>
              <a:t> </a:t>
            </a:r>
            <a:r>
              <a:rPr lang="tr-TR" altLang="tr-TR" sz="2800" u="sng" dirty="0" err="1" smtClean="0"/>
              <a:t>Zirconia</a:t>
            </a:r>
            <a:r>
              <a:rPr lang="tr-TR" altLang="tr-TR" sz="2800" dirty="0" smtClean="0"/>
              <a:t> : </a:t>
            </a:r>
            <a:r>
              <a:rPr lang="tr-TR" altLang="tr-TR" sz="2800" dirty="0" err="1" smtClean="0"/>
              <a:t>Posterior</a:t>
            </a:r>
            <a:r>
              <a:rPr lang="tr-TR" altLang="tr-TR" sz="2800" dirty="0" smtClean="0"/>
              <a:t> kron ve köprüler için uygundur. 700 </a:t>
            </a:r>
            <a:r>
              <a:rPr lang="tr-TR" altLang="tr-TR" sz="2800" dirty="0" err="1" smtClean="0"/>
              <a:t>Mpa</a:t>
            </a:r>
            <a:r>
              <a:rPr lang="tr-TR" altLang="tr-TR" sz="2800" dirty="0" smtClean="0"/>
              <a:t> bükülme dayanımına sahiptir ve orta derecede </a:t>
            </a:r>
            <a:r>
              <a:rPr lang="tr-TR" altLang="tr-TR" sz="2800" dirty="0" err="1" smtClean="0"/>
              <a:t>translusentliğe</a:t>
            </a:r>
            <a:r>
              <a:rPr lang="tr-TR" altLang="tr-TR" sz="2800" dirty="0" smtClean="0"/>
              <a:t> sahiptir.</a:t>
            </a:r>
          </a:p>
          <a:p>
            <a:pPr algn="just" eaLnBrk="1" hangingPunct="1">
              <a:lnSpc>
                <a:spcPct val="90000"/>
              </a:lnSpc>
              <a:buFontTx/>
              <a:buNone/>
            </a:pPr>
            <a:endParaRPr lang="tr-TR" altLang="tr-TR" sz="2800" dirty="0" smtClean="0"/>
          </a:p>
          <a:p>
            <a:pPr algn="just" eaLnBrk="1" hangingPunct="1">
              <a:lnSpc>
                <a:spcPct val="90000"/>
              </a:lnSpc>
              <a:buFontTx/>
              <a:buNone/>
            </a:pPr>
            <a:r>
              <a:rPr lang="tr-TR" altLang="tr-TR" sz="2800" dirty="0" smtClean="0"/>
              <a:t>	</a:t>
            </a:r>
          </a:p>
        </p:txBody>
      </p:sp>
    </p:spTree>
    <p:extLst>
      <p:ext uri="{BB962C8B-B14F-4D97-AF65-F5344CB8AC3E}">
        <p14:creationId xmlns:p14="http://schemas.microsoft.com/office/powerpoint/2010/main" val="22784383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descr="spi-_schl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836613"/>
            <a:ext cx="4249738"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4"/>
          <p:cNvSpPr>
            <a:spLocks noChangeArrowheads="1"/>
          </p:cNvSpPr>
          <p:nvPr/>
        </p:nvSpPr>
        <p:spPr bwMode="auto">
          <a:xfrm>
            <a:off x="468313" y="4652963"/>
            <a:ext cx="37449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000" b="1"/>
              <a:t>        VITA In-Ceram SPINELL</a:t>
            </a:r>
            <a:r>
              <a:rPr lang="tr-TR" altLang="tr-TR" sz="1800"/>
              <a:t> </a:t>
            </a:r>
          </a:p>
        </p:txBody>
      </p:sp>
      <p:sp>
        <p:nvSpPr>
          <p:cNvPr id="41989" name="Rectangle 5"/>
          <p:cNvSpPr>
            <a:spLocks noChangeArrowheads="1"/>
          </p:cNvSpPr>
          <p:nvPr/>
        </p:nvSpPr>
        <p:spPr bwMode="auto">
          <a:xfrm>
            <a:off x="4859338" y="4581525"/>
            <a:ext cx="360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000" b="1"/>
              <a:t> VITA In-Ceram ALUMINA</a:t>
            </a:r>
            <a:r>
              <a:rPr lang="tr-TR" altLang="tr-TR" sz="1800"/>
              <a:t> </a:t>
            </a:r>
          </a:p>
        </p:txBody>
      </p:sp>
      <p:pic>
        <p:nvPicPr>
          <p:cNvPr id="41990" name="Picture 6" descr="inceram_alumina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836613"/>
            <a:ext cx="4192587" cy="33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9292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1" name="Rectangle 3"/>
          <p:cNvSpPr>
            <a:spLocks noChangeArrowheads="1"/>
          </p:cNvSpPr>
          <p:nvPr/>
        </p:nvSpPr>
        <p:spPr bwMode="auto">
          <a:xfrm>
            <a:off x="2770188" y="4797425"/>
            <a:ext cx="3457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000" b="1"/>
              <a:t>VITA In-Ceram ZIRCONIA</a:t>
            </a:r>
            <a:r>
              <a:rPr lang="tr-TR" altLang="tr-TR" sz="1800"/>
              <a:t> </a:t>
            </a:r>
          </a:p>
        </p:txBody>
      </p:sp>
      <p:pic>
        <p:nvPicPr>
          <p:cNvPr id="43012" name="Picture 4" descr="z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850900"/>
            <a:ext cx="4464050"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inceram_zirconia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908050"/>
            <a:ext cx="3138488"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0948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3" descr="0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29718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4" descr="alu_cerec_blan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28600"/>
            <a:ext cx="29718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spi_cerec_blank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28600"/>
            <a:ext cx="28956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1pix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7788" y="2606675"/>
            <a:ext cx="9525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descr="1pix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9013" y="2606675"/>
            <a:ext cx="9525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8" descr="0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3313113"/>
            <a:ext cx="2952750" cy="240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9" descr="alu_celay_blank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276600"/>
            <a:ext cx="28194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Picture 10" descr="spi_celay_blank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72200" y="3276600"/>
            <a:ext cx="29718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0187" name="Group 11"/>
          <p:cNvGraphicFramePr>
            <a:graphicFrameLocks noGrp="1"/>
          </p:cNvGraphicFramePr>
          <p:nvPr/>
        </p:nvGraphicFramePr>
        <p:xfrm>
          <a:off x="242888" y="5791200"/>
          <a:ext cx="8748712" cy="639962"/>
        </p:xfrm>
        <a:graphic>
          <a:graphicData uri="http://schemas.openxmlformats.org/drawingml/2006/table">
            <a:tbl>
              <a:tblPr/>
              <a:tblGrid>
                <a:gridCol w="3005137"/>
                <a:gridCol w="242888"/>
                <a:gridCol w="2679700"/>
                <a:gridCol w="244475"/>
                <a:gridCol w="2576512"/>
              </a:tblGrid>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rPr>
                        <a:t>  VITA In-Ceram ZIRCONIA BLANKS</a:t>
                      </a:r>
                      <a:br>
                        <a:rPr kumimoji="0" lang="tr-TR" sz="1200" b="0" i="0" u="none" strike="noStrike" cap="none" normalizeH="0" baseline="0" smtClean="0">
                          <a:ln>
                            <a:noFill/>
                          </a:ln>
                          <a:solidFill>
                            <a:schemeClr val="tx1"/>
                          </a:solidFill>
                          <a:effectLst/>
                          <a:latin typeface="Arial" charset="0"/>
                        </a:rPr>
                      </a:br>
                      <a:r>
                        <a:rPr kumimoji="0" lang="tr-TR" sz="1200" b="0" i="0" u="none" strike="noStrike" cap="none" normalizeH="0" baseline="0" smtClean="0">
                          <a:ln>
                            <a:noFill/>
                          </a:ln>
                          <a:solidFill>
                            <a:schemeClr val="tx1"/>
                          </a:solidFill>
                          <a:effectLst/>
                          <a:latin typeface="Arial" charset="0"/>
                        </a:rPr>
                        <a:t>  for CELAY</a:t>
                      </a:r>
                    </a:p>
                  </a:txBody>
                  <a:tcPr marT="45661" marB="45661" anchor="ct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200" b="0" i="0" u="none" strike="noStrike" cap="none" normalizeH="0" baseline="0" smtClean="0">
                        <a:ln>
                          <a:noFill/>
                        </a:ln>
                        <a:solidFill>
                          <a:schemeClr val="tx1"/>
                        </a:solidFill>
                        <a:effectLst/>
                        <a:latin typeface="Arial" charset="0"/>
                      </a:endParaRPr>
                    </a:p>
                  </a:txBody>
                  <a:tcPr marT="45661" marB="45661" anchor="ct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rPr>
                        <a:t>                 </a:t>
                      </a:r>
                      <a:br>
                        <a:rPr kumimoji="0" lang="tr-TR" sz="1200" b="0" i="0" u="none" strike="noStrike" cap="none" normalizeH="0" baseline="0" smtClean="0">
                          <a:ln>
                            <a:noFill/>
                          </a:ln>
                          <a:solidFill>
                            <a:schemeClr val="tx1"/>
                          </a:solidFill>
                          <a:effectLst/>
                          <a:latin typeface="Arial" charset="0"/>
                        </a:rPr>
                      </a:br>
                      <a:r>
                        <a:rPr kumimoji="0" lang="tr-TR" sz="1200" b="0" i="0" u="none" strike="noStrike" cap="none" normalizeH="0" baseline="0" smtClean="0">
                          <a:ln>
                            <a:noFill/>
                          </a:ln>
                          <a:solidFill>
                            <a:schemeClr val="tx1"/>
                          </a:solidFill>
                          <a:effectLst/>
                          <a:latin typeface="Arial" charset="0"/>
                        </a:rPr>
                        <a:t> VITA In-Ceram ALUMINA BLANKS</a:t>
                      </a:r>
                      <a:br>
                        <a:rPr kumimoji="0" lang="tr-TR" sz="1200" b="0" i="0" u="none" strike="noStrike" cap="none" normalizeH="0" baseline="0" smtClean="0">
                          <a:ln>
                            <a:noFill/>
                          </a:ln>
                          <a:solidFill>
                            <a:schemeClr val="tx1"/>
                          </a:solidFill>
                          <a:effectLst/>
                          <a:latin typeface="Arial" charset="0"/>
                        </a:rPr>
                      </a:br>
                      <a:r>
                        <a:rPr kumimoji="0" lang="tr-TR" sz="1200" b="0" i="0" u="none" strike="noStrike" cap="none" normalizeH="0" baseline="0" smtClean="0">
                          <a:ln>
                            <a:noFill/>
                          </a:ln>
                          <a:solidFill>
                            <a:schemeClr val="tx1"/>
                          </a:solidFill>
                          <a:effectLst/>
                          <a:latin typeface="Arial" charset="0"/>
                        </a:rPr>
                        <a:t>for CELAY</a:t>
                      </a:r>
                    </a:p>
                  </a:txBody>
                  <a:tcPr marT="45661" marB="45661" anchor="ct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200" b="0" i="0" u="none" strike="noStrike" cap="none" normalizeH="0" baseline="0" smtClean="0">
                        <a:ln>
                          <a:noFill/>
                        </a:ln>
                        <a:solidFill>
                          <a:schemeClr val="tx1"/>
                        </a:solidFill>
                        <a:effectLst/>
                        <a:latin typeface="Arial" charset="0"/>
                      </a:endParaRPr>
                    </a:p>
                  </a:txBody>
                  <a:tcPr marT="45661" marB="45661" anchor="ct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rPr>
                        <a:t>                 </a:t>
                      </a:r>
                      <a:br>
                        <a:rPr kumimoji="0" lang="tr-TR" sz="1200" b="0" i="0" u="none" strike="noStrike" cap="none" normalizeH="0" baseline="0" smtClean="0">
                          <a:ln>
                            <a:noFill/>
                          </a:ln>
                          <a:solidFill>
                            <a:schemeClr val="tx1"/>
                          </a:solidFill>
                          <a:effectLst/>
                          <a:latin typeface="Arial" charset="0"/>
                        </a:rPr>
                      </a:br>
                      <a:r>
                        <a:rPr kumimoji="0" lang="tr-TR" sz="1200" b="0" i="0" u="none" strike="noStrike" cap="none" normalizeH="0" baseline="0" smtClean="0">
                          <a:ln>
                            <a:noFill/>
                          </a:ln>
                          <a:solidFill>
                            <a:schemeClr val="tx1"/>
                          </a:solidFill>
                          <a:effectLst/>
                          <a:latin typeface="Arial" charset="0"/>
                        </a:rPr>
                        <a:t>VITA In-Ceram SPINELL BLANKS</a:t>
                      </a:r>
                      <a:br>
                        <a:rPr kumimoji="0" lang="tr-TR" sz="1200" b="0" i="0" u="none" strike="noStrike" cap="none" normalizeH="0" baseline="0" smtClean="0">
                          <a:ln>
                            <a:noFill/>
                          </a:ln>
                          <a:solidFill>
                            <a:schemeClr val="tx1"/>
                          </a:solidFill>
                          <a:effectLst/>
                          <a:latin typeface="Arial" charset="0"/>
                        </a:rPr>
                      </a:br>
                      <a:r>
                        <a:rPr kumimoji="0" lang="tr-TR" sz="1200" b="0" i="0" u="none" strike="noStrike" cap="none" normalizeH="0" baseline="0" smtClean="0">
                          <a:ln>
                            <a:noFill/>
                          </a:ln>
                          <a:solidFill>
                            <a:schemeClr val="tx1"/>
                          </a:solidFill>
                          <a:effectLst/>
                          <a:latin typeface="Arial" charset="0"/>
                        </a:rPr>
                        <a:t>for CELAY</a:t>
                      </a:r>
                    </a:p>
                  </a:txBody>
                  <a:tcPr marT="45661" marB="45661" anchor="ctr" horzOverflow="overflow">
                    <a:lnL>
                      <a:noFill/>
                    </a:lnL>
                    <a:lnR cap="flat">
                      <a:noFill/>
                    </a:lnR>
                    <a:lnT cap="flat">
                      <a:noFill/>
                    </a:lnT>
                    <a:lnB cap="flat">
                      <a:noFill/>
                    </a:lnB>
                    <a:lnTlToBr>
                      <a:noFill/>
                    </a:lnTlToBr>
                    <a:lnBlToTr>
                      <a:noFill/>
                    </a:lnBlToTr>
                    <a:noFill/>
                  </a:tcPr>
                </a:tc>
              </a:tr>
            </a:tbl>
          </a:graphicData>
        </a:graphic>
      </p:graphicFrame>
      <p:pic>
        <p:nvPicPr>
          <p:cNvPr id="45073" name="Picture 21" descr="1pix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7788" y="2606675"/>
            <a:ext cx="9525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4" name="Picture 22" descr="1pix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9013" y="2606675"/>
            <a:ext cx="9525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5" name="Text Box 23"/>
          <p:cNvSpPr txBox="1">
            <a:spLocks noChangeArrowheads="1"/>
          </p:cNvSpPr>
          <p:nvPr/>
        </p:nvSpPr>
        <p:spPr bwMode="auto">
          <a:xfrm>
            <a:off x="592138" y="23685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tr-TR" altLang="tr-TR" sz="1800"/>
          </a:p>
        </p:txBody>
      </p:sp>
      <p:sp>
        <p:nvSpPr>
          <p:cNvPr id="45076" name="Text Box 24"/>
          <p:cNvSpPr txBox="1">
            <a:spLocks noChangeArrowheads="1"/>
          </p:cNvSpPr>
          <p:nvPr/>
        </p:nvSpPr>
        <p:spPr bwMode="auto">
          <a:xfrm>
            <a:off x="323850" y="2560638"/>
            <a:ext cx="266382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200"/>
              <a:t>VITA In-Ceram ZIRCONIA BLANKS</a:t>
            </a:r>
            <a:br>
              <a:rPr lang="tr-TR" altLang="tr-TR" sz="1200"/>
            </a:br>
            <a:r>
              <a:rPr lang="tr-TR" altLang="tr-TR" sz="1200"/>
              <a:t>for Cerec</a:t>
            </a:r>
          </a:p>
          <a:p>
            <a:pPr eaLnBrk="1" hangingPunct="1">
              <a:spcBef>
                <a:spcPct val="0"/>
              </a:spcBef>
              <a:buFontTx/>
              <a:buNone/>
            </a:pPr>
            <a:endParaRPr lang="tr-TR" altLang="tr-TR" sz="1200"/>
          </a:p>
        </p:txBody>
      </p:sp>
      <p:sp>
        <p:nvSpPr>
          <p:cNvPr id="45077" name="Text Box 25"/>
          <p:cNvSpPr txBox="1">
            <a:spLocks noChangeArrowheads="1"/>
          </p:cNvSpPr>
          <p:nvPr/>
        </p:nvSpPr>
        <p:spPr bwMode="auto">
          <a:xfrm>
            <a:off x="3348038" y="2468563"/>
            <a:ext cx="2808287"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a:t>  </a:t>
            </a:r>
            <a:r>
              <a:rPr lang="tr-TR" altLang="tr-TR" sz="1200"/>
              <a:t>VITA In-Ceram ALUMINA BLANKS</a:t>
            </a:r>
            <a:br>
              <a:rPr lang="tr-TR" altLang="tr-TR" sz="1200"/>
            </a:br>
            <a:r>
              <a:rPr lang="tr-TR" altLang="tr-TR" sz="1200"/>
              <a:t>for Cerec</a:t>
            </a:r>
          </a:p>
          <a:p>
            <a:pPr eaLnBrk="1" hangingPunct="1">
              <a:spcBef>
                <a:spcPct val="0"/>
              </a:spcBef>
              <a:buFontTx/>
              <a:buNone/>
            </a:pPr>
            <a:endParaRPr lang="tr-TR" altLang="tr-TR" sz="1200"/>
          </a:p>
        </p:txBody>
      </p:sp>
      <p:sp>
        <p:nvSpPr>
          <p:cNvPr id="45078" name="Text Box 26"/>
          <p:cNvSpPr txBox="1">
            <a:spLocks noChangeArrowheads="1"/>
          </p:cNvSpPr>
          <p:nvPr/>
        </p:nvSpPr>
        <p:spPr bwMode="auto">
          <a:xfrm>
            <a:off x="6372225" y="2560638"/>
            <a:ext cx="25209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200"/>
              <a:t>VITA In-Ceram SPINELL BLANKS</a:t>
            </a:r>
            <a:br>
              <a:rPr lang="tr-TR" altLang="tr-TR" sz="1200"/>
            </a:br>
            <a:r>
              <a:rPr lang="tr-TR" altLang="tr-TR" sz="1200"/>
              <a:t>for Cerec</a:t>
            </a:r>
          </a:p>
          <a:p>
            <a:pPr eaLnBrk="1" hangingPunct="1">
              <a:spcBef>
                <a:spcPct val="0"/>
              </a:spcBef>
              <a:buFontTx/>
              <a:buNone/>
            </a:pPr>
            <a:endParaRPr lang="tr-TR" altLang="tr-TR" sz="1200"/>
          </a:p>
        </p:txBody>
      </p:sp>
    </p:spTree>
    <p:extLst>
      <p:ext uri="{BB962C8B-B14F-4D97-AF65-F5344CB8AC3E}">
        <p14:creationId xmlns:p14="http://schemas.microsoft.com/office/powerpoint/2010/main" val="24325062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3" name="Picture 3" descr="alsu_dcs_blan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25538"/>
            <a:ext cx="3808413"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4" descr="sort_yz_cub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127125"/>
            <a:ext cx="4724400" cy="308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1205" name="Group 5"/>
          <p:cNvGraphicFramePr>
            <a:graphicFrameLocks noGrp="1"/>
          </p:cNvGraphicFramePr>
          <p:nvPr/>
        </p:nvGraphicFramePr>
        <p:xfrm>
          <a:off x="755650" y="4292600"/>
          <a:ext cx="7920038" cy="915988"/>
        </p:xfrm>
        <a:graphic>
          <a:graphicData uri="http://schemas.openxmlformats.org/drawingml/2006/table">
            <a:tbl>
              <a:tblPr/>
              <a:tblGrid>
                <a:gridCol w="3646488"/>
                <a:gridCol w="307975"/>
                <a:gridCol w="3965575"/>
              </a:tblGrid>
              <a:tr h="915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VITA In-Ceram ALUMINA BLANKS</a:t>
                      </a:r>
                      <a:br>
                        <a:rPr kumimoji="0" lang="tr-TR" sz="1600" b="0" i="0" u="none" strike="noStrike" cap="none" normalizeH="0" baseline="0" smtClean="0">
                          <a:ln>
                            <a:noFill/>
                          </a:ln>
                          <a:solidFill>
                            <a:schemeClr val="tx1"/>
                          </a:solidFill>
                          <a:effectLst/>
                          <a:latin typeface="Arial" charset="0"/>
                        </a:rPr>
                      </a:br>
                      <a:r>
                        <a:rPr kumimoji="0" lang="tr-TR" sz="1600" b="0" i="0" u="none" strike="noStrike" cap="none" normalizeH="0" baseline="0" smtClean="0">
                          <a:ln>
                            <a:noFill/>
                          </a:ln>
                          <a:solidFill>
                            <a:schemeClr val="tx1"/>
                          </a:solidFill>
                          <a:effectLst/>
                          <a:latin typeface="Arial" charset="0"/>
                        </a:rPr>
                        <a:t>for DCS</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VITA In-Ceram YZ CUBES for CEREC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600" b="0" i="0" u="none" strike="noStrike" cap="none" normalizeH="0" baseline="0" smtClean="0">
                        <a:ln>
                          <a:noFill/>
                        </a:ln>
                        <a:solidFill>
                          <a:schemeClr val="tx1"/>
                        </a:solidFill>
                        <a:effectLst/>
                        <a:latin typeface="Arial" charset="0"/>
                      </a:endParaRPr>
                    </a:p>
                  </a:txBody>
                  <a:tcPr anchor="ctr" horzOverflow="overflow">
                    <a:lnL>
                      <a:noFill/>
                    </a:lnL>
                    <a:lnR cap="flat">
                      <a:noFill/>
                    </a:lnR>
                    <a:lnT cap="fla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13110721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7" name="Rectangle 3"/>
          <p:cNvSpPr>
            <a:spLocks noGrp="1" noChangeArrowheads="1"/>
          </p:cNvSpPr>
          <p:nvPr>
            <p:ph idx="1"/>
          </p:nvPr>
        </p:nvSpPr>
        <p:spPr>
          <a:xfrm>
            <a:off x="457200" y="549275"/>
            <a:ext cx="8229600" cy="5576888"/>
          </a:xfrm>
        </p:spPr>
        <p:txBody>
          <a:bodyPr/>
          <a:lstStyle/>
          <a:p>
            <a:pPr marL="609600" indent="-609600" eaLnBrk="1" hangingPunct="1">
              <a:buFontTx/>
              <a:buNone/>
            </a:pPr>
            <a:r>
              <a:rPr lang="tr-TR" altLang="tr-TR" sz="2800" b="1" smtClean="0"/>
              <a:t>                      Endikasyonları</a:t>
            </a:r>
            <a:r>
              <a:rPr lang="tr-TR" altLang="tr-TR" smtClean="0"/>
              <a:t>       </a:t>
            </a:r>
          </a:p>
          <a:p>
            <a:pPr marL="609600" indent="-609600" eaLnBrk="1" hangingPunct="1">
              <a:buFontTx/>
              <a:buNone/>
            </a:pPr>
            <a:endParaRPr lang="tr-TR" altLang="tr-TR" smtClean="0"/>
          </a:p>
          <a:p>
            <a:pPr marL="2209800" lvl="4" indent="-381000" eaLnBrk="1" hangingPunct="1">
              <a:lnSpc>
                <a:spcPct val="120000"/>
              </a:lnSpc>
            </a:pPr>
            <a:r>
              <a:rPr lang="tr-TR" altLang="tr-TR" sz="2800" smtClean="0"/>
              <a:t>Inlay / Onlay</a:t>
            </a:r>
          </a:p>
          <a:p>
            <a:pPr marL="2209800" lvl="4" indent="-381000" eaLnBrk="1" hangingPunct="1">
              <a:lnSpc>
                <a:spcPct val="120000"/>
              </a:lnSpc>
            </a:pPr>
            <a:r>
              <a:rPr lang="tr-TR" altLang="tr-TR" sz="2800" smtClean="0"/>
              <a:t>Anterior Kronlar</a:t>
            </a:r>
          </a:p>
          <a:p>
            <a:pPr marL="2209800" lvl="4" indent="-381000" eaLnBrk="1" hangingPunct="1">
              <a:lnSpc>
                <a:spcPct val="120000"/>
              </a:lnSpc>
            </a:pPr>
            <a:r>
              <a:rPr lang="tr-TR" altLang="tr-TR" sz="2800" smtClean="0"/>
              <a:t>3 üyeli anterior köprüler</a:t>
            </a:r>
          </a:p>
          <a:p>
            <a:pPr marL="2209800" lvl="4" indent="-381000" eaLnBrk="1" hangingPunct="1">
              <a:lnSpc>
                <a:spcPct val="120000"/>
              </a:lnSpc>
            </a:pPr>
            <a:r>
              <a:rPr lang="tr-TR" altLang="tr-TR" sz="2800" smtClean="0"/>
              <a:t>Posterior kronlar</a:t>
            </a:r>
          </a:p>
          <a:p>
            <a:pPr marL="2209800" lvl="4" indent="-381000" eaLnBrk="1" hangingPunct="1">
              <a:lnSpc>
                <a:spcPct val="120000"/>
              </a:lnSpc>
            </a:pPr>
            <a:r>
              <a:rPr lang="tr-TR" altLang="tr-TR" sz="2800" smtClean="0"/>
              <a:t>3 üyeli posterior köprüler</a:t>
            </a:r>
          </a:p>
          <a:p>
            <a:pPr marL="2209800" lvl="4" indent="-381000" eaLnBrk="1" hangingPunct="1">
              <a:lnSpc>
                <a:spcPct val="120000"/>
              </a:lnSpc>
            </a:pPr>
            <a:r>
              <a:rPr lang="tr-TR" altLang="tr-TR" sz="2800" smtClean="0"/>
              <a:t>Implant üst yapısı</a:t>
            </a:r>
          </a:p>
        </p:txBody>
      </p:sp>
    </p:spTree>
    <p:extLst>
      <p:ext uri="{BB962C8B-B14F-4D97-AF65-F5344CB8AC3E}">
        <p14:creationId xmlns:p14="http://schemas.microsoft.com/office/powerpoint/2010/main" val="4221887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1" name="Picture 3" descr="018"/>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34925" y="1484313"/>
            <a:ext cx="9178925"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3252" name="Group 4"/>
          <p:cNvGraphicFramePr>
            <a:graphicFrameLocks noGrp="1"/>
          </p:cNvGraphicFramePr>
          <p:nvPr/>
        </p:nvGraphicFramePr>
        <p:xfrm>
          <a:off x="0" y="2636838"/>
          <a:ext cx="9180513" cy="2665413"/>
        </p:xfrm>
        <a:graphic>
          <a:graphicData uri="http://schemas.openxmlformats.org/drawingml/2006/table">
            <a:tbl>
              <a:tblPr/>
              <a:tblGrid>
                <a:gridCol w="1511300"/>
                <a:gridCol w="1587500"/>
                <a:gridCol w="830263"/>
                <a:gridCol w="831850"/>
                <a:gridCol w="754062"/>
                <a:gridCol w="831850"/>
                <a:gridCol w="1360488"/>
                <a:gridCol w="1473200"/>
              </a:tblGrid>
              <a:tr h="889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dirty="0" smtClean="0">
                          <a:ln>
                            <a:noFill/>
                          </a:ln>
                          <a:solidFill>
                            <a:schemeClr val="tx1"/>
                          </a:solidFill>
                          <a:effectLst/>
                          <a:latin typeface="Arial" charset="0"/>
                        </a:rPr>
                        <a:t>VITA </a:t>
                      </a:r>
                      <a:r>
                        <a:rPr kumimoji="0" lang="tr-TR" sz="1400" b="0" i="0" u="none" strike="noStrike" cap="none" normalizeH="0" baseline="0" dirty="0" err="1" smtClean="0">
                          <a:ln>
                            <a:noFill/>
                          </a:ln>
                          <a:solidFill>
                            <a:schemeClr val="tx1"/>
                          </a:solidFill>
                          <a:effectLst/>
                          <a:latin typeface="Arial" charset="0"/>
                        </a:rPr>
                        <a:t>In-Ceram</a:t>
                      </a:r>
                      <a:endParaRPr kumimoji="0" lang="tr-TR" sz="14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dirty="0" smtClean="0">
                          <a:ln>
                            <a:noFill/>
                          </a:ln>
                          <a:solidFill>
                            <a:schemeClr val="tx1"/>
                          </a:solidFill>
                          <a:effectLst/>
                          <a:latin typeface="Arial" charset="0"/>
                        </a:rPr>
                        <a:t>SPINELL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FF0066"/>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FF0066"/>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66FF33"/>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tr-TR" sz="4800" b="0" i="0" u="none" strike="noStrike" cap="none" normalizeH="0" baseline="0" smtClean="0">
                          <a:ln>
                            <a:noFill/>
                          </a:ln>
                          <a:solidFill>
                            <a:srgbClr val="FF0066"/>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4800" b="0" i="0" u="none" strike="noStrike" cap="none" normalizeH="0" baseline="0" dirty="0" smtClean="0">
                        <a:ln>
                          <a:noFill/>
                        </a:ln>
                        <a:solidFill>
                          <a:srgbClr val="FF0066"/>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4800" b="0" i="0" u="none" strike="noStrike" cap="none" normalizeH="0" baseline="0" smtClean="0">
                        <a:ln>
                          <a:noFill/>
                        </a:ln>
                        <a:solidFill>
                          <a:srgbClr val="FFCC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4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74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rPr>
                        <a:t>VITA In-Ceram</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rPr>
                        <a:t>ALUMINA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4800" b="0" i="0" u="none" strike="noStrike" cap="none" normalizeH="0" baseline="0" smtClean="0">
                        <a:ln>
                          <a:noFill/>
                        </a:ln>
                        <a:solidFill>
                          <a:srgbClr val="FF33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FF0066"/>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66FF33"/>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66FF33"/>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66FF33"/>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4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9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rPr>
                        <a:t>VITA In-Ceram</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charset="0"/>
                        </a:rPr>
                        <a:t>ZIRCONIA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FF0066"/>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66FF33"/>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FF0066"/>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4800" b="0" i="0" u="none" strike="noStrike" cap="none" normalizeH="0" baseline="0" smtClean="0">
                          <a:ln>
                            <a:noFill/>
                          </a:ln>
                          <a:solidFill>
                            <a:srgbClr val="66FF33"/>
                          </a:solidFill>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7869314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75" name="Rectangle 3"/>
          <p:cNvSpPr>
            <a:spLocks noChangeArrowheads="1"/>
          </p:cNvSpPr>
          <p:nvPr/>
        </p:nvSpPr>
        <p:spPr bwMode="auto">
          <a:xfrm>
            <a:off x="3348038" y="404813"/>
            <a:ext cx="2546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3600">
                <a:solidFill>
                  <a:schemeClr val="tx2"/>
                </a:solidFill>
              </a:rPr>
              <a:t>Slip Tekniği</a:t>
            </a:r>
          </a:p>
        </p:txBody>
      </p:sp>
      <p:sp>
        <p:nvSpPr>
          <p:cNvPr id="54276" name="Rectangle 4"/>
          <p:cNvSpPr>
            <a:spLocks noGrp="1" noChangeArrowheads="1"/>
          </p:cNvSpPr>
          <p:nvPr>
            <p:ph type="body" idx="1"/>
          </p:nvPr>
        </p:nvSpPr>
        <p:spPr>
          <a:xfrm>
            <a:off x="457200" y="1125538"/>
            <a:ext cx="8229600" cy="5543550"/>
          </a:xfrm>
        </p:spPr>
        <p:txBody>
          <a:bodyPr/>
          <a:lstStyle/>
          <a:p>
            <a:pPr algn="just" eaLnBrk="1" hangingPunct="1">
              <a:buFontTx/>
              <a:buNone/>
            </a:pPr>
            <a:r>
              <a:rPr lang="tr-TR" altLang="tr-TR" sz="2800" smtClean="0"/>
              <a:t>		Teknik kolaylıkla ve çabuk bir şekilde öğrenilebilir. Kron alt yapısının üretim prosedürünün basamakları  şu şekildedir:</a:t>
            </a:r>
          </a:p>
          <a:p>
            <a:pPr lvl="2" eaLnBrk="1" hangingPunct="1">
              <a:buFontTx/>
              <a:buAutoNum type="arabicPeriod"/>
            </a:pPr>
            <a:r>
              <a:rPr lang="tr-TR" altLang="tr-TR" sz="2800" smtClean="0"/>
              <a:t>Slip uygulaması</a:t>
            </a:r>
          </a:p>
          <a:p>
            <a:pPr lvl="2" eaLnBrk="1" hangingPunct="1">
              <a:buFontTx/>
              <a:buAutoNum type="arabicPeriod"/>
            </a:pPr>
            <a:r>
              <a:rPr lang="tr-TR" altLang="tr-TR" sz="2800" smtClean="0"/>
              <a:t>Sinterleme fırınlamasında sonra VITA In-Ceram koping </a:t>
            </a:r>
          </a:p>
          <a:p>
            <a:pPr lvl="2" eaLnBrk="1" hangingPunct="1">
              <a:buFontTx/>
              <a:buAutoNum type="arabicPeriod"/>
            </a:pPr>
            <a:r>
              <a:rPr lang="tr-TR" altLang="tr-TR" sz="2800" smtClean="0"/>
              <a:t>VITA In-Ceram kopinge cam infiltrasyonu</a:t>
            </a:r>
          </a:p>
          <a:p>
            <a:pPr lvl="2" eaLnBrk="1" hangingPunct="1">
              <a:buFontTx/>
              <a:buAutoNum type="arabicPeriod"/>
            </a:pPr>
            <a:r>
              <a:rPr lang="tr-TR" altLang="tr-TR" sz="2800" smtClean="0"/>
              <a:t>Cam infiltrasyonu yapılmış VITA In-Ceram kopingin bitimi</a:t>
            </a:r>
          </a:p>
          <a:p>
            <a:pPr lvl="2" eaLnBrk="1" hangingPunct="1">
              <a:buFontTx/>
              <a:buAutoNum type="arabicPeriod"/>
            </a:pPr>
            <a:r>
              <a:rPr lang="tr-TR" altLang="tr-TR" sz="2800" smtClean="0"/>
              <a:t>VITADUR ALPHA ile veneerlenmiş VITA In-Ceram kron</a:t>
            </a:r>
          </a:p>
          <a:p>
            <a:pPr eaLnBrk="1" hangingPunct="1"/>
            <a:endParaRPr lang="tr-TR" altLang="tr-TR" sz="2800" smtClean="0"/>
          </a:p>
        </p:txBody>
      </p:sp>
    </p:spTree>
    <p:extLst>
      <p:ext uri="{BB962C8B-B14F-4D97-AF65-F5344CB8AC3E}">
        <p14:creationId xmlns:p14="http://schemas.microsoft.com/office/powerpoint/2010/main" val="30521282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9" name="Picture 3" descr="schlicker_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765175"/>
            <a:ext cx="3489325" cy="453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schlicker_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765175"/>
            <a:ext cx="3494087" cy="453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1152525" y="5661025"/>
            <a:ext cx="1835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a:t>Slip Uygulaması</a:t>
            </a:r>
          </a:p>
        </p:txBody>
      </p:sp>
      <p:sp>
        <p:nvSpPr>
          <p:cNvPr id="55302" name="Rectangle 6"/>
          <p:cNvSpPr>
            <a:spLocks noChangeArrowheads="1"/>
          </p:cNvSpPr>
          <p:nvPr/>
        </p:nvSpPr>
        <p:spPr bwMode="auto">
          <a:xfrm>
            <a:off x="4252913" y="5661025"/>
            <a:ext cx="47117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a:solidFill>
                  <a:schemeClr val="tx2"/>
                </a:solidFill>
              </a:rPr>
              <a:t>Sinterleme Fırınlamasından Sonra VITA In-Ceram Koping</a:t>
            </a:r>
          </a:p>
        </p:txBody>
      </p:sp>
    </p:spTree>
    <p:extLst>
      <p:ext uri="{BB962C8B-B14F-4D97-AF65-F5344CB8AC3E}">
        <p14:creationId xmlns:p14="http://schemas.microsoft.com/office/powerpoint/2010/main" val="20624866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3" name="Picture 3" descr="schlicker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765175"/>
            <a:ext cx="3268662" cy="42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4" descr="schlicker_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6850" y="765175"/>
            <a:ext cx="3182938"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Rectangle 5"/>
          <p:cNvSpPr>
            <a:spLocks noChangeArrowheads="1"/>
          </p:cNvSpPr>
          <p:nvPr/>
        </p:nvSpPr>
        <p:spPr bwMode="auto">
          <a:xfrm>
            <a:off x="684213" y="5229225"/>
            <a:ext cx="36718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a:solidFill>
                  <a:schemeClr val="tx2"/>
                </a:solidFill>
              </a:rPr>
              <a:t>VITA In-Ceram Kopinge Cam İnfiltrasyonu</a:t>
            </a:r>
          </a:p>
        </p:txBody>
      </p:sp>
      <p:sp>
        <p:nvSpPr>
          <p:cNvPr id="56326" name="Rectangle 6"/>
          <p:cNvSpPr>
            <a:spLocks noChangeArrowheads="1"/>
          </p:cNvSpPr>
          <p:nvPr/>
        </p:nvSpPr>
        <p:spPr bwMode="auto">
          <a:xfrm>
            <a:off x="5078413" y="5229225"/>
            <a:ext cx="37417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a:solidFill>
                  <a:schemeClr val="tx2"/>
                </a:solidFill>
              </a:rPr>
              <a:t>Cam İnfiltrasyonu Yapılmış VITA In-Ceram Kopingin Bitimi</a:t>
            </a:r>
          </a:p>
        </p:txBody>
      </p:sp>
    </p:spTree>
    <p:extLst>
      <p:ext uri="{BB962C8B-B14F-4D97-AF65-F5344CB8AC3E}">
        <p14:creationId xmlns:p14="http://schemas.microsoft.com/office/powerpoint/2010/main" val="18593377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7" name="Picture 3" descr="schlick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5563" y="476250"/>
            <a:ext cx="3416300"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4"/>
          <p:cNvSpPr>
            <a:spLocks noChangeArrowheads="1"/>
          </p:cNvSpPr>
          <p:nvPr/>
        </p:nvSpPr>
        <p:spPr bwMode="auto">
          <a:xfrm>
            <a:off x="1763713" y="5157788"/>
            <a:ext cx="5886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a:solidFill>
                  <a:schemeClr val="tx2"/>
                </a:solidFill>
              </a:rPr>
              <a:t>VITADUR ALPHA ile Veneerlenmiş VITA In-Ceram Kron</a:t>
            </a:r>
          </a:p>
        </p:txBody>
      </p:sp>
    </p:spTree>
    <p:extLst>
      <p:ext uri="{BB962C8B-B14F-4D97-AF65-F5344CB8AC3E}">
        <p14:creationId xmlns:p14="http://schemas.microsoft.com/office/powerpoint/2010/main" val="38184453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33338"/>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5539" name="Group 3"/>
          <p:cNvGraphicFramePr>
            <a:graphicFrameLocks noGrp="1"/>
          </p:cNvGraphicFramePr>
          <p:nvPr/>
        </p:nvGraphicFramePr>
        <p:xfrm>
          <a:off x="179388" y="908050"/>
          <a:ext cx="8785225" cy="5505457"/>
        </p:xfrm>
        <a:graphic>
          <a:graphicData uri="http://schemas.openxmlformats.org/drawingml/2006/table">
            <a:tbl>
              <a:tblPr/>
              <a:tblGrid>
                <a:gridCol w="2055812"/>
                <a:gridCol w="2212975"/>
                <a:gridCol w="2259013"/>
                <a:gridCol w="2257425"/>
              </a:tblGrid>
              <a:tr h="9143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Fiziksel Özellikleri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ea typeface="Times New Roman" pitchFamily="18" charset="0"/>
                          <a:cs typeface="Arial" charset="0"/>
                        </a:rPr>
                        <a:t>In-Ceram® Option</a:t>
                      </a:r>
                      <a:endPar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Bükülme Dayancı</a:t>
                      </a:r>
                      <a:endParaRPr kumimoji="0" lang="tr-TR" sz="1800" b="1" i="0" u="none" strike="noStrike" cap="none" normalizeH="0" baseline="0" smtClean="0">
                        <a:ln>
                          <a:noFill/>
                        </a:ln>
                        <a:solidFill>
                          <a:schemeClr val="tx1"/>
                        </a:solidFill>
                        <a:effectLst/>
                        <a:latin typeface="Times New Roman" pitchFamily="18" charset="0"/>
                      </a:endParaRP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700213" algn="l"/>
                        </a:tabLst>
                      </a:pPr>
                      <a:r>
                        <a:rPr kumimoji="0" lang="tr-TR" sz="1800" b="1" i="0" u="none" strike="noStrike" cap="none" normalizeH="0" baseline="0" smtClean="0">
                          <a:ln>
                            <a:noFill/>
                          </a:ln>
                          <a:solidFill>
                            <a:schemeClr val="tx1"/>
                          </a:solidFill>
                          <a:effectLst/>
                          <a:latin typeface="Times New Roman" pitchFamily="18" charset="0"/>
                          <a:cs typeface="Arial" charset="0"/>
                        </a:rPr>
                        <a:t>Kırılma Dayanıklılığı </a:t>
                      </a:r>
                      <a:r>
                        <a:rPr kumimoji="0" lang="tr-TR" sz="1800" b="1" i="0" u="none" strike="noStrike" cap="none" normalizeH="0" baseline="0" smtClean="0">
                          <a:ln>
                            <a:noFill/>
                          </a:ln>
                          <a:solidFill>
                            <a:schemeClr val="tx1"/>
                          </a:solidFill>
                          <a:effectLst/>
                          <a:latin typeface="Times New Roman" pitchFamily="18" charset="0"/>
                          <a:ea typeface="Times New Roman" pitchFamily="18" charset="0"/>
                          <a:cs typeface="Arial" charset="0"/>
                        </a:rPr>
                        <a:t>(in MPa x m (0.5))</a:t>
                      </a:r>
                      <a:endParaRPr kumimoji="0" lang="tr-TR" sz="1800" b="1" i="0" u="none" strike="noStrike" cap="none" normalizeH="0" baseline="0" smtClean="0">
                        <a:ln>
                          <a:noFill/>
                        </a:ln>
                        <a:solidFill>
                          <a:schemeClr val="tx1"/>
                        </a:solidFill>
                        <a:effectLst/>
                        <a:latin typeface="Times New Roman" pitchFamily="18" charset="0"/>
                      </a:endParaRP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0683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Dayanc</a:t>
                      </a:r>
                      <a:endParaRPr kumimoji="0" lang="tr-TR" sz="1800" b="1" i="0" u="none" strike="noStrike" cap="none" normalizeH="0" baseline="0" smtClean="0">
                        <a:ln>
                          <a:noFill/>
                        </a:ln>
                        <a:solidFill>
                          <a:schemeClr val="tx1"/>
                        </a:solidFill>
                        <a:effectLst/>
                        <a:latin typeface="Times New Roman" pitchFamily="18" charset="0"/>
                      </a:endParaRPr>
                    </a:p>
                  </a:txBody>
                  <a:tcPr marT="45716" marB="4571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Zirconia </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Alumina </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Spinell </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700 MPa (8)</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500 MPa (9) </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350 MPa (9)</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6.8 (10)</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4.7 (10)</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2.7 (10)</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3730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Translusentlik</a:t>
                      </a:r>
                      <a:r>
                        <a:rPr kumimoji="0" lang="tr-TR" sz="18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tr-TR" sz="1800" b="1" i="0" u="none" strike="noStrike" cap="none" normalizeH="0" baseline="0" smtClean="0">
                        <a:ln>
                          <a:noFill/>
                        </a:ln>
                        <a:solidFill>
                          <a:schemeClr val="tx1"/>
                        </a:solidFill>
                        <a:effectLst/>
                        <a:latin typeface="Times New Roman" pitchFamily="18" charset="0"/>
                      </a:endParaRPr>
                    </a:p>
                  </a:txBody>
                  <a:tcPr marT="45716" marB="4571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Spinell</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Alumina</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Zirconia</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Arial" charset="0"/>
                        </a:rPr>
                        <a:t>Çok yüksek translusentlikte</a:t>
                      </a: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
                      </a:r>
                      <a:b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b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a:t>
                      </a:r>
                      <a:r>
                        <a:rPr kumimoji="0" lang="tr-TR" sz="1800" b="0" i="0" u="none" strike="noStrike" cap="none" normalizeH="0" baseline="0" smtClean="0">
                          <a:ln>
                            <a:noFill/>
                          </a:ln>
                          <a:solidFill>
                            <a:schemeClr val="tx1"/>
                          </a:solidFill>
                          <a:effectLst/>
                          <a:latin typeface="Times New Roman" pitchFamily="18" charset="0"/>
                          <a:cs typeface="Arial" charset="0"/>
                        </a:rPr>
                        <a:t>Estetik sınırlar için mükemmel</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 </a:t>
                      </a:r>
                      <a:br>
                        <a:rPr kumimoji="0" lang="tr-TR" sz="1800" b="0" i="0" u="none" strike="noStrike" cap="none" normalizeH="0" baseline="0" smtClean="0">
                          <a:ln>
                            <a:noFill/>
                          </a:ln>
                          <a:solidFill>
                            <a:schemeClr val="tx1"/>
                          </a:solidFill>
                          <a:effectLst/>
                          <a:latin typeface="Times New Roman" pitchFamily="18" charset="0"/>
                          <a:cs typeface="Times New Roman" pitchFamily="18" charset="0"/>
                        </a:rPr>
                      </a:br>
                      <a:r>
                        <a:rPr kumimoji="0" lang="tr-TR" sz="1800" b="0" i="0" u="none" strike="noStrike" cap="none" normalizeH="0" baseline="0" smtClean="0">
                          <a:ln>
                            <a:noFill/>
                          </a:ln>
                          <a:solidFill>
                            <a:schemeClr val="tx1"/>
                          </a:solidFill>
                          <a:effectLst/>
                          <a:latin typeface="Times New Roman" pitchFamily="18" charset="0"/>
                          <a:cs typeface="Arial" charset="0"/>
                        </a:rPr>
                        <a:t>Yüksek translusentlikte</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 </a:t>
                      </a:r>
                      <a:br>
                        <a:rPr kumimoji="0" lang="tr-TR" sz="1800" b="0" i="0" u="none" strike="noStrike" cap="none" normalizeH="0" baseline="0" smtClean="0">
                          <a:ln>
                            <a:noFill/>
                          </a:ln>
                          <a:solidFill>
                            <a:schemeClr val="tx1"/>
                          </a:solidFill>
                          <a:effectLst/>
                          <a:latin typeface="Times New Roman" pitchFamily="18" charset="0"/>
                          <a:cs typeface="Times New Roman" pitchFamily="18" charset="0"/>
                        </a:rPr>
                      </a:br>
                      <a:r>
                        <a:rPr kumimoji="0" lang="tr-TR" sz="1800" b="0" i="0" u="none" strike="noStrike" cap="none" normalizeH="0" baseline="0" smtClean="0">
                          <a:ln>
                            <a:noFill/>
                          </a:ln>
                          <a:solidFill>
                            <a:schemeClr val="tx1"/>
                          </a:solidFill>
                          <a:effectLst/>
                          <a:latin typeface="Times New Roman" pitchFamily="18" charset="0"/>
                          <a:cs typeface="Arial" charset="0"/>
                        </a:rPr>
                        <a:t>Orta derecede translusent</a:t>
                      </a:r>
                      <a:endParaRPr kumimoji="0" lang="tr-TR" sz="1800" b="0" i="0" u="none" strike="noStrike" cap="none" normalizeH="0" baseline="0" smtClean="0">
                        <a:ln>
                          <a:noFill/>
                        </a:ln>
                        <a:solidFill>
                          <a:schemeClr val="tx1"/>
                        </a:solidFill>
                        <a:effectLst/>
                        <a:latin typeface="Times New Roman" pitchFamily="18" charset="0"/>
                      </a:endParaRP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7492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Uygun Renk Seçimi</a:t>
                      </a:r>
                      <a:endParaRPr kumimoji="0" lang="tr-TR" sz="1800" b="1" i="0" u="none" strike="noStrike" cap="none" normalizeH="0" baseline="0" smtClean="0">
                        <a:ln>
                          <a:noFill/>
                        </a:ln>
                        <a:solidFill>
                          <a:schemeClr val="tx1"/>
                        </a:solidFill>
                        <a:effectLst/>
                        <a:latin typeface="Times New Roman" pitchFamily="18" charset="0"/>
                      </a:endParaRPr>
                    </a:p>
                  </a:txBody>
                  <a:tcPr marT="45716" marB="4571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Vitadur® Alpha porseleni ile veneerlenir.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Renk seçiminde Vitapan® 3D-Master™ kullanılır.</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r>
              <a:tr h="64007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Marjin Uyumu</a:t>
                      </a: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tr-TR" sz="1800" b="0" i="0" u="none" strike="noStrike" cap="none" normalizeH="0" baseline="0" smtClean="0">
                        <a:ln>
                          <a:noFill/>
                        </a:ln>
                        <a:solidFill>
                          <a:schemeClr val="tx1"/>
                        </a:solidFill>
                        <a:effectLst/>
                        <a:latin typeface="Times New Roman" pitchFamily="18" charset="0"/>
                      </a:endParaRPr>
                    </a:p>
                  </a:txBody>
                  <a:tcPr marT="45716" marB="4571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hazır koping olmadığı sürece cam infiltrasyonundan önce basit bir şekilde aşındırılabilir.</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r>
              <a:tr h="7603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Arial" charset="0"/>
                        </a:rPr>
                        <a:t>Simantasyon Tekniği</a:t>
                      </a:r>
                      <a:r>
                        <a:rPr kumimoji="0" lang="tr-TR" sz="18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tr-TR" sz="1800" b="1" i="0" u="none" strike="noStrike" cap="none" normalizeH="0" baseline="0" smtClean="0">
                        <a:ln>
                          <a:noFill/>
                        </a:ln>
                        <a:solidFill>
                          <a:schemeClr val="tx1"/>
                        </a:solidFill>
                        <a:effectLst/>
                        <a:latin typeface="Times New Roman" pitchFamily="18" charset="0"/>
                      </a:endParaRPr>
                    </a:p>
                  </a:txBody>
                  <a:tcPr marT="45716" marB="4571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ea typeface="Times New Roman" pitchFamily="18" charset="0"/>
                          <a:cs typeface="Arial" charset="0"/>
                        </a:rPr>
                        <a:t>In-Ceram restorasyonlar çinkofosfat simanlar, cam iyonomer simanlar ve kompozit adeziv simanlar ile simante edilebilir.</a:t>
                      </a:r>
                    </a:p>
                  </a:txBody>
                  <a:tcPr marT="45716" marB="4571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r>
            </a:tbl>
          </a:graphicData>
        </a:graphic>
      </p:graphicFrame>
    </p:spTree>
    <p:extLst>
      <p:ext uri="{BB962C8B-B14F-4D97-AF65-F5344CB8AC3E}">
        <p14:creationId xmlns:p14="http://schemas.microsoft.com/office/powerpoint/2010/main" val="4820401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636912"/>
            <a:ext cx="8229600" cy="1944216"/>
          </a:xfrm>
        </p:spPr>
        <p:txBody>
          <a:bodyPr>
            <a:normAutofit/>
          </a:bodyPr>
          <a:lstStyle/>
          <a:p>
            <a:r>
              <a:rPr lang="tr-TR" sz="4000" b="1" dirty="0"/>
              <a:t>2. ) Dökülebilir cam seramik sistemleri:</a:t>
            </a:r>
            <a:r>
              <a:rPr lang="en-US" sz="4000" dirty="0"/>
              <a:t/>
            </a:r>
            <a:br>
              <a:rPr lang="en-US" sz="4000" dirty="0"/>
            </a:br>
            <a:endParaRPr lang="en-US" sz="4000" dirty="0"/>
          </a:p>
        </p:txBody>
      </p:sp>
      <p:sp>
        <p:nvSpPr>
          <p:cNvPr id="3" name="İçerik Yer Tutucusu 2"/>
          <p:cNvSpPr>
            <a:spLocks noGrp="1"/>
          </p:cNvSpPr>
          <p:nvPr>
            <p:ph idx="1"/>
          </p:nvPr>
        </p:nvSpPr>
        <p:spPr>
          <a:xfrm>
            <a:off x="457200" y="5445224"/>
            <a:ext cx="8229600" cy="680939"/>
          </a:xfrm>
        </p:spPr>
        <p:txBody>
          <a:bodyPr/>
          <a:lstStyle/>
          <a:p>
            <a:endParaRPr lang="tr-TR" dirty="0" smtClean="0"/>
          </a:p>
          <a:p>
            <a:endParaRPr lang="en-US" dirty="0"/>
          </a:p>
        </p:txBody>
      </p:sp>
    </p:spTree>
    <p:extLst>
      <p:ext uri="{BB962C8B-B14F-4D97-AF65-F5344CB8AC3E}">
        <p14:creationId xmlns:p14="http://schemas.microsoft.com/office/powerpoint/2010/main" val="910546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t>a.) </a:t>
            </a:r>
            <a:r>
              <a:rPr lang="tr-TR" sz="3200" b="1" dirty="0" err="1"/>
              <a:t>Dicor</a:t>
            </a:r>
            <a:r>
              <a:rPr lang="tr-TR" sz="3200" b="1" dirty="0"/>
              <a:t>:</a:t>
            </a:r>
            <a:endParaRPr lang="en-US" sz="3200" dirty="0"/>
          </a:p>
        </p:txBody>
      </p:sp>
      <p:sp>
        <p:nvSpPr>
          <p:cNvPr id="3" name="İçerik Yer Tutucusu 2"/>
          <p:cNvSpPr>
            <a:spLocks noGrp="1"/>
          </p:cNvSpPr>
          <p:nvPr>
            <p:ph idx="1"/>
          </p:nvPr>
        </p:nvSpPr>
        <p:spPr>
          <a:xfrm>
            <a:off x="457200" y="1340768"/>
            <a:ext cx="8229600" cy="4785395"/>
          </a:xfrm>
        </p:spPr>
        <p:txBody>
          <a:bodyPr>
            <a:normAutofit fontScale="85000" lnSpcReduction="20000"/>
          </a:bodyPr>
          <a:lstStyle/>
          <a:p>
            <a:pPr marL="0" indent="0" algn="just">
              <a:buNone/>
            </a:pPr>
            <a:r>
              <a:rPr lang="tr-TR" dirty="0" smtClean="0"/>
              <a:t>	</a:t>
            </a:r>
            <a:r>
              <a:rPr lang="tr-TR" dirty="0" err="1" smtClean="0"/>
              <a:t>Dicor</a:t>
            </a:r>
            <a:r>
              <a:rPr lang="tr-TR" dirty="0"/>
              <a:t>, camsı yapıdaki çekirdekler halinde kullanıma sunulmuştur ve mum eliminasyonu tekniği ile kullanılır. </a:t>
            </a:r>
            <a:r>
              <a:rPr lang="tr-TR" dirty="0" err="1"/>
              <a:t>Kristalizasyon</a:t>
            </a:r>
            <a:r>
              <a:rPr lang="tr-TR" dirty="0"/>
              <a:t> işlemi olarak adlandırılan ve 650</a:t>
            </a:r>
            <a:r>
              <a:rPr lang="tr-TR" baseline="30000" dirty="0"/>
              <a:t>0</a:t>
            </a:r>
            <a:r>
              <a:rPr lang="tr-TR" dirty="0"/>
              <a:t>C ile 1070</a:t>
            </a:r>
            <a:r>
              <a:rPr lang="tr-TR" baseline="30000" dirty="0"/>
              <a:t>0</a:t>
            </a:r>
            <a:r>
              <a:rPr lang="tr-TR" dirty="0"/>
              <a:t>C arasında uygulanan ısıl işlem sırasında cam </a:t>
            </a:r>
            <a:r>
              <a:rPr lang="tr-TR" dirty="0" err="1"/>
              <a:t>matrix</a:t>
            </a:r>
            <a:r>
              <a:rPr lang="tr-TR" dirty="0"/>
              <a:t> içerisinde </a:t>
            </a:r>
            <a:r>
              <a:rPr lang="tr-TR" dirty="0" err="1"/>
              <a:t>tetrasiklik</a:t>
            </a:r>
            <a:r>
              <a:rPr lang="tr-TR" dirty="0"/>
              <a:t> </a:t>
            </a:r>
            <a:r>
              <a:rPr lang="tr-TR" dirty="0" err="1"/>
              <a:t>floromika</a:t>
            </a:r>
            <a:r>
              <a:rPr lang="tr-TR" dirty="0"/>
              <a:t> kristalleri büyüme göstererek, dayanıklılığı da artar. Normal seramiğin iki katı esneme dayanıklılığına sahiptir. </a:t>
            </a:r>
            <a:endParaRPr lang="en-US" dirty="0"/>
          </a:p>
          <a:p>
            <a:pPr marL="0" indent="0" algn="just">
              <a:buNone/>
            </a:pPr>
            <a:r>
              <a:rPr lang="tr-TR" dirty="0" smtClean="0"/>
              <a:t>	Yüksek </a:t>
            </a:r>
            <a:r>
              <a:rPr lang="tr-TR" dirty="0"/>
              <a:t>baskı dayanıklılığı, sertliği, yoğunluğu, aşınmaya karşı direnci, ısısal genleşme katsayısı ve yarı şeffaflık özelliği doğal diş dokusuna benzeyen özellikleridir. Ancak, kimyasal yapılarının ağız ortamında stabil olmamaları ihtimali ile çok az gelişme sağlanabilmiştir.</a:t>
            </a:r>
            <a:endParaRPr lang="en-US" dirty="0"/>
          </a:p>
          <a:p>
            <a:endParaRPr lang="en-US" dirty="0"/>
          </a:p>
        </p:txBody>
      </p:sp>
    </p:spTree>
    <p:extLst>
      <p:ext uri="{BB962C8B-B14F-4D97-AF65-F5344CB8AC3E}">
        <p14:creationId xmlns:p14="http://schemas.microsoft.com/office/powerpoint/2010/main" val="2058609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457200" y="692696"/>
            <a:ext cx="8229600" cy="5433467"/>
          </a:xfrm>
        </p:spPr>
        <p:txBody>
          <a:bodyPr>
            <a:normAutofit fontScale="92500"/>
          </a:bodyPr>
          <a:lstStyle/>
          <a:p>
            <a:pPr marL="0" indent="0" algn="just">
              <a:buNone/>
            </a:pPr>
            <a:r>
              <a:rPr lang="tr-TR" altLang="en-US" dirty="0" smtClean="0">
                <a:latin typeface="Comic Sans MS" pitchFamily="66" charset="0"/>
                <a:cs typeface="Times New Roman" pitchFamily="18" charset="0"/>
              </a:rPr>
              <a:t>	</a:t>
            </a:r>
            <a:r>
              <a:rPr lang="tr-TR" altLang="en-US" dirty="0" smtClean="0">
                <a:cs typeface="Times New Roman" pitchFamily="18" charset="0"/>
              </a:rPr>
              <a:t>80’lerin </a:t>
            </a:r>
            <a:r>
              <a:rPr lang="tr-TR" altLang="en-US" dirty="0">
                <a:cs typeface="Times New Roman" pitchFamily="18" charset="0"/>
              </a:rPr>
              <a:t>başında ilk defa tanıtılan </a:t>
            </a:r>
            <a:r>
              <a:rPr lang="tr-TR" altLang="en-US" dirty="0" err="1">
                <a:cs typeface="Times New Roman" pitchFamily="18" charset="0"/>
              </a:rPr>
              <a:t>Dicor</a:t>
            </a:r>
            <a:r>
              <a:rPr lang="tr-TR" altLang="en-US" dirty="0">
                <a:cs typeface="Times New Roman" pitchFamily="18" charset="0"/>
              </a:rPr>
              <a:t> seramik bir </a:t>
            </a:r>
            <a:r>
              <a:rPr lang="tr-TR" altLang="en-US" dirty="0" err="1">
                <a:cs typeface="Times New Roman" pitchFamily="18" charset="0"/>
              </a:rPr>
              <a:t>micaceous</a:t>
            </a:r>
            <a:r>
              <a:rPr lang="tr-TR" altLang="en-US" dirty="0">
                <a:cs typeface="Times New Roman" pitchFamily="18" charset="0"/>
              </a:rPr>
              <a:t> cam seramik </a:t>
            </a:r>
            <a:r>
              <a:rPr lang="tr-TR" altLang="en-US" dirty="0" smtClean="0">
                <a:cs typeface="Times New Roman" pitchFamily="18" charset="0"/>
              </a:rPr>
              <a:t>(%</a:t>
            </a:r>
            <a:r>
              <a:rPr lang="tr-TR" altLang="en-US" dirty="0">
                <a:cs typeface="Times New Roman" pitchFamily="18" charset="0"/>
              </a:rPr>
              <a:t>45 cam,%55 </a:t>
            </a:r>
            <a:r>
              <a:rPr lang="tr-TR" altLang="en-US" dirty="0" err="1">
                <a:cs typeface="Times New Roman" pitchFamily="18" charset="0"/>
              </a:rPr>
              <a:t>crystalline</a:t>
            </a:r>
            <a:r>
              <a:rPr lang="tr-TR" altLang="en-US" dirty="0">
                <a:cs typeface="Times New Roman" pitchFamily="18" charset="0"/>
              </a:rPr>
              <a:t> </a:t>
            </a:r>
            <a:r>
              <a:rPr lang="tr-TR" altLang="en-US" dirty="0" err="1">
                <a:cs typeface="Times New Roman" pitchFamily="18" charset="0"/>
              </a:rPr>
              <a:t>tetra</a:t>
            </a:r>
            <a:r>
              <a:rPr lang="tr-TR" altLang="en-US" dirty="0">
                <a:cs typeface="Times New Roman" pitchFamily="18" charset="0"/>
              </a:rPr>
              <a:t> </a:t>
            </a:r>
            <a:r>
              <a:rPr lang="tr-TR" altLang="en-US" dirty="0" err="1">
                <a:cs typeface="Times New Roman" pitchFamily="18" charset="0"/>
              </a:rPr>
              <a:t>silicic</a:t>
            </a:r>
            <a:r>
              <a:rPr lang="tr-TR" altLang="en-US" dirty="0">
                <a:cs typeface="Times New Roman" pitchFamily="18" charset="0"/>
              </a:rPr>
              <a:t> </a:t>
            </a:r>
            <a:r>
              <a:rPr lang="tr-TR" altLang="en-US" dirty="0" err="1">
                <a:cs typeface="Times New Roman" pitchFamily="18" charset="0"/>
              </a:rPr>
              <a:t>mica</a:t>
            </a:r>
            <a:r>
              <a:rPr lang="tr-TR" altLang="en-US" dirty="0">
                <a:cs typeface="Times New Roman" pitchFamily="18" charset="0"/>
              </a:rPr>
              <a:t>) olup klasik mum boşluğuna döküm tekniği ile cam dökümü kombinasyonu olarak hazırlanmaktadır</a:t>
            </a:r>
            <a:r>
              <a:rPr lang="tr-TR" altLang="en-US" dirty="0" smtClean="0">
                <a:cs typeface="Times New Roman" pitchFamily="18" charset="0"/>
              </a:rPr>
              <a:t>.</a:t>
            </a:r>
          </a:p>
          <a:p>
            <a:pPr marL="0" indent="0" algn="just">
              <a:buNone/>
            </a:pPr>
            <a:r>
              <a:rPr lang="tr-TR" altLang="en-US" dirty="0" smtClean="0">
                <a:cs typeface="Times New Roman" pitchFamily="18" charset="0"/>
              </a:rPr>
              <a:t>	Bu seramiğin orijinal olarak ince bir tabaka boyalı cam (50-100 </a:t>
            </a:r>
            <a:r>
              <a:rPr lang="tr-TR" altLang="en-US" dirty="0" smtClean="0">
                <a:cs typeface="Times New Roman" pitchFamily="18" charset="0"/>
                <a:sym typeface="Symbol" pitchFamily="18" charset="2"/>
              </a:rPr>
              <a:t></a:t>
            </a:r>
            <a:r>
              <a:rPr lang="tr-TR" altLang="en-US" dirty="0" smtClean="0">
                <a:cs typeface="Times New Roman" pitchFamily="18" charset="0"/>
              </a:rPr>
              <a:t>m ) ile renklendirilmesi planlanmıştı. Yüzeyin renklendirilmesinin estetik açıdan sınırlılığı nedeniyle uygulayıcılar </a:t>
            </a:r>
            <a:r>
              <a:rPr lang="tr-TR" altLang="en-US" dirty="0" err="1" smtClean="0">
                <a:cs typeface="Times New Roman" pitchFamily="18" charset="0"/>
              </a:rPr>
              <a:t>Dicor</a:t>
            </a:r>
            <a:r>
              <a:rPr lang="tr-TR" altLang="en-US" dirty="0" smtClean="0">
                <a:cs typeface="Times New Roman" pitchFamily="18" charset="0"/>
              </a:rPr>
              <a:t> </a:t>
            </a:r>
            <a:r>
              <a:rPr lang="tr-TR" altLang="en-US" dirty="0" err="1" smtClean="0">
                <a:cs typeface="Times New Roman" pitchFamily="18" charset="0"/>
              </a:rPr>
              <a:t>coping</a:t>
            </a:r>
            <a:r>
              <a:rPr lang="tr-TR" altLang="en-US" dirty="0" smtClean="0">
                <a:cs typeface="Times New Roman" pitchFamily="18" charset="0"/>
              </a:rPr>
              <a:t> altyapının diğer seramik sistemlerinde kullanılan </a:t>
            </a:r>
            <a:r>
              <a:rPr lang="tr-TR" altLang="en-US" dirty="0" err="1" smtClean="0">
                <a:cs typeface="Times New Roman" pitchFamily="18" charset="0"/>
              </a:rPr>
              <a:t>feldspatik</a:t>
            </a:r>
            <a:r>
              <a:rPr lang="tr-TR" altLang="en-US" dirty="0" smtClean="0">
                <a:cs typeface="Times New Roman" pitchFamily="18" charset="0"/>
              </a:rPr>
              <a:t> porselenlerle kaplanmasına başlamışlardı.</a:t>
            </a:r>
          </a:p>
          <a:p>
            <a:pPr marL="0" indent="0">
              <a:buNone/>
            </a:pPr>
            <a:endParaRPr lang="tr-TR" altLang="en-US" dirty="0">
              <a:latin typeface="Comic Sans MS" pitchFamily="66" charset="0"/>
            </a:endParaRPr>
          </a:p>
          <a:p>
            <a:endParaRPr lang="tr-TR" altLang="en-US" dirty="0"/>
          </a:p>
        </p:txBody>
      </p:sp>
    </p:spTree>
    <p:extLst>
      <p:ext uri="{BB962C8B-B14F-4D97-AF65-F5344CB8AC3E}">
        <p14:creationId xmlns:p14="http://schemas.microsoft.com/office/powerpoint/2010/main" val="42913892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16013" y="260350"/>
            <a:ext cx="7772400" cy="1143000"/>
          </a:xfrm>
        </p:spPr>
        <p:txBody>
          <a:bodyPr>
            <a:normAutofit fontScale="90000"/>
          </a:bodyPr>
          <a:lstStyle/>
          <a:p>
            <a:r>
              <a:rPr lang="tr-TR" altLang="en-US" sz="4000" b="1"/>
              <a:t>Dicor MGC Glass Ceramic</a:t>
            </a:r>
            <a:r>
              <a:rPr lang="tr-TR" altLang="en-US" sz="4000" b="1" i="1"/>
              <a:t/>
            </a:r>
            <a:br>
              <a:rPr lang="tr-TR" altLang="en-US" sz="4000" b="1" i="1"/>
            </a:br>
            <a:endParaRPr lang="tr-TR" altLang="en-US" sz="4000" b="1" i="1"/>
          </a:p>
        </p:txBody>
      </p:sp>
      <p:sp>
        <p:nvSpPr>
          <p:cNvPr id="45059" name="Rectangle 3"/>
          <p:cNvSpPr>
            <a:spLocks noGrp="1" noChangeArrowheads="1"/>
          </p:cNvSpPr>
          <p:nvPr>
            <p:ph type="body" sz="half" idx="1"/>
          </p:nvPr>
        </p:nvSpPr>
        <p:spPr>
          <a:xfrm>
            <a:off x="323850" y="3573463"/>
            <a:ext cx="5545138" cy="4114800"/>
          </a:xfrm>
        </p:spPr>
        <p:txBody>
          <a:bodyPr/>
          <a:lstStyle/>
          <a:p>
            <a:pPr>
              <a:buFont typeface="Wingdings" pitchFamily="2" charset="2"/>
              <a:buNone/>
            </a:pPr>
            <a:r>
              <a:rPr lang="tr-TR" altLang="en-US" sz="2400" b="1"/>
              <a:t>Materyal özellikleri</a:t>
            </a:r>
          </a:p>
          <a:p>
            <a:r>
              <a:rPr lang="tr-TR" altLang="en-US" sz="2400" b="1"/>
              <a:t>Partikül boyutu = 2 mikrometre</a:t>
            </a:r>
          </a:p>
          <a:p>
            <a:r>
              <a:rPr lang="tr-TR" altLang="en-US" sz="2400" b="1"/>
              <a:t> Yoğunluk = 2.8 g/cm2</a:t>
            </a:r>
          </a:p>
          <a:p>
            <a:r>
              <a:rPr lang="tr-TR" altLang="en-US" sz="2400" b="1"/>
              <a:t>Elastisite modulusu = 6.8 x 10 4 MPA</a:t>
            </a:r>
          </a:p>
          <a:p>
            <a:r>
              <a:rPr lang="tr-TR" altLang="en-US" sz="2400" b="1"/>
              <a:t>Termal iletkenlik = 1.6 W/mC</a:t>
            </a:r>
            <a:endParaRPr lang="tr-TR" altLang="en-US" sz="2400" b="1" i="1"/>
          </a:p>
          <a:p>
            <a:pPr>
              <a:buFont typeface="Wingdings" pitchFamily="2" charset="2"/>
              <a:buNone/>
            </a:pPr>
            <a:r>
              <a:rPr lang="tr-TR" altLang="en-US" sz="2400"/>
              <a:t> </a:t>
            </a:r>
          </a:p>
          <a:p>
            <a:pPr>
              <a:buFont typeface="Wingdings" pitchFamily="2" charset="2"/>
              <a:buNone/>
            </a:pPr>
            <a:r>
              <a:rPr lang="tr-TR" altLang="en-US" sz="2400"/>
              <a:t>     </a:t>
            </a:r>
          </a:p>
          <a:p>
            <a:pPr>
              <a:buFont typeface="Wingdings" pitchFamily="2" charset="2"/>
              <a:buNone/>
            </a:pPr>
            <a:r>
              <a:rPr lang="tr-TR" altLang="en-US" sz="2400"/>
              <a:t> </a:t>
            </a:r>
          </a:p>
        </p:txBody>
      </p:sp>
      <p:pic>
        <p:nvPicPr>
          <p:cNvPr id="45061" name="Picture 5" descr="warni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b="5794"/>
          <a:stretch>
            <a:fillRect/>
          </a:stretch>
        </p:blipFill>
        <p:spPr>
          <a:xfrm>
            <a:off x="4859338" y="1125538"/>
            <a:ext cx="3598862" cy="2374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62" name="Rectangle 6"/>
          <p:cNvSpPr>
            <a:spLocks noChangeArrowheads="1"/>
          </p:cNvSpPr>
          <p:nvPr/>
        </p:nvSpPr>
        <p:spPr bwMode="auto">
          <a:xfrm>
            <a:off x="5364163" y="3644900"/>
            <a:ext cx="2811462"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spcBef>
                <a:spcPct val="20000"/>
              </a:spcBef>
              <a:buClr>
                <a:schemeClr val="tx2"/>
              </a:buClr>
              <a:buSzPct val="75000"/>
              <a:buFont typeface="Wingdings" pitchFamily="2" charset="2"/>
              <a:buNone/>
            </a:pPr>
            <a:r>
              <a:rPr lang="tr-TR" altLang="en-US" b="1" i="1">
                <a:effectLst>
                  <a:outerShdw blurRad="38100" dist="38100" dir="2700000" algn="tl">
                    <a:srgbClr val="000000"/>
                  </a:outerShdw>
                </a:effectLst>
              </a:rPr>
              <a:t> ESEM Micrographs</a:t>
            </a:r>
          </a:p>
        </p:txBody>
      </p:sp>
    </p:spTree>
    <p:extLst>
      <p:ext uri="{BB962C8B-B14F-4D97-AF65-F5344CB8AC3E}">
        <p14:creationId xmlns:p14="http://schemas.microsoft.com/office/powerpoint/2010/main" val="34502411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027"/>
          <p:cNvSpPr>
            <a:spLocks noGrp="1" noChangeArrowheads="1"/>
          </p:cNvSpPr>
          <p:nvPr>
            <p:ph idx="1"/>
          </p:nvPr>
        </p:nvSpPr>
        <p:spPr>
          <a:xfrm>
            <a:off x="323528" y="457200"/>
            <a:ext cx="8618860" cy="5603875"/>
          </a:xfrm>
        </p:spPr>
        <p:txBody>
          <a:bodyPr>
            <a:normAutofit lnSpcReduction="10000"/>
          </a:bodyPr>
          <a:lstStyle/>
          <a:p>
            <a:pPr marL="0" indent="0" algn="just">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Dicor</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cam seramik uygulamalarında </a:t>
            </a:r>
            <a:r>
              <a:rPr lang="tr-TR" altLang="en-US" sz="2800" dirty="0" err="1">
                <a:latin typeface="Calibri" panose="020F0502020204030204" pitchFamily="34" charset="0"/>
                <a:cs typeface="Calibri" panose="020F0502020204030204" pitchFamily="34" charset="0"/>
              </a:rPr>
              <a:t>Dicor</a:t>
            </a:r>
            <a:r>
              <a:rPr lang="tr-TR" altLang="en-US" sz="2800" dirty="0">
                <a:latin typeface="Calibri" panose="020F0502020204030204" pitchFamily="34" charset="0"/>
                <a:cs typeface="Calibri" panose="020F0502020204030204" pitchFamily="34" charset="0"/>
              </a:rPr>
              <a:t> seramiğin dış tabakası sağlam kaldığı sürece</a:t>
            </a: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feldspatik</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porselenlere kıyasla karşıt minede daha </a:t>
            </a:r>
            <a:r>
              <a:rPr lang="tr-TR" altLang="en-US" sz="2800" dirty="0" err="1">
                <a:latin typeface="Calibri" panose="020F0502020204030204" pitchFamily="34" charset="0"/>
                <a:cs typeface="Calibri" panose="020F0502020204030204" pitchFamily="34" charset="0"/>
              </a:rPr>
              <a:t>abraziv</a:t>
            </a:r>
            <a:r>
              <a:rPr lang="tr-TR" altLang="en-US" sz="2800" dirty="0">
                <a:latin typeface="Calibri" panose="020F0502020204030204" pitchFamily="34" charset="0"/>
                <a:cs typeface="Calibri" panose="020F0502020204030204" pitchFamily="34" charset="0"/>
              </a:rPr>
              <a:t> olduğu ortaya çıkmıştır.</a:t>
            </a:r>
          </a:p>
          <a:p>
            <a:pPr marL="0" indent="0" algn="just">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Dicor</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seramikte dış tabaka olan “deri” tabakası yüzeye dik olarak </a:t>
            </a:r>
            <a:r>
              <a:rPr lang="tr-TR" altLang="en-US" sz="2800" dirty="0" err="1">
                <a:latin typeface="Calibri" panose="020F0502020204030204" pitchFamily="34" charset="0"/>
                <a:cs typeface="Calibri" panose="020F0502020204030204" pitchFamily="34" charset="0"/>
              </a:rPr>
              <a:t>oryante</a:t>
            </a:r>
            <a:r>
              <a:rPr lang="tr-TR" altLang="en-US" sz="2800" dirty="0">
                <a:latin typeface="Calibri" panose="020F0502020204030204" pitchFamily="34" charset="0"/>
                <a:cs typeface="Calibri" panose="020F0502020204030204" pitchFamily="34" charset="0"/>
              </a:rPr>
              <a:t> olmuş iğne şeklinde mineral kristalleri </a:t>
            </a:r>
            <a:r>
              <a:rPr lang="tr-TR" altLang="en-US" sz="2800" dirty="0" smtClean="0">
                <a:latin typeface="Calibri" panose="020F0502020204030204" pitchFamily="34" charset="0"/>
                <a:cs typeface="Calibri" panose="020F0502020204030204" pitchFamily="34" charset="0"/>
              </a:rPr>
              <a:t>(</a:t>
            </a:r>
            <a:r>
              <a:rPr lang="tr-TR" altLang="en-US" sz="2800" dirty="0" err="1" smtClean="0">
                <a:latin typeface="Calibri" panose="020F0502020204030204" pitchFamily="34" charset="0"/>
                <a:cs typeface="Calibri" panose="020F0502020204030204" pitchFamily="34" charset="0"/>
              </a:rPr>
              <a:t>MgSiO</a:t>
            </a:r>
            <a:r>
              <a:rPr lang="tr-TR" altLang="en-US" sz="2800" dirty="0">
                <a:latin typeface="Calibri" panose="020F0502020204030204" pitchFamily="34" charset="0"/>
                <a:cs typeface="Calibri" panose="020F0502020204030204" pitchFamily="34" charset="0"/>
                <a:sym typeface="Symbol" pitchFamily="18" charset="2"/>
              </a:rPr>
              <a:t></a:t>
            </a:r>
            <a:r>
              <a:rPr lang="tr-TR" altLang="en-US" sz="2800" dirty="0">
                <a:latin typeface="Calibri" panose="020F0502020204030204" pitchFamily="34" charset="0"/>
                <a:cs typeface="Calibri" panose="020F0502020204030204" pitchFamily="34" charset="0"/>
              </a:rPr>
              <a:t>) ihtiva </a:t>
            </a:r>
            <a:r>
              <a:rPr lang="tr-TR" altLang="en-US" sz="2800" dirty="0" err="1">
                <a:latin typeface="Calibri" panose="020F0502020204030204" pitchFamily="34" charset="0"/>
                <a:cs typeface="Calibri" panose="020F0502020204030204" pitchFamily="34" charset="0"/>
              </a:rPr>
              <a:t>eder,ve</a:t>
            </a:r>
            <a:r>
              <a:rPr lang="tr-TR" altLang="en-US" sz="2800" dirty="0">
                <a:latin typeface="Calibri" panose="020F0502020204030204" pitchFamily="34" charset="0"/>
                <a:cs typeface="Calibri" panose="020F0502020204030204" pitchFamily="34" charset="0"/>
              </a:rPr>
              <a:t> oldukça yüksek </a:t>
            </a:r>
            <a:r>
              <a:rPr lang="tr-TR" altLang="en-US" sz="2800" dirty="0" err="1">
                <a:latin typeface="Calibri" panose="020F0502020204030204" pitchFamily="34" charset="0"/>
                <a:cs typeface="Calibri" panose="020F0502020204030204" pitchFamily="34" charset="0"/>
              </a:rPr>
              <a:t>pörözite</a:t>
            </a:r>
            <a:r>
              <a:rPr lang="tr-TR" altLang="en-US" sz="2800" dirty="0">
                <a:latin typeface="Calibri" panose="020F0502020204030204" pitchFamily="34" charset="0"/>
                <a:cs typeface="Calibri" panose="020F0502020204030204" pitchFamily="34" charset="0"/>
              </a:rPr>
              <a:t> </a:t>
            </a:r>
            <a:r>
              <a:rPr lang="tr-TR" altLang="en-US" sz="2800" dirty="0" smtClean="0">
                <a:latin typeface="Calibri" panose="020F0502020204030204" pitchFamily="34" charset="0"/>
                <a:cs typeface="Calibri" panose="020F0502020204030204" pitchFamily="34" charset="0"/>
              </a:rPr>
              <a:t>yeridir.</a:t>
            </a:r>
          </a:p>
          <a:p>
            <a:pPr marL="0" indent="0" algn="just">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Dicor</a:t>
            </a:r>
            <a:r>
              <a:rPr lang="tr-TR" altLang="en-US" sz="2800" dirty="0" smtClean="0">
                <a:latin typeface="Calibri" panose="020F0502020204030204" pitchFamily="34" charset="0"/>
                <a:cs typeface="Calibri" panose="020F0502020204030204" pitchFamily="34" charset="0"/>
              </a:rPr>
              <a:t> restorasyonları dökülebilir seramikten yapılır</a:t>
            </a:r>
            <a:r>
              <a:rPr lang="tr-TR" altLang="en-US" sz="2800" dirty="0" smtClean="0">
                <a:latin typeface="Calibri" panose="020F0502020204030204" pitchFamily="34" charset="0"/>
                <a:cs typeface="Calibri" panose="020F0502020204030204" pitchFamily="34" charset="0"/>
              </a:rPr>
              <a:t>. Bu </a:t>
            </a:r>
            <a:r>
              <a:rPr lang="tr-TR" altLang="en-US" sz="2800" dirty="0" smtClean="0">
                <a:latin typeface="Calibri" panose="020F0502020204030204" pitchFamily="34" charset="0"/>
                <a:cs typeface="Calibri" panose="020F0502020204030204" pitchFamily="34" charset="0"/>
              </a:rPr>
              <a:t>materyal cam olarak dökülür ve daha sonra ısı uygulaması yapılarak seramik yapısı için kısmen kristalize edilir. Amorf bir yapı olan cam </a:t>
            </a:r>
            <a:r>
              <a:rPr lang="tr-TR" altLang="en-US" sz="2800" dirty="0" err="1" smtClean="0">
                <a:latin typeface="Calibri" panose="020F0502020204030204" pitchFamily="34" charset="0"/>
                <a:cs typeface="Calibri" panose="020F0502020204030204" pitchFamily="34" charset="0"/>
              </a:rPr>
              <a:t>nükleasyon</a:t>
            </a:r>
            <a:r>
              <a:rPr lang="tr-TR" altLang="en-US" sz="2800" dirty="0" smtClean="0">
                <a:latin typeface="Calibri" panose="020F0502020204030204" pitchFamily="34" charset="0"/>
                <a:cs typeface="Calibri" panose="020F0502020204030204" pitchFamily="34" charset="0"/>
              </a:rPr>
              <a:t> ve </a:t>
            </a:r>
            <a:r>
              <a:rPr lang="tr-TR" altLang="en-US" sz="2800" dirty="0" err="1" smtClean="0">
                <a:latin typeface="Calibri" panose="020F0502020204030204" pitchFamily="34" charset="0"/>
                <a:cs typeface="Calibri" panose="020F0502020204030204" pitchFamily="34" charset="0"/>
              </a:rPr>
              <a:t>tetrasilicic</a:t>
            </a: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mica</a:t>
            </a:r>
            <a:r>
              <a:rPr lang="tr-TR" altLang="en-US" sz="2800" dirty="0" smtClean="0">
                <a:latin typeface="Calibri" panose="020F0502020204030204" pitchFamily="34" charset="0"/>
                <a:cs typeface="Calibri" panose="020F0502020204030204" pitchFamily="34" charset="0"/>
              </a:rPr>
              <a:t> oluşumu ile kristal yapıya kısmen dönüştürülür. İşleme “</a:t>
            </a:r>
            <a:r>
              <a:rPr lang="tr-TR" altLang="en-US" sz="2800" dirty="0" err="1" smtClean="0">
                <a:latin typeface="Calibri" panose="020F0502020204030204" pitchFamily="34" charset="0"/>
                <a:cs typeface="Calibri" panose="020F0502020204030204" pitchFamily="34" charset="0"/>
              </a:rPr>
              <a:t>seramikleşme</a:t>
            </a: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ceramming</a:t>
            </a:r>
            <a:r>
              <a:rPr lang="tr-TR" altLang="en-US" sz="2800" dirty="0" smtClean="0">
                <a:latin typeface="Calibri" panose="020F0502020204030204" pitchFamily="34" charset="0"/>
                <a:cs typeface="Calibri" panose="020F0502020204030204" pitchFamily="34" charset="0"/>
              </a:rPr>
              <a:t>) adı verilir.  </a:t>
            </a:r>
          </a:p>
          <a:p>
            <a:pPr marL="0" indent="0" algn="just">
              <a:buNone/>
            </a:pPr>
            <a:endParaRPr lang="tr-TR" alt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76366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395536" y="620688"/>
            <a:ext cx="8276977" cy="4835550"/>
          </a:xfrm>
        </p:spPr>
        <p:txBody>
          <a:bodyPr>
            <a:normAutofit/>
          </a:bodyPr>
          <a:lstStyle/>
          <a:p>
            <a:pPr marL="0" indent="0" algn="just">
              <a:buNone/>
            </a:pPr>
            <a:r>
              <a:rPr lang="tr-TR" altLang="en-US" sz="2800" dirty="0" smtClean="0">
                <a:latin typeface="Calibri" panose="020F0502020204030204" pitchFamily="34" charset="0"/>
                <a:cs typeface="Calibri" panose="020F0502020204030204" pitchFamily="34" charset="0"/>
              </a:rPr>
              <a:t>	Cam </a:t>
            </a:r>
            <a:r>
              <a:rPr lang="tr-TR" altLang="en-US" sz="2800" dirty="0">
                <a:latin typeface="Calibri" panose="020F0502020204030204" pitchFamily="34" charset="0"/>
                <a:cs typeface="Calibri" panose="020F0502020204030204" pitchFamily="34" charset="0"/>
              </a:rPr>
              <a:t>seramik her ne kadar daha </a:t>
            </a:r>
            <a:r>
              <a:rPr lang="tr-TR" altLang="en-US" sz="2800" dirty="0" err="1">
                <a:latin typeface="Calibri" panose="020F0502020204030204" pitchFamily="34" charset="0"/>
                <a:cs typeface="Calibri" panose="020F0502020204030204" pitchFamily="34" charset="0"/>
              </a:rPr>
              <a:t>translüsent</a:t>
            </a:r>
            <a:r>
              <a:rPr lang="tr-TR" altLang="en-US" sz="2800" dirty="0">
                <a:latin typeface="Calibri" panose="020F0502020204030204" pitchFamily="34" charset="0"/>
                <a:cs typeface="Calibri" panose="020F0502020204030204" pitchFamily="34" charset="0"/>
              </a:rPr>
              <a:t> ise de minenin görünümüne daha yakındır. Cam seramik materyallerinin fiziksel ve kimyasal özellikleri, cam içinde konsantre olan kristalin formunun tipine bağlıdır.</a:t>
            </a:r>
          </a:p>
        </p:txBody>
      </p:sp>
    </p:spTree>
    <p:extLst>
      <p:ext uri="{BB962C8B-B14F-4D97-AF65-F5344CB8AC3E}">
        <p14:creationId xmlns:p14="http://schemas.microsoft.com/office/powerpoint/2010/main" val="20770923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395536" y="533400"/>
            <a:ext cx="8546852" cy="5527675"/>
          </a:xfrm>
        </p:spPr>
        <p:txBody>
          <a:bodyPr>
            <a:normAutofit fontScale="92500" lnSpcReduction="20000"/>
          </a:bodyPr>
          <a:lstStyle/>
          <a:p>
            <a:pPr marL="0" indent="0" algn="just">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Dicor</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cam seramik </a:t>
            </a:r>
            <a:r>
              <a:rPr lang="tr-TR" altLang="en-US" sz="2800" dirty="0" err="1" smtClean="0">
                <a:latin typeface="Calibri" panose="020F0502020204030204" pitchFamily="34" charset="0"/>
                <a:cs typeface="Calibri" panose="020F0502020204030204" pitchFamily="34" charset="0"/>
              </a:rPr>
              <a:t>SiO</a:t>
            </a:r>
            <a:r>
              <a:rPr lang="tr-TR" altLang="en-US" sz="2800" dirty="0">
                <a:latin typeface="Calibri" panose="020F0502020204030204" pitchFamily="34" charset="0"/>
                <a:cs typeface="Calibri" panose="020F0502020204030204" pitchFamily="34" charset="0"/>
                <a:sym typeface="Symbol" pitchFamily="18" charset="2"/>
              </a:rPr>
              <a:t></a:t>
            </a:r>
            <a:r>
              <a:rPr lang="tr-TR" altLang="en-US" sz="2800" dirty="0">
                <a:latin typeface="Calibri" panose="020F0502020204030204" pitchFamily="34" charset="0"/>
                <a:cs typeface="Calibri" panose="020F0502020204030204" pitchFamily="34" charset="0"/>
              </a:rPr>
              <a:t>, K</a:t>
            </a:r>
            <a:r>
              <a:rPr lang="tr-TR" altLang="en-US" sz="2800" dirty="0">
                <a:latin typeface="Calibri" panose="020F0502020204030204" pitchFamily="34" charset="0"/>
                <a:cs typeface="Calibri" panose="020F0502020204030204" pitchFamily="34" charset="0"/>
                <a:sym typeface="Symbol" pitchFamily="18" charset="2"/>
              </a:rPr>
              <a:t></a:t>
            </a:r>
            <a:r>
              <a:rPr lang="tr-TR" altLang="en-US" sz="2800" dirty="0">
                <a:latin typeface="Calibri" panose="020F0502020204030204" pitchFamily="34" charset="0"/>
                <a:cs typeface="Calibri" panose="020F0502020204030204" pitchFamily="34" charset="0"/>
              </a:rPr>
              <a:t>O ve </a:t>
            </a:r>
            <a:r>
              <a:rPr lang="tr-TR" altLang="en-US" sz="2800" dirty="0" err="1">
                <a:latin typeface="Calibri" panose="020F0502020204030204" pitchFamily="34" charset="0"/>
                <a:cs typeface="Calibri" panose="020F0502020204030204" pitchFamily="34" charset="0"/>
              </a:rPr>
              <a:t>MgO</a:t>
            </a:r>
            <a:r>
              <a:rPr lang="tr-TR" altLang="en-US" sz="2800" dirty="0">
                <a:latin typeface="Calibri" panose="020F0502020204030204" pitchFamily="34" charset="0"/>
                <a:cs typeface="Calibri" panose="020F0502020204030204" pitchFamily="34" charset="0"/>
              </a:rPr>
              <a:t> ve bir </a:t>
            </a:r>
            <a:r>
              <a:rPr lang="tr-TR" altLang="en-US" sz="2800" dirty="0" err="1">
                <a:latin typeface="Calibri" panose="020F0502020204030204" pitchFamily="34" charset="0"/>
                <a:cs typeface="Calibri" panose="020F0502020204030204" pitchFamily="34" charset="0"/>
              </a:rPr>
              <a:t>florid</a:t>
            </a:r>
            <a:r>
              <a:rPr lang="tr-TR" altLang="en-US" sz="2800" dirty="0">
                <a:latin typeface="Calibri" panose="020F0502020204030204" pitchFamily="34" charset="0"/>
                <a:cs typeface="Calibri" panose="020F0502020204030204" pitchFamily="34" charset="0"/>
              </a:rPr>
              <a:t> </a:t>
            </a:r>
            <a:r>
              <a:rPr lang="tr-TR" altLang="en-US" sz="2800" dirty="0" smtClean="0">
                <a:latin typeface="Calibri" panose="020F0502020204030204" pitchFamily="34" charset="0"/>
                <a:cs typeface="Calibri" panose="020F0502020204030204" pitchFamily="34" charset="0"/>
              </a:rPr>
              <a:t>(</a:t>
            </a:r>
            <a:r>
              <a:rPr lang="tr-TR" altLang="en-US" sz="2800" dirty="0" err="1" smtClean="0">
                <a:latin typeface="Calibri" panose="020F0502020204030204" pitchFamily="34" charset="0"/>
                <a:cs typeface="Calibri" panose="020F0502020204030204" pitchFamily="34" charset="0"/>
              </a:rPr>
              <a:t>MgF</a:t>
            </a:r>
            <a:r>
              <a:rPr lang="tr-TR" altLang="en-US" sz="2800" dirty="0" smtClean="0">
                <a:latin typeface="Calibri" panose="020F0502020204030204" pitchFamily="34" charset="0"/>
                <a:cs typeface="Calibri" panose="020F0502020204030204" pitchFamily="34" charset="0"/>
                <a:sym typeface="Symbol" pitchFamily="18" charset="2"/>
              </a:rPr>
              <a:t></a:t>
            </a:r>
            <a:r>
              <a:rPr lang="tr-TR" altLang="en-US" sz="2800" dirty="0" smtClean="0">
                <a:latin typeface="Calibri" panose="020F0502020204030204" pitchFamily="34" charset="0"/>
                <a:cs typeface="Calibri" panose="020F0502020204030204" pitchFamily="34" charset="0"/>
              </a:rPr>
              <a:t>), az </a:t>
            </a:r>
            <a:r>
              <a:rPr lang="tr-TR" altLang="en-US" sz="2800" dirty="0">
                <a:latin typeface="Calibri" panose="020F0502020204030204" pitchFamily="34" charset="0"/>
                <a:cs typeface="Calibri" panose="020F0502020204030204" pitchFamily="34" charset="0"/>
              </a:rPr>
              <a:t>miktarda </a:t>
            </a:r>
            <a:r>
              <a:rPr lang="tr-TR" altLang="en-US" sz="2800" dirty="0" err="1">
                <a:latin typeface="Calibri" panose="020F0502020204030204" pitchFamily="34" charset="0"/>
                <a:cs typeface="Calibri" panose="020F0502020204030204" pitchFamily="34" charset="0"/>
              </a:rPr>
              <a:t>Al</a:t>
            </a:r>
            <a:r>
              <a:rPr lang="tr-TR" altLang="en-US" sz="2800" dirty="0" err="1">
                <a:latin typeface="Calibri" panose="020F0502020204030204" pitchFamily="34" charset="0"/>
                <a:cs typeface="Calibri" panose="020F0502020204030204" pitchFamily="34" charset="0"/>
                <a:sym typeface="Symbol" pitchFamily="18" charset="2"/>
              </a:rPr>
              <a:t></a:t>
            </a:r>
            <a:r>
              <a:rPr lang="tr-TR" altLang="en-US" sz="2800" dirty="0" err="1">
                <a:latin typeface="Calibri" panose="020F0502020204030204" pitchFamily="34" charset="0"/>
                <a:cs typeface="Calibri" panose="020F0502020204030204" pitchFamily="34" charset="0"/>
              </a:rPr>
              <a:t>O</a:t>
            </a:r>
            <a:r>
              <a:rPr lang="tr-TR" altLang="en-US" sz="2800" dirty="0">
                <a:latin typeface="Calibri" panose="020F0502020204030204" pitchFamily="34" charset="0"/>
                <a:cs typeface="Calibri" panose="020F0502020204030204" pitchFamily="34" charset="0"/>
                <a:sym typeface="Symbol" pitchFamily="18" charset="2"/>
              </a:rPr>
              <a:t></a:t>
            </a:r>
            <a:r>
              <a:rPr lang="tr-TR" altLang="en-US" sz="2800" dirty="0">
                <a:latin typeface="Calibri" panose="020F0502020204030204" pitchFamily="34" charset="0"/>
                <a:cs typeface="Calibri" panose="020F0502020204030204" pitchFamily="34" charset="0"/>
              </a:rPr>
              <a:t> ve </a:t>
            </a:r>
            <a:r>
              <a:rPr lang="tr-TR" altLang="en-US" sz="2800" dirty="0" err="1">
                <a:latin typeface="Calibri" panose="020F0502020204030204" pitchFamily="34" charset="0"/>
                <a:cs typeface="Calibri" panose="020F0502020204030204" pitchFamily="34" charset="0"/>
              </a:rPr>
              <a:t>flouesing</a:t>
            </a:r>
            <a:r>
              <a:rPr lang="tr-TR" altLang="en-US" sz="2800" dirty="0">
                <a:latin typeface="Calibri" panose="020F0502020204030204" pitchFamily="34" charset="0"/>
                <a:cs typeface="Calibri" panose="020F0502020204030204" pitchFamily="34" charset="0"/>
              </a:rPr>
              <a:t> ajanlardan </a:t>
            </a:r>
            <a:r>
              <a:rPr lang="tr-TR" altLang="en-US" sz="2800" dirty="0" err="1">
                <a:latin typeface="Calibri" panose="020F0502020204030204" pitchFamily="34" charset="0"/>
                <a:cs typeface="Calibri" panose="020F0502020204030204" pitchFamily="34" charset="0"/>
              </a:rPr>
              <a:t>oluşur.Teknik</a:t>
            </a:r>
            <a:r>
              <a:rPr lang="tr-TR" altLang="en-US" sz="2800" dirty="0">
                <a:latin typeface="Calibri" panose="020F0502020204030204" pitchFamily="34" charset="0"/>
                <a:cs typeface="Calibri" panose="020F0502020204030204" pitchFamily="34" charset="0"/>
              </a:rPr>
              <a:t> olarak “</a:t>
            </a:r>
            <a:r>
              <a:rPr lang="tr-TR" altLang="en-US" sz="2800" dirty="0" err="1">
                <a:latin typeface="Calibri" panose="020F0502020204030204" pitchFamily="34" charset="0"/>
                <a:cs typeface="Calibri" panose="020F0502020204030204" pitchFamily="34" charset="0"/>
              </a:rPr>
              <a:t>Tetrasilicic</a:t>
            </a:r>
            <a:r>
              <a:rPr lang="tr-TR" altLang="en-US" sz="2800" dirty="0">
                <a:latin typeface="Calibri" panose="020F0502020204030204" pitchFamily="34" charset="0"/>
                <a:cs typeface="Calibri" panose="020F0502020204030204" pitchFamily="34" charset="0"/>
              </a:rPr>
              <a:t> </a:t>
            </a:r>
            <a:r>
              <a:rPr lang="tr-TR" altLang="en-US" sz="2800" dirty="0" err="1">
                <a:latin typeface="Calibri" panose="020F0502020204030204" pitchFamily="34" charset="0"/>
                <a:cs typeface="Calibri" panose="020F0502020204030204" pitchFamily="34" charset="0"/>
              </a:rPr>
              <a:t>Fluoromica</a:t>
            </a:r>
            <a:r>
              <a:rPr lang="tr-TR" altLang="en-US" sz="2800" dirty="0">
                <a:latin typeface="Calibri" panose="020F0502020204030204" pitchFamily="34" charset="0"/>
                <a:cs typeface="Calibri" panose="020F0502020204030204" pitchFamily="34" charset="0"/>
              </a:rPr>
              <a:t>” cam seramik olarak tarif </a:t>
            </a:r>
            <a:r>
              <a:rPr lang="tr-TR" altLang="en-US" sz="2800" dirty="0" smtClean="0">
                <a:latin typeface="Calibri" panose="020F0502020204030204" pitchFamily="34" charset="0"/>
                <a:cs typeface="Calibri" panose="020F0502020204030204" pitchFamily="34" charset="0"/>
              </a:rPr>
              <a:t>edilebilir.</a:t>
            </a:r>
          </a:p>
          <a:p>
            <a:pPr marL="0" indent="0" algn="just">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Tetrasilicic</a:t>
            </a:r>
            <a:r>
              <a:rPr lang="tr-TR" altLang="en-US" sz="2800" dirty="0" smtClean="0">
                <a:latin typeface="Calibri" panose="020F0502020204030204" pitchFamily="34" charset="0"/>
                <a:cs typeface="Calibri" panose="020F0502020204030204" pitchFamily="34" charset="0"/>
              </a:rPr>
              <a:t> </a:t>
            </a:r>
            <a:r>
              <a:rPr lang="tr-TR" altLang="en-US" sz="2800" dirty="0" err="1">
                <a:latin typeface="Calibri" panose="020F0502020204030204" pitchFamily="34" charset="0"/>
                <a:cs typeface="Calibri" panose="020F0502020204030204" pitchFamily="34" charset="0"/>
              </a:rPr>
              <a:t>fluoromica</a:t>
            </a:r>
            <a:r>
              <a:rPr lang="tr-TR" altLang="en-US" sz="2800" dirty="0">
                <a:latin typeface="Calibri" panose="020F0502020204030204" pitchFamily="34" charset="0"/>
                <a:cs typeface="Calibri" panose="020F0502020204030204" pitchFamily="34" charset="0"/>
              </a:rPr>
              <a:t> kristalleri materyalin hacminin %55 ini teşkil eder, kalan %45 camdır. </a:t>
            </a:r>
          </a:p>
          <a:p>
            <a:pPr marL="0" indent="0" algn="just">
              <a:buNone/>
            </a:pPr>
            <a:r>
              <a:rPr lang="tr-TR" altLang="en-US" sz="2800" dirty="0" smtClean="0">
                <a:latin typeface="Calibri" panose="020F0502020204030204" pitchFamily="34" charset="0"/>
                <a:cs typeface="Calibri" panose="020F0502020204030204" pitchFamily="34" charset="0"/>
              </a:rPr>
              <a:t>	Bozuk </a:t>
            </a:r>
            <a:r>
              <a:rPr lang="tr-TR" altLang="en-US" sz="2800" dirty="0">
                <a:latin typeface="Calibri" panose="020F0502020204030204" pitchFamily="34" charset="0"/>
                <a:cs typeface="Calibri" panose="020F0502020204030204" pitchFamily="34" charset="0"/>
              </a:rPr>
              <a:t>para şeklindeki, bu kristaller Griffith çatlaklarının ilerlemesini durdurur. </a:t>
            </a:r>
            <a:endParaRPr lang="tr-TR" altLang="en-US" sz="2800" dirty="0" smtClean="0">
              <a:latin typeface="Calibri" panose="020F0502020204030204" pitchFamily="34" charset="0"/>
              <a:cs typeface="Calibri" panose="020F0502020204030204" pitchFamily="34" charset="0"/>
            </a:endParaRPr>
          </a:p>
          <a:p>
            <a:pPr marL="0" indent="0">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Dicor</a:t>
            </a:r>
            <a:r>
              <a:rPr lang="tr-TR" altLang="en-US" sz="2800" dirty="0" smtClean="0">
                <a:latin typeface="Calibri" panose="020F0502020204030204" pitchFamily="34" charset="0"/>
                <a:cs typeface="Calibri" panose="020F0502020204030204" pitchFamily="34" charset="0"/>
              </a:rPr>
              <a:t> porselenin estetik materyal olarak seçiminde tercih edilmesine yol açan iki avantaj vardır:</a:t>
            </a:r>
          </a:p>
          <a:p>
            <a:pPr marL="0" indent="0">
              <a:buNone/>
            </a:pPr>
            <a:r>
              <a:rPr lang="tr-TR" altLang="en-US" sz="2800" dirty="0" smtClean="0">
                <a:latin typeface="Calibri" panose="020F0502020204030204" pitchFamily="34" charset="0"/>
                <a:cs typeface="Calibri" panose="020F0502020204030204" pitchFamily="34" charset="0"/>
              </a:rPr>
              <a:t>1)Karşıt minede düşük seviyede aşınmaya yol açar.</a:t>
            </a:r>
          </a:p>
          <a:p>
            <a:pPr marL="0" indent="0">
              <a:buNone/>
            </a:pPr>
            <a:r>
              <a:rPr lang="tr-TR" altLang="en-US" sz="2800" dirty="0" smtClean="0">
                <a:latin typeface="Calibri" panose="020F0502020204030204" pitchFamily="34" charset="0"/>
                <a:cs typeface="Calibri" panose="020F0502020204030204" pitchFamily="34" charset="0"/>
              </a:rPr>
              <a:t>2)Düşük seviyede plak </a:t>
            </a:r>
            <a:r>
              <a:rPr lang="tr-TR" altLang="en-US" sz="2800" dirty="0" err="1" smtClean="0">
                <a:latin typeface="Calibri" panose="020F0502020204030204" pitchFamily="34" charset="0"/>
                <a:cs typeface="Calibri" panose="020F0502020204030204" pitchFamily="34" charset="0"/>
              </a:rPr>
              <a:t>akümülasyonu</a:t>
            </a:r>
            <a:r>
              <a:rPr lang="tr-TR" altLang="en-US" sz="2800" dirty="0" smtClean="0">
                <a:latin typeface="Calibri" panose="020F0502020204030204" pitchFamily="34" charset="0"/>
                <a:cs typeface="Calibri" panose="020F0502020204030204" pitchFamily="34" charset="0"/>
              </a:rPr>
              <a:t> gösterir. </a:t>
            </a:r>
          </a:p>
          <a:p>
            <a:pPr marL="0" indent="0">
              <a:buNone/>
            </a:pPr>
            <a:r>
              <a:rPr lang="tr-TR" altLang="en-US" sz="2800" dirty="0" smtClean="0">
                <a:latin typeface="Calibri" panose="020F0502020204030204" pitchFamily="34" charset="0"/>
                <a:cs typeface="Calibri" panose="020F0502020204030204" pitchFamily="34" charset="0"/>
              </a:rPr>
              <a:t>	Yapım işlemi biraz fazla zaman alır ve malzemesi pahalıdır </a:t>
            </a:r>
          </a:p>
          <a:p>
            <a:pPr marL="0" indent="0" algn="just">
              <a:buNone/>
            </a:pPr>
            <a:endParaRPr lang="tr-TR" alt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50508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395536" y="404665"/>
            <a:ext cx="8419852" cy="6048672"/>
          </a:xfrm>
        </p:spPr>
        <p:txBody>
          <a:bodyPr>
            <a:normAutofit fontScale="55000" lnSpcReduction="20000"/>
          </a:bodyPr>
          <a:lstStyle/>
          <a:p>
            <a:pPr marL="0" indent="0" algn="just">
              <a:lnSpc>
                <a:spcPct val="90000"/>
              </a:lnSpc>
              <a:buNone/>
            </a:pPr>
            <a:r>
              <a:rPr lang="tr-TR" altLang="en-US" sz="3300" dirty="0" smtClean="0">
                <a:cs typeface="Times New Roman" pitchFamily="18" charset="0"/>
              </a:rPr>
              <a:t>AVANTAJLARI;</a:t>
            </a:r>
          </a:p>
          <a:p>
            <a:pPr marL="0" indent="0" algn="just">
              <a:lnSpc>
                <a:spcPct val="90000"/>
              </a:lnSpc>
              <a:buNone/>
            </a:pPr>
            <a:endParaRPr lang="tr-TR" altLang="en-US" sz="3300" dirty="0">
              <a:cs typeface="Times New Roman" pitchFamily="18" charset="0"/>
            </a:endParaRPr>
          </a:p>
          <a:p>
            <a:pPr marL="0" indent="0" algn="just">
              <a:lnSpc>
                <a:spcPct val="120000"/>
              </a:lnSpc>
              <a:buNone/>
            </a:pPr>
            <a:r>
              <a:rPr lang="tr-TR" altLang="en-US" sz="3300" dirty="0" smtClean="0">
                <a:cs typeface="Times New Roman" pitchFamily="18" charset="0"/>
              </a:rPr>
              <a:t>1. Kenar </a:t>
            </a:r>
            <a:r>
              <a:rPr lang="tr-TR" altLang="en-US" sz="3300" dirty="0">
                <a:cs typeface="Times New Roman" pitchFamily="18" charset="0"/>
              </a:rPr>
              <a:t>uyumları diğer porselenlerden daha iyidir. </a:t>
            </a:r>
            <a:r>
              <a:rPr lang="tr-TR" altLang="en-US" sz="3300" dirty="0" err="1"/>
              <a:t>Dicor</a:t>
            </a:r>
            <a:r>
              <a:rPr lang="tr-TR" altLang="en-US" sz="3300" dirty="0"/>
              <a:t> restorasyonları için 30-60</a:t>
            </a:r>
            <a:r>
              <a:rPr lang="tr-TR" altLang="en-US" sz="3300" dirty="0">
                <a:sym typeface="Symbol" pitchFamily="18" charset="2"/>
              </a:rPr>
              <a:t></a:t>
            </a:r>
            <a:r>
              <a:rPr lang="tr-TR" altLang="en-US" sz="3300" dirty="0"/>
              <a:t>m açıklık rapor edilmiştir ki bu değerler metal seramik restorasyonları ile </a:t>
            </a:r>
            <a:r>
              <a:rPr lang="tr-TR" altLang="en-US" sz="3300" dirty="0" smtClean="0"/>
              <a:t>kıyaslanabilir.</a:t>
            </a:r>
          </a:p>
          <a:p>
            <a:pPr marL="0" indent="0" algn="just">
              <a:lnSpc>
                <a:spcPct val="120000"/>
              </a:lnSpc>
              <a:buNone/>
            </a:pPr>
            <a:endParaRPr lang="tr-TR" altLang="en-US" sz="3300" dirty="0" smtClean="0"/>
          </a:p>
          <a:p>
            <a:pPr marL="0" indent="0" algn="just">
              <a:lnSpc>
                <a:spcPct val="120000"/>
              </a:lnSpc>
              <a:buNone/>
            </a:pPr>
            <a:r>
              <a:rPr lang="tr-TR" altLang="en-US" sz="3300" dirty="0" smtClean="0">
                <a:cs typeface="Times New Roman" pitchFamily="18" charset="0"/>
              </a:rPr>
              <a:t>2. Dayanıklılığı, sertliği, yoğunluğu, aşınmaya karşı direnci ve ısısal genleşme katsayısı doğal dişe benzer. </a:t>
            </a:r>
          </a:p>
          <a:p>
            <a:pPr marL="0" indent="0" algn="just">
              <a:lnSpc>
                <a:spcPct val="120000"/>
              </a:lnSpc>
              <a:buNone/>
            </a:pPr>
            <a:endParaRPr lang="tr-TR" altLang="en-US" sz="3300" dirty="0" smtClean="0">
              <a:cs typeface="Times New Roman" pitchFamily="18" charset="0"/>
            </a:endParaRPr>
          </a:p>
          <a:p>
            <a:pPr marL="0" indent="0" algn="just">
              <a:lnSpc>
                <a:spcPct val="120000"/>
              </a:lnSpc>
              <a:buNone/>
            </a:pPr>
            <a:r>
              <a:rPr lang="tr-TR" altLang="en-US" sz="3300" dirty="0" smtClean="0">
                <a:cs typeface="Times New Roman" pitchFamily="18" charset="0"/>
              </a:rPr>
              <a:t>3. Su ve tükürükte çözünmezler.</a:t>
            </a:r>
          </a:p>
          <a:p>
            <a:pPr marL="0" indent="0" algn="just">
              <a:lnSpc>
                <a:spcPct val="120000"/>
              </a:lnSpc>
              <a:buNone/>
            </a:pPr>
            <a:r>
              <a:rPr lang="tr-TR" altLang="en-US" sz="3300" dirty="0" smtClean="0">
                <a:cs typeface="Times New Roman" pitchFamily="18" charset="0"/>
              </a:rPr>
              <a:t> </a:t>
            </a:r>
          </a:p>
          <a:p>
            <a:pPr marL="0" indent="0" algn="just">
              <a:lnSpc>
                <a:spcPct val="120000"/>
              </a:lnSpc>
              <a:buNone/>
            </a:pPr>
            <a:r>
              <a:rPr lang="tr-TR" altLang="en-US" sz="3300" dirty="0" smtClean="0">
                <a:cs typeface="Times New Roman" pitchFamily="18" charset="0"/>
              </a:rPr>
              <a:t>4. Termal iletkenliği düşüktür, ki bu da alttaki diş dokusunu sıcaklık değişimlerinden korur.</a:t>
            </a:r>
          </a:p>
          <a:p>
            <a:pPr marL="0" indent="0" algn="just">
              <a:lnSpc>
                <a:spcPct val="120000"/>
              </a:lnSpc>
              <a:buNone/>
            </a:pPr>
            <a:endParaRPr lang="tr-TR" altLang="en-US" sz="3300" dirty="0" smtClean="0">
              <a:cs typeface="Times New Roman" pitchFamily="18" charset="0"/>
            </a:endParaRPr>
          </a:p>
          <a:p>
            <a:pPr marL="0" indent="0" algn="just">
              <a:lnSpc>
                <a:spcPct val="120000"/>
              </a:lnSpc>
              <a:buNone/>
            </a:pPr>
            <a:r>
              <a:rPr lang="tr-TR" altLang="en-US" sz="3300" dirty="0" smtClean="0">
                <a:cs typeface="Times New Roman" pitchFamily="18" charset="0"/>
              </a:rPr>
              <a:t>5. Dökülebilir seramiklerin en önemli avantajı canlı </a:t>
            </a:r>
            <a:r>
              <a:rPr lang="tr-TR" altLang="en-US" sz="3300" dirty="0" err="1" smtClean="0">
                <a:cs typeface="Times New Roman" pitchFamily="18" charset="0"/>
              </a:rPr>
              <a:t>vital</a:t>
            </a:r>
            <a:r>
              <a:rPr lang="tr-TR" altLang="en-US" sz="3300" dirty="0" smtClean="0">
                <a:cs typeface="Times New Roman" pitchFamily="18" charset="0"/>
              </a:rPr>
              <a:t> görünümüdür. Dökülebilir seramik içindeki mika kristalleri </a:t>
            </a:r>
            <a:r>
              <a:rPr lang="tr-TR" altLang="en-US" sz="3300" dirty="0" err="1" smtClean="0">
                <a:cs typeface="Times New Roman" pitchFamily="18" charset="0"/>
              </a:rPr>
              <a:t>naturel</a:t>
            </a:r>
            <a:r>
              <a:rPr lang="tr-TR" altLang="en-US" sz="3300" dirty="0" smtClean="0">
                <a:cs typeface="Times New Roman" pitchFamily="18" charset="0"/>
              </a:rPr>
              <a:t> dişlerdeki mine </a:t>
            </a:r>
            <a:r>
              <a:rPr lang="tr-TR" altLang="en-US" sz="3300" dirty="0" err="1" smtClean="0">
                <a:cs typeface="Times New Roman" pitchFamily="18" charset="0"/>
              </a:rPr>
              <a:t>çubukçuklarının</a:t>
            </a:r>
            <a:r>
              <a:rPr lang="tr-TR" altLang="en-US" sz="3300" dirty="0" smtClean="0">
                <a:cs typeface="Times New Roman" pitchFamily="18" charset="0"/>
              </a:rPr>
              <a:t> neden olduğu ışık </a:t>
            </a:r>
            <a:r>
              <a:rPr lang="tr-TR" altLang="en-US" sz="3300" dirty="0" err="1" smtClean="0">
                <a:cs typeface="Times New Roman" pitchFamily="18" charset="0"/>
              </a:rPr>
              <a:t>saçılımına</a:t>
            </a:r>
            <a:r>
              <a:rPr lang="tr-TR" altLang="en-US" sz="3300" dirty="0" smtClean="0">
                <a:cs typeface="Times New Roman" pitchFamily="18" charset="0"/>
              </a:rPr>
              <a:t> benzer şekilde </a:t>
            </a:r>
            <a:r>
              <a:rPr lang="tr-TR" altLang="en-US" sz="3300" dirty="0" err="1" smtClean="0">
                <a:cs typeface="Times New Roman" pitchFamily="18" charset="0"/>
              </a:rPr>
              <a:t>saçılıma</a:t>
            </a:r>
            <a:r>
              <a:rPr lang="tr-TR" altLang="en-US" sz="3300" dirty="0" smtClean="0">
                <a:cs typeface="Times New Roman" pitchFamily="18" charset="0"/>
              </a:rPr>
              <a:t> yol açmaktadır.                     </a:t>
            </a:r>
          </a:p>
          <a:p>
            <a:pPr marL="0" indent="0">
              <a:lnSpc>
                <a:spcPct val="120000"/>
              </a:lnSpc>
              <a:buNone/>
            </a:pPr>
            <a:endParaRPr lang="tr-TR" altLang="en-US" sz="2800" dirty="0" smtClean="0">
              <a:latin typeface="Comic Sans MS" pitchFamily="66" charset="0"/>
              <a:cs typeface="Times New Roman" pitchFamily="18" charset="0"/>
            </a:endParaRPr>
          </a:p>
          <a:p>
            <a:endParaRPr lang="tr-TR" altLang="en-US" sz="2800" dirty="0" smtClean="0">
              <a:latin typeface="Comic Sans MS" pitchFamily="66" charset="0"/>
              <a:cs typeface="Times New Roman" pitchFamily="18" charset="0"/>
            </a:endParaRPr>
          </a:p>
          <a:p>
            <a:pPr marL="0" indent="0">
              <a:lnSpc>
                <a:spcPct val="90000"/>
              </a:lnSpc>
              <a:buNone/>
            </a:pPr>
            <a:endParaRPr lang="tr-TR" altLang="en-US" sz="2800" dirty="0" smtClean="0">
              <a:latin typeface="Comic Sans MS" pitchFamily="66" charset="0"/>
            </a:endParaRPr>
          </a:p>
          <a:p>
            <a:pPr marL="0" indent="0">
              <a:lnSpc>
                <a:spcPct val="90000"/>
              </a:lnSpc>
              <a:buNone/>
            </a:pPr>
            <a:endParaRPr lang="tr-TR" altLang="en-US" sz="2800" dirty="0">
              <a:latin typeface="Comic Sans MS" pitchFamily="66" charset="0"/>
            </a:endParaRPr>
          </a:p>
          <a:p>
            <a:pPr>
              <a:lnSpc>
                <a:spcPct val="90000"/>
              </a:lnSpc>
              <a:buFont typeface="Wingdings" pitchFamily="2" charset="2"/>
              <a:buNone/>
            </a:pPr>
            <a:endParaRPr lang="tr-TR" altLang="en-US" dirty="0"/>
          </a:p>
        </p:txBody>
      </p:sp>
    </p:spTree>
    <p:extLst>
      <p:ext uri="{BB962C8B-B14F-4D97-AF65-F5344CB8AC3E}">
        <p14:creationId xmlns:p14="http://schemas.microsoft.com/office/powerpoint/2010/main" val="42702127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7" name="Object 7"/>
          <p:cNvGraphicFramePr>
            <a:graphicFrameLocks noGrp="1" noChangeAspect="1"/>
          </p:cNvGraphicFramePr>
          <p:nvPr>
            <p:ph sz="half" idx="1"/>
          </p:nvPr>
        </p:nvGraphicFramePr>
        <p:xfrm>
          <a:off x="1476375" y="1651000"/>
          <a:ext cx="2905125" cy="3987800"/>
        </p:xfrm>
        <a:graphic>
          <a:graphicData uri="http://schemas.openxmlformats.org/presentationml/2006/ole">
            <mc:AlternateContent xmlns:mc="http://schemas.openxmlformats.org/markup-compatibility/2006">
              <mc:Choice xmlns:v="urn:schemas-microsoft-com:vml" Requires="v">
                <p:oleObj spid="_x0000_s1038" name="Photo Editor Fotoğrafı" r:id="rId3" imgW="971686" imgH="1333333" progId="MSPhotoEd.3">
                  <p:embed/>
                </p:oleObj>
              </mc:Choice>
              <mc:Fallback>
                <p:oleObj name="Photo Editor Fotoğrafı" r:id="rId3" imgW="971686" imgH="133333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1651000"/>
                        <a:ext cx="2905125" cy="398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1450" name="Picture 10" descr="7"/>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5219700" y="1412875"/>
            <a:ext cx="3024188" cy="4392613"/>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098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a:bodyPr>
          <a:lstStyle/>
          <a:p>
            <a:r>
              <a:rPr lang="tr-TR" altLang="en-US" sz="3200" b="1" dirty="0">
                <a:latin typeface="Calibri" panose="020F0502020204030204" pitchFamily="34" charset="0"/>
                <a:cs typeface="Calibri" panose="020F0502020204030204" pitchFamily="34" charset="0"/>
              </a:rPr>
              <a:t>ENDİKASYONLARI</a:t>
            </a:r>
          </a:p>
        </p:txBody>
      </p:sp>
      <p:sp>
        <p:nvSpPr>
          <p:cNvPr id="67587" name="Rectangle 3"/>
          <p:cNvSpPr>
            <a:spLocks noGrp="1" noChangeArrowheads="1"/>
          </p:cNvSpPr>
          <p:nvPr>
            <p:ph idx="1"/>
          </p:nvPr>
        </p:nvSpPr>
        <p:spPr>
          <a:xfrm>
            <a:off x="457200" y="1268760"/>
            <a:ext cx="8229600" cy="4857403"/>
          </a:xfrm>
        </p:spPr>
        <p:txBody>
          <a:bodyPr/>
          <a:lstStyle/>
          <a:p>
            <a:pPr marL="0" indent="0" algn="just">
              <a:lnSpc>
                <a:spcPct val="90000"/>
              </a:lnSpc>
              <a:buNone/>
            </a:pPr>
            <a:r>
              <a:rPr lang="tr-TR" altLang="en-US" sz="2800" dirty="0" smtClean="0">
                <a:latin typeface="Comic Sans MS" pitchFamily="66" charset="0"/>
              </a:rPr>
              <a:t>	</a:t>
            </a:r>
            <a:r>
              <a:rPr lang="tr-TR" altLang="en-US" sz="2800" dirty="0" smtClean="0">
                <a:latin typeface="Calibri" panose="020F0502020204030204" pitchFamily="34" charset="0"/>
                <a:cs typeface="Calibri" panose="020F0502020204030204" pitchFamily="34" charset="0"/>
              </a:rPr>
              <a:t>Estetik </a:t>
            </a:r>
            <a:r>
              <a:rPr lang="tr-TR" altLang="en-US" sz="2800" dirty="0">
                <a:latin typeface="Calibri" panose="020F0502020204030204" pitchFamily="34" charset="0"/>
                <a:cs typeface="Calibri" panose="020F0502020204030204" pitchFamily="34" charset="0"/>
              </a:rPr>
              <a:t>olmaları nedeniyle </a:t>
            </a:r>
            <a:r>
              <a:rPr lang="tr-TR" altLang="en-US" sz="2800" dirty="0" err="1">
                <a:latin typeface="Calibri" panose="020F0502020204030204" pitchFamily="34" charset="0"/>
                <a:cs typeface="Calibri" panose="020F0502020204030204" pitchFamily="34" charset="0"/>
              </a:rPr>
              <a:t>anterior</a:t>
            </a:r>
            <a:r>
              <a:rPr lang="tr-TR" altLang="en-US" sz="2800" dirty="0">
                <a:latin typeface="Calibri" panose="020F0502020204030204" pitchFamily="34" charset="0"/>
                <a:cs typeface="Calibri" panose="020F0502020204030204" pitchFamily="34" charset="0"/>
              </a:rPr>
              <a:t> dişler için ideal olarak kabul edilirlerse de</a:t>
            </a: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posterior</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dişlerdeki </a:t>
            </a:r>
            <a:r>
              <a:rPr lang="tr-TR" altLang="en-US" sz="2800" dirty="0" err="1">
                <a:latin typeface="Calibri" panose="020F0502020204030204" pitchFamily="34" charset="0"/>
                <a:cs typeface="Calibri" panose="020F0502020204030204" pitchFamily="34" charset="0"/>
              </a:rPr>
              <a:t>full</a:t>
            </a:r>
            <a:r>
              <a:rPr lang="tr-TR" altLang="en-US" sz="2800" dirty="0">
                <a:latin typeface="Calibri" panose="020F0502020204030204" pitchFamily="34" charset="0"/>
                <a:cs typeface="Calibri" panose="020F0502020204030204" pitchFamily="34" charset="0"/>
              </a:rPr>
              <a:t> </a:t>
            </a:r>
            <a:r>
              <a:rPr lang="tr-TR" altLang="en-US" sz="2800" dirty="0" err="1">
                <a:latin typeface="Calibri" panose="020F0502020204030204" pitchFamily="34" charset="0"/>
                <a:cs typeface="Calibri" panose="020F0502020204030204" pitchFamily="34" charset="0"/>
              </a:rPr>
              <a:t>veneer</a:t>
            </a:r>
            <a:r>
              <a:rPr lang="tr-TR" altLang="en-US" sz="2800" dirty="0">
                <a:latin typeface="Calibri" panose="020F0502020204030204" pitchFamily="34" charset="0"/>
                <a:cs typeface="Calibri" panose="020F0502020204030204" pitchFamily="34" charset="0"/>
              </a:rPr>
              <a:t> kronlar için de uygundurlar</a:t>
            </a:r>
            <a:r>
              <a:rPr lang="tr-TR" altLang="en-US" sz="2800" dirty="0" smtClean="0">
                <a:latin typeface="Calibri" panose="020F0502020204030204" pitchFamily="34" charset="0"/>
                <a:cs typeface="Calibri" panose="020F0502020204030204" pitchFamily="34" charset="0"/>
              </a:rPr>
              <a:t>.</a:t>
            </a:r>
          </a:p>
          <a:p>
            <a:pPr marL="0" indent="0" algn="just">
              <a:lnSpc>
                <a:spcPct val="90000"/>
              </a:lnSpc>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İnley</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,onlay,3/4 kron ve diğer </a:t>
            </a:r>
            <a:r>
              <a:rPr lang="tr-TR" altLang="en-US" sz="2800" dirty="0" err="1">
                <a:latin typeface="Calibri" panose="020F0502020204030204" pitchFamily="34" charset="0"/>
                <a:cs typeface="Calibri" panose="020F0502020204030204" pitchFamily="34" charset="0"/>
              </a:rPr>
              <a:t>partial</a:t>
            </a:r>
            <a:r>
              <a:rPr lang="tr-TR" altLang="en-US" sz="2800" dirty="0">
                <a:latin typeface="Calibri" panose="020F0502020204030204" pitchFamily="34" charset="0"/>
                <a:cs typeface="Calibri" panose="020F0502020204030204" pitchFamily="34" charset="0"/>
              </a:rPr>
              <a:t> kronlar inşa edilebilir</a:t>
            </a:r>
            <a:r>
              <a:rPr lang="tr-TR" altLang="en-US" sz="2800" dirty="0" smtClean="0">
                <a:latin typeface="Calibri" panose="020F0502020204030204" pitchFamily="34" charset="0"/>
                <a:cs typeface="Calibri" panose="020F0502020204030204" pitchFamily="34" charset="0"/>
              </a:rPr>
              <a:t>;</a:t>
            </a:r>
          </a:p>
          <a:p>
            <a:pPr marL="0" indent="0" algn="just">
              <a:lnSpc>
                <a:spcPct val="90000"/>
              </a:lnSpc>
              <a:buNone/>
            </a:pPr>
            <a:r>
              <a:rPr lang="tr-TR" altLang="en-US" sz="2800" dirty="0" smtClean="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laminate</a:t>
            </a:r>
            <a:r>
              <a:rPr lang="tr-TR" altLang="en-US" sz="2800" dirty="0" smtClean="0">
                <a:latin typeface="Calibri" panose="020F0502020204030204" pitchFamily="34" charset="0"/>
                <a:cs typeface="Calibri" panose="020F0502020204030204" pitchFamily="34" charset="0"/>
              </a:rPr>
              <a:t> </a:t>
            </a:r>
            <a:r>
              <a:rPr lang="tr-TR" altLang="en-US" sz="2800" dirty="0" err="1">
                <a:latin typeface="Calibri" panose="020F0502020204030204" pitchFamily="34" charset="0"/>
                <a:cs typeface="Calibri" panose="020F0502020204030204" pitchFamily="34" charset="0"/>
              </a:rPr>
              <a:t>veneerler</a:t>
            </a:r>
            <a:r>
              <a:rPr lang="tr-TR" altLang="en-US" sz="2800" dirty="0">
                <a:latin typeface="Calibri" panose="020F0502020204030204" pitchFamily="34" charset="0"/>
                <a:cs typeface="Calibri" panose="020F0502020204030204" pitchFamily="34" charset="0"/>
              </a:rPr>
              <a:t> en güncel uygulamalarıdır</a:t>
            </a:r>
            <a:r>
              <a:rPr lang="tr-TR" altLang="en-US" sz="2800" dirty="0" smtClean="0">
                <a:latin typeface="Calibri" panose="020F0502020204030204" pitchFamily="34" charset="0"/>
                <a:cs typeface="Calibri" panose="020F0502020204030204" pitchFamily="34" charset="0"/>
              </a:rPr>
              <a:t>.</a:t>
            </a:r>
          </a:p>
          <a:p>
            <a:pPr marL="0" indent="0" algn="just">
              <a:lnSpc>
                <a:spcPct val="90000"/>
              </a:lnSpc>
              <a:buNone/>
            </a:pPr>
            <a:r>
              <a:rPr lang="tr-TR" altLang="en-US" sz="2800" dirty="0">
                <a:latin typeface="Calibri" panose="020F0502020204030204" pitchFamily="34" charset="0"/>
                <a:cs typeface="Calibri" panose="020F0502020204030204" pitchFamily="34" charset="0"/>
              </a:rPr>
              <a:t>	</a:t>
            </a:r>
            <a:r>
              <a:rPr lang="tr-TR" altLang="en-US" sz="2800" dirty="0" err="1" smtClean="0">
                <a:latin typeface="Calibri" panose="020F0502020204030204" pitchFamily="34" charset="0"/>
                <a:cs typeface="Calibri" panose="020F0502020204030204" pitchFamily="34" charset="0"/>
              </a:rPr>
              <a:t>Periodontal</a:t>
            </a:r>
            <a:r>
              <a:rPr lang="tr-TR" altLang="en-US" sz="2800" dirty="0" smtClean="0">
                <a:latin typeface="Calibri" panose="020F0502020204030204" pitchFamily="34" charset="0"/>
                <a:cs typeface="Calibri" panose="020F0502020204030204" pitchFamily="34" charset="0"/>
              </a:rPr>
              <a:t> </a:t>
            </a:r>
            <a:r>
              <a:rPr lang="tr-TR" altLang="en-US" sz="2800" dirty="0">
                <a:latin typeface="Calibri" panose="020F0502020204030204" pitchFamily="34" charset="0"/>
                <a:cs typeface="Calibri" panose="020F0502020204030204" pitchFamily="34" charset="0"/>
              </a:rPr>
              <a:t>sorunlu hastalar için plak oluşma direnci ve mükemmel </a:t>
            </a:r>
            <a:r>
              <a:rPr lang="tr-TR" altLang="en-US" sz="2800" dirty="0" err="1">
                <a:latin typeface="Calibri" panose="020F0502020204030204" pitchFamily="34" charset="0"/>
                <a:cs typeface="Calibri" panose="020F0502020204030204" pitchFamily="34" charset="0"/>
              </a:rPr>
              <a:t>periodontal</a:t>
            </a:r>
            <a:r>
              <a:rPr lang="tr-TR" altLang="en-US" sz="2800" dirty="0">
                <a:latin typeface="Calibri" panose="020F0502020204030204" pitchFamily="34" charset="0"/>
                <a:cs typeface="Calibri" panose="020F0502020204030204" pitchFamily="34" charset="0"/>
              </a:rPr>
              <a:t> cevabı nedeniyle özellikle </a:t>
            </a:r>
            <a:r>
              <a:rPr lang="tr-TR" altLang="en-US" sz="2800" dirty="0" err="1">
                <a:latin typeface="Calibri" panose="020F0502020204030204" pitchFamily="34" charset="0"/>
                <a:cs typeface="Calibri" panose="020F0502020204030204" pitchFamily="34" charset="0"/>
              </a:rPr>
              <a:t>endikedir</a:t>
            </a:r>
            <a:r>
              <a:rPr lang="tr-TR" altLang="en-US"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0646947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r>
              <a:rPr lang="tr-TR" altLang="en-US" sz="2800" b="1" dirty="0">
                <a:latin typeface="Calibri" panose="020F0502020204030204" pitchFamily="34" charset="0"/>
                <a:cs typeface="Calibri" panose="020F0502020204030204" pitchFamily="34" charset="0"/>
              </a:rPr>
              <a:t>KONTRENDİKASYONLARI</a:t>
            </a:r>
          </a:p>
        </p:txBody>
      </p:sp>
      <p:sp>
        <p:nvSpPr>
          <p:cNvPr id="68611" name="Rectangle 3"/>
          <p:cNvSpPr>
            <a:spLocks noGrp="1" noChangeArrowheads="1"/>
          </p:cNvSpPr>
          <p:nvPr>
            <p:ph idx="1"/>
          </p:nvPr>
        </p:nvSpPr>
        <p:spPr/>
        <p:txBody>
          <a:bodyPr>
            <a:normAutofit/>
          </a:bodyPr>
          <a:lstStyle/>
          <a:p>
            <a:pPr marL="0" indent="0" algn="just">
              <a:buNone/>
            </a:pPr>
            <a:r>
              <a:rPr lang="tr-TR" altLang="en-US" sz="2800" dirty="0" smtClean="0">
                <a:latin typeface="Calibri" panose="020F0502020204030204" pitchFamily="34" charset="0"/>
                <a:cs typeface="Calibri" panose="020F0502020204030204" pitchFamily="34" charset="0"/>
              </a:rPr>
              <a:t>	En </a:t>
            </a:r>
            <a:r>
              <a:rPr lang="tr-TR" altLang="en-US" sz="2800" dirty="0">
                <a:latin typeface="Calibri" panose="020F0502020204030204" pitchFamily="34" charset="0"/>
                <a:cs typeface="Calibri" panose="020F0502020204030204" pitchFamily="34" charset="0"/>
              </a:rPr>
              <a:t>belirgin </a:t>
            </a:r>
            <a:r>
              <a:rPr lang="tr-TR" altLang="en-US" sz="2800" dirty="0" err="1">
                <a:latin typeface="Calibri" panose="020F0502020204030204" pitchFamily="34" charset="0"/>
                <a:cs typeface="Calibri" panose="020F0502020204030204" pitchFamily="34" charset="0"/>
              </a:rPr>
              <a:t>kontrendikasyon</a:t>
            </a:r>
            <a:r>
              <a:rPr lang="tr-TR" altLang="en-US" sz="2800" dirty="0">
                <a:latin typeface="Calibri" panose="020F0502020204030204" pitchFamily="34" charset="0"/>
                <a:cs typeface="Calibri" panose="020F0502020204030204" pitchFamily="34" charset="0"/>
              </a:rPr>
              <a:t> dişin klinik kronun uzunluğunun çok kısa olduğu vakalardır. </a:t>
            </a:r>
          </a:p>
        </p:txBody>
      </p:sp>
    </p:spTree>
    <p:extLst>
      <p:ext uri="{BB962C8B-B14F-4D97-AF65-F5344CB8AC3E}">
        <p14:creationId xmlns:p14="http://schemas.microsoft.com/office/powerpoint/2010/main" val="1013257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t>b.) </a:t>
            </a:r>
            <a:r>
              <a:rPr lang="tr-TR" sz="3200" b="1" dirty="0" err="1"/>
              <a:t>CeraPearl</a:t>
            </a:r>
            <a:r>
              <a:rPr lang="tr-TR" sz="3200" b="1" dirty="0"/>
              <a:t>:</a:t>
            </a:r>
            <a:r>
              <a:rPr lang="en-US" sz="3200" dirty="0"/>
              <a:t/>
            </a:r>
            <a:br>
              <a:rPr lang="en-US" sz="3200" dirty="0"/>
            </a:br>
            <a:endParaRPr lang="en-US" sz="3200" dirty="0"/>
          </a:p>
        </p:txBody>
      </p:sp>
      <p:sp>
        <p:nvSpPr>
          <p:cNvPr id="3" name="İçerik Yer Tutucusu 2"/>
          <p:cNvSpPr>
            <a:spLocks noGrp="1"/>
          </p:cNvSpPr>
          <p:nvPr>
            <p:ph idx="1"/>
          </p:nvPr>
        </p:nvSpPr>
        <p:spPr/>
        <p:txBody>
          <a:bodyPr/>
          <a:lstStyle/>
          <a:p>
            <a:pPr marL="0" indent="0" algn="just">
              <a:buNone/>
            </a:pPr>
            <a:r>
              <a:rPr lang="tr-TR" dirty="0" smtClean="0"/>
              <a:t>	Dökümü </a:t>
            </a:r>
            <a:r>
              <a:rPr lang="tr-TR" dirty="0"/>
              <a:t>yapılabilen bir apatit seramik olarak geliştirilmiştir. Doğal diş minesi gibi </a:t>
            </a:r>
            <a:r>
              <a:rPr lang="tr-TR" dirty="0" err="1"/>
              <a:t>hidroksi</a:t>
            </a:r>
            <a:r>
              <a:rPr lang="tr-TR" dirty="0"/>
              <a:t> apatit kristalleri içerir. Baskı kuvvetine karşı dayanıklılığı 590 </a:t>
            </a:r>
            <a:r>
              <a:rPr lang="tr-TR" dirty="0" err="1"/>
              <a:t>MPa’dır</a:t>
            </a:r>
            <a:r>
              <a:rPr lang="tr-TR" dirty="0"/>
              <a:t> ve bu değer 390MPa olan mine dayanıklılığından oldukça yüksektir. Özel bir düzenekte döküm yöntemi kullanılarak yapılır.</a:t>
            </a:r>
            <a:endParaRPr lang="en-US" dirty="0"/>
          </a:p>
          <a:p>
            <a:endParaRPr lang="en-US" dirty="0"/>
          </a:p>
        </p:txBody>
      </p:sp>
    </p:spTree>
    <p:extLst>
      <p:ext uri="{BB962C8B-B14F-4D97-AF65-F5344CB8AC3E}">
        <p14:creationId xmlns:p14="http://schemas.microsoft.com/office/powerpoint/2010/main" val="6628213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222104"/>
            <a:ext cx="8229600" cy="1143000"/>
          </a:xfrm>
        </p:spPr>
        <p:txBody>
          <a:bodyPr>
            <a:noAutofit/>
          </a:bodyPr>
          <a:lstStyle/>
          <a:p>
            <a:r>
              <a:rPr lang="tr-TR" sz="4000" b="1" dirty="0"/>
              <a:t>3.) Sıkıştırılabilir seramik sistemleri  (ısı ve basınçla üretilen sistemler):</a:t>
            </a:r>
            <a:r>
              <a:rPr lang="en-US" sz="4000" dirty="0"/>
              <a:t/>
            </a:r>
            <a:br>
              <a:rPr lang="en-US" sz="4000" dirty="0"/>
            </a:br>
            <a:endParaRPr lang="en-US" sz="4000" dirty="0"/>
          </a:p>
        </p:txBody>
      </p:sp>
      <p:sp>
        <p:nvSpPr>
          <p:cNvPr id="3" name="İçerik Yer Tutucusu 2"/>
          <p:cNvSpPr>
            <a:spLocks noGrp="1"/>
          </p:cNvSpPr>
          <p:nvPr>
            <p:ph idx="1"/>
          </p:nvPr>
        </p:nvSpPr>
        <p:spPr>
          <a:xfrm>
            <a:off x="457200" y="5733256"/>
            <a:ext cx="8229600" cy="392907"/>
          </a:xfrm>
        </p:spPr>
        <p:txBody>
          <a:bodyPr>
            <a:normAutofit fontScale="70000" lnSpcReduction="20000"/>
          </a:bodyPr>
          <a:lstStyle/>
          <a:p>
            <a:endParaRPr lang="tr-TR" dirty="0" smtClean="0"/>
          </a:p>
          <a:p>
            <a:endParaRPr lang="en-US" dirty="0"/>
          </a:p>
        </p:txBody>
      </p:sp>
    </p:spTree>
    <p:extLst>
      <p:ext uri="{BB962C8B-B14F-4D97-AF65-F5344CB8AC3E}">
        <p14:creationId xmlns:p14="http://schemas.microsoft.com/office/powerpoint/2010/main" val="38340859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b="1" dirty="0"/>
              <a:t>IPS </a:t>
            </a:r>
            <a:r>
              <a:rPr lang="tr-TR" sz="2800" b="1" dirty="0" err="1"/>
              <a:t>Empress</a:t>
            </a:r>
            <a:r>
              <a:rPr lang="tr-TR" sz="2800" b="1" dirty="0"/>
              <a:t> </a:t>
            </a:r>
            <a:r>
              <a:rPr lang="tr-TR" sz="2800" b="1" dirty="0" smtClean="0"/>
              <a:t>Sistemi</a:t>
            </a:r>
            <a:br>
              <a:rPr lang="tr-TR" sz="2800" b="1" dirty="0" smtClean="0"/>
            </a:br>
            <a:r>
              <a:rPr lang="tr-TR" sz="2800" b="1" dirty="0" smtClean="0"/>
              <a:t>( </a:t>
            </a:r>
            <a:r>
              <a:rPr lang="tr-TR" sz="2800" b="1" dirty="0" err="1"/>
              <a:t>lösit</a:t>
            </a:r>
            <a:r>
              <a:rPr lang="tr-TR" sz="2800" b="1" dirty="0"/>
              <a:t> ile güçlendirilmiş seramikler):</a:t>
            </a:r>
            <a:r>
              <a:rPr lang="en-US" sz="2800" dirty="0"/>
              <a:t/>
            </a:r>
            <a:br>
              <a:rPr lang="en-US" sz="2800" dirty="0"/>
            </a:br>
            <a:endParaRPr lang="en-US" sz="2800" dirty="0"/>
          </a:p>
        </p:txBody>
      </p:sp>
      <p:sp>
        <p:nvSpPr>
          <p:cNvPr id="3" name="İçerik Yer Tutucusu 2"/>
          <p:cNvSpPr>
            <a:spLocks noGrp="1"/>
          </p:cNvSpPr>
          <p:nvPr>
            <p:ph idx="1"/>
          </p:nvPr>
        </p:nvSpPr>
        <p:spPr/>
        <p:txBody>
          <a:bodyPr>
            <a:normAutofit/>
          </a:bodyPr>
          <a:lstStyle/>
          <a:p>
            <a:pPr marL="0" indent="0" algn="just">
              <a:buNone/>
            </a:pPr>
            <a:r>
              <a:rPr lang="tr-TR" dirty="0" smtClean="0"/>
              <a:t>	</a:t>
            </a:r>
            <a:r>
              <a:rPr lang="tr-TR" sz="2600" dirty="0" smtClean="0"/>
              <a:t>Cam </a:t>
            </a:r>
            <a:r>
              <a:rPr lang="tr-TR" sz="2600" dirty="0" err="1"/>
              <a:t>matrix</a:t>
            </a:r>
            <a:r>
              <a:rPr lang="tr-TR" sz="2600" dirty="0"/>
              <a:t> üzerinde kontrollü </a:t>
            </a:r>
            <a:r>
              <a:rPr lang="tr-TR" sz="2600" dirty="0" err="1"/>
              <a:t>kristalizasyon</a:t>
            </a:r>
            <a:r>
              <a:rPr lang="tr-TR" sz="2600" dirty="0"/>
              <a:t> yöntemiyle </a:t>
            </a:r>
            <a:r>
              <a:rPr lang="tr-TR" sz="2600" dirty="0" err="1"/>
              <a:t>lösit</a:t>
            </a:r>
            <a:r>
              <a:rPr lang="tr-TR" sz="2600" dirty="0"/>
              <a:t> esaslı cam seramiklerin geliştirilmesi sonucunda elde edilmiştir. </a:t>
            </a:r>
            <a:endParaRPr lang="tr-TR" sz="2600" dirty="0" smtClean="0"/>
          </a:p>
          <a:p>
            <a:pPr marL="0" indent="0" algn="just">
              <a:buNone/>
            </a:pPr>
            <a:r>
              <a:rPr lang="tr-TR" sz="2600" dirty="0"/>
              <a:t>	</a:t>
            </a:r>
            <a:r>
              <a:rPr lang="tr-TR" sz="2600" dirty="0" smtClean="0"/>
              <a:t>Cam </a:t>
            </a:r>
            <a:r>
              <a:rPr lang="tr-TR" sz="2600" dirty="0"/>
              <a:t>partikülleri 720</a:t>
            </a:r>
            <a:r>
              <a:rPr lang="tr-TR" sz="2600" baseline="30000" dirty="0"/>
              <a:t>0</a:t>
            </a:r>
            <a:r>
              <a:rPr lang="tr-TR" sz="2600" dirty="0"/>
              <a:t>C fırınlandıktan sonra ikinci bir fırınlama yapılır ve bu fırınlama ile tek olan çekirdek, ikili ve dörtlü çekirdeklere dönüşür. Bu </a:t>
            </a:r>
            <a:r>
              <a:rPr lang="tr-TR" sz="2600" dirty="0" err="1"/>
              <a:t>nükleasyon</a:t>
            </a:r>
            <a:r>
              <a:rPr lang="tr-TR" sz="2600" dirty="0"/>
              <a:t> prosedürü </a:t>
            </a:r>
            <a:r>
              <a:rPr lang="tr-TR" sz="2600" dirty="0" err="1"/>
              <a:t>lösit</a:t>
            </a:r>
            <a:r>
              <a:rPr lang="tr-TR" sz="2600" dirty="0"/>
              <a:t> </a:t>
            </a:r>
            <a:r>
              <a:rPr lang="tr-TR" sz="2600" dirty="0" err="1"/>
              <a:t>kristalizasyonunu</a:t>
            </a:r>
            <a:r>
              <a:rPr lang="tr-TR" sz="2600" dirty="0"/>
              <a:t> sağlar. </a:t>
            </a:r>
            <a:endParaRPr lang="tr-TR" sz="2600" dirty="0" smtClean="0"/>
          </a:p>
          <a:p>
            <a:pPr marL="0" indent="0" algn="just">
              <a:buNone/>
            </a:pPr>
            <a:r>
              <a:rPr lang="tr-TR" sz="2600" dirty="0"/>
              <a:t>	</a:t>
            </a:r>
            <a:r>
              <a:rPr lang="tr-TR" sz="2600" dirty="0" err="1" smtClean="0"/>
              <a:t>Lösit</a:t>
            </a:r>
            <a:r>
              <a:rPr lang="tr-TR" sz="2600" dirty="0" smtClean="0"/>
              <a:t> </a:t>
            </a:r>
            <a:r>
              <a:rPr lang="tr-TR" sz="2600" dirty="0"/>
              <a:t>kristalleri yapıda bulunan çatlakların büyümesini engelleyen sağlam bir bariyer görevi üstlenir. </a:t>
            </a:r>
            <a:endParaRPr lang="en-US" sz="2600" dirty="0"/>
          </a:p>
          <a:p>
            <a:endParaRPr lang="en-US" dirty="0"/>
          </a:p>
        </p:txBody>
      </p:sp>
    </p:spTree>
    <p:extLst>
      <p:ext uri="{BB962C8B-B14F-4D97-AF65-F5344CB8AC3E}">
        <p14:creationId xmlns:p14="http://schemas.microsoft.com/office/powerpoint/2010/main" val="2199944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1124744"/>
            <a:ext cx="8229600" cy="5001419"/>
          </a:xfrm>
        </p:spPr>
        <p:txBody>
          <a:bodyPr>
            <a:normAutofit/>
          </a:bodyPr>
          <a:lstStyle/>
          <a:p>
            <a:pPr marL="0" indent="0" algn="just">
              <a:buNone/>
            </a:pPr>
            <a:r>
              <a:rPr lang="tr-TR" dirty="0" smtClean="0"/>
              <a:t>	</a:t>
            </a:r>
            <a:r>
              <a:rPr lang="tr-TR" sz="2600" dirty="0" smtClean="0"/>
              <a:t>Isı ve basınçla şekillendirme tekniği, seramik yapının büzülmesini de kontrol eder. Bükülme kuvvetlerine karşı dayanıklılığı, ortalama 120-160 </a:t>
            </a:r>
            <a:r>
              <a:rPr lang="tr-TR" sz="2600" dirty="0" err="1" smtClean="0"/>
              <a:t>MPa’dır</a:t>
            </a:r>
            <a:r>
              <a:rPr lang="tr-TR" sz="2600" dirty="0" smtClean="0"/>
              <a:t>. Yüzey özelliklerinin geliştirilmesiyle bu değer 200MPa’ ya kadar çıkabilmektedir.</a:t>
            </a:r>
            <a:endParaRPr lang="en-US" sz="2600" dirty="0" smtClean="0"/>
          </a:p>
          <a:p>
            <a:pPr marL="0" indent="0" algn="just">
              <a:buNone/>
            </a:pPr>
            <a:r>
              <a:rPr lang="tr-TR" sz="2600" dirty="0" smtClean="0"/>
              <a:t>	IPS </a:t>
            </a:r>
            <a:r>
              <a:rPr lang="tr-TR" sz="2600" dirty="0" err="1"/>
              <a:t>Empress</a:t>
            </a:r>
            <a:r>
              <a:rPr lang="tr-TR" sz="2600" dirty="0"/>
              <a:t> sistemi kaybolan mum tekniği ile yapılır ve metal döküm işlemine benzer. </a:t>
            </a:r>
            <a:endParaRPr lang="tr-TR" sz="2600" dirty="0" smtClean="0"/>
          </a:p>
          <a:p>
            <a:pPr marL="0" indent="0" algn="just">
              <a:buNone/>
            </a:pPr>
            <a:r>
              <a:rPr lang="tr-TR" sz="2600" dirty="0"/>
              <a:t>	</a:t>
            </a:r>
            <a:r>
              <a:rPr lang="tr-TR" sz="2600" dirty="0" err="1" smtClean="0"/>
              <a:t>Empress</a:t>
            </a:r>
            <a:r>
              <a:rPr lang="tr-TR" sz="2600" dirty="0" smtClean="0"/>
              <a:t> </a:t>
            </a:r>
            <a:r>
              <a:rPr lang="tr-TR" sz="2600" dirty="0"/>
              <a:t>sisteminde hazır seramik bloklar, manşet içerisine vakum ve pistonla basınç yapılarak yollanır. Sonuçta mum örnek ile aynı boyutlarda seramik yapılar elde edilir.</a:t>
            </a:r>
            <a:endParaRPr lang="en-US" sz="2600" dirty="0"/>
          </a:p>
          <a:p>
            <a:endParaRPr lang="en-US" dirty="0"/>
          </a:p>
        </p:txBody>
      </p:sp>
    </p:spTree>
    <p:extLst>
      <p:ext uri="{BB962C8B-B14F-4D97-AF65-F5344CB8AC3E}">
        <p14:creationId xmlns:p14="http://schemas.microsoft.com/office/powerpoint/2010/main" val="4249036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980728"/>
            <a:ext cx="8229600" cy="5145435"/>
          </a:xfrm>
        </p:spPr>
        <p:txBody>
          <a:bodyPr>
            <a:normAutofit/>
          </a:bodyPr>
          <a:lstStyle/>
          <a:p>
            <a:pPr marL="0" indent="0" algn="just">
              <a:buNone/>
            </a:pPr>
            <a:r>
              <a:rPr lang="tr-TR" dirty="0" smtClean="0"/>
              <a:t>	</a:t>
            </a:r>
            <a:r>
              <a:rPr lang="tr-TR" sz="2800" dirty="0" smtClean="0"/>
              <a:t>Bu </a:t>
            </a:r>
            <a:r>
              <a:rPr lang="tr-TR" sz="2800" dirty="0"/>
              <a:t>sistem de iki yöntemle restorasyon yapılabilir. </a:t>
            </a:r>
            <a:endParaRPr lang="tr-TR" sz="2800" dirty="0" smtClean="0"/>
          </a:p>
          <a:p>
            <a:pPr marL="0" indent="0" algn="just">
              <a:buNone/>
            </a:pPr>
            <a:r>
              <a:rPr lang="tr-TR" sz="2800" dirty="0" smtClean="0"/>
              <a:t>1</a:t>
            </a:r>
            <a:r>
              <a:rPr lang="tr-TR" sz="2800" dirty="0"/>
              <a:t>.) </a:t>
            </a:r>
            <a:r>
              <a:rPr lang="tr-TR" sz="2800" b="1" dirty="0"/>
              <a:t>Boyama Yöntemi: </a:t>
            </a:r>
            <a:r>
              <a:rPr lang="tr-TR" sz="2800" dirty="0"/>
              <a:t>restorasyon tüm konturları ile elde edilir, yüzey boyaması ile renklendirilir. </a:t>
            </a:r>
            <a:endParaRPr lang="tr-TR" sz="2800" dirty="0" smtClean="0"/>
          </a:p>
          <a:p>
            <a:pPr marL="0" indent="0" algn="just">
              <a:buNone/>
            </a:pPr>
            <a:r>
              <a:rPr lang="tr-TR" sz="2800" dirty="0" smtClean="0"/>
              <a:t>2</a:t>
            </a:r>
            <a:r>
              <a:rPr lang="tr-TR" sz="2800" dirty="0"/>
              <a:t>.) </a:t>
            </a:r>
            <a:r>
              <a:rPr lang="tr-TR" sz="2800" b="1" dirty="0" smtClean="0"/>
              <a:t>Tabakalama </a:t>
            </a:r>
            <a:r>
              <a:rPr lang="tr-TR" sz="2800" b="1" dirty="0"/>
              <a:t>Yöntemi: </a:t>
            </a:r>
            <a:r>
              <a:rPr lang="tr-TR" sz="2800" dirty="0" err="1"/>
              <a:t>Empress</a:t>
            </a:r>
            <a:r>
              <a:rPr lang="tr-TR" sz="2800" dirty="0"/>
              <a:t> kor yapı elde edildikten sonra </a:t>
            </a:r>
            <a:r>
              <a:rPr lang="tr-TR" sz="2800" dirty="0" err="1"/>
              <a:t>dentin</a:t>
            </a:r>
            <a:r>
              <a:rPr lang="tr-TR" sz="2800" dirty="0"/>
              <a:t> ve mine porseleni tabakalama tekniği kullanılarak restorasyon tamamlanır</a:t>
            </a:r>
            <a:r>
              <a:rPr lang="tr-TR" sz="2800" dirty="0" smtClean="0"/>
              <a:t>.</a:t>
            </a:r>
          </a:p>
          <a:p>
            <a:pPr marL="0" indent="0" algn="just">
              <a:buNone/>
            </a:pPr>
            <a:endParaRPr lang="en-US" sz="2800" dirty="0"/>
          </a:p>
          <a:p>
            <a:pPr marL="0" indent="0" algn="just">
              <a:buNone/>
            </a:pPr>
            <a:r>
              <a:rPr lang="tr-TR" sz="2800" dirty="0" smtClean="0"/>
              <a:t>	Bu </a:t>
            </a:r>
            <a:r>
              <a:rPr lang="tr-TR" sz="2800" dirty="0"/>
              <a:t>sistemle tek üyeli </a:t>
            </a:r>
            <a:r>
              <a:rPr lang="tr-TR" sz="2800" dirty="0" err="1"/>
              <a:t>veneer</a:t>
            </a:r>
            <a:r>
              <a:rPr lang="tr-TR" sz="2800" dirty="0"/>
              <a:t> kronlar, </a:t>
            </a:r>
            <a:r>
              <a:rPr lang="tr-TR" sz="2800" dirty="0" err="1"/>
              <a:t>inley</a:t>
            </a:r>
            <a:r>
              <a:rPr lang="tr-TR" sz="2800" dirty="0"/>
              <a:t> ve </a:t>
            </a:r>
            <a:r>
              <a:rPr lang="tr-TR" sz="2800" dirty="0" err="1" smtClean="0"/>
              <a:t>onleyler</a:t>
            </a:r>
            <a:r>
              <a:rPr lang="tr-TR" sz="2800" dirty="0" smtClean="0"/>
              <a:t> yapılabilmektedir</a:t>
            </a:r>
            <a:r>
              <a:rPr lang="tr-TR" sz="2800" dirty="0"/>
              <a:t>.</a:t>
            </a:r>
            <a:endParaRPr lang="en-US" sz="2800" dirty="0"/>
          </a:p>
          <a:p>
            <a:endParaRPr lang="en-US" dirty="0"/>
          </a:p>
        </p:txBody>
      </p:sp>
    </p:spTree>
    <p:extLst>
      <p:ext uri="{BB962C8B-B14F-4D97-AF65-F5344CB8AC3E}">
        <p14:creationId xmlns:p14="http://schemas.microsoft.com/office/powerpoint/2010/main" val="23024014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11113" y="0"/>
            <a:ext cx="9191626"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9" name="Rectangle 3"/>
          <p:cNvSpPr>
            <a:spLocks noGrp="1" noChangeArrowheads="1"/>
          </p:cNvSpPr>
          <p:nvPr>
            <p:ph type="body" idx="1"/>
          </p:nvPr>
        </p:nvSpPr>
        <p:spPr>
          <a:xfrm>
            <a:off x="457200" y="1773238"/>
            <a:ext cx="8229600" cy="4352925"/>
          </a:xfrm>
        </p:spPr>
        <p:txBody>
          <a:bodyPr/>
          <a:lstStyle/>
          <a:p>
            <a:pPr algn="just" eaLnBrk="1" hangingPunct="1">
              <a:lnSpc>
                <a:spcPct val="120000"/>
              </a:lnSpc>
              <a:buFontTx/>
              <a:buNone/>
            </a:pPr>
            <a:r>
              <a:rPr lang="tr-TR" altLang="tr-TR" sz="2800" smtClean="0"/>
              <a:t> 		</a:t>
            </a:r>
            <a:r>
              <a:rPr lang="tr-TR" altLang="tr-TR" sz="2800" smtClean="0">
                <a:latin typeface="Verdana" pitchFamily="34" charset="0"/>
              </a:rPr>
              <a:t>IPS Empress sistemi; bir cam matrix içinde homojen dağılan kimyasal yapısı K2O·Al2O3·SiO2 olan lösit kristalleri ile güçlendirilmiş iskelet ve tabaka materyallerinden oluşan bir sistemdir. </a:t>
            </a:r>
          </a:p>
        </p:txBody>
      </p:sp>
      <p:sp>
        <p:nvSpPr>
          <p:cNvPr id="14340" name="Rectangle 4"/>
          <p:cNvSpPr>
            <a:spLocks noGrp="1" noChangeArrowheads="1"/>
          </p:cNvSpPr>
          <p:nvPr>
            <p:ph type="title"/>
          </p:nvPr>
        </p:nvSpPr>
        <p:spPr>
          <a:noFill/>
        </p:spPr>
        <p:txBody>
          <a:bodyPr/>
          <a:lstStyle/>
          <a:p>
            <a:pPr eaLnBrk="1" hangingPunct="1"/>
            <a:r>
              <a:rPr lang="tr-TR" altLang="tr-TR" sz="3600" b="1" smtClean="0">
                <a:latin typeface="Verdana" pitchFamily="34" charset="0"/>
              </a:rPr>
              <a:t>IPS-Empress I</a:t>
            </a:r>
          </a:p>
        </p:txBody>
      </p:sp>
    </p:spTree>
    <p:extLst>
      <p:ext uri="{BB962C8B-B14F-4D97-AF65-F5344CB8AC3E}">
        <p14:creationId xmlns:p14="http://schemas.microsoft.com/office/powerpoint/2010/main" val="41136582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descr="e-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92725" y="584200"/>
            <a:ext cx="2592388" cy="2244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4" name="Rectangle 4"/>
          <p:cNvSpPr>
            <a:spLocks noGrp="1" noChangeArrowheads="1"/>
          </p:cNvSpPr>
          <p:nvPr>
            <p:ph type="body" sz="half" idx="4294967295"/>
          </p:nvPr>
        </p:nvSpPr>
        <p:spPr>
          <a:xfrm>
            <a:off x="533400" y="692150"/>
            <a:ext cx="4038600" cy="5616575"/>
          </a:xfrm>
        </p:spPr>
        <p:txBody>
          <a:bodyPr/>
          <a:lstStyle/>
          <a:p>
            <a:pPr algn="just" eaLnBrk="1" hangingPunct="1">
              <a:buFontTx/>
              <a:buNone/>
            </a:pPr>
            <a:r>
              <a:rPr lang="tr-TR" altLang="tr-TR" sz="2000" smtClean="0"/>
              <a:t>	</a:t>
            </a:r>
            <a:r>
              <a:rPr lang="tr-TR" altLang="tr-TR" sz="2400" smtClean="0"/>
              <a:t>	</a:t>
            </a:r>
            <a:r>
              <a:rPr lang="tr-TR" altLang="tr-TR" sz="2400" smtClean="0">
                <a:latin typeface="Verdana" pitchFamily="34" charset="0"/>
              </a:rPr>
              <a:t>Model elde edildikten sonra mum modelaj yapılır. Tijlenir ve özel bir fosfat bağlı revetman ile manşete alınır. Mumu uzaklaştırmak için revetman 800 </a:t>
            </a:r>
            <a:r>
              <a:rPr lang="en-US" altLang="tr-TR" sz="2400" smtClean="0">
                <a:latin typeface="Verdana" pitchFamily="34" charset="0"/>
                <a:cs typeface="Arial" charset="0"/>
              </a:rPr>
              <a:t>°</a:t>
            </a:r>
            <a:r>
              <a:rPr lang="tr-TR" altLang="tr-TR" sz="2400" smtClean="0">
                <a:latin typeface="Verdana" pitchFamily="34" charset="0"/>
              </a:rPr>
              <a:t>C ısıtılır. Tij boşluğuna seramik çekirdek ve alumina piston yerleştirilir ve kalıp özel basınçlı fırına yerleştirilir </a:t>
            </a:r>
          </a:p>
        </p:txBody>
      </p:sp>
      <p:pic>
        <p:nvPicPr>
          <p:cNvPr id="15365" name="Picture 5"/>
          <p:cNvPicPr preferRelativeResize="0">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5926138" y="3141663"/>
            <a:ext cx="2678112" cy="3095625"/>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40162203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11113" y="-6350"/>
            <a:ext cx="9191626"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Rectangle 3"/>
          <p:cNvSpPr>
            <a:spLocks noGrp="1" noChangeArrowheads="1"/>
          </p:cNvSpPr>
          <p:nvPr>
            <p:ph type="body" sz="half" idx="1"/>
          </p:nvPr>
        </p:nvSpPr>
        <p:spPr>
          <a:xfrm>
            <a:off x="457200" y="476250"/>
            <a:ext cx="4259263" cy="5649913"/>
          </a:xfrm>
        </p:spPr>
        <p:txBody>
          <a:bodyPr/>
          <a:lstStyle/>
          <a:p>
            <a:pPr eaLnBrk="1" hangingPunct="1">
              <a:buFontTx/>
              <a:buNone/>
            </a:pPr>
            <a:r>
              <a:rPr lang="tr-TR" altLang="tr-TR" sz="2400" smtClean="0"/>
              <a:t>	</a:t>
            </a:r>
          </a:p>
          <a:p>
            <a:pPr eaLnBrk="1" hangingPunct="1">
              <a:lnSpc>
                <a:spcPct val="110000"/>
              </a:lnSpc>
              <a:buFontTx/>
              <a:buNone/>
            </a:pPr>
            <a:r>
              <a:rPr lang="tr-TR" altLang="tr-TR" sz="2800" smtClean="0"/>
              <a:t>		</a:t>
            </a:r>
            <a:r>
              <a:rPr lang="tr-TR" altLang="tr-TR" sz="2400" smtClean="0">
                <a:latin typeface="Verdana" pitchFamily="34" charset="0"/>
              </a:rPr>
              <a:t>IPS-Empress seramik restorasyonlar yüksek ısıda presleme yöntemi uygulanarak   (1100</a:t>
            </a:r>
            <a:r>
              <a:rPr lang="en-US" altLang="tr-TR" sz="2400" smtClean="0">
                <a:latin typeface="Verdana" pitchFamily="34" charset="0"/>
                <a:cs typeface="Arial" charset="0"/>
              </a:rPr>
              <a:t>°</a:t>
            </a:r>
            <a:r>
              <a:rPr lang="tr-TR" altLang="tr-TR" sz="2400" smtClean="0">
                <a:latin typeface="Verdana" pitchFamily="34" charset="0"/>
              </a:rPr>
              <a:t>C) seramik çekirdekten (ingot) oluşturulur. </a:t>
            </a:r>
          </a:p>
        </p:txBody>
      </p:sp>
      <p:pic>
        <p:nvPicPr>
          <p:cNvPr id="16388" name="Picture 4" descr="rohlinge_bild2"/>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867400" y="765175"/>
            <a:ext cx="2540000" cy="190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5" descr="e-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300" y="3708400"/>
            <a:ext cx="2592388"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8919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1" name="Rectangle 3"/>
          <p:cNvSpPr>
            <a:spLocks noGrp="1" noChangeArrowheads="1"/>
          </p:cNvSpPr>
          <p:nvPr>
            <p:ph type="body" sz="half" idx="1"/>
          </p:nvPr>
        </p:nvSpPr>
        <p:spPr>
          <a:xfrm>
            <a:off x="457200" y="1125538"/>
            <a:ext cx="4038600" cy="5000625"/>
          </a:xfrm>
        </p:spPr>
        <p:txBody>
          <a:bodyPr/>
          <a:lstStyle/>
          <a:p>
            <a:pPr eaLnBrk="1" hangingPunct="1">
              <a:lnSpc>
                <a:spcPct val="120000"/>
              </a:lnSpc>
              <a:buFontTx/>
              <a:buNone/>
            </a:pPr>
            <a:r>
              <a:rPr lang="tr-TR" altLang="tr-TR" sz="2800" smtClean="0"/>
              <a:t>		IPS Empress Cosmo ingotları ve CosmoPost ZrO2 kök kanal postları ısıyla presleme tekniği ile metalsiz post-core  yapımına olanak sağlar.</a:t>
            </a:r>
          </a:p>
          <a:p>
            <a:pPr eaLnBrk="1" hangingPunct="1">
              <a:buFontTx/>
              <a:buNone/>
            </a:pPr>
            <a:endParaRPr lang="tr-TR" altLang="tr-TR" sz="2800" smtClean="0"/>
          </a:p>
        </p:txBody>
      </p:sp>
      <p:pic>
        <p:nvPicPr>
          <p:cNvPr id="17412" name="Picture 4"/>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548313" y="1773238"/>
            <a:ext cx="2911475" cy="1652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3" name="Picture 5"/>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508625" y="4005263"/>
            <a:ext cx="2951163" cy="178435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3425703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5" name="Rectangle 3"/>
          <p:cNvSpPr>
            <a:spLocks noGrp="1" noChangeArrowheads="1"/>
          </p:cNvSpPr>
          <p:nvPr>
            <p:ph type="title"/>
          </p:nvPr>
        </p:nvSpPr>
        <p:spPr/>
        <p:txBody>
          <a:bodyPr/>
          <a:lstStyle/>
          <a:p>
            <a:pPr eaLnBrk="1" hangingPunct="1"/>
            <a:r>
              <a:rPr lang="tr-TR" altLang="tr-TR" sz="4000" smtClean="0"/>
              <a:t>IPS Empress fırını EP500/EP600</a:t>
            </a:r>
          </a:p>
        </p:txBody>
      </p:sp>
      <p:sp>
        <p:nvSpPr>
          <p:cNvPr id="18436" name="Rectangle 4"/>
          <p:cNvSpPr>
            <a:spLocks noGrp="1" noChangeArrowheads="1"/>
          </p:cNvSpPr>
          <p:nvPr>
            <p:ph type="body" sz="half" idx="1"/>
          </p:nvPr>
        </p:nvSpPr>
        <p:spPr>
          <a:xfrm>
            <a:off x="250825" y="1600200"/>
            <a:ext cx="4465638" cy="4525963"/>
          </a:xfrm>
        </p:spPr>
        <p:txBody>
          <a:bodyPr/>
          <a:lstStyle/>
          <a:p>
            <a:pPr eaLnBrk="1" hangingPunct="1">
              <a:buFontTx/>
              <a:buNone/>
            </a:pPr>
            <a:r>
              <a:rPr lang="tr-TR" altLang="tr-TR" sz="2800" smtClean="0"/>
              <a:t>	</a:t>
            </a:r>
          </a:p>
          <a:p>
            <a:pPr eaLnBrk="1" hangingPunct="1">
              <a:lnSpc>
                <a:spcPct val="110000"/>
              </a:lnSpc>
              <a:buFontTx/>
              <a:buNone/>
            </a:pPr>
            <a:r>
              <a:rPr lang="tr-TR" altLang="tr-TR" sz="2800" smtClean="0"/>
              <a:t>		Mum boşluğuna döküm yöntemi ile IPS Empress  ve Empress II ingotlarının tabakalama tekniği ile kullanımı için  üretilmiştir.</a:t>
            </a:r>
          </a:p>
        </p:txBody>
      </p:sp>
      <p:pic>
        <p:nvPicPr>
          <p:cNvPr id="18437" name="Picture 5"/>
          <p:cNvPicPr preferRelativeResize="0">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84738" y="1628775"/>
            <a:ext cx="3863975" cy="446405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29219721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59" name="Rectangle 3"/>
          <p:cNvSpPr>
            <a:spLocks noGrp="1" noChangeArrowheads="1"/>
          </p:cNvSpPr>
          <p:nvPr>
            <p:ph type="title"/>
          </p:nvPr>
        </p:nvSpPr>
        <p:spPr>
          <a:xfrm>
            <a:off x="250825" y="260350"/>
            <a:ext cx="8229600" cy="287338"/>
          </a:xfrm>
        </p:spPr>
        <p:txBody>
          <a:bodyPr>
            <a:normAutofit fontScale="90000"/>
          </a:bodyPr>
          <a:lstStyle/>
          <a:p>
            <a:pPr eaLnBrk="1" hangingPunct="1"/>
            <a:r>
              <a:rPr lang="tr-TR" altLang="tr-TR" sz="2800" b="1" smtClean="0"/>
              <a:t>IPS-Empress I Avantajları</a:t>
            </a:r>
          </a:p>
        </p:txBody>
      </p:sp>
      <p:sp>
        <p:nvSpPr>
          <p:cNvPr id="19460" name="Rectangle 4"/>
          <p:cNvSpPr>
            <a:spLocks noGrp="1" noChangeArrowheads="1"/>
          </p:cNvSpPr>
          <p:nvPr>
            <p:ph type="body" idx="1"/>
          </p:nvPr>
        </p:nvSpPr>
        <p:spPr>
          <a:xfrm>
            <a:off x="323850" y="765175"/>
            <a:ext cx="8229600" cy="3167063"/>
          </a:xfrm>
        </p:spPr>
        <p:txBody>
          <a:bodyPr>
            <a:normAutofit lnSpcReduction="10000"/>
          </a:bodyPr>
          <a:lstStyle/>
          <a:p>
            <a:pPr marL="609600" indent="-609600" eaLnBrk="1" hangingPunct="1">
              <a:lnSpc>
                <a:spcPct val="110000"/>
              </a:lnSpc>
              <a:buFontTx/>
              <a:buAutoNum type="arabicPeriod"/>
            </a:pPr>
            <a:r>
              <a:rPr lang="tr-TR" altLang="tr-TR" sz="2400" smtClean="0"/>
              <a:t>Orta dereceden iyi dereceye dayanıklılık</a:t>
            </a:r>
          </a:p>
          <a:p>
            <a:pPr marL="609600" indent="-609600" eaLnBrk="1" hangingPunct="1">
              <a:lnSpc>
                <a:spcPct val="110000"/>
              </a:lnSpc>
              <a:buFontTx/>
              <a:buAutoNum type="arabicPeriod"/>
            </a:pPr>
            <a:r>
              <a:rPr lang="tr-TR" altLang="tr-TR" sz="2400" smtClean="0"/>
              <a:t>Mükemmel marjinal uyum</a:t>
            </a:r>
          </a:p>
          <a:p>
            <a:pPr marL="609600" indent="-609600" eaLnBrk="1" hangingPunct="1">
              <a:lnSpc>
                <a:spcPct val="110000"/>
              </a:lnSpc>
              <a:buFontTx/>
              <a:buAutoNum type="arabicPeriod"/>
            </a:pPr>
            <a:r>
              <a:rPr lang="tr-TR" altLang="tr-TR" sz="2400" smtClean="0"/>
              <a:t>Doğal diş yapısına benzer translusensi ve geniş renk alternatifi </a:t>
            </a:r>
          </a:p>
          <a:p>
            <a:pPr marL="609600" indent="-609600" eaLnBrk="1" hangingPunct="1">
              <a:lnSpc>
                <a:spcPct val="110000"/>
              </a:lnSpc>
              <a:buFontTx/>
              <a:buAutoNum type="arabicPeriod"/>
            </a:pPr>
            <a:r>
              <a:rPr lang="tr-TR" altLang="tr-TR" sz="2400" smtClean="0"/>
              <a:t>Ek ısıl işlem gerektirmez</a:t>
            </a:r>
          </a:p>
          <a:p>
            <a:pPr marL="609600" indent="-609600" eaLnBrk="1" hangingPunct="1">
              <a:lnSpc>
                <a:spcPct val="110000"/>
              </a:lnSpc>
              <a:buFontTx/>
              <a:buAutoNum type="arabicPeriod"/>
            </a:pPr>
            <a:r>
              <a:rPr lang="tr-TR" altLang="tr-TR" sz="2400" smtClean="0"/>
              <a:t>Pörözite ve çatlak olmaması, büzülmenin ortadan kalkması ve doku dostu olması</a:t>
            </a:r>
            <a:r>
              <a:rPr lang="tr-TR" altLang="tr-TR" sz="2800" smtClean="0"/>
              <a:t> </a:t>
            </a:r>
          </a:p>
        </p:txBody>
      </p:sp>
      <p:sp>
        <p:nvSpPr>
          <p:cNvPr id="19461" name="Rectangle 5"/>
          <p:cNvSpPr>
            <a:spLocks noChangeArrowheads="1"/>
          </p:cNvSpPr>
          <p:nvPr/>
        </p:nvSpPr>
        <p:spPr bwMode="auto">
          <a:xfrm>
            <a:off x="323850" y="4233863"/>
            <a:ext cx="82296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tr-TR" altLang="tr-TR" sz="2800" b="1">
                <a:solidFill>
                  <a:schemeClr val="tx2"/>
                </a:solidFill>
              </a:rPr>
              <a:t>IPS-Empress I Dezavantajları</a:t>
            </a:r>
          </a:p>
        </p:txBody>
      </p:sp>
      <p:sp>
        <p:nvSpPr>
          <p:cNvPr id="19462" name="Rectangle 6"/>
          <p:cNvSpPr>
            <a:spLocks noChangeArrowheads="1"/>
          </p:cNvSpPr>
          <p:nvPr/>
        </p:nvSpPr>
        <p:spPr bwMode="auto">
          <a:xfrm>
            <a:off x="395288" y="4868863"/>
            <a:ext cx="8229600"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110000"/>
              </a:lnSpc>
              <a:buFontTx/>
              <a:buAutoNum type="arabicPeriod"/>
            </a:pPr>
            <a:r>
              <a:rPr lang="tr-TR" altLang="tr-TR" sz="2400"/>
              <a:t>Özel ekipman gerektirmesi ve yüksek maliyet</a:t>
            </a:r>
          </a:p>
          <a:p>
            <a:pPr eaLnBrk="1" hangingPunct="1">
              <a:lnSpc>
                <a:spcPct val="110000"/>
              </a:lnSpc>
              <a:buFontTx/>
              <a:buAutoNum type="arabicPeriod"/>
            </a:pPr>
            <a:r>
              <a:rPr lang="tr-TR" altLang="tr-TR" sz="2400"/>
              <a:t>Düşük bükülme direnci IPS-Empress I’in sabit protezlerde kullanımını engellemektedir.</a:t>
            </a:r>
          </a:p>
        </p:txBody>
      </p:sp>
    </p:spTree>
    <p:extLst>
      <p:ext uri="{BB962C8B-B14F-4D97-AF65-F5344CB8AC3E}">
        <p14:creationId xmlns:p14="http://schemas.microsoft.com/office/powerpoint/2010/main" val="12192878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36513" y="0"/>
            <a:ext cx="9191626"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Rectangle 3"/>
          <p:cNvSpPr>
            <a:spLocks noGrp="1" noChangeArrowheads="1"/>
          </p:cNvSpPr>
          <p:nvPr>
            <p:ph type="body" idx="1"/>
          </p:nvPr>
        </p:nvSpPr>
        <p:spPr>
          <a:xfrm>
            <a:off x="457200" y="476250"/>
            <a:ext cx="8229600" cy="5649913"/>
          </a:xfrm>
        </p:spPr>
        <p:txBody>
          <a:bodyPr>
            <a:normAutofit lnSpcReduction="10000"/>
          </a:bodyPr>
          <a:lstStyle/>
          <a:p>
            <a:pPr marL="609600" indent="-609600" eaLnBrk="1" hangingPunct="1">
              <a:lnSpc>
                <a:spcPct val="80000"/>
              </a:lnSpc>
              <a:buFontTx/>
              <a:buNone/>
            </a:pPr>
            <a:r>
              <a:rPr lang="tr-TR" altLang="tr-TR" sz="2800" b="1" smtClean="0"/>
              <a:t>IPS-Empress I Endikasyonları:</a:t>
            </a:r>
          </a:p>
          <a:p>
            <a:pPr marL="609600" indent="-609600" eaLnBrk="1" hangingPunct="1">
              <a:lnSpc>
                <a:spcPct val="80000"/>
              </a:lnSpc>
              <a:buFontTx/>
              <a:buNone/>
            </a:pPr>
            <a:endParaRPr lang="tr-TR" altLang="tr-TR" sz="2800" b="1" smtClean="0"/>
          </a:p>
          <a:p>
            <a:pPr marL="609600" indent="-609600" eaLnBrk="1" hangingPunct="1">
              <a:lnSpc>
                <a:spcPct val="90000"/>
              </a:lnSpc>
              <a:buFontTx/>
              <a:buAutoNum type="arabicPeriod"/>
            </a:pPr>
            <a:r>
              <a:rPr lang="tr-TR" altLang="tr-TR" sz="2800" smtClean="0"/>
              <a:t>Anterior tek kron yapımında</a:t>
            </a:r>
          </a:p>
          <a:p>
            <a:pPr marL="609600" indent="-609600" eaLnBrk="1" hangingPunct="1">
              <a:lnSpc>
                <a:spcPct val="90000"/>
              </a:lnSpc>
              <a:buFontTx/>
              <a:buAutoNum type="arabicPeriod"/>
            </a:pPr>
            <a:r>
              <a:rPr lang="tr-TR" altLang="tr-TR" sz="2800" smtClean="0"/>
              <a:t>Inley, Onley ve Laminate Veneer yapımında</a:t>
            </a:r>
          </a:p>
          <a:p>
            <a:pPr marL="609600" indent="-609600" eaLnBrk="1" hangingPunct="1">
              <a:lnSpc>
                <a:spcPct val="80000"/>
              </a:lnSpc>
              <a:spcBef>
                <a:spcPct val="0"/>
              </a:spcBef>
              <a:buFontTx/>
              <a:buNone/>
            </a:pPr>
            <a:endParaRPr lang="tr-TR" altLang="tr-TR" sz="2800" smtClean="0"/>
          </a:p>
          <a:p>
            <a:pPr marL="609600" indent="-609600" eaLnBrk="1" hangingPunct="1">
              <a:lnSpc>
                <a:spcPct val="80000"/>
              </a:lnSpc>
              <a:spcBef>
                <a:spcPct val="0"/>
              </a:spcBef>
              <a:buFontTx/>
              <a:buNone/>
            </a:pPr>
            <a:endParaRPr lang="tr-TR" altLang="tr-TR" sz="2800" smtClean="0"/>
          </a:p>
          <a:p>
            <a:pPr marL="609600" indent="-609600" eaLnBrk="1" hangingPunct="1">
              <a:lnSpc>
                <a:spcPct val="80000"/>
              </a:lnSpc>
              <a:buFontTx/>
              <a:buNone/>
            </a:pPr>
            <a:r>
              <a:rPr lang="tr-TR" altLang="tr-TR" sz="2800" b="1" smtClean="0"/>
              <a:t>IPS-Empress I Kontrendikasyonları:</a:t>
            </a:r>
          </a:p>
          <a:p>
            <a:pPr marL="609600" indent="-609600" eaLnBrk="1" hangingPunct="1">
              <a:lnSpc>
                <a:spcPct val="80000"/>
              </a:lnSpc>
              <a:buFontTx/>
              <a:buNone/>
            </a:pPr>
            <a:endParaRPr lang="tr-TR" altLang="tr-TR" sz="2800" b="1" smtClean="0"/>
          </a:p>
          <a:p>
            <a:pPr marL="609600" indent="-609600" eaLnBrk="1" hangingPunct="1">
              <a:lnSpc>
                <a:spcPct val="90000"/>
              </a:lnSpc>
              <a:buFontTx/>
              <a:buAutoNum type="arabicPeriod"/>
            </a:pPr>
            <a:r>
              <a:rPr lang="tr-TR" altLang="tr-TR" sz="2800" smtClean="0"/>
              <a:t>Köprü çalışmalarında</a:t>
            </a:r>
          </a:p>
          <a:p>
            <a:pPr marL="609600" indent="-609600" eaLnBrk="1" hangingPunct="1">
              <a:lnSpc>
                <a:spcPct val="90000"/>
              </a:lnSpc>
              <a:buFontTx/>
              <a:buAutoNum type="arabicPeriod"/>
            </a:pPr>
            <a:r>
              <a:rPr lang="tr-TR" altLang="tr-TR" sz="2800" smtClean="0"/>
              <a:t>Çok derin subgingival restorasyonlarda</a:t>
            </a:r>
          </a:p>
          <a:p>
            <a:pPr marL="609600" indent="-609600" eaLnBrk="1" hangingPunct="1">
              <a:lnSpc>
                <a:spcPct val="90000"/>
              </a:lnSpc>
              <a:buFontTx/>
              <a:buAutoNum type="arabicPeriod"/>
            </a:pPr>
            <a:r>
              <a:rPr lang="tr-TR" altLang="tr-TR" sz="2800" smtClean="0"/>
              <a:t>Parafonksiyonel alışkanlıkları olanlarda</a:t>
            </a:r>
          </a:p>
          <a:p>
            <a:pPr marL="609600" indent="-609600" eaLnBrk="1" hangingPunct="1">
              <a:lnSpc>
                <a:spcPct val="90000"/>
              </a:lnSpc>
              <a:buFontTx/>
              <a:buAutoNum type="arabicPeriod"/>
            </a:pPr>
            <a:r>
              <a:rPr lang="tr-TR" altLang="tr-TR" sz="2800" smtClean="0"/>
              <a:t>Çok az diş dokusunun kaldığı vakalarda</a:t>
            </a:r>
          </a:p>
          <a:p>
            <a:pPr marL="609600" indent="-609600" eaLnBrk="1" hangingPunct="1">
              <a:lnSpc>
                <a:spcPct val="90000"/>
              </a:lnSpc>
              <a:buFontTx/>
              <a:buAutoNum type="arabicPeriod"/>
            </a:pPr>
            <a:r>
              <a:rPr lang="tr-TR" altLang="tr-TR" sz="2800" smtClean="0"/>
              <a:t>Metal-seramik sistemleri ile kullanılamaz</a:t>
            </a:r>
          </a:p>
        </p:txBody>
      </p:sp>
    </p:spTree>
    <p:extLst>
      <p:ext uri="{BB962C8B-B14F-4D97-AF65-F5344CB8AC3E}">
        <p14:creationId xmlns:p14="http://schemas.microsoft.com/office/powerpoint/2010/main" val="40411237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94122"/>
          </a:xfrm>
        </p:spPr>
        <p:txBody>
          <a:bodyPr>
            <a:normAutofit/>
          </a:bodyPr>
          <a:lstStyle/>
          <a:p>
            <a:r>
              <a:rPr lang="tr-TR" sz="2800" b="1" dirty="0" err="1"/>
              <a:t>Empress</a:t>
            </a:r>
            <a:r>
              <a:rPr lang="tr-TR" sz="2800" b="1" dirty="0"/>
              <a:t> 2 ( Lityum </a:t>
            </a:r>
            <a:r>
              <a:rPr lang="tr-TR" sz="2800" b="1" dirty="0" err="1"/>
              <a:t>disilikat</a:t>
            </a:r>
            <a:r>
              <a:rPr lang="tr-TR" sz="2800" b="1" dirty="0"/>
              <a:t> ve apatit cam seramikler):</a:t>
            </a:r>
            <a:endParaRPr lang="en-US" sz="2800" dirty="0"/>
          </a:p>
        </p:txBody>
      </p:sp>
      <p:sp>
        <p:nvSpPr>
          <p:cNvPr id="3" name="İçerik Yer Tutucusu 2"/>
          <p:cNvSpPr>
            <a:spLocks noGrp="1"/>
          </p:cNvSpPr>
          <p:nvPr>
            <p:ph idx="1"/>
          </p:nvPr>
        </p:nvSpPr>
        <p:spPr>
          <a:xfrm>
            <a:off x="457200" y="1196752"/>
            <a:ext cx="8229600" cy="5256584"/>
          </a:xfrm>
        </p:spPr>
        <p:txBody>
          <a:bodyPr>
            <a:normAutofit fontScale="85000" lnSpcReduction="10000"/>
          </a:bodyPr>
          <a:lstStyle/>
          <a:p>
            <a:pPr marL="0" indent="0" algn="just">
              <a:buNone/>
            </a:pPr>
            <a:r>
              <a:rPr lang="tr-TR" dirty="0" smtClean="0"/>
              <a:t>	</a:t>
            </a:r>
            <a:r>
              <a:rPr lang="tr-TR" sz="3100" dirty="0" smtClean="0"/>
              <a:t>Seramik </a:t>
            </a:r>
            <a:r>
              <a:rPr lang="tr-TR" sz="3100" dirty="0"/>
              <a:t>restorasyonlarla </a:t>
            </a:r>
            <a:r>
              <a:rPr lang="tr-TR" sz="3100" dirty="0" err="1"/>
              <a:t>adeziv</a:t>
            </a:r>
            <a:r>
              <a:rPr lang="tr-TR" sz="3100" dirty="0"/>
              <a:t> </a:t>
            </a:r>
            <a:r>
              <a:rPr lang="tr-TR" sz="3100" dirty="0" err="1"/>
              <a:t>simanların</a:t>
            </a:r>
            <a:r>
              <a:rPr lang="tr-TR" sz="3100" dirty="0"/>
              <a:t> beraber kullanıldığı ve seramik köprü yapımında kullanabilmek amacı ileSiO</a:t>
            </a:r>
            <a:r>
              <a:rPr lang="tr-TR" sz="3100" baseline="-25000" dirty="0"/>
              <a:t>2</a:t>
            </a:r>
            <a:r>
              <a:rPr lang="tr-TR" sz="3100" dirty="0"/>
              <a:t>-LiO</a:t>
            </a:r>
            <a:r>
              <a:rPr lang="tr-TR" sz="3100" baseline="-25000" dirty="0"/>
              <a:t>2</a:t>
            </a:r>
            <a:r>
              <a:rPr lang="tr-TR" sz="3100" dirty="0"/>
              <a:t> sistemine dayanan bir sistemdir. Lityum </a:t>
            </a:r>
            <a:r>
              <a:rPr lang="tr-TR" sz="3100" dirty="0" err="1"/>
              <a:t>disilikat</a:t>
            </a:r>
            <a:r>
              <a:rPr lang="tr-TR" sz="3100" dirty="0"/>
              <a:t> cam kor materyali kullanılmaktadır. </a:t>
            </a:r>
            <a:endParaRPr lang="en-US" sz="3100" dirty="0"/>
          </a:p>
          <a:p>
            <a:pPr marL="0" indent="0" algn="just">
              <a:buNone/>
            </a:pPr>
            <a:r>
              <a:rPr lang="tr-TR" sz="3100" dirty="0" smtClean="0"/>
              <a:t>	Lityum </a:t>
            </a:r>
            <a:r>
              <a:rPr lang="tr-TR" sz="3100" dirty="0" err="1"/>
              <a:t>disilikat</a:t>
            </a:r>
            <a:r>
              <a:rPr lang="tr-TR" sz="3100" dirty="0"/>
              <a:t>, rastgele iç içe geçen tabaka biçimli birçok kristalden oluşmaktadır. Dayanıklılık açısından değerlendirildiğinde, iğnemsi kristaller, çatlakların yön değiştirmesini ve dağılmasını engellemekte ya da ilerlemelerinin engellenmesini sağlamaktadır. </a:t>
            </a:r>
            <a:endParaRPr lang="tr-TR" sz="3100" dirty="0" smtClean="0"/>
          </a:p>
          <a:p>
            <a:pPr marL="0" indent="0" algn="just">
              <a:buNone/>
            </a:pPr>
            <a:r>
              <a:rPr lang="tr-TR" sz="3100" dirty="0"/>
              <a:t>	</a:t>
            </a:r>
            <a:r>
              <a:rPr lang="tr-TR" sz="3100" dirty="0" smtClean="0"/>
              <a:t>Seramik </a:t>
            </a:r>
            <a:r>
              <a:rPr lang="tr-TR" sz="3100" dirty="0"/>
              <a:t>yapısındaki çatlak oluşumu lityum </a:t>
            </a:r>
            <a:r>
              <a:rPr lang="tr-TR" sz="3100" dirty="0" err="1"/>
              <a:t>disilikat</a:t>
            </a:r>
            <a:r>
              <a:rPr lang="tr-TR" sz="3100" dirty="0"/>
              <a:t> sayesinde engellenerek daha dayanıklı bir hale gelir. Mekanik özellikleri </a:t>
            </a:r>
            <a:r>
              <a:rPr lang="tr-TR" sz="3100" dirty="0" err="1"/>
              <a:t>lösit</a:t>
            </a:r>
            <a:r>
              <a:rPr lang="tr-TR" sz="3100" dirty="0"/>
              <a:t> seramiklere oranla daha yüksektir. </a:t>
            </a:r>
            <a:endParaRPr lang="en-US" sz="3100" dirty="0"/>
          </a:p>
        </p:txBody>
      </p:sp>
    </p:spTree>
    <p:extLst>
      <p:ext uri="{BB962C8B-B14F-4D97-AF65-F5344CB8AC3E}">
        <p14:creationId xmlns:p14="http://schemas.microsoft.com/office/powerpoint/2010/main" val="17340056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764704"/>
            <a:ext cx="8229600" cy="5361459"/>
          </a:xfrm>
        </p:spPr>
        <p:txBody>
          <a:bodyPr>
            <a:normAutofit lnSpcReduction="10000"/>
          </a:bodyPr>
          <a:lstStyle/>
          <a:p>
            <a:pPr marL="0" indent="0" algn="just">
              <a:buNone/>
            </a:pPr>
            <a:r>
              <a:rPr lang="tr-TR" sz="3000" dirty="0" smtClean="0"/>
              <a:t>	Yatay bükülme dayanıklılığı 350-490 </a:t>
            </a:r>
            <a:r>
              <a:rPr lang="tr-TR" sz="3000" dirty="0" err="1" smtClean="0"/>
              <a:t>MPa</a:t>
            </a:r>
            <a:r>
              <a:rPr lang="tr-TR" sz="3000" dirty="0" smtClean="0"/>
              <a:t> arasında değişmektedir. Kırılma dayanıklılıkları da </a:t>
            </a:r>
            <a:r>
              <a:rPr lang="tr-TR" sz="3000" dirty="0" err="1" smtClean="0"/>
              <a:t>lösit</a:t>
            </a:r>
            <a:r>
              <a:rPr lang="tr-TR" sz="3000" dirty="0" smtClean="0"/>
              <a:t> seramiklerden üç kat fazladır.</a:t>
            </a:r>
          </a:p>
          <a:p>
            <a:pPr marL="0" indent="0" algn="just">
              <a:buNone/>
            </a:pPr>
            <a:r>
              <a:rPr lang="tr-TR" sz="3000" dirty="0" smtClean="0"/>
              <a:t>	Bu </a:t>
            </a:r>
            <a:r>
              <a:rPr lang="tr-TR" sz="3000" dirty="0"/>
              <a:t>sistemde  mum eliminasyonu ve ısı-basınç tekniği ya da prefabrike bloklardan freze tekniği kullanılarak restorasyonlar hazırlanabilmektedir. Ancak işlem 920</a:t>
            </a:r>
            <a:r>
              <a:rPr lang="tr-TR" sz="3000" baseline="30000" dirty="0"/>
              <a:t>0</a:t>
            </a:r>
            <a:r>
              <a:rPr lang="tr-TR" sz="3000" dirty="0"/>
              <a:t>C’de yapılmaktadır.</a:t>
            </a:r>
            <a:endParaRPr lang="en-US" sz="3000" dirty="0"/>
          </a:p>
          <a:p>
            <a:pPr marL="0" indent="0" algn="just">
              <a:buNone/>
            </a:pPr>
            <a:r>
              <a:rPr lang="tr-TR" sz="3000" dirty="0" smtClean="0"/>
              <a:t>	</a:t>
            </a:r>
            <a:r>
              <a:rPr lang="tr-TR" sz="3000" dirty="0" err="1" smtClean="0"/>
              <a:t>Empress</a:t>
            </a:r>
            <a:r>
              <a:rPr lang="tr-TR" sz="3000" dirty="0" smtClean="0"/>
              <a:t> </a:t>
            </a:r>
            <a:r>
              <a:rPr lang="tr-TR" sz="3000" dirty="0"/>
              <a:t>2 ile hazırlanan alt yapıların üzerine </a:t>
            </a:r>
            <a:r>
              <a:rPr lang="tr-TR" sz="3000" dirty="0" err="1"/>
              <a:t>veneer</a:t>
            </a:r>
            <a:r>
              <a:rPr lang="tr-TR" sz="3000" dirty="0"/>
              <a:t> seramiği olarak </a:t>
            </a:r>
            <a:r>
              <a:rPr lang="tr-TR" sz="3000" dirty="0" err="1"/>
              <a:t>florapatit</a:t>
            </a:r>
            <a:r>
              <a:rPr lang="tr-TR" sz="3000" dirty="0"/>
              <a:t> esaslı seramik uygulanır. </a:t>
            </a:r>
            <a:endParaRPr lang="en-US" sz="3000" dirty="0"/>
          </a:p>
          <a:p>
            <a:pPr marL="0" indent="0" algn="just">
              <a:buNone/>
            </a:pPr>
            <a:r>
              <a:rPr lang="tr-TR" sz="3000" dirty="0" smtClean="0"/>
              <a:t>	Bu </a:t>
            </a:r>
            <a:r>
              <a:rPr lang="tr-TR" sz="3000" dirty="0"/>
              <a:t>yöntemle ikinci </a:t>
            </a:r>
            <a:r>
              <a:rPr lang="tr-TR" sz="3000" dirty="0" err="1"/>
              <a:t>premoların</a:t>
            </a:r>
            <a:r>
              <a:rPr lang="tr-TR" sz="3000" dirty="0"/>
              <a:t> eksik olduğu bölgeye kadar üç üyeli köprü yapılabilmektedir.</a:t>
            </a:r>
            <a:endParaRPr lang="en-US" sz="3000" dirty="0"/>
          </a:p>
          <a:p>
            <a:endParaRPr lang="en-US" dirty="0"/>
          </a:p>
          <a:p>
            <a:endParaRPr lang="en-US" dirty="0"/>
          </a:p>
        </p:txBody>
      </p:sp>
    </p:spTree>
    <p:extLst>
      <p:ext uri="{BB962C8B-B14F-4D97-AF65-F5344CB8AC3E}">
        <p14:creationId xmlns:p14="http://schemas.microsoft.com/office/powerpoint/2010/main" val="42635666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Rectangle 3"/>
          <p:cNvSpPr>
            <a:spLocks noGrp="1" noChangeArrowheads="1"/>
          </p:cNvSpPr>
          <p:nvPr>
            <p:ph type="title"/>
          </p:nvPr>
        </p:nvSpPr>
        <p:spPr/>
        <p:txBody>
          <a:bodyPr/>
          <a:lstStyle/>
          <a:p>
            <a:pPr eaLnBrk="1" hangingPunct="1"/>
            <a:r>
              <a:rPr lang="tr-TR" altLang="tr-TR" sz="3600" smtClean="0"/>
              <a:t>IPS-Empress II</a:t>
            </a:r>
          </a:p>
        </p:txBody>
      </p:sp>
      <p:sp>
        <p:nvSpPr>
          <p:cNvPr id="21508" name="Rectangle 4"/>
          <p:cNvSpPr>
            <a:spLocks noGrp="1" noChangeArrowheads="1"/>
          </p:cNvSpPr>
          <p:nvPr>
            <p:ph type="body" idx="1"/>
          </p:nvPr>
        </p:nvSpPr>
        <p:spPr>
          <a:xfrm>
            <a:off x="457200" y="1557338"/>
            <a:ext cx="8229600" cy="4568825"/>
          </a:xfrm>
        </p:spPr>
        <p:txBody>
          <a:bodyPr/>
          <a:lstStyle/>
          <a:p>
            <a:pPr algn="just" eaLnBrk="1" hangingPunct="1">
              <a:buFontTx/>
              <a:buNone/>
            </a:pPr>
            <a:r>
              <a:rPr lang="tr-TR" altLang="tr-TR" smtClean="0"/>
              <a:t>		</a:t>
            </a:r>
            <a:r>
              <a:rPr lang="tr-TR" altLang="tr-TR" sz="2800" smtClean="0"/>
              <a:t>IPS Empress II’de   ise empress I’in aksine iskelet materyal kimyasal formülü Li2O·2SiO2 olan lityumdisilikattan oluşur.</a:t>
            </a:r>
            <a:r>
              <a:rPr lang="tr-TR" altLang="tr-TR" smtClean="0"/>
              <a:t> </a:t>
            </a:r>
          </a:p>
          <a:p>
            <a:pPr algn="just" eaLnBrk="1" hangingPunct="1">
              <a:buFontTx/>
              <a:buNone/>
            </a:pPr>
            <a:r>
              <a:rPr lang="tr-TR" altLang="tr-TR" smtClean="0"/>
              <a:t>	</a:t>
            </a:r>
            <a:r>
              <a:rPr lang="tr-TR" altLang="tr-TR" sz="2800" smtClean="0"/>
              <a:t>	IPS Empress II; sadece anterior değil aynı zamanda ikinci premoların pontik olarak kullanıldığı posterior köprülerin yapılabildiği ilk materyaldir. Pontik bir premolardan daha geniş olmamalıdır (max.7-8mm)</a:t>
            </a:r>
          </a:p>
          <a:p>
            <a:pPr algn="just" eaLnBrk="1" hangingPunct="1">
              <a:buFontTx/>
              <a:buNone/>
            </a:pPr>
            <a:endParaRPr lang="tr-TR" altLang="tr-TR" sz="2800" smtClean="0"/>
          </a:p>
        </p:txBody>
      </p:sp>
    </p:spTree>
    <p:extLst>
      <p:ext uri="{BB962C8B-B14F-4D97-AF65-F5344CB8AC3E}">
        <p14:creationId xmlns:p14="http://schemas.microsoft.com/office/powerpoint/2010/main" val="25523033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preferRelativeResize="0">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Rectangle 3"/>
          <p:cNvSpPr>
            <a:spLocks noGrp="1" noChangeArrowheads="1"/>
          </p:cNvSpPr>
          <p:nvPr>
            <p:ph type="body" sz="half" idx="1"/>
          </p:nvPr>
        </p:nvSpPr>
        <p:spPr>
          <a:xfrm>
            <a:off x="457200" y="908050"/>
            <a:ext cx="4043363" cy="5218113"/>
          </a:xfrm>
        </p:spPr>
        <p:txBody>
          <a:bodyPr/>
          <a:lstStyle/>
          <a:p>
            <a:pPr algn="just" eaLnBrk="1" hangingPunct="1">
              <a:lnSpc>
                <a:spcPct val="110000"/>
              </a:lnSpc>
              <a:buFontTx/>
              <a:buNone/>
            </a:pPr>
            <a:r>
              <a:rPr lang="tr-TR" altLang="tr-TR" sz="2400" smtClean="0"/>
              <a:t>		IPS Empress II’nin kristallerden oluşmayan glaze, vernik ve renk materyalleri haricinde florapatit kristallerinden oluşan az bir volüme sahip Empress II ve IPS Eris adında iki tabakalama materyali vardır. </a:t>
            </a:r>
          </a:p>
        </p:txBody>
      </p:sp>
      <p:graphicFrame>
        <p:nvGraphicFramePr>
          <p:cNvPr id="22532" name="Object 4"/>
          <p:cNvGraphicFramePr>
            <a:graphicFrameLocks noGrp="1" noChangeAspect="1"/>
          </p:cNvGraphicFramePr>
          <p:nvPr>
            <p:ph sz="half" idx="2"/>
          </p:nvPr>
        </p:nvGraphicFramePr>
        <p:xfrm>
          <a:off x="4926013" y="2133600"/>
          <a:ext cx="4038600" cy="2438400"/>
        </p:xfrm>
        <a:graphic>
          <a:graphicData uri="http://schemas.openxmlformats.org/presentationml/2006/ole">
            <mc:AlternateContent xmlns:mc="http://schemas.openxmlformats.org/markup-compatibility/2006">
              <mc:Choice xmlns:v="urn:schemas-microsoft-com:vml" Requires="v">
                <p:oleObj spid="_x0000_s2060" name="Photo Editor Fotoğrafı" r:id="rId4" imgW="5838095" imgH="3524742" progId="MSPhotoEd.3">
                  <p:embed/>
                </p:oleObj>
              </mc:Choice>
              <mc:Fallback>
                <p:oleObj name="Photo Editor Fotoğrafı" r:id="rId4" imgW="5838095" imgH="3524742"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6013" y="2133600"/>
                        <a:ext cx="4038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4440604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3" name="Rectangle 3"/>
          <p:cNvSpPr>
            <a:spLocks noGrp="1" noChangeArrowheads="1"/>
          </p:cNvSpPr>
          <p:nvPr>
            <p:ph type="title"/>
          </p:nvPr>
        </p:nvSpPr>
        <p:spPr>
          <a:xfrm>
            <a:off x="468313" y="404813"/>
            <a:ext cx="8229600" cy="652462"/>
          </a:xfrm>
        </p:spPr>
        <p:txBody>
          <a:bodyPr/>
          <a:lstStyle/>
          <a:p>
            <a:pPr eaLnBrk="1" hangingPunct="1"/>
            <a:r>
              <a:rPr lang="tr-TR" altLang="tr-TR" sz="3200" smtClean="0"/>
              <a:t>Sistemin Uygulama Aşamaları</a:t>
            </a:r>
          </a:p>
        </p:txBody>
      </p:sp>
      <p:pic>
        <p:nvPicPr>
          <p:cNvPr id="25604"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57200" y="1600200"/>
            <a:ext cx="8229600" cy="4530725"/>
          </a:xfrm>
          <a:noFill/>
        </p:spPr>
      </p:pic>
    </p:spTree>
    <p:extLst>
      <p:ext uri="{BB962C8B-B14F-4D97-AF65-F5344CB8AC3E}">
        <p14:creationId xmlns:p14="http://schemas.microsoft.com/office/powerpoint/2010/main" val="14933597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Rectangle 3"/>
          <p:cNvSpPr>
            <a:spLocks noGrp="1" noChangeArrowheads="1"/>
          </p:cNvSpPr>
          <p:nvPr>
            <p:ph type="body" sz="half" idx="1"/>
          </p:nvPr>
        </p:nvSpPr>
        <p:spPr>
          <a:xfrm>
            <a:off x="395288" y="620713"/>
            <a:ext cx="3827462" cy="2592387"/>
          </a:xfrm>
        </p:spPr>
        <p:txBody>
          <a:bodyPr/>
          <a:lstStyle/>
          <a:p>
            <a:pPr marL="381000" indent="-381000" eaLnBrk="1" hangingPunct="1">
              <a:lnSpc>
                <a:spcPct val="90000"/>
              </a:lnSpc>
            </a:pPr>
            <a:endParaRPr lang="tr-TR" altLang="tr-TR" sz="2800" smtClean="0"/>
          </a:p>
          <a:p>
            <a:pPr marL="381000" indent="-381000" eaLnBrk="1" hangingPunct="1">
              <a:lnSpc>
                <a:spcPct val="90000"/>
              </a:lnSpc>
            </a:pPr>
            <a:r>
              <a:rPr lang="tr-TR" altLang="tr-TR" sz="2800" smtClean="0"/>
              <a:t>Mum modelasyon yapılıp revetmana alınır. </a:t>
            </a:r>
          </a:p>
          <a:p>
            <a:pPr marL="381000" indent="-381000" eaLnBrk="1" hangingPunct="1">
              <a:lnSpc>
                <a:spcPct val="90000"/>
              </a:lnSpc>
              <a:buFontTx/>
              <a:buNone/>
            </a:pPr>
            <a:endParaRPr lang="tr-TR" altLang="tr-TR" sz="2800" smtClean="0"/>
          </a:p>
          <a:p>
            <a:pPr marL="381000" indent="-381000" eaLnBrk="1" hangingPunct="1">
              <a:lnSpc>
                <a:spcPct val="90000"/>
              </a:lnSpc>
              <a:buFontTx/>
              <a:buNone/>
            </a:pPr>
            <a:endParaRPr lang="tr-TR" altLang="tr-TR" sz="2000" b="1" smtClean="0"/>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852738"/>
            <a:ext cx="3887787" cy="227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1" name="Text Box 5"/>
          <p:cNvSpPr txBox="1">
            <a:spLocks noChangeArrowheads="1"/>
          </p:cNvSpPr>
          <p:nvPr/>
        </p:nvSpPr>
        <p:spPr bwMode="auto">
          <a:xfrm>
            <a:off x="5003800" y="4868863"/>
            <a:ext cx="36004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b="1"/>
              <a:t>IPS Empress Estetik Ingotlar için geliştirilmiş özel “Revetman Materyali”</a:t>
            </a:r>
          </a:p>
        </p:txBody>
      </p:sp>
      <p:pic>
        <p:nvPicPr>
          <p:cNvPr id="29702" name="Picture 6" descr="einbettmasse_wei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125" y="1785938"/>
            <a:ext cx="4083050"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05294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Rectangle 3"/>
          <p:cNvSpPr>
            <a:spLocks noGrp="1" noChangeArrowheads="1"/>
          </p:cNvSpPr>
          <p:nvPr>
            <p:ph type="body" sz="half" idx="1"/>
          </p:nvPr>
        </p:nvSpPr>
        <p:spPr>
          <a:xfrm>
            <a:off x="457200" y="765175"/>
            <a:ext cx="4038600" cy="5360988"/>
          </a:xfrm>
        </p:spPr>
        <p:txBody>
          <a:bodyPr/>
          <a:lstStyle/>
          <a:p>
            <a:pPr marL="533400" indent="-533400" eaLnBrk="1" hangingPunct="1">
              <a:lnSpc>
                <a:spcPct val="80000"/>
              </a:lnSpc>
            </a:pPr>
            <a:r>
              <a:rPr lang="tr-TR" altLang="tr-TR" sz="2400" smtClean="0"/>
              <a:t>Mum örneğin uzaklaştırılması için revetman 800</a:t>
            </a:r>
            <a:r>
              <a:rPr lang="en-US" altLang="tr-TR" sz="2400" smtClean="0"/>
              <a:t>°</a:t>
            </a:r>
            <a:r>
              <a:rPr lang="tr-TR" altLang="tr-TR" sz="2400" smtClean="0"/>
              <a:t> ısıtılır.</a:t>
            </a:r>
          </a:p>
          <a:p>
            <a:pPr marL="533400" indent="-533400" eaLnBrk="1" hangingPunct="1">
              <a:lnSpc>
                <a:spcPct val="80000"/>
              </a:lnSpc>
            </a:pPr>
            <a:r>
              <a:rPr lang="tr-TR" altLang="tr-TR" sz="2400" smtClean="0"/>
              <a:t>Tij boşluğuna seramik ingotu ve alümina piston yerleştirilerek pnömatik basınçlı fırına konulur. </a:t>
            </a:r>
          </a:p>
          <a:p>
            <a:pPr marL="533400" indent="-533400" eaLnBrk="1" hangingPunct="1">
              <a:lnSpc>
                <a:spcPct val="80000"/>
              </a:lnSpc>
            </a:pPr>
            <a:r>
              <a:rPr lang="tr-TR" altLang="tr-TR" sz="2400" smtClean="0"/>
              <a:t>1150</a:t>
            </a:r>
            <a:r>
              <a:rPr lang="en-US" altLang="tr-TR" sz="2400" smtClean="0"/>
              <a:t>°</a:t>
            </a:r>
            <a:r>
              <a:rPr lang="tr-TR" altLang="tr-TR" sz="2400" smtClean="0"/>
              <a:t> ısıtıldıktan sonra yumuşayan seramik yavaşça vakum altında kalıbın içine preslenir.</a:t>
            </a:r>
          </a:p>
          <a:p>
            <a:pPr marL="533400" indent="-533400" eaLnBrk="1" hangingPunct="1">
              <a:lnSpc>
                <a:spcPct val="80000"/>
              </a:lnSpc>
            </a:pPr>
            <a:r>
              <a:rPr lang="tr-TR" altLang="tr-TR" sz="2400" smtClean="0"/>
              <a:t>Presleme sonrası kumlama ile restorasyon revetman kalıptan çıkarılır.</a:t>
            </a:r>
          </a:p>
          <a:p>
            <a:pPr marL="533400" indent="-533400" eaLnBrk="1" hangingPunct="1">
              <a:lnSpc>
                <a:spcPct val="80000"/>
              </a:lnSpc>
            </a:pPr>
            <a:r>
              <a:rPr lang="tr-TR" altLang="tr-TR" sz="2400" smtClean="0"/>
              <a:t>Tij kesilip day üzerine yerleştirilir.</a:t>
            </a:r>
          </a:p>
          <a:p>
            <a:pPr marL="533400" indent="-533400" eaLnBrk="1" hangingPunct="1">
              <a:lnSpc>
                <a:spcPct val="80000"/>
              </a:lnSpc>
              <a:buFontTx/>
              <a:buNone/>
            </a:pPr>
            <a:endParaRPr lang="tr-TR" altLang="tr-TR" sz="2400" smtClean="0"/>
          </a:p>
        </p:txBody>
      </p:sp>
      <p:pic>
        <p:nvPicPr>
          <p:cNvPr id="30724" name="Picture 4" descr="e2.jpg (8161 byt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59338" y="765175"/>
            <a:ext cx="3822700" cy="4968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645672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7" name="Rectangle 3"/>
          <p:cNvSpPr>
            <a:spLocks noGrp="1" noChangeArrowheads="1"/>
          </p:cNvSpPr>
          <p:nvPr>
            <p:ph type="body" sz="half" idx="1"/>
          </p:nvPr>
        </p:nvSpPr>
        <p:spPr>
          <a:xfrm>
            <a:off x="179388" y="620713"/>
            <a:ext cx="4316412" cy="5832475"/>
          </a:xfrm>
        </p:spPr>
        <p:txBody>
          <a:bodyPr/>
          <a:lstStyle/>
          <a:p>
            <a:pPr eaLnBrk="1" hangingPunct="1">
              <a:lnSpc>
                <a:spcPct val="120000"/>
              </a:lnSpc>
            </a:pPr>
            <a:r>
              <a:rPr lang="tr-TR" altLang="tr-TR" sz="2200" smtClean="0"/>
              <a:t>Restorasyonun kontakt noktaları kontrol edilir.Oklüzyon uyumlanır.Bu noktada restorasyon şekil olarak tamamlanmıştır ancak hala tek renktir ve teorik olarak ağızda prova edilmez.</a:t>
            </a:r>
          </a:p>
          <a:p>
            <a:pPr eaLnBrk="1" hangingPunct="1">
              <a:lnSpc>
                <a:spcPct val="125000"/>
              </a:lnSpc>
            </a:pPr>
            <a:r>
              <a:rPr lang="tr-TR" altLang="tr-TR" sz="2200" smtClean="0"/>
              <a:t>Restorasyonun estetik,renk ve yaratıcı efektleri bu aşamada verilir.İnsizalde minimal kalınlığın oluşturulması için 0,5 mm kesim yapılarak final dişin şekli verilir.</a:t>
            </a:r>
          </a:p>
          <a:p>
            <a:pPr eaLnBrk="1" hangingPunct="1"/>
            <a:endParaRPr lang="tr-TR" altLang="tr-TR" sz="2200" smtClean="0"/>
          </a:p>
        </p:txBody>
      </p:sp>
      <p:pic>
        <p:nvPicPr>
          <p:cNvPr id="31748" name="Picture 4"/>
          <p:cNvPicPr preferRelativeResize="0">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10100" y="911225"/>
            <a:ext cx="4283075" cy="1914525"/>
          </a:xfrm>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31749" name="Picture 5"/>
          <p:cNvPicPr preferRelativeResize="0">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716463" y="3690938"/>
            <a:ext cx="4176712" cy="1855787"/>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141560853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Rectangle 3"/>
          <p:cNvSpPr>
            <a:spLocks noGrp="1" noChangeArrowheads="1"/>
          </p:cNvSpPr>
          <p:nvPr>
            <p:ph type="body" sz="half" idx="1"/>
          </p:nvPr>
        </p:nvSpPr>
        <p:spPr>
          <a:xfrm>
            <a:off x="395288" y="533400"/>
            <a:ext cx="4038600" cy="1958975"/>
          </a:xfrm>
        </p:spPr>
        <p:txBody>
          <a:bodyPr/>
          <a:lstStyle/>
          <a:p>
            <a:pPr eaLnBrk="1" hangingPunct="1"/>
            <a:r>
              <a:rPr lang="tr-TR" altLang="tr-TR" sz="2400" smtClean="0"/>
              <a:t>İnternal efektleri vermek için IPS Empress Esthetic Veneer Wash patları kullanılarak yüzey karakterizasyonu yapılır.</a:t>
            </a:r>
          </a:p>
        </p:txBody>
      </p:sp>
      <p:pic>
        <p:nvPicPr>
          <p:cNvPr id="32772" name="Picture 4"/>
          <p:cNvPicPr preferRelativeResize="0">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35488" y="620713"/>
            <a:ext cx="4429125" cy="2087562"/>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2773" name="Text Box 5"/>
          <p:cNvSpPr txBox="1">
            <a:spLocks noChangeArrowheads="1"/>
          </p:cNvSpPr>
          <p:nvPr/>
        </p:nvSpPr>
        <p:spPr bwMode="auto">
          <a:xfrm>
            <a:off x="5364163" y="5013325"/>
            <a:ext cx="2406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800" b="1"/>
              <a:t>IPS-Empress</a:t>
            </a:r>
            <a:r>
              <a:rPr lang="tr-TR" altLang="tr-TR" sz="1800"/>
              <a:t> </a:t>
            </a:r>
            <a:r>
              <a:rPr lang="tr-TR" altLang="tr-TR" sz="1800" b="1"/>
              <a:t>Estetik</a:t>
            </a:r>
          </a:p>
          <a:p>
            <a:pPr eaLnBrk="1" hangingPunct="1">
              <a:spcBef>
                <a:spcPct val="0"/>
              </a:spcBef>
              <a:buFontTx/>
              <a:buNone/>
            </a:pPr>
            <a:r>
              <a:rPr lang="tr-TR" altLang="tr-TR" sz="1800" b="1"/>
              <a:t>Veneer Material</a:t>
            </a:r>
            <a:r>
              <a:rPr lang="tr-TR" altLang="tr-TR" sz="1800"/>
              <a:t> </a:t>
            </a:r>
          </a:p>
        </p:txBody>
      </p:sp>
      <p:pic>
        <p:nvPicPr>
          <p:cNvPr id="32774" name="Picture 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2951163"/>
            <a:ext cx="4356100" cy="357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682392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5" name="Rectangle 3"/>
          <p:cNvSpPr>
            <a:spLocks noGrp="1" noChangeArrowheads="1"/>
          </p:cNvSpPr>
          <p:nvPr>
            <p:ph type="body" sz="half" idx="1"/>
          </p:nvPr>
        </p:nvSpPr>
        <p:spPr>
          <a:xfrm>
            <a:off x="457200" y="457200"/>
            <a:ext cx="7859713" cy="3048000"/>
          </a:xfrm>
        </p:spPr>
        <p:txBody>
          <a:bodyPr/>
          <a:lstStyle/>
          <a:p>
            <a:pPr algn="just" eaLnBrk="1" hangingPunct="1"/>
            <a:r>
              <a:rPr lang="tr-TR" altLang="tr-TR" sz="2400" smtClean="0"/>
              <a:t>Değişik translüsensi ve value değerlerindeki tabakalama materyalleri kullanılarak üç boyutlu etki verilmeye çalışılır.Daha sonra tüm porselen yüzeyi kaplanarak fırına atılır.Restorasyonun insizal ve gingival yarısı tekrar konturlanıp oklüzyon uyumlanarak gingival marjin çevresinde yüzey karakterizasyonu yapıldıktan sonra restorasyon glazelenir.</a:t>
            </a:r>
          </a:p>
        </p:txBody>
      </p:sp>
      <p:pic>
        <p:nvPicPr>
          <p:cNvPr id="33796" name="Picture 4"/>
          <p:cNvPicPr preferRelativeResize="0">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306513" y="3573463"/>
            <a:ext cx="6465887" cy="3144837"/>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22651810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19" name="Rectangle 3"/>
          <p:cNvSpPr>
            <a:spLocks noGrp="1" noChangeArrowheads="1"/>
          </p:cNvSpPr>
          <p:nvPr>
            <p:ph type="title"/>
          </p:nvPr>
        </p:nvSpPr>
        <p:spPr/>
        <p:txBody>
          <a:bodyPr/>
          <a:lstStyle/>
          <a:p>
            <a:pPr eaLnBrk="1" hangingPunct="1"/>
            <a:r>
              <a:rPr lang="tr-TR" altLang="tr-TR" sz="2800" b="1" smtClean="0"/>
              <a:t>Renk, Vernik ve Glaze materyalleri</a:t>
            </a:r>
          </a:p>
        </p:txBody>
      </p:sp>
      <p:sp>
        <p:nvSpPr>
          <p:cNvPr id="34820" name="Rectangle 4"/>
          <p:cNvSpPr>
            <a:spLocks noGrp="1" noChangeArrowheads="1"/>
          </p:cNvSpPr>
          <p:nvPr>
            <p:ph type="body" sz="half" idx="1"/>
          </p:nvPr>
        </p:nvSpPr>
        <p:spPr>
          <a:xfrm>
            <a:off x="395288" y="1600200"/>
            <a:ext cx="3754437" cy="4525963"/>
          </a:xfrm>
        </p:spPr>
        <p:txBody>
          <a:bodyPr/>
          <a:lstStyle/>
          <a:p>
            <a:pPr algn="ctr" eaLnBrk="1" hangingPunct="1">
              <a:buFontTx/>
              <a:buNone/>
            </a:pPr>
            <a:r>
              <a:rPr lang="tr-TR" altLang="tr-TR" sz="2400" smtClean="0"/>
              <a:t> IPS Empress ve IPS Empress 2 restorasyonların yüzey karakterizasyonlarında kullanılan materyallerdir. İnce tabakalar halinde uygulandıklarında iskelet ve tabakalama materyalleriyle uyumludurlar.</a:t>
            </a:r>
          </a:p>
          <a:p>
            <a:pPr eaLnBrk="1" hangingPunct="1"/>
            <a:endParaRPr lang="tr-TR" altLang="tr-TR" sz="2400" smtClean="0"/>
          </a:p>
        </p:txBody>
      </p:sp>
      <p:pic>
        <p:nvPicPr>
          <p:cNvPr id="34821"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356100" y="1989138"/>
            <a:ext cx="4687888" cy="2827337"/>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288763949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3" name="Picture 3"/>
          <p:cNvPicPr preferRelativeResize="0">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827088" y="1162050"/>
            <a:ext cx="7273925" cy="4572000"/>
          </a:xfrm>
          <a:noFill/>
        </p:spPr>
      </p:pic>
    </p:spTree>
    <p:extLst>
      <p:ext uri="{BB962C8B-B14F-4D97-AF65-F5344CB8AC3E}">
        <p14:creationId xmlns:p14="http://schemas.microsoft.com/office/powerpoint/2010/main" val="146969227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preferRelativeResize="0">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6723" r="7756"/>
          <a:stretch>
            <a:fillRect/>
          </a:stretch>
        </p:blipFill>
        <p:spPr bwMode="auto">
          <a:xfrm>
            <a:off x="0" y="0"/>
            <a:ext cx="9191625"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7" name="Rectangle 3"/>
          <p:cNvSpPr>
            <a:spLocks noGrp="1" noChangeArrowheads="1"/>
          </p:cNvSpPr>
          <p:nvPr>
            <p:ph type="body" idx="1"/>
          </p:nvPr>
        </p:nvSpPr>
        <p:spPr>
          <a:xfrm>
            <a:off x="457200" y="620713"/>
            <a:ext cx="8229600" cy="5505450"/>
          </a:xfrm>
        </p:spPr>
        <p:txBody>
          <a:bodyPr/>
          <a:lstStyle/>
          <a:p>
            <a:pPr marL="609600" indent="-609600" eaLnBrk="1" hangingPunct="1">
              <a:buFontTx/>
              <a:buNone/>
            </a:pPr>
            <a:r>
              <a:rPr lang="tr-TR" altLang="tr-TR" sz="2800" b="1" smtClean="0"/>
              <a:t>IPS-Empress II Endikasyonları</a:t>
            </a:r>
          </a:p>
          <a:p>
            <a:pPr marL="609600" indent="-609600" eaLnBrk="1" hangingPunct="1">
              <a:buFontTx/>
              <a:buAutoNum type="arabicPeriod"/>
            </a:pPr>
            <a:r>
              <a:rPr lang="tr-TR" altLang="tr-TR" sz="2400" smtClean="0"/>
              <a:t>İkinci premoların pontik olarak kullanıldığı 3 üyeli köprülerde</a:t>
            </a:r>
          </a:p>
          <a:p>
            <a:pPr marL="609600" indent="-609600" eaLnBrk="1" hangingPunct="1">
              <a:buFontTx/>
              <a:buAutoNum type="arabicPeriod"/>
            </a:pPr>
            <a:r>
              <a:rPr lang="tr-TR" altLang="tr-TR" sz="2400" smtClean="0"/>
              <a:t>Anterior ve posterior tek kronlar</a:t>
            </a:r>
          </a:p>
          <a:p>
            <a:pPr marL="609600" indent="-609600" eaLnBrk="1" hangingPunct="1">
              <a:buFontTx/>
              <a:buAutoNum type="arabicPeriod"/>
            </a:pPr>
            <a:r>
              <a:rPr lang="tr-TR" altLang="tr-TR" sz="2400" smtClean="0"/>
              <a:t>Laminate veneer restorasyonlar</a:t>
            </a:r>
          </a:p>
          <a:p>
            <a:pPr marL="609600" indent="-609600" eaLnBrk="1" hangingPunct="1">
              <a:buFontTx/>
              <a:buAutoNum type="arabicPeriod"/>
            </a:pPr>
            <a:r>
              <a:rPr lang="tr-TR" altLang="tr-TR" sz="2400" smtClean="0"/>
              <a:t>İnley, Onley restorasyonlar</a:t>
            </a:r>
          </a:p>
          <a:p>
            <a:pPr marL="609600" indent="-609600" eaLnBrk="1" hangingPunct="1">
              <a:buFontTx/>
              <a:buNone/>
            </a:pPr>
            <a:endParaRPr lang="tr-TR" altLang="tr-TR" sz="2400" smtClean="0"/>
          </a:p>
          <a:p>
            <a:pPr marL="609600" indent="-609600" eaLnBrk="1" hangingPunct="1">
              <a:buFontTx/>
              <a:buNone/>
            </a:pPr>
            <a:r>
              <a:rPr lang="tr-TR" altLang="tr-TR" sz="2800" b="1" smtClean="0"/>
              <a:t>IPS-Empress II Kontrendikasyonları</a:t>
            </a:r>
          </a:p>
          <a:p>
            <a:pPr marL="609600" indent="-609600" eaLnBrk="1" hangingPunct="1">
              <a:buFontTx/>
              <a:buAutoNum type="arabicPeriod"/>
            </a:pPr>
            <a:r>
              <a:rPr lang="tr-TR" altLang="tr-TR" sz="2400" smtClean="0"/>
              <a:t>Kantilever restorasyonlar için uygun değildir.</a:t>
            </a:r>
          </a:p>
          <a:p>
            <a:pPr marL="609600" indent="-609600" eaLnBrk="1" hangingPunct="1">
              <a:buFontTx/>
              <a:buAutoNum type="arabicPeriod"/>
            </a:pPr>
            <a:r>
              <a:rPr lang="tr-TR" altLang="tr-TR" sz="2400" smtClean="0"/>
              <a:t>Yetersiz kron boyu olan dişlerde</a:t>
            </a:r>
          </a:p>
          <a:p>
            <a:pPr marL="609600" indent="-609600" eaLnBrk="1" hangingPunct="1">
              <a:buFontTx/>
              <a:buAutoNum type="arabicPeriod"/>
            </a:pPr>
            <a:r>
              <a:rPr lang="tr-TR" altLang="tr-TR" sz="2400" smtClean="0"/>
              <a:t>Parafonksiyonel alışkanlıkları olan kişilerde</a:t>
            </a:r>
          </a:p>
          <a:p>
            <a:pPr marL="609600" indent="-609600" eaLnBrk="1" hangingPunct="1">
              <a:buFontTx/>
              <a:buNone/>
            </a:pPr>
            <a:endParaRPr lang="tr-TR" altLang="tr-TR" sz="2400" smtClean="0"/>
          </a:p>
        </p:txBody>
      </p:sp>
    </p:spTree>
    <p:extLst>
      <p:ext uri="{BB962C8B-B14F-4D97-AF65-F5344CB8AC3E}">
        <p14:creationId xmlns:p14="http://schemas.microsoft.com/office/powerpoint/2010/main" val="27921025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90056"/>
            <a:ext cx="8229600" cy="1143000"/>
          </a:xfrm>
        </p:spPr>
        <p:txBody>
          <a:bodyPr>
            <a:noAutofit/>
          </a:bodyPr>
          <a:lstStyle/>
          <a:p>
            <a:r>
              <a:rPr lang="tr-TR" sz="3600" b="1" dirty="0"/>
              <a:t>4.) </a:t>
            </a:r>
            <a:r>
              <a:rPr lang="tr-TR" sz="3600" b="1" dirty="0" err="1"/>
              <a:t>Cad</a:t>
            </a:r>
            <a:r>
              <a:rPr lang="tr-TR" sz="3600" b="1" dirty="0"/>
              <a:t>-Cam sistemi </a:t>
            </a:r>
            <a:r>
              <a:rPr lang="tr-TR" sz="3600" b="1" dirty="0" smtClean="0"/>
              <a:t/>
            </a:r>
            <a:br>
              <a:rPr lang="tr-TR" sz="3600" b="1" dirty="0" smtClean="0"/>
            </a:br>
            <a:r>
              <a:rPr lang="tr-TR" sz="3600" b="1" dirty="0" smtClean="0"/>
              <a:t>(</a:t>
            </a:r>
            <a:r>
              <a:rPr lang="tr-TR" sz="3600" b="1" dirty="0" err="1"/>
              <a:t>Computer</a:t>
            </a:r>
            <a:r>
              <a:rPr lang="tr-TR" sz="3600" b="1" dirty="0"/>
              <a:t> </a:t>
            </a:r>
            <a:r>
              <a:rPr lang="tr-TR" sz="3600" b="1" dirty="0" err="1"/>
              <a:t>Aid</a:t>
            </a:r>
            <a:r>
              <a:rPr lang="tr-TR" sz="3600" b="1" dirty="0"/>
              <a:t> Design- </a:t>
            </a:r>
            <a:r>
              <a:rPr lang="tr-TR" sz="3600" b="1" dirty="0" err="1"/>
              <a:t>Computer</a:t>
            </a:r>
            <a:r>
              <a:rPr lang="tr-TR" sz="3600" b="1" dirty="0"/>
              <a:t> </a:t>
            </a:r>
            <a:r>
              <a:rPr lang="tr-TR" sz="3600" b="1" dirty="0" err="1"/>
              <a:t>Aid</a:t>
            </a:r>
            <a:r>
              <a:rPr lang="tr-TR" sz="3600" b="1" dirty="0"/>
              <a:t> </a:t>
            </a:r>
            <a:r>
              <a:rPr lang="tr-TR" sz="3600" b="1" dirty="0" err="1"/>
              <a:t>Manufacture</a:t>
            </a:r>
            <a:r>
              <a:rPr lang="tr-TR" sz="3600" b="1" dirty="0"/>
              <a:t> </a:t>
            </a:r>
            <a:r>
              <a:rPr lang="tr-TR" sz="3600" b="1" dirty="0" err="1"/>
              <a:t>System</a:t>
            </a:r>
            <a:r>
              <a:rPr lang="tr-TR" sz="3600" b="1" dirty="0"/>
              <a:t>):</a:t>
            </a:r>
            <a:r>
              <a:rPr lang="en-US" sz="3600" dirty="0"/>
              <a:t/>
            </a:r>
            <a:br>
              <a:rPr lang="en-US" sz="3600" dirty="0"/>
            </a:br>
            <a:endParaRPr lang="en-US" sz="3600" dirty="0"/>
          </a:p>
        </p:txBody>
      </p:sp>
      <p:sp>
        <p:nvSpPr>
          <p:cNvPr id="3" name="İçerik Yer Tutucusu 2"/>
          <p:cNvSpPr>
            <a:spLocks noGrp="1"/>
          </p:cNvSpPr>
          <p:nvPr>
            <p:ph idx="1"/>
          </p:nvPr>
        </p:nvSpPr>
        <p:spPr>
          <a:xfrm>
            <a:off x="457200" y="5589240"/>
            <a:ext cx="8229600" cy="536923"/>
          </a:xfrm>
        </p:spPr>
        <p:txBody>
          <a:bodyPr>
            <a:normAutofit lnSpcReduction="10000"/>
          </a:bodyPr>
          <a:lstStyle/>
          <a:p>
            <a:endParaRPr lang="tr-TR" dirty="0" smtClean="0"/>
          </a:p>
          <a:p>
            <a:endParaRPr lang="en-US" dirty="0"/>
          </a:p>
        </p:txBody>
      </p:sp>
    </p:spTree>
    <p:extLst>
      <p:ext uri="{BB962C8B-B14F-4D97-AF65-F5344CB8AC3E}">
        <p14:creationId xmlns:p14="http://schemas.microsoft.com/office/powerpoint/2010/main" val="15819822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980728"/>
            <a:ext cx="8229600" cy="5145435"/>
          </a:xfrm>
        </p:spPr>
        <p:txBody>
          <a:bodyPr>
            <a:normAutofit lnSpcReduction="10000"/>
          </a:bodyPr>
          <a:lstStyle/>
          <a:p>
            <a:pPr marL="0" indent="0" algn="just">
              <a:buNone/>
            </a:pPr>
            <a:r>
              <a:rPr lang="tr-TR" dirty="0" smtClean="0"/>
              <a:t>	Bilgisayar </a:t>
            </a:r>
            <a:r>
              <a:rPr lang="tr-TR" dirty="0"/>
              <a:t>destekli tasarım ve bilgisayar destekli üretim olarak ifade edilir. Bu teknikle seramik materyallerinin </a:t>
            </a:r>
            <a:r>
              <a:rPr lang="tr-TR" dirty="0" err="1"/>
              <a:t>kondenzasyon</a:t>
            </a:r>
            <a:r>
              <a:rPr lang="tr-TR" dirty="0"/>
              <a:t>, eritme, kaynaştırma gibi teknik aşamaların bir miktar azaldığı görülmektedir.</a:t>
            </a:r>
            <a:endParaRPr lang="en-US" dirty="0"/>
          </a:p>
          <a:p>
            <a:pPr marL="0" indent="0" algn="just">
              <a:buNone/>
            </a:pPr>
            <a:r>
              <a:rPr lang="tr-TR" dirty="0" smtClean="0"/>
              <a:t>	Sistemin </a:t>
            </a:r>
            <a:r>
              <a:rPr lang="tr-TR" dirty="0"/>
              <a:t>temeli; çok hassas bir freze cihazının, bilgisayar yazılımı ile çalıştırılarak, seramik bloklardan korlar, kronlar, köprüler üretilmesidir.</a:t>
            </a:r>
            <a:endParaRPr lang="en-US" dirty="0"/>
          </a:p>
          <a:p>
            <a:pPr marL="0" indent="0" algn="just">
              <a:buNone/>
            </a:pPr>
            <a:r>
              <a:rPr lang="tr-TR" dirty="0" smtClean="0"/>
              <a:t>	</a:t>
            </a:r>
            <a:endParaRPr lang="en-US" dirty="0"/>
          </a:p>
        </p:txBody>
      </p:sp>
    </p:spTree>
    <p:extLst>
      <p:ext uri="{BB962C8B-B14F-4D97-AF65-F5344CB8AC3E}">
        <p14:creationId xmlns:p14="http://schemas.microsoft.com/office/powerpoint/2010/main" val="40595583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1196752"/>
            <a:ext cx="8229600" cy="4929411"/>
          </a:xfrm>
        </p:spPr>
        <p:txBody>
          <a:bodyPr/>
          <a:lstStyle/>
          <a:p>
            <a:pPr marL="0" indent="0" algn="just">
              <a:buNone/>
            </a:pPr>
            <a:r>
              <a:rPr lang="tr-TR" dirty="0" smtClean="0"/>
              <a:t>Bütün CAD/CAM sistemleri teknik olarak 3 aşamadan oluşur; </a:t>
            </a:r>
            <a:endParaRPr lang="en-US" dirty="0" smtClean="0"/>
          </a:p>
          <a:p>
            <a:pPr marL="514350" indent="-514350" algn="just">
              <a:buAutoNum type="arabicPeriod"/>
            </a:pPr>
            <a:r>
              <a:rPr lang="tr-TR" dirty="0" smtClean="0"/>
              <a:t>Verilerin toplanması, </a:t>
            </a:r>
          </a:p>
          <a:p>
            <a:pPr marL="514350" indent="-514350" algn="just">
              <a:buAutoNum type="arabicPeriod"/>
            </a:pPr>
            <a:r>
              <a:rPr lang="tr-TR" dirty="0" smtClean="0"/>
              <a:t> Restorasyonun dizaynı,</a:t>
            </a:r>
          </a:p>
          <a:p>
            <a:pPr marL="514350" indent="-514350" algn="just">
              <a:buAutoNum type="arabicPeriod"/>
            </a:pPr>
            <a:r>
              <a:rPr lang="tr-TR" dirty="0" smtClean="0"/>
              <a:t> Restorasyonun üretimi.</a:t>
            </a:r>
            <a:endParaRPr lang="en-US" dirty="0" smtClean="0"/>
          </a:p>
          <a:p>
            <a:endParaRPr lang="en-US" dirty="0"/>
          </a:p>
        </p:txBody>
      </p:sp>
    </p:spTree>
    <p:extLst>
      <p:ext uri="{BB962C8B-B14F-4D97-AF65-F5344CB8AC3E}">
        <p14:creationId xmlns:p14="http://schemas.microsoft.com/office/powerpoint/2010/main" val="176917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p:txBody>
          <a:bodyPr>
            <a:normAutofit/>
          </a:bodyPr>
          <a:lstStyle/>
          <a:p>
            <a:pPr marL="0" indent="0" algn="just">
              <a:buNone/>
            </a:pPr>
            <a:r>
              <a:rPr lang="tr-TR" sz="2800" b="1" dirty="0" smtClean="0"/>
              <a:t>1</a:t>
            </a:r>
            <a:r>
              <a:rPr lang="tr-TR" sz="2800" b="1" dirty="0"/>
              <a:t>.) </a:t>
            </a:r>
            <a:r>
              <a:rPr lang="tr-TR" sz="2800" dirty="0"/>
              <a:t>Yüzey taraması ve ağız ortamının dijital olarak bilgisayara aktarılması </a:t>
            </a:r>
            <a:endParaRPr lang="tr-TR" sz="2800" dirty="0" smtClean="0"/>
          </a:p>
          <a:p>
            <a:pPr marL="0" indent="0" algn="just">
              <a:buNone/>
            </a:pPr>
            <a:r>
              <a:rPr lang="tr-TR" sz="2800" dirty="0" smtClean="0"/>
              <a:t>(</a:t>
            </a:r>
            <a:r>
              <a:rPr lang="tr-TR" sz="2800" dirty="0" err="1"/>
              <a:t>Computer</a:t>
            </a:r>
            <a:r>
              <a:rPr lang="tr-TR" sz="2800" dirty="0"/>
              <a:t> </a:t>
            </a:r>
            <a:r>
              <a:rPr lang="tr-TR" sz="2800" dirty="0" err="1"/>
              <a:t>surface</a:t>
            </a:r>
            <a:r>
              <a:rPr lang="tr-TR" sz="2800" dirty="0"/>
              <a:t> </a:t>
            </a:r>
            <a:r>
              <a:rPr lang="tr-TR" sz="2800" dirty="0" err="1"/>
              <a:t>digitization</a:t>
            </a:r>
            <a:r>
              <a:rPr lang="tr-TR" sz="2800" dirty="0"/>
              <a:t>, CSD)</a:t>
            </a:r>
            <a:endParaRPr lang="en-US" sz="2800" dirty="0"/>
          </a:p>
          <a:p>
            <a:pPr marL="0" indent="0" algn="just">
              <a:buNone/>
            </a:pPr>
            <a:r>
              <a:rPr lang="tr-TR" sz="2800" b="1" dirty="0"/>
              <a:t>2.)  </a:t>
            </a:r>
            <a:r>
              <a:rPr lang="tr-TR" sz="2800" dirty="0" err="1"/>
              <a:t>Restorasyunun</a:t>
            </a:r>
            <a:r>
              <a:rPr lang="tr-TR" sz="2800" dirty="0"/>
              <a:t> </a:t>
            </a:r>
            <a:r>
              <a:rPr lang="tr-TR" sz="2800" dirty="0" smtClean="0"/>
              <a:t>tasarımı</a:t>
            </a:r>
          </a:p>
          <a:p>
            <a:pPr marL="0" indent="0" algn="just">
              <a:buNone/>
            </a:pPr>
            <a:r>
              <a:rPr lang="tr-TR" sz="2800" dirty="0" smtClean="0"/>
              <a:t>(</a:t>
            </a:r>
            <a:r>
              <a:rPr lang="tr-TR" sz="2800" dirty="0" err="1"/>
              <a:t>Computer</a:t>
            </a:r>
            <a:r>
              <a:rPr lang="tr-TR" sz="2800" dirty="0"/>
              <a:t> </a:t>
            </a:r>
            <a:r>
              <a:rPr lang="tr-TR" sz="2800" dirty="0" err="1"/>
              <a:t>aided</a:t>
            </a:r>
            <a:r>
              <a:rPr lang="tr-TR" sz="2800" dirty="0"/>
              <a:t> </a:t>
            </a:r>
            <a:r>
              <a:rPr lang="tr-TR" sz="2800" dirty="0" err="1"/>
              <a:t>design</a:t>
            </a:r>
            <a:r>
              <a:rPr lang="tr-TR" sz="2800" dirty="0"/>
              <a:t>, CAD)</a:t>
            </a:r>
            <a:endParaRPr lang="en-US" sz="2800" dirty="0"/>
          </a:p>
          <a:p>
            <a:pPr marL="0" indent="0" algn="just">
              <a:buNone/>
            </a:pPr>
            <a:r>
              <a:rPr lang="tr-TR" sz="2800" b="1" dirty="0"/>
              <a:t>3.) </a:t>
            </a:r>
            <a:r>
              <a:rPr lang="tr-TR" sz="2800" dirty="0"/>
              <a:t>Restorasyonun </a:t>
            </a:r>
            <a:r>
              <a:rPr lang="tr-TR" sz="2800"/>
              <a:t>üretimi </a:t>
            </a:r>
            <a:endParaRPr lang="tr-TR" sz="2800" smtClean="0"/>
          </a:p>
          <a:p>
            <a:pPr marL="0" indent="0" algn="just">
              <a:buNone/>
            </a:pPr>
            <a:r>
              <a:rPr lang="tr-TR" sz="2800" smtClean="0"/>
              <a:t>(</a:t>
            </a:r>
            <a:r>
              <a:rPr lang="tr-TR" sz="2800" dirty="0" err="1"/>
              <a:t>Computer</a:t>
            </a:r>
            <a:r>
              <a:rPr lang="tr-TR" sz="2800" dirty="0"/>
              <a:t> </a:t>
            </a:r>
            <a:r>
              <a:rPr lang="tr-TR" sz="2800" dirty="0" err="1"/>
              <a:t>aided</a:t>
            </a:r>
            <a:r>
              <a:rPr lang="tr-TR" sz="2800" dirty="0"/>
              <a:t> </a:t>
            </a:r>
            <a:r>
              <a:rPr lang="tr-TR" sz="2800" dirty="0" err="1"/>
              <a:t>manufacturing</a:t>
            </a:r>
            <a:r>
              <a:rPr lang="tr-TR" sz="2800" dirty="0"/>
              <a:t>, CAM)</a:t>
            </a:r>
            <a:endParaRPr lang="en-US" sz="2800" dirty="0"/>
          </a:p>
          <a:p>
            <a:endParaRPr lang="en-US" dirty="0"/>
          </a:p>
        </p:txBody>
      </p:sp>
    </p:spTree>
    <p:extLst>
      <p:ext uri="{BB962C8B-B14F-4D97-AF65-F5344CB8AC3E}">
        <p14:creationId xmlns:p14="http://schemas.microsoft.com/office/powerpoint/2010/main" val="28929743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err="1"/>
              <a:t>Cad</a:t>
            </a:r>
            <a:r>
              <a:rPr lang="tr-TR" sz="3200" b="1" dirty="0"/>
              <a:t>-Cam sistemlerinin avantajları:</a:t>
            </a:r>
            <a:r>
              <a:rPr lang="en-US" sz="3200" dirty="0"/>
              <a:t/>
            </a:r>
            <a:br>
              <a:rPr lang="en-US" sz="3200" dirty="0"/>
            </a:br>
            <a:endParaRPr lang="en-US" sz="3200" dirty="0"/>
          </a:p>
        </p:txBody>
      </p:sp>
      <p:sp>
        <p:nvSpPr>
          <p:cNvPr id="3" name="İçerik Yer Tutucusu 2"/>
          <p:cNvSpPr>
            <a:spLocks noGrp="1"/>
          </p:cNvSpPr>
          <p:nvPr>
            <p:ph idx="1"/>
          </p:nvPr>
        </p:nvSpPr>
        <p:spPr>
          <a:xfrm>
            <a:off x="457200" y="1052736"/>
            <a:ext cx="8229600" cy="5073427"/>
          </a:xfrm>
        </p:spPr>
        <p:txBody>
          <a:bodyPr>
            <a:normAutofit fontScale="92500" lnSpcReduction="20000"/>
          </a:bodyPr>
          <a:lstStyle/>
          <a:p>
            <a:pPr marL="0" indent="0" algn="just">
              <a:buNone/>
            </a:pPr>
            <a:r>
              <a:rPr lang="tr-TR" dirty="0"/>
              <a:t>1. Geleneksel ölçü alma yöntemlerini ortadan kaldırır.</a:t>
            </a:r>
            <a:endParaRPr lang="en-US" dirty="0"/>
          </a:p>
          <a:p>
            <a:pPr marL="0" indent="0" algn="just">
              <a:buNone/>
            </a:pPr>
            <a:r>
              <a:rPr lang="tr-TR" dirty="0"/>
              <a:t>2. Restorasyonun daha kısa sürede üretimini sağlar.</a:t>
            </a:r>
            <a:endParaRPr lang="en-US" dirty="0"/>
          </a:p>
          <a:p>
            <a:pPr marL="0" indent="0" algn="just">
              <a:buNone/>
            </a:pPr>
            <a:r>
              <a:rPr lang="tr-TR" dirty="0"/>
              <a:t>3. Hata potansiyelini azaltır.</a:t>
            </a:r>
            <a:endParaRPr lang="en-US" dirty="0"/>
          </a:p>
          <a:p>
            <a:pPr marL="0" indent="0" algn="just">
              <a:buNone/>
            </a:pPr>
            <a:r>
              <a:rPr lang="tr-TR" dirty="0"/>
              <a:t>4. Çapraz </a:t>
            </a:r>
            <a:r>
              <a:rPr lang="tr-TR" dirty="0" err="1"/>
              <a:t>kontaminasyonu</a:t>
            </a:r>
            <a:r>
              <a:rPr lang="tr-TR" dirty="0"/>
              <a:t> engeller.</a:t>
            </a:r>
            <a:endParaRPr lang="en-US" dirty="0"/>
          </a:p>
          <a:p>
            <a:pPr marL="0" indent="0" algn="just">
              <a:buNone/>
            </a:pPr>
            <a:r>
              <a:rPr lang="tr-TR" dirty="0"/>
              <a:t>5. </a:t>
            </a:r>
            <a:r>
              <a:rPr lang="tr-TR" dirty="0" err="1"/>
              <a:t>Kondenzasyon</a:t>
            </a:r>
            <a:r>
              <a:rPr lang="tr-TR" dirty="0"/>
              <a:t>, eritme, kaynaştırma işlemleri azalır.</a:t>
            </a:r>
            <a:endParaRPr lang="en-US" dirty="0"/>
          </a:p>
          <a:p>
            <a:pPr marL="0" indent="0" algn="just">
              <a:buNone/>
            </a:pPr>
            <a:r>
              <a:rPr lang="tr-TR" dirty="0"/>
              <a:t>6. Tek seansta restorasyon tamamlanabilir.</a:t>
            </a:r>
            <a:endParaRPr lang="en-US" dirty="0"/>
          </a:p>
          <a:p>
            <a:pPr marL="0" indent="0" algn="just">
              <a:buNone/>
            </a:pPr>
            <a:r>
              <a:rPr lang="tr-TR" dirty="0"/>
              <a:t>7. Konvansiyonel ölçü alma, geçici kron yapımı işlemlerine gerek kalmaz.</a:t>
            </a:r>
            <a:endParaRPr lang="en-US" dirty="0"/>
          </a:p>
          <a:p>
            <a:pPr marL="0" indent="0" algn="just">
              <a:buNone/>
            </a:pPr>
            <a:r>
              <a:rPr lang="tr-TR" dirty="0"/>
              <a:t>8. Teknik işlemleri azaltır.</a:t>
            </a:r>
            <a:endParaRPr lang="en-US" dirty="0"/>
          </a:p>
          <a:p>
            <a:endParaRPr lang="en-US" dirty="0"/>
          </a:p>
        </p:txBody>
      </p:sp>
    </p:spTree>
    <p:extLst>
      <p:ext uri="{BB962C8B-B14F-4D97-AF65-F5344CB8AC3E}">
        <p14:creationId xmlns:p14="http://schemas.microsoft.com/office/powerpoint/2010/main" val="7076787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b="1" dirty="0" err="1"/>
              <a:t>Cad</a:t>
            </a:r>
            <a:r>
              <a:rPr lang="tr-TR" sz="3600" b="1" dirty="0"/>
              <a:t>-Cam sistemlerinin dezavantajları:</a:t>
            </a:r>
            <a:r>
              <a:rPr lang="en-US" sz="3600" dirty="0"/>
              <a:t/>
            </a:r>
            <a:br>
              <a:rPr lang="en-US" sz="3600" dirty="0"/>
            </a:br>
            <a:endParaRPr lang="en-US" sz="3600" dirty="0"/>
          </a:p>
        </p:txBody>
      </p:sp>
      <p:sp>
        <p:nvSpPr>
          <p:cNvPr id="3" name="İçerik Yer Tutucusu 2"/>
          <p:cNvSpPr>
            <a:spLocks noGrp="1"/>
          </p:cNvSpPr>
          <p:nvPr>
            <p:ph idx="1"/>
          </p:nvPr>
        </p:nvSpPr>
        <p:spPr>
          <a:xfrm>
            <a:off x="457200" y="1600200"/>
            <a:ext cx="8435280" cy="4525963"/>
          </a:xfrm>
        </p:spPr>
        <p:txBody>
          <a:bodyPr/>
          <a:lstStyle/>
          <a:p>
            <a:pPr marL="0" indent="0">
              <a:buNone/>
            </a:pPr>
            <a:r>
              <a:rPr lang="tr-TR" sz="2800" dirty="0"/>
              <a:t>1. Üretim maliyetinin yüksek olması.</a:t>
            </a:r>
            <a:endParaRPr lang="en-US" sz="2800" dirty="0"/>
          </a:p>
          <a:p>
            <a:pPr marL="0" indent="0">
              <a:buNone/>
            </a:pPr>
            <a:r>
              <a:rPr lang="tr-TR" sz="2800" dirty="0"/>
              <a:t>2.İdeal estetik beklentilerin her </a:t>
            </a:r>
            <a:r>
              <a:rPr lang="tr-TR" sz="2800" dirty="0" smtClean="0"/>
              <a:t>zaman karşılanamaması</a:t>
            </a:r>
            <a:r>
              <a:rPr lang="tr-TR" sz="2800" dirty="0"/>
              <a:t>.</a:t>
            </a:r>
            <a:endParaRPr lang="en-US" sz="2800" dirty="0"/>
          </a:p>
          <a:p>
            <a:pPr marL="0" indent="0">
              <a:buNone/>
            </a:pPr>
            <a:r>
              <a:rPr lang="tr-TR" sz="2800" dirty="0"/>
              <a:t>3. Derin </a:t>
            </a:r>
            <a:r>
              <a:rPr lang="tr-TR" sz="2800" dirty="0" err="1"/>
              <a:t>subgingival</a:t>
            </a:r>
            <a:r>
              <a:rPr lang="tr-TR" sz="2800" dirty="0"/>
              <a:t> </a:t>
            </a:r>
            <a:r>
              <a:rPr lang="tr-TR" sz="2800" dirty="0" err="1"/>
              <a:t>marjinlerde</a:t>
            </a:r>
            <a:r>
              <a:rPr lang="tr-TR" sz="2800" dirty="0"/>
              <a:t> verinin bilgisayara </a:t>
            </a:r>
            <a:r>
              <a:rPr lang="tr-TR" sz="2800" dirty="0" smtClean="0"/>
              <a:t>aktarılamaması</a:t>
            </a:r>
            <a:r>
              <a:rPr lang="tr-TR" sz="2800" dirty="0"/>
              <a:t>.</a:t>
            </a:r>
            <a:endParaRPr lang="en-US" sz="2800" dirty="0"/>
          </a:p>
          <a:p>
            <a:endParaRPr lang="en-US" dirty="0"/>
          </a:p>
        </p:txBody>
      </p:sp>
    </p:spTree>
    <p:extLst>
      <p:ext uri="{BB962C8B-B14F-4D97-AF65-F5344CB8AC3E}">
        <p14:creationId xmlns:p14="http://schemas.microsoft.com/office/powerpoint/2010/main" val="32225818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b="1" dirty="0" err="1"/>
              <a:t>Cad</a:t>
            </a:r>
            <a:r>
              <a:rPr lang="tr-TR" sz="3200" b="1" dirty="0"/>
              <a:t>-Cam sistemlerinin başarısı </a:t>
            </a:r>
            <a:r>
              <a:rPr lang="tr-TR" sz="3200" b="1" dirty="0" smtClean="0"/>
              <a:t>için                  </a:t>
            </a:r>
            <a:r>
              <a:rPr lang="tr-TR" sz="3200" b="1" dirty="0"/>
              <a:t>gereken faktörler:</a:t>
            </a:r>
            <a:r>
              <a:rPr lang="en-US" sz="3200" dirty="0"/>
              <a:t/>
            </a:r>
            <a:br>
              <a:rPr lang="en-US" sz="3200" dirty="0"/>
            </a:br>
            <a:endParaRPr lang="en-US" sz="3200" dirty="0"/>
          </a:p>
        </p:txBody>
      </p:sp>
      <p:sp>
        <p:nvSpPr>
          <p:cNvPr id="3" name="İçerik Yer Tutucusu 2"/>
          <p:cNvSpPr>
            <a:spLocks noGrp="1"/>
          </p:cNvSpPr>
          <p:nvPr>
            <p:ph idx="1"/>
          </p:nvPr>
        </p:nvSpPr>
        <p:spPr/>
        <p:txBody>
          <a:bodyPr>
            <a:normAutofit fontScale="92500"/>
          </a:bodyPr>
          <a:lstStyle/>
          <a:p>
            <a:pPr marL="0" indent="0" algn="just">
              <a:buNone/>
            </a:pPr>
            <a:r>
              <a:rPr lang="tr-TR" sz="3000" dirty="0"/>
              <a:t>1. </a:t>
            </a:r>
            <a:r>
              <a:rPr lang="tr-TR" sz="3000" dirty="0" err="1"/>
              <a:t>İntraoral</a:t>
            </a:r>
            <a:r>
              <a:rPr lang="tr-TR" sz="3000" dirty="0"/>
              <a:t> kameranın ve </a:t>
            </a:r>
            <a:r>
              <a:rPr lang="tr-TR" sz="3000" dirty="0" err="1"/>
              <a:t>miling</a:t>
            </a:r>
            <a:r>
              <a:rPr lang="tr-TR" sz="3000" dirty="0"/>
              <a:t> ünitesinin netliği</a:t>
            </a:r>
            <a:endParaRPr lang="en-US" sz="3000" dirty="0"/>
          </a:p>
          <a:p>
            <a:pPr marL="0" indent="0" algn="just">
              <a:buNone/>
            </a:pPr>
            <a:r>
              <a:rPr lang="tr-TR" sz="3000" dirty="0"/>
              <a:t>2. Yazılım programının ve dizayn algoritmalarının sınırlamaları</a:t>
            </a:r>
            <a:endParaRPr lang="en-US" sz="3000" dirty="0"/>
          </a:p>
          <a:p>
            <a:pPr marL="0" indent="0" algn="just">
              <a:buNone/>
            </a:pPr>
            <a:r>
              <a:rPr lang="tr-TR" sz="3000" dirty="0"/>
              <a:t>3. Hekimin yetkinliği</a:t>
            </a:r>
            <a:endParaRPr lang="en-US" sz="3000" dirty="0"/>
          </a:p>
          <a:p>
            <a:pPr marL="0" indent="0" algn="just">
              <a:buNone/>
            </a:pPr>
            <a:r>
              <a:rPr lang="tr-TR" sz="3000" dirty="0"/>
              <a:t>4. </a:t>
            </a:r>
            <a:r>
              <a:rPr lang="tr-TR" sz="3000" dirty="0" err="1"/>
              <a:t>Simantasyon</a:t>
            </a:r>
            <a:r>
              <a:rPr lang="tr-TR" sz="3000" dirty="0"/>
              <a:t> ve bitirme işlemlerinin dikkatli bir şekilde tamamlanması.</a:t>
            </a:r>
            <a:endParaRPr lang="en-US" sz="3000" dirty="0"/>
          </a:p>
          <a:p>
            <a:pPr marL="0" indent="0" algn="just">
              <a:buNone/>
            </a:pPr>
            <a:r>
              <a:rPr lang="tr-TR" sz="3000" dirty="0"/>
              <a:t>5. Bu sistemde kullanılan materyalin rahatlıkla </a:t>
            </a:r>
            <a:r>
              <a:rPr lang="tr-TR" sz="3000" dirty="0" err="1"/>
              <a:t>frezelenebilmesi</a:t>
            </a:r>
            <a:r>
              <a:rPr lang="tr-TR" sz="3000" dirty="0"/>
              <a:t> ve hızlı bir şekilde bitim işlemlerinin yapılabilmesi (polisaj, boyama ve </a:t>
            </a:r>
            <a:r>
              <a:rPr lang="tr-TR" sz="3000" dirty="0" err="1"/>
              <a:t>glazleme</a:t>
            </a:r>
            <a:r>
              <a:rPr lang="tr-TR" sz="3000" dirty="0"/>
              <a:t>).</a:t>
            </a:r>
            <a:endParaRPr lang="en-US" sz="3000" dirty="0"/>
          </a:p>
          <a:p>
            <a:endParaRPr lang="en-US" dirty="0"/>
          </a:p>
        </p:txBody>
      </p:sp>
    </p:spTree>
    <p:extLst>
      <p:ext uri="{BB962C8B-B14F-4D97-AF65-F5344CB8AC3E}">
        <p14:creationId xmlns:p14="http://schemas.microsoft.com/office/powerpoint/2010/main" val="5290606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eaLnBrk="1" hangingPunct="1">
              <a:defRPr/>
            </a:pPr>
            <a:r>
              <a:rPr lang="tr-TR" sz="4000" dirty="0" smtClean="0"/>
              <a:t/>
            </a:r>
            <a:br>
              <a:rPr lang="tr-TR" sz="4000" dirty="0" smtClean="0"/>
            </a:br>
            <a:endParaRPr lang="tr-TR" sz="4000" dirty="0" smtClean="0"/>
          </a:p>
        </p:txBody>
      </p:sp>
      <p:sp>
        <p:nvSpPr>
          <p:cNvPr id="3075" name="Rectangle 3"/>
          <p:cNvSpPr>
            <a:spLocks noGrp="1" noChangeArrowheads="1"/>
          </p:cNvSpPr>
          <p:nvPr>
            <p:ph type="body" idx="1"/>
          </p:nvPr>
        </p:nvSpPr>
        <p:spPr/>
        <p:txBody>
          <a:bodyPr/>
          <a:lstStyle/>
          <a:p>
            <a:pPr eaLnBrk="1" hangingPunct="1">
              <a:defRPr/>
            </a:pPr>
            <a:r>
              <a:rPr lang="tr-TR" smtClean="0"/>
              <a:t>Nasıl bir işlem?</a:t>
            </a:r>
            <a:endParaRPr lang="tr-TR" dirty="0" smtClean="0"/>
          </a:p>
          <a:p>
            <a:pPr eaLnBrk="1" hangingPunct="1">
              <a:defRPr/>
            </a:pPr>
            <a:endParaRPr lang="tr-TR" dirty="0"/>
          </a:p>
          <a:p>
            <a:pPr eaLnBrk="1" hangingPunct="1">
              <a:defRPr/>
            </a:pPr>
            <a:r>
              <a:rPr lang="tr-TR" dirty="0" err="1" smtClean="0"/>
              <a:t>Subtraktif</a:t>
            </a:r>
            <a:r>
              <a:rPr lang="tr-TR" dirty="0" smtClean="0"/>
              <a:t>: Aşındırma işlemi ile yani hazır bir bloktan freze cihazı kullanılarak restorasyonun hazırlanması</a:t>
            </a:r>
          </a:p>
          <a:p>
            <a:pPr eaLnBrk="1" hangingPunct="1">
              <a:buFont typeface="Wingdings" pitchFamily="2" charset="2"/>
              <a:buNone/>
              <a:defRPr/>
            </a:pPr>
            <a:endParaRPr lang="tr-TR" dirty="0" smtClean="0"/>
          </a:p>
        </p:txBody>
      </p:sp>
    </p:spTree>
    <p:extLst>
      <p:ext uri="{BB962C8B-B14F-4D97-AF65-F5344CB8AC3E}">
        <p14:creationId xmlns:p14="http://schemas.microsoft.com/office/powerpoint/2010/main" val="35457796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endParaRPr lang="tr-TR" smtClean="0"/>
          </a:p>
        </p:txBody>
      </p:sp>
      <p:sp>
        <p:nvSpPr>
          <p:cNvPr id="4099" name="Rectangle 3"/>
          <p:cNvSpPr>
            <a:spLocks noGrp="1" noChangeArrowheads="1"/>
          </p:cNvSpPr>
          <p:nvPr>
            <p:ph type="body" idx="1"/>
          </p:nvPr>
        </p:nvSpPr>
        <p:spPr/>
        <p:txBody>
          <a:bodyPr/>
          <a:lstStyle/>
          <a:p>
            <a:pPr marL="609600" indent="-609600" eaLnBrk="1" hangingPunct="1">
              <a:defRPr/>
            </a:pPr>
            <a:r>
              <a:rPr lang="tr-TR" smtClean="0"/>
              <a:t>Bu amaçla iki yöntem kullanılmaktadır;</a:t>
            </a:r>
          </a:p>
          <a:p>
            <a:pPr marL="609600" indent="-609600" eaLnBrk="1" hangingPunct="1">
              <a:buFontTx/>
              <a:buAutoNum type="arabicPeriod"/>
              <a:defRPr/>
            </a:pPr>
            <a:r>
              <a:rPr lang="tr-TR" smtClean="0"/>
              <a:t>Anolog sistem</a:t>
            </a:r>
          </a:p>
          <a:p>
            <a:pPr marL="609600" indent="-609600" eaLnBrk="1" hangingPunct="1">
              <a:buFontTx/>
              <a:buAutoNum type="arabicPeriod"/>
              <a:defRPr/>
            </a:pPr>
            <a:r>
              <a:rPr lang="tr-TR" smtClean="0"/>
              <a:t>Dijital sistem</a:t>
            </a:r>
          </a:p>
        </p:txBody>
      </p:sp>
    </p:spTree>
    <p:extLst>
      <p:ext uri="{BB962C8B-B14F-4D97-AF65-F5344CB8AC3E}">
        <p14:creationId xmlns:p14="http://schemas.microsoft.com/office/powerpoint/2010/main" val="17274449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hangingPunct="1">
              <a:defRPr/>
            </a:pPr>
            <a:r>
              <a:rPr lang="tr-TR" sz="4000" smtClean="0"/>
              <a:t/>
            </a:r>
            <a:br>
              <a:rPr lang="tr-TR" sz="4000" smtClean="0"/>
            </a:br>
            <a:endParaRPr lang="tr-TR" sz="4000" smtClean="0"/>
          </a:p>
        </p:txBody>
      </p:sp>
      <p:sp>
        <p:nvSpPr>
          <p:cNvPr id="5123" name="Rectangle 3"/>
          <p:cNvSpPr>
            <a:spLocks noGrp="1" noChangeArrowheads="1"/>
          </p:cNvSpPr>
          <p:nvPr>
            <p:ph type="body" idx="1"/>
          </p:nvPr>
        </p:nvSpPr>
        <p:spPr/>
        <p:txBody>
          <a:bodyPr/>
          <a:lstStyle/>
          <a:p>
            <a:pPr marL="609600" indent="-609600" eaLnBrk="1" hangingPunct="1">
              <a:defRPr/>
            </a:pPr>
            <a:r>
              <a:rPr lang="tr-TR" smtClean="0"/>
              <a:t>Analog sistem 2 aşamadan oluşur</a:t>
            </a:r>
          </a:p>
          <a:p>
            <a:pPr marL="609600" indent="-609600" eaLnBrk="1" hangingPunct="1">
              <a:buFontTx/>
              <a:buAutoNum type="arabicPeriod"/>
              <a:defRPr/>
            </a:pPr>
            <a:r>
              <a:rPr lang="tr-TR" smtClean="0"/>
              <a:t>Kopyalama yapılacak pro-inleyin oluşturulması</a:t>
            </a:r>
          </a:p>
          <a:p>
            <a:pPr marL="609600" indent="-609600" eaLnBrk="1" hangingPunct="1">
              <a:buFontTx/>
              <a:buAutoNum type="arabicPeriod"/>
              <a:defRPr/>
            </a:pPr>
            <a:r>
              <a:rPr lang="tr-TR" smtClean="0"/>
              <a:t>Kopyalama</a:t>
            </a:r>
          </a:p>
        </p:txBody>
      </p:sp>
    </p:spTree>
    <p:extLst>
      <p:ext uri="{BB962C8B-B14F-4D97-AF65-F5344CB8AC3E}">
        <p14:creationId xmlns:p14="http://schemas.microsoft.com/office/powerpoint/2010/main" val="50468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endParaRPr lang="tr-TR" smtClean="0"/>
          </a:p>
        </p:txBody>
      </p:sp>
      <p:sp>
        <p:nvSpPr>
          <p:cNvPr id="6147" name="Rectangle 3"/>
          <p:cNvSpPr>
            <a:spLocks noGrp="1" noChangeArrowheads="1"/>
          </p:cNvSpPr>
          <p:nvPr>
            <p:ph type="body" idx="1"/>
          </p:nvPr>
        </p:nvSpPr>
        <p:spPr/>
        <p:txBody>
          <a:bodyPr/>
          <a:lstStyle/>
          <a:p>
            <a:pPr eaLnBrk="1" hangingPunct="1">
              <a:defRPr/>
            </a:pPr>
            <a:r>
              <a:rPr lang="tr-TR" smtClean="0"/>
              <a:t>Dijital sistem</a:t>
            </a:r>
          </a:p>
          <a:p>
            <a:pPr eaLnBrk="1" hangingPunct="1">
              <a:buFont typeface="Wingdings" pitchFamily="2" charset="2"/>
              <a:buNone/>
              <a:defRPr/>
            </a:pPr>
            <a:r>
              <a:rPr lang="tr-TR" smtClean="0"/>
              <a:t>1.Direkt </a:t>
            </a:r>
          </a:p>
          <a:p>
            <a:pPr eaLnBrk="1" hangingPunct="1">
              <a:buFont typeface="Wingdings" pitchFamily="2" charset="2"/>
              <a:buNone/>
              <a:defRPr/>
            </a:pPr>
            <a:r>
              <a:rPr lang="tr-TR" smtClean="0"/>
              <a:t>2.İndirekt yöntemle uygulanabilir</a:t>
            </a:r>
          </a:p>
          <a:p>
            <a:pPr eaLnBrk="1" hangingPunct="1">
              <a:buFont typeface="Wingdings" pitchFamily="2" charset="2"/>
              <a:buNone/>
              <a:defRPr/>
            </a:pPr>
            <a:endParaRPr lang="tr-TR" smtClean="0"/>
          </a:p>
        </p:txBody>
      </p:sp>
    </p:spTree>
    <p:extLst>
      <p:ext uri="{BB962C8B-B14F-4D97-AF65-F5344CB8AC3E}">
        <p14:creationId xmlns:p14="http://schemas.microsoft.com/office/powerpoint/2010/main" val="27823706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endParaRPr lang="tr-TR" smtClean="0"/>
          </a:p>
        </p:txBody>
      </p:sp>
      <p:sp>
        <p:nvSpPr>
          <p:cNvPr id="7171" name="Rectangle 3"/>
          <p:cNvSpPr>
            <a:spLocks noGrp="1" noChangeArrowheads="1"/>
          </p:cNvSpPr>
          <p:nvPr>
            <p:ph type="body" idx="1"/>
          </p:nvPr>
        </p:nvSpPr>
        <p:spPr/>
        <p:txBody>
          <a:bodyPr/>
          <a:lstStyle/>
          <a:p>
            <a:pPr marL="609600" indent="-609600" eaLnBrk="1" hangingPunct="1">
              <a:defRPr/>
            </a:pPr>
            <a:r>
              <a:rPr lang="tr-TR" smtClean="0"/>
              <a:t>Dijital sistem 3 aşamadaoluşturulur</a:t>
            </a:r>
          </a:p>
          <a:p>
            <a:pPr marL="609600" indent="-609600" eaLnBrk="1" hangingPunct="1">
              <a:buFontTx/>
              <a:buAutoNum type="arabicPeriod"/>
              <a:defRPr/>
            </a:pPr>
            <a:r>
              <a:rPr lang="tr-TR" smtClean="0"/>
              <a:t>Yüzeyin üç boyutlu taranması</a:t>
            </a:r>
          </a:p>
          <a:p>
            <a:pPr marL="609600" indent="-609600" eaLnBrk="1" hangingPunct="1">
              <a:buFontTx/>
              <a:buAutoNum type="arabicPeriod"/>
              <a:defRPr/>
            </a:pPr>
            <a:r>
              <a:rPr lang="tr-TR" smtClean="0"/>
              <a:t>Restorasyonun CAD ile modellenmesi</a:t>
            </a:r>
          </a:p>
          <a:p>
            <a:pPr marL="609600" indent="-609600" eaLnBrk="1" hangingPunct="1">
              <a:buFontTx/>
              <a:buAutoNum type="arabicPeriod"/>
              <a:defRPr/>
            </a:pPr>
            <a:r>
              <a:rPr lang="tr-TR" smtClean="0"/>
              <a:t>Restorasyonun yapımı</a:t>
            </a:r>
          </a:p>
        </p:txBody>
      </p:sp>
    </p:spTree>
    <p:extLst>
      <p:ext uri="{BB962C8B-B14F-4D97-AF65-F5344CB8AC3E}">
        <p14:creationId xmlns:p14="http://schemas.microsoft.com/office/powerpoint/2010/main" val="8408227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endParaRPr lang="tr-TR" smtClean="0"/>
          </a:p>
        </p:txBody>
      </p:sp>
      <p:sp>
        <p:nvSpPr>
          <p:cNvPr id="8195" name="Rectangle 3"/>
          <p:cNvSpPr>
            <a:spLocks noGrp="1" noChangeArrowheads="1"/>
          </p:cNvSpPr>
          <p:nvPr>
            <p:ph type="body" idx="1"/>
          </p:nvPr>
        </p:nvSpPr>
        <p:spPr/>
        <p:txBody>
          <a:bodyPr/>
          <a:lstStyle/>
          <a:p>
            <a:pPr marL="609600" indent="-609600" eaLnBrk="1" hangingPunct="1">
              <a:defRPr/>
            </a:pPr>
            <a:r>
              <a:rPr lang="tr-TR" smtClean="0"/>
              <a:t>Aşındırma işlemi iki yöntemle yapılır</a:t>
            </a:r>
          </a:p>
          <a:p>
            <a:pPr marL="609600" indent="-609600" eaLnBrk="1" hangingPunct="1">
              <a:buFontTx/>
              <a:buAutoNum type="arabicPeriod"/>
              <a:defRPr/>
            </a:pPr>
            <a:r>
              <a:rPr lang="tr-TR" smtClean="0"/>
              <a:t>Sono erozyon: Seramik aşındırmasında</a:t>
            </a:r>
          </a:p>
          <a:p>
            <a:pPr marL="609600" indent="-609600" eaLnBrk="1" hangingPunct="1">
              <a:buFontTx/>
              <a:buAutoNum type="arabicPeriod"/>
              <a:defRPr/>
            </a:pPr>
            <a:r>
              <a:rPr lang="tr-TR" smtClean="0"/>
              <a:t>Spark erozyon: Metal aşındırmasında kullanılır.</a:t>
            </a:r>
          </a:p>
        </p:txBody>
      </p:sp>
    </p:spTree>
    <p:extLst>
      <p:ext uri="{BB962C8B-B14F-4D97-AF65-F5344CB8AC3E}">
        <p14:creationId xmlns:p14="http://schemas.microsoft.com/office/powerpoint/2010/main" val="39479398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endParaRPr lang="tr-TR" smtClean="0"/>
          </a:p>
        </p:txBody>
      </p:sp>
      <p:sp>
        <p:nvSpPr>
          <p:cNvPr id="9219" name="Rectangle 3"/>
          <p:cNvSpPr>
            <a:spLocks noGrp="1" noChangeArrowheads="1"/>
          </p:cNvSpPr>
          <p:nvPr>
            <p:ph type="body" idx="1"/>
          </p:nvPr>
        </p:nvSpPr>
        <p:spPr/>
        <p:txBody>
          <a:bodyPr/>
          <a:lstStyle/>
          <a:p>
            <a:pPr eaLnBrk="1" hangingPunct="1">
              <a:defRPr/>
            </a:pPr>
            <a:r>
              <a:rPr lang="tr-TR" smtClean="0"/>
              <a:t>Üç boyutlu yüzeyin dijitalize edilmesi mekanik ya da optik sensörlerle yapılır.</a:t>
            </a:r>
          </a:p>
          <a:p>
            <a:pPr eaLnBrk="1" hangingPunct="1">
              <a:defRPr/>
            </a:pPr>
            <a:r>
              <a:rPr lang="tr-TR" smtClean="0"/>
              <a:t>Mekanik sensörlerle yapılan scanning işleminin bazı kısıtlamaları vardır;</a:t>
            </a:r>
          </a:p>
          <a:p>
            <a:pPr eaLnBrk="1" hangingPunct="1">
              <a:buFontTx/>
              <a:buChar char="-"/>
              <a:defRPr/>
            </a:pPr>
            <a:r>
              <a:rPr lang="tr-TR" smtClean="0"/>
              <a:t>Dik eğimlerde hatalı ölçü</a:t>
            </a:r>
          </a:p>
          <a:p>
            <a:pPr eaLnBrk="1" hangingPunct="1">
              <a:buFontTx/>
              <a:buChar char="-"/>
              <a:defRPr/>
            </a:pPr>
            <a:r>
              <a:rPr lang="tr-TR" smtClean="0"/>
              <a:t>Undercut ve fissurlar ölçülememekte</a:t>
            </a:r>
          </a:p>
          <a:p>
            <a:pPr eaLnBrk="1" hangingPunct="1">
              <a:buFontTx/>
              <a:buChar char="-"/>
              <a:defRPr/>
            </a:pPr>
            <a:r>
              <a:rPr lang="tr-TR" smtClean="0"/>
              <a:t>Yüksek seviyede çözünürlük için uzun zaman gerektirir. </a:t>
            </a:r>
          </a:p>
        </p:txBody>
      </p:sp>
    </p:spTree>
    <p:extLst>
      <p:ext uri="{BB962C8B-B14F-4D97-AF65-F5344CB8AC3E}">
        <p14:creationId xmlns:p14="http://schemas.microsoft.com/office/powerpoint/2010/main" val="15594082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tr-TR" smtClean="0"/>
              <a:t>CAD-CAM AVANTAJLARI:</a:t>
            </a:r>
          </a:p>
        </p:txBody>
      </p:sp>
      <p:sp>
        <p:nvSpPr>
          <p:cNvPr id="10243" name="Rectangle 3"/>
          <p:cNvSpPr>
            <a:spLocks noGrp="1" noChangeArrowheads="1"/>
          </p:cNvSpPr>
          <p:nvPr>
            <p:ph type="body" idx="1"/>
          </p:nvPr>
        </p:nvSpPr>
        <p:spPr/>
        <p:txBody>
          <a:bodyPr/>
          <a:lstStyle/>
          <a:p>
            <a:pPr marL="609600" indent="-609600" eaLnBrk="1" hangingPunct="1">
              <a:buFontTx/>
              <a:buAutoNum type="arabicPeriod"/>
              <a:defRPr/>
            </a:pPr>
            <a:r>
              <a:rPr lang="tr-TR" smtClean="0"/>
              <a:t>Dental teknisyenler tarafından yapılan imalat yerine, endüstriel olarak üretilmiş seramikler yapısal olarak yüksek kalitelerini devam ettirirler.</a:t>
            </a:r>
          </a:p>
          <a:p>
            <a:pPr marL="609600" indent="-609600" eaLnBrk="1" hangingPunct="1">
              <a:buFontTx/>
              <a:buAutoNum type="arabicPeriod"/>
              <a:defRPr/>
            </a:pPr>
            <a:r>
              <a:rPr lang="tr-TR" smtClean="0"/>
              <a:t>Materyalin plastik adaptasyonu ya da uygulama hataları gibi sınırlamalar olmaz.</a:t>
            </a:r>
          </a:p>
          <a:p>
            <a:pPr marL="609600" indent="-609600" eaLnBrk="1" hangingPunct="1">
              <a:buFontTx/>
              <a:buAutoNum type="arabicPeriod"/>
              <a:defRPr/>
            </a:pPr>
            <a:r>
              <a:rPr lang="tr-TR" smtClean="0"/>
              <a:t>Aşındırma işlemi çok hızlıdır.</a:t>
            </a:r>
          </a:p>
          <a:p>
            <a:pPr marL="609600" indent="-609600" eaLnBrk="1" hangingPunct="1">
              <a:buFont typeface="Wingdings" pitchFamily="2" charset="2"/>
              <a:buNone/>
              <a:defRPr/>
            </a:pPr>
            <a:endParaRPr lang="tr-TR" smtClean="0"/>
          </a:p>
        </p:txBody>
      </p:sp>
    </p:spTree>
    <p:extLst>
      <p:ext uri="{BB962C8B-B14F-4D97-AF65-F5344CB8AC3E}">
        <p14:creationId xmlns:p14="http://schemas.microsoft.com/office/powerpoint/2010/main" val="16341181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endParaRPr lang="tr-TR" smtClean="0"/>
          </a:p>
        </p:txBody>
      </p:sp>
      <p:sp>
        <p:nvSpPr>
          <p:cNvPr id="11267" name="Rectangle 3"/>
          <p:cNvSpPr>
            <a:spLocks noGrp="1" noChangeArrowheads="1"/>
          </p:cNvSpPr>
          <p:nvPr>
            <p:ph type="body" idx="1"/>
          </p:nvPr>
        </p:nvSpPr>
        <p:spPr/>
        <p:txBody>
          <a:bodyPr/>
          <a:lstStyle/>
          <a:p>
            <a:pPr eaLnBrk="1" hangingPunct="1">
              <a:defRPr/>
            </a:pPr>
            <a:r>
              <a:rPr lang="tr-TR" smtClean="0"/>
              <a:t>Belirgin olmayan preparasyon kenarları mevcutsa, ilave teknikler daha uygundur</a:t>
            </a:r>
          </a:p>
          <a:p>
            <a:pPr eaLnBrk="1" hangingPunct="1">
              <a:defRPr/>
            </a:pPr>
            <a:r>
              <a:rPr lang="tr-TR" smtClean="0"/>
              <a:t>Oklüzal detaylar frezeleme ile daha az verilebilir</a:t>
            </a:r>
          </a:p>
          <a:p>
            <a:pPr eaLnBrk="1" hangingPunct="1">
              <a:defRPr/>
            </a:pPr>
            <a:r>
              <a:rPr lang="tr-TR" smtClean="0"/>
              <a:t>Cad-cam için preparasyon net ve düzgün olmalıdır</a:t>
            </a:r>
          </a:p>
          <a:p>
            <a:pPr eaLnBrk="1" hangingPunct="1">
              <a:defRPr/>
            </a:pPr>
            <a:r>
              <a:rPr lang="tr-TR" smtClean="0"/>
              <a:t>Subtraktif sistemlerin fiyatları oldukça yüksektir.</a:t>
            </a:r>
          </a:p>
        </p:txBody>
      </p:sp>
    </p:spTree>
    <p:extLst>
      <p:ext uri="{BB962C8B-B14F-4D97-AF65-F5344CB8AC3E}">
        <p14:creationId xmlns:p14="http://schemas.microsoft.com/office/powerpoint/2010/main" val="1481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tr-TR" smtClean="0"/>
              <a:t>SİSTEMLERE ÖRNEKLER</a:t>
            </a:r>
          </a:p>
        </p:txBody>
      </p:sp>
      <p:sp>
        <p:nvSpPr>
          <p:cNvPr id="12291" name="Rectangle 3"/>
          <p:cNvSpPr>
            <a:spLocks noGrp="1" noChangeArrowheads="1"/>
          </p:cNvSpPr>
          <p:nvPr>
            <p:ph type="body" idx="1"/>
          </p:nvPr>
        </p:nvSpPr>
        <p:spPr/>
        <p:txBody>
          <a:bodyPr/>
          <a:lstStyle/>
          <a:p>
            <a:pPr eaLnBrk="1" hangingPunct="1">
              <a:defRPr/>
            </a:pPr>
            <a:r>
              <a:rPr lang="tr-TR" smtClean="0"/>
              <a:t>CAD-CAM: Cerec, DCS, Automil vs.</a:t>
            </a:r>
          </a:p>
          <a:p>
            <a:pPr eaLnBrk="1" hangingPunct="1">
              <a:defRPr/>
            </a:pPr>
            <a:r>
              <a:rPr lang="tr-TR" smtClean="0"/>
              <a:t>Anolog: Celay, Ceramatic II vs.</a:t>
            </a:r>
          </a:p>
          <a:p>
            <a:pPr eaLnBrk="1" hangingPunct="1">
              <a:defRPr/>
            </a:pPr>
            <a:r>
              <a:rPr lang="tr-TR" smtClean="0"/>
              <a:t>Erozyon tekniği: DFE…</a:t>
            </a:r>
          </a:p>
        </p:txBody>
      </p:sp>
    </p:spTree>
    <p:extLst>
      <p:ext uri="{BB962C8B-B14F-4D97-AF65-F5344CB8AC3E}">
        <p14:creationId xmlns:p14="http://schemas.microsoft.com/office/powerpoint/2010/main" val="23837628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tr-TR" sz="4000" smtClean="0"/>
              <a:t/>
            </a:r>
            <a:br>
              <a:rPr lang="tr-TR" sz="4000" smtClean="0"/>
            </a:br>
            <a:endParaRPr lang="tr-TR" sz="4000" smtClean="0"/>
          </a:p>
        </p:txBody>
      </p:sp>
      <p:sp>
        <p:nvSpPr>
          <p:cNvPr id="13315" name="Rectangle 3"/>
          <p:cNvSpPr>
            <a:spLocks noGrp="1" noChangeArrowheads="1"/>
          </p:cNvSpPr>
          <p:nvPr>
            <p:ph type="body" idx="1"/>
          </p:nvPr>
        </p:nvSpPr>
        <p:spPr>
          <a:xfrm>
            <a:off x="457200" y="554459"/>
            <a:ext cx="8229600" cy="4530725"/>
          </a:xfrm>
        </p:spPr>
        <p:txBody>
          <a:bodyPr/>
          <a:lstStyle/>
          <a:p>
            <a:pPr marL="609600" indent="-609600" eaLnBrk="1" hangingPunct="1">
              <a:defRPr/>
            </a:pPr>
            <a:r>
              <a:rPr lang="tr-TR" dirty="0" smtClean="0"/>
              <a:t>Günümüzde 3 çeşit yapım tekniği vardır;</a:t>
            </a:r>
          </a:p>
          <a:p>
            <a:pPr marL="609600" indent="-609600" eaLnBrk="1" hangingPunct="1">
              <a:buFontTx/>
              <a:buAutoNum type="arabicPeriod"/>
              <a:defRPr/>
            </a:pPr>
            <a:r>
              <a:rPr lang="tr-TR" dirty="0" smtClean="0"/>
              <a:t>Ölçü alınır, </a:t>
            </a:r>
            <a:r>
              <a:rPr lang="tr-TR" dirty="0" err="1" smtClean="0"/>
              <a:t>master</a:t>
            </a:r>
            <a:r>
              <a:rPr lang="tr-TR" dirty="0" smtClean="0"/>
              <a:t> model elde edilir, mum örnek hazırlanır, mum örnek taranır, </a:t>
            </a:r>
            <a:r>
              <a:rPr lang="tr-TR" dirty="0" err="1" smtClean="0"/>
              <a:t>die</a:t>
            </a:r>
            <a:r>
              <a:rPr lang="tr-TR" dirty="0" smtClean="0"/>
              <a:t> taranır.</a:t>
            </a:r>
          </a:p>
          <a:p>
            <a:pPr marL="609600" indent="-609600" eaLnBrk="1" hangingPunct="1">
              <a:buFontTx/>
              <a:buAutoNum type="arabicPeriod"/>
              <a:defRPr/>
            </a:pPr>
            <a:r>
              <a:rPr lang="tr-TR" dirty="0" smtClean="0"/>
              <a:t>Ana model üzerinde </a:t>
            </a:r>
            <a:r>
              <a:rPr lang="tr-TR" dirty="0" err="1" smtClean="0"/>
              <a:t>prepare</a:t>
            </a:r>
            <a:r>
              <a:rPr lang="tr-TR" dirty="0" smtClean="0"/>
              <a:t> edilen diş, komşu dişler ve karşıt diş taranır.</a:t>
            </a:r>
          </a:p>
          <a:p>
            <a:pPr marL="609600" indent="-609600" eaLnBrk="1" hangingPunct="1">
              <a:buFontTx/>
              <a:buAutoNum type="arabicPeriod"/>
              <a:defRPr/>
            </a:pPr>
            <a:r>
              <a:rPr lang="tr-TR" dirty="0" err="1" smtClean="0"/>
              <a:t>Mastermodel</a:t>
            </a:r>
            <a:r>
              <a:rPr lang="tr-TR" dirty="0" smtClean="0"/>
              <a:t> üzerinde </a:t>
            </a:r>
            <a:r>
              <a:rPr lang="tr-TR" dirty="0" err="1" smtClean="0"/>
              <a:t>prepare</a:t>
            </a:r>
            <a:r>
              <a:rPr lang="tr-TR" dirty="0" smtClean="0"/>
              <a:t> edilen dişin taranması yeterlidir.</a:t>
            </a:r>
          </a:p>
        </p:txBody>
      </p:sp>
    </p:spTree>
    <p:extLst>
      <p:ext uri="{BB962C8B-B14F-4D97-AF65-F5344CB8AC3E}">
        <p14:creationId xmlns:p14="http://schemas.microsoft.com/office/powerpoint/2010/main" val="33277928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endParaRPr lang="tr-TR" smtClean="0"/>
          </a:p>
        </p:txBody>
      </p:sp>
      <p:sp>
        <p:nvSpPr>
          <p:cNvPr id="14339" name="Rectangle 3"/>
          <p:cNvSpPr>
            <a:spLocks noGrp="1" noChangeArrowheads="1"/>
          </p:cNvSpPr>
          <p:nvPr>
            <p:ph type="body" idx="1"/>
          </p:nvPr>
        </p:nvSpPr>
        <p:spPr/>
        <p:txBody>
          <a:bodyPr/>
          <a:lstStyle/>
          <a:p>
            <a:pPr marL="609600" indent="-609600" eaLnBrk="1" hangingPunct="1">
              <a:defRPr/>
            </a:pPr>
            <a:r>
              <a:rPr lang="tr-TR" smtClean="0"/>
              <a:t>Freze işlemi 4 aşamada yapılır:</a:t>
            </a:r>
          </a:p>
          <a:p>
            <a:pPr marL="609600" indent="-609600" eaLnBrk="1" hangingPunct="1">
              <a:buFontTx/>
              <a:buAutoNum type="arabicPeriod"/>
              <a:defRPr/>
            </a:pPr>
            <a:r>
              <a:rPr lang="tr-TR" smtClean="0"/>
              <a:t>Ham materyalin dış yüzeyinin kabaca aşındırılması</a:t>
            </a:r>
          </a:p>
          <a:p>
            <a:pPr marL="609600" indent="-609600" eaLnBrk="1" hangingPunct="1">
              <a:buFontTx/>
              <a:buAutoNum type="arabicPeriod"/>
              <a:defRPr/>
            </a:pPr>
            <a:r>
              <a:rPr lang="tr-TR" smtClean="0"/>
              <a:t>Konturların tamamlanması için hassas aşındırma</a:t>
            </a:r>
          </a:p>
          <a:p>
            <a:pPr marL="609600" indent="-609600" eaLnBrk="1" hangingPunct="1">
              <a:buFontTx/>
              <a:buAutoNum type="arabicPeriod"/>
              <a:defRPr/>
            </a:pPr>
            <a:r>
              <a:rPr lang="tr-TR" smtClean="0"/>
              <a:t>İç yüzeyin kabaca aşındırılması</a:t>
            </a:r>
          </a:p>
          <a:p>
            <a:pPr marL="609600" indent="-609600" eaLnBrk="1" hangingPunct="1">
              <a:buFontTx/>
              <a:buAutoNum type="arabicPeriod"/>
              <a:defRPr/>
            </a:pPr>
            <a:r>
              <a:rPr lang="tr-TR" smtClean="0"/>
              <a:t>İç yüzeyin hassas olarak aşındırılması.</a:t>
            </a:r>
          </a:p>
          <a:p>
            <a:pPr marL="609600" indent="-609600" eaLnBrk="1" hangingPunct="1">
              <a:buFontTx/>
              <a:buAutoNum type="arabicPeriod"/>
              <a:defRPr/>
            </a:pPr>
            <a:endParaRPr lang="tr-TR" smtClean="0"/>
          </a:p>
        </p:txBody>
      </p:sp>
    </p:spTree>
    <p:extLst>
      <p:ext uri="{BB962C8B-B14F-4D97-AF65-F5344CB8AC3E}">
        <p14:creationId xmlns:p14="http://schemas.microsoft.com/office/powerpoint/2010/main" val="22826765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endParaRPr lang="tr-TR" smtClean="0"/>
          </a:p>
        </p:txBody>
      </p:sp>
      <p:sp>
        <p:nvSpPr>
          <p:cNvPr id="15363" name="Rectangle 3"/>
          <p:cNvSpPr>
            <a:spLocks noGrp="1" noChangeArrowheads="1"/>
          </p:cNvSpPr>
          <p:nvPr>
            <p:ph type="body" idx="1"/>
          </p:nvPr>
        </p:nvSpPr>
        <p:spPr/>
        <p:txBody>
          <a:bodyPr/>
          <a:lstStyle/>
          <a:p>
            <a:pPr marL="609600" indent="-609600" eaLnBrk="1" hangingPunct="1">
              <a:defRPr/>
            </a:pPr>
            <a:r>
              <a:rPr lang="tr-TR" smtClean="0"/>
              <a:t>CAD-CAM için 4 işlem yapılmaktadır</a:t>
            </a:r>
          </a:p>
          <a:p>
            <a:pPr marL="609600" indent="-609600" eaLnBrk="1" hangingPunct="1">
              <a:buFontTx/>
              <a:buAutoNum type="arabicPeriod"/>
              <a:defRPr/>
            </a:pPr>
            <a:r>
              <a:rPr lang="tr-TR" smtClean="0"/>
              <a:t>Ölçüm</a:t>
            </a:r>
          </a:p>
          <a:p>
            <a:pPr marL="609600" indent="-609600" eaLnBrk="1" hangingPunct="1">
              <a:buFontTx/>
              <a:buAutoNum type="arabicPeriod"/>
              <a:defRPr/>
            </a:pPr>
            <a:r>
              <a:rPr lang="tr-TR" smtClean="0"/>
              <a:t>Dijitasyon</a:t>
            </a:r>
          </a:p>
          <a:p>
            <a:pPr marL="609600" indent="-609600" eaLnBrk="1" hangingPunct="1">
              <a:buFontTx/>
              <a:buAutoNum type="arabicPeriod"/>
              <a:defRPr/>
            </a:pPr>
            <a:r>
              <a:rPr lang="tr-TR" smtClean="0"/>
              <a:t>Dataların işlenmesi</a:t>
            </a:r>
          </a:p>
          <a:p>
            <a:pPr marL="609600" indent="-609600" eaLnBrk="1" hangingPunct="1">
              <a:buFontTx/>
              <a:buAutoNum type="arabicPeriod"/>
              <a:defRPr/>
            </a:pPr>
            <a:r>
              <a:rPr lang="tr-TR" smtClean="0"/>
              <a:t>Milling</a:t>
            </a:r>
          </a:p>
          <a:p>
            <a:pPr marL="609600" indent="-609600" eaLnBrk="1" hangingPunct="1">
              <a:buFontTx/>
              <a:buAutoNum type="arabicPeriod"/>
              <a:defRPr/>
            </a:pPr>
            <a:endParaRPr lang="tr-TR" smtClean="0"/>
          </a:p>
        </p:txBody>
      </p:sp>
    </p:spTree>
    <p:extLst>
      <p:ext uri="{BB962C8B-B14F-4D97-AF65-F5344CB8AC3E}">
        <p14:creationId xmlns:p14="http://schemas.microsoft.com/office/powerpoint/2010/main" val="25177707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85800"/>
            <a:ext cx="8229600" cy="1143000"/>
          </a:xfrm>
        </p:spPr>
        <p:txBody>
          <a:bodyPr>
            <a:noAutofit/>
          </a:bodyPr>
          <a:lstStyle/>
          <a:p>
            <a:r>
              <a:rPr lang="tr-TR" sz="3600" b="1" dirty="0" err="1"/>
              <a:t>Cad</a:t>
            </a:r>
            <a:r>
              <a:rPr lang="tr-TR" sz="3600" b="1" dirty="0"/>
              <a:t>-Cam sistemlerinde kullanılan materyaller:</a:t>
            </a:r>
            <a:r>
              <a:rPr lang="en-US" sz="3600" dirty="0"/>
              <a:t/>
            </a:r>
            <a:br>
              <a:rPr lang="en-US" sz="3600" dirty="0"/>
            </a:br>
            <a:endParaRPr lang="en-US" sz="3600" dirty="0"/>
          </a:p>
        </p:txBody>
      </p:sp>
      <p:sp>
        <p:nvSpPr>
          <p:cNvPr id="3" name="İçerik Yer Tutucusu 2"/>
          <p:cNvSpPr>
            <a:spLocks noGrp="1"/>
          </p:cNvSpPr>
          <p:nvPr>
            <p:ph idx="1"/>
          </p:nvPr>
        </p:nvSpPr>
        <p:spPr/>
        <p:txBody>
          <a:bodyPr>
            <a:normAutofit fontScale="92500" lnSpcReduction="10000"/>
          </a:bodyPr>
          <a:lstStyle/>
          <a:p>
            <a:pPr lvl="0" algn="just"/>
            <a:r>
              <a:rPr lang="tr-TR" sz="3000" b="1" dirty="0"/>
              <a:t>Isı ile sıkıştırılabilen seramikler </a:t>
            </a:r>
            <a:r>
              <a:rPr lang="tr-TR" sz="3000" dirty="0"/>
              <a:t>gibi CAD/CAM seramikleri de prefabrike </a:t>
            </a:r>
            <a:r>
              <a:rPr lang="tr-TR" sz="3000" dirty="0" err="1"/>
              <a:t>ingotlar</a:t>
            </a:r>
            <a:r>
              <a:rPr lang="tr-TR" sz="3000" dirty="0"/>
              <a:t> halinde hazır bulunmaktadır.</a:t>
            </a:r>
            <a:endParaRPr lang="en-US" sz="3000" dirty="0"/>
          </a:p>
          <a:p>
            <a:pPr marL="0" indent="0" algn="just">
              <a:buNone/>
            </a:pPr>
            <a:r>
              <a:rPr lang="tr-TR" sz="3000" dirty="0" smtClean="0"/>
              <a:t>	</a:t>
            </a:r>
            <a:r>
              <a:rPr lang="tr-TR" sz="3000" dirty="0" err="1" smtClean="0"/>
              <a:t>Presinterize</a:t>
            </a:r>
            <a:r>
              <a:rPr lang="tr-TR" sz="3000" dirty="0" smtClean="0"/>
              <a:t> </a:t>
            </a:r>
            <a:r>
              <a:rPr lang="tr-TR" sz="3000" dirty="0"/>
              <a:t>seramiklerde bloklar </a:t>
            </a:r>
            <a:r>
              <a:rPr lang="tr-TR" sz="3000" dirty="0" err="1"/>
              <a:t>pöröz</a:t>
            </a:r>
            <a:r>
              <a:rPr lang="tr-TR" sz="3000" dirty="0"/>
              <a:t> olup, hızlı bir frezeleme işlemine imkan tanırlar. </a:t>
            </a:r>
            <a:r>
              <a:rPr lang="tr-TR" sz="3000" dirty="0" err="1"/>
              <a:t>Pöröz</a:t>
            </a:r>
            <a:r>
              <a:rPr lang="tr-TR" sz="3000" dirty="0"/>
              <a:t> yapının elimine edilebilmesi için işlem sonrası </a:t>
            </a:r>
            <a:r>
              <a:rPr lang="tr-TR" sz="3000" dirty="0" err="1"/>
              <a:t>sinterleme</a:t>
            </a:r>
            <a:r>
              <a:rPr lang="tr-TR" sz="3000" dirty="0"/>
              <a:t> işlemine tabi tutulmalıdırlar.</a:t>
            </a:r>
            <a:endParaRPr lang="en-US" sz="3000" dirty="0"/>
          </a:p>
          <a:p>
            <a:pPr marL="0" indent="0" algn="just">
              <a:buNone/>
            </a:pPr>
            <a:r>
              <a:rPr lang="tr-TR" sz="3000" dirty="0" smtClean="0"/>
              <a:t>	Tam </a:t>
            </a:r>
            <a:r>
              <a:rPr lang="tr-TR" sz="3000" dirty="0" err="1"/>
              <a:t>sinterize</a:t>
            </a:r>
            <a:r>
              <a:rPr lang="tr-TR" sz="3000" dirty="0"/>
              <a:t> seramik bloklar ise </a:t>
            </a:r>
            <a:r>
              <a:rPr lang="tr-TR" sz="3000" dirty="0" err="1"/>
              <a:t>non-pöröz</a:t>
            </a:r>
            <a:r>
              <a:rPr lang="tr-TR" sz="3000" dirty="0"/>
              <a:t> bir yapıya sahipken, frezeleme işlemi zordur. Tekrar </a:t>
            </a:r>
            <a:r>
              <a:rPr lang="tr-TR" sz="3000" dirty="0" err="1"/>
              <a:t>sinterlenme</a:t>
            </a:r>
            <a:r>
              <a:rPr lang="tr-TR" sz="3000" dirty="0"/>
              <a:t> gereksinimleri yoktur.</a:t>
            </a:r>
            <a:endParaRPr lang="en-US" sz="3000" dirty="0"/>
          </a:p>
          <a:p>
            <a:endParaRPr lang="en-US" dirty="0"/>
          </a:p>
        </p:txBody>
      </p:sp>
    </p:spTree>
    <p:extLst>
      <p:ext uri="{BB962C8B-B14F-4D97-AF65-F5344CB8AC3E}">
        <p14:creationId xmlns:p14="http://schemas.microsoft.com/office/powerpoint/2010/main" val="35697658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p:txBody>
          <a:bodyPr/>
          <a:lstStyle/>
          <a:p>
            <a:pPr marL="0" lvl="0" indent="0" algn="just">
              <a:buNone/>
            </a:pPr>
            <a:r>
              <a:rPr lang="tr-TR" dirty="0" smtClean="0"/>
              <a:t>	Cam </a:t>
            </a:r>
            <a:r>
              <a:rPr lang="tr-TR" dirty="0" err="1"/>
              <a:t>infiltre</a:t>
            </a:r>
            <a:r>
              <a:rPr lang="tr-TR" dirty="0"/>
              <a:t> CAD/CAM blokları ise slip-</a:t>
            </a:r>
            <a:r>
              <a:rPr lang="tr-TR" dirty="0" err="1"/>
              <a:t>cast</a:t>
            </a:r>
            <a:r>
              <a:rPr lang="tr-TR" dirty="0"/>
              <a:t> seramikleri ile benzer </a:t>
            </a:r>
            <a:r>
              <a:rPr lang="tr-TR" dirty="0" err="1"/>
              <a:t>yaoıdadır</a:t>
            </a:r>
            <a:r>
              <a:rPr lang="tr-TR" dirty="0"/>
              <a:t>. Frezeleme işleminin ardından </a:t>
            </a:r>
            <a:r>
              <a:rPr lang="tr-TR" dirty="0" err="1"/>
              <a:t>pöröz</a:t>
            </a:r>
            <a:r>
              <a:rPr lang="tr-TR" dirty="0"/>
              <a:t> yapının giderilmesi amacı ile yeniden can </a:t>
            </a:r>
            <a:r>
              <a:rPr lang="tr-TR" dirty="0" err="1"/>
              <a:t>infiltrasyonu</a:t>
            </a:r>
            <a:r>
              <a:rPr lang="tr-TR" dirty="0"/>
              <a:t> yapılması gerekir. CEREC </a:t>
            </a:r>
            <a:r>
              <a:rPr lang="tr-TR" dirty="0" err="1"/>
              <a:t>inLab</a:t>
            </a:r>
            <a:r>
              <a:rPr lang="tr-TR" dirty="0"/>
              <a:t> sisteminde kullanılır.</a:t>
            </a:r>
            <a:endParaRPr lang="en-US" dirty="0"/>
          </a:p>
          <a:p>
            <a:endParaRPr lang="en-US" dirty="0"/>
          </a:p>
        </p:txBody>
      </p:sp>
    </p:spTree>
    <p:extLst>
      <p:ext uri="{BB962C8B-B14F-4D97-AF65-F5344CB8AC3E}">
        <p14:creationId xmlns:p14="http://schemas.microsoft.com/office/powerpoint/2010/main" val="9474747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836712"/>
            <a:ext cx="8229600" cy="5289451"/>
          </a:xfrm>
        </p:spPr>
        <p:txBody>
          <a:bodyPr>
            <a:normAutofit fontScale="85000" lnSpcReduction="10000"/>
          </a:bodyPr>
          <a:lstStyle/>
          <a:p>
            <a:pPr lvl="0"/>
            <a:r>
              <a:rPr lang="tr-TR" b="1" dirty="0" err="1"/>
              <a:t>Zirkonya</a:t>
            </a:r>
            <a:r>
              <a:rPr lang="tr-TR" b="1" dirty="0"/>
              <a:t> Seramikler:</a:t>
            </a:r>
            <a:endParaRPr lang="en-US" dirty="0"/>
          </a:p>
          <a:p>
            <a:pPr marL="0" indent="0" algn="just">
              <a:buNone/>
            </a:pPr>
            <a:r>
              <a:rPr lang="tr-TR" dirty="0" smtClean="0"/>
              <a:t>	</a:t>
            </a:r>
            <a:r>
              <a:rPr lang="tr-TR" dirty="0" err="1" smtClean="0"/>
              <a:t>Zirkonya</a:t>
            </a:r>
            <a:r>
              <a:rPr lang="tr-TR" dirty="0" smtClean="0"/>
              <a:t> </a:t>
            </a:r>
            <a:r>
              <a:rPr lang="tr-TR" dirty="0"/>
              <a:t>zirkonyum dioksit kristalidir. Farklı metal oksitlerle karıştırılarak (</a:t>
            </a:r>
            <a:r>
              <a:rPr lang="tr-TR" dirty="0" err="1"/>
              <a:t>MgO</a:t>
            </a:r>
            <a:r>
              <a:rPr lang="tr-TR" dirty="0"/>
              <a:t>, CaO,Y</a:t>
            </a:r>
            <a:r>
              <a:rPr lang="tr-TR" baseline="-25000" dirty="0"/>
              <a:t>2</a:t>
            </a:r>
            <a:r>
              <a:rPr lang="tr-TR" dirty="0"/>
              <a:t>O</a:t>
            </a:r>
            <a:r>
              <a:rPr lang="tr-TR" baseline="-25000" dirty="0"/>
              <a:t>3</a:t>
            </a:r>
            <a:r>
              <a:rPr lang="tr-TR" dirty="0"/>
              <a:t>) yüksek moleküler </a:t>
            </a:r>
            <a:r>
              <a:rPr lang="tr-TR" dirty="0" err="1"/>
              <a:t>stabilite</a:t>
            </a:r>
            <a:r>
              <a:rPr lang="tr-TR" dirty="0"/>
              <a:t> sağlanır.</a:t>
            </a:r>
            <a:endParaRPr lang="en-US" dirty="0"/>
          </a:p>
          <a:p>
            <a:pPr marL="0" indent="0" algn="just">
              <a:buNone/>
            </a:pPr>
            <a:r>
              <a:rPr lang="tr-TR" dirty="0" smtClean="0"/>
              <a:t>	</a:t>
            </a:r>
            <a:r>
              <a:rPr lang="tr-TR" dirty="0" err="1" smtClean="0"/>
              <a:t>Sinterlenmesi</a:t>
            </a:r>
            <a:r>
              <a:rPr lang="tr-TR" dirty="0" smtClean="0"/>
              <a:t> </a:t>
            </a:r>
            <a:r>
              <a:rPr lang="tr-TR" dirty="0"/>
              <a:t>daha zor olsa da Y</a:t>
            </a:r>
            <a:r>
              <a:rPr lang="tr-TR" baseline="-25000" dirty="0"/>
              <a:t>2</a:t>
            </a:r>
            <a:r>
              <a:rPr lang="tr-TR" dirty="0"/>
              <a:t>O</a:t>
            </a:r>
            <a:r>
              <a:rPr lang="tr-TR" baseline="-25000" dirty="0"/>
              <a:t>3</a:t>
            </a:r>
            <a:r>
              <a:rPr lang="tr-TR" dirty="0"/>
              <a:t> ile stabilize edilen ZrO</a:t>
            </a:r>
            <a:r>
              <a:rPr lang="tr-TR" baseline="-25000" dirty="0"/>
              <a:t>2</a:t>
            </a:r>
            <a:r>
              <a:rPr lang="tr-TR" dirty="0"/>
              <a:t> diğer kombinasyonlardan daha iyi mekanik özellikler sunar.</a:t>
            </a:r>
            <a:endParaRPr lang="en-US" dirty="0"/>
          </a:p>
          <a:p>
            <a:pPr marL="0" indent="0" algn="just">
              <a:buNone/>
            </a:pPr>
            <a:r>
              <a:rPr lang="tr-TR" dirty="0" smtClean="0"/>
              <a:t>	</a:t>
            </a:r>
            <a:r>
              <a:rPr lang="tr-TR" dirty="0" err="1" smtClean="0"/>
              <a:t>Yitrium</a:t>
            </a:r>
            <a:r>
              <a:rPr lang="tr-TR" dirty="0" smtClean="0"/>
              <a:t> </a:t>
            </a:r>
            <a:r>
              <a:rPr lang="tr-TR" dirty="0"/>
              <a:t>stabilize </a:t>
            </a:r>
            <a:r>
              <a:rPr lang="tr-TR" dirty="0" err="1"/>
              <a:t>zirkonya</a:t>
            </a:r>
            <a:r>
              <a:rPr lang="tr-TR" dirty="0"/>
              <a:t> (YTZP) yani </a:t>
            </a:r>
            <a:r>
              <a:rPr lang="tr-TR" dirty="0" err="1"/>
              <a:t>tetragonal</a:t>
            </a:r>
            <a:r>
              <a:rPr lang="tr-TR" dirty="0"/>
              <a:t> zirkonyum </a:t>
            </a:r>
            <a:r>
              <a:rPr lang="tr-TR" dirty="0" err="1"/>
              <a:t>polikristalleri</a:t>
            </a:r>
            <a:r>
              <a:rPr lang="tr-TR" dirty="0"/>
              <a:t>  (TZP)  en çok kullanılan kombinasyondur.</a:t>
            </a:r>
            <a:endParaRPr lang="en-US" dirty="0"/>
          </a:p>
          <a:p>
            <a:pPr marL="0" indent="0" algn="just">
              <a:buNone/>
            </a:pPr>
            <a:r>
              <a:rPr lang="tr-TR" dirty="0" smtClean="0"/>
              <a:t>	</a:t>
            </a:r>
            <a:r>
              <a:rPr lang="tr-TR" dirty="0" err="1" smtClean="0"/>
              <a:t>Polikristalin</a:t>
            </a:r>
            <a:r>
              <a:rPr lang="tr-TR" dirty="0" smtClean="0"/>
              <a:t> </a:t>
            </a:r>
            <a:r>
              <a:rPr lang="tr-TR" dirty="0"/>
              <a:t>zirkonyum seramikleri geleneksel seramiklerin aksine cam </a:t>
            </a:r>
            <a:r>
              <a:rPr lang="tr-TR" dirty="0" err="1"/>
              <a:t>içermezler.Ancak</a:t>
            </a:r>
            <a:r>
              <a:rPr lang="tr-TR" dirty="0"/>
              <a:t> </a:t>
            </a:r>
            <a:r>
              <a:rPr lang="tr-TR" dirty="0" err="1"/>
              <a:t>In-Ceram</a:t>
            </a:r>
            <a:r>
              <a:rPr lang="tr-TR" dirty="0"/>
              <a:t> sistemi ile üretilen </a:t>
            </a:r>
            <a:r>
              <a:rPr lang="tr-TR" dirty="0" err="1"/>
              <a:t>zirkonya</a:t>
            </a:r>
            <a:r>
              <a:rPr lang="tr-TR" dirty="0"/>
              <a:t> blokları hariç tutulmalıdır.</a:t>
            </a:r>
            <a:endParaRPr lang="en-US" dirty="0"/>
          </a:p>
          <a:p>
            <a:pPr marL="0" indent="0" algn="just">
              <a:buNone/>
            </a:pPr>
            <a:endParaRPr lang="en-US" dirty="0"/>
          </a:p>
        </p:txBody>
      </p:sp>
    </p:spTree>
    <p:extLst>
      <p:ext uri="{BB962C8B-B14F-4D97-AF65-F5344CB8AC3E}">
        <p14:creationId xmlns:p14="http://schemas.microsoft.com/office/powerpoint/2010/main" val="827318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620688"/>
            <a:ext cx="8229600" cy="5505475"/>
          </a:xfrm>
        </p:spPr>
        <p:txBody>
          <a:bodyPr/>
          <a:lstStyle/>
          <a:p>
            <a:pPr marL="0" indent="0" algn="just">
              <a:buNone/>
            </a:pPr>
            <a:r>
              <a:rPr lang="tr-TR" sz="2800" dirty="0" smtClean="0"/>
              <a:t>	Zirkonyum </a:t>
            </a:r>
            <a:r>
              <a:rPr lang="tr-TR" sz="2800" dirty="0"/>
              <a:t>uzun dönem klinik kullanımı sırasında ortaya çıkabilecek </a:t>
            </a:r>
            <a:r>
              <a:rPr lang="tr-TR" sz="2800" dirty="0" err="1"/>
              <a:t>mikroçatlakları</a:t>
            </a:r>
            <a:r>
              <a:rPr lang="tr-TR" sz="2800" dirty="0"/>
              <a:t> engellemek için sıcak </a:t>
            </a:r>
            <a:r>
              <a:rPr lang="tr-TR" sz="2800" dirty="0" err="1"/>
              <a:t>izostatik</a:t>
            </a:r>
            <a:r>
              <a:rPr lang="tr-TR" sz="2800" dirty="0"/>
              <a:t> basınç altında tam </a:t>
            </a:r>
            <a:r>
              <a:rPr lang="tr-TR" sz="2800" dirty="0" err="1"/>
              <a:t>sinterlenmiş</a:t>
            </a:r>
            <a:r>
              <a:rPr lang="tr-TR" sz="2800" dirty="0"/>
              <a:t> bloklar  şeklinde hazırlanırlar.</a:t>
            </a:r>
            <a:endParaRPr lang="en-US" sz="2800" dirty="0"/>
          </a:p>
          <a:p>
            <a:pPr marL="0" indent="0" algn="just">
              <a:buNone/>
            </a:pPr>
            <a:r>
              <a:rPr lang="tr-TR" sz="2800" dirty="0" smtClean="0"/>
              <a:t>	CAD/CAM </a:t>
            </a:r>
            <a:r>
              <a:rPr lang="tr-TR" sz="2800" dirty="0"/>
              <a:t>sistemlerinin bazılarında yeşil faz (</a:t>
            </a:r>
            <a:r>
              <a:rPr lang="tr-TR" sz="2800" dirty="0" err="1"/>
              <a:t>green</a:t>
            </a:r>
            <a:r>
              <a:rPr lang="tr-TR" sz="2800" dirty="0"/>
              <a:t> body) denilen ve soğuk </a:t>
            </a:r>
            <a:r>
              <a:rPr lang="tr-TR" sz="2800" dirty="0" err="1"/>
              <a:t>izostatik</a:t>
            </a:r>
            <a:r>
              <a:rPr lang="tr-TR" sz="2800" dirty="0"/>
              <a:t> basınç ile </a:t>
            </a:r>
            <a:r>
              <a:rPr lang="tr-TR" sz="2800" dirty="0" err="1"/>
              <a:t>hazırlananbloklar</a:t>
            </a:r>
            <a:r>
              <a:rPr lang="tr-TR" sz="2800" dirty="0"/>
              <a:t> frezeleme işleminin ardından, sert ve dayanıklı yapı oluşması için ısı ve basınç altında </a:t>
            </a:r>
            <a:r>
              <a:rPr lang="tr-TR" sz="2800" dirty="0" err="1"/>
              <a:t>sinterlenirler</a:t>
            </a:r>
            <a:r>
              <a:rPr lang="tr-TR" sz="2800" dirty="0"/>
              <a:t>.</a:t>
            </a:r>
            <a:endParaRPr lang="en-US" sz="2800" dirty="0"/>
          </a:p>
          <a:p>
            <a:pPr algn="just"/>
            <a:endParaRPr lang="en-US" dirty="0"/>
          </a:p>
        </p:txBody>
      </p:sp>
    </p:spTree>
    <p:extLst>
      <p:ext uri="{BB962C8B-B14F-4D97-AF65-F5344CB8AC3E}">
        <p14:creationId xmlns:p14="http://schemas.microsoft.com/office/powerpoint/2010/main" val="26550086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332656"/>
            <a:ext cx="8229600" cy="6120680"/>
          </a:xfrm>
        </p:spPr>
        <p:txBody>
          <a:bodyPr>
            <a:normAutofit fontScale="85000" lnSpcReduction="20000"/>
          </a:bodyPr>
          <a:lstStyle/>
          <a:p>
            <a:pPr algn="just"/>
            <a:r>
              <a:rPr lang="tr-TR" dirty="0" err="1"/>
              <a:t>Dental</a:t>
            </a:r>
            <a:r>
              <a:rPr lang="tr-TR" dirty="0"/>
              <a:t> uygulamalar için üç farklı tipte zirkonyum seramikler mevcuttur.</a:t>
            </a:r>
            <a:endParaRPr lang="en-US" dirty="0"/>
          </a:p>
          <a:p>
            <a:pPr marL="0" indent="0" algn="just">
              <a:buNone/>
            </a:pPr>
            <a:r>
              <a:rPr lang="tr-TR" b="1" dirty="0"/>
              <a:t>1.) 3Y-TZP:</a:t>
            </a:r>
            <a:r>
              <a:rPr lang="tr-TR" dirty="0"/>
              <a:t> %3 </a:t>
            </a:r>
            <a:r>
              <a:rPr lang="tr-TR" dirty="0" err="1"/>
              <a:t>mol</a:t>
            </a:r>
            <a:r>
              <a:rPr lang="tr-TR" dirty="0"/>
              <a:t> </a:t>
            </a:r>
            <a:r>
              <a:rPr lang="tr-TR" dirty="0" err="1"/>
              <a:t>yitria</a:t>
            </a:r>
            <a:r>
              <a:rPr lang="tr-TR" dirty="0"/>
              <a:t> ile beraber zirkonyum oda </a:t>
            </a:r>
            <a:r>
              <a:rPr lang="tr-TR" dirty="0" err="1"/>
              <a:t>ısısnda</a:t>
            </a:r>
            <a:r>
              <a:rPr lang="tr-TR" dirty="0"/>
              <a:t> stabilize edilmektedir. Genellikle frezeleme için kullanılan 3Y-TZP CAM ünitesinden sonra üreticilerin talimatları doğrultusunda 1350-1550</a:t>
            </a:r>
            <a:r>
              <a:rPr lang="tr-TR" baseline="30000" dirty="0"/>
              <a:t>0</a:t>
            </a:r>
            <a:r>
              <a:rPr lang="tr-TR" dirty="0"/>
              <a:t>C arasında değişen son bir </a:t>
            </a:r>
            <a:r>
              <a:rPr lang="tr-TR" dirty="0" err="1"/>
              <a:t>sinterleme</a:t>
            </a:r>
            <a:r>
              <a:rPr lang="tr-TR" dirty="0"/>
              <a:t> işlemine tabi tutulur.</a:t>
            </a:r>
            <a:endParaRPr lang="en-US" dirty="0"/>
          </a:p>
          <a:p>
            <a:pPr marL="0" indent="0" algn="just">
              <a:buNone/>
            </a:pPr>
            <a:r>
              <a:rPr lang="tr-TR" b="1" dirty="0"/>
              <a:t>2.) Alümina ile güçlendirilmiş cam </a:t>
            </a:r>
            <a:r>
              <a:rPr lang="tr-TR" b="1" dirty="0" err="1"/>
              <a:t>infiltre</a:t>
            </a:r>
            <a:r>
              <a:rPr lang="tr-TR" b="1" dirty="0"/>
              <a:t> </a:t>
            </a:r>
            <a:r>
              <a:rPr lang="tr-TR" b="1" dirty="0" err="1"/>
              <a:t>zirkonya</a:t>
            </a:r>
            <a:r>
              <a:rPr lang="tr-TR" b="1" dirty="0"/>
              <a:t> (ZTA): </a:t>
            </a:r>
            <a:r>
              <a:rPr lang="tr-TR" dirty="0"/>
              <a:t>Alümina </a:t>
            </a:r>
            <a:r>
              <a:rPr lang="tr-TR" dirty="0" err="1"/>
              <a:t>matriks</a:t>
            </a:r>
            <a:r>
              <a:rPr lang="tr-TR" dirty="0"/>
              <a:t> ile kombine kullanılması sonucu elde edilir. </a:t>
            </a:r>
            <a:r>
              <a:rPr lang="tr-TR" dirty="0" err="1"/>
              <a:t>Sinterlenmesi</a:t>
            </a:r>
            <a:r>
              <a:rPr lang="tr-TR" dirty="0"/>
              <a:t> tamamlanmış 3Y-TZP’den daha </a:t>
            </a:r>
            <a:r>
              <a:rPr lang="tr-TR" dirty="0" err="1"/>
              <a:t>pöröz</a:t>
            </a:r>
            <a:r>
              <a:rPr lang="tr-TR" dirty="0"/>
              <a:t> bir yapı içerir ve bu da </a:t>
            </a:r>
            <a:r>
              <a:rPr lang="tr-TR" dirty="0" err="1"/>
              <a:t>In-Ceram</a:t>
            </a:r>
            <a:r>
              <a:rPr lang="tr-TR" dirty="0"/>
              <a:t> </a:t>
            </a:r>
            <a:r>
              <a:rPr lang="tr-TR" dirty="0" err="1"/>
              <a:t>Zirkonya’nın</a:t>
            </a:r>
            <a:r>
              <a:rPr lang="tr-TR" dirty="0"/>
              <a:t> daha düşük mekanik özelliklere sahip olmasını açıklar.</a:t>
            </a:r>
            <a:endParaRPr lang="en-US" dirty="0"/>
          </a:p>
          <a:p>
            <a:pPr marL="0" indent="0" algn="just">
              <a:buNone/>
            </a:pPr>
            <a:r>
              <a:rPr lang="tr-TR" b="1" dirty="0"/>
              <a:t>3.) Magnezyum ile stabilize edilen zirkonyum seramikler (Mg-PSZ): </a:t>
            </a:r>
            <a:r>
              <a:rPr lang="tr-TR" dirty="0"/>
              <a:t>Büyük partikül oranları nedeniyle aşınmaya eğilimlidir. </a:t>
            </a:r>
            <a:r>
              <a:rPr lang="tr-TR" dirty="0" err="1"/>
              <a:t>Pöröz</a:t>
            </a:r>
            <a:r>
              <a:rPr lang="tr-TR" dirty="0"/>
              <a:t> yapılarından dolayı yüksek mekanik özellikler sergileyemez.  Mg-PSZ seramiklerin tam </a:t>
            </a:r>
            <a:r>
              <a:rPr lang="tr-TR" dirty="0" err="1"/>
              <a:t>sinterlenmiş</a:t>
            </a:r>
            <a:r>
              <a:rPr lang="tr-TR" dirty="0"/>
              <a:t> blokları CAM ünitesinde kullanılır. </a:t>
            </a:r>
            <a:endParaRPr lang="en-US" dirty="0"/>
          </a:p>
          <a:p>
            <a:endParaRPr lang="en-US" dirty="0"/>
          </a:p>
        </p:txBody>
      </p:sp>
    </p:spTree>
    <p:extLst>
      <p:ext uri="{BB962C8B-B14F-4D97-AF65-F5344CB8AC3E}">
        <p14:creationId xmlns:p14="http://schemas.microsoft.com/office/powerpoint/2010/main" val="37789295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b="1" dirty="0"/>
              <a:t>Zirkonyum oksit kristalleri (ZrO</a:t>
            </a:r>
            <a:r>
              <a:rPr lang="tr-TR" sz="3600" b="1" baseline="-25000" dirty="0"/>
              <a:t>2</a:t>
            </a:r>
            <a:r>
              <a:rPr lang="tr-TR" sz="3600" b="1" dirty="0"/>
              <a:t>):</a:t>
            </a:r>
            <a:r>
              <a:rPr lang="en-US" sz="3600" dirty="0"/>
              <a:t/>
            </a:r>
            <a:br>
              <a:rPr lang="en-US" sz="3600" dirty="0"/>
            </a:br>
            <a:endParaRPr lang="en-US" sz="3600" dirty="0"/>
          </a:p>
        </p:txBody>
      </p:sp>
      <p:sp>
        <p:nvSpPr>
          <p:cNvPr id="3" name="İçerik Yer Tutucusu 2"/>
          <p:cNvSpPr>
            <a:spLocks noGrp="1"/>
          </p:cNvSpPr>
          <p:nvPr>
            <p:ph idx="1"/>
          </p:nvPr>
        </p:nvSpPr>
        <p:spPr>
          <a:xfrm>
            <a:off x="251520" y="1556792"/>
            <a:ext cx="8229600" cy="4525963"/>
          </a:xfrm>
        </p:spPr>
        <p:txBody>
          <a:bodyPr>
            <a:normAutofit fontScale="92500" lnSpcReduction="10000"/>
          </a:bodyPr>
          <a:lstStyle/>
          <a:p>
            <a:pPr marL="0" indent="0" algn="just">
              <a:buNone/>
            </a:pPr>
            <a:r>
              <a:rPr lang="tr-TR" dirty="0" smtClean="0"/>
              <a:t>	</a:t>
            </a:r>
            <a:r>
              <a:rPr lang="tr-TR" sz="3000" dirty="0" err="1" smtClean="0"/>
              <a:t>Monoklinik</a:t>
            </a:r>
            <a:r>
              <a:rPr lang="tr-TR" sz="3000" dirty="0"/>
              <a:t>, kübik ve </a:t>
            </a:r>
            <a:r>
              <a:rPr lang="tr-TR" sz="3000" dirty="0" err="1"/>
              <a:t>tetragonal</a:t>
            </a:r>
            <a:r>
              <a:rPr lang="tr-TR" sz="3000" dirty="0"/>
              <a:t> olmak üzere üç farklı fazda bulunurlar.</a:t>
            </a:r>
            <a:endParaRPr lang="en-US" sz="3000" dirty="0"/>
          </a:p>
          <a:p>
            <a:pPr algn="just"/>
            <a:r>
              <a:rPr lang="tr-TR" sz="3000" dirty="0"/>
              <a:t>Oda </a:t>
            </a:r>
            <a:r>
              <a:rPr lang="tr-TR" sz="3000" dirty="0" err="1"/>
              <a:t>ısısndan</a:t>
            </a:r>
            <a:r>
              <a:rPr lang="tr-TR" sz="3000" dirty="0"/>
              <a:t> 1170</a:t>
            </a:r>
            <a:r>
              <a:rPr lang="tr-TR" sz="3000" baseline="30000" dirty="0"/>
              <a:t>0</a:t>
            </a:r>
            <a:r>
              <a:rPr lang="tr-TR" sz="3000" dirty="0"/>
              <a:t>C ye kadar </a:t>
            </a:r>
            <a:r>
              <a:rPr lang="tr-TR" sz="3000" b="1" dirty="0" err="1"/>
              <a:t>monoklinik</a:t>
            </a:r>
            <a:r>
              <a:rPr lang="tr-TR" sz="3000" b="1" dirty="0"/>
              <a:t> faz</a:t>
            </a:r>
            <a:endParaRPr lang="en-US" sz="3000" b="1" dirty="0"/>
          </a:p>
          <a:p>
            <a:pPr algn="just"/>
            <a:r>
              <a:rPr lang="tr-TR" sz="3000" dirty="0"/>
              <a:t>1170</a:t>
            </a:r>
            <a:r>
              <a:rPr lang="tr-TR" sz="3000" baseline="30000" dirty="0"/>
              <a:t>0</a:t>
            </a:r>
            <a:r>
              <a:rPr lang="tr-TR" sz="3000" dirty="0"/>
              <a:t>C 0 ile 2370</a:t>
            </a:r>
            <a:r>
              <a:rPr lang="tr-TR" sz="3000" baseline="30000" dirty="0"/>
              <a:t>0</a:t>
            </a:r>
            <a:r>
              <a:rPr lang="tr-TR" sz="3000" dirty="0"/>
              <a:t>C arasında </a:t>
            </a:r>
            <a:r>
              <a:rPr lang="tr-TR" sz="3000" b="1" dirty="0" err="1"/>
              <a:t>tetragonal</a:t>
            </a:r>
            <a:r>
              <a:rPr lang="tr-TR" sz="3000" b="1" dirty="0"/>
              <a:t> faz</a:t>
            </a:r>
            <a:endParaRPr lang="en-US" sz="3000" b="1" dirty="0"/>
          </a:p>
          <a:p>
            <a:pPr algn="just"/>
            <a:r>
              <a:rPr lang="tr-TR" sz="3000" dirty="0"/>
              <a:t>2370</a:t>
            </a:r>
            <a:r>
              <a:rPr lang="tr-TR" sz="3000" baseline="30000" dirty="0"/>
              <a:t>0</a:t>
            </a:r>
            <a:r>
              <a:rPr lang="tr-TR" sz="3000" dirty="0"/>
              <a:t>C’dan kaynama noktasına kadar </a:t>
            </a:r>
            <a:r>
              <a:rPr lang="tr-TR" sz="3000" b="1" dirty="0"/>
              <a:t>kübik faz.</a:t>
            </a:r>
            <a:endParaRPr lang="en-US" sz="3000" b="1" dirty="0"/>
          </a:p>
          <a:p>
            <a:pPr marL="0" indent="0" algn="just">
              <a:buNone/>
            </a:pPr>
            <a:r>
              <a:rPr lang="tr-TR" sz="3000" dirty="0" smtClean="0"/>
              <a:t>	Soğutma </a:t>
            </a:r>
            <a:r>
              <a:rPr lang="tr-TR" sz="3000" dirty="0"/>
              <a:t>ile </a:t>
            </a:r>
            <a:r>
              <a:rPr lang="tr-TR" sz="3000" dirty="0" err="1"/>
              <a:t>tetragonal</a:t>
            </a:r>
            <a:r>
              <a:rPr lang="tr-TR" sz="3000" dirty="0"/>
              <a:t> fazdan </a:t>
            </a:r>
            <a:r>
              <a:rPr lang="tr-TR" sz="3000" dirty="0" err="1"/>
              <a:t>monoklinik</a:t>
            </a:r>
            <a:r>
              <a:rPr lang="tr-TR" sz="3000" dirty="0"/>
              <a:t> faza geçerken hacimde %4,5’lik bir artış olur ve bu da </a:t>
            </a:r>
            <a:r>
              <a:rPr lang="tr-TR" sz="3000" dirty="0" err="1"/>
              <a:t>katastrofik</a:t>
            </a:r>
            <a:r>
              <a:rPr lang="tr-TR" sz="3000" dirty="0"/>
              <a:t> başarısızlığa neden olur. Bu değişim geri dönüşümlüdür ve 950</a:t>
            </a:r>
            <a:r>
              <a:rPr lang="tr-TR" sz="3000" baseline="30000" dirty="0"/>
              <a:t>0</a:t>
            </a:r>
            <a:r>
              <a:rPr lang="tr-TR" sz="3000" dirty="0"/>
              <a:t>C’den daha aşağıdaki soğutmalarda başlar.</a:t>
            </a:r>
            <a:endParaRPr lang="en-US" sz="3000" dirty="0"/>
          </a:p>
          <a:p>
            <a:pPr algn="just"/>
            <a:endParaRPr lang="en-US" sz="3000" dirty="0"/>
          </a:p>
        </p:txBody>
      </p:sp>
    </p:spTree>
    <p:extLst>
      <p:ext uri="{BB962C8B-B14F-4D97-AF65-F5344CB8AC3E}">
        <p14:creationId xmlns:p14="http://schemas.microsoft.com/office/powerpoint/2010/main" val="42931271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endParaRPr lang="en-US" dirty="0"/>
          </a:p>
        </p:txBody>
      </p:sp>
      <p:sp>
        <p:nvSpPr>
          <p:cNvPr id="3" name="İçerik Yer Tutucusu 2"/>
          <p:cNvSpPr>
            <a:spLocks noGrp="1"/>
          </p:cNvSpPr>
          <p:nvPr>
            <p:ph idx="1"/>
          </p:nvPr>
        </p:nvSpPr>
        <p:spPr>
          <a:xfrm>
            <a:off x="457200" y="692696"/>
            <a:ext cx="8229600" cy="5433467"/>
          </a:xfrm>
        </p:spPr>
        <p:txBody>
          <a:bodyPr>
            <a:normAutofit fontScale="92500" lnSpcReduction="10000"/>
          </a:bodyPr>
          <a:lstStyle/>
          <a:p>
            <a:pPr marL="0" indent="0" algn="just">
              <a:buNone/>
            </a:pPr>
            <a:r>
              <a:rPr lang="tr-TR" dirty="0" smtClean="0"/>
              <a:t>	Zirkonyum </a:t>
            </a:r>
            <a:r>
              <a:rPr lang="tr-TR" dirty="0"/>
              <a:t>yapısına </a:t>
            </a:r>
            <a:r>
              <a:rPr lang="tr-TR" dirty="0" err="1"/>
              <a:t>CaO</a:t>
            </a:r>
            <a:r>
              <a:rPr lang="tr-TR" dirty="0"/>
              <a:t>, </a:t>
            </a:r>
            <a:r>
              <a:rPr lang="tr-TR" dirty="0" err="1"/>
              <a:t>MgO</a:t>
            </a:r>
            <a:r>
              <a:rPr lang="tr-TR" dirty="0"/>
              <a:t>, CeO</a:t>
            </a:r>
            <a:r>
              <a:rPr lang="tr-TR" baseline="-25000" dirty="0"/>
              <a:t>2</a:t>
            </a:r>
            <a:r>
              <a:rPr lang="tr-TR" dirty="0"/>
              <a:t>, Y</a:t>
            </a:r>
            <a:r>
              <a:rPr lang="tr-TR" baseline="-25000" dirty="0"/>
              <a:t>2</a:t>
            </a:r>
            <a:r>
              <a:rPr lang="tr-TR" dirty="0"/>
              <a:t>O</a:t>
            </a:r>
            <a:r>
              <a:rPr lang="tr-TR" baseline="-25000" dirty="0"/>
              <a:t>3 </a:t>
            </a:r>
            <a:r>
              <a:rPr lang="tr-TR" dirty="0"/>
              <a:t>gibi çeşitli oksitler ilave edilerek oda </a:t>
            </a:r>
            <a:r>
              <a:rPr lang="tr-TR" dirty="0" err="1"/>
              <a:t>ısısnda</a:t>
            </a:r>
            <a:r>
              <a:rPr lang="tr-TR" dirty="0"/>
              <a:t> stabil olması sağlanır. %8 ve ya %12 oranında bileşen eklenerek tam stabilize kübik fazı (kübik zirkonyum) elde edilebilir. Daha küçük miktarda (%3-5) eklemeler ile kısmi stabilize zirkonyum elde edilir.</a:t>
            </a:r>
            <a:endParaRPr lang="en-US" dirty="0"/>
          </a:p>
          <a:p>
            <a:pPr marL="0" indent="0" algn="just">
              <a:buNone/>
            </a:pPr>
            <a:r>
              <a:rPr lang="tr-TR" dirty="0" smtClean="0"/>
              <a:t>	</a:t>
            </a:r>
            <a:r>
              <a:rPr lang="tr-TR" dirty="0" err="1" smtClean="0"/>
              <a:t>Tetragonal</a:t>
            </a:r>
            <a:r>
              <a:rPr lang="tr-TR" dirty="0" smtClean="0"/>
              <a:t> </a:t>
            </a:r>
            <a:r>
              <a:rPr lang="tr-TR" dirty="0"/>
              <a:t>zirkonyum basınç altında </a:t>
            </a:r>
            <a:r>
              <a:rPr lang="tr-TR" dirty="0" err="1"/>
              <a:t>monoklinik</a:t>
            </a:r>
            <a:r>
              <a:rPr lang="tr-TR" dirty="0"/>
              <a:t> faza geçer ve bu faz değişimi sırasında hacimsel olarak %3 artma görülür. Bu boyutsal değişiklik çatlak alanlarında enerji emilimini sağlayarak ve  çatlak hattı üzerine basınç yaparak çatlak hattının ilerlemesini engeller. </a:t>
            </a:r>
            <a:endParaRPr lang="en-US" dirty="0"/>
          </a:p>
          <a:p>
            <a:endParaRPr lang="en-US" dirty="0"/>
          </a:p>
        </p:txBody>
      </p:sp>
    </p:spTree>
    <p:extLst>
      <p:ext uri="{BB962C8B-B14F-4D97-AF65-F5344CB8AC3E}">
        <p14:creationId xmlns:p14="http://schemas.microsoft.com/office/powerpoint/2010/main" val="406851200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TotalTime>
  <Words>2173</Words>
  <Application>Microsoft Office PowerPoint</Application>
  <PresentationFormat>Ekran Gösterisi (4:3)</PresentationFormat>
  <Paragraphs>478</Paragraphs>
  <Slides>108</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108</vt:i4>
      </vt:variant>
    </vt:vector>
  </HeadingPairs>
  <TitlesOfParts>
    <vt:vector size="110" baseType="lpstr">
      <vt:lpstr>Ofis Teması</vt:lpstr>
      <vt:lpstr>Photo Editor Fotoğrafı</vt:lpstr>
      <vt:lpstr>GÜNCEL SERAMİK SİSTEMLERİ</vt:lpstr>
      <vt:lpstr> </vt:lpstr>
      <vt:lpstr> </vt:lpstr>
      <vt:lpstr> </vt:lpstr>
      <vt:lpstr> Tam Seramik Sistemlerin Avantajları:</vt:lpstr>
      <vt:lpstr> </vt:lpstr>
      <vt:lpstr>Tam Seramik Sistemlerin Dezavantajları:</vt:lpstr>
      <vt:lpstr>Tam Seramik Sistemlerin Endikasyonları: </vt:lpstr>
      <vt:lpstr>Tam Seramik Sistemlerin Kontrendikasyonları:</vt:lpstr>
      <vt:lpstr>Tam seramik sistemleri yapım tekniklerine göre dört gruba ayrılır; </vt:lpstr>
      <vt:lpstr>1. ) Isıya dayanıklı day’ların üzerinde fırınlanan sistemler: </vt:lpstr>
      <vt:lpstr>a.) Folyo tekniği:</vt:lpstr>
      <vt:lpstr> </vt:lpstr>
      <vt:lpstr>  </vt:lpstr>
      <vt:lpstr>b.) Cerestore/Alceram (Enjeksiyon yöntemi ile          şekillendirilen kor): </vt:lpstr>
      <vt:lpstr> </vt:lpstr>
      <vt:lpstr>c.) Mirage:  </vt:lpstr>
      <vt:lpstr>d.) Optec HSP:</vt:lpstr>
      <vt:lpstr>e.) Hi-ceram: </vt:lpstr>
      <vt:lpstr> </vt:lpstr>
      <vt:lpstr>f.) In-Ceram:</vt:lpstr>
      <vt:lpstr> </vt:lpstr>
      <vt:lpstr> </vt:lpstr>
      <vt:lpstr> </vt:lpstr>
      <vt:lpstr> </vt:lpstr>
      <vt:lpstr> </vt:lpstr>
      <vt:lpstr> </vt:lpstr>
      <vt:lpstr> </vt:lpstr>
      <vt:lpstr> </vt:lpstr>
      <vt:lpst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 ) Dökülebilir cam seramik sistemleri: </vt:lpstr>
      <vt:lpstr>a.) Dicor:</vt:lpstr>
      <vt:lpstr>PowerPoint Sunusu</vt:lpstr>
      <vt:lpstr>Dicor MGC Glass Ceramic </vt:lpstr>
      <vt:lpstr>PowerPoint Sunusu</vt:lpstr>
      <vt:lpstr>PowerPoint Sunusu</vt:lpstr>
      <vt:lpstr>PowerPoint Sunusu</vt:lpstr>
      <vt:lpstr>PowerPoint Sunusu</vt:lpstr>
      <vt:lpstr>PowerPoint Sunusu</vt:lpstr>
      <vt:lpstr>ENDİKASYONLARI</vt:lpstr>
      <vt:lpstr>KONTRENDİKASYONLARI</vt:lpstr>
      <vt:lpstr>b.) CeraPearl: </vt:lpstr>
      <vt:lpstr>3.) Sıkıştırılabilir seramik sistemleri  (ısı ve basınçla üretilen sistemler): </vt:lpstr>
      <vt:lpstr>IPS Empress Sistemi ( lösit ile güçlendirilmiş seramikler): </vt:lpstr>
      <vt:lpstr> </vt:lpstr>
      <vt:lpstr> </vt:lpstr>
      <vt:lpstr>IPS-Empress I</vt:lpstr>
      <vt:lpstr>PowerPoint Sunusu</vt:lpstr>
      <vt:lpstr>PowerPoint Sunusu</vt:lpstr>
      <vt:lpstr>PowerPoint Sunusu</vt:lpstr>
      <vt:lpstr>IPS Empress fırını EP500/EP600</vt:lpstr>
      <vt:lpstr>IPS-Empress I Avantajları</vt:lpstr>
      <vt:lpstr>PowerPoint Sunusu</vt:lpstr>
      <vt:lpstr>Empress 2 ( Lityum disilikat ve apatit cam seramikler):</vt:lpstr>
      <vt:lpstr> </vt:lpstr>
      <vt:lpstr>IPS-Empress II</vt:lpstr>
      <vt:lpstr>PowerPoint Sunusu</vt:lpstr>
      <vt:lpstr>Sistemin Uygulama Aşamaları</vt:lpstr>
      <vt:lpstr>PowerPoint Sunusu</vt:lpstr>
      <vt:lpstr>PowerPoint Sunusu</vt:lpstr>
      <vt:lpstr>PowerPoint Sunusu</vt:lpstr>
      <vt:lpstr>PowerPoint Sunusu</vt:lpstr>
      <vt:lpstr>PowerPoint Sunusu</vt:lpstr>
      <vt:lpstr>Renk, Vernik ve Glaze materyalleri</vt:lpstr>
      <vt:lpstr>PowerPoint Sunusu</vt:lpstr>
      <vt:lpstr>PowerPoint Sunusu</vt:lpstr>
      <vt:lpstr>4.) Cad-Cam sistemi  (Computer Aid Design- Computer Aid Manufacture System): </vt:lpstr>
      <vt:lpstr> </vt:lpstr>
      <vt:lpstr> </vt:lpstr>
      <vt:lpstr> </vt:lpstr>
      <vt:lpstr>Cad-Cam sistemlerinin avantajları: </vt:lpstr>
      <vt:lpstr>Cad-Cam sistemlerinin dezavantajları: </vt:lpstr>
      <vt:lpstr>Cad-Cam sistemlerinin başarısı için                  gereken faktörler: </vt:lpstr>
      <vt:lpstr> </vt:lpstr>
      <vt:lpstr>PowerPoint Sunusu</vt:lpstr>
      <vt:lpstr> </vt:lpstr>
      <vt:lpstr>PowerPoint Sunusu</vt:lpstr>
      <vt:lpstr>PowerPoint Sunusu</vt:lpstr>
      <vt:lpstr>PowerPoint Sunusu</vt:lpstr>
      <vt:lpstr>PowerPoint Sunusu</vt:lpstr>
      <vt:lpstr>CAD-CAM AVANTAJLARI:</vt:lpstr>
      <vt:lpstr>PowerPoint Sunusu</vt:lpstr>
      <vt:lpstr>SİSTEMLERE ÖRNEKLER</vt:lpstr>
      <vt:lpstr> </vt:lpstr>
      <vt:lpstr>PowerPoint Sunusu</vt:lpstr>
      <vt:lpstr>PowerPoint Sunusu</vt:lpstr>
      <vt:lpstr>Cad-Cam sistemlerinde kullanılan materyaller: </vt:lpstr>
      <vt:lpstr> </vt:lpstr>
      <vt:lpstr> </vt:lpstr>
      <vt:lpstr> </vt:lpstr>
      <vt:lpstr> </vt:lpstr>
      <vt:lpstr>Zirkonyum oksit kristalleri (ZrO2):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GÜNCEL SERAMİK SİSTEMLERİ</dc:title>
  <dc:creator>Hp</dc:creator>
  <cp:lastModifiedBy>Hp</cp:lastModifiedBy>
  <cp:revision>15</cp:revision>
  <dcterms:created xsi:type="dcterms:W3CDTF">2020-10-14T11:13:40Z</dcterms:created>
  <dcterms:modified xsi:type="dcterms:W3CDTF">2020-10-21T12:21:05Z</dcterms:modified>
</cp:coreProperties>
</file>