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4" r:id="rId8"/>
    <p:sldId id="263" r:id="rId9"/>
    <p:sldId id="265" r:id="rId10"/>
    <p:sldId id="270" r:id="rId11"/>
    <p:sldId id="271" r:id="rId12"/>
    <p:sldId id="272" r:id="rId13"/>
    <p:sldId id="266" r:id="rId14"/>
    <p:sldId id="267" r:id="rId15"/>
    <p:sldId id="268" r:id="rId16"/>
    <p:sldId id="273"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18201A3-75A7-4452-9D9C-4614C17D5DA9}" type="datetimeFigureOut">
              <a:rPr lang="tr-TR" smtClean="0"/>
              <a:pPr/>
              <a:t>20.03.2020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BFC925-77CA-446D-8897-D4F2E84DE39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8201A3-75A7-4452-9D9C-4614C17D5DA9}" type="datetimeFigureOut">
              <a:rPr lang="tr-TR" smtClean="0"/>
              <a:pPr/>
              <a:t>20.03.2020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FC925-77CA-446D-8897-D4F2E84DE39B}"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500306"/>
            <a:ext cx="7772400" cy="1470025"/>
          </a:xfrm>
        </p:spPr>
        <p:txBody>
          <a:bodyPr/>
          <a:lstStyle/>
          <a:p>
            <a:r>
              <a:rPr lang="tr-TR" b="1" dirty="0">
                <a:solidFill>
                  <a:srgbClr val="FF0000"/>
                </a:solidFill>
              </a:rPr>
              <a:t>ENZİM </a:t>
            </a:r>
            <a:r>
              <a:rPr lang="tr-TR" b="1" dirty="0" smtClean="0">
                <a:solidFill>
                  <a:srgbClr val="FF0000"/>
                </a:solidFill>
              </a:rPr>
              <a:t>FAALİYETİNİ ETKİLEYEN </a:t>
            </a:r>
            <a:r>
              <a:rPr lang="tr-TR" b="1" dirty="0" err="1" smtClean="0">
                <a:solidFill>
                  <a:srgbClr val="FF0000"/>
                </a:solidFill>
              </a:rPr>
              <a:t>FAKTÖRLER:pH</a:t>
            </a:r>
            <a:endParaRPr lang="tr-TR"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857232"/>
            <a:ext cx="8229600" cy="1143000"/>
          </a:xfrm>
        </p:spPr>
        <p:txBody>
          <a:bodyPr>
            <a:normAutofit fontScale="90000"/>
          </a:bodyPr>
          <a:lstStyle/>
          <a:p>
            <a:r>
              <a:rPr lang="tr-TR" b="1" u="sng" dirty="0" smtClean="0"/>
              <a:t>Enzimlerin çalışmasına etki eden faktörler:</a:t>
            </a:r>
            <a:endParaRPr lang="tr-TR" dirty="0"/>
          </a:p>
        </p:txBody>
      </p:sp>
      <p:sp>
        <p:nvSpPr>
          <p:cNvPr id="3" name="2 İçerik Yer Tutucusu"/>
          <p:cNvSpPr>
            <a:spLocks noGrp="1"/>
          </p:cNvSpPr>
          <p:nvPr>
            <p:ph idx="1"/>
          </p:nvPr>
        </p:nvSpPr>
        <p:spPr>
          <a:xfrm>
            <a:off x="457200" y="2189185"/>
            <a:ext cx="8229600" cy="4525963"/>
          </a:xfrm>
        </p:spPr>
        <p:txBody>
          <a:bodyPr>
            <a:normAutofit fontScale="92500" lnSpcReduction="20000"/>
          </a:bodyPr>
          <a:lstStyle/>
          <a:p>
            <a:pPr lvl="0"/>
            <a:r>
              <a:rPr lang="tr-TR" dirty="0" smtClean="0"/>
              <a:t>Enzimin </a:t>
            </a:r>
            <a:r>
              <a:rPr lang="tr-TR" dirty="0"/>
              <a:t>etkilediği </a:t>
            </a:r>
            <a:r>
              <a:rPr lang="tr-TR" dirty="0" err="1"/>
              <a:t>substrat</a:t>
            </a:r>
            <a:r>
              <a:rPr lang="tr-TR" dirty="0"/>
              <a:t> konsantrasyonu,</a:t>
            </a:r>
          </a:p>
          <a:p>
            <a:pPr lvl="0"/>
            <a:r>
              <a:rPr lang="tr-TR" dirty="0"/>
              <a:t>Enzimin kendi konsantrasyonu,</a:t>
            </a:r>
          </a:p>
          <a:p>
            <a:pPr lvl="0"/>
            <a:r>
              <a:rPr lang="tr-TR" dirty="0"/>
              <a:t>Ortam </a:t>
            </a:r>
            <a:r>
              <a:rPr lang="tr-TR" dirty="0" smtClean="0">
                <a:solidFill>
                  <a:srgbClr val="FF0000"/>
                </a:solidFill>
              </a:rPr>
              <a:t>SICAKLIK</a:t>
            </a:r>
            <a:r>
              <a:rPr lang="tr-TR" dirty="0" smtClean="0"/>
              <a:t> </a:t>
            </a:r>
            <a:r>
              <a:rPr lang="tr-TR" dirty="0"/>
              <a:t>ve </a:t>
            </a:r>
            <a:r>
              <a:rPr lang="tr-TR" dirty="0" err="1"/>
              <a:t>pH</a:t>
            </a:r>
            <a:r>
              <a:rPr lang="tr-TR" dirty="0"/>
              <a:t> derecesi</a:t>
            </a:r>
          </a:p>
          <a:p>
            <a:pPr lvl="0"/>
            <a:r>
              <a:rPr lang="tr-TR" dirty="0"/>
              <a:t>İnhibitör (köstekleyici) </a:t>
            </a:r>
            <a:r>
              <a:rPr lang="tr-TR" dirty="0" err="1"/>
              <a:t>ler</a:t>
            </a:r>
            <a:r>
              <a:rPr lang="tr-TR" dirty="0"/>
              <a:t> </a:t>
            </a:r>
          </a:p>
          <a:p>
            <a:pPr lvl="0"/>
            <a:r>
              <a:rPr lang="tr-TR" dirty="0"/>
              <a:t>Yüksek enerjili ışınlar, diğer fiziksel faktörler ve güçlü fiziksel çalkalanmalar,</a:t>
            </a:r>
          </a:p>
          <a:p>
            <a:pPr lvl="0"/>
            <a:r>
              <a:rPr lang="tr-TR" dirty="0"/>
              <a:t>Hormonlar,</a:t>
            </a:r>
          </a:p>
          <a:p>
            <a:pPr lvl="0"/>
            <a:r>
              <a:rPr lang="tr-TR" dirty="0"/>
              <a:t>Reaksiyon ürünü ve zaman,</a:t>
            </a:r>
          </a:p>
          <a:p>
            <a:pPr lvl="0"/>
            <a:r>
              <a:rPr lang="tr-TR" dirty="0"/>
              <a:t>Çeşitli iyonların konsantrasyonları,</a:t>
            </a:r>
          </a:p>
          <a:p>
            <a:r>
              <a:rPr lang="tr-TR" dirty="0"/>
              <a:t> </a:t>
            </a:r>
          </a:p>
          <a:p>
            <a:endParaRPr lang="tr-TR" dirty="0"/>
          </a:p>
        </p:txBody>
      </p:sp>
      <p:sp>
        <p:nvSpPr>
          <p:cNvPr id="4" name="3 Metin kutusu"/>
          <p:cNvSpPr txBox="1"/>
          <p:nvPr/>
        </p:nvSpPr>
        <p:spPr>
          <a:xfrm>
            <a:off x="2643174" y="149346"/>
            <a:ext cx="3378874" cy="707886"/>
          </a:xfrm>
          <a:prstGeom prst="rect">
            <a:avLst/>
          </a:prstGeom>
          <a:noFill/>
        </p:spPr>
        <p:txBody>
          <a:bodyPr wrap="none" rtlCol="0">
            <a:spAutoFit/>
          </a:bodyPr>
          <a:lstStyle/>
          <a:p>
            <a:r>
              <a:rPr lang="tr-TR" sz="4000" dirty="0" smtClean="0">
                <a:solidFill>
                  <a:srgbClr val="FF0000"/>
                </a:solidFill>
              </a:rPr>
              <a:t>1. TEORİK BİLGİ</a:t>
            </a:r>
            <a:endParaRPr lang="tr-TR" sz="40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52"/>
            <a:ext cx="8229600" cy="6215106"/>
          </a:xfrm>
        </p:spPr>
        <p:txBody>
          <a:bodyPr>
            <a:normAutofit/>
          </a:bodyPr>
          <a:lstStyle/>
          <a:p>
            <a:pPr algn="just">
              <a:buNone/>
            </a:pPr>
            <a:r>
              <a:rPr lang="tr-TR" dirty="0" smtClean="0"/>
              <a:t>		Sıcaklık 10 </a:t>
            </a:r>
            <a:r>
              <a:rPr lang="tr-TR" dirty="0"/>
              <a:t>°C yükseldiğinde tepkime hızı iki misli artar; yani tepkime hızının yükselmesi, sıcaklıkla doğru orantılıdır. Fakat belirli bir noktadan itibaren düşmeye başlar ve tamamen durur. En iyi çalışabileceği sıcaklığa </a:t>
            </a:r>
            <a:r>
              <a:rPr lang="tr-TR" dirty="0">
                <a:solidFill>
                  <a:srgbClr val="FF0000"/>
                </a:solidFill>
              </a:rPr>
              <a:t>Optimum Sıcaklık </a:t>
            </a:r>
            <a:r>
              <a:rPr lang="tr-TR" dirty="0"/>
              <a:t>denir. </a:t>
            </a:r>
          </a:p>
        </p:txBody>
      </p:sp>
      <p:pic>
        <p:nvPicPr>
          <p:cNvPr id="1027" name="Picture 3" descr="D:\Belgelerim\temp.gif"/>
          <p:cNvPicPr>
            <a:picLocks noChangeAspect="1" noChangeArrowheads="1"/>
          </p:cNvPicPr>
          <p:nvPr/>
        </p:nvPicPr>
        <p:blipFill>
          <a:blip r:embed="rId2"/>
          <a:srcRect/>
          <a:stretch>
            <a:fillRect/>
          </a:stretch>
        </p:blipFill>
        <p:spPr bwMode="auto">
          <a:xfrm>
            <a:off x="2000232" y="3429000"/>
            <a:ext cx="4767999" cy="296704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429420"/>
          </a:xfrm>
        </p:spPr>
        <p:txBody>
          <a:bodyPr>
            <a:normAutofit/>
          </a:bodyPr>
          <a:lstStyle/>
          <a:p>
            <a:pPr algn="just">
              <a:buNone/>
            </a:pPr>
            <a:r>
              <a:rPr lang="tr-TR" dirty="0" smtClean="0"/>
              <a:t>		Yüksek sıcaklıklarda enzimler etkisizdirler (genellikle 55-60 °</a:t>
            </a:r>
            <a:r>
              <a:rPr lang="tr-TR" dirty="0" err="1" smtClean="0"/>
              <a:t>C'de</a:t>
            </a:r>
            <a:r>
              <a:rPr lang="tr-TR" dirty="0" smtClean="0"/>
              <a:t>). Bazı ılıcalarda yosunlar 80 °</a:t>
            </a:r>
            <a:r>
              <a:rPr lang="tr-TR" dirty="0" err="1" smtClean="0"/>
              <a:t>C'de</a:t>
            </a:r>
            <a:r>
              <a:rPr lang="tr-TR" dirty="0" smtClean="0"/>
              <a:t> yaşabilirler; fakat bunun üzerindeki sıcaklıklarda enzimleri tamamen </a:t>
            </a:r>
            <a:r>
              <a:rPr lang="tr-TR" dirty="0" err="1" smtClean="0"/>
              <a:t>denatüre</a:t>
            </a:r>
            <a:r>
              <a:rPr lang="tr-TR" dirty="0" smtClean="0"/>
              <a:t> olur ve bir daha etkili hale geçemez. Optimum noktanın biraz üzerinde enzimler etkisiz olmasına karşın, sıcaklık düşünce tekrar etkili hale geçebilirler. Fakat bu sıcaklığın devamı ya da sıcaklığın biraz daha yükselmesi enzimlerin etkinliğini kalıcı olarak ortadan kaldırır. </a:t>
            </a:r>
          </a:p>
          <a:p>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buNone/>
            </a:pPr>
            <a:r>
              <a:rPr lang="tr-TR" dirty="0" smtClean="0"/>
              <a:t>		Sıcaklık enzim aktivitesini birkaç farklı şekilde etkileyebilir. Sıcaklık enzim ve </a:t>
            </a:r>
            <a:r>
              <a:rPr lang="tr-TR" dirty="0" err="1" smtClean="0"/>
              <a:t>substrat</a:t>
            </a:r>
            <a:r>
              <a:rPr lang="tr-TR" dirty="0" smtClean="0"/>
              <a:t> moleküllerinin hızını, termal </a:t>
            </a:r>
            <a:r>
              <a:rPr lang="tr-TR" dirty="0" err="1" smtClean="0"/>
              <a:t>stabilitesini</a:t>
            </a:r>
            <a:r>
              <a:rPr lang="tr-TR" dirty="0" smtClean="0"/>
              <a:t> (molekülün yüksek sıcaklıklardaki kararlılığı), ve reaksiyonun aktivasyon enerjisini etkileyebilir.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4525963"/>
          </a:xfrm>
        </p:spPr>
        <p:txBody>
          <a:bodyPr>
            <a:normAutofit fontScale="92500" lnSpcReduction="10000"/>
          </a:bodyPr>
          <a:lstStyle/>
          <a:p>
            <a:pPr algn="just">
              <a:buNone/>
            </a:pPr>
            <a:r>
              <a:rPr lang="tr-TR" dirty="0" smtClean="0"/>
              <a:t>		Optimum sıcaklığın altındaki (düşük) sıcaklıklarda enzim ve </a:t>
            </a:r>
            <a:r>
              <a:rPr lang="tr-TR" dirty="0" err="1" smtClean="0"/>
              <a:t>substrat</a:t>
            </a:r>
            <a:r>
              <a:rPr lang="tr-TR" dirty="0" smtClean="0"/>
              <a:t> moleküllerinin kinetik enerjileri düşeceğinden birbirleri ile çarpışma ihtimalleri azalır. Düşük sıcaklıklarda moleküller birbirleri ile buluşsalar bile reaksiyonun gerçekleşmesi için gereken minimum aktivasyon enerjisine sahip değillerdir. Düşük sıcaklıklarda enzimlerin yapısı bozulmaz sadece </a:t>
            </a:r>
            <a:r>
              <a:rPr lang="tr-TR" dirty="0" err="1" smtClean="0"/>
              <a:t>deaktive</a:t>
            </a:r>
            <a:r>
              <a:rPr lang="tr-TR" dirty="0" smtClean="0"/>
              <a:t> olurlar. Bu yolla örneğin </a:t>
            </a:r>
            <a:r>
              <a:rPr lang="tr-TR" dirty="0"/>
              <a:t>dondurmak suretiyle besin maddelerinin </a:t>
            </a:r>
            <a:r>
              <a:rPr lang="tr-TR" dirty="0" smtClean="0"/>
              <a:t>saklanması sağlanır. </a:t>
            </a:r>
          </a:p>
          <a:p>
            <a:pPr algn="just"/>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4525963"/>
          </a:xfrm>
        </p:spPr>
        <p:txBody>
          <a:bodyPr/>
          <a:lstStyle/>
          <a:p>
            <a:pPr>
              <a:buNone/>
            </a:pPr>
            <a:r>
              <a:rPr lang="tr-TR" dirty="0" smtClean="0"/>
              <a:t>		Enzim için optimum sıcaklığa yaklaşıldıkça moleküllerin sahip oldukları kinetik enerjileri artacağından enzim aktivitesi de artar. </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62"/>
            <a:ext cx="8229600" cy="4525963"/>
          </a:xfrm>
        </p:spPr>
        <p:txBody>
          <a:bodyPr>
            <a:normAutofit/>
          </a:bodyPr>
          <a:lstStyle/>
          <a:p>
            <a:pPr algn="just">
              <a:buNone/>
            </a:pPr>
            <a:r>
              <a:rPr lang="tr-TR" dirty="0" smtClean="0"/>
              <a:t>		Optimum sıcaklığın üzerindeki (yüksek) sıcaklıklarda ise enzim moleküllerinin yapısına katılan protein birimleri </a:t>
            </a:r>
            <a:r>
              <a:rPr lang="tr-TR" dirty="0" err="1" smtClean="0"/>
              <a:t>denatürasyona</a:t>
            </a:r>
            <a:r>
              <a:rPr lang="tr-TR" dirty="0" smtClean="0"/>
              <a:t> (üçüncül yapının= </a:t>
            </a:r>
            <a:r>
              <a:rPr lang="tr-TR" dirty="0" err="1" smtClean="0"/>
              <a:t>konformasyonun</a:t>
            </a:r>
            <a:r>
              <a:rPr lang="tr-TR" dirty="0" smtClean="0"/>
              <a:t> bozulması )uğrayacağından enzim aktivitesi hızla azalır. Örn: </a:t>
            </a:r>
            <a:r>
              <a:rPr lang="tr-TR" dirty="0"/>
              <a:t>S</a:t>
            </a:r>
            <a:r>
              <a:rPr lang="tr-TR" dirty="0" smtClean="0"/>
              <a:t>ütün </a:t>
            </a:r>
            <a:r>
              <a:rPr lang="tr-TR" dirty="0"/>
              <a:t>kaynatılmasında, bakteri enzimlerinin etkisiz hale geçmesi ile ekşime </a:t>
            </a:r>
            <a:r>
              <a:rPr lang="tr-TR" dirty="0" smtClean="0"/>
              <a:t>önlenir.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9"/>
            <a:ext cx="8229600" cy="4000528"/>
          </a:xfrm>
        </p:spPr>
        <p:txBody>
          <a:bodyPr>
            <a:normAutofit fontScale="92500" lnSpcReduction="10000"/>
          </a:bodyPr>
          <a:lstStyle/>
          <a:p>
            <a:pPr algn="just">
              <a:buNone/>
            </a:pPr>
            <a:r>
              <a:rPr lang="tr-TR" dirty="0" smtClean="0"/>
              <a:t>		Bu </a:t>
            </a:r>
            <a:r>
              <a:rPr lang="tr-TR" dirty="0"/>
              <a:t>deneyde enzim faaliyetine üzerine etki eden faktörlerden sıcaklığın etkisi inceleyeceğiz. </a:t>
            </a:r>
            <a:r>
              <a:rPr lang="tr-TR" dirty="0" err="1"/>
              <a:t>Substrat</a:t>
            </a:r>
            <a:r>
              <a:rPr lang="tr-TR" dirty="0"/>
              <a:t> </a:t>
            </a:r>
            <a:r>
              <a:rPr lang="tr-TR" dirty="0" smtClean="0"/>
              <a:t>olarak bir </a:t>
            </a:r>
            <a:r>
              <a:rPr lang="tr-TR" dirty="0" err="1" smtClean="0"/>
              <a:t>polisakkarit</a:t>
            </a:r>
            <a:r>
              <a:rPr lang="tr-TR" dirty="0" smtClean="0"/>
              <a:t> olan </a:t>
            </a:r>
            <a:r>
              <a:rPr lang="tr-TR" dirty="0"/>
              <a:t>nişasta enzim olarak </a:t>
            </a:r>
            <a:r>
              <a:rPr lang="tr-TR" dirty="0" smtClean="0"/>
              <a:t>da tükürükte bulunan amilaz enzimini </a:t>
            </a:r>
            <a:r>
              <a:rPr lang="tr-TR" dirty="0"/>
              <a:t>kullanacağız. Enzimler genelde hücre içinde aktivite göstermelerine rağmen hücre dışında aktivite </a:t>
            </a:r>
            <a:r>
              <a:rPr lang="tr-TR" dirty="0" smtClean="0"/>
              <a:t>gösterebilenleri de </a:t>
            </a:r>
            <a:r>
              <a:rPr lang="tr-TR" dirty="0"/>
              <a:t>vardır. Amilaz enzimi bu enzimlerden birisidir. Vücutta </a:t>
            </a:r>
            <a:r>
              <a:rPr lang="tr-TR" dirty="0" smtClean="0"/>
              <a:t>nişastanın </a:t>
            </a:r>
            <a:r>
              <a:rPr lang="tr-TR" dirty="0"/>
              <a:t>sindiriminde rol oynar.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4525963"/>
          </a:xfrm>
        </p:spPr>
        <p:txBody>
          <a:bodyPr>
            <a:normAutofit lnSpcReduction="10000"/>
          </a:bodyPr>
          <a:lstStyle/>
          <a:p>
            <a:pPr algn="just">
              <a:buNone/>
            </a:pPr>
            <a:r>
              <a:rPr lang="tr-TR" dirty="0" smtClean="0"/>
              <a:t>		Ağız boşluğuna tükürük olarak adlandırılan salgıyı boşaltan üç çift tükürük bezi vardır. Bunlar ağız tabanında yer alan dil altı (</a:t>
            </a:r>
            <a:r>
              <a:rPr lang="tr-TR" dirty="0" err="1" smtClean="0"/>
              <a:t>sublingual</a:t>
            </a:r>
            <a:r>
              <a:rPr lang="tr-TR" dirty="0" smtClean="0"/>
              <a:t>) bezlerle çene altı (</a:t>
            </a:r>
            <a:r>
              <a:rPr lang="tr-TR" dirty="0" err="1" smtClean="0"/>
              <a:t>submandibular</a:t>
            </a:r>
            <a:r>
              <a:rPr lang="tr-TR" dirty="0" smtClean="0"/>
              <a:t>) ve kulak altı (</a:t>
            </a:r>
            <a:r>
              <a:rPr lang="tr-TR" dirty="0" err="1" smtClean="0"/>
              <a:t>parotid</a:t>
            </a:r>
            <a:r>
              <a:rPr lang="tr-TR" dirty="0" smtClean="0"/>
              <a:t>) bezlerdir. Bunların en küçüğü dil altı, en büyüğü ise kulak altı tükürük bezleridir. Tükürük bezlerinde iki tip hücre vardır. Birincisi enzim içeren sıvı salgılayan </a:t>
            </a:r>
            <a:r>
              <a:rPr lang="tr-TR" dirty="0" err="1" smtClean="0"/>
              <a:t>seroz</a:t>
            </a:r>
            <a:r>
              <a:rPr lang="tr-TR" dirty="0" smtClean="0"/>
              <a:t> hücreler, ikincisi ise akışkan mukus meydana getiren </a:t>
            </a:r>
            <a:r>
              <a:rPr lang="tr-TR" dirty="0" err="1" smtClean="0"/>
              <a:t>mukoz</a:t>
            </a:r>
            <a:r>
              <a:rPr lang="tr-TR" dirty="0" smtClean="0"/>
              <a:t> hücrelerdir.</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buNone/>
            </a:pPr>
            <a:r>
              <a:rPr lang="tr-TR" dirty="0" smtClean="0"/>
              <a:t>		Tükürükte bulunan tükürük amilazı (</a:t>
            </a:r>
            <a:r>
              <a:rPr lang="tr-TR" dirty="0" err="1" smtClean="0"/>
              <a:t>pityalin</a:t>
            </a:r>
            <a:r>
              <a:rPr lang="tr-TR" dirty="0" smtClean="0"/>
              <a:t>) nişastayı maltoz birimlerine parçalamada iş görür. Tükürük sıvısında plazmadakinden daha fazla miktarda potasyum ve bikarbonat, plazmadakinden daha az miktarda sodyum ve klor iyonları, ayrıca tükürük amilazı ve mukus (</a:t>
            </a:r>
            <a:r>
              <a:rPr lang="tr-TR" dirty="0" err="1" smtClean="0"/>
              <a:t>mucinler</a:t>
            </a:r>
            <a:r>
              <a:rPr lang="tr-TR" dirty="0" smtClean="0"/>
              <a:t>) bulunur. </a:t>
            </a:r>
          </a:p>
          <a:p>
            <a:pPr algn="just">
              <a:buNone/>
            </a:pPr>
            <a:r>
              <a:rPr lang="tr-TR" dirty="0" smtClean="0"/>
              <a:t>		Mukus </a:t>
            </a:r>
            <a:r>
              <a:rPr lang="tr-TR" dirty="0" err="1" smtClean="0"/>
              <a:t>glikoproteinler</a:t>
            </a:r>
            <a:r>
              <a:rPr lang="tr-TR" dirty="0" smtClean="0"/>
              <a:t>, iyonlar ve sudan oluşur, bunlar besini kayganlaştırıp kolay yutulmasında iş görürler. Mukus aynı zamanda az miktarda  asit ve baz tamponlar  içerir. İstirahat halindeki bezlerden salgılanan tükürüğün </a:t>
            </a:r>
            <a:r>
              <a:rPr lang="tr-TR" dirty="0" err="1" smtClean="0"/>
              <a:t>pH’sı</a:t>
            </a:r>
            <a:r>
              <a:rPr lang="tr-TR" dirty="0" smtClean="0"/>
              <a:t>  hafif asidiktir. Buna karşılık  aktif salgılama sırasında salgılanan tükürük bazik olur(</a:t>
            </a:r>
            <a:r>
              <a:rPr lang="tr-TR" dirty="0" err="1" smtClean="0"/>
              <a:t>pH</a:t>
            </a:r>
            <a:r>
              <a:rPr lang="tr-TR" dirty="0" smtClean="0"/>
              <a:t>=8). Salgılanma nispetindeki artışla </a:t>
            </a:r>
            <a:r>
              <a:rPr lang="tr-TR" dirty="0" err="1" smtClean="0"/>
              <a:t>pH’da</a:t>
            </a:r>
            <a:r>
              <a:rPr lang="tr-TR" dirty="0" smtClean="0"/>
              <a:t> meydana gelen artış muhtemelen tükürükteki bikarbonat konsantrasyonundaki artıştan kaynaklanır. </a:t>
            </a:r>
          </a:p>
          <a:p>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340369"/>
          </a:xfrm>
        </p:spPr>
        <p:txBody>
          <a:bodyPr>
            <a:normAutofit fontScale="77500" lnSpcReduction="20000"/>
          </a:bodyPr>
          <a:lstStyle/>
          <a:p>
            <a:pPr algn="just">
              <a:buNone/>
            </a:pPr>
            <a:r>
              <a:rPr lang="tr-TR" dirty="0" smtClean="0"/>
              <a:t>		Çok fazla miktarda salındığı zaman mide </a:t>
            </a:r>
            <a:r>
              <a:rPr lang="tr-TR" dirty="0" err="1" smtClean="0"/>
              <a:t>asiditesini</a:t>
            </a:r>
            <a:r>
              <a:rPr lang="tr-TR" dirty="0" smtClean="0"/>
              <a:t> önemli ölçüde düşürür. İnsanlarda tükürük plazmaya göre daima </a:t>
            </a:r>
            <a:r>
              <a:rPr lang="tr-TR" dirty="0" err="1" smtClean="0"/>
              <a:t>hipotoniktir</a:t>
            </a:r>
            <a:r>
              <a:rPr lang="tr-TR" dirty="0" smtClean="0"/>
              <a:t>. Tükürüğün iyonik kompozisyonu türden türe ve aynı türde bir bezden diğerine fazlasıyla değişir. </a:t>
            </a:r>
          </a:p>
          <a:p>
            <a:pPr algn="just">
              <a:buNone/>
            </a:pPr>
            <a:r>
              <a:rPr lang="tr-TR" dirty="0" smtClean="0"/>
              <a:t>		Çok iyi çiğnenmiş besindeki nişastanın yarıdan fazlası tükürük amilazı tarafından maltoz birimlerine ayrışır. Besinde yer alan mono ve </a:t>
            </a:r>
            <a:r>
              <a:rPr lang="tr-TR" dirty="0" err="1" smtClean="0"/>
              <a:t>disakkaritlere</a:t>
            </a:r>
            <a:r>
              <a:rPr lang="tr-TR" dirty="0" smtClean="0"/>
              <a:t> tükürük amilazı etki etmez. Ağızda çiğnenen besin lokması hızla yutulduğu için, lokma ile birlikte mideye inen tükürük amilazı faaliyeti, mide sıvısının düşük </a:t>
            </a:r>
            <a:r>
              <a:rPr lang="tr-TR" dirty="0" err="1" smtClean="0"/>
              <a:t>pH’sı</a:t>
            </a:r>
            <a:r>
              <a:rPr lang="tr-TR" dirty="0" smtClean="0"/>
              <a:t> bu enzimi </a:t>
            </a:r>
            <a:r>
              <a:rPr lang="tr-TR" dirty="0" err="1" smtClean="0"/>
              <a:t>inaktif</a:t>
            </a:r>
            <a:r>
              <a:rPr lang="tr-TR" dirty="0" smtClean="0"/>
              <a:t> hale getirinceye kadar devam eder. Midede tükürük amilazı aktivitesi bir süre daha devam etmesine rağmen,nişastanın tamamı maltoz birimlerine hidroliz edilmez. Daha ileri </a:t>
            </a:r>
            <a:r>
              <a:rPr lang="tr-TR" dirty="0" err="1" smtClean="0"/>
              <a:t>karbohidrat</a:t>
            </a:r>
            <a:r>
              <a:rPr lang="tr-TR" dirty="0" smtClean="0"/>
              <a:t> yıkımları incebağırsakta meydana gelir.</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357166"/>
            <a:ext cx="8229600" cy="1143000"/>
          </a:xfrm>
        </p:spPr>
        <p:txBody>
          <a:bodyPr>
            <a:normAutofit/>
          </a:bodyPr>
          <a:lstStyle/>
          <a:p>
            <a:r>
              <a:rPr lang="tr-TR" sz="3200" dirty="0" smtClean="0">
                <a:solidFill>
                  <a:srgbClr val="FF0000"/>
                </a:solidFill>
                <a:latin typeface="+mn-lt"/>
                <a:cs typeface="Arial" pitchFamily="34" charset="0"/>
              </a:rPr>
              <a:t>2. DENEYDE KULLANILACAK MADDE VE MALZEMELER:</a:t>
            </a:r>
            <a:endParaRPr lang="tr-TR" sz="3200" dirty="0">
              <a:solidFill>
                <a:srgbClr val="FF0000"/>
              </a:solidFill>
              <a:latin typeface="+mn-lt"/>
              <a:cs typeface="Arial" pitchFamily="34" charset="0"/>
            </a:endParaRPr>
          </a:p>
        </p:txBody>
      </p:sp>
      <p:sp>
        <p:nvSpPr>
          <p:cNvPr id="3" name="2 İçerik Yer Tutucusu"/>
          <p:cNvSpPr>
            <a:spLocks noGrp="1"/>
          </p:cNvSpPr>
          <p:nvPr>
            <p:ph idx="1"/>
          </p:nvPr>
        </p:nvSpPr>
        <p:spPr/>
        <p:txBody>
          <a:bodyPr/>
          <a:lstStyle/>
          <a:p>
            <a:pPr lvl="0"/>
            <a:r>
              <a:rPr lang="tr-TR" dirty="0" err="1"/>
              <a:t>Benedict</a:t>
            </a:r>
            <a:r>
              <a:rPr lang="tr-TR" dirty="0"/>
              <a:t> çözeltisi</a:t>
            </a:r>
          </a:p>
          <a:p>
            <a:pPr lvl="0"/>
            <a:r>
              <a:rPr lang="tr-TR" dirty="0"/>
              <a:t>İyot (</a:t>
            </a:r>
            <a:r>
              <a:rPr lang="tr-TR" dirty="0" err="1"/>
              <a:t>Lugol</a:t>
            </a:r>
            <a:r>
              <a:rPr lang="tr-TR" dirty="0"/>
              <a:t>) çözeltisi</a:t>
            </a:r>
          </a:p>
          <a:p>
            <a:pPr lvl="0"/>
            <a:r>
              <a:rPr lang="tr-TR" dirty="0"/>
              <a:t>% 1’lik nişasta çözeltisi</a:t>
            </a:r>
          </a:p>
          <a:p>
            <a:pPr lvl="0"/>
            <a:r>
              <a:rPr lang="tr-TR" dirty="0"/>
              <a:t>Amilaz </a:t>
            </a:r>
            <a:r>
              <a:rPr lang="tr-TR" dirty="0" smtClean="0"/>
              <a:t>enzimi</a:t>
            </a:r>
          </a:p>
          <a:p>
            <a:pPr lvl="0"/>
            <a:r>
              <a:rPr lang="tr-TR" dirty="0" smtClean="0"/>
              <a:t>pH:3, pH:7, pH:10 olan tampon çözeltiler</a:t>
            </a:r>
            <a:endParaRPr lang="tr-TR" dirty="0"/>
          </a:p>
          <a:p>
            <a:pPr lvl="0"/>
            <a:r>
              <a:rPr lang="tr-TR" dirty="0" smtClean="0"/>
              <a:t>Deney </a:t>
            </a:r>
            <a:r>
              <a:rPr lang="tr-TR" dirty="0"/>
              <a:t>tüpleri, beher, </a:t>
            </a:r>
            <a:r>
              <a:rPr lang="tr-TR" dirty="0" smtClean="0"/>
              <a:t>pipet, </a:t>
            </a:r>
            <a:r>
              <a:rPr lang="tr-TR" dirty="0"/>
              <a:t>benmari</a:t>
            </a:r>
            <a:r>
              <a:rPr lang="tr-TR" dirty="0" smtClean="0"/>
              <a:t>.</a:t>
            </a: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1462"/>
            <a:ext cx="8229600" cy="1143000"/>
          </a:xfrm>
        </p:spPr>
        <p:txBody>
          <a:bodyPr>
            <a:normAutofit/>
          </a:bodyPr>
          <a:lstStyle/>
          <a:p>
            <a:r>
              <a:rPr lang="tr-TR" dirty="0" smtClean="0">
                <a:solidFill>
                  <a:srgbClr val="FF0000"/>
                </a:solidFill>
                <a:cs typeface="Arial" pitchFamily="34" charset="0"/>
              </a:rPr>
              <a:t>3. DENEYİN YAPILIŞI</a:t>
            </a:r>
            <a:endParaRPr lang="tr-TR" dirty="0"/>
          </a:p>
        </p:txBody>
      </p:sp>
      <p:sp>
        <p:nvSpPr>
          <p:cNvPr id="3" name="2 İçerik Yer Tutucusu"/>
          <p:cNvSpPr>
            <a:spLocks noGrp="1"/>
          </p:cNvSpPr>
          <p:nvPr>
            <p:ph idx="1"/>
          </p:nvPr>
        </p:nvSpPr>
        <p:spPr>
          <a:xfrm>
            <a:off x="457200" y="928670"/>
            <a:ext cx="8229600" cy="5668682"/>
          </a:xfrm>
        </p:spPr>
        <p:txBody>
          <a:bodyPr>
            <a:normAutofit fontScale="70000" lnSpcReduction="20000"/>
          </a:bodyPr>
          <a:lstStyle/>
          <a:p>
            <a:pPr algn="just"/>
            <a:r>
              <a:rPr lang="tr-TR" dirty="0" smtClean="0"/>
              <a:t>Deney </a:t>
            </a:r>
            <a:r>
              <a:rPr lang="tr-TR" dirty="0"/>
              <a:t>tüpü içerisine cam pipetle 5ml nişasta çözeltisi koyulur</a:t>
            </a:r>
            <a:r>
              <a:rPr lang="tr-TR" dirty="0" smtClean="0"/>
              <a:t>. </a:t>
            </a:r>
          </a:p>
          <a:p>
            <a:pPr algn="just"/>
            <a:r>
              <a:rPr lang="tr-TR" dirty="0" smtClean="0"/>
              <a:t>Diğer tüpe ise </a:t>
            </a:r>
            <a:r>
              <a:rPr lang="tr-TR" dirty="0"/>
              <a:t>2 ml amilaz enzim çözeltisi (tükürük) konulur</a:t>
            </a:r>
            <a:r>
              <a:rPr lang="tr-TR" dirty="0" smtClean="0"/>
              <a:t>. </a:t>
            </a:r>
          </a:p>
          <a:p>
            <a:pPr algn="just"/>
            <a:r>
              <a:rPr lang="tr-TR" dirty="0" smtClean="0"/>
              <a:t>Üçüncü tüpe ise hangi </a:t>
            </a:r>
            <a:r>
              <a:rPr lang="tr-TR" dirty="0" err="1" smtClean="0"/>
              <a:t>pH’da</a:t>
            </a:r>
            <a:r>
              <a:rPr lang="tr-TR" dirty="0" smtClean="0"/>
              <a:t> çalışılacaksa o </a:t>
            </a:r>
            <a:r>
              <a:rPr lang="tr-TR" dirty="0" err="1" smtClean="0"/>
              <a:t>pH’ya</a:t>
            </a:r>
            <a:r>
              <a:rPr lang="tr-TR" dirty="0" smtClean="0"/>
              <a:t> 5ml tampon çözelti konulur. </a:t>
            </a:r>
          </a:p>
          <a:p>
            <a:pPr algn="just"/>
            <a:r>
              <a:rPr lang="tr-TR" dirty="0" smtClean="0"/>
              <a:t>Bu üç tüp 37</a:t>
            </a:r>
            <a:r>
              <a:rPr lang="tr-TR" baseline="30000" dirty="0" smtClean="0"/>
              <a:t>0</a:t>
            </a:r>
            <a:r>
              <a:rPr lang="tr-TR" dirty="0" smtClean="0"/>
              <a:t>C sıcaklıkta su bulunan beher içerisine konularak 5 dakika bekletilir. </a:t>
            </a:r>
          </a:p>
          <a:p>
            <a:pPr algn="just"/>
            <a:r>
              <a:rPr lang="tr-TR" dirty="0" smtClean="0"/>
              <a:t>Daha sonra üç tüpteki çözeltiler birbirine karıştırılır. </a:t>
            </a:r>
          </a:p>
          <a:p>
            <a:pPr algn="just"/>
            <a:r>
              <a:rPr lang="tr-TR" dirty="0" smtClean="0"/>
              <a:t>En son enzim çözeltisi ikili karışıma eklenir. </a:t>
            </a:r>
          </a:p>
          <a:p>
            <a:pPr algn="just"/>
            <a:r>
              <a:rPr lang="tr-TR" dirty="0" smtClean="0"/>
              <a:t>Üç çözelti birbirine karıştırıldığı anda (</a:t>
            </a:r>
            <a:r>
              <a:rPr lang="tr-TR" dirty="0"/>
              <a:t>sıfırıncı dakika) karışımdan bir damla örnek alınarak </a:t>
            </a:r>
            <a:r>
              <a:rPr lang="tr-TR" dirty="0" err="1"/>
              <a:t>lugol</a:t>
            </a:r>
            <a:r>
              <a:rPr lang="tr-TR" dirty="0"/>
              <a:t> testi ve yine karışımdan 1 ml örnek alınarak </a:t>
            </a:r>
            <a:r>
              <a:rPr lang="tr-TR" dirty="0" err="1"/>
              <a:t>benedikt</a:t>
            </a:r>
            <a:r>
              <a:rPr lang="tr-TR" dirty="0"/>
              <a:t> testi yapılır. </a:t>
            </a:r>
            <a:endParaRPr lang="tr-TR" dirty="0" smtClean="0"/>
          </a:p>
          <a:p>
            <a:pPr algn="just"/>
            <a:r>
              <a:rPr lang="tr-TR" dirty="0" smtClean="0"/>
              <a:t>Daha </a:t>
            </a:r>
            <a:r>
              <a:rPr lang="tr-TR" dirty="0"/>
              <a:t>sonra her beş dakikada bir örnek alınarak bu testler tekrarlanır. </a:t>
            </a:r>
            <a:endParaRPr lang="tr-TR" dirty="0" smtClean="0"/>
          </a:p>
          <a:p>
            <a:pPr algn="just"/>
            <a:r>
              <a:rPr lang="tr-TR" dirty="0" err="1" smtClean="0"/>
              <a:t>Benedikt</a:t>
            </a:r>
            <a:r>
              <a:rPr lang="tr-TR" dirty="0" smtClean="0"/>
              <a:t> </a:t>
            </a:r>
            <a:r>
              <a:rPr lang="tr-TR" dirty="0"/>
              <a:t>testi için pozitif sonuç elde edildiği anda deneyin bu kısmına son verilir ve bu dakika kaydedilerek ERH (enzim reaksiyon hızı) hesaplanır.</a:t>
            </a:r>
          </a:p>
          <a:p>
            <a:pPr>
              <a:buNone/>
            </a:pPr>
            <a:endParaRPr lang="tr-TR" dirty="0">
              <a:solidFill>
                <a:srgbClr val="FF0000"/>
              </a:solidFill>
            </a:endParaRPr>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116" y="2824923"/>
            <a:ext cx="6553768" cy="762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descr="C:\Users\Win7\Desktop\Adsız.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5655" y="1600200"/>
            <a:ext cx="6852689"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899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TotalTime>
  <Words>228</Words>
  <Application>Microsoft Office PowerPoint</Application>
  <PresentationFormat>Ekran Gösterisi (4:3)</PresentationFormat>
  <Paragraphs>41</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Ofis Teması</vt:lpstr>
      <vt:lpstr>ENZİM FAALİYETİNİ ETKİLEYEN FAKTÖRLER:pH</vt:lpstr>
      <vt:lpstr>Enzimlerin çalışmasına etki eden faktörler: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 DENEYDE KULLANILACAK MADDE VE MALZEMELER:</vt:lpstr>
      <vt:lpstr>3. DENEYİN YAPILIŞI</vt:lpstr>
      <vt:lpstr>PowerPoint Sunusu</vt:lpstr>
      <vt:lpstr>PowerPoint Sunusu</vt:lpstr>
    </vt:vector>
  </TitlesOfParts>
  <Company>TURBO A.Ş.</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ENZİM FAALİYETİNİ ETKİLEYEN FAKTÖRLER</dc:title>
  <dc:creator>hede</dc:creator>
  <cp:lastModifiedBy>Eylem</cp:lastModifiedBy>
  <cp:revision>22</cp:revision>
  <dcterms:created xsi:type="dcterms:W3CDTF">2011-05-01T21:43:53Z</dcterms:created>
  <dcterms:modified xsi:type="dcterms:W3CDTF">2020-03-20T11:25:48Z</dcterms:modified>
</cp:coreProperties>
</file>