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76" d="100"/>
          <a:sy n="76" d="100"/>
        </p:scale>
        <p:origin x="-1206" y="1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AA6E5966-6F5F-46B3-BE46-686E0B54F1C3}" type="datetimeFigureOut">
              <a:rPr lang="tr-TR" smtClean="0"/>
              <a:pPr/>
              <a:t>19.03.2020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835A40C-F65F-4942-BDDB-A9BC9D92F86F}"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AA6E5966-6F5F-46B3-BE46-686E0B54F1C3}" type="datetimeFigureOut">
              <a:rPr lang="tr-TR" smtClean="0"/>
              <a:pPr/>
              <a:t>19.03.2020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835A40C-F65F-4942-BDDB-A9BC9D92F86F}"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6E5966-6F5F-46B3-BE46-686E0B54F1C3}" type="datetimeFigureOut">
              <a:rPr lang="tr-TR" smtClean="0"/>
              <a:pPr/>
              <a:t>19.03.2020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835A40C-F65F-4942-BDDB-A9BC9D92F86F}"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AA6E5966-6F5F-46B3-BE46-686E0B54F1C3}" type="datetimeFigureOut">
              <a:rPr lang="tr-TR" smtClean="0"/>
              <a:pPr/>
              <a:t>19.03.2020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835A40C-F65F-4942-BDDB-A9BC9D92F86F}"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AA6E5966-6F5F-46B3-BE46-686E0B54F1C3}" type="datetimeFigureOut">
              <a:rPr lang="tr-TR" smtClean="0"/>
              <a:pPr/>
              <a:t>19.03.2020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835A40C-F65F-4942-BDDB-A9BC9D92F86F}"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AA6E5966-6F5F-46B3-BE46-686E0B54F1C3}" type="datetimeFigureOut">
              <a:rPr lang="tr-TR" smtClean="0"/>
              <a:pPr/>
              <a:t>19.03.2020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835A40C-F65F-4942-BDDB-A9BC9D92F86F}"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6E5966-6F5F-46B3-BE46-686E0B54F1C3}" type="datetimeFigureOut">
              <a:rPr lang="tr-TR" smtClean="0"/>
              <a:pPr/>
              <a:t>19.03.2020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835A40C-F65F-4942-BDDB-A9BC9D92F86F}"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6E5966-6F5F-46B3-BE46-686E0B54F1C3}" type="datetimeFigureOut">
              <a:rPr lang="tr-TR" smtClean="0"/>
              <a:pPr/>
              <a:t>19.03.2020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835A40C-F65F-4942-BDDB-A9BC9D92F86F}"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6E5966-6F5F-46B3-BE46-686E0B54F1C3}" type="datetimeFigureOut">
              <a:rPr lang="tr-TR" smtClean="0"/>
              <a:pPr/>
              <a:t>19.03.2020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835A40C-F65F-4942-BDDB-A9BC9D92F86F}"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AA6E5966-6F5F-46B3-BE46-686E0B54F1C3}" type="datetimeFigureOut">
              <a:rPr lang="tr-TR" smtClean="0"/>
              <a:pPr/>
              <a:t>19.03.2020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835A40C-F65F-4942-BDDB-A9BC9D92F86F}"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AA6E5966-6F5F-46B3-BE46-686E0B54F1C3}" type="datetimeFigureOut">
              <a:rPr lang="tr-TR" smtClean="0"/>
              <a:pPr/>
              <a:t>19.03.2020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835A40C-F65F-4942-BDDB-A9BC9D92F86F}"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6E5966-6F5F-46B3-BE46-686E0B54F1C3}" type="datetimeFigureOut">
              <a:rPr lang="tr-TR" smtClean="0"/>
              <a:pPr/>
              <a:t>19.03.2020</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35A40C-F65F-4942-BDDB-A9BC9D92F86F}"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b="1" dirty="0" smtClean="0">
                <a:latin typeface="Times New Roman" pitchFamily="18" charset="0"/>
                <a:cs typeface="Times New Roman" pitchFamily="18" charset="0"/>
              </a:rPr>
              <a:t>BAĞ DOKU</a:t>
            </a:r>
            <a:endParaRPr lang="tr-TR"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Bağ Dokusu Yapı ve Görevleri</a:t>
            </a:r>
            <a:endParaRPr lang="tr-TR" b="1" dirty="0"/>
          </a:p>
        </p:txBody>
      </p:sp>
      <p:sp>
        <p:nvSpPr>
          <p:cNvPr id="3" name="Content Placeholder 2"/>
          <p:cNvSpPr>
            <a:spLocks noGrp="1"/>
          </p:cNvSpPr>
          <p:nvPr>
            <p:ph idx="1"/>
          </p:nvPr>
        </p:nvSpPr>
        <p:spPr>
          <a:xfrm>
            <a:off x="467544" y="1412776"/>
            <a:ext cx="8229600" cy="4968552"/>
          </a:xfrm>
        </p:spPr>
        <p:txBody>
          <a:bodyPr>
            <a:normAutofit/>
          </a:bodyPr>
          <a:lstStyle/>
          <a:p>
            <a:pPr>
              <a:lnSpc>
                <a:spcPct val="80000"/>
              </a:lnSpc>
            </a:pPr>
            <a:r>
              <a:rPr lang="tr-TR" sz="2800" dirty="0" smtClean="0">
                <a:latin typeface="Times New Roman" pitchFamily="18" charset="0"/>
                <a:cs typeface="Times New Roman" pitchFamily="18" charset="0"/>
              </a:rPr>
              <a:t>Dokular arası alanları doldurur.</a:t>
            </a:r>
          </a:p>
          <a:p>
            <a:pPr>
              <a:lnSpc>
                <a:spcPct val="80000"/>
              </a:lnSpc>
            </a:pPr>
            <a:r>
              <a:rPr lang="tr-TR" sz="2800" dirty="0" smtClean="0">
                <a:latin typeface="Times New Roman" pitchFamily="18" charset="0"/>
                <a:cs typeface="Times New Roman" pitchFamily="18" charset="0"/>
              </a:rPr>
              <a:t>Dokuları birbirine bağlar.</a:t>
            </a:r>
          </a:p>
          <a:p>
            <a:pPr>
              <a:lnSpc>
                <a:spcPct val="80000"/>
              </a:lnSpc>
            </a:pPr>
            <a:r>
              <a:rPr lang="tr-TR" sz="2800" dirty="0" smtClean="0">
                <a:latin typeface="Times New Roman" pitchFamily="18" charset="0"/>
                <a:cs typeface="Times New Roman" pitchFamily="18" charset="0"/>
              </a:rPr>
              <a:t>Dokuları besler.</a:t>
            </a:r>
          </a:p>
          <a:p>
            <a:pPr>
              <a:lnSpc>
                <a:spcPct val="80000"/>
              </a:lnSpc>
            </a:pPr>
            <a:r>
              <a:rPr lang="tr-TR" sz="2800" dirty="0" smtClean="0">
                <a:latin typeface="Times New Roman" pitchFamily="18" charset="0"/>
                <a:cs typeface="Times New Roman" pitchFamily="18" charset="0"/>
              </a:rPr>
              <a:t>Enfeksiyonlara karşı korur.</a:t>
            </a:r>
          </a:p>
          <a:p>
            <a:pPr>
              <a:lnSpc>
                <a:spcPct val="80000"/>
              </a:lnSpc>
            </a:pPr>
            <a:r>
              <a:rPr lang="tr-TR" sz="2800" dirty="0" smtClean="0">
                <a:latin typeface="Times New Roman" pitchFamily="18" charset="0"/>
                <a:cs typeface="Times New Roman" pitchFamily="18" charset="0"/>
              </a:rPr>
              <a:t>Hasar olduğunda onarıma</a:t>
            </a:r>
          </a:p>
          <a:p>
            <a:pPr>
              <a:lnSpc>
                <a:spcPct val="80000"/>
              </a:lnSpc>
              <a:buNone/>
            </a:pPr>
            <a:r>
              <a:rPr lang="tr-TR" sz="2800" dirty="0" smtClean="0">
                <a:latin typeface="Times New Roman" pitchFamily="18" charset="0"/>
                <a:cs typeface="Times New Roman" pitchFamily="18" charset="0"/>
              </a:rPr>
              <a:t> 	yardım eder.</a:t>
            </a:r>
          </a:p>
          <a:p>
            <a:pPr>
              <a:lnSpc>
                <a:spcPct val="80000"/>
              </a:lnSpc>
              <a:buNone/>
            </a:pPr>
            <a:endParaRPr lang="tr-TR" sz="2800" dirty="0" smtClean="0">
              <a:latin typeface="Times New Roman" pitchFamily="18" charset="0"/>
              <a:cs typeface="Times New Roman" pitchFamily="18" charset="0"/>
            </a:endParaRPr>
          </a:p>
          <a:p>
            <a:pPr>
              <a:lnSpc>
                <a:spcPct val="90000"/>
              </a:lnSpc>
            </a:pPr>
            <a:r>
              <a:rPr lang="tr-TR" sz="2800" dirty="0" smtClean="0">
                <a:latin typeface="Times New Roman" pitchFamily="18" charset="0"/>
                <a:cs typeface="Times New Roman" pitchFamily="18" charset="0"/>
              </a:rPr>
              <a:t>Hücreleri çeşitlidir.</a:t>
            </a:r>
          </a:p>
          <a:p>
            <a:pPr>
              <a:lnSpc>
                <a:spcPct val="90000"/>
              </a:lnSpc>
            </a:pPr>
            <a:r>
              <a:rPr lang="tr-TR" sz="2800" dirty="0" smtClean="0">
                <a:latin typeface="Times New Roman" pitchFamily="18" charset="0"/>
                <a:cs typeface="Times New Roman" pitchFamily="18" charset="0"/>
              </a:rPr>
              <a:t>Hücreler  birbirinden ayrı ayrı durur</a:t>
            </a:r>
          </a:p>
          <a:p>
            <a:pPr>
              <a:lnSpc>
                <a:spcPct val="90000"/>
              </a:lnSpc>
            </a:pPr>
            <a:r>
              <a:rPr lang="tr-TR" sz="2800" dirty="0" smtClean="0">
                <a:latin typeface="Times New Roman" pitchFamily="18" charset="0"/>
                <a:cs typeface="Times New Roman" pitchFamily="18" charset="0"/>
              </a:rPr>
              <a:t>Hareketli ve hareketsiz olabilir.. </a:t>
            </a:r>
          </a:p>
          <a:p>
            <a:pPr>
              <a:lnSpc>
                <a:spcPct val="90000"/>
              </a:lnSpc>
            </a:pPr>
            <a:r>
              <a:rPr lang="tr-TR" sz="2800" dirty="0" smtClean="0">
                <a:latin typeface="Times New Roman" pitchFamily="18" charset="0"/>
                <a:cs typeface="Times New Roman" pitchFamily="18" charset="0"/>
              </a:rPr>
              <a:t>Ara madde boldur.(</a:t>
            </a:r>
            <a:r>
              <a:rPr lang="tr-TR" sz="2800" i="1" dirty="0" smtClean="0">
                <a:latin typeface="Times New Roman" pitchFamily="18" charset="0"/>
                <a:cs typeface="Times New Roman" pitchFamily="18" charset="0"/>
              </a:rPr>
              <a:t>Matrix, Zemin Madde</a:t>
            </a:r>
            <a:r>
              <a:rPr lang="tr-TR" sz="2800" dirty="0" smtClean="0">
                <a:latin typeface="Times New Roman" pitchFamily="18" charset="0"/>
                <a:cs typeface="Times New Roman" pitchFamily="18" charset="0"/>
              </a:rPr>
              <a:t>)</a:t>
            </a:r>
          </a:p>
          <a:p>
            <a:endParaRPr lang="tr-TR" dirty="0"/>
          </a:p>
        </p:txBody>
      </p:sp>
      <p:sp>
        <p:nvSpPr>
          <p:cNvPr id="5" name="Right Brace 4"/>
          <p:cNvSpPr/>
          <p:nvPr/>
        </p:nvSpPr>
        <p:spPr>
          <a:xfrm>
            <a:off x="7020272" y="4293096"/>
            <a:ext cx="288032" cy="2016224"/>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tr-TR"/>
          </a:p>
        </p:txBody>
      </p:sp>
      <p:sp>
        <p:nvSpPr>
          <p:cNvPr id="6" name="Right Brace 5"/>
          <p:cNvSpPr/>
          <p:nvPr/>
        </p:nvSpPr>
        <p:spPr>
          <a:xfrm>
            <a:off x="6012160" y="1412776"/>
            <a:ext cx="360040" cy="266429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tr-TR"/>
          </a:p>
        </p:txBody>
      </p:sp>
      <p:sp>
        <p:nvSpPr>
          <p:cNvPr id="7" name="TextBox 6"/>
          <p:cNvSpPr txBox="1"/>
          <p:nvPr/>
        </p:nvSpPr>
        <p:spPr>
          <a:xfrm>
            <a:off x="6588224" y="2492896"/>
            <a:ext cx="2304256" cy="461665"/>
          </a:xfrm>
          <a:prstGeom prst="rect">
            <a:avLst/>
          </a:prstGeom>
          <a:noFill/>
        </p:spPr>
        <p:txBody>
          <a:bodyPr wrap="square" rtlCol="0">
            <a:spAutoFit/>
          </a:bodyPr>
          <a:lstStyle/>
          <a:p>
            <a:r>
              <a:rPr lang="tr-TR" sz="2400" b="1" dirty="0" smtClean="0">
                <a:latin typeface="Times New Roman" pitchFamily="18" charset="0"/>
                <a:cs typeface="Times New Roman" pitchFamily="18" charset="0"/>
              </a:rPr>
              <a:t>Temel Görevleri</a:t>
            </a:r>
            <a:endParaRPr lang="tr-TR" sz="2400" b="1" dirty="0">
              <a:latin typeface="Times New Roman" pitchFamily="18" charset="0"/>
              <a:cs typeface="Times New Roman" pitchFamily="18" charset="0"/>
            </a:endParaRPr>
          </a:p>
        </p:txBody>
      </p:sp>
      <p:sp>
        <p:nvSpPr>
          <p:cNvPr id="8" name="TextBox 7"/>
          <p:cNvSpPr txBox="1"/>
          <p:nvPr/>
        </p:nvSpPr>
        <p:spPr>
          <a:xfrm>
            <a:off x="7308304" y="5013176"/>
            <a:ext cx="1835696" cy="461665"/>
          </a:xfrm>
          <a:prstGeom prst="rect">
            <a:avLst/>
          </a:prstGeom>
          <a:noFill/>
        </p:spPr>
        <p:txBody>
          <a:bodyPr wrap="square" rtlCol="0">
            <a:spAutoFit/>
          </a:bodyPr>
          <a:lstStyle/>
          <a:p>
            <a:r>
              <a:rPr lang="tr-TR" sz="2400" b="1" dirty="0" smtClean="0">
                <a:latin typeface="Times New Roman" pitchFamily="18" charset="0"/>
                <a:cs typeface="Times New Roman" pitchFamily="18" charset="0"/>
              </a:rPr>
              <a:t>Temel Yapısı</a:t>
            </a:r>
            <a:endParaRPr lang="tr-TR"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latin typeface="Times New Roman" pitchFamily="18" charset="0"/>
                <a:cs typeface="Times New Roman" pitchFamily="18" charset="0"/>
              </a:rPr>
              <a:t>Bağ Dokusu Bileşenleri</a:t>
            </a:r>
            <a:endParaRPr lang="tr-TR"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80000"/>
              </a:lnSpc>
            </a:pPr>
            <a:r>
              <a:rPr lang="tr-TR" sz="3600" dirty="0" smtClean="0">
                <a:latin typeface="Times New Roman" pitchFamily="18" charset="0"/>
                <a:cs typeface="Times New Roman" pitchFamily="18" charset="0"/>
              </a:rPr>
              <a:t>Üç ana bileşeni vardır:</a:t>
            </a:r>
          </a:p>
          <a:p>
            <a:pPr>
              <a:lnSpc>
                <a:spcPct val="80000"/>
              </a:lnSpc>
              <a:buNone/>
            </a:pPr>
            <a:endParaRPr lang="tr-TR" sz="2400" dirty="0" smtClean="0"/>
          </a:p>
          <a:p>
            <a:pPr lvl="1">
              <a:lnSpc>
                <a:spcPct val="80000"/>
              </a:lnSpc>
              <a:buFont typeface="Wingdings" pitchFamily="2" charset="2"/>
              <a:buChar char="v"/>
            </a:pPr>
            <a:endParaRPr lang="tr-TR" sz="3200" dirty="0" smtClean="0">
              <a:latin typeface="Times New Roman" pitchFamily="18" charset="0"/>
              <a:cs typeface="Times New Roman" pitchFamily="18" charset="0"/>
            </a:endParaRPr>
          </a:p>
          <a:p>
            <a:pPr lvl="1">
              <a:lnSpc>
                <a:spcPct val="80000"/>
              </a:lnSpc>
              <a:buFont typeface="Wingdings" pitchFamily="2" charset="2"/>
              <a:buChar char="v"/>
            </a:pPr>
            <a:endParaRPr lang="tr-TR" sz="3200" dirty="0">
              <a:latin typeface="Times New Roman" pitchFamily="18" charset="0"/>
              <a:cs typeface="Times New Roman" pitchFamily="18" charset="0"/>
            </a:endParaRPr>
          </a:p>
          <a:p>
            <a:pPr lvl="1">
              <a:lnSpc>
                <a:spcPct val="80000"/>
              </a:lnSpc>
              <a:buFont typeface="Wingdings" pitchFamily="2" charset="2"/>
              <a:buChar char="v"/>
            </a:pPr>
            <a:r>
              <a:rPr lang="tr-TR" sz="3200" dirty="0" smtClean="0">
                <a:latin typeface="Times New Roman" pitchFamily="18" charset="0"/>
                <a:cs typeface="Times New Roman" pitchFamily="18" charset="0"/>
              </a:rPr>
              <a:t>Hücreler</a:t>
            </a:r>
          </a:p>
          <a:p>
            <a:pPr lvl="1">
              <a:lnSpc>
                <a:spcPct val="80000"/>
              </a:lnSpc>
              <a:buFont typeface="Wingdings" pitchFamily="2" charset="2"/>
              <a:buChar char="v"/>
            </a:pPr>
            <a:r>
              <a:rPr lang="tr-TR" sz="3200" dirty="0" smtClean="0">
                <a:latin typeface="Times New Roman" pitchFamily="18" charset="0"/>
                <a:cs typeface="Times New Roman" pitchFamily="18" charset="0"/>
              </a:rPr>
              <a:t>Fibriller</a:t>
            </a:r>
          </a:p>
          <a:p>
            <a:pPr lvl="1">
              <a:lnSpc>
                <a:spcPct val="80000"/>
              </a:lnSpc>
              <a:buFont typeface="Wingdings" pitchFamily="2" charset="2"/>
              <a:buChar char="v"/>
            </a:pPr>
            <a:r>
              <a:rPr lang="tr-TR" sz="3200" dirty="0" smtClean="0">
                <a:latin typeface="Times New Roman" pitchFamily="18" charset="0"/>
                <a:cs typeface="Times New Roman" pitchFamily="18" charset="0"/>
              </a:rPr>
              <a:t>Zemin maddesi</a:t>
            </a:r>
            <a:endParaRPr lang="tr-TR" sz="3200" dirty="0">
              <a:latin typeface="Times New Roman" pitchFamily="18" charset="0"/>
              <a:cs typeface="Times New Roman" pitchFamily="18" charset="0"/>
            </a:endParaRPr>
          </a:p>
        </p:txBody>
      </p:sp>
      <p:pic>
        <p:nvPicPr>
          <p:cNvPr id="4" name="Picture 5"/>
          <p:cNvPicPr>
            <a:picLocks noChangeAspect="1" noChangeArrowheads="1"/>
          </p:cNvPicPr>
          <p:nvPr/>
        </p:nvPicPr>
        <p:blipFill>
          <a:blip r:embed="rId2" cstate="print"/>
          <a:srcRect/>
          <a:stretch>
            <a:fillRect/>
          </a:stretch>
        </p:blipFill>
        <p:spPr bwMode="auto">
          <a:xfrm>
            <a:off x="4499992" y="2348880"/>
            <a:ext cx="4356100" cy="3705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ZEMİN MADDESİ (MATRİKS)</a:t>
            </a:r>
            <a:endParaRPr lang="tr-TR" dirty="0"/>
          </a:p>
        </p:txBody>
      </p:sp>
      <p:sp>
        <p:nvSpPr>
          <p:cNvPr id="3" name="Content Placeholder 2"/>
          <p:cNvSpPr>
            <a:spLocks noGrp="1"/>
          </p:cNvSpPr>
          <p:nvPr>
            <p:ph idx="1"/>
          </p:nvPr>
        </p:nvSpPr>
        <p:spPr/>
        <p:txBody>
          <a:bodyPr>
            <a:normAutofit lnSpcReduction="10000"/>
          </a:bodyPr>
          <a:lstStyle/>
          <a:p>
            <a:pPr algn="just"/>
            <a:r>
              <a:rPr lang="tr-TR" dirty="0" smtClean="0"/>
              <a:t>Matriks, bağ dokusu hücrelerinin ve fibrillerinin içinde bulunduğu ortamdır.</a:t>
            </a:r>
          </a:p>
          <a:p>
            <a:pPr algn="just"/>
            <a:r>
              <a:rPr lang="tr-TR" dirty="0" smtClean="0"/>
              <a:t>Zemin ya da destek maddesi olarak bilinen matriks, bağ dokusu hücreleri tarafından sentezlenir. Işık mikroskobuyla görünebilir belirli bir yapısı yoktur ve şeffaftır.</a:t>
            </a:r>
          </a:p>
          <a:p>
            <a:pPr algn="just"/>
            <a:r>
              <a:rPr lang="tr-TR" dirty="0" smtClean="0"/>
              <a:t>Hücreler kılcal damarlarla matrikse gelen besin maddeleri ve suyu difüzyonla alırken, aynı yolla atık maddeleri matrikse bırakırlar.</a:t>
            </a:r>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ZEMİN MADDESİ (MATRİKS)</a:t>
            </a:r>
            <a:endParaRPr lang="tr-TR" dirty="0"/>
          </a:p>
        </p:txBody>
      </p:sp>
      <p:sp>
        <p:nvSpPr>
          <p:cNvPr id="3" name="Content Placeholder 2"/>
          <p:cNvSpPr>
            <a:spLocks noGrp="1"/>
          </p:cNvSpPr>
          <p:nvPr>
            <p:ph idx="1"/>
          </p:nvPr>
        </p:nvSpPr>
        <p:spPr/>
        <p:txBody>
          <a:bodyPr>
            <a:normAutofit fontScale="85000" lnSpcReduction="20000"/>
          </a:bodyPr>
          <a:lstStyle/>
          <a:p>
            <a:pPr>
              <a:buNone/>
            </a:pPr>
            <a:r>
              <a:rPr lang="tr-TR" b="1" dirty="0" smtClean="0"/>
              <a:t>İÇERİĞİ</a:t>
            </a:r>
          </a:p>
          <a:p>
            <a:pPr>
              <a:lnSpc>
                <a:spcPct val="90000"/>
              </a:lnSpc>
              <a:buFontTx/>
              <a:buChar char="•"/>
            </a:pPr>
            <a:r>
              <a:rPr lang="tr-TR" u="sng" dirty="0" smtClean="0"/>
              <a:t>Su</a:t>
            </a:r>
          </a:p>
          <a:p>
            <a:pPr>
              <a:lnSpc>
                <a:spcPct val="90000"/>
              </a:lnSpc>
              <a:buFontTx/>
              <a:buChar char="•"/>
            </a:pPr>
            <a:r>
              <a:rPr lang="tr-TR" u="sng" dirty="0" smtClean="0"/>
              <a:t>Proteoglikanlar</a:t>
            </a:r>
          </a:p>
          <a:p>
            <a:pPr>
              <a:lnSpc>
                <a:spcPct val="90000"/>
              </a:lnSpc>
              <a:buFontTx/>
              <a:buChar char="•"/>
            </a:pPr>
            <a:r>
              <a:rPr lang="tr-TR" u="sng" dirty="0" smtClean="0"/>
              <a:t>Glikozaminoglikanlar</a:t>
            </a:r>
            <a:r>
              <a:rPr lang="tr-TR" dirty="0" smtClean="0"/>
              <a:t> (hiyaluronik asit, kondroitin sülfatlar, dermatan sülfat, keratan sülfat, heparin ve heparan sülfat).</a:t>
            </a:r>
          </a:p>
          <a:p>
            <a:pPr>
              <a:lnSpc>
                <a:spcPct val="90000"/>
              </a:lnSpc>
              <a:buFontTx/>
              <a:buChar char="•"/>
            </a:pPr>
            <a:r>
              <a:rPr lang="tr-TR" dirty="0" smtClean="0"/>
              <a:t> </a:t>
            </a:r>
            <a:r>
              <a:rPr lang="tr-TR" u="sng" dirty="0" smtClean="0"/>
              <a:t>serbest sıvı, O2 </a:t>
            </a:r>
            <a:r>
              <a:rPr lang="tr-TR" dirty="0" smtClean="0"/>
              <a:t>ve </a:t>
            </a:r>
          </a:p>
          <a:p>
            <a:pPr>
              <a:lnSpc>
                <a:spcPct val="90000"/>
              </a:lnSpc>
              <a:buFontTx/>
              <a:buChar char="•"/>
            </a:pPr>
            <a:r>
              <a:rPr lang="tr-TR" u="sng" dirty="0" smtClean="0"/>
              <a:t>besin maddelerini </a:t>
            </a:r>
            <a:r>
              <a:rPr lang="tr-TR" dirty="0" smtClean="0"/>
              <a:t>(nutrient)taşır</a:t>
            </a:r>
          </a:p>
          <a:p>
            <a:pPr>
              <a:lnSpc>
                <a:spcPct val="90000"/>
              </a:lnSpc>
              <a:buNone/>
            </a:pPr>
            <a:endParaRPr lang="tr-TR" dirty="0" smtClean="0"/>
          </a:p>
          <a:p>
            <a:pPr>
              <a:lnSpc>
                <a:spcPct val="90000"/>
              </a:lnSpc>
              <a:buNone/>
            </a:pPr>
            <a:r>
              <a:rPr lang="tr-TR" u="sng" dirty="0" smtClean="0">
                <a:solidFill>
                  <a:srgbClr val="FF0000"/>
                </a:solidFill>
              </a:rPr>
              <a:t>Glikozaminoglikanlar,</a:t>
            </a:r>
            <a:r>
              <a:rPr lang="tr-TR" dirty="0" smtClean="0"/>
              <a:t> aminoşekerleri içeren karışık polisakkaritlerdir. Bunlar birleşerek proteoglikanları (% 95'i polisakkarit % 5'i protein) oluşturur</a:t>
            </a:r>
          </a:p>
          <a:p>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FİBRİLLER (LİFLER)</a:t>
            </a:r>
            <a:endParaRPr lang="tr-TR" dirty="0"/>
          </a:p>
        </p:txBody>
      </p:sp>
      <p:sp>
        <p:nvSpPr>
          <p:cNvPr id="3" name="Content Placeholder 2"/>
          <p:cNvSpPr>
            <a:spLocks noGrp="1"/>
          </p:cNvSpPr>
          <p:nvPr>
            <p:ph idx="1"/>
          </p:nvPr>
        </p:nvSpPr>
        <p:spPr/>
        <p:txBody>
          <a:bodyPr/>
          <a:lstStyle/>
          <a:p>
            <a:r>
              <a:rPr lang="tr-TR" dirty="0" smtClean="0"/>
              <a:t>Vücuttaki tüm destek dokularında (</a:t>
            </a:r>
            <a:r>
              <a:rPr lang="tr-TR" b="1" i="1" u="sng" dirty="0" smtClean="0"/>
              <a:t>bağ dokusu</a:t>
            </a:r>
            <a:r>
              <a:rPr lang="tr-TR" dirty="0" smtClean="0"/>
              <a:t>, kan, kıkırdak ve kemik dokusu) üç tip fibril vardır. </a:t>
            </a:r>
          </a:p>
          <a:p>
            <a:r>
              <a:rPr lang="tr-TR" dirty="0" smtClean="0"/>
              <a:t>Bunlar: </a:t>
            </a:r>
            <a:r>
              <a:rPr lang="tr-TR" i="1" u="sng" dirty="0" smtClean="0"/>
              <a:t>Kollajen</a:t>
            </a:r>
            <a:r>
              <a:rPr lang="tr-TR" dirty="0" smtClean="0"/>
              <a:t> , </a:t>
            </a:r>
            <a:r>
              <a:rPr lang="tr-TR" u="sng" dirty="0" smtClean="0"/>
              <a:t>elastik</a:t>
            </a:r>
            <a:r>
              <a:rPr lang="tr-TR" dirty="0" smtClean="0"/>
              <a:t> ve </a:t>
            </a:r>
            <a:r>
              <a:rPr lang="tr-TR" i="1" u="sng" dirty="0" smtClean="0"/>
              <a:t>retiküler fibrillerdir</a:t>
            </a:r>
          </a:p>
          <a:p>
            <a:endParaRPr lang="tr-T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KOLLOJEN LİFLER</a:t>
            </a:r>
            <a:endParaRPr lang="tr-TR" dirty="0"/>
          </a:p>
        </p:txBody>
      </p:sp>
      <p:sp>
        <p:nvSpPr>
          <p:cNvPr id="3" name="Content Placeholder 2"/>
          <p:cNvSpPr>
            <a:spLocks noGrp="1"/>
          </p:cNvSpPr>
          <p:nvPr>
            <p:ph idx="1"/>
          </p:nvPr>
        </p:nvSpPr>
        <p:spPr>
          <a:xfrm>
            <a:off x="457200" y="1600201"/>
            <a:ext cx="4042792" cy="3412976"/>
          </a:xfrm>
        </p:spPr>
        <p:txBody>
          <a:bodyPr>
            <a:normAutofit fontScale="92500" lnSpcReduction="10000"/>
          </a:bodyPr>
          <a:lstStyle/>
          <a:p>
            <a:pPr>
              <a:lnSpc>
                <a:spcPct val="90000"/>
              </a:lnSpc>
            </a:pPr>
            <a:r>
              <a:rPr lang="tr-TR" sz="3000" dirty="0" smtClean="0">
                <a:latin typeface="Times New Roman" pitchFamily="18" charset="0"/>
                <a:cs typeface="Times New Roman" pitchFamily="18" charset="0"/>
              </a:rPr>
              <a:t>En sık bulunan lif tipi</a:t>
            </a:r>
          </a:p>
          <a:p>
            <a:pPr>
              <a:lnSpc>
                <a:spcPct val="90000"/>
              </a:lnSpc>
            </a:pPr>
            <a:r>
              <a:rPr lang="tr-TR" sz="3000" dirty="0" smtClean="0">
                <a:latin typeface="Times New Roman" pitchFamily="18" charset="0"/>
                <a:cs typeface="Times New Roman" pitchFamily="18" charset="0"/>
              </a:rPr>
              <a:t>Polarizasyon mikroskobunda  izlenebilir.</a:t>
            </a:r>
          </a:p>
          <a:p>
            <a:pPr>
              <a:lnSpc>
                <a:spcPct val="90000"/>
              </a:lnSpc>
            </a:pPr>
            <a:r>
              <a:rPr lang="tr-TR" sz="3000" dirty="0" smtClean="0">
                <a:latin typeface="Times New Roman" pitchFamily="18" charset="0"/>
                <a:cs typeface="Times New Roman" pitchFamily="18" charset="0"/>
              </a:rPr>
              <a:t>Kuvvet karşı dirençli </a:t>
            </a:r>
          </a:p>
          <a:p>
            <a:pPr>
              <a:lnSpc>
                <a:spcPct val="90000"/>
              </a:lnSpc>
            </a:pPr>
            <a:r>
              <a:rPr lang="tr-TR" sz="3000" dirty="0" smtClean="0">
                <a:latin typeface="Times New Roman" pitchFamily="18" charset="0"/>
                <a:cs typeface="Times New Roman" pitchFamily="18" charset="0"/>
              </a:rPr>
              <a:t>Esnek değiller</a:t>
            </a:r>
          </a:p>
          <a:p>
            <a:pPr>
              <a:lnSpc>
                <a:spcPct val="90000"/>
              </a:lnSpc>
            </a:pPr>
            <a:r>
              <a:rPr lang="tr-TR" sz="3000" dirty="0" smtClean="0">
                <a:latin typeface="Times New Roman" pitchFamily="18" charset="0"/>
                <a:cs typeface="Times New Roman" pitchFamily="18" charset="0"/>
              </a:rPr>
              <a:t>Demetler yapar .</a:t>
            </a:r>
          </a:p>
          <a:p>
            <a:pPr>
              <a:lnSpc>
                <a:spcPct val="90000"/>
              </a:lnSpc>
            </a:pPr>
            <a:r>
              <a:rPr lang="tr-TR" sz="3000" dirty="0" smtClean="0">
                <a:latin typeface="Times New Roman" pitchFamily="18" charset="0"/>
                <a:cs typeface="Times New Roman" pitchFamily="18" charset="0"/>
              </a:rPr>
              <a:t>Dallanmaz</a:t>
            </a:r>
          </a:p>
          <a:p>
            <a:pPr>
              <a:lnSpc>
                <a:spcPct val="90000"/>
              </a:lnSpc>
            </a:pPr>
            <a:endParaRPr lang="tr-TR" dirty="0" smtClean="0">
              <a:latin typeface="Times New Roman" pitchFamily="18" charset="0"/>
              <a:cs typeface="Times New Roman" pitchFamily="18" charset="0"/>
            </a:endParaRPr>
          </a:p>
          <a:p>
            <a:endParaRPr lang="tr-TR" dirty="0"/>
          </a:p>
        </p:txBody>
      </p:sp>
      <p:sp>
        <p:nvSpPr>
          <p:cNvPr id="4" name="Rectangle 3"/>
          <p:cNvSpPr/>
          <p:nvPr/>
        </p:nvSpPr>
        <p:spPr>
          <a:xfrm>
            <a:off x="4427984" y="1340768"/>
            <a:ext cx="3528392" cy="5078313"/>
          </a:xfrm>
          <a:prstGeom prst="rect">
            <a:avLst/>
          </a:prstGeom>
        </p:spPr>
        <p:txBody>
          <a:bodyPr wrap="square">
            <a:spAutoFit/>
          </a:bodyPr>
          <a:lstStyle/>
          <a:p>
            <a:pPr>
              <a:lnSpc>
                <a:spcPct val="90000"/>
              </a:lnSpc>
              <a:buFont typeface="Arial" pitchFamily="34" charset="0"/>
              <a:buChar char="•"/>
            </a:pPr>
            <a:r>
              <a:rPr lang="tr-TR" sz="2400" dirty="0" smtClean="0">
                <a:latin typeface="Times New Roman" pitchFamily="18" charset="0"/>
                <a:cs typeface="Times New Roman" pitchFamily="18" charset="0"/>
              </a:rPr>
              <a:t>Değişik kollagen tipleri bulunur. </a:t>
            </a:r>
          </a:p>
          <a:p>
            <a:pPr>
              <a:lnSpc>
                <a:spcPct val="90000"/>
              </a:lnSpc>
              <a:buFont typeface="Arial" pitchFamily="34" charset="0"/>
              <a:buChar char="•"/>
            </a:pPr>
            <a:endParaRPr lang="tr-TR" sz="2400" dirty="0" smtClean="0">
              <a:latin typeface="Times New Roman" pitchFamily="18" charset="0"/>
              <a:cs typeface="Times New Roman" pitchFamily="18" charset="0"/>
            </a:endParaRPr>
          </a:p>
          <a:p>
            <a:pPr>
              <a:lnSpc>
                <a:spcPct val="90000"/>
              </a:lnSpc>
              <a:buFont typeface="Arial" pitchFamily="34" charset="0"/>
              <a:buChar char="•"/>
            </a:pPr>
            <a:r>
              <a:rPr lang="tr-TR" sz="2400" dirty="0" smtClean="0">
                <a:latin typeface="Times New Roman" pitchFamily="18" charset="0"/>
                <a:cs typeface="Times New Roman" pitchFamily="18" charset="0"/>
              </a:rPr>
              <a:t>Tropokollagen molekülleri mikrofibrilleri oluşturur.</a:t>
            </a:r>
          </a:p>
          <a:p>
            <a:pPr>
              <a:lnSpc>
                <a:spcPct val="90000"/>
              </a:lnSpc>
              <a:buFont typeface="Arial" pitchFamily="34" charset="0"/>
              <a:buChar char="•"/>
            </a:pPr>
            <a:endParaRPr lang="tr-TR" sz="2400" dirty="0" smtClean="0">
              <a:latin typeface="Times New Roman" pitchFamily="18" charset="0"/>
              <a:cs typeface="Times New Roman" pitchFamily="18" charset="0"/>
            </a:endParaRPr>
          </a:p>
          <a:p>
            <a:pPr>
              <a:lnSpc>
                <a:spcPct val="90000"/>
              </a:lnSpc>
            </a:pPr>
            <a:r>
              <a:rPr lang="tr-TR" sz="2400" dirty="0" smtClean="0">
                <a:latin typeface="Times New Roman" pitchFamily="18" charset="0"/>
                <a:cs typeface="Times New Roman" pitchFamily="18" charset="0"/>
              </a:rPr>
              <a:t>Buların paketlenmesi  fibril yapısını oluşturur.</a:t>
            </a:r>
          </a:p>
          <a:p>
            <a:pPr>
              <a:lnSpc>
                <a:spcPct val="90000"/>
              </a:lnSpc>
            </a:pPr>
            <a:endParaRPr lang="tr-TR" sz="2400" dirty="0" smtClean="0">
              <a:latin typeface="Times New Roman" pitchFamily="18" charset="0"/>
              <a:cs typeface="Times New Roman" pitchFamily="18" charset="0"/>
            </a:endParaRPr>
          </a:p>
          <a:p>
            <a:pPr>
              <a:lnSpc>
                <a:spcPct val="90000"/>
              </a:lnSpc>
              <a:buFont typeface="Arial" pitchFamily="34" charset="0"/>
              <a:buChar char="•"/>
            </a:pPr>
            <a:r>
              <a:rPr lang="tr-TR" sz="2400" dirty="0">
                <a:latin typeface="Times New Roman" pitchFamily="18" charset="0"/>
                <a:cs typeface="Times New Roman" pitchFamily="18" charset="0"/>
              </a:rPr>
              <a:t>F</a:t>
            </a:r>
            <a:r>
              <a:rPr lang="tr-TR" sz="2400" dirty="0" smtClean="0">
                <a:latin typeface="Times New Roman" pitchFamily="18" charset="0"/>
                <a:cs typeface="Times New Roman" pitchFamily="18" charset="0"/>
              </a:rPr>
              <a:t>ibriller lifleri yapar. (enine cizgilenme gösterir.)</a:t>
            </a:r>
          </a:p>
          <a:p>
            <a:pPr>
              <a:lnSpc>
                <a:spcPct val="90000"/>
              </a:lnSpc>
              <a:buFont typeface="Arial" pitchFamily="34" charset="0"/>
              <a:buChar char="•"/>
            </a:pPr>
            <a:endParaRPr lang="tr-TR" sz="2400" dirty="0" smtClean="0">
              <a:latin typeface="Times New Roman" pitchFamily="18" charset="0"/>
              <a:cs typeface="Times New Roman" pitchFamily="18" charset="0"/>
            </a:endParaRPr>
          </a:p>
          <a:p>
            <a:pPr>
              <a:lnSpc>
                <a:spcPct val="90000"/>
              </a:lnSpc>
            </a:pPr>
            <a:r>
              <a:rPr lang="tr-TR" sz="2400" dirty="0" smtClean="0">
                <a:latin typeface="Times New Roman" pitchFamily="18" charset="0"/>
                <a:cs typeface="Times New Roman" pitchFamily="18" charset="0"/>
              </a:rPr>
              <a:t>Kollagen demetleri lifler  yapar</a:t>
            </a:r>
            <a:endParaRPr lang="tr-TR" sz="2400" dirty="0">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2" cstate="print"/>
          <a:srcRect/>
          <a:stretch>
            <a:fillRect/>
          </a:stretch>
        </p:blipFill>
        <p:spPr bwMode="auto">
          <a:xfrm>
            <a:off x="6876256" y="0"/>
            <a:ext cx="1692275" cy="1382713"/>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ollagen-fibers-1331.jpg"/>
          <p:cNvPicPr>
            <a:picLocks noChangeAspect="1" noChangeArrowheads="1"/>
          </p:cNvPicPr>
          <p:nvPr/>
        </p:nvPicPr>
        <p:blipFill>
          <a:blip r:embed="rId2" cstate="print"/>
          <a:srcRect/>
          <a:stretch>
            <a:fillRect/>
          </a:stretch>
        </p:blipFill>
        <p:spPr bwMode="auto">
          <a:xfrm>
            <a:off x="1187624" y="1628800"/>
            <a:ext cx="6310171" cy="324036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latin typeface="Times New Roman" pitchFamily="18" charset="0"/>
                <a:cs typeface="Times New Roman" pitchFamily="18" charset="0"/>
              </a:rPr>
              <a:t>Elastik  lifler</a:t>
            </a:r>
            <a:endParaRPr lang="tr-TR"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tr-TR" dirty="0" smtClean="0"/>
              <a:t>Elastin adı verilen proteinlerden oluşurlar</a:t>
            </a:r>
          </a:p>
          <a:p>
            <a:r>
              <a:rPr lang="tr-TR" dirty="0" smtClean="0"/>
              <a:t>Dallanma yaparlar</a:t>
            </a:r>
          </a:p>
          <a:p>
            <a:r>
              <a:rPr lang="tr-TR" dirty="0" smtClean="0"/>
              <a:t>Kollojen liflere göre oldukça esnektirler</a:t>
            </a:r>
          </a:p>
          <a:p>
            <a:r>
              <a:rPr lang="tr-TR" dirty="0" smtClean="0"/>
              <a:t>Gerilmeye karşı dayanıklı değillerdir, kolaylıkla koparlar.</a:t>
            </a:r>
            <a:endParaRPr lang="tr-TR" dirty="0"/>
          </a:p>
        </p:txBody>
      </p:sp>
      <p:pic>
        <p:nvPicPr>
          <p:cNvPr id="21507" name="Picture 3"/>
          <p:cNvPicPr>
            <a:picLocks noChangeAspect="1" noChangeArrowheads="1"/>
          </p:cNvPicPr>
          <p:nvPr/>
        </p:nvPicPr>
        <p:blipFill>
          <a:blip r:embed="rId2" cstate="print"/>
          <a:srcRect/>
          <a:stretch>
            <a:fillRect/>
          </a:stretch>
        </p:blipFill>
        <p:spPr bwMode="auto">
          <a:xfrm>
            <a:off x="6877051" y="157201"/>
            <a:ext cx="1727398" cy="1615616"/>
          </a:xfrm>
          <a:prstGeom prst="rect">
            <a:avLst/>
          </a:prstGeom>
          <a:noFill/>
        </p:spPr>
      </p:pic>
      <p:pic>
        <p:nvPicPr>
          <p:cNvPr id="21509" name="Picture 5" descr="http://classconnection.s3.amazonaws.com/37/flashcards/367037/jpg/connective___areolar1347847995542.jpg"/>
          <p:cNvPicPr>
            <a:picLocks noChangeAspect="1" noChangeArrowheads="1"/>
          </p:cNvPicPr>
          <p:nvPr/>
        </p:nvPicPr>
        <p:blipFill>
          <a:blip r:embed="rId3" cstate="print"/>
          <a:srcRect/>
          <a:stretch>
            <a:fillRect/>
          </a:stretch>
        </p:blipFill>
        <p:spPr bwMode="auto">
          <a:xfrm>
            <a:off x="3347864" y="4077072"/>
            <a:ext cx="3060339" cy="244827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latin typeface="Times New Roman" pitchFamily="18" charset="0"/>
                <a:cs typeface="Times New Roman" pitchFamily="18" charset="0"/>
              </a:rPr>
              <a:t>Retiküler lifler</a:t>
            </a:r>
            <a:endParaRPr lang="tr-TR"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tr-TR" dirty="0" smtClean="0"/>
              <a:t>Çok incedirler. İnce dallanmalar yaparak örümcek ağı gibi bir yapı oluştururlar</a:t>
            </a:r>
          </a:p>
          <a:p>
            <a:r>
              <a:rPr lang="tr-TR" dirty="0" smtClean="0"/>
              <a:t>Retikülin denilen proteinlerden oluşurlar</a:t>
            </a:r>
          </a:p>
          <a:p>
            <a:r>
              <a:rPr lang="tr-TR" smtClean="0"/>
              <a:t>Lenf düğümlerinde</a:t>
            </a:r>
            <a:r>
              <a:rPr lang="tr-TR" dirty="0" smtClean="0"/>
              <a:t>, dalakta, </a:t>
            </a:r>
            <a:r>
              <a:rPr lang="tr-TR" smtClean="0"/>
              <a:t>kan damarlarının </a:t>
            </a:r>
            <a:r>
              <a:rPr lang="tr-TR" dirty="0" smtClean="0"/>
              <a:t>endotelyumlarında ve kırmızı kemik iliğinde bulunurlar.</a:t>
            </a:r>
            <a:endParaRPr lang="tr-TR" dirty="0"/>
          </a:p>
        </p:txBody>
      </p:sp>
      <p:pic>
        <p:nvPicPr>
          <p:cNvPr id="4" name="Picture 6"/>
          <p:cNvPicPr>
            <a:picLocks noChangeAspect="1" noChangeArrowheads="1"/>
          </p:cNvPicPr>
          <p:nvPr/>
        </p:nvPicPr>
        <p:blipFill>
          <a:blip r:embed="rId2" cstate="print"/>
          <a:srcRect/>
          <a:stretch>
            <a:fillRect/>
          </a:stretch>
        </p:blipFill>
        <p:spPr>
          <a:xfrm>
            <a:off x="6948264" y="188640"/>
            <a:ext cx="1276350" cy="1276350"/>
          </a:xfrm>
          <a:prstGeom prst="rect">
            <a:avLst/>
          </a:prstGeom>
          <a:noFill/>
          <a:ln/>
        </p:spPr>
      </p:pic>
      <p:pic>
        <p:nvPicPr>
          <p:cNvPr id="22530" name="Picture 2" descr="http://legacy.owensboro.kctcs.edu/gcaplan/anat/notes/ReticFib.jpg"/>
          <p:cNvPicPr>
            <a:picLocks noChangeAspect="1" noChangeArrowheads="1"/>
          </p:cNvPicPr>
          <p:nvPr/>
        </p:nvPicPr>
        <p:blipFill>
          <a:blip r:embed="rId3" cstate="print"/>
          <a:srcRect/>
          <a:stretch>
            <a:fillRect/>
          </a:stretch>
        </p:blipFill>
        <p:spPr bwMode="auto">
          <a:xfrm>
            <a:off x="3347864" y="4293096"/>
            <a:ext cx="3507804" cy="2338537"/>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dirty="0" smtClean="0"/>
              <a:t>BAĞ DOKUSUNUN HÜCRELERİ</a:t>
            </a:r>
            <a:br>
              <a:rPr lang="tr-TR" b="1" dirty="0" smtClean="0"/>
            </a:br>
            <a:endParaRPr lang="tr-TR" dirty="0"/>
          </a:p>
        </p:txBody>
      </p:sp>
      <p:sp>
        <p:nvSpPr>
          <p:cNvPr id="3" name="Content Placeholder 2"/>
          <p:cNvSpPr>
            <a:spLocks noGrp="1"/>
          </p:cNvSpPr>
          <p:nvPr>
            <p:ph idx="1"/>
          </p:nvPr>
        </p:nvSpPr>
        <p:spPr/>
        <p:txBody>
          <a:bodyPr>
            <a:normAutofit fontScale="85000" lnSpcReduction="10000"/>
          </a:bodyPr>
          <a:lstStyle/>
          <a:p>
            <a:pPr algn="just">
              <a:lnSpc>
                <a:spcPct val="80000"/>
              </a:lnSpc>
            </a:pPr>
            <a:r>
              <a:rPr lang="tr-TR" dirty="0" smtClean="0"/>
              <a:t>Bağ dokusunda bulanan hücreler iki sınıfta incelenir: </a:t>
            </a:r>
          </a:p>
          <a:p>
            <a:pPr algn="just">
              <a:lnSpc>
                <a:spcPct val="80000"/>
              </a:lnSpc>
              <a:buNone/>
            </a:pPr>
            <a:r>
              <a:rPr lang="tr-TR" dirty="0" smtClean="0"/>
              <a:t>1) Sabit hücreler </a:t>
            </a:r>
          </a:p>
          <a:p>
            <a:pPr algn="just">
              <a:lnSpc>
                <a:spcPct val="80000"/>
              </a:lnSpc>
              <a:buNone/>
            </a:pPr>
            <a:r>
              <a:rPr lang="tr-TR" dirty="0" smtClean="0"/>
              <a:t>2) Hareketli hücreler.</a:t>
            </a:r>
          </a:p>
          <a:p>
            <a:pPr algn="just">
              <a:lnSpc>
                <a:spcPct val="80000"/>
              </a:lnSpc>
              <a:buNone/>
            </a:pPr>
            <a:endParaRPr lang="tr-TR" dirty="0"/>
          </a:p>
          <a:p>
            <a:pPr algn="just">
              <a:lnSpc>
                <a:spcPct val="80000"/>
              </a:lnSpc>
            </a:pPr>
            <a:r>
              <a:rPr lang="tr-TR" dirty="0" smtClean="0"/>
              <a:t>Hücre dışı ortamın (matriks) üretilmesinden ve devamından sorumlu olan fibroblastlar, farklılaşmamış mezenşimal hücreler, enerji depolayan yağ hücreleri ve retiküler fibrilleri sentezleyen retiküler hücreler sabit hücrelere örnek oluşturur. Dokuda meydana gelen bir hasardaki tepkimede işlevsel olan ve daha çok kısa süreli olaylarda yer alan hücreler ise hareketli hücrelerdir. Makrofajlar, eozinofil lökositler, mast hücreleri, lenfositler, plazma hücreleri ve pigment hücreleri hareketli hücreleri oluştururlar. </a:t>
            </a:r>
          </a:p>
          <a:p>
            <a:pPr algn="just">
              <a:lnSpc>
                <a:spcPct val="80000"/>
              </a:lnSpc>
            </a:pPr>
            <a:endParaRPr lang="tr-T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dirty="0" smtClean="0"/>
              <a:t>BAĞ DOKUSUNUN HÜCRELERİ</a:t>
            </a:r>
            <a:br>
              <a:rPr lang="tr-TR" b="1" dirty="0" smtClean="0"/>
            </a:br>
            <a:endParaRPr lang="tr-TR" dirty="0"/>
          </a:p>
        </p:txBody>
      </p:sp>
      <p:sp>
        <p:nvSpPr>
          <p:cNvPr id="3" name="Content Placeholder 2"/>
          <p:cNvSpPr>
            <a:spLocks noGrp="1"/>
          </p:cNvSpPr>
          <p:nvPr>
            <p:ph idx="1"/>
          </p:nvPr>
        </p:nvSpPr>
        <p:spPr>
          <a:xfrm>
            <a:off x="457200" y="1600200"/>
            <a:ext cx="6923112" cy="4525963"/>
          </a:xfrm>
        </p:spPr>
        <p:txBody>
          <a:bodyPr>
            <a:normAutofit fontScale="77500" lnSpcReduction="20000"/>
          </a:bodyPr>
          <a:lstStyle/>
          <a:p>
            <a:pPr>
              <a:lnSpc>
                <a:spcPct val="90000"/>
              </a:lnSpc>
            </a:pPr>
            <a:r>
              <a:rPr lang="tr-TR" b="1" dirty="0" smtClean="0">
                <a:latin typeface="Times New Roman" pitchFamily="18" charset="0"/>
                <a:cs typeface="Times New Roman" pitchFamily="18" charset="0"/>
              </a:rPr>
              <a:t>Mezenşim hücreleri( Diferansiye olmamış)</a:t>
            </a:r>
          </a:p>
          <a:p>
            <a:pPr>
              <a:lnSpc>
                <a:spcPct val="90000"/>
              </a:lnSpc>
            </a:pPr>
            <a:r>
              <a:rPr lang="tr-TR" b="1" dirty="0" smtClean="0">
                <a:latin typeface="Times New Roman" pitchFamily="18" charset="0"/>
                <a:cs typeface="Times New Roman" pitchFamily="18" charset="0"/>
              </a:rPr>
              <a:t>Fibroblast,    </a:t>
            </a:r>
          </a:p>
          <a:p>
            <a:pPr>
              <a:lnSpc>
                <a:spcPct val="90000"/>
              </a:lnSpc>
            </a:pPr>
            <a:r>
              <a:rPr lang="tr-TR" b="1" dirty="0" smtClean="0">
                <a:latin typeface="Times New Roman" pitchFamily="18" charset="0"/>
                <a:cs typeface="Times New Roman" pitchFamily="18" charset="0"/>
              </a:rPr>
              <a:t> Fibrosit, </a:t>
            </a:r>
          </a:p>
          <a:p>
            <a:pPr>
              <a:lnSpc>
                <a:spcPct val="90000"/>
              </a:lnSpc>
            </a:pPr>
            <a:r>
              <a:rPr lang="tr-TR" b="1" dirty="0" smtClean="0">
                <a:latin typeface="Times New Roman" pitchFamily="18" charset="0"/>
                <a:cs typeface="Times New Roman" pitchFamily="18" charset="0"/>
              </a:rPr>
              <a:t> Myofibroblast</a:t>
            </a:r>
          </a:p>
          <a:p>
            <a:pPr>
              <a:lnSpc>
                <a:spcPct val="90000"/>
              </a:lnSpc>
            </a:pPr>
            <a:r>
              <a:rPr lang="tr-TR" b="1" dirty="0" smtClean="0">
                <a:latin typeface="Times New Roman" pitchFamily="18" charset="0"/>
                <a:cs typeface="Times New Roman" pitchFamily="18" charset="0"/>
              </a:rPr>
              <a:t>Histiyosit,   </a:t>
            </a:r>
          </a:p>
          <a:p>
            <a:pPr>
              <a:lnSpc>
                <a:spcPct val="90000"/>
              </a:lnSpc>
            </a:pPr>
            <a:r>
              <a:rPr lang="tr-TR" b="1" dirty="0" smtClean="0">
                <a:latin typeface="Times New Roman" pitchFamily="18" charset="0"/>
                <a:cs typeface="Times New Roman" pitchFamily="18" charset="0"/>
              </a:rPr>
              <a:t> Makrofaj</a:t>
            </a:r>
          </a:p>
          <a:p>
            <a:pPr>
              <a:lnSpc>
                <a:spcPct val="90000"/>
              </a:lnSpc>
            </a:pPr>
            <a:r>
              <a:rPr lang="tr-TR" b="1" dirty="0" smtClean="0">
                <a:latin typeface="Times New Roman" pitchFamily="18" charset="0"/>
                <a:cs typeface="Times New Roman" pitchFamily="18" charset="0"/>
              </a:rPr>
              <a:t>Plazmosit</a:t>
            </a:r>
          </a:p>
          <a:p>
            <a:pPr>
              <a:lnSpc>
                <a:spcPct val="90000"/>
              </a:lnSpc>
            </a:pPr>
            <a:r>
              <a:rPr lang="tr-TR" b="1" dirty="0" smtClean="0">
                <a:latin typeface="Times New Roman" pitchFamily="18" charset="0"/>
                <a:cs typeface="Times New Roman" pitchFamily="18" charset="0"/>
              </a:rPr>
              <a:t>(Mastosit) Mast hücresi</a:t>
            </a:r>
          </a:p>
          <a:p>
            <a:pPr>
              <a:lnSpc>
                <a:spcPct val="90000"/>
              </a:lnSpc>
            </a:pPr>
            <a:r>
              <a:rPr lang="tr-TR" b="1" dirty="0" smtClean="0">
                <a:latin typeface="Times New Roman" pitchFamily="18" charset="0"/>
                <a:cs typeface="Times New Roman" pitchFamily="18" charset="0"/>
              </a:rPr>
              <a:t>Yağ hücreleri</a:t>
            </a:r>
          </a:p>
          <a:p>
            <a:pPr>
              <a:lnSpc>
                <a:spcPct val="90000"/>
              </a:lnSpc>
            </a:pPr>
            <a:r>
              <a:rPr lang="tr-TR" b="1" dirty="0" smtClean="0">
                <a:latin typeface="Times New Roman" pitchFamily="18" charset="0"/>
                <a:cs typeface="Times New Roman" pitchFamily="18" charset="0"/>
              </a:rPr>
              <a:t>Bağdokusu hücreleri baş bölgesinde nöral krestten</a:t>
            </a:r>
          </a:p>
          <a:p>
            <a:pPr>
              <a:lnSpc>
                <a:spcPct val="90000"/>
              </a:lnSpc>
            </a:pPr>
            <a:r>
              <a:rPr lang="tr-TR" b="1" dirty="0" smtClean="0">
                <a:latin typeface="Times New Roman" pitchFamily="18" charset="0"/>
                <a:cs typeface="Times New Roman" pitchFamily="18" charset="0"/>
              </a:rPr>
              <a:t>Bütün gövdede mezodermden gelişen mezenşimden gelişir.</a:t>
            </a:r>
          </a:p>
          <a:p>
            <a:endParaRPr lang="tr-TR" dirty="0"/>
          </a:p>
        </p:txBody>
      </p:sp>
      <p:sp>
        <p:nvSpPr>
          <p:cNvPr id="4" name="Rectangle 4"/>
          <p:cNvSpPr txBox="1">
            <a:spLocks noChangeArrowheads="1"/>
          </p:cNvSpPr>
          <p:nvPr/>
        </p:nvSpPr>
        <p:spPr>
          <a:xfrm>
            <a:off x="6881813" y="1412776"/>
            <a:ext cx="1938659" cy="2303462"/>
          </a:xfrm>
          <a:prstGeom prst="rect">
            <a:avLst/>
          </a:prstGeom>
        </p:spPr>
        <p:txBody>
          <a:body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tr-TR" sz="24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Nötrofil</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tr-TR" sz="2400" b="1" i="0" u="none" strike="noStrike" kern="1200" cap="none" spc="0" normalizeH="0" baseline="0" noProof="0" smtClean="0">
                <a:ln>
                  <a:noFill/>
                </a:ln>
                <a:solidFill>
                  <a:schemeClr val="tx1"/>
                </a:solidFill>
                <a:effectLst/>
                <a:uLnTx/>
                <a:uFillTx/>
                <a:latin typeface="Times New Roman" pitchFamily="18" charset="0"/>
                <a:cs typeface="Times New Roman" pitchFamily="18" charset="0"/>
              </a:rPr>
              <a:t>Lenfosit</a:t>
            </a:r>
            <a:endParaRPr kumimoji="0" lang="tr-TR" sz="24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tr-TR" sz="24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Eozinofil</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tr-TR" sz="24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Monosit</a:t>
            </a:r>
          </a:p>
          <a:p>
            <a:pPr marL="342900" marR="0" lvl="0" indent="-342900" algn="l" defTabSz="914400" rtl="0" eaLnBrk="1" fontAlgn="auto" latinLnBrk="0" hangingPunct="1">
              <a:lnSpc>
                <a:spcPct val="90000"/>
              </a:lnSpc>
              <a:spcBef>
                <a:spcPct val="20000"/>
              </a:spcBef>
              <a:spcAft>
                <a:spcPts val="0"/>
              </a:spcAft>
              <a:buClrTx/>
              <a:buSzTx/>
              <a:buFontTx/>
              <a:buNone/>
              <a:tabLst/>
              <a:defRPr/>
            </a:pPr>
            <a:r>
              <a:rPr kumimoji="0" lang="tr-TR" sz="24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tr-TR" sz="24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TotalTime>
  <Words>431</Words>
  <Application>Microsoft Office PowerPoint</Application>
  <PresentationFormat>Ekran Gösterisi (4:3)</PresentationFormat>
  <Paragraphs>87</Paragraphs>
  <Slides>12</Slides>
  <Notes>0</Notes>
  <HiddenSlides>0</HiddenSlides>
  <MMClips>0</MMClips>
  <ScaleCrop>false</ScaleCrop>
  <HeadingPairs>
    <vt:vector size="4" baseType="variant">
      <vt:variant>
        <vt:lpstr>Tema</vt:lpstr>
      </vt:variant>
      <vt:variant>
        <vt:i4>1</vt:i4>
      </vt:variant>
      <vt:variant>
        <vt:lpstr>Slayt Başlıkları</vt:lpstr>
      </vt:variant>
      <vt:variant>
        <vt:i4>12</vt:i4>
      </vt:variant>
    </vt:vector>
  </HeadingPairs>
  <TitlesOfParts>
    <vt:vector size="13" baseType="lpstr">
      <vt:lpstr>Office Theme</vt:lpstr>
      <vt:lpstr>BAĞ DOKU</vt:lpstr>
      <vt:lpstr>Bağ Dokusu Yapı ve Görevleri</vt:lpstr>
      <vt:lpstr>Bağ Dokusu Bileşenleri</vt:lpstr>
      <vt:lpstr>ZEMİN MADDESİ (MATRİKS)</vt:lpstr>
      <vt:lpstr>ZEMİN MADDESİ (MATRİKS)</vt:lpstr>
      <vt:lpstr>FİBRİLLER (LİFLER)</vt:lpstr>
      <vt:lpstr>KOLLOJEN LİFLER</vt:lpstr>
      <vt:lpstr>PowerPoint Sunusu</vt:lpstr>
      <vt:lpstr>Elastik  lifler</vt:lpstr>
      <vt:lpstr>Retiküler lifler</vt:lpstr>
      <vt:lpstr>BAĞ DOKUSUNUN HÜCRELERİ </vt:lpstr>
      <vt:lpstr>BAĞ DOKUSUNUN HÜCRELERİ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BAĞ DOKU</dc:title>
  <dc:creator>Bilgin</dc:creator>
  <cp:lastModifiedBy>Eylem</cp:lastModifiedBy>
  <cp:revision>25</cp:revision>
  <dcterms:created xsi:type="dcterms:W3CDTF">2013-03-04T18:05:54Z</dcterms:created>
  <dcterms:modified xsi:type="dcterms:W3CDTF">2020-03-19T09:54:32Z</dcterms:modified>
</cp:coreProperties>
</file>