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5"/>
  </p:handoutMasterIdLst>
  <p:sldIdLst>
    <p:sldId id="256" r:id="rId2"/>
    <p:sldId id="290" r:id="rId3"/>
    <p:sldId id="260" r:id="rId4"/>
    <p:sldId id="276" r:id="rId5"/>
    <p:sldId id="277" r:id="rId6"/>
    <p:sldId id="285" r:id="rId7"/>
    <p:sldId id="286" r:id="rId8"/>
    <p:sldId id="283" r:id="rId9"/>
    <p:sldId id="282" r:id="rId10"/>
    <p:sldId id="257" r:id="rId11"/>
    <p:sldId id="284" r:id="rId12"/>
    <p:sldId id="258" r:id="rId13"/>
    <p:sldId id="271" r:id="rId14"/>
    <p:sldId id="261" r:id="rId15"/>
    <p:sldId id="262" r:id="rId16"/>
    <p:sldId id="263" r:id="rId17"/>
    <p:sldId id="264" r:id="rId18"/>
    <p:sldId id="265" r:id="rId19"/>
    <p:sldId id="273" r:id="rId20"/>
    <p:sldId id="266" r:id="rId21"/>
    <p:sldId id="268" r:id="rId22"/>
    <p:sldId id="269" r:id="rId23"/>
    <p:sldId id="270" r:id="rId24"/>
    <p:sldId id="274" r:id="rId25"/>
    <p:sldId id="275" r:id="rId26"/>
    <p:sldId id="278" r:id="rId27"/>
    <p:sldId id="272" r:id="rId28"/>
    <p:sldId id="279" r:id="rId29"/>
    <p:sldId id="280" r:id="rId30"/>
    <p:sldId id="281" r:id="rId31"/>
    <p:sldId id="287" r:id="rId32"/>
    <p:sldId id="288" r:id="rId33"/>
    <p:sldId id="289" r:id="rId3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4667" autoAdjust="0"/>
  </p:normalViewPr>
  <p:slideViewPr>
    <p:cSldViewPr>
      <p:cViewPr varScale="1">
        <p:scale>
          <a:sx n="81" d="100"/>
          <a:sy n="81" d="100"/>
        </p:scale>
        <p:origin x="108" y="7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10.03.2021</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uk-UA"/>
              <a:t>Зразок заголовка</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Зразок підзаголовка</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uk-UA"/>
              <a:t>Зразок заголовка</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uk-UA"/>
              <a:t>Зразок заголовка</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Зразок тексту</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uk-UA"/>
              <a:t>Зразок заголовка</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uk-UA"/>
              <a:t>Зразок заголовка</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uk-UA"/>
              <a:t>Зразок заголовка</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uk-UA"/>
              <a:t>Зразок заголовка</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uk-UA"/>
              <a:t>Зразок заголовка</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uk-UA"/>
              <a:t>Зразок заголовка</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uk-UA"/>
              <a:t>Зразок заголовка</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Halkla İlişkiler ve Tanıtım</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63176"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İLETİŞİM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HİT 428 Medya ve Toplumsal Temsil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emsil: Kültürel Temsiller ve Anlamlandırma Uygulamaları: Stuart Hall, İdil  Dündar: Amazon.com.tr">
            <a:extLst>
              <a:ext uri="{FF2B5EF4-FFF2-40B4-BE49-F238E27FC236}">
                <a16:creationId xmlns:a16="http://schemas.microsoft.com/office/drawing/2014/main" id="{5A314B9F-F2EE-4241-928E-17B3722E2751}"/>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2761" r="35262" b="1"/>
          <a:stretch/>
        </p:blipFill>
        <p:spPr bwMode="auto">
          <a:xfrm>
            <a:off x="1115616" y="116632"/>
            <a:ext cx="5328592" cy="5971626"/>
          </a:xfrm>
          <a:prstGeom prst="rect">
            <a:avLst/>
          </a:prstGeom>
          <a:solidFill>
            <a:srgbClr val="FFFFFF"/>
          </a:solidFill>
        </p:spPr>
      </p:pic>
    </p:spTree>
    <p:extLst>
      <p:ext uri="{BB962C8B-B14F-4D97-AF65-F5344CB8AC3E}">
        <p14:creationId xmlns:p14="http://schemas.microsoft.com/office/powerpoint/2010/main" val="2209664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2EA5E91E-9F1D-4A1D-9078-476DB1F67263}"/>
              </a:ext>
            </a:extLst>
          </p:cNvPr>
          <p:cNvSpPr>
            <a:spLocks noGrp="1"/>
          </p:cNvSpPr>
          <p:nvPr>
            <p:ph type="title"/>
          </p:nvPr>
        </p:nvSpPr>
        <p:spPr>
          <a:xfrm>
            <a:off x="457200" y="274638"/>
            <a:ext cx="8229600" cy="1143000"/>
          </a:xfrm>
        </p:spPr>
        <p:txBody>
          <a:bodyPr/>
          <a:lstStyle/>
          <a:p>
            <a:r>
              <a:rPr lang="tr-TR" dirty="0"/>
              <a:t>Temsil nedir?</a:t>
            </a:r>
            <a:endParaRPr lang="en-US" dirty="0"/>
          </a:p>
        </p:txBody>
      </p:sp>
      <p:sp>
        <p:nvSpPr>
          <p:cNvPr id="3" name="İçerik Yer Tutucusu 2">
            <a:extLst>
              <a:ext uri="{FF2B5EF4-FFF2-40B4-BE49-F238E27FC236}">
                <a16:creationId xmlns:a16="http://schemas.microsoft.com/office/drawing/2014/main" id="{A8AAEFD4-B832-417A-BEFF-750B9AB403D2}"/>
              </a:ext>
            </a:extLst>
          </p:cNvPr>
          <p:cNvSpPr>
            <a:spLocks noGrp="1"/>
          </p:cNvSpPr>
          <p:nvPr>
            <p:ph sz="half" idx="1"/>
          </p:nvPr>
        </p:nvSpPr>
        <p:spPr>
          <a:xfrm>
            <a:off x="457200" y="1600200"/>
            <a:ext cx="4038600" cy="4525963"/>
          </a:xfrm>
        </p:spPr>
        <p:txBody>
          <a:bodyPr wrap="square" anchor="t">
            <a:normAutofit/>
          </a:bodyPr>
          <a:lstStyle/>
          <a:p>
            <a:r>
              <a:rPr lang="tr-TR" dirty="0"/>
              <a:t>Temsil nasıl işler?</a:t>
            </a:r>
          </a:p>
          <a:p>
            <a:r>
              <a:rPr lang="tr-TR" dirty="0"/>
              <a:t>Dil?</a:t>
            </a:r>
          </a:p>
          <a:p>
            <a:r>
              <a:rPr lang="tr-TR" dirty="0"/>
              <a:t>Anlam?</a:t>
            </a:r>
          </a:p>
          <a:p>
            <a:r>
              <a:rPr lang="tr-TR" dirty="0"/>
              <a:t>İdeoloji?</a:t>
            </a:r>
            <a:endParaRPr lang="en-US" dirty="0"/>
          </a:p>
        </p:txBody>
      </p:sp>
      <p:pic>
        <p:nvPicPr>
          <p:cNvPr id="1026" name="Picture 2" descr="representation-matters-in-stock-photos | Muslim Girl">
            <a:extLst>
              <a:ext uri="{FF2B5EF4-FFF2-40B4-BE49-F238E27FC236}">
                <a16:creationId xmlns:a16="http://schemas.microsoft.com/office/drawing/2014/main" id="{A912962E-3B1F-4CD5-A16F-5025269886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462" r="27431" b="3"/>
          <a:stretch/>
        </p:blipFill>
        <p:spPr bwMode="auto">
          <a:xfrm>
            <a:off x="4648200" y="1600200"/>
            <a:ext cx="4038600" cy="4525963"/>
          </a:xfrm>
          <a:prstGeom prst="rect">
            <a:avLst/>
          </a:prstGeom>
          <a:solidFill>
            <a:srgbClr val="FFFFFF"/>
          </a:solidFill>
        </p:spPr>
      </p:pic>
    </p:spTree>
    <p:extLst>
      <p:ext uri="{BB962C8B-B14F-4D97-AF65-F5344CB8AC3E}">
        <p14:creationId xmlns:p14="http://schemas.microsoft.com/office/powerpoint/2010/main" val="3605380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FCB2B73-9B64-4246-A91C-7E07A659428D}"/>
              </a:ext>
            </a:extLst>
          </p:cNvPr>
          <p:cNvSpPr>
            <a:spLocks noGrp="1"/>
          </p:cNvSpPr>
          <p:nvPr>
            <p:ph idx="1"/>
          </p:nvPr>
        </p:nvSpPr>
        <p:spPr>
          <a:xfrm>
            <a:off x="457200" y="620688"/>
            <a:ext cx="8229600" cy="5505475"/>
          </a:xfrm>
        </p:spPr>
        <p:txBody>
          <a:bodyPr/>
          <a:lstStyle/>
          <a:p>
            <a:pPr algn="just"/>
            <a:r>
              <a:rPr lang="tr-TR" sz="2400" dirty="0"/>
              <a:t>«Şeyler (dünyadaki nesneler, insanlar, olaylar), arkalarına sabitlenmiş plakalar gibi, dilin doğru bir şekilde yansıtma görevine sahip olduğu, kendilerine ait tek, doğru bir anlama sahip midir? Yoksa biz bir kültürden diğerine, bir dilden, tarihsel bağlamdan, toplumdan, gruptan ya da alt kültürden diğerine doğru yer değiştirdikçe anlamlar da sürekli değişir mi?» (</a:t>
            </a:r>
            <a:r>
              <a:rPr lang="tr-TR" sz="2400" dirty="0" err="1"/>
              <a:t>Hall</a:t>
            </a:r>
            <a:r>
              <a:rPr lang="tr-TR" sz="2400" dirty="0"/>
              <a:t>, 2017: 15). </a:t>
            </a:r>
            <a:endParaRPr lang="en-US" sz="2400" dirty="0"/>
          </a:p>
        </p:txBody>
      </p:sp>
      <p:pic>
        <p:nvPicPr>
          <p:cNvPr id="2" name="Resim 1">
            <a:extLst>
              <a:ext uri="{FF2B5EF4-FFF2-40B4-BE49-F238E27FC236}">
                <a16:creationId xmlns:a16="http://schemas.microsoft.com/office/drawing/2014/main" id="{E09985D8-448C-4F06-9269-254A4C716D1F}"/>
              </a:ext>
            </a:extLst>
          </p:cNvPr>
          <p:cNvPicPr>
            <a:picLocks noChangeAspect="1"/>
          </p:cNvPicPr>
          <p:nvPr/>
        </p:nvPicPr>
        <p:blipFill>
          <a:blip r:embed="rId2"/>
          <a:stretch>
            <a:fillRect/>
          </a:stretch>
        </p:blipFill>
        <p:spPr>
          <a:xfrm>
            <a:off x="3563888" y="3562723"/>
            <a:ext cx="2579292" cy="2579292"/>
          </a:xfrm>
          <a:prstGeom prst="rect">
            <a:avLst/>
          </a:prstGeom>
        </p:spPr>
      </p:pic>
    </p:spTree>
    <p:extLst>
      <p:ext uri="{BB962C8B-B14F-4D97-AF65-F5344CB8AC3E}">
        <p14:creationId xmlns:p14="http://schemas.microsoft.com/office/powerpoint/2010/main" val="11865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875665-59F5-46E5-8DEA-74FB79C24FCC}"/>
              </a:ext>
            </a:extLst>
          </p:cNvPr>
          <p:cNvSpPr>
            <a:spLocks noGrp="1"/>
          </p:cNvSpPr>
          <p:nvPr>
            <p:ph idx="1"/>
          </p:nvPr>
        </p:nvSpPr>
        <p:spPr>
          <a:xfrm>
            <a:off x="457200" y="1052737"/>
            <a:ext cx="8291264" cy="2088232"/>
          </a:xfrm>
        </p:spPr>
        <p:txBody>
          <a:bodyPr/>
          <a:lstStyle/>
          <a:p>
            <a:pPr algn="just"/>
            <a:r>
              <a:rPr lang="tr-TR" sz="2000" dirty="0"/>
              <a:t>«Anlam, ‘dünya’ yerine bizim temsil sistemlerimiz aracılığıyla mı sabitlenir? Temsil, ilk başta göründüğü kadar basit ya da şeffaf bir pratik değildir ve fikri açmak için bir dizi örnek üzerinde çalışmamız, karmaşıklıklarını keşfetmek ve açıklığa kavuşturmak için belirli kavram ve teorileri uygulamaya dökmemiz gerekiyor» (</a:t>
            </a:r>
            <a:r>
              <a:rPr lang="tr-TR" sz="2000" dirty="0" err="1"/>
              <a:t>Hall</a:t>
            </a:r>
            <a:r>
              <a:rPr lang="tr-TR" sz="2000" dirty="0"/>
              <a:t>, 2017: 15). </a:t>
            </a:r>
          </a:p>
          <a:p>
            <a:pPr algn="just"/>
            <a:endParaRPr lang="en-US" dirty="0"/>
          </a:p>
        </p:txBody>
      </p:sp>
      <p:pic>
        <p:nvPicPr>
          <p:cNvPr id="4100" name="Picture 4" descr="The Dove Campaign for Real Beauty – A Great Example of Marketing that  Positively Impacts Society | Dove real beauty, Real beauty campaign, Dove  campaign">
            <a:extLst>
              <a:ext uri="{FF2B5EF4-FFF2-40B4-BE49-F238E27FC236}">
                <a16:creationId xmlns:a16="http://schemas.microsoft.com/office/drawing/2014/main" id="{B402F11B-26F3-4D7D-B117-63172EC03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309076"/>
            <a:ext cx="4829708" cy="2496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067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283CA80B-E001-4218-8754-86E24E244791}"/>
              </a:ext>
            </a:extLst>
          </p:cNvPr>
          <p:cNvSpPr>
            <a:spLocks noGrp="1"/>
          </p:cNvSpPr>
          <p:nvPr>
            <p:ph type="title"/>
          </p:nvPr>
        </p:nvSpPr>
        <p:spPr/>
        <p:txBody>
          <a:bodyPr/>
          <a:lstStyle/>
          <a:p>
            <a:r>
              <a:rPr lang="tr-TR" dirty="0"/>
              <a:t>Temsil</a:t>
            </a:r>
            <a:endParaRPr lang="en-US" dirty="0"/>
          </a:p>
        </p:txBody>
      </p:sp>
      <p:sp>
        <p:nvSpPr>
          <p:cNvPr id="6" name="İçerik Yer Tutucusu 5">
            <a:extLst>
              <a:ext uri="{FF2B5EF4-FFF2-40B4-BE49-F238E27FC236}">
                <a16:creationId xmlns:a16="http://schemas.microsoft.com/office/drawing/2014/main" id="{A2D459C6-83D4-469F-AF36-C4C54D633313}"/>
              </a:ext>
            </a:extLst>
          </p:cNvPr>
          <p:cNvSpPr>
            <a:spLocks noGrp="1"/>
          </p:cNvSpPr>
          <p:nvPr>
            <p:ph idx="1"/>
          </p:nvPr>
        </p:nvSpPr>
        <p:spPr>
          <a:xfrm>
            <a:off x="457200" y="1600201"/>
            <a:ext cx="8075240" cy="1828800"/>
          </a:xfrm>
        </p:spPr>
        <p:txBody>
          <a:bodyPr/>
          <a:lstStyle/>
          <a:p>
            <a:pPr algn="just"/>
            <a:r>
              <a:rPr lang="tr-TR" sz="1600" dirty="0"/>
              <a:t>«bir şey hakkında anlamlı bir şey söylemek ya da dünyayı diğer insanlara anlamlı bir şekilde tasvir etmek için dilin kullanılması.»</a:t>
            </a:r>
          </a:p>
          <a:p>
            <a:pPr algn="just"/>
            <a:r>
              <a:rPr lang="tr-TR" sz="1600" dirty="0"/>
              <a:t>«anlamın üretildiği ve bir kültürün üyeleri arasında </a:t>
            </a:r>
            <a:r>
              <a:rPr lang="tr-TR" sz="1600" dirty="0" err="1"/>
              <a:t>değiştokuş</a:t>
            </a:r>
            <a:r>
              <a:rPr lang="tr-TR" sz="1600" dirty="0"/>
              <a:t> edildiği sürecin temel parçasıdır. Şeyleri simgeleyen ya da tasvir eden dil, işaretler ve görüntülerin kullanılmasını içerir» (</a:t>
            </a:r>
            <a:r>
              <a:rPr lang="tr-TR" sz="1600" dirty="0" err="1"/>
              <a:t>Hall</a:t>
            </a:r>
            <a:r>
              <a:rPr lang="tr-TR" sz="1600" dirty="0"/>
              <a:t>, 2017: 23).</a:t>
            </a:r>
          </a:p>
          <a:p>
            <a:pPr algn="just"/>
            <a:r>
              <a:rPr lang="tr-TR" sz="1600" dirty="0"/>
              <a:t>«Temsil, dil yoluyla anlam üretilmesidir» (</a:t>
            </a:r>
            <a:r>
              <a:rPr lang="tr-TR" sz="1600" dirty="0" err="1"/>
              <a:t>Hall</a:t>
            </a:r>
            <a:r>
              <a:rPr lang="tr-TR" sz="1600" dirty="0"/>
              <a:t>, 2017: 24).</a:t>
            </a:r>
            <a:endParaRPr lang="en-US" sz="1600" dirty="0"/>
          </a:p>
        </p:txBody>
      </p:sp>
      <p:pic>
        <p:nvPicPr>
          <p:cNvPr id="5122" name="Picture 2">
            <a:extLst>
              <a:ext uri="{FF2B5EF4-FFF2-40B4-BE49-F238E27FC236}">
                <a16:creationId xmlns:a16="http://schemas.microsoft.com/office/drawing/2014/main" id="{17186E12-3DCE-4B06-9409-075BE3435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617453"/>
            <a:ext cx="4205321" cy="2367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069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8058FEA-A428-4ABA-A170-C653F5DF670F}"/>
              </a:ext>
            </a:extLst>
          </p:cNvPr>
          <p:cNvSpPr>
            <a:spLocks noGrp="1"/>
          </p:cNvSpPr>
          <p:nvPr>
            <p:ph idx="1"/>
          </p:nvPr>
        </p:nvSpPr>
        <p:spPr>
          <a:xfrm>
            <a:off x="457200" y="620689"/>
            <a:ext cx="8003232" cy="1440160"/>
          </a:xfrm>
        </p:spPr>
        <p:txBody>
          <a:bodyPr/>
          <a:lstStyle/>
          <a:p>
            <a:pPr algn="just"/>
            <a:r>
              <a:rPr lang="tr-TR" sz="2000" dirty="0"/>
              <a:t>«Dil yoluyla şeylere anlam veririz.»</a:t>
            </a:r>
          </a:p>
          <a:p>
            <a:pPr algn="just"/>
            <a:r>
              <a:rPr lang="tr-TR" sz="2000" dirty="0"/>
              <a:t>«Temsil, zihinlerimizde, dil yoluyla kavramlar için anlam üretmektedir.» (</a:t>
            </a:r>
            <a:r>
              <a:rPr lang="tr-TR" sz="2000" dirty="0" err="1"/>
              <a:t>Hall</a:t>
            </a:r>
            <a:r>
              <a:rPr lang="tr-TR" sz="2000" dirty="0"/>
              <a:t>, 2017: 25). </a:t>
            </a:r>
          </a:p>
          <a:p>
            <a:pPr algn="just"/>
            <a:r>
              <a:rPr lang="tr-TR" sz="2000" dirty="0"/>
              <a:t>«Anlam temsil pratiği tarafından üretilir» (</a:t>
            </a:r>
            <a:r>
              <a:rPr lang="tr-TR" sz="2000" dirty="0" err="1"/>
              <a:t>Hall</a:t>
            </a:r>
            <a:r>
              <a:rPr lang="tr-TR" sz="2000" dirty="0"/>
              <a:t>, 2017: 40). </a:t>
            </a:r>
          </a:p>
          <a:p>
            <a:pPr algn="just"/>
            <a:endParaRPr lang="en-US" dirty="0"/>
          </a:p>
        </p:txBody>
      </p:sp>
      <p:pic>
        <p:nvPicPr>
          <p:cNvPr id="2" name="Resim 1">
            <a:extLst>
              <a:ext uri="{FF2B5EF4-FFF2-40B4-BE49-F238E27FC236}">
                <a16:creationId xmlns:a16="http://schemas.microsoft.com/office/drawing/2014/main" id="{B023E1E4-1279-4837-89A4-CCBA37EA1C88}"/>
              </a:ext>
            </a:extLst>
          </p:cNvPr>
          <p:cNvPicPr>
            <a:picLocks noChangeAspect="1"/>
          </p:cNvPicPr>
          <p:nvPr/>
        </p:nvPicPr>
        <p:blipFill>
          <a:blip r:embed="rId2"/>
          <a:stretch>
            <a:fillRect/>
          </a:stretch>
        </p:blipFill>
        <p:spPr>
          <a:xfrm>
            <a:off x="1259632" y="2492896"/>
            <a:ext cx="6328196" cy="2737341"/>
          </a:xfrm>
          <a:prstGeom prst="rect">
            <a:avLst/>
          </a:prstGeom>
        </p:spPr>
      </p:pic>
    </p:spTree>
    <p:extLst>
      <p:ext uri="{BB962C8B-B14F-4D97-AF65-F5344CB8AC3E}">
        <p14:creationId xmlns:p14="http://schemas.microsoft.com/office/powerpoint/2010/main" val="3299799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0C2F2E-237A-47F1-A492-7AFB1848AAC2}"/>
              </a:ext>
            </a:extLst>
          </p:cNvPr>
          <p:cNvSpPr>
            <a:spLocks noGrp="1"/>
          </p:cNvSpPr>
          <p:nvPr>
            <p:ph type="title"/>
          </p:nvPr>
        </p:nvSpPr>
        <p:spPr/>
        <p:txBody>
          <a:bodyPr/>
          <a:lstStyle/>
          <a:p>
            <a:r>
              <a:rPr lang="tr-TR" dirty="0"/>
              <a:t>Temsil pratikleri</a:t>
            </a:r>
            <a:endParaRPr lang="en-US" dirty="0"/>
          </a:p>
        </p:txBody>
      </p:sp>
      <p:sp>
        <p:nvSpPr>
          <p:cNvPr id="5" name="İçerik Yer Tutucusu 4">
            <a:extLst>
              <a:ext uri="{FF2B5EF4-FFF2-40B4-BE49-F238E27FC236}">
                <a16:creationId xmlns:a16="http://schemas.microsoft.com/office/drawing/2014/main" id="{9307B077-0256-4259-8C6C-68B7F5089B65}"/>
              </a:ext>
            </a:extLst>
          </p:cNvPr>
          <p:cNvSpPr>
            <a:spLocks noGrp="1"/>
          </p:cNvSpPr>
          <p:nvPr>
            <p:ph sz="half" idx="1"/>
          </p:nvPr>
        </p:nvSpPr>
        <p:spPr>
          <a:xfrm>
            <a:off x="457200" y="1600201"/>
            <a:ext cx="4042792" cy="3412976"/>
          </a:xfrm>
        </p:spPr>
        <p:txBody>
          <a:bodyPr/>
          <a:lstStyle/>
          <a:p>
            <a:r>
              <a:rPr lang="tr-TR" sz="2400" dirty="0"/>
              <a:t>«kavram, fikir ve duyguları aktarabilen ve anlamlı bir şekilde yorumlanabilen sembolik bir formda somutlaştırma.» «Anlam bir kültür içinde etkili bir şekilde dolaşıma girecekse bu pratiklerin alanına girmek zorundadır» (</a:t>
            </a:r>
            <a:r>
              <a:rPr lang="tr-TR" sz="2400" dirty="0" err="1"/>
              <a:t>Hall</a:t>
            </a:r>
            <a:r>
              <a:rPr lang="tr-TR" sz="2400" dirty="0"/>
              <a:t>, 2017: 19). </a:t>
            </a:r>
          </a:p>
          <a:p>
            <a:endParaRPr lang="en-US" sz="2400" dirty="0"/>
          </a:p>
        </p:txBody>
      </p:sp>
      <p:pic>
        <p:nvPicPr>
          <p:cNvPr id="2050" name="Picture 2" descr="Dove, Irkçı Reklam Kampanyası İçin Özür Diledi">
            <a:extLst>
              <a:ext uri="{FF2B5EF4-FFF2-40B4-BE49-F238E27FC236}">
                <a16:creationId xmlns:a16="http://schemas.microsoft.com/office/drawing/2014/main" id="{710DA338-CF4E-4E8A-BD6C-C76FE90B442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92080" y="1417638"/>
            <a:ext cx="273066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133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242D4F-DE50-4358-AF7D-0F965C038FF7}"/>
              </a:ext>
            </a:extLst>
          </p:cNvPr>
          <p:cNvSpPr>
            <a:spLocks noGrp="1"/>
          </p:cNvSpPr>
          <p:nvPr>
            <p:ph type="title"/>
          </p:nvPr>
        </p:nvSpPr>
        <p:spPr>
          <a:xfrm>
            <a:off x="457200" y="274638"/>
            <a:ext cx="8229600" cy="1143000"/>
          </a:xfrm>
        </p:spPr>
        <p:txBody>
          <a:bodyPr wrap="square" anchor="ctr">
            <a:normAutofit/>
          </a:bodyPr>
          <a:lstStyle/>
          <a:p>
            <a:r>
              <a:rPr lang="tr-TR" dirty="0"/>
              <a:t>Anlamlar</a:t>
            </a:r>
            <a:endParaRPr lang="en-US" dirty="0"/>
          </a:p>
        </p:txBody>
      </p:sp>
      <p:sp>
        <p:nvSpPr>
          <p:cNvPr id="3" name="İçerik Yer Tutucusu 2">
            <a:extLst>
              <a:ext uri="{FF2B5EF4-FFF2-40B4-BE49-F238E27FC236}">
                <a16:creationId xmlns:a16="http://schemas.microsoft.com/office/drawing/2014/main" id="{F2FF37F3-80E7-498A-A5EB-2F49E30D015B}"/>
              </a:ext>
            </a:extLst>
          </p:cNvPr>
          <p:cNvSpPr>
            <a:spLocks noGrp="1"/>
          </p:cNvSpPr>
          <p:nvPr>
            <p:ph sz="half" idx="1"/>
          </p:nvPr>
        </p:nvSpPr>
        <p:spPr>
          <a:xfrm>
            <a:off x="457200" y="1600200"/>
            <a:ext cx="4038600" cy="4525963"/>
          </a:xfrm>
        </p:spPr>
        <p:txBody>
          <a:bodyPr wrap="square" anchor="t">
            <a:normAutofit/>
          </a:bodyPr>
          <a:lstStyle/>
          <a:p>
            <a:pPr>
              <a:lnSpc>
                <a:spcPct val="90000"/>
              </a:lnSpc>
            </a:pPr>
            <a:r>
              <a:rPr lang="tr-TR" sz="2000" dirty="0"/>
              <a:t>«’</a:t>
            </a:r>
            <a:r>
              <a:rPr lang="tr-TR" sz="2000" dirty="0" err="1"/>
              <a:t>Normal’in</a:t>
            </a:r>
            <a:r>
              <a:rPr lang="tr-TR" sz="2000" dirty="0"/>
              <a:t> ne olduğunu, kime ait olduğunu ve dolayısıyla kimin dışarıda kaldığını tanımlarlar. Güç ilişkilerinde sağlam bir yere sahiptirler. Hangi erkek/kadın, siyah /beyaz, zengin/fakir, eşcinsel/heteroseksüel, genç/yaşlı, yurttaş/yabancı anlamlarının hangi koşullarda geçerli olduğuna bağlı olarak hayatlarımızın ne kadar derinden şekillendirdiğini düşünün» (</a:t>
            </a:r>
            <a:r>
              <a:rPr lang="tr-TR" sz="2000" dirty="0" err="1"/>
              <a:t>Hall</a:t>
            </a:r>
            <a:r>
              <a:rPr lang="tr-TR" sz="2000" dirty="0"/>
              <a:t>, 2017: 19).</a:t>
            </a:r>
            <a:endParaRPr lang="en-US" sz="2000" dirty="0"/>
          </a:p>
        </p:txBody>
      </p:sp>
      <p:pic>
        <p:nvPicPr>
          <p:cNvPr id="1026" name="Picture 2" descr="2009">
            <a:extLst>
              <a:ext uri="{FF2B5EF4-FFF2-40B4-BE49-F238E27FC236}">
                <a16:creationId xmlns:a16="http://schemas.microsoft.com/office/drawing/2014/main" id="{607210AA-0EA1-4873-8DC5-D6A1A35972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41977" y="1600200"/>
            <a:ext cx="3451046" cy="4525963"/>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329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FB774BB-4C07-49D7-BE17-9A0AFD054F0C}"/>
              </a:ext>
            </a:extLst>
          </p:cNvPr>
          <p:cNvSpPr>
            <a:spLocks noGrp="1"/>
          </p:cNvSpPr>
          <p:nvPr>
            <p:ph sz="half" idx="1"/>
          </p:nvPr>
        </p:nvSpPr>
        <p:spPr>
          <a:xfrm>
            <a:off x="457200" y="476672"/>
            <a:ext cx="4038600" cy="5649491"/>
          </a:xfrm>
        </p:spPr>
        <p:txBody>
          <a:bodyPr/>
          <a:lstStyle/>
          <a:p>
            <a:pPr algn="just"/>
            <a:r>
              <a:rPr lang="tr-TR" sz="2000" dirty="0"/>
              <a:t>«Dil, şeylere ‘anlam verdiğimiz’, içinde anlamın üretildiği ve yayıldığı ayrıcalıklı bir araçtır. Anlamlar sadece dile ortak erişimimiz yoluyla paylaşılabilir. Dolayısıyla dil, anlam ve  kültür için temel özelliktedir, her zaman kültürel değerler ve anlamların asli havuzu olarak görülmüştür» (</a:t>
            </a:r>
            <a:r>
              <a:rPr lang="tr-TR" sz="2000" dirty="0" err="1"/>
              <a:t>Hall</a:t>
            </a:r>
            <a:r>
              <a:rPr lang="tr-TR" sz="2000" dirty="0"/>
              <a:t>, 2017: 7).</a:t>
            </a:r>
          </a:p>
          <a:p>
            <a:pPr algn="just"/>
            <a:endParaRPr lang="en-US" sz="2000" dirty="0"/>
          </a:p>
        </p:txBody>
      </p:sp>
      <p:pic>
        <p:nvPicPr>
          <p:cNvPr id="3074" name="Picture 2" descr="Dove, Irkçı Reklam Kampanyası İçin Özür Diledi">
            <a:extLst>
              <a:ext uri="{FF2B5EF4-FFF2-40B4-BE49-F238E27FC236}">
                <a16:creationId xmlns:a16="http://schemas.microsoft.com/office/drawing/2014/main" id="{689E987E-37FF-4AE4-B3C8-C76C4E5A487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436096" y="548680"/>
            <a:ext cx="273066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623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7267AF4-C765-4050-9771-D422CBFEDB31}"/>
              </a:ext>
            </a:extLst>
          </p:cNvPr>
          <p:cNvSpPr>
            <a:spLocks noGrp="1"/>
          </p:cNvSpPr>
          <p:nvPr>
            <p:ph type="title"/>
          </p:nvPr>
        </p:nvSpPr>
        <p:spPr>
          <a:xfrm>
            <a:off x="457200" y="274638"/>
            <a:ext cx="8229600" cy="1143000"/>
          </a:xfrm>
        </p:spPr>
        <p:txBody>
          <a:bodyPr wrap="square" anchor="ctr">
            <a:normAutofit/>
          </a:bodyPr>
          <a:lstStyle/>
          <a:p>
            <a:pPr algn="just">
              <a:lnSpc>
                <a:spcPct val="90000"/>
              </a:lnSpc>
            </a:pPr>
            <a:r>
              <a:rPr lang="tr-TR" sz="1800" dirty="0"/>
              <a:t>«Temsil tek yönlü bir aktarıcı olmaktan çok, bir diyalog modelinde işlev görür: evet, dedikleri gibi, </a:t>
            </a:r>
            <a:r>
              <a:rPr lang="tr-TR" sz="1800" dirty="0" err="1"/>
              <a:t>söylemseldir</a:t>
            </a:r>
            <a:r>
              <a:rPr lang="tr-TR" sz="1800" dirty="0"/>
              <a:t>. bu diyaloğu sürdüren şey… kültürel kodların varlığıdır» (</a:t>
            </a:r>
            <a:r>
              <a:rPr lang="tr-TR" sz="1800" dirty="0" err="1"/>
              <a:t>Hall</a:t>
            </a:r>
            <a:r>
              <a:rPr lang="tr-TR" sz="1800" dirty="0"/>
              <a:t>, 2017: 20).</a:t>
            </a:r>
            <a:endParaRPr lang="en-US" sz="1800" dirty="0"/>
          </a:p>
        </p:txBody>
      </p:sp>
      <p:pic>
        <p:nvPicPr>
          <p:cNvPr id="2050" name="Picture 2" descr="The Importance of Diversity and Representation for Women in Tech -  Education and Career News">
            <a:extLst>
              <a:ext uri="{FF2B5EF4-FFF2-40B4-BE49-F238E27FC236}">
                <a16:creationId xmlns:a16="http://schemas.microsoft.com/office/drawing/2014/main" id="{F29E76A8-56EF-4747-8F48-8F9CA50611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707" b="9208"/>
          <a:stretch/>
        </p:blipFill>
        <p:spPr bwMode="auto">
          <a:xfrm>
            <a:off x="1691680" y="1893015"/>
            <a:ext cx="5585792" cy="3071970"/>
          </a:xfrm>
          <a:prstGeom prst="rect">
            <a:avLst/>
          </a:prstGeom>
          <a:solidFill>
            <a:srgbClr val="FFFFFF"/>
          </a:solidFill>
        </p:spPr>
      </p:pic>
    </p:spTree>
    <p:extLst>
      <p:ext uri="{BB962C8B-B14F-4D97-AF65-F5344CB8AC3E}">
        <p14:creationId xmlns:p14="http://schemas.microsoft.com/office/powerpoint/2010/main" val="116309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841BAC3-6BAE-48F4-B5E2-AE18280CC3CD}"/>
              </a:ext>
            </a:extLst>
          </p:cNvPr>
          <p:cNvSpPr>
            <a:spLocks noGrp="1"/>
          </p:cNvSpPr>
          <p:nvPr>
            <p:ph idx="1"/>
          </p:nvPr>
        </p:nvSpPr>
        <p:spPr>
          <a:xfrm>
            <a:off x="457200" y="404664"/>
            <a:ext cx="8229600" cy="5721499"/>
          </a:xfrm>
        </p:spPr>
        <p:txBody>
          <a:bodyPr/>
          <a:lstStyle/>
          <a:p>
            <a:pPr algn="just"/>
            <a:r>
              <a:rPr lang="tr-TR" dirty="0"/>
              <a:t>«Dil anlamı nasıl inşa eder?»</a:t>
            </a:r>
          </a:p>
          <a:p>
            <a:pPr algn="just"/>
            <a:r>
              <a:rPr lang="tr-TR" dirty="0"/>
              <a:t>«Dil bir temsil sistemi olarak çalışır»  </a:t>
            </a:r>
          </a:p>
          <a:p>
            <a:pPr algn="just"/>
            <a:r>
              <a:rPr lang="tr-TR" dirty="0"/>
              <a:t>«Düşünce, fikir ve duyguların bir kültürde temsil edilmesini sağlayan ‘</a:t>
            </a:r>
            <a:r>
              <a:rPr lang="tr-TR" dirty="0" err="1"/>
              <a:t>araç’lardan</a:t>
            </a:r>
            <a:r>
              <a:rPr lang="tr-TR" dirty="0"/>
              <a:t> biri dildir» </a:t>
            </a:r>
          </a:p>
          <a:p>
            <a:pPr algn="just"/>
            <a:r>
              <a:rPr lang="tr-TR" dirty="0"/>
              <a:t>«Dil yoluyla temsil, anlamın üretildiği süreçler için temel önemdedir» (</a:t>
            </a:r>
            <a:r>
              <a:rPr lang="tr-TR" dirty="0" err="1"/>
              <a:t>Hall</a:t>
            </a:r>
            <a:r>
              <a:rPr lang="tr-TR" dirty="0"/>
              <a:t>, 2017: 7). </a:t>
            </a:r>
          </a:p>
          <a:p>
            <a:pPr algn="just"/>
            <a:r>
              <a:rPr lang="tr-TR" dirty="0"/>
              <a:t>«Dil, temsil yoluyla anlam üretiminin gerçekleştiği, paylaşılan bir kültürel alandır» (</a:t>
            </a:r>
            <a:r>
              <a:rPr lang="tr-TR" dirty="0" err="1"/>
              <a:t>Hall</a:t>
            </a:r>
            <a:r>
              <a:rPr lang="tr-TR" dirty="0"/>
              <a:t>, 2017: 20). </a:t>
            </a:r>
          </a:p>
          <a:p>
            <a:pPr algn="just"/>
            <a:endParaRPr lang="en-US" dirty="0"/>
          </a:p>
        </p:txBody>
      </p:sp>
    </p:spTree>
    <p:extLst>
      <p:ext uri="{BB962C8B-B14F-4D97-AF65-F5344CB8AC3E}">
        <p14:creationId xmlns:p14="http://schemas.microsoft.com/office/powerpoint/2010/main" val="833864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EF2F9B-5CF3-403E-920E-EEA2816B8DDB}"/>
              </a:ext>
            </a:extLst>
          </p:cNvPr>
          <p:cNvSpPr>
            <a:spLocks noGrp="1"/>
          </p:cNvSpPr>
          <p:nvPr>
            <p:ph type="title"/>
          </p:nvPr>
        </p:nvSpPr>
        <p:spPr/>
        <p:txBody>
          <a:bodyPr/>
          <a:lstStyle/>
          <a:p>
            <a:r>
              <a:rPr lang="tr-TR" dirty="0"/>
              <a:t>«Dil nasıl işler?»</a:t>
            </a:r>
            <a:endParaRPr lang="en-US" dirty="0"/>
          </a:p>
        </p:txBody>
      </p:sp>
      <p:sp>
        <p:nvSpPr>
          <p:cNvPr id="3" name="İçerik Yer Tutucusu 2">
            <a:extLst>
              <a:ext uri="{FF2B5EF4-FFF2-40B4-BE49-F238E27FC236}">
                <a16:creationId xmlns:a16="http://schemas.microsoft.com/office/drawing/2014/main" id="{3F07E7B0-0133-4DCA-90C2-84B0A8125162}"/>
              </a:ext>
            </a:extLst>
          </p:cNvPr>
          <p:cNvSpPr>
            <a:spLocks noGrp="1"/>
          </p:cNvSpPr>
          <p:nvPr>
            <p:ph idx="1"/>
          </p:nvPr>
        </p:nvSpPr>
        <p:spPr/>
        <p:txBody>
          <a:bodyPr/>
          <a:lstStyle/>
          <a:p>
            <a:pPr algn="just"/>
            <a:r>
              <a:rPr lang="tr-TR" sz="2000" dirty="0"/>
              <a:t>Diller temsil yoluyla işler.</a:t>
            </a:r>
          </a:p>
          <a:p>
            <a:pPr algn="just"/>
            <a:r>
              <a:rPr lang="tr-TR" sz="2000" dirty="0"/>
              <a:t>Diller temsil sistemleridirler.</a:t>
            </a:r>
          </a:p>
          <a:p>
            <a:pPr algn="just"/>
            <a:r>
              <a:rPr lang="tr-TR" sz="2000" dirty="0"/>
              <a:t>Diller:</a:t>
            </a:r>
          </a:p>
          <a:p>
            <a:pPr algn="just"/>
            <a:r>
              <a:rPr lang="tr-TR" sz="2000" dirty="0"/>
              <a:t>«Anlamı inşa eder ve aktarırlar. Bir anlama gelirler. kendi başlarına net bir anlamları yoktur. daha çok, anlamın aktarıldığı aracı ya da araçlardır çünkü iletmek istediğimiz anlamları karşılayan ya da temsil eden (yani simgeleyen) semboller olarak işlev görürler. diğer bir metaforu kullanacak olursak, işaret görevi görürler.» </a:t>
            </a:r>
          </a:p>
          <a:p>
            <a:pPr algn="just"/>
            <a:r>
              <a:rPr lang="tr-TR" sz="2000" dirty="0"/>
              <a:t>«Dil, bir anlam pratiğidir» (</a:t>
            </a:r>
            <a:r>
              <a:rPr lang="tr-TR" sz="2000" dirty="0" err="1"/>
              <a:t>Hall</a:t>
            </a:r>
            <a:r>
              <a:rPr lang="tr-TR" sz="2000" dirty="0"/>
              <a:t>, 2017: 12). </a:t>
            </a:r>
          </a:p>
          <a:p>
            <a:pPr algn="just"/>
            <a:r>
              <a:rPr lang="tr-TR" sz="2000" dirty="0"/>
              <a:t>«Anlamın üretimi ve dolaşımı, kültür ve bu bağlamda dil aracılığıyla gerçekleşir» (</a:t>
            </a:r>
            <a:r>
              <a:rPr lang="tr-TR" sz="2000" dirty="0" err="1"/>
              <a:t>Hall</a:t>
            </a:r>
            <a:r>
              <a:rPr lang="tr-TR" sz="2000" dirty="0"/>
              <a:t>, 2017: 13). </a:t>
            </a:r>
          </a:p>
          <a:p>
            <a:pPr algn="just"/>
            <a:endParaRPr lang="tr-TR" sz="2000" dirty="0"/>
          </a:p>
        </p:txBody>
      </p:sp>
    </p:spTree>
    <p:extLst>
      <p:ext uri="{BB962C8B-B14F-4D97-AF65-F5344CB8AC3E}">
        <p14:creationId xmlns:p14="http://schemas.microsoft.com/office/powerpoint/2010/main" val="4172453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EB5588-1C6B-4099-A58C-16E8D65D0466}"/>
              </a:ext>
            </a:extLst>
          </p:cNvPr>
          <p:cNvSpPr>
            <a:spLocks noGrp="1"/>
          </p:cNvSpPr>
          <p:nvPr>
            <p:ph type="title"/>
          </p:nvPr>
        </p:nvSpPr>
        <p:spPr/>
        <p:txBody>
          <a:bodyPr/>
          <a:lstStyle/>
          <a:p>
            <a:r>
              <a:rPr lang="tr-TR" dirty="0"/>
              <a:t>«Kültürel Dönüş» ve Kültürün </a:t>
            </a:r>
            <a:r>
              <a:rPr lang="tr-TR" dirty="0" err="1"/>
              <a:t>Antrolopojik</a:t>
            </a:r>
            <a:r>
              <a:rPr lang="tr-TR" dirty="0"/>
              <a:t> Tanımı</a:t>
            </a:r>
            <a:endParaRPr lang="en-US" dirty="0"/>
          </a:p>
        </p:txBody>
      </p:sp>
      <p:sp>
        <p:nvSpPr>
          <p:cNvPr id="3" name="İçerik Yer Tutucusu 2">
            <a:extLst>
              <a:ext uri="{FF2B5EF4-FFF2-40B4-BE49-F238E27FC236}">
                <a16:creationId xmlns:a16="http://schemas.microsoft.com/office/drawing/2014/main" id="{BE4B9DBC-9268-489D-936F-A245C8771D8C}"/>
              </a:ext>
            </a:extLst>
          </p:cNvPr>
          <p:cNvSpPr>
            <a:spLocks noGrp="1"/>
          </p:cNvSpPr>
          <p:nvPr>
            <p:ph idx="1"/>
          </p:nvPr>
        </p:nvSpPr>
        <p:spPr/>
        <p:txBody>
          <a:bodyPr/>
          <a:lstStyle/>
          <a:p>
            <a:pPr algn="just"/>
            <a:r>
              <a:rPr lang="tr-TR" dirty="0"/>
              <a:t>«Bir kişi, topluluk, ulus ya da sosyal grubun ‘yaşam şekli’ hakkındaki ayırt edici olan özellik» (</a:t>
            </a:r>
            <a:r>
              <a:rPr lang="tr-TR" dirty="0" err="1"/>
              <a:t>Hall</a:t>
            </a:r>
            <a:r>
              <a:rPr lang="tr-TR" dirty="0"/>
              <a:t>, 2017: 8).</a:t>
            </a:r>
          </a:p>
          <a:p>
            <a:pPr algn="just"/>
            <a:r>
              <a:rPr lang="tr-TR" dirty="0"/>
              <a:t>«Kültürün bir </a:t>
            </a:r>
            <a:r>
              <a:rPr lang="tr-TR" i="1" dirty="0"/>
              <a:t>şeyler</a:t>
            </a:r>
            <a:r>
              <a:rPr lang="tr-TR" dirty="0"/>
              <a:t> grubu (romanlar, resimler, TV programları veya karikatürler) olmaktan çok bir süreç, bir </a:t>
            </a:r>
            <a:r>
              <a:rPr lang="tr-TR" i="1" dirty="0"/>
              <a:t>uygulamalar</a:t>
            </a:r>
            <a:r>
              <a:rPr lang="tr-TR" dirty="0"/>
              <a:t> grubu olduğu savunulur» (</a:t>
            </a:r>
            <a:r>
              <a:rPr lang="tr-TR" dirty="0" err="1"/>
              <a:t>Hall</a:t>
            </a:r>
            <a:r>
              <a:rPr lang="tr-TR" dirty="0"/>
              <a:t>, 2017: 8). </a:t>
            </a:r>
          </a:p>
          <a:p>
            <a:pPr algn="just"/>
            <a:endParaRPr lang="en-US" dirty="0"/>
          </a:p>
        </p:txBody>
      </p:sp>
    </p:spTree>
    <p:extLst>
      <p:ext uri="{BB962C8B-B14F-4D97-AF65-F5344CB8AC3E}">
        <p14:creationId xmlns:p14="http://schemas.microsoft.com/office/powerpoint/2010/main" val="3677772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FD6D19-221D-4A23-996E-52BC18B25EF2}"/>
              </a:ext>
            </a:extLst>
          </p:cNvPr>
          <p:cNvSpPr>
            <a:spLocks noGrp="1"/>
          </p:cNvSpPr>
          <p:nvPr>
            <p:ph type="title"/>
          </p:nvPr>
        </p:nvSpPr>
        <p:spPr/>
        <p:txBody>
          <a:bodyPr/>
          <a:lstStyle/>
          <a:p>
            <a:r>
              <a:rPr lang="tr-TR" dirty="0"/>
              <a:t>Kültür, anlam, dil</a:t>
            </a:r>
            <a:endParaRPr lang="en-US" dirty="0"/>
          </a:p>
        </p:txBody>
      </p:sp>
      <p:sp>
        <p:nvSpPr>
          <p:cNvPr id="3" name="İçerik Yer Tutucusu 2">
            <a:extLst>
              <a:ext uri="{FF2B5EF4-FFF2-40B4-BE49-F238E27FC236}">
                <a16:creationId xmlns:a16="http://schemas.microsoft.com/office/drawing/2014/main" id="{869E0E50-E3D8-4D93-AE6E-2C9EFBC26F4F}"/>
              </a:ext>
            </a:extLst>
          </p:cNvPr>
          <p:cNvSpPr>
            <a:spLocks noGrp="1"/>
          </p:cNvSpPr>
          <p:nvPr>
            <p:ph idx="1"/>
          </p:nvPr>
        </p:nvSpPr>
        <p:spPr/>
        <p:txBody>
          <a:bodyPr/>
          <a:lstStyle/>
          <a:p>
            <a:pPr algn="just"/>
            <a:r>
              <a:rPr lang="tr-TR" dirty="0"/>
              <a:t>«Kültür, bir toplum ya da grubun üyeleri arasındaki anlam üretimi ve </a:t>
            </a:r>
            <a:r>
              <a:rPr lang="tr-TR" dirty="0" err="1"/>
              <a:t>değiştokuş</a:t>
            </a:r>
            <a:r>
              <a:rPr lang="tr-TR" dirty="0"/>
              <a:t>, yani ‘anlamın verilip alınması’ ile ilgilidir» (</a:t>
            </a:r>
            <a:r>
              <a:rPr lang="tr-TR" dirty="0" err="1"/>
              <a:t>Hall</a:t>
            </a:r>
            <a:r>
              <a:rPr lang="tr-TR" dirty="0"/>
              <a:t>, 2017: 9). </a:t>
            </a:r>
          </a:p>
          <a:p>
            <a:pPr algn="just"/>
            <a:endParaRPr lang="tr-TR" dirty="0"/>
          </a:p>
          <a:p>
            <a:pPr algn="just"/>
            <a:r>
              <a:rPr lang="tr-TR" dirty="0"/>
              <a:t>Anlam kültür için ne öneme sahiptir?</a:t>
            </a:r>
          </a:p>
          <a:p>
            <a:pPr algn="just"/>
            <a:r>
              <a:rPr lang="tr-TR" dirty="0"/>
              <a:t>Anlam dil aracılığıyla nasıl üretilir?</a:t>
            </a:r>
            <a:endParaRPr lang="en-US" dirty="0"/>
          </a:p>
          <a:p>
            <a:pPr algn="just"/>
            <a:endParaRPr lang="en-US" dirty="0"/>
          </a:p>
        </p:txBody>
      </p:sp>
    </p:spTree>
    <p:extLst>
      <p:ext uri="{BB962C8B-B14F-4D97-AF65-F5344CB8AC3E}">
        <p14:creationId xmlns:p14="http://schemas.microsoft.com/office/powerpoint/2010/main" val="1938671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107E89-2657-4774-852D-42B88812EEB0}"/>
              </a:ext>
            </a:extLst>
          </p:cNvPr>
          <p:cNvSpPr>
            <a:spLocks noGrp="1"/>
          </p:cNvSpPr>
          <p:nvPr>
            <p:ph type="title"/>
          </p:nvPr>
        </p:nvSpPr>
        <p:spPr/>
        <p:txBody>
          <a:bodyPr/>
          <a:lstStyle/>
          <a:p>
            <a:r>
              <a:rPr lang="tr-TR" dirty="0"/>
              <a:t>Kültür</a:t>
            </a:r>
            <a:endParaRPr lang="en-US" dirty="0"/>
          </a:p>
        </p:txBody>
      </p:sp>
      <p:sp>
        <p:nvSpPr>
          <p:cNvPr id="3" name="İçerik Yer Tutucusu 2">
            <a:extLst>
              <a:ext uri="{FF2B5EF4-FFF2-40B4-BE49-F238E27FC236}">
                <a16:creationId xmlns:a16="http://schemas.microsoft.com/office/drawing/2014/main" id="{C4F12058-192F-4F45-9D9D-EFAD907DAA8C}"/>
              </a:ext>
            </a:extLst>
          </p:cNvPr>
          <p:cNvSpPr>
            <a:spLocks noGrp="1"/>
          </p:cNvSpPr>
          <p:nvPr>
            <p:ph idx="1"/>
          </p:nvPr>
        </p:nvSpPr>
        <p:spPr/>
        <p:txBody>
          <a:bodyPr/>
          <a:lstStyle/>
          <a:p>
            <a:r>
              <a:rPr lang="tr-TR" dirty="0"/>
              <a:t>«İki insanın aynı kültüre ait olduklarını söylemek, dünyayı kabaca aynı şekillerde yorumladıklarını ve kendilerini, dünya hakkındaki düşünce ve duygularını, diğer tarafından anlaşılabilecek şekillerde ifade edebileceklerini söylemektir» (</a:t>
            </a:r>
            <a:r>
              <a:rPr lang="tr-TR" dirty="0" err="1"/>
              <a:t>Hall</a:t>
            </a:r>
            <a:r>
              <a:rPr lang="tr-TR" dirty="0"/>
              <a:t>, 2017: 9). </a:t>
            </a:r>
          </a:p>
          <a:p>
            <a:endParaRPr lang="en-US" dirty="0"/>
          </a:p>
        </p:txBody>
      </p:sp>
    </p:spTree>
    <p:extLst>
      <p:ext uri="{BB962C8B-B14F-4D97-AF65-F5344CB8AC3E}">
        <p14:creationId xmlns:p14="http://schemas.microsoft.com/office/powerpoint/2010/main" val="3665190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3967AC-2FF3-4235-A316-C05E2DFB011B}"/>
              </a:ext>
            </a:extLst>
          </p:cNvPr>
          <p:cNvSpPr>
            <a:spLocks noGrp="1"/>
          </p:cNvSpPr>
          <p:nvPr>
            <p:ph type="title"/>
          </p:nvPr>
        </p:nvSpPr>
        <p:spPr/>
        <p:txBody>
          <a:bodyPr/>
          <a:lstStyle/>
          <a:p>
            <a:r>
              <a:rPr lang="tr-TR" dirty="0"/>
              <a:t>Kültür, anlam ve temsil</a:t>
            </a:r>
            <a:endParaRPr lang="en-US" dirty="0"/>
          </a:p>
        </p:txBody>
      </p:sp>
      <p:sp>
        <p:nvSpPr>
          <p:cNvPr id="3" name="İçerik Yer Tutucusu 2">
            <a:extLst>
              <a:ext uri="{FF2B5EF4-FFF2-40B4-BE49-F238E27FC236}">
                <a16:creationId xmlns:a16="http://schemas.microsoft.com/office/drawing/2014/main" id="{0D3504C3-50CD-4A5A-87C4-6E6C9E1DE31E}"/>
              </a:ext>
            </a:extLst>
          </p:cNvPr>
          <p:cNvSpPr>
            <a:spLocks noGrp="1"/>
          </p:cNvSpPr>
          <p:nvPr>
            <p:ph idx="1"/>
          </p:nvPr>
        </p:nvSpPr>
        <p:spPr/>
        <p:txBody>
          <a:bodyPr/>
          <a:lstStyle/>
          <a:p>
            <a:pPr algn="just"/>
            <a:r>
              <a:rPr lang="tr-TR" dirty="0"/>
              <a:t>«Kültürel pratiklere yapılan vurgu önemlidir. İnsanlara, nesnelere ve olaylara anlam veren, o kültürdeki katılımcılardır.»</a:t>
            </a:r>
          </a:p>
          <a:p>
            <a:pPr algn="just"/>
            <a:r>
              <a:rPr lang="tr-TR" dirty="0"/>
              <a:t>«Eşyalara, onları kullanma şeklimiz ve onlar hakkında söylediklerimiz, düşündüklerimiz ve hissettiklerimiz (onları temsil ettiğimiz» yoluyla anlam veririz»</a:t>
            </a:r>
          </a:p>
          <a:p>
            <a:pPr marL="0" indent="0" algn="just">
              <a:buNone/>
            </a:pPr>
            <a:r>
              <a:rPr lang="tr-TR" dirty="0"/>
              <a:t> (</a:t>
            </a:r>
            <a:r>
              <a:rPr lang="tr-TR" dirty="0" err="1"/>
              <a:t>Hall</a:t>
            </a:r>
            <a:r>
              <a:rPr lang="tr-TR" dirty="0"/>
              <a:t>, 2017: 9).</a:t>
            </a:r>
            <a:endParaRPr lang="en-US" dirty="0"/>
          </a:p>
        </p:txBody>
      </p:sp>
    </p:spTree>
    <p:extLst>
      <p:ext uri="{BB962C8B-B14F-4D97-AF65-F5344CB8AC3E}">
        <p14:creationId xmlns:p14="http://schemas.microsoft.com/office/powerpoint/2010/main" val="4131494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FE3A03-3A63-497F-B958-0877EAA36FA4}"/>
              </a:ext>
            </a:extLst>
          </p:cNvPr>
          <p:cNvSpPr>
            <a:spLocks noGrp="1"/>
          </p:cNvSpPr>
          <p:nvPr>
            <p:ph type="title"/>
          </p:nvPr>
        </p:nvSpPr>
        <p:spPr/>
        <p:txBody>
          <a:bodyPr/>
          <a:lstStyle/>
          <a:p>
            <a:r>
              <a:rPr lang="tr-TR" dirty="0"/>
              <a:t>Temsil ve Anlam</a:t>
            </a:r>
            <a:endParaRPr lang="en-US" dirty="0"/>
          </a:p>
        </p:txBody>
      </p:sp>
      <p:sp>
        <p:nvSpPr>
          <p:cNvPr id="3" name="İçerik Yer Tutucusu 2">
            <a:extLst>
              <a:ext uri="{FF2B5EF4-FFF2-40B4-BE49-F238E27FC236}">
                <a16:creationId xmlns:a16="http://schemas.microsoft.com/office/drawing/2014/main" id="{3F862455-58CD-4B78-BBDE-FD9768C4017B}"/>
              </a:ext>
            </a:extLst>
          </p:cNvPr>
          <p:cNvSpPr>
            <a:spLocks noGrp="1"/>
          </p:cNvSpPr>
          <p:nvPr>
            <p:ph idx="1"/>
          </p:nvPr>
        </p:nvSpPr>
        <p:spPr>
          <a:xfrm>
            <a:off x="457200" y="1340768"/>
            <a:ext cx="8229600" cy="1296145"/>
          </a:xfrm>
        </p:spPr>
        <p:txBody>
          <a:bodyPr/>
          <a:lstStyle/>
          <a:p>
            <a:r>
              <a:rPr lang="tr-TR" sz="1400" dirty="0"/>
              <a:t>«Şeylere, kısmen, onları temsil ettiğimize göre </a:t>
            </a:r>
            <a:r>
              <a:rPr lang="tr-TR" sz="1400" dirty="0">
                <a:solidFill>
                  <a:srgbClr val="FF0000"/>
                </a:solidFill>
              </a:rPr>
              <a:t>(onlar hakkında kullandığımız kelimeler, onlar hakkında anlattığımız hikayeler, onlara dair ürettiğimiz görüntüler, onlarla ilişkilendirdiğimiz duygular, onları sınıflandırma ve kavramsallaştırma şekillerimiz, onlara dair belirlediğimiz değerler)</a:t>
            </a:r>
            <a:r>
              <a:rPr lang="tr-TR" sz="1400" dirty="0"/>
              <a:t> anlam veririz» (</a:t>
            </a:r>
            <a:r>
              <a:rPr lang="tr-TR" sz="1400" dirty="0" err="1"/>
              <a:t>Hall</a:t>
            </a:r>
            <a:r>
              <a:rPr lang="tr-TR" sz="1400" dirty="0"/>
              <a:t>, 2017: 10). </a:t>
            </a:r>
            <a:endParaRPr lang="en-US" sz="1400" dirty="0"/>
          </a:p>
        </p:txBody>
      </p:sp>
      <p:pic>
        <p:nvPicPr>
          <p:cNvPr id="4098" name="Picture 2" descr="mr muscle reklamındaki kaslı adamla yaşadıklarımız - inci sözlük">
            <a:extLst>
              <a:ext uri="{FF2B5EF4-FFF2-40B4-BE49-F238E27FC236}">
                <a16:creationId xmlns:a16="http://schemas.microsoft.com/office/drawing/2014/main" id="{C9619149-1929-4BCA-B586-E5CFE51D53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564904"/>
            <a:ext cx="6408712" cy="356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067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74F330-27D3-427C-A18B-EE770AB58507}"/>
              </a:ext>
            </a:extLst>
          </p:cNvPr>
          <p:cNvSpPr>
            <a:spLocks noGrp="1"/>
          </p:cNvSpPr>
          <p:nvPr>
            <p:ph type="title"/>
          </p:nvPr>
        </p:nvSpPr>
        <p:spPr/>
        <p:txBody>
          <a:bodyPr/>
          <a:lstStyle/>
          <a:p>
            <a:r>
              <a:rPr lang="tr-TR" dirty="0"/>
              <a:t>Anlam</a:t>
            </a:r>
            <a:endParaRPr lang="en-US" dirty="0"/>
          </a:p>
        </p:txBody>
      </p:sp>
      <p:sp>
        <p:nvSpPr>
          <p:cNvPr id="3" name="İçerik Yer Tutucusu 2">
            <a:extLst>
              <a:ext uri="{FF2B5EF4-FFF2-40B4-BE49-F238E27FC236}">
                <a16:creationId xmlns:a16="http://schemas.microsoft.com/office/drawing/2014/main" id="{DF09A51A-6277-4F3F-AD1C-188FC538582E}"/>
              </a:ext>
            </a:extLst>
          </p:cNvPr>
          <p:cNvSpPr>
            <a:spLocks noGrp="1"/>
          </p:cNvSpPr>
          <p:nvPr>
            <p:ph idx="1"/>
          </p:nvPr>
        </p:nvSpPr>
        <p:spPr/>
        <p:txBody>
          <a:bodyPr/>
          <a:lstStyle/>
          <a:p>
            <a:r>
              <a:rPr lang="tr-TR" dirty="0"/>
              <a:t>Kültürel dönemeç</a:t>
            </a:r>
          </a:p>
          <a:p>
            <a:r>
              <a:rPr lang="tr-TR" dirty="0"/>
              <a:t>Anlam üretilir, inşa edilir.</a:t>
            </a:r>
          </a:p>
          <a:p>
            <a:r>
              <a:rPr lang="tr-TR" dirty="0"/>
              <a:t>Sosyal inşacı yaklaşıma göre temsil: «şeylerin oluşturulmasına dahil olmak olarak düşünüldü ve kültür, olayların ardından dünyanın bir yansıması olarak değil, … süreç olarak kavramsallaştırıldı» (</a:t>
            </a:r>
            <a:r>
              <a:rPr lang="tr-TR" dirty="0" err="1"/>
              <a:t>Hall</a:t>
            </a:r>
            <a:r>
              <a:rPr lang="tr-TR" dirty="0"/>
              <a:t>, 2017: 13). </a:t>
            </a:r>
            <a:endParaRPr lang="en-US" dirty="0"/>
          </a:p>
        </p:txBody>
      </p:sp>
    </p:spTree>
    <p:extLst>
      <p:ext uri="{BB962C8B-B14F-4D97-AF65-F5344CB8AC3E}">
        <p14:creationId xmlns:p14="http://schemas.microsoft.com/office/powerpoint/2010/main" val="1215700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7E9E17-3F94-48A8-AF19-DB137FBD0B85}"/>
              </a:ext>
            </a:extLst>
          </p:cNvPr>
          <p:cNvSpPr>
            <a:spLocks noGrp="1"/>
          </p:cNvSpPr>
          <p:nvPr>
            <p:ph type="title"/>
          </p:nvPr>
        </p:nvSpPr>
        <p:spPr/>
        <p:txBody>
          <a:bodyPr/>
          <a:lstStyle/>
          <a:p>
            <a:r>
              <a:rPr lang="tr-TR" dirty="0"/>
              <a:t>«Anlam nerede üretilir?»</a:t>
            </a:r>
            <a:endParaRPr lang="en-US" dirty="0"/>
          </a:p>
        </p:txBody>
      </p:sp>
      <p:sp>
        <p:nvSpPr>
          <p:cNvPr id="3" name="İçerik Yer Tutucusu 2">
            <a:extLst>
              <a:ext uri="{FF2B5EF4-FFF2-40B4-BE49-F238E27FC236}">
                <a16:creationId xmlns:a16="http://schemas.microsoft.com/office/drawing/2014/main" id="{3D165796-0198-48DA-9582-043FB3FC3F52}"/>
              </a:ext>
            </a:extLst>
          </p:cNvPr>
          <p:cNvSpPr>
            <a:spLocks noGrp="1"/>
          </p:cNvSpPr>
          <p:nvPr>
            <p:ph idx="1"/>
          </p:nvPr>
        </p:nvSpPr>
        <p:spPr>
          <a:xfrm>
            <a:off x="498376" y="1340768"/>
            <a:ext cx="8147248" cy="1468760"/>
          </a:xfrm>
        </p:spPr>
        <p:txBody>
          <a:bodyPr/>
          <a:lstStyle/>
          <a:p>
            <a:pPr algn="just"/>
            <a:r>
              <a:rPr lang="tr-TR" sz="1800" dirty="0"/>
              <a:t>«Anlam, bir parçasını oluşturduğumuz bütün kişisel ve sosyal etkileşimlerde sürekli olarak üretilir ve </a:t>
            </a:r>
            <a:r>
              <a:rPr lang="tr-TR" sz="1800" dirty="0" err="1"/>
              <a:t>değiştokuş</a:t>
            </a:r>
            <a:r>
              <a:rPr lang="tr-TR" sz="1800" dirty="0"/>
              <a:t> edilir» </a:t>
            </a:r>
          </a:p>
          <a:p>
            <a:pPr algn="just"/>
            <a:r>
              <a:rPr lang="tr-TR" sz="1800" dirty="0"/>
              <a:t>« Kültür, aynı zamanda bir dizi farklı </a:t>
            </a:r>
            <a:r>
              <a:rPr lang="tr-TR" sz="1800" i="1" dirty="0"/>
              <a:t>medyada</a:t>
            </a:r>
            <a:r>
              <a:rPr lang="tr-TR" sz="1800" dirty="0"/>
              <a:t> da üretilir; özellikle bugünlerde modern kitlesel medyada, küresel iletişim araçlarında, farklı kültürler arasındaki anlamların tarihte görülmemiş bir ölçek ve hızda dolaştığı karmaşık teknolojik tarafından» (</a:t>
            </a:r>
            <a:r>
              <a:rPr lang="tr-TR" sz="1800" dirty="0" err="1"/>
              <a:t>Hall</a:t>
            </a:r>
            <a:r>
              <a:rPr lang="tr-TR" sz="1800" dirty="0"/>
              <a:t>, 2017: 10).</a:t>
            </a:r>
          </a:p>
        </p:txBody>
      </p:sp>
      <p:pic>
        <p:nvPicPr>
          <p:cNvPr id="4" name="Resim 3">
            <a:extLst>
              <a:ext uri="{FF2B5EF4-FFF2-40B4-BE49-F238E27FC236}">
                <a16:creationId xmlns:a16="http://schemas.microsoft.com/office/drawing/2014/main" id="{05B582C1-534D-4903-969A-507C9377A41F}"/>
              </a:ext>
            </a:extLst>
          </p:cNvPr>
          <p:cNvPicPr>
            <a:picLocks noChangeAspect="1"/>
          </p:cNvPicPr>
          <p:nvPr/>
        </p:nvPicPr>
        <p:blipFill>
          <a:blip r:embed="rId2"/>
          <a:stretch>
            <a:fillRect/>
          </a:stretch>
        </p:blipFill>
        <p:spPr>
          <a:xfrm>
            <a:off x="2411760" y="3140968"/>
            <a:ext cx="4195936" cy="3005743"/>
          </a:xfrm>
          <a:prstGeom prst="rect">
            <a:avLst/>
          </a:prstGeom>
        </p:spPr>
      </p:pic>
    </p:spTree>
    <p:extLst>
      <p:ext uri="{BB962C8B-B14F-4D97-AF65-F5344CB8AC3E}">
        <p14:creationId xmlns:p14="http://schemas.microsoft.com/office/powerpoint/2010/main" val="250192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491528-05A3-4627-8032-038EE6DE209C}"/>
              </a:ext>
            </a:extLst>
          </p:cNvPr>
          <p:cNvSpPr>
            <a:spLocks noGrp="1"/>
          </p:cNvSpPr>
          <p:nvPr>
            <p:ph type="title"/>
          </p:nvPr>
        </p:nvSpPr>
        <p:spPr>
          <a:xfrm>
            <a:off x="457200" y="274638"/>
            <a:ext cx="8229600" cy="1143000"/>
          </a:xfrm>
        </p:spPr>
        <p:txBody>
          <a:bodyPr wrap="square" anchor="ctr">
            <a:normAutofit/>
          </a:bodyPr>
          <a:lstStyle/>
          <a:p>
            <a:r>
              <a:rPr lang="tr-TR" dirty="0"/>
              <a:t>«Anlam nerede üretilir»</a:t>
            </a:r>
            <a:endParaRPr lang="en-US" dirty="0"/>
          </a:p>
        </p:txBody>
      </p:sp>
      <p:sp>
        <p:nvSpPr>
          <p:cNvPr id="3" name="İçerik Yer Tutucusu 2">
            <a:extLst>
              <a:ext uri="{FF2B5EF4-FFF2-40B4-BE49-F238E27FC236}">
                <a16:creationId xmlns:a16="http://schemas.microsoft.com/office/drawing/2014/main" id="{925D7B37-8B26-4199-ADBA-A4E799234E76}"/>
              </a:ext>
            </a:extLst>
          </p:cNvPr>
          <p:cNvSpPr>
            <a:spLocks noGrp="1"/>
          </p:cNvSpPr>
          <p:nvPr>
            <p:ph sz="half" idx="1"/>
          </p:nvPr>
        </p:nvSpPr>
        <p:spPr>
          <a:xfrm>
            <a:off x="457200" y="1600200"/>
            <a:ext cx="4038600" cy="4525963"/>
          </a:xfrm>
        </p:spPr>
        <p:txBody>
          <a:bodyPr wrap="square" anchor="t">
            <a:normAutofit/>
          </a:bodyPr>
          <a:lstStyle/>
          <a:p>
            <a:pPr>
              <a:lnSpc>
                <a:spcPct val="90000"/>
              </a:lnSpc>
            </a:pPr>
            <a:r>
              <a:rPr lang="tr-TR" sz="2200"/>
              <a:t>«Ayrıca, anlam, kendimizi her ifade edişimizde, kültürel ‘şeyleri’ kullandığımızda, tükettiğimizde ya da gündelik hayat pratiklerine farklı şekillerde dahil ettiğimizde ve böylece onlara değer ya da önem kattığımızda da üretilir: onların etrafında anlatılar, hikayeler ve masallar dokuduğumuzda» (</a:t>
            </a:r>
            <a:r>
              <a:rPr lang="tr-TR" sz="2200" err="1"/>
              <a:t>Hall</a:t>
            </a:r>
            <a:r>
              <a:rPr lang="tr-TR" sz="2200"/>
              <a:t>, 2017: 10). </a:t>
            </a:r>
          </a:p>
          <a:p>
            <a:pPr>
              <a:lnSpc>
                <a:spcPct val="90000"/>
              </a:lnSpc>
            </a:pPr>
            <a:endParaRPr lang="en-US" sz="2200"/>
          </a:p>
          <a:p>
            <a:pPr>
              <a:lnSpc>
                <a:spcPct val="90000"/>
              </a:lnSpc>
            </a:pPr>
            <a:endParaRPr lang="en-US" sz="2200"/>
          </a:p>
        </p:txBody>
      </p:sp>
      <p:pic>
        <p:nvPicPr>
          <p:cNvPr id="4" name="Resim 3">
            <a:extLst>
              <a:ext uri="{FF2B5EF4-FFF2-40B4-BE49-F238E27FC236}">
                <a16:creationId xmlns:a16="http://schemas.microsoft.com/office/drawing/2014/main" id="{C2657BD2-2860-4C85-953D-6A884DA96D7C}"/>
              </a:ext>
            </a:extLst>
          </p:cNvPr>
          <p:cNvPicPr>
            <a:picLocks noChangeAspect="1"/>
          </p:cNvPicPr>
          <p:nvPr/>
        </p:nvPicPr>
        <p:blipFill>
          <a:blip r:embed="rId2"/>
          <a:stretch>
            <a:fillRect/>
          </a:stretch>
        </p:blipFill>
        <p:spPr>
          <a:xfrm>
            <a:off x="4607396" y="1409700"/>
            <a:ext cx="4038600" cy="4038600"/>
          </a:xfrm>
          <a:prstGeom prst="rect">
            <a:avLst/>
          </a:prstGeom>
          <a:noFill/>
        </p:spPr>
      </p:pic>
    </p:spTree>
    <p:extLst>
      <p:ext uri="{BB962C8B-B14F-4D97-AF65-F5344CB8AC3E}">
        <p14:creationId xmlns:p14="http://schemas.microsoft.com/office/powerpoint/2010/main" val="253736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2E9802D-1780-4675-8655-16A38160925C}"/>
              </a:ext>
            </a:extLst>
          </p:cNvPr>
          <p:cNvSpPr>
            <a:spLocks noGrp="1"/>
          </p:cNvSpPr>
          <p:nvPr>
            <p:ph idx="1"/>
          </p:nvPr>
        </p:nvSpPr>
        <p:spPr>
          <a:xfrm>
            <a:off x="457200" y="404665"/>
            <a:ext cx="8075240" cy="1224136"/>
          </a:xfrm>
        </p:spPr>
        <p:txBody>
          <a:bodyPr/>
          <a:lstStyle/>
          <a:p>
            <a:endParaRPr lang="tr-TR" sz="1800" dirty="0"/>
          </a:p>
          <a:p>
            <a:r>
              <a:rPr lang="tr-TR" sz="1800" dirty="0"/>
              <a:t>«Anlamlar, aynı zamanda davranış ve pratiklerimizi oluşturur, düzenler; sosyal hayatın düzenlenmesini ve yönetilmesini sağlayan kurallar, normlar ve geleneklerin yerleştirilmesine yardımcı olurlar» (</a:t>
            </a:r>
            <a:r>
              <a:rPr lang="tr-TR" sz="1800" dirty="0" err="1"/>
              <a:t>Hall</a:t>
            </a:r>
            <a:r>
              <a:rPr lang="tr-TR" sz="1800" dirty="0"/>
              <a:t>, 2017: 10-11). </a:t>
            </a:r>
            <a:endParaRPr lang="en-US" sz="1800" dirty="0"/>
          </a:p>
        </p:txBody>
      </p:sp>
      <p:pic>
        <p:nvPicPr>
          <p:cNvPr id="7170" name="Picture 2" descr="Diversity our strength: improving representation in media | The Innis Herald">
            <a:extLst>
              <a:ext uri="{FF2B5EF4-FFF2-40B4-BE49-F238E27FC236}">
                <a16:creationId xmlns:a16="http://schemas.microsoft.com/office/drawing/2014/main" id="{635D6062-61EE-4519-8F84-A85AE51AA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66160"/>
            <a:ext cx="6228184" cy="3768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297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69E98D-D7F2-4750-A6FC-0A8961629422}"/>
              </a:ext>
            </a:extLst>
          </p:cNvPr>
          <p:cNvSpPr>
            <a:spLocks noGrp="1"/>
          </p:cNvSpPr>
          <p:nvPr>
            <p:ph type="title"/>
          </p:nvPr>
        </p:nvSpPr>
        <p:spPr>
          <a:xfrm>
            <a:off x="457200" y="274638"/>
            <a:ext cx="8229600" cy="634082"/>
          </a:xfrm>
        </p:spPr>
        <p:txBody>
          <a:bodyPr/>
          <a:lstStyle/>
          <a:p>
            <a:r>
              <a:rPr lang="tr-TR" dirty="0"/>
              <a:t>Anlam ve dil</a:t>
            </a:r>
            <a:endParaRPr lang="en-US" dirty="0"/>
          </a:p>
        </p:txBody>
      </p:sp>
      <p:sp>
        <p:nvSpPr>
          <p:cNvPr id="3" name="İçerik Yer Tutucusu 2">
            <a:extLst>
              <a:ext uri="{FF2B5EF4-FFF2-40B4-BE49-F238E27FC236}">
                <a16:creationId xmlns:a16="http://schemas.microsoft.com/office/drawing/2014/main" id="{8940C8BB-6084-4DFA-9B38-C5F7BFA0267B}"/>
              </a:ext>
            </a:extLst>
          </p:cNvPr>
          <p:cNvSpPr>
            <a:spLocks noGrp="1"/>
          </p:cNvSpPr>
          <p:nvPr>
            <p:ph idx="1"/>
          </p:nvPr>
        </p:nvSpPr>
        <p:spPr>
          <a:xfrm>
            <a:off x="457200" y="908720"/>
            <a:ext cx="8229600" cy="5217443"/>
          </a:xfrm>
        </p:spPr>
        <p:txBody>
          <a:bodyPr/>
          <a:lstStyle/>
          <a:p>
            <a:r>
              <a:rPr lang="tr-TR" sz="2000" dirty="0"/>
              <a:t>«anlamın üretildiği ve dolaşıma sokulduğu ayrıcalıklı ‘</a:t>
            </a:r>
            <a:r>
              <a:rPr lang="tr-TR" sz="2000" dirty="0" err="1"/>
              <a:t>araç’lardan</a:t>
            </a:r>
            <a:r>
              <a:rPr lang="tr-TR" sz="2000" dirty="0"/>
              <a:t> biri </a:t>
            </a:r>
            <a:r>
              <a:rPr lang="tr-TR" sz="2000" i="1" dirty="0"/>
              <a:t>dil</a:t>
            </a:r>
            <a:r>
              <a:rPr lang="tr-TR" sz="2000" dirty="0"/>
              <a:t>dir» (</a:t>
            </a:r>
            <a:r>
              <a:rPr lang="tr-TR" sz="2000" dirty="0" err="1"/>
              <a:t>Hall</a:t>
            </a:r>
            <a:r>
              <a:rPr lang="tr-TR" sz="2000" dirty="0"/>
              <a:t>, 2017: 11).</a:t>
            </a:r>
          </a:p>
          <a:p>
            <a:r>
              <a:rPr lang="tr-TR" sz="2000" dirty="0"/>
              <a:t>«Aynı kültürün mensuplarının, dünya </a:t>
            </a:r>
            <a:r>
              <a:rPr lang="tr-TR" sz="2000" dirty="0" err="1"/>
              <a:t>hakkıda</a:t>
            </a:r>
            <a:r>
              <a:rPr lang="tr-TR" sz="2000" dirty="0"/>
              <a:t> aynı şekilde düşünme ve hissetmelerini, dolayısıyla da dünyayı kabaca benzer şekilde yorumlamalarını sağlayacak kavram, görüntü ve fikir gruplarını paylaşması gerekir. Geniş anlamda konuşursak, aynı ‘kültürel kodları’ paylaşmaları gerekir. Bu anlamda, düşünmek ve hissetmenin kendisi ‘temsil sistemleridir’; onların içindeki kavram, görüntü ve duygularımız, zihinsel yaşamımızda, aslında dünyada ‘var olan’ şeyler anlamına gelir ya da onları temsil eder. Benzer şekilde, bu anlamları başka insanlara bildirmek ve herhangi bir anlamlı </a:t>
            </a:r>
            <a:r>
              <a:rPr lang="tr-TR" sz="2000" dirty="0" err="1"/>
              <a:t>değiştokuşun</a:t>
            </a:r>
            <a:r>
              <a:rPr lang="tr-TR" sz="2000" dirty="0"/>
              <a:t> sağlanması için katılımcıların aynı zamanda aynı dilsel kodları kullanabilmesi gerekir: çok geniş anlamıyla, katılımcılar ‘aynı dili konuşmak’ zorundadır» (</a:t>
            </a:r>
            <a:r>
              <a:rPr lang="tr-TR" sz="2000" dirty="0" err="1"/>
              <a:t>Hall</a:t>
            </a:r>
            <a:r>
              <a:rPr lang="tr-TR" sz="2000" dirty="0"/>
              <a:t>, 2017: 11).</a:t>
            </a:r>
          </a:p>
          <a:p>
            <a:r>
              <a:rPr lang="tr-TR" sz="2000" dirty="0"/>
              <a:t>«Anlam diyalogdur, her zaman sadece kısmen anlaşılır, eşit olmayan bir </a:t>
            </a:r>
            <a:r>
              <a:rPr lang="tr-TR" sz="2000" dirty="0" err="1"/>
              <a:t>değiştokuştur</a:t>
            </a:r>
            <a:r>
              <a:rPr lang="tr-TR" sz="2000" dirty="0"/>
              <a:t>» (</a:t>
            </a:r>
            <a:r>
              <a:rPr lang="tr-TR" sz="2000" dirty="0" err="1"/>
              <a:t>Hall</a:t>
            </a:r>
            <a:r>
              <a:rPr lang="tr-TR" sz="2000" dirty="0"/>
              <a:t>, 2017: 11). </a:t>
            </a:r>
            <a:endParaRPr lang="en-US" sz="2000" dirty="0"/>
          </a:p>
          <a:p>
            <a:r>
              <a:rPr lang="tr-TR" sz="2000" dirty="0"/>
              <a:t> </a:t>
            </a:r>
            <a:endParaRPr lang="en-US" sz="2000" dirty="0"/>
          </a:p>
        </p:txBody>
      </p:sp>
    </p:spTree>
    <p:extLst>
      <p:ext uri="{BB962C8B-B14F-4D97-AF65-F5344CB8AC3E}">
        <p14:creationId xmlns:p14="http://schemas.microsoft.com/office/powerpoint/2010/main" val="604047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2F849E6-A8C2-4327-B796-7FA03753F7DA}"/>
              </a:ext>
            </a:extLst>
          </p:cNvPr>
          <p:cNvSpPr>
            <a:spLocks noGrp="1"/>
          </p:cNvSpPr>
          <p:nvPr>
            <p:ph idx="1"/>
          </p:nvPr>
        </p:nvSpPr>
        <p:spPr>
          <a:xfrm>
            <a:off x="457200" y="404664"/>
            <a:ext cx="8229600" cy="5721499"/>
          </a:xfrm>
        </p:spPr>
        <p:txBody>
          <a:bodyPr/>
          <a:lstStyle/>
          <a:p>
            <a:r>
              <a:rPr lang="tr-TR" sz="2800" dirty="0"/>
              <a:t>Göstergebilim: «’</a:t>
            </a:r>
            <a:r>
              <a:rPr lang="tr-TR" sz="2800" dirty="0" err="1"/>
              <a:t>işaretler’in</a:t>
            </a:r>
            <a:r>
              <a:rPr lang="tr-TR" sz="2800" dirty="0"/>
              <a:t> ve kültürde anlam araçları olarak gerçekleştirdikleri genel rollerinin incelenmesidir»</a:t>
            </a:r>
          </a:p>
          <a:p>
            <a:r>
              <a:rPr lang="tr-TR" sz="2800" dirty="0"/>
              <a:t>Söylem: «belirli bir pratik konusunda bahsetme ya da onun hakkında bilgi oluşturma yollarıdır; toplumsa belirli bir konu, sosyal etkinlik ya da kurumsal alan hakkında konuşma şekilleri, bilgi formları ve onlarla ilişkili davranışlar sağlayan fikirler, görüntüler ve pratikler kümesidir (ya da oluşumudur)» (</a:t>
            </a:r>
            <a:r>
              <a:rPr lang="tr-TR" sz="2800" dirty="0" err="1"/>
              <a:t>Hall</a:t>
            </a:r>
            <a:r>
              <a:rPr lang="tr-TR" sz="2800" dirty="0"/>
              <a:t>, 2017: 13-14).</a:t>
            </a:r>
            <a:endParaRPr lang="en-US" sz="2800" dirty="0"/>
          </a:p>
        </p:txBody>
      </p:sp>
    </p:spTree>
    <p:extLst>
      <p:ext uri="{BB962C8B-B14F-4D97-AF65-F5344CB8AC3E}">
        <p14:creationId xmlns:p14="http://schemas.microsoft.com/office/powerpoint/2010/main" val="566487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33054C-56FD-44DC-9F01-FA752BFDF262}"/>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6DEAC4EB-B6F1-4013-950D-C996DABB8B55}"/>
              </a:ext>
            </a:extLst>
          </p:cNvPr>
          <p:cNvSpPr>
            <a:spLocks noGrp="1"/>
          </p:cNvSpPr>
          <p:nvPr>
            <p:ph idx="1"/>
          </p:nvPr>
        </p:nvSpPr>
        <p:spPr/>
        <p:txBody>
          <a:bodyPr/>
          <a:lstStyle/>
          <a:p>
            <a:pPr algn="just"/>
            <a:r>
              <a:rPr lang="tr-TR" dirty="0"/>
              <a:t>Göstergebilim: «temsilin nasılıyla, dilin nasıl anlam ürettiğiyle» ilgilenir</a:t>
            </a:r>
          </a:p>
          <a:p>
            <a:pPr algn="just"/>
            <a:r>
              <a:rPr lang="tr-TR" dirty="0"/>
              <a:t>Söylem: «temsilin etkileri ve sonuçlarıyla» ilgilenir (</a:t>
            </a:r>
            <a:r>
              <a:rPr lang="tr-TR" dirty="0" err="1"/>
              <a:t>Hall</a:t>
            </a:r>
            <a:r>
              <a:rPr lang="tr-TR" dirty="0"/>
              <a:t>, 2017: 14). </a:t>
            </a:r>
            <a:endParaRPr lang="en-US" dirty="0"/>
          </a:p>
        </p:txBody>
      </p:sp>
    </p:spTree>
    <p:extLst>
      <p:ext uri="{BB962C8B-B14F-4D97-AF65-F5344CB8AC3E}">
        <p14:creationId xmlns:p14="http://schemas.microsoft.com/office/powerpoint/2010/main" val="945773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DD93A6-D0E9-4B61-9701-963BFCDED1F1}"/>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55A2DDA4-3429-4132-ADF0-B8BF7DCE8433}"/>
              </a:ext>
            </a:extLst>
          </p:cNvPr>
          <p:cNvSpPr>
            <a:spLocks noGrp="1"/>
          </p:cNvSpPr>
          <p:nvPr>
            <p:ph idx="1"/>
          </p:nvPr>
        </p:nvSpPr>
        <p:spPr/>
        <p:txBody>
          <a:bodyPr/>
          <a:lstStyle/>
          <a:p>
            <a:pPr algn="just"/>
            <a:r>
              <a:rPr lang="tr-TR" dirty="0"/>
              <a:t>«Görsel dil, dünya hakkında mevcut olan bir gerçeği mi yansıtır, yoksa dünya hakkında, onu temsil etmek yoluyla anlamlar mı üretir?» (</a:t>
            </a:r>
            <a:r>
              <a:rPr lang="tr-TR" dirty="0" err="1"/>
              <a:t>Hall</a:t>
            </a:r>
            <a:r>
              <a:rPr lang="tr-TR" dirty="0"/>
              <a:t>, 2017: 15). </a:t>
            </a:r>
            <a:endParaRPr lang="en-US" dirty="0"/>
          </a:p>
        </p:txBody>
      </p:sp>
      <p:pic>
        <p:nvPicPr>
          <p:cNvPr id="8194" name="Picture 2" descr="Why is Media Representation Important? – Applied Womanist Theory">
            <a:extLst>
              <a:ext uri="{FF2B5EF4-FFF2-40B4-BE49-F238E27FC236}">
                <a16:creationId xmlns:a16="http://schemas.microsoft.com/office/drawing/2014/main" id="{0948B84B-ECED-4F1E-94BF-E828C1086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863181"/>
            <a:ext cx="2019300"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977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3ACC800-9EDF-4A0B-86B5-9F351CDF6CDA}"/>
              </a:ext>
            </a:extLst>
          </p:cNvPr>
          <p:cNvSpPr>
            <a:spLocks noGrp="1"/>
          </p:cNvSpPr>
          <p:nvPr>
            <p:ph idx="1"/>
          </p:nvPr>
        </p:nvSpPr>
        <p:spPr>
          <a:xfrm>
            <a:off x="457200" y="332656"/>
            <a:ext cx="8229600" cy="5793507"/>
          </a:xfrm>
        </p:spPr>
        <p:txBody>
          <a:bodyPr/>
          <a:lstStyle/>
          <a:p>
            <a:endParaRPr lang="tr-TR" dirty="0"/>
          </a:p>
          <a:p>
            <a:endParaRPr lang="tr-TR" dirty="0"/>
          </a:p>
          <a:p>
            <a:r>
              <a:rPr lang="tr-TR" dirty="0"/>
              <a:t>«Fotoğraf, belirli bir kişi, olay ya da sahne hakkında </a:t>
            </a:r>
            <a:r>
              <a:rPr lang="tr-TR" dirty="0" err="1"/>
              <a:t>fotografik</a:t>
            </a:r>
            <a:r>
              <a:rPr lang="tr-TR" dirty="0"/>
              <a:t> anlamı aktarmak için ışığa duyarlı kağıt üzerindeki görüntüleri kullanan bir temsil sistemidir» (</a:t>
            </a:r>
            <a:r>
              <a:rPr lang="tr-TR" dirty="0" err="1"/>
              <a:t>Hall</a:t>
            </a:r>
            <a:r>
              <a:rPr lang="tr-TR" dirty="0"/>
              <a:t>, 2017: 12). </a:t>
            </a:r>
          </a:p>
        </p:txBody>
      </p:sp>
    </p:spTree>
    <p:extLst>
      <p:ext uri="{BB962C8B-B14F-4D97-AF65-F5344CB8AC3E}">
        <p14:creationId xmlns:p14="http://schemas.microsoft.com/office/powerpoint/2010/main" val="1449726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F48DC3F8-4056-4446-A63A-BB0B5BC8909D}"/>
              </a:ext>
            </a:extLst>
          </p:cNvPr>
          <p:cNvPicPr>
            <a:picLocks noGrp="1" noChangeAspect="1"/>
          </p:cNvPicPr>
          <p:nvPr>
            <p:ph idx="1"/>
          </p:nvPr>
        </p:nvPicPr>
        <p:blipFill>
          <a:blip r:embed="rId2"/>
          <a:stretch>
            <a:fillRect/>
          </a:stretch>
        </p:blipFill>
        <p:spPr>
          <a:xfrm>
            <a:off x="467544" y="188640"/>
            <a:ext cx="3096344" cy="6058792"/>
          </a:xfrm>
          <a:prstGeom prst="rect">
            <a:avLst/>
          </a:prstGeom>
        </p:spPr>
      </p:pic>
      <p:sp>
        <p:nvSpPr>
          <p:cNvPr id="5" name="Dikdörtgen 4">
            <a:extLst>
              <a:ext uri="{FF2B5EF4-FFF2-40B4-BE49-F238E27FC236}">
                <a16:creationId xmlns:a16="http://schemas.microsoft.com/office/drawing/2014/main" id="{22367ACA-ABC8-47D0-BEE9-86D706B7949B}"/>
              </a:ext>
            </a:extLst>
          </p:cNvPr>
          <p:cNvSpPr/>
          <p:nvPr/>
        </p:nvSpPr>
        <p:spPr>
          <a:xfrm>
            <a:off x="4499992" y="2351782"/>
            <a:ext cx="4104456" cy="1077218"/>
          </a:xfrm>
          <a:prstGeom prst="rect">
            <a:avLst/>
          </a:prstGeom>
        </p:spPr>
        <p:txBody>
          <a:bodyPr wrap="square">
            <a:spAutoFit/>
          </a:bodyPr>
          <a:lstStyle/>
          <a:p>
            <a:pPr marL="342900" lvl="0" indent="-342900">
              <a:spcBef>
                <a:spcPct val="20000"/>
              </a:spcBef>
              <a:buFontTx/>
              <a:buChar char="•"/>
            </a:pPr>
            <a:r>
              <a:rPr lang="tr-TR" sz="3200" dirty="0">
                <a:solidFill>
                  <a:srgbClr val="000000"/>
                </a:solidFill>
                <a:latin typeface="Arial"/>
                <a:cs typeface="Arial"/>
              </a:rPr>
              <a:t>Görsel yoluyla anlam üretmek</a:t>
            </a:r>
            <a:endParaRPr lang="en-US" sz="3200" dirty="0">
              <a:solidFill>
                <a:srgbClr val="000000"/>
              </a:solidFill>
              <a:latin typeface="Arial"/>
              <a:cs typeface="Arial"/>
            </a:endParaRPr>
          </a:p>
        </p:txBody>
      </p:sp>
    </p:spTree>
    <p:extLst>
      <p:ext uri="{BB962C8B-B14F-4D97-AF65-F5344CB8AC3E}">
        <p14:creationId xmlns:p14="http://schemas.microsoft.com/office/powerpoint/2010/main" val="993833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14D6733B-4E5D-4E24-8881-4B317D66ED62}"/>
              </a:ext>
            </a:extLst>
          </p:cNvPr>
          <p:cNvPicPr>
            <a:picLocks noGrp="1" noChangeAspect="1"/>
          </p:cNvPicPr>
          <p:nvPr>
            <p:ph idx="1"/>
          </p:nvPr>
        </p:nvPicPr>
        <p:blipFill>
          <a:blip r:embed="rId2"/>
          <a:stretch>
            <a:fillRect/>
          </a:stretch>
        </p:blipFill>
        <p:spPr>
          <a:xfrm>
            <a:off x="899592" y="980728"/>
            <a:ext cx="3551461" cy="4628438"/>
          </a:xfrm>
          <a:prstGeom prst="rect">
            <a:avLst/>
          </a:prstGeom>
        </p:spPr>
      </p:pic>
      <p:sp>
        <p:nvSpPr>
          <p:cNvPr id="5" name="Dikdörtgen 4">
            <a:extLst>
              <a:ext uri="{FF2B5EF4-FFF2-40B4-BE49-F238E27FC236}">
                <a16:creationId xmlns:a16="http://schemas.microsoft.com/office/drawing/2014/main" id="{1D5B5F07-3A62-49E5-A8C1-954CAD9FB561}"/>
              </a:ext>
            </a:extLst>
          </p:cNvPr>
          <p:cNvSpPr/>
          <p:nvPr/>
        </p:nvSpPr>
        <p:spPr>
          <a:xfrm>
            <a:off x="5004048" y="1124745"/>
            <a:ext cx="3960440" cy="4031873"/>
          </a:xfrm>
          <a:prstGeom prst="rect">
            <a:avLst/>
          </a:prstGeom>
        </p:spPr>
        <p:txBody>
          <a:bodyPr wrap="square">
            <a:spAutoFit/>
          </a:bodyPr>
          <a:lstStyle/>
          <a:p>
            <a:pPr marL="342900" lvl="0" indent="-342900" algn="just">
              <a:spcBef>
                <a:spcPct val="20000"/>
              </a:spcBef>
              <a:buFontTx/>
              <a:buChar char="•"/>
            </a:pPr>
            <a:r>
              <a:rPr lang="tr-TR" sz="3200" dirty="0">
                <a:solidFill>
                  <a:srgbClr val="000000"/>
                </a:solidFill>
                <a:latin typeface="Arial"/>
                <a:cs typeface="Arial"/>
              </a:rPr>
              <a:t>«her seçim hem hangi anlamların üretildiği hem de anlamın nasıl üretildiği konusunda sonuçlar doğurur» (</a:t>
            </a:r>
            <a:r>
              <a:rPr lang="tr-TR" sz="3200" dirty="0" err="1">
                <a:solidFill>
                  <a:srgbClr val="000000"/>
                </a:solidFill>
                <a:latin typeface="Arial"/>
                <a:cs typeface="Arial"/>
              </a:rPr>
              <a:t>Hall</a:t>
            </a:r>
            <a:r>
              <a:rPr lang="tr-TR" sz="3200" dirty="0">
                <a:solidFill>
                  <a:srgbClr val="000000"/>
                </a:solidFill>
                <a:latin typeface="Arial"/>
                <a:cs typeface="Arial"/>
              </a:rPr>
              <a:t>, 2017: 16).</a:t>
            </a:r>
            <a:endParaRPr lang="en-US" sz="3200" dirty="0">
              <a:solidFill>
                <a:srgbClr val="000000"/>
              </a:solidFill>
              <a:latin typeface="Arial"/>
              <a:cs typeface="Arial"/>
            </a:endParaRPr>
          </a:p>
        </p:txBody>
      </p:sp>
    </p:spTree>
    <p:extLst>
      <p:ext uri="{BB962C8B-B14F-4D97-AF65-F5344CB8AC3E}">
        <p14:creationId xmlns:p14="http://schemas.microsoft.com/office/powerpoint/2010/main" val="1152473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4864FCE-9D47-4BB1-9C4A-D8E9DD3735BA}"/>
              </a:ext>
            </a:extLst>
          </p:cNvPr>
          <p:cNvSpPr>
            <a:spLocks noGrp="1"/>
          </p:cNvSpPr>
          <p:nvPr>
            <p:ph idx="1"/>
          </p:nvPr>
        </p:nvSpPr>
        <p:spPr>
          <a:xfrm>
            <a:off x="457200" y="692696"/>
            <a:ext cx="8229600" cy="5433467"/>
          </a:xfrm>
        </p:spPr>
        <p:txBody>
          <a:bodyPr/>
          <a:lstStyle/>
          <a:p>
            <a:pPr algn="just"/>
            <a:r>
              <a:rPr lang="tr-TR" sz="2400" dirty="0"/>
              <a:t>«Bu görsel ne anlama geliyor?» ya da «bu reklam ne söylüyor» sorusuna verilecek tek ya da ‘doğru’ bir yanıt olmadığını vurgulamak önemli».</a:t>
            </a:r>
          </a:p>
          <a:p>
            <a:pPr algn="just"/>
            <a:r>
              <a:rPr lang="tr-TR" sz="2400" dirty="0"/>
              <a:t>«Bu şeylerin ‘tek bir gerçek anlamı’ olacağını ya da bu anlamların zaman içinde değişmeyeceğini garanti edebilen bir yasa olmadığından, bu alanda yapılacak çalışmalar da yorumlayıcı olmak zorunda.» </a:t>
            </a:r>
          </a:p>
          <a:p>
            <a:pPr algn="just"/>
            <a:r>
              <a:rPr lang="tr-TR" sz="2400" dirty="0"/>
              <a:t>«çelişen anlam ve yorumlar arasında bir tartışma» (</a:t>
            </a:r>
            <a:r>
              <a:rPr lang="tr-TR" sz="2400" dirty="0" err="1"/>
              <a:t>Hall</a:t>
            </a:r>
            <a:r>
              <a:rPr lang="tr-TR" sz="2400" dirty="0"/>
              <a:t>, 2017: 18). </a:t>
            </a:r>
          </a:p>
          <a:p>
            <a:pPr algn="just"/>
            <a:endParaRPr lang="en-US" sz="2400" dirty="0"/>
          </a:p>
        </p:txBody>
      </p:sp>
    </p:spTree>
    <p:extLst>
      <p:ext uri="{BB962C8B-B14F-4D97-AF65-F5344CB8AC3E}">
        <p14:creationId xmlns:p14="http://schemas.microsoft.com/office/powerpoint/2010/main" val="3399938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830CE7-3FD6-479A-91EB-853D1D72D359}"/>
              </a:ext>
            </a:extLst>
          </p:cNvPr>
          <p:cNvSpPr>
            <a:spLocks noGrp="1"/>
          </p:cNvSpPr>
          <p:nvPr>
            <p:ph type="title"/>
          </p:nvPr>
        </p:nvSpPr>
        <p:spPr/>
        <p:txBody>
          <a:bodyPr/>
          <a:lstStyle/>
          <a:p>
            <a:r>
              <a:rPr lang="tr-TR" dirty="0"/>
              <a:t>İki temsil sistemi</a:t>
            </a:r>
            <a:endParaRPr lang="en-US" dirty="0"/>
          </a:p>
        </p:txBody>
      </p:sp>
      <p:sp>
        <p:nvSpPr>
          <p:cNvPr id="3" name="İçerik Yer Tutucusu 2">
            <a:extLst>
              <a:ext uri="{FF2B5EF4-FFF2-40B4-BE49-F238E27FC236}">
                <a16:creationId xmlns:a16="http://schemas.microsoft.com/office/drawing/2014/main" id="{6AE896F3-5E13-4BB5-A83F-24085BD428BE}"/>
              </a:ext>
            </a:extLst>
          </p:cNvPr>
          <p:cNvSpPr>
            <a:spLocks noGrp="1"/>
          </p:cNvSpPr>
          <p:nvPr>
            <p:ph idx="1"/>
          </p:nvPr>
        </p:nvSpPr>
        <p:spPr/>
        <p:txBody>
          <a:bodyPr/>
          <a:lstStyle/>
          <a:p>
            <a:r>
              <a:rPr lang="tr-TR" sz="2400" dirty="0"/>
              <a:t>Zihinsel temsil sistemi: Kavramlar, kategoriler: «Her tür nesne, insan ve olayı, kafamızın içinde taşıdığımız bir dizi kavram ya da zihinsel temsille ilişkilendiren bir sistem var. Onlar olmadan dünyayı anlamlı bir şekilde yorumlayamazdık.» (</a:t>
            </a:r>
            <a:r>
              <a:rPr lang="tr-TR" sz="2400" dirty="0" err="1"/>
              <a:t>Hall</a:t>
            </a:r>
            <a:r>
              <a:rPr lang="tr-TR" sz="2400" dirty="0"/>
              <a:t>, 2017: 26). </a:t>
            </a:r>
          </a:p>
          <a:p>
            <a:r>
              <a:rPr lang="tr-TR" sz="2400" dirty="0"/>
              <a:t>savaş, arkadaşlık, aşk, nefret kavramları</a:t>
            </a:r>
          </a:p>
          <a:p>
            <a:r>
              <a:rPr lang="tr-TR" sz="2400" dirty="0"/>
              <a:t>«Bir şey için bir kavramımız varsa, onun anlamını bildiğimizi söyleyebiliriz» (</a:t>
            </a:r>
            <a:r>
              <a:rPr lang="tr-TR" sz="2400" dirty="0" err="1"/>
              <a:t>Hall</a:t>
            </a:r>
            <a:r>
              <a:rPr lang="tr-TR" sz="2400" dirty="0"/>
              <a:t>, 2017: 40).</a:t>
            </a:r>
          </a:p>
          <a:p>
            <a:r>
              <a:rPr lang="tr-TR" sz="2400" dirty="0"/>
              <a:t>«Ama ikinci bir temsil sistemi, bir olmadan bu anlamı aktaramayız» (</a:t>
            </a:r>
            <a:r>
              <a:rPr lang="tr-TR" sz="2400" dirty="0" err="1"/>
              <a:t>Hall</a:t>
            </a:r>
            <a:r>
              <a:rPr lang="tr-TR" sz="2400" dirty="0"/>
              <a:t>, 2017:40). </a:t>
            </a:r>
          </a:p>
        </p:txBody>
      </p:sp>
    </p:spTree>
    <p:extLst>
      <p:ext uri="{BB962C8B-B14F-4D97-AF65-F5344CB8AC3E}">
        <p14:creationId xmlns:p14="http://schemas.microsoft.com/office/powerpoint/2010/main" val="2787099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0AD742-18CF-4728-A571-82142BF747BF}"/>
              </a:ext>
            </a:extLst>
          </p:cNvPr>
          <p:cNvSpPr>
            <a:spLocks noGrp="1"/>
          </p:cNvSpPr>
          <p:nvPr>
            <p:ph type="title"/>
          </p:nvPr>
        </p:nvSpPr>
        <p:spPr/>
        <p:txBody>
          <a:bodyPr/>
          <a:lstStyle/>
          <a:p>
            <a:r>
              <a:rPr lang="tr-TR" dirty="0"/>
              <a:t>Dil: temsil sistemidir. </a:t>
            </a:r>
            <a:br>
              <a:rPr lang="en-US" dirty="0"/>
            </a:br>
            <a:endParaRPr lang="en-US" dirty="0"/>
          </a:p>
        </p:txBody>
      </p:sp>
      <p:sp>
        <p:nvSpPr>
          <p:cNvPr id="3" name="İçerik Yer Tutucusu 2">
            <a:extLst>
              <a:ext uri="{FF2B5EF4-FFF2-40B4-BE49-F238E27FC236}">
                <a16:creationId xmlns:a16="http://schemas.microsoft.com/office/drawing/2014/main" id="{D36ED238-4D4F-4ADA-9302-C2DD1FFCF63D}"/>
              </a:ext>
            </a:extLst>
          </p:cNvPr>
          <p:cNvSpPr>
            <a:spLocks noGrp="1"/>
          </p:cNvSpPr>
          <p:nvPr>
            <p:ph idx="1"/>
          </p:nvPr>
        </p:nvSpPr>
        <p:spPr/>
        <p:txBody>
          <a:bodyPr/>
          <a:lstStyle/>
          <a:p>
            <a:r>
              <a:rPr lang="tr-TR" dirty="0"/>
              <a:t>«Dil, çeşitli ilişkiler şeklinde düzenlenmiş işaretlerden oluşur» (</a:t>
            </a:r>
            <a:r>
              <a:rPr lang="tr-TR" dirty="0" err="1"/>
              <a:t>Hall</a:t>
            </a:r>
            <a:r>
              <a:rPr lang="tr-TR"/>
              <a:t>, 2017: 40). </a:t>
            </a:r>
            <a:endParaRPr lang="en-US" dirty="0"/>
          </a:p>
        </p:txBody>
      </p:sp>
    </p:spTree>
    <p:extLst>
      <p:ext uri="{BB962C8B-B14F-4D97-AF65-F5344CB8AC3E}">
        <p14:creationId xmlns:p14="http://schemas.microsoft.com/office/powerpoint/2010/main" val="3636408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FB5DC6-F889-4580-91FA-209191BD9A97}"/>
              </a:ext>
            </a:extLst>
          </p:cNvPr>
          <p:cNvSpPr>
            <a:spLocks noGrp="1"/>
          </p:cNvSpPr>
          <p:nvPr>
            <p:ph type="title"/>
          </p:nvPr>
        </p:nvSpPr>
        <p:spPr/>
        <p:txBody>
          <a:bodyPr/>
          <a:lstStyle/>
          <a:p>
            <a:r>
              <a:rPr lang="tr-TR" dirty="0"/>
              <a:t>Kaynakça</a:t>
            </a:r>
            <a:endParaRPr lang="en-US" dirty="0"/>
          </a:p>
        </p:txBody>
      </p:sp>
      <p:sp>
        <p:nvSpPr>
          <p:cNvPr id="3" name="İçerik Yer Tutucusu 2">
            <a:extLst>
              <a:ext uri="{FF2B5EF4-FFF2-40B4-BE49-F238E27FC236}">
                <a16:creationId xmlns:a16="http://schemas.microsoft.com/office/drawing/2014/main" id="{E0506F89-1B4E-4CDC-8A7F-B8572368608C}"/>
              </a:ext>
            </a:extLst>
          </p:cNvPr>
          <p:cNvSpPr>
            <a:spLocks noGrp="1"/>
          </p:cNvSpPr>
          <p:nvPr>
            <p:ph idx="1"/>
          </p:nvPr>
        </p:nvSpPr>
        <p:spPr/>
        <p:txBody>
          <a:bodyPr/>
          <a:lstStyle/>
          <a:p>
            <a:r>
              <a:rPr lang="tr-TR" dirty="0" err="1"/>
              <a:t>Hall</a:t>
            </a:r>
            <a:r>
              <a:rPr lang="tr-TR" dirty="0"/>
              <a:t>, </a:t>
            </a:r>
            <a:r>
              <a:rPr lang="tr-TR" dirty="0" err="1"/>
              <a:t>Stuart</a:t>
            </a:r>
            <a:r>
              <a:rPr lang="tr-TR" dirty="0"/>
              <a:t> (2017). </a:t>
            </a:r>
            <a:r>
              <a:rPr lang="tr-TR" i="1" dirty="0"/>
              <a:t>Temsil: Kültürel Temsiller ve Anlamlandırma Uygulamaları</a:t>
            </a:r>
            <a:r>
              <a:rPr lang="tr-TR" dirty="0"/>
              <a:t>. İstanbul: </a:t>
            </a:r>
            <a:r>
              <a:rPr lang="tr-TR" dirty="0" err="1"/>
              <a:t>PinhanYayıncılık</a:t>
            </a:r>
            <a:r>
              <a:rPr lang="tr-TR" dirty="0"/>
              <a:t>.</a:t>
            </a:r>
            <a:endParaRPr lang="en-US" dirty="0"/>
          </a:p>
        </p:txBody>
      </p:sp>
    </p:spTree>
    <p:extLst>
      <p:ext uri="{BB962C8B-B14F-4D97-AF65-F5344CB8AC3E}">
        <p14:creationId xmlns:p14="http://schemas.microsoft.com/office/powerpoint/2010/main" val="1213606616"/>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1685</Words>
  <Application>Microsoft Office PowerPoint</Application>
  <PresentationFormat>Ekran Gösterisi (4:3)</PresentationFormat>
  <Paragraphs>89</Paragraphs>
  <Slides>33</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33</vt:i4>
      </vt:variant>
    </vt:vector>
  </HeadingPairs>
  <TitlesOfParts>
    <vt:vector size="35" baseType="lpstr">
      <vt:lpstr>Arial</vt:lpstr>
      <vt:lpstr>sunum_sablon</vt:lpstr>
      <vt:lpstr>PowerPoint Sunusu</vt:lpstr>
      <vt:lpstr>PowerPoint Sunusu</vt:lpstr>
      <vt:lpstr>Temsil nedir?</vt:lpstr>
      <vt:lpstr>PowerPoint Sunusu</vt:lpstr>
      <vt:lpstr>PowerPoint Sunusu</vt:lpstr>
      <vt:lpstr>Temsil</vt:lpstr>
      <vt:lpstr>PowerPoint Sunusu</vt:lpstr>
      <vt:lpstr>Temsil pratikleri</vt:lpstr>
      <vt:lpstr>Anlamlar</vt:lpstr>
      <vt:lpstr>PowerPoint Sunusu</vt:lpstr>
      <vt:lpstr>«Temsil tek yönlü bir aktarıcı olmaktan çok, bir diyalog modelinde işlev görür: evet, dedikleri gibi, söylemseldir. bu diyaloğu sürdüren şey… kültürel kodların varlığıdır» (Hall, 2017: 20).</vt:lpstr>
      <vt:lpstr>PowerPoint Sunusu</vt:lpstr>
      <vt:lpstr>«Dil nasıl işler?»</vt:lpstr>
      <vt:lpstr>«Kültürel Dönüş» ve Kültürün Antrolopojik Tanımı</vt:lpstr>
      <vt:lpstr>Kültür, anlam, dil</vt:lpstr>
      <vt:lpstr>Kültür</vt:lpstr>
      <vt:lpstr>Kültür, anlam ve temsil</vt:lpstr>
      <vt:lpstr>Temsil ve Anlam</vt:lpstr>
      <vt:lpstr>Anlam</vt:lpstr>
      <vt:lpstr>«Anlam nerede üretilir?»</vt:lpstr>
      <vt:lpstr>«Anlam nerede üretilir»</vt:lpstr>
      <vt:lpstr>PowerPoint Sunusu</vt:lpstr>
      <vt:lpstr>Anlam ve dil</vt:lpstr>
      <vt:lpstr>PowerPoint Sunusu</vt:lpstr>
      <vt:lpstr>PowerPoint Sunusu</vt:lpstr>
      <vt:lpstr>PowerPoint Sunusu</vt:lpstr>
      <vt:lpstr>PowerPoint Sunusu</vt:lpstr>
      <vt:lpstr>PowerPoint Sunusu</vt:lpstr>
      <vt:lpstr>PowerPoint Sunusu</vt:lpstr>
      <vt:lpstr>PowerPoint Sunusu</vt:lpstr>
      <vt:lpstr>İki temsil sistemi</vt:lpstr>
      <vt:lpstr>Dil: temsil sistemidir.  </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Ebru Akçay</dc:creator>
  <cp:lastModifiedBy>Ebru Akçay</cp:lastModifiedBy>
  <cp:revision>5</cp:revision>
  <dcterms:created xsi:type="dcterms:W3CDTF">2021-03-10T06:21:17Z</dcterms:created>
  <dcterms:modified xsi:type="dcterms:W3CDTF">2021-03-10T06:49:15Z</dcterms:modified>
</cp:coreProperties>
</file>