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378" autoAdjust="0"/>
    <p:restoredTop sz="94660"/>
  </p:normalViewPr>
  <p:slideViewPr>
    <p:cSldViewPr>
      <p:cViewPr varScale="1">
        <p:scale>
          <a:sx n="70" d="100"/>
          <a:sy n="70" d="100"/>
        </p:scale>
        <p:origin x="-1260" y="-9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10.7.2020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10.7.2020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10.7.2020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A23720DD-5B6D-40BF-8493-A6B52D484E6B}" type="datetimeFigureOut">
              <a:rPr lang="tr-TR" smtClean="0"/>
              <a:t>10.7.2020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A23720DD-5B6D-40BF-8493-A6B52D484E6B}" type="datetimeFigureOut">
              <a:rPr lang="tr-TR" smtClean="0"/>
              <a:t>10.7.2020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A23720DD-5B6D-40BF-8493-A6B52D484E6B}" type="datetimeFigureOut">
              <a:rPr lang="tr-TR" smtClean="0"/>
              <a:t>10.7.2020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t>10.7.2020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10.7.2020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10.7.2020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10.7.2020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10.7.2020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t>10.7.2020</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4 Dikdörtgen"/>
          <p:cNvSpPr/>
          <p:nvPr/>
        </p:nvSpPr>
        <p:spPr>
          <a:xfrm>
            <a:off x="857224" y="1500174"/>
            <a:ext cx="7572428" cy="2862322"/>
          </a:xfrm>
          <a:prstGeom prst="rect">
            <a:avLst/>
          </a:prstGeom>
          <a:noFill/>
          <a:scene3d>
            <a:camera prst="orthographicFront"/>
            <a:lightRig rig="threePt" dir="t"/>
          </a:scene3d>
          <a:sp3d>
            <a:bevelT w="152400" h="50800" prst="softRound"/>
            <a:bevelB w="139700" h="139700" prst="divot"/>
          </a:sp3d>
        </p:spPr>
        <p:txBody>
          <a:bodyPr wrap="square" lIns="91440" tIns="45720" rIns="91440" bIns="45720">
            <a:spAutoFit/>
          </a:bodyPr>
          <a:lstStyle/>
          <a:p>
            <a:pPr algn="ctr"/>
            <a:r>
              <a:rPr lang="tr-TR" sz="6000" b="1"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AĞ </a:t>
            </a:r>
            <a:r>
              <a:rPr lang="tr-TR" sz="6000" b="1"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TEMELLERİ</a:t>
            </a:r>
            <a:endParaRPr lang="tr-TR" sz="6000"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endParaRPr>
          </a:p>
          <a:p>
            <a:pPr algn="ctr"/>
            <a:r>
              <a:rPr lang="tr-TR" sz="6000"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ÖĞR.GÖREVLİSİ ERHAN CEBECİ</a:t>
            </a:r>
            <a:endParaRPr lang="tr-TR" sz="60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endParaRPr>
          </a:p>
        </p:txBody>
      </p:sp>
    </p:spTree>
    <p:extLst>
      <p:ext uri="{BB962C8B-B14F-4D97-AF65-F5344CB8AC3E}">
        <p14:creationId xmlns:p14="http://schemas.microsoft.com/office/powerpoint/2010/main" val="62198067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951079" y="404664"/>
            <a:ext cx="7500990" cy="1785104"/>
          </a:xfrm>
          <a:prstGeom prst="rect">
            <a:avLst/>
          </a:prstGeom>
          <a:noFill/>
        </p:spPr>
        <p:txBody>
          <a:bodyPr wrap="square" lIns="91440" tIns="45720" rIns="91440" bIns="45720">
            <a:spAutoFit/>
          </a:bodyPr>
          <a:lstStyle/>
          <a:p>
            <a:pPr algn="ctr"/>
            <a:r>
              <a:rPr lang="tr-TR" sz="5500"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KONU-12-</a:t>
            </a:r>
            <a:endParaRPr lang="tr-TR" sz="5500" b="1" cap="none" spc="0"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endParaRPr>
          </a:p>
          <a:p>
            <a:pPr algn="ctr"/>
            <a:r>
              <a:rPr lang="tr-TR" sz="5500"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HUB VE SWİTCHLER</a:t>
            </a:r>
            <a:endParaRPr lang="tr-TR" sz="5500" b="1" cap="none" spc="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endParaRPr>
          </a:p>
        </p:txBody>
      </p:sp>
      <p:sp>
        <p:nvSpPr>
          <p:cNvPr id="3" name="Metin kutusu 2"/>
          <p:cNvSpPr txBox="1"/>
          <p:nvPr/>
        </p:nvSpPr>
        <p:spPr>
          <a:xfrm>
            <a:off x="523046" y="2852936"/>
            <a:ext cx="8424936" cy="2523768"/>
          </a:xfrm>
          <a:prstGeom prst="rect">
            <a:avLst/>
          </a:prstGeom>
          <a:noFill/>
        </p:spPr>
        <p:txBody>
          <a:bodyPr wrap="square" rtlCol="0">
            <a:spAutoFit/>
          </a:bodyPr>
          <a:lstStyle/>
          <a:p>
            <a:pPr marL="457200" indent="-457200">
              <a:buFont typeface="Arial" pitchFamily="34" charset="0"/>
              <a:buChar char="•"/>
            </a:pPr>
            <a:r>
              <a:rPr lang="tr-TR" sz="2600" dirty="0" err="1" smtClean="0"/>
              <a:t>Hub</a:t>
            </a:r>
            <a:r>
              <a:rPr lang="tr-TR" sz="2600" dirty="0" smtClean="0"/>
              <a:t> nedir?</a:t>
            </a:r>
          </a:p>
          <a:p>
            <a:pPr marL="457200" indent="-457200">
              <a:buFont typeface="Arial" pitchFamily="34" charset="0"/>
              <a:buChar char="•"/>
            </a:pPr>
            <a:r>
              <a:rPr lang="tr-TR" sz="2600" dirty="0" err="1" smtClean="0"/>
              <a:t>Hub</a:t>
            </a:r>
            <a:r>
              <a:rPr lang="tr-TR" sz="2600" dirty="0" smtClean="0"/>
              <a:t> çeşitleri</a:t>
            </a:r>
          </a:p>
          <a:p>
            <a:pPr marL="457200" indent="-457200">
              <a:buFont typeface="Arial" pitchFamily="34" charset="0"/>
              <a:buChar char="•"/>
            </a:pPr>
            <a:r>
              <a:rPr lang="tr-TR" sz="2600" dirty="0" err="1" smtClean="0"/>
              <a:t>Hub</a:t>
            </a:r>
            <a:r>
              <a:rPr lang="tr-TR" sz="2600" dirty="0" smtClean="0"/>
              <a:t> özellikleri</a:t>
            </a:r>
          </a:p>
          <a:p>
            <a:pPr marL="457200" indent="-457200">
              <a:buFont typeface="Arial" pitchFamily="34" charset="0"/>
              <a:buChar char="•"/>
            </a:pPr>
            <a:r>
              <a:rPr lang="tr-TR" sz="2600" dirty="0" smtClean="0"/>
              <a:t>Switch nedir?</a:t>
            </a:r>
          </a:p>
          <a:p>
            <a:pPr marL="457200" indent="-457200">
              <a:buFont typeface="Arial" pitchFamily="34" charset="0"/>
              <a:buChar char="•"/>
            </a:pPr>
            <a:r>
              <a:rPr lang="tr-TR" sz="2600" dirty="0" err="1" smtClean="0"/>
              <a:t>Hub</a:t>
            </a:r>
            <a:r>
              <a:rPr lang="tr-TR" sz="2600" dirty="0" smtClean="0"/>
              <a:t> ve </a:t>
            </a:r>
            <a:r>
              <a:rPr lang="tr-TR" sz="2600" dirty="0" err="1" smtClean="0"/>
              <a:t>switch</a:t>
            </a:r>
            <a:endParaRPr lang="tr-TR" sz="2600" dirty="0" smtClean="0"/>
          </a:p>
          <a:p>
            <a:pPr marL="457200" indent="-457200">
              <a:buFont typeface="Arial" pitchFamily="34" charset="0"/>
              <a:buChar char="•"/>
            </a:pPr>
            <a:r>
              <a:rPr lang="tr-TR" sz="2600" dirty="0" err="1" smtClean="0"/>
              <a:t>Hub</a:t>
            </a:r>
            <a:r>
              <a:rPr lang="tr-TR" sz="2600" dirty="0" smtClean="0"/>
              <a:t> ve </a:t>
            </a:r>
            <a:r>
              <a:rPr lang="tr-TR" sz="2600" dirty="0" err="1" smtClean="0"/>
              <a:t>switch</a:t>
            </a:r>
            <a:r>
              <a:rPr lang="tr-TR" sz="2600" dirty="0" smtClean="0"/>
              <a:t> arasındaki farklar</a:t>
            </a:r>
            <a:endParaRPr lang="tr-TR" sz="2800" dirty="0"/>
          </a:p>
        </p:txBody>
      </p:sp>
    </p:spTree>
    <p:extLst>
      <p:ext uri="{BB962C8B-B14F-4D97-AF65-F5344CB8AC3E}">
        <p14:creationId xmlns:p14="http://schemas.microsoft.com/office/powerpoint/2010/main" val="35221595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179512" y="260648"/>
            <a:ext cx="8712968" cy="2800767"/>
          </a:xfrm>
          <a:prstGeom prst="rect">
            <a:avLst/>
          </a:prstGeom>
          <a:noFill/>
        </p:spPr>
        <p:txBody>
          <a:bodyPr wrap="square" rtlCol="0">
            <a:spAutoFit/>
          </a:bodyPr>
          <a:lstStyle/>
          <a:p>
            <a:r>
              <a:rPr lang="tr-TR" sz="3000" b="1" dirty="0" err="1" smtClean="0"/>
              <a:t>Hub</a:t>
            </a:r>
            <a:r>
              <a:rPr lang="tr-TR" sz="3000" b="1" dirty="0" smtClean="0"/>
              <a:t> nedir?</a:t>
            </a:r>
          </a:p>
          <a:p>
            <a:r>
              <a:rPr lang="tr-TR" sz="3200" dirty="0" err="1"/>
              <a:t>Hub</a:t>
            </a:r>
            <a:r>
              <a:rPr lang="tr-TR" sz="3200" dirty="0"/>
              <a:t> hareket merkezi anlamına gelmekle beraber, tam bir Türkçe karşılığı bulunmamaktadır. Kısaca, bir yerel ağ (LAN) içerisindeki bilgisayarları birbirine bağlayan cihazdır.</a:t>
            </a:r>
            <a:endParaRPr lang="tr-TR" sz="3000" b="1" dirty="0" smtClean="0"/>
          </a:p>
          <a:p>
            <a:endParaRPr lang="tr-TR" dirty="0"/>
          </a:p>
        </p:txBody>
      </p:sp>
      <p:pic>
        <p:nvPicPr>
          <p:cNvPr id="1026" name="Picture 2" descr="resim1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1680" y="2924944"/>
            <a:ext cx="5976664" cy="28083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13069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323528" y="332656"/>
            <a:ext cx="8496944" cy="2893100"/>
          </a:xfrm>
          <a:prstGeom prst="rect">
            <a:avLst/>
          </a:prstGeom>
          <a:noFill/>
        </p:spPr>
        <p:txBody>
          <a:bodyPr wrap="square" rtlCol="0">
            <a:spAutoFit/>
          </a:bodyPr>
          <a:lstStyle/>
          <a:p>
            <a:r>
              <a:rPr lang="tr-TR" sz="2600" dirty="0" err="1"/>
              <a:t>Hublar</a:t>
            </a:r>
            <a:r>
              <a:rPr lang="tr-TR" sz="2600" dirty="0"/>
              <a:t> üzerindeki port sayısına göre isimlendirilir ve bu portlara makineler takılır. </a:t>
            </a:r>
            <a:r>
              <a:rPr lang="tr-TR" sz="2600" dirty="0" err="1"/>
              <a:t>Hublar</a:t>
            </a:r>
            <a:r>
              <a:rPr lang="tr-TR" sz="2600" dirty="0"/>
              <a:t> 4,8,12,16,24 portlu olarak üretilirler. </a:t>
            </a:r>
            <a:r>
              <a:rPr lang="tr-TR" sz="2600" dirty="0" err="1"/>
              <a:t>Hub</a:t>
            </a:r>
            <a:r>
              <a:rPr lang="tr-TR" sz="2600" dirty="0"/>
              <a:t> aslında içerisinde tüm portları birbirine bağlayan kablolardan oluşmuş bir cihazdır ve kablolardan taşınan bilgiyi anlama kapasitesine sahip değildir. Yalnızca bir porttan gelen paketleri diğer bütün portlara yayın (</a:t>
            </a:r>
            <a:r>
              <a:rPr lang="tr-TR" sz="2600" dirty="0" err="1"/>
              <a:t>broadcast</a:t>
            </a:r>
            <a:r>
              <a:rPr lang="tr-TR" sz="2600" dirty="0"/>
              <a:t>) şeklinde iletir. Bu yüzden fiziksel katmana dahildir.</a:t>
            </a:r>
          </a:p>
        </p:txBody>
      </p:sp>
      <p:pic>
        <p:nvPicPr>
          <p:cNvPr id="2050" name="Picture 2" descr="resim1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5729" y="3573016"/>
            <a:ext cx="2857500" cy="2952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46165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395536" y="260648"/>
            <a:ext cx="8208912" cy="5570756"/>
          </a:xfrm>
          <a:prstGeom prst="rect">
            <a:avLst/>
          </a:prstGeom>
          <a:noFill/>
        </p:spPr>
        <p:txBody>
          <a:bodyPr wrap="square" rtlCol="0">
            <a:spAutoFit/>
          </a:bodyPr>
          <a:lstStyle/>
          <a:p>
            <a:r>
              <a:rPr lang="tr-TR" sz="2600" dirty="0"/>
              <a:t>Eğer ikiden fazla bilgisayar varsa ve bunlar RJ45 konektörler ile birbirlerine bağlanıyorsa mutlaka bir </a:t>
            </a:r>
            <a:r>
              <a:rPr lang="tr-TR" sz="2600" dirty="0" err="1"/>
              <a:t>Hub</a:t>
            </a:r>
            <a:r>
              <a:rPr lang="tr-TR" sz="2600" dirty="0"/>
              <a:t> kullanmak gerektir. </a:t>
            </a:r>
            <a:r>
              <a:rPr lang="tr-TR" sz="2600" dirty="0" err="1"/>
              <a:t>Hub</a:t>
            </a:r>
            <a:r>
              <a:rPr lang="tr-TR" sz="2600" dirty="0"/>
              <a:t> ’ı bilgisayarlar arasındaki bir terminal olarak da düşünebiliriz</a:t>
            </a:r>
            <a:r>
              <a:rPr lang="tr-TR" sz="2600" dirty="0" smtClean="0"/>
              <a:t>.</a:t>
            </a:r>
          </a:p>
          <a:p>
            <a:r>
              <a:rPr lang="tr-TR" sz="2800" dirty="0" err="1"/>
              <a:t>Hub’lar</a:t>
            </a:r>
            <a:r>
              <a:rPr lang="tr-TR" sz="2800" dirty="0"/>
              <a:t> yıldız topoloji ağlarda merkezi bağlantı üniteleridir. </a:t>
            </a:r>
            <a:r>
              <a:rPr lang="tr-TR" sz="2800" dirty="0" err="1"/>
              <a:t>Hub</a:t>
            </a:r>
            <a:r>
              <a:rPr lang="tr-TR" sz="2800" dirty="0"/>
              <a:t> kendisine bağlanılan tüm ağların birbirleri ile iletişim kurmasını sağlar. </a:t>
            </a:r>
            <a:r>
              <a:rPr lang="tr-TR" sz="2800" dirty="0" err="1"/>
              <a:t>Hub</a:t>
            </a:r>
            <a:r>
              <a:rPr lang="tr-TR" sz="2800" dirty="0"/>
              <a:t> ’a bağlanılan her ekipmanın kendi güç kaynağı olduğu gibi </a:t>
            </a:r>
            <a:r>
              <a:rPr lang="tr-TR" sz="2800" dirty="0" err="1"/>
              <a:t>hub</a:t>
            </a:r>
            <a:r>
              <a:rPr lang="tr-TR" sz="2800" dirty="0"/>
              <a:t>’ </a:t>
            </a:r>
            <a:r>
              <a:rPr lang="tr-TR" sz="2800" dirty="0" err="1"/>
              <a:t>ın</a:t>
            </a:r>
            <a:r>
              <a:rPr lang="tr-TR" sz="2800" dirty="0"/>
              <a:t> da kendi güç kaynağı vardır. </a:t>
            </a:r>
            <a:r>
              <a:rPr lang="tr-TR" sz="2800" dirty="0" err="1"/>
              <a:t>Hub</a:t>
            </a:r>
            <a:r>
              <a:rPr lang="tr-TR" sz="2800" dirty="0"/>
              <a:t> üzerinde bulunan durum ışıkları ağ durumunu izlememizi ve arıza tespit işlemlerini kolaylaştırır. İkiden fazla </a:t>
            </a:r>
            <a:r>
              <a:rPr lang="tr-TR" sz="2800" dirty="0" err="1"/>
              <a:t>hub</a:t>
            </a:r>
            <a:r>
              <a:rPr lang="tr-TR" sz="2800" dirty="0"/>
              <a:t> birbirine bağlanabilir fakat Ethernet standartlarında bazı sınırlar vardır. </a:t>
            </a:r>
            <a:endParaRPr lang="tr-TR" sz="2600" dirty="0"/>
          </a:p>
        </p:txBody>
      </p:sp>
    </p:spTree>
    <p:extLst>
      <p:ext uri="{BB962C8B-B14F-4D97-AF65-F5344CB8AC3E}">
        <p14:creationId xmlns:p14="http://schemas.microsoft.com/office/powerpoint/2010/main" val="1423980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251520" y="332656"/>
            <a:ext cx="8640960" cy="2031325"/>
          </a:xfrm>
          <a:prstGeom prst="rect">
            <a:avLst/>
          </a:prstGeom>
          <a:noFill/>
        </p:spPr>
        <p:txBody>
          <a:bodyPr wrap="square" rtlCol="0">
            <a:spAutoFit/>
          </a:bodyPr>
          <a:lstStyle/>
          <a:p>
            <a:r>
              <a:rPr lang="tr-TR" dirty="0" err="1"/>
              <a:t>Hub-Hub</a:t>
            </a:r>
            <a:r>
              <a:rPr lang="tr-TR" dirty="0"/>
              <a:t> bağlantıları yerine </a:t>
            </a:r>
            <a:r>
              <a:rPr lang="tr-TR" dirty="0" err="1"/>
              <a:t>switchlerden</a:t>
            </a:r>
            <a:r>
              <a:rPr lang="tr-TR" dirty="0"/>
              <a:t> </a:t>
            </a:r>
            <a:r>
              <a:rPr lang="tr-TR" dirty="0" err="1"/>
              <a:t>hub’lara</a:t>
            </a:r>
            <a:r>
              <a:rPr lang="tr-TR" dirty="0"/>
              <a:t> gidilebilir ve bu durum ağ performansını arttırır. 10 </a:t>
            </a:r>
            <a:r>
              <a:rPr lang="tr-TR" dirty="0" err="1"/>
              <a:t>Mbps</a:t>
            </a:r>
            <a:r>
              <a:rPr lang="tr-TR" dirty="0"/>
              <a:t> veya 100 </a:t>
            </a:r>
            <a:r>
              <a:rPr lang="tr-TR" dirty="0" err="1"/>
              <a:t>Mbps</a:t>
            </a:r>
            <a:r>
              <a:rPr lang="tr-TR" dirty="0"/>
              <a:t> ağlar için </a:t>
            </a:r>
            <a:r>
              <a:rPr lang="tr-TR" dirty="0" err="1"/>
              <a:t>hub’lar</a:t>
            </a:r>
            <a:r>
              <a:rPr lang="tr-TR" dirty="0"/>
              <a:t> bulunmaktadır.</a:t>
            </a:r>
          </a:p>
          <a:p>
            <a:r>
              <a:rPr lang="tr-TR" dirty="0"/>
              <a:t>Bir </a:t>
            </a:r>
            <a:r>
              <a:rPr lang="tr-TR" dirty="0" err="1"/>
              <a:t>hub</a:t>
            </a:r>
            <a:r>
              <a:rPr lang="tr-TR" dirty="0"/>
              <a:t> aygıtı LAN ‘in mimarisini değiştirmez. Kullanıcıların LAN’ a katılmasını sağlar. </a:t>
            </a:r>
            <a:r>
              <a:rPr lang="tr-TR" dirty="0" err="1"/>
              <a:t>Hub</a:t>
            </a:r>
            <a:r>
              <a:rPr lang="tr-TR" dirty="0"/>
              <a:t> aygıtı genellikle LAN istasyonlarının bağlandığı bir kutudur. </a:t>
            </a:r>
            <a:r>
              <a:rPr lang="tr-TR" dirty="0" err="1"/>
              <a:t>Hub’ların</a:t>
            </a:r>
            <a:r>
              <a:rPr lang="tr-TR" dirty="0"/>
              <a:t> bir kısmı sadece bağlantıyı sağlarken, bir kısmı gelişmiş sorun giderme yeteneklerine sahiptir. Bazıları da sinyalleri güçlendirerek </a:t>
            </a:r>
            <a:r>
              <a:rPr lang="tr-TR" dirty="0" err="1"/>
              <a:t>network’un</a:t>
            </a:r>
            <a:r>
              <a:rPr lang="tr-TR" dirty="0"/>
              <a:t> hızını artırırlar.</a:t>
            </a:r>
          </a:p>
          <a:p>
            <a:endParaRPr lang="tr-TR" dirty="0"/>
          </a:p>
        </p:txBody>
      </p:sp>
      <p:pic>
        <p:nvPicPr>
          <p:cNvPr id="3074" name="Picture 2" descr="resim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89918" y="2636912"/>
            <a:ext cx="3964164" cy="27138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23895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resim2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764704"/>
            <a:ext cx="7241713" cy="3312368"/>
          </a:xfrm>
          <a:prstGeom prst="rect">
            <a:avLst/>
          </a:prstGeom>
          <a:noFill/>
          <a:extLst>
            <a:ext uri="{909E8E84-426E-40DD-AFC4-6F175D3DCCD1}">
              <a14:hiddenFill xmlns:a14="http://schemas.microsoft.com/office/drawing/2010/main">
                <a:solidFill>
                  <a:srgbClr val="FFFFFF"/>
                </a:solidFill>
              </a14:hiddenFill>
            </a:ext>
          </a:extLst>
        </p:spPr>
      </p:pic>
      <p:sp>
        <p:nvSpPr>
          <p:cNvPr id="2" name="Metin kutusu 1"/>
          <p:cNvSpPr txBox="1"/>
          <p:nvPr/>
        </p:nvSpPr>
        <p:spPr>
          <a:xfrm>
            <a:off x="1331640" y="4077072"/>
            <a:ext cx="6593641" cy="369332"/>
          </a:xfrm>
          <a:prstGeom prst="rect">
            <a:avLst/>
          </a:prstGeom>
          <a:noFill/>
        </p:spPr>
        <p:txBody>
          <a:bodyPr wrap="square" rtlCol="0">
            <a:spAutoFit/>
          </a:bodyPr>
          <a:lstStyle/>
          <a:p>
            <a:pPr algn="ctr"/>
            <a:r>
              <a:rPr lang="tr-TR" dirty="0" err="1"/>
              <a:t>Hub</a:t>
            </a:r>
            <a:r>
              <a:rPr lang="tr-TR" dirty="0"/>
              <a:t> kullanılarak kurulmuş küçük bir ağ</a:t>
            </a:r>
          </a:p>
        </p:txBody>
      </p:sp>
      <p:sp>
        <p:nvSpPr>
          <p:cNvPr id="3" name="Metin kutusu 2"/>
          <p:cNvSpPr txBox="1"/>
          <p:nvPr/>
        </p:nvSpPr>
        <p:spPr>
          <a:xfrm>
            <a:off x="539552" y="5013176"/>
            <a:ext cx="8208912" cy="1631216"/>
          </a:xfrm>
          <a:prstGeom prst="rect">
            <a:avLst/>
          </a:prstGeom>
          <a:noFill/>
        </p:spPr>
        <p:txBody>
          <a:bodyPr wrap="square" rtlCol="0">
            <a:spAutoFit/>
          </a:bodyPr>
          <a:lstStyle/>
          <a:p>
            <a:r>
              <a:rPr lang="tr-TR" sz="2500" dirty="0"/>
              <a:t>Kısaca </a:t>
            </a:r>
            <a:r>
              <a:rPr lang="tr-TR" sz="2500" dirty="0" err="1"/>
              <a:t>hub</a:t>
            </a:r>
            <a:r>
              <a:rPr lang="tr-TR" sz="2500" dirty="0"/>
              <a:t> ’</a:t>
            </a:r>
            <a:r>
              <a:rPr lang="tr-TR" sz="2500" dirty="0" err="1"/>
              <a:t>ın</a:t>
            </a:r>
            <a:r>
              <a:rPr lang="tr-TR" sz="2500" dirty="0"/>
              <a:t> görevi: kendisine ulaşan sinyalleri alıp yine kendisine bağlı olan ağ ekipmanlarına dağıtmaktır. </a:t>
            </a:r>
            <a:r>
              <a:rPr lang="tr-TR" sz="2500" dirty="0" err="1"/>
              <a:t>Hub</a:t>
            </a:r>
            <a:r>
              <a:rPr lang="tr-TR" sz="2500" dirty="0"/>
              <a:t> bu işlem sırasında bir tekrarlayıcı görevi görür ve sinyali güçlendirir.</a:t>
            </a:r>
          </a:p>
        </p:txBody>
      </p:sp>
    </p:spTree>
    <p:extLst>
      <p:ext uri="{BB962C8B-B14F-4D97-AF65-F5344CB8AC3E}">
        <p14:creationId xmlns:p14="http://schemas.microsoft.com/office/powerpoint/2010/main" val="6642803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resim2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476672"/>
            <a:ext cx="7772292" cy="3816424"/>
          </a:xfrm>
          <a:prstGeom prst="rect">
            <a:avLst/>
          </a:prstGeom>
          <a:noFill/>
          <a:extLst>
            <a:ext uri="{909E8E84-426E-40DD-AFC4-6F175D3DCCD1}">
              <a14:hiddenFill xmlns:a14="http://schemas.microsoft.com/office/drawing/2010/main">
                <a:solidFill>
                  <a:srgbClr val="FFFFFF"/>
                </a:solidFill>
              </a14:hiddenFill>
            </a:ext>
          </a:extLst>
        </p:spPr>
      </p:pic>
      <p:sp>
        <p:nvSpPr>
          <p:cNvPr id="2" name="Metin kutusu 1"/>
          <p:cNvSpPr txBox="1"/>
          <p:nvPr/>
        </p:nvSpPr>
        <p:spPr>
          <a:xfrm>
            <a:off x="352771" y="4437112"/>
            <a:ext cx="8064896" cy="1692771"/>
          </a:xfrm>
          <a:prstGeom prst="rect">
            <a:avLst/>
          </a:prstGeom>
          <a:noFill/>
        </p:spPr>
        <p:txBody>
          <a:bodyPr wrap="square" rtlCol="0">
            <a:spAutoFit/>
          </a:bodyPr>
          <a:lstStyle/>
          <a:p>
            <a:r>
              <a:rPr lang="en-GB" sz="2600" dirty="0" err="1"/>
              <a:t>Hub’lar</a:t>
            </a:r>
            <a:r>
              <a:rPr lang="en-GB" sz="2600" dirty="0"/>
              <a:t>; </a:t>
            </a:r>
            <a:r>
              <a:rPr lang="en-GB" sz="2600" dirty="0" err="1"/>
              <a:t>Koaksiyel</a:t>
            </a:r>
            <a:r>
              <a:rPr lang="en-GB" sz="2600" dirty="0"/>
              <a:t>, </a:t>
            </a:r>
            <a:r>
              <a:rPr lang="en-GB" sz="2600" dirty="0" err="1"/>
              <a:t>çift</a:t>
            </a:r>
            <a:r>
              <a:rPr lang="en-GB" sz="2600" dirty="0"/>
              <a:t> </a:t>
            </a:r>
            <a:r>
              <a:rPr lang="en-GB" sz="2600" dirty="0" err="1"/>
              <a:t>burgulu</a:t>
            </a:r>
            <a:r>
              <a:rPr lang="en-GB" sz="2600" dirty="0"/>
              <a:t> </a:t>
            </a:r>
            <a:r>
              <a:rPr lang="en-GB" sz="2600" dirty="0" err="1"/>
              <a:t>veya</a:t>
            </a:r>
            <a:r>
              <a:rPr lang="en-GB" sz="2600" dirty="0"/>
              <a:t> </a:t>
            </a:r>
            <a:r>
              <a:rPr lang="en-GB" sz="2600" dirty="0" err="1"/>
              <a:t>fiber</a:t>
            </a:r>
            <a:r>
              <a:rPr lang="en-GB" sz="2600" dirty="0"/>
              <a:t> </a:t>
            </a:r>
            <a:r>
              <a:rPr lang="en-GB" sz="2600" dirty="0" err="1"/>
              <a:t>optik</a:t>
            </a:r>
            <a:r>
              <a:rPr lang="en-GB" sz="2600" dirty="0"/>
              <a:t> </a:t>
            </a:r>
            <a:r>
              <a:rPr lang="en-GB" sz="2600" dirty="0" err="1"/>
              <a:t>kablo</a:t>
            </a:r>
            <a:r>
              <a:rPr lang="en-GB" sz="2600" dirty="0"/>
              <a:t> </a:t>
            </a:r>
            <a:r>
              <a:rPr lang="en-GB" sz="2600" dirty="0" err="1"/>
              <a:t>ile</a:t>
            </a:r>
            <a:r>
              <a:rPr lang="en-GB" sz="2600" dirty="0"/>
              <a:t> </a:t>
            </a:r>
            <a:r>
              <a:rPr lang="en-GB" sz="2600" dirty="0" err="1"/>
              <a:t>birbirine</a:t>
            </a:r>
            <a:r>
              <a:rPr lang="en-GB" sz="2600" dirty="0"/>
              <a:t> </a:t>
            </a:r>
            <a:r>
              <a:rPr lang="en-GB" sz="2600" dirty="0" err="1"/>
              <a:t>bağlanabilir</a:t>
            </a:r>
            <a:r>
              <a:rPr lang="en-GB" sz="2600" dirty="0"/>
              <a:t>.</a:t>
            </a:r>
          </a:p>
          <a:p>
            <a:r>
              <a:rPr lang="en-GB" sz="2600" dirty="0"/>
              <a:t> </a:t>
            </a:r>
          </a:p>
          <a:p>
            <a:endParaRPr lang="tr-TR" sz="2600" dirty="0"/>
          </a:p>
        </p:txBody>
      </p:sp>
    </p:spTree>
    <p:extLst>
      <p:ext uri="{BB962C8B-B14F-4D97-AF65-F5344CB8AC3E}">
        <p14:creationId xmlns:p14="http://schemas.microsoft.com/office/powerpoint/2010/main" val="15896387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resim2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764704"/>
            <a:ext cx="3672408" cy="1872208"/>
          </a:xfrm>
          <a:prstGeom prst="rect">
            <a:avLst/>
          </a:prstGeom>
          <a:noFill/>
          <a:extLst>
            <a:ext uri="{909E8E84-426E-40DD-AFC4-6F175D3DCCD1}">
              <a14:hiddenFill xmlns:a14="http://schemas.microsoft.com/office/drawing/2010/main">
                <a:solidFill>
                  <a:srgbClr val="FFFFFF"/>
                </a:solidFill>
              </a14:hiddenFill>
            </a:ext>
          </a:extLst>
        </p:spPr>
      </p:pic>
      <p:sp>
        <p:nvSpPr>
          <p:cNvPr id="2" name="Metin kutusu 1"/>
          <p:cNvSpPr txBox="1"/>
          <p:nvPr/>
        </p:nvSpPr>
        <p:spPr>
          <a:xfrm>
            <a:off x="4716016" y="404664"/>
            <a:ext cx="4032448" cy="5693866"/>
          </a:xfrm>
          <a:prstGeom prst="rect">
            <a:avLst/>
          </a:prstGeom>
          <a:noFill/>
        </p:spPr>
        <p:txBody>
          <a:bodyPr wrap="square" rtlCol="0">
            <a:spAutoFit/>
          </a:bodyPr>
          <a:lstStyle/>
          <a:p>
            <a:r>
              <a:rPr lang="tr-TR" sz="2600" dirty="0"/>
              <a:t>Yanda bir </a:t>
            </a:r>
            <a:r>
              <a:rPr lang="tr-TR" sz="2600" dirty="0" err="1"/>
              <a:t>hub’ın</a:t>
            </a:r>
            <a:r>
              <a:rPr lang="tr-TR" sz="2600" dirty="0"/>
              <a:t> arkadan görünüşü var.</a:t>
            </a:r>
          </a:p>
          <a:p>
            <a:r>
              <a:rPr lang="tr-TR" sz="2600" dirty="0"/>
              <a:t>En soldaki adaptör girişidir. 4 UTP girişi [çift bükümlü kablo girişi] var ve bir tane de diğer </a:t>
            </a:r>
            <a:r>
              <a:rPr lang="tr-TR" sz="2600" dirty="0" err="1"/>
              <a:t>hublara</a:t>
            </a:r>
            <a:r>
              <a:rPr lang="tr-TR" sz="2600" dirty="0"/>
              <a:t> UTP kablo ile bağlantı için kullanılan “</a:t>
            </a:r>
            <a:r>
              <a:rPr lang="tr-TR" sz="2600" dirty="0" err="1"/>
              <a:t>uplink</a:t>
            </a:r>
            <a:r>
              <a:rPr lang="tr-TR" sz="2600" dirty="0"/>
              <a:t>” portu var.</a:t>
            </a:r>
          </a:p>
          <a:p>
            <a:r>
              <a:rPr lang="tr-TR" sz="2600" dirty="0"/>
              <a:t>En sağda ise 10Base2 ağına bağlamak için veya diğer bir </a:t>
            </a:r>
            <a:r>
              <a:rPr lang="tr-TR" sz="2600" dirty="0" err="1"/>
              <a:t>hubla</a:t>
            </a:r>
            <a:r>
              <a:rPr lang="tr-TR" sz="2600" dirty="0"/>
              <a:t> bağlantı için kullanılabilecek BNC </a:t>
            </a:r>
            <a:r>
              <a:rPr lang="tr-TR" sz="2600" dirty="0" err="1"/>
              <a:t>konnektörü</a:t>
            </a:r>
            <a:r>
              <a:rPr lang="tr-TR" sz="2600" dirty="0"/>
              <a:t> var.</a:t>
            </a:r>
          </a:p>
          <a:p>
            <a:endParaRPr lang="tr-TR" sz="2600" dirty="0"/>
          </a:p>
        </p:txBody>
      </p:sp>
    </p:spTree>
    <p:extLst>
      <p:ext uri="{BB962C8B-B14F-4D97-AF65-F5344CB8AC3E}">
        <p14:creationId xmlns:p14="http://schemas.microsoft.com/office/powerpoint/2010/main" val="23227818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251520" y="188640"/>
            <a:ext cx="8424936" cy="4770537"/>
          </a:xfrm>
          <a:prstGeom prst="rect">
            <a:avLst/>
          </a:prstGeom>
          <a:noFill/>
        </p:spPr>
        <p:txBody>
          <a:bodyPr wrap="square" rtlCol="0">
            <a:spAutoFit/>
          </a:bodyPr>
          <a:lstStyle/>
          <a:p>
            <a:r>
              <a:rPr lang="tr-TR" sz="3000" dirty="0" err="1" smtClean="0"/>
              <a:t>Hub</a:t>
            </a:r>
            <a:r>
              <a:rPr lang="tr-TR" sz="3000" dirty="0" smtClean="0"/>
              <a:t> çeşitleri:</a:t>
            </a:r>
          </a:p>
          <a:p>
            <a:r>
              <a:rPr lang="tr-TR" sz="2600" dirty="0"/>
              <a:t>Ağda bulunan </a:t>
            </a:r>
            <a:r>
              <a:rPr lang="tr-TR" sz="2600" dirty="0" err="1"/>
              <a:t>hublar</a:t>
            </a:r>
            <a:r>
              <a:rPr lang="tr-TR" sz="2600" dirty="0"/>
              <a:t> için iki tür sınıflandırma vardır. Bu sınıflandırmalar aşağıdaki gibidir</a:t>
            </a:r>
            <a:r>
              <a:rPr lang="tr-TR" sz="2600" dirty="0" smtClean="0"/>
              <a:t>:</a:t>
            </a:r>
          </a:p>
          <a:p>
            <a:r>
              <a:rPr lang="tr-TR" sz="2800" b="1" dirty="0"/>
              <a:t>Aktif veya Pasif </a:t>
            </a:r>
            <a:r>
              <a:rPr lang="tr-TR" sz="2800" b="1" dirty="0" err="1"/>
              <a:t>Hublar</a:t>
            </a:r>
            <a:r>
              <a:rPr lang="tr-TR" sz="2800" b="1" dirty="0"/>
              <a:t>:</a:t>
            </a:r>
            <a:endParaRPr lang="tr-TR" sz="2800" dirty="0"/>
          </a:p>
          <a:p>
            <a:r>
              <a:rPr lang="tr-TR" sz="2800" dirty="0"/>
              <a:t> Çoğu modern </a:t>
            </a:r>
            <a:r>
              <a:rPr lang="tr-TR" sz="2800" dirty="0" err="1"/>
              <a:t>hublar</a:t>
            </a:r>
            <a:r>
              <a:rPr lang="tr-TR" sz="2800" dirty="0"/>
              <a:t> aktiftir yani sinyalleri kuvvetlendirmek için güçlerini bağlı oldukları güç kaynaklarından alırlar. Bazı </a:t>
            </a:r>
            <a:r>
              <a:rPr lang="tr-TR" sz="2800" dirty="0" err="1"/>
              <a:t>hublar</a:t>
            </a:r>
            <a:r>
              <a:rPr lang="tr-TR" sz="2800" dirty="0"/>
              <a:t> ise pasiftirler çünkü sadece sinyali çoklu kullanıcı ortamı için böler. Pasif </a:t>
            </a:r>
            <a:r>
              <a:rPr lang="tr-TR" sz="2800" dirty="0" err="1"/>
              <a:t>hublar</a:t>
            </a:r>
            <a:r>
              <a:rPr lang="tr-TR" sz="2800" dirty="0"/>
              <a:t> sinyali kuvvetlendirmediklerinden kablo uzunluğunu artırmak için kullanılmazlar.</a:t>
            </a:r>
          </a:p>
          <a:p>
            <a:endParaRPr lang="tr-TR" sz="2600" dirty="0"/>
          </a:p>
        </p:txBody>
      </p:sp>
    </p:spTree>
    <p:extLst>
      <p:ext uri="{BB962C8B-B14F-4D97-AF65-F5344CB8AC3E}">
        <p14:creationId xmlns:p14="http://schemas.microsoft.com/office/powerpoint/2010/main" val="42300542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251520" y="188640"/>
            <a:ext cx="8496944" cy="2492990"/>
          </a:xfrm>
          <a:prstGeom prst="rect">
            <a:avLst/>
          </a:prstGeom>
          <a:noFill/>
        </p:spPr>
        <p:txBody>
          <a:bodyPr wrap="square" rtlCol="0">
            <a:spAutoFit/>
          </a:bodyPr>
          <a:lstStyle/>
          <a:p>
            <a:r>
              <a:rPr lang="tr-TR" sz="2600" b="1" dirty="0"/>
              <a:t>Zeki veya Ahmak </a:t>
            </a:r>
            <a:r>
              <a:rPr lang="tr-TR" sz="2600" b="1" dirty="0" err="1"/>
              <a:t>Hublar</a:t>
            </a:r>
            <a:r>
              <a:rPr lang="tr-TR" sz="2600" b="1" dirty="0"/>
              <a:t>:</a:t>
            </a:r>
            <a:endParaRPr lang="tr-TR" sz="2600" dirty="0"/>
          </a:p>
          <a:p>
            <a:r>
              <a:rPr lang="tr-TR" sz="2600" dirty="0"/>
              <a:t>Zeki </a:t>
            </a:r>
            <a:r>
              <a:rPr lang="tr-TR" sz="2600" dirty="0" err="1"/>
              <a:t>hublar</a:t>
            </a:r>
            <a:r>
              <a:rPr lang="tr-TR" sz="2600" dirty="0"/>
              <a:t> konsol portlara sahiptir yani trafik akışını yönetmek için programlanmışlardır. Ahmak </a:t>
            </a:r>
            <a:r>
              <a:rPr lang="tr-TR" sz="2600" dirty="0" err="1"/>
              <a:t>hublar</a:t>
            </a:r>
            <a:r>
              <a:rPr lang="tr-TR" sz="2600" dirty="0"/>
              <a:t> ise gelen sinyali alıp ve kuvvetlendirerek portlara dağıtırlar. Hiçbir kontrol görevi üstlenmezler.</a:t>
            </a:r>
          </a:p>
          <a:p>
            <a:endParaRPr lang="tr-TR" sz="2600" dirty="0"/>
          </a:p>
        </p:txBody>
      </p:sp>
      <p:pic>
        <p:nvPicPr>
          <p:cNvPr id="7170" name="Picture 2" descr="resim2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3068960"/>
            <a:ext cx="3733266" cy="2952328"/>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resim2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16134" y="2681630"/>
            <a:ext cx="3156266" cy="35441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24145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251520" y="260648"/>
            <a:ext cx="8640960" cy="2092881"/>
          </a:xfrm>
          <a:prstGeom prst="rect">
            <a:avLst/>
          </a:prstGeom>
          <a:noFill/>
        </p:spPr>
        <p:txBody>
          <a:bodyPr wrap="square" rtlCol="0">
            <a:spAutoFit/>
          </a:bodyPr>
          <a:lstStyle/>
          <a:p>
            <a:r>
              <a:rPr lang="tr-TR" sz="2600" dirty="0"/>
              <a:t>Bir USB </a:t>
            </a:r>
            <a:r>
              <a:rPr lang="tr-TR" sz="2600" dirty="0" err="1"/>
              <a:t>hub</a:t>
            </a:r>
            <a:r>
              <a:rPr lang="tr-TR" sz="2600" dirty="0"/>
              <a:t> tek bir USB kapısına birden çok USB araçlarının bağlanmasına izin veren bir araçtır. Standart bir USB </a:t>
            </a:r>
            <a:r>
              <a:rPr lang="tr-TR" sz="2600" dirty="0" err="1"/>
              <a:t>hub</a:t>
            </a:r>
            <a:r>
              <a:rPr lang="tr-TR" sz="2600" dirty="0"/>
              <a:t> bilgisayar üzerindeki USB kapısına bağlamak için bir USB kablosu ve ön yüzünde belli sayıda USB kapısı içerir. Piyasada USB </a:t>
            </a:r>
            <a:r>
              <a:rPr lang="tr-TR" sz="2600" dirty="0" err="1"/>
              <a:t>çoklayıcı</a:t>
            </a:r>
            <a:r>
              <a:rPr lang="tr-TR" sz="2600" dirty="0"/>
              <a:t> olarak da adlandırılır.</a:t>
            </a:r>
          </a:p>
        </p:txBody>
      </p:sp>
      <p:pic>
        <p:nvPicPr>
          <p:cNvPr id="8194" name="Picture 2" descr="resim2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19872" y="2708920"/>
            <a:ext cx="2066925" cy="2066925"/>
          </a:xfrm>
          <a:prstGeom prst="rect">
            <a:avLst/>
          </a:prstGeom>
          <a:noFill/>
          <a:extLst>
            <a:ext uri="{909E8E84-426E-40DD-AFC4-6F175D3DCCD1}">
              <a14:hiddenFill xmlns:a14="http://schemas.microsoft.com/office/drawing/2010/main">
                <a:solidFill>
                  <a:srgbClr val="FFFFFF"/>
                </a:solidFill>
              </a14:hiddenFill>
            </a:ext>
          </a:extLst>
        </p:spPr>
      </p:pic>
      <p:sp>
        <p:nvSpPr>
          <p:cNvPr id="3" name="Metin kutusu 2"/>
          <p:cNvSpPr txBox="1"/>
          <p:nvPr/>
        </p:nvSpPr>
        <p:spPr>
          <a:xfrm>
            <a:off x="2555776" y="5301208"/>
            <a:ext cx="4248472" cy="369332"/>
          </a:xfrm>
          <a:prstGeom prst="rect">
            <a:avLst/>
          </a:prstGeom>
          <a:noFill/>
        </p:spPr>
        <p:txBody>
          <a:bodyPr wrap="square" rtlCol="0">
            <a:spAutoFit/>
          </a:bodyPr>
          <a:lstStyle/>
          <a:p>
            <a:pPr algn="ctr"/>
            <a:r>
              <a:rPr lang="tr-TR" b="1" dirty="0" err="1"/>
              <a:t>Bus</a:t>
            </a:r>
            <a:r>
              <a:rPr lang="tr-TR" b="1" dirty="0"/>
              <a:t> Powered </a:t>
            </a:r>
            <a:r>
              <a:rPr lang="tr-TR" b="1" dirty="0" err="1"/>
              <a:t>Hub</a:t>
            </a:r>
            <a:endParaRPr lang="tr-TR" dirty="0"/>
          </a:p>
        </p:txBody>
      </p:sp>
    </p:spTree>
    <p:extLst>
      <p:ext uri="{BB962C8B-B14F-4D97-AF65-F5344CB8AC3E}">
        <p14:creationId xmlns:p14="http://schemas.microsoft.com/office/powerpoint/2010/main" val="9364451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251520" y="260648"/>
            <a:ext cx="8280920" cy="4339650"/>
          </a:xfrm>
          <a:prstGeom prst="rect">
            <a:avLst/>
          </a:prstGeom>
          <a:noFill/>
        </p:spPr>
        <p:txBody>
          <a:bodyPr wrap="square" rtlCol="0">
            <a:spAutoFit/>
          </a:bodyPr>
          <a:lstStyle/>
          <a:p>
            <a:r>
              <a:rPr lang="tr-TR" sz="2300" dirty="0"/>
              <a:t>Bir </a:t>
            </a:r>
            <a:r>
              <a:rPr lang="tr-TR" sz="2300" dirty="0" err="1"/>
              <a:t>bus</a:t>
            </a:r>
            <a:r>
              <a:rPr lang="tr-TR" sz="2300" dirty="0"/>
              <a:t> </a:t>
            </a:r>
            <a:r>
              <a:rPr lang="tr-TR" sz="2300" dirty="0" err="1"/>
              <a:t>powered</a:t>
            </a:r>
            <a:r>
              <a:rPr lang="tr-TR" sz="2300" dirty="0"/>
              <a:t> </a:t>
            </a:r>
            <a:r>
              <a:rPr lang="tr-TR" sz="2300" dirty="0" err="1"/>
              <a:t>hub</a:t>
            </a:r>
            <a:r>
              <a:rPr lang="tr-TR" sz="2300" dirty="0"/>
              <a:t> (yoldan güç beslemeli </a:t>
            </a:r>
            <a:r>
              <a:rPr lang="tr-TR" sz="2300" dirty="0" err="1"/>
              <a:t>hub</a:t>
            </a:r>
            <a:r>
              <a:rPr lang="tr-TR" sz="2300" dirty="0"/>
              <a:t>) ev sahibi bilgisayarın USB </a:t>
            </a:r>
            <a:r>
              <a:rPr lang="tr-TR" sz="2300" dirty="0" err="1"/>
              <a:t>arayüzünden</a:t>
            </a:r>
            <a:r>
              <a:rPr lang="tr-TR" sz="2300" dirty="0"/>
              <a:t> gücünü alan bir </a:t>
            </a:r>
            <a:r>
              <a:rPr lang="tr-TR" sz="2300" dirty="0" err="1"/>
              <a:t>hubdır</a:t>
            </a:r>
            <a:r>
              <a:rPr lang="tr-TR" sz="2300" dirty="0"/>
              <a:t>. Bu nedenle ayrıca bir güç bağlantısına ihtiyacı yoktur. Yine de birçok araç bu uygulamanın sağlayabileceğinden daha fazla güce ihtiyaç duyar ve bu çeşit </a:t>
            </a:r>
            <a:r>
              <a:rPr lang="tr-TR" sz="2300" dirty="0" err="1"/>
              <a:t>hub</a:t>
            </a:r>
            <a:r>
              <a:rPr lang="tr-TR" sz="2300" dirty="0"/>
              <a:t> ile çalışmaz. Tam tersine self </a:t>
            </a:r>
            <a:r>
              <a:rPr lang="tr-TR" sz="2300" dirty="0" err="1"/>
              <a:t>powered</a:t>
            </a:r>
            <a:r>
              <a:rPr lang="tr-TR" sz="2300" dirty="0"/>
              <a:t> </a:t>
            </a:r>
            <a:r>
              <a:rPr lang="tr-TR" sz="2300" dirty="0" err="1"/>
              <a:t>hub</a:t>
            </a:r>
            <a:r>
              <a:rPr lang="tr-TR" sz="2300" dirty="0"/>
              <a:t> (kendinden güç beslemeli </a:t>
            </a:r>
            <a:r>
              <a:rPr lang="tr-TR" sz="2300" dirty="0" err="1"/>
              <a:t>hub</a:t>
            </a:r>
            <a:r>
              <a:rPr lang="tr-TR" sz="2300" dirty="0"/>
              <a:t>) gücünü harici bir güç desteğinden alan bir </a:t>
            </a:r>
            <a:r>
              <a:rPr lang="tr-TR" sz="2300" dirty="0" err="1"/>
              <a:t>hubdır</a:t>
            </a:r>
            <a:r>
              <a:rPr lang="tr-TR" sz="2300" dirty="0"/>
              <a:t> ve bu sayede tüm kapılara tam güç verebilir. </a:t>
            </a:r>
            <a:r>
              <a:rPr lang="tr-TR" sz="2300" dirty="0" err="1"/>
              <a:t>Hubların</a:t>
            </a:r>
            <a:r>
              <a:rPr lang="tr-TR" sz="2300" dirty="0"/>
              <a:t> pek çoğu gerek yoldan güç beslemeli, gerekse kendinden güç beslemeli olarak çalışabilirler.</a:t>
            </a:r>
          </a:p>
          <a:p>
            <a:r>
              <a:rPr lang="tr-TR" sz="2300" dirty="0"/>
              <a:t>USB 2.0 araçlarının yüksek hızda çalışabilmeleri için araç ile PC arasındaki tüm </a:t>
            </a:r>
            <a:r>
              <a:rPr lang="tr-TR" sz="2300" dirty="0" err="1"/>
              <a:t>hubların</a:t>
            </a:r>
            <a:r>
              <a:rPr lang="tr-TR" sz="2300" dirty="0"/>
              <a:t> USB 2.0 olması gerekmektedir.</a:t>
            </a:r>
          </a:p>
          <a:p>
            <a:endParaRPr lang="tr-TR" sz="2300" dirty="0"/>
          </a:p>
        </p:txBody>
      </p:sp>
      <p:pic>
        <p:nvPicPr>
          <p:cNvPr id="9218" name="Picture 2" descr="resim2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59832" y="4293096"/>
            <a:ext cx="3306688" cy="1990725"/>
          </a:xfrm>
          <a:prstGeom prst="rect">
            <a:avLst/>
          </a:prstGeom>
          <a:noFill/>
          <a:extLst>
            <a:ext uri="{909E8E84-426E-40DD-AFC4-6F175D3DCCD1}">
              <a14:hiddenFill xmlns:a14="http://schemas.microsoft.com/office/drawing/2010/main">
                <a:solidFill>
                  <a:srgbClr val="FFFFFF"/>
                </a:solidFill>
              </a14:hiddenFill>
            </a:ext>
          </a:extLst>
        </p:spPr>
      </p:pic>
      <p:sp>
        <p:nvSpPr>
          <p:cNvPr id="3" name="Metin kutusu 2"/>
          <p:cNvSpPr txBox="1"/>
          <p:nvPr/>
        </p:nvSpPr>
        <p:spPr>
          <a:xfrm>
            <a:off x="827584" y="4869160"/>
            <a:ext cx="2232248" cy="369332"/>
          </a:xfrm>
          <a:prstGeom prst="rect">
            <a:avLst/>
          </a:prstGeom>
          <a:noFill/>
        </p:spPr>
        <p:txBody>
          <a:bodyPr wrap="square" rtlCol="0">
            <a:spAutoFit/>
          </a:bodyPr>
          <a:lstStyle/>
          <a:p>
            <a:r>
              <a:rPr lang="tr-TR" b="1" dirty="0"/>
              <a:t>Self Powered </a:t>
            </a:r>
            <a:r>
              <a:rPr lang="tr-TR" b="1" dirty="0" err="1"/>
              <a:t>Hub</a:t>
            </a:r>
            <a:endParaRPr lang="tr-TR" dirty="0"/>
          </a:p>
        </p:txBody>
      </p:sp>
    </p:spTree>
    <p:extLst>
      <p:ext uri="{BB962C8B-B14F-4D97-AF65-F5344CB8AC3E}">
        <p14:creationId xmlns:p14="http://schemas.microsoft.com/office/powerpoint/2010/main" val="1409968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251520" y="332656"/>
            <a:ext cx="8712968" cy="5416868"/>
          </a:xfrm>
          <a:prstGeom prst="rect">
            <a:avLst/>
          </a:prstGeom>
          <a:noFill/>
        </p:spPr>
        <p:txBody>
          <a:bodyPr wrap="square" rtlCol="0">
            <a:spAutoFit/>
          </a:bodyPr>
          <a:lstStyle/>
          <a:p>
            <a:r>
              <a:rPr lang="tr-TR" sz="2500" dirty="0"/>
              <a:t>Self </a:t>
            </a:r>
            <a:r>
              <a:rPr lang="tr-TR" sz="2500" dirty="0" err="1"/>
              <a:t>powered</a:t>
            </a:r>
            <a:r>
              <a:rPr lang="tr-TR" sz="2500" dirty="0"/>
              <a:t> </a:t>
            </a:r>
            <a:r>
              <a:rPr lang="tr-TR" sz="2500" dirty="0" err="1"/>
              <a:t>hub</a:t>
            </a:r>
            <a:r>
              <a:rPr lang="tr-TR" sz="2500" dirty="0"/>
              <a:t> (kendinden güç beslemeli </a:t>
            </a:r>
            <a:r>
              <a:rPr lang="tr-TR" sz="2500" dirty="0" err="1"/>
              <a:t>hub</a:t>
            </a:r>
            <a:r>
              <a:rPr lang="tr-TR" sz="2500" dirty="0"/>
              <a:t>) gücünü harici bir güç desteğinden alan bir </a:t>
            </a:r>
            <a:r>
              <a:rPr lang="tr-TR" sz="2500" dirty="0" err="1"/>
              <a:t>hubdır</a:t>
            </a:r>
            <a:r>
              <a:rPr lang="tr-TR" sz="2500" dirty="0"/>
              <a:t> ve bu sayede tüm kapılara tam güç verebilir. </a:t>
            </a:r>
            <a:r>
              <a:rPr lang="tr-TR" sz="2500" dirty="0" err="1"/>
              <a:t>Hubların</a:t>
            </a:r>
            <a:r>
              <a:rPr lang="tr-TR" sz="2500" dirty="0"/>
              <a:t> pek çoğu gerek yoldan güç beslemeli, gerekse kendinden güç beslemeli olarak çalışabilirler</a:t>
            </a:r>
            <a:r>
              <a:rPr lang="tr-TR" sz="2500" dirty="0" smtClean="0"/>
              <a:t>.</a:t>
            </a:r>
          </a:p>
          <a:p>
            <a:endParaRPr lang="tr-TR" sz="2500" dirty="0"/>
          </a:p>
          <a:p>
            <a:r>
              <a:rPr lang="en-GB" sz="2800" b="1" u="sng" dirty="0"/>
              <a:t>HUB </a:t>
            </a:r>
            <a:r>
              <a:rPr lang="en-GB" sz="2800" b="1" u="sng" dirty="0" err="1"/>
              <a:t>özelliklerini</a:t>
            </a:r>
            <a:r>
              <a:rPr lang="en-GB" sz="2800" b="1" u="sng" dirty="0"/>
              <a:t> </a:t>
            </a:r>
            <a:r>
              <a:rPr lang="en-GB" sz="2800" b="1" u="sng" dirty="0" err="1"/>
              <a:t>aşağıdaki</a:t>
            </a:r>
            <a:r>
              <a:rPr lang="en-GB" sz="2800" b="1" u="sng" dirty="0"/>
              <a:t> </a:t>
            </a:r>
            <a:r>
              <a:rPr lang="en-GB" sz="2800" b="1" u="sng" dirty="0" err="1"/>
              <a:t>gibi</a:t>
            </a:r>
            <a:r>
              <a:rPr lang="en-GB" sz="2800" b="1" u="sng" dirty="0"/>
              <a:t> </a:t>
            </a:r>
            <a:r>
              <a:rPr lang="en-GB" sz="2800" b="1" u="sng" dirty="0" err="1"/>
              <a:t>sıralayabiliriz</a:t>
            </a:r>
            <a:r>
              <a:rPr lang="en-GB" sz="2800" b="1" u="sng" dirty="0"/>
              <a:t>:</a:t>
            </a:r>
            <a:endParaRPr lang="en-GB" sz="2800" dirty="0"/>
          </a:p>
          <a:p>
            <a:r>
              <a:rPr lang="en-GB" sz="2800" dirty="0" err="1"/>
              <a:t>Ağ</a:t>
            </a:r>
            <a:r>
              <a:rPr lang="en-GB" sz="2800" dirty="0"/>
              <a:t> </a:t>
            </a:r>
            <a:r>
              <a:rPr lang="en-GB" sz="2800" dirty="0" err="1"/>
              <a:t>donanım</a:t>
            </a:r>
            <a:r>
              <a:rPr lang="en-GB" sz="2800" dirty="0"/>
              <a:t> </a:t>
            </a:r>
            <a:r>
              <a:rPr lang="en-GB" sz="2800" dirty="0" err="1"/>
              <a:t>cihazlarının</a:t>
            </a:r>
            <a:r>
              <a:rPr lang="en-GB" sz="2800" dirty="0"/>
              <a:t> en </a:t>
            </a:r>
            <a:r>
              <a:rPr lang="en-GB" sz="2800" dirty="0" err="1"/>
              <a:t>ilkeli</a:t>
            </a:r>
            <a:r>
              <a:rPr lang="en-GB" sz="2800" dirty="0"/>
              <a:t> </a:t>
            </a:r>
            <a:r>
              <a:rPr lang="en-GB" sz="2800" dirty="0" err="1"/>
              <a:t>ve</a:t>
            </a:r>
            <a:r>
              <a:rPr lang="en-GB" sz="2800" dirty="0"/>
              <a:t> en </a:t>
            </a:r>
            <a:r>
              <a:rPr lang="en-GB" sz="2800" dirty="0" err="1"/>
              <a:t>ucuzudur</a:t>
            </a:r>
            <a:r>
              <a:rPr lang="en-GB" sz="2800" dirty="0"/>
              <a:t>.</a:t>
            </a:r>
          </a:p>
          <a:p>
            <a:r>
              <a:rPr lang="en-GB" sz="2800" dirty="0" err="1"/>
              <a:t>Ağda</a:t>
            </a:r>
            <a:r>
              <a:rPr lang="en-GB" sz="2800" dirty="0"/>
              <a:t> </a:t>
            </a:r>
            <a:r>
              <a:rPr lang="en-GB" sz="2800" dirty="0" err="1"/>
              <a:t>meydana</a:t>
            </a:r>
            <a:r>
              <a:rPr lang="en-GB" sz="2800" dirty="0"/>
              <a:t> </a:t>
            </a:r>
            <a:r>
              <a:rPr lang="en-GB" sz="2800" dirty="0" err="1"/>
              <a:t>gelen</a:t>
            </a:r>
            <a:r>
              <a:rPr lang="en-GB" sz="2800" dirty="0"/>
              <a:t> </a:t>
            </a:r>
            <a:r>
              <a:rPr lang="en-GB" sz="2800" dirty="0" err="1"/>
              <a:t>kilitlenmeleri</a:t>
            </a:r>
            <a:r>
              <a:rPr lang="en-GB" sz="2800" dirty="0"/>
              <a:t> </a:t>
            </a:r>
            <a:r>
              <a:rPr lang="en-GB" sz="2800" dirty="0" err="1"/>
              <a:t>fark</a:t>
            </a:r>
            <a:r>
              <a:rPr lang="en-GB" sz="2800" dirty="0"/>
              <a:t> </a:t>
            </a:r>
            <a:r>
              <a:rPr lang="en-GB" sz="2800" dirty="0" err="1"/>
              <a:t>etmez</a:t>
            </a:r>
            <a:r>
              <a:rPr lang="en-GB" sz="2800" dirty="0"/>
              <a:t>, </a:t>
            </a:r>
            <a:r>
              <a:rPr lang="en-GB" sz="2800" dirty="0" err="1"/>
              <a:t>hatta</a:t>
            </a:r>
            <a:r>
              <a:rPr lang="en-GB" sz="2800" dirty="0"/>
              <a:t> </a:t>
            </a:r>
            <a:r>
              <a:rPr lang="en-GB" sz="2800" dirty="0" err="1"/>
              <a:t>artmasına</a:t>
            </a:r>
            <a:r>
              <a:rPr lang="en-GB" sz="2800" dirty="0"/>
              <a:t> </a:t>
            </a:r>
            <a:r>
              <a:rPr lang="en-GB" sz="2800" dirty="0" err="1"/>
              <a:t>sebep</a:t>
            </a:r>
            <a:r>
              <a:rPr lang="en-GB" sz="2800" dirty="0"/>
              <a:t> </a:t>
            </a:r>
            <a:r>
              <a:rPr lang="en-GB" sz="2800" dirty="0" err="1"/>
              <a:t>olur</a:t>
            </a:r>
            <a:r>
              <a:rPr lang="en-GB" sz="2800" dirty="0"/>
              <a:t>. </a:t>
            </a:r>
            <a:r>
              <a:rPr lang="en-GB" sz="2800" dirty="0" err="1"/>
              <a:t>Çünkü</a:t>
            </a:r>
            <a:r>
              <a:rPr lang="en-GB" sz="2800" dirty="0"/>
              <a:t> </a:t>
            </a:r>
            <a:r>
              <a:rPr lang="en-GB" sz="2800" dirty="0" err="1"/>
              <a:t>hub’da</a:t>
            </a:r>
            <a:r>
              <a:rPr lang="en-GB" sz="2800" dirty="0"/>
              <a:t> </a:t>
            </a:r>
            <a:r>
              <a:rPr lang="en-GB" sz="2800" dirty="0" err="1"/>
              <a:t>aynı</a:t>
            </a:r>
            <a:r>
              <a:rPr lang="en-GB" sz="2800" dirty="0"/>
              <a:t> </a:t>
            </a:r>
            <a:r>
              <a:rPr lang="en-GB" sz="2800" dirty="0" err="1"/>
              <a:t>anda</a:t>
            </a:r>
            <a:r>
              <a:rPr lang="en-GB" sz="2800" dirty="0"/>
              <a:t> </a:t>
            </a:r>
            <a:r>
              <a:rPr lang="en-GB" sz="2800" dirty="0" err="1"/>
              <a:t>yalnızca</a:t>
            </a:r>
            <a:r>
              <a:rPr lang="en-GB" sz="2800" dirty="0"/>
              <a:t> </a:t>
            </a:r>
            <a:r>
              <a:rPr lang="en-GB" sz="2800" dirty="0" err="1"/>
              <a:t>bir</a:t>
            </a:r>
            <a:r>
              <a:rPr lang="en-GB" sz="2800" dirty="0"/>
              <a:t> </a:t>
            </a:r>
            <a:r>
              <a:rPr lang="en-GB" sz="2800" dirty="0" err="1"/>
              <a:t>bilgi</a:t>
            </a:r>
            <a:r>
              <a:rPr lang="en-GB" sz="2800" dirty="0"/>
              <a:t> </a:t>
            </a:r>
            <a:r>
              <a:rPr lang="en-GB" sz="2800" dirty="0" err="1"/>
              <a:t>taşınır</a:t>
            </a:r>
            <a:r>
              <a:rPr lang="en-GB" sz="2800" dirty="0"/>
              <a:t>, </a:t>
            </a:r>
            <a:r>
              <a:rPr lang="en-GB" sz="2800" dirty="0" err="1"/>
              <a:t>dolayısıyla</a:t>
            </a:r>
            <a:r>
              <a:rPr lang="en-GB" sz="2800" dirty="0"/>
              <a:t> </a:t>
            </a:r>
            <a:r>
              <a:rPr lang="en-GB" sz="2800" dirty="0" err="1"/>
              <a:t>ikinci</a:t>
            </a:r>
            <a:r>
              <a:rPr lang="en-GB" sz="2800" dirty="0"/>
              <a:t> </a:t>
            </a:r>
            <a:r>
              <a:rPr lang="en-GB" sz="2800" dirty="0" err="1"/>
              <a:t>bir</a:t>
            </a:r>
            <a:r>
              <a:rPr lang="en-GB" sz="2800" dirty="0"/>
              <a:t> </a:t>
            </a:r>
            <a:r>
              <a:rPr lang="en-GB" sz="2800" dirty="0" err="1"/>
              <a:t>bilgi</a:t>
            </a:r>
            <a:r>
              <a:rPr lang="en-GB" sz="2800" dirty="0"/>
              <a:t> </a:t>
            </a:r>
            <a:r>
              <a:rPr lang="en-GB" sz="2800" dirty="0" err="1"/>
              <a:t>gönderildiğinde</a:t>
            </a:r>
            <a:r>
              <a:rPr lang="en-GB" sz="2800" dirty="0"/>
              <a:t> hub </a:t>
            </a:r>
            <a:r>
              <a:rPr lang="en-GB" sz="2800" dirty="0" err="1"/>
              <a:t>anahtarlama</a:t>
            </a:r>
            <a:r>
              <a:rPr lang="en-GB" sz="2800" dirty="0"/>
              <a:t> </a:t>
            </a:r>
            <a:r>
              <a:rPr lang="en-GB" sz="2800" dirty="0" err="1"/>
              <a:t>yapmaz</a:t>
            </a:r>
            <a:r>
              <a:rPr lang="en-GB" sz="2800" dirty="0"/>
              <a:t>.</a:t>
            </a:r>
          </a:p>
          <a:p>
            <a:r>
              <a:rPr lang="en-GB" sz="2800" dirty="0"/>
              <a:t>En </a:t>
            </a:r>
            <a:r>
              <a:rPr lang="en-GB" sz="2800" dirty="0" err="1"/>
              <a:t>az</a:t>
            </a:r>
            <a:r>
              <a:rPr lang="en-GB" sz="2800" dirty="0"/>
              <a:t> </a:t>
            </a:r>
            <a:r>
              <a:rPr lang="en-GB" sz="2800" dirty="0" err="1"/>
              <a:t>güvenli</a:t>
            </a:r>
            <a:r>
              <a:rPr lang="en-GB" sz="2800" dirty="0"/>
              <a:t> </a:t>
            </a:r>
            <a:r>
              <a:rPr lang="en-GB" sz="2800" dirty="0" err="1"/>
              <a:t>cihazdır</a:t>
            </a:r>
            <a:r>
              <a:rPr lang="en-GB" sz="2800" dirty="0"/>
              <a:t>.</a:t>
            </a:r>
          </a:p>
          <a:p>
            <a:endParaRPr lang="tr-TR" sz="2500" dirty="0"/>
          </a:p>
        </p:txBody>
      </p:sp>
    </p:spTree>
    <p:extLst>
      <p:ext uri="{BB962C8B-B14F-4D97-AF65-F5344CB8AC3E}">
        <p14:creationId xmlns:p14="http://schemas.microsoft.com/office/powerpoint/2010/main" val="4355587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251520" y="260648"/>
            <a:ext cx="8712968" cy="2523768"/>
          </a:xfrm>
          <a:prstGeom prst="rect">
            <a:avLst/>
          </a:prstGeom>
          <a:noFill/>
        </p:spPr>
        <p:txBody>
          <a:bodyPr wrap="square" rtlCol="0">
            <a:spAutoFit/>
          </a:bodyPr>
          <a:lstStyle/>
          <a:p>
            <a:r>
              <a:rPr lang="tr-TR" sz="3000" dirty="0" smtClean="0"/>
              <a:t>Switch Nedir?</a:t>
            </a:r>
          </a:p>
          <a:p>
            <a:r>
              <a:rPr lang="tr-TR" sz="3200" dirty="0"/>
              <a:t>Akıllı </a:t>
            </a:r>
            <a:r>
              <a:rPr lang="tr-TR" sz="3200" dirty="0" err="1"/>
              <a:t>HUB’da</a:t>
            </a:r>
            <a:r>
              <a:rPr lang="tr-TR" sz="3200" dirty="0"/>
              <a:t> denir. Fakat </a:t>
            </a:r>
            <a:r>
              <a:rPr lang="tr-TR" sz="3200" dirty="0" err="1"/>
              <a:t>HUB’dan</a:t>
            </a:r>
            <a:r>
              <a:rPr lang="tr-TR" sz="3200" dirty="0"/>
              <a:t> daha pahalıdır.  Gelen bilgileri sadece belli bir bilgisayarlara gönderir.  Ağ durumunu izler, veriyi gönderip, iletim işleminin yapılıp yapılmadığını test eder. </a:t>
            </a:r>
            <a:endParaRPr lang="tr-TR" sz="3000"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1680" y="3231716"/>
            <a:ext cx="5688632" cy="2669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613481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395536" y="332656"/>
            <a:ext cx="8280920" cy="6186309"/>
          </a:xfrm>
          <a:prstGeom prst="rect">
            <a:avLst/>
          </a:prstGeom>
          <a:noFill/>
        </p:spPr>
        <p:txBody>
          <a:bodyPr wrap="square" rtlCol="0">
            <a:spAutoFit/>
          </a:bodyPr>
          <a:lstStyle/>
          <a:p>
            <a:pPr fontAlgn="base"/>
            <a:r>
              <a:rPr lang="tr-TR" sz="2500" dirty="0"/>
              <a:t>Ağ parçalarını birleştirmek için günümüzde yaygın olarak kullanılan aygıtlardan birisidir. Köprü ve yönlendiricilerin etken bir şekilde kullanılabilmesi için profesyonel insan gücü, zaman ve ağ trafiği analizi gerekir. Anahtarlar bu sakıncaları ortadan kaldıran aygıtlardır.</a:t>
            </a:r>
          </a:p>
          <a:p>
            <a:pPr fontAlgn="base"/>
            <a:r>
              <a:rPr lang="tr-TR" sz="2500" dirty="0"/>
              <a:t>*Çok çeşitli </a:t>
            </a:r>
            <a:r>
              <a:rPr lang="tr-TR" sz="2500" dirty="0" err="1"/>
              <a:t>switch</a:t>
            </a:r>
            <a:r>
              <a:rPr lang="tr-TR" sz="2500" dirty="0"/>
              <a:t> türleri bulunmakla beraber  LAN için en önemlileri </a:t>
            </a:r>
            <a:r>
              <a:rPr lang="tr-TR" sz="2500" b="1" i="1" dirty="0"/>
              <a:t>Ethernet ve ATM anahtarlardır</a:t>
            </a:r>
            <a:r>
              <a:rPr lang="tr-TR" sz="2500" b="1" i="1" dirty="0" smtClean="0"/>
              <a:t>.</a:t>
            </a:r>
          </a:p>
          <a:p>
            <a:pPr fontAlgn="base"/>
            <a:r>
              <a:rPr lang="tr-TR" sz="2800" dirty="0"/>
              <a:t>Genellikle OSI </a:t>
            </a:r>
            <a:r>
              <a:rPr lang="tr-TR" sz="2800" dirty="0" err="1"/>
              <a:t>modelinini</a:t>
            </a:r>
            <a:r>
              <a:rPr lang="tr-TR" sz="2800" b="1" i="1" dirty="0"/>
              <a:t> ikinci katmanı olan veri bağlantı katmanında</a:t>
            </a:r>
            <a:r>
              <a:rPr lang="tr-TR" sz="2800" dirty="0"/>
              <a:t> çalışırlar. Ancak son yıllarda </a:t>
            </a:r>
            <a:r>
              <a:rPr lang="tr-TR" sz="2800" b="1" i="1" dirty="0"/>
              <a:t>üçüncü katmanda da (ağ katmanında)</a:t>
            </a:r>
            <a:r>
              <a:rPr lang="tr-TR" sz="2800" dirty="0"/>
              <a:t> çalışan ve yönlendirme </a:t>
            </a:r>
            <a:r>
              <a:rPr lang="tr-TR" sz="2800" dirty="0" err="1"/>
              <a:t>işlevinini</a:t>
            </a:r>
            <a:r>
              <a:rPr lang="tr-TR" sz="2800" dirty="0"/>
              <a:t> de destekleyen anahtarlar devreye girmeye </a:t>
            </a:r>
            <a:r>
              <a:rPr lang="tr-TR" sz="2800" dirty="0" err="1"/>
              <a:t>başlamıştır.Bu</a:t>
            </a:r>
            <a:r>
              <a:rPr lang="tr-TR" sz="2800" dirty="0"/>
              <a:t> anahtarlar IP anahtarları denilmektedir ve yönlendiricilerden çok daha hızlı çalışmaktadırlar.</a:t>
            </a:r>
            <a:endParaRPr lang="tr-TR" sz="2500" dirty="0"/>
          </a:p>
          <a:p>
            <a:endParaRPr lang="tr-TR" sz="2500" dirty="0"/>
          </a:p>
        </p:txBody>
      </p:sp>
    </p:spTree>
    <p:extLst>
      <p:ext uri="{BB962C8B-B14F-4D97-AF65-F5344CB8AC3E}">
        <p14:creationId xmlns:p14="http://schemas.microsoft.com/office/powerpoint/2010/main" val="11607861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251520" y="260648"/>
            <a:ext cx="8496944" cy="4324261"/>
          </a:xfrm>
          <a:prstGeom prst="rect">
            <a:avLst/>
          </a:prstGeom>
          <a:noFill/>
        </p:spPr>
        <p:txBody>
          <a:bodyPr wrap="square" rtlCol="0">
            <a:spAutoFit/>
          </a:bodyPr>
          <a:lstStyle/>
          <a:p>
            <a:r>
              <a:rPr lang="tr-TR" sz="2500" dirty="0"/>
              <a:t>Anahtar cihazlar, anahtarlama işlemi için uç sistemlerin MAC adreslerini (fiziksel adres olarak ta anılır) kullanır. Bu nedenle anahtar cihazlar üzerinde MAC adreslerinin tutulduğu bir tablo (</a:t>
            </a:r>
            <a:r>
              <a:rPr lang="tr-TR" sz="2500" b="1" i="1" dirty="0"/>
              <a:t>MAC tablosu</a:t>
            </a:r>
            <a:r>
              <a:rPr lang="tr-TR" sz="2500" dirty="0"/>
              <a:t>) bulunur.  Anahtarlama işlemi bu tabloya dayanılarak gerçekleştirilir;</a:t>
            </a:r>
            <a:br>
              <a:rPr lang="tr-TR" sz="2500" dirty="0"/>
            </a:br>
            <a:r>
              <a:rPr lang="tr-TR" sz="2500" dirty="0"/>
              <a:t>tabloda hangi MAC adreslerin hangi portlarda olduğu tutulur. Böylece bir porttan gelen çerçevelerin hangi porta </a:t>
            </a:r>
            <a:r>
              <a:rPr lang="tr-TR" sz="2500" dirty="0" err="1"/>
              <a:t>anahtarlanacağı</a:t>
            </a:r>
            <a:r>
              <a:rPr lang="tr-TR" sz="2500" dirty="0"/>
              <a:t>/alıcısının hangi porta bağlı olduğuna karar verilir. Eğer bir çerçevenin alıcı kısmındaki adres, o andaki tablo içeriğinde yoksa , ilgili çerçeve tüm portlara yayın yapılarak aktarılır. </a:t>
            </a:r>
          </a:p>
        </p:txBody>
      </p:sp>
    </p:spTree>
    <p:extLst>
      <p:ext uri="{BB962C8B-B14F-4D97-AF65-F5344CB8AC3E}">
        <p14:creationId xmlns:p14="http://schemas.microsoft.com/office/powerpoint/2010/main" val="39661783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251520" y="188640"/>
            <a:ext cx="8496944" cy="4708981"/>
          </a:xfrm>
          <a:prstGeom prst="rect">
            <a:avLst/>
          </a:prstGeom>
          <a:noFill/>
        </p:spPr>
        <p:txBody>
          <a:bodyPr wrap="square" rtlCol="0">
            <a:spAutoFit/>
          </a:bodyPr>
          <a:lstStyle/>
          <a:p>
            <a:pPr fontAlgn="base"/>
            <a:r>
              <a:rPr lang="tr-TR" sz="2500" dirty="0"/>
              <a:t>Tablonun tutacağı </a:t>
            </a:r>
            <a:r>
              <a:rPr lang="tr-TR" sz="2500" b="1" i="1" dirty="0"/>
              <a:t>MAC adres sayısı sınırlıdır</a:t>
            </a:r>
            <a:r>
              <a:rPr lang="tr-TR" sz="2500" dirty="0"/>
              <a:t> ve güncelleme için cep bellek algoritmalarından biri kullanılır (bu adresler gönderme anında eklenir). Yani, tablo dolarsa yeni MAC adresleri, ancak, öncekilerden biri tablodan çıkarılarak eklenebilir. Dolayısıyla bu tablonun boyu küçük olursa ve ağın o kısmında çok fazla sistem varsa, yayın türü aktarım oranı artar ve çok sık olarak cep bellek algoritmasının koşturulması gerekir. Merkez anahtar (</a:t>
            </a:r>
            <a:r>
              <a:rPr lang="tr-TR" sz="2500" dirty="0" err="1"/>
              <a:t>core</a:t>
            </a:r>
            <a:r>
              <a:rPr lang="tr-TR" sz="2500" dirty="0"/>
              <a:t> </a:t>
            </a:r>
            <a:r>
              <a:rPr lang="tr-TR" sz="2500" dirty="0" err="1"/>
              <a:t>switch</a:t>
            </a:r>
            <a:r>
              <a:rPr lang="tr-TR" sz="2500" dirty="0"/>
              <a:t>) konumundaki cihazların MAC adres tablolarının yeterince büyük olması istenir.</a:t>
            </a:r>
          </a:p>
          <a:p>
            <a:pPr fontAlgn="base"/>
            <a:r>
              <a:rPr lang="tr-TR" sz="2500" dirty="0"/>
              <a:t>Parça anahtarlama (</a:t>
            </a:r>
            <a:r>
              <a:rPr lang="tr-TR" sz="2500" dirty="0" err="1"/>
              <a:t>segment</a:t>
            </a:r>
            <a:r>
              <a:rPr lang="tr-TR" sz="2500" dirty="0"/>
              <a:t> </a:t>
            </a:r>
            <a:r>
              <a:rPr lang="tr-TR" sz="2500" dirty="0" err="1"/>
              <a:t>switching</a:t>
            </a:r>
            <a:r>
              <a:rPr lang="tr-TR" sz="2500" dirty="0"/>
              <a:t>)</a:t>
            </a:r>
          </a:p>
          <a:p>
            <a:pPr fontAlgn="base"/>
            <a:r>
              <a:rPr lang="tr-TR" sz="2500" dirty="0"/>
              <a:t>Kapı anahtarlama (port </a:t>
            </a:r>
            <a:r>
              <a:rPr lang="tr-TR" sz="2500" dirty="0" err="1"/>
              <a:t>switching</a:t>
            </a:r>
            <a:r>
              <a:rPr lang="tr-TR" sz="2500" dirty="0"/>
              <a:t>) : maliyeti düşük.</a:t>
            </a:r>
          </a:p>
          <a:p>
            <a:endParaRPr lang="tr-TR" sz="2500" dirty="0"/>
          </a:p>
        </p:txBody>
      </p:sp>
      <p:pic>
        <p:nvPicPr>
          <p:cNvPr id="11266" name="Picture 2" descr="https://evrak.files.wordpress.com/2011/11/switch.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2127" y="4454553"/>
            <a:ext cx="3810000" cy="21427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09898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179512" y="260648"/>
            <a:ext cx="8640960" cy="4785926"/>
          </a:xfrm>
          <a:prstGeom prst="rect">
            <a:avLst/>
          </a:prstGeom>
          <a:noFill/>
        </p:spPr>
        <p:txBody>
          <a:bodyPr wrap="square" rtlCol="0">
            <a:spAutoFit/>
          </a:bodyPr>
          <a:lstStyle/>
          <a:p>
            <a:r>
              <a:rPr lang="tr-TR" sz="3000" dirty="0" err="1"/>
              <a:t>Hub</a:t>
            </a:r>
            <a:r>
              <a:rPr lang="tr-TR" sz="3000" dirty="0"/>
              <a:t> vs. Switch </a:t>
            </a:r>
            <a:r>
              <a:rPr lang="tr-TR" dirty="0"/>
              <a:t/>
            </a:r>
            <a:br>
              <a:rPr lang="tr-TR" dirty="0"/>
            </a:br>
            <a:r>
              <a:rPr lang="tr-TR" sz="2500" dirty="0" err="1"/>
              <a:t>Hub</a:t>
            </a:r>
            <a:r>
              <a:rPr lang="tr-TR" sz="2500" dirty="0"/>
              <a:t> ve </a:t>
            </a:r>
            <a:r>
              <a:rPr lang="tr-TR" sz="2500" dirty="0" err="1"/>
              <a:t>switch</a:t>
            </a:r>
            <a:r>
              <a:rPr lang="tr-TR" sz="2500" dirty="0"/>
              <a:t> yerel ağ oluşturmaya yarayan cihazlardır. İkisi de aynı amaç için kullanılırlar, ama bu iki cihazın sahip oldukları bazı farklar vardır. </a:t>
            </a:r>
            <a:r>
              <a:rPr lang="tr-TR" sz="2500" dirty="0" err="1"/>
              <a:t>Hub</a:t>
            </a:r>
            <a:r>
              <a:rPr lang="tr-TR" sz="2500" dirty="0"/>
              <a:t> ve </a:t>
            </a:r>
            <a:r>
              <a:rPr lang="tr-TR" sz="2500" dirty="0" err="1"/>
              <a:t>switch</a:t>
            </a:r>
            <a:r>
              <a:rPr lang="tr-TR" sz="2500" dirty="0"/>
              <a:t> arasındaki fark </a:t>
            </a:r>
            <a:r>
              <a:rPr lang="tr-TR" sz="2500" dirty="0" err="1"/>
              <a:t>switch'in</a:t>
            </a:r>
            <a:r>
              <a:rPr lang="tr-TR" sz="2500" dirty="0"/>
              <a:t> </a:t>
            </a:r>
            <a:r>
              <a:rPr lang="tr-TR" sz="2500" dirty="0" err="1"/>
              <a:t>hub'dan</a:t>
            </a:r>
            <a:r>
              <a:rPr lang="tr-TR" sz="2500" dirty="0"/>
              <a:t> daha zeki olmasıdır. </a:t>
            </a:r>
            <a:r>
              <a:rPr lang="tr-TR" sz="2500" dirty="0" err="1"/>
              <a:t>Hub'a</a:t>
            </a:r>
            <a:r>
              <a:rPr lang="tr-TR" sz="2500" dirty="0"/>
              <a:t> aptal derler. Çünkü </a:t>
            </a:r>
            <a:r>
              <a:rPr lang="tr-TR" sz="2500" dirty="0" err="1"/>
              <a:t>hub</a:t>
            </a:r>
            <a:r>
              <a:rPr lang="tr-TR" sz="2500" dirty="0"/>
              <a:t> dışarıdan gelen bir paketi </a:t>
            </a:r>
            <a:r>
              <a:rPr lang="tr-TR" sz="2500" dirty="0" err="1"/>
              <a:t>broadcast</a:t>
            </a:r>
            <a:r>
              <a:rPr lang="tr-TR" sz="2500" dirty="0"/>
              <a:t>(yayın) yaparcasına alakalı alakasız her portuna aktarır. Switch ise MAC kaydı tuttuğu için hedefini bilir ve sadece ilgili portuna mesajı aktarır. Aşağıdaki ilk resimde </a:t>
            </a:r>
            <a:r>
              <a:rPr lang="tr-TR" sz="2500" dirty="0" err="1"/>
              <a:t>hub'ın</a:t>
            </a:r>
            <a:r>
              <a:rPr lang="tr-TR" sz="2500" dirty="0"/>
              <a:t> dışarıdan bir mesaj aldığı zaman kendisine bağlı tüm cihazlara yayın(</a:t>
            </a:r>
            <a:r>
              <a:rPr lang="tr-TR" sz="2500" dirty="0" err="1"/>
              <a:t>broadcasting</a:t>
            </a:r>
            <a:r>
              <a:rPr lang="tr-TR" sz="2500" dirty="0"/>
              <a:t>) yapışını göreceksiniz. İkinci resimde ise </a:t>
            </a:r>
            <a:r>
              <a:rPr lang="tr-TR" sz="2500" i="1" dirty="0" err="1"/>
              <a:t>Computer</a:t>
            </a:r>
            <a:r>
              <a:rPr lang="tr-TR" sz="2500" i="1" dirty="0"/>
              <a:t> A</a:t>
            </a:r>
            <a:r>
              <a:rPr lang="tr-TR" sz="2500" dirty="0"/>
              <a:t> cihazından gelen mesajı yine yayın(</a:t>
            </a:r>
            <a:r>
              <a:rPr lang="tr-TR" sz="2500" dirty="0" err="1"/>
              <a:t>broadcasting</a:t>
            </a:r>
            <a:r>
              <a:rPr lang="tr-TR" sz="2500" dirty="0"/>
              <a:t>) yaparak alakalı alakasız tüm portlara ilettiğini göreceksiniz. </a:t>
            </a:r>
          </a:p>
        </p:txBody>
      </p:sp>
    </p:spTree>
    <p:extLst>
      <p:ext uri="{BB962C8B-B14F-4D97-AF65-F5344CB8AC3E}">
        <p14:creationId xmlns:p14="http://schemas.microsoft.com/office/powerpoint/2010/main" val="16420294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http://www.includekarabuk.com/kitaplik/resimler/upload/hubswitchroutervemodemfarklari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649" y="836712"/>
            <a:ext cx="2880320" cy="5040560"/>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descr="http://www.includekarabuk.com/kitaplik/resimler/upload/hubswitchroutervemodemfarklari3.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4048" y="1340768"/>
            <a:ext cx="3672408" cy="44644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278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323528" y="260648"/>
            <a:ext cx="8208912" cy="3939540"/>
          </a:xfrm>
          <a:prstGeom prst="rect">
            <a:avLst/>
          </a:prstGeom>
          <a:noFill/>
        </p:spPr>
        <p:txBody>
          <a:bodyPr wrap="square" rtlCol="0">
            <a:spAutoFit/>
          </a:bodyPr>
          <a:lstStyle/>
          <a:p>
            <a:r>
              <a:rPr lang="tr-TR" sz="2500" dirty="0"/>
              <a:t>Yukarıda gördüğünüz üzere </a:t>
            </a:r>
            <a:r>
              <a:rPr lang="tr-TR" sz="2500" dirty="0" err="1"/>
              <a:t>hub</a:t>
            </a:r>
            <a:r>
              <a:rPr lang="tr-TR" sz="2500" dirty="0"/>
              <a:t> gereksiz yere diğer kanallara mesaj göndermektedir. Bu yayından sonra sadece ilgili taraf mesajı anlamlandırır. Switch ise bu gereksizliği yapmaz. Dolayısıyla bu gereksizlikten anlayabileceğiniz üzere </a:t>
            </a:r>
            <a:r>
              <a:rPr lang="tr-TR" sz="2500" dirty="0" err="1"/>
              <a:t>hub</a:t>
            </a:r>
            <a:r>
              <a:rPr lang="tr-TR" sz="2500" dirty="0"/>
              <a:t> ile </a:t>
            </a:r>
            <a:r>
              <a:rPr lang="tr-TR" sz="2500" dirty="0" err="1"/>
              <a:t>switch'in</a:t>
            </a:r>
            <a:r>
              <a:rPr lang="tr-TR" sz="2500" dirty="0"/>
              <a:t> bir diğer farkı </a:t>
            </a:r>
            <a:r>
              <a:rPr lang="tr-TR" sz="2500" dirty="0" err="1"/>
              <a:t>hub'ın</a:t>
            </a:r>
            <a:r>
              <a:rPr lang="tr-TR" sz="2500" dirty="0"/>
              <a:t> </a:t>
            </a:r>
            <a:r>
              <a:rPr lang="tr-TR" sz="2500" dirty="0" err="1"/>
              <a:t>switch'e</a:t>
            </a:r>
            <a:r>
              <a:rPr lang="tr-TR" sz="2500" dirty="0"/>
              <a:t> göre daha fazla trafik oluşturmasıdır. Aşağıdaki ilk resimde dışarıdan </a:t>
            </a:r>
            <a:r>
              <a:rPr lang="tr-TR" sz="2500" dirty="0" err="1"/>
              <a:t>switch'e</a:t>
            </a:r>
            <a:r>
              <a:rPr lang="tr-TR" sz="2500" dirty="0"/>
              <a:t> gelen mesajın </a:t>
            </a:r>
            <a:r>
              <a:rPr lang="tr-TR" sz="2500" i="1" dirty="0" err="1"/>
              <a:t>Computer</a:t>
            </a:r>
            <a:r>
              <a:rPr lang="tr-TR" sz="2500" i="1" dirty="0"/>
              <a:t> A</a:t>
            </a:r>
            <a:r>
              <a:rPr lang="tr-TR" sz="2500" dirty="0"/>
              <a:t>'ya gidişini, ikinci resimde ise </a:t>
            </a:r>
            <a:r>
              <a:rPr lang="tr-TR" sz="2500" i="1" dirty="0" err="1"/>
              <a:t>Computer</a:t>
            </a:r>
            <a:r>
              <a:rPr lang="tr-TR" sz="2500" i="1" dirty="0"/>
              <a:t> A</a:t>
            </a:r>
            <a:r>
              <a:rPr lang="tr-TR" sz="2500" dirty="0"/>
              <a:t> cihazından </a:t>
            </a:r>
            <a:r>
              <a:rPr lang="tr-TR" sz="2500" dirty="0" err="1"/>
              <a:t>switch'e</a:t>
            </a:r>
            <a:r>
              <a:rPr lang="tr-TR" sz="2500" dirty="0"/>
              <a:t> gelen mesajın dışarıya gidişini göreceksiniz. </a:t>
            </a:r>
            <a:br>
              <a:rPr lang="tr-TR" sz="2500" dirty="0"/>
            </a:br>
            <a:endParaRPr lang="tr-TR" sz="2500" dirty="0"/>
          </a:p>
        </p:txBody>
      </p:sp>
    </p:spTree>
    <p:extLst>
      <p:ext uri="{BB962C8B-B14F-4D97-AF65-F5344CB8AC3E}">
        <p14:creationId xmlns:p14="http://schemas.microsoft.com/office/powerpoint/2010/main" val="25878946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http://www.includekarabuk.com/kitaplik/resimler/upload/hubswitchroutervemodemfarklari4.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539484"/>
            <a:ext cx="2952750" cy="5625820"/>
          </a:xfrm>
          <a:prstGeom prst="rect">
            <a:avLst/>
          </a:prstGeom>
          <a:noFill/>
          <a:extLst>
            <a:ext uri="{909E8E84-426E-40DD-AFC4-6F175D3DCCD1}">
              <a14:hiddenFill xmlns:a14="http://schemas.microsoft.com/office/drawing/2010/main">
                <a:solidFill>
                  <a:srgbClr val="FFFFFF"/>
                </a:solidFill>
              </a14:hiddenFill>
            </a:ext>
          </a:extLst>
        </p:spPr>
      </p:pic>
      <p:pic>
        <p:nvPicPr>
          <p:cNvPr id="13316" name="Picture 4" descr="http://www.includekarabuk.com/kitaplik/resimler/upload/hubswitchroutervemodemfarklari5.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5976" y="692696"/>
            <a:ext cx="2886075" cy="53285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4006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251520" y="260648"/>
            <a:ext cx="8496944" cy="1246495"/>
          </a:xfrm>
          <a:prstGeom prst="rect">
            <a:avLst/>
          </a:prstGeom>
          <a:noFill/>
        </p:spPr>
        <p:txBody>
          <a:bodyPr wrap="square" rtlCol="0">
            <a:spAutoFit/>
          </a:bodyPr>
          <a:lstStyle/>
          <a:p>
            <a:r>
              <a:rPr lang="tr-TR" sz="2500" dirty="0"/>
              <a:t>Aşağıda ise </a:t>
            </a:r>
            <a:r>
              <a:rPr lang="tr-TR" sz="2500" dirty="0" err="1"/>
              <a:t>hub'ın</a:t>
            </a:r>
            <a:r>
              <a:rPr lang="tr-TR" sz="2500" dirty="0"/>
              <a:t> bant genişliğini nasıl verimsizce kullandığını, </a:t>
            </a:r>
            <a:r>
              <a:rPr lang="tr-TR" sz="2500" dirty="0" err="1"/>
              <a:t>switch'in</a:t>
            </a:r>
            <a:r>
              <a:rPr lang="tr-TR" sz="2500" dirty="0"/>
              <a:t> ise nasıl verimli kullandığını göreceksiniz: </a:t>
            </a:r>
            <a:br>
              <a:rPr lang="tr-TR" sz="2500" dirty="0"/>
            </a:br>
            <a:endParaRPr lang="tr-TR" sz="2500" dirty="0"/>
          </a:p>
        </p:txBody>
      </p:sp>
      <p:pic>
        <p:nvPicPr>
          <p:cNvPr id="14338" name="Picture 2" descr="http://www.includekarabuk.com/kitaplik/resimler/upload/hubswitchroutervemodemfarklari6.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5696" y="1412776"/>
            <a:ext cx="4667250" cy="3240360"/>
          </a:xfrm>
          <a:prstGeom prst="rect">
            <a:avLst/>
          </a:prstGeom>
          <a:noFill/>
          <a:extLst>
            <a:ext uri="{909E8E84-426E-40DD-AFC4-6F175D3DCCD1}">
              <a14:hiddenFill xmlns:a14="http://schemas.microsoft.com/office/drawing/2010/main">
                <a:solidFill>
                  <a:srgbClr val="FFFFFF"/>
                </a:solidFill>
              </a14:hiddenFill>
            </a:ext>
          </a:extLst>
        </p:spPr>
      </p:pic>
      <p:sp>
        <p:nvSpPr>
          <p:cNvPr id="3" name="Metin kutusu 2"/>
          <p:cNvSpPr txBox="1"/>
          <p:nvPr/>
        </p:nvSpPr>
        <p:spPr>
          <a:xfrm>
            <a:off x="467544" y="4869160"/>
            <a:ext cx="8280920" cy="477054"/>
          </a:xfrm>
          <a:prstGeom prst="rect">
            <a:avLst/>
          </a:prstGeom>
          <a:noFill/>
        </p:spPr>
        <p:txBody>
          <a:bodyPr wrap="square" rtlCol="0">
            <a:spAutoFit/>
          </a:bodyPr>
          <a:lstStyle/>
          <a:p>
            <a:r>
              <a:rPr lang="tr-TR" sz="2500" dirty="0"/>
              <a:t>Sonuç olarak </a:t>
            </a:r>
            <a:r>
              <a:rPr lang="tr-TR" sz="2500" dirty="0" err="1"/>
              <a:t>hub</a:t>
            </a:r>
            <a:r>
              <a:rPr lang="tr-TR" sz="2500" dirty="0"/>
              <a:t>, </a:t>
            </a:r>
            <a:r>
              <a:rPr lang="tr-TR" sz="2500" dirty="0" err="1"/>
              <a:t>switch</a:t>
            </a:r>
            <a:r>
              <a:rPr lang="tr-TR" sz="2500" dirty="0"/>
              <a:t> gibi kabiliyetli değildir. </a:t>
            </a:r>
          </a:p>
        </p:txBody>
      </p:sp>
    </p:spTree>
    <p:extLst>
      <p:ext uri="{BB962C8B-B14F-4D97-AF65-F5344CB8AC3E}">
        <p14:creationId xmlns:p14="http://schemas.microsoft.com/office/powerpoint/2010/main" val="41540579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251520" y="260648"/>
            <a:ext cx="8568952" cy="830997"/>
          </a:xfrm>
          <a:prstGeom prst="rect">
            <a:avLst/>
          </a:prstGeom>
          <a:noFill/>
        </p:spPr>
        <p:txBody>
          <a:bodyPr wrap="square" rtlCol="0">
            <a:spAutoFit/>
          </a:bodyPr>
          <a:lstStyle/>
          <a:p>
            <a:r>
              <a:rPr lang="tr-TR" sz="3000" dirty="0"/>
              <a:t>Switch ile </a:t>
            </a:r>
            <a:r>
              <a:rPr lang="tr-TR" sz="3000" dirty="0" err="1"/>
              <a:t>Hub</a:t>
            </a:r>
            <a:r>
              <a:rPr lang="tr-TR" sz="3000" dirty="0"/>
              <a:t> Arasındaki Farklar Nelerdir?</a:t>
            </a:r>
          </a:p>
          <a:p>
            <a:endParaRPr lang="tr-TR" dirty="0"/>
          </a:p>
        </p:txBody>
      </p:sp>
      <p:sp>
        <p:nvSpPr>
          <p:cNvPr id="3" name="Metin kutusu 2"/>
          <p:cNvSpPr txBox="1"/>
          <p:nvPr/>
        </p:nvSpPr>
        <p:spPr>
          <a:xfrm>
            <a:off x="323528" y="1484784"/>
            <a:ext cx="8424936" cy="4493538"/>
          </a:xfrm>
          <a:prstGeom prst="rect">
            <a:avLst/>
          </a:prstGeom>
          <a:noFill/>
        </p:spPr>
        <p:txBody>
          <a:bodyPr wrap="square" rtlCol="0">
            <a:spAutoFit/>
          </a:bodyPr>
          <a:lstStyle/>
          <a:p>
            <a:r>
              <a:rPr lang="tr-TR" sz="2600" dirty="0" err="1"/>
              <a:t>Hub</a:t>
            </a:r>
            <a:r>
              <a:rPr lang="tr-TR" sz="2600" dirty="0"/>
              <a:t> eski bir teknolojidir, </a:t>
            </a:r>
            <a:r>
              <a:rPr lang="tr-TR" sz="2600" dirty="0" err="1"/>
              <a:t>switch</a:t>
            </a:r>
            <a:r>
              <a:rPr lang="tr-TR" sz="2600" dirty="0"/>
              <a:t> güncel ihtiyaçlara cevap verebilen yeni bir teknolojidir.</a:t>
            </a:r>
          </a:p>
          <a:p>
            <a:r>
              <a:rPr lang="tr-TR" sz="2600" dirty="0" err="1"/>
              <a:t>Hub</a:t>
            </a:r>
            <a:r>
              <a:rPr lang="tr-TR" sz="2600" dirty="0"/>
              <a:t> programlanamaz, </a:t>
            </a:r>
            <a:r>
              <a:rPr lang="tr-TR" sz="2600" dirty="0" err="1"/>
              <a:t>switch</a:t>
            </a:r>
            <a:r>
              <a:rPr lang="tr-TR" sz="2600" dirty="0"/>
              <a:t> programlanabilir.</a:t>
            </a:r>
          </a:p>
          <a:p>
            <a:r>
              <a:rPr lang="tr-TR" sz="2600" dirty="0" err="1"/>
              <a:t>Hub</a:t>
            </a:r>
            <a:r>
              <a:rPr lang="tr-TR" sz="2600" dirty="0"/>
              <a:t> ucuzdur, </a:t>
            </a:r>
            <a:r>
              <a:rPr lang="tr-TR" sz="2600" dirty="0" err="1"/>
              <a:t>switch</a:t>
            </a:r>
            <a:r>
              <a:rPr lang="tr-TR" sz="2600" dirty="0"/>
              <a:t> daha pahalıdır.</a:t>
            </a:r>
          </a:p>
          <a:p>
            <a:r>
              <a:rPr lang="tr-TR" sz="2600" dirty="0" err="1"/>
              <a:t>Hub</a:t>
            </a:r>
            <a:r>
              <a:rPr lang="tr-TR" sz="2600" dirty="0"/>
              <a:t> yayın haberleşme yapar, </a:t>
            </a:r>
            <a:r>
              <a:rPr lang="tr-TR" sz="2600" dirty="0" err="1"/>
              <a:t>switch</a:t>
            </a:r>
            <a:r>
              <a:rPr lang="tr-TR" sz="2600" dirty="0"/>
              <a:t> anahtarlama yöntemini kullanır.</a:t>
            </a:r>
          </a:p>
          <a:p>
            <a:r>
              <a:rPr lang="tr-TR" sz="2600" dirty="0" err="1"/>
              <a:t>Hub</a:t>
            </a:r>
            <a:r>
              <a:rPr lang="tr-TR" sz="2600" dirty="0"/>
              <a:t> bant genişliğini tüm cihazlara böler, </a:t>
            </a:r>
            <a:r>
              <a:rPr lang="tr-TR" sz="2600" dirty="0" err="1"/>
              <a:t>switch</a:t>
            </a:r>
            <a:r>
              <a:rPr lang="tr-TR" sz="2600" dirty="0"/>
              <a:t>’ te hız bölünmez.</a:t>
            </a:r>
          </a:p>
          <a:p>
            <a:r>
              <a:rPr lang="tr-TR" sz="2600" dirty="0" err="1"/>
              <a:t>Hub</a:t>
            </a:r>
            <a:r>
              <a:rPr lang="tr-TR" sz="2600" dirty="0"/>
              <a:t> </a:t>
            </a:r>
            <a:r>
              <a:rPr lang="tr-TR" sz="2600" dirty="0" err="1"/>
              <a:t>half-duplex</a:t>
            </a:r>
            <a:r>
              <a:rPr lang="tr-TR" sz="2600" dirty="0"/>
              <a:t> iletim yapar, </a:t>
            </a:r>
            <a:r>
              <a:rPr lang="tr-TR" sz="2600" dirty="0" err="1"/>
              <a:t>switch</a:t>
            </a:r>
            <a:r>
              <a:rPr lang="tr-TR" sz="2600" dirty="0"/>
              <a:t> </a:t>
            </a:r>
            <a:r>
              <a:rPr lang="tr-TR" sz="2600" dirty="0" err="1"/>
              <a:t>full-duplex</a:t>
            </a:r>
            <a:r>
              <a:rPr lang="tr-TR" sz="2600" dirty="0"/>
              <a:t> iletim yapar.</a:t>
            </a:r>
          </a:p>
          <a:p>
            <a:r>
              <a:rPr lang="tr-TR" sz="2600" dirty="0" err="1"/>
              <a:t>Hub</a:t>
            </a:r>
            <a:r>
              <a:rPr lang="tr-TR" sz="2600" dirty="0"/>
              <a:t>’ da güvenlik seviyesi düşüktür. Switch daha güvenlidir.</a:t>
            </a:r>
          </a:p>
          <a:p>
            <a:endParaRPr lang="tr-TR" sz="2600" dirty="0"/>
          </a:p>
        </p:txBody>
      </p:sp>
    </p:spTree>
    <p:extLst>
      <p:ext uri="{BB962C8B-B14F-4D97-AF65-F5344CB8AC3E}">
        <p14:creationId xmlns:p14="http://schemas.microsoft.com/office/powerpoint/2010/main" val="2508537976"/>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65</TotalTime>
  <Words>811</Words>
  <Application>Microsoft Office PowerPoint</Application>
  <PresentationFormat>Ekran Gösterisi (4:3)</PresentationFormat>
  <Paragraphs>62</Paragraphs>
  <Slides>24</Slides>
  <Notes>0</Notes>
  <HiddenSlides>0</HiddenSlides>
  <MMClips>0</MMClips>
  <ScaleCrop>false</ScaleCrop>
  <HeadingPairs>
    <vt:vector size="4" baseType="variant">
      <vt:variant>
        <vt:lpstr>Tema</vt:lpstr>
      </vt:variant>
      <vt:variant>
        <vt:i4>1</vt:i4>
      </vt:variant>
      <vt:variant>
        <vt:lpstr>Slayt Başlıkları</vt:lpstr>
      </vt:variant>
      <vt:variant>
        <vt:i4>24</vt:i4>
      </vt:variant>
    </vt:vector>
  </HeadingPairs>
  <TitlesOfParts>
    <vt:vector size="25" baseType="lpstr">
      <vt:lpstr>Ofis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PRO2000</dc:creator>
  <cp:lastModifiedBy>PRO2000</cp:lastModifiedBy>
  <cp:revision>11</cp:revision>
  <dcterms:created xsi:type="dcterms:W3CDTF">2017-01-05T09:38:01Z</dcterms:created>
  <dcterms:modified xsi:type="dcterms:W3CDTF">2020-07-10T12:52:38Z</dcterms:modified>
</cp:coreProperties>
</file>