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8" autoAdjust="0"/>
    <p:restoredTop sz="94660"/>
  </p:normalViewPr>
  <p:slideViewPr>
    <p:cSldViewPr>
      <p:cViewPr varScale="1">
        <p:scale>
          <a:sx n="70" d="100"/>
          <a:sy n="70" d="100"/>
        </p:scale>
        <p:origin x="-12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3908FDEB-DA58-4A74-B461-831DACCC62FE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35116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10.7.2020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Dikdörtgen"/>
          <p:cNvSpPr/>
          <p:nvPr/>
        </p:nvSpPr>
        <p:spPr>
          <a:xfrm>
            <a:off x="857224" y="1500174"/>
            <a:ext cx="7572428" cy="286232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  <a:bevelB w="139700" h="139700" prst="divo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000" b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AĞ </a:t>
            </a:r>
            <a:r>
              <a:rPr lang="tr-TR" sz="6000" b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TEMELLERİ</a:t>
            </a:r>
            <a:endParaRPr lang="tr-TR" sz="60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tr-TR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ÖĞR.GÖREVLİSİ ERHAN CEBECİ</a:t>
            </a:r>
            <a:endParaRPr lang="tr-TR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198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951079" y="404664"/>
            <a:ext cx="7500990" cy="26314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5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KONU-3-</a:t>
            </a:r>
            <a:endParaRPr lang="tr-TR" sz="55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tr-TR" sz="55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BİLGİSAYAR AĞ TOPOLOJİLERİ</a:t>
            </a:r>
            <a:endParaRPr lang="tr-TR" sz="55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23046" y="2852936"/>
            <a:ext cx="8424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tr-TR" sz="2600" dirty="0" smtClean="0"/>
              <a:t>Topoloji nedir?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tr-TR" sz="2600" dirty="0" smtClean="0"/>
              <a:t>Ağ topolojileri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52215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881063"/>
          </a:xfrm>
        </p:spPr>
        <p:txBody>
          <a:bodyPr/>
          <a:lstStyle/>
          <a:p>
            <a:r>
              <a:rPr lang="tr-TR" sz="3800" dirty="0"/>
              <a:t>Topoloji nedir?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7388" y="1557338"/>
            <a:ext cx="7769225" cy="4538662"/>
          </a:xfrm>
        </p:spPr>
        <p:txBody>
          <a:bodyPr/>
          <a:lstStyle/>
          <a:p>
            <a:r>
              <a:rPr lang="tr-TR" dirty="0"/>
              <a:t>Bir ağdaki bilgisayarların nasıl yerleşeceğini, nasıl bağlanacağını, veri iletiminin nasıl olacağını belirleyen genel </a:t>
            </a:r>
            <a:r>
              <a:rPr lang="tr-TR" dirty="0" smtClean="0"/>
              <a:t>yapıdır. Kısaca ağın geometrik şeklidir.</a:t>
            </a:r>
            <a:endParaRPr lang="tr-TR" dirty="0"/>
          </a:p>
          <a:p>
            <a:r>
              <a:rPr lang="tr-TR" dirty="0"/>
              <a:t>Fiziksel topoloji: Ağın fiziksel olarak nasıl görüneceğini belirler (Fiziksel katman)</a:t>
            </a:r>
          </a:p>
          <a:p>
            <a:r>
              <a:rPr lang="tr-TR" dirty="0"/>
              <a:t>Mantıksal topoloji: Bir ağdaki veri akışının nasıl olacağını belirler (Veri iletim katmanı)</a:t>
            </a:r>
          </a:p>
        </p:txBody>
      </p:sp>
    </p:spTree>
    <p:extLst>
      <p:ext uri="{BB962C8B-B14F-4D97-AF65-F5344CB8AC3E}">
        <p14:creationId xmlns:p14="http://schemas.microsoft.com/office/powerpoint/2010/main" val="400457297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Ağ topoloji türleri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Doğrusal (Bus Topology)</a:t>
            </a:r>
          </a:p>
          <a:p>
            <a:r>
              <a:rPr lang="tr-TR"/>
              <a:t>Halka (Ring Topology)</a:t>
            </a:r>
          </a:p>
          <a:p>
            <a:r>
              <a:rPr lang="tr-TR"/>
              <a:t>Yıldız (Star Topology)</a:t>
            </a:r>
            <a:endParaRPr lang="tr-TR">
              <a:solidFill>
                <a:schemeClr val="bg1"/>
              </a:solidFill>
            </a:endParaRPr>
          </a:p>
          <a:p>
            <a:r>
              <a:rPr lang="tr-TR"/>
              <a:t>Ağaç (Tree Topology)</a:t>
            </a:r>
          </a:p>
          <a:p>
            <a:r>
              <a:rPr lang="tr-TR"/>
              <a:t>Karmaşık (Mesh Topology)</a:t>
            </a:r>
          </a:p>
        </p:txBody>
      </p:sp>
    </p:spTree>
    <p:extLst>
      <p:ext uri="{BB962C8B-B14F-4D97-AF65-F5344CB8AC3E}">
        <p14:creationId xmlns:p14="http://schemas.microsoft.com/office/powerpoint/2010/main" val="51644471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88913"/>
            <a:ext cx="7769225" cy="1143000"/>
          </a:xfrm>
        </p:spPr>
        <p:txBody>
          <a:bodyPr/>
          <a:lstStyle/>
          <a:p>
            <a:r>
              <a:rPr lang="tr-TR"/>
              <a:t>Doğrusal (Bus) Topoloji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1125538"/>
            <a:ext cx="7769225" cy="4119562"/>
          </a:xfrm>
        </p:spPr>
        <p:txBody>
          <a:bodyPr/>
          <a:lstStyle/>
          <a:p>
            <a:r>
              <a:rPr lang="tr-TR" dirty="0"/>
              <a:t>Bir kablo yol olarak düşünülürse, bu yol üzerindeki her bir durak ağda bir düğümü (</a:t>
            </a:r>
            <a:r>
              <a:rPr lang="tr-TR" dirty="0" err="1"/>
              <a:t>node</a:t>
            </a:r>
            <a:r>
              <a:rPr lang="tr-TR" dirty="0"/>
              <a:t>-terminali/cihazı) temsil etmektedir.</a:t>
            </a:r>
          </a:p>
          <a:p>
            <a:r>
              <a:rPr lang="tr-TR" dirty="0"/>
              <a:t>Bu tek kabloya; bölüm (</a:t>
            </a:r>
            <a:r>
              <a:rPr lang="tr-TR" dirty="0" err="1"/>
              <a:t>segment</a:t>
            </a:r>
            <a:r>
              <a:rPr lang="tr-TR" dirty="0"/>
              <a:t>), omurga (</a:t>
            </a:r>
            <a:r>
              <a:rPr lang="tr-TR" dirty="0" err="1"/>
              <a:t>backbone</a:t>
            </a:r>
            <a:r>
              <a:rPr lang="tr-TR" dirty="0"/>
              <a:t>), </a:t>
            </a:r>
            <a:r>
              <a:rPr lang="tr-TR" dirty="0" err="1"/>
              <a:t>trunk</a:t>
            </a:r>
            <a:r>
              <a:rPr lang="tr-TR" dirty="0"/>
              <a:t> denilebilir.</a:t>
            </a: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603625"/>
            <a:ext cx="6942137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06635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-26988"/>
            <a:ext cx="6126162" cy="675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53444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71438"/>
            <a:ext cx="7769225" cy="765175"/>
          </a:xfrm>
        </p:spPr>
        <p:txBody>
          <a:bodyPr/>
          <a:lstStyle/>
          <a:p>
            <a:r>
              <a:rPr lang="tr-TR" sz="2500"/>
              <a:t>Doğrusal Topoloji  - (Avantaj ve Dezavantajları)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997200"/>
            <a:ext cx="8208963" cy="35274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1900"/>
              <a:t>Avantajları:</a:t>
            </a:r>
          </a:p>
          <a:p>
            <a:pPr lvl="1">
              <a:lnSpc>
                <a:spcPct val="90000"/>
              </a:lnSpc>
            </a:pPr>
            <a:r>
              <a:rPr lang="tr-TR" sz="1900"/>
              <a:t>Ağa bir bilgisayarı bağlamak oldukça kolaydır</a:t>
            </a:r>
          </a:p>
          <a:p>
            <a:pPr lvl="1">
              <a:lnSpc>
                <a:spcPct val="90000"/>
              </a:lnSpc>
            </a:pPr>
            <a:r>
              <a:rPr lang="tr-TR" sz="1900"/>
              <a:t>Daha az uzunlukta kablo gerektirir.</a:t>
            </a:r>
          </a:p>
          <a:p>
            <a:pPr>
              <a:lnSpc>
                <a:spcPct val="90000"/>
              </a:lnSpc>
            </a:pPr>
            <a:r>
              <a:rPr lang="tr-TR" sz="1900"/>
              <a:t>Dezavantajları </a:t>
            </a:r>
          </a:p>
          <a:p>
            <a:pPr lvl="1">
              <a:lnSpc>
                <a:spcPct val="90000"/>
              </a:lnSpc>
            </a:pPr>
            <a:r>
              <a:rPr lang="tr-TR" sz="1900"/>
              <a:t>Omurga kabloda bir bozulma veya kesilme olursa tüm ağ bağlantısı kesilir.</a:t>
            </a:r>
          </a:p>
          <a:p>
            <a:pPr lvl="1">
              <a:lnSpc>
                <a:spcPct val="90000"/>
              </a:lnSpc>
            </a:pPr>
            <a:r>
              <a:rPr lang="tr-TR" sz="1900"/>
              <a:t>Kablonun sonunda sonlandırıcı (Terminator) olmalıdır.</a:t>
            </a:r>
          </a:p>
          <a:p>
            <a:pPr lvl="1">
              <a:lnSpc>
                <a:spcPct val="90000"/>
              </a:lnSpc>
            </a:pPr>
            <a:r>
              <a:rPr lang="tr-TR" sz="1900"/>
              <a:t>Ağda sorun olduğunda sorunun nerden kaynaklandığını bulmak zaman alıcı olabilir.</a:t>
            </a:r>
          </a:p>
          <a:p>
            <a:pPr lvl="1">
              <a:lnSpc>
                <a:spcPct val="90000"/>
              </a:lnSpc>
            </a:pPr>
            <a:r>
              <a:rPr lang="tr-TR" sz="1900"/>
              <a:t>Tek başına tüm bir binanın ağ çözümü için genellikle kullanılmamaktadır.</a:t>
            </a:r>
          </a:p>
          <a:p>
            <a:pPr lvl="1">
              <a:lnSpc>
                <a:spcPct val="90000"/>
              </a:lnSpc>
            </a:pPr>
            <a:r>
              <a:rPr lang="tr-TR" sz="1900"/>
              <a:t>Çarpışma</a:t>
            </a:r>
          </a:p>
        </p:txBody>
      </p:sp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692150"/>
            <a:ext cx="6769100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99697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90500"/>
            <a:ext cx="8066087" cy="1527175"/>
          </a:xfrm>
        </p:spPr>
        <p:txBody>
          <a:bodyPr/>
          <a:lstStyle/>
          <a:p>
            <a:r>
              <a:rPr lang="tr-TR"/>
              <a:t>CSMA/CD (Carrier Sense Multiple Access/Collision Detect) 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600"/>
              <a:t>Ethernet ve </a:t>
            </a:r>
            <a:r>
              <a:rPr lang="tr-TR" sz="2600">
                <a:hlinkClick r:id="rId2" action="ppaction://hlinksldjump"/>
              </a:rPr>
              <a:t>IEEE 802.3 </a:t>
            </a:r>
            <a:r>
              <a:rPr lang="tr-TR" sz="2600"/>
              <a:t>standartlarında kullanılan bir protokol.</a:t>
            </a:r>
          </a:p>
          <a:p>
            <a:pPr>
              <a:lnSpc>
                <a:spcPct val="80000"/>
              </a:lnSpc>
            </a:pPr>
            <a:r>
              <a:rPr lang="tr-TR" sz="2600"/>
              <a:t>Çarpışmayı bulma (Collision Detect)</a:t>
            </a:r>
          </a:p>
          <a:p>
            <a:pPr lvl="1">
              <a:lnSpc>
                <a:spcPct val="80000"/>
              </a:lnSpc>
            </a:pPr>
            <a:r>
              <a:rPr lang="tr-TR" sz="2400"/>
              <a:t>Bir ethernet kartı bilgi göndereceği zaman ağ trafiğini izler.</a:t>
            </a:r>
          </a:p>
          <a:p>
            <a:pPr lvl="1">
              <a:lnSpc>
                <a:spcPct val="80000"/>
              </a:lnSpc>
            </a:pPr>
            <a:r>
              <a:rPr lang="tr-TR" sz="2400"/>
              <a:t>Ağ kablosunda veri yoksa verisini kabloya bırakır.</a:t>
            </a:r>
          </a:p>
          <a:p>
            <a:pPr lvl="1">
              <a:lnSpc>
                <a:spcPct val="80000"/>
              </a:lnSpc>
            </a:pPr>
            <a:r>
              <a:rPr lang="tr-TR" sz="2400"/>
              <a:t>Eğer kabloda veri varsa diğer veri hedefine gidinceye kadar beklenir. Ardından veriyi gönderir.</a:t>
            </a:r>
          </a:p>
          <a:p>
            <a:pPr lvl="1">
              <a:lnSpc>
                <a:spcPct val="80000"/>
              </a:lnSpc>
            </a:pPr>
            <a:r>
              <a:rPr lang="tr-TR" sz="2400"/>
              <a:t>Eğer bu işlemler başarısız olursa çarpışma meydana gelir.</a:t>
            </a:r>
          </a:p>
        </p:txBody>
      </p:sp>
    </p:spTree>
    <p:extLst>
      <p:ext uri="{BB962C8B-B14F-4D97-AF65-F5344CB8AC3E}">
        <p14:creationId xmlns:p14="http://schemas.microsoft.com/office/powerpoint/2010/main" val="373061408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/>
              <a:t>IEEE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>
                <a:latin typeface="Times New Roman" charset="0"/>
              </a:rPr>
              <a:t>IEEE (Institute of Electrical and Electronics Engineers - Elektrik ve Elektronik Mühendisleri Enstitüsü) standartlar kurulu elektrik mühendisliği, elektronik, radyo, ilgili mühendislik, bilim, sanat dallarındaki standartlardan sorumludur. </a:t>
            </a:r>
          </a:p>
          <a:p>
            <a:pPr>
              <a:lnSpc>
                <a:spcPct val="90000"/>
              </a:lnSpc>
            </a:pPr>
            <a:r>
              <a:rPr lang="tr-TR">
                <a:latin typeface="Times New Roman" charset="0"/>
              </a:rPr>
              <a:t>Enformasyon ve İletişim Teknolojileri alanında yerel alan ağları konusundaki standartları belirler.</a:t>
            </a:r>
          </a:p>
        </p:txBody>
      </p:sp>
    </p:spTree>
    <p:extLst>
      <p:ext uri="{BB962C8B-B14F-4D97-AF65-F5344CB8AC3E}">
        <p14:creationId xmlns:p14="http://schemas.microsoft.com/office/powerpoint/2010/main" val="75943146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90500"/>
            <a:ext cx="7778750" cy="862013"/>
          </a:xfrm>
        </p:spPr>
        <p:txBody>
          <a:bodyPr/>
          <a:lstStyle/>
          <a:p>
            <a:r>
              <a:rPr lang="tr-TR" sz="3800"/>
              <a:t>En çok kullanılan 802 standartları</a:t>
            </a:r>
          </a:p>
        </p:txBody>
      </p:sp>
      <p:graphicFrame>
        <p:nvGraphicFramePr>
          <p:cNvPr id="81923" name="Group 3"/>
          <p:cNvGraphicFramePr>
            <a:graphicFrameLocks noGrp="1"/>
          </p:cNvGraphicFramePr>
          <p:nvPr>
            <p:ph type="tbl" idx="1"/>
          </p:nvPr>
        </p:nvGraphicFramePr>
        <p:xfrm>
          <a:off x="149225" y="1341438"/>
          <a:ext cx="8815388" cy="4949190"/>
        </p:xfrm>
        <a:graphic>
          <a:graphicData uri="http://schemas.openxmlformats.org/drawingml/2006/table">
            <a:tbl>
              <a:tblPr/>
              <a:tblGrid>
                <a:gridCol w="1811338"/>
                <a:gridCol w="1439862"/>
                <a:gridCol w="2016125"/>
                <a:gridCol w="2046288"/>
                <a:gridCol w="1501775"/>
              </a:tblGrid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Standart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Hız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Erişim Metodu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Topolojiler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Kablo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(IEEE 802.3)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10, 100 veya 1000 Mbps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CSMA/CD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Doğrusal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Koaksiyel veya UTP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Token 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(IEEE 802.5)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4 veya 6 Mbps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Token passing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(Jeton dolaşımı)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Halka ve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Star-wired 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STP veya UTP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hlinkClick r:id="rId2" action="ppaction://hlinksldjump"/>
                        </a:rPr>
                        <a:t>FDDI</a:t>
                      </a:r>
                      <a:endParaRPr kumimoji="0" 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(IEEE 802.8)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100 veya 200 Mbps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Token passing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(Jeton dolaşımı)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Halka ve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Star-wired 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Fiber optik veya UTP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Kablosuz (Wireless)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(IEEE 802.11)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1, 22 veya 54 Mbps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CSMA/CD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Hücresel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Kablosuz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30373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43213" y="2130425"/>
            <a:ext cx="5832475" cy="1470025"/>
          </a:xfrm>
        </p:spPr>
        <p:txBody>
          <a:bodyPr>
            <a:normAutofit fontScale="90000"/>
          </a:bodyPr>
          <a:lstStyle/>
          <a:p>
            <a:r>
              <a:rPr lang="tr-TR" sz="3600"/>
              <a:t>FDDI </a:t>
            </a:r>
            <a:br>
              <a:rPr lang="tr-TR" sz="3600"/>
            </a:br>
            <a:r>
              <a:rPr lang="tr-TR" sz="3600"/>
              <a:t>(Fiber Distrubuted Data Interface 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/>
          <a:lstStyle/>
          <a:p>
            <a:r>
              <a:rPr lang="tr-TR" sz="2600"/>
              <a:t>Bir MAN protokolüdür. </a:t>
            </a:r>
          </a:p>
          <a:p>
            <a:r>
              <a:rPr lang="tr-TR" sz="2600"/>
              <a:t>Bir ağda genel olarak 100 Mbps'da ve 500 terminali destekler. </a:t>
            </a:r>
          </a:p>
        </p:txBody>
      </p:sp>
      <p:sp>
        <p:nvSpPr>
          <p:cNvPr id="8294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165850"/>
            <a:ext cx="720725" cy="503238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4470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457200" y="1524000"/>
            <a:ext cx="8305800" cy="28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sz="4000" b="1">
              <a:solidFill>
                <a:srgbClr val="76027C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sz="4000" b="1">
              <a:solidFill>
                <a:srgbClr val="76027C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sz="4000" b="1">
              <a:solidFill>
                <a:srgbClr val="76027C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sz="2200" b="1">
              <a:latin typeface="Times New Roman" charset="0"/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 sz="2400">
              <a:latin typeface="Times New Roman" charset="0"/>
            </a:endParaRP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title"/>
          </p:nvPr>
        </p:nvSpPr>
        <p:spPr>
          <a:xfrm>
            <a:off x="687388" y="188913"/>
            <a:ext cx="7769225" cy="1143000"/>
          </a:xfrm>
        </p:spPr>
        <p:txBody>
          <a:bodyPr/>
          <a:lstStyle/>
          <a:p>
            <a:r>
              <a:rPr lang="tr-TR"/>
              <a:t>Çarpışma (Collision)</a:t>
            </a:r>
          </a:p>
        </p:txBody>
      </p:sp>
      <p:pic>
        <p:nvPicPr>
          <p:cNvPr id="4096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84313"/>
            <a:ext cx="69230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98346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69225" cy="733425"/>
          </a:xfrm>
        </p:spPr>
        <p:txBody>
          <a:bodyPr/>
          <a:lstStyle/>
          <a:p>
            <a:r>
              <a:rPr lang="tr-TR" sz="3800"/>
              <a:t>Halka(Token Ring) Topoloji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1052513"/>
            <a:ext cx="7769225" cy="2808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900"/>
              <a:t>IBM tarafından geliştirilmiştir.</a:t>
            </a:r>
          </a:p>
          <a:p>
            <a:pPr>
              <a:lnSpc>
                <a:spcPct val="90000"/>
              </a:lnSpc>
            </a:pPr>
            <a:r>
              <a:rPr lang="tr-TR" sz="2900"/>
              <a:t>Mantıksal olarak bir daire şeklinde tüm düğümlerin birbirine bağlanması. </a:t>
            </a:r>
          </a:p>
        </p:txBody>
      </p:sp>
      <p:pic>
        <p:nvPicPr>
          <p:cNvPr id="13318" name="Picture 6" descr="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2832100"/>
            <a:ext cx="4679950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79520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69225" cy="733425"/>
          </a:xfrm>
        </p:spPr>
        <p:txBody>
          <a:bodyPr/>
          <a:lstStyle/>
          <a:p>
            <a:r>
              <a:rPr lang="tr-TR" sz="3800"/>
              <a:t>Halka(Token Ring) Topoloji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1052513"/>
            <a:ext cx="7769225" cy="2808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900"/>
              <a:t>Token (Jeton) (3 byte’lık) bu düğümler arasında dolaşan bilgidir.</a:t>
            </a:r>
          </a:p>
        </p:txBody>
      </p:sp>
      <p:pic>
        <p:nvPicPr>
          <p:cNvPr id="51205" name="Picture 5" descr="t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205038"/>
            <a:ext cx="5472113" cy="337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72348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670550" cy="663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0125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71438"/>
            <a:ext cx="7769225" cy="765175"/>
          </a:xfrm>
        </p:spPr>
        <p:txBody>
          <a:bodyPr/>
          <a:lstStyle/>
          <a:p>
            <a:pPr algn="ctr"/>
            <a:r>
              <a:rPr lang="tr-TR" sz="3400"/>
              <a:t>Halka Topoloji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208963" cy="49688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3200"/>
              <a:t>Halka içersindeki bir bilgisayar bozulursa tüm ağ bağlantısı kesilir. </a:t>
            </a:r>
          </a:p>
          <a:p>
            <a:pPr>
              <a:lnSpc>
                <a:spcPct val="90000"/>
              </a:lnSpc>
            </a:pPr>
            <a:r>
              <a:rPr lang="tr-TR" sz="3200"/>
              <a:t>Çarpışma olasılığı düşüktür.</a:t>
            </a:r>
          </a:p>
          <a:p>
            <a:pPr>
              <a:lnSpc>
                <a:spcPct val="90000"/>
              </a:lnSpc>
            </a:pPr>
            <a:r>
              <a:rPr lang="tr-TR" sz="3200"/>
              <a:t>Şu anda halka topolojilerde UTP, STP kablo kullanılmaktadır.</a:t>
            </a:r>
          </a:p>
          <a:p>
            <a:pPr>
              <a:lnSpc>
                <a:spcPct val="90000"/>
              </a:lnSpc>
            </a:pPr>
            <a:r>
              <a:rPr lang="tr-TR" sz="3200"/>
              <a:t>İlk halka topolojiler; 4 Mbps (CAT3 UTP), daha sonra 16 Mbps(CAT4 ve üstü veya STP Tip 4) çalışmaktadır.</a:t>
            </a:r>
          </a:p>
          <a:p>
            <a:pPr lvl="1">
              <a:lnSpc>
                <a:spcPct val="90000"/>
              </a:lnSpc>
            </a:pPr>
            <a:r>
              <a:rPr lang="tr-TR" sz="3200"/>
              <a:t>Halka topolojiye uygun ethernet kartları; 4 veya 16 Mbps’da çalışır.</a:t>
            </a:r>
          </a:p>
        </p:txBody>
      </p:sp>
      <p:pic>
        <p:nvPicPr>
          <p:cNvPr id="50183" name="Picture 7" descr="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24075" cy="155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70763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69225" cy="733425"/>
          </a:xfrm>
        </p:spPr>
        <p:txBody>
          <a:bodyPr/>
          <a:lstStyle/>
          <a:p>
            <a:r>
              <a:rPr lang="tr-TR" sz="3800"/>
              <a:t>Yıldız (Star) Topoloji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1268413"/>
            <a:ext cx="7769225" cy="4551362"/>
          </a:xfrm>
        </p:spPr>
        <p:txBody>
          <a:bodyPr/>
          <a:lstStyle/>
          <a:p>
            <a:r>
              <a:rPr lang="tr-TR"/>
              <a:t>Tüm düğümlerin ortak bir merkeze (örneğin, hub, switch) bağlanmasıdır.</a:t>
            </a:r>
          </a:p>
        </p:txBody>
      </p:sp>
      <p:sp>
        <p:nvSpPr>
          <p:cNvPr id="14342" name="AutoShape 6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4344" name="AutoShape 8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4345" name="Picture 9" descr="s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592388"/>
            <a:ext cx="4103688" cy="35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46439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69225" cy="733425"/>
          </a:xfrm>
        </p:spPr>
        <p:txBody>
          <a:bodyPr/>
          <a:lstStyle/>
          <a:p>
            <a:r>
              <a:rPr lang="tr-TR" sz="3800"/>
              <a:t>Yıldız (Star) Topoloji</a:t>
            </a:r>
          </a:p>
        </p:txBody>
      </p:sp>
      <p:sp>
        <p:nvSpPr>
          <p:cNvPr id="74756" name="AutoShape 4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4757" name="AutoShape 5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74758" name="Picture 6" descr="s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592388"/>
            <a:ext cx="4103688" cy="35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9" name="Picture 7" descr="FIG7-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5" t="30986" r="7216" b="30986"/>
          <a:stretch>
            <a:fillRect/>
          </a:stretch>
        </p:blipFill>
        <p:spPr bwMode="auto">
          <a:xfrm>
            <a:off x="228600" y="1905000"/>
            <a:ext cx="8686800" cy="3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00437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228600" y="479425"/>
            <a:ext cx="5091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2800" b="1">
                <a:solidFill>
                  <a:schemeClr val="tx2"/>
                </a:solidFill>
                <a:latin typeface="Times New Roman" charset="0"/>
              </a:rPr>
              <a:t>S</a:t>
            </a:r>
            <a:r>
              <a:rPr lang="en-US" sz="2800" b="1">
                <a:solidFill>
                  <a:schemeClr val="tx2"/>
                </a:solidFill>
                <a:latin typeface="Times New Roman" charset="0"/>
              </a:rPr>
              <a:t>tar-wired bus</a:t>
            </a:r>
            <a:r>
              <a:rPr lang="tr-TR" sz="2800" b="1">
                <a:solidFill>
                  <a:schemeClr val="tx2"/>
                </a:solidFill>
                <a:latin typeface="Times New Roman" charset="0"/>
              </a:rPr>
              <a:t> ~ Yıldız Topoloji</a:t>
            </a:r>
            <a:endParaRPr lang="en-US" sz="3600" b="1">
              <a:solidFill>
                <a:schemeClr val="tx2"/>
              </a:solidFill>
              <a:latin typeface="Times New Roman" charset="0"/>
            </a:endParaRP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57200" y="1524000"/>
            <a:ext cx="8305800" cy="28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sz="4000" b="1">
              <a:solidFill>
                <a:srgbClr val="76027C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sz="4000" b="1">
              <a:solidFill>
                <a:srgbClr val="76027C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sz="4000" b="1">
              <a:solidFill>
                <a:srgbClr val="76027C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sz="2200" b="1">
              <a:latin typeface="Times New Roman" charset="0"/>
            </a:endParaRP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685800" y="1752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 sz="2400">
              <a:latin typeface="Times New Roman" charset="0"/>
            </a:endParaRPr>
          </a:p>
        </p:txBody>
      </p:sp>
      <p:pic>
        <p:nvPicPr>
          <p:cNvPr id="75781" name="Picture 5" descr="FIG7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2" t="16902" b="16901"/>
          <a:stretch>
            <a:fillRect/>
          </a:stretch>
        </p:blipFill>
        <p:spPr bwMode="auto">
          <a:xfrm>
            <a:off x="457200" y="1377950"/>
            <a:ext cx="8458200" cy="475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195941"/>
      </p:ext>
    </p:extLst>
  </p:cSld>
  <p:clrMapOvr>
    <a:masterClrMapping/>
  </p:clrMapOvr>
  <p:transition>
    <p:split orient="vert"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15888"/>
            <a:ext cx="7769225" cy="719137"/>
          </a:xfrm>
        </p:spPr>
        <p:txBody>
          <a:bodyPr>
            <a:normAutofit fontScale="90000"/>
          </a:bodyPr>
          <a:lstStyle/>
          <a:p>
            <a:r>
              <a:rPr lang="tr-TR" sz="3000"/>
              <a:t>Yıldız Topoloji </a:t>
            </a:r>
            <a:br>
              <a:rPr lang="tr-TR" sz="3000"/>
            </a:br>
            <a:r>
              <a:rPr lang="tr-TR" sz="3000"/>
              <a:t>(Avantaj ve Dezavantajları)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3438" y="1125538"/>
            <a:ext cx="4249737" cy="5111750"/>
          </a:xfrm>
        </p:spPr>
        <p:txBody>
          <a:bodyPr/>
          <a:lstStyle/>
          <a:p>
            <a:r>
              <a:rPr lang="tr-TR" sz="1900"/>
              <a:t>Avantajları:</a:t>
            </a:r>
          </a:p>
          <a:p>
            <a:pPr lvl="1"/>
            <a:r>
              <a:rPr lang="tr-TR" sz="1700"/>
              <a:t>Ağı kurmak kolaydır</a:t>
            </a:r>
          </a:p>
          <a:p>
            <a:pPr lvl="1"/>
            <a:r>
              <a:rPr lang="tr-TR" sz="1700"/>
              <a:t>Bir bilgisayara bağlı kablo bozulduğunda ağın çalışması etkilenmez.</a:t>
            </a:r>
          </a:p>
          <a:p>
            <a:pPr lvl="1"/>
            <a:r>
              <a:rPr lang="tr-TR" sz="1700"/>
              <a:t>Ağdaki sorunları tespit etmek kolaydır.</a:t>
            </a:r>
          </a:p>
          <a:p>
            <a:r>
              <a:rPr lang="tr-TR" sz="1900"/>
              <a:t>Dezavantajları </a:t>
            </a:r>
          </a:p>
          <a:p>
            <a:pPr lvl="1"/>
            <a:r>
              <a:rPr lang="tr-TR" sz="1700"/>
              <a:t>Hub kullanıldığında ağ trafiği artar.</a:t>
            </a:r>
          </a:p>
          <a:p>
            <a:pPr lvl="1"/>
            <a:r>
              <a:rPr lang="tr-TR" sz="1700"/>
              <a:t>Doğrusala göre daha fazla uzunlukta kablo gerektirir.</a:t>
            </a:r>
          </a:p>
          <a:p>
            <a:pPr lvl="1"/>
            <a:r>
              <a:rPr lang="tr-TR" sz="1700"/>
              <a:t>Hub veya Switch bozulduğunda tüm ağ çalışmaz hale gelir.</a:t>
            </a:r>
          </a:p>
          <a:p>
            <a:pPr lvl="1"/>
            <a:r>
              <a:rPr lang="tr-TR" sz="1700"/>
              <a:t>Hub ve Switch gibi cihazlar nedeniyle doğrusala göre kurulumu daha pahalıdır.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4464050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216768"/>
      </p:ext>
    </p:extLst>
  </p:cSld>
  <p:clrMapOvr>
    <a:masterClrMapping/>
  </p:clrMapOvr>
  <p:transition>
    <p:split orient="vert"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569325" cy="1143000"/>
          </a:xfrm>
        </p:spPr>
        <p:txBody>
          <a:bodyPr/>
          <a:lstStyle/>
          <a:p>
            <a:r>
              <a:rPr lang="tr-TR"/>
              <a:t>Doğrusal -Halka -Yıldız</a:t>
            </a:r>
          </a:p>
        </p:txBody>
      </p:sp>
      <p:pic>
        <p:nvPicPr>
          <p:cNvPr id="15364" name="Picture 4" descr="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341438"/>
            <a:ext cx="5040313" cy="485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90007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69225" cy="733425"/>
          </a:xfrm>
        </p:spPr>
        <p:txBody>
          <a:bodyPr/>
          <a:lstStyle/>
          <a:p>
            <a:r>
              <a:rPr lang="tr-TR" sz="3800"/>
              <a:t>Ağaç (Tree) Topoloji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1052513"/>
            <a:ext cx="7769225" cy="4551362"/>
          </a:xfrm>
        </p:spPr>
        <p:txBody>
          <a:bodyPr/>
          <a:lstStyle/>
          <a:p>
            <a:r>
              <a:rPr lang="tr-TR" sz="2700"/>
              <a:t>Genellikle yıldız topolojisindeki ağları birbirine bağlamak için kullanılır. Böylece ağlar büyütülebilir.</a:t>
            </a:r>
          </a:p>
          <a:p>
            <a:r>
              <a:rPr lang="tr-TR" sz="2700"/>
              <a:t>Bir ağacın dalları farklı topolojilerdeki ağları temsil eder, ağacın gövdesi ile de bunlar birbirine bağlanabilir.</a:t>
            </a:r>
          </a:p>
        </p:txBody>
      </p:sp>
      <p:sp>
        <p:nvSpPr>
          <p:cNvPr id="17412" name="AutoShape 4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AutoShape 5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7416" name="Picture 8" descr="tree-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716338"/>
            <a:ext cx="4608513" cy="292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97622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260350"/>
            <a:ext cx="5826125" cy="733425"/>
          </a:xfrm>
        </p:spPr>
        <p:txBody>
          <a:bodyPr/>
          <a:lstStyle/>
          <a:p>
            <a:r>
              <a:rPr lang="tr-TR" sz="3800"/>
              <a:t>Ağaç (Tree) Topoloji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475" y="1341438"/>
            <a:ext cx="4389438" cy="1081087"/>
          </a:xfrm>
        </p:spPr>
        <p:txBody>
          <a:bodyPr/>
          <a:lstStyle/>
          <a:p>
            <a:r>
              <a:rPr lang="tr-TR" sz="2700"/>
              <a:t>Hiyerarşik yapıdaki ağlar için kullanılır. </a:t>
            </a:r>
          </a:p>
        </p:txBody>
      </p:sp>
      <p:sp>
        <p:nvSpPr>
          <p:cNvPr id="43012" name="AutoShape 4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4301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6525"/>
            <a:ext cx="2085975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21" name="Picture 13" descr="prim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068638"/>
            <a:ext cx="4181475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41358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7475"/>
            <a:ext cx="8640763" cy="647700"/>
          </a:xfrm>
        </p:spPr>
        <p:txBody>
          <a:bodyPr/>
          <a:lstStyle/>
          <a:p>
            <a:r>
              <a:rPr lang="tr-TR" sz="3000"/>
              <a:t>Ağaç Topoloji - (Avantaj ve Dezavantajları)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9338" y="1052513"/>
            <a:ext cx="4105275" cy="53292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100"/>
              <a:t>Avantajları:</a:t>
            </a:r>
          </a:p>
          <a:p>
            <a:pPr lvl="1">
              <a:lnSpc>
                <a:spcPct val="90000"/>
              </a:lnSpc>
            </a:pPr>
            <a:r>
              <a:rPr lang="tr-TR" sz="2000"/>
              <a:t>Her bir bölüme (segment) ulaşmak kolaydır</a:t>
            </a:r>
          </a:p>
          <a:p>
            <a:pPr lvl="1">
              <a:lnSpc>
                <a:spcPct val="90000"/>
              </a:lnSpc>
            </a:pPr>
            <a:r>
              <a:rPr lang="tr-TR" sz="2000"/>
              <a:t>Bir çok çalışma grubu bir araya getirilebilir.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sz="2100"/>
          </a:p>
          <a:p>
            <a:pPr>
              <a:lnSpc>
                <a:spcPct val="90000"/>
              </a:lnSpc>
            </a:pPr>
            <a:r>
              <a:rPr lang="tr-TR" sz="2100"/>
              <a:t>Dezavantajları </a:t>
            </a:r>
          </a:p>
          <a:p>
            <a:pPr lvl="1">
              <a:lnSpc>
                <a:spcPct val="90000"/>
              </a:lnSpc>
            </a:pPr>
            <a:r>
              <a:rPr lang="tr-TR" sz="2000"/>
              <a:t>Her bir bölümün uzunluğu kullanılan kablo ile sınırlıdır.</a:t>
            </a:r>
          </a:p>
          <a:p>
            <a:pPr lvl="1">
              <a:lnSpc>
                <a:spcPct val="90000"/>
              </a:lnSpc>
            </a:pPr>
            <a:r>
              <a:rPr lang="tr-TR" sz="2000"/>
              <a:t>Omurga kablosu bozulduğunda bölümlerdeki ağ trafiği etkilenir.</a:t>
            </a:r>
          </a:p>
          <a:p>
            <a:pPr lvl="1">
              <a:lnSpc>
                <a:spcPct val="90000"/>
              </a:lnSpc>
            </a:pPr>
            <a:r>
              <a:rPr lang="tr-TR" sz="2000"/>
              <a:t>Kurulumu ve düzenlenmesi daha zordur.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981075"/>
            <a:ext cx="4649788" cy="532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540024"/>
      </p:ext>
    </p:extLst>
  </p:cSld>
  <p:clrMapOvr>
    <a:masterClrMapping/>
  </p:clrMapOvr>
  <p:transition>
    <p:split orient="vert"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5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975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433837"/>
      </p:ext>
    </p:extLst>
  </p:cSld>
  <p:clrMapOvr>
    <a:masterClrMapping/>
  </p:clrMapOvr>
  <p:transition>
    <p:split orient="vert"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69225" cy="733425"/>
          </a:xfrm>
        </p:spPr>
        <p:txBody>
          <a:bodyPr/>
          <a:lstStyle/>
          <a:p>
            <a:r>
              <a:rPr lang="tr-TR" sz="3800"/>
              <a:t>Karmaşık (Mesh) Topoloji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981075"/>
            <a:ext cx="8208962" cy="223202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tr-TR" sz="2800" dirty="0"/>
              <a:t>Gerçek Mesh topolojide tüm düğümler ağ içerisinde birbirine bağlıdır. </a:t>
            </a:r>
          </a:p>
          <a:p>
            <a:pPr>
              <a:lnSpc>
                <a:spcPct val="90000"/>
              </a:lnSpc>
            </a:pPr>
            <a:r>
              <a:rPr lang="tr-TR" sz="2800" dirty="0"/>
              <a:t>Daha çok </a:t>
            </a:r>
            <a:r>
              <a:rPr lang="tr-TR" sz="2800" dirty="0" err="1"/>
              <a:t>WAN’da</a:t>
            </a:r>
            <a:r>
              <a:rPr lang="tr-TR" sz="2800" dirty="0"/>
              <a:t> kullanılır. </a:t>
            </a:r>
          </a:p>
          <a:p>
            <a:pPr>
              <a:lnSpc>
                <a:spcPct val="90000"/>
              </a:lnSpc>
            </a:pPr>
            <a:r>
              <a:rPr lang="tr-TR" sz="2800" dirty="0" err="1"/>
              <a:t>LAN’da</a:t>
            </a:r>
            <a:r>
              <a:rPr lang="tr-TR" sz="2800" dirty="0"/>
              <a:t> kullanıldığında tüm düğümlerin birbirine mutlaka bağlı olması gerekmez</a:t>
            </a:r>
            <a:r>
              <a:rPr lang="tr-TR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tr-TR" sz="2800" dirty="0" err="1"/>
              <a:t>Hybrid</a:t>
            </a:r>
            <a:r>
              <a:rPr lang="tr-TR" sz="2800" dirty="0"/>
              <a:t> mesh topoloji, karmaşık ağlarda (</a:t>
            </a:r>
            <a:r>
              <a:rPr lang="tr-TR" sz="2800" dirty="0" err="1"/>
              <a:t>veritabanı</a:t>
            </a:r>
            <a:r>
              <a:rPr lang="tr-TR" sz="2800" dirty="0"/>
              <a:t> sunucularının uzak mesafeler arası bağlantıları vb.) kullanılır.</a:t>
            </a:r>
          </a:p>
          <a:p>
            <a:pPr>
              <a:lnSpc>
                <a:spcPct val="90000"/>
              </a:lnSpc>
            </a:pPr>
            <a:endParaRPr lang="tr-TR" sz="2800" dirty="0"/>
          </a:p>
        </p:txBody>
      </p:sp>
      <p:sp>
        <p:nvSpPr>
          <p:cNvPr id="18436" name="AutoShape 4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7" name="AutoShape 5" descr="star"/>
          <p:cNvSpPr>
            <a:spLocks noChangeAspect="1" noChangeArrowheads="1"/>
          </p:cNvSpPr>
          <p:nvPr/>
        </p:nvSpPr>
        <p:spPr bwMode="auto">
          <a:xfrm>
            <a:off x="3143250" y="2176463"/>
            <a:ext cx="28575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8439" name="Picture 7" descr="me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3933056"/>
            <a:ext cx="4967288" cy="276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4508500"/>
            <a:ext cx="233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/>
              <a:t>Gerçek Mesh topoloji</a:t>
            </a:r>
          </a:p>
        </p:txBody>
      </p:sp>
    </p:spTree>
    <p:extLst>
      <p:ext uri="{BB962C8B-B14F-4D97-AF65-F5344CB8AC3E}">
        <p14:creationId xmlns:p14="http://schemas.microsoft.com/office/powerpoint/2010/main" val="351920888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17" name="Picture 161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26193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18" name="Picture 162" descr="st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125538"/>
            <a:ext cx="13239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19" name="Picture 163" descr="r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429000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24" name="Picture 168" descr="tre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429000"/>
            <a:ext cx="32099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25" name="Picture 169" descr="mes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341438"/>
            <a:ext cx="13239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27" name="Rectangle 171"/>
          <p:cNvSpPr>
            <a:spLocks noChangeArrowheads="1"/>
          </p:cNvSpPr>
          <p:nvPr/>
        </p:nvSpPr>
        <p:spPr bwMode="auto">
          <a:xfrm>
            <a:off x="395288" y="404813"/>
            <a:ext cx="4562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/>
              <a:t>Doğrusal </a:t>
            </a:r>
          </a:p>
          <a:p>
            <a:r>
              <a:rPr lang="tr-TR"/>
              <a:t>(Bus)</a:t>
            </a:r>
          </a:p>
        </p:txBody>
      </p:sp>
      <p:sp>
        <p:nvSpPr>
          <p:cNvPr id="19629" name="Rectangle 173"/>
          <p:cNvSpPr>
            <a:spLocks noChangeArrowheads="1"/>
          </p:cNvSpPr>
          <p:nvPr/>
        </p:nvSpPr>
        <p:spPr bwMode="auto">
          <a:xfrm>
            <a:off x="539750" y="2636838"/>
            <a:ext cx="4562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/>
              <a:t>Halka </a:t>
            </a:r>
          </a:p>
          <a:p>
            <a:r>
              <a:rPr lang="tr-TR"/>
              <a:t>(Ring)</a:t>
            </a:r>
          </a:p>
        </p:txBody>
      </p:sp>
      <p:sp>
        <p:nvSpPr>
          <p:cNvPr id="19631" name="Rectangle 175"/>
          <p:cNvSpPr>
            <a:spLocks noChangeArrowheads="1"/>
          </p:cNvSpPr>
          <p:nvPr/>
        </p:nvSpPr>
        <p:spPr bwMode="auto">
          <a:xfrm>
            <a:off x="4140200" y="333375"/>
            <a:ext cx="1800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/>
              <a:t>Yıldız </a:t>
            </a:r>
          </a:p>
          <a:p>
            <a:r>
              <a:rPr lang="tr-TR"/>
              <a:t>(Star)</a:t>
            </a:r>
          </a:p>
        </p:txBody>
      </p:sp>
      <p:sp>
        <p:nvSpPr>
          <p:cNvPr id="19633" name="Rectangle 177"/>
          <p:cNvSpPr>
            <a:spLocks noChangeArrowheads="1"/>
          </p:cNvSpPr>
          <p:nvPr/>
        </p:nvSpPr>
        <p:spPr bwMode="auto">
          <a:xfrm>
            <a:off x="4140200" y="2708275"/>
            <a:ext cx="15843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/>
              <a:t>Ağaç </a:t>
            </a:r>
          </a:p>
          <a:p>
            <a:r>
              <a:rPr lang="tr-TR"/>
              <a:t>(Tree)</a:t>
            </a:r>
          </a:p>
        </p:txBody>
      </p:sp>
      <p:sp>
        <p:nvSpPr>
          <p:cNvPr id="19635" name="Rectangle 179"/>
          <p:cNvSpPr>
            <a:spLocks noChangeArrowheads="1"/>
          </p:cNvSpPr>
          <p:nvPr/>
        </p:nvSpPr>
        <p:spPr bwMode="auto">
          <a:xfrm>
            <a:off x="6443663" y="404813"/>
            <a:ext cx="23764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/>
              <a:t>Karmaşık </a:t>
            </a:r>
          </a:p>
          <a:p>
            <a:r>
              <a:rPr lang="tr-TR"/>
              <a:t>(Mesh)</a:t>
            </a:r>
          </a:p>
        </p:txBody>
      </p:sp>
    </p:spTree>
    <p:extLst>
      <p:ext uri="{BB962C8B-B14F-4D97-AF65-F5344CB8AC3E}">
        <p14:creationId xmlns:p14="http://schemas.microsoft.com/office/powerpoint/2010/main" val="74200269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94" name="Group 98"/>
          <p:cNvGraphicFramePr>
            <a:graphicFrameLocks noGrp="1"/>
          </p:cNvGraphicFramePr>
          <p:nvPr>
            <p:ph type="tbl" idx="4294967295"/>
          </p:nvPr>
        </p:nvGraphicFramePr>
        <p:xfrm>
          <a:off x="468313" y="476250"/>
          <a:ext cx="8496300" cy="5774055"/>
        </p:xfrm>
        <a:graphic>
          <a:graphicData uri="http://schemas.openxmlformats.org/drawingml/2006/table">
            <a:tbl>
              <a:tblPr/>
              <a:tblGrid>
                <a:gridCol w="1295400"/>
                <a:gridCol w="1152525"/>
                <a:gridCol w="1511300"/>
                <a:gridCol w="936625"/>
                <a:gridCol w="3600450"/>
              </a:tblGrid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Topoloji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Kurulum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Düzenleme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Sorun çözme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Veri aktarımında problem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Doğrusal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Çok kolay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Kısmen zor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Zor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Tek bir kablo, kabloda problem veri aktarımını etkiler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Halka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Kısmen Kolay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Kısmen zor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Halkadaki bozukluk veri aktarımını etkiler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Yıldız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Kolay, ancak zaman alıcı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Tek bir kablodaki bozukluk bir pc’yi etkiler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Ağaç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Zor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Zor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Oldukça az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Karmaşık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Zor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Zor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Oldukça az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87337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842</Words>
  <Application>Microsoft Office PowerPoint</Application>
  <PresentationFormat>Ekran Gösterisi (4:3)</PresentationFormat>
  <Paragraphs>167</Paragraphs>
  <Slides>28</Slides>
  <Notes>0</Notes>
  <HiddenSlides>3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PowerPoint Sunusu</vt:lpstr>
      <vt:lpstr>PowerPoint Sunusu</vt:lpstr>
      <vt:lpstr>Topoloji nedir?</vt:lpstr>
      <vt:lpstr>Ağ topoloji türleri</vt:lpstr>
      <vt:lpstr>Doğrusal (Bus) Topoloji</vt:lpstr>
      <vt:lpstr>PowerPoint Sunusu</vt:lpstr>
      <vt:lpstr>Doğrusal Topoloji  - (Avantaj ve Dezavantajları)</vt:lpstr>
      <vt:lpstr>CSMA/CD (Carrier Sense Multiple Access/Collision Detect) </vt:lpstr>
      <vt:lpstr>IEEE</vt:lpstr>
      <vt:lpstr>En çok kullanılan 802 standartları</vt:lpstr>
      <vt:lpstr>FDDI  (Fiber Distrubuted Data Interface )</vt:lpstr>
      <vt:lpstr>Çarpışma (Collision)</vt:lpstr>
      <vt:lpstr>Halka(Token Ring) Topoloji</vt:lpstr>
      <vt:lpstr>Halka(Token Ring) Topoloji</vt:lpstr>
      <vt:lpstr>PowerPoint Sunusu</vt:lpstr>
      <vt:lpstr>Halka Topoloji </vt:lpstr>
      <vt:lpstr>Yıldız (Star) Topoloji</vt:lpstr>
      <vt:lpstr>Yıldız (Star) Topoloji</vt:lpstr>
      <vt:lpstr>PowerPoint Sunusu</vt:lpstr>
      <vt:lpstr>Yıldız Topoloji  (Avantaj ve Dezavantajları)</vt:lpstr>
      <vt:lpstr>Doğrusal -Halka -Yıldız</vt:lpstr>
      <vt:lpstr>Ağaç (Tree) Topoloji</vt:lpstr>
      <vt:lpstr>Ağaç (Tree) Topoloji</vt:lpstr>
      <vt:lpstr>Ağaç Topoloji - (Avantaj ve Dezavantajları)</vt:lpstr>
      <vt:lpstr>PowerPoint Sunusu</vt:lpstr>
      <vt:lpstr>Karmaşık (Mesh) Topoloji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PRO2000</dc:creator>
  <cp:lastModifiedBy>PRO2000</cp:lastModifiedBy>
  <cp:revision>8</cp:revision>
  <dcterms:created xsi:type="dcterms:W3CDTF">2017-01-05T09:38:01Z</dcterms:created>
  <dcterms:modified xsi:type="dcterms:W3CDTF">2020-07-10T12:49:20Z</dcterms:modified>
</cp:coreProperties>
</file>