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9" r:id="rId10"/>
    <p:sldId id="270" r:id="rId11"/>
    <p:sldId id="271" r:id="rId12"/>
    <p:sldId id="272" r:id="rId13"/>
    <p:sldId id="278" r:id="rId14"/>
    <p:sldId id="279" r:id="rId15"/>
    <p:sldId id="280" r:id="rId16"/>
    <p:sldId id="281" r:id="rId17"/>
    <p:sldId id="282" r:id="rId18"/>
    <p:sldId id="284" r:id="rId19"/>
    <p:sldId id="285" r:id="rId20"/>
    <p:sldId id="286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2" r:id="rId34"/>
    <p:sldId id="303" r:id="rId35"/>
    <p:sldId id="304" r:id="rId36"/>
    <p:sldId id="305" r:id="rId37"/>
    <p:sldId id="306" r:id="rId38"/>
    <p:sldId id="307" r:id="rId39"/>
    <p:sldId id="308" r:id="rId40"/>
    <p:sldId id="309" r:id="rId4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78" autoAdjust="0"/>
    <p:restoredTop sz="94660"/>
  </p:normalViewPr>
  <p:slideViewPr>
    <p:cSldViewPr>
      <p:cViewPr varScale="1">
        <p:scale>
          <a:sx n="70" d="100"/>
          <a:sy n="70" d="100"/>
        </p:scale>
        <p:origin x="-12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880C7-D0A3-4F2D-845A-4A767F8E3DBB}" type="datetimeFigureOut">
              <a:rPr lang="tr-TR" smtClean="0"/>
              <a:t>10.7.2020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16EFD2-5E38-47E7-9A9A-A342151AFAD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4324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10.7.2020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10.7.2020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10.7.2020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10.7.2020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10.7.2020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10.7.2020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10.7.2020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10.7.2020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10.7.2020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10.7.2020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10.7.2020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10.7.2020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Dikdörtgen"/>
          <p:cNvSpPr/>
          <p:nvPr/>
        </p:nvSpPr>
        <p:spPr>
          <a:xfrm>
            <a:off x="857224" y="1500174"/>
            <a:ext cx="7572428" cy="286232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  <a:bevelB w="139700" h="139700" prst="divot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6000" b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AĞ </a:t>
            </a:r>
            <a:r>
              <a:rPr lang="tr-TR" sz="6000" b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TEMELLERİ</a:t>
            </a:r>
            <a:endParaRPr lang="tr-TR" sz="60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tr-TR" sz="6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ÖĞR.GÖREVLİSİ ERHAN CEBECİ</a:t>
            </a:r>
            <a:endParaRPr lang="tr-TR" sz="6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2198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951079" y="404664"/>
            <a:ext cx="7500990" cy="26314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55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KONU-6-</a:t>
            </a:r>
            <a:endParaRPr lang="tr-TR" sz="5500" b="1" cap="none" spc="0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tr-TR" sz="55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BİLGİSAYAR AĞ KATMANLARI(OSI)-1-</a:t>
            </a:r>
            <a:endParaRPr lang="tr-TR" sz="55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523046" y="2852936"/>
            <a:ext cx="842493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tr-TR" sz="2600" dirty="0" smtClean="0"/>
              <a:t>OSI nedir?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tr-TR" sz="2800" dirty="0"/>
              <a:t>Protokoller ve Kavram </a:t>
            </a:r>
            <a:r>
              <a:rPr lang="tr-TR" sz="2800" dirty="0" smtClean="0"/>
              <a:t>Karmaşası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tr-TR" sz="2800" dirty="0" smtClean="0"/>
              <a:t>Ağ topolojisi nedir?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tr-TR" sz="2800" dirty="0" smtClean="0"/>
              <a:t>OSI katmanları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tr-TR" sz="2800" dirty="0" smtClean="0"/>
              <a:t>Katmanlar arası ilişki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tr-TR" sz="2800" dirty="0" smtClean="0"/>
              <a:t>Fiziksel katman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tr-TR" sz="2800" dirty="0" smtClean="0"/>
              <a:t>Veri bağlantı katmanı</a:t>
            </a:r>
            <a:endParaRPr lang="tr-TR" sz="2600" dirty="0" smtClean="0"/>
          </a:p>
          <a:p>
            <a:pPr marL="457200" indent="-457200">
              <a:buFont typeface="Arial" pitchFamily="34" charset="0"/>
              <a:buChar char="•"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52215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       OSİ MODELİNDEN ÖNCE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tr-TR" dirty="0" smtClean="0"/>
              <a:t>Bilgisayar ağlarının ilk günlerinde farklı firmalar kendilerine özel teknolojilerle ağ sistemleri geliştiriyorlar ve satıyorlardı.</a:t>
            </a:r>
          </a:p>
          <a:p>
            <a:r>
              <a:rPr lang="tr-TR" dirty="0" smtClean="0"/>
              <a:t>Kendi başlarına düzgün çalışan bu ağlar ortak çalışma yeteneğine sahip değildi.</a:t>
            </a:r>
          </a:p>
          <a:p>
            <a:r>
              <a:rPr lang="tr-TR" dirty="0" smtClean="0"/>
              <a:t>Her birinin kendine özel yazılım ve donanımları vardı.</a:t>
            </a:r>
          </a:p>
          <a:p>
            <a:r>
              <a:rPr lang="tr-TR" dirty="0" smtClean="0"/>
              <a:t>Farklı isimlendirme sistemleri ve sürücüler kullanan bu ağları birbirleriyle iletişime geçirmek imkansızdı.</a:t>
            </a:r>
          </a:p>
          <a:p>
            <a:r>
              <a:rPr lang="tr-TR" dirty="0" smtClean="0"/>
              <a:t>Ağ sistemlerinin bu özel yapısı diğer donanım ve yazılım üreticilerinin bu ağlar için ürün geliştirmesini de imkansız hale getiriyordu.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517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Başlık"/>
          <p:cNvSpPr>
            <a:spLocks noGrp="1"/>
          </p:cNvSpPr>
          <p:nvPr>
            <p:ph idx="1"/>
          </p:nvPr>
        </p:nvSpPr>
        <p:spPr>
          <a:xfrm>
            <a:off x="457200" y="928688"/>
            <a:ext cx="8229600" cy="5395912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Bir ağ sistemi satın aldığınızda kablosundan ağ kartına kadar, </a:t>
            </a:r>
            <a:r>
              <a:rPr lang="tr-TR" dirty="0" err="1" smtClean="0"/>
              <a:t>hub</a:t>
            </a:r>
            <a:r>
              <a:rPr lang="tr-TR" dirty="0" smtClean="0"/>
              <a:t>, sürücüler ve ağ işletim sistemi dahil </a:t>
            </a:r>
            <a:r>
              <a:rPr lang="tr-TR" dirty="0" err="1" smtClean="0"/>
              <a:t>herşeyi</a:t>
            </a:r>
            <a:r>
              <a:rPr lang="tr-TR" dirty="0" smtClean="0"/>
              <a:t> üretici firmadan paket olarak çok yüksek bir fiyata almak zorundaydınız.</a:t>
            </a:r>
          </a:p>
          <a:p>
            <a:r>
              <a:rPr lang="tr-TR" dirty="0" smtClean="0"/>
              <a:t>Ayrıca ilerleyen dönemde de bu tek firmaya bağımlı duruma geliyordunuz.</a:t>
            </a:r>
          </a:p>
          <a:p>
            <a:r>
              <a:rPr lang="tr-TR" dirty="0" smtClean="0"/>
              <a:t>Ağ sistemlerine olan talebin artması ile ağ sistemlerinin işlevlerini tanımlayan ortak bir model oluşturulması gerektiği anlaşıldı.</a:t>
            </a:r>
          </a:p>
          <a:p>
            <a:r>
              <a:rPr lang="tr-TR" dirty="0" smtClean="0"/>
              <a:t>Bunu gerekli kılan bir diğer unsur ise ağ sistemlerini açıklamakta kullanılan terimlerin üreticiden üreticiye değişiklik göstermesi, ağ üzerinde işlem gören yazılım ve donanım bileşenlerinin ne görev üstlendiklerinin standart halinde olmamasıydı.</a:t>
            </a:r>
            <a:endParaRPr lang="tr-TR" dirty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704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81616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Bu nedenle ISO (</a:t>
            </a:r>
            <a:r>
              <a:rPr lang="tr-TR" dirty="0" err="1" smtClean="0"/>
              <a:t>International</a:t>
            </a:r>
            <a:r>
              <a:rPr lang="tr-TR" dirty="0" smtClean="0"/>
              <a:t> </a:t>
            </a:r>
            <a:r>
              <a:rPr lang="tr-TR" dirty="0" err="1" smtClean="0"/>
              <a:t>Organization</a:t>
            </a:r>
            <a:r>
              <a:rPr lang="tr-TR" dirty="0" smtClean="0"/>
              <a:t> of </a:t>
            </a:r>
            <a:r>
              <a:rPr lang="tr-TR" dirty="0" err="1" smtClean="0"/>
              <a:t>Standardization</a:t>
            </a:r>
            <a:r>
              <a:rPr lang="tr-TR" dirty="0" smtClean="0"/>
              <a:t>) Uluslararası Standartlar Organizasyonu mevcut ağ yapılarını inceleyerek</a:t>
            </a:r>
          </a:p>
          <a:p>
            <a:pPr>
              <a:buNone/>
            </a:pPr>
            <a:r>
              <a:rPr lang="tr-TR" dirty="0" smtClean="0"/>
              <a:t>    1984 yılında OSI (</a:t>
            </a:r>
            <a:r>
              <a:rPr lang="tr-TR" dirty="0" err="1" smtClean="0"/>
              <a:t>Open</a:t>
            </a:r>
            <a:r>
              <a:rPr lang="tr-TR" dirty="0" smtClean="0"/>
              <a:t> </a:t>
            </a:r>
            <a:r>
              <a:rPr lang="tr-TR" dirty="0" err="1" smtClean="0"/>
              <a:t>System</a:t>
            </a:r>
            <a:r>
              <a:rPr lang="tr-TR" dirty="0" smtClean="0"/>
              <a:t> </a:t>
            </a:r>
            <a:r>
              <a:rPr lang="tr-TR" dirty="0" err="1" smtClean="0"/>
              <a:t>Interconnection</a:t>
            </a:r>
            <a:r>
              <a:rPr lang="tr-TR" dirty="0" smtClean="0"/>
              <a:t>) referans modelini geliştirmiştir.</a:t>
            </a:r>
          </a:p>
          <a:p>
            <a:r>
              <a:rPr lang="tr-TR" dirty="0" smtClean="0"/>
              <a:t>1978 yılında ilk defa ortaya çıkarılan bu </a:t>
            </a:r>
            <a:r>
              <a:rPr lang="tr-TR" dirty="0" err="1" smtClean="0"/>
              <a:t>standard</a:t>
            </a:r>
            <a:r>
              <a:rPr lang="tr-TR" dirty="0" smtClean="0"/>
              <a:t> 1984 yılında yeni bir düzenleme yardımıyla OSI (</a:t>
            </a:r>
            <a:r>
              <a:rPr lang="tr-TR" dirty="0" err="1" smtClean="0"/>
              <a:t>Open</a:t>
            </a:r>
            <a:r>
              <a:rPr lang="tr-TR" dirty="0" smtClean="0"/>
              <a:t> </a:t>
            </a:r>
            <a:r>
              <a:rPr lang="tr-TR" dirty="0" err="1" smtClean="0"/>
              <a:t>System</a:t>
            </a:r>
            <a:r>
              <a:rPr lang="tr-TR" dirty="0" smtClean="0"/>
              <a:t> </a:t>
            </a:r>
            <a:r>
              <a:rPr lang="tr-TR" dirty="0" err="1" smtClean="0"/>
              <a:t>Interconnect</a:t>
            </a:r>
            <a:r>
              <a:rPr lang="tr-TR" dirty="0" smtClean="0"/>
              <a:t>) referans modeli olarak yayınlanmıştır.</a:t>
            </a:r>
            <a:endParaRPr lang="tr-TR" dirty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324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253054"/>
          </a:xfrm>
        </p:spPr>
        <p:txBody>
          <a:bodyPr>
            <a:normAutofit fontScale="85000" lnSpcReduction="10000"/>
          </a:bodyPr>
          <a:lstStyle/>
          <a:p>
            <a:r>
              <a:rPr lang="tr-TR" dirty="0" smtClean="0"/>
              <a:t>Bu model kısa sürede kabul görerek yaygınlaşmış ve ağ işlemleri için bir kılavuz olmuştur.</a:t>
            </a:r>
          </a:p>
          <a:p>
            <a:endParaRPr lang="tr-TR" dirty="0" smtClean="0"/>
          </a:p>
          <a:p>
            <a:r>
              <a:rPr lang="tr-TR" dirty="0" smtClean="0"/>
              <a:t>Bu tarihten itibaren donanım ve yazılım üretici firmaları OSI </a:t>
            </a:r>
            <a:r>
              <a:rPr lang="tr-TR" dirty="0" err="1" smtClean="0"/>
              <a:t>standartına</a:t>
            </a:r>
            <a:r>
              <a:rPr lang="tr-TR" dirty="0" smtClean="0"/>
              <a:t> uygun ürünler üretmeye başlamıştır.</a:t>
            </a:r>
          </a:p>
          <a:p>
            <a:endParaRPr lang="tr-TR" dirty="0" smtClean="0"/>
          </a:p>
          <a:p>
            <a:r>
              <a:rPr lang="tr-TR" dirty="0" smtClean="0"/>
              <a:t>Bu sayede farklı markalarda üretilmiş ürünler </a:t>
            </a:r>
            <a:r>
              <a:rPr lang="tr-TR" dirty="0" err="1" smtClean="0"/>
              <a:t>networkler</a:t>
            </a:r>
            <a:r>
              <a:rPr lang="tr-TR" dirty="0" smtClean="0"/>
              <a:t> üzerinden birbirileri ile uyumlu hale gelerek haberleşebilmişlerdir.</a:t>
            </a:r>
          </a:p>
          <a:p>
            <a:endParaRPr lang="tr-TR" dirty="0" smtClean="0"/>
          </a:p>
          <a:p>
            <a:r>
              <a:rPr lang="tr-TR" dirty="0" smtClean="0"/>
              <a:t>OSI Modeli herhangi bir donanım ya da bilgisayar ağı tipine göre değişiklik göstermemektedir.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770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                    İPUCU!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Uluslararası Standartlar Organizasyonu</a:t>
            </a:r>
          </a:p>
          <a:p>
            <a:r>
              <a:rPr lang="tr-TR" dirty="0" err="1" smtClean="0"/>
              <a:t>International</a:t>
            </a:r>
            <a:r>
              <a:rPr lang="tr-TR" dirty="0" smtClean="0"/>
              <a:t> </a:t>
            </a:r>
            <a:r>
              <a:rPr lang="tr-TR" dirty="0" err="1" smtClean="0"/>
              <a:t>Organization</a:t>
            </a:r>
            <a:r>
              <a:rPr lang="tr-TR" dirty="0" smtClean="0"/>
              <a:t> of </a:t>
            </a:r>
            <a:r>
              <a:rPr lang="tr-TR" dirty="0" err="1" smtClean="0"/>
              <a:t>Standardization</a:t>
            </a:r>
            <a:r>
              <a:rPr lang="tr-TR" dirty="0" smtClean="0"/>
              <a:t>=IOS olması gerekmez mi?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smtClean="0"/>
              <a:t>ISO kurumun isminin </a:t>
            </a:r>
            <a:r>
              <a:rPr lang="tr-TR" dirty="0" err="1" smtClean="0"/>
              <a:t>kısatması</a:t>
            </a:r>
            <a:r>
              <a:rPr lang="tr-TR" dirty="0" smtClean="0"/>
              <a:t> değil, </a:t>
            </a:r>
            <a:r>
              <a:rPr lang="tr-TR" dirty="0" err="1" smtClean="0"/>
              <a:t>latincede</a:t>
            </a:r>
            <a:r>
              <a:rPr lang="tr-TR" dirty="0" smtClean="0"/>
              <a:t> eşit manasına gelen "</a:t>
            </a:r>
            <a:r>
              <a:rPr lang="tr-TR" dirty="0" err="1" smtClean="0"/>
              <a:t>isos</a:t>
            </a:r>
            <a:r>
              <a:rPr lang="tr-TR" dirty="0" smtClean="0"/>
              <a:t>" kelimesinden türetilmiş bir sözcüktür.</a:t>
            </a:r>
            <a:endParaRPr lang="tr-TR" dirty="0"/>
          </a:p>
        </p:txBody>
      </p:sp>
      <p:pic>
        <p:nvPicPr>
          <p:cNvPr id="4" name="3 Resim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500042"/>
            <a:ext cx="2143125" cy="2143125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839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        Ağ Topolojileri Nelerdir ?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Ağ topolojileri nedir sorusunun en net cevabı, “bir ağı oluşturan cihazların fiziksel ve mantıksal yerleşimidir“.</a:t>
            </a:r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Ağ topolojileri fiziksel topoloji ve mantıksal topoloji olmak üzere 2 sınıfa ayrılır.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47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            </a:t>
            </a:r>
            <a:r>
              <a:rPr lang="tr-TR" dirty="0" err="1" smtClean="0"/>
              <a:t>Osi</a:t>
            </a:r>
            <a:r>
              <a:rPr lang="tr-TR" dirty="0" smtClean="0"/>
              <a:t> Katmanları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39552" y="1268760"/>
            <a:ext cx="8229600" cy="4525963"/>
          </a:xfrm>
        </p:spPr>
        <p:txBody>
          <a:bodyPr>
            <a:normAutofit fontScale="85000" lnSpcReduction="10000"/>
          </a:bodyPr>
          <a:lstStyle/>
          <a:p>
            <a:endParaRPr lang="tr-TR" dirty="0" smtClean="0"/>
          </a:p>
          <a:p>
            <a:r>
              <a:rPr lang="tr-TR" dirty="0" smtClean="0"/>
              <a:t>OSI modeli sayesinde bir cihazın veya protokolün ağ içinde ne görev üstlendiği daha rahat anlatılabilir.</a:t>
            </a:r>
          </a:p>
          <a:p>
            <a:endParaRPr lang="tr-TR" dirty="0" smtClean="0"/>
          </a:p>
          <a:p>
            <a:r>
              <a:rPr lang="tr-TR" dirty="0" smtClean="0"/>
              <a:t>OSI modeli verinin bir bilgisayar üzerinde bir program'dan, ağ ortamından geçerek diğer bir bilgisayar</a:t>
            </a:r>
          </a:p>
          <a:p>
            <a:pPr>
              <a:buNone/>
            </a:pPr>
            <a:r>
              <a:rPr lang="tr-TR" dirty="0" smtClean="0"/>
              <a:t>    üzerindeki diğer bir programa nasıl ulaşacağını tanımlar. </a:t>
            </a:r>
          </a:p>
          <a:p>
            <a:endParaRPr lang="tr-TR" dirty="0" smtClean="0"/>
          </a:p>
          <a:p>
            <a:r>
              <a:rPr lang="tr-TR" dirty="0" smtClean="0"/>
              <a:t>Model bu süreci 7 katman halinde inceler: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018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İçerik Yer Tutucusu" descr="slide_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9144000" cy="6286519"/>
          </a:xfrm>
        </p:spPr>
      </p:pic>
      <p:sp>
        <p:nvSpPr>
          <p:cNvPr id="3" name="2 Dikdörtgen"/>
          <p:cNvSpPr/>
          <p:nvPr/>
        </p:nvSpPr>
        <p:spPr>
          <a:xfrm>
            <a:off x="0" y="6000768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  Uygulama katmanı veriyi sunum katmanına sunum ise oturum katmanına aktarır. </a:t>
            </a:r>
          </a:p>
          <a:p>
            <a:r>
              <a:rPr lang="tr-TR" dirty="0" smtClean="0"/>
              <a:t>                                  Bu şekilde veri fiziksel katmana kadar ulaşır.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415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    Katmanlar Arasındaki İlişki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err="1" smtClean="0"/>
              <a:t>Herbir</a:t>
            </a:r>
            <a:r>
              <a:rPr lang="tr-TR" dirty="0" smtClean="0"/>
              <a:t> katmanın görevi bir üst katmana servis sağlamaktır.</a:t>
            </a:r>
          </a:p>
          <a:p>
            <a:r>
              <a:rPr lang="tr-TR" dirty="0" smtClean="0"/>
              <a:t>İki bilgisayar arasındaki iletişimde katmanlar sırasıyla iletişim kurarlar; eş düzeydeki katmanlar aslında doğrudan iletişim kurmazlar ancak aralarında sanal bir iletişim oluşur.</a:t>
            </a:r>
          </a:p>
          <a:p>
            <a:pPr>
              <a:buNone/>
            </a:pPr>
            <a:r>
              <a:rPr lang="tr-TR" dirty="0" smtClean="0"/>
              <a:t>                                             Dikkat </a:t>
            </a:r>
          </a:p>
          <a:p>
            <a:pPr>
              <a:buNone/>
            </a:pPr>
            <a:r>
              <a:rPr lang="tr-TR" dirty="0" smtClean="0"/>
              <a:t>    Bilgisayar ağları ile ilgili </a:t>
            </a:r>
            <a:r>
              <a:rPr lang="tr-TR" dirty="0" err="1" smtClean="0"/>
              <a:t>dökümanlarda</a:t>
            </a:r>
            <a:r>
              <a:rPr lang="tr-TR" dirty="0" smtClean="0"/>
              <a:t> örneğin "Network </a:t>
            </a:r>
            <a:r>
              <a:rPr lang="tr-TR" dirty="0" err="1" smtClean="0"/>
              <a:t>Layer</a:t>
            </a:r>
            <a:r>
              <a:rPr lang="tr-TR" dirty="0" smtClean="0"/>
              <a:t>" ve "</a:t>
            </a:r>
            <a:r>
              <a:rPr lang="tr-TR" dirty="0" err="1" smtClean="0"/>
              <a:t>Layer</a:t>
            </a:r>
            <a:r>
              <a:rPr lang="tr-TR" dirty="0" smtClean="0"/>
              <a:t> 3" birbirinin yerine kullanılabilir. </a:t>
            </a:r>
          </a:p>
          <a:p>
            <a:pPr>
              <a:buNone/>
            </a:pPr>
            <a:r>
              <a:rPr lang="tr-TR" dirty="0" smtClean="0"/>
              <a:t>    Bu sebeple tüm katmanları sırasıyla ve isimleriyle hatırlamakta fayda var.</a:t>
            </a:r>
            <a:endParaRPr lang="tr-TR" dirty="0"/>
          </a:p>
        </p:txBody>
      </p:sp>
      <p:pic>
        <p:nvPicPr>
          <p:cNvPr id="4" name="3 Resim" descr="12165624_dikka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2066" y="3501008"/>
            <a:ext cx="866764" cy="648072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560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253054"/>
          </a:xfrm>
        </p:spPr>
        <p:txBody>
          <a:bodyPr>
            <a:normAutofit fontScale="77500" lnSpcReduction="20000"/>
          </a:bodyPr>
          <a:lstStyle/>
          <a:p>
            <a:r>
              <a:rPr lang="tr-TR" dirty="0" smtClean="0"/>
              <a:t>OSI modeli olarak bilinen bu yedi katman sayesinde bir cihazın ağ içinde veya ağ dışında nasıl görevlendirildiği kolaylıkla anlatılabilir.</a:t>
            </a:r>
          </a:p>
          <a:p>
            <a:r>
              <a:rPr lang="tr-TR" dirty="0" smtClean="0"/>
              <a:t>Gerek ağ içinde gerek ağ dışında veri iletimi için verinin mutlaka her katmandan geçmesi gerekir.</a:t>
            </a:r>
          </a:p>
          <a:p>
            <a:r>
              <a:rPr lang="tr-TR" dirty="0" smtClean="0"/>
              <a:t>Geçtiği her katmanda da veriye belli görevler yüklenir.</a:t>
            </a:r>
          </a:p>
          <a:p>
            <a:r>
              <a:rPr lang="tr-TR" dirty="0" smtClean="0"/>
              <a:t>OSI katmanlarında veri iletimi için uygulama katmanından donanım katmanına(fiziksel katman) doğru</a:t>
            </a:r>
          </a:p>
          <a:p>
            <a:pPr>
              <a:buNone/>
            </a:pPr>
            <a:r>
              <a:rPr lang="tr-TR" dirty="0" smtClean="0"/>
              <a:t>    giderken veriye her bir katmanda ayrı bir başlık eklenir.</a:t>
            </a:r>
          </a:p>
          <a:p>
            <a:r>
              <a:rPr lang="tr-TR" dirty="0" smtClean="0"/>
              <a:t>Veri karşıdaki bilgisayara ulaştığında donanım katmanından(fiziksel katman) uygulama katmanına doğru bu başlıklara göre gider.</a:t>
            </a:r>
          </a:p>
          <a:p>
            <a:r>
              <a:rPr lang="tr-TR" dirty="0" smtClean="0"/>
              <a:t>En son uygulama katmanına ulaştığında veri karşı bilgisayara ulaşmış olur.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544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1.Katman: Fiziksel Katman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 smtClean="0"/>
              <a:t>Physical</a:t>
            </a:r>
            <a:r>
              <a:rPr lang="tr-TR" dirty="0" smtClean="0"/>
              <a:t> </a:t>
            </a:r>
            <a:r>
              <a:rPr lang="tr-TR" dirty="0" err="1" smtClean="0"/>
              <a:t>Layer</a:t>
            </a:r>
            <a:r>
              <a:rPr lang="tr-TR" dirty="0" smtClean="0"/>
              <a:t> (Fiziksel Katman)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107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  1. Katman: Fiziksel Katman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 smtClean="0"/>
              <a:t>Bu katman donanım katmanı olarak da geçer.</a:t>
            </a:r>
          </a:p>
          <a:p>
            <a:r>
              <a:rPr lang="tr-TR" dirty="0" smtClean="0"/>
              <a:t>Fiziksel katman,OSI modelinin en alt katmanıdır.</a:t>
            </a:r>
          </a:p>
          <a:p>
            <a:r>
              <a:rPr lang="tr-TR" dirty="0" smtClean="0"/>
              <a:t>Fiziksel katman,veri bitlerinin alıcıya nasıl iletileceğinin belirlendiği katmandır.</a:t>
            </a:r>
          </a:p>
          <a:p>
            <a:r>
              <a:rPr lang="tr-TR" dirty="0" smtClean="0"/>
              <a:t>Verilerin karşı tarafa taşınırken (kablo üzerinde) alacağı fiziksel yapıyı tanımlar.</a:t>
            </a:r>
          </a:p>
          <a:p>
            <a:r>
              <a:rPr lang="tr-TR" dirty="0" smtClean="0"/>
              <a:t>Yani bu katman veri bitlerinin karşı tarafa, kullanılan medya (kablo,fiber optik, radyo sinyalleri vs. ) üzerinden nasıl gönderileceğini tanımlar.</a:t>
            </a:r>
          </a:p>
          <a:p>
            <a:r>
              <a:rPr lang="tr-TR" dirty="0" smtClean="0"/>
              <a:t>Bu katmanda, ağ kablosu ile iletişim kurulur.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066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81616"/>
          </a:xfrm>
        </p:spPr>
        <p:txBody>
          <a:bodyPr>
            <a:normAutofit fontScale="70000" lnSpcReduction="20000"/>
          </a:bodyPr>
          <a:lstStyle/>
          <a:p>
            <a:r>
              <a:rPr lang="tr-TR" dirty="0" smtClean="0"/>
              <a:t>Makine dili deyimle bu katman bir ve sıfırların nasıl elektrik, ışık veya radyo sinyallerine çevrileceğini ve aktarılacağını tanımlayan katmandır.</a:t>
            </a:r>
          </a:p>
          <a:p>
            <a:r>
              <a:rPr lang="tr-TR" dirty="0" smtClean="0"/>
              <a:t>Diğer katmanlar 1 ve 0 değerleriyle çalışırken, 1. katman 1 ve 0'ların nasıl elektrik, ışık veya radyo sinyallerine çevrileceğini ve aktarılacağını tanımlar.</a:t>
            </a:r>
          </a:p>
          <a:p>
            <a:r>
              <a:rPr lang="tr-TR" dirty="0" smtClean="0"/>
              <a:t>Gönderen tarafta fiziksel katman bir ve sıfırları elektrik sinyallerine çevirip kabloya yerleştirirken, alıcı tarafta fiziksel katman kablodan okuduğu bu sinyalleri tekrar bir ve sıfır haline getirir.</a:t>
            </a:r>
          </a:p>
          <a:p>
            <a:r>
              <a:rPr lang="tr-TR" dirty="0" smtClean="0"/>
              <a:t>Veriler bit olarak iletilir. </a:t>
            </a:r>
          </a:p>
          <a:p>
            <a:pPr>
              <a:buNone/>
            </a:pPr>
            <a:r>
              <a:rPr lang="tr-TR" dirty="0" smtClean="0"/>
              <a:t>                                                   İPUCU!</a:t>
            </a:r>
          </a:p>
          <a:p>
            <a:pPr>
              <a:buNone/>
            </a:pPr>
            <a:r>
              <a:rPr lang="tr-TR" dirty="0" smtClean="0"/>
              <a:t>                                                 Bit Nedir?</a:t>
            </a:r>
          </a:p>
          <a:p>
            <a:pPr>
              <a:buNone/>
            </a:pPr>
            <a:r>
              <a:rPr lang="tr-TR" dirty="0" smtClean="0"/>
              <a:t>    Bilgisayarlarda kullanılan verileri ifade etmede Bit kullanılır.Bit bilgisayardaki en küçük veri boyutu biriminin adıdır.</a:t>
            </a:r>
            <a:endParaRPr lang="tr-TR" dirty="0"/>
          </a:p>
        </p:txBody>
      </p:sp>
      <p:pic>
        <p:nvPicPr>
          <p:cNvPr id="4" name="3 Resim" descr="images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6" y="4071942"/>
            <a:ext cx="2786082" cy="1285872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74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95930"/>
          </a:xfrm>
        </p:spPr>
        <p:txBody>
          <a:bodyPr>
            <a:normAutofit fontScale="85000" lnSpcReduction="10000"/>
          </a:bodyPr>
          <a:lstStyle/>
          <a:p>
            <a:r>
              <a:rPr lang="tr-TR" dirty="0" smtClean="0"/>
              <a:t>Bu katman için veri bit katarı olarak adlandırılır. ( Bit katarı: Sayısal belleklerde en küçük bellek ölçüm birimidir.)</a:t>
            </a:r>
          </a:p>
          <a:p>
            <a:r>
              <a:rPr lang="tr-TR" dirty="0" smtClean="0"/>
              <a:t>Fiziksel katman yalnızca dataların (veri) taşınmasından sorumlu olup,taşıdığı bilginin türü veya yapısı hakkında</a:t>
            </a:r>
          </a:p>
          <a:p>
            <a:pPr>
              <a:buNone/>
            </a:pPr>
            <a:r>
              <a:rPr lang="tr-TR" dirty="0" smtClean="0"/>
              <a:t>    herhangi bir bilgiye sahip değildir.</a:t>
            </a:r>
          </a:p>
          <a:p>
            <a:r>
              <a:rPr lang="tr-TR" dirty="0" smtClean="0"/>
              <a:t>Bu katmanda tanımlanan standartlar taşınan verinin içeriğiyle ilgilenmezler.</a:t>
            </a:r>
          </a:p>
          <a:p>
            <a:r>
              <a:rPr lang="tr-TR" dirty="0" smtClean="0"/>
              <a:t>Daha çok işaretin şekli, fiziksel katmanda kullanılacak konektör türü, kablo türü gibi elektriksel ve mekanik özelliklerle ilgilenir.</a:t>
            </a:r>
          </a:p>
          <a:p>
            <a:r>
              <a:rPr lang="tr-TR" dirty="0" smtClean="0"/>
              <a:t>Bu Katman da bitlerin çözümlenmesi işlemi yapılır.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64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24492"/>
          </a:xfrm>
        </p:spPr>
        <p:txBody>
          <a:bodyPr>
            <a:normAutofit fontScale="77500" lnSpcReduction="20000"/>
          </a:bodyPr>
          <a:lstStyle/>
          <a:p>
            <a:r>
              <a:rPr lang="tr-TR" dirty="0" smtClean="0"/>
              <a:t>Yani fiziksel katman veri bitlerinin karşı tarafa, kullanılan medya(kablo, fiber optik, radyo sinyalleri) üzerinden nasıl gönderileceğini tanımlar.</a:t>
            </a:r>
          </a:p>
          <a:p>
            <a:r>
              <a:rPr lang="tr-TR" dirty="0" smtClean="0"/>
              <a:t>Genel olarak, fiziksel iletim katmanı, ağın elektriksel ve mekanik karakteristiklerini belirler. Modülasyon teknikleri, çalışma voltajı, frekansı vs. bu katmanın temel özelliklerindendir.</a:t>
            </a:r>
          </a:p>
          <a:p>
            <a:r>
              <a:rPr lang="tr-TR" dirty="0" smtClean="0"/>
              <a:t>Bağlı olan </a:t>
            </a:r>
            <a:r>
              <a:rPr lang="tr-TR" dirty="0" err="1" smtClean="0"/>
              <a:t>uclar</a:t>
            </a:r>
            <a:r>
              <a:rPr lang="tr-TR" dirty="0" smtClean="0"/>
              <a:t> arasında mekaniksel,elektriksel tanımlamalar yaparak veri hareketine başlaması,sürdürülmesi ve sonlandırılması görevlerini üstlenir.</a:t>
            </a:r>
          </a:p>
          <a:p>
            <a:r>
              <a:rPr lang="tr-TR" dirty="0" smtClean="0"/>
              <a:t>Voltaj seviyeleri ,voltaj değişim aralıkları ,veri iletim hızı,iletilecek verinin erişebileceği en uzak mesafe bu katman  </a:t>
            </a:r>
          </a:p>
          <a:p>
            <a:pPr>
              <a:buNone/>
            </a:pPr>
            <a:r>
              <a:rPr lang="tr-TR" dirty="0" smtClean="0"/>
              <a:t>    içerisinde tanımlanır.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769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95930"/>
          </a:xfrm>
        </p:spPr>
        <p:txBody>
          <a:bodyPr>
            <a:normAutofit fontScale="92500" lnSpcReduction="10000"/>
          </a:bodyPr>
          <a:lstStyle/>
          <a:p>
            <a:r>
              <a:rPr lang="tr-TR" dirty="0" smtClean="0"/>
              <a:t>Örneğin bir taraf sayısal 1 manasına gelen elektrik sinyalini +5 volt ve 2 milisaniye süren bir elektrik sinyali olarak yolluyor, ama alıcı +7 volt ve 5 milisaniyelik bir sinyali kabloda gördüğünde bunu 1 olarak anlıyorsa veri iletimi gerçekleşmez.</a:t>
            </a:r>
          </a:p>
          <a:p>
            <a:r>
              <a:rPr lang="tr-TR" dirty="0" smtClean="0"/>
              <a:t>Fiziksel katman bu tip çözülmesi gereken problemleri tanımlamıştır.</a:t>
            </a:r>
          </a:p>
          <a:p>
            <a:r>
              <a:rPr lang="tr-TR" dirty="0" smtClean="0"/>
              <a:t>Üreticiler(örneğin ağ kartı üreticileri) bu problemleri göz önüne alarak aynı değerleri kullanan ağ kartları üretirler.</a:t>
            </a:r>
          </a:p>
          <a:p>
            <a:r>
              <a:rPr lang="tr-TR" dirty="0" smtClean="0"/>
              <a:t>Böylece farklı üreticilerin ağ kartları birbirleriyle sorunsuz çalışır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262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95930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Kullanılan standartlardan (iletişim kuralları) bazıları şunlardır;</a:t>
            </a:r>
          </a:p>
          <a:p>
            <a:endParaRPr lang="tr-TR" dirty="0" smtClean="0"/>
          </a:p>
          <a:p>
            <a:r>
              <a:rPr lang="tr-TR" dirty="0" smtClean="0"/>
              <a:t>EIA/TIA-232</a:t>
            </a:r>
          </a:p>
          <a:p>
            <a:r>
              <a:rPr lang="tr-TR" dirty="0" smtClean="0"/>
              <a:t>V.35</a:t>
            </a:r>
          </a:p>
          <a:p>
            <a:r>
              <a:rPr lang="tr-TR" dirty="0" smtClean="0"/>
              <a:t>EIA/TIA-449</a:t>
            </a:r>
          </a:p>
          <a:p>
            <a:r>
              <a:rPr lang="tr-TR" dirty="0" smtClean="0"/>
              <a:t>V.24</a:t>
            </a:r>
          </a:p>
          <a:p>
            <a:r>
              <a:rPr lang="tr-TR" dirty="0" smtClean="0"/>
              <a:t>RJ45</a:t>
            </a:r>
          </a:p>
          <a:p>
            <a:r>
              <a:rPr lang="tr-TR" dirty="0" smtClean="0"/>
              <a:t>FDDI</a:t>
            </a:r>
          </a:p>
          <a:p>
            <a:r>
              <a:rPr lang="tr-TR" dirty="0" smtClean="0"/>
              <a:t>Ethernet</a:t>
            </a:r>
          </a:p>
          <a:p>
            <a:r>
              <a:rPr lang="tr-TR" dirty="0" smtClean="0"/>
              <a:t>NRZI</a:t>
            </a:r>
          </a:p>
          <a:p>
            <a:r>
              <a:rPr lang="tr-TR" dirty="0" smtClean="0"/>
              <a:t>NRZ</a:t>
            </a:r>
          </a:p>
          <a:p>
            <a:r>
              <a:rPr lang="tr-TR" dirty="0" smtClean="0"/>
              <a:t>B8ZS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1031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467368"/>
          </a:xfrm>
        </p:spPr>
        <p:txBody>
          <a:bodyPr>
            <a:normAutofit fontScale="92500" lnSpcReduction="20000"/>
          </a:bodyPr>
          <a:lstStyle/>
          <a:p>
            <a:r>
              <a:rPr lang="tr-TR" dirty="0" smtClean="0"/>
              <a:t>Bu katmanın çalışan elemanları; Kablolar, Ağ </a:t>
            </a:r>
            <a:r>
              <a:rPr lang="tr-TR" dirty="0" err="1" smtClean="0"/>
              <a:t>Arayüz</a:t>
            </a:r>
            <a:r>
              <a:rPr lang="tr-TR" dirty="0" smtClean="0"/>
              <a:t> Kartları ve Elektrik Sinyalleridir.</a:t>
            </a:r>
          </a:p>
          <a:p>
            <a:endParaRPr lang="tr-TR" dirty="0" smtClean="0"/>
          </a:p>
          <a:p>
            <a:r>
              <a:rPr lang="tr-TR" dirty="0" err="1" smtClean="0"/>
              <a:t>Kablolamayı</a:t>
            </a:r>
            <a:r>
              <a:rPr lang="tr-TR" dirty="0" smtClean="0"/>
              <a:t> ve network kartına bağlanmayı sağlayan birimleri içerir.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err="1" smtClean="0"/>
              <a:t>Hub</a:t>
            </a:r>
            <a:r>
              <a:rPr lang="tr-TR" dirty="0" smtClean="0"/>
              <a:t> (Göbek) 1.katmanda çalışan bir cihazdır</a:t>
            </a:r>
          </a:p>
          <a:p>
            <a:endParaRPr lang="tr-TR" dirty="0" smtClean="0"/>
          </a:p>
          <a:p>
            <a:r>
              <a:rPr lang="tr-TR" dirty="0" smtClean="0"/>
              <a:t>Bu cihazlar gelen veriyi bir takım elektrik sinyalleri olarak gören ve bu sinyalleri çoğaltıp, diğer </a:t>
            </a:r>
            <a:r>
              <a:rPr lang="tr-TR" dirty="0" err="1" smtClean="0"/>
              <a:t>portlarına</a:t>
            </a:r>
            <a:r>
              <a:rPr lang="tr-TR" dirty="0" smtClean="0"/>
              <a:t> (ağdaki diğer bilgisayarlar)  gönderen bir cihazdır.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709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  2.Katman</a:t>
            </a:r>
            <a:br>
              <a:rPr lang="tr-TR" dirty="0" smtClean="0"/>
            </a:br>
            <a:r>
              <a:rPr lang="tr-TR" dirty="0" smtClean="0"/>
              <a:t>Veri Bağlantısı Katmanı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Data Link (Veri Bağlantı Katmanı)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890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      Veri Bağlantısı Katmanı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Veri Bağlantısı Katmanı (Data Link </a:t>
            </a:r>
            <a:r>
              <a:rPr lang="tr-TR" dirty="0" err="1" smtClean="0"/>
              <a:t>Layer</a:t>
            </a:r>
            <a:r>
              <a:rPr lang="tr-TR" dirty="0" smtClean="0"/>
              <a:t>), verinin gideceği noktadaki fiziksel katmana erişmek ve verileri işlemek ile ilgili kuralları belirler.</a:t>
            </a:r>
          </a:p>
          <a:p>
            <a:r>
              <a:rPr lang="tr-TR" dirty="0" smtClean="0"/>
              <a:t>Bu katman, fiziksel olarak bağlı iki cihaz arasında bağlantı kurmayı ve bu bağlantıyı sonlandırmayı sağlayan protokolü tanımlar.</a:t>
            </a:r>
          </a:p>
          <a:p>
            <a:r>
              <a:rPr lang="tr-TR" dirty="0" smtClean="0"/>
              <a:t>Böylece veri bağlantısı katmanı uç düğümler arası veri transferi sağlar.</a:t>
            </a:r>
          </a:p>
          <a:p>
            <a:r>
              <a:rPr lang="tr-TR" dirty="0" smtClean="0"/>
              <a:t>Bir düğümden diğerine hatasız veri transferini gerçekleştirmek için fiziksel katmanın erişim yetkilerini ve kurallarını belirleyen katman veri iletim katmanıdır.</a:t>
            </a:r>
          </a:p>
          <a:p>
            <a:r>
              <a:rPr lang="tr-TR" dirty="0" smtClean="0"/>
              <a:t>Yani fiziksel katmana erişmek ve kullanmak ile ilgili kuralları belirler.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230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24492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Veri bağlantısı katmanı ağ üzerindeki diğer bilgisayarları tanımlama,hattın (kablonun) o anda kimin </a:t>
            </a:r>
            <a:r>
              <a:rPr lang="tr-TR" dirty="0" err="1" smtClean="0"/>
              <a:t>tarfından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    kullanıldığının tespiti ve fiziksel katmandan gelen verinin hatalara karşı kontrolü görevini yerine getirirken,</a:t>
            </a:r>
          </a:p>
          <a:p>
            <a:pPr>
              <a:buNone/>
            </a:pPr>
            <a:r>
              <a:rPr lang="tr-TR" dirty="0" smtClean="0"/>
              <a:t>    fiziksel katmanda meydana gelebilecek hataları tespit eder ve bu hataları mümkün olduğunca düzeltir.</a:t>
            </a:r>
          </a:p>
          <a:p>
            <a:endParaRPr lang="tr-TR" dirty="0" smtClean="0"/>
          </a:p>
          <a:p>
            <a:r>
              <a:rPr lang="tr-TR" dirty="0" smtClean="0"/>
              <a:t>Veri bağlantısı katmanının büyük bir bölümü ağ kartı içinde gerçekleşir.</a:t>
            </a:r>
          </a:p>
          <a:p>
            <a:endParaRPr lang="tr-TR" dirty="0" smtClean="0"/>
          </a:p>
          <a:p>
            <a:r>
              <a:rPr lang="tr-TR" dirty="0" smtClean="0"/>
              <a:t>Bu katmanda Ethernet ya da </a:t>
            </a:r>
            <a:r>
              <a:rPr lang="tr-TR" dirty="0" err="1" smtClean="0"/>
              <a:t>Token</a:t>
            </a:r>
            <a:r>
              <a:rPr lang="tr-TR" dirty="0" smtClean="0"/>
              <a:t> Ring olarak bilinen erişim yöntemleri çalışır.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742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24492"/>
          </a:xfrm>
        </p:spPr>
        <p:txBody>
          <a:bodyPr>
            <a:normAutofit fontScale="92500" lnSpcReduction="10000"/>
          </a:bodyPr>
          <a:lstStyle/>
          <a:p>
            <a:r>
              <a:rPr lang="tr-TR" dirty="0" smtClean="0"/>
              <a:t>Data link katmanının büyük bir bölümü </a:t>
            </a:r>
            <a:r>
              <a:rPr lang="tr-TR" dirty="0" err="1" smtClean="0"/>
              <a:t>ethernet</a:t>
            </a:r>
            <a:r>
              <a:rPr lang="tr-TR" dirty="0" smtClean="0"/>
              <a:t> kartları tarafından işlenir.</a:t>
            </a:r>
          </a:p>
          <a:p>
            <a:endParaRPr lang="tr-TR" dirty="0" smtClean="0"/>
          </a:p>
          <a:p>
            <a:r>
              <a:rPr lang="tr-TR" dirty="0" smtClean="0"/>
              <a:t>Ağ katmanından gelen paketlere hata kontrol bitleri eklenerek çerçeve yapısı oluşturulur.</a:t>
            </a:r>
          </a:p>
          <a:p>
            <a:endParaRPr lang="tr-TR" dirty="0" smtClean="0"/>
          </a:p>
          <a:p>
            <a:r>
              <a:rPr lang="tr-TR" dirty="0" smtClean="0"/>
              <a:t>Bu erişim yöntemleri verileri kendi protokollerine uygun olarak işleyerek iletirler.</a:t>
            </a:r>
          </a:p>
          <a:p>
            <a:endParaRPr lang="tr-TR" dirty="0" smtClean="0"/>
          </a:p>
          <a:p>
            <a:r>
              <a:rPr lang="tr-TR" dirty="0" smtClean="0"/>
              <a:t>Veri bağlantı katmanında veriler ağ katmanından fiziksel katmana gönderilirler.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081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5253054"/>
          </a:xfrm>
        </p:spPr>
        <p:txBody>
          <a:bodyPr>
            <a:normAutofit fontScale="77500" lnSpcReduction="20000"/>
          </a:bodyPr>
          <a:lstStyle/>
          <a:p>
            <a:r>
              <a:rPr lang="tr-TR" dirty="0" smtClean="0"/>
              <a:t>Bu aşamada veriler belli parçalara bölünür.</a:t>
            </a:r>
          </a:p>
          <a:p>
            <a:endParaRPr lang="tr-TR" dirty="0" smtClean="0"/>
          </a:p>
          <a:p>
            <a:r>
              <a:rPr lang="tr-TR" dirty="0" smtClean="0"/>
              <a:t>Bu parçalara çerçeve (</a:t>
            </a:r>
            <a:r>
              <a:rPr lang="tr-TR" dirty="0" err="1" smtClean="0"/>
              <a:t>frame</a:t>
            </a:r>
            <a:r>
              <a:rPr lang="tr-TR" dirty="0" smtClean="0"/>
              <a:t>) denir.</a:t>
            </a:r>
          </a:p>
          <a:p>
            <a:endParaRPr lang="tr-TR" dirty="0" smtClean="0"/>
          </a:p>
          <a:p>
            <a:r>
              <a:rPr lang="tr-TR" dirty="0" smtClean="0"/>
              <a:t>Çerçeveler verileri belli bir kontrol içinde göndermeyi sağlayan paketlerdir.</a:t>
            </a:r>
          </a:p>
          <a:p>
            <a:endParaRPr lang="tr-TR" dirty="0" smtClean="0"/>
          </a:p>
          <a:p>
            <a:r>
              <a:rPr lang="tr-TR" dirty="0" smtClean="0"/>
              <a:t>Veriler, paket olarak yapılandığından, paketler veri iletiminde önemli bir yer tutarlar.</a:t>
            </a:r>
          </a:p>
          <a:p>
            <a:endParaRPr lang="tr-TR" dirty="0" smtClean="0"/>
          </a:p>
          <a:p>
            <a:r>
              <a:rPr lang="tr-TR" dirty="0" smtClean="0"/>
              <a:t>Paketler, LAN üzerinde taşınan bir birim bilgidir.</a:t>
            </a:r>
          </a:p>
          <a:p>
            <a:endParaRPr lang="tr-TR" dirty="0" smtClean="0"/>
          </a:p>
          <a:p>
            <a:r>
              <a:rPr lang="tr-TR" dirty="0" smtClean="0"/>
              <a:t>Paketler OSI modelinin farklı katmanlarına göre işlenirler.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893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95930"/>
          </a:xfrm>
        </p:spPr>
        <p:txBody>
          <a:bodyPr>
            <a:normAutofit fontScale="77500" lnSpcReduction="20000"/>
          </a:bodyPr>
          <a:lstStyle/>
          <a:p>
            <a:r>
              <a:rPr lang="tr-TR" dirty="0" smtClean="0"/>
              <a:t>Bu işleme sarma (</a:t>
            </a:r>
            <a:r>
              <a:rPr lang="tr-TR" dirty="0" err="1" smtClean="0"/>
              <a:t>encapsulation</a:t>
            </a:r>
            <a:r>
              <a:rPr lang="tr-TR" dirty="0" smtClean="0"/>
              <a:t>) denir.</a:t>
            </a:r>
          </a:p>
          <a:p>
            <a:endParaRPr lang="tr-TR" dirty="0" smtClean="0"/>
          </a:p>
          <a:p>
            <a:r>
              <a:rPr lang="tr-TR" dirty="0" smtClean="0"/>
              <a:t>Bu işlemle her OSI katmanında bir üst düzeyden alınan veri işlenir ve ardından </a:t>
            </a:r>
            <a:r>
              <a:rPr lang="tr-TR" dirty="0" err="1" smtClean="0"/>
              <a:t>kapsüllenerek</a:t>
            </a:r>
            <a:r>
              <a:rPr lang="tr-TR" dirty="0" smtClean="0"/>
              <a:t> bir sonraki düzeye gönderilir.</a:t>
            </a:r>
          </a:p>
          <a:p>
            <a:endParaRPr lang="tr-TR" dirty="0" smtClean="0"/>
          </a:p>
          <a:p>
            <a:r>
              <a:rPr lang="tr-TR" dirty="0" smtClean="0"/>
              <a:t>Birçok sarma tekniği vardır. Bu işlem bir dizi protokol ile sağlanır. Ancak bütün sarma işlemlerinde veriye dokunulmadan ona ekleme yapılır.</a:t>
            </a:r>
          </a:p>
          <a:p>
            <a:endParaRPr lang="tr-TR" dirty="0" smtClean="0"/>
          </a:p>
          <a:p>
            <a:r>
              <a:rPr lang="tr-TR" dirty="0" smtClean="0"/>
              <a:t>Her katman, bilgisini ekleyerek veriyi bir sonraki katmana gönderir.</a:t>
            </a:r>
          </a:p>
          <a:p>
            <a:endParaRPr lang="tr-TR" dirty="0" smtClean="0"/>
          </a:p>
          <a:p>
            <a:r>
              <a:rPr lang="tr-TR" dirty="0" smtClean="0"/>
              <a:t>Ya da tam tersi her katman kendi elde ederek (çıkartarak) veriyi bir sonraki katmana gönderir.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999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338126"/>
            <a:ext cx="8229600" cy="5324492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tr-TR" dirty="0" smtClean="0"/>
              <a:t>                                                  </a:t>
            </a:r>
          </a:p>
          <a:p>
            <a:r>
              <a:rPr lang="tr-TR" sz="6700" dirty="0" smtClean="0"/>
              <a:t> </a:t>
            </a:r>
            <a:r>
              <a:rPr lang="tr-TR" sz="9600" dirty="0" smtClean="0"/>
              <a:t>Bu katman Adresleme, Hata saptama, Hakemlik ve </a:t>
            </a:r>
            <a:r>
              <a:rPr lang="tr-TR" sz="9600" dirty="0" err="1" smtClean="0"/>
              <a:t>Kapsüllenmiş</a:t>
            </a:r>
            <a:r>
              <a:rPr lang="tr-TR" sz="9600" dirty="0" smtClean="0"/>
              <a:t> datayı tanımlama       </a:t>
            </a:r>
          </a:p>
          <a:p>
            <a:pPr>
              <a:buNone/>
            </a:pPr>
            <a:r>
              <a:rPr lang="tr-TR" sz="9600" dirty="0" smtClean="0"/>
              <a:t>       fonksiyonlarına sahiptir.</a:t>
            </a:r>
          </a:p>
          <a:p>
            <a:endParaRPr lang="tr-TR" sz="9600" dirty="0" smtClean="0"/>
          </a:p>
          <a:p>
            <a:r>
              <a:rPr lang="tr-TR" sz="9600" dirty="0" smtClean="0"/>
              <a:t>Ethernet kartı hakemlik yapabilmek için </a:t>
            </a:r>
          </a:p>
          <a:p>
            <a:endParaRPr lang="tr-TR" sz="9600" dirty="0" smtClean="0"/>
          </a:p>
          <a:p>
            <a:r>
              <a:rPr lang="tr-TR" sz="9600" dirty="0" smtClean="0"/>
              <a:t>CSMA/CD (</a:t>
            </a:r>
            <a:r>
              <a:rPr lang="tr-TR" sz="9600" dirty="0" err="1" smtClean="0"/>
              <a:t>Carrier</a:t>
            </a:r>
            <a:r>
              <a:rPr lang="tr-TR" sz="9600" dirty="0" smtClean="0"/>
              <a:t> Sense </a:t>
            </a:r>
            <a:r>
              <a:rPr lang="tr-TR" sz="9600" dirty="0" err="1" smtClean="0"/>
              <a:t>Multiple</a:t>
            </a:r>
            <a:r>
              <a:rPr lang="tr-TR" sz="9600" dirty="0" smtClean="0"/>
              <a:t> Access </a:t>
            </a:r>
            <a:r>
              <a:rPr lang="tr-TR" sz="9600" dirty="0" err="1" smtClean="0"/>
              <a:t>with</a:t>
            </a:r>
            <a:r>
              <a:rPr lang="tr-TR" sz="9600" dirty="0" smtClean="0"/>
              <a:t> </a:t>
            </a:r>
            <a:r>
              <a:rPr lang="tr-TR" sz="9600" dirty="0" err="1" smtClean="0"/>
              <a:t>Collision</a:t>
            </a:r>
            <a:r>
              <a:rPr lang="tr-TR" sz="9600" dirty="0" smtClean="0"/>
              <a:t> </a:t>
            </a:r>
            <a:r>
              <a:rPr lang="tr-TR" sz="9600" dirty="0" err="1" smtClean="0"/>
              <a:t>Detect</a:t>
            </a:r>
            <a:r>
              <a:rPr lang="tr-TR" sz="9600" dirty="0" smtClean="0"/>
              <a:t>) algoritmasını kullanır. </a:t>
            </a:r>
          </a:p>
          <a:p>
            <a:endParaRPr lang="tr-TR" sz="9600" dirty="0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542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fig1881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071546"/>
            <a:ext cx="9144000" cy="5500726"/>
          </a:xfrm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85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253054"/>
          </a:xfrm>
        </p:spPr>
        <p:txBody>
          <a:bodyPr>
            <a:normAutofit fontScale="92500" lnSpcReduction="20000"/>
          </a:bodyPr>
          <a:lstStyle/>
          <a:p>
            <a:r>
              <a:rPr lang="tr-TR" dirty="0" smtClean="0"/>
              <a:t>Data link katmanında </a:t>
            </a:r>
            <a:r>
              <a:rPr lang="tr-TR" dirty="0" err="1" smtClean="0"/>
              <a:t>Freame</a:t>
            </a:r>
            <a:r>
              <a:rPr lang="tr-TR" dirty="0" smtClean="0"/>
              <a:t> </a:t>
            </a:r>
            <a:r>
              <a:rPr lang="tr-TR" dirty="0" err="1" smtClean="0"/>
              <a:t>Relay</a:t>
            </a:r>
            <a:r>
              <a:rPr lang="tr-TR" dirty="0" smtClean="0"/>
              <a:t>, ATM, HDLC protokollerini kullanabilir.</a:t>
            </a:r>
          </a:p>
          <a:p>
            <a:endParaRPr lang="tr-TR" dirty="0" smtClean="0"/>
          </a:p>
          <a:p>
            <a:r>
              <a:rPr lang="tr-TR" dirty="0" smtClean="0"/>
              <a:t>Ayrıca bu cihazlar arasındaki veri akış kontrolü için de protokol tanımlar.</a:t>
            </a:r>
          </a:p>
          <a:p>
            <a:endParaRPr lang="tr-TR" dirty="0" smtClean="0"/>
          </a:p>
          <a:p>
            <a:r>
              <a:rPr lang="tr-TR" dirty="0" smtClean="0"/>
              <a:t>IEEE 802, veri bağlantısı katmanını iki alt katmana ayırır:</a:t>
            </a:r>
          </a:p>
          <a:p>
            <a:endParaRPr lang="tr-TR" dirty="0" smtClean="0"/>
          </a:p>
          <a:p>
            <a:pPr>
              <a:buNone/>
            </a:pPr>
            <a:r>
              <a:rPr lang="tr-TR" dirty="0" smtClean="0"/>
              <a:t>                                      -----İPUCU-----</a:t>
            </a:r>
          </a:p>
          <a:p>
            <a:r>
              <a:rPr lang="tr-TR" dirty="0" smtClean="0"/>
              <a:t>IEEE 802, IEEE standartlarından biri olan yerel alan ağı ve </a:t>
            </a:r>
            <a:r>
              <a:rPr lang="tr-TR" dirty="0" err="1" smtClean="0"/>
              <a:t>metropolitan</a:t>
            </a:r>
            <a:r>
              <a:rPr lang="tr-TR" dirty="0" smtClean="0"/>
              <a:t> alan ağı standardıdır</a:t>
            </a:r>
            <a:endParaRPr lang="tr-TR" dirty="0"/>
          </a:p>
        </p:txBody>
      </p:sp>
      <p:pic>
        <p:nvPicPr>
          <p:cNvPr id="4" name="3 Resim" descr="Mjc3NzMxMz-tapu-islemlerinde-nelere-dikkat-edilmel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0145">
            <a:off x="5357818" y="4357694"/>
            <a:ext cx="1371594" cy="879227"/>
          </a:xfrm>
          <a:prstGeom prst="rect">
            <a:avLst/>
          </a:prstGeom>
        </p:spPr>
      </p:pic>
      <p:pic>
        <p:nvPicPr>
          <p:cNvPr id="5" name="4 Resim" descr="Mjc3NzMxMz-tapu-islemlerinde-nelere-dikkat-edilmel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0145">
            <a:off x="1962271" y="4340567"/>
            <a:ext cx="1371594" cy="879227"/>
          </a:xfrm>
          <a:prstGeom prst="rect">
            <a:avLst/>
          </a:prstGeom>
        </p:spPr>
      </p:pic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351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24492"/>
          </a:xfrm>
        </p:spPr>
        <p:txBody>
          <a:bodyPr>
            <a:normAutofit fontScale="70000" lnSpcReduction="20000"/>
          </a:bodyPr>
          <a:lstStyle/>
          <a:p>
            <a:r>
              <a:rPr lang="tr-TR" sz="3900" b="1" dirty="0" smtClean="0"/>
              <a:t>1 - </a:t>
            </a:r>
            <a:r>
              <a:rPr lang="tr-TR" sz="3900" b="1" dirty="0" err="1" smtClean="0"/>
              <a:t>Media</a:t>
            </a:r>
            <a:r>
              <a:rPr lang="tr-TR" sz="3900" b="1" dirty="0" smtClean="0"/>
              <a:t> Access </a:t>
            </a:r>
            <a:r>
              <a:rPr lang="tr-TR" sz="3900" b="1" dirty="0" err="1" smtClean="0"/>
              <a:t>Control</a:t>
            </a:r>
            <a:r>
              <a:rPr lang="tr-TR" sz="3900" b="1" dirty="0" smtClean="0"/>
              <a:t> (MAC) katmanı </a:t>
            </a:r>
          </a:p>
          <a:p>
            <a:endParaRPr lang="tr-TR" dirty="0" smtClean="0"/>
          </a:p>
          <a:p>
            <a:r>
              <a:rPr lang="tr-TR" dirty="0" smtClean="0"/>
              <a:t>Fiziksel adrese </a:t>
            </a:r>
            <a:r>
              <a:rPr lang="tr-TR" dirty="0" err="1" smtClean="0"/>
              <a:t>Media</a:t>
            </a:r>
            <a:r>
              <a:rPr lang="tr-TR" dirty="0" smtClean="0"/>
              <a:t> Access </a:t>
            </a:r>
            <a:r>
              <a:rPr lang="tr-TR" dirty="0" err="1" smtClean="0"/>
              <a:t>Control</a:t>
            </a:r>
            <a:r>
              <a:rPr lang="tr-TR" dirty="0" smtClean="0"/>
              <a:t>-MAC adresi denir.</a:t>
            </a:r>
          </a:p>
          <a:p>
            <a:endParaRPr lang="tr-TR" dirty="0" smtClean="0"/>
          </a:p>
          <a:p>
            <a:r>
              <a:rPr lang="tr-TR" dirty="0" smtClean="0"/>
              <a:t>MAC adresi, bilgisayarın </a:t>
            </a:r>
            <a:r>
              <a:rPr lang="tr-TR" dirty="0" err="1" smtClean="0"/>
              <a:t>ethernet</a:t>
            </a:r>
            <a:r>
              <a:rPr lang="tr-TR" dirty="0" smtClean="0"/>
              <a:t> kartı üreticisi tarafından kodlanan bir bilgidir.</a:t>
            </a:r>
          </a:p>
          <a:p>
            <a:endParaRPr lang="tr-TR" dirty="0" smtClean="0"/>
          </a:p>
          <a:p>
            <a:r>
              <a:rPr lang="tr-TR" dirty="0" smtClean="0"/>
              <a:t>Ortama Erişim Yönetimi, bir bilgisayar ağında, bir cihazın ağ donanımını tanımaya yarar.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smtClean="0"/>
              <a:t>Yani veriyi </a:t>
            </a:r>
            <a:r>
              <a:rPr lang="tr-TR" dirty="0" err="1" smtClean="0"/>
              <a:t>binary</a:t>
            </a:r>
            <a:r>
              <a:rPr lang="tr-TR" dirty="0" smtClean="0"/>
              <a:t> kodlar olan 1(bir) ve 0(sıfır) ‘</a:t>
            </a:r>
            <a:r>
              <a:rPr lang="tr-TR" dirty="0" err="1" smtClean="0"/>
              <a:t>lara</a:t>
            </a:r>
            <a:r>
              <a:rPr lang="tr-TR" dirty="0" smtClean="0"/>
              <a:t> çevirerek bir </a:t>
            </a:r>
          </a:p>
          <a:p>
            <a:pPr>
              <a:buNone/>
            </a:pPr>
            <a:r>
              <a:rPr lang="tr-TR" dirty="0" smtClean="0"/>
              <a:t>    sonraki katmana iletir.</a:t>
            </a:r>
          </a:p>
          <a:p>
            <a:endParaRPr lang="tr-TR" dirty="0" smtClean="0"/>
          </a:p>
          <a:p>
            <a:r>
              <a:rPr lang="tr-TR" dirty="0" smtClean="0"/>
              <a:t>Her donanım için özel bir adresi vardır.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962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tr-TR" dirty="0" smtClean="0"/>
              <a:t>    İnternete bağlanan her bilgisayara sistem tarafından verilen bir </a:t>
            </a:r>
            <a:r>
              <a:rPr lang="tr-TR" dirty="0" err="1" smtClean="0"/>
              <a:t>ayırdedici</a:t>
            </a:r>
            <a:r>
              <a:rPr lang="tr-TR" dirty="0" smtClean="0"/>
              <a:t> numara, yani bir tür "adres"tir.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    IP numarası sayesinde bilgisayarlar internette diğer bilgisayarlarla veri alışverişi yapar.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    Yani bilgisayarınızın IP numarası sayesinde, herhangi bir web sitesindeki bilgiler sizin bilgisayarınıza kadar ulaşır.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     Ancak IP numarası sayısı sonsuz değildir; bir protokol çerçevesinde sınırlı sayıda IP numarası vardır.</a:t>
            </a:r>
            <a:endParaRPr lang="tr-TR" dirty="0"/>
          </a:p>
        </p:txBody>
      </p:sp>
      <p:sp>
        <p:nvSpPr>
          <p:cNvPr id="5" name="4 Metin kutusu"/>
          <p:cNvSpPr txBox="1"/>
          <p:nvPr/>
        </p:nvSpPr>
        <p:spPr>
          <a:xfrm>
            <a:off x="1857356" y="1214422"/>
            <a:ext cx="1160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İP NEDİR ?</a:t>
            </a:r>
            <a:endParaRPr lang="tr-TR" dirty="0"/>
          </a:p>
        </p:txBody>
      </p:sp>
      <p:sp>
        <p:nvSpPr>
          <p:cNvPr id="6" name="5 Metin kutusu"/>
          <p:cNvSpPr txBox="1"/>
          <p:nvPr/>
        </p:nvSpPr>
        <p:spPr>
          <a:xfrm rot="17775991">
            <a:off x="4550671" y="680523"/>
            <a:ext cx="11776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     İPUCU!!</a:t>
            </a:r>
            <a:endParaRPr lang="tr-TR" dirty="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855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253054"/>
          </a:xfrm>
        </p:spPr>
        <p:txBody>
          <a:bodyPr>
            <a:normAutofit fontScale="70000" lnSpcReduction="20000"/>
          </a:bodyPr>
          <a:lstStyle/>
          <a:p>
            <a:r>
              <a:rPr lang="tr-TR" dirty="0" smtClean="0"/>
              <a:t>Aynı MAC adresine sahip birden fazla ağ cihazı yoktur ve MAC adresi sadece yerel ağlarda haberleşmeyi sağlar.</a:t>
            </a:r>
          </a:p>
          <a:p>
            <a:endParaRPr lang="tr-TR" dirty="0" smtClean="0"/>
          </a:p>
          <a:p>
            <a:r>
              <a:rPr lang="tr-TR" dirty="0" smtClean="0"/>
              <a:t>Ağdaki cihazların ağ ortamına(Örneğin: Kablo ) erişiminden ve veri iletim izninden sorumludur.</a:t>
            </a:r>
          </a:p>
          <a:p>
            <a:endParaRPr lang="tr-TR" dirty="0" smtClean="0"/>
          </a:p>
          <a:p>
            <a:r>
              <a:rPr lang="tr-TR" dirty="0" smtClean="0"/>
              <a:t>MAC alt katmanı veriyi hata kontrol kodu(CRC), alıcı ve gönderenin MAC adresleri ile beraber paketler</a:t>
            </a:r>
          </a:p>
          <a:p>
            <a:pPr>
              <a:buNone/>
            </a:pPr>
            <a:r>
              <a:rPr lang="tr-TR" dirty="0" smtClean="0"/>
              <a:t>    ve fiziksel katmana aktarır.</a:t>
            </a:r>
          </a:p>
          <a:p>
            <a:endParaRPr lang="tr-TR" dirty="0" smtClean="0"/>
          </a:p>
          <a:p>
            <a:r>
              <a:rPr lang="tr-TR" dirty="0" smtClean="0"/>
              <a:t>Alıcı tarafta da bu işlemleri tersine yapıp veriyi veri bağlantısı içindeki ikinci alt katman olan </a:t>
            </a:r>
            <a:r>
              <a:rPr lang="tr-TR" dirty="0" err="1" smtClean="0"/>
              <a:t>LLC'ye</a:t>
            </a:r>
            <a:r>
              <a:rPr lang="tr-TR" dirty="0" smtClean="0"/>
              <a:t> aktarmak görevi yine</a:t>
            </a:r>
          </a:p>
          <a:p>
            <a:endParaRPr lang="tr-TR" dirty="0" smtClean="0"/>
          </a:p>
          <a:p>
            <a:r>
              <a:rPr lang="tr-TR" dirty="0" smtClean="0"/>
              <a:t>MAC alt katmanına aittir.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161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143000"/>
          </a:xfrm>
        </p:spPr>
        <p:txBody>
          <a:bodyPr>
            <a:normAutofit/>
          </a:bodyPr>
          <a:lstStyle/>
          <a:p>
            <a:r>
              <a:rPr lang="tr-TR" dirty="0" smtClean="0"/>
              <a:t>2 -</a:t>
            </a:r>
            <a:r>
              <a:rPr lang="tr-TR" dirty="0" err="1" smtClean="0"/>
              <a:t>Logical</a:t>
            </a:r>
            <a:r>
              <a:rPr lang="tr-TR" dirty="0" smtClean="0"/>
              <a:t> Link </a:t>
            </a:r>
            <a:r>
              <a:rPr lang="tr-TR" dirty="0" err="1" smtClean="0"/>
              <a:t>Control</a:t>
            </a:r>
            <a:r>
              <a:rPr lang="tr-TR" dirty="0" smtClean="0"/>
              <a:t> (LLC) katman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Mantıksal bağlantı Kontrolü, bu alt katman bir üst katman olan Ağ Katmanı için geçiş görevi yapar.</a:t>
            </a:r>
          </a:p>
          <a:p>
            <a:endParaRPr lang="tr-TR" dirty="0" smtClean="0"/>
          </a:p>
          <a:p>
            <a:r>
              <a:rPr lang="tr-TR" dirty="0" smtClean="0"/>
              <a:t>Ağ katmanına iletilecek çerçeveler için taşıyıcı görevi görür.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smtClean="0"/>
              <a:t>Üçüncü katman olan Network </a:t>
            </a:r>
            <a:r>
              <a:rPr lang="tr-TR" dirty="0" err="1" smtClean="0"/>
              <a:t>Layer’a</a:t>
            </a:r>
            <a:r>
              <a:rPr lang="tr-TR" dirty="0" smtClean="0"/>
              <a:t> geçmeden önce veriler LLC alt katmanında işlenir.</a:t>
            </a:r>
          </a:p>
          <a:p>
            <a:endParaRPr lang="tr-TR" dirty="0" smtClean="0"/>
          </a:p>
          <a:p>
            <a:r>
              <a:rPr lang="tr-TR" dirty="0" smtClean="0"/>
              <a:t>Ağ katmanı protokollerinin tanımlanması daha sonra çözülmesi ve hata kontrollerinin sağlanmasından sorumludur.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523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95930"/>
          </a:xfrm>
        </p:spPr>
        <p:txBody>
          <a:bodyPr>
            <a:normAutofit fontScale="92500" lnSpcReduction="10000"/>
          </a:bodyPr>
          <a:lstStyle/>
          <a:p>
            <a:r>
              <a:rPr lang="tr-TR" dirty="0" smtClean="0"/>
              <a:t>LLC alt katmanı bir üst katman olan ağ katmanı (3. katman) için geçiş görevi görür.</a:t>
            </a:r>
          </a:p>
          <a:p>
            <a:endParaRPr lang="tr-TR" dirty="0" smtClean="0"/>
          </a:p>
          <a:p>
            <a:r>
              <a:rPr lang="tr-TR" dirty="0" smtClean="0"/>
              <a:t>Kullanılan protokole özel mantıksal </a:t>
            </a:r>
            <a:r>
              <a:rPr lang="tr-TR" dirty="0" err="1" smtClean="0"/>
              <a:t>portlar</a:t>
            </a:r>
            <a:r>
              <a:rPr lang="tr-TR" dirty="0" smtClean="0"/>
              <a:t> oluşturur(Service Access </a:t>
            </a:r>
            <a:r>
              <a:rPr lang="tr-TR" dirty="0" err="1" smtClean="0"/>
              <a:t>Points</a:t>
            </a:r>
            <a:r>
              <a:rPr lang="tr-TR" dirty="0" smtClean="0"/>
              <a:t>, </a:t>
            </a:r>
            <a:r>
              <a:rPr lang="tr-TR" dirty="0" err="1" smtClean="0"/>
              <a:t>SAPs</a:t>
            </a:r>
            <a:r>
              <a:rPr lang="tr-TR" dirty="0" smtClean="0"/>
              <a:t>).</a:t>
            </a:r>
          </a:p>
          <a:p>
            <a:endParaRPr lang="tr-TR" dirty="0" smtClean="0"/>
          </a:p>
          <a:p>
            <a:r>
              <a:rPr lang="tr-TR" dirty="0" smtClean="0"/>
              <a:t>Böylece kaynak </a:t>
            </a:r>
            <a:r>
              <a:rPr lang="tr-TR" dirty="0" err="1" smtClean="0"/>
              <a:t>makinada</a:t>
            </a:r>
            <a:r>
              <a:rPr lang="tr-TR" dirty="0" smtClean="0"/>
              <a:t> ve hedef </a:t>
            </a:r>
            <a:r>
              <a:rPr lang="tr-TR" dirty="0" err="1" smtClean="0"/>
              <a:t>makinada</a:t>
            </a:r>
            <a:r>
              <a:rPr lang="tr-TR" dirty="0" smtClean="0"/>
              <a:t> aynı protokoller iletişime geçebilir.</a:t>
            </a:r>
          </a:p>
          <a:p>
            <a:endParaRPr lang="tr-TR" dirty="0" smtClean="0"/>
          </a:p>
          <a:p>
            <a:r>
              <a:rPr lang="tr-TR" dirty="0" smtClean="0"/>
              <a:t>Örneğin iki bilgisayar arasında TCP/IP==TCP/IP protokolü oluşturularak iletişime geçilir.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973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24492"/>
          </a:xfrm>
        </p:spPr>
        <p:txBody>
          <a:bodyPr>
            <a:normAutofit fontScale="77500" lnSpcReduction="20000"/>
          </a:bodyPr>
          <a:lstStyle/>
          <a:p>
            <a:r>
              <a:rPr lang="tr-TR" dirty="0" smtClean="0"/>
              <a:t>LLC ayrıca veri paketlerinden bozuk gidenlerin (veya karşı taraf için alınanların) tekrar gönderilmesinden sorumludur.</a:t>
            </a:r>
          </a:p>
          <a:p>
            <a:endParaRPr lang="tr-TR" dirty="0" smtClean="0"/>
          </a:p>
          <a:p>
            <a:r>
              <a:rPr lang="tr-TR" dirty="0" smtClean="0"/>
              <a:t>Bu yolla, yani TCP protokolü ile iletilen veri kümelerinin sağlıklı bir şekilde karşı tarafa iletilmesi sağlanmış olur.</a:t>
            </a:r>
          </a:p>
          <a:p>
            <a:endParaRPr lang="tr-TR" dirty="0" smtClean="0"/>
          </a:p>
          <a:p>
            <a:r>
              <a:rPr lang="tr-TR" dirty="0" err="1" smtClean="0"/>
              <a:t>Flow</a:t>
            </a:r>
            <a:r>
              <a:rPr lang="tr-TR" dirty="0" smtClean="0"/>
              <a:t> </a:t>
            </a:r>
            <a:r>
              <a:rPr lang="tr-TR" dirty="0" err="1" smtClean="0"/>
              <a:t>Control</a:t>
            </a:r>
            <a:r>
              <a:rPr lang="tr-TR" dirty="0" smtClean="0"/>
              <a:t> yani alıcının </a:t>
            </a:r>
            <a:r>
              <a:rPr lang="tr-TR" dirty="0" err="1" smtClean="0"/>
              <a:t>işleyebileğinden</a:t>
            </a:r>
            <a:r>
              <a:rPr lang="tr-TR" dirty="0" smtClean="0"/>
              <a:t> fazla veri paketi gönderilerek boğulmasının engellenmesi de </a:t>
            </a:r>
            <a:r>
              <a:rPr lang="tr-TR" dirty="0" err="1" smtClean="0"/>
              <a:t>LLC'nin</a:t>
            </a:r>
            <a:r>
              <a:rPr lang="tr-TR" dirty="0" smtClean="0"/>
              <a:t> görevidir.</a:t>
            </a:r>
          </a:p>
          <a:p>
            <a:endParaRPr lang="tr-TR" dirty="0" smtClean="0"/>
          </a:p>
          <a:p>
            <a:r>
              <a:rPr lang="tr-TR" dirty="0" smtClean="0"/>
              <a:t>Diğer bir ifadeyle, karşı tarafın gönderilen paketleri işleyebilme kapasitesini anlayıp, veri transfer trafiğini (</a:t>
            </a:r>
            <a:r>
              <a:rPr lang="tr-TR" dirty="0" err="1" smtClean="0"/>
              <a:t>Maximum</a:t>
            </a:r>
            <a:r>
              <a:rPr lang="tr-TR" dirty="0" smtClean="0"/>
              <a:t> Transfer </a:t>
            </a:r>
            <a:r>
              <a:rPr lang="tr-TR" dirty="0" err="1" smtClean="0"/>
              <a:t>Unit</a:t>
            </a:r>
            <a:r>
              <a:rPr lang="tr-TR" dirty="0" smtClean="0"/>
              <a:t>-MTU) ayarlar.</a:t>
            </a:r>
          </a:p>
          <a:p>
            <a:endParaRPr lang="tr-TR" dirty="0" smtClean="0"/>
          </a:p>
          <a:p>
            <a:r>
              <a:rPr lang="tr-TR" dirty="0" smtClean="0"/>
              <a:t>Karşı tarafın veri trafiği altında boğulmasına engel olur.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63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osi-veri-ba-katman-13-63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7999"/>
          </a:xfrm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928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osi-veri-ba-katman-12-63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7999"/>
          </a:xfrm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174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5467368"/>
          </a:xfrm>
        </p:spPr>
        <p:txBody>
          <a:bodyPr>
            <a:normAutofit fontScale="92500" lnSpcReduction="10000"/>
          </a:bodyPr>
          <a:lstStyle/>
          <a:p>
            <a:r>
              <a:rPr lang="tr-TR" dirty="0" smtClean="0"/>
              <a:t>Veri bağlantısı katmanının iletişim kuralları(protokolleri) =</a:t>
            </a:r>
          </a:p>
          <a:p>
            <a:endParaRPr lang="tr-TR" dirty="0" smtClean="0"/>
          </a:p>
          <a:p>
            <a:r>
              <a:rPr lang="tr-TR" dirty="0" smtClean="0"/>
              <a:t>Ethernet</a:t>
            </a:r>
          </a:p>
          <a:p>
            <a:r>
              <a:rPr lang="tr-TR" dirty="0" err="1" smtClean="0"/>
              <a:t>Token</a:t>
            </a:r>
            <a:r>
              <a:rPr lang="tr-TR" dirty="0" smtClean="0"/>
              <a:t> Ring</a:t>
            </a:r>
          </a:p>
          <a:p>
            <a:r>
              <a:rPr lang="tr-TR" dirty="0" smtClean="0"/>
              <a:t>FDDI</a:t>
            </a:r>
          </a:p>
          <a:p>
            <a:r>
              <a:rPr lang="tr-TR" dirty="0" smtClean="0"/>
              <a:t>PPP</a:t>
            </a:r>
          </a:p>
          <a:p>
            <a:r>
              <a:rPr lang="tr-TR" dirty="0" smtClean="0"/>
              <a:t>HDLC</a:t>
            </a:r>
          </a:p>
          <a:p>
            <a:r>
              <a:rPr lang="tr-TR" dirty="0" err="1" smtClean="0"/>
              <a:t>Frame</a:t>
            </a:r>
            <a:r>
              <a:rPr lang="tr-TR" dirty="0" smtClean="0"/>
              <a:t> </a:t>
            </a:r>
            <a:r>
              <a:rPr lang="tr-TR" dirty="0" err="1" smtClean="0"/>
              <a:t>Relay</a:t>
            </a:r>
            <a:endParaRPr lang="tr-TR" dirty="0" smtClean="0"/>
          </a:p>
          <a:p>
            <a:r>
              <a:rPr lang="tr-TR" dirty="0" smtClean="0"/>
              <a:t>ATM</a:t>
            </a:r>
          </a:p>
          <a:p>
            <a:r>
              <a:rPr lang="tr-TR" dirty="0" err="1" smtClean="0"/>
              <a:t>Fibre</a:t>
            </a:r>
            <a:r>
              <a:rPr lang="tr-TR" dirty="0" smtClean="0"/>
              <a:t> </a:t>
            </a:r>
            <a:r>
              <a:rPr lang="tr-TR" dirty="0" err="1" smtClean="0"/>
              <a:t>Channel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986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24492"/>
          </a:xfrm>
        </p:spPr>
        <p:txBody>
          <a:bodyPr/>
          <a:lstStyle/>
          <a:p>
            <a:r>
              <a:rPr lang="tr-TR" dirty="0" smtClean="0"/>
              <a:t>Ağlarda bulunan çerçeve tipleri şöyledir:</a:t>
            </a:r>
          </a:p>
          <a:p>
            <a:endParaRPr lang="tr-TR" dirty="0" smtClean="0"/>
          </a:p>
          <a:p>
            <a:r>
              <a:rPr lang="tr-TR" dirty="0" smtClean="0"/>
              <a:t>802.2  Ethernet II</a:t>
            </a:r>
          </a:p>
          <a:p>
            <a:endParaRPr lang="tr-TR" dirty="0" smtClean="0"/>
          </a:p>
          <a:p>
            <a:r>
              <a:rPr lang="tr-TR" dirty="0" smtClean="0"/>
              <a:t>802.3  Ethernet</a:t>
            </a:r>
          </a:p>
          <a:p>
            <a:endParaRPr lang="tr-TR" dirty="0" smtClean="0"/>
          </a:p>
          <a:p>
            <a:r>
              <a:rPr lang="tr-TR" dirty="0" smtClean="0"/>
              <a:t>802.4  </a:t>
            </a:r>
            <a:r>
              <a:rPr lang="tr-TR" dirty="0" err="1" smtClean="0"/>
              <a:t>Token</a:t>
            </a:r>
            <a:r>
              <a:rPr lang="tr-TR" dirty="0" smtClean="0"/>
              <a:t> </a:t>
            </a:r>
            <a:r>
              <a:rPr lang="tr-TR" dirty="0" err="1" smtClean="0"/>
              <a:t>Bus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802.5  </a:t>
            </a:r>
            <a:r>
              <a:rPr lang="tr-TR" dirty="0" err="1" smtClean="0"/>
              <a:t>Token</a:t>
            </a:r>
            <a:r>
              <a:rPr lang="tr-TR" dirty="0" smtClean="0"/>
              <a:t> Ring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269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Bu Katmanda Çalışan Cihazlar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Ayrıca </a:t>
            </a:r>
            <a:r>
              <a:rPr lang="tr-TR" dirty="0" err="1" smtClean="0"/>
              <a:t>switch</a:t>
            </a:r>
            <a:r>
              <a:rPr lang="tr-TR" dirty="0" smtClean="0"/>
              <a:t> (anahtar) 2.katmanda çalışan bir cihazdır.</a:t>
            </a:r>
          </a:p>
          <a:p>
            <a:endParaRPr lang="tr-TR" dirty="0" smtClean="0"/>
          </a:p>
          <a:p>
            <a:r>
              <a:rPr lang="tr-TR" dirty="0" smtClean="0"/>
              <a:t>Çünkü 2. katmanda tanımlı MAC adreslerini algılayabilirler ve bir </a:t>
            </a:r>
            <a:r>
              <a:rPr lang="tr-TR" dirty="0" err="1" smtClean="0"/>
              <a:t>porttan</a:t>
            </a:r>
            <a:r>
              <a:rPr lang="tr-TR" dirty="0" smtClean="0"/>
              <a:t> gelen veri paketini(yine elektrik sinyalleri halinde) sadece gerekli olan </a:t>
            </a:r>
            <a:r>
              <a:rPr lang="tr-TR" dirty="0" err="1" smtClean="0"/>
              <a:t>porta</a:t>
            </a:r>
            <a:r>
              <a:rPr lang="tr-TR" dirty="0" smtClean="0"/>
              <a:t> (o </a:t>
            </a:r>
            <a:r>
              <a:rPr lang="tr-TR" dirty="0" err="1" smtClean="0"/>
              <a:t>porttaki</a:t>
            </a:r>
            <a:r>
              <a:rPr lang="tr-TR" dirty="0" smtClean="0"/>
              <a:t> </a:t>
            </a:r>
            <a:r>
              <a:rPr lang="tr-TR" dirty="0" err="1" smtClean="0"/>
              <a:t>makinanın</a:t>
            </a:r>
            <a:r>
              <a:rPr lang="tr-TR" dirty="0" smtClean="0"/>
              <a:t> MAC adresini bildiği için) yollayabilirler.</a:t>
            </a:r>
          </a:p>
          <a:p>
            <a:endParaRPr lang="tr-TR" dirty="0" smtClean="0"/>
          </a:p>
          <a:p>
            <a:r>
              <a:rPr lang="tr-TR" dirty="0" err="1" smtClean="0"/>
              <a:t>Hub</a:t>
            </a:r>
            <a:r>
              <a:rPr lang="tr-TR" dirty="0" smtClean="0"/>
              <a:t> ile kıyasladığımızda çok daha gelişmiş bir cihazdır.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168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2095</Words>
  <Application>Microsoft Office PowerPoint</Application>
  <PresentationFormat>Ekran Gösterisi (4:3)</PresentationFormat>
  <Paragraphs>291</Paragraphs>
  <Slides>40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40</vt:i4>
      </vt:variant>
    </vt:vector>
  </HeadingPairs>
  <TitlesOfParts>
    <vt:vector size="41" baseType="lpstr">
      <vt:lpstr>Ofis Teması</vt:lpstr>
      <vt:lpstr>PowerPoint Sunusu</vt:lpstr>
      <vt:lpstr>PowerPoint Sunusu</vt:lpstr>
      <vt:lpstr>       OSİ MODELİNDEN ÖNCE</vt:lpstr>
      <vt:lpstr>PowerPoint Sunusu</vt:lpstr>
      <vt:lpstr>PowerPoint Sunusu</vt:lpstr>
      <vt:lpstr>PowerPoint Sunusu</vt:lpstr>
      <vt:lpstr>                      İPUCU!</vt:lpstr>
      <vt:lpstr>            Ağ Topolojileri Nelerdir ?</vt:lpstr>
      <vt:lpstr>              Osi Katmanları</vt:lpstr>
      <vt:lpstr>PowerPoint Sunusu</vt:lpstr>
      <vt:lpstr>      Katmanlar Arasındaki İlişki</vt:lpstr>
      <vt:lpstr>PowerPoint Sunusu</vt:lpstr>
      <vt:lpstr>1.Katman: Fiziksel Katman</vt:lpstr>
      <vt:lpstr>    1. Katman: Fiziksel Katman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  2.Katman Veri Bağlantısı Katmanı</vt:lpstr>
      <vt:lpstr>        Veri Bağlantısı Katmanı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2 -Logical Link Control (LLC) katman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  Bu Katmanda Çalışan Cihazlar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PRO2000</dc:creator>
  <cp:lastModifiedBy>PRO2000</cp:lastModifiedBy>
  <cp:revision>12</cp:revision>
  <dcterms:created xsi:type="dcterms:W3CDTF">2017-01-05T09:38:01Z</dcterms:created>
  <dcterms:modified xsi:type="dcterms:W3CDTF">2020-07-10T12:50:25Z</dcterms:modified>
</cp:coreProperties>
</file>