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11766-CDC3-4C9F-983C-D99105530647}" type="datetimeFigureOut">
              <a:rPr lang="tr-TR" smtClean="0"/>
              <a:t>01.04.2020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35377C-D6C3-4312-B036-6E15CB88A988}"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F62CB235-FBE9-4318-8497-02FC5483F405}" type="slidenum">
              <a:rPr lang="tr-TR" smtClean="0"/>
              <a:pPr/>
              <a:t>27</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F62CB235-FBE9-4318-8497-02FC5483F405}" type="slidenum">
              <a:rPr lang="tr-TR" smtClean="0"/>
              <a:pPr/>
              <a:t>43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C4002411-B557-422A-A5CF-0035172C2CF0}" type="slidenum">
              <a:rPr lang="tr-TR" smtClean="0"/>
              <a:pPr/>
              <a:t>52</a:t>
            </a:fld>
            <a:endParaRPr lang="tr-TR"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9CDB69EB-BFB4-4BE0-99DC-1E597EDF85F0}" type="slidenum">
              <a:rPr lang="tr-TR" smtClean="0"/>
              <a:pPr/>
              <a:t>53</a:t>
            </a:fld>
            <a:endParaRPr lang="tr-TR"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363FB6BD-68CA-48A3-B768-FDE9EE2329C6}" type="slidenum">
              <a:rPr lang="tr-TR" smtClean="0"/>
              <a:pPr/>
              <a:t>54</a:t>
            </a:fld>
            <a:endParaRPr lang="tr-TR"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624DCF13-A375-458D-AC7A-2767CCD52AEC}" type="slidenum">
              <a:rPr lang="tr-TR" smtClean="0"/>
              <a:pPr/>
              <a:t>55</a:t>
            </a:fld>
            <a:endParaRPr lang="tr-TR"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66DD8DC1-5475-4BE2-9040-7FB6716E7848}" type="slidenum">
              <a:rPr lang="tr-TR" smtClean="0"/>
              <a:pPr/>
              <a:t>56</a:t>
            </a:fld>
            <a:endParaRPr lang="tr-TR"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2D9C4C1F-EBE4-4381-8B02-01AB5B7A1840}" type="slidenum">
              <a:rPr lang="tr-TR" smtClean="0"/>
              <a:pPr/>
              <a:t>57</a:t>
            </a:fld>
            <a:endParaRPr lang="tr-TR"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miter lim="800000"/>
            <a:headEnd/>
            <a:tailEnd/>
          </a:ln>
        </p:spPr>
        <p:txBody>
          <a:bodyPr/>
          <a:lstStyle/>
          <a:p>
            <a:fld id="{0D95BA0A-A368-4EA6-939B-BC72748B079C}" type="slidenum">
              <a:rPr lang="tr-TR" smtClean="0"/>
              <a:pPr/>
              <a:t>58</a:t>
            </a:fld>
            <a:endParaRPr lang="tr-TR"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ACF6FBC3-F88B-4FE3-8FD0-766987F1C881}" type="slidenum">
              <a:rPr lang="tr-TR" smtClean="0"/>
              <a:pPr/>
              <a:t>59</a:t>
            </a:fld>
            <a:endParaRPr lang="tr-TR"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B6529643-F444-42F9-9ACE-CD1E9AC5062C}" type="slidenum">
              <a:rPr lang="tr-TR" smtClean="0"/>
              <a:pPr/>
              <a:t>60</a:t>
            </a:fld>
            <a:endParaRPr lang="tr-TR"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miter lim="800000"/>
            <a:headEnd/>
            <a:tailEnd/>
          </a:ln>
        </p:spPr>
        <p:txBody>
          <a:bodyPr/>
          <a:lstStyle/>
          <a:p>
            <a:fld id="{CA720CF1-0202-4924-82F0-60E8579C261E}" type="slidenum">
              <a:rPr lang="tr-TR" smtClean="0"/>
              <a:pPr/>
              <a:t>61</a:t>
            </a:fld>
            <a:endParaRPr lang="tr-TR"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miter lim="800000"/>
            <a:headEnd/>
            <a:tailEnd/>
          </a:ln>
        </p:spPr>
        <p:txBody>
          <a:bodyPr/>
          <a:lstStyle/>
          <a:p>
            <a:fld id="{D756A6FE-9D0A-4145-95A1-7CBB40974F62}" type="slidenum">
              <a:rPr lang="tr-TR" smtClean="0"/>
              <a:pPr/>
              <a:t>62</a:t>
            </a:fld>
            <a:endParaRPr lang="tr-TR"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miter lim="800000"/>
            <a:headEnd/>
            <a:tailEnd/>
          </a:ln>
        </p:spPr>
        <p:txBody>
          <a:bodyPr/>
          <a:lstStyle/>
          <a:p>
            <a:fld id="{77FCC517-29A3-4642-9507-56990FD15DF9}" type="slidenum">
              <a:rPr lang="tr-TR" smtClean="0"/>
              <a:pPr/>
              <a:t>63</a:t>
            </a:fld>
            <a:endParaRPr lang="tr-TR"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5A09CD3-7688-473B-86A3-B60C1B3AB709}" type="datetimeFigureOut">
              <a:rPr lang="tr-TR" smtClean="0"/>
              <a:pPr/>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5DBCCC0-18AF-4104-8CFD-401736F25C40}"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C22B1735-0DE5-4C73-9C39-FCA7621E4C34}"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09CD3-7688-473B-86A3-B60C1B3AB709}" type="datetimeFigureOut">
              <a:rPr lang="tr-TR" smtClean="0"/>
              <a:pPr/>
              <a:t>01.04.2020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BCCC0-18AF-4104-8CFD-401736F25C40}"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4800" b="1" dirty="0" smtClean="0"/>
              <a:t>ENZİMLER</a:t>
            </a:r>
            <a:endParaRPr lang="tr-TR" sz="4800" b="1" dirty="0"/>
          </a:p>
        </p:txBody>
      </p:sp>
      <p:sp>
        <p:nvSpPr>
          <p:cNvPr id="3" name="2 Alt Başlık"/>
          <p:cNvSpPr>
            <a:spLocks noGrp="1"/>
          </p:cNvSpPr>
          <p:nvPr>
            <p:ph type="subTitle" idx="1"/>
          </p:nvPr>
        </p:nvSpPr>
        <p:spPr/>
        <p:txBody>
          <a:bodyPr/>
          <a:lstStyle/>
          <a:p>
            <a:r>
              <a:rPr lang="tr-TR" b="1" dirty="0" err="1" smtClean="0">
                <a:solidFill>
                  <a:schemeClr val="tx1"/>
                </a:solidFill>
              </a:rPr>
              <a:t>Doç.Dr</a:t>
            </a:r>
            <a:r>
              <a:rPr lang="tr-TR" b="1" dirty="0" smtClean="0">
                <a:solidFill>
                  <a:schemeClr val="tx1"/>
                </a:solidFill>
              </a:rPr>
              <a:t>. Emine </a:t>
            </a:r>
            <a:r>
              <a:rPr lang="tr-TR" b="1" dirty="0" err="1" smtClean="0">
                <a:solidFill>
                  <a:schemeClr val="tx1"/>
                </a:solidFill>
              </a:rPr>
              <a:t>DIRAMAN</a:t>
            </a:r>
            <a:endParaRPr lang="tr-TR"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lgn="just"/>
            <a:r>
              <a:rPr lang="tr-TR" dirty="0" smtClean="0">
                <a:latin typeface="Times New Roman" pitchFamily="18" charset="0"/>
                <a:cs typeface="Times New Roman" pitchFamily="18" charset="0"/>
              </a:rPr>
              <a:t>Kimyasal reaksiyonları hızlandıran bileşiklere </a:t>
            </a:r>
            <a:r>
              <a:rPr lang="tr-TR" b="1" dirty="0" smtClean="0">
                <a:latin typeface="Times New Roman" pitchFamily="18" charset="0"/>
                <a:cs typeface="Times New Roman" pitchFamily="18" charset="0"/>
              </a:rPr>
              <a:t>KATALİZÖR</a:t>
            </a:r>
            <a:r>
              <a:rPr lang="tr-TR" dirty="0" smtClean="0">
                <a:latin typeface="Times New Roman" pitchFamily="18" charset="0"/>
                <a:cs typeface="Times New Roman" pitchFamily="18" charset="0"/>
              </a:rPr>
              <a:t> denir.</a:t>
            </a:r>
          </a:p>
          <a:p>
            <a:pPr algn="just"/>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Canlıların yaşamları boyunca, vücutlarında çok çeşitli kimyasal reaksiyonlar gerçekleşir. Bu biyokimyasal reaksiyonların hepsi enzimler tarafından yürütülürler.</a:t>
            </a:r>
          </a:p>
          <a:p>
            <a:pPr algn="just"/>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İşte vücudumuzda meydana gelen biyokimyasal</a:t>
            </a:r>
          </a:p>
          <a:p>
            <a:pPr>
              <a:buNone/>
            </a:pPr>
            <a:r>
              <a:rPr lang="tr-TR" dirty="0" smtClean="0">
                <a:latin typeface="Times New Roman" pitchFamily="18" charset="0"/>
                <a:cs typeface="Times New Roman" pitchFamily="18" charset="0"/>
              </a:rPr>
              <a:t>reaksiyonları katalizleyen protein yapısındaki organik</a:t>
            </a:r>
          </a:p>
          <a:p>
            <a:pPr>
              <a:buNone/>
            </a:pPr>
            <a:r>
              <a:rPr lang="tr-TR" dirty="0" smtClean="0">
                <a:latin typeface="Times New Roman" pitchFamily="18" charset="0"/>
                <a:cs typeface="Times New Roman" pitchFamily="18" charset="0"/>
              </a:rPr>
              <a:t>kimyasal maddelere ve bu  reaksiyonların hızını</a:t>
            </a:r>
          </a:p>
          <a:p>
            <a:pPr>
              <a:buNone/>
            </a:pPr>
            <a:r>
              <a:rPr lang="tr-TR" dirty="0" smtClean="0">
                <a:latin typeface="Times New Roman" pitchFamily="18" charset="0"/>
                <a:cs typeface="Times New Roman" pitchFamily="18" charset="0"/>
              </a:rPr>
              <a:t>arttıran biyolojik  katalizörlere </a:t>
            </a:r>
            <a:r>
              <a:rPr lang="tr-TR" b="1" dirty="0" smtClean="0">
                <a:latin typeface="Times New Roman" pitchFamily="18" charset="0"/>
                <a:cs typeface="Times New Roman" pitchFamily="18" charset="0"/>
              </a:rPr>
              <a:t>ENZİM</a:t>
            </a:r>
            <a:r>
              <a:rPr lang="tr-TR" dirty="0" smtClean="0">
                <a:latin typeface="Times New Roman" pitchFamily="18" charset="0"/>
                <a:cs typeface="Times New Roman" pitchFamily="18" charset="0"/>
              </a:rPr>
              <a:t> denir.</a:t>
            </a:r>
          </a:p>
          <a:p>
            <a:pPr algn="just"/>
            <a:endParaRPr lang="tr-TR" dirty="0" smtClean="0">
              <a:latin typeface="Times New Roman" pitchFamily="18" charset="0"/>
            </a:endParaRPr>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9144000" cy="6486203"/>
          </a:xfrm>
        </p:spPr>
        <p:txBody>
          <a:bodyPr>
            <a:normAutofit/>
          </a:bodyPr>
          <a:lstStyle/>
          <a:p>
            <a:endParaRPr lang="tr-TR" dirty="0" smtClean="0"/>
          </a:p>
          <a:p>
            <a:pPr>
              <a:buNone/>
            </a:pPr>
            <a:r>
              <a:rPr lang="tr-TR" b="1" dirty="0" smtClean="0"/>
              <a:t>    Enzimlerin Katalitik Etkinliği </a:t>
            </a:r>
          </a:p>
          <a:p>
            <a:pPr>
              <a:buNone/>
            </a:pPr>
            <a:r>
              <a:rPr lang="tr-TR" dirty="0" smtClean="0"/>
              <a:t>•Enzimler biyokatalizörlerdir, </a:t>
            </a:r>
          </a:p>
          <a:p>
            <a:pPr>
              <a:buNone/>
            </a:pPr>
            <a:r>
              <a:rPr lang="tr-TR" dirty="0" smtClean="0"/>
              <a:t>•Temel 3 karakteristiğe sahip biyolojik maddelerdir: </a:t>
            </a:r>
          </a:p>
          <a:p>
            <a:pPr>
              <a:buNone/>
            </a:pPr>
            <a:r>
              <a:rPr lang="tr-TR" dirty="0" smtClean="0"/>
              <a:t>   a) Biyokimyasal reaksiyonları hızlandıracak güçtedir </a:t>
            </a:r>
          </a:p>
          <a:p>
            <a:pPr>
              <a:buNone/>
            </a:pPr>
            <a:r>
              <a:rPr lang="tr-TR" dirty="0" smtClean="0"/>
              <a:t>   b) Reaksiyonun sonunda değişmemiş olarak çıkarlar </a:t>
            </a:r>
          </a:p>
          <a:p>
            <a:pPr>
              <a:buNone/>
            </a:pPr>
            <a:r>
              <a:rPr lang="tr-TR" dirty="0" smtClean="0"/>
              <a:t>   c) </a:t>
            </a:r>
            <a:r>
              <a:rPr lang="tr-TR" dirty="0" err="1" smtClean="0"/>
              <a:t>Substrat</a:t>
            </a:r>
            <a:r>
              <a:rPr lang="tr-TR" dirty="0" smtClean="0"/>
              <a:t> </a:t>
            </a:r>
            <a:r>
              <a:rPr lang="tr-TR" dirty="0" err="1" smtClean="0"/>
              <a:t>derişimine</a:t>
            </a:r>
            <a:r>
              <a:rPr lang="tr-TR" dirty="0" smtClean="0"/>
              <a:t> göre çok az miktarda etkirler. </a:t>
            </a:r>
          </a:p>
          <a:p>
            <a:pPr>
              <a:buNone/>
            </a:pPr>
            <a:r>
              <a:rPr lang="tr-TR" dirty="0" smtClean="0"/>
              <a:t>•Enzimler reaksiyonları başlatır veya hızlandırırlar, oysa yokluklarında bunlar olmaz. </a:t>
            </a:r>
          </a:p>
          <a:p>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
            <a:ext cx="9144000" cy="1268759"/>
          </a:xfrm>
        </p:spPr>
        <p:txBody>
          <a:bodyPr/>
          <a:lstStyle/>
          <a:p>
            <a:endParaRPr lang="tr-TR" dirty="0" smtClean="0"/>
          </a:p>
          <a:p>
            <a:pPr>
              <a:buNone/>
            </a:pPr>
            <a:r>
              <a:rPr lang="tr-TR" sz="2400" b="1" dirty="0" smtClean="0">
                <a:latin typeface="Times New Roman" pitchFamily="18" charset="0"/>
                <a:cs typeface="Times New Roman" pitchFamily="18" charset="0"/>
              </a:rPr>
              <a:t>Enzimle katalizlenen bir reaksiyon için reaksiyon görünümü </a:t>
            </a:r>
            <a:endParaRPr lang="tr-TR"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1187624" y="1196752"/>
            <a:ext cx="4320481" cy="5661248"/>
          </a:xfrm>
          <a:prstGeom prst="rect">
            <a:avLst/>
          </a:prstGeom>
          <a:noFill/>
          <a:ln w="9525">
            <a:noFill/>
            <a:miter lim="800000"/>
            <a:headEnd/>
            <a:tailEnd/>
          </a:ln>
        </p:spPr>
      </p:pic>
      <p:sp>
        <p:nvSpPr>
          <p:cNvPr id="5" name="4 Dikdörtgen"/>
          <p:cNvSpPr/>
          <p:nvPr/>
        </p:nvSpPr>
        <p:spPr>
          <a:xfrm>
            <a:off x="5652120" y="2708920"/>
            <a:ext cx="3096344" cy="1107996"/>
          </a:xfrm>
          <a:prstGeom prst="rect">
            <a:avLst/>
          </a:prstGeom>
        </p:spPr>
        <p:txBody>
          <a:bodyPr wrap="square">
            <a:spAutoFit/>
          </a:bodyPr>
          <a:lstStyle/>
          <a:p>
            <a:endParaRPr lang="tr-TR" dirty="0" smtClean="0"/>
          </a:p>
          <a:p>
            <a:r>
              <a:rPr lang="tr-TR" sz="2400" b="1" dirty="0" smtClean="0">
                <a:solidFill>
                  <a:srgbClr val="FF0000"/>
                </a:solidFill>
              </a:rPr>
              <a:t>katalizlenmeyen </a:t>
            </a:r>
            <a:r>
              <a:rPr lang="tr-TR" sz="2400" b="1" dirty="0" smtClean="0"/>
              <a:t>Enzimle katalizlenen </a:t>
            </a:r>
            <a:endParaRPr lang="tr-TR"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altLang="tr-TR" b="1" dirty="0" smtClean="0">
                <a:solidFill>
                  <a:srgbClr val="0000FF"/>
                </a:solidFill>
                <a:latin typeface="Times New Roman" pitchFamily="18" charset="0"/>
              </a:rPr>
              <a:t>   </a:t>
            </a:r>
          </a:p>
          <a:p>
            <a:pPr>
              <a:buNone/>
            </a:pPr>
            <a:r>
              <a:rPr lang="tr-TR" altLang="tr-TR" b="1" dirty="0" smtClean="0">
                <a:solidFill>
                  <a:srgbClr val="0000FF"/>
                </a:solidFill>
                <a:latin typeface="Times New Roman" pitchFamily="18" charset="0"/>
              </a:rPr>
              <a:t>    Enzimler</a:t>
            </a:r>
            <a:r>
              <a:rPr lang="tr-TR" altLang="tr-TR" dirty="0" smtClean="0">
                <a:solidFill>
                  <a:srgbClr val="000000"/>
                </a:solidFill>
                <a:latin typeface="Times New Roman" pitchFamily="18" charset="0"/>
              </a:rPr>
              <a:t>,</a:t>
            </a:r>
          </a:p>
          <a:p>
            <a:pPr>
              <a:buNone/>
            </a:pPr>
            <a:endParaRPr lang="tr-TR" altLang="tr-TR" dirty="0" smtClean="0">
              <a:solidFill>
                <a:srgbClr val="000000"/>
              </a:solidFill>
              <a:latin typeface="Times New Roman" pitchFamily="18" charset="0"/>
            </a:endParaRPr>
          </a:p>
          <a:p>
            <a:pPr>
              <a:buClr>
                <a:srgbClr val="FF0066"/>
              </a:buClr>
              <a:buFont typeface="Wingdings" pitchFamily="2" charset="2"/>
              <a:buChar char="§"/>
            </a:pPr>
            <a:r>
              <a:rPr lang="tr-TR" altLang="tr-TR" dirty="0" smtClean="0">
                <a:solidFill>
                  <a:srgbClr val="000000"/>
                </a:solidFill>
                <a:latin typeface="Times New Roman" pitchFamily="18" charset="0"/>
              </a:rPr>
              <a:t>Protein yapısında maddelerdir.</a:t>
            </a:r>
          </a:p>
          <a:p>
            <a:pPr>
              <a:buClr>
                <a:srgbClr val="FF0066"/>
              </a:buClr>
              <a:buFont typeface="Wingdings" pitchFamily="2" charset="2"/>
              <a:buChar char="§"/>
            </a:pPr>
            <a:r>
              <a:rPr lang="tr-TR" altLang="tr-TR" dirty="0" smtClean="0">
                <a:solidFill>
                  <a:srgbClr val="000000"/>
                </a:solidFill>
                <a:latin typeface="Times New Roman" pitchFamily="18" charset="0"/>
              </a:rPr>
              <a:t>Hücrenin gereksinimine uygun kataliz yaparlar. </a:t>
            </a:r>
          </a:p>
          <a:p>
            <a:pPr>
              <a:buClr>
                <a:srgbClr val="FF0066"/>
              </a:buClr>
              <a:buFont typeface="Wingdings" pitchFamily="2" charset="2"/>
              <a:buChar char="§"/>
            </a:pPr>
            <a:r>
              <a:rPr lang="tr-TR" altLang="tr-TR" dirty="0" smtClean="0">
                <a:solidFill>
                  <a:srgbClr val="000000"/>
                </a:solidFill>
                <a:latin typeface="Times New Roman" pitchFamily="18" charset="0"/>
              </a:rPr>
              <a:t>Hücre içindeki yerleşimleri </a:t>
            </a:r>
            <a:r>
              <a:rPr lang="tr-TR" altLang="tr-TR" dirty="0" err="1" smtClean="0">
                <a:solidFill>
                  <a:srgbClr val="000000"/>
                </a:solidFill>
                <a:latin typeface="Times New Roman" pitchFamily="18" charset="0"/>
              </a:rPr>
              <a:t>metabolik</a:t>
            </a:r>
            <a:r>
              <a:rPr lang="tr-TR" altLang="tr-TR" dirty="0" smtClean="0">
                <a:solidFill>
                  <a:srgbClr val="000000"/>
                </a:solidFill>
                <a:latin typeface="Times New Roman" pitchFamily="18" charset="0"/>
              </a:rPr>
              <a:t> olayların özelliğine göre düzenlenmiştir</a:t>
            </a:r>
          </a:p>
          <a:p>
            <a:pPr>
              <a:buClr>
                <a:srgbClr val="FF0066"/>
              </a:buClr>
              <a:buFont typeface="Wingdings" pitchFamily="2" charset="2"/>
              <a:buChar char="§"/>
            </a:pPr>
            <a:endParaRPr lang="tr-TR" dirty="0" smtClean="0">
              <a:solidFill>
                <a:srgbClr val="000000"/>
              </a:solidFill>
              <a:latin typeface="Times New Roman" pitchFamily="18" charset="0"/>
            </a:endParaRPr>
          </a:p>
          <a:p>
            <a:pPr>
              <a:buNone/>
            </a:pPr>
            <a:r>
              <a:rPr lang="tr-TR" dirty="0" smtClean="0"/>
              <a:t>        </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b="1" dirty="0" smtClean="0"/>
              <a:t>     </a:t>
            </a:r>
          </a:p>
          <a:p>
            <a:pPr>
              <a:buNone/>
            </a:pPr>
            <a:r>
              <a:rPr lang="tr-TR" b="1" dirty="0" smtClean="0"/>
              <a:t>      Tarihçe:</a:t>
            </a:r>
          </a:p>
          <a:p>
            <a:pPr>
              <a:buNone/>
            </a:pPr>
            <a:endParaRPr lang="tr-TR" dirty="0" smtClean="0"/>
          </a:p>
          <a:p>
            <a:pPr>
              <a:buNone/>
            </a:pPr>
            <a:r>
              <a:rPr lang="tr-TR" dirty="0" smtClean="0"/>
              <a:t>•İlk defa </a:t>
            </a:r>
            <a:r>
              <a:rPr lang="tr-TR" b="1" dirty="0" smtClean="0"/>
              <a:t>1833 yılında </a:t>
            </a:r>
            <a:r>
              <a:rPr lang="tr-TR" dirty="0" smtClean="0"/>
              <a:t>Payan ve </a:t>
            </a:r>
            <a:r>
              <a:rPr lang="tr-TR" dirty="0" err="1" smtClean="0"/>
              <a:t>Persöz</a:t>
            </a:r>
            <a:r>
              <a:rPr lang="tr-TR" dirty="0" smtClean="0"/>
              <a:t> adlı araştırıcılar,</a:t>
            </a:r>
          </a:p>
          <a:p>
            <a:pPr>
              <a:buNone/>
            </a:pPr>
            <a:r>
              <a:rPr lang="tr-TR" dirty="0" smtClean="0"/>
              <a:t>Alkol kullanmak suretiyle malt ekstresinden nişastayı</a:t>
            </a:r>
          </a:p>
          <a:p>
            <a:pPr>
              <a:buNone/>
            </a:pPr>
            <a:r>
              <a:rPr lang="tr-TR" dirty="0" smtClean="0"/>
              <a:t>sindiren enzimi ayırt etmişler ve buna “</a:t>
            </a:r>
            <a:r>
              <a:rPr lang="tr-TR" b="1" dirty="0" err="1" smtClean="0"/>
              <a:t>Diastaz</a:t>
            </a:r>
            <a:r>
              <a:rPr lang="tr-TR" b="1" dirty="0" smtClean="0"/>
              <a:t>” </a:t>
            </a:r>
            <a:r>
              <a:rPr lang="tr-TR" dirty="0" smtClean="0"/>
              <a:t>adını</a:t>
            </a:r>
          </a:p>
          <a:p>
            <a:pPr>
              <a:buNone/>
            </a:pPr>
            <a:r>
              <a:rPr lang="tr-TR" dirty="0" smtClean="0"/>
              <a:t>vermişler. </a:t>
            </a:r>
          </a:p>
          <a:p>
            <a:pPr>
              <a:buNone/>
            </a:pPr>
            <a:r>
              <a:rPr lang="tr-TR" dirty="0" smtClean="0"/>
              <a:t>•Daha sonra, </a:t>
            </a:r>
            <a:r>
              <a:rPr lang="tr-TR" b="1" dirty="0" smtClean="0"/>
              <a:t>1836 yılında </a:t>
            </a:r>
            <a:r>
              <a:rPr lang="tr-TR" dirty="0" err="1" smtClean="0"/>
              <a:t>Schwan</a:t>
            </a:r>
            <a:r>
              <a:rPr lang="tr-TR" dirty="0" smtClean="0"/>
              <a:t>, mide suyundan</a:t>
            </a:r>
          </a:p>
          <a:p>
            <a:pPr>
              <a:buNone/>
            </a:pPr>
            <a:r>
              <a:rPr lang="tr-TR" dirty="0" smtClean="0"/>
              <a:t>“</a:t>
            </a:r>
            <a:r>
              <a:rPr lang="tr-TR" b="1" dirty="0" smtClean="0"/>
              <a:t>Pepsin”i </a:t>
            </a:r>
            <a:r>
              <a:rPr lang="tr-TR" dirty="0" smtClean="0"/>
              <a:t>elde etmiş. </a:t>
            </a:r>
          </a:p>
          <a:p>
            <a:pPr>
              <a:buNone/>
            </a:pPr>
            <a:endParaRPr lang="tr-TR"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a:t>
            </a:r>
            <a:r>
              <a:rPr lang="tr-TR" b="1" dirty="0" smtClean="0"/>
              <a:t>1894 yıllarında </a:t>
            </a:r>
            <a:r>
              <a:rPr lang="tr-TR" dirty="0" err="1" smtClean="0"/>
              <a:t>Chittenden’in</a:t>
            </a:r>
            <a:r>
              <a:rPr lang="tr-TR" dirty="0" smtClean="0"/>
              <a:t> enzimler için ileri</a:t>
            </a:r>
          </a:p>
          <a:p>
            <a:pPr>
              <a:buNone/>
            </a:pPr>
            <a:r>
              <a:rPr lang="tr-TR" dirty="0" smtClean="0"/>
              <a:t>  sürdüğü üç kavram </a:t>
            </a:r>
            <a:r>
              <a:rPr lang="tr-TR" dirty="0" err="1" smtClean="0"/>
              <a:t>enzimoloji</a:t>
            </a:r>
            <a:r>
              <a:rPr lang="tr-TR" dirty="0" smtClean="0"/>
              <a:t> tarihinde bir dönüm</a:t>
            </a:r>
          </a:p>
          <a:p>
            <a:pPr>
              <a:buNone/>
            </a:pPr>
            <a:r>
              <a:rPr lang="tr-TR" dirty="0" smtClean="0"/>
              <a:t>  noktası olmuştur. Bu kavramlar günümüzde bile</a:t>
            </a:r>
          </a:p>
          <a:p>
            <a:pPr>
              <a:buNone/>
            </a:pPr>
            <a:r>
              <a:rPr lang="tr-TR" dirty="0" smtClean="0"/>
              <a:t>  geçerliliğini korumaktadır. Bunlar: </a:t>
            </a:r>
          </a:p>
          <a:p>
            <a:pPr>
              <a:buNone/>
            </a:pPr>
            <a:r>
              <a:rPr lang="tr-TR" b="1" dirty="0" smtClean="0"/>
              <a:t>1-</a:t>
            </a:r>
            <a:r>
              <a:rPr lang="tr-TR" dirty="0" smtClean="0"/>
              <a:t>Enzimler proteinden oluşmuştur</a:t>
            </a:r>
          </a:p>
          <a:p>
            <a:pPr>
              <a:buNone/>
            </a:pPr>
            <a:r>
              <a:rPr lang="tr-TR" b="1" dirty="0" smtClean="0"/>
              <a:t>2-</a:t>
            </a:r>
            <a:r>
              <a:rPr lang="tr-TR" dirty="0" smtClean="0"/>
              <a:t>Katalitik aktivite, bir bakıma enzim proteinin özel yapısına bağlı olarak ortaya çıkmaktadır</a:t>
            </a:r>
          </a:p>
          <a:p>
            <a:pPr>
              <a:buNone/>
            </a:pPr>
            <a:r>
              <a:rPr lang="tr-TR" b="1" dirty="0" smtClean="0"/>
              <a:t>3-</a:t>
            </a:r>
            <a:r>
              <a:rPr lang="tr-TR" dirty="0" smtClean="0"/>
              <a:t>Enzimler, pasif katalizörler olmayıp </a:t>
            </a:r>
            <a:r>
              <a:rPr lang="tr-TR" dirty="0" err="1" smtClean="0"/>
              <a:t>substratları</a:t>
            </a:r>
            <a:r>
              <a:rPr lang="tr-TR" dirty="0" smtClean="0"/>
              <a:t> ile ara kompleksler yaparak</a:t>
            </a:r>
          </a:p>
          <a:p>
            <a:pPr>
              <a:buNone/>
            </a:pPr>
            <a:r>
              <a:rPr lang="tr-TR" dirty="0" smtClean="0"/>
              <a:t>    ödev yapan aktif moleküllerdir.</a:t>
            </a:r>
          </a:p>
          <a:p>
            <a:pPr>
              <a:buNone/>
            </a:pPr>
            <a:endParaRPr lang="tr-TR" dirty="0" smtClean="0"/>
          </a:p>
          <a:p>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a:t>
            </a:r>
            <a:r>
              <a:rPr lang="tr-TR" b="1" dirty="0" smtClean="0"/>
              <a:t>1926’da</a:t>
            </a:r>
            <a:r>
              <a:rPr lang="tr-TR" dirty="0" smtClean="0"/>
              <a:t> </a:t>
            </a:r>
            <a:r>
              <a:rPr lang="tr-TR" dirty="0" err="1" smtClean="0"/>
              <a:t>Sumner</a:t>
            </a:r>
            <a:r>
              <a:rPr lang="tr-TR" dirty="0" smtClean="0"/>
              <a:t>, ilk kristal enzim olan “</a:t>
            </a:r>
            <a:r>
              <a:rPr lang="tr-TR" b="1" dirty="0" err="1" smtClean="0"/>
              <a:t>Üreaz”</a:t>
            </a:r>
            <a:r>
              <a:rPr lang="tr-TR" dirty="0" err="1" smtClean="0"/>
              <a:t>ı</a:t>
            </a:r>
            <a:r>
              <a:rPr lang="tr-TR" dirty="0" smtClean="0"/>
              <a:t> izole etmiş. </a:t>
            </a:r>
            <a:r>
              <a:rPr lang="tr-TR" b="1" dirty="0" smtClean="0"/>
              <a:t> </a:t>
            </a:r>
          </a:p>
          <a:p>
            <a:pPr>
              <a:buNone/>
            </a:pPr>
            <a:r>
              <a:rPr lang="tr-TR" dirty="0" smtClean="0"/>
              <a:t>• </a:t>
            </a:r>
            <a:r>
              <a:rPr lang="tr-TR" b="1" dirty="0" smtClean="0"/>
              <a:t>1930-1936 yılları arasında da Pepsin, </a:t>
            </a:r>
            <a:r>
              <a:rPr lang="tr-TR" b="1" dirty="0" err="1" smtClean="0"/>
              <a:t>tripsin</a:t>
            </a:r>
            <a:r>
              <a:rPr lang="tr-TR" b="1" dirty="0" smtClean="0"/>
              <a:t> ve </a:t>
            </a:r>
            <a:r>
              <a:rPr lang="tr-TR" b="1" dirty="0" err="1" smtClean="0"/>
              <a:t>kimotropsin</a:t>
            </a:r>
            <a:r>
              <a:rPr lang="tr-TR" b="1" dirty="0" smtClean="0"/>
              <a:t> </a:t>
            </a:r>
            <a:r>
              <a:rPr lang="tr-TR" dirty="0" smtClean="0"/>
              <a:t>ise  </a:t>
            </a:r>
            <a:r>
              <a:rPr lang="tr-TR" dirty="0" err="1" smtClean="0"/>
              <a:t>Notrhrop</a:t>
            </a:r>
            <a:r>
              <a:rPr lang="tr-TR" dirty="0" smtClean="0"/>
              <a:t> tarafından kristal halde elde edilmiştir.</a:t>
            </a:r>
          </a:p>
          <a:p>
            <a:pPr>
              <a:buNone/>
            </a:pPr>
            <a:r>
              <a:rPr lang="tr-TR" dirty="0" smtClean="0"/>
              <a:t>    Halen 2000 kadar enzimin </a:t>
            </a:r>
            <a:r>
              <a:rPr lang="tr-TR" dirty="0" err="1" smtClean="0"/>
              <a:t>identifikasyonu</a:t>
            </a:r>
            <a:r>
              <a:rPr lang="tr-TR" dirty="0" smtClean="0"/>
              <a:t> yapılmış,</a:t>
            </a:r>
          </a:p>
          <a:p>
            <a:pPr>
              <a:buNone/>
            </a:pPr>
            <a:r>
              <a:rPr lang="tr-TR" dirty="0" smtClean="0"/>
              <a:t>bunlardan 250 kadarı da kristal elde elde edilmiştir. </a:t>
            </a:r>
          </a:p>
          <a:p>
            <a:pPr>
              <a:buNone/>
            </a:pPr>
            <a:r>
              <a:rPr lang="tr-TR" dirty="0" smtClean="0"/>
              <a:t>     Enzimler ve bunlarla uğraşan Biyokimya dalı olan</a:t>
            </a:r>
          </a:p>
          <a:p>
            <a:pPr>
              <a:buNone/>
            </a:pPr>
            <a:r>
              <a:rPr lang="tr-TR" dirty="0" smtClean="0"/>
              <a:t>“</a:t>
            </a:r>
            <a:r>
              <a:rPr lang="tr-TR" b="1" dirty="0" err="1" smtClean="0"/>
              <a:t>Enzimoloji</a:t>
            </a:r>
            <a:r>
              <a:rPr lang="tr-TR" b="1" dirty="0" smtClean="0"/>
              <a:t>”,  biyokimyanın ilgilendiği başlıca konulardan en önemlisini teşkil eder. </a:t>
            </a:r>
          </a:p>
          <a:p>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endParaRPr lang="tr-TR" dirty="0" smtClean="0"/>
          </a:p>
          <a:p>
            <a:pPr>
              <a:buNone/>
            </a:pPr>
            <a:r>
              <a:rPr lang="tr-TR" b="1" dirty="0" smtClean="0"/>
              <a:t>                      Enzimlerin Yapısı </a:t>
            </a:r>
          </a:p>
          <a:p>
            <a:pPr>
              <a:buNone/>
            </a:pPr>
            <a:r>
              <a:rPr lang="tr-TR" dirty="0" smtClean="0"/>
              <a:t>         Enzimler canlı hücreler tarafından sentez edilen</a:t>
            </a:r>
          </a:p>
          <a:p>
            <a:pPr>
              <a:buNone/>
            </a:pPr>
            <a:r>
              <a:rPr lang="tr-TR" dirty="0" smtClean="0"/>
              <a:t>protein yapısında maddelerdir. Enzimlerin etki yaptığı</a:t>
            </a:r>
          </a:p>
          <a:p>
            <a:pPr>
              <a:buNone/>
            </a:pPr>
            <a:r>
              <a:rPr lang="tr-TR" dirty="0" smtClean="0"/>
              <a:t>maddeler genellikle tek ve belirli maddelerdir. </a:t>
            </a:r>
          </a:p>
          <a:p>
            <a:pPr>
              <a:buNone/>
            </a:pPr>
            <a:r>
              <a:rPr lang="tr-TR" dirty="0" smtClean="0"/>
              <a:t>        Pek az enzim mevcut protein yapıları ile etkili</a:t>
            </a:r>
          </a:p>
          <a:p>
            <a:pPr>
              <a:buNone/>
            </a:pPr>
            <a:r>
              <a:rPr lang="tr-TR" dirty="0" smtClean="0"/>
              <a:t>olabilirler, çoğunlukla enzimlerin etkili hale</a:t>
            </a:r>
          </a:p>
          <a:p>
            <a:pPr>
              <a:buNone/>
            </a:pPr>
            <a:r>
              <a:rPr lang="tr-TR" dirty="0" smtClean="0"/>
              <a:t>geçebilmeleri için aktive edici bir ek maddeye</a:t>
            </a:r>
          </a:p>
          <a:p>
            <a:pPr>
              <a:buNone/>
            </a:pPr>
            <a:r>
              <a:rPr lang="tr-TR" dirty="0" smtClean="0"/>
              <a:t>ihtiyaçları vardır. </a:t>
            </a:r>
          </a:p>
          <a:p>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dirty="0" smtClean="0"/>
          </a:p>
          <a:p>
            <a:pPr>
              <a:buNone/>
            </a:pPr>
            <a:r>
              <a:rPr lang="tr-TR" dirty="0" smtClean="0"/>
              <a:t>        </a:t>
            </a:r>
            <a:r>
              <a:rPr lang="tr-TR" b="1" dirty="0" smtClean="0"/>
              <a:t>Enzimler iki şekilde olabilir: </a:t>
            </a:r>
          </a:p>
          <a:p>
            <a:pPr>
              <a:buNone/>
            </a:pPr>
            <a:r>
              <a:rPr lang="tr-TR" b="1" dirty="0" smtClean="0"/>
              <a:t>   Basit - </a:t>
            </a:r>
            <a:r>
              <a:rPr lang="tr-TR" dirty="0" smtClean="0"/>
              <a:t>enzim sadece proteinden oluşur </a:t>
            </a:r>
          </a:p>
          <a:p>
            <a:pPr>
              <a:buNone/>
            </a:pPr>
            <a:r>
              <a:rPr lang="tr-TR" b="1" dirty="0" smtClean="0"/>
              <a:t>   </a:t>
            </a:r>
            <a:r>
              <a:rPr lang="tr-TR" b="1" dirty="0" err="1" smtClean="0"/>
              <a:t>Konjuge</a:t>
            </a:r>
            <a:r>
              <a:rPr lang="tr-TR" b="1" dirty="0" smtClean="0"/>
              <a:t> - </a:t>
            </a:r>
            <a:r>
              <a:rPr lang="tr-TR" dirty="0" smtClean="0"/>
              <a:t>enzim protein dışında, protein- olmayan</a:t>
            </a:r>
          </a:p>
          <a:p>
            <a:pPr>
              <a:buNone/>
            </a:pPr>
            <a:r>
              <a:rPr lang="tr-TR" dirty="0" smtClean="0"/>
              <a:t>molekülleri de içerir. </a:t>
            </a:r>
          </a:p>
          <a:p>
            <a:endParaRPr lang="tr-TR"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cstate="print"/>
          <a:srcRect/>
          <a:stretch>
            <a:fillRect/>
          </a:stretch>
        </p:blipFill>
        <p:spPr bwMode="auto">
          <a:xfrm>
            <a:off x="899592" y="2996952"/>
            <a:ext cx="7488832" cy="3024336"/>
          </a:xfrm>
          <a:prstGeom prst="rect">
            <a:avLst/>
          </a:prstGeom>
          <a:noFill/>
          <a:ln w="9525">
            <a:noFill/>
            <a:miter lim="800000"/>
            <a:headEnd/>
            <a:tailEnd/>
          </a:ln>
        </p:spPr>
      </p:pic>
      <p:sp>
        <p:nvSpPr>
          <p:cNvPr id="7" name="6 Dikdörtgen"/>
          <p:cNvSpPr/>
          <p:nvPr/>
        </p:nvSpPr>
        <p:spPr>
          <a:xfrm rot="10800000" flipV="1">
            <a:off x="7236296" y="5229200"/>
            <a:ext cx="1512168"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err="1" smtClean="0">
                <a:solidFill>
                  <a:schemeClr val="tx1"/>
                </a:solidFill>
              </a:rPr>
              <a:t>coenzim</a:t>
            </a:r>
            <a:endParaRPr lang="tr-TR"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9144000" cy="6408712"/>
          </a:xfrm>
        </p:spPr>
        <p:txBody>
          <a:bodyPr>
            <a:normAutofit/>
          </a:bodyPr>
          <a:lstStyle/>
          <a:p>
            <a:pPr algn="just">
              <a:lnSpc>
                <a:spcPct val="90000"/>
              </a:lnSpc>
            </a:pPr>
            <a:endParaRPr lang="tr-TR" dirty="0" smtClean="0">
              <a:latin typeface="Times New Roman" pitchFamily="18" charset="0"/>
            </a:endParaRPr>
          </a:p>
          <a:p>
            <a:pPr algn="just">
              <a:lnSpc>
                <a:spcPct val="90000"/>
              </a:lnSpc>
            </a:pPr>
            <a:r>
              <a:rPr lang="tr-TR" dirty="0" smtClean="0">
                <a:latin typeface="Times New Roman" pitchFamily="18" charset="0"/>
              </a:rPr>
              <a:t>Organizmadaki hemen hemen bütün enzimler proteindirler. Proteinlere ait tüm yapısal özellikleri gösterirler.</a:t>
            </a:r>
          </a:p>
          <a:p>
            <a:pPr algn="just">
              <a:lnSpc>
                <a:spcPct val="90000"/>
              </a:lnSpc>
            </a:pPr>
            <a:endParaRPr lang="tr-TR" dirty="0" smtClean="0">
              <a:latin typeface="Times New Roman" pitchFamily="18" charset="0"/>
            </a:endParaRPr>
          </a:p>
          <a:p>
            <a:pPr algn="just">
              <a:lnSpc>
                <a:spcPct val="90000"/>
              </a:lnSpc>
            </a:pPr>
            <a:r>
              <a:rPr lang="tr-TR" b="1" dirty="0" smtClean="0">
                <a:latin typeface="Times New Roman" pitchFamily="18" charset="0"/>
              </a:rPr>
              <a:t>Bazı enzimler</a:t>
            </a:r>
            <a:r>
              <a:rPr lang="tr-TR" dirty="0" smtClean="0">
                <a:latin typeface="Times New Roman" pitchFamily="18" charset="0"/>
              </a:rPr>
              <a:t>; aktivite için, protein yapıyı oluşturan amino asit kalıntılarından başka kimyasal bileşen gerektirmezler. Enzimlerin bu protein kısmı </a:t>
            </a:r>
            <a:r>
              <a:rPr lang="tr-TR" b="1" dirty="0" err="1" smtClean="0">
                <a:latin typeface="Times New Roman" pitchFamily="18" charset="0"/>
              </a:rPr>
              <a:t>apoenzim</a:t>
            </a:r>
            <a:r>
              <a:rPr lang="tr-TR" b="1" dirty="0" smtClean="0">
                <a:latin typeface="Times New Roman" pitchFamily="18" charset="0"/>
              </a:rPr>
              <a:t> </a:t>
            </a:r>
            <a:r>
              <a:rPr lang="tr-TR" dirty="0" smtClean="0">
                <a:latin typeface="Times New Roman" pitchFamily="18" charset="0"/>
              </a:rPr>
              <a:t>olarak adlandırılır. </a:t>
            </a:r>
          </a:p>
          <a:p>
            <a:pPr algn="just">
              <a:lnSpc>
                <a:spcPct val="90000"/>
              </a:lnSpc>
              <a:buNone/>
            </a:pPr>
            <a:r>
              <a:rPr lang="tr-TR" dirty="0" smtClean="0">
                <a:latin typeface="Times New Roman" pitchFamily="18" charset="0"/>
              </a:rPr>
              <a:t>    Ör.// amilaz, pepsin, </a:t>
            </a:r>
            <a:r>
              <a:rPr lang="tr-TR" dirty="0" err="1" smtClean="0">
                <a:latin typeface="Times New Roman" pitchFamily="18" charset="0"/>
              </a:rPr>
              <a:t>tripsin</a:t>
            </a:r>
            <a:r>
              <a:rPr lang="tr-TR" dirty="0" smtClean="0">
                <a:latin typeface="Times New Roman" pitchFamily="18" charset="0"/>
              </a:rPr>
              <a:t> gibi.</a:t>
            </a:r>
          </a:p>
          <a:p>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669360"/>
          </a:xfrm>
        </p:spPr>
        <p:txBody>
          <a:bodyPr>
            <a:normAutofit/>
          </a:bodyPr>
          <a:lstStyle/>
          <a:p>
            <a:pPr algn="just">
              <a:lnSpc>
                <a:spcPct val="80000"/>
              </a:lnSpc>
              <a:buNone/>
            </a:pPr>
            <a:r>
              <a:rPr lang="tr-TR" sz="2800" dirty="0" smtClean="0">
                <a:latin typeface="Times New Roman" pitchFamily="18" charset="0"/>
              </a:rPr>
              <a:t> </a:t>
            </a:r>
          </a:p>
          <a:p>
            <a:pPr algn="just">
              <a:lnSpc>
                <a:spcPct val="80000"/>
              </a:lnSpc>
            </a:pPr>
            <a:r>
              <a:rPr lang="tr-TR" b="1" dirty="0" smtClean="0">
                <a:latin typeface="Times New Roman" pitchFamily="18" charset="0"/>
              </a:rPr>
              <a:t>Birçok enzim ise</a:t>
            </a:r>
            <a:r>
              <a:rPr lang="tr-TR" dirty="0" smtClean="0">
                <a:latin typeface="Times New Roman" pitchFamily="18" charset="0"/>
              </a:rPr>
              <a:t>, aktivite gösterebilmek için, protein kısmın </a:t>
            </a:r>
            <a:r>
              <a:rPr lang="tr-TR" dirty="0" err="1" smtClean="0">
                <a:latin typeface="Times New Roman" pitchFamily="18" charset="0"/>
              </a:rPr>
              <a:t>yanısıra</a:t>
            </a:r>
            <a:r>
              <a:rPr lang="tr-TR" dirty="0" smtClean="0">
                <a:latin typeface="Times New Roman" pitchFamily="18" charset="0"/>
              </a:rPr>
              <a:t> protein olmayan </a:t>
            </a:r>
            <a:r>
              <a:rPr lang="tr-TR" b="1" dirty="0" err="1" smtClean="0">
                <a:latin typeface="Times New Roman" pitchFamily="18" charset="0"/>
              </a:rPr>
              <a:t>prostetik</a:t>
            </a:r>
            <a:r>
              <a:rPr lang="tr-TR" b="1" dirty="0" smtClean="0">
                <a:latin typeface="Times New Roman" pitchFamily="18" charset="0"/>
              </a:rPr>
              <a:t> grup </a:t>
            </a:r>
            <a:r>
              <a:rPr lang="tr-TR" dirty="0" smtClean="0">
                <a:latin typeface="Times New Roman" pitchFamily="18" charset="0"/>
              </a:rPr>
              <a:t>olarak adlandırılan yan grup içerirler. </a:t>
            </a:r>
          </a:p>
          <a:p>
            <a:pPr algn="just">
              <a:lnSpc>
                <a:spcPct val="80000"/>
              </a:lnSpc>
              <a:buNone/>
            </a:pPr>
            <a:r>
              <a:rPr lang="tr-TR" dirty="0" smtClean="0">
                <a:latin typeface="Times New Roman" pitchFamily="18" charset="0"/>
              </a:rPr>
              <a:t>   </a:t>
            </a:r>
          </a:p>
          <a:p>
            <a:pPr algn="just">
              <a:lnSpc>
                <a:spcPct val="80000"/>
              </a:lnSpc>
              <a:buNone/>
            </a:pPr>
            <a:r>
              <a:rPr lang="tr-TR" dirty="0" smtClean="0">
                <a:latin typeface="Times New Roman" pitchFamily="18" charset="0"/>
              </a:rPr>
              <a:t>    </a:t>
            </a:r>
            <a:r>
              <a:rPr lang="tr-TR" b="1" dirty="0" err="1" smtClean="0">
                <a:latin typeface="Times New Roman" pitchFamily="18" charset="0"/>
              </a:rPr>
              <a:t>Prostetik</a:t>
            </a:r>
            <a:r>
              <a:rPr lang="tr-TR" b="1" dirty="0" smtClean="0">
                <a:latin typeface="Times New Roman" pitchFamily="18" charset="0"/>
              </a:rPr>
              <a:t> grup, </a:t>
            </a:r>
            <a:r>
              <a:rPr lang="tr-TR" dirty="0" err="1" smtClean="0">
                <a:latin typeface="Times New Roman" pitchFamily="18" charset="0"/>
              </a:rPr>
              <a:t>Fe</a:t>
            </a:r>
            <a:r>
              <a:rPr lang="tr-TR" baseline="30000" dirty="0" err="1" smtClean="0">
                <a:latin typeface="Times New Roman" pitchFamily="18" charset="0"/>
              </a:rPr>
              <a:t>2</a:t>
            </a:r>
            <a:r>
              <a:rPr lang="tr-TR" baseline="30000" dirty="0" smtClean="0">
                <a:latin typeface="Times New Roman" pitchFamily="18" charset="0"/>
              </a:rPr>
              <a:t>+</a:t>
            </a:r>
            <a:r>
              <a:rPr lang="tr-TR" dirty="0" smtClean="0">
                <a:latin typeface="Times New Roman" pitchFamily="18" charset="0"/>
              </a:rPr>
              <a:t>, </a:t>
            </a:r>
            <a:r>
              <a:rPr lang="tr-TR" dirty="0" err="1" smtClean="0">
                <a:latin typeface="Times New Roman" pitchFamily="18" charset="0"/>
              </a:rPr>
              <a:t>Mg</a:t>
            </a:r>
            <a:r>
              <a:rPr lang="tr-TR" baseline="30000" dirty="0" err="1" smtClean="0">
                <a:latin typeface="Times New Roman" pitchFamily="18" charset="0"/>
              </a:rPr>
              <a:t>2</a:t>
            </a:r>
            <a:r>
              <a:rPr lang="tr-TR" baseline="30000" dirty="0" smtClean="0">
                <a:latin typeface="Times New Roman" pitchFamily="18" charset="0"/>
              </a:rPr>
              <a:t>+</a:t>
            </a:r>
            <a:r>
              <a:rPr lang="tr-TR" dirty="0" smtClean="0">
                <a:latin typeface="Times New Roman" pitchFamily="18" charset="0"/>
              </a:rPr>
              <a:t>, </a:t>
            </a:r>
            <a:r>
              <a:rPr lang="tr-TR" dirty="0" err="1" smtClean="0">
                <a:latin typeface="Times New Roman" pitchFamily="18" charset="0"/>
              </a:rPr>
              <a:t>Mn</a:t>
            </a:r>
            <a:r>
              <a:rPr lang="tr-TR" baseline="30000" dirty="0" err="1" smtClean="0">
                <a:latin typeface="Times New Roman" pitchFamily="18" charset="0"/>
              </a:rPr>
              <a:t>2</a:t>
            </a:r>
            <a:r>
              <a:rPr lang="tr-TR" baseline="30000" dirty="0" smtClean="0">
                <a:latin typeface="Times New Roman" pitchFamily="18" charset="0"/>
              </a:rPr>
              <a:t>+</a:t>
            </a:r>
            <a:r>
              <a:rPr lang="tr-TR" dirty="0" smtClean="0">
                <a:latin typeface="Times New Roman" pitchFamily="18" charset="0"/>
              </a:rPr>
              <a:t>, </a:t>
            </a:r>
            <a:r>
              <a:rPr lang="tr-TR" dirty="0" err="1" smtClean="0">
                <a:latin typeface="Times New Roman" pitchFamily="18" charset="0"/>
              </a:rPr>
              <a:t>Zn</a:t>
            </a:r>
            <a:r>
              <a:rPr lang="tr-TR" baseline="30000" dirty="0" err="1" smtClean="0">
                <a:latin typeface="Times New Roman" pitchFamily="18" charset="0"/>
              </a:rPr>
              <a:t>2</a:t>
            </a:r>
            <a:r>
              <a:rPr lang="tr-TR" baseline="30000" dirty="0" smtClean="0">
                <a:latin typeface="Times New Roman" pitchFamily="18" charset="0"/>
              </a:rPr>
              <a:t>+</a:t>
            </a:r>
            <a:r>
              <a:rPr lang="tr-TR" dirty="0" smtClean="0">
                <a:latin typeface="Times New Roman" pitchFamily="18" charset="0"/>
              </a:rPr>
              <a:t> gibi bir veya daha fazla inorganik iyon ise </a:t>
            </a:r>
            <a:r>
              <a:rPr lang="tr-TR" b="1" dirty="0" err="1" smtClean="0">
                <a:latin typeface="Times New Roman" pitchFamily="18" charset="0"/>
              </a:rPr>
              <a:t>kofaktör</a:t>
            </a:r>
            <a:r>
              <a:rPr lang="tr-TR" dirty="0" smtClean="0">
                <a:latin typeface="Times New Roman" pitchFamily="18" charset="0"/>
              </a:rPr>
              <a:t>; vitaminler gibi organik  bir molekül ise </a:t>
            </a:r>
            <a:r>
              <a:rPr lang="tr-TR" b="1" dirty="0" err="1" smtClean="0">
                <a:latin typeface="Times New Roman" pitchFamily="18" charset="0"/>
              </a:rPr>
              <a:t>koenzim</a:t>
            </a:r>
            <a:r>
              <a:rPr lang="tr-TR" b="1" dirty="0" smtClean="0">
                <a:latin typeface="Times New Roman" pitchFamily="18" charset="0"/>
              </a:rPr>
              <a:t> </a:t>
            </a:r>
            <a:r>
              <a:rPr lang="tr-TR" dirty="0" smtClean="0">
                <a:latin typeface="Times New Roman" pitchFamily="18" charset="0"/>
              </a:rPr>
              <a:t>adını alır. </a:t>
            </a:r>
          </a:p>
          <a:p>
            <a:pPr algn="just">
              <a:lnSpc>
                <a:spcPct val="80000"/>
              </a:lnSpc>
              <a:buNone/>
            </a:pPr>
            <a:r>
              <a:rPr lang="tr-TR" dirty="0" smtClean="0">
                <a:latin typeface="Times New Roman" pitchFamily="18" charset="0"/>
              </a:rPr>
              <a:t>    Ör.// </a:t>
            </a:r>
            <a:r>
              <a:rPr lang="tr-TR" dirty="0" err="1" smtClean="0">
                <a:latin typeface="Times New Roman" pitchFamily="18" charset="0"/>
              </a:rPr>
              <a:t>NAD</a:t>
            </a:r>
            <a:r>
              <a:rPr lang="tr-TR" dirty="0" smtClean="0">
                <a:latin typeface="Times New Roman" pitchFamily="18" charset="0"/>
              </a:rPr>
              <a:t>, </a:t>
            </a:r>
            <a:r>
              <a:rPr lang="tr-TR" dirty="0" err="1" smtClean="0">
                <a:latin typeface="Times New Roman" pitchFamily="18" charset="0"/>
              </a:rPr>
              <a:t>NADH2</a:t>
            </a:r>
            <a:r>
              <a:rPr lang="tr-TR" dirty="0" smtClean="0">
                <a:latin typeface="Times New Roman" pitchFamily="18" charset="0"/>
              </a:rPr>
              <a:t>, </a:t>
            </a:r>
            <a:r>
              <a:rPr lang="tr-TR" dirty="0" err="1" smtClean="0">
                <a:latin typeface="Times New Roman" pitchFamily="18" charset="0"/>
              </a:rPr>
              <a:t>FAD</a:t>
            </a:r>
            <a:r>
              <a:rPr lang="tr-TR" dirty="0" smtClean="0">
                <a:latin typeface="Times New Roman" pitchFamily="18" charset="0"/>
              </a:rPr>
              <a:t>, </a:t>
            </a:r>
            <a:r>
              <a:rPr lang="tr-TR" dirty="0" err="1" smtClean="0">
                <a:latin typeface="Times New Roman" pitchFamily="18" charset="0"/>
              </a:rPr>
              <a:t>FADH2</a:t>
            </a:r>
            <a:r>
              <a:rPr lang="tr-TR" dirty="0" smtClean="0">
                <a:latin typeface="Times New Roman" pitchFamily="18" charset="0"/>
              </a:rPr>
              <a:t>, </a:t>
            </a:r>
            <a:r>
              <a:rPr lang="tr-TR" dirty="0" err="1" smtClean="0">
                <a:latin typeface="Times New Roman" pitchFamily="18" charset="0"/>
              </a:rPr>
              <a:t>NADP</a:t>
            </a:r>
            <a:r>
              <a:rPr lang="tr-TR" dirty="0" smtClean="0">
                <a:latin typeface="Times New Roman" pitchFamily="18" charset="0"/>
              </a:rPr>
              <a:t>, </a:t>
            </a:r>
            <a:r>
              <a:rPr lang="tr-TR" dirty="0" err="1" smtClean="0">
                <a:latin typeface="Times New Roman" pitchFamily="18" charset="0"/>
              </a:rPr>
              <a:t>NADPH</a:t>
            </a:r>
            <a:r>
              <a:rPr lang="tr-TR" dirty="0" smtClean="0">
                <a:latin typeface="Times New Roman" pitchFamily="18" charset="0"/>
              </a:rPr>
              <a:t>, </a:t>
            </a:r>
            <a:r>
              <a:rPr lang="tr-TR" dirty="0" err="1" smtClean="0">
                <a:latin typeface="Times New Roman" pitchFamily="18" charset="0"/>
              </a:rPr>
              <a:t>KoenzimQ</a:t>
            </a:r>
            <a:r>
              <a:rPr lang="tr-TR" dirty="0" smtClean="0">
                <a:latin typeface="Times New Roman" pitchFamily="18" charset="0"/>
              </a:rPr>
              <a:t>, </a:t>
            </a:r>
            <a:r>
              <a:rPr lang="tr-TR" dirty="0" err="1" smtClean="0">
                <a:latin typeface="Times New Roman" pitchFamily="18" charset="0"/>
              </a:rPr>
              <a:t>KoenzimA</a:t>
            </a:r>
            <a:r>
              <a:rPr lang="tr-TR" dirty="0" smtClean="0">
                <a:latin typeface="Times New Roman" pitchFamily="18" charset="0"/>
              </a:rPr>
              <a:t>, </a:t>
            </a:r>
            <a:r>
              <a:rPr lang="tr-TR" dirty="0" err="1" smtClean="0">
                <a:latin typeface="Times New Roman" pitchFamily="18" charset="0"/>
              </a:rPr>
              <a:t>piridoksal</a:t>
            </a:r>
            <a:r>
              <a:rPr lang="tr-TR" dirty="0" smtClean="0">
                <a:latin typeface="Times New Roman" pitchFamily="18" charset="0"/>
              </a:rPr>
              <a:t> fosfat(</a:t>
            </a:r>
            <a:r>
              <a:rPr lang="tr-TR" dirty="0" err="1" smtClean="0">
                <a:latin typeface="Times New Roman" pitchFamily="18" charset="0"/>
              </a:rPr>
              <a:t>PLP</a:t>
            </a:r>
            <a:r>
              <a:rPr lang="tr-TR" dirty="0" smtClean="0">
                <a:latin typeface="Times New Roman" pitchFamily="18" charset="0"/>
              </a:rPr>
              <a:t>), </a:t>
            </a:r>
            <a:r>
              <a:rPr lang="tr-TR" dirty="0" err="1" smtClean="0">
                <a:latin typeface="Times New Roman" pitchFamily="18" charset="0"/>
              </a:rPr>
              <a:t>tiyamin</a:t>
            </a:r>
            <a:r>
              <a:rPr lang="tr-TR" dirty="0" smtClean="0">
                <a:latin typeface="Times New Roman" pitchFamily="18" charset="0"/>
              </a:rPr>
              <a:t> </a:t>
            </a:r>
            <a:r>
              <a:rPr lang="tr-TR" dirty="0" err="1" smtClean="0">
                <a:latin typeface="Times New Roman" pitchFamily="18" charset="0"/>
              </a:rPr>
              <a:t>pirofosfat</a:t>
            </a:r>
            <a:r>
              <a:rPr lang="tr-TR" dirty="0" smtClean="0">
                <a:latin typeface="Times New Roman" pitchFamily="18" charset="0"/>
              </a:rPr>
              <a:t> (</a:t>
            </a:r>
            <a:r>
              <a:rPr lang="tr-TR" dirty="0" err="1" smtClean="0">
                <a:latin typeface="Times New Roman" pitchFamily="18" charset="0"/>
              </a:rPr>
              <a:t>TPP</a:t>
            </a:r>
            <a:r>
              <a:rPr lang="tr-TR" dirty="0" smtClean="0">
                <a:latin typeface="Times New Roman" pitchFamily="18" charset="0"/>
              </a:rPr>
              <a:t>), </a:t>
            </a:r>
            <a:r>
              <a:rPr lang="tr-TR" dirty="0" err="1" smtClean="0">
                <a:latin typeface="Times New Roman" pitchFamily="18" charset="0"/>
              </a:rPr>
              <a:t>tetrahidrofolat</a:t>
            </a:r>
            <a:r>
              <a:rPr lang="tr-TR" dirty="0" smtClean="0">
                <a:latin typeface="Times New Roman" pitchFamily="18" charset="0"/>
              </a:rPr>
              <a:t> (</a:t>
            </a:r>
            <a:r>
              <a:rPr lang="tr-TR" dirty="0" err="1" smtClean="0">
                <a:latin typeface="Times New Roman" pitchFamily="18" charset="0"/>
              </a:rPr>
              <a:t>H</a:t>
            </a:r>
            <a:r>
              <a:rPr lang="tr-TR" baseline="30000" dirty="0" err="1" smtClean="0">
                <a:latin typeface="Times New Roman" pitchFamily="18" charset="0"/>
              </a:rPr>
              <a:t>4</a:t>
            </a:r>
            <a:r>
              <a:rPr lang="tr-TR" dirty="0" smtClean="0">
                <a:latin typeface="Times New Roman" pitchFamily="18" charset="0"/>
              </a:rPr>
              <a:t>-</a:t>
            </a:r>
            <a:r>
              <a:rPr lang="tr-TR" dirty="0" err="1" smtClean="0">
                <a:latin typeface="Times New Roman" pitchFamily="18" charset="0"/>
              </a:rPr>
              <a:t>folat</a:t>
            </a:r>
            <a:r>
              <a:rPr lang="tr-TR" dirty="0" smtClean="0">
                <a:latin typeface="Times New Roman" pitchFamily="18" charset="0"/>
              </a:rPr>
              <a:t>) önemli bazı </a:t>
            </a:r>
            <a:r>
              <a:rPr lang="tr-TR" dirty="0" err="1" smtClean="0">
                <a:latin typeface="Times New Roman" pitchFamily="18" charset="0"/>
              </a:rPr>
              <a:t>koenzimlerdir</a:t>
            </a:r>
            <a:r>
              <a:rPr lang="tr-TR" dirty="0" smtClean="0">
                <a:latin typeface="Times New Roman" pitchFamily="18" charset="0"/>
              </a:rPr>
              <a:t>.</a:t>
            </a:r>
          </a:p>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
            <a:ext cx="9144000" cy="2636912"/>
          </a:xfrm>
        </p:spPr>
        <p:txBody>
          <a:bodyPr/>
          <a:lstStyle/>
          <a:p>
            <a:pPr>
              <a:buNone/>
            </a:pPr>
            <a:r>
              <a:rPr lang="tr-TR" b="1" dirty="0" smtClean="0"/>
              <a:t>     Enzim iki kısımdan oluşur</a:t>
            </a:r>
          </a:p>
          <a:p>
            <a:pPr>
              <a:buNone/>
            </a:pPr>
            <a:r>
              <a:rPr lang="tr-TR" dirty="0" smtClean="0"/>
              <a:t> </a:t>
            </a:r>
            <a:r>
              <a:rPr lang="tr-TR" b="1" dirty="0" smtClean="0"/>
              <a:t>1. </a:t>
            </a:r>
            <a:r>
              <a:rPr lang="tr-TR" b="1" dirty="0" err="1" smtClean="0"/>
              <a:t>Apoenzim</a:t>
            </a:r>
            <a:r>
              <a:rPr lang="tr-TR" b="1" dirty="0" smtClean="0"/>
              <a:t> : </a:t>
            </a:r>
            <a:r>
              <a:rPr lang="tr-TR" dirty="0" smtClean="0"/>
              <a:t>-protein kısmı </a:t>
            </a:r>
          </a:p>
          <a:p>
            <a:pPr>
              <a:buNone/>
            </a:pPr>
            <a:r>
              <a:rPr lang="tr-TR" b="1" dirty="0" smtClean="0"/>
              <a:t> 2. </a:t>
            </a:r>
            <a:r>
              <a:rPr lang="tr-TR" b="1" dirty="0" err="1" smtClean="0"/>
              <a:t>Prostetik</a:t>
            </a:r>
            <a:r>
              <a:rPr lang="tr-TR" b="1" dirty="0" smtClean="0"/>
              <a:t> grup:  </a:t>
            </a:r>
            <a:r>
              <a:rPr lang="tr-TR" dirty="0" smtClean="0"/>
              <a:t>- protein olmayan kısmı </a:t>
            </a:r>
          </a:p>
          <a:p>
            <a:pPr>
              <a:buNone/>
            </a:pPr>
            <a:r>
              <a:rPr lang="tr-TR" sz="2400" dirty="0" smtClean="0"/>
              <a:t>       Metal grup ise </a:t>
            </a:r>
            <a:r>
              <a:rPr lang="tr-TR" sz="2400" b="1" dirty="0" err="1" smtClean="0"/>
              <a:t>kofaktör</a:t>
            </a:r>
            <a:r>
              <a:rPr lang="tr-TR" sz="2400" dirty="0" smtClean="0"/>
              <a:t>;  Organik bir grup ise </a:t>
            </a:r>
            <a:r>
              <a:rPr lang="tr-TR" sz="2400" b="1" dirty="0" err="1" smtClean="0"/>
              <a:t>koenzim</a:t>
            </a:r>
            <a:r>
              <a:rPr lang="tr-TR" sz="2400" b="1" dirty="0" smtClean="0"/>
              <a:t> </a:t>
            </a:r>
            <a:endParaRPr lang="tr-TR" sz="2400" b="1" dirty="0"/>
          </a:p>
        </p:txBody>
      </p:sp>
      <p:pic>
        <p:nvPicPr>
          <p:cNvPr id="1026" name="Picture 2"/>
          <p:cNvPicPr>
            <a:picLocks noChangeAspect="1" noChangeArrowheads="1"/>
          </p:cNvPicPr>
          <p:nvPr/>
        </p:nvPicPr>
        <p:blipFill>
          <a:blip r:embed="rId2" cstate="print"/>
          <a:srcRect/>
          <a:stretch>
            <a:fillRect/>
          </a:stretch>
        </p:blipFill>
        <p:spPr bwMode="auto">
          <a:xfrm>
            <a:off x="323529" y="2204864"/>
            <a:ext cx="8568952" cy="3816424"/>
          </a:xfrm>
          <a:prstGeom prst="rect">
            <a:avLst/>
          </a:prstGeom>
          <a:noFill/>
          <a:ln w="9525">
            <a:noFill/>
            <a:miter lim="800000"/>
            <a:headEnd/>
            <a:tailEnd/>
          </a:ln>
        </p:spPr>
      </p:pic>
      <p:sp>
        <p:nvSpPr>
          <p:cNvPr id="5" name="4 Metin kutusu"/>
          <p:cNvSpPr txBox="1"/>
          <p:nvPr/>
        </p:nvSpPr>
        <p:spPr>
          <a:xfrm>
            <a:off x="6372200" y="5589240"/>
            <a:ext cx="2771800" cy="923330"/>
          </a:xfrm>
          <a:prstGeom prst="rect">
            <a:avLst/>
          </a:prstGeom>
          <a:solidFill>
            <a:schemeClr val="bg1"/>
          </a:solidFill>
        </p:spPr>
        <p:txBody>
          <a:bodyPr wrap="square" rtlCol="0">
            <a:spAutoFit/>
          </a:bodyPr>
          <a:lstStyle/>
          <a:p>
            <a:r>
              <a:rPr lang="tr-TR" dirty="0" smtClean="0"/>
              <a:t>  </a:t>
            </a:r>
            <a:r>
              <a:rPr lang="tr-TR" dirty="0" err="1" smtClean="0"/>
              <a:t>Apoenzim</a:t>
            </a:r>
            <a:r>
              <a:rPr lang="tr-TR" dirty="0" smtClean="0"/>
              <a:t> + </a:t>
            </a:r>
            <a:r>
              <a:rPr lang="tr-TR" dirty="0" err="1" smtClean="0"/>
              <a:t>Kofaktör</a:t>
            </a:r>
            <a:endParaRPr lang="tr-TR" dirty="0" smtClean="0"/>
          </a:p>
          <a:p>
            <a:r>
              <a:rPr lang="tr-TR" dirty="0" smtClean="0"/>
              <a:t>              ya da</a:t>
            </a:r>
          </a:p>
          <a:p>
            <a:r>
              <a:rPr lang="tr-TR" dirty="0" smtClean="0"/>
              <a:t>  </a:t>
            </a:r>
            <a:r>
              <a:rPr lang="tr-TR" dirty="0" err="1" smtClean="0"/>
              <a:t>Apoenzim</a:t>
            </a:r>
            <a:r>
              <a:rPr lang="tr-TR" dirty="0" smtClean="0"/>
              <a:t> + </a:t>
            </a:r>
            <a:r>
              <a:rPr lang="tr-TR" dirty="0" err="1" smtClean="0"/>
              <a:t>koenzim</a:t>
            </a: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2362274"/>
          </a:xfrm>
        </p:spPr>
        <p:txBody>
          <a:bodyPr>
            <a:normAutofit/>
          </a:bodyPr>
          <a:lstStyle/>
          <a:p>
            <a:r>
              <a:rPr lang="tr-TR" sz="3200" dirty="0" err="1" smtClean="0">
                <a:latin typeface="Times New Roman" pitchFamily="18" charset="0"/>
                <a:cs typeface="Times New Roman" pitchFamily="18" charset="0"/>
              </a:rPr>
              <a:t>Apoenzimin</a:t>
            </a:r>
            <a:r>
              <a:rPr lang="tr-TR" sz="3200" dirty="0" smtClean="0">
                <a:latin typeface="Times New Roman" pitchFamily="18" charset="0"/>
                <a:cs typeface="Times New Roman" pitchFamily="18" charset="0"/>
              </a:rPr>
              <a:t> yardımcı kısımla(</a:t>
            </a:r>
            <a:r>
              <a:rPr lang="tr-TR" sz="3200" dirty="0" err="1" smtClean="0">
                <a:latin typeface="Times New Roman" pitchFamily="18" charset="0"/>
                <a:cs typeface="Times New Roman" pitchFamily="18" charset="0"/>
              </a:rPr>
              <a:t>kofaktör</a:t>
            </a:r>
            <a:r>
              <a:rPr lang="tr-TR" sz="3200" dirty="0" smtClean="0">
                <a:latin typeface="Times New Roman" pitchFamily="18" charset="0"/>
                <a:cs typeface="Times New Roman" pitchFamily="18" charset="0"/>
              </a:rPr>
              <a:t> veya </a:t>
            </a:r>
            <a:r>
              <a:rPr lang="tr-TR" sz="3200" dirty="0" err="1" smtClean="0">
                <a:latin typeface="Times New Roman" pitchFamily="18" charset="0"/>
                <a:cs typeface="Times New Roman" pitchFamily="18" charset="0"/>
              </a:rPr>
              <a:t>koenzim</a:t>
            </a:r>
            <a:r>
              <a:rPr lang="tr-TR" sz="3200" dirty="0" smtClean="0">
                <a:latin typeface="Times New Roman" pitchFamily="18" charset="0"/>
                <a:cs typeface="Times New Roman" pitchFamily="18" charset="0"/>
              </a:rPr>
              <a:t>)</a:t>
            </a:r>
            <a:br>
              <a:rPr lang="tr-TR" sz="3200" dirty="0" smtClean="0">
                <a:latin typeface="Times New Roman" pitchFamily="18" charset="0"/>
                <a:cs typeface="Times New Roman" pitchFamily="18" charset="0"/>
              </a:rPr>
            </a:br>
            <a:r>
              <a:rPr lang="tr-TR" sz="3200" dirty="0" smtClean="0">
                <a:latin typeface="Times New Roman" pitchFamily="18" charset="0"/>
                <a:cs typeface="Times New Roman" pitchFamily="18" charset="0"/>
              </a:rPr>
              <a:t>birlikte oluşturduğu yapıya </a:t>
            </a:r>
            <a:r>
              <a:rPr lang="tr-TR" sz="3200" b="1" dirty="0" err="1" smtClean="0">
                <a:latin typeface="Times New Roman" pitchFamily="18" charset="0"/>
                <a:cs typeface="Times New Roman" pitchFamily="18" charset="0"/>
              </a:rPr>
              <a:t>holoenzim</a:t>
            </a:r>
            <a:r>
              <a:rPr lang="tr-TR" sz="3200" b="1" dirty="0" smtClean="0">
                <a:latin typeface="Times New Roman" pitchFamily="18" charset="0"/>
                <a:cs typeface="Times New Roman" pitchFamily="18" charset="0"/>
              </a:rPr>
              <a:t> </a:t>
            </a:r>
            <a:r>
              <a:rPr lang="tr-TR" sz="3200" dirty="0" smtClean="0">
                <a:latin typeface="Times New Roman" pitchFamily="18" charset="0"/>
                <a:cs typeface="Times New Roman" pitchFamily="18" charset="0"/>
              </a:rPr>
              <a:t>denir. </a:t>
            </a:r>
            <a:r>
              <a:rPr lang="tr-TR" sz="3200" dirty="0" err="1" smtClean="0">
                <a:latin typeface="Times New Roman" pitchFamily="18" charset="0"/>
                <a:cs typeface="Times New Roman" pitchFamily="18" charset="0"/>
              </a:rPr>
              <a:t>Holoenzim</a:t>
            </a:r>
            <a:r>
              <a:rPr lang="tr-TR" sz="3200" dirty="0" smtClean="0">
                <a:latin typeface="Times New Roman" pitchFamily="18" charset="0"/>
                <a:cs typeface="Times New Roman" pitchFamily="18" charset="0"/>
              </a:rPr>
              <a:t>, tam ve  katalitik olarak aktif bir enzimdir.</a:t>
            </a:r>
            <a:endParaRPr lang="tr-TR" sz="3200" dirty="0">
              <a:latin typeface="Times New Roman" pitchFamily="18" charset="0"/>
              <a:cs typeface="Times New Roman" pitchFamily="18" charset="0"/>
            </a:endParaRPr>
          </a:p>
        </p:txBody>
      </p:sp>
      <p:pic>
        <p:nvPicPr>
          <p:cNvPr id="4" name="Picture 11"/>
          <p:cNvPicPr>
            <a:picLocks noGrp="1" noChangeAspect="1" noChangeArrowheads="1"/>
          </p:cNvPicPr>
          <p:nvPr>
            <p:ph idx="1"/>
          </p:nvPr>
        </p:nvPicPr>
        <p:blipFill>
          <a:blip r:embed="rId2" cstate="print"/>
          <a:srcRect/>
          <a:stretch>
            <a:fillRect/>
          </a:stretch>
        </p:blipFill>
        <p:spPr bwMode="auto">
          <a:xfrm>
            <a:off x="755576" y="2564904"/>
            <a:ext cx="7632848" cy="34563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a:xfrm>
            <a:off x="251520" y="260648"/>
            <a:ext cx="8568952" cy="6192688"/>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0" y="332656"/>
            <a:ext cx="9144000" cy="619268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a:bodyPr>
          <a:lstStyle/>
          <a:p>
            <a:pPr>
              <a:buNone/>
            </a:pPr>
            <a:r>
              <a:rPr lang="tr-TR" dirty="0" smtClean="0">
                <a:latin typeface="Times New Roman" pitchFamily="18" charset="0"/>
                <a:cs typeface="Times New Roman" pitchFamily="18" charset="0"/>
              </a:rPr>
              <a:t>   • </a:t>
            </a:r>
            <a:r>
              <a:rPr lang="tr-TR" b="1" dirty="0" smtClean="0">
                <a:latin typeface="Times New Roman" pitchFamily="18" charset="0"/>
                <a:cs typeface="Times New Roman" pitchFamily="18" charset="0"/>
              </a:rPr>
              <a:t>Yapıları sadece proteinden ibaret olup </a:t>
            </a:r>
            <a:r>
              <a:rPr lang="tr-TR" dirty="0" err="1" smtClean="0">
                <a:latin typeface="Times New Roman" pitchFamily="18" charset="0"/>
                <a:cs typeface="Times New Roman" pitchFamily="18" charset="0"/>
              </a:rPr>
              <a:t>prostetik</a:t>
            </a:r>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grup gibi ayrı bir kısım ihtiva etmeyen enzimlere</a:t>
            </a:r>
          </a:p>
          <a:p>
            <a:pPr>
              <a:buNone/>
            </a:pPr>
            <a:r>
              <a:rPr lang="tr-TR" dirty="0" smtClean="0">
                <a:latin typeface="Times New Roman" pitchFamily="18" charset="0"/>
                <a:cs typeface="Times New Roman" pitchFamily="18" charset="0"/>
              </a:rPr>
              <a:t>örnek olarak; Pepsin, </a:t>
            </a:r>
            <a:r>
              <a:rPr lang="tr-TR" dirty="0" err="1" smtClean="0">
                <a:latin typeface="Times New Roman" pitchFamily="18" charset="0"/>
                <a:cs typeface="Times New Roman" pitchFamily="18" charset="0"/>
              </a:rPr>
              <a:t>tripsin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Üreaz</a:t>
            </a:r>
            <a:r>
              <a:rPr lang="tr-TR" dirty="0" smtClean="0">
                <a:latin typeface="Times New Roman" pitchFamily="18" charset="0"/>
                <a:cs typeface="Times New Roman" pitchFamily="18" charset="0"/>
              </a:rPr>
              <a:t> ve bazı</a:t>
            </a:r>
          </a:p>
          <a:p>
            <a:pPr>
              <a:buNone/>
            </a:pPr>
            <a:r>
              <a:rPr lang="tr-TR" dirty="0" err="1" smtClean="0">
                <a:latin typeface="Times New Roman" pitchFamily="18" charset="0"/>
                <a:cs typeface="Times New Roman" pitchFamily="18" charset="0"/>
              </a:rPr>
              <a:t>hidrolazlar</a:t>
            </a:r>
            <a:r>
              <a:rPr lang="tr-TR" dirty="0" smtClean="0">
                <a:latin typeface="Times New Roman" pitchFamily="18" charset="0"/>
                <a:cs typeface="Times New Roman" pitchFamily="18" charset="0"/>
              </a:rPr>
              <a:t> verilebilir. </a:t>
            </a:r>
          </a:p>
          <a:p>
            <a:pPr>
              <a:buNone/>
            </a:pP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Katalitik etki gösterebilmek için metal iyonuna</a:t>
            </a:r>
          </a:p>
          <a:p>
            <a:pPr>
              <a:buNone/>
            </a:pPr>
            <a:r>
              <a:rPr lang="tr-TR" dirty="0" smtClean="0">
                <a:latin typeface="Times New Roman" pitchFamily="18" charset="0"/>
                <a:cs typeface="Times New Roman" pitchFamily="18" charset="0"/>
              </a:rPr>
              <a:t>ihtiyacı olan karbonik </a:t>
            </a:r>
            <a:r>
              <a:rPr lang="tr-TR" dirty="0" err="1" smtClean="0">
                <a:latin typeface="Times New Roman" pitchFamily="18" charset="0"/>
                <a:cs typeface="Times New Roman" pitchFamily="18" charset="0"/>
              </a:rPr>
              <a:t>anhidraz</a:t>
            </a:r>
            <a:r>
              <a:rPr lang="tr-TR" dirty="0" smtClean="0">
                <a:latin typeface="Times New Roman" pitchFamily="18" charset="0"/>
                <a:cs typeface="Times New Roman" pitchFamily="18" charset="0"/>
              </a:rPr>
              <a:t>  çinko-protein, </a:t>
            </a:r>
          </a:p>
          <a:p>
            <a:pPr>
              <a:buNone/>
            </a:pPr>
            <a:r>
              <a:rPr lang="tr-TR" dirty="0" err="1" smtClean="0">
                <a:latin typeface="Times New Roman" pitchFamily="18" charset="0"/>
                <a:cs typeface="Times New Roman" pitchFamily="18" charset="0"/>
              </a:rPr>
              <a:t>trozinaz</a:t>
            </a:r>
            <a:r>
              <a:rPr lang="tr-TR" dirty="0" smtClean="0">
                <a:latin typeface="Times New Roman" pitchFamily="18" charset="0"/>
                <a:cs typeface="Times New Roman" pitchFamily="18" charset="0"/>
              </a:rPr>
              <a:t> ise bakır-protein kompleksidirler. </a:t>
            </a:r>
          </a:p>
          <a:p>
            <a:pPr>
              <a:buNone/>
            </a:pP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Organik fakat protein olmayan bir </a:t>
            </a:r>
            <a:r>
              <a:rPr lang="tr-TR" b="1" dirty="0" err="1" smtClean="0">
                <a:latin typeface="Times New Roman" pitchFamily="18" charset="0"/>
                <a:cs typeface="Times New Roman" pitchFamily="18" charset="0"/>
              </a:rPr>
              <a:t>prostetik</a:t>
            </a:r>
            <a:r>
              <a:rPr lang="tr-TR" b="1" dirty="0" smtClean="0">
                <a:latin typeface="Times New Roman" pitchFamily="18" charset="0"/>
                <a:cs typeface="Times New Roman" pitchFamily="18" charset="0"/>
              </a:rPr>
              <a:t> grup</a:t>
            </a:r>
          </a:p>
          <a:p>
            <a:pPr>
              <a:buNone/>
            </a:pPr>
            <a:r>
              <a:rPr lang="tr-TR" dirty="0" smtClean="0">
                <a:latin typeface="Times New Roman" pitchFamily="18" charset="0"/>
                <a:cs typeface="Times New Roman" pitchFamily="18" charset="0"/>
              </a:rPr>
              <a:t>ihtiva eden enzimlere </a:t>
            </a:r>
            <a:r>
              <a:rPr lang="tr-TR" dirty="0" err="1" smtClean="0">
                <a:latin typeface="Times New Roman" pitchFamily="18" charset="0"/>
                <a:cs typeface="Times New Roman" pitchFamily="18" charset="0"/>
              </a:rPr>
              <a:t>flavin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nukleotidli</a:t>
            </a:r>
            <a:r>
              <a:rPr lang="tr-TR" dirty="0" smtClean="0">
                <a:latin typeface="Times New Roman" pitchFamily="18" charset="0"/>
                <a:cs typeface="Times New Roman" pitchFamily="18" charset="0"/>
              </a:rPr>
              <a:t> enzimler,</a:t>
            </a:r>
          </a:p>
          <a:p>
            <a:pPr>
              <a:buNone/>
            </a:pPr>
            <a:r>
              <a:rPr lang="tr-TR" dirty="0" err="1" smtClean="0">
                <a:latin typeface="Times New Roman" pitchFamily="18" charset="0"/>
                <a:cs typeface="Times New Roman" pitchFamily="18" charset="0"/>
              </a:rPr>
              <a:t>sitokromlar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katalaz</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peroksidaz</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koenzim</a:t>
            </a:r>
            <a:r>
              <a:rPr lang="tr-TR" dirty="0" smtClean="0">
                <a:latin typeface="Times New Roman" pitchFamily="18" charset="0"/>
                <a:cs typeface="Times New Roman" pitchFamily="18" charset="0"/>
              </a:rPr>
              <a:t> ihtiva</a:t>
            </a:r>
          </a:p>
          <a:p>
            <a:pPr>
              <a:buNone/>
            </a:pPr>
            <a:r>
              <a:rPr lang="tr-TR" dirty="0" smtClean="0">
                <a:latin typeface="Times New Roman" pitchFamily="18" charset="0"/>
                <a:cs typeface="Times New Roman" pitchFamily="18" charset="0"/>
              </a:rPr>
              <a:t>eden enzimlere </a:t>
            </a:r>
            <a:r>
              <a:rPr lang="tr-TR" dirty="0" err="1" smtClean="0">
                <a:latin typeface="Times New Roman" pitchFamily="18" charset="0"/>
                <a:cs typeface="Times New Roman" pitchFamily="18" charset="0"/>
              </a:rPr>
              <a:t>nikotinamid</a:t>
            </a:r>
            <a:r>
              <a:rPr lang="tr-TR" dirty="0" smtClean="0">
                <a:latin typeface="Times New Roman" pitchFamily="18" charset="0"/>
                <a:cs typeface="Times New Roman" pitchFamily="18" charset="0"/>
              </a:rPr>
              <a:t> nükleotidli enzimler örnek</a:t>
            </a:r>
          </a:p>
          <a:p>
            <a:pPr>
              <a:buNone/>
            </a:pPr>
            <a:r>
              <a:rPr lang="tr-TR" dirty="0" smtClean="0">
                <a:latin typeface="Times New Roman" pitchFamily="18" charset="0"/>
                <a:cs typeface="Times New Roman" pitchFamily="18" charset="0"/>
              </a:rPr>
              <a:t>verilebilir. </a:t>
            </a:r>
          </a:p>
          <a:p>
            <a:pPr>
              <a:buNone/>
            </a:pP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908720"/>
          </a:xfrm>
        </p:spPr>
        <p:txBody>
          <a:bodyPr>
            <a:normAutofit/>
          </a:bodyPr>
          <a:lstStyle/>
          <a:p>
            <a:r>
              <a:rPr lang="tr-TR" b="1" dirty="0" smtClean="0">
                <a:latin typeface="Times New Roman" pitchFamily="18" charset="0"/>
              </a:rPr>
              <a:t>Enzimlerin İsimlendirilmesi</a:t>
            </a:r>
            <a:endParaRPr lang="tr-TR" dirty="0"/>
          </a:p>
        </p:txBody>
      </p:sp>
      <p:sp>
        <p:nvSpPr>
          <p:cNvPr id="3" name="2 İçerik Yer Tutucusu"/>
          <p:cNvSpPr>
            <a:spLocks noGrp="1"/>
          </p:cNvSpPr>
          <p:nvPr>
            <p:ph idx="1"/>
          </p:nvPr>
        </p:nvSpPr>
        <p:spPr>
          <a:xfrm>
            <a:off x="0" y="908720"/>
            <a:ext cx="9144000" cy="5949280"/>
          </a:xfrm>
        </p:spPr>
        <p:txBody>
          <a:bodyPr>
            <a:normAutofit fontScale="85000" lnSpcReduction="10000"/>
          </a:bodyPr>
          <a:lstStyle/>
          <a:p>
            <a:pPr marL="0" indent="0">
              <a:lnSpc>
                <a:spcPct val="90000"/>
              </a:lnSpc>
              <a:buNone/>
            </a:pPr>
            <a:r>
              <a:rPr lang="tr-TR" dirty="0" smtClean="0">
                <a:solidFill>
                  <a:srgbClr val="000000"/>
                </a:solidFill>
                <a:latin typeface="Times New Roman" pitchFamily="18" charset="0"/>
              </a:rPr>
              <a:t>     Etkiledikleri maddelerin (</a:t>
            </a:r>
            <a:r>
              <a:rPr lang="tr-TR" dirty="0" err="1" smtClean="0">
                <a:solidFill>
                  <a:srgbClr val="000000"/>
                </a:solidFill>
                <a:latin typeface="Times New Roman" pitchFamily="18" charset="0"/>
              </a:rPr>
              <a:t>substratlarının</a:t>
            </a:r>
            <a:r>
              <a:rPr lang="tr-TR" dirty="0" smtClean="0">
                <a:solidFill>
                  <a:srgbClr val="000000"/>
                </a:solidFill>
                <a:latin typeface="Times New Roman" pitchFamily="18" charset="0"/>
              </a:rPr>
              <a:t>) sonuna </a:t>
            </a:r>
            <a:r>
              <a:rPr lang="tr-TR" b="1" i="1" dirty="0" smtClean="0">
                <a:solidFill>
                  <a:srgbClr val="0000FF"/>
                </a:solidFill>
                <a:latin typeface="Times New Roman" pitchFamily="18" charset="0"/>
              </a:rPr>
              <a:t>-az-</a:t>
            </a:r>
            <a:r>
              <a:rPr lang="tr-TR" dirty="0" smtClean="0">
                <a:solidFill>
                  <a:srgbClr val="000000"/>
                </a:solidFill>
                <a:latin typeface="Times New Roman" pitchFamily="18" charset="0"/>
              </a:rPr>
              <a:t> takısı eklenerek  isimlendirilir. </a:t>
            </a:r>
          </a:p>
          <a:p>
            <a:pPr marL="0" indent="0">
              <a:lnSpc>
                <a:spcPct val="90000"/>
              </a:lnSpc>
              <a:buNone/>
            </a:pPr>
            <a:r>
              <a:rPr lang="tr-TR" b="1" dirty="0" smtClean="0">
                <a:solidFill>
                  <a:srgbClr val="002060"/>
                </a:solidFill>
                <a:latin typeface="Times New Roman" pitchFamily="18" charset="0"/>
              </a:rPr>
              <a:t>- Bazıları </a:t>
            </a:r>
            <a:r>
              <a:rPr lang="tr-TR" b="1" dirty="0" err="1" smtClean="0">
                <a:solidFill>
                  <a:srgbClr val="002060"/>
                </a:solidFill>
                <a:latin typeface="Times New Roman" pitchFamily="18" charset="0"/>
              </a:rPr>
              <a:t>substratı</a:t>
            </a:r>
            <a:r>
              <a:rPr lang="tr-TR" b="1" dirty="0" smtClean="0">
                <a:solidFill>
                  <a:srgbClr val="002060"/>
                </a:solidFill>
                <a:latin typeface="Times New Roman" pitchFamily="18" charset="0"/>
              </a:rPr>
              <a:t> tanımlayarak isimlendirilirler; </a:t>
            </a:r>
            <a:r>
              <a:rPr lang="tr-TR" b="1" dirty="0" smtClean="0">
                <a:latin typeface="Times New Roman" pitchFamily="18" charset="0"/>
              </a:rPr>
              <a:t>Örn.//</a:t>
            </a:r>
          </a:p>
          <a:p>
            <a:pPr marL="0" indent="0">
              <a:lnSpc>
                <a:spcPct val="90000"/>
              </a:lnSpc>
              <a:buNone/>
            </a:pPr>
            <a:r>
              <a:rPr lang="tr-TR" dirty="0" smtClean="0">
                <a:solidFill>
                  <a:srgbClr val="FF0000"/>
                </a:solidFill>
                <a:latin typeface="Times New Roman" pitchFamily="18" charset="0"/>
              </a:rPr>
              <a:t>      </a:t>
            </a:r>
            <a:r>
              <a:rPr lang="tr-TR" b="1" dirty="0" smtClean="0">
                <a:solidFill>
                  <a:srgbClr val="FF0000"/>
                </a:solidFill>
                <a:latin typeface="Times New Roman" pitchFamily="18" charset="0"/>
              </a:rPr>
              <a:t>Madde   </a:t>
            </a:r>
            <a:r>
              <a:rPr lang="tr-TR" dirty="0" smtClean="0">
                <a:solidFill>
                  <a:srgbClr val="FF0000"/>
                </a:solidFill>
                <a:latin typeface="Times New Roman" pitchFamily="18" charset="0"/>
              </a:rPr>
              <a:t>                                   </a:t>
            </a:r>
            <a:r>
              <a:rPr lang="tr-TR" b="1" dirty="0" smtClean="0">
                <a:solidFill>
                  <a:srgbClr val="FF0000"/>
                </a:solidFill>
                <a:latin typeface="Times New Roman" pitchFamily="18" charset="0"/>
              </a:rPr>
              <a:t>Hidroliz Enzimi</a:t>
            </a:r>
          </a:p>
          <a:p>
            <a:pPr marL="0" indent="0">
              <a:lnSpc>
                <a:spcPct val="90000"/>
              </a:lnSpc>
              <a:buNone/>
            </a:pPr>
            <a:r>
              <a:rPr lang="tr-TR" sz="2800" dirty="0" smtClean="0">
                <a:solidFill>
                  <a:srgbClr val="000000"/>
                </a:solidFill>
                <a:latin typeface="Times New Roman" pitchFamily="18" charset="0"/>
              </a:rPr>
              <a:t>   </a:t>
            </a:r>
            <a:r>
              <a:rPr lang="tr-TR" dirty="0" smtClean="0">
                <a:solidFill>
                  <a:srgbClr val="000000"/>
                </a:solidFill>
                <a:latin typeface="Times New Roman" pitchFamily="18" charset="0"/>
              </a:rPr>
              <a:t>Nişasta (</a:t>
            </a:r>
            <a:r>
              <a:rPr lang="tr-TR" dirty="0" err="1" smtClean="0">
                <a:solidFill>
                  <a:srgbClr val="000000"/>
                </a:solidFill>
                <a:latin typeface="Times New Roman" pitchFamily="18" charset="0"/>
              </a:rPr>
              <a:t>Amiloz</a:t>
            </a:r>
            <a:r>
              <a:rPr lang="tr-TR" dirty="0" smtClean="0">
                <a:solidFill>
                  <a:srgbClr val="000000"/>
                </a:solidFill>
                <a:latin typeface="Times New Roman" pitchFamily="18" charset="0"/>
              </a:rPr>
              <a:t>)                              Amilaz</a:t>
            </a:r>
          </a:p>
          <a:p>
            <a:pPr marL="0" indent="0">
              <a:lnSpc>
                <a:spcPct val="90000"/>
              </a:lnSpc>
              <a:buNone/>
            </a:pPr>
            <a:r>
              <a:rPr lang="tr-TR" dirty="0" smtClean="0">
                <a:solidFill>
                  <a:srgbClr val="000000"/>
                </a:solidFill>
                <a:latin typeface="Times New Roman" pitchFamily="18" charset="0"/>
              </a:rPr>
              <a:t>   Yağ (</a:t>
            </a:r>
            <a:r>
              <a:rPr lang="tr-TR" dirty="0" err="1" smtClean="0">
                <a:solidFill>
                  <a:srgbClr val="000000"/>
                </a:solidFill>
                <a:latin typeface="Times New Roman" pitchFamily="18" charset="0"/>
              </a:rPr>
              <a:t>Lipos</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Lipaz</a:t>
            </a:r>
            <a:endParaRPr lang="tr-TR" dirty="0" smtClean="0">
              <a:solidFill>
                <a:srgbClr val="000000"/>
              </a:solidFill>
              <a:latin typeface="Times New Roman" pitchFamily="18" charset="0"/>
            </a:endParaRPr>
          </a:p>
          <a:p>
            <a:pPr marL="0" indent="0">
              <a:lnSpc>
                <a:spcPct val="90000"/>
              </a:lnSpc>
              <a:buNone/>
            </a:pPr>
            <a:r>
              <a:rPr lang="tr-TR" dirty="0" smtClean="0">
                <a:solidFill>
                  <a:srgbClr val="000000"/>
                </a:solidFill>
                <a:latin typeface="Times New Roman" pitchFamily="18" charset="0"/>
              </a:rPr>
              <a:t>   Protein                                             </a:t>
            </a:r>
            <a:r>
              <a:rPr lang="tr-TR" dirty="0" err="1" smtClean="0">
                <a:solidFill>
                  <a:srgbClr val="000000"/>
                </a:solidFill>
                <a:latin typeface="Times New Roman" pitchFamily="18" charset="0"/>
              </a:rPr>
              <a:t>Proteaz</a:t>
            </a:r>
            <a:endParaRPr lang="tr-TR" dirty="0" smtClean="0">
              <a:solidFill>
                <a:srgbClr val="000000"/>
              </a:solidFill>
              <a:latin typeface="Times New Roman" pitchFamily="18" charset="0"/>
            </a:endParaRPr>
          </a:p>
          <a:p>
            <a:pPr marL="0" indent="0">
              <a:lnSpc>
                <a:spcPct val="90000"/>
              </a:lnSpc>
              <a:buNone/>
            </a:pPr>
            <a:r>
              <a:rPr lang="tr-TR" dirty="0" smtClean="0">
                <a:solidFill>
                  <a:srgbClr val="000000"/>
                </a:solidFill>
                <a:latin typeface="Times New Roman" pitchFamily="18" charset="0"/>
              </a:rPr>
              <a:t>   Üre                                                   </a:t>
            </a:r>
            <a:r>
              <a:rPr lang="tr-TR" dirty="0" err="1" smtClean="0">
                <a:solidFill>
                  <a:srgbClr val="000000"/>
                </a:solidFill>
                <a:latin typeface="Times New Roman" pitchFamily="18" charset="0"/>
              </a:rPr>
              <a:t>Üreaz</a:t>
            </a:r>
            <a:endParaRPr lang="tr-TR" dirty="0" smtClean="0">
              <a:solidFill>
                <a:srgbClr val="000000"/>
              </a:solidFill>
              <a:latin typeface="Times New Roman" pitchFamily="18" charset="0"/>
            </a:endParaRPr>
          </a:p>
          <a:p>
            <a:pPr marL="0" indent="0">
              <a:lnSpc>
                <a:spcPct val="90000"/>
              </a:lnSpc>
              <a:buFontTx/>
              <a:buChar char="-"/>
            </a:pPr>
            <a:r>
              <a:rPr lang="tr-TR" b="1" dirty="0" smtClean="0">
                <a:solidFill>
                  <a:srgbClr val="002060"/>
                </a:solidFill>
                <a:latin typeface="Times New Roman" pitchFamily="18" charset="0"/>
              </a:rPr>
              <a:t>Bazıları katalizledikleri reaksiyon tipine göre isimlendirilirler: </a:t>
            </a:r>
          </a:p>
          <a:p>
            <a:pPr marL="0" indent="0">
              <a:lnSpc>
                <a:spcPct val="90000"/>
              </a:lnSpc>
              <a:buNone/>
            </a:pPr>
            <a:r>
              <a:rPr lang="tr-TR" b="1" dirty="0" smtClean="0">
                <a:solidFill>
                  <a:srgbClr val="002060"/>
                </a:solidFill>
                <a:latin typeface="Times New Roman" pitchFamily="18" charset="0"/>
              </a:rPr>
              <a:t>   </a:t>
            </a:r>
            <a:r>
              <a:rPr lang="tr-TR" b="1" dirty="0" smtClean="0">
                <a:latin typeface="Times New Roman" pitchFamily="18" charset="0"/>
              </a:rPr>
              <a:t>Örn.//  </a:t>
            </a:r>
            <a:r>
              <a:rPr lang="tr-TR" dirty="0" smtClean="0">
                <a:latin typeface="Times New Roman" pitchFamily="18" charset="0"/>
              </a:rPr>
              <a:t>DNA </a:t>
            </a:r>
            <a:r>
              <a:rPr lang="tr-TR" dirty="0" err="1" smtClean="0">
                <a:latin typeface="Times New Roman" pitchFamily="18" charset="0"/>
              </a:rPr>
              <a:t>polimeraz</a:t>
            </a:r>
            <a:r>
              <a:rPr lang="tr-TR" dirty="0" smtClean="0">
                <a:latin typeface="Times New Roman" pitchFamily="18" charset="0"/>
              </a:rPr>
              <a:t>, </a:t>
            </a:r>
            <a:r>
              <a:rPr lang="tr-TR" dirty="0" err="1" smtClean="0">
                <a:latin typeface="Times New Roman" pitchFamily="18" charset="0"/>
              </a:rPr>
              <a:t>laktat</a:t>
            </a:r>
            <a:r>
              <a:rPr lang="tr-TR" dirty="0" smtClean="0">
                <a:latin typeface="Times New Roman" pitchFamily="18" charset="0"/>
              </a:rPr>
              <a:t> </a:t>
            </a:r>
            <a:r>
              <a:rPr lang="tr-TR" dirty="0" err="1" smtClean="0">
                <a:latin typeface="Times New Roman" pitchFamily="18" charset="0"/>
              </a:rPr>
              <a:t>dehidrojenaz</a:t>
            </a:r>
            <a:r>
              <a:rPr lang="tr-TR" dirty="0" smtClean="0">
                <a:latin typeface="Times New Roman" pitchFamily="18" charset="0"/>
              </a:rPr>
              <a:t>  gibi…</a:t>
            </a:r>
          </a:p>
          <a:p>
            <a:pPr algn="just">
              <a:buNone/>
            </a:pPr>
            <a:r>
              <a:rPr lang="tr-TR" dirty="0" smtClean="0">
                <a:solidFill>
                  <a:srgbClr val="002060"/>
                </a:solidFill>
                <a:latin typeface="Times New Roman" pitchFamily="18" charset="0"/>
              </a:rPr>
              <a:t>-</a:t>
            </a:r>
            <a:r>
              <a:rPr lang="tr-TR" b="1" dirty="0" smtClean="0">
                <a:solidFill>
                  <a:srgbClr val="002060"/>
                </a:solidFill>
                <a:latin typeface="Times New Roman" pitchFamily="18" charset="0"/>
              </a:rPr>
              <a:t>Ancak bazı enzimler de ilgili </a:t>
            </a:r>
            <a:r>
              <a:rPr lang="tr-TR" b="1" dirty="0" err="1" smtClean="0">
                <a:solidFill>
                  <a:srgbClr val="002060"/>
                </a:solidFill>
                <a:latin typeface="Times New Roman" pitchFamily="18" charset="0"/>
              </a:rPr>
              <a:t>enzimatik</a:t>
            </a:r>
            <a:r>
              <a:rPr lang="tr-TR" b="1" dirty="0" smtClean="0">
                <a:solidFill>
                  <a:srgbClr val="002060"/>
                </a:solidFill>
                <a:latin typeface="Times New Roman" pitchFamily="18" charset="0"/>
              </a:rPr>
              <a:t> reaksiyon hakkında hiçbir ipucu vermeyen orijinal isimlere sahiptir. </a:t>
            </a:r>
          </a:p>
          <a:p>
            <a:pPr algn="just">
              <a:buNone/>
            </a:pPr>
            <a:r>
              <a:rPr lang="tr-TR" dirty="0" smtClean="0">
                <a:latin typeface="Times New Roman" pitchFamily="18" charset="0"/>
              </a:rPr>
              <a:t>   </a:t>
            </a:r>
            <a:r>
              <a:rPr lang="tr-TR" b="1" dirty="0" smtClean="0">
                <a:latin typeface="Times New Roman" pitchFamily="18" charset="0"/>
              </a:rPr>
              <a:t>Örn.</a:t>
            </a:r>
            <a:r>
              <a:rPr lang="tr-TR" dirty="0" smtClean="0">
                <a:latin typeface="Times New Roman" pitchFamily="18" charset="0"/>
              </a:rPr>
              <a:t>//   Pepsin, </a:t>
            </a:r>
            <a:r>
              <a:rPr lang="tr-TR" dirty="0" err="1" smtClean="0">
                <a:latin typeface="Times New Roman" pitchFamily="18" charset="0"/>
              </a:rPr>
              <a:t>tripsin</a:t>
            </a:r>
            <a:r>
              <a:rPr lang="tr-TR" dirty="0" smtClean="0">
                <a:latin typeface="Times New Roman" pitchFamily="18" charset="0"/>
              </a:rPr>
              <a:t>, </a:t>
            </a:r>
            <a:r>
              <a:rPr lang="tr-TR" dirty="0" err="1" smtClean="0">
                <a:latin typeface="Times New Roman" pitchFamily="18" charset="0"/>
              </a:rPr>
              <a:t>kimotripsin</a:t>
            </a:r>
            <a:r>
              <a:rPr lang="tr-TR" dirty="0" smtClean="0">
                <a:latin typeface="Times New Roman" pitchFamily="18" charset="0"/>
              </a:rPr>
              <a:t> gibi…</a:t>
            </a:r>
            <a:endParaRPr lang="tr-TR" dirty="0" smtClean="0"/>
          </a:p>
          <a:p>
            <a:pPr marL="0" indent="0">
              <a:lnSpc>
                <a:spcPct val="90000"/>
              </a:lnSpc>
              <a:buFontTx/>
              <a:buChar char="-"/>
            </a:pPr>
            <a:endParaRPr lang="tr-TR" dirty="0" smtClean="0">
              <a:solidFill>
                <a:srgbClr val="000000"/>
              </a:solidFill>
              <a:latin typeface="Times New Roman" pitchFamily="18" charset="0"/>
            </a:endParaRPr>
          </a:p>
          <a:p>
            <a:pPr marL="0" indent="0">
              <a:lnSpc>
                <a:spcPct val="90000"/>
              </a:lnSpc>
              <a:buNone/>
            </a:pPr>
            <a:endParaRPr lang="tr-TR" dirty="0" smtClean="0">
              <a:solidFill>
                <a:srgbClr val="000000"/>
              </a:solidFill>
              <a:latin typeface="Times New Roman" pitchFamily="18" charset="0"/>
            </a:endParaRPr>
          </a:p>
          <a:p>
            <a:pPr marL="0" indent="0">
              <a:lnSpc>
                <a:spcPct val="90000"/>
              </a:lnSpc>
              <a:buNone/>
            </a:pPr>
            <a:endParaRPr lang="tr-TR" dirty="0" smtClean="0">
              <a:solidFill>
                <a:srgbClr val="000000"/>
              </a:solidFill>
              <a:latin typeface="Times New Roman" pitchFamily="18" charset="0"/>
            </a:endParaRPr>
          </a:p>
          <a:p>
            <a:pPr marL="0" indent="0">
              <a:lnSpc>
                <a:spcPct val="90000"/>
              </a:lnSpc>
              <a:buNone/>
            </a:pPr>
            <a:endParaRPr lang="tr-TR" dirty="0" smtClean="0">
              <a:solidFill>
                <a:srgbClr val="000000"/>
              </a:solidFill>
              <a:latin typeface="Times New Roman" pitchFamily="18" charset="0"/>
            </a:endParaRPr>
          </a:p>
          <a:p>
            <a:pPr marL="0" indent="0">
              <a:lnSpc>
                <a:spcPct val="90000"/>
              </a:lnSpc>
              <a:buNone/>
            </a:pPr>
            <a:endParaRPr lang="tr-TR" dirty="0" smtClean="0">
              <a:solidFill>
                <a:srgbClr val="000000"/>
              </a:solidFill>
              <a:latin typeface="Times New Roman" pitchFamily="18" charset="0"/>
            </a:endParaRP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marL="0" indent="0">
              <a:buNone/>
            </a:pPr>
            <a:r>
              <a:rPr lang="tr-TR" sz="2800" dirty="0" smtClean="0">
                <a:solidFill>
                  <a:srgbClr val="000000"/>
                </a:solidFill>
                <a:latin typeface="Times New Roman" pitchFamily="18" charset="0"/>
              </a:rPr>
              <a:t>      </a:t>
            </a:r>
          </a:p>
          <a:p>
            <a:pPr marL="0" indent="0">
              <a:buNone/>
            </a:pPr>
            <a:endParaRPr lang="tr-TR" sz="2800" dirty="0" smtClean="0">
              <a:solidFill>
                <a:srgbClr val="000000"/>
              </a:solidFill>
              <a:latin typeface="Times New Roman" pitchFamily="18" charset="0"/>
            </a:endParaRPr>
          </a:p>
          <a:p>
            <a:pPr marL="0" indent="0">
              <a:buNone/>
            </a:pPr>
            <a:r>
              <a:rPr lang="tr-TR" sz="2800" dirty="0" smtClean="0">
                <a:solidFill>
                  <a:srgbClr val="000000"/>
                </a:solidFill>
                <a:latin typeface="Times New Roman" pitchFamily="18" charset="0"/>
              </a:rPr>
              <a:t>      Günümüzde bu tür karışıklıkları önlemek amacıyla </a:t>
            </a:r>
            <a:r>
              <a:rPr lang="tr-TR" sz="2800" dirty="0" smtClean="0">
                <a:solidFill>
                  <a:srgbClr val="33CC33"/>
                </a:solidFill>
                <a:latin typeface="Times New Roman" pitchFamily="18" charset="0"/>
              </a:rPr>
              <a:t>Uluslararası Biyokimya Birliğinin (</a:t>
            </a:r>
            <a:r>
              <a:rPr lang="tr-TR" sz="2800" dirty="0" err="1" smtClean="0">
                <a:solidFill>
                  <a:srgbClr val="33CC33"/>
                </a:solidFill>
                <a:latin typeface="Times New Roman" pitchFamily="18" charset="0"/>
              </a:rPr>
              <a:t>IUB</a:t>
            </a:r>
            <a:r>
              <a:rPr lang="tr-TR" sz="2800" dirty="0" smtClean="0">
                <a:solidFill>
                  <a:srgbClr val="33CC33"/>
                </a:solidFill>
                <a:latin typeface="Times New Roman" pitchFamily="18" charset="0"/>
              </a:rPr>
              <a:t>)</a:t>
            </a:r>
            <a:r>
              <a:rPr lang="tr-TR" sz="2800" dirty="0" smtClean="0">
                <a:solidFill>
                  <a:srgbClr val="000000"/>
                </a:solidFill>
                <a:latin typeface="Times New Roman" pitchFamily="18" charset="0"/>
              </a:rPr>
              <a:t> Enzim Komisyonu tarafından </a:t>
            </a:r>
            <a:r>
              <a:rPr lang="tr-TR" sz="2800" b="1" dirty="0" smtClean="0">
                <a:solidFill>
                  <a:srgbClr val="FF0000"/>
                </a:solidFill>
                <a:latin typeface="Times New Roman" pitchFamily="18" charset="0"/>
              </a:rPr>
              <a:t>Sistematik isimlendirme</a:t>
            </a:r>
            <a:r>
              <a:rPr lang="tr-TR" sz="2800" dirty="0" smtClean="0">
                <a:solidFill>
                  <a:srgbClr val="000000"/>
                </a:solidFill>
                <a:latin typeface="Times New Roman" pitchFamily="18" charset="0"/>
              </a:rPr>
              <a:t>  önerilmiştir. Bu sistemde her enzim, katalizlediği reaksiyon tipine ve mekanizmasına göre isimlendirilmektedir.</a:t>
            </a:r>
          </a:p>
          <a:p>
            <a:pPr marL="0" indent="0">
              <a:buNone/>
            </a:pPr>
            <a:endParaRPr lang="tr-TR" sz="2800" dirty="0" smtClean="0">
              <a:solidFill>
                <a:srgbClr val="000000"/>
              </a:solidFill>
              <a:latin typeface="Times New Roman" pitchFamily="18" charset="0"/>
            </a:endParaRPr>
          </a:p>
          <a:p>
            <a:pPr marL="0" indent="0">
              <a:buNone/>
            </a:pPr>
            <a:r>
              <a:rPr lang="tr-TR" sz="2800" dirty="0" smtClean="0">
                <a:solidFill>
                  <a:srgbClr val="000000"/>
                </a:solidFill>
                <a:latin typeface="Times New Roman" pitchFamily="18" charset="0"/>
              </a:rPr>
              <a:t>     Günlük kullanımda </a:t>
            </a:r>
            <a:r>
              <a:rPr lang="tr-TR" sz="2800" dirty="0" smtClean="0">
                <a:solidFill>
                  <a:srgbClr val="0000FF"/>
                </a:solidFill>
                <a:latin typeface="Times New Roman" pitchFamily="18" charset="0"/>
              </a:rPr>
              <a:t>önerilen kısa isme</a:t>
            </a:r>
            <a:r>
              <a:rPr lang="tr-TR" sz="2800" dirty="0" smtClean="0">
                <a:solidFill>
                  <a:srgbClr val="000000"/>
                </a:solidFill>
                <a:latin typeface="Times New Roman" pitchFamily="18" charset="0"/>
              </a:rPr>
              <a:t> ilaveten daha detaylı </a:t>
            </a:r>
            <a:r>
              <a:rPr lang="tr-TR" sz="2800" i="1" dirty="0" smtClean="0">
                <a:solidFill>
                  <a:srgbClr val="0000FF"/>
                </a:solidFill>
                <a:latin typeface="Times New Roman" pitchFamily="18" charset="0"/>
              </a:rPr>
              <a:t>sistematik  ismin</a:t>
            </a:r>
            <a:r>
              <a:rPr lang="tr-TR" sz="2800" dirty="0" smtClean="0">
                <a:solidFill>
                  <a:srgbClr val="000000"/>
                </a:solidFill>
                <a:latin typeface="Times New Roman" pitchFamily="18" charset="0"/>
              </a:rPr>
              <a:t> kullanılması öngörülmüştür</a:t>
            </a:r>
            <a:r>
              <a:rPr lang="tr-TR" sz="2400" dirty="0" smtClean="0">
                <a:solidFill>
                  <a:srgbClr val="000000"/>
                </a:solidFill>
                <a:latin typeface="Times New Roman" pitchFamily="18"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9144000" cy="6669360"/>
          </a:xfrm>
        </p:spPr>
        <p:txBody>
          <a:bodyPr>
            <a:normAutofit/>
          </a:bodyPr>
          <a:lstStyle/>
          <a:p>
            <a:pPr marL="185738" indent="-185738">
              <a:buNone/>
            </a:pPr>
            <a:r>
              <a:rPr lang="tr-TR" b="1" dirty="0" smtClean="0">
                <a:solidFill>
                  <a:srgbClr val="FF0000"/>
                </a:solidFill>
                <a:latin typeface="Times New Roman" pitchFamily="18" charset="0"/>
              </a:rPr>
              <a:t>SİSTEMATİK İSİMLENDİRMENİN TEMEL            ÖZELLİKLERİ</a:t>
            </a:r>
          </a:p>
          <a:p>
            <a:pPr marL="185738" indent="-185738">
              <a:buNone/>
            </a:pPr>
            <a:endParaRPr lang="tr-TR" b="1" dirty="0" smtClean="0">
              <a:solidFill>
                <a:srgbClr val="FF0000"/>
              </a:solidFill>
              <a:latin typeface="Times New Roman" pitchFamily="18" charset="0"/>
            </a:endParaRPr>
          </a:p>
          <a:p>
            <a:pPr marL="185738" indent="-185738">
              <a:buNone/>
            </a:pPr>
            <a:r>
              <a:rPr lang="tr-TR" b="1" dirty="0" smtClean="0">
                <a:solidFill>
                  <a:srgbClr val="FF0000"/>
                </a:solidFill>
                <a:latin typeface="Times New Roman" pitchFamily="18" charset="0"/>
              </a:rPr>
              <a:t>1. </a:t>
            </a:r>
            <a:r>
              <a:rPr lang="tr-TR" dirty="0" smtClean="0">
                <a:solidFill>
                  <a:srgbClr val="000000"/>
                </a:solidFill>
                <a:latin typeface="Times New Roman" pitchFamily="18" charset="0"/>
              </a:rPr>
              <a:t>Reaksiyonlar ve bu reaksiyonları katalizleyen   enzimler, reaksiyon mekanizmalarına göre 6 sınıfa bölünürler. Bu  sınıflarında alt sınıfları vardır.</a:t>
            </a:r>
          </a:p>
          <a:p>
            <a:pPr marL="185738" indent="-185738">
              <a:buNone/>
            </a:pPr>
            <a:endParaRPr lang="tr-TR" b="1" dirty="0" smtClean="0">
              <a:solidFill>
                <a:srgbClr val="FF3300"/>
              </a:solidFill>
              <a:latin typeface="Times New Roman" pitchFamily="18" charset="0"/>
            </a:endParaRPr>
          </a:p>
          <a:p>
            <a:pPr marL="185738" indent="-185738">
              <a:buNone/>
            </a:pPr>
            <a:r>
              <a:rPr lang="tr-TR" b="1" dirty="0" smtClean="0">
                <a:solidFill>
                  <a:srgbClr val="FF3300"/>
                </a:solidFill>
                <a:latin typeface="Times New Roman" pitchFamily="18" charset="0"/>
              </a:rPr>
              <a:t>2. </a:t>
            </a:r>
            <a:r>
              <a:rPr lang="tr-TR" dirty="0" smtClean="0">
                <a:solidFill>
                  <a:srgbClr val="000000"/>
                </a:solidFill>
                <a:latin typeface="Times New Roman" pitchFamily="18" charset="0"/>
              </a:rPr>
              <a:t>Her enzimin bir kod numarası vardır [</a:t>
            </a:r>
            <a:r>
              <a:rPr lang="tr-TR" dirty="0" err="1" smtClean="0">
                <a:solidFill>
                  <a:srgbClr val="000000"/>
                </a:solidFill>
                <a:latin typeface="Times New Roman" pitchFamily="18" charset="0"/>
              </a:rPr>
              <a:t>Enzyme</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Classification</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EC</a:t>
            </a:r>
            <a:r>
              <a:rPr lang="tr-TR" dirty="0" smtClean="0">
                <a:solidFill>
                  <a:srgbClr val="000000"/>
                </a:solidFill>
                <a:latin typeface="Times New Roman" pitchFamily="18" charset="0"/>
              </a:rPr>
              <a:t>)]. Bu kod, dörtlü sayı grubu ile gösterilir.</a:t>
            </a:r>
            <a:endParaRPr lang="tr-TR" b="1" dirty="0" smtClean="0">
              <a:solidFill>
                <a:srgbClr val="FF3300"/>
              </a:solidFill>
              <a:latin typeface="Times New Roman" pitchFamily="18" charset="0"/>
            </a:endParaRP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758608"/>
          </a:xfrm>
        </p:spPr>
        <p:txBody>
          <a:bodyPr>
            <a:normAutofit fontScale="85000" lnSpcReduction="10000"/>
          </a:bodyPr>
          <a:lstStyle/>
          <a:p>
            <a:pPr>
              <a:buNone/>
            </a:pPr>
            <a:r>
              <a:rPr lang="tr-TR" dirty="0" smtClean="0"/>
              <a:t>      Enzim komisyonunca, her enzim için kullanışlı ve kısa bir isim,</a:t>
            </a:r>
          </a:p>
          <a:p>
            <a:pPr>
              <a:buNone/>
            </a:pPr>
            <a:r>
              <a:rPr lang="tr-TR" dirty="0" smtClean="0"/>
              <a:t>enzimin katalize ettiği reaksiyonu belirleyen bir sistemik isim ve</a:t>
            </a:r>
          </a:p>
          <a:p>
            <a:pPr>
              <a:buNone/>
            </a:pPr>
            <a:r>
              <a:rPr lang="tr-TR" dirty="0" smtClean="0"/>
              <a:t>enzimin durumunu kesinlikle ortaya koyan sınıflandırma</a:t>
            </a:r>
          </a:p>
          <a:p>
            <a:pPr>
              <a:buNone/>
            </a:pPr>
            <a:r>
              <a:rPr lang="tr-TR" dirty="0" smtClean="0"/>
              <a:t>numarası verilmiştir. </a:t>
            </a:r>
          </a:p>
          <a:p>
            <a:pPr>
              <a:buNone/>
            </a:pPr>
            <a:r>
              <a:rPr lang="tr-TR" b="1" dirty="0" smtClean="0"/>
              <a:t>        Enzimlerin sınıflandırılmalarında 4 diziden oluşan sayılar</a:t>
            </a:r>
          </a:p>
          <a:p>
            <a:pPr>
              <a:buNone/>
            </a:pPr>
            <a:r>
              <a:rPr lang="tr-TR" b="1" dirty="0" smtClean="0"/>
              <a:t>Kullanılmaktadır:</a:t>
            </a:r>
          </a:p>
          <a:p>
            <a:pPr>
              <a:buNone/>
            </a:pPr>
            <a:r>
              <a:rPr lang="tr-TR" b="1" dirty="0" smtClean="0"/>
              <a:t>1. sayı</a:t>
            </a:r>
            <a:r>
              <a:rPr lang="tr-TR" dirty="0" smtClean="0"/>
              <a:t>, enzimin hangi sınıfa mensup olduğunu gösterir.     </a:t>
            </a:r>
          </a:p>
          <a:p>
            <a:pPr>
              <a:buNone/>
            </a:pPr>
            <a:r>
              <a:rPr lang="tr-TR" b="1" dirty="0" smtClean="0"/>
              <a:t>2. ve 3. sayılar</a:t>
            </a:r>
            <a:r>
              <a:rPr lang="tr-TR" dirty="0" smtClean="0"/>
              <a:t>, alt ve daha alt sınıfları açıklar. </a:t>
            </a:r>
          </a:p>
          <a:p>
            <a:pPr>
              <a:buNone/>
            </a:pPr>
            <a:r>
              <a:rPr lang="tr-TR" b="1" dirty="0" smtClean="0"/>
              <a:t>4. sayı</a:t>
            </a:r>
            <a:r>
              <a:rPr lang="tr-TR" dirty="0" smtClean="0"/>
              <a:t>,</a:t>
            </a:r>
            <a:r>
              <a:rPr lang="tr-TR" b="1" dirty="0" smtClean="0"/>
              <a:t> </a:t>
            </a:r>
            <a:r>
              <a:rPr lang="tr-TR" dirty="0" smtClean="0"/>
              <a:t>3. sayı ile ifade edilen alt sınıftaki seri numarasını belirtir. </a:t>
            </a:r>
          </a:p>
          <a:p>
            <a:pPr>
              <a:buNone/>
            </a:pPr>
            <a:r>
              <a:rPr lang="tr-TR" b="1" dirty="0" smtClean="0"/>
              <a:t>Örneğin: Sınıflandırma numarası; </a:t>
            </a:r>
            <a:r>
              <a:rPr lang="tr-TR" b="1" dirty="0" err="1" smtClean="0"/>
              <a:t>EC</a:t>
            </a:r>
            <a:r>
              <a:rPr lang="tr-TR" b="1" dirty="0" smtClean="0"/>
              <a:t> </a:t>
            </a:r>
            <a:r>
              <a:rPr lang="tr-TR" b="1" dirty="0" smtClean="0">
                <a:solidFill>
                  <a:schemeClr val="accent2">
                    <a:lumMod val="75000"/>
                  </a:schemeClr>
                </a:solidFill>
              </a:rPr>
              <a:t>1</a:t>
            </a:r>
            <a:r>
              <a:rPr lang="tr-TR" b="1" dirty="0" smtClean="0"/>
              <a:t>.</a:t>
            </a:r>
            <a:r>
              <a:rPr lang="tr-TR" b="1" dirty="0" smtClean="0">
                <a:solidFill>
                  <a:schemeClr val="accent6">
                    <a:lumMod val="75000"/>
                  </a:schemeClr>
                </a:solidFill>
              </a:rPr>
              <a:t>1</a:t>
            </a:r>
            <a:r>
              <a:rPr lang="tr-TR" b="1" dirty="0" smtClean="0"/>
              <a:t>.</a:t>
            </a:r>
            <a:r>
              <a:rPr lang="tr-TR" b="1" dirty="0" smtClean="0">
                <a:solidFill>
                  <a:schemeClr val="accent4">
                    <a:lumMod val="75000"/>
                  </a:schemeClr>
                </a:solidFill>
              </a:rPr>
              <a:t>1</a:t>
            </a:r>
            <a:r>
              <a:rPr lang="tr-TR" b="1" dirty="0" smtClean="0"/>
              <a:t>.</a:t>
            </a:r>
            <a:r>
              <a:rPr lang="tr-TR" b="1" dirty="0" smtClean="0">
                <a:solidFill>
                  <a:srgbClr val="00B0F0"/>
                </a:solidFill>
              </a:rPr>
              <a:t>1</a:t>
            </a:r>
            <a:r>
              <a:rPr lang="tr-TR" b="1" dirty="0" smtClean="0"/>
              <a:t>.Alkol </a:t>
            </a:r>
            <a:r>
              <a:rPr lang="tr-TR" b="1" dirty="0" err="1" smtClean="0"/>
              <a:t>dehidrojenaz</a:t>
            </a:r>
            <a:r>
              <a:rPr lang="tr-TR" b="1" dirty="0" smtClean="0"/>
              <a:t> </a:t>
            </a:r>
          </a:p>
          <a:p>
            <a:pPr>
              <a:buNone/>
            </a:pPr>
            <a:r>
              <a:rPr lang="tr-TR" b="1" dirty="0" smtClean="0">
                <a:solidFill>
                  <a:schemeClr val="accent2">
                    <a:lumMod val="75000"/>
                  </a:schemeClr>
                </a:solidFill>
              </a:rPr>
              <a:t>enzimin </a:t>
            </a:r>
            <a:r>
              <a:rPr lang="tr-TR" b="1" dirty="0" err="1" smtClean="0">
                <a:solidFill>
                  <a:schemeClr val="accent2">
                    <a:lumMod val="75000"/>
                  </a:schemeClr>
                </a:solidFill>
              </a:rPr>
              <a:t>oksido</a:t>
            </a:r>
            <a:r>
              <a:rPr lang="tr-TR" b="1" dirty="0" smtClean="0">
                <a:solidFill>
                  <a:schemeClr val="accent2">
                    <a:lumMod val="75000"/>
                  </a:schemeClr>
                </a:solidFill>
              </a:rPr>
              <a:t>-</a:t>
            </a:r>
            <a:r>
              <a:rPr lang="tr-TR" b="1" dirty="0" err="1" smtClean="0">
                <a:solidFill>
                  <a:schemeClr val="accent2">
                    <a:lumMod val="75000"/>
                  </a:schemeClr>
                </a:solidFill>
              </a:rPr>
              <a:t>redüktaz</a:t>
            </a:r>
            <a:r>
              <a:rPr lang="tr-TR" b="1" dirty="0" smtClean="0">
                <a:solidFill>
                  <a:schemeClr val="accent2">
                    <a:lumMod val="75000"/>
                  </a:schemeClr>
                </a:solidFill>
              </a:rPr>
              <a:t> sınıfını</a:t>
            </a:r>
            <a:r>
              <a:rPr lang="tr-TR" dirty="0" smtClean="0"/>
              <a:t> </a:t>
            </a:r>
          </a:p>
          <a:p>
            <a:pPr>
              <a:buNone/>
            </a:pPr>
            <a:r>
              <a:rPr lang="tr-TR" b="1" dirty="0" smtClean="0">
                <a:solidFill>
                  <a:schemeClr val="accent6">
                    <a:lumMod val="75000"/>
                  </a:schemeClr>
                </a:solidFill>
              </a:rPr>
              <a:t>Verici </a:t>
            </a:r>
            <a:r>
              <a:rPr lang="tr-TR" b="1" dirty="0" err="1" smtClean="0">
                <a:solidFill>
                  <a:schemeClr val="accent6">
                    <a:lumMod val="75000"/>
                  </a:schemeClr>
                </a:solidFill>
              </a:rPr>
              <a:t>dönor</a:t>
            </a:r>
            <a:r>
              <a:rPr lang="tr-TR" b="1" dirty="0" smtClean="0">
                <a:solidFill>
                  <a:schemeClr val="accent6">
                    <a:lumMod val="75000"/>
                  </a:schemeClr>
                </a:solidFill>
              </a:rPr>
              <a:t> maddenin </a:t>
            </a:r>
            <a:r>
              <a:rPr lang="tr-TR" b="1" dirty="0" err="1" smtClean="0">
                <a:solidFill>
                  <a:schemeClr val="accent6">
                    <a:lumMod val="75000"/>
                  </a:schemeClr>
                </a:solidFill>
              </a:rPr>
              <a:t>CH</a:t>
            </a:r>
            <a:r>
              <a:rPr lang="tr-TR" b="1" dirty="0" smtClean="0">
                <a:solidFill>
                  <a:schemeClr val="accent6">
                    <a:lumMod val="75000"/>
                  </a:schemeClr>
                </a:solidFill>
              </a:rPr>
              <a:t>-OH grubu üzerine etki yaptığını</a:t>
            </a:r>
          </a:p>
          <a:p>
            <a:pPr>
              <a:buNone/>
            </a:pPr>
            <a:r>
              <a:rPr lang="tr-TR" b="1" dirty="0" err="1" smtClean="0">
                <a:solidFill>
                  <a:srgbClr val="7030A0"/>
                </a:solidFill>
              </a:rPr>
              <a:t>Akseptör</a:t>
            </a:r>
            <a:r>
              <a:rPr lang="tr-TR" b="1" dirty="0" smtClean="0">
                <a:solidFill>
                  <a:srgbClr val="7030A0"/>
                </a:solidFill>
              </a:rPr>
              <a:t> olarak </a:t>
            </a:r>
            <a:r>
              <a:rPr lang="tr-TR" b="1" dirty="0" err="1" smtClean="0">
                <a:solidFill>
                  <a:srgbClr val="7030A0"/>
                </a:solidFill>
              </a:rPr>
              <a:t>NAD</a:t>
            </a:r>
            <a:r>
              <a:rPr lang="tr-TR" b="1" dirty="0" smtClean="0">
                <a:solidFill>
                  <a:srgbClr val="7030A0"/>
                </a:solidFill>
              </a:rPr>
              <a:t> ve </a:t>
            </a:r>
            <a:r>
              <a:rPr lang="tr-TR" b="1" dirty="0" err="1" smtClean="0">
                <a:solidFill>
                  <a:srgbClr val="7030A0"/>
                </a:solidFill>
              </a:rPr>
              <a:t>NADP’den</a:t>
            </a:r>
            <a:r>
              <a:rPr lang="tr-TR" b="1" dirty="0" smtClean="0">
                <a:solidFill>
                  <a:srgbClr val="7030A0"/>
                </a:solidFill>
              </a:rPr>
              <a:t> yararlandığını</a:t>
            </a:r>
            <a:r>
              <a:rPr lang="tr-TR" dirty="0" smtClean="0"/>
              <a:t>. </a:t>
            </a:r>
          </a:p>
          <a:p>
            <a:pPr>
              <a:buNone/>
            </a:pPr>
            <a:r>
              <a:rPr lang="tr-TR" b="1" dirty="0" smtClean="0">
                <a:solidFill>
                  <a:schemeClr val="accent5">
                    <a:lumMod val="75000"/>
                  </a:schemeClr>
                </a:solidFill>
              </a:rPr>
              <a:t>Doğrudan enzimin sistemik adı olan Alkol-</a:t>
            </a:r>
            <a:r>
              <a:rPr lang="tr-TR" b="1" dirty="0" err="1" smtClean="0">
                <a:solidFill>
                  <a:schemeClr val="accent5">
                    <a:lumMod val="75000"/>
                  </a:schemeClr>
                </a:solidFill>
              </a:rPr>
              <a:t>NADoksidoredüktazı</a:t>
            </a:r>
            <a:r>
              <a:rPr lang="tr-TR" b="1" dirty="0" smtClean="0">
                <a:solidFill>
                  <a:schemeClr val="accent5">
                    <a:lumMod val="75000"/>
                  </a:schemeClr>
                </a:solidFill>
              </a:rPr>
              <a:t> </a:t>
            </a:r>
            <a:r>
              <a:rPr lang="tr-TR" dirty="0" smtClean="0"/>
              <a:t>açıklar. </a:t>
            </a:r>
            <a:endParaRPr lang="tr-TR" dirty="0"/>
          </a:p>
        </p:txBody>
      </p:sp>
      <p:cxnSp>
        <p:nvCxnSpPr>
          <p:cNvPr id="5" name="4 Düz Ok Bağlayıcısı"/>
          <p:cNvCxnSpPr/>
          <p:nvPr/>
        </p:nvCxnSpPr>
        <p:spPr>
          <a:xfrm flipH="1">
            <a:off x="4499992" y="4437112"/>
            <a:ext cx="864096" cy="2880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8 Düz Ok Bağlayıcısı"/>
          <p:cNvCxnSpPr/>
          <p:nvPr/>
        </p:nvCxnSpPr>
        <p:spPr>
          <a:xfrm flipH="1">
            <a:off x="4932040" y="4437112"/>
            <a:ext cx="648072" cy="57606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3" name="12 Düz Ok Bağlayıcısı"/>
          <p:cNvCxnSpPr/>
          <p:nvPr/>
        </p:nvCxnSpPr>
        <p:spPr>
          <a:xfrm flipH="1">
            <a:off x="4860032" y="4437112"/>
            <a:ext cx="1008112" cy="108012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8" name="17 Düz Ok Bağlayıcısı"/>
          <p:cNvCxnSpPr/>
          <p:nvPr/>
        </p:nvCxnSpPr>
        <p:spPr>
          <a:xfrm flipH="1">
            <a:off x="5796136" y="4437112"/>
            <a:ext cx="288032" cy="151216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9144000" cy="6480720"/>
          </a:xfrm>
        </p:spPr>
        <p:txBody>
          <a:bodyPr>
            <a:normAutofit/>
          </a:bodyPr>
          <a:lstStyle/>
          <a:p>
            <a:pPr>
              <a:buNone/>
            </a:pPr>
            <a:endParaRPr lang="tr-TR" dirty="0" smtClean="0"/>
          </a:p>
          <a:p>
            <a:pPr>
              <a:buNone/>
            </a:pPr>
            <a:r>
              <a:rPr lang="tr-TR" b="1" dirty="0" smtClean="0"/>
              <a:t>        Uluslararası Biyokimya Birliği’nin enzim</a:t>
            </a:r>
          </a:p>
          <a:p>
            <a:pPr>
              <a:buNone/>
            </a:pPr>
            <a:r>
              <a:rPr lang="tr-TR" b="1" dirty="0" smtClean="0"/>
              <a:t>Komisyonunca 1961’de yayımlanan karara göre</a:t>
            </a:r>
          </a:p>
          <a:p>
            <a:pPr>
              <a:buNone/>
            </a:pPr>
            <a:r>
              <a:rPr lang="tr-TR" b="1" dirty="0" smtClean="0"/>
              <a:t>enzimler 6 gruba ayrılır: </a:t>
            </a:r>
          </a:p>
          <a:p>
            <a:r>
              <a:rPr lang="tr-TR" b="1" dirty="0" smtClean="0"/>
              <a:t>1. </a:t>
            </a:r>
            <a:r>
              <a:rPr lang="tr-TR" dirty="0" err="1" smtClean="0"/>
              <a:t>Oksido</a:t>
            </a:r>
            <a:r>
              <a:rPr lang="tr-TR" dirty="0" smtClean="0"/>
              <a:t>-</a:t>
            </a:r>
            <a:r>
              <a:rPr lang="tr-TR" dirty="0" err="1" smtClean="0"/>
              <a:t>redüktazlar</a:t>
            </a:r>
            <a:r>
              <a:rPr lang="tr-TR" dirty="0" smtClean="0"/>
              <a:t> </a:t>
            </a:r>
          </a:p>
          <a:p>
            <a:r>
              <a:rPr lang="tr-TR" b="1" dirty="0" smtClean="0"/>
              <a:t>2. </a:t>
            </a:r>
            <a:r>
              <a:rPr lang="tr-TR" dirty="0" err="1" smtClean="0"/>
              <a:t>Transferazlar</a:t>
            </a:r>
            <a:r>
              <a:rPr lang="tr-TR" dirty="0" smtClean="0"/>
              <a:t>. </a:t>
            </a:r>
          </a:p>
          <a:p>
            <a:r>
              <a:rPr lang="tr-TR" b="1" dirty="0" smtClean="0"/>
              <a:t>3. </a:t>
            </a:r>
            <a:r>
              <a:rPr lang="tr-TR" dirty="0" err="1" smtClean="0"/>
              <a:t>Hidrolazlar</a:t>
            </a:r>
            <a:r>
              <a:rPr lang="tr-TR" dirty="0" smtClean="0"/>
              <a:t>. </a:t>
            </a:r>
          </a:p>
          <a:p>
            <a:r>
              <a:rPr lang="tr-TR" b="1" dirty="0" smtClean="0"/>
              <a:t>4. </a:t>
            </a:r>
            <a:r>
              <a:rPr lang="tr-TR" dirty="0" err="1" smtClean="0"/>
              <a:t>Liyazlar</a:t>
            </a:r>
            <a:r>
              <a:rPr lang="tr-TR" dirty="0" smtClean="0"/>
              <a:t> </a:t>
            </a:r>
          </a:p>
          <a:p>
            <a:r>
              <a:rPr lang="tr-TR" b="1" dirty="0" smtClean="0"/>
              <a:t>5. </a:t>
            </a:r>
            <a:r>
              <a:rPr lang="tr-TR" dirty="0" err="1" smtClean="0"/>
              <a:t>İzomerazlar</a:t>
            </a:r>
            <a:r>
              <a:rPr lang="tr-TR" dirty="0" smtClean="0"/>
              <a:t> </a:t>
            </a:r>
          </a:p>
          <a:p>
            <a:r>
              <a:rPr lang="tr-TR" b="1" dirty="0" smtClean="0"/>
              <a:t>6. </a:t>
            </a:r>
            <a:r>
              <a:rPr lang="tr-TR" dirty="0" err="1" smtClean="0"/>
              <a:t>Ligazlar</a:t>
            </a:r>
            <a:r>
              <a:rPr lang="tr-TR" dirty="0" smtClean="0"/>
              <a:t>. </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solidFill>
                  <a:srgbClr val="FF3300"/>
                </a:solidFill>
                <a:latin typeface="Times New Roman" pitchFamily="18" charset="0"/>
              </a:rPr>
              <a:t>ULUSLARARASI ENZİM SINIFLAMASININ ALTI ANA SINIFI</a:t>
            </a:r>
            <a:endParaRPr lang="tr-TR" sz="3200" dirty="0"/>
          </a:p>
        </p:txBody>
      </p:sp>
      <p:sp>
        <p:nvSpPr>
          <p:cNvPr id="3" name="2 İçerik Yer Tutucusu"/>
          <p:cNvSpPr>
            <a:spLocks noGrp="1"/>
          </p:cNvSpPr>
          <p:nvPr>
            <p:ph idx="1"/>
          </p:nvPr>
        </p:nvSpPr>
        <p:spPr>
          <a:xfrm>
            <a:off x="0" y="1600200"/>
            <a:ext cx="9144000" cy="4525963"/>
          </a:xfrm>
        </p:spPr>
        <p:txBody>
          <a:bodyPr>
            <a:normAutofit fontScale="92500" lnSpcReduction="20000"/>
          </a:bodyPr>
          <a:lstStyle/>
          <a:p>
            <a:pPr marL="185738" indent="-185738">
              <a:buNone/>
            </a:pPr>
            <a:r>
              <a:rPr lang="tr-TR" b="1" dirty="0" smtClean="0">
                <a:solidFill>
                  <a:srgbClr val="FF3300"/>
                </a:solidFill>
                <a:latin typeface="Times New Roman" pitchFamily="18" charset="0"/>
              </a:rPr>
              <a:t>1.</a:t>
            </a:r>
            <a:r>
              <a:rPr lang="tr-TR" b="1" dirty="0" err="1" smtClean="0">
                <a:solidFill>
                  <a:srgbClr val="FF3300"/>
                </a:solidFill>
                <a:latin typeface="Times New Roman" pitchFamily="18" charset="0"/>
              </a:rPr>
              <a:t>OKSİDOREDÜKTAZLAR</a:t>
            </a:r>
            <a:endParaRPr lang="tr-TR" b="1" dirty="0" smtClean="0">
              <a:solidFill>
                <a:srgbClr val="FF3300"/>
              </a:solidFill>
              <a:latin typeface="Times New Roman" pitchFamily="18" charset="0"/>
            </a:endParaRPr>
          </a:p>
          <a:p>
            <a:pPr marL="185738" indent="-185738">
              <a:buNone/>
            </a:pPr>
            <a:r>
              <a:rPr lang="tr-TR" dirty="0" smtClean="0">
                <a:solidFill>
                  <a:srgbClr val="000000"/>
                </a:solidFill>
                <a:latin typeface="Times New Roman" pitchFamily="18" charset="0"/>
              </a:rPr>
              <a:t>      </a:t>
            </a:r>
            <a:r>
              <a:rPr lang="tr-TR" sz="3000" dirty="0" smtClean="0">
                <a:solidFill>
                  <a:srgbClr val="000000"/>
                </a:solidFill>
                <a:latin typeface="Times New Roman" pitchFamily="18" charset="0"/>
              </a:rPr>
              <a:t>  </a:t>
            </a:r>
            <a:r>
              <a:rPr lang="tr-TR" sz="3000" dirty="0" err="1" smtClean="0">
                <a:solidFill>
                  <a:srgbClr val="0000FF"/>
                </a:solidFill>
                <a:latin typeface="Times New Roman" pitchFamily="18" charset="0"/>
              </a:rPr>
              <a:t>Oksidasyon</a:t>
            </a:r>
            <a:r>
              <a:rPr lang="tr-TR" sz="3000" dirty="0" smtClean="0">
                <a:solidFill>
                  <a:srgbClr val="0000FF"/>
                </a:solidFill>
                <a:latin typeface="Times New Roman" pitchFamily="18" charset="0"/>
              </a:rPr>
              <a:t> (yükseltgenme)</a:t>
            </a:r>
            <a:r>
              <a:rPr lang="tr-TR" sz="3000" dirty="0" smtClean="0">
                <a:solidFill>
                  <a:srgbClr val="000000"/>
                </a:solidFill>
                <a:latin typeface="Times New Roman" pitchFamily="18" charset="0"/>
              </a:rPr>
              <a:t> ve </a:t>
            </a:r>
            <a:r>
              <a:rPr lang="tr-TR" sz="3000" dirty="0" smtClean="0">
                <a:solidFill>
                  <a:srgbClr val="0000FF"/>
                </a:solidFill>
                <a:latin typeface="Times New Roman" pitchFamily="18" charset="0"/>
              </a:rPr>
              <a:t>redüksiyon (indirgenme)</a:t>
            </a:r>
          </a:p>
          <a:p>
            <a:pPr marL="185738" indent="-185738">
              <a:buNone/>
            </a:pPr>
            <a:r>
              <a:rPr lang="tr-TR" sz="3000" dirty="0" smtClean="0">
                <a:solidFill>
                  <a:srgbClr val="000000"/>
                </a:solidFill>
                <a:latin typeface="Times New Roman" pitchFamily="18" charset="0"/>
              </a:rPr>
              <a:t>reaksiyonlarını katalizleyen enzimlerdir. </a:t>
            </a:r>
            <a:r>
              <a:rPr lang="tr-TR" sz="3000" dirty="0" err="1" smtClean="0">
                <a:solidFill>
                  <a:srgbClr val="0000FF"/>
                </a:solidFill>
                <a:latin typeface="Times New Roman" pitchFamily="18" charset="0"/>
              </a:rPr>
              <a:t>Dehidrogenaz</a:t>
            </a:r>
            <a:r>
              <a:rPr lang="tr-TR" sz="3000" dirty="0" smtClean="0">
                <a:solidFill>
                  <a:srgbClr val="0000FF"/>
                </a:solidFill>
                <a:latin typeface="Times New Roman" pitchFamily="18" charset="0"/>
              </a:rPr>
              <a:t> ve</a:t>
            </a:r>
          </a:p>
          <a:p>
            <a:pPr marL="185738" indent="-185738">
              <a:buNone/>
            </a:pPr>
            <a:r>
              <a:rPr lang="tr-TR" sz="3000" dirty="0" err="1" smtClean="0">
                <a:solidFill>
                  <a:srgbClr val="0000FF"/>
                </a:solidFill>
                <a:latin typeface="Times New Roman" pitchFamily="18" charset="0"/>
              </a:rPr>
              <a:t>oksidazlar</a:t>
            </a:r>
            <a:r>
              <a:rPr lang="tr-TR" sz="3000" dirty="0" smtClean="0">
                <a:solidFill>
                  <a:srgbClr val="0000FF"/>
                </a:solidFill>
                <a:latin typeface="Times New Roman" pitchFamily="18" charset="0"/>
              </a:rPr>
              <a:t>,</a:t>
            </a:r>
            <a:r>
              <a:rPr lang="tr-TR" sz="3000" dirty="0" smtClean="0">
                <a:solidFill>
                  <a:srgbClr val="000000"/>
                </a:solidFill>
                <a:latin typeface="Times New Roman" pitchFamily="18" charset="0"/>
              </a:rPr>
              <a:t>  </a:t>
            </a:r>
            <a:r>
              <a:rPr lang="tr-TR" sz="3000" dirty="0" err="1" smtClean="0">
                <a:solidFill>
                  <a:srgbClr val="000000"/>
                </a:solidFill>
                <a:latin typeface="Times New Roman" pitchFamily="18" charset="0"/>
              </a:rPr>
              <a:t>substrat</a:t>
            </a:r>
            <a:r>
              <a:rPr lang="tr-TR" sz="3000" dirty="0" smtClean="0">
                <a:solidFill>
                  <a:srgbClr val="000000"/>
                </a:solidFill>
                <a:latin typeface="Times New Roman" pitchFamily="18" charset="0"/>
              </a:rPr>
              <a:t> olarak, </a:t>
            </a:r>
            <a:r>
              <a:rPr lang="tr-TR" sz="3000" b="1" dirty="0" smtClean="0">
                <a:solidFill>
                  <a:srgbClr val="00FF00"/>
                </a:solidFill>
                <a:latin typeface="Times New Roman" pitchFamily="18" charset="0"/>
              </a:rPr>
              <a:t>hidrojen ve elektron vericileri</a:t>
            </a:r>
            <a:endParaRPr lang="tr-TR" sz="3000" dirty="0" smtClean="0">
              <a:solidFill>
                <a:srgbClr val="000000"/>
              </a:solidFill>
              <a:latin typeface="Times New Roman" pitchFamily="18" charset="0"/>
            </a:endParaRPr>
          </a:p>
          <a:p>
            <a:pPr marL="185738" indent="-185738">
              <a:buNone/>
            </a:pPr>
            <a:r>
              <a:rPr lang="tr-TR" sz="3000" dirty="0" smtClean="0">
                <a:solidFill>
                  <a:srgbClr val="000000"/>
                </a:solidFill>
                <a:latin typeface="Times New Roman" pitchFamily="18" charset="0"/>
              </a:rPr>
              <a:t>kullanırlar.</a:t>
            </a:r>
            <a:r>
              <a:rPr lang="tr-TR" sz="2800" dirty="0" smtClean="0">
                <a:latin typeface="Times New Roman" pitchFamily="18" charset="0"/>
              </a:rPr>
              <a:t> </a:t>
            </a:r>
          </a:p>
          <a:p>
            <a:pPr marL="185738" indent="-185738">
              <a:buNone/>
            </a:pPr>
            <a:r>
              <a:rPr lang="tr-TR" sz="2800" b="1" dirty="0" smtClean="0">
                <a:latin typeface="Times New Roman" pitchFamily="18" charset="0"/>
              </a:rPr>
              <a:t>Örn.// </a:t>
            </a:r>
            <a:r>
              <a:rPr lang="tr-TR" sz="2800" dirty="0" smtClean="0">
                <a:latin typeface="Times New Roman" pitchFamily="18" charset="0"/>
              </a:rPr>
              <a:t>Alkol </a:t>
            </a:r>
            <a:r>
              <a:rPr lang="tr-TR" sz="2800" dirty="0" err="1" smtClean="0">
                <a:latin typeface="Times New Roman" pitchFamily="18" charset="0"/>
              </a:rPr>
              <a:t>dehidrojenaz</a:t>
            </a:r>
            <a:r>
              <a:rPr lang="tr-TR" sz="2800" dirty="0" smtClean="0">
                <a:latin typeface="Times New Roman" pitchFamily="18" charset="0"/>
              </a:rPr>
              <a:t>, </a:t>
            </a:r>
            <a:r>
              <a:rPr lang="tr-TR" sz="2800" dirty="0" err="1" smtClean="0">
                <a:latin typeface="Times New Roman" pitchFamily="18" charset="0"/>
              </a:rPr>
              <a:t>Laktat</a:t>
            </a:r>
            <a:r>
              <a:rPr lang="tr-TR" sz="2800" dirty="0" smtClean="0">
                <a:latin typeface="Times New Roman" pitchFamily="18" charset="0"/>
              </a:rPr>
              <a:t> </a:t>
            </a:r>
            <a:r>
              <a:rPr lang="tr-TR" sz="2800" dirty="0" err="1" smtClean="0">
                <a:latin typeface="Times New Roman" pitchFamily="18" charset="0"/>
              </a:rPr>
              <a:t>dehidrojenaz</a:t>
            </a:r>
            <a:r>
              <a:rPr lang="tr-TR" sz="2800" dirty="0" smtClean="0">
                <a:latin typeface="Times New Roman" pitchFamily="18" charset="0"/>
              </a:rPr>
              <a:t>, </a:t>
            </a:r>
            <a:r>
              <a:rPr lang="tr-TR" sz="2800" dirty="0" err="1" smtClean="0">
                <a:latin typeface="Times New Roman" pitchFamily="18" charset="0"/>
              </a:rPr>
              <a:t>Glukoz</a:t>
            </a:r>
            <a:r>
              <a:rPr lang="tr-TR" sz="2800" dirty="0" smtClean="0">
                <a:latin typeface="Times New Roman" pitchFamily="18" charset="0"/>
              </a:rPr>
              <a:t> </a:t>
            </a:r>
            <a:r>
              <a:rPr lang="tr-TR" sz="2800" dirty="0" err="1" smtClean="0">
                <a:latin typeface="Times New Roman" pitchFamily="18" charset="0"/>
              </a:rPr>
              <a:t>oksidaz</a:t>
            </a:r>
            <a:r>
              <a:rPr lang="tr-TR" sz="2800" dirty="0" smtClean="0">
                <a:latin typeface="Times New Roman" pitchFamily="18" charset="0"/>
              </a:rPr>
              <a:t>,           </a:t>
            </a:r>
            <a:r>
              <a:rPr lang="tr-TR" sz="2800" dirty="0" err="1" smtClean="0">
                <a:latin typeface="Times New Roman" pitchFamily="18" charset="0"/>
              </a:rPr>
              <a:t>Glutatyon</a:t>
            </a:r>
            <a:r>
              <a:rPr lang="tr-TR" sz="2800" dirty="0" smtClean="0">
                <a:latin typeface="Times New Roman" pitchFamily="18" charset="0"/>
              </a:rPr>
              <a:t> </a:t>
            </a:r>
            <a:r>
              <a:rPr lang="tr-TR" sz="2800" dirty="0" err="1" smtClean="0">
                <a:latin typeface="Times New Roman" pitchFamily="18" charset="0"/>
              </a:rPr>
              <a:t>redüktaz</a:t>
            </a:r>
            <a:r>
              <a:rPr lang="tr-TR" sz="2800" dirty="0" smtClean="0">
                <a:latin typeface="Times New Roman" pitchFamily="18" charset="0"/>
              </a:rPr>
              <a:t>, </a:t>
            </a:r>
            <a:r>
              <a:rPr lang="tr-TR" sz="2800" dirty="0" err="1" smtClean="0">
                <a:latin typeface="Times New Roman" pitchFamily="18" charset="0"/>
              </a:rPr>
              <a:t>Katalaz</a:t>
            </a:r>
            <a:r>
              <a:rPr lang="tr-TR" sz="2800" dirty="0" smtClean="0">
                <a:latin typeface="Times New Roman" pitchFamily="18" charset="0"/>
              </a:rPr>
              <a:t> bu gruba giren enzimlerdir.</a:t>
            </a:r>
            <a:endParaRPr lang="tr-TR" sz="3000" dirty="0" smtClean="0">
              <a:solidFill>
                <a:srgbClr val="000000"/>
              </a:solidFill>
              <a:latin typeface="Times New Roman" pitchFamily="18" charset="0"/>
            </a:endParaRPr>
          </a:p>
          <a:p>
            <a:pPr marL="185738" indent="-185738">
              <a:buNone/>
            </a:pPr>
            <a:endParaRPr lang="tr-TR" dirty="0" smtClean="0">
              <a:solidFill>
                <a:srgbClr val="000000"/>
              </a:solidFill>
              <a:latin typeface="Times New Roman" pitchFamily="18" charset="0"/>
            </a:endParaRPr>
          </a:p>
          <a:p>
            <a:pPr marL="185738" indent="-185738">
              <a:buNone/>
            </a:pPr>
            <a:r>
              <a:rPr lang="tr-TR" dirty="0" smtClean="0">
                <a:solidFill>
                  <a:srgbClr val="000000"/>
                </a:solidFill>
                <a:latin typeface="Times New Roman" pitchFamily="18" charset="0"/>
              </a:rPr>
              <a:t>    </a:t>
            </a:r>
            <a:r>
              <a:rPr lang="tr-TR" b="1" dirty="0" err="1" smtClean="0">
                <a:solidFill>
                  <a:srgbClr val="000000"/>
                </a:solidFill>
                <a:latin typeface="Times New Roman" pitchFamily="18" charset="0"/>
              </a:rPr>
              <a:t>A</a:t>
            </a:r>
            <a:r>
              <a:rPr lang="tr-TR" b="1" baseline="-25000" dirty="0" err="1" smtClean="0">
                <a:solidFill>
                  <a:srgbClr val="FF3300"/>
                </a:solidFill>
                <a:latin typeface="Times New Roman" pitchFamily="18" charset="0"/>
              </a:rPr>
              <a:t>yük</a:t>
            </a:r>
            <a:r>
              <a:rPr lang="tr-TR" b="1" baseline="-25000" dirty="0" smtClean="0">
                <a:solidFill>
                  <a:srgbClr val="FF3300"/>
                </a:solidFill>
                <a:latin typeface="Times New Roman" pitchFamily="18" charset="0"/>
              </a:rPr>
              <a:t>  </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B</a:t>
            </a:r>
            <a:r>
              <a:rPr lang="tr-TR" b="1" baseline="-25000" dirty="0" err="1" smtClean="0">
                <a:solidFill>
                  <a:srgbClr val="FF3300"/>
                </a:solidFill>
                <a:latin typeface="Times New Roman" pitchFamily="18" charset="0"/>
              </a:rPr>
              <a:t>ind</a:t>
            </a:r>
            <a:r>
              <a:rPr lang="tr-TR" b="1" baseline="-25000" dirty="0" smtClean="0">
                <a:solidFill>
                  <a:srgbClr val="FF3300"/>
                </a:solidFill>
                <a:latin typeface="Times New Roman" pitchFamily="18" charset="0"/>
              </a:rPr>
              <a:t>                              </a:t>
            </a:r>
            <a:r>
              <a:rPr lang="tr-TR" b="1" dirty="0" err="1" smtClean="0">
                <a:solidFill>
                  <a:srgbClr val="000000"/>
                </a:solidFill>
                <a:latin typeface="Times New Roman" pitchFamily="18" charset="0"/>
              </a:rPr>
              <a:t>A</a:t>
            </a:r>
            <a:r>
              <a:rPr lang="tr-TR" b="1" baseline="-25000" dirty="0" err="1" smtClean="0">
                <a:solidFill>
                  <a:srgbClr val="FF3300"/>
                </a:solidFill>
                <a:latin typeface="Times New Roman" pitchFamily="18" charset="0"/>
              </a:rPr>
              <a:t>ind</a:t>
            </a:r>
            <a:r>
              <a:rPr lang="tr-TR" b="1" baseline="-25000" dirty="0" smtClean="0">
                <a:solidFill>
                  <a:srgbClr val="FF3300"/>
                </a:solidFill>
                <a:latin typeface="Times New Roman" pitchFamily="18" charset="0"/>
              </a:rPr>
              <a:t>    </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B</a:t>
            </a:r>
            <a:r>
              <a:rPr lang="tr-TR" b="1" baseline="-25000" dirty="0" err="1" smtClean="0">
                <a:solidFill>
                  <a:srgbClr val="FF3300"/>
                </a:solidFill>
                <a:latin typeface="Times New Roman" pitchFamily="18" charset="0"/>
              </a:rPr>
              <a:t>yük</a:t>
            </a:r>
            <a:endParaRPr lang="tr-TR" b="1" baseline="-25000" dirty="0" smtClean="0">
              <a:solidFill>
                <a:srgbClr val="FF3300"/>
              </a:solidFill>
              <a:latin typeface="Times New Roman" pitchFamily="18" charset="0"/>
            </a:endParaRPr>
          </a:p>
          <a:p>
            <a:pPr marL="185738" indent="-185738">
              <a:buNone/>
            </a:pPr>
            <a:r>
              <a:rPr lang="tr-TR" sz="3500" b="1" baseline="-25000" dirty="0" smtClean="0">
                <a:solidFill>
                  <a:srgbClr val="FF3300"/>
                </a:solidFill>
                <a:latin typeface="Times New Roman" pitchFamily="18" charset="0"/>
              </a:rPr>
              <a:t>                                    </a:t>
            </a:r>
            <a:r>
              <a:rPr lang="tr-TR" sz="3500" b="1" baseline="-25000" dirty="0" err="1" smtClean="0">
                <a:solidFill>
                  <a:srgbClr val="002060"/>
                </a:solidFill>
                <a:latin typeface="Times New Roman" pitchFamily="18" charset="0"/>
              </a:rPr>
              <a:t>oksido</a:t>
            </a:r>
            <a:r>
              <a:rPr lang="tr-TR" sz="3500" b="1" baseline="-25000" dirty="0" smtClean="0">
                <a:solidFill>
                  <a:srgbClr val="002060"/>
                </a:solidFill>
                <a:latin typeface="Times New Roman" pitchFamily="18" charset="0"/>
              </a:rPr>
              <a:t>-redüksiyon</a:t>
            </a:r>
            <a:endParaRPr lang="tr-TR" sz="3500" b="1" dirty="0" smtClean="0">
              <a:solidFill>
                <a:srgbClr val="000000"/>
              </a:solidFill>
              <a:latin typeface="Times New Roman" pitchFamily="18" charset="0"/>
            </a:endParaRPr>
          </a:p>
          <a:p>
            <a:pPr marL="185738" indent="-185738">
              <a:buNone/>
            </a:pPr>
            <a:endParaRPr lang="tr-TR" b="1" dirty="0" smtClean="0">
              <a:solidFill>
                <a:srgbClr val="000000"/>
              </a:solidFill>
              <a:latin typeface="Times New Roman" pitchFamily="18" charset="0"/>
            </a:endParaRPr>
          </a:p>
          <a:p>
            <a:pPr marL="185738" indent="-185738">
              <a:buNone/>
            </a:pPr>
            <a:endParaRPr lang="tr-TR" dirty="0" smtClean="0">
              <a:solidFill>
                <a:srgbClr val="000000"/>
              </a:solidFill>
              <a:latin typeface="Times New Roman" pitchFamily="18" charset="0"/>
            </a:endParaRPr>
          </a:p>
          <a:p>
            <a:endParaRPr lang="tr-TR" dirty="0"/>
          </a:p>
        </p:txBody>
      </p:sp>
      <p:sp>
        <p:nvSpPr>
          <p:cNvPr id="4" name="3 Sağ Ok"/>
          <p:cNvSpPr/>
          <p:nvPr/>
        </p:nvSpPr>
        <p:spPr>
          <a:xfrm>
            <a:off x="2771800" y="5255489"/>
            <a:ext cx="144016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9144000" cy="6408712"/>
          </a:xfrm>
          <a:ln>
            <a:solidFill>
              <a:schemeClr val="tx1"/>
            </a:solidFill>
          </a:ln>
        </p:spPr>
        <p:txBody>
          <a:bodyPr>
            <a:normAutofit/>
          </a:bodyPr>
          <a:lstStyle/>
          <a:p>
            <a:endParaRPr lang="tr-TR" dirty="0" smtClean="0"/>
          </a:p>
          <a:p>
            <a:pPr marL="0" indent="0">
              <a:buNone/>
            </a:pPr>
            <a:r>
              <a:rPr lang="tr-TR" sz="2800" dirty="0" smtClean="0">
                <a:solidFill>
                  <a:srgbClr val="000000"/>
                </a:solidFill>
                <a:latin typeface="Times New Roman" pitchFamily="18" charset="0"/>
              </a:rPr>
              <a:t>Bir molekülden H</a:t>
            </a:r>
            <a:r>
              <a:rPr lang="tr-TR" sz="2800" baseline="30000" dirty="0" smtClean="0">
                <a:solidFill>
                  <a:srgbClr val="000000"/>
                </a:solidFill>
                <a:latin typeface="Times New Roman" pitchFamily="18" charset="0"/>
              </a:rPr>
              <a:t>+</a:t>
            </a:r>
            <a:r>
              <a:rPr lang="tr-TR" sz="2800" dirty="0" smtClean="0">
                <a:solidFill>
                  <a:srgbClr val="000000"/>
                </a:solidFill>
                <a:latin typeface="Times New Roman" pitchFamily="18" charset="0"/>
              </a:rPr>
              <a:t>kopararak, o molekülün yükseltgenmesini; bir başka moleküle H</a:t>
            </a:r>
            <a:r>
              <a:rPr lang="tr-TR" sz="2800" baseline="30000" dirty="0" smtClean="0">
                <a:solidFill>
                  <a:srgbClr val="000000"/>
                </a:solidFill>
                <a:latin typeface="Times New Roman" pitchFamily="18" charset="0"/>
              </a:rPr>
              <a:t>+</a:t>
            </a:r>
            <a:r>
              <a:rPr lang="tr-TR" sz="2800" dirty="0" smtClean="0">
                <a:solidFill>
                  <a:srgbClr val="000000"/>
                </a:solidFill>
                <a:latin typeface="Times New Roman" pitchFamily="18" charset="0"/>
              </a:rPr>
              <a:t>’i aktararak o molekülün indirgenmesini katalizlerler.</a:t>
            </a:r>
          </a:p>
          <a:p>
            <a:pPr marL="0" indent="0">
              <a:buNone/>
            </a:pPr>
            <a:r>
              <a:rPr lang="tr-TR" b="1" dirty="0" smtClean="0">
                <a:solidFill>
                  <a:srgbClr val="FF3300"/>
                </a:solidFill>
                <a:latin typeface="Times New Roman" pitchFamily="18" charset="0"/>
              </a:rPr>
              <a:t>Örnek:</a:t>
            </a:r>
          </a:p>
          <a:p>
            <a:pPr marL="0" indent="0">
              <a:buNone/>
            </a:pPr>
            <a:endParaRPr lang="tr-TR" sz="2800" b="1" dirty="0" smtClean="0">
              <a:solidFill>
                <a:srgbClr val="000000"/>
              </a:solidFill>
              <a:latin typeface="Times New Roman" pitchFamily="18" charset="0"/>
              <a:cs typeface="Times New Roman" pitchFamily="18" charset="0"/>
            </a:endParaRPr>
          </a:p>
          <a:p>
            <a:pPr marL="0" indent="0">
              <a:buNone/>
            </a:pPr>
            <a:r>
              <a:rPr lang="tr-TR" sz="2400" b="1" dirty="0" err="1" smtClean="0">
                <a:solidFill>
                  <a:srgbClr val="000000"/>
                </a:solidFill>
                <a:latin typeface="Times New Roman" pitchFamily="18" charset="0"/>
                <a:cs typeface="Times New Roman" pitchFamily="18" charset="0"/>
              </a:rPr>
              <a:t>CH</a:t>
            </a:r>
            <a:r>
              <a:rPr lang="tr-TR" sz="2400" b="1" baseline="-25000" dirty="0" err="1" smtClean="0">
                <a:solidFill>
                  <a:srgbClr val="000000"/>
                </a:solidFill>
                <a:latin typeface="Times New Roman" pitchFamily="18" charset="0"/>
                <a:cs typeface="Times New Roman" pitchFamily="18" charset="0"/>
              </a:rPr>
              <a:t>3</a:t>
            </a:r>
            <a:r>
              <a:rPr lang="tr-TR" sz="2400" b="1" dirty="0" smtClean="0">
                <a:solidFill>
                  <a:srgbClr val="000000"/>
                </a:solidFill>
                <a:latin typeface="Times New Roman" pitchFamily="18" charset="0"/>
                <a:cs typeface="Times New Roman" pitchFamily="18" charset="0"/>
              </a:rPr>
              <a:t> – </a:t>
            </a:r>
            <a:r>
              <a:rPr lang="tr-TR" sz="2400" b="1" dirty="0" err="1" smtClean="0">
                <a:solidFill>
                  <a:srgbClr val="000000"/>
                </a:solidFill>
                <a:latin typeface="Times New Roman" pitchFamily="18" charset="0"/>
                <a:cs typeface="Times New Roman" pitchFamily="18" charset="0"/>
              </a:rPr>
              <a:t>C</a:t>
            </a:r>
            <a:r>
              <a:rPr lang="tr-TR" sz="2400" b="1" dirty="0" err="1" smtClean="0">
                <a:solidFill>
                  <a:srgbClr val="FF0000"/>
                </a:solidFill>
                <a:latin typeface="Times New Roman" pitchFamily="18" charset="0"/>
                <a:cs typeface="Times New Roman" pitchFamily="18" charset="0"/>
              </a:rPr>
              <a:t>H</a:t>
            </a:r>
            <a:r>
              <a:rPr lang="tr-TR" sz="2400" b="1" dirty="0" smtClean="0">
                <a:solidFill>
                  <a:srgbClr val="000000"/>
                </a:solidFill>
                <a:latin typeface="Times New Roman" pitchFamily="18" charset="0"/>
                <a:cs typeface="Times New Roman" pitchFamily="18" charset="0"/>
              </a:rPr>
              <a:t> – </a:t>
            </a:r>
            <a:r>
              <a:rPr lang="tr-TR" sz="2400" b="1" dirty="0" err="1" smtClean="0">
                <a:solidFill>
                  <a:srgbClr val="000000"/>
                </a:solidFill>
                <a:latin typeface="Times New Roman" pitchFamily="18" charset="0"/>
                <a:cs typeface="Times New Roman" pitchFamily="18" charset="0"/>
              </a:rPr>
              <a:t>COO</a:t>
            </a:r>
            <a:r>
              <a:rPr lang="tr-TR" sz="2400" baseline="30000" dirty="0" smtClean="0">
                <a:solidFill>
                  <a:srgbClr val="000000"/>
                </a:solidFill>
                <a:latin typeface="Times New Roman" pitchFamily="18" charset="0"/>
                <a:cs typeface="Times New Roman" pitchFamily="18" charset="0"/>
              </a:rPr>
              <a:t>-</a:t>
            </a:r>
            <a:r>
              <a:rPr lang="tr-TR" sz="2400" b="1" dirty="0" smtClean="0">
                <a:solidFill>
                  <a:srgbClr val="000000"/>
                </a:solidFill>
                <a:latin typeface="Times New Roman" pitchFamily="18" charset="0"/>
                <a:cs typeface="Times New Roman" pitchFamily="18" charset="0"/>
              </a:rPr>
              <a:t> + </a:t>
            </a:r>
            <a:r>
              <a:rPr lang="tr-TR" sz="2400" b="1" dirty="0" err="1" smtClean="0">
                <a:solidFill>
                  <a:srgbClr val="000000"/>
                </a:solidFill>
                <a:latin typeface="Times New Roman" pitchFamily="18" charset="0"/>
                <a:cs typeface="Times New Roman" pitchFamily="18" charset="0"/>
              </a:rPr>
              <a:t>NAD</a:t>
            </a:r>
            <a:r>
              <a:rPr lang="tr-TR" sz="2400" b="1" baseline="30000" dirty="0" smtClean="0">
                <a:solidFill>
                  <a:srgbClr val="000000"/>
                </a:solidFill>
                <a:latin typeface="Times New Roman" pitchFamily="18" charset="0"/>
                <a:cs typeface="Times New Roman" pitchFamily="18" charset="0"/>
              </a:rPr>
              <a:t>+</a:t>
            </a:r>
            <a:r>
              <a:rPr lang="tr-TR" sz="2400" b="1" dirty="0" smtClean="0">
                <a:solidFill>
                  <a:srgbClr val="000000"/>
                </a:solidFill>
                <a:latin typeface="Times New Roman" pitchFamily="18" charset="0"/>
                <a:cs typeface="Times New Roman" pitchFamily="18" charset="0"/>
              </a:rPr>
              <a:t>               </a:t>
            </a:r>
            <a:r>
              <a:rPr lang="tr-TR" sz="2400" b="1" dirty="0" err="1" smtClean="0">
                <a:solidFill>
                  <a:srgbClr val="000000"/>
                </a:solidFill>
                <a:latin typeface="Times New Roman" pitchFamily="18" charset="0"/>
                <a:cs typeface="Times New Roman" pitchFamily="18" charset="0"/>
              </a:rPr>
              <a:t>CH</a:t>
            </a:r>
            <a:r>
              <a:rPr lang="tr-TR" sz="2400" b="1" baseline="-25000" dirty="0" err="1" smtClean="0">
                <a:solidFill>
                  <a:srgbClr val="000000"/>
                </a:solidFill>
                <a:latin typeface="Times New Roman" pitchFamily="18" charset="0"/>
                <a:cs typeface="Times New Roman" pitchFamily="18" charset="0"/>
              </a:rPr>
              <a:t>3</a:t>
            </a:r>
            <a:r>
              <a:rPr lang="tr-TR" sz="2400" b="1" dirty="0" smtClean="0">
                <a:solidFill>
                  <a:srgbClr val="000000"/>
                </a:solidFill>
                <a:latin typeface="Times New Roman" pitchFamily="18" charset="0"/>
                <a:cs typeface="Times New Roman" pitchFamily="18" charset="0"/>
              </a:rPr>
              <a:t> – C – </a:t>
            </a:r>
            <a:r>
              <a:rPr lang="tr-TR" sz="2400" b="1" dirty="0" err="1" smtClean="0">
                <a:solidFill>
                  <a:srgbClr val="000000"/>
                </a:solidFill>
                <a:latin typeface="Times New Roman" pitchFamily="18" charset="0"/>
                <a:cs typeface="Times New Roman" pitchFamily="18" charset="0"/>
              </a:rPr>
              <a:t>COO</a:t>
            </a:r>
            <a:r>
              <a:rPr lang="tr-TR" sz="2400" baseline="30000" dirty="0" smtClean="0">
                <a:solidFill>
                  <a:srgbClr val="000000"/>
                </a:solidFill>
                <a:latin typeface="Times New Roman" pitchFamily="18" charset="0"/>
                <a:cs typeface="Times New Roman" pitchFamily="18" charset="0"/>
              </a:rPr>
              <a:t>-</a:t>
            </a:r>
            <a:r>
              <a:rPr lang="tr-TR" sz="2400" b="1" dirty="0" smtClean="0">
                <a:solidFill>
                  <a:srgbClr val="000000"/>
                </a:solidFill>
                <a:latin typeface="Times New Roman" pitchFamily="18" charset="0"/>
                <a:cs typeface="Times New Roman" pitchFamily="18" charset="0"/>
              </a:rPr>
              <a:t> + </a:t>
            </a:r>
            <a:r>
              <a:rPr lang="tr-TR" sz="2400" b="1" dirty="0" err="1" smtClean="0">
                <a:solidFill>
                  <a:srgbClr val="000000"/>
                </a:solidFill>
                <a:latin typeface="Times New Roman" pitchFamily="18" charset="0"/>
                <a:cs typeface="Times New Roman" pitchFamily="18" charset="0"/>
              </a:rPr>
              <a:t>NAD</a:t>
            </a:r>
            <a:r>
              <a:rPr lang="tr-TR" sz="2400" b="1" dirty="0" err="1" smtClean="0">
                <a:solidFill>
                  <a:srgbClr val="FF0000"/>
                </a:solidFill>
                <a:latin typeface="Times New Roman" pitchFamily="18" charset="0"/>
                <a:cs typeface="Times New Roman" pitchFamily="18" charset="0"/>
              </a:rPr>
              <a:t>H</a:t>
            </a:r>
            <a:r>
              <a:rPr lang="tr-TR" sz="2400" b="1" dirty="0" smtClean="0">
                <a:solidFill>
                  <a:srgbClr val="000000"/>
                </a:solidFill>
                <a:latin typeface="Times New Roman" pitchFamily="18" charset="0"/>
                <a:cs typeface="Times New Roman" pitchFamily="18" charset="0"/>
              </a:rPr>
              <a:t>+</a:t>
            </a:r>
            <a:r>
              <a:rPr lang="tr-TR" sz="2400" b="1" dirty="0" smtClean="0">
                <a:solidFill>
                  <a:srgbClr val="FF0000"/>
                </a:solidFill>
                <a:latin typeface="Times New Roman" pitchFamily="18" charset="0"/>
                <a:cs typeface="Times New Roman" pitchFamily="18" charset="0"/>
              </a:rPr>
              <a:t>H</a:t>
            </a:r>
            <a:r>
              <a:rPr lang="tr-TR" sz="2400" b="1" baseline="30000" dirty="0" smtClean="0">
                <a:solidFill>
                  <a:srgbClr val="FF0000"/>
                </a:solidFill>
                <a:latin typeface="Times New Roman" pitchFamily="18" charset="0"/>
                <a:cs typeface="Times New Roman" pitchFamily="18" charset="0"/>
              </a:rPr>
              <a:t>+</a:t>
            </a:r>
            <a:r>
              <a:rPr lang="tr-TR" sz="2400" b="1" dirty="0" smtClean="0">
                <a:solidFill>
                  <a:srgbClr val="000000"/>
                </a:solidFill>
                <a:latin typeface="Times New Roman" pitchFamily="18" charset="0"/>
                <a:cs typeface="Times New Roman" pitchFamily="18" charset="0"/>
              </a:rPr>
              <a:t> </a:t>
            </a:r>
          </a:p>
          <a:p>
            <a:pPr marL="0" indent="0">
              <a:buNone/>
            </a:pPr>
            <a:r>
              <a:rPr lang="tr-TR" sz="2400" b="1" dirty="0" smtClean="0">
                <a:solidFill>
                  <a:srgbClr val="000000"/>
                </a:solidFill>
                <a:latin typeface="Times New Roman" pitchFamily="18" charset="0"/>
                <a:cs typeface="Times New Roman" pitchFamily="18" charset="0"/>
              </a:rPr>
              <a:t>            </a:t>
            </a:r>
          </a:p>
          <a:p>
            <a:pPr marL="0" indent="0">
              <a:buNone/>
            </a:pPr>
            <a:r>
              <a:rPr lang="tr-TR" sz="2400" b="1" dirty="0" smtClean="0">
                <a:solidFill>
                  <a:srgbClr val="000000"/>
                </a:solidFill>
                <a:latin typeface="Times New Roman" pitchFamily="18" charset="0"/>
                <a:cs typeface="Times New Roman" pitchFamily="18" charset="0"/>
              </a:rPr>
              <a:t>          </a:t>
            </a:r>
          </a:p>
          <a:p>
            <a:pPr marL="0" indent="0">
              <a:buNone/>
            </a:pPr>
            <a:r>
              <a:rPr lang="tr-TR" sz="2800" b="1" dirty="0" smtClean="0">
                <a:solidFill>
                  <a:srgbClr val="000000"/>
                </a:solidFill>
                <a:latin typeface="Times New Roman" pitchFamily="18" charset="0"/>
                <a:cs typeface="Times New Roman" pitchFamily="18" charset="0"/>
              </a:rPr>
              <a:t>           </a:t>
            </a:r>
          </a:p>
        </p:txBody>
      </p:sp>
      <p:cxnSp>
        <p:nvCxnSpPr>
          <p:cNvPr id="5" name="4 Düz Bağlayıcı"/>
          <p:cNvCxnSpPr/>
          <p:nvPr/>
        </p:nvCxnSpPr>
        <p:spPr>
          <a:xfrm>
            <a:off x="1043608" y="364502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5652120" y="364502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5724128" y="364502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15 Metin kutusu"/>
          <p:cNvSpPr txBox="1"/>
          <p:nvPr/>
        </p:nvSpPr>
        <p:spPr>
          <a:xfrm>
            <a:off x="755576" y="3789040"/>
            <a:ext cx="792088" cy="461665"/>
          </a:xfrm>
          <a:prstGeom prst="rect">
            <a:avLst/>
          </a:prstGeom>
          <a:noFill/>
        </p:spPr>
        <p:txBody>
          <a:bodyPr wrap="square" rtlCol="0">
            <a:spAutoFit/>
          </a:bodyPr>
          <a:lstStyle/>
          <a:p>
            <a:r>
              <a:rPr lang="tr-TR" sz="2400" b="1" dirty="0" smtClean="0"/>
              <a:t>O</a:t>
            </a:r>
            <a:r>
              <a:rPr lang="tr-TR" sz="2400" b="1" dirty="0" smtClean="0">
                <a:solidFill>
                  <a:srgbClr val="FF0000"/>
                </a:solidFill>
              </a:rPr>
              <a:t>H</a:t>
            </a:r>
            <a:endParaRPr lang="tr-TR" sz="2400" b="1" dirty="0">
              <a:solidFill>
                <a:srgbClr val="FF0000"/>
              </a:solidFill>
            </a:endParaRPr>
          </a:p>
        </p:txBody>
      </p:sp>
      <p:sp>
        <p:nvSpPr>
          <p:cNvPr id="17" name="16 Metin kutusu"/>
          <p:cNvSpPr txBox="1"/>
          <p:nvPr/>
        </p:nvSpPr>
        <p:spPr>
          <a:xfrm>
            <a:off x="5508104" y="3861048"/>
            <a:ext cx="537072" cy="461665"/>
          </a:xfrm>
          <a:prstGeom prst="rect">
            <a:avLst/>
          </a:prstGeom>
          <a:noFill/>
        </p:spPr>
        <p:txBody>
          <a:bodyPr wrap="square" rtlCol="0">
            <a:spAutoFit/>
          </a:bodyPr>
          <a:lstStyle/>
          <a:p>
            <a:r>
              <a:rPr lang="tr-TR" sz="2400" b="1" dirty="0" smtClean="0"/>
              <a:t>O</a:t>
            </a:r>
            <a:endParaRPr lang="tr-TR" sz="2400" b="1" dirty="0"/>
          </a:p>
        </p:txBody>
      </p:sp>
      <p:cxnSp>
        <p:nvCxnSpPr>
          <p:cNvPr id="20" name="19 Düz Ok Bağlayıcısı"/>
          <p:cNvCxnSpPr/>
          <p:nvPr/>
        </p:nvCxnSpPr>
        <p:spPr>
          <a:xfrm>
            <a:off x="3707904" y="3429000"/>
            <a:ext cx="93610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23 Metin kutusu"/>
          <p:cNvSpPr txBox="1"/>
          <p:nvPr/>
        </p:nvSpPr>
        <p:spPr>
          <a:xfrm>
            <a:off x="467544" y="4221088"/>
            <a:ext cx="1539467" cy="461665"/>
          </a:xfrm>
          <a:prstGeom prst="rect">
            <a:avLst/>
          </a:prstGeom>
          <a:noFill/>
        </p:spPr>
        <p:txBody>
          <a:bodyPr wrap="square" rtlCol="0">
            <a:spAutoFit/>
          </a:bodyPr>
          <a:lstStyle/>
          <a:p>
            <a:r>
              <a:rPr lang="tr-TR" sz="2400" dirty="0" err="1" smtClean="0"/>
              <a:t>Laktat</a:t>
            </a:r>
            <a:endParaRPr lang="tr-TR" sz="2400" dirty="0"/>
          </a:p>
        </p:txBody>
      </p:sp>
      <p:sp>
        <p:nvSpPr>
          <p:cNvPr id="26" name="25 Metin kutusu"/>
          <p:cNvSpPr txBox="1"/>
          <p:nvPr/>
        </p:nvSpPr>
        <p:spPr>
          <a:xfrm>
            <a:off x="5148064" y="4149080"/>
            <a:ext cx="1440160" cy="461665"/>
          </a:xfrm>
          <a:prstGeom prst="rect">
            <a:avLst/>
          </a:prstGeom>
          <a:noFill/>
        </p:spPr>
        <p:txBody>
          <a:bodyPr wrap="square" rtlCol="0">
            <a:spAutoFit/>
          </a:bodyPr>
          <a:lstStyle/>
          <a:p>
            <a:r>
              <a:rPr lang="tr-TR" sz="2400" dirty="0" err="1" smtClean="0"/>
              <a:t>Piruvat</a:t>
            </a:r>
            <a:endParaRPr lang="tr-TR" sz="2400" dirty="0"/>
          </a:p>
        </p:txBody>
      </p:sp>
      <p:sp>
        <p:nvSpPr>
          <p:cNvPr id="27" name="26 Metin kutusu"/>
          <p:cNvSpPr txBox="1"/>
          <p:nvPr/>
        </p:nvSpPr>
        <p:spPr>
          <a:xfrm>
            <a:off x="3131840" y="2780928"/>
            <a:ext cx="3024337" cy="646331"/>
          </a:xfrm>
          <a:prstGeom prst="rect">
            <a:avLst/>
          </a:prstGeom>
          <a:noFill/>
        </p:spPr>
        <p:txBody>
          <a:bodyPr wrap="square" rtlCol="0">
            <a:spAutoFit/>
          </a:bodyPr>
          <a:lstStyle/>
          <a:p>
            <a:r>
              <a:rPr lang="tr-TR" b="1" dirty="0" err="1" smtClean="0">
                <a:solidFill>
                  <a:srgbClr val="FF0000"/>
                </a:solidFill>
              </a:rPr>
              <a:t>Laktat</a:t>
            </a:r>
            <a:r>
              <a:rPr lang="tr-TR" b="1" dirty="0" smtClean="0">
                <a:solidFill>
                  <a:srgbClr val="FF0000"/>
                </a:solidFill>
              </a:rPr>
              <a:t> </a:t>
            </a:r>
            <a:r>
              <a:rPr lang="tr-TR" b="1" dirty="0" err="1" smtClean="0">
                <a:solidFill>
                  <a:srgbClr val="FF0000"/>
                </a:solidFill>
              </a:rPr>
              <a:t>dehidrogenaz</a:t>
            </a:r>
            <a:endParaRPr lang="tr-TR" b="1" dirty="0" smtClean="0">
              <a:solidFill>
                <a:srgbClr val="FF0000"/>
              </a:solidFill>
            </a:endParaRPr>
          </a:p>
          <a:p>
            <a:r>
              <a:rPr lang="tr-TR" b="1" dirty="0" smtClean="0">
                <a:solidFill>
                  <a:srgbClr val="FF0000"/>
                </a:solidFill>
              </a:rPr>
              <a:t>           (</a:t>
            </a:r>
            <a:r>
              <a:rPr lang="tr-TR" b="1" dirty="0" err="1" smtClean="0">
                <a:solidFill>
                  <a:srgbClr val="FF0000"/>
                </a:solidFill>
              </a:rPr>
              <a:t>LDH</a:t>
            </a:r>
            <a:r>
              <a:rPr lang="tr-TR" b="1" dirty="0" smtClean="0">
                <a:solidFill>
                  <a:srgbClr val="FF0000"/>
                </a:solidFill>
              </a:rPr>
              <a:t>)</a:t>
            </a:r>
            <a:endParaRPr lang="tr-TR" b="1" dirty="0">
              <a:solidFill>
                <a:srgbClr val="FF0000"/>
              </a:solidFill>
            </a:endParaRPr>
          </a:p>
        </p:txBody>
      </p:sp>
      <p:cxnSp>
        <p:nvCxnSpPr>
          <p:cNvPr id="29" name="28 Düz Ok Bağlayıcısı"/>
          <p:cNvCxnSpPr/>
          <p:nvPr/>
        </p:nvCxnSpPr>
        <p:spPr>
          <a:xfrm flipH="1">
            <a:off x="3707904" y="3573016"/>
            <a:ext cx="93610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009531"/>
          </a:xfrm>
        </p:spPr>
        <p:txBody>
          <a:bodyPr>
            <a:normAutofit/>
          </a:bodyPr>
          <a:lstStyle/>
          <a:p>
            <a:pPr>
              <a:buNone/>
            </a:pPr>
            <a:r>
              <a:rPr lang="tr-TR" sz="3000" b="1" dirty="0" smtClean="0">
                <a:solidFill>
                  <a:srgbClr val="FF3300"/>
                </a:solidFill>
                <a:latin typeface="Times New Roman" pitchFamily="18" charset="0"/>
              </a:rPr>
              <a:t>2.</a:t>
            </a:r>
            <a:r>
              <a:rPr lang="tr-TR" sz="3000" b="1" dirty="0" err="1" smtClean="0">
                <a:solidFill>
                  <a:srgbClr val="FF3300"/>
                </a:solidFill>
                <a:latin typeface="Times New Roman" pitchFamily="18" charset="0"/>
              </a:rPr>
              <a:t>TRANSFERAZLAR</a:t>
            </a:r>
            <a:endParaRPr lang="tr-TR" sz="3000" b="1" dirty="0" smtClean="0">
              <a:solidFill>
                <a:srgbClr val="FF3300"/>
              </a:solidFill>
              <a:latin typeface="Times New Roman" pitchFamily="18" charset="0"/>
            </a:endParaRPr>
          </a:p>
          <a:p>
            <a:pPr algn="just">
              <a:buNone/>
            </a:pPr>
            <a:r>
              <a:rPr lang="tr-TR" sz="2800" dirty="0" smtClean="0">
                <a:latin typeface="Times New Roman" pitchFamily="18" charset="0"/>
              </a:rPr>
              <a:t>   Fonksiyonel grupların bir molekülden diğerine transferini</a:t>
            </a:r>
          </a:p>
          <a:p>
            <a:pPr algn="just">
              <a:buNone/>
            </a:pPr>
            <a:r>
              <a:rPr lang="tr-TR" sz="2800" dirty="0" smtClean="0">
                <a:latin typeface="Times New Roman" pitchFamily="18" charset="0"/>
              </a:rPr>
              <a:t>kataliz ederler.</a:t>
            </a:r>
          </a:p>
          <a:p>
            <a:pPr>
              <a:buNone/>
            </a:pPr>
            <a:r>
              <a:rPr lang="tr-TR" sz="2800" b="1" dirty="0" smtClean="0">
                <a:latin typeface="Times New Roman" pitchFamily="18" charset="0"/>
              </a:rPr>
              <a:t>Örn.</a:t>
            </a:r>
            <a:r>
              <a:rPr lang="tr-TR" sz="2800" dirty="0" smtClean="0">
                <a:latin typeface="Times New Roman" pitchFamily="18" charset="0"/>
              </a:rPr>
              <a:t>//</a:t>
            </a:r>
            <a:r>
              <a:rPr lang="tr-TR" sz="2800" dirty="0" err="1" smtClean="0">
                <a:latin typeface="Times New Roman" pitchFamily="18" charset="0"/>
              </a:rPr>
              <a:t>Transketolaz</a:t>
            </a:r>
            <a:r>
              <a:rPr lang="tr-TR" sz="2800" dirty="0" smtClean="0">
                <a:latin typeface="Times New Roman" pitchFamily="18" charset="0"/>
              </a:rPr>
              <a:t>, </a:t>
            </a:r>
            <a:r>
              <a:rPr lang="tr-TR" sz="2800" dirty="0" err="1" smtClean="0">
                <a:latin typeface="Times New Roman" pitchFamily="18" charset="0"/>
              </a:rPr>
              <a:t>Transaldolaz</a:t>
            </a:r>
            <a:r>
              <a:rPr lang="tr-TR" sz="2800" dirty="0" smtClean="0">
                <a:latin typeface="Times New Roman" pitchFamily="18" charset="0"/>
              </a:rPr>
              <a:t>, </a:t>
            </a:r>
            <a:r>
              <a:rPr lang="tr-TR" sz="2800" dirty="0" err="1" smtClean="0">
                <a:latin typeface="Times New Roman" pitchFamily="18" charset="0"/>
              </a:rPr>
              <a:t>Aspartat</a:t>
            </a:r>
            <a:r>
              <a:rPr lang="tr-TR" sz="2800" dirty="0" smtClean="0">
                <a:latin typeface="Times New Roman" pitchFamily="18" charset="0"/>
              </a:rPr>
              <a:t> </a:t>
            </a:r>
            <a:r>
              <a:rPr lang="tr-TR" sz="2800" dirty="0" err="1" smtClean="0">
                <a:latin typeface="Times New Roman" pitchFamily="18" charset="0"/>
              </a:rPr>
              <a:t>transaminaz</a:t>
            </a:r>
            <a:r>
              <a:rPr lang="tr-TR" sz="2800" dirty="0" smtClean="0">
                <a:latin typeface="Times New Roman" pitchFamily="18" charset="0"/>
              </a:rPr>
              <a:t>(AST),</a:t>
            </a:r>
          </a:p>
          <a:p>
            <a:pPr>
              <a:buNone/>
            </a:pPr>
            <a:r>
              <a:rPr lang="tr-TR" sz="2800" dirty="0" err="1" smtClean="0">
                <a:latin typeface="Times New Roman" pitchFamily="18" charset="0"/>
              </a:rPr>
              <a:t>Alanin</a:t>
            </a:r>
            <a:r>
              <a:rPr lang="tr-TR" sz="2800" dirty="0" smtClean="0">
                <a:latin typeface="Times New Roman" pitchFamily="18" charset="0"/>
              </a:rPr>
              <a:t> </a:t>
            </a:r>
            <a:r>
              <a:rPr lang="tr-TR" sz="2800" dirty="0" err="1" smtClean="0">
                <a:latin typeface="Times New Roman" pitchFamily="18" charset="0"/>
              </a:rPr>
              <a:t>transaminaz</a:t>
            </a:r>
            <a:r>
              <a:rPr lang="tr-TR" sz="2800" dirty="0" smtClean="0">
                <a:latin typeface="Times New Roman" pitchFamily="18" charset="0"/>
              </a:rPr>
              <a:t>(ALT), </a:t>
            </a:r>
            <a:r>
              <a:rPr lang="tr-TR" sz="2800" dirty="0" err="1" smtClean="0">
                <a:latin typeface="Times New Roman" pitchFamily="18" charset="0"/>
              </a:rPr>
              <a:t>Heksokinaz</a:t>
            </a:r>
            <a:r>
              <a:rPr lang="tr-TR" sz="2800" dirty="0" smtClean="0">
                <a:latin typeface="Times New Roman" pitchFamily="18" charset="0"/>
              </a:rPr>
              <a:t>, </a:t>
            </a:r>
            <a:r>
              <a:rPr lang="tr-TR" sz="2800" dirty="0" err="1" smtClean="0">
                <a:latin typeface="Times New Roman" pitchFamily="18" charset="0"/>
              </a:rPr>
              <a:t>Kreatin</a:t>
            </a:r>
            <a:r>
              <a:rPr lang="tr-TR" sz="2800" dirty="0" smtClean="0">
                <a:latin typeface="Times New Roman" pitchFamily="18" charset="0"/>
              </a:rPr>
              <a:t> </a:t>
            </a:r>
            <a:r>
              <a:rPr lang="tr-TR" sz="2800" dirty="0" err="1" smtClean="0">
                <a:latin typeface="Times New Roman" pitchFamily="18" charset="0"/>
              </a:rPr>
              <a:t>kinaz</a:t>
            </a:r>
            <a:r>
              <a:rPr lang="tr-TR" sz="2800" dirty="0" smtClean="0">
                <a:latin typeface="Times New Roman" pitchFamily="18" charset="0"/>
              </a:rPr>
              <a:t> bu</a:t>
            </a:r>
          </a:p>
          <a:p>
            <a:pPr>
              <a:buNone/>
            </a:pPr>
            <a:r>
              <a:rPr lang="tr-TR" sz="2800" dirty="0" smtClean="0">
                <a:latin typeface="Times New Roman" pitchFamily="18" charset="0"/>
              </a:rPr>
              <a:t>gruba giren enzimlerdir.</a:t>
            </a:r>
            <a:endParaRPr lang="tr-TR" sz="2800" dirty="0" smtClean="0">
              <a:solidFill>
                <a:srgbClr val="000000"/>
              </a:solidFill>
              <a:latin typeface="Times New Roman" pitchFamily="18" charset="0"/>
            </a:endParaRPr>
          </a:p>
          <a:p>
            <a:pPr>
              <a:buNone/>
            </a:pPr>
            <a:r>
              <a:rPr lang="tr-TR" dirty="0" smtClean="0">
                <a:solidFill>
                  <a:srgbClr val="000000"/>
                </a:solidFill>
                <a:latin typeface="Times New Roman" pitchFamily="18" charset="0"/>
              </a:rPr>
              <a:t> </a:t>
            </a:r>
          </a:p>
          <a:p>
            <a:pPr>
              <a:buNone/>
            </a:pPr>
            <a:r>
              <a:rPr lang="tr-TR" b="1" dirty="0" smtClean="0">
                <a:solidFill>
                  <a:srgbClr val="000000"/>
                </a:solidFill>
                <a:latin typeface="Times New Roman" pitchFamily="18" charset="0"/>
              </a:rPr>
              <a:t>        A</a:t>
            </a:r>
            <a:r>
              <a:rPr lang="tr-TR" b="1" dirty="0" smtClean="0">
                <a:solidFill>
                  <a:srgbClr val="FF0000"/>
                </a:solidFill>
                <a:latin typeface="Times New Roman" pitchFamily="18" charset="0"/>
              </a:rPr>
              <a:t>B</a:t>
            </a:r>
            <a:r>
              <a:rPr lang="tr-TR" b="1" dirty="0" smtClean="0">
                <a:solidFill>
                  <a:srgbClr val="000000"/>
                </a:solidFill>
                <a:latin typeface="Times New Roman" pitchFamily="18" charset="0"/>
              </a:rPr>
              <a:t>  +  C                     A  +  </a:t>
            </a:r>
            <a:r>
              <a:rPr lang="tr-TR" b="1" dirty="0" err="1" smtClean="0">
                <a:solidFill>
                  <a:srgbClr val="FF0000"/>
                </a:solidFill>
                <a:latin typeface="Times New Roman" pitchFamily="18" charset="0"/>
              </a:rPr>
              <a:t>B</a:t>
            </a:r>
            <a:r>
              <a:rPr lang="tr-TR" b="1" dirty="0" err="1" smtClean="0">
                <a:solidFill>
                  <a:srgbClr val="000000"/>
                </a:solidFill>
                <a:latin typeface="Times New Roman" pitchFamily="18" charset="0"/>
              </a:rPr>
              <a:t>C</a:t>
            </a:r>
            <a:endParaRPr lang="tr-TR" dirty="0" smtClean="0">
              <a:solidFill>
                <a:srgbClr val="000000"/>
              </a:solidFill>
              <a:latin typeface="Times New Roman" pitchFamily="18" charset="0"/>
            </a:endParaRPr>
          </a:p>
          <a:p>
            <a:pPr>
              <a:buNone/>
            </a:pPr>
            <a:r>
              <a:rPr lang="tr-TR" sz="2800" b="1" dirty="0" smtClean="0">
                <a:solidFill>
                  <a:srgbClr val="002060"/>
                </a:solidFill>
              </a:rPr>
              <a:t>Örn.//</a:t>
            </a:r>
            <a:r>
              <a:rPr lang="tr-TR" sz="2800" b="1" dirty="0" smtClean="0"/>
              <a:t>                                </a:t>
            </a:r>
          </a:p>
          <a:p>
            <a:pPr>
              <a:buNone/>
            </a:pPr>
            <a:r>
              <a:rPr lang="tr-TR" sz="2800" b="1" dirty="0" smtClean="0"/>
              <a:t>   </a:t>
            </a:r>
            <a:r>
              <a:rPr lang="tr-TR" sz="2800" b="1" dirty="0" smtClean="0">
                <a:solidFill>
                  <a:srgbClr val="FF0000"/>
                </a:solidFill>
              </a:rPr>
              <a:t> </a:t>
            </a:r>
            <a:r>
              <a:rPr lang="tr-TR" sz="2800" b="1" dirty="0" err="1" smtClean="0">
                <a:solidFill>
                  <a:srgbClr val="FF0000"/>
                </a:solidFill>
              </a:rPr>
              <a:t>CH</a:t>
            </a:r>
            <a:r>
              <a:rPr lang="tr-TR" sz="2800" b="1" baseline="-25000" dirty="0" err="1" smtClean="0">
                <a:solidFill>
                  <a:srgbClr val="FF0000"/>
                </a:solidFill>
              </a:rPr>
              <a:t>2</a:t>
            </a:r>
            <a:r>
              <a:rPr lang="tr-TR" sz="2800" b="1" dirty="0" smtClean="0">
                <a:solidFill>
                  <a:srgbClr val="FF0000"/>
                </a:solidFill>
              </a:rPr>
              <a:t> </a:t>
            </a:r>
            <a:r>
              <a:rPr lang="tr-TR" sz="2800" b="1" dirty="0" smtClean="0"/>
              <a:t>–</a:t>
            </a:r>
            <a:r>
              <a:rPr lang="tr-TR" sz="2800" b="1" baseline="-25000" dirty="0" smtClean="0"/>
              <a:t> </a:t>
            </a:r>
            <a:r>
              <a:rPr lang="tr-TR" sz="2800" b="1" dirty="0" err="1" smtClean="0"/>
              <a:t>CH</a:t>
            </a:r>
            <a:r>
              <a:rPr lang="tr-TR" sz="2800" b="1" dirty="0" smtClean="0"/>
              <a:t> – </a:t>
            </a:r>
            <a:r>
              <a:rPr lang="tr-TR" sz="2800" b="1" dirty="0" err="1" smtClean="0"/>
              <a:t>COO</a:t>
            </a:r>
            <a:r>
              <a:rPr lang="tr-TR" sz="2800" b="1" baseline="30000" dirty="0" smtClean="0"/>
              <a:t>- </a:t>
            </a:r>
            <a:r>
              <a:rPr lang="tr-TR" sz="2800" b="1" dirty="0" smtClean="0"/>
              <a:t>+ </a:t>
            </a:r>
            <a:r>
              <a:rPr lang="tr-TR" sz="2800" b="1" dirty="0" err="1" smtClean="0"/>
              <a:t>THF</a:t>
            </a:r>
            <a:r>
              <a:rPr lang="tr-TR" sz="2800" b="1" dirty="0" smtClean="0"/>
              <a:t>                  </a:t>
            </a:r>
            <a:r>
              <a:rPr lang="tr-TR" sz="2800" b="1" dirty="0" err="1" smtClean="0"/>
              <a:t>CH</a:t>
            </a:r>
            <a:r>
              <a:rPr lang="tr-TR" sz="2800" b="1" baseline="-25000" dirty="0" err="1" smtClean="0"/>
              <a:t>2</a:t>
            </a:r>
            <a:r>
              <a:rPr lang="tr-TR" sz="2800" b="1" dirty="0" smtClean="0"/>
              <a:t> – </a:t>
            </a:r>
            <a:r>
              <a:rPr lang="tr-TR" sz="2800" b="1" dirty="0" err="1" smtClean="0"/>
              <a:t>COO</a:t>
            </a:r>
            <a:r>
              <a:rPr lang="tr-TR" sz="2800" b="1" baseline="30000" dirty="0" smtClean="0"/>
              <a:t>-  </a:t>
            </a:r>
            <a:r>
              <a:rPr lang="tr-TR" sz="2800" b="1" dirty="0" smtClean="0"/>
              <a:t>+</a:t>
            </a:r>
            <a:r>
              <a:rPr lang="tr-TR" sz="2800" b="1" baseline="30000" dirty="0" smtClean="0"/>
              <a:t> </a:t>
            </a:r>
            <a:r>
              <a:rPr lang="tr-TR" sz="2800" b="1" dirty="0" smtClean="0"/>
              <a:t>   </a:t>
            </a:r>
            <a:r>
              <a:rPr lang="tr-TR" sz="2800" b="1" dirty="0" err="1" smtClean="0"/>
              <a:t>THF</a:t>
            </a:r>
            <a:r>
              <a:rPr lang="tr-TR" sz="2800" b="1" dirty="0" smtClean="0"/>
              <a:t> – </a:t>
            </a:r>
            <a:r>
              <a:rPr lang="tr-TR" sz="2800" b="1" dirty="0" err="1" smtClean="0">
                <a:solidFill>
                  <a:srgbClr val="FF0000"/>
                </a:solidFill>
              </a:rPr>
              <a:t>CH</a:t>
            </a:r>
            <a:r>
              <a:rPr lang="tr-TR" sz="2800" b="1" baseline="-25000" dirty="0" err="1" smtClean="0">
                <a:solidFill>
                  <a:srgbClr val="FF0000"/>
                </a:solidFill>
              </a:rPr>
              <a:t>2</a:t>
            </a:r>
            <a:r>
              <a:rPr lang="tr-TR" sz="2800" b="1" baseline="30000" dirty="0" smtClean="0"/>
              <a:t>  </a:t>
            </a:r>
          </a:p>
          <a:p>
            <a:pPr>
              <a:buNone/>
            </a:pPr>
            <a:r>
              <a:rPr lang="tr-TR" sz="2800" b="1" baseline="30000" dirty="0" smtClean="0"/>
              <a:t>           </a:t>
            </a:r>
            <a:r>
              <a:rPr lang="tr-TR" sz="2800" b="1" dirty="0" smtClean="0"/>
              <a:t>   </a:t>
            </a:r>
            <a:endParaRPr lang="tr-TR" sz="2800" b="1" dirty="0"/>
          </a:p>
        </p:txBody>
      </p:sp>
      <p:cxnSp>
        <p:nvCxnSpPr>
          <p:cNvPr id="5" name="4 Düz Ok Bağlayıcısı"/>
          <p:cNvCxnSpPr/>
          <p:nvPr/>
        </p:nvCxnSpPr>
        <p:spPr>
          <a:xfrm>
            <a:off x="2699792" y="3933056"/>
            <a:ext cx="13681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Düz Ok Bağlayıcısı"/>
          <p:cNvCxnSpPr/>
          <p:nvPr/>
        </p:nvCxnSpPr>
        <p:spPr>
          <a:xfrm flipH="1">
            <a:off x="2699792" y="4077072"/>
            <a:ext cx="13681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Bağlayıcı"/>
          <p:cNvCxnSpPr/>
          <p:nvPr/>
        </p:nvCxnSpPr>
        <p:spPr>
          <a:xfrm>
            <a:off x="539552" y="5229200"/>
            <a:ext cx="0"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28 Düz Bağlayıcı"/>
          <p:cNvCxnSpPr/>
          <p:nvPr/>
        </p:nvCxnSpPr>
        <p:spPr>
          <a:xfrm>
            <a:off x="1331640" y="5229200"/>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33 Metin kutusu"/>
          <p:cNvSpPr txBox="1"/>
          <p:nvPr/>
        </p:nvSpPr>
        <p:spPr>
          <a:xfrm>
            <a:off x="0" y="5445225"/>
            <a:ext cx="899593" cy="461665"/>
          </a:xfrm>
          <a:prstGeom prst="rect">
            <a:avLst/>
          </a:prstGeom>
          <a:noFill/>
        </p:spPr>
        <p:txBody>
          <a:bodyPr wrap="square" rtlCol="0">
            <a:spAutoFit/>
          </a:bodyPr>
          <a:lstStyle/>
          <a:p>
            <a:r>
              <a:rPr lang="tr-TR" sz="2400" b="1" dirty="0" smtClean="0"/>
              <a:t>    </a:t>
            </a:r>
            <a:r>
              <a:rPr lang="tr-TR" sz="2400" b="1" dirty="0" smtClean="0">
                <a:solidFill>
                  <a:srgbClr val="FF0000"/>
                </a:solidFill>
              </a:rPr>
              <a:t>OH</a:t>
            </a:r>
            <a:endParaRPr lang="tr-TR" sz="2400" b="1" dirty="0">
              <a:solidFill>
                <a:srgbClr val="FF0000"/>
              </a:solidFill>
            </a:endParaRPr>
          </a:p>
        </p:txBody>
      </p:sp>
      <p:sp>
        <p:nvSpPr>
          <p:cNvPr id="35" name="34 Metin kutusu"/>
          <p:cNvSpPr txBox="1"/>
          <p:nvPr/>
        </p:nvSpPr>
        <p:spPr>
          <a:xfrm>
            <a:off x="1115616" y="5445224"/>
            <a:ext cx="792088" cy="461665"/>
          </a:xfrm>
          <a:prstGeom prst="rect">
            <a:avLst/>
          </a:prstGeom>
          <a:noFill/>
        </p:spPr>
        <p:txBody>
          <a:bodyPr wrap="square" rtlCol="0">
            <a:spAutoFit/>
          </a:bodyPr>
          <a:lstStyle/>
          <a:p>
            <a:r>
              <a:rPr lang="tr-TR" sz="2400" b="1" dirty="0" err="1" smtClean="0"/>
              <a:t>NH</a:t>
            </a:r>
            <a:r>
              <a:rPr lang="tr-TR" sz="2400" b="1" baseline="-25000" dirty="0" err="1" smtClean="0"/>
              <a:t>3</a:t>
            </a:r>
            <a:endParaRPr lang="tr-TR" sz="2400" b="1" dirty="0"/>
          </a:p>
        </p:txBody>
      </p:sp>
      <p:cxnSp>
        <p:nvCxnSpPr>
          <p:cNvPr id="37" name="36 Düz Ok Bağlayıcısı"/>
          <p:cNvCxnSpPr/>
          <p:nvPr/>
        </p:nvCxnSpPr>
        <p:spPr>
          <a:xfrm>
            <a:off x="3707904" y="5013176"/>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42 Düz Ok Bağlayıcısı"/>
          <p:cNvCxnSpPr/>
          <p:nvPr/>
        </p:nvCxnSpPr>
        <p:spPr>
          <a:xfrm flipH="1">
            <a:off x="3707904" y="5157192"/>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46 Metin kutusu"/>
          <p:cNvSpPr txBox="1"/>
          <p:nvPr/>
        </p:nvSpPr>
        <p:spPr>
          <a:xfrm>
            <a:off x="755576" y="5805264"/>
            <a:ext cx="1080120" cy="461665"/>
          </a:xfrm>
          <a:prstGeom prst="rect">
            <a:avLst/>
          </a:prstGeom>
          <a:noFill/>
        </p:spPr>
        <p:txBody>
          <a:bodyPr wrap="square" rtlCol="0">
            <a:spAutoFit/>
          </a:bodyPr>
          <a:lstStyle/>
          <a:p>
            <a:r>
              <a:rPr lang="tr-TR" sz="2400" b="1" dirty="0" smtClean="0">
                <a:solidFill>
                  <a:srgbClr val="002060"/>
                </a:solidFill>
              </a:rPr>
              <a:t>     Ser</a:t>
            </a:r>
            <a:endParaRPr lang="tr-TR" sz="2400" b="1" dirty="0">
              <a:solidFill>
                <a:srgbClr val="002060"/>
              </a:solidFill>
            </a:endParaRPr>
          </a:p>
        </p:txBody>
      </p:sp>
      <p:cxnSp>
        <p:nvCxnSpPr>
          <p:cNvPr id="49" name="48 Düz Bağlayıcı"/>
          <p:cNvCxnSpPr/>
          <p:nvPr/>
        </p:nvCxnSpPr>
        <p:spPr>
          <a:xfrm>
            <a:off x="5220072" y="5229200"/>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54 Metin kutusu"/>
          <p:cNvSpPr txBox="1"/>
          <p:nvPr/>
        </p:nvSpPr>
        <p:spPr>
          <a:xfrm>
            <a:off x="4860032" y="5373216"/>
            <a:ext cx="961487" cy="461665"/>
          </a:xfrm>
          <a:prstGeom prst="rect">
            <a:avLst/>
          </a:prstGeom>
          <a:noFill/>
        </p:spPr>
        <p:txBody>
          <a:bodyPr wrap="square" rtlCol="0">
            <a:spAutoFit/>
          </a:bodyPr>
          <a:lstStyle/>
          <a:p>
            <a:r>
              <a:rPr lang="tr-TR" sz="2400" b="1" dirty="0" smtClean="0"/>
              <a:t> </a:t>
            </a:r>
            <a:r>
              <a:rPr lang="tr-TR" sz="2400" b="1" dirty="0" err="1" smtClean="0"/>
              <a:t>NH</a:t>
            </a:r>
            <a:r>
              <a:rPr lang="tr-TR" sz="2400" b="1" baseline="-25000" dirty="0" err="1" smtClean="0"/>
              <a:t>3</a:t>
            </a:r>
            <a:endParaRPr lang="tr-TR" sz="2400" b="1" dirty="0"/>
          </a:p>
        </p:txBody>
      </p:sp>
      <p:sp>
        <p:nvSpPr>
          <p:cNvPr id="56" name="55 Metin kutusu"/>
          <p:cNvSpPr txBox="1"/>
          <p:nvPr/>
        </p:nvSpPr>
        <p:spPr>
          <a:xfrm>
            <a:off x="5148064" y="5733256"/>
            <a:ext cx="1080120" cy="461665"/>
          </a:xfrm>
          <a:prstGeom prst="rect">
            <a:avLst/>
          </a:prstGeom>
          <a:noFill/>
        </p:spPr>
        <p:txBody>
          <a:bodyPr wrap="square" rtlCol="0">
            <a:spAutoFit/>
          </a:bodyPr>
          <a:lstStyle/>
          <a:p>
            <a:r>
              <a:rPr lang="tr-TR" sz="2400" b="1" dirty="0" smtClean="0">
                <a:solidFill>
                  <a:srgbClr val="002060"/>
                </a:solidFill>
              </a:rPr>
              <a:t>    </a:t>
            </a:r>
            <a:r>
              <a:rPr lang="tr-TR" sz="2400" b="1" dirty="0" err="1" smtClean="0">
                <a:solidFill>
                  <a:srgbClr val="002060"/>
                </a:solidFill>
              </a:rPr>
              <a:t>Gly</a:t>
            </a:r>
            <a:endParaRPr lang="tr-TR" sz="2400" b="1" dirty="0">
              <a:solidFill>
                <a:srgbClr val="002060"/>
              </a:solidFill>
            </a:endParaRPr>
          </a:p>
        </p:txBody>
      </p:sp>
      <p:cxnSp>
        <p:nvCxnSpPr>
          <p:cNvPr id="58" name="57 Düz Bağlayıcı"/>
          <p:cNvCxnSpPr/>
          <p:nvPr/>
        </p:nvCxnSpPr>
        <p:spPr>
          <a:xfrm>
            <a:off x="8244408" y="5301208"/>
            <a:ext cx="0"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60 Metin kutusu"/>
          <p:cNvSpPr txBox="1"/>
          <p:nvPr/>
        </p:nvSpPr>
        <p:spPr>
          <a:xfrm>
            <a:off x="8028384" y="5517233"/>
            <a:ext cx="803044" cy="461665"/>
          </a:xfrm>
          <a:prstGeom prst="rect">
            <a:avLst/>
          </a:prstGeom>
          <a:noFill/>
        </p:spPr>
        <p:txBody>
          <a:bodyPr wrap="square" rtlCol="0">
            <a:spAutoFit/>
          </a:bodyPr>
          <a:lstStyle/>
          <a:p>
            <a:r>
              <a:rPr lang="tr-TR" sz="2400" b="1" dirty="0" smtClean="0">
                <a:solidFill>
                  <a:srgbClr val="FF0000"/>
                </a:solidFill>
              </a:rPr>
              <a:t>OH</a:t>
            </a:r>
            <a:endParaRPr lang="tr-TR" sz="2400" b="1" dirty="0">
              <a:solidFill>
                <a:srgbClr val="FF0000"/>
              </a:solidFill>
            </a:endParaRPr>
          </a:p>
        </p:txBody>
      </p:sp>
      <p:sp>
        <p:nvSpPr>
          <p:cNvPr id="62" name="61 Metin kutusu"/>
          <p:cNvSpPr txBox="1"/>
          <p:nvPr/>
        </p:nvSpPr>
        <p:spPr>
          <a:xfrm>
            <a:off x="3419872" y="4365104"/>
            <a:ext cx="2232248" cy="646331"/>
          </a:xfrm>
          <a:prstGeom prst="rect">
            <a:avLst/>
          </a:prstGeom>
          <a:noFill/>
        </p:spPr>
        <p:txBody>
          <a:bodyPr wrap="square" rtlCol="0">
            <a:spAutoFit/>
          </a:bodyPr>
          <a:lstStyle/>
          <a:p>
            <a:r>
              <a:rPr lang="tr-TR" b="1" dirty="0" smtClean="0">
                <a:solidFill>
                  <a:srgbClr val="FF0000"/>
                </a:solidFill>
              </a:rPr>
              <a:t>Serin </a:t>
            </a:r>
            <a:r>
              <a:rPr lang="tr-TR" b="1" dirty="0" err="1" smtClean="0">
                <a:solidFill>
                  <a:srgbClr val="FF0000"/>
                </a:solidFill>
              </a:rPr>
              <a:t>hidroksi</a:t>
            </a:r>
            <a:r>
              <a:rPr lang="tr-TR" b="1" dirty="0" smtClean="0">
                <a:solidFill>
                  <a:srgbClr val="FF0000"/>
                </a:solidFill>
              </a:rPr>
              <a:t> metil </a:t>
            </a:r>
          </a:p>
          <a:p>
            <a:r>
              <a:rPr lang="tr-TR" b="1" dirty="0" smtClean="0">
                <a:solidFill>
                  <a:srgbClr val="FF0000"/>
                </a:solidFill>
              </a:rPr>
              <a:t>       </a:t>
            </a:r>
            <a:r>
              <a:rPr lang="tr-TR" b="1" dirty="0" err="1" smtClean="0">
                <a:solidFill>
                  <a:srgbClr val="FF0000"/>
                </a:solidFill>
              </a:rPr>
              <a:t>transferaz</a:t>
            </a:r>
            <a:endParaRPr lang="tr-TR" b="1"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60648"/>
            <a:ext cx="8964488" cy="5865515"/>
          </a:xfrm>
        </p:spPr>
        <p:txBody>
          <a:bodyPr/>
          <a:lstStyle/>
          <a:p>
            <a:pPr>
              <a:buNone/>
            </a:pPr>
            <a:r>
              <a:rPr lang="tr-TR" sz="3000" b="1" dirty="0" smtClean="0">
                <a:solidFill>
                  <a:srgbClr val="FF3300"/>
                </a:solidFill>
                <a:latin typeface="Times New Roman" pitchFamily="18" charset="0"/>
              </a:rPr>
              <a:t>3.</a:t>
            </a:r>
            <a:r>
              <a:rPr lang="tr-TR" sz="3000" b="1" dirty="0" err="1" smtClean="0">
                <a:solidFill>
                  <a:srgbClr val="FF3300"/>
                </a:solidFill>
                <a:latin typeface="Times New Roman" pitchFamily="18" charset="0"/>
              </a:rPr>
              <a:t>HİDROLAZLAR</a:t>
            </a:r>
            <a:endParaRPr lang="tr-TR" sz="3000" b="1" dirty="0" smtClean="0">
              <a:solidFill>
                <a:srgbClr val="FF3300"/>
              </a:solidFill>
              <a:latin typeface="Times New Roman" pitchFamily="18" charset="0"/>
            </a:endParaRPr>
          </a:p>
          <a:p>
            <a:pPr>
              <a:buNone/>
            </a:pPr>
            <a:r>
              <a:rPr lang="tr-TR" sz="2800" dirty="0" smtClean="0">
                <a:solidFill>
                  <a:srgbClr val="000000"/>
                </a:solidFill>
                <a:latin typeface="Times New Roman" pitchFamily="18" charset="0"/>
              </a:rPr>
              <a:t>Değişik bağların hidrolizini sağlayan enzimlerdir. Bağlara su</a:t>
            </a:r>
          </a:p>
          <a:p>
            <a:pPr>
              <a:buNone/>
            </a:pPr>
            <a:r>
              <a:rPr lang="tr-TR" sz="2800" dirty="0" smtClean="0">
                <a:solidFill>
                  <a:srgbClr val="000000"/>
                </a:solidFill>
                <a:latin typeface="Times New Roman" pitchFamily="18" charset="0"/>
              </a:rPr>
              <a:t>ekleyerek koparılmalarını katalizlerler.</a:t>
            </a:r>
          </a:p>
          <a:p>
            <a:endParaRPr lang="tr-TR" dirty="0" smtClean="0"/>
          </a:p>
          <a:p>
            <a:pPr>
              <a:buNone/>
            </a:pPr>
            <a:r>
              <a:rPr lang="tr-TR" dirty="0" smtClean="0"/>
              <a:t>      </a:t>
            </a:r>
            <a:r>
              <a:rPr lang="tr-TR" b="1" dirty="0" smtClean="0">
                <a:solidFill>
                  <a:srgbClr val="000000"/>
                </a:solidFill>
                <a:latin typeface="Times New Roman" pitchFamily="18" charset="0"/>
              </a:rPr>
              <a:t>AB  +  </a:t>
            </a:r>
            <a:r>
              <a:rPr lang="tr-TR" b="1" dirty="0" err="1" smtClean="0">
                <a:solidFill>
                  <a:srgbClr val="000000"/>
                </a:solidFill>
                <a:latin typeface="Times New Roman" pitchFamily="18" charset="0"/>
              </a:rPr>
              <a:t>H</a:t>
            </a:r>
            <a:r>
              <a:rPr lang="tr-TR" b="1" baseline="-25000" dirty="0" err="1" smtClean="0">
                <a:solidFill>
                  <a:srgbClr val="000000"/>
                </a:solidFill>
                <a:latin typeface="Times New Roman" pitchFamily="18" charset="0"/>
              </a:rPr>
              <a:t>2</a:t>
            </a:r>
            <a:r>
              <a:rPr lang="tr-TR" b="1" dirty="0" err="1" smtClean="0">
                <a:solidFill>
                  <a:srgbClr val="000000"/>
                </a:solidFill>
                <a:latin typeface="Times New Roman" pitchFamily="18" charset="0"/>
              </a:rPr>
              <a:t>O</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AOH</a:t>
            </a:r>
            <a:r>
              <a:rPr lang="tr-TR" b="1" dirty="0" smtClean="0">
                <a:solidFill>
                  <a:srgbClr val="000000"/>
                </a:solidFill>
                <a:latin typeface="Times New Roman" pitchFamily="18" charset="0"/>
              </a:rPr>
              <a:t>  +  </a:t>
            </a:r>
            <a:r>
              <a:rPr lang="tr-TR" b="1" dirty="0" err="1" smtClean="0">
                <a:solidFill>
                  <a:srgbClr val="000000"/>
                </a:solidFill>
                <a:latin typeface="Times New Roman" pitchFamily="18" charset="0"/>
              </a:rPr>
              <a:t>BH</a:t>
            </a:r>
            <a:endParaRPr lang="tr-TR" b="1" dirty="0" smtClean="0">
              <a:solidFill>
                <a:srgbClr val="000000"/>
              </a:solidFill>
              <a:latin typeface="Times New Roman" pitchFamily="18" charset="0"/>
            </a:endParaRPr>
          </a:p>
          <a:p>
            <a:pPr>
              <a:buNone/>
            </a:pPr>
            <a:endParaRPr lang="tr-TR" b="1" dirty="0" smtClean="0">
              <a:solidFill>
                <a:srgbClr val="000000"/>
              </a:solidFill>
              <a:latin typeface="Times New Roman" pitchFamily="18" charset="0"/>
            </a:endParaRPr>
          </a:p>
          <a:p>
            <a:pPr>
              <a:buNone/>
            </a:pPr>
            <a:r>
              <a:rPr lang="tr-TR" dirty="0" smtClean="0">
                <a:solidFill>
                  <a:srgbClr val="FF3300"/>
                </a:solidFill>
                <a:latin typeface="Times New Roman" pitchFamily="18" charset="0"/>
              </a:rPr>
              <a:t>Örnek:</a:t>
            </a:r>
          </a:p>
          <a:p>
            <a:pPr>
              <a:buNone/>
            </a:pP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NH</a:t>
            </a:r>
            <a:r>
              <a:rPr lang="tr-TR" b="1" baseline="-25000" dirty="0" err="1" smtClean="0">
                <a:solidFill>
                  <a:srgbClr val="000000"/>
                </a:solidFill>
                <a:latin typeface="Times New Roman" pitchFamily="18" charset="0"/>
              </a:rPr>
              <a:t>2</a:t>
            </a:r>
            <a:r>
              <a:rPr lang="tr-TR" b="1" baseline="-25000" dirty="0" smtClean="0">
                <a:solidFill>
                  <a:srgbClr val="000000"/>
                </a:solidFill>
                <a:latin typeface="Times New Roman" pitchFamily="18" charset="0"/>
              </a:rPr>
              <a:t> </a:t>
            </a:r>
            <a:r>
              <a:rPr lang="tr-TR" b="1" dirty="0" smtClean="0">
                <a:solidFill>
                  <a:srgbClr val="000000"/>
                </a:solidFill>
                <a:latin typeface="Times New Roman" pitchFamily="18" charset="0"/>
              </a:rPr>
              <a:t>– C – </a:t>
            </a:r>
            <a:r>
              <a:rPr lang="tr-TR" b="1" dirty="0" err="1" smtClean="0">
                <a:solidFill>
                  <a:srgbClr val="000000"/>
                </a:solidFill>
                <a:latin typeface="Times New Roman" pitchFamily="18" charset="0"/>
              </a:rPr>
              <a:t>NH</a:t>
            </a:r>
            <a:r>
              <a:rPr lang="tr-TR" b="1" baseline="-25000" dirty="0" err="1" smtClean="0">
                <a:solidFill>
                  <a:srgbClr val="000000"/>
                </a:solidFill>
                <a:latin typeface="Times New Roman" pitchFamily="18" charset="0"/>
              </a:rPr>
              <a:t>2</a:t>
            </a:r>
            <a:r>
              <a:rPr lang="tr-TR" b="1" baseline="-25000" dirty="0" smtClean="0">
                <a:solidFill>
                  <a:srgbClr val="000000"/>
                </a:solidFill>
                <a:latin typeface="Times New Roman" pitchFamily="18" charset="0"/>
              </a:rPr>
              <a:t>    </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H</a:t>
            </a:r>
            <a:r>
              <a:rPr lang="tr-TR" b="1" baseline="-25000" dirty="0" err="1" smtClean="0">
                <a:solidFill>
                  <a:srgbClr val="000000"/>
                </a:solidFill>
                <a:latin typeface="Times New Roman" pitchFamily="18" charset="0"/>
              </a:rPr>
              <a:t>2</a:t>
            </a:r>
            <a:r>
              <a:rPr lang="tr-TR" b="1" dirty="0" err="1" smtClean="0">
                <a:solidFill>
                  <a:srgbClr val="000000"/>
                </a:solidFill>
                <a:latin typeface="Times New Roman" pitchFamily="18" charset="0"/>
              </a:rPr>
              <a:t>O</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CO</a:t>
            </a:r>
            <a:r>
              <a:rPr lang="tr-TR" b="1" baseline="-25000" dirty="0" err="1" smtClean="0">
                <a:solidFill>
                  <a:srgbClr val="000000"/>
                </a:solidFill>
                <a:latin typeface="Times New Roman" pitchFamily="18" charset="0"/>
              </a:rPr>
              <a:t>2</a:t>
            </a:r>
            <a:r>
              <a:rPr lang="tr-TR" b="1" baseline="-25000" dirty="0" smtClean="0">
                <a:solidFill>
                  <a:srgbClr val="000000"/>
                </a:solidFill>
                <a:latin typeface="Times New Roman" pitchFamily="18" charset="0"/>
              </a:rPr>
              <a:t> </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2NH</a:t>
            </a:r>
            <a:r>
              <a:rPr lang="tr-TR" b="1" baseline="-25000" dirty="0" err="1" smtClean="0">
                <a:solidFill>
                  <a:srgbClr val="000000"/>
                </a:solidFill>
                <a:latin typeface="Times New Roman" pitchFamily="18" charset="0"/>
              </a:rPr>
              <a:t>3</a:t>
            </a:r>
            <a:endParaRPr lang="tr-TR" b="1" dirty="0" smtClean="0">
              <a:solidFill>
                <a:srgbClr val="000000"/>
              </a:solidFill>
              <a:latin typeface="Times New Roman" pitchFamily="18" charset="0"/>
            </a:endParaRPr>
          </a:p>
          <a:p>
            <a:pPr>
              <a:buNone/>
            </a:pPr>
            <a:endParaRPr lang="tr-TR" dirty="0"/>
          </a:p>
        </p:txBody>
      </p:sp>
      <p:cxnSp>
        <p:nvCxnSpPr>
          <p:cNvPr id="5" name="4 Düz Ok Bağlayıcısı"/>
          <p:cNvCxnSpPr/>
          <p:nvPr/>
        </p:nvCxnSpPr>
        <p:spPr>
          <a:xfrm>
            <a:off x="2987824" y="2708920"/>
            <a:ext cx="129614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flipH="1">
            <a:off x="2987824" y="2852936"/>
            <a:ext cx="129614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33 Metin kutusu"/>
          <p:cNvSpPr txBox="1"/>
          <p:nvPr/>
        </p:nvSpPr>
        <p:spPr>
          <a:xfrm>
            <a:off x="1331640" y="4941168"/>
            <a:ext cx="714752" cy="523220"/>
          </a:xfrm>
          <a:prstGeom prst="rect">
            <a:avLst/>
          </a:prstGeom>
          <a:noFill/>
        </p:spPr>
        <p:txBody>
          <a:bodyPr wrap="square" rtlCol="0">
            <a:spAutoFit/>
          </a:bodyPr>
          <a:lstStyle/>
          <a:p>
            <a:r>
              <a:rPr lang="tr-TR" sz="2800" b="1" dirty="0" smtClean="0"/>
              <a:t>  </a:t>
            </a:r>
            <a:endParaRPr lang="tr-TR" sz="2800" b="1" dirty="0"/>
          </a:p>
        </p:txBody>
      </p:sp>
      <p:cxnSp>
        <p:nvCxnSpPr>
          <p:cNvPr id="62" name="61 Düz Bağlayıcı"/>
          <p:cNvCxnSpPr/>
          <p:nvPr/>
        </p:nvCxnSpPr>
        <p:spPr>
          <a:xfrm>
            <a:off x="1547664" y="472514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76 Düz Bağlayıcı"/>
          <p:cNvCxnSpPr/>
          <p:nvPr/>
        </p:nvCxnSpPr>
        <p:spPr>
          <a:xfrm>
            <a:off x="1475656" y="472514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83 Metin kutusu"/>
          <p:cNvSpPr txBox="1"/>
          <p:nvPr/>
        </p:nvSpPr>
        <p:spPr>
          <a:xfrm>
            <a:off x="1259632" y="4941168"/>
            <a:ext cx="648072" cy="523220"/>
          </a:xfrm>
          <a:prstGeom prst="rect">
            <a:avLst/>
          </a:prstGeom>
          <a:noFill/>
        </p:spPr>
        <p:txBody>
          <a:bodyPr wrap="square" rtlCol="0">
            <a:spAutoFit/>
          </a:bodyPr>
          <a:lstStyle/>
          <a:p>
            <a:r>
              <a:rPr lang="tr-TR" sz="2800" b="1" dirty="0" smtClean="0"/>
              <a:t> O</a:t>
            </a:r>
            <a:endParaRPr lang="tr-TR" sz="2800" b="1" dirty="0"/>
          </a:p>
        </p:txBody>
      </p:sp>
      <p:cxnSp>
        <p:nvCxnSpPr>
          <p:cNvPr id="86" name="85 Düz Ok Bağlayıcısı"/>
          <p:cNvCxnSpPr/>
          <p:nvPr/>
        </p:nvCxnSpPr>
        <p:spPr>
          <a:xfrm>
            <a:off x="4644008" y="4509120"/>
            <a:ext cx="11521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89 Metin kutusu"/>
          <p:cNvSpPr txBox="1"/>
          <p:nvPr/>
        </p:nvSpPr>
        <p:spPr>
          <a:xfrm>
            <a:off x="1115616" y="5373216"/>
            <a:ext cx="940068" cy="523220"/>
          </a:xfrm>
          <a:prstGeom prst="rect">
            <a:avLst/>
          </a:prstGeom>
          <a:noFill/>
        </p:spPr>
        <p:txBody>
          <a:bodyPr wrap="square" rtlCol="0">
            <a:spAutoFit/>
          </a:bodyPr>
          <a:lstStyle/>
          <a:p>
            <a:r>
              <a:rPr lang="tr-TR" sz="2800" b="1" dirty="0" smtClean="0">
                <a:solidFill>
                  <a:srgbClr val="002060"/>
                </a:solidFill>
              </a:rPr>
              <a:t> Üre</a:t>
            </a:r>
            <a:endParaRPr lang="tr-TR" sz="2800" b="1" dirty="0">
              <a:solidFill>
                <a:srgbClr val="002060"/>
              </a:solidFill>
            </a:endParaRPr>
          </a:p>
        </p:txBody>
      </p:sp>
      <p:sp>
        <p:nvSpPr>
          <p:cNvPr id="91" name="90 Eksi"/>
          <p:cNvSpPr/>
          <p:nvPr/>
        </p:nvSpPr>
        <p:spPr>
          <a:xfrm rot="16200000" flipV="1">
            <a:off x="840512" y="4435777"/>
            <a:ext cx="772270" cy="78046"/>
          </a:xfrm>
          <a:prstGeom prst="mathMinus">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2" name="91 Eksi"/>
          <p:cNvSpPr/>
          <p:nvPr/>
        </p:nvSpPr>
        <p:spPr>
          <a:xfrm rot="16200000" flipV="1">
            <a:off x="1511660" y="4473116"/>
            <a:ext cx="720078" cy="72008"/>
          </a:xfrm>
          <a:prstGeom prst="mathMinus">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3" name="92 Metin kutusu"/>
          <p:cNvSpPr txBox="1"/>
          <p:nvPr/>
        </p:nvSpPr>
        <p:spPr>
          <a:xfrm>
            <a:off x="4644008" y="3933056"/>
            <a:ext cx="1476693" cy="523220"/>
          </a:xfrm>
          <a:prstGeom prst="rect">
            <a:avLst/>
          </a:prstGeom>
          <a:noFill/>
        </p:spPr>
        <p:txBody>
          <a:bodyPr wrap="square" rtlCol="0">
            <a:spAutoFit/>
          </a:bodyPr>
          <a:lstStyle/>
          <a:p>
            <a:r>
              <a:rPr lang="tr-TR" sz="2800" b="1" dirty="0" err="1" smtClean="0">
                <a:solidFill>
                  <a:srgbClr val="FF0000"/>
                </a:solidFill>
              </a:rPr>
              <a:t>Üreaz</a:t>
            </a:r>
            <a:endParaRPr lang="tr-TR" sz="2800" b="1"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a:bodyPr>
          <a:lstStyle/>
          <a:p>
            <a:pPr>
              <a:buNone/>
            </a:pPr>
            <a:r>
              <a:rPr lang="tr-TR" sz="3000" b="1" dirty="0" smtClean="0">
                <a:solidFill>
                  <a:srgbClr val="FF0000"/>
                </a:solidFill>
                <a:latin typeface="Times New Roman" pitchFamily="18" charset="0"/>
              </a:rPr>
              <a:t>4</a:t>
            </a:r>
            <a:r>
              <a:rPr lang="tr-TR" sz="3000" b="1" dirty="0" smtClean="0">
                <a:solidFill>
                  <a:srgbClr val="FF3300"/>
                </a:solidFill>
                <a:latin typeface="Times New Roman" pitchFamily="18" charset="0"/>
              </a:rPr>
              <a:t>.</a:t>
            </a:r>
            <a:r>
              <a:rPr lang="tr-TR" sz="3000" b="1" dirty="0" err="1" smtClean="0">
                <a:solidFill>
                  <a:srgbClr val="FF3300"/>
                </a:solidFill>
                <a:latin typeface="Times New Roman" pitchFamily="18" charset="0"/>
              </a:rPr>
              <a:t>LİYAZLAR</a:t>
            </a:r>
            <a:r>
              <a:rPr lang="tr-TR" sz="3000" b="1" dirty="0" smtClean="0">
                <a:solidFill>
                  <a:srgbClr val="0000FF"/>
                </a:solidFill>
                <a:latin typeface="Times New Roman" pitchFamily="18" charset="0"/>
              </a:rPr>
              <a:t>  </a:t>
            </a:r>
          </a:p>
          <a:p>
            <a:pPr algn="just">
              <a:buNone/>
            </a:pPr>
            <a:r>
              <a:rPr lang="tr-TR" sz="2800" dirty="0" smtClean="0">
                <a:latin typeface="Times New Roman" pitchFamily="18" charset="0"/>
              </a:rPr>
              <a:t>        C-C, C-N, C-S arasındaki bağları yıkar veya oluştururlar.</a:t>
            </a:r>
          </a:p>
          <a:p>
            <a:pPr algn="just">
              <a:buNone/>
            </a:pPr>
            <a:r>
              <a:rPr lang="tr-TR" sz="2800" b="1" dirty="0" smtClean="0">
                <a:latin typeface="Times New Roman" pitchFamily="18" charset="0"/>
              </a:rPr>
              <a:t>Örn</a:t>
            </a:r>
            <a:r>
              <a:rPr lang="tr-TR" sz="2800" dirty="0" smtClean="0">
                <a:latin typeface="Times New Roman" pitchFamily="18" charset="0"/>
              </a:rPr>
              <a:t>.// </a:t>
            </a:r>
            <a:r>
              <a:rPr lang="tr-TR" sz="2800" dirty="0" err="1" smtClean="0">
                <a:latin typeface="Times New Roman" pitchFamily="18" charset="0"/>
              </a:rPr>
              <a:t>Pirüvat</a:t>
            </a:r>
            <a:r>
              <a:rPr lang="tr-TR" sz="2800" dirty="0" smtClean="0">
                <a:latin typeface="Times New Roman" pitchFamily="18" charset="0"/>
              </a:rPr>
              <a:t> </a:t>
            </a:r>
            <a:r>
              <a:rPr lang="tr-TR" sz="2800" dirty="0" err="1" smtClean="0">
                <a:latin typeface="Times New Roman" pitchFamily="18" charset="0"/>
              </a:rPr>
              <a:t>dekarboksilaz</a:t>
            </a:r>
            <a:r>
              <a:rPr lang="tr-TR" sz="2800" dirty="0" smtClean="0">
                <a:latin typeface="Times New Roman" pitchFamily="18" charset="0"/>
              </a:rPr>
              <a:t>, </a:t>
            </a:r>
            <a:r>
              <a:rPr lang="tr-TR" sz="2800" dirty="0" err="1" smtClean="0">
                <a:latin typeface="Times New Roman" pitchFamily="18" charset="0"/>
              </a:rPr>
              <a:t>Sitrat</a:t>
            </a:r>
            <a:r>
              <a:rPr lang="tr-TR" sz="2800" dirty="0" smtClean="0">
                <a:latin typeface="Times New Roman" pitchFamily="18" charset="0"/>
              </a:rPr>
              <a:t> </a:t>
            </a:r>
            <a:r>
              <a:rPr lang="tr-TR" sz="2800" dirty="0" err="1" smtClean="0">
                <a:latin typeface="Times New Roman" pitchFamily="18" charset="0"/>
              </a:rPr>
              <a:t>sentaz</a:t>
            </a:r>
            <a:r>
              <a:rPr lang="tr-TR" sz="2800" dirty="0" smtClean="0">
                <a:latin typeface="Times New Roman" pitchFamily="18" charset="0"/>
              </a:rPr>
              <a:t>, </a:t>
            </a:r>
            <a:r>
              <a:rPr lang="tr-TR" sz="2800" dirty="0" err="1" smtClean="0">
                <a:latin typeface="Times New Roman" pitchFamily="18" charset="0"/>
              </a:rPr>
              <a:t>Arjininosüksinat</a:t>
            </a:r>
            <a:r>
              <a:rPr lang="tr-TR" sz="2800" dirty="0" smtClean="0">
                <a:latin typeface="Times New Roman" pitchFamily="18" charset="0"/>
              </a:rPr>
              <a:t> </a:t>
            </a:r>
            <a:r>
              <a:rPr lang="tr-TR" sz="2800" dirty="0" err="1" smtClean="0">
                <a:latin typeface="Times New Roman" pitchFamily="18" charset="0"/>
              </a:rPr>
              <a:t>liyaz</a:t>
            </a:r>
            <a:r>
              <a:rPr lang="tr-TR" sz="2800" dirty="0" smtClean="0">
                <a:latin typeface="Times New Roman" pitchFamily="18" charset="0"/>
              </a:rPr>
              <a:t>, </a:t>
            </a:r>
            <a:r>
              <a:rPr lang="tr-TR" sz="2800" dirty="0" err="1" smtClean="0">
                <a:latin typeface="Times New Roman" pitchFamily="18" charset="0"/>
              </a:rPr>
              <a:t>Adenilat</a:t>
            </a:r>
            <a:r>
              <a:rPr lang="tr-TR" sz="2800" dirty="0" smtClean="0">
                <a:latin typeface="Times New Roman" pitchFamily="18" charset="0"/>
              </a:rPr>
              <a:t> </a:t>
            </a:r>
            <a:r>
              <a:rPr lang="tr-TR" sz="2800" dirty="0" err="1" smtClean="0">
                <a:latin typeface="Times New Roman" pitchFamily="18" charset="0"/>
              </a:rPr>
              <a:t>siklaz</a:t>
            </a:r>
            <a:r>
              <a:rPr lang="tr-TR" sz="2800" dirty="0" smtClean="0">
                <a:latin typeface="Times New Roman" pitchFamily="18" charset="0"/>
              </a:rPr>
              <a:t> bu gruba giren enzimlerdir.</a:t>
            </a:r>
          </a:p>
          <a:p>
            <a:pPr algn="just">
              <a:buNone/>
            </a:pPr>
            <a:endParaRPr lang="tr-TR" sz="2800" dirty="0" smtClean="0">
              <a:latin typeface="Times New Roman" pitchFamily="18" charset="0"/>
            </a:endParaRPr>
          </a:p>
          <a:p>
            <a:pPr>
              <a:buNone/>
            </a:pPr>
            <a:r>
              <a:rPr lang="tr-TR" dirty="0" smtClean="0">
                <a:solidFill>
                  <a:srgbClr val="000000"/>
                </a:solidFill>
                <a:latin typeface="Times New Roman" pitchFamily="18" charset="0"/>
              </a:rPr>
              <a:t>              </a:t>
            </a:r>
            <a:r>
              <a:rPr lang="tr-TR" b="1" dirty="0" smtClean="0">
                <a:solidFill>
                  <a:srgbClr val="000000"/>
                </a:solidFill>
                <a:latin typeface="Times New Roman" pitchFamily="18" charset="0"/>
              </a:rPr>
              <a:t>AB                    A  +  B </a:t>
            </a:r>
          </a:p>
          <a:p>
            <a:pPr>
              <a:buNone/>
            </a:pPr>
            <a:endParaRPr lang="tr-TR" b="1" dirty="0" smtClean="0">
              <a:solidFill>
                <a:srgbClr val="000000"/>
              </a:solidFill>
              <a:latin typeface="Times New Roman" pitchFamily="18" charset="0"/>
            </a:endParaRPr>
          </a:p>
          <a:p>
            <a:pPr>
              <a:buNone/>
            </a:pPr>
            <a:r>
              <a:rPr lang="tr-TR" b="1" dirty="0" smtClean="0">
                <a:solidFill>
                  <a:srgbClr val="FF0000"/>
                </a:solidFill>
                <a:latin typeface="Times New Roman" pitchFamily="18" charset="0"/>
              </a:rPr>
              <a:t>Örnek:</a:t>
            </a:r>
          </a:p>
          <a:p>
            <a:pPr>
              <a:buNone/>
            </a:pPr>
            <a:r>
              <a:rPr lang="tr-TR" b="1" dirty="0" smtClean="0">
                <a:solidFill>
                  <a:srgbClr val="000000"/>
                </a:solidFill>
                <a:latin typeface="Times New Roman" pitchFamily="18" charset="0"/>
              </a:rPr>
              <a:t>     </a:t>
            </a:r>
          </a:p>
          <a:p>
            <a:pPr>
              <a:buNone/>
            </a:pP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CH</a:t>
            </a:r>
            <a:r>
              <a:rPr lang="tr-TR" b="1" baseline="-25000" dirty="0" err="1" smtClean="0">
                <a:solidFill>
                  <a:srgbClr val="000000"/>
                </a:solidFill>
                <a:latin typeface="Times New Roman" pitchFamily="18" charset="0"/>
              </a:rPr>
              <a:t>3</a:t>
            </a:r>
            <a:r>
              <a:rPr lang="tr-TR" b="1" dirty="0" smtClean="0">
                <a:solidFill>
                  <a:srgbClr val="000000"/>
                </a:solidFill>
                <a:latin typeface="Times New Roman" pitchFamily="18" charset="0"/>
              </a:rPr>
              <a:t> –</a:t>
            </a:r>
            <a:r>
              <a:rPr lang="tr-TR" b="1" baseline="-25000" dirty="0" smtClean="0">
                <a:solidFill>
                  <a:srgbClr val="000000"/>
                </a:solidFill>
                <a:latin typeface="Times New Roman" pitchFamily="18" charset="0"/>
              </a:rPr>
              <a:t> </a:t>
            </a:r>
            <a:r>
              <a:rPr lang="tr-TR" b="1" dirty="0" smtClean="0">
                <a:solidFill>
                  <a:srgbClr val="000000"/>
                </a:solidFill>
                <a:latin typeface="Times New Roman" pitchFamily="18" charset="0"/>
              </a:rPr>
              <a:t>C – </a:t>
            </a:r>
            <a:r>
              <a:rPr lang="tr-TR" b="1" dirty="0" err="1" smtClean="0">
                <a:solidFill>
                  <a:srgbClr val="000000"/>
                </a:solidFill>
                <a:latin typeface="Times New Roman" pitchFamily="18" charset="0"/>
              </a:rPr>
              <a:t>COO</a:t>
            </a:r>
            <a:r>
              <a:rPr lang="tr-TR" b="1" baseline="30000" dirty="0" smtClean="0">
                <a:solidFill>
                  <a:srgbClr val="000000"/>
                </a:solidFill>
                <a:latin typeface="Times New Roman" pitchFamily="18" charset="0"/>
                <a:cs typeface="Arial" charset="0"/>
              </a:rPr>
              <a:t>-                              </a:t>
            </a:r>
            <a:r>
              <a:rPr lang="tr-TR" b="1" dirty="0" err="1" smtClean="0">
                <a:solidFill>
                  <a:srgbClr val="000000"/>
                </a:solidFill>
                <a:latin typeface="Times New Roman" pitchFamily="18" charset="0"/>
                <a:cs typeface="Arial" charset="0"/>
              </a:rPr>
              <a:t>CH</a:t>
            </a:r>
            <a:r>
              <a:rPr lang="tr-TR" b="1" baseline="-25000" dirty="0" err="1" smtClean="0">
                <a:solidFill>
                  <a:srgbClr val="000000"/>
                </a:solidFill>
                <a:latin typeface="Times New Roman" pitchFamily="18" charset="0"/>
                <a:cs typeface="Arial" charset="0"/>
              </a:rPr>
              <a:t>3</a:t>
            </a:r>
            <a:r>
              <a:rPr lang="tr-TR" b="1" dirty="0" smtClean="0">
                <a:solidFill>
                  <a:srgbClr val="000000"/>
                </a:solidFill>
                <a:latin typeface="Times New Roman" pitchFamily="18" charset="0"/>
                <a:cs typeface="Arial" charset="0"/>
              </a:rPr>
              <a:t> – </a:t>
            </a:r>
            <a:r>
              <a:rPr lang="tr-TR" b="1" dirty="0" err="1" smtClean="0">
                <a:solidFill>
                  <a:srgbClr val="000000"/>
                </a:solidFill>
                <a:latin typeface="Times New Roman" pitchFamily="18" charset="0"/>
                <a:cs typeface="Arial" charset="0"/>
              </a:rPr>
              <a:t>CH</a:t>
            </a:r>
            <a:r>
              <a:rPr lang="tr-TR" b="1" dirty="0" smtClean="0">
                <a:solidFill>
                  <a:srgbClr val="000000"/>
                </a:solidFill>
                <a:latin typeface="Times New Roman" pitchFamily="18" charset="0"/>
                <a:cs typeface="Arial" charset="0"/>
              </a:rPr>
              <a:t> + </a:t>
            </a:r>
            <a:r>
              <a:rPr lang="tr-TR" b="1" dirty="0" err="1" smtClean="0">
                <a:solidFill>
                  <a:srgbClr val="000000"/>
                </a:solidFill>
                <a:latin typeface="Times New Roman" pitchFamily="18" charset="0"/>
                <a:cs typeface="Arial" charset="0"/>
              </a:rPr>
              <a:t>CO</a:t>
            </a:r>
            <a:r>
              <a:rPr lang="tr-TR" b="1" baseline="-25000" dirty="0" err="1" smtClean="0">
                <a:solidFill>
                  <a:srgbClr val="000000"/>
                </a:solidFill>
                <a:latin typeface="Times New Roman" pitchFamily="18" charset="0"/>
                <a:cs typeface="Arial" charset="0"/>
              </a:rPr>
              <a:t>2</a:t>
            </a:r>
            <a:endParaRPr lang="en-US" b="1" dirty="0" smtClean="0">
              <a:solidFill>
                <a:srgbClr val="000000"/>
              </a:solidFill>
              <a:latin typeface="Times New Roman" pitchFamily="18" charset="0"/>
              <a:cs typeface="Times New Roman" pitchFamily="18" charset="0"/>
            </a:endParaRPr>
          </a:p>
          <a:p>
            <a:pPr>
              <a:buNone/>
            </a:pPr>
            <a:endParaRPr lang="tr-TR" b="1" dirty="0" smtClean="0">
              <a:solidFill>
                <a:srgbClr val="FF0000"/>
              </a:solidFill>
              <a:latin typeface="Times New Roman" pitchFamily="18" charset="0"/>
            </a:endParaRPr>
          </a:p>
          <a:p>
            <a:endParaRPr lang="tr-TR" dirty="0"/>
          </a:p>
        </p:txBody>
      </p:sp>
      <p:cxnSp>
        <p:nvCxnSpPr>
          <p:cNvPr id="5" name="4 Düz Ok Bağlayıcısı"/>
          <p:cNvCxnSpPr/>
          <p:nvPr/>
        </p:nvCxnSpPr>
        <p:spPr>
          <a:xfrm>
            <a:off x="2411760" y="2780928"/>
            <a:ext cx="151216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Düz Ok Bağlayıcısı"/>
          <p:cNvCxnSpPr/>
          <p:nvPr/>
        </p:nvCxnSpPr>
        <p:spPr>
          <a:xfrm flipH="1">
            <a:off x="2339752" y="2924944"/>
            <a:ext cx="158417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15 Düz Bağlayıcı"/>
          <p:cNvCxnSpPr/>
          <p:nvPr/>
        </p:nvCxnSpPr>
        <p:spPr>
          <a:xfrm>
            <a:off x="1619672" y="5301208"/>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1691680" y="5301208"/>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23 Düz Bağlayıcı"/>
          <p:cNvCxnSpPr/>
          <p:nvPr/>
        </p:nvCxnSpPr>
        <p:spPr>
          <a:xfrm>
            <a:off x="6516216" y="5301208"/>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30 Düz Bağlayıcı"/>
          <p:cNvCxnSpPr/>
          <p:nvPr/>
        </p:nvCxnSpPr>
        <p:spPr>
          <a:xfrm>
            <a:off x="6588224" y="5301208"/>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34 Metin kutusu"/>
          <p:cNvSpPr txBox="1"/>
          <p:nvPr/>
        </p:nvSpPr>
        <p:spPr>
          <a:xfrm>
            <a:off x="-2340768" y="3068960"/>
            <a:ext cx="184731" cy="369332"/>
          </a:xfrm>
          <a:prstGeom prst="rect">
            <a:avLst/>
          </a:prstGeom>
          <a:noFill/>
        </p:spPr>
        <p:txBody>
          <a:bodyPr wrap="none" rtlCol="0">
            <a:spAutoFit/>
          </a:bodyPr>
          <a:lstStyle/>
          <a:p>
            <a:endParaRPr lang="tr-TR" dirty="0"/>
          </a:p>
        </p:txBody>
      </p:sp>
      <p:sp>
        <p:nvSpPr>
          <p:cNvPr id="36" name="35 Metin kutusu"/>
          <p:cNvSpPr txBox="1"/>
          <p:nvPr/>
        </p:nvSpPr>
        <p:spPr>
          <a:xfrm>
            <a:off x="-1620688" y="836712"/>
            <a:ext cx="45719" cy="369332"/>
          </a:xfrm>
          <a:prstGeom prst="rect">
            <a:avLst/>
          </a:prstGeom>
          <a:noFill/>
        </p:spPr>
        <p:txBody>
          <a:bodyPr wrap="square" rtlCol="0">
            <a:spAutoFit/>
          </a:bodyPr>
          <a:lstStyle/>
          <a:p>
            <a:endParaRPr lang="tr-TR" dirty="0"/>
          </a:p>
        </p:txBody>
      </p:sp>
      <p:sp>
        <p:nvSpPr>
          <p:cNvPr id="37" name="36 Metin kutusu"/>
          <p:cNvSpPr txBox="1"/>
          <p:nvPr/>
        </p:nvSpPr>
        <p:spPr>
          <a:xfrm>
            <a:off x="1475656" y="5517232"/>
            <a:ext cx="786760" cy="523220"/>
          </a:xfrm>
          <a:prstGeom prst="rect">
            <a:avLst/>
          </a:prstGeom>
          <a:noFill/>
        </p:spPr>
        <p:txBody>
          <a:bodyPr wrap="square" rtlCol="0">
            <a:spAutoFit/>
          </a:bodyPr>
          <a:lstStyle/>
          <a:p>
            <a:r>
              <a:rPr lang="tr-TR" sz="2800" b="1" dirty="0" smtClean="0"/>
              <a:t>O</a:t>
            </a:r>
            <a:endParaRPr lang="tr-TR" sz="2800" b="1" dirty="0"/>
          </a:p>
        </p:txBody>
      </p:sp>
      <p:sp>
        <p:nvSpPr>
          <p:cNvPr id="38" name="37 Metin kutusu"/>
          <p:cNvSpPr txBox="1"/>
          <p:nvPr/>
        </p:nvSpPr>
        <p:spPr>
          <a:xfrm>
            <a:off x="6372200" y="5517232"/>
            <a:ext cx="576064" cy="523220"/>
          </a:xfrm>
          <a:prstGeom prst="rect">
            <a:avLst/>
          </a:prstGeom>
          <a:noFill/>
        </p:spPr>
        <p:txBody>
          <a:bodyPr wrap="square" rtlCol="0">
            <a:spAutoFit/>
          </a:bodyPr>
          <a:lstStyle/>
          <a:p>
            <a:r>
              <a:rPr lang="tr-TR" sz="2800" b="1" dirty="0" smtClean="0"/>
              <a:t>O</a:t>
            </a:r>
            <a:endParaRPr lang="tr-TR" sz="2800" b="1" dirty="0"/>
          </a:p>
        </p:txBody>
      </p:sp>
      <p:cxnSp>
        <p:nvCxnSpPr>
          <p:cNvPr id="40" name="39 Düz Ok Bağlayıcısı"/>
          <p:cNvCxnSpPr/>
          <p:nvPr/>
        </p:nvCxnSpPr>
        <p:spPr>
          <a:xfrm>
            <a:off x="3635896" y="5085184"/>
            <a:ext cx="11521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44 Düz Ok Bağlayıcısı"/>
          <p:cNvCxnSpPr/>
          <p:nvPr/>
        </p:nvCxnSpPr>
        <p:spPr>
          <a:xfrm flipH="1">
            <a:off x="3635896" y="5229200"/>
            <a:ext cx="11521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49 Metin kutusu"/>
          <p:cNvSpPr txBox="1"/>
          <p:nvPr/>
        </p:nvSpPr>
        <p:spPr>
          <a:xfrm>
            <a:off x="1115616" y="6021288"/>
            <a:ext cx="1392499" cy="523220"/>
          </a:xfrm>
          <a:prstGeom prst="rect">
            <a:avLst/>
          </a:prstGeom>
          <a:noFill/>
        </p:spPr>
        <p:txBody>
          <a:bodyPr wrap="square" rtlCol="0">
            <a:spAutoFit/>
          </a:bodyPr>
          <a:lstStyle/>
          <a:p>
            <a:r>
              <a:rPr lang="tr-TR" sz="2800" b="1" dirty="0" err="1" smtClean="0">
                <a:solidFill>
                  <a:srgbClr val="002060"/>
                </a:solidFill>
              </a:rPr>
              <a:t>Piruvat</a:t>
            </a:r>
            <a:endParaRPr lang="tr-TR" sz="2800" b="1" dirty="0">
              <a:solidFill>
                <a:srgbClr val="002060"/>
              </a:solidFill>
            </a:endParaRPr>
          </a:p>
        </p:txBody>
      </p:sp>
      <p:sp>
        <p:nvSpPr>
          <p:cNvPr id="51" name="50 Metin kutusu"/>
          <p:cNvSpPr txBox="1"/>
          <p:nvPr/>
        </p:nvSpPr>
        <p:spPr>
          <a:xfrm>
            <a:off x="5364088" y="5877272"/>
            <a:ext cx="2106734" cy="523220"/>
          </a:xfrm>
          <a:prstGeom prst="rect">
            <a:avLst/>
          </a:prstGeom>
          <a:noFill/>
        </p:spPr>
        <p:txBody>
          <a:bodyPr wrap="square" rtlCol="0">
            <a:spAutoFit/>
          </a:bodyPr>
          <a:lstStyle/>
          <a:p>
            <a:r>
              <a:rPr lang="tr-TR" sz="2800" b="1" dirty="0" err="1" smtClean="0">
                <a:solidFill>
                  <a:srgbClr val="002060"/>
                </a:solidFill>
              </a:rPr>
              <a:t>Asetaldehit</a:t>
            </a:r>
            <a:endParaRPr lang="tr-TR" sz="2800" b="1" dirty="0">
              <a:solidFill>
                <a:srgbClr val="002060"/>
              </a:solidFill>
            </a:endParaRPr>
          </a:p>
        </p:txBody>
      </p:sp>
      <p:cxnSp>
        <p:nvCxnSpPr>
          <p:cNvPr id="57" name="56 Eğri Bağlayıcı"/>
          <p:cNvCxnSpPr/>
          <p:nvPr/>
        </p:nvCxnSpPr>
        <p:spPr>
          <a:xfrm rot="5400000">
            <a:off x="1727684" y="5049180"/>
            <a:ext cx="648072" cy="144016"/>
          </a:xfrm>
          <a:prstGeom prst="curvedConnector3">
            <a:avLst>
              <a:gd name="adj1" fmla="val 50000"/>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62" name="61 Metin kutusu"/>
          <p:cNvSpPr txBox="1"/>
          <p:nvPr/>
        </p:nvSpPr>
        <p:spPr>
          <a:xfrm>
            <a:off x="3131840" y="4149080"/>
            <a:ext cx="3993803" cy="830997"/>
          </a:xfrm>
          <a:prstGeom prst="rect">
            <a:avLst/>
          </a:prstGeom>
          <a:noFill/>
        </p:spPr>
        <p:txBody>
          <a:bodyPr wrap="square" rtlCol="0">
            <a:spAutoFit/>
          </a:bodyPr>
          <a:lstStyle/>
          <a:p>
            <a:r>
              <a:rPr lang="tr-TR" sz="2400" b="1" dirty="0" smtClean="0">
                <a:solidFill>
                  <a:srgbClr val="FF0000"/>
                </a:solidFill>
              </a:rPr>
              <a:t>        </a:t>
            </a:r>
            <a:r>
              <a:rPr lang="tr-TR" sz="2400" b="1" dirty="0" err="1" smtClean="0">
                <a:solidFill>
                  <a:srgbClr val="FF0000"/>
                </a:solidFill>
              </a:rPr>
              <a:t>Piruvat</a:t>
            </a:r>
            <a:r>
              <a:rPr lang="tr-TR" sz="2400" b="1" dirty="0" smtClean="0">
                <a:solidFill>
                  <a:srgbClr val="FF0000"/>
                </a:solidFill>
              </a:rPr>
              <a:t> </a:t>
            </a:r>
          </a:p>
          <a:p>
            <a:r>
              <a:rPr lang="tr-TR" sz="2400" b="1" dirty="0" smtClean="0">
                <a:solidFill>
                  <a:srgbClr val="FF0000"/>
                </a:solidFill>
              </a:rPr>
              <a:t>   </a:t>
            </a:r>
            <a:r>
              <a:rPr lang="tr-TR" sz="2400" b="1" dirty="0" err="1" smtClean="0">
                <a:solidFill>
                  <a:srgbClr val="FF0000"/>
                </a:solidFill>
              </a:rPr>
              <a:t>dekarboksilaz</a:t>
            </a:r>
            <a:endParaRPr lang="tr-TR" sz="2400" b="1" dirty="0">
              <a:solidFill>
                <a:srgbClr val="FF0000"/>
              </a:solidFill>
            </a:endParaRPr>
          </a:p>
        </p:txBody>
      </p:sp>
      <p:sp>
        <p:nvSpPr>
          <p:cNvPr id="84" name="83 Dikdörtgen"/>
          <p:cNvSpPr/>
          <p:nvPr/>
        </p:nvSpPr>
        <p:spPr>
          <a:xfrm>
            <a:off x="4319366" y="3244334"/>
            <a:ext cx="505267" cy="369332"/>
          </a:xfrm>
          <a:prstGeom prst="rect">
            <a:avLst/>
          </a:prstGeom>
        </p:spPr>
        <p:txBody>
          <a:bodyPr wrap="none">
            <a:spAutoFit/>
          </a:bodyPr>
          <a:lstStyle/>
          <a:p>
            <a:r>
              <a:rPr lang="tr-TR" b="1" dirty="0" smtClean="0">
                <a:solidFill>
                  <a:srgbClr val="000000"/>
                </a:solidFill>
                <a:latin typeface="Times New Roman" pitchFamily="18" charset="0"/>
              </a:rPr>
              <a:t>AB</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sz="3000" b="1" dirty="0" smtClean="0">
                <a:solidFill>
                  <a:srgbClr val="FF0000"/>
                </a:solidFill>
                <a:latin typeface="Times New Roman" pitchFamily="18" charset="0"/>
              </a:rPr>
              <a:t>5.</a:t>
            </a:r>
            <a:r>
              <a:rPr lang="tr-TR" sz="3000" b="1" dirty="0" err="1" smtClean="0">
                <a:solidFill>
                  <a:srgbClr val="FF0000"/>
                </a:solidFill>
                <a:latin typeface="Times New Roman" pitchFamily="18" charset="0"/>
              </a:rPr>
              <a:t>İZOMERAZLAR</a:t>
            </a:r>
            <a:endParaRPr lang="tr-TR" sz="3000" b="1" dirty="0" smtClean="0">
              <a:solidFill>
                <a:srgbClr val="FF0000"/>
              </a:solidFill>
              <a:latin typeface="Times New Roman" pitchFamily="18" charset="0"/>
            </a:endParaRPr>
          </a:p>
          <a:p>
            <a:pPr algn="just">
              <a:buNone/>
            </a:pPr>
            <a:r>
              <a:rPr lang="tr-TR" sz="2800" dirty="0" smtClean="0">
                <a:latin typeface="Times New Roman" pitchFamily="18" charset="0"/>
              </a:rPr>
              <a:t>   Bir molekül içerisindeki geometrik ve yapısal değişiklikleri</a:t>
            </a:r>
          </a:p>
          <a:p>
            <a:pPr algn="just">
              <a:buNone/>
            </a:pPr>
            <a:r>
              <a:rPr lang="tr-TR" sz="2800" dirty="0" smtClean="0">
                <a:latin typeface="Times New Roman" pitchFamily="18" charset="0"/>
              </a:rPr>
              <a:t>yani </a:t>
            </a:r>
            <a:r>
              <a:rPr lang="tr-TR" sz="2800" dirty="0" err="1" smtClean="0">
                <a:latin typeface="Times New Roman" pitchFamily="18" charset="0"/>
              </a:rPr>
              <a:t>izomerizasyon</a:t>
            </a:r>
            <a:r>
              <a:rPr lang="tr-TR" sz="2800" dirty="0" smtClean="0">
                <a:latin typeface="Times New Roman" pitchFamily="18" charset="0"/>
              </a:rPr>
              <a:t> reaksiyonlarını katalizlerler.</a:t>
            </a:r>
          </a:p>
          <a:p>
            <a:pPr algn="just">
              <a:buNone/>
            </a:pPr>
            <a:r>
              <a:rPr lang="tr-TR" sz="2800" b="1" dirty="0" smtClean="0">
                <a:latin typeface="Times New Roman" pitchFamily="18" charset="0"/>
              </a:rPr>
              <a:t>Örn.</a:t>
            </a:r>
            <a:r>
              <a:rPr lang="tr-TR" sz="2800" dirty="0" smtClean="0">
                <a:latin typeface="Times New Roman" pitchFamily="18" charset="0"/>
              </a:rPr>
              <a:t>// </a:t>
            </a:r>
            <a:r>
              <a:rPr lang="tr-TR" sz="2800" dirty="0" err="1" smtClean="0">
                <a:latin typeface="Times New Roman" pitchFamily="18" charset="0"/>
              </a:rPr>
              <a:t>Triozfosfat</a:t>
            </a:r>
            <a:r>
              <a:rPr lang="tr-TR" sz="2800" dirty="0" smtClean="0">
                <a:latin typeface="Times New Roman" pitchFamily="18" charset="0"/>
              </a:rPr>
              <a:t> </a:t>
            </a:r>
            <a:r>
              <a:rPr lang="tr-TR" sz="2800" dirty="0" err="1" smtClean="0">
                <a:latin typeface="Times New Roman" pitchFamily="18" charset="0"/>
              </a:rPr>
              <a:t>izomeraz</a:t>
            </a:r>
            <a:r>
              <a:rPr lang="tr-TR" sz="2800" dirty="0" smtClean="0">
                <a:latin typeface="Times New Roman" pitchFamily="18" charset="0"/>
              </a:rPr>
              <a:t>,  </a:t>
            </a:r>
            <a:r>
              <a:rPr lang="tr-TR" sz="2800" dirty="0" err="1" smtClean="0">
                <a:latin typeface="Times New Roman" pitchFamily="18" charset="0"/>
              </a:rPr>
              <a:t>Glukoz</a:t>
            </a:r>
            <a:r>
              <a:rPr lang="tr-TR" sz="2800" dirty="0" smtClean="0">
                <a:latin typeface="Times New Roman" pitchFamily="18" charset="0"/>
              </a:rPr>
              <a:t>-6-fosfat </a:t>
            </a:r>
            <a:r>
              <a:rPr lang="tr-TR" sz="2800" dirty="0" err="1" smtClean="0">
                <a:latin typeface="Times New Roman" pitchFamily="18" charset="0"/>
              </a:rPr>
              <a:t>izomeraz</a:t>
            </a:r>
            <a:r>
              <a:rPr lang="tr-TR" sz="2800" dirty="0" smtClean="0">
                <a:latin typeface="Times New Roman" pitchFamily="18" charset="0"/>
              </a:rPr>
              <a:t>, </a:t>
            </a:r>
          </a:p>
          <a:p>
            <a:pPr algn="just">
              <a:buNone/>
            </a:pPr>
            <a:r>
              <a:rPr lang="tr-TR" sz="2800" dirty="0" err="1" smtClean="0">
                <a:latin typeface="Times New Roman" pitchFamily="18" charset="0"/>
              </a:rPr>
              <a:t>Fosfoglukomutaz</a:t>
            </a:r>
            <a:r>
              <a:rPr lang="tr-TR" sz="2800" dirty="0" smtClean="0">
                <a:latin typeface="Times New Roman" pitchFamily="18" charset="0"/>
              </a:rPr>
              <a:t>, DNA </a:t>
            </a:r>
            <a:r>
              <a:rPr lang="tr-TR" sz="2800" dirty="0" err="1" smtClean="0">
                <a:latin typeface="Times New Roman" pitchFamily="18" charset="0"/>
              </a:rPr>
              <a:t>topoizomeraz</a:t>
            </a:r>
            <a:r>
              <a:rPr lang="tr-TR" sz="2800" dirty="0" smtClean="0">
                <a:latin typeface="Times New Roman" pitchFamily="18" charset="0"/>
              </a:rPr>
              <a:t> bu gruba giren</a:t>
            </a:r>
          </a:p>
          <a:p>
            <a:pPr algn="just">
              <a:buNone/>
            </a:pPr>
            <a:r>
              <a:rPr lang="tr-TR" sz="2800" dirty="0" smtClean="0">
                <a:latin typeface="Times New Roman" pitchFamily="18" charset="0"/>
              </a:rPr>
              <a:t>enzimlerdir.  </a:t>
            </a:r>
          </a:p>
          <a:p>
            <a:pPr algn="just">
              <a:buNone/>
            </a:pPr>
            <a:r>
              <a:rPr lang="tr-TR" sz="2800" dirty="0" smtClean="0">
                <a:latin typeface="Times New Roman" pitchFamily="18" charset="0"/>
              </a:rPr>
              <a:t>                   </a:t>
            </a:r>
            <a:r>
              <a:rPr lang="tr-TR" sz="2800" b="1" dirty="0" err="1" smtClean="0">
                <a:solidFill>
                  <a:srgbClr val="000000"/>
                </a:solidFill>
                <a:latin typeface="Times New Roman" pitchFamily="18" charset="0"/>
              </a:rPr>
              <a:t>ABC</a:t>
            </a:r>
            <a:r>
              <a:rPr lang="tr-TR" sz="2800" b="1" dirty="0" smtClean="0">
                <a:solidFill>
                  <a:srgbClr val="000000"/>
                </a:solidFill>
                <a:latin typeface="Times New Roman" pitchFamily="18" charset="0"/>
              </a:rPr>
              <a:t>                 </a:t>
            </a:r>
            <a:r>
              <a:rPr lang="tr-TR" sz="2800" b="1" dirty="0" err="1" smtClean="0">
                <a:solidFill>
                  <a:srgbClr val="000000"/>
                </a:solidFill>
                <a:latin typeface="Times New Roman" pitchFamily="18" charset="0"/>
              </a:rPr>
              <a:t>ACB</a:t>
            </a:r>
            <a:endParaRPr lang="tr-TR" sz="2800" b="1" dirty="0" smtClean="0">
              <a:solidFill>
                <a:srgbClr val="000000"/>
              </a:solidFill>
              <a:latin typeface="Times New Roman" pitchFamily="18" charset="0"/>
            </a:endParaRPr>
          </a:p>
          <a:p>
            <a:pPr>
              <a:buNone/>
            </a:pPr>
            <a:r>
              <a:rPr lang="tr-TR" sz="2800" dirty="0" smtClean="0">
                <a:solidFill>
                  <a:srgbClr val="000000"/>
                </a:solidFill>
                <a:latin typeface="Times New Roman" pitchFamily="18" charset="0"/>
              </a:rPr>
              <a:t>   </a:t>
            </a:r>
          </a:p>
          <a:p>
            <a:pPr>
              <a:buNone/>
            </a:pPr>
            <a:r>
              <a:rPr lang="tr-TR" sz="2800" dirty="0" smtClean="0">
                <a:solidFill>
                  <a:srgbClr val="000000"/>
                </a:solidFill>
                <a:latin typeface="Times New Roman" pitchFamily="18" charset="0"/>
              </a:rPr>
              <a:t>Molekül-içi düzenleme yaparlar.</a:t>
            </a:r>
          </a:p>
          <a:p>
            <a:pPr>
              <a:buNone/>
            </a:pPr>
            <a:endParaRPr lang="tr-TR" sz="2800" dirty="0" smtClean="0">
              <a:solidFill>
                <a:srgbClr val="000000"/>
              </a:solidFill>
              <a:latin typeface="Times New Roman" pitchFamily="18" charset="0"/>
            </a:endParaRPr>
          </a:p>
          <a:p>
            <a:pPr>
              <a:buNone/>
            </a:pPr>
            <a:r>
              <a:rPr lang="tr-TR" sz="2800" b="1" baseline="30000" dirty="0" smtClean="0">
                <a:solidFill>
                  <a:srgbClr val="000000"/>
                </a:solidFill>
                <a:latin typeface="Times New Roman" pitchFamily="18" charset="0"/>
              </a:rPr>
              <a:t>-</a:t>
            </a:r>
            <a:r>
              <a:rPr lang="tr-TR" sz="2800" b="1" dirty="0" err="1" smtClean="0">
                <a:solidFill>
                  <a:srgbClr val="000000"/>
                </a:solidFill>
                <a:latin typeface="Times New Roman" pitchFamily="18" charset="0"/>
              </a:rPr>
              <a:t>OOC</a:t>
            </a:r>
            <a:r>
              <a:rPr lang="tr-TR" sz="2800" b="1" dirty="0" smtClean="0">
                <a:solidFill>
                  <a:srgbClr val="000000"/>
                </a:solidFill>
                <a:latin typeface="Times New Roman" pitchFamily="18" charset="0"/>
              </a:rPr>
              <a:t> – </a:t>
            </a:r>
            <a:r>
              <a:rPr lang="tr-TR" sz="2800" b="1" dirty="0" err="1" smtClean="0">
                <a:solidFill>
                  <a:srgbClr val="000000"/>
                </a:solidFill>
                <a:latin typeface="Times New Roman" pitchFamily="18" charset="0"/>
              </a:rPr>
              <a:t>CH</a:t>
            </a:r>
            <a:r>
              <a:rPr lang="tr-TR" sz="2800" b="1" dirty="0" smtClean="0">
                <a:solidFill>
                  <a:srgbClr val="000000"/>
                </a:solidFill>
                <a:latin typeface="Times New Roman" pitchFamily="18" charset="0"/>
              </a:rPr>
              <a:t> – C – </a:t>
            </a:r>
            <a:r>
              <a:rPr lang="tr-TR" sz="2800" b="1" dirty="0" err="1" smtClean="0">
                <a:solidFill>
                  <a:srgbClr val="000000"/>
                </a:solidFill>
                <a:latin typeface="Times New Roman" pitchFamily="18" charset="0"/>
              </a:rPr>
              <a:t>CoA</a:t>
            </a:r>
            <a:r>
              <a:rPr lang="tr-TR" sz="2800" b="1" dirty="0" smtClean="0">
                <a:solidFill>
                  <a:srgbClr val="000000"/>
                </a:solidFill>
                <a:latin typeface="Times New Roman" pitchFamily="18" charset="0"/>
              </a:rPr>
              <a:t>            </a:t>
            </a:r>
            <a:r>
              <a:rPr lang="tr-TR" sz="2800" b="1" baseline="30000" dirty="0" smtClean="0">
                <a:solidFill>
                  <a:srgbClr val="000000"/>
                </a:solidFill>
                <a:latin typeface="Times New Roman" pitchFamily="18" charset="0"/>
              </a:rPr>
              <a:t>-</a:t>
            </a:r>
            <a:r>
              <a:rPr lang="tr-TR" sz="2800" b="1" dirty="0" err="1" smtClean="0">
                <a:solidFill>
                  <a:srgbClr val="000000"/>
                </a:solidFill>
                <a:latin typeface="Times New Roman" pitchFamily="18" charset="0"/>
              </a:rPr>
              <a:t>OOC</a:t>
            </a:r>
            <a:r>
              <a:rPr lang="tr-TR" sz="2800" b="1" dirty="0" smtClean="0">
                <a:solidFill>
                  <a:srgbClr val="000000"/>
                </a:solidFill>
                <a:latin typeface="Times New Roman" pitchFamily="18" charset="0"/>
              </a:rPr>
              <a:t>– </a:t>
            </a:r>
            <a:r>
              <a:rPr lang="tr-TR" sz="2800" b="1" dirty="0" err="1" smtClean="0">
                <a:solidFill>
                  <a:srgbClr val="FF0000"/>
                </a:solidFill>
                <a:latin typeface="Times New Roman" pitchFamily="18" charset="0"/>
              </a:rPr>
              <a:t>CH</a:t>
            </a:r>
            <a:r>
              <a:rPr lang="tr-TR" sz="2800" b="1" baseline="-25000" dirty="0" err="1" smtClean="0">
                <a:solidFill>
                  <a:srgbClr val="FF0000"/>
                </a:solidFill>
                <a:latin typeface="Times New Roman" pitchFamily="18" charset="0"/>
              </a:rPr>
              <a:t>2</a:t>
            </a:r>
            <a:r>
              <a:rPr lang="tr-TR" sz="2800" b="1" baseline="-25000" dirty="0" smtClean="0">
                <a:solidFill>
                  <a:srgbClr val="000000"/>
                </a:solidFill>
                <a:latin typeface="Times New Roman" pitchFamily="18" charset="0"/>
              </a:rPr>
              <a:t> </a:t>
            </a:r>
            <a:r>
              <a:rPr lang="tr-TR" sz="2800" b="1" dirty="0" smtClean="0">
                <a:solidFill>
                  <a:srgbClr val="000000"/>
                </a:solidFill>
                <a:latin typeface="Times New Roman" pitchFamily="18" charset="0"/>
              </a:rPr>
              <a:t>–</a:t>
            </a:r>
            <a:r>
              <a:rPr lang="tr-TR" sz="2800" b="1" baseline="-25000" dirty="0" smtClean="0">
                <a:solidFill>
                  <a:srgbClr val="000000"/>
                </a:solidFill>
                <a:latin typeface="Times New Roman" pitchFamily="18" charset="0"/>
              </a:rPr>
              <a:t> </a:t>
            </a:r>
            <a:r>
              <a:rPr lang="tr-TR" sz="2800" b="1" dirty="0" err="1" smtClean="0">
                <a:solidFill>
                  <a:srgbClr val="000000"/>
                </a:solidFill>
                <a:latin typeface="Times New Roman" pitchFamily="18" charset="0"/>
              </a:rPr>
              <a:t>CH</a:t>
            </a:r>
            <a:r>
              <a:rPr lang="tr-TR" sz="2800" b="1" baseline="-25000" dirty="0" err="1" smtClean="0">
                <a:solidFill>
                  <a:srgbClr val="000000"/>
                </a:solidFill>
                <a:latin typeface="Times New Roman" pitchFamily="18" charset="0"/>
              </a:rPr>
              <a:t>2</a:t>
            </a:r>
            <a:r>
              <a:rPr lang="tr-TR" sz="2800" b="1" baseline="-25000" dirty="0" smtClean="0">
                <a:solidFill>
                  <a:srgbClr val="000000"/>
                </a:solidFill>
                <a:latin typeface="Times New Roman" pitchFamily="18" charset="0"/>
              </a:rPr>
              <a:t> </a:t>
            </a:r>
            <a:r>
              <a:rPr lang="tr-TR" sz="2800" b="1" dirty="0" smtClean="0">
                <a:solidFill>
                  <a:srgbClr val="000000"/>
                </a:solidFill>
                <a:latin typeface="Times New Roman" pitchFamily="18" charset="0"/>
              </a:rPr>
              <a:t>– C – </a:t>
            </a:r>
            <a:r>
              <a:rPr lang="tr-TR" sz="2800" b="1" dirty="0" err="1" smtClean="0">
                <a:solidFill>
                  <a:srgbClr val="000000"/>
                </a:solidFill>
                <a:latin typeface="Times New Roman" pitchFamily="18" charset="0"/>
              </a:rPr>
              <a:t>CoA</a:t>
            </a:r>
            <a:endParaRPr lang="tr-TR" sz="2800" b="1" dirty="0" smtClean="0">
              <a:solidFill>
                <a:srgbClr val="000000"/>
              </a:solidFill>
              <a:latin typeface="Times New Roman" pitchFamily="18" charset="0"/>
            </a:endParaRPr>
          </a:p>
          <a:p>
            <a:pPr>
              <a:buNone/>
            </a:pPr>
            <a:r>
              <a:rPr lang="tr-TR" dirty="0" smtClean="0"/>
              <a:t>              </a:t>
            </a:r>
            <a:r>
              <a:rPr lang="tr-TR" b="1" dirty="0" err="1" smtClean="0">
                <a:solidFill>
                  <a:srgbClr val="FF0000"/>
                </a:solidFill>
              </a:rPr>
              <a:t>CH</a:t>
            </a:r>
            <a:r>
              <a:rPr lang="tr-TR" b="1" baseline="-25000" dirty="0" err="1" smtClean="0">
                <a:solidFill>
                  <a:srgbClr val="FF0000"/>
                </a:solidFill>
              </a:rPr>
              <a:t>3</a:t>
            </a:r>
            <a:r>
              <a:rPr lang="tr-TR" b="1" baseline="-25000" dirty="0" smtClean="0"/>
              <a:t>    </a:t>
            </a:r>
            <a:r>
              <a:rPr lang="tr-TR" b="1" dirty="0" smtClean="0"/>
              <a:t>O                                                        O</a:t>
            </a:r>
            <a:endParaRPr lang="tr-TR" b="1" dirty="0"/>
          </a:p>
        </p:txBody>
      </p:sp>
      <p:cxnSp>
        <p:nvCxnSpPr>
          <p:cNvPr id="5" name="4 Düz Ok Bağlayıcısı"/>
          <p:cNvCxnSpPr/>
          <p:nvPr/>
        </p:nvCxnSpPr>
        <p:spPr>
          <a:xfrm>
            <a:off x="2699792" y="3356992"/>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flipH="1">
            <a:off x="2699792" y="3501008"/>
            <a:ext cx="11521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1475656" y="55892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18 Düz Bağlayıcı"/>
          <p:cNvCxnSpPr/>
          <p:nvPr/>
        </p:nvCxnSpPr>
        <p:spPr>
          <a:xfrm>
            <a:off x="2339752" y="55892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27 Düz Bağlayıcı"/>
          <p:cNvCxnSpPr/>
          <p:nvPr/>
        </p:nvCxnSpPr>
        <p:spPr>
          <a:xfrm>
            <a:off x="2411760" y="55892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31 Düz Bağlayıcı"/>
          <p:cNvCxnSpPr/>
          <p:nvPr/>
        </p:nvCxnSpPr>
        <p:spPr>
          <a:xfrm>
            <a:off x="7740352" y="55892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36 Düz Bağlayıcı"/>
          <p:cNvCxnSpPr/>
          <p:nvPr/>
        </p:nvCxnSpPr>
        <p:spPr>
          <a:xfrm flipV="1">
            <a:off x="7812360" y="55892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41 Düz Ok Bağlayıcısı"/>
          <p:cNvCxnSpPr/>
          <p:nvPr/>
        </p:nvCxnSpPr>
        <p:spPr>
          <a:xfrm>
            <a:off x="3635896" y="5373216"/>
            <a:ext cx="79208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64 Düz Ok Bağlayıcısı"/>
          <p:cNvCxnSpPr/>
          <p:nvPr/>
        </p:nvCxnSpPr>
        <p:spPr>
          <a:xfrm flipH="1">
            <a:off x="3635896" y="5517232"/>
            <a:ext cx="79208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68 Metin kutusu"/>
          <p:cNvSpPr txBox="1"/>
          <p:nvPr/>
        </p:nvSpPr>
        <p:spPr>
          <a:xfrm>
            <a:off x="755576" y="6165304"/>
            <a:ext cx="3078474" cy="461665"/>
          </a:xfrm>
          <a:prstGeom prst="rect">
            <a:avLst/>
          </a:prstGeom>
          <a:noFill/>
        </p:spPr>
        <p:txBody>
          <a:bodyPr wrap="square" rtlCol="0">
            <a:spAutoFit/>
          </a:bodyPr>
          <a:lstStyle/>
          <a:p>
            <a:r>
              <a:rPr lang="tr-TR" sz="2400" b="1" dirty="0" smtClean="0">
                <a:solidFill>
                  <a:srgbClr val="002060"/>
                </a:solidFill>
              </a:rPr>
              <a:t>Metil </a:t>
            </a:r>
            <a:r>
              <a:rPr lang="tr-TR" sz="2400" b="1" dirty="0" err="1" smtClean="0">
                <a:solidFill>
                  <a:srgbClr val="002060"/>
                </a:solidFill>
              </a:rPr>
              <a:t>malonil</a:t>
            </a:r>
            <a:r>
              <a:rPr lang="tr-TR" sz="2400" b="1" dirty="0" smtClean="0">
                <a:solidFill>
                  <a:srgbClr val="002060"/>
                </a:solidFill>
              </a:rPr>
              <a:t> </a:t>
            </a:r>
            <a:r>
              <a:rPr lang="tr-TR" sz="2400" b="1" dirty="0" err="1" smtClean="0">
                <a:solidFill>
                  <a:srgbClr val="002060"/>
                </a:solidFill>
              </a:rPr>
              <a:t>CoA</a:t>
            </a:r>
            <a:endParaRPr lang="tr-TR" sz="2400" b="1" dirty="0">
              <a:solidFill>
                <a:srgbClr val="002060"/>
              </a:solidFill>
            </a:endParaRPr>
          </a:p>
        </p:txBody>
      </p:sp>
      <p:sp>
        <p:nvSpPr>
          <p:cNvPr id="70" name="69 Metin kutusu"/>
          <p:cNvSpPr txBox="1"/>
          <p:nvPr/>
        </p:nvSpPr>
        <p:spPr>
          <a:xfrm>
            <a:off x="5292080" y="6093296"/>
            <a:ext cx="2808312" cy="461665"/>
          </a:xfrm>
          <a:prstGeom prst="rect">
            <a:avLst/>
          </a:prstGeom>
          <a:noFill/>
        </p:spPr>
        <p:txBody>
          <a:bodyPr wrap="square" rtlCol="0">
            <a:spAutoFit/>
          </a:bodyPr>
          <a:lstStyle/>
          <a:p>
            <a:r>
              <a:rPr lang="tr-TR" sz="2400" b="1" dirty="0" smtClean="0">
                <a:solidFill>
                  <a:srgbClr val="002060"/>
                </a:solidFill>
              </a:rPr>
              <a:t>       </a:t>
            </a:r>
            <a:r>
              <a:rPr lang="tr-TR" sz="2400" b="1" dirty="0" err="1" smtClean="0">
                <a:solidFill>
                  <a:srgbClr val="002060"/>
                </a:solidFill>
              </a:rPr>
              <a:t>Süksinil</a:t>
            </a:r>
            <a:r>
              <a:rPr lang="tr-TR" sz="2400" b="1" dirty="0" smtClean="0">
                <a:solidFill>
                  <a:srgbClr val="002060"/>
                </a:solidFill>
              </a:rPr>
              <a:t> </a:t>
            </a:r>
            <a:r>
              <a:rPr lang="tr-TR" sz="2400" b="1" dirty="0" err="1" smtClean="0">
                <a:solidFill>
                  <a:srgbClr val="002060"/>
                </a:solidFill>
              </a:rPr>
              <a:t>CoA</a:t>
            </a:r>
            <a:endParaRPr lang="tr-TR" sz="2400" b="1" dirty="0">
              <a:solidFill>
                <a:srgbClr val="002060"/>
              </a:solidFill>
            </a:endParaRPr>
          </a:p>
        </p:txBody>
      </p:sp>
      <p:sp>
        <p:nvSpPr>
          <p:cNvPr id="71" name="70 Metin kutusu"/>
          <p:cNvSpPr txBox="1"/>
          <p:nvPr/>
        </p:nvSpPr>
        <p:spPr>
          <a:xfrm>
            <a:off x="2771800" y="4581128"/>
            <a:ext cx="4392488" cy="830997"/>
          </a:xfrm>
          <a:prstGeom prst="rect">
            <a:avLst/>
          </a:prstGeom>
          <a:noFill/>
        </p:spPr>
        <p:txBody>
          <a:bodyPr wrap="square" rtlCol="0">
            <a:spAutoFit/>
          </a:bodyPr>
          <a:lstStyle/>
          <a:p>
            <a:r>
              <a:rPr lang="tr-TR" sz="2400" b="1" dirty="0" smtClean="0">
                <a:solidFill>
                  <a:srgbClr val="002060"/>
                </a:solidFill>
              </a:rPr>
              <a:t>Metil </a:t>
            </a:r>
            <a:r>
              <a:rPr lang="tr-TR" sz="2400" b="1" dirty="0" err="1" smtClean="0">
                <a:solidFill>
                  <a:srgbClr val="002060"/>
                </a:solidFill>
              </a:rPr>
              <a:t>Malonil</a:t>
            </a:r>
            <a:r>
              <a:rPr lang="tr-TR" sz="2400" b="1" dirty="0" smtClean="0">
                <a:solidFill>
                  <a:srgbClr val="002060"/>
                </a:solidFill>
              </a:rPr>
              <a:t> </a:t>
            </a:r>
            <a:r>
              <a:rPr lang="tr-TR" sz="2400" b="1" dirty="0" err="1" smtClean="0">
                <a:solidFill>
                  <a:srgbClr val="002060"/>
                </a:solidFill>
              </a:rPr>
              <a:t>CoA</a:t>
            </a:r>
            <a:endParaRPr lang="tr-TR" sz="2400" b="1" dirty="0" smtClean="0">
              <a:solidFill>
                <a:srgbClr val="002060"/>
              </a:solidFill>
            </a:endParaRPr>
          </a:p>
          <a:p>
            <a:r>
              <a:rPr lang="tr-TR" sz="2400" b="1" dirty="0" smtClean="0">
                <a:solidFill>
                  <a:srgbClr val="002060"/>
                </a:solidFill>
              </a:rPr>
              <a:t>          </a:t>
            </a:r>
            <a:r>
              <a:rPr lang="tr-TR" sz="2400" b="1" dirty="0" err="1" smtClean="0">
                <a:solidFill>
                  <a:srgbClr val="002060"/>
                </a:solidFill>
              </a:rPr>
              <a:t>mutaz</a:t>
            </a:r>
            <a:endParaRPr lang="tr-TR" sz="2400" b="1" dirty="0">
              <a:solidFill>
                <a:srgbClr val="00206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marL="0" indent="0">
              <a:buNone/>
            </a:pPr>
            <a:r>
              <a:rPr lang="tr-TR" sz="3000" b="1" dirty="0" smtClean="0">
                <a:solidFill>
                  <a:srgbClr val="FF3300"/>
                </a:solidFill>
                <a:latin typeface="Times New Roman" pitchFamily="18" charset="0"/>
              </a:rPr>
              <a:t>6.</a:t>
            </a:r>
            <a:r>
              <a:rPr lang="tr-TR" sz="3000" b="1" dirty="0" err="1" smtClean="0">
                <a:solidFill>
                  <a:srgbClr val="FF3300"/>
                </a:solidFill>
                <a:latin typeface="Times New Roman" pitchFamily="18" charset="0"/>
              </a:rPr>
              <a:t>LİGAZLAR</a:t>
            </a:r>
            <a:endParaRPr lang="tr-TR" sz="3000" b="1" dirty="0" smtClean="0">
              <a:solidFill>
                <a:srgbClr val="FF3300"/>
              </a:solidFill>
              <a:latin typeface="Times New Roman" pitchFamily="18" charset="0"/>
            </a:endParaRPr>
          </a:p>
          <a:p>
            <a:pPr marL="0" indent="0">
              <a:buNone/>
            </a:pPr>
            <a:r>
              <a:rPr lang="tr-TR" sz="2800" dirty="0" smtClean="0">
                <a:solidFill>
                  <a:srgbClr val="000000"/>
                </a:solidFill>
                <a:latin typeface="Times New Roman" pitchFamily="18" charset="0"/>
              </a:rPr>
              <a:t>       Yüksek enerjili fosfatların enerjisini kullanarak, karbon ile C,O,S,N arasında bağ oluşumunu katalizleyen enzimlerdir.</a:t>
            </a:r>
            <a:r>
              <a:rPr lang="tr-TR" sz="2800" b="1" dirty="0" smtClean="0">
                <a:solidFill>
                  <a:srgbClr val="000000"/>
                </a:solidFill>
                <a:latin typeface="Times New Roman" pitchFamily="18" charset="0"/>
              </a:rPr>
              <a:t>  </a:t>
            </a:r>
          </a:p>
          <a:p>
            <a:pPr marL="0" indent="0">
              <a:buNone/>
            </a:pPr>
            <a:r>
              <a:rPr lang="tr-TR" sz="2800" b="1" dirty="0" smtClean="0">
                <a:solidFill>
                  <a:srgbClr val="000000"/>
                </a:solidFill>
                <a:latin typeface="Times New Roman" pitchFamily="18" charset="0"/>
              </a:rPr>
              <a:t>     </a:t>
            </a:r>
            <a:r>
              <a:rPr lang="tr-TR" sz="3600" b="1" dirty="0" smtClean="0">
                <a:solidFill>
                  <a:srgbClr val="000000"/>
                </a:solidFill>
                <a:latin typeface="Times New Roman" pitchFamily="18" charset="0"/>
              </a:rPr>
              <a:t>A  + B + </a:t>
            </a:r>
            <a:r>
              <a:rPr lang="tr-TR" sz="3600" b="1" dirty="0" err="1" smtClean="0">
                <a:solidFill>
                  <a:srgbClr val="000000"/>
                </a:solidFill>
                <a:latin typeface="Times New Roman" pitchFamily="18" charset="0"/>
              </a:rPr>
              <a:t>ATP</a:t>
            </a:r>
            <a:r>
              <a:rPr lang="tr-TR" sz="3600" b="1" dirty="0" smtClean="0">
                <a:solidFill>
                  <a:srgbClr val="000000"/>
                </a:solidFill>
                <a:latin typeface="Times New Roman" pitchFamily="18" charset="0"/>
              </a:rPr>
              <a:t>                AB + </a:t>
            </a:r>
            <a:r>
              <a:rPr lang="tr-TR" sz="3600" b="1" dirty="0" err="1" smtClean="0">
                <a:solidFill>
                  <a:srgbClr val="000000"/>
                </a:solidFill>
                <a:latin typeface="Times New Roman" pitchFamily="18" charset="0"/>
              </a:rPr>
              <a:t>ADP</a:t>
            </a:r>
            <a:r>
              <a:rPr lang="tr-TR" sz="3600" b="1" dirty="0" smtClean="0">
                <a:solidFill>
                  <a:srgbClr val="000000"/>
                </a:solidFill>
                <a:latin typeface="Times New Roman" pitchFamily="18" charset="0"/>
              </a:rPr>
              <a:t> + P</a:t>
            </a:r>
            <a:r>
              <a:rPr lang="tr-TR" sz="3600" b="1" baseline="-25000" dirty="0" smtClean="0">
                <a:solidFill>
                  <a:srgbClr val="000000"/>
                </a:solidFill>
                <a:latin typeface="Times New Roman" pitchFamily="18" charset="0"/>
              </a:rPr>
              <a:t>İ</a:t>
            </a:r>
          </a:p>
          <a:p>
            <a:pPr marL="0" indent="0">
              <a:buNone/>
            </a:pPr>
            <a:endParaRPr lang="tr-TR" sz="3600" b="1" baseline="-25000" dirty="0" smtClean="0">
              <a:solidFill>
                <a:srgbClr val="000000"/>
              </a:solidFill>
              <a:latin typeface="Times New Roman" pitchFamily="18" charset="0"/>
            </a:endParaRPr>
          </a:p>
          <a:p>
            <a:pPr marL="0" indent="0">
              <a:buNone/>
            </a:pPr>
            <a:r>
              <a:rPr lang="tr-TR" sz="2800" dirty="0" smtClean="0">
                <a:solidFill>
                  <a:srgbClr val="0000FF"/>
                </a:solidFill>
                <a:latin typeface="Times New Roman" pitchFamily="18" charset="0"/>
              </a:rPr>
              <a:t>       </a:t>
            </a:r>
            <a:r>
              <a:rPr lang="tr-TR" sz="2800" dirty="0" err="1" smtClean="0">
                <a:solidFill>
                  <a:srgbClr val="0000FF"/>
                </a:solidFill>
                <a:latin typeface="Times New Roman" pitchFamily="18" charset="0"/>
              </a:rPr>
              <a:t>ATP</a:t>
            </a:r>
            <a:r>
              <a:rPr lang="tr-TR" sz="2800" dirty="0" smtClean="0">
                <a:solidFill>
                  <a:srgbClr val="0000FF"/>
                </a:solidFill>
                <a:latin typeface="Times New Roman" pitchFamily="18" charset="0"/>
              </a:rPr>
              <a:t> ve benzeri </a:t>
            </a:r>
            <a:r>
              <a:rPr lang="tr-TR" sz="2800" dirty="0" err="1" smtClean="0">
                <a:solidFill>
                  <a:srgbClr val="0000FF"/>
                </a:solidFill>
                <a:latin typeface="Times New Roman" pitchFamily="18" charset="0"/>
              </a:rPr>
              <a:t>trifosfatları</a:t>
            </a:r>
            <a:r>
              <a:rPr lang="tr-TR" sz="2800" dirty="0" smtClean="0">
                <a:solidFill>
                  <a:srgbClr val="0000FF"/>
                </a:solidFill>
                <a:latin typeface="Times New Roman" pitchFamily="18" charset="0"/>
              </a:rPr>
              <a:t> kullanarak iki molekülü birleştirirler.</a:t>
            </a:r>
          </a:p>
          <a:p>
            <a:pPr marL="0" indent="0">
              <a:buNone/>
            </a:pPr>
            <a:endParaRPr lang="tr-TR" dirty="0" smtClean="0">
              <a:solidFill>
                <a:srgbClr val="0000FF"/>
              </a:solidFill>
              <a:latin typeface="Times New Roman" pitchFamily="18" charset="0"/>
            </a:endParaRPr>
          </a:p>
          <a:p>
            <a:pPr marL="0" indent="0">
              <a:buNone/>
            </a:pPr>
            <a:endParaRPr lang="tr-TR" dirty="0" smtClean="0">
              <a:solidFill>
                <a:srgbClr val="0000FF"/>
              </a:solidFill>
              <a:latin typeface="Times New Roman" pitchFamily="18" charset="0"/>
            </a:endParaRPr>
          </a:p>
          <a:p>
            <a:pPr marL="0" indent="0">
              <a:buNone/>
            </a:pPr>
            <a:r>
              <a:rPr lang="tr-TR" sz="2800" b="1" dirty="0" err="1" smtClean="0">
                <a:solidFill>
                  <a:srgbClr val="000000"/>
                </a:solidFill>
                <a:latin typeface="Times New Roman" pitchFamily="18" charset="0"/>
              </a:rPr>
              <a:t>CH</a:t>
            </a:r>
            <a:r>
              <a:rPr lang="tr-TR" sz="2800" b="1" baseline="-25000" dirty="0" err="1" smtClean="0">
                <a:solidFill>
                  <a:srgbClr val="000000"/>
                </a:solidFill>
                <a:latin typeface="Times New Roman" pitchFamily="18" charset="0"/>
              </a:rPr>
              <a:t>3</a:t>
            </a:r>
            <a:r>
              <a:rPr lang="tr-TR" sz="2800" b="1" baseline="-25000" dirty="0" smtClean="0">
                <a:solidFill>
                  <a:srgbClr val="000000"/>
                </a:solidFill>
                <a:latin typeface="Times New Roman" pitchFamily="18" charset="0"/>
              </a:rPr>
              <a:t> </a:t>
            </a:r>
            <a:r>
              <a:rPr lang="tr-TR" sz="2800" b="1" dirty="0" smtClean="0">
                <a:solidFill>
                  <a:srgbClr val="000000"/>
                </a:solidFill>
                <a:latin typeface="Times New Roman" pitchFamily="18" charset="0"/>
              </a:rPr>
              <a:t>– C – </a:t>
            </a:r>
            <a:r>
              <a:rPr lang="tr-TR" sz="2800" b="1" dirty="0" err="1" smtClean="0">
                <a:solidFill>
                  <a:srgbClr val="000000"/>
                </a:solidFill>
                <a:latin typeface="Times New Roman" pitchFamily="18" charset="0"/>
              </a:rPr>
              <a:t>COO</a:t>
            </a:r>
            <a:r>
              <a:rPr lang="tr-TR" sz="2800" b="1" baseline="30000" dirty="0" smtClean="0">
                <a:solidFill>
                  <a:srgbClr val="000000"/>
                </a:solidFill>
                <a:latin typeface="Times New Roman" pitchFamily="18" charset="0"/>
              </a:rPr>
              <a:t>-  </a:t>
            </a:r>
            <a:r>
              <a:rPr lang="tr-TR" sz="2800" b="1" dirty="0" smtClean="0">
                <a:solidFill>
                  <a:srgbClr val="000000"/>
                </a:solidFill>
                <a:latin typeface="Times New Roman" pitchFamily="18" charset="0"/>
              </a:rPr>
              <a:t>+ </a:t>
            </a:r>
            <a:r>
              <a:rPr lang="tr-TR" sz="2800" b="1" dirty="0" err="1" smtClean="0">
                <a:solidFill>
                  <a:srgbClr val="000000"/>
                </a:solidFill>
                <a:latin typeface="Times New Roman" pitchFamily="18" charset="0"/>
              </a:rPr>
              <a:t>CO</a:t>
            </a:r>
            <a:r>
              <a:rPr lang="tr-TR" sz="2800" b="1" baseline="-25000" dirty="0" err="1" smtClean="0">
                <a:solidFill>
                  <a:srgbClr val="000000"/>
                </a:solidFill>
                <a:latin typeface="Times New Roman" pitchFamily="18" charset="0"/>
              </a:rPr>
              <a:t>2</a:t>
            </a:r>
            <a:r>
              <a:rPr lang="tr-TR" sz="2800" b="1" baseline="30000" dirty="0" smtClean="0">
                <a:solidFill>
                  <a:srgbClr val="000000"/>
                </a:solidFill>
                <a:latin typeface="Times New Roman" pitchFamily="18" charset="0"/>
              </a:rPr>
              <a:t>                       </a:t>
            </a:r>
            <a:r>
              <a:rPr lang="tr-TR" sz="2800" b="1" dirty="0" err="1" smtClean="0">
                <a:solidFill>
                  <a:srgbClr val="000000"/>
                </a:solidFill>
                <a:latin typeface="Times New Roman" pitchFamily="18" charset="0"/>
              </a:rPr>
              <a:t>HOO</a:t>
            </a:r>
            <a:r>
              <a:rPr lang="tr-TR" sz="2800" b="1" dirty="0" err="1" smtClean="0">
                <a:solidFill>
                  <a:srgbClr val="FF0000"/>
                </a:solidFill>
                <a:latin typeface="Times New Roman" pitchFamily="18" charset="0"/>
              </a:rPr>
              <a:t>C</a:t>
            </a:r>
            <a:r>
              <a:rPr lang="tr-TR" sz="2800" b="1" dirty="0" smtClean="0">
                <a:solidFill>
                  <a:srgbClr val="000000"/>
                </a:solidFill>
                <a:latin typeface="Times New Roman" pitchFamily="18" charset="0"/>
              </a:rPr>
              <a:t> </a:t>
            </a:r>
            <a:r>
              <a:rPr lang="tr-TR" sz="2800" b="1" dirty="0" smtClean="0">
                <a:solidFill>
                  <a:srgbClr val="FF0000"/>
                </a:solidFill>
                <a:latin typeface="Times New Roman" pitchFamily="18" charset="0"/>
              </a:rPr>
              <a:t>–</a:t>
            </a:r>
            <a:r>
              <a:rPr lang="tr-TR" sz="2800" b="1" dirty="0" smtClean="0">
                <a:solidFill>
                  <a:srgbClr val="000000"/>
                </a:solidFill>
                <a:latin typeface="Times New Roman" pitchFamily="18" charset="0"/>
              </a:rPr>
              <a:t> </a:t>
            </a:r>
            <a:r>
              <a:rPr lang="tr-TR" sz="2800" b="1" dirty="0" err="1" smtClean="0">
                <a:solidFill>
                  <a:srgbClr val="FF0000"/>
                </a:solidFill>
                <a:latin typeface="Times New Roman" pitchFamily="18" charset="0"/>
              </a:rPr>
              <a:t>C</a:t>
            </a:r>
            <a:r>
              <a:rPr lang="tr-TR" sz="2800" b="1" dirty="0" err="1" smtClean="0">
                <a:solidFill>
                  <a:srgbClr val="000000"/>
                </a:solidFill>
                <a:latin typeface="Times New Roman" pitchFamily="18" charset="0"/>
              </a:rPr>
              <a:t>H</a:t>
            </a:r>
            <a:r>
              <a:rPr lang="tr-TR" sz="2800" b="1" baseline="-25000" dirty="0" err="1" smtClean="0">
                <a:solidFill>
                  <a:srgbClr val="000000"/>
                </a:solidFill>
                <a:latin typeface="Times New Roman" pitchFamily="18" charset="0"/>
              </a:rPr>
              <a:t>3</a:t>
            </a:r>
            <a:r>
              <a:rPr lang="tr-TR" sz="2800" b="1" baseline="-25000" dirty="0" smtClean="0">
                <a:solidFill>
                  <a:srgbClr val="000000"/>
                </a:solidFill>
                <a:latin typeface="Times New Roman" pitchFamily="18" charset="0"/>
              </a:rPr>
              <a:t> </a:t>
            </a:r>
            <a:r>
              <a:rPr lang="tr-TR" sz="2800" b="1" dirty="0" smtClean="0">
                <a:solidFill>
                  <a:srgbClr val="000000"/>
                </a:solidFill>
                <a:latin typeface="Times New Roman" pitchFamily="18" charset="0"/>
              </a:rPr>
              <a:t>– C – </a:t>
            </a:r>
            <a:r>
              <a:rPr lang="tr-TR" sz="2800" b="1" dirty="0" err="1" smtClean="0">
                <a:solidFill>
                  <a:srgbClr val="000000"/>
                </a:solidFill>
                <a:latin typeface="Times New Roman" pitchFamily="18" charset="0"/>
              </a:rPr>
              <a:t>COO</a:t>
            </a:r>
            <a:r>
              <a:rPr lang="tr-TR" sz="2800" b="1" baseline="30000" dirty="0" smtClean="0">
                <a:solidFill>
                  <a:srgbClr val="000000"/>
                </a:solidFill>
                <a:latin typeface="Times New Roman" pitchFamily="18" charset="0"/>
              </a:rPr>
              <a:t>-</a:t>
            </a:r>
          </a:p>
          <a:p>
            <a:pPr marL="0" indent="0">
              <a:buNone/>
            </a:pPr>
            <a:r>
              <a:rPr lang="tr-TR" sz="3600" b="1" baseline="30000" dirty="0" smtClean="0">
                <a:solidFill>
                  <a:srgbClr val="000000"/>
                </a:solidFill>
                <a:latin typeface="Times New Roman" pitchFamily="18" charset="0"/>
              </a:rPr>
              <a:t>             O                                                                                O</a:t>
            </a:r>
            <a:endParaRPr lang="tr-TR" sz="3600" b="1" dirty="0" smtClean="0">
              <a:solidFill>
                <a:srgbClr val="000000"/>
              </a:solidFill>
              <a:latin typeface="Times New Roman" pitchFamily="18" charset="0"/>
            </a:endParaRPr>
          </a:p>
          <a:p>
            <a:pPr marL="0" indent="0">
              <a:buNone/>
            </a:pPr>
            <a:endParaRPr lang="tr-TR" sz="3600" b="1" dirty="0" smtClean="0">
              <a:solidFill>
                <a:srgbClr val="0000FF"/>
              </a:solidFill>
              <a:latin typeface="Times New Roman" pitchFamily="18" charset="0"/>
            </a:endParaRPr>
          </a:p>
          <a:p>
            <a:pPr marL="0" indent="0">
              <a:buNone/>
            </a:pPr>
            <a:endParaRPr lang="tr-TR" dirty="0" smtClean="0">
              <a:solidFill>
                <a:srgbClr val="0000FF"/>
              </a:solidFill>
              <a:latin typeface="Times New Roman" pitchFamily="18" charset="0"/>
            </a:endParaRPr>
          </a:p>
          <a:p>
            <a:pPr>
              <a:buNone/>
            </a:pPr>
            <a:endParaRPr lang="tr-TR" dirty="0"/>
          </a:p>
        </p:txBody>
      </p:sp>
      <p:cxnSp>
        <p:nvCxnSpPr>
          <p:cNvPr id="5" name="4 Düz Ok Bağlayıcısı"/>
          <p:cNvCxnSpPr/>
          <p:nvPr/>
        </p:nvCxnSpPr>
        <p:spPr>
          <a:xfrm>
            <a:off x="3347864" y="1772816"/>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flipH="1">
            <a:off x="3347864" y="1988840"/>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Bağlayıcı"/>
          <p:cNvCxnSpPr/>
          <p:nvPr/>
        </p:nvCxnSpPr>
        <p:spPr>
          <a:xfrm>
            <a:off x="1115616" y="508518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20 Düz Bağlayıcı"/>
          <p:cNvCxnSpPr/>
          <p:nvPr/>
        </p:nvCxnSpPr>
        <p:spPr>
          <a:xfrm>
            <a:off x="1187624" y="5085184"/>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24 Düz Bağlayıcı"/>
          <p:cNvCxnSpPr/>
          <p:nvPr/>
        </p:nvCxnSpPr>
        <p:spPr>
          <a:xfrm>
            <a:off x="7524328" y="5157192"/>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27 Düz Bağlayıcı"/>
          <p:cNvCxnSpPr/>
          <p:nvPr/>
        </p:nvCxnSpPr>
        <p:spPr>
          <a:xfrm>
            <a:off x="7596336" y="5157192"/>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35 Düz Ok Bağlayıcısı"/>
          <p:cNvCxnSpPr/>
          <p:nvPr/>
        </p:nvCxnSpPr>
        <p:spPr>
          <a:xfrm>
            <a:off x="3779912" y="4941168"/>
            <a:ext cx="100811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39 Düz Ok Bağlayıcısı"/>
          <p:cNvCxnSpPr/>
          <p:nvPr/>
        </p:nvCxnSpPr>
        <p:spPr>
          <a:xfrm flipH="1">
            <a:off x="3779912" y="5085184"/>
            <a:ext cx="100811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42 Metin kutusu"/>
          <p:cNvSpPr txBox="1"/>
          <p:nvPr/>
        </p:nvSpPr>
        <p:spPr>
          <a:xfrm>
            <a:off x="539552" y="5517232"/>
            <a:ext cx="1383845" cy="461665"/>
          </a:xfrm>
          <a:prstGeom prst="rect">
            <a:avLst/>
          </a:prstGeom>
          <a:noFill/>
        </p:spPr>
        <p:txBody>
          <a:bodyPr wrap="square" rtlCol="0">
            <a:spAutoFit/>
          </a:bodyPr>
          <a:lstStyle/>
          <a:p>
            <a:r>
              <a:rPr lang="tr-TR" sz="2400" b="1" dirty="0" smtClean="0">
                <a:solidFill>
                  <a:srgbClr val="002060"/>
                </a:solidFill>
              </a:rPr>
              <a:t>  </a:t>
            </a:r>
            <a:r>
              <a:rPr lang="tr-TR" sz="2400" b="1" dirty="0" err="1" smtClean="0">
                <a:solidFill>
                  <a:srgbClr val="002060"/>
                </a:solidFill>
              </a:rPr>
              <a:t>Piruvat</a:t>
            </a:r>
            <a:endParaRPr lang="tr-TR" sz="2400" b="1" dirty="0">
              <a:solidFill>
                <a:srgbClr val="002060"/>
              </a:solidFill>
            </a:endParaRPr>
          </a:p>
        </p:txBody>
      </p:sp>
      <p:sp>
        <p:nvSpPr>
          <p:cNvPr id="44" name="43 Metin kutusu"/>
          <p:cNvSpPr txBox="1"/>
          <p:nvPr/>
        </p:nvSpPr>
        <p:spPr>
          <a:xfrm>
            <a:off x="6012160" y="5517232"/>
            <a:ext cx="2204456" cy="461665"/>
          </a:xfrm>
          <a:prstGeom prst="rect">
            <a:avLst/>
          </a:prstGeom>
          <a:noFill/>
        </p:spPr>
        <p:txBody>
          <a:bodyPr wrap="square" rtlCol="0">
            <a:spAutoFit/>
          </a:bodyPr>
          <a:lstStyle/>
          <a:p>
            <a:r>
              <a:rPr lang="tr-TR" sz="2400" b="1" dirty="0" err="1" smtClean="0">
                <a:solidFill>
                  <a:srgbClr val="002060"/>
                </a:solidFill>
              </a:rPr>
              <a:t>Oksaloasetat</a:t>
            </a:r>
            <a:endParaRPr lang="tr-TR" sz="2400" b="1" dirty="0">
              <a:solidFill>
                <a:srgbClr val="002060"/>
              </a:solidFill>
            </a:endParaRPr>
          </a:p>
        </p:txBody>
      </p:sp>
      <p:sp>
        <p:nvSpPr>
          <p:cNvPr id="47" name="46 Metin kutusu"/>
          <p:cNvSpPr txBox="1"/>
          <p:nvPr/>
        </p:nvSpPr>
        <p:spPr>
          <a:xfrm>
            <a:off x="3563888" y="4005064"/>
            <a:ext cx="2507618" cy="830997"/>
          </a:xfrm>
          <a:prstGeom prst="rect">
            <a:avLst/>
          </a:prstGeom>
          <a:noFill/>
        </p:spPr>
        <p:txBody>
          <a:bodyPr wrap="square" rtlCol="0">
            <a:spAutoFit/>
          </a:bodyPr>
          <a:lstStyle/>
          <a:p>
            <a:r>
              <a:rPr lang="tr-TR" sz="2400" b="1" dirty="0" smtClean="0">
                <a:solidFill>
                  <a:srgbClr val="FF0000"/>
                </a:solidFill>
              </a:rPr>
              <a:t>    </a:t>
            </a:r>
            <a:r>
              <a:rPr lang="tr-TR" sz="2400" b="1" dirty="0" err="1" smtClean="0">
                <a:solidFill>
                  <a:srgbClr val="FF0000"/>
                </a:solidFill>
              </a:rPr>
              <a:t>Piruvat</a:t>
            </a:r>
            <a:r>
              <a:rPr lang="tr-TR" sz="2400" b="1" dirty="0" smtClean="0">
                <a:solidFill>
                  <a:srgbClr val="FF0000"/>
                </a:solidFill>
              </a:rPr>
              <a:t> </a:t>
            </a:r>
            <a:r>
              <a:rPr lang="tr-TR" sz="2400" b="1" dirty="0" err="1" smtClean="0">
                <a:solidFill>
                  <a:srgbClr val="FF0000"/>
                </a:solidFill>
              </a:rPr>
              <a:t>karboksilaz</a:t>
            </a:r>
            <a:endParaRPr lang="tr-TR" sz="2400" b="1" dirty="0">
              <a:solidFill>
                <a:srgbClr val="FF0000"/>
              </a:solidFill>
            </a:endParaRPr>
          </a:p>
        </p:txBody>
      </p:sp>
      <p:sp>
        <p:nvSpPr>
          <p:cNvPr id="48" name="47 Sola Bükülü Ok"/>
          <p:cNvSpPr/>
          <p:nvPr/>
        </p:nvSpPr>
        <p:spPr>
          <a:xfrm rot="16200000">
            <a:off x="4103948" y="4761148"/>
            <a:ext cx="504056" cy="1152128"/>
          </a:xfrm>
          <a:prstGeom prst="curvedLef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49" name="48 Metin kutusu"/>
          <p:cNvSpPr txBox="1"/>
          <p:nvPr/>
        </p:nvSpPr>
        <p:spPr>
          <a:xfrm>
            <a:off x="3347864" y="5589240"/>
            <a:ext cx="2664296" cy="461665"/>
          </a:xfrm>
          <a:prstGeom prst="rect">
            <a:avLst/>
          </a:prstGeom>
          <a:noFill/>
        </p:spPr>
        <p:txBody>
          <a:bodyPr wrap="square" rtlCol="0">
            <a:spAutoFit/>
          </a:bodyPr>
          <a:lstStyle/>
          <a:p>
            <a:r>
              <a:rPr lang="tr-TR" sz="2400" b="1" dirty="0" smtClean="0">
                <a:solidFill>
                  <a:srgbClr val="FF0000"/>
                </a:solidFill>
              </a:rPr>
              <a:t>  </a:t>
            </a:r>
            <a:r>
              <a:rPr lang="tr-TR" sz="2400" b="1" dirty="0" err="1" smtClean="0">
                <a:solidFill>
                  <a:srgbClr val="FF0000"/>
                </a:solidFill>
              </a:rPr>
              <a:t>ATP</a:t>
            </a:r>
            <a:r>
              <a:rPr lang="tr-TR" sz="2400" b="1" dirty="0" smtClean="0">
                <a:solidFill>
                  <a:srgbClr val="FF0000"/>
                </a:solidFill>
              </a:rPr>
              <a:t>      </a:t>
            </a:r>
            <a:r>
              <a:rPr lang="tr-TR" sz="2400" b="1" dirty="0" err="1" smtClean="0">
                <a:solidFill>
                  <a:srgbClr val="FF0000"/>
                </a:solidFill>
              </a:rPr>
              <a:t>ADP</a:t>
            </a:r>
            <a:r>
              <a:rPr lang="tr-TR" sz="2400" b="1" dirty="0" smtClean="0">
                <a:solidFill>
                  <a:srgbClr val="FF0000"/>
                </a:solidFill>
              </a:rPr>
              <a:t>+P</a:t>
            </a:r>
            <a:r>
              <a:rPr lang="tr-TR" sz="2400" b="1" baseline="-25000" dirty="0" smtClean="0">
                <a:solidFill>
                  <a:srgbClr val="FF0000"/>
                </a:solidFill>
              </a:rPr>
              <a:t>i</a:t>
            </a:r>
            <a:endParaRPr lang="tr-TR" sz="2400"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pPr>
              <a:buNone/>
            </a:pPr>
            <a:r>
              <a:rPr lang="tr-TR" b="1" dirty="0" smtClean="0">
                <a:solidFill>
                  <a:srgbClr val="FF3399"/>
                </a:solidFill>
                <a:latin typeface="Times New Roman" pitchFamily="18" charset="0"/>
              </a:rPr>
              <a:t>Sistematik İsimlendirme:</a:t>
            </a:r>
          </a:p>
          <a:p>
            <a:pPr>
              <a:buNone/>
            </a:pPr>
            <a:r>
              <a:rPr lang="tr-TR" b="1" dirty="0" smtClean="0">
                <a:solidFill>
                  <a:srgbClr val="FF3399"/>
                </a:solidFill>
                <a:latin typeface="Times New Roman" pitchFamily="18" charset="0"/>
              </a:rPr>
              <a:t>Örn:</a:t>
            </a:r>
          </a:p>
          <a:p>
            <a:pPr>
              <a:buNone/>
            </a:pPr>
            <a:r>
              <a:rPr lang="tr-TR" b="1" dirty="0" err="1" smtClean="0">
                <a:solidFill>
                  <a:srgbClr val="000000"/>
                </a:solidFill>
                <a:latin typeface="Times New Roman" pitchFamily="18" charset="0"/>
              </a:rPr>
              <a:t>ATP</a:t>
            </a:r>
            <a:r>
              <a:rPr lang="tr-TR" b="1" dirty="0" smtClean="0">
                <a:solidFill>
                  <a:srgbClr val="000000"/>
                </a:solidFill>
                <a:latin typeface="Times New Roman" pitchFamily="18" charset="0"/>
              </a:rPr>
              <a:t> + D-</a:t>
            </a:r>
            <a:r>
              <a:rPr lang="tr-TR" b="1" dirty="0" err="1" smtClean="0">
                <a:solidFill>
                  <a:srgbClr val="000000"/>
                </a:solidFill>
                <a:latin typeface="Times New Roman" pitchFamily="18" charset="0"/>
              </a:rPr>
              <a:t>Glukoz</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ADP</a:t>
            </a:r>
            <a:r>
              <a:rPr lang="tr-TR" b="1" dirty="0" smtClean="0">
                <a:solidFill>
                  <a:srgbClr val="000000"/>
                </a:solidFill>
                <a:latin typeface="Times New Roman" pitchFamily="18" charset="0"/>
              </a:rPr>
              <a:t> + D-</a:t>
            </a:r>
            <a:r>
              <a:rPr lang="tr-TR" b="1" dirty="0" err="1" smtClean="0">
                <a:solidFill>
                  <a:srgbClr val="000000"/>
                </a:solidFill>
                <a:latin typeface="Times New Roman" pitchFamily="18" charset="0"/>
              </a:rPr>
              <a:t>Glukoz</a:t>
            </a:r>
            <a:r>
              <a:rPr lang="tr-TR" b="1" dirty="0" smtClean="0">
                <a:solidFill>
                  <a:srgbClr val="000000"/>
                </a:solidFill>
                <a:latin typeface="Times New Roman" pitchFamily="18" charset="0"/>
              </a:rPr>
              <a:t>-6-Fosfat</a:t>
            </a:r>
          </a:p>
          <a:p>
            <a:pPr>
              <a:buNone/>
            </a:pPr>
            <a:r>
              <a:rPr lang="tr-TR" b="1" dirty="0" smtClean="0">
                <a:latin typeface="Times New Roman" pitchFamily="18" charset="0"/>
              </a:rPr>
              <a:t>Önerilen kısa isim: </a:t>
            </a:r>
            <a:r>
              <a:rPr lang="tr-TR" dirty="0" err="1" smtClean="0">
                <a:solidFill>
                  <a:srgbClr val="000000"/>
                </a:solidFill>
                <a:latin typeface="Times New Roman" pitchFamily="18" charset="0"/>
              </a:rPr>
              <a:t>Hekzokinaz</a:t>
            </a:r>
            <a:r>
              <a:rPr lang="tr-TR" dirty="0" smtClean="0">
                <a:solidFill>
                  <a:srgbClr val="000000"/>
                </a:solidFill>
                <a:latin typeface="Times New Roman" pitchFamily="18" charset="0"/>
              </a:rPr>
              <a:t> </a:t>
            </a:r>
            <a:r>
              <a:rPr lang="tr-TR" b="1" dirty="0" smtClean="0">
                <a:solidFill>
                  <a:srgbClr val="000000"/>
                </a:solidFill>
                <a:latin typeface="Times New Roman" pitchFamily="18" charset="0"/>
              </a:rPr>
              <a:t>     </a:t>
            </a:r>
            <a:r>
              <a:rPr lang="tr-TR" b="1" dirty="0" smtClean="0">
                <a:latin typeface="Times New Roman" pitchFamily="18" charset="0"/>
              </a:rPr>
              <a:t>Enzim kodu: </a:t>
            </a:r>
            <a:r>
              <a:rPr lang="tr-TR" dirty="0" err="1" smtClean="0">
                <a:solidFill>
                  <a:srgbClr val="000000"/>
                </a:solidFill>
                <a:latin typeface="Times New Roman" pitchFamily="18" charset="0"/>
              </a:rPr>
              <a:t>EC</a:t>
            </a:r>
            <a:r>
              <a:rPr lang="tr-TR" dirty="0" smtClean="0">
                <a:solidFill>
                  <a:srgbClr val="000000"/>
                </a:solidFill>
                <a:latin typeface="Times New Roman" pitchFamily="18" charset="0"/>
              </a:rPr>
              <a:t> (2.7.1.1)</a:t>
            </a:r>
          </a:p>
          <a:p>
            <a:pPr>
              <a:buNone/>
            </a:pPr>
            <a:r>
              <a:rPr lang="tr-TR" b="1" dirty="0" smtClean="0">
                <a:latin typeface="Times New Roman" pitchFamily="18" charset="0"/>
              </a:rPr>
              <a:t>Sistematik isim: </a:t>
            </a:r>
            <a:r>
              <a:rPr lang="tr-TR" dirty="0" err="1" smtClean="0">
                <a:solidFill>
                  <a:srgbClr val="000000"/>
                </a:solidFill>
                <a:latin typeface="Times New Roman" pitchFamily="18" charset="0"/>
              </a:rPr>
              <a:t>ATP</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glukoz</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fosfotransferaz</a:t>
            </a:r>
            <a:endParaRPr lang="tr-TR" dirty="0" smtClean="0">
              <a:solidFill>
                <a:srgbClr val="000000"/>
              </a:solidFill>
              <a:latin typeface="Times New Roman" pitchFamily="18" charset="0"/>
            </a:endParaRPr>
          </a:p>
          <a:p>
            <a:pPr>
              <a:buNone/>
            </a:pPr>
            <a:r>
              <a:rPr lang="tr-TR" sz="4100" b="1" dirty="0" smtClean="0">
                <a:solidFill>
                  <a:srgbClr val="0000FF"/>
                </a:solidFill>
                <a:latin typeface="Times New Roman" pitchFamily="18" charset="0"/>
              </a:rPr>
              <a:t>          </a:t>
            </a:r>
            <a:r>
              <a:rPr lang="tr-TR" sz="4100" b="1" dirty="0" err="1" smtClean="0">
                <a:solidFill>
                  <a:srgbClr val="0000FF"/>
                </a:solidFill>
                <a:latin typeface="Times New Roman" pitchFamily="18" charset="0"/>
              </a:rPr>
              <a:t>EC</a:t>
            </a:r>
            <a:r>
              <a:rPr lang="tr-TR" sz="4100" b="1" dirty="0" smtClean="0">
                <a:solidFill>
                  <a:srgbClr val="0000FF"/>
                </a:solidFill>
                <a:latin typeface="Times New Roman" pitchFamily="18" charset="0"/>
              </a:rPr>
              <a:t> (2.7.1.1)</a:t>
            </a:r>
          </a:p>
          <a:p>
            <a:pPr>
              <a:buNone/>
            </a:pPr>
            <a:r>
              <a:rPr lang="tr-TR" sz="2400" b="1" dirty="0" smtClean="0">
                <a:solidFill>
                  <a:srgbClr val="0000FF"/>
                </a:solidFill>
                <a:latin typeface="Times New Roman" pitchFamily="18" charset="0"/>
              </a:rPr>
              <a:t>                                                         </a:t>
            </a:r>
            <a:r>
              <a:rPr lang="tr-TR" sz="2400" b="1" dirty="0" smtClean="0">
                <a:solidFill>
                  <a:srgbClr val="000000"/>
                </a:solidFill>
                <a:latin typeface="Times New Roman" pitchFamily="18" charset="0"/>
              </a:rPr>
              <a:t>Enzimin listeye girdiği seri numarasıdır.</a:t>
            </a:r>
            <a:r>
              <a:rPr lang="tr-TR" sz="2400" b="1" dirty="0" smtClean="0">
                <a:solidFill>
                  <a:srgbClr val="0000FF"/>
                </a:solidFill>
                <a:latin typeface="Times New Roman" pitchFamily="18" charset="0"/>
              </a:rPr>
              <a:t> </a:t>
            </a:r>
            <a:r>
              <a:rPr lang="tr-TR" sz="2400" dirty="0" smtClean="0">
                <a:latin typeface="Times New Roman" pitchFamily="18" charset="0"/>
              </a:rPr>
              <a:t>Enzim</a:t>
            </a:r>
          </a:p>
          <a:p>
            <a:pPr>
              <a:buNone/>
            </a:pPr>
            <a:r>
              <a:rPr lang="tr-TR" sz="2400" dirty="0" smtClean="0">
                <a:latin typeface="Times New Roman" pitchFamily="18" charset="0"/>
              </a:rPr>
              <a:t>                                                         için özgüldür. P grubunun D-</a:t>
            </a:r>
            <a:r>
              <a:rPr lang="tr-TR" sz="2400" dirty="0" err="1" smtClean="0">
                <a:latin typeface="Times New Roman" pitchFamily="18" charset="0"/>
              </a:rPr>
              <a:t>Glukoza</a:t>
            </a:r>
            <a:endParaRPr lang="tr-TR" sz="2400" dirty="0" smtClean="0">
              <a:latin typeface="Times New Roman" pitchFamily="18" charset="0"/>
            </a:endParaRPr>
          </a:p>
          <a:p>
            <a:pPr>
              <a:buNone/>
            </a:pPr>
            <a:r>
              <a:rPr lang="tr-TR" sz="2400" dirty="0" smtClean="0">
                <a:latin typeface="Times New Roman" pitchFamily="18" charset="0"/>
              </a:rPr>
              <a:t>                                                         aktarıldığını açıklar</a:t>
            </a:r>
          </a:p>
          <a:p>
            <a:pPr>
              <a:buNone/>
            </a:pPr>
            <a:r>
              <a:rPr lang="tr-TR" sz="2400" b="1" dirty="0" smtClean="0">
                <a:solidFill>
                  <a:srgbClr val="FF3399"/>
                </a:solidFill>
                <a:latin typeface="Times New Roman" pitchFamily="18" charset="0"/>
              </a:rPr>
              <a:t>                                                         </a:t>
            </a:r>
            <a:r>
              <a:rPr lang="tr-TR" sz="2400" b="1" dirty="0" smtClean="0">
                <a:solidFill>
                  <a:srgbClr val="000000"/>
                </a:solidFill>
                <a:latin typeface="Times New Roman" pitchFamily="18" charset="0"/>
              </a:rPr>
              <a:t>Alt alt sınıf. </a:t>
            </a:r>
            <a:r>
              <a:rPr lang="tr-TR" sz="2400" dirty="0" smtClean="0">
                <a:solidFill>
                  <a:srgbClr val="000000"/>
                </a:solidFill>
                <a:latin typeface="Times New Roman" pitchFamily="18" charset="0"/>
              </a:rPr>
              <a:t>Hidroksil grubunun alıcı olduğu     </a:t>
            </a:r>
          </a:p>
          <a:p>
            <a:pPr>
              <a:buNone/>
            </a:pPr>
            <a:r>
              <a:rPr lang="tr-TR" sz="2400" dirty="0" smtClean="0">
                <a:solidFill>
                  <a:srgbClr val="000000"/>
                </a:solidFill>
                <a:latin typeface="Times New Roman" pitchFamily="18" charset="0"/>
              </a:rPr>
              <a:t>                                                         </a:t>
            </a:r>
            <a:r>
              <a:rPr lang="tr-TR" sz="2400" dirty="0" err="1" smtClean="0">
                <a:solidFill>
                  <a:srgbClr val="000000"/>
                </a:solidFill>
                <a:latin typeface="Times New Roman" pitchFamily="18" charset="0"/>
              </a:rPr>
              <a:t>fosfotransferaz</a:t>
            </a:r>
            <a:endParaRPr lang="tr-TR" sz="2400" dirty="0" smtClean="0">
              <a:solidFill>
                <a:srgbClr val="000000"/>
              </a:solidFill>
              <a:latin typeface="Times New Roman" pitchFamily="18" charset="0"/>
            </a:endParaRPr>
          </a:p>
          <a:p>
            <a:pPr>
              <a:buNone/>
            </a:pPr>
            <a:endParaRPr lang="tr-TR" sz="2000" b="1" dirty="0" smtClean="0">
              <a:solidFill>
                <a:srgbClr val="000000"/>
              </a:solidFill>
              <a:latin typeface="Times New Roman" pitchFamily="18" charset="0"/>
            </a:endParaRPr>
          </a:p>
          <a:p>
            <a:pPr>
              <a:buNone/>
            </a:pPr>
            <a:r>
              <a:rPr lang="tr-TR" b="1" dirty="0" smtClean="0">
                <a:solidFill>
                  <a:srgbClr val="000000"/>
                </a:solidFill>
                <a:latin typeface="Times New Roman" pitchFamily="18" charset="0"/>
              </a:rPr>
              <a:t>                                         Alt sınıf: </a:t>
            </a:r>
            <a:r>
              <a:rPr lang="tr-TR" dirty="0" err="1" smtClean="0">
                <a:solidFill>
                  <a:srgbClr val="000000"/>
                </a:solidFill>
                <a:latin typeface="Times New Roman" pitchFamily="18" charset="0"/>
              </a:rPr>
              <a:t>Fosfotransferaz</a:t>
            </a:r>
            <a:endParaRPr lang="tr-TR" dirty="0" smtClean="0">
              <a:solidFill>
                <a:srgbClr val="000000"/>
              </a:solidFill>
              <a:latin typeface="Times New Roman" pitchFamily="18" charset="0"/>
            </a:endParaRPr>
          </a:p>
          <a:p>
            <a:pPr>
              <a:buNone/>
            </a:pPr>
            <a:r>
              <a:rPr lang="tr-TR" b="1" dirty="0" smtClean="0">
                <a:solidFill>
                  <a:srgbClr val="000000"/>
                </a:solidFill>
                <a:latin typeface="Times New Roman" pitchFamily="18" charset="0"/>
              </a:rPr>
              <a:t>                                         Enzimin sınıfı: </a:t>
            </a:r>
            <a:r>
              <a:rPr lang="tr-TR" dirty="0" err="1" smtClean="0">
                <a:solidFill>
                  <a:srgbClr val="000000"/>
                </a:solidFill>
                <a:latin typeface="Times New Roman" pitchFamily="18" charset="0"/>
              </a:rPr>
              <a:t>Tr</a:t>
            </a:r>
            <a:r>
              <a:rPr lang="tr-TR" sz="2800" dirty="0" err="1" smtClean="0">
                <a:solidFill>
                  <a:srgbClr val="000000"/>
                </a:solidFill>
                <a:latin typeface="Times New Roman" pitchFamily="18" charset="0"/>
              </a:rPr>
              <a:t>ansferaz</a:t>
            </a:r>
            <a:r>
              <a:rPr lang="tr-TR" sz="2800" dirty="0" smtClean="0">
                <a:solidFill>
                  <a:srgbClr val="000000"/>
                </a:solidFill>
                <a:latin typeface="Times New Roman" pitchFamily="18" charset="0"/>
              </a:rPr>
              <a:t> </a:t>
            </a:r>
            <a:endParaRPr lang="tr-TR" sz="2800" b="1" dirty="0" smtClean="0">
              <a:solidFill>
                <a:srgbClr val="000000"/>
              </a:solidFill>
              <a:latin typeface="Times New Roman" pitchFamily="18" charset="0"/>
            </a:endParaRPr>
          </a:p>
          <a:p>
            <a:pPr>
              <a:buNone/>
            </a:pPr>
            <a:endParaRPr lang="tr-TR" dirty="0"/>
          </a:p>
        </p:txBody>
      </p:sp>
      <p:cxnSp>
        <p:nvCxnSpPr>
          <p:cNvPr id="5" name="4 Düz Ok Bağlayıcısı"/>
          <p:cNvCxnSpPr/>
          <p:nvPr/>
        </p:nvCxnSpPr>
        <p:spPr>
          <a:xfrm>
            <a:off x="2771800" y="1196752"/>
            <a:ext cx="151216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 name="10 Metin kutusu"/>
          <p:cNvSpPr txBox="1"/>
          <p:nvPr/>
        </p:nvSpPr>
        <p:spPr>
          <a:xfrm>
            <a:off x="2699792" y="764704"/>
            <a:ext cx="1625317" cy="461665"/>
          </a:xfrm>
          <a:prstGeom prst="rect">
            <a:avLst/>
          </a:prstGeom>
          <a:noFill/>
        </p:spPr>
        <p:txBody>
          <a:bodyPr wrap="square" rtlCol="0">
            <a:spAutoFit/>
          </a:bodyPr>
          <a:lstStyle/>
          <a:p>
            <a:r>
              <a:rPr lang="tr-TR" sz="2400" b="1" dirty="0" err="1" smtClean="0">
                <a:solidFill>
                  <a:srgbClr val="FF0000"/>
                </a:solidFill>
              </a:rPr>
              <a:t>Hekzokinaz</a:t>
            </a:r>
            <a:endParaRPr lang="tr-TR" sz="2400" b="1" dirty="0">
              <a:solidFill>
                <a:srgbClr val="FF0000"/>
              </a:solidFill>
            </a:endParaRPr>
          </a:p>
        </p:txBody>
      </p:sp>
      <p:cxnSp>
        <p:nvCxnSpPr>
          <p:cNvPr id="13" name="12 Düz Bağlayıcı"/>
          <p:cNvCxnSpPr/>
          <p:nvPr/>
        </p:nvCxnSpPr>
        <p:spPr>
          <a:xfrm>
            <a:off x="3203848" y="2780928"/>
            <a:ext cx="0" cy="216024"/>
          </a:xfrm>
          <a:prstGeom prst="line">
            <a:avLst/>
          </a:prstGeom>
          <a:ln/>
        </p:spPr>
        <p:style>
          <a:lnRef idx="2">
            <a:schemeClr val="dk1"/>
          </a:lnRef>
          <a:fillRef idx="0">
            <a:schemeClr val="dk1"/>
          </a:fillRef>
          <a:effectRef idx="1">
            <a:schemeClr val="dk1"/>
          </a:effectRef>
          <a:fontRef idx="minor">
            <a:schemeClr val="tx1"/>
          </a:fontRef>
        </p:style>
      </p:cxnSp>
      <p:cxnSp>
        <p:nvCxnSpPr>
          <p:cNvPr id="24" name="23 Düz Ok Bağlayıcısı"/>
          <p:cNvCxnSpPr/>
          <p:nvPr/>
        </p:nvCxnSpPr>
        <p:spPr>
          <a:xfrm>
            <a:off x="3203848" y="2996952"/>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31 Düz Bağlayıcı"/>
          <p:cNvCxnSpPr/>
          <p:nvPr/>
        </p:nvCxnSpPr>
        <p:spPr>
          <a:xfrm>
            <a:off x="2843808" y="2780928"/>
            <a:ext cx="0" cy="1224136"/>
          </a:xfrm>
          <a:prstGeom prst="line">
            <a:avLst/>
          </a:prstGeom>
        </p:spPr>
        <p:style>
          <a:lnRef idx="2">
            <a:schemeClr val="dk1"/>
          </a:lnRef>
          <a:fillRef idx="0">
            <a:schemeClr val="dk1"/>
          </a:fillRef>
          <a:effectRef idx="1">
            <a:schemeClr val="dk1"/>
          </a:effectRef>
          <a:fontRef idx="minor">
            <a:schemeClr val="tx1"/>
          </a:fontRef>
        </p:style>
      </p:cxnSp>
      <p:cxnSp>
        <p:nvCxnSpPr>
          <p:cNvPr id="35" name="34 Düz Ok Bağlayıcısı"/>
          <p:cNvCxnSpPr/>
          <p:nvPr/>
        </p:nvCxnSpPr>
        <p:spPr>
          <a:xfrm>
            <a:off x="2843808" y="4005064"/>
            <a:ext cx="7200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 name="40 Düz Bağlayıcı"/>
          <p:cNvCxnSpPr/>
          <p:nvPr/>
        </p:nvCxnSpPr>
        <p:spPr>
          <a:xfrm>
            <a:off x="2555776" y="2852936"/>
            <a:ext cx="72008" cy="2232248"/>
          </a:xfrm>
          <a:prstGeom prst="line">
            <a:avLst/>
          </a:prstGeom>
        </p:spPr>
        <p:style>
          <a:lnRef idx="2">
            <a:schemeClr val="dk1"/>
          </a:lnRef>
          <a:fillRef idx="0">
            <a:schemeClr val="dk1"/>
          </a:fillRef>
          <a:effectRef idx="1">
            <a:schemeClr val="dk1"/>
          </a:effectRef>
          <a:fontRef idx="minor">
            <a:schemeClr val="tx1"/>
          </a:fontRef>
        </p:style>
      </p:cxnSp>
      <p:cxnSp>
        <p:nvCxnSpPr>
          <p:cNvPr id="45" name="44 Düz Ok Bağlayıcısı"/>
          <p:cNvCxnSpPr/>
          <p:nvPr/>
        </p:nvCxnSpPr>
        <p:spPr>
          <a:xfrm>
            <a:off x="2555776" y="5085184"/>
            <a:ext cx="86409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49 Düz Bağlayıcı"/>
          <p:cNvCxnSpPr/>
          <p:nvPr/>
        </p:nvCxnSpPr>
        <p:spPr>
          <a:xfrm>
            <a:off x="2195736" y="2852936"/>
            <a:ext cx="72008" cy="2592288"/>
          </a:xfrm>
          <a:prstGeom prst="line">
            <a:avLst/>
          </a:prstGeom>
        </p:spPr>
        <p:style>
          <a:lnRef idx="2">
            <a:schemeClr val="dk1"/>
          </a:lnRef>
          <a:fillRef idx="0">
            <a:schemeClr val="dk1"/>
          </a:fillRef>
          <a:effectRef idx="1">
            <a:schemeClr val="dk1"/>
          </a:effectRef>
          <a:fontRef idx="minor">
            <a:schemeClr val="tx1"/>
          </a:fontRef>
        </p:style>
      </p:cxnSp>
      <p:cxnSp>
        <p:nvCxnSpPr>
          <p:cNvPr id="54" name="53 Düz Ok Bağlayıcısı"/>
          <p:cNvCxnSpPr/>
          <p:nvPr/>
        </p:nvCxnSpPr>
        <p:spPr>
          <a:xfrm>
            <a:off x="2267744" y="5445224"/>
            <a:ext cx="115212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algn="just">
              <a:lnSpc>
                <a:spcPct val="90000"/>
              </a:lnSpc>
              <a:buNone/>
            </a:pPr>
            <a:r>
              <a:rPr lang="tr-TR" b="1" dirty="0" smtClean="0">
                <a:latin typeface="Times New Roman" pitchFamily="18" charset="0"/>
              </a:rPr>
              <a:t>    </a:t>
            </a:r>
            <a:r>
              <a:rPr lang="tr-TR" sz="2800" b="1" dirty="0" smtClean="0">
                <a:latin typeface="Times New Roman" pitchFamily="18" charset="0"/>
              </a:rPr>
              <a:t>Enzim Özgüllüğü </a:t>
            </a:r>
          </a:p>
          <a:p>
            <a:pPr algn="just">
              <a:lnSpc>
                <a:spcPct val="90000"/>
              </a:lnSpc>
              <a:buNone/>
            </a:pPr>
            <a:r>
              <a:rPr lang="tr-TR" sz="2800" dirty="0" smtClean="0">
                <a:latin typeface="Times New Roman" pitchFamily="18" charset="0"/>
              </a:rPr>
              <a:t>Enzimler özgüllüklerine göre üç grupta toplanır:</a:t>
            </a:r>
          </a:p>
          <a:p>
            <a:pPr marL="514350" indent="-514350" algn="just">
              <a:lnSpc>
                <a:spcPct val="90000"/>
              </a:lnSpc>
              <a:buNone/>
            </a:pPr>
            <a:r>
              <a:rPr lang="tr-TR" sz="2800" b="1" dirty="0" smtClean="0">
                <a:latin typeface="Times New Roman" pitchFamily="18" charset="0"/>
              </a:rPr>
              <a:t>1. Tam Özgül Enzimler: </a:t>
            </a:r>
            <a:r>
              <a:rPr lang="tr-TR" sz="2800" dirty="0" smtClean="0">
                <a:latin typeface="Times New Roman" pitchFamily="18" charset="0"/>
              </a:rPr>
              <a:t>Bu enzimler, yalnızca özgül bir</a:t>
            </a:r>
          </a:p>
          <a:p>
            <a:pPr marL="514350" indent="-514350" algn="just">
              <a:lnSpc>
                <a:spcPct val="90000"/>
              </a:lnSpc>
              <a:buNone/>
            </a:pPr>
            <a:r>
              <a:rPr lang="tr-TR" sz="2800" dirty="0" smtClean="0">
                <a:latin typeface="Times New Roman" pitchFamily="18" charset="0"/>
              </a:rPr>
              <a:t>    </a:t>
            </a:r>
            <a:r>
              <a:rPr lang="tr-TR" sz="2800" dirty="0" err="1" smtClean="0">
                <a:latin typeface="Times New Roman" pitchFamily="18" charset="0"/>
              </a:rPr>
              <a:t>substrata</a:t>
            </a:r>
            <a:r>
              <a:rPr lang="tr-TR" sz="2800" dirty="0" smtClean="0">
                <a:latin typeface="Times New Roman" pitchFamily="18" charset="0"/>
              </a:rPr>
              <a:t>  karşı aktif olan enzimlerdir. Örn.// </a:t>
            </a:r>
          </a:p>
          <a:p>
            <a:pPr marL="514350" indent="-514350" algn="just">
              <a:lnSpc>
                <a:spcPct val="90000"/>
              </a:lnSpc>
              <a:buNone/>
            </a:pPr>
            <a:r>
              <a:rPr lang="tr-TR" sz="2800" dirty="0" smtClean="0">
                <a:latin typeface="Times New Roman" pitchFamily="18" charset="0"/>
              </a:rPr>
              <a:t>    </a:t>
            </a:r>
            <a:r>
              <a:rPr lang="tr-TR" sz="2000" dirty="0" smtClean="0">
                <a:latin typeface="Times New Roman" pitchFamily="18" charset="0"/>
              </a:rPr>
              <a:t>Karbonik </a:t>
            </a:r>
            <a:r>
              <a:rPr lang="tr-TR" sz="2000" dirty="0" err="1" smtClean="0">
                <a:latin typeface="Times New Roman" pitchFamily="18" charset="0"/>
              </a:rPr>
              <a:t>Anhidraz</a:t>
            </a:r>
            <a:r>
              <a:rPr lang="tr-TR" sz="2000" dirty="0" smtClean="0">
                <a:latin typeface="Times New Roman" pitchFamily="18" charset="0"/>
              </a:rPr>
              <a:t>            Karbonik  Asit</a:t>
            </a:r>
          </a:p>
          <a:p>
            <a:pPr marL="514350" indent="-514350" algn="just">
              <a:lnSpc>
                <a:spcPct val="90000"/>
              </a:lnSpc>
              <a:buNone/>
            </a:pPr>
            <a:r>
              <a:rPr lang="tr-TR" sz="2000" dirty="0" smtClean="0">
                <a:latin typeface="Times New Roman" pitchFamily="18" charset="0"/>
              </a:rPr>
              <a:t>                      </a:t>
            </a:r>
            <a:r>
              <a:rPr lang="tr-TR" sz="2000" dirty="0" err="1" smtClean="0">
                <a:latin typeface="Times New Roman" pitchFamily="18" charset="0"/>
              </a:rPr>
              <a:t>Fumaraz</a:t>
            </a:r>
            <a:r>
              <a:rPr lang="tr-TR" sz="2000" dirty="0" smtClean="0">
                <a:latin typeface="Times New Roman" pitchFamily="18" charset="0"/>
              </a:rPr>
              <a:t>             </a:t>
            </a:r>
            <a:r>
              <a:rPr lang="tr-TR" sz="2000" dirty="0" err="1" smtClean="0">
                <a:latin typeface="Times New Roman" pitchFamily="18" charset="0"/>
              </a:rPr>
              <a:t>Fumarik</a:t>
            </a:r>
            <a:r>
              <a:rPr lang="tr-TR" sz="2000" dirty="0" smtClean="0">
                <a:latin typeface="Times New Roman" pitchFamily="18" charset="0"/>
              </a:rPr>
              <a:t> Asit</a:t>
            </a:r>
          </a:p>
          <a:p>
            <a:pPr algn="just">
              <a:lnSpc>
                <a:spcPct val="90000"/>
              </a:lnSpc>
              <a:buNone/>
            </a:pPr>
            <a:r>
              <a:rPr lang="tr-TR" sz="2000" b="1" dirty="0" smtClean="0">
                <a:latin typeface="Times New Roman" pitchFamily="18" charset="0"/>
              </a:rPr>
              <a:t>                           </a:t>
            </a:r>
            <a:r>
              <a:rPr lang="tr-TR" sz="2000" dirty="0" err="1" smtClean="0">
                <a:latin typeface="Times New Roman" pitchFamily="18" charset="0"/>
              </a:rPr>
              <a:t>Üreaz</a:t>
            </a:r>
            <a:r>
              <a:rPr lang="tr-TR" sz="2000" dirty="0" smtClean="0">
                <a:latin typeface="Times New Roman" pitchFamily="18" charset="0"/>
              </a:rPr>
              <a:t>            Üre</a:t>
            </a:r>
          </a:p>
          <a:p>
            <a:pPr algn="just">
              <a:lnSpc>
                <a:spcPct val="90000"/>
              </a:lnSpc>
              <a:buNone/>
            </a:pPr>
            <a:r>
              <a:rPr lang="tr-TR" sz="2800" b="1" dirty="0" smtClean="0">
                <a:latin typeface="Times New Roman" pitchFamily="18" charset="0"/>
              </a:rPr>
              <a:t>2.Kısmi Özgül Enzimler: </a:t>
            </a:r>
            <a:r>
              <a:rPr lang="tr-TR" sz="2800" dirty="0" smtClean="0">
                <a:latin typeface="Times New Roman" pitchFamily="18" charset="0"/>
              </a:rPr>
              <a:t>Tek bir kimyasal reaksiyonu katalizleyen veya yakın ilişkili reaksiyonu katalizleyen enzimlerdir.Örn.//</a:t>
            </a:r>
          </a:p>
          <a:p>
            <a:pPr algn="just">
              <a:lnSpc>
                <a:spcPct val="90000"/>
              </a:lnSpc>
              <a:buNone/>
            </a:pPr>
            <a:r>
              <a:rPr lang="tr-TR" sz="2800" dirty="0" smtClean="0">
                <a:latin typeface="Times New Roman" pitchFamily="18" charset="0"/>
              </a:rPr>
              <a:t>    </a:t>
            </a:r>
            <a:r>
              <a:rPr lang="tr-TR" sz="2000" dirty="0" err="1" smtClean="0">
                <a:latin typeface="Times New Roman" pitchFamily="18" charset="0"/>
              </a:rPr>
              <a:t>Glikozidaz</a:t>
            </a:r>
            <a:r>
              <a:rPr lang="tr-TR" sz="2000" dirty="0" smtClean="0">
                <a:latin typeface="Times New Roman" pitchFamily="18" charset="0"/>
              </a:rPr>
              <a:t> enzimi, bağ tipine göre etki yapar. Glikozit bağı içeren tüm bileşikleri etkiler.  Protez, </a:t>
            </a:r>
            <a:r>
              <a:rPr lang="tr-TR" sz="2000" dirty="0" err="1" smtClean="0">
                <a:latin typeface="Times New Roman" pitchFamily="18" charset="0"/>
              </a:rPr>
              <a:t>esteraz</a:t>
            </a:r>
            <a:r>
              <a:rPr lang="tr-TR" sz="2000" dirty="0" smtClean="0">
                <a:latin typeface="Times New Roman" pitchFamily="18" charset="0"/>
              </a:rPr>
              <a:t>, </a:t>
            </a:r>
            <a:r>
              <a:rPr lang="tr-TR" sz="2000" dirty="0" err="1" smtClean="0">
                <a:latin typeface="Times New Roman" pitchFamily="18" charset="0"/>
              </a:rPr>
              <a:t>lipaz</a:t>
            </a:r>
            <a:r>
              <a:rPr lang="tr-TR" sz="2000" dirty="0" smtClean="0">
                <a:latin typeface="Times New Roman" pitchFamily="18" charset="0"/>
              </a:rPr>
              <a:t>.</a:t>
            </a:r>
          </a:p>
          <a:p>
            <a:pPr algn="just">
              <a:lnSpc>
                <a:spcPct val="90000"/>
              </a:lnSpc>
              <a:buNone/>
            </a:pPr>
            <a:r>
              <a:rPr lang="tr-TR" sz="2800" b="1" dirty="0" smtClean="0">
                <a:latin typeface="Times New Roman" pitchFamily="18" charset="0"/>
              </a:rPr>
              <a:t>3.</a:t>
            </a:r>
            <a:r>
              <a:rPr lang="tr-TR" sz="2800" b="1" dirty="0" err="1" smtClean="0">
                <a:latin typeface="Times New Roman" pitchFamily="18" charset="0"/>
              </a:rPr>
              <a:t>Sterio</a:t>
            </a:r>
            <a:r>
              <a:rPr lang="tr-TR" sz="2800" b="1" dirty="0" smtClean="0">
                <a:latin typeface="Times New Roman" pitchFamily="18" charset="0"/>
              </a:rPr>
              <a:t> Özgül Enzimler: </a:t>
            </a:r>
            <a:r>
              <a:rPr lang="tr-TR" sz="2800" dirty="0" smtClean="0">
                <a:latin typeface="Times New Roman" pitchFamily="18" charset="0"/>
              </a:rPr>
              <a:t>Etki ettiği molekülün belirli bir optik formuna karşı aktif olan enzimlerdir.Örn.//</a:t>
            </a:r>
          </a:p>
          <a:p>
            <a:pPr algn="just">
              <a:lnSpc>
                <a:spcPct val="90000"/>
              </a:lnSpc>
              <a:buNone/>
            </a:pPr>
            <a:r>
              <a:rPr lang="tr-TR" sz="2000" dirty="0" smtClean="0">
                <a:latin typeface="Times New Roman" pitchFamily="18" charset="0"/>
              </a:rPr>
              <a:t>      L-Amino </a:t>
            </a:r>
            <a:r>
              <a:rPr lang="tr-TR" sz="2000" dirty="0" err="1" smtClean="0">
                <a:latin typeface="Times New Roman" pitchFamily="18" charset="0"/>
              </a:rPr>
              <a:t>oksidaz</a:t>
            </a:r>
            <a:r>
              <a:rPr lang="tr-TR" sz="2000" dirty="0" smtClean="0">
                <a:latin typeface="Times New Roman" pitchFamily="18" charset="0"/>
              </a:rPr>
              <a:t>:  L- formundaki a.</a:t>
            </a:r>
            <a:r>
              <a:rPr lang="tr-TR" sz="2000" dirty="0" err="1" smtClean="0">
                <a:latin typeface="Times New Roman" pitchFamily="18" charset="0"/>
              </a:rPr>
              <a:t>a’lere</a:t>
            </a:r>
            <a:r>
              <a:rPr lang="tr-TR" sz="2000" dirty="0" smtClean="0">
                <a:latin typeface="Times New Roman" pitchFamily="18" charset="0"/>
              </a:rPr>
              <a:t> etki eder            </a:t>
            </a:r>
          </a:p>
          <a:p>
            <a:pPr algn="just">
              <a:lnSpc>
                <a:spcPct val="90000"/>
              </a:lnSpc>
              <a:buNone/>
            </a:pPr>
            <a:r>
              <a:rPr lang="tr-TR" sz="2000" dirty="0" smtClean="0">
                <a:latin typeface="Times New Roman" pitchFamily="18" charset="0"/>
              </a:rPr>
              <a:t>      D- amino </a:t>
            </a:r>
            <a:r>
              <a:rPr lang="tr-TR" sz="2000" dirty="0" err="1" smtClean="0">
                <a:latin typeface="Times New Roman" pitchFamily="18" charset="0"/>
              </a:rPr>
              <a:t>oksidaz</a:t>
            </a:r>
            <a:r>
              <a:rPr lang="tr-TR" sz="2000" dirty="0" smtClean="0">
                <a:latin typeface="Times New Roman" pitchFamily="18" charset="0"/>
              </a:rPr>
              <a:t>: D- formundaki a.</a:t>
            </a:r>
            <a:r>
              <a:rPr lang="tr-TR" sz="2000" dirty="0" err="1" smtClean="0">
                <a:latin typeface="Times New Roman" pitchFamily="18" charset="0"/>
              </a:rPr>
              <a:t>a’lere</a:t>
            </a:r>
            <a:r>
              <a:rPr lang="tr-TR" sz="2000" dirty="0" smtClean="0">
                <a:latin typeface="Times New Roman" pitchFamily="18" charset="0"/>
              </a:rPr>
              <a:t> etki eder</a:t>
            </a:r>
          </a:p>
          <a:p>
            <a:pPr algn="just">
              <a:lnSpc>
                <a:spcPct val="90000"/>
              </a:lnSpc>
              <a:buNone/>
            </a:pPr>
            <a:r>
              <a:rPr lang="tr-TR" sz="2000" dirty="0" smtClean="0">
                <a:latin typeface="Times New Roman" pitchFamily="18" charset="0"/>
              </a:rPr>
              <a:t>      L- </a:t>
            </a:r>
            <a:r>
              <a:rPr lang="tr-TR" sz="2000" dirty="0" err="1" smtClean="0">
                <a:latin typeface="Times New Roman" pitchFamily="18" charset="0"/>
              </a:rPr>
              <a:t>Asparaginaz</a:t>
            </a:r>
            <a:r>
              <a:rPr lang="tr-TR" sz="2000" dirty="0" smtClean="0">
                <a:latin typeface="Times New Roman" pitchFamily="18" charset="0"/>
              </a:rPr>
              <a:t>,  L- Serin </a:t>
            </a:r>
            <a:r>
              <a:rPr lang="tr-TR" sz="2000" dirty="0" err="1" smtClean="0">
                <a:latin typeface="Times New Roman" pitchFamily="18" charset="0"/>
              </a:rPr>
              <a:t>dehidrataz</a:t>
            </a:r>
            <a:endParaRPr lang="tr-TR" sz="2000" dirty="0" smtClean="0">
              <a:latin typeface="Times New Roman" pitchFamily="18" charset="0"/>
            </a:endParaRPr>
          </a:p>
          <a:p>
            <a:pPr algn="just">
              <a:lnSpc>
                <a:spcPct val="90000"/>
              </a:lnSpc>
              <a:buNone/>
            </a:pPr>
            <a:endParaRPr lang="tr-TR" dirty="0"/>
          </a:p>
        </p:txBody>
      </p:sp>
      <p:sp>
        <p:nvSpPr>
          <p:cNvPr id="6" name="5 Sağ Ok"/>
          <p:cNvSpPr/>
          <p:nvPr/>
        </p:nvSpPr>
        <p:spPr>
          <a:xfrm>
            <a:off x="2555776" y="1988840"/>
            <a:ext cx="50405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flipV="1">
            <a:off x="2555776" y="2276870"/>
            <a:ext cx="504056" cy="72010"/>
          </a:xfrm>
          <a:prstGeom prst="rightArrow">
            <a:avLst>
              <a:gd name="adj1" fmla="val 50000"/>
              <a:gd name="adj2" fmla="val 578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ağ Ok"/>
          <p:cNvSpPr/>
          <p:nvPr/>
        </p:nvSpPr>
        <p:spPr>
          <a:xfrm flipV="1">
            <a:off x="2555776" y="2564905"/>
            <a:ext cx="504056" cy="720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marL="0" indent="0">
              <a:lnSpc>
                <a:spcPct val="90000"/>
              </a:lnSpc>
              <a:buNone/>
            </a:pPr>
            <a:r>
              <a:rPr lang="tr-TR" b="1" dirty="0" smtClean="0">
                <a:solidFill>
                  <a:srgbClr val="FF0066"/>
                </a:solidFill>
                <a:latin typeface="Times New Roman" pitchFamily="18" charset="0"/>
              </a:rPr>
              <a:t>    ENZİMLERİN ÖZELLİKLERİ</a:t>
            </a:r>
          </a:p>
          <a:p>
            <a:pPr marL="0" indent="0">
              <a:lnSpc>
                <a:spcPct val="90000"/>
              </a:lnSpc>
              <a:buNone/>
            </a:pPr>
            <a:r>
              <a:rPr lang="tr-TR" b="1" dirty="0" smtClean="0">
                <a:solidFill>
                  <a:srgbClr val="FF0066"/>
                </a:solidFill>
                <a:latin typeface="Times New Roman" pitchFamily="18" charset="0"/>
              </a:rPr>
              <a:t>1.</a:t>
            </a:r>
            <a:r>
              <a:rPr lang="tr-TR" b="1" dirty="0" smtClean="0">
                <a:solidFill>
                  <a:srgbClr val="0000FF"/>
                </a:solidFill>
                <a:latin typeface="Times New Roman" pitchFamily="18" charset="0"/>
              </a:rPr>
              <a:t>Enzimler protein yapısında maddelerdir:</a:t>
            </a:r>
          </a:p>
          <a:p>
            <a:pPr marL="0" indent="0">
              <a:lnSpc>
                <a:spcPct val="90000"/>
              </a:lnSpc>
              <a:buClr>
                <a:srgbClr val="00FF00"/>
              </a:buClr>
              <a:buNone/>
            </a:pPr>
            <a:r>
              <a:rPr lang="tr-TR" dirty="0" smtClean="0">
                <a:solidFill>
                  <a:srgbClr val="000000"/>
                </a:solidFill>
                <a:latin typeface="Times New Roman" pitchFamily="18" charset="0"/>
              </a:rPr>
              <a:t>    Protein yapısına istisna olarak bazı RNA tipleri gösterilebilir. Bunlar, </a:t>
            </a:r>
            <a:r>
              <a:rPr lang="tr-TR" dirty="0" err="1" smtClean="0">
                <a:solidFill>
                  <a:srgbClr val="000000"/>
                </a:solidFill>
                <a:latin typeface="Times New Roman" pitchFamily="18" charset="0"/>
              </a:rPr>
              <a:t>fosfodiester</a:t>
            </a:r>
            <a:r>
              <a:rPr lang="tr-TR" dirty="0" smtClean="0">
                <a:solidFill>
                  <a:srgbClr val="000000"/>
                </a:solidFill>
                <a:latin typeface="Times New Roman" pitchFamily="18" charset="0"/>
              </a:rPr>
              <a:t> bağlarının yıkımı ve sentezi esnasında enzim gibi davranabilirler. </a:t>
            </a:r>
          </a:p>
          <a:p>
            <a:pPr marL="0" indent="0">
              <a:lnSpc>
                <a:spcPct val="90000"/>
              </a:lnSpc>
              <a:buNone/>
            </a:pPr>
            <a:r>
              <a:rPr lang="tr-TR" dirty="0" smtClean="0">
                <a:solidFill>
                  <a:srgbClr val="0000FF"/>
                </a:solidFill>
                <a:latin typeface="Times New Roman" pitchFamily="18" charset="0"/>
              </a:rPr>
              <a:t>     Katalitik etkiye sahip RNA’ya</a:t>
            </a:r>
            <a:r>
              <a:rPr lang="tr-TR" dirty="0" smtClean="0">
                <a:solidFill>
                  <a:srgbClr val="000000"/>
                </a:solidFill>
                <a:latin typeface="Times New Roman" pitchFamily="18" charset="0"/>
              </a:rPr>
              <a:t> </a:t>
            </a:r>
            <a:r>
              <a:rPr lang="tr-TR" b="1" dirty="0" err="1" smtClean="0">
                <a:solidFill>
                  <a:srgbClr val="FF3399"/>
                </a:solidFill>
                <a:latin typeface="Times New Roman" pitchFamily="18" charset="0"/>
              </a:rPr>
              <a:t>Ribozim</a:t>
            </a:r>
            <a:r>
              <a:rPr lang="tr-TR" dirty="0" smtClean="0">
                <a:solidFill>
                  <a:srgbClr val="000000"/>
                </a:solidFill>
                <a:latin typeface="Times New Roman" pitchFamily="18" charset="0"/>
              </a:rPr>
              <a:t> </a:t>
            </a:r>
            <a:r>
              <a:rPr lang="tr-TR" dirty="0" smtClean="0">
                <a:solidFill>
                  <a:srgbClr val="0000FF"/>
                </a:solidFill>
                <a:latin typeface="Times New Roman" pitchFamily="18" charset="0"/>
              </a:rPr>
              <a:t>denir.</a:t>
            </a:r>
          </a:p>
          <a:p>
            <a:pPr marL="0" indent="0">
              <a:lnSpc>
                <a:spcPct val="90000"/>
              </a:lnSpc>
              <a:buNone/>
            </a:pPr>
            <a:r>
              <a:rPr lang="tr-TR" dirty="0" smtClean="0">
                <a:solidFill>
                  <a:srgbClr val="000000"/>
                </a:solidFill>
                <a:latin typeface="Times New Roman" pitchFamily="18" charset="0"/>
              </a:rPr>
              <a:t> </a:t>
            </a:r>
          </a:p>
          <a:p>
            <a:pPr marL="0" indent="0">
              <a:lnSpc>
                <a:spcPct val="90000"/>
              </a:lnSpc>
              <a:buClr>
                <a:srgbClr val="00FF00"/>
              </a:buClr>
              <a:buFont typeface="Wingdings" pitchFamily="2" charset="2"/>
              <a:buChar char="Ø"/>
            </a:pPr>
            <a:r>
              <a:rPr lang="tr-TR" b="1" dirty="0" smtClean="0">
                <a:solidFill>
                  <a:srgbClr val="FF3399"/>
                </a:solidFill>
                <a:latin typeface="Times New Roman" pitchFamily="18" charset="0"/>
              </a:rPr>
              <a:t>Enzimler kolaylıkla </a:t>
            </a:r>
            <a:r>
              <a:rPr lang="tr-TR" b="1" dirty="0" err="1" smtClean="0">
                <a:solidFill>
                  <a:srgbClr val="FF3399"/>
                </a:solidFill>
                <a:latin typeface="Times New Roman" pitchFamily="18" charset="0"/>
              </a:rPr>
              <a:t>denatürasyona</a:t>
            </a:r>
            <a:r>
              <a:rPr lang="tr-TR" b="1" dirty="0" smtClean="0">
                <a:solidFill>
                  <a:srgbClr val="FF3399"/>
                </a:solidFill>
                <a:latin typeface="Times New Roman" pitchFamily="18" charset="0"/>
              </a:rPr>
              <a:t> uğrarlar:</a:t>
            </a:r>
          </a:p>
          <a:p>
            <a:pPr marL="0" indent="0">
              <a:lnSpc>
                <a:spcPct val="90000"/>
              </a:lnSpc>
              <a:buNone/>
            </a:pPr>
            <a:endParaRPr lang="tr-TR" dirty="0" smtClean="0">
              <a:solidFill>
                <a:srgbClr val="FF3399"/>
              </a:solidFill>
              <a:latin typeface="Times New Roman" pitchFamily="18" charset="0"/>
            </a:endParaRPr>
          </a:p>
          <a:p>
            <a:pPr marL="0" indent="0">
              <a:lnSpc>
                <a:spcPct val="90000"/>
              </a:lnSpc>
              <a:buNone/>
            </a:pPr>
            <a:r>
              <a:rPr lang="tr-TR" b="1" dirty="0" err="1" smtClean="0">
                <a:solidFill>
                  <a:srgbClr val="FF3399"/>
                </a:solidFill>
                <a:latin typeface="Times New Roman" pitchFamily="18" charset="0"/>
              </a:rPr>
              <a:t>Denatürasyon</a:t>
            </a:r>
            <a:r>
              <a:rPr lang="tr-TR" b="1" dirty="0" smtClean="0">
                <a:solidFill>
                  <a:srgbClr val="FF3399"/>
                </a:solidFill>
                <a:latin typeface="Times New Roman" pitchFamily="18" charset="0"/>
              </a:rPr>
              <a:t>,</a:t>
            </a:r>
            <a:r>
              <a:rPr lang="tr-TR" dirty="0" smtClean="0">
                <a:solidFill>
                  <a:srgbClr val="FF3399"/>
                </a:solidFill>
                <a:latin typeface="Times New Roman" pitchFamily="18" charset="0"/>
              </a:rPr>
              <a:t> </a:t>
            </a:r>
            <a:r>
              <a:rPr lang="tr-TR" dirty="0" smtClean="0">
                <a:solidFill>
                  <a:srgbClr val="0000FF"/>
                </a:solidFill>
                <a:latin typeface="Times New Roman" pitchFamily="18" charset="0"/>
              </a:rPr>
              <a:t>proteinlerin doğal yapılarının bozulması</a:t>
            </a:r>
            <a:r>
              <a:rPr lang="tr-TR" dirty="0" smtClean="0">
                <a:solidFill>
                  <a:srgbClr val="000000"/>
                </a:solidFill>
                <a:latin typeface="Times New Roman" pitchFamily="18" charset="0"/>
              </a:rPr>
              <a:t> sonucunda aktivitelerinin kaybolmasıdır. Enzim </a:t>
            </a:r>
            <a:r>
              <a:rPr lang="tr-TR" dirty="0" err="1" smtClean="0">
                <a:solidFill>
                  <a:srgbClr val="000000"/>
                </a:solidFill>
                <a:latin typeface="Times New Roman" pitchFamily="18" charset="0"/>
              </a:rPr>
              <a:t>denatüre</a:t>
            </a:r>
            <a:r>
              <a:rPr lang="tr-TR" dirty="0" smtClean="0">
                <a:solidFill>
                  <a:srgbClr val="000000"/>
                </a:solidFill>
                <a:latin typeface="Times New Roman" pitchFamily="18" charset="0"/>
              </a:rPr>
              <a:t> olduğunda </a:t>
            </a:r>
            <a:r>
              <a:rPr lang="tr-TR" dirty="0" smtClean="0">
                <a:solidFill>
                  <a:srgbClr val="FF3399"/>
                </a:solidFill>
                <a:latin typeface="Times New Roman" pitchFamily="18" charset="0"/>
              </a:rPr>
              <a:t>aktif bölgesi de </a:t>
            </a:r>
            <a:r>
              <a:rPr lang="tr-TR" dirty="0" err="1" smtClean="0">
                <a:solidFill>
                  <a:srgbClr val="000000"/>
                </a:solidFill>
                <a:latin typeface="Times New Roman" pitchFamily="18" charset="0"/>
              </a:rPr>
              <a:t>denatürasyona</a:t>
            </a:r>
            <a:r>
              <a:rPr lang="tr-TR" dirty="0" smtClean="0">
                <a:solidFill>
                  <a:srgbClr val="000000"/>
                </a:solidFill>
                <a:latin typeface="Times New Roman" pitchFamily="18" charset="0"/>
              </a:rPr>
              <a:t> uğrayarak </a:t>
            </a:r>
            <a:r>
              <a:rPr lang="tr-TR" dirty="0" err="1" smtClean="0">
                <a:solidFill>
                  <a:srgbClr val="000000"/>
                </a:solidFill>
                <a:latin typeface="Times New Roman" pitchFamily="18" charset="0"/>
              </a:rPr>
              <a:t>substratını</a:t>
            </a:r>
            <a:r>
              <a:rPr lang="tr-TR" dirty="0" smtClean="0">
                <a:solidFill>
                  <a:srgbClr val="000000"/>
                </a:solidFill>
                <a:latin typeface="Times New Roman" pitchFamily="18" charset="0"/>
              </a:rPr>
              <a:t> bağlayamaz, bundan dolayı da etkili </a:t>
            </a:r>
            <a:r>
              <a:rPr lang="tr-TR" u="sng" dirty="0" smtClean="0">
                <a:solidFill>
                  <a:srgbClr val="000000"/>
                </a:solidFill>
                <a:latin typeface="Times New Roman" pitchFamily="18" charset="0"/>
              </a:rPr>
              <a:t>olamaz. </a:t>
            </a:r>
            <a:endParaRPr lang="tr-TR" u="sng" dirty="0" smtClean="0">
              <a:solidFill>
                <a:srgbClr val="FF3399"/>
              </a:solidFill>
              <a:latin typeface="Times New Roman" pitchFamily="18" charset="0"/>
            </a:endParaRP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548680"/>
            <a:ext cx="9144000" cy="6309320"/>
          </a:xfrm>
        </p:spPr>
        <p:txBody>
          <a:bodyPr>
            <a:normAutofit/>
          </a:bodyPr>
          <a:lstStyle/>
          <a:p>
            <a:pPr>
              <a:buNone/>
            </a:pPr>
            <a:r>
              <a:rPr lang="tr-TR" sz="3600" b="1" dirty="0" smtClean="0">
                <a:solidFill>
                  <a:srgbClr val="0000FF"/>
                </a:solidFill>
                <a:latin typeface="Times New Roman" pitchFamily="18" charset="0"/>
              </a:rPr>
              <a:t>Başlıca </a:t>
            </a:r>
            <a:r>
              <a:rPr lang="tr-TR" sz="3600" b="1" dirty="0" err="1" smtClean="0">
                <a:solidFill>
                  <a:srgbClr val="0000FF"/>
                </a:solidFill>
                <a:latin typeface="Times New Roman" pitchFamily="18" charset="0"/>
              </a:rPr>
              <a:t>denatürasyona</a:t>
            </a:r>
            <a:r>
              <a:rPr lang="tr-TR" sz="3600" b="1" dirty="0" smtClean="0">
                <a:solidFill>
                  <a:srgbClr val="0000FF"/>
                </a:solidFill>
                <a:latin typeface="Times New Roman" pitchFamily="18" charset="0"/>
              </a:rPr>
              <a:t> yol açan faktörler:</a:t>
            </a:r>
          </a:p>
          <a:p>
            <a:pPr>
              <a:buNone/>
            </a:pPr>
            <a:endParaRPr lang="tr-TR" sz="3600" b="1" dirty="0" smtClean="0">
              <a:solidFill>
                <a:srgbClr val="0000FF"/>
              </a:solidFill>
              <a:latin typeface="Times New Roman" pitchFamily="18" charset="0"/>
            </a:endParaRPr>
          </a:p>
          <a:p>
            <a:pPr>
              <a:buClr>
                <a:srgbClr val="FF0066"/>
              </a:buClr>
              <a:buFont typeface="Wingdings" pitchFamily="2" charset="2"/>
              <a:buChar char="§"/>
            </a:pPr>
            <a:r>
              <a:rPr lang="tr-TR" dirty="0" smtClean="0">
                <a:solidFill>
                  <a:srgbClr val="000000"/>
                </a:solidFill>
                <a:latin typeface="Times New Roman" pitchFamily="18" charset="0"/>
              </a:rPr>
              <a:t> Isı</a:t>
            </a:r>
          </a:p>
          <a:p>
            <a:pPr>
              <a:buClr>
                <a:srgbClr val="FF0066"/>
              </a:buClr>
              <a:buFont typeface="Wingdings" pitchFamily="2" charset="2"/>
              <a:buChar char="§"/>
            </a:pPr>
            <a:r>
              <a:rPr lang="tr-TR" dirty="0" smtClean="0">
                <a:solidFill>
                  <a:srgbClr val="000000"/>
                </a:solidFill>
                <a:latin typeface="Times New Roman" pitchFamily="18" charset="0"/>
              </a:rPr>
              <a:t> Işınlar (X ışınları, </a:t>
            </a:r>
            <a:r>
              <a:rPr lang="tr-TR" dirty="0" err="1" smtClean="0">
                <a:solidFill>
                  <a:srgbClr val="000000"/>
                </a:solidFill>
                <a:latin typeface="Times New Roman" pitchFamily="18" charset="0"/>
              </a:rPr>
              <a:t>UV</a:t>
            </a:r>
            <a:r>
              <a:rPr lang="tr-TR" dirty="0" smtClean="0">
                <a:solidFill>
                  <a:srgbClr val="000000"/>
                </a:solidFill>
                <a:latin typeface="Times New Roman" pitchFamily="18" charset="0"/>
              </a:rPr>
              <a:t> ışınları, vs)</a:t>
            </a:r>
          </a:p>
          <a:p>
            <a:pPr>
              <a:buClr>
                <a:srgbClr val="FF0066"/>
              </a:buClr>
              <a:buFont typeface="Wingdings" pitchFamily="2" charset="2"/>
              <a:buChar char="§"/>
            </a:pPr>
            <a:r>
              <a:rPr lang="tr-TR" dirty="0" smtClean="0">
                <a:solidFill>
                  <a:srgbClr val="000000"/>
                </a:solidFill>
                <a:latin typeface="Times New Roman" pitchFamily="18" charset="0"/>
              </a:rPr>
              <a:t> Çalkalama</a:t>
            </a:r>
          </a:p>
          <a:p>
            <a:pPr>
              <a:buClr>
                <a:srgbClr val="FF0066"/>
              </a:buClr>
              <a:buFont typeface="Wingdings" pitchFamily="2" charset="2"/>
              <a:buChar char="§"/>
            </a:pPr>
            <a:r>
              <a:rPr lang="tr-TR" dirty="0" smtClean="0">
                <a:solidFill>
                  <a:srgbClr val="000000"/>
                </a:solidFill>
                <a:latin typeface="Times New Roman" pitchFamily="18" charset="0"/>
              </a:rPr>
              <a:t> Dondurup eritme</a:t>
            </a:r>
          </a:p>
          <a:p>
            <a:pPr>
              <a:buClr>
                <a:srgbClr val="FF0066"/>
              </a:buClr>
              <a:buFont typeface="Wingdings" pitchFamily="2" charset="2"/>
              <a:buChar char="§"/>
            </a:pPr>
            <a:r>
              <a:rPr lang="tr-TR" dirty="0" smtClean="0">
                <a:solidFill>
                  <a:srgbClr val="000000"/>
                </a:solidFill>
                <a:latin typeface="Times New Roman" pitchFamily="18" charset="0"/>
              </a:rPr>
              <a:t> Derişik </a:t>
            </a:r>
            <a:r>
              <a:rPr lang="tr-TR" dirty="0" err="1" smtClean="0">
                <a:solidFill>
                  <a:srgbClr val="000000"/>
                </a:solidFill>
                <a:latin typeface="Times New Roman" pitchFamily="18" charset="0"/>
              </a:rPr>
              <a:t>asid</a:t>
            </a:r>
            <a:r>
              <a:rPr lang="tr-TR" dirty="0" smtClean="0">
                <a:solidFill>
                  <a:srgbClr val="000000"/>
                </a:solidFill>
                <a:latin typeface="Times New Roman" pitchFamily="18" charset="0"/>
              </a:rPr>
              <a:t> ve baz</a:t>
            </a:r>
          </a:p>
          <a:p>
            <a:pPr>
              <a:buClr>
                <a:srgbClr val="FF0066"/>
              </a:buClr>
              <a:buFont typeface="Wingdings" pitchFamily="2" charset="2"/>
              <a:buChar char="§"/>
            </a:pPr>
            <a:r>
              <a:rPr lang="tr-TR" dirty="0" smtClean="0">
                <a:solidFill>
                  <a:srgbClr val="000000"/>
                </a:solidFill>
                <a:latin typeface="Times New Roman" pitchFamily="18" charset="0"/>
              </a:rPr>
              <a:t> Alkol, eter, benzen, vs gibi organik çözücüler </a:t>
            </a:r>
          </a:p>
          <a:p>
            <a:pPr>
              <a:buClr>
                <a:srgbClr val="FF0000"/>
              </a:buClr>
              <a:buFont typeface="Wingdings" pitchFamily="2" charset="2"/>
              <a:buChar char="§"/>
            </a:pPr>
            <a:r>
              <a:rPr lang="tr-TR" dirty="0" smtClean="0">
                <a:solidFill>
                  <a:srgbClr val="000000"/>
                </a:solidFill>
                <a:latin typeface="Times New Roman" pitchFamily="18" charset="0"/>
              </a:rPr>
              <a:t> Üre, </a:t>
            </a:r>
            <a:r>
              <a:rPr lang="tr-TR" dirty="0" err="1" smtClean="0">
                <a:solidFill>
                  <a:srgbClr val="000000"/>
                </a:solidFill>
                <a:latin typeface="Times New Roman" pitchFamily="18" charset="0"/>
              </a:rPr>
              <a:t>guanidin</a:t>
            </a:r>
            <a:r>
              <a:rPr lang="tr-TR" dirty="0" smtClean="0">
                <a:solidFill>
                  <a:srgbClr val="000000"/>
                </a:solidFill>
                <a:latin typeface="Times New Roman" pitchFamily="18" charset="0"/>
              </a:rPr>
              <a:t> çözeltileri</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pPr marL="0" indent="0">
              <a:buNone/>
            </a:pPr>
            <a:r>
              <a:rPr lang="tr-TR" sz="3600" b="1" dirty="0" smtClean="0">
                <a:solidFill>
                  <a:srgbClr val="FF0066"/>
                </a:solidFill>
                <a:latin typeface="Times New Roman" pitchFamily="18" charset="0"/>
              </a:rPr>
              <a:t>2.</a:t>
            </a:r>
            <a:r>
              <a:rPr lang="tr-TR" sz="3600" b="1" dirty="0" smtClean="0">
                <a:solidFill>
                  <a:srgbClr val="0000FF"/>
                </a:solidFill>
                <a:latin typeface="Times New Roman" pitchFamily="18" charset="0"/>
              </a:rPr>
              <a:t>Enzimler özgül moleküllerdir.</a:t>
            </a:r>
          </a:p>
          <a:p>
            <a:pPr marL="0" indent="0">
              <a:buNone/>
            </a:pPr>
            <a:endParaRPr lang="tr-TR" dirty="0" smtClean="0">
              <a:solidFill>
                <a:srgbClr val="000000"/>
              </a:solidFill>
              <a:latin typeface="Times New Roman" pitchFamily="18" charset="0"/>
            </a:endParaRPr>
          </a:p>
          <a:p>
            <a:pPr marL="0" indent="0">
              <a:buNone/>
            </a:pPr>
            <a:r>
              <a:rPr lang="tr-TR" dirty="0" smtClean="0">
                <a:solidFill>
                  <a:srgbClr val="000000"/>
                </a:solidFill>
                <a:latin typeface="Times New Roman" pitchFamily="18" charset="0"/>
              </a:rPr>
              <a:t>Enzimler yalnız belirli reaksiyonları katalizledikleri ve sadece </a:t>
            </a:r>
          </a:p>
          <a:p>
            <a:pPr marL="0" indent="0">
              <a:buNone/>
            </a:pPr>
            <a:r>
              <a:rPr lang="tr-TR" dirty="0" err="1" smtClean="0">
                <a:solidFill>
                  <a:srgbClr val="000000"/>
                </a:solidFill>
                <a:latin typeface="Times New Roman" pitchFamily="18" charset="0"/>
              </a:rPr>
              <a:t>substratları</a:t>
            </a:r>
            <a:r>
              <a:rPr lang="tr-TR" dirty="0" smtClean="0">
                <a:solidFill>
                  <a:srgbClr val="000000"/>
                </a:solidFill>
                <a:latin typeface="Times New Roman" pitchFamily="18" charset="0"/>
              </a:rPr>
              <a:t> ile etkileştiklerinden dolayı </a:t>
            </a:r>
            <a:r>
              <a:rPr lang="tr-TR" b="1" dirty="0" smtClean="0">
                <a:solidFill>
                  <a:srgbClr val="0000FF"/>
                </a:solidFill>
                <a:latin typeface="Times New Roman" pitchFamily="18" charset="0"/>
              </a:rPr>
              <a:t>spesifik (özgül)</a:t>
            </a:r>
            <a:r>
              <a:rPr lang="tr-TR" dirty="0" smtClean="0">
                <a:solidFill>
                  <a:srgbClr val="0000FF"/>
                </a:solidFill>
                <a:latin typeface="Times New Roman" pitchFamily="18" charset="0"/>
              </a:rPr>
              <a:t> </a:t>
            </a:r>
            <a:r>
              <a:rPr lang="tr-TR" dirty="0" smtClean="0">
                <a:solidFill>
                  <a:srgbClr val="000000"/>
                </a:solidFill>
                <a:latin typeface="Times New Roman" pitchFamily="18" charset="0"/>
              </a:rPr>
              <a:t>maddelerdir. </a:t>
            </a:r>
          </a:p>
          <a:p>
            <a:pPr marL="0" indent="0">
              <a:buNone/>
            </a:pPr>
            <a:endParaRPr lang="tr-TR" b="1" dirty="0" smtClean="0">
              <a:solidFill>
                <a:srgbClr val="FF0066"/>
              </a:solidFill>
              <a:latin typeface="Times New Roman" pitchFamily="18" charset="0"/>
            </a:endParaRPr>
          </a:p>
          <a:p>
            <a:pPr marL="0" indent="0">
              <a:buNone/>
            </a:pPr>
            <a:r>
              <a:rPr lang="tr-TR" sz="3600" b="1" dirty="0" smtClean="0">
                <a:solidFill>
                  <a:srgbClr val="FF0066"/>
                </a:solidFill>
                <a:latin typeface="Times New Roman" pitchFamily="18" charset="0"/>
              </a:rPr>
              <a:t>3.</a:t>
            </a:r>
            <a:r>
              <a:rPr lang="tr-TR" sz="3600" b="1" dirty="0" smtClean="0">
                <a:solidFill>
                  <a:srgbClr val="0000FF"/>
                </a:solidFill>
                <a:latin typeface="Times New Roman" pitchFamily="18" charset="0"/>
              </a:rPr>
              <a:t>Enzimler katalitik etkinliğe sahiptir.</a:t>
            </a:r>
          </a:p>
          <a:p>
            <a:pPr marL="0" indent="0">
              <a:buClr>
                <a:srgbClr val="0000FF"/>
              </a:buClr>
              <a:buFont typeface="Wingdings" pitchFamily="2" charset="2"/>
              <a:buChar char="§"/>
            </a:pPr>
            <a:endParaRPr lang="tr-TR" dirty="0" smtClean="0">
              <a:solidFill>
                <a:srgbClr val="000000"/>
              </a:solidFill>
              <a:latin typeface="Times New Roman" pitchFamily="18" charset="0"/>
            </a:endParaRPr>
          </a:p>
          <a:p>
            <a:pPr marL="0" indent="0">
              <a:buClr>
                <a:srgbClr val="0000FF"/>
              </a:buClr>
              <a:buFont typeface="Wingdings" pitchFamily="2" charset="2"/>
              <a:buChar char="§"/>
            </a:pPr>
            <a:r>
              <a:rPr lang="tr-TR" dirty="0" smtClean="0">
                <a:solidFill>
                  <a:srgbClr val="000000"/>
                </a:solidFill>
                <a:latin typeface="Times New Roman" pitchFamily="18" charset="0"/>
              </a:rPr>
              <a:t>Enzimle katalizlenen reaksiyonların çoğu katalizlenmeyen</a:t>
            </a:r>
          </a:p>
          <a:p>
            <a:pPr marL="0" indent="0">
              <a:buClr>
                <a:srgbClr val="0000FF"/>
              </a:buClr>
              <a:buNone/>
            </a:pPr>
            <a:r>
              <a:rPr lang="tr-TR" dirty="0" smtClean="0">
                <a:solidFill>
                  <a:srgbClr val="000000"/>
                </a:solidFill>
                <a:latin typeface="Times New Roman" pitchFamily="18" charset="0"/>
              </a:rPr>
              <a:t>  reaksiyonlara göre 10</a:t>
            </a:r>
            <a:r>
              <a:rPr lang="tr-TR" baseline="30000" dirty="0" smtClean="0">
                <a:solidFill>
                  <a:srgbClr val="000000"/>
                </a:solidFill>
                <a:latin typeface="Times New Roman" pitchFamily="18" charset="0"/>
              </a:rPr>
              <a:t>3 –</a:t>
            </a:r>
            <a:r>
              <a:rPr lang="tr-TR" dirty="0" smtClean="0">
                <a:solidFill>
                  <a:srgbClr val="000000"/>
                </a:solidFill>
                <a:latin typeface="Times New Roman" pitchFamily="18" charset="0"/>
              </a:rPr>
              <a:t>10</a:t>
            </a:r>
            <a:r>
              <a:rPr lang="tr-TR" baseline="30000" dirty="0" smtClean="0">
                <a:solidFill>
                  <a:srgbClr val="000000"/>
                </a:solidFill>
                <a:latin typeface="Times New Roman" pitchFamily="18" charset="0"/>
              </a:rPr>
              <a:t>8 </a:t>
            </a:r>
            <a:r>
              <a:rPr lang="tr-TR" dirty="0" smtClean="0">
                <a:solidFill>
                  <a:srgbClr val="000000"/>
                </a:solidFill>
                <a:latin typeface="Times New Roman" pitchFamily="18" charset="0"/>
              </a:rPr>
              <a:t>kere daha hızlı olarak gerçekleşmektedir.</a:t>
            </a:r>
          </a:p>
          <a:p>
            <a:pPr marL="0" indent="0">
              <a:buClr>
                <a:srgbClr val="0000FF"/>
              </a:buClr>
              <a:buFont typeface="Wingdings" pitchFamily="2" charset="2"/>
              <a:buChar char="§"/>
            </a:pPr>
            <a:endParaRPr lang="tr-TR" dirty="0" smtClean="0">
              <a:solidFill>
                <a:srgbClr val="000000"/>
              </a:solidFill>
              <a:latin typeface="Times New Roman" pitchFamily="18" charset="0"/>
            </a:endParaRPr>
          </a:p>
          <a:p>
            <a:pPr marL="0" indent="0">
              <a:buClr>
                <a:srgbClr val="0000FF"/>
              </a:buClr>
              <a:buFont typeface="Wingdings" pitchFamily="2" charset="2"/>
              <a:buChar char="§"/>
            </a:pPr>
            <a:r>
              <a:rPr lang="tr-TR" dirty="0" smtClean="0">
                <a:solidFill>
                  <a:srgbClr val="000000"/>
                </a:solidFill>
                <a:latin typeface="Times New Roman" pitchFamily="18" charset="0"/>
              </a:rPr>
              <a:t>Bir enzim molekülü saniyede ortalama 100-1000 </a:t>
            </a:r>
            <a:r>
              <a:rPr lang="tr-TR" dirty="0" err="1" smtClean="0">
                <a:solidFill>
                  <a:srgbClr val="000000"/>
                </a:solidFill>
                <a:latin typeface="Times New Roman" pitchFamily="18" charset="0"/>
              </a:rPr>
              <a:t>substrat</a:t>
            </a:r>
            <a:endParaRPr lang="tr-TR" dirty="0" smtClean="0">
              <a:solidFill>
                <a:srgbClr val="000000"/>
              </a:solidFill>
              <a:latin typeface="Times New Roman" pitchFamily="18" charset="0"/>
            </a:endParaRPr>
          </a:p>
          <a:p>
            <a:pPr marL="0" indent="0">
              <a:buClr>
                <a:srgbClr val="0000FF"/>
              </a:buClr>
              <a:buNone/>
            </a:pPr>
            <a:r>
              <a:rPr lang="tr-TR" dirty="0" smtClean="0">
                <a:solidFill>
                  <a:srgbClr val="000000"/>
                </a:solidFill>
                <a:latin typeface="Times New Roman" pitchFamily="18" charset="0"/>
              </a:rPr>
              <a:t>  molekülünün ürüne dönüşümünü sağlamaktadır.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sz="2800" b="1" dirty="0" smtClean="0">
                <a:solidFill>
                  <a:srgbClr val="0000FF"/>
                </a:solidFill>
                <a:latin typeface="Times New Roman" pitchFamily="18" charset="0"/>
              </a:rPr>
              <a:t>    </a:t>
            </a:r>
          </a:p>
          <a:p>
            <a:pPr>
              <a:buNone/>
            </a:pPr>
            <a:endParaRPr lang="tr-TR" sz="2800" b="1" dirty="0" smtClean="0">
              <a:solidFill>
                <a:srgbClr val="0000FF"/>
              </a:solidFill>
              <a:latin typeface="Times New Roman" pitchFamily="18" charset="0"/>
            </a:endParaRPr>
          </a:p>
          <a:p>
            <a:pPr>
              <a:buNone/>
            </a:pPr>
            <a:r>
              <a:rPr lang="tr-TR" sz="2800" b="1" dirty="0" smtClean="0">
                <a:solidFill>
                  <a:srgbClr val="0000FF"/>
                </a:solidFill>
                <a:latin typeface="Times New Roman" pitchFamily="18" charset="0"/>
              </a:rPr>
              <a:t>       Enzimin dönüşüm sayısı (</a:t>
            </a:r>
            <a:r>
              <a:rPr lang="tr-TR" sz="2800" b="1" dirty="0" err="1" smtClean="0">
                <a:solidFill>
                  <a:srgbClr val="0000FF"/>
                </a:solidFill>
                <a:latin typeface="Times New Roman" pitchFamily="18" charset="0"/>
              </a:rPr>
              <a:t>Turnover</a:t>
            </a:r>
            <a:r>
              <a:rPr lang="tr-TR" sz="2800" b="1" dirty="0" smtClean="0">
                <a:solidFill>
                  <a:srgbClr val="0000FF"/>
                </a:solidFill>
                <a:latin typeface="Times New Roman" pitchFamily="18" charset="0"/>
              </a:rPr>
              <a:t> sayısı):</a:t>
            </a:r>
          </a:p>
          <a:p>
            <a:pPr>
              <a:buNone/>
            </a:pPr>
            <a:r>
              <a:rPr lang="tr-TR" sz="2800" dirty="0" smtClean="0">
                <a:solidFill>
                  <a:srgbClr val="000000"/>
                </a:solidFill>
                <a:latin typeface="Times New Roman" pitchFamily="18" charset="0"/>
              </a:rPr>
              <a:t>Enzim molekülü tarafından   bir saniyede </a:t>
            </a:r>
            <a:r>
              <a:rPr lang="tr-TR" sz="2800" u="sng" dirty="0" smtClean="0">
                <a:solidFill>
                  <a:srgbClr val="000000"/>
                </a:solidFill>
                <a:latin typeface="Times New Roman" pitchFamily="18" charset="0"/>
              </a:rPr>
              <a:t>ürüne</a:t>
            </a:r>
            <a:r>
              <a:rPr lang="tr-TR" sz="2800" dirty="0" smtClean="0">
                <a:solidFill>
                  <a:srgbClr val="000000"/>
                </a:solidFill>
                <a:latin typeface="Times New Roman" pitchFamily="18" charset="0"/>
              </a:rPr>
              <a:t> çevrilen</a:t>
            </a:r>
          </a:p>
          <a:p>
            <a:pPr>
              <a:buNone/>
            </a:pPr>
            <a:r>
              <a:rPr lang="tr-TR" sz="2800" u="sng" dirty="0" err="1" smtClean="0">
                <a:solidFill>
                  <a:srgbClr val="000000"/>
                </a:solidFill>
                <a:latin typeface="Times New Roman" pitchFamily="18" charset="0"/>
              </a:rPr>
              <a:t>substrat</a:t>
            </a:r>
            <a:r>
              <a:rPr lang="tr-TR" sz="2800" dirty="0" smtClean="0">
                <a:solidFill>
                  <a:srgbClr val="000000"/>
                </a:solidFill>
                <a:latin typeface="Times New Roman" pitchFamily="18" charset="0"/>
              </a:rPr>
              <a:t> molekülü sayısıdır.</a:t>
            </a:r>
            <a:endParaRPr lang="tr-TR" sz="2800" dirty="0" smtClean="0">
              <a:solidFill>
                <a:srgbClr val="0000FF"/>
              </a:solidFill>
              <a:latin typeface="Times New Roman" pitchFamily="18" charset="0"/>
            </a:endParaRPr>
          </a:p>
          <a:p>
            <a:pPr>
              <a:buNone/>
            </a:pPr>
            <a:r>
              <a:rPr lang="tr-TR" dirty="0" smtClean="0">
                <a:solidFill>
                  <a:srgbClr val="FF0000"/>
                </a:solidFill>
                <a:latin typeface="Times New Roman" pitchFamily="18" charset="0"/>
              </a:rPr>
              <a:t>                </a:t>
            </a:r>
            <a:r>
              <a:rPr lang="tr-TR" sz="2000" dirty="0" smtClean="0">
                <a:solidFill>
                  <a:srgbClr val="FF0000"/>
                </a:solidFill>
                <a:latin typeface="Times New Roman" pitchFamily="18" charset="0"/>
              </a:rPr>
              <a:t>Karbonik </a:t>
            </a:r>
            <a:r>
              <a:rPr lang="tr-TR" sz="2000" dirty="0" err="1" smtClean="0">
                <a:solidFill>
                  <a:srgbClr val="FF0000"/>
                </a:solidFill>
                <a:latin typeface="Times New Roman" pitchFamily="18" charset="0"/>
              </a:rPr>
              <a:t>Anhidraz</a:t>
            </a:r>
            <a:endParaRPr lang="tr-TR" dirty="0" smtClean="0">
              <a:solidFill>
                <a:srgbClr val="FF0000"/>
              </a:solidFill>
              <a:latin typeface="Times New Roman" pitchFamily="18" charset="0"/>
            </a:endParaRPr>
          </a:p>
          <a:p>
            <a:pPr>
              <a:buNone/>
            </a:pPr>
            <a:r>
              <a:rPr lang="tr-TR" sz="2400" b="1" dirty="0" err="1" smtClean="0">
                <a:solidFill>
                  <a:srgbClr val="000000"/>
                </a:solidFill>
                <a:latin typeface="Times New Roman" pitchFamily="18" charset="0"/>
              </a:rPr>
              <a:t>CO</a:t>
            </a:r>
            <a:r>
              <a:rPr lang="tr-TR" sz="2400" b="1" baseline="-25000" dirty="0" err="1" smtClean="0">
                <a:solidFill>
                  <a:srgbClr val="000000"/>
                </a:solidFill>
                <a:latin typeface="Times New Roman" pitchFamily="18" charset="0"/>
              </a:rPr>
              <a:t>2</a:t>
            </a:r>
            <a:r>
              <a:rPr lang="tr-TR" sz="2400" b="1" baseline="-25000" dirty="0" smtClean="0">
                <a:solidFill>
                  <a:srgbClr val="000000"/>
                </a:solidFill>
                <a:latin typeface="Times New Roman" pitchFamily="18" charset="0"/>
              </a:rPr>
              <a:t>  </a:t>
            </a:r>
            <a:r>
              <a:rPr lang="tr-TR" sz="2400" b="1" dirty="0" smtClean="0">
                <a:solidFill>
                  <a:srgbClr val="000000"/>
                </a:solidFill>
                <a:latin typeface="Times New Roman" pitchFamily="18" charset="0"/>
              </a:rPr>
              <a:t>+ </a:t>
            </a:r>
            <a:r>
              <a:rPr lang="tr-TR" sz="2400" b="1" dirty="0" err="1" smtClean="0">
                <a:solidFill>
                  <a:srgbClr val="000000"/>
                </a:solidFill>
                <a:latin typeface="Times New Roman" pitchFamily="18" charset="0"/>
              </a:rPr>
              <a:t>H</a:t>
            </a:r>
            <a:r>
              <a:rPr lang="tr-TR" sz="2400" b="1" baseline="-25000" dirty="0" err="1" smtClean="0">
                <a:solidFill>
                  <a:srgbClr val="000000"/>
                </a:solidFill>
                <a:latin typeface="Times New Roman" pitchFamily="18" charset="0"/>
              </a:rPr>
              <a:t>2</a:t>
            </a:r>
            <a:r>
              <a:rPr lang="tr-TR" sz="2400" b="1" dirty="0" err="1" smtClean="0">
                <a:solidFill>
                  <a:srgbClr val="000000"/>
                </a:solidFill>
                <a:latin typeface="Times New Roman" pitchFamily="18" charset="0"/>
              </a:rPr>
              <a:t>O</a:t>
            </a:r>
            <a:r>
              <a:rPr lang="tr-TR" sz="2400" b="1" dirty="0" smtClean="0">
                <a:solidFill>
                  <a:srgbClr val="000000"/>
                </a:solidFill>
                <a:latin typeface="Times New Roman" pitchFamily="18" charset="0"/>
              </a:rPr>
              <a:t>                         </a:t>
            </a:r>
            <a:r>
              <a:rPr lang="tr-TR" sz="2400" b="1" dirty="0" err="1" smtClean="0">
                <a:solidFill>
                  <a:srgbClr val="000000"/>
                </a:solidFill>
                <a:latin typeface="Times New Roman" pitchFamily="18" charset="0"/>
              </a:rPr>
              <a:t>H</a:t>
            </a:r>
            <a:r>
              <a:rPr lang="tr-TR" sz="2400" b="1" baseline="-25000" dirty="0" err="1" smtClean="0">
                <a:solidFill>
                  <a:srgbClr val="000000"/>
                </a:solidFill>
                <a:latin typeface="Times New Roman" pitchFamily="18" charset="0"/>
              </a:rPr>
              <a:t>2</a:t>
            </a:r>
            <a:r>
              <a:rPr lang="tr-TR" sz="2400" b="1" dirty="0" err="1" smtClean="0">
                <a:solidFill>
                  <a:srgbClr val="000000"/>
                </a:solidFill>
                <a:latin typeface="Times New Roman" pitchFamily="18" charset="0"/>
              </a:rPr>
              <a:t>CO</a:t>
            </a:r>
            <a:r>
              <a:rPr lang="tr-TR" sz="2400" b="1" baseline="-25000" dirty="0" err="1" smtClean="0">
                <a:solidFill>
                  <a:srgbClr val="000000"/>
                </a:solidFill>
                <a:latin typeface="Times New Roman" pitchFamily="18" charset="0"/>
              </a:rPr>
              <a:t>3</a:t>
            </a:r>
            <a:endParaRPr lang="tr-TR" sz="2400" b="1" baseline="-25000" dirty="0" smtClean="0">
              <a:solidFill>
                <a:srgbClr val="000000"/>
              </a:solidFill>
              <a:latin typeface="Times New Roman" pitchFamily="18" charset="0"/>
            </a:endParaRPr>
          </a:p>
          <a:p>
            <a:pPr>
              <a:buNone/>
            </a:pPr>
            <a:endParaRPr lang="tr-TR" sz="2400" dirty="0" smtClean="0">
              <a:solidFill>
                <a:srgbClr val="FF3399"/>
              </a:solidFill>
              <a:latin typeface="Times New Roman" pitchFamily="18" charset="0"/>
            </a:endParaRPr>
          </a:p>
          <a:p>
            <a:pPr>
              <a:buNone/>
            </a:pPr>
            <a:r>
              <a:rPr lang="tr-TR" sz="2400" b="1" dirty="0" smtClean="0">
                <a:solidFill>
                  <a:srgbClr val="FF3399"/>
                </a:solidFill>
                <a:latin typeface="Times New Roman" pitchFamily="18" charset="0"/>
              </a:rPr>
              <a:t>Karbonik </a:t>
            </a:r>
            <a:r>
              <a:rPr lang="tr-TR" sz="2400" b="1" dirty="0" err="1" smtClean="0">
                <a:solidFill>
                  <a:srgbClr val="FF3399"/>
                </a:solidFill>
                <a:latin typeface="Times New Roman" pitchFamily="18" charset="0"/>
              </a:rPr>
              <a:t>anhidraz</a:t>
            </a:r>
            <a:r>
              <a:rPr lang="tr-TR" sz="2400" dirty="0" smtClean="0">
                <a:solidFill>
                  <a:srgbClr val="000000"/>
                </a:solidFill>
                <a:latin typeface="Times New Roman" pitchFamily="18" charset="0"/>
              </a:rPr>
              <a:t>, 1 saniyede 10</a:t>
            </a:r>
            <a:r>
              <a:rPr lang="tr-TR" sz="2400" baseline="30000" dirty="0" smtClean="0">
                <a:solidFill>
                  <a:srgbClr val="000000"/>
                </a:solidFill>
                <a:latin typeface="Times New Roman" pitchFamily="18" charset="0"/>
              </a:rPr>
              <a:t>5</a:t>
            </a:r>
            <a:r>
              <a:rPr lang="tr-TR" sz="2400" dirty="0" smtClean="0">
                <a:solidFill>
                  <a:srgbClr val="000000"/>
                </a:solidFill>
                <a:latin typeface="Times New Roman" pitchFamily="18" charset="0"/>
              </a:rPr>
              <a:t> molekül </a:t>
            </a:r>
            <a:r>
              <a:rPr lang="tr-TR" sz="2400" dirty="0" err="1" smtClean="0">
                <a:solidFill>
                  <a:srgbClr val="000000"/>
                </a:solidFill>
                <a:latin typeface="Times New Roman" pitchFamily="18" charset="0"/>
              </a:rPr>
              <a:t>CO</a:t>
            </a:r>
            <a:r>
              <a:rPr lang="tr-TR" sz="2400" baseline="-25000" dirty="0" err="1" smtClean="0">
                <a:solidFill>
                  <a:srgbClr val="000000"/>
                </a:solidFill>
                <a:latin typeface="Times New Roman" pitchFamily="18" charset="0"/>
              </a:rPr>
              <a:t>2</a:t>
            </a:r>
            <a:r>
              <a:rPr lang="tr-TR" sz="2400" dirty="0" err="1" smtClean="0">
                <a:solidFill>
                  <a:srgbClr val="000000"/>
                </a:solidFill>
                <a:latin typeface="Times New Roman" pitchFamily="18" charset="0"/>
              </a:rPr>
              <a:t>’e</a:t>
            </a:r>
            <a:r>
              <a:rPr lang="tr-TR" sz="2400" dirty="0" smtClean="0">
                <a:solidFill>
                  <a:srgbClr val="000000"/>
                </a:solidFill>
                <a:latin typeface="Times New Roman" pitchFamily="18" charset="0"/>
              </a:rPr>
              <a:t>, </a:t>
            </a:r>
            <a:r>
              <a:rPr lang="tr-TR" sz="2400" dirty="0" err="1" smtClean="0">
                <a:solidFill>
                  <a:srgbClr val="000000"/>
                </a:solidFill>
                <a:latin typeface="Times New Roman" pitchFamily="18" charset="0"/>
              </a:rPr>
              <a:t>H</a:t>
            </a:r>
            <a:r>
              <a:rPr lang="tr-TR" sz="2400" baseline="-25000" dirty="0" err="1" smtClean="0">
                <a:solidFill>
                  <a:srgbClr val="000000"/>
                </a:solidFill>
                <a:latin typeface="Times New Roman" pitchFamily="18" charset="0"/>
              </a:rPr>
              <a:t>2</a:t>
            </a:r>
            <a:r>
              <a:rPr lang="tr-TR" sz="2400" dirty="0" err="1" smtClean="0">
                <a:solidFill>
                  <a:srgbClr val="000000"/>
                </a:solidFill>
                <a:latin typeface="Times New Roman" pitchFamily="18" charset="0"/>
              </a:rPr>
              <a:t>O’yu</a:t>
            </a:r>
            <a:r>
              <a:rPr lang="tr-TR" sz="2400" dirty="0" smtClean="0">
                <a:solidFill>
                  <a:srgbClr val="000000"/>
                </a:solidFill>
                <a:latin typeface="Times New Roman" pitchFamily="18" charset="0"/>
              </a:rPr>
              <a:t> bağlayarak</a:t>
            </a:r>
          </a:p>
          <a:p>
            <a:pPr>
              <a:buNone/>
            </a:pPr>
            <a:r>
              <a:rPr lang="tr-TR" sz="2400" dirty="0" smtClean="0">
                <a:solidFill>
                  <a:srgbClr val="0000FF"/>
                </a:solidFill>
                <a:latin typeface="Times New Roman" pitchFamily="18" charset="0"/>
              </a:rPr>
              <a:t>karbonik asit</a:t>
            </a:r>
            <a:r>
              <a:rPr lang="tr-TR" sz="2400" dirty="0" smtClean="0">
                <a:solidFill>
                  <a:srgbClr val="000000"/>
                </a:solidFill>
                <a:latin typeface="Times New Roman" pitchFamily="18" charset="0"/>
              </a:rPr>
              <a:t> oluşturur.</a:t>
            </a:r>
          </a:p>
          <a:p>
            <a:pPr>
              <a:buNone/>
            </a:pPr>
            <a:endParaRPr lang="tr-TR" sz="2400" b="1" dirty="0" smtClean="0">
              <a:latin typeface="Times New Roman" pitchFamily="18" charset="0"/>
            </a:endParaRPr>
          </a:p>
          <a:p>
            <a:pPr>
              <a:buNone/>
            </a:pPr>
            <a:endParaRPr lang="tr-TR" sz="2400" b="1" dirty="0" smtClean="0">
              <a:latin typeface="Times New Roman" pitchFamily="18" charset="0"/>
            </a:endParaRPr>
          </a:p>
          <a:p>
            <a:pPr>
              <a:buNone/>
            </a:pPr>
            <a:endParaRPr lang="tr-TR" sz="2400" b="1" dirty="0" smtClean="0">
              <a:latin typeface="Times New Roman" pitchFamily="18" charset="0"/>
            </a:endParaRPr>
          </a:p>
          <a:p>
            <a:pPr>
              <a:buNone/>
            </a:pPr>
            <a:endParaRPr lang="tr-TR" sz="2400" b="1" dirty="0"/>
          </a:p>
        </p:txBody>
      </p:sp>
      <p:cxnSp>
        <p:nvCxnSpPr>
          <p:cNvPr id="5" name="4 Düz Ok Bağlayıcısı"/>
          <p:cNvCxnSpPr/>
          <p:nvPr/>
        </p:nvCxnSpPr>
        <p:spPr>
          <a:xfrm>
            <a:off x="1907704" y="3356992"/>
            <a:ext cx="122413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8 Düz Ok Bağlayıcısı"/>
          <p:cNvCxnSpPr/>
          <p:nvPr/>
        </p:nvCxnSpPr>
        <p:spPr>
          <a:xfrm flipH="1">
            <a:off x="1907704" y="3501008"/>
            <a:ext cx="115212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sz="2400" b="1" dirty="0" smtClean="0">
                <a:solidFill>
                  <a:srgbClr val="FF3399"/>
                </a:solidFill>
                <a:latin typeface="Times New Roman" pitchFamily="18" charset="0"/>
              </a:rPr>
              <a:t>4. </a:t>
            </a:r>
            <a:r>
              <a:rPr lang="tr-TR" sz="2400" b="1" dirty="0" err="1" smtClean="0">
                <a:solidFill>
                  <a:srgbClr val="0000FF"/>
                </a:solidFill>
                <a:latin typeface="Times New Roman" pitchFamily="18" charset="0"/>
              </a:rPr>
              <a:t>Substrat</a:t>
            </a:r>
            <a:r>
              <a:rPr lang="tr-TR" sz="2400" b="1" dirty="0" smtClean="0">
                <a:solidFill>
                  <a:srgbClr val="0000FF"/>
                </a:solidFill>
                <a:latin typeface="Times New Roman" pitchFamily="18" charset="0"/>
              </a:rPr>
              <a:t>-ürün dönüşümleri çift yönlü olabilmektedir.</a:t>
            </a:r>
          </a:p>
          <a:p>
            <a:pPr>
              <a:buNone/>
            </a:pPr>
            <a:r>
              <a:rPr lang="tr-TR" sz="2400" b="1" dirty="0" smtClean="0">
                <a:latin typeface="Times New Roman" pitchFamily="18" charset="0"/>
              </a:rPr>
              <a:t>H – C = OH                                                   </a:t>
            </a:r>
            <a:r>
              <a:rPr lang="tr-TR" sz="2400" b="1" dirty="0" err="1" smtClean="0">
                <a:latin typeface="Times New Roman" pitchFamily="18" charset="0"/>
              </a:rPr>
              <a:t>CH</a:t>
            </a:r>
            <a:r>
              <a:rPr lang="tr-TR" sz="2400" b="1" baseline="-25000" dirty="0" err="1" smtClean="0">
                <a:latin typeface="Times New Roman" pitchFamily="18" charset="0"/>
              </a:rPr>
              <a:t>2</a:t>
            </a:r>
            <a:r>
              <a:rPr lang="tr-TR" sz="2400" b="1" dirty="0" err="1" smtClean="0">
                <a:latin typeface="Times New Roman" pitchFamily="18" charset="0"/>
              </a:rPr>
              <a:t>OH</a:t>
            </a:r>
            <a:endParaRPr lang="tr-TR" sz="2400" b="1" dirty="0" smtClean="0">
              <a:latin typeface="Times New Roman" pitchFamily="18" charset="0"/>
            </a:endParaRPr>
          </a:p>
          <a:p>
            <a:pPr>
              <a:buNone/>
            </a:pPr>
            <a:endParaRPr lang="tr-TR" sz="2400" b="1" dirty="0" smtClean="0">
              <a:latin typeface="Times New Roman" pitchFamily="18" charset="0"/>
            </a:endParaRPr>
          </a:p>
          <a:p>
            <a:pPr>
              <a:buNone/>
            </a:pPr>
            <a:r>
              <a:rPr lang="tr-TR" sz="2400" b="1" dirty="0" smtClean="0">
                <a:latin typeface="Times New Roman" pitchFamily="18" charset="0"/>
              </a:rPr>
              <a:t>H – C  – OH                                                  C = O</a:t>
            </a:r>
          </a:p>
          <a:p>
            <a:pPr>
              <a:buNone/>
            </a:pPr>
            <a:endParaRPr lang="tr-TR" sz="2400" b="1" dirty="0" smtClean="0">
              <a:latin typeface="Times New Roman" pitchFamily="18" charset="0"/>
            </a:endParaRPr>
          </a:p>
          <a:p>
            <a:pPr>
              <a:buNone/>
            </a:pPr>
            <a:r>
              <a:rPr lang="tr-TR" sz="2400" b="1" dirty="0" smtClean="0">
                <a:latin typeface="Times New Roman" pitchFamily="18" charset="0"/>
              </a:rPr>
              <a:t>       </a:t>
            </a:r>
            <a:r>
              <a:rPr lang="tr-TR" sz="2400" b="1" dirty="0" err="1" smtClean="0">
                <a:latin typeface="Times New Roman" pitchFamily="18" charset="0"/>
              </a:rPr>
              <a:t>CH</a:t>
            </a:r>
            <a:r>
              <a:rPr lang="tr-TR" sz="2400" b="1" baseline="-25000" dirty="0" err="1" smtClean="0">
                <a:latin typeface="Times New Roman" pitchFamily="18" charset="0"/>
              </a:rPr>
              <a:t>2</a:t>
            </a:r>
            <a:r>
              <a:rPr lang="tr-TR" sz="2400" b="1" dirty="0" err="1" smtClean="0">
                <a:latin typeface="Times New Roman" pitchFamily="18" charset="0"/>
              </a:rPr>
              <a:t>OPO</a:t>
            </a:r>
            <a:r>
              <a:rPr lang="tr-TR" sz="2400" b="1" baseline="-25000" dirty="0" err="1" smtClean="0">
                <a:latin typeface="Times New Roman" pitchFamily="18" charset="0"/>
              </a:rPr>
              <a:t>3</a:t>
            </a:r>
            <a:r>
              <a:rPr lang="tr-TR" sz="2400" b="1" baseline="30000" dirty="0" smtClean="0">
                <a:latin typeface="Times New Roman" pitchFamily="18" charset="0"/>
              </a:rPr>
              <a:t>-2                            </a:t>
            </a:r>
            <a:r>
              <a:rPr lang="tr-TR" sz="2400" b="1" dirty="0" smtClean="0">
                <a:latin typeface="Times New Roman" pitchFamily="18" charset="0"/>
              </a:rPr>
              <a:t>                          </a:t>
            </a:r>
            <a:r>
              <a:rPr lang="tr-TR" sz="2400" b="1" dirty="0" err="1" smtClean="0">
                <a:latin typeface="Times New Roman" pitchFamily="18" charset="0"/>
              </a:rPr>
              <a:t>CH</a:t>
            </a:r>
            <a:r>
              <a:rPr lang="tr-TR" sz="2400" b="1" baseline="-25000" dirty="0" err="1" smtClean="0">
                <a:latin typeface="Times New Roman" pitchFamily="18" charset="0"/>
              </a:rPr>
              <a:t>2</a:t>
            </a:r>
            <a:r>
              <a:rPr lang="tr-TR" sz="2400" b="1" dirty="0" err="1" smtClean="0">
                <a:latin typeface="Times New Roman" pitchFamily="18" charset="0"/>
              </a:rPr>
              <a:t>OPO</a:t>
            </a:r>
            <a:r>
              <a:rPr lang="tr-TR" sz="2400" b="1" baseline="-25000" dirty="0" err="1" smtClean="0">
                <a:latin typeface="Times New Roman" pitchFamily="18" charset="0"/>
              </a:rPr>
              <a:t>3</a:t>
            </a:r>
            <a:r>
              <a:rPr lang="tr-TR" sz="2400" b="1" baseline="30000" dirty="0" smtClean="0">
                <a:latin typeface="Times New Roman" pitchFamily="18" charset="0"/>
              </a:rPr>
              <a:t>-2</a:t>
            </a:r>
          </a:p>
          <a:p>
            <a:pPr>
              <a:buNone/>
            </a:pPr>
            <a:endParaRPr lang="tr-TR" sz="2400" b="1" dirty="0" smtClean="0">
              <a:latin typeface="Times New Roman" pitchFamily="18" charset="0"/>
            </a:endParaRPr>
          </a:p>
          <a:p>
            <a:pPr>
              <a:buNone/>
            </a:pPr>
            <a:endParaRPr lang="tr-TR" sz="2400" b="1" dirty="0" smtClean="0">
              <a:latin typeface="Times New Roman" pitchFamily="18" charset="0"/>
            </a:endParaRPr>
          </a:p>
          <a:p>
            <a:pPr>
              <a:buNone/>
            </a:pPr>
            <a:endParaRPr lang="tr-TR" sz="2400" b="1" dirty="0" smtClean="0">
              <a:latin typeface="Times New Roman" pitchFamily="18" charset="0"/>
            </a:endParaRPr>
          </a:p>
          <a:p>
            <a:pPr marL="273050" indent="-273050">
              <a:buNone/>
            </a:pPr>
            <a:r>
              <a:rPr lang="tr-TR" sz="2400" dirty="0" smtClean="0">
                <a:solidFill>
                  <a:srgbClr val="000000"/>
                </a:solidFill>
                <a:latin typeface="Times New Roman" pitchFamily="18" charset="0"/>
              </a:rPr>
              <a:t>      Bu iki madde arasındaki </a:t>
            </a:r>
            <a:r>
              <a:rPr lang="tr-TR" sz="2400" dirty="0" err="1" smtClean="0">
                <a:solidFill>
                  <a:srgbClr val="000000"/>
                </a:solidFill>
                <a:latin typeface="Times New Roman" pitchFamily="18" charset="0"/>
              </a:rPr>
              <a:t>izomerizasyon</a:t>
            </a:r>
            <a:r>
              <a:rPr lang="tr-TR" sz="2400" dirty="0" smtClean="0">
                <a:solidFill>
                  <a:srgbClr val="000000"/>
                </a:solidFill>
                <a:latin typeface="Times New Roman" pitchFamily="18" charset="0"/>
              </a:rPr>
              <a:t>,  </a:t>
            </a:r>
            <a:r>
              <a:rPr lang="tr-TR" sz="2400" dirty="0" err="1" smtClean="0">
                <a:solidFill>
                  <a:srgbClr val="000000"/>
                </a:solidFill>
                <a:latin typeface="Times New Roman" pitchFamily="18" charset="0"/>
              </a:rPr>
              <a:t>glikoliz</a:t>
            </a:r>
            <a:r>
              <a:rPr lang="tr-TR" sz="2400" dirty="0" smtClean="0">
                <a:solidFill>
                  <a:srgbClr val="000000"/>
                </a:solidFill>
                <a:latin typeface="Times New Roman" pitchFamily="18" charset="0"/>
              </a:rPr>
              <a:t> yolunda rastlanır. </a:t>
            </a:r>
          </a:p>
          <a:p>
            <a:pPr marL="273050" indent="-273050">
              <a:buNone/>
            </a:pPr>
            <a:r>
              <a:rPr lang="tr-TR" sz="2400" dirty="0" smtClean="0">
                <a:solidFill>
                  <a:srgbClr val="000000"/>
                </a:solidFill>
                <a:latin typeface="Times New Roman" pitchFamily="18" charset="0"/>
              </a:rPr>
              <a:t>Enzim, iki yöne doğru reaksiyon hızını arttırmaktadır.</a:t>
            </a:r>
          </a:p>
          <a:p>
            <a:pPr>
              <a:buNone/>
            </a:pPr>
            <a:r>
              <a:rPr lang="tr-TR" sz="2400" b="1" dirty="0" smtClean="0"/>
              <a:t>  </a:t>
            </a:r>
            <a:endParaRPr lang="tr-TR" sz="2400" b="1" dirty="0"/>
          </a:p>
        </p:txBody>
      </p:sp>
      <p:cxnSp>
        <p:nvCxnSpPr>
          <p:cNvPr id="15" name="14 Düz Bağlayıcı"/>
          <p:cNvCxnSpPr/>
          <p:nvPr/>
        </p:nvCxnSpPr>
        <p:spPr>
          <a:xfrm>
            <a:off x="755576" y="908720"/>
            <a:ext cx="0" cy="360040"/>
          </a:xfrm>
          <a:prstGeom prst="line">
            <a:avLst/>
          </a:prstGeom>
        </p:spPr>
        <p:style>
          <a:lnRef idx="2">
            <a:schemeClr val="dk1"/>
          </a:lnRef>
          <a:fillRef idx="0">
            <a:schemeClr val="dk1"/>
          </a:fillRef>
          <a:effectRef idx="1">
            <a:schemeClr val="dk1"/>
          </a:effectRef>
          <a:fontRef idx="minor">
            <a:schemeClr val="tx1"/>
          </a:fontRef>
        </p:style>
      </p:cxnSp>
      <p:cxnSp>
        <p:nvCxnSpPr>
          <p:cNvPr id="22" name="21 Düz Bağlayıcı"/>
          <p:cNvCxnSpPr/>
          <p:nvPr/>
        </p:nvCxnSpPr>
        <p:spPr>
          <a:xfrm>
            <a:off x="5652120" y="908720"/>
            <a:ext cx="0" cy="360040"/>
          </a:xfrm>
          <a:prstGeom prst="line">
            <a:avLst/>
          </a:prstGeom>
        </p:spPr>
        <p:style>
          <a:lnRef idx="2">
            <a:schemeClr val="dk1"/>
          </a:lnRef>
          <a:fillRef idx="0">
            <a:schemeClr val="dk1"/>
          </a:fillRef>
          <a:effectRef idx="1">
            <a:schemeClr val="dk1"/>
          </a:effectRef>
          <a:fontRef idx="minor">
            <a:schemeClr val="tx1"/>
          </a:fontRef>
        </p:style>
      </p:cxnSp>
      <p:cxnSp>
        <p:nvCxnSpPr>
          <p:cNvPr id="29" name="28 Düz Bağlayıcı"/>
          <p:cNvCxnSpPr/>
          <p:nvPr/>
        </p:nvCxnSpPr>
        <p:spPr>
          <a:xfrm>
            <a:off x="755576" y="1844824"/>
            <a:ext cx="0" cy="360040"/>
          </a:xfrm>
          <a:prstGeom prst="line">
            <a:avLst/>
          </a:prstGeom>
        </p:spPr>
        <p:style>
          <a:lnRef idx="2">
            <a:schemeClr val="dk1"/>
          </a:lnRef>
          <a:fillRef idx="0">
            <a:schemeClr val="dk1"/>
          </a:fillRef>
          <a:effectRef idx="1">
            <a:schemeClr val="dk1"/>
          </a:effectRef>
          <a:fontRef idx="minor">
            <a:schemeClr val="tx1"/>
          </a:fontRef>
        </p:style>
      </p:cxnSp>
      <p:cxnSp>
        <p:nvCxnSpPr>
          <p:cNvPr id="35" name="34 Düz Bağlayıcı"/>
          <p:cNvCxnSpPr/>
          <p:nvPr/>
        </p:nvCxnSpPr>
        <p:spPr>
          <a:xfrm>
            <a:off x="5652120" y="1772816"/>
            <a:ext cx="0" cy="360040"/>
          </a:xfrm>
          <a:prstGeom prst="line">
            <a:avLst/>
          </a:prstGeom>
        </p:spPr>
        <p:style>
          <a:lnRef idx="2">
            <a:schemeClr val="dk1"/>
          </a:lnRef>
          <a:fillRef idx="0">
            <a:schemeClr val="dk1"/>
          </a:fillRef>
          <a:effectRef idx="1">
            <a:schemeClr val="dk1"/>
          </a:effectRef>
          <a:fontRef idx="minor">
            <a:schemeClr val="tx1"/>
          </a:fontRef>
        </p:style>
      </p:cxnSp>
      <p:cxnSp>
        <p:nvCxnSpPr>
          <p:cNvPr id="39" name="38 Düz Ok Bağlayıcısı"/>
          <p:cNvCxnSpPr/>
          <p:nvPr/>
        </p:nvCxnSpPr>
        <p:spPr>
          <a:xfrm>
            <a:off x="2411760" y="1484784"/>
            <a:ext cx="21602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42 Düz Ok Bağlayıcısı"/>
          <p:cNvCxnSpPr/>
          <p:nvPr/>
        </p:nvCxnSpPr>
        <p:spPr>
          <a:xfrm flipH="1">
            <a:off x="2411760" y="1772816"/>
            <a:ext cx="208823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7" name="46 Metin kutusu"/>
          <p:cNvSpPr txBox="1"/>
          <p:nvPr/>
        </p:nvSpPr>
        <p:spPr>
          <a:xfrm>
            <a:off x="2339752" y="980728"/>
            <a:ext cx="3194482" cy="400110"/>
          </a:xfrm>
          <a:prstGeom prst="rect">
            <a:avLst/>
          </a:prstGeom>
          <a:noFill/>
        </p:spPr>
        <p:txBody>
          <a:bodyPr wrap="square" rtlCol="0">
            <a:spAutoFit/>
          </a:bodyPr>
          <a:lstStyle/>
          <a:p>
            <a:r>
              <a:rPr lang="tr-TR" sz="2000" b="1" dirty="0" err="1" smtClean="0">
                <a:solidFill>
                  <a:srgbClr val="FF0000"/>
                </a:solidFill>
              </a:rPr>
              <a:t>Triozfosfat</a:t>
            </a:r>
            <a:r>
              <a:rPr lang="tr-TR" sz="2000" b="1" dirty="0" smtClean="0">
                <a:solidFill>
                  <a:srgbClr val="FF0000"/>
                </a:solidFill>
              </a:rPr>
              <a:t> </a:t>
            </a:r>
            <a:r>
              <a:rPr lang="tr-TR" sz="2000" b="1" dirty="0" err="1" smtClean="0">
                <a:solidFill>
                  <a:srgbClr val="FF0000"/>
                </a:solidFill>
              </a:rPr>
              <a:t>izomeraz</a:t>
            </a:r>
            <a:endParaRPr lang="tr-TR" sz="2000" b="1" dirty="0">
              <a:solidFill>
                <a:srgbClr val="FF0000"/>
              </a:solidFill>
            </a:endParaRPr>
          </a:p>
        </p:txBody>
      </p:sp>
      <p:sp>
        <p:nvSpPr>
          <p:cNvPr id="48" name="47 Metin kutusu"/>
          <p:cNvSpPr txBox="1"/>
          <p:nvPr/>
        </p:nvSpPr>
        <p:spPr>
          <a:xfrm>
            <a:off x="0" y="2780928"/>
            <a:ext cx="9144000" cy="400110"/>
          </a:xfrm>
          <a:prstGeom prst="rect">
            <a:avLst/>
          </a:prstGeom>
          <a:noFill/>
        </p:spPr>
        <p:txBody>
          <a:bodyPr wrap="square" rtlCol="0">
            <a:spAutoFit/>
          </a:bodyPr>
          <a:lstStyle/>
          <a:p>
            <a:r>
              <a:rPr lang="tr-TR" sz="2000" b="1" dirty="0" err="1" smtClean="0">
                <a:solidFill>
                  <a:srgbClr val="FF0000"/>
                </a:solidFill>
              </a:rPr>
              <a:t>3P</a:t>
            </a:r>
            <a:r>
              <a:rPr lang="tr-TR" sz="2000" b="1" dirty="0" smtClean="0">
                <a:solidFill>
                  <a:srgbClr val="FF0000"/>
                </a:solidFill>
              </a:rPr>
              <a:t> </a:t>
            </a:r>
            <a:r>
              <a:rPr lang="tr-TR" sz="2000" b="1" dirty="0" err="1" smtClean="0">
                <a:solidFill>
                  <a:srgbClr val="FF0000"/>
                </a:solidFill>
              </a:rPr>
              <a:t>Gliseraldehit</a:t>
            </a:r>
            <a:r>
              <a:rPr lang="tr-TR" sz="2000" b="1" dirty="0" smtClean="0">
                <a:solidFill>
                  <a:srgbClr val="FF0000"/>
                </a:solidFill>
              </a:rPr>
              <a:t>(</a:t>
            </a:r>
            <a:r>
              <a:rPr lang="tr-TR" sz="2000" b="1" dirty="0" err="1" smtClean="0">
                <a:solidFill>
                  <a:srgbClr val="FF0000"/>
                </a:solidFill>
              </a:rPr>
              <a:t>3PGAL</a:t>
            </a:r>
            <a:r>
              <a:rPr lang="tr-TR" sz="2000" b="1" dirty="0" smtClean="0">
                <a:solidFill>
                  <a:srgbClr val="FF0000"/>
                </a:solidFill>
              </a:rPr>
              <a:t>)                                          </a:t>
            </a:r>
            <a:r>
              <a:rPr lang="tr-TR" sz="2000" b="1" dirty="0" err="1" smtClean="0">
                <a:solidFill>
                  <a:srgbClr val="FF0000"/>
                </a:solidFill>
              </a:rPr>
              <a:t>Dihidroksi</a:t>
            </a:r>
            <a:r>
              <a:rPr lang="tr-TR" sz="2000" b="1" dirty="0" smtClean="0">
                <a:solidFill>
                  <a:srgbClr val="FF0000"/>
                </a:solidFill>
              </a:rPr>
              <a:t> Aseton Fosfat (</a:t>
            </a:r>
            <a:r>
              <a:rPr lang="tr-TR" sz="2000" b="1" dirty="0" err="1" smtClean="0">
                <a:solidFill>
                  <a:srgbClr val="FF0000"/>
                </a:solidFill>
              </a:rPr>
              <a:t>DHAP</a:t>
            </a:r>
            <a:r>
              <a:rPr lang="tr-TR" sz="2000" b="1" dirty="0" smtClean="0">
                <a:solidFill>
                  <a:srgbClr val="FF0000"/>
                </a:solidFill>
              </a:rPr>
              <a:t>)</a:t>
            </a:r>
            <a:endParaRPr lang="tr-TR" sz="2000" b="1"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309320"/>
          </a:xfrm>
        </p:spPr>
        <p:txBody>
          <a:bodyPr>
            <a:normAutofit/>
          </a:bodyPr>
          <a:lstStyle/>
          <a:p>
            <a:pPr marL="273050" indent="-273050">
              <a:buNone/>
            </a:pPr>
            <a:r>
              <a:rPr lang="tr-TR" sz="2400" b="1" dirty="0" smtClean="0">
                <a:solidFill>
                  <a:srgbClr val="FF0066"/>
                </a:solidFill>
                <a:latin typeface="Times New Roman" pitchFamily="18" charset="0"/>
              </a:rPr>
              <a:t>5. </a:t>
            </a:r>
            <a:r>
              <a:rPr lang="tr-TR" sz="2400" b="1" dirty="0" smtClean="0">
                <a:solidFill>
                  <a:srgbClr val="0000FF"/>
                </a:solidFill>
                <a:latin typeface="Times New Roman" pitchFamily="18" charset="0"/>
              </a:rPr>
              <a:t>Enzim moleküllerinde </a:t>
            </a:r>
            <a:r>
              <a:rPr lang="tr-TR" sz="2400" b="1" dirty="0" smtClean="0">
                <a:solidFill>
                  <a:srgbClr val="FF0066"/>
                </a:solidFill>
                <a:latin typeface="Times New Roman" pitchFamily="18" charset="0"/>
              </a:rPr>
              <a:t>aktif bölge</a:t>
            </a:r>
            <a:r>
              <a:rPr lang="tr-TR" sz="2400" b="1" dirty="0" smtClean="0">
                <a:solidFill>
                  <a:srgbClr val="0000FF"/>
                </a:solidFill>
                <a:latin typeface="Times New Roman" pitchFamily="18" charset="0"/>
              </a:rPr>
              <a:t> ismi verilen </a:t>
            </a:r>
            <a:r>
              <a:rPr lang="tr-TR" sz="2400" b="1" dirty="0" smtClean="0">
                <a:solidFill>
                  <a:srgbClr val="FF00FF"/>
                </a:solidFill>
                <a:latin typeface="Times New Roman" pitchFamily="18" charset="0"/>
              </a:rPr>
              <a:t>özel bir boşluk</a:t>
            </a:r>
            <a:r>
              <a:rPr lang="tr-TR" sz="2400" b="1" dirty="0" smtClean="0">
                <a:solidFill>
                  <a:srgbClr val="0000FF"/>
                </a:solidFill>
                <a:latin typeface="Times New Roman" pitchFamily="18" charset="0"/>
              </a:rPr>
              <a:t> </a:t>
            </a:r>
          </a:p>
          <a:p>
            <a:pPr marL="273050" indent="-273050">
              <a:buNone/>
            </a:pPr>
            <a:r>
              <a:rPr lang="tr-TR" sz="2400" b="1" dirty="0" smtClean="0">
                <a:solidFill>
                  <a:srgbClr val="0000FF"/>
                </a:solidFill>
                <a:latin typeface="Times New Roman" pitchFamily="18" charset="0"/>
              </a:rPr>
              <a:t>    ya da </a:t>
            </a:r>
            <a:r>
              <a:rPr lang="tr-TR" sz="2400" b="1" dirty="0" smtClean="0">
                <a:solidFill>
                  <a:srgbClr val="FF00FF"/>
                </a:solidFill>
                <a:latin typeface="Times New Roman" pitchFamily="18" charset="0"/>
              </a:rPr>
              <a:t>cep </a:t>
            </a:r>
            <a:r>
              <a:rPr lang="tr-TR" sz="2400" b="1" dirty="0" smtClean="0">
                <a:solidFill>
                  <a:srgbClr val="0000FF"/>
                </a:solidFill>
                <a:latin typeface="Times New Roman" pitchFamily="18" charset="0"/>
              </a:rPr>
              <a:t>kısmı bulunur.</a:t>
            </a:r>
          </a:p>
          <a:p>
            <a:pPr marL="273050" indent="-273050">
              <a:buClr>
                <a:srgbClr val="00FF00"/>
              </a:buClr>
              <a:buFont typeface="Wingdings" pitchFamily="2" charset="2"/>
              <a:buChar char="§"/>
            </a:pPr>
            <a:r>
              <a:rPr lang="tr-TR" sz="2400" dirty="0" smtClean="0">
                <a:solidFill>
                  <a:srgbClr val="000000"/>
                </a:solidFill>
                <a:latin typeface="Times New Roman" pitchFamily="18" charset="0"/>
              </a:rPr>
              <a:t>Aktif bölgedeki </a:t>
            </a:r>
            <a:r>
              <a:rPr lang="tr-TR" sz="2400" dirty="0" err="1" smtClean="0">
                <a:solidFill>
                  <a:srgbClr val="000000"/>
                </a:solidFill>
                <a:latin typeface="Times New Roman" pitchFamily="18" charset="0"/>
              </a:rPr>
              <a:t>aminoasidlerin</a:t>
            </a:r>
            <a:r>
              <a:rPr lang="tr-TR" sz="2400" dirty="0" smtClean="0">
                <a:solidFill>
                  <a:srgbClr val="000000"/>
                </a:solidFill>
                <a:latin typeface="Times New Roman" pitchFamily="18" charset="0"/>
              </a:rPr>
              <a:t> yan zincirleri, </a:t>
            </a:r>
            <a:r>
              <a:rPr lang="tr-TR" sz="2400" dirty="0" err="1" smtClean="0">
                <a:solidFill>
                  <a:srgbClr val="000000"/>
                </a:solidFill>
                <a:latin typeface="Times New Roman" pitchFamily="18" charset="0"/>
              </a:rPr>
              <a:t>substratın</a:t>
            </a:r>
            <a:r>
              <a:rPr lang="tr-TR" sz="2400" dirty="0" smtClean="0">
                <a:solidFill>
                  <a:srgbClr val="000000"/>
                </a:solidFill>
                <a:latin typeface="Times New Roman" pitchFamily="18" charset="0"/>
              </a:rPr>
              <a:t>  yapısına </a:t>
            </a:r>
          </a:p>
          <a:p>
            <a:pPr marL="273050" indent="-273050">
              <a:buClr>
                <a:srgbClr val="00FF00"/>
              </a:buClr>
              <a:buNone/>
            </a:pPr>
            <a:r>
              <a:rPr lang="tr-TR" sz="2400" dirty="0" smtClean="0">
                <a:solidFill>
                  <a:srgbClr val="000000"/>
                </a:solidFill>
                <a:latin typeface="Times New Roman" pitchFamily="18" charset="0"/>
              </a:rPr>
              <a:t>    uyumlu, üç boyutlu bir yapı oluşturmaktadır.</a:t>
            </a:r>
            <a:endParaRPr lang="tr-TR" sz="2400" dirty="0"/>
          </a:p>
        </p:txBody>
      </p:sp>
      <p:pic>
        <p:nvPicPr>
          <p:cNvPr id="1027" name="Picture 3"/>
          <p:cNvPicPr>
            <a:picLocks noChangeAspect="1" noChangeArrowheads="1"/>
          </p:cNvPicPr>
          <p:nvPr/>
        </p:nvPicPr>
        <p:blipFill>
          <a:blip r:embed="rId2" cstate="print"/>
          <a:srcRect/>
          <a:stretch>
            <a:fillRect/>
          </a:stretch>
        </p:blipFill>
        <p:spPr bwMode="auto">
          <a:xfrm>
            <a:off x="5364088" y="2132856"/>
            <a:ext cx="3528392" cy="4032448"/>
          </a:xfrm>
          <a:prstGeom prst="rect">
            <a:avLst/>
          </a:prstGeom>
          <a:noFill/>
          <a:ln w="9525">
            <a:noFill/>
            <a:miter lim="800000"/>
            <a:headEnd/>
            <a:tailEnd/>
          </a:ln>
        </p:spPr>
      </p:pic>
      <p:sp>
        <p:nvSpPr>
          <p:cNvPr id="9" name="8 Dikdörtgen"/>
          <p:cNvSpPr/>
          <p:nvPr/>
        </p:nvSpPr>
        <p:spPr>
          <a:xfrm>
            <a:off x="0" y="1859340"/>
            <a:ext cx="5148064" cy="4493538"/>
          </a:xfrm>
          <a:prstGeom prst="rect">
            <a:avLst/>
          </a:prstGeom>
        </p:spPr>
        <p:txBody>
          <a:bodyPr wrap="square">
            <a:spAutoFit/>
          </a:bodyPr>
          <a:lstStyle/>
          <a:p>
            <a:endParaRPr lang="tr-TR" dirty="0" smtClean="0"/>
          </a:p>
          <a:p>
            <a:r>
              <a:rPr lang="tr-TR" sz="2800" b="1" dirty="0" smtClean="0"/>
              <a:t>Aktif bölge </a:t>
            </a:r>
          </a:p>
          <a:p>
            <a:r>
              <a:rPr lang="tr-TR" sz="2400" dirty="0" smtClean="0"/>
              <a:t>• Reaksiyonların görüldüğü enzim bölgesi </a:t>
            </a:r>
          </a:p>
          <a:p>
            <a:r>
              <a:rPr lang="tr-TR" sz="2400" dirty="0" smtClean="0"/>
              <a:t>• Genelde enzimin sadece küçük bir bölümüdür </a:t>
            </a:r>
          </a:p>
          <a:p>
            <a:r>
              <a:rPr lang="tr-TR" sz="2400" dirty="0" smtClean="0"/>
              <a:t>• Bir </a:t>
            </a:r>
            <a:r>
              <a:rPr lang="tr-TR" sz="2400" dirty="0" err="1" smtClean="0"/>
              <a:t>mikroçevre</a:t>
            </a:r>
            <a:r>
              <a:rPr lang="tr-TR" sz="2400" dirty="0" smtClean="0"/>
              <a:t> oluşturur örneğin sıkça sudan mahrum bırakır </a:t>
            </a:r>
          </a:p>
          <a:p>
            <a:r>
              <a:rPr lang="tr-TR" sz="2400" dirty="0" smtClean="0"/>
              <a:t>• </a:t>
            </a:r>
            <a:r>
              <a:rPr lang="tr-TR" sz="2400" dirty="0" err="1" smtClean="0"/>
              <a:t>Substratı</a:t>
            </a:r>
            <a:r>
              <a:rPr lang="tr-TR" sz="2400" dirty="0" smtClean="0"/>
              <a:t> bağlayan R gruplarına sahip amino asitleri içerir </a:t>
            </a:r>
          </a:p>
          <a:p>
            <a:r>
              <a:rPr lang="tr-TR" sz="2400" dirty="0" smtClean="0"/>
              <a:t>• Reaksiyon tamamlandığında ürünleri serbest bırakır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marL="0" indent="0">
              <a:lnSpc>
                <a:spcPct val="80000"/>
              </a:lnSpc>
              <a:buClr>
                <a:srgbClr val="00FF00"/>
              </a:buClr>
              <a:buNone/>
            </a:pPr>
            <a:r>
              <a:rPr lang="tr-TR" sz="3000" dirty="0" smtClean="0">
                <a:solidFill>
                  <a:srgbClr val="000000"/>
                </a:solidFill>
                <a:latin typeface="Times New Roman" pitchFamily="18" charset="0"/>
              </a:rPr>
              <a:t>          </a:t>
            </a:r>
            <a:r>
              <a:rPr lang="tr-TR" sz="2800" dirty="0" smtClean="0">
                <a:solidFill>
                  <a:srgbClr val="000000"/>
                </a:solidFill>
                <a:latin typeface="Times New Roman" pitchFamily="18" charset="0"/>
              </a:rPr>
              <a:t>Aktif bölgenin </a:t>
            </a:r>
            <a:r>
              <a:rPr lang="tr-TR" sz="2800" dirty="0" err="1" smtClean="0">
                <a:solidFill>
                  <a:srgbClr val="000000"/>
                </a:solidFill>
                <a:latin typeface="Times New Roman" pitchFamily="18" charset="0"/>
              </a:rPr>
              <a:t>substratı</a:t>
            </a:r>
            <a:r>
              <a:rPr lang="tr-TR" sz="2800" dirty="0" smtClean="0">
                <a:solidFill>
                  <a:srgbClr val="000000"/>
                </a:solidFill>
                <a:latin typeface="Times New Roman" pitchFamily="18" charset="0"/>
              </a:rPr>
              <a:t> bağlamasıyla oluşan</a:t>
            </a:r>
          </a:p>
          <a:p>
            <a:pPr marL="0" indent="0">
              <a:lnSpc>
                <a:spcPct val="80000"/>
              </a:lnSpc>
              <a:buClr>
                <a:srgbClr val="00FF00"/>
              </a:buClr>
              <a:buNone/>
            </a:pPr>
            <a:r>
              <a:rPr lang="tr-TR" sz="2800" dirty="0" smtClean="0">
                <a:solidFill>
                  <a:srgbClr val="000000"/>
                </a:solidFill>
                <a:latin typeface="Times New Roman" pitchFamily="18" charset="0"/>
              </a:rPr>
              <a:t> </a:t>
            </a:r>
            <a:r>
              <a:rPr lang="tr-TR" sz="2800" b="1" dirty="0" smtClean="0">
                <a:solidFill>
                  <a:srgbClr val="FF3399"/>
                </a:solidFill>
                <a:latin typeface="Times New Roman" pitchFamily="18" charset="0"/>
              </a:rPr>
              <a:t>enzim-</a:t>
            </a:r>
            <a:r>
              <a:rPr lang="tr-TR" sz="2800" b="1" dirty="0" err="1" smtClean="0">
                <a:solidFill>
                  <a:srgbClr val="FF3399"/>
                </a:solidFill>
                <a:latin typeface="Times New Roman" pitchFamily="18" charset="0"/>
              </a:rPr>
              <a:t>substrat</a:t>
            </a:r>
            <a:r>
              <a:rPr lang="tr-TR" sz="2800" b="1" dirty="0" smtClean="0">
                <a:solidFill>
                  <a:srgbClr val="FF3399"/>
                </a:solidFill>
                <a:latin typeface="Times New Roman" pitchFamily="18" charset="0"/>
              </a:rPr>
              <a:t> kompleksi (ES),</a:t>
            </a:r>
          </a:p>
          <a:p>
            <a:pPr marL="0" indent="0">
              <a:lnSpc>
                <a:spcPct val="80000"/>
              </a:lnSpc>
              <a:buClr>
                <a:srgbClr val="00FF00"/>
              </a:buClr>
              <a:buNone/>
            </a:pPr>
            <a:r>
              <a:rPr lang="tr-TR" sz="2800" dirty="0" smtClean="0">
                <a:solidFill>
                  <a:srgbClr val="000000"/>
                </a:solidFill>
                <a:latin typeface="Times New Roman" pitchFamily="18" charset="0"/>
              </a:rPr>
              <a:t> önce </a:t>
            </a:r>
            <a:r>
              <a:rPr lang="tr-TR" sz="2800" b="1" dirty="0" smtClean="0">
                <a:solidFill>
                  <a:srgbClr val="FF3399"/>
                </a:solidFill>
                <a:latin typeface="Times New Roman" pitchFamily="18" charset="0"/>
              </a:rPr>
              <a:t>enzim-ürün kompleksine, </a:t>
            </a:r>
          </a:p>
          <a:p>
            <a:pPr marL="0" indent="0">
              <a:lnSpc>
                <a:spcPct val="80000"/>
              </a:lnSpc>
              <a:buClr>
                <a:srgbClr val="00FF00"/>
              </a:buClr>
              <a:buNone/>
            </a:pPr>
            <a:r>
              <a:rPr lang="tr-TR" sz="2800" b="1" dirty="0" smtClean="0">
                <a:solidFill>
                  <a:srgbClr val="FF3399"/>
                </a:solidFill>
                <a:latin typeface="Times New Roman" pitchFamily="18" charset="0"/>
              </a:rPr>
              <a:t>      </a:t>
            </a:r>
            <a:r>
              <a:rPr lang="tr-TR" sz="2800" dirty="0" smtClean="0">
                <a:solidFill>
                  <a:srgbClr val="000000"/>
                </a:solidFill>
                <a:latin typeface="Times New Roman" pitchFamily="18" charset="0"/>
              </a:rPr>
              <a:t>daha sonra ise </a:t>
            </a:r>
            <a:r>
              <a:rPr lang="tr-TR" sz="2800" dirty="0" err="1" smtClean="0">
                <a:solidFill>
                  <a:srgbClr val="000000"/>
                </a:solidFill>
                <a:latin typeface="Times New Roman" pitchFamily="18" charset="0"/>
              </a:rPr>
              <a:t>erbest</a:t>
            </a:r>
            <a:r>
              <a:rPr lang="tr-TR" sz="2800" dirty="0" smtClean="0">
                <a:solidFill>
                  <a:srgbClr val="000000"/>
                </a:solidFill>
                <a:latin typeface="Times New Roman" pitchFamily="18" charset="0"/>
              </a:rPr>
              <a:t> </a:t>
            </a:r>
            <a:r>
              <a:rPr lang="tr-TR" sz="2800" b="1" dirty="0" smtClean="0">
                <a:solidFill>
                  <a:srgbClr val="FF3399"/>
                </a:solidFill>
                <a:latin typeface="Times New Roman" pitchFamily="18" charset="0"/>
              </a:rPr>
              <a:t>enzim</a:t>
            </a:r>
            <a:r>
              <a:rPr lang="tr-TR" sz="2800" dirty="0" smtClean="0">
                <a:solidFill>
                  <a:srgbClr val="000000"/>
                </a:solidFill>
                <a:latin typeface="Times New Roman" pitchFamily="18" charset="0"/>
              </a:rPr>
              <a:t> ve </a:t>
            </a:r>
            <a:r>
              <a:rPr lang="tr-TR" sz="2800" b="1" dirty="0" smtClean="0">
                <a:solidFill>
                  <a:srgbClr val="FF3399"/>
                </a:solidFill>
                <a:latin typeface="Times New Roman" pitchFamily="18" charset="0"/>
              </a:rPr>
              <a:t>ürüne </a:t>
            </a:r>
            <a:r>
              <a:rPr lang="tr-TR" sz="2800" dirty="0" smtClean="0">
                <a:solidFill>
                  <a:srgbClr val="000000"/>
                </a:solidFill>
                <a:latin typeface="Times New Roman" pitchFamily="18" charset="0"/>
              </a:rPr>
              <a:t>dönüşmektedir.</a:t>
            </a:r>
          </a:p>
          <a:p>
            <a:pPr marL="0" indent="0">
              <a:lnSpc>
                <a:spcPct val="80000"/>
              </a:lnSpc>
              <a:buNone/>
            </a:pPr>
            <a:r>
              <a:rPr lang="tr-TR" dirty="0" smtClean="0">
                <a:solidFill>
                  <a:srgbClr val="000000"/>
                </a:solidFill>
                <a:latin typeface="Times New Roman" pitchFamily="18" charset="0"/>
              </a:rPr>
              <a:t> </a:t>
            </a:r>
          </a:p>
          <a:p>
            <a:pPr marL="0" indent="0">
              <a:lnSpc>
                <a:spcPct val="80000"/>
              </a:lnSpc>
              <a:buNone/>
            </a:pPr>
            <a:r>
              <a:rPr lang="tr-TR" dirty="0" smtClean="0">
                <a:solidFill>
                  <a:srgbClr val="000000"/>
                </a:solidFill>
                <a:latin typeface="Times New Roman" pitchFamily="18" charset="0"/>
              </a:rPr>
              <a:t>    </a:t>
            </a:r>
            <a:r>
              <a:rPr lang="tr-TR" b="1" dirty="0" smtClean="0">
                <a:solidFill>
                  <a:srgbClr val="000000"/>
                </a:solidFill>
                <a:latin typeface="Times New Roman" pitchFamily="18" charset="0"/>
              </a:rPr>
              <a:t>E + S               ES                </a:t>
            </a:r>
            <a:r>
              <a:rPr lang="tr-TR" b="1" dirty="0" err="1" smtClean="0">
                <a:solidFill>
                  <a:srgbClr val="000000"/>
                </a:solidFill>
                <a:latin typeface="Times New Roman" pitchFamily="18" charset="0"/>
              </a:rPr>
              <a:t>EÜ</a:t>
            </a:r>
            <a:r>
              <a:rPr lang="tr-TR" b="1" dirty="0" smtClean="0">
                <a:solidFill>
                  <a:srgbClr val="000000"/>
                </a:solidFill>
                <a:latin typeface="Times New Roman" pitchFamily="18" charset="0"/>
              </a:rPr>
              <a:t>            E + Ü</a:t>
            </a:r>
          </a:p>
          <a:p>
            <a:pPr marL="0" indent="0">
              <a:lnSpc>
                <a:spcPct val="80000"/>
              </a:lnSpc>
              <a:buClr>
                <a:srgbClr val="00FF00"/>
              </a:buClr>
              <a:buNone/>
            </a:pPr>
            <a:endParaRPr lang="tr-TR" b="1" dirty="0" smtClean="0">
              <a:solidFill>
                <a:srgbClr val="000000"/>
              </a:solidFill>
              <a:latin typeface="Times New Roman" pitchFamily="18" charset="0"/>
            </a:endParaRPr>
          </a:p>
          <a:p>
            <a:pPr marL="0" indent="0">
              <a:lnSpc>
                <a:spcPct val="80000"/>
              </a:lnSpc>
              <a:buClr>
                <a:srgbClr val="00FF00"/>
              </a:buClr>
              <a:buNone/>
            </a:pPr>
            <a:r>
              <a:rPr lang="tr-TR" sz="2800" dirty="0" smtClean="0">
                <a:solidFill>
                  <a:srgbClr val="000000"/>
                </a:solidFill>
                <a:latin typeface="Times New Roman" pitchFamily="18" charset="0"/>
              </a:rPr>
              <a:t>      Enzim ile </a:t>
            </a:r>
            <a:r>
              <a:rPr lang="tr-TR" sz="2800" dirty="0" err="1" smtClean="0">
                <a:solidFill>
                  <a:srgbClr val="000000"/>
                </a:solidFill>
                <a:latin typeface="Times New Roman" pitchFamily="18" charset="0"/>
              </a:rPr>
              <a:t>substrat</a:t>
            </a:r>
            <a:r>
              <a:rPr lang="tr-TR" sz="2800" dirty="0" smtClean="0">
                <a:solidFill>
                  <a:srgbClr val="000000"/>
                </a:solidFill>
                <a:latin typeface="Times New Roman" pitchFamily="18" charset="0"/>
              </a:rPr>
              <a:t> </a:t>
            </a:r>
            <a:r>
              <a:rPr lang="tr-TR" sz="2800" dirty="0" err="1" smtClean="0">
                <a:solidFill>
                  <a:srgbClr val="000000"/>
                </a:solidFill>
                <a:latin typeface="Times New Roman" pitchFamily="18" charset="0"/>
              </a:rPr>
              <a:t>biribirlerine</a:t>
            </a:r>
            <a:r>
              <a:rPr lang="tr-TR" sz="2800" dirty="0" smtClean="0">
                <a:solidFill>
                  <a:srgbClr val="000000"/>
                </a:solidFill>
                <a:latin typeface="Times New Roman" pitchFamily="18" charset="0"/>
              </a:rPr>
              <a:t> </a:t>
            </a:r>
            <a:r>
              <a:rPr lang="tr-TR" sz="2800" b="1" dirty="0" smtClean="0">
                <a:solidFill>
                  <a:srgbClr val="0000FF"/>
                </a:solidFill>
                <a:latin typeface="Times New Roman" pitchFamily="18" charset="0"/>
              </a:rPr>
              <a:t>hidrojen, elektrostatik</a:t>
            </a:r>
            <a:r>
              <a:rPr lang="tr-TR" sz="2800" dirty="0" smtClean="0">
                <a:solidFill>
                  <a:srgbClr val="0000FF"/>
                </a:solidFill>
                <a:latin typeface="Times New Roman" pitchFamily="18" charset="0"/>
              </a:rPr>
              <a:t> </a:t>
            </a:r>
            <a:r>
              <a:rPr lang="tr-TR" sz="2800" dirty="0" smtClean="0">
                <a:solidFill>
                  <a:srgbClr val="000000"/>
                </a:solidFill>
                <a:latin typeface="Times New Roman" pitchFamily="18" charset="0"/>
              </a:rPr>
              <a:t>ve </a:t>
            </a:r>
            <a:r>
              <a:rPr lang="tr-TR" sz="2800" b="1" dirty="0" smtClean="0">
                <a:solidFill>
                  <a:srgbClr val="0000FF"/>
                </a:solidFill>
                <a:latin typeface="Times New Roman" pitchFamily="18" charset="0"/>
              </a:rPr>
              <a:t>Van der </a:t>
            </a:r>
            <a:r>
              <a:rPr lang="tr-TR" sz="2800" b="1" dirty="0" err="1" smtClean="0">
                <a:solidFill>
                  <a:srgbClr val="0000FF"/>
                </a:solidFill>
                <a:latin typeface="Times New Roman" pitchFamily="18" charset="0"/>
              </a:rPr>
              <a:t>Waals</a:t>
            </a:r>
            <a:r>
              <a:rPr lang="tr-TR" sz="2800" dirty="0" smtClean="0">
                <a:solidFill>
                  <a:srgbClr val="000000"/>
                </a:solidFill>
                <a:latin typeface="Times New Roman" pitchFamily="18" charset="0"/>
              </a:rPr>
              <a:t> bağları gibi </a:t>
            </a:r>
            <a:r>
              <a:rPr lang="tr-TR" sz="2800" b="1" i="1" dirty="0" err="1" smtClean="0">
                <a:solidFill>
                  <a:schemeClr val="accent4">
                    <a:lumMod val="75000"/>
                  </a:schemeClr>
                </a:solidFill>
                <a:latin typeface="Times New Roman" pitchFamily="18" charset="0"/>
              </a:rPr>
              <a:t>non</a:t>
            </a:r>
            <a:r>
              <a:rPr lang="tr-TR" sz="2800" b="1" i="1" dirty="0" smtClean="0">
                <a:solidFill>
                  <a:schemeClr val="accent4">
                    <a:lumMod val="75000"/>
                  </a:schemeClr>
                </a:solidFill>
                <a:latin typeface="Times New Roman" pitchFamily="18" charset="0"/>
              </a:rPr>
              <a:t> </a:t>
            </a:r>
            <a:r>
              <a:rPr lang="tr-TR" sz="2800" b="1" i="1" dirty="0" err="1" smtClean="0">
                <a:solidFill>
                  <a:schemeClr val="accent4">
                    <a:lumMod val="75000"/>
                  </a:schemeClr>
                </a:solidFill>
                <a:latin typeface="Times New Roman" pitchFamily="18" charset="0"/>
              </a:rPr>
              <a:t>kovalent</a:t>
            </a:r>
            <a:r>
              <a:rPr lang="tr-TR" sz="2800" b="1" i="1" dirty="0" smtClean="0">
                <a:solidFill>
                  <a:schemeClr val="accent4">
                    <a:lumMod val="75000"/>
                  </a:schemeClr>
                </a:solidFill>
                <a:latin typeface="Times New Roman" pitchFamily="18" charset="0"/>
              </a:rPr>
              <a:t> </a:t>
            </a:r>
            <a:r>
              <a:rPr lang="tr-TR" sz="2800" i="1" dirty="0" smtClean="0">
                <a:solidFill>
                  <a:srgbClr val="000000"/>
                </a:solidFill>
                <a:latin typeface="Times New Roman" pitchFamily="18" charset="0"/>
              </a:rPr>
              <a:t>(zayıf) bağlarla </a:t>
            </a:r>
            <a:r>
              <a:rPr lang="tr-TR" sz="2800" dirty="0" smtClean="0">
                <a:solidFill>
                  <a:srgbClr val="000000"/>
                </a:solidFill>
                <a:latin typeface="Times New Roman" pitchFamily="18" charset="0"/>
              </a:rPr>
              <a:t>bağlanır.</a:t>
            </a:r>
          </a:p>
          <a:p>
            <a:pPr marL="0" indent="0">
              <a:lnSpc>
                <a:spcPct val="80000"/>
              </a:lnSpc>
              <a:buClr>
                <a:srgbClr val="00FF00"/>
              </a:buClr>
              <a:buFont typeface="Wingdings" pitchFamily="2" charset="2"/>
              <a:buChar char="§"/>
            </a:pPr>
            <a:endParaRPr lang="tr-TR" dirty="0" smtClean="0">
              <a:solidFill>
                <a:srgbClr val="000000"/>
              </a:solidFill>
              <a:latin typeface="Times New Roman" pitchFamily="18" charset="0"/>
            </a:endParaRPr>
          </a:p>
          <a:p>
            <a:pPr marL="0" indent="0">
              <a:lnSpc>
                <a:spcPct val="80000"/>
              </a:lnSpc>
              <a:buClr>
                <a:srgbClr val="00FF00"/>
              </a:buClr>
              <a:buNone/>
            </a:pPr>
            <a:r>
              <a:rPr lang="tr-TR" sz="2800" dirty="0" smtClean="0">
                <a:solidFill>
                  <a:srgbClr val="000000"/>
                </a:solidFill>
                <a:latin typeface="Times New Roman" pitchFamily="18" charset="0"/>
              </a:rPr>
              <a:t>        Zayıf bağlar ve bazı kuvvetli bağlar, aktif bölgelerin </a:t>
            </a:r>
            <a:r>
              <a:rPr lang="tr-TR" sz="2800" dirty="0" err="1" smtClean="0">
                <a:solidFill>
                  <a:srgbClr val="000000"/>
                </a:solidFill>
                <a:latin typeface="Times New Roman" pitchFamily="18" charset="0"/>
              </a:rPr>
              <a:t>aminoasidlerini</a:t>
            </a:r>
            <a:r>
              <a:rPr lang="tr-TR" sz="2800" dirty="0" smtClean="0">
                <a:solidFill>
                  <a:srgbClr val="000000"/>
                </a:solidFill>
                <a:latin typeface="Times New Roman" pitchFamily="18" charset="0"/>
              </a:rPr>
              <a:t> </a:t>
            </a:r>
            <a:r>
              <a:rPr lang="tr-TR" sz="2800" dirty="0" err="1" smtClean="0">
                <a:solidFill>
                  <a:srgbClr val="000000"/>
                </a:solidFill>
                <a:latin typeface="Times New Roman" pitchFamily="18" charset="0"/>
              </a:rPr>
              <a:t>biribirlerine</a:t>
            </a:r>
            <a:r>
              <a:rPr lang="tr-TR" sz="2800" dirty="0" smtClean="0">
                <a:solidFill>
                  <a:srgbClr val="000000"/>
                </a:solidFill>
                <a:latin typeface="Times New Roman" pitchFamily="18" charset="0"/>
              </a:rPr>
              <a:t> yanaştırmada önemli rol oynarlar.</a:t>
            </a:r>
          </a:p>
          <a:p>
            <a:endParaRPr lang="tr-TR" dirty="0"/>
          </a:p>
        </p:txBody>
      </p:sp>
      <p:cxnSp>
        <p:nvCxnSpPr>
          <p:cNvPr id="5" name="4 Düz Ok Bağlayıcısı"/>
          <p:cNvCxnSpPr/>
          <p:nvPr/>
        </p:nvCxnSpPr>
        <p:spPr>
          <a:xfrm>
            <a:off x="1619672" y="2132856"/>
            <a:ext cx="93610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9 Düz Ok Bağlayıcısı"/>
          <p:cNvCxnSpPr/>
          <p:nvPr/>
        </p:nvCxnSpPr>
        <p:spPr>
          <a:xfrm flipH="1">
            <a:off x="1619672" y="2276872"/>
            <a:ext cx="86409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15 Düz Ok Bağlayıcısı"/>
          <p:cNvCxnSpPr/>
          <p:nvPr/>
        </p:nvCxnSpPr>
        <p:spPr>
          <a:xfrm>
            <a:off x="3563888" y="2132856"/>
            <a:ext cx="122413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17 Düz Ok Bağlayıcısı"/>
          <p:cNvCxnSpPr/>
          <p:nvPr/>
        </p:nvCxnSpPr>
        <p:spPr>
          <a:xfrm>
            <a:off x="5796136" y="2204864"/>
            <a:ext cx="93610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19 Düz Ok Bağlayıcısı"/>
          <p:cNvCxnSpPr/>
          <p:nvPr/>
        </p:nvCxnSpPr>
        <p:spPr>
          <a:xfrm flipH="1">
            <a:off x="3563888" y="2276872"/>
            <a:ext cx="115212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a:bodyPr>
          <a:lstStyle/>
          <a:p>
            <a:pPr algn="just"/>
            <a:r>
              <a:rPr lang="tr-TR" sz="2800" dirty="0" smtClean="0">
                <a:latin typeface="Times New Roman" pitchFamily="18" charset="0"/>
              </a:rPr>
              <a:t>Enzimle katalizlenen bir reaksiyonun ayırt edici özelliği, enzim üzerinde </a:t>
            </a:r>
            <a:r>
              <a:rPr lang="tr-TR" sz="2800" b="1" dirty="0" smtClean="0">
                <a:latin typeface="Times New Roman" pitchFamily="18" charset="0"/>
              </a:rPr>
              <a:t>aktif merkez</a:t>
            </a:r>
            <a:r>
              <a:rPr lang="tr-TR" sz="2800" dirty="0" smtClean="0">
                <a:latin typeface="Times New Roman" pitchFamily="18" charset="0"/>
              </a:rPr>
              <a:t> denen bir cep sınırları içinde meydana gelmesidir. </a:t>
            </a:r>
          </a:p>
          <a:p>
            <a:pPr algn="just"/>
            <a:r>
              <a:rPr lang="tr-TR" sz="2800" dirty="0" smtClean="0">
                <a:latin typeface="Times New Roman" pitchFamily="18" charset="0"/>
              </a:rPr>
              <a:t>Enzimin etki ettiği maddeye </a:t>
            </a:r>
            <a:r>
              <a:rPr lang="tr-TR" sz="2800" b="1" dirty="0" err="1" smtClean="0">
                <a:latin typeface="Times New Roman" pitchFamily="18" charset="0"/>
              </a:rPr>
              <a:t>substrat</a:t>
            </a:r>
            <a:r>
              <a:rPr lang="tr-TR" sz="2800" dirty="0" smtClean="0">
                <a:latin typeface="Times New Roman" pitchFamily="18" charset="0"/>
              </a:rPr>
              <a:t> denir. </a:t>
            </a:r>
          </a:p>
          <a:p>
            <a:pPr algn="just"/>
            <a:r>
              <a:rPr lang="tr-TR" sz="2800" dirty="0" smtClean="0">
                <a:latin typeface="Times New Roman" pitchFamily="18" charset="0"/>
              </a:rPr>
              <a:t>Aktif merkez, enzim molekülü üzerinde, </a:t>
            </a:r>
            <a:r>
              <a:rPr lang="tr-TR" sz="2800" dirty="0" err="1" smtClean="0">
                <a:latin typeface="Times New Roman" pitchFamily="18" charset="0"/>
              </a:rPr>
              <a:t>substrat</a:t>
            </a:r>
            <a:r>
              <a:rPr lang="tr-TR" sz="2800" dirty="0" smtClean="0">
                <a:latin typeface="Times New Roman" pitchFamily="18" charset="0"/>
              </a:rPr>
              <a:t> bağlama özelliğine sahip özel bölgedir; </a:t>
            </a:r>
            <a:r>
              <a:rPr lang="tr-TR" sz="2800" dirty="0" err="1" smtClean="0">
                <a:latin typeface="Times New Roman" pitchFamily="18" charset="0"/>
              </a:rPr>
              <a:t>substratı</a:t>
            </a:r>
            <a:r>
              <a:rPr lang="tr-TR" sz="2800" dirty="0" smtClean="0">
                <a:latin typeface="Times New Roman" pitchFamily="18" charset="0"/>
              </a:rPr>
              <a:t> tutar ve enzim-</a:t>
            </a:r>
            <a:r>
              <a:rPr lang="tr-TR" sz="2800" dirty="0" err="1" smtClean="0">
                <a:latin typeface="Times New Roman" pitchFamily="18" charset="0"/>
              </a:rPr>
              <a:t>substrat</a:t>
            </a:r>
            <a:r>
              <a:rPr lang="tr-TR" sz="2800" dirty="0" smtClean="0">
                <a:latin typeface="Times New Roman" pitchFamily="18" charset="0"/>
              </a:rPr>
              <a:t> kompleksi oluşur, </a:t>
            </a:r>
            <a:r>
              <a:rPr lang="tr-TR" sz="2800" dirty="0" err="1" smtClean="0">
                <a:latin typeface="Times New Roman" pitchFamily="18" charset="0"/>
              </a:rPr>
              <a:t>substratın</a:t>
            </a:r>
            <a:r>
              <a:rPr lang="tr-TR" sz="2800" dirty="0" smtClean="0">
                <a:latin typeface="Times New Roman" pitchFamily="18" charset="0"/>
              </a:rPr>
              <a:t> ürüne dönüşmesiyle oluşan enzim-ürün kompleksinden enzimin ayrılmasıyla ürün serbestleşir.</a:t>
            </a:r>
          </a:p>
          <a:p>
            <a:endParaRPr lang="tr-TR" dirty="0"/>
          </a:p>
        </p:txBody>
      </p:sp>
      <p:pic>
        <p:nvPicPr>
          <p:cNvPr id="4" name="Picture 9"/>
          <p:cNvPicPr>
            <a:picLocks noChangeAspect="1" noChangeArrowheads="1"/>
          </p:cNvPicPr>
          <p:nvPr/>
        </p:nvPicPr>
        <p:blipFill>
          <a:blip r:embed="rId2" cstate="print"/>
          <a:srcRect/>
          <a:stretch>
            <a:fillRect/>
          </a:stretch>
        </p:blipFill>
        <p:spPr bwMode="auto">
          <a:xfrm>
            <a:off x="2915816" y="3573016"/>
            <a:ext cx="6228184" cy="792088"/>
          </a:xfrm>
          <a:prstGeom prst="rect">
            <a:avLst/>
          </a:prstGeom>
          <a:noFill/>
          <a:ln w="9525">
            <a:noFill/>
            <a:miter lim="800000"/>
            <a:headEnd/>
            <a:tailEnd/>
          </a:ln>
        </p:spPr>
      </p:pic>
      <p:pic>
        <p:nvPicPr>
          <p:cNvPr id="5" name="Picture 10"/>
          <p:cNvPicPr>
            <a:picLocks noChangeAspect="1" noChangeArrowheads="1"/>
          </p:cNvPicPr>
          <p:nvPr/>
        </p:nvPicPr>
        <p:blipFill>
          <a:blip r:embed="rId3" cstate="print"/>
          <a:srcRect t="7167" b="9666"/>
          <a:stretch>
            <a:fillRect/>
          </a:stretch>
        </p:blipFill>
        <p:spPr bwMode="auto">
          <a:xfrm>
            <a:off x="611188" y="4221088"/>
            <a:ext cx="7921252" cy="244827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4932040" cy="6858000"/>
          </a:xfrm>
        </p:spPr>
        <p:txBody>
          <a:bodyPr>
            <a:normAutofit fontScale="77500" lnSpcReduction="20000"/>
          </a:bodyPr>
          <a:lstStyle/>
          <a:p>
            <a:pPr algn="just">
              <a:lnSpc>
                <a:spcPct val="90000"/>
              </a:lnSpc>
            </a:pPr>
            <a:r>
              <a:rPr lang="tr-TR" dirty="0" smtClean="0">
                <a:latin typeface="Times New Roman" pitchFamily="18" charset="0"/>
              </a:rPr>
              <a:t>Aktif bölge </a:t>
            </a:r>
            <a:r>
              <a:rPr lang="tr-TR" dirty="0" err="1" smtClean="0">
                <a:latin typeface="Times New Roman" pitchFamily="18" charset="0"/>
              </a:rPr>
              <a:t>substratın</a:t>
            </a:r>
            <a:r>
              <a:rPr lang="tr-TR" dirty="0" smtClean="0">
                <a:latin typeface="Times New Roman" pitchFamily="18" charset="0"/>
              </a:rPr>
              <a:t> bağlanacağı basit bir yuva değildir. </a:t>
            </a:r>
            <a:r>
              <a:rPr lang="tr-TR" dirty="0" err="1" smtClean="0">
                <a:latin typeface="Times New Roman" pitchFamily="18" charset="0"/>
              </a:rPr>
              <a:t>Substratın</a:t>
            </a:r>
            <a:r>
              <a:rPr lang="tr-TR" dirty="0" smtClean="0">
                <a:latin typeface="Times New Roman" pitchFamily="18" charset="0"/>
              </a:rPr>
              <a:t> ürüne dönüşümünü hızlandıracak birçok mekanizmayı yürüten moleküler bir </a:t>
            </a:r>
            <a:r>
              <a:rPr lang="tr-TR" dirty="0" err="1" smtClean="0">
                <a:latin typeface="Times New Roman" pitchFamily="18" charset="0"/>
              </a:rPr>
              <a:t>makinadır</a:t>
            </a:r>
            <a:r>
              <a:rPr lang="tr-TR" dirty="0" smtClean="0">
                <a:latin typeface="Times New Roman" pitchFamily="18" charset="0"/>
              </a:rPr>
              <a:t>.</a:t>
            </a:r>
          </a:p>
          <a:p>
            <a:pPr algn="just">
              <a:lnSpc>
                <a:spcPct val="90000"/>
              </a:lnSpc>
            </a:pPr>
            <a:r>
              <a:rPr lang="tr-TR" dirty="0" smtClean="0">
                <a:latin typeface="Times New Roman" pitchFamily="18" charset="0"/>
              </a:rPr>
              <a:t>Bir </a:t>
            </a:r>
            <a:r>
              <a:rPr lang="tr-TR" dirty="0" err="1" smtClean="0">
                <a:latin typeface="Times New Roman" pitchFamily="18" charset="0"/>
              </a:rPr>
              <a:t>substrat</a:t>
            </a:r>
            <a:r>
              <a:rPr lang="tr-TR" dirty="0" smtClean="0">
                <a:latin typeface="Times New Roman" pitchFamily="18" charset="0"/>
              </a:rPr>
              <a:t> molekülü, aktif merkezin içine yerleştiği zaman, enzim </a:t>
            </a:r>
            <a:r>
              <a:rPr lang="tr-TR" dirty="0" err="1" smtClean="0">
                <a:latin typeface="Times New Roman" pitchFamily="18" charset="0"/>
              </a:rPr>
              <a:t>substrat</a:t>
            </a:r>
            <a:r>
              <a:rPr lang="tr-TR" dirty="0" smtClean="0">
                <a:latin typeface="Times New Roman" pitchFamily="18" charset="0"/>
              </a:rPr>
              <a:t> molekülünü tutar ve ürün molekülüne dönüştürür. Bu olay sonucunda, enzim-ürün kompleksi oluşur. Ürün molekülü daha sonra aktif merkezi terk eder. Ve sonuçta, enzim ve ürün ayrılarak, enzim hiç değişmeden tepkimeden çıkar.</a:t>
            </a:r>
          </a:p>
          <a:p>
            <a:pPr algn="just">
              <a:lnSpc>
                <a:spcPct val="90000"/>
              </a:lnSpc>
            </a:pPr>
            <a:r>
              <a:rPr lang="tr-TR" dirty="0" smtClean="0">
                <a:latin typeface="Times New Roman" pitchFamily="18" charset="0"/>
              </a:rPr>
              <a:t>Enzimler girdikleri reaksiyon sonucunda bozulmazlar ve tekrar tekrar kullanılırlar. Yani enzim-ürün kompleksi ayrıldıktan sonra, enzim bir başka </a:t>
            </a:r>
            <a:r>
              <a:rPr lang="tr-TR" dirty="0" err="1" smtClean="0">
                <a:latin typeface="Times New Roman" pitchFamily="18" charset="0"/>
              </a:rPr>
              <a:t>substrat</a:t>
            </a:r>
            <a:r>
              <a:rPr lang="tr-TR" dirty="0" smtClean="0">
                <a:latin typeface="Times New Roman" pitchFamily="18" charset="0"/>
              </a:rPr>
              <a:t> molekülüne aynı şeyleri yapmak için hazırdır.</a:t>
            </a:r>
          </a:p>
          <a:p>
            <a:endParaRPr lang="tr-TR" dirty="0"/>
          </a:p>
        </p:txBody>
      </p:sp>
      <p:pic>
        <p:nvPicPr>
          <p:cNvPr id="4" name="Picture 5"/>
          <p:cNvPicPr>
            <a:picLocks noChangeAspect="1" noChangeArrowheads="1"/>
          </p:cNvPicPr>
          <p:nvPr/>
        </p:nvPicPr>
        <p:blipFill>
          <a:blip r:embed="rId2" cstate="print"/>
          <a:srcRect/>
          <a:stretch>
            <a:fillRect/>
          </a:stretch>
        </p:blipFill>
        <p:spPr bwMode="auto">
          <a:xfrm>
            <a:off x="5076056" y="0"/>
            <a:ext cx="4067943" cy="6669359"/>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a:bodyPr>
          <a:lstStyle/>
          <a:p>
            <a:pPr algn="ctr">
              <a:lnSpc>
                <a:spcPct val="90000"/>
              </a:lnSpc>
              <a:buNone/>
            </a:pPr>
            <a:r>
              <a:rPr lang="tr-TR" sz="2800" b="1" dirty="0" smtClean="0">
                <a:latin typeface="Times New Roman" pitchFamily="18" charset="0"/>
              </a:rPr>
              <a:t>Aktif merkez için, enzim-</a:t>
            </a:r>
            <a:r>
              <a:rPr lang="tr-TR" sz="2800" b="1" dirty="0" err="1" smtClean="0">
                <a:latin typeface="Times New Roman" pitchFamily="18" charset="0"/>
              </a:rPr>
              <a:t>substrat</a:t>
            </a:r>
            <a:r>
              <a:rPr lang="tr-TR" sz="2800" b="1" dirty="0" smtClean="0">
                <a:latin typeface="Times New Roman" pitchFamily="18" charset="0"/>
              </a:rPr>
              <a:t> bağlanmasını açıklayan iki model ileri sürülmüştür </a:t>
            </a:r>
          </a:p>
          <a:p>
            <a:pPr algn="just">
              <a:lnSpc>
                <a:spcPct val="90000"/>
              </a:lnSpc>
            </a:pPr>
            <a:r>
              <a:rPr lang="tr-TR" sz="2800" b="1" dirty="0" err="1" smtClean="0">
                <a:latin typeface="Times New Roman" pitchFamily="18" charset="0"/>
              </a:rPr>
              <a:t>Fisher’in</a:t>
            </a:r>
            <a:r>
              <a:rPr lang="tr-TR" sz="2800" b="1" dirty="0" smtClean="0">
                <a:latin typeface="Times New Roman" pitchFamily="18" charset="0"/>
              </a:rPr>
              <a:t> anahtar-kilit modelinde</a:t>
            </a:r>
            <a:r>
              <a:rPr lang="tr-TR" sz="2800" dirty="0" smtClean="0">
                <a:latin typeface="Times New Roman" pitchFamily="18" charset="0"/>
              </a:rPr>
              <a:t>, </a:t>
            </a:r>
            <a:r>
              <a:rPr lang="tr-TR" sz="2800" dirty="0" err="1" smtClean="0">
                <a:latin typeface="Times New Roman" pitchFamily="18" charset="0"/>
              </a:rPr>
              <a:t>substrat</a:t>
            </a:r>
            <a:r>
              <a:rPr lang="tr-TR" sz="2800" dirty="0" smtClean="0">
                <a:latin typeface="Times New Roman" pitchFamily="18" charset="0"/>
              </a:rPr>
              <a:t> ve enzimin aktif yerinin birbirine uyacak şekilde önceden belirlenmiş olduğu varsayılır.</a:t>
            </a:r>
          </a:p>
          <a:p>
            <a:pPr algn="just">
              <a:lnSpc>
                <a:spcPct val="90000"/>
              </a:lnSpc>
            </a:pPr>
            <a:r>
              <a:rPr lang="tr-TR" sz="2800" b="1" dirty="0" err="1" smtClean="0">
                <a:latin typeface="Times New Roman" pitchFamily="18" charset="0"/>
              </a:rPr>
              <a:t>Koshland’ın</a:t>
            </a:r>
            <a:r>
              <a:rPr lang="tr-TR" sz="2800" b="1" dirty="0" smtClean="0">
                <a:latin typeface="Times New Roman" pitchFamily="18" charset="0"/>
              </a:rPr>
              <a:t> uyum oluşturma modeline göre</a:t>
            </a:r>
            <a:r>
              <a:rPr lang="tr-TR" sz="2800" dirty="0" smtClean="0">
                <a:latin typeface="Times New Roman" pitchFamily="18" charset="0"/>
              </a:rPr>
              <a:t>; aktif merkez esnek yapıdadır; </a:t>
            </a:r>
            <a:r>
              <a:rPr lang="tr-TR" sz="2800" dirty="0" err="1" smtClean="0">
                <a:latin typeface="Times New Roman" pitchFamily="18" charset="0"/>
              </a:rPr>
              <a:t>substrat</a:t>
            </a:r>
            <a:r>
              <a:rPr lang="tr-TR" sz="2800" dirty="0" smtClean="0">
                <a:latin typeface="Times New Roman" pitchFamily="18" charset="0"/>
              </a:rPr>
              <a:t> varlığında, proteinin tersiyer yapısında oluşan bir değişiklikle, enzim </a:t>
            </a:r>
            <a:r>
              <a:rPr lang="tr-TR" sz="2800" dirty="0" err="1" smtClean="0">
                <a:latin typeface="Times New Roman" pitchFamily="18" charset="0"/>
              </a:rPr>
              <a:t>substratını</a:t>
            </a:r>
            <a:r>
              <a:rPr lang="tr-TR" sz="2800" dirty="0" smtClean="0">
                <a:latin typeface="Times New Roman" pitchFamily="18" charset="0"/>
              </a:rPr>
              <a:t> en doğru biçimde bağlayacak biçimsel bir değişikliğe uğrar. </a:t>
            </a:r>
          </a:p>
          <a:p>
            <a:endParaRPr lang="tr-TR" dirty="0"/>
          </a:p>
        </p:txBody>
      </p:sp>
      <p:pic>
        <p:nvPicPr>
          <p:cNvPr id="4" name="Picture 7" descr="enzim etkisinde anahtar-kilit modeli"/>
          <p:cNvPicPr>
            <a:picLocks noChangeAspect="1" noChangeArrowheads="1"/>
          </p:cNvPicPr>
          <p:nvPr/>
        </p:nvPicPr>
        <p:blipFill>
          <a:blip r:embed="rId2" cstate="print"/>
          <a:srcRect/>
          <a:stretch>
            <a:fillRect/>
          </a:stretch>
        </p:blipFill>
        <p:spPr bwMode="auto">
          <a:xfrm>
            <a:off x="395536" y="3717032"/>
            <a:ext cx="3816424" cy="3140968"/>
          </a:xfrm>
          <a:prstGeom prst="rect">
            <a:avLst/>
          </a:prstGeom>
          <a:noFill/>
          <a:ln w="9525">
            <a:noFill/>
            <a:miter lim="800000"/>
            <a:headEnd/>
            <a:tailEnd/>
          </a:ln>
        </p:spPr>
      </p:pic>
      <p:pic>
        <p:nvPicPr>
          <p:cNvPr id="5" name="Picture 8" descr="enzim etkisinde uyum oluşturma modeli"/>
          <p:cNvPicPr>
            <a:picLocks noChangeAspect="1" noChangeArrowheads="1"/>
          </p:cNvPicPr>
          <p:nvPr/>
        </p:nvPicPr>
        <p:blipFill>
          <a:blip r:embed="rId3" cstate="print"/>
          <a:srcRect/>
          <a:stretch>
            <a:fillRect/>
          </a:stretch>
        </p:blipFill>
        <p:spPr bwMode="auto">
          <a:xfrm>
            <a:off x="4859338" y="3645025"/>
            <a:ext cx="3817118" cy="3041526"/>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323528" y="2204864"/>
            <a:ext cx="8640959" cy="3456384"/>
          </a:xfrm>
          <a:prstGeom prst="rect">
            <a:avLst/>
          </a:prstGeom>
          <a:noFill/>
          <a:ln w="9525">
            <a:noFill/>
            <a:miter lim="800000"/>
            <a:headEnd/>
            <a:tailEnd/>
          </a:ln>
        </p:spPr>
      </p:pic>
      <p:sp>
        <p:nvSpPr>
          <p:cNvPr id="5" name="4 Dikdörtgen"/>
          <p:cNvSpPr/>
          <p:nvPr/>
        </p:nvSpPr>
        <p:spPr>
          <a:xfrm>
            <a:off x="0" y="1196752"/>
            <a:ext cx="9144000" cy="861774"/>
          </a:xfrm>
          <a:prstGeom prst="rect">
            <a:avLst/>
          </a:prstGeom>
        </p:spPr>
        <p:txBody>
          <a:bodyPr wrap="square">
            <a:spAutoFit/>
          </a:bodyPr>
          <a:lstStyle/>
          <a:p>
            <a:endParaRPr lang="tr-TR" dirty="0" smtClean="0"/>
          </a:p>
          <a:p>
            <a:r>
              <a:rPr lang="nb-NO" sz="3200" b="1" dirty="0" smtClean="0"/>
              <a:t>Hekzokinaz da oluşan konformasyonal değişiklik </a:t>
            </a:r>
            <a:endParaRPr lang="tr-TR"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lstStyle/>
          <a:p>
            <a:pPr>
              <a:buNone/>
            </a:pPr>
            <a:r>
              <a:rPr lang="tr-TR" sz="2800" dirty="0" smtClean="0">
                <a:solidFill>
                  <a:srgbClr val="0000FF"/>
                </a:solidFill>
                <a:latin typeface="Times New Roman" pitchFamily="18" charset="0"/>
              </a:rPr>
              <a:t>    </a:t>
            </a:r>
            <a:r>
              <a:rPr lang="tr-TR" sz="2800" b="1" dirty="0" smtClean="0">
                <a:solidFill>
                  <a:srgbClr val="0000FF"/>
                </a:solidFill>
                <a:latin typeface="Times New Roman" pitchFamily="18" charset="0"/>
              </a:rPr>
              <a:t>Birçok enzimin katalitik bölgesinde aşağıdaki</a:t>
            </a:r>
          </a:p>
          <a:p>
            <a:pPr>
              <a:buNone/>
            </a:pPr>
            <a:r>
              <a:rPr lang="tr-TR" sz="2800" b="1" dirty="0" smtClean="0">
                <a:solidFill>
                  <a:srgbClr val="0000FF"/>
                </a:solidFill>
                <a:latin typeface="Times New Roman" pitchFamily="18" charset="0"/>
              </a:rPr>
              <a:t>aminoasitler yer alır:</a:t>
            </a:r>
          </a:p>
          <a:p>
            <a:pPr>
              <a:buNone/>
            </a:pPr>
            <a:r>
              <a:rPr lang="tr-TR" sz="2800" b="1" dirty="0" smtClean="0">
                <a:solidFill>
                  <a:srgbClr val="FF3399"/>
                </a:solidFill>
                <a:latin typeface="Times New Roman" pitchFamily="18" charset="0"/>
              </a:rPr>
              <a:t>      </a:t>
            </a:r>
            <a:r>
              <a:rPr lang="tr-TR" sz="2800" dirty="0" smtClean="0">
                <a:solidFill>
                  <a:srgbClr val="FF3399"/>
                </a:solidFill>
                <a:latin typeface="Times New Roman" pitchFamily="18" charset="0"/>
              </a:rPr>
              <a:t>Serin</a:t>
            </a:r>
            <a:r>
              <a:rPr lang="tr-TR" sz="2800" b="1" dirty="0" smtClean="0">
                <a:solidFill>
                  <a:srgbClr val="FF3399"/>
                </a:solidFill>
                <a:latin typeface="Times New Roman" pitchFamily="18" charset="0"/>
              </a:rPr>
              <a:t>, </a:t>
            </a:r>
            <a:r>
              <a:rPr lang="tr-TR" sz="2800" b="1" dirty="0" err="1" smtClean="0">
                <a:solidFill>
                  <a:srgbClr val="FF3399"/>
                </a:solidFill>
                <a:latin typeface="Times New Roman" pitchFamily="18" charset="0"/>
              </a:rPr>
              <a:t>sistein</a:t>
            </a:r>
            <a:r>
              <a:rPr lang="tr-TR" sz="2800" b="1" dirty="0" smtClean="0">
                <a:solidFill>
                  <a:srgbClr val="FF3399"/>
                </a:solidFill>
                <a:latin typeface="Times New Roman" pitchFamily="18" charset="0"/>
              </a:rPr>
              <a:t>, </a:t>
            </a:r>
            <a:r>
              <a:rPr lang="tr-TR" sz="2800" b="1" dirty="0" err="1" smtClean="0">
                <a:solidFill>
                  <a:srgbClr val="FF3399"/>
                </a:solidFill>
                <a:latin typeface="Times New Roman" pitchFamily="18" charset="0"/>
              </a:rPr>
              <a:t>histidin</a:t>
            </a:r>
            <a:r>
              <a:rPr lang="tr-TR" sz="2800" b="1" dirty="0" smtClean="0">
                <a:solidFill>
                  <a:srgbClr val="FF3399"/>
                </a:solidFill>
                <a:latin typeface="Times New Roman" pitchFamily="18" charset="0"/>
              </a:rPr>
              <a:t>, </a:t>
            </a:r>
            <a:r>
              <a:rPr lang="tr-TR" sz="2800" b="1" dirty="0" err="1" smtClean="0">
                <a:solidFill>
                  <a:srgbClr val="FF3399"/>
                </a:solidFill>
                <a:latin typeface="Times New Roman" pitchFamily="18" charset="0"/>
              </a:rPr>
              <a:t>tirozin</a:t>
            </a:r>
            <a:r>
              <a:rPr lang="tr-TR" sz="2800" b="1" dirty="0" smtClean="0">
                <a:solidFill>
                  <a:srgbClr val="FF3399"/>
                </a:solidFill>
                <a:latin typeface="Times New Roman" pitchFamily="18" charset="0"/>
              </a:rPr>
              <a:t> </a:t>
            </a:r>
            <a:r>
              <a:rPr lang="tr-TR" sz="2800" b="1" dirty="0" smtClean="0">
                <a:solidFill>
                  <a:srgbClr val="000000"/>
                </a:solidFill>
                <a:latin typeface="Times New Roman" pitchFamily="18" charset="0"/>
              </a:rPr>
              <a:t>ve</a:t>
            </a:r>
            <a:r>
              <a:rPr lang="tr-TR" sz="2800" b="1" dirty="0" smtClean="0">
                <a:solidFill>
                  <a:srgbClr val="FF3399"/>
                </a:solidFill>
                <a:latin typeface="Times New Roman" pitchFamily="18" charset="0"/>
              </a:rPr>
              <a:t> </a:t>
            </a:r>
            <a:r>
              <a:rPr lang="tr-TR" sz="2800" b="1" dirty="0" err="1" smtClean="0">
                <a:solidFill>
                  <a:srgbClr val="FF3399"/>
                </a:solidFill>
                <a:latin typeface="Times New Roman" pitchFamily="18" charset="0"/>
              </a:rPr>
              <a:t>lizin</a:t>
            </a:r>
            <a:endParaRPr lang="tr-TR" sz="2800" b="1" dirty="0" smtClean="0">
              <a:solidFill>
                <a:srgbClr val="FF3399"/>
              </a:solidFill>
              <a:latin typeface="Times New Roman" pitchFamily="18" charset="0"/>
            </a:endParaRPr>
          </a:p>
          <a:p>
            <a:endParaRPr lang="tr-TR" dirty="0"/>
          </a:p>
        </p:txBody>
      </p:sp>
      <p:pic>
        <p:nvPicPr>
          <p:cNvPr id="4" name="Picture 4"/>
          <p:cNvPicPr>
            <a:picLocks noChangeAspect="1" noChangeArrowheads="1"/>
          </p:cNvPicPr>
          <p:nvPr/>
        </p:nvPicPr>
        <p:blipFill>
          <a:blip r:embed="rId3" cstate="print"/>
          <a:srcRect/>
          <a:stretch>
            <a:fillRect/>
          </a:stretch>
        </p:blipFill>
        <p:spPr bwMode="auto">
          <a:xfrm>
            <a:off x="683569" y="2132855"/>
            <a:ext cx="5472608" cy="3672409"/>
          </a:xfrm>
          <a:prstGeom prst="rect">
            <a:avLst/>
          </a:prstGeom>
          <a:noFill/>
          <a:ln w="9525">
            <a:noFill/>
            <a:miter lim="800000"/>
            <a:headEnd/>
            <a:tailEnd/>
          </a:ln>
        </p:spPr>
      </p:pic>
      <p:cxnSp>
        <p:nvCxnSpPr>
          <p:cNvPr id="6" name="5 Düz Bağlayıcı"/>
          <p:cNvCxnSpPr/>
          <p:nvPr/>
        </p:nvCxnSpPr>
        <p:spPr>
          <a:xfrm>
            <a:off x="1259632" y="2708920"/>
            <a:ext cx="288032" cy="288032"/>
          </a:xfrm>
          <a:prstGeom prst="line">
            <a:avLst/>
          </a:prstGeom>
          <a:ln>
            <a:solidFill>
              <a:schemeClr val="accent2">
                <a:lumMod val="75000"/>
              </a:schemeClr>
            </a:solidFill>
          </a:ln>
        </p:spPr>
        <p:style>
          <a:lnRef idx="3">
            <a:schemeClr val="dk1"/>
          </a:lnRef>
          <a:fillRef idx="0">
            <a:schemeClr val="dk1"/>
          </a:fillRef>
          <a:effectRef idx="2">
            <a:schemeClr val="dk1"/>
          </a:effectRef>
          <a:fontRef idx="minor">
            <a:schemeClr val="tx1"/>
          </a:fontRef>
        </p:style>
      </p:cxnSp>
      <p:cxnSp>
        <p:nvCxnSpPr>
          <p:cNvPr id="10" name="9 Düz Bağlayıcı"/>
          <p:cNvCxnSpPr/>
          <p:nvPr/>
        </p:nvCxnSpPr>
        <p:spPr>
          <a:xfrm>
            <a:off x="4499992" y="2708920"/>
            <a:ext cx="360040" cy="288032"/>
          </a:xfrm>
          <a:prstGeom prst="line">
            <a:avLst/>
          </a:prstGeom>
          <a:ln>
            <a:solidFill>
              <a:schemeClr val="accent2">
                <a:lumMod val="75000"/>
              </a:schemeClr>
            </a:solidFill>
          </a:ln>
        </p:spPr>
        <p:style>
          <a:lnRef idx="3">
            <a:schemeClr val="dk1"/>
          </a:lnRef>
          <a:fillRef idx="0">
            <a:schemeClr val="dk1"/>
          </a:fillRef>
          <a:effectRef idx="2">
            <a:schemeClr val="dk1"/>
          </a:effectRef>
          <a:fontRef idx="minor">
            <a:schemeClr val="tx1"/>
          </a:fontRef>
        </p:style>
      </p:cxnSp>
      <p:cxnSp>
        <p:nvCxnSpPr>
          <p:cNvPr id="14" name="13 Düz Bağlayıcı"/>
          <p:cNvCxnSpPr/>
          <p:nvPr/>
        </p:nvCxnSpPr>
        <p:spPr>
          <a:xfrm>
            <a:off x="3923928" y="4869160"/>
            <a:ext cx="0" cy="504056"/>
          </a:xfrm>
          <a:prstGeom prst="line">
            <a:avLst/>
          </a:prstGeom>
          <a:ln>
            <a:solidFill>
              <a:schemeClr val="accent2">
                <a:lumMod val="75000"/>
              </a:schemeClr>
            </a:solidFill>
          </a:ln>
        </p:spPr>
        <p:style>
          <a:lnRef idx="3">
            <a:schemeClr val="dk1"/>
          </a:lnRef>
          <a:fillRef idx="0">
            <a:schemeClr val="dk1"/>
          </a:fillRef>
          <a:effectRef idx="2">
            <a:schemeClr val="dk1"/>
          </a:effectRef>
          <a:fontRef idx="minor">
            <a:schemeClr val="tx1"/>
          </a:fontRef>
        </p:style>
      </p:cxnSp>
      <p:cxnSp>
        <p:nvCxnSpPr>
          <p:cNvPr id="20" name="19 Düz Bağlayıcı"/>
          <p:cNvCxnSpPr/>
          <p:nvPr/>
        </p:nvCxnSpPr>
        <p:spPr>
          <a:xfrm>
            <a:off x="2051720" y="4149080"/>
            <a:ext cx="504056" cy="216024"/>
          </a:xfrm>
          <a:prstGeom prst="line">
            <a:avLst/>
          </a:prstGeom>
          <a:ln>
            <a:solidFill>
              <a:schemeClr val="accent2">
                <a:lumMod val="75000"/>
              </a:schemeClr>
            </a:solidFill>
          </a:ln>
        </p:spPr>
        <p:style>
          <a:lnRef idx="3">
            <a:schemeClr val="dk1"/>
          </a:lnRef>
          <a:fillRef idx="0">
            <a:schemeClr val="dk1"/>
          </a:fillRef>
          <a:effectRef idx="2">
            <a:schemeClr val="dk1"/>
          </a:effectRef>
          <a:fontRef idx="minor">
            <a:schemeClr val="tx1"/>
          </a:fontRef>
        </p:style>
      </p:cxnSp>
      <p:sp>
        <p:nvSpPr>
          <p:cNvPr id="23" name="22 Metin kutusu"/>
          <p:cNvSpPr txBox="1"/>
          <p:nvPr/>
        </p:nvSpPr>
        <p:spPr>
          <a:xfrm rot="327892">
            <a:off x="1050122" y="2292139"/>
            <a:ext cx="401906"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24" name="23 Metin kutusu"/>
          <p:cNvSpPr txBox="1"/>
          <p:nvPr/>
        </p:nvSpPr>
        <p:spPr>
          <a:xfrm>
            <a:off x="1547664" y="2852936"/>
            <a:ext cx="570608"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25" name="24 Metin kutusu"/>
          <p:cNvSpPr txBox="1"/>
          <p:nvPr/>
        </p:nvSpPr>
        <p:spPr>
          <a:xfrm>
            <a:off x="4211960" y="2204864"/>
            <a:ext cx="360040"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26" name="25 Metin kutusu"/>
          <p:cNvSpPr txBox="1"/>
          <p:nvPr/>
        </p:nvSpPr>
        <p:spPr>
          <a:xfrm>
            <a:off x="4788024" y="2924944"/>
            <a:ext cx="576064" cy="523220"/>
          </a:xfrm>
          <a:prstGeom prst="rect">
            <a:avLst/>
          </a:prstGeom>
          <a:noFill/>
        </p:spPr>
        <p:txBody>
          <a:bodyPr wrap="square" rtlCol="0">
            <a:spAutoFit/>
          </a:bodyPr>
          <a:lstStyle/>
          <a:p>
            <a:r>
              <a:rPr lang="tr-TR" sz="2800" b="1" dirty="0" smtClean="0">
                <a:solidFill>
                  <a:schemeClr val="accent2">
                    <a:lumMod val="75000"/>
                  </a:schemeClr>
                </a:solidFill>
              </a:rPr>
              <a:t> S</a:t>
            </a:r>
            <a:endParaRPr lang="tr-TR" sz="2800" b="1" dirty="0">
              <a:solidFill>
                <a:schemeClr val="accent2">
                  <a:lumMod val="75000"/>
                </a:schemeClr>
              </a:solidFill>
            </a:endParaRPr>
          </a:p>
        </p:txBody>
      </p:sp>
      <p:sp>
        <p:nvSpPr>
          <p:cNvPr id="27" name="26 Metin kutusu"/>
          <p:cNvSpPr txBox="1"/>
          <p:nvPr/>
        </p:nvSpPr>
        <p:spPr>
          <a:xfrm>
            <a:off x="1691680" y="3933056"/>
            <a:ext cx="362472"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28" name="27 Metin kutusu"/>
          <p:cNvSpPr txBox="1"/>
          <p:nvPr/>
        </p:nvSpPr>
        <p:spPr>
          <a:xfrm>
            <a:off x="2555776" y="4149080"/>
            <a:ext cx="570608"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29" name="28 Metin kutusu"/>
          <p:cNvSpPr txBox="1"/>
          <p:nvPr/>
        </p:nvSpPr>
        <p:spPr>
          <a:xfrm>
            <a:off x="3707904" y="4365104"/>
            <a:ext cx="576064" cy="523220"/>
          </a:xfrm>
          <a:prstGeom prst="rect">
            <a:avLst/>
          </a:prstGeom>
          <a:noFill/>
        </p:spPr>
        <p:txBody>
          <a:bodyPr wrap="square" rtlCol="0">
            <a:spAutoFit/>
          </a:bodyPr>
          <a:lstStyle/>
          <a:p>
            <a:r>
              <a:rPr lang="tr-TR" sz="2800" b="1" dirty="0" smtClean="0">
                <a:solidFill>
                  <a:schemeClr val="accent2">
                    <a:lumMod val="75000"/>
                  </a:schemeClr>
                </a:solidFill>
              </a:rPr>
              <a:t> S</a:t>
            </a:r>
            <a:endParaRPr lang="tr-TR" sz="2800" b="1" dirty="0">
              <a:solidFill>
                <a:schemeClr val="accent2">
                  <a:lumMod val="75000"/>
                </a:schemeClr>
              </a:solidFill>
            </a:endParaRPr>
          </a:p>
        </p:txBody>
      </p:sp>
      <p:sp>
        <p:nvSpPr>
          <p:cNvPr id="30" name="29 Metin kutusu"/>
          <p:cNvSpPr txBox="1"/>
          <p:nvPr/>
        </p:nvSpPr>
        <p:spPr>
          <a:xfrm>
            <a:off x="3779912" y="5301208"/>
            <a:ext cx="434480" cy="523220"/>
          </a:xfrm>
          <a:prstGeom prst="rect">
            <a:avLst/>
          </a:prstGeom>
          <a:noFill/>
        </p:spPr>
        <p:txBody>
          <a:bodyPr wrap="square" rtlCol="0">
            <a:spAutoFit/>
          </a:bodyPr>
          <a:lstStyle/>
          <a:p>
            <a:r>
              <a:rPr lang="tr-TR" sz="2800" b="1" dirty="0" smtClean="0">
                <a:solidFill>
                  <a:schemeClr val="accent2">
                    <a:lumMod val="75000"/>
                  </a:schemeClr>
                </a:solidFill>
              </a:rPr>
              <a:t>S</a:t>
            </a:r>
            <a:endParaRPr lang="tr-TR" sz="2800" b="1" dirty="0">
              <a:solidFill>
                <a:schemeClr val="accent2">
                  <a:lumMod val="75000"/>
                </a:schemeClr>
              </a:solidFill>
            </a:endParaRPr>
          </a:p>
        </p:txBody>
      </p:sp>
      <p:sp>
        <p:nvSpPr>
          <p:cNvPr id="31" name="30 Metin kutusu"/>
          <p:cNvSpPr txBox="1"/>
          <p:nvPr/>
        </p:nvSpPr>
        <p:spPr>
          <a:xfrm>
            <a:off x="3347864" y="3573016"/>
            <a:ext cx="727703" cy="400110"/>
          </a:xfrm>
          <a:prstGeom prst="rect">
            <a:avLst/>
          </a:prstGeom>
          <a:noFill/>
        </p:spPr>
        <p:txBody>
          <a:bodyPr wrap="square" rtlCol="0">
            <a:spAutoFit/>
          </a:bodyPr>
          <a:lstStyle/>
          <a:p>
            <a:r>
              <a:rPr lang="tr-TR" sz="2000" b="1" dirty="0" smtClean="0">
                <a:solidFill>
                  <a:srgbClr val="002060"/>
                </a:solidFill>
              </a:rPr>
              <a:t>His</a:t>
            </a:r>
            <a:endParaRPr lang="tr-TR" sz="2000" b="1" dirty="0">
              <a:solidFill>
                <a:srgbClr val="002060"/>
              </a:solidFill>
            </a:endParaRPr>
          </a:p>
        </p:txBody>
      </p:sp>
      <p:sp>
        <p:nvSpPr>
          <p:cNvPr id="32" name="31 Metin kutusu"/>
          <p:cNvSpPr txBox="1"/>
          <p:nvPr/>
        </p:nvSpPr>
        <p:spPr>
          <a:xfrm>
            <a:off x="4139952" y="3789040"/>
            <a:ext cx="943727" cy="400110"/>
          </a:xfrm>
          <a:prstGeom prst="rect">
            <a:avLst/>
          </a:prstGeom>
          <a:noFill/>
        </p:spPr>
        <p:txBody>
          <a:bodyPr wrap="square" rtlCol="0">
            <a:spAutoFit/>
          </a:bodyPr>
          <a:lstStyle/>
          <a:p>
            <a:r>
              <a:rPr lang="tr-TR" sz="2000" b="1" dirty="0" smtClean="0">
                <a:solidFill>
                  <a:schemeClr val="tx2">
                    <a:lumMod val="75000"/>
                  </a:schemeClr>
                </a:solidFill>
              </a:rPr>
              <a:t>His</a:t>
            </a:r>
            <a:endParaRPr lang="tr-TR" sz="2000" b="1" dirty="0">
              <a:solidFill>
                <a:schemeClr val="tx2">
                  <a:lumMod val="75000"/>
                </a:schemeClr>
              </a:solidFill>
            </a:endParaRPr>
          </a:p>
        </p:txBody>
      </p:sp>
      <p:sp>
        <p:nvSpPr>
          <p:cNvPr id="33" name="32 Metin kutusu"/>
          <p:cNvSpPr txBox="1"/>
          <p:nvPr/>
        </p:nvSpPr>
        <p:spPr>
          <a:xfrm>
            <a:off x="2627784" y="3573016"/>
            <a:ext cx="792088" cy="369332"/>
          </a:xfrm>
          <a:prstGeom prst="rect">
            <a:avLst/>
          </a:prstGeom>
          <a:noFill/>
        </p:spPr>
        <p:txBody>
          <a:bodyPr wrap="square" rtlCol="0">
            <a:spAutoFit/>
          </a:bodyPr>
          <a:lstStyle/>
          <a:p>
            <a:r>
              <a:rPr lang="tr-TR" b="1" dirty="0" smtClean="0">
                <a:solidFill>
                  <a:schemeClr val="tx2">
                    <a:lumMod val="75000"/>
                  </a:schemeClr>
                </a:solidFill>
              </a:rPr>
              <a:t>    119</a:t>
            </a:r>
            <a:endParaRPr lang="tr-TR" b="1" dirty="0">
              <a:solidFill>
                <a:schemeClr val="tx2">
                  <a:lumMod val="75000"/>
                </a:schemeClr>
              </a:solidFill>
            </a:endParaRPr>
          </a:p>
        </p:txBody>
      </p:sp>
      <p:sp>
        <p:nvSpPr>
          <p:cNvPr id="34" name="33 Metin kutusu"/>
          <p:cNvSpPr txBox="1"/>
          <p:nvPr/>
        </p:nvSpPr>
        <p:spPr>
          <a:xfrm>
            <a:off x="4499992" y="3933056"/>
            <a:ext cx="720080" cy="369332"/>
          </a:xfrm>
          <a:prstGeom prst="rect">
            <a:avLst/>
          </a:prstGeom>
          <a:noFill/>
        </p:spPr>
        <p:txBody>
          <a:bodyPr wrap="square" rtlCol="0">
            <a:spAutoFit/>
          </a:bodyPr>
          <a:lstStyle/>
          <a:p>
            <a:r>
              <a:rPr lang="tr-TR" b="1" dirty="0" smtClean="0">
                <a:solidFill>
                  <a:schemeClr val="tx2">
                    <a:lumMod val="75000"/>
                  </a:schemeClr>
                </a:solidFill>
              </a:rPr>
              <a:t>    12</a:t>
            </a:r>
            <a:endParaRPr lang="tr-TR" b="1" dirty="0">
              <a:solidFill>
                <a:schemeClr val="tx2">
                  <a:lumMod val="75000"/>
                </a:schemeClr>
              </a:solidFill>
            </a:endParaRPr>
          </a:p>
        </p:txBody>
      </p:sp>
      <p:sp>
        <p:nvSpPr>
          <p:cNvPr id="35" name="34 Metin kutusu"/>
          <p:cNvSpPr txBox="1"/>
          <p:nvPr/>
        </p:nvSpPr>
        <p:spPr>
          <a:xfrm>
            <a:off x="6444208" y="1484784"/>
            <a:ext cx="2757493" cy="523220"/>
          </a:xfrm>
          <a:prstGeom prst="rect">
            <a:avLst/>
          </a:prstGeom>
          <a:noFill/>
        </p:spPr>
        <p:txBody>
          <a:bodyPr wrap="square" rtlCol="0">
            <a:spAutoFit/>
          </a:bodyPr>
          <a:lstStyle/>
          <a:p>
            <a:r>
              <a:rPr lang="tr-TR" sz="2800" b="1" dirty="0" smtClean="0">
                <a:solidFill>
                  <a:schemeClr val="tx2">
                    <a:lumMod val="75000"/>
                  </a:schemeClr>
                </a:solidFill>
              </a:rPr>
              <a:t>Aktif   Bölge</a:t>
            </a:r>
            <a:endParaRPr lang="tr-TR" sz="2800" b="1" dirty="0">
              <a:solidFill>
                <a:schemeClr val="tx2">
                  <a:lumMod val="75000"/>
                </a:schemeClr>
              </a:solidFill>
            </a:endParaRPr>
          </a:p>
        </p:txBody>
      </p:sp>
      <p:sp>
        <p:nvSpPr>
          <p:cNvPr id="36" name="35 Metin kutusu"/>
          <p:cNvSpPr txBox="1"/>
          <p:nvPr/>
        </p:nvSpPr>
        <p:spPr>
          <a:xfrm>
            <a:off x="6948264" y="2492896"/>
            <a:ext cx="184731" cy="369332"/>
          </a:xfrm>
          <a:prstGeom prst="rect">
            <a:avLst/>
          </a:prstGeom>
          <a:noFill/>
        </p:spPr>
        <p:txBody>
          <a:bodyPr wrap="none" rtlCol="0">
            <a:spAutoFit/>
          </a:bodyPr>
          <a:lstStyle/>
          <a:p>
            <a:endParaRPr lang="tr-TR" dirty="0"/>
          </a:p>
        </p:txBody>
      </p:sp>
      <p:sp>
        <p:nvSpPr>
          <p:cNvPr id="37" name="36 Metin kutusu"/>
          <p:cNvSpPr txBox="1"/>
          <p:nvPr/>
        </p:nvSpPr>
        <p:spPr>
          <a:xfrm>
            <a:off x="5580112" y="2204864"/>
            <a:ext cx="4136593" cy="707886"/>
          </a:xfrm>
          <a:prstGeom prst="rect">
            <a:avLst/>
          </a:prstGeom>
          <a:noFill/>
        </p:spPr>
        <p:txBody>
          <a:bodyPr wrap="square" rtlCol="0">
            <a:spAutoFit/>
          </a:bodyPr>
          <a:lstStyle/>
          <a:p>
            <a:r>
              <a:rPr lang="tr-TR" sz="2000" b="1" dirty="0" smtClean="0">
                <a:solidFill>
                  <a:schemeClr val="tx2">
                    <a:lumMod val="75000"/>
                  </a:schemeClr>
                </a:solidFill>
              </a:rPr>
              <a:t>       Bağlanma           Katalitik </a:t>
            </a:r>
          </a:p>
          <a:p>
            <a:r>
              <a:rPr lang="tr-TR" sz="2000" b="1" dirty="0" smtClean="0">
                <a:solidFill>
                  <a:schemeClr val="tx2">
                    <a:lumMod val="75000"/>
                  </a:schemeClr>
                </a:solidFill>
              </a:rPr>
              <a:t>          Bölgesi               Bölge    </a:t>
            </a:r>
            <a:endParaRPr lang="tr-TR" sz="2000" b="1" dirty="0">
              <a:solidFill>
                <a:schemeClr val="tx2">
                  <a:lumMod val="75000"/>
                </a:schemeClr>
              </a:solidFill>
            </a:endParaRPr>
          </a:p>
        </p:txBody>
      </p:sp>
      <p:cxnSp>
        <p:nvCxnSpPr>
          <p:cNvPr id="39" name="38 Düz Ok Bağlayıcısı"/>
          <p:cNvCxnSpPr/>
          <p:nvPr/>
        </p:nvCxnSpPr>
        <p:spPr>
          <a:xfrm flipH="1">
            <a:off x="6588224" y="1988840"/>
            <a:ext cx="432048"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43 Düz Ok Bağlayıcısı"/>
          <p:cNvCxnSpPr/>
          <p:nvPr/>
        </p:nvCxnSpPr>
        <p:spPr>
          <a:xfrm>
            <a:off x="7596336" y="1988840"/>
            <a:ext cx="432048" cy="2880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47 Düz Ok Bağlayıcısı"/>
          <p:cNvCxnSpPr/>
          <p:nvPr/>
        </p:nvCxnSpPr>
        <p:spPr>
          <a:xfrm flipH="1">
            <a:off x="1187624" y="4653136"/>
            <a:ext cx="1080120" cy="100811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7" name="56 Metin kutusu"/>
          <p:cNvSpPr txBox="1"/>
          <p:nvPr/>
        </p:nvSpPr>
        <p:spPr>
          <a:xfrm>
            <a:off x="251520" y="5733256"/>
            <a:ext cx="2472289" cy="369332"/>
          </a:xfrm>
          <a:prstGeom prst="rect">
            <a:avLst/>
          </a:prstGeom>
          <a:noFill/>
        </p:spPr>
        <p:txBody>
          <a:bodyPr wrap="square" rtlCol="0">
            <a:spAutoFit/>
          </a:bodyPr>
          <a:lstStyle/>
          <a:p>
            <a:r>
              <a:rPr lang="tr-TR" b="1" dirty="0" smtClean="0">
                <a:solidFill>
                  <a:srgbClr val="00B050"/>
                </a:solidFill>
              </a:rPr>
              <a:t>Bağlanma bölgesi</a:t>
            </a:r>
            <a:endParaRPr lang="tr-TR" b="1" dirty="0">
              <a:solidFill>
                <a:srgbClr val="00B050"/>
              </a:solidFill>
            </a:endParaRPr>
          </a:p>
        </p:txBody>
      </p:sp>
      <p:sp>
        <p:nvSpPr>
          <p:cNvPr id="59" name="58 Metin kutusu"/>
          <p:cNvSpPr txBox="1"/>
          <p:nvPr/>
        </p:nvSpPr>
        <p:spPr>
          <a:xfrm>
            <a:off x="6156176" y="3140968"/>
            <a:ext cx="2325445" cy="523220"/>
          </a:xfrm>
          <a:prstGeom prst="rect">
            <a:avLst/>
          </a:prstGeom>
          <a:noFill/>
        </p:spPr>
        <p:txBody>
          <a:bodyPr wrap="none" rtlCol="0">
            <a:spAutoFit/>
          </a:bodyPr>
          <a:lstStyle/>
          <a:p>
            <a:r>
              <a:rPr lang="tr-TR" sz="2800" b="1" dirty="0" smtClean="0">
                <a:solidFill>
                  <a:srgbClr val="002060"/>
                </a:solidFill>
              </a:rPr>
              <a:t>Katalitik Bölge</a:t>
            </a:r>
            <a:endParaRPr lang="tr-TR" sz="2800" b="1" dirty="0">
              <a:solidFill>
                <a:srgbClr val="002060"/>
              </a:solidFill>
            </a:endParaRPr>
          </a:p>
        </p:txBody>
      </p:sp>
      <p:cxnSp>
        <p:nvCxnSpPr>
          <p:cNvPr id="61" name="60 Düz Ok Bağlayıcısı"/>
          <p:cNvCxnSpPr/>
          <p:nvPr/>
        </p:nvCxnSpPr>
        <p:spPr>
          <a:xfrm flipH="1">
            <a:off x="3995936" y="3429000"/>
            <a:ext cx="2088232" cy="144016"/>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cxnSp>
        <p:nvCxnSpPr>
          <p:cNvPr id="65" name="64 Düz Ok Bağlayıcısı"/>
          <p:cNvCxnSpPr/>
          <p:nvPr/>
        </p:nvCxnSpPr>
        <p:spPr>
          <a:xfrm flipH="1">
            <a:off x="4860032" y="3573016"/>
            <a:ext cx="1368152" cy="288032"/>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71" name="70 Dikdörtgen"/>
          <p:cNvSpPr/>
          <p:nvPr/>
        </p:nvSpPr>
        <p:spPr>
          <a:xfrm>
            <a:off x="2483768" y="6198990"/>
            <a:ext cx="2862033" cy="523220"/>
          </a:xfrm>
          <a:prstGeom prst="rect">
            <a:avLst/>
          </a:prstGeom>
        </p:spPr>
        <p:txBody>
          <a:bodyPr wrap="square">
            <a:spAutoFit/>
          </a:bodyPr>
          <a:lstStyle/>
          <a:p>
            <a:r>
              <a:rPr lang="tr-TR" sz="2800" b="1" dirty="0" err="1" smtClean="0">
                <a:solidFill>
                  <a:srgbClr val="FF00FF"/>
                </a:solidFill>
              </a:rPr>
              <a:t>RİBONÜKLEAZ</a:t>
            </a:r>
            <a:endParaRPr lang="tr-TR" sz="28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marL="261938" indent="-261938">
              <a:buNone/>
              <a:tabLst>
                <a:tab pos="623888" algn="l"/>
              </a:tabLst>
            </a:pPr>
            <a:r>
              <a:rPr lang="tr-TR" b="1" dirty="0" err="1" smtClean="0">
                <a:solidFill>
                  <a:srgbClr val="FF3399"/>
                </a:solidFill>
                <a:latin typeface="Times New Roman" pitchFamily="18" charset="0"/>
              </a:rPr>
              <a:t>RİBONÜKLEAZ</a:t>
            </a:r>
            <a:r>
              <a:rPr lang="tr-TR" b="1" dirty="0" smtClean="0">
                <a:solidFill>
                  <a:srgbClr val="FF3399"/>
                </a:solidFill>
                <a:latin typeface="Times New Roman" pitchFamily="18" charset="0"/>
              </a:rPr>
              <a:t>:</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Bu enzim RNA molekülündeki </a:t>
            </a:r>
            <a:r>
              <a:rPr lang="tr-TR" b="1" dirty="0" err="1" smtClean="0">
                <a:solidFill>
                  <a:srgbClr val="000000"/>
                </a:solidFill>
                <a:latin typeface="Times New Roman" pitchFamily="18" charset="0"/>
              </a:rPr>
              <a:t>nukleotidleri</a:t>
            </a:r>
            <a:r>
              <a:rPr lang="tr-TR" b="1" dirty="0" smtClean="0">
                <a:solidFill>
                  <a:srgbClr val="000000"/>
                </a:solidFill>
                <a:latin typeface="Times New Roman" pitchFamily="18" charset="0"/>
              </a:rPr>
              <a:t> hidroliz yapar.</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Yapısı 4 </a:t>
            </a:r>
            <a:r>
              <a:rPr lang="tr-TR" b="1" dirty="0" err="1" smtClean="0">
                <a:solidFill>
                  <a:srgbClr val="000000"/>
                </a:solidFill>
                <a:latin typeface="Times New Roman" pitchFamily="18" charset="0"/>
              </a:rPr>
              <a:t>disülfür</a:t>
            </a:r>
            <a:r>
              <a:rPr lang="tr-TR" b="1" dirty="0" smtClean="0">
                <a:solidFill>
                  <a:srgbClr val="000000"/>
                </a:solidFill>
                <a:latin typeface="Times New Roman" pitchFamily="18" charset="0"/>
              </a:rPr>
              <a:t> bağı ile sağlamlaşmıştır.</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Katalitik bölgede </a:t>
            </a:r>
            <a:r>
              <a:rPr lang="tr-TR" b="1" dirty="0" smtClean="0">
                <a:solidFill>
                  <a:srgbClr val="0000FF"/>
                </a:solidFill>
                <a:latin typeface="Times New Roman" pitchFamily="18" charset="0"/>
              </a:rPr>
              <a:t>2 </a:t>
            </a:r>
            <a:r>
              <a:rPr lang="tr-TR" b="1" dirty="0" err="1" smtClean="0">
                <a:solidFill>
                  <a:srgbClr val="0000FF"/>
                </a:solidFill>
                <a:latin typeface="Times New Roman" pitchFamily="18" charset="0"/>
              </a:rPr>
              <a:t>histidin</a:t>
            </a:r>
            <a:r>
              <a:rPr lang="tr-TR" b="1" dirty="0" smtClean="0">
                <a:solidFill>
                  <a:srgbClr val="000000"/>
                </a:solidFill>
                <a:latin typeface="Times New Roman" pitchFamily="18" charset="0"/>
              </a:rPr>
              <a:t> kalıntısı yer alır.</a:t>
            </a:r>
          </a:p>
          <a:p>
            <a:pPr marL="261938" indent="-261938">
              <a:buClr>
                <a:srgbClr val="00FF00"/>
              </a:buClr>
              <a:buNone/>
              <a:tabLst>
                <a:tab pos="623888" algn="l"/>
              </a:tabLst>
            </a:pPr>
            <a:r>
              <a:rPr lang="tr-TR" b="1" dirty="0" smtClean="0">
                <a:solidFill>
                  <a:srgbClr val="000000"/>
                </a:solidFill>
                <a:latin typeface="Times New Roman" pitchFamily="18" charset="0"/>
              </a:rPr>
              <a:t>             </a:t>
            </a:r>
            <a:r>
              <a:rPr lang="tr-TR" b="1" dirty="0" err="1" smtClean="0">
                <a:solidFill>
                  <a:srgbClr val="FF3399"/>
                </a:solidFill>
                <a:latin typeface="Times New Roman" pitchFamily="18" charset="0"/>
              </a:rPr>
              <a:t>Histidin</a:t>
            </a:r>
            <a:r>
              <a:rPr lang="tr-TR" b="1" dirty="0" smtClean="0">
                <a:solidFill>
                  <a:srgbClr val="FF3399"/>
                </a:solidFill>
                <a:latin typeface="Times New Roman" pitchFamily="18" charset="0"/>
              </a:rPr>
              <a:t> 12</a:t>
            </a:r>
            <a:r>
              <a:rPr lang="tr-TR" b="1" dirty="0" smtClean="0">
                <a:solidFill>
                  <a:srgbClr val="000000"/>
                </a:solidFill>
                <a:latin typeface="Times New Roman" pitchFamily="18" charset="0"/>
              </a:rPr>
              <a:t> ve </a:t>
            </a:r>
            <a:r>
              <a:rPr lang="tr-TR" b="1" dirty="0" err="1" smtClean="0">
                <a:solidFill>
                  <a:srgbClr val="FF3399"/>
                </a:solidFill>
                <a:latin typeface="Times New Roman" pitchFamily="18" charset="0"/>
              </a:rPr>
              <a:t>Histidin</a:t>
            </a:r>
            <a:r>
              <a:rPr lang="tr-TR" b="1" dirty="0" smtClean="0">
                <a:solidFill>
                  <a:srgbClr val="FF3399"/>
                </a:solidFill>
                <a:latin typeface="Times New Roman" pitchFamily="18" charset="0"/>
              </a:rPr>
              <a:t> 119</a:t>
            </a:r>
          </a:p>
          <a:p>
            <a:pPr marL="261938" indent="-261938">
              <a:buClr>
                <a:srgbClr val="00FF00"/>
              </a:buClr>
              <a:buFont typeface="Wingdings" pitchFamily="2" charset="2"/>
              <a:buChar char="§"/>
              <a:tabLst>
                <a:tab pos="623888" algn="l"/>
              </a:tabLst>
            </a:pPr>
            <a:r>
              <a:rPr lang="tr-TR" b="1" dirty="0" smtClean="0">
                <a:solidFill>
                  <a:srgbClr val="0000FF"/>
                </a:solidFill>
                <a:latin typeface="Times New Roman" pitchFamily="18" charset="0"/>
              </a:rPr>
              <a:t>His 12</a:t>
            </a:r>
            <a:r>
              <a:rPr lang="tr-TR" b="1" dirty="0" smtClean="0">
                <a:solidFill>
                  <a:srgbClr val="000000"/>
                </a:solidFill>
                <a:latin typeface="Times New Roman" pitchFamily="18" charset="0"/>
              </a:rPr>
              <a:t>, </a:t>
            </a:r>
            <a:r>
              <a:rPr lang="tr-TR" b="1" dirty="0" err="1" smtClean="0">
                <a:solidFill>
                  <a:srgbClr val="000000"/>
                </a:solidFill>
                <a:latin typeface="Times New Roman" pitchFamily="18" charset="0"/>
              </a:rPr>
              <a:t>ribozun</a:t>
            </a:r>
            <a:r>
              <a:rPr lang="tr-TR" b="1" dirty="0" smtClean="0">
                <a:solidFill>
                  <a:srgbClr val="000000"/>
                </a:solidFill>
                <a:latin typeface="Times New Roman" pitchFamily="18" charset="0"/>
              </a:rPr>
              <a:t> hidroksil grubu üzerine etki eder.</a:t>
            </a:r>
          </a:p>
          <a:p>
            <a:pPr marL="261938" indent="-261938">
              <a:buClr>
                <a:srgbClr val="00FF00"/>
              </a:buClr>
              <a:buFont typeface="Wingdings" pitchFamily="2" charset="2"/>
              <a:buChar char="§"/>
              <a:tabLst>
                <a:tab pos="623888" algn="l"/>
              </a:tabLst>
            </a:pPr>
            <a:r>
              <a:rPr lang="tr-TR" b="1" dirty="0" smtClean="0">
                <a:solidFill>
                  <a:srgbClr val="0000FF"/>
                </a:solidFill>
                <a:latin typeface="Times New Roman" pitchFamily="18" charset="0"/>
              </a:rPr>
              <a:t>His 119,</a:t>
            </a:r>
            <a:r>
              <a:rPr lang="tr-TR" b="1" dirty="0" smtClean="0">
                <a:solidFill>
                  <a:srgbClr val="000000"/>
                </a:solidFill>
                <a:latin typeface="Times New Roman" pitchFamily="18" charset="0"/>
              </a:rPr>
              <a:t> ise </a:t>
            </a:r>
            <a:r>
              <a:rPr lang="tr-TR" b="1" dirty="0" err="1" smtClean="0">
                <a:solidFill>
                  <a:srgbClr val="000000"/>
                </a:solidFill>
                <a:latin typeface="Times New Roman" pitchFamily="18" charset="0"/>
              </a:rPr>
              <a:t>fosforil</a:t>
            </a:r>
            <a:r>
              <a:rPr lang="tr-TR" b="1" dirty="0" smtClean="0">
                <a:solidFill>
                  <a:srgbClr val="000000"/>
                </a:solidFill>
                <a:latin typeface="Times New Roman" pitchFamily="18" charset="0"/>
              </a:rPr>
              <a:t> kısmına etkilidir.</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Böylece molekülün 2 kısmından kırılma gerçekleşir.</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Molekülün taranmış kısmı ise 5 aminoasidin yer aldığı </a:t>
            </a:r>
            <a:r>
              <a:rPr lang="tr-TR" b="1" dirty="0" smtClean="0">
                <a:solidFill>
                  <a:srgbClr val="0000FF"/>
                </a:solidFill>
                <a:latin typeface="Times New Roman" pitchFamily="18" charset="0"/>
              </a:rPr>
              <a:t>bazik</a:t>
            </a:r>
            <a:r>
              <a:rPr lang="tr-TR" b="1" dirty="0" smtClean="0">
                <a:solidFill>
                  <a:srgbClr val="000000"/>
                </a:solidFill>
                <a:latin typeface="Times New Roman" pitchFamily="18" charset="0"/>
              </a:rPr>
              <a:t> bir bölgedir.</a:t>
            </a:r>
          </a:p>
          <a:p>
            <a:pPr marL="261938" indent="-261938">
              <a:buClr>
                <a:srgbClr val="00FF00"/>
              </a:buClr>
              <a:buFont typeface="Wingdings" pitchFamily="2" charset="2"/>
              <a:buChar char="§"/>
              <a:tabLst>
                <a:tab pos="623888" algn="l"/>
              </a:tabLst>
            </a:pPr>
            <a:r>
              <a:rPr lang="tr-TR" b="1" dirty="0" smtClean="0">
                <a:solidFill>
                  <a:srgbClr val="000000"/>
                </a:solidFill>
                <a:latin typeface="Times New Roman" pitchFamily="18" charset="0"/>
              </a:rPr>
              <a:t>Bu bölge RNA‘</a:t>
            </a:r>
            <a:r>
              <a:rPr lang="tr-TR" b="1" dirty="0" err="1" smtClean="0">
                <a:solidFill>
                  <a:srgbClr val="000000"/>
                </a:solidFill>
                <a:latin typeface="Times New Roman" pitchFamily="18" charset="0"/>
              </a:rPr>
              <a:t>yı</a:t>
            </a:r>
            <a:r>
              <a:rPr lang="tr-TR" b="1" dirty="0" smtClean="0">
                <a:solidFill>
                  <a:srgbClr val="000000"/>
                </a:solidFill>
                <a:latin typeface="Times New Roman" pitchFamily="18" charset="0"/>
              </a:rPr>
              <a:t> bağlar.</a:t>
            </a:r>
          </a:p>
          <a:p>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60648"/>
            <a:ext cx="9144000" cy="6336704"/>
          </a:xfrm>
        </p:spPr>
        <p:txBody>
          <a:bodyPr>
            <a:normAutofit/>
          </a:bodyPr>
          <a:lstStyle/>
          <a:p>
            <a:pPr marL="0" indent="0">
              <a:lnSpc>
                <a:spcPct val="90000"/>
              </a:lnSpc>
              <a:buClr>
                <a:srgbClr val="00FF00"/>
              </a:buClr>
              <a:buFont typeface="Wingdings" pitchFamily="2" charset="2"/>
              <a:buChar char="§"/>
            </a:pPr>
            <a:r>
              <a:rPr lang="tr-TR" dirty="0" smtClean="0">
                <a:solidFill>
                  <a:srgbClr val="000000"/>
                </a:solidFill>
                <a:latin typeface="Times New Roman" pitchFamily="18" charset="0"/>
              </a:rPr>
              <a:t>Enzimlerin </a:t>
            </a:r>
            <a:r>
              <a:rPr lang="tr-TR" dirty="0" err="1" smtClean="0">
                <a:solidFill>
                  <a:srgbClr val="000000"/>
                </a:solidFill>
                <a:latin typeface="Times New Roman" pitchFamily="18" charset="0"/>
              </a:rPr>
              <a:t>substrat</a:t>
            </a:r>
            <a:r>
              <a:rPr lang="tr-TR" dirty="0" smtClean="0">
                <a:solidFill>
                  <a:srgbClr val="000000"/>
                </a:solidFill>
                <a:latin typeface="Times New Roman" pitchFamily="18" charset="0"/>
              </a:rPr>
              <a:t> bağlama yeri olan aktif bölgedeki </a:t>
            </a:r>
            <a:r>
              <a:rPr lang="tr-TR" dirty="0" err="1" smtClean="0">
                <a:solidFill>
                  <a:srgbClr val="FF3399"/>
                </a:solidFill>
                <a:latin typeface="Times New Roman" pitchFamily="18" charset="0"/>
              </a:rPr>
              <a:t>aminoasidler</a:t>
            </a:r>
            <a:r>
              <a:rPr lang="tr-TR" dirty="0" smtClean="0">
                <a:solidFill>
                  <a:srgbClr val="FF3399"/>
                </a:solidFill>
                <a:latin typeface="Times New Roman" pitchFamily="18" charset="0"/>
              </a:rPr>
              <a:t>,</a:t>
            </a:r>
            <a:r>
              <a:rPr lang="tr-TR" dirty="0" smtClean="0">
                <a:solidFill>
                  <a:srgbClr val="000000"/>
                </a:solidFill>
                <a:latin typeface="Times New Roman" pitchFamily="18" charset="0"/>
              </a:rPr>
              <a:t> </a:t>
            </a:r>
            <a:r>
              <a:rPr lang="tr-TR" dirty="0" err="1" smtClean="0">
                <a:solidFill>
                  <a:srgbClr val="000000"/>
                </a:solidFill>
                <a:latin typeface="Times New Roman" pitchFamily="18" charset="0"/>
              </a:rPr>
              <a:t>substratın</a:t>
            </a:r>
            <a:r>
              <a:rPr lang="tr-TR" dirty="0" smtClean="0">
                <a:solidFill>
                  <a:srgbClr val="000000"/>
                </a:solidFill>
                <a:latin typeface="Times New Roman" pitchFamily="18" charset="0"/>
              </a:rPr>
              <a:t> ürüne dönüşmesini sağlayan pek çok kimyasal mekanizmayı kullanır. </a:t>
            </a:r>
          </a:p>
          <a:p>
            <a:pPr marL="0" indent="0">
              <a:lnSpc>
                <a:spcPct val="90000"/>
              </a:lnSpc>
              <a:buClr>
                <a:srgbClr val="FF3399"/>
              </a:buClr>
              <a:buFont typeface="Wingdings" pitchFamily="2" charset="2"/>
              <a:buChar char="Ø"/>
            </a:pPr>
            <a:endParaRPr lang="tr-TR" dirty="0" smtClean="0">
              <a:solidFill>
                <a:srgbClr val="000000"/>
              </a:solidFill>
              <a:latin typeface="Times New Roman" pitchFamily="18" charset="0"/>
            </a:endParaRPr>
          </a:p>
          <a:p>
            <a:pPr marL="0" indent="0">
              <a:lnSpc>
                <a:spcPct val="90000"/>
              </a:lnSpc>
              <a:buClr>
                <a:srgbClr val="00FF00"/>
              </a:buClr>
              <a:buFont typeface="Wingdings" pitchFamily="2" charset="2"/>
              <a:buChar char="§"/>
            </a:pPr>
            <a:r>
              <a:rPr lang="tr-TR" dirty="0" smtClean="0">
                <a:solidFill>
                  <a:srgbClr val="000000"/>
                </a:solidFill>
                <a:latin typeface="Times New Roman" pitchFamily="18" charset="0"/>
              </a:rPr>
              <a:t>  Bu </a:t>
            </a:r>
            <a:r>
              <a:rPr lang="tr-TR" dirty="0" err="1" smtClean="0">
                <a:solidFill>
                  <a:srgbClr val="000000"/>
                </a:solidFill>
                <a:latin typeface="Times New Roman" pitchFamily="18" charset="0"/>
              </a:rPr>
              <a:t>aminoasidlerden</a:t>
            </a:r>
            <a:r>
              <a:rPr lang="tr-TR" dirty="0" smtClean="0">
                <a:solidFill>
                  <a:srgbClr val="000000"/>
                </a:solidFill>
                <a:latin typeface="Times New Roman" pitchFamily="18" charset="0"/>
              </a:rPr>
              <a:t> bazıları </a:t>
            </a:r>
            <a:r>
              <a:rPr lang="tr-TR" dirty="0" err="1" smtClean="0">
                <a:solidFill>
                  <a:srgbClr val="000000"/>
                </a:solidFill>
                <a:latin typeface="Times New Roman" pitchFamily="18" charset="0"/>
              </a:rPr>
              <a:t>substratın</a:t>
            </a:r>
            <a:r>
              <a:rPr lang="tr-TR" dirty="0" smtClean="0">
                <a:solidFill>
                  <a:srgbClr val="000000"/>
                </a:solidFill>
                <a:latin typeface="Times New Roman" pitchFamily="18" charset="0"/>
              </a:rPr>
              <a:t> aktif merkeze bağlanmasını, bazıları ise kataliz olayını sağlamaktadır.</a:t>
            </a:r>
          </a:p>
          <a:p>
            <a:pPr marL="0" indent="0">
              <a:lnSpc>
                <a:spcPct val="90000"/>
              </a:lnSpc>
              <a:buClr>
                <a:srgbClr val="FF3399"/>
              </a:buClr>
              <a:buFont typeface="Wingdings" pitchFamily="2" charset="2"/>
              <a:buChar char="Ø"/>
            </a:pPr>
            <a:endParaRPr lang="tr-TR" dirty="0" smtClean="0">
              <a:solidFill>
                <a:srgbClr val="000000"/>
              </a:solidFill>
              <a:latin typeface="Times New Roman" pitchFamily="18" charset="0"/>
            </a:endParaRPr>
          </a:p>
          <a:p>
            <a:pPr marL="0" indent="0">
              <a:lnSpc>
                <a:spcPct val="90000"/>
              </a:lnSpc>
              <a:buClr>
                <a:srgbClr val="00FF00"/>
              </a:buClr>
              <a:buFont typeface="Wingdings" pitchFamily="2" charset="2"/>
              <a:buChar char="§"/>
            </a:pPr>
            <a:r>
              <a:rPr lang="tr-TR" dirty="0" smtClean="0">
                <a:solidFill>
                  <a:srgbClr val="000000"/>
                </a:solidFill>
                <a:latin typeface="Times New Roman" pitchFamily="18" charset="0"/>
              </a:rPr>
              <a:t>  Aktif merkezde yer alan iki bölgeden birincisi </a:t>
            </a:r>
            <a:r>
              <a:rPr lang="tr-TR" b="1" dirty="0" smtClean="0">
                <a:solidFill>
                  <a:srgbClr val="0000FF"/>
                </a:solidFill>
                <a:latin typeface="Times New Roman" pitchFamily="18" charset="0"/>
              </a:rPr>
              <a:t>bağlanma bölgesi</a:t>
            </a:r>
            <a:r>
              <a:rPr lang="tr-TR" dirty="0" smtClean="0">
                <a:solidFill>
                  <a:srgbClr val="000000"/>
                </a:solidFill>
                <a:latin typeface="Times New Roman" pitchFamily="18" charset="0"/>
              </a:rPr>
              <a:t>, diğeri ise </a:t>
            </a:r>
            <a:r>
              <a:rPr lang="tr-TR" b="1" dirty="0" smtClean="0">
                <a:solidFill>
                  <a:srgbClr val="0000FF"/>
                </a:solidFill>
                <a:latin typeface="Times New Roman" pitchFamily="18" charset="0"/>
              </a:rPr>
              <a:t>katalitik bölgeyi</a:t>
            </a:r>
            <a:r>
              <a:rPr lang="tr-TR" dirty="0" smtClean="0">
                <a:solidFill>
                  <a:srgbClr val="000000"/>
                </a:solidFill>
                <a:latin typeface="Times New Roman" pitchFamily="18" charset="0"/>
              </a:rPr>
              <a:t> oluşturur. </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latin typeface="Times New Roman" pitchFamily="18" charset="0"/>
                <a:cs typeface="Times New Roman" pitchFamily="18" charset="0"/>
              </a:rPr>
              <a:t>Enzimatik</a:t>
            </a:r>
            <a:r>
              <a:rPr lang="tr-TR" b="1" dirty="0" smtClean="0">
                <a:latin typeface="Times New Roman" pitchFamily="18" charset="0"/>
                <a:cs typeface="Times New Roman" pitchFamily="18" charset="0"/>
              </a:rPr>
              <a:t> Bir Reaksiyonun Hızını Etkileyen Faktörler</a:t>
            </a:r>
            <a:endParaRPr lang="tr-TR" dirty="0"/>
          </a:p>
        </p:txBody>
      </p:sp>
      <p:sp>
        <p:nvSpPr>
          <p:cNvPr id="3" name="2 İçerik Yer Tutucusu"/>
          <p:cNvSpPr>
            <a:spLocks noGrp="1"/>
          </p:cNvSpPr>
          <p:nvPr>
            <p:ph idx="1"/>
          </p:nvPr>
        </p:nvSpPr>
        <p:spPr/>
        <p:txBody>
          <a:bodyPr>
            <a:normAutofit lnSpcReduction="10000"/>
          </a:bodyPr>
          <a:lstStyle/>
          <a:p>
            <a:pPr algn="just">
              <a:lnSpc>
                <a:spcPct val="90000"/>
              </a:lnSpc>
              <a:buNone/>
            </a:pPr>
            <a:r>
              <a:rPr lang="tr-TR" b="1" dirty="0" err="1" smtClean="0">
                <a:latin typeface="Times New Roman" pitchFamily="18" charset="0"/>
              </a:rPr>
              <a:t>Enzimatik</a:t>
            </a:r>
            <a:r>
              <a:rPr lang="tr-TR" b="1" dirty="0" smtClean="0">
                <a:latin typeface="Times New Roman" pitchFamily="18" charset="0"/>
              </a:rPr>
              <a:t> bir reaksiyonun hızını etkileyen birçok faktörden bazıları şunlardır</a:t>
            </a:r>
          </a:p>
          <a:p>
            <a:pPr>
              <a:lnSpc>
                <a:spcPct val="90000"/>
              </a:lnSpc>
            </a:pPr>
            <a:r>
              <a:rPr lang="tr-TR" dirty="0" smtClean="0">
                <a:latin typeface="Times New Roman" pitchFamily="18" charset="0"/>
              </a:rPr>
              <a:t>Enzim konsantrasyonu </a:t>
            </a:r>
          </a:p>
          <a:p>
            <a:pPr>
              <a:lnSpc>
                <a:spcPct val="90000"/>
              </a:lnSpc>
            </a:pPr>
            <a:r>
              <a:rPr lang="tr-TR" dirty="0" err="1" smtClean="0">
                <a:latin typeface="Times New Roman" pitchFamily="18" charset="0"/>
              </a:rPr>
              <a:t>Substrat</a:t>
            </a:r>
            <a:r>
              <a:rPr lang="tr-TR" dirty="0" smtClean="0">
                <a:latin typeface="Times New Roman" pitchFamily="18" charset="0"/>
              </a:rPr>
              <a:t> konsantrasyonu </a:t>
            </a:r>
          </a:p>
          <a:p>
            <a:pPr>
              <a:lnSpc>
                <a:spcPct val="90000"/>
              </a:lnSpc>
            </a:pPr>
            <a:r>
              <a:rPr lang="tr-TR" dirty="0" err="1" smtClean="0">
                <a:latin typeface="Times New Roman" pitchFamily="18" charset="0"/>
              </a:rPr>
              <a:t>pH</a:t>
            </a:r>
            <a:r>
              <a:rPr lang="tr-TR" dirty="0" smtClean="0">
                <a:latin typeface="Times New Roman" pitchFamily="18" charset="0"/>
              </a:rPr>
              <a:t> </a:t>
            </a:r>
          </a:p>
          <a:p>
            <a:pPr>
              <a:lnSpc>
                <a:spcPct val="90000"/>
              </a:lnSpc>
            </a:pPr>
            <a:r>
              <a:rPr lang="tr-TR" dirty="0" smtClean="0">
                <a:latin typeface="Times New Roman" pitchFamily="18" charset="0"/>
              </a:rPr>
              <a:t>Sıcaklık </a:t>
            </a:r>
          </a:p>
          <a:p>
            <a:pPr>
              <a:lnSpc>
                <a:spcPct val="90000"/>
              </a:lnSpc>
            </a:pPr>
            <a:r>
              <a:rPr lang="tr-TR" dirty="0" smtClean="0">
                <a:latin typeface="Times New Roman" pitchFamily="18" charset="0"/>
              </a:rPr>
              <a:t> Su</a:t>
            </a:r>
          </a:p>
          <a:p>
            <a:pPr>
              <a:lnSpc>
                <a:spcPct val="90000"/>
              </a:lnSpc>
            </a:pPr>
            <a:r>
              <a:rPr lang="tr-TR" dirty="0" err="1" smtClean="0">
                <a:latin typeface="Times New Roman" pitchFamily="18" charset="0"/>
              </a:rPr>
              <a:t>Aktivatörler</a:t>
            </a:r>
            <a:r>
              <a:rPr lang="tr-TR" dirty="0" smtClean="0">
                <a:latin typeface="Times New Roman" pitchFamily="18" charset="0"/>
              </a:rPr>
              <a:t> </a:t>
            </a:r>
          </a:p>
          <a:p>
            <a:pPr>
              <a:lnSpc>
                <a:spcPct val="90000"/>
              </a:lnSpc>
            </a:pPr>
            <a:r>
              <a:rPr lang="tr-TR" dirty="0" smtClean="0">
                <a:latin typeface="Times New Roman" pitchFamily="18" charset="0"/>
              </a:rPr>
              <a:t>İnhibitörler</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60648"/>
            <a:ext cx="8229600" cy="1143000"/>
          </a:xfrm>
        </p:spPr>
        <p:txBody>
          <a:bodyPr>
            <a:noAutofit/>
          </a:bodyPr>
          <a:lstStyle/>
          <a:p>
            <a:r>
              <a:rPr lang="tr-TR" sz="3600" b="1" u="sng" dirty="0" smtClean="0">
                <a:latin typeface="Times New Roman" pitchFamily="18" charset="0"/>
                <a:cs typeface="Times New Roman" pitchFamily="18" charset="0"/>
              </a:rPr>
              <a:t>Enzim konsantrasyonunun </a:t>
            </a:r>
            <a:r>
              <a:rPr lang="tr-TR" sz="3600" b="1" u="sng" dirty="0" err="1" smtClean="0">
                <a:latin typeface="Times New Roman" pitchFamily="18" charset="0"/>
                <a:cs typeface="Times New Roman" pitchFamily="18" charset="0"/>
              </a:rPr>
              <a:t>enzimatik</a:t>
            </a:r>
            <a:r>
              <a:rPr lang="tr-TR" sz="3600" b="1" u="sng" dirty="0" smtClean="0">
                <a:latin typeface="Times New Roman" pitchFamily="18" charset="0"/>
                <a:cs typeface="Times New Roman" pitchFamily="18" charset="0"/>
              </a:rPr>
              <a:t> reaksiyonların hızına etkisi</a:t>
            </a:r>
            <a:endParaRPr lang="tr-TR" sz="3600" dirty="0"/>
          </a:p>
        </p:txBody>
      </p:sp>
      <p:sp>
        <p:nvSpPr>
          <p:cNvPr id="3" name="2 İçerik Yer Tutucusu"/>
          <p:cNvSpPr>
            <a:spLocks noGrp="1"/>
          </p:cNvSpPr>
          <p:nvPr>
            <p:ph idx="1"/>
          </p:nvPr>
        </p:nvSpPr>
        <p:spPr/>
        <p:txBody>
          <a:bodyPr/>
          <a:lstStyle/>
          <a:p>
            <a:pPr>
              <a:buNone/>
            </a:pPr>
            <a:r>
              <a:rPr lang="tr-TR" dirty="0" smtClean="0">
                <a:latin typeface="Times New Roman" pitchFamily="18" charset="0"/>
              </a:rPr>
              <a:t>Yeterli miktarda </a:t>
            </a:r>
            <a:r>
              <a:rPr lang="tr-TR" dirty="0" err="1" smtClean="0">
                <a:latin typeface="Times New Roman" pitchFamily="18" charset="0"/>
              </a:rPr>
              <a:t>substrat</a:t>
            </a:r>
            <a:r>
              <a:rPr lang="tr-TR" dirty="0" smtClean="0">
                <a:latin typeface="Times New Roman" pitchFamily="18" charset="0"/>
              </a:rPr>
              <a:t> bulunan bir ortamda, enzim yoğunluğu arttıkça tepkime hızı artar.</a:t>
            </a:r>
          </a:p>
          <a:p>
            <a:endParaRPr lang="tr-TR" dirty="0"/>
          </a:p>
        </p:txBody>
      </p:sp>
      <p:pic>
        <p:nvPicPr>
          <p:cNvPr id="4" name="Picture 4"/>
          <p:cNvPicPr>
            <a:picLocks noChangeAspect="1" noChangeArrowheads="1"/>
          </p:cNvPicPr>
          <p:nvPr/>
        </p:nvPicPr>
        <p:blipFill>
          <a:blip r:embed="rId2" cstate="print"/>
          <a:srcRect/>
          <a:stretch>
            <a:fillRect/>
          </a:stretch>
        </p:blipFill>
        <p:spPr bwMode="auto">
          <a:xfrm>
            <a:off x="1619672" y="2780928"/>
            <a:ext cx="5832648" cy="3752404"/>
          </a:xfrm>
          <a:prstGeom prst="rect">
            <a:avLst/>
          </a:prstGeom>
          <a:noFill/>
          <a:ln w="9525">
            <a:solidFill>
              <a:schemeClr val="accent2"/>
            </a:solid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u="sng" dirty="0" err="1" smtClean="0">
                <a:latin typeface="Times New Roman" pitchFamily="18" charset="0"/>
                <a:cs typeface="Times New Roman" pitchFamily="18" charset="0"/>
              </a:rPr>
              <a:t>Substrat</a:t>
            </a:r>
            <a:r>
              <a:rPr lang="tr-TR" sz="3600" b="1" u="sng" dirty="0" smtClean="0">
                <a:latin typeface="Times New Roman" pitchFamily="18" charset="0"/>
                <a:cs typeface="Times New Roman" pitchFamily="18" charset="0"/>
              </a:rPr>
              <a:t> konsantrasyonunun </a:t>
            </a:r>
            <a:r>
              <a:rPr lang="tr-TR" sz="3600" b="1" u="sng" dirty="0" err="1" smtClean="0">
                <a:latin typeface="Times New Roman" pitchFamily="18" charset="0"/>
                <a:cs typeface="Times New Roman" pitchFamily="18" charset="0"/>
              </a:rPr>
              <a:t>enzimatik</a:t>
            </a:r>
            <a:r>
              <a:rPr lang="tr-TR" sz="3600" b="1" u="sng" dirty="0" smtClean="0">
                <a:latin typeface="Times New Roman" pitchFamily="18" charset="0"/>
                <a:cs typeface="Times New Roman" pitchFamily="18" charset="0"/>
              </a:rPr>
              <a:t> reaksiyonların  hızına etkisi</a:t>
            </a:r>
            <a:endParaRPr lang="tr-TR" sz="3600" dirty="0"/>
          </a:p>
        </p:txBody>
      </p:sp>
      <p:sp>
        <p:nvSpPr>
          <p:cNvPr id="3" name="2 İçerik Yer Tutucusu"/>
          <p:cNvSpPr>
            <a:spLocks noGrp="1"/>
          </p:cNvSpPr>
          <p:nvPr>
            <p:ph idx="1"/>
          </p:nvPr>
        </p:nvSpPr>
        <p:spPr>
          <a:xfrm>
            <a:off x="0" y="1600200"/>
            <a:ext cx="9144000" cy="5069160"/>
          </a:xfrm>
        </p:spPr>
        <p:txBody>
          <a:bodyPr>
            <a:normAutofit/>
          </a:bodyPr>
          <a:lstStyle/>
          <a:p>
            <a:pPr algn="just"/>
            <a:r>
              <a:rPr lang="tr-TR" sz="2800" dirty="0" smtClean="0"/>
              <a:t> </a:t>
            </a:r>
            <a:r>
              <a:rPr lang="tr-TR" sz="2800" dirty="0" smtClean="0">
                <a:latin typeface="Times New Roman" pitchFamily="18" charset="0"/>
              </a:rPr>
              <a:t>Enzim yoğunluğunun sabit olduğu bir ortamda, </a:t>
            </a:r>
            <a:r>
              <a:rPr lang="tr-TR" sz="2800" dirty="0" err="1" smtClean="0">
                <a:latin typeface="Times New Roman" pitchFamily="18" charset="0"/>
              </a:rPr>
              <a:t>substrat</a:t>
            </a:r>
            <a:r>
              <a:rPr lang="tr-TR" sz="2800" dirty="0" smtClean="0">
                <a:latin typeface="Times New Roman" pitchFamily="18" charset="0"/>
              </a:rPr>
              <a:t> konsantrasyonunun arttırılmasıyla, tepkime hızı bir noktaya kadar artar(enzimin aktif bölgeleri </a:t>
            </a:r>
            <a:r>
              <a:rPr lang="tr-TR" sz="2800" dirty="0" err="1" smtClean="0">
                <a:latin typeface="Times New Roman" pitchFamily="18" charset="0"/>
              </a:rPr>
              <a:t>substratla</a:t>
            </a:r>
            <a:r>
              <a:rPr lang="tr-TR" sz="2800" dirty="0" smtClean="0">
                <a:latin typeface="Times New Roman" pitchFamily="18" charset="0"/>
              </a:rPr>
              <a:t> tamamen doyana kadar), bu noktadan sonra tepkime hızı sabitleşir.</a:t>
            </a:r>
          </a:p>
        </p:txBody>
      </p:sp>
      <p:pic>
        <p:nvPicPr>
          <p:cNvPr id="4" name="Picture 4"/>
          <p:cNvPicPr>
            <a:picLocks noChangeAspect="1" noChangeArrowheads="1"/>
          </p:cNvPicPr>
          <p:nvPr/>
        </p:nvPicPr>
        <p:blipFill>
          <a:blip r:embed="rId2" cstate="print"/>
          <a:srcRect/>
          <a:stretch>
            <a:fillRect/>
          </a:stretch>
        </p:blipFill>
        <p:spPr bwMode="auto">
          <a:xfrm>
            <a:off x="2195513" y="3429000"/>
            <a:ext cx="4608512" cy="3240360"/>
          </a:xfrm>
          <a:prstGeom prst="rect">
            <a:avLst/>
          </a:prstGeom>
          <a:noFill/>
          <a:ln w="9525">
            <a:solidFill>
              <a:schemeClr val="accent2"/>
            </a:solid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484784"/>
            <a:ext cx="9144000" cy="5373216"/>
          </a:xfrm>
        </p:spPr>
        <p:txBody>
          <a:bodyPr/>
          <a:lstStyle/>
          <a:p>
            <a:pPr algn="just"/>
            <a:r>
              <a:rPr lang="tr-TR" sz="2800" dirty="0" smtClean="0">
                <a:latin typeface="Times New Roman" pitchFamily="18" charset="0"/>
              </a:rPr>
              <a:t>Her enzimin maksimum aktivite gösterdiği bir </a:t>
            </a:r>
            <a:r>
              <a:rPr lang="tr-TR" sz="2800" dirty="0" err="1" smtClean="0">
                <a:latin typeface="Times New Roman" pitchFamily="18" charset="0"/>
              </a:rPr>
              <a:t>pH</a:t>
            </a:r>
            <a:r>
              <a:rPr lang="tr-TR" sz="2800" dirty="0" smtClean="0">
                <a:latin typeface="Times New Roman" pitchFamily="18" charset="0"/>
              </a:rPr>
              <a:t> değeri vardır ki bu </a:t>
            </a:r>
            <a:r>
              <a:rPr lang="tr-TR" sz="2800" dirty="0" err="1" smtClean="0">
                <a:latin typeface="Times New Roman" pitchFamily="18" charset="0"/>
              </a:rPr>
              <a:t>pH</a:t>
            </a:r>
            <a:r>
              <a:rPr lang="tr-TR" sz="2800" dirty="0" smtClean="0">
                <a:latin typeface="Times New Roman" pitchFamily="18" charset="0"/>
              </a:rPr>
              <a:t> değerine enzimin </a:t>
            </a:r>
            <a:r>
              <a:rPr lang="tr-TR" sz="2800" b="1" dirty="0" smtClean="0">
                <a:latin typeface="Times New Roman" pitchFamily="18" charset="0"/>
              </a:rPr>
              <a:t>optimal </a:t>
            </a:r>
            <a:r>
              <a:rPr lang="tr-TR" sz="2800" b="1" dirty="0" err="1" smtClean="0">
                <a:latin typeface="Times New Roman" pitchFamily="18" charset="0"/>
              </a:rPr>
              <a:t>pH</a:t>
            </a:r>
            <a:r>
              <a:rPr lang="tr-TR" sz="2800" b="1" dirty="0" smtClean="0">
                <a:latin typeface="Times New Roman" pitchFamily="18" charset="0"/>
              </a:rPr>
              <a:t> değeri</a:t>
            </a:r>
            <a:r>
              <a:rPr lang="tr-TR" sz="2800" dirty="0" smtClean="0">
                <a:latin typeface="Times New Roman" pitchFamily="18" charset="0"/>
              </a:rPr>
              <a:t> denir.</a:t>
            </a:r>
          </a:p>
          <a:p>
            <a:pPr algn="just"/>
            <a:r>
              <a:rPr lang="tr-TR" sz="2800" dirty="0" smtClean="0">
                <a:latin typeface="Times New Roman" pitchFamily="18" charset="0"/>
              </a:rPr>
              <a:t> Enzimler genellikle p H 5-9 arasında aktiftirler.</a:t>
            </a:r>
          </a:p>
          <a:p>
            <a:pPr algn="just"/>
            <a:r>
              <a:rPr lang="tr-TR" sz="2800" dirty="0" smtClean="0">
                <a:latin typeface="Times New Roman" pitchFamily="18" charset="0"/>
              </a:rPr>
              <a:t> </a:t>
            </a:r>
            <a:r>
              <a:rPr lang="tr-TR" sz="2800" dirty="0" err="1" smtClean="0">
                <a:latin typeface="Times New Roman" pitchFamily="18" charset="0"/>
              </a:rPr>
              <a:t>pH’daki</a:t>
            </a:r>
            <a:r>
              <a:rPr lang="tr-TR" sz="2800" dirty="0" smtClean="0">
                <a:latin typeface="Times New Roman" pitchFamily="18" charset="0"/>
              </a:rPr>
              <a:t> aşırılıklar enzimin </a:t>
            </a:r>
            <a:r>
              <a:rPr lang="tr-TR" sz="2800" dirty="0" err="1" smtClean="0">
                <a:latin typeface="Times New Roman" pitchFamily="18" charset="0"/>
              </a:rPr>
              <a:t>denatüre</a:t>
            </a:r>
            <a:r>
              <a:rPr lang="tr-TR" sz="2800" dirty="0" smtClean="0">
                <a:latin typeface="Times New Roman" pitchFamily="18" charset="0"/>
              </a:rPr>
              <a:t> olmasına neden olur.</a:t>
            </a:r>
          </a:p>
          <a:p>
            <a:endParaRPr lang="tr-TR" dirty="0"/>
          </a:p>
        </p:txBody>
      </p:sp>
      <p:sp>
        <p:nvSpPr>
          <p:cNvPr id="4" name="Rectangle 2"/>
          <p:cNvSpPr>
            <a:spLocks noGrp="1" noChangeArrowheads="1"/>
          </p:cNvSpPr>
          <p:nvPr>
            <p:ph type="title"/>
          </p:nvPr>
        </p:nvSpPr>
        <p:spPr/>
        <p:txBody>
          <a:bodyPr/>
          <a:lstStyle/>
          <a:p>
            <a:pPr eaLnBrk="1" hangingPunct="1"/>
            <a:r>
              <a:rPr lang="tr-TR" sz="3200" b="1" u="sng" dirty="0" err="1" smtClean="0">
                <a:latin typeface="Times New Roman" pitchFamily="18" charset="0"/>
                <a:cs typeface="Times New Roman" pitchFamily="18" charset="0"/>
              </a:rPr>
              <a:t>pH’ın</a:t>
            </a:r>
            <a:r>
              <a:rPr lang="tr-TR" sz="3200" b="1" u="sng" dirty="0" smtClean="0">
                <a:latin typeface="Times New Roman" pitchFamily="18" charset="0"/>
                <a:cs typeface="Times New Roman" pitchFamily="18" charset="0"/>
              </a:rPr>
              <a:t> </a:t>
            </a:r>
            <a:r>
              <a:rPr lang="tr-TR" sz="3200" b="1" u="sng" dirty="0" err="1" smtClean="0">
                <a:latin typeface="Times New Roman" pitchFamily="18" charset="0"/>
                <a:cs typeface="Times New Roman" pitchFamily="18" charset="0"/>
              </a:rPr>
              <a:t>enzimatik</a:t>
            </a:r>
            <a:r>
              <a:rPr lang="tr-TR" sz="3200" b="1" u="sng" dirty="0" smtClean="0">
                <a:latin typeface="Times New Roman" pitchFamily="18" charset="0"/>
                <a:cs typeface="Times New Roman" pitchFamily="18" charset="0"/>
              </a:rPr>
              <a:t> reaksiyonların hızı üzerine etkisi</a:t>
            </a:r>
          </a:p>
        </p:txBody>
      </p:sp>
      <p:pic>
        <p:nvPicPr>
          <p:cNvPr id="5" name="Picture 25"/>
          <p:cNvPicPr>
            <a:picLocks noChangeAspect="1" noChangeArrowheads="1"/>
          </p:cNvPicPr>
          <p:nvPr/>
        </p:nvPicPr>
        <p:blipFill>
          <a:blip r:embed="rId2" cstate="print"/>
          <a:srcRect l="6445" r="3543" b="5536"/>
          <a:stretch>
            <a:fillRect/>
          </a:stretch>
        </p:blipFill>
        <p:spPr bwMode="auto">
          <a:xfrm>
            <a:off x="395536" y="3645024"/>
            <a:ext cx="8136904" cy="2952626"/>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u="sng" dirty="0" smtClean="0">
                <a:latin typeface="Times New Roman" pitchFamily="18" charset="0"/>
                <a:cs typeface="Times New Roman" pitchFamily="18" charset="0"/>
              </a:rPr>
              <a:t>Sıcaklığın </a:t>
            </a:r>
            <a:r>
              <a:rPr lang="tr-TR" sz="3600" b="1" u="sng" dirty="0" err="1" smtClean="0">
                <a:latin typeface="Times New Roman" pitchFamily="18" charset="0"/>
                <a:cs typeface="Times New Roman" pitchFamily="18" charset="0"/>
              </a:rPr>
              <a:t>enzimatik</a:t>
            </a:r>
            <a:r>
              <a:rPr lang="tr-TR" sz="3600" b="1" u="sng" dirty="0" smtClean="0">
                <a:latin typeface="Times New Roman" pitchFamily="18" charset="0"/>
                <a:cs typeface="Times New Roman" pitchFamily="18" charset="0"/>
              </a:rPr>
              <a:t> reaksiyonların hızı üzerine etkisi</a:t>
            </a:r>
            <a:endParaRPr lang="tr-TR" sz="3600" b="1" dirty="0"/>
          </a:p>
        </p:txBody>
      </p:sp>
      <p:sp>
        <p:nvSpPr>
          <p:cNvPr id="3" name="2 İçerik Yer Tutucusu"/>
          <p:cNvSpPr>
            <a:spLocks noGrp="1"/>
          </p:cNvSpPr>
          <p:nvPr>
            <p:ph idx="1"/>
          </p:nvPr>
        </p:nvSpPr>
        <p:spPr>
          <a:xfrm>
            <a:off x="0" y="1556792"/>
            <a:ext cx="9144000" cy="5301208"/>
          </a:xfrm>
        </p:spPr>
        <p:txBody>
          <a:bodyPr>
            <a:normAutofit/>
          </a:bodyPr>
          <a:lstStyle/>
          <a:p>
            <a:r>
              <a:rPr lang="tr-TR" sz="2800" dirty="0" smtClean="0">
                <a:latin typeface="Times New Roman" pitchFamily="18" charset="0"/>
              </a:rPr>
              <a:t>Sıcaklık artışıyla </a:t>
            </a:r>
            <a:r>
              <a:rPr lang="tr-TR" sz="2800" dirty="0" err="1" smtClean="0">
                <a:latin typeface="Times New Roman" pitchFamily="18" charset="0"/>
              </a:rPr>
              <a:t>enzimatik</a:t>
            </a:r>
            <a:r>
              <a:rPr lang="tr-TR" sz="2800" dirty="0" smtClean="0">
                <a:latin typeface="Times New Roman" pitchFamily="18" charset="0"/>
              </a:rPr>
              <a:t> reaksiyonun hızındaki artış, sıcaklık belli bir değere yükselinceye kadar devam eder; daha yüksek sıcaklıklarda enzim </a:t>
            </a:r>
            <a:r>
              <a:rPr lang="tr-TR" sz="2800" dirty="0" err="1" smtClean="0">
                <a:latin typeface="Times New Roman" pitchFamily="18" charset="0"/>
              </a:rPr>
              <a:t>denatüre</a:t>
            </a:r>
            <a:r>
              <a:rPr lang="tr-TR" sz="2800" dirty="0" smtClean="0">
                <a:latin typeface="Times New Roman" pitchFamily="18" charset="0"/>
              </a:rPr>
              <a:t> olarak aktivitesini kaybeder ve reaksiyon hızı azalır. </a:t>
            </a:r>
            <a:r>
              <a:rPr lang="tr-TR" sz="2800" dirty="0" err="1" smtClean="0">
                <a:latin typeface="Times New Roman" pitchFamily="18" charset="0"/>
              </a:rPr>
              <a:t>Enzimatik</a:t>
            </a:r>
            <a:r>
              <a:rPr lang="tr-TR" sz="2800" dirty="0" smtClean="0">
                <a:latin typeface="Times New Roman" pitchFamily="18" charset="0"/>
              </a:rPr>
              <a:t> reaksiyonun hızının maksimum olduğu sıcaklık derecesine</a:t>
            </a:r>
            <a:r>
              <a:rPr lang="tr-TR" sz="2800" i="1" dirty="0" smtClean="0">
                <a:latin typeface="Times New Roman" pitchFamily="18" charset="0"/>
              </a:rPr>
              <a:t> </a:t>
            </a:r>
            <a:r>
              <a:rPr lang="tr-TR" sz="2800" b="1" dirty="0" smtClean="0">
                <a:latin typeface="Times New Roman" pitchFamily="18" charset="0"/>
              </a:rPr>
              <a:t>optimal sıcaklık </a:t>
            </a:r>
            <a:r>
              <a:rPr lang="tr-TR" sz="2800" dirty="0" smtClean="0">
                <a:latin typeface="Times New Roman" pitchFamily="18" charset="0"/>
              </a:rPr>
              <a:t>denir.</a:t>
            </a:r>
            <a:endParaRPr lang="tr-TR" sz="2800" dirty="0"/>
          </a:p>
        </p:txBody>
      </p:sp>
      <p:pic>
        <p:nvPicPr>
          <p:cNvPr id="4" name="Picture 8"/>
          <p:cNvPicPr>
            <a:picLocks noChangeAspect="1" noChangeArrowheads="1"/>
          </p:cNvPicPr>
          <p:nvPr/>
        </p:nvPicPr>
        <p:blipFill>
          <a:blip r:embed="rId2" cstate="print"/>
          <a:srcRect/>
          <a:stretch>
            <a:fillRect/>
          </a:stretch>
        </p:blipFill>
        <p:spPr bwMode="auto">
          <a:xfrm>
            <a:off x="2771775" y="3789362"/>
            <a:ext cx="3816449" cy="2958047"/>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lstStyle/>
          <a:p>
            <a:pPr>
              <a:buNone/>
            </a:pPr>
            <a:r>
              <a:rPr lang="tr-TR" dirty="0" smtClean="0"/>
              <a:t>  </a:t>
            </a:r>
          </a:p>
          <a:p>
            <a:pPr>
              <a:buNone/>
            </a:pPr>
            <a:r>
              <a:rPr lang="tr-TR" dirty="0" smtClean="0"/>
              <a:t>            </a:t>
            </a:r>
            <a:r>
              <a:rPr lang="tr-TR" sz="3600" b="1" u="sng" dirty="0" smtClean="0"/>
              <a:t>SU </a:t>
            </a:r>
          </a:p>
          <a:p>
            <a:endParaRPr lang="tr-TR" dirty="0" smtClean="0">
              <a:latin typeface="Times New Roman" pitchFamily="18" charset="0"/>
            </a:endParaRPr>
          </a:p>
          <a:p>
            <a:pPr>
              <a:buNone/>
            </a:pPr>
            <a:r>
              <a:rPr lang="tr-TR" dirty="0" smtClean="0">
                <a:latin typeface="Times New Roman" pitchFamily="18" charset="0"/>
              </a:rPr>
              <a:t>    Ortamdaki suyun % 15’in altında olması enzim</a:t>
            </a:r>
          </a:p>
          <a:p>
            <a:pPr>
              <a:buNone/>
            </a:pPr>
            <a:r>
              <a:rPr lang="tr-TR" dirty="0" smtClean="0">
                <a:latin typeface="Times New Roman" pitchFamily="18" charset="0"/>
              </a:rPr>
              <a:t>etkinliğini durdurur. Moleküllerin birbirine çarparak</a:t>
            </a:r>
          </a:p>
          <a:p>
            <a:pPr>
              <a:buNone/>
            </a:pPr>
            <a:r>
              <a:rPr lang="tr-TR" dirty="0" smtClean="0">
                <a:latin typeface="Times New Roman" pitchFamily="18" charset="0"/>
              </a:rPr>
              <a:t>reaksiyonu gerçekleştirebilmeleri için hareketi</a:t>
            </a:r>
          </a:p>
          <a:p>
            <a:pPr>
              <a:buNone/>
            </a:pPr>
            <a:r>
              <a:rPr lang="tr-TR" dirty="0" smtClean="0">
                <a:latin typeface="Times New Roman" pitchFamily="18" charset="0"/>
              </a:rPr>
              <a:t>sağlayacak sıvı bir ortamın olması gerekir.</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417512"/>
          </a:xfrm>
        </p:spPr>
        <p:txBody>
          <a:bodyPr>
            <a:normAutofit fontScale="90000"/>
          </a:bodyPr>
          <a:lstStyle/>
          <a:p>
            <a:pPr eaLnBrk="1" hangingPunct="1"/>
            <a:r>
              <a:rPr lang="tr-TR" sz="2400" b="1" smtClean="0">
                <a:latin typeface="Times New Roman" pitchFamily="18" charset="0"/>
              </a:rPr>
              <a:t>ENZİMLERİN HASTALIK TANISINDA KULLANILMASI</a:t>
            </a:r>
          </a:p>
        </p:txBody>
      </p:sp>
      <p:sp>
        <p:nvSpPr>
          <p:cNvPr id="40963" name="Rectangle 3"/>
          <p:cNvSpPr>
            <a:spLocks noGrp="1" noChangeArrowheads="1"/>
          </p:cNvSpPr>
          <p:nvPr>
            <p:ph type="body" idx="1"/>
          </p:nvPr>
        </p:nvSpPr>
        <p:spPr>
          <a:xfrm>
            <a:off x="457200" y="692150"/>
            <a:ext cx="8229600" cy="5761038"/>
          </a:xfrm>
        </p:spPr>
        <p:txBody>
          <a:bodyPr/>
          <a:lstStyle/>
          <a:p>
            <a:pPr algn="just" eaLnBrk="1" hangingPunct="1">
              <a:lnSpc>
                <a:spcPct val="80000"/>
              </a:lnSpc>
            </a:pPr>
            <a:r>
              <a:rPr lang="tr-TR" sz="1200" smtClean="0"/>
              <a:t> </a:t>
            </a:r>
            <a:r>
              <a:rPr lang="tr-TR" sz="2200" smtClean="0">
                <a:latin typeface="Times New Roman" pitchFamily="18" charset="0"/>
              </a:rPr>
              <a:t>İnsan vücudunda bulunan yüzlerce farklı enzimin birçoğu, hücre içinde sentez olur ve bu enzimlerin çoğu fonksiyonlarını oluşturuldukları hücre içerisinde yaparlar. Bu tip enzimlere intrasellüler enzimler denir. (Bazı enzimler ise, hücre içerisinde yapılıp, inaktif şekilde(zimojen olarak) hücre dışına salınır ve fonksiyonlarını hücre dışında yaparlar.)</a:t>
            </a:r>
          </a:p>
          <a:p>
            <a:pPr algn="just" eaLnBrk="1" hangingPunct="1">
              <a:lnSpc>
                <a:spcPct val="80000"/>
              </a:lnSpc>
            </a:pPr>
            <a:endParaRPr lang="tr-TR" sz="2200" smtClean="0">
              <a:latin typeface="Times New Roman" pitchFamily="18" charset="0"/>
            </a:endParaRPr>
          </a:p>
          <a:p>
            <a:pPr algn="just" eaLnBrk="1" hangingPunct="1">
              <a:lnSpc>
                <a:spcPct val="80000"/>
              </a:lnSpc>
            </a:pPr>
            <a:r>
              <a:rPr lang="tr-TR" sz="2200" smtClean="0">
                <a:latin typeface="Times New Roman" pitchFamily="18" charset="0"/>
              </a:rPr>
              <a:t> Enzimler kaynaklandıkları hücrelerin içinde, bu hücreleri çevreleyen hücre zarı tarafından tutulurlar. Hücrenin enerji üretimini bozan herhangi bir olay, bu zarın bütünlüğünü bozar ve bundan dolayı zar sızdırmaya başlar. Önce küçük moleküller, daha sonra enzimler gibi büyük moleküller harap olan hücrelerden salınırlar. Daha sonra da nekrotik hücrenin bütün içeriği salınır.</a:t>
            </a:r>
          </a:p>
          <a:p>
            <a:pPr algn="just" eaLnBrk="1" hangingPunct="1">
              <a:lnSpc>
                <a:spcPct val="80000"/>
              </a:lnSpc>
            </a:pPr>
            <a:endParaRPr lang="tr-TR" sz="2200" smtClean="0">
              <a:latin typeface="Times New Roman" pitchFamily="18" charset="0"/>
            </a:endParaRPr>
          </a:p>
          <a:p>
            <a:pPr algn="just" eaLnBrk="1" hangingPunct="1">
              <a:lnSpc>
                <a:spcPct val="80000"/>
              </a:lnSpc>
            </a:pPr>
            <a:r>
              <a:rPr lang="tr-TR" sz="2200" smtClean="0">
                <a:latin typeface="Times New Roman" pitchFamily="18" charset="0"/>
              </a:rPr>
              <a:t> Çeşitli organlardan plazmaya karışan bu intrasellüler enzimler, bazı dokularda ileri derecede bulunur. Bu nedenle, bu enzimlerin plazmada artmaları ait oldukları dokulardaki bozukluğu düşündürür.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777875"/>
          </a:xfrm>
        </p:spPr>
        <p:txBody>
          <a:bodyPr/>
          <a:lstStyle/>
          <a:p>
            <a:pPr eaLnBrk="1" hangingPunct="1"/>
            <a:r>
              <a:rPr lang="tr-TR" sz="3200" b="1" smtClean="0">
                <a:latin typeface="Times New Roman" pitchFamily="18" charset="0"/>
              </a:rPr>
              <a:t>Kanda Bulunan Enzimler</a:t>
            </a:r>
          </a:p>
        </p:txBody>
      </p:sp>
      <p:sp>
        <p:nvSpPr>
          <p:cNvPr id="41987" name="Rectangle 3"/>
          <p:cNvSpPr>
            <a:spLocks noGrp="1" noChangeArrowheads="1"/>
          </p:cNvSpPr>
          <p:nvPr>
            <p:ph type="body" idx="1"/>
          </p:nvPr>
        </p:nvSpPr>
        <p:spPr>
          <a:xfrm>
            <a:off x="457200" y="1196975"/>
            <a:ext cx="8229600" cy="4929188"/>
          </a:xfrm>
        </p:spPr>
        <p:txBody>
          <a:bodyPr/>
          <a:lstStyle/>
          <a:p>
            <a:pPr algn="just" eaLnBrk="1" hangingPunct="1">
              <a:lnSpc>
                <a:spcPct val="90000"/>
              </a:lnSpc>
            </a:pPr>
            <a:r>
              <a:rPr lang="tr-TR" sz="2800" smtClean="0">
                <a:latin typeface="Times New Roman" pitchFamily="18" charset="0"/>
              </a:rPr>
              <a:t>Plazmaya özgü enzimler: Pıhtılaşma ve fibrinoliz ile ilgili enzimlerdir.</a:t>
            </a:r>
          </a:p>
          <a:p>
            <a:pPr algn="just" eaLnBrk="1" hangingPunct="1">
              <a:lnSpc>
                <a:spcPct val="90000"/>
              </a:lnSpc>
            </a:pPr>
            <a:endParaRPr lang="tr-TR" sz="2800" smtClean="0">
              <a:latin typeface="Times New Roman" pitchFamily="18" charset="0"/>
            </a:endParaRPr>
          </a:p>
          <a:p>
            <a:pPr algn="just" eaLnBrk="1" hangingPunct="1">
              <a:lnSpc>
                <a:spcPct val="90000"/>
              </a:lnSpc>
            </a:pPr>
            <a:r>
              <a:rPr lang="tr-TR" sz="2800" smtClean="0">
                <a:latin typeface="Times New Roman" pitchFamily="18" charset="0"/>
              </a:rPr>
              <a:t>Sekresyon enzimleri: Bir dokuda sentezlenirler ve genelde bir kanal yoluyla bir lümene salgılanırlar, plazmaya geçen miktarları normalde azdır.</a:t>
            </a:r>
          </a:p>
          <a:p>
            <a:pPr algn="just" eaLnBrk="1" hangingPunct="1">
              <a:lnSpc>
                <a:spcPct val="90000"/>
              </a:lnSpc>
            </a:pPr>
            <a:endParaRPr lang="tr-TR" sz="2800" smtClean="0">
              <a:latin typeface="Times New Roman" pitchFamily="18" charset="0"/>
            </a:endParaRPr>
          </a:p>
          <a:p>
            <a:pPr algn="just" eaLnBrk="1" hangingPunct="1">
              <a:lnSpc>
                <a:spcPct val="90000"/>
              </a:lnSpc>
            </a:pPr>
            <a:r>
              <a:rPr lang="tr-TR" sz="2800" smtClean="0">
                <a:latin typeface="Times New Roman" pitchFamily="18" charset="0"/>
              </a:rPr>
              <a:t>Sellüler enzimler: Esas olarak hücre içinde bulunan, etkilerini hücre içinde gösteren, plazmada normalde düşük konsantrasyonda bulunan enzimlerdir.</a:t>
            </a:r>
          </a:p>
          <a:p>
            <a:pPr algn="just" eaLnBrk="1" hangingPunct="1">
              <a:lnSpc>
                <a:spcPct val="90000"/>
              </a:lnSpc>
            </a:pPr>
            <a:endParaRPr lang="tr-TR" sz="2800" smtClean="0">
              <a:latin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Klinik tanıda önemli olan serum enzimleri</a:t>
            </a:r>
            <a:br>
              <a:rPr lang="tr-TR" sz="3600" b="1" smtClean="0">
                <a:latin typeface="Times New Roman" pitchFamily="18" charset="0"/>
              </a:rPr>
            </a:br>
            <a:r>
              <a:rPr lang="tr-TR" sz="3600" b="1" smtClean="0">
                <a:latin typeface="Times New Roman" pitchFamily="18" charset="0"/>
              </a:rPr>
              <a:t>1</a:t>
            </a:r>
          </a:p>
        </p:txBody>
      </p:sp>
      <p:sp>
        <p:nvSpPr>
          <p:cNvPr id="43011" name="Rectangle 3"/>
          <p:cNvSpPr>
            <a:spLocks noGrp="1" noChangeArrowheads="1"/>
          </p:cNvSpPr>
          <p:nvPr>
            <p:ph type="body" sz="half" idx="1"/>
          </p:nvPr>
        </p:nvSpPr>
        <p:spPr/>
        <p:txBody>
          <a:bodyPr/>
          <a:lstStyle/>
          <a:p>
            <a:pPr eaLnBrk="1" hangingPunct="1"/>
            <a:r>
              <a:rPr lang="tr-TR" sz="2400" smtClean="0">
                <a:latin typeface="Times New Roman" pitchFamily="18" charset="0"/>
              </a:rPr>
              <a:t>Transaminazlar (AST ve ALT)</a:t>
            </a:r>
          </a:p>
          <a:p>
            <a:pPr eaLnBrk="1" hangingPunct="1"/>
            <a:r>
              <a:rPr lang="tr-TR" sz="2400" smtClean="0">
                <a:latin typeface="Times New Roman" pitchFamily="18" charset="0"/>
              </a:rPr>
              <a:t>Laktat dehidrojenaz (LDH, LD)</a:t>
            </a:r>
          </a:p>
          <a:p>
            <a:pPr eaLnBrk="1" hangingPunct="1"/>
            <a:r>
              <a:rPr lang="tr-TR" sz="2400" smtClean="0">
                <a:latin typeface="Times New Roman" pitchFamily="18" charset="0"/>
              </a:rPr>
              <a:t>Kreatin kinaz (CK, CPK)</a:t>
            </a:r>
          </a:p>
          <a:p>
            <a:pPr eaLnBrk="1" hangingPunct="1"/>
            <a:r>
              <a:rPr lang="tr-TR" sz="2400" smtClean="0">
                <a:latin typeface="Times New Roman" pitchFamily="18" charset="0"/>
              </a:rPr>
              <a:t>Fosfatazlar (ALP(Alkalen fosfataz) ve ACP(Asit fosfataz)</a:t>
            </a:r>
          </a:p>
          <a:p>
            <a:pPr eaLnBrk="1" hangingPunct="1"/>
            <a:r>
              <a:rPr lang="tr-TR" sz="2400" smtClean="0">
                <a:latin typeface="Times New Roman" pitchFamily="18" charset="0"/>
              </a:rPr>
              <a:t>Amilaz (AMS) </a:t>
            </a:r>
          </a:p>
          <a:p>
            <a:pPr eaLnBrk="1" hangingPunct="1"/>
            <a:r>
              <a:rPr lang="tr-TR" sz="2400" smtClean="0">
                <a:latin typeface="Times New Roman" pitchFamily="18" charset="0"/>
              </a:rPr>
              <a:t>Lipaz (LPS)</a:t>
            </a:r>
          </a:p>
          <a:p>
            <a:pPr eaLnBrk="1" hangingPunct="1"/>
            <a:endParaRPr lang="tr-TR" sz="2400" smtClean="0">
              <a:latin typeface="Times New Roman" pitchFamily="18" charset="0"/>
            </a:endParaRPr>
          </a:p>
        </p:txBody>
      </p:sp>
      <p:pic>
        <p:nvPicPr>
          <p:cNvPr id="43012" name="Picture 4"/>
          <p:cNvPicPr>
            <a:picLocks noChangeAspect="1" noChangeArrowheads="1"/>
          </p:cNvPicPr>
          <p:nvPr/>
        </p:nvPicPr>
        <p:blipFill>
          <a:blip r:embed="rId3" cstate="print"/>
          <a:srcRect/>
          <a:stretch>
            <a:fillRect/>
          </a:stretch>
        </p:blipFill>
        <p:spPr bwMode="auto">
          <a:xfrm>
            <a:off x="4932363" y="1773238"/>
            <a:ext cx="3762375" cy="403225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pPr eaLnBrk="1" hangingPunct="1"/>
            <a:r>
              <a:rPr lang="tr-TR" sz="3600" smtClean="0">
                <a:latin typeface="Times New Roman" pitchFamily="18" charset="0"/>
              </a:rPr>
              <a:t>Klinik tanıda önemli olan serum enzimleri</a:t>
            </a:r>
            <a:br>
              <a:rPr lang="tr-TR" sz="3600" smtClean="0">
                <a:latin typeface="Times New Roman" pitchFamily="18" charset="0"/>
              </a:rPr>
            </a:br>
            <a:r>
              <a:rPr lang="tr-TR" sz="3600" smtClean="0">
                <a:latin typeface="Times New Roman" pitchFamily="18" charset="0"/>
              </a:rPr>
              <a:t>2</a:t>
            </a:r>
          </a:p>
        </p:txBody>
      </p:sp>
      <p:sp>
        <p:nvSpPr>
          <p:cNvPr id="44035" name="Rectangle 3"/>
          <p:cNvSpPr>
            <a:spLocks noGrp="1" noChangeArrowheads="1"/>
          </p:cNvSpPr>
          <p:nvPr>
            <p:ph type="body" sz="half" idx="1"/>
          </p:nvPr>
        </p:nvSpPr>
        <p:spPr>
          <a:xfrm>
            <a:off x="457200" y="1268413"/>
            <a:ext cx="4330700" cy="4857750"/>
          </a:xfrm>
        </p:spPr>
        <p:txBody>
          <a:bodyPr/>
          <a:lstStyle/>
          <a:p>
            <a:pPr eaLnBrk="1" hangingPunct="1"/>
            <a:r>
              <a:rPr lang="tr-TR" sz="2800" smtClean="0">
                <a:latin typeface="Times New Roman" pitchFamily="18" charset="0"/>
              </a:rPr>
              <a:t>Gama glutamiltransferaz (GGT, </a:t>
            </a:r>
            <a:r>
              <a:rPr lang="tr-TR" sz="2800" smtClean="0">
                <a:latin typeface="Times New Roman" pitchFamily="18" charset="0"/>
                <a:sym typeface="Symbol" pitchFamily="18" charset="2"/>
              </a:rPr>
              <a:t></a:t>
            </a:r>
            <a:r>
              <a:rPr lang="tr-TR" sz="2800" smtClean="0">
                <a:latin typeface="Times New Roman" pitchFamily="18" charset="0"/>
              </a:rPr>
              <a:t>-GT)</a:t>
            </a:r>
          </a:p>
          <a:p>
            <a:pPr eaLnBrk="1" hangingPunct="1"/>
            <a:r>
              <a:rPr lang="tr-TR" sz="2800" smtClean="0">
                <a:latin typeface="Times New Roman" pitchFamily="18" charset="0"/>
              </a:rPr>
              <a:t>Aldolaz (ALS)</a:t>
            </a:r>
          </a:p>
          <a:p>
            <a:pPr eaLnBrk="1" hangingPunct="1"/>
            <a:r>
              <a:rPr lang="tr-TR" sz="2800" smtClean="0">
                <a:latin typeface="Times New Roman" pitchFamily="18" charset="0"/>
              </a:rPr>
              <a:t>5</a:t>
            </a:r>
            <a:r>
              <a:rPr lang="tr-TR" sz="2800" baseline="30000" smtClean="0">
                <a:latin typeface="Times New Roman" pitchFamily="18" charset="0"/>
                <a:sym typeface="Symbol" pitchFamily="18" charset="2"/>
              </a:rPr>
              <a:t></a:t>
            </a:r>
            <a:r>
              <a:rPr lang="tr-TR" sz="2800" smtClean="0">
                <a:latin typeface="Times New Roman" pitchFamily="18" charset="0"/>
              </a:rPr>
              <a:t>-nükleotidaz (5</a:t>
            </a:r>
            <a:r>
              <a:rPr lang="tr-TR" sz="2800" baseline="30000" smtClean="0">
                <a:latin typeface="Times New Roman" pitchFamily="18" charset="0"/>
                <a:sym typeface="Symbol" pitchFamily="18" charset="2"/>
              </a:rPr>
              <a:t></a:t>
            </a:r>
            <a:r>
              <a:rPr lang="tr-TR" sz="2800" smtClean="0">
                <a:latin typeface="Times New Roman" pitchFamily="18" charset="0"/>
              </a:rPr>
              <a:t>-NT)</a:t>
            </a:r>
          </a:p>
          <a:p>
            <a:pPr eaLnBrk="1" hangingPunct="1"/>
            <a:r>
              <a:rPr lang="tr-TR" sz="2800" smtClean="0">
                <a:latin typeface="Times New Roman" pitchFamily="18" charset="0"/>
              </a:rPr>
              <a:t>Lösin aminopeptidaz (LAP)</a:t>
            </a:r>
          </a:p>
          <a:p>
            <a:pPr eaLnBrk="1" hangingPunct="1"/>
            <a:r>
              <a:rPr lang="tr-TR" sz="2800" smtClean="0">
                <a:latin typeface="Times New Roman" pitchFamily="18" charset="0"/>
              </a:rPr>
              <a:t>Glukoz-6-fosfat dehidrojenaz (G-6-PD) </a:t>
            </a:r>
          </a:p>
          <a:p>
            <a:pPr eaLnBrk="1" hangingPunct="1"/>
            <a:endParaRPr lang="tr-TR" sz="2800" smtClean="0">
              <a:latin typeface="Times New Roman" pitchFamily="18" charset="0"/>
            </a:endParaRPr>
          </a:p>
        </p:txBody>
      </p:sp>
      <p:pic>
        <p:nvPicPr>
          <p:cNvPr id="44036" name="Picture 5"/>
          <p:cNvPicPr>
            <a:picLocks noGrp="1" noChangeAspect="1" noChangeArrowheads="1"/>
          </p:cNvPicPr>
          <p:nvPr>
            <p:ph sz="half" idx="2"/>
          </p:nvPr>
        </p:nvPicPr>
        <p:blipFill>
          <a:blip r:embed="rId3" cstate="print"/>
          <a:srcRect/>
          <a:stretch>
            <a:fillRect/>
          </a:stretch>
        </p:blipFill>
        <p:spPr>
          <a:xfrm>
            <a:off x="5003800" y="1773238"/>
            <a:ext cx="3683000" cy="3960812"/>
          </a:xfr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706437"/>
          </a:xfrm>
        </p:spPr>
        <p:txBody>
          <a:bodyPr/>
          <a:lstStyle/>
          <a:p>
            <a:pPr eaLnBrk="1" hangingPunct="1"/>
            <a:r>
              <a:rPr lang="tr-TR" sz="3600" b="1" smtClean="0">
                <a:latin typeface="Times New Roman" pitchFamily="18" charset="0"/>
                <a:cs typeface="Times New Roman" pitchFamily="18" charset="0"/>
              </a:rPr>
              <a:t>İzoenzimler (izozimler)</a:t>
            </a:r>
          </a:p>
        </p:txBody>
      </p:sp>
      <p:sp>
        <p:nvSpPr>
          <p:cNvPr id="45059" name="Rectangle 3"/>
          <p:cNvSpPr>
            <a:spLocks noGrp="1" noChangeArrowheads="1"/>
          </p:cNvSpPr>
          <p:nvPr>
            <p:ph type="body" idx="1"/>
          </p:nvPr>
        </p:nvSpPr>
        <p:spPr>
          <a:xfrm>
            <a:off x="457200" y="1196975"/>
            <a:ext cx="8229600" cy="5256213"/>
          </a:xfrm>
        </p:spPr>
        <p:txBody>
          <a:bodyPr/>
          <a:lstStyle/>
          <a:p>
            <a:pPr algn="just" eaLnBrk="1" hangingPunct="1"/>
            <a:r>
              <a:rPr lang="tr-TR" sz="2400" smtClean="0">
                <a:latin typeface="Times New Roman" pitchFamily="18" charset="0"/>
              </a:rPr>
              <a:t>Belli bir enzimin katalitik aktivitesi aynı, fakat doku dağılımı, ısı, inhibitör ve aktivatörlere yanıtları farklı olan formlarına o enzimin izoenzimleri denir.</a:t>
            </a:r>
          </a:p>
          <a:p>
            <a:pPr algn="just" eaLnBrk="1" hangingPunct="1"/>
            <a:r>
              <a:rPr lang="tr-TR" sz="2400" smtClean="0">
                <a:latin typeface="Times New Roman" pitchFamily="18" charset="0"/>
              </a:rPr>
              <a:t>Kreatin kinaz (CK) enziminin üç izoenzimi önemlidir.</a:t>
            </a:r>
          </a:p>
          <a:p>
            <a:pPr algn="just" eaLnBrk="1" hangingPunct="1"/>
            <a:endParaRPr lang="tr-TR" sz="2400" smtClean="0">
              <a:latin typeface="Times New Roman" pitchFamily="18" charset="0"/>
            </a:endParaRPr>
          </a:p>
        </p:txBody>
      </p:sp>
      <p:pic>
        <p:nvPicPr>
          <p:cNvPr id="45060" name="Picture 5"/>
          <p:cNvPicPr>
            <a:picLocks noChangeAspect="1" noChangeArrowheads="1"/>
          </p:cNvPicPr>
          <p:nvPr/>
        </p:nvPicPr>
        <p:blipFill>
          <a:blip r:embed="rId3" cstate="print"/>
          <a:srcRect b="6207"/>
          <a:stretch>
            <a:fillRect/>
          </a:stretch>
        </p:blipFill>
        <p:spPr bwMode="auto">
          <a:xfrm>
            <a:off x="395288" y="3213100"/>
            <a:ext cx="8353425" cy="3240088"/>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457200" y="765175"/>
            <a:ext cx="8229600" cy="5360988"/>
          </a:xfrm>
        </p:spPr>
        <p:txBody>
          <a:bodyPr/>
          <a:lstStyle/>
          <a:p>
            <a:pPr algn="just" eaLnBrk="1" hangingPunct="1"/>
            <a:r>
              <a:rPr lang="tr-TR" sz="2800" smtClean="0">
                <a:latin typeface="Times New Roman" pitchFamily="18" charset="0"/>
              </a:rPr>
              <a:t>Laktat dehidrojenaz (LD, LDH) enziminin beş izoenzimi önemlidir</a:t>
            </a:r>
          </a:p>
        </p:txBody>
      </p:sp>
      <p:pic>
        <p:nvPicPr>
          <p:cNvPr id="46083" name="Picture 7"/>
          <p:cNvPicPr>
            <a:picLocks noChangeAspect="1" noChangeArrowheads="1"/>
          </p:cNvPicPr>
          <p:nvPr/>
        </p:nvPicPr>
        <p:blipFill>
          <a:blip r:embed="rId3" cstate="print"/>
          <a:srcRect b="5180"/>
          <a:stretch>
            <a:fillRect/>
          </a:stretch>
        </p:blipFill>
        <p:spPr bwMode="auto">
          <a:xfrm>
            <a:off x="468313" y="1916113"/>
            <a:ext cx="8207375" cy="4249737"/>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850900"/>
          </a:xfrm>
        </p:spPr>
        <p:txBody>
          <a:bodyPr/>
          <a:lstStyle/>
          <a:p>
            <a:pPr eaLnBrk="1" hangingPunct="1"/>
            <a:r>
              <a:rPr lang="tr-TR" sz="3200" b="1" smtClean="0">
                <a:latin typeface="Times New Roman" pitchFamily="18" charset="0"/>
              </a:rPr>
              <a:t>Kalp krizinin tanısında yararlı enzimler</a:t>
            </a:r>
          </a:p>
        </p:txBody>
      </p:sp>
      <p:sp>
        <p:nvSpPr>
          <p:cNvPr id="47107" name="Rectangle 3"/>
          <p:cNvSpPr>
            <a:spLocks noGrp="1" noChangeArrowheads="1"/>
          </p:cNvSpPr>
          <p:nvPr>
            <p:ph type="body" idx="1"/>
          </p:nvPr>
        </p:nvSpPr>
        <p:spPr>
          <a:xfrm>
            <a:off x="457200" y="1268413"/>
            <a:ext cx="8229600" cy="5256212"/>
          </a:xfrm>
        </p:spPr>
        <p:txBody>
          <a:bodyPr/>
          <a:lstStyle/>
          <a:p>
            <a:pPr eaLnBrk="1" hangingPunct="1"/>
            <a:r>
              <a:rPr lang="tr-TR" sz="2400" smtClean="0">
                <a:latin typeface="Times New Roman" pitchFamily="18" charset="0"/>
              </a:rPr>
              <a:t>Total kreatin kinaz (CK, CPK)</a:t>
            </a:r>
          </a:p>
          <a:p>
            <a:pPr eaLnBrk="1" hangingPunct="1"/>
            <a:r>
              <a:rPr lang="tr-TR" sz="2400" smtClean="0">
                <a:latin typeface="Times New Roman" pitchFamily="18" charset="0"/>
              </a:rPr>
              <a:t>CK-MB</a:t>
            </a:r>
          </a:p>
          <a:p>
            <a:pPr eaLnBrk="1" hangingPunct="1"/>
            <a:r>
              <a:rPr lang="tr-TR" sz="2400" smtClean="0">
                <a:latin typeface="Times New Roman" pitchFamily="18" charset="0"/>
              </a:rPr>
              <a:t>Aspartat transaminaz (AST)</a:t>
            </a:r>
          </a:p>
          <a:p>
            <a:pPr eaLnBrk="1" hangingPunct="1"/>
            <a:r>
              <a:rPr lang="tr-TR" sz="2400" smtClean="0">
                <a:latin typeface="Times New Roman" pitchFamily="18" charset="0"/>
              </a:rPr>
              <a:t>Laktat dehidrojenaz (LD, LDH 1) </a:t>
            </a:r>
          </a:p>
          <a:p>
            <a:pPr algn="just" eaLnBrk="1" hangingPunct="1"/>
            <a:r>
              <a:rPr lang="tr-TR" sz="2400" b="1" smtClean="0">
                <a:latin typeface="Times New Roman" pitchFamily="18" charset="0"/>
              </a:rPr>
              <a:t>Akut miyokard enfarktüsünde (AMI)</a:t>
            </a:r>
            <a:r>
              <a:rPr lang="tr-TR" sz="2400" smtClean="0">
                <a:latin typeface="Times New Roman" pitchFamily="18" charset="0"/>
              </a:rPr>
              <a:t> ilk değişiklik gösteren ve en değerli enzim CK’dır. Ayrıca MI’dan sonra, insan ventriküler miyozin zincirleri olan </a:t>
            </a:r>
            <a:r>
              <a:rPr lang="tr-TR" sz="2400" b="1" smtClean="0">
                <a:latin typeface="Times New Roman" pitchFamily="18" charset="0"/>
              </a:rPr>
              <a:t>troponin</a:t>
            </a:r>
            <a:r>
              <a:rPr lang="tr-TR" sz="2400" smtClean="0">
                <a:latin typeface="Times New Roman" pitchFamily="18" charset="0"/>
              </a:rPr>
              <a:t> ve </a:t>
            </a:r>
            <a:r>
              <a:rPr lang="tr-TR" sz="2400" b="1" smtClean="0">
                <a:latin typeface="Times New Roman" pitchFamily="18" charset="0"/>
              </a:rPr>
              <a:t>miyoglobin proteinleri </a:t>
            </a:r>
            <a:r>
              <a:rPr lang="tr-TR" sz="2400" smtClean="0">
                <a:latin typeface="Times New Roman" pitchFamily="18" charset="0"/>
              </a:rPr>
              <a:t>de kanda artar. (troponin ve miyoglobin enzim değil)</a:t>
            </a:r>
          </a:p>
        </p:txBody>
      </p:sp>
      <p:pic>
        <p:nvPicPr>
          <p:cNvPr id="47108" name="Picture 2"/>
          <p:cNvPicPr>
            <a:picLocks noChangeAspect="1" noChangeArrowheads="1"/>
          </p:cNvPicPr>
          <p:nvPr/>
        </p:nvPicPr>
        <p:blipFill>
          <a:blip r:embed="rId3" cstate="print"/>
          <a:srcRect b="11111"/>
          <a:stretch>
            <a:fillRect/>
          </a:stretch>
        </p:blipFill>
        <p:spPr bwMode="auto">
          <a:xfrm>
            <a:off x="539750" y="4941888"/>
            <a:ext cx="8208963" cy="1582737"/>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Karaciğer hastalıklarının tanısında yararlı enzimler</a:t>
            </a:r>
          </a:p>
        </p:txBody>
      </p:sp>
      <p:sp>
        <p:nvSpPr>
          <p:cNvPr id="48131" name="Rectangle 3"/>
          <p:cNvSpPr>
            <a:spLocks noGrp="1" noChangeArrowheads="1"/>
          </p:cNvSpPr>
          <p:nvPr>
            <p:ph type="body" idx="1"/>
          </p:nvPr>
        </p:nvSpPr>
        <p:spPr/>
        <p:txBody>
          <a:bodyPr/>
          <a:lstStyle/>
          <a:p>
            <a:pPr eaLnBrk="1" hangingPunct="1"/>
            <a:endParaRPr lang="tr-TR" sz="2800" smtClean="0"/>
          </a:p>
          <a:p>
            <a:pPr eaLnBrk="1" hangingPunct="1"/>
            <a:r>
              <a:rPr lang="tr-TR" sz="2800" smtClean="0">
                <a:latin typeface="Times New Roman" pitchFamily="18" charset="0"/>
              </a:rPr>
              <a:t>Transaminazlar (ALT, AST)</a:t>
            </a:r>
          </a:p>
          <a:p>
            <a:pPr eaLnBrk="1" hangingPunct="1"/>
            <a:r>
              <a:rPr lang="tr-TR" sz="2800" smtClean="0">
                <a:latin typeface="Times New Roman" pitchFamily="18" charset="0"/>
              </a:rPr>
              <a:t>LDH</a:t>
            </a:r>
          </a:p>
          <a:p>
            <a:pPr eaLnBrk="1" hangingPunct="1"/>
            <a:r>
              <a:rPr lang="tr-TR" sz="2800" smtClean="0">
                <a:latin typeface="Times New Roman" pitchFamily="18" charset="0"/>
              </a:rPr>
              <a:t>GGT (</a:t>
            </a:r>
            <a:r>
              <a:rPr lang="tr-TR" sz="2800" smtClean="0">
                <a:latin typeface="Times New Roman" pitchFamily="18" charset="0"/>
                <a:sym typeface="Symbol" pitchFamily="18" charset="2"/>
              </a:rPr>
              <a:t></a:t>
            </a:r>
            <a:r>
              <a:rPr lang="tr-TR" sz="2800" smtClean="0">
                <a:latin typeface="Times New Roman" pitchFamily="18" charset="0"/>
              </a:rPr>
              <a:t>-GT)</a:t>
            </a:r>
          </a:p>
          <a:p>
            <a:pPr eaLnBrk="1" hangingPunct="1"/>
            <a:r>
              <a:rPr lang="tr-TR" sz="2800" smtClean="0">
                <a:latin typeface="Times New Roman" pitchFamily="18" charset="0"/>
              </a:rPr>
              <a:t>ALP</a:t>
            </a:r>
          </a:p>
          <a:p>
            <a:pPr eaLnBrk="1" hangingPunct="1"/>
            <a:r>
              <a:rPr lang="tr-TR" sz="2800" smtClean="0">
                <a:latin typeface="Times New Roman" pitchFamily="18" charset="0"/>
              </a:rPr>
              <a:t>5</a:t>
            </a:r>
            <a:r>
              <a:rPr lang="tr-TR" sz="2800" baseline="30000" smtClean="0">
                <a:latin typeface="Times New Roman" pitchFamily="18" charset="0"/>
                <a:sym typeface="Symbol" pitchFamily="18" charset="2"/>
              </a:rPr>
              <a:t></a:t>
            </a:r>
            <a:r>
              <a:rPr lang="tr-TR" sz="2800" smtClean="0">
                <a:latin typeface="Times New Roman" pitchFamily="18" charset="0"/>
              </a:rPr>
              <a:t>-nükleotidaz (5</a:t>
            </a:r>
            <a:r>
              <a:rPr lang="tr-TR" sz="2800" baseline="30000" smtClean="0">
                <a:latin typeface="Times New Roman" pitchFamily="18" charset="0"/>
                <a:sym typeface="Symbol" pitchFamily="18" charset="2"/>
              </a:rPr>
              <a:t></a:t>
            </a:r>
            <a:r>
              <a:rPr lang="tr-TR" sz="2800" smtClean="0">
                <a:latin typeface="Times New Roman" pitchFamily="18" charset="0"/>
              </a:rPr>
              <a:t>-NT)</a:t>
            </a:r>
          </a:p>
          <a:p>
            <a:pPr eaLnBrk="1" hangingPunct="1"/>
            <a:r>
              <a:rPr lang="tr-TR" sz="2800" smtClean="0">
                <a:latin typeface="Times New Roman" pitchFamily="18" charset="0"/>
              </a:rPr>
              <a:t>lösin aminopeptidaz (LAP) </a:t>
            </a:r>
          </a:p>
          <a:p>
            <a:pPr eaLnBrk="1" hangingPunct="1"/>
            <a:endParaRPr lang="tr-TR" sz="2800" smtClean="0">
              <a:latin typeface="Times New Roman" pitchFamily="18" charset="0"/>
            </a:endParaRPr>
          </a:p>
        </p:txBody>
      </p:sp>
      <p:pic>
        <p:nvPicPr>
          <p:cNvPr id="48132" name="Picture 4"/>
          <p:cNvPicPr>
            <a:picLocks noChangeAspect="1" noChangeArrowheads="1"/>
          </p:cNvPicPr>
          <p:nvPr/>
        </p:nvPicPr>
        <p:blipFill>
          <a:blip r:embed="rId3" cstate="print"/>
          <a:srcRect/>
          <a:stretch>
            <a:fillRect/>
          </a:stretch>
        </p:blipFill>
        <p:spPr bwMode="auto">
          <a:xfrm>
            <a:off x="5435600" y="2133600"/>
            <a:ext cx="3240088" cy="316865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Kas hastalıklarının tanısında yararlı enzimler</a:t>
            </a:r>
          </a:p>
        </p:txBody>
      </p:sp>
      <p:sp>
        <p:nvSpPr>
          <p:cNvPr id="49155" name="Rectangle 3"/>
          <p:cNvSpPr>
            <a:spLocks noGrp="1" noChangeArrowheads="1"/>
          </p:cNvSpPr>
          <p:nvPr>
            <p:ph type="body" idx="1"/>
          </p:nvPr>
        </p:nvSpPr>
        <p:spPr/>
        <p:txBody>
          <a:bodyPr/>
          <a:lstStyle/>
          <a:p>
            <a:pPr eaLnBrk="1" hangingPunct="1"/>
            <a:endParaRPr lang="tr-TR" smtClean="0"/>
          </a:p>
          <a:p>
            <a:pPr eaLnBrk="1" hangingPunct="1"/>
            <a:r>
              <a:rPr lang="tr-TR" smtClean="0">
                <a:latin typeface="Times New Roman" pitchFamily="18" charset="0"/>
              </a:rPr>
              <a:t>CK</a:t>
            </a:r>
          </a:p>
          <a:p>
            <a:pPr eaLnBrk="1" hangingPunct="1"/>
            <a:r>
              <a:rPr lang="tr-TR" smtClean="0">
                <a:latin typeface="Times New Roman" pitchFamily="18" charset="0"/>
              </a:rPr>
              <a:t>LDH</a:t>
            </a:r>
          </a:p>
          <a:p>
            <a:pPr eaLnBrk="1" hangingPunct="1"/>
            <a:r>
              <a:rPr lang="tr-TR" smtClean="0">
                <a:latin typeface="Times New Roman" pitchFamily="18" charset="0"/>
              </a:rPr>
              <a:t>Aldolaz</a:t>
            </a:r>
          </a:p>
          <a:p>
            <a:pPr eaLnBrk="1" hangingPunct="1"/>
            <a:r>
              <a:rPr lang="tr-TR" smtClean="0">
                <a:latin typeface="Times New Roman" pitchFamily="18" charset="0"/>
              </a:rPr>
              <a:t>AST</a:t>
            </a:r>
          </a:p>
        </p:txBody>
      </p:sp>
      <p:pic>
        <p:nvPicPr>
          <p:cNvPr id="49156" name="Picture 4"/>
          <p:cNvPicPr>
            <a:picLocks noChangeAspect="1" noChangeArrowheads="1"/>
          </p:cNvPicPr>
          <p:nvPr/>
        </p:nvPicPr>
        <p:blipFill>
          <a:blip r:embed="rId3" cstate="print"/>
          <a:srcRect/>
          <a:stretch>
            <a:fillRect/>
          </a:stretch>
        </p:blipFill>
        <p:spPr bwMode="auto">
          <a:xfrm>
            <a:off x="3419475" y="1773238"/>
            <a:ext cx="4676775" cy="403225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Kemik hastalıklarının tanısında yararlı enzimler</a:t>
            </a:r>
          </a:p>
        </p:txBody>
      </p:sp>
      <p:sp>
        <p:nvSpPr>
          <p:cNvPr id="50179" name="Rectangle 3"/>
          <p:cNvSpPr>
            <a:spLocks noGrp="1" noChangeArrowheads="1"/>
          </p:cNvSpPr>
          <p:nvPr>
            <p:ph type="body" sz="half" idx="1"/>
          </p:nvPr>
        </p:nvSpPr>
        <p:spPr>
          <a:xfrm>
            <a:off x="457200" y="1557338"/>
            <a:ext cx="4038600" cy="3816350"/>
          </a:xfrm>
        </p:spPr>
        <p:txBody>
          <a:bodyPr/>
          <a:lstStyle/>
          <a:p>
            <a:pPr eaLnBrk="1" hangingPunct="1"/>
            <a:r>
              <a:rPr lang="tr-TR" sz="2800" smtClean="0">
                <a:latin typeface="Times New Roman" pitchFamily="18" charset="0"/>
              </a:rPr>
              <a:t>Alkalen fosfataz (ALP) </a:t>
            </a:r>
          </a:p>
          <a:p>
            <a:pPr eaLnBrk="1" hangingPunct="1"/>
            <a:r>
              <a:rPr lang="tr-TR" sz="2800" smtClean="0">
                <a:latin typeface="Times New Roman" pitchFamily="18" charset="0"/>
              </a:rPr>
              <a:t>Asit fosfataz (ACP) </a:t>
            </a:r>
          </a:p>
          <a:p>
            <a:pPr eaLnBrk="1" hangingPunct="1">
              <a:buFontTx/>
              <a:buNone/>
            </a:pPr>
            <a:endParaRPr lang="tr-TR" sz="2800" smtClean="0">
              <a:latin typeface="Times New Roman" pitchFamily="18" charset="0"/>
            </a:endParaRPr>
          </a:p>
        </p:txBody>
      </p:sp>
      <p:pic>
        <p:nvPicPr>
          <p:cNvPr id="50180" name="Picture 4"/>
          <p:cNvPicPr>
            <a:picLocks noChangeAspect="1" noChangeArrowheads="1"/>
          </p:cNvPicPr>
          <p:nvPr/>
        </p:nvPicPr>
        <p:blipFill>
          <a:blip r:embed="rId3" cstate="print"/>
          <a:srcRect/>
          <a:stretch>
            <a:fillRect/>
          </a:stretch>
        </p:blipFill>
        <p:spPr bwMode="auto">
          <a:xfrm>
            <a:off x="5076825" y="1700213"/>
            <a:ext cx="3736975" cy="4537075"/>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Pankreas hastalıklarının tanısında yararlı enzimler</a:t>
            </a:r>
          </a:p>
        </p:txBody>
      </p:sp>
      <p:sp>
        <p:nvSpPr>
          <p:cNvPr id="51203" name="Rectangle 3"/>
          <p:cNvSpPr>
            <a:spLocks noGrp="1" noChangeArrowheads="1"/>
          </p:cNvSpPr>
          <p:nvPr>
            <p:ph type="body" idx="1"/>
          </p:nvPr>
        </p:nvSpPr>
        <p:spPr/>
        <p:txBody>
          <a:bodyPr/>
          <a:lstStyle/>
          <a:p>
            <a:pPr eaLnBrk="1" hangingPunct="1"/>
            <a:r>
              <a:rPr lang="tr-TR" smtClean="0">
                <a:latin typeface="Times New Roman" pitchFamily="18" charset="0"/>
                <a:sym typeface="Symbol" pitchFamily="18" charset="2"/>
              </a:rPr>
              <a:t></a:t>
            </a:r>
            <a:r>
              <a:rPr lang="tr-TR" smtClean="0">
                <a:latin typeface="Times New Roman" pitchFamily="18" charset="0"/>
              </a:rPr>
              <a:t>-amilaz </a:t>
            </a:r>
          </a:p>
          <a:p>
            <a:pPr eaLnBrk="1" hangingPunct="1"/>
            <a:r>
              <a:rPr lang="tr-TR" smtClean="0">
                <a:latin typeface="Times New Roman" pitchFamily="18" charset="0"/>
              </a:rPr>
              <a:t> lipaz </a:t>
            </a:r>
          </a:p>
          <a:p>
            <a:pPr eaLnBrk="1" hangingPunct="1"/>
            <a:endParaRPr lang="tr-TR" smtClean="0">
              <a:latin typeface="Times New Roman" pitchFamily="18" charset="0"/>
            </a:endParaRPr>
          </a:p>
          <a:p>
            <a:pPr algn="ctr" eaLnBrk="1" hangingPunct="1">
              <a:buFontTx/>
              <a:buNone/>
            </a:pPr>
            <a:r>
              <a:rPr lang="tr-TR" sz="3600" b="1" smtClean="0">
                <a:latin typeface="Times New Roman" pitchFamily="18" charset="0"/>
              </a:rPr>
              <a:t>Prostat hastalıklarının tanısında kullanılan enzimler</a:t>
            </a:r>
          </a:p>
          <a:p>
            <a:pPr algn="just" eaLnBrk="1" hangingPunct="1">
              <a:buFontTx/>
              <a:buNone/>
            </a:pPr>
            <a:r>
              <a:rPr lang="tr-TR" sz="3600" b="1" smtClean="0">
                <a:latin typeface="Times New Roman" pitchFamily="18" charset="0"/>
                <a:cs typeface="Times New Roman" pitchFamily="18" charset="0"/>
              </a:rPr>
              <a:t>∙ </a:t>
            </a:r>
            <a:r>
              <a:rPr lang="tr-TR" sz="3600" smtClean="0">
                <a:latin typeface="Times New Roman" pitchFamily="18" charset="0"/>
                <a:cs typeface="Times New Roman" pitchFamily="18" charset="0"/>
              </a:rPr>
              <a:t>ACP(Asit fosfataz)</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pPr eaLnBrk="1" hangingPunct="1"/>
            <a:r>
              <a:rPr lang="tr-TR" sz="3600" b="1" smtClean="0">
                <a:latin typeface="Times New Roman" pitchFamily="18" charset="0"/>
              </a:rPr>
              <a:t>Genetik hastalıkların tanısında yararlı enzimler</a:t>
            </a:r>
          </a:p>
        </p:txBody>
      </p:sp>
      <p:sp>
        <p:nvSpPr>
          <p:cNvPr id="52227" name="Rectangle 3"/>
          <p:cNvSpPr>
            <a:spLocks noGrp="1" noChangeArrowheads="1"/>
          </p:cNvSpPr>
          <p:nvPr>
            <p:ph type="body" sz="half" idx="1"/>
          </p:nvPr>
        </p:nvSpPr>
        <p:spPr>
          <a:xfrm>
            <a:off x="457200" y="1600200"/>
            <a:ext cx="4402138" cy="4525963"/>
          </a:xfrm>
        </p:spPr>
        <p:txBody>
          <a:bodyPr/>
          <a:lstStyle/>
          <a:p>
            <a:pPr eaLnBrk="1" hangingPunct="1"/>
            <a:r>
              <a:rPr lang="tr-TR" smtClean="0">
                <a:latin typeface="Times New Roman" pitchFamily="18" charset="0"/>
              </a:rPr>
              <a:t>fenilalanin hidroksilaz,</a:t>
            </a:r>
          </a:p>
          <a:p>
            <a:pPr eaLnBrk="1" hangingPunct="1"/>
            <a:endParaRPr lang="tr-TR" smtClean="0">
              <a:latin typeface="Times New Roman" pitchFamily="18" charset="0"/>
            </a:endParaRPr>
          </a:p>
          <a:p>
            <a:pPr algn="just" eaLnBrk="1" hangingPunct="1"/>
            <a:r>
              <a:rPr lang="tr-TR" smtClean="0">
                <a:latin typeface="Times New Roman" pitchFamily="18" charset="0"/>
              </a:rPr>
              <a:t>galaktoz-1-fosfat üridiltransferaz, </a:t>
            </a:r>
          </a:p>
          <a:p>
            <a:pPr eaLnBrk="1" hangingPunct="1"/>
            <a:endParaRPr lang="tr-TR" smtClean="0">
              <a:latin typeface="Times New Roman" pitchFamily="18" charset="0"/>
            </a:endParaRPr>
          </a:p>
          <a:p>
            <a:pPr algn="just" eaLnBrk="1" hangingPunct="1"/>
            <a:r>
              <a:rPr lang="tr-TR" smtClean="0">
                <a:latin typeface="Times New Roman" pitchFamily="18" charset="0"/>
              </a:rPr>
              <a:t>glukoz-6-fosfat dehidrogenaz vb…</a:t>
            </a:r>
          </a:p>
        </p:txBody>
      </p:sp>
      <p:pic>
        <p:nvPicPr>
          <p:cNvPr id="52228" name="Picture 5"/>
          <p:cNvPicPr>
            <a:picLocks noGrp="1" noChangeAspect="1" noChangeArrowheads="1"/>
          </p:cNvPicPr>
          <p:nvPr>
            <p:ph sz="half" idx="2"/>
          </p:nvPr>
        </p:nvPicPr>
        <p:blipFill>
          <a:blip r:embed="rId3" cstate="print"/>
          <a:srcRect/>
          <a:stretch>
            <a:fillRect/>
          </a:stretch>
        </p:blipFill>
        <p:spPr>
          <a:xfrm>
            <a:off x="5076825" y="1989138"/>
            <a:ext cx="3609975" cy="3960812"/>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5400" b="1" dirty="0" smtClean="0"/>
              <a:t>ENZİM KİNETİĞİ</a:t>
            </a:r>
            <a:endParaRPr lang="tr-TR" sz="5400"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10000"/>
          </a:bodyPr>
          <a:lstStyle/>
          <a:p>
            <a:pPr marL="0" indent="0">
              <a:lnSpc>
                <a:spcPct val="90000"/>
              </a:lnSpc>
              <a:buNone/>
              <a:tabLst>
                <a:tab pos="450850" algn="l"/>
              </a:tabLst>
            </a:pPr>
            <a:r>
              <a:rPr lang="tr-TR" altLang="tr-TR" b="1" dirty="0" smtClean="0">
                <a:solidFill>
                  <a:srgbClr val="FF0066"/>
                </a:solidFill>
                <a:latin typeface="Times New Roman" pitchFamily="18" charset="0"/>
              </a:rPr>
              <a:t>Reaksiyon Hızı (v):</a:t>
            </a:r>
          </a:p>
          <a:p>
            <a:pPr marL="0" indent="0">
              <a:lnSpc>
                <a:spcPct val="90000"/>
              </a:lnSpc>
              <a:buNone/>
              <a:tabLst>
                <a:tab pos="450850" algn="l"/>
              </a:tabLst>
            </a:pPr>
            <a:r>
              <a:rPr lang="tr-TR" altLang="tr-TR" dirty="0" smtClean="0">
                <a:solidFill>
                  <a:srgbClr val="000000"/>
                </a:solidFill>
                <a:latin typeface="Times New Roman" pitchFamily="18" charset="0"/>
              </a:rPr>
              <a:t>Enzim etkisiyle birim zamanda kaybolan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miktarı veya oluşan ürün miktarı ile ölçülür.</a:t>
            </a:r>
          </a:p>
          <a:p>
            <a:pPr marL="0" indent="0">
              <a:lnSpc>
                <a:spcPct val="90000"/>
              </a:lnSpc>
              <a:buNone/>
              <a:tabLst>
                <a:tab pos="450850" algn="l"/>
              </a:tabLst>
            </a:pPr>
            <a:endParaRPr lang="tr-TR" altLang="tr-TR" b="1" dirty="0" smtClean="0">
              <a:solidFill>
                <a:srgbClr val="FF0000"/>
              </a:solidFill>
              <a:latin typeface="Times New Roman" pitchFamily="18" charset="0"/>
            </a:endParaRPr>
          </a:p>
          <a:p>
            <a:pPr marL="0" indent="0">
              <a:lnSpc>
                <a:spcPct val="90000"/>
              </a:lnSpc>
              <a:buNone/>
              <a:tabLst>
                <a:tab pos="450850" algn="l"/>
              </a:tabLst>
            </a:pPr>
            <a:r>
              <a:rPr lang="tr-TR" altLang="tr-TR" b="1" dirty="0" smtClean="0">
                <a:solidFill>
                  <a:srgbClr val="FF0066"/>
                </a:solidFill>
                <a:latin typeface="Times New Roman" pitchFamily="18" charset="0"/>
              </a:rPr>
              <a:t>Enzim Moleküler Aktivitesi:</a:t>
            </a:r>
            <a:r>
              <a:rPr lang="tr-TR" altLang="tr-TR" b="1" dirty="0" smtClean="0">
                <a:solidFill>
                  <a:srgbClr val="000000"/>
                </a:solidFill>
                <a:latin typeface="Times New Roman" pitchFamily="18" charset="0"/>
              </a:rPr>
              <a:t> </a:t>
            </a:r>
          </a:p>
          <a:p>
            <a:pPr marL="0" indent="0">
              <a:lnSpc>
                <a:spcPct val="90000"/>
              </a:lnSpc>
              <a:buNone/>
              <a:tabLst>
                <a:tab pos="450850" algn="l"/>
              </a:tabLst>
            </a:pPr>
            <a:r>
              <a:rPr lang="tr-TR" altLang="tr-TR" dirty="0" smtClean="0">
                <a:solidFill>
                  <a:srgbClr val="000000"/>
                </a:solidFill>
                <a:latin typeface="Times New Roman" pitchFamily="18" charset="0"/>
              </a:rPr>
              <a:t>Normal şartlar altında(N.Ş.A.)(25°C, 1 </a:t>
            </a:r>
            <a:r>
              <a:rPr lang="tr-TR" altLang="tr-TR" dirty="0" err="1" smtClean="0">
                <a:solidFill>
                  <a:srgbClr val="000000"/>
                </a:solidFill>
                <a:latin typeface="Times New Roman" pitchFamily="18" charset="0"/>
              </a:rPr>
              <a:t>atm</a:t>
            </a:r>
            <a:r>
              <a:rPr lang="tr-TR" altLang="tr-TR" dirty="0" smtClean="0">
                <a:solidFill>
                  <a:srgbClr val="000000"/>
                </a:solidFill>
                <a:latin typeface="Times New Roman" pitchFamily="18" charset="0"/>
              </a:rPr>
              <a:t>), 1 molekül enzim tarafından 1 dakikada ürüne dönüşen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miktarıdır.</a:t>
            </a:r>
          </a:p>
          <a:p>
            <a:pPr marL="0" indent="0">
              <a:lnSpc>
                <a:spcPct val="90000"/>
              </a:lnSpc>
              <a:buNone/>
              <a:tabLst>
                <a:tab pos="450850" algn="l"/>
              </a:tabLst>
            </a:pPr>
            <a:endParaRPr lang="tr-TR" altLang="tr-TR" dirty="0" smtClean="0">
              <a:solidFill>
                <a:srgbClr val="000000"/>
              </a:solidFill>
              <a:latin typeface="Times New Roman" pitchFamily="18" charset="0"/>
            </a:endParaRPr>
          </a:p>
          <a:p>
            <a:pPr marL="0" indent="0">
              <a:lnSpc>
                <a:spcPct val="90000"/>
              </a:lnSpc>
              <a:buNone/>
              <a:tabLst>
                <a:tab pos="450850" algn="l"/>
              </a:tabLst>
            </a:pPr>
            <a:r>
              <a:rPr lang="tr-TR" altLang="tr-TR" b="1" dirty="0" smtClean="0">
                <a:solidFill>
                  <a:srgbClr val="FF0066"/>
                </a:solidFill>
                <a:latin typeface="Times New Roman" pitchFamily="18" charset="0"/>
              </a:rPr>
              <a:t>Spesifik Enzim Aktivitesi:</a:t>
            </a:r>
          </a:p>
          <a:p>
            <a:pPr marL="0" indent="0">
              <a:lnSpc>
                <a:spcPct val="90000"/>
              </a:lnSpc>
              <a:buNone/>
              <a:tabLst>
                <a:tab pos="450850" algn="l"/>
              </a:tabLst>
            </a:pPr>
            <a:r>
              <a:rPr lang="tr-TR" altLang="tr-TR" dirty="0" smtClean="0">
                <a:solidFill>
                  <a:srgbClr val="000000"/>
                </a:solidFill>
                <a:latin typeface="Times New Roman" pitchFamily="18" charset="0"/>
              </a:rPr>
              <a:t>mg protein başına düşen enzim ünite sayısıdır.</a:t>
            </a:r>
          </a:p>
          <a:p>
            <a:pPr marL="0" indent="0">
              <a:lnSpc>
                <a:spcPct val="90000"/>
              </a:lnSpc>
              <a:buNone/>
              <a:tabLst>
                <a:tab pos="450850" algn="l"/>
              </a:tabLst>
            </a:pPr>
            <a:endParaRPr lang="tr-TR" altLang="tr-TR" dirty="0" smtClean="0">
              <a:solidFill>
                <a:srgbClr val="000000"/>
              </a:solidFill>
              <a:latin typeface="Times New Roman" pitchFamily="18" charset="0"/>
            </a:endParaRPr>
          </a:p>
          <a:p>
            <a:pPr marL="0" indent="0">
              <a:lnSpc>
                <a:spcPct val="90000"/>
              </a:lnSpc>
              <a:buNone/>
              <a:tabLst>
                <a:tab pos="450850" algn="l"/>
              </a:tabLst>
            </a:pPr>
            <a:r>
              <a:rPr lang="tr-TR" altLang="tr-TR" b="1" dirty="0" smtClean="0">
                <a:solidFill>
                  <a:srgbClr val="FF0066"/>
                </a:solidFill>
                <a:latin typeface="Times New Roman" pitchFamily="18" charset="0"/>
              </a:rPr>
              <a:t>Enzim Ünitesi (Bir </a:t>
            </a:r>
            <a:r>
              <a:rPr lang="tr-TR" altLang="tr-TR" b="1" dirty="0" err="1" smtClean="0">
                <a:solidFill>
                  <a:srgbClr val="FF0066"/>
                </a:solidFill>
                <a:latin typeface="Times New Roman" pitchFamily="18" charset="0"/>
              </a:rPr>
              <a:t>unite</a:t>
            </a:r>
            <a:r>
              <a:rPr lang="tr-TR" altLang="tr-TR" b="1" dirty="0" smtClean="0">
                <a:solidFill>
                  <a:srgbClr val="FF0066"/>
                </a:solidFill>
                <a:latin typeface="Times New Roman" pitchFamily="18" charset="0"/>
              </a:rPr>
              <a:t> aktivite):</a:t>
            </a:r>
            <a:r>
              <a:rPr lang="tr-TR" altLang="tr-TR" b="1" dirty="0" smtClean="0">
                <a:solidFill>
                  <a:srgbClr val="FF0000"/>
                </a:solidFill>
                <a:latin typeface="Times New Roman" pitchFamily="18" charset="0"/>
              </a:rPr>
              <a:t> </a:t>
            </a:r>
          </a:p>
          <a:p>
            <a:pPr marL="0" indent="0">
              <a:lnSpc>
                <a:spcPct val="90000"/>
              </a:lnSpc>
              <a:buNone/>
              <a:tabLst>
                <a:tab pos="450850" algn="l"/>
              </a:tabLst>
            </a:pPr>
            <a:r>
              <a:rPr lang="tr-TR" altLang="tr-TR" dirty="0" smtClean="0">
                <a:solidFill>
                  <a:srgbClr val="000000"/>
                </a:solidFill>
                <a:latin typeface="Times New Roman" pitchFamily="18" charset="0"/>
              </a:rPr>
              <a:t>N.Ş.A.’da  1 dakikada 1 </a:t>
            </a:r>
            <a:r>
              <a:rPr lang="el-GR" altLang="tr-TR" dirty="0" smtClean="0">
                <a:solidFill>
                  <a:srgbClr val="000000"/>
                </a:solidFill>
                <a:latin typeface="Times New Roman" pitchFamily="18" charset="0"/>
                <a:cs typeface="Times New Roman" pitchFamily="18" charset="0"/>
              </a:rPr>
              <a:t>μ</a:t>
            </a:r>
            <a:r>
              <a:rPr lang="tr-TR" altLang="tr-TR" dirty="0" err="1" smtClean="0">
                <a:solidFill>
                  <a:srgbClr val="000000"/>
                </a:solidFill>
                <a:latin typeface="Times New Roman" pitchFamily="18" charset="0"/>
                <a:cs typeface="Times New Roman" pitchFamily="18" charset="0"/>
              </a:rPr>
              <a:t>mol</a:t>
            </a:r>
            <a:r>
              <a:rPr lang="tr-TR" altLang="tr-TR" dirty="0" smtClean="0">
                <a:solidFill>
                  <a:srgbClr val="000000"/>
                </a:solidFill>
                <a:latin typeface="Times New Roman" pitchFamily="18" charset="0"/>
                <a:cs typeface="Times New Roman" pitchFamily="18" charset="0"/>
              </a:rPr>
              <a:t> </a:t>
            </a:r>
            <a:r>
              <a:rPr lang="tr-TR" altLang="tr-TR" dirty="0" err="1" smtClean="0">
                <a:solidFill>
                  <a:srgbClr val="000000"/>
                </a:solidFill>
                <a:latin typeface="Times New Roman" pitchFamily="18" charset="0"/>
                <a:cs typeface="Times New Roman" pitchFamily="18" charset="0"/>
              </a:rPr>
              <a:t>substratı</a:t>
            </a:r>
            <a:r>
              <a:rPr lang="tr-TR" altLang="tr-TR" dirty="0" smtClean="0">
                <a:solidFill>
                  <a:srgbClr val="000000"/>
                </a:solidFill>
                <a:latin typeface="Times New Roman" pitchFamily="18" charset="0"/>
                <a:cs typeface="Times New Roman" pitchFamily="18" charset="0"/>
              </a:rPr>
              <a:t> ürüne dönüştüren enzim miktarıdır.</a:t>
            </a:r>
            <a:endParaRPr lang="el-GR" altLang="tr-TR" dirty="0" smtClean="0">
              <a:solidFill>
                <a:srgbClr val="FF0000"/>
              </a:solidFill>
              <a:latin typeface="Times New Roman" pitchFamily="18" charset="0"/>
              <a:cs typeface="Times New Roman" pitchFamily="18" charset="0"/>
            </a:endParaRPr>
          </a:p>
          <a:p>
            <a:endParaRPr lang="tr-T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pPr marL="0" indent="0">
              <a:buNone/>
            </a:pPr>
            <a:r>
              <a:rPr lang="tr-TR" altLang="tr-TR" dirty="0" smtClean="0">
                <a:latin typeface="Times New Roman" pitchFamily="18" charset="0"/>
              </a:rPr>
              <a:t>Enzim kinetikleri, enzimlerin </a:t>
            </a:r>
            <a:r>
              <a:rPr lang="tr-TR" altLang="tr-TR" dirty="0" err="1" smtClean="0">
                <a:latin typeface="Times New Roman" pitchFamily="18" charset="0"/>
              </a:rPr>
              <a:t>substratıyla</a:t>
            </a:r>
            <a:r>
              <a:rPr lang="tr-TR" altLang="tr-TR" dirty="0" smtClean="0">
                <a:latin typeface="Times New Roman" pitchFamily="18" charset="0"/>
              </a:rPr>
              <a:t> ilişkilerini inceler. </a:t>
            </a:r>
          </a:p>
          <a:p>
            <a:pPr marL="0" indent="0">
              <a:buNone/>
            </a:pPr>
            <a:r>
              <a:rPr lang="tr-TR" altLang="tr-TR" dirty="0" smtClean="0">
                <a:latin typeface="Times New Roman" pitchFamily="18" charset="0"/>
              </a:rPr>
              <a:t>Hangi koşullarda oluştukları, </a:t>
            </a:r>
          </a:p>
          <a:p>
            <a:pPr marL="0" indent="0">
              <a:buNone/>
            </a:pPr>
            <a:r>
              <a:rPr lang="tr-TR" altLang="tr-TR" dirty="0" smtClean="0">
                <a:latin typeface="Times New Roman" pitchFamily="18" charset="0"/>
              </a:rPr>
              <a:t>      hangi oranlarda girerlerse ne kadar ürün oluşacağı,</a:t>
            </a:r>
          </a:p>
          <a:p>
            <a:pPr marL="0" indent="0">
              <a:buNone/>
            </a:pPr>
            <a:r>
              <a:rPr lang="tr-TR" altLang="tr-TR" dirty="0" smtClean="0">
                <a:latin typeface="Times New Roman" pitchFamily="18" charset="0"/>
              </a:rPr>
              <a:t>          enzimin </a:t>
            </a:r>
            <a:r>
              <a:rPr lang="tr-TR" altLang="tr-TR" dirty="0" err="1" smtClean="0">
                <a:latin typeface="Times New Roman" pitchFamily="18" charset="0"/>
              </a:rPr>
              <a:t>substrata</a:t>
            </a:r>
            <a:r>
              <a:rPr lang="tr-TR" altLang="tr-TR" dirty="0" smtClean="0">
                <a:latin typeface="Times New Roman" pitchFamily="18" charset="0"/>
              </a:rPr>
              <a:t> ilgisi ve</a:t>
            </a:r>
          </a:p>
          <a:p>
            <a:pPr marL="0" indent="0">
              <a:buNone/>
            </a:pPr>
            <a:r>
              <a:rPr lang="tr-TR" altLang="tr-TR" dirty="0" smtClean="0">
                <a:latin typeface="Times New Roman" pitchFamily="18" charset="0"/>
              </a:rPr>
              <a:t>               </a:t>
            </a:r>
            <a:r>
              <a:rPr lang="tr-TR" altLang="tr-TR" dirty="0" err="1" smtClean="0">
                <a:latin typeface="Times New Roman" pitchFamily="18" charset="0"/>
              </a:rPr>
              <a:t>substratın</a:t>
            </a:r>
            <a:r>
              <a:rPr lang="tr-TR" altLang="tr-TR" dirty="0" smtClean="0">
                <a:latin typeface="Times New Roman" pitchFamily="18" charset="0"/>
              </a:rPr>
              <a:t> enzime ilgisi enzim kinetiklerinin konusudur. </a:t>
            </a:r>
          </a:p>
          <a:p>
            <a:pPr marL="0" indent="0">
              <a:buNone/>
            </a:pPr>
            <a:endParaRPr lang="tr-TR" altLang="tr-TR" dirty="0" smtClean="0">
              <a:latin typeface="Times New Roman" pitchFamily="18" charset="0"/>
            </a:endParaRPr>
          </a:p>
          <a:p>
            <a:pPr marL="0" indent="0">
              <a:buNone/>
            </a:pPr>
            <a:r>
              <a:rPr lang="tr-TR" altLang="tr-TR" dirty="0" smtClean="0">
                <a:latin typeface="Times New Roman" pitchFamily="18" charset="0"/>
              </a:rPr>
              <a:t>     Enzimlerin katalizledikleri reaksiyonlarda genel kimyasal reaksiyon kinetikleri geçerlidir.</a:t>
            </a:r>
          </a:p>
          <a:p>
            <a:pPr marL="0" indent="0">
              <a:buNone/>
            </a:pPr>
            <a:r>
              <a:rPr lang="tr-TR" altLang="tr-TR" dirty="0" smtClean="0">
                <a:latin typeface="Times New Roman" pitchFamily="18" charset="0"/>
              </a:rPr>
              <a:t>     1913 yılında </a:t>
            </a:r>
            <a:r>
              <a:rPr lang="tr-TR" altLang="tr-TR" b="1" dirty="0" err="1" smtClean="0">
                <a:latin typeface="Times New Roman" pitchFamily="18" charset="0"/>
              </a:rPr>
              <a:t>Michaelis</a:t>
            </a:r>
            <a:r>
              <a:rPr lang="tr-TR" altLang="tr-TR" dirty="0" smtClean="0">
                <a:latin typeface="Times New Roman" pitchFamily="18" charset="0"/>
              </a:rPr>
              <a:t> ve </a:t>
            </a:r>
            <a:r>
              <a:rPr lang="tr-TR" altLang="tr-TR" b="1" dirty="0" err="1" smtClean="0">
                <a:latin typeface="Times New Roman" pitchFamily="18" charset="0"/>
              </a:rPr>
              <a:t>Menten</a:t>
            </a:r>
            <a:r>
              <a:rPr lang="tr-TR" altLang="tr-TR" dirty="0" smtClean="0">
                <a:latin typeface="Times New Roman" pitchFamily="18" charset="0"/>
              </a:rPr>
              <a:t> yaptıkları çalışmalarla günümüzün enzim kinetiğinin temelini atmışlardır. Bu araştırmacılar, enzimlerle gerçekleşen reaksiyonlar için basit bir tanımlama yapmışlardır. Ayrıca bir </a:t>
            </a:r>
            <a:r>
              <a:rPr lang="tr-TR" altLang="tr-TR" dirty="0" err="1" smtClean="0">
                <a:latin typeface="Times New Roman" pitchFamily="18" charset="0"/>
              </a:rPr>
              <a:t>enzimatik</a:t>
            </a:r>
            <a:r>
              <a:rPr lang="tr-TR" altLang="tr-TR" dirty="0" smtClean="0">
                <a:latin typeface="Times New Roman" pitchFamily="18" charset="0"/>
              </a:rPr>
              <a:t> reaksiyonda enzim </a:t>
            </a:r>
            <a:r>
              <a:rPr lang="tr-TR" altLang="tr-TR" dirty="0" err="1" smtClean="0">
                <a:latin typeface="Times New Roman" pitchFamily="18" charset="0"/>
              </a:rPr>
              <a:t>substrat</a:t>
            </a:r>
            <a:r>
              <a:rPr lang="tr-TR" altLang="tr-TR" dirty="0" smtClean="0">
                <a:latin typeface="Times New Roman" pitchFamily="18" charset="0"/>
              </a:rPr>
              <a:t> kompleksinin(ES) önemli ara bileşik olduğunu önermişlerdir.</a:t>
            </a:r>
          </a:p>
          <a:p>
            <a:pPr marL="0" indent="0">
              <a:buNone/>
            </a:pPr>
            <a:endParaRPr lang="tr-TR" altLang="tr-TR" dirty="0" smtClean="0">
              <a:solidFill>
                <a:srgbClr val="000000"/>
              </a:solidFill>
              <a:latin typeface="Times New Roman" pitchFamily="18" charset="0"/>
            </a:endParaRPr>
          </a:p>
          <a:p>
            <a:pPr marL="0" indent="0">
              <a:buNone/>
            </a:pPr>
            <a:endParaRPr lang="tr-TR" altLang="tr-TR" dirty="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marL="0" indent="0">
              <a:buNone/>
            </a:pPr>
            <a:r>
              <a:rPr lang="tr-TR" altLang="tr-TR" dirty="0" smtClean="0">
                <a:solidFill>
                  <a:srgbClr val="000000"/>
                </a:solidFill>
                <a:latin typeface="Times New Roman" pitchFamily="18" charset="0"/>
              </a:rPr>
              <a:t>        Enzim kinetiklerinin kantitatif analizleri için</a:t>
            </a:r>
          </a:p>
          <a:p>
            <a:pPr marL="0" indent="0">
              <a:buNone/>
            </a:pPr>
            <a:r>
              <a:rPr lang="tr-TR" altLang="tr-TR" dirty="0" smtClean="0">
                <a:solidFill>
                  <a:srgbClr val="000000"/>
                </a:solidFill>
                <a:latin typeface="Times New Roman" pitchFamily="18" charset="0"/>
              </a:rPr>
              <a:t>geliştirilen bu model, tek </a:t>
            </a:r>
            <a:r>
              <a:rPr lang="tr-TR" altLang="tr-TR" dirty="0" err="1" smtClean="0">
                <a:solidFill>
                  <a:srgbClr val="000000"/>
                </a:solidFill>
                <a:latin typeface="Times New Roman" pitchFamily="18" charset="0"/>
              </a:rPr>
              <a:t>substratlı</a:t>
            </a:r>
            <a:r>
              <a:rPr lang="tr-TR" altLang="tr-TR" dirty="0" smtClean="0">
                <a:solidFill>
                  <a:srgbClr val="000000"/>
                </a:solidFill>
                <a:latin typeface="Times New Roman" pitchFamily="18" charset="0"/>
              </a:rPr>
              <a:t> reaksiyonlar için geçerlidir.</a:t>
            </a:r>
          </a:p>
          <a:p>
            <a:pPr marL="0" indent="0">
              <a:buNone/>
            </a:pPr>
            <a:r>
              <a:rPr lang="tr-TR" altLang="tr-TR" dirty="0" smtClean="0">
                <a:solidFill>
                  <a:srgbClr val="000000"/>
                </a:solidFill>
                <a:latin typeface="Times New Roman" pitchFamily="18" charset="0"/>
              </a:rPr>
              <a:t> </a:t>
            </a:r>
            <a:r>
              <a:rPr lang="tr-TR" altLang="tr-TR" baseline="-25000" dirty="0" smtClean="0">
                <a:solidFill>
                  <a:srgbClr val="00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1</a:t>
            </a:r>
            <a:r>
              <a:rPr lang="tr-TR" altLang="tr-TR" dirty="0" smtClean="0">
                <a:solidFill>
                  <a:srgbClr val="00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3</a:t>
            </a:r>
            <a:endParaRPr lang="tr-TR" altLang="tr-TR" dirty="0" smtClean="0">
              <a:solidFill>
                <a:srgbClr val="000000"/>
              </a:solidFill>
              <a:latin typeface="Times New Roman" pitchFamily="18" charset="0"/>
            </a:endParaRPr>
          </a:p>
          <a:p>
            <a:pPr marL="0" indent="0">
              <a:buNone/>
            </a:pPr>
            <a:r>
              <a:rPr lang="tr-TR" altLang="tr-TR" dirty="0" smtClean="0">
                <a:solidFill>
                  <a:srgbClr val="000000"/>
                </a:solidFill>
                <a:latin typeface="Times New Roman" pitchFamily="18" charset="0"/>
              </a:rPr>
              <a:t>E  + S                    ES                     E  + Ü</a:t>
            </a:r>
          </a:p>
          <a:p>
            <a:pPr marL="0" indent="0">
              <a:buNone/>
            </a:pPr>
            <a:r>
              <a:rPr lang="tr-TR" altLang="tr-TR" dirty="0" smtClean="0">
                <a:solidFill>
                  <a:srgbClr val="FF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2</a:t>
            </a:r>
            <a:r>
              <a:rPr lang="tr-TR" altLang="tr-TR" baseline="-25000" dirty="0" smtClean="0">
                <a:solidFill>
                  <a:srgbClr val="FF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4</a:t>
            </a:r>
            <a:endParaRPr lang="tr-TR" altLang="tr-TR" dirty="0" smtClean="0">
              <a:solidFill>
                <a:srgbClr val="FF0000"/>
              </a:solidFill>
              <a:latin typeface="Times New Roman" pitchFamily="18" charset="0"/>
            </a:endParaRPr>
          </a:p>
          <a:p>
            <a:pPr marL="0" indent="0">
              <a:buNone/>
            </a:pPr>
            <a:r>
              <a:rPr lang="tr-TR" altLang="tr-TR" dirty="0" smtClean="0">
                <a:latin typeface="Times New Roman" pitchFamily="18" charset="0"/>
              </a:rPr>
              <a:t>E: Enzim         S: </a:t>
            </a:r>
            <a:r>
              <a:rPr lang="tr-TR" altLang="tr-TR" dirty="0" err="1" smtClean="0">
                <a:latin typeface="Times New Roman" pitchFamily="18" charset="0"/>
              </a:rPr>
              <a:t>Substrat</a:t>
            </a:r>
            <a:r>
              <a:rPr lang="tr-TR" altLang="tr-TR" dirty="0" smtClean="0">
                <a:latin typeface="Times New Roman" pitchFamily="18" charset="0"/>
              </a:rPr>
              <a:t>           Ü:Ürün</a:t>
            </a:r>
          </a:p>
          <a:p>
            <a:pPr marL="0" indent="0">
              <a:buNone/>
            </a:pP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1</a:t>
            </a:r>
            <a:r>
              <a:rPr lang="tr-TR" altLang="tr-TR" dirty="0" smtClean="0">
                <a:solidFill>
                  <a:srgbClr val="FF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2</a:t>
            </a:r>
            <a:r>
              <a:rPr lang="tr-TR" altLang="tr-TR" dirty="0" smtClean="0">
                <a:solidFill>
                  <a:srgbClr val="FF0000"/>
                </a:solidFill>
                <a:latin typeface="Times New Roman" pitchFamily="18" charset="0"/>
              </a:rPr>
              <a:t> ve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3</a:t>
            </a:r>
            <a:r>
              <a:rPr lang="tr-TR" altLang="tr-TR" baseline="-25000" dirty="0" smtClean="0">
                <a:solidFill>
                  <a:srgbClr val="FF0000"/>
                </a:solidFill>
                <a:latin typeface="Times New Roman" pitchFamily="18" charset="0"/>
              </a:rPr>
              <a:t>, </a:t>
            </a:r>
            <a:r>
              <a:rPr lang="tr-TR" altLang="tr-TR" dirty="0" err="1" smtClean="0">
                <a:solidFill>
                  <a:srgbClr val="FF0000"/>
                </a:solidFill>
                <a:latin typeface="Times New Roman" pitchFamily="18" charset="0"/>
              </a:rPr>
              <a:t>k</a:t>
            </a:r>
            <a:r>
              <a:rPr lang="tr-TR" altLang="tr-TR" baseline="-25000" dirty="0" err="1" smtClean="0">
                <a:solidFill>
                  <a:srgbClr val="FF0000"/>
                </a:solidFill>
                <a:latin typeface="Times New Roman" pitchFamily="18" charset="0"/>
              </a:rPr>
              <a:t>4</a:t>
            </a:r>
            <a:r>
              <a:rPr lang="tr-TR" altLang="tr-TR" baseline="-25000" dirty="0" smtClean="0">
                <a:solidFill>
                  <a:srgbClr val="FF0000"/>
                </a:solidFill>
                <a:latin typeface="Times New Roman" pitchFamily="18" charset="0"/>
              </a:rPr>
              <a:t> </a:t>
            </a:r>
            <a:r>
              <a:rPr lang="tr-TR" altLang="tr-TR" dirty="0" smtClean="0">
                <a:solidFill>
                  <a:srgbClr val="FF0000"/>
                </a:solidFill>
                <a:latin typeface="Times New Roman" pitchFamily="18" charset="0"/>
              </a:rPr>
              <a:t>:  </a:t>
            </a:r>
            <a:r>
              <a:rPr lang="tr-TR" altLang="tr-TR" dirty="0" smtClean="0">
                <a:solidFill>
                  <a:srgbClr val="000000"/>
                </a:solidFill>
                <a:latin typeface="Times New Roman" pitchFamily="18" charset="0"/>
              </a:rPr>
              <a:t>reaksiyonların hız sabitleri</a:t>
            </a:r>
          </a:p>
          <a:p>
            <a:pPr marL="0" indent="0">
              <a:buNone/>
            </a:pPr>
            <a:r>
              <a:rPr lang="tr-TR" dirty="0" smtClean="0">
                <a:solidFill>
                  <a:srgbClr val="000000"/>
                </a:solidFill>
                <a:latin typeface="Times New Roman" pitchFamily="18" charset="0"/>
              </a:rPr>
              <a:t>    </a:t>
            </a:r>
          </a:p>
          <a:p>
            <a:pPr marL="0" indent="0">
              <a:buNone/>
            </a:pPr>
            <a:r>
              <a:rPr lang="tr-TR" dirty="0" smtClean="0">
                <a:solidFill>
                  <a:srgbClr val="000000"/>
                </a:solidFill>
                <a:latin typeface="Times New Roman" pitchFamily="18" charset="0"/>
              </a:rPr>
              <a:t> </a:t>
            </a:r>
            <a:r>
              <a:rPr lang="tr-TR" sz="2800" dirty="0" smtClean="0">
                <a:solidFill>
                  <a:srgbClr val="000000"/>
                </a:solidFill>
                <a:latin typeface="Times New Roman" pitchFamily="18" charset="0"/>
              </a:rPr>
              <a:t>Çok nadir olarak E ve Ü, ES kompleksine dönüşebilmektedir. Bu da  </a:t>
            </a:r>
            <a:r>
              <a:rPr lang="tr-TR" sz="2800" dirty="0" err="1" smtClean="0">
                <a:solidFill>
                  <a:srgbClr val="000000"/>
                </a:solidFill>
                <a:latin typeface="Times New Roman" pitchFamily="18" charset="0"/>
              </a:rPr>
              <a:t>k</a:t>
            </a:r>
            <a:r>
              <a:rPr lang="tr-TR" sz="2800" baseline="-25000" dirty="0" err="1" smtClean="0">
                <a:solidFill>
                  <a:srgbClr val="000000"/>
                </a:solidFill>
                <a:latin typeface="Times New Roman" pitchFamily="18" charset="0"/>
              </a:rPr>
              <a:t>4</a:t>
            </a:r>
            <a:r>
              <a:rPr lang="tr-TR" sz="2800" baseline="-25000" dirty="0" smtClean="0">
                <a:solidFill>
                  <a:srgbClr val="000000"/>
                </a:solidFill>
                <a:latin typeface="Times New Roman" pitchFamily="18" charset="0"/>
              </a:rPr>
              <a:t>   </a:t>
            </a:r>
            <a:r>
              <a:rPr lang="tr-TR" sz="2800" dirty="0" smtClean="0">
                <a:solidFill>
                  <a:srgbClr val="000000"/>
                </a:solidFill>
                <a:latin typeface="Times New Roman" pitchFamily="18" charset="0"/>
              </a:rPr>
              <a:t>sabiti ile olur.</a:t>
            </a:r>
            <a:endParaRPr lang="tr-TR" dirty="0"/>
          </a:p>
        </p:txBody>
      </p:sp>
      <p:sp>
        <p:nvSpPr>
          <p:cNvPr id="4" name="3 Sağ Ok"/>
          <p:cNvSpPr/>
          <p:nvPr/>
        </p:nvSpPr>
        <p:spPr>
          <a:xfrm>
            <a:off x="1331640" y="2492896"/>
            <a:ext cx="148246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Sağ Ok"/>
          <p:cNvSpPr/>
          <p:nvPr/>
        </p:nvSpPr>
        <p:spPr>
          <a:xfrm>
            <a:off x="3995936" y="2492894"/>
            <a:ext cx="144016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ol Ok"/>
          <p:cNvSpPr/>
          <p:nvPr/>
        </p:nvSpPr>
        <p:spPr>
          <a:xfrm>
            <a:off x="1331640" y="2636912"/>
            <a:ext cx="1482464"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ol Ok"/>
          <p:cNvSpPr/>
          <p:nvPr/>
        </p:nvSpPr>
        <p:spPr>
          <a:xfrm>
            <a:off x="3995936" y="2591193"/>
            <a:ext cx="1440160" cy="45719"/>
          </a:xfrm>
          <a:prstGeom prst="leftArrow">
            <a:avLst>
              <a:gd name="adj1" fmla="val 6797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lnSpc>
                <a:spcPct val="90000"/>
              </a:lnSpc>
              <a:buClr>
                <a:srgbClr val="FF0000"/>
              </a:buClr>
              <a:buFont typeface="Wingdings" pitchFamily="2" charset="2"/>
              <a:buChar char="§"/>
            </a:pPr>
            <a:r>
              <a:rPr lang="tr-TR" altLang="tr-TR" dirty="0" smtClean="0">
                <a:solidFill>
                  <a:srgbClr val="000000"/>
                </a:solidFill>
                <a:latin typeface="Times New Roman" pitchFamily="18" charset="0"/>
              </a:rPr>
              <a:t>Tersinir olarak sabit bir </a:t>
            </a:r>
            <a:r>
              <a:rPr lang="tr-TR" altLang="tr-TR" dirty="0" smtClean="0">
                <a:latin typeface="Times New Roman" pitchFamily="18" charset="0"/>
              </a:rPr>
              <a:t>hızla</a:t>
            </a:r>
            <a:r>
              <a:rPr lang="tr-TR" altLang="tr-TR" b="1" dirty="0" smtClean="0">
                <a:latin typeface="Times New Roman" pitchFamily="18" charset="0"/>
              </a:rPr>
              <a:t> (</a:t>
            </a:r>
            <a:r>
              <a:rPr lang="tr-TR" altLang="tr-TR" b="1" dirty="0" err="1" smtClean="0">
                <a:latin typeface="Times New Roman" pitchFamily="18" charset="0"/>
              </a:rPr>
              <a:t>k</a:t>
            </a:r>
            <a:r>
              <a:rPr lang="tr-TR" altLang="tr-TR" b="1" baseline="-25000" dirty="0" err="1" smtClean="0">
                <a:latin typeface="Times New Roman" pitchFamily="18" charset="0"/>
              </a:rPr>
              <a:t>1</a:t>
            </a:r>
            <a:r>
              <a:rPr lang="tr-TR" altLang="tr-TR" b="1" dirty="0" smtClean="0">
                <a:latin typeface="Times New Roman" pitchFamily="18" charset="0"/>
              </a:rPr>
              <a:t>) </a:t>
            </a:r>
            <a:r>
              <a:rPr lang="tr-TR" altLang="tr-TR" dirty="0" smtClean="0">
                <a:solidFill>
                  <a:srgbClr val="FF0066"/>
                </a:solidFill>
                <a:latin typeface="Times New Roman" pitchFamily="18" charset="0"/>
              </a:rPr>
              <a:t> </a:t>
            </a:r>
            <a:r>
              <a:rPr lang="tr-TR" altLang="tr-TR" dirty="0" err="1" smtClean="0">
                <a:solidFill>
                  <a:srgbClr val="000000"/>
                </a:solidFill>
                <a:latin typeface="Times New Roman" pitchFamily="18" charset="0"/>
              </a:rPr>
              <a:t>substratla</a:t>
            </a:r>
            <a:r>
              <a:rPr lang="tr-TR" altLang="tr-TR" dirty="0" smtClean="0">
                <a:solidFill>
                  <a:srgbClr val="000000"/>
                </a:solidFill>
                <a:latin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endParaRPr lang="tr-TR" altLang="tr-TR" dirty="0" smtClean="0">
              <a:solidFill>
                <a:srgbClr val="000000"/>
              </a:solidFill>
              <a:latin typeface="Times New Roman" pitchFamily="18" charset="0"/>
              <a:cs typeface="Times New Roman" pitchFamily="18" charset="0"/>
            </a:endParaRPr>
          </a:p>
          <a:p>
            <a:pPr>
              <a:lnSpc>
                <a:spcPct val="90000"/>
              </a:lnSpc>
              <a:buClr>
                <a:srgbClr val="FF0000"/>
              </a:buClr>
              <a:buNone/>
            </a:pPr>
            <a:r>
              <a:rPr lang="tr-TR" altLang="tr-TR" dirty="0" smtClean="0">
                <a:solidFill>
                  <a:srgbClr val="000000"/>
                </a:solidFill>
                <a:latin typeface="Times New Roman" pitchFamily="18" charset="0"/>
                <a:cs typeface="Times New Roman" pitchFamily="18" charset="0"/>
              </a:rPr>
              <a:t>birleşen enzim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önce enzim-</a:t>
            </a:r>
            <a:r>
              <a:rPr lang="tr-TR" altLang="tr-TR" dirty="0" err="1" smtClean="0">
                <a:solidFill>
                  <a:srgbClr val="000000"/>
                </a:solidFill>
                <a:latin typeface="Times New Roman" pitchFamily="18" charset="0"/>
                <a:cs typeface="Times New Roman" pitchFamily="18" charset="0"/>
              </a:rPr>
              <a:t>substrat</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endParaRPr lang="tr-TR" altLang="tr-TR" dirty="0" smtClean="0">
              <a:solidFill>
                <a:srgbClr val="000000"/>
              </a:solidFill>
              <a:latin typeface="Times New Roman" pitchFamily="18" charset="0"/>
              <a:cs typeface="Times New Roman" pitchFamily="18" charset="0"/>
            </a:endParaRPr>
          </a:p>
          <a:p>
            <a:pPr>
              <a:lnSpc>
                <a:spcPct val="90000"/>
              </a:lnSpc>
              <a:buClr>
                <a:srgbClr val="FF0000"/>
              </a:buClr>
              <a:buNone/>
            </a:pPr>
            <a:r>
              <a:rPr lang="tr-TR" altLang="tr-TR" dirty="0" smtClean="0">
                <a:solidFill>
                  <a:srgbClr val="000000"/>
                </a:solidFill>
                <a:latin typeface="Times New Roman" pitchFamily="18" charset="0"/>
                <a:cs typeface="Times New Roman" pitchFamily="18" charset="0"/>
              </a:rPr>
              <a:t>Kompleksini oluşturur.</a:t>
            </a:r>
          </a:p>
          <a:p>
            <a:pPr>
              <a:lnSpc>
                <a:spcPct val="90000"/>
              </a:lnSpc>
              <a:buClr>
                <a:srgbClr val="FF0000"/>
              </a:buClr>
              <a:buNone/>
            </a:pPr>
            <a:r>
              <a:rPr lang="tr-TR" altLang="tr-TR" dirty="0" smtClean="0">
                <a:solidFill>
                  <a:srgbClr val="000000"/>
                </a:solidFill>
                <a:latin typeface="Times New Roman" pitchFamily="18" charset="0"/>
                <a:cs typeface="Times New Roman" pitchFamily="18" charset="0"/>
              </a:rPr>
              <a:t> </a:t>
            </a:r>
          </a:p>
          <a:p>
            <a:pPr>
              <a:lnSpc>
                <a:spcPct val="90000"/>
              </a:lnSpc>
              <a:buClr>
                <a:srgbClr val="FF0000"/>
              </a:buClr>
              <a:buNone/>
            </a:pPr>
            <a:endParaRPr lang="tr-TR" altLang="tr-TR" dirty="0" smtClean="0">
              <a:solidFill>
                <a:srgbClr val="0000FF"/>
              </a:solidFill>
              <a:latin typeface="Times New Roman" pitchFamily="18" charset="0"/>
              <a:cs typeface="Times New Roman" pitchFamily="18" charset="0"/>
            </a:endParaRPr>
          </a:p>
          <a:p>
            <a:pPr>
              <a:lnSpc>
                <a:spcPct val="90000"/>
              </a:lnSpc>
              <a:buClr>
                <a:srgbClr val="FF0000"/>
              </a:buClr>
              <a:buNone/>
            </a:pPr>
            <a:r>
              <a:rPr lang="en-US" altLang="tr-TR" dirty="0" smtClean="0">
                <a:solidFill>
                  <a:srgbClr val="0000FF"/>
                </a:solidFill>
                <a:latin typeface="Times New Roman" pitchFamily="18" charset="0"/>
                <a:cs typeface="Times New Roman" pitchFamily="18" charset="0"/>
              </a:rPr>
              <a:t>[</a:t>
            </a:r>
            <a:r>
              <a:rPr lang="tr-TR" altLang="tr-TR" dirty="0" smtClean="0">
                <a:solidFill>
                  <a:srgbClr val="0000FF"/>
                </a:solidFill>
                <a:latin typeface="Times New Roman" pitchFamily="18" charset="0"/>
                <a:cs typeface="Times New Roman" pitchFamily="18" charset="0"/>
              </a:rPr>
              <a:t>ES</a:t>
            </a:r>
            <a:r>
              <a:rPr lang="en-US" altLang="tr-TR" dirty="0" smtClean="0">
                <a:solidFill>
                  <a:srgbClr val="0000FF"/>
                </a:solidFill>
                <a:latin typeface="Times New Roman" pitchFamily="18" charset="0"/>
                <a:cs typeface="Times New Roman" pitchFamily="18" charset="0"/>
              </a:rPr>
              <a:t>]</a:t>
            </a:r>
            <a:r>
              <a:rPr lang="tr-TR" altLang="tr-TR" dirty="0" smtClean="0">
                <a:solidFill>
                  <a:srgbClr val="0000FF"/>
                </a:solidFill>
                <a:latin typeface="Times New Roman" pitchFamily="18" charset="0"/>
                <a:cs typeface="Times New Roman" pitchFamily="18" charset="0"/>
              </a:rPr>
              <a:t> kompleksi daha sonra başlıca 2 akıbete uğrayabilir:</a:t>
            </a:r>
          </a:p>
          <a:p>
            <a:pPr>
              <a:lnSpc>
                <a:spcPct val="90000"/>
              </a:lnSpc>
              <a:buClr>
                <a:srgbClr val="FF0000"/>
              </a:buClr>
              <a:buNone/>
            </a:pPr>
            <a:endParaRPr lang="tr-TR" altLang="tr-TR" dirty="0" smtClean="0">
              <a:solidFill>
                <a:srgbClr val="0000FF"/>
              </a:solidFill>
              <a:latin typeface="Times New Roman" pitchFamily="18" charset="0"/>
              <a:cs typeface="Times New Roman" pitchFamily="18" charset="0"/>
            </a:endParaRPr>
          </a:p>
          <a:p>
            <a:pPr>
              <a:lnSpc>
                <a:spcPct val="90000"/>
              </a:lnSpc>
              <a:buClr>
                <a:srgbClr val="FF0000"/>
              </a:buClr>
              <a:buNone/>
            </a:pPr>
            <a:r>
              <a:rPr lang="tr-TR" altLang="tr-TR" b="1" dirty="0" smtClean="0">
                <a:solidFill>
                  <a:srgbClr val="0000FF"/>
                </a:solidFill>
                <a:latin typeface="Times New Roman" pitchFamily="18" charset="0"/>
                <a:cs typeface="Times New Roman" pitchFamily="18" charset="0"/>
              </a:rPr>
              <a:t>1. </a:t>
            </a:r>
            <a:r>
              <a:rPr lang="tr-TR" altLang="tr-TR" dirty="0" smtClean="0">
                <a:solidFill>
                  <a:srgbClr val="000000"/>
                </a:solidFill>
                <a:latin typeface="Times New Roman" pitchFamily="18" charset="0"/>
                <a:cs typeface="Times New Roman" pitchFamily="18" charset="0"/>
              </a:rPr>
              <a:t>Sabit bir hızla </a:t>
            </a:r>
            <a:r>
              <a:rPr lang="tr-TR" altLang="tr-TR" b="1" dirty="0" smtClean="0">
                <a:latin typeface="Times New Roman" pitchFamily="18" charset="0"/>
                <a:cs typeface="Times New Roman" pitchFamily="18" charset="0"/>
              </a:rPr>
              <a:t>(</a:t>
            </a:r>
            <a:r>
              <a:rPr lang="tr-TR" altLang="tr-TR" b="1" dirty="0" err="1" smtClean="0">
                <a:solidFill>
                  <a:srgbClr val="FF0000"/>
                </a:solidFill>
                <a:latin typeface="Times New Roman" pitchFamily="18" charset="0"/>
              </a:rPr>
              <a:t>k</a:t>
            </a:r>
            <a:r>
              <a:rPr lang="tr-TR" altLang="tr-TR" b="1" baseline="-25000" dirty="0" err="1" smtClean="0">
                <a:solidFill>
                  <a:srgbClr val="FF0000"/>
                </a:solidFill>
                <a:latin typeface="Times New Roman" pitchFamily="18" charset="0"/>
              </a:rPr>
              <a:t>2</a:t>
            </a:r>
            <a:r>
              <a:rPr lang="tr-TR" altLang="tr-TR" b="1" dirty="0" smtClean="0">
                <a:latin typeface="Times New Roman" pitchFamily="18" charset="0"/>
              </a:rPr>
              <a:t>)</a:t>
            </a:r>
            <a:r>
              <a:rPr lang="tr-TR" altLang="tr-TR" dirty="0" smtClean="0">
                <a:solidFill>
                  <a:srgbClr val="000000"/>
                </a:solidFill>
                <a:latin typeface="Times New Roman" pitchFamily="18" charset="0"/>
              </a:rPr>
              <a:t> yeniden E ve </a:t>
            </a:r>
            <a:r>
              <a:rPr lang="tr-TR" altLang="tr-TR" dirty="0" err="1" smtClean="0">
                <a:solidFill>
                  <a:srgbClr val="000000"/>
                </a:solidFill>
                <a:latin typeface="Times New Roman" pitchFamily="18" charset="0"/>
              </a:rPr>
              <a:t>S’a</a:t>
            </a:r>
            <a:r>
              <a:rPr lang="tr-TR" altLang="tr-TR" dirty="0" smtClean="0">
                <a:solidFill>
                  <a:srgbClr val="000000"/>
                </a:solidFill>
                <a:latin typeface="Times New Roman" pitchFamily="18" charset="0"/>
              </a:rPr>
              <a:t> dönüşür.</a:t>
            </a:r>
          </a:p>
          <a:p>
            <a:pPr>
              <a:lnSpc>
                <a:spcPct val="90000"/>
              </a:lnSpc>
              <a:buClr>
                <a:srgbClr val="FF0000"/>
              </a:buClr>
              <a:buNone/>
            </a:pPr>
            <a:r>
              <a:rPr lang="tr-TR" altLang="tr-TR" b="1" dirty="0" smtClean="0">
                <a:solidFill>
                  <a:srgbClr val="0000FF"/>
                </a:solidFill>
                <a:latin typeface="Times New Roman" pitchFamily="18" charset="0"/>
              </a:rPr>
              <a:t>2. </a:t>
            </a:r>
            <a:r>
              <a:rPr lang="tr-TR" altLang="tr-TR" dirty="0" smtClean="0">
                <a:solidFill>
                  <a:srgbClr val="000000"/>
                </a:solidFill>
                <a:latin typeface="Times New Roman" pitchFamily="18" charset="0"/>
              </a:rPr>
              <a:t>Ya da </a:t>
            </a:r>
            <a:r>
              <a:rPr lang="tr-TR" altLang="tr-TR" dirty="0" smtClean="0">
                <a:solidFill>
                  <a:srgbClr val="FF0000"/>
                </a:solidFill>
                <a:latin typeface="Times New Roman" pitchFamily="18" charset="0"/>
              </a:rPr>
              <a:t> </a:t>
            </a:r>
            <a:r>
              <a:rPr lang="tr-TR" altLang="tr-TR" b="1" dirty="0" err="1" smtClean="0">
                <a:solidFill>
                  <a:srgbClr val="FF0000"/>
                </a:solidFill>
                <a:latin typeface="Times New Roman" pitchFamily="18" charset="0"/>
              </a:rPr>
              <a:t>k</a:t>
            </a:r>
            <a:r>
              <a:rPr lang="tr-TR" altLang="tr-TR" b="1" baseline="-25000" dirty="0" err="1" smtClean="0">
                <a:solidFill>
                  <a:srgbClr val="FF0000"/>
                </a:solidFill>
                <a:latin typeface="Times New Roman" pitchFamily="18" charset="0"/>
              </a:rPr>
              <a:t>3</a:t>
            </a:r>
            <a:r>
              <a:rPr lang="tr-TR" altLang="tr-TR" b="1" baseline="-25000" dirty="0" smtClean="0">
                <a:solidFill>
                  <a:srgbClr val="FF0000"/>
                </a:solidFill>
                <a:latin typeface="Times New Roman" pitchFamily="18" charset="0"/>
              </a:rPr>
              <a:t> </a:t>
            </a:r>
            <a:r>
              <a:rPr lang="tr-TR" altLang="tr-TR" dirty="0" smtClean="0">
                <a:solidFill>
                  <a:srgbClr val="000000"/>
                </a:solidFill>
                <a:latin typeface="Times New Roman" pitchFamily="18" charset="0"/>
              </a:rPr>
              <a:t>sabit hızıyla </a:t>
            </a:r>
            <a:r>
              <a:rPr lang="tr-TR" altLang="tr-TR" dirty="0" smtClean="0">
                <a:solidFill>
                  <a:srgbClr val="000000"/>
                </a:solidFill>
                <a:latin typeface="Times New Roman" pitchFamily="18" charset="0"/>
                <a:cs typeface="Times New Roman" pitchFamily="18" charset="0"/>
              </a:rPr>
              <a:t>Ü  </a:t>
            </a:r>
            <a:r>
              <a:rPr lang="tr-TR" altLang="tr-TR" dirty="0" smtClean="0">
                <a:solidFill>
                  <a:srgbClr val="000000"/>
                </a:solidFill>
                <a:latin typeface="Times New Roman" pitchFamily="18" charset="0"/>
              </a:rPr>
              <a:t>oluşurken enzim de</a:t>
            </a:r>
          </a:p>
          <a:p>
            <a:pPr>
              <a:lnSpc>
                <a:spcPct val="90000"/>
              </a:lnSpc>
              <a:buClr>
                <a:srgbClr val="FF0000"/>
              </a:buClr>
              <a:buNone/>
            </a:pPr>
            <a:r>
              <a:rPr lang="tr-TR" altLang="tr-TR" dirty="0" smtClean="0">
                <a:solidFill>
                  <a:srgbClr val="000000"/>
                </a:solidFill>
                <a:latin typeface="Times New Roman" pitchFamily="18" charset="0"/>
              </a:rPr>
              <a:t>serbestleşerek ilk yapısını kazanır.</a:t>
            </a:r>
          </a:p>
          <a:p>
            <a:pPr>
              <a:lnSpc>
                <a:spcPct val="90000"/>
              </a:lnSpc>
              <a:buNone/>
            </a:pPr>
            <a:endParaRPr lang="tr-TR" altLang="tr-TR" b="1" dirty="0" smtClean="0">
              <a:solidFill>
                <a:srgbClr val="0000FF"/>
              </a:solidFill>
              <a:latin typeface="Times New Roman" pitchFamily="18" charset="0"/>
            </a:endParaRPr>
          </a:p>
          <a:p>
            <a:endParaRPr lang="tr-T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dirty="0" err="1" smtClean="0"/>
              <a:t>Michealis</a:t>
            </a:r>
            <a:r>
              <a:rPr lang="tr-TR" dirty="0" smtClean="0"/>
              <a:t> </a:t>
            </a:r>
            <a:r>
              <a:rPr lang="tr-TR" dirty="0" err="1" smtClean="0"/>
              <a:t>Menten</a:t>
            </a:r>
            <a:r>
              <a:rPr lang="tr-TR" dirty="0" smtClean="0"/>
              <a:t>, enzimin ürün oluşturma hızını </a:t>
            </a:r>
            <a:r>
              <a:rPr lang="tr-TR" dirty="0" err="1" smtClean="0"/>
              <a:t>V</a:t>
            </a:r>
            <a:r>
              <a:rPr lang="tr-TR" baseline="-25000" dirty="0" err="1" smtClean="0"/>
              <a:t>0</a:t>
            </a:r>
            <a:endParaRPr lang="tr-TR" baseline="-25000" dirty="0" smtClean="0"/>
          </a:p>
          <a:p>
            <a:pPr>
              <a:buNone/>
            </a:pPr>
            <a:r>
              <a:rPr lang="tr-TR" dirty="0" smtClean="0"/>
              <a:t>olarak  belirlemişlerdir. </a:t>
            </a:r>
            <a:r>
              <a:rPr lang="tr-TR" dirty="0" err="1" smtClean="0"/>
              <a:t>V</a:t>
            </a:r>
            <a:r>
              <a:rPr lang="tr-TR" baseline="-25000" dirty="0" err="1" smtClean="0"/>
              <a:t>0</a:t>
            </a:r>
            <a:r>
              <a:rPr lang="tr-TR" dirty="0" smtClean="0"/>
              <a:t> tepkime başlangıç hızına</a:t>
            </a:r>
          </a:p>
          <a:p>
            <a:pPr>
              <a:buNone/>
            </a:pPr>
            <a:r>
              <a:rPr lang="tr-TR" dirty="0" smtClean="0"/>
              <a:t>karşılık kullanılır.</a:t>
            </a:r>
          </a:p>
          <a:p>
            <a:pPr>
              <a:buNone/>
            </a:pPr>
            <a:r>
              <a:rPr lang="tr-TR" dirty="0" smtClean="0"/>
              <a:t>    </a:t>
            </a:r>
            <a:r>
              <a:rPr lang="tr-TR" dirty="0" err="1" smtClean="0"/>
              <a:t>V</a:t>
            </a:r>
            <a:r>
              <a:rPr lang="tr-TR" baseline="-25000" dirty="0" err="1" smtClean="0"/>
              <a:t>0</a:t>
            </a:r>
            <a:r>
              <a:rPr lang="tr-TR" baseline="-25000" dirty="0" smtClean="0"/>
              <a:t> </a:t>
            </a:r>
            <a:r>
              <a:rPr lang="tr-TR" dirty="0" smtClean="0"/>
              <a:t> =  </a:t>
            </a:r>
            <a:r>
              <a:rPr lang="tr-TR" dirty="0" err="1" smtClean="0"/>
              <a:t>k</a:t>
            </a:r>
            <a:r>
              <a:rPr lang="tr-TR" baseline="-25000" dirty="0" err="1" smtClean="0"/>
              <a:t>3</a:t>
            </a:r>
            <a:r>
              <a:rPr lang="tr-TR" dirty="0" smtClean="0"/>
              <a:t> [ES]</a:t>
            </a:r>
          </a:p>
          <a:p>
            <a:pPr>
              <a:buNone/>
            </a:pPr>
            <a:r>
              <a:rPr lang="tr-TR" dirty="0" smtClean="0"/>
              <a:t>    Burada </a:t>
            </a:r>
            <a:r>
              <a:rPr lang="tr-TR" dirty="0" err="1" smtClean="0"/>
              <a:t>V</a:t>
            </a:r>
            <a:r>
              <a:rPr lang="tr-TR" baseline="-25000" dirty="0" err="1" smtClean="0"/>
              <a:t>0</a:t>
            </a:r>
            <a:r>
              <a:rPr lang="tr-TR" dirty="0" smtClean="0"/>
              <a:t>, [ES] kompleksinin yıkım hızına eşit olarak</a:t>
            </a:r>
          </a:p>
          <a:p>
            <a:pPr>
              <a:buNone/>
            </a:pPr>
            <a:r>
              <a:rPr lang="tr-TR" dirty="0" smtClean="0"/>
              <a:t>değerlendirilmektedir.</a:t>
            </a:r>
          </a:p>
          <a:p>
            <a:pPr>
              <a:lnSpc>
                <a:spcPct val="90000"/>
              </a:lnSpc>
              <a:buNone/>
            </a:pPr>
            <a:endParaRPr lang="tr-TR" altLang="tr-TR" b="1" dirty="0" smtClean="0">
              <a:solidFill>
                <a:srgbClr val="0000FF"/>
              </a:solidFill>
              <a:latin typeface="Times New Roman" pitchFamily="18" charset="0"/>
            </a:endParaRPr>
          </a:p>
          <a:p>
            <a:pPr>
              <a:lnSpc>
                <a:spcPct val="90000"/>
              </a:lnSpc>
              <a:buNone/>
            </a:pPr>
            <a:r>
              <a:rPr lang="tr-TR" altLang="tr-TR" b="1" dirty="0" smtClean="0">
                <a:solidFill>
                  <a:srgbClr val="0000FF"/>
                </a:solidFill>
                <a:latin typeface="Times New Roman" pitchFamily="18" charset="0"/>
              </a:rPr>
              <a:t>ES </a:t>
            </a:r>
            <a:r>
              <a:rPr lang="tr-TR" altLang="tr-TR" b="1" baseline="-25000" dirty="0" smtClean="0">
                <a:solidFill>
                  <a:srgbClr val="0000FF"/>
                </a:solidFill>
                <a:latin typeface="Times New Roman" pitchFamily="18" charset="0"/>
              </a:rPr>
              <a:t>oluşum hızı</a:t>
            </a:r>
            <a:r>
              <a:rPr lang="tr-TR" altLang="tr-TR" baseline="-25000" dirty="0" smtClean="0">
                <a:solidFill>
                  <a:srgbClr val="0000FF"/>
                </a:solidFill>
                <a:latin typeface="Times New Roman" pitchFamily="18" charset="0"/>
              </a:rPr>
              <a:t> </a:t>
            </a:r>
            <a:r>
              <a:rPr lang="tr-TR" altLang="tr-TR" dirty="0" smtClean="0">
                <a:solidFill>
                  <a:srgbClr val="0000FF"/>
                </a:solidFill>
                <a:latin typeface="Times New Roman" pitchFamily="18" charset="0"/>
              </a:rPr>
              <a:t>=</a:t>
            </a:r>
            <a:r>
              <a:rPr lang="tr-TR" altLang="tr-TR" dirty="0" smtClean="0">
                <a:latin typeface="Times New Roman" pitchFamily="18" charset="0"/>
              </a:rPr>
              <a:t> </a:t>
            </a:r>
            <a:r>
              <a:rPr lang="tr-TR" altLang="tr-TR" dirty="0" err="1" smtClean="0">
                <a:solidFill>
                  <a:srgbClr val="000000"/>
                </a:solidFill>
                <a:latin typeface="Times New Roman" pitchFamily="18" charset="0"/>
              </a:rPr>
              <a:t>k</a:t>
            </a:r>
            <a:r>
              <a:rPr lang="tr-TR" altLang="tr-TR" baseline="-25000" dirty="0" err="1" smtClean="0">
                <a:solidFill>
                  <a:srgbClr val="000000"/>
                </a:solidFill>
                <a:latin typeface="Times New Roman" pitchFamily="18" charset="0"/>
              </a:rPr>
              <a:t>1</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p>
          <a:p>
            <a:pPr>
              <a:lnSpc>
                <a:spcPct val="90000"/>
              </a:lnSpc>
              <a:buNone/>
            </a:pPr>
            <a:endParaRPr lang="tr-TR" altLang="tr-TR" b="1" dirty="0" smtClean="0">
              <a:solidFill>
                <a:srgbClr val="0000FF"/>
              </a:solidFill>
              <a:latin typeface="Times New Roman" pitchFamily="18" charset="0"/>
              <a:cs typeface="Times New Roman" pitchFamily="18" charset="0"/>
            </a:endParaRPr>
          </a:p>
          <a:p>
            <a:pPr>
              <a:lnSpc>
                <a:spcPct val="90000"/>
              </a:lnSpc>
              <a:buNone/>
            </a:pPr>
            <a:r>
              <a:rPr lang="tr-TR" altLang="tr-TR" b="1" dirty="0" smtClean="0">
                <a:solidFill>
                  <a:srgbClr val="0000FF"/>
                </a:solidFill>
                <a:latin typeface="Times New Roman" pitchFamily="18" charset="0"/>
                <a:cs typeface="Times New Roman" pitchFamily="18" charset="0"/>
              </a:rPr>
              <a:t>ES </a:t>
            </a:r>
            <a:r>
              <a:rPr lang="tr-TR" altLang="tr-TR" b="1" baseline="-25000" dirty="0" smtClean="0">
                <a:solidFill>
                  <a:srgbClr val="0000FF"/>
                </a:solidFill>
                <a:latin typeface="Times New Roman" pitchFamily="18" charset="0"/>
                <a:cs typeface="Times New Roman" pitchFamily="18" charset="0"/>
              </a:rPr>
              <a:t>yıkılım hızı</a:t>
            </a:r>
            <a:r>
              <a:rPr lang="tr-TR" altLang="tr-TR" baseline="-25000" dirty="0" smtClean="0">
                <a:solidFill>
                  <a:srgbClr val="0000FF"/>
                </a:solidFill>
                <a:latin typeface="Times New Roman" pitchFamily="18" charset="0"/>
                <a:cs typeface="Times New Roman" pitchFamily="18" charset="0"/>
              </a:rPr>
              <a:t> </a:t>
            </a:r>
            <a:r>
              <a:rPr lang="tr-TR" altLang="tr-TR" dirty="0" smtClean="0">
                <a:solidFill>
                  <a:srgbClr val="0000FF"/>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r>
              <a:rPr lang="tr-TR" altLang="tr-TR" dirty="0" err="1" smtClean="0">
                <a:solidFill>
                  <a:srgbClr val="000000"/>
                </a:solidFill>
                <a:latin typeface="Times New Roman" pitchFamily="18" charset="0"/>
                <a:cs typeface="Times New Roman" pitchFamily="18" charset="0"/>
              </a:rPr>
              <a:t>k</a:t>
            </a:r>
            <a:r>
              <a:rPr lang="tr-TR" altLang="tr-TR" baseline="-25000" dirty="0" err="1" smtClean="0">
                <a:solidFill>
                  <a:srgbClr val="000000"/>
                </a:solidFill>
                <a:latin typeface="Times New Roman" pitchFamily="18" charset="0"/>
                <a:cs typeface="Times New Roman" pitchFamily="18" charset="0"/>
              </a:rPr>
              <a:t>2</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 </a:t>
            </a:r>
            <a:r>
              <a:rPr lang="tr-TR" altLang="tr-TR" dirty="0" err="1" smtClean="0">
                <a:solidFill>
                  <a:srgbClr val="000000"/>
                </a:solidFill>
                <a:latin typeface="Times New Roman" pitchFamily="18" charset="0"/>
                <a:cs typeface="Times New Roman" pitchFamily="18" charset="0"/>
              </a:rPr>
              <a:t>k</a:t>
            </a:r>
            <a:r>
              <a:rPr lang="tr-TR" altLang="tr-TR" baseline="-25000" dirty="0" err="1" smtClean="0">
                <a:solidFill>
                  <a:srgbClr val="000000"/>
                </a:solidFill>
                <a:latin typeface="Times New Roman" pitchFamily="18" charset="0"/>
                <a:cs typeface="Times New Roman" pitchFamily="18" charset="0"/>
              </a:rPr>
              <a:t>3</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 (</a:t>
            </a:r>
            <a:r>
              <a:rPr lang="tr-TR" altLang="tr-TR" dirty="0" err="1" smtClean="0">
                <a:solidFill>
                  <a:srgbClr val="000000"/>
                </a:solidFill>
                <a:latin typeface="Times New Roman" pitchFamily="18" charset="0"/>
              </a:rPr>
              <a:t>k</a:t>
            </a:r>
            <a:r>
              <a:rPr lang="tr-TR" altLang="tr-TR" baseline="-25000" dirty="0" err="1" smtClean="0">
                <a:solidFill>
                  <a:srgbClr val="000000"/>
                </a:solidFill>
                <a:latin typeface="Times New Roman" pitchFamily="18" charset="0"/>
              </a:rPr>
              <a:t>2</a:t>
            </a:r>
            <a:r>
              <a:rPr lang="tr-TR" altLang="tr-TR" baseline="-25000" dirty="0" smtClean="0">
                <a:solidFill>
                  <a:srgbClr val="000000"/>
                </a:solidFill>
                <a:latin typeface="Times New Roman" pitchFamily="18" charset="0"/>
              </a:rPr>
              <a:t> </a:t>
            </a:r>
            <a:r>
              <a:rPr lang="tr-TR" altLang="tr-TR" dirty="0" smtClean="0">
                <a:solidFill>
                  <a:srgbClr val="000000"/>
                </a:solidFill>
                <a:latin typeface="Times New Roman" pitchFamily="18" charset="0"/>
              </a:rPr>
              <a:t>+</a:t>
            </a:r>
            <a:r>
              <a:rPr lang="tr-TR" altLang="tr-TR" dirty="0" err="1" smtClean="0">
                <a:solidFill>
                  <a:srgbClr val="000000"/>
                </a:solidFill>
                <a:latin typeface="Times New Roman" pitchFamily="18" charset="0"/>
              </a:rPr>
              <a:t>k</a:t>
            </a:r>
            <a:r>
              <a:rPr lang="tr-TR" altLang="tr-TR" baseline="-25000" dirty="0" err="1" smtClean="0">
                <a:solidFill>
                  <a:srgbClr val="000000"/>
                </a:solidFill>
                <a:latin typeface="Times New Roman" pitchFamily="18" charset="0"/>
              </a:rPr>
              <a:t>3</a:t>
            </a:r>
            <a:r>
              <a:rPr lang="tr-TR" altLang="tr-TR" dirty="0" smtClean="0">
                <a:solidFill>
                  <a:srgbClr val="000000"/>
                </a:solidFill>
                <a:latin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p>
          <a:p>
            <a:pPr>
              <a:buNone/>
            </a:pPr>
            <a:endParaRPr lang="tr-T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marL="609600" indent="-609600">
              <a:lnSpc>
                <a:spcPct val="80000"/>
              </a:lnSpc>
              <a:buNone/>
            </a:pPr>
            <a:endParaRPr lang="tr-TR" altLang="tr-TR" dirty="0" smtClean="0">
              <a:solidFill>
                <a:srgbClr val="0000FF"/>
              </a:solidFill>
              <a:latin typeface="Times New Roman" pitchFamily="18" charset="0"/>
            </a:endParaRPr>
          </a:p>
          <a:p>
            <a:pPr marL="609600" indent="-609600">
              <a:lnSpc>
                <a:spcPct val="80000"/>
              </a:lnSpc>
              <a:buNone/>
            </a:pPr>
            <a:r>
              <a:rPr lang="tr-TR" altLang="tr-TR" dirty="0" smtClean="0">
                <a:solidFill>
                  <a:srgbClr val="0000FF"/>
                </a:solidFill>
                <a:latin typeface="Times New Roman" pitchFamily="18" charset="0"/>
              </a:rPr>
              <a:t>Reaksiyon hızı ile </a:t>
            </a:r>
            <a:r>
              <a:rPr lang="tr-TR" altLang="tr-TR" dirty="0" err="1" smtClean="0">
                <a:solidFill>
                  <a:srgbClr val="0000FF"/>
                </a:solidFill>
                <a:latin typeface="Times New Roman" pitchFamily="18" charset="0"/>
              </a:rPr>
              <a:t>substrat</a:t>
            </a:r>
            <a:r>
              <a:rPr lang="tr-TR" altLang="tr-TR" dirty="0" smtClean="0">
                <a:solidFill>
                  <a:srgbClr val="0000FF"/>
                </a:solidFill>
                <a:latin typeface="Times New Roman" pitchFamily="18" charset="0"/>
              </a:rPr>
              <a:t> konsantrasyonu arasındaki</a:t>
            </a:r>
          </a:p>
          <a:p>
            <a:pPr marL="609600" indent="-609600">
              <a:lnSpc>
                <a:spcPct val="80000"/>
              </a:lnSpc>
              <a:buNone/>
            </a:pPr>
            <a:r>
              <a:rPr lang="tr-TR" altLang="tr-TR" dirty="0" smtClean="0">
                <a:solidFill>
                  <a:srgbClr val="0000FF"/>
                </a:solidFill>
                <a:latin typeface="Times New Roman" pitchFamily="18" charset="0"/>
              </a:rPr>
              <a:t>ilişkiyi tanımlayan </a:t>
            </a:r>
            <a:r>
              <a:rPr lang="tr-TR" altLang="tr-TR" dirty="0" err="1" smtClean="0">
                <a:solidFill>
                  <a:srgbClr val="0000FF"/>
                </a:solidFill>
                <a:latin typeface="Times New Roman" pitchFamily="18" charset="0"/>
              </a:rPr>
              <a:t>Michaelis</a:t>
            </a:r>
            <a:r>
              <a:rPr lang="tr-TR" altLang="tr-TR" dirty="0" smtClean="0">
                <a:solidFill>
                  <a:srgbClr val="0000FF"/>
                </a:solidFill>
                <a:latin typeface="Times New Roman" pitchFamily="18" charset="0"/>
              </a:rPr>
              <a:t>-</a:t>
            </a:r>
            <a:r>
              <a:rPr lang="tr-TR" altLang="tr-TR" dirty="0" err="1" smtClean="0">
                <a:solidFill>
                  <a:srgbClr val="0000FF"/>
                </a:solidFill>
                <a:latin typeface="Times New Roman" pitchFamily="18" charset="0"/>
              </a:rPr>
              <a:t>Menten</a:t>
            </a:r>
            <a:r>
              <a:rPr lang="tr-TR" altLang="tr-TR" dirty="0" smtClean="0">
                <a:solidFill>
                  <a:srgbClr val="0000FF"/>
                </a:solidFill>
                <a:latin typeface="Times New Roman" pitchFamily="18" charset="0"/>
              </a:rPr>
              <a:t> denklemi </a:t>
            </a:r>
          </a:p>
          <a:p>
            <a:pPr marL="609600" indent="-609600">
              <a:lnSpc>
                <a:spcPct val="80000"/>
              </a:lnSpc>
              <a:buNone/>
            </a:pPr>
            <a:r>
              <a:rPr lang="tr-TR" altLang="tr-TR" dirty="0" smtClean="0">
                <a:solidFill>
                  <a:srgbClr val="0000FF"/>
                </a:solidFill>
                <a:latin typeface="Times New Roman" pitchFamily="18" charset="0"/>
              </a:rPr>
              <a:t>kurulurken aşağıdaki varsayımlar </a:t>
            </a:r>
            <a:r>
              <a:rPr lang="tr-TR" altLang="tr-TR" dirty="0" err="1" smtClean="0">
                <a:solidFill>
                  <a:srgbClr val="0000FF"/>
                </a:solidFill>
                <a:latin typeface="Times New Roman" pitchFamily="18" charset="0"/>
              </a:rPr>
              <a:t>gözönüne</a:t>
            </a:r>
            <a:r>
              <a:rPr lang="tr-TR" altLang="tr-TR" dirty="0" smtClean="0">
                <a:solidFill>
                  <a:srgbClr val="0000FF"/>
                </a:solidFill>
                <a:latin typeface="Times New Roman" pitchFamily="18" charset="0"/>
              </a:rPr>
              <a:t> alınmıştır:</a:t>
            </a:r>
          </a:p>
          <a:p>
            <a:pPr marL="609600" indent="-609600">
              <a:lnSpc>
                <a:spcPct val="80000"/>
              </a:lnSpc>
              <a:buNone/>
            </a:pPr>
            <a:endParaRPr lang="tr-TR" altLang="tr-TR" dirty="0" smtClean="0">
              <a:solidFill>
                <a:srgbClr val="0000FF"/>
              </a:solidFill>
              <a:latin typeface="Times New Roman" pitchFamily="18" charset="0"/>
            </a:endParaRPr>
          </a:p>
          <a:p>
            <a:pPr marL="609600" indent="-609600">
              <a:lnSpc>
                <a:spcPct val="80000"/>
              </a:lnSpc>
              <a:buNone/>
            </a:pPr>
            <a:r>
              <a:rPr lang="tr-TR" altLang="tr-TR" b="1" dirty="0" smtClean="0">
                <a:solidFill>
                  <a:srgbClr val="FF0000"/>
                </a:solidFill>
                <a:latin typeface="Times New Roman" pitchFamily="18" charset="0"/>
                <a:cs typeface="Times New Roman" pitchFamily="18" charset="0"/>
              </a:rPr>
              <a:t>1.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 </a:t>
            </a:r>
            <a:r>
              <a:rPr lang="tr-TR" altLang="tr-TR" dirty="0" smtClean="0">
                <a:solidFill>
                  <a:srgbClr val="000000"/>
                </a:solidFill>
                <a:latin typeface="Times New Roman" pitchFamily="18" charset="0"/>
              </a:rPr>
              <a:t>konsantrasyonu</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konsantrasyonundan çok</a:t>
            </a:r>
          </a:p>
          <a:p>
            <a:pPr marL="609600" indent="-609600">
              <a:lnSpc>
                <a:spcPct val="80000"/>
              </a:lnSpc>
              <a:buNone/>
            </a:pPr>
            <a:r>
              <a:rPr lang="tr-TR" altLang="tr-TR" dirty="0" smtClean="0">
                <a:solidFill>
                  <a:srgbClr val="000000"/>
                </a:solidFill>
                <a:latin typeface="Times New Roman" pitchFamily="18" charset="0"/>
                <a:cs typeface="Times New Roman" pitchFamily="18" charset="0"/>
              </a:rPr>
              <a:t>daha fazladır. Böylece belirli bir zamanda enzim</a:t>
            </a:r>
          </a:p>
          <a:p>
            <a:pPr marL="609600" indent="-609600">
              <a:lnSpc>
                <a:spcPct val="80000"/>
              </a:lnSpc>
              <a:buNone/>
            </a:pPr>
            <a:r>
              <a:rPr lang="tr-TR" altLang="tr-TR" dirty="0" smtClean="0">
                <a:solidFill>
                  <a:srgbClr val="000000"/>
                </a:solidFill>
                <a:latin typeface="Times New Roman" pitchFamily="18" charset="0"/>
                <a:cs typeface="Times New Roman" pitchFamily="18" charset="0"/>
              </a:rPr>
              <a:t>bağlı olan </a:t>
            </a:r>
            <a:r>
              <a:rPr lang="tr-TR" altLang="tr-TR" dirty="0" err="1" smtClean="0">
                <a:solidFill>
                  <a:srgbClr val="000000"/>
                </a:solidFill>
                <a:latin typeface="Times New Roman" pitchFamily="18" charset="0"/>
                <a:cs typeface="Times New Roman" pitchFamily="18" charset="0"/>
              </a:rPr>
              <a:t>substrat</a:t>
            </a:r>
            <a:r>
              <a:rPr lang="tr-TR" altLang="tr-TR" dirty="0" smtClean="0">
                <a:solidFill>
                  <a:srgbClr val="000000"/>
                </a:solidFill>
                <a:latin typeface="Times New Roman" pitchFamily="18" charset="0"/>
                <a:cs typeface="Times New Roman" pitchFamily="18" charset="0"/>
              </a:rPr>
              <a:t> miktarı ihmal edilebilir.</a:t>
            </a:r>
          </a:p>
          <a:p>
            <a:pPr marL="609600" indent="-609600">
              <a:lnSpc>
                <a:spcPct val="80000"/>
              </a:lnSpc>
              <a:buNone/>
            </a:pPr>
            <a:endParaRPr lang="tr-TR" altLang="tr-TR" b="1" dirty="0" smtClean="0">
              <a:solidFill>
                <a:srgbClr val="FF0066"/>
              </a:solidFill>
              <a:latin typeface="Times New Roman" pitchFamily="18" charset="0"/>
              <a:cs typeface="Times New Roman" pitchFamily="18" charset="0"/>
            </a:endParaRPr>
          </a:p>
          <a:p>
            <a:pPr marL="609600" indent="-609600">
              <a:lnSpc>
                <a:spcPct val="80000"/>
              </a:lnSpc>
              <a:buNone/>
            </a:pPr>
            <a:r>
              <a:rPr lang="tr-TR" altLang="tr-TR" b="1" dirty="0" smtClean="0">
                <a:solidFill>
                  <a:srgbClr val="FF0000"/>
                </a:solidFill>
                <a:latin typeface="Times New Roman" pitchFamily="18" charset="0"/>
                <a:cs typeface="Times New Roman" pitchFamily="18" charset="0"/>
              </a:rPr>
              <a:t>2. </a:t>
            </a:r>
            <a:r>
              <a:rPr lang="tr-TR" altLang="tr-TR" dirty="0" smtClean="0">
                <a:solidFill>
                  <a:srgbClr val="000000"/>
                </a:solidFill>
                <a:latin typeface="Times New Roman" pitchFamily="18" charset="0"/>
                <a:cs typeface="Times New Roman" pitchFamily="18" charset="0"/>
              </a:rPr>
              <a:t>Reaksiyonun denge durumunda ES kompleksinin</a:t>
            </a:r>
          </a:p>
          <a:p>
            <a:pPr marL="609600" indent="-609600">
              <a:lnSpc>
                <a:spcPct val="80000"/>
              </a:lnSpc>
              <a:buNone/>
            </a:pPr>
            <a:r>
              <a:rPr lang="tr-TR" altLang="tr-TR" dirty="0" smtClean="0">
                <a:solidFill>
                  <a:srgbClr val="000000"/>
                </a:solidFill>
                <a:latin typeface="Times New Roman" pitchFamily="18" charset="0"/>
                <a:cs typeface="Times New Roman" pitchFamily="18" charset="0"/>
              </a:rPr>
              <a:t>oluşum</a:t>
            </a:r>
            <a:r>
              <a:rPr lang="tr-TR" altLang="tr-TR" b="1" dirty="0" smtClean="0">
                <a:solidFill>
                  <a:srgbClr val="000000"/>
                </a:solidFill>
                <a:latin typeface="Times New Roman" pitchFamily="18" charset="0"/>
                <a:cs typeface="Times New Roman" pitchFamily="18" charset="0"/>
              </a:rPr>
              <a:t> </a:t>
            </a:r>
            <a:r>
              <a:rPr lang="tr-TR" altLang="tr-TR" dirty="0" smtClean="0">
                <a:solidFill>
                  <a:srgbClr val="000000"/>
                </a:solidFill>
                <a:latin typeface="Times New Roman" pitchFamily="18" charset="0"/>
                <a:cs typeface="Times New Roman" pitchFamily="18" charset="0"/>
              </a:rPr>
              <a:t>ve yıkılım hızları </a:t>
            </a:r>
            <a:r>
              <a:rPr lang="tr-TR" altLang="tr-TR" dirty="0" err="1" smtClean="0">
                <a:solidFill>
                  <a:srgbClr val="000000"/>
                </a:solidFill>
                <a:latin typeface="Times New Roman" pitchFamily="18" charset="0"/>
                <a:cs typeface="Times New Roman" pitchFamily="18" charset="0"/>
              </a:rPr>
              <a:t>biribirine</a:t>
            </a:r>
            <a:r>
              <a:rPr lang="tr-TR" altLang="tr-TR" dirty="0" smtClean="0">
                <a:solidFill>
                  <a:srgbClr val="000000"/>
                </a:solidFill>
                <a:latin typeface="Times New Roman" pitchFamily="18" charset="0"/>
                <a:cs typeface="Times New Roman" pitchFamily="18" charset="0"/>
              </a:rPr>
              <a:t> eşittir.</a:t>
            </a:r>
          </a:p>
          <a:p>
            <a:r>
              <a:rPr lang="tr-TR" dirty="0" smtClean="0"/>
              <a:t>   </a:t>
            </a:r>
            <a:endParaRPr lang="tr-T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3600" dirty="0" smtClean="0">
                <a:latin typeface="Times New Roman" pitchFamily="18" charset="0"/>
                <a:cs typeface="Times New Roman" pitchFamily="18" charset="0"/>
              </a:rPr>
              <a:t>Denge halindeki bir tepkimede,</a:t>
            </a:r>
          </a:p>
          <a:p>
            <a:pPr>
              <a:buNone/>
            </a:pPr>
            <a:r>
              <a:rPr lang="tr-TR" sz="3600" dirty="0" smtClean="0">
                <a:latin typeface="Times New Roman" pitchFamily="18" charset="0"/>
                <a:cs typeface="Times New Roman" pitchFamily="18" charset="0"/>
              </a:rPr>
              <a:t>        </a:t>
            </a:r>
            <a:r>
              <a:rPr lang="tr-TR" altLang="tr-TR" sz="3600" b="1" dirty="0" smtClean="0">
                <a:solidFill>
                  <a:srgbClr val="0000FF"/>
                </a:solidFill>
                <a:latin typeface="Times New Roman" pitchFamily="18" charset="0"/>
                <a:cs typeface="Times New Roman" pitchFamily="18" charset="0"/>
              </a:rPr>
              <a:t>ES </a:t>
            </a:r>
            <a:r>
              <a:rPr lang="tr-TR" altLang="tr-TR" sz="3600" b="1" baseline="-25000" dirty="0" smtClean="0">
                <a:solidFill>
                  <a:srgbClr val="0000FF"/>
                </a:solidFill>
                <a:latin typeface="Times New Roman" pitchFamily="18" charset="0"/>
                <a:cs typeface="Times New Roman" pitchFamily="18" charset="0"/>
              </a:rPr>
              <a:t>oluşum hızı    </a:t>
            </a:r>
            <a:r>
              <a:rPr lang="tr-TR" altLang="tr-TR" sz="3600" b="1" dirty="0" smtClean="0">
                <a:solidFill>
                  <a:srgbClr val="0000FF"/>
                </a:solidFill>
                <a:latin typeface="Times New Roman" pitchFamily="18" charset="0"/>
                <a:cs typeface="Times New Roman" pitchFamily="18" charset="0"/>
              </a:rPr>
              <a:t>=    </a:t>
            </a:r>
            <a:r>
              <a:rPr lang="tr-TR" altLang="tr-TR" sz="3600" b="1" baseline="-25000" dirty="0" smtClean="0">
                <a:solidFill>
                  <a:srgbClr val="0000FF"/>
                </a:solidFill>
                <a:latin typeface="Times New Roman" pitchFamily="18" charset="0"/>
                <a:cs typeface="Times New Roman" pitchFamily="18" charset="0"/>
              </a:rPr>
              <a:t> </a:t>
            </a:r>
            <a:r>
              <a:rPr lang="tr-TR" altLang="tr-TR" sz="3600" b="1" dirty="0" smtClean="0">
                <a:solidFill>
                  <a:srgbClr val="0000FF"/>
                </a:solidFill>
                <a:latin typeface="Times New Roman" pitchFamily="18" charset="0"/>
                <a:cs typeface="Times New Roman" pitchFamily="18" charset="0"/>
              </a:rPr>
              <a:t>ES </a:t>
            </a:r>
            <a:r>
              <a:rPr lang="tr-TR" altLang="tr-TR" sz="3600" b="1" baseline="-25000" dirty="0" smtClean="0">
                <a:solidFill>
                  <a:srgbClr val="0000FF"/>
                </a:solidFill>
                <a:latin typeface="Times New Roman" pitchFamily="18" charset="0"/>
                <a:cs typeface="Times New Roman" pitchFamily="18" charset="0"/>
              </a:rPr>
              <a:t>yıkılım hızı</a:t>
            </a:r>
            <a:r>
              <a:rPr lang="tr-TR" altLang="tr-TR" sz="3600" baseline="-25000" dirty="0" smtClean="0">
                <a:solidFill>
                  <a:srgbClr val="0000FF"/>
                </a:solidFill>
                <a:latin typeface="Times New Roman" pitchFamily="18" charset="0"/>
                <a:cs typeface="Times New Roman" pitchFamily="18" charset="0"/>
              </a:rPr>
              <a:t> </a:t>
            </a:r>
            <a:r>
              <a:rPr lang="tr-TR" altLang="tr-TR" sz="3600" dirty="0" smtClean="0">
                <a:solidFill>
                  <a:srgbClr val="0000FF"/>
                </a:solidFill>
                <a:latin typeface="Times New Roman" pitchFamily="18" charset="0"/>
                <a:cs typeface="Times New Roman" pitchFamily="18" charset="0"/>
              </a:rPr>
              <a:t>   </a:t>
            </a:r>
          </a:p>
          <a:p>
            <a:pPr>
              <a:buNone/>
            </a:pPr>
            <a:r>
              <a:rPr lang="tr-TR" altLang="tr-TR" sz="3600" dirty="0" smtClean="0">
                <a:solidFill>
                  <a:srgbClr val="000000"/>
                </a:solidFill>
                <a:latin typeface="Times New Roman" pitchFamily="18" charset="0"/>
                <a:cs typeface="Times New Roman" pitchFamily="18" charset="0"/>
              </a:rPr>
              <a:t>    </a:t>
            </a:r>
          </a:p>
          <a:p>
            <a:pPr>
              <a:buNone/>
            </a:pPr>
            <a:r>
              <a:rPr lang="tr-TR" altLang="tr-TR" sz="3600" dirty="0" smtClean="0">
                <a:solidFill>
                  <a:srgbClr val="000000"/>
                </a:solidFill>
                <a:latin typeface="Times New Roman" pitchFamily="18" charset="0"/>
                <a:cs typeface="Times New Roman" pitchFamily="18" charset="0"/>
              </a:rPr>
              <a:t>    </a:t>
            </a:r>
            <a:r>
              <a:rPr lang="tr-TR" altLang="tr-TR" sz="3600" dirty="0" err="1" smtClean="0">
                <a:solidFill>
                  <a:srgbClr val="000000"/>
                </a:solidFill>
                <a:latin typeface="Times New Roman" pitchFamily="18" charset="0"/>
                <a:cs typeface="Times New Roman" pitchFamily="18" charset="0"/>
              </a:rPr>
              <a:t>k</a:t>
            </a:r>
            <a:r>
              <a:rPr lang="tr-TR" altLang="tr-TR" sz="3600" baseline="-25000" dirty="0" err="1" smtClean="0">
                <a:solidFill>
                  <a:srgbClr val="000000"/>
                </a:solidFill>
                <a:latin typeface="Times New Roman" pitchFamily="18" charset="0"/>
                <a:cs typeface="Times New Roman" pitchFamily="18" charset="0"/>
              </a:rPr>
              <a:t>1</a:t>
            </a:r>
            <a:r>
              <a:rPr lang="tr-TR" altLang="tr-TR" sz="3600" baseline="-250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E</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S</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 </a:t>
            </a:r>
            <a:r>
              <a:rPr lang="en-US" altLang="tr-TR" sz="3600" dirty="0" smtClean="0">
                <a:solidFill>
                  <a:srgbClr val="000000"/>
                </a:solidFill>
                <a:latin typeface="Times New Roman" pitchFamily="18" charset="0"/>
                <a:cs typeface="Times New Roman" pitchFamily="18" charset="0"/>
              </a:rPr>
              <a:t>[</a:t>
            </a:r>
            <a:r>
              <a:rPr lang="tr-TR" altLang="tr-TR" sz="3600" dirty="0" err="1" smtClean="0">
                <a:solidFill>
                  <a:srgbClr val="000000"/>
                </a:solidFill>
                <a:latin typeface="Times New Roman" pitchFamily="18" charset="0"/>
                <a:cs typeface="Times New Roman" pitchFamily="18" charset="0"/>
              </a:rPr>
              <a:t>k</a:t>
            </a:r>
            <a:r>
              <a:rPr lang="tr-TR" altLang="tr-TR" sz="3600" baseline="-25000" dirty="0" err="1" smtClean="0">
                <a:solidFill>
                  <a:srgbClr val="000000"/>
                </a:solidFill>
                <a:latin typeface="Times New Roman" pitchFamily="18" charset="0"/>
                <a:cs typeface="Times New Roman" pitchFamily="18" charset="0"/>
              </a:rPr>
              <a:t>2</a:t>
            </a:r>
            <a:r>
              <a:rPr lang="tr-TR" altLang="tr-TR" sz="3600" dirty="0" smtClean="0">
                <a:solidFill>
                  <a:srgbClr val="000000"/>
                </a:solidFill>
                <a:latin typeface="Times New Roman" pitchFamily="18" charset="0"/>
                <a:cs typeface="Times New Roman" pitchFamily="18" charset="0"/>
              </a:rPr>
              <a:t> + </a:t>
            </a:r>
            <a:r>
              <a:rPr lang="tr-TR" altLang="tr-TR" sz="3600" dirty="0" err="1" smtClean="0">
                <a:solidFill>
                  <a:srgbClr val="000000"/>
                </a:solidFill>
                <a:latin typeface="Times New Roman" pitchFamily="18" charset="0"/>
                <a:cs typeface="Times New Roman" pitchFamily="18" charset="0"/>
              </a:rPr>
              <a:t>k</a:t>
            </a:r>
            <a:r>
              <a:rPr lang="tr-TR" altLang="tr-TR" sz="3600" baseline="-25000" dirty="0" err="1" smtClean="0">
                <a:solidFill>
                  <a:srgbClr val="000000"/>
                </a:solidFill>
                <a:latin typeface="Times New Roman" pitchFamily="18" charset="0"/>
                <a:cs typeface="Times New Roman" pitchFamily="18" charset="0"/>
              </a:rPr>
              <a:t>3</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ES</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a:t>
            </a:r>
            <a:r>
              <a:rPr lang="tr-TR" altLang="tr-TR" sz="3600" dirty="0" smtClean="0">
                <a:solidFill>
                  <a:srgbClr val="FF0000"/>
                </a:solidFill>
                <a:latin typeface="Times New Roman" pitchFamily="18" charset="0"/>
                <a:cs typeface="Times New Roman" pitchFamily="18" charset="0"/>
              </a:rPr>
              <a:t>(1)</a:t>
            </a:r>
          </a:p>
          <a:p>
            <a:pPr>
              <a:buNone/>
            </a:pPr>
            <a:r>
              <a:rPr lang="tr-TR" altLang="tr-TR" sz="3600" baseline="-25000" dirty="0" smtClean="0">
                <a:solidFill>
                  <a:srgbClr val="FF0000"/>
                </a:solidFill>
                <a:latin typeface="Times New Roman" pitchFamily="18" charset="0"/>
                <a:cs typeface="Times New Roman" pitchFamily="18" charset="0"/>
              </a:rPr>
              <a:t>                    </a:t>
            </a:r>
          </a:p>
          <a:p>
            <a:pPr>
              <a:buNone/>
            </a:pPr>
            <a:r>
              <a:rPr lang="tr-TR" altLang="tr-TR" sz="36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E</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S</a:t>
            </a:r>
            <a:r>
              <a:rPr lang="en-US" altLang="tr-TR" sz="3600" dirty="0" smtClean="0">
                <a:solidFill>
                  <a:srgbClr val="000000"/>
                </a:solidFill>
                <a:latin typeface="Times New Roman" pitchFamily="18" charset="0"/>
                <a:cs typeface="Times New Roman" pitchFamily="18" charset="0"/>
              </a:rPr>
              <a:t>]</a:t>
            </a:r>
            <a:endParaRPr lang="tr-TR" altLang="tr-TR" sz="3600" dirty="0" smtClean="0">
              <a:solidFill>
                <a:srgbClr val="000000"/>
              </a:solidFill>
              <a:latin typeface="Times New Roman" pitchFamily="18" charset="0"/>
              <a:cs typeface="Times New Roman" pitchFamily="18" charset="0"/>
            </a:endParaRPr>
          </a:p>
          <a:p>
            <a:pPr>
              <a:buNone/>
            </a:pPr>
            <a:r>
              <a:rPr lang="tr-TR" altLang="tr-TR" sz="3600" dirty="0" smtClean="0">
                <a:solidFill>
                  <a:srgbClr val="000000"/>
                </a:solidFill>
                <a:latin typeface="Times New Roman" pitchFamily="18" charset="0"/>
                <a:cs typeface="Times New Roman" pitchFamily="18" charset="0"/>
              </a:rPr>
              <a:t> </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ES</a:t>
            </a:r>
            <a:r>
              <a:rPr lang="en-US" altLang="tr-TR" sz="3600" dirty="0" smtClean="0">
                <a:solidFill>
                  <a:srgbClr val="000000"/>
                </a:solidFill>
                <a:latin typeface="Times New Roman" pitchFamily="18" charset="0"/>
                <a:cs typeface="Times New Roman" pitchFamily="18" charset="0"/>
              </a:rPr>
              <a:t>]</a:t>
            </a:r>
            <a:r>
              <a:rPr lang="tr-TR" altLang="tr-TR" sz="3600" dirty="0" smtClean="0">
                <a:solidFill>
                  <a:srgbClr val="000000"/>
                </a:solidFill>
                <a:latin typeface="Times New Roman" pitchFamily="18" charset="0"/>
                <a:cs typeface="Times New Roman" pitchFamily="18" charset="0"/>
              </a:rPr>
              <a:t>  =                                         </a:t>
            </a:r>
            <a:r>
              <a:rPr lang="tr-TR" altLang="tr-TR" sz="3600" dirty="0" smtClean="0">
                <a:solidFill>
                  <a:srgbClr val="FF0000"/>
                </a:solidFill>
                <a:latin typeface="Times New Roman" pitchFamily="18" charset="0"/>
                <a:cs typeface="Times New Roman" pitchFamily="18" charset="0"/>
              </a:rPr>
              <a:t>(2)</a:t>
            </a:r>
          </a:p>
          <a:p>
            <a:pPr>
              <a:buNone/>
            </a:pPr>
            <a:r>
              <a:rPr lang="tr-TR" altLang="tr-TR" sz="3600" dirty="0" smtClean="0">
                <a:latin typeface="Times New Roman" pitchFamily="18" charset="0"/>
                <a:cs typeface="Times New Roman" pitchFamily="18" charset="0"/>
              </a:rPr>
              <a:t>                 </a:t>
            </a:r>
            <a:r>
              <a:rPr lang="tr-TR" altLang="tr-TR" sz="3600" dirty="0" err="1" smtClean="0">
                <a:latin typeface="Times New Roman" pitchFamily="18" charset="0"/>
                <a:cs typeface="Times New Roman" pitchFamily="18" charset="0"/>
              </a:rPr>
              <a:t>k</a:t>
            </a:r>
            <a:r>
              <a:rPr lang="tr-TR" altLang="tr-TR" sz="3600" baseline="-25000" dirty="0" err="1" smtClean="0">
                <a:latin typeface="Times New Roman" pitchFamily="18" charset="0"/>
                <a:cs typeface="Times New Roman" pitchFamily="18" charset="0"/>
              </a:rPr>
              <a:t>2</a:t>
            </a:r>
            <a:r>
              <a:rPr lang="tr-TR" altLang="tr-TR" sz="3600" dirty="0" smtClean="0">
                <a:latin typeface="Times New Roman" pitchFamily="18" charset="0"/>
                <a:cs typeface="Times New Roman" pitchFamily="18" charset="0"/>
              </a:rPr>
              <a:t> + </a:t>
            </a:r>
            <a:r>
              <a:rPr lang="tr-TR" altLang="tr-TR" sz="3600" dirty="0" err="1" smtClean="0">
                <a:latin typeface="Times New Roman" pitchFamily="18" charset="0"/>
                <a:cs typeface="Times New Roman" pitchFamily="18" charset="0"/>
              </a:rPr>
              <a:t>k</a:t>
            </a:r>
            <a:r>
              <a:rPr lang="tr-TR" altLang="tr-TR" sz="3600" baseline="-25000" dirty="0" err="1" smtClean="0">
                <a:latin typeface="Times New Roman" pitchFamily="18" charset="0"/>
                <a:cs typeface="Times New Roman" pitchFamily="18" charset="0"/>
              </a:rPr>
              <a:t>3</a:t>
            </a:r>
            <a:r>
              <a:rPr lang="tr-TR" altLang="tr-TR" sz="3600" baseline="-25000" dirty="0" smtClean="0">
                <a:latin typeface="Times New Roman" pitchFamily="18" charset="0"/>
                <a:cs typeface="Times New Roman" pitchFamily="18" charset="0"/>
              </a:rPr>
              <a:t> </a:t>
            </a:r>
            <a:r>
              <a:rPr lang="tr-TR" altLang="tr-TR" sz="3600" dirty="0" smtClean="0">
                <a:latin typeface="Times New Roman" pitchFamily="18" charset="0"/>
                <a:cs typeface="Times New Roman" pitchFamily="18" charset="0"/>
              </a:rPr>
              <a:t>/  </a:t>
            </a:r>
            <a:r>
              <a:rPr lang="tr-TR" altLang="tr-TR" sz="3600" dirty="0" err="1" smtClean="0">
                <a:latin typeface="Times New Roman" pitchFamily="18" charset="0"/>
                <a:cs typeface="Times New Roman" pitchFamily="18" charset="0"/>
              </a:rPr>
              <a:t>k</a:t>
            </a:r>
            <a:r>
              <a:rPr lang="tr-TR" altLang="tr-TR" sz="3600" baseline="-25000" dirty="0" err="1" smtClean="0">
                <a:latin typeface="Times New Roman" pitchFamily="18" charset="0"/>
                <a:cs typeface="Times New Roman" pitchFamily="18" charset="0"/>
              </a:rPr>
              <a:t>1</a:t>
            </a:r>
            <a:r>
              <a:rPr lang="tr-TR" altLang="tr-TR" sz="3600" baseline="-25000" dirty="0" smtClean="0">
                <a:latin typeface="Times New Roman" pitchFamily="18" charset="0"/>
                <a:cs typeface="Times New Roman" pitchFamily="18" charset="0"/>
              </a:rPr>
              <a:t>               </a:t>
            </a:r>
          </a:p>
          <a:p>
            <a:pPr>
              <a:buNone/>
            </a:pPr>
            <a:r>
              <a:rPr lang="tr-TR" altLang="tr-TR" sz="3600" baseline="-25000" dirty="0" smtClean="0">
                <a:latin typeface="Times New Roman" pitchFamily="18" charset="0"/>
                <a:cs typeface="Times New Roman" pitchFamily="18" charset="0"/>
              </a:rPr>
              <a:t>                                                        Total enzim yoğunluğu</a:t>
            </a:r>
          </a:p>
          <a:p>
            <a:pPr>
              <a:buNone/>
            </a:pPr>
            <a:r>
              <a:rPr lang="tr-TR" dirty="0" smtClean="0"/>
              <a:t>Burada E, serbest enzimdir. </a:t>
            </a:r>
            <a:r>
              <a:rPr lang="en-US" altLang="tr-TR" dirty="0" smtClean="0">
                <a:latin typeface="Times New Roman" pitchFamily="18" charset="0"/>
                <a:cs typeface="Times New Roman" pitchFamily="18" charset="0"/>
              </a:rPr>
              <a:t>[</a:t>
            </a:r>
            <a:r>
              <a:rPr lang="tr-TR" altLang="tr-TR" dirty="0" smtClean="0">
                <a:latin typeface="Times New Roman" pitchFamily="18" charset="0"/>
                <a:cs typeface="Times New Roman" pitchFamily="18" charset="0"/>
              </a:rPr>
              <a:t>E</a:t>
            </a:r>
            <a:r>
              <a:rPr lang="en-US" altLang="tr-TR" dirty="0" smtClean="0">
                <a:latin typeface="Times New Roman" pitchFamily="18" charset="0"/>
                <a:cs typeface="Times New Roman" pitchFamily="18" charset="0"/>
              </a:rPr>
              <a:t>]</a:t>
            </a:r>
            <a:r>
              <a:rPr lang="tr-TR" altLang="tr-TR" dirty="0" smtClean="0">
                <a:latin typeface="Times New Roman" pitchFamily="18" charset="0"/>
                <a:cs typeface="Times New Roman" pitchFamily="18" charset="0"/>
              </a:rPr>
              <a:t>= </a:t>
            </a:r>
            <a:r>
              <a:rPr lang="en-US" altLang="tr-TR" dirty="0" smtClean="0">
                <a:latin typeface="Times New Roman" pitchFamily="18" charset="0"/>
                <a:cs typeface="Times New Roman" pitchFamily="18" charset="0"/>
              </a:rPr>
              <a:t>[</a:t>
            </a:r>
            <a:r>
              <a:rPr lang="tr-TR" altLang="tr-TR" dirty="0" smtClean="0">
                <a:latin typeface="Times New Roman" pitchFamily="18" charset="0"/>
                <a:cs typeface="Times New Roman" pitchFamily="18" charset="0"/>
              </a:rPr>
              <a:t>E</a:t>
            </a:r>
            <a:r>
              <a:rPr lang="tr-TR" altLang="tr-TR" baseline="-25000" dirty="0" smtClean="0">
                <a:latin typeface="Times New Roman" pitchFamily="18" charset="0"/>
                <a:cs typeface="Times New Roman" pitchFamily="18" charset="0"/>
              </a:rPr>
              <a:t>T </a:t>
            </a:r>
            <a:r>
              <a:rPr lang="tr-TR" altLang="tr-TR" dirty="0" smtClean="0">
                <a:solidFill>
                  <a:srgbClr val="000000"/>
                </a:solidFill>
                <a:latin typeface="Times New Roman" pitchFamily="18" charset="0"/>
                <a:cs typeface="Times New Roman" pitchFamily="18" charset="0"/>
              </a:rPr>
              <a:t>- ES</a:t>
            </a:r>
            <a:r>
              <a:rPr lang="en-US" altLang="tr-TR" dirty="0" smtClean="0">
                <a:solidFill>
                  <a:srgbClr val="000000"/>
                </a:solidFill>
                <a:latin typeface="Times New Roman" pitchFamily="18" charset="0"/>
                <a:cs typeface="Times New Roman" pitchFamily="18" charset="0"/>
              </a:rPr>
              <a:t> ]</a:t>
            </a:r>
            <a:endParaRPr lang="tr-TR" altLang="tr-TR" dirty="0" smtClean="0">
              <a:solidFill>
                <a:srgbClr val="000000"/>
              </a:solidFill>
              <a:latin typeface="Times New Roman" pitchFamily="18" charset="0"/>
              <a:cs typeface="Times New Roman" pitchFamily="18" charset="0"/>
            </a:endParaRPr>
          </a:p>
          <a:p>
            <a:pPr>
              <a:buNone/>
            </a:pPr>
            <a:r>
              <a:rPr lang="tr-TR" dirty="0" smtClean="0">
                <a:solidFill>
                  <a:srgbClr val="000000"/>
                </a:solidFill>
                <a:latin typeface="Times New Roman" pitchFamily="18" charset="0"/>
                <a:cs typeface="Times New Roman" pitchFamily="18" charset="0"/>
              </a:rPr>
              <a:t>                                   </a:t>
            </a:r>
            <a:r>
              <a:rPr lang="tr-TR" sz="2800" dirty="0" smtClean="0">
                <a:solidFill>
                  <a:srgbClr val="000000"/>
                </a:solidFill>
                <a:latin typeface="Times New Roman" pitchFamily="18" charset="0"/>
                <a:cs typeface="Times New Roman" pitchFamily="18" charset="0"/>
              </a:rPr>
              <a:t>Serbest enzim yoğunluğu</a:t>
            </a:r>
            <a:endParaRPr lang="tr-TR" sz="2800" dirty="0"/>
          </a:p>
        </p:txBody>
      </p:sp>
      <p:sp>
        <p:nvSpPr>
          <p:cNvPr id="6" name="5 Eksi"/>
          <p:cNvSpPr/>
          <p:nvPr/>
        </p:nvSpPr>
        <p:spPr>
          <a:xfrm>
            <a:off x="1259632" y="4005064"/>
            <a:ext cx="3024336" cy="720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şağı Ok"/>
          <p:cNvSpPr/>
          <p:nvPr/>
        </p:nvSpPr>
        <p:spPr>
          <a:xfrm>
            <a:off x="4860032" y="6021288"/>
            <a:ext cx="7200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karı Ok"/>
          <p:cNvSpPr/>
          <p:nvPr/>
        </p:nvSpPr>
        <p:spPr>
          <a:xfrm>
            <a:off x="5868144" y="5517232"/>
            <a:ext cx="72008" cy="1897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77500" lnSpcReduction="20000"/>
          </a:bodyPr>
          <a:lstStyle/>
          <a:p>
            <a:pPr>
              <a:buNone/>
            </a:pPr>
            <a:r>
              <a:rPr lang="tr-TR" dirty="0" smtClean="0"/>
              <a:t>                     </a:t>
            </a:r>
            <a:r>
              <a:rPr lang="tr-TR" dirty="0" err="1" smtClean="0"/>
              <a:t>k</a:t>
            </a:r>
            <a:r>
              <a:rPr lang="tr-TR" baseline="-25000" dirty="0" err="1" smtClean="0"/>
              <a:t>2</a:t>
            </a:r>
            <a:r>
              <a:rPr lang="tr-TR" baseline="-25000" dirty="0" smtClean="0"/>
              <a:t> </a:t>
            </a:r>
            <a:r>
              <a:rPr lang="tr-TR" dirty="0" smtClean="0"/>
              <a:t>+ </a:t>
            </a:r>
            <a:r>
              <a:rPr lang="tr-TR" dirty="0" err="1" smtClean="0"/>
              <a:t>k</a:t>
            </a:r>
            <a:r>
              <a:rPr lang="tr-TR" baseline="-25000" dirty="0" err="1" smtClean="0"/>
              <a:t>3</a:t>
            </a:r>
            <a:r>
              <a:rPr lang="tr-TR" baseline="-25000" dirty="0" smtClean="0"/>
              <a:t>             </a:t>
            </a:r>
            <a:r>
              <a:rPr lang="tr-TR" dirty="0" smtClean="0"/>
              <a:t>    </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r>
              <a:rPr lang="tr-TR" altLang="tr-TR" dirty="0" smtClean="0">
                <a:latin typeface="Times New Roman" pitchFamily="18" charset="0"/>
                <a:cs typeface="Times New Roman" pitchFamily="18" charset="0"/>
              </a:rPr>
              <a:t>E</a:t>
            </a:r>
            <a:r>
              <a:rPr lang="tr-TR" altLang="tr-TR" baseline="-25000" dirty="0" smtClean="0">
                <a:latin typeface="Times New Roman" pitchFamily="18" charset="0"/>
                <a:cs typeface="Times New Roman" pitchFamily="18" charset="0"/>
              </a:rPr>
              <a:t>T </a:t>
            </a:r>
            <a:r>
              <a:rPr lang="tr-TR" altLang="tr-TR" dirty="0" smtClean="0">
                <a:solidFill>
                  <a:srgbClr val="000000"/>
                </a:solidFill>
                <a:latin typeface="Times New Roman" pitchFamily="18" charset="0"/>
                <a:cs typeface="Times New Roman" pitchFamily="18" charset="0"/>
              </a:rPr>
              <a:t>- ES)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endParaRPr lang="tr-TR" baseline="-25000" dirty="0" smtClean="0"/>
          </a:p>
          <a:p>
            <a:pPr>
              <a:buNone/>
            </a:pPr>
            <a:r>
              <a:rPr lang="tr-TR" dirty="0" smtClean="0"/>
              <a:t>K</a:t>
            </a:r>
            <a:r>
              <a:rPr lang="tr-TR" baseline="-25000" dirty="0" smtClean="0"/>
              <a:t>m</a:t>
            </a:r>
            <a:r>
              <a:rPr lang="tr-TR" dirty="0" smtClean="0"/>
              <a:t>  =                             =                            =                                     </a:t>
            </a:r>
          </a:p>
          <a:p>
            <a:pPr>
              <a:buNone/>
            </a:pPr>
            <a:r>
              <a:rPr lang="tr-TR" dirty="0" smtClean="0"/>
              <a:t>                          </a:t>
            </a:r>
            <a:r>
              <a:rPr lang="tr-TR" dirty="0" err="1" smtClean="0"/>
              <a:t>k</a:t>
            </a:r>
            <a:r>
              <a:rPr lang="tr-TR" baseline="-25000" dirty="0" err="1" smtClean="0"/>
              <a:t>1</a:t>
            </a:r>
            <a:r>
              <a:rPr lang="tr-TR" baseline="-25000" dirty="0" smtClean="0"/>
              <a:t>                                 </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a:t>
            </a:r>
            <a:endParaRPr lang="tr-TR" baseline="-25000" dirty="0" smtClean="0"/>
          </a:p>
          <a:p>
            <a:pPr>
              <a:buNone/>
            </a:pPr>
            <a:endParaRPr lang="tr-TR" baseline="-25000" dirty="0" smtClean="0"/>
          </a:p>
          <a:p>
            <a:pPr>
              <a:buNone/>
            </a:pPr>
            <a:endParaRPr lang="tr-TR" baseline="-25000" dirty="0" smtClean="0"/>
          </a:p>
          <a:p>
            <a:pPr>
              <a:buNone/>
            </a:pPr>
            <a:r>
              <a:rPr lang="tr-TR" sz="3400" baseline="-25000" dirty="0" err="1" smtClean="0">
                <a:latin typeface="Times New Roman" pitchFamily="18" charset="0"/>
                <a:cs typeface="Times New Roman" pitchFamily="18" charset="0"/>
              </a:rPr>
              <a:t>Michealis</a:t>
            </a:r>
            <a:r>
              <a:rPr lang="tr-TR" sz="3400" baseline="-25000" dirty="0" smtClean="0">
                <a:latin typeface="Times New Roman" pitchFamily="18" charset="0"/>
                <a:cs typeface="Times New Roman" pitchFamily="18" charset="0"/>
              </a:rPr>
              <a:t>-</a:t>
            </a:r>
            <a:r>
              <a:rPr lang="tr-TR" sz="3400" baseline="-25000" dirty="0" err="1" smtClean="0">
                <a:latin typeface="Times New Roman" pitchFamily="18" charset="0"/>
                <a:cs typeface="Times New Roman" pitchFamily="18" charset="0"/>
              </a:rPr>
              <a:t>Menten</a:t>
            </a:r>
            <a:r>
              <a:rPr lang="tr-TR" sz="3400" baseline="-25000" dirty="0" smtClean="0">
                <a:latin typeface="Times New Roman" pitchFamily="18" charset="0"/>
                <a:cs typeface="Times New Roman" pitchFamily="18" charset="0"/>
              </a:rPr>
              <a:t> sabiti</a:t>
            </a:r>
          </a:p>
          <a:p>
            <a:pPr>
              <a:buNone/>
            </a:pPr>
            <a:endParaRPr lang="tr-TR" baseline="-25000" dirty="0" smtClean="0"/>
          </a:p>
          <a:p>
            <a:pPr>
              <a:buNone/>
            </a:pPr>
            <a:r>
              <a:rPr lang="tr-TR" baseline="-25000" dirty="0" smtClean="0"/>
              <a:t>                          </a:t>
            </a:r>
            <a:r>
              <a:rPr lang="tr-TR" dirty="0" smtClean="0"/>
              <a:t>[</a:t>
            </a:r>
            <a:r>
              <a:rPr lang="tr-TR" altLang="tr-TR" dirty="0" smtClean="0">
                <a:latin typeface="Times New Roman" pitchFamily="18" charset="0"/>
                <a:cs typeface="Times New Roman" pitchFamily="18" charset="0"/>
              </a:rPr>
              <a:t>E</a:t>
            </a:r>
            <a:r>
              <a:rPr lang="tr-TR" altLang="tr-TR" baseline="-25000" dirty="0" smtClean="0">
                <a:latin typeface="Times New Roman" pitchFamily="18" charset="0"/>
                <a:cs typeface="Times New Roman" pitchFamily="18" charset="0"/>
              </a:rPr>
              <a:t>T</a:t>
            </a:r>
            <a:r>
              <a:rPr lang="tr-TR" altLang="tr-TR" dirty="0" smtClean="0">
                <a:latin typeface="Times New Roman" pitchFamily="18" charset="0"/>
                <a:cs typeface="Times New Roman" pitchFamily="18" charset="0"/>
              </a:rPr>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endParaRPr lang="tr-TR" baseline="-25000" dirty="0" smtClean="0"/>
          </a:p>
          <a:p>
            <a:pPr>
              <a:buNone/>
            </a:pP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                            olur.  </a:t>
            </a:r>
            <a:endParaRPr lang="tr-TR" dirty="0" smtClean="0"/>
          </a:p>
          <a:p>
            <a:pPr>
              <a:buNone/>
            </a:pPr>
            <a:r>
              <a:rPr lang="tr-TR" baseline="-25000" dirty="0" smtClean="0"/>
              <a:t>                      </a:t>
            </a:r>
            <a:r>
              <a:rPr lang="tr-TR" dirty="0" smtClean="0"/>
              <a:t>   </a:t>
            </a:r>
            <a:r>
              <a:rPr lang="tr-TR" baseline="-25000" dirty="0" smtClean="0"/>
              <a:t> </a:t>
            </a:r>
            <a:r>
              <a:rPr lang="tr-TR" dirty="0" smtClean="0"/>
              <a:t>K</a:t>
            </a:r>
            <a:r>
              <a:rPr lang="tr-TR" baseline="-25000" dirty="0" smtClean="0"/>
              <a:t>m </a:t>
            </a:r>
            <a:r>
              <a:rPr lang="tr-TR" dirty="0" smtClean="0"/>
              <a:t>+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S</a:t>
            </a:r>
            <a:r>
              <a:rPr lang="en-US" altLang="tr-TR" dirty="0" smtClean="0">
                <a:solidFill>
                  <a:srgbClr val="000000"/>
                </a:solidFill>
                <a:latin typeface="Times New Roman" pitchFamily="18" charset="0"/>
                <a:cs typeface="Times New Roman" pitchFamily="18" charset="0"/>
              </a:rPr>
              <a:t>]</a:t>
            </a:r>
            <a:endParaRPr lang="tr-TR" baseline="-25000" dirty="0" smtClean="0"/>
          </a:p>
          <a:p>
            <a:pPr>
              <a:buNone/>
            </a:pPr>
            <a:endParaRPr lang="tr-TR" baseline="-25000" dirty="0" smtClean="0"/>
          </a:p>
          <a:p>
            <a:pPr>
              <a:buNone/>
            </a:pPr>
            <a:r>
              <a:rPr lang="tr-TR" sz="2800" dirty="0" smtClean="0"/>
              <a:t> </a:t>
            </a:r>
            <a:r>
              <a:rPr lang="tr-TR" sz="3400" dirty="0" smtClean="0">
                <a:latin typeface="Times New Roman" pitchFamily="18" charset="0"/>
                <a:cs typeface="Times New Roman" pitchFamily="18" charset="0"/>
              </a:rPr>
              <a:t>Tepkime başlangıç hızı   </a:t>
            </a:r>
            <a:r>
              <a:rPr lang="tr-TR" altLang="tr-TR" sz="3400" dirty="0" err="1" smtClean="0">
                <a:latin typeface="Times New Roman" pitchFamily="18" charset="0"/>
                <a:cs typeface="Times New Roman" pitchFamily="18" charset="0"/>
              </a:rPr>
              <a:t>V</a:t>
            </a:r>
            <a:r>
              <a:rPr lang="tr-TR" altLang="tr-TR" sz="3400" baseline="-25000" dirty="0" err="1" smtClean="0">
                <a:latin typeface="Times New Roman" pitchFamily="18" charset="0"/>
                <a:cs typeface="Times New Roman" pitchFamily="18" charset="0"/>
              </a:rPr>
              <a:t>0</a:t>
            </a:r>
            <a:r>
              <a:rPr lang="tr-TR" altLang="tr-TR" sz="3400" baseline="-25000" dirty="0" smtClean="0">
                <a:latin typeface="Times New Roman" pitchFamily="18" charset="0"/>
                <a:cs typeface="Times New Roman" pitchFamily="18" charset="0"/>
              </a:rPr>
              <a:t> </a:t>
            </a:r>
            <a:r>
              <a:rPr lang="tr-TR" altLang="tr-TR" sz="3400" dirty="0" smtClean="0">
                <a:latin typeface="Times New Roman" pitchFamily="18" charset="0"/>
                <a:cs typeface="Times New Roman" pitchFamily="18" charset="0"/>
              </a:rPr>
              <a:t> = </a:t>
            </a:r>
            <a:r>
              <a:rPr lang="tr-TR" altLang="tr-TR" sz="3400" dirty="0" err="1" smtClean="0">
                <a:latin typeface="Times New Roman" pitchFamily="18" charset="0"/>
                <a:cs typeface="Times New Roman" pitchFamily="18" charset="0"/>
              </a:rPr>
              <a:t>k</a:t>
            </a:r>
            <a:r>
              <a:rPr lang="tr-TR" altLang="tr-TR" sz="3400" baseline="-25000" dirty="0" err="1" smtClean="0">
                <a:latin typeface="Times New Roman" pitchFamily="18" charset="0"/>
                <a:cs typeface="Times New Roman" pitchFamily="18" charset="0"/>
              </a:rPr>
              <a:t>3</a:t>
            </a:r>
            <a:r>
              <a:rPr lang="tr-TR" altLang="tr-TR" sz="3400" dirty="0" smtClean="0">
                <a:latin typeface="Times New Roman" pitchFamily="18" charset="0"/>
                <a:cs typeface="Times New Roman" pitchFamily="18" charset="0"/>
              </a:rPr>
              <a:t> [ES]  ise  [ES] = </a:t>
            </a:r>
            <a:r>
              <a:rPr lang="tr-TR" altLang="tr-TR" sz="3400" dirty="0" err="1" smtClean="0">
                <a:latin typeface="Times New Roman" pitchFamily="18" charset="0"/>
                <a:cs typeface="Times New Roman" pitchFamily="18" charset="0"/>
              </a:rPr>
              <a:t>V</a:t>
            </a:r>
            <a:r>
              <a:rPr lang="tr-TR" altLang="tr-TR" sz="3400" baseline="-25000" dirty="0" err="1" smtClean="0">
                <a:latin typeface="Times New Roman" pitchFamily="18" charset="0"/>
                <a:cs typeface="Times New Roman" pitchFamily="18" charset="0"/>
              </a:rPr>
              <a:t>0</a:t>
            </a:r>
            <a:r>
              <a:rPr lang="tr-TR" altLang="tr-TR" sz="3400" baseline="-25000" dirty="0" smtClean="0">
                <a:latin typeface="Times New Roman" pitchFamily="18" charset="0"/>
                <a:cs typeface="Times New Roman" pitchFamily="18" charset="0"/>
              </a:rPr>
              <a:t> </a:t>
            </a:r>
            <a:r>
              <a:rPr lang="tr-TR" altLang="tr-TR" sz="3400" dirty="0" smtClean="0">
                <a:latin typeface="Times New Roman" pitchFamily="18" charset="0"/>
                <a:cs typeface="Times New Roman" pitchFamily="18" charset="0"/>
              </a:rPr>
              <a:t> / </a:t>
            </a:r>
            <a:r>
              <a:rPr lang="tr-TR" altLang="tr-TR" sz="3400" dirty="0" err="1" smtClean="0">
                <a:latin typeface="Times New Roman" pitchFamily="18" charset="0"/>
                <a:cs typeface="Times New Roman" pitchFamily="18" charset="0"/>
              </a:rPr>
              <a:t>k</a:t>
            </a:r>
            <a:r>
              <a:rPr lang="tr-TR" altLang="tr-TR" sz="3400" baseline="-25000" dirty="0" err="1" smtClean="0">
                <a:latin typeface="Times New Roman" pitchFamily="18" charset="0"/>
                <a:cs typeface="Times New Roman" pitchFamily="18" charset="0"/>
              </a:rPr>
              <a:t>3</a:t>
            </a:r>
            <a:endParaRPr lang="tr-TR" altLang="tr-TR" sz="3400" baseline="-25000" dirty="0" smtClean="0">
              <a:latin typeface="Times New Roman" pitchFamily="18" charset="0"/>
              <a:cs typeface="Times New Roman" pitchFamily="18" charset="0"/>
            </a:endParaRPr>
          </a:p>
          <a:p>
            <a:pPr>
              <a:buNone/>
            </a:pPr>
            <a:endParaRPr lang="tr-TR" sz="2800" baseline="-25000" dirty="0" smtClean="0">
              <a:latin typeface="Times New Roman" pitchFamily="18" charset="0"/>
            </a:endParaRPr>
          </a:p>
          <a:p>
            <a:pPr>
              <a:buNone/>
            </a:pPr>
            <a:endParaRPr lang="tr-TR" sz="2800" baseline="-25000" dirty="0" smtClean="0">
              <a:latin typeface="Times New Roman" pitchFamily="18" charset="0"/>
            </a:endParaRPr>
          </a:p>
          <a:p>
            <a:pPr>
              <a:buNone/>
            </a:pPr>
            <a:r>
              <a:rPr lang="tr-TR" sz="3400" dirty="0" err="1" smtClean="0">
                <a:latin typeface="Times New Roman" pitchFamily="18" charset="0"/>
              </a:rPr>
              <a:t>V</a:t>
            </a:r>
            <a:r>
              <a:rPr lang="tr-TR" sz="3400" baseline="-25000" dirty="0" err="1" smtClean="0">
                <a:latin typeface="Times New Roman" pitchFamily="18" charset="0"/>
              </a:rPr>
              <a:t>0</a:t>
            </a:r>
            <a:r>
              <a:rPr lang="tr-TR" sz="3400" dirty="0" smtClean="0">
                <a:latin typeface="Times New Roman" pitchFamily="18" charset="0"/>
              </a:rPr>
              <a:t> / </a:t>
            </a:r>
            <a:r>
              <a:rPr lang="tr-TR" sz="3400" dirty="0" err="1" smtClean="0">
                <a:latin typeface="Times New Roman" pitchFamily="18" charset="0"/>
              </a:rPr>
              <a:t>k</a:t>
            </a:r>
            <a:r>
              <a:rPr lang="tr-TR" sz="3400" baseline="-25000" dirty="0" err="1" smtClean="0">
                <a:latin typeface="Times New Roman" pitchFamily="18" charset="0"/>
              </a:rPr>
              <a:t>3</a:t>
            </a:r>
            <a:r>
              <a:rPr lang="tr-TR" sz="3400" dirty="0" smtClean="0">
                <a:latin typeface="Times New Roman" pitchFamily="18" charset="0"/>
              </a:rPr>
              <a:t>  </a:t>
            </a:r>
            <a:r>
              <a:rPr lang="tr-TR" sz="2800" dirty="0" smtClean="0">
                <a:latin typeface="Times New Roman" pitchFamily="18" charset="0"/>
              </a:rPr>
              <a:t>= </a:t>
            </a:r>
            <a:r>
              <a:rPr lang="tr-TR" altLang="tr-TR" sz="3400" dirty="0" smtClean="0">
                <a:solidFill>
                  <a:srgbClr val="000000"/>
                </a:solidFill>
                <a:latin typeface="Times New Roman" pitchFamily="18" charset="0"/>
                <a:cs typeface="Times New Roman" pitchFamily="18" charset="0"/>
              </a:rPr>
              <a:t> </a:t>
            </a:r>
            <a:r>
              <a:rPr lang="en-US" altLang="tr-TR" sz="3400" dirty="0" smtClean="0">
                <a:solidFill>
                  <a:srgbClr val="000000"/>
                </a:solidFill>
                <a:latin typeface="Times New Roman" pitchFamily="18" charset="0"/>
                <a:cs typeface="Times New Roman" pitchFamily="18" charset="0"/>
              </a:rPr>
              <a:t>[</a:t>
            </a:r>
            <a:r>
              <a:rPr lang="tr-TR" altLang="tr-TR" sz="3400" dirty="0" smtClean="0">
                <a:latin typeface="Times New Roman" pitchFamily="18" charset="0"/>
                <a:cs typeface="Times New Roman" pitchFamily="18" charset="0"/>
              </a:rPr>
              <a:t>E</a:t>
            </a:r>
            <a:r>
              <a:rPr lang="tr-TR" altLang="tr-TR" sz="3400" baseline="-25000" dirty="0" smtClean="0">
                <a:latin typeface="Times New Roman" pitchFamily="18" charset="0"/>
                <a:cs typeface="Times New Roman" pitchFamily="18" charset="0"/>
              </a:rPr>
              <a:t>T</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 </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S</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 / </a:t>
            </a:r>
            <a:r>
              <a:rPr lang="tr-TR" sz="3400" baseline="-25000" dirty="0" smtClean="0"/>
              <a:t> </a:t>
            </a:r>
            <a:r>
              <a:rPr lang="tr-TR" sz="3400" dirty="0" smtClean="0"/>
              <a:t>K</a:t>
            </a:r>
            <a:r>
              <a:rPr lang="tr-TR" sz="3400" baseline="-25000" dirty="0" smtClean="0"/>
              <a:t>m </a:t>
            </a:r>
            <a:r>
              <a:rPr lang="tr-TR" sz="3400" dirty="0" smtClean="0"/>
              <a:t>+ </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S</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        </a:t>
            </a:r>
            <a:r>
              <a:rPr lang="tr-TR" altLang="tr-TR" sz="3400" dirty="0" err="1" smtClean="0">
                <a:solidFill>
                  <a:srgbClr val="000000"/>
                </a:solidFill>
                <a:latin typeface="Times New Roman" pitchFamily="18" charset="0"/>
                <a:cs typeface="Times New Roman" pitchFamily="18" charset="0"/>
              </a:rPr>
              <a:t>V</a:t>
            </a:r>
            <a:r>
              <a:rPr lang="tr-TR" altLang="tr-TR" sz="3400" baseline="-25000" dirty="0" err="1" smtClean="0">
                <a:solidFill>
                  <a:srgbClr val="000000"/>
                </a:solidFill>
                <a:latin typeface="Times New Roman" pitchFamily="18" charset="0"/>
                <a:cs typeface="Times New Roman" pitchFamily="18" charset="0"/>
              </a:rPr>
              <a:t>0</a:t>
            </a:r>
            <a:r>
              <a:rPr lang="tr-TR" altLang="tr-TR" sz="3400" dirty="0" smtClean="0">
                <a:solidFill>
                  <a:srgbClr val="000000"/>
                </a:solidFill>
                <a:latin typeface="Times New Roman" pitchFamily="18" charset="0"/>
                <a:cs typeface="Times New Roman" pitchFamily="18" charset="0"/>
              </a:rPr>
              <a:t> = </a:t>
            </a:r>
            <a:r>
              <a:rPr lang="tr-TR" altLang="tr-TR" sz="3400" dirty="0" err="1" smtClean="0">
                <a:solidFill>
                  <a:srgbClr val="000000"/>
                </a:solidFill>
                <a:latin typeface="Times New Roman" pitchFamily="18" charset="0"/>
                <a:cs typeface="Times New Roman" pitchFamily="18" charset="0"/>
              </a:rPr>
              <a:t>k</a:t>
            </a:r>
            <a:r>
              <a:rPr lang="tr-TR" altLang="tr-TR" sz="3400" baseline="-25000" dirty="0" err="1" smtClean="0">
                <a:solidFill>
                  <a:srgbClr val="000000"/>
                </a:solidFill>
                <a:latin typeface="Times New Roman" pitchFamily="18" charset="0"/>
                <a:cs typeface="Times New Roman" pitchFamily="18" charset="0"/>
              </a:rPr>
              <a:t>3</a:t>
            </a:r>
            <a:r>
              <a:rPr lang="tr-TR" altLang="tr-TR" sz="3400" dirty="0" smtClean="0">
                <a:solidFill>
                  <a:srgbClr val="000000"/>
                </a:solidFill>
                <a:latin typeface="Times New Roman" pitchFamily="18" charset="0"/>
                <a:cs typeface="Times New Roman" pitchFamily="18" charset="0"/>
              </a:rPr>
              <a:t> </a:t>
            </a:r>
            <a:r>
              <a:rPr lang="en-US" altLang="tr-TR" sz="3400" dirty="0" smtClean="0">
                <a:solidFill>
                  <a:srgbClr val="000000"/>
                </a:solidFill>
                <a:latin typeface="Times New Roman" pitchFamily="18" charset="0"/>
                <a:cs typeface="Times New Roman" pitchFamily="18" charset="0"/>
              </a:rPr>
              <a:t>[</a:t>
            </a:r>
            <a:r>
              <a:rPr lang="tr-TR" altLang="tr-TR" sz="3400" dirty="0" smtClean="0">
                <a:latin typeface="Times New Roman" pitchFamily="18" charset="0"/>
                <a:cs typeface="Times New Roman" pitchFamily="18" charset="0"/>
              </a:rPr>
              <a:t>E</a:t>
            </a:r>
            <a:r>
              <a:rPr lang="tr-TR" altLang="tr-TR" sz="3400" baseline="-25000" dirty="0" smtClean="0">
                <a:latin typeface="Times New Roman" pitchFamily="18" charset="0"/>
                <a:cs typeface="Times New Roman" pitchFamily="18" charset="0"/>
              </a:rPr>
              <a:t>T</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 </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S</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 / </a:t>
            </a:r>
            <a:r>
              <a:rPr lang="tr-TR" sz="3400" baseline="-25000" dirty="0" smtClean="0"/>
              <a:t> </a:t>
            </a:r>
            <a:r>
              <a:rPr lang="tr-TR" sz="3400" dirty="0" smtClean="0"/>
              <a:t>K</a:t>
            </a:r>
            <a:r>
              <a:rPr lang="tr-TR" sz="3400" baseline="-25000" dirty="0" smtClean="0"/>
              <a:t>m </a:t>
            </a:r>
            <a:r>
              <a:rPr lang="tr-TR" sz="3400" dirty="0" smtClean="0"/>
              <a:t>+ </a:t>
            </a:r>
            <a:r>
              <a:rPr lang="en-US" altLang="tr-TR" sz="3400" dirty="0" smtClean="0">
                <a:solidFill>
                  <a:srgbClr val="000000"/>
                </a:solidFill>
                <a:latin typeface="Times New Roman" pitchFamily="18" charset="0"/>
                <a:cs typeface="Times New Roman" pitchFamily="18" charset="0"/>
              </a:rPr>
              <a:t>[</a:t>
            </a:r>
            <a:r>
              <a:rPr lang="tr-TR" altLang="tr-TR" sz="3400" dirty="0" smtClean="0">
                <a:solidFill>
                  <a:srgbClr val="000000"/>
                </a:solidFill>
                <a:latin typeface="Times New Roman" pitchFamily="18" charset="0"/>
                <a:cs typeface="Times New Roman" pitchFamily="18" charset="0"/>
              </a:rPr>
              <a:t>S</a:t>
            </a:r>
            <a:r>
              <a:rPr lang="en-US" altLang="tr-TR" sz="3400" dirty="0" smtClean="0">
                <a:solidFill>
                  <a:srgbClr val="000000"/>
                </a:solidFill>
                <a:latin typeface="Times New Roman" pitchFamily="18" charset="0"/>
                <a:cs typeface="Times New Roman" pitchFamily="18" charset="0"/>
              </a:rPr>
              <a:t>]</a:t>
            </a:r>
            <a:endParaRPr lang="tr-TR" altLang="tr-TR" sz="3400" dirty="0" smtClean="0">
              <a:solidFill>
                <a:srgbClr val="000000"/>
              </a:solidFill>
              <a:latin typeface="Times New Roman" pitchFamily="18" charset="0"/>
              <a:cs typeface="Times New Roman" pitchFamily="18" charset="0"/>
            </a:endParaRPr>
          </a:p>
          <a:p>
            <a:pPr>
              <a:buNone/>
            </a:pPr>
            <a:endParaRPr lang="tr-TR" sz="3400" dirty="0" smtClean="0"/>
          </a:p>
          <a:p>
            <a:pPr>
              <a:lnSpc>
                <a:spcPct val="90000"/>
              </a:lnSpc>
              <a:buNone/>
            </a:pPr>
            <a:r>
              <a:rPr lang="tr-TR" altLang="tr-TR" sz="2800" dirty="0" smtClean="0">
                <a:latin typeface="Times New Roman" pitchFamily="18" charset="0"/>
              </a:rPr>
              <a:t>         </a:t>
            </a:r>
            <a:r>
              <a:rPr lang="tr-TR" altLang="tr-TR" sz="2800" dirty="0" err="1" smtClean="0">
                <a:latin typeface="Times New Roman" pitchFamily="18" charset="0"/>
              </a:rPr>
              <a:t>Substrat</a:t>
            </a:r>
            <a:r>
              <a:rPr lang="tr-TR" altLang="tr-TR" sz="2800" dirty="0" smtClean="0">
                <a:latin typeface="Times New Roman" pitchFamily="18" charset="0"/>
              </a:rPr>
              <a:t> yoğunluğu çok yüksek olduğu zaman özellikle sistemdeki tüm</a:t>
            </a:r>
          </a:p>
          <a:p>
            <a:pPr>
              <a:lnSpc>
                <a:spcPct val="90000"/>
              </a:lnSpc>
              <a:buNone/>
            </a:pPr>
            <a:r>
              <a:rPr lang="tr-TR" altLang="tr-TR" sz="2800" dirty="0" smtClean="0">
                <a:latin typeface="Times New Roman" pitchFamily="18" charset="0"/>
              </a:rPr>
              <a:t>Enzimler </a:t>
            </a:r>
            <a:r>
              <a:rPr lang="tr-TR" altLang="tr-TR" sz="2800" dirty="0" err="1" smtClean="0">
                <a:latin typeface="Times New Roman" pitchFamily="18" charset="0"/>
              </a:rPr>
              <a:t>substrat</a:t>
            </a:r>
            <a:r>
              <a:rPr lang="tr-TR" altLang="tr-TR" sz="2800" dirty="0" smtClean="0">
                <a:latin typeface="Times New Roman" pitchFamily="18" charset="0"/>
              </a:rPr>
              <a:t> ile birleşip ES kompleksini oluşturduğundan yani enzimler</a:t>
            </a:r>
          </a:p>
          <a:p>
            <a:pPr>
              <a:lnSpc>
                <a:spcPct val="90000"/>
              </a:lnSpc>
              <a:buNone/>
            </a:pPr>
            <a:r>
              <a:rPr lang="tr-TR" altLang="tr-TR" sz="2800" dirty="0" err="1" smtClean="0">
                <a:latin typeface="Times New Roman" pitchFamily="18" charset="0"/>
              </a:rPr>
              <a:t>substrat</a:t>
            </a:r>
            <a:r>
              <a:rPr lang="tr-TR" altLang="tr-TR" sz="2800" dirty="0" smtClean="0">
                <a:latin typeface="Times New Roman" pitchFamily="18" charset="0"/>
              </a:rPr>
              <a:t> ile doyurulduğunda  </a:t>
            </a:r>
            <a:r>
              <a:rPr lang="tr-TR" altLang="tr-TR" sz="2800" dirty="0" err="1" smtClean="0">
                <a:latin typeface="Times New Roman" pitchFamily="18" charset="0"/>
              </a:rPr>
              <a:t>max</a:t>
            </a:r>
            <a:r>
              <a:rPr lang="tr-TR" altLang="tr-TR" sz="2800" dirty="0" smtClean="0">
                <a:latin typeface="Times New Roman" pitchFamily="18" charset="0"/>
              </a:rPr>
              <a:t> hıza erişmiş olur ( böylece </a:t>
            </a:r>
            <a:r>
              <a:rPr lang="tr-TR" altLang="tr-TR" sz="2800" dirty="0" err="1" smtClean="0">
                <a:latin typeface="Times New Roman" pitchFamily="18" charset="0"/>
              </a:rPr>
              <a:t>max</a:t>
            </a:r>
            <a:r>
              <a:rPr lang="tr-TR" altLang="tr-TR" sz="2800" dirty="0" smtClean="0">
                <a:latin typeface="Times New Roman" pitchFamily="18" charset="0"/>
              </a:rPr>
              <a:t> hızda birim</a:t>
            </a:r>
          </a:p>
          <a:p>
            <a:pPr>
              <a:lnSpc>
                <a:spcPct val="90000"/>
              </a:lnSpc>
              <a:buNone/>
            </a:pPr>
            <a:r>
              <a:rPr lang="tr-TR" altLang="tr-TR" sz="2800" dirty="0" smtClean="0">
                <a:latin typeface="Times New Roman" pitchFamily="18" charset="0"/>
              </a:rPr>
              <a:t>zamanda en fazla ürün elde edilir).</a:t>
            </a:r>
            <a:endParaRPr lang="tr-TR" sz="2800" dirty="0" smtClean="0"/>
          </a:p>
          <a:p>
            <a:pPr>
              <a:buNone/>
            </a:pPr>
            <a:endParaRPr lang="tr-TR" sz="2800" dirty="0" smtClean="0"/>
          </a:p>
          <a:p>
            <a:pPr>
              <a:buNone/>
            </a:pPr>
            <a:endParaRPr lang="tr-TR" sz="2800" dirty="0"/>
          </a:p>
        </p:txBody>
      </p:sp>
      <p:sp>
        <p:nvSpPr>
          <p:cNvPr id="4" name="3 Eksi"/>
          <p:cNvSpPr/>
          <p:nvPr/>
        </p:nvSpPr>
        <p:spPr>
          <a:xfrm flipV="1">
            <a:off x="971600" y="476672"/>
            <a:ext cx="1584176" cy="14401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Aşağı Ok"/>
          <p:cNvSpPr/>
          <p:nvPr/>
        </p:nvSpPr>
        <p:spPr>
          <a:xfrm flipH="1">
            <a:off x="251520" y="764704"/>
            <a:ext cx="72007"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Eksi"/>
          <p:cNvSpPr/>
          <p:nvPr/>
        </p:nvSpPr>
        <p:spPr>
          <a:xfrm flipV="1">
            <a:off x="2699792" y="476672"/>
            <a:ext cx="2210544" cy="14401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7 Düz Bağlayıcı"/>
          <p:cNvCxnSpPr/>
          <p:nvPr/>
        </p:nvCxnSpPr>
        <p:spPr>
          <a:xfrm>
            <a:off x="1115616" y="188640"/>
            <a:ext cx="14401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14 Düz Bağlayıcı"/>
          <p:cNvCxnSpPr/>
          <p:nvPr/>
        </p:nvCxnSpPr>
        <p:spPr>
          <a:xfrm>
            <a:off x="1115616" y="1772816"/>
            <a:ext cx="14401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18 Düz Bağlayıcı"/>
          <p:cNvCxnSpPr/>
          <p:nvPr/>
        </p:nvCxnSpPr>
        <p:spPr>
          <a:xfrm>
            <a:off x="2555776" y="188640"/>
            <a:ext cx="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24 Düz Bağlayıcı"/>
          <p:cNvCxnSpPr/>
          <p:nvPr/>
        </p:nvCxnSpPr>
        <p:spPr>
          <a:xfrm>
            <a:off x="1115616" y="188640"/>
            <a:ext cx="0" cy="1584176"/>
          </a:xfrm>
          <a:prstGeom prst="line">
            <a:avLst/>
          </a:prstGeom>
        </p:spPr>
        <p:style>
          <a:lnRef idx="1">
            <a:schemeClr val="accent1"/>
          </a:lnRef>
          <a:fillRef idx="0">
            <a:schemeClr val="accent1"/>
          </a:fillRef>
          <a:effectRef idx="0">
            <a:schemeClr val="accent1"/>
          </a:effectRef>
          <a:fontRef idx="minor">
            <a:schemeClr val="tx1"/>
          </a:fontRef>
        </p:style>
      </p:cxnSp>
      <p:sp>
        <p:nvSpPr>
          <p:cNvPr id="29" name="28 Eksi"/>
          <p:cNvSpPr/>
          <p:nvPr/>
        </p:nvSpPr>
        <p:spPr>
          <a:xfrm flipV="1">
            <a:off x="5364088" y="476672"/>
            <a:ext cx="2016224" cy="45719"/>
          </a:xfrm>
          <a:prstGeom prst="mathMinus">
            <a:avLst>
              <a:gd name="adj1" fmla="val 477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32 Eksi"/>
          <p:cNvSpPr/>
          <p:nvPr/>
        </p:nvSpPr>
        <p:spPr>
          <a:xfrm>
            <a:off x="899592" y="2708920"/>
            <a:ext cx="201622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33 Sağ Ok"/>
          <p:cNvSpPr/>
          <p:nvPr/>
        </p:nvSpPr>
        <p:spPr>
          <a:xfrm flipV="1">
            <a:off x="3995936" y="4581125"/>
            <a:ext cx="28803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lnSpc>
                <a:spcPct val="90000"/>
              </a:lnSpc>
              <a:buNone/>
            </a:pPr>
            <a:endParaRPr lang="tr-TR" altLang="tr-TR" sz="2400" dirty="0" smtClean="0">
              <a:latin typeface="Times New Roman" pitchFamily="18" charset="0"/>
            </a:endParaRPr>
          </a:p>
          <a:p>
            <a:pPr>
              <a:lnSpc>
                <a:spcPct val="90000"/>
              </a:lnSpc>
              <a:buNone/>
            </a:pPr>
            <a:r>
              <a:rPr lang="tr-TR" altLang="tr-TR" sz="2400" dirty="0" smtClean="0">
                <a:latin typeface="Times New Roman" pitchFamily="18" charset="0"/>
              </a:rPr>
              <a:t>[ES] = [ E</a:t>
            </a:r>
            <a:r>
              <a:rPr lang="tr-TR" altLang="tr-TR" sz="2400" baseline="-25000" dirty="0" smtClean="0">
                <a:latin typeface="Times New Roman" pitchFamily="18" charset="0"/>
              </a:rPr>
              <a:t>T </a:t>
            </a:r>
            <a:r>
              <a:rPr lang="tr-TR" altLang="tr-TR" sz="2400" dirty="0" smtClean="0">
                <a:latin typeface="Times New Roman" pitchFamily="18" charset="0"/>
              </a:rPr>
              <a:t>]   ise      </a:t>
            </a:r>
            <a:r>
              <a:rPr lang="tr-TR" altLang="tr-TR" sz="2400" dirty="0" err="1" smtClean="0">
                <a:latin typeface="Times New Roman" pitchFamily="18" charset="0"/>
              </a:rPr>
              <a:t>V</a:t>
            </a:r>
            <a:r>
              <a:rPr lang="tr-TR" altLang="tr-TR" sz="2400" baseline="-25000" dirty="0" err="1" smtClean="0">
                <a:latin typeface="Times New Roman" pitchFamily="18" charset="0"/>
              </a:rPr>
              <a:t>0</a:t>
            </a:r>
            <a:r>
              <a:rPr lang="tr-TR" altLang="tr-TR" sz="2400" baseline="-25000" dirty="0" smtClean="0">
                <a:latin typeface="Times New Roman" pitchFamily="18" charset="0"/>
              </a:rPr>
              <a:t> </a:t>
            </a:r>
            <a:r>
              <a:rPr lang="tr-TR" altLang="tr-TR" sz="2400" dirty="0" smtClean="0">
                <a:latin typeface="Times New Roman" pitchFamily="18" charset="0"/>
              </a:rPr>
              <a:t> = </a:t>
            </a:r>
            <a:r>
              <a:rPr lang="tr-TR" altLang="tr-TR" sz="2400" dirty="0" err="1" smtClean="0">
                <a:latin typeface="Times New Roman" pitchFamily="18" charset="0"/>
              </a:rPr>
              <a:t>k</a:t>
            </a:r>
            <a:r>
              <a:rPr lang="tr-TR" altLang="tr-TR" sz="2400" baseline="-25000" dirty="0" err="1" smtClean="0">
                <a:latin typeface="Times New Roman" pitchFamily="18" charset="0"/>
              </a:rPr>
              <a:t>3</a:t>
            </a:r>
            <a:r>
              <a:rPr lang="tr-TR" altLang="tr-TR" sz="2400" dirty="0" smtClean="0">
                <a:latin typeface="Times New Roman" pitchFamily="18" charset="0"/>
              </a:rPr>
              <a:t> [ES] ise   yerine  </a:t>
            </a:r>
            <a:r>
              <a:rPr lang="tr-TR" altLang="tr-TR" sz="2400" dirty="0" err="1" smtClean="0">
                <a:latin typeface="Times New Roman" pitchFamily="18" charset="0"/>
              </a:rPr>
              <a:t>V</a:t>
            </a:r>
            <a:r>
              <a:rPr lang="tr-TR" altLang="tr-TR" sz="2400" baseline="-25000" dirty="0" err="1" smtClean="0">
                <a:latin typeface="Times New Roman" pitchFamily="18" charset="0"/>
              </a:rPr>
              <a:t>max</a:t>
            </a:r>
            <a:r>
              <a:rPr lang="tr-TR" altLang="tr-TR" sz="2400" dirty="0" smtClean="0">
                <a:latin typeface="Times New Roman" pitchFamily="18" charset="0"/>
              </a:rPr>
              <a:t> =  </a:t>
            </a:r>
            <a:r>
              <a:rPr lang="tr-TR" altLang="tr-TR" sz="2400" dirty="0" err="1" smtClean="0">
                <a:latin typeface="Times New Roman" pitchFamily="18" charset="0"/>
              </a:rPr>
              <a:t>k</a:t>
            </a:r>
            <a:r>
              <a:rPr lang="tr-TR" altLang="tr-TR" sz="2400" baseline="-25000" dirty="0" err="1" smtClean="0">
                <a:latin typeface="Times New Roman" pitchFamily="18" charset="0"/>
              </a:rPr>
              <a:t>3</a:t>
            </a:r>
            <a:r>
              <a:rPr lang="tr-TR" altLang="tr-TR" sz="2400" baseline="-25000" dirty="0" smtClean="0">
                <a:latin typeface="Times New Roman" pitchFamily="18" charset="0"/>
              </a:rPr>
              <a:t> </a:t>
            </a:r>
            <a:r>
              <a:rPr lang="tr-TR" altLang="tr-TR" sz="2400" dirty="0" smtClean="0">
                <a:latin typeface="Times New Roman" pitchFamily="18" charset="0"/>
              </a:rPr>
              <a:t>[E</a:t>
            </a:r>
            <a:r>
              <a:rPr lang="tr-TR" altLang="tr-TR" sz="2400" baseline="-25000" dirty="0" smtClean="0">
                <a:latin typeface="Times New Roman" pitchFamily="18" charset="0"/>
              </a:rPr>
              <a:t>T</a:t>
            </a:r>
            <a:r>
              <a:rPr lang="tr-TR" altLang="tr-TR" sz="2400" dirty="0" smtClean="0">
                <a:latin typeface="Times New Roman" pitchFamily="18" charset="0"/>
              </a:rPr>
              <a:t>] yazılabilir.</a:t>
            </a:r>
          </a:p>
          <a:p>
            <a:pPr>
              <a:lnSpc>
                <a:spcPct val="90000"/>
              </a:lnSpc>
              <a:buNone/>
            </a:pPr>
            <a:endParaRPr lang="tr-TR" altLang="tr-TR" sz="2400" dirty="0" smtClean="0">
              <a:latin typeface="Times New Roman" pitchFamily="18" charset="0"/>
            </a:endParaRPr>
          </a:p>
          <a:p>
            <a:pPr>
              <a:lnSpc>
                <a:spcPct val="90000"/>
              </a:lnSpc>
              <a:buNone/>
            </a:pPr>
            <a:r>
              <a:rPr lang="tr-TR" altLang="tr-TR" sz="2400" dirty="0" err="1" smtClean="0">
                <a:latin typeface="Times New Roman" pitchFamily="18" charset="0"/>
              </a:rPr>
              <a:t>k</a:t>
            </a:r>
            <a:r>
              <a:rPr lang="tr-TR" altLang="tr-TR" sz="2400" baseline="-25000" dirty="0" err="1" smtClean="0">
                <a:latin typeface="Times New Roman" pitchFamily="18" charset="0"/>
              </a:rPr>
              <a:t>3</a:t>
            </a:r>
            <a:r>
              <a:rPr lang="tr-TR" altLang="tr-TR" sz="2400" baseline="-25000" dirty="0" smtClean="0">
                <a:latin typeface="Times New Roman" pitchFamily="18" charset="0"/>
              </a:rPr>
              <a:t> </a:t>
            </a:r>
            <a:r>
              <a:rPr lang="tr-TR" altLang="tr-TR" sz="2400" dirty="0" smtClean="0">
                <a:latin typeface="Times New Roman" pitchFamily="18" charset="0"/>
              </a:rPr>
              <a:t> = </a:t>
            </a:r>
            <a:r>
              <a:rPr lang="tr-TR" altLang="tr-TR" sz="2400" dirty="0" err="1" smtClean="0">
                <a:latin typeface="Times New Roman" pitchFamily="18" charset="0"/>
              </a:rPr>
              <a:t>V</a:t>
            </a:r>
            <a:r>
              <a:rPr lang="tr-TR" altLang="tr-TR" sz="2400" baseline="-25000" dirty="0" err="1" smtClean="0">
                <a:latin typeface="Times New Roman" pitchFamily="18" charset="0"/>
              </a:rPr>
              <a:t>max</a:t>
            </a:r>
            <a:r>
              <a:rPr lang="tr-TR" altLang="tr-TR" sz="2400" baseline="-25000" dirty="0" smtClean="0">
                <a:latin typeface="Times New Roman" pitchFamily="18" charset="0"/>
              </a:rPr>
              <a:t> </a:t>
            </a:r>
            <a:r>
              <a:rPr lang="tr-TR" altLang="tr-TR" sz="2400" dirty="0" smtClean="0">
                <a:latin typeface="Times New Roman" pitchFamily="18" charset="0"/>
              </a:rPr>
              <a:t>/ [E</a:t>
            </a:r>
            <a:r>
              <a:rPr lang="tr-TR" altLang="tr-TR" sz="2400" baseline="-25000" dirty="0" smtClean="0">
                <a:latin typeface="Times New Roman" pitchFamily="18" charset="0"/>
              </a:rPr>
              <a:t>T</a:t>
            </a:r>
            <a:r>
              <a:rPr lang="tr-TR" altLang="tr-TR" sz="2400" dirty="0" smtClean="0">
                <a:latin typeface="Times New Roman" pitchFamily="18" charset="0"/>
              </a:rPr>
              <a:t>]</a:t>
            </a:r>
            <a:r>
              <a:rPr lang="tr-TR" altLang="tr-TR" sz="2400" b="1" dirty="0" smtClean="0">
                <a:solidFill>
                  <a:srgbClr val="FF0066"/>
                </a:solidFill>
                <a:latin typeface="Times New Roman" pitchFamily="18" charset="0"/>
              </a:rPr>
              <a:t>   </a:t>
            </a:r>
          </a:p>
          <a:p>
            <a:pPr>
              <a:lnSpc>
                <a:spcPct val="90000"/>
              </a:lnSpc>
              <a:buNone/>
            </a:pPr>
            <a:endParaRPr lang="tr-TR" altLang="tr-TR" sz="2400" b="1" dirty="0" smtClean="0">
              <a:solidFill>
                <a:srgbClr val="FF0066"/>
              </a:solidFill>
              <a:latin typeface="Times New Roman" pitchFamily="18" charset="0"/>
            </a:endParaRPr>
          </a:p>
          <a:p>
            <a:pPr>
              <a:lnSpc>
                <a:spcPct val="90000"/>
              </a:lnSpc>
              <a:buNone/>
            </a:pPr>
            <a:r>
              <a:rPr lang="tr-TR" altLang="tr-TR" sz="2400" dirty="0" smtClean="0">
                <a:solidFill>
                  <a:srgbClr val="000000"/>
                </a:solidFill>
                <a:latin typeface="Times New Roman" pitchFamily="18" charset="0"/>
                <a:cs typeface="Times New Roman" pitchFamily="18" charset="0"/>
              </a:rPr>
              <a:t>          ( </a:t>
            </a:r>
            <a:r>
              <a:rPr lang="tr-TR" altLang="tr-TR" sz="2400" dirty="0" err="1" smtClean="0">
                <a:latin typeface="Times New Roman" pitchFamily="18" charset="0"/>
              </a:rPr>
              <a:t>V</a:t>
            </a:r>
            <a:r>
              <a:rPr lang="tr-TR" altLang="tr-TR" sz="2400" baseline="-25000" dirty="0" err="1" smtClean="0">
                <a:latin typeface="Times New Roman" pitchFamily="18" charset="0"/>
              </a:rPr>
              <a:t>max</a:t>
            </a:r>
            <a:r>
              <a:rPr lang="tr-TR" altLang="tr-TR" sz="2400" baseline="-25000" dirty="0" smtClean="0">
                <a:latin typeface="Times New Roman" pitchFamily="18" charset="0"/>
              </a:rPr>
              <a:t> </a:t>
            </a:r>
            <a:r>
              <a:rPr lang="tr-TR" altLang="tr-TR" sz="2400" dirty="0" smtClean="0">
                <a:latin typeface="Times New Roman" pitchFamily="18" charset="0"/>
              </a:rPr>
              <a:t>/ [E</a:t>
            </a:r>
            <a:r>
              <a:rPr lang="tr-TR" altLang="tr-TR" sz="2400" baseline="-25000" dirty="0" smtClean="0">
                <a:latin typeface="Times New Roman" pitchFamily="18" charset="0"/>
              </a:rPr>
              <a:t>T</a:t>
            </a:r>
            <a:r>
              <a:rPr lang="tr-TR" altLang="tr-TR" sz="2400" dirty="0" smtClean="0">
                <a:latin typeface="Times New Roman" pitchFamily="18" charset="0"/>
              </a:rPr>
              <a:t>])</a:t>
            </a:r>
            <a:r>
              <a:rPr lang="tr-TR" altLang="tr-TR" sz="2400" b="1" dirty="0" smtClean="0">
                <a:solidFill>
                  <a:srgbClr val="FF0066"/>
                </a:solidFill>
                <a:latin typeface="Times New Roman" pitchFamily="18" charset="0"/>
              </a:rPr>
              <a:t> </a:t>
            </a:r>
            <a:r>
              <a:rPr lang="tr-TR" altLang="tr-TR" sz="2400" dirty="0" err="1" smtClean="0">
                <a:solidFill>
                  <a:srgbClr val="000000"/>
                </a:solidFill>
                <a:latin typeface="Times New Roman" pitchFamily="18" charset="0"/>
                <a:cs typeface="Times New Roman" pitchFamily="18" charset="0"/>
              </a:rPr>
              <a:t>k</a:t>
            </a:r>
            <a:r>
              <a:rPr lang="tr-TR" altLang="tr-TR" sz="2400" baseline="-25000" dirty="0" err="1" smtClean="0">
                <a:solidFill>
                  <a:srgbClr val="000000"/>
                </a:solidFill>
                <a:latin typeface="Times New Roman" pitchFamily="18" charset="0"/>
                <a:cs typeface="Times New Roman" pitchFamily="18" charset="0"/>
              </a:rPr>
              <a:t>3</a:t>
            </a:r>
            <a:r>
              <a:rPr lang="tr-TR" altLang="tr-TR" sz="2400" dirty="0" smtClean="0">
                <a:solidFill>
                  <a:srgbClr val="000000"/>
                </a:solidFill>
                <a:latin typeface="Times New Roman" pitchFamily="18" charset="0"/>
                <a:cs typeface="Times New Roman" pitchFamily="18" charset="0"/>
              </a:rPr>
              <a:t> </a:t>
            </a:r>
            <a:r>
              <a:rPr lang="en-US" altLang="tr-TR" sz="2400" dirty="0" smtClean="0">
                <a:solidFill>
                  <a:srgbClr val="000000"/>
                </a:solidFill>
                <a:latin typeface="Times New Roman" pitchFamily="18" charset="0"/>
                <a:cs typeface="Times New Roman" pitchFamily="18" charset="0"/>
              </a:rPr>
              <a:t>[</a:t>
            </a:r>
            <a:r>
              <a:rPr lang="tr-TR" altLang="tr-TR" sz="2400" dirty="0" smtClean="0">
                <a:latin typeface="Times New Roman" pitchFamily="18" charset="0"/>
                <a:cs typeface="Times New Roman" pitchFamily="18" charset="0"/>
              </a:rPr>
              <a:t>E</a:t>
            </a:r>
            <a:r>
              <a:rPr lang="tr-TR" altLang="tr-TR" sz="2400" baseline="-25000" dirty="0" smtClean="0">
                <a:latin typeface="Times New Roman" pitchFamily="18" charset="0"/>
                <a:cs typeface="Times New Roman" pitchFamily="18" charset="0"/>
              </a:rPr>
              <a:t>T</a:t>
            </a:r>
            <a:r>
              <a:rPr lang="en-US" altLang="tr-TR" sz="2400" dirty="0" smtClean="0">
                <a:solidFill>
                  <a:srgbClr val="000000"/>
                </a:solidFill>
                <a:latin typeface="Times New Roman" pitchFamily="18" charset="0"/>
                <a:cs typeface="Times New Roman" pitchFamily="18" charset="0"/>
              </a:rPr>
              <a:t>]</a:t>
            </a:r>
            <a:r>
              <a:rPr lang="tr-TR" altLang="tr-TR" sz="2400" dirty="0" smtClean="0">
                <a:solidFill>
                  <a:srgbClr val="000000"/>
                </a:solidFill>
                <a:latin typeface="Times New Roman" pitchFamily="18" charset="0"/>
                <a:cs typeface="Times New Roman" pitchFamily="18" charset="0"/>
              </a:rPr>
              <a:t> </a:t>
            </a:r>
            <a:r>
              <a:rPr lang="en-US" altLang="tr-TR" sz="2400" dirty="0" smtClean="0">
                <a:solidFill>
                  <a:srgbClr val="000000"/>
                </a:solidFill>
                <a:latin typeface="Times New Roman" pitchFamily="18" charset="0"/>
                <a:cs typeface="Times New Roman" pitchFamily="18" charset="0"/>
              </a:rPr>
              <a:t>[</a:t>
            </a:r>
            <a:r>
              <a:rPr lang="tr-TR" altLang="tr-TR" sz="2400" dirty="0" smtClean="0">
                <a:solidFill>
                  <a:srgbClr val="000000"/>
                </a:solidFill>
                <a:latin typeface="Times New Roman" pitchFamily="18" charset="0"/>
                <a:cs typeface="Times New Roman" pitchFamily="18" charset="0"/>
              </a:rPr>
              <a:t>S</a:t>
            </a:r>
            <a:r>
              <a:rPr lang="en-US" altLang="tr-TR" sz="2400" dirty="0" smtClean="0">
                <a:solidFill>
                  <a:srgbClr val="000000"/>
                </a:solidFill>
                <a:latin typeface="Times New Roman" pitchFamily="18" charset="0"/>
                <a:cs typeface="Times New Roman" pitchFamily="18" charset="0"/>
              </a:rPr>
              <a:t>]</a:t>
            </a:r>
            <a:endParaRPr lang="tr-TR" altLang="tr-TR" sz="2400" dirty="0" smtClean="0">
              <a:solidFill>
                <a:srgbClr val="000000"/>
              </a:solidFill>
              <a:latin typeface="Times New Roman" pitchFamily="18" charset="0"/>
              <a:cs typeface="Times New Roman" pitchFamily="18" charset="0"/>
            </a:endParaRPr>
          </a:p>
          <a:p>
            <a:pPr>
              <a:lnSpc>
                <a:spcPct val="90000"/>
              </a:lnSpc>
              <a:buNone/>
            </a:pPr>
            <a:r>
              <a:rPr lang="tr-TR" altLang="tr-TR" sz="2400" dirty="0" err="1" smtClean="0">
                <a:solidFill>
                  <a:srgbClr val="000000"/>
                </a:solidFill>
                <a:latin typeface="Times New Roman" pitchFamily="18" charset="0"/>
                <a:cs typeface="Times New Roman" pitchFamily="18" charset="0"/>
              </a:rPr>
              <a:t>V</a:t>
            </a:r>
            <a:r>
              <a:rPr lang="tr-TR" altLang="tr-TR" sz="2400" baseline="-25000" dirty="0" err="1" smtClean="0">
                <a:solidFill>
                  <a:srgbClr val="000000"/>
                </a:solidFill>
                <a:latin typeface="Times New Roman" pitchFamily="18" charset="0"/>
                <a:cs typeface="Times New Roman" pitchFamily="18" charset="0"/>
              </a:rPr>
              <a:t>0</a:t>
            </a:r>
            <a:r>
              <a:rPr lang="tr-TR" altLang="tr-TR" sz="2400" dirty="0" smtClean="0">
                <a:solidFill>
                  <a:srgbClr val="000000"/>
                </a:solidFill>
                <a:latin typeface="Times New Roman" pitchFamily="18" charset="0"/>
                <a:cs typeface="Times New Roman" pitchFamily="18" charset="0"/>
              </a:rPr>
              <a:t> =                                                olur.    Buradan da</a:t>
            </a:r>
          </a:p>
          <a:p>
            <a:pPr>
              <a:lnSpc>
                <a:spcPct val="90000"/>
              </a:lnSpc>
              <a:buNone/>
            </a:pPr>
            <a:r>
              <a:rPr lang="tr-TR" sz="2400" baseline="-25000" dirty="0" smtClean="0">
                <a:solidFill>
                  <a:srgbClr val="000000"/>
                </a:solidFill>
                <a:latin typeface="Times New Roman" pitchFamily="18" charset="0"/>
                <a:cs typeface="Times New Roman" pitchFamily="18" charset="0"/>
              </a:rPr>
              <a:t>                            </a:t>
            </a:r>
            <a:r>
              <a:rPr lang="tr-TR" sz="2400" baseline="-25000" dirty="0" smtClean="0"/>
              <a:t> </a:t>
            </a:r>
            <a:r>
              <a:rPr lang="tr-TR" sz="2400" dirty="0" smtClean="0"/>
              <a:t>K</a:t>
            </a:r>
            <a:r>
              <a:rPr lang="tr-TR" sz="2400" baseline="-25000" dirty="0" smtClean="0"/>
              <a:t>m </a:t>
            </a:r>
            <a:r>
              <a:rPr lang="tr-TR" sz="2400" dirty="0" smtClean="0"/>
              <a:t>+ </a:t>
            </a:r>
            <a:r>
              <a:rPr lang="en-US" altLang="tr-TR" sz="2400" dirty="0" smtClean="0">
                <a:solidFill>
                  <a:srgbClr val="000000"/>
                </a:solidFill>
                <a:latin typeface="Times New Roman" pitchFamily="18" charset="0"/>
                <a:cs typeface="Times New Roman" pitchFamily="18" charset="0"/>
              </a:rPr>
              <a:t>[</a:t>
            </a:r>
            <a:r>
              <a:rPr lang="tr-TR" altLang="tr-TR" sz="2400" dirty="0" smtClean="0">
                <a:solidFill>
                  <a:srgbClr val="000000"/>
                </a:solidFill>
                <a:latin typeface="Times New Roman" pitchFamily="18" charset="0"/>
                <a:cs typeface="Times New Roman" pitchFamily="18" charset="0"/>
              </a:rPr>
              <a:t>S</a:t>
            </a:r>
            <a:r>
              <a:rPr lang="en-US" altLang="tr-TR" sz="2400" dirty="0" smtClean="0">
                <a:solidFill>
                  <a:srgbClr val="000000"/>
                </a:solidFill>
                <a:latin typeface="Times New Roman" pitchFamily="18" charset="0"/>
                <a:cs typeface="Times New Roman" pitchFamily="18" charset="0"/>
              </a:rPr>
              <a:t>]</a:t>
            </a:r>
            <a:endParaRPr lang="tr-TR" altLang="tr-TR" sz="2400" dirty="0" smtClean="0">
              <a:solidFill>
                <a:srgbClr val="000000"/>
              </a:solidFill>
              <a:latin typeface="Times New Roman" pitchFamily="18" charset="0"/>
              <a:cs typeface="Times New Roman" pitchFamily="18" charset="0"/>
            </a:endParaRPr>
          </a:p>
          <a:p>
            <a:pPr>
              <a:lnSpc>
                <a:spcPct val="90000"/>
              </a:lnSpc>
              <a:buNone/>
            </a:pPr>
            <a:endParaRPr lang="tr-TR" altLang="tr-TR" sz="2400" b="1" dirty="0" smtClean="0">
              <a:solidFill>
                <a:srgbClr val="000000"/>
              </a:solidFill>
              <a:latin typeface="Times New Roman" pitchFamily="18" charset="0"/>
              <a:cs typeface="Times New Roman" pitchFamily="18" charset="0"/>
            </a:endParaRPr>
          </a:p>
          <a:p>
            <a:pPr>
              <a:lnSpc>
                <a:spcPct val="90000"/>
              </a:lnSpc>
              <a:buNone/>
            </a:pPr>
            <a:r>
              <a:rPr lang="tr-TR" altLang="tr-TR" sz="2400" dirty="0" smtClean="0">
                <a:solidFill>
                  <a:srgbClr val="000000"/>
                </a:solidFill>
                <a:latin typeface="Times New Roman" pitchFamily="18" charset="0"/>
                <a:cs typeface="Times New Roman" pitchFamily="18" charset="0"/>
              </a:rPr>
              <a:t>                      </a:t>
            </a:r>
            <a:r>
              <a:rPr lang="tr-TR" altLang="tr-TR" sz="2400" dirty="0" err="1" smtClean="0">
                <a:solidFill>
                  <a:srgbClr val="000000"/>
                </a:solidFill>
                <a:latin typeface="Times New Roman" pitchFamily="18" charset="0"/>
                <a:cs typeface="Times New Roman" pitchFamily="18" charset="0"/>
              </a:rPr>
              <a:t>V</a:t>
            </a:r>
            <a:r>
              <a:rPr lang="tr-TR" altLang="tr-TR" sz="2400" baseline="-25000" dirty="0" err="1" smtClean="0">
                <a:solidFill>
                  <a:srgbClr val="000000"/>
                </a:solidFill>
                <a:latin typeface="Times New Roman" pitchFamily="18" charset="0"/>
                <a:cs typeface="Times New Roman" pitchFamily="18" charset="0"/>
              </a:rPr>
              <a:t>max</a:t>
            </a:r>
            <a:endParaRPr lang="tr-TR" altLang="tr-TR" sz="2400" dirty="0" smtClean="0">
              <a:solidFill>
                <a:srgbClr val="000000"/>
              </a:solidFill>
              <a:latin typeface="Times New Roman" pitchFamily="18" charset="0"/>
              <a:cs typeface="Times New Roman" pitchFamily="18" charset="0"/>
            </a:endParaRPr>
          </a:p>
          <a:p>
            <a:pPr>
              <a:lnSpc>
                <a:spcPct val="90000"/>
              </a:lnSpc>
              <a:buNone/>
            </a:pPr>
            <a:r>
              <a:rPr lang="tr-TR" altLang="tr-TR" sz="2400" dirty="0" smtClean="0">
                <a:solidFill>
                  <a:srgbClr val="000000"/>
                </a:solidFill>
                <a:latin typeface="Times New Roman" pitchFamily="18" charset="0"/>
                <a:cs typeface="Times New Roman" pitchFamily="18" charset="0"/>
              </a:rPr>
              <a:t>   K</a:t>
            </a:r>
            <a:r>
              <a:rPr lang="tr-TR" altLang="tr-TR" sz="2400" baseline="-25000" dirty="0" smtClean="0">
                <a:solidFill>
                  <a:srgbClr val="000000"/>
                </a:solidFill>
                <a:latin typeface="Times New Roman" pitchFamily="18" charset="0"/>
                <a:cs typeface="Times New Roman" pitchFamily="18" charset="0"/>
              </a:rPr>
              <a:t>m</a:t>
            </a:r>
            <a:r>
              <a:rPr lang="tr-TR" altLang="tr-TR" sz="2400" dirty="0" smtClean="0">
                <a:solidFill>
                  <a:srgbClr val="000000"/>
                </a:solidFill>
                <a:latin typeface="Times New Roman" pitchFamily="18" charset="0"/>
                <a:cs typeface="Times New Roman" pitchFamily="18" charset="0"/>
              </a:rPr>
              <a:t> = </a:t>
            </a:r>
            <a:r>
              <a:rPr lang="en-US" altLang="tr-TR" sz="2400" dirty="0" smtClean="0">
                <a:solidFill>
                  <a:srgbClr val="000000"/>
                </a:solidFill>
                <a:latin typeface="Times New Roman" pitchFamily="18" charset="0"/>
                <a:cs typeface="Times New Roman" pitchFamily="18" charset="0"/>
              </a:rPr>
              <a:t>[</a:t>
            </a:r>
            <a:r>
              <a:rPr lang="tr-TR" altLang="tr-TR" sz="2400" dirty="0" smtClean="0">
                <a:solidFill>
                  <a:srgbClr val="000000"/>
                </a:solidFill>
                <a:latin typeface="Times New Roman" pitchFamily="18" charset="0"/>
                <a:cs typeface="Times New Roman" pitchFamily="18" charset="0"/>
              </a:rPr>
              <a:t>S</a:t>
            </a:r>
            <a:r>
              <a:rPr lang="en-US" altLang="tr-TR" sz="2400"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          - </a:t>
            </a:r>
            <a:r>
              <a:rPr lang="tr-TR" altLang="tr-TR" sz="2400" dirty="0" smtClean="0">
                <a:solidFill>
                  <a:srgbClr val="000000"/>
                </a:solidFill>
                <a:latin typeface="Times New Roman" pitchFamily="18" charset="0"/>
                <a:cs typeface="Times New Roman" pitchFamily="18" charset="0"/>
              </a:rPr>
              <a:t>1</a:t>
            </a:r>
            <a:r>
              <a:rPr lang="tr-TR" altLang="tr-TR" dirty="0" smtClean="0">
                <a:solidFill>
                  <a:srgbClr val="000000"/>
                </a:solidFill>
                <a:latin typeface="Times New Roman" pitchFamily="18" charset="0"/>
                <a:cs typeface="Times New Roman" pitchFamily="18" charset="0"/>
              </a:rPr>
              <a:t>)</a:t>
            </a:r>
            <a:endParaRPr lang="tr-TR" altLang="tr-TR" i="1" dirty="0" smtClean="0">
              <a:solidFill>
                <a:srgbClr val="FF0066"/>
              </a:solidFill>
              <a:latin typeface="Times New Roman" pitchFamily="18" charset="0"/>
            </a:endParaRPr>
          </a:p>
          <a:p>
            <a:pPr>
              <a:lnSpc>
                <a:spcPct val="90000"/>
              </a:lnSpc>
              <a:buNone/>
            </a:pPr>
            <a:r>
              <a:rPr lang="tr-TR" altLang="tr-TR" sz="2400" b="1" i="1" dirty="0" smtClean="0">
                <a:solidFill>
                  <a:srgbClr val="FF0066"/>
                </a:solidFill>
                <a:latin typeface="Times New Roman" pitchFamily="18" charset="0"/>
              </a:rPr>
              <a:t>                       </a:t>
            </a:r>
            <a:r>
              <a:rPr lang="tr-TR" altLang="tr-TR" sz="2400" i="1" dirty="0" err="1" smtClean="0">
                <a:solidFill>
                  <a:srgbClr val="000000"/>
                </a:solidFill>
                <a:latin typeface="Times New Roman" pitchFamily="18" charset="0"/>
                <a:cs typeface="Times New Roman" pitchFamily="18" charset="0"/>
              </a:rPr>
              <a:t>V</a:t>
            </a:r>
            <a:r>
              <a:rPr lang="tr-TR" altLang="tr-TR" sz="2400" i="1" baseline="-25000" dirty="0" err="1" smtClean="0">
                <a:solidFill>
                  <a:srgbClr val="000000"/>
                </a:solidFill>
                <a:latin typeface="Times New Roman" pitchFamily="18" charset="0"/>
                <a:cs typeface="Times New Roman" pitchFamily="18" charset="0"/>
              </a:rPr>
              <a:t>0</a:t>
            </a:r>
            <a:r>
              <a:rPr lang="tr-TR" altLang="tr-TR" sz="2400" b="1" i="1" dirty="0" smtClean="0">
                <a:solidFill>
                  <a:srgbClr val="FF0066"/>
                </a:solidFill>
                <a:latin typeface="Times New Roman" pitchFamily="18" charset="0"/>
              </a:rPr>
              <a:t>    </a:t>
            </a:r>
          </a:p>
          <a:p>
            <a:pPr>
              <a:lnSpc>
                <a:spcPct val="90000"/>
              </a:lnSpc>
              <a:buNone/>
            </a:pPr>
            <a:endParaRPr lang="tr-TR" altLang="tr-TR" sz="2400" b="1" i="1" dirty="0" smtClean="0">
              <a:solidFill>
                <a:srgbClr val="FF0066"/>
              </a:solidFill>
              <a:latin typeface="Times New Roman" pitchFamily="18" charset="0"/>
            </a:endParaRPr>
          </a:p>
          <a:p>
            <a:pPr>
              <a:lnSpc>
                <a:spcPct val="90000"/>
              </a:lnSpc>
              <a:buNone/>
            </a:pPr>
            <a:r>
              <a:rPr lang="tr-TR" altLang="tr-TR" sz="2400" i="1" dirty="0" smtClean="0">
                <a:latin typeface="Times New Roman" pitchFamily="18" charset="0"/>
              </a:rPr>
              <a:t>Enzimle katalizlenen ES </a:t>
            </a:r>
            <a:r>
              <a:rPr lang="tr-TR" altLang="tr-TR" sz="2400" i="1" dirty="0" err="1" smtClean="0">
                <a:latin typeface="Times New Roman" pitchFamily="18" charset="0"/>
              </a:rPr>
              <a:t>komleksinin</a:t>
            </a:r>
            <a:r>
              <a:rPr lang="tr-TR" altLang="tr-TR" sz="2400" i="1" dirty="0" smtClean="0">
                <a:latin typeface="Times New Roman" pitchFamily="18" charset="0"/>
              </a:rPr>
              <a:t> Hız Eşitliği        </a:t>
            </a:r>
            <a:r>
              <a:rPr lang="tr-TR" altLang="tr-TR" sz="2400" b="1" i="1" dirty="0" smtClean="0">
                <a:latin typeface="Times New Roman" pitchFamily="18" charset="0"/>
              </a:rPr>
              <a:t>                              </a:t>
            </a:r>
            <a:endParaRPr lang="tr-TR" altLang="tr-TR" sz="2400" i="1" baseline="-25000" dirty="0" smtClean="0">
              <a:latin typeface="Times New Roman" pitchFamily="18" charset="0"/>
            </a:endParaRPr>
          </a:p>
          <a:p>
            <a:endParaRPr lang="tr-TR" dirty="0"/>
          </a:p>
        </p:txBody>
      </p:sp>
      <p:sp>
        <p:nvSpPr>
          <p:cNvPr id="5" name="4 Eksi"/>
          <p:cNvSpPr/>
          <p:nvPr/>
        </p:nvSpPr>
        <p:spPr>
          <a:xfrm>
            <a:off x="395536" y="2564904"/>
            <a:ext cx="3816424" cy="720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Eksi"/>
          <p:cNvSpPr/>
          <p:nvPr/>
        </p:nvSpPr>
        <p:spPr>
          <a:xfrm>
            <a:off x="1619672" y="4293096"/>
            <a:ext cx="864096" cy="720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7 Düz Bağlayıcı"/>
          <p:cNvCxnSpPr/>
          <p:nvPr/>
        </p:nvCxnSpPr>
        <p:spPr>
          <a:xfrm>
            <a:off x="179512" y="3429000"/>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251520" y="3429000"/>
            <a:ext cx="0"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a:off x="3419872" y="3429000"/>
            <a:ext cx="0" cy="16561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Düz Bağlayıcı"/>
          <p:cNvCxnSpPr/>
          <p:nvPr/>
        </p:nvCxnSpPr>
        <p:spPr>
          <a:xfrm flipV="1">
            <a:off x="251520" y="5085184"/>
            <a:ext cx="3168352" cy="7200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lstStyle/>
          <a:p>
            <a:pPr>
              <a:buNone/>
            </a:pPr>
            <a:r>
              <a:rPr lang="tr-TR" dirty="0" smtClean="0"/>
              <a:t>Reaksiyonun başlangıç hızı </a:t>
            </a:r>
            <a:r>
              <a:rPr lang="tr-TR" dirty="0" err="1" smtClean="0"/>
              <a:t>max</a:t>
            </a:r>
            <a:r>
              <a:rPr lang="tr-TR" dirty="0" smtClean="0"/>
              <a:t> hızın yarısı kadar</a:t>
            </a:r>
          </a:p>
          <a:p>
            <a:pPr>
              <a:buNone/>
            </a:pPr>
            <a:r>
              <a:rPr lang="tr-TR" dirty="0" smtClean="0"/>
              <a:t>olduğu zaman ( </a:t>
            </a:r>
            <a:r>
              <a:rPr lang="tr-TR" b="1" dirty="0" err="1" smtClean="0"/>
              <a:t>V</a:t>
            </a:r>
            <a:r>
              <a:rPr lang="tr-TR" b="1" baseline="-25000" dirty="0" err="1" smtClean="0"/>
              <a:t>0</a:t>
            </a:r>
            <a:r>
              <a:rPr lang="tr-TR" b="1" dirty="0" smtClean="0"/>
              <a:t>=  </a:t>
            </a:r>
            <a:r>
              <a:rPr lang="tr-TR" b="1" dirty="0" err="1" smtClean="0"/>
              <a:t>V</a:t>
            </a:r>
            <a:r>
              <a:rPr lang="tr-TR" b="1" baseline="-25000" dirty="0" err="1" smtClean="0"/>
              <a:t>max</a:t>
            </a:r>
            <a:r>
              <a:rPr lang="tr-TR" b="1" dirty="0" smtClean="0"/>
              <a:t> /2 </a:t>
            </a:r>
            <a:r>
              <a:rPr lang="tr-TR" dirty="0" smtClean="0"/>
              <a:t>)  olduğu zaman </a:t>
            </a:r>
          </a:p>
          <a:p>
            <a:pPr>
              <a:buNone/>
            </a:pPr>
            <a:r>
              <a:rPr lang="tr-TR" dirty="0" smtClean="0"/>
              <a:t> K</a:t>
            </a:r>
            <a:r>
              <a:rPr lang="tr-TR" baseline="-25000" dirty="0" smtClean="0"/>
              <a:t>m  </a:t>
            </a:r>
            <a:r>
              <a:rPr lang="tr-TR" dirty="0" smtClean="0"/>
              <a:t>= [S] </a:t>
            </a:r>
            <a:r>
              <a:rPr lang="tr-TR" sz="4800" dirty="0" smtClean="0"/>
              <a:t>[ </a:t>
            </a:r>
            <a:r>
              <a:rPr lang="tr-TR" sz="2800" dirty="0" smtClean="0"/>
              <a:t>(</a:t>
            </a:r>
            <a:r>
              <a:rPr lang="tr-TR" dirty="0" err="1" smtClean="0"/>
              <a:t>V</a:t>
            </a:r>
            <a:r>
              <a:rPr lang="tr-TR" baseline="-25000" dirty="0" err="1" smtClean="0"/>
              <a:t>max</a:t>
            </a:r>
            <a:r>
              <a:rPr lang="tr-TR" dirty="0" smtClean="0"/>
              <a:t> </a:t>
            </a:r>
            <a:r>
              <a:rPr lang="tr-TR" sz="4800" dirty="0" smtClean="0"/>
              <a:t>/ </a:t>
            </a:r>
            <a:r>
              <a:rPr lang="tr-TR" dirty="0" err="1" smtClean="0"/>
              <a:t>V</a:t>
            </a:r>
            <a:r>
              <a:rPr lang="tr-TR" baseline="-25000" dirty="0" err="1" smtClean="0"/>
              <a:t>max</a:t>
            </a:r>
            <a:r>
              <a:rPr lang="tr-TR" baseline="-25000" dirty="0" smtClean="0"/>
              <a:t> </a:t>
            </a:r>
            <a:r>
              <a:rPr lang="tr-TR" dirty="0" smtClean="0"/>
              <a:t>/2) - 1</a:t>
            </a:r>
            <a:r>
              <a:rPr lang="tr-TR" sz="4800" dirty="0" smtClean="0"/>
              <a:t>]</a:t>
            </a:r>
            <a:r>
              <a:rPr lang="tr-TR" dirty="0" smtClean="0"/>
              <a:t>= [S] (2-1)   </a:t>
            </a:r>
          </a:p>
          <a:p>
            <a:pPr>
              <a:buNone/>
            </a:pPr>
            <a:r>
              <a:rPr lang="tr-TR" dirty="0" smtClean="0"/>
              <a:t>  </a:t>
            </a:r>
            <a:r>
              <a:rPr lang="tr-TR" b="1" dirty="0" smtClean="0"/>
              <a:t>K</a:t>
            </a:r>
            <a:r>
              <a:rPr lang="tr-TR" b="1" baseline="-25000" dirty="0" smtClean="0"/>
              <a:t>m  </a:t>
            </a:r>
            <a:r>
              <a:rPr lang="tr-TR" b="1" dirty="0" smtClean="0"/>
              <a:t>= [S]  </a:t>
            </a:r>
            <a:r>
              <a:rPr lang="tr-TR" dirty="0" smtClean="0"/>
              <a:t>olur.</a:t>
            </a:r>
          </a:p>
          <a:p>
            <a:pPr>
              <a:buNone/>
            </a:pPr>
            <a:r>
              <a:rPr lang="tr-TR" dirty="0" smtClean="0"/>
              <a:t>Böylece </a:t>
            </a:r>
            <a:r>
              <a:rPr lang="tr-TR" b="1" dirty="0" smtClean="0"/>
              <a:t>K</a:t>
            </a:r>
            <a:r>
              <a:rPr lang="tr-TR" b="1" baseline="-25000" dirty="0" smtClean="0"/>
              <a:t>m </a:t>
            </a:r>
            <a:r>
              <a:rPr lang="tr-TR" b="1" dirty="0" smtClean="0"/>
              <a:t> değeri ;  </a:t>
            </a:r>
            <a:r>
              <a:rPr lang="tr-TR" dirty="0" smtClean="0"/>
              <a:t> enzimin </a:t>
            </a:r>
            <a:r>
              <a:rPr lang="tr-TR" dirty="0" err="1" smtClean="0"/>
              <a:t>max</a:t>
            </a:r>
            <a:r>
              <a:rPr lang="tr-TR" dirty="0" smtClean="0"/>
              <a:t> hızının yarısına eşit</a:t>
            </a:r>
          </a:p>
          <a:p>
            <a:pPr>
              <a:buNone/>
            </a:pPr>
            <a:r>
              <a:rPr lang="tr-TR" dirty="0" smtClean="0"/>
              <a:t>olan başlangıç hızın karşılık gelen </a:t>
            </a:r>
            <a:r>
              <a:rPr lang="tr-TR" dirty="0" err="1" smtClean="0"/>
              <a:t>substrat</a:t>
            </a:r>
            <a:endParaRPr lang="tr-TR" dirty="0" smtClean="0"/>
          </a:p>
          <a:p>
            <a:pPr>
              <a:buNone/>
            </a:pPr>
            <a:r>
              <a:rPr lang="tr-TR" dirty="0" smtClean="0"/>
              <a:t>konsantrasyonu olarak ifade edilir.</a:t>
            </a:r>
            <a:endParaRPr lang="tr-TR" b="1"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Line 7"/>
          <p:cNvSpPr>
            <a:spLocks noChangeShapeType="1"/>
          </p:cNvSpPr>
          <p:nvPr/>
        </p:nvSpPr>
        <p:spPr bwMode="auto">
          <a:xfrm flipV="1">
            <a:off x="2511669" y="1125539"/>
            <a:ext cx="0" cy="3743325"/>
          </a:xfrm>
          <a:prstGeom prst="line">
            <a:avLst/>
          </a:prstGeom>
          <a:noFill/>
          <a:ln w="22225">
            <a:solidFill>
              <a:srgbClr val="000000"/>
            </a:solidFill>
            <a:round/>
            <a:headEnd/>
            <a:tailEnd type="triangle" w="med" len="med"/>
          </a:ln>
        </p:spPr>
        <p:txBody>
          <a:bodyPr/>
          <a:lstStyle/>
          <a:p>
            <a:endParaRPr lang="tr-TR"/>
          </a:p>
        </p:txBody>
      </p:sp>
      <p:sp>
        <p:nvSpPr>
          <p:cNvPr id="113668" name="Line 8"/>
          <p:cNvSpPr>
            <a:spLocks noChangeShapeType="1"/>
          </p:cNvSpPr>
          <p:nvPr/>
        </p:nvSpPr>
        <p:spPr bwMode="auto">
          <a:xfrm>
            <a:off x="2511670" y="4868863"/>
            <a:ext cx="3456843" cy="0"/>
          </a:xfrm>
          <a:prstGeom prst="line">
            <a:avLst/>
          </a:prstGeom>
          <a:noFill/>
          <a:ln w="22225">
            <a:solidFill>
              <a:srgbClr val="000000"/>
            </a:solidFill>
            <a:round/>
            <a:headEnd/>
            <a:tailEnd type="triangle" w="med" len="med"/>
          </a:ln>
        </p:spPr>
        <p:txBody>
          <a:bodyPr/>
          <a:lstStyle/>
          <a:p>
            <a:endParaRPr lang="tr-TR"/>
          </a:p>
        </p:txBody>
      </p:sp>
      <p:sp>
        <p:nvSpPr>
          <p:cNvPr id="113669" name="Freeform 9"/>
          <p:cNvSpPr>
            <a:spLocks/>
          </p:cNvSpPr>
          <p:nvPr/>
        </p:nvSpPr>
        <p:spPr bwMode="auto">
          <a:xfrm>
            <a:off x="2511670" y="1941513"/>
            <a:ext cx="3256085" cy="2927350"/>
          </a:xfrm>
          <a:custGeom>
            <a:avLst/>
            <a:gdLst>
              <a:gd name="T0" fmla="*/ 0 w 2222"/>
              <a:gd name="T1" fmla="*/ 2147483647 h 1844"/>
              <a:gd name="T2" fmla="*/ 2147483647 w 2222"/>
              <a:gd name="T3" fmla="*/ 2147483647 h 1844"/>
              <a:gd name="T4" fmla="*/ 2147483647 w 2222"/>
              <a:gd name="T5" fmla="*/ 2147483647 h 1844"/>
              <a:gd name="T6" fmla="*/ 0 60000 65536"/>
              <a:gd name="T7" fmla="*/ 0 60000 65536"/>
              <a:gd name="T8" fmla="*/ 0 60000 65536"/>
              <a:gd name="T9" fmla="*/ 0 w 2222"/>
              <a:gd name="T10" fmla="*/ 0 h 1844"/>
              <a:gd name="T11" fmla="*/ 2222 w 2222"/>
              <a:gd name="T12" fmla="*/ 1844 h 1844"/>
            </a:gdLst>
            <a:ahLst/>
            <a:cxnLst>
              <a:cxn ang="T6">
                <a:pos x="T0" y="T1"/>
              </a:cxn>
              <a:cxn ang="T7">
                <a:pos x="T2" y="T3"/>
              </a:cxn>
              <a:cxn ang="T8">
                <a:pos x="T4" y="T5"/>
              </a:cxn>
            </a:cxnLst>
            <a:rect l="T9" t="T10" r="T11" b="T12"/>
            <a:pathLst>
              <a:path w="2222" h="1844">
                <a:moveTo>
                  <a:pt x="0" y="1844"/>
                </a:moveTo>
                <a:cubicBezTo>
                  <a:pt x="110" y="1224"/>
                  <a:pt x="220" y="604"/>
                  <a:pt x="590" y="302"/>
                </a:cubicBezTo>
                <a:cubicBezTo>
                  <a:pt x="960" y="0"/>
                  <a:pt x="1950" y="75"/>
                  <a:pt x="2222" y="30"/>
                </a:cubicBezTo>
              </a:path>
            </a:pathLst>
          </a:custGeom>
          <a:noFill/>
          <a:ln w="28575">
            <a:solidFill>
              <a:srgbClr val="FF6600"/>
            </a:solidFill>
            <a:round/>
            <a:headEnd/>
            <a:tailEnd/>
          </a:ln>
        </p:spPr>
        <p:txBody>
          <a:bodyPr/>
          <a:lstStyle/>
          <a:p>
            <a:endParaRPr lang="tr-TR"/>
          </a:p>
        </p:txBody>
      </p:sp>
      <p:sp>
        <p:nvSpPr>
          <p:cNvPr id="113670" name="Line 10"/>
          <p:cNvSpPr>
            <a:spLocks noChangeShapeType="1"/>
          </p:cNvSpPr>
          <p:nvPr/>
        </p:nvSpPr>
        <p:spPr bwMode="auto">
          <a:xfrm>
            <a:off x="2511669" y="3500438"/>
            <a:ext cx="265235" cy="0"/>
          </a:xfrm>
          <a:prstGeom prst="line">
            <a:avLst/>
          </a:prstGeom>
          <a:noFill/>
          <a:ln w="19050">
            <a:solidFill>
              <a:srgbClr val="0000FF"/>
            </a:solidFill>
            <a:prstDash val="sysDot"/>
            <a:round/>
            <a:headEnd/>
            <a:tailEnd/>
          </a:ln>
        </p:spPr>
        <p:txBody>
          <a:bodyPr/>
          <a:lstStyle/>
          <a:p>
            <a:endParaRPr lang="tr-TR"/>
          </a:p>
        </p:txBody>
      </p:sp>
      <p:sp>
        <p:nvSpPr>
          <p:cNvPr id="113671" name="Line 11"/>
          <p:cNvSpPr>
            <a:spLocks noChangeShapeType="1"/>
          </p:cNvSpPr>
          <p:nvPr/>
        </p:nvSpPr>
        <p:spPr bwMode="auto">
          <a:xfrm>
            <a:off x="2776904" y="3500439"/>
            <a:ext cx="0" cy="1368425"/>
          </a:xfrm>
          <a:prstGeom prst="line">
            <a:avLst/>
          </a:prstGeom>
          <a:noFill/>
          <a:ln w="19050">
            <a:solidFill>
              <a:srgbClr val="0000FF"/>
            </a:solidFill>
            <a:prstDash val="sysDot"/>
            <a:round/>
            <a:headEnd/>
            <a:tailEnd/>
          </a:ln>
        </p:spPr>
        <p:txBody>
          <a:bodyPr/>
          <a:lstStyle/>
          <a:p>
            <a:endParaRPr lang="tr-TR"/>
          </a:p>
        </p:txBody>
      </p:sp>
      <p:sp>
        <p:nvSpPr>
          <p:cNvPr id="113672" name="Line 12"/>
          <p:cNvSpPr>
            <a:spLocks noChangeShapeType="1"/>
          </p:cNvSpPr>
          <p:nvPr/>
        </p:nvSpPr>
        <p:spPr bwMode="auto">
          <a:xfrm flipV="1">
            <a:off x="2511669" y="1989138"/>
            <a:ext cx="3190143" cy="71437"/>
          </a:xfrm>
          <a:prstGeom prst="line">
            <a:avLst/>
          </a:prstGeom>
          <a:noFill/>
          <a:ln w="19050">
            <a:solidFill>
              <a:srgbClr val="0000FF"/>
            </a:solidFill>
            <a:prstDash val="sysDot"/>
            <a:round/>
            <a:headEnd/>
            <a:tailEnd/>
          </a:ln>
        </p:spPr>
        <p:txBody>
          <a:bodyPr/>
          <a:lstStyle/>
          <a:p>
            <a:endParaRPr lang="tr-TR"/>
          </a:p>
        </p:txBody>
      </p:sp>
      <p:sp>
        <p:nvSpPr>
          <p:cNvPr id="113673" name="Text Box 13"/>
          <p:cNvSpPr txBox="1">
            <a:spLocks noChangeArrowheads="1"/>
          </p:cNvSpPr>
          <p:nvPr/>
        </p:nvSpPr>
        <p:spPr bwMode="auto">
          <a:xfrm>
            <a:off x="1698381" y="3068639"/>
            <a:ext cx="813288" cy="646331"/>
          </a:xfrm>
          <a:prstGeom prst="rect">
            <a:avLst/>
          </a:prstGeom>
          <a:noFill/>
          <a:ln w="9525">
            <a:noFill/>
            <a:miter lim="800000"/>
            <a:headEnd/>
            <a:tailEnd/>
          </a:ln>
        </p:spPr>
        <p:txBody>
          <a:bodyPr>
            <a:spAutoFit/>
          </a:bodyPr>
          <a:lstStyle/>
          <a:p>
            <a:pPr algn="ctr" eaLnBrk="1" hangingPunct="1"/>
            <a:r>
              <a:rPr lang="tr-TR" altLang="tr-TR" b="1">
                <a:solidFill>
                  <a:srgbClr val="000000"/>
                </a:solidFill>
              </a:rPr>
              <a:t>V</a:t>
            </a:r>
            <a:r>
              <a:rPr lang="tr-TR" altLang="tr-TR" b="1" baseline="-25000">
                <a:solidFill>
                  <a:srgbClr val="000000"/>
                </a:solidFill>
              </a:rPr>
              <a:t>max</a:t>
            </a:r>
          </a:p>
          <a:p>
            <a:pPr algn="ctr" eaLnBrk="1" hangingPunct="1"/>
            <a:r>
              <a:rPr lang="tr-TR" altLang="tr-TR" b="1" baseline="-25000">
                <a:solidFill>
                  <a:srgbClr val="000000"/>
                </a:solidFill>
              </a:rPr>
              <a:t>2</a:t>
            </a:r>
            <a:endParaRPr lang="tr-TR" altLang="tr-TR" b="1">
              <a:solidFill>
                <a:srgbClr val="000000"/>
              </a:solidFill>
            </a:endParaRPr>
          </a:p>
        </p:txBody>
      </p:sp>
      <p:sp>
        <p:nvSpPr>
          <p:cNvPr id="113674" name="Line 14"/>
          <p:cNvSpPr>
            <a:spLocks noChangeShapeType="1"/>
          </p:cNvSpPr>
          <p:nvPr/>
        </p:nvSpPr>
        <p:spPr bwMode="auto">
          <a:xfrm>
            <a:off x="1780443" y="3573463"/>
            <a:ext cx="531934" cy="0"/>
          </a:xfrm>
          <a:prstGeom prst="line">
            <a:avLst/>
          </a:prstGeom>
          <a:noFill/>
          <a:ln w="9525">
            <a:solidFill>
              <a:schemeClr val="tx1"/>
            </a:solidFill>
            <a:round/>
            <a:headEnd/>
            <a:tailEnd/>
          </a:ln>
        </p:spPr>
        <p:txBody>
          <a:bodyPr/>
          <a:lstStyle/>
          <a:p>
            <a:endParaRPr lang="tr-TR"/>
          </a:p>
        </p:txBody>
      </p:sp>
      <p:sp>
        <p:nvSpPr>
          <p:cNvPr id="113675" name="Text Box 15"/>
          <p:cNvSpPr txBox="1">
            <a:spLocks noChangeArrowheads="1"/>
          </p:cNvSpPr>
          <p:nvPr/>
        </p:nvSpPr>
        <p:spPr bwMode="auto">
          <a:xfrm>
            <a:off x="1764827" y="1720850"/>
            <a:ext cx="563166" cy="369332"/>
          </a:xfrm>
          <a:prstGeom prst="rect">
            <a:avLst/>
          </a:prstGeom>
          <a:noFill/>
          <a:ln w="9525">
            <a:noFill/>
            <a:miter lim="800000"/>
            <a:headEnd/>
            <a:tailEnd/>
          </a:ln>
        </p:spPr>
        <p:txBody>
          <a:bodyPr wrap="none">
            <a:spAutoFit/>
          </a:bodyPr>
          <a:lstStyle/>
          <a:p>
            <a:pPr algn="ctr" eaLnBrk="1" hangingPunct="1"/>
            <a:r>
              <a:rPr lang="tr-TR" altLang="tr-TR" b="1">
                <a:solidFill>
                  <a:srgbClr val="000000"/>
                </a:solidFill>
              </a:rPr>
              <a:t>v</a:t>
            </a:r>
            <a:r>
              <a:rPr lang="tr-TR" altLang="tr-TR" b="1" baseline="-25000">
                <a:solidFill>
                  <a:srgbClr val="000000"/>
                </a:solidFill>
              </a:rPr>
              <a:t>max</a:t>
            </a:r>
            <a:endParaRPr lang="tr-TR" altLang="tr-TR" b="1">
              <a:solidFill>
                <a:srgbClr val="000000"/>
              </a:solidFill>
            </a:endParaRPr>
          </a:p>
        </p:txBody>
      </p:sp>
      <p:sp>
        <p:nvSpPr>
          <p:cNvPr id="113676" name="Text Box 16"/>
          <p:cNvSpPr txBox="1">
            <a:spLocks noChangeArrowheads="1"/>
          </p:cNvSpPr>
          <p:nvPr/>
        </p:nvSpPr>
        <p:spPr bwMode="auto">
          <a:xfrm>
            <a:off x="2429608" y="4818063"/>
            <a:ext cx="679938" cy="369332"/>
          </a:xfrm>
          <a:prstGeom prst="rect">
            <a:avLst/>
          </a:prstGeom>
          <a:noFill/>
          <a:ln w="9525">
            <a:noFill/>
            <a:miter lim="800000"/>
            <a:headEnd/>
            <a:tailEnd/>
          </a:ln>
        </p:spPr>
        <p:txBody>
          <a:bodyPr>
            <a:spAutoFit/>
          </a:bodyPr>
          <a:lstStyle/>
          <a:p>
            <a:pPr algn="ctr" eaLnBrk="1" hangingPunct="1"/>
            <a:r>
              <a:rPr lang="tr-TR" altLang="tr-TR" b="1">
                <a:solidFill>
                  <a:srgbClr val="000000"/>
                </a:solidFill>
              </a:rPr>
              <a:t>K</a:t>
            </a:r>
            <a:r>
              <a:rPr lang="tr-TR" altLang="tr-TR" b="1" baseline="-25000">
                <a:solidFill>
                  <a:srgbClr val="000000"/>
                </a:solidFill>
              </a:rPr>
              <a:t>m</a:t>
            </a:r>
            <a:endParaRPr lang="tr-TR" altLang="tr-TR" b="1">
              <a:solidFill>
                <a:srgbClr val="000000"/>
              </a:solidFill>
            </a:endParaRPr>
          </a:p>
        </p:txBody>
      </p:sp>
      <p:sp>
        <p:nvSpPr>
          <p:cNvPr id="113677" name="Text Box 17"/>
          <p:cNvSpPr txBox="1">
            <a:spLocks noChangeArrowheads="1"/>
          </p:cNvSpPr>
          <p:nvPr/>
        </p:nvSpPr>
        <p:spPr bwMode="auto">
          <a:xfrm>
            <a:off x="5778012" y="4602163"/>
            <a:ext cx="854319" cy="369332"/>
          </a:xfrm>
          <a:prstGeom prst="rect">
            <a:avLst/>
          </a:prstGeom>
          <a:noFill/>
          <a:ln w="9525">
            <a:noFill/>
            <a:miter lim="800000"/>
            <a:headEnd/>
            <a:tailEnd/>
          </a:ln>
        </p:spPr>
        <p:txBody>
          <a:bodyPr>
            <a:spAutoFit/>
          </a:bodyPr>
          <a:lstStyle/>
          <a:p>
            <a:pPr algn="ctr" eaLnBrk="1" hangingPunct="1"/>
            <a:r>
              <a:rPr lang="en-US" altLang="tr-TR" b="1">
                <a:solidFill>
                  <a:srgbClr val="0000FF"/>
                </a:solidFill>
                <a:cs typeface="Times New Roman" pitchFamily="18" charset="0"/>
              </a:rPr>
              <a:t>[</a:t>
            </a:r>
            <a:r>
              <a:rPr lang="tr-TR" altLang="tr-TR" b="1">
                <a:solidFill>
                  <a:srgbClr val="0000FF"/>
                </a:solidFill>
                <a:cs typeface="Times New Roman" pitchFamily="18" charset="0"/>
              </a:rPr>
              <a:t>S</a:t>
            </a:r>
            <a:r>
              <a:rPr lang="en-US" altLang="tr-TR" b="1">
                <a:solidFill>
                  <a:srgbClr val="0000FF"/>
                </a:solidFill>
                <a:cs typeface="Times New Roman" pitchFamily="18" charset="0"/>
              </a:rPr>
              <a:t>]</a:t>
            </a:r>
          </a:p>
        </p:txBody>
      </p:sp>
      <p:sp>
        <p:nvSpPr>
          <p:cNvPr id="113678" name="Text Box 18"/>
          <p:cNvSpPr txBox="1">
            <a:spLocks noChangeArrowheads="1"/>
          </p:cNvSpPr>
          <p:nvPr/>
        </p:nvSpPr>
        <p:spPr bwMode="auto">
          <a:xfrm>
            <a:off x="6299689" y="188914"/>
            <a:ext cx="2659673" cy="2867025"/>
          </a:xfrm>
          <a:prstGeom prst="rect">
            <a:avLst/>
          </a:prstGeom>
          <a:solidFill>
            <a:schemeClr val="accent2"/>
          </a:solidFill>
          <a:ln w="31750" cap="rnd">
            <a:solidFill>
              <a:srgbClr val="FF6600"/>
            </a:solidFill>
            <a:prstDash val="sysDot"/>
            <a:miter lim="800000"/>
            <a:headEnd/>
            <a:tailEnd/>
          </a:ln>
        </p:spPr>
        <p:txBody>
          <a:bodyPr>
            <a:spAutoFit/>
          </a:bodyPr>
          <a:lstStyle/>
          <a:p>
            <a:pPr algn="ctr" eaLnBrk="1" hangingPunct="1"/>
            <a:r>
              <a:rPr lang="tr-TR" altLang="tr-TR" sz="2000">
                <a:solidFill>
                  <a:srgbClr val="0000FF"/>
                </a:solidFill>
              </a:rPr>
              <a:t>Yüksek substrat konsantrasyonlarında </a:t>
            </a:r>
          </a:p>
          <a:p>
            <a:pPr algn="ctr" eaLnBrk="1" hangingPunct="1"/>
            <a:r>
              <a:rPr lang="en-US" altLang="tr-TR" sz="2000">
                <a:solidFill>
                  <a:srgbClr val="0000FF"/>
                </a:solidFill>
              </a:rPr>
              <a:t>[</a:t>
            </a:r>
            <a:r>
              <a:rPr lang="tr-TR" altLang="tr-TR" sz="2000">
                <a:solidFill>
                  <a:srgbClr val="0000FF"/>
                </a:solidFill>
              </a:rPr>
              <a:t>S</a:t>
            </a:r>
            <a:r>
              <a:rPr lang="en-US" altLang="tr-TR" sz="2000">
                <a:solidFill>
                  <a:srgbClr val="0000FF"/>
                </a:solidFill>
              </a:rPr>
              <a:t>]</a:t>
            </a:r>
            <a:r>
              <a:rPr lang="tr-TR" altLang="tr-TR" sz="2000" b="1">
                <a:solidFill>
                  <a:srgbClr val="0000FF"/>
                </a:solidFill>
              </a:rPr>
              <a:t> &gt; </a:t>
            </a:r>
            <a:r>
              <a:rPr lang="tr-TR" altLang="tr-TR" sz="2000">
                <a:solidFill>
                  <a:srgbClr val="0000FF"/>
                </a:solidFill>
              </a:rPr>
              <a:t>K</a:t>
            </a:r>
            <a:r>
              <a:rPr lang="tr-TR" altLang="tr-TR" sz="2000" baseline="-25000">
                <a:solidFill>
                  <a:srgbClr val="0000FF"/>
                </a:solidFill>
              </a:rPr>
              <a:t>m</a:t>
            </a:r>
            <a:r>
              <a:rPr lang="tr-TR" altLang="tr-TR" sz="2000">
                <a:solidFill>
                  <a:srgbClr val="0000FF"/>
                </a:solidFill>
              </a:rPr>
              <a:t> reaksiyon hızı sıfırıncı basamaktır-yani, substrat konsantrasyonundan bağımsız ve sabittir.</a:t>
            </a:r>
          </a:p>
          <a:p>
            <a:pPr algn="ctr" eaLnBrk="1" hangingPunct="1"/>
            <a:r>
              <a:rPr lang="tr-TR" altLang="tr-TR" sz="2000">
                <a:solidFill>
                  <a:srgbClr val="0000FF"/>
                </a:solidFill>
              </a:rPr>
              <a:t> </a:t>
            </a:r>
            <a:endParaRPr lang="en-US" altLang="tr-TR" sz="2000">
              <a:solidFill>
                <a:srgbClr val="0000FF"/>
              </a:solidFill>
            </a:endParaRPr>
          </a:p>
          <a:p>
            <a:pPr algn="ctr" eaLnBrk="1" hangingPunct="1"/>
            <a:r>
              <a:rPr lang="tr-TR" altLang="tr-TR" sz="2000">
                <a:solidFill>
                  <a:srgbClr val="0000FF"/>
                </a:solidFill>
              </a:rPr>
              <a:t> </a:t>
            </a:r>
          </a:p>
        </p:txBody>
      </p:sp>
      <p:sp>
        <p:nvSpPr>
          <p:cNvPr id="113679" name="Line 19"/>
          <p:cNvSpPr>
            <a:spLocks noChangeShapeType="1"/>
          </p:cNvSpPr>
          <p:nvPr/>
        </p:nvSpPr>
        <p:spPr bwMode="auto">
          <a:xfrm flipH="1">
            <a:off x="5303227" y="620713"/>
            <a:ext cx="1129811" cy="1223962"/>
          </a:xfrm>
          <a:prstGeom prst="line">
            <a:avLst/>
          </a:prstGeom>
          <a:noFill/>
          <a:ln w="76200">
            <a:solidFill>
              <a:srgbClr val="0000FF"/>
            </a:solidFill>
            <a:round/>
            <a:headEnd/>
            <a:tailEnd type="triangle" w="med" len="med"/>
          </a:ln>
        </p:spPr>
        <p:txBody>
          <a:bodyPr/>
          <a:lstStyle/>
          <a:p>
            <a:endParaRPr lang="tr-TR"/>
          </a:p>
        </p:txBody>
      </p:sp>
      <p:sp>
        <p:nvSpPr>
          <p:cNvPr id="113680" name="Text Box 20"/>
          <p:cNvSpPr txBox="1">
            <a:spLocks noChangeArrowheads="1"/>
          </p:cNvSpPr>
          <p:nvPr/>
        </p:nvSpPr>
        <p:spPr bwMode="auto">
          <a:xfrm>
            <a:off x="0" y="3716338"/>
            <a:ext cx="2123728" cy="2554545"/>
          </a:xfrm>
          <a:prstGeom prst="rect">
            <a:avLst/>
          </a:prstGeom>
          <a:solidFill>
            <a:schemeClr val="accent2"/>
          </a:solidFill>
          <a:ln w="28575" cap="rnd">
            <a:solidFill>
              <a:srgbClr val="FF6600"/>
            </a:solidFill>
            <a:prstDash val="sysDot"/>
            <a:miter lim="800000"/>
            <a:headEnd/>
            <a:tailEnd/>
          </a:ln>
        </p:spPr>
        <p:txBody>
          <a:bodyPr wrap="square">
            <a:spAutoFit/>
          </a:bodyPr>
          <a:lstStyle/>
          <a:p>
            <a:pPr algn="ctr" eaLnBrk="1" hangingPunct="1"/>
            <a:r>
              <a:rPr lang="tr-TR" altLang="tr-TR" sz="2000" dirty="0">
                <a:solidFill>
                  <a:srgbClr val="0000FF"/>
                </a:solidFill>
              </a:rPr>
              <a:t>Düşük </a:t>
            </a:r>
            <a:r>
              <a:rPr lang="tr-TR" altLang="tr-TR" sz="2000" dirty="0" err="1">
                <a:solidFill>
                  <a:srgbClr val="0000FF"/>
                </a:solidFill>
              </a:rPr>
              <a:t>substrat</a:t>
            </a:r>
            <a:r>
              <a:rPr lang="tr-TR" altLang="tr-TR" sz="2000" dirty="0">
                <a:solidFill>
                  <a:srgbClr val="0000FF"/>
                </a:solidFill>
              </a:rPr>
              <a:t> </a:t>
            </a:r>
            <a:r>
              <a:rPr lang="tr-TR" altLang="tr-TR" sz="2000" dirty="0" smtClean="0">
                <a:solidFill>
                  <a:srgbClr val="0000FF"/>
                </a:solidFill>
              </a:rPr>
              <a:t>konsantrasyonuna </a:t>
            </a:r>
            <a:r>
              <a:rPr lang="en-US" altLang="tr-TR" sz="2000" dirty="0">
                <a:solidFill>
                  <a:srgbClr val="0000FF"/>
                </a:solidFill>
                <a:cs typeface="Times New Roman" pitchFamily="18" charset="0"/>
              </a:rPr>
              <a:t>[</a:t>
            </a:r>
            <a:r>
              <a:rPr lang="tr-TR" altLang="tr-TR" sz="2000" dirty="0">
                <a:solidFill>
                  <a:srgbClr val="0000FF"/>
                </a:solidFill>
                <a:cs typeface="Times New Roman" pitchFamily="18" charset="0"/>
              </a:rPr>
              <a:t>S</a:t>
            </a:r>
            <a:r>
              <a:rPr lang="en-US" altLang="tr-TR" sz="2000" dirty="0">
                <a:solidFill>
                  <a:srgbClr val="0000FF"/>
                </a:solidFill>
                <a:cs typeface="Times New Roman" pitchFamily="18" charset="0"/>
              </a:rPr>
              <a:t>]</a:t>
            </a:r>
            <a:r>
              <a:rPr lang="tr-TR" altLang="tr-TR" sz="2000" dirty="0">
                <a:solidFill>
                  <a:srgbClr val="0000FF"/>
                </a:solidFill>
                <a:cs typeface="Times New Roman" pitchFamily="18" charset="0"/>
              </a:rPr>
              <a:t> &lt; K</a:t>
            </a:r>
            <a:r>
              <a:rPr lang="tr-TR" altLang="tr-TR" sz="2000" baseline="-25000" dirty="0">
                <a:solidFill>
                  <a:srgbClr val="0000FF"/>
                </a:solidFill>
                <a:cs typeface="Times New Roman" pitchFamily="18" charset="0"/>
              </a:rPr>
              <a:t>m, </a:t>
            </a:r>
            <a:r>
              <a:rPr lang="tr-TR" altLang="tr-TR" sz="2000" dirty="0">
                <a:solidFill>
                  <a:srgbClr val="0000FF"/>
                </a:solidFill>
                <a:cs typeface="Times New Roman" pitchFamily="18" charset="0"/>
              </a:rPr>
              <a:t>, reaksiyon hızı birinci basmaktır-yani, </a:t>
            </a:r>
            <a:r>
              <a:rPr lang="tr-TR" altLang="tr-TR" sz="2000" dirty="0" err="1">
                <a:solidFill>
                  <a:srgbClr val="0000FF"/>
                </a:solidFill>
                <a:cs typeface="Times New Roman" pitchFamily="18" charset="0"/>
              </a:rPr>
              <a:t>substrat</a:t>
            </a:r>
            <a:r>
              <a:rPr lang="tr-TR" altLang="tr-TR" sz="2000" dirty="0">
                <a:solidFill>
                  <a:srgbClr val="0000FF"/>
                </a:solidFill>
                <a:cs typeface="Times New Roman" pitchFamily="18" charset="0"/>
              </a:rPr>
              <a:t> konsantrasyonuyla</a:t>
            </a:r>
          </a:p>
          <a:p>
            <a:pPr algn="ctr" eaLnBrk="1" hangingPunct="1"/>
            <a:r>
              <a:rPr lang="tr-TR" altLang="tr-TR" sz="2000" dirty="0">
                <a:solidFill>
                  <a:srgbClr val="0000FF"/>
                </a:solidFill>
                <a:cs typeface="Times New Roman" pitchFamily="18" charset="0"/>
              </a:rPr>
              <a:t>orantılıdır.</a:t>
            </a:r>
            <a:endParaRPr lang="en-US" altLang="tr-TR" sz="2000" dirty="0">
              <a:solidFill>
                <a:srgbClr val="0000FF"/>
              </a:solidFill>
              <a:cs typeface="Times New Roman" pitchFamily="18" charset="0"/>
            </a:endParaRPr>
          </a:p>
        </p:txBody>
      </p:sp>
      <p:sp>
        <p:nvSpPr>
          <p:cNvPr id="113681" name="Text Box 21"/>
          <p:cNvSpPr txBox="1">
            <a:spLocks noChangeArrowheads="1"/>
          </p:cNvSpPr>
          <p:nvPr/>
        </p:nvSpPr>
        <p:spPr bwMode="auto">
          <a:xfrm>
            <a:off x="2244969" y="4652963"/>
            <a:ext cx="222738" cy="369332"/>
          </a:xfrm>
          <a:prstGeom prst="rect">
            <a:avLst/>
          </a:prstGeom>
          <a:noFill/>
          <a:ln w="9525">
            <a:noFill/>
            <a:miter lim="800000"/>
            <a:headEnd/>
            <a:tailEnd/>
          </a:ln>
        </p:spPr>
        <p:txBody>
          <a:bodyPr>
            <a:spAutoFit/>
          </a:bodyPr>
          <a:lstStyle/>
          <a:p>
            <a:pPr algn="ctr" eaLnBrk="1" hangingPunct="1"/>
            <a:r>
              <a:rPr lang="tr-TR" altLang="tr-TR" b="1">
                <a:solidFill>
                  <a:srgbClr val="0000FF"/>
                </a:solidFill>
              </a:rPr>
              <a:t>o</a:t>
            </a:r>
          </a:p>
        </p:txBody>
      </p:sp>
      <p:sp>
        <p:nvSpPr>
          <p:cNvPr id="113682" name="Line 23"/>
          <p:cNvSpPr>
            <a:spLocks noChangeShapeType="1"/>
          </p:cNvSpPr>
          <p:nvPr/>
        </p:nvSpPr>
        <p:spPr bwMode="auto">
          <a:xfrm>
            <a:off x="1835696" y="4005064"/>
            <a:ext cx="421359" cy="720451"/>
          </a:xfrm>
          <a:prstGeom prst="line">
            <a:avLst/>
          </a:prstGeom>
          <a:noFill/>
          <a:ln w="79375">
            <a:solidFill>
              <a:srgbClr val="0000FF"/>
            </a:solidFill>
            <a:round/>
            <a:headEnd/>
            <a:tailEnd type="triangle" w="med" len="med"/>
          </a:ln>
        </p:spPr>
        <p:txBody>
          <a:bodyPr/>
          <a:lstStyle/>
          <a:p>
            <a:endParaRPr lang="tr-TR"/>
          </a:p>
        </p:txBody>
      </p:sp>
      <p:sp>
        <p:nvSpPr>
          <p:cNvPr id="113683" name="Text Box 24"/>
          <p:cNvSpPr txBox="1">
            <a:spLocks noChangeArrowheads="1"/>
          </p:cNvSpPr>
          <p:nvPr/>
        </p:nvSpPr>
        <p:spPr bwMode="auto">
          <a:xfrm>
            <a:off x="1979735" y="5537201"/>
            <a:ext cx="6846277" cy="646331"/>
          </a:xfrm>
          <a:prstGeom prst="rect">
            <a:avLst/>
          </a:prstGeom>
          <a:noFill/>
          <a:ln w="9525">
            <a:noFill/>
            <a:miter lim="800000"/>
            <a:headEnd/>
            <a:tailEnd/>
          </a:ln>
        </p:spPr>
        <p:txBody>
          <a:bodyPr>
            <a:spAutoFit/>
          </a:bodyPr>
          <a:lstStyle/>
          <a:p>
            <a:pPr algn="ctr" eaLnBrk="1" hangingPunct="1"/>
            <a:r>
              <a:rPr lang="en-US" altLang="tr-TR" b="1">
                <a:solidFill>
                  <a:srgbClr val="FF3399"/>
                </a:solidFill>
                <a:cs typeface="Times New Roman" pitchFamily="18" charset="0"/>
              </a:rPr>
              <a:t>[</a:t>
            </a:r>
            <a:r>
              <a:rPr lang="tr-TR" altLang="tr-TR" b="1">
                <a:solidFill>
                  <a:srgbClr val="FF3399"/>
                </a:solidFill>
                <a:cs typeface="Times New Roman" pitchFamily="18" charset="0"/>
              </a:rPr>
              <a:t>S</a:t>
            </a:r>
            <a:r>
              <a:rPr lang="en-US" altLang="tr-TR" b="1">
                <a:solidFill>
                  <a:srgbClr val="FF3399"/>
                </a:solidFill>
                <a:cs typeface="Times New Roman" pitchFamily="18" charset="0"/>
              </a:rPr>
              <a:t>]</a:t>
            </a:r>
            <a:r>
              <a:rPr lang="tr-TR" altLang="tr-TR" b="1">
                <a:solidFill>
                  <a:srgbClr val="FF3399"/>
                </a:solidFill>
                <a:cs typeface="Times New Roman" pitchFamily="18" charset="0"/>
              </a:rPr>
              <a:t>= K</a:t>
            </a:r>
            <a:r>
              <a:rPr lang="tr-TR" altLang="tr-TR" b="1" baseline="-25000">
                <a:solidFill>
                  <a:srgbClr val="FF3399"/>
                </a:solidFill>
                <a:cs typeface="Times New Roman" pitchFamily="18" charset="0"/>
              </a:rPr>
              <a:t>m </a:t>
            </a:r>
            <a:r>
              <a:rPr lang="tr-TR" altLang="tr-TR" b="1">
                <a:solidFill>
                  <a:srgbClr val="FF3399"/>
                </a:solidFill>
                <a:cs typeface="Times New Roman" pitchFamily="18" charset="0"/>
              </a:rPr>
              <a:t>:</a:t>
            </a:r>
            <a:r>
              <a:rPr lang="tr-TR" altLang="tr-TR">
                <a:solidFill>
                  <a:srgbClr val="0000FF"/>
                </a:solidFill>
                <a:cs typeface="Times New Roman" pitchFamily="18" charset="0"/>
              </a:rPr>
              <a:t> Substrat </a:t>
            </a:r>
            <a:r>
              <a:rPr lang="tr-TR" altLang="tr-TR">
                <a:solidFill>
                  <a:srgbClr val="0000FF"/>
                </a:solidFill>
              </a:rPr>
              <a:t>K</a:t>
            </a:r>
            <a:r>
              <a:rPr lang="tr-TR" altLang="tr-TR" baseline="-25000">
                <a:solidFill>
                  <a:srgbClr val="0000FF"/>
                </a:solidFill>
              </a:rPr>
              <a:t>m</a:t>
            </a:r>
            <a:r>
              <a:rPr lang="tr-TR" altLang="tr-TR">
                <a:solidFill>
                  <a:srgbClr val="0000FF"/>
                </a:solidFill>
              </a:rPr>
              <a:t>değerine eşitse, </a:t>
            </a:r>
            <a:r>
              <a:rPr lang="tr-TR" altLang="tr-TR" b="1">
                <a:solidFill>
                  <a:srgbClr val="FF6600"/>
                </a:solidFill>
              </a:rPr>
              <a:t>başlangıç hızı,</a:t>
            </a:r>
          </a:p>
          <a:p>
            <a:pPr algn="ctr" eaLnBrk="1" hangingPunct="1"/>
            <a:r>
              <a:rPr lang="tr-TR" altLang="tr-TR" b="1">
                <a:solidFill>
                  <a:srgbClr val="FF6600"/>
                </a:solidFill>
              </a:rPr>
              <a:t>maksimal hızın yarısına eşittir.</a:t>
            </a:r>
            <a:r>
              <a:rPr lang="tr-TR" altLang="tr-TR">
                <a:solidFill>
                  <a:srgbClr val="00CCFF"/>
                </a:solidFill>
              </a:rPr>
              <a:t>   </a:t>
            </a:r>
            <a:endParaRPr lang="en-US" altLang="tr-TR">
              <a:solidFill>
                <a:srgbClr val="00CCFF"/>
              </a:solidFill>
              <a:cs typeface="Times New Roman" pitchFamily="18" charset="0"/>
            </a:endParaRPr>
          </a:p>
        </p:txBody>
      </p:sp>
      <p:sp>
        <p:nvSpPr>
          <p:cNvPr id="113684" name="Text Box 26"/>
          <p:cNvSpPr txBox="1">
            <a:spLocks noChangeArrowheads="1"/>
          </p:cNvSpPr>
          <p:nvPr/>
        </p:nvSpPr>
        <p:spPr bwMode="auto">
          <a:xfrm>
            <a:off x="7262058" y="5969000"/>
            <a:ext cx="603050" cy="369332"/>
          </a:xfrm>
          <a:prstGeom prst="rect">
            <a:avLst/>
          </a:prstGeom>
          <a:noFill/>
          <a:ln w="9525">
            <a:noFill/>
            <a:miter lim="800000"/>
            <a:headEnd/>
            <a:tailEnd/>
          </a:ln>
        </p:spPr>
        <p:txBody>
          <a:bodyPr wrap="none">
            <a:spAutoFit/>
          </a:bodyPr>
          <a:lstStyle/>
          <a:p>
            <a:pPr algn="ctr" eaLnBrk="1" hangingPunct="1"/>
            <a:r>
              <a:rPr lang="tr-TR" altLang="tr-TR" b="1" dirty="0" err="1" smtClean="0">
                <a:solidFill>
                  <a:srgbClr val="0000FF"/>
                </a:solidFill>
              </a:rPr>
              <a:t>V</a:t>
            </a:r>
            <a:r>
              <a:rPr lang="tr-TR" altLang="tr-TR" b="1" baseline="-25000" dirty="0" err="1" smtClean="0">
                <a:solidFill>
                  <a:srgbClr val="0000FF"/>
                </a:solidFill>
              </a:rPr>
              <a:t>0</a:t>
            </a:r>
            <a:r>
              <a:rPr lang="tr-TR" altLang="tr-TR" b="1" baseline="-25000" dirty="0" smtClean="0">
                <a:solidFill>
                  <a:srgbClr val="0000FF"/>
                </a:solidFill>
              </a:rPr>
              <a:t> </a:t>
            </a:r>
            <a:r>
              <a:rPr lang="tr-TR" altLang="tr-TR" b="1" dirty="0">
                <a:solidFill>
                  <a:srgbClr val="0000FF"/>
                </a:solidFill>
              </a:rPr>
              <a:t>=</a:t>
            </a:r>
            <a:r>
              <a:rPr lang="tr-TR" altLang="tr-TR" dirty="0"/>
              <a:t> </a:t>
            </a:r>
          </a:p>
        </p:txBody>
      </p:sp>
      <p:sp>
        <p:nvSpPr>
          <p:cNvPr id="113685" name="Line 27"/>
          <p:cNvSpPr>
            <a:spLocks noChangeShapeType="1"/>
          </p:cNvSpPr>
          <p:nvPr/>
        </p:nvSpPr>
        <p:spPr bwMode="auto">
          <a:xfrm>
            <a:off x="7961435" y="6237288"/>
            <a:ext cx="731226" cy="0"/>
          </a:xfrm>
          <a:prstGeom prst="line">
            <a:avLst/>
          </a:prstGeom>
          <a:noFill/>
          <a:ln w="9525">
            <a:solidFill>
              <a:schemeClr val="tx1"/>
            </a:solidFill>
            <a:round/>
            <a:headEnd/>
            <a:tailEnd/>
          </a:ln>
        </p:spPr>
        <p:txBody>
          <a:bodyPr/>
          <a:lstStyle/>
          <a:p>
            <a:endParaRPr lang="tr-TR"/>
          </a:p>
        </p:txBody>
      </p:sp>
      <p:sp>
        <p:nvSpPr>
          <p:cNvPr id="113686" name="Text Box 28"/>
          <p:cNvSpPr txBox="1">
            <a:spLocks noChangeArrowheads="1"/>
          </p:cNvSpPr>
          <p:nvPr/>
        </p:nvSpPr>
        <p:spPr bwMode="auto">
          <a:xfrm>
            <a:off x="7962573" y="5805489"/>
            <a:ext cx="583878" cy="646331"/>
          </a:xfrm>
          <a:prstGeom prst="rect">
            <a:avLst/>
          </a:prstGeom>
          <a:noFill/>
          <a:ln w="19050">
            <a:noFill/>
            <a:miter lim="800000"/>
            <a:headEnd/>
            <a:tailEnd/>
          </a:ln>
        </p:spPr>
        <p:txBody>
          <a:bodyPr wrap="none">
            <a:spAutoFit/>
          </a:bodyPr>
          <a:lstStyle/>
          <a:p>
            <a:pPr algn="ctr" eaLnBrk="1" hangingPunct="1"/>
            <a:r>
              <a:rPr lang="tr-TR" altLang="tr-TR" b="1">
                <a:solidFill>
                  <a:srgbClr val="0000FF"/>
                </a:solidFill>
              </a:rPr>
              <a:t>V</a:t>
            </a:r>
            <a:r>
              <a:rPr lang="tr-TR" altLang="tr-TR" b="1" baseline="-25000">
                <a:solidFill>
                  <a:srgbClr val="0000FF"/>
                </a:solidFill>
              </a:rPr>
              <a:t>max</a:t>
            </a:r>
          </a:p>
          <a:p>
            <a:pPr algn="ctr" eaLnBrk="1" hangingPunct="1"/>
            <a:r>
              <a:rPr lang="tr-TR" altLang="tr-TR" b="1" baseline="-25000">
                <a:solidFill>
                  <a:srgbClr val="0000FF"/>
                </a:solidFill>
              </a:rPr>
              <a:t> 2</a:t>
            </a:r>
            <a:endParaRPr lang="tr-TR" altLang="tr-TR" b="1">
              <a:solidFill>
                <a:srgbClr val="0000FF"/>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a:t>
            </a:r>
          </a:p>
          <a:p>
            <a:pPr>
              <a:buNone/>
            </a:pPr>
            <a:r>
              <a:rPr lang="tr-TR" dirty="0" smtClean="0"/>
              <a:t>    </a:t>
            </a:r>
            <a:r>
              <a:rPr lang="tr-TR" dirty="0" err="1" smtClean="0">
                <a:latin typeface="Times New Roman" pitchFamily="18" charset="0"/>
                <a:cs typeface="Times New Roman" pitchFamily="18" charset="0"/>
              </a:rPr>
              <a:t>Michealis</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Menten</a:t>
            </a:r>
            <a:r>
              <a:rPr lang="tr-TR" dirty="0" smtClean="0">
                <a:latin typeface="Times New Roman" pitchFamily="18" charset="0"/>
                <a:cs typeface="Times New Roman" pitchFamily="18" charset="0"/>
              </a:rPr>
              <a:t> kinetiğinde normal enzimler için</a:t>
            </a:r>
          </a:p>
          <a:p>
            <a:pPr>
              <a:buNone/>
            </a:pPr>
            <a:r>
              <a:rPr lang="tr-TR" dirty="0" smtClean="0">
                <a:latin typeface="Times New Roman" pitchFamily="18" charset="0"/>
                <a:cs typeface="Times New Roman" pitchFamily="18" charset="0"/>
              </a:rPr>
              <a:t>hiperbolik eğri elde edilir. Çünkü enzim molekülünün</a:t>
            </a:r>
          </a:p>
          <a:p>
            <a:pPr>
              <a:buNone/>
            </a:pPr>
            <a:r>
              <a:rPr lang="tr-TR" dirty="0" err="1" smtClean="0">
                <a:latin typeface="Times New Roman" pitchFamily="18" charset="0"/>
                <a:cs typeface="Times New Roman" pitchFamily="18" charset="0"/>
              </a:rPr>
              <a:t>max</a:t>
            </a:r>
            <a:r>
              <a:rPr lang="tr-TR" dirty="0" smtClean="0">
                <a:latin typeface="Times New Roman" pitchFamily="18" charset="0"/>
                <a:cs typeface="Times New Roman" pitchFamily="18" charset="0"/>
              </a:rPr>
              <a:t> hızıdır. </a:t>
            </a:r>
            <a:r>
              <a:rPr lang="tr-TR" dirty="0" err="1" smtClean="0">
                <a:latin typeface="Times New Roman" pitchFamily="18" charset="0"/>
                <a:cs typeface="Times New Roman" pitchFamily="18" charset="0"/>
              </a:rPr>
              <a:t>V</a:t>
            </a:r>
            <a:r>
              <a:rPr lang="tr-TR" baseline="-25000" dirty="0" err="1" smtClean="0">
                <a:latin typeface="Times New Roman" pitchFamily="18" charset="0"/>
                <a:cs typeface="Times New Roman" pitchFamily="18" charset="0"/>
              </a:rPr>
              <a:t>max</a:t>
            </a:r>
            <a:r>
              <a:rPr lang="tr-TR" dirty="0" smtClean="0">
                <a:latin typeface="Times New Roman" pitchFamily="18" charset="0"/>
                <a:cs typeface="Times New Roman" pitchFamily="18" charset="0"/>
              </a:rPr>
              <a:t> değerinin yarısına karşılık gelen</a:t>
            </a:r>
          </a:p>
          <a:p>
            <a:pPr>
              <a:buNone/>
            </a:pPr>
            <a:r>
              <a:rPr lang="tr-TR" dirty="0" err="1" smtClean="0">
                <a:latin typeface="Times New Roman" pitchFamily="18" charset="0"/>
                <a:cs typeface="Times New Roman" pitchFamily="18" charset="0"/>
              </a:rPr>
              <a:t>v</a:t>
            </a:r>
            <a:r>
              <a:rPr lang="tr-TR" baseline="-25000" dirty="0" err="1" smtClean="0">
                <a:latin typeface="Times New Roman" pitchFamily="18" charset="0"/>
                <a:cs typeface="Times New Roman" pitchFamily="18" charset="0"/>
              </a:rPr>
              <a:t>max</a:t>
            </a:r>
            <a:r>
              <a:rPr lang="tr-TR" dirty="0" smtClean="0">
                <a:latin typeface="Times New Roman" pitchFamily="18" charset="0"/>
                <a:cs typeface="Times New Roman" pitchFamily="18" charset="0"/>
              </a:rPr>
              <a:t>/2 değerine </a:t>
            </a:r>
            <a:r>
              <a:rPr lang="tr-TR" dirty="0" err="1" smtClean="0">
                <a:latin typeface="Times New Roman" pitchFamily="18" charset="0"/>
                <a:cs typeface="Times New Roman" pitchFamily="18" charset="0"/>
              </a:rPr>
              <a:t>K</a:t>
            </a:r>
            <a:r>
              <a:rPr lang="tr-TR" baseline="-25000" dirty="0" err="1" smtClean="0">
                <a:latin typeface="Times New Roman" pitchFamily="18" charset="0"/>
                <a:cs typeface="Times New Roman" pitchFamily="18" charset="0"/>
              </a:rPr>
              <a:t>m</a:t>
            </a:r>
            <a:r>
              <a:rPr lang="tr-TR" dirty="0" err="1" smtClean="0">
                <a:latin typeface="Times New Roman" pitchFamily="18" charset="0"/>
                <a:cs typeface="Times New Roman" pitchFamily="18" charset="0"/>
              </a:rPr>
              <a:t>değeri</a:t>
            </a:r>
            <a:r>
              <a:rPr lang="tr-TR" dirty="0" smtClean="0">
                <a:latin typeface="Times New Roman" pitchFamily="18" charset="0"/>
                <a:cs typeface="Times New Roman" pitchFamily="18" charset="0"/>
              </a:rPr>
              <a:t> adı verilir. K</a:t>
            </a:r>
            <a:r>
              <a:rPr lang="tr-TR" baseline="-25000" dirty="0" smtClean="0">
                <a:latin typeface="Times New Roman" pitchFamily="18" charset="0"/>
                <a:cs typeface="Times New Roman" pitchFamily="18" charset="0"/>
              </a:rPr>
              <a:t>m </a:t>
            </a:r>
            <a:r>
              <a:rPr lang="tr-TR" dirty="0" smtClean="0">
                <a:latin typeface="Times New Roman" pitchFamily="18" charset="0"/>
                <a:cs typeface="Times New Roman" pitchFamily="18" charset="0"/>
              </a:rPr>
              <a:t>değeri ve </a:t>
            </a:r>
            <a:r>
              <a:rPr lang="tr-TR" dirty="0" err="1" smtClean="0">
                <a:latin typeface="Times New Roman" pitchFamily="18" charset="0"/>
                <a:cs typeface="Times New Roman" pitchFamily="18" charset="0"/>
              </a:rPr>
              <a:t>V</a:t>
            </a:r>
            <a:r>
              <a:rPr lang="tr-TR" baseline="-25000" dirty="0" err="1" smtClean="0">
                <a:latin typeface="Times New Roman" pitchFamily="18" charset="0"/>
                <a:cs typeface="Times New Roman" pitchFamily="18" charset="0"/>
              </a:rPr>
              <a:t>max</a:t>
            </a:r>
            <a:r>
              <a:rPr lang="tr-TR" baseline="-25000" dirty="0" smtClean="0">
                <a:latin typeface="Times New Roman" pitchFamily="18" charset="0"/>
                <a:cs typeface="Times New Roman" pitchFamily="18" charset="0"/>
              </a:rPr>
              <a:t> </a:t>
            </a:r>
          </a:p>
          <a:p>
            <a:pPr>
              <a:buNone/>
            </a:pPr>
            <a:r>
              <a:rPr lang="tr-TR" dirty="0" smtClean="0">
                <a:latin typeface="Times New Roman" pitchFamily="18" charset="0"/>
                <a:cs typeface="Times New Roman" pitchFamily="18" charset="0"/>
              </a:rPr>
              <a:t>değeri enzim kinetiklerinde oldukça önemlidir.  </a:t>
            </a:r>
          </a:p>
          <a:p>
            <a:pPr>
              <a:buNone/>
            </a:pPr>
            <a:r>
              <a:rPr lang="tr-TR" altLang="tr-TR" dirty="0" smtClean="0">
                <a:latin typeface="Times New Roman" pitchFamily="18" charset="0"/>
                <a:cs typeface="Times New Roman" pitchFamily="18" charset="0"/>
              </a:rPr>
              <a:t>     K</a:t>
            </a:r>
            <a:r>
              <a:rPr lang="tr-TR" altLang="tr-TR" baseline="-25000" dirty="0" smtClean="0">
                <a:latin typeface="Times New Roman" pitchFamily="18" charset="0"/>
                <a:cs typeface="Times New Roman" pitchFamily="18" charset="0"/>
              </a:rPr>
              <a:t>m  </a:t>
            </a:r>
            <a:r>
              <a:rPr lang="tr-TR" altLang="tr-TR" dirty="0" smtClean="0">
                <a:latin typeface="Times New Roman" pitchFamily="18" charset="0"/>
                <a:cs typeface="Times New Roman" pitchFamily="18" charset="0"/>
              </a:rPr>
              <a:t>değeri, enzimin </a:t>
            </a:r>
            <a:r>
              <a:rPr lang="tr-TR" altLang="tr-TR" dirty="0" err="1" smtClean="0">
                <a:latin typeface="Times New Roman" pitchFamily="18" charset="0"/>
                <a:cs typeface="Times New Roman" pitchFamily="18" charset="0"/>
              </a:rPr>
              <a:t>substrata</a:t>
            </a:r>
            <a:r>
              <a:rPr lang="tr-TR" altLang="tr-TR" dirty="0" smtClean="0">
                <a:latin typeface="Times New Roman" pitchFamily="18" charset="0"/>
                <a:cs typeface="Times New Roman" pitchFamily="18" charset="0"/>
              </a:rPr>
              <a:t> olan ilgisi ile ters</a:t>
            </a:r>
          </a:p>
          <a:p>
            <a:pPr>
              <a:buNone/>
            </a:pPr>
            <a:r>
              <a:rPr lang="tr-TR" altLang="tr-TR" dirty="0" smtClean="0">
                <a:latin typeface="Times New Roman" pitchFamily="18" charset="0"/>
                <a:cs typeface="Times New Roman" pitchFamily="18" charset="0"/>
              </a:rPr>
              <a:t>orantılıdır. Enzimin </a:t>
            </a:r>
            <a:r>
              <a:rPr lang="tr-TR" altLang="tr-TR" dirty="0" err="1" smtClean="0">
                <a:latin typeface="Times New Roman" pitchFamily="18" charset="0"/>
                <a:cs typeface="Times New Roman" pitchFamily="18" charset="0"/>
              </a:rPr>
              <a:t>substrata</a:t>
            </a:r>
            <a:r>
              <a:rPr lang="tr-TR" altLang="tr-TR" dirty="0" smtClean="0">
                <a:latin typeface="Times New Roman" pitchFamily="18" charset="0"/>
                <a:cs typeface="Times New Roman" pitchFamily="18" charset="0"/>
              </a:rPr>
              <a:t> ilgisi fazla ise K</a:t>
            </a:r>
            <a:r>
              <a:rPr lang="tr-TR" altLang="tr-TR" baseline="-25000" dirty="0" smtClean="0">
                <a:latin typeface="Times New Roman" pitchFamily="18" charset="0"/>
                <a:cs typeface="Times New Roman" pitchFamily="18" charset="0"/>
              </a:rPr>
              <a:t>m</a:t>
            </a:r>
            <a:r>
              <a:rPr lang="tr-TR" altLang="tr-TR" dirty="0" smtClean="0">
                <a:latin typeface="Times New Roman" pitchFamily="18" charset="0"/>
                <a:cs typeface="Times New Roman" pitchFamily="18" charset="0"/>
              </a:rPr>
              <a:t> değeri</a:t>
            </a:r>
          </a:p>
          <a:p>
            <a:pPr>
              <a:buNone/>
            </a:pPr>
            <a:r>
              <a:rPr lang="tr-TR" altLang="tr-TR" dirty="0" smtClean="0">
                <a:latin typeface="Times New Roman" pitchFamily="18" charset="0"/>
                <a:cs typeface="Times New Roman" pitchFamily="18" charset="0"/>
              </a:rPr>
              <a:t>düşüktür, az ise K</a:t>
            </a:r>
            <a:r>
              <a:rPr lang="tr-TR" altLang="tr-TR" baseline="-25000" dirty="0" smtClean="0">
                <a:latin typeface="Times New Roman" pitchFamily="18" charset="0"/>
                <a:cs typeface="Times New Roman" pitchFamily="18" charset="0"/>
              </a:rPr>
              <a:t>m</a:t>
            </a:r>
            <a:r>
              <a:rPr lang="tr-TR" altLang="tr-TR" dirty="0" smtClean="0">
                <a:latin typeface="Times New Roman" pitchFamily="18" charset="0"/>
                <a:cs typeface="Times New Roman" pitchFamily="18" charset="0"/>
              </a:rPr>
              <a:t>  değeri yüksek olur. </a:t>
            </a:r>
            <a:endParaRPr lang="tr-TR" altLang="tr-TR" dirty="0" smtClean="0">
              <a:solidFill>
                <a:srgbClr val="000000"/>
              </a:solidFill>
              <a:latin typeface="Times New Roman" pitchFamily="18" charset="0"/>
              <a:cs typeface="Times New Roman" pitchFamily="18" charset="0"/>
            </a:endParaRPr>
          </a:p>
          <a:p>
            <a:pPr>
              <a:buNone/>
            </a:pPr>
            <a:endParaRPr lang="tr-TR"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p:cNvSpPr>
            <a:spLocks noGrp="1" noChangeArrowheads="1"/>
          </p:cNvSpPr>
          <p:nvPr>
            <p:ph idx="1"/>
          </p:nvPr>
        </p:nvSpPr>
        <p:spPr>
          <a:xfrm>
            <a:off x="455735" y="333375"/>
            <a:ext cx="8232531" cy="6191250"/>
          </a:xfrm>
        </p:spPr>
        <p:txBody>
          <a:bodyPr>
            <a:normAutofit fontScale="92500"/>
          </a:bodyPr>
          <a:lstStyle/>
          <a:p>
            <a:pPr eaLnBrk="1" hangingPunct="1">
              <a:lnSpc>
                <a:spcPct val="90000"/>
              </a:lnSpc>
              <a:buFontTx/>
              <a:buNone/>
            </a:pPr>
            <a:r>
              <a:rPr lang="tr-TR" altLang="tr-TR" sz="2800" dirty="0" smtClean="0">
                <a:solidFill>
                  <a:srgbClr val="0000FF"/>
                </a:solidFill>
                <a:latin typeface="Times New Roman" pitchFamily="18" charset="0"/>
              </a:rPr>
              <a:t> Belirli bir andaki kataliz hızı:</a:t>
            </a:r>
          </a:p>
          <a:p>
            <a:pPr eaLnBrk="1" hangingPunct="1">
              <a:lnSpc>
                <a:spcPct val="90000"/>
              </a:lnSpc>
              <a:buFontTx/>
              <a:buNone/>
            </a:pPr>
            <a:r>
              <a:rPr lang="tr-TR" altLang="tr-TR" sz="2800" dirty="0" smtClean="0">
                <a:solidFill>
                  <a:srgbClr val="0000FF"/>
                </a:solidFill>
                <a:latin typeface="Times New Roman" pitchFamily="18" charset="0"/>
              </a:rPr>
              <a:t>          </a:t>
            </a:r>
          </a:p>
          <a:p>
            <a:pPr eaLnBrk="1" hangingPunct="1">
              <a:lnSpc>
                <a:spcPct val="90000"/>
              </a:lnSpc>
              <a:buFontTx/>
              <a:buNone/>
            </a:pPr>
            <a:r>
              <a:rPr lang="tr-TR" altLang="tr-TR" sz="2800" b="1" dirty="0" err="1" smtClean="0">
                <a:solidFill>
                  <a:srgbClr val="0000FF"/>
                </a:solidFill>
                <a:latin typeface="Times New Roman" pitchFamily="18" charset="0"/>
              </a:rPr>
              <a:t>V</a:t>
            </a:r>
            <a:r>
              <a:rPr lang="tr-TR" altLang="tr-TR" sz="2800" b="1" baseline="-25000" dirty="0" err="1" smtClean="0">
                <a:solidFill>
                  <a:srgbClr val="0000FF"/>
                </a:solidFill>
                <a:latin typeface="Times New Roman" pitchFamily="18" charset="0"/>
              </a:rPr>
              <a:t>o</a:t>
            </a:r>
            <a:r>
              <a:rPr lang="tr-TR" altLang="tr-TR" sz="2800" b="1" baseline="-25000" dirty="0" smtClean="0">
                <a:solidFill>
                  <a:srgbClr val="0000FF"/>
                </a:solidFill>
                <a:latin typeface="Times New Roman" pitchFamily="18" charset="0"/>
              </a:rPr>
              <a:t> </a:t>
            </a:r>
            <a:r>
              <a:rPr lang="tr-TR" altLang="tr-TR" sz="2800" b="1" dirty="0" smtClean="0">
                <a:solidFill>
                  <a:srgbClr val="0000FF"/>
                </a:solidFill>
                <a:latin typeface="Times New Roman" pitchFamily="18" charset="0"/>
              </a:rPr>
              <a:t>=                                             </a:t>
            </a:r>
            <a:r>
              <a:rPr lang="tr-TR" altLang="tr-TR" sz="2800" b="1" dirty="0" err="1" smtClean="0">
                <a:solidFill>
                  <a:srgbClr val="FF0066"/>
                </a:solidFill>
                <a:latin typeface="Times New Roman" pitchFamily="18" charset="0"/>
              </a:rPr>
              <a:t>Michaelis</a:t>
            </a:r>
            <a:r>
              <a:rPr lang="tr-TR" altLang="tr-TR" sz="2800" b="1" dirty="0" smtClean="0">
                <a:solidFill>
                  <a:srgbClr val="FF0066"/>
                </a:solidFill>
                <a:latin typeface="Times New Roman" pitchFamily="18" charset="0"/>
              </a:rPr>
              <a:t>-</a:t>
            </a:r>
            <a:r>
              <a:rPr lang="tr-TR" altLang="tr-TR" sz="2800" b="1" dirty="0" err="1" smtClean="0">
                <a:solidFill>
                  <a:srgbClr val="FF0066"/>
                </a:solidFill>
                <a:latin typeface="Times New Roman" pitchFamily="18" charset="0"/>
              </a:rPr>
              <a:t>Menten</a:t>
            </a:r>
            <a:r>
              <a:rPr lang="tr-TR" altLang="tr-TR" sz="2800" b="1" dirty="0" smtClean="0">
                <a:solidFill>
                  <a:srgbClr val="FF0066"/>
                </a:solidFill>
                <a:latin typeface="Times New Roman" pitchFamily="18" charset="0"/>
              </a:rPr>
              <a:t> Eşitliği</a:t>
            </a:r>
          </a:p>
          <a:p>
            <a:pPr eaLnBrk="1" hangingPunct="1">
              <a:lnSpc>
                <a:spcPct val="90000"/>
              </a:lnSpc>
              <a:buFontTx/>
              <a:buNone/>
            </a:pPr>
            <a:endParaRPr lang="tr-TR" altLang="tr-TR" sz="2800" b="1" dirty="0" smtClean="0">
              <a:solidFill>
                <a:srgbClr val="FF0066"/>
              </a:solidFill>
              <a:latin typeface="Times New Roman" pitchFamily="18" charset="0"/>
            </a:endParaRPr>
          </a:p>
          <a:p>
            <a:pPr eaLnBrk="1" hangingPunct="1">
              <a:lnSpc>
                <a:spcPct val="90000"/>
              </a:lnSpc>
              <a:buClr>
                <a:srgbClr val="FF0066"/>
              </a:buClr>
              <a:buFont typeface="Wingdings" pitchFamily="2" charset="2"/>
              <a:buChar char="§"/>
            </a:pPr>
            <a:endParaRPr lang="tr-TR" altLang="tr-TR" sz="2400" dirty="0" smtClean="0">
              <a:solidFill>
                <a:srgbClr val="000000"/>
              </a:solidFill>
              <a:latin typeface="Times New Roman" pitchFamily="18" charset="0"/>
            </a:endParaRPr>
          </a:p>
          <a:p>
            <a:pPr eaLnBrk="1" hangingPunct="1">
              <a:lnSpc>
                <a:spcPct val="90000"/>
              </a:lnSpc>
              <a:buClr>
                <a:srgbClr val="FF0066"/>
              </a:buClr>
              <a:buFont typeface="Wingdings" pitchFamily="2" charset="2"/>
              <a:buChar char="§"/>
            </a:pPr>
            <a:r>
              <a:rPr lang="tr-TR" altLang="tr-TR" sz="2400" dirty="0" err="1" smtClean="0">
                <a:solidFill>
                  <a:srgbClr val="000000"/>
                </a:solidFill>
                <a:latin typeface="Times New Roman" pitchFamily="18" charset="0"/>
              </a:rPr>
              <a:t>Michaelis</a:t>
            </a:r>
            <a:r>
              <a:rPr lang="tr-TR" altLang="tr-TR" sz="2400" dirty="0" smtClean="0">
                <a:solidFill>
                  <a:srgbClr val="000000"/>
                </a:solidFill>
                <a:latin typeface="Times New Roman" pitchFamily="18" charset="0"/>
              </a:rPr>
              <a:t>-</a:t>
            </a:r>
            <a:r>
              <a:rPr lang="tr-TR" altLang="tr-TR" sz="2400" dirty="0" err="1" smtClean="0">
                <a:solidFill>
                  <a:srgbClr val="000000"/>
                </a:solidFill>
                <a:latin typeface="Times New Roman" pitchFamily="18" charset="0"/>
              </a:rPr>
              <a:t>Menten</a:t>
            </a:r>
            <a:r>
              <a:rPr lang="tr-TR" altLang="tr-TR" sz="2400" dirty="0" smtClean="0">
                <a:solidFill>
                  <a:srgbClr val="000000"/>
                </a:solidFill>
                <a:latin typeface="Times New Roman" pitchFamily="18" charset="0"/>
              </a:rPr>
              <a:t> denklemi </a:t>
            </a:r>
            <a:r>
              <a:rPr lang="tr-TR" altLang="tr-TR" sz="2400" dirty="0" smtClean="0">
                <a:solidFill>
                  <a:srgbClr val="0000FF"/>
                </a:solidFill>
                <a:latin typeface="Times New Roman" pitchFamily="18" charset="0"/>
              </a:rPr>
              <a:t>hiperbolik bir eğrinin denklemidir.</a:t>
            </a:r>
          </a:p>
          <a:p>
            <a:pPr eaLnBrk="1" hangingPunct="1">
              <a:lnSpc>
                <a:spcPct val="90000"/>
              </a:lnSpc>
              <a:buClr>
                <a:srgbClr val="FF0066"/>
              </a:buClr>
              <a:buFont typeface="Wingdings" pitchFamily="2" charset="2"/>
              <a:buChar char="§"/>
            </a:pPr>
            <a:endParaRPr lang="tr-TR" altLang="tr-TR" sz="2400" dirty="0" smtClean="0">
              <a:solidFill>
                <a:srgbClr val="0000FF"/>
              </a:solidFill>
              <a:latin typeface="Times New Roman" pitchFamily="18" charset="0"/>
            </a:endParaRPr>
          </a:p>
          <a:p>
            <a:pPr eaLnBrk="1" hangingPunct="1">
              <a:lnSpc>
                <a:spcPct val="90000"/>
              </a:lnSpc>
              <a:buClr>
                <a:srgbClr val="FF0066"/>
              </a:buClr>
              <a:buFont typeface="Wingdings" pitchFamily="2" charset="2"/>
              <a:buChar char="§"/>
            </a:pPr>
            <a:r>
              <a:rPr lang="tr-TR" altLang="tr-TR" sz="2400" dirty="0" smtClean="0">
                <a:solidFill>
                  <a:srgbClr val="0000FF"/>
                </a:solidFill>
                <a:latin typeface="Times New Roman" pitchFamily="18" charset="0"/>
              </a:rPr>
              <a:t>Bu denklem tersine çevrildiğinde</a:t>
            </a:r>
            <a:r>
              <a:rPr lang="tr-TR" altLang="tr-TR" sz="2400" dirty="0" smtClean="0">
                <a:solidFill>
                  <a:srgbClr val="000000"/>
                </a:solidFill>
                <a:latin typeface="Times New Roman" pitchFamily="18" charset="0"/>
              </a:rPr>
              <a:t> </a:t>
            </a:r>
            <a:r>
              <a:rPr lang="tr-TR" altLang="tr-TR" sz="2400" b="1" dirty="0" smtClean="0">
                <a:solidFill>
                  <a:srgbClr val="FF3399"/>
                </a:solidFill>
                <a:latin typeface="Times New Roman" pitchFamily="18" charset="0"/>
              </a:rPr>
              <a:t>düz eğri</a:t>
            </a:r>
            <a:r>
              <a:rPr lang="tr-TR" altLang="tr-TR" sz="2400" dirty="0" smtClean="0">
                <a:solidFill>
                  <a:srgbClr val="000000"/>
                </a:solidFill>
                <a:latin typeface="Times New Roman" pitchFamily="18" charset="0"/>
              </a:rPr>
              <a:t> </a:t>
            </a:r>
            <a:r>
              <a:rPr lang="tr-TR" altLang="tr-TR" sz="2400" dirty="0" smtClean="0">
                <a:solidFill>
                  <a:srgbClr val="0000FF"/>
                </a:solidFill>
                <a:latin typeface="Times New Roman" pitchFamily="18" charset="0"/>
              </a:rPr>
              <a:t>elde edilir</a:t>
            </a:r>
            <a:r>
              <a:rPr lang="tr-TR" altLang="tr-TR" sz="2400" dirty="0" smtClean="0">
                <a:solidFill>
                  <a:srgbClr val="000000"/>
                </a:solidFill>
                <a:latin typeface="Times New Roman" pitchFamily="18" charset="0"/>
              </a:rPr>
              <a:t>.</a:t>
            </a:r>
          </a:p>
          <a:p>
            <a:pPr eaLnBrk="1" hangingPunct="1">
              <a:lnSpc>
                <a:spcPct val="90000"/>
              </a:lnSpc>
              <a:buClr>
                <a:srgbClr val="FF0066"/>
              </a:buClr>
              <a:buFont typeface="Wingdings" pitchFamily="2" charset="2"/>
              <a:buNone/>
            </a:pPr>
            <a:endParaRPr lang="tr-TR" altLang="tr-TR" sz="2400" dirty="0" smtClean="0">
              <a:solidFill>
                <a:srgbClr val="000000"/>
              </a:solidFill>
              <a:latin typeface="Times New Roman" pitchFamily="18" charset="0"/>
            </a:endParaRPr>
          </a:p>
          <a:p>
            <a:pPr eaLnBrk="1" hangingPunct="1">
              <a:lnSpc>
                <a:spcPct val="90000"/>
              </a:lnSpc>
              <a:buClr>
                <a:srgbClr val="FF0066"/>
              </a:buClr>
              <a:buFont typeface="Wingdings" pitchFamily="2" charset="2"/>
              <a:buChar char="§"/>
            </a:pPr>
            <a:r>
              <a:rPr lang="tr-TR" altLang="tr-TR" sz="2400" dirty="0" smtClean="0">
                <a:solidFill>
                  <a:srgbClr val="000000"/>
                </a:solidFill>
                <a:latin typeface="Times New Roman" pitchFamily="18" charset="0"/>
              </a:rPr>
              <a:t>Düz eğrinin (doğru) çizilmesi ile K</a:t>
            </a:r>
            <a:r>
              <a:rPr lang="tr-TR" altLang="tr-TR" sz="2400" baseline="-25000" dirty="0" smtClean="0">
                <a:solidFill>
                  <a:srgbClr val="000000"/>
                </a:solidFill>
                <a:latin typeface="Times New Roman" pitchFamily="18" charset="0"/>
              </a:rPr>
              <a:t>m </a:t>
            </a:r>
            <a:r>
              <a:rPr lang="tr-TR" altLang="tr-TR" sz="2400" dirty="0" smtClean="0">
                <a:solidFill>
                  <a:srgbClr val="000000"/>
                </a:solidFill>
                <a:latin typeface="Times New Roman" pitchFamily="18" charset="0"/>
              </a:rPr>
              <a:t>ve </a:t>
            </a:r>
            <a:r>
              <a:rPr lang="tr-TR" altLang="tr-TR" sz="2400" dirty="0" err="1" smtClean="0">
                <a:solidFill>
                  <a:srgbClr val="000000"/>
                </a:solidFill>
                <a:latin typeface="Times New Roman" pitchFamily="18" charset="0"/>
              </a:rPr>
              <a:t>V</a:t>
            </a:r>
            <a:r>
              <a:rPr lang="tr-TR" altLang="tr-TR" sz="2400" baseline="-25000" dirty="0" err="1" smtClean="0">
                <a:solidFill>
                  <a:srgbClr val="000000"/>
                </a:solidFill>
                <a:latin typeface="Times New Roman" pitchFamily="18" charset="0"/>
              </a:rPr>
              <a:t>max</a:t>
            </a:r>
            <a:r>
              <a:rPr lang="tr-TR" altLang="tr-TR" sz="2400" dirty="0" smtClean="0">
                <a:solidFill>
                  <a:srgbClr val="000000"/>
                </a:solidFill>
                <a:latin typeface="Times New Roman" pitchFamily="18" charset="0"/>
              </a:rPr>
              <a:t> değerlerinin duyarlı </a:t>
            </a:r>
          </a:p>
          <a:p>
            <a:pPr eaLnBrk="1" hangingPunct="1">
              <a:lnSpc>
                <a:spcPct val="90000"/>
              </a:lnSpc>
              <a:buClr>
                <a:srgbClr val="FF0066"/>
              </a:buClr>
              <a:buFont typeface="Wingdings" pitchFamily="2" charset="2"/>
              <a:buNone/>
            </a:pPr>
            <a:r>
              <a:rPr lang="tr-TR" altLang="tr-TR" sz="2400" dirty="0" smtClean="0">
                <a:solidFill>
                  <a:srgbClr val="000000"/>
                </a:solidFill>
                <a:latin typeface="Times New Roman" pitchFamily="18" charset="0"/>
              </a:rPr>
              <a:t>     bir biçimde belirlenmesi kolaylaşmaktadır.</a:t>
            </a:r>
          </a:p>
          <a:p>
            <a:pPr eaLnBrk="1" hangingPunct="1">
              <a:lnSpc>
                <a:spcPct val="90000"/>
              </a:lnSpc>
              <a:buClr>
                <a:srgbClr val="FF0066"/>
              </a:buClr>
              <a:buFont typeface="Wingdings" pitchFamily="2" charset="2"/>
              <a:buNone/>
            </a:pPr>
            <a:endParaRPr lang="tr-TR" altLang="tr-TR" sz="2400" dirty="0" smtClean="0">
              <a:solidFill>
                <a:srgbClr val="000000"/>
              </a:solidFill>
              <a:latin typeface="Times New Roman" pitchFamily="18" charset="0"/>
            </a:endParaRPr>
          </a:p>
          <a:p>
            <a:pPr eaLnBrk="1" hangingPunct="1">
              <a:lnSpc>
                <a:spcPct val="90000"/>
              </a:lnSpc>
              <a:buClr>
                <a:srgbClr val="FF0066"/>
              </a:buClr>
              <a:buFont typeface="Wingdings" pitchFamily="2" charset="2"/>
              <a:buChar char="§"/>
            </a:pPr>
            <a:r>
              <a:rPr lang="tr-TR" altLang="tr-TR" sz="2400" dirty="0" smtClean="0">
                <a:solidFill>
                  <a:srgbClr val="000000"/>
                </a:solidFill>
                <a:latin typeface="Times New Roman" pitchFamily="18" charset="0"/>
              </a:rPr>
              <a:t>Bu doğru ayrıca enzim inhibitörlerinin etki mekanizmalarının saptanmasında da kullanılır</a:t>
            </a:r>
            <a:r>
              <a:rPr lang="tr-TR" altLang="tr-TR" sz="2800" dirty="0" smtClean="0">
                <a:solidFill>
                  <a:srgbClr val="000000"/>
                </a:solidFill>
                <a:latin typeface="Times New Roman" pitchFamily="18" charset="0"/>
              </a:rPr>
              <a:t>.</a:t>
            </a:r>
          </a:p>
        </p:txBody>
      </p:sp>
      <p:sp>
        <p:nvSpPr>
          <p:cNvPr id="114691" name="Line 4"/>
          <p:cNvSpPr>
            <a:spLocks noChangeShapeType="1"/>
          </p:cNvSpPr>
          <p:nvPr/>
        </p:nvSpPr>
        <p:spPr bwMode="auto">
          <a:xfrm>
            <a:off x="1310054" y="1484313"/>
            <a:ext cx="1745274" cy="0"/>
          </a:xfrm>
          <a:prstGeom prst="line">
            <a:avLst/>
          </a:prstGeom>
          <a:noFill/>
          <a:ln w="9525">
            <a:solidFill>
              <a:schemeClr val="tx1"/>
            </a:solidFill>
            <a:round/>
            <a:headEnd/>
            <a:tailEnd/>
          </a:ln>
        </p:spPr>
        <p:txBody>
          <a:bodyPr/>
          <a:lstStyle/>
          <a:p>
            <a:endParaRPr lang="tr-TR"/>
          </a:p>
        </p:txBody>
      </p:sp>
      <p:sp>
        <p:nvSpPr>
          <p:cNvPr id="114692" name="Text Box 5"/>
          <p:cNvSpPr txBox="1">
            <a:spLocks noChangeArrowheads="1"/>
          </p:cNvSpPr>
          <p:nvPr/>
        </p:nvSpPr>
        <p:spPr bwMode="auto">
          <a:xfrm>
            <a:off x="1459523" y="1052513"/>
            <a:ext cx="1518138" cy="366712"/>
          </a:xfrm>
          <a:prstGeom prst="rect">
            <a:avLst/>
          </a:prstGeom>
          <a:noFill/>
          <a:ln w="9525">
            <a:noFill/>
            <a:miter lim="800000"/>
            <a:headEnd/>
            <a:tailEnd/>
          </a:ln>
        </p:spPr>
        <p:txBody>
          <a:bodyPr>
            <a:spAutoFit/>
          </a:bodyPr>
          <a:lstStyle/>
          <a:p>
            <a:pPr algn="ctr"/>
            <a:r>
              <a:rPr lang="tr-TR" altLang="tr-TR" sz="1800" b="1" dirty="0" err="1" smtClean="0">
                <a:solidFill>
                  <a:srgbClr val="0000FF"/>
                </a:solidFill>
                <a:latin typeface="Arial" pitchFamily="34" charset="0"/>
              </a:rPr>
              <a:t>V</a:t>
            </a:r>
            <a:r>
              <a:rPr lang="tr-TR" altLang="tr-TR" sz="1800" b="1" baseline="-25000" dirty="0" err="1" smtClean="0">
                <a:solidFill>
                  <a:srgbClr val="0000FF"/>
                </a:solidFill>
                <a:latin typeface="Arial" pitchFamily="34" charset="0"/>
              </a:rPr>
              <a:t>max</a:t>
            </a:r>
            <a:r>
              <a:rPr lang="tr-TR" altLang="tr-TR" sz="1800" b="1" baseline="-25000" dirty="0" smtClean="0">
                <a:solidFill>
                  <a:srgbClr val="0000FF"/>
                </a:solidFill>
                <a:latin typeface="Arial" pitchFamily="34" charset="0"/>
              </a:rPr>
              <a:t>  </a:t>
            </a:r>
            <a:r>
              <a:rPr lang="en-US" altLang="tr-TR" sz="1800" b="1" dirty="0">
                <a:solidFill>
                  <a:srgbClr val="0000FF"/>
                </a:solidFill>
                <a:latin typeface="Arial" pitchFamily="34" charset="0"/>
                <a:cs typeface="Arial" pitchFamily="34" charset="0"/>
              </a:rPr>
              <a:t>[</a:t>
            </a:r>
            <a:r>
              <a:rPr lang="tr-TR" altLang="tr-TR" sz="1800" b="1" dirty="0">
                <a:solidFill>
                  <a:srgbClr val="0000FF"/>
                </a:solidFill>
                <a:latin typeface="Arial" pitchFamily="34" charset="0"/>
                <a:cs typeface="Arial" pitchFamily="34" charset="0"/>
              </a:rPr>
              <a:t>S</a:t>
            </a:r>
            <a:r>
              <a:rPr lang="en-US" altLang="tr-TR" sz="1800" b="1" dirty="0">
                <a:solidFill>
                  <a:srgbClr val="0000FF"/>
                </a:solidFill>
                <a:latin typeface="Arial" pitchFamily="34" charset="0"/>
                <a:cs typeface="Arial" pitchFamily="34" charset="0"/>
              </a:rPr>
              <a:t>]</a:t>
            </a:r>
          </a:p>
        </p:txBody>
      </p:sp>
      <p:sp>
        <p:nvSpPr>
          <p:cNvPr id="114693" name="Text Box 7"/>
          <p:cNvSpPr txBox="1">
            <a:spLocks noChangeArrowheads="1"/>
          </p:cNvSpPr>
          <p:nvPr/>
        </p:nvSpPr>
        <p:spPr bwMode="auto">
          <a:xfrm>
            <a:off x="1157654" y="1484313"/>
            <a:ext cx="1742343" cy="366712"/>
          </a:xfrm>
          <a:prstGeom prst="rect">
            <a:avLst/>
          </a:prstGeom>
          <a:noFill/>
          <a:ln w="9525">
            <a:noFill/>
            <a:miter lim="800000"/>
            <a:headEnd/>
            <a:tailEnd/>
          </a:ln>
        </p:spPr>
        <p:txBody>
          <a:bodyPr>
            <a:spAutoFit/>
          </a:bodyPr>
          <a:lstStyle/>
          <a:p>
            <a:pPr algn="ctr"/>
            <a:r>
              <a:rPr lang="tr-TR" altLang="tr-TR" sz="1800" b="1" dirty="0">
                <a:solidFill>
                  <a:srgbClr val="0000FF"/>
                </a:solidFill>
                <a:latin typeface="Arial" pitchFamily="34" charset="0"/>
                <a:cs typeface="Arial" pitchFamily="34" charset="0"/>
              </a:rPr>
              <a:t>        </a:t>
            </a:r>
            <a:r>
              <a:rPr lang="en-US" altLang="tr-TR" sz="1800" b="1" dirty="0">
                <a:solidFill>
                  <a:srgbClr val="0000FF"/>
                </a:solidFill>
                <a:latin typeface="Arial" pitchFamily="34" charset="0"/>
                <a:cs typeface="Arial" pitchFamily="34" charset="0"/>
              </a:rPr>
              <a:t>[</a:t>
            </a:r>
            <a:r>
              <a:rPr lang="tr-TR" altLang="tr-TR" sz="1800" b="1" dirty="0">
                <a:solidFill>
                  <a:srgbClr val="0000FF"/>
                </a:solidFill>
                <a:latin typeface="Arial" pitchFamily="34" charset="0"/>
                <a:cs typeface="Arial" pitchFamily="34" charset="0"/>
              </a:rPr>
              <a:t>S</a:t>
            </a:r>
            <a:r>
              <a:rPr lang="en-US" altLang="tr-TR" sz="1800" b="1" dirty="0">
                <a:solidFill>
                  <a:srgbClr val="0000FF"/>
                </a:solidFill>
                <a:latin typeface="Arial" pitchFamily="34" charset="0"/>
                <a:cs typeface="Arial" pitchFamily="34" charset="0"/>
              </a:rPr>
              <a:t>]</a:t>
            </a:r>
            <a:r>
              <a:rPr lang="tr-TR" altLang="tr-TR" sz="1800" b="1" dirty="0">
                <a:solidFill>
                  <a:srgbClr val="0000FF"/>
                </a:solidFill>
                <a:latin typeface="Arial" pitchFamily="34" charset="0"/>
                <a:cs typeface="Arial" pitchFamily="34" charset="0"/>
              </a:rPr>
              <a:t> + K</a:t>
            </a:r>
            <a:r>
              <a:rPr lang="tr-TR" altLang="tr-TR" sz="1800" b="1" baseline="-25000" dirty="0">
                <a:solidFill>
                  <a:srgbClr val="0000FF"/>
                </a:solidFill>
                <a:latin typeface="Arial" pitchFamily="34" charset="0"/>
                <a:cs typeface="Arial" pitchFamily="34" charset="0"/>
              </a:rPr>
              <a:t>m</a:t>
            </a:r>
            <a:endParaRPr lang="en-US" altLang="tr-TR" sz="1800" b="1" dirty="0">
              <a:solidFill>
                <a:srgbClr val="0000FF"/>
              </a:solidFill>
              <a:latin typeface="Arial" pitchFamily="34" charset="0"/>
              <a:cs typeface="Arial" pitchFamily="34" charset="0"/>
            </a:endParaRPr>
          </a:p>
        </p:txBody>
      </p:sp>
      <p:sp>
        <p:nvSpPr>
          <p:cNvPr id="114694" name="Rectangle 9"/>
          <p:cNvSpPr>
            <a:spLocks noChangeArrowheads="1"/>
          </p:cNvSpPr>
          <p:nvPr/>
        </p:nvSpPr>
        <p:spPr bwMode="auto">
          <a:xfrm>
            <a:off x="517281" y="908051"/>
            <a:ext cx="2526323" cy="1274763"/>
          </a:xfrm>
          <a:prstGeom prst="rect">
            <a:avLst/>
          </a:prstGeom>
          <a:noFill/>
          <a:ln w="63500" cap="rnd">
            <a:solidFill>
              <a:srgbClr val="FF3399"/>
            </a:solidFill>
            <a:prstDash val="sysDot"/>
            <a:miter lim="800000"/>
            <a:headEnd/>
            <a:tailEnd/>
          </a:ln>
        </p:spPr>
        <p:txBody>
          <a:bodyPr wrap="none" anchor="ctr"/>
          <a:lstStyle/>
          <a:p>
            <a:pPr algn="ctr" eaLnBrk="1" hangingPunct="1"/>
            <a:endParaRPr lang="tr-TR" altLang="tr-TR"/>
          </a:p>
        </p:txBody>
      </p:sp>
      <p:sp>
        <p:nvSpPr>
          <p:cNvPr id="114695" name="AutoShape 10"/>
          <p:cNvSpPr>
            <a:spLocks noChangeArrowheads="1"/>
          </p:cNvSpPr>
          <p:nvPr/>
        </p:nvSpPr>
        <p:spPr bwMode="auto">
          <a:xfrm>
            <a:off x="3707424" y="1341439"/>
            <a:ext cx="901212" cy="287337"/>
          </a:xfrm>
          <a:prstGeom prst="leftArrow">
            <a:avLst>
              <a:gd name="adj1" fmla="val 50000"/>
              <a:gd name="adj2" fmla="val 84945"/>
            </a:avLst>
          </a:prstGeom>
          <a:solidFill>
            <a:srgbClr val="FF3399"/>
          </a:solidFill>
          <a:ln w="28575">
            <a:solidFill>
              <a:srgbClr val="0000FF"/>
            </a:solidFill>
            <a:prstDash val="sysDot"/>
            <a:miter lim="800000"/>
            <a:headEnd/>
            <a:tailEnd/>
          </a:ln>
        </p:spPr>
        <p:txBody>
          <a:bodyPr wrap="none" anchor="ctr"/>
          <a:lstStyle/>
          <a:p>
            <a:pPr algn="ctr" eaLnBrk="1" hangingPunct="1"/>
            <a:endParaRPr lang="tr-TR" altLang="tr-T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idx="1"/>
          </p:nvPr>
        </p:nvSpPr>
        <p:spPr>
          <a:xfrm>
            <a:off x="0" y="0"/>
            <a:ext cx="9144000" cy="6127602"/>
          </a:xfrm>
        </p:spPr>
        <p:txBody>
          <a:bodyPr/>
          <a:lstStyle/>
          <a:p>
            <a:pPr eaLnBrk="1" hangingPunct="1">
              <a:buFontTx/>
              <a:buNone/>
            </a:pPr>
            <a:r>
              <a:rPr lang="tr-TR" altLang="tr-TR" sz="2800" b="1" dirty="0" err="1" smtClean="0">
                <a:solidFill>
                  <a:srgbClr val="0000FF"/>
                </a:solidFill>
                <a:latin typeface="Times New Roman" pitchFamily="18" charset="0"/>
              </a:rPr>
              <a:t>Michaelis</a:t>
            </a:r>
            <a:r>
              <a:rPr lang="tr-TR" altLang="tr-TR" sz="2800" b="1" dirty="0" smtClean="0">
                <a:solidFill>
                  <a:srgbClr val="0000FF"/>
                </a:solidFill>
                <a:latin typeface="Times New Roman" pitchFamily="18" charset="0"/>
              </a:rPr>
              <a:t>-</a:t>
            </a:r>
            <a:r>
              <a:rPr lang="tr-TR" altLang="tr-TR" sz="2800" b="1" dirty="0" err="1" smtClean="0">
                <a:solidFill>
                  <a:srgbClr val="0000FF"/>
                </a:solidFill>
                <a:latin typeface="Times New Roman" pitchFamily="18" charset="0"/>
              </a:rPr>
              <a:t>Menten</a:t>
            </a:r>
            <a:r>
              <a:rPr lang="tr-TR" altLang="tr-TR" sz="2800" b="1" dirty="0" smtClean="0">
                <a:solidFill>
                  <a:srgbClr val="0000FF"/>
                </a:solidFill>
                <a:latin typeface="Times New Roman" pitchFamily="18" charset="0"/>
              </a:rPr>
              <a:t> denklemi </a:t>
            </a:r>
            <a:r>
              <a:rPr lang="tr-TR" altLang="tr-TR" sz="2800" b="1" dirty="0" smtClean="0">
                <a:solidFill>
                  <a:srgbClr val="FF3399"/>
                </a:solidFill>
                <a:latin typeface="Times New Roman" pitchFamily="18" charset="0"/>
              </a:rPr>
              <a:t>hiperbolik bir eğrinin</a:t>
            </a:r>
            <a:r>
              <a:rPr lang="tr-TR" altLang="tr-TR" sz="2800" b="1" dirty="0" smtClean="0">
                <a:solidFill>
                  <a:srgbClr val="0000FF"/>
                </a:solidFill>
                <a:latin typeface="Times New Roman" pitchFamily="18" charset="0"/>
              </a:rPr>
              <a:t> denklemidir.</a:t>
            </a:r>
          </a:p>
        </p:txBody>
      </p:sp>
      <p:sp>
        <p:nvSpPr>
          <p:cNvPr id="108547" name="Line 5"/>
          <p:cNvSpPr>
            <a:spLocks noChangeShapeType="1"/>
          </p:cNvSpPr>
          <p:nvPr/>
        </p:nvSpPr>
        <p:spPr bwMode="auto">
          <a:xfrm flipV="1">
            <a:off x="854320" y="1484313"/>
            <a:ext cx="0" cy="4465637"/>
          </a:xfrm>
          <a:prstGeom prst="line">
            <a:avLst/>
          </a:prstGeom>
          <a:noFill/>
          <a:ln w="44450">
            <a:solidFill>
              <a:srgbClr val="0000FF"/>
            </a:solidFill>
            <a:round/>
            <a:headEnd/>
            <a:tailEnd type="triangle" w="med" len="med"/>
          </a:ln>
        </p:spPr>
        <p:txBody>
          <a:bodyPr/>
          <a:lstStyle/>
          <a:p>
            <a:endParaRPr lang="tr-TR"/>
          </a:p>
        </p:txBody>
      </p:sp>
      <p:sp>
        <p:nvSpPr>
          <p:cNvPr id="108548" name="Line 6"/>
          <p:cNvSpPr>
            <a:spLocks noChangeShapeType="1"/>
          </p:cNvSpPr>
          <p:nvPr/>
        </p:nvSpPr>
        <p:spPr bwMode="auto">
          <a:xfrm>
            <a:off x="854320" y="5949950"/>
            <a:ext cx="6676292" cy="0"/>
          </a:xfrm>
          <a:prstGeom prst="line">
            <a:avLst/>
          </a:prstGeom>
          <a:noFill/>
          <a:ln w="44450">
            <a:solidFill>
              <a:srgbClr val="0000FF"/>
            </a:solidFill>
            <a:round/>
            <a:headEnd/>
            <a:tailEnd type="triangle" w="med" len="med"/>
          </a:ln>
        </p:spPr>
        <p:txBody>
          <a:bodyPr/>
          <a:lstStyle/>
          <a:p>
            <a:endParaRPr lang="tr-TR"/>
          </a:p>
        </p:txBody>
      </p:sp>
      <p:sp>
        <p:nvSpPr>
          <p:cNvPr id="108549" name="Text Box 18"/>
          <p:cNvSpPr txBox="1">
            <a:spLocks noChangeArrowheads="1"/>
          </p:cNvSpPr>
          <p:nvPr/>
        </p:nvSpPr>
        <p:spPr bwMode="auto">
          <a:xfrm>
            <a:off x="978878" y="5969001"/>
            <a:ext cx="1164981" cy="396875"/>
          </a:xfrm>
          <a:prstGeom prst="rect">
            <a:avLst/>
          </a:prstGeom>
          <a:noFill/>
          <a:ln w="9525">
            <a:noFill/>
            <a:miter lim="800000"/>
            <a:headEnd/>
            <a:tailEnd/>
          </a:ln>
        </p:spPr>
        <p:txBody>
          <a:bodyPr>
            <a:spAutoFit/>
          </a:bodyPr>
          <a:lstStyle/>
          <a:p>
            <a:pPr algn="ctr"/>
            <a:r>
              <a:rPr lang="tr-TR" altLang="tr-TR" sz="1800" b="1">
                <a:solidFill>
                  <a:srgbClr val="FF0000"/>
                </a:solidFill>
                <a:latin typeface="Arial" pitchFamily="34" charset="0"/>
              </a:rPr>
              <a:t>  </a:t>
            </a:r>
            <a:r>
              <a:rPr lang="tr-TR" altLang="tr-TR" sz="2000" b="1">
                <a:solidFill>
                  <a:srgbClr val="FF0000"/>
                </a:solidFill>
                <a:latin typeface="Arial" pitchFamily="34" charset="0"/>
              </a:rPr>
              <a:t>K</a:t>
            </a:r>
            <a:r>
              <a:rPr lang="tr-TR" altLang="tr-TR" sz="2000" b="1" baseline="-25000">
                <a:solidFill>
                  <a:srgbClr val="FF0000"/>
                </a:solidFill>
                <a:latin typeface="Arial" pitchFamily="34" charset="0"/>
              </a:rPr>
              <a:t>m</a:t>
            </a:r>
            <a:endParaRPr lang="tr-TR" altLang="tr-TR" sz="2000" b="1">
              <a:solidFill>
                <a:srgbClr val="FF0000"/>
              </a:solidFill>
              <a:latin typeface="Arial" pitchFamily="34" charset="0"/>
            </a:endParaRPr>
          </a:p>
        </p:txBody>
      </p:sp>
      <p:sp>
        <p:nvSpPr>
          <p:cNvPr id="108550" name="Text Box 19"/>
          <p:cNvSpPr txBox="1">
            <a:spLocks noChangeArrowheads="1"/>
          </p:cNvSpPr>
          <p:nvPr/>
        </p:nvSpPr>
        <p:spPr bwMode="auto">
          <a:xfrm>
            <a:off x="7303477" y="5661026"/>
            <a:ext cx="1840523" cy="396875"/>
          </a:xfrm>
          <a:prstGeom prst="rect">
            <a:avLst/>
          </a:prstGeom>
          <a:noFill/>
          <a:ln w="9525">
            <a:noFill/>
            <a:miter lim="800000"/>
            <a:headEnd/>
            <a:tailEnd/>
          </a:ln>
        </p:spPr>
        <p:txBody>
          <a:bodyPr>
            <a:spAutoFit/>
          </a:bodyPr>
          <a:lstStyle/>
          <a:p>
            <a:pPr algn="ctr"/>
            <a:r>
              <a:rPr lang="tr-TR" altLang="tr-TR" sz="1800" b="1">
                <a:solidFill>
                  <a:srgbClr val="FF0000"/>
                </a:solidFill>
                <a:latin typeface="Arial" pitchFamily="34" charset="0"/>
                <a:cs typeface="Arial" pitchFamily="34" charset="0"/>
              </a:rPr>
              <a:t> </a:t>
            </a:r>
            <a:r>
              <a:rPr lang="en-US" altLang="tr-TR" sz="2000" b="1">
                <a:solidFill>
                  <a:srgbClr val="FF0000"/>
                </a:solidFill>
                <a:latin typeface="Arial" pitchFamily="34" charset="0"/>
                <a:cs typeface="Arial" pitchFamily="34" charset="0"/>
              </a:rPr>
              <a:t>[</a:t>
            </a:r>
            <a:r>
              <a:rPr lang="tr-TR" altLang="tr-TR" sz="2000" b="1">
                <a:solidFill>
                  <a:srgbClr val="FF0000"/>
                </a:solidFill>
                <a:latin typeface="Arial" pitchFamily="34" charset="0"/>
                <a:cs typeface="Arial" pitchFamily="34" charset="0"/>
              </a:rPr>
              <a:t>S</a:t>
            </a:r>
            <a:r>
              <a:rPr lang="en-US" altLang="tr-TR" sz="2000" b="1">
                <a:solidFill>
                  <a:srgbClr val="FF0000"/>
                </a:solidFill>
                <a:latin typeface="Arial" pitchFamily="34" charset="0"/>
                <a:cs typeface="Arial" pitchFamily="34" charset="0"/>
              </a:rPr>
              <a:t>]</a:t>
            </a:r>
            <a:r>
              <a:rPr lang="tr-TR" altLang="tr-TR" sz="1800" b="1">
                <a:solidFill>
                  <a:srgbClr val="FF0000"/>
                </a:solidFill>
                <a:latin typeface="Arial" pitchFamily="34" charset="0"/>
                <a:cs typeface="Arial" pitchFamily="34" charset="0"/>
              </a:rPr>
              <a:t> </a:t>
            </a:r>
            <a:r>
              <a:rPr lang="tr-TR" altLang="tr-TR" sz="1800" b="1">
                <a:solidFill>
                  <a:srgbClr val="0000FF"/>
                </a:solidFill>
                <a:latin typeface="Arial" pitchFamily="34" charset="0"/>
                <a:cs typeface="Arial" pitchFamily="34" charset="0"/>
              </a:rPr>
              <a:t>(mol/L)</a:t>
            </a:r>
            <a:endParaRPr lang="en-US" altLang="tr-TR" sz="1800" b="1">
              <a:solidFill>
                <a:srgbClr val="0000FF"/>
              </a:solidFill>
              <a:latin typeface="Arial" pitchFamily="34" charset="0"/>
              <a:cs typeface="Arial" pitchFamily="34" charset="0"/>
            </a:endParaRPr>
          </a:p>
        </p:txBody>
      </p:sp>
      <p:sp>
        <p:nvSpPr>
          <p:cNvPr id="108551" name="Freeform 29"/>
          <p:cNvSpPr>
            <a:spLocks/>
          </p:cNvSpPr>
          <p:nvPr/>
        </p:nvSpPr>
        <p:spPr bwMode="auto">
          <a:xfrm>
            <a:off x="849740" y="2348880"/>
            <a:ext cx="6071088" cy="3602037"/>
          </a:xfrm>
          <a:custGeom>
            <a:avLst/>
            <a:gdLst>
              <a:gd name="T0" fmla="*/ 0 w 3629"/>
              <a:gd name="T1" fmla="*/ 2147483647 h 2269"/>
              <a:gd name="T2" fmla="*/ 2147483647 w 3629"/>
              <a:gd name="T3" fmla="*/ 2147483647 h 2269"/>
              <a:gd name="T4" fmla="*/ 2147483647 w 3629"/>
              <a:gd name="T5" fmla="*/ 2147483647 h 2269"/>
              <a:gd name="T6" fmla="*/ 0 60000 65536"/>
              <a:gd name="T7" fmla="*/ 0 60000 65536"/>
              <a:gd name="T8" fmla="*/ 0 60000 65536"/>
              <a:gd name="T9" fmla="*/ 0 w 3629"/>
              <a:gd name="T10" fmla="*/ 0 h 2269"/>
              <a:gd name="T11" fmla="*/ 3629 w 3629"/>
              <a:gd name="T12" fmla="*/ 2269 h 2269"/>
            </a:gdLst>
            <a:ahLst/>
            <a:cxnLst>
              <a:cxn ang="T6">
                <a:pos x="T0" y="T1"/>
              </a:cxn>
              <a:cxn ang="T7">
                <a:pos x="T2" y="T3"/>
              </a:cxn>
              <a:cxn ang="T8">
                <a:pos x="T4" y="T5"/>
              </a:cxn>
            </a:cxnLst>
            <a:rect l="T9" t="T10" r="T11" b="T12"/>
            <a:pathLst>
              <a:path w="3629" h="2269">
                <a:moveTo>
                  <a:pt x="0" y="2269"/>
                </a:moveTo>
                <a:cubicBezTo>
                  <a:pt x="219" y="1497"/>
                  <a:pt x="439" y="726"/>
                  <a:pt x="1044" y="363"/>
                </a:cubicBezTo>
                <a:cubicBezTo>
                  <a:pt x="1649" y="0"/>
                  <a:pt x="3198" y="136"/>
                  <a:pt x="3629" y="91"/>
                </a:cubicBezTo>
              </a:path>
            </a:pathLst>
          </a:custGeom>
          <a:noFill/>
          <a:ln w="44450">
            <a:solidFill>
              <a:srgbClr val="FF0000"/>
            </a:solidFill>
            <a:round/>
            <a:headEnd/>
            <a:tailEnd/>
          </a:ln>
        </p:spPr>
        <p:txBody>
          <a:bodyPr/>
          <a:lstStyle/>
          <a:p>
            <a:endParaRPr lang="tr-TR"/>
          </a:p>
        </p:txBody>
      </p:sp>
      <p:sp>
        <p:nvSpPr>
          <p:cNvPr id="108552" name="Text Box 32"/>
          <p:cNvSpPr txBox="1">
            <a:spLocks noChangeArrowheads="1"/>
          </p:cNvSpPr>
          <p:nvPr/>
        </p:nvSpPr>
        <p:spPr bwMode="auto">
          <a:xfrm>
            <a:off x="418761" y="1119189"/>
            <a:ext cx="567784" cy="400110"/>
          </a:xfrm>
          <a:prstGeom prst="rect">
            <a:avLst/>
          </a:prstGeom>
          <a:noFill/>
          <a:ln w="9525">
            <a:noFill/>
            <a:miter lim="800000"/>
            <a:headEnd/>
            <a:tailEnd/>
          </a:ln>
        </p:spPr>
        <p:txBody>
          <a:bodyPr wrap="none">
            <a:spAutoFit/>
          </a:bodyPr>
          <a:lstStyle/>
          <a:p>
            <a:pPr algn="ctr"/>
            <a:r>
              <a:rPr lang="tr-TR" altLang="tr-TR" sz="2000" b="1">
                <a:solidFill>
                  <a:srgbClr val="FF0066"/>
                </a:solidFill>
                <a:latin typeface="Arial" pitchFamily="34" charset="0"/>
              </a:rPr>
              <a:t>   V</a:t>
            </a:r>
          </a:p>
        </p:txBody>
      </p:sp>
      <p:sp>
        <p:nvSpPr>
          <p:cNvPr id="108553" name="Line 33"/>
          <p:cNvSpPr>
            <a:spLocks noChangeShapeType="1"/>
          </p:cNvSpPr>
          <p:nvPr/>
        </p:nvSpPr>
        <p:spPr bwMode="auto">
          <a:xfrm flipV="1">
            <a:off x="854320" y="2565400"/>
            <a:ext cx="3111011" cy="71438"/>
          </a:xfrm>
          <a:prstGeom prst="line">
            <a:avLst/>
          </a:prstGeom>
          <a:noFill/>
          <a:ln w="22225" cap="rnd">
            <a:solidFill>
              <a:srgbClr val="0000FF"/>
            </a:solidFill>
            <a:prstDash val="sysDot"/>
            <a:round/>
            <a:headEnd/>
            <a:tailEnd/>
          </a:ln>
        </p:spPr>
        <p:txBody>
          <a:bodyPr/>
          <a:lstStyle/>
          <a:p>
            <a:endParaRPr lang="tr-TR"/>
          </a:p>
        </p:txBody>
      </p:sp>
      <p:sp>
        <p:nvSpPr>
          <p:cNvPr id="108554" name="Line 36"/>
          <p:cNvSpPr>
            <a:spLocks noChangeShapeType="1"/>
          </p:cNvSpPr>
          <p:nvPr/>
        </p:nvSpPr>
        <p:spPr bwMode="auto">
          <a:xfrm>
            <a:off x="854320" y="4292600"/>
            <a:ext cx="605203" cy="0"/>
          </a:xfrm>
          <a:prstGeom prst="line">
            <a:avLst/>
          </a:prstGeom>
          <a:noFill/>
          <a:ln w="22225" cap="rnd">
            <a:solidFill>
              <a:srgbClr val="0000FF"/>
            </a:solidFill>
            <a:prstDash val="sysDot"/>
            <a:round/>
            <a:headEnd/>
            <a:tailEnd/>
          </a:ln>
        </p:spPr>
        <p:txBody>
          <a:bodyPr/>
          <a:lstStyle/>
          <a:p>
            <a:endParaRPr lang="tr-TR"/>
          </a:p>
        </p:txBody>
      </p:sp>
      <p:sp>
        <p:nvSpPr>
          <p:cNvPr id="108555" name="Line 37"/>
          <p:cNvSpPr>
            <a:spLocks noChangeShapeType="1"/>
          </p:cNvSpPr>
          <p:nvPr/>
        </p:nvSpPr>
        <p:spPr bwMode="auto">
          <a:xfrm>
            <a:off x="1459523" y="4292600"/>
            <a:ext cx="0" cy="1657350"/>
          </a:xfrm>
          <a:prstGeom prst="line">
            <a:avLst/>
          </a:prstGeom>
          <a:noFill/>
          <a:ln w="22225" cap="rnd">
            <a:solidFill>
              <a:srgbClr val="0000FF"/>
            </a:solidFill>
            <a:prstDash val="sysDot"/>
            <a:round/>
            <a:headEnd/>
            <a:tailEnd/>
          </a:ln>
        </p:spPr>
        <p:txBody>
          <a:bodyPr/>
          <a:lstStyle/>
          <a:p>
            <a:endParaRPr lang="tr-TR"/>
          </a:p>
        </p:txBody>
      </p:sp>
      <p:sp>
        <p:nvSpPr>
          <p:cNvPr id="108556" name="Text Box 38"/>
          <p:cNvSpPr txBox="1">
            <a:spLocks noChangeArrowheads="1"/>
          </p:cNvSpPr>
          <p:nvPr/>
        </p:nvSpPr>
        <p:spPr bwMode="auto">
          <a:xfrm>
            <a:off x="0" y="4005264"/>
            <a:ext cx="1081454" cy="701675"/>
          </a:xfrm>
          <a:prstGeom prst="rect">
            <a:avLst/>
          </a:prstGeom>
          <a:noFill/>
          <a:ln w="9525">
            <a:noFill/>
            <a:miter lim="800000"/>
            <a:headEnd/>
            <a:tailEnd/>
          </a:ln>
        </p:spPr>
        <p:txBody>
          <a:bodyPr>
            <a:spAutoFit/>
          </a:bodyPr>
          <a:lstStyle/>
          <a:p>
            <a:pPr algn="ctr"/>
            <a:r>
              <a:rPr lang="tr-TR" altLang="tr-TR" sz="2000" b="1" dirty="0" err="1" smtClean="0">
                <a:solidFill>
                  <a:srgbClr val="FF0066"/>
                </a:solidFill>
                <a:latin typeface="Arial" pitchFamily="34" charset="0"/>
              </a:rPr>
              <a:t>V</a:t>
            </a:r>
            <a:r>
              <a:rPr lang="tr-TR" altLang="tr-TR" sz="2000" b="1" baseline="-25000" dirty="0" err="1" smtClean="0">
                <a:solidFill>
                  <a:srgbClr val="FF0066"/>
                </a:solidFill>
                <a:latin typeface="Arial" pitchFamily="34" charset="0"/>
              </a:rPr>
              <a:t>max</a:t>
            </a:r>
            <a:endParaRPr lang="tr-TR" altLang="tr-TR" sz="2000" b="1" baseline="-25000" dirty="0">
              <a:solidFill>
                <a:srgbClr val="FF0066"/>
              </a:solidFill>
              <a:latin typeface="Arial" pitchFamily="34" charset="0"/>
            </a:endParaRPr>
          </a:p>
          <a:p>
            <a:pPr algn="ctr"/>
            <a:r>
              <a:rPr lang="tr-TR" altLang="tr-TR" sz="2000" b="1" baseline="-25000" dirty="0">
                <a:solidFill>
                  <a:srgbClr val="FF0066"/>
                </a:solidFill>
                <a:latin typeface="Arial" pitchFamily="34" charset="0"/>
              </a:rPr>
              <a:t>2</a:t>
            </a:r>
            <a:endParaRPr lang="tr-TR" altLang="tr-TR" sz="2000" b="1" dirty="0">
              <a:solidFill>
                <a:srgbClr val="FF0066"/>
              </a:solidFill>
              <a:latin typeface="Arial" pitchFamily="34" charset="0"/>
            </a:endParaRPr>
          </a:p>
        </p:txBody>
      </p:sp>
      <p:sp>
        <p:nvSpPr>
          <p:cNvPr id="108557" name="Line 41"/>
          <p:cNvSpPr>
            <a:spLocks noChangeShapeType="1"/>
          </p:cNvSpPr>
          <p:nvPr/>
        </p:nvSpPr>
        <p:spPr bwMode="auto">
          <a:xfrm>
            <a:off x="247651" y="4437063"/>
            <a:ext cx="530469" cy="0"/>
          </a:xfrm>
          <a:prstGeom prst="line">
            <a:avLst/>
          </a:prstGeom>
          <a:noFill/>
          <a:ln w="22225">
            <a:solidFill>
              <a:srgbClr val="FF0000"/>
            </a:solidFill>
            <a:round/>
            <a:headEnd/>
            <a:tailEnd/>
          </a:ln>
        </p:spPr>
        <p:txBody>
          <a:bodyPr/>
          <a:lstStyle/>
          <a:p>
            <a:endParaRPr lang="tr-TR"/>
          </a:p>
        </p:txBody>
      </p:sp>
      <p:sp>
        <p:nvSpPr>
          <p:cNvPr id="108558" name="Text Box 42"/>
          <p:cNvSpPr txBox="1">
            <a:spLocks noChangeArrowheads="1"/>
          </p:cNvSpPr>
          <p:nvPr/>
        </p:nvSpPr>
        <p:spPr bwMode="auto">
          <a:xfrm>
            <a:off x="127438" y="2414589"/>
            <a:ext cx="697627" cy="400110"/>
          </a:xfrm>
          <a:prstGeom prst="rect">
            <a:avLst/>
          </a:prstGeom>
          <a:noFill/>
          <a:ln w="9525">
            <a:noFill/>
            <a:miter lim="800000"/>
            <a:headEnd/>
            <a:tailEnd/>
          </a:ln>
        </p:spPr>
        <p:txBody>
          <a:bodyPr wrap="none">
            <a:spAutoFit/>
          </a:bodyPr>
          <a:lstStyle/>
          <a:p>
            <a:pPr algn="ctr"/>
            <a:r>
              <a:rPr lang="tr-TR" altLang="tr-TR" sz="2000" b="1" dirty="0" err="1" smtClean="0">
                <a:solidFill>
                  <a:srgbClr val="FF0066"/>
                </a:solidFill>
                <a:latin typeface="Arial" pitchFamily="34" charset="0"/>
              </a:rPr>
              <a:t>V</a:t>
            </a:r>
            <a:r>
              <a:rPr lang="tr-TR" altLang="tr-TR" sz="2000" b="1" baseline="-25000" dirty="0" err="1" smtClean="0">
                <a:solidFill>
                  <a:srgbClr val="FF0066"/>
                </a:solidFill>
                <a:latin typeface="Arial" pitchFamily="34" charset="0"/>
              </a:rPr>
              <a:t>max</a:t>
            </a:r>
            <a:endParaRPr lang="tr-TR" altLang="tr-TR" sz="2000" b="1" dirty="0">
              <a:solidFill>
                <a:srgbClr val="FF0066"/>
              </a:solidFill>
              <a:latin typeface="Arial" pitchFamily="34" charset="0"/>
            </a:endParaRPr>
          </a:p>
        </p:txBody>
      </p:sp>
      <p:sp>
        <p:nvSpPr>
          <p:cNvPr id="108559" name="Text Box 43"/>
          <p:cNvSpPr txBox="1">
            <a:spLocks noChangeArrowheads="1"/>
          </p:cNvSpPr>
          <p:nvPr/>
        </p:nvSpPr>
        <p:spPr bwMode="auto">
          <a:xfrm>
            <a:off x="538986" y="5872164"/>
            <a:ext cx="327334" cy="400110"/>
          </a:xfrm>
          <a:prstGeom prst="rect">
            <a:avLst/>
          </a:prstGeom>
          <a:noFill/>
          <a:ln w="9525">
            <a:noFill/>
            <a:miter lim="800000"/>
            <a:headEnd/>
            <a:tailEnd/>
          </a:ln>
        </p:spPr>
        <p:txBody>
          <a:bodyPr wrap="none">
            <a:spAutoFit/>
          </a:bodyPr>
          <a:lstStyle/>
          <a:p>
            <a:pPr algn="ctr"/>
            <a:r>
              <a:rPr lang="tr-TR" altLang="tr-TR" sz="2000" b="1">
                <a:solidFill>
                  <a:srgbClr val="0000FF"/>
                </a:solidFill>
                <a:latin typeface="Arial" pitchFamily="34" charset="0"/>
              </a:rPr>
              <a:t>0</a:t>
            </a:r>
          </a:p>
        </p:txBody>
      </p:sp>
      <p:sp>
        <p:nvSpPr>
          <p:cNvPr id="108560" name="Text Box 44"/>
          <p:cNvSpPr txBox="1">
            <a:spLocks noChangeArrowheads="1"/>
          </p:cNvSpPr>
          <p:nvPr/>
        </p:nvSpPr>
        <p:spPr bwMode="auto">
          <a:xfrm rot="16048615" flipV="1">
            <a:off x="-859700" y="3143630"/>
            <a:ext cx="2086208" cy="338554"/>
          </a:xfrm>
          <a:prstGeom prst="rect">
            <a:avLst/>
          </a:prstGeom>
          <a:noFill/>
          <a:ln w="9525">
            <a:noFill/>
            <a:miter lim="800000"/>
            <a:headEnd/>
            <a:tailEnd/>
          </a:ln>
        </p:spPr>
        <p:txBody>
          <a:bodyPr rot="10800000" wrap="square">
            <a:spAutoFit/>
          </a:bodyPr>
          <a:lstStyle/>
          <a:p>
            <a:pPr algn="ctr"/>
            <a:r>
              <a:rPr lang="tr-TR" altLang="tr-TR" sz="1600" b="1" dirty="0">
                <a:solidFill>
                  <a:srgbClr val="0000FF"/>
                </a:solidFill>
                <a:latin typeface="Arial" pitchFamily="34" charset="0"/>
              </a:rPr>
              <a:t>Reaksiyon hızı</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marL="271463" indent="-271463">
              <a:buNone/>
            </a:pPr>
            <a:r>
              <a:rPr lang="tr-TR" altLang="tr-TR" sz="3600" b="1" dirty="0" smtClean="0">
                <a:solidFill>
                  <a:srgbClr val="FF0000"/>
                </a:solidFill>
                <a:latin typeface="Times New Roman" pitchFamily="18" charset="0"/>
              </a:rPr>
              <a:t> </a:t>
            </a:r>
            <a:r>
              <a:rPr lang="tr-TR" altLang="tr-TR" sz="3600" b="1" dirty="0" err="1" smtClean="0">
                <a:solidFill>
                  <a:srgbClr val="FF0000"/>
                </a:solidFill>
                <a:latin typeface="Times New Roman" pitchFamily="18" charset="0"/>
              </a:rPr>
              <a:t>V</a:t>
            </a:r>
            <a:r>
              <a:rPr lang="tr-TR" altLang="tr-TR" sz="3600" b="1" baseline="-25000" dirty="0" err="1" smtClean="0">
                <a:solidFill>
                  <a:srgbClr val="FF0000"/>
                </a:solidFill>
                <a:latin typeface="Times New Roman" pitchFamily="18" charset="0"/>
              </a:rPr>
              <a:t>max</a:t>
            </a:r>
            <a:r>
              <a:rPr lang="tr-TR" altLang="tr-TR" sz="3600" b="1" baseline="-25000" dirty="0" smtClean="0">
                <a:solidFill>
                  <a:srgbClr val="FF0000"/>
                </a:solidFill>
                <a:latin typeface="Times New Roman" pitchFamily="18" charset="0"/>
              </a:rPr>
              <a:t> </a:t>
            </a:r>
            <a:r>
              <a:rPr lang="tr-TR" altLang="tr-TR" sz="3600" b="1" dirty="0" smtClean="0">
                <a:solidFill>
                  <a:srgbClr val="FF0000"/>
                </a:solidFill>
                <a:latin typeface="Times New Roman" pitchFamily="18" charset="0"/>
              </a:rPr>
              <a:t>: </a:t>
            </a:r>
          </a:p>
          <a:p>
            <a:pPr marL="271463" indent="-271463">
              <a:buClr>
                <a:srgbClr val="FF0000"/>
              </a:buClr>
              <a:buNone/>
            </a:pPr>
            <a:r>
              <a:rPr lang="tr-TR" altLang="tr-TR" dirty="0" smtClean="0">
                <a:solidFill>
                  <a:srgbClr val="FF0000"/>
                </a:solidFill>
                <a:latin typeface="Times New Roman" pitchFamily="18" charset="0"/>
              </a:rPr>
              <a:t>• </a:t>
            </a:r>
            <a:r>
              <a:rPr lang="tr-TR" altLang="tr-TR" dirty="0" smtClean="0">
                <a:solidFill>
                  <a:srgbClr val="000000"/>
                </a:solidFill>
                <a:latin typeface="Times New Roman" pitchFamily="18" charset="0"/>
              </a:rPr>
              <a:t>Katalizin ulaşabileceği en yüksek hız değeridir.</a:t>
            </a:r>
          </a:p>
          <a:p>
            <a:pPr marL="271463" indent="-271463">
              <a:buClr>
                <a:srgbClr val="FF0000"/>
              </a:buClr>
              <a:buNone/>
            </a:pPr>
            <a:r>
              <a:rPr lang="tr-TR" altLang="tr-TR" dirty="0" smtClean="0">
                <a:solidFill>
                  <a:srgbClr val="FF0000"/>
                </a:solidFill>
                <a:latin typeface="Times New Roman" pitchFamily="18" charset="0"/>
              </a:rPr>
              <a:t>• </a:t>
            </a:r>
            <a:r>
              <a:rPr lang="tr-TR" altLang="tr-TR" dirty="0" smtClean="0">
                <a:solidFill>
                  <a:srgbClr val="000000"/>
                </a:solidFill>
                <a:latin typeface="Times New Roman" pitchFamily="18" charset="0"/>
              </a:rPr>
              <a:t>Enzim bölgeleri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ile tam doygunluğa geçince </a:t>
            </a:r>
            <a:r>
              <a:rPr lang="tr-TR" altLang="tr-TR" b="1" dirty="0" err="1" smtClean="0">
                <a:solidFill>
                  <a:srgbClr val="000000"/>
                </a:solidFill>
                <a:latin typeface="Times New Roman" pitchFamily="18" charset="0"/>
              </a:rPr>
              <a:t>V</a:t>
            </a:r>
            <a:r>
              <a:rPr lang="tr-TR" altLang="tr-TR" b="1" baseline="-25000" dirty="0" err="1" smtClean="0">
                <a:solidFill>
                  <a:srgbClr val="000000"/>
                </a:solidFill>
                <a:latin typeface="Times New Roman" pitchFamily="18" charset="0"/>
              </a:rPr>
              <a:t>max</a:t>
            </a:r>
            <a:r>
              <a:rPr lang="tr-TR" altLang="tr-TR" b="1" dirty="0" err="1" smtClean="0">
                <a:solidFill>
                  <a:srgbClr val="000000"/>
                </a:solidFill>
                <a:latin typeface="Times New Roman" pitchFamily="18" charset="0"/>
              </a:rPr>
              <a:t>’</a:t>
            </a:r>
            <a:r>
              <a:rPr lang="tr-TR" altLang="tr-TR" dirty="0" err="1" smtClean="0">
                <a:solidFill>
                  <a:srgbClr val="000000"/>
                </a:solidFill>
                <a:latin typeface="Times New Roman" pitchFamily="18" charset="0"/>
              </a:rPr>
              <a:t>a</a:t>
            </a:r>
            <a:r>
              <a:rPr lang="tr-TR" altLang="tr-TR" dirty="0" smtClean="0">
                <a:solidFill>
                  <a:srgbClr val="000000"/>
                </a:solidFill>
                <a:latin typeface="Times New Roman" pitchFamily="18" charset="0"/>
              </a:rPr>
              <a:t>  ulaşılır.</a:t>
            </a:r>
          </a:p>
          <a:p>
            <a:pPr>
              <a:buClr>
                <a:srgbClr val="FF0000"/>
              </a:buClr>
              <a:buNone/>
            </a:pPr>
            <a:endParaRPr lang="tr-TR" altLang="tr-TR" b="1" dirty="0" smtClean="0">
              <a:solidFill>
                <a:srgbClr val="FF0066"/>
              </a:solidFill>
              <a:latin typeface="Times New Roman" pitchFamily="18" charset="0"/>
            </a:endParaRPr>
          </a:p>
          <a:p>
            <a:pPr>
              <a:buClr>
                <a:srgbClr val="FF0000"/>
              </a:buClr>
              <a:buNone/>
            </a:pPr>
            <a:r>
              <a:rPr lang="tr-TR" altLang="tr-TR" b="1" dirty="0" smtClean="0">
                <a:solidFill>
                  <a:srgbClr val="FF0000"/>
                </a:solidFill>
                <a:latin typeface="Times New Roman" pitchFamily="18" charset="0"/>
              </a:rPr>
              <a:t>K</a:t>
            </a:r>
            <a:r>
              <a:rPr lang="tr-TR" altLang="tr-TR" b="1" baseline="-25000" dirty="0" smtClean="0">
                <a:solidFill>
                  <a:srgbClr val="FF0000"/>
                </a:solidFill>
                <a:latin typeface="Times New Roman" pitchFamily="18" charset="0"/>
              </a:rPr>
              <a:t>m </a:t>
            </a:r>
            <a:r>
              <a:rPr lang="tr-TR" altLang="tr-TR" b="1" dirty="0" smtClean="0">
                <a:solidFill>
                  <a:srgbClr val="FF0000"/>
                </a:solidFill>
                <a:latin typeface="Times New Roman" pitchFamily="18" charset="0"/>
              </a:rPr>
              <a:t>: (</a:t>
            </a:r>
            <a:r>
              <a:rPr lang="tr-TR" altLang="tr-TR" b="1" dirty="0" err="1" smtClean="0">
                <a:solidFill>
                  <a:srgbClr val="FF0000"/>
                </a:solidFill>
                <a:latin typeface="Times New Roman" pitchFamily="18" charset="0"/>
              </a:rPr>
              <a:t>Michaelis</a:t>
            </a:r>
            <a:r>
              <a:rPr lang="tr-TR" altLang="tr-TR" b="1" dirty="0" smtClean="0">
                <a:solidFill>
                  <a:srgbClr val="FF0000"/>
                </a:solidFill>
                <a:latin typeface="Times New Roman" pitchFamily="18" charset="0"/>
              </a:rPr>
              <a:t>-</a:t>
            </a:r>
            <a:r>
              <a:rPr lang="tr-TR" altLang="tr-TR" b="1" dirty="0" err="1" smtClean="0">
                <a:solidFill>
                  <a:srgbClr val="FF0000"/>
                </a:solidFill>
                <a:latin typeface="Times New Roman" pitchFamily="18" charset="0"/>
              </a:rPr>
              <a:t>Menten</a:t>
            </a:r>
            <a:r>
              <a:rPr lang="tr-TR" altLang="tr-TR" b="1" dirty="0" smtClean="0">
                <a:solidFill>
                  <a:srgbClr val="FF0000"/>
                </a:solidFill>
                <a:latin typeface="Times New Roman" pitchFamily="18" charset="0"/>
              </a:rPr>
              <a:t> Sabiti)</a:t>
            </a:r>
          </a:p>
          <a:p>
            <a:pPr>
              <a:buClr>
                <a:srgbClr val="FF0000"/>
              </a:buClr>
              <a:buNone/>
            </a:pPr>
            <a:r>
              <a:rPr lang="tr-TR" altLang="tr-TR" dirty="0" smtClean="0">
                <a:solidFill>
                  <a:srgbClr val="FF0000"/>
                </a:solidFill>
                <a:latin typeface="Times New Roman" pitchFamily="18" charset="0"/>
              </a:rPr>
              <a:t>•</a:t>
            </a:r>
            <a:r>
              <a:rPr lang="tr-TR" altLang="tr-TR" dirty="0" smtClean="0">
                <a:solidFill>
                  <a:srgbClr val="000000"/>
                </a:solidFill>
                <a:latin typeface="Times New Roman" pitchFamily="18" charset="0"/>
              </a:rPr>
              <a:t> En yüksek hız </a:t>
            </a:r>
            <a:r>
              <a:rPr lang="tr-TR" altLang="tr-TR" b="1" dirty="0" smtClean="0">
                <a:latin typeface="Times New Roman" pitchFamily="18" charset="0"/>
              </a:rPr>
              <a:t>(</a:t>
            </a:r>
            <a:r>
              <a:rPr lang="tr-TR" altLang="tr-TR" b="1" dirty="0" err="1" smtClean="0">
                <a:latin typeface="Times New Roman" pitchFamily="18" charset="0"/>
              </a:rPr>
              <a:t>V</a:t>
            </a:r>
            <a:r>
              <a:rPr lang="tr-TR" altLang="tr-TR" b="1" baseline="-25000" dirty="0" err="1" smtClean="0">
                <a:latin typeface="Times New Roman" pitchFamily="18" charset="0"/>
              </a:rPr>
              <a:t>max</a:t>
            </a:r>
            <a:r>
              <a:rPr lang="tr-TR" altLang="tr-TR" b="1" dirty="0" smtClean="0">
                <a:latin typeface="Times New Roman" pitchFamily="18" charset="0"/>
              </a:rPr>
              <a:t>) </a:t>
            </a:r>
            <a:r>
              <a:rPr lang="tr-TR" altLang="tr-TR" dirty="0" smtClean="0">
                <a:solidFill>
                  <a:srgbClr val="000000"/>
                </a:solidFill>
                <a:latin typeface="Times New Roman" pitchFamily="18" charset="0"/>
              </a:rPr>
              <a:t>değerinin yarısına ulaşmak</a:t>
            </a:r>
          </a:p>
          <a:p>
            <a:pPr>
              <a:buClr>
                <a:srgbClr val="FF0000"/>
              </a:buClr>
              <a:buNone/>
            </a:pPr>
            <a:r>
              <a:rPr lang="tr-TR" altLang="tr-TR" dirty="0" smtClean="0">
                <a:solidFill>
                  <a:srgbClr val="000000"/>
                </a:solidFill>
                <a:latin typeface="Times New Roman" pitchFamily="18" charset="0"/>
              </a:rPr>
              <a:t>için gerekli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miktarıdır. </a:t>
            </a:r>
          </a:p>
          <a:p>
            <a:pPr>
              <a:buClr>
                <a:srgbClr val="FF0000"/>
              </a:buClr>
              <a:buNone/>
            </a:pPr>
            <a:r>
              <a:rPr lang="tr-TR" altLang="tr-TR" dirty="0" smtClean="0">
                <a:solidFill>
                  <a:srgbClr val="FF0000"/>
                </a:solidFill>
                <a:latin typeface="Times New Roman" pitchFamily="18" charset="0"/>
              </a:rPr>
              <a:t>•</a:t>
            </a:r>
            <a:r>
              <a:rPr lang="tr-TR" altLang="tr-TR" dirty="0" smtClean="0">
                <a:solidFill>
                  <a:srgbClr val="000000"/>
                </a:solidFill>
                <a:latin typeface="Times New Roman" pitchFamily="18" charset="0"/>
              </a:rPr>
              <a:t> Ortamda bulunan tüm enzim moleküllerinin aktif</a:t>
            </a:r>
          </a:p>
          <a:p>
            <a:pPr>
              <a:buClr>
                <a:srgbClr val="FF0000"/>
              </a:buClr>
              <a:buNone/>
            </a:pPr>
            <a:r>
              <a:rPr lang="tr-TR" altLang="tr-TR" dirty="0" smtClean="0">
                <a:solidFill>
                  <a:srgbClr val="000000"/>
                </a:solidFill>
                <a:latin typeface="Times New Roman" pitchFamily="18" charset="0"/>
              </a:rPr>
              <a:t>bölgelerinin yarısını dolduran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miktarıdır.</a:t>
            </a:r>
          </a:p>
          <a:p>
            <a:pPr>
              <a:buClr>
                <a:srgbClr val="FF0000"/>
              </a:buClr>
              <a:buNone/>
            </a:pPr>
            <a:r>
              <a:rPr lang="tr-TR" altLang="tr-TR" dirty="0" smtClean="0">
                <a:solidFill>
                  <a:srgbClr val="FF0000"/>
                </a:solidFill>
                <a:latin typeface="Times New Roman" pitchFamily="18" charset="0"/>
              </a:rPr>
              <a:t>•</a:t>
            </a:r>
            <a:r>
              <a:rPr lang="tr-TR" altLang="tr-TR" dirty="0" smtClean="0">
                <a:solidFill>
                  <a:srgbClr val="000000"/>
                </a:solidFill>
                <a:latin typeface="Times New Roman" pitchFamily="18" charset="0"/>
              </a:rPr>
              <a:t> K</a:t>
            </a:r>
            <a:r>
              <a:rPr lang="tr-TR" altLang="tr-TR" baseline="-25000" dirty="0" smtClean="0">
                <a:solidFill>
                  <a:srgbClr val="000000"/>
                </a:solidFill>
                <a:latin typeface="Times New Roman" pitchFamily="18" charset="0"/>
              </a:rPr>
              <a:t>m </a:t>
            </a:r>
            <a:r>
              <a:rPr lang="tr-TR" altLang="tr-TR" dirty="0" smtClean="0">
                <a:solidFill>
                  <a:srgbClr val="000000"/>
                </a:solidFill>
                <a:latin typeface="Times New Roman" pitchFamily="18" charset="0"/>
              </a:rPr>
              <a:t>değerini tam olarak bulabilmek için farklı</a:t>
            </a:r>
          </a:p>
          <a:p>
            <a:pPr>
              <a:buClr>
                <a:srgbClr val="FF0000"/>
              </a:buClr>
              <a:buNone/>
            </a:pPr>
            <a:r>
              <a:rPr lang="tr-TR" altLang="tr-TR" dirty="0" smtClean="0">
                <a:solidFill>
                  <a:srgbClr val="000000"/>
                </a:solidFill>
                <a:latin typeface="Times New Roman" pitchFamily="18" charset="0"/>
              </a:rPr>
              <a:t>konsantrasyonlarda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kullanılmalıdır. </a:t>
            </a:r>
          </a:p>
          <a:p>
            <a:pPr>
              <a:buClr>
                <a:srgbClr val="FF0000"/>
              </a:buClr>
              <a:buNone/>
            </a:pPr>
            <a:endParaRPr lang="tr-TR" altLang="tr-TR" dirty="0" smtClean="0">
              <a:solidFill>
                <a:srgbClr val="000000"/>
              </a:solidFill>
              <a:latin typeface="Times New Roman" pitchFamily="18" charset="0"/>
            </a:endParaRPr>
          </a:p>
          <a:p>
            <a:pPr>
              <a:buClr>
                <a:srgbClr val="FF0000"/>
              </a:buClr>
            </a:pPr>
            <a:endParaRPr lang="tr-TR" altLang="tr-TR" dirty="0" smtClean="0">
              <a:solidFill>
                <a:srgbClr val="000000"/>
              </a:solidFill>
              <a:latin typeface="Times New Roman" pitchFamily="18" charset="0"/>
            </a:endParaRPr>
          </a:p>
          <a:p>
            <a:pPr marL="271463" indent="-271463">
              <a:buClr>
                <a:srgbClr val="FF0000"/>
              </a:buClr>
              <a:buNone/>
            </a:pPr>
            <a:endParaRPr lang="tr-TR" altLang="tr-TR" dirty="0" smtClean="0">
              <a:solidFill>
                <a:srgbClr val="000000"/>
              </a:solidFill>
              <a:latin typeface="Times New Roman" pitchFamily="18" charset="0"/>
            </a:endParaRPr>
          </a:p>
          <a:p>
            <a:endParaRPr lang="tr-TR"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Clr>
                <a:srgbClr val="FF0000"/>
              </a:buClr>
            </a:pPr>
            <a:endParaRPr lang="tr-TR" altLang="tr-TR" dirty="0" smtClean="0">
              <a:solidFill>
                <a:srgbClr val="000000"/>
              </a:solidFill>
              <a:latin typeface="Times New Roman" pitchFamily="18" charset="0"/>
            </a:endParaRPr>
          </a:p>
          <a:p>
            <a:pPr>
              <a:buClr>
                <a:srgbClr val="FF0000"/>
              </a:buClr>
            </a:pPr>
            <a:endParaRPr lang="tr-TR" altLang="tr-TR" dirty="0" smtClean="0">
              <a:solidFill>
                <a:srgbClr val="000000"/>
              </a:solidFill>
              <a:latin typeface="Times New Roman" pitchFamily="18" charset="0"/>
            </a:endParaRPr>
          </a:p>
          <a:p>
            <a:pPr>
              <a:buClr>
                <a:srgbClr val="FF0000"/>
              </a:buClr>
            </a:pPr>
            <a:r>
              <a:rPr lang="tr-TR" altLang="tr-TR" dirty="0" smtClean="0">
                <a:solidFill>
                  <a:srgbClr val="000000"/>
                </a:solidFill>
                <a:latin typeface="Times New Roman" pitchFamily="18" charset="0"/>
              </a:rPr>
              <a:t>K</a:t>
            </a:r>
            <a:r>
              <a:rPr lang="tr-TR" altLang="tr-TR" baseline="-25000" dirty="0" smtClean="0">
                <a:solidFill>
                  <a:srgbClr val="000000"/>
                </a:solidFill>
                <a:latin typeface="Times New Roman" pitchFamily="18" charset="0"/>
              </a:rPr>
              <a:t>m </a:t>
            </a:r>
            <a:r>
              <a:rPr lang="tr-TR" altLang="tr-TR" dirty="0" smtClean="0">
                <a:solidFill>
                  <a:srgbClr val="000000"/>
                </a:solidFill>
                <a:latin typeface="Times New Roman" pitchFamily="18" charset="0"/>
              </a:rPr>
              <a:t>, bir enzime ve </a:t>
            </a:r>
            <a:r>
              <a:rPr lang="tr-TR" altLang="tr-TR" dirty="0" err="1" smtClean="0">
                <a:solidFill>
                  <a:srgbClr val="000000"/>
                </a:solidFill>
                <a:latin typeface="Times New Roman" pitchFamily="18" charset="0"/>
              </a:rPr>
              <a:t>substratına</a:t>
            </a:r>
            <a:r>
              <a:rPr lang="tr-TR" altLang="tr-TR" dirty="0" smtClean="0">
                <a:solidFill>
                  <a:srgbClr val="000000"/>
                </a:solidFill>
                <a:latin typeface="Times New Roman" pitchFamily="18" charset="0"/>
              </a:rPr>
              <a:t> </a:t>
            </a:r>
            <a:r>
              <a:rPr lang="tr-TR" altLang="tr-TR" b="1" u="sng" dirty="0" smtClean="0">
                <a:solidFill>
                  <a:srgbClr val="0000FF"/>
                </a:solidFill>
                <a:latin typeface="Times New Roman" pitchFamily="18" charset="0"/>
              </a:rPr>
              <a:t>özgüldür.</a:t>
            </a:r>
            <a:r>
              <a:rPr lang="tr-TR" altLang="tr-TR" u="sng" dirty="0" smtClean="0">
                <a:solidFill>
                  <a:srgbClr val="0000FF"/>
                </a:solidFill>
                <a:latin typeface="Times New Roman" pitchFamily="18" charset="0"/>
              </a:rPr>
              <a:t> </a:t>
            </a:r>
          </a:p>
          <a:p>
            <a:pPr>
              <a:buClr>
                <a:srgbClr val="FF0000"/>
              </a:buClr>
            </a:pPr>
            <a:r>
              <a:rPr lang="tr-TR" altLang="tr-TR" dirty="0" smtClean="0">
                <a:solidFill>
                  <a:srgbClr val="000000"/>
                </a:solidFill>
                <a:latin typeface="Times New Roman" pitchFamily="18" charset="0"/>
              </a:rPr>
              <a:t>Enzimin </a:t>
            </a:r>
            <a:r>
              <a:rPr lang="tr-TR" altLang="tr-TR" dirty="0" err="1" smtClean="0">
                <a:solidFill>
                  <a:srgbClr val="000000"/>
                </a:solidFill>
                <a:latin typeface="Times New Roman" pitchFamily="18" charset="0"/>
              </a:rPr>
              <a:t>substratına</a:t>
            </a:r>
            <a:r>
              <a:rPr lang="tr-TR" altLang="tr-TR" dirty="0" smtClean="0">
                <a:solidFill>
                  <a:srgbClr val="000000"/>
                </a:solidFill>
                <a:latin typeface="Times New Roman" pitchFamily="18" charset="0"/>
              </a:rPr>
              <a:t> </a:t>
            </a:r>
            <a:r>
              <a:rPr lang="tr-TR" altLang="tr-TR" b="1" dirty="0" smtClean="0">
                <a:solidFill>
                  <a:srgbClr val="0000FF"/>
                </a:solidFill>
                <a:latin typeface="Times New Roman" pitchFamily="18" charset="0"/>
              </a:rPr>
              <a:t>ilgisini(</a:t>
            </a:r>
            <a:r>
              <a:rPr lang="tr-TR" altLang="tr-TR" b="1" dirty="0" err="1" smtClean="0">
                <a:solidFill>
                  <a:srgbClr val="0000FF"/>
                </a:solidFill>
                <a:latin typeface="Times New Roman" pitchFamily="18" charset="0"/>
              </a:rPr>
              <a:t>affinitesi</a:t>
            </a:r>
            <a:r>
              <a:rPr lang="tr-TR" altLang="tr-TR" b="1" dirty="0" smtClean="0">
                <a:solidFill>
                  <a:srgbClr val="0000FF"/>
                </a:solidFill>
                <a:latin typeface="Times New Roman" pitchFamily="18" charset="0"/>
              </a:rPr>
              <a:t>)</a:t>
            </a:r>
            <a:r>
              <a:rPr lang="tr-TR" altLang="tr-TR" dirty="0" smtClean="0">
                <a:solidFill>
                  <a:srgbClr val="000000"/>
                </a:solidFill>
                <a:latin typeface="Times New Roman" pitchFamily="18" charset="0"/>
              </a:rPr>
              <a:t> yansıtır.</a:t>
            </a:r>
            <a:endParaRPr lang="tr-TR" altLang="tr-TR" dirty="0" smtClean="0">
              <a:solidFill>
                <a:srgbClr val="0000FF"/>
              </a:solidFill>
              <a:latin typeface="Times New Roman" pitchFamily="18" charset="0"/>
            </a:endParaRPr>
          </a:p>
          <a:p>
            <a:pPr>
              <a:buClr>
                <a:srgbClr val="FF0000"/>
              </a:buClr>
            </a:pPr>
            <a:r>
              <a:rPr lang="tr-TR" altLang="tr-TR" dirty="0" smtClean="0">
                <a:solidFill>
                  <a:srgbClr val="0000FF"/>
                </a:solidFill>
                <a:latin typeface="Times New Roman" pitchFamily="18" charset="0"/>
              </a:rPr>
              <a:t>K</a:t>
            </a:r>
            <a:r>
              <a:rPr lang="tr-TR" altLang="tr-TR" baseline="-25000" dirty="0" smtClean="0">
                <a:solidFill>
                  <a:srgbClr val="0000FF"/>
                </a:solidFill>
                <a:latin typeface="Times New Roman" pitchFamily="18" charset="0"/>
              </a:rPr>
              <a:t>m </a:t>
            </a:r>
            <a:r>
              <a:rPr lang="tr-TR" altLang="tr-TR" dirty="0" smtClean="0">
                <a:solidFill>
                  <a:srgbClr val="0000FF"/>
                </a:solidFill>
                <a:latin typeface="Times New Roman" pitchFamily="18" charset="0"/>
              </a:rPr>
              <a:t>, enzim-</a:t>
            </a:r>
            <a:r>
              <a:rPr lang="tr-TR" altLang="tr-TR" dirty="0" err="1" smtClean="0">
                <a:solidFill>
                  <a:srgbClr val="0000FF"/>
                </a:solidFill>
                <a:latin typeface="Times New Roman" pitchFamily="18" charset="0"/>
              </a:rPr>
              <a:t>substrat</a:t>
            </a:r>
            <a:r>
              <a:rPr lang="tr-TR" altLang="tr-TR" dirty="0" smtClean="0">
                <a:solidFill>
                  <a:srgbClr val="0000FF"/>
                </a:solidFill>
                <a:latin typeface="Times New Roman" pitchFamily="18" charset="0"/>
              </a:rPr>
              <a:t> ilişkisinde bir ölçüdür ve </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ES</a:t>
            </a:r>
            <a:r>
              <a:rPr lang="en-US" altLang="tr-TR" dirty="0" smtClean="0">
                <a:solidFill>
                  <a:srgbClr val="000000"/>
                </a:solidFill>
                <a:latin typeface="Times New Roman" pitchFamily="18" charset="0"/>
                <a:cs typeface="Times New Roman" pitchFamily="18" charset="0"/>
              </a:rPr>
              <a:t>]</a:t>
            </a:r>
            <a:r>
              <a:rPr lang="tr-TR" altLang="tr-TR" dirty="0" smtClean="0">
                <a:solidFill>
                  <a:srgbClr val="000000"/>
                </a:solidFill>
                <a:latin typeface="Times New Roman" pitchFamily="18" charset="0"/>
                <a:cs typeface="Times New Roman" pitchFamily="18" charset="0"/>
              </a:rPr>
              <a:t> kompleksinin karalılığını belirtir.</a:t>
            </a:r>
            <a:endParaRPr lang="tr-TR" altLang="tr-TR" dirty="0" smtClean="0">
              <a:solidFill>
                <a:srgbClr val="FF3399"/>
              </a:solidFill>
              <a:latin typeface="Times New Roman" pitchFamily="18" charset="0"/>
            </a:endParaRPr>
          </a:p>
          <a:p>
            <a:pPr>
              <a:buClr>
                <a:srgbClr val="FF0000"/>
              </a:buClr>
            </a:pPr>
            <a:r>
              <a:rPr lang="tr-TR" altLang="tr-TR" dirty="0" smtClean="0">
                <a:solidFill>
                  <a:srgbClr val="000000"/>
                </a:solidFill>
                <a:latin typeface="Times New Roman" pitchFamily="18" charset="0"/>
              </a:rPr>
              <a:t>K</a:t>
            </a:r>
            <a:r>
              <a:rPr lang="tr-TR" altLang="tr-TR" baseline="-25000" dirty="0" smtClean="0">
                <a:solidFill>
                  <a:srgbClr val="000000"/>
                </a:solidFill>
                <a:latin typeface="Times New Roman" pitchFamily="18" charset="0"/>
              </a:rPr>
              <a:t>m </a:t>
            </a:r>
            <a:r>
              <a:rPr lang="tr-TR" altLang="tr-TR" dirty="0" smtClean="0">
                <a:solidFill>
                  <a:srgbClr val="000000"/>
                </a:solidFill>
                <a:latin typeface="Times New Roman" pitchFamily="18" charset="0"/>
              </a:rPr>
              <a:t>= </a:t>
            </a:r>
            <a:r>
              <a:rPr lang="tr-TR" altLang="tr-TR" dirty="0" err="1" smtClean="0">
                <a:solidFill>
                  <a:srgbClr val="000000"/>
                </a:solidFill>
                <a:latin typeface="Times New Roman" pitchFamily="18" charset="0"/>
              </a:rPr>
              <a:t>mol</a:t>
            </a:r>
            <a:r>
              <a:rPr lang="tr-TR" altLang="tr-TR" dirty="0" smtClean="0">
                <a:solidFill>
                  <a:srgbClr val="000000"/>
                </a:solidFill>
                <a:latin typeface="Times New Roman" pitchFamily="18" charset="0"/>
              </a:rPr>
              <a:t>/L olarak ifade edilir. Bir çok enzim için bu değer 10</a:t>
            </a:r>
            <a:r>
              <a:rPr lang="tr-TR" altLang="tr-TR" baseline="30000" dirty="0" smtClean="0">
                <a:solidFill>
                  <a:srgbClr val="000000"/>
                </a:solidFill>
                <a:latin typeface="Times New Roman" pitchFamily="18" charset="0"/>
              </a:rPr>
              <a:t>-3</a:t>
            </a:r>
            <a:r>
              <a:rPr lang="tr-TR" altLang="tr-TR" dirty="0" smtClean="0">
                <a:solidFill>
                  <a:srgbClr val="000000"/>
                </a:solidFill>
                <a:latin typeface="Times New Roman" pitchFamily="18" charset="0"/>
              </a:rPr>
              <a:t> – 10</a:t>
            </a:r>
            <a:r>
              <a:rPr lang="tr-TR" altLang="tr-TR" baseline="30000" dirty="0" smtClean="0">
                <a:solidFill>
                  <a:srgbClr val="000000"/>
                </a:solidFill>
                <a:latin typeface="Times New Roman" pitchFamily="18" charset="0"/>
              </a:rPr>
              <a:t>-5 </a:t>
            </a:r>
            <a:r>
              <a:rPr lang="tr-TR" altLang="tr-TR" dirty="0" smtClean="0">
                <a:solidFill>
                  <a:srgbClr val="000000"/>
                </a:solidFill>
                <a:latin typeface="Times New Roman" pitchFamily="18" charset="0"/>
              </a:rPr>
              <a:t> </a:t>
            </a:r>
            <a:r>
              <a:rPr lang="tr-TR" altLang="tr-TR" dirty="0" err="1" smtClean="0">
                <a:solidFill>
                  <a:srgbClr val="000000"/>
                </a:solidFill>
                <a:latin typeface="Times New Roman" pitchFamily="18" charset="0"/>
              </a:rPr>
              <a:t>mol</a:t>
            </a:r>
            <a:r>
              <a:rPr lang="tr-TR" altLang="tr-TR" dirty="0" smtClean="0">
                <a:solidFill>
                  <a:srgbClr val="000000"/>
                </a:solidFill>
                <a:latin typeface="Times New Roman" pitchFamily="18" charset="0"/>
              </a:rPr>
              <a:t>/L arasında değişir.</a:t>
            </a:r>
            <a:endParaRPr lang="tr-T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idx="1"/>
          </p:nvPr>
        </p:nvSpPr>
        <p:spPr>
          <a:xfrm>
            <a:off x="0" y="1"/>
            <a:ext cx="8686800" cy="6524625"/>
          </a:xfrm>
        </p:spPr>
        <p:txBody>
          <a:bodyPr/>
          <a:lstStyle/>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FontTx/>
              <a:buNone/>
            </a:pPr>
            <a:endParaRPr lang="tr-TR" altLang="tr-TR" sz="2400" dirty="0" smtClean="0">
              <a:latin typeface="Times New Roman" pitchFamily="18" charset="0"/>
            </a:endParaRPr>
          </a:p>
          <a:p>
            <a:pPr eaLnBrk="1" hangingPunct="1">
              <a:lnSpc>
                <a:spcPct val="90000"/>
              </a:lnSpc>
              <a:buClr>
                <a:srgbClr val="000000"/>
              </a:buClr>
              <a:buFont typeface="Wingdings" pitchFamily="2" charset="2"/>
              <a:buChar char="§"/>
            </a:pPr>
            <a:r>
              <a:rPr lang="tr-TR" altLang="tr-TR" sz="2400" dirty="0" smtClean="0">
                <a:solidFill>
                  <a:srgbClr val="000000"/>
                </a:solidFill>
                <a:latin typeface="Times New Roman" pitchFamily="18" charset="0"/>
              </a:rPr>
              <a:t>Enzim </a:t>
            </a:r>
            <a:r>
              <a:rPr lang="tr-TR" altLang="tr-TR" sz="2400" dirty="0" err="1" smtClean="0">
                <a:solidFill>
                  <a:srgbClr val="000000"/>
                </a:solidFill>
                <a:latin typeface="Times New Roman" pitchFamily="18" charset="0"/>
              </a:rPr>
              <a:t>a’nın</a:t>
            </a:r>
            <a:r>
              <a:rPr lang="tr-TR" altLang="tr-TR" sz="2400" dirty="0" smtClean="0">
                <a:solidFill>
                  <a:srgbClr val="000000"/>
                </a:solidFill>
                <a:latin typeface="Times New Roman" pitchFamily="18" charset="0"/>
              </a:rPr>
              <a:t> küçük K</a:t>
            </a:r>
            <a:r>
              <a:rPr lang="tr-TR" altLang="tr-TR" sz="2400" baseline="-25000" dirty="0" smtClean="0">
                <a:solidFill>
                  <a:srgbClr val="000000"/>
                </a:solidFill>
                <a:latin typeface="Times New Roman" pitchFamily="18" charset="0"/>
              </a:rPr>
              <a:t>m </a:t>
            </a:r>
            <a:r>
              <a:rPr lang="tr-TR" altLang="tr-TR" sz="2400" dirty="0" smtClean="0">
                <a:solidFill>
                  <a:srgbClr val="000000"/>
                </a:solidFill>
                <a:latin typeface="Times New Roman" pitchFamily="18" charset="0"/>
              </a:rPr>
              <a:t>‘i, enzimin </a:t>
            </a:r>
            <a:r>
              <a:rPr lang="tr-TR" altLang="tr-TR" sz="2400" dirty="0" err="1" smtClean="0">
                <a:solidFill>
                  <a:srgbClr val="000000"/>
                </a:solidFill>
                <a:latin typeface="Times New Roman" pitchFamily="18" charset="0"/>
              </a:rPr>
              <a:t>substrata</a:t>
            </a:r>
            <a:r>
              <a:rPr lang="tr-TR" altLang="tr-TR" sz="2400" dirty="0" smtClean="0">
                <a:solidFill>
                  <a:srgbClr val="000000"/>
                </a:solidFill>
                <a:latin typeface="Times New Roman" pitchFamily="18" charset="0"/>
              </a:rPr>
              <a:t> ilgisinin yüksek olduğunu yansıtır.</a:t>
            </a:r>
          </a:p>
          <a:p>
            <a:pPr eaLnBrk="1" hangingPunct="1">
              <a:lnSpc>
                <a:spcPct val="90000"/>
              </a:lnSpc>
              <a:buClr>
                <a:srgbClr val="FF3399"/>
              </a:buClr>
              <a:buFont typeface="Wingdings" pitchFamily="2" charset="2"/>
              <a:buChar char="§"/>
            </a:pPr>
            <a:r>
              <a:rPr lang="tr-TR" altLang="tr-TR" sz="2400" dirty="0" smtClean="0">
                <a:solidFill>
                  <a:srgbClr val="FF3399"/>
                </a:solidFill>
                <a:latin typeface="Times New Roman" pitchFamily="18" charset="0"/>
              </a:rPr>
              <a:t>Enzim </a:t>
            </a:r>
            <a:r>
              <a:rPr lang="tr-TR" altLang="tr-TR" sz="2400" dirty="0" err="1" smtClean="0">
                <a:solidFill>
                  <a:srgbClr val="FF3399"/>
                </a:solidFill>
                <a:latin typeface="Times New Roman" pitchFamily="18" charset="0"/>
              </a:rPr>
              <a:t>b’nin</a:t>
            </a:r>
            <a:r>
              <a:rPr lang="tr-TR" altLang="tr-TR" sz="2400" dirty="0" smtClean="0">
                <a:latin typeface="Times New Roman" pitchFamily="18" charset="0"/>
              </a:rPr>
              <a:t> </a:t>
            </a:r>
            <a:r>
              <a:rPr lang="tr-TR" altLang="tr-TR" sz="2400" dirty="0" smtClean="0">
                <a:solidFill>
                  <a:srgbClr val="000000"/>
                </a:solidFill>
                <a:latin typeface="Times New Roman" pitchFamily="18" charset="0"/>
              </a:rPr>
              <a:t>büyük </a:t>
            </a:r>
            <a:r>
              <a:rPr lang="tr-TR" altLang="tr-TR" sz="2400" dirty="0" err="1" smtClean="0">
                <a:solidFill>
                  <a:srgbClr val="000000"/>
                </a:solidFill>
                <a:latin typeface="Times New Roman" pitchFamily="18" charset="0"/>
              </a:rPr>
              <a:t>K</a:t>
            </a:r>
            <a:r>
              <a:rPr lang="tr-TR" altLang="tr-TR" sz="2400" baseline="-25000" dirty="0" err="1" smtClean="0">
                <a:solidFill>
                  <a:srgbClr val="000000"/>
                </a:solidFill>
                <a:latin typeface="Times New Roman" pitchFamily="18" charset="0"/>
              </a:rPr>
              <a:t>m</a:t>
            </a:r>
            <a:r>
              <a:rPr lang="tr-TR" altLang="tr-TR" sz="2400" dirty="0" err="1" smtClean="0">
                <a:solidFill>
                  <a:srgbClr val="000000"/>
                </a:solidFill>
                <a:latin typeface="Times New Roman" pitchFamily="18" charset="0"/>
              </a:rPr>
              <a:t>’i</a:t>
            </a:r>
            <a:r>
              <a:rPr lang="tr-TR" altLang="tr-TR" sz="2400" dirty="0" smtClean="0">
                <a:solidFill>
                  <a:srgbClr val="000000"/>
                </a:solidFill>
                <a:latin typeface="Times New Roman" pitchFamily="18" charset="0"/>
              </a:rPr>
              <a:t>, enzimin </a:t>
            </a:r>
            <a:r>
              <a:rPr lang="tr-TR" altLang="tr-TR" sz="2400" dirty="0" err="1" smtClean="0">
                <a:solidFill>
                  <a:srgbClr val="000000"/>
                </a:solidFill>
                <a:latin typeface="Times New Roman" pitchFamily="18" charset="0"/>
              </a:rPr>
              <a:t>substrata</a:t>
            </a:r>
            <a:r>
              <a:rPr lang="tr-TR" altLang="tr-TR" sz="2400" dirty="0" smtClean="0">
                <a:solidFill>
                  <a:srgbClr val="000000"/>
                </a:solidFill>
                <a:latin typeface="Times New Roman" pitchFamily="18" charset="0"/>
              </a:rPr>
              <a:t> olan ilgisinin az olduğunu yansıtır.</a:t>
            </a:r>
          </a:p>
        </p:txBody>
      </p:sp>
      <p:sp>
        <p:nvSpPr>
          <p:cNvPr id="112643" name="Line 6"/>
          <p:cNvSpPr>
            <a:spLocks noChangeShapeType="1"/>
          </p:cNvSpPr>
          <p:nvPr/>
        </p:nvSpPr>
        <p:spPr bwMode="auto">
          <a:xfrm flipV="1">
            <a:off x="1182566" y="836613"/>
            <a:ext cx="0" cy="3384550"/>
          </a:xfrm>
          <a:prstGeom prst="line">
            <a:avLst/>
          </a:prstGeom>
          <a:noFill/>
          <a:ln w="22225">
            <a:solidFill>
              <a:srgbClr val="000000"/>
            </a:solidFill>
            <a:round/>
            <a:headEnd/>
            <a:tailEnd type="triangle" w="med" len="med"/>
          </a:ln>
        </p:spPr>
        <p:txBody>
          <a:bodyPr/>
          <a:lstStyle/>
          <a:p>
            <a:endParaRPr lang="tr-TR"/>
          </a:p>
        </p:txBody>
      </p:sp>
      <p:sp>
        <p:nvSpPr>
          <p:cNvPr id="112644" name="Line 7"/>
          <p:cNvSpPr>
            <a:spLocks noChangeShapeType="1"/>
          </p:cNvSpPr>
          <p:nvPr/>
        </p:nvSpPr>
        <p:spPr bwMode="auto">
          <a:xfrm>
            <a:off x="1182566" y="4221163"/>
            <a:ext cx="3323492" cy="0"/>
          </a:xfrm>
          <a:prstGeom prst="line">
            <a:avLst/>
          </a:prstGeom>
          <a:noFill/>
          <a:ln w="22225">
            <a:solidFill>
              <a:srgbClr val="000000"/>
            </a:solidFill>
            <a:round/>
            <a:headEnd/>
            <a:tailEnd type="triangle" w="med" len="med"/>
          </a:ln>
        </p:spPr>
        <p:txBody>
          <a:bodyPr/>
          <a:lstStyle/>
          <a:p>
            <a:endParaRPr lang="tr-TR"/>
          </a:p>
        </p:txBody>
      </p:sp>
      <p:sp>
        <p:nvSpPr>
          <p:cNvPr id="112645" name="Text Box 8"/>
          <p:cNvSpPr txBox="1">
            <a:spLocks noChangeArrowheads="1"/>
          </p:cNvSpPr>
          <p:nvPr/>
        </p:nvSpPr>
        <p:spPr bwMode="auto">
          <a:xfrm>
            <a:off x="4381500" y="3860800"/>
            <a:ext cx="722435" cy="369332"/>
          </a:xfrm>
          <a:prstGeom prst="rect">
            <a:avLst/>
          </a:prstGeom>
          <a:noFill/>
          <a:ln w="9525">
            <a:noFill/>
            <a:miter lim="800000"/>
            <a:headEnd/>
            <a:tailEnd/>
          </a:ln>
        </p:spPr>
        <p:txBody>
          <a:bodyPr>
            <a:spAutoFit/>
          </a:bodyPr>
          <a:lstStyle/>
          <a:p>
            <a:pPr algn="ctr" eaLnBrk="1" hangingPunct="1"/>
            <a:r>
              <a:rPr lang="en-US" altLang="tr-TR" b="1">
                <a:solidFill>
                  <a:srgbClr val="0000FF"/>
                </a:solidFill>
                <a:cs typeface="Times New Roman" pitchFamily="18" charset="0"/>
              </a:rPr>
              <a:t>[</a:t>
            </a:r>
            <a:r>
              <a:rPr lang="tr-TR" altLang="tr-TR" b="1">
                <a:solidFill>
                  <a:srgbClr val="0000FF"/>
                </a:solidFill>
                <a:cs typeface="Times New Roman" pitchFamily="18" charset="0"/>
              </a:rPr>
              <a:t>S</a:t>
            </a:r>
            <a:r>
              <a:rPr lang="en-US" altLang="tr-TR" b="1">
                <a:solidFill>
                  <a:srgbClr val="0000FF"/>
                </a:solidFill>
                <a:cs typeface="Times New Roman" pitchFamily="18" charset="0"/>
              </a:rPr>
              <a:t>]</a:t>
            </a:r>
          </a:p>
        </p:txBody>
      </p:sp>
      <p:sp>
        <p:nvSpPr>
          <p:cNvPr id="112646" name="Text Box 10"/>
          <p:cNvSpPr txBox="1">
            <a:spLocks noChangeArrowheads="1"/>
          </p:cNvSpPr>
          <p:nvPr/>
        </p:nvSpPr>
        <p:spPr bwMode="auto">
          <a:xfrm>
            <a:off x="624253" y="425450"/>
            <a:ext cx="320921" cy="369332"/>
          </a:xfrm>
          <a:prstGeom prst="rect">
            <a:avLst/>
          </a:prstGeom>
          <a:noFill/>
          <a:ln w="9525">
            <a:noFill/>
            <a:miter lim="800000"/>
            <a:headEnd/>
            <a:tailEnd/>
          </a:ln>
        </p:spPr>
        <p:txBody>
          <a:bodyPr wrap="none">
            <a:spAutoFit/>
          </a:bodyPr>
          <a:lstStyle/>
          <a:p>
            <a:pPr algn="ctr" eaLnBrk="1" hangingPunct="1"/>
            <a:r>
              <a:rPr lang="tr-TR" altLang="tr-TR" b="1">
                <a:solidFill>
                  <a:srgbClr val="0000FF"/>
                </a:solidFill>
              </a:rPr>
              <a:t>V</a:t>
            </a:r>
          </a:p>
        </p:txBody>
      </p:sp>
      <p:sp>
        <p:nvSpPr>
          <p:cNvPr id="112647" name="Freeform 13"/>
          <p:cNvSpPr>
            <a:spLocks/>
          </p:cNvSpPr>
          <p:nvPr/>
        </p:nvSpPr>
        <p:spPr bwMode="auto">
          <a:xfrm>
            <a:off x="1182566" y="1844676"/>
            <a:ext cx="2990850" cy="2411413"/>
          </a:xfrm>
          <a:custGeom>
            <a:avLst/>
            <a:gdLst>
              <a:gd name="T0" fmla="*/ 0 w 2041"/>
              <a:gd name="T1" fmla="*/ 2147483647 h 1519"/>
              <a:gd name="T2" fmla="*/ 2147483647 w 2041"/>
              <a:gd name="T3" fmla="*/ 2147483647 h 1519"/>
              <a:gd name="T4" fmla="*/ 2147483647 w 2041"/>
              <a:gd name="T5" fmla="*/ 2147483647 h 1519"/>
              <a:gd name="T6" fmla="*/ 0 60000 65536"/>
              <a:gd name="T7" fmla="*/ 0 60000 65536"/>
              <a:gd name="T8" fmla="*/ 0 60000 65536"/>
              <a:gd name="T9" fmla="*/ 0 w 2041"/>
              <a:gd name="T10" fmla="*/ 0 h 1519"/>
              <a:gd name="T11" fmla="*/ 2041 w 2041"/>
              <a:gd name="T12" fmla="*/ 1519 h 1519"/>
            </a:gdLst>
            <a:ahLst/>
            <a:cxnLst>
              <a:cxn ang="T6">
                <a:pos x="T0" y="T1"/>
              </a:cxn>
              <a:cxn ang="T7">
                <a:pos x="T2" y="T3"/>
              </a:cxn>
              <a:cxn ang="T8">
                <a:pos x="T4" y="T5"/>
              </a:cxn>
            </a:cxnLst>
            <a:rect l="T9" t="T10" r="T11" b="T12"/>
            <a:pathLst>
              <a:path w="2041" h="1519">
                <a:moveTo>
                  <a:pt x="0" y="1519"/>
                </a:moveTo>
                <a:cubicBezTo>
                  <a:pt x="34" y="1008"/>
                  <a:pt x="68" y="498"/>
                  <a:pt x="408" y="249"/>
                </a:cubicBezTo>
                <a:cubicBezTo>
                  <a:pt x="748" y="0"/>
                  <a:pt x="1769" y="60"/>
                  <a:pt x="2041" y="22"/>
                </a:cubicBezTo>
              </a:path>
            </a:pathLst>
          </a:custGeom>
          <a:noFill/>
          <a:ln w="38100">
            <a:solidFill>
              <a:srgbClr val="000000"/>
            </a:solidFill>
            <a:round/>
            <a:headEnd/>
            <a:tailEnd/>
          </a:ln>
        </p:spPr>
        <p:txBody>
          <a:bodyPr/>
          <a:lstStyle/>
          <a:p>
            <a:endParaRPr lang="tr-TR"/>
          </a:p>
        </p:txBody>
      </p:sp>
      <p:sp>
        <p:nvSpPr>
          <p:cNvPr id="112648" name="Freeform 14"/>
          <p:cNvSpPr>
            <a:spLocks/>
          </p:cNvSpPr>
          <p:nvPr/>
        </p:nvSpPr>
        <p:spPr bwMode="auto">
          <a:xfrm>
            <a:off x="1182566" y="1916114"/>
            <a:ext cx="2990850" cy="2232025"/>
          </a:xfrm>
          <a:custGeom>
            <a:avLst/>
            <a:gdLst>
              <a:gd name="T0" fmla="*/ 0 w 2041"/>
              <a:gd name="T1" fmla="*/ 2147483647 h 1406"/>
              <a:gd name="T2" fmla="*/ 2147483647 w 2041"/>
              <a:gd name="T3" fmla="*/ 2147483647 h 1406"/>
              <a:gd name="T4" fmla="*/ 2147483647 w 2041"/>
              <a:gd name="T5" fmla="*/ 0 h 1406"/>
              <a:gd name="T6" fmla="*/ 0 60000 65536"/>
              <a:gd name="T7" fmla="*/ 0 60000 65536"/>
              <a:gd name="T8" fmla="*/ 0 60000 65536"/>
              <a:gd name="T9" fmla="*/ 0 w 2041"/>
              <a:gd name="T10" fmla="*/ 0 h 1406"/>
              <a:gd name="T11" fmla="*/ 2041 w 2041"/>
              <a:gd name="T12" fmla="*/ 1406 h 1406"/>
            </a:gdLst>
            <a:ahLst/>
            <a:cxnLst>
              <a:cxn ang="T6">
                <a:pos x="T0" y="T1"/>
              </a:cxn>
              <a:cxn ang="T7">
                <a:pos x="T2" y="T3"/>
              </a:cxn>
              <a:cxn ang="T8">
                <a:pos x="T4" y="T5"/>
              </a:cxn>
            </a:cxnLst>
            <a:rect l="T9" t="T10" r="T11" b="T12"/>
            <a:pathLst>
              <a:path w="2041" h="1406">
                <a:moveTo>
                  <a:pt x="0" y="1406"/>
                </a:moveTo>
                <a:cubicBezTo>
                  <a:pt x="261" y="956"/>
                  <a:pt x="522" y="506"/>
                  <a:pt x="862" y="272"/>
                </a:cubicBezTo>
                <a:cubicBezTo>
                  <a:pt x="1202" y="38"/>
                  <a:pt x="1845" y="45"/>
                  <a:pt x="2041" y="0"/>
                </a:cubicBezTo>
              </a:path>
            </a:pathLst>
          </a:custGeom>
          <a:noFill/>
          <a:ln w="38100">
            <a:solidFill>
              <a:srgbClr val="FF0000"/>
            </a:solidFill>
            <a:round/>
            <a:headEnd/>
            <a:tailEnd/>
          </a:ln>
        </p:spPr>
        <p:txBody>
          <a:bodyPr/>
          <a:lstStyle/>
          <a:p>
            <a:endParaRPr lang="tr-TR"/>
          </a:p>
        </p:txBody>
      </p:sp>
      <p:sp>
        <p:nvSpPr>
          <p:cNvPr id="112649" name="Text Box 15"/>
          <p:cNvSpPr txBox="1">
            <a:spLocks noChangeArrowheads="1"/>
          </p:cNvSpPr>
          <p:nvPr/>
        </p:nvSpPr>
        <p:spPr bwMode="auto">
          <a:xfrm>
            <a:off x="2297952" y="1576388"/>
            <a:ext cx="298480" cy="369332"/>
          </a:xfrm>
          <a:prstGeom prst="rect">
            <a:avLst/>
          </a:prstGeom>
          <a:noFill/>
          <a:ln w="9525">
            <a:noFill/>
            <a:miter lim="800000"/>
            <a:headEnd/>
            <a:tailEnd/>
          </a:ln>
        </p:spPr>
        <p:txBody>
          <a:bodyPr wrap="none">
            <a:spAutoFit/>
          </a:bodyPr>
          <a:lstStyle/>
          <a:p>
            <a:pPr algn="ctr" eaLnBrk="1" hangingPunct="1"/>
            <a:r>
              <a:rPr lang="tr-TR" altLang="tr-TR" b="1">
                <a:solidFill>
                  <a:srgbClr val="000000"/>
                </a:solidFill>
              </a:rPr>
              <a:t>a</a:t>
            </a:r>
          </a:p>
        </p:txBody>
      </p:sp>
      <p:sp>
        <p:nvSpPr>
          <p:cNvPr id="112650" name="Text Box 16"/>
          <p:cNvSpPr txBox="1">
            <a:spLocks noChangeArrowheads="1"/>
          </p:cNvSpPr>
          <p:nvPr/>
        </p:nvSpPr>
        <p:spPr bwMode="auto">
          <a:xfrm>
            <a:off x="2756938" y="2152650"/>
            <a:ext cx="308098" cy="369332"/>
          </a:xfrm>
          <a:prstGeom prst="rect">
            <a:avLst/>
          </a:prstGeom>
          <a:noFill/>
          <a:ln w="9525">
            <a:noFill/>
            <a:miter lim="800000"/>
            <a:headEnd/>
            <a:tailEnd/>
          </a:ln>
        </p:spPr>
        <p:txBody>
          <a:bodyPr wrap="none">
            <a:spAutoFit/>
          </a:bodyPr>
          <a:lstStyle/>
          <a:p>
            <a:pPr algn="ctr" eaLnBrk="1" hangingPunct="1"/>
            <a:r>
              <a:rPr lang="tr-TR" altLang="tr-TR" b="1">
                <a:solidFill>
                  <a:srgbClr val="FF0000"/>
                </a:solidFill>
              </a:rPr>
              <a:t>b</a:t>
            </a:r>
          </a:p>
        </p:txBody>
      </p:sp>
      <p:sp>
        <p:nvSpPr>
          <p:cNvPr id="112651" name="Line 17"/>
          <p:cNvSpPr>
            <a:spLocks noChangeShapeType="1"/>
          </p:cNvSpPr>
          <p:nvPr/>
        </p:nvSpPr>
        <p:spPr bwMode="auto">
          <a:xfrm>
            <a:off x="1182566" y="2997200"/>
            <a:ext cx="199292" cy="0"/>
          </a:xfrm>
          <a:prstGeom prst="line">
            <a:avLst/>
          </a:prstGeom>
          <a:noFill/>
          <a:ln w="15875">
            <a:solidFill>
              <a:srgbClr val="000000"/>
            </a:solidFill>
            <a:round/>
            <a:headEnd/>
            <a:tailEnd/>
          </a:ln>
        </p:spPr>
        <p:txBody>
          <a:bodyPr/>
          <a:lstStyle/>
          <a:p>
            <a:endParaRPr lang="tr-TR"/>
          </a:p>
        </p:txBody>
      </p:sp>
      <p:sp>
        <p:nvSpPr>
          <p:cNvPr id="112652" name="Line 19"/>
          <p:cNvSpPr>
            <a:spLocks noChangeShapeType="1"/>
          </p:cNvSpPr>
          <p:nvPr/>
        </p:nvSpPr>
        <p:spPr bwMode="auto">
          <a:xfrm>
            <a:off x="1381859" y="2997200"/>
            <a:ext cx="464526" cy="0"/>
          </a:xfrm>
          <a:prstGeom prst="line">
            <a:avLst/>
          </a:prstGeom>
          <a:noFill/>
          <a:ln w="9525">
            <a:solidFill>
              <a:schemeClr val="tx1"/>
            </a:solidFill>
            <a:round/>
            <a:headEnd/>
            <a:tailEnd/>
          </a:ln>
        </p:spPr>
        <p:txBody>
          <a:bodyPr/>
          <a:lstStyle/>
          <a:p>
            <a:endParaRPr lang="tr-TR"/>
          </a:p>
        </p:txBody>
      </p:sp>
      <p:sp>
        <p:nvSpPr>
          <p:cNvPr id="112653" name="Line 20"/>
          <p:cNvSpPr>
            <a:spLocks noChangeShapeType="1"/>
          </p:cNvSpPr>
          <p:nvPr/>
        </p:nvSpPr>
        <p:spPr bwMode="auto">
          <a:xfrm>
            <a:off x="1381858" y="2997201"/>
            <a:ext cx="0" cy="1223963"/>
          </a:xfrm>
          <a:prstGeom prst="line">
            <a:avLst/>
          </a:prstGeom>
          <a:noFill/>
          <a:ln w="15875">
            <a:solidFill>
              <a:srgbClr val="000000"/>
            </a:solidFill>
            <a:round/>
            <a:headEnd/>
            <a:tailEnd/>
          </a:ln>
        </p:spPr>
        <p:txBody>
          <a:bodyPr/>
          <a:lstStyle/>
          <a:p>
            <a:endParaRPr lang="tr-TR"/>
          </a:p>
        </p:txBody>
      </p:sp>
      <p:sp>
        <p:nvSpPr>
          <p:cNvPr id="112654" name="Line 21"/>
          <p:cNvSpPr>
            <a:spLocks noChangeShapeType="1"/>
          </p:cNvSpPr>
          <p:nvPr/>
        </p:nvSpPr>
        <p:spPr bwMode="auto">
          <a:xfrm>
            <a:off x="1846385" y="2997201"/>
            <a:ext cx="0" cy="1223963"/>
          </a:xfrm>
          <a:prstGeom prst="line">
            <a:avLst/>
          </a:prstGeom>
          <a:noFill/>
          <a:ln w="15875">
            <a:solidFill>
              <a:srgbClr val="000000"/>
            </a:solidFill>
            <a:round/>
            <a:headEnd/>
            <a:tailEnd/>
          </a:ln>
        </p:spPr>
        <p:txBody>
          <a:bodyPr/>
          <a:lstStyle/>
          <a:p>
            <a:endParaRPr lang="tr-TR"/>
          </a:p>
        </p:txBody>
      </p:sp>
      <p:sp>
        <p:nvSpPr>
          <p:cNvPr id="112655" name="Text Box 22"/>
          <p:cNvSpPr txBox="1">
            <a:spLocks noChangeArrowheads="1"/>
          </p:cNvSpPr>
          <p:nvPr/>
        </p:nvSpPr>
        <p:spPr bwMode="auto">
          <a:xfrm>
            <a:off x="1049216" y="4217989"/>
            <a:ext cx="665285" cy="396875"/>
          </a:xfrm>
          <a:prstGeom prst="rect">
            <a:avLst/>
          </a:prstGeom>
          <a:noFill/>
          <a:ln w="9525">
            <a:noFill/>
            <a:miter lim="800000"/>
            <a:headEnd/>
            <a:tailEnd/>
          </a:ln>
        </p:spPr>
        <p:txBody>
          <a:bodyPr>
            <a:spAutoFit/>
          </a:bodyPr>
          <a:lstStyle/>
          <a:p>
            <a:pPr algn="ctr" eaLnBrk="1" hangingPunct="1"/>
            <a:r>
              <a:rPr lang="tr-TR" altLang="tr-TR" sz="2000" b="1">
                <a:solidFill>
                  <a:srgbClr val="000000"/>
                </a:solidFill>
              </a:rPr>
              <a:t>K</a:t>
            </a:r>
            <a:r>
              <a:rPr lang="tr-TR" altLang="tr-TR" sz="2000" b="1" baseline="-25000">
                <a:solidFill>
                  <a:srgbClr val="000000"/>
                </a:solidFill>
              </a:rPr>
              <a:t>ma</a:t>
            </a:r>
            <a:endParaRPr lang="tr-TR" altLang="tr-TR" sz="2000" b="1">
              <a:solidFill>
                <a:srgbClr val="000000"/>
              </a:solidFill>
            </a:endParaRPr>
          </a:p>
        </p:txBody>
      </p:sp>
      <p:sp>
        <p:nvSpPr>
          <p:cNvPr id="112656" name="Text Box 23"/>
          <p:cNvSpPr txBox="1">
            <a:spLocks noChangeArrowheads="1"/>
          </p:cNvSpPr>
          <p:nvPr/>
        </p:nvSpPr>
        <p:spPr bwMode="auto">
          <a:xfrm>
            <a:off x="1581151" y="4221163"/>
            <a:ext cx="731226" cy="369332"/>
          </a:xfrm>
          <a:prstGeom prst="rect">
            <a:avLst/>
          </a:prstGeom>
          <a:noFill/>
          <a:ln w="9525">
            <a:noFill/>
            <a:miter lim="800000"/>
            <a:headEnd/>
            <a:tailEnd/>
          </a:ln>
        </p:spPr>
        <p:txBody>
          <a:bodyPr>
            <a:spAutoFit/>
          </a:bodyPr>
          <a:lstStyle/>
          <a:p>
            <a:pPr algn="ctr" eaLnBrk="1" hangingPunct="1"/>
            <a:r>
              <a:rPr lang="tr-TR" altLang="tr-TR" b="1">
                <a:solidFill>
                  <a:srgbClr val="FF0000"/>
                </a:solidFill>
              </a:rPr>
              <a:t>K</a:t>
            </a:r>
            <a:r>
              <a:rPr lang="tr-TR" altLang="tr-TR" b="1" baseline="-25000">
                <a:solidFill>
                  <a:srgbClr val="FF0000"/>
                </a:solidFill>
              </a:rPr>
              <a:t>mb</a:t>
            </a:r>
            <a:endParaRPr lang="tr-TR" altLang="tr-TR" b="1">
              <a:solidFill>
                <a:srgbClr val="FF0000"/>
              </a:solidFill>
            </a:endParaRPr>
          </a:p>
        </p:txBody>
      </p:sp>
      <p:sp>
        <p:nvSpPr>
          <p:cNvPr id="112657" name="Text Box 24"/>
          <p:cNvSpPr txBox="1">
            <a:spLocks noChangeArrowheads="1"/>
          </p:cNvSpPr>
          <p:nvPr/>
        </p:nvSpPr>
        <p:spPr bwMode="auto">
          <a:xfrm>
            <a:off x="432289" y="2778126"/>
            <a:ext cx="703385" cy="396875"/>
          </a:xfrm>
          <a:prstGeom prst="rect">
            <a:avLst/>
          </a:prstGeom>
          <a:noFill/>
          <a:ln w="9525">
            <a:noFill/>
            <a:miter lim="800000"/>
            <a:headEnd/>
            <a:tailEnd/>
          </a:ln>
        </p:spPr>
        <p:txBody>
          <a:bodyPr wrap="none">
            <a:spAutoFit/>
          </a:bodyPr>
          <a:lstStyle/>
          <a:p>
            <a:pPr algn="ctr" eaLnBrk="1" hangingPunct="1"/>
            <a:r>
              <a:rPr lang="tr-TR" altLang="tr-TR" sz="2000" b="1" dirty="0" err="1">
                <a:solidFill>
                  <a:srgbClr val="000000"/>
                </a:solidFill>
              </a:rPr>
              <a:t>V</a:t>
            </a:r>
            <a:r>
              <a:rPr lang="tr-TR" altLang="tr-TR" sz="2000" b="1" baseline="-25000" dirty="0" err="1">
                <a:solidFill>
                  <a:srgbClr val="000000"/>
                </a:solidFill>
              </a:rPr>
              <a:t>MAX</a:t>
            </a:r>
            <a:endParaRPr lang="tr-TR" altLang="tr-TR" sz="2000" b="1" dirty="0">
              <a:solidFill>
                <a:srgbClr val="000000"/>
              </a:solidFill>
            </a:endParaRPr>
          </a:p>
        </p:txBody>
      </p:sp>
      <p:sp>
        <p:nvSpPr>
          <p:cNvPr id="112658" name="Line 25"/>
          <p:cNvSpPr>
            <a:spLocks noChangeShapeType="1"/>
          </p:cNvSpPr>
          <p:nvPr/>
        </p:nvSpPr>
        <p:spPr bwMode="auto">
          <a:xfrm>
            <a:off x="583224" y="3213100"/>
            <a:ext cx="465992" cy="0"/>
          </a:xfrm>
          <a:prstGeom prst="line">
            <a:avLst/>
          </a:prstGeom>
          <a:noFill/>
          <a:ln w="9525">
            <a:solidFill>
              <a:schemeClr val="tx1"/>
            </a:solidFill>
            <a:round/>
            <a:headEnd/>
            <a:tailEnd/>
          </a:ln>
        </p:spPr>
        <p:txBody>
          <a:bodyPr/>
          <a:lstStyle/>
          <a:p>
            <a:endParaRPr lang="tr-TR"/>
          </a:p>
        </p:txBody>
      </p:sp>
      <p:sp>
        <p:nvSpPr>
          <p:cNvPr id="112659" name="Text Box 26"/>
          <p:cNvSpPr txBox="1">
            <a:spLocks noChangeArrowheads="1"/>
          </p:cNvSpPr>
          <p:nvPr/>
        </p:nvSpPr>
        <p:spPr bwMode="auto">
          <a:xfrm>
            <a:off x="565731" y="3233738"/>
            <a:ext cx="301686" cy="369332"/>
          </a:xfrm>
          <a:prstGeom prst="rect">
            <a:avLst/>
          </a:prstGeom>
          <a:noFill/>
          <a:ln w="9525">
            <a:noFill/>
            <a:miter lim="800000"/>
            <a:headEnd/>
            <a:tailEnd/>
          </a:ln>
        </p:spPr>
        <p:txBody>
          <a:bodyPr wrap="none">
            <a:spAutoFit/>
          </a:bodyPr>
          <a:lstStyle/>
          <a:p>
            <a:pPr algn="ctr" eaLnBrk="1" hangingPunct="1"/>
            <a:r>
              <a:rPr lang="tr-TR" altLang="tr-TR" sz="1800" b="1">
                <a:solidFill>
                  <a:srgbClr val="000000"/>
                </a:solidFill>
              </a:rPr>
              <a:t>2</a:t>
            </a:r>
          </a:p>
        </p:txBody>
      </p:sp>
      <p:sp>
        <p:nvSpPr>
          <p:cNvPr id="112660" name="Text Box 28"/>
          <p:cNvSpPr txBox="1">
            <a:spLocks noChangeArrowheads="1"/>
          </p:cNvSpPr>
          <p:nvPr/>
        </p:nvSpPr>
        <p:spPr bwMode="auto">
          <a:xfrm>
            <a:off x="451339" y="1844676"/>
            <a:ext cx="731227" cy="366713"/>
          </a:xfrm>
          <a:prstGeom prst="rect">
            <a:avLst/>
          </a:prstGeom>
          <a:noFill/>
          <a:ln w="9525">
            <a:noFill/>
            <a:miter lim="800000"/>
            <a:headEnd/>
            <a:tailEnd/>
          </a:ln>
        </p:spPr>
        <p:txBody>
          <a:bodyPr>
            <a:spAutoFit/>
          </a:bodyPr>
          <a:lstStyle/>
          <a:p>
            <a:pPr algn="ctr" eaLnBrk="1" hangingPunct="1"/>
            <a:r>
              <a:rPr lang="tr-TR" altLang="tr-TR" sz="1800" b="1">
                <a:solidFill>
                  <a:srgbClr val="000000"/>
                </a:solidFill>
              </a:rPr>
              <a:t>V</a:t>
            </a:r>
            <a:r>
              <a:rPr lang="tr-TR" altLang="tr-TR" sz="1800" b="1" baseline="-25000">
                <a:solidFill>
                  <a:srgbClr val="000000"/>
                </a:solidFill>
              </a:rPr>
              <a:t>MAX</a:t>
            </a:r>
            <a:endParaRPr lang="tr-TR" altLang="tr-TR" sz="1800" b="1">
              <a:solidFill>
                <a:srgbClr val="000000"/>
              </a:solidFill>
            </a:endParaRPr>
          </a:p>
        </p:txBody>
      </p:sp>
      <p:sp>
        <p:nvSpPr>
          <p:cNvPr id="112661" name="Text Box 29"/>
          <p:cNvSpPr txBox="1">
            <a:spLocks noChangeArrowheads="1"/>
          </p:cNvSpPr>
          <p:nvPr/>
        </p:nvSpPr>
        <p:spPr bwMode="auto">
          <a:xfrm rot="-5400000">
            <a:off x="-892785" y="2543146"/>
            <a:ext cx="2524125" cy="400110"/>
          </a:xfrm>
          <a:prstGeom prst="rect">
            <a:avLst/>
          </a:prstGeom>
          <a:noFill/>
          <a:ln w="9525">
            <a:noFill/>
            <a:miter lim="800000"/>
            <a:headEnd/>
            <a:tailEnd/>
          </a:ln>
        </p:spPr>
        <p:txBody>
          <a:bodyPr>
            <a:spAutoFit/>
          </a:bodyPr>
          <a:lstStyle/>
          <a:p>
            <a:pPr algn="ctr" eaLnBrk="1" hangingPunct="1"/>
            <a:r>
              <a:rPr lang="tr-TR" altLang="tr-TR" sz="2000">
                <a:solidFill>
                  <a:srgbClr val="000000"/>
                </a:solidFill>
              </a:rPr>
              <a:t>Reaksiyon hızı</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669360"/>
          </a:xfrm>
        </p:spPr>
        <p:txBody>
          <a:bodyPr/>
          <a:lstStyle/>
          <a:p>
            <a:pPr>
              <a:buNone/>
            </a:pPr>
            <a:r>
              <a:rPr lang="tr-TR" dirty="0" smtClean="0"/>
              <a:t> </a:t>
            </a:r>
            <a:r>
              <a:rPr lang="tr-TR" b="1" dirty="0" smtClean="0"/>
              <a:t>Örneğin,</a:t>
            </a:r>
          </a:p>
          <a:p>
            <a:pPr>
              <a:buNone/>
            </a:pPr>
            <a:r>
              <a:rPr lang="tr-TR" b="1" dirty="0" smtClean="0"/>
              <a:t>    </a:t>
            </a:r>
            <a:r>
              <a:rPr lang="tr-TR" b="1" dirty="0" err="1" smtClean="0"/>
              <a:t>Katalaz</a:t>
            </a:r>
            <a:r>
              <a:rPr lang="tr-TR" b="1" dirty="0" smtClean="0"/>
              <a:t> </a:t>
            </a:r>
            <a:r>
              <a:rPr lang="tr-TR" dirty="0" smtClean="0"/>
              <a:t>enziminin </a:t>
            </a:r>
            <a:r>
              <a:rPr lang="tr-TR" dirty="0" err="1" smtClean="0"/>
              <a:t>substratla</a:t>
            </a:r>
            <a:r>
              <a:rPr lang="tr-TR" dirty="0" smtClean="0"/>
              <a:t> doygunluğa ulaşmasını</a:t>
            </a:r>
          </a:p>
          <a:p>
            <a:pPr>
              <a:buNone/>
            </a:pPr>
            <a:r>
              <a:rPr lang="tr-TR" dirty="0" smtClean="0"/>
              <a:t>gözlemek zordur. Çünkü enzimin </a:t>
            </a:r>
            <a:r>
              <a:rPr lang="tr-TR" dirty="0" err="1" smtClean="0"/>
              <a:t>substrata</a:t>
            </a:r>
            <a:r>
              <a:rPr lang="tr-TR" dirty="0" smtClean="0"/>
              <a:t> ilgisinin</a:t>
            </a:r>
          </a:p>
          <a:p>
            <a:pPr>
              <a:buNone/>
            </a:pPr>
            <a:r>
              <a:rPr lang="tr-TR" dirty="0" smtClean="0"/>
              <a:t>fazla olması nedeniyle ES kompleksinin çok hızlı</a:t>
            </a:r>
          </a:p>
          <a:p>
            <a:pPr>
              <a:buNone/>
            </a:pPr>
            <a:r>
              <a:rPr lang="tr-TR" dirty="0" smtClean="0"/>
              <a:t>oluşmasıdır. Çok kısa sürede </a:t>
            </a:r>
            <a:r>
              <a:rPr lang="tr-TR" dirty="0" err="1" smtClean="0"/>
              <a:t>katalaz</a:t>
            </a:r>
            <a:r>
              <a:rPr lang="tr-TR" dirty="0" smtClean="0"/>
              <a:t> enzimi </a:t>
            </a:r>
            <a:r>
              <a:rPr lang="tr-TR" dirty="0" err="1" smtClean="0"/>
              <a:t>H</a:t>
            </a:r>
            <a:r>
              <a:rPr lang="tr-TR" baseline="-25000" dirty="0" err="1" smtClean="0"/>
              <a:t>2</a:t>
            </a:r>
            <a:r>
              <a:rPr lang="tr-TR" dirty="0" err="1" smtClean="0"/>
              <a:t>O</a:t>
            </a:r>
            <a:r>
              <a:rPr lang="tr-TR" baseline="-25000" dirty="0" err="1" smtClean="0"/>
              <a:t>2</a:t>
            </a:r>
            <a:r>
              <a:rPr lang="tr-TR" baseline="-25000" dirty="0" smtClean="0"/>
              <a:t> </a:t>
            </a:r>
            <a:r>
              <a:rPr lang="tr-TR" dirty="0" smtClean="0"/>
              <a:t>‘</a:t>
            </a:r>
            <a:r>
              <a:rPr lang="tr-TR" dirty="0" err="1" smtClean="0"/>
              <a:t>yi</a:t>
            </a:r>
            <a:endParaRPr lang="tr-TR" dirty="0" smtClean="0"/>
          </a:p>
          <a:p>
            <a:pPr>
              <a:buNone/>
            </a:pPr>
            <a:r>
              <a:rPr lang="tr-TR" dirty="0" err="1" smtClean="0"/>
              <a:t>H</a:t>
            </a:r>
            <a:r>
              <a:rPr lang="tr-TR" baseline="-25000" dirty="0" err="1" smtClean="0"/>
              <a:t>2</a:t>
            </a:r>
            <a:r>
              <a:rPr lang="tr-TR" dirty="0" err="1" smtClean="0"/>
              <a:t>O</a:t>
            </a:r>
            <a:r>
              <a:rPr lang="tr-TR" dirty="0" smtClean="0"/>
              <a:t> ve </a:t>
            </a:r>
            <a:r>
              <a:rPr lang="tr-TR" dirty="0" err="1" smtClean="0"/>
              <a:t>O</a:t>
            </a:r>
            <a:r>
              <a:rPr lang="tr-TR" baseline="-25000" dirty="0" err="1" smtClean="0"/>
              <a:t>2</a:t>
            </a:r>
            <a:r>
              <a:rPr lang="tr-TR" dirty="0" err="1" smtClean="0"/>
              <a:t>’ye</a:t>
            </a:r>
            <a:r>
              <a:rPr lang="tr-TR" dirty="0" smtClean="0"/>
              <a:t> dönüştürür. Bu enzimin aktivitesini</a:t>
            </a:r>
          </a:p>
          <a:p>
            <a:pPr>
              <a:buNone/>
            </a:pPr>
            <a:r>
              <a:rPr lang="tr-TR" dirty="0" smtClean="0"/>
              <a:t>belirlemek için K</a:t>
            </a:r>
            <a:r>
              <a:rPr lang="tr-TR" baseline="-25000" dirty="0" smtClean="0"/>
              <a:t>m</a:t>
            </a:r>
            <a:r>
              <a:rPr lang="tr-TR" dirty="0" smtClean="0"/>
              <a:t> değeri önemli değerdir.  </a:t>
            </a:r>
          </a:p>
          <a:p>
            <a:pPr>
              <a:buNone/>
            </a:pPr>
            <a:r>
              <a:rPr lang="tr-TR" dirty="0" smtClean="0"/>
              <a:t>    </a:t>
            </a:r>
            <a:endParaRPr lang="tr-T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a:t>
            </a:r>
            <a:r>
              <a:rPr lang="tr-TR" dirty="0" err="1" smtClean="0"/>
              <a:t>Lineweaver</a:t>
            </a:r>
            <a:r>
              <a:rPr lang="tr-TR" dirty="0" smtClean="0"/>
              <a:t>- </a:t>
            </a:r>
            <a:r>
              <a:rPr lang="tr-TR" dirty="0" err="1" smtClean="0"/>
              <a:t>Burke</a:t>
            </a:r>
            <a:r>
              <a:rPr lang="tr-TR" dirty="0" smtClean="0"/>
              <a:t> adlı araştırıcılar, </a:t>
            </a:r>
            <a:r>
              <a:rPr lang="tr-TR" dirty="0" err="1" smtClean="0"/>
              <a:t>Michealis</a:t>
            </a:r>
            <a:r>
              <a:rPr lang="tr-TR" dirty="0" smtClean="0"/>
              <a:t>-</a:t>
            </a:r>
            <a:r>
              <a:rPr lang="tr-TR" dirty="0" err="1" smtClean="0"/>
              <a:t>Menten</a:t>
            </a:r>
            <a:endParaRPr lang="tr-TR" dirty="0" smtClean="0"/>
          </a:p>
          <a:p>
            <a:pPr>
              <a:buNone/>
            </a:pPr>
            <a:r>
              <a:rPr lang="tr-TR" dirty="0" smtClean="0"/>
              <a:t>Kinetiklerini matematiksel olarak daha kolay değerlen-</a:t>
            </a:r>
          </a:p>
          <a:p>
            <a:pPr>
              <a:buNone/>
            </a:pPr>
            <a:r>
              <a:rPr lang="tr-TR" dirty="0" err="1" smtClean="0"/>
              <a:t>direbilmek</a:t>
            </a:r>
            <a:r>
              <a:rPr lang="tr-TR" dirty="0" smtClean="0"/>
              <a:t> için bazı değişiklikler yapmışlardır.</a:t>
            </a:r>
          </a:p>
          <a:p>
            <a:pPr>
              <a:buNone/>
            </a:pPr>
            <a:r>
              <a:rPr lang="tr-TR" dirty="0" err="1" smtClean="0"/>
              <a:t>Michealis</a:t>
            </a:r>
            <a:r>
              <a:rPr lang="tr-TR" dirty="0" smtClean="0"/>
              <a:t>-</a:t>
            </a:r>
            <a:r>
              <a:rPr lang="tr-TR" dirty="0" err="1" smtClean="0"/>
              <a:t>Menten’in</a:t>
            </a:r>
            <a:r>
              <a:rPr lang="tr-TR" dirty="0" smtClean="0"/>
              <a:t> </a:t>
            </a:r>
          </a:p>
          <a:p>
            <a:pPr>
              <a:buNone/>
            </a:pPr>
            <a:r>
              <a:rPr lang="tr-TR" dirty="0" smtClean="0"/>
              <a:t> </a:t>
            </a:r>
            <a:r>
              <a:rPr lang="tr-TR" dirty="0" err="1" smtClean="0"/>
              <a:t>V</a:t>
            </a:r>
            <a:r>
              <a:rPr lang="tr-TR" baseline="-25000" dirty="0" err="1" smtClean="0"/>
              <a:t>0</a:t>
            </a:r>
            <a:r>
              <a:rPr lang="tr-TR" baseline="-25000" dirty="0" smtClean="0"/>
              <a:t> </a:t>
            </a:r>
            <a:r>
              <a:rPr lang="tr-TR" dirty="0" smtClean="0"/>
              <a:t>= </a:t>
            </a:r>
            <a:r>
              <a:rPr lang="tr-TR" dirty="0" err="1" smtClean="0"/>
              <a:t>V</a:t>
            </a:r>
            <a:r>
              <a:rPr lang="tr-TR" baseline="-25000" dirty="0" err="1" smtClean="0"/>
              <a:t>max</a:t>
            </a:r>
            <a:r>
              <a:rPr lang="tr-TR" dirty="0" smtClean="0"/>
              <a:t> [S] / K</a:t>
            </a:r>
            <a:r>
              <a:rPr lang="tr-TR" baseline="-25000" dirty="0" smtClean="0"/>
              <a:t>m </a:t>
            </a:r>
            <a:r>
              <a:rPr lang="tr-TR" dirty="0" smtClean="0"/>
              <a:t>+ [S]</a:t>
            </a:r>
            <a:r>
              <a:rPr lang="tr-TR" dirty="0"/>
              <a:t> </a:t>
            </a:r>
            <a:r>
              <a:rPr lang="tr-TR" dirty="0" smtClean="0"/>
              <a:t>eşitliğinin her iki tarafını ‘1’ ile</a:t>
            </a:r>
          </a:p>
          <a:p>
            <a:pPr>
              <a:buNone/>
            </a:pPr>
            <a:r>
              <a:rPr lang="tr-TR" dirty="0" smtClean="0"/>
              <a:t>bölünme durumuna getirmişler.</a:t>
            </a:r>
          </a:p>
          <a:p>
            <a:pPr>
              <a:buNone/>
            </a:pPr>
            <a:r>
              <a:rPr lang="tr-TR" dirty="0" smtClean="0"/>
              <a:t>1/</a:t>
            </a:r>
            <a:r>
              <a:rPr lang="tr-TR" dirty="0" err="1" smtClean="0"/>
              <a:t>V</a:t>
            </a:r>
            <a:r>
              <a:rPr lang="tr-TR" baseline="-25000" dirty="0" err="1" smtClean="0"/>
              <a:t>0</a:t>
            </a:r>
            <a:r>
              <a:rPr lang="tr-TR" baseline="-25000" dirty="0" smtClean="0"/>
              <a:t> </a:t>
            </a:r>
            <a:r>
              <a:rPr lang="tr-TR" dirty="0" smtClean="0"/>
              <a:t>= (K</a:t>
            </a:r>
            <a:r>
              <a:rPr lang="tr-TR" baseline="-25000" dirty="0" smtClean="0"/>
              <a:t>m </a:t>
            </a:r>
            <a:r>
              <a:rPr lang="tr-TR" dirty="0" smtClean="0"/>
              <a:t>/</a:t>
            </a:r>
            <a:r>
              <a:rPr lang="tr-TR" dirty="0" err="1" smtClean="0"/>
              <a:t>V</a:t>
            </a:r>
            <a:r>
              <a:rPr lang="tr-TR" baseline="-25000" dirty="0" err="1" smtClean="0"/>
              <a:t>max</a:t>
            </a:r>
            <a:r>
              <a:rPr lang="tr-TR" dirty="0" smtClean="0"/>
              <a:t>.[S]) + ([S]/ </a:t>
            </a:r>
            <a:r>
              <a:rPr lang="tr-TR" dirty="0" err="1" smtClean="0"/>
              <a:t>V</a:t>
            </a:r>
            <a:r>
              <a:rPr lang="tr-TR" baseline="-25000" dirty="0" err="1" smtClean="0"/>
              <a:t>max</a:t>
            </a:r>
            <a:r>
              <a:rPr lang="tr-TR" dirty="0" smtClean="0"/>
              <a:t>.[S]) </a:t>
            </a:r>
          </a:p>
          <a:p>
            <a:pPr>
              <a:buNone/>
            </a:pPr>
            <a:endParaRPr lang="tr-TR" dirty="0" smtClean="0"/>
          </a:p>
          <a:p>
            <a:pPr>
              <a:buNone/>
            </a:pPr>
            <a:r>
              <a:rPr lang="tr-TR" dirty="0" smtClean="0"/>
              <a:t>  1          K</a:t>
            </a:r>
            <a:r>
              <a:rPr lang="tr-TR" baseline="-25000" dirty="0" smtClean="0"/>
              <a:t>m </a:t>
            </a:r>
            <a:r>
              <a:rPr lang="tr-TR" dirty="0" smtClean="0"/>
              <a:t>      1          1</a:t>
            </a:r>
          </a:p>
          <a:p>
            <a:pPr>
              <a:buNone/>
            </a:pPr>
            <a:r>
              <a:rPr lang="tr-TR" dirty="0" smtClean="0"/>
              <a:t>  </a:t>
            </a:r>
            <a:r>
              <a:rPr lang="tr-TR" dirty="0" err="1" smtClean="0"/>
              <a:t>V</a:t>
            </a:r>
            <a:r>
              <a:rPr lang="tr-TR" baseline="-25000" dirty="0" err="1" smtClean="0"/>
              <a:t>0</a:t>
            </a:r>
            <a:r>
              <a:rPr lang="tr-TR" baseline="-25000" dirty="0" smtClean="0"/>
              <a:t>  </a:t>
            </a:r>
            <a:r>
              <a:rPr lang="tr-TR" dirty="0" smtClean="0"/>
              <a:t>       </a:t>
            </a:r>
            <a:r>
              <a:rPr lang="tr-TR" dirty="0" err="1" smtClean="0"/>
              <a:t>V</a:t>
            </a:r>
            <a:r>
              <a:rPr lang="tr-TR" baseline="-25000" dirty="0" err="1" smtClean="0"/>
              <a:t>max</a:t>
            </a:r>
            <a:r>
              <a:rPr lang="tr-TR" baseline="-25000" dirty="0" smtClean="0"/>
              <a:t>     </a:t>
            </a:r>
            <a:r>
              <a:rPr lang="tr-TR" dirty="0" smtClean="0"/>
              <a:t>[S]        </a:t>
            </a:r>
            <a:r>
              <a:rPr lang="tr-TR" dirty="0" err="1" smtClean="0"/>
              <a:t>V</a:t>
            </a:r>
            <a:r>
              <a:rPr lang="tr-TR" baseline="-25000" dirty="0" err="1" smtClean="0"/>
              <a:t>max</a:t>
            </a:r>
            <a:r>
              <a:rPr lang="tr-TR" dirty="0" smtClean="0"/>
              <a:t>  </a:t>
            </a:r>
          </a:p>
          <a:p>
            <a:pPr>
              <a:buNone/>
            </a:pPr>
            <a:r>
              <a:rPr lang="tr-TR" dirty="0" err="1" smtClean="0"/>
              <a:t>Lineweaver</a:t>
            </a:r>
            <a:r>
              <a:rPr lang="tr-TR" dirty="0" smtClean="0"/>
              <a:t> – </a:t>
            </a:r>
            <a:r>
              <a:rPr lang="tr-TR" dirty="0" err="1" smtClean="0"/>
              <a:t>Burke</a:t>
            </a:r>
            <a:r>
              <a:rPr lang="tr-TR" dirty="0" smtClean="0"/>
              <a:t> Eşitliği</a:t>
            </a:r>
          </a:p>
        </p:txBody>
      </p:sp>
      <p:sp>
        <p:nvSpPr>
          <p:cNvPr id="4" name="3 Eksi"/>
          <p:cNvSpPr/>
          <p:nvPr/>
        </p:nvSpPr>
        <p:spPr>
          <a:xfrm>
            <a:off x="0" y="5229200"/>
            <a:ext cx="719064" cy="720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Eksi"/>
          <p:cNvSpPr/>
          <p:nvPr/>
        </p:nvSpPr>
        <p:spPr>
          <a:xfrm>
            <a:off x="1187624" y="5301208"/>
            <a:ext cx="792088"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Eksi"/>
          <p:cNvSpPr/>
          <p:nvPr/>
        </p:nvSpPr>
        <p:spPr>
          <a:xfrm>
            <a:off x="2267744" y="5301208"/>
            <a:ext cx="57606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Eksi"/>
          <p:cNvSpPr/>
          <p:nvPr/>
        </p:nvSpPr>
        <p:spPr>
          <a:xfrm>
            <a:off x="3347864" y="5301208"/>
            <a:ext cx="720080" cy="720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rtı"/>
          <p:cNvSpPr/>
          <p:nvPr/>
        </p:nvSpPr>
        <p:spPr>
          <a:xfrm>
            <a:off x="2843808" y="5157192"/>
            <a:ext cx="504056" cy="288032"/>
          </a:xfrm>
          <a:prstGeom prst="mathPlus">
            <a:avLst>
              <a:gd name="adj1" fmla="val 60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Eksi"/>
          <p:cNvSpPr/>
          <p:nvPr/>
        </p:nvSpPr>
        <p:spPr>
          <a:xfrm>
            <a:off x="827584" y="5183481"/>
            <a:ext cx="28803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Eksi"/>
          <p:cNvSpPr/>
          <p:nvPr/>
        </p:nvSpPr>
        <p:spPr>
          <a:xfrm>
            <a:off x="827584" y="5301208"/>
            <a:ext cx="28803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Oval"/>
          <p:cNvSpPr/>
          <p:nvPr/>
        </p:nvSpPr>
        <p:spPr>
          <a:xfrm>
            <a:off x="2123728" y="5301208"/>
            <a:ext cx="45719"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err="1" smtClean="0"/>
              <a:t>Lineweaver</a:t>
            </a:r>
            <a:r>
              <a:rPr lang="tr-TR" dirty="0" smtClean="0"/>
              <a:t> – </a:t>
            </a:r>
            <a:r>
              <a:rPr lang="tr-TR" dirty="0" err="1" smtClean="0"/>
              <a:t>Burke</a:t>
            </a:r>
            <a:r>
              <a:rPr lang="tr-TR" dirty="0" smtClean="0"/>
              <a:t> Eşitliğinin </a:t>
            </a:r>
          </a:p>
          <a:p>
            <a:pPr>
              <a:buNone/>
            </a:pPr>
            <a:r>
              <a:rPr lang="tr-TR" altLang="tr-TR" dirty="0" smtClean="0">
                <a:solidFill>
                  <a:srgbClr val="FF3399"/>
                </a:solidFill>
              </a:rPr>
              <a:t>Doğru denklemi   y = </a:t>
            </a:r>
            <a:r>
              <a:rPr lang="tr-TR" altLang="tr-TR" dirty="0" err="1" smtClean="0">
                <a:solidFill>
                  <a:srgbClr val="FF3399"/>
                </a:solidFill>
              </a:rPr>
              <a:t>ax</a:t>
            </a:r>
            <a:r>
              <a:rPr lang="tr-TR" altLang="tr-TR" dirty="0" smtClean="0">
                <a:solidFill>
                  <a:srgbClr val="FF3399"/>
                </a:solidFill>
              </a:rPr>
              <a:t> +b</a:t>
            </a:r>
          </a:p>
          <a:p>
            <a:pPr>
              <a:buNone/>
            </a:pPr>
            <a:r>
              <a:rPr lang="tr-TR" altLang="tr-TR" dirty="0" smtClean="0"/>
              <a:t>      </a:t>
            </a:r>
          </a:p>
          <a:p>
            <a:pPr>
              <a:buNone/>
            </a:pPr>
            <a:r>
              <a:rPr lang="tr-TR" altLang="tr-TR" dirty="0" smtClean="0"/>
              <a:t>       Veriler, 1/</a:t>
            </a:r>
            <a:r>
              <a:rPr lang="tr-TR" altLang="tr-TR" dirty="0" err="1" smtClean="0"/>
              <a:t>V</a:t>
            </a:r>
            <a:r>
              <a:rPr lang="tr-TR" altLang="tr-TR" baseline="-25000" dirty="0" err="1" smtClean="0"/>
              <a:t>0</a:t>
            </a:r>
            <a:r>
              <a:rPr lang="tr-TR" altLang="tr-TR" baseline="-25000" dirty="0" smtClean="0"/>
              <a:t> </a:t>
            </a:r>
            <a:r>
              <a:rPr lang="tr-TR" altLang="tr-TR" dirty="0" smtClean="0"/>
              <a:t> ve 1/S olarak </a:t>
            </a:r>
            <a:r>
              <a:rPr lang="tr-TR" altLang="tr-TR" dirty="0" err="1" smtClean="0"/>
              <a:t>grafiklenirse</a:t>
            </a:r>
            <a:r>
              <a:rPr lang="tr-TR" altLang="tr-TR" dirty="0" smtClean="0"/>
              <a:t> doğrunun </a:t>
            </a:r>
          </a:p>
          <a:p>
            <a:pPr>
              <a:buNone/>
            </a:pPr>
            <a:r>
              <a:rPr lang="tr-TR" altLang="tr-TR" dirty="0" smtClean="0"/>
              <a:t>y eksenini 1/</a:t>
            </a:r>
            <a:r>
              <a:rPr lang="tr-TR" altLang="tr-TR" dirty="0" err="1" smtClean="0"/>
              <a:t>V</a:t>
            </a:r>
            <a:r>
              <a:rPr lang="tr-TR" altLang="tr-TR" baseline="-25000" dirty="0" err="1" smtClean="0"/>
              <a:t>max</a:t>
            </a:r>
            <a:r>
              <a:rPr lang="tr-TR" altLang="tr-TR" dirty="0" smtClean="0"/>
              <a:t> ,  x eksenini ise  - 1/K</a:t>
            </a:r>
            <a:r>
              <a:rPr lang="tr-TR" altLang="tr-TR" baseline="-25000" dirty="0" smtClean="0"/>
              <a:t>m </a:t>
            </a:r>
            <a:r>
              <a:rPr lang="tr-TR" altLang="tr-TR" dirty="0" smtClean="0"/>
              <a:t> değerinde</a:t>
            </a:r>
          </a:p>
          <a:p>
            <a:pPr>
              <a:buNone/>
            </a:pPr>
            <a:r>
              <a:rPr lang="tr-TR" altLang="tr-TR" dirty="0" smtClean="0"/>
              <a:t>kestiği görülür. </a:t>
            </a:r>
            <a:r>
              <a:rPr lang="tr-TR" dirty="0" err="1" smtClean="0"/>
              <a:t>Lineweaver</a:t>
            </a:r>
            <a:r>
              <a:rPr lang="tr-TR" dirty="0" smtClean="0"/>
              <a:t> – </a:t>
            </a:r>
            <a:r>
              <a:rPr lang="tr-TR" dirty="0" err="1" smtClean="0"/>
              <a:t>Burke</a:t>
            </a:r>
            <a:r>
              <a:rPr lang="tr-TR" dirty="0" smtClean="0"/>
              <a:t> Eşitliğinden </a:t>
            </a:r>
            <a:r>
              <a:rPr lang="tr-TR" dirty="0" err="1" smtClean="0"/>
              <a:t>V</a:t>
            </a:r>
            <a:r>
              <a:rPr lang="tr-TR" baseline="-25000" dirty="0" err="1" smtClean="0"/>
              <a:t>max</a:t>
            </a:r>
            <a:endParaRPr lang="tr-TR" dirty="0" smtClean="0"/>
          </a:p>
          <a:p>
            <a:pPr>
              <a:buNone/>
            </a:pPr>
            <a:r>
              <a:rPr lang="tr-TR" dirty="0" smtClean="0"/>
              <a:t>daha kolay hesap edilir.</a:t>
            </a:r>
          </a:p>
          <a:p>
            <a:pPr>
              <a:buNone/>
            </a:pPr>
            <a:r>
              <a:rPr lang="tr-TR" dirty="0" smtClean="0"/>
              <a:t>        Enzim saflaştırma çalışmalarında ve farklı</a:t>
            </a:r>
          </a:p>
          <a:p>
            <a:pPr>
              <a:buNone/>
            </a:pPr>
            <a:r>
              <a:rPr lang="tr-TR" dirty="0" smtClean="0"/>
              <a:t>dokulardaki enzim aktivitelerinin saptanmasında bu</a:t>
            </a:r>
          </a:p>
          <a:p>
            <a:pPr>
              <a:buNone/>
            </a:pPr>
            <a:r>
              <a:rPr lang="tr-TR" dirty="0" smtClean="0"/>
              <a:t>eşitlik daha kolay sonuç verir.  Ayrıca enzimin</a:t>
            </a:r>
          </a:p>
          <a:p>
            <a:pPr>
              <a:buNone/>
            </a:pPr>
            <a:r>
              <a:rPr lang="tr-TR" dirty="0" err="1" smtClean="0"/>
              <a:t>substratına</a:t>
            </a:r>
            <a:r>
              <a:rPr lang="tr-TR" dirty="0" smtClean="0"/>
              <a:t> ilgisini belirlemede de kullanılır.</a:t>
            </a:r>
          </a:p>
          <a:p>
            <a:pPr>
              <a:buNone/>
            </a:pPr>
            <a:endParaRPr lang="tr-TR" altLang="tr-TR" dirty="0" smtClean="0"/>
          </a:p>
          <a:p>
            <a:pPr>
              <a:buNone/>
            </a:pPr>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42547" y="103188"/>
            <a:ext cx="8244254" cy="228600"/>
          </a:xfrm>
        </p:spPr>
        <p:txBody>
          <a:bodyPr>
            <a:normAutofit fontScale="90000"/>
          </a:bodyPr>
          <a:lstStyle/>
          <a:p>
            <a:pPr eaLnBrk="1" hangingPunct="1">
              <a:defRPr/>
            </a:pPr>
            <a:r>
              <a:rPr lang="tr-TR" altLang="tr-TR" sz="4000" smtClean="0"/>
              <a:t> </a:t>
            </a:r>
          </a:p>
        </p:txBody>
      </p:sp>
      <p:sp>
        <p:nvSpPr>
          <p:cNvPr id="116739" name="Rectangle 3"/>
          <p:cNvSpPr>
            <a:spLocks noGrp="1" noChangeArrowheads="1"/>
          </p:cNvSpPr>
          <p:nvPr>
            <p:ph idx="1"/>
          </p:nvPr>
        </p:nvSpPr>
        <p:spPr>
          <a:xfrm>
            <a:off x="179512" y="333375"/>
            <a:ext cx="8508754" cy="6119961"/>
          </a:xfrm>
        </p:spPr>
        <p:txBody>
          <a:bodyPr/>
          <a:lstStyle/>
          <a:p>
            <a:pPr eaLnBrk="1" hangingPunct="1">
              <a:buFontTx/>
              <a:buNone/>
            </a:pPr>
            <a:r>
              <a:rPr lang="tr-TR" altLang="tr-TR" sz="2400" b="1" dirty="0" err="1" smtClean="0">
                <a:solidFill>
                  <a:srgbClr val="0000FF"/>
                </a:solidFill>
              </a:rPr>
              <a:t>Lineweaver</a:t>
            </a:r>
            <a:r>
              <a:rPr lang="tr-TR" altLang="tr-TR" sz="2400" b="1" dirty="0" smtClean="0">
                <a:solidFill>
                  <a:srgbClr val="0000FF"/>
                </a:solidFill>
              </a:rPr>
              <a:t>-</a:t>
            </a:r>
            <a:r>
              <a:rPr lang="tr-TR" altLang="tr-TR" sz="2400" b="1" dirty="0" err="1" smtClean="0">
                <a:solidFill>
                  <a:srgbClr val="0000FF"/>
                </a:solidFill>
              </a:rPr>
              <a:t>Burke</a:t>
            </a:r>
            <a:r>
              <a:rPr lang="tr-TR" altLang="tr-TR" sz="2400" b="1" dirty="0" smtClean="0">
                <a:solidFill>
                  <a:srgbClr val="0000FF"/>
                </a:solidFill>
              </a:rPr>
              <a:t> Eğrisi</a:t>
            </a:r>
          </a:p>
        </p:txBody>
      </p:sp>
      <p:sp>
        <p:nvSpPr>
          <p:cNvPr id="116740" name="Line 6"/>
          <p:cNvSpPr>
            <a:spLocks noChangeShapeType="1"/>
          </p:cNvSpPr>
          <p:nvPr/>
        </p:nvSpPr>
        <p:spPr bwMode="auto">
          <a:xfrm>
            <a:off x="854320" y="5661025"/>
            <a:ext cx="7132026" cy="0"/>
          </a:xfrm>
          <a:prstGeom prst="line">
            <a:avLst/>
          </a:prstGeom>
          <a:noFill/>
          <a:ln w="44450">
            <a:solidFill>
              <a:srgbClr val="0000FF"/>
            </a:solidFill>
            <a:round/>
            <a:headEnd/>
            <a:tailEnd/>
          </a:ln>
        </p:spPr>
        <p:txBody>
          <a:bodyPr/>
          <a:lstStyle/>
          <a:p>
            <a:endParaRPr lang="tr-TR"/>
          </a:p>
        </p:txBody>
      </p:sp>
      <p:sp>
        <p:nvSpPr>
          <p:cNvPr id="116741" name="Line 7"/>
          <p:cNvSpPr>
            <a:spLocks noChangeShapeType="1"/>
          </p:cNvSpPr>
          <p:nvPr/>
        </p:nvSpPr>
        <p:spPr bwMode="auto">
          <a:xfrm flipV="1">
            <a:off x="2447192" y="1484313"/>
            <a:ext cx="0" cy="4176712"/>
          </a:xfrm>
          <a:prstGeom prst="line">
            <a:avLst/>
          </a:prstGeom>
          <a:noFill/>
          <a:ln w="44450">
            <a:solidFill>
              <a:srgbClr val="0000FF"/>
            </a:solidFill>
            <a:round/>
            <a:headEnd/>
            <a:tailEnd/>
          </a:ln>
        </p:spPr>
        <p:txBody>
          <a:bodyPr/>
          <a:lstStyle/>
          <a:p>
            <a:endParaRPr lang="tr-TR"/>
          </a:p>
        </p:txBody>
      </p:sp>
      <p:sp>
        <p:nvSpPr>
          <p:cNvPr id="116742" name="Line 8"/>
          <p:cNvSpPr>
            <a:spLocks noChangeShapeType="1"/>
          </p:cNvSpPr>
          <p:nvPr/>
        </p:nvSpPr>
        <p:spPr bwMode="auto">
          <a:xfrm flipV="1">
            <a:off x="1081454" y="1916113"/>
            <a:ext cx="5994889" cy="3744912"/>
          </a:xfrm>
          <a:prstGeom prst="line">
            <a:avLst/>
          </a:prstGeom>
          <a:noFill/>
          <a:ln w="44450">
            <a:solidFill>
              <a:srgbClr val="FF0000"/>
            </a:solidFill>
            <a:round/>
            <a:headEnd/>
            <a:tailEnd/>
          </a:ln>
        </p:spPr>
        <p:txBody>
          <a:bodyPr/>
          <a:lstStyle/>
          <a:p>
            <a:endParaRPr lang="tr-TR"/>
          </a:p>
        </p:txBody>
      </p:sp>
      <p:sp>
        <p:nvSpPr>
          <p:cNvPr id="116743" name="Text Box 9"/>
          <p:cNvSpPr txBox="1">
            <a:spLocks noChangeArrowheads="1"/>
          </p:cNvSpPr>
          <p:nvPr/>
        </p:nvSpPr>
        <p:spPr bwMode="auto">
          <a:xfrm>
            <a:off x="2060331" y="836614"/>
            <a:ext cx="470389" cy="701675"/>
          </a:xfrm>
          <a:prstGeom prst="rect">
            <a:avLst/>
          </a:prstGeom>
          <a:noFill/>
          <a:ln w="9525">
            <a:noFill/>
            <a:miter lim="800000"/>
            <a:headEnd/>
            <a:tailEnd/>
          </a:ln>
        </p:spPr>
        <p:txBody>
          <a:bodyPr>
            <a:spAutoFit/>
          </a:bodyPr>
          <a:lstStyle/>
          <a:p>
            <a:pPr algn="ctr"/>
            <a:r>
              <a:rPr lang="tr-TR" altLang="tr-TR" sz="2000" b="1">
                <a:solidFill>
                  <a:srgbClr val="FF0066"/>
                </a:solidFill>
                <a:latin typeface="Arial" pitchFamily="34" charset="0"/>
              </a:rPr>
              <a:t>1</a:t>
            </a:r>
          </a:p>
          <a:p>
            <a:pPr algn="ctr"/>
            <a:r>
              <a:rPr lang="tr-TR" altLang="tr-TR" sz="2000" b="1">
                <a:solidFill>
                  <a:srgbClr val="FF0066"/>
                </a:solidFill>
                <a:latin typeface="Arial" pitchFamily="34" charset="0"/>
              </a:rPr>
              <a:t>V</a:t>
            </a:r>
            <a:r>
              <a:rPr lang="tr-TR" altLang="tr-TR" sz="2000" b="1" baseline="-25000">
                <a:solidFill>
                  <a:srgbClr val="FF0066"/>
                </a:solidFill>
                <a:latin typeface="Arial" pitchFamily="34" charset="0"/>
              </a:rPr>
              <a:t>0</a:t>
            </a:r>
            <a:endParaRPr lang="tr-TR" altLang="tr-TR" sz="2000" b="1">
              <a:solidFill>
                <a:srgbClr val="FF0066"/>
              </a:solidFill>
              <a:latin typeface="Arial" pitchFamily="34" charset="0"/>
            </a:endParaRPr>
          </a:p>
        </p:txBody>
      </p:sp>
      <p:sp>
        <p:nvSpPr>
          <p:cNvPr id="116744" name="Line 10"/>
          <p:cNvSpPr>
            <a:spLocks noChangeShapeType="1"/>
          </p:cNvSpPr>
          <p:nvPr/>
        </p:nvSpPr>
        <p:spPr bwMode="auto">
          <a:xfrm>
            <a:off x="2218592" y="1196975"/>
            <a:ext cx="228600" cy="0"/>
          </a:xfrm>
          <a:prstGeom prst="line">
            <a:avLst/>
          </a:prstGeom>
          <a:noFill/>
          <a:ln w="19050">
            <a:solidFill>
              <a:srgbClr val="FF0000"/>
            </a:solidFill>
            <a:round/>
            <a:headEnd/>
            <a:tailEnd/>
          </a:ln>
        </p:spPr>
        <p:txBody>
          <a:bodyPr/>
          <a:lstStyle/>
          <a:p>
            <a:endParaRPr lang="tr-TR"/>
          </a:p>
        </p:txBody>
      </p:sp>
      <p:sp>
        <p:nvSpPr>
          <p:cNvPr id="116745" name="Text Box 11"/>
          <p:cNvSpPr txBox="1">
            <a:spLocks noChangeArrowheads="1"/>
          </p:cNvSpPr>
          <p:nvPr/>
        </p:nvSpPr>
        <p:spPr bwMode="auto">
          <a:xfrm>
            <a:off x="2447193" y="4652963"/>
            <a:ext cx="760535" cy="641350"/>
          </a:xfrm>
          <a:prstGeom prst="rect">
            <a:avLst/>
          </a:prstGeom>
          <a:noFill/>
          <a:ln w="9525">
            <a:noFill/>
            <a:miter lim="800000"/>
            <a:headEnd/>
            <a:tailEnd/>
          </a:ln>
        </p:spPr>
        <p:txBody>
          <a:bodyPr>
            <a:spAutoFit/>
          </a:bodyPr>
          <a:lstStyle/>
          <a:p>
            <a:pPr algn="ctr"/>
            <a:r>
              <a:rPr lang="tr-TR" altLang="tr-TR" sz="1800" b="1">
                <a:solidFill>
                  <a:srgbClr val="FF0000"/>
                </a:solidFill>
                <a:latin typeface="Arial" pitchFamily="34" charset="0"/>
              </a:rPr>
              <a:t>1</a:t>
            </a:r>
          </a:p>
          <a:p>
            <a:pPr algn="ctr"/>
            <a:r>
              <a:rPr lang="tr-TR" altLang="tr-TR" sz="1800" b="1">
                <a:solidFill>
                  <a:srgbClr val="FF0000"/>
                </a:solidFill>
                <a:latin typeface="Arial" pitchFamily="34" charset="0"/>
              </a:rPr>
              <a:t>V</a:t>
            </a:r>
            <a:r>
              <a:rPr lang="tr-TR" altLang="tr-TR" sz="1800" b="1" baseline="-25000">
                <a:solidFill>
                  <a:srgbClr val="FF0000"/>
                </a:solidFill>
                <a:latin typeface="Arial" pitchFamily="34" charset="0"/>
              </a:rPr>
              <a:t>MAX</a:t>
            </a:r>
            <a:endParaRPr lang="tr-TR" altLang="tr-TR" sz="1800" b="1">
              <a:solidFill>
                <a:srgbClr val="FF0000"/>
              </a:solidFill>
              <a:latin typeface="Arial" pitchFamily="34" charset="0"/>
            </a:endParaRPr>
          </a:p>
        </p:txBody>
      </p:sp>
      <p:sp>
        <p:nvSpPr>
          <p:cNvPr id="116746" name="Line 15"/>
          <p:cNvSpPr>
            <a:spLocks noChangeShapeType="1"/>
          </p:cNvSpPr>
          <p:nvPr/>
        </p:nvSpPr>
        <p:spPr bwMode="auto">
          <a:xfrm>
            <a:off x="2599593" y="4941888"/>
            <a:ext cx="530469" cy="0"/>
          </a:xfrm>
          <a:prstGeom prst="line">
            <a:avLst/>
          </a:prstGeom>
          <a:noFill/>
          <a:ln w="19050">
            <a:solidFill>
              <a:srgbClr val="FF0000"/>
            </a:solidFill>
            <a:round/>
            <a:headEnd/>
            <a:tailEnd/>
          </a:ln>
        </p:spPr>
        <p:txBody>
          <a:bodyPr/>
          <a:lstStyle/>
          <a:p>
            <a:endParaRPr lang="tr-TR"/>
          </a:p>
        </p:txBody>
      </p:sp>
      <p:sp>
        <p:nvSpPr>
          <p:cNvPr id="116747" name="Text Box 16"/>
          <p:cNvSpPr txBox="1">
            <a:spLocks noChangeArrowheads="1"/>
          </p:cNvSpPr>
          <p:nvPr/>
        </p:nvSpPr>
        <p:spPr bwMode="auto">
          <a:xfrm>
            <a:off x="398585" y="5681663"/>
            <a:ext cx="808892" cy="641350"/>
          </a:xfrm>
          <a:prstGeom prst="rect">
            <a:avLst/>
          </a:prstGeom>
          <a:noFill/>
          <a:ln w="9525">
            <a:noFill/>
            <a:miter lim="800000"/>
            <a:headEnd/>
            <a:tailEnd/>
          </a:ln>
        </p:spPr>
        <p:txBody>
          <a:bodyPr>
            <a:spAutoFit/>
          </a:bodyPr>
          <a:lstStyle/>
          <a:p>
            <a:pPr algn="ctr"/>
            <a:r>
              <a:rPr lang="tr-TR" altLang="tr-TR" sz="1800" b="1">
                <a:solidFill>
                  <a:srgbClr val="FF0000"/>
                </a:solidFill>
                <a:latin typeface="Arial" pitchFamily="34" charset="0"/>
              </a:rPr>
              <a:t>1</a:t>
            </a:r>
          </a:p>
          <a:p>
            <a:pPr algn="ctr"/>
            <a:r>
              <a:rPr lang="tr-TR" altLang="tr-TR" sz="1800" b="1">
                <a:solidFill>
                  <a:srgbClr val="FF0000"/>
                </a:solidFill>
                <a:latin typeface="Arial" pitchFamily="34" charset="0"/>
              </a:rPr>
              <a:t> K</a:t>
            </a:r>
            <a:r>
              <a:rPr lang="tr-TR" altLang="tr-TR" sz="1800" b="1" baseline="-25000">
                <a:solidFill>
                  <a:srgbClr val="FF0000"/>
                </a:solidFill>
                <a:latin typeface="Arial" pitchFamily="34" charset="0"/>
              </a:rPr>
              <a:t>m</a:t>
            </a:r>
            <a:endParaRPr lang="tr-TR" altLang="tr-TR" sz="1800" b="1">
              <a:solidFill>
                <a:srgbClr val="FF0000"/>
              </a:solidFill>
              <a:latin typeface="Arial" pitchFamily="34" charset="0"/>
            </a:endParaRPr>
          </a:p>
        </p:txBody>
      </p:sp>
      <p:sp>
        <p:nvSpPr>
          <p:cNvPr id="116748" name="Line 20"/>
          <p:cNvSpPr>
            <a:spLocks noChangeShapeType="1"/>
          </p:cNvSpPr>
          <p:nvPr/>
        </p:nvSpPr>
        <p:spPr bwMode="auto">
          <a:xfrm>
            <a:off x="650631" y="6021388"/>
            <a:ext cx="455735" cy="0"/>
          </a:xfrm>
          <a:prstGeom prst="line">
            <a:avLst/>
          </a:prstGeom>
          <a:noFill/>
          <a:ln w="19050">
            <a:solidFill>
              <a:srgbClr val="FF0000"/>
            </a:solidFill>
            <a:round/>
            <a:headEnd/>
            <a:tailEnd/>
          </a:ln>
        </p:spPr>
        <p:txBody>
          <a:bodyPr/>
          <a:lstStyle/>
          <a:p>
            <a:endParaRPr lang="tr-TR"/>
          </a:p>
        </p:txBody>
      </p:sp>
      <p:sp>
        <p:nvSpPr>
          <p:cNvPr id="116749" name="Line 23"/>
          <p:cNvSpPr>
            <a:spLocks noChangeShapeType="1"/>
          </p:cNvSpPr>
          <p:nvPr/>
        </p:nvSpPr>
        <p:spPr bwMode="auto">
          <a:xfrm>
            <a:off x="322385" y="6021388"/>
            <a:ext cx="152400" cy="0"/>
          </a:xfrm>
          <a:prstGeom prst="line">
            <a:avLst/>
          </a:prstGeom>
          <a:noFill/>
          <a:ln w="19050">
            <a:solidFill>
              <a:srgbClr val="FF0000"/>
            </a:solidFill>
            <a:round/>
            <a:headEnd/>
            <a:tailEnd/>
          </a:ln>
        </p:spPr>
        <p:txBody>
          <a:bodyPr/>
          <a:lstStyle/>
          <a:p>
            <a:endParaRPr lang="tr-TR"/>
          </a:p>
        </p:txBody>
      </p:sp>
      <p:sp>
        <p:nvSpPr>
          <p:cNvPr id="116750" name="Text Box 26"/>
          <p:cNvSpPr txBox="1">
            <a:spLocks noChangeArrowheads="1"/>
          </p:cNvSpPr>
          <p:nvPr/>
        </p:nvSpPr>
        <p:spPr bwMode="auto">
          <a:xfrm>
            <a:off x="8043459" y="5537200"/>
            <a:ext cx="492444" cy="646331"/>
          </a:xfrm>
          <a:prstGeom prst="rect">
            <a:avLst/>
          </a:prstGeom>
          <a:noFill/>
          <a:ln w="9525">
            <a:noFill/>
            <a:miter lim="800000"/>
            <a:headEnd/>
            <a:tailEnd/>
          </a:ln>
        </p:spPr>
        <p:txBody>
          <a:bodyPr wrap="none">
            <a:spAutoFit/>
          </a:bodyPr>
          <a:lstStyle/>
          <a:p>
            <a:pPr algn="ctr"/>
            <a:r>
              <a:rPr lang="tr-TR" altLang="tr-TR" sz="1800" b="1">
                <a:solidFill>
                  <a:srgbClr val="FF0000"/>
                </a:solidFill>
                <a:latin typeface="Arial" pitchFamily="34" charset="0"/>
              </a:rPr>
              <a:t>1</a:t>
            </a:r>
          </a:p>
          <a:p>
            <a:pPr algn="ctr"/>
            <a:r>
              <a:rPr lang="en-US" altLang="tr-TR" sz="1800" b="1">
                <a:solidFill>
                  <a:srgbClr val="FF0000"/>
                </a:solidFill>
                <a:latin typeface="Arial" pitchFamily="34" charset="0"/>
                <a:cs typeface="Arial" pitchFamily="34" charset="0"/>
              </a:rPr>
              <a:t>[</a:t>
            </a:r>
            <a:r>
              <a:rPr lang="tr-TR" altLang="tr-TR" sz="1800" b="1">
                <a:solidFill>
                  <a:srgbClr val="FF0000"/>
                </a:solidFill>
                <a:latin typeface="Arial" pitchFamily="34" charset="0"/>
                <a:cs typeface="Arial" pitchFamily="34" charset="0"/>
              </a:rPr>
              <a:t>S</a:t>
            </a:r>
            <a:r>
              <a:rPr lang="en-US" altLang="tr-TR" sz="1800" b="1">
                <a:solidFill>
                  <a:srgbClr val="FF0000"/>
                </a:solidFill>
                <a:latin typeface="Arial" pitchFamily="34" charset="0"/>
                <a:cs typeface="Arial" pitchFamily="34" charset="0"/>
              </a:rPr>
              <a:t>]</a:t>
            </a:r>
          </a:p>
        </p:txBody>
      </p:sp>
      <p:sp>
        <p:nvSpPr>
          <p:cNvPr id="116751" name="Line 29"/>
          <p:cNvSpPr>
            <a:spLocks noChangeShapeType="1"/>
          </p:cNvSpPr>
          <p:nvPr/>
        </p:nvSpPr>
        <p:spPr bwMode="auto">
          <a:xfrm>
            <a:off x="8138747" y="5876925"/>
            <a:ext cx="303335" cy="0"/>
          </a:xfrm>
          <a:prstGeom prst="line">
            <a:avLst/>
          </a:prstGeom>
          <a:noFill/>
          <a:ln w="19050">
            <a:solidFill>
              <a:srgbClr val="FF0000"/>
            </a:solidFill>
            <a:round/>
            <a:headEnd/>
            <a:tailEnd/>
          </a:ln>
        </p:spPr>
        <p:txBody>
          <a:bodyPr/>
          <a:lstStyle/>
          <a:p>
            <a:endParaRPr lang="tr-TR"/>
          </a:p>
        </p:txBody>
      </p:sp>
      <p:sp>
        <p:nvSpPr>
          <p:cNvPr id="116752" name="Text Box 36"/>
          <p:cNvSpPr txBox="1">
            <a:spLocks noChangeArrowheads="1"/>
          </p:cNvSpPr>
          <p:nvPr/>
        </p:nvSpPr>
        <p:spPr bwMode="auto">
          <a:xfrm>
            <a:off x="5482005" y="2781300"/>
            <a:ext cx="1560634" cy="641350"/>
          </a:xfrm>
          <a:prstGeom prst="rect">
            <a:avLst/>
          </a:prstGeom>
          <a:noFill/>
          <a:ln w="9525">
            <a:noFill/>
            <a:miter lim="800000"/>
            <a:headEnd/>
            <a:tailEnd/>
          </a:ln>
        </p:spPr>
        <p:txBody>
          <a:bodyPr>
            <a:spAutoFit/>
          </a:bodyPr>
          <a:lstStyle/>
          <a:p>
            <a:pPr algn="ctr"/>
            <a:r>
              <a:rPr lang="tr-TR" altLang="tr-TR" sz="1800">
                <a:solidFill>
                  <a:srgbClr val="FF0000"/>
                </a:solidFill>
                <a:latin typeface="Arial" pitchFamily="34" charset="0"/>
              </a:rPr>
              <a:t>           </a:t>
            </a:r>
            <a:r>
              <a:rPr lang="tr-TR" altLang="tr-TR" sz="1800" b="1">
                <a:solidFill>
                  <a:srgbClr val="FF0000"/>
                </a:solidFill>
                <a:latin typeface="Arial" pitchFamily="34" charset="0"/>
              </a:rPr>
              <a:t>K</a:t>
            </a:r>
            <a:r>
              <a:rPr lang="tr-TR" altLang="tr-TR" sz="1800" b="1" baseline="-25000">
                <a:solidFill>
                  <a:srgbClr val="FF0000"/>
                </a:solidFill>
                <a:latin typeface="Arial" pitchFamily="34" charset="0"/>
              </a:rPr>
              <a:t>m</a:t>
            </a:r>
          </a:p>
          <a:p>
            <a:pPr algn="ctr"/>
            <a:r>
              <a:rPr lang="tr-TR" altLang="tr-TR" sz="1800" b="1" baseline="-25000">
                <a:solidFill>
                  <a:srgbClr val="FF0000"/>
                </a:solidFill>
                <a:latin typeface="Arial" pitchFamily="34" charset="0"/>
              </a:rPr>
              <a:t>                   </a:t>
            </a:r>
            <a:r>
              <a:rPr lang="tr-TR" altLang="tr-TR" sz="1800" b="1">
                <a:solidFill>
                  <a:srgbClr val="FF0000"/>
                </a:solidFill>
                <a:latin typeface="Arial" pitchFamily="34" charset="0"/>
              </a:rPr>
              <a:t>V</a:t>
            </a:r>
            <a:r>
              <a:rPr lang="tr-TR" altLang="tr-TR" sz="1800" b="1" baseline="-25000">
                <a:solidFill>
                  <a:srgbClr val="FF0000"/>
                </a:solidFill>
                <a:latin typeface="Arial" pitchFamily="34" charset="0"/>
              </a:rPr>
              <a:t>MAX</a:t>
            </a:r>
            <a:endParaRPr lang="tr-TR" altLang="tr-TR" sz="1800" b="1">
              <a:solidFill>
                <a:srgbClr val="FF0000"/>
              </a:solidFill>
              <a:latin typeface="Arial" pitchFamily="34" charset="0"/>
            </a:endParaRPr>
          </a:p>
        </p:txBody>
      </p:sp>
      <p:sp>
        <p:nvSpPr>
          <p:cNvPr id="116753" name="Line 37"/>
          <p:cNvSpPr>
            <a:spLocks noChangeShapeType="1"/>
          </p:cNvSpPr>
          <p:nvPr/>
        </p:nvSpPr>
        <p:spPr bwMode="auto">
          <a:xfrm>
            <a:off x="6469674" y="3141663"/>
            <a:ext cx="378069" cy="0"/>
          </a:xfrm>
          <a:prstGeom prst="line">
            <a:avLst/>
          </a:prstGeom>
          <a:noFill/>
          <a:ln w="19050">
            <a:solidFill>
              <a:srgbClr val="FF0000"/>
            </a:solidFill>
            <a:round/>
            <a:headEnd/>
            <a:tailEnd/>
          </a:ln>
        </p:spPr>
        <p:txBody>
          <a:bodyPr/>
          <a:lstStyle/>
          <a:p>
            <a:endParaRPr lang="tr-TR"/>
          </a:p>
        </p:txBody>
      </p:sp>
      <p:sp>
        <p:nvSpPr>
          <p:cNvPr id="116754" name="Line 38"/>
          <p:cNvSpPr>
            <a:spLocks noChangeShapeType="1"/>
          </p:cNvSpPr>
          <p:nvPr/>
        </p:nvSpPr>
        <p:spPr bwMode="auto">
          <a:xfrm>
            <a:off x="7076343" y="3068638"/>
            <a:ext cx="74734" cy="0"/>
          </a:xfrm>
          <a:prstGeom prst="line">
            <a:avLst/>
          </a:prstGeom>
          <a:noFill/>
          <a:ln w="9525">
            <a:solidFill>
              <a:schemeClr val="tx1"/>
            </a:solidFill>
            <a:round/>
            <a:headEnd/>
            <a:tailEnd/>
          </a:ln>
        </p:spPr>
        <p:txBody>
          <a:bodyPr/>
          <a:lstStyle/>
          <a:p>
            <a:endParaRPr lang="tr-TR"/>
          </a:p>
        </p:txBody>
      </p:sp>
      <p:sp>
        <p:nvSpPr>
          <p:cNvPr id="116755" name="Line 40"/>
          <p:cNvSpPr>
            <a:spLocks noChangeShapeType="1"/>
          </p:cNvSpPr>
          <p:nvPr/>
        </p:nvSpPr>
        <p:spPr bwMode="auto">
          <a:xfrm>
            <a:off x="7076343" y="3141663"/>
            <a:ext cx="77665" cy="0"/>
          </a:xfrm>
          <a:prstGeom prst="line">
            <a:avLst/>
          </a:prstGeom>
          <a:noFill/>
          <a:ln w="9525">
            <a:solidFill>
              <a:schemeClr val="tx1"/>
            </a:solidFill>
            <a:round/>
            <a:headEnd/>
            <a:tailEnd/>
          </a:ln>
        </p:spPr>
        <p:txBody>
          <a:bodyPr/>
          <a:lstStyle/>
          <a:p>
            <a:endParaRPr lang="tr-TR"/>
          </a:p>
        </p:txBody>
      </p:sp>
      <p:sp>
        <p:nvSpPr>
          <p:cNvPr id="116756" name="Text Box 44"/>
          <p:cNvSpPr txBox="1">
            <a:spLocks noChangeArrowheads="1"/>
          </p:cNvSpPr>
          <p:nvPr/>
        </p:nvSpPr>
        <p:spPr bwMode="auto">
          <a:xfrm>
            <a:off x="6596335" y="2873376"/>
            <a:ext cx="1261884" cy="369332"/>
          </a:xfrm>
          <a:prstGeom prst="rect">
            <a:avLst/>
          </a:prstGeom>
          <a:noFill/>
          <a:ln w="9525">
            <a:noFill/>
            <a:miter lim="800000"/>
            <a:headEnd/>
            <a:tailEnd/>
          </a:ln>
        </p:spPr>
        <p:txBody>
          <a:bodyPr wrap="none">
            <a:spAutoFit/>
          </a:bodyPr>
          <a:lstStyle/>
          <a:p>
            <a:pPr algn="ctr"/>
            <a:r>
              <a:rPr lang="tr-TR" altLang="tr-TR" sz="1800">
                <a:latin typeface="Arial" pitchFamily="34" charset="0"/>
              </a:rPr>
              <a:t>     </a:t>
            </a:r>
            <a:r>
              <a:rPr lang="tr-TR" altLang="tr-TR" sz="1800">
                <a:solidFill>
                  <a:srgbClr val="FF0066"/>
                </a:solidFill>
                <a:latin typeface="Arial" pitchFamily="34" charset="0"/>
              </a:rPr>
              <a:t>   </a:t>
            </a:r>
            <a:r>
              <a:rPr lang="tr-TR" altLang="tr-TR" sz="1800" b="1">
                <a:solidFill>
                  <a:srgbClr val="FF0066"/>
                </a:solidFill>
                <a:latin typeface="Arial" pitchFamily="34" charset="0"/>
              </a:rPr>
              <a:t>Eğim</a:t>
            </a:r>
          </a:p>
        </p:txBody>
      </p:sp>
      <p:sp>
        <p:nvSpPr>
          <p:cNvPr id="116757" name="Text Box 45"/>
          <p:cNvSpPr txBox="1">
            <a:spLocks noChangeArrowheads="1"/>
          </p:cNvSpPr>
          <p:nvPr/>
        </p:nvSpPr>
        <p:spPr bwMode="auto">
          <a:xfrm>
            <a:off x="2205405" y="4087814"/>
            <a:ext cx="439615" cy="1006475"/>
          </a:xfrm>
          <a:prstGeom prst="rect">
            <a:avLst/>
          </a:prstGeom>
          <a:noFill/>
          <a:ln w="9525">
            <a:noFill/>
            <a:miter lim="800000"/>
            <a:headEnd/>
            <a:tailEnd/>
          </a:ln>
        </p:spPr>
        <p:txBody>
          <a:bodyPr>
            <a:spAutoFit/>
          </a:bodyPr>
          <a:lstStyle/>
          <a:p>
            <a:pPr algn="ctr" eaLnBrk="1" hangingPunct="1"/>
            <a:r>
              <a:rPr lang="tr-TR" altLang="tr-TR" sz="6000" b="1" dirty="0">
                <a:solidFill>
                  <a:srgbClr val="FF0000"/>
                </a:solidFill>
              </a:rPr>
              <a:t>.</a:t>
            </a:r>
          </a:p>
        </p:txBody>
      </p:sp>
      <p:sp>
        <p:nvSpPr>
          <p:cNvPr id="116758" name="Text Box 46"/>
          <p:cNvSpPr txBox="1">
            <a:spLocks noChangeArrowheads="1"/>
          </p:cNvSpPr>
          <p:nvPr/>
        </p:nvSpPr>
        <p:spPr bwMode="auto">
          <a:xfrm>
            <a:off x="854290" y="4953001"/>
            <a:ext cx="389851" cy="1015663"/>
          </a:xfrm>
          <a:prstGeom prst="rect">
            <a:avLst/>
          </a:prstGeom>
          <a:noFill/>
          <a:ln w="9525">
            <a:noFill/>
            <a:miter lim="800000"/>
            <a:headEnd/>
            <a:tailEnd/>
          </a:ln>
        </p:spPr>
        <p:txBody>
          <a:bodyPr wrap="none">
            <a:spAutoFit/>
          </a:bodyPr>
          <a:lstStyle/>
          <a:p>
            <a:pPr algn="ctr" eaLnBrk="1" hangingPunct="1"/>
            <a:r>
              <a:rPr lang="tr-TR" altLang="tr-TR" sz="6000" b="1">
                <a:solidFill>
                  <a:srgbClr val="FF0000"/>
                </a:solidFill>
              </a:rPr>
              <a:t>.</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idx="1"/>
          </p:nvPr>
        </p:nvSpPr>
        <p:spPr>
          <a:xfrm>
            <a:off x="0" y="0"/>
            <a:ext cx="9143999" cy="6308725"/>
          </a:xfrm>
        </p:spPr>
        <p:txBody>
          <a:bodyPr/>
          <a:lstStyle/>
          <a:p>
            <a:pPr eaLnBrk="1" hangingPunct="1">
              <a:buFontTx/>
              <a:buNone/>
            </a:pPr>
            <a:r>
              <a:rPr lang="tr-TR" altLang="tr-TR" sz="2400" dirty="0" smtClean="0">
                <a:solidFill>
                  <a:srgbClr val="0000FF"/>
                </a:solidFill>
                <a:latin typeface="Times New Roman" pitchFamily="18" charset="0"/>
              </a:rPr>
              <a:t>     </a:t>
            </a:r>
            <a:endParaRPr lang="tr-TR" altLang="tr-TR" sz="2400" b="1" baseline="-25000" dirty="0" smtClean="0">
              <a:solidFill>
                <a:srgbClr val="0000FF"/>
              </a:solidFill>
              <a:latin typeface="Times New Roman" pitchFamily="18" charset="0"/>
              <a:cs typeface="Times New Roman" pitchFamily="18" charset="0"/>
            </a:endParaRPr>
          </a:p>
          <a:p>
            <a:pPr eaLnBrk="1" hangingPunct="1">
              <a:buClr>
                <a:srgbClr val="FF0066"/>
              </a:buClr>
              <a:buFont typeface="Wingdings" pitchFamily="2" charset="2"/>
              <a:buNone/>
            </a:pPr>
            <a:r>
              <a:rPr lang="tr-TR" altLang="tr-TR" sz="2400" b="1" dirty="0" smtClean="0">
                <a:solidFill>
                  <a:srgbClr val="FF0066"/>
                </a:solidFill>
                <a:latin typeface="Times New Roman" pitchFamily="18" charset="0"/>
                <a:cs typeface="Times New Roman" pitchFamily="18" charset="0"/>
              </a:rPr>
              <a:t>        </a:t>
            </a:r>
          </a:p>
          <a:p>
            <a:pPr eaLnBrk="1" hangingPunct="1">
              <a:buClr>
                <a:srgbClr val="FF0066"/>
              </a:buClr>
              <a:buFont typeface="Wingdings" pitchFamily="2" charset="2"/>
              <a:buNone/>
            </a:pPr>
            <a:r>
              <a:rPr lang="tr-TR" altLang="tr-TR" sz="2400" b="1" dirty="0" smtClean="0">
                <a:solidFill>
                  <a:srgbClr val="FF0066"/>
                </a:solidFill>
                <a:latin typeface="Times New Roman" pitchFamily="18" charset="0"/>
                <a:cs typeface="Times New Roman" pitchFamily="18" charset="0"/>
              </a:rPr>
              <a:t>   K</a:t>
            </a:r>
            <a:r>
              <a:rPr lang="tr-TR" altLang="tr-TR" sz="2400" b="1" baseline="-25000" dirty="0" smtClean="0">
                <a:solidFill>
                  <a:srgbClr val="FF0066"/>
                </a:solidFill>
                <a:latin typeface="Times New Roman" pitchFamily="18" charset="0"/>
                <a:cs typeface="Times New Roman" pitchFamily="18" charset="0"/>
              </a:rPr>
              <a:t>m </a:t>
            </a:r>
            <a:r>
              <a:rPr lang="tr-TR" altLang="tr-TR" sz="2400" b="1" dirty="0" smtClean="0">
                <a:solidFill>
                  <a:srgbClr val="FF0066"/>
                </a:solidFill>
                <a:latin typeface="Times New Roman" pitchFamily="18" charset="0"/>
                <a:cs typeface="Times New Roman" pitchFamily="18" charset="0"/>
              </a:rPr>
              <a:t>Değerinin Bilinmesinin Önemi</a:t>
            </a:r>
          </a:p>
          <a:p>
            <a:pPr eaLnBrk="1" hangingPunct="1">
              <a:buClr>
                <a:srgbClr val="FF0066"/>
              </a:buClr>
              <a:buFont typeface="Wingdings" pitchFamily="2" charset="2"/>
              <a:buNone/>
            </a:pPr>
            <a:endParaRPr lang="tr-TR" altLang="tr-TR" sz="2400" b="1" dirty="0" smtClean="0">
              <a:solidFill>
                <a:srgbClr val="FF0066"/>
              </a:solidFill>
              <a:latin typeface="Times New Roman" pitchFamily="18" charset="0"/>
              <a:cs typeface="Times New Roman" pitchFamily="18" charset="0"/>
            </a:endParaRPr>
          </a:p>
          <a:p>
            <a:pPr eaLnBrk="1" hangingPunct="1">
              <a:buClr>
                <a:srgbClr val="FF0066"/>
              </a:buClr>
              <a:buFont typeface="Wingdings" pitchFamily="2" charset="2"/>
              <a:buNone/>
            </a:pPr>
            <a:endParaRPr lang="tr-TR" altLang="tr-TR" sz="2400" dirty="0" smtClean="0">
              <a:solidFill>
                <a:srgbClr val="FF0066"/>
              </a:solidFill>
              <a:latin typeface="Times New Roman" pitchFamily="18" charset="0"/>
              <a:cs typeface="Times New Roman" pitchFamily="18" charset="0"/>
            </a:endParaRP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cs typeface="Times New Roman" pitchFamily="18" charset="0"/>
              </a:rPr>
              <a:t>Enzimlerin Saflaştırılması</a:t>
            </a: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cs typeface="Times New Roman" pitchFamily="18" charset="0"/>
              </a:rPr>
              <a:t>Dokularda enzim aktivitesinin saptanması</a:t>
            </a: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cs typeface="Times New Roman" pitchFamily="18" charset="0"/>
              </a:rPr>
              <a:t>İlaç imalatında</a:t>
            </a: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cs typeface="Times New Roman" pitchFamily="18" charset="0"/>
              </a:rPr>
              <a:t>Enzim inhibitörlerinin belirlenmesi</a:t>
            </a:r>
          </a:p>
          <a:p>
            <a:pPr eaLnBrk="1" hangingPunct="1">
              <a:buFontTx/>
              <a:buNone/>
            </a:pPr>
            <a:endParaRPr lang="tr-TR" altLang="tr-TR" sz="2400" dirty="0" smtClean="0">
              <a:solidFill>
                <a:srgbClr val="FF0066"/>
              </a:solidFill>
              <a:latin typeface="Times New Roman" pitchFamily="18" charset="0"/>
              <a:cs typeface="Times New Roman" pitchFamily="18" charset="0"/>
            </a:endParaRPr>
          </a:p>
          <a:p>
            <a:pPr eaLnBrk="1" hangingPunct="1">
              <a:buFontTx/>
              <a:buNone/>
            </a:pPr>
            <a:endParaRPr lang="tr-TR" altLang="tr-TR" sz="2400" dirty="0" smtClean="0">
              <a:solidFill>
                <a:srgbClr val="FF0066"/>
              </a:solidFill>
              <a:latin typeface="Times New Roman" pitchFamily="18" charset="0"/>
              <a:cs typeface="Times New Roman" pitchFamily="18" charset="0"/>
            </a:endParaRPr>
          </a:p>
          <a:p>
            <a:pPr eaLnBrk="1" hangingPunct="1">
              <a:buFontTx/>
              <a:buNone/>
            </a:pPr>
            <a:endParaRPr lang="tr-TR" altLang="tr-TR" sz="2400" baseline="-25000" dirty="0" smtClean="0">
              <a:solidFill>
                <a:srgbClr val="0000FF"/>
              </a:solidFill>
              <a:latin typeface="Times New Roman" pitchFamily="18" charset="0"/>
              <a:cs typeface="Times New Roman" pitchFamily="18" charset="0"/>
            </a:endParaRPr>
          </a:p>
          <a:p>
            <a:pPr eaLnBrk="1" hangingPunct="1">
              <a:buFontTx/>
              <a:buNone/>
            </a:pPr>
            <a:endParaRPr lang="tr-TR" altLang="tr-TR" sz="2400" baseline="-25000" dirty="0" smtClean="0">
              <a:solidFill>
                <a:srgbClr val="0000FF"/>
              </a:solidFill>
              <a:latin typeface="Times New Roman" pitchFamily="18" charset="0"/>
              <a:cs typeface="Times New Roman" pitchFamily="18" charset="0"/>
            </a:endParaRPr>
          </a:p>
          <a:p>
            <a:pPr eaLnBrk="1" hangingPunct="1">
              <a:buFontTx/>
              <a:buNone/>
            </a:pPr>
            <a:endParaRPr lang="en-US" altLang="tr-TR" sz="2400" dirty="0" smtClean="0">
              <a:solidFill>
                <a:srgbClr val="0000FF"/>
              </a:solidFill>
              <a:latin typeface="Times New Roman" pitchFamily="18" charset="0"/>
              <a:cs typeface="Times New Roman" pitchFamily="18" charset="0"/>
            </a:endParaRPr>
          </a:p>
        </p:txBody>
      </p:sp>
      <p:sp>
        <p:nvSpPr>
          <p:cNvPr id="117763" name="Line 10"/>
          <p:cNvSpPr>
            <a:spLocks noChangeShapeType="1"/>
          </p:cNvSpPr>
          <p:nvPr/>
        </p:nvSpPr>
        <p:spPr bwMode="auto">
          <a:xfrm>
            <a:off x="2372458" y="692150"/>
            <a:ext cx="0" cy="0"/>
          </a:xfrm>
          <a:prstGeom prst="line">
            <a:avLst/>
          </a:prstGeom>
          <a:noFill/>
          <a:ln w="9525">
            <a:solidFill>
              <a:schemeClr val="tx1"/>
            </a:solidFill>
            <a:round/>
            <a:headEnd/>
            <a:tailEnd/>
          </a:ln>
        </p:spPr>
        <p:txBody>
          <a:bodyPr/>
          <a:lstStyle/>
          <a:p>
            <a:endParaRPr 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idx="1"/>
          </p:nvPr>
        </p:nvSpPr>
        <p:spPr>
          <a:xfrm>
            <a:off x="252046" y="260351"/>
            <a:ext cx="8891954" cy="5795963"/>
          </a:xfrm>
        </p:spPr>
        <p:txBody>
          <a:bodyPr/>
          <a:lstStyle/>
          <a:p>
            <a:pPr marL="542925" indent="-542925" eaLnBrk="1" hangingPunct="1">
              <a:buFontTx/>
              <a:buNone/>
            </a:pPr>
            <a:r>
              <a:rPr lang="tr-TR" altLang="tr-TR" b="1" dirty="0" smtClean="0">
                <a:solidFill>
                  <a:srgbClr val="FF0066"/>
                </a:solidFill>
                <a:latin typeface="Times New Roman" pitchFamily="18" charset="0"/>
              </a:rPr>
              <a:t>  </a:t>
            </a:r>
          </a:p>
          <a:p>
            <a:pPr marL="542925" indent="-542925" eaLnBrk="1" hangingPunct="1">
              <a:buFontTx/>
              <a:buNone/>
            </a:pPr>
            <a:r>
              <a:rPr lang="tr-TR" altLang="tr-TR" b="1" dirty="0" smtClean="0">
                <a:solidFill>
                  <a:srgbClr val="FF0066"/>
                </a:solidFill>
                <a:latin typeface="Times New Roman" pitchFamily="18" charset="0"/>
              </a:rPr>
              <a:t>ENZİM AKTİVİTESİNİN </a:t>
            </a:r>
            <a:r>
              <a:rPr lang="tr-TR" altLang="tr-TR" b="1" dirty="0" err="1" smtClean="0">
                <a:solidFill>
                  <a:srgbClr val="FF0066"/>
                </a:solidFill>
                <a:latin typeface="Times New Roman" pitchFamily="18" charset="0"/>
              </a:rPr>
              <a:t>İNHİBİSYONU</a:t>
            </a:r>
            <a:endParaRPr lang="tr-TR" altLang="tr-TR" b="1" dirty="0" smtClean="0">
              <a:solidFill>
                <a:srgbClr val="FF0066"/>
              </a:solidFill>
              <a:latin typeface="Times New Roman" pitchFamily="18" charset="0"/>
            </a:endParaRPr>
          </a:p>
          <a:p>
            <a:pPr marL="542925" indent="-542925" eaLnBrk="1" hangingPunct="1">
              <a:buFontTx/>
              <a:buNone/>
            </a:pPr>
            <a:endParaRPr lang="tr-TR" altLang="tr-TR" sz="3600" b="1" dirty="0" smtClean="0">
              <a:solidFill>
                <a:srgbClr val="FF0066"/>
              </a:solidFill>
              <a:latin typeface="Times New Roman" pitchFamily="18" charset="0"/>
            </a:endParaRPr>
          </a:p>
          <a:p>
            <a:pPr marL="542925" indent="-542925" eaLnBrk="1" hangingPunct="1">
              <a:buClr>
                <a:srgbClr val="FF0000"/>
              </a:buClr>
              <a:buFont typeface="Wingdings" pitchFamily="2" charset="2"/>
              <a:buChar char="§"/>
            </a:pPr>
            <a:r>
              <a:rPr lang="tr-TR" altLang="tr-TR" sz="2800" dirty="0" smtClean="0">
                <a:solidFill>
                  <a:srgbClr val="000000"/>
                </a:solidFill>
                <a:latin typeface="Times New Roman" pitchFamily="18" charset="0"/>
              </a:rPr>
              <a:t>Enzimle katalizlenen bir reaksiyonun hızını azaltan ya da        </a:t>
            </a:r>
          </a:p>
          <a:p>
            <a:pPr marL="542925" indent="-542925" eaLnBrk="1" hangingPunct="1">
              <a:buClr>
                <a:srgbClr val="FF0000"/>
              </a:buClr>
              <a:buFont typeface="Wingdings" pitchFamily="2" charset="2"/>
              <a:buNone/>
            </a:pPr>
            <a:r>
              <a:rPr lang="tr-TR" altLang="tr-TR" sz="2800" dirty="0" smtClean="0">
                <a:solidFill>
                  <a:srgbClr val="000000"/>
                </a:solidFill>
                <a:latin typeface="Times New Roman" pitchFamily="18" charset="0"/>
              </a:rPr>
              <a:t>      engelleyen maddeye</a:t>
            </a:r>
            <a:r>
              <a:rPr lang="tr-TR" altLang="tr-TR" sz="2800" b="1" dirty="0" smtClean="0">
                <a:solidFill>
                  <a:srgbClr val="000000"/>
                </a:solidFill>
                <a:latin typeface="Times New Roman" pitchFamily="18" charset="0"/>
              </a:rPr>
              <a:t> </a:t>
            </a:r>
            <a:r>
              <a:rPr lang="tr-TR" altLang="tr-TR" sz="2800" b="1" dirty="0" smtClean="0">
                <a:solidFill>
                  <a:srgbClr val="FF0066"/>
                </a:solidFill>
                <a:latin typeface="Times New Roman" pitchFamily="18" charset="0"/>
              </a:rPr>
              <a:t>inhibitör</a:t>
            </a:r>
            <a:r>
              <a:rPr lang="tr-TR" altLang="tr-TR" sz="2800" dirty="0" smtClean="0">
                <a:solidFill>
                  <a:srgbClr val="FF0066"/>
                </a:solidFill>
                <a:latin typeface="Times New Roman" pitchFamily="18" charset="0"/>
              </a:rPr>
              <a:t> </a:t>
            </a:r>
            <a:r>
              <a:rPr lang="tr-TR" altLang="tr-TR" sz="2800" dirty="0" smtClean="0">
                <a:solidFill>
                  <a:srgbClr val="000000"/>
                </a:solidFill>
                <a:latin typeface="Times New Roman" pitchFamily="18" charset="0"/>
              </a:rPr>
              <a:t>adı verilir.</a:t>
            </a:r>
          </a:p>
          <a:p>
            <a:pPr marL="542925" indent="-542925" eaLnBrk="1" hangingPunct="1">
              <a:buClr>
                <a:srgbClr val="FF0000"/>
              </a:buClr>
              <a:buFont typeface="Wingdings" pitchFamily="2" charset="2"/>
              <a:buNone/>
            </a:pPr>
            <a:r>
              <a:rPr lang="tr-TR" altLang="tr-TR" sz="2800" dirty="0" smtClean="0">
                <a:solidFill>
                  <a:srgbClr val="000000"/>
                </a:solidFill>
                <a:latin typeface="Times New Roman" pitchFamily="18" charset="0"/>
              </a:rPr>
              <a:t>     </a:t>
            </a:r>
          </a:p>
          <a:p>
            <a:pPr marL="542925" indent="-542925" eaLnBrk="1" hangingPunct="1">
              <a:buClr>
                <a:srgbClr val="FF0000"/>
              </a:buClr>
              <a:buFont typeface="Wingdings" pitchFamily="2" charset="2"/>
              <a:buNone/>
            </a:pPr>
            <a:r>
              <a:rPr lang="tr-TR" altLang="tr-TR" sz="2800" dirty="0" smtClean="0">
                <a:solidFill>
                  <a:srgbClr val="000000"/>
                </a:solidFill>
                <a:latin typeface="Times New Roman" pitchFamily="18" charset="0"/>
              </a:rPr>
              <a:t>        </a:t>
            </a:r>
            <a:r>
              <a:rPr lang="tr-TR" altLang="tr-TR" sz="2800" b="1" dirty="0" smtClean="0">
                <a:solidFill>
                  <a:srgbClr val="0000FF"/>
                </a:solidFill>
                <a:latin typeface="Times New Roman" pitchFamily="18" charset="0"/>
              </a:rPr>
              <a:t>İnhibitör, </a:t>
            </a:r>
            <a:r>
              <a:rPr lang="tr-TR" altLang="tr-TR" sz="2800" b="1" dirty="0" smtClean="0">
                <a:solidFill>
                  <a:srgbClr val="33CC33"/>
                </a:solidFill>
                <a:latin typeface="Times New Roman" pitchFamily="18" charset="0"/>
              </a:rPr>
              <a:t>bir molekül</a:t>
            </a:r>
            <a:r>
              <a:rPr lang="tr-TR" altLang="tr-TR" sz="2800" b="1" dirty="0" smtClean="0">
                <a:solidFill>
                  <a:srgbClr val="0000FF"/>
                </a:solidFill>
                <a:latin typeface="Times New Roman" pitchFamily="18" charset="0"/>
              </a:rPr>
              <a:t> yada </a:t>
            </a:r>
            <a:r>
              <a:rPr lang="tr-TR" altLang="tr-TR" sz="2800" b="1" dirty="0" smtClean="0">
                <a:solidFill>
                  <a:srgbClr val="33CC33"/>
                </a:solidFill>
                <a:latin typeface="Times New Roman" pitchFamily="18" charset="0"/>
              </a:rPr>
              <a:t>iyon</a:t>
            </a:r>
            <a:r>
              <a:rPr lang="tr-TR" altLang="tr-TR" sz="2800" b="1" dirty="0" smtClean="0">
                <a:solidFill>
                  <a:srgbClr val="0000FF"/>
                </a:solidFill>
                <a:latin typeface="Times New Roman" pitchFamily="18" charset="0"/>
              </a:rPr>
              <a:t> olabilir.</a:t>
            </a:r>
          </a:p>
          <a:p>
            <a:pPr marL="542925" indent="-542925" eaLnBrk="1" hangingPunct="1">
              <a:buClr>
                <a:srgbClr val="FF0000"/>
              </a:buClr>
              <a:buFont typeface="Wingdings" pitchFamily="2" charset="2"/>
              <a:buNone/>
            </a:pPr>
            <a:endParaRPr lang="tr-TR" altLang="tr-TR" sz="2800" b="1" dirty="0" smtClean="0">
              <a:solidFill>
                <a:srgbClr val="0000FF"/>
              </a:solidFill>
              <a:latin typeface="Times New Roman" pitchFamily="18" charset="0"/>
            </a:endParaRPr>
          </a:p>
          <a:p>
            <a:pPr marL="542925" indent="-542925" eaLnBrk="1" hangingPunct="1">
              <a:buClr>
                <a:srgbClr val="FF0000"/>
              </a:buClr>
              <a:buFont typeface="Wingdings" pitchFamily="2" charset="2"/>
              <a:buChar char="§"/>
            </a:pPr>
            <a:r>
              <a:rPr lang="tr-TR" altLang="tr-TR" sz="2800" dirty="0" smtClean="0">
                <a:solidFill>
                  <a:srgbClr val="000000"/>
                </a:solidFill>
                <a:latin typeface="Times New Roman" pitchFamily="18" charset="0"/>
              </a:rPr>
              <a:t>Enzim katalizinin engellenmesi olayına ise </a:t>
            </a:r>
            <a:r>
              <a:rPr lang="tr-TR" altLang="tr-TR" sz="2800" b="1" dirty="0" err="1" smtClean="0">
                <a:solidFill>
                  <a:srgbClr val="FF0000"/>
                </a:solidFill>
                <a:latin typeface="Times New Roman" pitchFamily="18" charset="0"/>
              </a:rPr>
              <a:t>inhibisyon</a:t>
            </a:r>
            <a:r>
              <a:rPr lang="tr-TR" altLang="tr-TR" sz="2800" b="1" dirty="0" smtClean="0">
                <a:solidFill>
                  <a:srgbClr val="FF0066"/>
                </a:solidFill>
                <a:latin typeface="Times New Roman" pitchFamily="18" charset="0"/>
              </a:rPr>
              <a:t> </a:t>
            </a:r>
            <a:r>
              <a:rPr lang="tr-TR" altLang="tr-TR" sz="2800" dirty="0" smtClean="0">
                <a:solidFill>
                  <a:srgbClr val="000000"/>
                </a:solidFill>
                <a:latin typeface="Times New Roman" pitchFamily="18" charset="0"/>
              </a:rPr>
              <a:t>denir.</a:t>
            </a:r>
          </a:p>
          <a:p>
            <a:pPr marL="542925" indent="-542925" eaLnBrk="1" hangingPunct="1">
              <a:buClr>
                <a:srgbClr val="FF0000"/>
              </a:buClr>
              <a:buFont typeface="Wingdings" pitchFamily="2" charset="2"/>
              <a:buNone/>
            </a:pPr>
            <a:endParaRPr lang="tr-TR" altLang="tr-TR" sz="2800" dirty="0" smtClean="0">
              <a:solidFill>
                <a:srgbClr val="0000FF"/>
              </a:solidFill>
              <a:latin typeface="Times New Roman" pitchFamily="18"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idx="1"/>
          </p:nvPr>
        </p:nvSpPr>
        <p:spPr>
          <a:xfrm>
            <a:off x="457200" y="476251"/>
            <a:ext cx="8229600" cy="5580063"/>
          </a:xfrm>
        </p:spPr>
        <p:txBody>
          <a:bodyPr/>
          <a:lstStyle/>
          <a:p>
            <a:pPr marL="609600" indent="-609600" eaLnBrk="1" hangingPunct="1">
              <a:buFontTx/>
              <a:buNone/>
            </a:pPr>
            <a:r>
              <a:rPr lang="tr-TR" altLang="tr-TR" sz="2800" b="1" dirty="0" smtClean="0">
                <a:solidFill>
                  <a:srgbClr val="FF0000"/>
                </a:solidFill>
                <a:latin typeface="Times New Roman" pitchFamily="18" charset="0"/>
              </a:rPr>
              <a:t>Enzim Katalizinin </a:t>
            </a:r>
            <a:r>
              <a:rPr lang="tr-TR" altLang="tr-TR" sz="2800" b="1" dirty="0" err="1" smtClean="0">
                <a:solidFill>
                  <a:srgbClr val="FF0000"/>
                </a:solidFill>
                <a:latin typeface="Times New Roman" pitchFamily="18" charset="0"/>
              </a:rPr>
              <a:t>İnhibisyonu</a:t>
            </a:r>
            <a:endParaRPr lang="tr-TR" altLang="tr-TR" sz="2800" b="1" dirty="0" smtClean="0">
              <a:solidFill>
                <a:srgbClr val="FF0000"/>
              </a:solidFill>
              <a:latin typeface="Times New Roman" pitchFamily="18" charset="0"/>
            </a:endParaRPr>
          </a:p>
          <a:p>
            <a:pPr marL="609600" indent="-609600" eaLnBrk="1" hangingPunct="1">
              <a:buFontTx/>
              <a:buNone/>
            </a:pPr>
            <a:endParaRPr lang="tr-TR" altLang="tr-TR" sz="2800" b="1" dirty="0" smtClean="0">
              <a:solidFill>
                <a:srgbClr val="FF0000"/>
              </a:solidFill>
              <a:latin typeface="Times New Roman" pitchFamily="18" charset="0"/>
            </a:endParaRPr>
          </a:p>
          <a:p>
            <a:pPr marL="609600" indent="-609600" eaLnBrk="1" hangingPunct="1">
              <a:buFontTx/>
              <a:buNone/>
            </a:pPr>
            <a:r>
              <a:rPr lang="tr-TR" altLang="tr-TR" sz="2400" b="1" dirty="0" smtClean="0">
                <a:solidFill>
                  <a:srgbClr val="FF0000"/>
                </a:solidFill>
                <a:latin typeface="Times New Roman" pitchFamily="18" charset="0"/>
              </a:rPr>
              <a:t>1.</a:t>
            </a:r>
            <a:r>
              <a:rPr lang="tr-TR" altLang="tr-TR" sz="2400" dirty="0" smtClean="0">
                <a:solidFill>
                  <a:srgbClr val="FF0000"/>
                </a:solidFill>
                <a:latin typeface="Times New Roman" pitchFamily="18" charset="0"/>
              </a:rPr>
              <a:t>   </a:t>
            </a:r>
            <a:r>
              <a:rPr lang="tr-TR" altLang="tr-TR" sz="2400" dirty="0" smtClean="0">
                <a:solidFill>
                  <a:srgbClr val="000000"/>
                </a:solidFill>
                <a:latin typeface="Times New Roman" pitchFamily="18" charset="0"/>
              </a:rPr>
              <a:t>Enzimlerin yapısal özelliklerinin ve katalitik aktivitelerinin </a:t>
            </a:r>
          </a:p>
          <a:p>
            <a:pPr marL="609600" indent="-609600" eaLnBrk="1" hangingPunct="1">
              <a:buFontTx/>
              <a:buNone/>
            </a:pPr>
            <a:r>
              <a:rPr lang="tr-TR" altLang="tr-TR" sz="2400" dirty="0" smtClean="0">
                <a:solidFill>
                  <a:srgbClr val="000000"/>
                </a:solidFill>
                <a:latin typeface="Times New Roman" pitchFamily="18" charset="0"/>
              </a:rPr>
              <a:t>      incelenmesinde önemli rol oynar.</a:t>
            </a:r>
          </a:p>
          <a:p>
            <a:pPr marL="609600" indent="-609600" eaLnBrk="1" hangingPunct="1">
              <a:buFontTx/>
              <a:buNone/>
            </a:pPr>
            <a:endParaRPr lang="tr-TR" altLang="tr-TR" sz="2400" b="1" dirty="0" smtClean="0">
              <a:solidFill>
                <a:srgbClr val="FF0000"/>
              </a:solidFill>
              <a:latin typeface="Times New Roman" pitchFamily="18" charset="0"/>
            </a:endParaRPr>
          </a:p>
          <a:p>
            <a:pPr marL="609600" indent="-609600" eaLnBrk="1" hangingPunct="1">
              <a:buNone/>
            </a:pPr>
            <a:r>
              <a:rPr lang="tr-TR" altLang="tr-TR" sz="2400" b="1" dirty="0" smtClean="0">
                <a:solidFill>
                  <a:srgbClr val="FF0000"/>
                </a:solidFill>
                <a:latin typeface="Times New Roman" pitchFamily="18" charset="0"/>
              </a:rPr>
              <a:t>2.   </a:t>
            </a:r>
            <a:r>
              <a:rPr lang="tr-TR" altLang="tr-TR" sz="2400" dirty="0" smtClean="0">
                <a:solidFill>
                  <a:srgbClr val="000000"/>
                </a:solidFill>
                <a:latin typeface="Times New Roman" pitchFamily="18" charset="0"/>
              </a:rPr>
              <a:t>Hücre içindeki </a:t>
            </a:r>
            <a:r>
              <a:rPr lang="tr-TR" altLang="tr-TR" sz="2400" dirty="0" err="1" smtClean="0">
                <a:solidFill>
                  <a:srgbClr val="000000"/>
                </a:solidFill>
                <a:latin typeface="Times New Roman" pitchFamily="18" charset="0"/>
              </a:rPr>
              <a:t>metabolik</a:t>
            </a:r>
            <a:r>
              <a:rPr lang="tr-TR" altLang="tr-TR" sz="2400" dirty="0" smtClean="0">
                <a:solidFill>
                  <a:srgbClr val="000000"/>
                </a:solidFill>
                <a:latin typeface="Times New Roman" pitchFamily="18" charset="0"/>
              </a:rPr>
              <a:t> yolların belirlenmesinde yol</a:t>
            </a:r>
          </a:p>
          <a:p>
            <a:pPr marL="609600" indent="-609600" eaLnBrk="1" hangingPunct="1">
              <a:buNone/>
            </a:pPr>
            <a:r>
              <a:rPr lang="tr-TR" altLang="tr-TR" sz="2400" dirty="0" smtClean="0">
                <a:solidFill>
                  <a:srgbClr val="000000"/>
                </a:solidFill>
                <a:latin typeface="Times New Roman" pitchFamily="18" charset="0"/>
              </a:rPr>
              <a:t>      gösterir.</a:t>
            </a:r>
          </a:p>
          <a:p>
            <a:pPr marL="609600" indent="-609600" eaLnBrk="1" hangingPunct="1">
              <a:buFontTx/>
              <a:buNone/>
            </a:pPr>
            <a:endParaRPr lang="tr-TR" altLang="tr-TR" sz="2400" b="1" dirty="0" smtClean="0">
              <a:solidFill>
                <a:srgbClr val="FF0000"/>
              </a:solidFill>
              <a:latin typeface="Times New Roman" pitchFamily="18" charset="0"/>
            </a:endParaRPr>
          </a:p>
          <a:p>
            <a:pPr marL="609600" indent="-609600" eaLnBrk="1" hangingPunct="1">
              <a:buFontTx/>
              <a:buNone/>
            </a:pPr>
            <a:r>
              <a:rPr lang="tr-TR" altLang="tr-TR" sz="2400" b="1" dirty="0" smtClean="0">
                <a:solidFill>
                  <a:srgbClr val="FF0000"/>
                </a:solidFill>
                <a:latin typeface="Times New Roman" pitchFamily="18" charset="0"/>
              </a:rPr>
              <a:t>3.</a:t>
            </a:r>
            <a:r>
              <a:rPr lang="tr-TR" altLang="tr-TR" sz="2400" dirty="0" smtClean="0">
                <a:solidFill>
                  <a:srgbClr val="000000"/>
                </a:solidFill>
                <a:latin typeface="Times New Roman" pitchFamily="18" charset="0"/>
              </a:rPr>
              <a:t>   Biyolojik sistemlerin temel kontrol mekanizmasını oluşturur.</a:t>
            </a:r>
          </a:p>
          <a:p>
            <a:pPr marL="609600" indent="-609600" eaLnBrk="1" hangingPunct="1">
              <a:buFontTx/>
              <a:buNone/>
            </a:pPr>
            <a:endParaRPr lang="tr-TR" altLang="tr-TR" sz="2400" dirty="0" smtClean="0">
              <a:solidFill>
                <a:srgbClr val="000000"/>
              </a:solidFill>
              <a:latin typeface="Times New Roman" pitchFamily="18" charset="0"/>
            </a:endParaRPr>
          </a:p>
          <a:p>
            <a:pPr marL="609600" indent="-609600" eaLnBrk="1" hangingPunct="1">
              <a:buFontTx/>
              <a:buNone/>
            </a:pPr>
            <a:r>
              <a:rPr lang="tr-TR" altLang="tr-TR" sz="2400" b="1" dirty="0" smtClean="0">
                <a:solidFill>
                  <a:srgbClr val="FF0000"/>
                </a:solidFill>
                <a:latin typeface="Times New Roman" pitchFamily="18" charset="0"/>
              </a:rPr>
              <a:t>4.   </a:t>
            </a:r>
            <a:r>
              <a:rPr lang="tr-TR" altLang="tr-TR" sz="2400" dirty="0" smtClean="0">
                <a:solidFill>
                  <a:srgbClr val="000000"/>
                </a:solidFill>
                <a:latin typeface="Times New Roman" pitchFamily="18" charset="0"/>
              </a:rPr>
              <a:t>Bir çok ilaç ve zehirli bileşik tarafından ortaya çıkabilir.</a:t>
            </a:r>
            <a:endParaRPr lang="tr-TR" altLang="tr-TR" sz="2400" dirty="0" smtClean="0">
              <a:solidFill>
                <a:srgbClr val="FF0000"/>
              </a:solidFill>
              <a:latin typeface="Times New Roman"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lstStyle/>
          <a:p>
            <a:pPr marL="185738" indent="-185738">
              <a:lnSpc>
                <a:spcPct val="90000"/>
              </a:lnSpc>
              <a:buClr>
                <a:srgbClr val="FF0000"/>
              </a:buClr>
              <a:buNone/>
            </a:pPr>
            <a:endParaRPr lang="tr-TR" altLang="tr-TR" b="1" dirty="0" smtClean="0">
              <a:solidFill>
                <a:srgbClr val="FF0000"/>
              </a:solidFill>
              <a:latin typeface="Times New Roman" pitchFamily="18" charset="0"/>
            </a:endParaRPr>
          </a:p>
          <a:p>
            <a:pPr marL="185738" indent="-185738">
              <a:lnSpc>
                <a:spcPct val="90000"/>
              </a:lnSpc>
              <a:buClr>
                <a:srgbClr val="FF0000"/>
              </a:buClr>
              <a:buNone/>
            </a:pPr>
            <a:r>
              <a:rPr lang="tr-TR" altLang="tr-TR" b="1" dirty="0" smtClean="0">
                <a:solidFill>
                  <a:srgbClr val="FF0000"/>
                </a:solidFill>
                <a:latin typeface="Times New Roman" pitchFamily="18" charset="0"/>
              </a:rPr>
              <a:t>Enzimlerin </a:t>
            </a:r>
            <a:r>
              <a:rPr lang="tr-TR" altLang="tr-TR" b="1" dirty="0" err="1" smtClean="0">
                <a:solidFill>
                  <a:srgbClr val="FF0000"/>
                </a:solidFill>
                <a:latin typeface="Times New Roman" pitchFamily="18" charset="0"/>
              </a:rPr>
              <a:t>inhibisyonu</a:t>
            </a:r>
            <a:r>
              <a:rPr lang="tr-TR" altLang="tr-TR" b="1" dirty="0" smtClean="0">
                <a:solidFill>
                  <a:srgbClr val="FF0000"/>
                </a:solidFill>
                <a:latin typeface="Times New Roman" pitchFamily="18" charset="0"/>
              </a:rPr>
              <a:t>;</a:t>
            </a:r>
            <a:r>
              <a:rPr lang="tr-TR" altLang="tr-TR" b="1" dirty="0" smtClean="0">
                <a:solidFill>
                  <a:srgbClr val="000000"/>
                </a:solidFill>
                <a:latin typeface="Times New Roman" pitchFamily="18" charset="0"/>
              </a:rPr>
              <a:t> </a:t>
            </a:r>
          </a:p>
          <a:p>
            <a:pPr marL="185738" indent="-185738">
              <a:lnSpc>
                <a:spcPct val="90000"/>
              </a:lnSpc>
              <a:buClr>
                <a:srgbClr val="FF0000"/>
              </a:buClr>
              <a:buNone/>
            </a:pPr>
            <a:r>
              <a:rPr lang="tr-TR" altLang="tr-TR" dirty="0" smtClean="0">
                <a:solidFill>
                  <a:srgbClr val="0000FF"/>
                </a:solidFill>
                <a:latin typeface="Times New Roman" pitchFamily="18" charset="0"/>
              </a:rPr>
              <a:t>  </a:t>
            </a:r>
          </a:p>
          <a:p>
            <a:pPr marL="185738" indent="-185738">
              <a:lnSpc>
                <a:spcPct val="90000"/>
              </a:lnSpc>
              <a:buClr>
                <a:srgbClr val="FF0000"/>
              </a:buClr>
              <a:buFont typeface="Wingdings" pitchFamily="2" charset="2"/>
              <a:buChar char="§"/>
            </a:pPr>
            <a:r>
              <a:rPr lang="tr-TR" altLang="tr-TR" dirty="0" smtClean="0">
                <a:solidFill>
                  <a:srgbClr val="0000FF"/>
                </a:solidFill>
                <a:latin typeface="Times New Roman" pitchFamily="18" charset="0"/>
              </a:rPr>
              <a:t>   </a:t>
            </a:r>
            <a:r>
              <a:rPr lang="tr-TR" altLang="tr-TR" b="1" dirty="0" err="1" smtClean="0">
                <a:solidFill>
                  <a:srgbClr val="0000FF"/>
                </a:solidFill>
                <a:latin typeface="Times New Roman" pitchFamily="18" charset="0"/>
              </a:rPr>
              <a:t>reversibl</a:t>
            </a:r>
            <a:r>
              <a:rPr lang="tr-TR" altLang="tr-TR" dirty="0" smtClean="0">
                <a:solidFill>
                  <a:srgbClr val="0000FF"/>
                </a:solidFill>
                <a:latin typeface="Times New Roman" pitchFamily="18" charset="0"/>
              </a:rPr>
              <a:t> (tersinir, geriye dönüşümlü)</a:t>
            </a:r>
            <a:r>
              <a:rPr lang="tr-TR" altLang="tr-TR" dirty="0" smtClean="0">
                <a:solidFill>
                  <a:srgbClr val="000000"/>
                </a:solidFill>
                <a:latin typeface="Times New Roman" pitchFamily="18" charset="0"/>
              </a:rPr>
              <a:t> veya</a:t>
            </a:r>
          </a:p>
          <a:p>
            <a:pPr marL="185738" indent="-185738">
              <a:lnSpc>
                <a:spcPct val="90000"/>
              </a:lnSpc>
              <a:buClr>
                <a:srgbClr val="FF0000"/>
              </a:buClr>
              <a:buNone/>
            </a:pPr>
            <a:endParaRPr lang="tr-TR" altLang="tr-TR" dirty="0" smtClean="0">
              <a:solidFill>
                <a:srgbClr val="0000FF"/>
              </a:solidFill>
              <a:latin typeface="Times New Roman" pitchFamily="18" charset="0"/>
            </a:endParaRPr>
          </a:p>
          <a:p>
            <a:pPr marL="185738" indent="-185738">
              <a:lnSpc>
                <a:spcPct val="90000"/>
              </a:lnSpc>
              <a:buClr>
                <a:srgbClr val="FF0000"/>
              </a:buClr>
              <a:buFont typeface="Wingdings" pitchFamily="2" charset="2"/>
              <a:buChar char="§"/>
            </a:pPr>
            <a:r>
              <a:rPr lang="tr-TR" altLang="tr-TR" dirty="0" smtClean="0">
                <a:solidFill>
                  <a:srgbClr val="0000FF"/>
                </a:solidFill>
                <a:latin typeface="Times New Roman" pitchFamily="18" charset="0"/>
              </a:rPr>
              <a:t>   </a:t>
            </a:r>
            <a:r>
              <a:rPr lang="tr-TR" altLang="tr-TR" b="1" dirty="0" err="1" smtClean="0">
                <a:solidFill>
                  <a:srgbClr val="0000FF"/>
                </a:solidFill>
                <a:latin typeface="Times New Roman" pitchFamily="18" charset="0"/>
              </a:rPr>
              <a:t>irreversibl</a:t>
            </a:r>
            <a:r>
              <a:rPr lang="tr-TR" altLang="tr-TR" dirty="0" smtClean="0">
                <a:solidFill>
                  <a:srgbClr val="0000FF"/>
                </a:solidFill>
                <a:latin typeface="Times New Roman" pitchFamily="18" charset="0"/>
              </a:rPr>
              <a:t> (tersinmez, geriye dönüşümsüz)</a:t>
            </a:r>
            <a:r>
              <a:rPr lang="tr-TR" altLang="tr-TR" dirty="0" smtClean="0">
                <a:solidFill>
                  <a:srgbClr val="000000"/>
                </a:solidFill>
                <a:latin typeface="Times New Roman" pitchFamily="18" charset="0"/>
              </a:rPr>
              <a:t>      </a:t>
            </a:r>
          </a:p>
          <a:p>
            <a:pPr marL="185738" indent="-185738">
              <a:lnSpc>
                <a:spcPct val="90000"/>
              </a:lnSpc>
              <a:buClr>
                <a:srgbClr val="FF0000"/>
              </a:buClr>
              <a:buNone/>
            </a:pPr>
            <a:r>
              <a:rPr lang="tr-TR" altLang="tr-TR" dirty="0" smtClean="0">
                <a:solidFill>
                  <a:srgbClr val="000000"/>
                </a:solidFill>
                <a:latin typeface="Times New Roman" pitchFamily="18" charset="0"/>
              </a:rPr>
              <a:t>     </a:t>
            </a:r>
          </a:p>
          <a:p>
            <a:pPr marL="185738" indent="-185738">
              <a:lnSpc>
                <a:spcPct val="90000"/>
              </a:lnSpc>
              <a:buClr>
                <a:srgbClr val="FF0000"/>
              </a:buClr>
              <a:buNone/>
            </a:pPr>
            <a:r>
              <a:rPr lang="tr-TR" altLang="tr-TR" dirty="0" smtClean="0">
                <a:solidFill>
                  <a:srgbClr val="000000"/>
                </a:solidFill>
                <a:latin typeface="Times New Roman" pitchFamily="18" charset="0"/>
              </a:rPr>
              <a:t>olarak iki grupta incelenir.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3"/>
          <p:cNvSpPr txBox="1">
            <a:spLocks noChangeArrowheads="1"/>
          </p:cNvSpPr>
          <p:nvPr/>
        </p:nvSpPr>
        <p:spPr bwMode="auto">
          <a:xfrm>
            <a:off x="0" y="0"/>
            <a:ext cx="9144000" cy="4801314"/>
          </a:xfrm>
          <a:prstGeom prst="rect">
            <a:avLst/>
          </a:prstGeom>
          <a:noFill/>
          <a:ln w="9525">
            <a:noFill/>
            <a:miter lim="800000"/>
            <a:headEnd/>
            <a:tailEnd/>
          </a:ln>
        </p:spPr>
        <p:txBody>
          <a:bodyPr wrap="square">
            <a:spAutoFit/>
          </a:bodyPr>
          <a:lstStyle/>
          <a:p>
            <a:pPr eaLnBrk="1" hangingPunct="1">
              <a:spcBef>
                <a:spcPct val="50000"/>
              </a:spcBef>
            </a:pPr>
            <a:endParaRPr lang="tr-TR" altLang="tr-TR" dirty="0" smtClean="0">
              <a:latin typeface="Comic Sans MS" pitchFamily="66" charset="0"/>
            </a:endParaRPr>
          </a:p>
          <a:p>
            <a:pPr eaLnBrk="1" hangingPunct="1">
              <a:spcBef>
                <a:spcPct val="50000"/>
              </a:spcBef>
            </a:pPr>
            <a:r>
              <a:rPr lang="tr-TR" altLang="tr-TR" dirty="0" smtClean="0">
                <a:latin typeface="Comic Sans MS" pitchFamily="66" charset="0"/>
              </a:rPr>
              <a:t>              </a:t>
            </a:r>
            <a:r>
              <a:rPr lang="tr-TR" altLang="tr-TR" dirty="0" smtClean="0">
                <a:solidFill>
                  <a:srgbClr val="FF0000"/>
                </a:solidFill>
                <a:latin typeface="Comic Sans MS" pitchFamily="66" charset="0"/>
              </a:rPr>
              <a:t>ENZİM </a:t>
            </a:r>
            <a:r>
              <a:rPr lang="tr-TR" altLang="tr-TR" dirty="0" err="1" smtClean="0">
                <a:solidFill>
                  <a:srgbClr val="FF0000"/>
                </a:solidFill>
                <a:latin typeface="Comic Sans MS" pitchFamily="66" charset="0"/>
              </a:rPr>
              <a:t>İNHİBİSYONLARI</a:t>
            </a:r>
            <a:endParaRPr lang="tr-TR" altLang="tr-TR" dirty="0" smtClean="0">
              <a:solidFill>
                <a:srgbClr val="FF0000"/>
              </a:solidFill>
              <a:latin typeface="Comic Sans MS" pitchFamily="66" charset="0"/>
            </a:endParaRPr>
          </a:p>
          <a:p>
            <a:pPr eaLnBrk="1" hangingPunct="1">
              <a:spcBef>
                <a:spcPct val="50000"/>
              </a:spcBef>
            </a:pPr>
            <a:endParaRPr lang="tr-TR" altLang="tr-TR" dirty="0" smtClean="0">
              <a:latin typeface="Comic Sans MS" pitchFamily="66" charset="0"/>
            </a:endParaRPr>
          </a:p>
          <a:p>
            <a:pPr eaLnBrk="1" hangingPunct="1">
              <a:spcBef>
                <a:spcPct val="50000"/>
              </a:spcBef>
            </a:pPr>
            <a:r>
              <a:rPr lang="tr-TR" altLang="tr-TR" dirty="0" smtClean="0">
                <a:latin typeface="Comic Sans MS" pitchFamily="66" charset="0"/>
              </a:rPr>
              <a:t>Enzim </a:t>
            </a:r>
            <a:r>
              <a:rPr lang="tr-TR" altLang="tr-TR" dirty="0" err="1">
                <a:latin typeface="Comic Sans MS" pitchFamily="66" charset="0"/>
              </a:rPr>
              <a:t>inhibisyonu</a:t>
            </a:r>
            <a:r>
              <a:rPr lang="tr-TR" altLang="tr-TR" dirty="0">
                <a:latin typeface="Comic Sans MS" pitchFamily="66" charset="0"/>
              </a:rPr>
              <a:t>, </a:t>
            </a:r>
            <a:r>
              <a:rPr lang="tr-TR" altLang="tr-TR" dirty="0" err="1">
                <a:latin typeface="Comic Sans MS" pitchFamily="66" charset="0"/>
              </a:rPr>
              <a:t>enzimatik</a:t>
            </a:r>
            <a:r>
              <a:rPr lang="tr-TR" altLang="tr-TR" dirty="0">
                <a:latin typeface="Comic Sans MS" pitchFamily="66" charset="0"/>
              </a:rPr>
              <a:t> bir tepkimenin hızının </a:t>
            </a:r>
            <a:r>
              <a:rPr lang="tr-TR" altLang="tr-TR" b="1" i="1" dirty="0">
                <a:solidFill>
                  <a:srgbClr val="FF3300"/>
                </a:solidFill>
                <a:latin typeface="Comic Sans MS" pitchFamily="66" charset="0"/>
              </a:rPr>
              <a:t>enzim inhibitörü</a:t>
            </a:r>
            <a:r>
              <a:rPr lang="tr-TR" altLang="tr-TR" dirty="0">
                <a:latin typeface="Comic Sans MS" pitchFamily="66" charset="0"/>
              </a:rPr>
              <a:t>  adı verilen bazı maddeler tarafından  azaltılması veya tamamen durdurulmasıdır </a:t>
            </a:r>
          </a:p>
          <a:p>
            <a:pPr eaLnBrk="1" hangingPunct="1">
              <a:spcBef>
                <a:spcPct val="50000"/>
              </a:spcBef>
            </a:pPr>
            <a:r>
              <a:rPr lang="tr-TR" altLang="tr-TR" dirty="0">
                <a:latin typeface="Comic Sans MS" pitchFamily="66" charset="0"/>
              </a:rPr>
              <a:t>Enzim inhibitörleri ile enzim </a:t>
            </a:r>
            <a:r>
              <a:rPr lang="tr-TR" altLang="tr-TR" dirty="0" err="1">
                <a:latin typeface="Comic Sans MS" pitchFamily="66" charset="0"/>
              </a:rPr>
              <a:t>inhibisyonu</a:t>
            </a:r>
            <a:r>
              <a:rPr lang="tr-TR" altLang="tr-TR" dirty="0">
                <a:latin typeface="Comic Sans MS" pitchFamily="66" charset="0"/>
              </a:rPr>
              <a:t> </a:t>
            </a:r>
            <a:r>
              <a:rPr lang="tr-TR" altLang="tr-TR" dirty="0" err="1">
                <a:latin typeface="Comic Sans MS" pitchFamily="66" charset="0"/>
              </a:rPr>
              <a:t>reversibl</a:t>
            </a:r>
            <a:r>
              <a:rPr lang="tr-TR" altLang="tr-TR" dirty="0">
                <a:latin typeface="Comic Sans MS" pitchFamily="66" charset="0"/>
              </a:rPr>
              <a:t> veya </a:t>
            </a:r>
            <a:r>
              <a:rPr lang="tr-TR" altLang="tr-TR" dirty="0" err="1">
                <a:latin typeface="Comic Sans MS" pitchFamily="66" charset="0"/>
              </a:rPr>
              <a:t>irreversibl</a:t>
            </a:r>
            <a:r>
              <a:rPr lang="tr-TR" altLang="tr-TR" dirty="0">
                <a:latin typeface="Comic Sans MS" pitchFamily="66" charset="0"/>
              </a:rPr>
              <a:t> </a:t>
            </a:r>
            <a:r>
              <a:rPr lang="tr-TR" altLang="tr-TR" dirty="0" smtClean="0">
                <a:latin typeface="Comic Sans MS" pitchFamily="66" charset="0"/>
              </a:rPr>
              <a:t>olabilir</a:t>
            </a:r>
          </a:p>
          <a:p>
            <a:pPr eaLnBrk="1" hangingPunct="1">
              <a:spcBef>
                <a:spcPct val="50000"/>
              </a:spcBef>
            </a:pPr>
            <a:endParaRPr lang="tr-TR" altLang="tr-TR" dirty="0">
              <a:latin typeface="Comic Sans MS" pitchFamily="66" charset="0"/>
            </a:endParaRPr>
          </a:p>
          <a:p>
            <a:pPr>
              <a:spcBef>
                <a:spcPct val="50000"/>
              </a:spcBef>
            </a:pPr>
            <a:r>
              <a:rPr lang="tr-TR" altLang="tr-TR" b="1" dirty="0" smtClean="0">
                <a:solidFill>
                  <a:schemeClr val="hlink"/>
                </a:solidFill>
                <a:latin typeface="Comic Sans MS" pitchFamily="66" charset="0"/>
              </a:rPr>
              <a:t>1. </a:t>
            </a:r>
            <a:r>
              <a:rPr lang="tr-TR" altLang="tr-TR" b="1" dirty="0" err="1" smtClean="0">
                <a:solidFill>
                  <a:schemeClr val="hlink"/>
                </a:solidFill>
                <a:latin typeface="Comic Sans MS" pitchFamily="66" charset="0"/>
              </a:rPr>
              <a:t>Reversibl</a:t>
            </a:r>
            <a:r>
              <a:rPr lang="tr-TR" altLang="tr-TR" dirty="0" smtClean="0">
                <a:solidFill>
                  <a:srgbClr val="0000FF"/>
                </a:solidFill>
                <a:latin typeface="Times New Roman" pitchFamily="18" charset="0"/>
              </a:rPr>
              <a:t> (tersinir, geriye dönüşümlü)</a:t>
            </a:r>
            <a:r>
              <a:rPr lang="tr-TR" altLang="tr-TR" b="1" dirty="0" smtClean="0">
                <a:solidFill>
                  <a:schemeClr val="hlink"/>
                </a:solidFill>
                <a:latin typeface="Comic Sans MS" pitchFamily="66" charset="0"/>
              </a:rPr>
              <a:t> </a:t>
            </a:r>
            <a:r>
              <a:rPr lang="tr-TR" altLang="tr-TR" b="1" dirty="0">
                <a:solidFill>
                  <a:schemeClr val="hlink"/>
                </a:solidFill>
                <a:latin typeface="Comic Sans MS" pitchFamily="66" charset="0"/>
              </a:rPr>
              <a:t>enzim </a:t>
            </a:r>
            <a:r>
              <a:rPr lang="tr-TR" altLang="tr-TR" b="1" dirty="0" err="1">
                <a:solidFill>
                  <a:schemeClr val="hlink"/>
                </a:solidFill>
                <a:latin typeface="Comic Sans MS" pitchFamily="66" charset="0"/>
              </a:rPr>
              <a:t>inhibisyonları</a:t>
            </a:r>
            <a:endParaRPr lang="tr-TR" altLang="tr-TR" b="1" dirty="0">
              <a:solidFill>
                <a:schemeClr val="hlink"/>
              </a:solidFill>
              <a:latin typeface="Comic Sans MS" pitchFamily="66" charset="0"/>
            </a:endParaRPr>
          </a:p>
          <a:p>
            <a:pPr eaLnBrk="1" hangingPunct="1">
              <a:spcBef>
                <a:spcPct val="50000"/>
              </a:spcBef>
            </a:pPr>
            <a:r>
              <a:rPr lang="tr-TR" altLang="tr-TR" dirty="0">
                <a:latin typeface="Comic Sans MS" pitchFamily="66" charset="0"/>
              </a:rPr>
              <a:t>	</a:t>
            </a:r>
            <a:r>
              <a:rPr lang="tr-TR" altLang="tr-TR" dirty="0" smtClean="0">
                <a:latin typeface="Comic Sans MS" pitchFamily="66" charset="0"/>
              </a:rPr>
              <a:t>a) </a:t>
            </a:r>
            <a:r>
              <a:rPr lang="tr-TR" altLang="tr-TR" i="1" dirty="0" smtClean="0">
                <a:latin typeface="Comic Sans MS" pitchFamily="66" charset="0"/>
              </a:rPr>
              <a:t>Kompetitif </a:t>
            </a:r>
            <a:r>
              <a:rPr lang="tr-TR" altLang="tr-TR" i="1" dirty="0">
                <a:latin typeface="Comic Sans MS" pitchFamily="66" charset="0"/>
              </a:rPr>
              <a:t>(yarışmalı) enzim </a:t>
            </a:r>
            <a:r>
              <a:rPr lang="tr-TR" altLang="tr-TR" i="1" dirty="0" err="1">
                <a:latin typeface="Comic Sans MS" pitchFamily="66" charset="0"/>
              </a:rPr>
              <a:t>inhibisyonu</a:t>
            </a:r>
            <a:r>
              <a:rPr lang="tr-TR" altLang="tr-TR" i="1" dirty="0">
                <a:latin typeface="Comic Sans MS" pitchFamily="66" charset="0"/>
              </a:rPr>
              <a:t> </a:t>
            </a:r>
          </a:p>
          <a:p>
            <a:pPr eaLnBrk="1" hangingPunct="1">
              <a:spcBef>
                <a:spcPct val="50000"/>
              </a:spcBef>
            </a:pPr>
            <a:r>
              <a:rPr lang="tr-TR" altLang="tr-TR" i="1" dirty="0">
                <a:latin typeface="Comic Sans MS" pitchFamily="66" charset="0"/>
              </a:rPr>
              <a:t>	</a:t>
            </a:r>
            <a:r>
              <a:rPr lang="tr-TR" altLang="tr-TR" i="1" dirty="0" smtClean="0">
                <a:latin typeface="Comic Sans MS" pitchFamily="66" charset="0"/>
              </a:rPr>
              <a:t>b) </a:t>
            </a:r>
            <a:r>
              <a:rPr lang="tr-TR" altLang="tr-TR" i="1" dirty="0" err="1" smtClean="0">
                <a:latin typeface="Comic Sans MS" pitchFamily="66" charset="0"/>
              </a:rPr>
              <a:t>Nonkompetitif</a:t>
            </a:r>
            <a:r>
              <a:rPr lang="tr-TR" altLang="tr-TR" i="1" dirty="0" smtClean="0">
                <a:latin typeface="Comic Sans MS" pitchFamily="66" charset="0"/>
              </a:rPr>
              <a:t> </a:t>
            </a:r>
            <a:r>
              <a:rPr lang="tr-TR" altLang="tr-TR" i="1" dirty="0">
                <a:latin typeface="Comic Sans MS" pitchFamily="66" charset="0"/>
              </a:rPr>
              <a:t>(yarışmasız) enzim </a:t>
            </a:r>
            <a:r>
              <a:rPr lang="tr-TR" altLang="tr-TR" i="1" dirty="0" err="1">
                <a:latin typeface="Comic Sans MS" pitchFamily="66" charset="0"/>
              </a:rPr>
              <a:t>inhibisyonu</a:t>
            </a:r>
            <a:endParaRPr lang="tr-TR" altLang="tr-TR" i="1" dirty="0">
              <a:latin typeface="Comic Sans MS" pitchFamily="66" charset="0"/>
            </a:endParaRPr>
          </a:p>
          <a:p>
            <a:pPr eaLnBrk="1" hangingPunct="1">
              <a:spcBef>
                <a:spcPct val="50000"/>
              </a:spcBef>
            </a:pPr>
            <a:r>
              <a:rPr lang="tr-TR" altLang="tr-TR" i="1" dirty="0">
                <a:latin typeface="Comic Sans MS" pitchFamily="66" charset="0"/>
              </a:rPr>
              <a:t>	</a:t>
            </a:r>
            <a:r>
              <a:rPr lang="tr-TR" altLang="tr-TR" i="1" dirty="0" smtClean="0">
                <a:latin typeface="Comic Sans MS" pitchFamily="66" charset="0"/>
              </a:rPr>
              <a:t>c) </a:t>
            </a:r>
            <a:r>
              <a:rPr lang="tr-TR" altLang="tr-TR" i="1" dirty="0" err="1" smtClean="0">
                <a:latin typeface="Comic Sans MS" pitchFamily="66" charset="0"/>
              </a:rPr>
              <a:t>Unkompetitif</a:t>
            </a:r>
            <a:r>
              <a:rPr lang="tr-TR" altLang="tr-TR" i="1" dirty="0" smtClean="0">
                <a:latin typeface="Comic Sans MS" pitchFamily="66" charset="0"/>
              </a:rPr>
              <a:t> </a:t>
            </a:r>
            <a:r>
              <a:rPr lang="tr-TR" altLang="tr-TR" i="1" dirty="0">
                <a:latin typeface="Comic Sans MS" pitchFamily="66" charset="0"/>
              </a:rPr>
              <a:t>enzim </a:t>
            </a:r>
            <a:r>
              <a:rPr lang="tr-TR" altLang="tr-TR" i="1" dirty="0" err="1">
                <a:latin typeface="Comic Sans MS" pitchFamily="66" charset="0"/>
              </a:rPr>
              <a:t>inhibisyonu</a:t>
            </a:r>
            <a:r>
              <a:rPr lang="tr-TR" altLang="tr-TR" i="1" dirty="0">
                <a:latin typeface="Comic Sans MS" pitchFamily="66" charset="0"/>
              </a:rPr>
              <a:t>  </a:t>
            </a:r>
          </a:p>
          <a:p>
            <a:pPr>
              <a:spcBef>
                <a:spcPct val="50000"/>
              </a:spcBef>
            </a:pPr>
            <a:r>
              <a:rPr lang="tr-TR" altLang="tr-TR" b="1" dirty="0" smtClean="0">
                <a:solidFill>
                  <a:schemeClr val="hlink"/>
                </a:solidFill>
                <a:latin typeface="Comic Sans MS" pitchFamily="66" charset="0"/>
              </a:rPr>
              <a:t>2. </a:t>
            </a:r>
            <a:r>
              <a:rPr lang="tr-TR" altLang="tr-TR" b="1" dirty="0" err="1" smtClean="0">
                <a:solidFill>
                  <a:schemeClr val="hlink"/>
                </a:solidFill>
                <a:latin typeface="Comic Sans MS" pitchFamily="66" charset="0"/>
              </a:rPr>
              <a:t>İrreversibl</a:t>
            </a:r>
            <a:r>
              <a:rPr lang="tr-TR" altLang="tr-TR" dirty="0" smtClean="0">
                <a:solidFill>
                  <a:srgbClr val="0000FF"/>
                </a:solidFill>
                <a:latin typeface="Times New Roman" pitchFamily="18" charset="0"/>
              </a:rPr>
              <a:t> (tersinmez, geriye dönüşümsüz)</a:t>
            </a:r>
            <a:r>
              <a:rPr lang="tr-TR" altLang="tr-TR" b="1" dirty="0" smtClean="0">
                <a:solidFill>
                  <a:schemeClr val="hlink"/>
                </a:solidFill>
                <a:latin typeface="Comic Sans MS" pitchFamily="66" charset="0"/>
              </a:rPr>
              <a:t> </a:t>
            </a:r>
            <a:r>
              <a:rPr lang="tr-TR" altLang="tr-TR" b="1" dirty="0">
                <a:solidFill>
                  <a:schemeClr val="hlink"/>
                </a:solidFill>
                <a:latin typeface="Comic Sans MS" pitchFamily="66" charset="0"/>
              </a:rPr>
              <a:t>enzim </a:t>
            </a:r>
            <a:r>
              <a:rPr lang="tr-TR" altLang="tr-TR" b="1" dirty="0" err="1">
                <a:solidFill>
                  <a:schemeClr val="hlink"/>
                </a:solidFill>
                <a:latin typeface="Comic Sans MS" pitchFamily="66" charset="0"/>
              </a:rPr>
              <a:t>inhibisyonları</a:t>
            </a:r>
            <a:endParaRPr lang="tr-TR" altLang="tr-TR" b="1" dirty="0">
              <a:solidFill>
                <a:schemeClr val="hlink"/>
              </a:solidFill>
              <a:latin typeface="Comic Sans MS" pitchFamily="66"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normAutofit fontScale="25000" lnSpcReduction="20000"/>
          </a:bodyPr>
          <a:lstStyle/>
          <a:p>
            <a:pPr>
              <a:buNone/>
            </a:pPr>
            <a:r>
              <a:rPr lang="tr-TR" altLang="tr-TR" sz="11200" b="1" dirty="0" smtClean="0">
                <a:solidFill>
                  <a:srgbClr val="FF0000"/>
                </a:solidFill>
                <a:latin typeface="Times New Roman" pitchFamily="18" charset="0"/>
                <a:cs typeface="Times New Roman" pitchFamily="18" charset="0"/>
              </a:rPr>
              <a:t>1. </a:t>
            </a:r>
            <a:r>
              <a:rPr lang="tr-TR" altLang="tr-TR" sz="11200" b="1" dirty="0" err="1" smtClean="0">
                <a:solidFill>
                  <a:srgbClr val="FF0000"/>
                </a:solidFill>
                <a:latin typeface="Times New Roman" pitchFamily="18" charset="0"/>
                <a:cs typeface="Times New Roman" pitchFamily="18" charset="0"/>
              </a:rPr>
              <a:t>Reversibl</a:t>
            </a:r>
            <a:r>
              <a:rPr lang="tr-TR" altLang="tr-TR" sz="11200" dirty="0" smtClean="0">
                <a:solidFill>
                  <a:srgbClr val="FF0000"/>
                </a:solidFill>
                <a:latin typeface="Times New Roman" pitchFamily="18" charset="0"/>
                <a:cs typeface="Times New Roman" pitchFamily="18" charset="0"/>
              </a:rPr>
              <a:t> (tersinir, geriye dönüşümlü)</a:t>
            </a:r>
            <a:r>
              <a:rPr lang="tr-TR" altLang="tr-TR" sz="11200" b="1" dirty="0" smtClean="0">
                <a:solidFill>
                  <a:srgbClr val="FF0000"/>
                </a:solidFill>
                <a:latin typeface="Times New Roman" pitchFamily="18" charset="0"/>
                <a:cs typeface="Times New Roman" pitchFamily="18" charset="0"/>
              </a:rPr>
              <a:t> enzim </a:t>
            </a:r>
            <a:r>
              <a:rPr lang="tr-TR" altLang="tr-TR" sz="11200" b="1" dirty="0" err="1" smtClean="0">
                <a:solidFill>
                  <a:srgbClr val="FF0000"/>
                </a:solidFill>
                <a:latin typeface="Times New Roman" pitchFamily="18" charset="0"/>
                <a:cs typeface="Times New Roman" pitchFamily="18" charset="0"/>
              </a:rPr>
              <a:t>inhibisyonları</a:t>
            </a:r>
            <a:endParaRPr lang="tr-TR" altLang="tr-TR" sz="11200" b="1" dirty="0" smtClean="0">
              <a:solidFill>
                <a:srgbClr val="FF0000"/>
              </a:solidFill>
              <a:latin typeface="Times New Roman" pitchFamily="18" charset="0"/>
              <a:cs typeface="Times New Roman" pitchFamily="18" charset="0"/>
            </a:endParaRPr>
          </a:p>
          <a:p>
            <a:pPr>
              <a:buNone/>
            </a:pPr>
            <a:r>
              <a:rPr lang="tr-TR" altLang="tr-TR" sz="11200" dirty="0" smtClean="0">
                <a:latin typeface="Times New Roman" pitchFamily="18" charset="0"/>
                <a:cs typeface="Times New Roman" pitchFamily="18" charset="0"/>
              </a:rPr>
              <a:t>   </a:t>
            </a:r>
          </a:p>
          <a:p>
            <a:pPr>
              <a:buNone/>
            </a:pPr>
            <a:r>
              <a:rPr lang="tr-TR" altLang="tr-TR" sz="9600" dirty="0" smtClean="0">
                <a:latin typeface="Times New Roman" pitchFamily="18" charset="0"/>
                <a:cs typeface="Times New Roman" pitchFamily="18" charset="0"/>
              </a:rPr>
              <a:t>    Dönüşümlü inhibitörler, çok kullanılan inhibitör tipidir. Bu inhibitörler</a:t>
            </a:r>
          </a:p>
          <a:p>
            <a:pPr>
              <a:buNone/>
            </a:pPr>
            <a:r>
              <a:rPr lang="tr-TR" altLang="tr-TR" sz="9600" dirty="0" smtClean="0">
                <a:latin typeface="Times New Roman" pitchFamily="18" charset="0"/>
                <a:cs typeface="Times New Roman" pitchFamily="18" charset="0"/>
              </a:rPr>
              <a:t>enzimlerin </a:t>
            </a:r>
            <a:r>
              <a:rPr lang="tr-TR" altLang="tr-TR" sz="9600" dirty="0" err="1" smtClean="0">
                <a:latin typeface="Times New Roman" pitchFamily="18" charset="0"/>
                <a:cs typeface="Times New Roman" pitchFamily="18" charset="0"/>
              </a:rPr>
              <a:t>metabolik</a:t>
            </a:r>
            <a:r>
              <a:rPr lang="tr-TR" altLang="tr-TR" sz="9600" dirty="0" smtClean="0">
                <a:latin typeface="Times New Roman" pitchFamily="18" charset="0"/>
                <a:cs typeface="Times New Roman" pitchFamily="18" charset="0"/>
              </a:rPr>
              <a:t> reaksiyonlarının açıklanmasında, enzimlerin aktif</a:t>
            </a:r>
          </a:p>
          <a:p>
            <a:pPr>
              <a:buNone/>
            </a:pPr>
            <a:r>
              <a:rPr lang="tr-TR" altLang="tr-TR" sz="9600" dirty="0" smtClean="0">
                <a:latin typeface="Times New Roman" pitchFamily="18" charset="0"/>
                <a:cs typeface="Times New Roman" pitchFamily="18" charset="0"/>
              </a:rPr>
              <a:t>merkezlerinin yapısı hakkında bilgi edinmede kullanılır.</a:t>
            </a:r>
          </a:p>
          <a:p>
            <a:pPr>
              <a:buNone/>
            </a:pPr>
            <a:r>
              <a:rPr lang="tr-TR" altLang="tr-TR" sz="9600" dirty="0" smtClean="0">
                <a:latin typeface="Times New Roman" pitchFamily="18" charset="0"/>
                <a:cs typeface="Times New Roman" pitchFamily="18" charset="0"/>
              </a:rPr>
              <a:t>    Dönüşümlü inhibitörler enzimleri değişik şekillerde etkilerler. Ya</a:t>
            </a:r>
          </a:p>
          <a:p>
            <a:pPr>
              <a:buNone/>
            </a:pPr>
            <a:r>
              <a:rPr lang="tr-TR" altLang="tr-TR" sz="9600" dirty="0" smtClean="0">
                <a:latin typeface="Times New Roman" pitchFamily="18" charset="0"/>
                <a:cs typeface="Times New Roman" pitchFamily="18" charset="0"/>
              </a:rPr>
              <a:t>enzimin </a:t>
            </a:r>
            <a:r>
              <a:rPr lang="tr-TR" altLang="tr-TR" sz="9600" dirty="0" err="1" smtClean="0">
                <a:latin typeface="Times New Roman" pitchFamily="18" charset="0"/>
                <a:cs typeface="Times New Roman" pitchFamily="18" charset="0"/>
              </a:rPr>
              <a:t>substratı</a:t>
            </a:r>
            <a:r>
              <a:rPr lang="tr-TR" altLang="tr-TR" sz="9600" dirty="0" smtClean="0">
                <a:latin typeface="Times New Roman" pitchFamily="18" charset="0"/>
                <a:cs typeface="Times New Roman" pitchFamily="18" charset="0"/>
              </a:rPr>
              <a:t> ile benzerlik gösterebilirler ya da enzimi aldatarak</a:t>
            </a:r>
          </a:p>
          <a:p>
            <a:pPr>
              <a:buNone/>
            </a:pPr>
            <a:r>
              <a:rPr lang="tr-TR" altLang="tr-TR" sz="9600" dirty="0" smtClean="0">
                <a:latin typeface="Times New Roman" pitchFamily="18" charset="0"/>
                <a:cs typeface="Times New Roman" pitchFamily="18" charset="0"/>
              </a:rPr>
              <a:t>enzimin aktif merkeziyle kompleks oluştururlar. Enzim inhibitör</a:t>
            </a:r>
          </a:p>
          <a:p>
            <a:pPr>
              <a:buNone/>
            </a:pPr>
            <a:r>
              <a:rPr lang="tr-TR" altLang="tr-TR" sz="9600" dirty="0" smtClean="0">
                <a:latin typeface="Times New Roman" pitchFamily="18" charset="0"/>
                <a:cs typeface="Times New Roman" pitchFamily="18" charset="0"/>
              </a:rPr>
              <a:t>kompleksi oluşunca da ürün oluşmaz. Ayrıca enzimin aktif merkezindeki</a:t>
            </a:r>
          </a:p>
          <a:p>
            <a:pPr>
              <a:buNone/>
            </a:pPr>
            <a:r>
              <a:rPr lang="tr-TR" altLang="tr-TR" sz="9600" dirty="0" err="1" smtClean="0">
                <a:latin typeface="Times New Roman" pitchFamily="18" charset="0"/>
                <a:cs typeface="Times New Roman" pitchFamily="18" charset="0"/>
              </a:rPr>
              <a:t>oyuğada</a:t>
            </a:r>
            <a:r>
              <a:rPr lang="tr-TR" altLang="tr-TR" sz="9600" dirty="0" smtClean="0">
                <a:latin typeface="Times New Roman" pitchFamily="18" charset="0"/>
                <a:cs typeface="Times New Roman" pitchFamily="18" charset="0"/>
              </a:rPr>
              <a:t> yerleşebilirler. Böylece enzim </a:t>
            </a:r>
            <a:r>
              <a:rPr lang="tr-TR" altLang="tr-TR" sz="9600" dirty="0" err="1" smtClean="0">
                <a:latin typeface="Times New Roman" pitchFamily="18" charset="0"/>
                <a:cs typeface="Times New Roman" pitchFamily="18" charset="0"/>
              </a:rPr>
              <a:t>substrat</a:t>
            </a:r>
            <a:r>
              <a:rPr lang="tr-TR" altLang="tr-TR" sz="9600" dirty="0" smtClean="0">
                <a:latin typeface="Times New Roman" pitchFamily="18" charset="0"/>
                <a:cs typeface="Times New Roman" pitchFamily="18" charset="0"/>
              </a:rPr>
              <a:t> kompleksi tam oluşamaz</a:t>
            </a:r>
          </a:p>
          <a:p>
            <a:pPr>
              <a:buNone/>
            </a:pPr>
            <a:r>
              <a:rPr lang="tr-TR" altLang="tr-TR" sz="9600" dirty="0" smtClean="0">
                <a:latin typeface="Times New Roman" pitchFamily="18" charset="0"/>
                <a:cs typeface="Times New Roman" pitchFamily="18" charset="0"/>
              </a:rPr>
              <a:t>dolayısıyla ES kompleksi oluşamayınca ürün de oluşamaz.</a:t>
            </a:r>
          </a:p>
          <a:p>
            <a:pPr>
              <a:buNone/>
            </a:pPr>
            <a:r>
              <a:rPr lang="tr-TR" altLang="tr-TR" sz="9600" dirty="0" smtClean="0">
                <a:solidFill>
                  <a:srgbClr val="000000"/>
                </a:solidFill>
                <a:latin typeface="Times New Roman" pitchFamily="18" charset="0"/>
                <a:cs typeface="Times New Roman" pitchFamily="18" charset="0"/>
              </a:rPr>
              <a:t>      Bu tip </a:t>
            </a:r>
            <a:r>
              <a:rPr lang="tr-TR" altLang="tr-TR" sz="9600" dirty="0" err="1" smtClean="0">
                <a:solidFill>
                  <a:srgbClr val="000000"/>
                </a:solidFill>
                <a:latin typeface="Times New Roman" pitchFamily="18" charset="0"/>
                <a:cs typeface="Times New Roman" pitchFamily="18" charset="0"/>
              </a:rPr>
              <a:t>inhibisyonlarda</a:t>
            </a:r>
            <a:r>
              <a:rPr lang="tr-TR" altLang="tr-TR" sz="9600" dirty="0" smtClean="0">
                <a:solidFill>
                  <a:srgbClr val="000000"/>
                </a:solidFill>
                <a:latin typeface="Times New Roman" pitchFamily="18" charset="0"/>
                <a:cs typeface="Times New Roman" pitchFamily="18" charset="0"/>
              </a:rPr>
              <a:t> </a:t>
            </a:r>
            <a:r>
              <a:rPr lang="tr-TR" altLang="tr-TR" sz="9600" dirty="0" err="1" smtClean="0">
                <a:solidFill>
                  <a:srgbClr val="000000"/>
                </a:solidFill>
                <a:latin typeface="Times New Roman" pitchFamily="18" charset="0"/>
                <a:cs typeface="Times New Roman" pitchFamily="18" charset="0"/>
              </a:rPr>
              <a:t>substrat</a:t>
            </a:r>
            <a:r>
              <a:rPr lang="tr-TR" altLang="tr-TR" sz="9600" dirty="0" smtClean="0">
                <a:solidFill>
                  <a:srgbClr val="000000"/>
                </a:solidFill>
                <a:latin typeface="Times New Roman" pitchFamily="18" charset="0"/>
                <a:cs typeface="Times New Roman" pitchFamily="18" charset="0"/>
              </a:rPr>
              <a:t> konsantrasyonunun ya da inhibitöre</a:t>
            </a:r>
          </a:p>
          <a:p>
            <a:pPr>
              <a:buNone/>
            </a:pPr>
            <a:r>
              <a:rPr lang="tr-TR" altLang="tr-TR" sz="9600" dirty="0" smtClean="0">
                <a:solidFill>
                  <a:srgbClr val="000000"/>
                </a:solidFill>
                <a:latin typeface="Times New Roman" pitchFamily="18" charset="0"/>
                <a:cs typeface="Times New Roman" pitchFamily="18" charset="0"/>
              </a:rPr>
              <a:t>oranla enzim konsantrasyonunun arttırılması ile enzim inhibitör ilişkisi</a:t>
            </a:r>
          </a:p>
          <a:p>
            <a:pPr>
              <a:buNone/>
            </a:pPr>
            <a:r>
              <a:rPr lang="tr-TR" altLang="tr-TR" sz="9600" dirty="0" smtClean="0">
                <a:solidFill>
                  <a:srgbClr val="000000"/>
                </a:solidFill>
                <a:latin typeface="Times New Roman" pitchFamily="18" charset="0"/>
                <a:cs typeface="Times New Roman" pitchFamily="18" charset="0"/>
              </a:rPr>
              <a:t>tersine çevrilebilmektedir.</a:t>
            </a:r>
            <a:endParaRPr lang="tr-TR" altLang="tr-TR" sz="9600" dirty="0" smtClean="0">
              <a:solidFill>
                <a:srgbClr val="FF0066"/>
              </a:solidFill>
              <a:latin typeface="Times New Roman" pitchFamily="18" charset="0"/>
              <a:cs typeface="Times New Roman" pitchFamily="18" charset="0"/>
            </a:endParaRPr>
          </a:p>
          <a:p>
            <a:pPr>
              <a:buClr>
                <a:srgbClr val="FF0000"/>
              </a:buClr>
              <a:buNone/>
            </a:pPr>
            <a:endParaRPr lang="tr-TR" altLang="tr-TR" sz="9600" dirty="0" smtClean="0">
              <a:solidFill>
                <a:srgbClr val="FF0066"/>
              </a:solidFill>
              <a:latin typeface="Times New Roman" pitchFamily="18" charset="0"/>
              <a:cs typeface="Times New Roman" pitchFamily="18" charset="0"/>
            </a:endParaRPr>
          </a:p>
          <a:p>
            <a:pPr>
              <a:buNone/>
            </a:pPr>
            <a:r>
              <a:rPr lang="tr-TR" altLang="tr-TR" sz="9600" dirty="0" smtClean="0">
                <a:latin typeface="Times New Roman" pitchFamily="18" charset="0"/>
                <a:cs typeface="Times New Roman" pitchFamily="18" charset="0"/>
              </a:rPr>
              <a:t>  </a:t>
            </a:r>
          </a:p>
          <a:p>
            <a:pPr>
              <a:buNone/>
            </a:pPr>
            <a:r>
              <a:rPr lang="tr-TR" altLang="tr-TR" sz="9600" dirty="0" smtClean="0">
                <a:latin typeface="Times New Roman" pitchFamily="18" charset="0"/>
                <a:cs typeface="Times New Roman" pitchFamily="18" charset="0"/>
              </a:rPr>
              <a:t>    </a:t>
            </a:r>
          </a:p>
          <a:p>
            <a:pPr>
              <a:buNone/>
            </a:pPr>
            <a:r>
              <a:rPr lang="tr-TR" sz="9600" dirty="0" smtClean="0">
                <a:latin typeface="Times New Roman" pitchFamily="18" charset="0"/>
                <a:cs typeface="Times New Roman" pitchFamily="18" charset="0"/>
              </a:rPr>
              <a:t> </a:t>
            </a:r>
            <a:endParaRPr lang="tr-TR" sz="9600" dirty="0">
              <a:latin typeface="Times New Roman" pitchFamily="18" charset="0"/>
              <a:cs typeface="Times New Roman"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
            <a:ext cx="9144000" cy="6858000"/>
          </a:xfrm>
        </p:spPr>
        <p:txBody>
          <a:bodyPr>
            <a:normAutofit/>
          </a:bodyPr>
          <a:lstStyle/>
          <a:p>
            <a:pPr marL="514350" indent="-514350">
              <a:buAutoNum type="alphaLcParenR"/>
            </a:pPr>
            <a:r>
              <a:rPr lang="tr-TR" altLang="tr-TR" b="1" i="1" dirty="0" smtClean="0">
                <a:latin typeface="Times New Roman" pitchFamily="18" charset="0"/>
                <a:cs typeface="Times New Roman" pitchFamily="18" charset="0"/>
              </a:rPr>
              <a:t>Kompetitif (yarışmalı) enzim </a:t>
            </a:r>
            <a:r>
              <a:rPr lang="tr-TR" altLang="tr-TR" b="1" i="1" dirty="0" err="1" smtClean="0">
                <a:latin typeface="Times New Roman" pitchFamily="18" charset="0"/>
                <a:cs typeface="Times New Roman" pitchFamily="18" charset="0"/>
              </a:rPr>
              <a:t>inhibisyon</a:t>
            </a:r>
            <a:endParaRPr lang="tr-TR" altLang="tr-TR" b="1" i="1" dirty="0" smtClean="0">
              <a:latin typeface="Times New Roman" pitchFamily="18" charset="0"/>
              <a:cs typeface="Times New Roman" pitchFamily="18" charset="0"/>
            </a:endParaRPr>
          </a:p>
          <a:p>
            <a:pPr>
              <a:lnSpc>
                <a:spcPct val="80000"/>
              </a:lnSpc>
              <a:buClr>
                <a:srgbClr val="FF0066"/>
              </a:buClr>
              <a:buNone/>
            </a:pPr>
            <a:r>
              <a:rPr lang="tr-TR" b="1" i="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Rekabete dayalı </a:t>
            </a:r>
            <a:r>
              <a:rPr lang="tr-TR" dirty="0" err="1" smtClean="0">
                <a:latin typeface="Times New Roman" pitchFamily="18" charset="0"/>
                <a:cs typeface="Times New Roman" pitchFamily="18" charset="0"/>
              </a:rPr>
              <a:t>inhibisyon</a:t>
            </a:r>
            <a:r>
              <a:rPr lang="tr-TR" dirty="0" smtClean="0">
                <a:latin typeface="Times New Roman" pitchFamily="18" charset="0"/>
                <a:cs typeface="Times New Roman" pitchFamily="18" charset="0"/>
              </a:rPr>
              <a:t> da denir.</a:t>
            </a:r>
            <a:r>
              <a:rPr lang="tr-TR" b="1" i="1" dirty="0" smtClean="0">
                <a:latin typeface="Times New Roman" pitchFamily="18" charset="0"/>
                <a:cs typeface="Times New Roman" pitchFamily="18" charset="0"/>
              </a:rPr>
              <a:t> </a:t>
            </a:r>
            <a:r>
              <a:rPr lang="tr-TR" altLang="tr-TR" dirty="0" smtClean="0">
                <a:solidFill>
                  <a:srgbClr val="000000"/>
                </a:solidFill>
                <a:latin typeface="Times New Roman" pitchFamily="18" charset="0"/>
              </a:rPr>
              <a:t>İnhibitör</a:t>
            </a:r>
          </a:p>
          <a:p>
            <a:pPr>
              <a:lnSpc>
                <a:spcPct val="80000"/>
              </a:lnSpc>
              <a:buClr>
                <a:srgbClr val="FF0066"/>
              </a:buClr>
              <a:buNone/>
            </a:pPr>
            <a:r>
              <a:rPr lang="tr-TR" altLang="tr-TR" dirty="0" smtClean="0">
                <a:solidFill>
                  <a:srgbClr val="000000"/>
                </a:solidFill>
                <a:latin typeface="Times New Roman" pitchFamily="18" charset="0"/>
              </a:rPr>
              <a:t>madde(İ) enzimin aktif bölgesine </a:t>
            </a:r>
            <a:r>
              <a:rPr lang="tr-TR" altLang="tr-TR" dirty="0" err="1" smtClean="0">
                <a:solidFill>
                  <a:srgbClr val="000000"/>
                </a:solidFill>
                <a:latin typeface="Times New Roman" pitchFamily="18" charset="0"/>
              </a:rPr>
              <a:t>substratla</a:t>
            </a:r>
            <a:r>
              <a:rPr lang="tr-TR" altLang="tr-TR" dirty="0" smtClean="0">
                <a:solidFill>
                  <a:srgbClr val="000000"/>
                </a:solidFill>
                <a:latin typeface="Times New Roman" pitchFamily="18" charset="0"/>
              </a:rPr>
              <a:t> (S)</a:t>
            </a:r>
          </a:p>
          <a:p>
            <a:pPr>
              <a:lnSpc>
                <a:spcPct val="80000"/>
              </a:lnSpc>
              <a:buClr>
                <a:srgbClr val="FF0066"/>
              </a:buClr>
              <a:buNone/>
            </a:pPr>
            <a:r>
              <a:rPr lang="tr-TR" altLang="tr-TR" dirty="0" smtClean="0">
                <a:solidFill>
                  <a:srgbClr val="000000"/>
                </a:solidFill>
                <a:latin typeface="Times New Roman" pitchFamily="18" charset="0"/>
              </a:rPr>
              <a:t>yarışarak bağlanmaktadır.</a:t>
            </a:r>
          </a:p>
          <a:p>
            <a:pPr>
              <a:lnSpc>
                <a:spcPct val="80000"/>
              </a:lnSpc>
              <a:buClr>
                <a:srgbClr val="FF0066"/>
              </a:buClr>
              <a:buNone/>
            </a:pPr>
            <a:r>
              <a:rPr lang="tr-TR" altLang="tr-TR" dirty="0" smtClean="0">
                <a:solidFill>
                  <a:srgbClr val="000000"/>
                </a:solidFill>
                <a:latin typeface="Times New Roman" pitchFamily="18" charset="0"/>
              </a:rPr>
              <a:t>   İnhibitör maddenin  yapısı </a:t>
            </a:r>
            <a:r>
              <a:rPr lang="tr-TR" altLang="tr-TR" dirty="0" err="1" smtClean="0">
                <a:solidFill>
                  <a:srgbClr val="000000"/>
                </a:solidFill>
                <a:latin typeface="Times New Roman" pitchFamily="18" charset="0"/>
              </a:rPr>
              <a:t>substratınkine</a:t>
            </a:r>
            <a:endParaRPr lang="tr-TR" altLang="tr-TR" dirty="0" smtClean="0">
              <a:solidFill>
                <a:srgbClr val="000000"/>
              </a:solidFill>
              <a:latin typeface="Times New Roman" pitchFamily="18" charset="0"/>
            </a:endParaRPr>
          </a:p>
          <a:p>
            <a:pPr>
              <a:lnSpc>
                <a:spcPct val="80000"/>
              </a:lnSpc>
              <a:buClr>
                <a:srgbClr val="FF0066"/>
              </a:buClr>
              <a:buNone/>
            </a:pPr>
            <a:r>
              <a:rPr lang="tr-TR" altLang="tr-TR" dirty="0" smtClean="0">
                <a:solidFill>
                  <a:srgbClr val="000000"/>
                </a:solidFill>
                <a:latin typeface="Times New Roman" pitchFamily="18" charset="0"/>
              </a:rPr>
              <a:t>benzediğinden dolayı enzim ile inhibitör kolaylıkla</a:t>
            </a:r>
          </a:p>
          <a:p>
            <a:pPr>
              <a:lnSpc>
                <a:spcPct val="80000"/>
              </a:lnSpc>
              <a:buClr>
                <a:srgbClr val="FF0066"/>
              </a:buClr>
              <a:buNone/>
            </a:pPr>
            <a:r>
              <a:rPr lang="tr-TR" altLang="tr-TR" dirty="0" smtClean="0">
                <a:solidFill>
                  <a:srgbClr val="000000"/>
                </a:solidFill>
                <a:latin typeface="Times New Roman" pitchFamily="18" charset="0"/>
              </a:rPr>
              <a:t>bağlanırlar, ancak ürün oluşamamaktadır. Bu tip</a:t>
            </a:r>
          </a:p>
          <a:p>
            <a:pPr>
              <a:lnSpc>
                <a:spcPct val="80000"/>
              </a:lnSpc>
              <a:buClr>
                <a:srgbClr val="FF0066"/>
              </a:buClr>
              <a:buNone/>
            </a:pPr>
            <a:r>
              <a:rPr lang="tr-TR" altLang="tr-TR" dirty="0" smtClean="0">
                <a:solidFill>
                  <a:srgbClr val="000000"/>
                </a:solidFill>
                <a:latin typeface="Times New Roman" pitchFamily="18" charset="0"/>
              </a:rPr>
              <a:t>inhibitörler, enzime asıl </a:t>
            </a:r>
            <a:r>
              <a:rPr lang="tr-TR" altLang="tr-TR" dirty="0" err="1" smtClean="0">
                <a:solidFill>
                  <a:srgbClr val="000000"/>
                </a:solidFill>
                <a:latin typeface="Times New Roman" pitchFamily="18" charset="0"/>
              </a:rPr>
              <a:t>substratın</a:t>
            </a:r>
            <a:r>
              <a:rPr lang="tr-TR" altLang="tr-TR" dirty="0" smtClean="0">
                <a:solidFill>
                  <a:srgbClr val="000000"/>
                </a:solidFill>
                <a:latin typeface="Times New Roman" pitchFamily="18" charset="0"/>
              </a:rPr>
              <a:t> bağlanmasını</a:t>
            </a:r>
          </a:p>
          <a:p>
            <a:pPr>
              <a:lnSpc>
                <a:spcPct val="80000"/>
              </a:lnSpc>
              <a:buClr>
                <a:srgbClr val="FF0066"/>
              </a:buClr>
              <a:buNone/>
            </a:pPr>
            <a:r>
              <a:rPr lang="tr-TR" altLang="tr-TR" dirty="0" smtClean="0">
                <a:solidFill>
                  <a:srgbClr val="000000"/>
                </a:solidFill>
                <a:latin typeface="Times New Roman" pitchFamily="18" charset="0"/>
              </a:rPr>
              <a:t>engelleyen maddelerdir.</a:t>
            </a:r>
          </a:p>
          <a:p>
            <a:pPr>
              <a:lnSpc>
                <a:spcPct val="80000"/>
              </a:lnSpc>
              <a:buClr>
                <a:srgbClr val="FF0066"/>
              </a:buClr>
              <a:buNone/>
            </a:pPr>
            <a:r>
              <a:rPr lang="tr-TR" altLang="tr-TR" dirty="0" smtClean="0">
                <a:solidFill>
                  <a:srgbClr val="000000"/>
                </a:solidFill>
                <a:latin typeface="Times New Roman" pitchFamily="18" charset="0"/>
              </a:rPr>
              <a:t>    Bu tür </a:t>
            </a:r>
            <a:r>
              <a:rPr lang="tr-TR" altLang="tr-TR" dirty="0" err="1" smtClean="0">
                <a:solidFill>
                  <a:srgbClr val="000000"/>
                </a:solidFill>
                <a:latin typeface="Times New Roman" pitchFamily="18" charset="0"/>
              </a:rPr>
              <a:t>inhibisyonda</a:t>
            </a:r>
            <a:r>
              <a:rPr lang="tr-TR" altLang="tr-TR" dirty="0" smtClean="0">
                <a:solidFill>
                  <a:srgbClr val="000000"/>
                </a:solidFill>
                <a:latin typeface="Times New Roman" pitchFamily="18" charset="0"/>
              </a:rPr>
              <a:t> </a:t>
            </a:r>
            <a:r>
              <a:rPr lang="tr-TR" altLang="tr-TR" dirty="0" err="1" smtClean="0">
                <a:solidFill>
                  <a:srgbClr val="000000"/>
                </a:solidFill>
                <a:latin typeface="Times New Roman" pitchFamily="18" charset="0"/>
              </a:rPr>
              <a:t>V</a:t>
            </a:r>
            <a:r>
              <a:rPr lang="tr-TR" altLang="tr-TR" baseline="-25000" dirty="0" err="1" smtClean="0">
                <a:solidFill>
                  <a:srgbClr val="000000"/>
                </a:solidFill>
                <a:latin typeface="Times New Roman" pitchFamily="18" charset="0"/>
              </a:rPr>
              <a:t>max</a:t>
            </a:r>
            <a:r>
              <a:rPr lang="tr-TR" altLang="tr-TR" dirty="0" err="1" smtClean="0">
                <a:solidFill>
                  <a:srgbClr val="000000"/>
                </a:solidFill>
                <a:latin typeface="Times New Roman" pitchFamily="18" charset="0"/>
              </a:rPr>
              <a:t>’a</a:t>
            </a:r>
            <a:r>
              <a:rPr lang="tr-TR" altLang="tr-TR" dirty="0" smtClean="0">
                <a:solidFill>
                  <a:srgbClr val="000000"/>
                </a:solidFill>
                <a:latin typeface="Times New Roman" pitchFamily="18" charset="0"/>
              </a:rPr>
              <a:t> ulaşmak için daha fazla</a:t>
            </a:r>
          </a:p>
          <a:p>
            <a:pPr>
              <a:lnSpc>
                <a:spcPct val="80000"/>
              </a:lnSpc>
              <a:buClr>
                <a:srgbClr val="FF0066"/>
              </a:buClr>
              <a:buNone/>
            </a:pP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gereklidir. Ortamda </a:t>
            </a:r>
            <a:r>
              <a:rPr lang="tr-TR" altLang="tr-TR" dirty="0" err="1" smtClean="0">
                <a:solidFill>
                  <a:srgbClr val="000000"/>
                </a:solidFill>
                <a:latin typeface="Times New Roman" pitchFamily="18" charset="0"/>
              </a:rPr>
              <a:t>substrat</a:t>
            </a:r>
            <a:r>
              <a:rPr lang="tr-TR" altLang="tr-TR" dirty="0" smtClean="0">
                <a:solidFill>
                  <a:srgbClr val="000000"/>
                </a:solidFill>
                <a:latin typeface="Times New Roman" pitchFamily="18" charset="0"/>
              </a:rPr>
              <a:t> moleküllerin</a:t>
            </a:r>
          </a:p>
          <a:p>
            <a:pPr>
              <a:lnSpc>
                <a:spcPct val="80000"/>
              </a:lnSpc>
              <a:buClr>
                <a:srgbClr val="FF0066"/>
              </a:buClr>
              <a:buNone/>
            </a:pPr>
            <a:r>
              <a:rPr lang="tr-TR" altLang="tr-TR" dirty="0" smtClean="0">
                <a:solidFill>
                  <a:srgbClr val="000000"/>
                </a:solidFill>
                <a:latin typeface="Times New Roman" pitchFamily="18" charset="0"/>
              </a:rPr>
              <a:t>arttırılmasıyla enzimin inhibitöre olan ilgisi azalmakta</a:t>
            </a:r>
          </a:p>
          <a:p>
            <a:pPr>
              <a:lnSpc>
                <a:spcPct val="80000"/>
              </a:lnSpc>
              <a:buClr>
                <a:srgbClr val="FF0066"/>
              </a:buClr>
              <a:buNone/>
            </a:pPr>
            <a:r>
              <a:rPr lang="tr-TR" altLang="tr-TR" dirty="0" smtClean="0">
                <a:solidFill>
                  <a:srgbClr val="000000"/>
                </a:solidFill>
                <a:latin typeface="Times New Roman" pitchFamily="18" charset="0"/>
              </a:rPr>
              <a:t>ve </a:t>
            </a:r>
            <a:r>
              <a:rPr lang="tr-TR" altLang="tr-TR" dirty="0" err="1" smtClean="0">
                <a:solidFill>
                  <a:srgbClr val="000000"/>
                </a:solidFill>
                <a:latin typeface="Times New Roman" pitchFamily="18" charset="0"/>
              </a:rPr>
              <a:t>inhibisyon</a:t>
            </a:r>
            <a:r>
              <a:rPr lang="tr-TR" altLang="tr-TR" dirty="0" smtClean="0">
                <a:solidFill>
                  <a:srgbClr val="000000"/>
                </a:solidFill>
                <a:latin typeface="Times New Roman" pitchFamily="18" charset="0"/>
              </a:rPr>
              <a:t> ortadan  kalkmaktadır.</a:t>
            </a:r>
            <a:endParaRPr lang="tr-TR" b="1" dirty="0">
              <a:latin typeface="Times New Roman" pitchFamily="18" charset="0"/>
              <a:cs typeface="Times New Roman"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3"/>
          <p:cNvSpPr>
            <a:spLocks noGrp="1" noChangeArrowheads="1"/>
          </p:cNvSpPr>
          <p:nvPr>
            <p:ph idx="1"/>
          </p:nvPr>
        </p:nvSpPr>
        <p:spPr>
          <a:xfrm>
            <a:off x="455735" y="981075"/>
            <a:ext cx="8232531" cy="5472113"/>
          </a:xfrm>
        </p:spPr>
        <p:txBody>
          <a:bodyPr/>
          <a:lstStyle/>
          <a:p>
            <a:pPr marL="185738" indent="-185738" eaLnBrk="1" hangingPunct="1">
              <a:buClr>
                <a:srgbClr val="FF0066"/>
              </a:buClr>
              <a:buFont typeface="Wingdings" pitchFamily="2" charset="2"/>
              <a:buNone/>
            </a:pPr>
            <a:endParaRPr lang="tr-TR" altLang="tr-TR" sz="4400" dirty="0" smtClean="0">
              <a:solidFill>
                <a:srgbClr val="000000"/>
              </a:solidFill>
              <a:latin typeface="Times New Roman" pitchFamily="18" charset="0"/>
            </a:endParaRPr>
          </a:p>
          <a:p>
            <a:pPr marL="185738" indent="-185738" eaLnBrk="1" hangingPunct="1">
              <a:buClr>
                <a:srgbClr val="FF0066"/>
              </a:buClr>
              <a:buFont typeface="Wingdings" pitchFamily="2" charset="2"/>
              <a:buNone/>
            </a:pPr>
            <a:r>
              <a:rPr lang="tr-TR" altLang="tr-TR" sz="2400" dirty="0" smtClean="0">
                <a:solidFill>
                  <a:srgbClr val="000000"/>
                </a:solidFill>
                <a:latin typeface="Times New Roman" pitchFamily="18" charset="0"/>
              </a:rPr>
              <a:t>E +S             ES            E + Ü        </a:t>
            </a:r>
            <a:r>
              <a:rPr lang="tr-TR" altLang="tr-TR" sz="2400" dirty="0" smtClean="0">
                <a:solidFill>
                  <a:srgbClr val="0000FF"/>
                </a:solidFill>
                <a:latin typeface="Times New Roman" pitchFamily="18" charset="0"/>
              </a:rPr>
              <a:t>ES, I bağlayamaz.</a:t>
            </a:r>
          </a:p>
          <a:p>
            <a:pPr marL="185738" indent="-185738" eaLnBrk="1" hangingPunct="1">
              <a:buFontTx/>
              <a:buNone/>
            </a:pPr>
            <a:r>
              <a:rPr lang="tr-TR" altLang="tr-TR" sz="2400" b="1" dirty="0" smtClean="0">
                <a:solidFill>
                  <a:srgbClr val="000000"/>
                </a:solidFill>
                <a:latin typeface="Times New Roman" pitchFamily="18" charset="0"/>
              </a:rPr>
              <a:t>     +</a:t>
            </a:r>
            <a:r>
              <a:rPr lang="tr-TR" altLang="tr-TR" sz="2400" dirty="0" smtClean="0">
                <a:solidFill>
                  <a:srgbClr val="000000"/>
                </a:solidFill>
                <a:latin typeface="Times New Roman" pitchFamily="18" charset="0"/>
              </a:rPr>
              <a:t>.</a:t>
            </a:r>
          </a:p>
          <a:p>
            <a:pPr marL="185738" indent="-185738">
              <a:buNone/>
            </a:pPr>
            <a:r>
              <a:rPr lang="tr-TR" altLang="tr-TR" sz="2400" dirty="0" smtClean="0">
                <a:solidFill>
                  <a:srgbClr val="FF0066"/>
                </a:solidFill>
                <a:latin typeface="Times New Roman" pitchFamily="18" charset="0"/>
              </a:rPr>
              <a:t>     I             </a:t>
            </a:r>
            <a:r>
              <a:rPr lang="tr-TR" altLang="tr-TR" sz="2400" dirty="0" err="1" smtClean="0">
                <a:solidFill>
                  <a:srgbClr val="000000"/>
                </a:solidFill>
                <a:latin typeface="Times New Roman" pitchFamily="18" charset="0"/>
              </a:rPr>
              <a:t>E</a:t>
            </a:r>
            <a:r>
              <a:rPr lang="tr-TR" altLang="tr-TR" sz="2400" dirty="0" err="1" smtClean="0">
                <a:solidFill>
                  <a:srgbClr val="FF0066"/>
                </a:solidFill>
                <a:latin typeface="Times New Roman" pitchFamily="18" charset="0"/>
              </a:rPr>
              <a:t>I</a:t>
            </a:r>
            <a:r>
              <a:rPr lang="tr-TR" altLang="tr-TR" sz="2400" dirty="0" smtClean="0">
                <a:solidFill>
                  <a:srgbClr val="FF0066"/>
                </a:solidFill>
                <a:latin typeface="Times New Roman" pitchFamily="18" charset="0"/>
              </a:rPr>
              <a:t>                                 </a:t>
            </a:r>
            <a:r>
              <a:rPr lang="tr-TR" altLang="tr-TR" sz="2400" dirty="0" err="1" smtClean="0">
                <a:solidFill>
                  <a:srgbClr val="0000FF"/>
                </a:solidFill>
                <a:latin typeface="Times New Roman" pitchFamily="18" charset="0"/>
              </a:rPr>
              <a:t>EI</a:t>
            </a:r>
            <a:r>
              <a:rPr lang="tr-TR" altLang="tr-TR" sz="2400" dirty="0" smtClean="0">
                <a:solidFill>
                  <a:srgbClr val="0000FF"/>
                </a:solidFill>
                <a:latin typeface="Times New Roman" pitchFamily="18" charset="0"/>
              </a:rPr>
              <a:t>,  Ü oluşturamaz</a:t>
            </a:r>
            <a:endParaRPr lang="tr-TR" altLang="tr-TR" sz="2400" dirty="0" smtClean="0">
              <a:solidFill>
                <a:srgbClr val="FF0066"/>
              </a:solidFill>
              <a:latin typeface="Times New Roman" pitchFamily="18" charset="0"/>
            </a:endParaRPr>
          </a:p>
          <a:p>
            <a:pPr marL="185738" indent="-185738" eaLnBrk="1" hangingPunct="1">
              <a:buFontTx/>
              <a:buNone/>
            </a:pPr>
            <a:r>
              <a:rPr lang="tr-TR" altLang="tr-TR" sz="2400" dirty="0" smtClean="0">
                <a:solidFill>
                  <a:srgbClr val="000000"/>
                </a:solidFill>
                <a:latin typeface="Times New Roman" pitchFamily="18" charset="0"/>
              </a:rPr>
              <a:t>  </a:t>
            </a:r>
          </a:p>
          <a:p>
            <a:pPr marL="185738" indent="-185738" eaLnBrk="1" hangingPunct="1">
              <a:buFontTx/>
              <a:buNone/>
            </a:pPr>
            <a:r>
              <a:rPr lang="tr-TR" altLang="tr-TR" sz="2400" dirty="0" smtClean="0">
                <a:solidFill>
                  <a:srgbClr val="000000"/>
                </a:solidFill>
                <a:latin typeface="Times New Roman" pitchFamily="18" charset="0"/>
              </a:rPr>
              <a:t>  </a:t>
            </a:r>
            <a:r>
              <a:rPr lang="tr-TR" altLang="tr-TR" sz="2400" dirty="0" err="1" smtClean="0">
                <a:solidFill>
                  <a:srgbClr val="FF0066"/>
                </a:solidFill>
                <a:latin typeface="Times New Roman" pitchFamily="18" charset="0"/>
              </a:rPr>
              <a:t>V</a:t>
            </a:r>
            <a:r>
              <a:rPr lang="tr-TR" altLang="tr-TR" sz="2400" baseline="-25000" dirty="0" err="1" smtClean="0">
                <a:solidFill>
                  <a:srgbClr val="FF0066"/>
                </a:solidFill>
                <a:latin typeface="Times New Roman" pitchFamily="18" charset="0"/>
              </a:rPr>
              <a:t>max</a:t>
            </a:r>
            <a:r>
              <a:rPr lang="tr-TR" altLang="tr-TR" sz="2400" baseline="-25000" dirty="0" smtClean="0">
                <a:solidFill>
                  <a:srgbClr val="FF0066"/>
                </a:solidFill>
                <a:latin typeface="Times New Roman" pitchFamily="18" charset="0"/>
              </a:rPr>
              <a:t>   </a:t>
            </a:r>
            <a:r>
              <a:rPr lang="tr-TR" altLang="tr-TR" sz="2400" dirty="0" smtClean="0">
                <a:solidFill>
                  <a:srgbClr val="FF0066"/>
                </a:solidFill>
                <a:latin typeface="Times New Roman" pitchFamily="18" charset="0"/>
              </a:rPr>
              <a:t>Değişmez</a:t>
            </a:r>
          </a:p>
          <a:p>
            <a:pPr marL="185738" indent="-185738" eaLnBrk="1" hangingPunct="1">
              <a:buFontTx/>
              <a:buNone/>
            </a:pPr>
            <a:endParaRPr lang="tr-TR" altLang="tr-TR" sz="2400" dirty="0" smtClean="0">
              <a:solidFill>
                <a:srgbClr val="FF0066"/>
              </a:solidFill>
              <a:latin typeface="Times New Roman" pitchFamily="18" charset="0"/>
            </a:endParaRPr>
          </a:p>
          <a:p>
            <a:pPr marL="185738" indent="-185738" eaLnBrk="1" hangingPunct="1">
              <a:buFontTx/>
              <a:buNone/>
            </a:pPr>
            <a:r>
              <a:rPr lang="tr-TR" altLang="tr-TR" sz="2400" dirty="0" smtClean="0">
                <a:solidFill>
                  <a:srgbClr val="FF0066"/>
                </a:solidFill>
                <a:latin typeface="Times New Roman" pitchFamily="18" charset="0"/>
              </a:rPr>
              <a:t>   K</a:t>
            </a:r>
            <a:r>
              <a:rPr lang="tr-TR" altLang="tr-TR" sz="2400" baseline="-25000" dirty="0" smtClean="0">
                <a:solidFill>
                  <a:srgbClr val="FF0066"/>
                </a:solidFill>
                <a:latin typeface="Times New Roman" pitchFamily="18" charset="0"/>
              </a:rPr>
              <a:t>m     </a:t>
            </a:r>
            <a:endParaRPr lang="tr-TR" altLang="tr-TR" sz="2400" dirty="0" smtClean="0">
              <a:solidFill>
                <a:srgbClr val="FF0066"/>
              </a:solidFill>
              <a:latin typeface="Times New Roman" pitchFamily="18" charset="0"/>
            </a:endParaRPr>
          </a:p>
          <a:p>
            <a:pPr marL="185738" indent="-185738" eaLnBrk="1" hangingPunct="1">
              <a:buFontTx/>
              <a:buNone/>
            </a:pPr>
            <a:endParaRPr lang="tr-TR" altLang="tr-TR" sz="2400" dirty="0" smtClean="0"/>
          </a:p>
          <a:p>
            <a:pPr marL="185738" indent="-185738" eaLnBrk="1" hangingPunct="1">
              <a:buFontTx/>
              <a:buNone/>
            </a:pPr>
            <a:endParaRPr lang="tr-TR" altLang="tr-TR" sz="2400" dirty="0" smtClean="0">
              <a:solidFill>
                <a:srgbClr val="FF0066"/>
              </a:solidFill>
              <a:latin typeface="Times New Roman" pitchFamily="18" charset="0"/>
            </a:endParaRPr>
          </a:p>
        </p:txBody>
      </p:sp>
      <p:sp>
        <p:nvSpPr>
          <p:cNvPr id="131075" name="Line 4"/>
          <p:cNvSpPr>
            <a:spLocks noChangeShapeType="1"/>
          </p:cNvSpPr>
          <p:nvPr/>
        </p:nvSpPr>
        <p:spPr bwMode="auto">
          <a:xfrm>
            <a:off x="1331640" y="2780928"/>
            <a:ext cx="533400" cy="0"/>
          </a:xfrm>
          <a:prstGeom prst="line">
            <a:avLst/>
          </a:prstGeom>
          <a:noFill/>
          <a:ln w="38100">
            <a:solidFill>
              <a:srgbClr val="0000FF"/>
            </a:solidFill>
            <a:round/>
            <a:headEnd/>
            <a:tailEnd type="triangle" w="med" len="med"/>
          </a:ln>
        </p:spPr>
        <p:txBody>
          <a:bodyPr/>
          <a:lstStyle/>
          <a:p>
            <a:endParaRPr lang="tr-TR"/>
          </a:p>
        </p:txBody>
      </p:sp>
      <p:sp>
        <p:nvSpPr>
          <p:cNvPr id="131076" name="Line 6"/>
          <p:cNvSpPr>
            <a:spLocks noChangeShapeType="1"/>
          </p:cNvSpPr>
          <p:nvPr/>
        </p:nvSpPr>
        <p:spPr bwMode="auto">
          <a:xfrm flipH="1">
            <a:off x="1259632" y="2924944"/>
            <a:ext cx="576064" cy="0"/>
          </a:xfrm>
          <a:prstGeom prst="line">
            <a:avLst/>
          </a:prstGeom>
          <a:noFill/>
          <a:ln w="38100">
            <a:solidFill>
              <a:srgbClr val="0000FF"/>
            </a:solidFill>
            <a:round/>
            <a:headEnd/>
            <a:tailEnd type="triangle" w="med" len="med"/>
          </a:ln>
        </p:spPr>
        <p:txBody>
          <a:bodyPr/>
          <a:lstStyle/>
          <a:p>
            <a:endParaRPr lang="tr-TR"/>
          </a:p>
        </p:txBody>
      </p:sp>
      <p:sp>
        <p:nvSpPr>
          <p:cNvPr id="131077" name="Line 7"/>
          <p:cNvSpPr>
            <a:spLocks noChangeShapeType="1"/>
          </p:cNvSpPr>
          <p:nvPr/>
        </p:nvSpPr>
        <p:spPr bwMode="auto">
          <a:xfrm>
            <a:off x="2555775" y="1988840"/>
            <a:ext cx="574285" cy="298"/>
          </a:xfrm>
          <a:prstGeom prst="line">
            <a:avLst/>
          </a:prstGeom>
          <a:noFill/>
          <a:ln w="41275">
            <a:solidFill>
              <a:srgbClr val="0000FF"/>
            </a:solidFill>
            <a:round/>
            <a:headEnd/>
            <a:tailEnd type="triangle" w="med" len="med"/>
          </a:ln>
        </p:spPr>
        <p:txBody>
          <a:bodyPr/>
          <a:lstStyle/>
          <a:p>
            <a:endParaRPr lang="tr-TR"/>
          </a:p>
        </p:txBody>
      </p:sp>
      <p:sp>
        <p:nvSpPr>
          <p:cNvPr id="131078" name="Line 8"/>
          <p:cNvSpPr>
            <a:spLocks noChangeShapeType="1"/>
          </p:cNvSpPr>
          <p:nvPr/>
        </p:nvSpPr>
        <p:spPr bwMode="auto">
          <a:xfrm>
            <a:off x="1245578" y="1916113"/>
            <a:ext cx="682869" cy="0"/>
          </a:xfrm>
          <a:prstGeom prst="line">
            <a:avLst/>
          </a:prstGeom>
          <a:noFill/>
          <a:ln w="38100">
            <a:solidFill>
              <a:srgbClr val="0000FF"/>
            </a:solidFill>
            <a:round/>
            <a:headEnd/>
            <a:tailEnd type="triangle" w="med" len="med"/>
          </a:ln>
        </p:spPr>
        <p:txBody>
          <a:bodyPr/>
          <a:lstStyle/>
          <a:p>
            <a:endParaRPr lang="tr-TR"/>
          </a:p>
        </p:txBody>
      </p:sp>
      <p:sp>
        <p:nvSpPr>
          <p:cNvPr id="131079" name="Line 11"/>
          <p:cNvSpPr>
            <a:spLocks noChangeShapeType="1"/>
          </p:cNvSpPr>
          <p:nvPr/>
        </p:nvSpPr>
        <p:spPr bwMode="auto">
          <a:xfrm flipH="1">
            <a:off x="1245577" y="2060575"/>
            <a:ext cx="608135" cy="0"/>
          </a:xfrm>
          <a:prstGeom prst="line">
            <a:avLst/>
          </a:prstGeom>
          <a:noFill/>
          <a:ln w="38100">
            <a:solidFill>
              <a:srgbClr val="0000FF"/>
            </a:solidFill>
            <a:round/>
            <a:headEnd/>
            <a:tailEnd type="triangle" w="med" len="med"/>
          </a:ln>
        </p:spPr>
        <p:txBody>
          <a:bodyPr/>
          <a:lstStyle/>
          <a:p>
            <a:endParaRPr lang="tr-TR"/>
          </a:p>
        </p:txBody>
      </p:sp>
      <p:sp>
        <p:nvSpPr>
          <p:cNvPr id="131080" name="Line 12"/>
          <p:cNvSpPr>
            <a:spLocks noChangeShapeType="1"/>
          </p:cNvSpPr>
          <p:nvPr/>
        </p:nvSpPr>
        <p:spPr bwMode="auto">
          <a:xfrm flipV="1">
            <a:off x="1475656" y="4437112"/>
            <a:ext cx="0" cy="360363"/>
          </a:xfrm>
          <a:prstGeom prst="line">
            <a:avLst/>
          </a:prstGeom>
          <a:noFill/>
          <a:ln w="31750">
            <a:solidFill>
              <a:srgbClr val="FF0000"/>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p:cNvPicPr>
            <a:picLocks noGrp="1" noChangeAspect="1" noChangeArrowheads="1"/>
          </p:cNvPicPr>
          <p:nvPr>
            <p:ph idx="1"/>
          </p:nvPr>
        </p:nvPicPr>
        <p:blipFill>
          <a:blip r:embed="rId2" cstate="print">
            <a:lum bright="2000"/>
          </a:blip>
          <a:srcRect/>
          <a:stretch>
            <a:fillRect/>
          </a:stretch>
        </p:blipFill>
        <p:spPr>
          <a:xfrm>
            <a:off x="0" y="0"/>
            <a:ext cx="9144000" cy="5733256"/>
          </a:xfrm>
          <a:solidFill>
            <a:srgbClr val="00FFFF"/>
          </a:solidFill>
        </p:spPr>
      </p:pic>
      <p:sp>
        <p:nvSpPr>
          <p:cNvPr id="132099" name="Text Box 5"/>
          <p:cNvSpPr txBox="1">
            <a:spLocks noChangeArrowheads="1"/>
          </p:cNvSpPr>
          <p:nvPr/>
        </p:nvSpPr>
        <p:spPr bwMode="auto">
          <a:xfrm>
            <a:off x="3097823" y="5991226"/>
            <a:ext cx="3390800" cy="523220"/>
          </a:xfrm>
          <a:prstGeom prst="rect">
            <a:avLst/>
          </a:prstGeom>
          <a:noFill/>
          <a:ln w="9525">
            <a:noFill/>
            <a:miter lim="800000"/>
            <a:headEnd/>
            <a:tailEnd/>
          </a:ln>
        </p:spPr>
        <p:txBody>
          <a:bodyPr wrap="none">
            <a:spAutoFit/>
          </a:bodyPr>
          <a:lstStyle/>
          <a:p>
            <a:pPr eaLnBrk="1" hangingPunct="1"/>
            <a:r>
              <a:rPr lang="tr-TR" altLang="tr-TR" sz="2800" b="1">
                <a:solidFill>
                  <a:srgbClr val="FF3399"/>
                </a:solidFill>
              </a:rPr>
              <a:t>Kompetitif İnhibisyon</a:t>
            </a:r>
          </a:p>
        </p:txBody>
      </p:sp>
      <p:sp>
        <p:nvSpPr>
          <p:cNvPr id="132100" name="Text Box 6"/>
          <p:cNvSpPr txBox="1">
            <a:spLocks noChangeArrowheads="1"/>
          </p:cNvSpPr>
          <p:nvPr/>
        </p:nvSpPr>
        <p:spPr bwMode="auto">
          <a:xfrm>
            <a:off x="6096000" y="1557338"/>
            <a:ext cx="184731" cy="369332"/>
          </a:xfrm>
          <a:prstGeom prst="rect">
            <a:avLst/>
          </a:prstGeom>
          <a:noFill/>
          <a:ln w="9525">
            <a:noFill/>
            <a:miter lim="800000"/>
            <a:headEnd/>
            <a:tailEnd/>
          </a:ln>
        </p:spPr>
        <p:txBody>
          <a:bodyPr wrap="none">
            <a:spAutoFit/>
          </a:bodyPr>
          <a:lstStyle/>
          <a:p>
            <a:pPr eaLnBrk="1" hangingPunct="1"/>
            <a:endParaRPr lang="tr-TR" altLang="tr-T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Line 9"/>
          <p:cNvSpPr>
            <a:spLocks noChangeShapeType="1"/>
          </p:cNvSpPr>
          <p:nvPr/>
        </p:nvSpPr>
        <p:spPr bwMode="auto">
          <a:xfrm>
            <a:off x="625720" y="2636838"/>
            <a:ext cx="3870080" cy="0"/>
          </a:xfrm>
          <a:prstGeom prst="line">
            <a:avLst/>
          </a:prstGeom>
          <a:noFill/>
          <a:ln w="41275">
            <a:solidFill>
              <a:srgbClr val="0000FF"/>
            </a:solidFill>
            <a:round/>
            <a:headEnd/>
            <a:tailEnd type="triangle" w="med" len="med"/>
          </a:ln>
        </p:spPr>
        <p:txBody>
          <a:bodyPr/>
          <a:lstStyle/>
          <a:p>
            <a:endParaRPr lang="tr-TR"/>
          </a:p>
        </p:txBody>
      </p:sp>
      <p:sp>
        <p:nvSpPr>
          <p:cNvPr id="133123" name="Freeform 12"/>
          <p:cNvSpPr>
            <a:spLocks/>
          </p:cNvSpPr>
          <p:nvPr/>
        </p:nvSpPr>
        <p:spPr bwMode="auto">
          <a:xfrm>
            <a:off x="625720" y="188913"/>
            <a:ext cx="3947746" cy="2482850"/>
          </a:xfrm>
          <a:custGeom>
            <a:avLst/>
            <a:gdLst>
              <a:gd name="T0" fmla="*/ 0 w 2359"/>
              <a:gd name="T1" fmla="*/ 2147483647 h 1564"/>
              <a:gd name="T2" fmla="*/ 2147483647 w 2359"/>
              <a:gd name="T3" fmla="*/ 2147483647 h 1564"/>
              <a:gd name="T4" fmla="*/ 2147483647 w 2359"/>
              <a:gd name="T5" fmla="*/ 2147483647 h 1564"/>
              <a:gd name="T6" fmla="*/ 0 60000 65536"/>
              <a:gd name="T7" fmla="*/ 0 60000 65536"/>
              <a:gd name="T8" fmla="*/ 0 60000 65536"/>
              <a:gd name="T9" fmla="*/ 0 w 2359"/>
              <a:gd name="T10" fmla="*/ 0 h 1564"/>
              <a:gd name="T11" fmla="*/ 2359 w 2359"/>
              <a:gd name="T12" fmla="*/ 1564 h 1564"/>
            </a:gdLst>
            <a:ahLst/>
            <a:cxnLst>
              <a:cxn ang="T6">
                <a:pos x="T0" y="T1"/>
              </a:cxn>
              <a:cxn ang="T7">
                <a:pos x="T2" y="T3"/>
              </a:cxn>
              <a:cxn ang="T8">
                <a:pos x="T4" y="T5"/>
              </a:cxn>
            </a:cxnLst>
            <a:rect l="T9" t="T10" r="T11" b="T12"/>
            <a:pathLst>
              <a:path w="2359" h="1564">
                <a:moveTo>
                  <a:pt x="0" y="1564"/>
                </a:moveTo>
                <a:cubicBezTo>
                  <a:pt x="302" y="1031"/>
                  <a:pt x="605" y="498"/>
                  <a:pt x="998" y="249"/>
                </a:cubicBezTo>
                <a:cubicBezTo>
                  <a:pt x="1391" y="0"/>
                  <a:pt x="2125" y="98"/>
                  <a:pt x="2359" y="68"/>
                </a:cubicBezTo>
              </a:path>
            </a:pathLst>
          </a:custGeom>
          <a:noFill/>
          <a:ln w="41275">
            <a:solidFill>
              <a:srgbClr val="000000"/>
            </a:solidFill>
            <a:round/>
            <a:headEnd/>
            <a:tailEnd/>
          </a:ln>
        </p:spPr>
        <p:txBody>
          <a:bodyPr/>
          <a:lstStyle/>
          <a:p>
            <a:endParaRPr lang="tr-TR"/>
          </a:p>
        </p:txBody>
      </p:sp>
      <p:sp>
        <p:nvSpPr>
          <p:cNvPr id="133124" name="Line 13"/>
          <p:cNvSpPr>
            <a:spLocks noChangeShapeType="1"/>
          </p:cNvSpPr>
          <p:nvPr/>
        </p:nvSpPr>
        <p:spPr bwMode="auto">
          <a:xfrm flipV="1">
            <a:off x="625720" y="0"/>
            <a:ext cx="76200" cy="2636838"/>
          </a:xfrm>
          <a:prstGeom prst="line">
            <a:avLst/>
          </a:prstGeom>
          <a:noFill/>
          <a:ln w="44450">
            <a:solidFill>
              <a:srgbClr val="0000FF"/>
            </a:solidFill>
            <a:round/>
            <a:headEnd/>
            <a:tailEnd type="triangle" w="med" len="med"/>
          </a:ln>
        </p:spPr>
        <p:txBody>
          <a:bodyPr/>
          <a:lstStyle/>
          <a:p>
            <a:endParaRPr lang="tr-TR"/>
          </a:p>
        </p:txBody>
      </p:sp>
      <p:sp>
        <p:nvSpPr>
          <p:cNvPr id="133125" name="Freeform 14"/>
          <p:cNvSpPr>
            <a:spLocks/>
          </p:cNvSpPr>
          <p:nvPr/>
        </p:nvSpPr>
        <p:spPr bwMode="auto">
          <a:xfrm>
            <a:off x="701920" y="236538"/>
            <a:ext cx="3793880" cy="2400300"/>
          </a:xfrm>
          <a:custGeom>
            <a:avLst/>
            <a:gdLst>
              <a:gd name="T0" fmla="*/ 0 w 2268"/>
              <a:gd name="T1" fmla="*/ 2147483647 h 1512"/>
              <a:gd name="T2" fmla="*/ 2147483647 w 2268"/>
              <a:gd name="T3" fmla="*/ 2147483647 h 1512"/>
              <a:gd name="T4" fmla="*/ 2147483647 w 2268"/>
              <a:gd name="T5" fmla="*/ 2147483647 h 1512"/>
              <a:gd name="T6" fmla="*/ 0 60000 65536"/>
              <a:gd name="T7" fmla="*/ 0 60000 65536"/>
              <a:gd name="T8" fmla="*/ 0 60000 65536"/>
              <a:gd name="T9" fmla="*/ 0 w 2268"/>
              <a:gd name="T10" fmla="*/ 0 h 1512"/>
              <a:gd name="T11" fmla="*/ 2268 w 2268"/>
              <a:gd name="T12" fmla="*/ 1512 h 1512"/>
            </a:gdLst>
            <a:ahLst/>
            <a:cxnLst>
              <a:cxn ang="T6">
                <a:pos x="T0" y="T1"/>
              </a:cxn>
              <a:cxn ang="T7">
                <a:pos x="T2" y="T3"/>
              </a:cxn>
              <a:cxn ang="T8">
                <a:pos x="T4" y="T5"/>
              </a:cxn>
            </a:cxnLst>
            <a:rect l="T9" t="T10" r="T11" b="T12"/>
            <a:pathLst>
              <a:path w="2268" h="1512">
                <a:moveTo>
                  <a:pt x="0" y="1512"/>
                </a:moveTo>
                <a:cubicBezTo>
                  <a:pt x="468" y="998"/>
                  <a:pt x="937" y="484"/>
                  <a:pt x="1315" y="242"/>
                </a:cubicBezTo>
                <a:cubicBezTo>
                  <a:pt x="1693" y="0"/>
                  <a:pt x="2109" y="91"/>
                  <a:pt x="2268" y="61"/>
                </a:cubicBezTo>
              </a:path>
            </a:pathLst>
          </a:custGeom>
          <a:noFill/>
          <a:ln w="41275" cap="flat">
            <a:solidFill>
              <a:srgbClr val="FF0000"/>
            </a:solidFill>
            <a:prstDash val="sysDot"/>
            <a:round/>
            <a:headEnd/>
            <a:tailEnd/>
          </a:ln>
        </p:spPr>
        <p:txBody>
          <a:bodyPr/>
          <a:lstStyle/>
          <a:p>
            <a:endParaRPr lang="tr-TR"/>
          </a:p>
        </p:txBody>
      </p:sp>
      <p:sp>
        <p:nvSpPr>
          <p:cNvPr id="133126" name="Line 15"/>
          <p:cNvSpPr>
            <a:spLocks noChangeShapeType="1"/>
          </p:cNvSpPr>
          <p:nvPr/>
        </p:nvSpPr>
        <p:spPr bwMode="auto">
          <a:xfrm>
            <a:off x="625720" y="1557338"/>
            <a:ext cx="684334" cy="0"/>
          </a:xfrm>
          <a:prstGeom prst="line">
            <a:avLst/>
          </a:prstGeom>
          <a:noFill/>
          <a:ln w="31750">
            <a:solidFill>
              <a:srgbClr val="000000"/>
            </a:solidFill>
            <a:prstDash val="sysDot"/>
            <a:round/>
            <a:headEnd/>
            <a:tailEnd/>
          </a:ln>
        </p:spPr>
        <p:txBody>
          <a:bodyPr/>
          <a:lstStyle/>
          <a:p>
            <a:endParaRPr lang="tr-TR"/>
          </a:p>
        </p:txBody>
      </p:sp>
      <p:sp>
        <p:nvSpPr>
          <p:cNvPr id="133127" name="Line 16"/>
          <p:cNvSpPr>
            <a:spLocks noChangeShapeType="1"/>
          </p:cNvSpPr>
          <p:nvPr/>
        </p:nvSpPr>
        <p:spPr bwMode="auto">
          <a:xfrm>
            <a:off x="1310054" y="1557338"/>
            <a:ext cx="0" cy="1079500"/>
          </a:xfrm>
          <a:prstGeom prst="line">
            <a:avLst/>
          </a:prstGeom>
          <a:noFill/>
          <a:ln w="31750">
            <a:solidFill>
              <a:srgbClr val="000000"/>
            </a:solidFill>
            <a:prstDash val="sysDot"/>
            <a:round/>
            <a:headEnd/>
            <a:tailEnd type="triangle" w="med" len="med"/>
          </a:ln>
        </p:spPr>
        <p:txBody>
          <a:bodyPr/>
          <a:lstStyle/>
          <a:p>
            <a:endParaRPr lang="tr-TR"/>
          </a:p>
        </p:txBody>
      </p:sp>
      <p:sp>
        <p:nvSpPr>
          <p:cNvPr id="133128" name="Line 17"/>
          <p:cNvSpPr>
            <a:spLocks noChangeShapeType="1"/>
          </p:cNvSpPr>
          <p:nvPr/>
        </p:nvSpPr>
        <p:spPr bwMode="auto">
          <a:xfrm>
            <a:off x="1310054" y="1557338"/>
            <a:ext cx="455735" cy="0"/>
          </a:xfrm>
          <a:prstGeom prst="line">
            <a:avLst/>
          </a:prstGeom>
          <a:noFill/>
          <a:ln w="31750">
            <a:solidFill>
              <a:srgbClr val="FF0000"/>
            </a:solidFill>
            <a:prstDash val="sysDot"/>
            <a:round/>
            <a:headEnd/>
            <a:tailEnd/>
          </a:ln>
        </p:spPr>
        <p:txBody>
          <a:bodyPr/>
          <a:lstStyle/>
          <a:p>
            <a:endParaRPr lang="tr-TR"/>
          </a:p>
        </p:txBody>
      </p:sp>
      <p:sp>
        <p:nvSpPr>
          <p:cNvPr id="133129" name="Line 18"/>
          <p:cNvSpPr>
            <a:spLocks noChangeShapeType="1"/>
          </p:cNvSpPr>
          <p:nvPr/>
        </p:nvSpPr>
        <p:spPr bwMode="auto">
          <a:xfrm>
            <a:off x="1765789" y="1557338"/>
            <a:ext cx="0" cy="1079500"/>
          </a:xfrm>
          <a:prstGeom prst="line">
            <a:avLst/>
          </a:prstGeom>
          <a:noFill/>
          <a:ln w="31750">
            <a:solidFill>
              <a:srgbClr val="FF0000"/>
            </a:solidFill>
            <a:prstDash val="sysDot"/>
            <a:round/>
            <a:headEnd/>
            <a:tailEnd type="triangle" w="med" len="med"/>
          </a:ln>
        </p:spPr>
        <p:txBody>
          <a:bodyPr/>
          <a:lstStyle/>
          <a:p>
            <a:endParaRPr lang="tr-TR"/>
          </a:p>
        </p:txBody>
      </p:sp>
      <p:sp>
        <p:nvSpPr>
          <p:cNvPr id="133130" name="Text Box 19"/>
          <p:cNvSpPr txBox="1">
            <a:spLocks noChangeArrowheads="1"/>
          </p:cNvSpPr>
          <p:nvPr/>
        </p:nvSpPr>
        <p:spPr bwMode="auto">
          <a:xfrm>
            <a:off x="983274" y="2651126"/>
            <a:ext cx="526106" cy="369332"/>
          </a:xfrm>
          <a:prstGeom prst="rect">
            <a:avLst/>
          </a:prstGeom>
          <a:noFill/>
          <a:ln w="9525">
            <a:noFill/>
            <a:miter lim="800000"/>
            <a:headEnd/>
            <a:tailEnd/>
          </a:ln>
        </p:spPr>
        <p:txBody>
          <a:bodyPr wrap="none">
            <a:spAutoFit/>
          </a:bodyPr>
          <a:lstStyle/>
          <a:p>
            <a:pPr eaLnBrk="1" hangingPunct="1"/>
            <a:r>
              <a:rPr lang="tr-TR" altLang="tr-TR" sz="1800" b="1">
                <a:solidFill>
                  <a:srgbClr val="000000"/>
                </a:solidFill>
                <a:latin typeface="Verdana" pitchFamily="34" charset="0"/>
              </a:rPr>
              <a:t>K</a:t>
            </a:r>
            <a:r>
              <a:rPr lang="tr-TR" altLang="tr-TR" sz="1800" b="1" baseline="-25000">
                <a:solidFill>
                  <a:srgbClr val="000000"/>
                </a:solidFill>
                <a:latin typeface="Verdana" pitchFamily="34" charset="0"/>
              </a:rPr>
              <a:t>m</a:t>
            </a:r>
            <a:endParaRPr lang="tr-TR" altLang="tr-TR" sz="1800" b="1">
              <a:solidFill>
                <a:srgbClr val="000000"/>
              </a:solidFill>
              <a:latin typeface="Verdana" pitchFamily="34" charset="0"/>
            </a:endParaRPr>
          </a:p>
        </p:txBody>
      </p:sp>
      <p:sp>
        <p:nvSpPr>
          <p:cNvPr id="133131" name="Text Box 20"/>
          <p:cNvSpPr txBox="1">
            <a:spLocks noChangeArrowheads="1"/>
          </p:cNvSpPr>
          <p:nvPr/>
        </p:nvSpPr>
        <p:spPr bwMode="auto">
          <a:xfrm>
            <a:off x="1591408" y="2651126"/>
            <a:ext cx="526106" cy="369332"/>
          </a:xfrm>
          <a:prstGeom prst="rect">
            <a:avLst/>
          </a:prstGeom>
          <a:noFill/>
          <a:ln w="9525">
            <a:noFill/>
            <a:miter lim="800000"/>
            <a:headEnd/>
            <a:tailEnd/>
          </a:ln>
        </p:spPr>
        <p:txBody>
          <a:bodyPr wrap="none">
            <a:spAutoFit/>
          </a:bodyPr>
          <a:lstStyle/>
          <a:p>
            <a:pPr eaLnBrk="1" hangingPunct="1"/>
            <a:r>
              <a:rPr lang="tr-TR" altLang="tr-TR" sz="1800" b="1">
                <a:solidFill>
                  <a:srgbClr val="FF0000"/>
                </a:solidFill>
                <a:latin typeface="Verdana" pitchFamily="34" charset="0"/>
              </a:rPr>
              <a:t>K</a:t>
            </a:r>
            <a:r>
              <a:rPr lang="tr-TR" altLang="tr-TR" sz="1800" b="1" baseline="-25000">
                <a:solidFill>
                  <a:srgbClr val="FF0000"/>
                </a:solidFill>
                <a:latin typeface="Verdana" pitchFamily="34" charset="0"/>
              </a:rPr>
              <a:t>m</a:t>
            </a:r>
            <a:endParaRPr lang="tr-TR" altLang="tr-TR" sz="1800" b="1">
              <a:solidFill>
                <a:srgbClr val="FF0000"/>
              </a:solidFill>
              <a:latin typeface="Verdana" pitchFamily="34" charset="0"/>
            </a:endParaRPr>
          </a:p>
        </p:txBody>
      </p:sp>
      <p:sp>
        <p:nvSpPr>
          <p:cNvPr id="133132" name="Text Box 21"/>
          <p:cNvSpPr txBox="1">
            <a:spLocks noChangeArrowheads="1"/>
          </p:cNvSpPr>
          <p:nvPr/>
        </p:nvSpPr>
        <p:spPr bwMode="auto">
          <a:xfrm>
            <a:off x="2577612" y="836712"/>
            <a:ext cx="1654620" cy="584775"/>
          </a:xfrm>
          <a:prstGeom prst="rect">
            <a:avLst/>
          </a:prstGeom>
          <a:noFill/>
          <a:ln w="9525">
            <a:noFill/>
            <a:miter lim="800000"/>
            <a:headEnd/>
            <a:tailEnd/>
          </a:ln>
        </p:spPr>
        <p:txBody>
          <a:bodyPr wrap="square">
            <a:spAutoFit/>
          </a:bodyPr>
          <a:lstStyle/>
          <a:p>
            <a:pPr eaLnBrk="1" hangingPunct="1"/>
            <a:endParaRPr lang="tr-TR" altLang="tr-TR" sz="1600" b="1" dirty="0">
              <a:solidFill>
                <a:srgbClr val="FF0000"/>
              </a:solidFill>
              <a:latin typeface="Verdana" pitchFamily="34" charset="0"/>
            </a:endParaRPr>
          </a:p>
          <a:p>
            <a:pPr eaLnBrk="1" hangingPunct="1"/>
            <a:r>
              <a:rPr lang="tr-TR" altLang="tr-TR" sz="1600" b="1" dirty="0">
                <a:solidFill>
                  <a:srgbClr val="FF0000"/>
                </a:solidFill>
                <a:latin typeface="Verdana" pitchFamily="34" charset="0"/>
              </a:rPr>
              <a:t>İnhibitör </a:t>
            </a:r>
            <a:r>
              <a:rPr lang="tr-TR" altLang="tr-TR" sz="1600" b="1" dirty="0" smtClean="0">
                <a:solidFill>
                  <a:srgbClr val="FF0000"/>
                </a:solidFill>
                <a:latin typeface="Verdana" pitchFamily="34" charset="0"/>
              </a:rPr>
              <a:t>var</a:t>
            </a:r>
            <a:endParaRPr lang="tr-TR" altLang="tr-TR" sz="1600" b="1" dirty="0">
              <a:solidFill>
                <a:srgbClr val="FF0000"/>
              </a:solidFill>
              <a:latin typeface="Verdana" pitchFamily="34" charset="0"/>
            </a:endParaRPr>
          </a:p>
        </p:txBody>
      </p:sp>
      <p:sp>
        <p:nvSpPr>
          <p:cNvPr id="133133" name="Line 22"/>
          <p:cNvSpPr>
            <a:spLocks noChangeShapeType="1"/>
          </p:cNvSpPr>
          <p:nvPr/>
        </p:nvSpPr>
        <p:spPr bwMode="auto">
          <a:xfrm>
            <a:off x="2447193" y="908050"/>
            <a:ext cx="227135" cy="217488"/>
          </a:xfrm>
          <a:prstGeom prst="line">
            <a:avLst/>
          </a:prstGeom>
          <a:noFill/>
          <a:ln w="25400">
            <a:solidFill>
              <a:srgbClr val="FF0000"/>
            </a:solidFill>
            <a:round/>
            <a:headEnd/>
            <a:tailEnd type="triangle" w="med" len="med"/>
          </a:ln>
        </p:spPr>
        <p:txBody>
          <a:bodyPr/>
          <a:lstStyle/>
          <a:p>
            <a:endParaRPr lang="tr-TR"/>
          </a:p>
        </p:txBody>
      </p:sp>
      <p:sp>
        <p:nvSpPr>
          <p:cNvPr id="133134" name="Text Box 23"/>
          <p:cNvSpPr txBox="1">
            <a:spLocks noChangeArrowheads="1"/>
          </p:cNvSpPr>
          <p:nvPr/>
        </p:nvSpPr>
        <p:spPr bwMode="auto">
          <a:xfrm>
            <a:off x="1515208" y="85725"/>
            <a:ext cx="1693092" cy="338554"/>
          </a:xfrm>
          <a:prstGeom prst="rect">
            <a:avLst/>
          </a:prstGeom>
          <a:noFill/>
          <a:ln w="9525">
            <a:noFill/>
            <a:miter lim="800000"/>
            <a:headEnd/>
            <a:tailEnd/>
          </a:ln>
        </p:spPr>
        <p:txBody>
          <a:bodyPr wrap="none">
            <a:spAutoFit/>
          </a:bodyPr>
          <a:lstStyle/>
          <a:p>
            <a:pPr eaLnBrk="1" hangingPunct="1"/>
            <a:r>
              <a:rPr lang="tr-TR" altLang="tr-TR" sz="1600" b="1" dirty="0" smtClean="0">
                <a:solidFill>
                  <a:srgbClr val="000000"/>
                </a:solidFill>
                <a:latin typeface="Verdana" pitchFamily="34" charset="0"/>
              </a:rPr>
              <a:t>İnhibitör yok</a:t>
            </a:r>
            <a:endParaRPr lang="tr-TR" altLang="tr-TR" sz="1600" b="1" dirty="0">
              <a:solidFill>
                <a:srgbClr val="000000"/>
              </a:solidFill>
              <a:latin typeface="Verdana" pitchFamily="34" charset="0"/>
            </a:endParaRPr>
          </a:p>
        </p:txBody>
      </p:sp>
      <p:sp>
        <p:nvSpPr>
          <p:cNvPr id="133135" name="Line 24"/>
          <p:cNvSpPr>
            <a:spLocks noChangeShapeType="1"/>
          </p:cNvSpPr>
          <p:nvPr/>
        </p:nvSpPr>
        <p:spPr bwMode="auto">
          <a:xfrm flipH="1" flipV="1">
            <a:off x="1840524" y="404814"/>
            <a:ext cx="227135" cy="287337"/>
          </a:xfrm>
          <a:prstGeom prst="line">
            <a:avLst/>
          </a:prstGeom>
          <a:noFill/>
          <a:ln w="25400">
            <a:solidFill>
              <a:srgbClr val="000000"/>
            </a:solidFill>
            <a:round/>
            <a:headEnd/>
            <a:tailEnd type="triangle" w="med" len="med"/>
          </a:ln>
        </p:spPr>
        <p:txBody>
          <a:bodyPr/>
          <a:lstStyle/>
          <a:p>
            <a:endParaRPr lang="tr-TR"/>
          </a:p>
        </p:txBody>
      </p:sp>
      <p:sp>
        <p:nvSpPr>
          <p:cNvPr id="133136" name="Text Box 30"/>
          <p:cNvSpPr txBox="1">
            <a:spLocks noChangeArrowheads="1"/>
          </p:cNvSpPr>
          <p:nvPr/>
        </p:nvSpPr>
        <p:spPr bwMode="auto">
          <a:xfrm>
            <a:off x="0" y="1196975"/>
            <a:ext cx="830874" cy="641350"/>
          </a:xfrm>
          <a:prstGeom prst="rect">
            <a:avLst/>
          </a:prstGeom>
          <a:noFill/>
          <a:ln w="9525">
            <a:noFill/>
            <a:miter lim="800000"/>
            <a:headEnd/>
            <a:tailEnd/>
          </a:ln>
        </p:spPr>
        <p:txBody>
          <a:bodyPr>
            <a:spAutoFit/>
          </a:bodyPr>
          <a:lstStyle/>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baseline="-25000" dirty="0">
              <a:solidFill>
                <a:srgbClr val="000000"/>
              </a:solidFill>
              <a:latin typeface="Verdana" pitchFamily="34" charset="0"/>
            </a:endParaRPr>
          </a:p>
          <a:p>
            <a:pPr eaLnBrk="1" hangingPunct="1"/>
            <a:r>
              <a:rPr lang="tr-TR" altLang="tr-TR" sz="1800" b="1" dirty="0">
                <a:solidFill>
                  <a:srgbClr val="000000"/>
                </a:solidFill>
                <a:latin typeface="Verdana" pitchFamily="34" charset="0"/>
              </a:rPr>
              <a:t>  2</a:t>
            </a:r>
          </a:p>
        </p:txBody>
      </p:sp>
      <p:sp>
        <p:nvSpPr>
          <p:cNvPr id="133137" name="Line 33"/>
          <p:cNvSpPr>
            <a:spLocks noChangeShapeType="1"/>
          </p:cNvSpPr>
          <p:nvPr/>
        </p:nvSpPr>
        <p:spPr bwMode="auto">
          <a:xfrm>
            <a:off x="0" y="1557338"/>
            <a:ext cx="622789" cy="0"/>
          </a:xfrm>
          <a:prstGeom prst="line">
            <a:avLst/>
          </a:prstGeom>
          <a:noFill/>
          <a:ln w="22225">
            <a:solidFill>
              <a:srgbClr val="000000"/>
            </a:solidFill>
            <a:round/>
            <a:headEnd/>
            <a:tailEnd/>
          </a:ln>
        </p:spPr>
        <p:txBody>
          <a:bodyPr/>
          <a:lstStyle/>
          <a:p>
            <a:endParaRPr lang="tr-TR"/>
          </a:p>
        </p:txBody>
      </p:sp>
      <p:sp>
        <p:nvSpPr>
          <p:cNvPr id="133138" name="Line 34"/>
          <p:cNvSpPr>
            <a:spLocks noChangeShapeType="1"/>
          </p:cNvSpPr>
          <p:nvPr/>
        </p:nvSpPr>
        <p:spPr bwMode="auto">
          <a:xfrm flipV="1">
            <a:off x="691662" y="333375"/>
            <a:ext cx="2494085" cy="71438"/>
          </a:xfrm>
          <a:prstGeom prst="line">
            <a:avLst/>
          </a:prstGeom>
          <a:noFill/>
          <a:ln w="41275">
            <a:solidFill>
              <a:srgbClr val="000000"/>
            </a:solidFill>
            <a:prstDash val="sysDot"/>
            <a:round/>
            <a:headEnd/>
            <a:tailEnd/>
          </a:ln>
        </p:spPr>
        <p:txBody>
          <a:bodyPr/>
          <a:lstStyle/>
          <a:p>
            <a:endParaRPr lang="tr-TR"/>
          </a:p>
        </p:txBody>
      </p:sp>
      <p:sp>
        <p:nvSpPr>
          <p:cNvPr id="133139" name="Text Box 35"/>
          <p:cNvSpPr txBox="1">
            <a:spLocks noChangeArrowheads="1"/>
          </p:cNvSpPr>
          <p:nvPr/>
        </p:nvSpPr>
        <p:spPr bwMode="auto">
          <a:xfrm>
            <a:off x="0" y="188913"/>
            <a:ext cx="762000" cy="366712"/>
          </a:xfrm>
          <a:prstGeom prst="rect">
            <a:avLst/>
          </a:prstGeom>
          <a:noFill/>
          <a:ln w="9525">
            <a:noFill/>
            <a:miter lim="800000"/>
            <a:headEnd/>
            <a:tailEnd/>
          </a:ln>
        </p:spPr>
        <p:txBody>
          <a:bodyPr>
            <a:spAutoFit/>
          </a:bodyPr>
          <a:lstStyle/>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p:txBody>
      </p:sp>
      <p:sp>
        <p:nvSpPr>
          <p:cNvPr id="133140" name="Text Box 38"/>
          <p:cNvSpPr txBox="1">
            <a:spLocks noChangeArrowheads="1"/>
          </p:cNvSpPr>
          <p:nvPr/>
        </p:nvSpPr>
        <p:spPr bwMode="auto">
          <a:xfrm>
            <a:off x="4363916" y="2565401"/>
            <a:ext cx="690197" cy="366713"/>
          </a:xfrm>
          <a:prstGeom prst="rect">
            <a:avLst/>
          </a:prstGeom>
          <a:noFill/>
          <a:ln w="9525">
            <a:noFill/>
            <a:miter lim="800000"/>
            <a:headEnd/>
            <a:tailEnd/>
          </a:ln>
        </p:spPr>
        <p:txBody>
          <a:bodyPr>
            <a:spAutoFit/>
          </a:bodyPr>
          <a:lstStyle/>
          <a:p>
            <a:pPr eaLnBrk="1" hangingPunct="1"/>
            <a:r>
              <a:rPr lang="en-US" altLang="tr-TR" sz="1800" b="1">
                <a:solidFill>
                  <a:srgbClr val="0000FF"/>
                </a:solidFill>
                <a:latin typeface="Verdana" pitchFamily="34" charset="0"/>
              </a:rPr>
              <a:t>[</a:t>
            </a:r>
            <a:r>
              <a:rPr lang="tr-TR" altLang="tr-TR" sz="1800" b="1">
                <a:solidFill>
                  <a:srgbClr val="0000FF"/>
                </a:solidFill>
                <a:latin typeface="Verdana" pitchFamily="34" charset="0"/>
              </a:rPr>
              <a:t>S</a:t>
            </a:r>
            <a:r>
              <a:rPr lang="en-US" altLang="tr-TR" sz="1800" b="1">
                <a:solidFill>
                  <a:srgbClr val="0000FF"/>
                </a:solidFill>
                <a:latin typeface="Verdana" pitchFamily="34" charset="0"/>
              </a:rPr>
              <a:t>]</a:t>
            </a:r>
          </a:p>
        </p:txBody>
      </p:sp>
      <p:sp>
        <p:nvSpPr>
          <p:cNvPr id="133141" name="Line 40"/>
          <p:cNvSpPr>
            <a:spLocks noChangeShapeType="1"/>
          </p:cNvSpPr>
          <p:nvPr/>
        </p:nvSpPr>
        <p:spPr bwMode="auto">
          <a:xfrm flipV="1">
            <a:off x="4848958" y="3716338"/>
            <a:ext cx="68873" cy="2520950"/>
          </a:xfrm>
          <a:prstGeom prst="line">
            <a:avLst/>
          </a:prstGeom>
          <a:noFill/>
          <a:ln w="34925">
            <a:solidFill>
              <a:srgbClr val="0000FF"/>
            </a:solidFill>
            <a:round/>
            <a:headEnd/>
            <a:tailEnd/>
          </a:ln>
        </p:spPr>
        <p:txBody>
          <a:bodyPr/>
          <a:lstStyle/>
          <a:p>
            <a:endParaRPr lang="tr-TR"/>
          </a:p>
        </p:txBody>
      </p:sp>
      <p:sp>
        <p:nvSpPr>
          <p:cNvPr id="133142" name="Line 41"/>
          <p:cNvSpPr>
            <a:spLocks noChangeShapeType="1"/>
          </p:cNvSpPr>
          <p:nvPr/>
        </p:nvSpPr>
        <p:spPr bwMode="auto">
          <a:xfrm>
            <a:off x="3256085" y="6237288"/>
            <a:ext cx="5196254" cy="0"/>
          </a:xfrm>
          <a:prstGeom prst="line">
            <a:avLst/>
          </a:prstGeom>
          <a:noFill/>
          <a:ln w="31750">
            <a:solidFill>
              <a:srgbClr val="0000FF"/>
            </a:solidFill>
            <a:round/>
            <a:headEnd/>
            <a:tailEnd/>
          </a:ln>
        </p:spPr>
        <p:txBody>
          <a:bodyPr/>
          <a:lstStyle/>
          <a:p>
            <a:endParaRPr lang="tr-TR"/>
          </a:p>
        </p:txBody>
      </p:sp>
      <p:sp>
        <p:nvSpPr>
          <p:cNvPr id="133143" name="Line 42"/>
          <p:cNvSpPr>
            <a:spLocks noChangeShapeType="1"/>
          </p:cNvSpPr>
          <p:nvPr/>
        </p:nvSpPr>
        <p:spPr bwMode="auto">
          <a:xfrm flipV="1">
            <a:off x="3672254" y="5013326"/>
            <a:ext cx="4155831" cy="1223963"/>
          </a:xfrm>
          <a:prstGeom prst="line">
            <a:avLst/>
          </a:prstGeom>
          <a:noFill/>
          <a:ln w="28575">
            <a:solidFill>
              <a:srgbClr val="000000"/>
            </a:solidFill>
            <a:round/>
            <a:headEnd/>
            <a:tailEnd/>
          </a:ln>
        </p:spPr>
        <p:txBody>
          <a:bodyPr/>
          <a:lstStyle/>
          <a:p>
            <a:endParaRPr lang="tr-TR"/>
          </a:p>
        </p:txBody>
      </p:sp>
      <p:sp>
        <p:nvSpPr>
          <p:cNvPr id="133144" name="Line 43"/>
          <p:cNvSpPr>
            <a:spLocks noChangeShapeType="1"/>
          </p:cNvSpPr>
          <p:nvPr/>
        </p:nvSpPr>
        <p:spPr bwMode="auto">
          <a:xfrm flipV="1">
            <a:off x="4434254" y="4005264"/>
            <a:ext cx="2769577" cy="2232025"/>
          </a:xfrm>
          <a:prstGeom prst="line">
            <a:avLst/>
          </a:prstGeom>
          <a:noFill/>
          <a:ln w="31750">
            <a:solidFill>
              <a:srgbClr val="FF0000"/>
            </a:solidFill>
            <a:prstDash val="sysDot"/>
            <a:round/>
            <a:headEnd/>
            <a:tailEnd/>
          </a:ln>
        </p:spPr>
        <p:txBody>
          <a:bodyPr/>
          <a:lstStyle/>
          <a:p>
            <a:endParaRPr lang="tr-TR"/>
          </a:p>
        </p:txBody>
      </p:sp>
      <p:sp>
        <p:nvSpPr>
          <p:cNvPr id="133145" name="Text Box 44"/>
          <p:cNvSpPr txBox="1">
            <a:spLocks noChangeArrowheads="1"/>
          </p:cNvSpPr>
          <p:nvPr/>
        </p:nvSpPr>
        <p:spPr bwMode="auto">
          <a:xfrm>
            <a:off x="5265127" y="3948114"/>
            <a:ext cx="2115185" cy="338554"/>
          </a:xfrm>
          <a:prstGeom prst="rect">
            <a:avLst/>
          </a:prstGeom>
          <a:noFill/>
          <a:ln w="9525">
            <a:noFill/>
            <a:miter lim="800000"/>
            <a:headEnd/>
            <a:tailEnd/>
          </a:ln>
        </p:spPr>
        <p:txBody>
          <a:bodyPr wrap="square">
            <a:spAutoFit/>
          </a:bodyPr>
          <a:lstStyle/>
          <a:p>
            <a:pPr eaLnBrk="1" hangingPunct="1"/>
            <a:r>
              <a:rPr lang="tr-TR" altLang="tr-TR" sz="1600" b="1" dirty="0" smtClean="0">
                <a:solidFill>
                  <a:srgbClr val="FF0000"/>
                </a:solidFill>
                <a:latin typeface="Verdana" pitchFamily="34" charset="0"/>
              </a:rPr>
              <a:t>inhibitör  var</a:t>
            </a:r>
            <a:endParaRPr lang="tr-TR" altLang="tr-TR" sz="1600" b="1" dirty="0">
              <a:solidFill>
                <a:srgbClr val="FF0000"/>
              </a:solidFill>
              <a:latin typeface="Verdana" pitchFamily="34" charset="0"/>
            </a:endParaRPr>
          </a:p>
        </p:txBody>
      </p:sp>
      <p:sp>
        <p:nvSpPr>
          <p:cNvPr id="133146" name="Line 48"/>
          <p:cNvSpPr>
            <a:spLocks noChangeShapeType="1"/>
          </p:cNvSpPr>
          <p:nvPr/>
        </p:nvSpPr>
        <p:spPr bwMode="auto">
          <a:xfrm flipH="1" flipV="1">
            <a:off x="5750169" y="4508501"/>
            <a:ext cx="345831" cy="360363"/>
          </a:xfrm>
          <a:prstGeom prst="line">
            <a:avLst/>
          </a:prstGeom>
          <a:noFill/>
          <a:ln w="25400">
            <a:solidFill>
              <a:srgbClr val="FF0000"/>
            </a:solidFill>
            <a:round/>
            <a:headEnd/>
            <a:tailEnd type="triangle" w="med" len="med"/>
          </a:ln>
        </p:spPr>
        <p:txBody>
          <a:bodyPr/>
          <a:lstStyle/>
          <a:p>
            <a:endParaRPr lang="tr-TR"/>
          </a:p>
        </p:txBody>
      </p:sp>
      <p:sp>
        <p:nvSpPr>
          <p:cNvPr id="133147" name="Text Box 49"/>
          <p:cNvSpPr txBox="1">
            <a:spLocks noChangeArrowheads="1"/>
          </p:cNvSpPr>
          <p:nvPr/>
        </p:nvSpPr>
        <p:spPr bwMode="auto">
          <a:xfrm>
            <a:off x="4155830" y="6216650"/>
            <a:ext cx="776209" cy="646331"/>
          </a:xfrm>
          <a:prstGeom prst="rect">
            <a:avLst/>
          </a:prstGeom>
          <a:noFill/>
          <a:ln w="9525">
            <a:noFill/>
            <a:miter lim="800000"/>
            <a:headEnd/>
            <a:tailEnd/>
          </a:ln>
        </p:spPr>
        <p:txBody>
          <a:bodyPr wrap="square">
            <a:spAutoFit/>
          </a:bodyPr>
          <a:lstStyle/>
          <a:p>
            <a:pPr eaLnBrk="1" hangingPunct="1"/>
            <a:r>
              <a:rPr lang="tr-TR" altLang="tr-TR" sz="1800" dirty="0">
                <a:latin typeface="Verdana" pitchFamily="34" charset="0"/>
              </a:rPr>
              <a:t> </a:t>
            </a:r>
            <a:r>
              <a:rPr lang="tr-TR" altLang="tr-TR" sz="1800" b="1" dirty="0">
                <a:solidFill>
                  <a:srgbClr val="FF0000"/>
                </a:solidFill>
                <a:latin typeface="Verdana" pitchFamily="34" charset="0"/>
              </a:rPr>
              <a:t>1</a:t>
            </a:r>
          </a:p>
          <a:p>
            <a:pPr eaLnBrk="1" hangingPunct="1"/>
            <a:r>
              <a:rPr lang="tr-TR" altLang="tr-TR" b="1" dirty="0" smtClean="0">
                <a:solidFill>
                  <a:srgbClr val="FF0000"/>
                </a:solidFill>
                <a:latin typeface="Verdana" pitchFamily="34" charset="0"/>
              </a:rPr>
              <a:t>K</a:t>
            </a:r>
            <a:r>
              <a:rPr lang="tr-TR" altLang="tr-TR" b="1" baseline="-25000" dirty="0" smtClean="0">
                <a:solidFill>
                  <a:srgbClr val="FF0000"/>
                </a:solidFill>
                <a:latin typeface="Verdana" pitchFamily="34" charset="0"/>
              </a:rPr>
              <a:t>m</a:t>
            </a:r>
            <a:endParaRPr lang="tr-TR" altLang="tr-TR" sz="1800" b="1" dirty="0">
              <a:solidFill>
                <a:srgbClr val="FF0000"/>
              </a:solidFill>
              <a:latin typeface="Verdana" pitchFamily="34" charset="0"/>
            </a:endParaRPr>
          </a:p>
        </p:txBody>
      </p:sp>
      <p:sp>
        <p:nvSpPr>
          <p:cNvPr id="133148" name="Line 50"/>
          <p:cNvSpPr>
            <a:spLocks noChangeShapeType="1"/>
          </p:cNvSpPr>
          <p:nvPr/>
        </p:nvSpPr>
        <p:spPr bwMode="auto">
          <a:xfrm>
            <a:off x="4226170" y="6524625"/>
            <a:ext cx="278423" cy="0"/>
          </a:xfrm>
          <a:prstGeom prst="line">
            <a:avLst/>
          </a:prstGeom>
          <a:noFill/>
          <a:ln w="22225">
            <a:solidFill>
              <a:srgbClr val="FF0000"/>
            </a:solidFill>
            <a:round/>
            <a:headEnd/>
            <a:tailEnd/>
          </a:ln>
        </p:spPr>
        <p:txBody>
          <a:bodyPr/>
          <a:lstStyle/>
          <a:p>
            <a:endParaRPr lang="tr-TR"/>
          </a:p>
        </p:txBody>
      </p:sp>
      <p:sp>
        <p:nvSpPr>
          <p:cNvPr id="133149" name="Line 51"/>
          <p:cNvSpPr>
            <a:spLocks noChangeShapeType="1"/>
          </p:cNvSpPr>
          <p:nvPr/>
        </p:nvSpPr>
        <p:spPr bwMode="auto">
          <a:xfrm>
            <a:off x="3947747" y="6524625"/>
            <a:ext cx="139212" cy="0"/>
          </a:xfrm>
          <a:prstGeom prst="line">
            <a:avLst/>
          </a:prstGeom>
          <a:noFill/>
          <a:ln w="19050">
            <a:solidFill>
              <a:srgbClr val="FF0000"/>
            </a:solidFill>
            <a:round/>
            <a:headEnd/>
            <a:tailEnd/>
          </a:ln>
        </p:spPr>
        <p:txBody>
          <a:bodyPr/>
          <a:lstStyle/>
          <a:p>
            <a:endParaRPr lang="tr-TR"/>
          </a:p>
        </p:txBody>
      </p:sp>
      <p:sp>
        <p:nvSpPr>
          <p:cNvPr id="133150" name="Text Box 52"/>
          <p:cNvSpPr txBox="1">
            <a:spLocks noChangeArrowheads="1"/>
          </p:cNvSpPr>
          <p:nvPr/>
        </p:nvSpPr>
        <p:spPr bwMode="auto">
          <a:xfrm>
            <a:off x="6353908" y="5557838"/>
            <a:ext cx="1693092" cy="338554"/>
          </a:xfrm>
          <a:prstGeom prst="rect">
            <a:avLst/>
          </a:prstGeom>
          <a:noFill/>
          <a:ln w="9525">
            <a:noFill/>
            <a:miter lim="800000"/>
            <a:headEnd/>
            <a:tailEnd/>
          </a:ln>
        </p:spPr>
        <p:txBody>
          <a:bodyPr wrap="none">
            <a:spAutoFit/>
          </a:bodyPr>
          <a:lstStyle/>
          <a:p>
            <a:pPr eaLnBrk="1" hangingPunct="1"/>
            <a:r>
              <a:rPr lang="tr-TR" altLang="tr-TR" sz="1600" b="1" dirty="0" smtClean="0">
                <a:solidFill>
                  <a:srgbClr val="000000"/>
                </a:solidFill>
                <a:latin typeface="Verdana" pitchFamily="34" charset="0"/>
              </a:rPr>
              <a:t>İnhibitör yok</a:t>
            </a:r>
            <a:endParaRPr lang="tr-TR" altLang="tr-TR" sz="1600" b="1" dirty="0">
              <a:solidFill>
                <a:srgbClr val="000000"/>
              </a:solidFill>
              <a:latin typeface="Verdana" pitchFamily="34" charset="0"/>
            </a:endParaRPr>
          </a:p>
        </p:txBody>
      </p:sp>
      <p:sp>
        <p:nvSpPr>
          <p:cNvPr id="133151" name="Line 53"/>
          <p:cNvSpPr>
            <a:spLocks noChangeShapeType="1"/>
          </p:cNvSpPr>
          <p:nvPr/>
        </p:nvSpPr>
        <p:spPr bwMode="auto">
          <a:xfrm>
            <a:off x="6512169" y="5445125"/>
            <a:ext cx="345831" cy="215900"/>
          </a:xfrm>
          <a:prstGeom prst="line">
            <a:avLst/>
          </a:prstGeom>
          <a:noFill/>
          <a:ln w="22225">
            <a:solidFill>
              <a:srgbClr val="000000"/>
            </a:solidFill>
            <a:round/>
            <a:headEnd/>
            <a:tailEnd type="triangle" w="med" len="med"/>
          </a:ln>
        </p:spPr>
        <p:txBody>
          <a:bodyPr/>
          <a:lstStyle/>
          <a:p>
            <a:endParaRPr lang="tr-TR"/>
          </a:p>
        </p:txBody>
      </p:sp>
      <p:sp>
        <p:nvSpPr>
          <p:cNvPr id="133152" name="Text Box 54"/>
          <p:cNvSpPr txBox="1">
            <a:spLocks noChangeArrowheads="1"/>
          </p:cNvSpPr>
          <p:nvPr/>
        </p:nvSpPr>
        <p:spPr bwMode="auto">
          <a:xfrm>
            <a:off x="8431823" y="6180138"/>
            <a:ext cx="598241" cy="646331"/>
          </a:xfrm>
          <a:prstGeom prst="rect">
            <a:avLst/>
          </a:prstGeom>
          <a:noFill/>
          <a:ln w="9525">
            <a:noFill/>
            <a:miter lim="800000"/>
            <a:headEnd/>
            <a:tailEnd/>
          </a:ln>
        </p:spPr>
        <p:txBody>
          <a:bodyPr wrap="none">
            <a:spAutoFit/>
          </a:bodyPr>
          <a:lstStyle/>
          <a:p>
            <a:pPr eaLnBrk="1" hangingPunct="1"/>
            <a:r>
              <a:rPr lang="tr-TR" altLang="tr-TR" sz="1800" dirty="0">
                <a:latin typeface="Verdana" pitchFamily="34" charset="0"/>
              </a:rPr>
              <a:t> </a:t>
            </a:r>
            <a:r>
              <a:rPr lang="tr-TR" altLang="tr-TR" sz="1800" b="1" dirty="0">
                <a:solidFill>
                  <a:srgbClr val="0000FF"/>
                </a:solidFill>
                <a:latin typeface="Verdana" pitchFamily="34" charset="0"/>
              </a:rPr>
              <a:t>1</a:t>
            </a:r>
          </a:p>
          <a:p>
            <a:pPr eaLnBrk="1" hangingPunct="1"/>
            <a:r>
              <a:rPr lang="en-US" altLang="tr-TR" sz="1800" b="1" dirty="0">
                <a:solidFill>
                  <a:srgbClr val="0000FF"/>
                </a:solidFill>
                <a:latin typeface="Verdana" pitchFamily="34" charset="0"/>
              </a:rPr>
              <a:t>[</a:t>
            </a:r>
            <a:r>
              <a:rPr lang="tr-TR" altLang="tr-TR" sz="1800" b="1" dirty="0">
                <a:solidFill>
                  <a:srgbClr val="0000FF"/>
                </a:solidFill>
                <a:latin typeface="Verdana" pitchFamily="34" charset="0"/>
              </a:rPr>
              <a:t>S</a:t>
            </a:r>
            <a:r>
              <a:rPr lang="en-US" altLang="tr-TR" sz="1800" b="1" dirty="0">
                <a:solidFill>
                  <a:srgbClr val="0000FF"/>
                </a:solidFill>
                <a:latin typeface="Verdana" pitchFamily="34" charset="0"/>
              </a:rPr>
              <a:t>]</a:t>
            </a:r>
          </a:p>
        </p:txBody>
      </p:sp>
      <p:sp>
        <p:nvSpPr>
          <p:cNvPr id="133153" name="Line 55"/>
          <p:cNvSpPr>
            <a:spLocks noChangeShapeType="1"/>
          </p:cNvSpPr>
          <p:nvPr/>
        </p:nvSpPr>
        <p:spPr bwMode="auto">
          <a:xfrm>
            <a:off x="8604448" y="6525344"/>
            <a:ext cx="275492" cy="0"/>
          </a:xfrm>
          <a:prstGeom prst="line">
            <a:avLst/>
          </a:prstGeom>
          <a:noFill/>
          <a:ln w="19050">
            <a:solidFill>
              <a:srgbClr val="0000FF"/>
            </a:solidFill>
            <a:round/>
            <a:headEnd/>
            <a:tailEnd/>
          </a:ln>
        </p:spPr>
        <p:txBody>
          <a:bodyPr/>
          <a:lstStyle/>
          <a:p>
            <a:endParaRPr lang="tr-TR"/>
          </a:p>
        </p:txBody>
      </p:sp>
      <p:sp>
        <p:nvSpPr>
          <p:cNvPr id="133154" name="Text Box 56"/>
          <p:cNvSpPr txBox="1">
            <a:spLocks noChangeArrowheads="1"/>
          </p:cNvSpPr>
          <p:nvPr/>
        </p:nvSpPr>
        <p:spPr bwMode="auto">
          <a:xfrm>
            <a:off x="4692162" y="2997200"/>
            <a:ext cx="445477" cy="923330"/>
          </a:xfrm>
          <a:prstGeom prst="rect">
            <a:avLst/>
          </a:prstGeom>
          <a:noFill/>
          <a:ln w="9525">
            <a:noFill/>
            <a:miter lim="800000"/>
            <a:headEnd/>
            <a:tailEnd/>
          </a:ln>
        </p:spPr>
        <p:txBody>
          <a:bodyPr>
            <a:spAutoFit/>
          </a:bodyPr>
          <a:lstStyle/>
          <a:p>
            <a:pPr eaLnBrk="1" hangingPunct="1"/>
            <a:r>
              <a:rPr lang="tr-TR" altLang="tr-TR" sz="1800" b="1">
                <a:solidFill>
                  <a:srgbClr val="0000FF"/>
                </a:solidFill>
                <a:latin typeface="Verdana" pitchFamily="34" charset="0"/>
              </a:rPr>
              <a:t>1</a:t>
            </a:r>
          </a:p>
          <a:p>
            <a:pPr eaLnBrk="1" hangingPunct="1"/>
            <a:r>
              <a:rPr lang="tr-TR" altLang="tr-TR" sz="1800" b="1">
                <a:solidFill>
                  <a:srgbClr val="0000FF"/>
                </a:solidFill>
                <a:latin typeface="Verdana" pitchFamily="34" charset="0"/>
              </a:rPr>
              <a:t>V</a:t>
            </a:r>
            <a:r>
              <a:rPr lang="tr-TR" altLang="tr-TR" sz="1800" b="1" baseline="-25000">
                <a:solidFill>
                  <a:srgbClr val="0000FF"/>
                </a:solidFill>
                <a:latin typeface="Verdana" pitchFamily="34" charset="0"/>
              </a:rPr>
              <a:t>o</a:t>
            </a:r>
            <a:endParaRPr lang="tr-TR" altLang="tr-TR" sz="1800" b="1">
              <a:solidFill>
                <a:srgbClr val="0000FF"/>
              </a:solidFill>
              <a:latin typeface="Verdana" pitchFamily="34" charset="0"/>
            </a:endParaRPr>
          </a:p>
        </p:txBody>
      </p:sp>
      <p:sp>
        <p:nvSpPr>
          <p:cNvPr id="133155" name="Line 57"/>
          <p:cNvSpPr>
            <a:spLocks noChangeShapeType="1"/>
          </p:cNvSpPr>
          <p:nvPr/>
        </p:nvSpPr>
        <p:spPr bwMode="auto">
          <a:xfrm>
            <a:off x="4780085" y="3284538"/>
            <a:ext cx="208085" cy="0"/>
          </a:xfrm>
          <a:prstGeom prst="line">
            <a:avLst/>
          </a:prstGeom>
          <a:noFill/>
          <a:ln w="19050">
            <a:solidFill>
              <a:srgbClr val="0000FF"/>
            </a:solidFill>
            <a:round/>
            <a:headEnd/>
            <a:tailEnd/>
          </a:ln>
        </p:spPr>
        <p:txBody>
          <a:bodyPr/>
          <a:lstStyle/>
          <a:p>
            <a:endParaRPr lang="tr-TR"/>
          </a:p>
        </p:txBody>
      </p:sp>
      <p:sp>
        <p:nvSpPr>
          <p:cNvPr id="133156" name="Text Box 58"/>
          <p:cNvSpPr txBox="1">
            <a:spLocks noChangeArrowheads="1"/>
          </p:cNvSpPr>
          <p:nvPr/>
        </p:nvSpPr>
        <p:spPr bwMode="auto">
          <a:xfrm>
            <a:off x="4363915" y="6432551"/>
            <a:ext cx="493835" cy="366713"/>
          </a:xfrm>
          <a:prstGeom prst="rect">
            <a:avLst/>
          </a:prstGeom>
          <a:noFill/>
          <a:ln w="9525">
            <a:noFill/>
            <a:miter lim="800000"/>
            <a:headEnd/>
            <a:tailEnd/>
          </a:ln>
        </p:spPr>
        <p:txBody>
          <a:bodyPr>
            <a:spAutoFit/>
          </a:bodyPr>
          <a:lstStyle/>
          <a:p>
            <a:pPr eaLnBrk="1" hangingPunct="1"/>
            <a:r>
              <a:rPr lang="tr-TR" altLang="tr-TR" sz="1800">
                <a:latin typeface="Verdana" pitchFamily="34" charset="0"/>
              </a:rPr>
              <a:t> </a:t>
            </a:r>
            <a:endParaRPr lang="tr-TR" altLang="tr-TR" sz="1800" b="1">
              <a:solidFill>
                <a:srgbClr val="FF0000"/>
              </a:solidFill>
              <a:latin typeface="Verdana" pitchFamily="34" charset="0"/>
            </a:endParaRPr>
          </a:p>
        </p:txBody>
      </p:sp>
      <p:sp>
        <p:nvSpPr>
          <p:cNvPr id="133157" name="Text Box 59"/>
          <p:cNvSpPr txBox="1">
            <a:spLocks noChangeArrowheads="1"/>
          </p:cNvSpPr>
          <p:nvPr/>
        </p:nvSpPr>
        <p:spPr bwMode="auto">
          <a:xfrm>
            <a:off x="3059832" y="6237312"/>
            <a:ext cx="801457" cy="646331"/>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00"/>
                </a:solidFill>
                <a:latin typeface="Verdana" pitchFamily="34" charset="0"/>
              </a:rPr>
              <a:t>   1</a:t>
            </a:r>
            <a:endParaRPr lang="tr-TR" altLang="tr-TR" sz="1800" b="1" dirty="0">
              <a:solidFill>
                <a:srgbClr val="000000"/>
              </a:solidFill>
              <a:latin typeface="Verdana" pitchFamily="34" charset="0"/>
            </a:endParaRPr>
          </a:p>
          <a:p>
            <a:pPr eaLnBrk="1" hangingPunct="1"/>
            <a:r>
              <a:rPr lang="tr-TR" altLang="tr-TR" sz="1800" b="1" dirty="0" smtClean="0">
                <a:solidFill>
                  <a:srgbClr val="000000"/>
                </a:solidFill>
                <a:latin typeface="Verdana" pitchFamily="34" charset="0"/>
              </a:rPr>
              <a:t>   K</a:t>
            </a:r>
            <a:r>
              <a:rPr lang="tr-TR" altLang="tr-TR" sz="1800" b="1" baseline="-25000" dirty="0" smtClean="0">
                <a:solidFill>
                  <a:srgbClr val="000000"/>
                </a:solidFill>
                <a:latin typeface="Verdana" pitchFamily="34" charset="0"/>
              </a:rPr>
              <a:t>m</a:t>
            </a:r>
            <a:endParaRPr lang="tr-TR" altLang="tr-TR" sz="1800" b="1" dirty="0">
              <a:solidFill>
                <a:srgbClr val="000000"/>
              </a:solidFill>
              <a:latin typeface="Verdana" pitchFamily="34" charset="0"/>
            </a:endParaRPr>
          </a:p>
        </p:txBody>
      </p:sp>
      <p:sp>
        <p:nvSpPr>
          <p:cNvPr id="133158" name="Line 60"/>
          <p:cNvSpPr>
            <a:spLocks noChangeShapeType="1"/>
          </p:cNvSpPr>
          <p:nvPr/>
        </p:nvSpPr>
        <p:spPr bwMode="auto">
          <a:xfrm>
            <a:off x="3275856" y="6597352"/>
            <a:ext cx="278423" cy="0"/>
          </a:xfrm>
          <a:prstGeom prst="line">
            <a:avLst/>
          </a:prstGeom>
          <a:noFill/>
          <a:ln w="22225">
            <a:solidFill>
              <a:srgbClr val="000000"/>
            </a:solidFill>
            <a:round/>
            <a:headEnd/>
            <a:tailEnd/>
          </a:ln>
        </p:spPr>
        <p:txBody>
          <a:bodyPr/>
          <a:lstStyle/>
          <a:p>
            <a:endParaRPr lang="tr-TR"/>
          </a:p>
        </p:txBody>
      </p:sp>
      <p:sp>
        <p:nvSpPr>
          <p:cNvPr id="133159" name="Text Box 61"/>
          <p:cNvSpPr txBox="1">
            <a:spLocks noChangeArrowheads="1"/>
          </p:cNvSpPr>
          <p:nvPr/>
        </p:nvSpPr>
        <p:spPr bwMode="auto">
          <a:xfrm>
            <a:off x="4211960" y="5316538"/>
            <a:ext cx="792089" cy="646331"/>
          </a:xfrm>
          <a:prstGeom prst="rect">
            <a:avLst/>
          </a:prstGeom>
          <a:noFill/>
          <a:ln w="9525">
            <a:noFill/>
            <a:miter lim="800000"/>
            <a:headEnd/>
            <a:tailEnd/>
          </a:ln>
        </p:spPr>
        <p:txBody>
          <a:bodyPr wrap="square">
            <a:spAutoFit/>
          </a:bodyPr>
          <a:lstStyle/>
          <a:p>
            <a:pPr eaLnBrk="1" hangingPunct="1"/>
            <a:r>
              <a:rPr lang="tr-TR" altLang="tr-TR" sz="1800" b="1" dirty="0">
                <a:solidFill>
                  <a:srgbClr val="000000"/>
                </a:solidFill>
                <a:latin typeface="Verdana" pitchFamily="34" charset="0"/>
              </a:rPr>
              <a:t>1</a:t>
            </a:r>
          </a:p>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p:txBody>
      </p:sp>
      <p:sp>
        <p:nvSpPr>
          <p:cNvPr id="133160" name="Line 62"/>
          <p:cNvSpPr>
            <a:spLocks noChangeShapeType="1"/>
          </p:cNvSpPr>
          <p:nvPr/>
        </p:nvSpPr>
        <p:spPr bwMode="auto">
          <a:xfrm>
            <a:off x="4211960" y="5661248"/>
            <a:ext cx="345831" cy="0"/>
          </a:xfrm>
          <a:prstGeom prst="line">
            <a:avLst/>
          </a:prstGeom>
          <a:noFill/>
          <a:ln w="28575">
            <a:solidFill>
              <a:srgbClr val="000000"/>
            </a:solidFill>
            <a:round/>
            <a:headEnd/>
            <a:tailEnd/>
          </a:ln>
        </p:spPr>
        <p:txBody>
          <a:bodyPr/>
          <a:lstStyle/>
          <a:p>
            <a:endParaRPr lang="tr-TR"/>
          </a:p>
        </p:txBody>
      </p:sp>
      <p:sp>
        <p:nvSpPr>
          <p:cNvPr id="133161" name="Line 63"/>
          <p:cNvSpPr>
            <a:spLocks noChangeShapeType="1"/>
          </p:cNvSpPr>
          <p:nvPr/>
        </p:nvSpPr>
        <p:spPr bwMode="auto">
          <a:xfrm flipH="1">
            <a:off x="2987824" y="6597352"/>
            <a:ext cx="144015" cy="0"/>
          </a:xfrm>
          <a:prstGeom prst="line">
            <a:avLst/>
          </a:prstGeom>
          <a:noFill/>
          <a:ln w="15875">
            <a:solidFill>
              <a:srgbClr val="000000"/>
            </a:solidFill>
            <a:round/>
            <a:headEnd/>
            <a:tailEnd/>
          </a:ln>
        </p:spPr>
        <p:txBody>
          <a:bodyPr/>
          <a:lstStyle/>
          <a:p>
            <a:endParaRPr lang="tr-TR"/>
          </a:p>
        </p:txBody>
      </p:sp>
      <p:sp>
        <p:nvSpPr>
          <p:cNvPr id="133162" name="Text Box 64"/>
          <p:cNvSpPr txBox="1">
            <a:spLocks noChangeArrowheads="1"/>
          </p:cNvSpPr>
          <p:nvPr/>
        </p:nvSpPr>
        <p:spPr bwMode="auto">
          <a:xfrm rot="-5400000">
            <a:off x="-307303" y="2272220"/>
            <a:ext cx="1150937" cy="584775"/>
          </a:xfrm>
          <a:prstGeom prst="rect">
            <a:avLst/>
          </a:prstGeom>
          <a:noFill/>
          <a:ln w="9525">
            <a:noFill/>
            <a:miter lim="800000"/>
            <a:headEnd/>
            <a:tailEnd/>
          </a:ln>
        </p:spPr>
        <p:txBody>
          <a:bodyPr>
            <a:spAutoFit/>
          </a:bodyPr>
          <a:lstStyle/>
          <a:p>
            <a:pPr algn="ctr" eaLnBrk="1" hangingPunct="1"/>
            <a:r>
              <a:rPr lang="tr-TR" altLang="tr-TR" sz="1600" b="1">
                <a:solidFill>
                  <a:srgbClr val="0000FF"/>
                </a:solidFill>
              </a:rPr>
              <a:t>Reaksiyon</a:t>
            </a:r>
          </a:p>
          <a:p>
            <a:pPr algn="ctr" eaLnBrk="1" hangingPunct="1"/>
            <a:r>
              <a:rPr lang="tr-TR" altLang="tr-TR" sz="1600" b="1">
                <a:solidFill>
                  <a:srgbClr val="0000FF"/>
                </a:solidFill>
              </a:rPr>
              <a:t> hızı (V</a:t>
            </a:r>
            <a:r>
              <a:rPr lang="tr-TR" altLang="tr-TR" sz="1600" b="1" baseline="-25000">
                <a:solidFill>
                  <a:srgbClr val="0000FF"/>
                </a:solidFill>
              </a:rPr>
              <a:t>o</a:t>
            </a:r>
            <a:r>
              <a:rPr lang="tr-TR" altLang="tr-TR" sz="1600" b="1">
                <a:solidFill>
                  <a:srgbClr val="0000FF"/>
                </a:solidFill>
              </a:rPr>
              <a:t>)</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
          <p:cNvSpPr>
            <a:spLocks noGrp="1" noChangeArrowheads="1"/>
          </p:cNvSpPr>
          <p:nvPr>
            <p:ph idx="1"/>
          </p:nvPr>
        </p:nvSpPr>
        <p:spPr>
          <a:xfrm>
            <a:off x="0" y="692697"/>
            <a:ext cx="9144000" cy="5363618"/>
          </a:xfrm>
        </p:spPr>
        <p:txBody>
          <a:bodyPr/>
          <a:lstStyle/>
          <a:p>
            <a:pPr eaLnBrk="1" hangingPunct="1">
              <a:buClr>
                <a:srgbClr val="33CC33"/>
              </a:buClr>
              <a:buNone/>
            </a:pPr>
            <a:r>
              <a:rPr lang="tr-TR" altLang="tr-TR" sz="2400" b="1" dirty="0" smtClean="0">
                <a:solidFill>
                  <a:srgbClr val="000000"/>
                </a:solidFill>
                <a:latin typeface="Times New Roman" pitchFamily="18" charset="0"/>
              </a:rPr>
              <a:t>     Kompetitif </a:t>
            </a:r>
            <a:r>
              <a:rPr lang="tr-TR" altLang="tr-TR" sz="2400" b="1" dirty="0" err="1" smtClean="0">
                <a:solidFill>
                  <a:srgbClr val="000000"/>
                </a:solidFill>
                <a:latin typeface="Times New Roman" pitchFamily="18" charset="0"/>
              </a:rPr>
              <a:t>inhibisyonda</a:t>
            </a:r>
            <a:r>
              <a:rPr lang="tr-TR" altLang="tr-TR" sz="2400" b="1" dirty="0" smtClean="0">
                <a:solidFill>
                  <a:srgbClr val="000000"/>
                </a:solidFill>
                <a:latin typeface="Times New Roman" pitchFamily="18" charset="0"/>
              </a:rPr>
              <a:t>,</a:t>
            </a:r>
          </a:p>
          <a:p>
            <a:pPr eaLnBrk="1" hangingPunct="1">
              <a:buClr>
                <a:srgbClr val="33CC33"/>
              </a:buClr>
              <a:buFont typeface="Wingdings" pitchFamily="2" charset="2"/>
              <a:buChar char="§"/>
            </a:pPr>
            <a:endParaRPr lang="tr-TR" altLang="tr-TR" sz="2400" dirty="0" smtClean="0">
              <a:solidFill>
                <a:srgbClr val="000000"/>
              </a:solidFill>
              <a:latin typeface="Times New Roman" pitchFamily="18" charset="0"/>
            </a:endParaRPr>
          </a:p>
          <a:p>
            <a:pPr eaLnBrk="1" hangingPunct="1">
              <a:buClr>
                <a:srgbClr val="33CC33"/>
              </a:buClr>
              <a:buFont typeface="Wingdings" pitchFamily="2" charset="2"/>
              <a:buChar char="§"/>
            </a:pPr>
            <a:r>
              <a:rPr lang="tr-TR" altLang="tr-TR" sz="2400" b="1" dirty="0" smtClean="0">
                <a:solidFill>
                  <a:srgbClr val="000000"/>
                </a:solidFill>
                <a:latin typeface="Times New Roman" pitchFamily="18" charset="0"/>
              </a:rPr>
              <a:t>İnhibitör varlığında  </a:t>
            </a:r>
            <a:r>
              <a:rPr lang="tr-TR" altLang="tr-TR" sz="2400" b="1" dirty="0" err="1" smtClean="0">
                <a:solidFill>
                  <a:srgbClr val="0000FF"/>
                </a:solidFill>
                <a:latin typeface="Times New Roman" pitchFamily="18" charset="0"/>
              </a:rPr>
              <a:t>V</a:t>
            </a:r>
            <a:r>
              <a:rPr lang="tr-TR" altLang="tr-TR" sz="2400" b="1" baseline="-25000" dirty="0" err="1" smtClean="0">
                <a:solidFill>
                  <a:srgbClr val="0000FF"/>
                </a:solidFill>
                <a:latin typeface="Times New Roman" pitchFamily="18" charset="0"/>
              </a:rPr>
              <a:t>max</a:t>
            </a:r>
            <a:r>
              <a:rPr lang="tr-TR" altLang="tr-TR" sz="2400" b="1" baseline="-25000" dirty="0" smtClean="0">
                <a:solidFill>
                  <a:srgbClr val="000000"/>
                </a:solidFill>
                <a:latin typeface="Times New Roman" pitchFamily="18" charset="0"/>
              </a:rPr>
              <a:t> </a:t>
            </a:r>
            <a:r>
              <a:rPr lang="tr-TR" altLang="tr-TR" sz="2400" b="1" dirty="0" smtClean="0">
                <a:solidFill>
                  <a:srgbClr val="000000"/>
                </a:solidFill>
                <a:latin typeface="Times New Roman" pitchFamily="18" charset="0"/>
              </a:rPr>
              <a:t>değişmez    buna karşılık </a:t>
            </a:r>
            <a:r>
              <a:rPr lang="tr-TR" altLang="tr-TR" sz="2400" b="1" dirty="0" smtClean="0">
                <a:solidFill>
                  <a:srgbClr val="0000FF"/>
                </a:solidFill>
                <a:latin typeface="Times New Roman" pitchFamily="18" charset="0"/>
              </a:rPr>
              <a:t>K</a:t>
            </a:r>
            <a:r>
              <a:rPr lang="tr-TR" altLang="tr-TR" sz="2400" b="1" baseline="-25000" dirty="0" smtClean="0">
                <a:solidFill>
                  <a:srgbClr val="0000FF"/>
                </a:solidFill>
                <a:latin typeface="Times New Roman" pitchFamily="18" charset="0"/>
              </a:rPr>
              <a:t>m</a:t>
            </a:r>
            <a:r>
              <a:rPr lang="tr-TR" altLang="tr-TR" sz="2400" b="1" dirty="0" smtClean="0">
                <a:solidFill>
                  <a:srgbClr val="0000FF"/>
                </a:solidFill>
                <a:latin typeface="Times New Roman" pitchFamily="18" charset="0"/>
              </a:rPr>
              <a:t> </a:t>
            </a:r>
            <a:r>
              <a:rPr lang="tr-TR" altLang="tr-TR" sz="2400" b="1" dirty="0" smtClean="0">
                <a:solidFill>
                  <a:srgbClr val="000000"/>
                </a:solidFill>
                <a:latin typeface="Times New Roman" pitchFamily="18" charset="0"/>
              </a:rPr>
              <a:t>değişir</a:t>
            </a:r>
          </a:p>
          <a:p>
            <a:pPr eaLnBrk="1" hangingPunct="1">
              <a:buClr>
                <a:srgbClr val="33CC33"/>
              </a:buClr>
              <a:buFont typeface="Wingdings" pitchFamily="2" charset="2"/>
              <a:buChar char="§"/>
            </a:pPr>
            <a:r>
              <a:rPr lang="tr-TR" altLang="tr-TR" sz="2400" dirty="0" smtClean="0">
                <a:solidFill>
                  <a:srgbClr val="000000"/>
                </a:solidFill>
                <a:latin typeface="Times New Roman" pitchFamily="18" charset="0"/>
              </a:rPr>
              <a:t>İnhibitör varlığında  </a:t>
            </a:r>
            <a:r>
              <a:rPr lang="tr-TR" altLang="tr-TR" sz="2400" b="1" dirty="0" smtClean="0">
                <a:solidFill>
                  <a:srgbClr val="0000FF"/>
                </a:solidFill>
                <a:latin typeface="Times New Roman" pitchFamily="18" charset="0"/>
              </a:rPr>
              <a:t>K</a:t>
            </a:r>
            <a:r>
              <a:rPr lang="tr-TR" altLang="tr-TR" sz="2400" b="1" baseline="-25000" dirty="0" smtClean="0">
                <a:solidFill>
                  <a:srgbClr val="0000FF"/>
                </a:solidFill>
                <a:latin typeface="Times New Roman" pitchFamily="18" charset="0"/>
              </a:rPr>
              <a:t>m</a:t>
            </a:r>
            <a:r>
              <a:rPr lang="tr-TR" altLang="tr-TR" sz="2400" baseline="-25000" dirty="0" smtClean="0">
                <a:solidFill>
                  <a:srgbClr val="000000"/>
                </a:solidFill>
                <a:latin typeface="Times New Roman" pitchFamily="18" charset="0"/>
              </a:rPr>
              <a:t> </a:t>
            </a:r>
            <a:r>
              <a:rPr lang="tr-TR" altLang="tr-TR" sz="2400" dirty="0" smtClean="0">
                <a:solidFill>
                  <a:srgbClr val="000000"/>
                </a:solidFill>
                <a:latin typeface="Times New Roman" pitchFamily="18" charset="0"/>
              </a:rPr>
              <a:t>değeri büyür, çünkü enzimin </a:t>
            </a:r>
            <a:r>
              <a:rPr lang="tr-TR" altLang="tr-TR" sz="2400" dirty="0" err="1" smtClean="0">
                <a:solidFill>
                  <a:srgbClr val="000000"/>
                </a:solidFill>
                <a:latin typeface="Times New Roman" pitchFamily="18" charset="0"/>
              </a:rPr>
              <a:t>substrata</a:t>
            </a:r>
            <a:r>
              <a:rPr lang="tr-TR" altLang="tr-TR" sz="2400" dirty="0" smtClean="0">
                <a:solidFill>
                  <a:srgbClr val="000000"/>
                </a:solidFill>
                <a:latin typeface="Times New Roman" pitchFamily="18" charset="0"/>
              </a:rPr>
              <a:t> olan ilgisi azalmıştır.</a:t>
            </a:r>
          </a:p>
          <a:p>
            <a:pPr eaLnBrk="1" hangingPunct="1">
              <a:buClr>
                <a:srgbClr val="33CC33"/>
              </a:buClr>
              <a:buFont typeface="Wingdings" pitchFamily="2" charset="2"/>
              <a:buChar char="§"/>
            </a:pPr>
            <a:r>
              <a:rPr lang="tr-TR" altLang="tr-TR" sz="2400" b="1" dirty="0" smtClean="0">
                <a:solidFill>
                  <a:srgbClr val="0000FF"/>
                </a:solidFill>
                <a:latin typeface="Times New Roman" pitchFamily="18" charset="0"/>
              </a:rPr>
              <a:t>K</a:t>
            </a:r>
            <a:r>
              <a:rPr lang="tr-TR" altLang="tr-TR" sz="2400" b="1" baseline="-25000" dirty="0" smtClean="0">
                <a:solidFill>
                  <a:srgbClr val="0000FF"/>
                </a:solidFill>
                <a:latin typeface="Times New Roman" pitchFamily="18" charset="0"/>
              </a:rPr>
              <a:t>m</a:t>
            </a:r>
            <a:r>
              <a:rPr lang="tr-TR" altLang="tr-TR" sz="2400" b="1" dirty="0" smtClean="0">
                <a:solidFill>
                  <a:srgbClr val="0000FF"/>
                </a:solidFill>
                <a:latin typeface="Times New Roman" pitchFamily="18" charset="0"/>
              </a:rPr>
              <a:t> </a:t>
            </a:r>
            <a:r>
              <a:rPr lang="tr-TR" altLang="tr-TR" sz="2400" dirty="0" smtClean="0">
                <a:solidFill>
                  <a:srgbClr val="000000"/>
                </a:solidFill>
                <a:latin typeface="Times New Roman" pitchFamily="18" charset="0"/>
              </a:rPr>
              <a:t>büyümüştür.   Çünkü  -</a:t>
            </a:r>
            <a:r>
              <a:rPr lang="tr-TR" altLang="tr-TR" sz="2400" b="1" dirty="0" smtClean="0">
                <a:solidFill>
                  <a:srgbClr val="0000FF"/>
                </a:solidFill>
                <a:latin typeface="Times New Roman" pitchFamily="18" charset="0"/>
              </a:rPr>
              <a:t>1/K</a:t>
            </a:r>
            <a:r>
              <a:rPr lang="tr-TR" altLang="tr-TR" sz="2400" b="1" baseline="-25000" dirty="0" smtClean="0">
                <a:solidFill>
                  <a:srgbClr val="0000FF"/>
                </a:solidFill>
                <a:latin typeface="Times New Roman" pitchFamily="18" charset="0"/>
              </a:rPr>
              <a:t>m</a:t>
            </a:r>
            <a:r>
              <a:rPr lang="tr-TR" altLang="tr-TR" sz="2400" dirty="0" smtClean="0">
                <a:solidFill>
                  <a:srgbClr val="0000FF"/>
                </a:solidFill>
                <a:latin typeface="Times New Roman" pitchFamily="18" charset="0"/>
              </a:rPr>
              <a:t>  </a:t>
            </a:r>
            <a:r>
              <a:rPr lang="tr-TR" altLang="tr-TR" sz="2400" dirty="0" smtClean="0">
                <a:solidFill>
                  <a:srgbClr val="000000"/>
                </a:solidFill>
                <a:latin typeface="Times New Roman" pitchFamily="18" charset="0"/>
              </a:rPr>
              <a:t>küçülmüştür ve </a:t>
            </a:r>
            <a:r>
              <a:rPr lang="tr-TR" altLang="tr-TR" dirty="0" smtClean="0"/>
              <a:t> </a:t>
            </a:r>
            <a:r>
              <a:rPr lang="tr-TR" altLang="tr-TR" sz="2400" b="1" dirty="0" smtClean="0">
                <a:solidFill>
                  <a:srgbClr val="0000FF"/>
                </a:solidFill>
              </a:rPr>
              <a:t>K</a:t>
            </a:r>
            <a:r>
              <a:rPr lang="tr-TR" altLang="tr-TR" sz="2400" b="1" baseline="-25000" dirty="0" smtClean="0">
                <a:solidFill>
                  <a:srgbClr val="0000FF"/>
                </a:solidFill>
              </a:rPr>
              <a:t>m      </a:t>
            </a:r>
            <a:r>
              <a:rPr lang="tr-TR" altLang="tr-TR" sz="2400" dirty="0" smtClean="0">
                <a:solidFill>
                  <a:srgbClr val="000000"/>
                </a:solidFill>
                <a:latin typeface="Times New Roman" pitchFamily="18" charset="0"/>
              </a:rPr>
              <a:t>(eğrinin</a:t>
            </a:r>
            <a:r>
              <a:rPr lang="tr-TR" altLang="tr-TR" sz="2400" dirty="0" smtClean="0">
                <a:solidFill>
                  <a:srgbClr val="000000"/>
                </a:solidFill>
              </a:rPr>
              <a:t> </a:t>
            </a:r>
            <a:endParaRPr lang="tr-TR" altLang="tr-TR" sz="2400" baseline="-25000" dirty="0" smtClean="0">
              <a:solidFill>
                <a:srgbClr val="000000"/>
              </a:solidFill>
            </a:endParaRPr>
          </a:p>
          <a:p>
            <a:pPr eaLnBrk="1" hangingPunct="1">
              <a:buClr>
                <a:srgbClr val="33CC33"/>
              </a:buClr>
              <a:buFont typeface="Wingdings" pitchFamily="2" charset="2"/>
              <a:buNone/>
            </a:pPr>
            <a:r>
              <a:rPr lang="tr-TR" altLang="tr-TR" sz="2400" b="1" dirty="0" smtClean="0">
                <a:solidFill>
                  <a:srgbClr val="0000FF"/>
                </a:solidFill>
              </a:rPr>
              <a:t>     </a:t>
            </a:r>
            <a:r>
              <a:rPr lang="tr-TR" altLang="tr-TR" sz="2400" b="1" baseline="-25000" dirty="0" smtClean="0">
                <a:solidFill>
                  <a:srgbClr val="0000FF"/>
                </a:solidFill>
              </a:rPr>
              <a:t>  </a:t>
            </a:r>
            <a:r>
              <a:rPr lang="tr-TR" altLang="tr-TR" sz="2400" dirty="0" smtClean="0">
                <a:solidFill>
                  <a:srgbClr val="000000"/>
                </a:solidFill>
                <a:latin typeface="Times New Roman" pitchFamily="18" charset="0"/>
              </a:rPr>
              <a:t>eğimi) büyümüştür.</a:t>
            </a:r>
          </a:p>
          <a:p>
            <a:pPr eaLnBrk="1" hangingPunct="1">
              <a:buClr>
                <a:srgbClr val="33CC33"/>
              </a:buClr>
              <a:buFont typeface="Wingdings" pitchFamily="2" charset="2"/>
              <a:buNone/>
            </a:pPr>
            <a:endParaRPr lang="tr-TR" altLang="tr-TR" sz="2400" dirty="0" smtClean="0">
              <a:solidFill>
                <a:srgbClr val="000000"/>
              </a:solidFill>
              <a:latin typeface="Times New Roman" pitchFamily="18" charset="0"/>
            </a:endParaRPr>
          </a:p>
        </p:txBody>
      </p:sp>
      <p:sp>
        <p:nvSpPr>
          <p:cNvPr id="134148" name="Text Box 6"/>
          <p:cNvSpPr txBox="1">
            <a:spLocks noChangeArrowheads="1"/>
          </p:cNvSpPr>
          <p:nvPr/>
        </p:nvSpPr>
        <p:spPr bwMode="auto">
          <a:xfrm>
            <a:off x="3810000" y="2781301"/>
            <a:ext cx="624254" cy="646331"/>
          </a:xfrm>
          <a:prstGeom prst="rect">
            <a:avLst/>
          </a:prstGeom>
          <a:noFill/>
          <a:ln w="9525">
            <a:noFill/>
            <a:miter lim="800000"/>
            <a:headEnd/>
            <a:tailEnd/>
          </a:ln>
        </p:spPr>
        <p:txBody>
          <a:bodyPr>
            <a:spAutoFit/>
          </a:bodyPr>
          <a:lstStyle/>
          <a:p>
            <a:pPr eaLnBrk="1" hangingPunct="1"/>
            <a:r>
              <a:rPr lang="tr-TR" altLang="tr-TR" sz="1800" dirty="0">
                <a:latin typeface="Verdana" pitchFamily="34" charset="0"/>
              </a:rPr>
              <a:t> </a:t>
            </a:r>
          </a:p>
          <a:p>
            <a:pPr eaLnBrk="1" hangingPunct="1"/>
            <a:endParaRPr lang="tr-TR" altLang="tr-TR" b="1" dirty="0">
              <a:solidFill>
                <a:srgbClr val="0000FF"/>
              </a:solidFill>
              <a:latin typeface="Verdana"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8964488" cy="2492896"/>
          </a:xfrm>
        </p:spPr>
        <p:txBody>
          <a:bodyPr/>
          <a:lstStyle/>
          <a:p>
            <a:pPr>
              <a:buNone/>
            </a:pPr>
            <a:r>
              <a:rPr lang="tr-TR" b="1" dirty="0" smtClean="0"/>
              <a:t>Örnek; </a:t>
            </a:r>
            <a:r>
              <a:rPr lang="tr-TR" dirty="0" err="1" smtClean="0"/>
              <a:t>Malonat</a:t>
            </a:r>
            <a:r>
              <a:rPr lang="tr-TR" dirty="0" smtClean="0"/>
              <a:t>; </a:t>
            </a:r>
            <a:r>
              <a:rPr lang="tr-TR" dirty="0" err="1" smtClean="0"/>
              <a:t>süksinat</a:t>
            </a:r>
            <a:r>
              <a:rPr lang="tr-TR" dirty="0" smtClean="0"/>
              <a:t> </a:t>
            </a:r>
            <a:r>
              <a:rPr lang="tr-TR" dirty="0" err="1" smtClean="0"/>
              <a:t>dehidrogenaz</a:t>
            </a:r>
            <a:r>
              <a:rPr lang="tr-TR" dirty="0" smtClean="0"/>
              <a:t> enziminin</a:t>
            </a:r>
          </a:p>
          <a:p>
            <a:pPr>
              <a:buNone/>
            </a:pPr>
            <a:r>
              <a:rPr lang="tr-TR" dirty="0" smtClean="0"/>
              <a:t>kompetitif bir inhibitörüdür. </a:t>
            </a:r>
          </a:p>
          <a:p>
            <a:r>
              <a:rPr lang="tr-TR" dirty="0" err="1" smtClean="0"/>
              <a:t>Malonat</a:t>
            </a:r>
            <a:r>
              <a:rPr lang="tr-TR" dirty="0" smtClean="0"/>
              <a:t> </a:t>
            </a:r>
            <a:r>
              <a:rPr lang="tr-TR" dirty="0" err="1" smtClean="0"/>
              <a:t>Süksinata</a:t>
            </a:r>
            <a:r>
              <a:rPr lang="tr-TR" dirty="0" smtClean="0"/>
              <a:t> benzer yapıdadır. </a:t>
            </a:r>
          </a:p>
          <a:p>
            <a:r>
              <a:rPr lang="tr-TR" dirty="0" err="1" smtClean="0"/>
              <a:t>İnhibisyon</a:t>
            </a:r>
            <a:r>
              <a:rPr lang="tr-TR" dirty="0" smtClean="0"/>
              <a:t> </a:t>
            </a:r>
            <a:r>
              <a:rPr lang="tr-TR" dirty="0" err="1" smtClean="0"/>
              <a:t>süksinat</a:t>
            </a:r>
            <a:r>
              <a:rPr lang="tr-TR" dirty="0" smtClean="0"/>
              <a:t> ilavesiyle de tersinirdir </a:t>
            </a:r>
          </a:p>
        </p:txBody>
      </p:sp>
      <p:pic>
        <p:nvPicPr>
          <p:cNvPr id="1029" name="Picture 5"/>
          <p:cNvPicPr>
            <a:picLocks noChangeAspect="1" noChangeArrowheads="1"/>
          </p:cNvPicPr>
          <p:nvPr/>
        </p:nvPicPr>
        <p:blipFill>
          <a:blip r:embed="rId2" cstate="print"/>
          <a:srcRect/>
          <a:stretch>
            <a:fillRect/>
          </a:stretch>
        </p:blipFill>
        <p:spPr bwMode="auto">
          <a:xfrm>
            <a:off x="1259632" y="2348880"/>
            <a:ext cx="6840760" cy="4321232"/>
          </a:xfrm>
          <a:prstGeom prst="rect">
            <a:avLst/>
          </a:prstGeom>
          <a:noFill/>
          <a:ln w="9525">
            <a:noFill/>
            <a:miter lim="800000"/>
            <a:headEnd/>
            <a:tailEnd/>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
          <p:cNvSpPr>
            <a:spLocks noGrp="1" noChangeArrowheads="1"/>
          </p:cNvSpPr>
          <p:nvPr>
            <p:ph idx="1"/>
          </p:nvPr>
        </p:nvSpPr>
        <p:spPr>
          <a:xfrm>
            <a:off x="1" y="260350"/>
            <a:ext cx="8935916" cy="6192838"/>
          </a:xfrm>
        </p:spPr>
        <p:txBody>
          <a:bodyPr>
            <a:normAutofit/>
          </a:bodyPr>
          <a:lstStyle/>
          <a:p>
            <a:pPr eaLnBrk="1" hangingPunct="1">
              <a:lnSpc>
                <a:spcPct val="90000"/>
              </a:lnSpc>
              <a:buFontTx/>
              <a:buNone/>
            </a:pPr>
            <a:r>
              <a:rPr lang="tr-TR" altLang="tr-TR" sz="2400" b="1" dirty="0" smtClean="0">
                <a:solidFill>
                  <a:srgbClr val="33CC33"/>
                </a:solidFill>
                <a:latin typeface="Times New Roman" pitchFamily="18" charset="0"/>
              </a:rPr>
              <a:t>Bir molekülün, belirli bir enzimin inhibitörü olup olmadığı  veya</a:t>
            </a:r>
          </a:p>
          <a:p>
            <a:pPr eaLnBrk="1" hangingPunct="1">
              <a:lnSpc>
                <a:spcPct val="90000"/>
              </a:lnSpc>
              <a:buFontTx/>
              <a:buNone/>
            </a:pPr>
            <a:r>
              <a:rPr lang="tr-TR" altLang="tr-TR" sz="2400" b="1" dirty="0" err="1" smtClean="0">
                <a:solidFill>
                  <a:srgbClr val="33CC33"/>
                </a:solidFill>
                <a:latin typeface="Times New Roman" pitchFamily="18" charset="0"/>
              </a:rPr>
              <a:t>inhibisyonun</a:t>
            </a:r>
            <a:r>
              <a:rPr lang="tr-TR" altLang="tr-TR" sz="2400" b="1" dirty="0" smtClean="0">
                <a:solidFill>
                  <a:srgbClr val="33CC33"/>
                </a:solidFill>
                <a:latin typeface="Times New Roman" pitchFamily="18" charset="0"/>
              </a:rPr>
              <a:t> tipi, kinetik analizlerle ortaya konulur</a:t>
            </a:r>
            <a:r>
              <a:rPr lang="en-US" altLang="tr-TR" sz="2400" b="1" dirty="0" smtClean="0">
                <a:solidFill>
                  <a:srgbClr val="33CC33"/>
                </a:solidFill>
                <a:latin typeface="Times New Roman" pitchFamily="18" charset="0"/>
                <a:cs typeface="Times New Roman" pitchFamily="18" charset="0"/>
              </a:rPr>
              <a:t>!</a:t>
            </a:r>
            <a:endParaRPr lang="tr-TR" altLang="tr-TR" sz="2400" b="1" dirty="0" smtClean="0">
              <a:solidFill>
                <a:srgbClr val="33CC33"/>
              </a:solidFill>
              <a:latin typeface="Times New Roman" pitchFamily="18" charset="0"/>
              <a:cs typeface="Times New Roman" pitchFamily="18" charset="0"/>
            </a:endParaRPr>
          </a:p>
          <a:p>
            <a:pPr eaLnBrk="1" hangingPunct="1">
              <a:lnSpc>
                <a:spcPct val="90000"/>
              </a:lnSpc>
              <a:buFontTx/>
              <a:buNone/>
            </a:pPr>
            <a:endParaRPr lang="tr-TR" altLang="tr-TR" sz="2400" b="1" dirty="0" smtClean="0">
              <a:solidFill>
                <a:srgbClr val="33CC33"/>
              </a:solidFill>
              <a:latin typeface="Times New Roman" pitchFamily="18" charset="0"/>
              <a:cs typeface="Times New Roman" pitchFamily="18" charset="0"/>
            </a:endParaRPr>
          </a:p>
          <a:p>
            <a:pPr eaLnBrk="1" hangingPunct="1">
              <a:lnSpc>
                <a:spcPct val="90000"/>
              </a:lnSpc>
              <a:buClr>
                <a:srgbClr val="FF0000"/>
              </a:buClr>
            </a:pPr>
            <a:r>
              <a:rPr lang="tr-TR" altLang="tr-TR" sz="2400" b="1" dirty="0" err="1" smtClean="0">
                <a:solidFill>
                  <a:srgbClr val="FF0000"/>
                </a:solidFill>
                <a:latin typeface="Times New Roman" pitchFamily="18" charset="0"/>
                <a:cs typeface="Times New Roman" pitchFamily="18" charset="0"/>
              </a:rPr>
              <a:t>Metanol</a:t>
            </a:r>
            <a:r>
              <a:rPr lang="tr-TR" altLang="tr-TR" sz="2400" b="1" dirty="0" smtClean="0">
                <a:solidFill>
                  <a:srgbClr val="FF0000"/>
                </a:solidFill>
                <a:latin typeface="Times New Roman" pitchFamily="18" charset="0"/>
                <a:cs typeface="Times New Roman" pitchFamily="18" charset="0"/>
              </a:rPr>
              <a:t> </a:t>
            </a:r>
            <a:r>
              <a:rPr lang="tr-TR" altLang="tr-TR" sz="2400" b="1" dirty="0" smtClean="0">
                <a:solidFill>
                  <a:srgbClr val="0000FF"/>
                </a:solidFill>
                <a:latin typeface="Times New Roman" pitchFamily="18" charset="0"/>
                <a:cs typeface="Times New Roman" pitchFamily="18" charset="0"/>
              </a:rPr>
              <a:t>zehirlenmesinin tedavisinde yarışmalı   </a:t>
            </a:r>
            <a:r>
              <a:rPr lang="tr-TR" altLang="tr-TR" sz="2400" b="1" dirty="0" err="1" smtClean="0">
                <a:solidFill>
                  <a:srgbClr val="0000FF"/>
                </a:solidFill>
                <a:latin typeface="Times New Roman" pitchFamily="18" charset="0"/>
                <a:cs typeface="Times New Roman" pitchFamily="18" charset="0"/>
              </a:rPr>
              <a:t>inhibisyondan</a:t>
            </a:r>
            <a:r>
              <a:rPr lang="tr-TR" altLang="tr-TR" sz="2400" b="1" dirty="0" smtClean="0">
                <a:solidFill>
                  <a:srgbClr val="0000FF"/>
                </a:solidFill>
                <a:latin typeface="Times New Roman" pitchFamily="18" charset="0"/>
                <a:cs typeface="Times New Roman" pitchFamily="18" charset="0"/>
              </a:rPr>
              <a:t> </a:t>
            </a:r>
          </a:p>
          <a:p>
            <a:pPr eaLnBrk="1" hangingPunct="1">
              <a:lnSpc>
                <a:spcPct val="90000"/>
              </a:lnSpc>
              <a:buClr>
                <a:srgbClr val="FF0000"/>
              </a:buClr>
              <a:buFontTx/>
              <a:buNone/>
            </a:pPr>
            <a:r>
              <a:rPr lang="tr-TR" altLang="tr-TR" sz="2400" b="1" dirty="0" smtClean="0">
                <a:solidFill>
                  <a:srgbClr val="0000FF"/>
                </a:solidFill>
                <a:latin typeface="Times New Roman" pitchFamily="18" charset="0"/>
                <a:cs typeface="Times New Roman" pitchFamily="18" charset="0"/>
              </a:rPr>
              <a:t>     faydalanılır.</a:t>
            </a:r>
          </a:p>
          <a:p>
            <a:pPr eaLnBrk="1" hangingPunct="1">
              <a:lnSpc>
                <a:spcPct val="90000"/>
              </a:lnSpc>
              <a:buClr>
                <a:srgbClr val="FF0000"/>
              </a:buClr>
            </a:pPr>
            <a:endParaRPr lang="tr-TR" altLang="tr-TR" sz="2400" b="1" dirty="0" smtClean="0">
              <a:solidFill>
                <a:srgbClr val="0000FF"/>
              </a:solidFill>
              <a:latin typeface="Times New Roman" pitchFamily="18" charset="0"/>
              <a:cs typeface="Times New Roman" pitchFamily="18" charset="0"/>
            </a:endParaRPr>
          </a:p>
          <a:p>
            <a:pPr eaLnBrk="1" hangingPunct="1">
              <a:lnSpc>
                <a:spcPct val="90000"/>
              </a:lnSpc>
              <a:buClr>
                <a:srgbClr val="FF0000"/>
              </a:buClr>
            </a:pPr>
            <a:r>
              <a:rPr lang="tr-TR" altLang="tr-TR" sz="2400" b="1" dirty="0" err="1" smtClean="0">
                <a:solidFill>
                  <a:srgbClr val="0000FF"/>
                </a:solidFill>
                <a:latin typeface="Times New Roman" pitchFamily="18" charset="0"/>
                <a:cs typeface="Times New Roman" pitchFamily="18" charset="0"/>
              </a:rPr>
              <a:t>Metanol</a:t>
            </a:r>
            <a:r>
              <a:rPr lang="tr-TR" altLang="tr-TR" sz="2400" b="1" dirty="0" smtClean="0">
                <a:solidFill>
                  <a:srgbClr val="0000FF"/>
                </a:solidFill>
                <a:latin typeface="Times New Roman" pitchFamily="18" charset="0"/>
                <a:cs typeface="Times New Roman" pitchFamily="18" charset="0"/>
              </a:rPr>
              <a:t>, </a:t>
            </a:r>
            <a:r>
              <a:rPr lang="tr-TR" altLang="tr-TR" sz="2400" b="1" dirty="0" smtClean="0">
                <a:solidFill>
                  <a:srgbClr val="FF0000"/>
                </a:solidFill>
                <a:latin typeface="Times New Roman" pitchFamily="18" charset="0"/>
                <a:cs typeface="Times New Roman" pitchFamily="18" charset="0"/>
              </a:rPr>
              <a:t>alkol </a:t>
            </a:r>
            <a:r>
              <a:rPr lang="tr-TR" altLang="tr-TR" sz="2400" b="1" dirty="0" err="1" smtClean="0">
                <a:solidFill>
                  <a:srgbClr val="FF0000"/>
                </a:solidFill>
                <a:latin typeface="Times New Roman" pitchFamily="18" charset="0"/>
                <a:cs typeface="Times New Roman" pitchFamily="18" charset="0"/>
              </a:rPr>
              <a:t>dehidrogenaz</a:t>
            </a:r>
            <a:r>
              <a:rPr lang="tr-TR" altLang="tr-TR" sz="2400" b="1" dirty="0" smtClean="0">
                <a:solidFill>
                  <a:srgbClr val="0000FF"/>
                </a:solidFill>
                <a:latin typeface="Times New Roman" pitchFamily="18" charset="0"/>
                <a:cs typeface="Times New Roman" pitchFamily="18" charset="0"/>
              </a:rPr>
              <a:t> etkisiyle </a:t>
            </a:r>
            <a:r>
              <a:rPr lang="tr-TR" altLang="tr-TR" sz="2400" b="1" dirty="0" err="1" smtClean="0">
                <a:solidFill>
                  <a:srgbClr val="0000FF"/>
                </a:solidFill>
                <a:latin typeface="Times New Roman" pitchFamily="18" charset="0"/>
                <a:cs typeface="Times New Roman" pitchFamily="18" charset="0"/>
              </a:rPr>
              <a:t>FORMALDEHİD’e</a:t>
            </a:r>
            <a:r>
              <a:rPr lang="tr-TR" altLang="tr-TR" sz="2400" b="1" dirty="0" smtClean="0">
                <a:solidFill>
                  <a:srgbClr val="0000FF"/>
                </a:solidFill>
                <a:latin typeface="Times New Roman" pitchFamily="18" charset="0"/>
                <a:cs typeface="Times New Roman" pitchFamily="18" charset="0"/>
              </a:rPr>
              <a:t> </a:t>
            </a:r>
          </a:p>
          <a:p>
            <a:pPr eaLnBrk="1" hangingPunct="1">
              <a:lnSpc>
                <a:spcPct val="90000"/>
              </a:lnSpc>
              <a:buClr>
                <a:srgbClr val="FF0000"/>
              </a:buClr>
              <a:buFontTx/>
              <a:buNone/>
            </a:pPr>
            <a:r>
              <a:rPr lang="tr-TR" altLang="tr-TR" sz="2400" b="1" dirty="0" smtClean="0">
                <a:solidFill>
                  <a:srgbClr val="0000FF"/>
                </a:solidFill>
                <a:latin typeface="Times New Roman" pitchFamily="18" charset="0"/>
                <a:cs typeface="Times New Roman" pitchFamily="18" charset="0"/>
              </a:rPr>
              <a:t>    dönüşür.</a:t>
            </a:r>
          </a:p>
          <a:p>
            <a:pPr eaLnBrk="1" hangingPunct="1">
              <a:lnSpc>
                <a:spcPct val="90000"/>
              </a:lnSpc>
              <a:buClr>
                <a:srgbClr val="FF0000"/>
              </a:buClr>
            </a:pPr>
            <a:endParaRPr lang="tr-TR" altLang="tr-TR" sz="2400" b="1" dirty="0" smtClean="0">
              <a:solidFill>
                <a:srgbClr val="0000FF"/>
              </a:solidFill>
              <a:latin typeface="Times New Roman" pitchFamily="18" charset="0"/>
              <a:cs typeface="Times New Roman" pitchFamily="18" charset="0"/>
            </a:endParaRPr>
          </a:p>
          <a:p>
            <a:pPr eaLnBrk="1" hangingPunct="1">
              <a:lnSpc>
                <a:spcPct val="90000"/>
              </a:lnSpc>
              <a:buClr>
                <a:srgbClr val="FF0000"/>
              </a:buClr>
            </a:pPr>
            <a:r>
              <a:rPr lang="tr-TR" altLang="tr-TR" sz="2400" b="1" dirty="0" err="1" smtClean="0">
                <a:solidFill>
                  <a:srgbClr val="0000FF"/>
                </a:solidFill>
                <a:latin typeface="Times New Roman" pitchFamily="18" charset="0"/>
                <a:cs typeface="Times New Roman" pitchFamily="18" charset="0"/>
              </a:rPr>
              <a:t>Formaldehid</a:t>
            </a:r>
            <a:r>
              <a:rPr lang="tr-TR" altLang="tr-TR" sz="2400" b="1" dirty="0" smtClean="0">
                <a:solidFill>
                  <a:srgbClr val="0000FF"/>
                </a:solidFill>
                <a:latin typeface="Times New Roman" pitchFamily="18" charset="0"/>
                <a:cs typeface="Times New Roman" pitchFamily="18" charset="0"/>
              </a:rPr>
              <a:t> körlüğe yol açar.</a:t>
            </a:r>
          </a:p>
          <a:p>
            <a:pPr eaLnBrk="1" hangingPunct="1">
              <a:lnSpc>
                <a:spcPct val="90000"/>
              </a:lnSpc>
              <a:buClr>
                <a:srgbClr val="FF0000"/>
              </a:buClr>
            </a:pPr>
            <a:endParaRPr lang="tr-TR" altLang="tr-TR" sz="2400" b="1" dirty="0" smtClean="0">
              <a:solidFill>
                <a:srgbClr val="0000FF"/>
              </a:solidFill>
              <a:latin typeface="Times New Roman" pitchFamily="18" charset="0"/>
              <a:cs typeface="Times New Roman" pitchFamily="18" charset="0"/>
            </a:endParaRPr>
          </a:p>
          <a:p>
            <a:pPr eaLnBrk="1" hangingPunct="1">
              <a:lnSpc>
                <a:spcPct val="90000"/>
              </a:lnSpc>
              <a:buClr>
                <a:srgbClr val="FF0000"/>
              </a:buClr>
            </a:pPr>
            <a:r>
              <a:rPr lang="tr-TR" altLang="tr-TR" sz="2400" b="1" dirty="0" smtClean="0">
                <a:solidFill>
                  <a:srgbClr val="0000FF"/>
                </a:solidFill>
                <a:latin typeface="Times New Roman" pitchFamily="18" charset="0"/>
                <a:cs typeface="Times New Roman" pitchFamily="18" charset="0"/>
              </a:rPr>
              <a:t>Etanol, alkol </a:t>
            </a:r>
            <a:r>
              <a:rPr lang="tr-TR" altLang="tr-TR" sz="2400" b="1" dirty="0" err="1" smtClean="0">
                <a:solidFill>
                  <a:srgbClr val="0000FF"/>
                </a:solidFill>
                <a:latin typeface="Times New Roman" pitchFamily="18" charset="0"/>
                <a:cs typeface="Times New Roman" pitchFamily="18" charset="0"/>
              </a:rPr>
              <a:t>dehidrogenaza</a:t>
            </a:r>
            <a:r>
              <a:rPr lang="tr-TR" altLang="tr-TR" sz="2400" b="1" dirty="0" smtClean="0">
                <a:solidFill>
                  <a:srgbClr val="0000FF"/>
                </a:solidFill>
                <a:latin typeface="Times New Roman" pitchFamily="18" charset="0"/>
                <a:cs typeface="Times New Roman" pitchFamily="18" charset="0"/>
              </a:rPr>
              <a:t> bağlanmada </a:t>
            </a:r>
            <a:r>
              <a:rPr lang="tr-TR" altLang="tr-TR" sz="2400" b="1" dirty="0" err="1" smtClean="0">
                <a:solidFill>
                  <a:srgbClr val="0000FF"/>
                </a:solidFill>
                <a:latin typeface="Times New Roman" pitchFamily="18" charset="0"/>
                <a:cs typeface="Times New Roman" pitchFamily="18" charset="0"/>
              </a:rPr>
              <a:t>metanol</a:t>
            </a:r>
            <a:r>
              <a:rPr lang="tr-TR" altLang="tr-TR" sz="2400" b="1" dirty="0" smtClean="0">
                <a:solidFill>
                  <a:srgbClr val="0000FF"/>
                </a:solidFill>
                <a:latin typeface="Times New Roman" pitchFamily="18" charset="0"/>
                <a:cs typeface="Times New Roman" pitchFamily="18" charset="0"/>
              </a:rPr>
              <a:t> ile yarışır.</a:t>
            </a:r>
          </a:p>
          <a:p>
            <a:pPr eaLnBrk="1" hangingPunct="1">
              <a:lnSpc>
                <a:spcPct val="90000"/>
              </a:lnSpc>
              <a:buClr>
                <a:srgbClr val="FF0000"/>
              </a:buClr>
              <a:buFontTx/>
              <a:buNone/>
            </a:pPr>
            <a:r>
              <a:rPr lang="tr-TR" altLang="tr-TR" sz="2400" b="1" dirty="0" smtClean="0">
                <a:solidFill>
                  <a:srgbClr val="0000FF"/>
                </a:solidFill>
                <a:latin typeface="Times New Roman" pitchFamily="18" charset="0"/>
                <a:cs typeface="Times New Roman" pitchFamily="18" charset="0"/>
              </a:rPr>
              <a:t>     Böylece </a:t>
            </a:r>
            <a:r>
              <a:rPr lang="tr-TR" altLang="tr-TR" sz="2400" b="1" dirty="0" err="1" smtClean="0">
                <a:solidFill>
                  <a:srgbClr val="0000FF"/>
                </a:solidFill>
                <a:latin typeface="Times New Roman" pitchFamily="18" charset="0"/>
                <a:cs typeface="Times New Roman" pitchFamily="18" charset="0"/>
              </a:rPr>
              <a:t>formaldehid</a:t>
            </a:r>
            <a:r>
              <a:rPr lang="tr-TR" altLang="tr-TR" sz="2400" b="1" dirty="0" smtClean="0">
                <a:solidFill>
                  <a:srgbClr val="0000FF"/>
                </a:solidFill>
                <a:latin typeface="Times New Roman" pitchFamily="18" charset="0"/>
                <a:cs typeface="Times New Roman" pitchFamily="18" charset="0"/>
              </a:rPr>
              <a:t> oluşumu yarışmalı olarak engellenir.</a:t>
            </a:r>
          </a:p>
          <a:p>
            <a:pPr eaLnBrk="1" hangingPunct="1">
              <a:lnSpc>
                <a:spcPct val="90000"/>
              </a:lnSpc>
              <a:buClr>
                <a:srgbClr val="FF0000"/>
              </a:buClr>
            </a:pPr>
            <a:endParaRPr lang="tr-TR" altLang="tr-TR" sz="2400" b="1" dirty="0" smtClean="0">
              <a:solidFill>
                <a:srgbClr val="0000FF"/>
              </a:solidFill>
              <a:latin typeface="Times New Roman" pitchFamily="18" charset="0"/>
              <a:cs typeface="Times New Roman" pitchFamily="18" charset="0"/>
            </a:endParaRPr>
          </a:p>
          <a:p>
            <a:pPr eaLnBrk="1" hangingPunct="1">
              <a:lnSpc>
                <a:spcPct val="90000"/>
              </a:lnSpc>
              <a:buClr>
                <a:srgbClr val="FF0000"/>
              </a:buClr>
            </a:pPr>
            <a:r>
              <a:rPr lang="tr-TR" altLang="tr-TR" sz="2400" b="1" dirty="0" err="1" smtClean="0">
                <a:solidFill>
                  <a:srgbClr val="0000FF"/>
                </a:solidFill>
                <a:latin typeface="Times New Roman" pitchFamily="18" charset="0"/>
                <a:cs typeface="Times New Roman" pitchFamily="18" charset="0"/>
              </a:rPr>
              <a:t>Metanol</a:t>
            </a:r>
            <a:r>
              <a:rPr lang="tr-TR" altLang="tr-TR" sz="2400" b="1" dirty="0" smtClean="0">
                <a:solidFill>
                  <a:srgbClr val="0000FF"/>
                </a:solidFill>
                <a:latin typeface="Times New Roman" pitchFamily="18" charset="0"/>
                <a:cs typeface="Times New Roman" pitchFamily="18" charset="0"/>
              </a:rPr>
              <a:t> zehirlenmesinde damar-içi etanol uygulanır.</a:t>
            </a:r>
            <a:endParaRPr lang="en-US" altLang="tr-TR" sz="2400" b="1" dirty="0" smtClean="0">
              <a:solidFill>
                <a:srgbClr val="33CC33"/>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idx="1"/>
          </p:nvPr>
        </p:nvSpPr>
        <p:spPr>
          <a:xfrm>
            <a:off x="0" y="0"/>
            <a:ext cx="8928997" cy="6497936"/>
          </a:xfrm>
        </p:spPr>
        <p:txBody>
          <a:bodyPr>
            <a:normAutofit lnSpcReduction="10000"/>
          </a:bodyPr>
          <a:lstStyle/>
          <a:p>
            <a:pPr>
              <a:buNone/>
            </a:pPr>
            <a:r>
              <a:rPr lang="tr-TR" altLang="tr-TR" sz="2400" b="1" dirty="0" smtClean="0">
                <a:latin typeface="Times New Roman" pitchFamily="18" charset="0"/>
              </a:rPr>
              <a:t>b) </a:t>
            </a:r>
            <a:r>
              <a:rPr lang="tr-TR" altLang="tr-TR" sz="2400" b="1" dirty="0" err="1" smtClean="0">
                <a:latin typeface="Times New Roman" pitchFamily="18" charset="0"/>
              </a:rPr>
              <a:t>Nonkompetitif</a:t>
            </a:r>
            <a:r>
              <a:rPr lang="tr-TR" altLang="tr-TR" sz="2400" b="1" dirty="0" smtClean="0">
                <a:latin typeface="Times New Roman" pitchFamily="18" charset="0"/>
              </a:rPr>
              <a:t> (yarışmasız) </a:t>
            </a:r>
            <a:r>
              <a:rPr lang="tr-TR" altLang="tr-TR" sz="2400" b="1" dirty="0" err="1" smtClean="0">
                <a:latin typeface="Times New Roman" pitchFamily="18" charset="0"/>
              </a:rPr>
              <a:t>İnhibisyon</a:t>
            </a:r>
            <a:r>
              <a:rPr lang="tr-TR" altLang="tr-TR" sz="2400" b="1" dirty="0" smtClean="0">
                <a:latin typeface="Times New Roman" pitchFamily="18" charset="0"/>
              </a:rPr>
              <a:t>:</a:t>
            </a:r>
          </a:p>
          <a:p>
            <a:pPr eaLnBrk="1" hangingPunct="1">
              <a:buClr>
                <a:srgbClr val="FF0066"/>
              </a:buClr>
              <a:buFont typeface="Wingdings" pitchFamily="2" charset="2"/>
              <a:buChar char="§"/>
            </a:pPr>
            <a:r>
              <a:rPr lang="tr-TR" altLang="tr-TR" sz="2400" dirty="0" err="1" smtClean="0">
                <a:solidFill>
                  <a:srgbClr val="000000"/>
                </a:solidFill>
                <a:latin typeface="Times New Roman" pitchFamily="18" charset="0"/>
              </a:rPr>
              <a:t>Substratla</a:t>
            </a:r>
            <a:r>
              <a:rPr lang="tr-TR" altLang="tr-TR" sz="2400" dirty="0" smtClean="0">
                <a:solidFill>
                  <a:srgbClr val="000000"/>
                </a:solidFill>
                <a:latin typeface="Times New Roman" pitchFamily="18" charset="0"/>
              </a:rPr>
              <a:t> yapısal benzerliği olmayan inhibitör, </a:t>
            </a:r>
            <a:r>
              <a:rPr lang="tr-TR" altLang="tr-TR" sz="2400" dirty="0" err="1" smtClean="0">
                <a:solidFill>
                  <a:srgbClr val="000000"/>
                </a:solidFill>
                <a:latin typeface="Times New Roman" pitchFamily="18" charset="0"/>
              </a:rPr>
              <a:t>substratla</a:t>
            </a:r>
            <a:r>
              <a:rPr lang="tr-TR" altLang="tr-TR" sz="2400" dirty="0" smtClean="0">
                <a:solidFill>
                  <a:srgbClr val="000000"/>
                </a:solidFill>
                <a:latin typeface="Times New Roman" pitchFamily="18" charset="0"/>
              </a:rPr>
              <a:t> aynı bölgeye bağlanmaz.</a:t>
            </a:r>
          </a:p>
          <a:p>
            <a:pPr eaLnBrk="1" hangingPunct="1">
              <a:buClr>
                <a:srgbClr val="FF0066"/>
              </a:buClr>
              <a:buFont typeface="Wingdings" pitchFamily="2" charset="2"/>
              <a:buChar char="§"/>
            </a:pPr>
            <a:r>
              <a:rPr lang="tr-TR" altLang="tr-TR" sz="2400" dirty="0" smtClean="0">
                <a:solidFill>
                  <a:srgbClr val="000000"/>
                </a:solidFill>
                <a:latin typeface="Times New Roman" pitchFamily="18" charset="0"/>
              </a:rPr>
              <a:t>Yarışmasız inhibitör  ya serbest enzime ya da ES kompleksine bağlanarak reaksiyonu yavaşlatır.</a:t>
            </a:r>
          </a:p>
          <a:p>
            <a:pPr eaLnBrk="1" hangingPunct="1">
              <a:buClr>
                <a:srgbClr val="FF0066"/>
              </a:buClr>
              <a:buFont typeface="Wingdings" pitchFamily="2" charset="2"/>
              <a:buChar char="§"/>
            </a:pPr>
            <a:r>
              <a:rPr lang="tr-TR" altLang="tr-TR" sz="2400" dirty="0" err="1" smtClean="0">
                <a:solidFill>
                  <a:srgbClr val="000000"/>
                </a:solidFill>
                <a:latin typeface="Times New Roman" pitchFamily="18" charset="0"/>
              </a:rPr>
              <a:t>Substrat</a:t>
            </a:r>
            <a:r>
              <a:rPr lang="tr-TR" altLang="tr-TR" sz="2400" dirty="0" smtClean="0">
                <a:solidFill>
                  <a:srgbClr val="000000"/>
                </a:solidFill>
                <a:latin typeface="Times New Roman" pitchFamily="18" charset="0"/>
              </a:rPr>
              <a:t> konsantrasyonu arttırılarak </a:t>
            </a:r>
            <a:r>
              <a:rPr lang="tr-TR" altLang="tr-TR" sz="2400" dirty="0" err="1" smtClean="0">
                <a:solidFill>
                  <a:srgbClr val="000000"/>
                </a:solidFill>
                <a:latin typeface="Times New Roman" pitchFamily="18" charset="0"/>
              </a:rPr>
              <a:t>inhibisyon</a:t>
            </a:r>
            <a:r>
              <a:rPr lang="tr-TR" altLang="tr-TR" sz="2400" dirty="0" smtClean="0">
                <a:solidFill>
                  <a:srgbClr val="000000"/>
                </a:solidFill>
                <a:latin typeface="Times New Roman" pitchFamily="18" charset="0"/>
              </a:rPr>
              <a:t> ortadan kaldırılamaz.</a:t>
            </a:r>
          </a:p>
          <a:p>
            <a:pPr eaLnBrk="1" hangingPunct="1">
              <a:buClr>
                <a:srgbClr val="FF0066"/>
              </a:buClr>
              <a:buFont typeface="Wingdings" pitchFamily="2" charset="2"/>
              <a:buNone/>
            </a:pPr>
            <a:r>
              <a:rPr lang="tr-TR" altLang="tr-TR" sz="2800" dirty="0" smtClean="0">
                <a:solidFill>
                  <a:srgbClr val="000000"/>
                </a:solidFill>
                <a:latin typeface="Times New Roman" pitchFamily="18" charset="0"/>
              </a:rPr>
              <a:t>    </a:t>
            </a:r>
          </a:p>
          <a:p>
            <a:pPr eaLnBrk="1" hangingPunct="1">
              <a:buClr>
                <a:srgbClr val="FF0066"/>
              </a:buClr>
              <a:buFont typeface="Wingdings" pitchFamily="2" charset="2"/>
              <a:buNone/>
            </a:pPr>
            <a:r>
              <a:rPr lang="tr-TR" altLang="tr-TR" sz="2800" dirty="0" smtClean="0">
                <a:solidFill>
                  <a:srgbClr val="000000"/>
                </a:solidFill>
                <a:latin typeface="Times New Roman" pitchFamily="18" charset="0"/>
              </a:rPr>
              <a:t>       E +S            ES            E +Ü      </a:t>
            </a:r>
            <a:r>
              <a:rPr lang="tr-TR" altLang="tr-TR" sz="2800" dirty="0" err="1" smtClean="0">
                <a:solidFill>
                  <a:srgbClr val="FF0066"/>
                </a:solidFill>
                <a:latin typeface="Times New Roman" pitchFamily="18" charset="0"/>
              </a:rPr>
              <a:t>Vmax</a:t>
            </a:r>
            <a:endParaRPr lang="tr-TR" altLang="tr-TR" sz="2800" dirty="0" smtClean="0">
              <a:solidFill>
                <a:srgbClr val="000000"/>
              </a:solidFill>
              <a:latin typeface="Times New Roman" pitchFamily="18" charset="0"/>
            </a:endParaRPr>
          </a:p>
          <a:p>
            <a:pPr eaLnBrk="1" hangingPunct="1">
              <a:buClr>
                <a:srgbClr val="FF0066"/>
              </a:buClr>
              <a:buFont typeface="Wingdings" pitchFamily="2" charset="2"/>
              <a:buNone/>
            </a:pPr>
            <a:r>
              <a:rPr lang="tr-TR" altLang="tr-TR" sz="2800" dirty="0" smtClean="0">
                <a:solidFill>
                  <a:srgbClr val="FF0066"/>
                </a:solidFill>
                <a:latin typeface="Times New Roman" pitchFamily="18" charset="0"/>
              </a:rPr>
              <a:t>.</a:t>
            </a:r>
            <a:r>
              <a:rPr lang="tr-TR" altLang="tr-TR" sz="2800" baseline="-25000" dirty="0" smtClean="0">
                <a:solidFill>
                  <a:srgbClr val="FF0066"/>
                </a:solidFill>
                <a:latin typeface="Times New Roman" pitchFamily="18" charset="0"/>
              </a:rPr>
              <a:t> </a:t>
            </a:r>
            <a:endParaRPr lang="tr-TR" altLang="tr-TR" sz="2800" dirty="0" smtClean="0">
              <a:solidFill>
                <a:srgbClr val="FF0066"/>
              </a:solidFill>
              <a:latin typeface="Times New Roman" pitchFamily="18" charset="0"/>
            </a:endParaRPr>
          </a:p>
          <a:p>
            <a:pPr>
              <a:buClr>
                <a:srgbClr val="FF0066"/>
              </a:buClr>
              <a:buNone/>
            </a:pPr>
            <a:r>
              <a:rPr lang="tr-TR" altLang="tr-TR" sz="2800" dirty="0" smtClean="0">
                <a:solidFill>
                  <a:srgbClr val="000000"/>
                </a:solidFill>
                <a:latin typeface="Times New Roman" pitchFamily="18" charset="0"/>
              </a:rPr>
              <a:t>     </a:t>
            </a:r>
            <a:r>
              <a:rPr lang="tr-TR" altLang="tr-TR" sz="2800" dirty="0" err="1" smtClean="0">
                <a:solidFill>
                  <a:srgbClr val="000000"/>
                </a:solidFill>
                <a:latin typeface="Times New Roman" pitchFamily="18" charset="0"/>
              </a:rPr>
              <a:t>E</a:t>
            </a:r>
            <a:r>
              <a:rPr lang="tr-TR" altLang="tr-TR" sz="2800" dirty="0" err="1" smtClean="0">
                <a:solidFill>
                  <a:srgbClr val="FF0066"/>
                </a:solidFill>
                <a:latin typeface="Times New Roman" pitchFamily="18" charset="0"/>
              </a:rPr>
              <a:t>I</a:t>
            </a:r>
            <a:r>
              <a:rPr lang="tr-TR" altLang="tr-TR" sz="2800" dirty="0" smtClean="0">
                <a:solidFill>
                  <a:srgbClr val="FF0066"/>
                </a:solidFill>
                <a:latin typeface="Times New Roman" pitchFamily="18" charset="0"/>
              </a:rPr>
              <a:t> </a:t>
            </a:r>
            <a:r>
              <a:rPr lang="tr-TR" altLang="tr-TR" sz="2800" dirty="0" smtClean="0">
                <a:solidFill>
                  <a:srgbClr val="000000"/>
                </a:solidFill>
                <a:latin typeface="Times New Roman" pitchFamily="18" charset="0"/>
              </a:rPr>
              <a:t>+ S          </a:t>
            </a:r>
            <a:r>
              <a:rPr lang="tr-TR" altLang="tr-TR" sz="2800" dirty="0" err="1" smtClean="0">
                <a:solidFill>
                  <a:srgbClr val="000000"/>
                </a:solidFill>
                <a:latin typeface="Times New Roman" pitchFamily="18" charset="0"/>
              </a:rPr>
              <a:t>E</a:t>
            </a:r>
            <a:r>
              <a:rPr lang="tr-TR" altLang="tr-TR" sz="2800" dirty="0" err="1" smtClean="0">
                <a:solidFill>
                  <a:srgbClr val="FF0000"/>
                </a:solidFill>
                <a:latin typeface="Times New Roman" pitchFamily="18" charset="0"/>
              </a:rPr>
              <a:t>I</a:t>
            </a:r>
            <a:r>
              <a:rPr lang="tr-TR" altLang="tr-TR" sz="2800" dirty="0" err="1" smtClean="0">
                <a:solidFill>
                  <a:srgbClr val="000000"/>
                </a:solidFill>
                <a:latin typeface="Times New Roman" pitchFamily="18" charset="0"/>
              </a:rPr>
              <a:t>S</a:t>
            </a:r>
            <a:r>
              <a:rPr lang="tr-TR" altLang="tr-TR" sz="2800" dirty="0" smtClean="0">
                <a:solidFill>
                  <a:srgbClr val="000000"/>
                </a:solidFill>
                <a:latin typeface="Times New Roman" pitchFamily="18" charset="0"/>
              </a:rPr>
              <a:t>            Ü              </a:t>
            </a:r>
            <a:r>
              <a:rPr lang="tr-TR" altLang="tr-TR" sz="2800" dirty="0" smtClean="0">
                <a:solidFill>
                  <a:srgbClr val="FF0066"/>
                </a:solidFill>
                <a:latin typeface="Times New Roman" pitchFamily="18" charset="0"/>
              </a:rPr>
              <a:t>K</a:t>
            </a:r>
            <a:r>
              <a:rPr lang="tr-TR" altLang="tr-TR" sz="2800" baseline="-25000" dirty="0" smtClean="0">
                <a:solidFill>
                  <a:srgbClr val="FF0066"/>
                </a:solidFill>
                <a:latin typeface="Times New Roman" pitchFamily="18" charset="0"/>
              </a:rPr>
              <a:t>m   </a:t>
            </a:r>
            <a:r>
              <a:rPr lang="tr-TR" altLang="tr-TR" sz="2800" dirty="0" smtClean="0">
                <a:solidFill>
                  <a:srgbClr val="FF0066"/>
                </a:solidFill>
                <a:latin typeface="Times New Roman" pitchFamily="18" charset="0"/>
              </a:rPr>
              <a:t>Değişmez</a:t>
            </a:r>
          </a:p>
          <a:p>
            <a:pPr>
              <a:buClr>
                <a:srgbClr val="FF0066"/>
              </a:buClr>
              <a:buNone/>
            </a:pPr>
            <a:endParaRPr lang="tr-TR" altLang="tr-TR" sz="2800" dirty="0" smtClean="0">
              <a:solidFill>
                <a:srgbClr val="FF0066"/>
              </a:solidFill>
              <a:latin typeface="Times New Roman" pitchFamily="18" charset="0"/>
            </a:endParaRPr>
          </a:p>
          <a:p>
            <a:pPr>
              <a:buClr>
                <a:srgbClr val="FF0066"/>
              </a:buClr>
              <a:buNone/>
            </a:pPr>
            <a:r>
              <a:rPr lang="tr-TR" altLang="tr-TR" sz="2800" b="1" dirty="0" smtClean="0">
                <a:solidFill>
                  <a:srgbClr val="FF0066"/>
                </a:solidFill>
                <a:latin typeface="Times New Roman" pitchFamily="18" charset="0"/>
              </a:rPr>
              <a:t>Bu </a:t>
            </a:r>
            <a:r>
              <a:rPr lang="tr-TR" altLang="tr-TR" sz="2800" b="1" dirty="0" err="1" smtClean="0">
                <a:solidFill>
                  <a:srgbClr val="FF0066"/>
                </a:solidFill>
                <a:latin typeface="Times New Roman" pitchFamily="18" charset="0"/>
              </a:rPr>
              <a:t>inhibisyon</a:t>
            </a:r>
            <a:r>
              <a:rPr lang="tr-TR" altLang="tr-TR" sz="2800" b="1" dirty="0" smtClean="0">
                <a:solidFill>
                  <a:srgbClr val="FF0066"/>
                </a:solidFill>
                <a:latin typeface="Times New Roman" pitchFamily="18" charset="0"/>
              </a:rPr>
              <a:t> tipinde K</a:t>
            </a:r>
            <a:r>
              <a:rPr lang="tr-TR" altLang="tr-TR" sz="2800" b="1" baseline="-25000" dirty="0" smtClean="0">
                <a:solidFill>
                  <a:srgbClr val="FF0066"/>
                </a:solidFill>
                <a:latin typeface="Times New Roman" pitchFamily="18" charset="0"/>
              </a:rPr>
              <a:t>m</a:t>
            </a:r>
            <a:r>
              <a:rPr lang="tr-TR" altLang="tr-TR" sz="2800" b="1" dirty="0" smtClean="0">
                <a:solidFill>
                  <a:srgbClr val="FF0066"/>
                </a:solidFill>
                <a:latin typeface="Times New Roman" pitchFamily="18" charset="0"/>
              </a:rPr>
              <a:t> değerinde bir değişiklik olmaz.</a:t>
            </a:r>
          </a:p>
          <a:p>
            <a:pPr>
              <a:buClr>
                <a:srgbClr val="FF0066"/>
              </a:buClr>
              <a:buNone/>
            </a:pPr>
            <a:r>
              <a:rPr lang="tr-TR" altLang="tr-TR" sz="2800" b="1" dirty="0" err="1" smtClean="0">
                <a:solidFill>
                  <a:srgbClr val="FF0066"/>
                </a:solidFill>
                <a:latin typeface="Times New Roman" pitchFamily="18" charset="0"/>
              </a:rPr>
              <a:t>V</a:t>
            </a:r>
            <a:r>
              <a:rPr lang="tr-TR" altLang="tr-TR" sz="2800" b="1" baseline="-25000" dirty="0" err="1" smtClean="0">
                <a:solidFill>
                  <a:srgbClr val="FF0066"/>
                </a:solidFill>
                <a:latin typeface="Times New Roman" pitchFamily="18" charset="0"/>
              </a:rPr>
              <a:t>max</a:t>
            </a:r>
            <a:r>
              <a:rPr lang="tr-TR" altLang="tr-TR" sz="2800" b="1" baseline="-25000" dirty="0" smtClean="0">
                <a:solidFill>
                  <a:srgbClr val="FF0066"/>
                </a:solidFill>
                <a:latin typeface="Times New Roman" pitchFamily="18" charset="0"/>
              </a:rPr>
              <a:t> </a:t>
            </a:r>
            <a:r>
              <a:rPr lang="tr-TR" altLang="tr-TR" sz="2800" b="1" dirty="0" smtClean="0">
                <a:solidFill>
                  <a:srgbClr val="FF0066"/>
                </a:solidFill>
                <a:latin typeface="Times New Roman" pitchFamily="18" charset="0"/>
              </a:rPr>
              <a:t> değeri değişir.</a:t>
            </a:r>
            <a:endParaRPr lang="tr-TR" altLang="tr-TR" sz="2800" b="1" dirty="0" smtClean="0">
              <a:solidFill>
                <a:srgbClr val="000000"/>
              </a:solidFill>
              <a:latin typeface="Times New Roman" pitchFamily="18" charset="0"/>
            </a:endParaRPr>
          </a:p>
          <a:p>
            <a:pPr eaLnBrk="1" hangingPunct="1">
              <a:buClr>
                <a:srgbClr val="FF0066"/>
              </a:buClr>
              <a:buFont typeface="Wingdings" pitchFamily="2" charset="2"/>
              <a:buNone/>
            </a:pPr>
            <a:r>
              <a:rPr lang="tr-TR" altLang="tr-TR" sz="2800" b="1" dirty="0" smtClean="0">
                <a:solidFill>
                  <a:srgbClr val="000000"/>
                </a:solidFill>
                <a:latin typeface="Times New Roman" pitchFamily="18" charset="0"/>
              </a:rPr>
              <a:t>  </a:t>
            </a:r>
          </a:p>
        </p:txBody>
      </p:sp>
      <p:sp>
        <p:nvSpPr>
          <p:cNvPr id="136195" name="Line 13"/>
          <p:cNvSpPr>
            <a:spLocks noChangeShapeType="1"/>
          </p:cNvSpPr>
          <p:nvPr/>
        </p:nvSpPr>
        <p:spPr bwMode="auto">
          <a:xfrm>
            <a:off x="1691680" y="2924944"/>
            <a:ext cx="682869" cy="0"/>
          </a:xfrm>
          <a:prstGeom prst="line">
            <a:avLst/>
          </a:prstGeom>
          <a:noFill/>
          <a:ln w="28575">
            <a:solidFill>
              <a:srgbClr val="0000FF"/>
            </a:solidFill>
            <a:round/>
            <a:headEnd/>
            <a:tailEnd type="triangle" w="med" len="med"/>
          </a:ln>
        </p:spPr>
        <p:txBody>
          <a:bodyPr/>
          <a:lstStyle/>
          <a:p>
            <a:endParaRPr lang="tr-TR"/>
          </a:p>
        </p:txBody>
      </p:sp>
      <p:sp>
        <p:nvSpPr>
          <p:cNvPr id="136196" name="Line 15"/>
          <p:cNvSpPr>
            <a:spLocks noChangeShapeType="1"/>
          </p:cNvSpPr>
          <p:nvPr/>
        </p:nvSpPr>
        <p:spPr bwMode="auto">
          <a:xfrm flipH="1">
            <a:off x="1619672" y="3068960"/>
            <a:ext cx="684334" cy="0"/>
          </a:xfrm>
          <a:prstGeom prst="line">
            <a:avLst/>
          </a:prstGeom>
          <a:noFill/>
          <a:ln w="34925">
            <a:solidFill>
              <a:srgbClr val="0000FF"/>
            </a:solidFill>
            <a:round/>
            <a:headEnd/>
            <a:tailEnd type="triangle" w="med" len="med"/>
          </a:ln>
        </p:spPr>
        <p:txBody>
          <a:bodyPr/>
          <a:lstStyle/>
          <a:p>
            <a:endParaRPr lang="tr-TR"/>
          </a:p>
        </p:txBody>
      </p:sp>
      <p:sp>
        <p:nvSpPr>
          <p:cNvPr id="136197" name="Line 16"/>
          <p:cNvSpPr>
            <a:spLocks noChangeShapeType="1"/>
          </p:cNvSpPr>
          <p:nvPr/>
        </p:nvSpPr>
        <p:spPr bwMode="auto">
          <a:xfrm>
            <a:off x="3059832" y="2996952"/>
            <a:ext cx="682869" cy="0"/>
          </a:xfrm>
          <a:prstGeom prst="line">
            <a:avLst/>
          </a:prstGeom>
          <a:noFill/>
          <a:ln w="31750">
            <a:solidFill>
              <a:srgbClr val="0000FF"/>
            </a:solidFill>
            <a:round/>
            <a:headEnd/>
            <a:tailEnd type="triangle" w="med" len="med"/>
          </a:ln>
        </p:spPr>
        <p:txBody>
          <a:bodyPr/>
          <a:lstStyle/>
          <a:p>
            <a:endParaRPr lang="tr-TR"/>
          </a:p>
        </p:txBody>
      </p:sp>
      <p:sp>
        <p:nvSpPr>
          <p:cNvPr id="136198" name="Line 22"/>
          <p:cNvSpPr>
            <a:spLocks noChangeShapeType="1"/>
          </p:cNvSpPr>
          <p:nvPr/>
        </p:nvSpPr>
        <p:spPr bwMode="auto">
          <a:xfrm>
            <a:off x="1115616" y="3212976"/>
            <a:ext cx="0" cy="503238"/>
          </a:xfrm>
          <a:prstGeom prst="line">
            <a:avLst/>
          </a:prstGeom>
          <a:noFill/>
          <a:ln w="31750">
            <a:solidFill>
              <a:srgbClr val="0000FF"/>
            </a:solidFill>
            <a:round/>
            <a:headEnd/>
            <a:tailEnd type="triangle" w="med" len="med"/>
          </a:ln>
        </p:spPr>
        <p:txBody>
          <a:bodyPr/>
          <a:lstStyle/>
          <a:p>
            <a:endParaRPr lang="tr-TR"/>
          </a:p>
        </p:txBody>
      </p:sp>
      <p:sp>
        <p:nvSpPr>
          <p:cNvPr id="136199" name="Line 23"/>
          <p:cNvSpPr>
            <a:spLocks noChangeShapeType="1"/>
          </p:cNvSpPr>
          <p:nvPr/>
        </p:nvSpPr>
        <p:spPr bwMode="auto">
          <a:xfrm flipV="1">
            <a:off x="971600" y="3212976"/>
            <a:ext cx="0" cy="503237"/>
          </a:xfrm>
          <a:prstGeom prst="line">
            <a:avLst/>
          </a:prstGeom>
          <a:noFill/>
          <a:ln w="31750">
            <a:solidFill>
              <a:srgbClr val="0000FF"/>
            </a:solidFill>
            <a:round/>
            <a:headEnd/>
            <a:tailEnd type="triangle" w="med" len="med"/>
          </a:ln>
        </p:spPr>
        <p:txBody>
          <a:bodyPr/>
          <a:lstStyle/>
          <a:p>
            <a:endParaRPr lang="tr-TR"/>
          </a:p>
        </p:txBody>
      </p:sp>
      <p:sp>
        <p:nvSpPr>
          <p:cNvPr id="136200" name="Text Box 24"/>
          <p:cNvSpPr txBox="1">
            <a:spLocks noChangeArrowheads="1"/>
          </p:cNvSpPr>
          <p:nvPr/>
        </p:nvSpPr>
        <p:spPr bwMode="auto">
          <a:xfrm>
            <a:off x="611560" y="3284984"/>
            <a:ext cx="1102940" cy="400110"/>
          </a:xfrm>
          <a:prstGeom prst="rect">
            <a:avLst/>
          </a:prstGeom>
          <a:noFill/>
          <a:ln w="9525">
            <a:noFill/>
            <a:miter lim="800000"/>
            <a:headEnd/>
            <a:tailEnd/>
          </a:ln>
        </p:spPr>
        <p:txBody>
          <a:bodyPr wrap="square">
            <a:spAutoFit/>
          </a:bodyPr>
          <a:lstStyle/>
          <a:p>
            <a:pPr algn="ctr"/>
            <a:r>
              <a:rPr lang="tr-TR" altLang="tr-TR" sz="2000" b="1" dirty="0">
                <a:solidFill>
                  <a:srgbClr val="FF0066"/>
                </a:solidFill>
                <a:latin typeface="Arial" pitchFamily="34" charset="0"/>
              </a:rPr>
              <a:t>     </a:t>
            </a:r>
            <a:r>
              <a:rPr lang="tr-TR" altLang="tr-TR" sz="2000" b="1" dirty="0" smtClean="0">
                <a:solidFill>
                  <a:srgbClr val="FF0066"/>
                </a:solidFill>
                <a:latin typeface="Arial" pitchFamily="34" charset="0"/>
              </a:rPr>
              <a:t>+ I</a:t>
            </a:r>
            <a:endParaRPr lang="tr-TR" altLang="tr-TR" sz="2000" b="1" dirty="0">
              <a:solidFill>
                <a:srgbClr val="FF0066"/>
              </a:solidFill>
              <a:latin typeface="Arial" pitchFamily="34" charset="0"/>
            </a:endParaRPr>
          </a:p>
        </p:txBody>
      </p:sp>
      <p:sp>
        <p:nvSpPr>
          <p:cNvPr id="136201" name="Line 26"/>
          <p:cNvSpPr>
            <a:spLocks noChangeShapeType="1"/>
          </p:cNvSpPr>
          <p:nvPr/>
        </p:nvSpPr>
        <p:spPr bwMode="auto">
          <a:xfrm>
            <a:off x="1547664" y="3861048"/>
            <a:ext cx="684334" cy="0"/>
          </a:xfrm>
          <a:prstGeom prst="line">
            <a:avLst/>
          </a:prstGeom>
          <a:noFill/>
          <a:ln w="31750">
            <a:solidFill>
              <a:srgbClr val="0000FF"/>
            </a:solidFill>
            <a:round/>
            <a:headEnd/>
            <a:tailEnd type="triangle" w="med" len="med"/>
          </a:ln>
        </p:spPr>
        <p:txBody>
          <a:bodyPr/>
          <a:lstStyle/>
          <a:p>
            <a:endParaRPr lang="tr-TR"/>
          </a:p>
        </p:txBody>
      </p:sp>
      <p:sp>
        <p:nvSpPr>
          <p:cNvPr id="136202" name="Line 27"/>
          <p:cNvSpPr>
            <a:spLocks noChangeShapeType="1"/>
          </p:cNvSpPr>
          <p:nvPr/>
        </p:nvSpPr>
        <p:spPr bwMode="auto">
          <a:xfrm flipH="1">
            <a:off x="1547664" y="4005064"/>
            <a:ext cx="606669" cy="0"/>
          </a:xfrm>
          <a:prstGeom prst="line">
            <a:avLst/>
          </a:prstGeom>
          <a:noFill/>
          <a:ln w="31750">
            <a:solidFill>
              <a:srgbClr val="0000FF"/>
            </a:solidFill>
            <a:round/>
            <a:headEnd/>
            <a:tailEnd type="triangle" w="med" len="med"/>
          </a:ln>
        </p:spPr>
        <p:txBody>
          <a:bodyPr/>
          <a:lstStyle/>
          <a:p>
            <a:endParaRPr lang="tr-TR"/>
          </a:p>
        </p:txBody>
      </p:sp>
      <p:sp>
        <p:nvSpPr>
          <p:cNvPr id="136203" name="Line 28"/>
          <p:cNvSpPr>
            <a:spLocks noChangeShapeType="1"/>
          </p:cNvSpPr>
          <p:nvPr/>
        </p:nvSpPr>
        <p:spPr bwMode="auto">
          <a:xfrm>
            <a:off x="2555776" y="3140968"/>
            <a:ext cx="0" cy="504057"/>
          </a:xfrm>
          <a:prstGeom prst="line">
            <a:avLst/>
          </a:prstGeom>
          <a:noFill/>
          <a:ln w="31750">
            <a:solidFill>
              <a:srgbClr val="0000FF"/>
            </a:solidFill>
            <a:round/>
            <a:headEnd/>
            <a:tailEnd type="triangle" w="med" len="med"/>
          </a:ln>
        </p:spPr>
        <p:txBody>
          <a:bodyPr/>
          <a:lstStyle/>
          <a:p>
            <a:endParaRPr lang="tr-TR"/>
          </a:p>
        </p:txBody>
      </p:sp>
      <p:sp>
        <p:nvSpPr>
          <p:cNvPr id="136204" name="Line 30"/>
          <p:cNvSpPr>
            <a:spLocks noChangeShapeType="1"/>
          </p:cNvSpPr>
          <p:nvPr/>
        </p:nvSpPr>
        <p:spPr bwMode="auto">
          <a:xfrm flipV="1">
            <a:off x="2699792" y="3140968"/>
            <a:ext cx="0" cy="503237"/>
          </a:xfrm>
          <a:prstGeom prst="line">
            <a:avLst/>
          </a:prstGeom>
          <a:noFill/>
          <a:ln w="31750">
            <a:solidFill>
              <a:srgbClr val="0000FF"/>
            </a:solidFill>
            <a:round/>
            <a:headEnd/>
            <a:tailEnd type="triangle" w="med" len="med"/>
          </a:ln>
        </p:spPr>
        <p:txBody>
          <a:bodyPr/>
          <a:lstStyle/>
          <a:p>
            <a:endParaRPr lang="tr-TR"/>
          </a:p>
        </p:txBody>
      </p:sp>
      <p:sp>
        <p:nvSpPr>
          <p:cNvPr id="136205" name="Text Box 31"/>
          <p:cNvSpPr txBox="1">
            <a:spLocks noChangeArrowheads="1"/>
          </p:cNvSpPr>
          <p:nvPr/>
        </p:nvSpPr>
        <p:spPr bwMode="auto">
          <a:xfrm>
            <a:off x="2483768" y="3284984"/>
            <a:ext cx="864096" cy="400110"/>
          </a:xfrm>
          <a:prstGeom prst="rect">
            <a:avLst/>
          </a:prstGeom>
          <a:noFill/>
          <a:ln w="9525">
            <a:noFill/>
            <a:miter lim="800000"/>
            <a:headEnd/>
            <a:tailEnd/>
          </a:ln>
        </p:spPr>
        <p:txBody>
          <a:bodyPr wrap="square">
            <a:spAutoFit/>
          </a:bodyPr>
          <a:lstStyle/>
          <a:p>
            <a:pPr algn="ctr"/>
            <a:r>
              <a:rPr lang="tr-TR" altLang="tr-TR" sz="2000" b="1" dirty="0">
                <a:solidFill>
                  <a:srgbClr val="FF0066"/>
                </a:solidFill>
                <a:latin typeface="Arial" pitchFamily="34" charset="0"/>
              </a:rPr>
              <a:t> </a:t>
            </a:r>
            <a:r>
              <a:rPr lang="tr-TR" altLang="tr-TR" sz="2000" b="1" dirty="0" smtClean="0">
                <a:solidFill>
                  <a:srgbClr val="FF0066"/>
                </a:solidFill>
                <a:latin typeface="Arial" pitchFamily="34" charset="0"/>
              </a:rPr>
              <a:t>+I</a:t>
            </a:r>
            <a:endParaRPr lang="tr-TR" altLang="tr-TR" sz="2000" b="1" dirty="0">
              <a:solidFill>
                <a:srgbClr val="FF0066"/>
              </a:solidFill>
              <a:latin typeface="Arial" pitchFamily="34" charset="0"/>
            </a:endParaRPr>
          </a:p>
        </p:txBody>
      </p:sp>
      <p:sp>
        <p:nvSpPr>
          <p:cNvPr id="136206" name="Line 33"/>
          <p:cNvSpPr>
            <a:spLocks noChangeShapeType="1"/>
          </p:cNvSpPr>
          <p:nvPr/>
        </p:nvSpPr>
        <p:spPr bwMode="auto">
          <a:xfrm>
            <a:off x="6300192" y="2852936"/>
            <a:ext cx="0" cy="360363"/>
          </a:xfrm>
          <a:prstGeom prst="line">
            <a:avLst/>
          </a:prstGeom>
          <a:noFill/>
          <a:ln w="34925">
            <a:solidFill>
              <a:srgbClr val="FF0000"/>
            </a:solidFill>
            <a:round/>
            <a:headEnd/>
            <a:tailEnd type="triangle" w="med" len="med"/>
          </a:ln>
        </p:spPr>
        <p:txBody>
          <a:bodyPr/>
          <a:lstStyle/>
          <a:p>
            <a:endParaRPr lang="tr-TR"/>
          </a:p>
        </p:txBody>
      </p:sp>
      <p:sp>
        <p:nvSpPr>
          <p:cNvPr id="136207" name="Line 35"/>
          <p:cNvSpPr>
            <a:spLocks noChangeShapeType="1"/>
          </p:cNvSpPr>
          <p:nvPr/>
        </p:nvSpPr>
        <p:spPr bwMode="auto">
          <a:xfrm>
            <a:off x="3059832" y="3933056"/>
            <a:ext cx="682869" cy="0"/>
          </a:xfrm>
          <a:prstGeom prst="line">
            <a:avLst/>
          </a:prstGeom>
          <a:noFill/>
          <a:ln w="31750">
            <a:solidFill>
              <a:srgbClr val="0000FF"/>
            </a:solidFill>
            <a:round/>
            <a:headEnd/>
            <a:tailEnd type="triangle" w="med" len="med"/>
          </a:ln>
        </p:spPr>
        <p:txBody>
          <a:bodyPr/>
          <a:lstStyle/>
          <a:p>
            <a:endParaRPr lang="tr-TR"/>
          </a:p>
        </p:txBody>
      </p:sp>
      <p:sp>
        <p:nvSpPr>
          <p:cNvPr id="136208" name="Line 36"/>
          <p:cNvSpPr>
            <a:spLocks noChangeShapeType="1"/>
          </p:cNvSpPr>
          <p:nvPr/>
        </p:nvSpPr>
        <p:spPr bwMode="auto">
          <a:xfrm>
            <a:off x="3203848" y="3789040"/>
            <a:ext cx="199292" cy="288925"/>
          </a:xfrm>
          <a:prstGeom prst="line">
            <a:avLst/>
          </a:prstGeom>
          <a:noFill/>
          <a:ln w="9525">
            <a:solidFill>
              <a:srgbClr val="FF0000"/>
            </a:solidFill>
            <a:round/>
            <a:headEnd/>
            <a:tailEnd/>
          </a:ln>
        </p:spPr>
        <p:txBody>
          <a:bodyPr/>
          <a:lstStyle/>
          <a:p>
            <a:endParaRPr lang="tr-TR"/>
          </a:p>
        </p:txBody>
      </p:sp>
      <p:sp>
        <p:nvSpPr>
          <p:cNvPr id="136209" name="Line 37"/>
          <p:cNvSpPr>
            <a:spLocks noChangeShapeType="1"/>
          </p:cNvSpPr>
          <p:nvPr/>
        </p:nvSpPr>
        <p:spPr bwMode="auto">
          <a:xfrm flipH="1">
            <a:off x="3131840" y="3789040"/>
            <a:ext cx="332643" cy="288925"/>
          </a:xfrm>
          <a:prstGeom prst="line">
            <a:avLst/>
          </a:prstGeom>
          <a:noFill/>
          <a:ln w="9525">
            <a:solidFill>
              <a:srgbClr val="FF0000"/>
            </a:solidFill>
            <a:round/>
            <a:headEnd/>
            <a:tailEnd/>
          </a:ln>
        </p:spPr>
        <p:txBody>
          <a:bodyPr/>
          <a:lstStyle/>
          <a:p>
            <a:endParaRPr lang="tr-T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3"/>
          <p:cNvSpPr>
            <a:spLocks noGrp="1" noChangeArrowheads="1"/>
          </p:cNvSpPr>
          <p:nvPr>
            <p:ph idx="1"/>
          </p:nvPr>
        </p:nvSpPr>
        <p:spPr>
          <a:xfrm>
            <a:off x="457200" y="260351"/>
            <a:ext cx="8229600" cy="5795963"/>
          </a:xfrm>
        </p:spPr>
        <p:txBody>
          <a:bodyPr/>
          <a:lstStyle/>
          <a:p>
            <a:pPr eaLnBrk="1" hangingPunct="1">
              <a:buFontTx/>
              <a:buNone/>
            </a:pPr>
            <a:endParaRPr lang="tr-TR" altLang="tr-TR" smtClean="0"/>
          </a:p>
        </p:txBody>
      </p:sp>
      <p:pic>
        <p:nvPicPr>
          <p:cNvPr id="137219" name="Picture 4"/>
          <p:cNvPicPr>
            <a:picLocks noChangeAspect="1" noChangeArrowheads="1"/>
          </p:cNvPicPr>
          <p:nvPr/>
        </p:nvPicPr>
        <p:blipFill>
          <a:blip r:embed="rId2" cstate="print"/>
          <a:srcRect/>
          <a:stretch>
            <a:fillRect/>
          </a:stretch>
        </p:blipFill>
        <p:spPr bwMode="auto">
          <a:xfrm>
            <a:off x="0" y="1"/>
            <a:ext cx="9144000" cy="6092826"/>
          </a:xfrm>
          <a:prstGeom prst="rect">
            <a:avLst/>
          </a:prstGeom>
          <a:noFill/>
          <a:ln w="9525">
            <a:noFill/>
            <a:miter lim="800000"/>
            <a:headEnd/>
            <a:tailEnd/>
          </a:ln>
        </p:spPr>
      </p:pic>
      <p:sp>
        <p:nvSpPr>
          <p:cNvPr id="137220" name="Text Box 5"/>
          <p:cNvSpPr txBox="1">
            <a:spLocks noChangeArrowheads="1"/>
          </p:cNvSpPr>
          <p:nvPr/>
        </p:nvSpPr>
        <p:spPr bwMode="auto">
          <a:xfrm>
            <a:off x="2820866" y="6062663"/>
            <a:ext cx="3984296" cy="523220"/>
          </a:xfrm>
          <a:prstGeom prst="rect">
            <a:avLst/>
          </a:prstGeom>
          <a:noFill/>
          <a:ln w="9525">
            <a:noFill/>
            <a:miter lim="800000"/>
            <a:headEnd/>
            <a:tailEnd/>
          </a:ln>
        </p:spPr>
        <p:txBody>
          <a:bodyPr wrap="none">
            <a:spAutoFit/>
          </a:bodyPr>
          <a:lstStyle/>
          <a:p>
            <a:pPr eaLnBrk="1" hangingPunct="1"/>
            <a:r>
              <a:rPr lang="tr-TR" altLang="tr-TR" sz="2800" b="1">
                <a:solidFill>
                  <a:srgbClr val="FF3399"/>
                </a:solidFill>
              </a:rPr>
              <a:t>Nonkompetitif İnhibisyon</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Line 2"/>
          <p:cNvSpPr>
            <a:spLocks noChangeShapeType="1"/>
          </p:cNvSpPr>
          <p:nvPr/>
        </p:nvSpPr>
        <p:spPr bwMode="auto">
          <a:xfrm>
            <a:off x="625720" y="2636838"/>
            <a:ext cx="3870080" cy="0"/>
          </a:xfrm>
          <a:prstGeom prst="line">
            <a:avLst/>
          </a:prstGeom>
          <a:noFill/>
          <a:ln w="41275">
            <a:solidFill>
              <a:srgbClr val="0000FF"/>
            </a:solidFill>
            <a:round/>
            <a:headEnd/>
            <a:tailEnd type="triangle" w="med" len="med"/>
          </a:ln>
        </p:spPr>
        <p:txBody>
          <a:bodyPr/>
          <a:lstStyle/>
          <a:p>
            <a:endParaRPr lang="tr-TR"/>
          </a:p>
        </p:txBody>
      </p:sp>
      <p:sp>
        <p:nvSpPr>
          <p:cNvPr id="138243" name="Freeform 3"/>
          <p:cNvSpPr>
            <a:spLocks/>
          </p:cNvSpPr>
          <p:nvPr/>
        </p:nvSpPr>
        <p:spPr bwMode="auto">
          <a:xfrm>
            <a:off x="625720" y="188913"/>
            <a:ext cx="3947746" cy="2482850"/>
          </a:xfrm>
          <a:custGeom>
            <a:avLst/>
            <a:gdLst>
              <a:gd name="T0" fmla="*/ 0 w 2359"/>
              <a:gd name="T1" fmla="*/ 2147483647 h 1564"/>
              <a:gd name="T2" fmla="*/ 2147483647 w 2359"/>
              <a:gd name="T3" fmla="*/ 2147483647 h 1564"/>
              <a:gd name="T4" fmla="*/ 2147483647 w 2359"/>
              <a:gd name="T5" fmla="*/ 2147483647 h 1564"/>
              <a:gd name="T6" fmla="*/ 0 60000 65536"/>
              <a:gd name="T7" fmla="*/ 0 60000 65536"/>
              <a:gd name="T8" fmla="*/ 0 60000 65536"/>
              <a:gd name="T9" fmla="*/ 0 w 2359"/>
              <a:gd name="T10" fmla="*/ 0 h 1564"/>
              <a:gd name="T11" fmla="*/ 2359 w 2359"/>
              <a:gd name="T12" fmla="*/ 1564 h 1564"/>
            </a:gdLst>
            <a:ahLst/>
            <a:cxnLst>
              <a:cxn ang="T6">
                <a:pos x="T0" y="T1"/>
              </a:cxn>
              <a:cxn ang="T7">
                <a:pos x="T2" y="T3"/>
              </a:cxn>
              <a:cxn ang="T8">
                <a:pos x="T4" y="T5"/>
              </a:cxn>
            </a:cxnLst>
            <a:rect l="T9" t="T10" r="T11" b="T12"/>
            <a:pathLst>
              <a:path w="2359" h="1564">
                <a:moveTo>
                  <a:pt x="0" y="1564"/>
                </a:moveTo>
                <a:cubicBezTo>
                  <a:pt x="302" y="1031"/>
                  <a:pt x="605" y="498"/>
                  <a:pt x="998" y="249"/>
                </a:cubicBezTo>
                <a:cubicBezTo>
                  <a:pt x="1391" y="0"/>
                  <a:pt x="2125" y="98"/>
                  <a:pt x="2359" y="68"/>
                </a:cubicBezTo>
              </a:path>
            </a:pathLst>
          </a:custGeom>
          <a:noFill/>
          <a:ln w="41275">
            <a:solidFill>
              <a:srgbClr val="000000"/>
            </a:solidFill>
            <a:round/>
            <a:headEnd/>
            <a:tailEnd/>
          </a:ln>
        </p:spPr>
        <p:txBody>
          <a:bodyPr/>
          <a:lstStyle/>
          <a:p>
            <a:endParaRPr lang="tr-TR"/>
          </a:p>
        </p:txBody>
      </p:sp>
      <p:sp>
        <p:nvSpPr>
          <p:cNvPr id="138244" name="Line 4"/>
          <p:cNvSpPr>
            <a:spLocks noChangeShapeType="1"/>
          </p:cNvSpPr>
          <p:nvPr/>
        </p:nvSpPr>
        <p:spPr bwMode="auto">
          <a:xfrm flipV="1">
            <a:off x="622789" y="44450"/>
            <a:ext cx="76200" cy="2636838"/>
          </a:xfrm>
          <a:prstGeom prst="line">
            <a:avLst/>
          </a:prstGeom>
          <a:noFill/>
          <a:ln w="44450">
            <a:solidFill>
              <a:srgbClr val="0000FF"/>
            </a:solidFill>
            <a:round/>
            <a:headEnd/>
            <a:tailEnd type="triangle" w="med" len="med"/>
          </a:ln>
        </p:spPr>
        <p:txBody>
          <a:bodyPr/>
          <a:lstStyle/>
          <a:p>
            <a:endParaRPr lang="tr-TR"/>
          </a:p>
        </p:txBody>
      </p:sp>
      <p:sp>
        <p:nvSpPr>
          <p:cNvPr id="138245" name="Line 6"/>
          <p:cNvSpPr>
            <a:spLocks noChangeShapeType="1"/>
          </p:cNvSpPr>
          <p:nvPr/>
        </p:nvSpPr>
        <p:spPr bwMode="auto">
          <a:xfrm>
            <a:off x="625720" y="1557338"/>
            <a:ext cx="684334" cy="0"/>
          </a:xfrm>
          <a:prstGeom prst="line">
            <a:avLst/>
          </a:prstGeom>
          <a:noFill/>
          <a:ln w="31750">
            <a:solidFill>
              <a:srgbClr val="000000"/>
            </a:solidFill>
            <a:prstDash val="sysDot"/>
            <a:round/>
            <a:headEnd/>
            <a:tailEnd/>
          </a:ln>
        </p:spPr>
        <p:txBody>
          <a:bodyPr/>
          <a:lstStyle/>
          <a:p>
            <a:endParaRPr lang="tr-TR"/>
          </a:p>
        </p:txBody>
      </p:sp>
      <p:sp>
        <p:nvSpPr>
          <p:cNvPr id="138246" name="Line 7"/>
          <p:cNvSpPr>
            <a:spLocks noChangeShapeType="1"/>
          </p:cNvSpPr>
          <p:nvPr/>
        </p:nvSpPr>
        <p:spPr bwMode="auto">
          <a:xfrm>
            <a:off x="1310054" y="1557338"/>
            <a:ext cx="0" cy="1079500"/>
          </a:xfrm>
          <a:prstGeom prst="line">
            <a:avLst/>
          </a:prstGeom>
          <a:noFill/>
          <a:ln w="31750">
            <a:solidFill>
              <a:srgbClr val="000000"/>
            </a:solidFill>
            <a:prstDash val="sysDot"/>
            <a:round/>
            <a:headEnd/>
            <a:tailEnd type="triangle" w="med" len="med"/>
          </a:ln>
        </p:spPr>
        <p:txBody>
          <a:bodyPr/>
          <a:lstStyle/>
          <a:p>
            <a:endParaRPr lang="tr-TR"/>
          </a:p>
        </p:txBody>
      </p:sp>
      <p:sp>
        <p:nvSpPr>
          <p:cNvPr id="138247" name="Text Box 10"/>
          <p:cNvSpPr txBox="1">
            <a:spLocks noChangeArrowheads="1"/>
          </p:cNvSpPr>
          <p:nvPr/>
        </p:nvSpPr>
        <p:spPr bwMode="auto">
          <a:xfrm>
            <a:off x="983274" y="2651126"/>
            <a:ext cx="526106" cy="369332"/>
          </a:xfrm>
          <a:prstGeom prst="rect">
            <a:avLst/>
          </a:prstGeom>
          <a:noFill/>
          <a:ln w="9525">
            <a:noFill/>
            <a:miter lim="800000"/>
            <a:headEnd/>
            <a:tailEnd/>
          </a:ln>
        </p:spPr>
        <p:txBody>
          <a:bodyPr wrap="none">
            <a:spAutoFit/>
          </a:bodyPr>
          <a:lstStyle/>
          <a:p>
            <a:pPr eaLnBrk="1" hangingPunct="1"/>
            <a:r>
              <a:rPr lang="tr-TR" altLang="tr-TR" sz="1800" b="1">
                <a:solidFill>
                  <a:srgbClr val="000000"/>
                </a:solidFill>
                <a:latin typeface="Verdana" pitchFamily="34" charset="0"/>
              </a:rPr>
              <a:t>K</a:t>
            </a:r>
            <a:r>
              <a:rPr lang="tr-TR" altLang="tr-TR" sz="1800" b="1" baseline="-25000">
                <a:solidFill>
                  <a:srgbClr val="000000"/>
                </a:solidFill>
                <a:latin typeface="Verdana" pitchFamily="34" charset="0"/>
              </a:rPr>
              <a:t>m</a:t>
            </a:r>
            <a:endParaRPr lang="tr-TR" altLang="tr-TR" sz="1800" b="1">
              <a:solidFill>
                <a:srgbClr val="000000"/>
              </a:solidFill>
              <a:latin typeface="Verdana" pitchFamily="34" charset="0"/>
            </a:endParaRPr>
          </a:p>
        </p:txBody>
      </p:sp>
      <p:sp>
        <p:nvSpPr>
          <p:cNvPr id="138248" name="Text Box 12"/>
          <p:cNvSpPr txBox="1">
            <a:spLocks noChangeArrowheads="1"/>
          </p:cNvSpPr>
          <p:nvPr/>
        </p:nvSpPr>
        <p:spPr bwMode="auto">
          <a:xfrm>
            <a:off x="2771042" y="1268414"/>
            <a:ext cx="1872965" cy="338554"/>
          </a:xfrm>
          <a:prstGeom prst="rect">
            <a:avLst/>
          </a:prstGeom>
          <a:noFill/>
          <a:ln w="9525">
            <a:noFill/>
            <a:miter lim="800000"/>
            <a:headEnd/>
            <a:tailEnd/>
          </a:ln>
        </p:spPr>
        <p:txBody>
          <a:bodyPr wrap="square">
            <a:spAutoFit/>
          </a:bodyPr>
          <a:lstStyle/>
          <a:p>
            <a:pPr eaLnBrk="1" hangingPunct="1"/>
            <a:r>
              <a:rPr lang="tr-TR" altLang="tr-TR" sz="1600" b="1" dirty="0" smtClean="0">
                <a:solidFill>
                  <a:srgbClr val="FF0000"/>
                </a:solidFill>
                <a:latin typeface="Verdana" pitchFamily="34" charset="0"/>
              </a:rPr>
              <a:t>İnhibitör var </a:t>
            </a:r>
            <a:endParaRPr lang="tr-TR" altLang="tr-TR" sz="1600" b="1" dirty="0">
              <a:solidFill>
                <a:srgbClr val="FF0000"/>
              </a:solidFill>
              <a:latin typeface="Verdana" pitchFamily="34" charset="0"/>
            </a:endParaRPr>
          </a:p>
        </p:txBody>
      </p:sp>
      <p:sp>
        <p:nvSpPr>
          <p:cNvPr id="138249" name="Line 13"/>
          <p:cNvSpPr>
            <a:spLocks noChangeShapeType="1"/>
          </p:cNvSpPr>
          <p:nvPr/>
        </p:nvSpPr>
        <p:spPr bwMode="auto">
          <a:xfrm>
            <a:off x="2494085" y="1341439"/>
            <a:ext cx="227135" cy="217487"/>
          </a:xfrm>
          <a:prstGeom prst="line">
            <a:avLst/>
          </a:prstGeom>
          <a:noFill/>
          <a:ln w="25400">
            <a:solidFill>
              <a:srgbClr val="FF0000"/>
            </a:solidFill>
            <a:round/>
            <a:headEnd/>
            <a:tailEnd type="triangle" w="med" len="med"/>
          </a:ln>
        </p:spPr>
        <p:txBody>
          <a:bodyPr/>
          <a:lstStyle/>
          <a:p>
            <a:endParaRPr lang="tr-TR"/>
          </a:p>
        </p:txBody>
      </p:sp>
      <p:sp>
        <p:nvSpPr>
          <p:cNvPr id="138250" name="Text Box 14"/>
          <p:cNvSpPr txBox="1">
            <a:spLocks noChangeArrowheads="1"/>
          </p:cNvSpPr>
          <p:nvPr/>
        </p:nvSpPr>
        <p:spPr bwMode="auto">
          <a:xfrm>
            <a:off x="1515208" y="85725"/>
            <a:ext cx="1693092" cy="338554"/>
          </a:xfrm>
          <a:prstGeom prst="rect">
            <a:avLst/>
          </a:prstGeom>
          <a:noFill/>
          <a:ln w="9525">
            <a:noFill/>
            <a:miter lim="800000"/>
            <a:headEnd/>
            <a:tailEnd/>
          </a:ln>
        </p:spPr>
        <p:txBody>
          <a:bodyPr wrap="none">
            <a:spAutoFit/>
          </a:bodyPr>
          <a:lstStyle/>
          <a:p>
            <a:pPr eaLnBrk="1" hangingPunct="1"/>
            <a:r>
              <a:rPr lang="tr-TR" altLang="tr-TR" sz="1600" b="1" dirty="0" smtClean="0">
                <a:solidFill>
                  <a:srgbClr val="000000"/>
                </a:solidFill>
                <a:latin typeface="Verdana" pitchFamily="34" charset="0"/>
              </a:rPr>
              <a:t>İnhibitör yok</a:t>
            </a:r>
            <a:endParaRPr lang="tr-TR" altLang="tr-TR" sz="1600" b="1" dirty="0">
              <a:solidFill>
                <a:srgbClr val="000000"/>
              </a:solidFill>
              <a:latin typeface="Verdana" pitchFamily="34" charset="0"/>
            </a:endParaRPr>
          </a:p>
        </p:txBody>
      </p:sp>
      <p:sp>
        <p:nvSpPr>
          <p:cNvPr id="138251" name="Line 15"/>
          <p:cNvSpPr>
            <a:spLocks noChangeShapeType="1"/>
          </p:cNvSpPr>
          <p:nvPr/>
        </p:nvSpPr>
        <p:spPr bwMode="auto">
          <a:xfrm flipH="1" flipV="1">
            <a:off x="1840524" y="404814"/>
            <a:ext cx="227135" cy="287337"/>
          </a:xfrm>
          <a:prstGeom prst="line">
            <a:avLst/>
          </a:prstGeom>
          <a:noFill/>
          <a:ln w="25400">
            <a:solidFill>
              <a:srgbClr val="000000"/>
            </a:solidFill>
            <a:round/>
            <a:headEnd/>
            <a:tailEnd type="triangle" w="med" len="med"/>
          </a:ln>
        </p:spPr>
        <p:txBody>
          <a:bodyPr/>
          <a:lstStyle/>
          <a:p>
            <a:endParaRPr lang="tr-TR"/>
          </a:p>
        </p:txBody>
      </p:sp>
      <p:sp>
        <p:nvSpPr>
          <p:cNvPr id="138252" name="Text Box 16"/>
          <p:cNvSpPr txBox="1">
            <a:spLocks noChangeArrowheads="1"/>
          </p:cNvSpPr>
          <p:nvPr/>
        </p:nvSpPr>
        <p:spPr bwMode="auto">
          <a:xfrm>
            <a:off x="-396552" y="1340768"/>
            <a:ext cx="1227426" cy="369332"/>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00"/>
                </a:solidFill>
                <a:latin typeface="Verdana" pitchFamily="34" charset="0"/>
              </a:rPr>
              <a:t> </a:t>
            </a:r>
            <a:r>
              <a:rPr lang="tr-TR" altLang="tr-TR" sz="1800" b="1" dirty="0" err="1" smtClean="0">
                <a:solidFill>
                  <a:srgbClr val="000000"/>
                </a:solidFill>
                <a:latin typeface="Verdana" pitchFamily="34" charset="0"/>
              </a:rPr>
              <a:t>V</a:t>
            </a:r>
            <a:r>
              <a:rPr lang="tr-TR" altLang="tr-TR" sz="1800" b="1" baseline="-25000" dirty="0" err="1" smtClean="0">
                <a:solidFill>
                  <a:srgbClr val="000000"/>
                </a:solidFill>
                <a:latin typeface="Verdana" pitchFamily="34" charset="0"/>
              </a:rPr>
              <a:t>max</a:t>
            </a:r>
            <a:r>
              <a:rPr lang="tr-TR" altLang="tr-TR" sz="1800" b="1" dirty="0" smtClean="0">
                <a:solidFill>
                  <a:srgbClr val="000000"/>
                </a:solidFill>
                <a:latin typeface="Verdana" pitchFamily="34" charset="0"/>
              </a:rPr>
              <a:t>/2</a:t>
            </a:r>
            <a:endParaRPr lang="tr-TR" altLang="tr-TR" sz="1800" b="1" dirty="0">
              <a:solidFill>
                <a:srgbClr val="000000"/>
              </a:solidFill>
              <a:latin typeface="Verdana" pitchFamily="34" charset="0"/>
            </a:endParaRPr>
          </a:p>
        </p:txBody>
      </p:sp>
      <p:sp>
        <p:nvSpPr>
          <p:cNvPr id="138254" name="Line 18"/>
          <p:cNvSpPr>
            <a:spLocks noChangeShapeType="1"/>
          </p:cNvSpPr>
          <p:nvPr/>
        </p:nvSpPr>
        <p:spPr bwMode="auto">
          <a:xfrm flipV="1">
            <a:off x="691662" y="333375"/>
            <a:ext cx="2494085" cy="71438"/>
          </a:xfrm>
          <a:prstGeom prst="line">
            <a:avLst/>
          </a:prstGeom>
          <a:noFill/>
          <a:ln w="41275">
            <a:solidFill>
              <a:srgbClr val="000000"/>
            </a:solidFill>
            <a:prstDash val="sysDot"/>
            <a:round/>
            <a:headEnd/>
            <a:tailEnd/>
          </a:ln>
        </p:spPr>
        <p:txBody>
          <a:bodyPr/>
          <a:lstStyle/>
          <a:p>
            <a:endParaRPr lang="tr-TR"/>
          </a:p>
        </p:txBody>
      </p:sp>
      <p:sp>
        <p:nvSpPr>
          <p:cNvPr id="138255" name="Text Box 19"/>
          <p:cNvSpPr txBox="1">
            <a:spLocks noChangeArrowheads="1"/>
          </p:cNvSpPr>
          <p:nvPr/>
        </p:nvSpPr>
        <p:spPr bwMode="auto">
          <a:xfrm>
            <a:off x="0" y="188913"/>
            <a:ext cx="762000" cy="366712"/>
          </a:xfrm>
          <a:prstGeom prst="rect">
            <a:avLst/>
          </a:prstGeom>
          <a:noFill/>
          <a:ln w="9525">
            <a:noFill/>
            <a:miter lim="800000"/>
            <a:headEnd/>
            <a:tailEnd/>
          </a:ln>
        </p:spPr>
        <p:txBody>
          <a:bodyPr>
            <a:spAutoFit/>
          </a:bodyPr>
          <a:lstStyle/>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p:txBody>
      </p:sp>
      <p:sp>
        <p:nvSpPr>
          <p:cNvPr id="138256" name="Text Box 20"/>
          <p:cNvSpPr txBox="1">
            <a:spLocks noChangeArrowheads="1"/>
          </p:cNvSpPr>
          <p:nvPr/>
        </p:nvSpPr>
        <p:spPr bwMode="auto">
          <a:xfrm>
            <a:off x="4363916" y="2565401"/>
            <a:ext cx="690197" cy="366713"/>
          </a:xfrm>
          <a:prstGeom prst="rect">
            <a:avLst/>
          </a:prstGeom>
          <a:noFill/>
          <a:ln w="9525">
            <a:noFill/>
            <a:miter lim="800000"/>
            <a:headEnd/>
            <a:tailEnd/>
          </a:ln>
        </p:spPr>
        <p:txBody>
          <a:bodyPr>
            <a:spAutoFit/>
          </a:bodyPr>
          <a:lstStyle/>
          <a:p>
            <a:pPr eaLnBrk="1" hangingPunct="1"/>
            <a:r>
              <a:rPr lang="en-US" altLang="tr-TR" sz="1800" b="1">
                <a:solidFill>
                  <a:srgbClr val="0000FF"/>
                </a:solidFill>
                <a:latin typeface="Verdana" pitchFamily="34" charset="0"/>
              </a:rPr>
              <a:t>[</a:t>
            </a:r>
            <a:r>
              <a:rPr lang="tr-TR" altLang="tr-TR" sz="1800" b="1">
                <a:solidFill>
                  <a:srgbClr val="0000FF"/>
                </a:solidFill>
                <a:latin typeface="Verdana" pitchFamily="34" charset="0"/>
              </a:rPr>
              <a:t>S</a:t>
            </a:r>
            <a:r>
              <a:rPr lang="en-US" altLang="tr-TR" sz="1800" b="1">
                <a:solidFill>
                  <a:srgbClr val="0000FF"/>
                </a:solidFill>
                <a:latin typeface="Verdana" pitchFamily="34" charset="0"/>
              </a:rPr>
              <a:t>]</a:t>
            </a:r>
          </a:p>
        </p:txBody>
      </p:sp>
      <p:sp>
        <p:nvSpPr>
          <p:cNvPr id="138257" name="Line 21"/>
          <p:cNvSpPr>
            <a:spLocks noChangeShapeType="1"/>
          </p:cNvSpPr>
          <p:nvPr/>
        </p:nvSpPr>
        <p:spPr bwMode="auto">
          <a:xfrm flipV="1">
            <a:off x="4848958" y="3716338"/>
            <a:ext cx="68873" cy="2520950"/>
          </a:xfrm>
          <a:prstGeom prst="line">
            <a:avLst/>
          </a:prstGeom>
          <a:noFill/>
          <a:ln w="34925">
            <a:solidFill>
              <a:srgbClr val="0000FF"/>
            </a:solidFill>
            <a:round/>
            <a:headEnd/>
            <a:tailEnd/>
          </a:ln>
        </p:spPr>
        <p:txBody>
          <a:bodyPr/>
          <a:lstStyle/>
          <a:p>
            <a:endParaRPr lang="tr-TR"/>
          </a:p>
        </p:txBody>
      </p:sp>
      <p:sp>
        <p:nvSpPr>
          <p:cNvPr id="138258" name="Line 22"/>
          <p:cNvSpPr>
            <a:spLocks noChangeShapeType="1"/>
          </p:cNvSpPr>
          <p:nvPr/>
        </p:nvSpPr>
        <p:spPr bwMode="auto">
          <a:xfrm>
            <a:off x="3256085" y="6237288"/>
            <a:ext cx="5196254" cy="0"/>
          </a:xfrm>
          <a:prstGeom prst="line">
            <a:avLst/>
          </a:prstGeom>
          <a:noFill/>
          <a:ln w="31750">
            <a:solidFill>
              <a:srgbClr val="0000FF"/>
            </a:solidFill>
            <a:round/>
            <a:headEnd/>
            <a:tailEnd/>
          </a:ln>
        </p:spPr>
        <p:txBody>
          <a:bodyPr/>
          <a:lstStyle/>
          <a:p>
            <a:endParaRPr lang="tr-TR"/>
          </a:p>
        </p:txBody>
      </p:sp>
      <p:sp>
        <p:nvSpPr>
          <p:cNvPr id="138259" name="Line 23"/>
          <p:cNvSpPr>
            <a:spLocks noChangeShapeType="1"/>
          </p:cNvSpPr>
          <p:nvPr/>
        </p:nvSpPr>
        <p:spPr bwMode="auto">
          <a:xfrm flipV="1">
            <a:off x="3672254" y="5013326"/>
            <a:ext cx="4155831" cy="1223963"/>
          </a:xfrm>
          <a:prstGeom prst="line">
            <a:avLst/>
          </a:prstGeom>
          <a:noFill/>
          <a:ln w="28575">
            <a:solidFill>
              <a:srgbClr val="000000"/>
            </a:solidFill>
            <a:round/>
            <a:headEnd/>
            <a:tailEnd/>
          </a:ln>
        </p:spPr>
        <p:txBody>
          <a:bodyPr/>
          <a:lstStyle/>
          <a:p>
            <a:endParaRPr lang="tr-TR"/>
          </a:p>
        </p:txBody>
      </p:sp>
      <p:sp>
        <p:nvSpPr>
          <p:cNvPr id="138260" name="Line 24"/>
          <p:cNvSpPr>
            <a:spLocks noChangeShapeType="1"/>
          </p:cNvSpPr>
          <p:nvPr/>
        </p:nvSpPr>
        <p:spPr bwMode="auto">
          <a:xfrm flipV="1">
            <a:off x="3739662" y="3933826"/>
            <a:ext cx="2771043" cy="2232025"/>
          </a:xfrm>
          <a:prstGeom prst="line">
            <a:avLst/>
          </a:prstGeom>
          <a:noFill/>
          <a:ln w="31750">
            <a:solidFill>
              <a:srgbClr val="FF0000"/>
            </a:solidFill>
            <a:prstDash val="sysDot"/>
            <a:round/>
            <a:headEnd/>
            <a:tailEnd/>
          </a:ln>
        </p:spPr>
        <p:txBody>
          <a:bodyPr/>
          <a:lstStyle/>
          <a:p>
            <a:endParaRPr lang="tr-TR"/>
          </a:p>
        </p:txBody>
      </p:sp>
      <p:sp>
        <p:nvSpPr>
          <p:cNvPr id="138261" name="Text Box 25"/>
          <p:cNvSpPr txBox="1">
            <a:spLocks noChangeArrowheads="1"/>
          </p:cNvSpPr>
          <p:nvPr/>
        </p:nvSpPr>
        <p:spPr bwMode="auto">
          <a:xfrm>
            <a:off x="5220072" y="3645024"/>
            <a:ext cx="1952913" cy="338554"/>
          </a:xfrm>
          <a:prstGeom prst="rect">
            <a:avLst/>
          </a:prstGeom>
          <a:noFill/>
          <a:ln w="9525">
            <a:noFill/>
            <a:miter lim="800000"/>
            <a:headEnd/>
            <a:tailEnd/>
          </a:ln>
        </p:spPr>
        <p:txBody>
          <a:bodyPr wrap="square">
            <a:spAutoFit/>
          </a:bodyPr>
          <a:lstStyle/>
          <a:p>
            <a:pPr eaLnBrk="1" hangingPunct="1"/>
            <a:r>
              <a:rPr lang="tr-TR" altLang="tr-TR" sz="1600" b="1" dirty="0" smtClean="0">
                <a:solidFill>
                  <a:srgbClr val="FF0000"/>
                </a:solidFill>
                <a:latin typeface="Verdana" pitchFamily="34" charset="0"/>
              </a:rPr>
              <a:t>İnhibitör var </a:t>
            </a:r>
            <a:endParaRPr lang="tr-TR" altLang="tr-TR" sz="1600" b="1" dirty="0">
              <a:solidFill>
                <a:srgbClr val="FF0000"/>
              </a:solidFill>
              <a:latin typeface="Verdana" pitchFamily="34" charset="0"/>
            </a:endParaRPr>
          </a:p>
        </p:txBody>
      </p:sp>
      <p:sp>
        <p:nvSpPr>
          <p:cNvPr id="138262" name="Line 26"/>
          <p:cNvSpPr>
            <a:spLocks noChangeShapeType="1"/>
          </p:cNvSpPr>
          <p:nvPr/>
        </p:nvSpPr>
        <p:spPr bwMode="auto">
          <a:xfrm flipH="1" flipV="1">
            <a:off x="5542085" y="4005263"/>
            <a:ext cx="345831" cy="360362"/>
          </a:xfrm>
          <a:prstGeom prst="line">
            <a:avLst/>
          </a:prstGeom>
          <a:noFill/>
          <a:ln w="25400">
            <a:solidFill>
              <a:srgbClr val="FF0000"/>
            </a:solidFill>
            <a:round/>
            <a:headEnd/>
            <a:tailEnd type="triangle" w="med" len="med"/>
          </a:ln>
        </p:spPr>
        <p:txBody>
          <a:bodyPr/>
          <a:lstStyle/>
          <a:p>
            <a:endParaRPr lang="tr-TR"/>
          </a:p>
        </p:txBody>
      </p:sp>
      <p:sp>
        <p:nvSpPr>
          <p:cNvPr id="138263" name="Text Box 30"/>
          <p:cNvSpPr txBox="1">
            <a:spLocks noChangeArrowheads="1"/>
          </p:cNvSpPr>
          <p:nvPr/>
        </p:nvSpPr>
        <p:spPr bwMode="auto">
          <a:xfrm>
            <a:off x="6353908" y="5557838"/>
            <a:ext cx="1693092" cy="338554"/>
          </a:xfrm>
          <a:prstGeom prst="rect">
            <a:avLst/>
          </a:prstGeom>
          <a:noFill/>
          <a:ln w="9525">
            <a:noFill/>
            <a:miter lim="800000"/>
            <a:headEnd/>
            <a:tailEnd/>
          </a:ln>
        </p:spPr>
        <p:txBody>
          <a:bodyPr wrap="none">
            <a:spAutoFit/>
          </a:bodyPr>
          <a:lstStyle/>
          <a:p>
            <a:pPr eaLnBrk="1" hangingPunct="1"/>
            <a:r>
              <a:rPr lang="tr-TR" altLang="tr-TR" sz="1600" b="1" dirty="0" smtClean="0">
                <a:solidFill>
                  <a:srgbClr val="000000"/>
                </a:solidFill>
                <a:latin typeface="Verdana" pitchFamily="34" charset="0"/>
              </a:rPr>
              <a:t>İnhibitör yok</a:t>
            </a:r>
            <a:endParaRPr lang="tr-TR" altLang="tr-TR" sz="1600" b="1" dirty="0">
              <a:solidFill>
                <a:srgbClr val="000000"/>
              </a:solidFill>
              <a:latin typeface="Verdana" pitchFamily="34" charset="0"/>
            </a:endParaRPr>
          </a:p>
        </p:txBody>
      </p:sp>
      <p:sp>
        <p:nvSpPr>
          <p:cNvPr id="138264" name="Line 31"/>
          <p:cNvSpPr>
            <a:spLocks noChangeShapeType="1"/>
          </p:cNvSpPr>
          <p:nvPr/>
        </p:nvSpPr>
        <p:spPr bwMode="auto">
          <a:xfrm>
            <a:off x="6512169" y="5445125"/>
            <a:ext cx="345831" cy="215900"/>
          </a:xfrm>
          <a:prstGeom prst="line">
            <a:avLst/>
          </a:prstGeom>
          <a:noFill/>
          <a:ln w="22225">
            <a:solidFill>
              <a:srgbClr val="000000"/>
            </a:solidFill>
            <a:round/>
            <a:headEnd/>
            <a:tailEnd type="triangle" w="med" len="med"/>
          </a:ln>
        </p:spPr>
        <p:txBody>
          <a:bodyPr/>
          <a:lstStyle/>
          <a:p>
            <a:endParaRPr lang="tr-TR"/>
          </a:p>
        </p:txBody>
      </p:sp>
      <p:sp>
        <p:nvSpPr>
          <p:cNvPr id="138265" name="Text Box 32"/>
          <p:cNvSpPr txBox="1">
            <a:spLocks noChangeArrowheads="1"/>
          </p:cNvSpPr>
          <p:nvPr/>
        </p:nvSpPr>
        <p:spPr bwMode="auto">
          <a:xfrm>
            <a:off x="7524329" y="6180138"/>
            <a:ext cx="1505736" cy="369332"/>
          </a:xfrm>
          <a:prstGeom prst="rect">
            <a:avLst/>
          </a:prstGeom>
          <a:noFill/>
          <a:ln w="9525">
            <a:noFill/>
            <a:miter lim="800000"/>
            <a:headEnd/>
            <a:tailEnd/>
          </a:ln>
        </p:spPr>
        <p:txBody>
          <a:bodyPr wrap="square">
            <a:spAutoFit/>
          </a:bodyPr>
          <a:lstStyle/>
          <a:p>
            <a:pPr eaLnBrk="1" hangingPunct="1"/>
            <a:r>
              <a:rPr lang="tr-TR" altLang="tr-TR" sz="1800" dirty="0">
                <a:latin typeface="Verdana" pitchFamily="34" charset="0"/>
              </a:rPr>
              <a:t> </a:t>
            </a:r>
            <a:r>
              <a:rPr lang="tr-TR" altLang="tr-TR" sz="1800" dirty="0" smtClean="0">
                <a:latin typeface="Verdana" pitchFamily="34" charset="0"/>
              </a:rPr>
              <a:t>  </a:t>
            </a:r>
            <a:r>
              <a:rPr lang="tr-TR" altLang="tr-TR" sz="1800" b="1" dirty="0" smtClean="0">
                <a:solidFill>
                  <a:srgbClr val="0000FF"/>
                </a:solidFill>
                <a:latin typeface="Verdana" pitchFamily="34" charset="0"/>
              </a:rPr>
              <a:t>1/</a:t>
            </a:r>
            <a:r>
              <a:rPr lang="en-US" altLang="tr-TR" sz="1800" b="1" dirty="0" smtClean="0">
                <a:solidFill>
                  <a:srgbClr val="0000FF"/>
                </a:solidFill>
                <a:latin typeface="Verdana" pitchFamily="34" charset="0"/>
              </a:rPr>
              <a:t>[</a:t>
            </a:r>
            <a:r>
              <a:rPr lang="tr-TR" altLang="tr-TR" sz="1800" b="1" dirty="0">
                <a:solidFill>
                  <a:srgbClr val="0000FF"/>
                </a:solidFill>
                <a:latin typeface="Verdana" pitchFamily="34" charset="0"/>
              </a:rPr>
              <a:t>S</a:t>
            </a:r>
            <a:r>
              <a:rPr lang="en-US" altLang="tr-TR" sz="1800" b="1" dirty="0">
                <a:solidFill>
                  <a:srgbClr val="0000FF"/>
                </a:solidFill>
                <a:latin typeface="Verdana" pitchFamily="34" charset="0"/>
              </a:rPr>
              <a:t>]</a:t>
            </a:r>
          </a:p>
        </p:txBody>
      </p:sp>
      <p:sp>
        <p:nvSpPr>
          <p:cNvPr id="138267" name="Text Box 34"/>
          <p:cNvSpPr txBox="1">
            <a:spLocks noChangeArrowheads="1"/>
          </p:cNvSpPr>
          <p:nvPr/>
        </p:nvSpPr>
        <p:spPr bwMode="auto">
          <a:xfrm>
            <a:off x="4067944" y="3645024"/>
            <a:ext cx="1069695" cy="369332"/>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FF"/>
                </a:solidFill>
                <a:latin typeface="Verdana" pitchFamily="34" charset="0"/>
              </a:rPr>
              <a:t>1/</a:t>
            </a:r>
            <a:r>
              <a:rPr lang="tr-TR" altLang="tr-TR" sz="1800" b="1" dirty="0" err="1" smtClean="0">
                <a:solidFill>
                  <a:srgbClr val="0000FF"/>
                </a:solidFill>
                <a:latin typeface="Verdana" pitchFamily="34" charset="0"/>
              </a:rPr>
              <a:t>V</a:t>
            </a:r>
            <a:r>
              <a:rPr lang="tr-TR" altLang="tr-TR" sz="1800" b="1" baseline="-25000" dirty="0" err="1" smtClean="0">
                <a:solidFill>
                  <a:srgbClr val="0000FF"/>
                </a:solidFill>
                <a:latin typeface="Verdana" pitchFamily="34" charset="0"/>
              </a:rPr>
              <a:t>o</a:t>
            </a:r>
            <a:endParaRPr lang="tr-TR" altLang="tr-TR" sz="1800" b="1" dirty="0">
              <a:solidFill>
                <a:srgbClr val="0000FF"/>
              </a:solidFill>
              <a:latin typeface="Verdana" pitchFamily="34" charset="0"/>
            </a:endParaRPr>
          </a:p>
        </p:txBody>
      </p:sp>
      <p:sp>
        <p:nvSpPr>
          <p:cNvPr id="138269" name="Text Box 37"/>
          <p:cNvSpPr txBox="1">
            <a:spLocks noChangeArrowheads="1"/>
          </p:cNvSpPr>
          <p:nvPr/>
        </p:nvSpPr>
        <p:spPr bwMode="auto">
          <a:xfrm>
            <a:off x="2699792" y="6237312"/>
            <a:ext cx="1944216" cy="369332"/>
          </a:xfrm>
          <a:prstGeom prst="rect">
            <a:avLst/>
          </a:prstGeom>
          <a:noFill/>
          <a:ln w="9525">
            <a:noFill/>
            <a:miter lim="800000"/>
            <a:headEnd/>
            <a:tailEnd/>
          </a:ln>
        </p:spPr>
        <p:txBody>
          <a:bodyPr wrap="square">
            <a:spAutoFit/>
          </a:bodyPr>
          <a:lstStyle/>
          <a:p>
            <a:pPr eaLnBrk="1" hangingPunct="1"/>
            <a:r>
              <a:rPr lang="tr-TR" altLang="tr-TR" sz="1800" b="1" dirty="0">
                <a:solidFill>
                  <a:srgbClr val="000000"/>
                </a:solidFill>
                <a:latin typeface="Verdana" pitchFamily="34" charset="0"/>
              </a:rPr>
              <a:t> </a:t>
            </a:r>
            <a:r>
              <a:rPr lang="tr-TR" altLang="tr-TR" sz="1800" b="1" dirty="0" smtClean="0">
                <a:solidFill>
                  <a:srgbClr val="000000"/>
                </a:solidFill>
                <a:latin typeface="Verdana" pitchFamily="34" charset="0"/>
              </a:rPr>
              <a:t>       1/K</a:t>
            </a:r>
            <a:r>
              <a:rPr lang="tr-TR" altLang="tr-TR" sz="1800" b="1" baseline="-25000" dirty="0" smtClean="0">
                <a:solidFill>
                  <a:srgbClr val="000000"/>
                </a:solidFill>
                <a:latin typeface="Verdana" pitchFamily="34" charset="0"/>
              </a:rPr>
              <a:t>m</a:t>
            </a:r>
            <a:endParaRPr lang="tr-TR" altLang="tr-TR" sz="1800" b="1" dirty="0">
              <a:solidFill>
                <a:srgbClr val="000000"/>
              </a:solidFill>
              <a:latin typeface="Verdana" pitchFamily="34" charset="0"/>
            </a:endParaRPr>
          </a:p>
        </p:txBody>
      </p:sp>
      <p:sp>
        <p:nvSpPr>
          <p:cNvPr id="138271" name="Text Box 39"/>
          <p:cNvSpPr txBox="1">
            <a:spLocks noChangeArrowheads="1"/>
          </p:cNvSpPr>
          <p:nvPr/>
        </p:nvSpPr>
        <p:spPr bwMode="auto">
          <a:xfrm>
            <a:off x="4788023" y="5373216"/>
            <a:ext cx="1368153" cy="646331"/>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00"/>
                </a:solidFill>
                <a:latin typeface="Verdana" pitchFamily="34" charset="0"/>
              </a:rPr>
              <a:t>1/</a:t>
            </a:r>
            <a:r>
              <a:rPr lang="tr-TR" altLang="tr-TR" sz="1800" b="1" dirty="0" err="1" smtClean="0">
                <a:solidFill>
                  <a:srgbClr val="000000"/>
                </a:solidFill>
                <a:latin typeface="Verdana" pitchFamily="34" charset="0"/>
              </a:rPr>
              <a:t>V</a:t>
            </a:r>
            <a:r>
              <a:rPr lang="tr-TR" altLang="tr-TR" sz="1800"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a:p>
            <a:pPr eaLnBrk="1" hangingPunct="1"/>
            <a:endParaRPr lang="tr-TR" altLang="tr-TR" sz="1800" b="1" dirty="0">
              <a:solidFill>
                <a:srgbClr val="000000"/>
              </a:solidFill>
              <a:latin typeface="Verdana" pitchFamily="34" charset="0"/>
            </a:endParaRPr>
          </a:p>
        </p:txBody>
      </p:sp>
      <p:sp>
        <p:nvSpPr>
          <p:cNvPr id="138273" name="Freeform 41"/>
          <p:cNvSpPr>
            <a:spLocks/>
          </p:cNvSpPr>
          <p:nvPr/>
        </p:nvSpPr>
        <p:spPr bwMode="auto">
          <a:xfrm>
            <a:off x="611560" y="1196752"/>
            <a:ext cx="4227635" cy="1452563"/>
          </a:xfrm>
          <a:custGeom>
            <a:avLst/>
            <a:gdLst>
              <a:gd name="T0" fmla="*/ 0 w 2768"/>
              <a:gd name="T1" fmla="*/ 2147483647 h 915"/>
              <a:gd name="T2" fmla="*/ 2147483647 w 2768"/>
              <a:gd name="T3" fmla="*/ 2147483647 h 915"/>
              <a:gd name="T4" fmla="*/ 2147483647 w 2768"/>
              <a:gd name="T5" fmla="*/ 2147483647 h 915"/>
              <a:gd name="T6" fmla="*/ 2147483647 w 2768"/>
              <a:gd name="T7" fmla="*/ 2147483647 h 915"/>
              <a:gd name="T8" fmla="*/ 0 60000 65536"/>
              <a:gd name="T9" fmla="*/ 0 60000 65536"/>
              <a:gd name="T10" fmla="*/ 0 60000 65536"/>
              <a:gd name="T11" fmla="*/ 0 60000 65536"/>
              <a:gd name="T12" fmla="*/ 0 w 2768"/>
              <a:gd name="T13" fmla="*/ 0 h 915"/>
              <a:gd name="T14" fmla="*/ 2768 w 2768"/>
              <a:gd name="T15" fmla="*/ 915 h 915"/>
            </a:gdLst>
            <a:ahLst/>
            <a:cxnLst>
              <a:cxn ang="T8">
                <a:pos x="T0" y="T1"/>
              </a:cxn>
              <a:cxn ang="T9">
                <a:pos x="T2" y="T3"/>
              </a:cxn>
              <a:cxn ang="T10">
                <a:pos x="T4" y="T5"/>
              </a:cxn>
              <a:cxn ang="T11">
                <a:pos x="T6" y="T7"/>
              </a:cxn>
            </a:cxnLst>
            <a:rect l="T12" t="T13" r="T14" b="T15"/>
            <a:pathLst>
              <a:path w="2768" h="915">
                <a:moveTo>
                  <a:pt x="0" y="915"/>
                </a:moveTo>
                <a:cubicBezTo>
                  <a:pt x="287" y="601"/>
                  <a:pt x="575" y="288"/>
                  <a:pt x="998" y="144"/>
                </a:cubicBezTo>
                <a:cubicBezTo>
                  <a:pt x="1421" y="0"/>
                  <a:pt x="2314" y="68"/>
                  <a:pt x="2541" y="53"/>
                </a:cubicBezTo>
                <a:cubicBezTo>
                  <a:pt x="2768" y="38"/>
                  <a:pt x="2563" y="45"/>
                  <a:pt x="2359" y="53"/>
                </a:cubicBezTo>
              </a:path>
            </a:pathLst>
          </a:custGeom>
          <a:noFill/>
          <a:ln w="41275" cap="flat">
            <a:solidFill>
              <a:srgbClr val="FF0000"/>
            </a:solidFill>
            <a:prstDash val="sysDot"/>
            <a:round/>
            <a:headEnd/>
            <a:tailEnd/>
          </a:ln>
        </p:spPr>
        <p:txBody>
          <a:bodyPr/>
          <a:lstStyle/>
          <a:p>
            <a:endParaRPr lang="tr-TR"/>
          </a:p>
        </p:txBody>
      </p:sp>
      <p:sp>
        <p:nvSpPr>
          <p:cNvPr id="138274" name="Line 43"/>
          <p:cNvSpPr>
            <a:spLocks noChangeShapeType="1"/>
          </p:cNvSpPr>
          <p:nvPr/>
        </p:nvSpPr>
        <p:spPr bwMode="auto">
          <a:xfrm>
            <a:off x="622790" y="1989138"/>
            <a:ext cx="693126" cy="0"/>
          </a:xfrm>
          <a:prstGeom prst="line">
            <a:avLst/>
          </a:prstGeom>
          <a:noFill/>
          <a:ln w="41275">
            <a:solidFill>
              <a:srgbClr val="FF0000"/>
            </a:solidFill>
            <a:prstDash val="sysDot"/>
            <a:round/>
            <a:headEnd/>
            <a:tailEnd/>
          </a:ln>
        </p:spPr>
        <p:txBody>
          <a:bodyPr/>
          <a:lstStyle/>
          <a:p>
            <a:endParaRPr lang="tr-TR"/>
          </a:p>
        </p:txBody>
      </p:sp>
      <p:sp>
        <p:nvSpPr>
          <p:cNvPr id="138275" name="Text Box 44"/>
          <p:cNvSpPr txBox="1">
            <a:spLocks noChangeArrowheads="1"/>
          </p:cNvSpPr>
          <p:nvPr/>
        </p:nvSpPr>
        <p:spPr bwMode="auto">
          <a:xfrm>
            <a:off x="-396552" y="1700809"/>
            <a:ext cx="1088214" cy="369332"/>
          </a:xfrm>
          <a:prstGeom prst="rect">
            <a:avLst/>
          </a:prstGeom>
          <a:noFill/>
          <a:ln w="9525">
            <a:noFill/>
            <a:miter lim="800000"/>
            <a:headEnd/>
            <a:tailEnd/>
          </a:ln>
        </p:spPr>
        <p:txBody>
          <a:bodyPr wrap="square">
            <a:spAutoFit/>
          </a:bodyPr>
          <a:lstStyle/>
          <a:p>
            <a:pPr eaLnBrk="1" hangingPunct="1"/>
            <a:r>
              <a:rPr lang="tr-TR" altLang="tr-TR" sz="1800" b="1" dirty="0" err="1" smtClean="0">
                <a:solidFill>
                  <a:srgbClr val="FF0000"/>
                </a:solidFill>
                <a:latin typeface="Verdana" pitchFamily="34" charset="0"/>
              </a:rPr>
              <a:t>V</a:t>
            </a:r>
            <a:r>
              <a:rPr lang="tr-TR" altLang="tr-TR" b="1" baseline="-25000" dirty="0" err="1" smtClean="0">
                <a:solidFill>
                  <a:srgbClr val="FF0000"/>
                </a:solidFill>
                <a:latin typeface="Verdana" pitchFamily="34" charset="0"/>
              </a:rPr>
              <a:t>max</a:t>
            </a:r>
            <a:r>
              <a:rPr lang="tr-TR" altLang="tr-TR" b="1" dirty="0" smtClean="0">
                <a:solidFill>
                  <a:srgbClr val="FF0000"/>
                </a:solidFill>
                <a:latin typeface="Verdana" pitchFamily="34" charset="0"/>
              </a:rPr>
              <a:t>/</a:t>
            </a:r>
            <a:r>
              <a:rPr lang="tr-TR" altLang="tr-TR" sz="1800" b="1" dirty="0" smtClean="0">
                <a:solidFill>
                  <a:srgbClr val="FF0000"/>
                </a:solidFill>
                <a:latin typeface="Verdana" pitchFamily="34" charset="0"/>
              </a:rPr>
              <a:t>2</a:t>
            </a:r>
            <a:endParaRPr lang="tr-TR" altLang="tr-TR" sz="1800" b="1" dirty="0">
              <a:solidFill>
                <a:srgbClr val="FF0000"/>
              </a:solidFill>
              <a:latin typeface="Verdana" pitchFamily="34" charset="0"/>
            </a:endParaRPr>
          </a:p>
        </p:txBody>
      </p:sp>
      <p:sp>
        <p:nvSpPr>
          <p:cNvPr id="138277" name="Line 46"/>
          <p:cNvSpPr>
            <a:spLocks noChangeShapeType="1"/>
          </p:cNvSpPr>
          <p:nvPr/>
        </p:nvSpPr>
        <p:spPr bwMode="auto">
          <a:xfrm>
            <a:off x="3275856" y="6453336"/>
            <a:ext cx="72008" cy="0"/>
          </a:xfrm>
          <a:prstGeom prst="line">
            <a:avLst/>
          </a:prstGeom>
          <a:noFill/>
          <a:ln w="9525">
            <a:solidFill>
              <a:srgbClr val="000000"/>
            </a:solidFill>
            <a:round/>
            <a:headEnd/>
            <a:tailEnd/>
          </a:ln>
        </p:spPr>
        <p:txBody>
          <a:bodyPr/>
          <a:lstStyle/>
          <a:p>
            <a:endParaRPr lang="tr-TR"/>
          </a:p>
        </p:txBody>
      </p:sp>
      <p:sp>
        <p:nvSpPr>
          <p:cNvPr id="138278" name="Text Box 47"/>
          <p:cNvSpPr txBox="1">
            <a:spLocks noChangeArrowheads="1"/>
          </p:cNvSpPr>
          <p:nvPr/>
        </p:nvSpPr>
        <p:spPr bwMode="auto">
          <a:xfrm>
            <a:off x="3635897" y="4941168"/>
            <a:ext cx="1268086" cy="400110"/>
          </a:xfrm>
          <a:prstGeom prst="rect">
            <a:avLst/>
          </a:prstGeom>
          <a:noFill/>
          <a:ln w="9525">
            <a:noFill/>
            <a:miter lim="800000"/>
            <a:headEnd/>
            <a:tailEnd/>
          </a:ln>
        </p:spPr>
        <p:txBody>
          <a:bodyPr wrap="square">
            <a:spAutoFit/>
          </a:bodyPr>
          <a:lstStyle/>
          <a:p>
            <a:pPr algn="ctr" eaLnBrk="1" hangingPunct="1"/>
            <a:r>
              <a:rPr lang="tr-TR" altLang="tr-TR" sz="2000" b="1" dirty="0" smtClean="0">
                <a:solidFill>
                  <a:srgbClr val="FF0000"/>
                </a:solidFill>
              </a:rPr>
              <a:t>     1/</a:t>
            </a:r>
            <a:r>
              <a:rPr lang="tr-TR" altLang="tr-TR" sz="2000" b="1" dirty="0" err="1" smtClean="0">
                <a:solidFill>
                  <a:srgbClr val="FF0000"/>
                </a:solidFill>
              </a:rPr>
              <a:t>V</a:t>
            </a:r>
            <a:r>
              <a:rPr lang="tr-TR" altLang="tr-TR" sz="2000" b="1" baseline="-25000" dirty="0" err="1" smtClean="0">
                <a:solidFill>
                  <a:srgbClr val="FF0000"/>
                </a:solidFill>
              </a:rPr>
              <a:t>max</a:t>
            </a:r>
            <a:endParaRPr lang="tr-TR" altLang="tr-TR" sz="2000" b="1" dirty="0">
              <a:solidFill>
                <a:srgbClr val="FF0000"/>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3"/>
          <p:cNvSpPr>
            <a:spLocks noGrp="1" noChangeArrowheads="1"/>
          </p:cNvSpPr>
          <p:nvPr>
            <p:ph idx="1"/>
          </p:nvPr>
        </p:nvSpPr>
        <p:spPr>
          <a:xfrm>
            <a:off x="395536" y="0"/>
            <a:ext cx="8557525" cy="6165131"/>
          </a:xfrm>
        </p:spPr>
        <p:txBody>
          <a:bodyPr/>
          <a:lstStyle/>
          <a:p>
            <a:pPr>
              <a:buNone/>
            </a:pPr>
            <a:r>
              <a:rPr lang="tr-TR" altLang="tr-TR" sz="2400" dirty="0" smtClean="0">
                <a:solidFill>
                  <a:srgbClr val="FF0066"/>
                </a:solidFill>
                <a:latin typeface="Times New Roman" pitchFamily="18" charset="0"/>
              </a:rPr>
              <a:t>c) </a:t>
            </a:r>
            <a:r>
              <a:rPr lang="tr-TR" altLang="tr-TR" sz="2400" dirty="0" err="1" smtClean="0">
                <a:solidFill>
                  <a:srgbClr val="FF0066"/>
                </a:solidFill>
                <a:latin typeface="Times New Roman" pitchFamily="18" charset="0"/>
              </a:rPr>
              <a:t>Unkompetitif</a:t>
            </a:r>
            <a:r>
              <a:rPr lang="tr-TR" altLang="tr-TR" sz="2400" dirty="0" smtClean="0">
                <a:solidFill>
                  <a:srgbClr val="FF0066"/>
                </a:solidFill>
                <a:latin typeface="Times New Roman" pitchFamily="18" charset="0"/>
              </a:rPr>
              <a:t> (yarışmasız) </a:t>
            </a:r>
            <a:r>
              <a:rPr lang="tr-TR" altLang="tr-TR" sz="2400" dirty="0" err="1" smtClean="0">
                <a:solidFill>
                  <a:srgbClr val="FF0066"/>
                </a:solidFill>
                <a:latin typeface="Times New Roman" pitchFamily="18" charset="0"/>
              </a:rPr>
              <a:t>inhibisyon</a:t>
            </a:r>
            <a:r>
              <a:rPr lang="tr-TR" altLang="tr-TR" sz="2400" dirty="0" smtClean="0">
                <a:solidFill>
                  <a:srgbClr val="FF0066"/>
                </a:solidFill>
                <a:latin typeface="Times New Roman" pitchFamily="18" charset="0"/>
              </a:rPr>
              <a:t>:</a:t>
            </a: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rPr>
              <a:t>İnhibitör, ES kompleksine bağlanır.</a:t>
            </a:r>
          </a:p>
          <a:p>
            <a:pPr eaLnBrk="1" hangingPunct="1">
              <a:buClr>
                <a:srgbClr val="FF0000"/>
              </a:buClr>
              <a:buFont typeface="Wingdings" pitchFamily="2" charset="2"/>
              <a:buChar char="§"/>
            </a:pPr>
            <a:r>
              <a:rPr lang="tr-TR" altLang="tr-TR" sz="2400" dirty="0" smtClean="0">
                <a:solidFill>
                  <a:srgbClr val="000000"/>
                </a:solidFill>
                <a:latin typeface="Times New Roman" pitchFamily="18" charset="0"/>
              </a:rPr>
              <a:t>İnhibitör bağlandığında ürün oluşumu sonlanır.</a:t>
            </a:r>
          </a:p>
          <a:p>
            <a:pPr eaLnBrk="1" hangingPunct="1">
              <a:buClr>
                <a:srgbClr val="FF0000"/>
              </a:buClr>
              <a:buFont typeface="Wingdings" pitchFamily="2" charset="2"/>
              <a:buNone/>
            </a:pPr>
            <a:r>
              <a:rPr lang="tr-TR" altLang="tr-TR" sz="2400" dirty="0" smtClean="0">
                <a:solidFill>
                  <a:srgbClr val="000000"/>
                </a:solidFill>
                <a:latin typeface="Times New Roman" pitchFamily="18" charset="0"/>
              </a:rPr>
              <a:t> </a:t>
            </a:r>
          </a:p>
          <a:p>
            <a:pPr eaLnBrk="1" hangingPunct="1">
              <a:buClr>
                <a:srgbClr val="FF0000"/>
              </a:buClr>
              <a:buFont typeface="Wingdings" pitchFamily="2" charset="2"/>
              <a:buNone/>
            </a:pPr>
            <a:r>
              <a:rPr lang="tr-TR" altLang="tr-TR" sz="2400" dirty="0" smtClean="0">
                <a:solidFill>
                  <a:srgbClr val="000000"/>
                </a:solidFill>
                <a:latin typeface="Times New Roman" pitchFamily="18" charset="0"/>
              </a:rPr>
              <a:t>   E +S                ES             E + Ü</a:t>
            </a: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a:t>
            </a:r>
            <a:r>
              <a:rPr lang="tr-TR" altLang="tr-TR" sz="2400" dirty="0" smtClean="0">
                <a:solidFill>
                  <a:srgbClr val="000000"/>
                </a:solidFill>
                <a:latin typeface="Times New Roman" pitchFamily="18" charset="0"/>
              </a:rPr>
              <a:t>+</a:t>
            </a: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I                                      </a:t>
            </a: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a:t>
            </a: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a:t>
            </a:r>
            <a:r>
              <a:rPr lang="tr-TR" altLang="tr-TR" sz="2400" dirty="0" err="1" smtClean="0">
                <a:solidFill>
                  <a:srgbClr val="000000"/>
                </a:solidFill>
                <a:latin typeface="Times New Roman" pitchFamily="18" charset="0"/>
              </a:rPr>
              <a:t>E</a:t>
            </a:r>
            <a:r>
              <a:rPr lang="tr-TR" altLang="tr-TR" sz="2400" dirty="0" err="1" smtClean="0">
                <a:solidFill>
                  <a:srgbClr val="FF0000"/>
                </a:solidFill>
                <a:latin typeface="Times New Roman" pitchFamily="18" charset="0"/>
              </a:rPr>
              <a:t>I</a:t>
            </a:r>
            <a:r>
              <a:rPr lang="tr-TR" altLang="tr-TR" sz="2400" dirty="0" err="1" smtClean="0">
                <a:solidFill>
                  <a:srgbClr val="000000"/>
                </a:solidFill>
                <a:latin typeface="Times New Roman" pitchFamily="18" charset="0"/>
              </a:rPr>
              <a:t>S</a:t>
            </a:r>
            <a:r>
              <a:rPr lang="tr-TR" altLang="tr-TR" sz="2400" dirty="0" smtClean="0">
                <a:solidFill>
                  <a:srgbClr val="000000"/>
                </a:solidFill>
                <a:latin typeface="Times New Roman" pitchFamily="18" charset="0"/>
              </a:rPr>
              <a:t>               Ü</a:t>
            </a:r>
            <a:endParaRPr lang="tr-TR" altLang="tr-TR" sz="2400" dirty="0" smtClean="0">
              <a:solidFill>
                <a:srgbClr val="FF0066"/>
              </a:solidFill>
              <a:latin typeface="Times New Roman" pitchFamily="18" charset="0"/>
            </a:endParaRP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a:t>
            </a:r>
          </a:p>
          <a:p>
            <a:pPr eaLnBrk="1" hangingPunct="1">
              <a:buClr>
                <a:srgbClr val="FF0066"/>
              </a:buClr>
              <a:buFont typeface="Wingdings" pitchFamily="2" charset="2"/>
              <a:buNone/>
            </a:pPr>
            <a:r>
              <a:rPr lang="tr-TR" altLang="tr-TR" sz="2400" dirty="0" smtClean="0">
                <a:solidFill>
                  <a:srgbClr val="FF0066"/>
                </a:solidFill>
                <a:latin typeface="Times New Roman" pitchFamily="18" charset="0"/>
              </a:rPr>
              <a:t>   </a:t>
            </a:r>
            <a:r>
              <a:rPr lang="tr-TR" altLang="tr-TR" sz="2400" dirty="0" err="1" smtClean="0">
                <a:solidFill>
                  <a:srgbClr val="FF0066"/>
                </a:solidFill>
                <a:latin typeface="Times New Roman" pitchFamily="18" charset="0"/>
              </a:rPr>
              <a:t>V</a:t>
            </a:r>
            <a:r>
              <a:rPr lang="tr-TR" altLang="tr-TR" sz="2400" baseline="-25000" dirty="0" err="1" smtClean="0">
                <a:solidFill>
                  <a:srgbClr val="FF0066"/>
                </a:solidFill>
                <a:latin typeface="Times New Roman" pitchFamily="18" charset="0"/>
              </a:rPr>
              <a:t>MAX</a:t>
            </a:r>
            <a:r>
              <a:rPr lang="tr-TR" altLang="tr-TR" sz="2400" baseline="-25000" dirty="0" smtClean="0">
                <a:solidFill>
                  <a:srgbClr val="FF0066"/>
                </a:solidFill>
                <a:latin typeface="Times New Roman" pitchFamily="18" charset="0"/>
              </a:rPr>
              <a:t>   </a:t>
            </a:r>
          </a:p>
          <a:p>
            <a:pPr eaLnBrk="1" hangingPunct="1">
              <a:buClr>
                <a:srgbClr val="FF0066"/>
              </a:buClr>
              <a:buFont typeface="Wingdings" pitchFamily="2" charset="2"/>
              <a:buNone/>
            </a:pPr>
            <a:r>
              <a:rPr lang="tr-TR" altLang="tr-TR" sz="2400" baseline="-25000" dirty="0" smtClean="0">
                <a:solidFill>
                  <a:srgbClr val="FF0066"/>
                </a:solidFill>
                <a:latin typeface="Times New Roman" pitchFamily="18" charset="0"/>
              </a:rPr>
              <a:t>     </a:t>
            </a:r>
            <a:r>
              <a:rPr lang="tr-TR" altLang="tr-TR" sz="2400" dirty="0" smtClean="0">
                <a:solidFill>
                  <a:srgbClr val="FF0066"/>
                </a:solidFill>
                <a:latin typeface="Times New Roman" pitchFamily="18" charset="0"/>
              </a:rPr>
              <a:t>K</a:t>
            </a:r>
            <a:r>
              <a:rPr lang="tr-TR" altLang="tr-TR" sz="2400" baseline="-25000" dirty="0" smtClean="0">
                <a:solidFill>
                  <a:srgbClr val="FF0066"/>
                </a:solidFill>
                <a:latin typeface="Times New Roman" pitchFamily="18" charset="0"/>
              </a:rPr>
              <a:t>m        </a:t>
            </a:r>
            <a:endParaRPr lang="tr-TR" altLang="tr-TR" sz="2400" dirty="0" smtClean="0">
              <a:solidFill>
                <a:srgbClr val="FF0066"/>
              </a:solidFill>
              <a:latin typeface="Times New Roman" pitchFamily="18" charset="0"/>
            </a:endParaRPr>
          </a:p>
        </p:txBody>
      </p:sp>
      <p:sp>
        <p:nvSpPr>
          <p:cNvPr id="139267" name="Line 4"/>
          <p:cNvSpPr>
            <a:spLocks noChangeShapeType="1"/>
          </p:cNvSpPr>
          <p:nvPr/>
        </p:nvSpPr>
        <p:spPr bwMode="auto">
          <a:xfrm>
            <a:off x="1661747" y="1916113"/>
            <a:ext cx="682869" cy="0"/>
          </a:xfrm>
          <a:prstGeom prst="line">
            <a:avLst/>
          </a:prstGeom>
          <a:noFill/>
          <a:ln w="31750">
            <a:solidFill>
              <a:srgbClr val="0000FF"/>
            </a:solidFill>
            <a:round/>
            <a:headEnd/>
            <a:tailEnd type="triangle" w="med" len="med"/>
          </a:ln>
        </p:spPr>
        <p:txBody>
          <a:bodyPr/>
          <a:lstStyle/>
          <a:p>
            <a:endParaRPr lang="tr-TR"/>
          </a:p>
        </p:txBody>
      </p:sp>
      <p:sp>
        <p:nvSpPr>
          <p:cNvPr id="139268" name="Line 5"/>
          <p:cNvSpPr>
            <a:spLocks noChangeShapeType="1"/>
          </p:cNvSpPr>
          <p:nvPr/>
        </p:nvSpPr>
        <p:spPr bwMode="auto">
          <a:xfrm flipH="1">
            <a:off x="1661747" y="2060575"/>
            <a:ext cx="606669" cy="0"/>
          </a:xfrm>
          <a:prstGeom prst="line">
            <a:avLst/>
          </a:prstGeom>
          <a:noFill/>
          <a:ln w="31750">
            <a:solidFill>
              <a:srgbClr val="0000FF"/>
            </a:solidFill>
            <a:round/>
            <a:headEnd/>
            <a:tailEnd type="triangle" w="med" len="med"/>
          </a:ln>
        </p:spPr>
        <p:txBody>
          <a:bodyPr/>
          <a:lstStyle/>
          <a:p>
            <a:endParaRPr lang="tr-TR"/>
          </a:p>
        </p:txBody>
      </p:sp>
      <p:sp>
        <p:nvSpPr>
          <p:cNvPr id="139269" name="Line 6"/>
          <p:cNvSpPr>
            <a:spLocks noChangeShapeType="1"/>
          </p:cNvSpPr>
          <p:nvPr/>
        </p:nvSpPr>
        <p:spPr bwMode="auto">
          <a:xfrm>
            <a:off x="3059832" y="1988840"/>
            <a:ext cx="615053" cy="0"/>
          </a:xfrm>
          <a:prstGeom prst="line">
            <a:avLst/>
          </a:prstGeom>
          <a:noFill/>
          <a:ln w="31750">
            <a:solidFill>
              <a:srgbClr val="0000FF"/>
            </a:solidFill>
            <a:round/>
            <a:headEnd/>
            <a:tailEnd type="triangle" w="med" len="med"/>
          </a:ln>
        </p:spPr>
        <p:txBody>
          <a:bodyPr/>
          <a:lstStyle/>
          <a:p>
            <a:endParaRPr lang="tr-TR"/>
          </a:p>
        </p:txBody>
      </p:sp>
      <p:sp>
        <p:nvSpPr>
          <p:cNvPr id="139270" name="Line 7"/>
          <p:cNvSpPr>
            <a:spLocks noChangeShapeType="1"/>
          </p:cNvSpPr>
          <p:nvPr/>
        </p:nvSpPr>
        <p:spPr bwMode="auto">
          <a:xfrm>
            <a:off x="2699792" y="3068960"/>
            <a:ext cx="0" cy="504825"/>
          </a:xfrm>
          <a:prstGeom prst="line">
            <a:avLst/>
          </a:prstGeom>
          <a:noFill/>
          <a:ln w="31750">
            <a:solidFill>
              <a:srgbClr val="0000FF"/>
            </a:solidFill>
            <a:round/>
            <a:headEnd/>
            <a:tailEnd type="triangle" w="med" len="med"/>
          </a:ln>
        </p:spPr>
        <p:txBody>
          <a:bodyPr/>
          <a:lstStyle/>
          <a:p>
            <a:endParaRPr lang="tr-TR"/>
          </a:p>
        </p:txBody>
      </p:sp>
      <p:sp>
        <p:nvSpPr>
          <p:cNvPr id="139271" name="Line 8"/>
          <p:cNvSpPr>
            <a:spLocks noChangeShapeType="1"/>
          </p:cNvSpPr>
          <p:nvPr/>
        </p:nvSpPr>
        <p:spPr bwMode="auto">
          <a:xfrm flipV="1">
            <a:off x="2843808" y="2996952"/>
            <a:ext cx="0" cy="504825"/>
          </a:xfrm>
          <a:prstGeom prst="line">
            <a:avLst/>
          </a:prstGeom>
          <a:noFill/>
          <a:ln w="31750">
            <a:solidFill>
              <a:srgbClr val="0000FF"/>
            </a:solidFill>
            <a:round/>
            <a:headEnd/>
            <a:tailEnd type="triangle" w="med" len="med"/>
          </a:ln>
        </p:spPr>
        <p:txBody>
          <a:bodyPr/>
          <a:lstStyle/>
          <a:p>
            <a:endParaRPr lang="tr-TR"/>
          </a:p>
        </p:txBody>
      </p:sp>
      <p:sp>
        <p:nvSpPr>
          <p:cNvPr id="139272" name="Line 9"/>
          <p:cNvSpPr>
            <a:spLocks noChangeShapeType="1"/>
          </p:cNvSpPr>
          <p:nvPr/>
        </p:nvSpPr>
        <p:spPr bwMode="auto">
          <a:xfrm>
            <a:off x="3203848" y="3717032"/>
            <a:ext cx="759069" cy="0"/>
          </a:xfrm>
          <a:prstGeom prst="line">
            <a:avLst/>
          </a:prstGeom>
          <a:noFill/>
          <a:ln w="31750">
            <a:solidFill>
              <a:srgbClr val="0000FF"/>
            </a:solidFill>
            <a:round/>
            <a:headEnd/>
            <a:tailEnd type="triangle" w="med" len="med"/>
          </a:ln>
        </p:spPr>
        <p:txBody>
          <a:bodyPr/>
          <a:lstStyle/>
          <a:p>
            <a:endParaRPr lang="tr-TR"/>
          </a:p>
        </p:txBody>
      </p:sp>
      <p:sp>
        <p:nvSpPr>
          <p:cNvPr id="139273" name="Line 10"/>
          <p:cNvSpPr>
            <a:spLocks noChangeShapeType="1"/>
          </p:cNvSpPr>
          <p:nvPr/>
        </p:nvSpPr>
        <p:spPr bwMode="auto">
          <a:xfrm>
            <a:off x="3347864" y="3573016"/>
            <a:ext cx="378069" cy="288925"/>
          </a:xfrm>
          <a:prstGeom prst="line">
            <a:avLst/>
          </a:prstGeom>
          <a:noFill/>
          <a:ln w="9525">
            <a:solidFill>
              <a:srgbClr val="FF0000"/>
            </a:solidFill>
            <a:round/>
            <a:headEnd/>
            <a:tailEnd/>
          </a:ln>
        </p:spPr>
        <p:txBody>
          <a:bodyPr/>
          <a:lstStyle/>
          <a:p>
            <a:endParaRPr lang="tr-TR"/>
          </a:p>
        </p:txBody>
      </p:sp>
      <p:sp>
        <p:nvSpPr>
          <p:cNvPr id="139274" name="Line 12"/>
          <p:cNvSpPr>
            <a:spLocks noChangeShapeType="1"/>
          </p:cNvSpPr>
          <p:nvPr/>
        </p:nvSpPr>
        <p:spPr bwMode="auto">
          <a:xfrm flipH="1">
            <a:off x="3347864" y="3573016"/>
            <a:ext cx="303334" cy="288925"/>
          </a:xfrm>
          <a:prstGeom prst="line">
            <a:avLst/>
          </a:prstGeom>
          <a:noFill/>
          <a:ln w="9525">
            <a:solidFill>
              <a:srgbClr val="FF0000"/>
            </a:solidFill>
            <a:round/>
            <a:headEnd/>
            <a:tailEnd/>
          </a:ln>
        </p:spPr>
        <p:txBody>
          <a:bodyPr/>
          <a:lstStyle/>
          <a:p>
            <a:endParaRPr lang="tr-TR"/>
          </a:p>
        </p:txBody>
      </p:sp>
      <p:sp>
        <p:nvSpPr>
          <p:cNvPr id="139275" name="Line 13"/>
          <p:cNvSpPr>
            <a:spLocks noChangeShapeType="1"/>
          </p:cNvSpPr>
          <p:nvPr/>
        </p:nvSpPr>
        <p:spPr bwMode="auto">
          <a:xfrm>
            <a:off x="2218592" y="4437063"/>
            <a:ext cx="0" cy="360362"/>
          </a:xfrm>
          <a:prstGeom prst="line">
            <a:avLst/>
          </a:prstGeom>
          <a:noFill/>
          <a:ln w="34925">
            <a:solidFill>
              <a:srgbClr val="FF0000"/>
            </a:solidFill>
            <a:round/>
            <a:headEnd/>
            <a:tailEnd type="triangle" w="med" len="med"/>
          </a:ln>
        </p:spPr>
        <p:txBody>
          <a:bodyPr/>
          <a:lstStyle/>
          <a:p>
            <a:endParaRPr lang="tr-TR"/>
          </a:p>
        </p:txBody>
      </p:sp>
      <p:sp>
        <p:nvSpPr>
          <p:cNvPr id="139276" name="Line 14"/>
          <p:cNvSpPr>
            <a:spLocks noChangeShapeType="1"/>
          </p:cNvSpPr>
          <p:nvPr/>
        </p:nvSpPr>
        <p:spPr bwMode="auto">
          <a:xfrm>
            <a:off x="2218592" y="4941889"/>
            <a:ext cx="0" cy="358775"/>
          </a:xfrm>
          <a:prstGeom prst="line">
            <a:avLst/>
          </a:prstGeom>
          <a:noFill/>
          <a:ln w="34925">
            <a:solidFill>
              <a:srgbClr val="FF0000"/>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idx="1"/>
          </p:nvPr>
        </p:nvSpPr>
        <p:spPr>
          <a:xfrm>
            <a:off x="457200" y="549275"/>
            <a:ext cx="8229600" cy="5507038"/>
          </a:xfrm>
        </p:spPr>
        <p:txBody>
          <a:bodyPr/>
          <a:lstStyle/>
          <a:p>
            <a:pPr eaLnBrk="1" hangingPunct="1"/>
            <a:endParaRPr lang="tr-TR" altLang="tr-TR" smtClean="0"/>
          </a:p>
        </p:txBody>
      </p:sp>
      <p:pic>
        <p:nvPicPr>
          <p:cNvPr id="140291" name="Picture 4"/>
          <p:cNvPicPr>
            <a:picLocks noChangeAspect="1" noChangeArrowheads="1"/>
          </p:cNvPicPr>
          <p:nvPr/>
        </p:nvPicPr>
        <p:blipFill>
          <a:blip r:embed="rId2" cstate="print"/>
          <a:srcRect/>
          <a:stretch>
            <a:fillRect/>
          </a:stretch>
        </p:blipFill>
        <p:spPr bwMode="auto">
          <a:xfrm>
            <a:off x="347297" y="404813"/>
            <a:ext cx="8382000" cy="5688012"/>
          </a:xfrm>
          <a:prstGeom prst="rect">
            <a:avLst/>
          </a:prstGeom>
          <a:noFill/>
          <a:ln w="9525">
            <a:noFill/>
            <a:miter lim="800000"/>
            <a:headEnd/>
            <a:tailEnd/>
          </a:ln>
        </p:spPr>
      </p:pic>
      <p:sp>
        <p:nvSpPr>
          <p:cNvPr id="140292" name="Text Box 5"/>
          <p:cNvSpPr txBox="1">
            <a:spLocks noChangeArrowheads="1"/>
          </p:cNvSpPr>
          <p:nvPr/>
        </p:nvSpPr>
        <p:spPr bwMode="auto">
          <a:xfrm>
            <a:off x="2751993" y="6207126"/>
            <a:ext cx="3788729" cy="523220"/>
          </a:xfrm>
          <a:prstGeom prst="rect">
            <a:avLst/>
          </a:prstGeom>
          <a:noFill/>
          <a:ln w="9525">
            <a:noFill/>
            <a:miter lim="800000"/>
            <a:headEnd/>
            <a:tailEnd/>
          </a:ln>
        </p:spPr>
        <p:txBody>
          <a:bodyPr wrap="none">
            <a:spAutoFit/>
          </a:bodyPr>
          <a:lstStyle/>
          <a:p>
            <a:pPr eaLnBrk="1" hangingPunct="1"/>
            <a:r>
              <a:rPr lang="tr-TR" altLang="tr-TR" sz="2800" b="1">
                <a:solidFill>
                  <a:srgbClr val="FF3399"/>
                </a:solidFill>
              </a:rPr>
              <a:t>Unkompetitif İnhibisyon</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Line 2"/>
          <p:cNvSpPr>
            <a:spLocks noChangeShapeType="1"/>
          </p:cNvSpPr>
          <p:nvPr/>
        </p:nvSpPr>
        <p:spPr bwMode="auto">
          <a:xfrm>
            <a:off x="625720" y="2636838"/>
            <a:ext cx="3870080" cy="0"/>
          </a:xfrm>
          <a:prstGeom prst="line">
            <a:avLst/>
          </a:prstGeom>
          <a:noFill/>
          <a:ln w="41275">
            <a:solidFill>
              <a:srgbClr val="0000FF"/>
            </a:solidFill>
            <a:round/>
            <a:headEnd/>
            <a:tailEnd type="triangle" w="med" len="med"/>
          </a:ln>
        </p:spPr>
        <p:txBody>
          <a:bodyPr/>
          <a:lstStyle/>
          <a:p>
            <a:endParaRPr lang="tr-TR"/>
          </a:p>
        </p:txBody>
      </p:sp>
      <p:sp>
        <p:nvSpPr>
          <p:cNvPr id="141315" name="Freeform 3"/>
          <p:cNvSpPr>
            <a:spLocks/>
          </p:cNvSpPr>
          <p:nvPr/>
        </p:nvSpPr>
        <p:spPr bwMode="auto">
          <a:xfrm>
            <a:off x="625720" y="188913"/>
            <a:ext cx="3947746" cy="2482850"/>
          </a:xfrm>
          <a:custGeom>
            <a:avLst/>
            <a:gdLst>
              <a:gd name="T0" fmla="*/ 0 w 2359"/>
              <a:gd name="T1" fmla="*/ 2147483647 h 1564"/>
              <a:gd name="T2" fmla="*/ 2147483647 w 2359"/>
              <a:gd name="T3" fmla="*/ 2147483647 h 1564"/>
              <a:gd name="T4" fmla="*/ 2147483647 w 2359"/>
              <a:gd name="T5" fmla="*/ 2147483647 h 1564"/>
              <a:gd name="T6" fmla="*/ 0 60000 65536"/>
              <a:gd name="T7" fmla="*/ 0 60000 65536"/>
              <a:gd name="T8" fmla="*/ 0 60000 65536"/>
              <a:gd name="T9" fmla="*/ 0 w 2359"/>
              <a:gd name="T10" fmla="*/ 0 h 1564"/>
              <a:gd name="T11" fmla="*/ 2359 w 2359"/>
              <a:gd name="T12" fmla="*/ 1564 h 1564"/>
            </a:gdLst>
            <a:ahLst/>
            <a:cxnLst>
              <a:cxn ang="T6">
                <a:pos x="T0" y="T1"/>
              </a:cxn>
              <a:cxn ang="T7">
                <a:pos x="T2" y="T3"/>
              </a:cxn>
              <a:cxn ang="T8">
                <a:pos x="T4" y="T5"/>
              </a:cxn>
            </a:cxnLst>
            <a:rect l="T9" t="T10" r="T11" b="T12"/>
            <a:pathLst>
              <a:path w="2359" h="1564">
                <a:moveTo>
                  <a:pt x="0" y="1564"/>
                </a:moveTo>
                <a:cubicBezTo>
                  <a:pt x="302" y="1031"/>
                  <a:pt x="605" y="498"/>
                  <a:pt x="998" y="249"/>
                </a:cubicBezTo>
                <a:cubicBezTo>
                  <a:pt x="1391" y="0"/>
                  <a:pt x="2125" y="98"/>
                  <a:pt x="2359" y="68"/>
                </a:cubicBezTo>
              </a:path>
            </a:pathLst>
          </a:custGeom>
          <a:noFill/>
          <a:ln w="41275">
            <a:solidFill>
              <a:srgbClr val="000000"/>
            </a:solidFill>
            <a:round/>
            <a:headEnd/>
            <a:tailEnd/>
          </a:ln>
        </p:spPr>
        <p:txBody>
          <a:bodyPr/>
          <a:lstStyle/>
          <a:p>
            <a:endParaRPr lang="tr-TR"/>
          </a:p>
        </p:txBody>
      </p:sp>
      <p:sp>
        <p:nvSpPr>
          <p:cNvPr id="141316" name="Line 4"/>
          <p:cNvSpPr>
            <a:spLocks noChangeShapeType="1"/>
          </p:cNvSpPr>
          <p:nvPr/>
        </p:nvSpPr>
        <p:spPr bwMode="auto">
          <a:xfrm flipV="1">
            <a:off x="625720" y="0"/>
            <a:ext cx="76200" cy="2636838"/>
          </a:xfrm>
          <a:prstGeom prst="line">
            <a:avLst/>
          </a:prstGeom>
          <a:noFill/>
          <a:ln w="44450">
            <a:solidFill>
              <a:srgbClr val="0000FF"/>
            </a:solidFill>
            <a:round/>
            <a:headEnd/>
            <a:tailEnd type="triangle" w="med" len="med"/>
          </a:ln>
        </p:spPr>
        <p:txBody>
          <a:bodyPr/>
          <a:lstStyle/>
          <a:p>
            <a:endParaRPr lang="tr-TR"/>
          </a:p>
        </p:txBody>
      </p:sp>
      <p:sp>
        <p:nvSpPr>
          <p:cNvPr id="141317" name="Line 6"/>
          <p:cNvSpPr>
            <a:spLocks noChangeShapeType="1"/>
          </p:cNvSpPr>
          <p:nvPr/>
        </p:nvSpPr>
        <p:spPr bwMode="auto">
          <a:xfrm>
            <a:off x="625720" y="1557338"/>
            <a:ext cx="684334" cy="0"/>
          </a:xfrm>
          <a:prstGeom prst="line">
            <a:avLst/>
          </a:prstGeom>
          <a:noFill/>
          <a:ln w="31750">
            <a:solidFill>
              <a:srgbClr val="000000"/>
            </a:solidFill>
            <a:prstDash val="sysDot"/>
            <a:round/>
            <a:headEnd/>
            <a:tailEnd/>
          </a:ln>
        </p:spPr>
        <p:txBody>
          <a:bodyPr/>
          <a:lstStyle/>
          <a:p>
            <a:endParaRPr lang="tr-TR"/>
          </a:p>
        </p:txBody>
      </p:sp>
      <p:sp>
        <p:nvSpPr>
          <p:cNvPr id="141318" name="Line 7"/>
          <p:cNvSpPr>
            <a:spLocks noChangeShapeType="1"/>
          </p:cNvSpPr>
          <p:nvPr/>
        </p:nvSpPr>
        <p:spPr bwMode="auto">
          <a:xfrm>
            <a:off x="1310054" y="1557338"/>
            <a:ext cx="0" cy="1079500"/>
          </a:xfrm>
          <a:prstGeom prst="line">
            <a:avLst/>
          </a:prstGeom>
          <a:noFill/>
          <a:ln w="31750">
            <a:solidFill>
              <a:srgbClr val="000000"/>
            </a:solidFill>
            <a:prstDash val="sysDot"/>
            <a:round/>
            <a:headEnd/>
            <a:tailEnd type="triangle" w="med" len="med"/>
          </a:ln>
        </p:spPr>
        <p:txBody>
          <a:bodyPr/>
          <a:lstStyle/>
          <a:p>
            <a:endParaRPr lang="tr-TR"/>
          </a:p>
        </p:txBody>
      </p:sp>
      <p:sp>
        <p:nvSpPr>
          <p:cNvPr id="141319" name="Text Box 10"/>
          <p:cNvSpPr txBox="1">
            <a:spLocks noChangeArrowheads="1"/>
          </p:cNvSpPr>
          <p:nvPr/>
        </p:nvSpPr>
        <p:spPr bwMode="auto">
          <a:xfrm>
            <a:off x="1043608" y="2651126"/>
            <a:ext cx="826223" cy="366713"/>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00"/>
                </a:solidFill>
                <a:latin typeface="Verdana" pitchFamily="34" charset="0"/>
              </a:rPr>
              <a:t>  K</a:t>
            </a:r>
            <a:r>
              <a:rPr lang="tr-TR" altLang="tr-TR" sz="1800" b="1" baseline="-25000" dirty="0" smtClean="0">
                <a:solidFill>
                  <a:srgbClr val="000000"/>
                </a:solidFill>
                <a:latin typeface="Verdana" pitchFamily="34" charset="0"/>
              </a:rPr>
              <a:t>m</a:t>
            </a:r>
            <a:endParaRPr lang="tr-TR" altLang="tr-TR" sz="1800" b="1" dirty="0">
              <a:solidFill>
                <a:srgbClr val="000000"/>
              </a:solidFill>
              <a:latin typeface="Verdana" pitchFamily="34" charset="0"/>
            </a:endParaRPr>
          </a:p>
        </p:txBody>
      </p:sp>
      <p:sp>
        <p:nvSpPr>
          <p:cNvPr id="141320" name="Text Box 11"/>
          <p:cNvSpPr txBox="1">
            <a:spLocks noChangeArrowheads="1"/>
          </p:cNvSpPr>
          <p:nvPr/>
        </p:nvSpPr>
        <p:spPr bwMode="auto">
          <a:xfrm>
            <a:off x="395536" y="2636838"/>
            <a:ext cx="1008112" cy="369332"/>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FF0000"/>
                </a:solidFill>
                <a:latin typeface="Verdana" pitchFamily="34" charset="0"/>
              </a:rPr>
              <a:t>    K</a:t>
            </a:r>
            <a:r>
              <a:rPr lang="tr-TR" altLang="tr-TR" sz="1800" b="1" baseline="-25000" dirty="0" smtClean="0">
                <a:solidFill>
                  <a:srgbClr val="FF0000"/>
                </a:solidFill>
                <a:latin typeface="Verdana" pitchFamily="34" charset="0"/>
              </a:rPr>
              <a:t>m</a:t>
            </a:r>
            <a:endParaRPr lang="tr-TR" altLang="tr-TR" sz="1800" b="1" dirty="0">
              <a:solidFill>
                <a:srgbClr val="FF0000"/>
              </a:solidFill>
              <a:latin typeface="Verdana" pitchFamily="34" charset="0"/>
            </a:endParaRPr>
          </a:p>
        </p:txBody>
      </p:sp>
      <p:sp>
        <p:nvSpPr>
          <p:cNvPr id="141321" name="Text Box 12"/>
          <p:cNvSpPr txBox="1">
            <a:spLocks noChangeArrowheads="1"/>
          </p:cNvSpPr>
          <p:nvPr/>
        </p:nvSpPr>
        <p:spPr bwMode="auto">
          <a:xfrm>
            <a:off x="2577612" y="949326"/>
            <a:ext cx="1686680" cy="584775"/>
          </a:xfrm>
          <a:prstGeom prst="rect">
            <a:avLst/>
          </a:prstGeom>
          <a:noFill/>
          <a:ln w="9525">
            <a:noFill/>
            <a:miter lim="800000"/>
            <a:headEnd/>
            <a:tailEnd/>
          </a:ln>
        </p:spPr>
        <p:txBody>
          <a:bodyPr wrap="none">
            <a:spAutoFit/>
          </a:bodyPr>
          <a:lstStyle/>
          <a:p>
            <a:pPr eaLnBrk="1" hangingPunct="1"/>
            <a:r>
              <a:rPr lang="tr-TR" altLang="tr-TR" sz="1600" b="1" dirty="0" err="1">
                <a:solidFill>
                  <a:srgbClr val="FF0000"/>
                </a:solidFill>
                <a:latin typeface="Verdana" pitchFamily="34" charset="0"/>
              </a:rPr>
              <a:t>Unkompetitif</a:t>
            </a:r>
            <a:endParaRPr lang="tr-TR" altLang="tr-TR" sz="1600" b="1" dirty="0">
              <a:solidFill>
                <a:srgbClr val="FF0000"/>
              </a:solidFill>
              <a:latin typeface="Verdana" pitchFamily="34" charset="0"/>
            </a:endParaRPr>
          </a:p>
          <a:p>
            <a:pPr eaLnBrk="1" hangingPunct="1"/>
            <a:r>
              <a:rPr lang="tr-TR" altLang="tr-TR" sz="1600" b="1" dirty="0">
                <a:solidFill>
                  <a:srgbClr val="FF0000"/>
                </a:solidFill>
                <a:latin typeface="Verdana" pitchFamily="34" charset="0"/>
              </a:rPr>
              <a:t> inhibitör </a:t>
            </a:r>
          </a:p>
        </p:txBody>
      </p:sp>
      <p:sp>
        <p:nvSpPr>
          <p:cNvPr id="141322" name="Text Box 16"/>
          <p:cNvSpPr txBox="1">
            <a:spLocks noChangeArrowheads="1"/>
          </p:cNvSpPr>
          <p:nvPr/>
        </p:nvSpPr>
        <p:spPr bwMode="auto">
          <a:xfrm>
            <a:off x="0" y="1196975"/>
            <a:ext cx="830874" cy="641350"/>
          </a:xfrm>
          <a:prstGeom prst="rect">
            <a:avLst/>
          </a:prstGeom>
          <a:noFill/>
          <a:ln w="9525">
            <a:noFill/>
            <a:miter lim="800000"/>
            <a:headEnd/>
            <a:tailEnd/>
          </a:ln>
        </p:spPr>
        <p:txBody>
          <a:bodyPr>
            <a:spAutoFit/>
          </a:bodyPr>
          <a:lstStyle/>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baseline="-25000" dirty="0">
              <a:solidFill>
                <a:srgbClr val="000000"/>
              </a:solidFill>
              <a:latin typeface="Verdana" pitchFamily="34" charset="0"/>
            </a:endParaRPr>
          </a:p>
          <a:p>
            <a:pPr eaLnBrk="1" hangingPunct="1"/>
            <a:r>
              <a:rPr lang="tr-TR" altLang="tr-TR" sz="1800" b="1" dirty="0">
                <a:solidFill>
                  <a:srgbClr val="000000"/>
                </a:solidFill>
                <a:latin typeface="Verdana" pitchFamily="34" charset="0"/>
              </a:rPr>
              <a:t>  2</a:t>
            </a:r>
          </a:p>
        </p:txBody>
      </p:sp>
      <p:sp>
        <p:nvSpPr>
          <p:cNvPr id="141323" name="Line 17"/>
          <p:cNvSpPr>
            <a:spLocks noChangeShapeType="1"/>
          </p:cNvSpPr>
          <p:nvPr/>
        </p:nvSpPr>
        <p:spPr bwMode="auto">
          <a:xfrm>
            <a:off x="0" y="1557338"/>
            <a:ext cx="622789" cy="0"/>
          </a:xfrm>
          <a:prstGeom prst="line">
            <a:avLst/>
          </a:prstGeom>
          <a:noFill/>
          <a:ln w="22225">
            <a:solidFill>
              <a:srgbClr val="000000"/>
            </a:solidFill>
            <a:round/>
            <a:headEnd/>
            <a:tailEnd/>
          </a:ln>
        </p:spPr>
        <p:txBody>
          <a:bodyPr/>
          <a:lstStyle/>
          <a:p>
            <a:endParaRPr lang="tr-TR"/>
          </a:p>
        </p:txBody>
      </p:sp>
      <p:sp>
        <p:nvSpPr>
          <p:cNvPr id="141324" name="Line 18"/>
          <p:cNvSpPr>
            <a:spLocks noChangeShapeType="1"/>
          </p:cNvSpPr>
          <p:nvPr/>
        </p:nvSpPr>
        <p:spPr bwMode="auto">
          <a:xfrm flipV="1">
            <a:off x="691662" y="333375"/>
            <a:ext cx="2494085" cy="71438"/>
          </a:xfrm>
          <a:prstGeom prst="line">
            <a:avLst/>
          </a:prstGeom>
          <a:noFill/>
          <a:ln w="41275">
            <a:solidFill>
              <a:srgbClr val="000000"/>
            </a:solidFill>
            <a:prstDash val="sysDot"/>
            <a:round/>
            <a:headEnd/>
            <a:tailEnd/>
          </a:ln>
        </p:spPr>
        <p:txBody>
          <a:bodyPr/>
          <a:lstStyle/>
          <a:p>
            <a:endParaRPr lang="tr-TR"/>
          </a:p>
        </p:txBody>
      </p:sp>
      <p:sp>
        <p:nvSpPr>
          <p:cNvPr id="141325" name="Text Box 19"/>
          <p:cNvSpPr txBox="1">
            <a:spLocks noChangeArrowheads="1"/>
          </p:cNvSpPr>
          <p:nvPr/>
        </p:nvSpPr>
        <p:spPr bwMode="auto">
          <a:xfrm>
            <a:off x="0" y="188913"/>
            <a:ext cx="762000" cy="366712"/>
          </a:xfrm>
          <a:prstGeom prst="rect">
            <a:avLst/>
          </a:prstGeom>
          <a:noFill/>
          <a:ln w="9525">
            <a:noFill/>
            <a:miter lim="800000"/>
            <a:headEnd/>
            <a:tailEnd/>
          </a:ln>
        </p:spPr>
        <p:txBody>
          <a:bodyPr>
            <a:spAutoFit/>
          </a:bodyPr>
          <a:lstStyle/>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p:txBody>
      </p:sp>
      <p:sp>
        <p:nvSpPr>
          <p:cNvPr id="141326" name="Text Box 20"/>
          <p:cNvSpPr txBox="1">
            <a:spLocks noChangeArrowheads="1"/>
          </p:cNvSpPr>
          <p:nvPr/>
        </p:nvSpPr>
        <p:spPr bwMode="auto">
          <a:xfrm>
            <a:off x="4363916" y="2565401"/>
            <a:ext cx="690197" cy="366713"/>
          </a:xfrm>
          <a:prstGeom prst="rect">
            <a:avLst/>
          </a:prstGeom>
          <a:noFill/>
          <a:ln w="9525">
            <a:noFill/>
            <a:miter lim="800000"/>
            <a:headEnd/>
            <a:tailEnd/>
          </a:ln>
        </p:spPr>
        <p:txBody>
          <a:bodyPr>
            <a:spAutoFit/>
          </a:bodyPr>
          <a:lstStyle/>
          <a:p>
            <a:pPr eaLnBrk="1" hangingPunct="1"/>
            <a:r>
              <a:rPr lang="en-US" altLang="tr-TR" sz="1800" b="1">
                <a:solidFill>
                  <a:srgbClr val="0000FF"/>
                </a:solidFill>
                <a:latin typeface="Verdana" pitchFamily="34" charset="0"/>
              </a:rPr>
              <a:t>[</a:t>
            </a:r>
            <a:r>
              <a:rPr lang="tr-TR" altLang="tr-TR" sz="1800" b="1">
                <a:solidFill>
                  <a:srgbClr val="0000FF"/>
                </a:solidFill>
                <a:latin typeface="Verdana" pitchFamily="34" charset="0"/>
              </a:rPr>
              <a:t>S</a:t>
            </a:r>
            <a:r>
              <a:rPr lang="en-US" altLang="tr-TR" sz="1800" b="1">
                <a:solidFill>
                  <a:srgbClr val="0000FF"/>
                </a:solidFill>
                <a:latin typeface="Verdana" pitchFamily="34" charset="0"/>
              </a:rPr>
              <a:t>]</a:t>
            </a:r>
          </a:p>
        </p:txBody>
      </p:sp>
      <p:sp>
        <p:nvSpPr>
          <p:cNvPr id="141327" name="Line 21"/>
          <p:cNvSpPr>
            <a:spLocks noChangeShapeType="1"/>
          </p:cNvSpPr>
          <p:nvPr/>
        </p:nvSpPr>
        <p:spPr bwMode="auto">
          <a:xfrm flipV="1">
            <a:off x="4848958" y="3716338"/>
            <a:ext cx="68873" cy="2520950"/>
          </a:xfrm>
          <a:prstGeom prst="line">
            <a:avLst/>
          </a:prstGeom>
          <a:noFill/>
          <a:ln w="34925">
            <a:solidFill>
              <a:srgbClr val="0000FF"/>
            </a:solidFill>
            <a:round/>
            <a:headEnd/>
            <a:tailEnd/>
          </a:ln>
        </p:spPr>
        <p:txBody>
          <a:bodyPr/>
          <a:lstStyle/>
          <a:p>
            <a:endParaRPr lang="tr-TR"/>
          </a:p>
        </p:txBody>
      </p:sp>
      <p:sp>
        <p:nvSpPr>
          <p:cNvPr id="141328" name="Line 22"/>
          <p:cNvSpPr>
            <a:spLocks noChangeShapeType="1"/>
          </p:cNvSpPr>
          <p:nvPr/>
        </p:nvSpPr>
        <p:spPr bwMode="auto">
          <a:xfrm>
            <a:off x="3256085" y="6237288"/>
            <a:ext cx="5196254" cy="0"/>
          </a:xfrm>
          <a:prstGeom prst="line">
            <a:avLst/>
          </a:prstGeom>
          <a:noFill/>
          <a:ln w="31750">
            <a:solidFill>
              <a:srgbClr val="0000FF"/>
            </a:solidFill>
            <a:round/>
            <a:headEnd/>
            <a:tailEnd/>
          </a:ln>
        </p:spPr>
        <p:txBody>
          <a:bodyPr/>
          <a:lstStyle/>
          <a:p>
            <a:endParaRPr lang="tr-TR"/>
          </a:p>
        </p:txBody>
      </p:sp>
      <p:sp>
        <p:nvSpPr>
          <p:cNvPr id="141329" name="Line 23"/>
          <p:cNvSpPr>
            <a:spLocks noChangeShapeType="1"/>
          </p:cNvSpPr>
          <p:nvPr/>
        </p:nvSpPr>
        <p:spPr bwMode="auto">
          <a:xfrm flipV="1">
            <a:off x="4086958" y="5013326"/>
            <a:ext cx="4155831" cy="1223963"/>
          </a:xfrm>
          <a:prstGeom prst="line">
            <a:avLst/>
          </a:prstGeom>
          <a:noFill/>
          <a:ln w="28575">
            <a:solidFill>
              <a:srgbClr val="000000"/>
            </a:solidFill>
            <a:round/>
            <a:headEnd/>
            <a:tailEnd/>
          </a:ln>
        </p:spPr>
        <p:txBody>
          <a:bodyPr/>
          <a:lstStyle/>
          <a:p>
            <a:endParaRPr lang="tr-TR"/>
          </a:p>
        </p:txBody>
      </p:sp>
      <p:sp>
        <p:nvSpPr>
          <p:cNvPr id="141330" name="Text Box 27"/>
          <p:cNvSpPr txBox="1">
            <a:spLocks noChangeArrowheads="1"/>
          </p:cNvSpPr>
          <p:nvPr/>
        </p:nvSpPr>
        <p:spPr bwMode="auto">
          <a:xfrm>
            <a:off x="3923928" y="6216650"/>
            <a:ext cx="936103" cy="646331"/>
          </a:xfrm>
          <a:prstGeom prst="rect">
            <a:avLst/>
          </a:prstGeom>
          <a:noFill/>
          <a:ln w="9525">
            <a:noFill/>
            <a:miter lim="800000"/>
            <a:headEnd/>
            <a:tailEnd/>
          </a:ln>
        </p:spPr>
        <p:txBody>
          <a:bodyPr wrap="square">
            <a:spAutoFit/>
          </a:bodyPr>
          <a:lstStyle/>
          <a:p>
            <a:pPr eaLnBrk="1" hangingPunct="1"/>
            <a:r>
              <a:rPr lang="tr-TR" altLang="tr-TR" sz="1800" dirty="0">
                <a:latin typeface="Verdana" pitchFamily="34" charset="0"/>
              </a:rPr>
              <a:t> </a:t>
            </a:r>
            <a:r>
              <a:rPr lang="tr-TR" altLang="tr-TR" sz="1800" b="1" dirty="0">
                <a:solidFill>
                  <a:srgbClr val="000000"/>
                </a:solidFill>
                <a:latin typeface="Verdana" pitchFamily="34" charset="0"/>
              </a:rPr>
              <a:t>1</a:t>
            </a:r>
          </a:p>
          <a:p>
            <a:pPr eaLnBrk="1" hangingPunct="1"/>
            <a:r>
              <a:rPr lang="tr-TR" altLang="tr-TR" sz="1800" b="1" dirty="0" smtClean="0">
                <a:solidFill>
                  <a:srgbClr val="000000"/>
                </a:solidFill>
                <a:latin typeface="Verdana" pitchFamily="34" charset="0"/>
              </a:rPr>
              <a:t>K</a:t>
            </a:r>
            <a:r>
              <a:rPr lang="tr-TR" altLang="tr-TR" sz="1800" b="1" baseline="-25000" dirty="0" smtClean="0">
                <a:solidFill>
                  <a:srgbClr val="000000"/>
                </a:solidFill>
                <a:latin typeface="Verdana" pitchFamily="34" charset="0"/>
              </a:rPr>
              <a:t>m</a:t>
            </a:r>
            <a:endParaRPr lang="tr-TR" altLang="tr-TR" sz="1800" b="1" dirty="0">
              <a:solidFill>
                <a:srgbClr val="000000"/>
              </a:solidFill>
              <a:latin typeface="Verdana" pitchFamily="34" charset="0"/>
            </a:endParaRPr>
          </a:p>
        </p:txBody>
      </p:sp>
      <p:sp>
        <p:nvSpPr>
          <p:cNvPr id="141331" name="Line 28"/>
          <p:cNvSpPr>
            <a:spLocks noChangeShapeType="1"/>
          </p:cNvSpPr>
          <p:nvPr/>
        </p:nvSpPr>
        <p:spPr bwMode="auto">
          <a:xfrm>
            <a:off x="3995936" y="6525344"/>
            <a:ext cx="278423" cy="0"/>
          </a:xfrm>
          <a:prstGeom prst="line">
            <a:avLst/>
          </a:prstGeom>
          <a:noFill/>
          <a:ln w="22225">
            <a:solidFill>
              <a:srgbClr val="000000"/>
            </a:solidFill>
            <a:round/>
            <a:headEnd/>
            <a:tailEnd/>
          </a:ln>
        </p:spPr>
        <p:txBody>
          <a:bodyPr/>
          <a:lstStyle/>
          <a:p>
            <a:endParaRPr lang="tr-TR"/>
          </a:p>
        </p:txBody>
      </p:sp>
      <p:sp>
        <p:nvSpPr>
          <p:cNvPr id="141332" name="Line 29"/>
          <p:cNvSpPr>
            <a:spLocks noChangeShapeType="1"/>
          </p:cNvSpPr>
          <p:nvPr/>
        </p:nvSpPr>
        <p:spPr bwMode="auto">
          <a:xfrm flipV="1">
            <a:off x="3779912" y="6525343"/>
            <a:ext cx="144017" cy="1"/>
          </a:xfrm>
          <a:prstGeom prst="line">
            <a:avLst/>
          </a:prstGeom>
          <a:noFill/>
          <a:ln w="22225">
            <a:solidFill>
              <a:srgbClr val="000000"/>
            </a:solidFill>
            <a:round/>
            <a:headEnd/>
            <a:tailEnd/>
          </a:ln>
        </p:spPr>
        <p:txBody>
          <a:bodyPr/>
          <a:lstStyle/>
          <a:p>
            <a:endParaRPr lang="tr-TR"/>
          </a:p>
        </p:txBody>
      </p:sp>
      <p:sp>
        <p:nvSpPr>
          <p:cNvPr id="141333" name="Text Box 32"/>
          <p:cNvSpPr txBox="1">
            <a:spLocks noChangeArrowheads="1"/>
          </p:cNvSpPr>
          <p:nvPr/>
        </p:nvSpPr>
        <p:spPr bwMode="auto">
          <a:xfrm>
            <a:off x="8028385" y="6180138"/>
            <a:ext cx="1001680" cy="369332"/>
          </a:xfrm>
          <a:prstGeom prst="rect">
            <a:avLst/>
          </a:prstGeom>
          <a:noFill/>
          <a:ln w="9525">
            <a:noFill/>
            <a:miter lim="800000"/>
            <a:headEnd/>
            <a:tailEnd/>
          </a:ln>
        </p:spPr>
        <p:txBody>
          <a:bodyPr wrap="square">
            <a:spAutoFit/>
          </a:bodyPr>
          <a:lstStyle/>
          <a:p>
            <a:pPr eaLnBrk="1" hangingPunct="1"/>
            <a:r>
              <a:rPr lang="tr-TR" altLang="tr-TR" sz="1800" dirty="0">
                <a:latin typeface="Verdana" pitchFamily="34" charset="0"/>
              </a:rPr>
              <a:t> </a:t>
            </a:r>
            <a:r>
              <a:rPr lang="tr-TR" altLang="tr-TR" sz="1800" b="1" dirty="0" smtClean="0">
                <a:solidFill>
                  <a:srgbClr val="0000FF"/>
                </a:solidFill>
                <a:latin typeface="Verdana" pitchFamily="34" charset="0"/>
              </a:rPr>
              <a:t>1/</a:t>
            </a:r>
            <a:r>
              <a:rPr lang="en-US" altLang="tr-TR" sz="1800" b="1" dirty="0" smtClean="0">
                <a:solidFill>
                  <a:srgbClr val="0000FF"/>
                </a:solidFill>
                <a:latin typeface="Verdana" pitchFamily="34" charset="0"/>
              </a:rPr>
              <a:t>[</a:t>
            </a:r>
            <a:r>
              <a:rPr lang="tr-TR" altLang="tr-TR" sz="1800" b="1" dirty="0">
                <a:solidFill>
                  <a:srgbClr val="0000FF"/>
                </a:solidFill>
                <a:latin typeface="Verdana" pitchFamily="34" charset="0"/>
              </a:rPr>
              <a:t>S</a:t>
            </a:r>
            <a:r>
              <a:rPr lang="en-US" altLang="tr-TR" sz="1800" b="1" dirty="0">
                <a:solidFill>
                  <a:srgbClr val="0000FF"/>
                </a:solidFill>
                <a:latin typeface="Verdana" pitchFamily="34" charset="0"/>
              </a:rPr>
              <a:t>]</a:t>
            </a:r>
          </a:p>
        </p:txBody>
      </p:sp>
      <p:sp>
        <p:nvSpPr>
          <p:cNvPr id="141335" name="Text Box 34"/>
          <p:cNvSpPr txBox="1">
            <a:spLocks noChangeArrowheads="1"/>
          </p:cNvSpPr>
          <p:nvPr/>
        </p:nvSpPr>
        <p:spPr bwMode="auto">
          <a:xfrm>
            <a:off x="3923928" y="3573016"/>
            <a:ext cx="864097" cy="369332"/>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0000FF"/>
                </a:solidFill>
                <a:latin typeface="Verdana" pitchFamily="34" charset="0"/>
              </a:rPr>
              <a:t>1/</a:t>
            </a:r>
            <a:r>
              <a:rPr lang="tr-TR" altLang="tr-TR" sz="1800" b="1" dirty="0" err="1" smtClean="0">
                <a:solidFill>
                  <a:srgbClr val="0000FF"/>
                </a:solidFill>
                <a:latin typeface="Verdana" pitchFamily="34" charset="0"/>
              </a:rPr>
              <a:t>V</a:t>
            </a:r>
            <a:r>
              <a:rPr lang="tr-TR" altLang="tr-TR" sz="1800" b="1" baseline="-25000" dirty="0" err="1" smtClean="0">
                <a:solidFill>
                  <a:srgbClr val="0000FF"/>
                </a:solidFill>
                <a:latin typeface="Verdana" pitchFamily="34" charset="0"/>
              </a:rPr>
              <a:t>o</a:t>
            </a:r>
            <a:endParaRPr lang="tr-TR" altLang="tr-TR" sz="1800" b="1" dirty="0">
              <a:solidFill>
                <a:srgbClr val="0000FF"/>
              </a:solidFill>
              <a:latin typeface="Verdana" pitchFamily="34" charset="0"/>
            </a:endParaRPr>
          </a:p>
        </p:txBody>
      </p:sp>
      <p:sp>
        <p:nvSpPr>
          <p:cNvPr id="141337" name="Text Box 36"/>
          <p:cNvSpPr txBox="1">
            <a:spLocks noChangeArrowheads="1"/>
          </p:cNvSpPr>
          <p:nvPr/>
        </p:nvSpPr>
        <p:spPr bwMode="auto">
          <a:xfrm>
            <a:off x="4917831" y="6491288"/>
            <a:ext cx="347297" cy="366712"/>
          </a:xfrm>
          <a:prstGeom prst="rect">
            <a:avLst/>
          </a:prstGeom>
          <a:noFill/>
          <a:ln w="9525">
            <a:noFill/>
            <a:miter lim="800000"/>
            <a:headEnd/>
            <a:tailEnd/>
          </a:ln>
        </p:spPr>
        <p:txBody>
          <a:bodyPr>
            <a:spAutoFit/>
          </a:bodyPr>
          <a:lstStyle/>
          <a:p>
            <a:pPr eaLnBrk="1" hangingPunct="1"/>
            <a:r>
              <a:rPr lang="tr-TR" altLang="tr-TR" sz="1800">
                <a:latin typeface="Verdana" pitchFamily="34" charset="0"/>
              </a:rPr>
              <a:t> </a:t>
            </a:r>
            <a:endParaRPr lang="tr-TR" altLang="tr-TR" sz="1800" b="1">
              <a:solidFill>
                <a:srgbClr val="FF0000"/>
              </a:solidFill>
              <a:latin typeface="Verdana" pitchFamily="34" charset="0"/>
            </a:endParaRPr>
          </a:p>
        </p:txBody>
      </p:sp>
      <p:sp>
        <p:nvSpPr>
          <p:cNvPr id="141338" name="Text Box 37"/>
          <p:cNvSpPr txBox="1">
            <a:spLocks noChangeArrowheads="1"/>
          </p:cNvSpPr>
          <p:nvPr/>
        </p:nvSpPr>
        <p:spPr bwMode="auto">
          <a:xfrm>
            <a:off x="2339752" y="6165304"/>
            <a:ext cx="1332502" cy="646331"/>
          </a:xfrm>
          <a:prstGeom prst="rect">
            <a:avLst/>
          </a:prstGeom>
          <a:noFill/>
          <a:ln w="9525">
            <a:noFill/>
            <a:miter lim="800000"/>
            <a:headEnd/>
            <a:tailEnd/>
          </a:ln>
        </p:spPr>
        <p:txBody>
          <a:bodyPr wrap="square">
            <a:spAutoFit/>
          </a:bodyPr>
          <a:lstStyle/>
          <a:p>
            <a:pPr eaLnBrk="1" hangingPunct="1"/>
            <a:r>
              <a:rPr lang="tr-TR" altLang="tr-TR" sz="1800" b="1" dirty="0" smtClean="0">
                <a:solidFill>
                  <a:srgbClr val="FF0000"/>
                </a:solidFill>
                <a:latin typeface="Verdana" pitchFamily="34" charset="0"/>
              </a:rPr>
              <a:t>        1</a:t>
            </a:r>
            <a:endParaRPr lang="tr-TR" altLang="tr-TR" sz="1800" b="1" dirty="0">
              <a:solidFill>
                <a:srgbClr val="FF0000"/>
              </a:solidFill>
              <a:latin typeface="Verdana" pitchFamily="34" charset="0"/>
            </a:endParaRPr>
          </a:p>
          <a:p>
            <a:pPr eaLnBrk="1" hangingPunct="1"/>
            <a:r>
              <a:rPr lang="tr-TR" altLang="tr-TR" sz="1800" b="1" dirty="0" smtClean="0">
                <a:solidFill>
                  <a:srgbClr val="FF0000"/>
                </a:solidFill>
                <a:latin typeface="Verdana" pitchFamily="34" charset="0"/>
              </a:rPr>
              <a:t>        K</a:t>
            </a:r>
            <a:r>
              <a:rPr lang="tr-TR" altLang="tr-TR" sz="1800" b="1" baseline="-25000" dirty="0" smtClean="0">
                <a:solidFill>
                  <a:srgbClr val="FF0000"/>
                </a:solidFill>
                <a:latin typeface="Verdana" pitchFamily="34" charset="0"/>
              </a:rPr>
              <a:t>m</a:t>
            </a:r>
            <a:endParaRPr lang="tr-TR" altLang="tr-TR" sz="1800" b="1" dirty="0">
              <a:solidFill>
                <a:srgbClr val="FF0000"/>
              </a:solidFill>
              <a:latin typeface="Verdana" pitchFamily="34" charset="0"/>
            </a:endParaRPr>
          </a:p>
        </p:txBody>
      </p:sp>
      <p:sp>
        <p:nvSpPr>
          <p:cNvPr id="141339" name="Line 38"/>
          <p:cNvSpPr>
            <a:spLocks noChangeShapeType="1"/>
          </p:cNvSpPr>
          <p:nvPr/>
        </p:nvSpPr>
        <p:spPr bwMode="auto">
          <a:xfrm>
            <a:off x="2987824" y="6525344"/>
            <a:ext cx="278423" cy="0"/>
          </a:xfrm>
          <a:prstGeom prst="line">
            <a:avLst/>
          </a:prstGeom>
          <a:noFill/>
          <a:ln w="22225">
            <a:solidFill>
              <a:srgbClr val="FF0000"/>
            </a:solidFill>
            <a:round/>
            <a:headEnd/>
            <a:tailEnd/>
          </a:ln>
        </p:spPr>
        <p:txBody>
          <a:bodyPr/>
          <a:lstStyle/>
          <a:p>
            <a:endParaRPr lang="tr-TR"/>
          </a:p>
        </p:txBody>
      </p:sp>
      <p:sp>
        <p:nvSpPr>
          <p:cNvPr id="141340" name="Text Box 39"/>
          <p:cNvSpPr txBox="1">
            <a:spLocks noChangeArrowheads="1"/>
          </p:cNvSpPr>
          <p:nvPr/>
        </p:nvSpPr>
        <p:spPr bwMode="auto">
          <a:xfrm>
            <a:off x="4988169" y="5516563"/>
            <a:ext cx="762000" cy="641350"/>
          </a:xfrm>
          <a:prstGeom prst="rect">
            <a:avLst/>
          </a:prstGeom>
          <a:noFill/>
          <a:ln w="9525">
            <a:noFill/>
            <a:miter lim="800000"/>
            <a:headEnd/>
            <a:tailEnd/>
          </a:ln>
        </p:spPr>
        <p:txBody>
          <a:bodyPr>
            <a:spAutoFit/>
          </a:bodyPr>
          <a:lstStyle/>
          <a:p>
            <a:pPr eaLnBrk="1" hangingPunct="1"/>
            <a:r>
              <a:rPr lang="tr-TR" altLang="tr-TR" sz="1800" b="1" dirty="0">
                <a:solidFill>
                  <a:srgbClr val="000000"/>
                </a:solidFill>
                <a:latin typeface="Verdana" pitchFamily="34" charset="0"/>
              </a:rPr>
              <a:t> 1</a:t>
            </a:r>
          </a:p>
          <a:p>
            <a:pPr eaLnBrk="1" hangingPunct="1"/>
            <a:r>
              <a:rPr lang="tr-TR" altLang="tr-TR" sz="1800" b="1" dirty="0" err="1" smtClean="0">
                <a:solidFill>
                  <a:srgbClr val="000000"/>
                </a:solidFill>
                <a:latin typeface="Verdana" pitchFamily="34" charset="0"/>
              </a:rPr>
              <a:t>V</a:t>
            </a:r>
            <a:r>
              <a:rPr lang="tr-TR" altLang="tr-TR" b="1" baseline="-25000" dirty="0" err="1" smtClean="0">
                <a:solidFill>
                  <a:srgbClr val="000000"/>
                </a:solidFill>
                <a:latin typeface="Verdana" pitchFamily="34" charset="0"/>
              </a:rPr>
              <a:t>max</a:t>
            </a:r>
            <a:endParaRPr lang="tr-TR" altLang="tr-TR" sz="1800" b="1" dirty="0">
              <a:solidFill>
                <a:srgbClr val="000000"/>
              </a:solidFill>
              <a:latin typeface="Verdana" pitchFamily="34" charset="0"/>
            </a:endParaRPr>
          </a:p>
        </p:txBody>
      </p:sp>
      <p:sp>
        <p:nvSpPr>
          <p:cNvPr id="141341" name="Line 40"/>
          <p:cNvSpPr>
            <a:spLocks noChangeShapeType="1"/>
          </p:cNvSpPr>
          <p:nvPr/>
        </p:nvSpPr>
        <p:spPr bwMode="auto">
          <a:xfrm>
            <a:off x="5057043" y="5876925"/>
            <a:ext cx="347296" cy="0"/>
          </a:xfrm>
          <a:prstGeom prst="line">
            <a:avLst/>
          </a:prstGeom>
          <a:noFill/>
          <a:ln w="28575">
            <a:solidFill>
              <a:srgbClr val="000000"/>
            </a:solidFill>
            <a:round/>
            <a:headEnd/>
            <a:tailEnd/>
          </a:ln>
        </p:spPr>
        <p:txBody>
          <a:bodyPr/>
          <a:lstStyle/>
          <a:p>
            <a:endParaRPr lang="tr-TR"/>
          </a:p>
        </p:txBody>
      </p:sp>
      <p:sp>
        <p:nvSpPr>
          <p:cNvPr id="141342" name="Line 41"/>
          <p:cNvSpPr>
            <a:spLocks noChangeShapeType="1"/>
          </p:cNvSpPr>
          <p:nvPr/>
        </p:nvSpPr>
        <p:spPr bwMode="auto">
          <a:xfrm flipV="1">
            <a:off x="3256085" y="4581526"/>
            <a:ext cx="5196254" cy="1655763"/>
          </a:xfrm>
          <a:prstGeom prst="line">
            <a:avLst/>
          </a:prstGeom>
          <a:noFill/>
          <a:ln w="44450" cap="rnd">
            <a:solidFill>
              <a:srgbClr val="FF0000"/>
            </a:solidFill>
            <a:prstDash val="sysDot"/>
            <a:round/>
            <a:headEnd/>
            <a:tailEnd/>
          </a:ln>
        </p:spPr>
        <p:txBody>
          <a:bodyPr/>
          <a:lstStyle/>
          <a:p>
            <a:endParaRPr lang="tr-TR"/>
          </a:p>
        </p:txBody>
      </p:sp>
      <p:sp>
        <p:nvSpPr>
          <p:cNvPr id="141343" name="Text Box 42"/>
          <p:cNvSpPr txBox="1">
            <a:spLocks noChangeArrowheads="1"/>
          </p:cNvSpPr>
          <p:nvPr/>
        </p:nvSpPr>
        <p:spPr bwMode="auto">
          <a:xfrm>
            <a:off x="8500697" y="4159250"/>
            <a:ext cx="311304" cy="369332"/>
          </a:xfrm>
          <a:prstGeom prst="rect">
            <a:avLst/>
          </a:prstGeom>
          <a:noFill/>
          <a:ln w="9525">
            <a:noFill/>
            <a:miter lim="800000"/>
            <a:headEnd/>
            <a:tailEnd/>
          </a:ln>
        </p:spPr>
        <p:txBody>
          <a:bodyPr wrap="none">
            <a:spAutoFit/>
          </a:bodyPr>
          <a:lstStyle/>
          <a:p>
            <a:pPr eaLnBrk="1" hangingPunct="1"/>
            <a:r>
              <a:rPr lang="tr-TR" altLang="tr-TR" b="1" dirty="0">
                <a:solidFill>
                  <a:srgbClr val="FF0000"/>
                </a:solidFill>
                <a:latin typeface="Verdana" pitchFamily="34" charset="0"/>
              </a:rPr>
              <a:t>I</a:t>
            </a:r>
          </a:p>
        </p:txBody>
      </p:sp>
      <p:sp>
        <p:nvSpPr>
          <p:cNvPr id="141344" name="Line 43"/>
          <p:cNvSpPr>
            <a:spLocks noChangeShapeType="1"/>
          </p:cNvSpPr>
          <p:nvPr/>
        </p:nvSpPr>
        <p:spPr bwMode="auto">
          <a:xfrm>
            <a:off x="2771800" y="6525344"/>
            <a:ext cx="144016" cy="0"/>
          </a:xfrm>
          <a:prstGeom prst="line">
            <a:avLst/>
          </a:prstGeom>
          <a:noFill/>
          <a:ln w="9525">
            <a:solidFill>
              <a:srgbClr val="FF0000"/>
            </a:solidFill>
            <a:round/>
            <a:headEnd/>
            <a:tailEnd/>
          </a:ln>
        </p:spPr>
        <p:txBody>
          <a:bodyPr/>
          <a:lstStyle/>
          <a:p>
            <a:endParaRPr lang="tr-TR"/>
          </a:p>
        </p:txBody>
      </p:sp>
      <p:sp>
        <p:nvSpPr>
          <p:cNvPr id="141345" name="Text Box 44"/>
          <p:cNvSpPr txBox="1">
            <a:spLocks noChangeArrowheads="1"/>
          </p:cNvSpPr>
          <p:nvPr/>
        </p:nvSpPr>
        <p:spPr bwMode="auto">
          <a:xfrm>
            <a:off x="4226169" y="5084763"/>
            <a:ext cx="762000" cy="641350"/>
          </a:xfrm>
          <a:prstGeom prst="rect">
            <a:avLst/>
          </a:prstGeom>
          <a:noFill/>
          <a:ln w="9525">
            <a:noFill/>
            <a:miter lim="800000"/>
            <a:headEnd/>
            <a:tailEnd/>
          </a:ln>
        </p:spPr>
        <p:txBody>
          <a:bodyPr>
            <a:spAutoFit/>
          </a:bodyPr>
          <a:lstStyle/>
          <a:p>
            <a:pPr eaLnBrk="1" hangingPunct="1"/>
            <a:r>
              <a:rPr lang="tr-TR" altLang="tr-TR" sz="1800" b="1" dirty="0" smtClean="0">
                <a:solidFill>
                  <a:srgbClr val="FF0000"/>
                </a:solidFill>
                <a:latin typeface="Verdana" pitchFamily="34" charset="0"/>
              </a:rPr>
              <a:t>1</a:t>
            </a:r>
            <a:endParaRPr lang="tr-TR" altLang="tr-TR" sz="1800" b="1" dirty="0">
              <a:solidFill>
                <a:srgbClr val="FF0000"/>
              </a:solidFill>
              <a:latin typeface="Verdana" pitchFamily="34" charset="0"/>
            </a:endParaRPr>
          </a:p>
          <a:p>
            <a:pPr eaLnBrk="1" hangingPunct="1"/>
            <a:r>
              <a:rPr lang="tr-TR" altLang="tr-TR" sz="1800" b="1" dirty="0" err="1" smtClean="0">
                <a:solidFill>
                  <a:srgbClr val="FF0000"/>
                </a:solidFill>
                <a:latin typeface="Verdana" pitchFamily="34" charset="0"/>
              </a:rPr>
              <a:t>V</a:t>
            </a:r>
            <a:r>
              <a:rPr lang="tr-TR" altLang="tr-TR" b="1" baseline="-25000" dirty="0" err="1" smtClean="0">
                <a:solidFill>
                  <a:srgbClr val="FF0000"/>
                </a:solidFill>
                <a:latin typeface="Verdana" pitchFamily="34" charset="0"/>
              </a:rPr>
              <a:t>max</a:t>
            </a:r>
            <a:endParaRPr lang="tr-TR" altLang="tr-TR" sz="1800" b="1" dirty="0">
              <a:solidFill>
                <a:srgbClr val="FF0000"/>
              </a:solidFill>
              <a:latin typeface="Verdana" pitchFamily="34" charset="0"/>
            </a:endParaRPr>
          </a:p>
        </p:txBody>
      </p:sp>
      <p:sp>
        <p:nvSpPr>
          <p:cNvPr id="141346" name="Line 45"/>
          <p:cNvSpPr>
            <a:spLocks noChangeShapeType="1"/>
          </p:cNvSpPr>
          <p:nvPr/>
        </p:nvSpPr>
        <p:spPr bwMode="auto">
          <a:xfrm>
            <a:off x="4211960" y="5373216"/>
            <a:ext cx="360040" cy="0"/>
          </a:xfrm>
          <a:prstGeom prst="line">
            <a:avLst/>
          </a:prstGeom>
          <a:noFill/>
          <a:ln w="9525">
            <a:solidFill>
              <a:srgbClr val="FF0000"/>
            </a:solidFill>
            <a:round/>
            <a:headEnd/>
            <a:tailEnd/>
          </a:ln>
        </p:spPr>
        <p:txBody>
          <a:bodyPr/>
          <a:lstStyle/>
          <a:p>
            <a:endParaRPr lang="tr-TR"/>
          </a:p>
        </p:txBody>
      </p:sp>
      <p:sp>
        <p:nvSpPr>
          <p:cNvPr id="141347" name="Line 46"/>
          <p:cNvSpPr>
            <a:spLocks noChangeShapeType="1"/>
          </p:cNvSpPr>
          <p:nvPr/>
        </p:nvSpPr>
        <p:spPr bwMode="auto">
          <a:xfrm>
            <a:off x="622789" y="2276475"/>
            <a:ext cx="416169" cy="0"/>
          </a:xfrm>
          <a:prstGeom prst="line">
            <a:avLst/>
          </a:prstGeom>
          <a:noFill/>
          <a:ln w="31750">
            <a:solidFill>
              <a:srgbClr val="FF0000"/>
            </a:solidFill>
            <a:prstDash val="sysDot"/>
            <a:round/>
            <a:headEnd/>
            <a:tailEnd/>
          </a:ln>
        </p:spPr>
        <p:txBody>
          <a:bodyPr/>
          <a:lstStyle/>
          <a:p>
            <a:endParaRPr lang="tr-TR"/>
          </a:p>
        </p:txBody>
      </p:sp>
      <p:sp>
        <p:nvSpPr>
          <p:cNvPr id="141348" name="Line 47"/>
          <p:cNvSpPr>
            <a:spLocks noChangeShapeType="1"/>
          </p:cNvSpPr>
          <p:nvPr/>
        </p:nvSpPr>
        <p:spPr bwMode="auto">
          <a:xfrm>
            <a:off x="1038958" y="2276476"/>
            <a:ext cx="0" cy="360363"/>
          </a:xfrm>
          <a:prstGeom prst="line">
            <a:avLst/>
          </a:prstGeom>
          <a:noFill/>
          <a:ln w="31750">
            <a:solidFill>
              <a:srgbClr val="FF0000"/>
            </a:solidFill>
            <a:prstDash val="sysDot"/>
            <a:round/>
            <a:headEnd/>
            <a:tailEnd type="triangle" w="med" len="med"/>
          </a:ln>
        </p:spPr>
        <p:txBody>
          <a:bodyPr/>
          <a:lstStyle/>
          <a:p>
            <a:endParaRPr lang="tr-TR"/>
          </a:p>
        </p:txBody>
      </p:sp>
      <p:sp>
        <p:nvSpPr>
          <p:cNvPr id="141349" name="Text Box 48"/>
          <p:cNvSpPr txBox="1">
            <a:spLocks noChangeArrowheads="1"/>
          </p:cNvSpPr>
          <p:nvPr/>
        </p:nvSpPr>
        <p:spPr bwMode="auto">
          <a:xfrm>
            <a:off x="-396552" y="2101851"/>
            <a:ext cx="1645060" cy="338554"/>
          </a:xfrm>
          <a:prstGeom prst="rect">
            <a:avLst/>
          </a:prstGeom>
          <a:noFill/>
          <a:ln w="9525">
            <a:noFill/>
            <a:miter lim="800000"/>
            <a:headEnd/>
            <a:tailEnd/>
          </a:ln>
        </p:spPr>
        <p:txBody>
          <a:bodyPr wrap="square">
            <a:spAutoFit/>
          </a:bodyPr>
          <a:lstStyle/>
          <a:p>
            <a:pPr eaLnBrk="1" hangingPunct="1"/>
            <a:r>
              <a:rPr lang="tr-TR" altLang="tr-TR" sz="1600" b="1" dirty="0" err="1" smtClean="0">
                <a:solidFill>
                  <a:srgbClr val="FF0000"/>
                </a:solidFill>
                <a:latin typeface="Verdana" pitchFamily="34" charset="0"/>
              </a:rPr>
              <a:t>V</a:t>
            </a:r>
            <a:r>
              <a:rPr lang="tr-TR" altLang="tr-TR" sz="1600" b="1" baseline="-25000" dirty="0" err="1" smtClean="0">
                <a:solidFill>
                  <a:srgbClr val="FF0000"/>
                </a:solidFill>
                <a:latin typeface="Verdana" pitchFamily="34" charset="0"/>
              </a:rPr>
              <a:t>max</a:t>
            </a:r>
            <a:r>
              <a:rPr lang="tr-TR" altLang="tr-TR" sz="1600" b="1" dirty="0" smtClean="0">
                <a:solidFill>
                  <a:srgbClr val="FF0000"/>
                </a:solidFill>
                <a:latin typeface="Verdana" pitchFamily="34" charset="0"/>
              </a:rPr>
              <a:t>/2</a:t>
            </a:r>
            <a:endParaRPr lang="tr-TR" altLang="tr-TR" sz="1600" b="1" dirty="0">
              <a:solidFill>
                <a:srgbClr val="FF0000"/>
              </a:solidFill>
              <a:latin typeface="Verdana" pitchFamily="34" charset="0"/>
            </a:endParaRPr>
          </a:p>
        </p:txBody>
      </p:sp>
      <p:sp>
        <p:nvSpPr>
          <p:cNvPr id="141350" name="Freeform 49"/>
          <p:cNvSpPr>
            <a:spLocks/>
          </p:cNvSpPr>
          <p:nvPr/>
        </p:nvSpPr>
        <p:spPr bwMode="auto">
          <a:xfrm>
            <a:off x="622789" y="741364"/>
            <a:ext cx="3950677" cy="1895475"/>
          </a:xfrm>
          <a:custGeom>
            <a:avLst/>
            <a:gdLst>
              <a:gd name="T0" fmla="*/ 0 w 2586"/>
              <a:gd name="T1" fmla="*/ 2147483647 h 1194"/>
              <a:gd name="T2" fmla="*/ 2147483647 w 2586"/>
              <a:gd name="T3" fmla="*/ 2147483647 h 1194"/>
              <a:gd name="T4" fmla="*/ 2147483647 w 2586"/>
              <a:gd name="T5" fmla="*/ 2147483647 h 1194"/>
              <a:gd name="T6" fmla="*/ 0 60000 65536"/>
              <a:gd name="T7" fmla="*/ 0 60000 65536"/>
              <a:gd name="T8" fmla="*/ 0 60000 65536"/>
              <a:gd name="T9" fmla="*/ 0 w 2586"/>
              <a:gd name="T10" fmla="*/ 0 h 1194"/>
              <a:gd name="T11" fmla="*/ 2586 w 2586"/>
              <a:gd name="T12" fmla="*/ 1194 h 1194"/>
            </a:gdLst>
            <a:ahLst/>
            <a:cxnLst>
              <a:cxn ang="T6">
                <a:pos x="T0" y="T1"/>
              </a:cxn>
              <a:cxn ang="T7">
                <a:pos x="T2" y="T3"/>
              </a:cxn>
              <a:cxn ang="T8">
                <a:pos x="T4" y="T5"/>
              </a:cxn>
            </a:cxnLst>
            <a:rect l="T9" t="T10" r="T11" b="T12"/>
            <a:pathLst>
              <a:path w="2586" h="1194">
                <a:moveTo>
                  <a:pt x="0" y="1194"/>
                </a:moveTo>
                <a:cubicBezTo>
                  <a:pt x="397" y="793"/>
                  <a:pt x="794" y="392"/>
                  <a:pt x="1225" y="196"/>
                </a:cubicBezTo>
                <a:cubicBezTo>
                  <a:pt x="1656" y="0"/>
                  <a:pt x="2359" y="45"/>
                  <a:pt x="2586" y="15"/>
                </a:cubicBezTo>
              </a:path>
            </a:pathLst>
          </a:custGeom>
          <a:noFill/>
          <a:ln w="41275" cap="flat">
            <a:solidFill>
              <a:srgbClr val="FF0000"/>
            </a:solidFill>
            <a:prstDash val="sysDot"/>
            <a:round/>
            <a:headEnd/>
            <a:tailEnd/>
          </a:ln>
        </p:spPr>
        <p:txBody>
          <a:bodyPr/>
          <a:lstStyle/>
          <a:p>
            <a:endParaRPr lang="tr-T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126163"/>
          </a:xfrm>
        </p:spPr>
        <p:txBody>
          <a:bodyPr/>
          <a:lstStyle/>
          <a:p>
            <a:pPr>
              <a:buNone/>
            </a:pPr>
            <a:r>
              <a:rPr lang="tr-TR" dirty="0" smtClean="0"/>
              <a:t>      Bu </a:t>
            </a:r>
            <a:r>
              <a:rPr lang="tr-TR" dirty="0" err="1" smtClean="0"/>
              <a:t>inhibisyonda</a:t>
            </a:r>
            <a:r>
              <a:rPr lang="tr-TR" dirty="0" smtClean="0"/>
              <a:t> inhibitör madde serbest enzim</a:t>
            </a:r>
          </a:p>
          <a:p>
            <a:pPr>
              <a:buNone/>
            </a:pPr>
            <a:r>
              <a:rPr lang="tr-TR" dirty="0" smtClean="0"/>
              <a:t>molekülü ile birleşmez. Enzimin </a:t>
            </a:r>
            <a:r>
              <a:rPr lang="tr-TR" dirty="0" err="1" smtClean="0"/>
              <a:t>substratı</a:t>
            </a:r>
            <a:r>
              <a:rPr lang="tr-TR" dirty="0" smtClean="0"/>
              <a:t> ile</a:t>
            </a:r>
          </a:p>
          <a:p>
            <a:pPr>
              <a:buNone/>
            </a:pPr>
            <a:r>
              <a:rPr lang="tr-TR" dirty="0" smtClean="0"/>
              <a:t>ilişkisini etkilemez. İnhibitör madde ES kompleksi ile</a:t>
            </a:r>
          </a:p>
          <a:p>
            <a:pPr>
              <a:buNone/>
            </a:pPr>
            <a:r>
              <a:rPr lang="tr-TR" dirty="0" smtClean="0"/>
              <a:t>bağlanır ve </a:t>
            </a:r>
            <a:r>
              <a:rPr lang="tr-TR" dirty="0" err="1" smtClean="0"/>
              <a:t>ESI</a:t>
            </a:r>
            <a:r>
              <a:rPr lang="tr-TR" dirty="0" smtClean="0"/>
              <a:t> kompleksi oluşur.  </a:t>
            </a:r>
            <a:r>
              <a:rPr lang="tr-TR" dirty="0" err="1" smtClean="0"/>
              <a:t>Substrat</a:t>
            </a:r>
            <a:r>
              <a:rPr lang="tr-TR" dirty="0" smtClean="0"/>
              <a:t> </a:t>
            </a:r>
          </a:p>
          <a:p>
            <a:pPr>
              <a:buNone/>
            </a:pPr>
            <a:r>
              <a:rPr lang="tr-TR" dirty="0" smtClean="0"/>
              <a:t>konsantrasyonu arttıkça </a:t>
            </a:r>
            <a:r>
              <a:rPr lang="tr-TR" dirty="0" err="1" smtClean="0"/>
              <a:t>inhibisyon</a:t>
            </a:r>
            <a:r>
              <a:rPr lang="tr-TR" dirty="0" smtClean="0"/>
              <a:t> </a:t>
            </a:r>
            <a:r>
              <a:rPr lang="tr-TR" dirty="0" err="1" smtClean="0"/>
              <a:t>dereceside</a:t>
            </a:r>
            <a:r>
              <a:rPr lang="tr-TR" dirty="0" smtClean="0"/>
              <a:t> artar.</a:t>
            </a:r>
          </a:p>
          <a:p>
            <a:pPr>
              <a:buNone/>
            </a:pPr>
            <a:r>
              <a:rPr lang="tr-TR" dirty="0" smtClean="0"/>
              <a:t>Böylece </a:t>
            </a:r>
            <a:r>
              <a:rPr lang="tr-TR" dirty="0" err="1" smtClean="0"/>
              <a:t>inhibisyon</a:t>
            </a:r>
            <a:r>
              <a:rPr lang="tr-TR" dirty="0" smtClean="0"/>
              <a:t> arttıkça </a:t>
            </a:r>
            <a:r>
              <a:rPr lang="tr-TR" dirty="0" err="1" smtClean="0"/>
              <a:t>V</a:t>
            </a:r>
            <a:r>
              <a:rPr lang="tr-TR" baseline="-25000" dirty="0" err="1" smtClean="0"/>
              <a:t>max</a:t>
            </a:r>
            <a:r>
              <a:rPr lang="tr-TR" baseline="-25000" dirty="0" smtClean="0"/>
              <a:t> </a:t>
            </a:r>
            <a:r>
              <a:rPr lang="tr-TR" dirty="0" smtClean="0"/>
              <a:t> küçülür.  Buna bağlı</a:t>
            </a:r>
          </a:p>
          <a:p>
            <a:pPr>
              <a:buNone/>
            </a:pPr>
            <a:r>
              <a:rPr lang="tr-TR" dirty="0" smtClean="0"/>
              <a:t>olarak  </a:t>
            </a:r>
            <a:r>
              <a:rPr lang="tr-TR" b="1" dirty="0" smtClean="0"/>
              <a:t>hem </a:t>
            </a:r>
            <a:r>
              <a:rPr lang="tr-TR" b="1" dirty="0" err="1" smtClean="0"/>
              <a:t>V</a:t>
            </a:r>
            <a:r>
              <a:rPr lang="tr-TR" b="1" baseline="-25000" dirty="0" err="1" smtClean="0"/>
              <a:t>max</a:t>
            </a:r>
            <a:r>
              <a:rPr lang="tr-TR" b="1" baseline="-25000" dirty="0" smtClean="0"/>
              <a:t>   </a:t>
            </a:r>
            <a:r>
              <a:rPr lang="tr-TR" b="1" dirty="0" smtClean="0"/>
              <a:t> hem de K</a:t>
            </a:r>
            <a:r>
              <a:rPr lang="tr-TR" b="1" baseline="-25000" dirty="0" smtClean="0"/>
              <a:t>m</a:t>
            </a:r>
            <a:r>
              <a:rPr lang="tr-TR" b="1" dirty="0" smtClean="0"/>
              <a:t> değeri değişir</a:t>
            </a:r>
            <a:r>
              <a:rPr lang="tr-TR" dirty="0" smtClean="0"/>
              <a:t>.</a:t>
            </a:r>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Grp="1" noChangeArrowheads="1"/>
          </p:cNvSpPr>
          <p:nvPr>
            <p:ph idx="1"/>
          </p:nvPr>
        </p:nvSpPr>
        <p:spPr>
          <a:xfrm>
            <a:off x="1" y="0"/>
            <a:ext cx="9144000" cy="6858000"/>
          </a:xfrm>
        </p:spPr>
        <p:txBody>
          <a:bodyPr>
            <a:normAutofit lnSpcReduction="10000"/>
          </a:bodyPr>
          <a:lstStyle/>
          <a:p>
            <a:pPr marL="85725" indent="0">
              <a:lnSpc>
                <a:spcPct val="80000"/>
              </a:lnSpc>
              <a:buNone/>
            </a:pPr>
            <a:r>
              <a:rPr lang="tr-TR" altLang="tr-TR" sz="2800" b="1" dirty="0" smtClean="0">
                <a:solidFill>
                  <a:srgbClr val="FF0000"/>
                </a:solidFill>
                <a:latin typeface="Times New Roman" pitchFamily="18" charset="0"/>
                <a:cs typeface="Times New Roman" pitchFamily="18" charset="0"/>
              </a:rPr>
              <a:t>2. </a:t>
            </a:r>
            <a:r>
              <a:rPr lang="tr-TR" altLang="tr-TR" sz="2800" b="1" dirty="0" err="1" smtClean="0">
                <a:solidFill>
                  <a:srgbClr val="FF0000"/>
                </a:solidFill>
                <a:latin typeface="Times New Roman" pitchFamily="18" charset="0"/>
                <a:cs typeface="Times New Roman" pitchFamily="18" charset="0"/>
              </a:rPr>
              <a:t>Irreversibl</a:t>
            </a:r>
            <a:r>
              <a:rPr lang="tr-TR" altLang="tr-TR" sz="2800" dirty="0" smtClean="0">
                <a:solidFill>
                  <a:srgbClr val="FF0000"/>
                </a:solidFill>
                <a:latin typeface="Times New Roman" pitchFamily="18" charset="0"/>
                <a:cs typeface="Times New Roman" pitchFamily="18" charset="0"/>
              </a:rPr>
              <a:t> (tersinmez, geriye dönüşümsüz)</a:t>
            </a:r>
            <a:r>
              <a:rPr lang="tr-TR" altLang="tr-TR" sz="2800" b="1" dirty="0" smtClean="0">
                <a:solidFill>
                  <a:srgbClr val="FF0000"/>
                </a:solidFill>
                <a:latin typeface="Times New Roman" pitchFamily="18" charset="0"/>
                <a:cs typeface="Times New Roman" pitchFamily="18" charset="0"/>
              </a:rPr>
              <a:t> enzim </a:t>
            </a:r>
            <a:r>
              <a:rPr lang="tr-TR" altLang="tr-TR" sz="2800" b="1" dirty="0" err="1" smtClean="0">
                <a:solidFill>
                  <a:srgbClr val="FF0000"/>
                </a:solidFill>
                <a:latin typeface="Times New Roman" pitchFamily="18" charset="0"/>
                <a:cs typeface="Times New Roman" pitchFamily="18" charset="0"/>
              </a:rPr>
              <a:t>inhibisyonları</a:t>
            </a:r>
            <a:endParaRPr lang="tr-TR" altLang="tr-TR" sz="2800" dirty="0" smtClean="0">
              <a:solidFill>
                <a:srgbClr val="000000"/>
              </a:solidFill>
              <a:latin typeface="Times New Roman" pitchFamily="18" charset="0"/>
            </a:endParaRPr>
          </a:p>
          <a:p>
            <a:pPr marL="85725" indent="0" eaLnBrk="1" hangingPunct="1">
              <a:lnSpc>
                <a:spcPct val="80000"/>
              </a:lnSpc>
              <a:buClr>
                <a:srgbClr val="FF0000"/>
              </a:buClr>
              <a:buFont typeface="Wingdings" pitchFamily="2" charset="2"/>
              <a:buChar char="§"/>
            </a:pPr>
            <a:endParaRPr lang="tr-TR" altLang="tr-TR" sz="2800" dirty="0" smtClean="0">
              <a:solidFill>
                <a:srgbClr val="000000"/>
              </a:solidFill>
              <a:latin typeface="Times New Roman" pitchFamily="18" charset="0"/>
            </a:endParaRPr>
          </a:p>
          <a:p>
            <a:pPr marL="85725" indent="0"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Bu tip </a:t>
            </a:r>
            <a:r>
              <a:rPr lang="tr-TR" altLang="tr-TR" sz="2400" dirty="0" err="1" smtClean="0">
                <a:solidFill>
                  <a:srgbClr val="000000"/>
                </a:solidFill>
                <a:latin typeface="Times New Roman" pitchFamily="18" charset="0"/>
              </a:rPr>
              <a:t>inhibisyonlarda</a:t>
            </a:r>
            <a:r>
              <a:rPr lang="tr-TR" altLang="tr-TR" sz="2400" dirty="0" smtClean="0">
                <a:solidFill>
                  <a:srgbClr val="000000"/>
                </a:solidFill>
                <a:latin typeface="Times New Roman" pitchFamily="18" charset="0"/>
              </a:rPr>
              <a:t> aktif bölgeye </a:t>
            </a:r>
            <a:r>
              <a:rPr lang="tr-TR" altLang="tr-TR" sz="2400" dirty="0" err="1" smtClean="0">
                <a:solidFill>
                  <a:srgbClr val="000000"/>
                </a:solidFill>
                <a:latin typeface="Times New Roman" pitchFamily="18" charset="0"/>
              </a:rPr>
              <a:t>kovalent</a:t>
            </a:r>
            <a:r>
              <a:rPr lang="tr-TR" altLang="tr-TR" sz="2400" dirty="0" smtClean="0">
                <a:solidFill>
                  <a:srgbClr val="000000"/>
                </a:solidFill>
                <a:latin typeface="Times New Roman" pitchFamily="18" charset="0"/>
              </a:rPr>
              <a:t> olarak bağlanan inhibitör,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enzim yapısını bozduğu için geriye dönüş olmamaktadır.</a:t>
            </a:r>
          </a:p>
          <a:p>
            <a:pPr marL="85725" indent="0" eaLnBrk="1" hangingPunct="1">
              <a:lnSpc>
                <a:spcPct val="80000"/>
              </a:lnSpc>
              <a:buFontTx/>
              <a:buNone/>
            </a:pPr>
            <a:endParaRPr lang="tr-TR" altLang="tr-TR" sz="2400" dirty="0" smtClean="0">
              <a:solidFill>
                <a:srgbClr val="FF0066"/>
              </a:solidFill>
              <a:latin typeface="Times New Roman" pitchFamily="18" charset="0"/>
            </a:endParaRPr>
          </a:p>
          <a:p>
            <a:pPr marL="85725" indent="0"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Sinir gazlarından </a:t>
            </a:r>
            <a:r>
              <a:rPr lang="tr-TR" altLang="tr-TR" sz="2400" b="1" dirty="0" err="1" smtClean="0">
                <a:solidFill>
                  <a:srgbClr val="0000FF"/>
                </a:solidFill>
                <a:latin typeface="Times New Roman" pitchFamily="18" charset="0"/>
              </a:rPr>
              <a:t>DPF</a:t>
            </a:r>
            <a:r>
              <a:rPr lang="tr-TR" altLang="tr-TR" sz="2400" b="1" dirty="0" smtClean="0">
                <a:solidFill>
                  <a:srgbClr val="0000FF"/>
                </a:solidFill>
                <a:latin typeface="Times New Roman" pitchFamily="18" charset="0"/>
              </a:rPr>
              <a:t> (</a:t>
            </a:r>
            <a:r>
              <a:rPr lang="tr-TR" altLang="tr-TR" sz="2400" b="1" dirty="0" err="1" smtClean="0">
                <a:solidFill>
                  <a:srgbClr val="0000FF"/>
                </a:solidFill>
                <a:latin typeface="Times New Roman" pitchFamily="18" charset="0"/>
              </a:rPr>
              <a:t>diizopropil</a:t>
            </a:r>
            <a:r>
              <a:rPr lang="tr-TR" altLang="tr-TR" sz="2400" b="1" dirty="0" smtClean="0">
                <a:solidFill>
                  <a:srgbClr val="0000FF"/>
                </a:solidFill>
                <a:latin typeface="Times New Roman" pitchFamily="18" charset="0"/>
              </a:rPr>
              <a:t> </a:t>
            </a:r>
            <a:r>
              <a:rPr lang="tr-TR" altLang="tr-TR" sz="2400" b="1" dirty="0" err="1" smtClean="0">
                <a:solidFill>
                  <a:srgbClr val="0000FF"/>
                </a:solidFill>
                <a:latin typeface="Times New Roman" pitchFamily="18" charset="0"/>
              </a:rPr>
              <a:t>florofosfat</a:t>
            </a:r>
            <a:r>
              <a:rPr lang="tr-TR" altLang="tr-TR" sz="2400" b="1" dirty="0" smtClean="0">
                <a:solidFill>
                  <a:srgbClr val="0000FF"/>
                </a:solidFill>
                <a:latin typeface="Times New Roman" pitchFamily="18" charset="0"/>
              </a:rPr>
              <a:t>)</a:t>
            </a: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asetilkolin</a:t>
            </a:r>
            <a:r>
              <a:rPr lang="tr-TR" altLang="tr-TR" sz="2400" dirty="0" smtClean="0">
                <a:solidFill>
                  <a:srgbClr val="000000"/>
                </a:solidFill>
                <a:latin typeface="Times New Roman" pitchFamily="18" charset="0"/>
              </a:rPr>
              <a:t> isimli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nörotransmittörü</a:t>
            </a:r>
            <a:r>
              <a:rPr lang="tr-TR" altLang="tr-TR" sz="2400" dirty="0" smtClean="0">
                <a:solidFill>
                  <a:srgbClr val="000000"/>
                </a:solidFill>
                <a:latin typeface="Times New Roman" pitchFamily="18" charset="0"/>
              </a:rPr>
              <a:t> parçalayan </a:t>
            </a:r>
            <a:r>
              <a:rPr lang="tr-TR" altLang="tr-TR" sz="2400" b="1" dirty="0" err="1" smtClean="0">
                <a:solidFill>
                  <a:srgbClr val="FF0000"/>
                </a:solidFill>
                <a:latin typeface="Times New Roman" pitchFamily="18" charset="0"/>
              </a:rPr>
              <a:t>asetilkolin</a:t>
            </a:r>
            <a:r>
              <a:rPr lang="tr-TR" altLang="tr-TR" sz="2400" b="1" dirty="0" smtClean="0">
                <a:solidFill>
                  <a:srgbClr val="FF0000"/>
                </a:solidFill>
                <a:latin typeface="Times New Roman" pitchFamily="18" charset="0"/>
              </a:rPr>
              <a:t> </a:t>
            </a:r>
            <a:r>
              <a:rPr lang="tr-TR" altLang="tr-TR" sz="2400" b="1" dirty="0" err="1" smtClean="0">
                <a:solidFill>
                  <a:srgbClr val="FF0000"/>
                </a:solidFill>
                <a:latin typeface="Times New Roman" pitchFamily="18" charset="0"/>
              </a:rPr>
              <a:t>esteraz</a:t>
            </a:r>
            <a:r>
              <a:rPr lang="tr-TR" altLang="tr-TR" sz="2400" dirty="0" smtClean="0">
                <a:solidFill>
                  <a:srgbClr val="FF0000"/>
                </a:solidFill>
                <a:latin typeface="Times New Roman" pitchFamily="18" charset="0"/>
              </a:rPr>
              <a:t>’ </a:t>
            </a:r>
            <a:r>
              <a:rPr lang="tr-TR" altLang="tr-TR" sz="2400" dirty="0" err="1" smtClean="0">
                <a:solidFill>
                  <a:srgbClr val="000000"/>
                </a:solidFill>
                <a:latin typeface="Times New Roman" pitchFamily="18" charset="0"/>
              </a:rPr>
              <a:t>ın</a:t>
            </a:r>
            <a:r>
              <a:rPr lang="tr-TR" altLang="tr-TR" sz="2400" dirty="0" smtClean="0">
                <a:solidFill>
                  <a:srgbClr val="000000"/>
                </a:solidFill>
                <a:latin typeface="Times New Roman" pitchFamily="18" charset="0"/>
              </a:rPr>
              <a:t> tersinmez</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inhibitörüdür.</a:t>
            </a:r>
          </a:p>
          <a:p>
            <a:pPr marL="85725" indent="0" eaLnBrk="1" hangingPunct="1">
              <a:lnSpc>
                <a:spcPct val="80000"/>
              </a:lnSpc>
              <a:buClr>
                <a:srgbClr val="FF0000"/>
              </a:buClr>
              <a:buFont typeface="Wingdings" pitchFamily="2" charset="2"/>
              <a:buChar char="§"/>
            </a:pPr>
            <a:endParaRPr lang="tr-TR" altLang="tr-TR" sz="2400" b="1" dirty="0" smtClean="0">
              <a:solidFill>
                <a:srgbClr val="FF0000"/>
              </a:solidFill>
              <a:latin typeface="Times New Roman" pitchFamily="18" charset="0"/>
            </a:endParaRPr>
          </a:p>
          <a:p>
            <a:pPr marL="85725" indent="0" eaLnBrk="1" hangingPunct="1">
              <a:lnSpc>
                <a:spcPct val="80000"/>
              </a:lnSpc>
              <a:buClr>
                <a:srgbClr val="FF0000"/>
              </a:buClr>
              <a:buFont typeface="Wingdings" pitchFamily="2" charset="2"/>
              <a:buChar char="§"/>
            </a:pPr>
            <a:r>
              <a:rPr lang="tr-TR" altLang="tr-TR" sz="2400" b="1" dirty="0" err="1" smtClean="0">
                <a:solidFill>
                  <a:srgbClr val="FF0000"/>
                </a:solidFill>
                <a:latin typeface="Times New Roman" pitchFamily="18" charset="0"/>
              </a:rPr>
              <a:t>Asetilkolin</a:t>
            </a:r>
            <a:r>
              <a:rPr lang="tr-TR" altLang="tr-TR" sz="2400" b="1" dirty="0" smtClean="0">
                <a:solidFill>
                  <a:srgbClr val="FF0000"/>
                </a:solidFill>
                <a:latin typeface="Times New Roman" pitchFamily="18" charset="0"/>
              </a:rPr>
              <a:t> </a:t>
            </a:r>
            <a:r>
              <a:rPr lang="tr-TR" altLang="tr-TR" sz="2400" dirty="0" smtClean="0">
                <a:solidFill>
                  <a:srgbClr val="000000"/>
                </a:solidFill>
                <a:latin typeface="Times New Roman" pitchFamily="18" charset="0"/>
              </a:rPr>
              <a:t>bir sinir hücresindeki uyarıyı diğer bir hücreye aktaran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maddedir.</a:t>
            </a:r>
          </a:p>
          <a:p>
            <a:pPr marL="85725" indent="0" eaLnBrk="1" hangingPunct="1">
              <a:lnSpc>
                <a:spcPct val="80000"/>
              </a:lnSpc>
              <a:buClr>
                <a:srgbClr val="FF0000"/>
              </a:buClr>
              <a:buFont typeface="Wingdings" pitchFamily="2" charset="2"/>
              <a:buChar char="§"/>
            </a:pPr>
            <a:endParaRPr lang="tr-TR" altLang="tr-TR" sz="2400" dirty="0" smtClean="0">
              <a:solidFill>
                <a:srgbClr val="000000"/>
              </a:solidFill>
              <a:latin typeface="Times New Roman" pitchFamily="18" charset="0"/>
            </a:endParaRPr>
          </a:p>
          <a:p>
            <a:pPr marL="85725" indent="0"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Bu etkisi sona erdikten sonra, </a:t>
            </a:r>
            <a:r>
              <a:rPr lang="tr-TR" altLang="tr-TR" sz="2400" dirty="0" err="1" smtClean="0">
                <a:solidFill>
                  <a:srgbClr val="000000"/>
                </a:solidFill>
                <a:latin typeface="Times New Roman" pitchFamily="18" charset="0"/>
              </a:rPr>
              <a:t>asetilkolin</a:t>
            </a: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esteraz</a:t>
            </a:r>
            <a:r>
              <a:rPr lang="tr-TR" altLang="tr-TR" sz="2400" dirty="0" smtClean="0">
                <a:solidFill>
                  <a:srgbClr val="000000"/>
                </a:solidFill>
                <a:latin typeface="Times New Roman" pitchFamily="18" charset="0"/>
              </a:rPr>
              <a:t> tarafından hidrolize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uğrar. </a:t>
            </a:r>
          </a:p>
          <a:p>
            <a:pPr marL="85725" indent="0" eaLnBrk="1" hangingPunct="1">
              <a:lnSpc>
                <a:spcPct val="80000"/>
              </a:lnSpc>
              <a:buClr>
                <a:srgbClr val="FF0000"/>
              </a:buClr>
              <a:buFont typeface="Wingdings" pitchFamily="2" charset="2"/>
              <a:buChar char="§"/>
            </a:pPr>
            <a:endParaRPr lang="tr-TR" altLang="tr-TR" sz="2400" dirty="0" smtClean="0">
              <a:solidFill>
                <a:srgbClr val="000000"/>
              </a:solidFill>
              <a:latin typeface="Times New Roman" pitchFamily="18" charset="0"/>
            </a:endParaRPr>
          </a:p>
          <a:p>
            <a:pPr marL="85725" indent="0" eaLnBrk="1" hangingPunct="1">
              <a:lnSpc>
                <a:spcPct val="80000"/>
              </a:lnSpc>
              <a:buClr>
                <a:srgbClr val="FF0000"/>
              </a:buClr>
              <a:buFont typeface="Wingdings" pitchFamily="2" charset="2"/>
              <a:buChar char="§"/>
            </a:pPr>
            <a:r>
              <a:rPr lang="tr-TR" altLang="tr-TR" sz="2400" dirty="0" err="1" smtClean="0">
                <a:solidFill>
                  <a:srgbClr val="000000"/>
                </a:solidFill>
                <a:latin typeface="Times New Roman" pitchFamily="18" charset="0"/>
              </a:rPr>
              <a:t>Asetilkolin</a:t>
            </a: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esteraz’ın</a:t>
            </a:r>
            <a:r>
              <a:rPr lang="tr-TR" altLang="tr-TR" sz="2400" dirty="0" smtClean="0">
                <a:solidFill>
                  <a:srgbClr val="000000"/>
                </a:solidFill>
                <a:latin typeface="Times New Roman" pitchFamily="18" charset="0"/>
              </a:rPr>
              <a:t> aktif bölgesinin </a:t>
            </a:r>
            <a:r>
              <a:rPr lang="tr-TR" altLang="tr-TR" sz="2400" dirty="0" err="1" smtClean="0">
                <a:solidFill>
                  <a:srgbClr val="000000"/>
                </a:solidFill>
                <a:latin typeface="Times New Roman" pitchFamily="18" charset="0"/>
              </a:rPr>
              <a:t>DPF</a:t>
            </a:r>
            <a:r>
              <a:rPr lang="tr-TR" altLang="tr-TR" sz="2400" dirty="0" smtClean="0">
                <a:solidFill>
                  <a:srgbClr val="000000"/>
                </a:solidFill>
                <a:latin typeface="Times New Roman" pitchFamily="18" charset="0"/>
              </a:rPr>
              <a:t> tarafından tersinmez </a:t>
            </a:r>
            <a:r>
              <a:rPr lang="tr-TR" altLang="tr-TR" sz="2400" dirty="0" err="1" smtClean="0">
                <a:solidFill>
                  <a:srgbClr val="000000"/>
                </a:solidFill>
                <a:latin typeface="Times New Roman" pitchFamily="18" charset="0"/>
              </a:rPr>
              <a:t>inhibe</a:t>
            </a:r>
            <a:r>
              <a:rPr lang="tr-TR" altLang="tr-TR" sz="2400" dirty="0" smtClean="0">
                <a:solidFill>
                  <a:srgbClr val="000000"/>
                </a:solidFill>
                <a:latin typeface="Times New Roman" pitchFamily="18" charset="0"/>
              </a:rPr>
              <a:t>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edilmesi hidroliz olayını engeller ve bunun sonucunda felç meydana </a:t>
            </a:r>
          </a:p>
          <a:p>
            <a:pPr marL="85725" indent="0"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gelir.</a:t>
            </a:r>
          </a:p>
          <a:p>
            <a:pPr marL="85725" indent="0" eaLnBrk="1" hangingPunct="1">
              <a:lnSpc>
                <a:spcPct val="80000"/>
              </a:lnSpc>
              <a:buFontTx/>
              <a:buNone/>
            </a:pPr>
            <a:endParaRPr lang="tr-TR" altLang="tr-TR" sz="2400" dirty="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3"/>
          <p:cNvSpPr>
            <a:spLocks noGrp="1" noChangeArrowheads="1"/>
          </p:cNvSpPr>
          <p:nvPr>
            <p:ph idx="1"/>
          </p:nvPr>
        </p:nvSpPr>
        <p:spPr>
          <a:xfrm>
            <a:off x="276958" y="260350"/>
            <a:ext cx="8867042" cy="6408738"/>
          </a:xfrm>
        </p:spPr>
        <p:txBody>
          <a:bodyPr>
            <a:normAutofit/>
          </a:bodyPr>
          <a:lstStyle/>
          <a:p>
            <a:pPr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Tarımda kullanılan</a:t>
            </a:r>
            <a:r>
              <a:rPr lang="tr-TR" altLang="tr-TR" sz="2400" dirty="0" smtClean="0">
                <a:latin typeface="Times New Roman" pitchFamily="18" charset="0"/>
              </a:rPr>
              <a:t> </a:t>
            </a:r>
            <a:r>
              <a:rPr lang="tr-TR" altLang="tr-TR" sz="2400" b="1" dirty="0" err="1" smtClean="0">
                <a:solidFill>
                  <a:srgbClr val="FF0000"/>
                </a:solidFill>
                <a:latin typeface="Times New Roman" pitchFamily="18" charset="0"/>
              </a:rPr>
              <a:t>insektisidler</a:t>
            </a:r>
            <a:r>
              <a:rPr lang="tr-TR" altLang="tr-TR" sz="2400" dirty="0" smtClean="0">
                <a:solidFill>
                  <a:srgbClr val="FF0000"/>
                </a:solidFill>
                <a:latin typeface="Times New Roman" pitchFamily="18" charset="0"/>
              </a:rPr>
              <a:t> </a:t>
            </a:r>
            <a:r>
              <a:rPr lang="tr-TR" altLang="tr-TR" sz="2400" dirty="0" smtClean="0">
                <a:solidFill>
                  <a:srgbClr val="000000"/>
                </a:solidFill>
                <a:latin typeface="Times New Roman" pitchFamily="18" charset="0"/>
              </a:rPr>
              <a:t>(böcek öldürücüler) de </a:t>
            </a:r>
            <a:r>
              <a:rPr lang="tr-TR" altLang="tr-TR" sz="2400" dirty="0" err="1" smtClean="0">
                <a:solidFill>
                  <a:srgbClr val="000000"/>
                </a:solidFill>
                <a:latin typeface="Times New Roman" pitchFamily="18" charset="0"/>
              </a:rPr>
              <a:t>asetilkolin</a:t>
            </a:r>
            <a:r>
              <a:rPr lang="tr-TR" altLang="tr-TR" sz="2400" dirty="0" smtClean="0">
                <a:solidFill>
                  <a:srgbClr val="000000"/>
                </a:solidFill>
                <a:latin typeface="Times New Roman" pitchFamily="18" charset="0"/>
              </a:rPr>
              <a:t> </a:t>
            </a:r>
          </a:p>
          <a:p>
            <a:pPr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esterazın</a:t>
            </a:r>
            <a:r>
              <a:rPr lang="tr-TR" altLang="tr-TR" sz="2400" dirty="0" smtClean="0">
                <a:solidFill>
                  <a:srgbClr val="000000"/>
                </a:solidFill>
                <a:latin typeface="Times New Roman" pitchFamily="18" charset="0"/>
              </a:rPr>
              <a:t> tersinmez engelleyicisidir.</a:t>
            </a:r>
          </a:p>
          <a:p>
            <a:pPr eaLnBrk="1" hangingPunct="1">
              <a:lnSpc>
                <a:spcPct val="80000"/>
              </a:lnSpc>
              <a:buClr>
                <a:srgbClr val="FF0000"/>
              </a:buClr>
              <a:buFont typeface="Wingdings" pitchFamily="2" charset="2"/>
              <a:buChar char="§"/>
            </a:pPr>
            <a:endParaRPr lang="tr-TR" altLang="tr-TR" sz="2400" dirty="0" smtClean="0">
              <a:solidFill>
                <a:srgbClr val="000000"/>
              </a:solidFill>
              <a:latin typeface="Times New Roman" pitchFamily="18" charset="0"/>
            </a:endParaRPr>
          </a:p>
          <a:p>
            <a:pPr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Birçok </a:t>
            </a:r>
            <a:r>
              <a:rPr lang="tr-TR" altLang="tr-TR" sz="2400" dirty="0" err="1" smtClean="0">
                <a:solidFill>
                  <a:srgbClr val="000000"/>
                </a:solidFill>
                <a:latin typeface="Times New Roman" pitchFamily="18" charset="0"/>
              </a:rPr>
              <a:t>insektisidin</a:t>
            </a:r>
            <a:r>
              <a:rPr lang="tr-TR" altLang="tr-TR" sz="2400" dirty="0" smtClean="0">
                <a:solidFill>
                  <a:srgbClr val="000000"/>
                </a:solidFill>
                <a:latin typeface="Times New Roman" pitchFamily="18" charset="0"/>
              </a:rPr>
              <a:t> bileşiminde bulunan </a:t>
            </a:r>
            <a:r>
              <a:rPr lang="tr-TR" altLang="tr-TR" sz="2400" dirty="0" smtClean="0">
                <a:solidFill>
                  <a:srgbClr val="0000FF"/>
                </a:solidFill>
                <a:latin typeface="Times New Roman" pitchFamily="18" charset="0"/>
              </a:rPr>
              <a:t>fosforlu organik yapı</a:t>
            </a:r>
            <a:r>
              <a:rPr lang="tr-TR" altLang="tr-TR" sz="2400" dirty="0" smtClean="0">
                <a:solidFill>
                  <a:srgbClr val="000000"/>
                </a:solidFill>
                <a:latin typeface="Times New Roman" pitchFamily="18" charset="0"/>
              </a:rPr>
              <a:t> aktif </a:t>
            </a:r>
          </a:p>
          <a:p>
            <a:pPr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bölgesinde </a:t>
            </a:r>
            <a:r>
              <a:rPr lang="tr-TR" altLang="tr-TR" sz="2400" b="1" dirty="0" smtClean="0">
                <a:solidFill>
                  <a:srgbClr val="FF0000"/>
                </a:solidFill>
                <a:latin typeface="Times New Roman" pitchFamily="18" charset="0"/>
              </a:rPr>
              <a:t>serin</a:t>
            </a:r>
            <a:r>
              <a:rPr lang="tr-TR" altLang="tr-TR" sz="2400" b="1" dirty="0" smtClean="0">
                <a:solidFill>
                  <a:srgbClr val="000000"/>
                </a:solidFill>
                <a:latin typeface="Times New Roman" pitchFamily="18" charset="0"/>
              </a:rPr>
              <a:t> </a:t>
            </a:r>
            <a:r>
              <a:rPr lang="tr-TR" altLang="tr-TR" sz="2400" dirty="0" smtClean="0">
                <a:solidFill>
                  <a:srgbClr val="000000"/>
                </a:solidFill>
                <a:latin typeface="Times New Roman" pitchFamily="18" charset="0"/>
              </a:rPr>
              <a:t>amino asidini içeren enzimlerle geriye </a:t>
            </a:r>
          </a:p>
          <a:p>
            <a:pPr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dönüşümsüz </a:t>
            </a:r>
            <a:r>
              <a:rPr lang="tr-TR" altLang="tr-TR" sz="2400" dirty="0" err="1" smtClean="0">
                <a:solidFill>
                  <a:srgbClr val="000000"/>
                </a:solidFill>
                <a:latin typeface="Times New Roman" pitchFamily="18" charset="0"/>
              </a:rPr>
              <a:t>inhibisyon</a:t>
            </a:r>
            <a:r>
              <a:rPr lang="tr-TR" altLang="tr-TR" sz="2400" dirty="0" smtClean="0">
                <a:solidFill>
                  <a:srgbClr val="000000"/>
                </a:solidFill>
                <a:latin typeface="Times New Roman" pitchFamily="18" charset="0"/>
              </a:rPr>
              <a:t> yapar.</a:t>
            </a:r>
          </a:p>
          <a:p>
            <a:pPr eaLnBrk="1" hangingPunct="1">
              <a:lnSpc>
                <a:spcPct val="80000"/>
              </a:lnSpc>
              <a:buClr>
                <a:srgbClr val="FF0000"/>
              </a:buClr>
              <a:buFont typeface="Wingdings" pitchFamily="2" charset="2"/>
              <a:buNone/>
            </a:pPr>
            <a:endParaRPr lang="tr-TR" altLang="tr-TR" sz="2400" dirty="0" smtClean="0">
              <a:solidFill>
                <a:srgbClr val="000000"/>
              </a:solidFill>
              <a:latin typeface="Times New Roman" pitchFamily="18" charset="0"/>
            </a:endParaRPr>
          </a:p>
          <a:p>
            <a:pPr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a:t>
            </a:r>
            <a:r>
              <a:rPr lang="tr-TR" altLang="tr-TR" sz="2400" b="1" dirty="0" smtClean="0">
                <a:solidFill>
                  <a:srgbClr val="FF0000"/>
                </a:solidFill>
                <a:latin typeface="Times New Roman" pitchFamily="18" charset="0"/>
              </a:rPr>
              <a:t>Kurşun zehirlenmesi</a:t>
            </a:r>
          </a:p>
          <a:p>
            <a:pPr eaLnBrk="1" hangingPunct="1">
              <a:lnSpc>
                <a:spcPct val="80000"/>
              </a:lnSpc>
              <a:buClr>
                <a:srgbClr val="FF0000"/>
              </a:buClr>
              <a:buFont typeface="Wingdings" pitchFamily="2" charset="2"/>
              <a:buChar char="§"/>
            </a:pPr>
            <a:endParaRPr lang="tr-TR" altLang="tr-TR" sz="2400" b="1" dirty="0" smtClean="0">
              <a:solidFill>
                <a:srgbClr val="FF0000"/>
              </a:solidFill>
              <a:latin typeface="Times New Roman" pitchFamily="18" charset="0"/>
            </a:endParaRPr>
          </a:p>
          <a:p>
            <a:pPr eaLnBrk="1" hangingPunct="1">
              <a:lnSpc>
                <a:spcPct val="80000"/>
              </a:lnSpc>
              <a:buClr>
                <a:srgbClr val="FF0000"/>
              </a:buClr>
              <a:buFont typeface="Wingdings" pitchFamily="2" charset="2"/>
              <a:buChar char="§"/>
            </a:pPr>
            <a:r>
              <a:rPr lang="tr-TR" altLang="tr-TR" sz="2400" b="1" dirty="0" smtClean="0">
                <a:solidFill>
                  <a:srgbClr val="FF0000"/>
                </a:solidFill>
                <a:latin typeface="Times New Roman" pitchFamily="18" charset="0"/>
              </a:rPr>
              <a:t>Kurşun,</a:t>
            </a:r>
            <a:r>
              <a:rPr lang="tr-TR" altLang="tr-TR" sz="2400" b="1" dirty="0" smtClean="0">
                <a:solidFill>
                  <a:srgbClr val="000000"/>
                </a:solidFill>
                <a:latin typeface="Times New Roman" pitchFamily="18" charset="0"/>
              </a:rPr>
              <a:t> </a:t>
            </a:r>
            <a:r>
              <a:rPr lang="tr-TR" altLang="tr-TR" sz="2400" dirty="0" smtClean="0">
                <a:solidFill>
                  <a:srgbClr val="000000"/>
                </a:solidFill>
                <a:latin typeface="Times New Roman" pitchFamily="18" charset="0"/>
              </a:rPr>
              <a:t>proteinlerin yapısında yer alan </a:t>
            </a:r>
            <a:r>
              <a:rPr lang="tr-TR" altLang="tr-TR" sz="2400" b="1" dirty="0" err="1" smtClean="0">
                <a:solidFill>
                  <a:srgbClr val="33CC33"/>
                </a:solidFill>
                <a:latin typeface="Times New Roman" pitchFamily="18" charset="0"/>
              </a:rPr>
              <a:t>sistein</a:t>
            </a:r>
            <a:r>
              <a:rPr lang="tr-TR" altLang="tr-TR" sz="2400" dirty="0" smtClean="0">
                <a:solidFill>
                  <a:srgbClr val="000000"/>
                </a:solidFill>
                <a:latin typeface="Times New Roman" pitchFamily="18" charset="0"/>
              </a:rPr>
              <a:t> isimli aminoasidin </a:t>
            </a:r>
          </a:p>
          <a:p>
            <a:pPr eaLnBrk="1" hangingPunct="1">
              <a:lnSpc>
                <a:spcPct val="80000"/>
              </a:lnSpc>
              <a:buClr>
                <a:srgbClr val="FF0000"/>
              </a:buClr>
              <a:buFont typeface="Wingdings" pitchFamily="2" charset="2"/>
              <a:buNone/>
            </a:pPr>
            <a:r>
              <a:rPr lang="tr-TR" altLang="tr-TR" sz="2400" b="1" dirty="0" smtClean="0">
                <a:solidFill>
                  <a:srgbClr val="FF0000"/>
                </a:solidFill>
                <a:latin typeface="Times New Roman" pitchFamily="18" charset="0"/>
              </a:rPr>
              <a:t>     </a:t>
            </a:r>
            <a:r>
              <a:rPr lang="tr-TR" altLang="tr-TR" sz="2400" b="1" dirty="0" err="1" smtClean="0">
                <a:solidFill>
                  <a:srgbClr val="FF0000"/>
                </a:solidFill>
                <a:latin typeface="Times New Roman" pitchFamily="18" charset="0"/>
              </a:rPr>
              <a:t>sülfhidril</a:t>
            </a:r>
            <a:r>
              <a:rPr lang="tr-TR" altLang="tr-TR" sz="2400" b="1" dirty="0" smtClean="0">
                <a:solidFill>
                  <a:srgbClr val="FF0000"/>
                </a:solidFill>
                <a:latin typeface="Times New Roman" pitchFamily="18" charset="0"/>
              </a:rPr>
              <a:t> grubuyla</a:t>
            </a:r>
            <a:r>
              <a:rPr lang="tr-TR" altLang="tr-TR" sz="2400" dirty="0" smtClean="0">
                <a:solidFill>
                  <a:srgbClr val="000000"/>
                </a:solidFill>
                <a:latin typeface="Times New Roman" pitchFamily="18" charset="0"/>
              </a:rPr>
              <a:t> </a:t>
            </a:r>
            <a:r>
              <a:rPr lang="tr-TR" altLang="tr-TR" sz="2400" b="1" dirty="0" smtClean="0">
                <a:solidFill>
                  <a:srgbClr val="33CC33"/>
                </a:solidFill>
                <a:latin typeface="Times New Roman" pitchFamily="18" charset="0"/>
              </a:rPr>
              <a:t>(-</a:t>
            </a:r>
            <a:r>
              <a:rPr lang="tr-TR" altLang="tr-TR" sz="2400" b="1" dirty="0" err="1" smtClean="0">
                <a:solidFill>
                  <a:srgbClr val="33CC33"/>
                </a:solidFill>
                <a:latin typeface="Times New Roman" pitchFamily="18" charset="0"/>
              </a:rPr>
              <a:t>SH</a:t>
            </a:r>
            <a:r>
              <a:rPr lang="tr-TR" altLang="tr-TR" sz="2400" b="1" dirty="0" smtClean="0">
                <a:solidFill>
                  <a:srgbClr val="33CC33"/>
                </a:solidFill>
                <a:latin typeface="Times New Roman" pitchFamily="18" charset="0"/>
              </a:rPr>
              <a:t>)</a:t>
            </a:r>
            <a:r>
              <a:rPr lang="tr-TR" altLang="tr-TR" sz="2400" dirty="0" smtClean="0">
                <a:solidFill>
                  <a:srgbClr val="000000"/>
                </a:solidFill>
                <a:latin typeface="Times New Roman" pitchFamily="18" charset="0"/>
              </a:rPr>
              <a:t> </a:t>
            </a:r>
            <a:r>
              <a:rPr lang="tr-TR" altLang="tr-TR" sz="2400" dirty="0" err="1" smtClean="0">
                <a:solidFill>
                  <a:srgbClr val="000000"/>
                </a:solidFill>
                <a:latin typeface="Times New Roman" pitchFamily="18" charset="0"/>
              </a:rPr>
              <a:t>kovalent</a:t>
            </a:r>
            <a:r>
              <a:rPr lang="tr-TR" altLang="tr-TR" sz="2400" dirty="0" smtClean="0">
                <a:solidFill>
                  <a:srgbClr val="000000"/>
                </a:solidFill>
                <a:latin typeface="Times New Roman" pitchFamily="18" charset="0"/>
              </a:rPr>
              <a:t> bağlar </a:t>
            </a:r>
            <a:r>
              <a:rPr lang="tr-TR" altLang="tr-TR" sz="2400" dirty="0" err="1" smtClean="0">
                <a:solidFill>
                  <a:srgbClr val="000000"/>
                </a:solidFill>
                <a:latin typeface="Times New Roman" pitchFamily="18" charset="0"/>
              </a:rPr>
              <a:t>oluşurur</a:t>
            </a:r>
            <a:r>
              <a:rPr lang="tr-TR" altLang="tr-TR" sz="2400" dirty="0" smtClean="0">
                <a:solidFill>
                  <a:srgbClr val="000000"/>
                </a:solidFill>
                <a:latin typeface="Times New Roman" pitchFamily="18" charset="0"/>
              </a:rPr>
              <a:t>.</a:t>
            </a:r>
          </a:p>
          <a:p>
            <a:pPr eaLnBrk="1" hangingPunct="1">
              <a:lnSpc>
                <a:spcPct val="80000"/>
              </a:lnSpc>
              <a:buClr>
                <a:srgbClr val="FF0000"/>
              </a:buClr>
              <a:buFont typeface="Wingdings" pitchFamily="2" charset="2"/>
              <a:buChar char="§"/>
            </a:pPr>
            <a:endParaRPr lang="tr-TR" altLang="tr-TR" sz="2400" dirty="0" smtClean="0">
              <a:solidFill>
                <a:srgbClr val="000000"/>
              </a:solidFill>
              <a:latin typeface="Times New Roman" pitchFamily="18" charset="0"/>
            </a:endParaRPr>
          </a:p>
          <a:p>
            <a:pPr eaLnBrk="1" hangingPunct="1">
              <a:lnSpc>
                <a:spcPct val="80000"/>
              </a:lnSpc>
              <a:buClr>
                <a:srgbClr val="FF0000"/>
              </a:buClr>
              <a:buFont typeface="Wingdings" pitchFamily="2" charset="2"/>
              <a:buChar char="§"/>
            </a:pPr>
            <a:r>
              <a:rPr lang="tr-TR" altLang="tr-TR" sz="2400" dirty="0" smtClean="0">
                <a:solidFill>
                  <a:srgbClr val="000000"/>
                </a:solidFill>
                <a:latin typeface="Times New Roman" pitchFamily="18" charset="0"/>
              </a:rPr>
              <a:t>Hemoglobin sentezinde, </a:t>
            </a:r>
            <a:r>
              <a:rPr lang="tr-TR" altLang="tr-TR" sz="2400" dirty="0" err="1" smtClean="0">
                <a:solidFill>
                  <a:srgbClr val="000000"/>
                </a:solidFill>
                <a:latin typeface="Times New Roman" pitchFamily="18" charset="0"/>
              </a:rPr>
              <a:t>protoporfirin</a:t>
            </a:r>
            <a:r>
              <a:rPr lang="tr-TR" altLang="tr-TR" sz="2400" dirty="0" smtClean="0">
                <a:solidFill>
                  <a:srgbClr val="000000"/>
                </a:solidFill>
                <a:latin typeface="Times New Roman" pitchFamily="18" charset="0"/>
              </a:rPr>
              <a:t> isimli maddeye </a:t>
            </a:r>
            <a:r>
              <a:rPr lang="tr-TR" altLang="tr-TR" sz="2400" dirty="0" err="1" smtClean="0">
                <a:solidFill>
                  <a:srgbClr val="000000"/>
                </a:solidFill>
                <a:latin typeface="Times New Roman" pitchFamily="18" charset="0"/>
              </a:rPr>
              <a:t>Fe</a:t>
            </a:r>
            <a:r>
              <a:rPr lang="tr-TR" altLang="tr-TR" sz="2400" baseline="30000" dirty="0" smtClean="0">
                <a:solidFill>
                  <a:srgbClr val="000000"/>
                </a:solidFill>
                <a:latin typeface="Times New Roman" pitchFamily="18" charset="0"/>
              </a:rPr>
              <a:t>+2</a:t>
            </a:r>
            <a:r>
              <a:rPr lang="tr-TR" altLang="tr-TR" sz="2400" dirty="0" smtClean="0">
                <a:solidFill>
                  <a:srgbClr val="000000"/>
                </a:solidFill>
                <a:latin typeface="Times New Roman" pitchFamily="18" charset="0"/>
              </a:rPr>
              <a:t> girişini </a:t>
            </a:r>
          </a:p>
          <a:p>
            <a:pPr eaLnBrk="1" hangingPunct="1">
              <a:lnSpc>
                <a:spcPct val="80000"/>
              </a:lnSpc>
              <a:buClr>
                <a:srgbClr val="FF0000"/>
              </a:buClr>
              <a:buFont typeface="Wingdings" pitchFamily="2" charset="2"/>
              <a:buNone/>
            </a:pPr>
            <a:r>
              <a:rPr lang="tr-TR" altLang="tr-TR" sz="2400" dirty="0" smtClean="0">
                <a:solidFill>
                  <a:srgbClr val="000000"/>
                </a:solidFill>
                <a:latin typeface="Times New Roman" pitchFamily="18" charset="0"/>
              </a:rPr>
              <a:t>     katalizleyen </a:t>
            </a:r>
            <a:r>
              <a:rPr lang="tr-TR" altLang="tr-TR" sz="2400" b="1" dirty="0" err="1" smtClean="0">
                <a:solidFill>
                  <a:srgbClr val="FF0000"/>
                </a:solidFill>
                <a:latin typeface="Times New Roman" pitchFamily="18" charset="0"/>
              </a:rPr>
              <a:t>ferrokelataz</a:t>
            </a:r>
            <a:r>
              <a:rPr lang="tr-TR" altLang="tr-TR" sz="2400" dirty="0" smtClean="0">
                <a:solidFill>
                  <a:srgbClr val="000000"/>
                </a:solidFill>
                <a:latin typeface="Times New Roman" pitchFamily="18" charset="0"/>
              </a:rPr>
              <a:t> ve yine bu sentezde yer alan</a:t>
            </a:r>
            <a:r>
              <a:rPr lang="tr-TR" altLang="tr-TR" sz="2400" dirty="0" smtClean="0">
                <a:solidFill>
                  <a:srgbClr val="FF0000"/>
                </a:solidFill>
                <a:latin typeface="Times New Roman" pitchFamily="18" charset="0"/>
              </a:rPr>
              <a:t> </a:t>
            </a:r>
          </a:p>
          <a:p>
            <a:pPr eaLnBrk="1" hangingPunct="1">
              <a:lnSpc>
                <a:spcPct val="80000"/>
              </a:lnSpc>
              <a:buClr>
                <a:srgbClr val="FF0000"/>
              </a:buClr>
              <a:buFont typeface="Wingdings" pitchFamily="2" charset="2"/>
              <a:buNone/>
            </a:pPr>
            <a:r>
              <a:rPr lang="tr-TR" altLang="tr-TR" sz="2400" b="1" dirty="0" smtClean="0">
                <a:solidFill>
                  <a:srgbClr val="FF0000"/>
                </a:solidFill>
                <a:latin typeface="Times New Roman" pitchFamily="18" charset="0"/>
                <a:cs typeface="Times New Roman" pitchFamily="18" charset="0"/>
              </a:rPr>
              <a:t>     </a:t>
            </a:r>
            <a:r>
              <a:rPr lang="el-GR" altLang="tr-TR" sz="2400" b="1" dirty="0" smtClean="0">
                <a:solidFill>
                  <a:srgbClr val="FF0000"/>
                </a:solidFill>
                <a:latin typeface="Times New Roman" pitchFamily="18" charset="0"/>
                <a:cs typeface="Times New Roman" pitchFamily="18" charset="0"/>
              </a:rPr>
              <a:t>δ</a:t>
            </a:r>
            <a:r>
              <a:rPr lang="tr-TR" altLang="tr-TR" sz="2400" b="1" dirty="0" smtClean="0">
                <a:solidFill>
                  <a:srgbClr val="FF0000"/>
                </a:solidFill>
                <a:latin typeface="Times New Roman" pitchFamily="18" charset="0"/>
                <a:cs typeface="Times New Roman" pitchFamily="18" charset="0"/>
              </a:rPr>
              <a:t>-</a:t>
            </a:r>
            <a:r>
              <a:rPr lang="tr-TR" altLang="tr-TR" sz="2400" b="1" dirty="0" err="1" smtClean="0">
                <a:solidFill>
                  <a:srgbClr val="FF0000"/>
                </a:solidFill>
                <a:latin typeface="Times New Roman" pitchFamily="18" charset="0"/>
                <a:cs typeface="Times New Roman" pitchFamily="18" charset="0"/>
              </a:rPr>
              <a:t>aminolevülinat</a:t>
            </a:r>
            <a:r>
              <a:rPr lang="tr-TR" altLang="tr-TR" sz="2400" dirty="0" smtClean="0">
                <a:solidFill>
                  <a:srgbClr val="FF0000"/>
                </a:solidFill>
                <a:latin typeface="Times New Roman" pitchFamily="18" charset="0"/>
                <a:cs typeface="Times New Roman" pitchFamily="18" charset="0"/>
              </a:rPr>
              <a:t>  </a:t>
            </a:r>
            <a:r>
              <a:rPr lang="tr-TR" altLang="tr-TR" sz="2400" b="1" dirty="0" smtClean="0">
                <a:solidFill>
                  <a:srgbClr val="FF0000"/>
                </a:solidFill>
                <a:latin typeface="Times New Roman" pitchFamily="18" charset="0"/>
                <a:cs typeface="Times New Roman" pitchFamily="18" charset="0"/>
              </a:rPr>
              <a:t> </a:t>
            </a:r>
            <a:r>
              <a:rPr lang="tr-TR" altLang="tr-TR" sz="2400" b="1" dirty="0" err="1" smtClean="0">
                <a:solidFill>
                  <a:srgbClr val="FF0000"/>
                </a:solidFill>
                <a:latin typeface="Times New Roman" pitchFamily="18" charset="0"/>
                <a:cs typeface="Times New Roman" pitchFamily="18" charset="0"/>
              </a:rPr>
              <a:t>dehidraz</a:t>
            </a:r>
            <a:r>
              <a:rPr lang="tr-TR" altLang="tr-TR" sz="2400" dirty="0" smtClean="0">
                <a:solidFill>
                  <a:srgbClr val="FF0000"/>
                </a:solidFill>
                <a:latin typeface="Times New Roman" pitchFamily="18" charset="0"/>
                <a:cs typeface="Times New Roman" pitchFamily="18" charset="0"/>
              </a:rPr>
              <a:t> </a:t>
            </a:r>
            <a:r>
              <a:rPr lang="tr-TR" altLang="tr-TR" sz="2400" dirty="0" smtClean="0">
                <a:solidFill>
                  <a:srgbClr val="000000"/>
                </a:solidFill>
                <a:latin typeface="Times New Roman" pitchFamily="18" charset="0"/>
                <a:cs typeface="Times New Roman" pitchFamily="18" charset="0"/>
              </a:rPr>
              <a:t>isimli enzimler kurşunun geri dönüşümsüz </a:t>
            </a:r>
            <a:r>
              <a:rPr lang="tr-TR" altLang="tr-TR" sz="2400" dirty="0" err="1" smtClean="0">
                <a:solidFill>
                  <a:srgbClr val="000000"/>
                </a:solidFill>
                <a:latin typeface="Times New Roman" pitchFamily="18" charset="0"/>
                <a:cs typeface="Times New Roman" pitchFamily="18" charset="0"/>
              </a:rPr>
              <a:t>inhibisyonuna</a:t>
            </a:r>
            <a:r>
              <a:rPr lang="tr-TR" altLang="tr-TR" sz="2400" dirty="0" smtClean="0">
                <a:solidFill>
                  <a:srgbClr val="000000"/>
                </a:solidFill>
                <a:latin typeface="Times New Roman" pitchFamily="18" charset="0"/>
                <a:cs typeface="Times New Roman" pitchFamily="18" charset="0"/>
              </a:rPr>
              <a:t>  duyarlı enzimlerdir.</a:t>
            </a:r>
            <a:endParaRPr lang="el-GR" altLang="tr-TR" sz="2400" dirty="0" smtClean="0">
              <a:solidFill>
                <a:srgbClr val="FF0000"/>
              </a:solidFill>
              <a:latin typeface="Times New Roman" pitchFamily="18" charset="0"/>
              <a:cs typeface="Times New Roman" pitchFamily="18" charset="0"/>
            </a:endParaRPr>
          </a:p>
          <a:p>
            <a:pPr eaLnBrk="1" hangingPunct="1">
              <a:lnSpc>
                <a:spcPct val="80000"/>
              </a:lnSpc>
              <a:buClr>
                <a:srgbClr val="FF0000"/>
              </a:buClr>
              <a:buFont typeface="Wingdings" pitchFamily="2" charset="2"/>
              <a:buNone/>
            </a:pPr>
            <a:r>
              <a:rPr lang="tr-TR" altLang="tr-TR" sz="2400" dirty="0" smtClean="0">
                <a:solidFill>
                  <a:srgbClr val="FF0000"/>
                </a:solidFill>
                <a:latin typeface="Times New Roman" pitchFamily="18" charset="0"/>
              </a:rPr>
              <a:t>    </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8229600" cy="5649491"/>
          </a:xfrm>
        </p:spPr>
        <p:txBody>
          <a:bodyPr>
            <a:normAutofit fontScale="25000" lnSpcReduction="20000"/>
          </a:bodyPr>
          <a:lstStyle/>
          <a:p>
            <a:pPr>
              <a:buNone/>
            </a:pPr>
            <a:r>
              <a:rPr lang="tr-TR" sz="9600" dirty="0" smtClean="0">
                <a:solidFill>
                  <a:srgbClr val="FF0000"/>
                </a:solidFill>
                <a:latin typeface="Times New Roman" pitchFamily="18" charset="0"/>
                <a:cs typeface="Times New Roman" pitchFamily="18" charset="0"/>
              </a:rPr>
              <a:t>        </a:t>
            </a:r>
            <a:r>
              <a:rPr lang="tr-TR" sz="9600" dirty="0" err="1" smtClean="0">
                <a:solidFill>
                  <a:srgbClr val="FF0000"/>
                </a:solidFill>
                <a:latin typeface="Times New Roman" pitchFamily="18" charset="0"/>
                <a:cs typeface="Times New Roman" pitchFamily="18" charset="0"/>
              </a:rPr>
              <a:t>Iodoacetamide</a:t>
            </a:r>
            <a:r>
              <a:rPr lang="tr-TR" sz="9600" dirty="0" smtClean="0">
                <a:solidFill>
                  <a:srgbClr val="FF0000"/>
                </a:solidFill>
                <a:latin typeface="Times New Roman" pitchFamily="18" charset="0"/>
                <a:cs typeface="Times New Roman" pitchFamily="18" charset="0"/>
              </a:rPr>
              <a:t>;</a:t>
            </a:r>
            <a:r>
              <a:rPr lang="tr-TR" sz="9600" dirty="0" smtClean="0">
                <a:latin typeface="Times New Roman" pitchFamily="18" charset="0"/>
                <a:cs typeface="Times New Roman" pitchFamily="18" charset="0"/>
              </a:rPr>
              <a:t>  dönüşümsüz </a:t>
            </a:r>
            <a:r>
              <a:rPr lang="tr-TR" sz="9600" dirty="0" err="1" smtClean="0">
                <a:latin typeface="Times New Roman" pitchFamily="18" charset="0"/>
                <a:cs typeface="Times New Roman" pitchFamily="18" charset="0"/>
              </a:rPr>
              <a:t>inhibisyon</a:t>
            </a:r>
            <a:r>
              <a:rPr lang="tr-TR" sz="9600" dirty="0" smtClean="0">
                <a:latin typeface="Times New Roman" pitchFamily="18" charset="0"/>
                <a:cs typeface="Times New Roman" pitchFamily="18" charset="0"/>
              </a:rPr>
              <a:t> yapar. Aktif</a:t>
            </a:r>
          </a:p>
          <a:p>
            <a:pPr>
              <a:buNone/>
            </a:pPr>
            <a:r>
              <a:rPr lang="tr-TR" sz="9600" dirty="0" smtClean="0">
                <a:latin typeface="Times New Roman" pitchFamily="18" charset="0"/>
                <a:cs typeface="Times New Roman" pitchFamily="18" charset="0"/>
              </a:rPr>
              <a:t>merkezinde </a:t>
            </a:r>
            <a:r>
              <a:rPr lang="tr-TR" sz="9600" dirty="0" err="1" smtClean="0">
                <a:latin typeface="Times New Roman" pitchFamily="18" charset="0"/>
                <a:cs typeface="Times New Roman" pitchFamily="18" charset="0"/>
              </a:rPr>
              <a:t>cys</a:t>
            </a:r>
            <a:r>
              <a:rPr lang="tr-TR" sz="9600" dirty="0" smtClean="0">
                <a:latin typeface="Times New Roman" pitchFamily="18" charset="0"/>
                <a:cs typeface="Times New Roman" pitchFamily="18" charset="0"/>
              </a:rPr>
              <a:t> ve his </a:t>
            </a:r>
            <a:r>
              <a:rPr lang="tr-TR" sz="9600" dirty="0" err="1" smtClean="0">
                <a:latin typeface="Times New Roman" pitchFamily="18" charset="0"/>
                <a:cs typeface="Times New Roman" pitchFamily="18" charset="0"/>
              </a:rPr>
              <a:t>aminoasiti</a:t>
            </a:r>
            <a:r>
              <a:rPr lang="tr-TR" sz="9600" dirty="0" smtClean="0">
                <a:latin typeface="Times New Roman" pitchFamily="18" charset="0"/>
                <a:cs typeface="Times New Roman" pitchFamily="18" charset="0"/>
              </a:rPr>
              <a:t> bulunan enzimlere bağlanır.</a:t>
            </a:r>
          </a:p>
          <a:p>
            <a:pPr>
              <a:buNone/>
            </a:pPr>
            <a:r>
              <a:rPr lang="tr-TR" sz="9600" dirty="0" err="1" smtClean="0">
                <a:latin typeface="Times New Roman" pitchFamily="18" charset="0"/>
                <a:cs typeface="Times New Roman" pitchFamily="18" charset="0"/>
              </a:rPr>
              <a:t>Cys</a:t>
            </a:r>
            <a:r>
              <a:rPr lang="tr-TR" sz="9600" dirty="0" smtClean="0">
                <a:latin typeface="Times New Roman" pitchFamily="18" charset="0"/>
                <a:cs typeface="Times New Roman" pitchFamily="18" charset="0"/>
              </a:rPr>
              <a:t>’ </a:t>
            </a:r>
            <a:r>
              <a:rPr lang="tr-TR" sz="9600" dirty="0" err="1" smtClean="0">
                <a:latin typeface="Times New Roman" pitchFamily="18" charset="0"/>
                <a:cs typeface="Times New Roman" pitchFamily="18" charset="0"/>
              </a:rPr>
              <a:t>nin</a:t>
            </a:r>
            <a:r>
              <a:rPr lang="tr-TR" sz="9600" dirty="0" smtClean="0">
                <a:latin typeface="Times New Roman" pitchFamily="18" charset="0"/>
                <a:cs typeface="Times New Roman" pitchFamily="18" charset="0"/>
              </a:rPr>
              <a:t>  -</a:t>
            </a:r>
            <a:r>
              <a:rPr lang="tr-TR" sz="9600" dirty="0" err="1" smtClean="0">
                <a:latin typeface="Times New Roman" pitchFamily="18" charset="0"/>
                <a:cs typeface="Times New Roman" pitchFamily="18" charset="0"/>
              </a:rPr>
              <a:t>SH</a:t>
            </a:r>
            <a:r>
              <a:rPr lang="tr-TR" sz="9600" dirty="0" smtClean="0">
                <a:latin typeface="Times New Roman" pitchFamily="18" charset="0"/>
                <a:cs typeface="Times New Roman" pitchFamily="18" charset="0"/>
              </a:rPr>
              <a:t> grubunu, his’in </a:t>
            </a:r>
            <a:r>
              <a:rPr lang="tr-TR" sz="9600" dirty="0" err="1" smtClean="0">
                <a:latin typeface="Times New Roman" pitchFamily="18" charset="0"/>
                <a:cs typeface="Times New Roman" pitchFamily="18" charset="0"/>
              </a:rPr>
              <a:t>imidazol</a:t>
            </a:r>
            <a:r>
              <a:rPr lang="tr-TR" sz="9600" dirty="0" smtClean="0">
                <a:latin typeface="Times New Roman" pitchFamily="18" charset="0"/>
                <a:cs typeface="Times New Roman" pitchFamily="18" charset="0"/>
              </a:rPr>
              <a:t> grubunu etkileyerek</a:t>
            </a:r>
          </a:p>
          <a:p>
            <a:pPr>
              <a:buNone/>
            </a:pPr>
            <a:r>
              <a:rPr lang="tr-TR" sz="9600" dirty="0" smtClean="0">
                <a:latin typeface="Times New Roman" pitchFamily="18" charset="0"/>
                <a:cs typeface="Times New Roman" pitchFamily="18" charset="0"/>
              </a:rPr>
              <a:t>enzimi </a:t>
            </a:r>
            <a:r>
              <a:rPr lang="tr-TR" sz="9600" dirty="0" err="1" smtClean="0">
                <a:latin typeface="Times New Roman" pitchFamily="18" charset="0"/>
                <a:cs typeface="Times New Roman" pitchFamily="18" charset="0"/>
              </a:rPr>
              <a:t>inhibe</a:t>
            </a:r>
            <a:r>
              <a:rPr lang="tr-TR" sz="9600" dirty="0" smtClean="0">
                <a:latin typeface="Times New Roman" pitchFamily="18" charset="0"/>
                <a:cs typeface="Times New Roman" pitchFamily="18" charset="0"/>
              </a:rPr>
              <a:t> eder.</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r>
              <a:rPr lang="tr-TR" dirty="0" smtClean="0"/>
              <a:t>,, </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r>
              <a:rPr lang="tr-TR" dirty="0" smtClean="0"/>
              <a:t>yon he</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5547</Words>
  <Application>Microsoft Office PowerPoint</Application>
  <PresentationFormat>Ekran Gösterisi (4:3)</PresentationFormat>
  <Paragraphs>1504</Paragraphs>
  <Slides>108</Slides>
  <Notes>14</Notes>
  <HiddenSlides>0</HiddenSlides>
  <MMClips>0</MMClips>
  <ScaleCrop>false</ScaleCrop>
  <HeadingPairs>
    <vt:vector size="4" baseType="variant">
      <vt:variant>
        <vt:lpstr>Tema</vt:lpstr>
      </vt:variant>
      <vt:variant>
        <vt:i4>1</vt:i4>
      </vt:variant>
      <vt:variant>
        <vt:lpstr>Slayt Başlıkları</vt:lpstr>
      </vt:variant>
      <vt:variant>
        <vt:i4>108</vt:i4>
      </vt:variant>
    </vt:vector>
  </HeadingPairs>
  <TitlesOfParts>
    <vt:vector size="109" baseType="lpstr">
      <vt:lpstr>Ofis Teması</vt:lpstr>
      <vt:lpstr>ENZİMLER</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Apoenzimin yardımcı kısımla(kofaktör veya koenzim) birlikte oluşturduğu yapıya holoenzim denir. Holoenzim, tam ve  katalitik olarak aktif bir enzimdir.</vt:lpstr>
      <vt:lpstr>Slayt 15</vt:lpstr>
      <vt:lpstr>Slayt 16</vt:lpstr>
      <vt:lpstr>Slayt 17</vt:lpstr>
      <vt:lpstr>Enzimlerin İsimlendirilmesi</vt:lpstr>
      <vt:lpstr>Slayt 19</vt:lpstr>
      <vt:lpstr>Slayt 20</vt:lpstr>
      <vt:lpstr>Slayt 21</vt:lpstr>
      <vt:lpstr>Slayt 22</vt:lpstr>
      <vt:lpstr>ULUSLARARASI ENZİM SINIFLAMASININ ALTI ANA SINIFI</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Enzimatik Bir Reaksiyonun Hızını Etkileyen Faktörler</vt:lpstr>
      <vt:lpstr>Enzim konsantrasyonunun enzimatik reaksiyonların hızına etkisi</vt:lpstr>
      <vt:lpstr>Substrat konsantrasyonunun enzimatik reaksiyonların  hızına etkisi</vt:lpstr>
      <vt:lpstr>pH’ın enzimatik reaksiyonların hızı üzerine etkisi</vt:lpstr>
      <vt:lpstr>Sıcaklığın enzimatik reaksiyonların hızı üzerine etkisi</vt:lpstr>
      <vt:lpstr>Slayt 51</vt:lpstr>
      <vt:lpstr>ENZİMLERİN HASTALIK TANISINDA KULLANILMASI</vt:lpstr>
      <vt:lpstr>Kanda Bulunan Enzimler</vt:lpstr>
      <vt:lpstr>Klinik tanıda önemli olan serum enzimleri 1</vt:lpstr>
      <vt:lpstr>Klinik tanıda önemli olan serum enzimleri 2</vt:lpstr>
      <vt:lpstr>İzoenzimler (izozimler)</vt:lpstr>
      <vt:lpstr>Slayt 57</vt:lpstr>
      <vt:lpstr>Kalp krizinin tanısında yararlı enzimler</vt:lpstr>
      <vt:lpstr>Karaciğer hastalıklarının tanısında yararlı enzimler</vt:lpstr>
      <vt:lpstr>Kas hastalıklarının tanısında yararlı enzimler</vt:lpstr>
      <vt:lpstr>Kemik hastalıklarının tanısında yararlı enzimler</vt:lpstr>
      <vt:lpstr>Pankreas hastalıklarının tanısında yararlı enzimler</vt:lpstr>
      <vt:lpstr>Genetik hastalıkların tanısında yararlı enzimler</vt:lpstr>
      <vt:lpstr>ENZİM KİNETİĞİ</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 </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ENZİMLER</dc:title>
  <dc:creator>E.D.</dc:creator>
  <cp:lastModifiedBy>E.D.</cp:lastModifiedBy>
  <cp:revision>3</cp:revision>
  <dcterms:created xsi:type="dcterms:W3CDTF">2020-04-01T20:15:20Z</dcterms:created>
  <dcterms:modified xsi:type="dcterms:W3CDTF">2020-04-01T20:32:35Z</dcterms:modified>
</cp:coreProperties>
</file>