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57" r:id="rId4"/>
    <p:sldId id="258" r:id="rId5"/>
    <p:sldId id="280" r:id="rId6"/>
    <p:sldId id="269" r:id="rId7"/>
    <p:sldId id="271" r:id="rId8"/>
    <p:sldId id="305" r:id="rId9"/>
    <p:sldId id="272" r:id="rId10"/>
    <p:sldId id="273" r:id="rId11"/>
    <p:sldId id="274" r:id="rId12"/>
    <p:sldId id="275" r:id="rId13"/>
    <p:sldId id="276" r:id="rId14"/>
    <p:sldId id="278" r:id="rId15"/>
    <p:sldId id="279" r:id="rId16"/>
    <p:sldId id="263" r:id="rId17"/>
    <p:sldId id="264" r:id="rId18"/>
    <p:sldId id="281" r:id="rId19"/>
    <p:sldId id="283" r:id="rId20"/>
    <p:sldId id="285" r:id="rId21"/>
    <p:sldId id="287" r:id="rId22"/>
    <p:sldId id="288" r:id="rId23"/>
    <p:sldId id="289" r:id="rId24"/>
    <p:sldId id="291"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26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78" d="100"/>
          <a:sy n="78" d="100"/>
        </p:scale>
        <p:origin x="88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A7A39E3-EC7C-48E5-8090-C36C7D9FA6CD}" type="datetimeFigureOut">
              <a:rPr lang="tr-TR" smtClean="0"/>
              <a:t>26.03.2023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43334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A7A39E3-EC7C-48E5-8090-C36C7D9FA6CD}" type="datetimeFigureOut">
              <a:rPr lang="tr-TR" smtClean="0"/>
              <a:t>26.03.2023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173500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A7A39E3-EC7C-48E5-8090-C36C7D9FA6CD}" type="datetimeFigureOut">
              <a:rPr lang="tr-TR" smtClean="0"/>
              <a:t>26.03.2023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3561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A7A39E3-EC7C-48E5-8090-C36C7D9FA6CD}" type="datetimeFigureOut">
              <a:rPr lang="tr-TR" smtClean="0"/>
              <a:t>26.03.2023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73F991-5032-4A78-B50F-FD5B2E4204B9}"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12101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A7A39E3-EC7C-48E5-8090-C36C7D9FA6CD}" type="datetimeFigureOut">
              <a:rPr lang="tr-TR" smtClean="0"/>
              <a:t>26.03.2023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3266664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6A7A39E3-EC7C-48E5-8090-C36C7D9FA6CD}" type="datetimeFigureOut">
              <a:rPr lang="tr-TR" smtClean="0"/>
              <a:t>26.03.2023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411259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6A7A39E3-EC7C-48E5-8090-C36C7D9FA6CD}" type="datetimeFigureOut">
              <a:rPr lang="tr-TR" smtClean="0"/>
              <a:t>26.03.2023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1978688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A7A39E3-EC7C-48E5-8090-C36C7D9FA6CD}" type="datetimeFigureOut">
              <a:rPr lang="tr-TR" smtClean="0"/>
              <a:t>26.03.2023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928523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A7A39E3-EC7C-48E5-8090-C36C7D9FA6CD}" type="datetimeFigureOut">
              <a:rPr lang="tr-TR" smtClean="0"/>
              <a:t>26.03.2023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279070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A7A39E3-EC7C-48E5-8090-C36C7D9FA6CD}" type="datetimeFigureOut">
              <a:rPr lang="tr-TR" smtClean="0"/>
              <a:t>26.03.2023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86978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A7A39E3-EC7C-48E5-8090-C36C7D9FA6CD}" type="datetimeFigureOut">
              <a:rPr lang="tr-TR" smtClean="0"/>
              <a:t>26.03.2023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212654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A7A39E3-EC7C-48E5-8090-C36C7D9FA6CD}" type="datetimeFigureOut">
              <a:rPr lang="tr-TR" smtClean="0"/>
              <a:t>26.03.2023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55818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A7A39E3-EC7C-48E5-8090-C36C7D9FA6CD}" type="datetimeFigureOut">
              <a:rPr lang="tr-TR" smtClean="0"/>
              <a:t>26.03.2023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202494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A7A39E3-EC7C-48E5-8090-C36C7D9FA6CD}" type="datetimeFigureOut">
              <a:rPr lang="tr-TR" smtClean="0"/>
              <a:t>26.03.2023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416866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A39E3-EC7C-48E5-8090-C36C7D9FA6CD}" type="datetimeFigureOut">
              <a:rPr lang="tr-TR" smtClean="0"/>
              <a:t>26.03.2023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319197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A7A39E3-EC7C-48E5-8090-C36C7D9FA6CD}" type="datetimeFigureOut">
              <a:rPr lang="tr-TR" smtClean="0"/>
              <a:t>26.03.2023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147736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A7A39E3-EC7C-48E5-8090-C36C7D9FA6CD}" type="datetimeFigureOut">
              <a:rPr lang="tr-TR" smtClean="0"/>
              <a:t>26.03.2023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73F991-5032-4A78-B50F-FD5B2E4204B9}" type="slidenum">
              <a:rPr lang="tr-TR" smtClean="0"/>
              <a:t>‹#›</a:t>
            </a:fld>
            <a:endParaRPr lang="tr-TR"/>
          </a:p>
        </p:txBody>
      </p:sp>
    </p:spTree>
    <p:extLst>
      <p:ext uri="{BB962C8B-B14F-4D97-AF65-F5344CB8AC3E}">
        <p14:creationId xmlns:p14="http://schemas.microsoft.com/office/powerpoint/2010/main" val="169440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A7A39E3-EC7C-48E5-8090-C36C7D9FA6CD}" type="datetimeFigureOut">
              <a:rPr lang="tr-TR" smtClean="0"/>
              <a:t>26.03.2023</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873F991-5032-4A78-B50F-FD5B2E4204B9}" type="slidenum">
              <a:rPr lang="tr-TR" smtClean="0"/>
              <a:t>‹#›</a:t>
            </a:fld>
            <a:endParaRPr lang="tr-TR"/>
          </a:p>
        </p:txBody>
      </p:sp>
    </p:spTree>
    <p:extLst>
      <p:ext uri="{BB962C8B-B14F-4D97-AF65-F5344CB8AC3E}">
        <p14:creationId xmlns:p14="http://schemas.microsoft.com/office/powerpoint/2010/main" val="16878553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BA08AC-CAD2-1215-E0E2-E44BA7A6D6F4}"/>
              </a:ext>
            </a:extLst>
          </p:cNvPr>
          <p:cNvSpPr>
            <a:spLocks noGrp="1"/>
          </p:cNvSpPr>
          <p:nvPr>
            <p:ph type="ctrTitle"/>
          </p:nvPr>
        </p:nvSpPr>
        <p:spPr>
          <a:xfrm>
            <a:off x="1524000" y="286621"/>
            <a:ext cx="9144000" cy="1630669"/>
          </a:xfrm>
        </p:spPr>
        <p:txBody>
          <a:bodyPr/>
          <a:lstStyle/>
          <a:p>
            <a:pPr algn="ctr"/>
            <a:r>
              <a:rPr lang="tr-TR" dirty="0">
                <a:latin typeface="Times New Roman" panose="02020603050405020304" pitchFamily="18" charset="0"/>
                <a:cs typeface="Times New Roman" panose="02020603050405020304" pitchFamily="18" charset="0"/>
              </a:rPr>
              <a:t>SUÇ NEDİR?</a:t>
            </a:r>
          </a:p>
        </p:txBody>
      </p:sp>
      <p:sp>
        <p:nvSpPr>
          <p:cNvPr id="3" name="Alt Başlık 2">
            <a:extLst>
              <a:ext uri="{FF2B5EF4-FFF2-40B4-BE49-F238E27FC236}">
                <a16:creationId xmlns:a16="http://schemas.microsoft.com/office/drawing/2014/main" id="{9E0DEB7D-0117-96AC-2C5D-94CD4455F436}"/>
              </a:ext>
            </a:extLst>
          </p:cNvPr>
          <p:cNvSpPr>
            <a:spLocks noGrp="1"/>
          </p:cNvSpPr>
          <p:nvPr>
            <p:ph type="subTitle" idx="1"/>
          </p:nvPr>
        </p:nvSpPr>
        <p:spPr>
          <a:xfrm>
            <a:off x="511277" y="2300748"/>
            <a:ext cx="11611897" cy="4444180"/>
          </a:xfrm>
        </p:spPr>
        <p:txBody>
          <a:bodyPr>
            <a:normAutofit/>
          </a:bodyPr>
          <a:lstStyle/>
          <a:p>
            <a:pPr>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Toplumsal düzenin devamı açısından korunması gereken hukuki değerlerin bilerek ve istenerek ihlalini veya bu değerleri korumaya yönelik kurallara karşı özensizliği  ifade eden insan davranışı ise </a:t>
            </a:r>
            <a:r>
              <a:rPr lang="tr-T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"suç"</a:t>
            </a:r>
            <a:r>
              <a:rPr lang="tr-T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tur. Suç ancak kanunla düzenlenir.</a:t>
            </a:r>
          </a:p>
          <a:p>
            <a:endParaRPr lang="tr-TR" dirty="0"/>
          </a:p>
        </p:txBody>
      </p:sp>
    </p:spTree>
    <p:extLst>
      <p:ext uri="{BB962C8B-B14F-4D97-AF65-F5344CB8AC3E}">
        <p14:creationId xmlns:p14="http://schemas.microsoft.com/office/powerpoint/2010/main" val="1075898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50F15DD-EA1F-A858-2F22-C1184C037354}"/>
              </a:ext>
            </a:extLst>
          </p:cNvPr>
          <p:cNvSpPr>
            <a:spLocks noGrp="1"/>
          </p:cNvSpPr>
          <p:nvPr>
            <p:ph idx="1"/>
          </p:nvPr>
        </p:nvSpPr>
        <p:spPr>
          <a:xfrm>
            <a:off x="0" y="0"/>
            <a:ext cx="11277600" cy="6858000"/>
          </a:xfrm>
        </p:spPr>
        <p:txBody>
          <a:bodyPr/>
          <a:lstStyle/>
          <a:p>
            <a:pPr marL="0" indent="0">
              <a:buNone/>
            </a:pPr>
            <a:r>
              <a:rPr lang="tr-TR" sz="2400" dirty="0">
                <a:latin typeface="Times New Roman" panose="02020603050405020304" pitchFamily="18" charset="0"/>
                <a:cs typeface="Times New Roman" panose="02020603050405020304" pitchFamily="18" charset="0"/>
              </a:rPr>
              <a:t> </a:t>
            </a:r>
            <a:r>
              <a:rPr lang="tr-TR" sz="2400" dirty="0">
                <a:solidFill>
                  <a:srgbClr val="C00000"/>
                </a:solidFill>
                <a:latin typeface="Times New Roman" panose="02020603050405020304" pitchFamily="18" charset="0"/>
                <a:cs typeface="Times New Roman" panose="02020603050405020304" pitchFamily="18" charset="0"/>
              </a:rPr>
              <a:t>Suçun olumsuz fonksiyonları:</a:t>
            </a:r>
          </a:p>
          <a:p>
            <a:pPr marL="0" indent="0">
              <a:buNone/>
            </a:pPr>
            <a:r>
              <a:rPr lang="tr-TR" sz="2400" dirty="0">
                <a:latin typeface="Times New Roman" panose="02020603050405020304" pitchFamily="18" charset="0"/>
                <a:cs typeface="Times New Roman" panose="02020603050405020304" pitchFamily="18" charset="0"/>
              </a:rPr>
              <a:t> 1. Norm ve değerlerin yıpranması: Suçla toplumda devamlı olarak karşılaşılması, toplumdaki var olan norm ve değerlerin yıpranmasına ve düzenin bozulmasına yol açmaktadır.</a:t>
            </a:r>
          </a:p>
          <a:p>
            <a:pPr marL="0" indent="0">
              <a:buNone/>
            </a:pPr>
            <a:r>
              <a:rPr lang="tr-TR" sz="2400" dirty="0">
                <a:latin typeface="Times New Roman" panose="02020603050405020304" pitchFamily="18" charset="0"/>
                <a:cs typeface="Times New Roman" panose="02020603050405020304" pitchFamily="18" charset="0"/>
              </a:rPr>
              <a:t> 2. Kaynakların suçu önlemeye ayrılması: Sosyal ve ekonomik olarak kalkınma için ayrılan kaynakların toplum içinde devamlı olarak suçlar için kullanılması toplumun yararına işleyişin yavaşlamasına sebep olur.</a:t>
            </a:r>
          </a:p>
          <a:p>
            <a:pPr marL="0" indent="0">
              <a:buNone/>
            </a:pPr>
            <a:r>
              <a:rPr lang="tr-TR" sz="2400" dirty="0">
                <a:latin typeface="Times New Roman" panose="02020603050405020304" pitchFamily="18" charset="0"/>
                <a:cs typeface="Times New Roman" panose="02020603050405020304" pitchFamily="18" charset="0"/>
              </a:rPr>
              <a:t> 3. Güven ortamının azalması: Suçların artmasıyla birlikte toplum içinde beraber yaşayan bireyler güvensizlik içinde yaşamaya başlarlar.</a:t>
            </a:r>
          </a:p>
          <a:p>
            <a:pPr marL="0" indent="0">
              <a:buNone/>
            </a:pPr>
            <a:endParaRPr lang="tr-TR" dirty="0"/>
          </a:p>
        </p:txBody>
      </p:sp>
    </p:spTree>
    <p:extLst>
      <p:ext uri="{BB962C8B-B14F-4D97-AF65-F5344CB8AC3E}">
        <p14:creationId xmlns:p14="http://schemas.microsoft.com/office/powerpoint/2010/main" val="2413816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F39A2B8-1B73-C035-82B0-2411D8B78D56}"/>
              </a:ext>
            </a:extLst>
          </p:cNvPr>
          <p:cNvSpPr>
            <a:spLocks noGrp="1"/>
          </p:cNvSpPr>
          <p:nvPr>
            <p:ph idx="1"/>
          </p:nvPr>
        </p:nvSpPr>
        <p:spPr>
          <a:xfrm>
            <a:off x="-1" y="0"/>
            <a:ext cx="11257935" cy="6858000"/>
          </a:xfrm>
        </p:spPr>
        <p:txBody>
          <a:bodyPr/>
          <a:lstStyle/>
          <a:p>
            <a:pPr marL="0" indent="0">
              <a:buNone/>
            </a:pPr>
            <a:r>
              <a:rPr lang="tr-TR" sz="2400" dirty="0">
                <a:solidFill>
                  <a:srgbClr val="FF0000"/>
                </a:solidFill>
              </a:rPr>
              <a:t>  </a:t>
            </a:r>
            <a:r>
              <a:rPr lang="tr-TR" sz="2400" b="1" dirty="0">
                <a:solidFill>
                  <a:srgbClr val="C00000"/>
                </a:solidFill>
                <a:latin typeface="Times New Roman" panose="02020603050405020304" pitchFamily="18" charset="0"/>
                <a:cs typeface="Times New Roman" panose="02020603050405020304" pitchFamily="18" charset="0"/>
              </a:rPr>
              <a:t>Suçun Sınıflandırılması</a:t>
            </a:r>
          </a:p>
          <a:p>
            <a:pPr marL="0" indent="0">
              <a:buNone/>
            </a:pPr>
            <a:r>
              <a:rPr lang="tr-TR" sz="2400" dirty="0">
                <a:latin typeface="Times New Roman" panose="02020603050405020304" pitchFamily="18" charset="0"/>
                <a:cs typeface="Times New Roman" panose="02020603050405020304" pitchFamily="18" charset="0"/>
              </a:rPr>
              <a:t>  Suçların sınıflandırılması, toplumdaki suça verilen tepkiye göre ve tepkilerin şiddetine göre değişmektedir.</a:t>
            </a:r>
          </a:p>
          <a:p>
            <a:pPr marL="0" indent="0">
              <a:buNone/>
            </a:pPr>
            <a:r>
              <a:rPr lang="tr-TR" sz="2400" dirty="0">
                <a:latin typeface="Times New Roman" panose="02020603050405020304" pitchFamily="18" charset="0"/>
                <a:cs typeface="Times New Roman" panose="02020603050405020304" pitchFamily="18" charset="0"/>
              </a:rPr>
              <a:t> Suç sınıflandırılması şu şekilde yapılabilmektedir:</a:t>
            </a:r>
          </a:p>
          <a:p>
            <a:pPr marL="0" indent="0">
              <a:buNone/>
            </a:pPr>
            <a:r>
              <a:rPr lang="tr-TR" sz="2400" dirty="0">
                <a:latin typeface="Times New Roman" panose="02020603050405020304" pitchFamily="18" charset="0"/>
                <a:cs typeface="Times New Roman" panose="02020603050405020304" pitchFamily="18" charset="0"/>
              </a:rPr>
              <a:t>• Şiddet ve adam öldürmeyle ilgili olan suçlar</a:t>
            </a:r>
          </a:p>
          <a:p>
            <a:pPr marL="0" indent="0">
              <a:buNone/>
            </a:pPr>
            <a:r>
              <a:rPr lang="tr-TR" sz="2400" dirty="0">
                <a:latin typeface="Times New Roman" panose="02020603050405020304" pitchFamily="18" charset="0"/>
                <a:cs typeface="Times New Roman" panose="02020603050405020304" pitchFamily="18" charset="0"/>
              </a:rPr>
              <a:t>• Mağduru olmayan suçlar</a:t>
            </a:r>
          </a:p>
          <a:p>
            <a:pPr marL="0" indent="0">
              <a:buNone/>
            </a:pPr>
            <a:r>
              <a:rPr lang="tr-TR" sz="2400" dirty="0">
                <a:latin typeface="Times New Roman" panose="02020603050405020304" pitchFamily="18" charset="0"/>
                <a:cs typeface="Times New Roman" panose="02020603050405020304" pitchFamily="18" charset="0"/>
              </a:rPr>
              <a:t>• Mala karşı işlenen suçlar</a:t>
            </a:r>
          </a:p>
          <a:p>
            <a:pPr marL="0" indent="0">
              <a:buNone/>
            </a:pPr>
            <a:r>
              <a:rPr lang="tr-TR" sz="2400" dirty="0">
                <a:latin typeface="Times New Roman" panose="02020603050405020304" pitchFamily="18" charset="0"/>
                <a:cs typeface="Times New Roman" panose="02020603050405020304" pitchFamily="18" charset="0"/>
              </a:rPr>
              <a:t>• Organize şekilde işlenen suçlar</a:t>
            </a:r>
          </a:p>
          <a:p>
            <a:pPr marL="0" indent="0">
              <a:buNone/>
            </a:pPr>
            <a:r>
              <a:rPr lang="tr-TR" sz="2400" dirty="0">
                <a:latin typeface="Times New Roman" panose="02020603050405020304" pitchFamily="18" charset="0"/>
                <a:cs typeface="Times New Roman" panose="02020603050405020304" pitchFamily="18" charset="0"/>
              </a:rPr>
              <a:t>• Profesyonel kişiler aracılığı ile işlenen suçlar.</a:t>
            </a:r>
          </a:p>
          <a:p>
            <a:endParaRPr lang="tr-TR" dirty="0"/>
          </a:p>
        </p:txBody>
      </p:sp>
    </p:spTree>
    <p:extLst>
      <p:ext uri="{BB962C8B-B14F-4D97-AF65-F5344CB8AC3E}">
        <p14:creationId xmlns:p14="http://schemas.microsoft.com/office/powerpoint/2010/main" val="2795256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457E31C-CACA-2178-8675-5539C7E94F2F}"/>
              </a:ext>
            </a:extLst>
          </p:cNvPr>
          <p:cNvSpPr>
            <a:spLocks noGrp="1"/>
          </p:cNvSpPr>
          <p:nvPr>
            <p:ph idx="1"/>
          </p:nvPr>
        </p:nvSpPr>
        <p:spPr>
          <a:xfrm>
            <a:off x="-1" y="0"/>
            <a:ext cx="11297265" cy="6858000"/>
          </a:xfrm>
        </p:spPr>
        <p:txBody>
          <a:bodyPr/>
          <a:lstStyle/>
          <a:p>
            <a:pPr marL="0" indent="0">
              <a:buNone/>
            </a:pPr>
            <a:r>
              <a:rPr lang="tr-TR" sz="2800" dirty="0">
                <a:latin typeface="Times New Roman" panose="02020603050405020304" pitchFamily="18" charset="0"/>
                <a:cs typeface="Times New Roman" panose="02020603050405020304" pitchFamily="18" charset="0"/>
              </a:rPr>
              <a:t> </a:t>
            </a:r>
            <a:r>
              <a:rPr lang="tr-TR" sz="2400" b="1" dirty="0">
                <a:solidFill>
                  <a:srgbClr val="C00000"/>
                </a:solidFill>
                <a:latin typeface="Times New Roman" panose="02020603050405020304" pitchFamily="18" charset="0"/>
                <a:cs typeface="Times New Roman" panose="02020603050405020304" pitchFamily="18" charset="0"/>
              </a:rPr>
              <a:t>Suç Bilimi- Kriminoloji</a:t>
            </a:r>
          </a:p>
          <a:p>
            <a:pPr marL="0" indent="0">
              <a:buNone/>
            </a:pPr>
            <a:r>
              <a:rPr lang="tr-TR" sz="28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Suç insanlık tarihinin başlangıcından beri var olan bir eylemdir. Suç, kriminoloji, sosyoloji, tarih, psikoloji gibi birçok bilim dalına konu olmuş bir olgudur. Bilim dallarındaki kriminoloji ise ‘suç bilimi’ olarak belirtilebilmektedir.</a:t>
            </a:r>
          </a:p>
          <a:p>
            <a:pPr marL="0" indent="0">
              <a:buNone/>
            </a:pPr>
            <a:r>
              <a:rPr lang="tr-TR" sz="2400" dirty="0">
                <a:latin typeface="Times New Roman" panose="02020603050405020304" pitchFamily="18" charset="0"/>
                <a:cs typeface="Times New Roman" panose="02020603050405020304" pitchFamily="18" charset="0"/>
              </a:rPr>
              <a:t>Kriminoloji aynı zamanda suç davranışıyla birlikte bu suçun toplumdaki etkileri üzerine de çalışan bir bilim dalıdır.</a:t>
            </a:r>
          </a:p>
          <a:p>
            <a:pPr marL="0" indent="0">
              <a:buNone/>
            </a:pPr>
            <a:r>
              <a:rPr lang="tr-TR" sz="2400" dirty="0">
                <a:latin typeface="Times New Roman" panose="02020603050405020304" pitchFamily="18" charset="0"/>
                <a:cs typeface="Times New Roman" panose="02020603050405020304" pitchFamily="18" charset="0"/>
              </a:rPr>
              <a:t>İlgili bilim insanlarına göre kriminolojinin ilgilendiği konular şu şekilde sıralanabilmektedir:</a:t>
            </a:r>
          </a:p>
          <a:p>
            <a:pPr marL="0" indent="0">
              <a:buNone/>
            </a:pPr>
            <a:r>
              <a:rPr lang="tr-TR" sz="2400" dirty="0">
                <a:latin typeface="Times New Roman" panose="02020603050405020304" pitchFamily="18" charset="0"/>
                <a:cs typeface="Times New Roman" panose="02020603050405020304" pitchFamily="18" charset="0"/>
              </a:rPr>
              <a:t>• Suç ve suçluluk nedenleri</a:t>
            </a:r>
          </a:p>
          <a:p>
            <a:pPr marL="0" indent="0">
              <a:buNone/>
            </a:pPr>
            <a:r>
              <a:rPr lang="tr-TR" sz="2400" dirty="0">
                <a:latin typeface="Times New Roman" panose="02020603050405020304" pitchFamily="18" charset="0"/>
                <a:cs typeface="Times New Roman" panose="02020603050405020304" pitchFamily="18" charset="0"/>
              </a:rPr>
              <a:t>• Suçun özellikleri</a:t>
            </a:r>
          </a:p>
          <a:p>
            <a:pPr marL="0" indent="0">
              <a:buNone/>
            </a:pPr>
            <a:r>
              <a:rPr lang="tr-TR" sz="2400" dirty="0">
                <a:latin typeface="Times New Roman" panose="02020603050405020304" pitchFamily="18" charset="0"/>
                <a:cs typeface="Times New Roman" panose="02020603050405020304" pitchFamily="18" charset="0"/>
              </a:rPr>
              <a:t>• Ceza hukukunun gelişmesi ve ceza adaletinin yerine getirilmesi</a:t>
            </a:r>
          </a:p>
          <a:p>
            <a:pPr marL="0" indent="0">
              <a:buNone/>
            </a:pPr>
            <a:r>
              <a:rPr lang="tr-TR" sz="2400" dirty="0">
                <a:latin typeface="Times New Roman" panose="02020603050405020304" pitchFamily="18" charset="0"/>
                <a:cs typeface="Times New Roman" panose="02020603050405020304" pitchFamily="18" charset="0"/>
              </a:rPr>
              <a:t>• Suçun niteliği ve miktarı </a:t>
            </a: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a:p>
            <a:pPr marL="0" indent="0">
              <a:buNone/>
            </a:pPr>
            <a:endParaRPr lang="tr-TR" dirty="0"/>
          </a:p>
          <a:p>
            <a:endParaRPr lang="tr-TR" dirty="0"/>
          </a:p>
        </p:txBody>
      </p:sp>
    </p:spTree>
    <p:extLst>
      <p:ext uri="{BB962C8B-B14F-4D97-AF65-F5344CB8AC3E}">
        <p14:creationId xmlns:p14="http://schemas.microsoft.com/office/powerpoint/2010/main" val="140157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0D7B33D-69C0-A91E-08CB-7CD137AA0A35}"/>
              </a:ext>
            </a:extLst>
          </p:cNvPr>
          <p:cNvSpPr>
            <a:spLocks noGrp="1"/>
          </p:cNvSpPr>
          <p:nvPr>
            <p:ph idx="1"/>
          </p:nvPr>
        </p:nvSpPr>
        <p:spPr>
          <a:xfrm>
            <a:off x="0" y="0"/>
            <a:ext cx="11287432" cy="6858000"/>
          </a:xfrm>
        </p:spPr>
        <p:txBody>
          <a:bodyPr/>
          <a:lstStyle/>
          <a:p>
            <a:pPr marL="0" indent="0">
              <a:buNone/>
            </a:pPr>
            <a:r>
              <a:rPr lang="tr-TR" sz="2400" b="1" dirty="0">
                <a:solidFill>
                  <a:srgbClr val="C00000"/>
                </a:solidFill>
              </a:rPr>
              <a:t> </a:t>
            </a:r>
            <a:r>
              <a:rPr lang="tr-TR" sz="2400" b="1" dirty="0">
                <a:solidFill>
                  <a:srgbClr val="C00000"/>
                </a:solidFill>
                <a:latin typeface="Times New Roman" panose="02020603050405020304" pitchFamily="18" charset="0"/>
                <a:cs typeface="Times New Roman" panose="02020603050405020304" pitchFamily="18" charset="0"/>
              </a:rPr>
              <a:t>Kriminolojinin Tarihçesi</a:t>
            </a:r>
          </a:p>
          <a:p>
            <a:pPr marL="0" indent="0">
              <a:buNone/>
            </a:pPr>
            <a:r>
              <a:rPr lang="tr-TR" sz="2400" dirty="0">
                <a:latin typeface="Times New Roman" panose="02020603050405020304" pitchFamily="18" charset="0"/>
                <a:cs typeface="Times New Roman" panose="02020603050405020304" pitchFamily="18" charset="0"/>
              </a:rPr>
              <a:t> Suç ilk olarak Havva ve Ademin oğulları olan Habil ve Kabil arasında görülen bir olgu olmuştur. Habil ve Kabil’in olayı dünyadaki ilk suç ve ilk cinayet olarak karşımıza çıkmaktadır. İnsanlığın bu ilk tarihinden günümüze kadar da suç eylemi ilerleyerek ve değişerek hayatımıza gelmiştir ve devam etmektedir</a:t>
            </a:r>
          </a:p>
          <a:p>
            <a:pPr marL="0" indent="0">
              <a:buNone/>
            </a:pPr>
            <a:r>
              <a:rPr lang="tr-TR" sz="2400" dirty="0">
                <a:latin typeface="Times New Roman" panose="02020603050405020304" pitchFamily="18" charset="0"/>
                <a:cs typeface="Times New Roman" panose="02020603050405020304" pitchFamily="18" charset="0"/>
              </a:rPr>
              <a:t> Kriminologlara göre kriminolojinin tarihi 19. Yüzyıla dayanmaktadır. Suçun sebepleri olarak ilk zamanlarda biyolojik etkenlerden kaynaklı olduğu düşünülse de daha sonra zamanla suça neden olan olguların çeşitlilik gösterdiği ve tek bir nedene dayatılamayacağı anlaşılmıştır.</a:t>
            </a:r>
          </a:p>
          <a:p>
            <a:pPr marL="0" marR="0" lvl="0" indent="0" algn="l" defTabSz="914400" rtl="0" eaLnBrk="1" fontAlgn="auto" latinLnBrk="0" hangingPunct="1">
              <a:lnSpc>
                <a:spcPct val="95000"/>
              </a:lnSpc>
              <a:spcBef>
                <a:spcPts val="1400"/>
              </a:spcBef>
              <a:spcAft>
                <a:spcPts val="200"/>
              </a:spcAft>
              <a:buClr>
                <a:srgbClr val="6F6F74"/>
              </a:buClr>
              <a:buSzPct val="80000"/>
              <a:buFont typeface="Arial" pitchFamily="34" charset="0"/>
              <a:buNone/>
              <a:tabLst/>
              <a:defRPr/>
            </a:pPr>
            <a:r>
              <a:rPr kumimoji="0" lang="tr-TR" sz="2400" b="0" i="0" u="none" strike="noStrike" kern="1200" cap="none" spc="10" normalizeH="0" baseline="0" noProof="0" dirty="0">
                <a:ln>
                  <a:noFill/>
                </a:ln>
                <a:effectLst/>
                <a:uLnTx/>
                <a:uFillTx/>
                <a:latin typeface="Times New Roman" panose="02020603050405020304" pitchFamily="18" charset="0"/>
                <a:ea typeface="+mn-ea"/>
                <a:cs typeface="Times New Roman" panose="02020603050405020304" pitchFamily="18" charset="0"/>
              </a:rPr>
              <a:t>1920 ve 1930’lu yıllarda “ Çağdaş Kriminoloji” ortaya çıkmaya başlamıştır.  Suçu açıklamak için bu dönemde iki temel görüş belirtilmiştir. İlk görüş Sigmund Freud’un teorilerinin etkisiyle suçu bireyin ruh yapısında var olan gerilim ve çatışmaların sembolik bir ifade tarzı olarak ele alırken ikinci görüş ise sosyologların etkisiyle birlikte suçu bireylerin içinde yaşadığı ortamla birlikte açıklama yoluna gitmiştir.</a:t>
            </a:r>
          </a:p>
          <a:p>
            <a:pPr marL="0" marR="0" lvl="0" indent="0" algn="l" defTabSz="914400" rtl="0" eaLnBrk="1" fontAlgn="auto" latinLnBrk="0" hangingPunct="1">
              <a:lnSpc>
                <a:spcPct val="95000"/>
              </a:lnSpc>
              <a:spcBef>
                <a:spcPts val="1400"/>
              </a:spcBef>
              <a:spcAft>
                <a:spcPts val="200"/>
              </a:spcAft>
              <a:buClr>
                <a:srgbClr val="6F6F74"/>
              </a:buClr>
              <a:buSzPct val="80000"/>
              <a:buFont typeface="Arial" pitchFamily="34" charset="0"/>
              <a:buNone/>
              <a:tabLst/>
              <a:defRPr/>
            </a:pPr>
            <a:r>
              <a:rPr kumimoji="0" lang="tr-TR" sz="2400" b="0" i="0" u="none" strike="noStrike" kern="1200" cap="none" spc="1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tr-TR" sz="2400" b="0" i="0" u="none" strike="noStrike" kern="1200" cap="none" spc="10" normalizeH="0" baseline="0" noProof="0" dirty="0" err="1">
                <a:ln>
                  <a:noFill/>
                </a:ln>
                <a:effectLst/>
                <a:uLnTx/>
                <a:uFillTx/>
                <a:latin typeface="Times New Roman" panose="02020603050405020304" pitchFamily="18" charset="0"/>
                <a:ea typeface="+mn-ea"/>
                <a:cs typeface="Times New Roman" panose="02020603050405020304" pitchFamily="18" charset="0"/>
              </a:rPr>
              <a:t>Benigno</a:t>
            </a:r>
            <a:r>
              <a:rPr kumimoji="0" lang="tr-TR" sz="2400" b="0" i="0" u="none" strike="noStrike" kern="1200" cap="none" spc="1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tr-TR" sz="2400" b="0" i="0" u="none" strike="noStrike" kern="1200" cap="none" spc="10" normalizeH="0" baseline="0" noProof="0" dirty="0" err="1">
                <a:ln>
                  <a:noFill/>
                </a:ln>
                <a:effectLst/>
                <a:uLnTx/>
                <a:uFillTx/>
                <a:latin typeface="Times New Roman" panose="02020603050405020304" pitchFamily="18" charset="0"/>
                <a:ea typeface="+mn-ea"/>
                <a:cs typeface="Times New Roman" panose="02020603050405020304" pitchFamily="18" charset="0"/>
              </a:rPr>
              <a:t>di</a:t>
            </a:r>
            <a:r>
              <a:rPr kumimoji="0" lang="tr-TR" sz="2400" b="0" i="0" u="none" strike="noStrike" kern="1200" cap="none" spc="1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tr-TR" sz="2400" b="0" i="0" u="none" strike="noStrike" kern="1200" cap="none" spc="10" normalizeH="0" baseline="0" noProof="0" dirty="0" err="1">
                <a:ln>
                  <a:noFill/>
                </a:ln>
                <a:effectLst/>
                <a:uLnTx/>
                <a:uFillTx/>
                <a:latin typeface="Times New Roman" panose="02020603050405020304" pitchFamily="18" charset="0"/>
                <a:ea typeface="+mn-ea"/>
                <a:cs typeface="Times New Roman" panose="02020603050405020304" pitchFamily="18" charset="0"/>
              </a:rPr>
              <a:t>Tullio</a:t>
            </a:r>
            <a:r>
              <a:rPr kumimoji="0" lang="tr-TR" sz="2400" b="0" i="0" u="none" strike="noStrike" kern="1200" cap="none" spc="10" normalizeH="0" baseline="0" noProof="0" dirty="0">
                <a:ln>
                  <a:noFill/>
                </a:ln>
                <a:effectLst/>
                <a:uLnTx/>
                <a:uFillTx/>
                <a:latin typeface="Times New Roman" panose="02020603050405020304" pitchFamily="18" charset="0"/>
                <a:ea typeface="+mn-ea"/>
                <a:cs typeface="Times New Roman" panose="02020603050405020304" pitchFamily="18" charset="0"/>
              </a:rPr>
              <a:t> 1934’te “ Milletler Arası Kriminoloji Derneği” </a:t>
            </a:r>
            <a:r>
              <a:rPr kumimoji="0" lang="tr-TR" sz="2400" b="0" i="0" u="none" strike="noStrike" kern="1200" cap="none" spc="10" normalizeH="0" baseline="0" noProof="0" dirty="0" err="1">
                <a:ln>
                  <a:noFill/>
                </a:ln>
                <a:effectLst/>
                <a:uLnTx/>
                <a:uFillTx/>
                <a:latin typeface="Times New Roman" panose="02020603050405020304" pitchFamily="18" charset="0"/>
                <a:ea typeface="+mn-ea"/>
                <a:cs typeface="Times New Roman" panose="02020603050405020304" pitchFamily="18" charset="0"/>
              </a:rPr>
              <a:t>ni</a:t>
            </a:r>
            <a:r>
              <a:rPr kumimoji="0" lang="tr-TR" sz="2400" b="0" i="0" u="none" strike="noStrike" kern="1200" cap="none" spc="10" normalizeH="0" baseline="0" noProof="0" dirty="0">
                <a:ln>
                  <a:noFill/>
                </a:ln>
                <a:effectLst/>
                <a:uLnTx/>
                <a:uFillTx/>
                <a:latin typeface="Times New Roman" panose="02020603050405020304" pitchFamily="18" charset="0"/>
                <a:ea typeface="+mn-ea"/>
                <a:cs typeface="Times New Roman" panose="02020603050405020304" pitchFamily="18" charset="0"/>
              </a:rPr>
              <a:t> kurmuştur ve bununla birlikte de il Milletler Arası Kriminoloji Kongresi Roma’da 1938’de toplanmıştır. </a:t>
            </a:r>
          </a:p>
          <a:p>
            <a:pPr marL="0" indent="0">
              <a:buNone/>
            </a:pPr>
            <a:endParaRPr lang="tr-TR" dirty="0"/>
          </a:p>
        </p:txBody>
      </p:sp>
    </p:spTree>
    <p:extLst>
      <p:ext uri="{BB962C8B-B14F-4D97-AF65-F5344CB8AC3E}">
        <p14:creationId xmlns:p14="http://schemas.microsoft.com/office/powerpoint/2010/main" val="407269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823BE1A-D9A4-004F-0C49-7AAA20C5DC74}"/>
              </a:ext>
            </a:extLst>
          </p:cNvPr>
          <p:cNvSpPr>
            <a:spLocks noGrp="1"/>
          </p:cNvSpPr>
          <p:nvPr>
            <p:ph idx="1"/>
          </p:nvPr>
        </p:nvSpPr>
        <p:spPr>
          <a:xfrm>
            <a:off x="78658" y="0"/>
            <a:ext cx="11189110" cy="6858000"/>
          </a:xfrm>
        </p:spPr>
        <p:txBody>
          <a:bodyPr>
            <a:normAutofit/>
          </a:bodyPr>
          <a:lstStyle/>
          <a:p>
            <a:pPr marL="0" indent="0">
              <a:buNone/>
            </a:pPr>
            <a:r>
              <a:rPr lang="tr-TR" sz="2400" b="1" dirty="0">
                <a:solidFill>
                  <a:srgbClr val="C00000"/>
                </a:solidFill>
                <a:latin typeface="Times New Roman" panose="02020603050405020304" pitchFamily="18" charset="0"/>
                <a:cs typeface="Times New Roman" panose="02020603050405020304" pitchFamily="18" charset="0"/>
              </a:rPr>
              <a:t>Kriminolojinin Bölümleri</a:t>
            </a:r>
          </a:p>
          <a:p>
            <a:pPr marL="0" indent="0">
              <a:buNone/>
            </a:pPr>
            <a:r>
              <a:rPr lang="tr-TR" sz="2400" dirty="0">
                <a:latin typeface="Times New Roman" panose="02020603050405020304" pitchFamily="18" charset="0"/>
                <a:cs typeface="Times New Roman" panose="02020603050405020304" pitchFamily="18" charset="0"/>
              </a:rPr>
              <a:t> Kriminoloji teorik ve uygulayıcı olarak ikiye ayrılmaktadır.</a:t>
            </a:r>
          </a:p>
          <a:p>
            <a:pPr marL="0" indent="0">
              <a:buNone/>
            </a:pPr>
            <a:r>
              <a:rPr lang="tr-TR" sz="2400" dirty="0">
                <a:latin typeface="Times New Roman" panose="02020603050405020304" pitchFamily="18" charset="0"/>
                <a:cs typeface="Times New Roman" panose="02020603050405020304" pitchFamily="18" charset="0"/>
              </a:rPr>
              <a:t> Teorik kriminoloji;</a:t>
            </a:r>
          </a:p>
          <a:p>
            <a:r>
              <a:rPr lang="tr-TR" sz="2400" dirty="0">
                <a:latin typeface="Times New Roman" panose="02020603050405020304" pitchFamily="18" charset="0"/>
                <a:cs typeface="Times New Roman" panose="02020603050405020304" pitchFamily="18" charset="0"/>
              </a:rPr>
              <a:t>Suç antropolojisi: Suçluyu biyolojik etmenlere göre incelemektedir.</a:t>
            </a:r>
          </a:p>
          <a:p>
            <a:r>
              <a:rPr lang="tr-TR" sz="2400" dirty="0">
                <a:latin typeface="Times New Roman" panose="02020603050405020304" pitchFamily="18" charset="0"/>
                <a:cs typeface="Times New Roman" panose="02020603050405020304" pitchFamily="18" charset="0"/>
              </a:rPr>
              <a:t>Suç psikolojisi: Ruhsal olarak suçun oluşmasına sebep olan etkenleri incelemektedir. Yaş, cinsiyet, bünye gibi.</a:t>
            </a:r>
          </a:p>
          <a:p>
            <a:r>
              <a:rPr lang="tr-TR" sz="2400" dirty="0">
                <a:latin typeface="Times New Roman" panose="02020603050405020304" pitchFamily="18" charset="0"/>
                <a:cs typeface="Times New Roman" panose="02020603050405020304" pitchFamily="18" charset="0"/>
              </a:rPr>
              <a:t>Suç sosyolojisi: Suça sebep olan sosyal etkenleri incelemektedir.</a:t>
            </a:r>
          </a:p>
          <a:p>
            <a:r>
              <a:rPr lang="tr-TR" sz="2400" dirty="0">
                <a:latin typeface="Times New Roman" panose="02020603050405020304" pitchFamily="18" charset="0"/>
                <a:cs typeface="Times New Roman" panose="02020603050405020304" pitchFamily="18" charset="0"/>
              </a:rPr>
              <a:t>Suç psikiyatrisi: Akıl hastası veya anormal olan suçluları incelemektedir.</a:t>
            </a:r>
          </a:p>
          <a:p>
            <a:r>
              <a:rPr lang="tr-TR" sz="2400" dirty="0" err="1">
                <a:latin typeface="Times New Roman" panose="02020603050405020304" pitchFamily="18" charset="0"/>
                <a:cs typeface="Times New Roman" panose="02020603050405020304" pitchFamily="18" charset="0"/>
              </a:rPr>
              <a:t>Penoloji</a:t>
            </a:r>
            <a:r>
              <a:rPr lang="tr-TR" sz="2400" dirty="0">
                <a:latin typeface="Times New Roman" panose="02020603050405020304" pitchFamily="18" charset="0"/>
                <a:cs typeface="Times New Roman" panose="02020603050405020304" pitchFamily="18" charset="0"/>
              </a:rPr>
              <a:t>: Suçun oluştuğu takdirde alınabilecek tedbir ve önlemleri incelemektedir.</a:t>
            </a:r>
          </a:p>
          <a:p>
            <a:endParaRPr lang="tr-TR" dirty="0"/>
          </a:p>
        </p:txBody>
      </p:sp>
    </p:spTree>
    <p:extLst>
      <p:ext uri="{BB962C8B-B14F-4D97-AF65-F5344CB8AC3E}">
        <p14:creationId xmlns:p14="http://schemas.microsoft.com/office/powerpoint/2010/main" val="312006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461D10-85A7-9459-8C69-671CF49034D3}"/>
              </a:ext>
            </a:extLst>
          </p:cNvPr>
          <p:cNvSpPr>
            <a:spLocks noGrp="1"/>
          </p:cNvSpPr>
          <p:nvPr>
            <p:ph idx="1"/>
          </p:nvPr>
        </p:nvSpPr>
        <p:spPr>
          <a:xfrm>
            <a:off x="-1" y="0"/>
            <a:ext cx="11238271" cy="6858000"/>
          </a:xfrm>
        </p:spPr>
        <p:txBody>
          <a:bodyPr/>
          <a:lstStyle/>
          <a:p>
            <a:pPr marL="0" indent="0">
              <a:buNone/>
            </a:pPr>
            <a:r>
              <a:rPr lang="tr-TR" dirty="0"/>
              <a:t> </a:t>
            </a:r>
          </a:p>
          <a:p>
            <a:pPr marL="0" indent="0">
              <a:buNone/>
            </a:pPr>
            <a:r>
              <a:rPr lang="tr-TR" sz="2400" b="1" dirty="0">
                <a:solidFill>
                  <a:srgbClr val="C00000"/>
                </a:solidFill>
              </a:rPr>
              <a:t> </a:t>
            </a:r>
            <a:r>
              <a:rPr lang="tr-TR" sz="2400" b="1" dirty="0">
                <a:solidFill>
                  <a:srgbClr val="C00000"/>
                </a:solidFill>
                <a:latin typeface="Times New Roman" panose="02020603050405020304" pitchFamily="18" charset="0"/>
                <a:cs typeface="Times New Roman" panose="02020603050405020304" pitchFamily="18" charset="0"/>
              </a:rPr>
              <a:t>Uygulayıcı Kriminoloji;</a:t>
            </a:r>
          </a:p>
          <a:p>
            <a:r>
              <a:rPr lang="tr-TR" sz="2400" dirty="0">
                <a:latin typeface="Times New Roman" panose="02020603050405020304" pitchFamily="18" charset="0"/>
                <a:cs typeface="Times New Roman" panose="02020603050405020304" pitchFamily="18" charset="0"/>
              </a:rPr>
              <a:t>Suç siyaseti: Suçun oluştuğu takdirde devletin yerine getirmesi gereken rolleri konu edinmektedir, devletin alacağı önlemleri incelemektedir.</a:t>
            </a:r>
          </a:p>
          <a:p>
            <a:r>
              <a:rPr lang="tr-TR" sz="2400" dirty="0">
                <a:latin typeface="Times New Roman" panose="02020603050405020304" pitchFamily="18" charset="0"/>
                <a:cs typeface="Times New Roman" panose="02020603050405020304" pitchFamily="18" charset="0"/>
              </a:rPr>
              <a:t>Suç profilaksisi: Toplumda suçluluğu önlemek için kullanılan araçları incelemektedir.</a:t>
            </a:r>
          </a:p>
          <a:p>
            <a:r>
              <a:rPr lang="tr-TR" sz="2400" dirty="0" err="1">
                <a:latin typeface="Times New Roman" panose="02020603050405020304" pitchFamily="18" charset="0"/>
                <a:cs typeface="Times New Roman" panose="02020603050405020304" pitchFamily="18" charset="0"/>
              </a:rPr>
              <a:t>Kriminalastik</a:t>
            </a:r>
            <a:r>
              <a:rPr lang="tr-TR" sz="2400" dirty="0">
                <a:latin typeface="Times New Roman" panose="02020603050405020304" pitchFamily="18" charset="0"/>
                <a:cs typeface="Times New Roman" panose="02020603050405020304" pitchFamily="18" charset="0"/>
              </a:rPr>
              <a:t>: Suçluların bulunması için yardım alınan araçları incelemektedir.</a:t>
            </a:r>
          </a:p>
          <a:p>
            <a:endParaRPr lang="tr-TR" sz="2400" dirty="0">
              <a:latin typeface="Times New Roman" panose="02020603050405020304" pitchFamily="18"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89977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74443586-29AC-95B6-7C00-63D03E149955}"/>
              </a:ext>
            </a:extLst>
          </p:cNvPr>
          <p:cNvSpPr>
            <a:spLocks noGrp="1"/>
          </p:cNvSpPr>
          <p:nvPr>
            <p:ph type="subTitle" idx="1"/>
          </p:nvPr>
        </p:nvSpPr>
        <p:spPr>
          <a:xfrm>
            <a:off x="501445" y="835741"/>
            <a:ext cx="11484078" cy="5919020"/>
          </a:xfrm>
        </p:spPr>
        <p:txBody>
          <a:bodyPr>
            <a:normAutofit/>
          </a:bodyPr>
          <a:lstStyle/>
          <a:p>
            <a:pPr algn="ctr">
              <a:lnSpc>
                <a:spcPct val="107000"/>
              </a:lnSpc>
              <a:spcAft>
                <a:spcPts val="800"/>
              </a:spcAft>
            </a:pPr>
            <a:r>
              <a:rPr lang="tr-TR"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SUÇ TEORİSİ</a:t>
            </a:r>
            <a:endParaRPr lang="tr-TR"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l">
              <a:lnSpc>
                <a:spcPct val="107000"/>
              </a:lnSpc>
              <a:spcAft>
                <a:spcPts val="800"/>
              </a:spcAft>
            </a:pP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Bir insan davranışının ne zaman ve hangi koşullarda suç oluşturacağını açıklamaya çalışan sistemli görüşler bütününe denir. </a:t>
            </a:r>
          </a:p>
          <a:p>
            <a:pPr algn="l">
              <a:lnSpc>
                <a:spcPct val="107000"/>
              </a:lnSpc>
              <a:spcAft>
                <a:spcPts val="800"/>
              </a:spcAft>
            </a:pP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Suçun varlığı için gerekli olan bütün koşullara “unsur” adı verilir. Suçun unsurları tipiklik ve hukuka aykırılıktır.</a:t>
            </a:r>
          </a:p>
          <a:p>
            <a:endParaRPr lang="tr-TR" dirty="0"/>
          </a:p>
        </p:txBody>
      </p:sp>
    </p:spTree>
    <p:extLst>
      <p:ext uri="{BB962C8B-B14F-4D97-AF65-F5344CB8AC3E}">
        <p14:creationId xmlns:p14="http://schemas.microsoft.com/office/powerpoint/2010/main" val="240869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3FBC0A05-2C4C-9C43-10F1-B486E8A9F39C}"/>
              </a:ext>
            </a:extLst>
          </p:cNvPr>
          <p:cNvSpPr>
            <a:spLocks noGrp="1"/>
          </p:cNvSpPr>
          <p:nvPr>
            <p:ph type="subTitle" idx="1"/>
          </p:nvPr>
        </p:nvSpPr>
        <p:spPr>
          <a:xfrm>
            <a:off x="481781" y="68826"/>
            <a:ext cx="11710219" cy="6715431"/>
          </a:xfrm>
        </p:spPr>
        <p:txBody>
          <a:bodyPr>
            <a:normAutofit/>
          </a:bodyPr>
          <a:lstStyle/>
          <a:p>
            <a:pPr algn="l"/>
            <a:r>
              <a:rPr lang="tr-T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Suç teorileri; </a:t>
            </a:r>
          </a:p>
          <a:p>
            <a:pPr algn="l"/>
            <a:r>
              <a:rPr lang="tr-TR" sz="2400" dirty="0">
                <a:latin typeface="Times New Roman" panose="02020603050405020304" pitchFamily="18" charset="0"/>
                <a:ea typeface="Calibri" panose="020F0502020204030204" pitchFamily="34" charset="0"/>
                <a:cs typeface="Times New Roman" panose="02020603050405020304" pitchFamily="18" charset="0"/>
              </a:rPr>
              <a:t>   </a:t>
            </a:r>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ireysel Teoriler ( Klasik Ekol, Neo Klasik Ekol, Pozitif Ekol, Coğrafi Ekol)</a:t>
            </a:r>
          </a:p>
          <a:p>
            <a:pPr algn="l"/>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   P</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sikolojik </a:t>
            </a:r>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eoriler ( Psikoanalitik Görüş)</a:t>
            </a:r>
          </a:p>
          <a:p>
            <a:pPr algn="l"/>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   S</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osyolojik Teoriler ( Bedensel Yapıdaki </a:t>
            </a:r>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F</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arklılıkları </a:t>
            </a:r>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emel </a:t>
            </a:r>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lan </a:t>
            </a:r>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Y</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aklaşımlar, Genetik Teoriler )</a:t>
            </a:r>
            <a:endPar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l"/>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   B</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iyolojik Teoriler </a:t>
            </a:r>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 Sosyal Yapı Teorileri, Sosyal Süreç Teorileri, Çatışma Teorileri ) </a:t>
            </a:r>
          </a:p>
          <a:p>
            <a:pPr algn="l"/>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 olarak ayrılmaktadır.</a:t>
            </a:r>
            <a:endPar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41137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3475AFE-EB10-0F5E-88C4-5E8BCB13EE1C}"/>
              </a:ext>
            </a:extLst>
          </p:cNvPr>
          <p:cNvSpPr>
            <a:spLocks noGrp="1"/>
          </p:cNvSpPr>
          <p:nvPr>
            <p:ph idx="1"/>
          </p:nvPr>
        </p:nvSpPr>
        <p:spPr>
          <a:xfrm>
            <a:off x="-1" y="0"/>
            <a:ext cx="11248103" cy="6858000"/>
          </a:xfrm>
        </p:spPr>
        <p:txBody>
          <a:bodyPr>
            <a:normAutofit lnSpcReduction="10000"/>
          </a:bodyPr>
          <a:lstStyle/>
          <a:p>
            <a:pPr marL="0" indent="0">
              <a:buNone/>
            </a:pPr>
            <a:r>
              <a:rPr lang="tr-TR" sz="2400" b="1" dirty="0">
                <a:solidFill>
                  <a:srgbClr val="C00000"/>
                </a:solidFill>
              </a:rPr>
              <a:t>1-</a:t>
            </a:r>
            <a:r>
              <a:rPr lang="tr-TR" dirty="0">
                <a:solidFill>
                  <a:srgbClr val="C00000"/>
                </a:solidFill>
              </a:rPr>
              <a:t> </a:t>
            </a:r>
            <a:r>
              <a:rPr lang="tr-TR" sz="2400" b="1" dirty="0">
                <a:solidFill>
                  <a:srgbClr val="C00000"/>
                </a:solidFill>
                <a:latin typeface="Times New Roman" panose="02020603050405020304" pitchFamily="18" charset="0"/>
                <a:cs typeface="Times New Roman" panose="02020603050405020304" pitchFamily="18" charset="0"/>
              </a:rPr>
              <a:t>Bireysel teoriler</a:t>
            </a:r>
          </a:p>
          <a:p>
            <a:pPr marL="0" indent="0">
              <a:buNone/>
            </a:pPr>
            <a:r>
              <a:rPr lang="tr-TR" sz="2400" dirty="0">
                <a:solidFill>
                  <a:schemeClr val="accent3">
                    <a:lumMod val="40000"/>
                    <a:lumOff val="60000"/>
                  </a:schemeClr>
                </a:solidFill>
                <a:latin typeface="Times New Roman" panose="02020603050405020304" pitchFamily="18" charset="0"/>
                <a:cs typeface="Times New Roman" panose="02020603050405020304" pitchFamily="18" charset="0"/>
              </a:rPr>
              <a:t>Klasik/Faydacı Ekol:</a:t>
            </a:r>
          </a:p>
          <a:p>
            <a:pPr marL="0" indent="0">
              <a:buNone/>
            </a:pPr>
            <a:r>
              <a:rPr lang="tr-TR" sz="2400" dirty="0">
                <a:latin typeface="Times New Roman" panose="02020603050405020304" pitchFamily="18" charset="0"/>
                <a:cs typeface="Times New Roman" panose="02020603050405020304" pitchFamily="18" charset="0"/>
              </a:rPr>
              <a:t>Klasik ekol bir diğer değişle faydacı ekol ilk olarak 18. yüzyılın ortalarında suça ilk defa bilimsel bir yaklaşım sergilemiştir. Klasik ekol temel olarak bireylerin kendi faaliyetlerinin sonuçlarını tarttıktan sonra suç işledikleri varsayımına dayanmaktadır. Klasik ekolün isimleri en çok yer alan iki temsilcisi </a:t>
            </a:r>
            <a:r>
              <a:rPr lang="tr-TR" sz="2400" dirty="0" err="1">
                <a:latin typeface="Times New Roman" panose="02020603050405020304" pitchFamily="18" charset="0"/>
                <a:cs typeface="Times New Roman" panose="02020603050405020304" pitchFamily="18" charset="0"/>
              </a:rPr>
              <a:t>Cesare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Beccaria</a:t>
            </a:r>
            <a:r>
              <a:rPr lang="tr-TR" sz="2400" dirty="0">
                <a:latin typeface="Times New Roman" panose="02020603050405020304" pitchFamily="18" charset="0"/>
                <a:cs typeface="Times New Roman" panose="02020603050405020304" pitchFamily="18" charset="0"/>
              </a:rPr>
              <a:t> ve Jeremy </a:t>
            </a:r>
            <a:r>
              <a:rPr lang="tr-TR" sz="2400" dirty="0" err="1">
                <a:latin typeface="Times New Roman" panose="02020603050405020304" pitchFamily="18" charset="0"/>
                <a:cs typeface="Times New Roman" panose="02020603050405020304" pitchFamily="18" charset="0"/>
              </a:rPr>
              <a:t>Bentham’dir</a:t>
            </a:r>
            <a:r>
              <a:rPr lang="tr-TR" sz="2400" dirty="0">
                <a:latin typeface="Times New Roman" panose="02020603050405020304" pitchFamily="18" charset="0"/>
                <a:cs typeface="Times New Roman" panose="02020603050405020304" pitchFamily="18" charset="0"/>
              </a:rPr>
              <a:t>. </a:t>
            </a:r>
          </a:p>
          <a:p>
            <a:pPr marL="0" indent="0">
              <a:buNone/>
            </a:pPr>
            <a:r>
              <a:rPr lang="tr-TR" sz="2400" dirty="0" err="1">
                <a:latin typeface="Times New Roman" panose="02020603050405020304" pitchFamily="18" charset="0"/>
                <a:cs typeface="Times New Roman" panose="02020603050405020304" pitchFamily="18" charset="0"/>
              </a:rPr>
              <a:t>Bacceria’ya</a:t>
            </a:r>
            <a:r>
              <a:rPr lang="tr-TR" sz="2400" dirty="0">
                <a:latin typeface="Times New Roman" panose="02020603050405020304" pitchFamily="18" charset="0"/>
                <a:cs typeface="Times New Roman" panose="02020603050405020304" pitchFamily="18" charset="0"/>
              </a:rPr>
              <a:t> göre suçlarla ilgili cezalar yalnızca yasalar tarafından belirlenir. Bu otoritenin kaynağı ise toplumsal sözleşme ile birleşmiş toplumu temsil etmekte olan yasa koyucunun kendisidir. Bu mantık çerçevesinde hiçbir yargıç aynı toplumun bir başka üyesini adalet adına yasaca öngörülmeyen cezalara çarptıramaz.</a:t>
            </a:r>
          </a:p>
          <a:p>
            <a:pPr marL="0" indent="0">
              <a:buNone/>
            </a:pPr>
            <a:r>
              <a:rPr lang="tr-TR" sz="2400" dirty="0">
                <a:latin typeface="Times New Roman" panose="02020603050405020304" pitchFamily="18" charset="0"/>
                <a:cs typeface="Times New Roman" panose="02020603050405020304" pitchFamily="18" charset="0"/>
              </a:rPr>
              <a:t>Klasik ekoldeki bakış açısı bireylerin kendi fikirleri ve özgür iradeleriyle  karar vererek suç  işledikleridir. Suçun, insanın zevk aramaya ve acıdan kaçınmaya yönelik sınırsız eğilimlerinin doğal bir sonucu olduğunu savunmaktadır.</a:t>
            </a:r>
          </a:p>
          <a:p>
            <a:pPr marL="0" indent="0">
              <a:buNone/>
            </a:pPr>
            <a:r>
              <a:rPr lang="tr-TR" sz="2400" dirty="0">
                <a:latin typeface="Times New Roman" panose="02020603050405020304" pitchFamily="18" charset="0"/>
                <a:cs typeface="Times New Roman" panose="02020603050405020304" pitchFamily="18" charset="0"/>
              </a:rPr>
              <a:t>Daha çok suçun doğasıyla ilgilenir, suçluyla daha az ilgilenmektedir. Cezaların suça göre belirlenmesini ve yasaların değişmezliğini savunmaktadır. Klasik ekol suçu hukuk deyimleri ile açıklayarak hukuksal bir varlık olarak görmektedir.</a:t>
            </a:r>
          </a:p>
          <a:p>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584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DDFB5B0-94ED-4E89-61AB-EB7BB055C742}"/>
              </a:ext>
            </a:extLst>
          </p:cNvPr>
          <p:cNvSpPr>
            <a:spLocks noGrp="1"/>
          </p:cNvSpPr>
          <p:nvPr>
            <p:ph idx="1"/>
          </p:nvPr>
        </p:nvSpPr>
        <p:spPr>
          <a:xfrm>
            <a:off x="0" y="0"/>
            <a:ext cx="11277600" cy="6858000"/>
          </a:xfrm>
        </p:spPr>
        <p:txBody>
          <a:bodyPr>
            <a:normAutofit lnSpcReduction="10000"/>
          </a:bodyPr>
          <a:lstStyle/>
          <a:p>
            <a:pPr marL="0" indent="0">
              <a:buNone/>
            </a:pPr>
            <a:r>
              <a:rPr lang="tr-TR" dirty="0"/>
              <a:t> </a:t>
            </a:r>
            <a:r>
              <a:rPr lang="tr-TR" sz="2400" dirty="0">
                <a:solidFill>
                  <a:schemeClr val="accent2">
                    <a:lumMod val="40000"/>
                    <a:lumOff val="60000"/>
                  </a:schemeClr>
                </a:solidFill>
                <a:latin typeface="Times New Roman" panose="02020603050405020304" pitchFamily="18" charset="0"/>
                <a:cs typeface="Times New Roman" panose="02020603050405020304" pitchFamily="18" charset="0"/>
              </a:rPr>
              <a:t>Neo-Klasik Ekol:</a:t>
            </a:r>
          </a:p>
          <a:p>
            <a:pPr marL="0" indent="0">
              <a:buNone/>
            </a:pPr>
            <a:r>
              <a:rPr lang="tr-TR" sz="2400" dirty="0">
                <a:latin typeface="Times New Roman" panose="02020603050405020304" pitchFamily="18" charset="0"/>
                <a:cs typeface="Times New Roman" panose="02020603050405020304" pitchFamily="18" charset="0"/>
              </a:rPr>
              <a:t>Klasik ekolden ayrılan en belirgin yönü klasik ekoldeki cezaların ağır olduğunu savunmaları ve bazı kesimlerin işlediği suçun cezadan muaf tutulması gerektiğini çünkü suça  bulaşan her bireyin işlediği suçun sorumluluğunu üstlenemeyeceği derecede özgür iradeden yoksun olduklarını savunmaktadır.  </a:t>
            </a:r>
          </a:p>
          <a:p>
            <a:pPr marL="0" indent="0">
              <a:buNone/>
            </a:pPr>
            <a:r>
              <a:rPr lang="tr-TR" sz="2400" dirty="0">
                <a:latin typeface="Times New Roman" panose="02020603050405020304" pitchFamily="18" charset="0"/>
                <a:cs typeface="Times New Roman" panose="02020603050405020304" pitchFamily="18" charset="0"/>
              </a:rPr>
              <a:t>İşlediği suçun  sorumluluğunu alamayacağını savundukları gruplar  çocuklar ve zihinsel engeli bulunan kimselerdir. Neo-klasik ekol, klasik ekolden farklı olarak cezaların suça göre belirlenmesinden ve değişmezliğinden yana değildir. Suça etki eden birçok faktör olabileceğini ve cezanın suçluya yönelik verilmesi  gerektiğini savunur. Suçun doğasından çok suçlu ile ilgilenir.</a:t>
            </a:r>
          </a:p>
          <a:p>
            <a:pPr marL="0" indent="0">
              <a:buNone/>
            </a:pPr>
            <a:r>
              <a:rPr lang="tr-TR" sz="2400" dirty="0">
                <a:solidFill>
                  <a:schemeClr val="accent2">
                    <a:lumMod val="40000"/>
                    <a:lumOff val="60000"/>
                  </a:schemeClr>
                </a:solidFill>
                <a:latin typeface="Times New Roman" panose="02020603050405020304" pitchFamily="18" charset="0"/>
                <a:cs typeface="Times New Roman" panose="02020603050405020304" pitchFamily="18" charset="0"/>
              </a:rPr>
              <a:t>Pozitif Ekol</a:t>
            </a:r>
          </a:p>
          <a:p>
            <a:pPr marL="0" indent="0">
              <a:buNone/>
            </a:pPr>
            <a:r>
              <a:rPr lang="tr-TR" sz="2400" dirty="0">
                <a:latin typeface="Times New Roman" panose="02020603050405020304" pitchFamily="18" charset="0"/>
                <a:cs typeface="Times New Roman" panose="02020603050405020304" pitchFamily="18" charset="0"/>
              </a:rPr>
              <a:t>19. yüzyılın sonlarında suç konusunda pozitif ekol etkili olmuştur. Burada </a:t>
            </a:r>
            <a:r>
              <a:rPr lang="tr-TR" sz="2400" dirty="0" err="1">
                <a:latin typeface="Times New Roman" panose="02020603050405020304" pitchFamily="18" charset="0"/>
                <a:cs typeface="Times New Roman" panose="02020603050405020304" pitchFamily="18" charset="0"/>
              </a:rPr>
              <a:t>Cesera</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Lombroso</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Enrico</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Ferri</a:t>
            </a:r>
            <a:r>
              <a:rPr lang="tr-TR" sz="2400" dirty="0">
                <a:latin typeface="Times New Roman" panose="02020603050405020304" pitchFamily="18" charset="0"/>
                <a:cs typeface="Times New Roman" panose="02020603050405020304" pitchFamily="18" charset="0"/>
              </a:rPr>
              <a:t> ve </a:t>
            </a:r>
            <a:r>
              <a:rPr lang="tr-TR" sz="2400" dirty="0" err="1">
                <a:latin typeface="Times New Roman" panose="02020603050405020304" pitchFamily="18" charset="0"/>
                <a:cs typeface="Times New Roman" panose="02020603050405020304" pitchFamily="18" charset="0"/>
              </a:rPr>
              <a:t>Garofalo</a:t>
            </a:r>
            <a:r>
              <a:rPr lang="tr-TR" sz="2400" dirty="0">
                <a:latin typeface="Times New Roman" panose="02020603050405020304" pitchFamily="18" charset="0"/>
                <a:cs typeface="Times New Roman" panose="02020603050405020304" pitchFamily="18" charset="0"/>
              </a:rPr>
              <a:t> olmak üzere üç önemli düşünür ile karşılaşmaktayız. </a:t>
            </a:r>
          </a:p>
          <a:p>
            <a:pPr marL="0" indent="0">
              <a:buNone/>
            </a:pPr>
            <a:r>
              <a:rPr lang="tr-TR" sz="2400" dirty="0">
                <a:latin typeface="Times New Roman" panose="02020603050405020304" pitchFamily="18" charset="0"/>
                <a:cs typeface="Times New Roman" panose="02020603050405020304" pitchFamily="18" charset="0"/>
              </a:rPr>
              <a:t>Pozitif ekol bilim adamları; suç nedenlerini pozitivist bir yaklaşım kullanarak incelemeye başlamışlardır. Bu dönemde bilimsel metodu ve deneysel araştırmayı kullanan bilim adamları görülmüştür. Bu ekol klasik ve </a:t>
            </a:r>
            <a:r>
              <a:rPr lang="tr-TR" sz="2400" dirty="0" err="1">
                <a:latin typeface="Times New Roman" panose="02020603050405020304" pitchFamily="18" charset="0"/>
                <a:cs typeface="Times New Roman" panose="02020603050405020304" pitchFamily="18" charset="0"/>
              </a:rPr>
              <a:t>neo</a:t>
            </a:r>
            <a:r>
              <a:rPr lang="tr-TR" sz="2400" dirty="0">
                <a:latin typeface="Times New Roman" panose="02020603050405020304" pitchFamily="18" charset="0"/>
                <a:cs typeface="Times New Roman" panose="02020603050405020304" pitchFamily="18" charset="0"/>
              </a:rPr>
              <a:t> klasik ekolün aksine suçlu davranışın biyolojik, psikolojik ve sosyal faktörlerin bir sonucu olarak ortaya çıktığını vurgulamaktadır.</a:t>
            </a:r>
          </a:p>
          <a:p>
            <a:pPr marL="0" indent="0">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08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556E84A-B0CB-B5EE-8E1E-284390FD068A}"/>
              </a:ext>
            </a:extLst>
          </p:cNvPr>
          <p:cNvSpPr>
            <a:spLocks noGrp="1"/>
          </p:cNvSpPr>
          <p:nvPr>
            <p:ph idx="1"/>
          </p:nvPr>
        </p:nvSpPr>
        <p:spPr>
          <a:xfrm>
            <a:off x="68825" y="68826"/>
            <a:ext cx="11179277" cy="6789174"/>
          </a:xfrm>
        </p:spPr>
        <p:txBody>
          <a:bodyPr/>
          <a:lstStyle/>
          <a:p>
            <a:pPr marL="0" indent="0">
              <a:buNone/>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Toplumda ahlak, hukuk ve din insanlar arasındaki ilişkiyi düzenleyen üç temel kuraldır. Bu üç kural tamamen birbiri ile bağlantılıdır.  Hukuk hayatımızın her alanında vardır ve sosyal etkileşim ile ilgilidir. Yasalar haklarımızı korumak için var olan sözleşmelerdir. Yasalar bunun yanında kişinin uğradığı zararları da düzenlemeye yönelik önemli bir kavramdır. </a:t>
            </a:r>
          </a:p>
          <a:p>
            <a:pPr marL="0" indent="0">
              <a:buNone/>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Düzen söz konusu olmazsa, bireyler tamamıyla özgür biçimde hareket ederlerse toplumda huzur içinde yaşanması zorlaşmaktadır. Bireyler özgürlüklerini belirli kurallar çerçevesinde kullanabildiklerinde düzen oluşacaktır.  Toplu şekilde yaşam başladığından beri kurallar, yasaklar düzenleyici bir rol oluşturmuştur.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6711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378F3F4-145F-5CED-EA86-999C5E4B0E96}"/>
              </a:ext>
            </a:extLst>
          </p:cNvPr>
          <p:cNvSpPr>
            <a:spLocks noGrp="1"/>
          </p:cNvSpPr>
          <p:nvPr>
            <p:ph idx="1"/>
          </p:nvPr>
        </p:nvSpPr>
        <p:spPr>
          <a:xfrm>
            <a:off x="0" y="0"/>
            <a:ext cx="11267768" cy="6858000"/>
          </a:xfrm>
        </p:spPr>
        <p:txBody>
          <a:bodyPr>
            <a:normAutofit/>
          </a:bodyPr>
          <a:lstStyle/>
          <a:p>
            <a:pPr marL="0" indent="0">
              <a:buNone/>
            </a:pPr>
            <a:r>
              <a:rPr lang="tr-TR" sz="2400" dirty="0">
                <a:solidFill>
                  <a:schemeClr val="accent2">
                    <a:lumMod val="40000"/>
                    <a:lumOff val="60000"/>
                  </a:schemeClr>
                </a:solidFill>
                <a:latin typeface="Times New Roman" panose="02020603050405020304" pitchFamily="18" charset="0"/>
                <a:cs typeface="Times New Roman" panose="02020603050405020304" pitchFamily="18" charset="0"/>
              </a:rPr>
              <a:t>Coğrafi Ekol</a:t>
            </a:r>
          </a:p>
          <a:p>
            <a:pPr marL="0" indent="0">
              <a:buNone/>
            </a:pPr>
            <a:r>
              <a:rPr lang="tr-TR" sz="2400" dirty="0">
                <a:latin typeface="Times New Roman" panose="02020603050405020304" pitchFamily="18" charset="0"/>
                <a:cs typeface="Times New Roman" panose="02020603050405020304" pitchFamily="18" charset="0"/>
              </a:rPr>
              <a:t>Coğrafi durumun ve özellikle iklimin suçluluk üzerindeki etkileri kriminolojide istatistik araştırmaların kullanılmasına başlanması ile birlikte araştırıcıların dikkatini çeken konulardan olmuştur. İklim, ısı, rüzgâr gibi doğal olayların organizmaya olan etkileri üzerinde araştırmalar yapılmış ve bu faktörlerin suçluluğu açıklayan konular olarak ele alınması gereği konusu ileri sürülmüştür. Montesquieu, </a:t>
            </a:r>
            <a:r>
              <a:rPr lang="tr-TR" sz="2400" dirty="0" err="1">
                <a:latin typeface="Times New Roman" panose="02020603050405020304" pitchFamily="18" charset="0"/>
                <a:cs typeface="Times New Roman" panose="02020603050405020304" pitchFamily="18" charset="0"/>
              </a:rPr>
              <a:t>Adolph</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Quetelet</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Guerry</a:t>
            </a:r>
            <a:r>
              <a:rPr lang="tr-TR" sz="2400" dirty="0">
                <a:latin typeface="Times New Roman" panose="02020603050405020304" pitchFamily="18" charset="0"/>
                <a:cs typeface="Times New Roman" panose="02020603050405020304" pitchFamily="18" charset="0"/>
              </a:rPr>
              <a:t> bu ekolün dikkat çeken isimleri arasında yer almaktadırlar. </a:t>
            </a:r>
          </a:p>
          <a:p>
            <a:pPr marL="0" indent="0">
              <a:buNone/>
            </a:pPr>
            <a:r>
              <a:rPr lang="tr-TR" sz="2400" dirty="0">
                <a:latin typeface="Times New Roman" panose="02020603050405020304" pitchFamily="18" charset="0"/>
                <a:cs typeface="Times New Roman" panose="02020603050405020304" pitchFamily="18" charset="0"/>
              </a:rPr>
              <a:t>Kriminolojinin pozitif ekol düşünürlerinden olan </a:t>
            </a:r>
            <a:r>
              <a:rPr lang="tr-TR" sz="2400" dirty="0" err="1">
                <a:latin typeface="Times New Roman" panose="02020603050405020304" pitchFamily="18" charset="0"/>
                <a:cs typeface="Times New Roman" panose="02020603050405020304" pitchFamily="18" charset="0"/>
              </a:rPr>
              <a:t>Lombroso’da</a:t>
            </a:r>
            <a:r>
              <a:rPr lang="tr-TR" sz="2400" dirty="0">
                <a:latin typeface="Times New Roman" panose="02020603050405020304" pitchFamily="18" charset="0"/>
                <a:cs typeface="Times New Roman" panose="02020603050405020304" pitchFamily="18" charset="0"/>
              </a:rPr>
              <a:t> coğrafi bölgeler ile suç oranlarının arasında bir ilişkinin varlığından söz etmiştir. </a:t>
            </a:r>
            <a:r>
              <a:rPr lang="tr-TR" sz="2400" dirty="0" err="1">
                <a:latin typeface="Times New Roman" panose="02020603050405020304" pitchFamily="18" charset="0"/>
                <a:cs typeface="Times New Roman" panose="02020603050405020304" pitchFamily="18" charset="0"/>
              </a:rPr>
              <a:t>Lombroso’ya</a:t>
            </a:r>
            <a:r>
              <a:rPr lang="tr-TR" sz="2400" dirty="0">
                <a:latin typeface="Times New Roman" panose="02020603050405020304" pitchFamily="18" charset="0"/>
                <a:cs typeface="Times New Roman" panose="02020603050405020304" pitchFamily="18" charset="0"/>
              </a:rPr>
              <a:t> göre dağlık ülkelerde kişilere karşı suçların çok sayıda işlendiğini vurgulamıştır örnek olarak da Avrupa’nın güneyinde, kuzeyine oranla daha sık adam öldürme davranışlarının göründüğünü göstermiştir.</a:t>
            </a:r>
          </a:p>
          <a:p>
            <a:pPr marL="0" indent="0">
              <a:buNone/>
            </a:pPr>
            <a:r>
              <a:rPr lang="tr-TR" sz="2400" dirty="0" err="1">
                <a:latin typeface="Times New Roman" panose="02020603050405020304" pitchFamily="18" charset="0"/>
                <a:cs typeface="Times New Roman" panose="02020603050405020304" pitchFamily="18" charset="0"/>
              </a:rPr>
              <a:t>Ferri’ye</a:t>
            </a:r>
            <a:r>
              <a:rPr lang="tr-TR" sz="2400" dirty="0">
                <a:latin typeface="Times New Roman" panose="02020603050405020304" pitchFamily="18" charset="0"/>
                <a:cs typeface="Times New Roman" panose="02020603050405020304" pitchFamily="18" charset="0"/>
              </a:rPr>
              <a:t> göre ise adam öldürme daha çok güneyde yer alan ülkelerde, hırsızlık olaylarının da daha çok kuzey ülkelerde rastlandığını ortaya koymuştur. </a:t>
            </a:r>
          </a:p>
        </p:txBody>
      </p:sp>
    </p:spTree>
    <p:extLst>
      <p:ext uri="{BB962C8B-B14F-4D97-AF65-F5344CB8AC3E}">
        <p14:creationId xmlns:p14="http://schemas.microsoft.com/office/powerpoint/2010/main" val="3838681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727319-456F-3C08-0EE4-D58A3726E763}"/>
              </a:ext>
            </a:extLst>
          </p:cNvPr>
          <p:cNvSpPr>
            <a:spLocks noGrp="1"/>
          </p:cNvSpPr>
          <p:nvPr>
            <p:ph idx="1"/>
          </p:nvPr>
        </p:nvSpPr>
        <p:spPr>
          <a:xfrm>
            <a:off x="0" y="0"/>
            <a:ext cx="11277600" cy="6858000"/>
          </a:xfrm>
        </p:spPr>
        <p:txBody>
          <a:bodyPr>
            <a:normAutofit/>
          </a:bodyPr>
          <a:lstStyle/>
          <a:p>
            <a:pPr marL="0" indent="0">
              <a:buNone/>
            </a:pPr>
            <a:r>
              <a:rPr lang="tr-TR" sz="2200" dirty="0">
                <a:latin typeface="Times New Roman" panose="02020603050405020304" pitchFamily="18" charset="0"/>
                <a:cs typeface="Times New Roman" panose="02020603050405020304" pitchFamily="18" charset="0"/>
              </a:rPr>
              <a:t> </a:t>
            </a:r>
          </a:p>
          <a:p>
            <a:pPr marL="0" indent="0">
              <a:buNone/>
            </a:pPr>
            <a:r>
              <a:rPr lang="tr-TR" sz="2400" dirty="0" err="1">
                <a:latin typeface="Times New Roman" panose="02020603050405020304" pitchFamily="18" charset="0"/>
                <a:cs typeface="Times New Roman" panose="02020603050405020304" pitchFamily="18" charset="0"/>
              </a:rPr>
              <a:t>Ouetelet</a:t>
            </a:r>
            <a:r>
              <a:rPr lang="tr-TR" sz="2400" dirty="0">
                <a:latin typeface="Times New Roman" panose="02020603050405020304" pitchFamily="18" charset="0"/>
                <a:cs typeface="Times New Roman" panose="02020603050405020304" pitchFamily="18" charset="0"/>
              </a:rPr>
              <a:t> ise kişilere karşı işlenen suçların güneyde ve sıcak mevsimlerde artış gösterdiğini buna karşılık olarak kuzeyde ve soğuk mevsimlerde mülkiyete karşı işlenen suçların yüksek sayılar gösterdiğini açıklamış ve “suçluluk hakkındaki ısı kanunu” olarak adlandırmıştır.</a:t>
            </a:r>
          </a:p>
          <a:p>
            <a:pPr marL="0" indent="0">
              <a:buNone/>
            </a:pPr>
            <a:r>
              <a:rPr lang="tr-TR" sz="2400" dirty="0">
                <a:latin typeface="Times New Roman" panose="02020603050405020304" pitchFamily="18" charset="0"/>
                <a:cs typeface="Times New Roman" panose="02020603050405020304" pitchFamily="18" charset="0"/>
              </a:rPr>
              <a:t>Coğrafi ekol; 19. yüzyıl boyunca Avrupa ülkelerinde farklı şekillerde ele alındığı görülmektedir. Suçun bölgesel modellerinin haritaları çizilmekte, kırsal ve kentsel bölgelerdeki farklılıklar, suç ve diğer </a:t>
            </a:r>
            <a:r>
              <a:rPr lang="tr-TR" sz="2400" dirty="0" err="1">
                <a:latin typeface="Times New Roman" panose="02020603050405020304" pitchFamily="18" charset="0"/>
                <a:cs typeface="Times New Roman" panose="02020603050405020304" pitchFamily="18" charset="0"/>
              </a:rPr>
              <a:t>sosyo</a:t>
            </a:r>
            <a:r>
              <a:rPr lang="tr-TR" sz="2400" dirty="0">
                <a:latin typeface="Times New Roman" panose="02020603050405020304" pitchFamily="18" charset="0"/>
                <a:cs typeface="Times New Roman" panose="02020603050405020304" pitchFamily="18" charset="0"/>
              </a:rPr>
              <a:t> ekonomik koşullar arasındaki ilişkileri araştırmayı coğrafi ekol genel anlamda konu edinmiştir. </a:t>
            </a:r>
          </a:p>
          <a:p>
            <a:pPr marL="0" indent="0">
              <a:buNone/>
            </a:pPr>
            <a:r>
              <a:rPr lang="tr-TR" sz="2400" dirty="0">
                <a:latin typeface="Times New Roman" panose="02020603050405020304" pitchFamily="18" charset="0"/>
                <a:cs typeface="Times New Roman" panose="02020603050405020304" pitchFamily="18" charset="0"/>
              </a:rPr>
              <a:t> Suç istatistiklerini belirleme girişimi ilk kez 19. yüzyılda başlamıştır. Chicago’dan yapılan bir çalışma bölge hipotezi adında bir görüşü ortaya koymuştur, buna göre suçluluk oranı şehirden uzaklaştıkça azalmaktadır. Suçluların şehrin merkeze bitişik, kiraların düşük olduğu ve fiziksel durumların bozuk olduğu bölgelerde yoğun oldukları ve bu bölgelere özel bir vurgu yapılmaktadır. </a:t>
            </a:r>
          </a:p>
        </p:txBody>
      </p:sp>
    </p:spTree>
    <p:extLst>
      <p:ext uri="{BB962C8B-B14F-4D97-AF65-F5344CB8AC3E}">
        <p14:creationId xmlns:p14="http://schemas.microsoft.com/office/powerpoint/2010/main" val="32895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0170B6D-03CB-600D-F259-404CE6CE73F2}"/>
              </a:ext>
            </a:extLst>
          </p:cNvPr>
          <p:cNvSpPr>
            <a:spLocks noGrp="1"/>
          </p:cNvSpPr>
          <p:nvPr>
            <p:ph idx="1"/>
          </p:nvPr>
        </p:nvSpPr>
        <p:spPr>
          <a:xfrm>
            <a:off x="-1" y="0"/>
            <a:ext cx="11248103" cy="6858000"/>
          </a:xfrm>
        </p:spPr>
        <p:txBody>
          <a:bodyPr>
            <a:normAutofit/>
          </a:bodyPr>
          <a:lstStyle/>
          <a:p>
            <a:pPr marL="0" indent="0">
              <a:buNone/>
            </a:pPr>
            <a:r>
              <a:rPr lang="tr-TR" sz="2200" b="1" dirty="0">
                <a:solidFill>
                  <a:srgbClr val="C00000"/>
                </a:solidFill>
                <a:latin typeface="Times New Roman" panose="02020603050405020304" pitchFamily="18" charset="0"/>
                <a:cs typeface="Times New Roman" panose="02020603050405020304" pitchFamily="18" charset="0"/>
              </a:rPr>
              <a:t>2.Psikolojik Teoriler</a:t>
            </a:r>
          </a:p>
          <a:p>
            <a:pPr marL="0" indent="0">
              <a:buNone/>
            </a:pPr>
            <a:r>
              <a:rPr lang="tr-TR" sz="2200" dirty="0">
                <a:latin typeface="Times New Roman" panose="02020603050405020304" pitchFamily="18" charset="0"/>
                <a:cs typeface="Times New Roman" panose="02020603050405020304" pitchFamily="18" charset="0"/>
              </a:rPr>
              <a:t> 19. ve 20. yüzyıl başlarında araştırmacıların insan vücudu ile insan zihninden daha çok ilgilendikleri görülmektedir. Psikolojik açıdan suçlular, ilk kriminoloji çalışmalarında genellikle dört gruba ayrıldıkları görülmüştür. Bunlar melankolikler, sıcakkanlılar, soğukkanlılar ve öfkeliler olarak sıralanmaktadırlar. </a:t>
            </a:r>
            <a:r>
              <a:rPr lang="tr-TR" sz="2200" dirty="0" err="1">
                <a:latin typeface="Times New Roman" panose="02020603050405020304" pitchFamily="18" charset="0"/>
                <a:cs typeface="Times New Roman" panose="02020603050405020304" pitchFamily="18" charset="0"/>
              </a:rPr>
              <a:t>Trasler’e</a:t>
            </a:r>
            <a:r>
              <a:rPr lang="tr-TR" sz="2200" dirty="0">
                <a:latin typeface="Times New Roman" panose="02020603050405020304" pitchFamily="18" charset="0"/>
                <a:cs typeface="Times New Roman" panose="02020603050405020304" pitchFamily="18" charset="0"/>
              </a:rPr>
              <a:t> göre psikiyatrik teoriler suç davranışı hakkında mutlak ve gerçeği kanıtlanabilir öngörüleri yoktur, psikiyatrik açıklamalar suçlu hastalıklarını, kriminal davranışın patolojik nedenlerini ortaya koymaktadır. </a:t>
            </a:r>
          </a:p>
          <a:p>
            <a:pPr marL="0" indent="0">
              <a:buNone/>
            </a:pPr>
            <a:r>
              <a:rPr lang="tr-TR" sz="2200" dirty="0">
                <a:latin typeface="Times New Roman" panose="02020603050405020304" pitchFamily="18" charset="0"/>
                <a:cs typeface="Times New Roman" panose="02020603050405020304" pitchFamily="18" charset="0"/>
              </a:rPr>
              <a:t>Psikologlar suç davranışını incelerken genel olarak insan davranışının bazı temel noktalarına odaklanmaktadır. Genel anlamda psikologlar suçun bireysel görünümleri üzerinde aynı fikirde değillerdir.</a:t>
            </a:r>
          </a:p>
          <a:p>
            <a:pPr marL="0" marR="0" lvl="0" indent="0" algn="l" defTabSz="914400" rtl="0" eaLnBrk="1" fontAlgn="auto" latinLnBrk="0" hangingPunct="1">
              <a:lnSpc>
                <a:spcPct val="95000"/>
              </a:lnSpc>
              <a:spcBef>
                <a:spcPts val="1400"/>
              </a:spcBef>
              <a:spcAft>
                <a:spcPts val="200"/>
              </a:spcAft>
              <a:buClr>
                <a:srgbClr val="6F6F74"/>
              </a:buClr>
              <a:buSzPct val="80000"/>
              <a:buFont typeface="Arial" pitchFamily="34" charset="0"/>
              <a:buNone/>
              <a:tabLst/>
              <a:defRPr/>
            </a:pPr>
            <a:r>
              <a:rPr kumimoji="0" lang="tr-TR" sz="2400" b="0" i="0" u="none" strike="noStrike" kern="1200" cap="none" spc="10" normalizeH="0" baseline="0" noProof="0" dirty="0">
                <a:ln>
                  <a:noFill/>
                </a:ln>
                <a:solidFill>
                  <a:schemeClr val="accent2">
                    <a:lumMod val="40000"/>
                    <a:lumOff val="60000"/>
                  </a:schemeClr>
                </a:solidFill>
                <a:effectLst/>
                <a:uLnTx/>
                <a:uFillTx/>
                <a:latin typeface="Times New Roman" panose="02020603050405020304" pitchFamily="18" charset="0"/>
                <a:ea typeface="+mn-ea"/>
                <a:cs typeface="Times New Roman" panose="02020603050405020304" pitchFamily="18" charset="0"/>
              </a:rPr>
              <a:t>Psikoanalitik Görüş</a:t>
            </a:r>
          </a:p>
          <a:p>
            <a:pPr marL="0" marR="0" lvl="0" indent="0" algn="l" defTabSz="914400" rtl="0" eaLnBrk="1" fontAlgn="auto" latinLnBrk="0" hangingPunct="1">
              <a:lnSpc>
                <a:spcPct val="95000"/>
              </a:lnSpc>
              <a:spcBef>
                <a:spcPts val="1400"/>
              </a:spcBef>
              <a:spcAft>
                <a:spcPts val="200"/>
              </a:spcAft>
              <a:buClr>
                <a:srgbClr val="6F6F74"/>
              </a:buClr>
              <a:buSzPct val="80000"/>
              <a:buFont typeface="Arial" pitchFamily="34" charset="0"/>
              <a:buNone/>
              <a:tabLst/>
              <a:defRPr/>
            </a:pPr>
            <a:r>
              <a:rPr kumimoji="0" lang="tr-TR" sz="2400" b="0" i="0" u="none" strike="noStrike" kern="1200" cap="none" spc="10" normalizeH="0" baseline="0" noProof="0" dirty="0">
                <a:ln>
                  <a:noFill/>
                </a:ln>
                <a:effectLst/>
                <a:uLnTx/>
                <a:uFillTx/>
                <a:latin typeface="Times New Roman" panose="02020603050405020304" pitchFamily="18" charset="0"/>
                <a:ea typeface="+mn-ea"/>
                <a:cs typeface="Times New Roman" panose="02020603050405020304" pitchFamily="18" charset="0"/>
              </a:rPr>
              <a:t>Bilinçaltına ve buna bağlı olarak meydana gelen insan tepkilerinin araştırılmasına dayalı olarak geliştirilmiş psikanaliz </a:t>
            </a:r>
            <a:r>
              <a:rPr kumimoji="0" lang="tr-TR" sz="2400" b="0" i="0" u="none" strike="noStrike" kern="1200" cap="none" spc="10" normalizeH="0" baseline="0" noProof="0" dirty="0" err="1">
                <a:ln>
                  <a:noFill/>
                </a:ln>
                <a:effectLst/>
                <a:uLnTx/>
                <a:uFillTx/>
                <a:latin typeface="Times New Roman" panose="02020603050405020304" pitchFamily="18" charset="0"/>
                <a:ea typeface="+mn-ea"/>
                <a:cs typeface="Times New Roman" panose="02020603050405020304" pitchFamily="18" charset="0"/>
              </a:rPr>
              <a:t>Charcot</a:t>
            </a:r>
            <a:r>
              <a:rPr kumimoji="0" lang="tr-TR" sz="2400" b="0" i="0" u="none" strike="noStrike" kern="1200" cap="none" spc="1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tr-TR" sz="2400" b="0" i="0" u="none" strike="noStrike" kern="1200" cap="none" spc="10" normalizeH="0" baseline="0" noProof="0" dirty="0" err="1">
                <a:ln>
                  <a:noFill/>
                </a:ln>
                <a:effectLst/>
                <a:uLnTx/>
                <a:uFillTx/>
                <a:latin typeface="Times New Roman" panose="02020603050405020304" pitchFamily="18" charset="0"/>
                <a:ea typeface="+mn-ea"/>
                <a:cs typeface="Times New Roman" panose="02020603050405020304" pitchFamily="18" charset="0"/>
              </a:rPr>
              <a:t>Bernheim</a:t>
            </a:r>
            <a:r>
              <a:rPr kumimoji="0" lang="tr-TR" sz="2400" b="0" i="0" u="none" strike="noStrike" kern="1200" cap="none" spc="10" normalizeH="0" baseline="0" noProof="0" dirty="0">
                <a:ln>
                  <a:noFill/>
                </a:ln>
                <a:effectLst/>
                <a:uLnTx/>
                <a:uFillTx/>
                <a:latin typeface="Times New Roman" panose="02020603050405020304" pitchFamily="18" charset="0"/>
                <a:ea typeface="+mn-ea"/>
                <a:cs typeface="Times New Roman" panose="02020603050405020304" pitchFamily="18" charset="0"/>
              </a:rPr>
              <a:t>, Janet ile başlamaktadır ve Freud tarafından geliştirilmiştir. Freud’dan sonra ise Adler ve Jung’un psikanaliz ile ilgili çalışmaları olmuştur.</a:t>
            </a:r>
          </a:p>
          <a:p>
            <a:pPr marL="0" indent="0">
              <a:buNone/>
            </a:pPr>
            <a:endParaRPr lang="tr-TR" sz="2200" dirty="0">
              <a:latin typeface="Times New Roman" panose="02020603050405020304" pitchFamily="18" charset="0"/>
              <a:cs typeface="Times New Roman" panose="02020603050405020304" pitchFamily="18" charset="0"/>
            </a:endParaRPr>
          </a:p>
          <a:p>
            <a:pPr marL="0" indent="0">
              <a:buNone/>
            </a:pP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776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EE3349-A3F9-F421-6034-214FFDF603A7}"/>
              </a:ext>
            </a:extLst>
          </p:cNvPr>
          <p:cNvSpPr>
            <a:spLocks noGrp="1"/>
          </p:cNvSpPr>
          <p:nvPr>
            <p:ph idx="1"/>
          </p:nvPr>
        </p:nvSpPr>
        <p:spPr>
          <a:xfrm>
            <a:off x="-1" y="0"/>
            <a:ext cx="11257935" cy="6858000"/>
          </a:xfrm>
        </p:spPr>
        <p:txBody>
          <a:bodyPr>
            <a:normAutofit/>
          </a:bodyPr>
          <a:lstStyle/>
          <a:p>
            <a:pPr marL="0" indent="0">
              <a:buNone/>
            </a:pPr>
            <a:r>
              <a:rPr lang="tr-TR" sz="2400" dirty="0" err="1">
                <a:latin typeface="Times New Roman" panose="02020603050405020304" pitchFamily="18" charset="0"/>
                <a:cs typeface="Times New Roman" panose="02020603050405020304" pitchFamily="18" charset="0"/>
              </a:rPr>
              <a:t>Psikanalatik</a:t>
            </a:r>
            <a:r>
              <a:rPr lang="tr-TR" sz="2400" dirty="0">
                <a:latin typeface="Times New Roman" panose="02020603050405020304" pitchFamily="18" charset="0"/>
                <a:cs typeface="Times New Roman" panose="02020603050405020304" pitchFamily="18" charset="0"/>
              </a:rPr>
              <a:t> görüşe göre suçlu birey suça bir takım bilinçaltı kuvvetler, güdülenmeler tarafından itilmektedir.  Freud tarafından geliştirilen </a:t>
            </a:r>
            <a:r>
              <a:rPr lang="tr-TR" sz="2400" dirty="0" err="1">
                <a:latin typeface="Times New Roman" panose="02020603050405020304" pitchFamily="18" charset="0"/>
                <a:cs typeface="Times New Roman" panose="02020603050405020304" pitchFamily="18" charset="0"/>
              </a:rPr>
              <a:t>psikoanalatik</a:t>
            </a:r>
            <a:r>
              <a:rPr lang="tr-TR" sz="2400" dirty="0">
                <a:latin typeface="Times New Roman" panose="02020603050405020304" pitchFamily="18" charset="0"/>
                <a:cs typeface="Times New Roman" panose="02020603050405020304" pitchFamily="18" charset="0"/>
              </a:rPr>
              <a:t> görüş bütün davranışları, kişisel unsurlarla bağdaşmayan zihinsel çatışmaların meydana geldiği gizli duyguları bilinçaltına dayandırmaktadır.</a:t>
            </a:r>
          </a:p>
          <a:p>
            <a:pPr marL="0" indent="0">
              <a:buNone/>
            </a:pPr>
            <a:r>
              <a:rPr lang="tr-TR" sz="2400" dirty="0">
                <a:latin typeface="Times New Roman" panose="02020603050405020304" pitchFamily="18" charset="0"/>
                <a:cs typeface="Times New Roman" panose="02020603050405020304" pitchFamily="18" charset="0"/>
              </a:rPr>
              <a:t>Freud’un psikoanalitik teorisine göre, biyolojik açıdan kalıtsal dürtüler ve içgüdüler anne-babanın sosyalizasyonunun modelleri tarafından engellendiğinde bunun sonucu olarak ego ve süper egonun gelişiminde aksaklıklar ortaya çıkabilir.</a:t>
            </a:r>
          </a:p>
          <a:p>
            <a:pPr marL="0" indent="0">
              <a:buNone/>
            </a:pPr>
            <a:r>
              <a:rPr lang="tr-TR" sz="2400" dirty="0">
                <a:latin typeface="Times New Roman" panose="02020603050405020304" pitchFamily="18" charset="0"/>
                <a:cs typeface="Times New Roman" panose="02020603050405020304" pitchFamily="18" charset="0"/>
              </a:rPr>
              <a:t> Psikoloji bilimi genel anlamda suçluyu koruyan bir yaklaşım ile suçu bireylerin doğuştan getirdikleri ve bireylere göre farklılık gösteren içgüdü, zekâ gibi bireysel özelliklerle açıklamaktadır. Bu anlayış çerçevesinde suçu ele alan psikolojik yaklaşımlar suçun kendisinden çok nedenleri üzerinde yoğunlaşmıştır, kişiliklerdeki bazı niteliklerin özelliklerine göre suçu sınırlı bir biçimde ele almıştır. Bu durumda sadece psikoloji bilimi ile suç olgusunu kavramamız olanaklı gözükmemektedir.</a:t>
            </a:r>
          </a:p>
          <a:p>
            <a:pPr marL="0" indent="0">
              <a:buNone/>
            </a:pPr>
            <a:endParaRPr lang="tr-TR" sz="2200" dirty="0">
              <a:latin typeface="Times New Roman" panose="02020603050405020304" pitchFamily="18" charset="0"/>
              <a:cs typeface="Times New Roman" panose="02020603050405020304" pitchFamily="18" charset="0"/>
            </a:endParaRPr>
          </a:p>
          <a:p>
            <a:pPr marL="0" indent="0">
              <a:buNone/>
            </a:pP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55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B3DDDA7-B9C4-B26B-1590-B7AB143C5871}"/>
              </a:ext>
            </a:extLst>
          </p:cNvPr>
          <p:cNvSpPr>
            <a:spLocks noGrp="1"/>
          </p:cNvSpPr>
          <p:nvPr>
            <p:ph idx="1"/>
          </p:nvPr>
        </p:nvSpPr>
        <p:spPr>
          <a:xfrm>
            <a:off x="0" y="91440"/>
            <a:ext cx="11247120" cy="6766560"/>
          </a:xfrm>
        </p:spPr>
        <p:txBody>
          <a:bodyPr>
            <a:normAutofit lnSpcReduction="10000"/>
          </a:bodyPr>
          <a:lstStyle/>
          <a:p>
            <a:pPr marL="0" indent="0">
              <a:buNone/>
            </a:pPr>
            <a:r>
              <a:rPr lang="tr-TR" sz="2400" b="1" dirty="0">
                <a:solidFill>
                  <a:srgbClr val="C00000"/>
                </a:solidFill>
                <a:latin typeface="Times New Roman" panose="02020603050405020304" pitchFamily="18" charset="0"/>
                <a:cs typeface="Times New Roman" panose="02020603050405020304" pitchFamily="18" charset="0"/>
              </a:rPr>
              <a:t>3.Biyolojik Teoriler</a:t>
            </a:r>
          </a:p>
          <a:p>
            <a:pPr marL="0" indent="0">
              <a:buNone/>
            </a:pPr>
            <a:r>
              <a:rPr lang="tr-TR" sz="2400" dirty="0">
                <a:latin typeface="Times New Roman" panose="02020603050405020304" pitchFamily="18" charset="0"/>
                <a:cs typeface="Times New Roman" panose="02020603050405020304" pitchFamily="18" charset="0"/>
              </a:rPr>
              <a:t> Biyolojik teoriler genel olarak suçlunun suçlu olmayan insanlara göre daha aşağı bir konumda olduğunu, vücut tipleri ve fiziksel organları ile suçluları tanımladığı, anormal cinste kromozomlara ve psikosomatik koşulların suç davranışına teşvik ettiğini ileri sürmektedir. Biyolojik faktörleri konu alan biyolojik kriminoloji insanlardaki suça olan eğilimi psikolojik ve genetik kalıtımlara bağlayarak bazı insanların suçlu olarak doğdukları görüşünü temel almaktadır. </a:t>
            </a:r>
          </a:p>
          <a:p>
            <a:pPr marL="0" indent="0">
              <a:buNone/>
            </a:pPr>
            <a:r>
              <a:rPr lang="tr-TR" sz="2400" dirty="0">
                <a:latin typeface="Times New Roman" panose="02020603050405020304" pitchFamily="18" charset="0"/>
                <a:cs typeface="Times New Roman" panose="02020603050405020304" pitchFamily="18" charset="0"/>
              </a:rPr>
              <a:t>Çevresel koşulları ise biyolojik gücü etkilemekte olan bir potansiyel olarak görülmektedir. Biyolojik teoriler; genel anlamda suçluların biyolojik ve genetik bakımdan genel nüfusa oranla daha aşağı bir durumda olduklarını savunmaktadır.</a:t>
            </a:r>
          </a:p>
          <a:p>
            <a:pPr marL="0" indent="0">
              <a:buNone/>
            </a:pPr>
            <a:r>
              <a:rPr lang="tr-TR" sz="2400" dirty="0">
                <a:latin typeface="Times New Roman" panose="02020603050405020304" pitchFamily="18" charset="0"/>
                <a:cs typeface="Times New Roman" panose="02020603050405020304" pitchFamily="18" charset="0"/>
              </a:rPr>
              <a:t>Biyolojik açıklamalar suçun bireylerde görülen biyolojik yapı farklılıklardan kaynaklandığını kabul etmektedir. Fizyonomi biyolojik yaklaşımların ilk örneklerinden biridir. Fizyonomi; gözlem ve ölçüm yaparak özellikle yüzü kullanarak dış görünüşe bağlı kalarak karakteri ortaya çıkarmakta kullanılmaktadır. Bu yöntemi birçok araştırmacı kullanmıştır. Bunlardan biri de İsviçreli teolog Johan </a:t>
            </a:r>
            <a:r>
              <a:rPr lang="tr-TR" sz="2400" dirty="0" err="1">
                <a:latin typeface="Times New Roman" panose="02020603050405020304" pitchFamily="18" charset="0"/>
                <a:cs typeface="Times New Roman" panose="02020603050405020304" pitchFamily="18" charset="0"/>
              </a:rPr>
              <a:t>Caspar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Lavater’dır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Lavater</a:t>
            </a:r>
            <a:r>
              <a:rPr lang="tr-TR" sz="2400" dirty="0">
                <a:latin typeface="Times New Roman" panose="02020603050405020304" pitchFamily="18" charset="0"/>
                <a:cs typeface="Times New Roman" panose="02020603050405020304" pitchFamily="18" charset="0"/>
              </a:rPr>
              <a:t> erkeklerde sakalı, aldatıcı gözleri, zayıf çene yapılarını inceleyerek uygun olmayan davranışların ipuçları oldukları sonucuna varmıştır.</a:t>
            </a: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49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A38167D-40AE-EF45-F99B-3AF7236D7FE9}"/>
              </a:ext>
            </a:extLst>
          </p:cNvPr>
          <p:cNvSpPr>
            <a:spLocks noGrp="1"/>
          </p:cNvSpPr>
          <p:nvPr>
            <p:ph idx="1"/>
          </p:nvPr>
        </p:nvSpPr>
        <p:spPr>
          <a:xfrm>
            <a:off x="0" y="132080"/>
            <a:ext cx="11297920" cy="6725920"/>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Suç olgusunu biyolojik faktör çerçevesinde ele alan düşünürleri; bedensel yapılardaki farklılıkları temel alan yaklaşımlar ve genetik yapılardaki farklılıkları temel alan yaklaşımlar olmak üzere iki farklı başlık altında toplamak mümkündür.</a:t>
            </a:r>
          </a:p>
          <a:p>
            <a:pPr marL="0" indent="0">
              <a:buNone/>
            </a:pPr>
            <a:r>
              <a:rPr lang="tr-TR" sz="2400" dirty="0">
                <a:solidFill>
                  <a:schemeClr val="accent2">
                    <a:lumMod val="40000"/>
                    <a:lumOff val="60000"/>
                  </a:schemeClr>
                </a:solidFill>
                <a:latin typeface="Times New Roman" panose="02020603050405020304" pitchFamily="18" charset="0"/>
                <a:cs typeface="Times New Roman" panose="02020603050405020304" pitchFamily="18" charset="0"/>
              </a:rPr>
              <a:t>Bedensel Yapılardaki Farklılıkları Temel Alan Yaklaşımlar</a:t>
            </a:r>
          </a:p>
          <a:p>
            <a:pPr marL="0" indent="0">
              <a:buNone/>
            </a:pPr>
            <a:r>
              <a:rPr lang="tr-TR" sz="2400" dirty="0">
                <a:latin typeface="Times New Roman" panose="02020603050405020304" pitchFamily="18" charset="0"/>
                <a:cs typeface="Times New Roman" panose="02020603050405020304" pitchFamily="18" charset="0"/>
              </a:rPr>
              <a:t>Tarihte çeşitli fiziksel özelliklerin ve şekil bozuklukların insanın şeytani özelliklerini gösterdiği ileri sürülmüştür. Ortaçağda suç zanlıları arasında en çirkin olanın suçlu olma olasılığının daha yüksek olduğunu gösteren yasalar mevcuttu. </a:t>
            </a:r>
          </a:p>
          <a:p>
            <a:pPr marL="0" indent="0">
              <a:buNone/>
            </a:pPr>
            <a:r>
              <a:rPr lang="tr-TR" sz="2400" dirty="0">
                <a:latin typeface="Times New Roman" panose="02020603050405020304" pitchFamily="18" charset="0"/>
                <a:cs typeface="Times New Roman" panose="02020603050405020304" pitchFamily="18" charset="0"/>
              </a:rPr>
              <a:t>Kriminolojinin babası olarak bilinen </a:t>
            </a:r>
            <a:r>
              <a:rPr lang="tr-TR" sz="2400" dirty="0" err="1">
                <a:latin typeface="Times New Roman" panose="02020603050405020304" pitchFamily="18" charset="0"/>
                <a:cs typeface="Times New Roman" panose="02020603050405020304" pitchFamily="18" charset="0"/>
              </a:rPr>
              <a:t>Cesare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Lombroso</a:t>
            </a:r>
            <a:r>
              <a:rPr lang="tr-TR" sz="2400" dirty="0">
                <a:latin typeface="Times New Roman" panose="02020603050405020304" pitchFamily="18" charset="0"/>
                <a:cs typeface="Times New Roman" panose="02020603050405020304" pitchFamily="18" charset="0"/>
              </a:rPr>
              <a:t> suçluların fiziksel karakteristiklerini inceleyerek ciddi suçlar, devamlı olarak soygun veya hırsızlıkla ilgili olarak suç işleyen bireylerin suçlu doğduklarını, onları suç işlemeye iten nedenlerin biyolojik olduğu konusunu saptamıştır.</a:t>
            </a:r>
          </a:p>
        </p:txBody>
      </p:sp>
    </p:spTree>
    <p:extLst>
      <p:ext uri="{BB962C8B-B14F-4D97-AF65-F5344CB8AC3E}">
        <p14:creationId xmlns:p14="http://schemas.microsoft.com/office/powerpoint/2010/main" val="3924699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8F0F3-CFFC-23B8-D564-E06564762C13}"/>
              </a:ext>
            </a:extLst>
          </p:cNvPr>
          <p:cNvSpPr>
            <a:spLocks noGrp="1"/>
          </p:cNvSpPr>
          <p:nvPr>
            <p:ph idx="1"/>
          </p:nvPr>
        </p:nvSpPr>
        <p:spPr>
          <a:xfrm>
            <a:off x="0" y="0"/>
            <a:ext cx="11257280" cy="6858000"/>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Kriminolojinin tarihi incelendiğinde birçok araştırmacının suç davranışında bulunan bireylerin genel geçer fiziksel özelliklere sahip olabilecekleri düşüncesini benimseyerek bu düşünceyi kanıtlayabilecek araştırmalar yaptıkları ve bu araştırmalar sonucunda da belirli yargılara vardıkları görülmektedir. Antropolog Ernest </a:t>
            </a:r>
            <a:r>
              <a:rPr lang="tr-TR" sz="2400" dirty="0" err="1">
                <a:latin typeface="Times New Roman" panose="02020603050405020304" pitchFamily="18" charset="0"/>
                <a:cs typeface="Times New Roman" panose="02020603050405020304" pitchFamily="18" charset="0"/>
              </a:rPr>
              <a:t>Hooton</a:t>
            </a:r>
            <a:r>
              <a:rPr lang="tr-TR" sz="2400" dirty="0">
                <a:latin typeface="Times New Roman" panose="02020603050405020304" pitchFamily="18" charset="0"/>
                <a:cs typeface="Times New Roman" panose="02020603050405020304" pitchFamily="18" charset="0"/>
              </a:rPr>
              <a:t> bu araştırmacılardan biridir.</a:t>
            </a:r>
          </a:p>
          <a:p>
            <a:pPr marL="0" indent="0">
              <a:buNone/>
            </a:pPr>
            <a:r>
              <a:rPr lang="tr-TR" sz="2400" dirty="0" err="1">
                <a:latin typeface="Times New Roman" panose="02020603050405020304" pitchFamily="18" charset="0"/>
                <a:cs typeface="Times New Roman" panose="02020603050405020304" pitchFamily="18" charset="0"/>
              </a:rPr>
              <a:t>Hooton</a:t>
            </a:r>
            <a:r>
              <a:rPr lang="tr-TR" sz="2400" dirty="0">
                <a:latin typeface="Times New Roman" panose="02020603050405020304" pitchFamily="18" charset="0"/>
                <a:cs typeface="Times New Roman" panose="02020603050405020304" pitchFamily="18" charset="0"/>
              </a:rPr>
              <a:t> “Suç ve İnsan” (</a:t>
            </a:r>
            <a:r>
              <a:rPr lang="tr-TR" sz="2400" dirty="0" err="1">
                <a:latin typeface="Times New Roman" panose="02020603050405020304" pitchFamily="18" charset="0"/>
                <a:cs typeface="Times New Roman" panose="02020603050405020304" pitchFamily="18" charset="0"/>
              </a:rPr>
              <a:t>Crime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Man) adlı eserinde farklı tip suçlar, suçlu ve suçsuzlar arasında ırk farklılıkları ve anatomik farklılıklar bulmaya çalışmıştır. 17.076 kişi üzerine yaptığı araştırma ve ölçümlerde ince dudak, dar ve eğimli alın, zayıf ve ince yanaklar, ince boyun, düşük omuzlar ve kepçe kulak özelliklere sahip olanların suça eğilimli olduklarını tespit etmiştir.</a:t>
            </a:r>
          </a:p>
        </p:txBody>
      </p:sp>
    </p:spTree>
    <p:extLst>
      <p:ext uri="{BB962C8B-B14F-4D97-AF65-F5344CB8AC3E}">
        <p14:creationId xmlns:p14="http://schemas.microsoft.com/office/powerpoint/2010/main" val="583315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B466AF-F90C-F3F8-3F31-B134AB8D36AF}"/>
              </a:ext>
            </a:extLst>
          </p:cNvPr>
          <p:cNvSpPr>
            <a:spLocks noGrp="1"/>
          </p:cNvSpPr>
          <p:nvPr>
            <p:ph idx="1"/>
          </p:nvPr>
        </p:nvSpPr>
        <p:spPr>
          <a:xfrm>
            <a:off x="111760" y="162560"/>
            <a:ext cx="11196320" cy="6583680"/>
          </a:xfrm>
        </p:spPr>
        <p:txBody>
          <a:bodyPr>
            <a:noAutofit/>
          </a:bodyPr>
          <a:lstStyle/>
          <a:p>
            <a:pPr marL="0" indent="0">
              <a:buNone/>
            </a:pPr>
            <a:r>
              <a:rPr lang="tr-TR" sz="2400" dirty="0">
                <a:solidFill>
                  <a:schemeClr val="accent2">
                    <a:lumMod val="40000"/>
                    <a:lumOff val="60000"/>
                  </a:schemeClr>
                </a:solidFill>
                <a:latin typeface="Times New Roman" panose="02020603050405020304" pitchFamily="18" charset="0"/>
                <a:cs typeface="Times New Roman" panose="02020603050405020304" pitchFamily="18" charset="0"/>
              </a:rPr>
              <a:t>Genetik Teoriler</a:t>
            </a:r>
          </a:p>
          <a:p>
            <a:pPr marL="0" indent="0">
              <a:buNone/>
            </a:pPr>
            <a:r>
              <a:rPr lang="tr-TR" sz="2400" dirty="0">
                <a:latin typeface="Times New Roman" panose="02020603050405020304" pitchFamily="18" charset="0"/>
                <a:cs typeface="Times New Roman" panose="02020603050405020304" pitchFamily="18" charset="0"/>
              </a:rPr>
              <a:t>Bütün canlıların fizik, biyolojik ve psikolojik özellikleri kendilerinden sonraki bir diğer nesle aktarırlar, bu doğal bir olaydır. Bu durumda bireylerin atalarının özelliklerini taşıması, onlara sahip olması normaldir. Genetik teoriler ile ilgili çalışmalar ele alındığında, bu perspektif ile suç olgusuna yaklaşan ilk araştırmacıların aileler üzerinde yoğunlaştığı görülmektedir. </a:t>
            </a:r>
            <a:r>
              <a:rPr lang="tr-TR" sz="2400" dirty="0" err="1">
                <a:latin typeface="Times New Roman" panose="02020603050405020304" pitchFamily="18" charset="0"/>
                <a:cs typeface="Times New Roman" panose="02020603050405020304" pitchFamily="18" charset="0"/>
              </a:rPr>
              <a:t>Goddard’ın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Kallikak</a:t>
            </a:r>
            <a:r>
              <a:rPr lang="tr-TR" sz="2400" dirty="0">
                <a:latin typeface="Times New Roman" panose="02020603050405020304" pitchFamily="18" charset="0"/>
                <a:cs typeface="Times New Roman" panose="02020603050405020304" pitchFamily="18" charset="0"/>
              </a:rPr>
              <a:t> ailesi üzerinde yaptığı çalışmada bir savaş askeri olan Martin </a:t>
            </a:r>
            <a:r>
              <a:rPr lang="tr-TR" sz="2400" dirty="0" err="1">
                <a:latin typeface="Times New Roman" panose="02020603050405020304" pitchFamily="18" charset="0"/>
                <a:cs typeface="Times New Roman" panose="02020603050405020304" pitchFamily="18" charset="0"/>
              </a:rPr>
              <a:t>Kallikak</a:t>
            </a:r>
            <a:r>
              <a:rPr lang="tr-TR" sz="2400" dirty="0">
                <a:latin typeface="Times New Roman" panose="02020603050405020304" pitchFamily="18" charset="0"/>
                <a:cs typeface="Times New Roman" panose="02020603050405020304" pitchFamily="18" charset="0"/>
              </a:rPr>
              <a:t> soyundan gelen 480 kişiyi araştırmasında incelemiş ve şu sonuçlara varmıştır.</a:t>
            </a:r>
          </a:p>
          <a:p>
            <a:pPr marL="0" indent="0">
              <a:buNone/>
            </a:pPr>
            <a:r>
              <a:rPr lang="tr-TR" sz="2400" dirty="0" err="1">
                <a:latin typeface="Times New Roman" panose="02020603050405020304" pitchFamily="18" charset="0"/>
                <a:cs typeface="Times New Roman" panose="02020603050405020304" pitchFamily="18" charset="0"/>
              </a:rPr>
              <a:t>Kallikak</a:t>
            </a:r>
            <a:r>
              <a:rPr lang="tr-TR" sz="2400" dirty="0">
                <a:latin typeface="Times New Roman" panose="02020603050405020304" pitchFamily="18" charset="0"/>
                <a:cs typeface="Times New Roman" panose="02020603050405020304" pitchFamily="18" charset="0"/>
              </a:rPr>
              <a:t> ailesinin 143 kişisi geri zekâlıdır, 46’sı normal ve geri kalan kısmı bilinmemekte veya belirsizdir. 3’ü suçlu ve 8’i hasta olarak bilindiği için evlerinde muhafaza edilmişlerdir. </a:t>
            </a:r>
            <a:r>
              <a:rPr lang="tr-TR" sz="2400" dirty="0" err="1">
                <a:latin typeface="Times New Roman" panose="02020603050405020304" pitchFamily="18" charset="0"/>
                <a:cs typeface="Times New Roman" panose="02020603050405020304" pitchFamily="18" charset="0"/>
              </a:rPr>
              <a:t>Goddard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Kallikak</a:t>
            </a:r>
            <a:r>
              <a:rPr lang="tr-TR" sz="2400" dirty="0">
                <a:latin typeface="Times New Roman" panose="02020603050405020304" pitchFamily="18" charset="0"/>
                <a:cs typeface="Times New Roman" panose="02020603050405020304" pitchFamily="18" charset="0"/>
              </a:rPr>
              <a:t> ailesinin kalıtsal özelliklerinin temelinde geri zekâlılık olduğunu tespit ettiğine inanmaktadır.</a:t>
            </a:r>
          </a:p>
        </p:txBody>
      </p:sp>
    </p:spTree>
    <p:extLst>
      <p:ext uri="{BB962C8B-B14F-4D97-AF65-F5344CB8AC3E}">
        <p14:creationId xmlns:p14="http://schemas.microsoft.com/office/powerpoint/2010/main" val="3556078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E28B857-DE58-6CFA-E403-36E67D89159A}"/>
              </a:ext>
            </a:extLst>
          </p:cNvPr>
          <p:cNvSpPr>
            <a:spLocks noGrp="1"/>
          </p:cNvSpPr>
          <p:nvPr>
            <p:ph idx="1"/>
          </p:nvPr>
        </p:nvSpPr>
        <p:spPr>
          <a:xfrm>
            <a:off x="0" y="0"/>
            <a:ext cx="11247120" cy="6858000"/>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Genetik teoriler ile ilgili bazı araştırmaların ise ikizler üzerinde yapıldığı görülmektedir. Tek ve çift yumurta ikizlerini ele alan araştırmacılar uzun yıllar süren çalışmalarla ikizleri biyolojik ve sosyal koşullar içerisinde incelemişlerdir. İkizler üzerinde yapılan çalışmalar karakter ve davranış konularında kalıtım ve ortamın etkilerini belirlemenin klasik bir yoldur. </a:t>
            </a:r>
          </a:p>
          <a:p>
            <a:pPr marL="0" indent="0">
              <a:buNone/>
            </a:pPr>
            <a:r>
              <a:rPr lang="tr-TR" sz="2400" dirty="0">
                <a:latin typeface="Times New Roman" panose="02020603050405020304" pitchFamily="18" charset="0"/>
                <a:cs typeface="Times New Roman" panose="02020603050405020304" pitchFamily="18" charset="0"/>
              </a:rPr>
              <a:t>Günümüz araştırmacıları “suç geni” </a:t>
            </a:r>
            <a:r>
              <a:rPr lang="tr-TR" sz="2400" dirty="0" err="1">
                <a:latin typeface="Times New Roman" panose="02020603050405020304" pitchFamily="18" charset="0"/>
                <a:cs typeface="Times New Roman" panose="02020603050405020304" pitchFamily="18" charset="0"/>
              </a:rPr>
              <a:t>nin</a:t>
            </a:r>
            <a:r>
              <a:rPr lang="tr-TR" sz="2400" dirty="0">
                <a:latin typeface="Times New Roman" panose="02020603050405020304" pitchFamily="18" charset="0"/>
                <a:cs typeface="Times New Roman" panose="02020603050405020304" pitchFamily="18" charset="0"/>
              </a:rPr>
              <a:t> varlığını kabul etmemektedirler ancak suça eğilimi etkileyen genetik bir faktörün bulunduğu konusundaki bulguları göz önünde tutmaktadırlar buna göre tek yumurta ikizlerinin yetiştirilme koşullarının benzer olması sebebiyle sergiledikleri davranışlarının da benzer olabileceği yani davranışlar genetik değildir yetiştirilme tarzından ortaya benzer durumlar çıkmaktadır.</a:t>
            </a:r>
          </a:p>
          <a:p>
            <a:pPr marL="0" indent="0">
              <a:buNone/>
            </a:pP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736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A15211-7361-8DAB-E33C-8C0F166AA520}"/>
              </a:ext>
            </a:extLst>
          </p:cNvPr>
          <p:cNvSpPr>
            <a:spLocks noGrp="1"/>
          </p:cNvSpPr>
          <p:nvPr>
            <p:ph idx="1"/>
          </p:nvPr>
        </p:nvSpPr>
        <p:spPr>
          <a:xfrm>
            <a:off x="0" y="0"/>
            <a:ext cx="11338560" cy="6858000"/>
          </a:xfrm>
        </p:spPr>
        <p:txBody>
          <a:bodyPr>
            <a:noAutofit/>
          </a:bodyPr>
          <a:lstStyle/>
          <a:p>
            <a:pPr marL="0" indent="0">
              <a:buNone/>
            </a:pPr>
            <a:r>
              <a:rPr lang="tr-TR" sz="2400" b="1" dirty="0">
                <a:solidFill>
                  <a:srgbClr val="C00000"/>
                </a:solidFill>
                <a:latin typeface="Times New Roman" panose="02020603050405020304" pitchFamily="18" charset="0"/>
                <a:cs typeface="Times New Roman" panose="02020603050405020304" pitchFamily="18" charset="0"/>
              </a:rPr>
              <a:t>Sosyolojik Teoriler</a:t>
            </a:r>
          </a:p>
          <a:p>
            <a:pPr marL="0" indent="0">
              <a:buNone/>
            </a:pPr>
            <a:r>
              <a:rPr lang="tr-TR" sz="2400" dirty="0">
                <a:latin typeface="Times New Roman" panose="02020603050405020304" pitchFamily="18" charset="0"/>
                <a:cs typeface="Times New Roman" panose="02020603050405020304" pitchFamily="18" charset="0"/>
              </a:rPr>
              <a:t>Sosyolojik suç teorileri sosyal yapı, sosyal yapının değerleri, normları ve sosyal yapının</a:t>
            </a:r>
          </a:p>
          <a:p>
            <a:pPr marL="0" indent="0">
              <a:buNone/>
            </a:pPr>
            <a:r>
              <a:rPr lang="tr-TR" sz="2400" dirty="0">
                <a:latin typeface="Times New Roman" panose="02020603050405020304" pitchFamily="18" charset="0"/>
                <a:cs typeface="Times New Roman" panose="02020603050405020304" pitchFamily="18" charset="0"/>
              </a:rPr>
              <a:t>kurumlarını suç nedenleri açısından odak olarak görmüştür. Genel anlamda suç, sosyolojik</a:t>
            </a:r>
          </a:p>
          <a:p>
            <a:pPr marL="0" indent="0">
              <a:buNone/>
            </a:pPr>
            <a:r>
              <a:rPr lang="tr-TR" sz="2400" dirty="0">
                <a:latin typeface="Times New Roman" panose="02020603050405020304" pitchFamily="18" charset="0"/>
                <a:cs typeface="Times New Roman" panose="02020603050405020304" pitchFamily="18" charset="0"/>
              </a:rPr>
              <a:t>bakış açısına göre sosyal ortamın bir ürünüdür.</a:t>
            </a:r>
          </a:p>
          <a:p>
            <a:pPr marL="0" indent="0">
              <a:buNone/>
            </a:pPr>
            <a:r>
              <a:rPr lang="tr-TR" sz="2400" dirty="0">
                <a:solidFill>
                  <a:schemeClr val="accent2">
                    <a:lumMod val="40000"/>
                    <a:lumOff val="60000"/>
                  </a:schemeClr>
                </a:solidFill>
                <a:latin typeface="Times New Roman" panose="02020603050405020304" pitchFamily="18" charset="0"/>
                <a:cs typeface="Times New Roman" panose="02020603050405020304" pitchFamily="18" charset="0"/>
              </a:rPr>
              <a:t> Sosyal Yapı Teorileri</a:t>
            </a:r>
          </a:p>
          <a:p>
            <a:pPr marL="0" indent="0">
              <a:buNone/>
            </a:pPr>
            <a:r>
              <a:rPr lang="tr-TR" sz="2400" dirty="0">
                <a:latin typeface="Times New Roman" panose="02020603050405020304" pitchFamily="18" charset="0"/>
                <a:cs typeface="Times New Roman" panose="02020603050405020304" pitchFamily="18" charset="0"/>
              </a:rPr>
              <a:t>Sosyal yapı teorileri; sosyal yapı ve toplum düzeni ile suç olgusu arasındaki ilişki üzerine odaklanmaktadır. Bu sınıftaki teoriler suçun toplumsal yapının bir sonucu olarak görmekte toplumsal yapının değişmesiyle suçun da değiştiğini, suçun toplumsal sisteme ne şekilde bağlı olduğunu ve bu toplumsal yapının özelliklerinin neler olduğunu genel anlamda ortaya koyan teorilerdir.</a:t>
            </a:r>
          </a:p>
          <a:p>
            <a:pPr marL="0" indent="0">
              <a:buNone/>
            </a:pPr>
            <a:r>
              <a:rPr lang="tr-TR" sz="2400" dirty="0">
                <a:latin typeface="Times New Roman" panose="02020603050405020304" pitchFamily="18" charset="0"/>
                <a:cs typeface="Times New Roman" panose="02020603050405020304" pitchFamily="18" charset="0"/>
              </a:rPr>
              <a:t>Sosyal yapı teorileri içerisinde en çok bilinen Durkheim’ın teorisidir. Durkheim’ın suçun normal ve fonksiyonel olduğunu ortaya koyması ve bireylerin farklı bilinçte olduklarını belirtmesi sonucunda büyük katkıları olmuştur. Durkheim’a göre suç normaldir, fonksiyoneldir, suçun olmadığı bir toplum düşünülemez.</a:t>
            </a:r>
          </a:p>
          <a:p>
            <a:pPr marL="0" indent="0">
              <a:buNone/>
            </a:pPr>
            <a:r>
              <a:rPr lang="tr-TR" sz="2400" dirty="0">
                <a:latin typeface="Times New Roman" panose="02020603050405020304" pitchFamily="18" charset="0"/>
                <a:cs typeface="Times New Roman" panose="02020603050405020304" pitchFamily="18" charset="0"/>
              </a:rPr>
              <a:t>Durkheim’a göre suç evrensel bir olgudur ve toplum kültürünün bir parçasıdır.</a:t>
            </a:r>
          </a:p>
        </p:txBody>
      </p:sp>
    </p:spTree>
    <p:extLst>
      <p:ext uri="{BB962C8B-B14F-4D97-AF65-F5344CB8AC3E}">
        <p14:creationId xmlns:p14="http://schemas.microsoft.com/office/powerpoint/2010/main" val="129354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A4469978-4A72-790B-4D3F-DFCED4C3FF9B}"/>
              </a:ext>
            </a:extLst>
          </p:cNvPr>
          <p:cNvSpPr>
            <a:spLocks noGrp="1"/>
          </p:cNvSpPr>
          <p:nvPr>
            <p:ph type="subTitle" idx="1"/>
          </p:nvPr>
        </p:nvSpPr>
        <p:spPr>
          <a:xfrm>
            <a:off x="68825" y="0"/>
            <a:ext cx="12054349" cy="6858000"/>
          </a:xfrm>
        </p:spPr>
        <p:txBody>
          <a:bodyPr/>
          <a:lstStyle/>
          <a:p>
            <a:pPr algn="l"/>
            <a:r>
              <a:rPr lang="tr-TR" sz="2800" b="1"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b="1"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Suç, </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Türk Ceza Kanununda veya  ceza hükmü içeren özel kanunlarda düzenlenen hukuka</a:t>
            </a:r>
          </a:p>
          <a:p>
            <a:pPr algn="l"/>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aykırı ve cezai yaptırıma bağlanmış eylemlerdir.</a:t>
            </a:r>
          </a:p>
          <a:p>
            <a:pPr algn="l">
              <a:lnSpc>
                <a:spcPct val="107000"/>
              </a:lnSpc>
              <a:spcAft>
                <a:spcPts val="800"/>
              </a:spcAft>
            </a:pPr>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En temelde “yasalara, ahlaka, normlara veya törelere aykırı davranış” olarak tanımlanan ve insanlık tarihi kadar eski olduğu düşünülen’ </a:t>
            </a:r>
            <a:r>
              <a:rPr lang="tr-TR" sz="2400" b="1"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suç’</a:t>
            </a:r>
            <a:r>
              <a:rPr lang="tr-TR" sz="2400" b="1"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kavramı, evrensel bir olgudur.</a:t>
            </a:r>
          </a:p>
          <a:p>
            <a:pPr>
              <a:lnSpc>
                <a:spcPct val="107000"/>
              </a:lnSpc>
              <a:spcAft>
                <a:spcPts val="800"/>
              </a:spcAft>
            </a:pP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4" name="AutoShape 2" descr="Yüz Kızartıcı Suçlar ve Cezaları">
            <a:extLst>
              <a:ext uri="{FF2B5EF4-FFF2-40B4-BE49-F238E27FC236}">
                <a16:creationId xmlns:a16="http://schemas.microsoft.com/office/drawing/2014/main" id="{2448E4A0-91A5-51E6-0F62-FDFAF7D951CD}"/>
              </a:ext>
            </a:extLst>
          </p:cNvPr>
          <p:cNvSpPr>
            <a:spLocks noChangeAspect="1" noChangeArrowheads="1"/>
          </p:cNvSpPr>
          <p:nvPr/>
        </p:nvSpPr>
        <p:spPr bwMode="auto">
          <a:xfrm>
            <a:off x="5926710" y="3283974"/>
            <a:ext cx="321690" cy="29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6" name="Resim 5">
            <a:extLst>
              <a:ext uri="{FF2B5EF4-FFF2-40B4-BE49-F238E27FC236}">
                <a16:creationId xmlns:a16="http://schemas.microsoft.com/office/drawing/2014/main" id="{7E38C2BE-B78F-6DA1-7DCA-5C496F1B6579}"/>
              </a:ext>
            </a:extLst>
          </p:cNvPr>
          <p:cNvPicPr>
            <a:picLocks noChangeAspect="1"/>
          </p:cNvPicPr>
          <p:nvPr/>
        </p:nvPicPr>
        <p:blipFill>
          <a:blip r:embed="rId2"/>
          <a:stretch>
            <a:fillRect/>
          </a:stretch>
        </p:blipFill>
        <p:spPr>
          <a:xfrm>
            <a:off x="-1" y="2841523"/>
            <a:ext cx="12211665" cy="4016477"/>
          </a:xfrm>
          <a:prstGeom prst="rect">
            <a:avLst/>
          </a:prstGeom>
        </p:spPr>
      </p:pic>
    </p:spTree>
    <p:extLst>
      <p:ext uri="{BB962C8B-B14F-4D97-AF65-F5344CB8AC3E}">
        <p14:creationId xmlns:p14="http://schemas.microsoft.com/office/powerpoint/2010/main" val="4080067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A8F0A54-CEE5-2E1E-1585-BD8EB16D685D}"/>
              </a:ext>
            </a:extLst>
          </p:cNvPr>
          <p:cNvSpPr>
            <a:spLocks noGrp="1"/>
          </p:cNvSpPr>
          <p:nvPr>
            <p:ph idx="1"/>
          </p:nvPr>
        </p:nvSpPr>
        <p:spPr>
          <a:xfrm>
            <a:off x="0" y="0"/>
            <a:ext cx="11267440" cy="6858000"/>
          </a:xfrm>
        </p:spPr>
        <p:txBody>
          <a:bodyPr/>
          <a:lstStyle/>
          <a:p>
            <a:pPr marL="0" indent="0">
              <a:buNone/>
            </a:pPr>
            <a:r>
              <a:rPr lang="tr-TR" dirty="0">
                <a:solidFill>
                  <a:schemeClr val="accent2">
                    <a:lumMod val="40000"/>
                    <a:lumOff val="60000"/>
                  </a:schemeClr>
                </a:solidFill>
              </a:rPr>
              <a:t> </a:t>
            </a:r>
            <a:r>
              <a:rPr lang="tr-TR" sz="2400" dirty="0">
                <a:solidFill>
                  <a:schemeClr val="accent2">
                    <a:lumMod val="40000"/>
                    <a:lumOff val="60000"/>
                  </a:schemeClr>
                </a:solidFill>
              </a:rPr>
              <a:t>Gerilim Teorileri</a:t>
            </a:r>
          </a:p>
          <a:p>
            <a:pPr marL="0" indent="0">
              <a:buNone/>
            </a:pPr>
            <a:r>
              <a:rPr lang="tr-TR" sz="2400" dirty="0">
                <a:latin typeface="Times New Roman" panose="02020603050405020304" pitchFamily="18" charset="0"/>
                <a:cs typeface="Times New Roman" panose="02020603050405020304" pitchFamily="18" charset="0"/>
              </a:rPr>
              <a:t>Bu kuramın savunucuları kuralları ve yasaları çiğneyen kişilerin bunu yapma nedenini, kendi anormal ya da patolojik toplumsal koşullarına normal olarak karşılık vermesi olarak görmektedir. Kuralları ve yasaları çiğneyen bu insanlar daha geniş toplumun koşullarına uyum sağlayamamıştır. Gerilim teorisyenlerine göre suçun nedeni, toplumun sosyal organizasyonuna bağlıdır. </a:t>
            </a:r>
          </a:p>
          <a:p>
            <a:pPr marL="0" indent="0">
              <a:buNone/>
            </a:pPr>
            <a:r>
              <a:rPr lang="tr-TR" sz="2400" dirty="0" err="1">
                <a:latin typeface="Times New Roman" panose="02020603050405020304" pitchFamily="18" charset="0"/>
                <a:cs typeface="Times New Roman" panose="02020603050405020304" pitchFamily="18" charset="0"/>
              </a:rPr>
              <a:t>Merton’un</a:t>
            </a:r>
            <a:r>
              <a:rPr lang="tr-TR" sz="2400" dirty="0">
                <a:latin typeface="Times New Roman" panose="02020603050405020304" pitchFamily="18" charset="0"/>
                <a:cs typeface="Times New Roman" panose="02020603050405020304" pitchFamily="18" charset="0"/>
              </a:rPr>
              <a:t> ortaya koyduğu </a:t>
            </a:r>
            <a:r>
              <a:rPr lang="tr-TR" sz="2400" dirty="0" err="1">
                <a:latin typeface="Times New Roman" panose="02020603050405020304" pitchFamily="18" charset="0"/>
                <a:cs typeface="Times New Roman" panose="02020603050405020304" pitchFamily="18" charset="0"/>
              </a:rPr>
              <a:t>anomi</a:t>
            </a:r>
            <a:r>
              <a:rPr lang="tr-TR" sz="2400" dirty="0">
                <a:latin typeface="Times New Roman" panose="02020603050405020304" pitchFamily="18" charset="0"/>
                <a:cs typeface="Times New Roman" panose="02020603050405020304" pitchFamily="18" charset="0"/>
              </a:rPr>
              <a:t> teorisi, bireyin hangi nedenden dolayı sapmış olduğu ile ilgili olarak doğrudan ilgili değildir. Bunu açıklamak yerine toplumda var olan suç oranlarını açıklamaya yönelmiştir, bunu ise meşru amaçlara ulaşmada kullanılacak yolların eşit dağıtılmadığı düşüncesinden hareket ederek açıklamaya çalışmaktadır. Suçu bireylerin değil, içinde bulunulan sosyal koşulların yarattığını benimsemektedir. </a:t>
            </a:r>
          </a:p>
          <a:p>
            <a:pPr marL="0" indent="0">
              <a:buNone/>
            </a:pPr>
            <a:r>
              <a:rPr lang="tr-TR" sz="2400" dirty="0">
                <a:latin typeface="Times New Roman" panose="02020603050405020304" pitchFamily="18" charset="0"/>
                <a:cs typeface="Times New Roman" panose="02020603050405020304" pitchFamily="18" charset="0"/>
              </a:rPr>
              <a:t>Gerilim teorisi öncelikle Robert </a:t>
            </a:r>
            <a:r>
              <a:rPr lang="tr-TR" sz="2400" dirty="0" err="1">
                <a:latin typeface="Times New Roman" panose="02020603050405020304" pitchFamily="18" charset="0"/>
                <a:cs typeface="Times New Roman" panose="02020603050405020304" pitchFamily="18" charset="0"/>
              </a:rPr>
              <a:t>Merton</a:t>
            </a:r>
            <a:r>
              <a:rPr lang="tr-TR" sz="2400" dirty="0">
                <a:latin typeface="Times New Roman" panose="02020603050405020304" pitchFamily="18" charset="0"/>
                <a:cs typeface="Times New Roman" panose="02020603050405020304" pitchFamily="18" charset="0"/>
              </a:rPr>
              <a:t> ‘un çalışmasıyla ortaya çıkmıştır. Onun teorik çalışması daha çok yasal ve yasal olmayan araçların gerilimleri arasındaki sapkın davranışla sonuçlanan topluma özgü normlar ve değerlerle ilgilidir. Bu düşüncelerin kriminoloji üzerinde önemli etkisi söz konusu olmuştur.</a:t>
            </a:r>
          </a:p>
        </p:txBody>
      </p:sp>
    </p:spTree>
    <p:extLst>
      <p:ext uri="{BB962C8B-B14F-4D97-AF65-F5344CB8AC3E}">
        <p14:creationId xmlns:p14="http://schemas.microsoft.com/office/powerpoint/2010/main" val="4216685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3FB1700-9795-F34E-F268-9263D1769F83}"/>
              </a:ext>
            </a:extLst>
          </p:cNvPr>
          <p:cNvSpPr>
            <a:spLocks noGrp="1"/>
          </p:cNvSpPr>
          <p:nvPr>
            <p:ph idx="1"/>
          </p:nvPr>
        </p:nvSpPr>
        <p:spPr>
          <a:xfrm>
            <a:off x="0" y="0"/>
            <a:ext cx="11267440" cy="6858000"/>
          </a:xfrm>
        </p:spPr>
        <p:txBody>
          <a:bodyPr>
            <a:normAutofit/>
          </a:bodyPr>
          <a:lstStyle/>
          <a:p>
            <a:pPr marL="0" indent="0">
              <a:buNone/>
            </a:pPr>
            <a:r>
              <a:rPr lang="tr-TR" sz="2400" dirty="0">
                <a:solidFill>
                  <a:srgbClr val="FF0000"/>
                </a:solidFill>
                <a:latin typeface="Times New Roman" panose="02020603050405020304" pitchFamily="18" charset="0"/>
                <a:cs typeface="Times New Roman" panose="02020603050405020304" pitchFamily="18" charset="0"/>
              </a:rPr>
              <a:t> </a:t>
            </a:r>
            <a:r>
              <a:rPr lang="tr-TR" sz="2400" dirty="0">
                <a:solidFill>
                  <a:schemeClr val="accent2">
                    <a:lumMod val="40000"/>
                    <a:lumOff val="60000"/>
                  </a:schemeClr>
                </a:solidFill>
                <a:latin typeface="Times New Roman" panose="02020603050405020304" pitchFamily="18" charset="0"/>
                <a:cs typeface="Times New Roman" panose="02020603050405020304" pitchFamily="18" charset="0"/>
              </a:rPr>
              <a:t>Alt Kültür Teorisi</a:t>
            </a:r>
          </a:p>
          <a:p>
            <a:pPr marL="0" indent="0">
              <a:buNone/>
            </a:pPr>
            <a:r>
              <a:rPr lang="tr-TR" sz="2400" dirty="0" err="1">
                <a:latin typeface="Times New Roman" panose="02020603050405020304" pitchFamily="18" charset="0"/>
                <a:cs typeface="Times New Roman" panose="02020603050405020304" pitchFamily="18" charset="0"/>
              </a:rPr>
              <a:t>Merton</a:t>
            </a:r>
            <a:r>
              <a:rPr lang="tr-TR" sz="2400" dirty="0">
                <a:latin typeface="Times New Roman" panose="02020603050405020304" pitchFamily="18" charset="0"/>
                <a:cs typeface="Times New Roman" panose="02020603050405020304" pitchFamily="18" charset="0"/>
              </a:rPr>
              <a:t> ve Durkheim’ın ortaya koymuş olduğu </a:t>
            </a:r>
            <a:r>
              <a:rPr lang="tr-TR" sz="2400" dirty="0" err="1">
                <a:latin typeface="Times New Roman" panose="02020603050405020304" pitchFamily="18" charset="0"/>
                <a:cs typeface="Times New Roman" panose="02020603050405020304" pitchFamily="18" charset="0"/>
              </a:rPr>
              <a:t>anomi</a:t>
            </a:r>
            <a:r>
              <a:rPr lang="tr-TR" sz="2400" dirty="0">
                <a:latin typeface="Times New Roman" panose="02020603050405020304" pitchFamily="18" charset="0"/>
                <a:cs typeface="Times New Roman" panose="02020603050405020304" pitchFamily="18" charset="0"/>
              </a:rPr>
              <a:t> teorisi çocuk ve yetişkin suçluluğunun alt kültür teorilerine olan etkisine dikkat çeken İçli, alt kültürel suç teorilerinin toplumda belli grupların veya alt kültürlerin suçu onayladığını veya en azından suça sebep olan bazı değerlere sahip olduklarını belirtmektedir. </a:t>
            </a:r>
          </a:p>
          <a:p>
            <a:pPr marL="0" indent="0">
              <a:buNone/>
            </a:pPr>
            <a:r>
              <a:rPr lang="tr-TR" sz="2400" dirty="0">
                <a:latin typeface="Times New Roman" panose="02020603050405020304" pitchFamily="18" charset="0"/>
                <a:cs typeface="Times New Roman" panose="02020603050405020304" pitchFamily="18" charset="0"/>
              </a:rPr>
              <a:t>Albert Cohen, alt kültürleri çalışan sınıfın ve orta sınıfın kültürleri arasındaki çatışmanın bir ürünü olarak görülebileceğini belirtmektedir.</a:t>
            </a:r>
          </a:p>
          <a:p>
            <a:pPr marL="0" indent="0">
              <a:buNone/>
            </a:pPr>
            <a:r>
              <a:rPr lang="tr-TR" sz="2400" dirty="0" err="1">
                <a:latin typeface="Times New Roman" panose="02020603050405020304" pitchFamily="18" charset="0"/>
                <a:cs typeface="Times New Roman" panose="02020603050405020304" pitchFamily="18" charset="0"/>
              </a:rPr>
              <a:t>Merton</a:t>
            </a:r>
            <a:r>
              <a:rPr lang="tr-TR" sz="2400" dirty="0">
                <a:latin typeface="Times New Roman" panose="02020603050405020304" pitchFamily="18" charset="0"/>
                <a:cs typeface="Times New Roman" panose="02020603050405020304" pitchFamily="18" charset="0"/>
              </a:rPr>
              <a:t> ise bireysel hayal kırıklıklarından bahsetmektedir. Cohen suç ve suçluluğu kolektif davranışın farklı amaçlarla, beklentilerle ve yaşanmış deneyimlerle iki farklı sınıfın gruplaşmaları koşulu içinde görmektedir.</a:t>
            </a:r>
          </a:p>
          <a:p>
            <a:pPr marL="0" indent="0">
              <a:buNone/>
            </a:pPr>
            <a:r>
              <a:rPr lang="tr-TR" sz="2400" dirty="0">
                <a:latin typeface="Times New Roman" panose="02020603050405020304" pitchFamily="18" charset="0"/>
                <a:cs typeface="Times New Roman" panose="02020603050405020304" pitchFamily="18" charset="0"/>
              </a:rPr>
              <a:t>Suçlu alt kültürü, </a:t>
            </a:r>
            <a:r>
              <a:rPr lang="tr-TR" sz="2400" dirty="0" err="1">
                <a:latin typeface="Times New Roman" panose="02020603050405020304" pitchFamily="18" charset="0"/>
                <a:cs typeface="Times New Roman" panose="02020603050405020304" pitchFamily="18" charset="0"/>
              </a:rPr>
              <a:t>Miller’e</a:t>
            </a:r>
            <a:r>
              <a:rPr lang="tr-TR" sz="2400" dirty="0">
                <a:latin typeface="Times New Roman" panose="02020603050405020304" pitchFamily="18" charset="0"/>
                <a:cs typeface="Times New Roman" panose="02020603050405020304" pitchFamily="18" charset="0"/>
              </a:rPr>
              <a:t> göre orta sınıf kültürü ile ne gerilim sonucunda meydana gelmiş ne de orta sınıf normlarının kasten ihlaline yönelmiştir. Alt sınıf kültürü oldukça farklı olduğunu belirten Miller Alt Kültürün belli </a:t>
            </a:r>
            <a:r>
              <a:rPr lang="tr-TR" sz="2400" dirty="0" err="1">
                <a:latin typeface="Times New Roman" panose="02020603050405020304" pitchFamily="18" charset="0"/>
                <a:cs typeface="Times New Roman" panose="02020603050405020304" pitchFamily="18" charset="0"/>
              </a:rPr>
              <a:t>odaksallıklarını</a:t>
            </a:r>
            <a:r>
              <a:rPr lang="tr-TR" sz="2400" dirty="0">
                <a:latin typeface="Times New Roman" panose="02020603050405020304" pitchFamily="18" charset="0"/>
                <a:cs typeface="Times New Roman" panose="02020603050405020304" pitchFamily="18" charset="0"/>
              </a:rPr>
              <a:t> ortaya koymuştur.</a:t>
            </a:r>
          </a:p>
        </p:txBody>
      </p:sp>
    </p:spTree>
    <p:extLst>
      <p:ext uri="{BB962C8B-B14F-4D97-AF65-F5344CB8AC3E}">
        <p14:creationId xmlns:p14="http://schemas.microsoft.com/office/powerpoint/2010/main" val="3769977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EBA270D-0FD8-FC17-60D3-E60134FBCE1C}"/>
              </a:ext>
            </a:extLst>
          </p:cNvPr>
          <p:cNvSpPr>
            <a:spLocks noGrp="1"/>
          </p:cNvSpPr>
          <p:nvPr>
            <p:ph idx="1"/>
          </p:nvPr>
        </p:nvSpPr>
        <p:spPr>
          <a:xfrm>
            <a:off x="1" y="0"/>
            <a:ext cx="11326760" cy="6858000"/>
          </a:xfrm>
        </p:spPr>
        <p:txBody>
          <a:bodyPr>
            <a:normAutofit lnSpcReduction="10000"/>
          </a:bodyPr>
          <a:lstStyle/>
          <a:p>
            <a:pPr marL="0" indent="0">
              <a:buNone/>
            </a:pPr>
            <a:r>
              <a:rPr lang="tr-TR" sz="2400" dirty="0">
                <a:solidFill>
                  <a:srgbClr val="FF0000"/>
                </a:solidFill>
                <a:latin typeface="Times New Roman" panose="02020603050405020304" pitchFamily="18" charset="0"/>
                <a:cs typeface="Times New Roman" panose="02020603050405020304" pitchFamily="18" charset="0"/>
              </a:rPr>
              <a:t>Sosyal Ekoloji Teorileri</a:t>
            </a:r>
          </a:p>
          <a:p>
            <a:pPr marL="0" indent="0">
              <a:buNone/>
            </a:pPr>
            <a:r>
              <a:rPr lang="tr-TR" sz="2400" dirty="0">
                <a:latin typeface="Times New Roman" panose="02020603050405020304" pitchFamily="18" charset="0"/>
                <a:cs typeface="Times New Roman" panose="02020603050405020304" pitchFamily="18" charset="0"/>
              </a:rPr>
              <a:t>Chicago Okulu ve Suç Teorileri</a:t>
            </a:r>
          </a:p>
          <a:p>
            <a:pPr marL="0" indent="0">
              <a:buNone/>
            </a:pPr>
            <a:r>
              <a:rPr lang="tr-TR" sz="2400" dirty="0">
                <a:latin typeface="Times New Roman" panose="02020603050405020304" pitchFamily="18" charset="0"/>
                <a:cs typeface="Times New Roman" panose="02020603050405020304" pitchFamily="18" charset="0"/>
              </a:rPr>
              <a:t>1930’lu yıllarda yaşanan ekonomik bunalım ve sosyal problemlerin etkisinin görülmesi, suçun sosyoekonomik faktörlerle ilişkilendirilmesine yardımcı olmuştur. Amerika’nın önemli şehirlerinde var olan suçun sadece ekonomik koşullarla açıklanmadığı bunun yanında da sosyal düzensizlik ile bağlantı kurulduğu görülmektedir. Bundan dolayı Chicago Okulu birçok yıl kriminolojik görüşte sosyal düzensizlik üzerinde yoğunlaştığı görülmüştür.</a:t>
            </a:r>
          </a:p>
          <a:p>
            <a:pPr marL="0" indent="0">
              <a:buNone/>
            </a:pPr>
            <a:r>
              <a:rPr lang="tr-TR" sz="2400" dirty="0">
                <a:latin typeface="Times New Roman" panose="02020603050405020304" pitchFamily="18" charset="0"/>
                <a:cs typeface="Times New Roman" panose="02020603050405020304" pitchFamily="18" charset="0"/>
              </a:rPr>
              <a:t>1930 yıllarda, sıklıkla Chicago okulunun insan ekolojisi ile olarak başvurduğu kent sosyolojisi suçu açıklamada yeni bir bakış açısı getirmiştir. Chicago Okulu teorisyenleri suç çalışmalarını yürütürken ekolojik yaklaşımlarının formülasyonuna dayanarak yaptıkları kent çalışmaları ile paralellik olduğu görülmektedir. </a:t>
            </a:r>
          </a:p>
          <a:p>
            <a:pPr marL="0" indent="0">
              <a:buNone/>
            </a:pPr>
            <a:r>
              <a:rPr lang="tr-TR" sz="2400" dirty="0">
                <a:latin typeface="Times New Roman" panose="02020603050405020304" pitchFamily="18" charset="0"/>
                <a:cs typeface="Times New Roman" panose="02020603050405020304" pitchFamily="18" charset="0"/>
              </a:rPr>
              <a:t>Bölgelerin etnik heterojenliği, nüfusun değişkenlik göstermesi ve yerleşim bölgelerindeki hareketlilik gibi faktörlerle suçluluk hakkında açıklamalarda bulunmuşlardır. Chicago Okulu sosyologları suç çalışmalarını yürütürken genellikle ekolojik yöntemler ve sosyolojik araştırma tekniklerini birlikte kullanarak Chicago şehrinin sosyal problemlerini çözmeye çalışmışlardır.</a:t>
            </a:r>
          </a:p>
          <a:p>
            <a:pPr marL="0" indent="0">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548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B81D36C-AF6A-46B1-BBCE-B1DA4D177797}"/>
              </a:ext>
            </a:extLst>
          </p:cNvPr>
          <p:cNvSpPr>
            <a:spLocks noGrp="1"/>
          </p:cNvSpPr>
          <p:nvPr>
            <p:ph idx="1"/>
          </p:nvPr>
        </p:nvSpPr>
        <p:spPr>
          <a:xfrm>
            <a:off x="0" y="0"/>
            <a:ext cx="11267768" cy="6858000"/>
          </a:xfrm>
        </p:spPr>
        <p:txBody>
          <a:bodyPr>
            <a:noAutofit/>
          </a:bodyPr>
          <a:lstStyle/>
          <a:p>
            <a:pPr marL="0" indent="0">
              <a:buNone/>
            </a:pPr>
            <a:r>
              <a:rPr lang="tr-TR" sz="2400" dirty="0">
                <a:solidFill>
                  <a:schemeClr val="accent2">
                    <a:lumMod val="40000"/>
                    <a:lumOff val="60000"/>
                  </a:schemeClr>
                </a:solidFill>
                <a:latin typeface="Times New Roman" panose="02020603050405020304" pitchFamily="18" charset="0"/>
                <a:cs typeface="Times New Roman" panose="02020603050405020304" pitchFamily="18" charset="0"/>
              </a:rPr>
              <a:t>Sosyal Süreç Teorileri</a:t>
            </a:r>
          </a:p>
          <a:p>
            <a:pPr marL="0" indent="0">
              <a:buNone/>
            </a:pPr>
            <a:r>
              <a:rPr lang="tr-TR" sz="2400" dirty="0">
                <a:latin typeface="Times New Roman" panose="02020603050405020304" pitchFamily="18" charset="0"/>
                <a:cs typeface="Times New Roman" panose="02020603050405020304" pitchFamily="18" charset="0"/>
              </a:rPr>
              <a:t>Sosyal süreç teorileri başlığı altında sosyal öğrenme ve davranış teorileri, kontrol teorisi ve etiketleme teorisi başlıkları bulunmaktadır. Sosyal Öğrenme ve Davranış Teorileri 1930’lu yıllarda ortaya konulan bu teoride Edwin </a:t>
            </a:r>
            <a:r>
              <a:rPr lang="tr-TR" sz="2400" dirty="0" err="1">
                <a:latin typeface="Times New Roman" panose="02020603050405020304" pitchFamily="18" charset="0"/>
                <a:cs typeface="Times New Roman" panose="02020603050405020304" pitchFamily="18" charset="0"/>
              </a:rPr>
              <a:t>Sutherland</a:t>
            </a:r>
            <a:r>
              <a:rPr lang="tr-TR" sz="2400" dirty="0">
                <a:latin typeface="Times New Roman" panose="02020603050405020304" pitchFamily="18" charset="0"/>
                <a:cs typeface="Times New Roman" panose="02020603050405020304" pitchFamily="18" charset="0"/>
              </a:rPr>
              <a:t>, Robert </a:t>
            </a:r>
            <a:r>
              <a:rPr lang="tr-TR" sz="2400" dirty="0" err="1">
                <a:latin typeface="Times New Roman" panose="02020603050405020304" pitchFamily="18" charset="0"/>
                <a:cs typeface="Times New Roman" panose="02020603050405020304" pitchFamily="18" charset="0"/>
              </a:rPr>
              <a:t>Burgess</a:t>
            </a:r>
            <a:r>
              <a:rPr lang="tr-TR" sz="2400" dirty="0">
                <a:latin typeface="Times New Roman" panose="02020603050405020304" pitchFamily="18" charset="0"/>
                <a:cs typeface="Times New Roman" panose="02020603050405020304" pitchFamily="18" charset="0"/>
              </a:rPr>
              <a:t>, Ronald </a:t>
            </a:r>
            <a:r>
              <a:rPr lang="tr-TR" sz="2400" dirty="0" err="1">
                <a:latin typeface="Times New Roman" panose="02020603050405020304" pitchFamily="18" charset="0"/>
                <a:cs typeface="Times New Roman" panose="02020603050405020304" pitchFamily="18" charset="0"/>
              </a:rPr>
              <a:t>Akers</a:t>
            </a:r>
            <a:r>
              <a:rPr lang="tr-TR" sz="2400" dirty="0">
                <a:latin typeface="Times New Roman" panose="02020603050405020304" pitchFamily="18" charset="0"/>
                <a:cs typeface="Times New Roman" panose="02020603050405020304" pitchFamily="18" charset="0"/>
              </a:rPr>
              <a:t> ve Daniel </a:t>
            </a:r>
            <a:r>
              <a:rPr lang="tr-TR" sz="2400" dirty="0" err="1">
                <a:latin typeface="Times New Roman" panose="02020603050405020304" pitchFamily="18" charset="0"/>
                <a:cs typeface="Times New Roman" panose="02020603050405020304" pitchFamily="18" charset="0"/>
              </a:rPr>
              <a:t>Glaser</a:t>
            </a:r>
            <a:r>
              <a:rPr lang="tr-TR" sz="2400" dirty="0">
                <a:latin typeface="Times New Roman" panose="02020603050405020304" pitchFamily="18" charset="0"/>
                <a:cs typeface="Times New Roman" panose="02020603050405020304" pitchFamily="18" charset="0"/>
              </a:rPr>
              <a:t> öncü olarak kabul edilmektedir. Bireyler suç işlemeyi diğer bireylerden öğrenir, bu teoriye göre; suç davranışı bazı bireyler tarafından değil sosyal çevre tarafından yaratılmaktadır. </a:t>
            </a:r>
          </a:p>
          <a:p>
            <a:pPr marL="0" indent="0">
              <a:buNone/>
            </a:pPr>
            <a:r>
              <a:rPr lang="tr-TR" sz="2400" dirty="0">
                <a:latin typeface="Times New Roman" panose="02020603050405020304" pitchFamily="18" charset="0"/>
                <a:cs typeface="Times New Roman" panose="02020603050405020304" pitchFamily="18" charset="0"/>
              </a:rPr>
              <a:t>Davranış teorisi; bireysel ilgiler sonucu ortaya konan çevresel faktörlerin sonucunda çıkan davranışla ilgilidir. Sosyal öğrenme teorisinin temelleri Gabriel </a:t>
            </a:r>
            <a:r>
              <a:rPr lang="tr-TR" sz="2400" dirty="0" err="1">
                <a:latin typeface="Times New Roman" panose="02020603050405020304" pitchFamily="18" charset="0"/>
                <a:cs typeface="Times New Roman" panose="02020603050405020304" pitchFamily="18" charset="0"/>
              </a:rPr>
              <a:t>Tarde’nin</a:t>
            </a:r>
            <a:r>
              <a:rPr lang="tr-TR" sz="2400" dirty="0">
                <a:latin typeface="Times New Roman" panose="02020603050405020304" pitchFamily="18" charset="0"/>
                <a:cs typeface="Times New Roman" panose="02020603050405020304" pitchFamily="18" charset="0"/>
              </a:rPr>
              <a:t> (1843–1904) taklit teorisine dayanmaktadır. </a:t>
            </a:r>
            <a:r>
              <a:rPr lang="tr-TR" sz="2400" dirty="0" err="1">
                <a:latin typeface="Times New Roman" panose="02020603050405020304" pitchFamily="18" charset="0"/>
                <a:cs typeface="Times New Roman" panose="02020603050405020304" pitchFamily="18" charset="0"/>
              </a:rPr>
              <a:t>Tarde’ye</a:t>
            </a:r>
            <a:r>
              <a:rPr lang="tr-TR" sz="2400" dirty="0">
                <a:latin typeface="Times New Roman" panose="02020603050405020304" pitchFamily="18" charset="0"/>
                <a:cs typeface="Times New Roman" panose="02020603050405020304" pitchFamily="18" charset="0"/>
              </a:rPr>
              <a:t> göre bireyler tıpkı bir elbise modelinin kopya edilmesi gibi davranışları taklit etmektedirler.</a:t>
            </a:r>
          </a:p>
          <a:p>
            <a:pPr marL="0" indent="0">
              <a:buNone/>
            </a:pPr>
            <a:r>
              <a:rPr lang="tr-TR" sz="2400" dirty="0" err="1">
                <a:latin typeface="Times New Roman" panose="02020603050405020304" pitchFamily="18" charset="0"/>
                <a:cs typeface="Times New Roman" panose="02020603050405020304" pitchFamily="18" charset="0"/>
              </a:rPr>
              <a:t>Tarde’nin</a:t>
            </a:r>
            <a:r>
              <a:rPr lang="tr-TR" sz="2400" dirty="0">
                <a:latin typeface="Times New Roman" panose="02020603050405020304" pitchFamily="18" charset="0"/>
                <a:cs typeface="Times New Roman" panose="02020603050405020304" pitchFamily="18" charset="0"/>
              </a:rPr>
              <a:t> ortaya koyduğu bu teorinin temel fikirleri ile eş anlamlar taşıyan diğer bir teori ise </a:t>
            </a:r>
            <a:r>
              <a:rPr lang="tr-TR" sz="2400" dirty="0" err="1">
                <a:latin typeface="Times New Roman" panose="02020603050405020304" pitchFamily="18" charset="0"/>
                <a:cs typeface="Times New Roman" panose="02020603050405020304" pitchFamily="18" charset="0"/>
              </a:rPr>
              <a:t>Sutherland’ın</a:t>
            </a:r>
            <a:r>
              <a:rPr lang="tr-TR" sz="2400" dirty="0">
                <a:latin typeface="Times New Roman" panose="02020603050405020304" pitchFamily="18" charset="0"/>
                <a:cs typeface="Times New Roman" panose="02020603050405020304" pitchFamily="18" charset="0"/>
              </a:rPr>
              <a:t> ayırıcı birleşimler teorisi olmuştur. </a:t>
            </a:r>
            <a:r>
              <a:rPr lang="tr-TR" sz="2400" dirty="0" err="1">
                <a:latin typeface="Times New Roman" panose="02020603050405020304" pitchFamily="18" charset="0"/>
                <a:cs typeface="Times New Roman" panose="02020603050405020304" pitchFamily="18" charset="0"/>
              </a:rPr>
              <a:t>Sutherland’e</a:t>
            </a:r>
            <a:r>
              <a:rPr lang="tr-TR" sz="2400" dirty="0">
                <a:latin typeface="Times New Roman" panose="02020603050405020304" pitchFamily="18" charset="0"/>
                <a:cs typeface="Times New Roman" panose="02020603050405020304" pitchFamily="18" charset="0"/>
              </a:rPr>
              <a:t> göre suç davranışı çocukluk yaşlarından itibaren gelişmeye başlayarak devam etmektedir.</a:t>
            </a:r>
          </a:p>
        </p:txBody>
      </p:sp>
    </p:spTree>
    <p:extLst>
      <p:ext uri="{BB962C8B-B14F-4D97-AF65-F5344CB8AC3E}">
        <p14:creationId xmlns:p14="http://schemas.microsoft.com/office/powerpoint/2010/main" val="3896527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53E4091-5CE5-0853-63D6-D0A8CE73CB99}"/>
              </a:ext>
            </a:extLst>
          </p:cNvPr>
          <p:cNvSpPr>
            <a:spLocks noGrp="1"/>
          </p:cNvSpPr>
          <p:nvPr>
            <p:ph idx="1"/>
          </p:nvPr>
        </p:nvSpPr>
        <p:spPr>
          <a:xfrm>
            <a:off x="0" y="0"/>
            <a:ext cx="11267768" cy="6858000"/>
          </a:xfrm>
        </p:spPr>
        <p:txBody>
          <a:bodyPr>
            <a:normAutofit/>
          </a:bodyPr>
          <a:lstStyle/>
          <a:p>
            <a:pPr marL="0" indent="0">
              <a:buNone/>
            </a:pPr>
            <a:r>
              <a:rPr lang="tr-TR" sz="2400" dirty="0">
                <a:solidFill>
                  <a:schemeClr val="accent2">
                    <a:lumMod val="40000"/>
                    <a:lumOff val="60000"/>
                  </a:schemeClr>
                </a:solidFill>
                <a:latin typeface="Times New Roman" panose="02020603050405020304" pitchFamily="18" charset="0"/>
                <a:cs typeface="Times New Roman" panose="02020603050405020304" pitchFamily="18" charset="0"/>
              </a:rPr>
              <a:t>Kontrol Teoriler</a:t>
            </a:r>
          </a:p>
          <a:p>
            <a:pPr marL="0" indent="0">
              <a:buNone/>
            </a:pPr>
            <a:r>
              <a:rPr lang="tr-TR" sz="2400" dirty="0">
                <a:latin typeface="Times New Roman" panose="02020603050405020304" pitchFamily="18" charset="0"/>
                <a:cs typeface="Times New Roman" panose="02020603050405020304" pitchFamily="18" charset="0"/>
              </a:rPr>
              <a:t>Kontrol teorileri; insan davranışlarının denetimi ve bu denetim ile ilgili kurumsal süreçler üzerinde yoğunlaşmaktadır. Kontrol kuramı; insan davranışını şekillendiren, düzenleyen faktörleri ele almaktadır. Kontrol teorilerinin önde gelen kuramcılarından biri </a:t>
            </a:r>
            <a:r>
              <a:rPr lang="tr-TR" sz="2400" dirty="0" err="1">
                <a:latin typeface="Times New Roman" panose="02020603050405020304" pitchFamily="18" charset="0"/>
                <a:cs typeface="Times New Roman" panose="02020603050405020304" pitchFamily="18" charset="0"/>
              </a:rPr>
              <a:t>Nye’dir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Nye’nin</a:t>
            </a:r>
            <a:r>
              <a:rPr lang="tr-TR" sz="2400" dirty="0">
                <a:latin typeface="Times New Roman" panose="02020603050405020304" pitchFamily="18" charset="0"/>
                <a:cs typeface="Times New Roman" panose="02020603050405020304" pitchFamily="18" charset="0"/>
              </a:rPr>
              <a:t> 1957 yılında yaptığı çalışma ile bu teori ile ilgili yapılan ilk çalışma olarak dikkat çekmektedir. </a:t>
            </a:r>
          </a:p>
          <a:p>
            <a:pPr marL="0" indent="0">
              <a:buNone/>
            </a:pPr>
            <a:r>
              <a:rPr lang="tr-TR" sz="2400" dirty="0">
                <a:latin typeface="Times New Roman" panose="02020603050405020304" pitchFamily="18" charset="0"/>
                <a:cs typeface="Times New Roman" panose="02020603050405020304" pitchFamily="18" charset="0"/>
              </a:rPr>
              <a:t>Travis </a:t>
            </a:r>
            <a:r>
              <a:rPr lang="tr-TR" sz="2400" dirty="0" err="1">
                <a:latin typeface="Times New Roman" panose="02020603050405020304" pitchFamily="18" charset="0"/>
                <a:cs typeface="Times New Roman" panose="02020603050405020304" pitchFamily="18" charset="0"/>
              </a:rPr>
              <a:t>Hirschi’nin</a:t>
            </a:r>
            <a:r>
              <a:rPr lang="tr-TR" sz="2400" dirty="0">
                <a:latin typeface="Times New Roman" panose="02020603050405020304" pitchFamily="18" charset="0"/>
                <a:cs typeface="Times New Roman" panose="02020603050405020304" pitchFamily="18" charset="0"/>
              </a:rPr>
              <a:t> 1969 yılında ortaya koymuş olduğu Sosyal Bağlantı (</a:t>
            </a:r>
            <a:r>
              <a:rPr lang="tr-TR" sz="2400" dirty="0" err="1">
                <a:latin typeface="Times New Roman" panose="02020603050405020304" pitchFamily="18" charset="0"/>
                <a:cs typeface="Times New Roman" panose="02020603050405020304" pitchFamily="18" charset="0"/>
              </a:rPr>
              <a:t>Social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Bonding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Theory</a:t>
            </a:r>
            <a:r>
              <a:rPr lang="tr-TR" sz="2400" dirty="0">
                <a:latin typeface="Times New Roman" panose="02020603050405020304" pitchFamily="18" charset="0"/>
                <a:cs typeface="Times New Roman" panose="02020603050405020304" pitchFamily="18" charset="0"/>
              </a:rPr>
              <a:t>) teorisi bireylerin neden suç ile ilgili olduklarına odaklanmaktadır. Travis </a:t>
            </a:r>
            <a:r>
              <a:rPr lang="tr-TR" sz="2400" dirty="0" err="1">
                <a:latin typeface="Times New Roman" panose="02020603050405020304" pitchFamily="18" charset="0"/>
                <a:cs typeface="Times New Roman" panose="02020603050405020304" pitchFamily="18" charset="0"/>
              </a:rPr>
              <a:t>Hirschi’ye</a:t>
            </a:r>
            <a:r>
              <a:rPr lang="tr-TR" sz="2400" dirty="0">
                <a:latin typeface="Times New Roman" panose="02020603050405020304" pitchFamily="18" charset="0"/>
                <a:cs typeface="Times New Roman" panose="02020603050405020304" pitchFamily="18" charset="0"/>
              </a:rPr>
              <a:t> göre tüm insanlar potansiyel olarak yasa ihlalcileridir. </a:t>
            </a:r>
            <a:r>
              <a:rPr lang="tr-TR" sz="2400" dirty="0" err="1">
                <a:latin typeface="Times New Roman" panose="02020603050405020304" pitchFamily="18" charset="0"/>
                <a:cs typeface="Times New Roman" panose="02020603050405020304" pitchFamily="18" charset="0"/>
              </a:rPr>
              <a:t>Hirschi’nin</a:t>
            </a:r>
            <a:r>
              <a:rPr lang="tr-TR" sz="2400" dirty="0">
                <a:latin typeface="Times New Roman" panose="02020603050405020304" pitchFamily="18" charset="0"/>
                <a:cs typeface="Times New Roman" panose="02020603050405020304" pitchFamily="18" charset="0"/>
              </a:rPr>
              <a:t> iddiası “suç davranışları topluma karşı bireysel bağların zayıfladığı ve koptuğu zaman sonuçlanacaktır“. </a:t>
            </a:r>
            <a:r>
              <a:rPr lang="tr-TR" sz="2400" dirty="0" err="1">
                <a:latin typeface="Times New Roman" panose="02020603050405020304" pitchFamily="18" charset="0"/>
                <a:cs typeface="Times New Roman" panose="02020603050405020304" pitchFamily="18" charset="0"/>
              </a:rPr>
              <a:t>Hirschi’nin</a:t>
            </a:r>
            <a:r>
              <a:rPr lang="tr-TR" sz="2400" dirty="0">
                <a:latin typeface="Times New Roman" panose="02020603050405020304" pitchFamily="18" charset="0"/>
                <a:cs typeface="Times New Roman" panose="02020603050405020304" pitchFamily="18" charset="0"/>
              </a:rPr>
              <a:t> teorisindeki temel görüşü sosyal bağdır. Bu görüş dört ana bileşen içermektedir: </a:t>
            </a:r>
          </a:p>
          <a:p>
            <a:pPr marL="0" indent="0">
              <a:buNone/>
            </a:pPr>
            <a:r>
              <a:rPr lang="tr-TR" sz="2400" dirty="0">
                <a:latin typeface="Times New Roman" panose="02020603050405020304" pitchFamily="18" charset="0"/>
                <a:cs typeface="Times New Roman" panose="02020603050405020304" pitchFamily="18" charset="0"/>
              </a:rPr>
              <a:t>Aileye, arkadaşlara ve öğretmenlere bağlılık, geleneksel aktivitelere bağlılık, davranışın geleneksel biçimine bağlılık ve ahlaki değerlerin önemine olan inanç. </a:t>
            </a:r>
            <a:r>
              <a:rPr lang="tr-TR" sz="2400" dirty="0" err="1">
                <a:latin typeface="Times New Roman" panose="02020603050405020304" pitchFamily="18" charset="0"/>
                <a:cs typeface="Times New Roman" panose="02020603050405020304" pitchFamily="18" charset="0"/>
              </a:rPr>
              <a:t>Hirschi’nin</a:t>
            </a:r>
            <a:r>
              <a:rPr lang="tr-TR" sz="2400" dirty="0">
                <a:latin typeface="Times New Roman" panose="02020603050405020304" pitchFamily="18" charset="0"/>
                <a:cs typeface="Times New Roman" panose="02020603050405020304" pitchFamily="18" charset="0"/>
              </a:rPr>
              <a:t> bakış açısına göre eğer bir gencin bağlılıkları, ilgileri, inanışları düşükse gencin çocuk suçlusu olma ihtimal yükselecektir.</a:t>
            </a:r>
          </a:p>
        </p:txBody>
      </p:sp>
    </p:spTree>
    <p:extLst>
      <p:ext uri="{BB962C8B-B14F-4D97-AF65-F5344CB8AC3E}">
        <p14:creationId xmlns:p14="http://schemas.microsoft.com/office/powerpoint/2010/main" val="862251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AA9AF65-6FC9-E085-B3FA-308CFDB448DA}"/>
              </a:ext>
            </a:extLst>
          </p:cNvPr>
          <p:cNvSpPr>
            <a:spLocks noGrp="1"/>
          </p:cNvSpPr>
          <p:nvPr>
            <p:ph idx="1"/>
          </p:nvPr>
        </p:nvSpPr>
        <p:spPr>
          <a:xfrm>
            <a:off x="0" y="0"/>
            <a:ext cx="11297266" cy="6858000"/>
          </a:xfrm>
        </p:spPr>
        <p:txBody>
          <a:bodyPr>
            <a:normAutofit/>
          </a:bodyPr>
          <a:lstStyle/>
          <a:p>
            <a:pPr marL="0" indent="0">
              <a:buNone/>
            </a:pPr>
            <a:r>
              <a:rPr lang="tr-TR" sz="2400" dirty="0">
                <a:solidFill>
                  <a:schemeClr val="accent2">
                    <a:lumMod val="40000"/>
                    <a:lumOff val="60000"/>
                  </a:schemeClr>
                </a:solidFill>
                <a:latin typeface="Times New Roman" panose="02020603050405020304" pitchFamily="18" charset="0"/>
                <a:cs typeface="Times New Roman" panose="02020603050405020304" pitchFamily="18" charset="0"/>
              </a:rPr>
              <a:t>Etiketleme Teorisi</a:t>
            </a:r>
          </a:p>
          <a:p>
            <a:pPr marL="0" indent="0">
              <a:buNone/>
            </a:pPr>
            <a:r>
              <a:rPr lang="tr-TR" sz="2400" dirty="0">
                <a:latin typeface="Times New Roman" panose="02020603050405020304" pitchFamily="18" charset="0"/>
                <a:cs typeface="Times New Roman" panose="02020603050405020304" pitchFamily="18" charset="0"/>
              </a:rPr>
              <a:t>Etiketleme teorisi; Chicago okulunun ikinci kuşak sosyologları tarafından 1920 ve 1930 yıllarında karakterize edilen sembolik etkileşimciliğin etkisiyle ortaya konmuştur. Herbert </a:t>
            </a:r>
            <a:r>
              <a:rPr lang="tr-TR" sz="2400" dirty="0" err="1">
                <a:latin typeface="Times New Roman" panose="02020603050405020304" pitchFamily="18" charset="0"/>
                <a:cs typeface="Times New Roman" panose="02020603050405020304" pitchFamily="18" charset="0"/>
              </a:rPr>
              <a:t>Mead’in</a:t>
            </a:r>
            <a:r>
              <a:rPr lang="tr-TR" sz="2400" dirty="0">
                <a:latin typeface="Times New Roman" panose="02020603050405020304" pitchFamily="18" charset="0"/>
                <a:cs typeface="Times New Roman" panose="02020603050405020304" pitchFamily="18" charset="0"/>
              </a:rPr>
              <a:t> çalışmalarıyla ortaya konan sembolik etkileşimcilik; sosyal hayatın ve mekanizmaların temellerini anlama süreciyle ilgilidir. Sembolik etkileşim her bireyin kendi imajını; diğer bireylerle olan sosyal etkileşimi sonucunda oluşturduğunu belirtmektedir. </a:t>
            </a:r>
          </a:p>
          <a:p>
            <a:pPr marL="0" indent="0">
              <a:buNone/>
            </a:pPr>
            <a:r>
              <a:rPr lang="tr-TR" sz="2400" dirty="0">
                <a:latin typeface="Times New Roman" panose="02020603050405020304" pitchFamily="18" charset="0"/>
                <a:cs typeface="Times New Roman" panose="02020603050405020304" pitchFamily="18" charset="0"/>
              </a:rPr>
              <a:t>Etiketleme kuramında  önemli isim Howard Becker’dir. Becker; sapkın davranışları yaratanların, sapkın davranış ile ilgili kuralları ortaya koyan sosyal grupların kendisi olduğunu belirtmektedir. Becker’e göre sapma davranışı; bireyin sergilediği bir davranışın özelliği olmamakla birlikte bu diğer bireyler tarafından sapma davranışını yapan bireye uygulanan kuralların ve yaptırımların sonucudur.</a:t>
            </a:r>
          </a:p>
          <a:p>
            <a:pPr marL="0" indent="0">
              <a:buNone/>
            </a:pPr>
            <a:r>
              <a:rPr lang="tr-TR" sz="2400" dirty="0">
                <a:latin typeface="Times New Roman" panose="02020603050405020304" pitchFamily="18" charset="0"/>
                <a:cs typeface="Times New Roman" panose="02020603050405020304" pitchFamily="18" charset="0"/>
              </a:rPr>
              <a:t>Etiketleme kuramı sapkınlığın kaynaklarını göz ardı ettiği konusunda olumsuz eleştiriler almaktadır. Yapılan eleştiriler bireylerin toplumsal normları, yasaları neden çiğnediklerini açıklama getiremediği konusunda yoğunlaşmıştır. Etiketleme kuramı sapkınlık ve suç olgularında daha çok </a:t>
            </a:r>
            <a:r>
              <a:rPr lang="tr-TR" sz="2400" dirty="0" err="1">
                <a:latin typeface="Times New Roman" panose="02020603050405020304" pitchFamily="18" charset="0"/>
                <a:cs typeface="Times New Roman" panose="02020603050405020304" pitchFamily="18" charset="0"/>
              </a:rPr>
              <a:t>etiketleyiciler</a:t>
            </a:r>
            <a:r>
              <a:rPr lang="tr-TR" sz="2400" dirty="0">
                <a:latin typeface="Times New Roman" panose="02020603050405020304" pitchFamily="18" charset="0"/>
                <a:cs typeface="Times New Roman" panose="02020603050405020304" pitchFamily="18" charset="0"/>
              </a:rPr>
              <a:t> üzerinde durmaktadır.</a:t>
            </a:r>
          </a:p>
        </p:txBody>
      </p:sp>
    </p:spTree>
    <p:extLst>
      <p:ext uri="{BB962C8B-B14F-4D97-AF65-F5344CB8AC3E}">
        <p14:creationId xmlns:p14="http://schemas.microsoft.com/office/powerpoint/2010/main" val="2434446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8A14F3-5A93-C3F5-15BA-107FB407631B}"/>
              </a:ext>
            </a:extLst>
          </p:cNvPr>
          <p:cNvSpPr>
            <a:spLocks noGrp="1"/>
          </p:cNvSpPr>
          <p:nvPr>
            <p:ph idx="1"/>
          </p:nvPr>
        </p:nvSpPr>
        <p:spPr>
          <a:xfrm>
            <a:off x="-1" y="0"/>
            <a:ext cx="11248103" cy="6858000"/>
          </a:xfrm>
        </p:spPr>
        <p:txBody>
          <a:bodyPr>
            <a:normAutofit lnSpcReduction="10000"/>
          </a:bodyPr>
          <a:lstStyle/>
          <a:p>
            <a:pPr marL="0" indent="0">
              <a:buNone/>
            </a:pPr>
            <a:r>
              <a:rPr lang="tr-TR" sz="2400" b="1" dirty="0">
                <a:solidFill>
                  <a:srgbClr val="C00000"/>
                </a:solidFill>
                <a:latin typeface="Times New Roman" panose="02020603050405020304" pitchFamily="18" charset="0"/>
                <a:cs typeface="Times New Roman" panose="02020603050405020304" pitchFamily="18" charset="0"/>
              </a:rPr>
              <a:t>Çatışma Teorileri</a:t>
            </a:r>
          </a:p>
          <a:p>
            <a:pPr marL="0" indent="0">
              <a:buNone/>
            </a:pPr>
            <a:r>
              <a:rPr lang="tr-TR" sz="2400" dirty="0">
                <a:latin typeface="Times New Roman" panose="02020603050405020304" pitchFamily="18" charset="0"/>
                <a:cs typeface="Times New Roman" panose="02020603050405020304" pitchFamily="18" charset="0"/>
              </a:rPr>
              <a:t>Çatışmacı teorisyenler arasında; toplumda rekabet eden sınıfların bulunduğu ve bu sınıfların toplumda meydana gelen eşitsizlikler nedeniyle çatışma ortamı yarattıkları suçun da bu çatışma ortamında doğduğu düşüncesi genel olarak paylaşılmaktadır. Çatışmacı kriminologlar; suçun yasal tanımlarında siyasal olarak karşı gelme ve suçlu durumunda olan bireylerin meydan okumalarını toplumsal birliğin bir yansıması olarak görmemektedirler. Suçun toplumdaki çatışmadan kaynaklandığını ileri sürmektedirler. </a:t>
            </a:r>
          </a:p>
          <a:p>
            <a:pPr marL="0" indent="0">
              <a:buNone/>
            </a:pPr>
            <a:r>
              <a:rPr lang="tr-TR" sz="2400" dirty="0">
                <a:latin typeface="Times New Roman" panose="02020603050405020304" pitchFamily="18" charset="0"/>
                <a:cs typeface="Times New Roman" panose="02020603050405020304" pitchFamily="18" charset="0"/>
              </a:rPr>
              <a:t>Çatışma teorisinde Karl </a:t>
            </a:r>
            <a:r>
              <a:rPr lang="tr-TR" sz="2400" dirty="0" err="1">
                <a:latin typeface="Times New Roman" panose="02020603050405020304" pitchFamily="18" charset="0"/>
                <a:cs typeface="Times New Roman" panose="02020603050405020304" pitchFamily="18" charset="0"/>
              </a:rPr>
              <a:t>Max</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Marxist</a:t>
            </a:r>
            <a:r>
              <a:rPr lang="tr-TR" sz="2400" dirty="0">
                <a:latin typeface="Times New Roman" panose="02020603050405020304" pitchFamily="18" charset="0"/>
                <a:cs typeface="Times New Roman" panose="02020603050405020304" pitchFamily="18" charset="0"/>
              </a:rPr>
              <a:t> kriminolog olan </a:t>
            </a:r>
            <a:r>
              <a:rPr lang="tr-TR" sz="2400" dirty="0" err="1">
                <a:latin typeface="Times New Roman" panose="02020603050405020304" pitchFamily="18" charset="0"/>
                <a:cs typeface="Times New Roman" panose="02020603050405020304" pitchFamily="18" charset="0"/>
              </a:rPr>
              <a:t>Bonger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Thorsten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Sellin</a:t>
            </a:r>
            <a:r>
              <a:rPr lang="tr-TR" sz="2400" dirty="0">
                <a:latin typeface="Times New Roman" panose="02020603050405020304" pitchFamily="18" charset="0"/>
                <a:cs typeface="Times New Roman" panose="02020603050405020304" pitchFamily="18" charset="0"/>
              </a:rPr>
              <a:t>, George </a:t>
            </a:r>
            <a:r>
              <a:rPr lang="tr-TR" sz="2400" dirty="0" err="1">
                <a:latin typeface="Times New Roman" panose="02020603050405020304" pitchFamily="18" charset="0"/>
                <a:cs typeface="Times New Roman" panose="02020603050405020304" pitchFamily="18" charset="0"/>
              </a:rPr>
              <a:t>Vold</a:t>
            </a:r>
            <a:r>
              <a:rPr lang="tr-TR" sz="2400" dirty="0">
                <a:latin typeface="Times New Roman" panose="02020603050405020304" pitchFamily="18" charset="0"/>
                <a:cs typeface="Times New Roman" panose="02020603050405020304" pitchFamily="18" charset="0"/>
              </a:rPr>
              <a:t>, Austin </a:t>
            </a:r>
            <a:r>
              <a:rPr lang="tr-TR" sz="2400" dirty="0" err="1">
                <a:latin typeface="Times New Roman" panose="02020603050405020304" pitchFamily="18" charset="0"/>
                <a:cs typeface="Times New Roman" panose="02020603050405020304" pitchFamily="18" charset="0"/>
              </a:rPr>
              <a:t>Turk</a:t>
            </a:r>
            <a:r>
              <a:rPr lang="tr-TR" sz="2400" dirty="0">
                <a:latin typeface="Times New Roman" panose="02020603050405020304" pitchFamily="18" charset="0"/>
                <a:cs typeface="Times New Roman" panose="02020603050405020304" pitchFamily="18" charset="0"/>
              </a:rPr>
              <a:t> gibi araştırmacılar bulunmaktadır. </a:t>
            </a:r>
          </a:p>
          <a:p>
            <a:pPr marL="0" indent="0">
              <a:buNone/>
            </a:pPr>
            <a:r>
              <a:rPr lang="tr-TR" sz="2400" dirty="0">
                <a:latin typeface="Times New Roman" panose="02020603050405020304" pitchFamily="18" charset="0"/>
                <a:cs typeface="Times New Roman" panose="02020603050405020304" pitchFamily="18" charset="0"/>
              </a:rPr>
              <a:t> Çatışma teorileri genel olarak toplumun birbirleriyle çatışan birim ve öğelerden oluştuğunu değişmenin de aralarında çatışan bu öğelerin itici gücüyle ortaya çıktığını savunmaktadırlar.</a:t>
            </a:r>
          </a:p>
          <a:p>
            <a:pPr marL="0" indent="0">
              <a:buNone/>
            </a:pPr>
            <a:r>
              <a:rPr lang="tr-TR" sz="2400" dirty="0">
                <a:latin typeface="Times New Roman" panose="02020603050405020304" pitchFamily="18" charset="0"/>
                <a:cs typeface="Times New Roman" panose="02020603050405020304" pitchFamily="18" charset="0"/>
              </a:rPr>
              <a:t>Çatışma teorileri çatışmanın nedenleri bakımından bireysel nedenli çatışma ve toplumsal nedenli çatışma olmak üzere iki farklı görüşe ayrılmaktadır. İlk görüşe göre, çatışma bireyin içgüdüsel bir özelliğidir, kaçınılmaz ve evrenseldir. İkinci görüşe göre, çatışmanın nedeni toplum içinde farklı grupların çıkarlarının çatışması sonucu ortaya çıkmaktadır ve kaçınılmazdır.</a:t>
            </a:r>
          </a:p>
        </p:txBody>
      </p:sp>
    </p:spTree>
    <p:extLst>
      <p:ext uri="{BB962C8B-B14F-4D97-AF65-F5344CB8AC3E}">
        <p14:creationId xmlns:p14="http://schemas.microsoft.com/office/powerpoint/2010/main" val="35880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3DD15F-0287-029F-A89E-11BDD98FCCAB}"/>
              </a:ext>
            </a:extLst>
          </p:cNvPr>
          <p:cNvSpPr>
            <a:spLocks noGrp="1"/>
          </p:cNvSpPr>
          <p:nvPr>
            <p:ph type="title"/>
          </p:nvPr>
        </p:nvSpPr>
        <p:spPr>
          <a:xfrm>
            <a:off x="838200" y="365125"/>
            <a:ext cx="10515600" cy="4944294"/>
          </a:xfrm>
        </p:spPr>
        <p:txBody>
          <a:bodyPr>
            <a:normAutofit/>
          </a:bodyPr>
          <a:lstStyle/>
          <a:p>
            <a:pPr>
              <a:lnSpc>
                <a:spcPct val="107000"/>
              </a:lnSpc>
              <a:spcAft>
                <a:spcPts val="800"/>
              </a:spcAft>
            </a:pPr>
            <a:r>
              <a:rPr lang="tr-TR" sz="4000" b="1" dirty="0">
                <a:latin typeface="Times New Roman" panose="02020603050405020304" pitchFamily="18" charset="0"/>
                <a:cs typeface="Times New Roman" panose="02020603050405020304" pitchFamily="18" charset="0"/>
              </a:rPr>
              <a:t>Hazırlayanlar:</a:t>
            </a:r>
            <a:br>
              <a:rPr lang="tr-TR" sz="4000" b="1" dirty="0">
                <a:latin typeface="Times New Roman" panose="02020603050405020304" pitchFamily="18" charset="0"/>
                <a:cs typeface="Times New Roman" panose="02020603050405020304" pitchFamily="18" charset="0"/>
              </a:rPr>
            </a:br>
            <a:br>
              <a:rPr kumimoji="0" lang="tr-TR" sz="2400" b="1"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tr-TR" sz="2400" b="1" i="0" u="none" strike="noStrike" kern="1200" cap="none" spc="-5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Merve Tosun 21161049</a:t>
            </a:r>
            <a:br>
              <a:rPr lang="tr-TR" sz="1800" b="1" dirty="0">
                <a:latin typeface="Times New Roman" panose="02020603050405020304" pitchFamily="18" charset="0"/>
                <a:cs typeface="Times New Roman" panose="02020603050405020304" pitchFamily="18" charset="0"/>
              </a:rPr>
            </a:br>
            <a:br>
              <a:rPr lang="tr-TR" sz="1800" b="1" dirty="0">
                <a:latin typeface="Times New Roman" panose="02020603050405020304" pitchFamily="18" charset="0"/>
                <a:cs typeface="Times New Roman" panose="02020603050405020304" pitchFamily="18" charset="0"/>
              </a:rPr>
            </a:b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Derya Güneş 17160276</a:t>
            </a:r>
            <a:br>
              <a:rPr lang="tr-TR" sz="24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24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Yağmur Öz 20160406</a:t>
            </a:r>
            <a:br>
              <a:rPr lang="tr-TR" sz="24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Tree>
    <p:extLst>
      <p:ext uri="{BB962C8B-B14F-4D97-AF65-F5344CB8AC3E}">
        <p14:creationId xmlns:p14="http://schemas.microsoft.com/office/powerpoint/2010/main" val="303260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53020F0D-21D0-8FD3-32B3-305AA0C7FEE8}"/>
              </a:ext>
            </a:extLst>
          </p:cNvPr>
          <p:cNvSpPr>
            <a:spLocks noGrp="1"/>
          </p:cNvSpPr>
          <p:nvPr>
            <p:ph type="subTitle" idx="1"/>
          </p:nvPr>
        </p:nvSpPr>
        <p:spPr>
          <a:xfrm>
            <a:off x="432619" y="88490"/>
            <a:ext cx="11759381" cy="6685935"/>
          </a:xfrm>
        </p:spPr>
        <p:txBody>
          <a:bodyPr>
            <a:normAutofit/>
          </a:bodyPr>
          <a:lstStyle/>
          <a:p>
            <a:pPr algn="l"/>
            <a:r>
              <a:rPr lang="tr-TR" sz="28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l"/>
            <a:r>
              <a:rPr lang="tr-TR" sz="28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Herhangi bir suç meydana geldiğinde, suçu işleyen birey yanında, toplumsal etmenlerinden varlığı, etkileşimi, katkıları vardır. </a:t>
            </a:r>
          </a:p>
          <a:p>
            <a:pPr algn="l"/>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Bu yüzden sosyal çalışmada </a:t>
            </a:r>
            <a:r>
              <a:rPr lang="tr-T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“çevresi içinde birey” </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odağı, suçun </a:t>
            </a:r>
            <a:r>
              <a:rPr lang="tr-T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“süreç boyutunda” </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değerlendirilmesi gerekmektedir.</a:t>
            </a:r>
          </a:p>
          <a:p>
            <a:pPr algn="l"/>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Her suç tanımında bir hukuki değerin korunması esas alınır.</a:t>
            </a:r>
          </a:p>
          <a:p>
            <a:pPr algn="l"/>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Bu hukuki değerler mal varlığı, vücut dokunulmazlığı veya</a:t>
            </a:r>
          </a:p>
          <a:p>
            <a:pPr algn="l"/>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ifade özgürlüğü gibi örneklendirilebilir. </a:t>
            </a:r>
            <a:r>
              <a:rPr lang="tr-TR" sz="24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Bunların ihlali halinde ihlal eden ceza yaptırımı ile cezalandırılmaktadır.</a:t>
            </a:r>
          </a:p>
          <a:p>
            <a:endParaRPr lang="tr-TR" dirty="0"/>
          </a:p>
        </p:txBody>
      </p:sp>
    </p:spTree>
    <p:extLst>
      <p:ext uri="{BB962C8B-B14F-4D97-AF65-F5344CB8AC3E}">
        <p14:creationId xmlns:p14="http://schemas.microsoft.com/office/powerpoint/2010/main" val="313971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3C6F018-9307-5EED-2DDB-53E59E77286A}"/>
              </a:ext>
            </a:extLst>
          </p:cNvPr>
          <p:cNvSpPr>
            <a:spLocks noGrp="1"/>
          </p:cNvSpPr>
          <p:nvPr>
            <p:ph idx="1"/>
          </p:nvPr>
        </p:nvSpPr>
        <p:spPr>
          <a:xfrm>
            <a:off x="-1" y="0"/>
            <a:ext cx="11238271" cy="6858000"/>
          </a:xfrm>
        </p:spPr>
        <p:txBody>
          <a:bodyPr/>
          <a:lstStyle/>
          <a:p>
            <a:pPr marL="0" indent="0">
              <a:buNone/>
            </a:pPr>
            <a:r>
              <a:rPr lang="tr-TR" sz="2800" dirty="0">
                <a:solidFill>
                  <a:srgbClr val="C00000"/>
                </a:solidFill>
                <a:latin typeface="Times New Roman" panose="02020603050405020304" pitchFamily="18" charset="0"/>
                <a:cs typeface="Times New Roman" panose="02020603050405020304" pitchFamily="18" charset="0"/>
              </a:rPr>
              <a:t> </a:t>
            </a:r>
            <a:r>
              <a:rPr lang="tr-TR" sz="2400" b="1" dirty="0">
                <a:solidFill>
                  <a:srgbClr val="C00000"/>
                </a:solidFill>
                <a:latin typeface="Times New Roman" panose="02020603050405020304" pitchFamily="18" charset="0"/>
                <a:cs typeface="Times New Roman" panose="02020603050405020304" pitchFamily="18" charset="0"/>
              </a:rPr>
              <a:t>Suça etki eden faktörler:</a:t>
            </a:r>
          </a:p>
          <a:p>
            <a:r>
              <a:rPr lang="tr-TR" sz="2400" dirty="0">
                <a:latin typeface="Times New Roman" panose="02020603050405020304" pitchFamily="18" charset="0"/>
                <a:cs typeface="Times New Roman" panose="02020603050405020304" pitchFamily="18" charset="0"/>
              </a:rPr>
              <a:t>  Bireysel faktörler (eğitim, gelir, vb.),</a:t>
            </a:r>
          </a:p>
          <a:p>
            <a:r>
              <a:rPr lang="tr-TR" sz="2400" dirty="0">
                <a:latin typeface="Times New Roman" panose="02020603050405020304" pitchFamily="18" charset="0"/>
                <a:cs typeface="Times New Roman" panose="02020603050405020304" pitchFamily="18" charset="0"/>
              </a:rPr>
              <a:t>  Ekonomik faktörler (gelir, işsizlik, vb.)</a:t>
            </a:r>
          </a:p>
          <a:p>
            <a:r>
              <a:rPr lang="tr-TR" sz="2400" dirty="0">
                <a:latin typeface="Times New Roman" panose="02020603050405020304" pitchFamily="18" charset="0"/>
                <a:cs typeface="Times New Roman" panose="02020603050405020304" pitchFamily="18" charset="0"/>
              </a:rPr>
              <a:t>  Ailesel faktörler (ailenin durumu, çocuk sayısı, sağlam bir aile yapısı, vb.),</a:t>
            </a:r>
          </a:p>
          <a:p>
            <a:r>
              <a:rPr lang="tr-TR" sz="2400" dirty="0">
                <a:latin typeface="Times New Roman" panose="02020603050405020304" pitchFamily="18" charset="0"/>
                <a:cs typeface="Times New Roman" panose="02020603050405020304" pitchFamily="18" charset="0"/>
              </a:rPr>
              <a:t>  Çevresel faktörler (yaşanan yer, göç, sanayileşme, azınlık olup olmadığı, vb.) yer almaktadır.</a:t>
            </a:r>
          </a:p>
          <a:p>
            <a:r>
              <a:rPr lang="tr-TR" sz="2400" dirty="0">
                <a:latin typeface="Times New Roman" panose="02020603050405020304" pitchFamily="18" charset="0"/>
                <a:cs typeface="Times New Roman" panose="02020603050405020304" pitchFamily="18" charset="0"/>
              </a:rPr>
              <a:t>Bu faktörleri analiz ederek suçu azaltmak ve suçluları topluma faydalı bireyler haline getirmek mümkündür.</a:t>
            </a:r>
          </a:p>
          <a:p>
            <a:endParaRPr lang="tr-TR" dirty="0"/>
          </a:p>
        </p:txBody>
      </p:sp>
    </p:spTree>
    <p:extLst>
      <p:ext uri="{BB962C8B-B14F-4D97-AF65-F5344CB8AC3E}">
        <p14:creationId xmlns:p14="http://schemas.microsoft.com/office/powerpoint/2010/main" val="3128691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72AA76-5525-B68E-91CE-B5786D740647}"/>
              </a:ext>
            </a:extLst>
          </p:cNvPr>
          <p:cNvSpPr>
            <a:spLocks noGrp="1"/>
          </p:cNvSpPr>
          <p:nvPr>
            <p:ph idx="1"/>
          </p:nvPr>
        </p:nvSpPr>
        <p:spPr>
          <a:xfrm>
            <a:off x="78658" y="344128"/>
            <a:ext cx="11130116" cy="6440130"/>
          </a:xfrm>
        </p:spPr>
        <p:txBody>
          <a:bodyPr>
            <a:normAutofit/>
          </a:bodyPr>
          <a:lstStyle/>
          <a:p>
            <a:pPr marL="0" indent="0">
              <a:buNone/>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Suç dinamiktir ve topluma göre değişim gösterebilmektedir. Bir toplumda suç kabul edilen eylem diğerinde suç olmayabilir. Ayrıca suç olgusu zamana göre sürekli değişim gösterebilmektedir. Şimdi suç sayılan bir eylem zamanla suç olarak görülmeyebilir. Suç topluma ve zamana göre değişebildiğinden evrensel bir suç olarak kabul edilen bir suç bulmak zordur.</a:t>
            </a:r>
          </a:p>
          <a:p>
            <a:pPr marL="0" indent="0">
              <a:buNone/>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Suç hukuka aykırı olan ve yaptırımları olan bir eylem olarak tanımlanabilir ancak her suç hukuki bir yaptırım gerektirmez. Suçlar kendi içinde ikiye ayrılmaktadır; cürüm ve kabahatler. Cürümler kabahatlere kıyasla daha ağır yaptırımlara maruz kalınan suçlardır. Kabahatler ise daha hafif cezalar doğuran toplumun düzenini bozan davranışlar olarak tanımlanmaktadır.</a:t>
            </a:r>
          </a:p>
          <a:p>
            <a:endParaRPr lang="tr-TR" sz="2800" dirty="0"/>
          </a:p>
        </p:txBody>
      </p:sp>
    </p:spTree>
    <p:extLst>
      <p:ext uri="{BB962C8B-B14F-4D97-AF65-F5344CB8AC3E}">
        <p14:creationId xmlns:p14="http://schemas.microsoft.com/office/powerpoint/2010/main" val="411874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B9837D-9895-FDDD-1CD2-B53D378A7F51}"/>
              </a:ext>
            </a:extLst>
          </p:cNvPr>
          <p:cNvSpPr>
            <a:spLocks noGrp="1"/>
          </p:cNvSpPr>
          <p:nvPr>
            <p:ph idx="1"/>
          </p:nvPr>
        </p:nvSpPr>
        <p:spPr>
          <a:xfrm>
            <a:off x="-1" y="68826"/>
            <a:ext cx="11257935" cy="6789174"/>
          </a:xfrm>
        </p:spPr>
        <p:txBody>
          <a:bodyPr>
            <a:normAutofit/>
          </a:bodyPr>
          <a:lstStyle/>
          <a:p>
            <a:pPr marL="0" indent="0">
              <a:buNone/>
            </a:pPr>
            <a:r>
              <a:rPr lang="tr-TR" sz="2400" b="1" dirty="0">
                <a:solidFill>
                  <a:srgbClr val="C00000"/>
                </a:solidFill>
                <a:latin typeface="Times New Roman" panose="02020603050405020304" pitchFamily="18" charset="0"/>
                <a:cs typeface="Times New Roman" panose="02020603050405020304" pitchFamily="18" charset="0"/>
              </a:rPr>
              <a:t>Suçun Unsurları</a:t>
            </a:r>
          </a:p>
          <a:p>
            <a:pPr marL="0" indent="0">
              <a:buNone/>
            </a:pPr>
            <a:r>
              <a:rPr lang="tr-TR" sz="28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Belirli bir davranışın suç olarak sayılabilmesi için şu unsurların olması gerekmektedir; </a:t>
            </a:r>
            <a:r>
              <a:rPr lang="tr-TR" sz="2400" dirty="0" err="1">
                <a:latin typeface="Times New Roman" panose="02020603050405020304" pitchFamily="18" charset="0"/>
                <a:cs typeface="Times New Roman" panose="02020603050405020304" pitchFamily="18" charset="0"/>
              </a:rPr>
              <a:t>maddilik</a:t>
            </a:r>
            <a:r>
              <a:rPr lang="tr-TR" sz="2400" dirty="0">
                <a:latin typeface="Times New Roman" panose="02020603050405020304" pitchFamily="18" charset="0"/>
                <a:cs typeface="Times New Roman" panose="02020603050405020304" pitchFamily="18" charset="0"/>
              </a:rPr>
              <a:t>, manevilik ve kanunilik unsurları.</a:t>
            </a:r>
          </a:p>
          <a:p>
            <a:r>
              <a:rPr lang="tr-TR" sz="2400" dirty="0">
                <a:latin typeface="Times New Roman" panose="02020603050405020304" pitchFamily="18" charset="0"/>
                <a:cs typeface="Times New Roman" panose="02020603050405020304" pitchFamily="18" charset="0"/>
              </a:rPr>
              <a:t>Maddi Unsur; maddi unsur hareketle oluşmaktadır. Hareket davranışı yapma veya yapmamadır. Örneğin otobüs şoförünün kapıyı kapatmaması kazaya sebep olabilmektedir ve kapıyı kapatmaması onu suçlu duruma düşürür. </a:t>
            </a:r>
          </a:p>
          <a:p>
            <a:r>
              <a:rPr lang="tr-TR" sz="2400" dirty="0">
                <a:latin typeface="Times New Roman" panose="02020603050405020304" pitchFamily="18" charset="0"/>
                <a:cs typeface="Times New Roman" panose="02020603050405020304" pitchFamily="18" charset="0"/>
              </a:rPr>
              <a:t>Manevi Unsur; bu suçlunun kusuru veya kastıdır. Örneğin suçlu bir davranışın hukuken de suç olduğunu bilerek yapıyorsa bu kasıtlı bir davranış olmaktadır fakat suçlu yaptığı davranışın yaptırımlarını bilmeden yapmışsa bu suçlunun kusurudur.</a:t>
            </a:r>
          </a:p>
          <a:p>
            <a:r>
              <a:rPr lang="tr-TR" sz="2400" dirty="0">
                <a:latin typeface="Times New Roman" panose="02020603050405020304" pitchFamily="18" charset="0"/>
                <a:cs typeface="Times New Roman" panose="02020603050405020304" pitchFamily="18" charset="0"/>
              </a:rPr>
              <a:t>Kanunilik Unsuru; bu kanunda suç olarak tanımı olmayan bir davranışın suç olmamasıdır. </a:t>
            </a:r>
          </a:p>
          <a:p>
            <a:endParaRPr lang="tr-TR" dirty="0"/>
          </a:p>
        </p:txBody>
      </p:sp>
    </p:spTree>
    <p:extLst>
      <p:ext uri="{BB962C8B-B14F-4D97-AF65-F5344CB8AC3E}">
        <p14:creationId xmlns:p14="http://schemas.microsoft.com/office/powerpoint/2010/main" val="73868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AD0357-BF01-7196-63D7-D8C5CAF8CD63}"/>
              </a:ext>
            </a:extLst>
          </p:cNvPr>
          <p:cNvSpPr>
            <a:spLocks noGrp="1"/>
          </p:cNvSpPr>
          <p:nvPr>
            <p:ph type="title"/>
          </p:nvPr>
        </p:nvSpPr>
        <p:spPr>
          <a:xfrm>
            <a:off x="245806" y="78658"/>
            <a:ext cx="10649712" cy="2222090"/>
          </a:xfrm>
        </p:spPr>
        <p:txBody>
          <a:bodyPr>
            <a:noAutofit/>
          </a:bodyPr>
          <a:lstStyle/>
          <a:p>
            <a:pPr algn="l"/>
            <a:r>
              <a:rPr lang="tr-TR" sz="2400" b="0" i="0" dirty="0">
                <a:solidFill>
                  <a:schemeClr val="tx1"/>
                </a:solidFill>
                <a:effectLst/>
                <a:latin typeface="Times New Roman" panose="02020603050405020304" pitchFamily="18" charset="0"/>
                <a:cs typeface="Times New Roman" panose="02020603050405020304" pitchFamily="18" charset="0"/>
              </a:rPr>
              <a:t> </a:t>
            </a:r>
            <a:r>
              <a:rPr lang="tr-TR" sz="2400" b="0" i="0" dirty="0">
                <a:effectLst/>
                <a:latin typeface="Times New Roman" panose="02020603050405020304" pitchFamily="18" charset="0"/>
                <a:cs typeface="Times New Roman" panose="02020603050405020304" pitchFamily="18" charset="0"/>
              </a:rPr>
              <a:t>2018 yılında hüküm giyenleri işledikleri suça göre inceleyecek olursak; Türkiye’de 2018 yılında yaklaşık 267 bin kişi hüküm giydi. Hüküm giyenler içerisinde en çok işlenen suçlar ise %17 ile hırsızlık, %12,4 ile yaralama %6,7 ile de uyuşturucu veya uyarıcı madde imali ve ticareti suçları oldu. 2018 yılında 45.420 kişi hırsızlık suçundan 33.013 kişi yaralama suçundan, 5.774 kişi ise cinsel suçlardan dolayı hüküm giydi.</a:t>
            </a:r>
            <a:endParaRPr lang="tr-TR" sz="2400" dirty="0">
              <a:latin typeface="Times New Roman" panose="02020603050405020304" pitchFamily="18" charset="0"/>
              <a:cs typeface="Times New Roman" panose="02020603050405020304" pitchFamily="18" charset="0"/>
            </a:endParaRPr>
          </a:p>
        </p:txBody>
      </p:sp>
      <p:pic>
        <p:nvPicPr>
          <p:cNvPr id="4" name="İçerik Yer Tutucusu 3">
            <a:extLst>
              <a:ext uri="{FF2B5EF4-FFF2-40B4-BE49-F238E27FC236}">
                <a16:creationId xmlns:a16="http://schemas.microsoft.com/office/drawing/2014/main" id="{F6AC03AC-C61E-F0FB-03D7-B34FFF172D1A}"/>
              </a:ext>
            </a:extLst>
          </p:cNvPr>
          <p:cNvPicPr>
            <a:picLocks noGrp="1" noChangeAspect="1"/>
          </p:cNvPicPr>
          <p:nvPr>
            <p:ph idx="1"/>
          </p:nvPr>
        </p:nvPicPr>
        <p:blipFill>
          <a:blip r:embed="rId2"/>
          <a:stretch>
            <a:fillRect/>
          </a:stretch>
        </p:blipFill>
        <p:spPr>
          <a:xfrm>
            <a:off x="845575" y="2437943"/>
            <a:ext cx="8883203" cy="4105425"/>
          </a:xfrm>
          <a:prstGeom prst="rect">
            <a:avLst/>
          </a:prstGeom>
        </p:spPr>
      </p:pic>
    </p:spTree>
    <p:extLst>
      <p:ext uri="{BB962C8B-B14F-4D97-AF65-F5344CB8AC3E}">
        <p14:creationId xmlns:p14="http://schemas.microsoft.com/office/powerpoint/2010/main" val="31539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195980D-83C9-6721-66CB-30832183806D}"/>
              </a:ext>
            </a:extLst>
          </p:cNvPr>
          <p:cNvSpPr>
            <a:spLocks noGrp="1"/>
          </p:cNvSpPr>
          <p:nvPr>
            <p:ph idx="1"/>
          </p:nvPr>
        </p:nvSpPr>
        <p:spPr>
          <a:xfrm>
            <a:off x="-1" y="0"/>
            <a:ext cx="11257935" cy="6858000"/>
          </a:xfrm>
        </p:spPr>
        <p:txBody>
          <a:bodyPr>
            <a:normAutofit/>
          </a:bodyPr>
          <a:lstStyle/>
          <a:p>
            <a:pPr marL="0" indent="0">
              <a:buNone/>
            </a:pPr>
            <a:r>
              <a:rPr lang="tr-TR" sz="2400" dirty="0">
                <a:solidFill>
                  <a:srgbClr val="FF0000"/>
                </a:solidFill>
              </a:rPr>
              <a:t>  </a:t>
            </a:r>
            <a:r>
              <a:rPr lang="tr-TR" sz="2400" b="1" dirty="0">
                <a:solidFill>
                  <a:srgbClr val="C00000"/>
                </a:solidFill>
                <a:latin typeface="Times New Roman" panose="02020603050405020304" pitchFamily="18" charset="0"/>
                <a:cs typeface="Times New Roman" panose="02020603050405020304" pitchFamily="18" charset="0"/>
              </a:rPr>
              <a:t>Suçun Fonksiyonları</a:t>
            </a:r>
          </a:p>
          <a:p>
            <a:pPr marL="0" indent="0">
              <a:buNone/>
            </a:pPr>
            <a:r>
              <a:rPr lang="tr-TR" sz="2400" dirty="0">
                <a:latin typeface="Times New Roman" panose="02020603050405020304" pitchFamily="18" charset="0"/>
                <a:cs typeface="Times New Roman" panose="02020603050405020304" pitchFamily="18" charset="0"/>
              </a:rPr>
              <a:t> </a:t>
            </a:r>
            <a:r>
              <a:rPr lang="tr-TR" sz="2400" dirty="0">
                <a:solidFill>
                  <a:schemeClr val="accent3">
                    <a:lumMod val="60000"/>
                    <a:lumOff val="40000"/>
                  </a:schemeClr>
                </a:solidFill>
                <a:latin typeface="Times New Roman" panose="02020603050405020304" pitchFamily="18" charset="0"/>
                <a:cs typeface="Times New Roman" panose="02020603050405020304" pitchFamily="18" charset="0"/>
              </a:rPr>
              <a:t>Suçun olumlu fonksiyonları:</a:t>
            </a:r>
          </a:p>
          <a:p>
            <a:pPr marL="0" indent="0">
              <a:buNone/>
            </a:pPr>
            <a:r>
              <a:rPr lang="tr-TR" sz="2400" dirty="0">
                <a:latin typeface="Times New Roman" panose="02020603050405020304" pitchFamily="18" charset="0"/>
                <a:cs typeface="Times New Roman" panose="02020603050405020304" pitchFamily="18" charset="0"/>
              </a:rPr>
              <a:t> 1. Normların belirginleşmesi: Toplumda yaşayan insanlara, kuralların varlığını ve ihlal edilmemesi gerektiğini hatırlatır.</a:t>
            </a:r>
          </a:p>
          <a:p>
            <a:pPr marL="0" indent="0">
              <a:buNone/>
            </a:pPr>
            <a:r>
              <a:rPr lang="tr-TR" sz="2400" dirty="0">
                <a:latin typeface="Times New Roman" panose="02020603050405020304" pitchFamily="18" charset="0"/>
                <a:cs typeface="Times New Roman" panose="02020603050405020304" pitchFamily="18" charset="0"/>
              </a:rPr>
              <a:t> 2. Dayanışmanın artması: Kurallara uyulması için toplumdaki bireylerin birlikte dayanışma halinde hareket etmesini gerektirir.</a:t>
            </a:r>
          </a:p>
          <a:p>
            <a:pPr marL="0" indent="0">
              <a:buNone/>
            </a:pPr>
            <a:r>
              <a:rPr lang="tr-TR" sz="2400" dirty="0">
                <a:latin typeface="Times New Roman" panose="02020603050405020304" pitchFamily="18" charset="0"/>
                <a:cs typeface="Times New Roman" panose="02020603050405020304" pitchFamily="18" charset="0"/>
              </a:rPr>
              <a:t> 3. Tepkilerin hafifletilmesi veya hoşnutsuzlukların başka alanlara aktarılması: Hafif ölçüde işlenen suçların daha büyük suçlar doğurmasını engeller.</a:t>
            </a:r>
          </a:p>
          <a:p>
            <a:pPr marL="0" indent="0">
              <a:buNone/>
            </a:pPr>
            <a:r>
              <a:rPr lang="tr-TR" sz="2400" dirty="0">
                <a:latin typeface="Times New Roman" panose="02020603050405020304" pitchFamily="18" charset="0"/>
                <a:cs typeface="Times New Roman" panose="02020603050405020304" pitchFamily="18" charset="0"/>
              </a:rPr>
              <a:t> 4. Toplumsal sorunların açığa çıkması: Suç, toplumda belirli önlemlerin alınması gerektiğini gösterir. </a:t>
            </a:r>
          </a:p>
          <a:p>
            <a:pPr marL="0" indent="0">
              <a:buNone/>
            </a:pPr>
            <a:endParaRPr lang="tr-TR" dirty="0"/>
          </a:p>
        </p:txBody>
      </p:sp>
    </p:spTree>
    <p:extLst>
      <p:ext uri="{BB962C8B-B14F-4D97-AF65-F5344CB8AC3E}">
        <p14:creationId xmlns:p14="http://schemas.microsoft.com/office/powerpoint/2010/main" val="2376130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rşun Rengi">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Kurşun Rengi</Template>
  <TotalTime>1117</TotalTime>
  <Words>4006</Words>
  <Application>Microsoft Office PowerPoint</Application>
  <PresentationFormat>Geniş ekran</PresentationFormat>
  <Paragraphs>170</Paragraphs>
  <Slides>37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37</vt:i4>
      </vt:variant>
    </vt:vector>
  </HeadingPairs>
  <TitlesOfParts>
    <vt:vector size="43" baseType="lpstr">
      <vt:lpstr>Arial</vt:lpstr>
      <vt:lpstr>Calibri</vt:lpstr>
      <vt:lpstr>Calisto MT</vt:lpstr>
      <vt:lpstr>Times New Roman</vt:lpstr>
      <vt:lpstr>Wingdings 2</vt:lpstr>
      <vt:lpstr>Kurşun Rengi</vt:lpstr>
      <vt:lpstr>SUÇ NEDİR?</vt:lpstr>
      <vt:lpstr>PowerPoint Sunusu</vt:lpstr>
      <vt:lpstr>PowerPoint Sunusu</vt:lpstr>
      <vt:lpstr>PowerPoint Sunusu</vt:lpstr>
      <vt:lpstr>PowerPoint Sunusu</vt:lpstr>
      <vt:lpstr>PowerPoint Sunusu</vt:lpstr>
      <vt:lpstr>PowerPoint Sunusu</vt:lpstr>
      <vt:lpstr> 2018 yılında hüküm giyenleri işledikleri suça göre inceleyecek olursak; Türkiye’de 2018 yılında yaklaşık 267 bin kişi hüküm giydi. Hüküm giyenler içerisinde en çok işlenen suçlar ise %17 ile hırsızlık, %12,4 ile yaralama %6,7 ile de uyuşturucu veya uyarıcı madde imali ve ticareti suçları oldu. 2018 yılında 45.420 kişi hırsızlık suçundan 33.013 kişi yaralama suçundan, 5.774 kişi ise cinsel suçlardan dolayı hüküm giydi.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Hazırlayanlar:  Merve Tosun 21161049  Derya Güneş 17160276  Yağmur Öz 20160406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SUÇ NEDİR?</dc:title>
  <dc:creator>Merve TOSUN</dc:creator>
  <cp:lastModifiedBy>Merve TOSUN</cp:lastModifiedBy>
  <cp:revision>5</cp:revision>
  <dcterms:created xsi:type="dcterms:W3CDTF">2023-03-15T20:56:57Z</dcterms:created>
  <dcterms:modified xsi:type="dcterms:W3CDTF">2023-03-26T15:39:31Z</dcterms:modified>
</cp:coreProperties>
</file>