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356" r:id="rId4"/>
    <p:sldId id="359" r:id="rId5"/>
    <p:sldId id="360" r:id="rId6"/>
    <p:sldId id="314" r:id="rId7"/>
    <p:sldId id="357" r:id="rId8"/>
    <p:sldId id="315" r:id="rId9"/>
    <p:sldId id="320" r:id="rId10"/>
    <p:sldId id="265" r:id="rId11"/>
    <p:sldId id="330" r:id="rId12"/>
    <p:sldId id="331" r:id="rId13"/>
    <p:sldId id="332" r:id="rId14"/>
    <p:sldId id="333" r:id="rId15"/>
    <p:sldId id="341" r:id="rId16"/>
    <p:sldId id="334" r:id="rId17"/>
    <p:sldId id="335" r:id="rId18"/>
    <p:sldId id="337" r:id="rId19"/>
    <p:sldId id="339" r:id="rId20"/>
    <p:sldId id="340" r:id="rId21"/>
    <p:sldId id="258" r:id="rId2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4667" autoAdjust="0"/>
  </p:normalViewPr>
  <p:slideViewPr>
    <p:cSldViewPr>
      <p:cViewPr varScale="1">
        <p:scale>
          <a:sx n="69" d="100"/>
          <a:sy n="69" d="100"/>
        </p:scale>
        <p:origin x="-11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F79650-3B87-460B-BBF5-1A121AFD2EC8}" type="doc">
      <dgm:prSet loTypeId="urn:microsoft.com/office/officeart/2005/8/layout/orgChart1" loCatId="hierarchy" qsTypeId="urn:microsoft.com/office/officeart/2005/8/quickstyle/simple1" qsCatId="simple" csTypeId="urn:microsoft.com/office/officeart/2005/8/colors/colorful1#1" csCatId="colorful" phldr="1"/>
      <dgm:spPr/>
      <dgm:t>
        <a:bodyPr/>
        <a:lstStyle/>
        <a:p>
          <a:endParaRPr lang="tr-TR"/>
        </a:p>
      </dgm:t>
    </dgm:pt>
    <dgm:pt modelId="{48C472B1-DC7F-41F4-909B-21667D66B2E4}">
      <dgm:prSet phldrT="[Metin]" custT="1"/>
      <dgm:spPr/>
      <dgm:t>
        <a:bodyPr/>
        <a:lstStyle/>
        <a:p>
          <a:r>
            <a:rPr lang="tr-TR" sz="4000" b="1">
              <a:solidFill>
                <a:schemeClr val="tx1"/>
              </a:solidFill>
            </a:rPr>
            <a:t>Anne Ölümü</a:t>
          </a:r>
          <a:endParaRPr lang="tr-TR" sz="4000" b="1" dirty="0">
            <a:solidFill>
              <a:schemeClr val="tx1"/>
            </a:solidFill>
          </a:endParaRPr>
        </a:p>
      </dgm:t>
    </dgm:pt>
    <dgm:pt modelId="{61644137-B57C-4E80-8A17-68CA8E733249}" type="parTrans" cxnId="{FCC1567B-DB11-41CF-874E-C6BB5026F253}">
      <dgm:prSet/>
      <dgm:spPr/>
      <dgm:t>
        <a:bodyPr/>
        <a:lstStyle/>
        <a:p>
          <a:endParaRPr lang="tr-TR" sz="4000" b="1">
            <a:solidFill>
              <a:schemeClr val="tx1"/>
            </a:solidFill>
          </a:endParaRPr>
        </a:p>
      </dgm:t>
    </dgm:pt>
    <dgm:pt modelId="{9BB92313-9C43-4AEA-A046-7E7DCE6A1B9E}" type="sibTrans" cxnId="{FCC1567B-DB11-41CF-874E-C6BB5026F253}">
      <dgm:prSet/>
      <dgm:spPr/>
      <dgm:t>
        <a:bodyPr/>
        <a:lstStyle/>
        <a:p>
          <a:endParaRPr lang="tr-TR" sz="4000" b="1">
            <a:solidFill>
              <a:schemeClr val="tx1"/>
            </a:solidFill>
          </a:endParaRPr>
        </a:p>
      </dgm:t>
    </dgm:pt>
    <dgm:pt modelId="{E07AF76F-28A8-4F4C-A92E-8179CC8A41FC}">
      <dgm:prSet phldrT="[Metin]" custT="1"/>
      <dgm:spPr>
        <a:solidFill>
          <a:srgbClr val="00B050"/>
        </a:solidFill>
      </dgm:spPr>
      <dgm:t>
        <a:bodyPr/>
        <a:lstStyle/>
        <a:p>
          <a:r>
            <a:rPr lang="tr-TR" sz="4000" b="1" dirty="0">
              <a:solidFill>
                <a:schemeClr val="tx1"/>
              </a:solidFill>
            </a:rPr>
            <a:t>Doğrudan Anne Ölümü</a:t>
          </a:r>
        </a:p>
      </dgm:t>
    </dgm:pt>
    <dgm:pt modelId="{821F93E3-F1FF-46C2-A348-995105472C26}" type="parTrans" cxnId="{1990D5B9-B352-4856-BB70-35B59961A5B8}">
      <dgm:prSet/>
      <dgm:spPr/>
      <dgm:t>
        <a:bodyPr/>
        <a:lstStyle/>
        <a:p>
          <a:endParaRPr lang="tr-TR" sz="4000" b="1">
            <a:solidFill>
              <a:schemeClr val="tx1"/>
            </a:solidFill>
          </a:endParaRPr>
        </a:p>
      </dgm:t>
    </dgm:pt>
    <dgm:pt modelId="{AF0AFE5F-D337-4009-9F39-2A16707E2E08}" type="sibTrans" cxnId="{1990D5B9-B352-4856-BB70-35B59961A5B8}">
      <dgm:prSet/>
      <dgm:spPr/>
      <dgm:t>
        <a:bodyPr/>
        <a:lstStyle/>
        <a:p>
          <a:endParaRPr lang="tr-TR" sz="4000" b="1">
            <a:solidFill>
              <a:schemeClr val="tx1"/>
            </a:solidFill>
          </a:endParaRPr>
        </a:p>
      </dgm:t>
    </dgm:pt>
    <dgm:pt modelId="{9F1AD765-CD91-4501-80C1-224C760AFADA}">
      <dgm:prSet phldrT="[Metin]" custT="1"/>
      <dgm:spPr>
        <a:solidFill>
          <a:srgbClr val="0070C0"/>
        </a:solidFill>
      </dgm:spPr>
      <dgm:t>
        <a:bodyPr/>
        <a:lstStyle/>
        <a:p>
          <a:r>
            <a:rPr lang="tr-TR" sz="4000" b="1" dirty="0">
              <a:solidFill>
                <a:schemeClr val="tx1"/>
              </a:solidFill>
            </a:rPr>
            <a:t>Dolaylı Anne Ölümü</a:t>
          </a:r>
        </a:p>
      </dgm:t>
    </dgm:pt>
    <dgm:pt modelId="{C39D267F-CF7F-48EC-B275-B01330F16099}" type="parTrans" cxnId="{215508D3-DFB9-47C9-BCDF-0B020D66DB2F}">
      <dgm:prSet/>
      <dgm:spPr/>
      <dgm:t>
        <a:bodyPr/>
        <a:lstStyle/>
        <a:p>
          <a:endParaRPr lang="tr-TR" sz="4000" b="1">
            <a:solidFill>
              <a:schemeClr val="tx1"/>
            </a:solidFill>
          </a:endParaRPr>
        </a:p>
      </dgm:t>
    </dgm:pt>
    <dgm:pt modelId="{DA2EB73C-92F4-4C01-8A4F-E8030CAB123A}" type="sibTrans" cxnId="{215508D3-DFB9-47C9-BCDF-0B020D66DB2F}">
      <dgm:prSet/>
      <dgm:spPr/>
      <dgm:t>
        <a:bodyPr/>
        <a:lstStyle/>
        <a:p>
          <a:endParaRPr lang="tr-TR" sz="4000" b="1">
            <a:solidFill>
              <a:schemeClr val="tx1"/>
            </a:solidFill>
          </a:endParaRPr>
        </a:p>
      </dgm:t>
    </dgm:pt>
    <dgm:pt modelId="{005A479A-557F-4778-8949-9378BA3B77E5}" type="pres">
      <dgm:prSet presAssocID="{9FF79650-3B87-460B-BBF5-1A121AFD2EC8}" presName="hierChild1" presStyleCnt="0">
        <dgm:presLayoutVars>
          <dgm:orgChart val="1"/>
          <dgm:chPref val="1"/>
          <dgm:dir/>
          <dgm:animOne val="branch"/>
          <dgm:animLvl val="lvl"/>
          <dgm:resizeHandles/>
        </dgm:presLayoutVars>
      </dgm:prSet>
      <dgm:spPr/>
      <dgm:t>
        <a:bodyPr/>
        <a:lstStyle/>
        <a:p>
          <a:endParaRPr lang="tr-TR"/>
        </a:p>
      </dgm:t>
    </dgm:pt>
    <dgm:pt modelId="{C04D76A5-5E2E-4DA2-9055-77700338F1F4}" type="pres">
      <dgm:prSet presAssocID="{48C472B1-DC7F-41F4-909B-21667D66B2E4}" presName="hierRoot1" presStyleCnt="0">
        <dgm:presLayoutVars>
          <dgm:hierBranch val="init"/>
        </dgm:presLayoutVars>
      </dgm:prSet>
      <dgm:spPr/>
    </dgm:pt>
    <dgm:pt modelId="{285D6448-87A8-4D52-AF37-8F8A38015E46}" type="pres">
      <dgm:prSet presAssocID="{48C472B1-DC7F-41F4-909B-21667D66B2E4}" presName="rootComposite1" presStyleCnt="0"/>
      <dgm:spPr/>
    </dgm:pt>
    <dgm:pt modelId="{6F204D44-9D71-447B-BA2E-334BCA4EB34F}" type="pres">
      <dgm:prSet presAssocID="{48C472B1-DC7F-41F4-909B-21667D66B2E4}" presName="rootText1" presStyleLbl="node0" presStyleIdx="0" presStyleCnt="1">
        <dgm:presLayoutVars>
          <dgm:chPref val="3"/>
        </dgm:presLayoutVars>
      </dgm:prSet>
      <dgm:spPr/>
      <dgm:t>
        <a:bodyPr/>
        <a:lstStyle/>
        <a:p>
          <a:endParaRPr lang="tr-TR"/>
        </a:p>
      </dgm:t>
    </dgm:pt>
    <dgm:pt modelId="{8AC0ADEC-8C5A-41C8-9853-498157B21FA8}" type="pres">
      <dgm:prSet presAssocID="{48C472B1-DC7F-41F4-909B-21667D66B2E4}" presName="rootConnector1" presStyleLbl="node1" presStyleIdx="0" presStyleCnt="0"/>
      <dgm:spPr/>
      <dgm:t>
        <a:bodyPr/>
        <a:lstStyle/>
        <a:p>
          <a:endParaRPr lang="tr-TR"/>
        </a:p>
      </dgm:t>
    </dgm:pt>
    <dgm:pt modelId="{C3908E99-2746-4EE3-9D9B-F5E62EB45A37}" type="pres">
      <dgm:prSet presAssocID="{48C472B1-DC7F-41F4-909B-21667D66B2E4}" presName="hierChild2" presStyleCnt="0"/>
      <dgm:spPr/>
    </dgm:pt>
    <dgm:pt modelId="{32903730-948D-473D-B540-D7625B09E2CE}" type="pres">
      <dgm:prSet presAssocID="{821F93E3-F1FF-46C2-A348-995105472C26}" presName="Name37" presStyleLbl="parChTrans1D2" presStyleIdx="0" presStyleCnt="2"/>
      <dgm:spPr/>
      <dgm:t>
        <a:bodyPr/>
        <a:lstStyle/>
        <a:p>
          <a:endParaRPr lang="tr-TR"/>
        </a:p>
      </dgm:t>
    </dgm:pt>
    <dgm:pt modelId="{6B2D69B5-1658-42C8-8C06-AFDAB7D4EE17}" type="pres">
      <dgm:prSet presAssocID="{E07AF76F-28A8-4F4C-A92E-8179CC8A41FC}" presName="hierRoot2" presStyleCnt="0">
        <dgm:presLayoutVars>
          <dgm:hierBranch val="init"/>
        </dgm:presLayoutVars>
      </dgm:prSet>
      <dgm:spPr/>
    </dgm:pt>
    <dgm:pt modelId="{3E9DC70C-0F1D-4BEE-BFCD-26D0DCA95D12}" type="pres">
      <dgm:prSet presAssocID="{E07AF76F-28A8-4F4C-A92E-8179CC8A41FC}" presName="rootComposite" presStyleCnt="0"/>
      <dgm:spPr/>
    </dgm:pt>
    <dgm:pt modelId="{847E959E-BFAE-443B-90AC-C2B6A17413E7}" type="pres">
      <dgm:prSet presAssocID="{E07AF76F-28A8-4F4C-A92E-8179CC8A41FC}" presName="rootText" presStyleLbl="node2" presStyleIdx="0" presStyleCnt="2">
        <dgm:presLayoutVars>
          <dgm:chPref val="3"/>
        </dgm:presLayoutVars>
      </dgm:prSet>
      <dgm:spPr/>
      <dgm:t>
        <a:bodyPr/>
        <a:lstStyle/>
        <a:p>
          <a:endParaRPr lang="tr-TR"/>
        </a:p>
      </dgm:t>
    </dgm:pt>
    <dgm:pt modelId="{61C78C49-57B5-472F-85D7-D67070EEFA74}" type="pres">
      <dgm:prSet presAssocID="{E07AF76F-28A8-4F4C-A92E-8179CC8A41FC}" presName="rootConnector" presStyleLbl="node2" presStyleIdx="0" presStyleCnt="2"/>
      <dgm:spPr/>
      <dgm:t>
        <a:bodyPr/>
        <a:lstStyle/>
        <a:p>
          <a:endParaRPr lang="tr-TR"/>
        </a:p>
      </dgm:t>
    </dgm:pt>
    <dgm:pt modelId="{8743FC7B-0881-4618-A682-A8B9799CED1F}" type="pres">
      <dgm:prSet presAssocID="{E07AF76F-28A8-4F4C-A92E-8179CC8A41FC}" presName="hierChild4" presStyleCnt="0"/>
      <dgm:spPr/>
    </dgm:pt>
    <dgm:pt modelId="{9CC5DC13-C95E-47EA-B49D-1F946AD73EAE}" type="pres">
      <dgm:prSet presAssocID="{E07AF76F-28A8-4F4C-A92E-8179CC8A41FC}" presName="hierChild5" presStyleCnt="0"/>
      <dgm:spPr/>
    </dgm:pt>
    <dgm:pt modelId="{9C9235ED-A1BE-408B-8B28-4953F821898C}" type="pres">
      <dgm:prSet presAssocID="{C39D267F-CF7F-48EC-B275-B01330F16099}" presName="Name37" presStyleLbl="parChTrans1D2" presStyleIdx="1" presStyleCnt="2"/>
      <dgm:spPr/>
      <dgm:t>
        <a:bodyPr/>
        <a:lstStyle/>
        <a:p>
          <a:endParaRPr lang="tr-TR"/>
        </a:p>
      </dgm:t>
    </dgm:pt>
    <dgm:pt modelId="{1209EEA2-BF53-4E28-9E46-86D5D4A1B0E7}" type="pres">
      <dgm:prSet presAssocID="{9F1AD765-CD91-4501-80C1-224C760AFADA}" presName="hierRoot2" presStyleCnt="0">
        <dgm:presLayoutVars>
          <dgm:hierBranch val="init"/>
        </dgm:presLayoutVars>
      </dgm:prSet>
      <dgm:spPr/>
    </dgm:pt>
    <dgm:pt modelId="{71179758-001E-43A2-AC2D-25392C6EACF8}" type="pres">
      <dgm:prSet presAssocID="{9F1AD765-CD91-4501-80C1-224C760AFADA}" presName="rootComposite" presStyleCnt="0"/>
      <dgm:spPr/>
    </dgm:pt>
    <dgm:pt modelId="{66A31898-6F4F-4B9D-9D90-DEBBF0F081BA}" type="pres">
      <dgm:prSet presAssocID="{9F1AD765-CD91-4501-80C1-224C760AFADA}" presName="rootText" presStyleLbl="node2" presStyleIdx="1" presStyleCnt="2">
        <dgm:presLayoutVars>
          <dgm:chPref val="3"/>
        </dgm:presLayoutVars>
      </dgm:prSet>
      <dgm:spPr/>
      <dgm:t>
        <a:bodyPr/>
        <a:lstStyle/>
        <a:p>
          <a:endParaRPr lang="tr-TR"/>
        </a:p>
      </dgm:t>
    </dgm:pt>
    <dgm:pt modelId="{50EEED16-0AE3-4D38-B3D0-420E6114B8A6}" type="pres">
      <dgm:prSet presAssocID="{9F1AD765-CD91-4501-80C1-224C760AFADA}" presName="rootConnector" presStyleLbl="node2" presStyleIdx="1" presStyleCnt="2"/>
      <dgm:spPr/>
      <dgm:t>
        <a:bodyPr/>
        <a:lstStyle/>
        <a:p>
          <a:endParaRPr lang="tr-TR"/>
        </a:p>
      </dgm:t>
    </dgm:pt>
    <dgm:pt modelId="{247AEDA1-B13C-49F0-8165-7D8B044502AF}" type="pres">
      <dgm:prSet presAssocID="{9F1AD765-CD91-4501-80C1-224C760AFADA}" presName="hierChild4" presStyleCnt="0"/>
      <dgm:spPr/>
    </dgm:pt>
    <dgm:pt modelId="{3DFCE195-2128-4D02-A51A-33EE4BFC45D4}" type="pres">
      <dgm:prSet presAssocID="{9F1AD765-CD91-4501-80C1-224C760AFADA}" presName="hierChild5" presStyleCnt="0"/>
      <dgm:spPr/>
    </dgm:pt>
    <dgm:pt modelId="{49B4835C-F0A0-4140-AF4E-7255AE15D1F8}" type="pres">
      <dgm:prSet presAssocID="{48C472B1-DC7F-41F4-909B-21667D66B2E4}" presName="hierChild3" presStyleCnt="0"/>
      <dgm:spPr/>
    </dgm:pt>
  </dgm:ptLst>
  <dgm:cxnLst>
    <dgm:cxn modelId="{FCC1567B-DB11-41CF-874E-C6BB5026F253}" srcId="{9FF79650-3B87-460B-BBF5-1A121AFD2EC8}" destId="{48C472B1-DC7F-41F4-909B-21667D66B2E4}" srcOrd="0" destOrd="0" parTransId="{61644137-B57C-4E80-8A17-68CA8E733249}" sibTransId="{9BB92313-9C43-4AEA-A046-7E7DCE6A1B9E}"/>
    <dgm:cxn modelId="{187327A0-9EE4-4D0E-A585-BA9543377867}" type="presOf" srcId="{821F93E3-F1FF-46C2-A348-995105472C26}" destId="{32903730-948D-473D-B540-D7625B09E2CE}" srcOrd="0" destOrd="0" presId="urn:microsoft.com/office/officeart/2005/8/layout/orgChart1"/>
    <dgm:cxn modelId="{215508D3-DFB9-47C9-BCDF-0B020D66DB2F}" srcId="{48C472B1-DC7F-41F4-909B-21667D66B2E4}" destId="{9F1AD765-CD91-4501-80C1-224C760AFADA}" srcOrd="1" destOrd="0" parTransId="{C39D267F-CF7F-48EC-B275-B01330F16099}" sibTransId="{DA2EB73C-92F4-4C01-8A4F-E8030CAB123A}"/>
    <dgm:cxn modelId="{23BFB077-C041-4292-A861-CBAE72987D0F}" type="presOf" srcId="{48C472B1-DC7F-41F4-909B-21667D66B2E4}" destId="{6F204D44-9D71-447B-BA2E-334BCA4EB34F}" srcOrd="0" destOrd="0" presId="urn:microsoft.com/office/officeart/2005/8/layout/orgChart1"/>
    <dgm:cxn modelId="{A5631160-ADA5-4D66-B958-E7BBC126D6DF}" type="presOf" srcId="{E07AF76F-28A8-4F4C-A92E-8179CC8A41FC}" destId="{61C78C49-57B5-472F-85D7-D67070EEFA74}" srcOrd="1" destOrd="0" presId="urn:microsoft.com/office/officeart/2005/8/layout/orgChart1"/>
    <dgm:cxn modelId="{1990D5B9-B352-4856-BB70-35B59961A5B8}" srcId="{48C472B1-DC7F-41F4-909B-21667D66B2E4}" destId="{E07AF76F-28A8-4F4C-A92E-8179CC8A41FC}" srcOrd="0" destOrd="0" parTransId="{821F93E3-F1FF-46C2-A348-995105472C26}" sibTransId="{AF0AFE5F-D337-4009-9F39-2A16707E2E08}"/>
    <dgm:cxn modelId="{5FCB358E-675F-4BC7-9193-76DC67A80951}" type="presOf" srcId="{48C472B1-DC7F-41F4-909B-21667D66B2E4}" destId="{8AC0ADEC-8C5A-41C8-9853-498157B21FA8}" srcOrd="1" destOrd="0" presId="urn:microsoft.com/office/officeart/2005/8/layout/orgChart1"/>
    <dgm:cxn modelId="{E274193B-D2F1-4416-A829-CC247CA5FF93}" type="presOf" srcId="{9F1AD765-CD91-4501-80C1-224C760AFADA}" destId="{66A31898-6F4F-4B9D-9D90-DEBBF0F081BA}" srcOrd="0" destOrd="0" presId="urn:microsoft.com/office/officeart/2005/8/layout/orgChart1"/>
    <dgm:cxn modelId="{EF68540B-EA67-4A37-AC8F-CBF15B2285DC}" type="presOf" srcId="{E07AF76F-28A8-4F4C-A92E-8179CC8A41FC}" destId="{847E959E-BFAE-443B-90AC-C2B6A17413E7}" srcOrd="0" destOrd="0" presId="urn:microsoft.com/office/officeart/2005/8/layout/orgChart1"/>
    <dgm:cxn modelId="{49DA6576-99E4-461E-921D-15A1492A77A2}" type="presOf" srcId="{9FF79650-3B87-460B-BBF5-1A121AFD2EC8}" destId="{005A479A-557F-4778-8949-9378BA3B77E5}" srcOrd="0" destOrd="0" presId="urn:microsoft.com/office/officeart/2005/8/layout/orgChart1"/>
    <dgm:cxn modelId="{5E04131A-FA4C-4A03-B51E-942D76647F0B}" type="presOf" srcId="{C39D267F-CF7F-48EC-B275-B01330F16099}" destId="{9C9235ED-A1BE-408B-8B28-4953F821898C}" srcOrd="0" destOrd="0" presId="urn:microsoft.com/office/officeart/2005/8/layout/orgChart1"/>
    <dgm:cxn modelId="{154A4CE1-B7F1-481B-BDF5-AAAE189A4E52}" type="presOf" srcId="{9F1AD765-CD91-4501-80C1-224C760AFADA}" destId="{50EEED16-0AE3-4D38-B3D0-420E6114B8A6}" srcOrd="1" destOrd="0" presId="urn:microsoft.com/office/officeart/2005/8/layout/orgChart1"/>
    <dgm:cxn modelId="{CA61D5DD-61DB-4080-B073-8DA1EBFB110A}" type="presParOf" srcId="{005A479A-557F-4778-8949-9378BA3B77E5}" destId="{C04D76A5-5E2E-4DA2-9055-77700338F1F4}" srcOrd="0" destOrd="0" presId="urn:microsoft.com/office/officeart/2005/8/layout/orgChart1"/>
    <dgm:cxn modelId="{293A0DD9-7A40-4832-A898-6D69B7FEA615}" type="presParOf" srcId="{C04D76A5-5E2E-4DA2-9055-77700338F1F4}" destId="{285D6448-87A8-4D52-AF37-8F8A38015E46}" srcOrd="0" destOrd="0" presId="urn:microsoft.com/office/officeart/2005/8/layout/orgChart1"/>
    <dgm:cxn modelId="{55A82A64-C2D4-4C35-B0CF-4E8959F2F7A3}" type="presParOf" srcId="{285D6448-87A8-4D52-AF37-8F8A38015E46}" destId="{6F204D44-9D71-447B-BA2E-334BCA4EB34F}" srcOrd="0" destOrd="0" presId="urn:microsoft.com/office/officeart/2005/8/layout/orgChart1"/>
    <dgm:cxn modelId="{EBE67580-61D6-49D5-BF55-3219F89BB94F}" type="presParOf" srcId="{285D6448-87A8-4D52-AF37-8F8A38015E46}" destId="{8AC0ADEC-8C5A-41C8-9853-498157B21FA8}" srcOrd="1" destOrd="0" presId="urn:microsoft.com/office/officeart/2005/8/layout/orgChart1"/>
    <dgm:cxn modelId="{85E41694-DD3B-41E2-901F-0CBDD36A93C8}" type="presParOf" srcId="{C04D76A5-5E2E-4DA2-9055-77700338F1F4}" destId="{C3908E99-2746-4EE3-9D9B-F5E62EB45A37}" srcOrd="1" destOrd="0" presId="urn:microsoft.com/office/officeart/2005/8/layout/orgChart1"/>
    <dgm:cxn modelId="{7FD36C57-69EA-4608-B426-1A215368963C}" type="presParOf" srcId="{C3908E99-2746-4EE3-9D9B-F5E62EB45A37}" destId="{32903730-948D-473D-B540-D7625B09E2CE}" srcOrd="0" destOrd="0" presId="urn:microsoft.com/office/officeart/2005/8/layout/orgChart1"/>
    <dgm:cxn modelId="{DAC3480D-783A-43CC-B7FF-DBE6A22842FB}" type="presParOf" srcId="{C3908E99-2746-4EE3-9D9B-F5E62EB45A37}" destId="{6B2D69B5-1658-42C8-8C06-AFDAB7D4EE17}" srcOrd="1" destOrd="0" presId="urn:microsoft.com/office/officeart/2005/8/layout/orgChart1"/>
    <dgm:cxn modelId="{1EBA43FF-45DA-44C8-A471-8F5D0EF1139E}" type="presParOf" srcId="{6B2D69B5-1658-42C8-8C06-AFDAB7D4EE17}" destId="{3E9DC70C-0F1D-4BEE-BFCD-26D0DCA95D12}" srcOrd="0" destOrd="0" presId="urn:microsoft.com/office/officeart/2005/8/layout/orgChart1"/>
    <dgm:cxn modelId="{7F43F82F-D951-4E74-B1AC-80B4D777EF14}" type="presParOf" srcId="{3E9DC70C-0F1D-4BEE-BFCD-26D0DCA95D12}" destId="{847E959E-BFAE-443B-90AC-C2B6A17413E7}" srcOrd="0" destOrd="0" presId="urn:microsoft.com/office/officeart/2005/8/layout/orgChart1"/>
    <dgm:cxn modelId="{515F2150-2A6B-4ED9-B597-1702EE4F1CF7}" type="presParOf" srcId="{3E9DC70C-0F1D-4BEE-BFCD-26D0DCA95D12}" destId="{61C78C49-57B5-472F-85D7-D67070EEFA74}" srcOrd="1" destOrd="0" presId="urn:microsoft.com/office/officeart/2005/8/layout/orgChart1"/>
    <dgm:cxn modelId="{1D99575D-793A-4C9A-AF9C-211A3480538B}" type="presParOf" srcId="{6B2D69B5-1658-42C8-8C06-AFDAB7D4EE17}" destId="{8743FC7B-0881-4618-A682-A8B9799CED1F}" srcOrd="1" destOrd="0" presId="urn:microsoft.com/office/officeart/2005/8/layout/orgChart1"/>
    <dgm:cxn modelId="{B8B9C86B-5CCC-443D-9F08-40791407C9A0}" type="presParOf" srcId="{6B2D69B5-1658-42C8-8C06-AFDAB7D4EE17}" destId="{9CC5DC13-C95E-47EA-B49D-1F946AD73EAE}" srcOrd="2" destOrd="0" presId="urn:microsoft.com/office/officeart/2005/8/layout/orgChart1"/>
    <dgm:cxn modelId="{EE4CD06F-9E38-46FA-BE27-CAE02ECBAF9A}" type="presParOf" srcId="{C3908E99-2746-4EE3-9D9B-F5E62EB45A37}" destId="{9C9235ED-A1BE-408B-8B28-4953F821898C}" srcOrd="2" destOrd="0" presId="urn:microsoft.com/office/officeart/2005/8/layout/orgChart1"/>
    <dgm:cxn modelId="{C984C445-0240-40CF-BB81-958D1612C9EB}" type="presParOf" srcId="{C3908E99-2746-4EE3-9D9B-F5E62EB45A37}" destId="{1209EEA2-BF53-4E28-9E46-86D5D4A1B0E7}" srcOrd="3" destOrd="0" presId="urn:microsoft.com/office/officeart/2005/8/layout/orgChart1"/>
    <dgm:cxn modelId="{6BE8EE02-5163-48B3-AA87-C5F0EFDC61E1}" type="presParOf" srcId="{1209EEA2-BF53-4E28-9E46-86D5D4A1B0E7}" destId="{71179758-001E-43A2-AC2D-25392C6EACF8}" srcOrd="0" destOrd="0" presId="urn:microsoft.com/office/officeart/2005/8/layout/orgChart1"/>
    <dgm:cxn modelId="{429565A5-F9D6-42C2-9D3E-FB9F9CDD0B8E}" type="presParOf" srcId="{71179758-001E-43A2-AC2D-25392C6EACF8}" destId="{66A31898-6F4F-4B9D-9D90-DEBBF0F081BA}" srcOrd="0" destOrd="0" presId="urn:microsoft.com/office/officeart/2005/8/layout/orgChart1"/>
    <dgm:cxn modelId="{2344FF4C-4B97-4150-9BE5-D24A43D07326}" type="presParOf" srcId="{71179758-001E-43A2-AC2D-25392C6EACF8}" destId="{50EEED16-0AE3-4D38-B3D0-420E6114B8A6}" srcOrd="1" destOrd="0" presId="urn:microsoft.com/office/officeart/2005/8/layout/orgChart1"/>
    <dgm:cxn modelId="{A34B7707-7FF4-4CCB-BE50-13240C2B77FA}" type="presParOf" srcId="{1209EEA2-BF53-4E28-9E46-86D5D4A1B0E7}" destId="{247AEDA1-B13C-49F0-8165-7D8B044502AF}" srcOrd="1" destOrd="0" presId="urn:microsoft.com/office/officeart/2005/8/layout/orgChart1"/>
    <dgm:cxn modelId="{655B5C7E-3112-46AB-98C4-26B66049C23B}" type="presParOf" srcId="{1209EEA2-BF53-4E28-9E46-86D5D4A1B0E7}" destId="{3DFCE195-2128-4D02-A51A-33EE4BFC45D4}" srcOrd="2" destOrd="0" presId="urn:microsoft.com/office/officeart/2005/8/layout/orgChart1"/>
    <dgm:cxn modelId="{E2E79A9F-127C-4548-8C1D-1D6C45D34F32}" type="presParOf" srcId="{C04D76A5-5E2E-4DA2-9055-77700338F1F4}" destId="{49B4835C-F0A0-4140-AF4E-7255AE15D1F8}"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9235ED-A1BE-408B-8B28-4953F821898C}">
      <dsp:nvSpPr>
        <dsp:cNvPr id="0" name=""/>
        <dsp:cNvSpPr/>
      </dsp:nvSpPr>
      <dsp:spPr>
        <a:xfrm>
          <a:off x="3791741" y="1540715"/>
          <a:ext cx="1862197" cy="646382"/>
        </a:xfrm>
        <a:custGeom>
          <a:avLst/>
          <a:gdLst/>
          <a:ahLst/>
          <a:cxnLst/>
          <a:rect l="0" t="0" r="0" b="0"/>
          <a:pathLst>
            <a:path>
              <a:moveTo>
                <a:pt x="0" y="0"/>
              </a:moveTo>
              <a:lnTo>
                <a:pt x="0" y="323191"/>
              </a:lnTo>
              <a:lnTo>
                <a:pt x="1862197" y="323191"/>
              </a:lnTo>
              <a:lnTo>
                <a:pt x="1862197" y="64638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903730-948D-473D-B540-D7625B09E2CE}">
      <dsp:nvSpPr>
        <dsp:cNvPr id="0" name=""/>
        <dsp:cNvSpPr/>
      </dsp:nvSpPr>
      <dsp:spPr>
        <a:xfrm>
          <a:off x="1929543" y="1540715"/>
          <a:ext cx="1862197" cy="646382"/>
        </a:xfrm>
        <a:custGeom>
          <a:avLst/>
          <a:gdLst/>
          <a:ahLst/>
          <a:cxnLst/>
          <a:rect l="0" t="0" r="0" b="0"/>
          <a:pathLst>
            <a:path>
              <a:moveTo>
                <a:pt x="1862197" y="0"/>
              </a:moveTo>
              <a:lnTo>
                <a:pt x="1862197" y="323191"/>
              </a:lnTo>
              <a:lnTo>
                <a:pt x="0" y="323191"/>
              </a:lnTo>
              <a:lnTo>
                <a:pt x="0" y="64638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204D44-9D71-447B-BA2E-334BCA4EB34F}">
      <dsp:nvSpPr>
        <dsp:cNvPr id="0" name=""/>
        <dsp:cNvSpPr/>
      </dsp:nvSpPr>
      <dsp:spPr>
        <a:xfrm>
          <a:off x="2252735" y="1708"/>
          <a:ext cx="3078012" cy="15390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b="1" kern="1200">
              <a:solidFill>
                <a:schemeClr val="tx1"/>
              </a:solidFill>
            </a:rPr>
            <a:t>Anne Ölümü</a:t>
          </a:r>
          <a:endParaRPr lang="tr-TR" sz="4000" b="1" kern="1200" dirty="0">
            <a:solidFill>
              <a:schemeClr val="tx1"/>
            </a:solidFill>
          </a:endParaRPr>
        </a:p>
      </dsp:txBody>
      <dsp:txXfrm>
        <a:off x="2252735" y="1708"/>
        <a:ext cx="3078012" cy="1539006"/>
      </dsp:txXfrm>
    </dsp:sp>
    <dsp:sp modelId="{847E959E-BFAE-443B-90AC-C2B6A17413E7}">
      <dsp:nvSpPr>
        <dsp:cNvPr id="0" name=""/>
        <dsp:cNvSpPr/>
      </dsp:nvSpPr>
      <dsp:spPr>
        <a:xfrm>
          <a:off x="390537" y="2187097"/>
          <a:ext cx="3078012" cy="1539006"/>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b="1" kern="1200" dirty="0">
              <a:solidFill>
                <a:schemeClr val="tx1"/>
              </a:solidFill>
            </a:rPr>
            <a:t>Doğrudan Anne Ölümü</a:t>
          </a:r>
        </a:p>
      </dsp:txBody>
      <dsp:txXfrm>
        <a:off x="390537" y="2187097"/>
        <a:ext cx="3078012" cy="1539006"/>
      </dsp:txXfrm>
    </dsp:sp>
    <dsp:sp modelId="{66A31898-6F4F-4B9D-9D90-DEBBF0F081BA}">
      <dsp:nvSpPr>
        <dsp:cNvPr id="0" name=""/>
        <dsp:cNvSpPr/>
      </dsp:nvSpPr>
      <dsp:spPr>
        <a:xfrm>
          <a:off x="4114932" y="2187097"/>
          <a:ext cx="3078012" cy="153900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b="1" kern="1200" dirty="0">
              <a:solidFill>
                <a:schemeClr val="tx1"/>
              </a:solidFill>
            </a:rPr>
            <a:t>Dolaylı Anne Ölümü</a:t>
          </a:r>
        </a:p>
      </dsp:txBody>
      <dsp:txXfrm>
        <a:off x="4114932" y="2187097"/>
        <a:ext cx="3078012" cy="15390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28.09.2021</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CF2BC-5437-4273-98E8-40E2E0D1B15A}" type="datetimeFigureOut">
              <a:rPr lang="tr-TR" smtClean="0"/>
              <a:pPr/>
              <a:t>28.09.2021</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04411-67DA-410F-91AF-BC28009882C2}" type="slidenum">
              <a:rPr lang="tr-TR" smtClean="0"/>
              <a:pPr/>
              <a:t>‹#›</a:t>
            </a:fld>
            <a:endParaRPr lang="tr-TR"/>
          </a:p>
        </p:txBody>
      </p:sp>
    </p:spTree>
    <p:extLst>
      <p:ext uri="{BB962C8B-B14F-4D97-AF65-F5344CB8AC3E}">
        <p14:creationId xmlns="" xmlns:p14="http://schemas.microsoft.com/office/powerpoint/2010/main" val="893767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3C37BE-C303-496D-B5CD-85F2937540FC}"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 xmlns:p14="http://schemas.microsoft.com/office/powerpoint/2010/main" val="14354133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orldpopulationreview.com/"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EBELİK BÖLÜMÜ</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BİLİMLERİ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b="1" i="1" dirty="0"/>
              <a:t>EBE313 - Obstetrik ve Jinekolojik Aciller</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.Gör. Dr. Elif KETEN EDİS</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800" dirty="0"/>
              <a:t>Obstetrik ve Jinekolojik Acillere Giriş</a:t>
            </a:r>
            <a:endParaRPr lang="tr-TR" altLang="tr-TR" sz="36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a:t>
            </a:r>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i="1" dirty="0"/>
              <a:t>EBE313 - Obstetrik ve Jinekolojik Aciller</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EF20196-9377-4428-AE65-812DEE3F6D4F}"/>
              </a:ext>
            </a:extLst>
          </p:cNvPr>
          <p:cNvSpPr>
            <a:spLocks noGrp="1"/>
          </p:cNvSpPr>
          <p:nvPr>
            <p:ph type="title"/>
          </p:nvPr>
        </p:nvSpPr>
        <p:spPr/>
        <p:txBody>
          <a:bodyPr/>
          <a:lstStyle/>
          <a:p>
            <a:r>
              <a:rPr lang="tr-TR" b="1" dirty="0"/>
              <a:t>Amaç          Öğrenim Hedefleri</a:t>
            </a:r>
            <a:endParaRPr lang="tr-TR" dirty="0"/>
          </a:p>
        </p:txBody>
      </p:sp>
      <p:sp>
        <p:nvSpPr>
          <p:cNvPr id="5" name="İçerik Yer Tutucusu 4">
            <a:extLst>
              <a:ext uri="{FF2B5EF4-FFF2-40B4-BE49-F238E27FC236}">
                <a16:creationId xmlns="" xmlns:a16="http://schemas.microsoft.com/office/drawing/2014/main" id="{8B431568-E573-43A1-8A3B-15745B00FAA2}"/>
              </a:ext>
            </a:extLst>
          </p:cNvPr>
          <p:cNvSpPr>
            <a:spLocks noGrp="1"/>
          </p:cNvSpPr>
          <p:nvPr>
            <p:ph sz="half" idx="1"/>
          </p:nvPr>
        </p:nvSpPr>
        <p:spPr/>
        <p:txBody>
          <a:bodyPr/>
          <a:lstStyle/>
          <a:p>
            <a:r>
              <a:rPr lang="tr-TR" sz="2000" dirty="0"/>
              <a:t>Anne ve bebeğin doğum öncesi, doğum, doğum sonrası döneminde acil durumlarda (</a:t>
            </a:r>
            <a:r>
              <a:rPr lang="tr-TR" sz="2000" dirty="0" err="1"/>
              <a:t>obstetrik</a:t>
            </a:r>
            <a:r>
              <a:rPr lang="tr-TR" sz="2000" dirty="0"/>
              <a:t> ve jinekolojik) hayatını tehdit eden komplikasyonları tanılama ve ebelik bakımını yönetebilme bilgi ve becerisini kazandırmayı amaçlamaktadır. </a:t>
            </a:r>
          </a:p>
          <a:p>
            <a:endParaRPr lang="tr-TR" sz="2000" dirty="0"/>
          </a:p>
        </p:txBody>
      </p:sp>
      <p:sp>
        <p:nvSpPr>
          <p:cNvPr id="6" name="İçerik Yer Tutucusu 5">
            <a:extLst>
              <a:ext uri="{FF2B5EF4-FFF2-40B4-BE49-F238E27FC236}">
                <a16:creationId xmlns="" xmlns:a16="http://schemas.microsoft.com/office/drawing/2014/main" id="{FFB76BBD-5F66-4AB9-881D-E00B5417D9F6}"/>
              </a:ext>
            </a:extLst>
          </p:cNvPr>
          <p:cNvSpPr>
            <a:spLocks noGrp="1"/>
          </p:cNvSpPr>
          <p:nvPr>
            <p:ph sz="half" idx="2"/>
          </p:nvPr>
        </p:nvSpPr>
        <p:spPr/>
        <p:txBody>
          <a:bodyPr/>
          <a:lstStyle/>
          <a:p>
            <a:pPr>
              <a:lnSpc>
                <a:spcPct val="100000"/>
              </a:lnSpc>
            </a:pPr>
            <a:r>
              <a:rPr lang="tr-TR" sz="2000" dirty="0" err="1" smtClean="0"/>
              <a:t>Obstetrik</a:t>
            </a:r>
            <a:r>
              <a:rPr lang="tr-TR" sz="2000" dirty="0" smtClean="0"/>
              <a:t> acil kavramını tanımlayabilecekler,</a:t>
            </a:r>
          </a:p>
          <a:p>
            <a:pPr>
              <a:lnSpc>
                <a:spcPct val="100000"/>
              </a:lnSpc>
            </a:pPr>
            <a:r>
              <a:rPr lang="tr-TR" sz="2000" dirty="0" smtClean="0"/>
              <a:t>Kadın </a:t>
            </a:r>
            <a:r>
              <a:rPr lang="tr-TR" sz="2000" dirty="0"/>
              <a:t>ve bebek sağlığının temel göstergeleri (anne ölüm oranı, aile planlaması kullanım oranı, </a:t>
            </a:r>
            <a:r>
              <a:rPr lang="tr-TR" sz="2000" dirty="0" err="1"/>
              <a:t>neonatal</a:t>
            </a:r>
            <a:r>
              <a:rPr lang="tr-TR" sz="2000" dirty="0"/>
              <a:t> ölüm vb.) hakkında bilgi sahibi </a:t>
            </a:r>
            <a:r>
              <a:rPr lang="tr-TR" sz="2000" dirty="0" smtClean="0"/>
              <a:t>olacaklardır.</a:t>
            </a:r>
            <a:endParaRPr lang="tr-TR" sz="2000" dirty="0"/>
          </a:p>
          <a:p>
            <a:pPr>
              <a:lnSpc>
                <a:spcPct val="100000"/>
              </a:lnSpc>
            </a:pPr>
            <a:r>
              <a:rPr lang="tr-TR" sz="2000" dirty="0"/>
              <a:t>Anne ölümünü tanımlayabilecekler,</a:t>
            </a:r>
          </a:p>
          <a:p>
            <a:pPr>
              <a:lnSpc>
                <a:spcPct val="100000"/>
              </a:lnSpc>
            </a:pPr>
            <a:r>
              <a:rPr lang="tr-TR" sz="2000" dirty="0"/>
              <a:t>Acil </a:t>
            </a:r>
            <a:r>
              <a:rPr lang="tr-TR" sz="2000" dirty="0" err="1"/>
              <a:t>obstetrik</a:t>
            </a:r>
            <a:r>
              <a:rPr lang="tr-TR" sz="2000" dirty="0"/>
              <a:t> bakımın önemi konusunda istatistik veriler hakkında yorum yapabileceklerdir. </a:t>
            </a:r>
          </a:p>
          <a:p>
            <a:endParaRPr lang="tr-TR" sz="2000" dirty="0"/>
          </a:p>
        </p:txBody>
      </p:sp>
    </p:spTree>
    <p:extLst>
      <p:ext uri="{BB962C8B-B14F-4D97-AF65-F5344CB8AC3E}">
        <p14:creationId xmlns="" xmlns:p14="http://schemas.microsoft.com/office/powerpoint/2010/main" val="31726683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Obstetrik</a:t>
            </a:r>
            <a:r>
              <a:rPr lang="tr-TR" dirty="0" smtClean="0"/>
              <a:t> Acil Nedir?</a:t>
            </a:r>
            <a:endParaRPr lang="tr-TR" dirty="0"/>
          </a:p>
        </p:txBody>
      </p:sp>
      <p:sp>
        <p:nvSpPr>
          <p:cNvPr id="3" name="2 İçerik Yer Tutucusu"/>
          <p:cNvSpPr>
            <a:spLocks noGrp="1"/>
          </p:cNvSpPr>
          <p:nvPr>
            <p:ph idx="1"/>
          </p:nvPr>
        </p:nvSpPr>
        <p:spPr>
          <a:xfrm>
            <a:off x="457200" y="1600201"/>
            <a:ext cx="8229600" cy="3845024"/>
          </a:xfrm>
        </p:spPr>
        <p:txBody>
          <a:bodyPr/>
          <a:lstStyle/>
          <a:p>
            <a:pPr algn="just"/>
            <a:r>
              <a:rPr lang="tr-TR" sz="2400" dirty="0" err="1" smtClean="0"/>
              <a:t>Obstetri</a:t>
            </a:r>
            <a:r>
              <a:rPr lang="tr-TR" sz="2400" dirty="0" smtClean="0"/>
              <a:t>, yüksek riskli bir alandır; anne ve </a:t>
            </a:r>
            <a:r>
              <a:rPr lang="tr-TR" sz="2400" dirty="0" err="1" smtClean="0"/>
              <a:t>yenidoğanın</a:t>
            </a:r>
            <a:r>
              <a:rPr lang="tr-TR" sz="2400" dirty="0" smtClean="0"/>
              <a:t> yaşamını tehdit edebilen acil durumlar zaman zaman meydana gelebilir.</a:t>
            </a:r>
          </a:p>
          <a:p>
            <a:pPr algn="just"/>
            <a:endParaRPr lang="tr-TR" sz="2400" dirty="0" smtClean="0"/>
          </a:p>
          <a:p>
            <a:pPr algn="just"/>
            <a:r>
              <a:rPr lang="tr-TR" sz="2400" dirty="0" err="1" smtClean="0"/>
              <a:t>Obstetrik</a:t>
            </a:r>
            <a:r>
              <a:rPr lang="tr-TR" sz="2400" dirty="0" smtClean="0"/>
              <a:t> aciller, gebelikte veya doğumda anne ve çocuğun sağlığını tehdit edebilen gebelik ile ilgili durumlardır. </a:t>
            </a:r>
          </a:p>
          <a:p>
            <a:pPr algn="just"/>
            <a:endParaRPr lang="tr-TR" sz="2400" dirty="0" smtClean="0"/>
          </a:p>
          <a:p>
            <a:pPr algn="just"/>
            <a:r>
              <a:rPr lang="tr-TR" sz="2400" dirty="0" smtClean="0"/>
              <a:t>Bu tür acil durumlar, her zaman meydana gelebilir hem anne hem de fetüs/</a:t>
            </a:r>
            <a:r>
              <a:rPr lang="tr-TR" sz="2400" dirty="0" err="1" smtClean="0"/>
              <a:t>yenidoğan</a:t>
            </a:r>
            <a:r>
              <a:rPr lang="tr-TR" sz="2400" dirty="0" smtClean="0"/>
              <a:t> için sınırlı bir zamanda uygun müdahale, doğru ve etik karar vermeyi gerektirir. </a:t>
            </a:r>
            <a:endParaRPr lang="tr-T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Acil </a:t>
            </a:r>
            <a:r>
              <a:rPr lang="tr-TR" b="1" dirty="0" err="1" smtClean="0"/>
              <a:t>Obstetrik</a:t>
            </a:r>
            <a:r>
              <a:rPr lang="tr-TR" b="1" dirty="0" smtClean="0"/>
              <a:t> Bakım</a:t>
            </a:r>
            <a:r>
              <a:rPr lang="tr-TR" dirty="0" smtClean="0"/>
              <a:t> (AOB) gebelik, doğum ve doğum sonrası 42 gün içerisinde acil müdahale gerektiren durumlarda verilen hizmetler bütünüdür. AOB, Güvenli Annelik yaklaşımının çok önemli bir parçası olup kadın sağlığının niteliğini artırarak anne ölüm oranlarını azaltmaktadır.</a:t>
            </a:r>
          </a:p>
        </p:txBody>
      </p:sp>
      <p:sp>
        <p:nvSpPr>
          <p:cNvPr id="4" name="3 Dikdörtgen"/>
          <p:cNvSpPr/>
          <p:nvPr/>
        </p:nvSpPr>
        <p:spPr>
          <a:xfrm>
            <a:off x="2915816" y="5805264"/>
            <a:ext cx="2783647" cy="369332"/>
          </a:xfrm>
          <a:prstGeom prst="rect">
            <a:avLst/>
          </a:prstGeom>
        </p:spPr>
        <p:txBody>
          <a:bodyPr wrap="none">
            <a:spAutoFit/>
          </a:bodyPr>
          <a:lstStyle/>
          <a:p>
            <a:r>
              <a:rPr lang="tr-TR" dirty="0" smtClean="0"/>
              <a:t>https://hsgm.saglik.gov.tr/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 xmlns:a16="http://schemas.microsoft.com/office/drawing/2014/main" id="{FBBD535C-7201-4E09-8A37-B47068C3AB40}"/>
              </a:ext>
            </a:extLst>
          </p:cNvPr>
          <p:cNvSpPr>
            <a:spLocks noGrp="1"/>
          </p:cNvSpPr>
          <p:nvPr>
            <p:ph type="title"/>
          </p:nvPr>
        </p:nvSpPr>
        <p:spPr/>
        <p:txBody>
          <a:bodyPr/>
          <a:lstStyle/>
          <a:p>
            <a:endParaRPr lang="tr-TR"/>
          </a:p>
        </p:txBody>
      </p:sp>
      <p:pic>
        <p:nvPicPr>
          <p:cNvPr id="7" name="İçerik Yer Tutucusu 6">
            <a:extLst>
              <a:ext uri="{FF2B5EF4-FFF2-40B4-BE49-F238E27FC236}">
                <a16:creationId xmlns="" xmlns:a16="http://schemas.microsoft.com/office/drawing/2014/main" id="{962D2A52-3930-4F04-8B56-AEF6953CC7F3}"/>
              </a:ext>
            </a:extLst>
          </p:cNvPr>
          <p:cNvPicPr>
            <a:picLocks noChangeAspect="1"/>
          </p:cNvPicPr>
          <p:nvPr/>
        </p:nvPicPr>
        <p:blipFill>
          <a:blip r:embed="rId2" cstate="print"/>
          <a:stretch>
            <a:fillRect/>
          </a:stretch>
        </p:blipFill>
        <p:spPr>
          <a:xfrm>
            <a:off x="3059832" y="836712"/>
            <a:ext cx="3250993" cy="49244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4481769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çerik Yer Tutucusu 11">
            <a:extLst>
              <a:ext uri="{FF2B5EF4-FFF2-40B4-BE49-F238E27FC236}">
                <a16:creationId xmlns="" xmlns:a16="http://schemas.microsoft.com/office/drawing/2014/main" id="{2E1CFFB2-6704-4094-AFEE-B880210A44CB}"/>
              </a:ext>
            </a:extLst>
          </p:cNvPr>
          <p:cNvPicPr>
            <a:picLocks noGrp="1" noChangeAspect="1"/>
          </p:cNvPicPr>
          <p:nvPr>
            <p:ph idx="1"/>
          </p:nvPr>
        </p:nvPicPr>
        <p:blipFill>
          <a:blip r:embed="rId2" cstate="print"/>
          <a:stretch>
            <a:fillRect/>
          </a:stretch>
        </p:blipFill>
        <p:spPr>
          <a:xfrm>
            <a:off x="1672045" y="1805350"/>
            <a:ext cx="5866748" cy="3885410"/>
          </a:xfrm>
          <a:prstGeom prst="rect">
            <a:avLst/>
          </a:prstGeom>
          <a:ln>
            <a:noFill/>
          </a:ln>
          <a:effectLst>
            <a:outerShdw blurRad="292100" dist="139700" dir="2700000" algn="tl" rotWithShape="0">
              <a:srgbClr val="333333">
                <a:alpha val="65000"/>
              </a:srgbClr>
            </a:outerShdw>
          </a:effectLst>
        </p:spPr>
      </p:pic>
      <p:sp>
        <p:nvSpPr>
          <p:cNvPr id="5" name="Başlık 4">
            <a:extLst>
              <a:ext uri="{FF2B5EF4-FFF2-40B4-BE49-F238E27FC236}">
                <a16:creationId xmlns="" xmlns:a16="http://schemas.microsoft.com/office/drawing/2014/main" id="{54B314F1-1F5E-47B3-9F68-C4D5761C49C3}"/>
              </a:ext>
            </a:extLst>
          </p:cNvPr>
          <p:cNvSpPr>
            <a:spLocks noGrp="1"/>
          </p:cNvSpPr>
          <p:nvPr>
            <p:ph type="title"/>
          </p:nvPr>
        </p:nvSpPr>
        <p:spPr/>
        <p:txBody>
          <a:bodyPr anchor="t">
            <a:normAutofit/>
          </a:bodyPr>
          <a:lstStyle/>
          <a:p>
            <a:pPr algn="ctr"/>
            <a:r>
              <a:rPr lang="tr-TR" sz="3300" dirty="0"/>
              <a:t>Dünya Nüfusu -2020</a:t>
            </a:r>
          </a:p>
        </p:txBody>
      </p:sp>
      <p:sp>
        <p:nvSpPr>
          <p:cNvPr id="9" name="Dikdörtgen 8">
            <a:extLst>
              <a:ext uri="{FF2B5EF4-FFF2-40B4-BE49-F238E27FC236}">
                <a16:creationId xmlns="" xmlns:a16="http://schemas.microsoft.com/office/drawing/2014/main" id="{4ED67B55-E73A-44E9-9DA6-12FC7951C728}"/>
              </a:ext>
            </a:extLst>
          </p:cNvPr>
          <p:cNvSpPr/>
          <p:nvPr/>
        </p:nvSpPr>
        <p:spPr>
          <a:xfrm>
            <a:off x="197579" y="5529441"/>
            <a:ext cx="3595921" cy="369332"/>
          </a:xfrm>
          <a:prstGeom prst="rect">
            <a:avLst/>
          </a:prstGeom>
        </p:spPr>
        <p:txBody>
          <a:bodyPr wrap="none">
            <a:spAutoFit/>
          </a:bodyPr>
          <a:lstStyle/>
          <a:p>
            <a:r>
              <a:rPr lang="tr-TR" dirty="0">
                <a:solidFill>
                  <a:schemeClr val="tx2"/>
                </a:solidFill>
                <a:hlinkClick r:id="rId3">
                  <a:extLst>
                    <a:ext uri="{A12FA001-AC4F-418D-AE19-62706E023703}">
                      <ahyp:hlinkClr xmlns="" xmlns:ahyp="http://schemas.microsoft.com/office/drawing/2018/hyperlinkcolor" val="tx"/>
                    </a:ext>
                  </a:extLst>
                </a:hlinkClick>
              </a:rPr>
              <a:t>http://worldpopulationreview.com/</a:t>
            </a:r>
            <a:endParaRPr lang="tr-TR" dirty="0">
              <a:solidFill>
                <a:schemeClr val="tx2"/>
              </a:solidFill>
            </a:endParaRPr>
          </a:p>
        </p:txBody>
      </p:sp>
      <p:sp>
        <p:nvSpPr>
          <p:cNvPr id="14" name="Metin kutusu 13">
            <a:extLst>
              <a:ext uri="{FF2B5EF4-FFF2-40B4-BE49-F238E27FC236}">
                <a16:creationId xmlns="" xmlns:a16="http://schemas.microsoft.com/office/drawing/2014/main" id="{03E868DC-A340-4F27-8893-5EEE7C807D76}"/>
              </a:ext>
            </a:extLst>
          </p:cNvPr>
          <p:cNvSpPr txBox="1"/>
          <p:nvPr/>
        </p:nvSpPr>
        <p:spPr>
          <a:xfrm>
            <a:off x="7162669" y="3110620"/>
            <a:ext cx="1777175" cy="923330"/>
          </a:xfrm>
          <a:prstGeom prst="rect">
            <a:avLst/>
          </a:prstGeom>
          <a:solidFill>
            <a:srgbClr val="00FFFF"/>
          </a:solidFill>
        </p:spPr>
        <p:txBody>
          <a:bodyPr wrap="square">
            <a:spAutoFit/>
          </a:bodyPr>
          <a:lstStyle/>
          <a:p>
            <a:r>
              <a:rPr lang="tr-TR" dirty="0"/>
              <a:t>2020 World </a:t>
            </a:r>
            <a:r>
              <a:rPr lang="tr-TR" dirty="0" err="1"/>
              <a:t>Population</a:t>
            </a:r>
            <a:r>
              <a:rPr lang="tr-TR" dirty="0"/>
              <a:t>: 7,794,798,739</a:t>
            </a:r>
          </a:p>
        </p:txBody>
      </p:sp>
      <p:pic>
        <p:nvPicPr>
          <p:cNvPr id="18" name="Resim 17">
            <a:extLst>
              <a:ext uri="{FF2B5EF4-FFF2-40B4-BE49-F238E27FC236}">
                <a16:creationId xmlns="" xmlns:a16="http://schemas.microsoft.com/office/drawing/2014/main" id="{A67B3FAE-A6C0-4FE8-94F7-95A0797F0E16}"/>
              </a:ext>
            </a:extLst>
          </p:cNvPr>
          <p:cNvPicPr>
            <a:picLocks noChangeAspect="1"/>
          </p:cNvPicPr>
          <p:nvPr/>
        </p:nvPicPr>
        <p:blipFill>
          <a:blip r:embed="rId4" cstate="print"/>
          <a:stretch>
            <a:fillRect/>
          </a:stretch>
        </p:blipFill>
        <p:spPr>
          <a:xfrm>
            <a:off x="780317" y="3311820"/>
            <a:ext cx="1296586" cy="7653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38328244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1DAF110-7FF4-4FD8-AF7D-BA87E07E1D39}"/>
              </a:ext>
            </a:extLst>
          </p:cNvPr>
          <p:cNvSpPr>
            <a:spLocks noGrp="1"/>
          </p:cNvSpPr>
          <p:nvPr>
            <p:ph type="title"/>
          </p:nvPr>
        </p:nvSpPr>
        <p:spPr/>
        <p:txBody>
          <a:bodyPr>
            <a:noAutofit/>
          </a:bodyPr>
          <a:lstStyle/>
          <a:p>
            <a:r>
              <a:rPr lang="tr-TR" altLang="tr-TR" sz="2000" dirty="0">
                <a:solidFill>
                  <a:schemeClr val="tx1"/>
                </a:solidFill>
              </a:rPr>
              <a:t>TOPLAM DOĞURGANLIK HIZI =Toplam doğurganlık hızı, bir kadının doğurgan olduğu dönem ("15-49" yaş grubu) boyunca doğurabileceği ortalama çocuk sayısını ifade etmektedir. </a:t>
            </a:r>
            <a:endParaRPr lang="tr-TR" sz="2000" dirty="0">
              <a:solidFill>
                <a:schemeClr val="tx1"/>
              </a:solidFill>
            </a:endParaRPr>
          </a:p>
        </p:txBody>
      </p:sp>
      <p:pic>
        <p:nvPicPr>
          <p:cNvPr id="10" name="Resim 9">
            <a:extLst>
              <a:ext uri="{FF2B5EF4-FFF2-40B4-BE49-F238E27FC236}">
                <a16:creationId xmlns="" xmlns:a16="http://schemas.microsoft.com/office/drawing/2014/main" id="{C9C885AA-B290-46E6-95C3-B83934D66859}"/>
              </a:ext>
            </a:extLst>
          </p:cNvPr>
          <p:cNvPicPr>
            <a:picLocks noChangeAspect="1"/>
          </p:cNvPicPr>
          <p:nvPr/>
        </p:nvPicPr>
        <p:blipFill>
          <a:blip r:embed="rId2" cstate="print"/>
          <a:stretch>
            <a:fillRect/>
          </a:stretch>
        </p:blipFill>
        <p:spPr>
          <a:xfrm>
            <a:off x="5768374" y="1737122"/>
            <a:ext cx="1276025" cy="682943"/>
          </a:xfrm>
          <a:prstGeom prst="rect">
            <a:avLst/>
          </a:prstGeom>
          <a:ln>
            <a:noFill/>
          </a:ln>
          <a:effectLst>
            <a:outerShdw blurRad="292100" dist="139700" dir="2700000" algn="tl" rotWithShape="0">
              <a:srgbClr val="333333">
                <a:alpha val="65000"/>
              </a:srgbClr>
            </a:outerShdw>
          </a:effectLst>
        </p:spPr>
      </p:pic>
      <p:pic>
        <p:nvPicPr>
          <p:cNvPr id="11" name="Resim 10">
            <a:extLst>
              <a:ext uri="{FF2B5EF4-FFF2-40B4-BE49-F238E27FC236}">
                <a16:creationId xmlns="" xmlns:a16="http://schemas.microsoft.com/office/drawing/2014/main" id="{EF8E1EBA-CA79-4416-920C-4850DCF22806}"/>
              </a:ext>
            </a:extLst>
          </p:cNvPr>
          <p:cNvPicPr>
            <a:picLocks noChangeAspect="1"/>
          </p:cNvPicPr>
          <p:nvPr/>
        </p:nvPicPr>
        <p:blipFill>
          <a:blip r:embed="rId3" cstate="print"/>
          <a:stretch>
            <a:fillRect/>
          </a:stretch>
        </p:blipFill>
        <p:spPr>
          <a:xfrm>
            <a:off x="7164347" y="1737122"/>
            <a:ext cx="1816033" cy="1017395"/>
          </a:xfrm>
          <a:prstGeom prst="rect">
            <a:avLst/>
          </a:prstGeom>
        </p:spPr>
      </p:pic>
      <p:sp>
        <p:nvSpPr>
          <p:cNvPr id="19458" name="AutoShape 2" descr="TÜİK Kurums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9459" name="Picture 3"/>
          <p:cNvPicPr>
            <a:picLocks noChangeAspect="1" noChangeArrowheads="1"/>
          </p:cNvPicPr>
          <p:nvPr/>
        </p:nvPicPr>
        <p:blipFill>
          <a:blip r:embed="rId4" cstate="print"/>
          <a:srcRect/>
          <a:stretch>
            <a:fillRect/>
          </a:stretch>
        </p:blipFill>
        <p:spPr bwMode="auto">
          <a:xfrm>
            <a:off x="539552" y="2636912"/>
            <a:ext cx="7992888" cy="3206187"/>
          </a:xfrm>
          <a:prstGeom prst="rect">
            <a:avLst/>
          </a:prstGeom>
          <a:noFill/>
          <a:ln w="9525">
            <a:noFill/>
            <a:miter lim="800000"/>
            <a:headEnd/>
            <a:tailEnd/>
          </a:ln>
        </p:spPr>
      </p:pic>
    </p:spTree>
    <p:extLst>
      <p:ext uri="{BB962C8B-B14F-4D97-AF65-F5344CB8AC3E}">
        <p14:creationId xmlns="" xmlns:p14="http://schemas.microsoft.com/office/powerpoint/2010/main" val="27403733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3271939-242B-4D08-A33A-7E310C05C550}"/>
              </a:ext>
            </a:extLst>
          </p:cNvPr>
          <p:cNvSpPr>
            <a:spLocks noGrp="1"/>
          </p:cNvSpPr>
          <p:nvPr>
            <p:ph idx="1"/>
          </p:nvPr>
        </p:nvSpPr>
        <p:spPr/>
        <p:txBody>
          <a:bodyPr>
            <a:normAutofit/>
          </a:bodyPr>
          <a:lstStyle/>
          <a:p>
            <a:pPr algn="just">
              <a:lnSpc>
                <a:spcPct val="100000"/>
              </a:lnSpc>
            </a:pPr>
            <a:r>
              <a:rPr lang="tr-TR" altLang="tr-TR" sz="2100" b="1" dirty="0"/>
              <a:t>ANNE ÖLÜM HIZI </a:t>
            </a:r>
            <a:r>
              <a:rPr lang="tr-TR" altLang="tr-TR" sz="2100" dirty="0"/>
              <a:t>= Bir toplumda belli bir zaman zarfında gebelik sırasında, doğum esnasında ve doğumdan sonraki ilk 6 hafta (42 gün) içinde ölen kadın sayısının aynı toplumda aynı süredeki canlı doğum sayısına bölümüdür.</a:t>
            </a:r>
          </a:p>
          <a:p>
            <a:pPr algn="just">
              <a:lnSpc>
                <a:spcPct val="100000"/>
              </a:lnSpc>
            </a:pPr>
            <a:endParaRPr lang="tr-TR" altLang="tr-TR" sz="2100" dirty="0"/>
          </a:p>
          <a:p>
            <a:pPr algn="just">
              <a:lnSpc>
                <a:spcPct val="100000"/>
              </a:lnSpc>
            </a:pPr>
            <a:r>
              <a:rPr lang="tr-TR" altLang="tr-TR" sz="2100" dirty="0"/>
              <a:t>100.000 canlı doğumda </a:t>
            </a:r>
          </a:p>
          <a:p>
            <a:pPr algn="just">
              <a:lnSpc>
                <a:spcPct val="100000"/>
              </a:lnSpc>
            </a:pPr>
            <a:r>
              <a:rPr lang="tr-TR" sz="2100" dirty="0"/>
              <a:t>Kaza ve tesadüfi sebeplerden kaynaklanmayan </a:t>
            </a:r>
          </a:p>
          <a:p>
            <a:pPr algn="just">
              <a:lnSpc>
                <a:spcPct val="100000"/>
              </a:lnSpc>
            </a:pPr>
            <a:r>
              <a:rPr lang="tr-TR" sz="2100" dirty="0"/>
              <a:t>Gebelik veya gebeliğin yönetimiyle ilgili olan veya bunların ağırlaştırdığı herhangi bir sebeple kadının ölmesidir</a:t>
            </a:r>
            <a:endParaRPr lang="tr-TR" altLang="tr-TR" sz="2100" dirty="0"/>
          </a:p>
          <a:p>
            <a:pPr>
              <a:lnSpc>
                <a:spcPct val="100000"/>
              </a:lnSpc>
            </a:pPr>
            <a:endParaRPr lang="tr-TR" altLang="tr-TR" sz="2100" dirty="0">
              <a:solidFill>
                <a:schemeClr val="tx2"/>
              </a:solidFill>
            </a:endParaRPr>
          </a:p>
          <a:p>
            <a:pPr>
              <a:lnSpc>
                <a:spcPct val="100000"/>
              </a:lnSpc>
            </a:pPr>
            <a:endParaRPr lang="tr-TR" sz="2100" dirty="0">
              <a:solidFill>
                <a:schemeClr val="tx2"/>
              </a:solidFill>
            </a:endParaRPr>
          </a:p>
        </p:txBody>
      </p:sp>
    </p:spTree>
    <p:extLst>
      <p:ext uri="{BB962C8B-B14F-4D97-AF65-F5344CB8AC3E}">
        <p14:creationId xmlns="" xmlns:p14="http://schemas.microsoft.com/office/powerpoint/2010/main" val="325728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a:extLst>
              <a:ext uri="{FF2B5EF4-FFF2-40B4-BE49-F238E27FC236}">
                <a16:creationId xmlns="" xmlns:a16="http://schemas.microsoft.com/office/drawing/2014/main" id="{17C2E515-2100-4B21-8FBC-2AB21A5DEEAF}"/>
              </a:ext>
            </a:extLst>
          </p:cNvPr>
          <p:cNvPicPr>
            <a:picLocks noGrp="1" noChangeAspect="1"/>
          </p:cNvPicPr>
          <p:nvPr>
            <p:ph idx="1"/>
          </p:nvPr>
        </p:nvPicPr>
        <p:blipFill rotWithShape="1">
          <a:blip r:embed="rId3" cstate="print"/>
          <a:srcRect l="1709" t="2777" r="3830" b="5176"/>
          <a:stretch/>
        </p:blipFill>
        <p:spPr>
          <a:xfrm>
            <a:off x="755576" y="332656"/>
            <a:ext cx="7862603" cy="5760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37735851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03B589E-B728-41C2-9F7E-BF7584021508}"/>
              </a:ext>
            </a:extLst>
          </p:cNvPr>
          <p:cNvSpPr>
            <a:spLocks noGrp="1"/>
          </p:cNvSpPr>
          <p:nvPr>
            <p:ph type="title"/>
          </p:nvPr>
        </p:nvSpPr>
        <p:spPr/>
        <p:txBody>
          <a:bodyPr/>
          <a:lstStyle/>
          <a:p>
            <a:endParaRPr lang="tr-TR"/>
          </a:p>
        </p:txBody>
      </p:sp>
      <p:graphicFrame>
        <p:nvGraphicFramePr>
          <p:cNvPr id="4" name="İçerik Yer Tutucusu 3">
            <a:extLst>
              <a:ext uri="{FF2B5EF4-FFF2-40B4-BE49-F238E27FC236}">
                <a16:creationId xmlns="" xmlns:a16="http://schemas.microsoft.com/office/drawing/2014/main" id="{89C64A56-DD1B-47E5-AECE-F35FA9980ADF}"/>
              </a:ext>
            </a:extLst>
          </p:cNvPr>
          <p:cNvGraphicFramePr>
            <a:graphicFrameLocks noGrp="1"/>
          </p:cNvGraphicFramePr>
          <p:nvPr>
            <p:ph idx="1"/>
          </p:nvPr>
        </p:nvGraphicFramePr>
        <p:xfrm>
          <a:off x="730703" y="1861457"/>
          <a:ext cx="7583483" cy="3727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66444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 xmlns:a16="http://schemas.microsoft.com/office/drawing/2014/main" id="{A6D88E72-4BEA-4E17-B0BE-A219E3A9C517}"/>
              </a:ext>
            </a:extLst>
          </p:cNvPr>
          <p:cNvSpPr>
            <a:spLocks noGrp="1"/>
          </p:cNvSpPr>
          <p:nvPr>
            <p:ph type="title"/>
          </p:nvPr>
        </p:nvSpPr>
        <p:spPr/>
        <p:txBody>
          <a:bodyPr anchor="ctr">
            <a:normAutofit/>
          </a:bodyPr>
          <a:lstStyle/>
          <a:p>
            <a:pPr algn="ctr"/>
            <a:r>
              <a:rPr lang="tr-TR" sz="3000" dirty="0"/>
              <a:t>Anne Ölümü</a:t>
            </a:r>
          </a:p>
        </p:txBody>
      </p:sp>
      <p:sp>
        <p:nvSpPr>
          <p:cNvPr id="5" name="İçerik Yer Tutucusu 4">
            <a:extLst>
              <a:ext uri="{FF2B5EF4-FFF2-40B4-BE49-F238E27FC236}">
                <a16:creationId xmlns="" xmlns:a16="http://schemas.microsoft.com/office/drawing/2014/main" id="{3AED7EE7-15AC-4A2D-89F9-6729D5531892}"/>
              </a:ext>
            </a:extLst>
          </p:cNvPr>
          <p:cNvSpPr>
            <a:spLocks noGrp="1"/>
          </p:cNvSpPr>
          <p:nvPr>
            <p:ph sz="half" idx="1"/>
          </p:nvPr>
        </p:nvSpPr>
        <p:spPr/>
        <p:txBody>
          <a:bodyPr>
            <a:normAutofit/>
          </a:bodyPr>
          <a:lstStyle/>
          <a:p>
            <a:pPr>
              <a:lnSpc>
                <a:spcPct val="100000"/>
              </a:lnSpc>
            </a:pPr>
            <a:r>
              <a:rPr lang="tr-TR" sz="1800" b="1" dirty="0">
                <a:solidFill>
                  <a:srgbClr val="FF0000"/>
                </a:solidFill>
              </a:rPr>
              <a:t>Doğrudan Anne Ölümü: </a:t>
            </a:r>
          </a:p>
          <a:p>
            <a:pPr>
              <a:lnSpc>
                <a:spcPct val="110000"/>
              </a:lnSpc>
              <a:spcBef>
                <a:spcPts val="0"/>
              </a:spcBef>
            </a:pPr>
            <a:r>
              <a:rPr lang="tr-TR" sz="1800" dirty="0"/>
              <a:t>Gebelik , doğum ve doğum sonrası dönemde;</a:t>
            </a:r>
          </a:p>
          <a:p>
            <a:pPr>
              <a:lnSpc>
                <a:spcPct val="110000"/>
              </a:lnSpc>
              <a:spcBef>
                <a:spcPts val="0"/>
              </a:spcBef>
            </a:pPr>
            <a:r>
              <a:rPr lang="tr-TR" sz="1800" dirty="0"/>
              <a:t>Obstetrik komplikasyonlar,</a:t>
            </a:r>
          </a:p>
          <a:p>
            <a:pPr>
              <a:lnSpc>
                <a:spcPct val="110000"/>
              </a:lnSpc>
              <a:spcBef>
                <a:spcPts val="0"/>
              </a:spcBef>
            </a:pPr>
            <a:r>
              <a:rPr lang="tr-TR" sz="1800" dirty="0"/>
              <a:t>Tıbbi müdahaleler, </a:t>
            </a:r>
          </a:p>
          <a:p>
            <a:pPr>
              <a:lnSpc>
                <a:spcPct val="110000"/>
              </a:lnSpc>
              <a:spcBef>
                <a:spcPts val="0"/>
              </a:spcBef>
            </a:pPr>
            <a:r>
              <a:rPr lang="tr-TR" sz="1800" dirty="0"/>
              <a:t>İhmaller,  </a:t>
            </a:r>
          </a:p>
          <a:p>
            <a:pPr>
              <a:lnSpc>
                <a:spcPct val="110000"/>
              </a:lnSpc>
              <a:spcBef>
                <a:spcPts val="0"/>
              </a:spcBef>
            </a:pPr>
            <a:r>
              <a:rPr lang="tr-TR" sz="1800" dirty="0"/>
              <a:t>Yanlış verilen bakım hizmeti ya da bunların birbirlerini etkilemesinden kaynaklanan ölümler</a:t>
            </a:r>
          </a:p>
        </p:txBody>
      </p:sp>
      <p:sp>
        <p:nvSpPr>
          <p:cNvPr id="6" name="İçerik Yer Tutucusu 5">
            <a:extLst>
              <a:ext uri="{FF2B5EF4-FFF2-40B4-BE49-F238E27FC236}">
                <a16:creationId xmlns="" xmlns:a16="http://schemas.microsoft.com/office/drawing/2014/main" id="{74BACFA5-E4AA-4FA9-A765-9A6169B0E328}"/>
              </a:ext>
            </a:extLst>
          </p:cNvPr>
          <p:cNvSpPr>
            <a:spLocks noGrp="1"/>
          </p:cNvSpPr>
          <p:nvPr>
            <p:ph sz="half" idx="2"/>
          </p:nvPr>
        </p:nvSpPr>
        <p:spPr/>
        <p:txBody>
          <a:bodyPr anchor="t">
            <a:normAutofit/>
          </a:bodyPr>
          <a:lstStyle/>
          <a:p>
            <a:r>
              <a:rPr lang="tr-TR" sz="2100" b="1" dirty="0"/>
              <a:t>Kanama </a:t>
            </a:r>
          </a:p>
          <a:p>
            <a:r>
              <a:rPr lang="tr-TR" sz="2100" b="1" dirty="0"/>
              <a:t>Hipertansiyon </a:t>
            </a:r>
          </a:p>
          <a:p>
            <a:r>
              <a:rPr lang="tr-TR" sz="2100" b="1" dirty="0" err="1"/>
              <a:t>Tromboemboli</a:t>
            </a:r>
            <a:r>
              <a:rPr lang="tr-TR" sz="2100" b="1" dirty="0"/>
              <a:t> </a:t>
            </a:r>
          </a:p>
          <a:p>
            <a:r>
              <a:rPr lang="tr-TR" sz="2100" b="1" dirty="0" err="1"/>
              <a:t>Distosi</a:t>
            </a:r>
            <a:r>
              <a:rPr lang="tr-TR" sz="2100" b="1" dirty="0"/>
              <a:t> </a:t>
            </a:r>
          </a:p>
          <a:p>
            <a:r>
              <a:rPr lang="tr-TR" sz="2100" b="1" dirty="0"/>
              <a:t>Enfeksiyon ve düşükler </a:t>
            </a:r>
          </a:p>
        </p:txBody>
      </p:sp>
    </p:spTree>
    <p:extLst>
      <p:ext uri="{BB962C8B-B14F-4D97-AF65-F5344CB8AC3E}">
        <p14:creationId xmlns="" xmlns:p14="http://schemas.microsoft.com/office/powerpoint/2010/main" val="25467227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 xmlns:a16="http://schemas.microsoft.com/office/drawing/2014/main" id="{A6D88E72-4BEA-4E17-B0BE-A219E3A9C517}"/>
              </a:ext>
            </a:extLst>
          </p:cNvPr>
          <p:cNvSpPr>
            <a:spLocks noGrp="1"/>
          </p:cNvSpPr>
          <p:nvPr>
            <p:ph type="title"/>
          </p:nvPr>
        </p:nvSpPr>
        <p:spPr/>
        <p:txBody>
          <a:bodyPr anchor="ctr">
            <a:normAutofit/>
          </a:bodyPr>
          <a:lstStyle/>
          <a:p>
            <a:r>
              <a:rPr lang="tr-TR" sz="3000" dirty="0"/>
              <a:t>Anne Ölümü</a:t>
            </a:r>
          </a:p>
        </p:txBody>
      </p:sp>
      <p:sp>
        <p:nvSpPr>
          <p:cNvPr id="5" name="İçerik Yer Tutucusu 4">
            <a:extLst>
              <a:ext uri="{FF2B5EF4-FFF2-40B4-BE49-F238E27FC236}">
                <a16:creationId xmlns="" xmlns:a16="http://schemas.microsoft.com/office/drawing/2014/main" id="{3AED7EE7-15AC-4A2D-89F9-6729D5531892}"/>
              </a:ext>
            </a:extLst>
          </p:cNvPr>
          <p:cNvSpPr>
            <a:spLocks noGrp="1"/>
          </p:cNvSpPr>
          <p:nvPr>
            <p:ph sz="half" idx="1"/>
          </p:nvPr>
        </p:nvSpPr>
        <p:spPr/>
        <p:txBody>
          <a:bodyPr>
            <a:normAutofit/>
          </a:bodyPr>
          <a:lstStyle/>
          <a:p>
            <a:pPr>
              <a:lnSpc>
                <a:spcPct val="100000"/>
              </a:lnSpc>
            </a:pPr>
            <a:r>
              <a:rPr lang="tr-TR" sz="1800" b="1" dirty="0">
                <a:solidFill>
                  <a:srgbClr val="0070C0"/>
                </a:solidFill>
              </a:rPr>
              <a:t>Dolaylı Anne Ölümü: </a:t>
            </a:r>
          </a:p>
          <a:p>
            <a:pPr algn="just">
              <a:lnSpc>
                <a:spcPct val="150000"/>
              </a:lnSpc>
            </a:pPr>
            <a:r>
              <a:rPr lang="tr-TR" sz="1800" dirty="0"/>
              <a:t>Gebelik öncesi var olan bir hastalığın veya hastalıkların gebelik sırasında gelişen ama obstetrik kaynaklı olmayan ancak gebeliğin fizyolojik etkilerinin şiddetlendirdiği kadın ölümleridir.</a:t>
            </a:r>
          </a:p>
        </p:txBody>
      </p:sp>
      <p:sp>
        <p:nvSpPr>
          <p:cNvPr id="6" name="İçerik Yer Tutucusu 5">
            <a:extLst>
              <a:ext uri="{FF2B5EF4-FFF2-40B4-BE49-F238E27FC236}">
                <a16:creationId xmlns="" xmlns:a16="http://schemas.microsoft.com/office/drawing/2014/main" id="{74BACFA5-E4AA-4FA9-A765-9A6169B0E328}"/>
              </a:ext>
            </a:extLst>
          </p:cNvPr>
          <p:cNvSpPr>
            <a:spLocks noGrp="1"/>
          </p:cNvSpPr>
          <p:nvPr>
            <p:ph sz="half" idx="2"/>
          </p:nvPr>
        </p:nvSpPr>
        <p:spPr/>
        <p:txBody>
          <a:bodyPr anchor="t">
            <a:normAutofit/>
          </a:bodyPr>
          <a:lstStyle/>
          <a:p>
            <a:r>
              <a:rPr lang="tr-TR" sz="2100" b="1" dirty="0" err="1"/>
              <a:t>Kardiyovasküler</a:t>
            </a:r>
            <a:r>
              <a:rPr lang="tr-TR" sz="2100" b="1" dirty="0"/>
              <a:t> sebepler  </a:t>
            </a:r>
          </a:p>
          <a:p>
            <a:r>
              <a:rPr lang="tr-TR" sz="2100" b="1" dirty="0" err="1"/>
              <a:t>Serebrovasküler</a:t>
            </a:r>
            <a:r>
              <a:rPr lang="tr-TR" sz="2100" b="1" dirty="0"/>
              <a:t> sebepler </a:t>
            </a:r>
          </a:p>
          <a:p>
            <a:r>
              <a:rPr lang="tr-TR" sz="2100" b="1" dirty="0"/>
              <a:t>Psikiyatrik bozukluklar </a:t>
            </a:r>
          </a:p>
          <a:p>
            <a:r>
              <a:rPr lang="tr-TR" sz="2100" b="1" dirty="0"/>
              <a:t>Enfeksiyonlar </a:t>
            </a:r>
          </a:p>
          <a:p>
            <a:r>
              <a:rPr lang="tr-TR" sz="2100" b="1" dirty="0" err="1"/>
              <a:t>Neoplazmlar</a:t>
            </a:r>
            <a:endParaRPr lang="tr-TR" sz="2100" b="1" dirty="0"/>
          </a:p>
        </p:txBody>
      </p:sp>
    </p:spTree>
    <p:extLst>
      <p:ext uri="{BB962C8B-B14F-4D97-AF65-F5344CB8AC3E}">
        <p14:creationId xmlns="" xmlns:p14="http://schemas.microsoft.com/office/powerpoint/2010/main" val="11132063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C097E43-CC33-4E5F-B95A-DE688F119E5A}"/>
              </a:ext>
            </a:extLst>
          </p:cNvPr>
          <p:cNvSpPr>
            <a:spLocks noGrp="1"/>
          </p:cNvSpPr>
          <p:nvPr>
            <p:ph type="title"/>
          </p:nvPr>
        </p:nvSpPr>
        <p:spPr/>
        <p:txBody>
          <a:bodyPr anchor="ctr">
            <a:normAutofit/>
          </a:bodyPr>
          <a:lstStyle/>
          <a:p>
            <a:r>
              <a:rPr lang="tr-TR" sz="2700" dirty="0"/>
              <a:t>Anne Ölümü</a:t>
            </a:r>
          </a:p>
        </p:txBody>
      </p:sp>
      <p:sp>
        <p:nvSpPr>
          <p:cNvPr id="3" name="İçerik Yer Tutucusu 2">
            <a:extLst>
              <a:ext uri="{FF2B5EF4-FFF2-40B4-BE49-F238E27FC236}">
                <a16:creationId xmlns="" xmlns:a16="http://schemas.microsoft.com/office/drawing/2014/main" id="{5C98D93B-177C-476A-B1C7-F47A4E1902D6}"/>
              </a:ext>
            </a:extLst>
          </p:cNvPr>
          <p:cNvSpPr>
            <a:spLocks noGrp="1"/>
          </p:cNvSpPr>
          <p:nvPr>
            <p:ph sz="half" idx="1"/>
          </p:nvPr>
        </p:nvSpPr>
        <p:spPr/>
        <p:txBody>
          <a:bodyPr>
            <a:normAutofit/>
          </a:bodyPr>
          <a:lstStyle/>
          <a:p>
            <a:pPr>
              <a:lnSpc>
                <a:spcPct val="100000"/>
              </a:lnSpc>
            </a:pPr>
            <a:r>
              <a:rPr lang="tr-TR" sz="1800" b="1" dirty="0">
                <a:solidFill>
                  <a:srgbClr val="FF0000"/>
                </a:solidFill>
              </a:rPr>
              <a:t>Geç Anne Ölümü: </a:t>
            </a:r>
          </a:p>
          <a:p>
            <a:pPr>
              <a:lnSpc>
                <a:spcPct val="100000"/>
              </a:lnSpc>
            </a:pPr>
            <a:r>
              <a:rPr lang="tr-TR" sz="1800" dirty="0"/>
              <a:t>Doğumdan veya isteyerek ve kendiliğinden düşüklerden sonra 42.gün ile bir yıla kadar olan zaman diliminde doğrudan veya dolaylı nedenlerle meydana gelen ölümlerdir.</a:t>
            </a:r>
          </a:p>
        </p:txBody>
      </p:sp>
      <p:sp>
        <p:nvSpPr>
          <p:cNvPr id="4" name="İçerik Yer Tutucusu 3">
            <a:extLst>
              <a:ext uri="{FF2B5EF4-FFF2-40B4-BE49-F238E27FC236}">
                <a16:creationId xmlns="" xmlns:a16="http://schemas.microsoft.com/office/drawing/2014/main" id="{11B3912E-7C05-4E04-ACD1-55E5C0DE307D}"/>
              </a:ext>
            </a:extLst>
          </p:cNvPr>
          <p:cNvSpPr>
            <a:spLocks noGrp="1"/>
          </p:cNvSpPr>
          <p:nvPr>
            <p:ph sz="half" idx="2"/>
          </p:nvPr>
        </p:nvSpPr>
        <p:spPr/>
        <p:txBody>
          <a:bodyPr>
            <a:normAutofit/>
          </a:bodyPr>
          <a:lstStyle/>
          <a:p>
            <a:pPr>
              <a:lnSpc>
                <a:spcPct val="100000"/>
              </a:lnSpc>
            </a:pPr>
            <a:r>
              <a:rPr lang="tr-TR" sz="1800" b="1" dirty="0">
                <a:solidFill>
                  <a:srgbClr val="7030A0"/>
                </a:solidFill>
              </a:rPr>
              <a:t>Tesadüfî Ölümler: </a:t>
            </a:r>
          </a:p>
          <a:p>
            <a:r>
              <a:rPr lang="tr-TR" sz="1800" dirty="0"/>
              <a:t>Gebelik, doğum, doğum sonrası 42 gün içerisinde meydana gelen doğrudan ve dolaylı obstetrik nedenlere bağlı olmayan (gebeliğin herhangi bir etkisine bağlı olmayan) ölümlerdir.  </a:t>
            </a:r>
          </a:p>
          <a:p>
            <a:pPr marL="0" indent="0">
              <a:buNone/>
            </a:pPr>
            <a:r>
              <a:rPr lang="tr-TR" sz="1800" dirty="0"/>
              <a:t>(Ör; kazalar, intihar, zehirlenmeler vb.) </a:t>
            </a:r>
          </a:p>
        </p:txBody>
      </p:sp>
    </p:spTree>
    <p:extLst>
      <p:ext uri="{BB962C8B-B14F-4D97-AF65-F5344CB8AC3E}">
        <p14:creationId xmlns="" xmlns:p14="http://schemas.microsoft.com/office/powerpoint/2010/main" val="21147034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4962F9B-D122-4345-AD91-6B62B76D84DA}"/>
              </a:ext>
            </a:extLst>
          </p:cNvPr>
          <p:cNvSpPr>
            <a:spLocks noGrp="1"/>
          </p:cNvSpPr>
          <p:nvPr>
            <p:ph type="title"/>
          </p:nvPr>
        </p:nvSpPr>
        <p:spPr/>
        <p:txBody>
          <a:bodyPr anchor="ctr">
            <a:normAutofit/>
          </a:bodyPr>
          <a:lstStyle/>
          <a:p>
            <a:pPr algn="ctr"/>
            <a:r>
              <a:rPr lang="tr-TR" sz="3600" dirty="0"/>
              <a:t>Anne ölümü</a:t>
            </a:r>
          </a:p>
        </p:txBody>
      </p:sp>
      <p:sp>
        <p:nvSpPr>
          <p:cNvPr id="3" name="İçerik Yer Tutucusu 2">
            <a:extLst>
              <a:ext uri="{FF2B5EF4-FFF2-40B4-BE49-F238E27FC236}">
                <a16:creationId xmlns="" xmlns:a16="http://schemas.microsoft.com/office/drawing/2014/main" id="{85B79DB1-BA21-47DF-956D-EB12B5865167}"/>
              </a:ext>
            </a:extLst>
          </p:cNvPr>
          <p:cNvSpPr>
            <a:spLocks noGrp="1"/>
          </p:cNvSpPr>
          <p:nvPr>
            <p:ph idx="1"/>
          </p:nvPr>
        </p:nvSpPr>
        <p:spPr>
          <a:xfrm>
            <a:off x="457200" y="1916832"/>
            <a:ext cx="8229600" cy="4209331"/>
          </a:xfrm>
        </p:spPr>
        <p:txBody>
          <a:bodyPr>
            <a:normAutofit/>
          </a:bodyPr>
          <a:lstStyle/>
          <a:p>
            <a:r>
              <a:rPr lang="tr-TR" sz="2400" dirty="0"/>
              <a:t>Anne ölüm oranları ülkelerin en önemli sağlık ve GELİŞMİŞLİK göstergelerinden biridir .</a:t>
            </a:r>
          </a:p>
          <a:p>
            <a:endParaRPr lang="tr-TR" sz="2400" dirty="0"/>
          </a:p>
          <a:p>
            <a:r>
              <a:rPr lang="tr-TR" sz="2400" dirty="0"/>
              <a:t>Annelerin yaşama hakkının engellenmesi İNSAN HAKLARI İHLALİ olarak kabul edilmiştir</a:t>
            </a:r>
          </a:p>
        </p:txBody>
      </p:sp>
    </p:spTree>
    <p:extLst>
      <p:ext uri="{BB962C8B-B14F-4D97-AF65-F5344CB8AC3E}">
        <p14:creationId xmlns="" xmlns:p14="http://schemas.microsoft.com/office/powerpoint/2010/main" val="1385287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a:extLst>
              <a:ext uri="{FF2B5EF4-FFF2-40B4-BE49-F238E27FC236}">
                <a16:creationId xmlns="" xmlns:a16="http://schemas.microsoft.com/office/drawing/2014/main" id="{0FB87505-372C-4325-B4E2-56B07FD5E70F}"/>
              </a:ext>
            </a:extLst>
          </p:cNvPr>
          <p:cNvPicPr>
            <a:picLocks noChangeAspect="1" noChangeArrowheads="1"/>
          </p:cNvPicPr>
          <p:nvPr/>
        </p:nvPicPr>
        <p:blipFill>
          <a:blip r:embed="rId2" cstate="print"/>
          <a:srcRect/>
          <a:stretch>
            <a:fillRect/>
          </a:stretch>
        </p:blipFill>
        <p:spPr bwMode="auto">
          <a:xfrm>
            <a:off x="363141" y="951310"/>
            <a:ext cx="7329488" cy="49303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41507864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Başlık">
            <a:extLst>
              <a:ext uri="{FF2B5EF4-FFF2-40B4-BE49-F238E27FC236}">
                <a16:creationId xmlns="" xmlns:a16="http://schemas.microsoft.com/office/drawing/2014/main" id="{32462D79-67F0-427F-99D2-D7956FE71740}"/>
              </a:ext>
            </a:extLst>
          </p:cNvPr>
          <p:cNvSpPr>
            <a:spLocks noGrp="1"/>
          </p:cNvSpPr>
          <p:nvPr>
            <p:ph type="title"/>
          </p:nvPr>
        </p:nvSpPr>
        <p:spPr/>
        <p:txBody>
          <a:bodyPr anchor="ctr"/>
          <a:lstStyle/>
          <a:p>
            <a:r>
              <a:rPr lang="tr-TR" altLang="tr-TR" dirty="0">
                <a:solidFill>
                  <a:schemeClr val="tx2"/>
                </a:solidFill>
              </a:rPr>
              <a:t>Genelgenin içeriği;</a:t>
            </a:r>
          </a:p>
        </p:txBody>
      </p:sp>
      <p:sp>
        <p:nvSpPr>
          <p:cNvPr id="86019" name="2 İçerik Yer Tutucusu">
            <a:extLst>
              <a:ext uri="{FF2B5EF4-FFF2-40B4-BE49-F238E27FC236}">
                <a16:creationId xmlns="" xmlns:a16="http://schemas.microsoft.com/office/drawing/2014/main" id="{DC305CC5-5336-4FD5-8DF5-CE7D7C9B6E28}"/>
              </a:ext>
            </a:extLst>
          </p:cNvPr>
          <p:cNvSpPr>
            <a:spLocks noGrp="1"/>
          </p:cNvSpPr>
          <p:nvPr>
            <p:ph idx="1"/>
          </p:nvPr>
        </p:nvSpPr>
        <p:spPr/>
        <p:txBody>
          <a:bodyPr>
            <a:normAutofit/>
          </a:bodyPr>
          <a:lstStyle/>
          <a:p>
            <a:r>
              <a:rPr lang="tr-TR" altLang="tr-TR" sz="1800" b="1" dirty="0">
                <a:solidFill>
                  <a:schemeClr val="tx2"/>
                </a:solidFill>
              </a:rPr>
              <a:t>2005 </a:t>
            </a:r>
            <a:r>
              <a:rPr lang="tr-TR" altLang="tr-TR" sz="1800" dirty="0">
                <a:solidFill>
                  <a:schemeClr val="tx2"/>
                </a:solidFill>
              </a:rPr>
              <a:t>Ulusal Anne Ölümleri Çalışmasına göre ülkemizde anne ölüm oranı yüz binde </a:t>
            </a:r>
            <a:r>
              <a:rPr lang="tr-TR" altLang="tr-TR" sz="1800" b="1" dirty="0">
                <a:solidFill>
                  <a:schemeClr val="tx2"/>
                </a:solidFill>
              </a:rPr>
              <a:t>28,5’</a:t>
            </a:r>
            <a:r>
              <a:rPr lang="tr-TR" altLang="tr-TR" sz="1800" dirty="0">
                <a:solidFill>
                  <a:schemeClr val="tx2"/>
                </a:solidFill>
              </a:rPr>
              <a:t>tur. </a:t>
            </a:r>
          </a:p>
          <a:p>
            <a:r>
              <a:rPr lang="tr-TR" altLang="tr-TR" sz="1800" dirty="0">
                <a:solidFill>
                  <a:schemeClr val="tx2"/>
                </a:solidFill>
              </a:rPr>
              <a:t>Anne ölüm nedenleri incelendiğinde ölümlerin </a:t>
            </a:r>
            <a:r>
              <a:rPr lang="tr-TR" altLang="tr-TR" sz="1800" b="1" dirty="0">
                <a:solidFill>
                  <a:srgbClr val="FF0000"/>
                </a:solidFill>
              </a:rPr>
              <a:t>%78,8’i doğrudan</a:t>
            </a:r>
            <a:r>
              <a:rPr lang="tr-TR" altLang="tr-TR" sz="1800" dirty="0">
                <a:solidFill>
                  <a:schemeClr val="tx2"/>
                </a:solidFill>
              </a:rPr>
              <a:t>, </a:t>
            </a:r>
            <a:r>
              <a:rPr lang="tr-TR" altLang="tr-TR" sz="1800" b="1" dirty="0">
                <a:solidFill>
                  <a:srgbClr val="0070C0"/>
                </a:solidFill>
              </a:rPr>
              <a:t>%21,2’si ise dolaylı </a:t>
            </a:r>
            <a:r>
              <a:rPr lang="tr-TR" altLang="tr-TR" sz="1800" dirty="0">
                <a:solidFill>
                  <a:schemeClr val="tx2"/>
                </a:solidFill>
              </a:rPr>
              <a:t>nedenlerden meydana gelmektedir. </a:t>
            </a:r>
          </a:p>
          <a:p>
            <a:endParaRPr lang="tr-TR" altLang="tr-TR" dirty="0">
              <a:solidFill>
                <a:schemeClr val="tx2"/>
              </a:solidFill>
            </a:endParaRPr>
          </a:p>
          <a:p>
            <a:pPr lvl="1"/>
            <a:r>
              <a:rPr lang="tr-TR" altLang="tr-TR" sz="1350" dirty="0">
                <a:solidFill>
                  <a:schemeClr val="tx2"/>
                </a:solidFill>
              </a:rPr>
              <a:t>Doğrudan nedenlerin içinde kanamalar (</a:t>
            </a:r>
            <a:r>
              <a:rPr lang="tr-TR" altLang="tr-TR" sz="1350" dirty="0" err="1">
                <a:solidFill>
                  <a:schemeClr val="tx2"/>
                </a:solidFill>
              </a:rPr>
              <a:t>ante</a:t>
            </a:r>
            <a:r>
              <a:rPr lang="tr-TR" altLang="tr-TR" sz="1350" dirty="0">
                <a:solidFill>
                  <a:schemeClr val="tx2"/>
                </a:solidFill>
              </a:rPr>
              <a:t>-, </a:t>
            </a:r>
            <a:r>
              <a:rPr lang="tr-TR" altLang="tr-TR" sz="1350" dirty="0" err="1">
                <a:solidFill>
                  <a:schemeClr val="tx2"/>
                </a:solidFill>
              </a:rPr>
              <a:t>intra</a:t>
            </a:r>
            <a:r>
              <a:rPr lang="tr-TR" altLang="tr-TR" sz="1350" dirty="0">
                <a:solidFill>
                  <a:schemeClr val="tx2"/>
                </a:solidFill>
              </a:rPr>
              <a:t>-, </a:t>
            </a:r>
            <a:r>
              <a:rPr lang="tr-TR" altLang="tr-TR" sz="1350" dirty="0" err="1">
                <a:solidFill>
                  <a:schemeClr val="tx2"/>
                </a:solidFill>
              </a:rPr>
              <a:t>postpartum</a:t>
            </a:r>
            <a:r>
              <a:rPr lang="tr-TR" altLang="tr-TR" sz="1350" dirty="0">
                <a:solidFill>
                  <a:schemeClr val="tx2"/>
                </a:solidFill>
              </a:rPr>
              <a:t> dönemler) %24.9 oranı ile birinci sırada yer almaktadır. Kanamaları, % 18,4 oranı ile </a:t>
            </a:r>
            <a:r>
              <a:rPr lang="tr-TR" altLang="tr-TR" sz="1350" dirty="0" err="1">
                <a:solidFill>
                  <a:schemeClr val="tx2"/>
                </a:solidFill>
              </a:rPr>
              <a:t>hipertansif</a:t>
            </a:r>
            <a:r>
              <a:rPr lang="tr-TR" altLang="tr-TR" sz="1350" dirty="0">
                <a:solidFill>
                  <a:schemeClr val="tx2"/>
                </a:solidFill>
              </a:rPr>
              <a:t> bozukluklar, %15,7 ile </a:t>
            </a:r>
            <a:r>
              <a:rPr lang="tr-TR" altLang="tr-TR" sz="1350" dirty="0" err="1">
                <a:solidFill>
                  <a:schemeClr val="tx2"/>
                </a:solidFill>
              </a:rPr>
              <a:t>emboli</a:t>
            </a:r>
            <a:r>
              <a:rPr lang="tr-TR" altLang="tr-TR" sz="1350" dirty="0">
                <a:solidFill>
                  <a:schemeClr val="tx2"/>
                </a:solidFill>
              </a:rPr>
              <a:t>, </a:t>
            </a:r>
            <a:r>
              <a:rPr lang="tr-TR" altLang="tr-TR" sz="1350" dirty="0" err="1">
                <a:solidFill>
                  <a:schemeClr val="tx2"/>
                </a:solidFill>
              </a:rPr>
              <a:t>uterus</a:t>
            </a:r>
            <a:r>
              <a:rPr lang="tr-TR" altLang="tr-TR" sz="1350" dirty="0">
                <a:solidFill>
                  <a:schemeClr val="tx2"/>
                </a:solidFill>
              </a:rPr>
              <a:t> </a:t>
            </a:r>
            <a:r>
              <a:rPr lang="tr-TR" altLang="tr-TR" sz="1350" dirty="0" err="1">
                <a:solidFill>
                  <a:schemeClr val="tx2"/>
                </a:solidFill>
              </a:rPr>
              <a:t>rüptürü</a:t>
            </a:r>
            <a:r>
              <a:rPr lang="tr-TR" altLang="tr-TR" sz="1350" dirty="0">
                <a:solidFill>
                  <a:schemeClr val="tx2"/>
                </a:solidFill>
              </a:rPr>
              <a:t> ve cerrahi komplikasyonların yer aldığı diğer doğrudan nedenler ve % 4.6 ile enfeksiyonlar izlemektedir. </a:t>
            </a:r>
          </a:p>
          <a:p>
            <a:pPr lvl="1"/>
            <a:r>
              <a:rPr lang="tr-TR" altLang="tr-TR" sz="1350" dirty="0">
                <a:solidFill>
                  <a:schemeClr val="tx2"/>
                </a:solidFill>
              </a:rPr>
              <a:t>Dolaylı anne ölümleri nedenleri arasında dolaşım sistemi (</a:t>
            </a:r>
            <a:r>
              <a:rPr lang="tr-TR" altLang="tr-TR" sz="1350" dirty="0" err="1">
                <a:solidFill>
                  <a:schemeClr val="tx2"/>
                </a:solidFill>
              </a:rPr>
              <a:t>kardiyovasküler</a:t>
            </a:r>
            <a:r>
              <a:rPr lang="tr-TR" altLang="tr-TR" sz="1350" dirty="0">
                <a:solidFill>
                  <a:schemeClr val="tx2"/>
                </a:solidFill>
              </a:rPr>
              <a:t> ve </a:t>
            </a:r>
            <a:r>
              <a:rPr lang="tr-TR" altLang="tr-TR" sz="1350" dirty="0" err="1">
                <a:solidFill>
                  <a:schemeClr val="tx2"/>
                </a:solidFill>
              </a:rPr>
              <a:t>serebrovasküler</a:t>
            </a:r>
            <a:r>
              <a:rPr lang="tr-TR" altLang="tr-TR" sz="1350" dirty="0">
                <a:solidFill>
                  <a:schemeClr val="tx2"/>
                </a:solidFill>
              </a:rPr>
              <a:t>) hastalıkları en büyük paya sahiptir (%10,2). </a:t>
            </a:r>
          </a:p>
        </p:txBody>
      </p:sp>
    </p:spTree>
    <p:extLst>
      <p:ext uri="{BB962C8B-B14F-4D97-AF65-F5344CB8AC3E}">
        <p14:creationId xmlns="" xmlns:p14="http://schemas.microsoft.com/office/powerpoint/2010/main" val="2693662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Başlık">
            <a:extLst>
              <a:ext uri="{FF2B5EF4-FFF2-40B4-BE49-F238E27FC236}">
                <a16:creationId xmlns="" xmlns:a16="http://schemas.microsoft.com/office/drawing/2014/main" id="{C58E1AAB-1A70-4807-9ED1-131CBCBD72F7}"/>
              </a:ext>
            </a:extLst>
          </p:cNvPr>
          <p:cNvSpPr>
            <a:spLocks noGrp="1"/>
          </p:cNvSpPr>
          <p:nvPr>
            <p:ph type="title"/>
          </p:nvPr>
        </p:nvSpPr>
        <p:spPr/>
        <p:txBody>
          <a:bodyPr anchor="ctr">
            <a:normAutofit/>
          </a:bodyPr>
          <a:lstStyle/>
          <a:p>
            <a:r>
              <a:rPr lang="tr-TR" altLang="tr-TR" sz="2400" dirty="0"/>
              <a:t>Dünya Sağlık Örgütü tarafından belirlenen</a:t>
            </a:r>
            <a:br>
              <a:rPr lang="tr-TR" altLang="tr-TR" sz="2400" dirty="0"/>
            </a:br>
            <a:r>
              <a:rPr lang="tr-TR" altLang="tr-TR" sz="2400" dirty="0"/>
              <a:t>3 gecikme modeli</a:t>
            </a:r>
          </a:p>
        </p:txBody>
      </p:sp>
      <p:sp>
        <p:nvSpPr>
          <p:cNvPr id="3" name="2 İçerik Yer Tutucusu">
            <a:extLst>
              <a:ext uri="{FF2B5EF4-FFF2-40B4-BE49-F238E27FC236}">
                <a16:creationId xmlns="" xmlns:a16="http://schemas.microsoft.com/office/drawing/2014/main" id="{2CE29B1F-D204-4998-99DF-1A326DD87BC0}"/>
              </a:ext>
            </a:extLst>
          </p:cNvPr>
          <p:cNvSpPr>
            <a:spLocks noGrp="1"/>
          </p:cNvSpPr>
          <p:nvPr>
            <p:ph idx="1"/>
          </p:nvPr>
        </p:nvSpPr>
        <p:spPr/>
        <p:txBody>
          <a:bodyPr>
            <a:normAutofit/>
          </a:bodyPr>
          <a:lstStyle/>
          <a:p>
            <a:pPr>
              <a:lnSpc>
                <a:spcPct val="110000"/>
              </a:lnSpc>
              <a:defRPr/>
            </a:pPr>
            <a:r>
              <a:rPr lang="tr-TR" sz="1800" b="1" dirty="0"/>
              <a:t>Birinci gecikme; hizmeti almaya karar vermede yaşanan gecikmedir</a:t>
            </a:r>
            <a:r>
              <a:rPr lang="tr-TR" sz="1800" dirty="0"/>
              <a:t>. Kadının statüsünün düşüklüğü, tehlike işaretleri ve bulguları konusunda yeterli bilgi sahibi olmaması, yanlış inanışlar gibi pek çok neden birinci gecikmeye yol açmaktadır.</a:t>
            </a:r>
          </a:p>
          <a:p>
            <a:pPr>
              <a:lnSpc>
                <a:spcPct val="110000"/>
              </a:lnSpc>
              <a:defRPr/>
            </a:pPr>
            <a:r>
              <a:rPr lang="tr-TR" sz="1800" b="1" dirty="0"/>
              <a:t>İkinci gecikme; hizmete ulaşmada yaşanan gecikmedir</a:t>
            </a:r>
            <a:r>
              <a:rPr lang="tr-TR" sz="1800" dirty="0"/>
              <a:t>. Ulaşımla ilgili sorunlar, ekonomik yetersizlikler ve yerel sağlık kuruluşlarının sayısının azlığı bu gecikme modeline yol açabilen nedenlerden bazılarıdır.</a:t>
            </a:r>
          </a:p>
          <a:p>
            <a:pPr>
              <a:lnSpc>
                <a:spcPct val="110000"/>
              </a:lnSpc>
              <a:defRPr/>
            </a:pPr>
            <a:r>
              <a:rPr lang="tr-TR" sz="1800" b="1" dirty="0"/>
              <a:t>Üçüncü gecikme; sağlık kuruluşunda uygun hizmet almada yaşanan gecikmedir. </a:t>
            </a:r>
            <a:r>
              <a:rPr lang="tr-TR" sz="1800" dirty="0"/>
              <a:t>Malzeme, personel eksikliği-eğitimsizliği ve hizmet sunucuların kapasite eksikliği gibi nedenler kaynaklı olabilir.</a:t>
            </a:r>
          </a:p>
        </p:txBody>
      </p:sp>
    </p:spTree>
    <p:extLst>
      <p:ext uri="{BB962C8B-B14F-4D97-AF65-F5344CB8AC3E}">
        <p14:creationId xmlns="" xmlns:p14="http://schemas.microsoft.com/office/powerpoint/2010/main" val="24294680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Başlık">
            <a:extLst>
              <a:ext uri="{FF2B5EF4-FFF2-40B4-BE49-F238E27FC236}">
                <a16:creationId xmlns="" xmlns:a16="http://schemas.microsoft.com/office/drawing/2014/main" id="{2A9A6DA0-B30B-48F5-939B-5EE430199BF8}"/>
              </a:ext>
            </a:extLst>
          </p:cNvPr>
          <p:cNvSpPr>
            <a:spLocks noGrp="1"/>
          </p:cNvSpPr>
          <p:nvPr>
            <p:ph type="title"/>
          </p:nvPr>
        </p:nvSpPr>
        <p:spPr/>
        <p:txBody>
          <a:bodyPr anchor="ctr"/>
          <a:lstStyle/>
          <a:p>
            <a:r>
              <a:rPr lang="tr-TR" altLang="tr-TR" sz="2400" dirty="0"/>
              <a:t>Anne ve bebek sağlığını korumak, anne ve bebek ölümlerini en aza indirmek için:</a:t>
            </a:r>
          </a:p>
        </p:txBody>
      </p:sp>
      <p:sp>
        <p:nvSpPr>
          <p:cNvPr id="90115" name="2 İçerik Yer Tutucusu">
            <a:extLst>
              <a:ext uri="{FF2B5EF4-FFF2-40B4-BE49-F238E27FC236}">
                <a16:creationId xmlns="" xmlns:a16="http://schemas.microsoft.com/office/drawing/2014/main" id="{39CA4DCE-E66A-42A5-99B3-6C117FC19C6C}"/>
              </a:ext>
            </a:extLst>
          </p:cNvPr>
          <p:cNvSpPr>
            <a:spLocks noGrp="1"/>
          </p:cNvSpPr>
          <p:nvPr>
            <p:ph idx="1"/>
          </p:nvPr>
        </p:nvSpPr>
        <p:spPr/>
        <p:txBody>
          <a:bodyPr anchor="ctr">
            <a:normAutofit/>
          </a:bodyPr>
          <a:lstStyle/>
          <a:p>
            <a:pPr>
              <a:buFont typeface="+mj-lt"/>
              <a:buAutoNum type="arabicPeriod"/>
            </a:pPr>
            <a:r>
              <a:rPr lang="tr-TR" altLang="tr-TR" sz="1800" dirty="0"/>
              <a:t>Doğum öncesi bakım yönetim rehberine göre izlenen </a:t>
            </a:r>
            <a:r>
              <a:rPr lang="tr-TR" altLang="tr-TR" sz="1800" dirty="0">
                <a:solidFill>
                  <a:srgbClr val="FF0000"/>
                </a:solidFill>
              </a:rPr>
              <a:t>her gebenin doğumunun hastanede</a:t>
            </a:r>
            <a:r>
              <a:rPr lang="tr-TR" altLang="tr-TR" sz="1800" dirty="0"/>
              <a:t> gerçekleşmesi sağlanmalıdır.</a:t>
            </a:r>
          </a:p>
          <a:p>
            <a:pPr>
              <a:buFont typeface="+mj-lt"/>
              <a:buAutoNum type="arabicPeriod"/>
            </a:pPr>
            <a:r>
              <a:rPr lang="tr-TR" altLang="tr-TR" sz="1800" dirty="0"/>
              <a:t>Tıbbi yönden uygun olan her gebeye </a:t>
            </a:r>
            <a:r>
              <a:rPr lang="tr-TR" altLang="tr-TR" sz="1800" dirty="0">
                <a:solidFill>
                  <a:srgbClr val="FF0000"/>
                </a:solidFill>
              </a:rPr>
              <a:t>normal doğum şansı verilmeli</a:t>
            </a:r>
            <a:r>
              <a:rPr lang="tr-TR" altLang="tr-TR" sz="1800" dirty="0"/>
              <a:t>dir.</a:t>
            </a:r>
          </a:p>
          <a:p>
            <a:pPr>
              <a:buFont typeface="+mj-lt"/>
              <a:buAutoNum type="arabicPeriod"/>
            </a:pPr>
            <a:r>
              <a:rPr lang="tr-TR" altLang="tr-TR" sz="1800" dirty="0"/>
              <a:t>Doğum yöntemi, </a:t>
            </a:r>
            <a:r>
              <a:rPr lang="tr-TR" altLang="tr-TR" sz="1800" dirty="0">
                <a:solidFill>
                  <a:srgbClr val="FF0000"/>
                </a:solidFill>
              </a:rPr>
              <a:t>Doğum Eylemi Yönetim Rehberi </a:t>
            </a:r>
            <a:r>
              <a:rPr lang="tr-TR" altLang="tr-TR" sz="1800" dirty="0"/>
              <a:t>doğrultusunda belirlenmelidir.                                                </a:t>
            </a:r>
          </a:p>
          <a:p>
            <a:pPr>
              <a:buFont typeface="+mj-lt"/>
              <a:buAutoNum type="arabicPeriod"/>
            </a:pPr>
            <a:r>
              <a:rPr lang="tr-TR" altLang="tr-TR" sz="1800" dirty="0"/>
              <a:t>Doğum sonrası komplikasyon gelişmeyen vakalar için </a:t>
            </a:r>
            <a:r>
              <a:rPr lang="tr-TR" altLang="tr-TR" sz="1800" dirty="0">
                <a:solidFill>
                  <a:srgbClr val="FF0000"/>
                </a:solidFill>
              </a:rPr>
              <a:t>vajinal</a:t>
            </a:r>
            <a:r>
              <a:rPr lang="tr-TR" altLang="tr-TR" sz="1800" dirty="0"/>
              <a:t> doğumdan sonra </a:t>
            </a:r>
            <a:r>
              <a:rPr lang="tr-TR" altLang="tr-TR" sz="1800" b="1" dirty="0">
                <a:solidFill>
                  <a:srgbClr val="FF0000"/>
                </a:solidFill>
              </a:rPr>
              <a:t>en </a:t>
            </a:r>
            <a:r>
              <a:rPr lang="tr-TR" altLang="tr-TR" sz="1800" dirty="0">
                <a:solidFill>
                  <a:srgbClr val="FF0000"/>
                </a:solidFill>
              </a:rPr>
              <a:t>az 24 saat</a:t>
            </a:r>
            <a:r>
              <a:rPr lang="tr-TR" altLang="tr-TR" sz="1800" dirty="0"/>
              <a:t>, </a:t>
            </a:r>
            <a:r>
              <a:rPr lang="tr-TR" altLang="tr-TR" sz="1800" dirty="0">
                <a:solidFill>
                  <a:srgbClr val="FF0000"/>
                </a:solidFill>
              </a:rPr>
              <a:t>sezaryen</a:t>
            </a:r>
            <a:r>
              <a:rPr lang="tr-TR" altLang="tr-TR" sz="1800" dirty="0"/>
              <a:t> ile doğumdan sonra ise en az </a:t>
            </a:r>
            <a:r>
              <a:rPr lang="tr-TR" altLang="tr-TR" sz="1800" dirty="0">
                <a:solidFill>
                  <a:srgbClr val="FF0000"/>
                </a:solidFill>
              </a:rPr>
              <a:t>48 saat loğusa ve yeni doğanın hastanede kalma</a:t>
            </a:r>
            <a:r>
              <a:rPr lang="tr-TR" altLang="tr-TR" sz="1800" dirty="0"/>
              <a:t>sı sağlanmalıdır.</a:t>
            </a:r>
          </a:p>
        </p:txBody>
      </p:sp>
    </p:spTree>
    <p:extLst>
      <p:ext uri="{BB962C8B-B14F-4D97-AF65-F5344CB8AC3E}">
        <p14:creationId xmlns="" xmlns:p14="http://schemas.microsoft.com/office/powerpoint/2010/main" val="42461409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Başlık">
            <a:extLst>
              <a:ext uri="{FF2B5EF4-FFF2-40B4-BE49-F238E27FC236}">
                <a16:creationId xmlns="" xmlns:a16="http://schemas.microsoft.com/office/drawing/2014/main" id="{3AD752A2-EF17-4DD7-93D9-0FA008611FC0}"/>
              </a:ext>
            </a:extLst>
          </p:cNvPr>
          <p:cNvSpPr>
            <a:spLocks noGrp="1"/>
          </p:cNvSpPr>
          <p:nvPr>
            <p:ph type="title"/>
          </p:nvPr>
        </p:nvSpPr>
        <p:spPr/>
        <p:txBody>
          <a:bodyPr anchor="ctr"/>
          <a:lstStyle/>
          <a:p>
            <a:r>
              <a:rPr lang="tr-TR" altLang="tr-TR" sz="2400" dirty="0"/>
              <a:t>Anne ve bebek sağlığını korumak, anne ve bebek ölümlerini en aza indirmek için:</a:t>
            </a:r>
          </a:p>
        </p:txBody>
      </p:sp>
      <p:sp>
        <p:nvSpPr>
          <p:cNvPr id="91139" name="2 İçerik Yer Tutucusu">
            <a:extLst>
              <a:ext uri="{FF2B5EF4-FFF2-40B4-BE49-F238E27FC236}">
                <a16:creationId xmlns="" xmlns:a16="http://schemas.microsoft.com/office/drawing/2014/main" id="{8BC93FDF-0BCE-486D-B467-E02C428D9451}"/>
              </a:ext>
            </a:extLst>
          </p:cNvPr>
          <p:cNvSpPr>
            <a:spLocks noGrp="1"/>
          </p:cNvSpPr>
          <p:nvPr>
            <p:ph idx="1"/>
          </p:nvPr>
        </p:nvSpPr>
        <p:spPr/>
        <p:txBody>
          <a:bodyPr>
            <a:normAutofit/>
          </a:bodyPr>
          <a:lstStyle/>
          <a:p>
            <a:pPr>
              <a:buFont typeface="+mj-lt"/>
              <a:buAutoNum type="arabicPeriod" startAt="5"/>
            </a:pPr>
            <a:r>
              <a:rPr lang="tr-TR" altLang="tr-TR" sz="1800" dirty="0"/>
              <a:t>İlinizdeki her loğusa </a:t>
            </a:r>
            <a:r>
              <a:rPr lang="tr-TR" altLang="tr-TR" sz="1800" dirty="0">
                <a:solidFill>
                  <a:srgbClr val="FF0000"/>
                </a:solidFill>
              </a:rPr>
              <a:t>Doğum Sonu Bakım Yönetim Rehberi </a:t>
            </a:r>
            <a:r>
              <a:rPr lang="tr-TR" altLang="tr-TR" sz="1800" dirty="0"/>
              <a:t>doğrultusunda izlenmelidir.</a:t>
            </a:r>
          </a:p>
          <a:p>
            <a:pPr>
              <a:buFont typeface="+mj-lt"/>
              <a:buAutoNum type="arabicPeriod" startAt="5"/>
            </a:pPr>
            <a:r>
              <a:rPr lang="tr-TR" altLang="tr-TR" sz="1800" dirty="0"/>
              <a:t>Karşılaşılan acil obstetrik vakaya </a:t>
            </a:r>
            <a:r>
              <a:rPr lang="tr-TR" altLang="tr-TR" sz="1800" dirty="0">
                <a:solidFill>
                  <a:srgbClr val="FF0000"/>
                </a:solidFill>
              </a:rPr>
              <a:t>Acil Obstetrik Bakım Yönetim </a:t>
            </a:r>
            <a:r>
              <a:rPr lang="tr-TR" altLang="tr-TR" sz="1800" dirty="0"/>
              <a:t>Rehberine göre mevcut koşullarda yapılabilecek en uygun ve doğru müdahalenin yapılması, gerektiğinde vakanın durumuna göre ilk müdahaleden sonra acil obstetrik bakım sevk sistemine göre uygun olan sağlık kuruluşuna sevk edilmelidir.</a:t>
            </a:r>
          </a:p>
          <a:p>
            <a:pPr>
              <a:buFont typeface="+mj-lt"/>
              <a:buAutoNum type="arabicPeriod" startAt="5"/>
            </a:pPr>
            <a:r>
              <a:rPr lang="tr-TR" altLang="tr-TR" sz="1800" dirty="0"/>
              <a:t>İlinizde doğum öncesi, doğum, doğum sonu bakım hizmetlerini veren </a:t>
            </a:r>
            <a:r>
              <a:rPr lang="tr-TR" altLang="tr-TR" sz="1800" dirty="0">
                <a:solidFill>
                  <a:srgbClr val="FF0000"/>
                </a:solidFill>
              </a:rPr>
              <a:t>tüm sağlık kuruluşu personeli (kamu, özel, üniversite </a:t>
            </a:r>
            <a:r>
              <a:rPr lang="tr-TR" altLang="tr-TR" sz="1800" dirty="0" err="1">
                <a:solidFill>
                  <a:srgbClr val="FF0000"/>
                </a:solidFill>
              </a:rPr>
              <a:t>vb</a:t>
            </a:r>
            <a:r>
              <a:rPr lang="tr-TR" altLang="tr-TR" sz="1800" dirty="0">
                <a:solidFill>
                  <a:srgbClr val="FF0000"/>
                </a:solidFill>
              </a:rPr>
              <a:t>) Acil Obstetrik Bakım Yönetim Rehberi hakkında bilgilendirilmeli </a:t>
            </a:r>
            <a:r>
              <a:rPr lang="tr-TR" altLang="tr-TR" sz="1800" dirty="0"/>
              <a:t>ve bu rehberi kullanması sağlanmalıdır.</a:t>
            </a:r>
          </a:p>
          <a:p>
            <a:pPr>
              <a:buFont typeface="+mj-lt"/>
              <a:buAutoNum type="arabicPeriod" startAt="5"/>
            </a:pPr>
            <a:r>
              <a:rPr lang="tr-TR" altLang="tr-TR" sz="1800" dirty="0"/>
              <a:t>Sevkler </a:t>
            </a:r>
            <a:r>
              <a:rPr lang="tr-TR" altLang="tr-TR" sz="1800" dirty="0">
                <a:solidFill>
                  <a:srgbClr val="FF0000"/>
                </a:solidFill>
              </a:rPr>
              <a:t>acil </a:t>
            </a:r>
            <a:r>
              <a:rPr lang="tr-TR" altLang="tr-TR" sz="1800" dirty="0" err="1">
                <a:solidFill>
                  <a:srgbClr val="FF0000"/>
                </a:solidFill>
              </a:rPr>
              <a:t>obsterik</a:t>
            </a:r>
            <a:r>
              <a:rPr lang="tr-TR" altLang="tr-TR" sz="1800" dirty="0">
                <a:solidFill>
                  <a:srgbClr val="FF0000"/>
                </a:solidFill>
              </a:rPr>
              <a:t> bakım sevk sistemine göre </a:t>
            </a:r>
            <a:r>
              <a:rPr lang="tr-TR" altLang="tr-TR" sz="1800" dirty="0"/>
              <a:t>yapılmalıdır. </a:t>
            </a:r>
          </a:p>
        </p:txBody>
      </p:sp>
    </p:spTree>
    <p:extLst>
      <p:ext uri="{BB962C8B-B14F-4D97-AF65-F5344CB8AC3E}">
        <p14:creationId xmlns="" xmlns:p14="http://schemas.microsoft.com/office/powerpoint/2010/main" val="17664825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r>
              <a:rPr lang="tr-TR" dirty="0"/>
              <a:t>KAYNAKLAR</a:t>
            </a:r>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p:txBody>
          <a:bodyPr/>
          <a:lstStyle/>
          <a:p>
            <a:r>
              <a:rPr lang="tr-TR" sz="2000" dirty="0"/>
              <a:t>Sakin, Ö., </a:t>
            </a:r>
            <a:r>
              <a:rPr lang="tr-TR" sz="2000" dirty="0" err="1"/>
              <a:t>Anğın</a:t>
            </a:r>
            <a:r>
              <a:rPr lang="tr-TR" sz="2000" dirty="0"/>
              <a:t>, A.D. ve Çıkman, M.S. 2019. Obstetrik ve Jinekolojik Aciller. İstanbul Medikal Yayıncılık, İstanbul. </a:t>
            </a:r>
          </a:p>
          <a:p>
            <a:r>
              <a:rPr lang="tr-TR" sz="2000" dirty="0"/>
              <a:t>“Acil Obstetrik Bakım Yönetim Rehberi” T.C. Sağlık Bakanlığı Türkiye Halk Sağlığı Genel Müdürlüğü, Sağlık Bakanlığı Yayın No: 930, Ankara, 2018.</a:t>
            </a:r>
          </a:p>
          <a:p>
            <a:r>
              <a:rPr lang="tr-TR" sz="2000" dirty="0" err="1"/>
              <a:t>Demirgöz</a:t>
            </a:r>
            <a:r>
              <a:rPr lang="tr-TR" sz="2000" dirty="0"/>
              <a:t> Bal M, Dereli Yılmaz S. 2017. Ebelere Yönelik Kapsamlı Doğum, Akademisyen Kitabevi, Ankara. </a:t>
            </a:r>
          </a:p>
          <a:p>
            <a:r>
              <a:rPr lang="tr-TR" sz="2000" dirty="0" err="1"/>
              <a:t>Danforth’s</a:t>
            </a:r>
            <a:r>
              <a:rPr lang="tr-TR" sz="2000" dirty="0"/>
              <a:t> </a:t>
            </a:r>
            <a:r>
              <a:rPr lang="tr-TR" sz="2000" dirty="0" err="1"/>
              <a:t>Obstetrics</a:t>
            </a:r>
            <a:r>
              <a:rPr lang="tr-TR" sz="2000" dirty="0"/>
              <a:t> </a:t>
            </a:r>
            <a:r>
              <a:rPr lang="tr-TR" sz="2000" dirty="0" err="1"/>
              <a:t>and</a:t>
            </a:r>
            <a:r>
              <a:rPr lang="tr-TR" sz="2000" dirty="0"/>
              <a:t> </a:t>
            </a:r>
            <a:r>
              <a:rPr lang="tr-TR" sz="2000" dirty="0" err="1"/>
              <a:t>Gynecology</a:t>
            </a:r>
            <a:r>
              <a:rPr lang="tr-TR" sz="2000" dirty="0"/>
              <a:t>. </a:t>
            </a:r>
            <a:r>
              <a:rPr lang="tr-TR" sz="2000" dirty="0" err="1"/>
              <a:t>Çev.Ed</a:t>
            </a:r>
            <a:r>
              <a:rPr lang="tr-TR" sz="2000" dirty="0"/>
              <a:t>: Ayhan A. Güneş Kitabevi, 2009. </a:t>
            </a:r>
          </a:p>
          <a:p>
            <a:r>
              <a:rPr lang="tr-TR" sz="2000" dirty="0"/>
              <a:t>Yüksek Riskli Gebelik ve Doğum El Kitabı (</a:t>
            </a:r>
            <a:r>
              <a:rPr lang="tr-TR" sz="2000" dirty="0" err="1"/>
              <a:t>Edit</a:t>
            </a:r>
            <a:r>
              <a:rPr lang="tr-TR" sz="2000" dirty="0"/>
              <a:t>: </a:t>
            </a:r>
            <a:r>
              <a:rPr lang="tr-TR" sz="2000" dirty="0" err="1"/>
              <a:t>Gilbert</a:t>
            </a:r>
            <a:r>
              <a:rPr lang="tr-TR" sz="2000" dirty="0"/>
              <a:t> ES, </a:t>
            </a:r>
            <a:r>
              <a:rPr lang="tr-TR" sz="2000" dirty="0" err="1"/>
              <a:t>Harmon</a:t>
            </a:r>
            <a:r>
              <a:rPr lang="tr-TR" sz="2000" dirty="0"/>
              <a:t> JS. Çev. </a:t>
            </a:r>
            <a:r>
              <a:rPr lang="tr-TR" sz="2000" dirty="0" err="1"/>
              <a:t>Edit</a:t>
            </a:r>
            <a:r>
              <a:rPr lang="tr-TR" sz="2000" dirty="0"/>
              <a:t>: Taşkın L.). İkinci Baskıdan Çeviri, PALME Yayıncılık, Ankara, 2002. ss.35-48.</a:t>
            </a:r>
          </a:p>
        </p:txBody>
      </p:sp>
    </p:spTree>
    <p:extLst>
      <p:ext uri="{BB962C8B-B14F-4D97-AF65-F5344CB8AC3E}">
        <p14:creationId xmlns="" xmlns:p14="http://schemas.microsoft.com/office/powerpoint/2010/main" val="2195003809"/>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203</TotalTime>
  <Words>951</Words>
  <Application>Microsoft Office PowerPoint</Application>
  <PresentationFormat>Ekran Gösterisi (4:3)</PresentationFormat>
  <Paragraphs>90</Paragraphs>
  <Slides>21</Slides>
  <Notes>1</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Varsayılan Tasarım</vt:lpstr>
      <vt:lpstr>Slayt 1</vt:lpstr>
      <vt:lpstr>Obstetrik ve Jinekolojik Acillere Giriş</vt:lpstr>
      <vt:lpstr>Amaç          Öğrenim Hedefleri</vt:lpstr>
      <vt:lpstr>Obstetrik Acil Nedir?</vt:lpstr>
      <vt:lpstr>Slayt 5</vt:lpstr>
      <vt:lpstr>Slayt 6</vt:lpstr>
      <vt:lpstr>Dünya Nüfusu -2020</vt:lpstr>
      <vt:lpstr>TOPLAM DOĞURGANLIK HIZI =Toplam doğurganlık hızı, bir kadının doğurgan olduğu dönem ("15-49" yaş grubu) boyunca doğurabileceği ortalama çocuk sayısını ifade etmektedir. </vt:lpstr>
      <vt:lpstr>Slayt 9</vt:lpstr>
      <vt:lpstr>Slayt 10</vt:lpstr>
      <vt:lpstr>Slayt 11</vt:lpstr>
      <vt:lpstr>Anne Ölümü</vt:lpstr>
      <vt:lpstr>Anne Ölümü</vt:lpstr>
      <vt:lpstr>Anne Ölümü</vt:lpstr>
      <vt:lpstr>Anne ölümü</vt:lpstr>
      <vt:lpstr>Slayt 16</vt:lpstr>
      <vt:lpstr>Genelgenin içeriği;</vt:lpstr>
      <vt:lpstr>Dünya Sağlık Örgütü tarafından belirlenen 3 gecikme modeli</vt:lpstr>
      <vt:lpstr>Anne ve bebek sağlığını korumak, anne ve bebek ölümlerini en aza indirmek için:</vt:lpstr>
      <vt:lpstr>Anne ve bebek sağlığını korumak, anne ve bebek ölümlerini en aza indirmek için:</vt:lpstr>
      <vt:lpstr>KAYNAKLAR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ŞEBNEM KURUL</dc:creator>
  <cp:lastModifiedBy>90546</cp:lastModifiedBy>
  <cp:revision>9</cp:revision>
  <cp:lastPrinted>1601-01-01T00:00:00Z</cp:lastPrinted>
  <dcterms:created xsi:type="dcterms:W3CDTF">2020-01-14T20:02:34Z</dcterms:created>
  <dcterms:modified xsi:type="dcterms:W3CDTF">2021-09-28T07:47:13Z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