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9" r:id="rId2"/>
    <p:sldId id="271" r:id="rId3"/>
    <p:sldId id="256" r:id="rId4"/>
    <p:sldId id="258" r:id="rId5"/>
    <p:sldId id="270" r:id="rId6"/>
    <p:sldId id="257" r:id="rId7"/>
    <p:sldId id="259" r:id="rId8"/>
    <p:sldId id="272" r:id="rId9"/>
    <p:sldId id="260" r:id="rId10"/>
    <p:sldId id="275" r:id="rId11"/>
    <p:sldId id="261" r:id="rId12"/>
    <p:sldId id="273" r:id="rId13"/>
    <p:sldId id="262" r:id="rId14"/>
    <p:sldId id="263" r:id="rId15"/>
    <p:sldId id="276" r:id="rId16"/>
    <p:sldId id="264" r:id="rId17"/>
    <p:sldId id="265" r:id="rId18"/>
    <p:sldId id="278" r:id="rId19"/>
    <p:sldId id="266" r:id="rId20"/>
    <p:sldId id="274" r:id="rId21"/>
    <p:sldId id="267" r:id="rId22"/>
    <p:sldId id="277" r:id="rId23"/>
    <p:sldId id="268" r:id="rId24"/>
    <p:sldId id="26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149672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6519479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1939228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2F5A2F7-BFC0-4766-8210-05111F8BDF86}" type="datetimeFigureOut">
              <a:rPr lang="tr-TR" smtClean="0"/>
              <a:t>14.01.2020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1510223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2F5A2F7-BFC0-4766-8210-05111F8BDF86}" type="datetimeFigureOut">
              <a:rPr lang="tr-TR" smtClean="0"/>
              <a:t>14.01.2020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262276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5404224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4064544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13653981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2F5A2F7-BFC0-4766-8210-05111F8BDF86}" type="datetimeFigureOut">
              <a:rPr lang="tr-TR" smtClean="0"/>
              <a:t>14.01.2020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18273473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2F5A2F7-BFC0-4766-8210-05111F8BDF86}" type="datetimeFigureOut">
              <a:rPr lang="tr-TR" smtClean="0"/>
              <a:t>14.01.2020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20300336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25835135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a:t>Asıl başlık stilini düzenlemek için tıklayın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254177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28475085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33293037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684386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23022158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2F5A2F7-BFC0-4766-8210-05111F8BDF86}" type="datetimeFigureOut">
              <a:rPr lang="tr-TR" smtClean="0"/>
              <a:t>14.01.2020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410D6D4-FD48-4C9B-A603-33067C2CF1ED}" type="slidenum">
              <a:rPr lang="tr-TR" smtClean="0"/>
              <a:t>‹#›</a:t>
            </a:fld>
            <a:endParaRPr lang="tr-TR"/>
          </a:p>
        </p:txBody>
      </p:sp>
    </p:spTree>
    <p:extLst>
      <p:ext uri="{BB962C8B-B14F-4D97-AF65-F5344CB8AC3E}">
        <p14:creationId xmlns:p14="http://schemas.microsoft.com/office/powerpoint/2010/main" val="20166203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2F5A2F7-BFC0-4766-8210-05111F8BDF86}" type="datetimeFigureOut">
              <a:rPr lang="tr-TR" smtClean="0"/>
              <a:t>14.01.2020</a:t>
            </a:fld>
            <a:endParaRPr lang="tr-T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410D6D4-FD48-4C9B-A603-33067C2CF1ED}" type="slidenum">
              <a:rPr lang="tr-TR" smtClean="0"/>
              <a:t>‹#›</a:t>
            </a:fld>
            <a:endParaRPr lang="tr-TR"/>
          </a:p>
        </p:txBody>
      </p:sp>
    </p:spTree>
    <p:extLst>
      <p:ext uri="{BB962C8B-B14F-4D97-AF65-F5344CB8AC3E}">
        <p14:creationId xmlns:p14="http://schemas.microsoft.com/office/powerpoint/2010/main" val="136286019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xmlns="" id="{C2445885-40BD-4AE1-B7FC-D94B83E4B3B3}"/>
              </a:ext>
            </a:extLst>
          </p:cNvPr>
          <p:cNvSpPr txBox="1"/>
          <p:nvPr/>
        </p:nvSpPr>
        <p:spPr>
          <a:xfrm>
            <a:off x="1357460" y="1715678"/>
            <a:ext cx="9153427" cy="1246495"/>
          </a:xfrm>
          <a:prstGeom prst="rect">
            <a:avLst/>
          </a:prstGeom>
          <a:noFill/>
        </p:spPr>
        <p:txBody>
          <a:bodyPr wrap="square" rtlCol="0">
            <a:spAutoFit/>
          </a:bodyPr>
          <a:lstStyle/>
          <a:p>
            <a:pPr algn="ctr"/>
            <a:r>
              <a:rPr lang="tr-TR" sz="7500" b="1" dirty="0" smtClean="0">
                <a:solidFill>
                  <a:srgbClr val="FF0000"/>
                </a:solidFill>
              </a:rPr>
              <a:t>VAZO ÖMRÜ</a:t>
            </a:r>
            <a:endParaRPr lang="tr-TR" sz="6500" b="1" dirty="0">
              <a:solidFill>
                <a:srgbClr val="FF0000"/>
              </a:solidFill>
            </a:endParaRPr>
          </a:p>
        </p:txBody>
      </p:sp>
    </p:spTree>
    <p:extLst>
      <p:ext uri="{BB962C8B-B14F-4D97-AF65-F5344CB8AC3E}">
        <p14:creationId xmlns:p14="http://schemas.microsoft.com/office/powerpoint/2010/main" val="30806228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E9321EE9-6DB5-4379-A002-CEFB1B699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759" y="0"/>
            <a:ext cx="6136481" cy="6858000"/>
          </a:xfrm>
          <a:prstGeom prst="rect">
            <a:avLst/>
          </a:prstGeom>
        </p:spPr>
      </p:pic>
    </p:spTree>
    <p:extLst>
      <p:ext uri="{BB962C8B-B14F-4D97-AF65-F5344CB8AC3E}">
        <p14:creationId xmlns:p14="http://schemas.microsoft.com/office/powerpoint/2010/main" val="18630674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3F48990D-47FE-46CD-84F3-7C921CA261D7}"/>
              </a:ext>
            </a:extLst>
          </p:cNvPr>
          <p:cNvSpPr/>
          <p:nvPr/>
        </p:nvSpPr>
        <p:spPr>
          <a:xfrm>
            <a:off x="1" y="1486763"/>
            <a:ext cx="12066308" cy="4524315"/>
          </a:xfrm>
          <a:prstGeom prst="rect">
            <a:avLst/>
          </a:prstGeom>
        </p:spPr>
        <p:txBody>
          <a:bodyPr wrap="square">
            <a:spAutoFit/>
          </a:bodyPr>
          <a:lstStyle/>
          <a:p>
            <a:r>
              <a:rPr lang="tr-TR" sz="3200" dirty="0"/>
              <a:t>Kesme Çiçeklerde Hasat Sonrası Ömrü Etkileyen Faktörler Dünyada üretilen kesme çiçeklerin yaklaşık %25’i üreticiden tüketiciye kadar olan zincirde farklı nedenlerden dolayı kayba uğramaktadır. Çiçek sapı, yaprak ve çiçek organlarındaki kalite kayıpları ya ürünün pazar değerini düşürmekte ya da ürünün satışını engellemektedir. Bu nedenle üreticiden tüketiciye kadar olan zincirde hem kalitenin korunması hem de hasat sonrası kayıpların önlenmesi üretici-tüketici memnuniyeti açısından önemlidir</a:t>
            </a:r>
          </a:p>
        </p:txBody>
      </p:sp>
    </p:spTree>
    <p:extLst>
      <p:ext uri="{BB962C8B-B14F-4D97-AF65-F5344CB8AC3E}">
        <p14:creationId xmlns:p14="http://schemas.microsoft.com/office/powerpoint/2010/main" val="1435433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58F4542C-6849-448A-AC77-0AD349E62D7B}"/>
              </a:ext>
            </a:extLst>
          </p:cNvPr>
          <p:cNvSpPr/>
          <p:nvPr/>
        </p:nvSpPr>
        <p:spPr>
          <a:xfrm>
            <a:off x="754144" y="2203764"/>
            <a:ext cx="10821971" cy="2062103"/>
          </a:xfrm>
          <a:prstGeom prst="rect">
            <a:avLst/>
          </a:prstGeom>
        </p:spPr>
        <p:txBody>
          <a:bodyPr wrap="square">
            <a:spAutoFit/>
          </a:bodyPr>
          <a:lstStyle/>
          <a:p>
            <a:r>
              <a:rPr lang="tr-TR" dirty="0"/>
              <a:t>. </a:t>
            </a:r>
            <a:r>
              <a:rPr lang="tr-TR" sz="3200" dirty="0"/>
              <a:t>Kesme çiçeklerde en önemli kalite kriterlerinden biri vazo ömrü olup vazo ömrünün uzunluğu 2/3 oranında hasat öncesi, 1/3 oranında ise hasat sonrası faktörlere bağlıdır. </a:t>
            </a:r>
          </a:p>
        </p:txBody>
      </p:sp>
    </p:spTree>
    <p:extLst>
      <p:ext uri="{BB962C8B-B14F-4D97-AF65-F5344CB8AC3E}">
        <p14:creationId xmlns:p14="http://schemas.microsoft.com/office/powerpoint/2010/main" val="1452903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xmlns="" id="{F3C3B870-E461-47B8-812D-198ADCD5F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178" y="989814"/>
            <a:ext cx="10015040" cy="4694550"/>
          </a:xfrm>
          <a:prstGeom prst="rect">
            <a:avLst/>
          </a:prstGeom>
        </p:spPr>
      </p:pic>
    </p:spTree>
    <p:extLst>
      <p:ext uri="{BB962C8B-B14F-4D97-AF65-F5344CB8AC3E}">
        <p14:creationId xmlns:p14="http://schemas.microsoft.com/office/powerpoint/2010/main" val="23371879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B369CC4F-0E17-4662-BBD5-F8901AFFAE23}"/>
              </a:ext>
            </a:extLst>
          </p:cNvPr>
          <p:cNvSpPr/>
          <p:nvPr/>
        </p:nvSpPr>
        <p:spPr>
          <a:xfrm>
            <a:off x="150829" y="782426"/>
            <a:ext cx="12349113" cy="5509200"/>
          </a:xfrm>
          <a:prstGeom prst="rect">
            <a:avLst/>
          </a:prstGeom>
        </p:spPr>
        <p:txBody>
          <a:bodyPr wrap="square">
            <a:spAutoFit/>
          </a:bodyPr>
          <a:lstStyle/>
          <a:p>
            <a:pPr marL="514350" indent="-514350">
              <a:buAutoNum type="arabicPeriod"/>
            </a:pPr>
            <a:r>
              <a:rPr lang="tr-TR" sz="3200" dirty="0"/>
              <a:t>Hasat Öncesi Faktörler:</a:t>
            </a:r>
          </a:p>
          <a:p>
            <a:r>
              <a:rPr lang="tr-TR" sz="3200" dirty="0"/>
              <a:t> Kesme çiçeklerde hasat öncesi kalite kaybını etkileyen koşullar; genetik faktör (çeşit) ve yetiştirme koşullarıdır. Vazo ömrü, çiçeklerin açması, iletim demetlerinin tıkanması ve etilene hassasiyet gibi faktörler çeşitlere bağlı olarak değişir. Sıcaklık, ışık, nispi nem, CO2 , toprak, sulama, gübreleme, hastalık ve zararlılarla mücadele, hasat zamanı ve budama gibi yetiştirme koşulları vazo ömrü üzerinde önemli etkiye sahiptir. Optimal koşullar altında yetiştirilen bitkilerden elde edilen çiçekler hem daha kaliteli hem de daha uzun vazo ömrüne sahip olur.</a:t>
            </a:r>
          </a:p>
        </p:txBody>
      </p:sp>
    </p:spTree>
    <p:extLst>
      <p:ext uri="{BB962C8B-B14F-4D97-AF65-F5344CB8AC3E}">
        <p14:creationId xmlns:p14="http://schemas.microsoft.com/office/powerpoint/2010/main" val="23464240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8B5D4C0C-F2DD-4E86-9A6B-D32197CBA5F2}"/>
              </a:ext>
            </a:extLst>
          </p:cNvPr>
          <p:cNvSpPr/>
          <p:nvPr/>
        </p:nvSpPr>
        <p:spPr>
          <a:xfrm>
            <a:off x="322082" y="2049313"/>
            <a:ext cx="11547835" cy="3046988"/>
          </a:xfrm>
          <a:prstGeom prst="rect">
            <a:avLst/>
          </a:prstGeom>
        </p:spPr>
        <p:txBody>
          <a:bodyPr wrap="square">
            <a:spAutoFit/>
          </a:bodyPr>
          <a:lstStyle/>
          <a:p>
            <a:r>
              <a:rPr lang="tr-TR" sz="3200" dirty="0"/>
              <a:t>2. Hasat Sonrası Faktörler: </a:t>
            </a:r>
          </a:p>
          <a:p>
            <a:r>
              <a:rPr lang="tr-TR" sz="3200" dirty="0"/>
              <a:t>Kesme çiçeklerde hasat sonrası kalite kaybını ve dayanma süresini etkileyen başlıca faktörler; sıcaklık, etilen, su kaybı ve iletim demetlerinin tıkanması, ön soğutma, suda taşıma, </a:t>
            </a:r>
            <a:r>
              <a:rPr lang="tr-TR" sz="3200" dirty="0" err="1"/>
              <a:t>geotropizm</a:t>
            </a:r>
            <a:r>
              <a:rPr lang="tr-TR" sz="3200" dirty="0"/>
              <a:t>, yaprak sararması ve hastalıktır (</a:t>
            </a:r>
            <a:r>
              <a:rPr lang="tr-TR" sz="3200" dirty="0" err="1"/>
              <a:t>botrytis</a:t>
            </a:r>
            <a:r>
              <a:rPr lang="tr-TR" sz="3200" dirty="0"/>
              <a:t>).</a:t>
            </a:r>
          </a:p>
        </p:txBody>
      </p:sp>
    </p:spTree>
    <p:extLst>
      <p:ext uri="{BB962C8B-B14F-4D97-AF65-F5344CB8AC3E}">
        <p14:creationId xmlns:p14="http://schemas.microsoft.com/office/powerpoint/2010/main" val="6497261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C5A15B45-56C6-4397-B8E8-A3D111BA2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150" y="1323975"/>
            <a:ext cx="7505700" cy="4210050"/>
          </a:xfrm>
          <a:prstGeom prst="rect">
            <a:avLst/>
          </a:prstGeom>
        </p:spPr>
      </p:pic>
    </p:spTree>
    <p:extLst>
      <p:ext uri="{BB962C8B-B14F-4D97-AF65-F5344CB8AC3E}">
        <p14:creationId xmlns:p14="http://schemas.microsoft.com/office/powerpoint/2010/main" val="17476809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53268B63-AC60-43CF-868B-86262CD95882}"/>
              </a:ext>
            </a:extLst>
          </p:cNvPr>
          <p:cNvSpPr/>
          <p:nvPr/>
        </p:nvSpPr>
        <p:spPr>
          <a:xfrm>
            <a:off x="138260" y="1659285"/>
            <a:ext cx="11915480" cy="3539430"/>
          </a:xfrm>
          <a:prstGeom prst="rect">
            <a:avLst/>
          </a:prstGeom>
        </p:spPr>
        <p:txBody>
          <a:bodyPr wrap="square">
            <a:spAutoFit/>
          </a:bodyPr>
          <a:lstStyle/>
          <a:p>
            <a:r>
              <a:rPr lang="tr-TR" sz="3200" dirty="0"/>
              <a:t>2.1. Su kaybı ve iletim demetlerinin tıkanması:</a:t>
            </a:r>
          </a:p>
          <a:p>
            <a:r>
              <a:rPr lang="tr-TR" sz="3200" dirty="0"/>
              <a:t> Kesme çiçeklerde hasat sonrası ömrü ve kaliteyi etkileyen en önemli faktörlerden biri su dengesidir. </a:t>
            </a:r>
            <a:r>
              <a:rPr lang="tr-TR" sz="3200" dirty="0" err="1"/>
              <a:t>Transpirasyon</a:t>
            </a:r>
            <a:r>
              <a:rPr lang="tr-TR" sz="3200" dirty="0"/>
              <a:t> yoluyla kaybedilen suyun saptan çekilen su ile karşılanamaması durumunda çiçeklerde solma meydana gelir. Yetersiz su alma çoğunlukla çiçek saplarının dip kısımlarında fiziksel ve mikrobik tıkanmalardan kaynaklanır</a:t>
            </a:r>
          </a:p>
        </p:txBody>
      </p:sp>
    </p:spTree>
    <p:extLst>
      <p:ext uri="{BB962C8B-B14F-4D97-AF65-F5344CB8AC3E}">
        <p14:creationId xmlns:p14="http://schemas.microsoft.com/office/powerpoint/2010/main" val="9771564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CB7B766C-23BE-4F4D-A3E3-C9F0D8AAF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7639" y="745761"/>
            <a:ext cx="4931764" cy="5118672"/>
          </a:xfrm>
          <a:prstGeom prst="rect">
            <a:avLst/>
          </a:prstGeom>
        </p:spPr>
      </p:pic>
    </p:spTree>
    <p:extLst>
      <p:ext uri="{BB962C8B-B14F-4D97-AF65-F5344CB8AC3E}">
        <p14:creationId xmlns:p14="http://schemas.microsoft.com/office/powerpoint/2010/main" val="35724408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518C4786-F230-447C-AF24-FBBE365D664C}"/>
              </a:ext>
            </a:extLst>
          </p:cNvPr>
          <p:cNvSpPr/>
          <p:nvPr/>
        </p:nvSpPr>
        <p:spPr>
          <a:xfrm>
            <a:off x="133546" y="1435134"/>
            <a:ext cx="11924907" cy="3970318"/>
          </a:xfrm>
          <a:prstGeom prst="rect">
            <a:avLst/>
          </a:prstGeom>
        </p:spPr>
        <p:txBody>
          <a:bodyPr wrap="square">
            <a:spAutoFit/>
          </a:bodyPr>
          <a:lstStyle/>
          <a:p>
            <a:r>
              <a:rPr lang="tr-TR" sz="2800" dirty="0"/>
              <a:t>Bunun yanı sıra bazı odunsu sapa sahip kesme gül, </a:t>
            </a:r>
            <a:r>
              <a:rPr lang="tr-TR" sz="2800" dirty="0" err="1"/>
              <a:t>waxflower</a:t>
            </a:r>
            <a:r>
              <a:rPr lang="tr-TR" sz="2800" dirty="0"/>
              <a:t> ve kesme yeşillik olarak kullanılan akasya  gibi türlerde iletim demetlerinde kesim sonrası yaralanmaya tepki olarak bazı enzim faaliyetleri sonucunda fizyolojik tıkanma gelişmektedir. Kesme çiçeklerde hem su alımını iyileştirmek hem de vazo suyunda bakteriyel gelişme sonucu sapta oluşan tıkanmayı önlemek amacıyla çiçek solüsyonlarına alüminyum sülfat , </a:t>
            </a:r>
            <a:r>
              <a:rPr lang="tr-TR" sz="2800" dirty="0" err="1"/>
              <a:t>hydroksikinolin</a:t>
            </a:r>
            <a:r>
              <a:rPr lang="tr-TR" sz="2800" dirty="0"/>
              <a:t> </a:t>
            </a:r>
            <a:r>
              <a:rPr lang="tr-TR" sz="2800" dirty="0" err="1"/>
              <a:t>sitrat</a:t>
            </a:r>
            <a:r>
              <a:rPr lang="tr-TR" sz="2800" dirty="0"/>
              <a:t>), (8-hydroksikinolin sülfat, gümüş nitrat  veya </a:t>
            </a:r>
            <a:r>
              <a:rPr lang="tr-TR" sz="2800" dirty="0" err="1"/>
              <a:t>gümüştiyo</a:t>
            </a:r>
            <a:r>
              <a:rPr lang="tr-TR" sz="2800" dirty="0"/>
              <a:t> sülfat gibi bakterisitler ilave edilir</a:t>
            </a:r>
          </a:p>
        </p:txBody>
      </p:sp>
    </p:spTree>
    <p:extLst>
      <p:ext uri="{BB962C8B-B14F-4D97-AF65-F5344CB8AC3E}">
        <p14:creationId xmlns:p14="http://schemas.microsoft.com/office/powerpoint/2010/main" val="26567668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696240BB-4078-4D03-B28F-59C959D38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45" y="0"/>
            <a:ext cx="11798710" cy="6858000"/>
          </a:xfrm>
          <a:prstGeom prst="rect">
            <a:avLst/>
          </a:prstGeom>
        </p:spPr>
      </p:pic>
    </p:spTree>
    <p:extLst>
      <p:ext uri="{BB962C8B-B14F-4D97-AF65-F5344CB8AC3E}">
        <p14:creationId xmlns:p14="http://schemas.microsoft.com/office/powerpoint/2010/main" val="23977056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F1BAB670-CCF3-4F2F-BCE2-ACE4052C5A73}"/>
              </a:ext>
            </a:extLst>
          </p:cNvPr>
          <p:cNvSpPr/>
          <p:nvPr/>
        </p:nvSpPr>
        <p:spPr>
          <a:xfrm>
            <a:off x="128833" y="1413063"/>
            <a:ext cx="11934334" cy="4031873"/>
          </a:xfrm>
          <a:prstGeom prst="rect">
            <a:avLst/>
          </a:prstGeom>
        </p:spPr>
        <p:txBody>
          <a:bodyPr wrap="square">
            <a:spAutoFit/>
          </a:bodyPr>
          <a:lstStyle/>
          <a:p>
            <a:r>
              <a:rPr lang="tr-TR" sz="3200" dirty="0"/>
              <a:t>Çiçeklerin bir çözeltiye yerleştirilmeden önce sap diplerinin 1-2,5 cm’den kesilmesi ve su içinde kalan yaprakların koparılması vazo ömrünü uzatmaktadır. Sap diplerinin kesilme işlemi genellikle havada yapılır. Ancak kuru depolama ve taşıma sonrası saptan iletim demetine hava girişi tıkanmaya yol açtığından dolayı özellikle kuru depolama ve taşıma sonrası kesimlerin su altında yapılması önerilmekte ve suyun mutlaka temiz olması gerekmektedir</a:t>
            </a:r>
          </a:p>
        </p:txBody>
      </p:sp>
    </p:spTree>
    <p:extLst>
      <p:ext uri="{BB962C8B-B14F-4D97-AF65-F5344CB8AC3E}">
        <p14:creationId xmlns:p14="http://schemas.microsoft.com/office/powerpoint/2010/main" val="1689965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528FBAAA-33C6-461B-9053-981ED2E7CC3C}"/>
              </a:ext>
            </a:extLst>
          </p:cNvPr>
          <p:cNvSpPr/>
          <p:nvPr/>
        </p:nvSpPr>
        <p:spPr>
          <a:xfrm>
            <a:off x="135118" y="2571409"/>
            <a:ext cx="12056882" cy="1569660"/>
          </a:xfrm>
          <a:prstGeom prst="rect">
            <a:avLst/>
          </a:prstGeom>
        </p:spPr>
        <p:txBody>
          <a:bodyPr wrap="square">
            <a:spAutoFit/>
          </a:bodyPr>
          <a:lstStyle/>
          <a:p>
            <a:r>
              <a:rPr lang="tr-TR" sz="3200" dirty="0"/>
              <a:t>2.2. Sıcaklık: Kesme çiçeklerde hasat sonrası depolama sıcaklığı arttıkça solunum hızı artmakta, solunum hızının artması ise vazo ömrünü kısaltmaktadır</a:t>
            </a:r>
          </a:p>
        </p:txBody>
      </p:sp>
    </p:spTree>
    <p:extLst>
      <p:ext uri="{BB962C8B-B14F-4D97-AF65-F5344CB8AC3E}">
        <p14:creationId xmlns:p14="http://schemas.microsoft.com/office/powerpoint/2010/main" val="42742206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0F8E5118-73E9-4653-A4B4-29C5B3F1B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2486" y="1356567"/>
            <a:ext cx="6227027" cy="4144865"/>
          </a:xfrm>
          <a:prstGeom prst="rect">
            <a:avLst/>
          </a:prstGeom>
        </p:spPr>
      </p:pic>
    </p:spTree>
    <p:extLst>
      <p:ext uri="{BB962C8B-B14F-4D97-AF65-F5344CB8AC3E}">
        <p14:creationId xmlns:p14="http://schemas.microsoft.com/office/powerpoint/2010/main" val="16773054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FD966BFB-BE6F-4E64-8A03-1F34EA52BBB1}"/>
              </a:ext>
            </a:extLst>
          </p:cNvPr>
          <p:cNvSpPr/>
          <p:nvPr/>
        </p:nvSpPr>
        <p:spPr>
          <a:xfrm>
            <a:off x="223100" y="1491695"/>
            <a:ext cx="11896627" cy="4031873"/>
          </a:xfrm>
          <a:prstGeom prst="rect">
            <a:avLst/>
          </a:prstGeom>
        </p:spPr>
        <p:txBody>
          <a:bodyPr wrap="square">
            <a:spAutoFit/>
          </a:bodyPr>
          <a:lstStyle/>
          <a:p>
            <a:r>
              <a:rPr lang="tr-TR" sz="3200" dirty="0"/>
              <a:t>Depolama sıcaklığı ve solunum hızı arasında doğrusal bir ilişki varken, solunum hızı ve vazo ömrü arasında negatif bir ilişki söz konusudur. Düşük sıcaklıkla birlikte solunum vb. </a:t>
            </a:r>
            <a:r>
              <a:rPr lang="tr-TR" sz="3200" dirty="0" err="1"/>
              <a:t>metabolik</a:t>
            </a:r>
            <a:r>
              <a:rPr lang="tr-TR" sz="3200" dirty="0"/>
              <a:t> olaylar yavaşlar, su ve şeker/nişasta kaybı azalır, etilen sentezi ve yaprak sararması gibi yaşlanma olayları gecikir, bakteriyel ve </a:t>
            </a:r>
            <a:r>
              <a:rPr lang="tr-TR" sz="3200" dirty="0" err="1"/>
              <a:t>botrytis</a:t>
            </a:r>
            <a:r>
              <a:rPr lang="tr-TR" sz="3200" dirty="0"/>
              <a:t> gibi hastalıkların gelişimi yavaşlar. Bu nedenle birçok kesme çiçek türü donma noktasının hemen üzerindeki 0o C’de depolanır. </a:t>
            </a:r>
          </a:p>
        </p:txBody>
      </p:sp>
    </p:spTree>
    <p:extLst>
      <p:ext uri="{BB962C8B-B14F-4D97-AF65-F5344CB8AC3E}">
        <p14:creationId xmlns:p14="http://schemas.microsoft.com/office/powerpoint/2010/main" val="1600257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21BEB162-ADDE-439E-A971-A6AD28A14346}"/>
              </a:ext>
            </a:extLst>
          </p:cNvPr>
          <p:cNvSpPr/>
          <p:nvPr/>
        </p:nvSpPr>
        <p:spPr>
          <a:xfrm>
            <a:off x="87984" y="1797692"/>
            <a:ext cx="12104016" cy="3539430"/>
          </a:xfrm>
          <a:prstGeom prst="rect">
            <a:avLst/>
          </a:prstGeom>
        </p:spPr>
        <p:txBody>
          <a:bodyPr wrap="square">
            <a:spAutoFit/>
          </a:bodyPr>
          <a:lstStyle/>
          <a:p>
            <a:r>
              <a:rPr lang="tr-TR" sz="3200" dirty="0"/>
              <a:t>2.3. Etilen: </a:t>
            </a:r>
          </a:p>
          <a:p>
            <a:r>
              <a:rPr lang="tr-TR" sz="3200" dirty="0"/>
              <a:t>Etilen; çiçek, yaprak ve taç yapraklarda dökülmeye, yapraklarda sararma, solma, nekroz ve yaşlanmaya, tomurcuklarda tam açılmama ve şekil bozukluğuna yol açarak kesme çiçeklerin vazo ömrünü azaltır. Bazı türlerde (</a:t>
            </a:r>
            <a:r>
              <a:rPr lang="tr-TR" sz="3200" dirty="0" err="1"/>
              <a:t>Iris</a:t>
            </a:r>
            <a:r>
              <a:rPr lang="tr-TR" sz="3200" dirty="0"/>
              <a:t> </a:t>
            </a:r>
            <a:r>
              <a:rPr lang="tr-TR" sz="3200" dirty="0" err="1"/>
              <a:t>hollandica</a:t>
            </a:r>
            <a:r>
              <a:rPr lang="tr-TR" sz="3200" dirty="0"/>
              <a:t>) ise etilen çiçek tomurcuklarının açılmasında önemli bir rol oynar</a:t>
            </a:r>
          </a:p>
        </p:txBody>
      </p:sp>
    </p:spTree>
    <p:extLst>
      <p:ext uri="{BB962C8B-B14F-4D97-AF65-F5344CB8AC3E}">
        <p14:creationId xmlns:p14="http://schemas.microsoft.com/office/powerpoint/2010/main" val="40014133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C6F64CF2-CABB-4F74-9465-131C1589C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7786" y="501088"/>
            <a:ext cx="3896784" cy="5855823"/>
          </a:xfrm>
          <a:prstGeom prst="rect">
            <a:avLst/>
          </a:prstGeom>
        </p:spPr>
      </p:pic>
    </p:spTree>
    <p:extLst>
      <p:ext uri="{BB962C8B-B14F-4D97-AF65-F5344CB8AC3E}">
        <p14:creationId xmlns:p14="http://schemas.microsoft.com/office/powerpoint/2010/main" val="32738641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157DD789-1844-49BC-904A-F8C30C13AA5D}"/>
              </a:ext>
            </a:extLst>
          </p:cNvPr>
          <p:cNvSpPr/>
          <p:nvPr/>
        </p:nvSpPr>
        <p:spPr>
          <a:xfrm>
            <a:off x="109979" y="1574352"/>
            <a:ext cx="11972041" cy="4031873"/>
          </a:xfrm>
          <a:prstGeom prst="rect">
            <a:avLst/>
          </a:prstGeom>
        </p:spPr>
        <p:txBody>
          <a:bodyPr wrap="square">
            <a:spAutoFit/>
          </a:bodyPr>
          <a:lstStyle/>
          <a:p>
            <a:r>
              <a:rPr lang="tr-TR" sz="3200" dirty="0"/>
              <a:t>Etilene hassas kesme çiçek türlerinde etilen zararını önlemek ve/veya azaltmak için; çiçekler optimum gelişme devresinde hasat edilmeli, işleme sırasında çiçeklere fiziksel zararlardan kaçınılmalı, hasattan sonra çiçekler kısa sürede soğutulmalı, işleme ve depo alanlarında havalandırma ve hava sirkülasyonu sağlanmalı, çiçekler etilen üreten meyve ve sebzelerle birlikte depolanmamalı ve anti-etilen ürünler kullanılmalıdır</a:t>
            </a:r>
          </a:p>
        </p:txBody>
      </p:sp>
    </p:spTree>
    <p:extLst>
      <p:ext uri="{BB962C8B-B14F-4D97-AF65-F5344CB8AC3E}">
        <p14:creationId xmlns:p14="http://schemas.microsoft.com/office/powerpoint/2010/main" val="34865246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xmlns="" id="{ADF51988-861E-42E7-A933-3EB15CD20FF5}"/>
              </a:ext>
            </a:extLst>
          </p:cNvPr>
          <p:cNvPicPr>
            <a:picLocks noChangeAspect="1"/>
          </p:cNvPicPr>
          <p:nvPr/>
        </p:nvPicPr>
        <p:blipFill>
          <a:blip r:embed="rId2"/>
          <a:stretch>
            <a:fillRect/>
          </a:stretch>
        </p:blipFill>
        <p:spPr>
          <a:xfrm>
            <a:off x="2373210" y="499214"/>
            <a:ext cx="7852089" cy="5859572"/>
          </a:xfrm>
          <a:prstGeom prst="rect">
            <a:avLst/>
          </a:prstGeom>
        </p:spPr>
      </p:pic>
    </p:spTree>
    <p:extLst>
      <p:ext uri="{BB962C8B-B14F-4D97-AF65-F5344CB8AC3E}">
        <p14:creationId xmlns:p14="http://schemas.microsoft.com/office/powerpoint/2010/main" val="31835152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0FCE3DFD-C894-489B-99FA-F2D034D3F797}"/>
              </a:ext>
            </a:extLst>
          </p:cNvPr>
          <p:cNvSpPr/>
          <p:nvPr/>
        </p:nvSpPr>
        <p:spPr>
          <a:xfrm>
            <a:off x="114693" y="1505461"/>
            <a:ext cx="11962614" cy="3539430"/>
          </a:xfrm>
          <a:prstGeom prst="rect">
            <a:avLst/>
          </a:prstGeom>
        </p:spPr>
        <p:txBody>
          <a:bodyPr wrap="square">
            <a:spAutoFit/>
          </a:bodyPr>
          <a:lstStyle/>
          <a:p>
            <a:r>
              <a:rPr lang="tr-TR" sz="3200" dirty="0"/>
              <a:t>2.5. Suda taşıma:</a:t>
            </a:r>
          </a:p>
          <a:p>
            <a:r>
              <a:rPr lang="tr-TR" sz="3200" dirty="0"/>
              <a:t> Yapılan araştırmalarda kesme çiçeklerde suda taşımanın sadece çiçeklerin yüksek sıcaklıklarda taşındığı durumlarda faydalı olduğu, düşük sıcaklıklarda ise suda taşımanın gerekli olmadığı bildirilmiştir. Bununla birlikte günümüzde birçok kesme çiçek türü ‘</a:t>
            </a:r>
            <a:r>
              <a:rPr lang="tr-TR" sz="3200" dirty="0" err="1"/>
              <a:t>procona</a:t>
            </a:r>
            <a:r>
              <a:rPr lang="tr-TR" sz="3200" dirty="0"/>
              <a:t>’ olarak adlandırılan ve içerisinde su olan özel kaplarda taşınmaktadır</a:t>
            </a:r>
          </a:p>
        </p:txBody>
      </p:sp>
    </p:spTree>
    <p:extLst>
      <p:ext uri="{BB962C8B-B14F-4D97-AF65-F5344CB8AC3E}">
        <p14:creationId xmlns:p14="http://schemas.microsoft.com/office/powerpoint/2010/main" val="2677327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62F7E47A-E691-4E7E-B168-C71817F18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715" y="0"/>
            <a:ext cx="5722570" cy="6858000"/>
          </a:xfrm>
          <a:prstGeom prst="rect">
            <a:avLst/>
          </a:prstGeom>
        </p:spPr>
      </p:pic>
    </p:spTree>
    <p:extLst>
      <p:ext uri="{BB962C8B-B14F-4D97-AF65-F5344CB8AC3E}">
        <p14:creationId xmlns:p14="http://schemas.microsoft.com/office/powerpoint/2010/main" val="29781606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FDE52503-E0AC-4388-8159-53C2D8A12282}"/>
              </a:ext>
            </a:extLst>
          </p:cNvPr>
          <p:cNvSpPr/>
          <p:nvPr/>
        </p:nvSpPr>
        <p:spPr>
          <a:xfrm>
            <a:off x="166540" y="1474278"/>
            <a:ext cx="11858919" cy="2554545"/>
          </a:xfrm>
          <a:prstGeom prst="rect">
            <a:avLst/>
          </a:prstGeom>
        </p:spPr>
        <p:txBody>
          <a:bodyPr wrap="square">
            <a:spAutoFit/>
          </a:bodyPr>
          <a:lstStyle/>
          <a:p>
            <a:r>
              <a:rPr lang="tr-TR" sz="3200" dirty="0"/>
              <a:t>. Yaprak sararması: </a:t>
            </a:r>
            <a:r>
              <a:rPr lang="tr-TR" sz="3200" dirty="0" err="1"/>
              <a:t>Lilium</a:t>
            </a:r>
            <a:r>
              <a:rPr lang="tr-TR" sz="3200" dirty="0"/>
              <a:t>, kasımpatı, </a:t>
            </a:r>
            <a:r>
              <a:rPr lang="tr-TR" sz="3200" dirty="0" err="1"/>
              <a:t>alstromerya</a:t>
            </a:r>
            <a:r>
              <a:rPr lang="tr-TR" sz="3200" dirty="0"/>
              <a:t> ve şebboy gibi bazı kesme çiçek türlerinde karşılaşılan yaprak sararması çiçeklerin vazo ömrünü kısaltmaktadır. Yaprak sararmasına karşı </a:t>
            </a:r>
            <a:r>
              <a:rPr lang="tr-TR" sz="3200" dirty="0" err="1"/>
              <a:t>gibberellinler</a:t>
            </a:r>
            <a:r>
              <a:rPr lang="tr-TR" sz="3200" dirty="0"/>
              <a:t>, </a:t>
            </a:r>
            <a:r>
              <a:rPr lang="tr-TR" sz="3200" dirty="0" err="1"/>
              <a:t>sitokininler</a:t>
            </a:r>
            <a:r>
              <a:rPr lang="tr-TR" sz="3200" dirty="0"/>
              <a:t> ve sprey şeklinde veya saptan çektirme şeklinde uygulanmaktadır.</a:t>
            </a:r>
          </a:p>
        </p:txBody>
      </p:sp>
    </p:spTree>
    <p:extLst>
      <p:ext uri="{BB962C8B-B14F-4D97-AF65-F5344CB8AC3E}">
        <p14:creationId xmlns:p14="http://schemas.microsoft.com/office/powerpoint/2010/main" val="27184755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74A1DD96-F144-4929-8CEA-83622C3503B9}"/>
              </a:ext>
            </a:extLst>
          </p:cNvPr>
          <p:cNvSpPr/>
          <p:nvPr/>
        </p:nvSpPr>
        <p:spPr>
          <a:xfrm>
            <a:off x="0" y="1045014"/>
            <a:ext cx="12192000" cy="5262979"/>
          </a:xfrm>
          <a:prstGeom prst="rect">
            <a:avLst/>
          </a:prstGeom>
        </p:spPr>
        <p:txBody>
          <a:bodyPr wrap="square">
            <a:spAutoFit/>
          </a:bodyPr>
          <a:lstStyle/>
          <a:p>
            <a:r>
              <a:rPr lang="tr-TR" sz="2800" dirty="0"/>
              <a:t>Ev ve İş Yerlerinde Kesme Çiçeklerin Vazo Ömrünün Uzatılmasına Yönelik Pratik Öneriler Kesme çiçekler ev ve iş yerlerine getirildiğinde öncelikle ambalajlarından çıkarılır, sap dipleri keskin bir bıçak veya makasla 1-2 cm’den eğik kesilir ve içerisinde temiz su olan vazolara yerleştirilir. Vazo suyunun içerisinde kalan yapraklar koparılır. Vazolar ağzına kadar su ile doldurulmaz, demet ve buketin büyüklüğüne bağlı olarak 7-10 cm derinliğinde su yeterlidir. Vazodaki su 2-3 günde bir değiştirilir, çiçek saplarının dip kısımları ise 3-4 günde bir 1-3 cm’den eğik kesilir. Çiçek koruyucusu varsa vazo suyuna ilave edilir, olmadığı durumlarda vazo suyunda bakteri gelişimini önlemek için 1 litre suya 1 çay kaşığı çamaşır suyu ilave edilir. Vazolar doğrudan güneş ışığı alan yerlere yerleştirilmemelidir.</a:t>
            </a:r>
          </a:p>
        </p:txBody>
      </p:sp>
    </p:spTree>
    <p:extLst>
      <p:ext uri="{BB962C8B-B14F-4D97-AF65-F5344CB8AC3E}">
        <p14:creationId xmlns:p14="http://schemas.microsoft.com/office/powerpoint/2010/main" val="10498818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92</TotalTime>
  <Words>832</Words>
  <Application>Microsoft Office PowerPoint</Application>
  <PresentationFormat>Geniş ekran</PresentationFormat>
  <Paragraphs>20</Paragraphs>
  <Slides>24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24</vt:i4>
      </vt:variant>
    </vt:vector>
  </HeadingPairs>
  <TitlesOfParts>
    <vt:vector size="28" baseType="lpstr">
      <vt:lpstr>Arial</vt:lpstr>
      <vt:lpstr>Century Gothic</vt:lpstr>
      <vt:lpstr>Wingdings 3</vt:lpstr>
      <vt:lpstr>İyon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Ayşenur UZUN</dc:creator>
  <cp:lastModifiedBy>Windows Kullanıcısı</cp:lastModifiedBy>
  <cp:revision>11</cp:revision>
  <dcterms:created xsi:type="dcterms:W3CDTF">2019-11-12T16:18:47Z</dcterms:created>
  <dcterms:modified xsi:type="dcterms:W3CDTF">2020-01-14T12:40:12Z</dcterms:modified>
</cp:coreProperties>
</file>