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 id="262" r:id="rId9"/>
    <p:sldId id="264" r:id="rId10"/>
    <p:sldId id="265" r:id="rId11"/>
    <p:sldId id="267" r:id="rId12"/>
    <p:sldId id="268" r:id="rId13"/>
    <p:sldId id="269" r:id="rId14"/>
    <p:sldId id="279" r:id="rId15"/>
    <p:sldId id="270" r:id="rId16"/>
    <p:sldId id="271" r:id="rId17"/>
    <p:sldId id="273" r:id="rId18"/>
    <p:sldId id="272" r:id="rId19"/>
    <p:sldId id="274" r:id="rId20"/>
    <p:sldId id="275" r:id="rId21"/>
    <p:sldId id="276" r:id="rId22"/>
    <p:sldId id="28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728"/>
  </p:normalViewPr>
  <p:slideViewPr>
    <p:cSldViewPr snapToGrid="0" snapToObjects="1">
      <p:cViewPr varScale="1">
        <p:scale>
          <a:sx n="109" d="100"/>
          <a:sy n="109" d="100"/>
        </p:scale>
        <p:origin x="68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472769-7450-5A49-B322-85CDA74AE60E}" type="doc">
      <dgm:prSet loTypeId="urn:microsoft.com/office/officeart/2005/8/layout/list1" loCatId="" qsTypeId="urn:microsoft.com/office/officeart/2005/8/quickstyle/simple1" qsCatId="simple" csTypeId="urn:microsoft.com/office/officeart/2005/8/colors/accent1_2" csCatId="accent1" phldr="1"/>
      <dgm:spPr/>
      <dgm:t>
        <a:bodyPr/>
        <a:lstStyle/>
        <a:p>
          <a:endParaRPr lang="tr-TR"/>
        </a:p>
      </dgm:t>
    </dgm:pt>
    <dgm:pt modelId="{3C29FA84-3E21-A443-862D-479DF5F8F020}">
      <dgm:prSet phldrT="[Metin]" custT="1"/>
      <dgm:spPr/>
      <dgm:t>
        <a:bodyPr/>
        <a:lstStyle/>
        <a:p>
          <a:pPr>
            <a:buFont typeface="Symbol" pitchFamily="2" charset="2"/>
            <a:buChar char=""/>
          </a:pPr>
          <a:r>
            <a:rPr lang="tr-TR" sz="1800" dirty="0"/>
            <a:t>Politika ve eğitim politikası kavramlarının anlamlarını bilmek.</a:t>
          </a:r>
        </a:p>
      </dgm:t>
    </dgm:pt>
    <dgm:pt modelId="{F0A786E6-02AB-C74C-B137-A6322F431D2E}" type="parTrans" cxnId="{6D3F2E16-E74B-B947-A009-6A2C03747FEA}">
      <dgm:prSet/>
      <dgm:spPr/>
      <dgm:t>
        <a:bodyPr/>
        <a:lstStyle/>
        <a:p>
          <a:endParaRPr lang="tr-TR"/>
        </a:p>
      </dgm:t>
    </dgm:pt>
    <dgm:pt modelId="{195B2B3F-C22F-1948-896D-988E663A9DF1}" type="sibTrans" cxnId="{6D3F2E16-E74B-B947-A009-6A2C03747FEA}">
      <dgm:prSet/>
      <dgm:spPr/>
      <dgm:t>
        <a:bodyPr/>
        <a:lstStyle/>
        <a:p>
          <a:endParaRPr lang="tr-TR"/>
        </a:p>
      </dgm:t>
    </dgm:pt>
    <dgm:pt modelId="{7E41C868-1894-C44D-96BD-E545F8EBCF83}">
      <dgm:prSet custT="1"/>
      <dgm:spPr/>
      <dgm:t>
        <a:bodyPr/>
        <a:lstStyle/>
        <a:p>
          <a:pPr>
            <a:buFont typeface="Symbol" pitchFamily="2" charset="2"/>
            <a:buChar char=""/>
          </a:pPr>
          <a:r>
            <a:rPr lang="tr-TR" sz="1800" dirty="0"/>
            <a:t>Eğitim, siyaset ve demokrasi ilişkilerini çözümleyebilmek.</a:t>
          </a:r>
        </a:p>
      </dgm:t>
    </dgm:pt>
    <dgm:pt modelId="{515532F2-B6E9-474A-9BF1-1F2105FF7125}" type="parTrans" cxnId="{254B4DCE-D18D-F144-B5DA-BB365431D300}">
      <dgm:prSet/>
      <dgm:spPr/>
      <dgm:t>
        <a:bodyPr/>
        <a:lstStyle/>
        <a:p>
          <a:endParaRPr lang="tr-TR"/>
        </a:p>
      </dgm:t>
    </dgm:pt>
    <dgm:pt modelId="{AFEB6C73-F66C-A047-985C-F245113F5042}" type="sibTrans" cxnId="{254B4DCE-D18D-F144-B5DA-BB365431D300}">
      <dgm:prSet/>
      <dgm:spPr/>
      <dgm:t>
        <a:bodyPr/>
        <a:lstStyle/>
        <a:p>
          <a:endParaRPr lang="tr-TR"/>
        </a:p>
      </dgm:t>
    </dgm:pt>
    <dgm:pt modelId="{249CA278-1A7C-1845-9586-1F68356591B9}">
      <dgm:prSet custT="1"/>
      <dgm:spPr/>
      <dgm:t>
        <a:bodyPr/>
        <a:lstStyle/>
        <a:p>
          <a:pPr>
            <a:buFont typeface="Symbol" pitchFamily="2" charset="2"/>
            <a:buChar char=""/>
          </a:pPr>
          <a:r>
            <a:rPr lang="tr-TR" sz="1800"/>
            <a:t>Eğitimde hükümet ve politikalarının yerini kavramak.</a:t>
          </a:r>
        </a:p>
      </dgm:t>
    </dgm:pt>
    <dgm:pt modelId="{5B27AAFF-FAFF-FC49-AC9A-3DC57810D56D}" type="parTrans" cxnId="{C566571D-DDA3-F847-95C6-704CCD5979AE}">
      <dgm:prSet/>
      <dgm:spPr/>
      <dgm:t>
        <a:bodyPr/>
        <a:lstStyle/>
        <a:p>
          <a:endParaRPr lang="tr-TR"/>
        </a:p>
      </dgm:t>
    </dgm:pt>
    <dgm:pt modelId="{4A7ED6C6-36EE-DA44-8CF2-3B4D6D27A435}" type="sibTrans" cxnId="{C566571D-DDA3-F847-95C6-704CCD5979AE}">
      <dgm:prSet/>
      <dgm:spPr/>
      <dgm:t>
        <a:bodyPr/>
        <a:lstStyle/>
        <a:p>
          <a:endParaRPr lang="tr-TR"/>
        </a:p>
      </dgm:t>
    </dgm:pt>
    <dgm:pt modelId="{942E0FDE-BDEF-6246-A72C-C3E9482205D3}">
      <dgm:prSet custT="1"/>
      <dgm:spPr/>
      <dgm:t>
        <a:bodyPr/>
        <a:lstStyle/>
        <a:p>
          <a:pPr>
            <a:buFont typeface="Symbol" pitchFamily="2" charset="2"/>
            <a:buChar char=""/>
          </a:pPr>
          <a:r>
            <a:rPr lang="tr-TR" sz="1800" dirty="0"/>
            <a:t>Türkiye’nin eğitim politikalarını çözümleyebilmek.</a:t>
          </a:r>
        </a:p>
      </dgm:t>
    </dgm:pt>
    <dgm:pt modelId="{03DD9A5A-0290-324A-9158-BE331A6042A9}" type="parTrans" cxnId="{EBC2B25F-BF2C-C14B-AE25-55B3F26D1996}">
      <dgm:prSet/>
      <dgm:spPr/>
      <dgm:t>
        <a:bodyPr/>
        <a:lstStyle/>
        <a:p>
          <a:endParaRPr lang="tr-TR"/>
        </a:p>
      </dgm:t>
    </dgm:pt>
    <dgm:pt modelId="{9C6A6B88-BEAC-F247-9C11-D73797EA81EC}" type="sibTrans" cxnId="{EBC2B25F-BF2C-C14B-AE25-55B3F26D1996}">
      <dgm:prSet/>
      <dgm:spPr/>
      <dgm:t>
        <a:bodyPr/>
        <a:lstStyle/>
        <a:p>
          <a:endParaRPr lang="tr-TR"/>
        </a:p>
      </dgm:t>
    </dgm:pt>
    <dgm:pt modelId="{F2E6A792-65E9-3B49-9AEF-28F3FF2F5AFD}" type="pres">
      <dgm:prSet presAssocID="{A3472769-7450-5A49-B322-85CDA74AE60E}" presName="linear" presStyleCnt="0">
        <dgm:presLayoutVars>
          <dgm:dir/>
          <dgm:animLvl val="lvl"/>
          <dgm:resizeHandles val="exact"/>
        </dgm:presLayoutVars>
      </dgm:prSet>
      <dgm:spPr/>
    </dgm:pt>
    <dgm:pt modelId="{8E7E893B-4B84-3C45-A0D1-7F791B6D4FED}" type="pres">
      <dgm:prSet presAssocID="{3C29FA84-3E21-A443-862D-479DF5F8F020}" presName="parentLin" presStyleCnt="0"/>
      <dgm:spPr/>
    </dgm:pt>
    <dgm:pt modelId="{55115992-9C2F-0E4E-A9DE-BBD54EF0096F}" type="pres">
      <dgm:prSet presAssocID="{3C29FA84-3E21-A443-862D-479DF5F8F020}" presName="parentLeftMargin" presStyleLbl="node1" presStyleIdx="0" presStyleCnt="4"/>
      <dgm:spPr/>
    </dgm:pt>
    <dgm:pt modelId="{102A0DD7-73EF-AF45-977B-1ACACB98A471}" type="pres">
      <dgm:prSet presAssocID="{3C29FA84-3E21-A443-862D-479DF5F8F020}" presName="parentText" presStyleLbl="node1" presStyleIdx="0" presStyleCnt="4">
        <dgm:presLayoutVars>
          <dgm:chMax val="0"/>
          <dgm:bulletEnabled val="1"/>
        </dgm:presLayoutVars>
      </dgm:prSet>
      <dgm:spPr/>
    </dgm:pt>
    <dgm:pt modelId="{4EE39D68-031F-6441-9B36-4C0DFC32567B}" type="pres">
      <dgm:prSet presAssocID="{3C29FA84-3E21-A443-862D-479DF5F8F020}" presName="negativeSpace" presStyleCnt="0"/>
      <dgm:spPr/>
    </dgm:pt>
    <dgm:pt modelId="{6C50AFD2-8628-A444-A25A-A3B2494834B6}" type="pres">
      <dgm:prSet presAssocID="{3C29FA84-3E21-A443-862D-479DF5F8F020}" presName="childText" presStyleLbl="conFgAcc1" presStyleIdx="0" presStyleCnt="4">
        <dgm:presLayoutVars>
          <dgm:bulletEnabled val="1"/>
        </dgm:presLayoutVars>
      </dgm:prSet>
      <dgm:spPr/>
    </dgm:pt>
    <dgm:pt modelId="{1FDCBB3B-F458-184B-8E1E-602A244E0F24}" type="pres">
      <dgm:prSet presAssocID="{195B2B3F-C22F-1948-896D-988E663A9DF1}" presName="spaceBetweenRectangles" presStyleCnt="0"/>
      <dgm:spPr/>
    </dgm:pt>
    <dgm:pt modelId="{8E48A37F-F43D-4C4B-ABB7-5FBAF86B6837}" type="pres">
      <dgm:prSet presAssocID="{7E41C868-1894-C44D-96BD-E545F8EBCF83}" presName="parentLin" presStyleCnt="0"/>
      <dgm:spPr/>
    </dgm:pt>
    <dgm:pt modelId="{101FB5AC-726D-EA4F-A464-FEBF5D3D3E84}" type="pres">
      <dgm:prSet presAssocID="{7E41C868-1894-C44D-96BD-E545F8EBCF83}" presName="parentLeftMargin" presStyleLbl="node1" presStyleIdx="0" presStyleCnt="4"/>
      <dgm:spPr/>
    </dgm:pt>
    <dgm:pt modelId="{C3878D41-6F73-D740-BCC8-90704005B7DA}" type="pres">
      <dgm:prSet presAssocID="{7E41C868-1894-C44D-96BD-E545F8EBCF83}" presName="parentText" presStyleLbl="node1" presStyleIdx="1" presStyleCnt="4">
        <dgm:presLayoutVars>
          <dgm:chMax val="0"/>
          <dgm:bulletEnabled val="1"/>
        </dgm:presLayoutVars>
      </dgm:prSet>
      <dgm:spPr/>
    </dgm:pt>
    <dgm:pt modelId="{2F3F5C6F-DFAD-B643-BD93-CEF4076FF6DC}" type="pres">
      <dgm:prSet presAssocID="{7E41C868-1894-C44D-96BD-E545F8EBCF83}" presName="negativeSpace" presStyleCnt="0"/>
      <dgm:spPr/>
    </dgm:pt>
    <dgm:pt modelId="{25309915-82E7-2D40-93E1-46073B1D5906}" type="pres">
      <dgm:prSet presAssocID="{7E41C868-1894-C44D-96BD-E545F8EBCF83}" presName="childText" presStyleLbl="conFgAcc1" presStyleIdx="1" presStyleCnt="4">
        <dgm:presLayoutVars>
          <dgm:bulletEnabled val="1"/>
        </dgm:presLayoutVars>
      </dgm:prSet>
      <dgm:spPr/>
    </dgm:pt>
    <dgm:pt modelId="{EC1346CB-CCF6-6F4D-9C03-D02898349428}" type="pres">
      <dgm:prSet presAssocID="{AFEB6C73-F66C-A047-985C-F245113F5042}" presName="spaceBetweenRectangles" presStyleCnt="0"/>
      <dgm:spPr/>
    </dgm:pt>
    <dgm:pt modelId="{0B5CBF2F-21A4-D44E-96B4-F213FEEFB6CF}" type="pres">
      <dgm:prSet presAssocID="{249CA278-1A7C-1845-9586-1F68356591B9}" presName="parentLin" presStyleCnt="0"/>
      <dgm:spPr/>
    </dgm:pt>
    <dgm:pt modelId="{F51CAEF6-8323-A64B-8EB6-B72E6490D836}" type="pres">
      <dgm:prSet presAssocID="{249CA278-1A7C-1845-9586-1F68356591B9}" presName="parentLeftMargin" presStyleLbl="node1" presStyleIdx="1" presStyleCnt="4"/>
      <dgm:spPr/>
    </dgm:pt>
    <dgm:pt modelId="{B0C62915-75FA-8144-9A53-35062C836901}" type="pres">
      <dgm:prSet presAssocID="{249CA278-1A7C-1845-9586-1F68356591B9}" presName="parentText" presStyleLbl="node1" presStyleIdx="2" presStyleCnt="4">
        <dgm:presLayoutVars>
          <dgm:chMax val="0"/>
          <dgm:bulletEnabled val="1"/>
        </dgm:presLayoutVars>
      </dgm:prSet>
      <dgm:spPr/>
    </dgm:pt>
    <dgm:pt modelId="{9B2E4FB4-31C4-5C43-BFE4-5A72E4BB00F1}" type="pres">
      <dgm:prSet presAssocID="{249CA278-1A7C-1845-9586-1F68356591B9}" presName="negativeSpace" presStyleCnt="0"/>
      <dgm:spPr/>
    </dgm:pt>
    <dgm:pt modelId="{12C08CCF-8BB3-7842-A887-880E31A8BA4C}" type="pres">
      <dgm:prSet presAssocID="{249CA278-1A7C-1845-9586-1F68356591B9}" presName="childText" presStyleLbl="conFgAcc1" presStyleIdx="2" presStyleCnt="4">
        <dgm:presLayoutVars>
          <dgm:bulletEnabled val="1"/>
        </dgm:presLayoutVars>
      </dgm:prSet>
      <dgm:spPr/>
    </dgm:pt>
    <dgm:pt modelId="{4B9BCF0E-B7F0-CB4E-9B22-349B0D7828D8}" type="pres">
      <dgm:prSet presAssocID="{4A7ED6C6-36EE-DA44-8CF2-3B4D6D27A435}" presName="spaceBetweenRectangles" presStyleCnt="0"/>
      <dgm:spPr/>
    </dgm:pt>
    <dgm:pt modelId="{CD326786-8DD3-6E45-AC7B-83B19A3F7FAD}" type="pres">
      <dgm:prSet presAssocID="{942E0FDE-BDEF-6246-A72C-C3E9482205D3}" presName="parentLin" presStyleCnt="0"/>
      <dgm:spPr/>
    </dgm:pt>
    <dgm:pt modelId="{544A94E7-C27C-C040-980A-8C7A1D212E71}" type="pres">
      <dgm:prSet presAssocID="{942E0FDE-BDEF-6246-A72C-C3E9482205D3}" presName="parentLeftMargin" presStyleLbl="node1" presStyleIdx="2" presStyleCnt="4"/>
      <dgm:spPr/>
    </dgm:pt>
    <dgm:pt modelId="{F5D7DD90-9F2E-CF46-A7B8-6D2504B71AD3}" type="pres">
      <dgm:prSet presAssocID="{942E0FDE-BDEF-6246-A72C-C3E9482205D3}" presName="parentText" presStyleLbl="node1" presStyleIdx="3" presStyleCnt="4">
        <dgm:presLayoutVars>
          <dgm:chMax val="0"/>
          <dgm:bulletEnabled val="1"/>
        </dgm:presLayoutVars>
      </dgm:prSet>
      <dgm:spPr/>
    </dgm:pt>
    <dgm:pt modelId="{3B2F9107-0F37-1E45-A518-573EDA41A936}" type="pres">
      <dgm:prSet presAssocID="{942E0FDE-BDEF-6246-A72C-C3E9482205D3}" presName="negativeSpace" presStyleCnt="0"/>
      <dgm:spPr/>
    </dgm:pt>
    <dgm:pt modelId="{0299E926-398B-474A-93E3-6ABAE377A777}" type="pres">
      <dgm:prSet presAssocID="{942E0FDE-BDEF-6246-A72C-C3E9482205D3}" presName="childText" presStyleLbl="conFgAcc1" presStyleIdx="3" presStyleCnt="4">
        <dgm:presLayoutVars>
          <dgm:bulletEnabled val="1"/>
        </dgm:presLayoutVars>
      </dgm:prSet>
      <dgm:spPr/>
    </dgm:pt>
  </dgm:ptLst>
  <dgm:cxnLst>
    <dgm:cxn modelId="{6D3F2E16-E74B-B947-A009-6A2C03747FEA}" srcId="{A3472769-7450-5A49-B322-85CDA74AE60E}" destId="{3C29FA84-3E21-A443-862D-479DF5F8F020}" srcOrd="0" destOrd="0" parTransId="{F0A786E6-02AB-C74C-B137-A6322F431D2E}" sibTransId="{195B2B3F-C22F-1948-896D-988E663A9DF1}"/>
    <dgm:cxn modelId="{C566571D-DDA3-F847-95C6-704CCD5979AE}" srcId="{A3472769-7450-5A49-B322-85CDA74AE60E}" destId="{249CA278-1A7C-1845-9586-1F68356591B9}" srcOrd="2" destOrd="0" parTransId="{5B27AAFF-FAFF-FC49-AC9A-3DC57810D56D}" sibTransId="{4A7ED6C6-36EE-DA44-8CF2-3B4D6D27A435}"/>
    <dgm:cxn modelId="{EBC2B25F-BF2C-C14B-AE25-55B3F26D1996}" srcId="{A3472769-7450-5A49-B322-85CDA74AE60E}" destId="{942E0FDE-BDEF-6246-A72C-C3E9482205D3}" srcOrd="3" destOrd="0" parTransId="{03DD9A5A-0290-324A-9158-BE331A6042A9}" sibTransId="{9C6A6B88-BEAC-F247-9C11-D73797EA81EC}"/>
    <dgm:cxn modelId="{E2977068-1890-C940-A727-595C1FD1EAAF}" type="presOf" srcId="{3C29FA84-3E21-A443-862D-479DF5F8F020}" destId="{55115992-9C2F-0E4E-A9DE-BBD54EF0096F}" srcOrd="0" destOrd="0" presId="urn:microsoft.com/office/officeart/2005/8/layout/list1"/>
    <dgm:cxn modelId="{FD781B6B-7B64-3D4C-8E49-10FB5D293195}" type="presOf" srcId="{249CA278-1A7C-1845-9586-1F68356591B9}" destId="{B0C62915-75FA-8144-9A53-35062C836901}" srcOrd="1" destOrd="0" presId="urn:microsoft.com/office/officeart/2005/8/layout/list1"/>
    <dgm:cxn modelId="{CF92028D-AF5C-E54A-BF78-94FDD7FCD0B2}" type="presOf" srcId="{942E0FDE-BDEF-6246-A72C-C3E9482205D3}" destId="{F5D7DD90-9F2E-CF46-A7B8-6D2504B71AD3}" srcOrd="1" destOrd="0" presId="urn:microsoft.com/office/officeart/2005/8/layout/list1"/>
    <dgm:cxn modelId="{92FB9E91-4C2E-CA47-8D1A-8414A71FD969}" type="presOf" srcId="{7E41C868-1894-C44D-96BD-E545F8EBCF83}" destId="{C3878D41-6F73-D740-BCC8-90704005B7DA}" srcOrd="1" destOrd="0" presId="urn:microsoft.com/office/officeart/2005/8/layout/list1"/>
    <dgm:cxn modelId="{237BF998-F98A-2841-B945-3953B438AB01}" type="presOf" srcId="{A3472769-7450-5A49-B322-85CDA74AE60E}" destId="{F2E6A792-65E9-3B49-9AEF-28F3FF2F5AFD}" srcOrd="0" destOrd="0" presId="urn:microsoft.com/office/officeart/2005/8/layout/list1"/>
    <dgm:cxn modelId="{C7BD37A5-6A48-4249-9E79-9FBA8B2BEAF8}" type="presOf" srcId="{7E41C868-1894-C44D-96BD-E545F8EBCF83}" destId="{101FB5AC-726D-EA4F-A464-FEBF5D3D3E84}" srcOrd="0" destOrd="0" presId="urn:microsoft.com/office/officeart/2005/8/layout/list1"/>
    <dgm:cxn modelId="{771634BE-BB29-0A43-9B4A-CA34754DCED8}" type="presOf" srcId="{249CA278-1A7C-1845-9586-1F68356591B9}" destId="{F51CAEF6-8323-A64B-8EB6-B72E6490D836}" srcOrd="0" destOrd="0" presId="urn:microsoft.com/office/officeart/2005/8/layout/list1"/>
    <dgm:cxn modelId="{254B4DCE-D18D-F144-B5DA-BB365431D300}" srcId="{A3472769-7450-5A49-B322-85CDA74AE60E}" destId="{7E41C868-1894-C44D-96BD-E545F8EBCF83}" srcOrd="1" destOrd="0" parTransId="{515532F2-B6E9-474A-9BF1-1F2105FF7125}" sibTransId="{AFEB6C73-F66C-A047-985C-F245113F5042}"/>
    <dgm:cxn modelId="{1446BAD2-AC22-7A4E-84F5-8514EA9B3EC4}" type="presOf" srcId="{942E0FDE-BDEF-6246-A72C-C3E9482205D3}" destId="{544A94E7-C27C-C040-980A-8C7A1D212E71}" srcOrd="0" destOrd="0" presId="urn:microsoft.com/office/officeart/2005/8/layout/list1"/>
    <dgm:cxn modelId="{56D1DFE2-92E7-8849-A720-F7DF2D6EF3D6}" type="presOf" srcId="{3C29FA84-3E21-A443-862D-479DF5F8F020}" destId="{102A0DD7-73EF-AF45-977B-1ACACB98A471}" srcOrd="1" destOrd="0" presId="urn:microsoft.com/office/officeart/2005/8/layout/list1"/>
    <dgm:cxn modelId="{AFB470CE-A240-1B42-BD15-71A11ED22095}" type="presParOf" srcId="{F2E6A792-65E9-3B49-9AEF-28F3FF2F5AFD}" destId="{8E7E893B-4B84-3C45-A0D1-7F791B6D4FED}" srcOrd="0" destOrd="0" presId="urn:microsoft.com/office/officeart/2005/8/layout/list1"/>
    <dgm:cxn modelId="{2C558CDE-A22B-484B-BED5-2F34EF3F31BA}" type="presParOf" srcId="{8E7E893B-4B84-3C45-A0D1-7F791B6D4FED}" destId="{55115992-9C2F-0E4E-A9DE-BBD54EF0096F}" srcOrd="0" destOrd="0" presId="urn:microsoft.com/office/officeart/2005/8/layout/list1"/>
    <dgm:cxn modelId="{31041952-0060-534E-A0D9-A19F8B3A3CD8}" type="presParOf" srcId="{8E7E893B-4B84-3C45-A0D1-7F791B6D4FED}" destId="{102A0DD7-73EF-AF45-977B-1ACACB98A471}" srcOrd="1" destOrd="0" presId="urn:microsoft.com/office/officeart/2005/8/layout/list1"/>
    <dgm:cxn modelId="{E02F195A-7D62-FC48-8B51-2CFD53842E5A}" type="presParOf" srcId="{F2E6A792-65E9-3B49-9AEF-28F3FF2F5AFD}" destId="{4EE39D68-031F-6441-9B36-4C0DFC32567B}" srcOrd="1" destOrd="0" presId="urn:microsoft.com/office/officeart/2005/8/layout/list1"/>
    <dgm:cxn modelId="{79A0EBDB-BE1C-F94D-B922-EB9B3E336CA9}" type="presParOf" srcId="{F2E6A792-65E9-3B49-9AEF-28F3FF2F5AFD}" destId="{6C50AFD2-8628-A444-A25A-A3B2494834B6}" srcOrd="2" destOrd="0" presId="urn:microsoft.com/office/officeart/2005/8/layout/list1"/>
    <dgm:cxn modelId="{AD509F80-15B6-3943-9A4B-DA529295367E}" type="presParOf" srcId="{F2E6A792-65E9-3B49-9AEF-28F3FF2F5AFD}" destId="{1FDCBB3B-F458-184B-8E1E-602A244E0F24}" srcOrd="3" destOrd="0" presId="urn:microsoft.com/office/officeart/2005/8/layout/list1"/>
    <dgm:cxn modelId="{A265EF6E-9790-DC4E-864D-C852E9BD2155}" type="presParOf" srcId="{F2E6A792-65E9-3B49-9AEF-28F3FF2F5AFD}" destId="{8E48A37F-F43D-4C4B-ABB7-5FBAF86B6837}" srcOrd="4" destOrd="0" presId="urn:microsoft.com/office/officeart/2005/8/layout/list1"/>
    <dgm:cxn modelId="{0AB28525-52D9-D249-B23E-A35E5BA0C028}" type="presParOf" srcId="{8E48A37F-F43D-4C4B-ABB7-5FBAF86B6837}" destId="{101FB5AC-726D-EA4F-A464-FEBF5D3D3E84}" srcOrd="0" destOrd="0" presId="urn:microsoft.com/office/officeart/2005/8/layout/list1"/>
    <dgm:cxn modelId="{D12B2E69-F913-064B-93E8-76598F9C4A24}" type="presParOf" srcId="{8E48A37F-F43D-4C4B-ABB7-5FBAF86B6837}" destId="{C3878D41-6F73-D740-BCC8-90704005B7DA}" srcOrd="1" destOrd="0" presId="urn:microsoft.com/office/officeart/2005/8/layout/list1"/>
    <dgm:cxn modelId="{41D3B0CB-738E-4D4B-9875-406E8506F975}" type="presParOf" srcId="{F2E6A792-65E9-3B49-9AEF-28F3FF2F5AFD}" destId="{2F3F5C6F-DFAD-B643-BD93-CEF4076FF6DC}" srcOrd="5" destOrd="0" presId="urn:microsoft.com/office/officeart/2005/8/layout/list1"/>
    <dgm:cxn modelId="{EE7F1C52-3057-4447-9391-E3D8EDB1D08F}" type="presParOf" srcId="{F2E6A792-65E9-3B49-9AEF-28F3FF2F5AFD}" destId="{25309915-82E7-2D40-93E1-46073B1D5906}" srcOrd="6" destOrd="0" presId="urn:microsoft.com/office/officeart/2005/8/layout/list1"/>
    <dgm:cxn modelId="{5AA59FE9-31EE-E144-B5CB-B7BB1BC9C1F5}" type="presParOf" srcId="{F2E6A792-65E9-3B49-9AEF-28F3FF2F5AFD}" destId="{EC1346CB-CCF6-6F4D-9C03-D02898349428}" srcOrd="7" destOrd="0" presId="urn:microsoft.com/office/officeart/2005/8/layout/list1"/>
    <dgm:cxn modelId="{8B53B0FC-7C60-EC43-A394-ED518434750A}" type="presParOf" srcId="{F2E6A792-65E9-3B49-9AEF-28F3FF2F5AFD}" destId="{0B5CBF2F-21A4-D44E-96B4-F213FEEFB6CF}" srcOrd="8" destOrd="0" presId="urn:microsoft.com/office/officeart/2005/8/layout/list1"/>
    <dgm:cxn modelId="{602400CD-7921-2648-93BC-03A54636DD6C}" type="presParOf" srcId="{0B5CBF2F-21A4-D44E-96B4-F213FEEFB6CF}" destId="{F51CAEF6-8323-A64B-8EB6-B72E6490D836}" srcOrd="0" destOrd="0" presId="urn:microsoft.com/office/officeart/2005/8/layout/list1"/>
    <dgm:cxn modelId="{3CE8198C-EE57-FD48-A513-320DE764BCCB}" type="presParOf" srcId="{0B5CBF2F-21A4-D44E-96B4-F213FEEFB6CF}" destId="{B0C62915-75FA-8144-9A53-35062C836901}" srcOrd="1" destOrd="0" presId="urn:microsoft.com/office/officeart/2005/8/layout/list1"/>
    <dgm:cxn modelId="{AE3A8252-F6A3-E445-BABA-53685E49B1AB}" type="presParOf" srcId="{F2E6A792-65E9-3B49-9AEF-28F3FF2F5AFD}" destId="{9B2E4FB4-31C4-5C43-BFE4-5A72E4BB00F1}" srcOrd="9" destOrd="0" presId="urn:microsoft.com/office/officeart/2005/8/layout/list1"/>
    <dgm:cxn modelId="{C5F3E40C-B61C-B54C-B6D3-CE60AFEC99A8}" type="presParOf" srcId="{F2E6A792-65E9-3B49-9AEF-28F3FF2F5AFD}" destId="{12C08CCF-8BB3-7842-A887-880E31A8BA4C}" srcOrd="10" destOrd="0" presId="urn:microsoft.com/office/officeart/2005/8/layout/list1"/>
    <dgm:cxn modelId="{2A043252-1290-564A-B9A8-ED9F7DB75ADB}" type="presParOf" srcId="{F2E6A792-65E9-3B49-9AEF-28F3FF2F5AFD}" destId="{4B9BCF0E-B7F0-CB4E-9B22-349B0D7828D8}" srcOrd="11" destOrd="0" presId="urn:microsoft.com/office/officeart/2005/8/layout/list1"/>
    <dgm:cxn modelId="{A24F75CD-2495-344A-9DB3-3FA5390C7024}" type="presParOf" srcId="{F2E6A792-65E9-3B49-9AEF-28F3FF2F5AFD}" destId="{CD326786-8DD3-6E45-AC7B-83B19A3F7FAD}" srcOrd="12" destOrd="0" presId="urn:microsoft.com/office/officeart/2005/8/layout/list1"/>
    <dgm:cxn modelId="{2BC914C6-0022-2D4D-B10D-BB462943F67E}" type="presParOf" srcId="{CD326786-8DD3-6E45-AC7B-83B19A3F7FAD}" destId="{544A94E7-C27C-C040-980A-8C7A1D212E71}" srcOrd="0" destOrd="0" presId="urn:microsoft.com/office/officeart/2005/8/layout/list1"/>
    <dgm:cxn modelId="{A4E664DE-6E9F-2B42-B778-96CE00F7E6F3}" type="presParOf" srcId="{CD326786-8DD3-6E45-AC7B-83B19A3F7FAD}" destId="{F5D7DD90-9F2E-CF46-A7B8-6D2504B71AD3}" srcOrd="1" destOrd="0" presId="urn:microsoft.com/office/officeart/2005/8/layout/list1"/>
    <dgm:cxn modelId="{B8E26EF1-4119-A14D-BC7A-BB8BCA05D22A}" type="presParOf" srcId="{F2E6A792-65E9-3B49-9AEF-28F3FF2F5AFD}" destId="{3B2F9107-0F37-1E45-A518-573EDA41A936}" srcOrd="13" destOrd="0" presId="urn:microsoft.com/office/officeart/2005/8/layout/list1"/>
    <dgm:cxn modelId="{093C89CA-D76E-454D-908C-39365E62B705}" type="presParOf" srcId="{F2E6A792-65E9-3B49-9AEF-28F3FF2F5AFD}" destId="{0299E926-398B-474A-93E3-6ABAE377A777}"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03420F-ED09-084D-84F7-AB5B0E511F82}" type="doc">
      <dgm:prSet loTypeId="urn:microsoft.com/office/officeart/2005/8/layout/default" loCatId="" qsTypeId="urn:microsoft.com/office/officeart/2005/8/quickstyle/simple2" qsCatId="simple" csTypeId="urn:microsoft.com/office/officeart/2005/8/colors/colorful1" csCatId="colorful" phldr="1"/>
      <dgm:spPr/>
      <dgm:t>
        <a:bodyPr/>
        <a:lstStyle/>
        <a:p>
          <a:endParaRPr lang="tr-TR"/>
        </a:p>
      </dgm:t>
    </dgm:pt>
    <dgm:pt modelId="{2FEC1668-2769-BC49-8D60-28E1C7496CEF}">
      <dgm:prSet phldrT="[Metin]"/>
      <dgm:spPr/>
      <dgm:t>
        <a:bodyPr/>
        <a:lstStyle/>
        <a:p>
          <a:r>
            <a:rPr lang="tr-TR"/>
            <a:t>Geleneksek-muhafazakar eğitim politikaları</a:t>
          </a:r>
          <a:endParaRPr lang="tr-TR" dirty="0"/>
        </a:p>
      </dgm:t>
    </dgm:pt>
    <dgm:pt modelId="{6CD425CF-C124-2B4F-A7CA-7823217D31B4}" type="parTrans" cxnId="{7416F2F6-3C91-FE43-8954-2A9D145AB509}">
      <dgm:prSet/>
      <dgm:spPr/>
      <dgm:t>
        <a:bodyPr/>
        <a:lstStyle/>
        <a:p>
          <a:endParaRPr lang="tr-TR"/>
        </a:p>
      </dgm:t>
    </dgm:pt>
    <dgm:pt modelId="{71C4E110-FD1A-2144-9594-20DFC4C5997F}" type="sibTrans" cxnId="{7416F2F6-3C91-FE43-8954-2A9D145AB509}">
      <dgm:prSet/>
      <dgm:spPr/>
      <dgm:t>
        <a:bodyPr/>
        <a:lstStyle/>
        <a:p>
          <a:endParaRPr lang="tr-TR"/>
        </a:p>
      </dgm:t>
    </dgm:pt>
    <dgm:pt modelId="{6A375A33-A6F0-F54C-A434-8BD1F160A126}">
      <dgm:prSet/>
      <dgm:spPr/>
      <dgm:t>
        <a:bodyPr/>
        <a:lstStyle/>
        <a:p>
          <a:r>
            <a:rPr lang="tr-TR"/>
            <a:t>Kapitalist eğitim politikaları</a:t>
          </a:r>
          <a:endParaRPr lang="tr-TR" dirty="0"/>
        </a:p>
      </dgm:t>
    </dgm:pt>
    <dgm:pt modelId="{C62AE73F-906F-6348-858D-449CC617CAAD}" type="parTrans" cxnId="{2BFDD460-237C-734F-9C55-BEA01056D01A}">
      <dgm:prSet/>
      <dgm:spPr/>
      <dgm:t>
        <a:bodyPr/>
        <a:lstStyle/>
        <a:p>
          <a:endParaRPr lang="tr-TR"/>
        </a:p>
      </dgm:t>
    </dgm:pt>
    <dgm:pt modelId="{41347643-CDDF-8947-8481-C39CCD79EBD8}" type="sibTrans" cxnId="{2BFDD460-237C-734F-9C55-BEA01056D01A}">
      <dgm:prSet/>
      <dgm:spPr/>
      <dgm:t>
        <a:bodyPr/>
        <a:lstStyle/>
        <a:p>
          <a:endParaRPr lang="tr-TR"/>
        </a:p>
      </dgm:t>
    </dgm:pt>
    <dgm:pt modelId="{D7818AFE-CDA1-DE41-BDBA-CEA844F0D2A1}">
      <dgm:prSet/>
      <dgm:spPr/>
      <dgm:t>
        <a:bodyPr/>
        <a:lstStyle/>
        <a:p>
          <a:r>
            <a:rPr lang="tr-TR"/>
            <a:t>Sosyalist eğitim politikaları</a:t>
          </a:r>
          <a:endParaRPr lang="tr-TR" dirty="0"/>
        </a:p>
      </dgm:t>
    </dgm:pt>
    <dgm:pt modelId="{852EA588-7B5D-3D47-9083-89F857CBC697}" type="parTrans" cxnId="{4EBBD30E-3409-D24C-98DA-483479501BD7}">
      <dgm:prSet/>
      <dgm:spPr/>
      <dgm:t>
        <a:bodyPr/>
        <a:lstStyle/>
        <a:p>
          <a:endParaRPr lang="tr-TR"/>
        </a:p>
      </dgm:t>
    </dgm:pt>
    <dgm:pt modelId="{D49A8987-17AA-1146-B6A6-D02D4AC584F8}" type="sibTrans" cxnId="{4EBBD30E-3409-D24C-98DA-483479501BD7}">
      <dgm:prSet/>
      <dgm:spPr/>
      <dgm:t>
        <a:bodyPr/>
        <a:lstStyle/>
        <a:p>
          <a:endParaRPr lang="tr-TR"/>
        </a:p>
      </dgm:t>
    </dgm:pt>
    <dgm:pt modelId="{87DC3650-3D1E-BE45-9569-24D0C3CECC93}">
      <dgm:prSet/>
      <dgm:spPr/>
      <dgm:t>
        <a:bodyPr/>
        <a:lstStyle/>
        <a:p>
          <a:r>
            <a:rPr lang="tr-TR"/>
            <a:t>Liberal eğitim politikaları</a:t>
          </a:r>
          <a:endParaRPr lang="tr-TR" dirty="0"/>
        </a:p>
      </dgm:t>
    </dgm:pt>
    <dgm:pt modelId="{AF9C03CC-9C67-734A-A704-CFDACD125563}" type="parTrans" cxnId="{32E6801C-EECB-1844-80FC-B6F7A9AEB011}">
      <dgm:prSet/>
      <dgm:spPr/>
      <dgm:t>
        <a:bodyPr/>
        <a:lstStyle/>
        <a:p>
          <a:endParaRPr lang="tr-TR"/>
        </a:p>
      </dgm:t>
    </dgm:pt>
    <dgm:pt modelId="{44F67E40-5843-7848-A93D-91D526794EEE}" type="sibTrans" cxnId="{32E6801C-EECB-1844-80FC-B6F7A9AEB011}">
      <dgm:prSet/>
      <dgm:spPr/>
      <dgm:t>
        <a:bodyPr/>
        <a:lstStyle/>
        <a:p>
          <a:endParaRPr lang="tr-TR"/>
        </a:p>
      </dgm:t>
    </dgm:pt>
    <dgm:pt modelId="{64CA1069-477D-7C4A-B639-961AE8B5D672}">
      <dgm:prSet/>
      <dgm:spPr/>
      <dgm:t>
        <a:bodyPr/>
        <a:lstStyle/>
        <a:p>
          <a:r>
            <a:rPr lang="tr-TR"/>
            <a:t>Küresel eğitim politikaları</a:t>
          </a:r>
          <a:endParaRPr lang="tr-TR" dirty="0"/>
        </a:p>
      </dgm:t>
    </dgm:pt>
    <dgm:pt modelId="{4D4D80A4-9BB7-954E-A291-5C789E4A7771}" type="parTrans" cxnId="{71F467F3-67FA-9C44-B0CC-B490A22708D8}">
      <dgm:prSet/>
      <dgm:spPr/>
      <dgm:t>
        <a:bodyPr/>
        <a:lstStyle/>
        <a:p>
          <a:endParaRPr lang="tr-TR"/>
        </a:p>
      </dgm:t>
    </dgm:pt>
    <dgm:pt modelId="{E99544D6-69E7-C24C-AE9B-C1E8249A2415}" type="sibTrans" cxnId="{71F467F3-67FA-9C44-B0CC-B490A22708D8}">
      <dgm:prSet/>
      <dgm:spPr/>
      <dgm:t>
        <a:bodyPr/>
        <a:lstStyle/>
        <a:p>
          <a:endParaRPr lang="tr-TR"/>
        </a:p>
      </dgm:t>
    </dgm:pt>
    <dgm:pt modelId="{64968941-8E81-4145-B8B2-7C00B0FE9BD7}" type="pres">
      <dgm:prSet presAssocID="{7403420F-ED09-084D-84F7-AB5B0E511F82}" presName="diagram" presStyleCnt="0">
        <dgm:presLayoutVars>
          <dgm:dir/>
          <dgm:resizeHandles val="exact"/>
        </dgm:presLayoutVars>
      </dgm:prSet>
      <dgm:spPr/>
    </dgm:pt>
    <dgm:pt modelId="{034E7C6A-B992-5F48-B35C-23A11EB9DF69}" type="pres">
      <dgm:prSet presAssocID="{2FEC1668-2769-BC49-8D60-28E1C7496CEF}" presName="node" presStyleLbl="node1" presStyleIdx="0" presStyleCnt="5">
        <dgm:presLayoutVars>
          <dgm:bulletEnabled val="1"/>
        </dgm:presLayoutVars>
      </dgm:prSet>
      <dgm:spPr/>
    </dgm:pt>
    <dgm:pt modelId="{A8CFD5B9-52A3-EB4B-A299-4B4C2C21501B}" type="pres">
      <dgm:prSet presAssocID="{71C4E110-FD1A-2144-9594-20DFC4C5997F}" presName="sibTrans" presStyleCnt="0"/>
      <dgm:spPr/>
    </dgm:pt>
    <dgm:pt modelId="{9BC15633-00F0-4F41-A92E-F443E47C5346}" type="pres">
      <dgm:prSet presAssocID="{6A375A33-A6F0-F54C-A434-8BD1F160A126}" presName="node" presStyleLbl="node1" presStyleIdx="1" presStyleCnt="5">
        <dgm:presLayoutVars>
          <dgm:bulletEnabled val="1"/>
        </dgm:presLayoutVars>
      </dgm:prSet>
      <dgm:spPr/>
    </dgm:pt>
    <dgm:pt modelId="{70FF4185-D7C9-2244-B2FD-232558FC7E2D}" type="pres">
      <dgm:prSet presAssocID="{41347643-CDDF-8947-8481-C39CCD79EBD8}" presName="sibTrans" presStyleCnt="0"/>
      <dgm:spPr/>
    </dgm:pt>
    <dgm:pt modelId="{F088CE15-9BA1-BE49-979C-42B017E92026}" type="pres">
      <dgm:prSet presAssocID="{D7818AFE-CDA1-DE41-BDBA-CEA844F0D2A1}" presName="node" presStyleLbl="node1" presStyleIdx="2" presStyleCnt="5">
        <dgm:presLayoutVars>
          <dgm:bulletEnabled val="1"/>
        </dgm:presLayoutVars>
      </dgm:prSet>
      <dgm:spPr/>
    </dgm:pt>
    <dgm:pt modelId="{4A398457-4BAC-EC4D-8297-6CC886BB8806}" type="pres">
      <dgm:prSet presAssocID="{D49A8987-17AA-1146-B6A6-D02D4AC584F8}" presName="sibTrans" presStyleCnt="0"/>
      <dgm:spPr/>
    </dgm:pt>
    <dgm:pt modelId="{FB36C9A0-689D-B14D-9D75-FB56C57B82FE}" type="pres">
      <dgm:prSet presAssocID="{87DC3650-3D1E-BE45-9569-24D0C3CECC93}" presName="node" presStyleLbl="node1" presStyleIdx="3" presStyleCnt="5">
        <dgm:presLayoutVars>
          <dgm:bulletEnabled val="1"/>
        </dgm:presLayoutVars>
      </dgm:prSet>
      <dgm:spPr/>
    </dgm:pt>
    <dgm:pt modelId="{46759F2B-7BD1-9B40-B961-F153B4A49FA7}" type="pres">
      <dgm:prSet presAssocID="{44F67E40-5843-7848-A93D-91D526794EEE}" presName="sibTrans" presStyleCnt="0"/>
      <dgm:spPr/>
    </dgm:pt>
    <dgm:pt modelId="{94273E25-2B48-664F-AB9D-1982FD57CAE0}" type="pres">
      <dgm:prSet presAssocID="{64CA1069-477D-7C4A-B639-961AE8B5D672}" presName="node" presStyleLbl="node1" presStyleIdx="4" presStyleCnt="5">
        <dgm:presLayoutVars>
          <dgm:bulletEnabled val="1"/>
        </dgm:presLayoutVars>
      </dgm:prSet>
      <dgm:spPr/>
    </dgm:pt>
  </dgm:ptLst>
  <dgm:cxnLst>
    <dgm:cxn modelId="{4EBBD30E-3409-D24C-98DA-483479501BD7}" srcId="{7403420F-ED09-084D-84F7-AB5B0E511F82}" destId="{D7818AFE-CDA1-DE41-BDBA-CEA844F0D2A1}" srcOrd="2" destOrd="0" parTransId="{852EA588-7B5D-3D47-9083-89F857CBC697}" sibTransId="{D49A8987-17AA-1146-B6A6-D02D4AC584F8}"/>
    <dgm:cxn modelId="{735CCB10-3B2B-F14E-A028-C091A0446EFA}" type="presOf" srcId="{D7818AFE-CDA1-DE41-BDBA-CEA844F0D2A1}" destId="{F088CE15-9BA1-BE49-979C-42B017E92026}" srcOrd="0" destOrd="0" presId="urn:microsoft.com/office/officeart/2005/8/layout/default"/>
    <dgm:cxn modelId="{54D90214-63BE-6846-9104-5DB70BBCED09}" type="presOf" srcId="{64CA1069-477D-7C4A-B639-961AE8B5D672}" destId="{94273E25-2B48-664F-AB9D-1982FD57CAE0}" srcOrd="0" destOrd="0" presId="urn:microsoft.com/office/officeart/2005/8/layout/default"/>
    <dgm:cxn modelId="{32E6801C-EECB-1844-80FC-B6F7A9AEB011}" srcId="{7403420F-ED09-084D-84F7-AB5B0E511F82}" destId="{87DC3650-3D1E-BE45-9569-24D0C3CECC93}" srcOrd="3" destOrd="0" parTransId="{AF9C03CC-9C67-734A-A704-CFDACD125563}" sibTransId="{44F67E40-5843-7848-A93D-91D526794EEE}"/>
    <dgm:cxn modelId="{D601DC55-92BF-A749-BF8B-F281E1E5BE20}" type="presOf" srcId="{87DC3650-3D1E-BE45-9569-24D0C3CECC93}" destId="{FB36C9A0-689D-B14D-9D75-FB56C57B82FE}" srcOrd="0" destOrd="0" presId="urn:microsoft.com/office/officeart/2005/8/layout/default"/>
    <dgm:cxn modelId="{2BFDD460-237C-734F-9C55-BEA01056D01A}" srcId="{7403420F-ED09-084D-84F7-AB5B0E511F82}" destId="{6A375A33-A6F0-F54C-A434-8BD1F160A126}" srcOrd="1" destOrd="0" parTransId="{C62AE73F-906F-6348-858D-449CC617CAAD}" sibTransId="{41347643-CDDF-8947-8481-C39CCD79EBD8}"/>
    <dgm:cxn modelId="{B15C856F-8D8E-4841-80D6-022182885674}" type="presOf" srcId="{7403420F-ED09-084D-84F7-AB5B0E511F82}" destId="{64968941-8E81-4145-B8B2-7C00B0FE9BD7}" srcOrd="0" destOrd="0" presId="urn:microsoft.com/office/officeart/2005/8/layout/default"/>
    <dgm:cxn modelId="{352B7DA9-3189-0946-91FF-B6893DC462D7}" type="presOf" srcId="{2FEC1668-2769-BC49-8D60-28E1C7496CEF}" destId="{034E7C6A-B992-5F48-B35C-23A11EB9DF69}" srcOrd="0" destOrd="0" presId="urn:microsoft.com/office/officeart/2005/8/layout/default"/>
    <dgm:cxn modelId="{71F467F3-67FA-9C44-B0CC-B490A22708D8}" srcId="{7403420F-ED09-084D-84F7-AB5B0E511F82}" destId="{64CA1069-477D-7C4A-B639-961AE8B5D672}" srcOrd="4" destOrd="0" parTransId="{4D4D80A4-9BB7-954E-A291-5C789E4A7771}" sibTransId="{E99544D6-69E7-C24C-AE9B-C1E8249A2415}"/>
    <dgm:cxn modelId="{7416F2F6-3C91-FE43-8954-2A9D145AB509}" srcId="{7403420F-ED09-084D-84F7-AB5B0E511F82}" destId="{2FEC1668-2769-BC49-8D60-28E1C7496CEF}" srcOrd="0" destOrd="0" parTransId="{6CD425CF-C124-2B4F-A7CA-7823217D31B4}" sibTransId="{71C4E110-FD1A-2144-9594-20DFC4C5997F}"/>
    <dgm:cxn modelId="{AAFD55FC-9FD0-914D-84D9-E3716394387D}" type="presOf" srcId="{6A375A33-A6F0-F54C-A434-8BD1F160A126}" destId="{9BC15633-00F0-4F41-A92E-F443E47C5346}" srcOrd="0" destOrd="0" presId="urn:microsoft.com/office/officeart/2005/8/layout/default"/>
    <dgm:cxn modelId="{82DE83C3-2973-094E-B0FC-5BBF621BAA30}" type="presParOf" srcId="{64968941-8E81-4145-B8B2-7C00B0FE9BD7}" destId="{034E7C6A-B992-5F48-B35C-23A11EB9DF69}" srcOrd="0" destOrd="0" presId="urn:microsoft.com/office/officeart/2005/8/layout/default"/>
    <dgm:cxn modelId="{9E2EF031-5FAD-D749-A6F4-F540E0509ECE}" type="presParOf" srcId="{64968941-8E81-4145-B8B2-7C00B0FE9BD7}" destId="{A8CFD5B9-52A3-EB4B-A299-4B4C2C21501B}" srcOrd="1" destOrd="0" presId="urn:microsoft.com/office/officeart/2005/8/layout/default"/>
    <dgm:cxn modelId="{E192025E-708A-974F-81E2-C20EB0FF6CB1}" type="presParOf" srcId="{64968941-8E81-4145-B8B2-7C00B0FE9BD7}" destId="{9BC15633-00F0-4F41-A92E-F443E47C5346}" srcOrd="2" destOrd="0" presId="urn:microsoft.com/office/officeart/2005/8/layout/default"/>
    <dgm:cxn modelId="{EB6E42A0-1CBB-B647-BB77-D2107F1109E5}" type="presParOf" srcId="{64968941-8E81-4145-B8B2-7C00B0FE9BD7}" destId="{70FF4185-D7C9-2244-B2FD-232558FC7E2D}" srcOrd="3" destOrd="0" presId="urn:microsoft.com/office/officeart/2005/8/layout/default"/>
    <dgm:cxn modelId="{457FB73C-37E1-1B49-A144-ABAAD507117B}" type="presParOf" srcId="{64968941-8E81-4145-B8B2-7C00B0FE9BD7}" destId="{F088CE15-9BA1-BE49-979C-42B017E92026}" srcOrd="4" destOrd="0" presId="urn:microsoft.com/office/officeart/2005/8/layout/default"/>
    <dgm:cxn modelId="{9B0880D6-5324-3B46-A6CA-02B2342803FC}" type="presParOf" srcId="{64968941-8E81-4145-B8B2-7C00B0FE9BD7}" destId="{4A398457-4BAC-EC4D-8297-6CC886BB8806}" srcOrd="5" destOrd="0" presId="urn:microsoft.com/office/officeart/2005/8/layout/default"/>
    <dgm:cxn modelId="{4A62E57A-C840-CC40-8325-6D90585FA4F5}" type="presParOf" srcId="{64968941-8E81-4145-B8B2-7C00B0FE9BD7}" destId="{FB36C9A0-689D-B14D-9D75-FB56C57B82FE}" srcOrd="6" destOrd="0" presId="urn:microsoft.com/office/officeart/2005/8/layout/default"/>
    <dgm:cxn modelId="{C2068978-624F-184D-ADEC-7206432C88AA}" type="presParOf" srcId="{64968941-8E81-4145-B8B2-7C00B0FE9BD7}" destId="{46759F2B-7BD1-9B40-B961-F153B4A49FA7}" srcOrd="7" destOrd="0" presId="urn:microsoft.com/office/officeart/2005/8/layout/default"/>
    <dgm:cxn modelId="{124FD102-A6BA-0B4D-B4C6-0AD2C9488A4C}" type="presParOf" srcId="{64968941-8E81-4145-B8B2-7C00B0FE9BD7}" destId="{94273E25-2B48-664F-AB9D-1982FD57CAE0}"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50AFD2-8628-A444-A25A-A3B2494834B6}">
      <dsp:nvSpPr>
        <dsp:cNvPr id="0" name=""/>
        <dsp:cNvSpPr/>
      </dsp:nvSpPr>
      <dsp:spPr>
        <a:xfrm>
          <a:off x="0" y="499597"/>
          <a:ext cx="6281738" cy="7308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2A0DD7-73EF-AF45-977B-1ACACB98A471}">
      <dsp:nvSpPr>
        <dsp:cNvPr id="0" name=""/>
        <dsp:cNvSpPr/>
      </dsp:nvSpPr>
      <dsp:spPr>
        <a:xfrm>
          <a:off x="314086" y="71557"/>
          <a:ext cx="4397216" cy="8560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6204" tIns="0" rIns="166204" bIns="0" numCol="1" spcCol="1270" anchor="ctr" anchorCtr="0">
          <a:noAutofit/>
        </a:bodyPr>
        <a:lstStyle/>
        <a:p>
          <a:pPr marL="0" lvl="0" indent="0" algn="l" defTabSz="800100">
            <a:lnSpc>
              <a:spcPct val="90000"/>
            </a:lnSpc>
            <a:spcBef>
              <a:spcPct val="0"/>
            </a:spcBef>
            <a:spcAft>
              <a:spcPct val="35000"/>
            </a:spcAft>
            <a:buFont typeface="Symbol" pitchFamily="2" charset="2"/>
            <a:buNone/>
          </a:pPr>
          <a:r>
            <a:rPr lang="tr-TR" sz="1800" kern="1200" dirty="0"/>
            <a:t>Politika ve eğitim politikası kavramlarının anlamlarını bilmek.</a:t>
          </a:r>
        </a:p>
      </dsp:txBody>
      <dsp:txXfrm>
        <a:off x="355876" y="113347"/>
        <a:ext cx="4313636" cy="772500"/>
      </dsp:txXfrm>
    </dsp:sp>
    <dsp:sp modelId="{25309915-82E7-2D40-93E1-46073B1D5906}">
      <dsp:nvSpPr>
        <dsp:cNvPr id="0" name=""/>
        <dsp:cNvSpPr/>
      </dsp:nvSpPr>
      <dsp:spPr>
        <a:xfrm>
          <a:off x="0" y="1815037"/>
          <a:ext cx="6281738" cy="7308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878D41-6F73-D740-BCC8-90704005B7DA}">
      <dsp:nvSpPr>
        <dsp:cNvPr id="0" name=""/>
        <dsp:cNvSpPr/>
      </dsp:nvSpPr>
      <dsp:spPr>
        <a:xfrm>
          <a:off x="314086" y="1386997"/>
          <a:ext cx="4397216" cy="8560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6204" tIns="0" rIns="166204" bIns="0" numCol="1" spcCol="1270" anchor="ctr" anchorCtr="0">
          <a:noAutofit/>
        </a:bodyPr>
        <a:lstStyle/>
        <a:p>
          <a:pPr marL="0" lvl="0" indent="0" algn="l" defTabSz="800100">
            <a:lnSpc>
              <a:spcPct val="90000"/>
            </a:lnSpc>
            <a:spcBef>
              <a:spcPct val="0"/>
            </a:spcBef>
            <a:spcAft>
              <a:spcPct val="35000"/>
            </a:spcAft>
            <a:buFont typeface="Symbol" pitchFamily="2" charset="2"/>
            <a:buNone/>
          </a:pPr>
          <a:r>
            <a:rPr lang="tr-TR" sz="1800" kern="1200" dirty="0"/>
            <a:t>Eğitim, siyaset ve demokrasi ilişkilerini çözümleyebilmek.</a:t>
          </a:r>
        </a:p>
      </dsp:txBody>
      <dsp:txXfrm>
        <a:off x="355876" y="1428787"/>
        <a:ext cx="4313636" cy="772500"/>
      </dsp:txXfrm>
    </dsp:sp>
    <dsp:sp modelId="{12C08CCF-8BB3-7842-A887-880E31A8BA4C}">
      <dsp:nvSpPr>
        <dsp:cNvPr id="0" name=""/>
        <dsp:cNvSpPr/>
      </dsp:nvSpPr>
      <dsp:spPr>
        <a:xfrm>
          <a:off x="0" y="3130477"/>
          <a:ext cx="6281738" cy="7308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C62915-75FA-8144-9A53-35062C836901}">
      <dsp:nvSpPr>
        <dsp:cNvPr id="0" name=""/>
        <dsp:cNvSpPr/>
      </dsp:nvSpPr>
      <dsp:spPr>
        <a:xfrm>
          <a:off x="314086" y="2702437"/>
          <a:ext cx="4397216" cy="8560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6204" tIns="0" rIns="166204" bIns="0" numCol="1" spcCol="1270" anchor="ctr" anchorCtr="0">
          <a:noAutofit/>
        </a:bodyPr>
        <a:lstStyle/>
        <a:p>
          <a:pPr marL="0" lvl="0" indent="0" algn="l" defTabSz="800100">
            <a:lnSpc>
              <a:spcPct val="90000"/>
            </a:lnSpc>
            <a:spcBef>
              <a:spcPct val="0"/>
            </a:spcBef>
            <a:spcAft>
              <a:spcPct val="35000"/>
            </a:spcAft>
            <a:buFont typeface="Symbol" pitchFamily="2" charset="2"/>
            <a:buNone/>
          </a:pPr>
          <a:r>
            <a:rPr lang="tr-TR" sz="1800" kern="1200"/>
            <a:t>Eğitimde hükümet ve politikalarının yerini kavramak.</a:t>
          </a:r>
        </a:p>
      </dsp:txBody>
      <dsp:txXfrm>
        <a:off x="355876" y="2744227"/>
        <a:ext cx="4313636" cy="772500"/>
      </dsp:txXfrm>
    </dsp:sp>
    <dsp:sp modelId="{0299E926-398B-474A-93E3-6ABAE377A777}">
      <dsp:nvSpPr>
        <dsp:cNvPr id="0" name=""/>
        <dsp:cNvSpPr/>
      </dsp:nvSpPr>
      <dsp:spPr>
        <a:xfrm>
          <a:off x="0" y="4445917"/>
          <a:ext cx="6281738" cy="7308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D7DD90-9F2E-CF46-A7B8-6D2504B71AD3}">
      <dsp:nvSpPr>
        <dsp:cNvPr id="0" name=""/>
        <dsp:cNvSpPr/>
      </dsp:nvSpPr>
      <dsp:spPr>
        <a:xfrm>
          <a:off x="314086" y="4017877"/>
          <a:ext cx="4397216" cy="8560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6204" tIns="0" rIns="166204" bIns="0" numCol="1" spcCol="1270" anchor="ctr" anchorCtr="0">
          <a:noAutofit/>
        </a:bodyPr>
        <a:lstStyle/>
        <a:p>
          <a:pPr marL="0" lvl="0" indent="0" algn="l" defTabSz="800100">
            <a:lnSpc>
              <a:spcPct val="90000"/>
            </a:lnSpc>
            <a:spcBef>
              <a:spcPct val="0"/>
            </a:spcBef>
            <a:spcAft>
              <a:spcPct val="35000"/>
            </a:spcAft>
            <a:buFont typeface="Symbol" pitchFamily="2" charset="2"/>
            <a:buNone/>
          </a:pPr>
          <a:r>
            <a:rPr lang="tr-TR" sz="1800" kern="1200" dirty="0"/>
            <a:t>Türkiye’nin eğitim politikalarını çözümleyebilmek.</a:t>
          </a:r>
        </a:p>
      </dsp:txBody>
      <dsp:txXfrm>
        <a:off x="355876" y="4059667"/>
        <a:ext cx="4313636" cy="772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4E7C6A-B992-5F48-B35C-23A11EB9DF69}">
      <dsp:nvSpPr>
        <dsp:cNvPr id="0" name=""/>
        <dsp:cNvSpPr/>
      </dsp:nvSpPr>
      <dsp:spPr>
        <a:xfrm>
          <a:off x="649" y="91352"/>
          <a:ext cx="2532958" cy="151977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Geleneksek-muhafazakar eğitim politikaları</a:t>
          </a:r>
          <a:endParaRPr lang="tr-TR" sz="2400" kern="1200" dirty="0"/>
        </a:p>
      </dsp:txBody>
      <dsp:txXfrm>
        <a:off x="649" y="91352"/>
        <a:ext cx="2532958" cy="1519775"/>
      </dsp:txXfrm>
    </dsp:sp>
    <dsp:sp modelId="{9BC15633-00F0-4F41-A92E-F443E47C5346}">
      <dsp:nvSpPr>
        <dsp:cNvPr id="0" name=""/>
        <dsp:cNvSpPr/>
      </dsp:nvSpPr>
      <dsp:spPr>
        <a:xfrm>
          <a:off x="2786903" y="91352"/>
          <a:ext cx="2532958" cy="151977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Kapitalist eğitim politikaları</a:t>
          </a:r>
          <a:endParaRPr lang="tr-TR" sz="2400" kern="1200" dirty="0"/>
        </a:p>
      </dsp:txBody>
      <dsp:txXfrm>
        <a:off x="2786903" y="91352"/>
        <a:ext cx="2532958" cy="1519775"/>
      </dsp:txXfrm>
    </dsp:sp>
    <dsp:sp modelId="{F088CE15-9BA1-BE49-979C-42B017E92026}">
      <dsp:nvSpPr>
        <dsp:cNvPr id="0" name=""/>
        <dsp:cNvSpPr/>
      </dsp:nvSpPr>
      <dsp:spPr>
        <a:xfrm>
          <a:off x="649" y="1864423"/>
          <a:ext cx="2532958" cy="151977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Sosyalist eğitim politikaları</a:t>
          </a:r>
          <a:endParaRPr lang="tr-TR" sz="2400" kern="1200" dirty="0"/>
        </a:p>
      </dsp:txBody>
      <dsp:txXfrm>
        <a:off x="649" y="1864423"/>
        <a:ext cx="2532958" cy="1519775"/>
      </dsp:txXfrm>
    </dsp:sp>
    <dsp:sp modelId="{FB36C9A0-689D-B14D-9D75-FB56C57B82FE}">
      <dsp:nvSpPr>
        <dsp:cNvPr id="0" name=""/>
        <dsp:cNvSpPr/>
      </dsp:nvSpPr>
      <dsp:spPr>
        <a:xfrm>
          <a:off x="2786903" y="1864423"/>
          <a:ext cx="2532958" cy="151977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Liberal eğitim politikaları</a:t>
          </a:r>
          <a:endParaRPr lang="tr-TR" sz="2400" kern="1200" dirty="0"/>
        </a:p>
      </dsp:txBody>
      <dsp:txXfrm>
        <a:off x="2786903" y="1864423"/>
        <a:ext cx="2532958" cy="1519775"/>
      </dsp:txXfrm>
    </dsp:sp>
    <dsp:sp modelId="{94273E25-2B48-664F-AB9D-1982FD57CAE0}">
      <dsp:nvSpPr>
        <dsp:cNvPr id="0" name=""/>
        <dsp:cNvSpPr/>
      </dsp:nvSpPr>
      <dsp:spPr>
        <a:xfrm>
          <a:off x="1393776" y="3637494"/>
          <a:ext cx="2532958" cy="151977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Küresel eğitim politikaları</a:t>
          </a:r>
          <a:endParaRPr lang="tr-TR" sz="2400" kern="1200" dirty="0"/>
        </a:p>
      </dsp:txBody>
      <dsp:txXfrm>
        <a:off x="1393776" y="3637494"/>
        <a:ext cx="2532958" cy="151977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11/8/20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11/8/20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tr-TR"/>
              <a:t>Asıl başlık stilini düzenlemek için tıklayın</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11/8/20</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5125305" y="1488985"/>
            <a:ext cx="6264350" cy="169685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118447" y="4351687"/>
            <a:ext cx="6265588" cy="17040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11/8/20</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11/8/20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11/8/20</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48A87A34-81AB-432B-8DAE-1953F412C126}" type="datetimeFigureOut">
              <a:rPr lang="en-US" dirty="0"/>
              <a:t>11/8/20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11/8/20</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11/8/20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11/8/20</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609A34-F37A-ED4A-ACA0-A154CD20837B}"/>
              </a:ext>
            </a:extLst>
          </p:cNvPr>
          <p:cNvSpPr>
            <a:spLocks noGrp="1"/>
          </p:cNvSpPr>
          <p:nvPr>
            <p:ph type="ctrTitle"/>
          </p:nvPr>
        </p:nvSpPr>
        <p:spPr>
          <a:xfrm>
            <a:off x="1759236" y="2075505"/>
            <a:ext cx="8679915" cy="1500034"/>
          </a:xfrm>
        </p:spPr>
        <p:txBody>
          <a:bodyPr/>
          <a:lstStyle/>
          <a:p>
            <a:r>
              <a:rPr lang="tr-TR" dirty="0"/>
              <a:t>EĞİTİM BİLİMİNE GİRİŞ</a:t>
            </a:r>
          </a:p>
        </p:txBody>
      </p:sp>
      <p:sp>
        <p:nvSpPr>
          <p:cNvPr id="3" name="Alt Başlık 2">
            <a:extLst>
              <a:ext uri="{FF2B5EF4-FFF2-40B4-BE49-F238E27FC236}">
                <a16:creationId xmlns:a16="http://schemas.microsoft.com/office/drawing/2014/main" id="{ECBF9857-D4B2-1D4D-B9AD-AEE32937B556}"/>
              </a:ext>
            </a:extLst>
          </p:cNvPr>
          <p:cNvSpPr>
            <a:spLocks noGrp="1"/>
          </p:cNvSpPr>
          <p:nvPr>
            <p:ph type="subTitle" idx="1"/>
          </p:nvPr>
        </p:nvSpPr>
        <p:spPr>
          <a:xfrm>
            <a:off x="1759237" y="4243754"/>
            <a:ext cx="8673427" cy="985099"/>
          </a:xfrm>
        </p:spPr>
        <p:txBody>
          <a:bodyPr/>
          <a:lstStyle/>
          <a:p>
            <a:r>
              <a:rPr lang="tr-TR" sz="3600" dirty="0"/>
              <a:t>EĞİTİMİN POLİTİK TEMELLERİ</a:t>
            </a:r>
          </a:p>
          <a:p>
            <a:endParaRPr lang="tr-TR" dirty="0"/>
          </a:p>
        </p:txBody>
      </p:sp>
    </p:spTree>
    <p:extLst>
      <p:ext uri="{BB962C8B-B14F-4D97-AF65-F5344CB8AC3E}">
        <p14:creationId xmlns:p14="http://schemas.microsoft.com/office/powerpoint/2010/main" val="269892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847D8A-BA99-C44D-98B7-029F9DCB1F6C}"/>
              </a:ext>
            </a:extLst>
          </p:cNvPr>
          <p:cNvSpPr>
            <a:spLocks noGrp="1"/>
          </p:cNvSpPr>
          <p:nvPr>
            <p:ph type="title"/>
          </p:nvPr>
        </p:nvSpPr>
        <p:spPr/>
        <p:txBody>
          <a:bodyPr/>
          <a:lstStyle/>
          <a:p>
            <a:r>
              <a:rPr lang="tr-TR" dirty="0"/>
              <a:t>ÖĞRENME HEDEFLERİ</a:t>
            </a:r>
          </a:p>
        </p:txBody>
      </p:sp>
      <p:graphicFrame>
        <p:nvGraphicFramePr>
          <p:cNvPr id="4" name="İçerik Yer Tutucusu 3">
            <a:extLst>
              <a:ext uri="{FF2B5EF4-FFF2-40B4-BE49-F238E27FC236}">
                <a16:creationId xmlns:a16="http://schemas.microsoft.com/office/drawing/2014/main" id="{B28817D4-08B5-0443-B0D5-94E56FEF0723}"/>
              </a:ext>
            </a:extLst>
          </p:cNvPr>
          <p:cNvGraphicFramePr>
            <a:graphicFrameLocks noGrp="1"/>
          </p:cNvGraphicFramePr>
          <p:nvPr>
            <p:ph idx="1"/>
            <p:extLst>
              <p:ext uri="{D42A27DB-BD31-4B8C-83A1-F6EECF244321}">
                <p14:modId xmlns:p14="http://schemas.microsoft.com/office/powerpoint/2010/main" val="2861779160"/>
              </p:ext>
            </p:extLst>
          </p:nvPr>
        </p:nvGraphicFramePr>
        <p:xfrm>
          <a:off x="5118100" y="803275"/>
          <a:ext cx="6281738" cy="5248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4265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4A1DAE6-7A47-C04F-8CD0-24CBFC9037F2}"/>
              </a:ext>
            </a:extLst>
          </p:cNvPr>
          <p:cNvSpPr>
            <a:spLocks noGrp="1"/>
          </p:cNvSpPr>
          <p:nvPr>
            <p:ph type="title"/>
          </p:nvPr>
        </p:nvSpPr>
        <p:spPr>
          <a:xfrm>
            <a:off x="645459" y="960120"/>
            <a:ext cx="3865695" cy="4171278"/>
          </a:xfrm>
        </p:spPr>
        <p:txBody>
          <a:bodyPr>
            <a:normAutofit/>
          </a:bodyPr>
          <a:lstStyle/>
          <a:p>
            <a:pPr algn="r"/>
            <a:r>
              <a:rPr lang="tr-TR" sz="4400">
                <a:solidFill>
                  <a:schemeClr val="tx1"/>
                </a:solidFill>
              </a:rPr>
              <a:t>POLİTİKA </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690F37D3-4AD5-A04E-A984-5568DB234B50}"/>
              </a:ext>
            </a:extLst>
          </p:cNvPr>
          <p:cNvSpPr>
            <a:spLocks noGrp="1"/>
          </p:cNvSpPr>
          <p:nvPr>
            <p:ph idx="1"/>
          </p:nvPr>
        </p:nvSpPr>
        <p:spPr>
          <a:xfrm>
            <a:off x="4983164" y="960120"/>
            <a:ext cx="5511800" cy="4171278"/>
          </a:xfrm>
        </p:spPr>
        <p:txBody>
          <a:bodyPr>
            <a:normAutofit/>
          </a:bodyPr>
          <a:lstStyle/>
          <a:p>
            <a:pPr>
              <a:lnSpc>
                <a:spcPct val="110000"/>
              </a:lnSpc>
            </a:pPr>
            <a:endParaRPr lang="tr-TR" sz="1500"/>
          </a:p>
          <a:p>
            <a:pPr>
              <a:lnSpc>
                <a:spcPct val="110000"/>
              </a:lnSpc>
            </a:pPr>
            <a:r>
              <a:rPr lang="tr-TR" sz="1500"/>
              <a:t>Politika, devlet işlerini bir düzen içerisinde yürütme sanatı, siyaset, yöntem gibi anlamlara gelmektedir.</a:t>
            </a:r>
          </a:p>
          <a:p>
            <a:pPr>
              <a:lnSpc>
                <a:spcPct val="110000"/>
              </a:lnSpc>
            </a:pPr>
            <a:r>
              <a:rPr lang="tr-TR" sz="1500"/>
              <a:t>Politika, belirli amaçlara ulaşmak için izlenecek yollar olarak görülebilir. </a:t>
            </a:r>
          </a:p>
          <a:p>
            <a:pPr>
              <a:lnSpc>
                <a:spcPct val="110000"/>
              </a:lnSpc>
            </a:pPr>
            <a:r>
              <a:rPr lang="tr-TR" sz="1500"/>
              <a:t>Politikalar, bir konudaki karar ve uygulamalara rehberlik eden planlardır. </a:t>
            </a:r>
          </a:p>
          <a:p>
            <a:pPr>
              <a:lnSpc>
                <a:spcPct val="110000"/>
              </a:lnSpc>
            </a:pPr>
            <a:r>
              <a:rPr lang="tr-TR" sz="1500"/>
              <a:t>Politika oluşturma, bir konuyla ilgili öncelik ve alternatiflerin belirlenmesi ve bunlar arasından bir tercihte bulunulması sürecidir. Söz konusu politikanın konusu,  parasal, idari ya da başka konularla ilgili olabilir.</a:t>
            </a:r>
          </a:p>
          <a:p>
            <a:pPr>
              <a:lnSpc>
                <a:spcPct val="110000"/>
              </a:lnSpc>
            </a:pPr>
            <a:endParaRPr lang="tr-TR" sz="1500"/>
          </a:p>
        </p:txBody>
      </p:sp>
    </p:spTree>
    <p:extLst>
      <p:ext uri="{BB962C8B-B14F-4D97-AF65-F5344CB8AC3E}">
        <p14:creationId xmlns:p14="http://schemas.microsoft.com/office/powerpoint/2010/main" val="3117903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9CE8244-D200-1F4A-A509-99A9CA3F7201}"/>
              </a:ext>
            </a:extLst>
          </p:cNvPr>
          <p:cNvSpPr>
            <a:spLocks noGrp="1"/>
          </p:cNvSpPr>
          <p:nvPr>
            <p:ph type="title"/>
          </p:nvPr>
        </p:nvSpPr>
        <p:spPr>
          <a:xfrm>
            <a:off x="645459" y="960120"/>
            <a:ext cx="3865695" cy="4171278"/>
          </a:xfrm>
        </p:spPr>
        <p:txBody>
          <a:bodyPr>
            <a:normAutofit/>
          </a:bodyPr>
          <a:lstStyle/>
          <a:p>
            <a:pPr algn="r"/>
            <a:r>
              <a:rPr lang="tr-TR" sz="4400">
                <a:solidFill>
                  <a:schemeClr val="tx1"/>
                </a:solidFill>
              </a:rPr>
              <a:t>POLİTİKA</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E0C6C00F-5369-F949-A347-E774B357B7C2}"/>
              </a:ext>
            </a:extLst>
          </p:cNvPr>
          <p:cNvSpPr>
            <a:spLocks noGrp="1"/>
          </p:cNvSpPr>
          <p:nvPr>
            <p:ph idx="1"/>
          </p:nvPr>
        </p:nvSpPr>
        <p:spPr>
          <a:xfrm>
            <a:off x="4983164" y="960120"/>
            <a:ext cx="5511800" cy="4171278"/>
          </a:xfrm>
        </p:spPr>
        <p:txBody>
          <a:bodyPr>
            <a:normAutofit/>
          </a:bodyPr>
          <a:lstStyle/>
          <a:p>
            <a:r>
              <a:rPr lang="tr-TR" dirty="0"/>
              <a:t>Bir çok işi bir arada, ortak değerler çerçevesinde ve belirli hedeflere ulaştıracak şekilde organize etme, yöneltme ve yönetme zorunluluğu  politik sistemleri ortaya çıkarmıştır. </a:t>
            </a:r>
          </a:p>
          <a:p>
            <a:r>
              <a:rPr lang="tr-TR" dirty="0"/>
              <a:t>İnsanların mutlu ve huzurlu bir yaşam sürmeleri, her politik sitemin temel amacıdır. </a:t>
            </a:r>
          </a:p>
        </p:txBody>
      </p:sp>
    </p:spTree>
    <p:extLst>
      <p:ext uri="{BB962C8B-B14F-4D97-AF65-F5344CB8AC3E}">
        <p14:creationId xmlns:p14="http://schemas.microsoft.com/office/powerpoint/2010/main" val="3009162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9E370D2-BC85-2444-ACCC-29A1E4431948}"/>
              </a:ext>
            </a:extLst>
          </p:cNvPr>
          <p:cNvSpPr>
            <a:spLocks noGrp="1"/>
          </p:cNvSpPr>
          <p:nvPr>
            <p:ph type="title"/>
          </p:nvPr>
        </p:nvSpPr>
        <p:spPr>
          <a:xfrm>
            <a:off x="645459" y="960120"/>
            <a:ext cx="3865695" cy="4171278"/>
          </a:xfrm>
        </p:spPr>
        <p:txBody>
          <a:bodyPr>
            <a:normAutofit/>
          </a:bodyPr>
          <a:lstStyle/>
          <a:p>
            <a:pPr algn="r"/>
            <a:r>
              <a:rPr lang="tr-TR" sz="4400">
                <a:solidFill>
                  <a:schemeClr val="tx1"/>
                </a:solidFill>
              </a:rPr>
              <a:t>POLİTİKA</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20B79F62-0ACB-1D45-86FA-41CA65DD0872}"/>
              </a:ext>
            </a:extLst>
          </p:cNvPr>
          <p:cNvSpPr>
            <a:spLocks noGrp="1"/>
          </p:cNvSpPr>
          <p:nvPr>
            <p:ph idx="1"/>
          </p:nvPr>
        </p:nvSpPr>
        <p:spPr>
          <a:xfrm>
            <a:off x="4983164" y="960120"/>
            <a:ext cx="5511800" cy="4171278"/>
          </a:xfrm>
        </p:spPr>
        <p:txBody>
          <a:bodyPr>
            <a:normAutofit/>
          </a:bodyPr>
          <a:lstStyle/>
          <a:p>
            <a:r>
              <a:rPr lang="tr-TR" dirty="0"/>
              <a:t>Varlığını sürdüren politik sistemler;</a:t>
            </a:r>
          </a:p>
          <a:p>
            <a:pPr lvl="1"/>
            <a:r>
              <a:rPr lang="tr-TR" dirty="0"/>
              <a:t>İnsanı tanıma</a:t>
            </a:r>
          </a:p>
          <a:p>
            <a:pPr lvl="1"/>
            <a:r>
              <a:rPr lang="tr-TR" dirty="0"/>
              <a:t>İhtiyaçlarını doğru tespit etme</a:t>
            </a:r>
          </a:p>
          <a:p>
            <a:pPr lvl="1"/>
            <a:r>
              <a:rPr lang="tr-TR" dirty="0"/>
              <a:t>Karşılaşılan sorunların çözümüne ilişkin uygulanabilir çözümler sunma </a:t>
            </a:r>
          </a:p>
          <a:p>
            <a:pPr lvl="1"/>
            <a:r>
              <a:rPr lang="tr-TR" dirty="0"/>
              <a:t>İnsanlar tarafından bu özelliklerinden dolayı benimsenme </a:t>
            </a:r>
          </a:p>
          <a:p>
            <a:pPr lvl="1"/>
            <a:r>
              <a:rPr lang="tr-TR" dirty="0"/>
              <a:t>Kendini koruma, yenileme ve geliştirme mekanizmalarını oluşturma ve çalıştırabilme yeterliliği konularında başarılıdır.</a:t>
            </a:r>
          </a:p>
          <a:p>
            <a:pPr marL="457200" lvl="1" indent="0">
              <a:buNone/>
            </a:pPr>
            <a:endParaRPr lang="tr-TR" dirty="0"/>
          </a:p>
        </p:txBody>
      </p:sp>
    </p:spTree>
    <p:extLst>
      <p:ext uri="{BB962C8B-B14F-4D97-AF65-F5344CB8AC3E}">
        <p14:creationId xmlns:p14="http://schemas.microsoft.com/office/powerpoint/2010/main" val="2772078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35E05930-1C7C-C04D-BC12-EBA84ED4E18E}"/>
              </a:ext>
            </a:extLst>
          </p:cNvPr>
          <p:cNvSpPr>
            <a:spLocks noGrp="1"/>
          </p:cNvSpPr>
          <p:nvPr>
            <p:ph type="title"/>
          </p:nvPr>
        </p:nvSpPr>
        <p:spPr>
          <a:xfrm>
            <a:off x="645459" y="960120"/>
            <a:ext cx="3865695" cy="4171278"/>
          </a:xfrm>
        </p:spPr>
        <p:txBody>
          <a:bodyPr>
            <a:normAutofit/>
          </a:bodyPr>
          <a:lstStyle/>
          <a:p>
            <a:pPr algn="r"/>
            <a:r>
              <a:rPr lang="tr-TR" sz="4400">
                <a:solidFill>
                  <a:schemeClr val="tx1"/>
                </a:solidFill>
              </a:rPr>
              <a:t>POLİTİKA</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1CA6D968-8A96-8C41-AEB6-90C03E6F3D2A}"/>
              </a:ext>
            </a:extLst>
          </p:cNvPr>
          <p:cNvSpPr>
            <a:spLocks noGrp="1"/>
          </p:cNvSpPr>
          <p:nvPr>
            <p:ph idx="1"/>
          </p:nvPr>
        </p:nvSpPr>
        <p:spPr>
          <a:xfrm>
            <a:off x="4983164" y="960120"/>
            <a:ext cx="5511800" cy="4171278"/>
          </a:xfrm>
        </p:spPr>
        <p:txBody>
          <a:bodyPr>
            <a:normAutofit/>
          </a:bodyPr>
          <a:lstStyle/>
          <a:p>
            <a:r>
              <a:rPr lang="tr-TR" dirty="0"/>
              <a:t>Günümüze kadar ulaşmış ve birçok ülkenin yönetim biçimi üzerinde etkili olan belli başlı politik sistemler  arasında şunlar sayılabilir:</a:t>
            </a:r>
          </a:p>
          <a:p>
            <a:pPr lvl="1"/>
            <a:r>
              <a:rPr lang="tr-TR" dirty="0"/>
              <a:t>Teokrasi</a:t>
            </a:r>
          </a:p>
          <a:p>
            <a:pPr lvl="1"/>
            <a:r>
              <a:rPr lang="tr-TR" dirty="0"/>
              <a:t>Otokrasi</a:t>
            </a:r>
          </a:p>
          <a:p>
            <a:pPr lvl="1"/>
            <a:r>
              <a:rPr lang="tr-TR" dirty="0"/>
              <a:t>Oligarşi</a:t>
            </a:r>
          </a:p>
          <a:p>
            <a:pPr lvl="1"/>
            <a:r>
              <a:rPr lang="tr-TR" dirty="0"/>
              <a:t>Demokrasi</a:t>
            </a:r>
          </a:p>
        </p:txBody>
      </p:sp>
    </p:spTree>
    <p:extLst>
      <p:ext uri="{BB962C8B-B14F-4D97-AF65-F5344CB8AC3E}">
        <p14:creationId xmlns:p14="http://schemas.microsoft.com/office/powerpoint/2010/main" val="1143367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36"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D825280-8A01-9242-A96F-54F999C95C02}"/>
              </a:ext>
            </a:extLst>
          </p:cNvPr>
          <p:cNvSpPr>
            <a:spLocks noGrp="1"/>
          </p:cNvSpPr>
          <p:nvPr>
            <p:ph type="title"/>
          </p:nvPr>
        </p:nvSpPr>
        <p:spPr>
          <a:xfrm>
            <a:off x="645459" y="960120"/>
            <a:ext cx="3865695" cy="4171278"/>
          </a:xfrm>
        </p:spPr>
        <p:txBody>
          <a:bodyPr>
            <a:normAutofit/>
          </a:bodyPr>
          <a:lstStyle/>
          <a:p>
            <a:pPr algn="r"/>
            <a:r>
              <a:rPr lang="tr-TR" sz="4400">
                <a:solidFill>
                  <a:schemeClr val="tx1"/>
                </a:solidFill>
              </a:rPr>
              <a:t>POLİTİKA</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2ED7DA5B-F665-4445-8D80-509CA445E875}"/>
              </a:ext>
            </a:extLst>
          </p:cNvPr>
          <p:cNvSpPr>
            <a:spLocks noGrp="1"/>
          </p:cNvSpPr>
          <p:nvPr>
            <p:ph idx="1"/>
          </p:nvPr>
        </p:nvSpPr>
        <p:spPr>
          <a:xfrm>
            <a:off x="4983164" y="960120"/>
            <a:ext cx="5511800" cy="4171278"/>
          </a:xfrm>
        </p:spPr>
        <p:txBody>
          <a:bodyPr>
            <a:normAutofit/>
          </a:bodyPr>
          <a:lstStyle/>
          <a:p>
            <a:r>
              <a:rPr lang="tr-TR" dirty="0"/>
              <a:t>Politikanın işlevleri</a:t>
            </a:r>
          </a:p>
          <a:p>
            <a:pPr lvl="1"/>
            <a:r>
              <a:rPr lang="tr-TR" dirty="0"/>
              <a:t>Toplumsal ihtiyaçları ve sorunları saptama</a:t>
            </a:r>
          </a:p>
          <a:p>
            <a:pPr lvl="1"/>
            <a:r>
              <a:rPr lang="tr-TR" dirty="0"/>
              <a:t>Toplumsal ve bireysel hedefler belirleme </a:t>
            </a:r>
          </a:p>
          <a:p>
            <a:pPr lvl="1"/>
            <a:r>
              <a:rPr lang="tr-TR" dirty="0"/>
              <a:t>Kararlar oluşturma ve alma</a:t>
            </a:r>
          </a:p>
          <a:p>
            <a:pPr lvl="1"/>
            <a:r>
              <a:rPr lang="tr-TR" dirty="0"/>
              <a:t>Toplumsal uzlaşma sağlama</a:t>
            </a:r>
          </a:p>
          <a:p>
            <a:pPr lvl="1"/>
            <a:r>
              <a:rPr lang="tr-TR" dirty="0"/>
              <a:t>Yöneltme ve yönlendirme </a:t>
            </a:r>
          </a:p>
          <a:p>
            <a:pPr lvl="1"/>
            <a:r>
              <a:rPr lang="tr-TR" dirty="0"/>
              <a:t>Kararları uygulama </a:t>
            </a:r>
          </a:p>
          <a:p>
            <a:pPr lvl="1"/>
            <a:r>
              <a:rPr lang="tr-TR" dirty="0"/>
              <a:t>Denetleme ve değerlendirme</a:t>
            </a:r>
          </a:p>
        </p:txBody>
      </p:sp>
    </p:spTree>
    <p:extLst>
      <p:ext uri="{BB962C8B-B14F-4D97-AF65-F5344CB8AC3E}">
        <p14:creationId xmlns:p14="http://schemas.microsoft.com/office/powerpoint/2010/main" val="233611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2DBA9D-0B9D-784A-A9C4-2C570FAADE40}"/>
              </a:ext>
            </a:extLst>
          </p:cNvPr>
          <p:cNvSpPr>
            <a:spLocks noGrp="1"/>
          </p:cNvSpPr>
          <p:nvPr>
            <p:ph type="title"/>
          </p:nvPr>
        </p:nvSpPr>
        <p:spPr/>
        <p:txBody>
          <a:bodyPr/>
          <a:lstStyle/>
          <a:p>
            <a:r>
              <a:rPr lang="tr-TR" dirty="0"/>
              <a:t>POLİTİKA VE EĞİTİM</a:t>
            </a:r>
          </a:p>
        </p:txBody>
      </p:sp>
      <p:sp>
        <p:nvSpPr>
          <p:cNvPr id="3" name="İçerik Yer Tutucusu 2">
            <a:extLst>
              <a:ext uri="{FF2B5EF4-FFF2-40B4-BE49-F238E27FC236}">
                <a16:creationId xmlns:a16="http://schemas.microsoft.com/office/drawing/2014/main" id="{4B65F7D6-5CAF-BA45-B26C-B20A1B08B2BC}"/>
              </a:ext>
            </a:extLst>
          </p:cNvPr>
          <p:cNvSpPr>
            <a:spLocks noGrp="1"/>
          </p:cNvSpPr>
          <p:nvPr>
            <p:ph idx="1"/>
          </p:nvPr>
        </p:nvSpPr>
        <p:spPr/>
        <p:txBody>
          <a:bodyPr/>
          <a:lstStyle/>
          <a:p>
            <a:r>
              <a:rPr lang="tr-TR" dirty="0"/>
              <a:t>Eğitim,  tarih boyunca önemini hiçbir zaman yitirmemiş kurumlardan biridir. Bunun en önemli nedeni, insanları biçimlendirebilme özelliği ve gücüdür. Kendilerini koruma, yenileme ve geliştirme ihtiyacı içerisinde olan bütün politik sistemler, kendi bünyelerinde bu işlevleri yerine getirebilecek kurumlar oluşturmuşlardır. Eğitim, bu kurumların en önemlilerinden biridir. Eğitimle politika arasındaki ilişki de bu noktada otaya çıkmaktadır. </a:t>
            </a:r>
          </a:p>
        </p:txBody>
      </p:sp>
    </p:spTree>
    <p:extLst>
      <p:ext uri="{BB962C8B-B14F-4D97-AF65-F5344CB8AC3E}">
        <p14:creationId xmlns:p14="http://schemas.microsoft.com/office/powerpoint/2010/main" val="2905987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7C17BD-95B0-D74D-941E-3591D3A89B80}"/>
              </a:ext>
            </a:extLst>
          </p:cNvPr>
          <p:cNvSpPr>
            <a:spLocks noGrp="1"/>
          </p:cNvSpPr>
          <p:nvPr>
            <p:ph type="title"/>
          </p:nvPr>
        </p:nvSpPr>
        <p:spPr/>
        <p:txBody>
          <a:bodyPr/>
          <a:lstStyle/>
          <a:p>
            <a:r>
              <a:rPr lang="tr-TR" dirty="0"/>
              <a:t>POLİTİKA VE EĞİTİM</a:t>
            </a:r>
          </a:p>
        </p:txBody>
      </p:sp>
      <p:sp>
        <p:nvSpPr>
          <p:cNvPr id="3" name="İçerik Yer Tutucusu 2">
            <a:extLst>
              <a:ext uri="{FF2B5EF4-FFF2-40B4-BE49-F238E27FC236}">
                <a16:creationId xmlns:a16="http://schemas.microsoft.com/office/drawing/2014/main" id="{9A5A5395-61E4-2649-A1BC-11CEA8450F0E}"/>
              </a:ext>
            </a:extLst>
          </p:cNvPr>
          <p:cNvSpPr>
            <a:spLocks noGrp="1"/>
          </p:cNvSpPr>
          <p:nvPr>
            <p:ph idx="1"/>
          </p:nvPr>
        </p:nvSpPr>
        <p:spPr/>
        <p:txBody>
          <a:bodyPr/>
          <a:lstStyle/>
          <a:p>
            <a:r>
              <a:rPr lang="tr-TR" dirty="0"/>
              <a:t>Eğitim ve politika arasında iki yönlü ve sıkı bir ilişki vardır. </a:t>
            </a:r>
          </a:p>
          <a:p>
            <a:pPr lvl="1"/>
            <a:r>
              <a:rPr lang="tr-TR" dirty="0"/>
              <a:t>Bu ilişkinin bir yönü, politik sistemlerin, eğitim sistemlerini biçimlendirme güç ve imkanına sahip bir sistem özelliğini taşıması ile ilgilidir.</a:t>
            </a:r>
          </a:p>
          <a:p>
            <a:pPr lvl="1"/>
            <a:r>
              <a:rPr lang="tr-TR" dirty="0"/>
              <a:t>Diğer yönü ise, politik sistemleri kuran ve kurdukları sistemi ayakta tutup uygulayan insanların, eğitim kurumları aracılığıyla yetişmeleri ile ilgilidir.</a:t>
            </a:r>
          </a:p>
          <a:p>
            <a:pPr lvl="1"/>
            <a:r>
              <a:rPr lang="tr-TR" dirty="0"/>
              <a:t>Eğitim ve politika arasındaki bu iki yönlü sıkı ilişki, iki farklı kavramla ifade edilebilir. Bunlar; eğitim politikası ve eğitimin politik işlevleridir. </a:t>
            </a:r>
          </a:p>
        </p:txBody>
      </p:sp>
    </p:spTree>
    <p:extLst>
      <p:ext uri="{BB962C8B-B14F-4D97-AF65-F5344CB8AC3E}">
        <p14:creationId xmlns:p14="http://schemas.microsoft.com/office/powerpoint/2010/main" val="118006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298DCC-972B-AD4B-B65A-4A9A7E70DA6A}"/>
              </a:ext>
            </a:extLst>
          </p:cNvPr>
          <p:cNvSpPr>
            <a:spLocks noGrp="1"/>
          </p:cNvSpPr>
          <p:nvPr>
            <p:ph type="title"/>
          </p:nvPr>
        </p:nvSpPr>
        <p:spPr/>
        <p:txBody>
          <a:bodyPr/>
          <a:lstStyle/>
          <a:p>
            <a:r>
              <a:rPr lang="tr-TR" dirty="0"/>
              <a:t>POLİTİKA VE EĞİTİM</a:t>
            </a:r>
            <a:br>
              <a:rPr lang="tr-TR" dirty="0"/>
            </a:br>
            <a:r>
              <a:rPr lang="tr-TR" dirty="0"/>
              <a:t>Eğitim Politikası</a:t>
            </a:r>
          </a:p>
        </p:txBody>
      </p:sp>
      <p:sp>
        <p:nvSpPr>
          <p:cNvPr id="3" name="İçerik Yer Tutucusu 2">
            <a:extLst>
              <a:ext uri="{FF2B5EF4-FFF2-40B4-BE49-F238E27FC236}">
                <a16:creationId xmlns:a16="http://schemas.microsoft.com/office/drawing/2014/main" id="{7D468E76-723B-A748-9757-450F3AB5174E}"/>
              </a:ext>
            </a:extLst>
          </p:cNvPr>
          <p:cNvSpPr>
            <a:spLocks noGrp="1"/>
          </p:cNvSpPr>
          <p:nvPr>
            <p:ph idx="1"/>
          </p:nvPr>
        </p:nvSpPr>
        <p:spPr/>
        <p:txBody>
          <a:bodyPr>
            <a:normAutofit fontScale="92500" lnSpcReduction="10000"/>
          </a:bodyPr>
          <a:lstStyle/>
          <a:p>
            <a:r>
              <a:rPr lang="tr-TR" dirty="0"/>
              <a:t>Eğitim politikası, birey ve toplumun eğitilmesi işinin bir düzen içerisinde yürütülmesi sanatı ve yöntemi şeklinde tanımlanabilir.</a:t>
            </a:r>
          </a:p>
          <a:p>
            <a:pPr>
              <a:lnSpc>
                <a:spcPct val="115000"/>
              </a:lnSpc>
            </a:pPr>
            <a:r>
              <a:rPr lang="tr-TR" dirty="0"/>
              <a:t>Eğitim politikaları, eğitim sistemi ve okulların yönetimiyle ilgili belirlenen ilke, yasa ve kurallar toplamıdır.</a:t>
            </a:r>
          </a:p>
          <a:p>
            <a:pPr>
              <a:lnSpc>
                <a:spcPct val="115000"/>
              </a:lnSpc>
            </a:pPr>
            <a:r>
              <a:rPr lang="tr-TR" dirty="0"/>
              <a:t>Eğitim politikasının başlıca konuları, eğitim kurumlarının alt yapı yaptırımları, okul ve sınıfların büyüklüğü, bireylerin okul tercihleri, eğitimde özelleşme, öğretmen yetiştirme, öğretmen istihdamı, öğretmen maaşları, eğitim programları, öğretim yöntemleri, eğitimde öncelikler, öğrencilere kazandırılacak temel değerler, mezuniyet için yerine getirilecek temel gereklilikler gibi konulardır.</a:t>
            </a:r>
          </a:p>
          <a:p>
            <a:pPr>
              <a:lnSpc>
                <a:spcPct val="115000"/>
              </a:lnSpc>
            </a:pPr>
            <a:r>
              <a:rPr lang="tr-TR" dirty="0"/>
              <a:t>Kısaca eğitime ilişkin genel politikalar, eğitimle ilgili yasa ve yönetmelikler oluşturma, eğitimle ilgili işleyiş ve uygulamaları düzenleme, eğitim hizmetlerinin vatandaşlara sunulup dağıtılmasına ilişkin olabilir. Bu politikalar, devlet, hükümet, bölge ve okul düzeyinde söz konusu olabilir.</a:t>
            </a:r>
          </a:p>
          <a:p>
            <a:endParaRPr lang="tr-TR" dirty="0"/>
          </a:p>
        </p:txBody>
      </p:sp>
    </p:spTree>
    <p:extLst>
      <p:ext uri="{BB962C8B-B14F-4D97-AF65-F5344CB8AC3E}">
        <p14:creationId xmlns:p14="http://schemas.microsoft.com/office/powerpoint/2010/main" val="1184679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B58EE5A-EB33-BD40-A034-A95890FEB07C}"/>
              </a:ext>
            </a:extLst>
          </p:cNvPr>
          <p:cNvSpPr>
            <a:spLocks noGrp="1"/>
          </p:cNvSpPr>
          <p:nvPr>
            <p:ph type="title"/>
          </p:nvPr>
        </p:nvSpPr>
        <p:spPr/>
        <p:txBody>
          <a:bodyPr>
            <a:normAutofit fontScale="90000"/>
          </a:bodyPr>
          <a:lstStyle/>
          <a:p>
            <a:r>
              <a:rPr lang="tr-TR" dirty="0"/>
              <a:t>POLİTİKA VE EĞİTİM</a:t>
            </a:r>
            <a:br>
              <a:rPr lang="tr-TR" dirty="0"/>
            </a:br>
            <a:r>
              <a:rPr lang="tr-TR" dirty="0"/>
              <a:t>Eğitimin Politik İşlevleri</a:t>
            </a:r>
          </a:p>
        </p:txBody>
      </p:sp>
      <p:sp>
        <p:nvSpPr>
          <p:cNvPr id="3" name="İçerik Yer Tutucusu 2">
            <a:extLst>
              <a:ext uri="{FF2B5EF4-FFF2-40B4-BE49-F238E27FC236}">
                <a16:creationId xmlns:a16="http://schemas.microsoft.com/office/drawing/2014/main" id="{541217A3-5548-3B4D-A0B3-7AE9D7FBC3CE}"/>
              </a:ext>
            </a:extLst>
          </p:cNvPr>
          <p:cNvSpPr>
            <a:spLocks noGrp="1"/>
          </p:cNvSpPr>
          <p:nvPr>
            <p:ph idx="1"/>
          </p:nvPr>
        </p:nvSpPr>
        <p:spPr/>
        <p:txBody>
          <a:bodyPr/>
          <a:lstStyle/>
          <a:p>
            <a:r>
              <a:rPr lang="tr-TR" dirty="0"/>
              <a:t>Eğitimin Politik İşlevleri</a:t>
            </a:r>
          </a:p>
          <a:p>
            <a:pPr lvl="1"/>
            <a:r>
              <a:rPr lang="tr-TR" dirty="0"/>
              <a:t>Politik sistemlerin devamlılığını sağlama</a:t>
            </a:r>
          </a:p>
          <a:p>
            <a:pPr lvl="1"/>
            <a:r>
              <a:rPr lang="tr-TR" dirty="0"/>
              <a:t>Bireyleri siyasallaştırma</a:t>
            </a:r>
          </a:p>
          <a:p>
            <a:pPr lvl="1"/>
            <a:r>
              <a:rPr lang="tr-TR" dirty="0"/>
              <a:t>Etkili yönetici ve liderler yetiştirme</a:t>
            </a:r>
          </a:p>
          <a:p>
            <a:pPr lvl="1"/>
            <a:r>
              <a:rPr lang="tr-TR" dirty="0"/>
              <a:t>Etkili vatandaşlar yetiştirme </a:t>
            </a:r>
          </a:p>
        </p:txBody>
      </p:sp>
    </p:spTree>
    <p:extLst>
      <p:ext uri="{BB962C8B-B14F-4D97-AF65-F5344CB8AC3E}">
        <p14:creationId xmlns:p14="http://schemas.microsoft.com/office/powerpoint/2010/main" val="3123502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831267-5CAE-41B8-A1CC-66FE1628A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437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79EE808-85F9-455B-B8F9-FBE90075F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89DCC09-ED44-478A-8F79-A02EBAF7A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8E2E2454-5C03-4173-B8FE-1AB94658D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2E8C684E-09F3-4317-A7D3-3D18C3593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C5505EC4-4943-4963-98E8-69AF3FDF0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4562C7B8-8AFB-4DDB-B72F-284990D5C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C3443E48-282C-4250-A466-0EC71FB9E1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E1DA5A47-4EF3-4987-A0B2-0D48C03004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97C0249-6965-4479-85DD-65D339807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593CC77F-968A-4E39-A274-8278279149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1238E5CF-CAEC-4B5C-9DB6-A40F03FB3A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BD96636-6E63-4D65-A35C-92653FC48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8D56D53D-1432-4D95-B0DD-3799916FD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415107AD-3A21-4847-8F6C-C40629276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74B4AC16-93AF-4037-B469-BD1BAB95C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57AEC385-0F84-4743-A483-0E9711446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90B47478-85F0-4BCA-9C98-48B633FD5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C8F8E9C6-76DE-42DF-9CD7-B9789CDE1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660FFC41-5F89-4B42-913F-7FB178063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B956442-7A16-4B5B-908F-D69FC0A93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B54D797E-632B-4287-907B-A96D2CCBF4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BF7D9703-D82B-498D-AA68-475F298FA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F8D580F2-1EDA-4B5F-98EB-EF8F18E9B7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E0F2EADF-2A67-482F-B290-DED5172BB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5" name="Isosceles Triangle 22">
              <a:extLst>
                <a:ext uri="{FF2B5EF4-FFF2-40B4-BE49-F238E27FC236}">
                  <a16:creationId xmlns:a16="http://schemas.microsoft.com/office/drawing/2014/main" id="{39BCFDA0-B04D-4835-A135-02F8969F3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6DD3C0B8-C176-40C2-93F5-670E2BAC7D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Başlık 1">
            <a:extLst>
              <a:ext uri="{FF2B5EF4-FFF2-40B4-BE49-F238E27FC236}">
                <a16:creationId xmlns:a16="http://schemas.microsoft.com/office/drawing/2014/main" id="{2F1748FB-A3F2-5F49-8AB2-B4465B869802}"/>
              </a:ext>
            </a:extLst>
          </p:cNvPr>
          <p:cNvSpPr>
            <a:spLocks noGrp="1"/>
          </p:cNvSpPr>
          <p:nvPr>
            <p:ph type="title"/>
          </p:nvPr>
        </p:nvSpPr>
        <p:spPr>
          <a:xfrm>
            <a:off x="888631" y="2349925"/>
            <a:ext cx="3498979" cy="2456442"/>
          </a:xfrm>
        </p:spPr>
        <p:txBody>
          <a:bodyPr>
            <a:normAutofit/>
          </a:bodyPr>
          <a:lstStyle/>
          <a:p>
            <a:r>
              <a:rPr lang="tr-TR" dirty="0"/>
              <a:t>DEMOKRASİ VE EĞİTİM</a:t>
            </a:r>
          </a:p>
        </p:txBody>
      </p:sp>
      <p:sp>
        <p:nvSpPr>
          <p:cNvPr id="3" name="İçerik Yer Tutucusu 2">
            <a:extLst>
              <a:ext uri="{FF2B5EF4-FFF2-40B4-BE49-F238E27FC236}">
                <a16:creationId xmlns:a16="http://schemas.microsoft.com/office/drawing/2014/main" id="{AFD51FAB-0757-634D-828C-1B9E7342E6BA}"/>
              </a:ext>
            </a:extLst>
          </p:cNvPr>
          <p:cNvSpPr>
            <a:spLocks noGrp="1"/>
          </p:cNvSpPr>
          <p:nvPr>
            <p:ph idx="1"/>
          </p:nvPr>
        </p:nvSpPr>
        <p:spPr>
          <a:xfrm>
            <a:off x="5118447" y="803186"/>
            <a:ext cx="6281873" cy="5248622"/>
          </a:xfrm>
        </p:spPr>
        <p:txBody>
          <a:bodyPr>
            <a:normAutofit/>
          </a:bodyPr>
          <a:lstStyle/>
          <a:p>
            <a:r>
              <a:rPr lang="tr-TR" dirty="0"/>
              <a:t>Demokrasi ve eğitim ilişkileri, 20. yüzyılın başlarında felsefeci John </a:t>
            </a:r>
            <a:r>
              <a:rPr lang="tr-TR" dirty="0" err="1"/>
              <a:t>Dewey</a:t>
            </a:r>
            <a:r>
              <a:rPr lang="tr-TR" dirty="0"/>
              <a:t> tarafından ele alınmıştır. </a:t>
            </a:r>
          </a:p>
          <a:p>
            <a:pPr lvl="2"/>
            <a:r>
              <a:rPr lang="tr-TR" dirty="0"/>
              <a:t>Demokrasi</a:t>
            </a:r>
          </a:p>
          <a:p>
            <a:pPr lvl="2"/>
            <a:r>
              <a:rPr lang="tr-TR" dirty="0"/>
              <a:t>Demokrasi Eğitimi</a:t>
            </a:r>
          </a:p>
          <a:p>
            <a:pPr lvl="2"/>
            <a:r>
              <a:rPr lang="tr-TR" dirty="0"/>
              <a:t>Demokratik Eğitim </a:t>
            </a:r>
          </a:p>
          <a:p>
            <a:endParaRPr lang="tr-TR" dirty="0"/>
          </a:p>
        </p:txBody>
      </p:sp>
    </p:spTree>
    <p:extLst>
      <p:ext uri="{BB962C8B-B14F-4D97-AF65-F5344CB8AC3E}">
        <p14:creationId xmlns:p14="http://schemas.microsoft.com/office/powerpoint/2010/main" val="1228743348"/>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831267-5CAE-41B8-A1CC-66FE1628A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437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79EE808-85F9-455B-B8F9-FBE90075F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89DCC09-ED44-478A-8F79-A02EBAF7A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8E2E2454-5C03-4173-B8FE-1AB94658D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2E8C684E-09F3-4317-A7D3-3D18C3593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C5505EC4-4943-4963-98E8-69AF3FDF0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4562C7B8-8AFB-4DDB-B72F-284990D5C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C3443E48-282C-4250-A466-0EC71FB9E1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E1DA5A47-4EF3-4987-A0B2-0D48C03004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97C0249-6965-4479-85DD-65D339807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593CC77F-968A-4E39-A274-8278279149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1238E5CF-CAEC-4B5C-9DB6-A40F03FB3A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BD96636-6E63-4D65-A35C-92653FC48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8D56D53D-1432-4D95-B0DD-3799916FD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415107AD-3A21-4847-8F6C-C40629276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74B4AC16-93AF-4037-B469-BD1BAB95C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57AEC385-0F84-4743-A483-0E9711446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90B47478-85F0-4BCA-9C98-48B633FD5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C8F8E9C6-76DE-42DF-9CD7-B9789CDE1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660FFC41-5F89-4B42-913F-7FB178063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B956442-7A16-4B5B-908F-D69FC0A93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B54D797E-632B-4287-907B-A96D2CCBF4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BF7D9703-D82B-498D-AA68-475F298FA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F8D580F2-1EDA-4B5F-98EB-EF8F18E9B7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E0F2EADF-2A67-482F-B290-DED5172BB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5" name="Isosceles Triangle 22">
              <a:extLst>
                <a:ext uri="{FF2B5EF4-FFF2-40B4-BE49-F238E27FC236}">
                  <a16:creationId xmlns:a16="http://schemas.microsoft.com/office/drawing/2014/main" id="{39BCFDA0-B04D-4835-A135-02F8969F3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6DD3C0B8-C176-40C2-93F5-670E2BAC7D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Başlık 1">
            <a:extLst>
              <a:ext uri="{FF2B5EF4-FFF2-40B4-BE49-F238E27FC236}">
                <a16:creationId xmlns:a16="http://schemas.microsoft.com/office/drawing/2014/main" id="{B5795798-93AC-BE41-8CA6-D9F6FB01FDB0}"/>
              </a:ext>
            </a:extLst>
          </p:cNvPr>
          <p:cNvSpPr>
            <a:spLocks noGrp="1"/>
          </p:cNvSpPr>
          <p:nvPr>
            <p:ph type="title"/>
          </p:nvPr>
        </p:nvSpPr>
        <p:spPr>
          <a:xfrm>
            <a:off x="888631" y="2349925"/>
            <a:ext cx="3498979" cy="2456442"/>
          </a:xfrm>
        </p:spPr>
        <p:txBody>
          <a:bodyPr>
            <a:normAutofit/>
          </a:bodyPr>
          <a:lstStyle/>
          <a:p>
            <a:r>
              <a:rPr lang="tr-TR" dirty="0"/>
              <a:t>DEMOKRASİ VE EĞİTİM</a:t>
            </a:r>
          </a:p>
        </p:txBody>
      </p:sp>
      <p:sp>
        <p:nvSpPr>
          <p:cNvPr id="3" name="İçerik Yer Tutucusu 2">
            <a:extLst>
              <a:ext uri="{FF2B5EF4-FFF2-40B4-BE49-F238E27FC236}">
                <a16:creationId xmlns:a16="http://schemas.microsoft.com/office/drawing/2014/main" id="{27805919-2F88-A744-B59A-C249876C3BFD}"/>
              </a:ext>
            </a:extLst>
          </p:cNvPr>
          <p:cNvSpPr>
            <a:spLocks noGrp="1"/>
          </p:cNvSpPr>
          <p:nvPr>
            <p:ph idx="1"/>
          </p:nvPr>
        </p:nvSpPr>
        <p:spPr>
          <a:xfrm>
            <a:off x="5118447" y="803186"/>
            <a:ext cx="6281873" cy="5248622"/>
          </a:xfrm>
        </p:spPr>
        <p:txBody>
          <a:bodyPr>
            <a:normAutofit/>
          </a:bodyPr>
          <a:lstStyle/>
          <a:p>
            <a:r>
              <a:rPr lang="tr-TR" dirty="0"/>
              <a:t>Demokrasi, hayatın değişik yönlerini biçimlendirme gayreti içerisinde olan, insanı ve toplumu bir bütün olarak değerlendirerek tüm hayatı kuşatan bir yaşam biçimidir.</a:t>
            </a:r>
          </a:p>
          <a:p>
            <a:r>
              <a:rPr lang="tr-TR" dirty="0"/>
              <a:t>Demokrasinin tek amacı, tek doğruda birleşmek değil, başkalarının doğrularına da saygı göstermeyi öğrenmek, farklılaşmalar içerisinde yaşamayı sağlayabilmektir.</a:t>
            </a:r>
          </a:p>
        </p:txBody>
      </p:sp>
    </p:spTree>
    <p:extLst>
      <p:ext uri="{BB962C8B-B14F-4D97-AF65-F5344CB8AC3E}">
        <p14:creationId xmlns:p14="http://schemas.microsoft.com/office/powerpoint/2010/main" val="312580665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831267-5CAE-41B8-A1CC-66FE1628A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437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79EE808-85F9-455B-B8F9-FBE90075F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89DCC09-ED44-478A-8F79-A02EBAF7A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8E2E2454-5C03-4173-B8FE-1AB94658D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2E8C684E-09F3-4317-A7D3-3D18C3593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C5505EC4-4943-4963-98E8-69AF3FDF0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4562C7B8-8AFB-4DDB-B72F-284990D5C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C3443E48-282C-4250-A466-0EC71FB9E1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E1DA5A47-4EF3-4987-A0B2-0D48C03004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97C0249-6965-4479-85DD-65D339807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593CC77F-968A-4E39-A274-8278279149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1238E5CF-CAEC-4B5C-9DB6-A40F03FB3A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BD96636-6E63-4D65-A35C-92653FC48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8D56D53D-1432-4D95-B0DD-3799916FD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415107AD-3A21-4847-8F6C-C40629276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74B4AC16-93AF-4037-B469-BD1BAB95C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57AEC385-0F84-4743-A483-0E9711446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90B47478-85F0-4BCA-9C98-48B633FD5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C8F8E9C6-76DE-42DF-9CD7-B9789CDE1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660FFC41-5F89-4B42-913F-7FB178063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B956442-7A16-4B5B-908F-D69FC0A93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B54D797E-632B-4287-907B-A96D2CCBF4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BF7D9703-D82B-498D-AA68-475F298FA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F8D580F2-1EDA-4B5F-98EB-EF8F18E9B7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E0F2EADF-2A67-482F-B290-DED5172BB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5" name="Isosceles Triangle 22">
              <a:extLst>
                <a:ext uri="{FF2B5EF4-FFF2-40B4-BE49-F238E27FC236}">
                  <a16:creationId xmlns:a16="http://schemas.microsoft.com/office/drawing/2014/main" id="{39BCFDA0-B04D-4835-A135-02F8969F3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6DD3C0B8-C176-40C2-93F5-670E2BAC7D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Başlık 1">
            <a:extLst>
              <a:ext uri="{FF2B5EF4-FFF2-40B4-BE49-F238E27FC236}">
                <a16:creationId xmlns:a16="http://schemas.microsoft.com/office/drawing/2014/main" id="{B5795798-93AC-BE41-8CA6-D9F6FB01FDB0}"/>
              </a:ext>
            </a:extLst>
          </p:cNvPr>
          <p:cNvSpPr>
            <a:spLocks noGrp="1"/>
          </p:cNvSpPr>
          <p:nvPr>
            <p:ph type="title"/>
          </p:nvPr>
        </p:nvSpPr>
        <p:spPr>
          <a:xfrm>
            <a:off x="888631" y="2349925"/>
            <a:ext cx="3498979" cy="2456442"/>
          </a:xfrm>
        </p:spPr>
        <p:txBody>
          <a:bodyPr>
            <a:normAutofit/>
          </a:bodyPr>
          <a:lstStyle/>
          <a:p>
            <a:r>
              <a:rPr lang="tr-TR" dirty="0"/>
              <a:t>DEMOKRASİ VE EĞİTİM</a:t>
            </a:r>
          </a:p>
        </p:txBody>
      </p:sp>
      <p:sp>
        <p:nvSpPr>
          <p:cNvPr id="3" name="İçerik Yer Tutucusu 2">
            <a:extLst>
              <a:ext uri="{FF2B5EF4-FFF2-40B4-BE49-F238E27FC236}">
                <a16:creationId xmlns:a16="http://schemas.microsoft.com/office/drawing/2014/main" id="{27805919-2F88-A744-B59A-C249876C3BFD}"/>
              </a:ext>
            </a:extLst>
          </p:cNvPr>
          <p:cNvSpPr>
            <a:spLocks noGrp="1"/>
          </p:cNvSpPr>
          <p:nvPr>
            <p:ph idx="1"/>
          </p:nvPr>
        </p:nvSpPr>
        <p:spPr>
          <a:xfrm>
            <a:off x="5118447" y="803186"/>
            <a:ext cx="6281873" cy="5248622"/>
          </a:xfrm>
        </p:spPr>
        <p:txBody>
          <a:bodyPr>
            <a:normAutofit/>
          </a:bodyPr>
          <a:lstStyle/>
          <a:p>
            <a:r>
              <a:rPr lang="tr-TR" dirty="0"/>
              <a:t>Demokrasi Eğitimi</a:t>
            </a:r>
          </a:p>
          <a:p>
            <a:pPr lvl="1"/>
            <a:r>
              <a:rPr lang="tr-TR" sz="1800" dirty="0"/>
              <a:t>Demokrasi kültürünün birey ve toplum tarafından bilinip benimsenmesi için yürütülen etkinlikleri ifade eder.</a:t>
            </a:r>
          </a:p>
          <a:p>
            <a:pPr lvl="1"/>
            <a:r>
              <a:rPr lang="tr-TR" sz="1800" dirty="0"/>
              <a:t>Demokrasi eğitimi;</a:t>
            </a:r>
          </a:p>
          <a:p>
            <a:pPr lvl="2"/>
            <a:r>
              <a:rPr lang="tr-TR" sz="1800" dirty="0"/>
              <a:t>Demokrasi kültürü ile ilgili temel kavram ve uygulamaları öğretmek</a:t>
            </a:r>
          </a:p>
          <a:p>
            <a:pPr lvl="2"/>
            <a:r>
              <a:rPr lang="tr-TR" sz="1800" dirty="0"/>
              <a:t>Demokrasi kültürünü benimsetmek</a:t>
            </a:r>
          </a:p>
          <a:p>
            <a:pPr lvl="2"/>
            <a:r>
              <a:rPr lang="tr-TR" sz="1800" dirty="0"/>
              <a:t>Demokrasiyi vatandaşlara yansıtmak suretiyle, bireylerin sosyal hayat etkin vatandaşlar olarak katılımlarını sağlamayı amaçlayan bir eğitim alanıdır.  	</a:t>
            </a:r>
          </a:p>
        </p:txBody>
      </p:sp>
    </p:spTree>
    <p:extLst>
      <p:ext uri="{BB962C8B-B14F-4D97-AF65-F5344CB8AC3E}">
        <p14:creationId xmlns:p14="http://schemas.microsoft.com/office/powerpoint/2010/main" val="3477856412"/>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831267-5CAE-41B8-A1CC-66FE1628A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437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79EE808-85F9-455B-B8F9-FBE90075F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89DCC09-ED44-478A-8F79-A02EBAF7A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8E2E2454-5C03-4173-B8FE-1AB94658D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2E8C684E-09F3-4317-A7D3-3D18C3593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C5505EC4-4943-4963-98E8-69AF3FDF0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4562C7B8-8AFB-4DDB-B72F-284990D5C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C3443E48-282C-4250-A466-0EC71FB9E1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E1DA5A47-4EF3-4987-A0B2-0D48C03004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97C0249-6965-4479-85DD-65D339807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593CC77F-968A-4E39-A274-8278279149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1238E5CF-CAEC-4B5C-9DB6-A40F03FB3A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BD96636-6E63-4D65-A35C-92653FC48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8D56D53D-1432-4D95-B0DD-3799916FD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415107AD-3A21-4847-8F6C-C40629276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74B4AC16-93AF-4037-B469-BD1BAB95C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57AEC385-0F84-4743-A483-0E9711446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90B47478-85F0-4BCA-9C98-48B633FD5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C8F8E9C6-76DE-42DF-9CD7-B9789CDE1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660FFC41-5F89-4B42-913F-7FB178063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B956442-7A16-4B5B-908F-D69FC0A93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B54D797E-632B-4287-907B-A96D2CCBF4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BF7D9703-D82B-498D-AA68-475F298FA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F8D580F2-1EDA-4B5F-98EB-EF8F18E9B7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E0F2EADF-2A67-482F-B290-DED5172BB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5" name="Isosceles Triangle 22">
              <a:extLst>
                <a:ext uri="{FF2B5EF4-FFF2-40B4-BE49-F238E27FC236}">
                  <a16:creationId xmlns:a16="http://schemas.microsoft.com/office/drawing/2014/main" id="{39BCFDA0-B04D-4835-A135-02F8969F3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6DD3C0B8-C176-40C2-93F5-670E2BAC7D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Başlık 1">
            <a:extLst>
              <a:ext uri="{FF2B5EF4-FFF2-40B4-BE49-F238E27FC236}">
                <a16:creationId xmlns:a16="http://schemas.microsoft.com/office/drawing/2014/main" id="{19F204E7-1454-B449-98CA-FC7E7EE15A1B}"/>
              </a:ext>
            </a:extLst>
          </p:cNvPr>
          <p:cNvSpPr>
            <a:spLocks noGrp="1"/>
          </p:cNvSpPr>
          <p:nvPr>
            <p:ph type="title"/>
          </p:nvPr>
        </p:nvSpPr>
        <p:spPr>
          <a:xfrm>
            <a:off x="888631" y="2349925"/>
            <a:ext cx="3498979" cy="2456442"/>
          </a:xfrm>
        </p:spPr>
        <p:txBody>
          <a:bodyPr>
            <a:normAutofit/>
          </a:bodyPr>
          <a:lstStyle/>
          <a:p>
            <a:r>
              <a:rPr lang="tr-TR" dirty="0"/>
              <a:t>DEMOKRASİ VE EĞİTİM</a:t>
            </a:r>
          </a:p>
        </p:txBody>
      </p:sp>
      <p:sp>
        <p:nvSpPr>
          <p:cNvPr id="3" name="İçerik Yer Tutucusu 2">
            <a:extLst>
              <a:ext uri="{FF2B5EF4-FFF2-40B4-BE49-F238E27FC236}">
                <a16:creationId xmlns:a16="http://schemas.microsoft.com/office/drawing/2014/main" id="{D2329E8B-4E26-9E4E-9143-CD56DD66BD21}"/>
              </a:ext>
            </a:extLst>
          </p:cNvPr>
          <p:cNvSpPr>
            <a:spLocks noGrp="1"/>
          </p:cNvSpPr>
          <p:nvPr>
            <p:ph idx="1"/>
          </p:nvPr>
        </p:nvSpPr>
        <p:spPr>
          <a:xfrm>
            <a:off x="5118447" y="803186"/>
            <a:ext cx="6281873" cy="5248622"/>
          </a:xfrm>
        </p:spPr>
        <p:txBody>
          <a:bodyPr>
            <a:normAutofit/>
          </a:bodyPr>
          <a:lstStyle/>
          <a:p>
            <a:r>
              <a:rPr lang="tr-TR" dirty="0"/>
              <a:t>Demokratik  Eğitim </a:t>
            </a:r>
          </a:p>
          <a:p>
            <a:r>
              <a:rPr lang="tr-TR" dirty="0"/>
              <a:t>Demokrasinin tüm değer ve özelliklerinin yaşadığı bir eğitim yapısını ifade eder. </a:t>
            </a:r>
          </a:p>
          <a:p>
            <a:r>
              <a:rPr lang="tr-TR" dirty="0"/>
              <a:t>Demokratik eğitim, demokrasinin yaşadığı ve güçlenerek geliştiği sistemli bir yapıdır.</a:t>
            </a:r>
          </a:p>
          <a:p>
            <a:r>
              <a:rPr lang="tr-TR" dirty="0"/>
              <a:t>Demokratik eğitimde;</a:t>
            </a:r>
          </a:p>
          <a:p>
            <a:pPr lvl="1"/>
            <a:r>
              <a:rPr lang="tr-TR" dirty="0"/>
              <a:t>Fırsat ve imkan eşitliği</a:t>
            </a:r>
          </a:p>
          <a:p>
            <a:pPr lvl="1"/>
            <a:r>
              <a:rPr lang="tr-TR" dirty="0"/>
              <a:t>Bireylerin hak ve özgürlüklerinin garanti altında olması</a:t>
            </a:r>
          </a:p>
          <a:p>
            <a:pPr lvl="1"/>
            <a:r>
              <a:rPr lang="tr-TR" dirty="0"/>
              <a:t>Deneyime ve açık fikirliliğe önem verilmesi</a:t>
            </a:r>
          </a:p>
          <a:p>
            <a:pPr lvl="1"/>
            <a:r>
              <a:rPr lang="tr-TR" dirty="0"/>
              <a:t>Farklılıklara saygı gösterilmesi</a:t>
            </a:r>
          </a:p>
          <a:p>
            <a:pPr lvl="1"/>
            <a:r>
              <a:rPr lang="tr-TR" dirty="0"/>
              <a:t>Etkin katılım</a:t>
            </a:r>
          </a:p>
          <a:p>
            <a:pPr lvl="1"/>
            <a:r>
              <a:rPr lang="tr-TR" dirty="0"/>
              <a:t>Otorite ve hürriyet arasında denge olması gerekir. </a:t>
            </a:r>
          </a:p>
        </p:txBody>
      </p:sp>
    </p:spTree>
    <p:extLst>
      <p:ext uri="{BB962C8B-B14F-4D97-AF65-F5344CB8AC3E}">
        <p14:creationId xmlns:p14="http://schemas.microsoft.com/office/powerpoint/2010/main" val="3975516891"/>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79246B4F-CEC3-442B-92D8-BD098634F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65FBD374-0821-4540-A9E6-6DE9419C02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44" name="Freeform 5">
              <a:extLst>
                <a:ext uri="{FF2B5EF4-FFF2-40B4-BE49-F238E27FC236}">
                  <a16:creationId xmlns:a16="http://schemas.microsoft.com/office/drawing/2014/main" id="{A27E7C5F-F207-4F84-B0E4-B9A900800B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6">
              <a:extLst>
                <a:ext uri="{FF2B5EF4-FFF2-40B4-BE49-F238E27FC236}">
                  <a16:creationId xmlns:a16="http://schemas.microsoft.com/office/drawing/2014/main" id="{93C59A31-3A05-4470-A4AB-B9FDE6AFFB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7">
              <a:extLst>
                <a:ext uri="{FF2B5EF4-FFF2-40B4-BE49-F238E27FC236}">
                  <a16:creationId xmlns:a16="http://schemas.microsoft.com/office/drawing/2014/main" id="{003BBC92-CD5E-43E2-92E3-416F7222D4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8">
              <a:extLst>
                <a:ext uri="{FF2B5EF4-FFF2-40B4-BE49-F238E27FC236}">
                  <a16:creationId xmlns:a16="http://schemas.microsoft.com/office/drawing/2014/main" id="{5E9E24BF-C2A3-420A-B4A9-BCEEC2BF6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9">
              <a:extLst>
                <a:ext uri="{FF2B5EF4-FFF2-40B4-BE49-F238E27FC236}">
                  <a16:creationId xmlns:a16="http://schemas.microsoft.com/office/drawing/2014/main" id="{14E9C41A-D496-46F5-BA6B-9C0BDA5137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0">
              <a:extLst>
                <a:ext uri="{FF2B5EF4-FFF2-40B4-BE49-F238E27FC236}">
                  <a16:creationId xmlns:a16="http://schemas.microsoft.com/office/drawing/2014/main" id="{B2705B6A-ECD1-438B-87EB-5185A04350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1">
              <a:extLst>
                <a:ext uri="{FF2B5EF4-FFF2-40B4-BE49-F238E27FC236}">
                  <a16:creationId xmlns:a16="http://schemas.microsoft.com/office/drawing/2014/main" id="{960DF715-F99A-4519-818B-5C8496A168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2">
              <a:extLst>
                <a:ext uri="{FF2B5EF4-FFF2-40B4-BE49-F238E27FC236}">
                  <a16:creationId xmlns:a16="http://schemas.microsoft.com/office/drawing/2014/main" id="{35A62970-D2C4-4E38-BBD1-3F5865C356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3">
              <a:extLst>
                <a:ext uri="{FF2B5EF4-FFF2-40B4-BE49-F238E27FC236}">
                  <a16:creationId xmlns:a16="http://schemas.microsoft.com/office/drawing/2014/main" id="{EB000C85-44EE-4A15-8A65-5A82B5E549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4">
              <a:extLst>
                <a:ext uri="{FF2B5EF4-FFF2-40B4-BE49-F238E27FC236}">
                  <a16:creationId xmlns:a16="http://schemas.microsoft.com/office/drawing/2014/main" id="{BEA52102-0A7F-446C-A8D4-0BFBDC5B39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5">
              <a:extLst>
                <a:ext uri="{FF2B5EF4-FFF2-40B4-BE49-F238E27FC236}">
                  <a16:creationId xmlns:a16="http://schemas.microsoft.com/office/drawing/2014/main" id="{204729B9-8342-4FAA-91AA-6C7916497E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16">
              <a:extLst>
                <a:ext uri="{FF2B5EF4-FFF2-40B4-BE49-F238E27FC236}">
                  <a16:creationId xmlns:a16="http://schemas.microsoft.com/office/drawing/2014/main" id="{E7C0B72D-EF00-46D8-A0B2-C4A9616E28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17">
              <a:extLst>
                <a:ext uri="{FF2B5EF4-FFF2-40B4-BE49-F238E27FC236}">
                  <a16:creationId xmlns:a16="http://schemas.microsoft.com/office/drawing/2014/main" id="{37A87EDA-7C11-4EEC-AF27-FFFD9D9186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18">
              <a:extLst>
                <a:ext uri="{FF2B5EF4-FFF2-40B4-BE49-F238E27FC236}">
                  <a16:creationId xmlns:a16="http://schemas.microsoft.com/office/drawing/2014/main" id="{3C73D59B-741F-4B2B-89C9-B9219C378E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19">
              <a:extLst>
                <a:ext uri="{FF2B5EF4-FFF2-40B4-BE49-F238E27FC236}">
                  <a16:creationId xmlns:a16="http://schemas.microsoft.com/office/drawing/2014/main" id="{F34FFCC5-A45C-439A-BF42-803BDAD600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0">
              <a:extLst>
                <a:ext uri="{FF2B5EF4-FFF2-40B4-BE49-F238E27FC236}">
                  <a16:creationId xmlns:a16="http://schemas.microsoft.com/office/drawing/2014/main" id="{7A826C44-2E68-42C7-8CB3-A73A9224AD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21">
              <a:extLst>
                <a:ext uri="{FF2B5EF4-FFF2-40B4-BE49-F238E27FC236}">
                  <a16:creationId xmlns:a16="http://schemas.microsoft.com/office/drawing/2014/main" id="{3ECF0188-197C-4CC5-926D-417ECCDA27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22">
              <a:extLst>
                <a:ext uri="{FF2B5EF4-FFF2-40B4-BE49-F238E27FC236}">
                  <a16:creationId xmlns:a16="http://schemas.microsoft.com/office/drawing/2014/main" id="{548C91D9-D18F-4379-B47B-144B159C76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23">
              <a:extLst>
                <a:ext uri="{FF2B5EF4-FFF2-40B4-BE49-F238E27FC236}">
                  <a16:creationId xmlns:a16="http://schemas.microsoft.com/office/drawing/2014/main" id="{3B68FF2F-116D-48CE-8915-5629872C63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24">
              <a:extLst>
                <a:ext uri="{FF2B5EF4-FFF2-40B4-BE49-F238E27FC236}">
                  <a16:creationId xmlns:a16="http://schemas.microsoft.com/office/drawing/2014/main" id="{E495B9FA-536B-48D1-8282-5F1E51D1C4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25">
              <a:extLst>
                <a:ext uri="{FF2B5EF4-FFF2-40B4-BE49-F238E27FC236}">
                  <a16:creationId xmlns:a16="http://schemas.microsoft.com/office/drawing/2014/main" id="{03604607-25F9-440B-AB2A-38B65645B2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6" name="Group 65">
            <a:extLst>
              <a:ext uri="{FF2B5EF4-FFF2-40B4-BE49-F238E27FC236}">
                <a16:creationId xmlns:a16="http://schemas.microsoft.com/office/drawing/2014/main" id="{65989F4E-E386-486E-9C22-DB9E5592CB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67" name="Rectangle 66">
              <a:extLst>
                <a:ext uri="{FF2B5EF4-FFF2-40B4-BE49-F238E27FC236}">
                  <a16:creationId xmlns:a16="http://schemas.microsoft.com/office/drawing/2014/main" id="{A89D1164-9929-4921-BBBB-874016220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22">
              <a:extLst>
                <a:ext uri="{FF2B5EF4-FFF2-40B4-BE49-F238E27FC236}">
                  <a16:creationId xmlns:a16="http://schemas.microsoft.com/office/drawing/2014/main" id="{B075D074-74F5-4AF6-BD57-3FA04CA127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AB10B3EF-C0DF-4ACD-86A9-A0CC0FE20E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Başlık 1">
            <a:extLst>
              <a:ext uri="{FF2B5EF4-FFF2-40B4-BE49-F238E27FC236}">
                <a16:creationId xmlns:a16="http://schemas.microsoft.com/office/drawing/2014/main" id="{6F15AAC1-CBC1-DC4B-A95F-BDC65401E0CB}"/>
              </a:ext>
            </a:extLst>
          </p:cNvPr>
          <p:cNvSpPr>
            <a:spLocks noGrp="1"/>
          </p:cNvSpPr>
          <p:nvPr>
            <p:ph type="title"/>
          </p:nvPr>
        </p:nvSpPr>
        <p:spPr>
          <a:xfrm>
            <a:off x="888631" y="2358391"/>
            <a:ext cx="3498979" cy="2453676"/>
          </a:xfrm>
        </p:spPr>
        <p:txBody>
          <a:bodyPr>
            <a:normAutofit/>
          </a:bodyPr>
          <a:lstStyle/>
          <a:p>
            <a:r>
              <a:rPr lang="tr-TR" sz="3700" dirty="0"/>
              <a:t>GÜNÜMÜZDE İDEOLOJİK EĞİTİM POLİTİKALARI</a:t>
            </a:r>
          </a:p>
        </p:txBody>
      </p:sp>
      <p:graphicFrame>
        <p:nvGraphicFramePr>
          <p:cNvPr id="5" name="İçerik Yer Tutucusu 4">
            <a:extLst>
              <a:ext uri="{FF2B5EF4-FFF2-40B4-BE49-F238E27FC236}">
                <a16:creationId xmlns:a16="http://schemas.microsoft.com/office/drawing/2014/main" id="{00486C41-0635-6C4C-BF13-067B8BEE2305}"/>
              </a:ext>
            </a:extLst>
          </p:cNvPr>
          <p:cNvGraphicFramePr>
            <a:graphicFrameLocks noGrp="1"/>
          </p:cNvGraphicFramePr>
          <p:nvPr>
            <p:ph idx="1"/>
            <p:extLst>
              <p:ext uri="{D42A27DB-BD31-4B8C-83A1-F6EECF244321}">
                <p14:modId xmlns:p14="http://schemas.microsoft.com/office/powerpoint/2010/main" val="1811122840"/>
              </p:ext>
            </p:extLst>
          </p:nvPr>
        </p:nvGraphicFramePr>
        <p:xfrm>
          <a:off x="6079808" y="803186"/>
          <a:ext cx="5320512" cy="5248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3669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4DF157F-6D0F-6247-AEFE-5284F017C9B9}"/>
              </a:ext>
            </a:extLst>
          </p:cNvPr>
          <p:cNvSpPr>
            <a:spLocks noGrp="1"/>
          </p:cNvSpPr>
          <p:nvPr>
            <p:ph type="title"/>
          </p:nvPr>
        </p:nvSpPr>
        <p:spPr>
          <a:xfrm>
            <a:off x="645459" y="960120"/>
            <a:ext cx="3865695" cy="4171278"/>
          </a:xfrm>
        </p:spPr>
        <p:txBody>
          <a:bodyPr>
            <a:normAutofit/>
          </a:bodyPr>
          <a:lstStyle/>
          <a:p>
            <a:pPr algn="r"/>
            <a:r>
              <a:rPr lang="tr-TR" sz="3700" dirty="0">
                <a:solidFill>
                  <a:schemeClr val="tx1"/>
                </a:solidFill>
              </a:rPr>
              <a:t>EĞİTİM POLİTİKALARININ SAPTANMASI VE UYGULANMASININ SONUÇLARI</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D685A5E5-9616-DB4F-84EC-ECDC5B6BDDA3}"/>
              </a:ext>
            </a:extLst>
          </p:cNvPr>
          <p:cNvSpPr>
            <a:spLocks noGrp="1"/>
          </p:cNvSpPr>
          <p:nvPr>
            <p:ph idx="1"/>
          </p:nvPr>
        </p:nvSpPr>
        <p:spPr>
          <a:xfrm>
            <a:off x="4983164" y="960120"/>
            <a:ext cx="5511800" cy="4171278"/>
          </a:xfrm>
        </p:spPr>
        <p:txBody>
          <a:bodyPr>
            <a:normAutofit lnSpcReduction="10000"/>
          </a:bodyPr>
          <a:lstStyle/>
          <a:p>
            <a:r>
              <a:rPr lang="tr-TR" dirty="0"/>
              <a:t>Eğitim politikaları saptanmasında etkili kurumlar ve yapılar:</a:t>
            </a:r>
          </a:p>
          <a:p>
            <a:pPr lvl="1"/>
            <a:r>
              <a:rPr lang="tr-TR" dirty="0"/>
              <a:t>Merkezi Hükümet</a:t>
            </a:r>
          </a:p>
          <a:p>
            <a:pPr lvl="1"/>
            <a:r>
              <a:rPr lang="tr-TR" dirty="0"/>
              <a:t>Milli Eğitim Bakanlığı</a:t>
            </a:r>
          </a:p>
          <a:p>
            <a:pPr lvl="1"/>
            <a:r>
              <a:rPr lang="tr-TR" dirty="0"/>
              <a:t>Milli Savunma Bakanlığı</a:t>
            </a:r>
          </a:p>
          <a:p>
            <a:pPr lvl="1"/>
            <a:r>
              <a:rPr lang="tr-TR" dirty="0"/>
              <a:t>Dışişleri Bakanlığı</a:t>
            </a:r>
          </a:p>
          <a:p>
            <a:pPr lvl="1"/>
            <a:r>
              <a:rPr lang="tr-TR" dirty="0"/>
              <a:t>Genel Kurmay Başkanlığı</a:t>
            </a:r>
          </a:p>
          <a:p>
            <a:pPr lvl="1"/>
            <a:r>
              <a:rPr lang="tr-TR" dirty="0"/>
              <a:t>Devlet Planlama Teşkilatı</a:t>
            </a:r>
          </a:p>
          <a:p>
            <a:pPr lvl="1"/>
            <a:r>
              <a:rPr lang="tr-TR" dirty="0"/>
              <a:t>Milli Eğitim Şuraları</a:t>
            </a:r>
          </a:p>
          <a:p>
            <a:pPr lvl="1"/>
            <a:r>
              <a:rPr lang="tr-TR" dirty="0"/>
              <a:t>Talim Terbiye Kurulu</a:t>
            </a:r>
          </a:p>
          <a:p>
            <a:pPr lvl="1"/>
            <a:r>
              <a:rPr lang="tr-TR" dirty="0"/>
              <a:t>Türk Tarih Kurumu</a:t>
            </a:r>
          </a:p>
          <a:p>
            <a:pPr lvl="1"/>
            <a:r>
              <a:rPr lang="tr-TR" dirty="0"/>
              <a:t>Türk Dil Kurumu</a:t>
            </a:r>
          </a:p>
        </p:txBody>
      </p:sp>
    </p:spTree>
    <p:extLst>
      <p:ext uri="{BB962C8B-B14F-4D97-AF65-F5344CB8AC3E}">
        <p14:creationId xmlns:p14="http://schemas.microsoft.com/office/powerpoint/2010/main" val="361708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4DF157F-6D0F-6247-AEFE-5284F017C9B9}"/>
              </a:ext>
            </a:extLst>
          </p:cNvPr>
          <p:cNvSpPr>
            <a:spLocks noGrp="1"/>
          </p:cNvSpPr>
          <p:nvPr>
            <p:ph type="title"/>
          </p:nvPr>
        </p:nvSpPr>
        <p:spPr>
          <a:xfrm>
            <a:off x="645459" y="960120"/>
            <a:ext cx="3865695" cy="4171278"/>
          </a:xfrm>
        </p:spPr>
        <p:txBody>
          <a:bodyPr>
            <a:normAutofit/>
          </a:bodyPr>
          <a:lstStyle/>
          <a:p>
            <a:pPr algn="r"/>
            <a:r>
              <a:rPr lang="tr-TR" sz="3700" dirty="0">
                <a:solidFill>
                  <a:schemeClr val="tx1"/>
                </a:solidFill>
              </a:rPr>
              <a:t>EĞİTİM POLİTİKALARININ SAPTANMASI VE UYGULANMASININ SONUÇLARI</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D685A5E5-9616-DB4F-84EC-ECDC5B6BDDA3}"/>
              </a:ext>
            </a:extLst>
          </p:cNvPr>
          <p:cNvSpPr>
            <a:spLocks noGrp="1"/>
          </p:cNvSpPr>
          <p:nvPr>
            <p:ph idx="1"/>
          </p:nvPr>
        </p:nvSpPr>
        <p:spPr>
          <a:xfrm>
            <a:off x="4747500" y="360809"/>
            <a:ext cx="7182562" cy="5278785"/>
          </a:xfrm>
        </p:spPr>
        <p:txBody>
          <a:bodyPr>
            <a:noAutofit/>
          </a:bodyPr>
          <a:lstStyle/>
          <a:p>
            <a:r>
              <a:rPr lang="tr-TR" dirty="0"/>
              <a:t>Cumhuriyetin kuruluşundan günümüze kadar eğitim politikalarının saptanmasının ve uygulanmasının sonuçları genel olarak;</a:t>
            </a:r>
          </a:p>
          <a:p>
            <a:pPr lvl="1"/>
            <a:r>
              <a:rPr lang="tr-TR" sz="1800" dirty="0"/>
              <a:t>Eğitim politikalarının birden çok kurum ve ilgili olmayan kuruluşlar tarafından belirlenmesi uzlaşmayı ve birlikteliği engellemiştir. </a:t>
            </a:r>
          </a:p>
          <a:p>
            <a:pPr lvl="1"/>
            <a:r>
              <a:rPr lang="tr-TR" sz="1800" dirty="0"/>
              <a:t>Toplumsal ve bireysel beklentiler ile ihtiyaçları dikkate almayan eğitim politikalarının sorunları çözmekten uzak kalması kaçınılmaz bir sonuç olmuştur. </a:t>
            </a:r>
          </a:p>
          <a:p>
            <a:pPr lvl="1"/>
            <a:r>
              <a:rPr lang="tr-TR" sz="1800" dirty="0"/>
              <a:t>Toplumsal dinamikleri ve yapıları dikkate alamayan eğitim politikaları toplumsal bir birlikteliği de sağlayamamıştır. </a:t>
            </a:r>
          </a:p>
          <a:p>
            <a:pPr lvl="1"/>
            <a:r>
              <a:rPr lang="tr-TR" sz="1800" dirty="0"/>
              <a:t>Eğitimin toplumun, kamu ve özel kesimin ihtiyaçları doğrultusunda nitelikli iş gücü yetiştirememesi istihdam edilemeyen farklı alanlarda eğitimli işsizler ordusu yaratmıştır. </a:t>
            </a:r>
          </a:p>
        </p:txBody>
      </p:sp>
    </p:spTree>
    <p:extLst>
      <p:ext uri="{BB962C8B-B14F-4D97-AF65-F5344CB8AC3E}">
        <p14:creationId xmlns:p14="http://schemas.microsoft.com/office/powerpoint/2010/main" val="2898504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4DF157F-6D0F-6247-AEFE-5284F017C9B9}"/>
              </a:ext>
            </a:extLst>
          </p:cNvPr>
          <p:cNvSpPr>
            <a:spLocks noGrp="1"/>
          </p:cNvSpPr>
          <p:nvPr>
            <p:ph type="title"/>
          </p:nvPr>
        </p:nvSpPr>
        <p:spPr>
          <a:xfrm>
            <a:off x="645459" y="960120"/>
            <a:ext cx="3865695" cy="4171278"/>
          </a:xfrm>
        </p:spPr>
        <p:txBody>
          <a:bodyPr>
            <a:normAutofit/>
          </a:bodyPr>
          <a:lstStyle/>
          <a:p>
            <a:pPr algn="r"/>
            <a:r>
              <a:rPr lang="tr-TR" sz="3700" dirty="0">
                <a:solidFill>
                  <a:schemeClr val="tx1"/>
                </a:solidFill>
              </a:rPr>
              <a:t>EĞİTİM POLİTİKALARININ SAPTANMASI VE UYGULANMASININ SONUÇLARI</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D685A5E5-9616-DB4F-84EC-ECDC5B6BDDA3}"/>
              </a:ext>
            </a:extLst>
          </p:cNvPr>
          <p:cNvSpPr>
            <a:spLocks noGrp="1"/>
          </p:cNvSpPr>
          <p:nvPr>
            <p:ph idx="1"/>
          </p:nvPr>
        </p:nvSpPr>
        <p:spPr>
          <a:xfrm>
            <a:off x="4797425" y="-98772"/>
            <a:ext cx="7001940" cy="5788373"/>
          </a:xfrm>
        </p:spPr>
        <p:txBody>
          <a:bodyPr>
            <a:normAutofit lnSpcReduction="10000"/>
          </a:bodyPr>
          <a:lstStyle/>
          <a:p>
            <a:pPr>
              <a:lnSpc>
                <a:spcPct val="110000"/>
              </a:lnSpc>
            </a:pPr>
            <a:r>
              <a:rPr lang="tr-TR" dirty="0"/>
              <a:t>Cumhuriyetin kuruluşundan günümüze kadar eğitim politikalarının saptanmasının ve uygulanmasının sonuçları genel olarak;</a:t>
            </a:r>
          </a:p>
          <a:p>
            <a:pPr lvl="1">
              <a:lnSpc>
                <a:spcPct val="110000"/>
              </a:lnSpc>
            </a:pPr>
            <a:r>
              <a:rPr lang="tr-TR" sz="1800" dirty="0"/>
              <a:t>Toplumda üniversite eğitimine yönelik gelişen ilgi öngörülememiş ve buna uygun politikalar geliştirilemediği için bu talepler karşılanamamıştır. </a:t>
            </a:r>
          </a:p>
          <a:p>
            <a:pPr lvl="1">
              <a:lnSpc>
                <a:spcPct val="110000"/>
              </a:lnSpc>
            </a:pPr>
            <a:r>
              <a:rPr lang="tr-TR" sz="1800" dirty="0"/>
              <a:t>Eğitimde sürekli değişen politikalar uygulamada ayrılıklara neden olmuştur. </a:t>
            </a:r>
          </a:p>
          <a:p>
            <a:pPr lvl="1">
              <a:lnSpc>
                <a:spcPct val="110000"/>
              </a:lnSpc>
            </a:pPr>
            <a:r>
              <a:rPr lang="tr-TR" sz="1800" dirty="0"/>
              <a:t>İş ve eğitim arasındaki ilişki amaca uygun bir biçimde düzenlenememiştir.</a:t>
            </a:r>
          </a:p>
          <a:p>
            <a:pPr lvl="1">
              <a:lnSpc>
                <a:spcPct val="110000"/>
              </a:lnSpc>
            </a:pPr>
            <a:r>
              <a:rPr lang="tr-TR" sz="1800" dirty="0"/>
              <a:t>Eğitimin geleneksel değerlere büyük ölçüde dayalı olması gelişime ve değişime dönüş düzenlemeleri engellemiştir.</a:t>
            </a:r>
          </a:p>
          <a:p>
            <a:pPr lvl="1">
              <a:lnSpc>
                <a:spcPct val="110000"/>
              </a:lnSpc>
            </a:pPr>
            <a:r>
              <a:rPr lang="tr-TR" sz="1800" dirty="0"/>
              <a:t>Eğitim sistemindeki hiyerarşik yapılanma bürokratik bir modele dönüşmüş ve sonuçta katı kuralların oluşmasına sebep olmuştur.</a:t>
            </a:r>
          </a:p>
          <a:p>
            <a:pPr lvl="1">
              <a:lnSpc>
                <a:spcPct val="110000"/>
              </a:lnSpc>
            </a:pPr>
            <a:r>
              <a:rPr lang="tr-TR" sz="1800" dirty="0"/>
              <a:t>Eğitim yöneticisi ve öğretmen yetiştirmeye yönelik politikaların istikrarsızlığı, büyük ölçüde nitelik açısından sorunlar yaratmıştır.</a:t>
            </a:r>
          </a:p>
        </p:txBody>
      </p:sp>
    </p:spTree>
    <p:extLst>
      <p:ext uri="{BB962C8B-B14F-4D97-AF65-F5344CB8AC3E}">
        <p14:creationId xmlns:p14="http://schemas.microsoft.com/office/powerpoint/2010/main" val="2532364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4000"/>
                <a:lumMod val="116000"/>
              </a:schemeClr>
            </a:gs>
            <a:gs pos="100000">
              <a:schemeClr val="bg2">
                <a:tint val="98000"/>
                <a:shade val="86000"/>
                <a:satMod val="90000"/>
                <a:lumMod val="88000"/>
              </a:schemeClr>
            </a:gs>
          </a:gsLst>
          <a:path path="circle">
            <a:fillToRect l="50000" t="15000" r="50000" b="169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F08744-9D7B-4693-B8D6-2A5210AE9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32">
            <a:extLst>
              <a:ext uri="{FF2B5EF4-FFF2-40B4-BE49-F238E27FC236}">
                <a16:creationId xmlns:a16="http://schemas.microsoft.com/office/drawing/2014/main" id="{5B2E630F-F386-44FA-B1A1-C10A9BF434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36127">
            <a:off x="296272" y="1026251"/>
            <a:ext cx="7298578" cy="5088488"/>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73567C09-8B4D-49A6-A711-C44C5807D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3554541" y="-619573"/>
            <a:ext cx="9016699" cy="8033868"/>
          </a:xfrm>
          <a:custGeom>
            <a:avLst/>
            <a:gdLst>
              <a:gd name="connsiteX0" fmla="*/ 6078066 w 9016699"/>
              <a:gd name="connsiteY0" fmla="*/ 782055 h 8033868"/>
              <a:gd name="connsiteX1" fmla="*/ 8705208 w 9016699"/>
              <a:gd name="connsiteY1" fmla="*/ 3409197 h 8033868"/>
              <a:gd name="connsiteX2" fmla="*/ 8793057 w 9016699"/>
              <a:gd name="connsiteY2" fmla="*/ 3617452 h 8033868"/>
              <a:gd name="connsiteX3" fmla="*/ 9016699 w 9016699"/>
              <a:gd name="connsiteY3" fmla="*/ 4793120 h 8033868"/>
              <a:gd name="connsiteX4" fmla="*/ 8960084 w 9016699"/>
              <a:gd name="connsiteY4" fmla="*/ 5272709 h 8033868"/>
              <a:gd name="connsiteX5" fmla="*/ 8920563 w 9016699"/>
              <a:gd name="connsiteY5" fmla="*/ 5444162 h 8033868"/>
              <a:gd name="connsiteX6" fmla="*/ 6620466 w 9016699"/>
              <a:gd name="connsiteY6" fmla="*/ 7744259 h 8033868"/>
              <a:gd name="connsiteX7" fmla="*/ 6480006 w 9016699"/>
              <a:gd name="connsiteY7" fmla="*/ 7795347 h 8033868"/>
              <a:gd name="connsiteX8" fmla="*/ 4389696 w 9016699"/>
              <a:gd name="connsiteY8" fmla="*/ 7987178 h 8033868"/>
              <a:gd name="connsiteX9" fmla="*/ 3086984 w 9016699"/>
              <a:gd name="connsiteY9" fmla="*/ 7466023 h 8033868"/>
              <a:gd name="connsiteX10" fmla="*/ 3024300 w 9016699"/>
              <a:gd name="connsiteY10" fmla="*/ 7426965 h 8033868"/>
              <a:gd name="connsiteX11" fmla="*/ 519567 w 9016699"/>
              <a:gd name="connsiteY11" fmla="*/ 4922232 h 8033868"/>
              <a:gd name="connsiteX12" fmla="*/ 419495 w 9016699"/>
              <a:gd name="connsiteY12" fmla="*/ 4733719 h 8033868"/>
              <a:gd name="connsiteX13" fmla="*/ 3514 w 9016699"/>
              <a:gd name="connsiteY13" fmla="*/ 3245168 h 8033868"/>
              <a:gd name="connsiteX14" fmla="*/ 4193329 w 9016699"/>
              <a:gd name="connsiteY14" fmla="*/ 36108 h 8033868"/>
              <a:gd name="connsiteX15" fmla="*/ 5977677 w 9016699"/>
              <a:gd name="connsiteY15" fmla="*/ 722908 h 803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16699" h="8033868">
                <a:moveTo>
                  <a:pt x="6078066" y="782055"/>
                </a:moveTo>
                <a:lnTo>
                  <a:pt x="8705208" y="3409197"/>
                </a:lnTo>
                <a:lnTo>
                  <a:pt x="8793057" y="3617452"/>
                </a:lnTo>
                <a:cubicBezTo>
                  <a:pt x="8935615" y="3988374"/>
                  <a:pt x="9016699" y="4381324"/>
                  <a:pt x="9016699" y="4793120"/>
                </a:cubicBezTo>
                <a:cubicBezTo>
                  <a:pt x="9008675" y="4960329"/>
                  <a:pt x="8989449" y="5120121"/>
                  <a:pt x="8960084" y="5272709"/>
                </a:cubicBezTo>
                <a:lnTo>
                  <a:pt x="8920563" y="5444162"/>
                </a:lnTo>
                <a:lnTo>
                  <a:pt x="6620466" y="7744259"/>
                </a:lnTo>
                <a:lnTo>
                  <a:pt x="6480006" y="7795347"/>
                </a:lnTo>
                <a:cubicBezTo>
                  <a:pt x="5726471" y="8035167"/>
                  <a:pt x="4953020" y="8083925"/>
                  <a:pt x="4389696" y="7987178"/>
                </a:cubicBezTo>
                <a:cubicBezTo>
                  <a:pt x="4014146" y="7922680"/>
                  <a:pt x="3559510" y="7740111"/>
                  <a:pt x="3086984" y="7466023"/>
                </a:cubicBezTo>
                <a:lnTo>
                  <a:pt x="3024300" y="7426965"/>
                </a:lnTo>
                <a:lnTo>
                  <a:pt x="519567" y="4922232"/>
                </a:lnTo>
                <a:lnTo>
                  <a:pt x="419495" y="4733719"/>
                </a:lnTo>
                <a:cubicBezTo>
                  <a:pt x="181303" y="4258474"/>
                  <a:pt x="28977" y="3756361"/>
                  <a:pt x="3514" y="3245168"/>
                </a:cubicBezTo>
                <a:cubicBezTo>
                  <a:pt x="-112889" y="908287"/>
                  <a:pt x="2691131" y="-221884"/>
                  <a:pt x="4193329" y="36108"/>
                </a:cubicBezTo>
                <a:cubicBezTo>
                  <a:pt x="4662766" y="116730"/>
                  <a:pt x="5309837" y="354143"/>
                  <a:pt x="5977677" y="72290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F364C7A8-E467-6548-A876-810EC825AB1E}"/>
              </a:ext>
            </a:extLst>
          </p:cNvPr>
          <p:cNvSpPr>
            <a:spLocks noGrp="1"/>
          </p:cNvSpPr>
          <p:nvPr>
            <p:ph type="title"/>
          </p:nvPr>
        </p:nvSpPr>
        <p:spPr>
          <a:xfrm>
            <a:off x="807720" y="2349925"/>
            <a:ext cx="2441894" cy="2456442"/>
          </a:xfrm>
        </p:spPr>
        <p:txBody>
          <a:bodyPr>
            <a:normAutofit/>
          </a:bodyPr>
          <a:lstStyle/>
          <a:p>
            <a:pPr algn="l"/>
            <a:r>
              <a:rPr lang="tr-TR" sz="2500" dirty="0"/>
              <a:t>EĞİTİM</a:t>
            </a:r>
            <a:br>
              <a:rPr lang="tr-TR" sz="2500" dirty="0"/>
            </a:br>
            <a:r>
              <a:rPr lang="tr-TR" sz="2500" dirty="0"/>
              <a:t>POLİTİKALARININ TOPLUMSAL VE BİREYSEL İŞLEVLERİ</a:t>
            </a:r>
          </a:p>
        </p:txBody>
      </p:sp>
      <p:sp>
        <p:nvSpPr>
          <p:cNvPr id="3" name="İçerik Yer Tutucusu 2">
            <a:extLst>
              <a:ext uri="{FF2B5EF4-FFF2-40B4-BE49-F238E27FC236}">
                <a16:creationId xmlns:a16="http://schemas.microsoft.com/office/drawing/2014/main" id="{0223733C-644F-C845-9B83-013EA090518A}"/>
              </a:ext>
            </a:extLst>
          </p:cNvPr>
          <p:cNvSpPr>
            <a:spLocks noGrp="1"/>
          </p:cNvSpPr>
          <p:nvPr>
            <p:ph idx="1"/>
          </p:nvPr>
        </p:nvSpPr>
        <p:spPr>
          <a:xfrm>
            <a:off x="4846319" y="1111249"/>
            <a:ext cx="6554001" cy="4635503"/>
          </a:xfrm>
        </p:spPr>
        <p:txBody>
          <a:bodyPr>
            <a:normAutofit/>
          </a:bodyPr>
          <a:lstStyle/>
          <a:p>
            <a:r>
              <a:rPr lang="tr-TR" sz="2000" dirty="0"/>
              <a:t>Eğitim Politikalarının Toplumsal İşlevleri</a:t>
            </a:r>
          </a:p>
          <a:p>
            <a:pPr lvl="1"/>
            <a:r>
              <a:rPr lang="tr-TR" sz="1800" dirty="0"/>
              <a:t>Toplumu geliştirme ve dönüştürme </a:t>
            </a:r>
          </a:p>
          <a:p>
            <a:pPr lvl="1"/>
            <a:r>
              <a:rPr lang="tr-TR" sz="1800" dirty="0"/>
              <a:t>Toplumsal bütünlüğü sağlama ve pekiştirme</a:t>
            </a:r>
          </a:p>
          <a:p>
            <a:pPr lvl="1"/>
            <a:r>
              <a:rPr lang="tr-TR" sz="1800" dirty="0"/>
              <a:t>Toplumsal beklentileri ve istekleri sağlama </a:t>
            </a:r>
          </a:p>
          <a:p>
            <a:pPr lvl="1"/>
            <a:r>
              <a:rPr lang="tr-TR" sz="1800" dirty="0"/>
              <a:t>Toplumsal sorunları eğitim yoluyla çözme</a:t>
            </a:r>
          </a:p>
          <a:p>
            <a:pPr lvl="1"/>
            <a:r>
              <a:rPr lang="tr-TR" sz="1800" dirty="0"/>
              <a:t>Toplumsal katılımı ve </a:t>
            </a:r>
            <a:r>
              <a:rPr lang="tr-TR" sz="1800" dirty="0" err="1"/>
              <a:t>demoktarik</a:t>
            </a:r>
            <a:r>
              <a:rPr lang="tr-TR" sz="1800" dirty="0"/>
              <a:t> yaşam modelini geliştirme</a:t>
            </a:r>
          </a:p>
          <a:p>
            <a:pPr lvl="1"/>
            <a:endParaRPr lang="tr-TR" sz="1800" dirty="0"/>
          </a:p>
        </p:txBody>
      </p:sp>
    </p:spTree>
    <p:extLst>
      <p:ext uri="{BB962C8B-B14F-4D97-AF65-F5344CB8AC3E}">
        <p14:creationId xmlns:p14="http://schemas.microsoft.com/office/powerpoint/2010/main" val="3523793093"/>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4000"/>
                <a:lumMod val="116000"/>
              </a:schemeClr>
            </a:gs>
            <a:gs pos="100000">
              <a:schemeClr val="bg2">
                <a:tint val="98000"/>
                <a:shade val="86000"/>
                <a:satMod val="90000"/>
                <a:lumMod val="88000"/>
              </a:schemeClr>
            </a:gs>
          </a:gsLst>
          <a:path path="circle">
            <a:fillToRect l="50000" t="15000" r="50000" b="169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F08744-9D7B-4693-B8D6-2A5210AE9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32">
            <a:extLst>
              <a:ext uri="{FF2B5EF4-FFF2-40B4-BE49-F238E27FC236}">
                <a16:creationId xmlns:a16="http://schemas.microsoft.com/office/drawing/2014/main" id="{5B2E630F-F386-44FA-B1A1-C10A9BF434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36127">
            <a:off x="296272" y="1026251"/>
            <a:ext cx="7298578" cy="5088488"/>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73567C09-8B4D-49A6-A711-C44C5807D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3554541" y="-619573"/>
            <a:ext cx="9016699" cy="8033868"/>
          </a:xfrm>
          <a:custGeom>
            <a:avLst/>
            <a:gdLst>
              <a:gd name="connsiteX0" fmla="*/ 6078066 w 9016699"/>
              <a:gd name="connsiteY0" fmla="*/ 782055 h 8033868"/>
              <a:gd name="connsiteX1" fmla="*/ 8705208 w 9016699"/>
              <a:gd name="connsiteY1" fmla="*/ 3409197 h 8033868"/>
              <a:gd name="connsiteX2" fmla="*/ 8793057 w 9016699"/>
              <a:gd name="connsiteY2" fmla="*/ 3617452 h 8033868"/>
              <a:gd name="connsiteX3" fmla="*/ 9016699 w 9016699"/>
              <a:gd name="connsiteY3" fmla="*/ 4793120 h 8033868"/>
              <a:gd name="connsiteX4" fmla="*/ 8960084 w 9016699"/>
              <a:gd name="connsiteY4" fmla="*/ 5272709 h 8033868"/>
              <a:gd name="connsiteX5" fmla="*/ 8920563 w 9016699"/>
              <a:gd name="connsiteY5" fmla="*/ 5444162 h 8033868"/>
              <a:gd name="connsiteX6" fmla="*/ 6620466 w 9016699"/>
              <a:gd name="connsiteY6" fmla="*/ 7744259 h 8033868"/>
              <a:gd name="connsiteX7" fmla="*/ 6480006 w 9016699"/>
              <a:gd name="connsiteY7" fmla="*/ 7795347 h 8033868"/>
              <a:gd name="connsiteX8" fmla="*/ 4389696 w 9016699"/>
              <a:gd name="connsiteY8" fmla="*/ 7987178 h 8033868"/>
              <a:gd name="connsiteX9" fmla="*/ 3086984 w 9016699"/>
              <a:gd name="connsiteY9" fmla="*/ 7466023 h 8033868"/>
              <a:gd name="connsiteX10" fmla="*/ 3024300 w 9016699"/>
              <a:gd name="connsiteY10" fmla="*/ 7426965 h 8033868"/>
              <a:gd name="connsiteX11" fmla="*/ 519567 w 9016699"/>
              <a:gd name="connsiteY11" fmla="*/ 4922232 h 8033868"/>
              <a:gd name="connsiteX12" fmla="*/ 419495 w 9016699"/>
              <a:gd name="connsiteY12" fmla="*/ 4733719 h 8033868"/>
              <a:gd name="connsiteX13" fmla="*/ 3514 w 9016699"/>
              <a:gd name="connsiteY13" fmla="*/ 3245168 h 8033868"/>
              <a:gd name="connsiteX14" fmla="*/ 4193329 w 9016699"/>
              <a:gd name="connsiteY14" fmla="*/ 36108 h 8033868"/>
              <a:gd name="connsiteX15" fmla="*/ 5977677 w 9016699"/>
              <a:gd name="connsiteY15" fmla="*/ 722908 h 803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16699" h="8033868">
                <a:moveTo>
                  <a:pt x="6078066" y="782055"/>
                </a:moveTo>
                <a:lnTo>
                  <a:pt x="8705208" y="3409197"/>
                </a:lnTo>
                <a:lnTo>
                  <a:pt x="8793057" y="3617452"/>
                </a:lnTo>
                <a:cubicBezTo>
                  <a:pt x="8935615" y="3988374"/>
                  <a:pt x="9016699" y="4381324"/>
                  <a:pt x="9016699" y="4793120"/>
                </a:cubicBezTo>
                <a:cubicBezTo>
                  <a:pt x="9008675" y="4960329"/>
                  <a:pt x="8989449" y="5120121"/>
                  <a:pt x="8960084" y="5272709"/>
                </a:cubicBezTo>
                <a:lnTo>
                  <a:pt x="8920563" y="5444162"/>
                </a:lnTo>
                <a:lnTo>
                  <a:pt x="6620466" y="7744259"/>
                </a:lnTo>
                <a:lnTo>
                  <a:pt x="6480006" y="7795347"/>
                </a:lnTo>
                <a:cubicBezTo>
                  <a:pt x="5726471" y="8035167"/>
                  <a:pt x="4953020" y="8083925"/>
                  <a:pt x="4389696" y="7987178"/>
                </a:cubicBezTo>
                <a:cubicBezTo>
                  <a:pt x="4014146" y="7922680"/>
                  <a:pt x="3559510" y="7740111"/>
                  <a:pt x="3086984" y="7466023"/>
                </a:cubicBezTo>
                <a:lnTo>
                  <a:pt x="3024300" y="7426965"/>
                </a:lnTo>
                <a:lnTo>
                  <a:pt x="519567" y="4922232"/>
                </a:lnTo>
                <a:lnTo>
                  <a:pt x="419495" y="4733719"/>
                </a:lnTo>
                <a:cubicBezTo>
                  <a:pt x="181303" y="4258474"/>
                  <a:pt x="28977" y="3756361"/>
                  <a:pt x="3514" y="3245168"/>
                </a:cubicBezTo>
                <a:cubicBezTo>
                  <a:pt x="-112889" y="908287"/>
                  <a:pt x="2691131" y="-221884"/>
                  <a:pt x="4193329" y="36108"/>
                </a:cubicBezTo>
                <a:cubicBezTo>
                  <a:pt x="4662766" y="116730"/>
                  <a:pt x="5309837" y="354143"/>
                  <a:pt x="5977677" y="72290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F364C7A8-E467-6548-A876-810EC825AB1E}"/>
              </a:ext>
            </a:extLst>
          </p:cNvPr>
          <p:cNvSpPr>
            <a:spLocks noGrp="1"/>
          </p:cNvSpPr>
          <p:nvPr>
            <p:ph type="title"/>
          </p:nvPr>
        </p:nvSpPr>
        <p:spPr>
          <a:xfrm>
            <a:off x="807720" y="2349925"/>
            <a:ext cx="2441894" cy="2456442"/>
          </a:xfrm>
        </p:spPr>
        <p:txBody>
          <a:bodyPr>
            <a:normAutofit/>
          </a:bodyPr>
          <a:lstStyle/>
          <a:p>
            <a:pPr algn="l"/>
            <a:r>
              <a:rPr lang="tr-TR" sz="2500"/>
              <a:t>EĞİTİM</a:t>
            </a:r>
            <a:br>
              <a:rPr lang="tr-TR" sz="2500"/>
            </a:br>
            <a:r>
              <a:rPr lang="tr-TR" sz="2500"/>
              <a:t>POLİTİKALARININ TOPLUMSAL VE BİREYSEL İŞLEVLERİ</a:t>
            </a:r>
          </a:p>
        </p:txBody>
      </p:sp>
      <p:sp>
        <p:nvSpPr>
          <p:cNvPr id="3" name="İçerik Yer Tutucusu 2">
            <a:extLst>
              <a:ext uri="{FF2B5EF4-FFF2-40B4-BE49-F238E27FC236}">
                <a16:creationId xmlns:a16="http://schemas.microsoft.com/office/drawing/2014/main" id="{0223733C-644F-C845-9B83-013EA090518A}"/>
              </a:ext>
            </a:extLst>
          </p:cNvPr>
          <p:cNvSpPr>
            <a:spLocks noGrp="1"/>
          </p:cNvSpPr>
          <p:nvPr>
            <p:ph idx="1"/>
          </p:nvPr>
        </p:nvSpPr>
        <p:spPr>
          <a:xfrm>
            <a:off x="4846319" y="1111249"/>
            <a:ext cx="6554001" cy="4635503"/>
          </a:xfrm>
        </p:spPr>
        <p:txBody>
          <a:bodyPr>
            <a:normAutofit/>
          </a:bodyPr>
          <a:lstStyle/>
          <a:p>
            <a:r>
              <a:rPr lang="tr-TR" sz="2000" dirty="0"/>
              <a:t>Eğitim Politikalarının Bireysel İşlevleri</a:t>
            </a:r>
          </a:p>
          <a:p>
            <a:pPr lvl="1"/>
            <a:r>
              <a:rPr lang="tr-TR" sz="1800" dirty="0"/>
              <a:t>Bireyin kendini gerçekleştirmesini sağlama</a:t>
            </a:r>
          </a:p>
          <a:p>
            <a:pPr lvl="1"/>
            <a:r>
              <a:rPr lang="tr-TR" sz="1800" dirty="0"/>
              <a:t>Bireyi sosyalleştirme</a:t>
            </a:r>
          </a:p>
          <a:p>
            <a:pPr lvl="1"/>
            <a:r>
              <a:rPr lang="tr-TR" sz="1800" dirty="0"/>
              <a:t>Bireyi uygun işe yerleştirme </a:t>
            </a:r>
          </a:p>
          <a:p>
            <a:pPr lvl="1"/>
            <a:r>
              <a:rPr lang="tr-TR" sz="1800" dirty="0"/>
              <a:t>Bireye demokratik anlayış kazandırmak</a:t>
            </a:r>
          </a:p>
          <a:p>
            <a:pPr lvl="1"/>
            <a:r>
              <a:rPr lang="tr-TR" sz="1800" dirty="0"/>
              <a:t>Bireyin statüsünü geliştirme</a:t>
            </a:r>
          </a:p>
          <a:p>
            <a:pPr lvl="1"/>
            <a:r>
              <a:rPr lang="tr-TR" sz="1800" dirty="0"/>
              <a:t>Bireye sorunlarını çözme yeteneği kazandırma</a:t>
            </a:r>
          </a:p>
          <a:p>
            <a:pPr lvl="1"/>
            <a:r>
              <a:rPr lang="tr-TR" sz="1800" dirty="0"/>
              <a:t>Birey ve toplum arasındaki ilişkileri düzenleme, farkındalık düzeyini yükseltme</a:t>
            </a:r>
          </a:p>
        </p:txBody>
      </p:sp>
    </p:spTree>
    <p:extLst>
      <p:ext uri="{BB962C8B-B14F-4D97-AF65-F5344CB8AC3E}">
        <p14:creationId xmlns:p14="http://schemas.microsoft.com/office/powerpoint/2010/main" val="2468552152"/>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4DB7353-7D7A-431B-A5B6-A3845E6F2B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9" name="Freeform 5">
              <a:extLst>
                <a:ext uri="{FF2B5EF4-FFF2-40B4-BE49-F238E27FC236}">
                  <a16:creationId xmlns:a16="http://schemas.microsoft.com/office/drawing/2014/main" id="{9E8D15D6-6183-4BE1-A315-C7EC9C1A5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 name="Freeform 6">
              <a:extLst>
                <a:ext uri="{FF2B5EF4-FFF2-40B4-BE49-F238E27FC236}">
                  <a16:creationId xmlns:a16="http://schemas.microsoft.com/office/drawing/2014/main" id="{82A253FA-4E60-4B4D-94B0-93ECFCF30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 name="Freeform 7">
              <a:extLst>
                <a:ext uri="{FF2B5EF4-FFF2-40B4-BE49-F238E27FC236}">
                  <a16:creationId xmlns:a16="http://schemas.microsoft.com/office/drawing/2014/main" id="{E1B39AD1-11BD-457B-822C-A873607F4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 name="Freeform 8">
              <a:extLst>
                <a:ext uri="{FF2B5EF4-FFF2-40B4-BE49-F238E27FC236}">
                  <a16:creationId xmlns:a16="http://schemas.microsoft.com/office/drawing/2014/main" id="{CC286005-78D5-4BE4-AA8B-75CDC07E7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9">
              <a:extLst>
                <a:ext uri="{FF2B5EF4-FFF2-40B4-BE49-F238E27FC236}">
                  <a16:creationId xmlns:a16="http://schemas.microsoft.com/office/drawing/2014/main" id="{09E4A22D-7E83-4F24-97FE-931A93CAC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10">
              <a:extLst>
                <a:ext uri="{FF2B5EF4-FFF2-40B4-BE49-F238E27FC236}">
                  <a16:creationId xmlns:a16="http://schemas.microsoft.com/office/drawing/2014/main" id="{4351E96B-8DD4-4D5E-A9F0-C47F5F3378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1">
              <a:extLst>
                <a:ext uri="{FF2B5EF4-FFF2-40B4-BE49-F238E27FC236}">
                  <a16:creationId xmlns:a16="http://schemas.microsoft.com/office/drawing/2014/main" id="{BFF78610-2475-4756-9EC8-5DA7D8902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2">
              <a:extLst>
                <a:ext uri="{FF2B5EF4-FFF2-40B4-BE49-F238E27FC236}">
                  <a16:creationId xmlns:a16="http://schemas.microsoft.com/office/drawing/2014/main" id="{C7ACAE44-681D-4CBC-B2AB-E5131DF5A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3">
              <a:extLst>
                <a:ext uri="{FF2B5EF4-FFF2-40B4-BE49-F238E27FC236}">
                  <a16:creationId xmlns:a16="http://schemas.microsoft.com/office/drawing/2014/main" id="{CA22E4A0-73AA-4722-9C16-F3AF9A33E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4">
              <a:extLst>
                <a:ext uri="{FF2B5EF4-FFF2-40B4-BE49-F238E27FC236}">
                  <a16:creationId xmlns:a16="http://schemas.microsoft.com/office/drawing/2014/main" id="{BB36E626-EBEB-41C0-B224-8DB049DB4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5">
              <a:extLst>
                <a:ext uri="{FF2B5EF4-FFF2-40B4-BE49-F238E27FC236}">
                  <a16:creationId xmlns:a16="http://schemas.microsoft.com/office/drawing/2014/main" id="{D603DEC5-BED4-4DB6-A253-F61CC3674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0" name="Freeform 16">
              <a:extLst>
                <a:ext uri="{FF2B5EF4-FFF2-40B4-BE49-F238E27FC236}">
                  <a16:creationId xmlns:a16="http://schemas.microsoft.com/office/drawing/2014/main" id="{86AE9DE6-CA9A-479B-A0FB-0E1BAC7A6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1" name="Freeform 17">
              <a:extLst>
                <a:ext uri="{FF2B5EF4-FFF2-40B4-BE49-F238E27FC236}">
                  <a16:creationId xmlns:a16="http://schemas.microsoft.com/office/drawing/2014/main" id="{16CB8DC8-E75F-4574-A290-AAB7031BE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8">
              <a:extLst>
                <a:ext uri="{FF2B5EF4-FFF2-40B4-BE49-F238E27FC236}">
                  <a16:creationId xmlns:a16="http://schemas.microsoft.com/office/drawing/2014/main" id="{1CA657E1-3A52-4C23-AA47-EBB2D5C41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9">
              <a:extLst>
                <a:ext uri="{FF2B5EF4-FFF2-40B4-BE49-F238E27FC236}">
                  <a16:creationId xmlns:a16="http://schemas.microsoft.com/office/drawing/2014/main" id="{ED4F701B-2A93-464F-A673-54EED5C4C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0">
              <a:extLst>
                <a:ext uri="{FF2B5EF4-FFF2-40B4-BE49-F238E27FC236}">
                  <a16:creationId xmlns:a16="http://schemas.microsoft.com/office/drawing/2014/main" id="{9977C34F-F6C9-4749-B201-7B928802D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1">
              <a:extLst>
                <a:ext uri="{FF2B5EF4-FFF2-40B4-BE49-F238E27FC236}">
                  <a16:creationId xmlns:a16="http://schemas.microsoft.com/office/drawing/2014/main" id="{3A913E6B-DBE9-4291-A34C-36069ECB8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2">
              <a:extLst>
                <a:ext uri="{FF2B5EF4-FFF2-40B4-BE49-F238E27FC236}">
                  <a16:creationId xmlns:a16="http://schemas.microsoft.com/office/drawing/2014/main" id="{7D415C04-AB5C-4B76-9E49-EEBAEE64D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7" name="Freeform 23">
              <a:extLst>
                <a:ext uri="{FF2B5EF4-FFF2-40B4-BE49-F238E27FC236}">
                  <a16:creationId xmlns:a16="http://schemas.microsoft.com/office/drawing/2014/main" id="{151FDC11-E872-4EAE-A597-822F9FE17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9" name="Group 28">
            <a:extLst>
              <a:ext uri="{FF2B5EF4-FFF2-40B4-BE49-F238E27FC236}">
                <a16:creationId xmlns:a16="http://schemas.microsoft.com/office/drawing/2014/main" id="{1B24766B-81CA-44C7-BF11-77A12BA4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0" name="Rectangle 29">
              <a:extLst>
                <a:ext uri="{FF2B5EF4-FFF2-40B4-BE49-F238E27FC236}">
                  <a16:creationId xmlns:a16="http://schemas.microsoft.com/office/drawing/2014/main" id="{1A2F9962-DEB8-461C-8B4C-C0ED0D8A7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Isosceles Triangle 30">
              <a:extLst>
                <a:ext uri="{FF2B5EF4-FFF2-40B4-BE49-F238E27FC236}">
                  <a16:creationId xmlns:a16="http://schemas.microsoft.com/office/drawing/2014/main" id="{C0672E08-EB09-4B8E-8522-24BBC2CFF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a:extLst>
                <a:ext uri="{FF2B5EF4-FFF2-40B4-BE49-F238E27FC236}">
                  <a16:creationId xmlns:a16="http://schemas.microsoft.com/office/drawing/2014/main" id="{3447AB64-F3EC-4A1F-BFD4-F0F9DB3DA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4" name="Rectangle 33">
            <a:extLst>
              <a:ext uri="{FF2B5EF4-FFF2-40B4-BE49-F238E27FC236}">
                <a16:creationId xmlns:a16="http://schemas.microsoft.com/office/drawing/2014/main" id="{3F68D903-F26B-46F9-911C-92FEC6A69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88E6E148-E023-4954-86E3-30141DFB5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a:noFill/>
        </p:grpSpPr>
        <p:sp>
          <p:nvSpPr>
            <p:cNvPr id="37" name="Freeform 5">
              <a:extLst>
                <a:ext uri="{FF2B5EF4-FFF2-40B4-BE49-F238E27FC236}">
                  <a16:creationId xmlns:a16="http://schemas.microsoft.com/office/drawing/2014/main" id="{0D3F982F-CC17-4661-8EAF-7BC5E6735A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17000"/>
                </a:schemeClr>
              </a:solidFill>
              <a:prstDash val="solid"/>
              <a:miter lim="800000"/>
              <a:headEnd/>
              <a:tailEnd/>
            </a:ln>
          </p:spPr>
        </p:sp>
        <p:sp>
          <p:nvSpPr>
            <p:cNvPr id="38" name="Freeform 6">
              <a:extLst>
                <a:ext uri="{FF2B5EF4-FFF2-40B4-BE49-F238E27FC236}">
                  <a16:creationId xmlns:a16="http://schemas.microsoft.com/office/drawing/2014/main" id="{90D37B37-763F-44D7-AEBC-44893638D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p:spPr>
        </p:sp>
        <p:sp>
          <p:nvSpPr>
            <p:cNvPr id="39" name="Freeform 7">
              <a:extLst>
                <a:ext uri="{FF2B5EF4-FFF2-40B4-BE49-F238E27FC236}">
                  <a16:creationId xmlns:a16="http://schemas.microsoft.com/office/drawing/2014/main" id="{37E4608D-34B6-48E2-8243-67D04B36F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18000"/>
                </a:schemeClr>
              </a:solidFill>
              <a:prstDash val="dash"/>
              <a:miter lim="800000"/>
              <a:headEnd/>
              <a:tailEnd/>
            </a:ln>
          </p:spPr>
        </p:sp>
        <p:sp>
          <p:nvSpPr>
            <p:cNvPr id="40" name="Freeform 8">
              <a:extLst>
                <a:ext uri="{FF2B5EF4-FFF2-40B4-BE49-F238E27FC236}">
                  <a16:creationId xmlns:a16="http://schemas.microsoft.com/office/drawing/2014/main" id="{F40C4AC8-50E7-49B1-8864-2CE866701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15000"/>
                </a:schemeClr>
              </a:solidFill>
              <a:prstDash val="solid"/>
              <a:miter lim="800000"/>
              <a:headEnd/>
              <a:tailEnd/>
            </a:ln>
          </p:spPr>
        </p:sp>
        <p:sp>
          <p:nvSpPr>
            <p:cNvPr id="41" name="Freeform 9">
              <a:extLst>
                <a:ext uri="{FF2B5EF4-FFF2-40B4-BE49-F238E27FC236}">
                  <a16:creationId xmlns:a16="http://schemas.microsoft.com/office/drawing/2014/main" id="{8B74515D-097E-4D6D-9614-3EE424776F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15000"/>
                </a:schemeClr>
              </a:solidFill>
              <a:prstDash val="solid"/>
              <a:miter lim="800000"/>
              <a:headEnd/>
              <a:tailEnd/>
            </a:ln>
          </p:spPr>
        </p:sp>
        <p:sp>
          <p:nvSpPr>
            <p:cNvPr id="42" name="Freeform 10">
              <a:extLst>
                <a:ext uri="{FF2B5EF4-FFF2-40B4-BE49-F238E27FC236}">
                  <a16:creationId xmlns:a16="http://schemas.microsoft.com/office/drawing/2014/main" id="{B01B715E-8AF8-4069-AFF6-C4731F0C3B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14000"/>
                </a:schemeClr>
              </a:solidFill>
              <a:prstDash val="solid"/>
              <a:miter lim="800000"/>
              <a:headEnd/>
              <a:tailEnd/>
            </a:ln>
          </p:spPr>
        </p:sp>
        <p:sp>
          <p:nvSpPr>
            <p:cNvPr id="43" name="Freeform 11">
              <a:extLst>
                <a:ext uri="{FF2B5EF4-FFF2-40B4-BE49-F238E27FC236}">
                  <a16:creationId xmlns:a16="http://schemas.microsoft.com/office/drawing/2014/main" id="{E1E01D11-2228-4016-AD29-65D1C6DB26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13000"/>
                </a:schemeClr>
              </a:solidFill>
              <a:prstDash val="solid"/>
              <a:miter lim="800000"/>
              <a:headEnd/>
              <a:tailEnd/>
            </a:ln>
          </p:spPr>
        </p:sp>
        <p:sp>
          <p:nvSpPr>
            <p:cNvPr id="44" name="Freeform 12">
              <a:extLst>
                <a:ext uri="{FF2B5EF4-FFF2-40B4-BE49-F238E27FC236}">
                  <a16:creationId xmlns:a16="http://schemas.microsoft.com/office/drawing/2014/main" id="{1459FE25-5A43-4BCE-B99B-4F40DE8A4F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13000"/>
                </a:schemeClr>
              </a:solidFill>
              <a:prstDash val="solid"/>
              <a:miter lim="800000"/>
              <a:headEnd/>
              <a:tailEnd/>
            </a:ln>
          </p:spPr>
        </p:sp>
        <p:sp>
          <p:nvSpPr>
            <p:cNvPr id="45" name="Freeform 13">
              <a:extLst>
                <a:ext uri="{FF2B5EF4-FFF2-40B4-BE49-F238E27FC236}">
                  <a16:creationId xmlns:a16="http://schemas.microsoft.com/office/drawing/2014/main" id="{3B23074C-316F-47BD-8C6B-EC2FF4952F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12000"/>
                </a:schemeClr>
              </a:solidFill>
              <a:prstDash val="dash"/>
              <a:miter lim="800000"/>
              <a:headEnd/>
              <a:tailEnd/>
            </a:ln>
          </p:spPr>
        </p:sp>
        <p:sp>
          <p:nvSpPr>
            <p:cNvPr id="46" name="Freeform 14">
              <a:extLst>
                <a:ext uri="{FF2B5EF4-FFF2-40B4-BE49-F238E27FC236}">
                  <a16:creationId xmlns:a16="http://schemas.microsoft.com/office/drawing/2014/main" id="{A8080108-D92A-4D64-AFA7-DCCBAF669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12000"/>
                </a:schemeClr>
              </a:solidFill>
              <a:prstDash val="dash"/>
              <a:miter lim="800000"/>
              <a:headEnd/>
              <a:tailEnd/>
            </a:ln>
          </p:spPr>
        </p:sp>
        <p:sp>
          <p:nvSpPr>
            <p:cNvPr id="47" name="Freeform 15">
              <a:extLst>
                <a:ext uri="{FF2B5EF4-FFF2-40B4-BE49-F238E27FC236}">
                  <a16:creationId xmlns:a16="http://schemas.microsoft.com/office/drawing/2014/main" id="{4CDA9133-E392-4602-8F72-342B0F2B15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12000"/>
                </a:schemeClr>
              </a:solidFill>
              <a:prstDash val="dashDot"/>
              <a:miter lim="800000"/>
              <a:headEnd/>
              <a:tailEnd/>
            </a:ln>
          </p:spPr>
        </p:sp>
        <p:sp>
          <p:nvSpPr>
            <p:cNvPr id="48" name="Freeform 16">
              <a:extLst>
                <a:ext uri="{FF2B5EF4-FFF2-40B4-BE49-F238E27FC236}">
                  <a16:creationId xmlns:a16="http://schemas.microsoft.com/office/drawing/2014/main" id="{41574FAC-64B1-48BF-9962-5F1D6F293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12000"/>
                </a:schemeClr>
              </a:solidFill>
              <a:prstDash val="dashDot"/>
              <a:miter lim="800000"/>
              <a:headEnd/>
              <a:tailEnd/>
            </a:ln>
          </p:spPr>
        </p:sp>
        <p:sp>
          <p:nvSpPr>
            <p:cNvPr id="49" name="Freeform 17">
              <a:extLst>
                <a:ext uri="{FF2B5EF4-FFF2-40B4-BE49-F238E27FC236}">
                  <a16:creationId xmlns:a16="http://schemas.microsoft.com/office/drawing/2014/main" id="{3C0763C8-12E2-42A2-96FE-5731CDF293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12000"/>
                </a:schemeClr>
              </a:solidFill>
              <a:prstDash val="solid"/>
              <a:miter lim="800000"/>
              <a:headEnd/>
              <a:tailEnd/>
            </a:ln>
          </p:spPr>
        </p:sp>
        <p:sp>
          <p:nvSpPr>
            <p:cNvPr id="50" name="Freeform 18">
              <a:extLst>
                <a:ext uri="{FF2B5EF4-FFF2-40B4-BE49-F238E27FC236}">
                  <a16:creationId xmlns:a16="http://schemas.microsoft.com/office/drawing/2014/main" id="{FA456C9D-7219-467B-B2AD-D5789A7D24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12000"/>
                </a:schemeClr>
              </a:solidFill>
              <a:prstDash val="solid"/>
              <a:miter lim="800000"/>
              <a:headEnd/>
              <a:tailEnd/>
            </a:ln>
          </p:spPr>
        </p:sp>
        <p:sp>
          <p:nvSpPr>
            <p:cNvPr id="51" name="Freeform 19">
              <a:extLst>
                <a:ext uri="{FF2B5EF4-FFF2-40B4-BE49-F238E27FC236}">
                  <a16:creationId xmlns:a16="http://schemas.microsoft.com/office/drawing/2014/main" id="{77284864-DE74-4A45-AD93-F630350402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11000"/>
                </a:schemeClr>
              </a:solidFill>
              <a:prstDash val="solid"/>
              <a:miter lim="800000"/>
              <a:headEnd/>
              <a:tailEnd/>
            </a:ln>
          </p:spPr>
        </p:sp>
        <p:sp>
          <p:nvSpPr>
            <p:cNvPr id="52" name="Freeform 20">
              <a:extLst>
                <a:ext uri="{FF2B5EF4-FFF2-40B4-BE49-F238E27FC236}">
                  <a16:creationId xmlns:a16="http://schemas.microsoft.com/office/drawing/2014/main" id="{2ECA1844-43F9-45F6-B52D-4854DBC48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11000"/>
                </a:schemeClr>
              </a:solidFill>
              <a:prstDash val="solid"/>
              <a:miter lim="800000"/>
              <a:headEnd/>
              <a:tailEnd/>
            </a:ln>
          </p:spPr>
        </p:sp>
        <p:sp>
          <p:nvSpPr>
            <p:cNvPr id="53" name="Freeform 21">
              <a:extLst>
                <a:ext uri="{FF2B5EF4-FFF2-40B4-BE49-F238E27FC236}">
                  <a16:creationId xmlns:a16="http://schemas.microsoft.com/office/drawing/2014/main" id="{F9ECEA64-1836-4323-A0A3-D4F8291120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10000"/>
                </a:schemeClr>
              </a:solidFill>
              <a:prstDash val="solid"/>
              <a:miter lim="800000"/>
              <a:headEnd/>
              <a:tailEnd/>
            </a:ln>
          </p:spPr>
        </p:sp>
        <p:sp>
          <p:nvSpPr>
            <p:cNvPr id="54" name="Freeform 22">
              <a:extLst>
                <a:ext uri="{FF2B5EF4-FFF2-40B4-BE49-F238E27FC236}">
                  <a16:creationId xmlns:a16="http://schemas.microsoft.com/office/drawing/2014/main" id="{950F914B-7F44-4D5A-97BB-4BE453F4A4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10000"/>
                </a:schemeClr>
              </a:solidFill>
              <a:prstDash val="dash"/>
              <a:miter lim="800000"/>
              <a:headEnd/>
              <a:tailEnd/>
            </a:ln>
          </p:spPr>
        </p:sp>
        <p:sp>
          <p:nvSpPr>
            <p:cNvPr id="55" name="Freeform 23">
              <a:extLst>
                <a:ext uri="{FF2B5EF4-FFF2-40B4-BE49-F238E27FC236}">
                  <a16:creationId xmlns:a16="http://schemas.microsoft.com/office/drawing/2014/main" id="{A3EFB651-6736-424B-995D-48C4B0E558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10000"/>
                </a:schemeClr>
              </a:solidFill>
              <a:prstDash val="solid"/>
              <a:miter lim="800000"/>
              <a:headEnd/>
              <a:tailEnd/>
            </a:ln>
          </p:spPr>
        </p:sp>
      </p:grpSp>
      <p:grpSp>
        <p:nvGrpSpPr>
          <p:cNvPr id="57" name="Group 56">
            <a:extLst>
              <a:ext uri="{FF2B5EF4-FFF2-40B4-BE49-F238E27FC236}">
                <a16:creationId xmlns:a16="http://schemas.microsoft.com/office/drawing/2014/main" id="{1FB4E014-64CE-4D11-A129-94A1893FA6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58" name="Rectangle 57">
              <a:extLst>
                <a:ext uri="{FF2B5EF4-FFF2-40B4-BE49-F238E27FC236}">
                  <a16:creationId xmlns:a16="http://schemas.microsoft.com/office/drawing/2014/main" id="{DFBDC1C1-8061-451F-8181-9F0402645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 name="Isosceles Triangle 58">
              <a:extLst>
                <a:ext uri="{FF2B5EF4-FFF2-40B4-BE49-F238E27FC236}">
                  <a16:creationId xmlns:a16="http://schemas.microsoft.com/office/drawing/2014/main" id="{C35F105D-10BD-4664-8966-82DC76172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 name="Rectangle 59">
              <a:extLst>
                <a:ext uri="{FF2B5EF4-FFF2-40B4-BE49-F238E27FC236}">
                  <a16:creationId xmlns:a16="http://schemas.microsoft.com/office/drawing/2014/main" id="{6C9E557E-56E2-4C47-BB57-B5D2A4FB30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Dikdörtgen 2">
            <a:extLst>
              <a:ext uri="{FF2B5EF4-FFF2-40B4-BE49-F238E27FC236}">
                <a16:creationId xmlns:a16="http://schemas.microsoft.com/office/drawing/2014/main" id="{9CF4004E-470E-3544-9636-67ED17231203}"/>
              </a:ext>
            </a:extLst>
          </p:cNvPr>
          <p:cNvSpPr/>
          <p:nvPr/>
        </p:nvSpPr>
        <p:spPr>
          <a:xfrm>
            <a:off x="2686246" y="2646686"/>
            <a:ext cx="7334579" cy="1461939"/>
          </a:xfrm>
          <a:prstGeom prst="rect">
            <a:avLst/>
          </a:prstGeom>
        </p:spPr>
        <p:txBody>
          <a:bodyPr wrap="square">
            <a:spAutoFit/>
          </a:bodyPr>
          <a:lstStyle/>
          <a:p>
            <a:pPr marL="285750" indent="-285750">
              <a:spcAft>
                <a:spcPts val="600"/>
              </a:spcAft>
              <a:buFont typeface="Arial" panose="020B0604020202020204" pitchFamily="34" charset="0"/>
              <a:buChar char="•"/>
            </a:pPr>
            <a:r>
              <a:rPr lang="en-US" sz="2800" dirty="0" err="1"/>
              <a:t>Eğitim</a:t>
            </a:r>
            <a:r>
              <a:rPr lang="en-US" sz="2800" dirty="0"/>
              <a:t> </a:t>
            </a:r>
            <a:r>
              <a:rPr lang="en-US" sz="2800" dirty="0" err="1"/>
              <a:t>Politikalarında</a:t>
            </a:r>
            <a:r>
              <a:rPr lang="en-US" sz="2800" dirty="0"/>
              <a:t> </a:t>
            </a:r>
            <a:r>
              <a:rPr lang="en-US" sz="2800" dirty="0" err="1"/>
              <a:t>Değişim</a:t>
            </a:r>
            <a:r>
              <a:rPr lang="en-US" sz="2800" dirty="0"/>
              <a:t> </a:t>
            </a:r>
            <a:r>
              <a:rPr lang="en-US" sz="2800" dirty="0" err="1"/>
              <a:t>Süreci</a:t>
            </a:r>
            <a:r>
              <a:rPr lang="en-US" sz="2800" dirty="0"/>
              <a:t> </a:t>
            </a:r>
          </a:p>
          <a:p>
            <a:pPr marL="285750" indent="-285750">
              <a:spcAft>
                <a:spcPts val="600"/>
              </a:spcAft>
              <a:buFont typeface="Arial" panose="020B0604020202020204" pitchFamily="34" charset="0"/>
              <a:buChar char="•"/>
            </a:pPr>
            <a:r>
              <a:rPr lang="en-US" sz="2800" dirty="0"/>
              <a:t>AB </a:t>
            </a:r>
            <a:r>
              <a:rPr lang="en-US" sz="2800" dirty="0" err="1"/>
              <a:t>Eğitim</a:t>
            </a:r>
            <a:r>
              <a:rPr lang="en-US" sz="2800" dirty="0"/>
              <a:t> </a:t>
            </a:r>
            <a:r>
              <a:rPr lang="en-US" sz="2800"/>
              <a:t>Politikalarına</a:t>
            </a:r>
            <a:r>
              <a:rPr lang="en-US" sz="2800" dirty="0"/>
              <a:t> </a:t>
            </a:r>
            <a:r>
              <a:rPr lang="en-US" sz="2800" dirty="0" err="1"/>
              <a:t>Yönelik</a:t>
            </a:r>
            <a:r>
              <a:rPr lang="en-US" sz="2800" dirty="0"/>
              <a:t> </a:t>
            </a:r>
            <a:r>
              <a:rPr lang="en-US" sz="2800" dirty="0" err="1"/>
              <a:t>Akreditasyon</a:t>
            </a:r>
            <a:r>
              <a:rPr lang="en-US" sz="2800" dirty="0"/>
              <a:t> </a:t>
            </a:r>
            <a:r>
              <a:rPr lang="en-US" sz="2800" dirty="0" err="1"/>
              <a:t>Çalışmaları</a:t>
            </a:r>
            <a:r>
              <a:rPr lang="en-US" sz="2800" dirty="0"/>
              <a:t> </a:t>
            </a:r>
            <a:endParaRPr lang="tr-TR" sz="2800" dirty="0"/>
          </a:p>
        </p:txBody>
      </p:sp>
    </p:spTree>
    <p:extLst>
      <p:ext uri="{BB962C8B-B14F-4D97-AF65-F5344CB8AC3E}">
        <p14:creationId xmlns:p14="http://schemas.microsoft.com/office/powerpoint/2010/main" val="400117826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Atlas">
  <a:themeElements>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otalTime>388</TotalTime>
  <Words>1083</Words>
  <Application>Microsoft Macintosh PowerPoint</Application>
  <PresentationFormat>Geniş ekran</PresentationFormat>
  <Paragraphs>132</Paragraphs>
  <Slides>22</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22</vt:i4>
      </vt:variant>
    </vt:vector>
  </HeadingPairs>
  <TitlesOfParts>
    <vt:vector size="28" baseType="lpstr">
      <vt:lpstr>Arial</vt:lpstr>
      <vt:lpstr>Calibri Light</vt:lpstr>
      <vt:lpstr>Rockwell</vt:lpstr>
      <vt:lpstr>Symbol</vt:lpstr>
      <vt:lpstr>Wingdings</vt:lpstr>
      <vt:lpstr>Atlas</vt:lpstr>
      <vt:lpstr>EĞİTİM BİLİMİNE GİRİŞ</vt:lpstr>
      <vt:lpstr>ÖĞRENME HEDEFLERİ</vt:lpstr>
      <vt:lpstr>POLİTİKA </vt:lpstr>
      <vt:lpstr>POLİTİKA</vt:lpstr>
      <vt:lpstr>POLİTİKA</vt:lpstr>
      <vt:lpstr>POLİTİKA</vt:lpstr>
      <vt:lpstr>POLİTİKA</vt:lpstr>
      <vt:lpstr>POLİTİKA VE EĞİTİM</vt:lpstr>
      <vt:lpstr>POLİTİKA VE EĞİTİM</vt:lpstr>
      <vt:lpstr>POLİTİKA VE EĞİTİM Eğitim Politikası</vt:lpstr>
      <vt:lpstr>POLİTİKA VE EĞİTİM Eğitimin Politik İşlevleri</vt:lpstr>
      <vt:lpstr>DEMOKRASİ VE EĞİTİM</vt:lpstr>
      <vt:lpstr>DEMOKRASİ VE EĞİTİM</vt:lpstr>
      <vt:lpstr>DEMOKRASİ VE EĞİTİM</vt:lpstr>
      <vt:lpstr>DEMOKRASİ VE EĞİTİM</vt:lpstr>
      <vt:lpstr>GÜNÜMÜZDE İDEOLOJİK EĞİTİM POLİTİKALARI</vt:lpstr>
      <vt:lpstr>EĞİTİM POLİTİKALARININ SAPTANMASI VE UYGULANMASININ SONUÇLARI</vt:lpstr>
      <vt:lpstr>EĞİTİM POLİTİKALARININ SAPTANMASI VE UYGULANMASININ SONUÇLARI</vt:lpstr>
      <vt:lpstr>EĞİTİM POLİTİKALARININ SAPTANMASI VE UYGULANMASININ SONUÇLARI</vt:lpstr>
      <vt:lpstr>EĞİTİM POLİTİKALARININ TOPLUMSAL VE BİREYSEL İŞLEVLERİ</vt:lpstr>
      <vt:lpstr>EĞİTİM POLİTİKALARININ TOPLUMSAL VE BİREYSEL İŞLEVLERİ</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EEĞİTİM BİLİMİNE GİRİŞ</dc:title>
  <dc:creator>ELİF SOBİ</dc:creator>
  <cp:lastModifiedBy>ELİF SOBİ</cp:lastModifiedBy>
  <cp:revision>4</cp:revision>
  <dcterms:created xsi:type="dcterms:W3CDTF">2020-11-07T22:27:58Z</dcterms:created>
  <dcterms:modified xsi:type="dcterms:W3CDTF">2020-11-08T21:43:38Z</dcterms:modified>
</cp:coreProperties>
</file>