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3" r:id="rId1"/>
  </p:sldMasterIdLst>
  <p:sldIdLst>
    <p:sldId id="444" r:id="rId2"/>
    <p:sldId id="443" r:id="rId3"/>
    <p:sldId id="363" r:id="rId4"/>
    <p:sldId id="393" r:id="rId5"/>
    <p:sldId id="365" r:id="rId6"/>
    <p:sldId id="394" r:id="rId7"/>
    <p:sldId id="366" r:id="rId8"/>
    <p:sldId id="399" r:id="rId9"/>
    <p:sldId id="416" r:id="rId10"/>
    <p:sldId id="417" r:id="rId11"/>
    <p:sldId id="418" r:id="rId12"/>
    <p:sldId id="419" r:id="rId13"/>
    <p:sldId id="420" r:id="rId14"/>
    <p:sldId id="421" r:id="rId15"/>
    <p:sldId id="422" r:id="rId16"/>
    <p:sldId id="423" r:id="rId17"/>
    <p:sldId id="424" r:id="rId18"/>
    <p:sldId id="425" r:id="rId19"/>
    <p:sldId id="427" r:id="rId20"/>
    <p:sldId id="426" r:id="rId21"/>
    <p:sldId id="428" r:id="rId22"/>
    <p:sldId id="430" r:id="rId23"/>
    <p:sldId id="431" r:id="rId24"/>
    <p:sldId id="432" r:id="rId25"/>
    <p:sldId id="433" r:id="rId26"/>
    <p:sldId id="434" r:id="rId27"/>
    <p:sldId id="435" r:id="rId28"/>
    <p:sldId id="436" r:id="rId29"/>
    <p:sldId id="437" r:id="rId30"/>
    <p:sldId id="439" r:id="rId31"/>
    <p:sldId id="440" r:id="rId32"/>
    <p:sldId id="441" r:id="rId33"/>
    <p:sldId id="442" r:id="rId3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29"/>
  </p:normalViewPr>
  <p:slideViewPr>
    <p:cSldViewPr snapToGrid="0" snapToObjects="1">
      <p:cViewPr varScale="1">
        <p:scale>
          <a:sx n="90" d="100"/>
          <a:sy n="90" d="100"/>
        </p:scale>
        <p:origin x="232"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A9CD9262-2F1D-47DA-A4C9-761E22EB0E1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85A890E-C0B5-4A2B-83E4-137B0311905E}">
      <dgm:prSet/>
      <dgm:spPr/>
      <dgm:t>
        <a:bodyPr/>
        <a:lstStyle/>
        <a:p>
          <a:r>
            <a:rPr lang="tr-TR" dirty="0"/>
            <a:t>Eğitim dizgesinin birinci görevi ulusun kültürel kalıtımını oluşturan bütün birikimi kuşaktan kuşağa iletmektir. </a:t>
          </a:r>
          <a:endParaRPr lang="en-US" dirty="0"/>
        </a:p>
      </dgm:t>
    </dgm:pt>
    <dgm:pt modelId="{98B3AD33-2490-4408-AE0C-7D10060E39C3}" type="parTrans" cxnId="{BB96C86A-4DF0-4C5D-B774-447131714BD6}">
      <dgm:prSet/>
      <dgm:spPr/>
      <dgm:t>
        <a:bodyPr/>
        <a:lstStyle/>
        <a:p>
          <a:endParaRPr lang="en-US"/>
        </a:p>
      </dgm:t>
    </dgm:pt>
    <dgm:pt modelId="{B59FDF34-1230-4394-86A6-0D8401AC12D1}" type="sibTrans" cxnId="{BB96C86A-4DF0-4C5D-B774-447131714BD6}">
      <dgm:prSet/>
      <dgm:spPr/>
      <dgm:t>
        <a:bodyPr/>
        <a:lstStyle/>
        <a:p>
          <a:endParaRPr lang="en-US"/>
        </a:p>
      </dgm:t>
    </dgm:pt>
    <dgm:pt modelId="{7EF4DF1A-A665-4F00-8EE3-FB2D76705BA6}">
      <dgm:prSet/>
      <dgm:spPr/>
      <dgm:t>
        <a:bodyPr/>
        <a:lstStyle/>
        <a:p>
          <a:r>
            <a:rPr lang="tr-TR" dirty="0"/>
            <a:t>Okulların ve diğer eğitim kurumlarının genel işlevi kültürü tanıtmak yoluyla, öğrencilerin toplumsal uyumunu sağlamak ve onlara değişmekte olan dünyaya ve çağ koşullarına ayak uydurabilmeleri için kendilerine gerekli olan kültürü geliştirme yollarını öğretmektir.</a:t>
          </a:r>
          <a:endParaRPr lang="en-US" dirty="0"/>
        </a:p>
      </dgm:t>
    </dgm:pt>
    <dgm:pt modelId="{454163CA-14E4-4748-8F86-99CB404E389F}" type="parTrans" cxnId="{AB945403-D491-49DB-9DFA-9DEBE0D0878E}">
      <dgm:prSet/>
      <dgm:spPr/>
      <dgm:t>
        <a:bodyPr/>
        <a:lstStyle/>
        <a:p>
          <a:endParaRPr lang="en-US"/>
        </a:p>
      </dgm:t>
    </dgm:pt>
    <dgm:pt modelId="{A23005CF-B172-4CED-B8BF-9A5F335E28E1}" type="sibTrans" cxnId="{AB945403-D491-49DB-9DFA-9DEBE0D0878E}">
      <dgm:prSet/>
      <dgm:spPr/>
      <dgm:t>
        <a:bodyPr/>
        <a:lstStyle/>
        <a:p>
          <a:endParaRPr lang="en-US"/>
        </a:p>
      </dgm:t>
    </dgm:pt>
    <dgm:pt modelId="{E5585312-75AC-C04A-855B-377787D5AE79}" type="pres">
      <dgm:prSet presAssocID="{A9CD9262-2F1D-47DA-A4C9-761E22EB0E1B}" presName="linear" presStyleCnt="0">
        <dgm:presLayoutVars>
          <dgm:animLvl val="lvl"/>
          <dgm:resizeHandles val="exact"/>
        </dgm:presLayoutVars>
      </dgm:prSet>
      <dgm:spPr/>
    </dgm:pt>
    <dgm:pt modelId="{2FC67CF0-F800-3F48-AA1A-C69A23BDE1AA}" type="pres">
      <dgm:prSet presAssocID="{B85A890E-C0B5-4A2B-83E4-137B0311905E}" presName="parentText" presStyleLbl="node1" presStyleIdx="0" presStyleCnt="2">
        <dgm:presLayoutVars>
          <dgm:chMax val="0"/>
          <dgm:bulletEnabled val="1"/>
        </dgm:presLayoutVars>
      </dgm:prSet>
      <dgm:spPr/>
    </dgm:pt>
    <dgm:pt modelId="{E315BD0F-AD1D-7849-A682-E09CBE0300F9}" type="pres">
      <dgm:prSet presAssocID="{B59FDF34-1230-4394-86A6-0D8401AC12D1}" presName="spacer" presStyleCnt="0"/>
      <dgm:spPr/>
    </dgm:pt>
    <dgm:pt modelId="{B120F977-A2FA-B549-933C-78456BA795B6}" type="pres">
      <dgm:prSet presAssocID="{7EF4DF1A-A665-4F00-8EE3-FB2D76705BA6}" presName="parentText" presStyleLbl="node1" presStyleIdx="1" presStyleCnt="2">
        <dgm:presLayoutVars>
          <dgm:chMax val="0"/>
          <dgm:bulletEnabled val="1"/>
        </dgm:presLayoutVars>
      </dgm:prSet>
      <dgm:spPr/>
    </dgm:pt>
  </dgm:ptLst>
  <dgm:cxnLst>
    <dgm:cxn modelId="{AB945403-D491-49DB-9DFA-9DEBE0D0878E}" srcId="{A9CD9262-2F1D-47DA-A4C9-761E22EB0E1B}" destId="{7EF4DF1A-A665-4F00-8EE3-FB2D76705BA6}" srcOrd="1" destOrd="0" parTransId="{454163CA-14E4-4748-8F86-99CB404E389F}" sibTransId="{A23005CF-B172-4CED-B8BF-9A5F335E28E1}"/>
    <dgm:cxn modelId="{F179B22F-479A-CF48-BA9D-446BF9E20143}" type="presOf" srcId="{7EF4DF1A-A665-4F00-8EE3-FB2D76705BA6}" destId="{B120F977-A2FA-B549-933C-78456BA795B6}" srcOrd="0" destOrd="0" presId="urn:microsoft.com/office/officeart/2005/8/layout/vList2"/>
    <dgm:cxn modelId="{388E473C-0769-E24F-9ED7-E1EEE2CDBA40}" type="presOf" srcId="{B85A890E-C0B5-4A2B-83E4-137B0311905E}" destId="{2FC67CF0-F800-3F48-AA1A-C69A23BDE1AA}" srcOrd="0" destOrd="0" presId="urn:microsoft.com/office/officeart/2005/8/layout/vList2"/>
    <dgm:cxn modelId="{BB96C86A-4DF0-4C5D-B774-447131714BD6}" srcId="{A9CD9262-2F1D-47DA-A4C9-761E22EB0E1B}" destId="{B85A890E-C0B5-4A2B-83E4-137B0311905E}" srcOrd="0" destOrd="0" parTransId="{98B3AD33-2490-4408-AE0C-7D10060E39C3}" sibTransId="{B59FDF34-1230-4394-86A6-0D8401AC12D1}"/>
    <dgm:cxn modelId="{8384A2AB-79A3-5E4D-9640-011152EAB74E}" type="presOf" srcId="{A9CD9262-2F1D-47DA-A4C9-761E22EB0E1B}" destId="{E5585312-75AC-C04A-855B-377787D5AE79}" srcOrd="0" destOrd="0" presId="urn:microsoft.com/office/officeart/2005/8/layout/vList2"/>
    <dgm:cxn modelId="{014CD910-854B-194E-A81D-7C434B9AC006}" type="presParOf" srcId="{E5585312-75AC-C04A-855B-377787D5AE79}" destId="{2FC67CF0-F800-3F48-AA1A-C69A23BDE1AA}" srcOrd="0" destOrd="0" presId="urn:microsoft.com/office/officeart/2005/8/layout/vList2"/>
    <dgm:cxn modelId="{0D01FC31-5AB7-C34A-A380-C9FB7A233577}" type="presParOf" srcId="{E5585312-75AC-C04A-855B-377787D5AE79}" destId="{E315BD0F-AD1D-7849-A682-E09CBE0300F9}" srcOrd="1" destOrd="0" presId="urn:microsoft.com/office/officeart/2005/8/layout/vList2"/>
    <dgm:cxn modelId="{0D46C414-7608-9747-812F-6D26FFD1CD2E}" type="presParOf" srcId="{E5585312-75AC-C04A-855B-377787D5AE79}" destId="{B120F977-A2FA-B549-933C-78456BA795B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CD9262-2F1D-47DA-A4C9-761E22EB0E1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85A890E-C0B5-4A2B-83E4-137B0311905E}">
      <dgm:prSet/>
      <dgm:spPr/>
      <dgm:t>
        <a:bodyPr/>
        <a:lstStyle/>
        <a:p>
          <a:r>
            <a:rPr lang="en-US" dirty="0"/>
            <a:t>Din</a:t>
          </a:r>
        </a:p>
      </dgm:t>
    </dgm:pt>
    <dgm:pt modelId="{98B3AD33-2490-4408-AE0C-7D10060E39C3}" type="parTrans" cxnId="{BB96C86A-4DF0-4C5D-B774-447131714BD6}">
      <dgm:prSet/>
      <dgm:spPr/>
      <dgm:t>
        <a:bodyPr/>
        <a:lstStyle/>
        <a:p>
          <a:endParaRPr lang="en-US"/>
        </a:p>
      </dgm:t>
    </dgm:pt>
    <dgm:pt modelId="{B59FDF34-1230-4394-86A6-0D8401AC12D1}" type="sibTrans" cxnId="{BB96C86A-4DF0-4C5D-B774-447131714BD6}">
      <dgm:prSet/>
      <dgm:spPr/>
      <dgm:t>
        <a:bodyPr/>
        <a:lstStyle/>
        <a:p>
          <a:endParaRPr lang="en-US"/>
        </a:p>
      </dgm:t>
    </dgm:pt>
    <dgm:pt modelId="{927B00AE-035F-D84C-992B-858FDDB883E4}">
      <dgm:prSet/>
      <dgm:spPr/>
      <dgm:t>
        <a:bodyPr/>
        <a:lstStyle/>
        <a:p>
          <a:r>
            <a:rPr lang="en-US" dirty="0" err="1"/>
            <a:t>Hukuk</a:t>
          </a:r>
          <a:endParaRPr lang="en-US" dirty="0"/>
        </a:p>
      </dgm:t>
    </dgm:pt>
    <dgm:pt modelId="{DE0705F6-F8E4-5C46-9E4F-7C6EB3814119}" type="parTrans" cxnId="{6250A389-ADBF-F04C-B3B2-AEAE3D3AA3C2}">
      <dgm:prSet/>
      <dgm:spPr/>
      <dgm:t>
        <a:bodyPr/>
        <a:lstStyle/>
        <a:p>
          <a:endParaRPr lang="tr-TR"/>
        </a:p>
      </dgm:t>
    </dgm:pt>
    <dgm:pt modelId="{BCA5F917-EEDA-F945-A332-55D0D03B7DD9}" type="sibTrans" cxnId="{6250A389-ADBF-F04C-B3B2-AEAE3D3AA3C2}">
      <dgm:prSet/>
      <dgm:spPr/>
      <dgm:t>
        <a:bodyPr/>
        <a:lstStyle/>
        <a:p>
          <a:endParaRPr lang="tr-TR"/>
        </a:p>
      </dgm:t>
    </dgm:pt>
    <dgm:pt modelId="{DE885ED2-697E-CD40-9C9E-1602E6C5402E}">
      <dgm:prSet/>
      <dgm:spPr/>
      <dgm:t>
        <a:bodyPr/>
        <a:lstStyle/>
        <a:p>
          <a:r>
            <a:rPr lang="en-US" dirty="0" err="1"/>
            <a:t>Politika</a:t>
          </a:r>
          <a:endParaRPr lang="en-US" dirty="0"/>
        </a:p>
      </dgm:t>
    </dgm:pt>
    <dgm:pt modelId="{1356C71B-2B39-1A4B-BF90-BE57107CBF3B}" type="parTrans" cxnId="{AEBF6F04-CFEF-AC48-86AE-0BD73548E204}">
      <dgm:prSet/>
      <dgm:spPr/>
      <dgm:t>
        <a:bodyPr/>
        <a:lstStyle/>
        <a:p>
          <a:endParaRPr lang="tr-TR"/>
        </a:p>
      </dgm:t>
    </dgm:pt>
    <dgm:pt modelId="{DFA1FBA0-B9D5-4248-83A0-33126309D903}" type="sibTrans" cxnId="{AEBF6F04-CFEF-AC48-86AE-0BD73548E204}">
      <dgm:prSet/>
      <dgm:spPr/>
      <dgm:t>
        <a:bodyPr/>
        <a:lstStyle/>
        <a:p>
          <a:endParaRPr lang="tr-TR"/>
        </a:p>
      </dgm:t>
    </dgm:pt>
    <dgm:pt modelId="{30CC4CDC-E4C4-7B43-83C2-366212E440F7}">
      <dgm:prSet/>
      <dgm:spPr/>
      <dgm:t>
        <a:bodyPr/>
        <a:lstStyle/>
        <a:p>
          <a:r>
            <a:rPr lang="en-US" dirty="0" err="1"/>
            <a:t>Ekonomi</a:t>
          </a:r>
          <a:endParaRPr lang="en-US" dirty="0"/>
        </a:p>
      </dgm:t>
    </dgm:pt>
    <dgm:pt modelId="{88062EE2-26A4-2B40-ABAF-BF8A8121DE58}" type="parTrans" cxnId="{EAE40664-561B-DD4E-96CC-FC86A5EEDEA8}">
      <dgm:prSet/>
      <dgm:spPr/>
      <dgm:t>
        <a:bodyPr/>
        <a:lstStyle/>
        <a:p>
          <a:endParaRPr lang="tr-TR"/>
        </a:p>
      </dgm:t>
    </dgm:pt>
    <dgm:pt modelId="{8EA023B8-07B8-784B-8024-171C6C8F1FF3}" type="sibTrans" cxnId="{EAE40664-561B-DD4E-96CC-FC86A5EEDEA8}">
      <dgm:prSet/>
      <dgm:spPr/>
      <dgm:t>
        <a:bodyPr/>
        <a:lstStyle/>
        <a:p>
          <a:endParaRPr lang="tr-TR"/>
        </a:p>
      </dgm:t>
    </dgm:pt>
    <dgm:pt modelId="{4DFCDB58-A38B-2943-8F61-4D8A4894B8D3}">
      <dgm:prSet/>
      <dgm:spPr/>
      <dgm:t>
        <a:bodyPr/>
        <a:lstStyle/>
        <a:p>
          <a:r>
            <a:rPr lang="en-US" dirty="0" err="1"/>
            <a:t>Eğitim</a:t>
          </a:r>
          <a:endParaRPr lang="en-US" dirty="0"/>
        </a:p>
      </dgm:t>
    </dgm:pt>
    <dgm:pt modelId="{AC1E756B-3BA9-634E-BC22-65E1FE611D13}" type="parTrans" cxnId="{4BAA6128-220A-C440-8FAF-EBD9F3D45124}">
      <dgm:prSet/>
      <dgm:spPr/>
      <dgm:t>
        <a:bodyPr/>
        <a:lstStyle/>
        <a:p>
          <a:endParaRPr lang="tr-TR"/>
        </a:p>
      </dgm:t>
    </dgm:pt>
    <dgm:pt modelId="{DA71DBB4-8F43-C548-AFC8-5F513179A870}" type="sibTrans" cxnId="{4BAA6128-220A-C440-8FAF-EBD9F3D45124}">
      <dgm:prSet/>
      <dgm:spPr/>
      <dgm:t>
        <a:bodyPr/>
        <a:lstStyle/>
        <a:p>
          <a:endParaRPr lang="tr-TR"/>
        </a:p>
      </dgm:t>
    </dgm:pt>
    <dgm:pt modelId="{8AFCDA4A-FF7F-164D-BA14-9F35EED1A6C2}">
      <dgm:prSet/>
      <dgm:spPr/>
      <dgm:t>
        <a:bodyPr/>
        <a:lstStyle/>
        <a:p>
          <a:r>
            <a:rPr lang="en-US" dirty="0" err="1"/>
            <a:t>Aile</a:t>
          </a:r>
          <a:endParaRPr lang="en-US" dirty="0"/>
        </a:p>
      </dgm:t>
    </dgm:pt>
    <dgm:pt modelId="{6DB511CA-A215-1043-A213-2F512D35C6B8}" type="parTrans" cxnId="{7FD0FB5A-824E-6B41-AC4D-480A5AB2ACFF}">
      <dgm:prSet/>
      <dgm:spPr/>
      <dgm:t>
        <a:bodyPr/>
        <a:lstStyle/>
        <a:p>
          <a:endParaRPr lang="tr-TR"/>
        </a:p>
      </dgm:t>
    </dgm:pt>
    <dgm:pt modelId="{69E054CE-866F-BF45-B9D5-216F479C485E}" type="sibTrans" cxnId="{7FD0FB5A-824E-6B41-AC4D-480A5AB2ACFF}">
      <dgm:prSet/>
      <dgm:spPr/>
      <dgm:t>
        <a:bodyPr/>
        <a:lstStyle/>
        <a:p>
          <a:endParaRPr lang="tr-TR"/>
        </a:p>
      </dgm:t>
    </dgm:pt>
    <dgm:pt modelId="{E5585312-75AC-C04A-855B-377787D5AE79}" type="pres">
      <dgm:prSet presAssocID="{A9CD9262-2F1D-47DA-A4C9-761E22EB0E1B}" presName="linear" presStyleCnt="0">
        <dgm:presLayoutVars>
          <dgm:animLvl val="lvl"/>
          <dgm:resizeHandles val="exact"/>
        </dgm:presLayoutVars>
      </dgm:prSet>
      <dgm:spPr/>
    </dgm:pt>
    <dgm:pt modelId="{2FC67CF0-F800-3F48-AA1A-C69A23BDE1AA}" type="pres">
      <dgm:prSet presAssocID="{B85A890E-C0B5-4A2B-83E4-137B0311905E}" presName="parentText" presStyleLbl="node1" presStyleIdx="0" presStyleCnt="6">
        <dgm:presLayoutVars>
          <dgm:chMax val="0"/>
          <dgm:bulletEnabled val="1"/>
        </dgm:presLayoutVars>
      </dgm:prSet>
      <dgm:spPr/>
    </dgm:pt>
    <dgm:pt modelId="{E315BD0F-AD1D-7849-A682-E09CBE0300F9}" type="pres">
      <dgm:prSet presAssocID="{B59FDF34-1230-4394-86A6-0D8401AC12D1}" presName="spacer" presStyleCnt="0"/>
      <dgm:spPr/>
    </dgm:pt>
    <dgm:pt modelId="{A61528B4-AFA3-5C43-80F5-CB101CD6EE27}" type="pres">
      <dgm:prSet presAssocID="{927B00AE-035F-D84C-992B-858FDDB883E4}" presName="parentText" presStyleLbl="node1" presStyleIdx="1" presStyleCnt="6">
        <dgm:presLayoutVars>
          <dgm:chMax val="0"/>
          <dgm:bulletEnabled val="1"/>
        </dgm:presLayoutVars>
      </dgm:prSet>
      <dgm:spPr/>
    </dgm:pt>
    <dgm:pt modelId="{7FA44D49-5ABE-ED4F-8358-A80BEEDC8762}" type="pres">
      <dgm:prSet presAssocID="{BCA5F917-EEDA-F945-A332-55D0D03B7DD9}" presName="spacer" presStyleCnt="0"/>
      <dgm:spPr/>
    </dgm:pt>
    <dgm:pt modelId="{93FCDC88-9744-6941-9AAD-AD3B2D958FBC}" type="pres">
      <dgm:prSet presAssocID="{DE885ED2-697E-CD40-9C9E-1602E6C5402E}" presName="parentText" presStyleLbl="node1" presStyleIdx="2" presStyleCnt="6">
        <dgm:presLayoutVars>
          <dgm:chMax val="0"/>
          <dgm:bulletEnabled val="1"/>
        </dgm:presLayoutVars>
      </dgm:prSet>
      <dgm:spPr/>
    </dgm:pt>
    <dgm:pt modelId="{14D0D351-2A75-A343-96F2-8380178C46B5}" type="pres">
      <dgm:prSet presAssocID="{DFA1FBA0-B9D5-4248-83A0-33126309D903}" presName="spacer" presStyleCnt="0"/>
      <dgm:spPr/>
    </dgm:pt>
    <dgm:pt modelId="{220A0D7C-A9A0-BC4D-8792-005CECC34292}" type="pres">
      <dgm:prSet presAssocID="{30CC4CDC-E4C4-7B43-83C2-366212E440F7}" presName="parentText" presStyleLbl="node1" presStyleIdx="3" presStyleCnt="6">
        <dgm:presLayoutVars>
          <dgm:chMax val="0"/>
          <dgm:bulletEnabled val="1"/>
        </dgm:presLayoutVars>
      </dgm:prSet>
      <dgm:spPr/>
    </dgm:pt>
    <dgm:pt modelId="{4A71659E-AE0D-7C49-913F-F9A9262ED116}" type="pres">
      <dgm:prSet presAssocID="{8EA023B8-07B8-784B-8024-171C6C8F1FF3}" presName="spacer" presStyleCnt="0"/>
      <dgm:spPr/>
    </dgm:pt>
    <dgm:pt modelId="{C4300650-3A63-0A41-8BD8-04FE1354BE1F}" type="pres">
      <dgm:prSet presAssocID="{4DFCDB58-A38B-2943-8F61-4D8A4894B8D3}" presName="parentText" presStyleLbl="node1" presStyleIdx="4" presStyleCnt="6">
        <dgm:presLayoutVars>
          <dgm:chMax val="0"/>
          <dgm:bulletEnabled val="1"/>
        </dgm:presLayoutVars>
      </dgm:prSet>
      <dgm:spPr/>
    </dgm:pt>
    <dgm:pt modelId="{7381E229-6A3A-CA44-B182-2F82AF54F77F}" type="pres">
      <dgm:prSet presAssocID="{DA71DBB4-8F43-C548-AFC8-5F513179A870}" presName="spacer" presStyleCnt="0"/>
      <dgm:spPr/>
    </dgm:pt>
    <dgm:pt modelId="{BE0481A5-CE75-9745-AD35-4CA80BC0F012}" type="pres">
      <dgm:prSet presAssocID="{8AFCDA4A-FF7F-164D-BA14-9F35EED1A6C2}" presName="parentText" presStyleLbl="node1" presStyleIdx="5" presStyleCnt="6">
        <dgm:presLayoutVars>
          <dgm:chMax val="0"/>
          <dgm:bulletEnabled val="1"/>
        </dgm:presLayoutVars>
      </dgm:prSet>
      <dgm:spPr/>
    </dgm:pt>
  </dgm:ptLst>
  <dgm:cxnLst>
    <dgm:cxn modelId="{AEBF6F04-CFEF-AC48-86AE-0BD73548E204}" srcId="{A9CD9262-2F1D-47DA-A4C9-761E22EB0E1B}" destId="{DE885ED2-697E-CD40-9C9E-1602E6C5402E}" srcOrd="2" destOrd="0" parTransId="{1356C71B-2B39-1A4B-BF90-BE57107CBF3B}" sibTransId="{DFA1FBA0-B9D5-4248-83A0-33126309D903}"/>
    <dgm:cxn modelId="{E10F6E0B-E982-1149-A2E9-6C17AF3CC035}" type="presOf" srcId="{4DFCDB58-A38B-2943-8F61-4D8A4894B8D3}" destId="{C4300650-3A63-0A41-8BD8-04FE1354BE1F}" srcOrd="0" destOrd="0" presId="urn:microsoft.com/office/officeart/2005/8/layout/vList2"/>
    <dgm:cxn modelId="{48C28D0D-5F87-8248-8D12-CB15B2085CA0}" type="presOf" srcId="{8AFCDA4A-FF7F-164D-BA14-9F35EED1A6C2}" destId="{BE0481A5-CE75-9745-AD35-4CA80BC0F012}" srcOrd="0" destOrd="0" presId="urn:microsoft.com/office/officeart/2005/8/layout/vList2"/>
    <dgm:cxn modelId="{D7E4AF18-B4C1-1C4E-9048-769DAB0C28A5}" type="presOf" srcId="{DE885ED2-697E-CD40-9C9E-1602E6C5402E}" destId="{93FCDC88-9744-6941-9AAD-AD3B2D958FBC}" srcOrd="0" destOrd="0" presId="urn:microsoft.com/office/officeart/2005/8/layout/vList2"/>
    <dgm:cxn modelId="{4BAA6128-220A-C440-8FAF-EBD9F3D45124}" srcId="{A9CD9262-2F1D-47DA-A4C9-761E22EB0E1B}" destId="{4DFCDB58-A38B-2943-8F61-4D8A4894B8D3}" srcOrd="4" destOrd="0" parTransId="{AC1E756B-3BA9-634E-BC22-65E1FE611D13}" sibTransId="{DA71DBB4-8F43-C548-AFC8-5F513179A870}"/>
    <dgm:cxn modelId="{388E473C-0769-E24F-9ED7-E1EEE2CDBA40}" type="presOf" srcId="{B85A890E-C0B5-4A2B-83E4-137B0311905E}" destId="{2FC67CF0-F800-3F48-AA1A-C69A23BDE1AA}" srcOrd="0" destOrd="0" presId="urn:microsoft.com/office/officeart/2005/8/layout/vList2"/>
    <dgm:cxn modelId="{258E8754-8897-6545-87B4-7B47ECFDC185}" type="presOf" srcId="{30CC4CDC-E4C4-7B43-83C2-366212E440F7}" destId="{220A0D7C-A9A0-BC4D-8792-005CECC34292}" srcOrd="0" destOrd="0" presId="urn:microsoft.com/office/officeart/2005/8/layout/vList2"/>
    <dgm:cxn modelId="{7FD0FB5A-824E-6B41-AC4D-480A5AB2ACFF}" srcId="{A9CD9262-2F1D-47DA-A4C9-761E22EB0E1B}" destId="{8AFCDA4A-FF7F-164D-BA14-9F35EED1A6C2}" srcOrd="5" destOrd="0" parTransId="{6DB511CA-A215-1043-A213-2F512D35C6B8}" sibTransId="{69E054CE-866F-BF45-B9D5-216F479C485E}"/>
    <dgm:cxn modelId="{EAE40664-561B-DD4E-96CC-FC86A5EEDEA8}" srcId="{A9CD9262-2F1D-47DA-A4C9-761E22EB0E1B}" destId="{30CC4CDC-E4C4-7B43-83C2-366212E440F7}" srcOrd="3" destOrd="0" parTransId="{88062EE2-26A4-2B40-ABAF-BF8A8121DE58}" sibTransId="{8EA023B8-07B8-784B-8024-171C6C8F1FF3}"/>
    <dgm:cxn modelId="{BB96C86A-4DF0-4C5D-B774-447131714BD6}" srcId="{A9CD9262-2F1D-47DA-A4C9-761E22EB0E1B}" destId="{B85A890E-C0B5-4A2B-83E4-137B0311905E}" srcOrd="0" destOrd="0" parTransId="{98B3AD33-2490-4408-AE0C-7D10060E39C3}" sibTransId="{B59FDF34-1230-4394-86A6-0D8401AC12D1}"/>
    <dgm:cxn modelId="{6250A389-ADBF-F04C-B3B2-AEAE3D3AA3C2}" srcId="{A9CD9262-2F1D-47DA-A4C9-761E22EB0E1B}" destId="{927B00AE-035F-D84C-992B-858FDDB883E4}" srcOrd="1" destOrd="0" parTransId="{DE0705F6-F8E4-5C46-9E4F-7C6EB3814119}" sibTransId="{BCA5F917-EEDA-F945-A332-55D0D03B7DD9}"/>
    <dgm:cxn modelId="{3FDB3C9A-176F-C649-9CE1-5020EA7FB46D}" type="presOf" srcId="{927B00AE-035F-D84C-992B-858FDDB883E4}" destId="{A61528B4-AFA3-5C43-80F5-CB101CD6EE27}" srcOrd="0" destOrd="0" presId="urn:microsoft.com/office/officeart/2005/8/layout/vList2"/>
    <dgm:cxn modelId="{8384A2AB-79A3-5E4D-9640-011152EAB74E}" type="presOf" srcId="{A9CD9262-2F1D-47DA-A4C9-761E22EB0E1B}" destId="{E5585312-75AC-C04A-855B-377787D5AE79}" srcOrd="0" destOrd="0" presId="urn:microsoft.com/office/officeart/2005/8/layout/vList2"/>
    <dgm:cxn modelId="{014CD910-854B-194E-A81D-7C434B9AC006}" type="presParOf" srcId="{E5585312-75AC-C04A-855B-377787D5AE79}" destId="{2FC67CF0-F800-3F48-AA1A-C69A23BDE1AA}" srcOrd="0" destOrd="0" presId="urn:microsoft.com/office/officeart/2005/8/layout/vList2"/>
    <dgm:cxn modelId="{0D01FC31-5AB7-C34A-A380-C9FB7A233577}" type="presParOf" srcId="{E5585312-75AC-C04A-855B-377787D5AE79}" destId="{E315BD0F-AD1D-7849-A682-E09CBE0300F9}" srcOrd="1" destOrd="0" presId="urn:microsoft.com/office/officeart/2005/8/layout/vList2"/>
    <dgm:cxn modelId="{3CB0541B-FA16-A548-A3DE-B24119753356}" type="presParOf" srcId="{E5585312-75AC-C04A-855B-377787D5AE79}" destId="{A61528B4-AFA3-5C43-80F5-CB101CD6EE27}" srcOrd="2" destOrd="0" presId="urn:microsoft.com/office/officeart/2005/8/layout/vList2"/>
    <dgm:cxn modelId="{3FC23CED-C6E0-254D-9856-928A347FD4D0}" type="presParOf" srcId="{E5585312-75AC-C04A-855B-377787D5AE79}" destId="{7FA44D49-5ABE-ED4F-8358-A80BEEDC8762}" srcOrd="3" destOrd="0" presId="urn:microsoft.com/office/officeart/2005/8/layout/vList2"/>
    <dgm:cxn modelId="{9F206396-7A06-D142-92B2-9B3070D312C4}" type="presParOf" srcId="{E5585312-75AC-C04A-855B-377787D5AE79}" destId="{93FCDC88-9744-6941-9AAD-AD3B2D958FBC}" srcOrd="4" destOrd="0" presId="urn:microsoft.com/office/officeart/2005/8/layout/vList2"/>
    <dgm:cxn modelId="{8709B35D-4A73-574D-AFEA-34EAFD477F0C}" type="presParOf" srcId="{E5585312-75AC-C04A-855B-377787D5AE79}" destId="{14D0D351-2A75-A343-96F2-8380178C46B5}" srcOrd="5" destOrd="0" presId="urn:microsoft.com/office/officeart/2005/8/layout/vList2"/>
    <dgm:cxn modelId="{8DCCED53-D86A-B24F-BE4A-281DED90287A}" type="presParOf" srcId="{E5585312-75AC-C04A-855B-377787D5AE79}" destId="{220A0D7C-A9A0-BC4D-8792-005CECC34292}" srcOrd="6" destOrd="0" presId="urn:microsoft.com/office/officeart/2005/8/layout/vList2"/>
    <dgm:cxn modelId="{F9B32F32-14B0-964F-8178-F308E0EC9D60}" type="presParOf" srcId="{E5585312-75AC-C04A-855B-377787D5AE79}" destId="{4A71659E-AE0D-7C49-913F-F9A9262ED116}" srcOrd="7" destOrd="0" presId="urn:microsoft.com/office/officeart/2005/8/layout/vList2"/>
    <dgm:cxn modelId="{B20BE860-2C4C-7440-AC11-21A2706DA2BA}" type="presParOf" srcId="{E5585312-75AC-C04A-855B-377787D5AE79}" destId="{C4300650-3A63-0A41-8BD8-04FE1354BE1F}" srcOrd="8" destOrd="0" presId="urn:microsoft.com/office/officeart/2005/8/layout/vList2"/>
    <dgm:cxn modelId="{940286A4-2FF6-E645-8685-EC14C814498D}" type="presParOf" srcId="{E5585312-75AC-C04A-855B-377787D5AE79}" destId="{7381E229-6A3A-CA44-B182-2F82AF54F77F}" srcOrd="9" destOrd="0" presId="urn:microsoft.com/office/officeart/2005/8/layout/vList2"/>
    <dgm:cxn modelId="{8DC9D044-C098-D042-B70F-630D349E9B32}" type="presParOf" srcId="{E5585312-75AC-C04A-855B-377787D5AE79}" destId="{BE0481A5-CE75-9745-AD35-4CA80BC0F01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D16DC1-F479-49C1-8FB0-EDD655342FF0}"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839DD60-174E-4137-83ED-6A3AEF4165EE}">
      <dgm:prSet/>
      <dgm:spPr/>
      <dgm:t>
        <a:bodyPr/>
        <a:lstStyle/>
        <a:p>
          <a:r>
            <a:rPr lang="tr-TR"/>
            <a:t>Sosyal hareketlilik, bir toplumdaki sosyal tabakalar içinde ya da arasında yer değiştirmek suretiyle bireylerin statülerinde meydana gelen değişmeleri ifade eder. </a:t>
          </a:r>
          <a:endParaRPr lang="en-US"/>
        </a:p>
      </dgm:t>
    </dgm:pt>
    <dgm:pt modelId="{16455E5B-3C18-46C5-8922-D2FE6CEE4FBA}" type="parTrans" cxnId="{AF670B5B-C148-4085-9BB5-3084FA866DC9}">
      <dgm:prSet/>
      <dgm:spPr/>
      <dgm:t>
        <a:bodyPr/>
        <a:lstStyle/>
        <a:p>
          <a:endParaRPr lang="en-US"/>
        </a:p>
      </dgm:t>
    </dgm:pt>
    <dgm:pt modelId="{76D9E2BD-FEF9-43D9-9521-C97FBA9ADCA3}" type="sibTrans" cxnId="{AF670B5B-C148-4085-9BB5-3084FA866DC9}">
      <dgm:prSet/>
      <dgm:spPr/>
      <dgm:t>
        <a:bodyPr/>
        <a:lstStyle/>
        <a:p>
          <a:endParaRPr lang="en-US"/>
        </a:p>
      </dgm:t>
    </dgm:pt>
    <dgm:pt modelId="{5C17705A-4BCD-4642-B8E1-8E0C601FECAB}">
      <dgm:prSet/>
      <dgm:spPr/>
      <dgm:t>
        <a:bodyPr/>
        <a:lstStyle/>
        <a:p>
          <a:r>
            <a:rPr lang="tr-TR"/>
            <a:t>Yatay hareketlilik: Bireyin aynı sosyal tabakada kalmak koşuluyla bir statüden eşdeğer bir başka statüye geçmesini ifade eder. </a:t>
          </a:r>
          <a:endParaRPr lang="en-US"/>
        </a:p>
      </dgm:t>
    </dgm:pt>
    <dgm:pt modelId="{D68D35D1-9C85-41C0-B066-38D25D46BB00}" type="parTrans" cxnId="{4C65608D-F49E-4BFB-9AA2-A844917501E9}">
      <dgm:prSet/>
      <dgm:spPr/>
      <dgm:t>
        <a:bodyPr/>
        <a:lstStyle/>
        <a:p>
          <a:endParaRPr lang="en-US"/>
        </a:p>
      </dgm:t>
    </dgm:pt>
    <dgm:pt modelId="{A739C0CC-D45E-42D6-ABB2-308674D4C9B9}" type="sibTrans" cxnId="{4C65608D-F49E-4BFB-9AA2-A844917501E9}">
      <dgm:prSet/>
      <dgm:spPr/>
      <dgm:t>
        <a:bodyPr/>
        <a:lstStyle/>
        <a:p>
          <a:endParaRPr lang="en-US"/>
        </a:p>
      </dgm:t>
    </dgm:pt>
    <dgm:pt modelId="{025F5A16-258E-477D-9BE5-9CC8654BEB6D}">
      <dgm:prSet/>
      <dgm:spPr/>
      <dgm:t>
        <a:bodyPr/>
        <a:lstStyle/>
        <a:p>
          <a:r>
            <a:rPr lang="tr-TR"/>
            <a:t>Dikey hareketlilik: bireyin bir sosyal tabakadan başka bir sosyal tabakaya geçmesini ifade eder. </a:t>
          </a:r>
          <a:endParaRPr lang="en-US"/>
        </a:p>
      </dgm:t>
    </dgm:pt>
    <dgm:pt modelId="{181C592B-F72D-430D-AC87-02526386CAEE}" type="parTrans" cxnId="{5034E169-411E-4C36-AFF8-FC74B84A888D}">
      <dgm:prSet/>
      <dgm:spPr/>
      <dgm:t>
        <a:bodyPr/>
        <a:lstStyle/>
        <a:p>
          <a:endParaRPr lang="en-US"/>
        </a:p>
      </dgm:t>
    </dgm:pt>
    <dgm:pt modelId="{636154C0-B2FD-47C9-9590-10C34A9A1214}" type="sibTrans" cxnId="{5034E169-411E-4C36-AFF8-FC74B84A888D}">
      <dgm:prSet/>
      <dgm:spPr/>
      <dgm:t>
        <a:bodyPr/>
        <a:lstStyle/>
        <a:p>
          <a:endParaRPr lang="en-US"/>
        </a:p>
      </dgm:t>
    </dgm:pt>
    <dgm:pt modelId="{73B64F65-5064-654C-828E-A0B0FAB5CC72}" type="pres">
      <dgm:prSet presAssocID="{16D16DC1-F479-49C1-8FB0-EDD655342FF0}" presName="linear" presStyleCnt="0">
        <dgm:presLayoutVars>
          <dgm:animLvl val="lvl"/>
          <dgm:resizeHandles val="exact"/>
        </dgm:presLayoutVars>
      </dgm:prSet>
      <dgm:spPr/>
    </dgm:pt>
    <dgm:pt modelId="{60A9879A-6F84-2849-A2E1-0627CAE91D5A}" type="pres">
      <dgm:prSet presAssocID="{D839DD60-174E-4137-83ED-6A3AEF4165EE}" presName="parentText" presStyleLbl="node1" presStyleIdx="0" presStyleCnt="3">
        <dgm:presLayoutVars>
          <dgm:chMax val="0"/>
          <dgm:bulletEnabled val="1"/>
        </dgm:presLayoutVars>
      </dgm:prSet>
      <dgm:spPr/>
    </dgm:pt>
    <dgm:pt modelId="{FD430239-5A6A-9A4B-A2D0-5DE10CC12462}" type="pres">
      <dgm:prSet presAssocID="{76D9E2BD-FEF9-43D9-9521-C97FBA9ADCA3}" presName="spacer" presStyleCnt="0"/>
      <dgm:spPr/>
    </dgm:pt>
    <dgm:pt modelId="{3EE4341F-FC2F-EE48-BAEC-44108E8B6A01}" type="pres">
      <dgm:prSet presAssocID="{5C17705A-4BCD-4642-B8E1-8E0C601FECAB}" presName="parentText" presStyleLbl="node1" presStyleIdx="1" presStyleCnt="3">
        <dgm:presLayoutVars>
          <dgm:chMax val="0"/>
          <dgm:bulletEnabled val="1"/>
        </dgm:presLayoutVars>
      </dgm:prSet>
      <dgm:spPr/>
    </dgm:pt>
    <dgm:pt modelId="{3996F8AA-0792-7744-B21D-159ABA6ECDB8}" type="pres">
      <dgm:prSet presAssocID="{A739C0CC-D45E-42D6-ABB2-308674D4C9B9}" presName="spacer" presStyleCnt="0"/>
      <dgm:spPr/>
    </dgm:pt>
    <dgm:pt modelId="{2597E4ED-CB98-7843-963B-151335812CF4}" type="pres">
      <dgm:prSet presAssocID="{025F5A16-258E-477D-9BE5-9CC8654BEB6D}" presName="parentText" presStyleLbl="node1" presStyleIdx="2" presStyleCnt="3">
        <dgm:presLayoutVars>
          <dgm:chMax val="0"/>
          <dgm:bulletEnabled val="1"/>
        </dgm:presLayoutVars>
      </dgm:prSet>
      <dgm:spPr/>
    </dgm:pt>
  </dgm:ptLst>
  <dgm:cxnLst>
    <dgm:cxn modelId="{C0715211-FAAB-D74B-9BDB-81A21A14EF82}" type="presOf" srcId="{16D16DC1-F479-49C1-8FB0-EDD655342FF0}" destId="{73B64F65-5064-654C-828E-A0B0FAB5CC72}" srcOrd="0" destOrd="0" presId="urn:microsoft.com/office/officeart/2005/8/layout/vList2"/>
    <dgm:cxn modelId="{71C35817-8821-CC46-AE37-17E3898387FC}" type="presOf" srcId="{D839DD60-174E-4137-83ED-6A3AEF4165EE}" destId="{60A9879A-6F84-2849-A2E1-0627CAE91D5A}" srcOrd="0" destOrd="0" presId="urn:microsoft.com/office/officeart/2005/8/layout/vList2"/>
    <dgm:cxn modelId="{AF670B5B-C148-4085-9BB5-3084FA866DC9}" srcId="{16D16DC1-F479-49C1-8FB0-EDD655342FF0}" destId="{D839DD60-174E-4137-83ED-6A3AEF4165EE}" srcOrd="0" destOrd="0" parTransId="{16455E5B-3C18-46C5-8922-D2FE6CEE4FBA}" sibTransId="{76D9E2BD-FEF9-43D9-9521-C97FBA9ADCA3}"/>
    <dgm:cxn modelId="{5034E169-411E-4C36-AFF8-FC74B84A888D}" srcId="{16D16DC1-F479-49C1-8FB0-EDD655342FF0}" destId="{025F5A16-258E-477D-9BE5-9CC8654BEB6D}" srcOrd="2" destOrd="0" parTransId="{181C592B-F72D-430D-AC87-02526386CAEE}" sibTransId="{636154C0-B2FD-47C9-9590-10C34A9A1214}"/>
    <dgm:cxn modelId="{65C15A6C-C12C-D740-9A8C-67577F2D29E6}" type="presOf" srcId="{5C17705A-4BCD-4642-B8E1-8E0C601FECAB}" destId="{3EE4341F-FC2F-EE48-BAEC-44108E8B6A01}" srcOrd="0" destOrd="0" presId="urn:microsoft.com/office/officeart/2005/8/layout/vList2"/>
    <dgm:cxn modelId="{5C35787D-1053-CF4D-9649-18BCBE9A52B8}" type="presOf" srcId="{025F5A16-258E-477D-9BE5-9CC8654BEB6D}" destId="{2597E4ED-CB98-7843-963B-151335812CF4}" srcOrd="0" destOrd="0" presId="urn:microsoft.com/office/officeart/2005/8/layout/vList2"/>
    <dgm:cxn modelId="{4C65608D-F49E-4BFB-9AA2-A844917501E9}" srcId="{16D16DC1-F479-49C1-8FB0-EDD655342FF0}" destId="{5C17705A-4BCD-4642-B8E1-8E0C601FECAB}" srcOrd="1" destOrd="0" parTransId="{D68D35D1-9C85-41C0-B066-38D25D46BB00}" sibTransId="{A739C0CC-D45E-42D6-ABB2-308674D4C9B9}"/>
    <dgm:cxn modelId="{F49C1B5F-3F48-7A4E-8DEF-D15ED68A76B3}" type="presParOf" srcId="{73B64F65-5064-654C-828E-A0B0FAB5CC72}" destId="{60A9879A-6F84-2849-A2E1-0627CAE91D5A}" srcOrd="0" destOrd="0" presId="urn:microsoft.com/office/officeart/2005/8/layout/vList2"/>
    <dgm:cxn modelId="{ABEF656B-442E-BE41-A321-260F6358EC43}" type="presParOf" srcId="{73B64F65-5064-654C-828E-A0B0FAB5CC72}" destId="{FD430239-5A6A-9A4B-A2D0-5DE10CC12462}" srcOrd="1" destOrd="0" presId="urn:microsoft.com/office/officeart/2005/8/layout/vList2"/>
    <dgm:cxn modelId="{AE716EEE-7366-F446-9A3C-171AC13594BC}" type="presParOf" srcId="{73B64F65-5064-654C-828E-A0B0FAB5CC72}" destId="{3EE4341F-FC2F-EE48-BAEC-44108E8B6A01}" srcOrd="2" destOrd="0" presId="urn:microsoft.com/office/officeart/2005/8/layout/vList2"/>
    <dgm:cxn modelId="{9EA56554-268E-164C-8428-ACD43A5126EC}" type="presParOf" srcId="{73B64F65-5064-654C-828E-A0B0FAB5CC72}" destId="{3996F8AA-0792-7744-B21D-159ABA6ECDB8}" srcOrd="3" destOrd="0" presId="urn:microsoft.com/office/officeart/2005/8/layout/vList2"/>
    <dgm:cxn modelId="{88DE26DF-C8DB-DF4F-A1BA-702884CA75D3}" type="presParOf" srcId="{73B64F65-5064-654C-828E-A0B0FAB5CC72}" destId="{2597E4ED-CB98-7843-963B-151335812CF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C05CA1-1D19-495D-9F3B-0E3DA50F64D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98EBC16-E810-499E-9298-86A2B31545D3}">
      <dgm:prSet/>
      <dgm:spPr/>
      <dgm:t>
        <a:bodyPr/>
        <a:lstStyle/>
        <a:p>
          <a:r>
            <a:rPr lang="tr-TR" dirty="0"/>
            <a:t>Sosyal Kontrol Araçları</a:t>
          </a:r>
          <a:endParaRPr lang="en-US" dirty="0"/>
        </a:p>
      </dgm:t>
    </dgm:pt>
    <dgm:pt modelId="{D15C8BDD-E70C-4AEF-BEEB-7C95C4B18595}" type="parTrans" cxnId="{08FA26CD-1004-420F-A7C4-A5C41D9EA12A}">
      <dgm:prSet/>
      <dgm:spPr/>
      <dgm:t>
        <a:bodyPr/>
        <a:lstStyle/>
        <a:p>
          <a:endParaRPr lang="en-US"/>
        </a:p>
      </dgm:t>
    </dgm:pt>
    <dgm:pt modelId="{AA27D0D2-4767-4D17-A0E8-005771BB8239}" type="sibTrans" cxnId="{08FA26CD-1004-420F-A7C4-A5C41D9EA12A}">
      <dgm:prSet/>
      <dgm:spPr/>
      <dgm:t>
        <a:bodyPr/>
        <a:lstStyle/>
        <a:p>
          <a:endParaRPr lang="en-US"/>
        </a:p>
      </dgm:t>
    </dgm:pt>
    <dgm:pt modelId="{41C43DC5-3BD9-4A7F-9016-9E054B3D76EA}">
      <dgm:prSet/>
      <dgm:spPr/>
      <dgm:t>
        <a:bodyPr/>
        <a:lstStyle/>
        <a:p>
          <a:r>
            <a:rPr lang="tr-TR" dirty="0"/>
            <a:t>Yazılı kurallar (yasalar) </a:t>
          </a:r>
          <a:endParaRPr lang="en-US" dirty="0"/>
        </a:p>
      </dgm:t>
    </dgm:pt>
    <dgm:pt modelId="{827212DD-443E-4CC5-B6A9-13E5525D96F9}" type="parTrans" cxnId="{35C7A255-BD63-40E7-A527-8B5125DE56E3}">
      <dgm:prSet/>
      <dgm:spPr/>
      <dgm:t>
        <a:bodyPr/>
        <a:lstStyle/>
        <a:p>
          <a:endParaRPr lang="en-US"/>
        </a:p>
      </dgm:t>
    </dgm:pt>
    <dgm:pt modelId="{FB721E03-3B1A-4DAB-8F60-BABC82969067}" type="sibTrans" cxnId="{35C7A255-BD63-40E7-A527-8B5125DE56E3}">
      <dgm:prSet/>
      <dgm:spPr/>
      <dgm:t>
        <a:bodyPr/>
        <a:lstStyle/>
        <a:p>
          <a:endParaRPr lang="en-US"/>
        </a:p>
      </dgm:t>
    </dgm:pt>
    <dgm:pt modelId="{60B8CAD2-FFFF-49C7-8214-FF1BC36231D2}">
      <dgm:prSet/>
      <dgm:spPr/>
      <dgm:t>
        <a:bodyPr/>
        <a:lstStyle/>
        <a:p>
          <a:r>
            <a:rPr lang="tr-TR" dirty="0"/>
            <a:t>Yazılı olmayan kurallar (gelenekler, değerler, normlar).</a:t>
          </a:r>
          <a:endParaRPr lang="en-US" dirty="0"/>
        </a:p>
      </dgm:t>
    </dgm:pt>
    <dgm:pt modelId="{5A1CDEEA-B330-48B2-A7F0-A215E7BB37DB}" type="parTrans" cxnId="{54057733-7C59-461B-BD4A-F2CEC9A26091}">
      <dgm:prSet/>
      <dgm:spPr/>
      <dgm:t>
        <a:bodyPr/>
        <a:lstStyle/>
        <a:p>
          <a:endParaRPr lang="en-US"/>
        </a:p>
      </dgm:t>
    </dgm:pt>
    <dgm:pt modelId="{500BB7CD-0EB3-4FE8-A2DD-AA45E5D04F63}" type="sibTrans" cxnId="{54057733-7C59-461B-BD4A-F2CEC9A26091}">
      <dgm:prSet/>
      <dgm:spPr/>
      <dgm:t>
        <a:bodyPr/>
        <a:lstStyle/>
        <a:p>
          <a:endParaRPr lang="en-US"/>
        </a:p>
      </dgm:t>
    </dgm:pt>
    <dgm:pt modelId="{B02F691A-4EDC-3449-909B-3F274D8BA349}" type="pres">
      <dgm:prSet presAssocID="{75C05CA1-1D19-495D-9F3B-0E3DA50F64DD}" presName="linear" presStyleCnt="0">
        <dgm:presLayoutVars>
          <dgm:animLvl val="lvl"/>
          <dgm:resizeHandles val="exact"/>
        </dgm:presLayoutVars>
      </dgm:prSet>
      <dgm:spPr/>
    </dgm:pt>
    <dgm:pt modelId="{49300779-EE3F-BF4F-B66E-8EA99717773E}" type="pres">
      <dgm:prSet presAssocID="{998EBC16-E810-499E-9298-86A2B31545D3}" presName="parentText" presStyleLbl="node1" presStyleIdx="0" presStyleCnt="1">
        <dgm:presLayoutVars>
          <dgm:chMax val="0"/>
          <dgm:bulletEnabled val="1"/>
        </dgm:presLayoutVars>
      </dgm:prSet>
      <dgm:spPr/>
    </dgm:pt>
    <dgm:pt modelId="{53CB3CEA-CA0E-1F4D-9F6C-F3EF39B389DB}" type="pres">
      <dgm:prSet presAssocID="{998EBC16-E810-499E-9298-86A2B31545D3}" presName="childText" presStyleLbl="revTx" presStyleIdx="0" presStyleCnt="1">
        <dgm:presLayoutVars>
          <dgm:bulletEnabled val="1"/>
        </dgm:presLayoutVars>
      </dgm:prSet>
      <dgm:spPr/>
    </dgm:pt>
  </dgm:ptLst>
  <dgm:cxnLst>
    <dgm:cxn modelId="{43678B22-D5FF-8049-855D-408C70B1D1D8}" type="presOf" srcId="{41C43DC5-3BD9-4A7F-9016-9E054B3D76EA}" destId="{53CB3CEA-CA0E-1F4D-9F6C-F3EF39B389DB}" srcOrd="0" destOrd="0" presId="urn:microsoft.com/office/officeart/2005/8/layout/vList2"/>
    <dgm:cxn modelId="{54057733-7C59-461B-BD4A-F2CEC9A26091}" srcId="{998EBC16-E810-499E-9298-86A2B31545D3}" destId="{60B8CAD2-FFFF-49C7-8214-FF1BC36231D2}" srcOrd="1" destOrd="0" parTransId="{5A1CDEEA-B330-48B2-A7F0-A215E7BB37DB}" sibTransId="{500BB7CD-0EB3-4FE8-A2DD-AA45E5D04F63}"/>
    <dgm:cxn modelId="{06A83543-D801-2845-AE8B-D5BC9441A71A}" type="presOf" srcId="{60B8CAD2-FFFF-49C7-8214-FF1BC36231D2}" destId="{53CB3CEA-CA0E-1F4D-9F6C-F3EF39B389DB}" srcOrd="0" destOrd="1" presId="urn:microsoft.com/office/officeart/2005/8/layout/vList2"/>
    <dgm:cxn modelId="{35C7A255-BD63-40E7-A527-8B5125DE56E3}" srcId="{998EBC16-E810-499E-9298-86A2B31545D3}" destId="{41C43DC5-3BD9-4A7F-9016-9E054B3D76EA}" srcOrd="0" destOrd="0" parTransId="{827212DD-443E-4CC5-B6A9-13E5525D96F9}" sibTransId="{FB721E03-3B1A-4DAB-8F60-BABC82969067}"/>
    <dgm:cxn modelId="{F019418B-B33F-5540-9A90-AF7E89AFCAF5}" type="presOf" srcId="{998EBC16-E810-499E-9298-86A2B31545D3}" destId="{49300779-EE3F-BF4F-B66E-8EA99717773E}" srcOrd="0" destOrd="0" presId="urn:microsoft.com/office/officeart/2005/8/layout/vList2"/>
    <dgm:cxn modelId="{08FA26CD-1004-420F-A7C4-A5C41D9EA12A}" srcId="{75C05CA1-1D19-495D-9F3B-0E3DA50F64DD}" destId="{998EBC16-E810-499E-9298-86A2B31545D3}" srcOrd="0" destOrd="0" parTransId="{D15C8BDD-E70C-4AEF-BEEB-7C95C4B18595}" sibTransId="{AA27D0D2-4767-4D17-A0E8-005771BB8239}"/>
    <dgm:cxn modelId="{2A6986E3-6272-554F-9A2B-BD6791D40860}" type="presOf" srcId="{75C05CA1-1D19-495D-9F3B-0E3DA50F64DD}" destId="{B02F691A-4EDC-3449-909B-3F274D8BA349}" srcOrd="0" destOrd="0" presId="urn:microsoft.com/office/officeart/2005/8/layout/vList2"/>
    <dgm:cxn modelId="{F7A02F16-03FC-A04A-94DC-9B18C5C285D8}" type="presParOf" srcId="{B02F691A-4EDC-3449-909B-3F274D8BA349}" destId="{49300779-EE3F-BF4F-B66E-8EA99717773E}" srcOrd="0" destOrd="0" presId="urn:microsoft.com/office/officeart/2005/8/layout/vList2"/>
    <dgm:cxn modelId="{BC59ED6E-39DC-5246-877B-8BFFB494FEEA}" type="presParOf" srcId="{B02F691A-4EDC-3449-909B-3F274D8BA349}" destId="{53CB3CEA-CA0E-1F4D-9F6C-F3EF39B389DB}"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4F45D4-00B8-4C0E-B35E-2D12E9B77BC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C0D8E8F-7B91-4946-99FE-7F58D090CADB}">
      <dgm:prSet/>
      <dgm:spPr/>
      <dgm:t>
        <a:bodyPr/>
        <a:lstStyle/>
        <a:p>
          <a:r>
            <a:rPr lang="tr-TR"/>
            <a:t>Eğitim, bir toplumda aynı zamanda bir toplumsal kontrol mekanizması olarak iş görür. Eğitim istendik davranış kazandırma süreci olarak tanımlandığında, bu süreçte onaylanan davranışlar değişik biçimlerde pekiştirilebilir veya cezalandırılabilir. </a:t>
          </a:r>
          <a:endParaRPr lang="en-US"/>
        </a:p>
      </dgm:t>
    </dgm:pt>
    <dgm:pt modelId="{7B090997-4378-46CE-9D34-FBC157EDA043}" type="parTrans" cxnId="{E4F88202-2D93-4E39-8710-855EF0738215}">
      <dgm:prSet/>
      <dgm:spPr/>
      <dgm:t>
        <a:bodyPr/>
        <a:lstStyle/>
        <a:p>
          <a:endParaRPr lang="en-US"/>
        </a:p>
      </dgm:t>
    </dgm:pt>
    <dgm:pt modelId="{D2C91B41-457B-4945-B34E-896D97AE203C}" type="sibTrans" cxnId="{E4F88202-2D93-4E39-8710-855EF0738215}">
      <dgm:prSet/>
      <dgm:spPr/>
      <dgm:t>
        <a:bodyPr/>
        <a:lstStyle/>
        <a:p>
          <a:endParaRPr lang="en-US"/>
        </a:p>
      </dgm:t>
    </dgm:pt>
    <dgm:pt modelId="{88C333C8-1EAF-4863-9BFC-4E7DCE5AE95B}">
      <dgm:prSet/>
      <dgm:spPr/>
      <dgm:t>
        <a:bodyPr/>
        <a:lstStyle/>
        <a:p>
          <a:r>
            <a:rPr lang="tr-TR"/>
            <a:t>Günümüzde insan davranışının kontrolünde dışsal mekanizmalardan çok içsel mekanizmalara  önem verilir.</a:t>
          </a:r>
          <a:endParaRPr lang="en-US"/>
        </a:p>
      </dgm:t>
    </dgm:pt>
    <dgm:pt modelId="{0F4AC9EF-B1FD-46A4-8CD6-F4A3869E4C54}" type="parTrans" cxnId="{7CF85CEB-1B9C-4EAA-8A06-5B5CCFD06178}">
      <dgm:prSet/>
      <dgm:spPr/>
      <dgm:t>
        <a:bodyPr/>
        <a:lstStyle/>
        <a:p>
          <a:endParaRPr lang="en-US"/>
        </a:p>
      </dgm:t>
    </dgm:pt>
    <dgm:pt modelId="{941EC6BA-CC81-4A39-BC10-BA59EC082CE9}" type="sibTrans" cxnId="{7CF85CEB-1B9C-4EAA-8A06-5B5CCFD06178}">
      <dgm:prSet/>
      <dgm:spPr/>
      <dgm:t>
        <a:bodyPr/>
        <a:lstStyle/>
        <a:p>
          <a:endParaRPr lang="en-US"/>
        </a:p>
      </dgm:t>
    </dgm:pt>
    <dgm:pt modelId="{ECA0D69E-C4F2-B541-A343-5960B78FFE50}" type="pres">
      <dgm:prSet presAssocID="{9E4F45D4-00B8-4C0E-B35E-2D12E9B77BCD}" presName="linear" presStyleCnt="0">
        <dgm:presLayoutVars>
          <dgm:animLvl val="lvl"/>
          <dgm:resizeHandles val="exact"/>
        </dgm:presLayoutVars>
      </dgm:prSet>
      <dgm:spPr/>
    </dgm:pt>
    <dgm:pt modelId="{147AA74D-1504-BA44-B9DE-FE6B1865A92A}" type="pres">
      <dgm:prSet presAssocID="{DC0D8E8F-7B91-4946-99FE-7F58D090CADB}" presName="parentText" presStyleLbl="node1" presStyleIdx="0" presStyleCnt="2">
        <dgm:presLayoutVars>
          <dgm:chMax val="0"/>
          <dgm:bulletEnabled val="1"/>
        </dgm:presLayoutVars>
      </dgm:prSet>
      <dgm:spPr/>
    </dgm:pt>
    <dgm:pt modelId="{DD734D6D-BA36-E84F-BC7E-3BD3983135AE}" type="pres">
      <dgm:prSet presAssocID="{D2C91B41-457B-4945-B34E-896D97AE203C}" presName="spacer" presStyleCnt="0"/>
      <dgm:spPr/>
    </dgm:pt>
    <dgm:pt modelId="{E787F90C-A620-0F42-A722-F70E94B91FE2}" type="pres">
      <dgm:prSet presAssocID="{88C333C8-1EAF-4863-9BFC-4E7DCE5AE95B}" presName="parentText" presStyleLbl="node1" presStyleIdx="1" presStyleCnt="2">
        <dgm:presLayoutVars>
          <dgm:chMax val="0"/>
          <dgm:bulletEnabled val="1"/>
        </dgm:presLayoutVars>
      </dgm:prSet>
      <dgm:spPr/>
    </dgm:pt>
  </dgm:ptLst>
  <dgm:cxnLst>
    <dgm:cxn modelId="{E4F88202-2D93-4E39-8710-855EF0738215}" srcId="{9E4F45D4-00B8-4C0E-B35E-2D12E9B77BCD}" destId="{DC0D8E8F-7B91-4946-99FE-7F58D090CADB}" srcOrd="0" destOrd="0" parTransId="{7B090997-4378-46CE-9D34-FBC157EDA043}" sibTransId="{D2C91B41-457B-4945-B34E-896D97AE203C}"/>
    <dgm:cxn modelId="{BCAB58AD-DC0C-8F43-95B0-23347CEE2C5A}" type="presOf" srcId="{88C333C8-1EAF-4863-9BFC-4E7DCE5AE95B}" destId="{E787F90C-A620-0F42-A722-F70E94B91FE2}" srcOrd="0" destOrd="0" presId="urn:microsoft.com/office/officeart/2005/8/layout/vList2"/>
    <dgm:cxn modelId="{9D19BAC1-F001-2148-BB4F-8E9EF11E00D5}" type="presOf" srcId="{9E4F45D4-00B8-4C0E-B35E-2D12E9B77BCD}" destId="{ECA0D69E-C4F2-B541-A343-5960B78FFE50}" srcOrd="0" destOrd="0" presId="urn:microsoft.com/office/officeart/2005/8/layout/vList2"/>
    <dgm:cxn modelId="{8879F8CE-359D-8248-9118-4E456C05FFCB}" type="presOf" srcId="{DC0D8E8F-7B91-4946-99FE-7F58D090CADB}" destId="{147AA74D-1504-BA44-B9DE-FE6B1865A92A}" srcOrd="0" destOrd="0" presId="urn:microsoft.com/office/officeart/2005/8/layout/vList2"/>
    <dgm:cxn modelId="{7CF85CEB-1B9C-4EAA-8A06-5B5CCFD06178}" srcId="{9E4F45D4-00B8-4C0E-B35E-2D12E9B77BCD}" destId="{88C333C8-1EAF-4863-9BFC-4E7DCE5AE95B}" srcOrd="1" destOrd="0" parTransId="{0F4AC9EF-B1FD-46A4-8CD6-F4A3869E4C54}" sibTransId="{941EC6BA-CC81-4A39-BC10-BA59EC082CE9}"/>
    <dgm:cxn modelId="{2F26C530-1C25-E748-944E-23941753AC2D}" type="presParOf" srcId="{ECA0D69E-C4F2-B541-A343-5960B78FFE50}" destId="{147AA74D-1504-BA44-B9DE-FE6B1865A92A}" srcOrd="0" destOrd="0" presId="urn:microsoft.com/office/officeart/2005/8/layout/vList2"/>
    <dgm:cxn modelId="{B55EE3B4-4E59-6E46-BAF2-19406A0A1490}" type="presParOf" srcId="{ECA0D69E-C4F2-B541-A343-5960B78FFE50}" destId="{DD734D6D-BA36-E84F-BC7E-3BD3983135AE}" srcOrd="1" destOrd="0" presId="urn:microsoft.com/office/officeart/2005/8/layout/vList2"/>
    <dgm:cxn modelId="{791D4114-3965-BB42-AB4E-48BD005D3E0C}" type="presParOf" srcId="{ECA0D69E-C4F2-B541-A343-5960B78FFE50}" destId="{E787F90C-A620-0F42-A722-F70E94B91FE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573CA4A-AD67-43B7-9410-1E9ECEA41872}"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915BC4EB-1FBE-4B3D-91DB-D2B68643D748}">
      <dgm:prSet/>
      <dgm:spPr/>
      <dgm:t>
        <a:bodyPr/>
        <a:lstStyle/>
        <a:p>
          <a:r>
            <a:rPr lang="tr-TR"/>
            <a:t>Sosyal Değişme, toplumsal yapı ve davranışlarla sosyal kültürün maddi ve manevi ögelerindeki değişmeleri kapsar. </a:t>
          </a:r>
          <a:endParaRPr lang="en-US"/>
        </a:p>
      </dgm:t>
    </dgm:pt>
    <dgm:pt modelId="{FC6E90AC-9814-4939-8FFA-0234FD1F8D29}" type="parTrans" cxnId="{CF5D0407-DF10-43D5-B934-710BE97FE4FC}">
      <dgm:prSet/>
      <dgm:spPr/>
      <dgm:t>
        <a:bodyPr/>
        <a:lstStyle/>
        <a:p>
          <a:endParaRPr lang="en-US"/>
        </a:p>
      </dgm:t>
    </dgm:pt>
    <dgm:pt modelId="{DF159105-1C6D-44FE-BB5F-0282CEAFEDBA}" type="sibTrans" cxnId="{CF5D0407-DF10-43D5-B934-710BE97FE4FC}">
      <dgm:prSet/>
      <dgm:spPr/>
      <dgm:t>
        <a:bodyPr/>
        <a:lstStyle/>
        <a:p>
          <a:endParaRPr lang="en-US"/>
        </a:p>
      </dgm:t>
    </dgm:pt>
    <dgm:pt modelId="{3D39F91D-E07D-4310-B1A0-621F426D027E}">
      <dgm:prSet/>
      <dgm:spPr/>
      <dgm:t>
        <a:bodyPr/>
        <a:lstStyle/>
        <a:p>
          <a:r>
            <a:rPr lang="tr-TR"/>
            <a:t>Sosyolojide değişme konusu ayrıntılı olarak ele alınır ve bazı teorilerle açıklanır. Bu teorilerin bazılarına göre maddi ögelerdeki değişme daha hızlı, manevi ögelerdeki değişmeler ise daha yavaştır. </a:t>
          </a:r>
          <a:endParaRPr lang="en-US"/>
        </a:p>
      </dgm:t>
    </dgm:pt>
    <dgm:pt modelId="{7AC66B15-54F2-42A9-A16D-EF46B257C791}" type="parTrans" cxnId="{C4F7D7C6-21C4-4ACA-98F2-86135F8A5B22}">
      <dgm:prSet/>
      <dgm:spPr/>
      <dgm:t>
        <a:bodyPr/>
        <a:lstStyle/>
        <a:p>
          <a:endParaRPr lang="en-US"/>
        </a:p>
      </dgm:t>
    </dgm:pt>
    <dgm:pt modelId="{B7DAA6C6-7509-40EF-8A6A-98AA92B49BC5}" type="sibTrans" cxnId="{C4F7D7C6-21C4-4ACA-98F2-86135F8A5B22}">
      <dgm:prSet/>
      <dgm:spPr/>
      <dgm:t>
        <a:bodyPr/>
        <a:lstStyle/>
        <a:p>
          <a:endParaRPr lang="en-US"/>
        </a:p>
      </dgm:t>
    </dgm:pt>
    <dgm:pt modelId="{CDA6A69F-F5DF-7F44-ABF5-431A5A5A33BB}" type="pres">
      <dgm:prSet presAssocID="{C573CA4A-AD67-43B7-9410-1E9ECEA41872}" presName="Name0" presStyleCnt="0">
        <dgm:presLayoutVars>
          <dgm:dir/>
          <dgm:animLvl val="lvl"/>
          <dgm:resizeHandles val="exact"/>
        </dgm:presLayoutVars>
      </dgm:prSet>
      <dgm:spPr/>
    </dgm:pt>
    <dgm:pt modelId="{05A8FA9E-B97A-E247-878D-47B0A0D42909}" type="pres">
      <dgm:prSet presAssocID="{3D39F91D-E07D-4310-B1A0-621F426D027E}" presName="boxAndChildren" presStyleCnt="0"/>
      <dgm:spPr/>
    </dgm:pt>
    <dgm:pt modelId="{8C7009B3-8637-E149-A624-C5C39206BE27}" type="pres">
      <dgm:prSet presAssocID="{3D39F91D-E07D-4310-B1A0-621F426D027E}" presName="parentTextBox" presStyleLbl="node1" presStyleIdx="0" presStyleCnt="2"/>
      <dgm:spPr/>
    </dgm:pt>
    <dgm:pt modelId="{B31DED7B-EAD4-B740-8902-85D65A99AA36}" type="pres">
      <dgm:prSet presAssocID="{DF159105-1C6D-44FE-BB5F-0282CEAFEDBA}" presName="sp" presStyleCnt="0"/>
      <dgm:spPr/>
    </dgm:pt>
    <dgm:pt modelId="{6A4BE7A8-57CB-484E-83E7-04C200B2478D}" type="pres">
      <dgm:prSet presAssocID="{915BC4EB-1FBE-4B3D-91DB-D2B68643D748}" presName="arrowAndChildren" presStyleCnt="0"/>
      <dgm:spPr/>
    </dgm:pt>
    <dgm:pt modelId="{B8D11516-4D42-3F45-9CBA-309AB21AD5DF}" type="pres">
      <dgm:prSet presAssocID="{915BC4EB-1FBE-4B3D-91DB-D2B68643D748}" presName="parentTextArrow" presStyleLbl="node1" presStyleIdx="1" presStyleCnt="2"/>
      <dgm:spPr/>
    </dgm:pt>
  </dgm:ptLst>
  <dgm:cxnLst>
    <dgm:cxn modelId="{CF5D0407-DF10-43D5-B934-710BE97FE4FC}" srcId="{C573CA4A-AD67-43B7-9410-1E9ECEA41872}" destId="{915BC4EB-1FBE-4B3D-91DB-D2B68643D748}" srcOrd="0" destOrd="0" parTransId="{FC6E90AC-9814-4939-8FFA-0234FD1F8D29}" sibTransId="{DF159105-1C6D-44FE-BB5F-0282CEAFEDBA}"/>
    <dgm:cxn modelId="{FCD8850C-E9DE-0541-8E24-3F8160BE3896}" type="presOf" srcId="{3D39F91D-E07D-4310-B1A0-621F426D027E}" destId="{8C7009B3-8637-E149-A624-C5C39206BE27}" srcOrd="0" destOrd="0" presId="urn:microsoft.com/office/officeart/2005/8/layout/process4"/>
    <dgm:cxn modelId="{B08A686A-021E-1545-BEB0-58148E6731C0}" type="presOf" srcId="{915BC4EB-1FBE-4B3D-91DB-D2B68643D748}" destId="{B8D11516-4D42-3F45-9CBA-309AB21AD5DF}" srcOrd="0" destOrd="0" presId="urn:microsoft.com/office/officeart/2005/8/layout/process4"/>
    <dgm:cxn modelId="{600AF79F-FEBB-0144-9839-7C2727BB73E2}" type="presOf" srcId="{C573CA4A-AD67-43B7-9410-1E9ECEA41872}" destId="{CDA6A69F-F5DF-7F44-ABF5-431A5A5A33BB}" srcOrd="0" destOrd="0" presId="urn:microsoft.com/office/officeart/2005/8/layout/process4"/>
    <dgm:cxn modelId="{C4F7D7C6-21C4-4ACA-98F2-86135F8A5B22}" srcId="{C573CA4A-AD67-43B7-9410-1E9ECEA41872}" destId="{3D39F91D-E07D-4310-B1A0-621F426D027E}" srcOrd="1" destOrd="0" parTransId="{7AC66B15-54F2-42A9-A16D-EF46B257C791}" sibTransId="{B7DAA6C6-7509-40EF-8A6A-98AA92B49BC5}"/>
    <dgm:cxn modelId="{1C43F4B1-9738-6B41-A24C-379512473D51}" type="presParOf" srcId="{CDA6A69F-F5DF-7F44-ABF5-431A5A5A33BB}" destId="{05A8FA9E-B97A-E247-878D-47B0A0D42909}" srcOrd="0" destOrd="0" presId="urn:microsoft.com/office/officeart/2005/8/layout/process4"/>
    <dgm:cxn modelId="{32DE168F-055E-5445-BA77-D035C692173C}" type="presParOf" srcId="{05A8FA9E-B97A-E247-878D-47B0A0D42909}" destId="{8C7009B3-8637-E149-A624-C5C39206BE27}" srcOrd="0" destOrd="0" presId="urn:microsoft.com/office/officeart/2005/8/layout/process4"/>
    <dgm:cxn modelId="{E884DF9B-0E78-FF45-8B3A-DBF956E37D90}" type="presParOf" srcId="{CDA6A69F-F5DF-7F44-ABF5-431A5A5A33BB}" destId="{B31DED7B-EAD4-B740-8902-85D65A99AA36}" srcOrd="1" destOrd="0" presId="urn:microsoft.com/office/officeart/2005/8/layout/process4"/>
    <dgm:cxn modelId="{70BFE117-4746-6441-ABF9-F6ABE111981B}" type="presParOf" srcId="{CDA6A69F-F5DF-7F44-ABF5-431A5A5A33BB}" destId="{6A4BE7A8-57CB-484E-83E7-04C200B2478D}" srcOrd="2" destOrd="0" presId="urn:microsoft.com/office/officeart/2005/8/layout/process4"/>
    <dgm:cxn modelId="{55E50F4B-97E3-F042-97D2-E4C35D3309D0}" type="presParOf" srcId="{6A4BE7A8-57CB-484E-83E7-04C200B2478D}" destId="{B8D11516-4D42-3F45-9CBA-309AB21AD5D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AD19228-21AD-4787-87C1-3C6FBFAE43DF}" type="doc">
      <dgm:prSet loTypeId="urn:microsoft.com/office/officeart/2005/8/layout/vList5" loCatId="list" qsTypeId="urn:microsoft.com/office/officeart/2005/8/quickstyle/simple1" qsCatId="simple" csTypeId="urn:microsoft.com/office/officeart/2005/8/colors/colorful2" csCatId="colorful"/>
      <dgm:spPr/>
      <dgm:t>
        <a:bodyPr/>
        <a:lstStyle/>
        <a:p>
          <a:endParaRPr lang="en-US"/>
        </a:p>
      </dgm:t>
    </dgm:pt>
    <dgm:pt modelId="{C2B08355-D5D9-446A-A2F5-A151BC953BBE}">
      <dgm:prSet/>
      <dgm:spPr/>
      <dgm:t>
        <a:bodyPr/>
        <a:lstStyle/>
        <a:p>
          <a:r>
            <a:rPr lang="tr-TR"/>
            <a:t>Sosyal Değişme Sürecinde Öğrenme  </a:t>
          </a:r>
          <a:endParaRPr lang="en-US"/>
        </a:p>
      </dgm:t>
    </dgm:pt>
    <dgm:pt modelId="{8DAD5D97-CE9E-4FCF-841C-31281283A982}" type="parTrans" cxnId="{20BC5DDB-082C-4413-ABA9-ADC5525647E6}">
      <dgm:prSet/>
      <dgm:spPr/>
      <dgm:t>
        <a:bodyPr/>
        <a:lstStyle/>
        <a:p>
          <a:endParaRPr lang="en-US"/>
        </a:p>
      </dgm:t>
    </dgm:pt>
    <dgm:pt modelId="{30B63516-CCB4-4559-9B72-AE4E7E7E397C}" type="sibTrans" cxnId="{20BC5DDB-082C-4413-ABA9-ADC5525647E6}">
      <dgm:prSet/>
      <dgm:spPr/>
      <dgm:t>
        <a:bodyPr/>
        <a:lstStyle/>
        <a:p>
          <a:endParaRPr lang="en-US"/>
        </a:p>
      </dgm:t>
    </dgm:pt>
    <dgm:pt modelId="{32D2FB9A-633A-4866-B38B-1BA2AAB4AB2C}">
      <dgm:prSet/>
      <dgm:spPr/>
      <dgm:t>
        <a:bodyPr/>
        <a:lstStyle/>
        <a:p>
          <a:r>
            <a:rPr lang="tr-TR"/>
            <a:t>Öğretmenin rolü «öğrenmeyi öğretmek» olarak tanımlanmaktadır.  </a:t>
          </a:r>
          <a:endParaRPr lang="en-US"/>
        </a:p>
      </dgm:t>
    </dgm:pt>
    <dgm:pt modelId="{A0E0DB7D-B3A0-4AC9-A88C-8D30E259A369}" type="parTrans" cxnId="{C5CB65CD-0CEA-4B28-BA0C-AC156E9C172D}">
      <dgm:prSet/>
      <dgm:spPr/>
      <dgm:t>
        <a:bodyPr/>
        <a:lstStyle/>
        <a:p>
          <a:endParaRPr lang="en-US"/>
        </a:p>
      </dgm:t>
    </dgm:pt>
    <dgm:pt modelId="{C96B5461-B361-4C7F-9589-AA52ABFF839E}" type="sibTrans" cxnId="{C5CB65CD-0CEA-4B28-BA0C-AC156E9C172D}">
      <dgm:prSet/>
      <dgm:spPr/>
      <dgm:t>
        <a:bodyPr/>
        <a:lstStyle/>
        <a:p>
          <a:endParaRPr lang="en-US"/>
        </a:p>
      </dgm:t>
    </dgm:pt>
    <dgm:pt modelId="{01F29167-87A2-49E4-A948-9FEEFB58E361}">
      <dgm:prSet/>
      <dgm:spPr/>
      <dgm:t>
        <a:bodyPr/>
        <a:lstStyle/>
        <a:p>
          <a:r>
            <a:rPr lang="tr-TR"/>
            <a:t>Okullardaki öğrenme-öğretme sürecinin muhatabı sadece öğrenciler olmayıp okullar ve öğretmenler, kendilerini sürekli yeniden üretmek, değişmelere, yeniliklere hızlı uyum sağlamak durumundadır. </a:t>
          </a:r>
          <a:endParaRPr lang="en-US"/>
        </a:p>
      </dgm:t>
    </dgm:pt>
    <dgm:pt modelId="{9CEC5915-69F8-4B8A-B88E-B2BBE7EF79CA}" type="parTrans" cxnId="{4E67218E-C9CA-4567-8F1A-1BB162FAD15C}">
      <dgm:prSet/>
      <dgm:spPr/>
      <dgm:t>
        <a:bodyPr/>
        <a:lstStyle/>
        <a:p>
          <a:endParaRPr lang="en-US"/>
        </a:p>
      </dgm:t>
    </dgm:pt>
    <dgm:pt modelId="{741BF893-F43E-4900-9274-5F74D92F3C83}" type="sibTrans" cxnId="{4E67218E-C9CA-4567-8F1A-1BB162FAD15C}">
      <dgm:prSet/>
      <dgm:spPr/>
      <dgm:t>
        <a:bodyPr/>
        <a:lstStyle/>
        <a:p>
          <a:endParaRPr lang="en-US"/>
        </a:p>
      </dgm:t>
    </dgm:pt>
    <dgm:pt modelId="{B54E670C-C4F4-7646-8A1E-B038C8A4F03C}" type="pres">
      <dgm:prSet presAssocID="{9AD19228-21AD-4787-87C1-3C6FBFAE43DF}" presName="Name0" presStyleCnt="0">
        <dgm:presLayoutVars>
          <dgm:dir/>
          <dgm:animLvl val="lvl"/>
          <dgm:resizeHandles val="exact"/>
        </dgm:presLayoutVars>
      </dgm:prSet>
      <dgm:spPr/>
    </dgm:pt>
    <dgm:pt modelId="{7E45630C-A0CF-FB48-ABE9-4EE1447B0E5E}" type="pres">
      <dgm:prSet presAssocID="{C2B08355-D5D9-446A-A2F5-A151BC953BBE}" presName="linNode" presStyleCnt="0"/>
      <dgm:spPr/>
    </dgm:pt>
    <dgm:pt modelId="{0BD97DE7-7F0B-5142-9296-C7B2EAA5B4C2}" type="pres">
      <dgm:prSet presAssocID="{C2B08355-D5D9-446A-A2F5-A151BC953BBE}" presName="parentText" presStyleLbl="node1" presStyleIdx="0" presStyleCnt="1">
        <dgm:presLayoutVars>
          <dgm:chMax val="1"/>
          <dgm:bulletEnabled val="1"/>
        </dgm:presLayoutVars>
      </dgm:prSet>
      <dgm:spPr/>
    </dgm:pt>
    <dgm:pt modelId="{B7DBBA87-6F42-014D-83C6-0112BD10EE3B}" type="pres">
      <dgm:prSet presAssocID="{C2B08355-D5D9-446A-A2F5-A151BC953BBE}" presName="descendantText" presStyleLbl="alignAccFollowNode1" presStyleIdx="0" presStyleCnt="1">
        <dgm:presLayoutVars>
          <dgm:bulletEnabled val="1"/>
        </dgm:presLayoutVars>
      </dgm:prSet>
      <dgm:spPr/>
    </dgm:pt>
  </dgm:ptLst>
  <dgm:cxnLst>
    <dgm:cxn modelId="{D84E0C44-0952-C945-9546-E81685900468}" type="presOf" srcId="{01F29167-87A2-49E4-A948-9FEEFB58E361}" destId="{B7DBBA87-6F42-014D-83C6-0112BD10EE3B}" srcOrd="0" destOrd="1" presId="urn:microsoft.com/office/officeart/2005/8/layout/vList5"/>
    <dgm:cxn modelId="{8C93BC50-54FC-A94B-B88B-22A09350CE3B}" type="presOf" srcId="{9AD19228-21AD-4787-87C1-3C6FBFAE43DF}" destId="{B54E670C-C4F4-7646-8A1E-B038C8A4F03C}" srcOrd="0" destOrd="0" presId="urn:microsoft.com/office/officeart/2005/8/layout/vList5"/>
    <dgm:cxn modelId="{84F30F67-E65E-2849-BBCD-EF19E12E5FD0}" type="presOf" srcId="{32D2FB9A-633A-4866-B38B-1BA2AAB4AB2C}" destId="{B7DBBA87-6F42-014D-83C6-0112BD10EE3B}" srcOrd="0" destOrd="0" presId="urn:microsoft.com/office/officeart/2005/8/layout/vList5"/>
    <dgm:cxn modelId="{4E67218E-C9CA-4567-8F1A-1BB162FAD15C}" srcId="{C2B08355-D5D9-446A-A2F5-A151BC953BBE}" destId="{01F29167-87A2-49E4-A948-9FEEFB58E361}" srcOrd="1" destOrd="0" parTransId="{9CEC5915-69F8-4B8A-B88E-B2BBE7EF79CA}" sibTransId="{741BF893-F43E-4900-9274-5F74D92F3C83}"/>
    <dgm:cxn modelId="{6EBF57B9-0B05-9C4E-90A1-3DBF226E6DF2}" type="presOf" srcId="{C2B08355-D5D9-446A-A2F5-A151BC953BBE}" destId="{0BD97DE7-7F0B-5142-9296-C7B2EAA5B4C2}" srcOrd="0" destOrd="0" presId="urn:microsoft.com/office/officeart/2005/8/layout/vList5"/>
    <dgm:cxn modelId="{C5CB65CD-0CEA-4B28-BA0C-AC156E9C172D}" srcId="{C2B08355-D5D9-446A-A2F5-A151BC953BBE}" destId="{32D2FB9A-633A-4866-B38B-1BA2AAB4AB2C}" srcOrd="0" destOrd="0" parTransId="{A0E0DB7D-B3A0-4AC9-A88C-8D30E259A369}" sibTransId="{C96B5461-B361-4C7F-9589-AA52ABFF839E}"/>
    <dgm:cxn modelId="{20BC5DDB-082C-4413-ABA9-ADC5525647E6}" srcId="{9AD19228-21AD-4787-87C1-3C6FBFAE43DF}" destId="{C2B08355-D5D9-446A-A2F5-A151BC953BBE}" srcOrd="0" destOrd="0" parTransId="{8DAD5D97-CE9E-4FCF-841C-31281283A982}" sibTransId="{30B63516-CCB4-4559-9B72-AE4E7E7E397C}"/>
    <dgm:cxn modelId="{76D7F6BA-AF99-F449-AD66-FF8AE86413ED}" type="presParOf" srcId="{B54E670C-C4F4-7646-8A1E-B038C8A4F03C}" destId="{7E45630C-A0CF-FB48-ABE9-4EE1447B0E5E}" srcOrd="0" destOrd="0" presId="urn:microsoft.com/office/officeart/2005/8/layout/vList5"/>
    <dgm:cxn modelId="{6F1C62DC-CED8-E049-8AC8-6F42A27D4DE2}" type="presParOf" srcId="{7E45630C-A0CF-FB48-ABE9-4EE1447B0E5E}" destId="{0BD97DE7-7F0B-5142-9296-C7B2EAA5B4C2}" srcOrd="0" destOrd="0" presId="urn:microsoft.com/office/officeart/2005/8/layout/vList5"/>
    <dgm:cxn modelId="{B62EE78D-6229-0148-8DAE-E966BF673535}" type="presParOf" srcId="{7E45630C-A0CF-FB48-ABE9-4EE1447B0E5E}" destId="{B7DBBA87-6F42-014D-83C6-0112BD10EE3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62D0C2-5EA0-40B1-939A-E36B898BCA2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DEC6BDA-851B-470B-8071-AAA639EE68C0}">
      <dgm:prSet/>
      <dgm:spPr/>
      <dgm:t>
        <a:bodyPr/>
        <a:lstStyle/>
        <a:p>
          <a:r>
            <a:rPr lang="tr-TR"/>
            <a:t>Teknolojik Değişmeler ve Okul</a:t>
          </a:r>
          <a:endParaRPr lang="en-US"/>
        </a:p>
      </dgm:t>
    </dgm:pt>
    <dgm:pt modelId="{E87220A0-3D60-42D8-A4A9-1F90B4AF2D2A}" type="parTrans" cxnId="{5433FC28-A5DD-44AB-9B11-8D0F2B4FD76C}">
      <dgm:prSet/>
      <dgm:spPr/>
      <dgm:t>
        <a:bodyPr/>
        <a:lstStyle/>
        <a:p>
          <a:endParaRPr lang="en-US"/>
        </a:p>
      </dgm:t>
    </dgm:pt>
    <dgm:pt modelId="{7C34CFF4-D999-48E3-A49F-9D770B0C9254}" type="sibTrans" cxnId="{5433FC28-A5DD-44AB-9B11-8D0F2B4FD76C}">
      <dgm:prSet/>
      <dgm:spPr/>
      <dgm:t>
        <a:bodyPr/>
        <a:lstStyle/>
        <a:p>
          <a:endParaRPr lang="en-US"/>
        </a:p>
      </dgm:t>
    </dgm:pt>
    <dgm:pt modelId="{42B68CE9-DD68-46DE-B637-352DB979C3AF}">
      <dgm:prSet/>
      <dgm:spPr/>
      <dgm:t>
        <a:bodyPr/>
        <a:lstStyle/>
        <a:p>
          <a:r>
            <a:rPr lang="tr-TR"/>
            <a:t>Gelişen bilgi ve öğrenme teknolojileri, okul eğitimine yeni boyutlar getirmekte, eğitim bilgi teknolojilerine bağlı olarak yeni tartışmalar gündeme gelmektedir.</a:t>
          </a:r>
          <a:endParaRPr lang="en-US"/>
        </a:p>
      </dgm:t>
    </dgm:pt>
    <dgm:pt modelId="{9981FEEC-61FA-4BF5-9CB7-006446C7F521}" type="parTrans" cxnId="{244EDD0F-3212-4FAD-B40B-F176F71FF284}">
      <dgm:prSet/>
      <dgm:spPr/>
      <dgm:t>
        <a:bodyPr/>
        <a:lstStyle/>
        <a:p>
          <a:endParaRPr lang="en-US"/>
        </a:p>
      </dgm:t>
    </dgm:pt>
    <dgm:pt modelId="{3946DF29-BB3A-421A-ADB6-6BC26D83797A}" type="sibTrans" cxnId="{244EDD0F-3212-4FAD-B40B-F176F71FF284}">
      <dgm:prSet/>
      <dgm:spPr/>
      <dgm:t>
        <a:bodyPr/>
        <a:lstStyle/>
        <a:p>
          <a:endParaRPr lang="en-US"/>
        </a:p>
      </dgm:t>
    </dgm:pt>
    <dgm:pt modelId="{95089B5C-7D78-4E5E-BDD8-4A52ADB45BB2}">
      <dgm:prSet/>
      <dgm:spPr/>
      <dgm:t>
        <a:bodyPr/>
        <a:lstStyle/>
        <a:p>
          <a:r>
            <a:rPr lang="tr-TR"/>
            <a:t>Toplumsal hayatın çeşitli alanlarında giderek yaygınlaşan teknoloji kullanımı, okul yönetimi ve öğrenme sürecinde de yaygın olarak kullanılmaktadır.</a:t>
          </a:r>
          <a:endParaRPr lang="en-US"/>
        </a:p>
      </dgm:t>
    </dgm:pt>
    <dgm:pt modelId="{DB6FBA69-FA9D-446A-BF89-42A4BE6185C5}" type="parTrans" cxnId="{C95ABB16-81CD-491A-AA5B-7A2D9D3C0463}">
      <dgm:prSet/>
      <dgm:spPr/>
      <dgm:t>
        <a:bodyPr/>
        <a:lstStyle/>
        <a:p>
          <a:endParaRPr lang="en-US"/>
        </a:p>
      </dgm:t>
    </dgm:pt>
    <dgm:pt modelId="{1972127B-A2F0-430E-9D5F-E7607BF6FC51}" type="sibTrans" cxnId="{C95ABB16-81CD-491A-AA5B-7A2D9D3C0463}">
      <dgm:prSet/>
      <dgm:spPr/>
      <dgm:t>
        <a:bodyPr/>
        <a:lstStyle/>
        <a:p>
          <a:endParaRPr lang="en-US"/>
        </a:p>
      </dgm:t>
    </dgm:pt>
    <dgm:pt modelId="{64D65D17-4629-4108-9DEC-325AF6906D57}" type="pres">
      <dgm:prSet presAssocID="{DE62D0C2-5EA0-40B1-939A-E36B898BCA25}" presName="root" presStyleCnt="0">
        <dgm:presLayoutVars>
          <dgm:dir/>
          <dgm:resizeHandles val="exact"/>
        </dgm:presLayoutVars>
      </dgm:prSet>
      <dgm:spPr/>
    </dgm:pt>
    <dgm:pt modelId="{A285D9D4-4B48-4A64-BD11-95A2844F6814}" type="pres">
      <dgm:prSet presAssocID="{1DEC6BDA-851B-470B-8071-AAA639EE68C0}" presName="compNode" presStyleCnt="0"/>
      <dgm:spPr/>
    </dgm:pt>
    <dgm:pt modelId="{8ED8DA09-517E-4B36-A1BD-715B2D1C63B9}" type="pres">
      <dgm:prSet presAssocID="{1DEC6BDA-851B-470B-8071-AAA639EE68C0}" presName="bgRect" presStyleLbl="bgShp" presStyleIdx="0" presStyleCnt="3"/>
      <dgm:spPr/>
    </dgm:pt>
    <dgm:pt modelId="{07D8C713-D39D-480A-B3D1-F26BE6EE62EB}" type="pres">
      <dgm:prSet presAssocID="{1DEC6BDA-851B-470B-8071-AAA639EE68C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ilgisayar"/>
        </a:ext>
      </dgm:extLst>
    </dgm:pt>
    <dgm:pt modelId="{0F5E5DB4-0A67-407A-AE02-036F9D713877}" type="pres">
      <dgm:prSet presAssocID="{1DEC6BDA-851B-470B-8071-AAA639EE68C0}" presName="spaceRect" presStyleCnt="0"/>
      <dgm:spPr/>
    </dgm:pt>
    <dgm:pt modelId="{77FEDE2E-30C3-484D-8D41-3237EC19CD37}" type="pres">
      <dgm:prSet presAssocID="{1DEC6BDA-851B-470B-8071-AAA639EE68C0}" presName="parTx" presStyleLbl="revTx" presStyleIdx="0" presStyleCnt="3">
        <dgm:presLayoutVars>
          <dgm:chMax val="0"/>
          <dgm:chPref val="0"/>
        </dgm:presLayoutVars>
      </dgm:prSet>
      <dgm:spPr/>
    </dgm:pt>
    <dgm:pt modelId="{987F6D27-4AB8-4C1C-85DD-BCF7286876AA}" type="pres">
      <dgm:prSet presAssocID="{7C34CFF4-D999-48E3-A49F-9D770B0C9254}" presName="sibTrans" presStyleCnt="0"/>
      <dgm:spPr/>
    </dgm:pt>
    <dgm:pt modelId="{69F511FC-00B9-4F7F-95E5-4B2011F3C29A}" type="pres">
      <dgm:prSet presAssocID="{42B68CE9-DD68-46DE-B637-352DB979C3AF}" presName="compNode" presStyleCnt="0"/>
      <dgm:spPr/>
    </dgm:pt>
    <dgm:pt modelId="{733FB6F4-0ED3-4AE6-8E4F-3DDA528C7EFD}" type="pres">
      <dgm:prSet presAssocID="{42B68CE9-DD68-46DE-B637-352DB979C3AF}" presName="bgRect" presStyleLbl="bgShp" presStyleIdx="1" presStyleCnt="3"/>
      <dgm:spPr/>
    </dgm:pt>
    <dgm:pt modelId="{82EF2271-E01F-4085-BE77-FE3A3998C45B}" type="pres">
      <dgm:prSet presAssocID="{42B68CE9-DD68-46DE-B637-352DB979C3A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itaplar"/>
        </a:ext>
      </dgm:extLst>
    </dgm:pt>
    <dgm:pt modelId="{C4EB45F4-6906-4568-A652-8EAE7DBE6619}" type="pres">
      <dgm:prSet presAssocID="{42B68CE9-DD68-46DE-B637-352DB979C3AF}" presName="spaceRect" presStyleCnt="0"/>
      <dgm:spPr/>
    </dgm:pt>
    <dgm:pt modelId="{B9EBE592-1FE9-4C3E-82A3-02E3B700F333}" type="pres">
      <dgm:prSet presAssocID="{42B68CE9-DD68-46DE-B637-352DB979C3AF}" presName="parTx" presStyleLbl="revTx" presStyleIdx="1" presStyleCnt="3">
        <dgm:presLayoutVars>
          <dgm:chMax val="0"/>
          <dgm:chPref val="0"/>
        </dgm:presLayoutVars>
      </dgm:prSet>
      <dgm:spPr/>
    </dgm:pt>
    <dgm:pt modelId="{8F52005D-CF58-48D8-AC00-9DFE7495C10E}" type="pres">
      <dgm:prSet presAssocID="{3946DF29-BB3A-421A-ADB6-6BC26D83797A}" presName="sibTrans" presStyleCnt="0"/>
      <dgm:spPr/>
    </dgm:pt>
    <dgm:pt modelId="{52E0756D-B354-4FDC-ABA0-33B388415730}" type="pres">
      <dgm:prSet presAssocID="{95089B5C-7D78-4E5E-BDD8-4A52ADB45BB2}" presName="compNode" presStyleCnt="0"/>
      <dgm:spPr/>
    </dgm:pt>
    <dgm:pt modelId="{D90ADDF4-B2BA-426A-A249-36E130A9691E}" type="pres">
      <dgm:prSet presAssocID="{95089B5C-7D78-4E5E-BDD8-4A52ADB45BB2}" presName="bgRect" presStyleLbl="bgShp" presStyleIdx="2" presStyleCnt="3"/>
      <dgm:spPr/>
    </dgm:pt>
    <dgm:pt modelId="{7C54529A-9649-42DF-8E8A-450947BA011A}" type="pres">
      <dgm:prSet presAssocID="{95089B5C-7D78-4E5E-BDD8-4A52ADB45BB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mart Phone"/>
        </a:ext>
      </dgm:extLst>
    </dgm:pt>
    <dgm:pt modelId="{1271775A-2322-4B3D-87FB-06F8396C7AF1}" type="pres">
      <dgm:prSet presAssocID="{95089B5C-7D78-4E5E-BDD8-4A52ADB45BB2}" presName="spaceRect" presStyleCnt="0"/>
      <dgm:spPr/>
    </dgm:pt>
    <dgm:pt modelId="{0805F7D8-0BC3-4740-AFB0-06DE23C2515D}" type="pres">
      <dgm:prSet presAssocID="{95089B5C-7D78-4E5E-BDD8-4A52ADB45BB2}" presName="parTx" presStyleLbl="revTx" presStyleIdx="2" presStyleCnt="3">
        <dgm:presLayoutVars>
          <dgm:chMax val="0"/>
          <dgm:chPref val="0"/>
        </dgm:presLayoutVars>
      </dgm:prSet>
      <dgm:spPr/>
    </dgm:pt>
  </dgm:ptLst>
  <dgm:cxnLst>
    <dgm:cxn modelId="{244EDD0F-3212-4FAD-B40B-F176F71FF284}" srcId="{DE62D0C2-5EA0-40B1-939A-E36B898BCA25}" destId="{42B68CE9-DD68-46DE-B637-352DB979C3AF}" srcOrd="1" destOrd="0" parTransId="{9981FEEC-61FA-4BF5-9CB7-006446C7F521}" sibTransId="{3946DF29-BB3A-421A-ADB6-6BC26D83797A}"/>
    <dgm:cxn modelId="{C95ABB16-81CD-491A-AA5B-7A2D9D3C0463}" srcId="{DE62D0C2-5EA0-40B1-939A-E36B898BCA25}" destId="{95089B5C-7D78-4E5E-BDD8-4A52ADB45BB2}" srcOrd="2" destOrd="0" parTransId="{DB6FBA69-FA9D-446A-BF89-42A4BE6185C5}" sibTransId="{1972127B-A2F0-430E-9D5F-E7607BF6FC51}"/>
    <dgm:cxn modelId="{5433FC28-A5DD-44AB-9B11-8D0F2B4FD76C}" srcId="{DE62D0C2-5EA0-40B1-939A-E36B898BCA25}" destId="{1DEC6BDA-851B-470B-8071-AAA639EE68C0}" srcOrd="0" destOrd="0" parTransId="{E87220A0-3D60-42D8-A4A9-1F90B4AF2D2A}" sibTransId="{7C34CFF4-D999-48E3-A49F-9D770B0C9254}"/>
    <dgm:cxn modelId="{817E6133-CFE9-45EC-8911-98B002FE255B}" type="presOf" srcId="{95089B5C-7D78-4E5E-BDD8-4A52ADB45BB2}" destId="{0805F7D8-0BC3-4740-AFB0-06DE23C2515D}" srcOrd="0" destOrd="0" presId="urn:microsoft.com/office/officeart/2018/2/layout/IconVerticalSolidList"/>
    <dgm:cxn modelId="{BAA1C2D0-F16E-48DE-8299-61C5737EB0BE}" type="presOf" srcId="{DE62D0C2-5EA0-40B1-939A-E36B898BCA25}" destId="{64D65D17-4629-4108-9DEC-325AF6906D57}" srcOrd="0" destOrd="0" presId="urn:microsoft.com/office/officeart/2018/2/layout/IconVerticalSolidList"/>
    <dgm:cxn modelId="{28AE78EE-BB3B-4BA0-8457-F313BE537A28}" type="presOf" srcId="{1DEC6BDA-851B-470B-8071-AAA639EE68C0}" destId="{77FEDE2E-30C3-484D-8D41-3237EC19CD37}" srcOrd="0" destOrd="0" presId="urn:microsoft.com/office/officeart/2018/2/layout/IconVerticalSolidList"/>
    <dgm:cxn modelId="{AE58A0EF-AA1F-44B9-BF88-1E0BBA4546C8}" type="presOf" srcId="{42B68CE9-DD68-46DE-B637-352DB979C3AF}" destId="{B9EBE592-1FE9-4C3E-82A3-02E3B700F333}" srcOrd="0" destOrd="0" presId="urn:microsoft.com/office/officeart/2018/2/layout/IconVerticalSolidList"/>
    <dgm:cxn modelId="{BBDF83DC-CC10-47C8-8BD7-879175AA45B5}" type="presParOf" srcId="{64D65D17-4629-4108-9DEC-325AF6906D57}" destId="{A285D9D4-4B48-4A64-BD11-95A2844F6814}" srcOrd="0" destOrd="0" presId="urn:microsoft.com/office/officeart/2018/2/layout/IconVerticalSolidList"/>
    <dgm:cxn modelId="{ED8A0700-10A1-49D5-85AD-5CCF715D92C2}" type="presParOf" srcId="{A285D9D4-4B48-4A64-BD11-95A2844F6814}" destId="{8ED8DA09-517E-4B36-A1BD-715B2D1C63B9}" srcOrd="0" destOrd="0" presId="urn:microsoft.com/office/officeart/2018/2/layout/IconVerticalSolidList"/>
    <dgm:cxn modelId="{73190438-02FC-4C1B-8F89-F0FE472EFC58}" type="presParOf" srcId="{A285D9D4-4B48-4A64-BD11-95A2844F6814}" destId="{07D8C713-D39D-480A-B3D1-F26BE6EE62EB}" srcOrd="1" destOrd="0" presId="urn:microsoft.com/office/officeart/2018/2/layout/IconVerticalSolidList"/>
    <dgm:cxn modelId="{8C0595AA-E82E-41D3-943D-78278CC3021E}" type="presParOf" srcId="{A285D9D4-4B48-4A64-BD11-95A2844F6814}" destId="{0F5E5DB4-0A67-407A-AE02-036F9D713877}" srcOrd="2" destOrd="0" presId="urn:microsoft.com/office/officeart/2018/2/layout/IconVerticalSolidList"/>
    <dgm:cxn modelId="{2E41FAFE-5F1D-4875-96FB-F5274B84C17A}" type="presParOf" srcId="{A285D9D4-4B48-4A64-BD11-95A2844F6814}" destId="{77FEDE2E-30C3-484D-8D41-3237EC19CD37}" srcOrd="3" destOrd="0" presId="urn:microsoft.com/office/officeart/2018/2/layout/IconVerticalSolidList"/>
    <dgm:cxn modelId="{648905A1-7B7C-4D49-A296-D6200D85FBE8}" type="presParOf" srcId="{64D65D17-4629-4108-9DEC-325AF6906D57}" destId="{987F6D27-4AB8-4C1C-85DD-BCF7286876AA}" srcOrd="1" destOrd="0" presId="urn:microsoft.com/office/officeart/2018/2/layout/IconVerticalSolidList"/>
    <dgm:cxn modelId="{CC5AD545-08B6-4B22-B64B-848F8E064EB8}" type="presParOf" srcId="{64D65D17-4629-4108-9DEC-325AF6906D57}" destId="{69F511FC-00B9-4F7F-95E5-4B2011F3C29A}" srcOrd="2" destOrd="0" presId="urn:microsoft.com/office/officeart/2018/2/layout/IconVerticalSolidList"/>
    <dgm:cxn modelId="{CB4F10EE-BBFC-4508-8B63-22C9FC6766EC}" type="presParOf" srcId="{69F511FC-00B9-4F7F-95E5-4B2011F3C29A}" destId="{733FB6F4-0ED3-4AE6-8E4F-3DDA528C7EFD}" srcOrd="0" destOrd="0" presId="urn:microsoft.com/office/officeart/2018/2/layout/IconVerticalSolidList"/>
    <dgm:cxn modelId="{D5ADDB65-5444-4338-85CB-FBEACB20BC5D}" type="presParOf" srcId="{69F511FC-00B9-4F7F-95E5-4B2011F3C29A}" destId="{82EF2271-E01F-4085-BE77-FE3A3998C45B}" srcOrd="1" destOrd="0" presId="urn:microsoft.com/office/officeart/2018/2/layout/IconVerticalSolidList"/>
    <dgm:cxn modelId="{7E7A6BF3-F586-4AB0-9634-57A6C3990C04}" type="presParOf" srcId="{69F511FC-00B9-4F7F-95E5-4B2011F3C29A}" destId="{C4EB45F4-6906-4568-A652-8EAE7DBE6619}" srcOrd="2" destOrd="0" presId="urn:microsoft.com/office/officeart/2018/2/layout/IconVerticalSolidList"/>
    <dgm:cxn modelId="{976AA81C-80ED-4660-BFAF-3C9CA1A5E77C}" type="presParOf" srcId="{69F511FC-00B9-4F7F-95E5-4B2011F3C29A}" destId="{B9EBE592-1FE9-4C3E-82A3-02E3B700F333}" srcOrd="3" destOrd="0" presId="urn:microsoft.com/office/officeart/2018/2/layout/IconVerticalSolidList"/>
    <dgm:cxn modelId="{A625D339-255E-49FA-802F-7C13A8C5D64B}" type="presParOf" srcId="{64D65D17-4629-4108-9DEC-325AF6906D57}" destId="{8F52005D-CF58-48D8-AC00-9DFE7495C10E}" srcOrd="3" destOrd="0" presId="urn:microsoft.com/office/officeart/2018/2/layout/IconVerticalSolidList"/>
    <dgm:cxn modelId="{F87E4D3F-7A0A-4A69-AC6D-928E9EA89288}" type="presParOf" srcId="{64D65D17-4629-4108-9DEC-325AF6906D57}" destId="{52E0756D-B354-4FDC-ABA0-33B388415730}" srcOrd="4" destOrd="0" presId="urn:microsoft.com/office/officeart/2018/2/layout/IconVerticalSolidList"/>
    <dgm:cxn modelId="{8D029527-CC44-47CD-A9B3-D0D1D023A3F2}" type="presParOf" srcId="{52E0756D-B354-4FDC-ABA0-33B388415730}" destId="{D90ADDF4-B2BA-426A-A249-36E130A9691E}" srcOrd="0" destOrd="0" presId="urn:microsoft.com/office/officeart/2018/2/layout/IconVerticalSolidList"/>
    <dgm:cxn modelId="{C02F2050-A378-488F-8E3B-CC8AC64C9943}" type="presParOf" srcId="{52E0756D-B354-4FDC-ABA0-33B388415730}" destId="{7C54529A-9649-42DF-8E8A-450947BA011A}" srcOrd="1" destOrd="0" presId="urn:microsoft.com/office/officeart/2018/2/layout/IconVerticalSolidList"/>
    <dgm:cxn modelId="{68E291F6-CF62-4FE4-AA16-EEF0F23AFA0B}" type="presParOf" srcId="{52E0756D-B354-4FDC-ABA0-33B388415730}" destId="{1271775A-2322-4B3D-87FB-06F8396C7AF1}" srcOrd="2" destOrd="0" presId="urn:microsoft.com/office/officeart/2018/2/layout/IconVerticalSolidList"/>
    <dgm:cxn modelId="{1C58B5FC-8A18-4B16-AD9B-5996CF47C4D3}" type="presParOf" srcId="{52E0756D-B354-4FDC-ABA0-33B388415730}" destId="{0805F7D8-0BC3-4740-AFB0-06DE23C2515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C67CF0-F800-3F48-AA1A-C69A23BDE1AA}">
      <dsp:nvSpPr>
        <dsp:cNvPr id="0" name=""/>
        <dsp:cNvSpPr/>
      </dsp:nvSpPr>
      <dsp:spPr>
        <a:xfrm>
          <a:off x="0" y="286634"/>
          <a:ext cx="4780416" cy="192636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dirty="0"/>
            <a:t>Eğitim dizgesinin birinci görevi ulusun kültürel kalıtımını oluşturan bütün birikimi kuşaktan kuşağa iletmektir. </a:t>
          </a:r>
          <a:endParaRPr lang="en-US" sz="1900" kern="1200" dirty="0"/>
        </a:p>
      </dsp:txBody>
      <dsp:txXfrm>
        <a:off x="94038" y="380672"/>
        <a:ext cx="4592340" cy="1738292"/>
      </dsp:txXfrm>
    </dsp:sp>
    <dsp:sp modelId="{B120F977-A2FA-B549-933C-78456BA795B6}">
      <dsp:nvSpPr>
        <dsp:cNvPr id="0" name=""/>
        <dsp:cNvSpPr/>
      </dsp:nvSpPr>
      <dsp:spPr>
        <a:xfrm>
          <a:off x="0" y="2267723"/>
          <a:ext cx="4780416" cy="192636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dirty="0"/>
            <a:t>Okulların ve diğer eğitim kurumlarının genel işlevi kültürü tanıtmak yoluyla, öğrencilerin toplumsal uyumunu sağlamak ve onlara değişmekte olan dünyaya ve çağ koşullarına ayak uydurabilmeleri için kendilerine gerekli olan kültürü geliştirme yollarını öğretmektir.</a:t>
          </a:r>
          <a:endParaRPr lang="en-US" sz="1900" kern="1200" dirty="0"/>
        </a:p>
      </dsp:txBody>
      <dsp:txXfrm>
        <a:off x="94038" y="2361761"/>
        <a:ext cx="4592340" cy="1738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C67CF0-F800-3F48-AA1A-C69A23BDE1AA}">
      <dsp:nvSpPr>
        <dsp:cNvPr id="0" name=""/>
        <dsp:cNvSpPr/>
      </dsp:nvSpPr>
      <dsp:spPr>
        <a:xfrm>
          <a:off x="0" y="24023"/>
          <a:ext cx="4780416" cy="6715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Din</a:t>
          </a:r>
        </a:p>
      </dsp:txBody>
      <dsp:txXfrm>
        <a:off x="32784" y="56807"/>
        <a:ext cx="4714848" cy="606012"/>
      </dsp:txXfrm>
    </dsp:sp>
    <dsp:sp modelId="{A61528B4-AFA3-5C43-80F5-CB101CD6EE27}">
      <dsp:nvSpPr>
        <dsp:cNvPr id="0" name=""/>
        <dsp:cNvSpPr/>
      </dsp:nvSpPr>
      <dsp:spPr>
        <a:xfrm>
          <a:off x="0" y="776243"/>
          <a:ext cx="4780416" cy="671580"/>
        </a:xfrm>
        <a:prstGeom prst="round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err="1"/>
            <a:t>Hukuk</a:t>
          </a:r>
          <a:endParaRPr lang="en-US" sz="2800" kern="1200" dirty="0"/>
        </a:p>
      </dsp:txBody>
      <dsp:txXfrm>
        <a:off x="32784" y="809027"/>
        <a:ext cx="4714848" cy="606012"/>
      </dsp:txXfrm>
    </dsp:sp>
    <dsp:sp modelId="{93FCDC88-9744-6941-9AAD-AD3B2D958FBC}">
      <dsp:nvSpPr>
        <dsp:cNvPr id="0" name=""/>
        <dsp:cNvSpPr/>
      </dsp:nvSpPr>
      <dsp:spPr>
        <a:xfrm>
          <a:off x="0" y="1528463"/>
          <a:ext cx="4780416" cy="671580"/>
        </a:xfrm>
        <a:prstGeom prst="round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err="1"/>
            <a:t>Politika</a:t>
          </a:r>
          <a:endParaRPr lang="en-US" sz="2800" kern="1200" dirty="0"/>
        </a:p>
      </dsp:txBody>
      <dsp:txXfrm>
        <a:off x="32784" y="1561247"/>
        <a:ext cx="4714848" cy="606012"/>
      </dsp:txXfrm>
    </dsp:sp>
    <dsp:sp modelId="{220A0D7C-A9A0-BC4D-8792-005CECC34292}">
      <dsp:nvSpPr>
        <dsp:cNvPr id="0" name=""/>
        <dsp:cNvSpPr/>
      </dsp:nvSpPr>
      <dsp:spPr>
        <a:xfrm>
          <a:off x="0" y="2280683"/>
          <a:ext cx="4780416" cy="671580"/>
        </a:xfrm>
        <a:prstGeom prst="round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err="1"/>
            <a:t>Ekonomi</a:t>
          </a:r>
          <a:endParaRPr lang="en-US" sz="2800" kern="1200" dirty="0"/>
        </a:p>
      </dsp:txBody>
      <dsp:txXfrm>
        <a:off x="32784" y="2313467"/>
        <a:ext cx="4714848" cy="606012"/>
      </dsp:txXfrm>
    </dsp:sp>
    <dsp:sp modelId="{C4300650-3A63-0A41-8BD8-04FE1354BE1F}">
      <dsp:nvSpPr>
        <dsp:cNvPr id="0" name=""/>
        <dsp:cNvSpPr/>
      </dsp:nvSpPr>
      <dsp:spPr>
        <a:xfrm>
          <a:off x="0" y="3032903"/>
          <a:ext cx="4780416" cy="671580"/>
        </a:xfrm>
        <a:prstGeom prst="round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err="1"/>
            <a:t>Eğitim</a:t>
          </a:r>
          <a:endParaRPr lang="en-US" sz="2800" kern="1200" dirty="0"/>
        </a:p>
      </dsp:txBody>
      <dsp:txXfrm>
        <a:off x="32784" y="3065687"/>
        <a:ext cx="4714848" cy="606012"/>
      </dsp:txXfrm>
    </dsp:sp>
    <dsp:sp modelId="{BE0481A5-CE75-9745-AD35-4CA80BC0F012}">
      <dsp:nvSpPr>
        <dsp:cNvPr id="0" name=""/>
        <dsp:cNvSpPr/>
      </dsp:nvSpPr>
      <dsp:spPr>
        <a:xfrm>
          <a:off x="0" y="3785123"/>
          <a:ext cx="4780416" cy="67158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err="1"/>
            <a:t>Aile</a:t>
          </a:r>
          <a:endParaRPr lang="en-US" sz="2800" kern="1200" dirty="0"/>
        </a:p>
      </dsp:txBody>
      <dsp:txXfrm>
        <a:off x="32784" y="3817907"/>
        <a:ext cx="4714848" cy="606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9879A-6F84-2849-A2E1-0627CAE91D5A}">
      <dsp:nvSpPr>
        <dsp:cNvPr id="0" name=""/>
        <dsp:cNvSpPr/>
      </dsp:nvSpPr>
      <dsp:spPr>
        <a:xfrm>
          <a:off x="0" y="71800"/>
          <a:ext cx="5077071" cy="14987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Sosyal hareketlilik, bir toplumdaki sosyal tabakalar içinde ya da arasında yer değiştirmek suretiyle bireylerin statülerinde meydana gelen değişmeleri ifade eder. </a:t>
          </a:r>
          <a:endParaRPr lang="en-US" sz="2100" kern="1200"/>
        </a:p>
      </dsp:txBody>
      <dsp:txXfrm>
        <a:off x="73164" y="144964"/>
        <a:ext cx="4930743" cy="1352442"/>
      </dsp:txXfrm>
    </dsp:sp>
    <dsp:sp modelId="{3EE4341F-FC2F-EE48-BAEC-44108E8B6A01}">
      <dsp:nvSpPr>
        <dsp:cNvPr id="0" name=""/>
        <dsp:cNvSpPr/>
      </dsp:nvSpPr>
      <dsp:spPr>
        <a:xfrm>
          <a:off x="0" y="1631050"/>
          <a:ext cx="5077071" cy="149877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Yatay hareketlilik: Bireyin aynı sosyal tabakada kalmak koşuluyla bir statüden eşdeğer bir başka statüye geçmesini ifade eder. </a:t>
          </a:r>
          <a:endParaRPr lang="en-US" sz="2100" kern="1200"/>
        </a:p>
      </dsp:txBody>
      <dsp:txXfrm>
        <a:off x="73164" y="1704214"/>
        <a:ext cx="4930743" cy="1352442"/>
      </dsp:txXfrm>
    </dsp:sp>
    <dsp:sp modelId="{2597E4ED-CB98-7843-963B-151335812CF4}">
      <dsp:nvSpPr>
        <dsp:cNvPr id="0" name=""/>
        <dsp:cNvSpPr/>
      </dsp:nvSpPr>
      <dsp:spPr>
        <a:xfrm>
          <a:off x="0" y="3190300"/>
          <a:ext cx="5077071" cy="149877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Dikey hareketlilik: bireyin bir sosyal tabakadan başka bir sosyal tabakaya geçmesini ifade eder. </a:t>
          </a:r>
          <a:endParaRPr lang="en-US" sz="2100" kern="1200"/>
        </a:p>
      </dsp:txBody>
      <dsp:txXfrm>
        <a:off x="73164" y="3263464"/>
        <a:ext cx="4930743" cy="13524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00779-EE3F-BF4F-B66E-8EA99717773E}">
      <dsp:nvSpPr>
        <dsp:cNvPr id="0" name=""/>
        <dsp:cNvSpPr/>
      </dsp:nvSpPr>
      <dsp:spPr>
        <a:xfrm>
          <a:off x="0" y="258235"/>
          <a:ext cx="5077071" cy="190943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tr-TR" sz="4800" kern="1200" dirty="0"/>
            <a:t>Sosyal Kontrol Araçları</a:t>
          </a:r>
          <a:endParaRPr lang="en-US" sz="4800" kern="1200" dirty="0"/>
        </a:p>
      </dsp:txBody>
      <dsp:txXfrm>
        <a:off x="93211" y="351446"/>
        <a:ext cx="4890649" cy="1723017"/>
      </dsp:txXfrm>
    </dsp:sp>
    <dsp:sp modelId="{53CB3CEA-CA0E-1F4D-9F6C-F3EF39B389DB}">
      <dsp:nvSpPr>
        <dsp:cNvPr id="0" name=""/>
        <dsp:cNvSpPr/>
      </dsp:nvSpPr>
      <dsp:spPr>
        <a:xfrm>
          <a:off x="0" y="2167675"/>
          <a:ext cx="5077071" cy="233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197" tIns="60960" rIns="341376" bIns="60960" numCol="1" spcCol="1270" anchor="t" anchorCtr="0">
          <a:noAutofit/>
        </a:bodyPr>
        <a:lstStyle/>
        <a:p>
          <a:pPr marL="285750" lvl="1" indent="-285750" algn="l" defTabSz="1644650">
            <a:lnSpc>
              <a:spcPct val="90000"/>
            </a:lnSpc>
            <a:spcBef>
              <a:spcPct val="0"/>
            </a:spcBef>
            <a:spcAft>
              <a:spcPct val="20000"/>
            </a:spcAft>
            <a:buChar char="•"/>
          </a:pPr>
          <a:r>
            <a:rPr lang="tr-TR" sz="3700" kern="1200" dirty="0"/>
            <a:t>Yazılı kurallar (yasalar) </a:t>
          </a:r>
          <a:endParaRPr lang="en-US" sz="3700" kern="1200" dirty="0"/>
        </a:p>
        <a:p>
          <a:pPr marL="285750" lvl="1" indent="-285750" algn="l" defTabSz="1644650">
            <a:lnSpc>
              <a:spcPct val="90000"/>
            </a:lnSpc>
            <a:spcBef>
              <a:spcPct val="0"/>
            </a:spcBef>
            <a:spcAft>
              <a:spcPct val="20000"/>
            </a:spcAft>
            <a:buChar char="•"/>
          </a:pPr>
          <a:r>
            <a:rPr lang="tr-TR" sz="3700" kern="1200" dirty="0"/>
            <a:t>Yazılı olmayan kurallar (gelenekler, değerler, normlar).</a:t>
          </a:r>
          <a:endParaRPr lang="en-US" sz="3700" kern="1200" dirty="0"/>
        </a:p>
      </dsp:txBody>
      <dsp:txXfrm>
        <a:off x="0" y="2167675"/>
        <a:ext cx="5077071" cy="23349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7AA74D-1504-BA44-B9DE-FE6B1865A92A}">
      <dsp:nvSpPr>
        <dsp:cNvPr id="0" name=""/>
        <dsp:cNvSpPr/>
      </dsp:nvSpPr>
      <dsp:spPr>
        <a:xfrm>
          <a:off x="0" y="69841"/>
          <a:ext cx="5117960" cy="20592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Eğitim, bir toplumda aynı zamanda bir toplumsal kontrol mekanizması olarak iş görür. Eğitim istendik davranış kazandırma süreci olarak tanımlandığında, bu süreçte onaylanan davranışlar değişik biçimlerde pekiştirilebilir veya cezalandırılabilir. </a:t>
          </a:r>
          <a:endParaRPr lang="en-US" sz="2000" kern="1200"/>
        </a:p>
      </dsp:txBody>
      <dsp:txXfrm>
        <a:off x="100522" y="170363"/>
        <a:ext cx="4916916" cy="1858156"/>
      </dsp:txXfrm>
    </dsp:sp>
    <dsp:sp modelId="{E787F90C-A620-0F42-A722-F70E94B91FE2}">
      <dsp:nvSpPr>
        <dsp:cNvPr id="0" name=""/>
        <dsp:cNvSpPr/>
      </dsp:nvSpPr>
      <dsp:spPr>
        <a:xfrm>
          <a:off x="0" y="2186641"/>
          <a:ext cx="5117960" cy="20592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Günümüzde insan davranışının kontrolünde dışsal mekanizmalardan çok içsel mekanizmalara  önem verilir.</a:t>
          </a:r>
          <a:endParaRPr lang="en-US" sz="2000" kern="1200"/>
        </a:p>
      </dsp:txBody>
      <dsp:txXfrm>
        <a:off x="100522" y="2287163"/>
        <a:ext cx="4916916" cy="18581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009B3-8637-E149-A624-C5C39206BE27}">
      <dsp:nvSpPr>
        <dsp:cNvPr id="0" name=""/>
        <dsp:cNvSpPr/>
      </dsp:nvSpPr>
      <dsp:spPr>
        <a:xfrm>
          <a:off x="0" y="3265066"/>
          <a:ext cx="5586447" cy="214223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tr-TR" sz="2400" kern="1200"/>
            <a:t>Sosyolojide değişme konusu ayrıntılı olarak ele alınır ve bazı teorilerle açıklanır. Bu teorilerin bazılarına göre maddi ögelerdeki değişme daha hızlı, manevi ögelerdeki değişmeler ise daha yavaştır. </a:t>
          </a:r>
          <a:endParaRPr lang="en-US" sz="2400" kern="1200"/>
        </a:p>
      </dsp:txBody>
      <dsp:txXfrm>
        <a:off x="0" y="3265066"/>
        <a:ext cx="5586447" cy="2142237"/>
      </dsp:txXfrm>
    </dsp:sp>
    <dsp:sp modelId="{B8D11516-4D42-3F45-9CBA-309AB21AD5DF}">
      <dsp:nvSpPr>
        <dsp:cNvPr id="0" name=""/>
        <dsp:cNvSpPr/>
      </dsp:nvSpPr>
      <dsp:spPr>
        <a:xfrm rot="10800000">
          <a:off x="0" y="2439"/>
          <a:ext cx="5586447" cy="3294760"/>
        </a:xfrm>
        <a:prstGeom prst="upArrowCallou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tr-TR" sz="2400" kern="1200"/>
            <a:t>Sosyal Değişme, toplumsal yapı ve davranışlarla sosyal kültürün maddi ve manevi ögelerindeki değişmeleri kapsar. </a:t>
          </a:r>
          <a:endParaRPr lang="en-US" sz="2400" kern="1200"/>
        </a:p>
      </dsp:txBody>
      <dsp:txXfrm rot="10800000">
        <a:off x="0" y="2439"/>
        <a:ext cx="5586447" cy="21408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BBA87-6F42-014D-83C6-0112BD10EE3B}">
      <dsp:nvSpPr>
        <dsp:cNvPr id="0" name=""/>
        <dsp:cNvSpPr/>
      </dsp:nvSpPr>
      <dsp:spPr>
        <a:xfrm rot="5400000">
          <a:off x="1548059" y="755772"/>
          <a:ext cx="3808696" cy="3249325"/>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tr-TR" sz="2000" kern="1200"/>
            <a:t>Öğretmenin rolü «öğrenmeyi öğretmek» olarak tanımlanmaktadır.  </a:t>
          </a:r>
          <a:endParaRPr lang="en-US" sz="2000" kern="1200"/>
        </a:p>
        <a:p>
          <a:pPr marL="228600" lvl="1" indent="-228600" algn="l" defTabSz="889000">
            <a:lnSpc>
              <a:spcPct val="90000"/>
            </a:lnSpc>
            <a:spcBef>
              <a:spcPct val="0"/>
            </a:spcBef>
            <a:spcAft>
              <a:spcPct val="15000"/>
            </a:spcAft>
            <a:buChar char="•"/>
          </a:pPr>
          <a:r>
            <a:rPr lang="tr-TR" sz="2000" kern="1200"/>
            <a:t>Okullardaki öğrenme-öğretme sürecinin muhatabı sadece öğrenciler olmayıp okullar ve öğretmenler, kendilerini sürekli yeniden üretmek, değişmelere, yeniliklere hızlı uyum sağlamak durumundadır. </a:t>
          </a:r>
          <a:endParaRPr lang="en-US" sz="2000" kern="1200"/>
        </a:p>
      </dsp:txBody>
      <dsp:txXfrm rot="-5400000">
        <a:off x="1827745" y="634706"/>
        <a:ext cx="3090706" cy="3491458"/>
      </dsp:txXfrm>
    </dsp:sp>
    <dsp:sp modelId="{0BD97DE7-7F0B-5142-9296-C7B2EAA5B4C2}">
      <dsp:nvSpPr>
        <dsp:cNvPr id="0" name=""/>
        <dsp:cNvSpPr/>
      </dsp:nvSpPr>
      <dsp:spPr>
        <a:xfrm>
          <a:off x="0" y="0"/>
          <a:ext cx="1827745" cy="476087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tr-TR" sz="2800" kern="1200"/>
            <a:t>Sosyal Değişme Sürecinde Öğrenme  </a:t>
          </a:r>
          <a:endParaRPr lang="en-US" sz="2800" kern="1200"/>
        </a:p>
      </dsp:txBody>
      <dsp:txXfrm>
        <a:off x="89223" y="89223"/>
        <a:ext cx="1649299" cy="45824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D8DA09-517E-4B36-A1BD-715B2D1C63B9}">
      <dsp:nvSpPr>
        <dsp:cNvPr id="0" name=""/>
        <dsp:cNvSpPr/>
      </dsp:nvSpPr>
      <dsp:spPr>
        <a:xfrm>
          <a:off x="0" y="719"/>
          <a:ext cx="6588691" cy="168437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D8C713-D39D-480A-B3D1-F26BE6EE62EB}">
      <dsp:nvSpPr>
        <dsp:cNvPr id="0" name=""/>
        <dsp:cNvSpPr/>
      </dsp:nvSpPr>
      <dsp:spPr>
        <a:xfrm>
          <a:off x="509522" y="379703"/>
          <a:ext cx="926404" cy="9264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FEDE2E-30C3-484D-8D41-3237EC19CD37}">
      <dsp:nvSpPr>
        <dsp:cNvPr id="0" name=""/>
        <dsp:cNvSpPr/>
      </dsp:nvSpPr>
      <dsp:spPr>
        <a:xfrm>
          <a:off x="1945450" y="719"/>
          <a:ext cx="4643240"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889000">
            <a:lnSpc>
              <a:spcPct val="90000"/>
            </a:lnSpc>
            <a:spcBef>
              <a:spcPct val="0"/>
            </a:spcBef>
            <a:spcAft>
              <a:spcPct val="35000"/>
            </a:spcAft>
            <a:buNone/>
          </a:pPr>
          <a:r>
            <a:rPr lang="tr-TR" sz="2000" kern="1200"/>
            <a:t>Teknolojik Değişmeler ve Okul</a:t>
          </a:r>
          <a:endParaRPr lang="en-US" sz="2000" kern="1200"/>
        </a:p>
      </dsp:txBody>
      <dsp:txXfrm>
        <a:off x="1945450" y="719"/>
        <a:ext cx="4643240" cy="1684372"/>
      </dsp:txXfrm>
    </dsp:sp>
    <dsp:sp modelId="{733FB6F4-0ED3-4AE6-8E4F-3DDA528C7EFD}">
      <dsp:nvSpPr>
        <dsp:cNvPr id="0" name=""/>
        <dsp:cNvSpPr/>
      </dsp:nvSpPr>
      <dsp:spPr>
        <a:xfrm>
          <a:off x="0" y="2106185"/>
          <a:ext cx="6588691" cy="168437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EF2271-E01F-4085-BE77-FE3A3998C45B}">
      <dsp:nvSpPr>
        <dsp:cNvPr id="0" name=""/>
        <dsp:cNvSpPr/>
      </dsp:nvSpPr>
      <dsp:spPr>
        <a:xfrm>
          <a:off x="509522" y="2485169"/>
          <a:ext cx="926404" cy="9264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EBE592-1FE9-4C3E-82A3-02E3B700F333}">
      <dsp:nvSpPr>
        <dsp:cNvPr id="0" name=""/>
        <dsp:cNvSpPr/>
      </dsp:nvSpPr>
      <dsp:spPr>
        <a:xfrm>
          <a:off x="1945450" y="2106185"/>
          <a:ext cx="4643240"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889000">
            <a:lnSpc>
              <a:spcPct val="90000"/>
            </a:lnSpc>
            <a:spcBef>
              <a:spcPct val="0"/>
            </a:spcBef>
            <a:spcAft>
              <a:spcPct val="35000"/>
            </a:spcAft>
            <a:buNone/>
          </a:pPr>
          <a:r>
            <a:rPr lang="tr-TR" sz="2000" kern="1200"/>
            <a:t>Gelişen bilgi ve öğrenme teknolojileri, okul eğitimine yeni boyutlar getirmekte, eğitim bilgi teknolojilerine bağlı olarak yeni tartışmalar gündeme gelmektedir.</a:t>
          </a:r>
          <a:endParaRPr lang="en-US" sz="2000" kern="1200"/>
        </a:p>
      </dsp:txBody>
      <dsp:txXfrm>
        <a:off x="1945450" y="2106185"/>
        <a:ext cx="4643240" cy="1684372"/>
      </dsp:txXfrm>
    </dsp:sp>
    <dsp:sp modelId="{D90ADDF4-B2BA-426A-A249-36E130A9691E}">
      <dsp:nvSpPr>
        <dsp:cNvPr id="0" name=""/>
        <dsp:cNvSpPr/>
      </dsp:nvSpPr>
      <dsp:spPr>
        <a:xfrm>
          <a:off x="0" y="4211650"/>
          <a:ext cx="6588691" cy="168437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54529A-9649-42DF-8E8A-450947BA011A}">
      <dsp:nvSpPr>
        <dsp:cNvPr id="0" name=""/>
        <dsp:cNvSpPr/>
      </dsp:nvSpPr>
      <dsp:spPr>
        <a:xfrm>
          <a:off x="509522" y="4590634"/>
          <a:ext cx="926404" cy="9264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05F7D8-0BC3-4740-AFB0-06DE23C2515D}">
      <dsp:nvSpPr>
        <dsp:cNvPr id="0" name=""/>
        <dsp:cNvSpPr/>
      </dsp:nvSpPr>
      <dsp:spPr>
        <a:xfrm>
          <a:off x="1945450" y="4211650"/>
          <a:ext cx="4643240"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889000">
            <a:lnSpc>
              <a:spcPct val="90000"/>
            </a:lnSpc>
            <a:spcBef>
              <a:spcPct val="0"/>
            </a:spcBef>
            <a:spcAft>
              <a:spcPct val="35000"/>
            </a:spcAft>
            <a:buNone/>
          </a:pPr>
          <a:r>
            <a:rPr lang="tr-TR" sz="2000" kern="1200"/>
            <a:t>Toplumsal hayatın çeşitli alanlarında giderek yaygınlaşan teknoloji kullanımı, okul yönetimi ve öğrenme sürecinde de yaygın olarak kullanılmaktadır.</a:t>
          </a:r>
          <a:endParaRPr lang="en-US" sz="2000" kern="1200"/>
        </a:p>
      </dsp:txBody>
      <dsp:txXfrm>
        <a:off x="1945450" y="4211650"/>
        <a:ext cx="4643240" cy="168437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71E153-6506-7B42-B98E-0444EE2BE884}"/>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9A16241-DE25-044F-A730-DFCF602149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BA9FB6D-4E00-914E-A302-A986A63E11E4}"/>
              </a:ext>
            </a:extLst>
          </p:cNvPr>
          <p:cNvSpPr>
            <a:spLocks noGrp="1"/>
          </p:cNvSpPr>
          <p:nvPr>
            <p:ph type="dt" sz="half" idx="10"/>
          </p:nvPr>
        </p:nvSpPr>
        <p:spPr/>
        <p:txBody>
          <a:bodyPr/>
          <a:lstStyle/>
          <a:p>
            <a:fld id="{8F7E650E-B4EC-0440-85C0-CA4EF5AB2F41}" type="datetimeFigureOut">
              <a:rPr lang="tr-TR" smtClean="0"/>
              <a:t>26.10.2020</a:t>
            </a:fld>
            <a:endParaRPr lang="tr-TR"/>
          </a:p>
        </p:txBody>
      </p:sp>
      <p:sp>
        <p:nvSpPr>
          <p:cNvPr id="5" name="Alt Bilgi Yer Tutucusu 4">
            <a:extLst>
              <a:ext uri="{FF2B5EF4-FFF2-40B4-BE49-F238E27FC236}">
                <a16:creationId xmlns:a16="http://schemas.microsoft.com/office/drawing/2014/main" id="{A4A647F0-2C10-4E43-8C29-04578DE1267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8B85623-0912-554E-AE8E-8EB0342F34D2}"/>
              </a:ext>
            </a:extLst>
          </p:cNvPr>
          <p:cNvSpPr>
            <a:spLocks noGrp="1"/>
          </p:cNvSpPr>
          <p:nvPr>
            <p:ph type="sldNum" sz="quarter" idx="12"/>
          </p:nvPr>
        </p:nvSpPr>
        <p:spPr/>
        <p:txBody>
          <a:bodyPr/>
          <a:lstStyle/>
          <a:p>
            <a:fld id="{11AE15D8-A98B-D34A-8382-E68C08F64200}" type="slidenum">
              <a:rPr lang="tr-TR" smtClean="0"/>
              <a:t>‹#›</a:t>
            </a:fld>
            <a:endParaRPr lang="tr-TR"/>
          </a:p>
        </p:txBody>
      </p:sp>
    </p:spTree>
    <p:extLst>
      <p:ext uri="{BB962C8B-B14F-4D97-AF65-F5344CB8AC3E}">
        <p14:creationId xmlns:p14="http://schemas.microsoft.com/office/powerpoint/2010/main" val="3236498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E2574D-719C-F84C-A87F-5BD45F0EC2F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8044185-094E-E049-8600-8DCB6538B76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214BC95-E3DC-BC4F-959F-08C4CDFAECE1}"/>
              </a:ext>
            </a:extLst>
          </p:cNvPr>
          <p:cNvSpPr>
            <a:spLocks noGrp="1"/>
          </p:cNvSpPr>
          <p:nvPr>
            <p:ph type="dt" sz="half" idx="10"/>
          </p:nvPr>
        </p:nvSpPr>
        <p:spPr/>
        <p:txBody>
          <a:bodyPr/>
          <a:lstStyle/>
          <a:p>
            <a:fld id="{8F7E650E-B4EC-0440-85C0-CA4EF5AB2F41}" type="datetimeFigureOut">
              <a:rPr lang="tr-TR" smtClean="0"/>
              <a:t>26.10.2020</a:t>
            </a:fld>
            <a:endParaRPr lang="tr-TR"/>
          </a:p>
        </p:txBody>
      </p:sp>
      <p:sp>
        <p:nvSpPr>
          <p:cNvPr id="5" name="Alt Bilgi Yer Tutucusu 4">
            <a:extLst>
              <a:ext uri="{FF2B5EF4-FFF2-40B4-BE49-F238E27FC236}">
                <a16:creationId xmlns:a16="http://schemas.microsoft.com/office/drawing/2014/main" id="{F5AEBF0E-5A30-B84B-B658-258991B79EB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281C6D1-F7EE-7143-A155-C16F35EE945A}"/>
              </a:ext>
            </a:extLst>
          </p:cNvPr>
          <p:cNvSpPr>
            <a:spLocks noGrp="1"/>
          </p:cNvSpPr>
          <p:nvPr>
            <p:ph type="sldNum" sz="quarter" idx="12"/>
          </p:nvPr>
        </p:nvSpPr>
        <p:spPr/>
        <p:txBody>
          <a:bodyPr/>
          <a:lstStyle/>
          <a:p>
            <a:fld id="{11AE15D8-A98B-D34A-8382-E68C08F64200}" type="slidenum">
              <a:rPr lang="tr-TR" smtClean="0"/>
              <a:t>‹#›</a:t>
            </a:fld>
            <a:endParaRPr lang="tr-TR"/>
          </a:p>
        </p:txBody>
      </p:sp>
    </p:spTree>
    <p:extLst>
      <p:ext uri="{BB962C8B-B14F-4D97-AF65-F5344CB8AC3E}">
        <p14:creationId xmlns:p14="http://schemas.microsoft.com/office/powerpoint/2010/main" val="4224065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ED2C49-487B-E44F-8A7A-81C446F7335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2E635CEB-35BD-3D4C-97DB-B229553ED3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C63F9951-81E2-CD45-B0D0-3C41179302BC}"/>
              </a:ext>
            </a:extLst>
          </p:cNvPr>
          <p:cNvSpPr>
            <a:spLocks noGrp="1"/>
          </p:cNvSpPr>
          <p:nvPr>
            <p:ph type="dt" sz="half" idx="10"/>
          </p:nvPr>
        </p:nvSpPr>
        <p:spPr/>
        <p:txBody>
          <a:bodyPr/>
          <a:lstStyle/>
          <a:p>
            <a:fld id="{8F7E650E-B4EC-0440-85C0-CA4EF5AB2F41}" type="datetimeFigureOut">
              <a:rPr lang="tr-TR" smtClean="0"/>
              <a:t>26.10.2020</a:t>
            </a:fld>
            <a:endParaRPr lang="tr-TR"/>
          </a:p>
        </p:txBody>
      </p:sp>
      <p:sp>
        <p:nvSpPr>
          <p:cNvPr id="5" name="Alt Bilgi Yer Tutucusu 4">
            <a:extLst>
              <a:ext uri="{FF2B5EF4-FFF2-40B4-BE49-F238E27FC236}">
                <a16:creationId xmlns:a16="http://schemas.microsoft.com/office/drawing/2014/main" id="{EFFC56AC-46C3-2A45-AC07-5A1BB5EE58B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BDCAA22-75CE-B446-82E4-110CDCE683D3}"/>
              </a:ext>
            </a:extLst>
          </p:cNvPr>
          <p:cNvSpPr>
            <a:spLocks noGrp="1"/>
          </p:cNvSpPr>
          <p:nvPr>
            <p:ph type="sldNum" sz="quarter" idx="12"/>
          </p:nvPr>
        </p:nvSpPr>
        <p:spPr/>
        <p:txBody>
          <a:bodyPr/>
          <a:lstStyle/>
          <a:p>
            <a:fld id="{11AE15D8-A98B-D34A-8382-E68C08F64200}" type="slidenum">
              <a:rPr lang="tr-TR" smtClean="0"/>
              <a:t>‹#›</a:t>
            </a:fld>
            <a:endParaRPr lang="tr-TR"/>
          </a:p>
        </p:txBody>
      </p:sp>
    </p:spTree>
    <p:extLst>
      <p:ext uri="{BB962C8B-B14F-4D97-AF65-F5344CB8AC3E}">
        <p14:creationId xmlns:p14="http://schemas.microsoft.com/office/powerpoint/2010/main" val="1663387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41ECE46-C30B-2B42-8BD8-20C270AF8E9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7387644-6788-3C45-957B-A4C239ACA740}"/>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F1991779-30FA-3049-9E98-83E478380A59}"/>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184999CC-B30C-AB4B-9DC4-8C3D5DB2A5C7}"/>
              </a:ext>
            </a:extLst>
          </p:cNvPr>
          <p:cNvSpPr>
            <a:spLocks noGrp="1"/>
          </p:cNvSpPr>
          <p:nvPr>
            <p:ph type="dt" sz="half" idx="10"/>
          </p:nvPr>
        </p:nvSpPr>
        <p:spPr/>
        <p:txBody>
          <a:bodyPr/>
          <a:lstStyle/>
          <a:p>
            <a:fld id="{8F7E650E-B4EC-0440-85C0-CA4EF5AB2F41}" type="datetimeFigureOut">
              <a:rPr lang="tr-TR" smtClean="0"/>
              <a:t>26.10.2020</a:t>
            </a:fld>
            <a:endParaRPr lang="tr-TR"/>
          </a:p>
        </p:txBody>
      </p:sp>
      <p:sp>
        <p:nvSpPr>
          <p:cNvPr id="6" name="Alt Bilgi Yer Tutucusu 5">
            <a:extLst>
              <a:ext uri="{FF2B5EF4-FFF2-40B4-BE49-F238E27FC236}">
                <a16:creationId xmlns:a16="http://schemas.microsoft.com/office/drawing/2014/main" id="{19ADC2F9-4578-F34C-93AE-23AC9C63913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70B99FB-593A-C247-B1A4-3968CDCD5750}"/>
              </a:ext>
            </a:extLst>
          </p:cNvPr>
          <p:cNvSpPr>
            <a:spLocks noGrp="1"/>
          </p:cNvSpPr>
          <p:nvPr>
            <p:ph type="sldNum" sz="quarter" idx="12"/>
          </p:nvPr>
        </p:nvSpPr>
        <p:spPr/>
        <p:txBody>
          <a:bodyPr/>
          <a:lstStyle/>
          <a:p>
            <a:fld id="{11AE15D8-A98B-D34A-8382-E68C08F64200}" type="slidenum">
              <a:rPr lang="tr-TR" smtClean="0"/>
              <a:t>‹#›</a:t>
            </a:fld>
            <a:endParaRPr lang="tr-TR"/>
          </a:p>
        </p:txBody>
      </p:sp>
    </p:spTree>
    <p:extLst>
      <p:ext uri="{BB962C8B-B14F-4D97-AF65-F5344CB8AC3E}">
        <p14:creationId xmlns:p14="http://schemas.microsoft.com/office/powerpoint/2010/main" val="2596108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E3B8A0-62F1-5941-9A20-6C110C7337F0}"/>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056EC37-380B-CC4C-B867-8C4D9AD664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EDC34B6D-14D6-0146-B4A5-DA4F31CB7F8D}"/>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AF3FB27E-AEA6-3F44-9D45-1109857D68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ED071DA1-4699-E64C-B5EC-7F3F7145C24E}"/>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BE1C833E-C06C-014D-9707-10ED0107140E}"/>
              </a:ext>
            </a:extLst>
          </p:cNvPr>
          <p:cNvSpPr>
            <a:spLocks noGrp="1"/>
          </p:cNvSpPr>
          <p:nvPr>
            <p:ph type="dt" sz="half" idx="10"/>
          </p:nvPr>
        </p:nvSpPr>
        <p:spPr/>
        <p:txBody>
          <a:bodyPr/>
          <a:lstStyle/>
          <a:p>
            <a:fld id="{8F7E650E-B4EC-0440-85C0-CA4EF5AB2F41}" type="datetimeFigureOut">
              <a:rPr lang="tr-TR" smtClean="0"/>
              <a:t>26.10.2020</a:t>
            </a:fld>
            <a:endParaRPr lang="tr-TR"/>
          </a:p>
        </p:txBody>
      </p:sp>
      <p:sp>
        <p:nvSpPr>
          <p:cNvPr id="8" name="Alt Bilgi Yer Tutucusu 7">
            <a:extLst>
              <a:ext uri="{FF2B5EF4-FFF2-40B4-BE49-F238E27FC236}">
                <a16:creationId xmlns:a16="http://schemas.microsoft.com/office/drawing/2014/main" id="{11B6BACF-FABA-A141-8644-C72EA05CDA38}"/>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ED0B4886-6403-1A4F-BF95-76D458FB3354}"/>
              </a:ext>
            </a:extLst>
          </p:cNvPr>
          <p:cNvSpPr>
            <a:spLocks noGrp="1"/>
          </p:cNvSpPr>
          <p:nvPr>
            <p:ph type="sldNum" sz="quarter" idx="12"/>
          </p:nvPr>
        </p:nvSpPr>
        <p:spPr/>
        <p:txBody>
          <a:bodyPr/>
          <a:lstStyle/>
          <a:p>
            <a:fld id="{11AE15D8-A98B-D34A-8382-E68C08F64200}" type="slidenum">
              <a:rPr lang="tr-TR" smtClean="0"/>
              <a:t>‹#›</a:t>
            </a:fld>
            <a:endParaRPr lang="tr-TR"/>
          </a:p>
        </p:txBody>
      </p:sp>
    </p:spTree>
    <p:extLst>
      <p:ext uri="{BB962C8B-B14F-4D97-AF65-F5344CB8AC3E}">
        <p14:creationId xmlns:p14="http://schemas.microsoft.com/office/powerpoint/2010/main" val="1813513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0543B4-CDE1-A442-AE32-E928E0FF372A}"/>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1A2E1FB-3C4E-A242-9232-ED4F8A101514}"/>
              </a:ext>
            </a:extLst>
          </p:cNvPr>
          <p:cNvSpPr>
            <a:spLocks noGrp="1"/>
          </p:cNvSpPr>
          <p:nvPr>
            <p:ph type="dt" sz="half" idx="10"/>
          </p:nvPr>
        </p:nvSpPr>
        <p:spPr/>
        <p:txBody>
          <a:bodyPr/>
          <a:lstStyle/>
          <a:p>
            <a:fld id="{8F7E650E-B4EC-0440-85C0-CA4EF5AB2F41}" type="datetimeFigureOut">
              <a:rPr lang="tr-TR" smtClean="0"/>
              <a:t>26.10.2020</a:t>
            </a:fld>
            <a:endParaRPr lang="tr-TR"/>
          </a:p>
        </p:txBody>
      </p:sp>
      <p:sp>
        <p:nvSpPr>
          <p:cNvPr id="4" name="Alt Bilgi Yer Tutucusu 3">
            <a:extLst>
              <a:ext uri="{FF2B5EF4-FFF2-40B4-BE49-F238E27FC236}">
                <a16:creationId xmlns:a16="http://schemas.microsoft.com/office/drawing/2014/main" id="{4E5E2AD6-EC6C-B143-BAE7-E1BD27DB2BDB}"/>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DA8ABC4D-04B1-8D42-9C2D-EACA64B35CDF}"/>
              </a:ext>
            </a:extLst>
          </p:cNvPr>
          <p:cNvSpPr>
            <a:spLocks noGrp="1"/>
          </p:cNvSpPr>
          <p:nvPr>
            <p:ph type="sldNum" sz="quarter" idx="12"/>
          </p:nvPr>
        </p:nvSpPr>
        <p:spPr/>
        <p:txBody>
          <a:bodyPr/>
          <a:lstStyle/>
          <a:p>
            <a:fld id="{11AE15D8-A98B-D34A-8382-E68C08F64200}" type="slidenum">
              <a:rPr lang="tr-TR" smtClean="0"/>
              <a:t>‹#›</a:t>
            </a:fld>
            <a:endParaRPr lang="tr-TR"/>
          </a:p>
        </p:txBody>
      </p:sp>
    </p:spTree>
    <p:extLst>
      <p:ext uri="{BB962C8B-B14F-4D97-AF65-F5344CB8AC3E}">
        <p14:creationId xmlns:p14="http://schemas.microsoft.com/office/powerpoint/2010/main" val="3661800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0F33DAE-C892-834C-8B0D-23DEB1916025}"/>
              </a:ext>
            </a:extLst>
          </p:cNvPr>
          <p:cNvSpPr>
            <a:spLocks noGrp="1"/>
          </p:cNvSpPr>
          <p:nvPr>
            <p:ph type="dt" sz="half" idx="10"/>
          </p:nvPr>
        </p:nvSpPr>
        <p:spPr/>
        <p:txBody>
          <a:bodyPr/>
          <a:lstStyle/>
          <a:p>
            <a:fld id="{8F7E650E-B4EC-0440-85C0-CA4EF5AB2F41}" type="datetimeFigureOut">
              <a:rPr lang="tr-TR" smtClean="0"/>
              <a:t>26.10.2020</a:t>
            </a:fld>
            <a:endParaRPr lang="tr-TR"/>
          </a:p>
        </p:txBody>
      </p:sp>
      <p:sp>
        <p:nvSpPr>
          <p:cNvPr id="3" name="Alt Bilgi Yer Tutucusu 2">
            <a:extLst>
              <a:ext uri="{FF2B5EF4-FFF2-40B4-BE49-F238E27FC236}">
                <a16:creationId xmlns:a16="http://schemas.microsoft.com/office/drawing/2014/main" id="{89976DAD-2BCC-4741-8C4B-81097EE0984D}"/>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7D328F10-A59D-474D-AADD-177AE0841324}"/>
              </a:ext>
            </a:extLst>
          </p:cNvPr>
          <p:cNvSpPr>
            <a:spLocks noGrp="1"/>
          </p:cNvSpPr>
          <p:nvPr>
            <p:ph type="sldNum" sz="quarter" idx="12"/>
          </p:nvPr>
        </p:nvSpPr>
        <p:spPr/>
        <p:txBody>
          <a:bodyPr/>
          <a:lstStyle/>
          <a:p>
            <a:fld id="{11AE15D8-A98B-D34A-8382-E68C08F64200}" type="slidenum">
              <a:rPr lang="tr-TR" smtClean="0"/>
              <a:t>‹#›</a:t>
            </a:fld>
            <a:endParaRPr lang="tr-TR"/>
          </a:p>
        </p:txBody>
      </p:sp>
    </p:spTree>
    <p:extLst>
      <p:ext uri="{BB962C8B-B14F-4D97-AF65-F5344CB8AC3E}">
        <p14:creationId xmlns:p14="http://schemas.microsoft.com/office/powerpoint/2010/main" val="2695887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18E893-8ED2-CB4B-A3BF-82B4ECC53C0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75E6301-00A5-2846-B54C-64DFE7DB00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FF3E42D9-F976-B249-86A9-220EBBDFBF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5F520D9-584B-2F40-B923-5C67F01608AB}"/>
              </a:ext>
            </a:extLst>
          </p:cNvPr>
          <p:cNvSpPr>
            <a:spLocks noGrp="1"/>
          </p:cNvSpPr>
          <p:nvPr>
            <p:ph type="dt" sz="half" idx="10"/>
          </p:nvPr>
        </p:nvSpPr>
        <p:spPr/>
        <p:txBody>
          <a:bodyPr/>
          <a:lstStyle/>
          <a:p>
            <a:fld id="{8F7E650E-B4EC-0440-85C0-CA4EF5AB2F41}" type="datetimeFigureOut">
              <a:rPr lang="tr-TR" smtClean="0"/>
              <a:t>26.10.2020</a:t>
            </a:fld>
            <a:endParaRPr lang="tr-TR"/>
          </a:p>
        </p:txBody>
      </p:sp>
      <p:sp>
        <p:nvSpPr>
          <p:cNvPr id="6" name="Alt Bilgi Yer Tutucusu 5">
            <a:extLst>
              <a:ext uri="{FF2B5EF4-FFF2-40B4-BE49-F238E27FC236}">
                <a16:creationId xmlns:a16="http://schemas.microsoft.com/office/drawing/2014/main" id="{B61C01D1-73AA-134D-B712-BDFBAB53F83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1544188-5F02-A249-990A-336B9410E095}"/>
              </a:ext>
            </a:extLst>
          </p:cNvPr>
          <p:cNvSpPr>
            <a:spLocks noGrp="1"/>
          </p:cNvSpPr>
          <p:nvPr>
            <p:ph type="sldNum" sz="quarter" idx="12"/>
          </p:nvPr>
        </p:nvSpPr>
        <p:spPr/>
        <p:txBody>
          <a:bodyPr/>
          <a:lstStyle/>
          <a:p>
            <a:fld id="{11AE15D8-A98B-D34A-8382-E68C08F64200}" type="slidenum">
              <a:rPr lang="tr-TR" smtClean="0"/>
              <a:t>‹#›</a:t>
            </a:fld>
            <a:endParaRPr lang="tr-TR"/>
          </a:p>
        </p:txBody>
      </p:sp>
    </p:spTree>
    <p:extLst>
      <p:ext uri="{BB962C8B-B14F-4D97-AF65-F5344CB8AC3E}">
        <p14:creationId xmlns:p14="http://schemas.microsoft.com/office/powerpoint/2010/main" val="4086175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7CB867-C6A2-3646-AFAB-E4FA6478112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4CB81AE0-669E-6C4A-90A8-C42789BFD4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BEC4DB5-005E-2243-93FE-A880662D23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3F126A3-B041-C349-ACF4-473B22C16CA8}"/>
              </a:ext>
            </a:extLst>
          </p:cNvPr>
          <p:cNvSpPr>
            <a:spLocks noGrp="1"/>
          </p:cNvSpPr>
          <p:nvPr>
            <p:ph type="dt" sz="half" idx="10"/>
          </p:nvPr>
        </p:nvSpPr>
        <p:spPr/>
        <p:txBody>
          <a:bodyPr/>
          <a:lstStyle/>
          <a:p>
            <a:fld id="{8F7E650E-B4EC-0440-85C0-CA4EF5AB2F41}" type="datetimeFigureOut">
              <a:rPr lang="tr-TR" smtClean="0"/>
              <a:t>26.10.2020</a:t>
            </a:fld>
            <a:endParaRPr lang="tr-TR"/>
          </a:p>
        </p:txBody>
      </p:sp>
      <p:sp>
        <p:nvSpPr>
          <p:cNvPr id="6" name="Alt Bilgi Yer Tutucusu 5">
            <a:extLst>
              <a:ext uri="{FF2B5EF4-FFF2-40B4-BE49-F238E27FC236}">
                <a16:creationId xmlns:a16="http://schemas.microsoft.com/office/drawing/2014/main" id="{03440900-674D-324A-AB57-6341EFA1FF6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DF8C126-090D-5340-B3B7-1ACCD3819F23}"/>
              </a:ext>
            </a:extLst>
          </p:cNvPr>
          <p:cNvSpPr>
            <a:spLocks noGrp="1"/>
          </p:cNvSpPr>
          <p:nvPr>
            <p:ph type="sldNum" sz="quarter" idx="12"/>
          </p:nvPr>
        </p:nvSpPr>
        <p:spPr/>
        <p:txBody>
          <a:bodyPr/>
          <a:lstStyle/>
          <a:p>
            <a:fld id="{11AE15D8-A98B-D34A-8382-E68C08F64200}" type="slidenum">
              <a:rPr lang="tr-TR" smtClean="0"/>
              <a:t>‹#›</a:t>
            </a:fld>
            <a:endParaRPr lang="tr-TR"/>
          </a:p>
        </p:txBody>
      </p:sp>
    </p:spTree>
    <p:extLst>
      <p:ext uri="{BB962C8B-B14F-4D97-AF65-F5344CB8AC3E}">
        <p14:creationId xmlns:p14="http://schemas.microsoft.com/office/powerpoint/2010/main" val="243174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35C160-CE9B-444F-9944-EE56ABB70F7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C30D6C2-BBA0-E546-BA7D-A66E8DD4C99D}"/>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12A1F40-A335-1841-A85B-AB012FE7673E}"/>
              </a:ext>
            </a:extLst>
          </p:cNvPr>
          <p:cNvSpPr>
            <a:spLocks noGrp="1"/>
          </p:cNvSpPr>
          <p:nvPr>
            <p:ph type="dt" sz="half" idx="10"/>
          </p:nvPr>
        </p:nvSpPr>
        <p:spPr/>
        <p:txBody>
          <a:bodyPr/>
          <a:lstStyle/>
          <a:p>
            <a:fld id="{8F7E650E-B4EC-0440-85C0-CA4EF5AB2F41}" type="datetimeFigureOut">
              <a:rPr lang="tr-TR" smtClean="0"/>
              <a:t>26.10.2020</a:t>
            </a:fld>
            <a:endParaRPr lang="tr-TR"/>
          </a:p>
        </p:txBody>
      </p:sp>
      <p:sp>
        <p:nvSpPr>
          <p:cNvPr id="5" name="Alt Bilgi Yer Tutucusu 4">
            <a:extLst>
              <a:ext uri="{FF2B5EF4-FFF2-40B4-BE49-F238E27FC236}">
                <a16:creationId xmlns:a16="http://schemas.microsoft.com/office/drawing/2014/main" id="{98CA6748-6C28-A84C-BCCA-7EBF5396284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C375179-E9F7-E741-B4E5-1B1B2B8BDCA4}"/>
              </a:ext>
            </a:extLst>
          </p:cNvPr>
          <p:cNvSpPr>
            <a:spLocks noGrp="1"/>
          </p:cNvSpPr>
          <p:nvPr>
            <p:ph type="sldNum" sz="quarter" idx="12"/>
          </p:nvPr>
        </p:nvSpPr>
        <p:spPr/>
        <p:txBody>
          <a:bodyPr/>
          <a:lstStyle/>
          <a:p>
            <a:fld id="{11AE15D8-A98B-D34A-8382-E68C08F64200}" type="slidenum">
              <a:rPr lang="tr-TR" smtClean="0"/>
              <a:t>‹#›</a:t>
            </a:fld>
            <a:endParaRPr lang="tr-TR"/>
          </a:p>
        </p:txBody>
      </p:sp>
    </p:spTree>
    <p:extLst>
      <p:ext uri="{BB962C8B-B14F-4D97-AF65-F5344CB8AC3E}">
        <p14:creationId xmlns:p14="http://schemas.microsoft.com/office/powerpoint/2010/main" val="392257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0D586D91-03D8-7B40-8C7E-4E07D4F545AB}"/>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178B2F5-CD37-F248-A2D1-45C486456AC0}"/>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211CA3A-64F8-6143-883B-18637A94268D}"/>
              </a:ext>
            </a:extLst>
          </p:cNvPr>
          <p:cNvSpPr>
            <a:spLocks noGrp="1"/>
          </p:cNvSpPr>
          <p:nvPr>
            <p:ph type="dt" sz="half" idx="10"/>
          </p:nvPr>
        </p:nvSpPr>
        <p:spPr/>
        <p:txBody>
          <a:bodyPr/>
          <a:lstStyle/>
          <a:p>
            <a:fld id="{8F7E650E-B4EC-0440-85C0-CA4EF5AB2F41}" type="datetimeFigureOut">
              <a:rPr lang="tr-TR" smtClean="0"/>
              <a:t>26.10.2020</a:t>
            </a:fld>
            <a:endParaRPr lang="tr-TR"/>
          </a:p>
        </p:txBody>
      </p:sp>
      <p:sp>
        <p:nvSpPr>
          <p:cNvPr id="5" name="Alt Bilgi Yer Tutucusu 4">
            <a:extLst>
              <a:ext uri="{FF2B5EF4-FFF2-40B4-BE49-F238E27FC236}">
                <a16:creationId xmlns:a16="http://schemas.microsoft.com/office/drawing/2014/main" id="{004A1F36-C981-7640-8785-AC31431F298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0B7B27A-2C68-3A42-9C45-0333C44E1E3A}"/>
              </a:ext>
            </a:extLst>
          </p:cNvPr>
          <p:cNvSpPr>
            <a:spLocks noGrp="1"/>
          </p:cNvSpPr>
          <p:nvPr>
            <p:ph type="sldNum" sz="quarter" idx="12"/>
          </p:nvPr>
        </p:nvSpPr>
        <p:spPr/>
        <p:txBody>
          <a:bodyPr/>
          <a:lstStyle/>
          <a:p>
            <a:fld id="{11AE15D8-A98B-D34A-8382-E68C08F64200}" type="slidenum">
              <a:rPr lang="tr-TR" smtClean="0"/>
              <a:t>‹#›</a:t>
            </a:fld>
            <a:endParaRPr lang="tr-TR"/>
          </a:p>
        </p:txBody>
      </p:sp>
    </p:spTree>
    <p:extLst>
      <p:ext uri="{BB962C8B-B14F-4D97-AF65-F5344CB8AC3E}">
        <p14:creationId xmlns:p14="http://schemas.microsoft.com/office/powerpoint/2010/main" val="2260984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108D47D-AF00-6047-9321-7FA0B3F794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1271C97-7679-E84C-BD15-1478001232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A6E6296-2690-F746-8A9A-3E1E11DBB3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7E650E-B4EC-0440-85C0-CA4EF5AB2F41}" type="datetimeFigureOut">
              <a:rPr lang="tr-TR" smtClean="0"/>
              <a:t>26.10.2020</a:t>
            </a:fld>
            <a:endParaRPr lang="tr-TR"/>
          </a:p>
        </p:txBody>
      </p:sp>
      <p:sp>
        <p:nvSpPr>
          <p:cNvPr id="5" name="Alt Bilgi Yer Tutucusu 4">
            <a:extLst>
              <a:ext uri="{FF2B5EF4-FFF2-40B4-BE49-F238E27FC236}">
                <a16:creationId xmlns:a16="http://schemas.microsoft.com/office/drawing/2014/main" id="{132FDD24-6344-2F45-BE3A-619C4B330A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4C756AFD-5C89-D342-BAED-A99ABD73A7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AE15D8-A98B-D34A-8382-E68C08F64200}" type="slidenum">
              <a:rPr lang="tr-TR" smtClean="0"/>
              <a:t>‹#›</a:t>
            </a:fld>
            <a:endParaRPr lang="tr-TR"/>
          </a:p>
        </p:txBody>
      </p:sp>
    </p:spTree>
    <p:extLst>
      <p:ext uri="{BB962C8B-B14F-4D97-AF65-F5344CB8AC3E}">
        <p14:creationId xmlns:p14="http://schemas.microsoft.com/office/powerpoint/2010/main" val="1272334264"/>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D996DD85-97A6-5347-A547-F6D25F49BDC6}"/>
              </a:ext>
            </a:extLst>
          </p:cNvPr>
          <p:cNvSpPr>
            <a:spLocks noGrp="1"/>
          </p:cNvSpPr>
          <p:nvPr>
            <p:ph type="ctrTitle"/>
          </p:nvPr>
        </p:nvSpPr>
        <p:spPr>
          <a:xfrm>
            <a:off x="1524000" y="2245809"/>
            <a:ext cx="9144000" cy="1564716"/>
          </a:xfrm>
        </p:spPr>
        <p:txBody>
          <a:bodyPr>
            <a:normAutofit/>
          </a:bodyPr>
          <a:lstStyle/>
          <a:p>
            <a:pPr algn="l"/>
            <a:r>
              <a:rPr lang="tr-TR" sz="4800"/>
              <a:t>EĞİTİM BİLİMİNE GİRİŞ</a:t>
            </a:r>
          </a:p>
        </p:txBody>
      </p:sp>
      <p:sp>
        <p:nvSpPr>
          <p:cNvPr id="5" name="Alt Başlık 4">
            <a:extLst>
              <a:ext uri="{FF2B5EF4-FFF2-40B4-BE49-F238E27FC236}">
                <a16:creationId xmlns:a16="http://schemas.microsoft.com/office/drawing/2014/main" id="{478FC48E-186E-7342-8F98-A2BDED6590BD}"/>
              </a:ext>
            </a:extLst>
          </p:cNvPr>
          <p:cNvSpPr>
            <a:spLocks noGrp="1"/>
          </p:cNvSpPr>
          <p:nvPr>
            <p:ph type="subTitle" idx="1"/>
          </p:nvPr>
        </p:nvSpPr>
        <p:spPr>
          <a:xfrm>
            <a:off x="1524000" y="3947050"/>
            <a:ext cx="9144000" cy="572583"/>
          </a:xfrm>
        </p:spPr>
        <p:txBody>
          <a:bodyPr>
            <a:normAutofit/>
          </a:bodyPr>
          <a:lstStyle/>
          <a:p>
            <a:pPr algn="l"/>
            <a:r>
              <a:rPr lang="tr-TR" sz="2000" dirty="0"/>
              <a:t>EĞİTİMİN SOSYAL TEMELLERİ</a:t>
            </a:r>
            <a:r>
              <a:rPr lang="tr-TR" sz="2000" dirty="0">
                <a:effectLst/>
              </a:rPr>
              <a:t> </a:t>
            </a:r>
            <a:endParaRPr lang="tr-TR" sz="2000" dirty="0"/>
          </a:p>
        </p:txBody>
      </p:sp>
      <p:sp>
        <p:nvSpPr>
          <p:cNvPr id="19" name="Freeform 14">
            <a:extLst>
              <a:ext uri="{FF2B5EF4-FFF2-40B4-BE49-F238E27FC236}">
                <a16:creationId xmlns:a16="http://schemas.microsoft.com/office/drawing/2014/main" id="{C66F2F30-5DC0-44A0-BFA6-E12F46ED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920619"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21">
            <a:extLst>
              <a:ext uri="{FF2B5EF4-FFF2-40B4-BE49-F238E27FC236}">
                <a16:creationId xmlns:a16="http://schemas.microsoft.com/office/drawing/2014/main" id="{85872F57-7F42-4F97-8391-DDC8D0054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39" y="0"/>
            <a:ext cx="7094160" cy="2130952"/>
          </a:xfrm>
          <a:custGeom>
            <a:avLst/>
            <a:gdLst>
              <a:gd name="connsiteX0" fmla="*/ 4417853 w 7094160"/>
              <a:gd name="connsiteY0" fmla="*/ 0 h 2130952"/>
              <a:gd name="connsiteX1" fmla="*/ 7094160 w 7094160"/>
              <a:gd name="connsiteY1" fmla="*/ 0 h 2130952"/>
              <a:gd name="connsiteX2" fmla="*/ 7094160 w 7094160"/>
              <a:gd name="connsiteY2" fmla="*/ 2130552 h 2130952"/>
              <a:gd name="connsiteX3" fmla="*/ 5920619 w 7094160"/>
              <a:gd name="connsiteY3" fmla="*/ 2130552 h 2130952"/>
              <a:gd name="connsiteX4" fmla="*/ 5920619 w 7094160"/>
              <a:gd name="connsiteY4" fmla="*/ 2130952 h 2130952"/>
              <a:gd name="connsiteX5" fmla="*/ 2729249 w 7094160"/>
              <a:gd name="connsiteY5" fmla="*/ 2130952 h 2130952"/>
              <a:gd name="connsiteX6" fmla="*/ 2574304 w 7094160"/>
              <a:gd name="connsiteY6" fmla="*/ 2130952 h 2130952"/>
              <a:gd name="connsiteX7" fmla="*/ 0 w 7094160"/>
              <a:gd name="connsiteY7" fmla="*/ 2130952 h 2130952"/>
              <a:gd name="connsiteX8" fmla="*/ 983648 w 7094160"/>
              <a:gd name="connsiteY8" fmla="*/ 1 h 2130952"/>
              <a:gd name="connsiteX9" fmla="*/ 4417853 w 7094160"/>
              <a:gd name="connsiteY9" fmla="*/ 1 h 213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94160" h="2130952">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Freeform: Shape 13">
            <a:extLst>
              <a:ext uri="{FF2B5EF4-FFF2-40B4-BE49-F238E27FC236}">
                <a16:creationId xmlns:a16="http://schemas.microsoft.com/office/drawing/2014/main" id="{04DC2037-48A0-4F22-B9D4-8EAEBC780A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49721" y="4682920"/>
            <a:ext cx="4522796" cy="2175080"/>
          </a:xfrm>
          <a:custGeom>
            <a:avLst/>
            <a:gdLst>
              <a:gd name="connsiteX0" fmla="*/ 3515449 w 4522796"/>
              <a:gd name="connsiteY0" fmla="*/ 0 h 2175080"/>
              <a:gd name="connsiteX1" fmla="*/ 0 w 4522796"/>
              <a:gd name="connsiteY1" fmla="*/ 0 h 2175080"/>
              <a:gd name="connsiteX2" fmla="*/ 0 w 4522796"/>
              <a:gd name="connsiteY2" fmla="*/ 2175080 h 2175080"/>
              <a:gd name="connsiteX3" fmla="*/ 4522796 w 4522796"/>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4522796" h="2175080">
                <a:moveTo>
                  <a:pt x="3515449" y="0"/>
                </a:moveTo>
                <a:lnTo>
                  <a:pt x="0" y="0"/>
                </a:lnTo>
                <a:lnTo>
                  <a:pt x="0" y="2175080"/>
                </a:lnTo>
                <a:lnTo>
                  <a:pt x="4522796" y="21750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2" name="Freeform 22">
            <a:extLst>
              <a:ext uri="{FF2B5EF4-FFF2-40B4-BE49-F238E27FC236}">
                <a16:creationId xmlns:a16="http://schemas.microsoft.com/office/drawing/2014/main" id="{0006CBFD-ADA0-43D1-9332-9C34CA1C7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4682920"/>
            <a:ext cx="5925190" cy="2175080"/>
          </a:xfrm>
          <a:custGeom>
            <a:avLst/>
            <a:gdLst>
              <a:gd name="connsiteX0" fmla="*/ 1007347 w 5925190"/>
              <a:gd name="connsiteY0" fmla="*/ 0 h 2175080"/>
              <a:gd name="connsiteX1" fmla="*/ 5925190 w 5925190"/>
              <a:gd name="connsiteY1" fmla="*/ 0 h 2175080"/>
              <a:gd name="connsiteX2" fmla="*/ 5925190 w 5925190"/>
              <a:gd name="connsiteY2" fmla="*/ 2175080 h 2175080"/>
              <a:gd name="connsiteX3" fmla="*/ 0 w 5925190"/>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5925190" h="2175080">
                <a:moveTo>
                  <a:pt x="1007347" y="0"/>
                </a:moveTo>
                <a:lnTo>
                  <a:pt x="5925190" y="0"/>
                </a:lnTo>
                <a:lnTo>
                  <a:pt x="5925190" y="2175080"/>
                </a:lnTo>
                <a:lnTo>
                  <a:pt x="0" y="2175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25">
            <a:extLst>
              <a:ext uri="{FF2B5EF4-FFF2-40B4-BE49-F238E27FC236}">
                <a16:creationId xmlns:a16="http://schemas.microsoft.com/office/drawing/2014/main" id="{2B931666-F28F-45F3-A074-66D2272D5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2920"/>
            <a:ext cx="7114535" cy="2175080"/>
          </a:xfrm>
          <a:custGeom>
            <a:avLst/>
            <a:gdLst>
              <a:gd name="connsiteX0" fmla="*/ 0 w 7114535"/>
              <a:gd name="connsiteY0" fmla="*/ 0 h 2175080"/>
              <a:gd name="connsiteX1" fmla="*/ 1189345 w 7114535"/>
              <a:gd name="connsiteY1" fmla="*/ 0 h 2175080"/>
              <a:gd name="connsiteX2" fmla="*/ 7114535 w 7114535"/>
              <a:gd name="connsiteY2" fmla="*/ 0 h 2175080"/>
              <a:gd name="connsiteX3" fmla="*/ 6107188 w 7114535"/>
              <a:gd name="connsiteY3" fmla="*/ 2175080 h 2175080"/>
              <a:gd name="connsiteX4" fmla="*/ 1189345 w 7114535"/>
              <a:gd name="connsiteY4" fmla="*/ 2175080 h 2175080"/>
              <a:gd name="connsiteX5" fmla="*/ 0 w 7114535"/>
              <a:gd name="connsiteY5" fmla="*/ 2175080 h 217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4535" h="217508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1987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74C821-07F5-1041-A0E8-5826D148FBDC}"/>
              </a:ext>
            </a:extLst>
          </p:cNvPr>
          <p:cNvSpPr>
            <a:spLocks noGrp="1"/>
          </p:cNvSpPr>
          <p:nvPr>
            <p:ph type="title"/>
          </p:nvPr>
        </p:nvSpPr>
        <p:spPr>
          <a:xfrm>
            <a:off x="4965430" y="629268"/>
            <a:ext cx="6586491" cy="1286160"/>
          </a:xfrm>
        </p:spPr>
        <p:txBody>
          <a:bodyPr anchor="b">
            <a:normAutofit/>
          </a:bodyPr>
          <a:lstStyle/>
          <a:p>
            <a:r>
              <a:rPr lang="tr-TR" dirty="0"/>
              <a:t>Öğrenme Hedefleri</a:t>
            </a:r>
          </a:p>
        </p:txBody>
      </p:sp>
      <p:sp>
        <p:nvSpPr>
          <p:cNvPr id="3" name="İçerik Yer Tutucusu 2">
            <a:extLst>
              <a:ext uri="{FF2B5EF4-FFF2-40B4-BE49-F238E27FC236}">
                <a16:creationId xmlns:a16="http://schemas.microsoft.com/office/drawing/2014/main" id="{E8B97F1E-5299-B540-80DB-40BF7AAAE65B}"/>
              </a:ext>
            </a:extLst>
          </p:cNvPr>
          <p:cNvSpPr>
            <a:spLocks noGrp="1"/>
          </p:cNvSpPr>
          <p:nvPr>
            <p:ph idx="1"/>
          </p:nvPr>
        </p:nvSpPr>
        <p:spPr>
          <a:xfrm>
            <a:off x="4965431" y="2438400"/>
            <a:ext cx="6586489" cy="3785419"/>
          </a:xfrm>
        </p:spPr>
        <p:txBody>
          <a:bodyPr>
            <a:normAutofit/>
          </a:bodyPr>
          <a:lstStyle/>
          <a:p>
            <a:pPr lvl="0"/>
            <a:r>
              <a:rPr lang="tr-TR" sz="2000" dirty="0"/>
              <a:t>Bireyle toplum arasındaki ilişkileri kavramak.</a:t>
            </a:r>
          </a:p>
          <a:p>
            <a:pPr lvl="0"/>
            <a:r>
              <a:rPr lang="tr-TR" sz="2000" dirty="0"/>
              <a:t>Toplumsal kurum ve süreçlerle bireyin ilişkisini anlamak.</a:t>
            </a:r>
          </a:p>
          <a:p>
            <a:pPr lvl="0"/>
            <a:r>
              <a:rPr lang="tr-TR" sz="2000" dirty="0"/>
              <a:t>Ailenin eğitimdeki rolünü kavramak.</a:t>
            </a:r>
          </a:p>
          <a:p>
            <a:pPr lvl="0"/>
            <a:r>
              <a:rPr lang="tr-TR" sz="2000" dirty="0"/>
              <a:t>Toplumsal değişme ve eğitim ilişkilerini çözümleyebilmek.</a:t>
            </a:r>
          </a:p>
          <a:p>
            <a:pPr marL="0" indent="0">
              <a:buNone/>
            </a:pPr>
            <a:endParaRPr lang="tr-TR" sz="2000" dirty="0"/>
          </a:p>
        </p:txBody>
      </p:sp>
      <p:pic>
        <p:nvPicPr>
          <p:cNvPr id="5" name="Picture 4">
            <a:extLst>
              <a:ext uri="{FF2B5EF4-FFF2-40B4-BE49-F238E27FC236}">
                <a16:creationId xmlns:a16="http://schemas.microsoft.com/office/drawing/2014/main" id="{5A9CE70F-E512-4D65-B6EC-7137C76A4BAC}"/>
              </a:ext>
            </a:extLst>
          </p:cNvPr>
          <p:cNvPicPr>
            <a:picLocks noChangeAspect="1"/>
          </p:cNvPicPr>
          <p:nvPr/>
        </p:nvPicPr>
        <p:blipFill rotWithShape="1">
          <a:blip r:embed="rId2"/>
          <a:srcRect l="24361" r="30520" b="-1"/>
          <a:stretch/>
        </p:blipFill>
        <p:spPr>
          <a:xfrm>
            <a:off x="20" y="10"/>
            <a:ext cx="4635571" cy="6857990"/>
          </a:xfrm>
          <a:prstGeom prst="rect">
            <a:avLst/>
          </a:prstGeom>
          <a:effectLst/>
        </p:spPr>
      </p:pic>
    </p:spTree>
    <p:extLst>
      <p:ext uri="{BB962C8B-B14F-4D97-AF65-F5344CB8AC3E}">
        <p14:creationId xmlns:p14="http://schemas.microsoft.com/office/powerpoint/2010/main" val="1159815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ight Triangle 7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28" name="Rectangle 7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Başlık 2">
            <a:extLst>
              <a:ext uri="{FF2B5EF4-FFF2-40B4-BE49-F238E27FC236}">
                <a16:creationId xmlns:a16="http://schemas.microsoft.com/office/drawing/2014/main" id="{B478A103-940C-8C40-854F-D8E077C201CB}"/>
              </a:ext>
            </a:extLst>
          </p:cNvPr>
          <p:cNvSpPr>
            <a:spLocks noGrp="1"/>
          </p:cNvSpPr>
          <p:nvPr>
            <p:ph type="title"/>
          </p:nvPr>
        </p:nvSpPr>
        <p:spPr>
          <a:xfrm>
            <a:off x="1006900" y="1188637"/>
            <a:ext cx="3141430" cy="4480726"/>
          </a:xfrm>
        </p:spPr>
        <p:txBody>
          <a:bodyPr>
            <a:normAutofit/>
          </a:bodyPr>
          <a:lstStyle/>
          <a:p>
            <a:pPr algn="r"/>
            <a:r>
              <a:rPr lang="tr-TR" sz="5600" dirty="0"/>
              <a:t>Eğitimin Toplumsal Yönleri</a:t>
            </a:r>
          </a:p>
        </p:txBody>
      </p:sp>
      <p:cxnSp>
        <p:nvCxnSpPr>
          <p:cNvPr id="79" name="Straight Connector 78">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22" name="Rectangle 5">
            <a:extLst>
              <a:ext uri="{FF2B5EF4-FFF2-40B4-BE49-F238E27FC236}">
                <a16:creationId xmlns:a16="http://schemas.microsoft.com/office/drawing/2014/main" id="{31778B09-A91F-BC4C-B281-782D85DB6652}"/>
              </a:ext>
            </a:extLst>
          </p:cNvPr>
          <p:cNvSpPr>
            <a:spLocks noGrp="1" noChangeArrowheads="1"/>
          </p:cNvSpPr>
          <p:nvPr>
            <p:ph idx="1"/>
          </p:nvPr>
        </p:nvSpPr>
        <p:spPr>
          <a:xfrm>
            <a:off x="5138928" y="1338729"/>
            <a:ext cx="4795584" cy="4180542"/>
          </a:xfrm>
        </p:spPr>
        <p:txBody>
          <a:bodyPr anchor="ctr">
            <a:normAutofit/>
          </a:bodyPr>
          <a:lstStyle/>
          <a:p>
            <a:pPr marL="0" indent="0">
              <a:buNone/>
            </a:pPr>
            <a:r>
              <a:rPr lang="tr-TR" altLang="tr-TR" sz="2400" dirty="0"/>
              <a:t>	</a:t>
            </a:r>
          </a:p>
          <a:p>
            <a:r>
              <a:rPr lang="tr-TR" altLang="tr-TR" sz="2400" dirty="0"/>
              <a:t>Bireyleri istenilen bir yaşam düzeyine ulaştırma çabasının en etkili araçlarından birisi de eğitimdir. Ulaşılmak istenen düzeyin değerlerini yerleştirmek, toplumu bu erekle yöneltecek kişi ve grup davranışlarını oluşturmak, buna engel olabilecek değer ve davranışları değiştirmek ancak eğitim yoluyla olmaktadır.</a:t>
            </a:r>
          </a:p>
        </p:txBody>
      </p:sp>
    </p:spTree>
    <p:extLst>
      <p:ext uri="{BB962C8B-B14F-4D97-AF65-F5344CB8AC3E}">
        <p14:creationId xmlns:p14="http://schemas.microsoft.com/office/powerpoint/2010/main" val="4208876440"/>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F4460B6-98DD-3341-A1BE-03148D52F205}"/>
              </a:ext>
            </a:extLst>
          </p:cNvPr>
          <p:cNvSpPr>
            <a:spLocks noGrp="1"/>
          </p:cNvSpPr>
          <p:nvPr>
            <p:ph type="title"/>
          </p:nvPr>
        </p:nvSpPr>
        <p:spPr>
          <a:xfrm>
            <a:off x="1075767" y="1188637"/>
            <a:ext cx="2988234" cy="4480726"/>
          </a:xfrm>
        </p:spPr>
        <p:txBody>
          <a:bodyPr>
            <a:normAutofit/>
          </a:bodyPr>
          <a:lstStyle/>
          <a:p>
            <a:pPr algn="r"/>
            <a:r>
              <a:rPr lang="tr-TR" sz="5100"/>
              <a:t>Eğitimin Toplumsal Yönleri</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9C7554F7-0B76-6C4B-ADD8-8BD79C8EDB12}"/>
              </a:ext>
            </a:extLst>
          </p:cNvPr>
          <p:cNvSpPr>
            <a:spLocks noGrp="1"/>
          </p:cNvSpPr>
          <p:nvPr>
            <p:ph idx="1"/>
          </p:nvPr>
        </p:nvSpPr>
        <p:spPr>
          <a:xfrm>
            <a:off x="5255260" y="1648870"/>
            <a:ext cx="4702848" cy="3560260"/>
          </a:xfrm>
        </p:spPr>
        <p:txBody>
          <a:bodyPr anchor="ctr">
            <a:normAutofit/>
          </a:bodyPr>
          <a:lstStyle/>
          <a:p>
            <a:pPr>
              <a:defRPr/>
            </a:pPr>
            <a:r>
              <a:rPr lang="tr-TR" altLang="tr-TR" sz="2400" dirty="0"/>
              <a:t>Bunun yanı sıra eğitim, toplumun yaratıcı gücü ve verimini arttıran, toplumdaki kişilere, yeteneklerine göre yetişme olanağını sağlayacak sosyal adalet ve fırsat eşitliği ilkelerini ve toplumsal çevrelerini tanıtan, onlara bilinçli hareket etme olanağını veren, refah ve mutluluklarını artıran en önemli sosyal hizmettir.</a:t>
            </a:r>
            <a:endParaRPr lang="tr-TR" altLang="tr-TR" sz="2400"/>
          </a:p>
          <a:p>
            <a:pPr marL="0" indent="0">
              <a:buNone/>
              <a:defRPr/>
            </a:pPr>
            <a:endParaRPr lang="tr-TR" sz="2400"/>
          </a:p>
        </p:txBody>
      </p:sp>
    </p:spTree>
    <p:extLst>
      <p:ext uri="{BB962C8B-B14F-4D97-AF65-F5344CB8AC3E}">
        <p14:creationId xmlns:p14="http://schemas.microsoft.com/office/powerpoint/2010/main" val="1611341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ight Triangle 7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2EF71CD-2A90-0143-97F2-3FA3E3A20A10}"/>
              </a:ext>
            </a:extLst>
          </p:cNvPr>
          <p:cNvSpPr>
            <a:spLocks noGrp="1"/>
          </p:cNvSpPr>
          <p:nvPr>
            <p:ph type="title"/>
          </p:nvPr>
        </p:nvSpPr>
        <p:spPr>
          <a:xfrm>
            <a:off x="1006900" y="1188637"/>
            <a:ext cx="3141430" cy="4480726"/>
          </a:xfrm>
        </p:spPr>
        <p:txBody>
          <a:bodyPr>
            <a:normAutofit/>
          </a:bodyPr>
          <a:lstStyle/>
          <a:p>
            <a:pPr algn="r"/>
            <a:r>
              <a:rPr lang="tr-TR" altLang="tr-TR" sz="6000" dirty="0"/>
              <a:t>Eğitim ve Toplum İlişkisi</a:t>
            </a:r>
            <a:endParaRPr lang="tr-TR" sz="6000" dirty="0"/>
          </a:p>
        </p:txBody>
      </p:sp>
      <p:cxnSp>
        <p:nvCxnSpPr>
          <p:cNvPr id="79" name="Straight Connector 78">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46" name="Rectangle 3">
            <a:extLst>
              <a:ext uri="{FF2B5EF4-FFF2-40B4-BE49-F238E27FC236}">
                <a16:creationId xmlns:a16="http://schemas.microsoft.com/office/drawing/2014/main" id="{77175E7F-285F-DC47-958C-9271EE30D0F2}"/>
              </a:ext>
            </a:extLst>
          </p:cNvPr>
          <p:cNvSpPr>
            <a:spLocks noGrp="1" noChangeArrowheads="1"/>
          </p:cNvSpPr>
          <p:nvPr>
            <p:ph idx="1"/>
          </p:nvPr>
        </p:nvSpPr>
        <p:spPr>
          <a:xfrm>
            <a:off x="5138928" y="1338729"/>
            <a:ext cx="4795584" cy="4180542"/>
          </a:xfrm>
        </p:spPr>
        <p:txBody>
          <a:bodyPr anchor="ctr">
            <a:normAutofit/>
          </a:bodyPr>
          <a:lstStyle/>
          <a:p>
            <a:pPr marL="0" indent="0" eaLnBrk="1" hangingPunct="1">
              <a:buNone/>
              <a:defRPr/>
            </a:pPr>
            <a:endParaRPr lang="tr-TR" altLang="tr-TR" sz="2400"/>
          </a:p>
          <a:p>
            <a:pPr marL="0" indent="0">
              <a:buNone/>
              <a:defRPr/>
            </a:pPr>
            <a:r>
              <a:rPr lang="tr-TR" altLang="tr-TR" sz="2400" dirty="0"/>
              <a:t>Eğitimin işlevleri, eğitim amaçları ile bağlantılı olup onun tarafından biçimlenmektedir. Amaçlara göre işlevler de değişmektedir. Bununla beraber her toplumda eğitimin değişmeyen genel işlevleri vardır. Bunlar; kültürel, toplumsal, siyasal ve ekonomik işlevler gibi…</a:t>
            </a:r>
          </a:p>
        </p:txBody>
      </p:sp>
    </p:spTree>
    <p:extLst>
      <p:ext uri="{BB962C8B-B14F-4D97-AF65-F5344CB8AC3E}">
        <p14:creationId xmlns:p14="http://schemas.microsoft.com/office/powerpoint/2010/main" val="1890434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E481DAE-6B88-064F-8A0C-7C85CFA76CE2}"/>
              </a:ext>
            </a:extLst>
          </p:cNvPr>
          <p:cNvSpPr>
            <a:spLocks noGrp="1"/>
          </p:cNvSpPr>
          <p:nvPr>
            <p:ph type="title"/>
          </p:nvPr>
        </p:nvSpPr>
        <p:spPr>
          <a:xfrm>
            <a:off x="1006900" y="1188637"/>
            <a:ext cx="3057101" cy="4480726"/>
          </a:xfrm>
        </p:spPr>
        <p:txBody>
          <a:bodyPr>
            <a:normAutofit/>
          </a:bodyPr>
          <a:lstStyle/>
          <a:p>
            <a:pPr algn="r"/>
            <a:r>
              <a:rPr lang="tr-TR" altLang="tr-TR" sz="6000" dirty="0"/>
              <a:t>Eğitim ve Toplum İlişkisi</a:t>
            </a:r>
            <a:endParaRPr lang="tr-TR" sz="6000" dirty="0"/>
          </a:p>
        </p:txBody>
      </p:sp>
      <p:cxnSp>
        <p:nvCxnSpPr>
          <p:cNvPr id="17" name="Straight Connector 16">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İçerik Yer Tutucusu 2">
            <a:extLst>
              <a:ext uri="{FF2B5EF4-FFF2-40B4-BE49-F238E27FC236}">
                <a16:creationId xmlns:a16="http://schemas.microsoft.com/office/drawing/2014/main" id="{BBA60A6C-B793-41C2-BFB7-74731862A511}"/>
              </a:ext>
            </a:extLst>
          </p:cNvPr>
          <p:cNvGraphicFramePr>
            <a:graphicFrameLocks noGrp="1"/>
          </p:cNvGraphicFramePr>
          <p:nvPr>
            <p:ph idx="1"/>
            <p:extLst>
              <p:ext uri="{D42A27DB-BD31-4B8C-83A1-F6EECF244321}">
                <p14:modId xmlns:p14="http://schemas.microsoft.com/office/powerpoint/2010/main" val="2173685236"/>
              </p:ext>
            </p:extLst>
          </p:nvPr>
        </p:nvGraphicFramePr>
        <p:xfrm>
          <a:off x="5170778" y="1188637"/>
          <a:ext cx="4780416" cy="448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2533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0" name="Rectangle 70">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1" name="Freeform: Shape 72">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22" name="Right Triangle 7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23" name="Rectangle 7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60F3901-6684-EA45-A421-6F831E2550A0}"/>
              </a:ext>
            </a:extLst>
          </p:cNvPr>
          <p:cNvSpPr>
            <a:spLocks noGrp="1"/>
          </p:cNvSpPr>
          <p:nvPr>
            <p:ph type="title"/>
          </p:nvPr>
        </p:nvSpPr>
        <p:spPr>
          <a:xfrm>
            <a:off x="1006900" y="1188637"/>
            <a:ext cx="3141430" cy="4480726"/>
          </a:xfrm>
        </p:spPr>
        <p:txBody>
          <a:bodyPr>
            <a:normAutofit/>
          </a:bodyPr>
          <a:lstStyle/>
          <a:p>
            <a:pPr algn="r"/>
            <a:r>
              <a:rPr lang="tr-TR" altLang="tr-TR" sz="6000" dirty="0"/>
              <a:t>Eğitim ve Toplum İlişkisi</a:t>
            </a:r>
            <a:endParaRPr lang="tr-TR" sz="6000" dirty="0"/>
          </a:p>
        </p:txBody>
      </p:sp>
      <p:cxnSp>
        <p:nvCxnSpPr>
          <p:cNvPr id="9224" name="Straight Connector 78">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218" name="Rectangle 3">
            <a:extLst>
              <a:ext uri="{FF2B5EF4-FFF2-40B4-BE49-F238E27FC236}">
                <a16:creationId xmlns:a16="http://schemas.microsoft.com/office/drawing/2014/main" id="{2CCC9CD7-36A3-6541-ADDD-BDF79815BCCE}"/>
              </a:ext>
            </a:extLst>
          </p:cNvPr>
          <p:cNvSpPr>
            <a:spLocks noGrp="1" noChangeArrowheads="1"/>
          </p:cNvSpPr>
          <p:nvPr>
            <p:ph idx="1"/>
          </p:nvPr>
        </p:nvSpPr>
        <p:spPr>
          <a:xfrm>
            <a:off x="5138928" y="1338729"/>
            <a:ext cx="4795584" cy="4180542"/>
          </a:xfrm>
        </p:spPr>
        <p:txBody>
          <a:bodyPr anchor="ctr">
            <a:normAutofit/>
          </a:bodyPr>
          <a:lstStyle/>
          <a:p>
            <a:r>
              <a:rPr lang="tr-TR" altLang="tr-TR" sz="2400"/>
              <a:t>Eğitimin toplumsal işlevi ise, bireyi toplumsallaştırmak, toplumda yenilikçi ve değişmeyi sağlayıcı elemanlar yetiştirmek, siyasal ve toplumsal seçme gibi noktalarda toplanmaktadır.</a:t>
            </a:r>
          </a:p>
          <a:p>
            <a:r>
              <a:rPr lang="tr-TR" altLang="tr-TR" sz="2400"/>
              <a:t>Eğitim çocuğa toplum değerlerini ve toplumsal kuralları, normları çeşitli yollarla öğreterek, onu toplumsallaştırmaktadır.</a:t>
            </a:r>
          </a:p>
        </p:txBody>
      </p:sp>
    </p:spTree>
    <p:extLst>
      <p:ext uri="{BB962C8B-B14F-4D97-AF65-F5344CB8AC3E}">
        <p14:creationId xmlns:p14="http://schemas.microsoft.com/office/powerpoint/2010/main" val="3545742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A9213DD-3E8B-0B4B-BB5E-F9E9425C9746}"/>
              </a:ext>
            </a:extLst>
          </p:cNvPr>
          <p:cNvSpPr>
            <a:spLocks noGrp="1"/>
          </p:cNvSpPr>
          <p:nvPr>
            <p:ph type="title"/>
          </p:nvPr>
        </p:nvSpPr>
        <p:spPr>
          <a:xfrm>
            <a:off x="1006900" y="1188637"/>
            <a:ext cx="3141430" cy="4480726"/>
          </a:xfrm>
        </p:spPr>
        <p:txBody>
          <a:bodyPr>
            <a:normAutofit/>
          </a:bodyPr>
          <a:lstStyle/>
          <a:p>
            <a:pPr algn="r"/>
            <a:r>
              <a:rPr lang="tr-TR" sz="6600" dirty="0"/>
              <a:t>Eğitim ve Toplum İlişkisi</a:t>
            </a: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9A2F2188-78C3-ED44-8104-E4702FF674C7}"/>
              </a:ext>
            </a:extLst>
          </p:cNvPr>
          <p:cNvSpPr>
            <a:spLocks noGrp="1"/>
          </p:cNvSpPr>
          <p:nvPr>
            <p:ph idx="1"/>
          </p:nvPr>
        </p:nvSpPr>
        <p:spPr>
          <a:xfrm>
            <a:off x="5138928" y="1338729"/>
            <a:ext cx="4795584" cy="4180542"/>
          </a:xfrm>
        </p:spPr>
        <p:txBody>
          <a:bodyPr anchor="ctr">
            <a:normAutofit/>
          </a:bodyPr>
          <a:lstStyle/>
          <a:p>
            <a:pPr marL="0" indent="0">
              <a:buNone/>
              <a:defRPr/>
            </a:pPr>
            <a:br>
              <a:rPr lang="tr-TR" sz="2400" dirty="0"/>
            </a:br>
            <a:br>
              <a:rPr lang="tr-TR" sz="2400" dirty="0"/>
            </a:br>
            <a:r>
              <a:rPr lang="tr-TR" sz="2400" b="1" i="1" dirty="0"/>
              <a:t>Eğitim Toplumsal görevleri ise</a:t>
            </a:r>
            <a:r>
              <a:rPr lang="tr-TR" sz="2400" dirty="0"/>
              <a:t>;</a:t>
            </a:r>
          </a:p>
          <a:p>
            <a:pPr marL="0" indent="0">
              <a:buNone/>
              <a:defRPr/>
            </a:pPr>
            <a:r>
              <a:rPr lang="tr-TR" sz="2400" dirty="0"/>
              <a:t>Toplumdaki bireylere belli bir beceri kazandırarak onları üretici durumuna getirerek, endüstri, tarım ve hizmet alanlarında gereksinim duyulan insan gücünü yetişmektedir. Buna göre toplum eğitimden kalkınmaya katkı sağlayabilecek insan gücünü yetiştirmeyi amaçlamaktadır.</a:t>
            </a:r>
          </a:p>
          <a:p>
            <a:pPr>
              <a:defRPr/>
            </a:pPr>
            <a:endParaRPr lang="tr-TR" sz="2400" dirty="0"/>
          </a:p>
        </p:txBody>
      </p:sp>
    </p:spTree>
    <p:extLst>
      <p:ext uri="{BB962C8B-B14F-4D97-AF65-F5344CB8AC3E}">
        <p14:creationId xmlns:p14="http://schemas.microsoft.com/office/powerpoint/2010/main" val="2332844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0B777DF-F6A2-4D53-B6F0-D9700609E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75" y="625059"/>
            <a:ext cx="5452525" cy="5607882"/>
          </a:xfrm>
          <a:prstGeom prst="rect">
            <a:avLst/>
          </a:pr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A3CC538-46B7-3B4A-8D73-AEC438711AFB}"/>
              </a:ext>
            </a:extLst>
          </p:cNvPr>
          <p:cNvSpPr>
            <a:spLocks noGrp="1"/>
          </p:cNvSpPr>
          <p:nvPr>
            <p:ph type="title"/>
          </p:nvPr>
        </p:nvSpPr>
        <p:spPr>
          <a:xfrm>
            <a:off x="1006900" y="1188637"/>
            <a:ext cx="4623363" cy="4480726"/>
          </a:xfrm>
        </p:spPr>
        <p:txBody>
          <a:bodyPr>
            <a:normAutofit/>
          </a:bodyPr>
          <a:lstStyle/>
          <a:p>
            <a:pPr algn="r"/>
            <a:r>
              <a:rPr lang="tr-TR" sz="6600">
                <a:solidFill>
                  <a:schemeClr val="tx1">
                    <a:lumMod val="75000"/>
                    <a:lumOff val="25000"/>
                  </a:schemeClr>
                </a:solidFill>
              </a:rPr>
              <a:t>Toplum İçinde İnsanın Eğitimi</a:t>
            </a:r>
          </a:p>
        </p:txBody>
      </p:sp>
      <p:sp>
        <p:nvSpPr>
          <p:cNvPr id="3" name="İçerik Yer Tutucusu 2">
            <a:extLst>
              <a:ext uri="{FF2B5EF4-FFF2-40B4-BE49-F238E27FC236}">
                <a16:creationId xmlns:a16="http://schemas.microsoft.com/office/drawing/2014/main" id="{8D156B91-A81F-2C44-9346-9B0134ED8DF4}"/>
              </a:ext>
            </a:extLst>
          </p:cNvPr>
          <p:cNvSpPr>
            <a:spLocks noGrp="1"/>
          </p:cNvSpPr>
          <p:nvPr>
            <p:ph idx="1"/>
          </p:nvPr>
        </p:nvSpPr>
        <p:spPr>
          <a:xfrm>
            <a:off x="6459425" y="983906"/>
            <a:ext cx="4495229" cy="4447007"/>
          </a:xfrm>
        </p:spPr>
        <p:txBody>
          <a:bodyPr anchor="ctr">
            <a:normAutofit/>
          </a:bodyPr>
          <a:lstStyle/>
          <a:p>
            <a:r>
              <a:rPr lang="tr-TR" sz="2400" dirty="0"/>
              <a:t>İnsanın eğitilip geliştirilmesi, Toplumların çeşitli özelliklerine göre farklılaşır. Eğitimin tarihi temellerinde olduğu gibi geleneksel toplumlarda insan, genelde toplum ve devlet için eğitilip yetiştirilmiştir. Farklı uygarlıklar döneminde, farklı farklı toplumlarda, farklı siyasal sistemlerde, insanlara kazandırılması öngörülen değer, davranış ve özelliklerin de farklılaştığı görülür. </a:t>
            </a:r>
          </a:p>
        </p:txBody>
      </p:sp>
    </p:spTree>
    <p:extLst>
      <p:ext uri="{BB962C8B-B14F-4D97-AF65-F5344CB8AC3E}">
        <p14:creationId xmlns:p14="http://schemas.microsoft.com/office/powerpoint/2010/main" val="3415230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515D20E-1AB7-4E74-9236-2B72B63D6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C8606E2-9335-B643-B761-0721F5B13925}"/>
              </a:ext>
            </a:extLst>
          </p:cNvPr>
          <p:cNvSpPr>
            <a:spLocks noGrp="1"/>
          </p:cNvSpPr>
          <p:nvPr>
            <p:ph type="title"/>
          </p:nvPr>
        </p:nvSpPr>
        <p:spPr>
          <a:xfrm>
            <a:off x="1045028" y="1336329"/>
            <a:ext cx="3892732" cy="4382588"/>
          </a:xfrm>
        </p:spPr>
        <p:txBody>
          <a:bodyPr anchor="ctr">
            <a:normAutofit/>
          </a:bodyPr>
          <a:lstStyle/>
          <a:p>
            <a:r>
              <a:rPr lang="tr-TR" sz="5400"/>
              <a:t>Toplumlarla İlgili Bazı Sınıflamalar</a:t>
            </a:r>
          </a:p>
        </p:txBody>
      </p:sp>
      <p:grpSp>
        <p:nvGrpSpPr>
          <p:cNvPr id="10" name="Group 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63461"/>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79310311-431D-3D49-BFD3-FD7F949AB07A}"/>
              </a:ext>
            </a:extLst>
          </p:cNvPr>
          <p:cNvSpPr>
            <a:spLocks noGrp="1"/>
          </p:cNvSpPr>
          <p:nvPr>
            <p:ph idx="1"/>
          </p:nvPr>
        </p:nvSpPr>
        <p:spPr>
          <a:xfrm>
            <a:off x="5881665" y="1143000"/>
            <a:ext cx="5475184" cy="4575917"/>
          </a:xfrm>
        </p:spPr>
        <p:txBody>
          <a:bodyPr anchor="ctr">
            <a:normAutofit/>
          </a:bodyPr>
          <a:lstStyle/>
          <a:p>
            <a:r>
              <a:rPr lang="tr-TR" sz="2400" dirty="0"/>
              <a:t>Sosyal bilimlerde toplumlarla ilgili olarak bir takım sınıflamalar yapılır:</a:t>
            </a:r>
          </a:p>
          <a:p>
            <a:r>
              <a:rPr lang="tr-TR" sz="2400" dirty="0"/>
              <a:t>Tarım toplumu, sanayi toplumu, sanayi sonrası toplum, bilgi toplumu;</a:t>
            </a:r>
          </a:p>
          <a:p>
            <a:r>
              <a:rPr lang="tr-TR" sz="2400" dirty="0"/>
              <a:t>Geleneksel toplum, modern toplum, </a:t>
            </a:r>
            <a:r>
              <a:rPr lang="tr-TR" sz="2400" dirty="0" err="1"/>
              <a:t>postmodern</a:t>
            </a:r>
            <a:r>
              <a:rPr lang="tr-TR" sz="2400" dirty="0"/>
              <a:t> toplum; </a:t>
            </a:r>
          </a:p>
          <a:p>
            <a:r>
              <a:rPr lang="tr-TR" sz="2400" dirty="0"/>
              <a:t>Cemaat tipi toplum cemiyet tipi toplum</a:t>
            </a:r>
          </a:p>
          <a:p>
            <a:r>
              <a:rPr lang="tr-TR" sz="2400" dirty="0"/>
              <a:t>Bireyci toplumlar ve kolektivist toplumlar</a:t>
            </a:r>
          </a:p>
          <a:p>
            <a:r>
              <a:rPr lang="tr-TR" sz="2400" dirty="0"/>
              <a:t>Batı toplumları genelde birey merkezli, doğu toplumları ise kolektivist toplumlardır.</a:t>
            </a:r>
          </a:p>
        </p:txBody>
      </p:sp>
    </p:spTree>
    <p:extLst>
      <p:ext uri="{BB962C8B-B14F-4D97-AF65-F5344CB8AC3E}">
        <p14:creationId xmlns:p14="http://schemas.microsoft.com/office/powerpoint/2010/main" val="1038471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Right Triangle 3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8C56A73-5561-4A4E-9FA0-569AA517AE05}"/>
              </a:ext>
            </a:extLst>
          </p:cNvPr>
          <p:cNvSpPr>
            <a:spLocks noGrp="1"/>
          </p:cNvSpPr>
          <p:nvPr>
            <p:ph type="title"/>
          </p:nvPr>
        </p:nvSpPr>
        <p:spPr>
          <a:xfrm>
            <a:off x="8026203" y="1443390"/>
            <a:ext cx="3268216" cy="3405880"/>
          </a:xfrm>
        </p:spPr>
        <p:txBody>
          <a:bodyPr>
            <a:normAutofit/>
          </a:bodyPr>
          <a:lstStyle/>
          <a:p>
            <a:r>
              <a:rPr lang="tr-TR" sz="6000"/>
              <a:t>Toplum</a:t>
            </a:r>
          </a:p>
        </p:txBody>
      </p:sp>
      <p:graphicFrame>
        <p:nvGraphicFramePr>
          <p:cNvPr id="17" name="İçerik Yer Tutucusu 2">
            <a:extLst>
              <a:ext uri="{FF2B5EF4-FFF2-40B4-BE49-F238E27FC236}">
                <a16:creationId xmlns:a16="http://schemas.microsoft.com/office/drawing/2014/main" id="{6133C5E9-B9DC-9A44-B473-61840D127155}"/>
              </a:ext>
            </a:extLst>
          </p:cNvPr>
          <p:cNvGraphicFramePr>
            <a:graphicFrameLocks/>
          </p:cNvGraphicFramePr>
          <p:nvPr>
            <p:extLst>
              <p:ext uri="{D42A27DB-BD31-4B8C-83A1-F6EECF244321}">
                <p14:modId xmlns:p14="http://schemas.microsoft.com/office/powerpoint/2010/main" val="1080751463"/>
              </p:ext>
            </p:extLst>
          </p:nvPr>
        </p:nvGraphicFramePr>
        <p:xfrm>
          <a:off x="1382123" y="1095504"/>
          <a:ext cx="4780416" cy="448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7644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E097A4-7717-AB4F-BA08-49D45C482AEF}"/>
              </a:ext>
            </a:extLst>
          </p:cNvPr>
          <p:cNvSpPr>
            <a:spLocks noGrp="1"/>
          </p:cNvSpPr>
          <p:nvPr>
            <p:ph type="title"/>
          </p:nvPr>
        </p:nvSpPr>
        <p:spPr>
          <a:xfrm>
            <a:off x="4965430" y="629266"/>
            <a:ext cx="6586491" cy="1676603"/>
          </a:xfrm>
        </p:spPr>
        <p:txBody>
          <a:bodyPr>
            <a:normAutofit/>
          </a:bodyPr>
          <a:lstStyle/>
          <a:p>
            <a:r>
              <a:rPr lang="tr-TR" sz="5400"/>
              <a:t>Sosyal Yapı ve Eğitim</a:t>
            </a:r>
          </a:p>
        </p:txBody>
      </p:sp>
      <p:sp>
        <p:nvSpPr>
          <p:cNvPr id="3" name="İçerik Yer Tutucusu 2">
            <a:extLst>
              <a:ext uri="{FF2B5EF4-FFF2-40B4-BE49-F238E27FC236}">
                <a16:creationId xmlns:a16="http://schemas.microsoft.com/office/drawing/2014/main" id="{694AC3F2-6FAD-3649-83E9-5DB64C6378E3}"/>
              </a:ext>
            </a:extLst>
          </p:cNvPr>
          <p:cNvSpPr>
            <a:spLocks noGrp="1"/>
          </p:cNvSpPr>
          <p:nvPr>
            <p:ph idx="1"/>
          </p:nvPr>
        </p:nvSpPr>
        <p:spPr>
          <a:xfrm>
            <a:off x="4965431" y="2438400"/>
            <a:ext cx="6586489" cy="3785419"/>
          </a:xfrm>
        </p:spPr>
        <p:txBody>
          <a:bodyPr>
            <a:normAutofit/>
          </a:bodyPr>
          <a:lstStyle/>
          <a:p>
            <a:r>
              <a:rPr lang="tr-TR" sz="2400" dirty="0"/>
              <a:t>Toplum insanların belli kurallara bağlı olarak bir araya gelmesinden meydana gelen bir yapıdır. Sosyal yapı toplumun devamlılığını sağlayan maddi ve manevi ögelerin belirli kurallara göre birleşmesiyle oluşur. Buna toplumsal örgütlenme, toplumsal ilişkiler sistemi de denir. Sosyal yapı, sosyal rollerden ve faaliyetlerden meydana gelir. Sosyal yapı, sosyal düzen ve sosyal sistem ifadelerini de kapsar. </a:t>
            </a:r>
          </a:p>
        </p:txBody>
      </p:sp>
      <p:pic>
        <p:nvPicPr>
          <p:cNvPr id="22" name="Picture 15">
            <a:extLst>
              <a:ext uri="{FF2B5EF4-FFF2-40B4-BE49-F238E27FC236}">
                <a16:creationId xmlns:a16="http://schemas.microsoft.com/office/drawing/2014/main" id="{B503D9F2-2774-4486-978D-CCFCD5E9A6C3}"/>
              </a:ext>
            </a:extLst>
          </p:cNvPr>
          <p:cNvPicPr>
            <a:picLocks noChangeAspect="1"/>
          </p:cNvPicPr>
          <p:nvPr/>
        </p:nvPicPr>
        <p:blipFill rotWithShape="1">
          <a:blip r:embed="rId2"/>
          <a:srcRect l="28748" r="20557"/>
          <a:stretch/>
        </p:blipFill>
        <p:spPr>
          <a:xfrm>
            <a:off x="20" y="10"/>
            <a:ext cx="4635571" cy="6857990"/>
          </a:xfrm>
          <a:prstGeom prst="rect">
            <a:avLst/>
          </a:prstGeom>
          <a:effectLst/>
        </p:spPr>
      </p:pic>
    </p:spTree>
    <p:extLst>
      <p:ext uri="{BB962C8B-B14F-4D97-AF65-F5344CB8AC3E}">
        <p14:creationId xmlns:p14="http://schemas.microsoft.com/office/powerpoint/2010/main" val="696923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3">
            <a:extLst>
              <a:ext uri="{FF2B5EF4-FFF2-40B4-BE49-F238E27FC236}">
                <a16:creationId xmlns:a16="http://schemas.microsoft.com/office/drawing/2014/main" id="{FF81F8D5-515A-45DC-B296-30AB11F2C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5">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3169CDC9-B44A-DF44-B417-637345EEAA48}"/>
              </a:ext>
            </a:extLst>
          </p:cNvPr>
          <p:cNvSpPr>
            <a:spLocks noGrp="1"/>
          </p:cNvSpPr>
          <p:nvPr>
            <p:ph type="title"/>
          </p:nvPr>
        </p:nvSpPr>
        <p:spPr>
          <a:xfrm>
            <a:off x="581646" y="349664"/>
            <a:ext cx="5845571" cy="1638377"/>
          </a:xfrm>
        </p:spPr>
        <p:txBody>
          <a:bodyPr anchor="b">
            <a:normAutofit/>
          </a:bodyPr>
          <a:lstStyle/>
          <a:p>
            <a:r>
              <a:rPr lang="tr-TR" sz="4800"/>
              <a:t>Sosyalleşme ve Eğitim</a:t>
            </a:r>
          </a:p>
        </p:txBody>
      </p:sp>
      <p:sp>
        <p:nvSpPr>
          <p:cNvPr id="3" name="İçerik Yer Tutucusu 2">
            <a:extLst>
              <a:ext uri="{FF2B5EF4-FFF2-40B4-BE49-F238E27FC236}">
                <a16:creationId xmlns:a16="http://schemas.microsoft.com/office/drawing/2014/main" id="{0B4BDF68-F0E6-2041-B1E2-EC573A43CF6F}"/>
              </a:ext>
            </a:extLst>
          </p:cNvPr>
          <p:cNvSpPr>
            <a:spLocks noGrp="1"/>
          </p:cNvSpPr>
          <p:nvPr>
            <p:ph idx="1"/>
          </p:nvPr>
        </p:nvSpPr>
        <p:spPr>
          <a:xfrm>
            <a:off x="273443" y="2253907"/>
            <a:ext cx="6736078" cy="3656302"/>
          </a:xfrm>
        </p:spPr>
        <p:txBody>
          <a:bodyPr anchor="ctr">
            <a:normAutofit/>
          </a:bodyPr>
          <a:lstStyle/>
          <a:p>
            <a:r>
              <a:rPr lang="tr-TR" sz="1800" dirty="0"/>
              <a:t>Sosyalleşme, genel olarak bir grup ya da topluma ait olmayı, bireyin söz konusu grup ya da topumun üyeliğine hazırlanmasını ifade eder. </a:t>
            </a:r>
          </a:p>
          <a:p>
            <a:r>
              <a:rPr lang="tr-TR" sz="1800" dirty="0"/>
              <a:t>Sosyalleşme sürecinin başlangıcı: Sosyalleşme ailede başlar. </a:t>
            </a:r>
          </a:p>
          <a:p>
            <a:r>
              <a:rPr lang="tr-TR" sz="1800" dirty="0"/>
              <a:t>Her aile, kendi yaşam biçimini ve ailede önem verilen değerleri çocuklarına kazandırmaya çalışır.  </a:t>
            </a:r>
          </a:p>
          <a:p>
            <a:r>
              <a:rPr lang="tr-TR" sz="1800" dirty="0"/>
              <a:t>Her toplum, üyelerini kendi beklentileri doğrultusunda yetiştirmeye çalışır. Bu yetiştirme ve yetişme süreci, doğumla birlikte başlar; mahallede, okulda, iş hayatında devam ederek bireyin bütün yaşamını kuşatır. </a:t>
            </a:r>
          </a:p>
          <a:p>
            <a:r>
              <a:rPr lang="tr-TR" sz="1800" dirty="0"/>
              <a:t>Sosyalleşme süreci, bireyle toplum arasındaki karşılıklı etkileşime dayanan bir süreçtir.</a:t>
            </a:r>
          </a:p>
        </p:txBody>
      </p:sp>
      <p:sp>
        <p:nvSpPr>
          <p:cNvPr id="25" name="Rectangle 1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9">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B0E3635-6C06-4F3F-8142-DB84ACB298AA}"/>
              </a:ext>
            </a:extLst>
          </p:cNvPr>
          <p:cNvPicPr>
            <a:picLocks noChangeAspect="1"/>
          </p:cNvPicPr>
          <p:nvPr/>
        </p:nvPicPr>
        <p:blipFill rotWithShape="1">
          <a:blip r:embed="rId2"/>
          <a:srcRect l="24316" r="23069" b="-2"/>
          <a:stretch/>
        </p:blipFill>
        <p:spPr>
          <a:xfrm>
            <a:off x="7421373" y="627954"/>
            <a:ext cx="4235516" cy="5353373"/>
          </a:xfrm>
          <a:prstGeom prst="rect">
            <a:avLst/>
          </a:prstGeom>
        </p:spPr>
      </p:pic>
      <p:sp>
        <p:nvSpPr>
          <p:cNvPr id="22" name="Rectangle 21">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3462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35A3AB2-0A8B-F74E-8AAD-8F87DFDD6502}"/>
              </a:ext>
            </a:extLst>
          </p:cNvPr>
          <p:cNvSpPr>
            <a:spLocks noGrp="1"/>
          </p:cNvSpPr>
          <p:nvPr>
            <p:ph type="title"/>
          </p:nvPr>
        </p:nvSpPr>
        <p:spPr>
          <a:xfrm>
            <a:off x="645065" y="1463040"/>
            <a:ext cx="3796306" cy="2690949"/>
          </a:xfrm>
        </p:spPr>
        <p:txBody>
          <a:bodyPr anchor="t">
            <a:normAutofit/>
          </a:bodyPr>
          <a:lstStyle/>
          <a:p>
            <a:r>
              <a:rPr lang="tr-TR" sz="4800"/>
              <a:t>Sosyalleşme ve Eğitim</a:t>
            </a:r>
          </a:p>
        </p:txBody>
      </p:sp>
      <p:grpSp>
        <p:nvGrpSpPr>
          <p:cNvPr id="23" name="Group 22">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24" name="Rectangle 23">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BE5C4A45-1947-374F-9581-F0924324616C}"/>
              </a:ext>
            </a:extLst>
          </p:cNvPr>
          <p:cNvSpPr>
            <a:spLocks noGrp="1"/>
          </p:cNvSpPr>
          <p:nvPr>
            <p:ph idx="1"/>
          </p:nvPr>
        </p:nvSpPr>
        <p:spPr>
          <a:xfrm>
            <a:off x="5656218" y="1463039"/>
            <a:ext cx="5542387" cy="4300447"/>
          </a:xfrm>
        </p:spPr>
        <p:txBody>
          <a:bodyPr anchor="t">
            <a:normAutofit/>
          </a:bodyPr>
          <a:lstStyle/>
          <a:p>
            <a:r>
              <a:rPr lang="tr-TR" sz="2400" dirty="0"/>
              <a:t>Sosyalleşme Sürecinde Rol Alan Ögeler:</a:t>
            </a:r>
          </a:p>
          <a:p>
            <a:pPr marL="0" indent="0">
              <a:buNone/>
            </a:pPr>
            <a:r>
              <a:rPr lang="tr-TR" sz="2400" dirty="0"/>
              <a:t>Sosyalleşme sürecinde çeşitli kurumlar ve faktörler rol oynar. Bunların bazıları, aile, oyun ve akran grupları, okullar, iş yerleri, siyasal örgütler, dini kurum ve cemaatler, vakıflar, dernekler, kulüpler ve iletişim araçlarıdır.</a:t>
            </a:r>
          </a:p>
        </p:txBody>
      </p:sp>
    </p:spTree>
    <p:extLst>
      <p:ext uri="{BB962C8B-B14F-4D97-AF65-F5344CB8AC3E}">
        <p14:creationId xmlns:p14="http://schemas.microsoft.com/office/powerpoint/2010/main" val="78530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0B94066-8A10-7948-BBE6-DDB3CD3910CD}"/>
              </a:ext>
            </a:extLst>
          </p:cNvPr>
          <p:cNvSpPr>
            <a:spLocks noGrp="1"/>
          </p:cNvSpPr>
          <p:nvPr>
            <p:ph type="title"/>
          </p:nvPr>
        </p:nvSpPr>
        <p:spPr>
          <a:xfrm>
            <a:off x="1285240" y="1050595"/>
            <a:ext cx="8074815" cy="1618489"/>
          </a:xfrm>
        </p:spPr>
        <p:txBody>
          <a:bodyPr anchor="ctr">
            <a:normAutofit/>
          </a:bodyPr>
          <a:lstStyle/>
          <a:p>
            <a:r>
              <a:rPr lang="tr-TR" sz="7200"/>
              <a:t>Sosyal Tabakalar</a:t>
            </a:r>
          </a:p>
        </p:txBody>
      </p:sp>
      <p:sp>
        <p:nvSpPr>
          <p:cNvPr id="3" name="İçerik Yer Tutucusu 2">
            <a:extLst>
              <a:ext uri="{FF2B5EF4-FFF2-40B4-BE49-F238E27FC236}">
                <a16:creationId xmlns:a16="http://schemas.microsoft.com/office/drawing/2014/main" id="{359C8A1D-4275-D440-A7DB-9AB24056B223}"/>
              </a:ext>
            </a:extLst>
          </p:cNvPr>
          <p:cNvSpPr>
            <a:spLocks noGrp="1"/>
          </p:cNvSpPr>
          <p:nvPr>
            <p:ph idx="1"/>
          </p:nvPr>
        </p:nvSpPr>
        <p:spPr>
          <a:xfrm>
            <a:off x="1285240" y="2969469"/>
            <a:ext cx="8074815" cy="2800395"/>
          </a:xfrm>
        </p:spPr>
        <p:txBody>
          <a:bodyPr anchor="t">
            <a:normAutofit/>
          </a:bodyPr>
          <a:lstStyle/>
          <a:p>
            <a:r>
              <a:rPr lang="tr-TR" sz="2200" dirty="0"/>
              <a:t>Sosyal Tabaka, benzer özelliklere sahip insanların oluşturduğu bir zümredir. </a:t>
            </a:r>
          </a:p>
          <a:p>
            <a:r>
              <a:rPr lang="tr-TR" sz="2200" dirty="0"/>
              <a:t>Geçmişte bazı toplumlarda eğitim kurumları, sosyal tabaka ve sınıflara göre oluşmuştur. Ancak demokratikleşme süreci, eğitimde fırsat ve imkan eşitliği, sosyal eşitlik, sosyal adalet, genellik, demokrasi gibi ilkelerin kabul edilmesine bağlı olarak eğitim kurumları, her sosyal tabakadan insana açık hale getirilmeye çalışılmaktadır. </a:t>
            </a:r>
          </a:p>
          <a:p>
            <a:endParaRPr lang="tr-TR" sz="2200" dirty="0"/>
          </a:p>
        </p:txBody>
      </p:sp>
    </p:spTree>
    <p:extLst>
      <p:ext uri="{BB962C8B-B14F-4D97-AF65-F5344CB8AC3E}">
        <p14:creationId xmlns:p14="http://schemas.microsoft.com/office/powerpoint/2010/main" val="3730281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6C0A55F-D8F7-8D40-AE62-A8AE677368BC}"/>
              </a:ext>
            </a:extLst>
          </p:cNvPr>
          <p:cNvSpPr>
            <a:spLocks noGrp="1"/>
          </p:cNvSpPr>
          <p:nvPr>
            <p:ph type="title"/>
          </p:nvPr>
        </p:nvSpPr>
        <p:spPr>
          <a:xfrm>
            <a:off x="1006900" y="1188637"/>
            <a:ext cx="3060848" cy="4480726"/>
          </a:xfrm>
        </p:spPr>
        <p:txBody>
          <a:bodyPr>
            <a:normAutofit/>
          </a:bodyPr>
          <a:lstStyle/>
          <a:p>
            <a:pPr algn="r"/>
            <a:r>
              <a:rPr lang="tr-TR" sz="4600"/>
              <a:t>Sosyal Hareketlilik ve Eğitim</a:t>
            </a:r>
          </a:p>
        </p:txBody>
      </p:sp>
      <p:sp>
        <p:nvSpPr>
          <p:cNvPr id="11" name="Freeform: Shape 10">
            <a:extLst>
              <a:ext uri="{FF2B5EF4-FFF2-40B4-BE49-F238E27FC236}">
                <a16:creationId xmlns:a16="http://schemas.microsoft.com/office/drawing/2014/main" id="{79FCBE05-E963-41B2-97FD-8631A61EB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250" y="323519"/>
            <a:ext cx="7217311" cy="6212748"/>
          </a:xfrm>
          <a:custGeom>
            <a:avLst/>
            <a:gdLst>
              <a:gd name="connsiteX0" fmla="*/ 0 w 7217311"/>
              <a:gd name="connsiteY0" fmla="*/ 0 h 6212748"/>
              <a:gd name="connsiteX1" fmla="*/ 1121310 w 7217311"/>
              <a:gd name="connsiteY1" fmla="*/ 0 h 6212748"/>
              <a:gd name="connsiteX2" fmla="*/ 1837014 w 7217311"/>
              <a:gd name="connsiteY2" fmla="*/ 0 h 6212748"/>
              <a:gd name="connsiteX3" fmla="*/ 2893412 w 7217311"/>
              <a:gd name="connsiteY3" fmla="*/ 0 h 6212748"/>
              <a:gd name="connsiteX4" fmla="*/ 3635911 w 7217311"/>
              <a:gd name="connsiteY4" fmla="*/ 0 h 6212748"/>
              <a:gd name="connsiteX5" fmla="*/ 3635913 w 7217311"/>
              <a:gd name="connsiteY5" fmla="*/ 0 h 6212748"/>
              <a:gd name="connsiteX6" fmla="*/ 7217311 w 7217311"/>
              <a:gd name="connsiteY6" fmla="*/ 0 h 6212748"/>
              <a:gd name="connsiteX7" fmla="*/ 7217311 w 7217311"/>
              <a:gd name="connsiteY7" fmla="*/ 2864954 h 6212748"/>
              <a:gd name="connsiteX8" fmla="*/ 3773866 w 7217311"/>
              <a:gd name="connsiteY8" fmla="*/ 6212748 h 6212748"/>
              <a:gd name="connsiteX9" fmla="*/ 2893412 w 7217311"/>
              <a:gd name="connsiteY9" fmla="*/ 6212748 h 6212748"/>
              <a:gd name="connsiteX10" fmla="*/ 2893412 w 7217311"/>
              <a:gd name="connsiteY10" fmla="*/ 6210962 h 6212748"/>
              <a:gd name="connsiteX11" fmla="*/ 1837014 w 7217311"/>
              <a:gd name="connsiteY11" fmla="*/ 6210962 h 6212748"/>
              <a:gd name="connsiteX12" fmla="*/ 1837014 w 7217311"/>
              <a:gd name="connsiteY12" fmla="*/ 6212748 h 6212748"/>
              <a:gd name="connsiteX13" fmla="*/ 0 w 7217311"/>
              <a:gd name="connsiteY13"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7311" h="6212748">
                <a:moveTo>
                  <a:pt x="0" y="0"/>
                </a:moveTo>
                <a:lnTo>
                  <a:pt x="1121310" y="0"/>
                </a:lnTo>
                <a:lnTo>
                  <a:pt x="1837014" y="0"/>
                </a:lnTo>
                <a:lnTo>
                  <a:pt x="2893412" y="0"/>
                </a:lnTo>
                <a:lnTo>
                  <a:pt x="3635911" y="0"/>
                </a:lnTo>
                <a:lnTo>
                  <a:pt x="3635913" y="0"/>
                </a:lnTo>
                <a:lnTo>
                  <a:pt x="7217311" y="0"/>
                </a:lnTo>
                <a:lnTo>
                  <a:pt x="7217311" y="2864954"/>
                </a:lnTo>
                <a:lnTo>
                  <a:pt x="3773866" y="6212748"/>
                </a:lnTo>
                <a:lnTo>
                  <a:pt x="2893412" y="6212748"/>
                </a:lnTo>
                <a:lnTo>
                  <a:pt x="2893412" y="6210962"/>
                </a:lnTo>
                <a:lnTo>
                  <a:pt x="1837014" y="6210962"/>
                </a:lnTo>
                <a:lnTo>
                  <a:pt x="1837014"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4D233ACE-F3A1-4543-B9F4-425DDA579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çerik Yer Tutucusu 2">
            <a:extLst>
              <a:ext uri="{FF2B5EF4-FFF2-40B4-BE49-F238E27FC236}">
                <a16:creationId xmlns:a16="http://schemas.microsoft.com/office/drawing/2014/main" id="{E219BD35-93BB-4625-8487-71BC5158EFB2}"/>
              </a:ext>
            </a:extLst>
          </p:cNvPr>
          <p:cNvGraphicFramePr>
            <a:graphicFrameLocks noGrp="1"/>
          </p:cNvGraphicFramePr>
          <p:nvPr>
            <p:ph idx="1"/>
            <p:extLst>
              <p:ext uri="{D42A27DB-BD31-4B8C-83A1-F6EECF244321}">
                <p14:modId xmlns:p14="http://schemas.microsoft.com/office/powerpoint/2010/main" val="2034289260"/>
              </p:ext>
            </p:extLst>
          </p:nvPr>
        </p:nvGraphicFramePr>
        <p:xfrm>
          <a:off x="5101143" y="1008993"/>
          <a:ext cx="5077071" cy="47608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4931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406A079-71AE-0F4D-88FD-B2C13B28FECA}"/>
              </a:ext>
            </a:extLst>
          </p:cNvPr>
          <p:cNvSpPr>
            <a:spLocks noGrp="1"/>
          </p:cNvSpPr>
          <p:nvPr>
            <p:ph type="title"/>
          </p:nvPr>
        </p:nvSpPr>
        <p:spPr>
          <a:xfrm>
            <a:off x="1285240" y="1050595"/>
            <a:ext cx="8074815" cy="1618489"/>
          </a:xfrm>
        </p:spPr>
        <p:txBody>
          <a:bodyPr anchor="ctr">
            <a:normAutofit/>
          </a:bodyPr>
          <a:lstStyle/>
          <a:p>
            <a:r>
              <a:rPr lang="tr-TR" sz="6100"/>
              <a:t>Sosyal Kontrol ve Eğitim </a:t>
            </a:r>
          </a:p>
        </p:txBody>
      </p:sp>
      <p:sp>
        <p:nvSpPr>
          <p:cNvPr id="3" name="İçerik Yer Tutucusu 2">
            <a:extLst>
              <a:ext uri="{FF2B5EF4-FFF2-40B4-BE49-F238E27FC236}">
                <a16:creationId xmlns:a16="http://schemas.microsoft.com/office/drawing/2014/main" id="{9EB015C4-DE4F-9049-9FC4-5E53E4D06D90}"/>
              </a:ext>
            </a:extLst>
          </p:cNvPr>
          <p:cNvSpPr>
            <a:spLocks noGrp="1"/>
          </p:cNvSpPr>
          <p:nvPr>
            <p:ph idx="1"/>
          </p:nvPr>
        </p:nvSpPr>
        <p:spPr>
          <a:xfrm>
            <a:off x="1285240" y="2969469"/>
            <a:ext cx="8074815" cy="2800395"/>
          </a:xfrm>
        </p:spPr>
        <p:txBody>
          <a:bodyPr anchor="t">
            <a:normAutofit/>
          </a:bodyPr>
          <a:lstStyle/>
          <a:p>
            <a:r>
              <a:rPr lang="tr-TR" sz="2400"/>
              <a:t>Sosyal kontrol, </a:t>
            </a:r>
            <a:r>
              <a:rPr lang="tr-TR" sz="2400">
                <a:latin typeface="Arial" charset="0"/>
                <a:cs typeface="Arial" charset="0"/>
              </a:rPr>
              <a:t>bireylerin  toplumda  genel  geçer  olan  kuralları  benimsemeye  ve  bunlara  uygun  olarak  davranmaya  zorlanmasıdır. </a:t>
            </a:r>
          </a:p>
          <a:p>
            <a:r>
              <a:rPr lang="tr-TR" sz="2400">
                <a:latin typeface="Arial" charset="0"/>
                <a:cs typeface="Arial" charset="0"/>
              </a:rPr>
              <a:t>Toplumdaki  huzur  ve  istikrarın sağlanması açısından toplumsal kontrol oldukça önemlidir. </a:t>
            </a:r>
            <a:endParaRPr lang="tr-TR" sz="2400"/>
          </a:p>
        </p:txBody>
      </p:sp>
    </p:spTree>
    <p:extLst>
      <p:ext uri="{BB962C8B-B14F-4D97-AF65-F5344CB8AC3E}">
        <p14:creationId xmlns:p14="http://schemas.microsoft.com/office/powerpoint/2010/main" val="2550905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D1D8088-559A-46A5-A801-CDF0B9476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83E2E96F-17F7-4C8C-BDF1-6BB90A0C1D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2380868"/>
            <a:ext cx="11982332" cy="2087795"/>
            <a:chOff x="143163" y="5763486"/>
            <a:chExt cx="11982332" cy="739555"/>
          </a:xfrm>
        </p:grpSpPr>
        <p:sp>
          <p:nvSpPr>
            <p:cNvPr id="23" name="Rectangle 22">
              <a:extLst>
                <a:ext uri="{FF2B5EF4-FFF2-40B4-BE49-F238E27FC236}">
                  <a16:creationId xmlns:a16="http://schemas.microsoft.com/office/drawing/2014/main" id="{846BD00C-9313-4A22-94F7-3875A46C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1EAF30D0-AA67-427C-9938-A2C8A9B5D5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6" name="Rectangle 25">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31FEC17-7209-CD43-AEB4-4E7624E2F7BC}"/>
              </a:ext>
            </a:extLst>
          </p:cNvPr>
          <p:cNvSpPr>
            <a:spLocks noGrp="1"/>
          </p:cNvSpPr>
          <p:nvPr>
            <p:ph type="title"/>
          </p:nvPr>
        </p:nvSpPr>
        <p:spPr>
          <a:xfrm>
            <a:off x="1006900" y="1188637"/>
            <a:ext cx="3060848" cy="4480726"/>
          </a:xfrm>
        </p:spPr>
        <p:txBody>
          <a:bodyPr>
            <a:normAutofit/>
          </a:bodyPr>
          <a:lstStyle/>
          <a:p>
            <a:pPr algn="r"/>
            <a:r>
              <a:rPr lang="tr-TR" sz="6600"/>
              <a:t>Sosyal Kontrol ve Eğitim</a:t>
            </a:r>
          </a:p>
        </p:txBody>
      </p:sp>
      <p:graphicFrame>
        <p:nvGraphicFramePr>
          <p:cNvPr id="5" name="İçerik Yer Tutucusu 2">
            <a:extLst>
              <a:ext uri="{FF2B5EF4-FFF2-40B4-BE49-F238E27FC236}">
                <a16:creationId xmlns:a16="http://schemas.microsoft.com/office/drawing/2014/main" id="{21532606-B27C-4F26-A038-57D49CD82ED9}"/>
              </a:ext>
            </a:extLst>
          </p:cNvPr>
          <p:cNvGraphicFramePr>
            <a:graphicFrameLocks noGrp="1"/>
          </p:cNvGraphicFramePr>
          <p:nvPr>
            <p:ph idx="1"/>
            <p:extLst>
              <p:ext uri="{D42A27DB-BD31-4B8C-83A1-F6EECF244321}">
                <p14:modId xmlns:p14="http://schemas.microsoft.com/office/powerpoint/2010/main" val="2372461114"/>
              </p:ext>
            </p:extLst>
          </p:nvPr>
        </p:nvGraphicFramePr>
        <p:xfrm>
          <a:off x="5101143" y="1008993"/>
          <a:ext cx="5077071" cy="47608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5845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45EECE4-B41D-4BF6-8526-95E3D1B1CA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1" y="323519"/>
            <a:ext cx="4331208" cy="6212748"/>
          </a:xfrm>
          <a:prstGeom prst="rect">
            <a:avLst/>
          </a:pr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B31FEC17-7209-CD43-AEB4-4E7624E2F7BC}"/>
              </a:ext>
            </a:extLst>
          </p:cNvPr>
          <p:cNvSpPr>
            <a:spLocks noGrp="1"/>
          </p:cNvSpPr>
          <p:nvPr>
            <p:ph type="title"/>
          </p:nvPr>
        </p:nvSpPr>
        <p:spPr>
          <a:xfrm>
            <a:off x="1006900" y="1188637"/>
            <a:ext cx="3165813" cy="4480726"/>
          </a:xfrm>
        </p:spPr>
        <p:txBody>
          <a:bodyPr>
            <a:normAutofit/>
          </a:bodyPr>
          <a:lstStyle/>
          <a:p>
            <a:pPr algn="r"/>
            <a:r>
              <a:rPr lang="tr-TR" sz="6600"/>
              <a:t>Sosyal Kontrol ve Eğitim</a:t>
            </a:r>
          </a:p>
        </p:txBody>
      </p:sp>
      <p:graphicFrame>
        <p:nvGraphicFramePr>
          <p:cNvPr id="5" name="İçerik Yer Tutucusu 2">
            <a:extLst>
              <a:ext uri="{FF2B5EF4-FFF2-40B4-BE49-F238E27FC236}">
                <a16:creationId xmlns:a16="http://schemas.microsoft.com/office/drawing/2014/main" id="{C44011CF-3332-4902-B461-B7BB3E89FD42}"/>
              </a:ext>
            </a:extLst>
          </p:cNvPr>
          <p:cNvGraphicFramePr>
            <a:graphicFrameLocks noGrp="1"/>
          </p:cNvGraphicFramePr>
          <p:nvPr>
            <p:ph idx="1"/>
            <p:extLst>
              <p:ext uri="{D42A27DB-BD31-4B8C-83A1-F6EECF244321}">
                <p14:modId xmlns:p14="http://schemas.microsoft.com/office/powerpoint/2010/main" val="2324525265"/>
              </p:ext>
            </p:extLst>
          </p:nvPr>
        </p:nvGraphicFramePr>
        <p:xfrm>
          <a:off x="5098095" y="1266743"/>
          <a:ext cx="5117960" cy="43156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6625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8EB949F-5DE3-AC4D-AAFB-9AFCD12793E7}"/>
              </a:ext>
            </a:extLst>
          </p:cNvPr>
          <p:cNvSpPr>
            <a:spLocks noGrp="1"/>
          </p:cNvSpPr>
          <p:nvPr>
            <p:ph type="title"/>
          </p:nvPr>
        </p:nvSpPr>
        <p:spPr>
          <a:xfrm>
            <a:off x="1006900" y="1188637"/>
            <a:ext cx="3141430" cy="4480726"/>
          </a:xfrm>
        </p:spPr>
        <p:txBody>
          <a:bodyPr>
            <a:normAutofit/>
          </a:bodyPr>
          <a:lstStyle/>
          <a:p>
            <a:pPr algn="r"/>
            <a:r>
              <a:rPr lang="tr-TR" sz="6600"/>
              <a:t>Sosyal Kontrol ve Eğitim </a:t>
            </a: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614701DB-000F-1B46-B92F-F524DB23F4B1}"/>
              </a:ext>
            </a:extLst>
          </p:cNvPr>
          <p:cNvSpPr>
            <a:spLocks noGrp="1"/>
          </p:cNvSpPr>
          <p:nvPr>
            <p:ph idx="1"/>
          </p:nvPr>
        </p:nvSpPr>
        <p:spPr>
          <a:xfrm>
            <a:off x="4856661" y="1336945"/>
            <a:ext cx="6097025" cy="4480726"/>
          </a:xfrm>
        </p:spPr>
        <p:txBody>
          <a:bodyPr anchor="ctr">
            <a:normAutofit lnSpcReduction="10000"/>
          </a:bodyPr>
          <a:lstStyle/>
          <a:p>
            <a:r>
              <a:rPr lang="tr-TR" sz="2400" dirty="0">
                <a:latin typeface="Arial" charset="0"/>
                <a:cs typeface="Arial" charset="0"/>
              </a:rPr>
              <a:t>Sıradan  birçok  olayla  ilgili  olarak insanların ortak tepkide bulunmasını sağlamak çoğu zaman zor olsa da, toplumun genelini ilgilendiren birçok  olayda  insanlar  hiçbir  yönlendirmeye  ihtiyaç  duymadan  ortak  tepkilerde  bulunabilmektedirler. </a:t>
            </a:r>
          </a:p>
          <a:p>
            <a:r>
              <a:rPr lang="tr-TR" sz="2400" dirty="0">
                <a:latin typeface="Arial" charset="0"/>
                <a:cs typeface="Arial" charset="0"/>
              </a:rPr>
              <a:t>Örneğin, bireysel   olarak   herkes   farklı   bir   takımı   desteklese   de   milli   takımın   maçlarında   herkes   milli   takımı desteklemektedir. </a:t>
            </a:r>
          </a:p>
          <a:p>
            <a:r>
              <a:rPr lang="tr-TR" sz="2400" dirty="0">
                <a:latin typeface="Arial" charset="0"/>
                <a:cs typeface="Arial" charset="0"/>
              </a:rPr>
              <a:t>Bu  ortak  tepkiler  sayesinde  toplumsal  kontrol  sağlanması  kolaylaşmaktadır. </a:t>
            </a:r>
          </a:p>
          <a:p>
            <a:endParaRPr lang="tr-TR" sz="1900" dirty="0"/>
          </a:p>
        </p:txBody>
      </p:sp>
    </p:spTree>
    <p:extLst>
      <p:ext uri="{BB962C8B-B14F-4D97-AF65-F5344CB8AC3E}">
        <p14:creationId xmlns:p14="http://schemas.microsoft.com/office/powerpoint/2010/main" val="3818166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E636286-CC67-0540-AAD3-9B7D4E2E6A73}"/>
              </a:ext>
            </a:extLst>
          </p:cNvPr>
          <p:cNvSpPr>
            <a:spLocks noGrp="1"/>
          </p:cNvSpPr>
          <p:nvPr>
            <p:ph type="title"/>
          </p:nvPr>
        </p:nvSpPr>
        <p:spPr>
          <a:xfrm>
            <a:off x="1123356" y="1188637"/>
            <a:ext cx="9984615" cy="1597228"/>
          </a:xfrm>
        </p:spPr>
        <p:txBody>
          <a:bodyPr>
            <a:normAutofit/>
          </a:bodyPr>
          <a:lstStyle/>
          <a:p>
            <a:r>
              <a:rPr lang="tr-TR" sz="6000"/>
              <a:t>Sosyal Bütünleşme ve Eğitim </a:t>
            </a:r>
          </a:p>
        </p:txBody>
      </p:sp>
      <p:pic>
        <p:nvPicPr>
          <p:cNvPr id="14" name="Picture 4">
            <a:extLst>
              <a:ext uri="{FF2B5EF4-FFF2-40B4-BE49-F238E27FC236}">
                <a16:creationId xmlns:a16="http://schemas.microsoft.com/office/drawing/2014/main" id="{7C500882-3FFA-44D3-953E-38C40796800B}"/>
              </a:ext>
            </a:extLst>
          </p:cNvPr>
          <p:cNvPicPr>
            <a:picLocks noChangeAspect="1"/>
          </p:cNvPicPr>
          <p:nvPr/>
        </p:nvPicPr>
        <p:blipFill rotWithShape="1">
          <a:blip r:embed="rId2"/>
          <a:srcRect l="10797" r="3058" b="-4"/>
          <a:stretch/>
        </p:blipFill>
        <p:spPr>
          <a:xfrm>
            <a:off x="1123357" y="3018327"/>
            <a:ext cx="3533985" cy="2728198"/>
          </a:xfrm>
          <a:prstGeom prst="rect">
            <a:avLst/>
          </a:prstGeom>
        </p:spPr>
      </p:pic>
      <p:sp>
        <p:nvSpPr>
          <p:cNvPr id="3" name="İçerik Yer Tutucusu 2">
            <a:extLst>
              <a:ext uri="{FF2B5EF4-FFF2-40B4-BE49-F238E27FC236}">
                <a16:creationId xmlns:a16="http://schemas.microsoft.com/office/drawing/2014/main" id="{EE8A78A5-9159-2D42-BE3C-0DEFBFEA23D4}"/>
              </a:ext>
            </a:extLst>
          </p:cNvPr>
          <p:cNvSpPr>
            <a:spLocks noGrp="1"/>
          </p:cNvSpPr>
          <p:nvPr>
            <p:ph idx="1"/>
          </p:nvPr>
        </p:nvSpPr>
        <p:spPr>
          <a:xfrm>
            <a:off x="5255259" y="2600325"/>
            <a:ext cx="6291567" cy="3126151"/>
          </a:xfrm>
        </p:spPr>
        <p:txBody>
          <a:bodyPr anchor="t">
            <a:normAutofit fontScale="92500"/>
          </a:bodyPr>
          <a:lstStyle/>
          <a:p>
            <a:r>
              <a:rPr lang="tr-TR" sz="2400" dirty="0"/>
              <a:t>Sosyal Bütünleşme, bir toplumda yaşayan insanların düşünce, amaç ve ideallerindeki ortaklığı ve benzerliği ifade eder. Bu anlamda eğitimin toplumsal bütünleşmede önemli bir rolü vardır. </a:t>
            </a:r>
          </a:p>
          <a:p>
            <a:r>
              <a:rPr lang="tr-TR" sz="2400" dirty="0"/>
              <a:t>Toplumsal değişmeyle eğitim arasındaki ilişkiler söz konusu olduğunda eğitimin hem bir istikrar, hem de bir değişme aracı olduğu kabul edilir. Önemli olan nokta, sosyal değişmelerle sosyal istikrar ve bütünleşme arasındaki dengenin iyi sağlanmasıdır. </a:t>
            </a:r>
          </a:p>
        </p:txBody>
      </p:sp>
    </p:spTree>
    <p:extLst>
      <p:ext uri="{BB962C8B-B14F-4D97-AF65-F5344CB8AC3E}">
        <p14:creationId xmlns:p14="http://schemas.microsoft.com/office/powerpoint/2010/main" val="645475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Başlık 1">
            <a:extLst>
              <a:ext uri="{FF2B5EF4-FFF2-40B4-BE49-F238E27FC236}">
                <a16:creationId xmlns:a16="http://schemas.microsoft.com/office/drawing/2014/main" id="{8E636286-CC67-0540-AAD3-9B7D4E2E6A73}"/>
              </a:ext>
            </a:extLst>
          </p:cNvPr>
          <p:cNvSpPr>
            <a:spLocks noGrp="1"/>
          </p:cNvSpPr>
          <p:nvPr>
            <p:ph type="title"/>
          </p:nvPr>
        </p:nvSpPr>
        <p:spPr>
          <a:xfrm>
            <a:off x="838200" y="365125"/>
            <a:ext cx="5393361" cy="1325563"/>
          </a:xfrm>
        </p:spPr>
        <p:txBody>
          <a:bodyPr>
            <a:normAutofit/>
          </a:bodyPr>
          <a:lstStyle/>
          <a:p>
            <a:r>
              <a:rPr lang="tr-TR" dirty="0"/>
              <a:t>Sosyal Bütünleşme ve Eğitim </a:t>
            </a:r>
          </a:p>
        </p:txBody>
      </p:sp>
      <p:sp>
        <p:nvSpPr>
          <p:cNvPr id="23" name="Freeform: Shape 22">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İçerik Yer Tutucusu 2">
            <a:extLst>
              <a:ext uri="{FF2B5EF4-FFF2-40B4-BE49-F238E27FC236}">
                <a16:creationId xmlns:a16="http://schemas.microsoft.com/office/drawing/2014/main" id="{EE8A78A5-9159-2D42-BE3C-0DEFBFEA23D4}"/>
              </a:ext>
            </a:extLst>
          </p:cNvPr>
          <p:cNvSpPr>
            <a:spLocks noGrp="1"/>
          </p:cNvSpPr>
          <p:nvPr>
            <p:ph idx="1"/>
          </p:nvPr>
        </p:nvSpPr>
        <p:spPr>
          <a:xfrm>
            <a:off x="838200" y="1825625"/>
            <a:ext cx="5393361" cy="4351338"/>
          </a:xfrm>
        </p:spPr>
        <p:txBody>
          <a:bodyPr>
            <a:normAutofit/>
          </a:bodyPr>
          <a:lstStyle/>
          <a:p>
            <a:r>
              <a:rPr lang="tr-TR" sz="2600"/>
              <a:t>Toplumu oluşturan bireyler arasında birlik ve bütünleşmeyi sağlayan temel araçlardan biri ortak kültürdür. </a:t>
            </a:r>
          </a:p>
          <a:p>
            <a:r>
              <a:rPr lang="tr-TR" sz="2600"/>
              <a:t>Şu halde eğitimin, bir toplumda yaşayan bireyleri, kendi bireyselliklerini ve alt kültürlerini koruyarak ortak bir kültür çevresinde birleştirmesi ve böylece sosyal bütünleşmeye katkı sağlamasıdır. </a:t>
            </a:r>
          </a:p>
        </p:txBody>
      </p:sp>
      <p:sp>
        <p:nvSpPr>
          <p:cNvPr id="25" name="Oval 24">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6" descr="Grup">
            <a:extLst>
              <a:ext uri="{FF2B5EF4-FFF2-40B4-BE49-F238E27FC236}">
                <a16:creationId xmlns:a16="http://schemas.microsoft.com/office/drawing/2014/main" id="{F4B8A584-E9A2-4AA2-8099-5398B519E8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7" name="Freeform: Shape 26">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29" name="Straight Connector 28">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Freeform: Shape 34">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4029215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40E93D9-F13F-4097-A159-E0A6CEBA8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Başlık 1">
            <a:extLst>
              <a:ext uri="{FF2B5EF4-FFF2-40B4-BE49-F238E27FC236}">
                <a16:creationId xmlns:a16="http://schemas.microsoft.com/office/drawing/2014/main" id="{3DCDF15B-C7ED-3340-8745-0C8C8DA95C44}"/>
              </a:ext>
            </a:extLst>
          </p:cNvPr>
          <p:cNvSpPr>
            <a:spLocks noGrp="1"/>
          </p:cNvSpPr>
          <p:nvPr>
            <p:ph type="title"/>
          </p:nvPr>
        </p:nvSpPr>
        <p:spPr>
          <a:xfrm>
            <a:off x="389916" y="444464"/>
            <a:ext cx="3420305" cy="1906317"/>
          </a:xfrm>
        </p:spPr>
        <p:txBody>
          <a:bodyPr>
            <a:normAutofit/>
          </a:bodyPr>
          <a:lstStyle/>
          <a:p>
            <a:pPr algn="ctr"/>
            <a:r>
              <a:rPr lang="tr-TR" sz="3200" dirty="0"/>
              <a:t>Sosyal Değişme ve Eğitim</a:t>
            </a:r>
          </a:p>
        </p:txBody>
      </p:sp>
      <p:pic>
        <p:nvPicPr>
          <p:cNvPr id="11" name="Picture 10">
            <a:extLst>
              <a:ext uri="{FF2B5EF4-FFF2-40B4-BE49-F238E27FC236}">
                <a16:creationId xmlns:a16="http://schemas.microsoft.com/office/drawing/2014/main" id="{33EE6B58-3AF5-4387-B436-40EA782E8881}"/>
              </a:ext>
            </a:extLst>
          </p:cNvPr>
          <p:cNvPicPr>
            <a:picLocks noChangeAspect="1"/>
          </p:cNvPicPr>
          <p:nvPr/>
        </p:nvPicPr>
        <p:blipFill rotWithShape="1">
          <a:blip r:embed="rId2"/>
          <a:srcRect l="9576" r="19020"/>
          <a:stretch/>
        </p:blipFill>
        <p:spPr>
          <a:xfrm>
            <a:off x="20" y="2768743"/>
            <a:ext cx="4278264" cy="4089258"/>
          </a:xfrm>
          <a:prstGeom prst="rect">
            <a:avLst/>
          </a:prstGeom>
        </p:spPr>
      </p:pic>
      <p:sp>
        <p:nvSpPr>
          <p:cNvPr id="17" name="Rectangle 16">
            <a:extLst>
              <a:ext uri="{FF2B5EF4-FFF2-40B4-BE49-F238E27FC236}">
                <a16:creationId xmlns:a16="http://schemas.microsoft.com/office/drawing/2014/main" id="{BA3D150B-ADB5-401D-8304-C7845A109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4310288"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9" name="Rectangle 18">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590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aphicFrame>
        <p:nvGraphicFramePr>
          <p:cNvPr id="5" name="İçerik Yer Tutucusu 2">
            <a:extLst>
              <a:ext uri="{FF2B5EF4-FFF2-40B4-BE49-F238E27FC236}">
                <a16:creationId xmlns:a16="http://schemas.microsoft.com/office/drawing/2014/main" id="{60706152-D55A-4BD2-B245-C5968717782D}"/>
              </a:ext>
            </a:extLst>
          </p:cNvPr>
          <p:cNvGraphicFramePr>
            <a:graphicFrameLocks noGrp="1"/>
          </p:cNvGraphicFramePr>
          <p:nvPr>
            <p:ph idx="1"/>
            <p:extLst>
              <p:ext uri="{D42A27DB-BD31-4B8C-83A1-F6EECF244321}">
                <p14:modId xmlns:p14="http://schemas.microsoft.com/office/powerpoint/2010/main" val="1296207419"/>
              </p:ext>
            </p:extLst>
          </p:nvPr>
        </p:nvGraphicFramePr>
        <p:xfrm>
          <a:off x="5431646" y="678955"/>
          <a:ext cx="5586448" cy="5409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7395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9">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3">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1FD40B4-0A46-EF4A-8155-EFD2B7FF5485}"/>
              </a:ext>
            </a:extLst>
          </p:cNvPr>
          <p:cNvSpPr>
            <a:spLocks noGrp="1"/>
          </p:cNvSpPr>
          <p:nvPr>
            <p:ph type="title"/>
          </p:nvPr>
        </p:nvSpPr>
        <p:spPr>
          <a:xfrm>
            <a:off x="8026203" y="1443390"/>
            <a:ext cx="3268216" cy="3405880"/>
          </a:xfrm>
        </p:spPr>
        <p:txBody>
          <a:bodyPr>
            <a:normAutofit/>
          </a:bodyPr>
          <a:lstStyle/>
          <a:p>
            <a:r>
              <a:rPr lang="tr-TR" sz="6000"/>
              <a:t>Sosyal Değişme ve Eğitim</a:t>
            </a:r>
          </a:p>
        </p:txBody>
      </p:sp>
      <p:sp>
        <p:nvSpPr>
          <p:cNvPr id="3" name="İçerik Yer Tutucusu 2">
            <a:extLst>
              <a:ext uri="{FF2B5EF4-FFF2-40B4-BE49-F238E27FC236}">
                <a16:creationId xmlns:a16="http://schemas.microsoft.com/office/drawing/2014/main" id="{1EF1C4CC-885A-4C44-80CC-F29EB65D92E5}"/>
              </a:ext>
            </a:extLst>
          </p:cNvPr>
          <p:cNvSpPr>
            <a:spLocks noGrp="1"/>
          </p:cNvSpPr>
          <p:nvPr>
            <p:ph idx="1"/>
          </p:nvPr>
        </p:nvSpPr>
        <p:spPr>
          <a:xfrm>
            <a:off x="1017455" y="1075038"/>
            <a:ext cx="5769224" cy="4618275"/>
          </a:xfrm>
        </p:spPr>
        <p:txBody>
          <a:bodyPr anchor="ctr">
            <a:normAutofit/>
          </a:bodyPr>
          <a:lstStyle/>
          <a:p>
            <a:r>
              <a:rPr lang="tr-TR" dirty="0"/>
              <a:t>Toplumsal değişme, geniş anlamda hayatın çeşitli alanlarında gözlenen farklılaşmayı ifade eder. Söz konusu değişmeler, bazen hızlı, bazen yavaş; bazen kendiliğinden bazen planlı bir biçimde veya zorla gerçekleşebilir. Toplumsal yaşama ilişkin bazı değişmeler, kendiliğinden ve plansız bir biçimde, bazıları ise devlet, hükümet ve kurumlar tarafından planlı bir biçimde gerçekleştirilir.</a:t>
            </a:r>
          </a:p>
        </p:txBody>
      </p:sp>
    </p:spTree>
    <p:extLst>
      <p:ext uri="{BB962C8B-B14F-4D97-AF65-F5344CB8AC3E}">
        <p14:creationId xmlns:p14="http://schemas.microsoft.com/office/powerpoint/2010/main" val="3894514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D3EABD4-D5E1-A74F-8A82-8CFD2857D3F0}"/>
              </a:ext>
            </a:extLst>
          </p:cNvPr>
          <p:cNvSpPr>
            <a:spLocks noGrp="1"/>
          </p:cNvSpPr>
          <p:nvPr>
            <p:ph type="title"/>
          </p:nvPr>
        </p:nvSpPr>
        <p:spPr>
          <a:xfrm>
            <a:off x="645065" y="1463040"/>
            <a:ext cx="3796306" cy="2690949"/>
          </a:xfrm>
        </p:spPr>
        <p:txBody>
          <a:bodyPr anchor="t">
            <a:normAutofit/>
          </a:bodyPr>
          <a:lstStyle/>
          <a:p>
            <a:r>
              <a:rPr lang="tr-TR" sz="4800"/>
              <a:t>Sosyal Değişme ve Eğitim</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FE788BD4-AB57-E044-8728-805043409200}"/>
              </a:ext>
            </a:extLst>
          </p:cNvPr>
          <p:cNvSpPr>
            <a:spLocks noGrp="1"/>
          </p:cNvSpPr>
          <p:nvPr>
            <p:ph idx="1"/>
          </p:nvPr>
        </p:nvSpPr>
        <p:spPr>
          <a:xfrm>
            <a:off x="5656218" y="587829"/>
            <a:ext cx="5542387" cy="5175657"/>
          </a:xfrm>
        </p:spPr>
        <p:txBody>
          <a:bodyPr anchor="t">
            <a:normAutofit/>
          </a:bodyPr>
          <a:lstStyle/>
          <a:p>
            <a:pPr marL="0" indent="0">
              <a:buNone/>
            </a:pPr>
            <a:r>
              <a:rPr lang="tr-TR" sz="2400" dirty="0"/>
              <a:t>Sosyal Değişme Sürecinde Eğitim</a:t>
            </a:r>
          </a:p>
          <a:p>
            <a:r>
              <a:rPr lang="tr-TR" sz="2400" dirty="0"/>
              <a:t>Eğitimle toplumsal değişmeler arasında tek yönlü bir ilişkiden çok karşılıklı bir ilişki vardır. Yani eğitim, toplumsal değişmenin hem öznesi hem de nesnesi durumundadır.</a:t>
            </a:r>
          </a:p>
          <a:p>
            <a:r>
              <a:rPr lang="tr-TR" sz="2400" dirty="0"/>
              <a:t>Eğitim alanı bazı alanlardaki değişmelerden etkilenmekte, buna göre kendi içinde bazı değişmeleri gerçekleştirerek toplumsal değişmelere uyum sağlamaya çalışır. </a:t>
            </a:r>
          </a:p>
          <a:p>
            <a:r>
              <a:rPr lang="tr-TR" sz="2400" dirty="0"/>
              <a:t>Toplumsal değişmeler, eğitim ile ilgili karar vericileri, eğitimcileri ve anne-babaları yeni arayışlara sevk eder. </a:t>
            </a:r>
          </a:p>
        </p:txBody>
      </p:sp>
    </p:spTree>
    <p:extLst>
      <p:ext uri="{BB962C8B-B14F-4D97-AF65-F5344CB8AC3E}">
        <p14:creationId xmlns:p14="http://schemas.microsoft.com/office/powerpoint/2010/main" val="1413163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B223719-8F9A-EA4F-AB17-AE1D30D685E8}"/>
              </a:ext>
            </a:extLst>
          </p:cNvPr>
          <p:cNvSpPr>
            <a:spLocks noGrp="1"/>
          </p:cNvSpPr>
          <p:nvPr>
            <p:ph type="title"/>
          </p:nvPr>
        </p:nvSpPr>
        <p:spPr>
          <a:xfrm>
            <a:off x="8026203" y="1443390"/>
            <a:ext cx="3268216" cy="3405880"/>
          </a:xfrm>
        </p:spPr>
        <p:txBody>
          <a:bodyPr>
            <a:normAutofit/>
          </a:bodyPr>
          <a:lstStyle/>
          <a:p>
            <a:r>
              <a:rPr lang="tr-TR" sz="6000"/>
              <a:t>Sosyal Değişme ve Eğitim</a:t>
            </a:r>
          </a:p>
        </p:txBody>
      </p:sp>
      <p:sp>
        <p:nvSpPr>
          <p:cNvPr id="3" name="İçerik Yer Tutucusu 2">
            <a:extLst>
              <a:ext uri="{FF2B5EF4-FFF2-40B4-BE49-F238E27FC236}">
                <a16:creationId xmlns:a16="http://schemas.microsoft.com/office/drawing/2014/main" id="{C2BB8FE8-0BA1-F440-AFB0-4E623C7AED1F}"/>
              </a:ext>
            </a:extLst>
          </p:cNvPr>
          <p:cNvSpPr>
            <a:spLocks noGrp="1"/>
          </p:cNvSpPr>
          <p:nvPr>
            <p:ph idx="1"/>
          </p:nvPr>
        </p:nvSpPr>
        <p:spPr>
          <a:xfrm>
            <a:off x="1228725" y="1266614"/>
            <a:ext cx="5829803" cy="4176924"/>
          </a:xfrm>
        </p:spPr>
        <p:txBody>
          <a:bodyPr anchor="ctr">
            <a:normAutofit/>
          </a:bodyPr>
          <a:lstStyle/>
          <a:p>
            <a:pPr marL="0" indent="0">
              <a:buNone/>
            </a:pPr>
            <a:r>
              <a:rPr lang="tr-TR" dirty="0"/>
              <a:t>Sosyal Değişme Sürecinde Eğitim</a:t>
            </a:r>
          </a:p>
          <a:p>
            <a:r>
              <a:rPr lang="tr-TR" dirty="0"/>
              <a:t>Günümüz eğitim anlayışlarında bireylere eleştirel düşünmenin öğretilmesi, araştırıcı, sorgulayıcı, yaratıcı ve yenilikçi bireylerin yetiştirilmesi öngörülür. Buna göre eğitim, toplumsal değişmeleri belirleyici bir faktör olarak kabul edilir. </a:t>
            </a:r>
          </a:p>
          <a:p>
            <a:endParaRPr lang="tr-TR" dirty="0"/>
          </a:p>
        </p:txBody>
      </p:sp>
    </p:spTree>
    <p:extLst>
      <p:ext uri="{BB962C8B-B14F-4D97-AF65-F5344CB8AC3E}">
        <p14:creationId xmlns:p14="http://schemas.microsoft.com/office/powerpoint/2010/main" val="2809938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CB99CC2-7FC6-D24E-8330-1BB5CD8C425B}"/>
              </a:ext>
            </a:extLst>
          </p:cNvPr>
          <p:cNvSpPr>
            <a:spLocks noGrp="1"/>
          </p:cNvSpPr>
          <p:nvPr>
            <p:ph type="title"/>
          </p:nvPr>
        </p:nvSpPr>
        <p:spPr>
          <a:xfrm>
            <a:off x="838200" y="365125"/>
            <a:ext cx="5558489" cy="1325563"/>
          </a:xfrm>
        </p:spPr>
        <p:txBody>
          <a:bodyPr>
            <a:normAutofit/>
          </a:bodyPr>
          <a:lstStyle/>
          <a:p>
            <a:r>
              <a:rPr lang="tr-TR" dirty="0"/>
              <a:t>Sosyal Değişme ve Eğitim</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İçerik Yer Tutucusu 2">
            <a:extLst>
              <a:ext uri="{FF2B5EF4-FFF2-40B4-BE49-F238E27FC236}">
                <a16:creationId xmlns:a16="http://schemas.microsoft.com/office/drawing/2014/main" id="{516FFFB5-3B20-4043-959A-2E74943D2FBE}"/>
              </a:ext>
            </a:extLst>
          </p:cNvPr>
          <p:cNvSpPr>
            <a:spLocks noGrp="1"/>
          </p:cNvSpPr>
          <p:nvPr>
            <p:ph idx="1"/>
          </p:nvPr>
        </p:nvSpPr>
        <p:spPr>
          <a:xfrm>
            <a:off x="838200" y="1825625"/>
            <a:ext cx="5558489" cy="4351338"/>
          </a:xfrm>
        </p:spPr>
        <p:txBody>
          <a:bodyPr>
            <a:normAutofit/>
          </a:bodyPr>
          <a:lstStyle/>
          <a:p>
            <a:pPr marL="0" indent="0">
              <a:buNone/>
            </a:pPr>
            <a:r>
              <a:rPr lang="tr-TR" dirty="0"/>
              <a:t>Sosyal Değişme Sürecinde Eğitim Sistemleri</a:t>
            </a:r>
          </a:p>
          <a:p>
            <a:r>
              <a:rPr lang="tr-TR" dirty="0"/>
              <a:t>Türk eğitim tarihine bakıldığında, bugünkü eğitim sisteminin temelleri, Osmanlı Devleti döneminde atılmıştır. O günden bugüne eğitim sisteminde bir çok değişme meydana gelmiştir. Bu değişme süreci tamamlanmış değildir. </a:t>
            </a:r>
          </a:p>
          <a:p>
            <a:endParaRPr lang="tr-TR" dirty="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0478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C446D66-04BC-8C4F-805E-778AD8CBA370}"/>
              </a:ext>
            </a:extLst>
          </p:cNvPr>
          <p:cNvSpPr>
            <a:spLocks noGrp="1"/>
          </p:cNvSpPr>
          <p:nvPr>
            <p:ph type="title"/>
          </p:nvPr>
        </p:nvSpPr>
        <p:spPr>
          <a:xfrm>
            <a:off x="1075767" y="1188637"/>
            <a:ext cx="2988234" cy="4480726"/>
          </a:xfrm>
        </p:spPr>
        <p:txBody>
          <a:bodyPr>
            <a:normAutofit/>
          </a:bodyPr>
          <a:lstStyle/>
          <a:p>
            <a:pPr algn="r"/>
            <a:r>
              <a:rPr lang="tr-TR" sz="6100"/>
              <a:t>Sosyal Değişme ve Eğitim</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55AA0DB6-5695-DC45-8F0E-D5F41FB4F5F0}"/>
              </a:ext>
            </a:extLst>
          </p:cNvPr>
          <p:cNvSpPr>
            <a:spLocks noGrp="1"/>
          </p:cNvSpPr>
          <p:nvPr>
            <p:ph idx="1"/>
          </p:nvPr>
        </p:nvSpPr>
        <p:spPr>
          <a:xfrm>
            <a:off x="5255259" y="728404"/>
            <a:ext cx="5860963" cy="4480726"/>
          </a:xfrm>
        </p:spPr>
        <p:txBody>
          <a:bodyPr anchor="ctr">
            <a:normAutofit/>
          </a:bodyPr>
          <a:lstStyle/>
          <a:p>
            <a:pPr marL="0" indent="0">
              <a:buNone/>
            </a:pPr>
            <a:r>
              <a:rPr lang="tr-TR" sz="2000" dirty="0"/>
              <a:t>Sosyal Değişme Sürecinde Öğretmen </a:t>
            </a:r>
          </a:p>
          <a:p>
            <a:r>
              <a:rPr lang="tr-TR" sz="2000" dirty="0"/>
              <a:t>Öğretmenlerin toplumsal değişme sürecinde önemli bir yeri vardır. Öğretmenlerin bu süreçteki rolü okul içi ve okul dışı olmak üzere iki boyutta ele alınabilir. </a:t>
            </a:r>
          </a:p>
          <a:p>
            <a:r>
              <a:rPr lang="tr-TR" sz="2000" dirty="0"/>
              <a:t>Okul içi etkileri eğitimin toplumsal değişmedeki rolüyle yakından ilgilidir. </a:t>
            </a:r>
          </a:p>
          <a:p>
            <a:r>
              <a:rPr lang="tr-TR" sz="2000" dirty="0"/>
              <a:t>Okul dışı çevre yönünden öğretmen ise, içinde yer aldığı toplumun anlayış ve kanılarının değişmesinde önemli bir rol oynar. Toplumsal değişme ve dönüşüm sürecinde liderlik rolünü üstlenmesi beklenir. </a:t>
            </a:r>
          </a:p>
        </p:txBody>
      </p:sp>
    </p:spTree>
    <p:extLst>
      <p:ext uri="{BB962C8B-B14F-4D97-AF65-F5344CB8AC3E}">
        <p14:creationId xmlns:p14="http://schemas.microsoft.com/office/powerpoint/2010/main" val="2079700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C446D66-04BC-8C4F-805E-778AD8CBA370}"/>
              </a:ext>
            </a:extLst>
          </p:cNvPr>
          <p:cNvSpPr>
            <a:spLocks noGrp="1"/>
          </p:cNvSpPr>
          <p:nvPr>
            <p:ph type="title"/>
          </p:nvPr>
        </p:nvSpPr>
        <p:spPr>
          <a:xfrm>
            <a:off x="1006900" y="1188637"/>
            <a:ext cx="3060848" cy="4480726"/>
          </a:xfrm>
        </p:spPr>
        <p:txBody>
          <a:bodyPr>
            <a:normAutofit/>
          </a:bodyPr>
          <a:lstStyle/>
          <a:p>
            <a:pPr algn="r"/>
            <a:r>
              <a:rPr lang="tr-TR" sz="6100"/>
              <a:t>Sosyal Değişme ve Eğitim</a:t>
            </a:r>
          </a:p>
        </p:txBody>
      </p:sp>
      <p:sp>
        <p:nvSpPr>
          <p:cNvPr id="18" name="Freeform: Shape 10">
            <a:extLst>
              <a:ext uri="{FF2B5EF4-FFF2-40B4-BE49-F238E27FC236}">
                <a16:creationId xmlns:a16="http://schemas.microsoft.com/office/drawing/2014/main" id="{79FCBE05-E963-41B2-97FD-8631A61EB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250" y="323519"/>
            <a:ext cx="7217311" cy="6212748"/>
          </a:xfrm>
          <a:custGeom>
            <a:avLst/>
            <a:gdLst>
              <a:gd name="connsiteX0" fmla="*/ 0 w 7217311"/>
              <a:gd name="connsiteY0" fmla="*/ 0 h 6212748"/>
              <a:gd name="connsiteX1" fmla="*/ 1121310 w 7217311"/>
              <a:gd name="connsiteY1" fmla="*/ 0 h 6212748"/>
              <a:gd name="connsiteX2" fmla="*/ 1837014 w 7217311"/>
              <a:gd name="connsiteY2" fmla="*/ 0 h 6212748"/>
              <a:gd name="connsiteX3" fmla="*/ 2893412 w 7217311"/>
              <a:gd name="connsiteY3" fmla="*/ 0 h 6212748"/>
              <a:gd name="connsiteX4" fmla="*/ 3635911 w 7217311"/>
              <a:gd name="connsiteY4" fmla="*/ 0 h 6212748"/>
              <a:gd name="connsiteX5" fmla="*/ 3635913 w 7217311"/>
              <a:gd name="connsiteY5" fmla="*/ 0 h 6212748"/>
              <a:gd name="connsiteX6" fmla="*/ 7217311 w 7217311"/>
              <a:gd name="connsiteY6" fmla="*/ 0 h 6212748"/>
              <a:gd name="connsiteX7" fmla="*/ 7217311 w 7217311"/>
              <a:gd name="connsiteY7" fmla="*/ 2864954 h 6212748"/>
              <a:gd name="connsiteX8" fmla="*/ 3773866 w 7217311"/>
              <a:gd name="connsiteY8" fmla="*/ 6212748 h 6212748"/>
              <a:gd name="connsiteX9" fmla="*/ 2893412 w 7217311"/>
              <a:gd name="connsiteY9" fmla="*/ 6212748 h 6212748"/>
              <a:gd name="connsiteX10" fmla="*/ 2893412 w 7217311"/>
              <a:gd name="connsiteY10" fmla="*/ 6210962 h 6212748"/>
              <a:gd name="connsiteX11" fmla="*/ 1837014 w 7217311"/>
              <a:gd name="connsiteY11" fmla="*/ 6210962 h 6212748"/>
              <a:gd name="connsiteX12" fmla="*/ 1837014 w 7217311"/>
              <a:gd name="connsiteY12" fmla="*/ 6212748 h 6212748"/>
              <a:gd name="connsiteX13" fmla="*/ 0 w 7217311"/>
              <a:gd name="connsiteY13"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7311" h="6212748">
                <a:moveTo>
                  <a:pt x="0" y="0"/>
                </a:moveTo>
                <a:lnTo>
                  <a:pt x="1121310" y="0"/>
                </a:lnTo>
                <a:lnTo>
                  <a:pt x="1837014" y="0"/>
                </a:lnTo>
                <a:lnTo>
                  <a:pt x="2893412" y="0"/>
                </a:lnTo>
                <a:lnTo>
                  <a:pt x="3635911" y="0"/>
                </a:lnTo>
                <a:lnTo>
                  <a:pt x="3635913" y="0"/>
                </a:lnTo>
                <a:lnTo>
                  <a:pt x="7217311" y="0"/>
                </a:lnTo>
                <a:lnTo>
                  <a:pt x="7217311" y="2864954"/>
                </a:lnTo>
                <a:lnTo>
                  <a:pt x="3773866" y="6212748"/>
                </a:lnTo>
                <a:lnTo>
                  <a:pt x="2893412" y="6212748"/>
                </a:lnTo>
                <a:lnTo>
                  <a:pt x="2893412" y="6210962"/>
                </a:lnTo>
                <a:lnTo>
                  <a:pt x="1837014" y="6210962"/>
                </a:lnTo>
                <a:lnTo>
                  <a:pt x="1837014"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4">
            <a:extLst>
              <a:ext uri="{FF2B5EF4-FFF2-40B4-BE49-F238E27FC236}">
                <a16:creationId xmlns:a16="http://schemas.microsoft.com/office/drawing/2014/main" id="{4D233ACE-F3A1-4543-B9F4-425DDA579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İçerik Yer Tutucusu 2">
            <a:extLst>
              <a:ext uri="{FF2B5EF4-FFF2-40B4-BE49-F238E27FC236}">
                <a16:creationId xmlns:a16="http://schemas.microsoft.com/office/drawing/2014/main" id="{03EDA537-3075-43D3-A995-ECD64C961578}"/>
              </a:ext>
            </a:extLst>
          </p:cNvPr>
          <p:cNvGraphicFramePr>
            <a:graphicFrameLocks noGrp="1"/>
          </p:cNvGraphicFramePr>
          <p:nvPr>
            <p:ph idx="1"/>
            <p:extLst>
              <p:ext uri="{D42A27DB-BD31-4B8C-83A1-F6EECF244321}">
                <p14:modId xmlns:p14="http://schemas.microsoft.com/office/powerpoint/2010/main" val="3764954805"/>
              </p:ext>
            </p:extLst>
          </p:nvPr>
        </p:nvGraphicFramePr>
        <p:xfrm>
          <a:off x="5101143" y="1008993"/>
          <a:ext cx="5077071" cy="47608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5010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C446D66-04BC-8C4F-805E-778AD8CBA370}"/>
              </a:ext>
            </a:extLst>
          </p:cNvPr>
          <p:cNvSpPr>
            <a:spLocks noGrp="1"/>
          </p:cNvSpPr>
          <p:nvPr>
            <p:ph type="title"/>
          </p:nvPr>
        </p:nvSpPr>
        <p:spPr>
          <a:xfrm>
            <a:off x="594360" y="637125"/>
            <a:ext cx="3802276" cy="5256371"/>
          </a:xfrm>
        </p:spPr>
        <p:txBody>
          <a:bodyPr>
            <a:normAutofit/>
          </a:bodyPr>
          <a:lstStyle/>
          <a:p>
            <a:r>
              <a:rPr lang="tr-TR" sz="4800"/>
              <a:t>Sosyal Değişme ve Eğitim</a:t>
            </a:r>
          </a:p>
        </p:txBody>
      </p:sp>
      <p:graphicFrame>
        <p:nvGraphicFramePr>
          <p:cNvPr id="5" name="İçerik Yer Tutucusu 2">
            <a:extLst>
              <a:ext uri="{FF2B5EF4-FFF2-40B4-BE49-F238E27FC236}">
                <a16:creationId xmlns:a16="http://schemas.microsoft.com/office/drawing/2014/main" id="{10027B73-37C1-4EE2-B20F-E7D06B354547}"/>
              </a:ext>
            </a:extLst>
          </p:cNvPr>
          <p:cNvGraphicFramePr>
            <a:graphicFrameLocks noGrp="1"/>
          </p:cNvGraphicFramePr>
          <p:nvPr>
            <p:ph idx="1"/>
            <p:extLst>
              <p:ext uri="{D42A27DB-BD31-4B8C-83A1-F6EECF244321}">
                <p14:modId xmlns:p14="http://schemas.microsoft.com/office/powerpoint/2010/main" val="2871095850"/>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9586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10B777DF-F6A2-4D53-B6F0-D9700609E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75" y="625059"/>
            <a:ext cx="5452525" cy="5607882"/>
          </a:xfrm>
          <a:prstGeom prst="rect">
            <a:avLst/>
          </a:pr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C446D66-04BC-8C4F-805E-778AD8CBA370}"/>
              </a:ext>
            </a:extLst>
          </p:cNvPr>
          <p:cNvSpPr>
            <a:spLocks noGrp="1"/>
          </p:cNvSpPr>
          <p:nvPr>
            <p:ph type="title"/>
          </p:nvPr>
        </p:nvSpPr>
        <p:spPr>
          <a:xfrm>
            <a:off x="1006900" y="1188637"/>
            <a:ext cx="4623363" cy="4480726"/>
          </a:xfrm>
        </p:spPr>
        <p:txBody>
          <a:bodyPr>
            <a:normAutofit/>
          </a:bodyPr>
          <a:lstStyle/>
          <a:p>
            <a:pPr algn="r"/>
            <a:r>
              <a:rPr lang="tr-TR" sz="6600">
                <a:solidFill>
                  <a:schemeClr val="tx1">
                    <a:lumMod val="75000"/>
                    <a:lumOff val="25000"/>
                  </a:schemeClr>
                </a:solidFill>
              </a:rPr>
              <a:t>Sosyalleşme Sürecinde Türk Eğitim Sistemi</a:t>
            </a:r>
          </a:p>
        </p:txBody>
      </p:sp>
      <p:sp>
        <p:nvSpPr>
          <p:cNvPr id="3" name="İçerik Yer Tutucusu 2">
            <a:extLst>
              <a:ext uri="{FF2B5EF4-FFF2-40B4-BE49-F238E27FC236}">
                <a16:creationId xmlns:a16="http://schemas.microsoft.com/office/drawing/2014/main" id="{55AA0DB6-5695-DC45-8F0E-D5F41FB4F5F0}"/>
              </a:ext>
            </a:extLst>
          </p:cNvPr>
          <p:cNvSpPr>
            <a:spLocks noGrp="1"/>
          </p:cNvSpPr>
          <p:nvPr>
            <p:ph idx="1"/>
          </p:nvPr>
        </p:nvSpPr>
        <p:spPr>
          <a:xfrm>
            <a:off x="6577584" y="1085850"/>
            <a:ext cx="4409504" cy="3875507"/>
          </a:xfrm>
        </p:spPr>
        <p:txBody>
          <a:bodyPr anchor="ctr">
            <a:normAutofit/>
          </a:bodyPr>
          <a:lstStyle/>
          <a:p>
            <a:r>
              <a:rPr lang="tr-TR" dirty="0"/>
              <a:t>Toplumsal değişmelerin farkında olan ülkeler, eğitime ilişkin amaçlarını sürekli gözden geçirmekte, sürekli gelecek merkezli düşünerek gelecek yüzyılın insanını yetiştirmeye dönük amaçlar belirlemekte ve planlamalar yapmaktadır. </a:t>
            </a:r>
          </a:p>
        </p:txBody>
      </p:sp>
    </p:spTree>
    <p:extLst>
      <p:ext uri="{BB962C8B-B14F-4D97-AF65-F5344CB8AC3E}">
        <p14:creationId xmlns:p14="http://schemas.microsoft.com/office/powerpoint/2010/main" val="2718988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83D15DD-E952-0E45-8192-0FE0D7C4024C}"/>
              </a:ext>
            </a:extLst>
          </p:cNvPr>
          <p:cNvSpPr>
            <a:spLocks noGrp="1"/>
          </p:cNvSpPr>
          <p:nvPr>
            <p:ph type="title"/>
          </p:nvPr>
        </p:nvSpPr>
        <p:spPr>
          <a:xfrm>
            <a:off x="8026203" y="1443390"/>
            <a:ext cx="3268216" cy="3405880"/>
          </a:xfrm>
        </p:spPr>
        <p:txBody>
          <a:bodyPr>
            <a:normAutofit/>
          </a:bodyPr>
          <a:lstStyle/>
          <a:p>
            <a:r>
              <a:rPr lang="tr-TR" sz="4700"/>
              <a:t>Avrupa Birliği Sürecinde Türk Eğitim Sistemi</a:t>
            </a:r>
          </a:p>
        </p:txBody>
      </p:sp>
      <p:sp>
        <p:nvSpPr>
          <p:cNvPr id="3" name="İçerik Yer Tutucusu 2">
            <a:extLst>
              <a:ext uri="{FF2B5EF4-FFF2-40B4-BE49-F238E27FC236}">
                <a16:creationId xmlns:a16="http://schemas.microsoft.com/office/drawing/2014/main" id="{6119DE0A-B2DE-B74F-BA50-61FE78EF17A5}"/>
              </a:ext>
            </a:extLst>
          </p:cNvPr>
          <p:cNvSpPr>
            <a:spLocks noGrp="1"/>
          </p:cNvSpPr>
          <p:nvPr>
            <p:ph idx="1"/>
          </p:nvPr>
        </p:nvSpPr>
        <p:spPr>
          <a:xfrm>
            <a:off x="1297458" y="1266614"/>
            <a:ext cx="5761069" cy="3824370"/>
          </a:xfrm>
        </p:spPr>
        <p:txBody>
          <a:bodyPr anchor="ctr">
            <a:normAutofit lnSpcReduction="10000"/>
          </a:bodyPr>
          <a:lstStyle/>
          <a:p>
            <a:r>
              <a:rPr lang="tr-TR" dirty="0"/>
              <a:t>Milli Eğitim Bakanlığı bünyesinde Avrupa Eğitimi Araştırma-Geliştirme Kurulu ve Devlet Planlama Teşkilatı bünyesinde Avrupa Birliği Eğitim ve Gençlik Programları Dairesi Başkanlığı oluşturulmuştur. </a:t>
            </a:r>
          </a:p>
          <a:p>
            <a:r>
              <a:rPr lang="tr-TR" dirty="0" err="1"/>
              <a:t>Socrates</a:t>
            </a:r>
            <a:endParaRPr lang="tr-TR" dirty="0"/>
          </a:p>
          <a:p>
            <a:r>
              <a:rPr lang="tr-TR" dirty="0" err="1"/>
              <a:t>Erasmus</a:t>
            </a:r>
            <a:endParaRPr lang="tr-TR" dirty="0"/>
          </a:p>
          <a:p>
            <a:r>
              <a:rPr lang="tr-TR" dirty="0" err="1"/>
              <a:t>Comenius</a:t>
            </a:r>
            <a:endParaRPr lang="tr-TR" dirty="0"/>
          </a:p>
          <a:p>
            <a:pPr marL="0" indent="0">
              <a:buNone/>
            </a:pPr>
            <a:endParaRPr lang="tr-TR" dirty="0"/>
          </a:p>
        </p:txBody>
      </p:sp>
    </p:spTree>
    <p:extLst>
      <p:ext uri="{BB962C8B-B14F-4D97-AF65-F5344CB8AC3E}">
        <p14:creationId xmlns:p14="http://schemas.microsoft.com/office/powerpoint/2010/main" val="404831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856C9E5-DF21-644B-88E4-67AADC2761AC}"/>
              </a:ext>
            </a:extLst>
          </p:cNvPr>
          <p:cNvSpPr>
            <a:spLocks noGrp="1"/>
          </p:cNvSpPr>
          <p:nvPr>
            <p:ph type="title"/>
          </p:nvPr>
        </p:nvSpPr>
        <p:spPr>
          <a:xfrm>
            <a:off x="645065" y="1463040"/>
            <a:ext cx="3796306" cy="2690949"/>
          </a:xfrm>
        </p:spPr>
        <p:txBody>
          <a:bodyPr anchor="t">
            <a:normAutofit/>
          </a:bodyPr>
          <a:lstStyle/>
          <a:p>
            <a:r>
              <a:rPr lang="tr-TR" sz="4800"/>
              <a:t>Aile ve Eğitim</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96825676-3376-E04E-BE36-8FA0922B27BA}"/>
              </a:ext>
            </a:extLst>
          </p:cNvPr>
          <p:cNvSpPr>
            <a:spLocks noGrp="1"/>
          </p:cNvSpPr>
          <p:nvPr>
            <p:ph idx="1"/>
          </p:nvPr>
        </p:nvSpPr>
        <p:spPr>
          <a:xfrm>
            <a:off x="5449330" y="864973"/>
            <a:ext cx="5749275" cy="4898513"/>
          </a:xfrm>
        </p:spPr>
        <p:txBody>
          <a:bodyPr anchor="t">
            <a:normAutofit lnSpcReduction="10000"/>
          </a:bodyPr>
          <a:lstStyle/>
          <a:p>
            <a:r>
              <a:rPr lang="tr-TR" sz="2400" dirty="0"/>
              <a:t>Aile, duygusal temeller ve değerler üzerine kurulan; sevgi, saygı, özveri, yardımlaşma gibi değerlerin ve birincil ilişkilerin egemen olduğu bir yerdir. </a:t>
            </a:r>
          </a:p>
          <a:p>
            <a:r>
              <a:rPr lang="tr-TR" sz="2400" dirty="0"/>
              <a:t>Ailenin biyolojik, ekonomik, sosyal, eğitsel yönlerden çeşitli işlevleri vardır. Ailenin temel işlevleri, sosyalleşme, boş zamanları değerlendirme ve eğitimdir.</a:t>
            </a:r>
          </a:p>
          <a:p>
            <a:r>
              <a:rPr lang="tr-TR" sz="2400" dirty="0"/>
              <a:t>Aile çocuğun ilke eğitiminin verildiği yerdir. Hiçbir zaman çocuğun eğitiminden kendini bütünüyle soyutlayamaz. </a:t>
            </a:r>
          </a:p>
          <a:p>
            <a:r>
              <a:rPr lang="tr-TR" sz="2400" dirty="0"/>
              <a:t>Ailenin çeşitli özellikleri ve eğitim arasında ilişki vardır. Ailenin özellikleri çocuğun gelişiminin de okul başarısını da etkiler. </a:t>
            </a:r>
          </a:p>
        </p:txBody>
      </p:sp>
    </p:spTree>
    <p:extLst>
      <p:ext uri="{BB962C8B-B14F-4D97-AF65-F5344CB8AC3E}">
        <p14:creationId xmlns:p14="http://schemas.microsoft.com/office/powerpoint/2010/main" val="104026490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1626</Words>
  <Application>Microsoft Macintosh PowerPoint</Application>
  <PresentationFormat>Geniş ekran</PresentationFormat>
  <Paragraphs>119</Paragraphs>
  <Slides>33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33</vt:i4>
      </vt:variant>
    </vt:vector>
  </HeadingPairs>
  <TitlesOfParts>
    <vt:vector size="37" baseType="lpstr">
      <vt:lpstr>Arial</vt:lpstr>
      <vt:lpstr>Calibri</vt:lpstr>
      <vt:lpstr>Calibri Light</vt:lpstr>
      <vt:lpstr>Office Teması</vt:lpstr>
      <vt:lpstr>EĞİTİM BİLİMİNE GİRİŞ</vt:lpstr>
      <vt:lpstr>Öğrenme Hedefleri</vt:lpstr>
      <vt:lpstr>Eğitimin Toplumsal Yönleri</vt:lpstr>
      <vt:lpstr>Eğitimin Toplumsal Yönleri</vt:lpstr>
      <vt:lpstr>Eğitim ve Toplum İlişkisi</vt:lpstr>
      <vt:lpstr>Eğitim ve Toplum İlişkisi</vt:lpstr>
      <vt:lpstr>Eğitim ve Toplum İlişkisi</vt:lpstr>
      <vt:lpstr>Eğitim ve Toplum İlişkisi</vt:lpstr>
      <vt:lpstr>Toplum İçinde İnsanın Eğitimi</vt:lpstr>
      <vt:lpstr>Toplumlarla İlgili Bazı Sınıflamalar</vt:lpstr>
      <vt:lpstr>Toplum</vt:lpstr>
      <vt:lpstr>Sosyal Yapı ve Eğitim</vt:lpstr>
      <vt:lpstr>Sosyalleşme ve Eğitim</vt:lpstr>
      <vt:lpstr>Sosyalleşme ve Eğitim</vt:lpstr>
      <vt:lpstr>Sosyal Tabakalar</vt:lpstr>
      <vt:lpstr>Sosyal Hareketlilik ve Eğitim</vt:lpstr>
      <vt:lpstr>Sosyal Kontrol ve Eğitim </vt:lpstr>
      <vt:lpstr>Sosyal Kontrol ve Eğitim</vt:lpstr>
      <vt:lpstr>Sosyal Kontrol ve Eğitim</vt:lpstr>
      <vt:lpstr>Sosyal Kontrol ve Eğitim </vt:lpstr>
      <vt:lpstr>Sosyal Bütünleşme ve Eğitim </vt:lpstr>
      <vt:lpstr>Sosyal Bütünleşme ve Eğitim </vt:lpstr>
      <vt:lpstr>Sosyal Değişme ve Eğitim</vt:lpstr>
      <vt:lpstr>Sosyal Değişme ve Eğitim</vt:lpstr>
      <vt:lpstr>Sosyal Değişme ve Eğitim</vt:lpstr>
      <vt:lpstr>Sosyal Değişme ve Eğitim</vt:lpstr>
      <vt:lpstr>Sosyal Değişme ve Eğitim</vt:lpstr>
      <vt:lpstr>Sosyal Değişme ve Eğitim</vt:lpstr>
      <vt:lpstr>Sosyal Değişme ve Eğitim</vt:lpstr>
      <vt:lpstr>Sosyal Değişme ve Eğitim</vt:lpstr>
      <vt:lpstr>Sosyalleşme Sürecinde Türk Eğitim Sistemi</vt:lpstr>
      <vt:lpstr>Avrupa Birliği Sürecinde Türk Eğitim Sistemi</vt:lpstr>
      <vt:lpstr>Aile ve Eğitim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EĞİTİM BİLİMİNE GİRİŞ</dc:title>
  <dc:creator>ELİF SOBİ</dc:creator>
  <cp:lastModifiedBy>ELİF SOBİ</cp:lastModifiedBy>
  <cp:revision>2</cp:revision>
  <dcterms:created xsi:type="dcterms:W3CDTF">2020-10-25T20:55:38Z</dcterms:created>
  <dcterms:modified xsi:type="dcterms:W3CDTF">2020-10-26T07:07:20Z</dcterms:modified>
</cp:coreProperties>
</file>