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1"/>
  </p:sldMasterIdLst>
  <p:notesMasterIdLst>
    <p:notesMasterId r:id="rId44"/>
  </p:notesMasterIdLst>
  <p:handoutMasterIdLst>
    <p:handoutMasterId r:id="rId45"/>
  </p:handoutMasterIdLst>
  <p:sldIdLst>
    <p:sldId id="526" r:id="rId2"/>
    <p:sldId id="438" r:id="rId3"/>
    <p:sldId id="355" r:id="rId4"/>
    <p:sldId id="356" r:id="rId5"/>
    <p:sldId id="357" r:id="rId6"/>
    <p:sldId id="528" r:id="rId7"/>
    <p:sldId id="359" r:id="rId8"/>
    <p:sldId id="358" r:id="rId9"/>
    <p:sldId id="360" r:id="rId10"/>
    <p:sldId id="409" r:id="rId11"/>
    <p:sldId id="404" r:id="rId12"/>
    <p:sldId id="405" r:id="rId13"/>
    <p:sldId id="444" r:id="rId14"/>
    <p:sldId id="449" r:id="rId15"/>
    <p:sldId id="406" r:id="rId16"/>
    <p:sldId id="439" r:id="rId17"/>
    <p:sldId id="446" r:id="rId18"/>
    <p:sldId id="441" r:id="rId19"/>
    <p:sldId id="442" r:id="rId20"/>
    <p:sldId id="440" r:id="rId21"/>
    <p:sldId id="445" r:id="rId22"/>
    <p:sldId id="448" r:id="rId23"/>
    <p:sldId id="527" r:id="rId24"/>
    <p:sldId id="447" r:id="rId25"/>
    <p:sldId id="362" r:id="rId26"/>
    <p:sldId id="361" r:id="rId27"/>
    <p:sldId id="363" r:id="rId28"/>
    <p:sldId id="364" r:id="rId29"/>
    <p:sldId id="365" r:id="rId30"/>
    <p:sldId id="366" r:id="rId31"/>
    <p:sldId id="367" r:id="rId32"/>
    <p:sldId id="368" r:id="rId33"/>
    <p:sldId id="369" r:id="rId34"/>
    <p:sldId id="374" r:id="rId35"/>
    <p:sldId id="531" r:id="rId36"/>
    <p:sldId id="529" r:id="rId37"/>
    <p:sldId id="530" r:id="rId38"/>
    <p:sldId id="533" r:id="rId39"/>
    <p:sldId id="534" r:id="rId40"/>
    <p:sldId id="535" r:id="rId41"/>
    <p:sldId id="536" r:id="rId42"/>
    <p:sldId id="537" r:id="rId43"/>
  </p:sldIdLst>
  <p:sldSz cx="12192000" cy="6858000"/>
  <p:notesSz cx="6888163" cy="100203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5147" autoAdjust="0"/>
    <p:restoredTop sz="90909" autoAdjust="0"/>
  </p:normalViewPr>
  <p:slideViewPr>
    <p:cSldViewPr snapToGrid="0">
      <p:cViewPr varScale="1">
        <p:scale>
          <a:sx n="66" d="100"/>
          <a:sy n="66" d="100"/>
        </p:scale>
        <p:origin x="-486" y="-102"/>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C6110D84-39F3-4F95-8E89-A9FA6EE4549F}" type="datetimeFigureOut">
              <a:rPr lang="tr-TR" smtClean="0"/>
              <a:t>3.03.2020</a:t>
            </a:fld>
            <a:endParaRPr lang="tr-TR"/>
          </a:p>
        </p:txBody>
      </p:sp>
      <p:sp>
        <p:nvSpPr>
          <p:cNvPr id="4" name="3 Altbilgi Yer Tutucusu"/>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7FF7ECF9-1941-4294-97E4-B13FCFEC8FBB}" type="slidenum">
              <a:rPr lang="tr-TR" smtClean="0"/>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US"/>
          </a:p>
        </p:txBody>
      </p:sp>
      <p:sp>
        <p:nvSpPr>
          <p:cNvPr id="3" name="Veri Yer Tutucusu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8F11F5FD-1D1E-492E-86D7-011B9B12937D}" type="datetimeFigureOut">
              <a:rPr lang="en-US" smtClean="0"/>
              <a:pPr/>
              <a:t>3/3/2020</a:t>
            </a:fld>
            <a:endParaRPr lang="en-US"/>
          </a:p>
        </p:txBody>
      </p:sp>
      <p:sp>
        <p:nvSpPr>
          <p:cNvPr id="4" name="Slayt Görüntüsü Yer Tutucusu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US"/>
          </a:p>
        </p:txBody>
      </p:sp>
      <p:sp>
        <p:nvSpPr>
          <p:cNvPr id="5" name="Not Yer Tutucusu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US"/>
          </a:p>
        </p:txBody>
      </p:sp>
      <p:sp>
        <p:nvSpPr>
          <p:cNvPr id="7" name="Slayt Numarası Yer Tutucusu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5E097E65-C60F-4275-95F1-024ADC223156}" type="slidenum">
              <a:rPr lang="en-US" smtClean="0"/>
              <a:pPr/>
              <a:t>‹#›</a:t>
            </a:fld>
            <a:endParaRPr lang="en-US"/>
          </a:p>
        </p:txBody>
      </p:sp>
    </p:spTree>
    <p:extLst>
      <p:ext uri="{BB962C8B-B14F-4D97-AF65-F5344CB8AC3E}">
        <p14:creationId xmlns="" xmlns:p14="http://schemas.microsoft.com/office/powerpoint/2010/main" val="1530774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D41BC82-32F9-4B0C-8ADE-9A0E2B369611}"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81928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2490358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27204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E2D4CFF-3A3D-4B49-A493-CB76295C5C6C}"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1BC82-32F9-4B0C-8ADE-9A0E2B369611}" type="slidenum">
              <a:rPr lang="en-US" smtClean="0"/>
              <a:pPr/>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551563078"/>
      </p:ext>
    </p:extLst>
  </p:cSld>
  <p:clrMapOvr>
    <a:masterClrMapping/>
  </p:clrMapOvr>
  <p:extLst>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E2D4CFF-3A3D-4B49-A493-CB76295C5C6C}" type="datetimeFigureOut">
              <a:rPr lang="en-US" smtClean="0"/>
              <a:pPr/>
              <a:t>3/3/2020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41BC82-32F9-4B0C-8ADE-9A0E2B369611}"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57722221"/>
      </p:ext>
    </p:extLst>
  </p:cSld>
  <p:clrMapOvr>
    <a:masterClrMapping/>
  </p:clrMapOvr>
  <p:extLst>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E2D4CFF-3A3D-4B49-A493-CB76295C5C6C}" type="datetimeFigureOut">
              <a:rPr lang="en-US" smtClean="0"/>
              <a:pPr/>
              <a:t>3/3/2020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41BC82-32F9-4B0C-8ADE-9A0E2B369611}"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0817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D4CFF-3A3D-4B49-A493-CB76295C5C6C}" type="datetimeFigureOut">
              <a:rPr lang="en-US" smtClean="0"/>
              <a:pPr/>
              <a:t>3/3/2020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2761291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2D4CFF-3A3D-4B49-A493-CB76295C5C6C}"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1BC82-32F9-4B0C-8ADE-9A0E2B369611}"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410614286"/>
      </p:ext>
    </p:extLst>
  </p:cSld>
  <p:clrMapOvr>
    <a:masterClrMapping/>
  </p:clrMapOvr>
  <p:extLst>
    <p:ext uri="{DCECCB84-F9BA-43D5-87BE-67443E8EF086}">
      <p15:sldGuideLst xmlns=""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2D4CFF-3A3D-4B49-A493-CB76295C5C6C}"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1915692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5E2D4CFF-3A3D-4B49-A493-CB76295C5C6C}" type="datetimeFigureOut">
              <a:rPr lang="en-US" smtClean="0"/>
              <a:pPr/>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4228596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69610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49846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2036795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866706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54977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677944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E2D4CFF-3A3D-4B49-A493-CB76295C5C6C}" type="datetimeFigureOut">
              <a:rPr lang="en-US" smtClean="0"/>
              <a:pPr/>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1BC82-32F9-4B0C-8ADE-9A0E2B369611}"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6948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E2D4CFF-3A3D-4B49-A493-CB76295C5C6C}" type="datetimeFigureOut">
              <a:rPr lang="en-US" smtClean="0"/>
              <a:pPr/>
              <a:t>3/3/2020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41BC82-32F9-4B0C-8ADE-9A0E2B369611}" type="slidenum">
              <a:rPr lang="en-US" smtClean="0"/>
              <a:pPr/>
              <a:t>‹#›</a:t>
            </a:fld>
            <a:endParaRPr lang="en-US"/>
          </a:p>
        </p:txBody>
      </p:sp>
    </p:spTree>
    <p:extLst>
      <p:ext uri="{BB962C8B-B14F-4D97-AF65-F5344CB8AC3E}">
        <p14:creationId xmlns="" xmlns:p14="http://schemas.microsoft.com/office/powerpoint/2010/main" val="3913728250"/>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a:xfrm>
            <a:off x="2721426" y="1727201"/>
            <a:ext cx="6815669" cy="2399692"/>
          </a:xfrm>
        </p:spPr>
        <p:txBody>
          <a:bodyPr/>
          <a:lstStyle/>
          <a:p>
            <a:r>
              <a:rPr lang="tr-TR" sz="2400" b="1" dirty="0" smtClean="0">
                <a:solidFill>
                  <a:schemeClr val="tx1"/>
                </a:solidFill>
              </a:rPr>
              <a:t/>
            </a:r>
            <a:br>
              <a:rPr lang="tr-TR" sz="2400" b="1" dirty="0" smtClean="0">
                <a:solidFill>
                  <a:schemeClr val="tx1"/>
                </a:solidFill>
              </a:rPr>
            </a:br>
            <a:r>
              <a:rPr lang="tr-TR" sz="2400" b="1" dirty="0" err="1" smtClean="0">
                <a:solidFill>
                  <a:schemeClr val="tx1"/>
                </a:solidFill>
              </a:rPr>
              <a:t>Ondokuz</a:t>
            </a:r>
            <a:r>
              <a:rPr lang="tr-TR" sz="2400" b="1" dirty="0" smtClean="0">
                <a:solidFill>
                  <a:schemeClr val="tx1"/>
                </a:solidFill>
              </a:rPr>
              <a:t> Mayıs Üniversitesi </a:t>
            </a:r>
            <a:br>
              <a:rPr lang="tr-TR" sz="2400" b="1" dirty="0" smtClean="0">
                <a:solidFill>
                  <a:schemeClr val="tx1"/>
                </a:solidFill>
              </a:rPr>
            </a:br>
            <a:r>
              <a:rPr lang="tr-TR" sz="2400" b="1" dirty="0" smtClean="0">
                <a:solidFill>
                  <a:schemeClr val="tx1"/>
                </a:solidFill>
              </a:rPr>
              <a:t>Psikoloji Bölümü</a:t>
            </a:r>
            <a:br>
              <a:rPr lang="tr-TR" sz="2400" b="1" dirty="0" smtClean="0">
                <a:solidFill>
                  <a:schemeClr val="tx1"/>
                </a:solidFill>
              </a:rPr>
            </a:br>
            <a:r>
              <a:rPr lang="tr-TR" sz="2400" b="1" dirty="0" smtClean="0">
                <a:solidFill>
                  <a:schemeClr val="tx1"/>
                </a:solidFill>
              </a:rPr>
              <a:t/>
            </a:r>
            <a:br>
              <a:rPr lang="tr-TR" sz="2400" b="1" dirty="0" smtClean="0">
                <a:solidFill>
                  <a:schemeClr val="tx1"/>
                </a:solidFill>
              </a:rPr>
            </a:br>
            <a:r>
              <a:rPr lang="tr-TR" sz="2400" b="1" dirty="0" smtClean="0">
                <a:solidFill>
                  <a:schemeClr val="tx1"/>
                </a:solidFill>
              </a:rPr>
              <a:t/>
            </a:r>
            <a:br>
              <a:rPr lang="tr-TR" sz="2400" b="1" dirty="0" smtClean="0">
                <a:solidFill>
                  <a:schemeClr val="tx1"/>
                </a:solidFill>
              </a:rPr>
            </a:br>
            <a:r>
              <a:rPr lang="tr-TR" sz="3200" b="1" dirty="0" smtClean="0">
                <a:solidFill>
                  <a:schemeClr val="tx1"/>
                </a:solidFill>
              </a:rPr>
              <a:t>CİNSEL İŞLEV BOZUKLUKLARI VE TERAPİLERİ II</a:t>
            </a:r>
            <a:endParaRPr lang="tr-TR" sz="2400" dirty="0"/>
          </a:p>
        </p:txBody>
      </p:sp>
      <p:sp>
        <p:nvSpPr>
          <p:cNvPr id="5" name="4 Alt Başlık"/>
          <p:cNvSpPr>
            <a:spLocks noGrp="1"/>
          </p:cNvSpPr>
          <p:nvPr>
            <p:ph type="subTitle" idx="1"/>
          </p:nvPr>
        </p:nvSpPr>
        <p:spPr>
          <a:xfrm>
            <a:off x="2706912" y="4122055"/>
            <a:ext cx="6815669" cy="1320802"/>
          </a:xfrm>
        </p:spPr>
        <p:txBody>
          <a:bodyPr/>
          <a:lstStyle/>
          <a:p>
            <a:r>
              <a:rPr lang="tr-TR" b="1" dirty="0" smtClean="0"/>
              <a:t>2019-2020 Bahar Dönemi</a:t>
            </a:r>
          </a:p>
          <a:p>
            <a:r>
              <a:rPr lang="tr-TR" sz="2800" b="1" dirty="0" smtClean="0"/>
              <a:t>Dr. </a:t>
            </a:r>
            <a:r>
              <a:rPr lang="tr-TR" sz="2800" b="1" dirty="0" err="1" smtClean="0"/>
              <a:t>Öğr</a:t>
            </a:r>
            <a:r>
              <a:rPr lang="tr-TR" sz="2800" b="1" dirty="0" smtClean="0"/>
              <a:t>. Üyesi Elif Ünal</a:t>
            </a:r>
          </a:p>
        </p:txBody>
      </p:sp>
      <p:pic>
        <p:nvPicPr>
          <p:cNvPr id="6" name="Picture 6"/>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2395514" y="1586342"/>
            <a:ext cx="1175000" cy="985658"/>
          </a:xfrm>
          <a:prstGeom prst="rect">
            <a:avLst/>
          </a:prstGeom>
        </p:spPr>
      </p:pic>
      <p:pic>
        <p:nvPicPr>
          <p:cNvPr id="7" name="6 Resim" descr="indir (1).png"/>
          <p:cNvPicPr>
            <a:picLocks noChangeAspect="1"/>
          </p:cNvPicPr>
          <p:nvPr/>
        </p:nvPicPr>
        <p:blipFill>
          <a:blip r:embed="rId3"/>
          <a:stretch>
            <a:fillRect/>
          </a:stretch>
        </p:blipFill>
        <p:spPr>
          <a:xfrm>
            <a:off x="8663114" y="1608210"/>
            <a:ext cx="1163057" cy="101887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sz="4800" dirty="0" smtClean="0">
                <a:solidFill>
                  <a:schemeClr val="accent1">
                    <a:lumMod val="50000"/>
                  </a:schemeClr>
                </a:solidFill>
              </a:rPr>
              <a:t>Cinsel Terapi Yaklaşımları</a:t>
            </a:r>
            <a:endParaRPr lang="en-US" sz="4800" dirty="0">
              <a:solidFill>
                <a:schemeClr val="accent1">
                  <a:lumMod val="50000"/>
                </a:schemeClr>
              </a:solidFill>
            </a:endParaRPr>
          </a:p>
        </p:txBody>
      </p:sp>
      <p:sp>
        <p:nvSpPr>
          <p:cNvPr id="5" name="Alt Başlık 4"/>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880643008"/>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Cinsel Terapi Yaklaşımları</a:t>
            </a:r>
            <a:endParaRPr lang="en-US" dirty="0">
              <a:solidFill>
                <a:schemeClr val="accent1">
                  <a:lumMod val="50000"/>
                </a:schemeClr>
              </a:solidFill>
            </a:endParaRPr>
          </a:p>
        </p:txBody>
      </p:sp>
      <p:sp>
        <p:nvSpPr>
          <p:cNvPr id="3" name="İçerik Yer Tutucusu 2"/>
          <p:cNvSpPr>
            <a:spLocks noGrp="1"/>
          </p:cNvSpPr>
          <p:nvPr>
            <p:ph idx="1"/>
          </p:nvPr>
        </p:nvSpPr>
        <p:spPr/>
        <p:txBody>
          <a:bodyPr/>
          <a:lstStyle/>
          <a:p>
            <a:pPr marL="457200" indent="-457200">
              <a:buFont typeface="+mj-lt"/>
              <a:buAutoNum type="arabicPeriod"/>
            </a:pPr>
            <a:r>
              <a:rPr lang="tr-TR" dirty="0" smtClean="0"/>
              <a:t>Cinsel Eğitim</a:t>
            </a:r>
          </a:p>
          <a:p>
            <a:pPr marL="457200" indent="-457200">
              <a:buFont typeface="+mj-lt"/>
              <a:buAutoNum type="arabicPeriod"/>
            </a:pPr>
            <a:r>
              <a:rPr lang="tr-TR" dirty="0" err="1" smtClean="0"/>
              <a:t>Psikanalitik</a:t>
            </a:r>
            <a:r>
              <a:rPr lang="tr-TR" dirty="0" smtClean="0"/>
              <a:t> Yaklaşım</a:t>
            </a:r>
          </a:p>
          <a:p>
            <a:pPr marL="457200" indent="-457200">
              <a:buFont typeface="+mj-lt"/>
              <a:buAutoNum type="arabicPeriod"/>
            </a:pPr>
            <a:r>
              <a:rPr lang="tr-TR" dirty="0"/>
              <a:t>Sistemik Terapi </a:t>
            </a:r>
            <a:r>
              <a:rPr lang="tr-TR" dirty="0" smtClean="0"/>
              <a:t>Yaklaşımı</a:t>
            </a:r>
          </a:p>
          <a:p>
            <a:pPr marL="457200" indent="-457200">
              <a:buFont typeface="+mj-lt"/>
              <a:buAutoNum type="arabicPeriod"/>
            </a:pPr>
            <a:r>
              <a:rPr lang="tr-TR" b="1" dirty="0" smtClean="0"/>
              <a:t>Bilişsel Davranışçı Yaklaşım</a:t>
            </a:r>
          </a:p>
          <a:p>
            <a:pPr marL="457200" indent="-457200">
              <a:buFont typeface="+mj-lt"/>
              <a:buAutoNum type="arabicPeriod"/>
            </a:pPr>
            <a:r>
              <a:rPr lang="tr-TR" b="1" dirty="0" err="1" smtClean="0"/>
              <a:t>Seksofonksiyonel</a:t>
            </a:r>
            <a:r>
              <a:rPr lang="tr-TR" b="1" dirty="0" smtClean="0"/>
              <a:t> Yaklaşım</a:t>
            </a:r>
          </a:p>
        </p:txBody>
      </p:sp>
    </p:spTree>
    <p:extLst>
      <p:ext uri="{BB962C8B-B14F-4D97-AF65-F5344CB8AC3E}">
        <p14:creationId xmlns="" xmlns:p14="http://schemas.microsoft.com/office/powerpoint/2010/main" val="418548613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1. Cinsel Eğitim</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798148"/>
          </a:xfrm>
        </p:spPr>
        <p:txBody>
          <a:bodyPr>
            <a:normAutofit fontScale="92500" lnSpcReduction="20000"/>
          </a:bodyPr>
          <a:lstStyle/>
          <a:p>
            <a:r>
              <a:rPr lang="tr-TR" dirty="0" smtClean="0"/>
              <a:t>Cinsel eğitim veya cinsel danışma cinsel konuları ve sorunları ele almada ilk başvurulan yöntemdir.</a:t>
            </a:r>
          </a:p>
          <a:p>
            <a:r>
              <a:rPr lang="tr-TR" i="1" dirty="0" smtClean="0"/>
              <a:t>Bilgilendirme</a:t>
            </a:r>
            <a:r>
              <a:rPr lang="tr-TR" dirty="0" smtClean="0"/>
              <a:t> ön plandadır.</a:t>
            </a:r>
          </a:p>
          <a:p>
            <a:r>
              <a:rPr lang="tr-TR" dirty="0" smtClean="0"/>
              <a:t>Danışan cinsel konularda bilgi verilecek bir konumdadır.</a:t>
            </a:r>
          </a:p>
          <a:p>
            <a:r>
              <a:rPr lang="tr-TR" dirty="0" smtClean="0"/>
              <a:t>Terapistin </a:t>
            </a:r>
            <a:r>
              <a:rPr lang="tr-TR" i="1" dirty="0" smtClean="0"/>
              <a:t>eğitici bir rolü </a:t>
            </a:r>
            <a:r>
              <a:rPr lang="tr-TR" dirty="0" smtClean="0"/>
              <a:t>bulunmaktadır; dikkatli bir şekilde danışanı dinler, güven verir, doğru ve yerinde bilgiler aktarır.</a:t>
            </a:r>
          </a:p>
          <a:p>
            <a:pPr lvl="1"/>
            <a:r>
              <a:rPr lang="tr-TR" dirty="0" smtClean="0"/>
              <a:t>Cinsel organların yapısı, işlevleri ve işleyişi, cinsel uyarılma ve cinsle uyarılmayı yönetme, olası sorunlar ve bunları ele alma gibi konularda bilgi verilir.</a:t>
            </a:r>
          </a:p>
          <a:p>
            <a:r>
              <a:rPr lang="tr-TR" dirty="0" smtClean="0"/>
              <a:t>Kolay anlaşılır bir dil kullanılmalıdır.</a:t>
            </a:r>
          </a:p>
          <a:p>
            <a:r>
              <a:rPr lang="tr-TR" dirty="0" smtClean="0"/>
              <a:t>Terapi sürecinde bu adım çok önemlidir. </a:t>
            </a:r>
            <a:endParaRPr lang="en-US" dirty="0"/>
          </a:p>
        </p:txBody>
      </p:sp>
    </p:spTree>
    <p:extLst>
      <p:ext uri="{BB962C8B-B14F-4D97-AF65-F5344CB8AC3E}">
        <p14:creationId xmlns="" xmlns:p14="http://schemas.microsoft.com/office/powerpoint/2010/main" val="686633230"/>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2. </a:t>
            </a:r>
            <a:r>
              <a:rPr lang="tr-TR" dirty="0" err="1" smtClean="0">
                <a:solidFill>
                  <a:schemeClr val="accent1">
                    <a:lumMod val="50000"/>
                  </a:schemeClr>
                </a:solidFill>
              </a:rPr>
              <a:t>Psikanalitik</a:t>
            </a:r>
            <a:r>
              <a:rPr lang="tr-TR" dirty="0" smtClean="0">
                <a:solidFill>
                  <a:schemeClr val="accent1">
                    <a:lumMod val="50000"/>
                  </a:schemeClr>
                </a:solidFill>
              </a:rPr>
              <a:t> Yaklaşım</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660988"/>
          </a:xfrm>
        </p:spPr>
        <p:txBody>
          <a:bodyPr>
            <a:normAutofit fontScale="92500" lnSpcReduction="20000"/>
          </a:bodyPr>
          <a:lstStyle/>
          <a:p>
            <a:r>
              <a:rPr lang="tr-TR" dirty="0" smtClean="0"/>
              <a:t>Freud, cinsel ihtiyacı, libido kavramının içinde ele alarak temel bir yaşam dürtüsü olarak tanımlar.</a:t>
            </a:r>
          </a:p>
          <a:p>
            <a:r>
              <a:rPr lang="tr-TR" dirty="0" smtClean="0"/>
              <a:t>Cinsellik dürtüsü insan davranışlarının temelindedir.</a:t>
            </a:r>
          </a:p>
          <a:p>
            <a:r>
              <a:rPr lang="tr-TR" dirty="0" smtClean="0"/>
              <a:t>Cinsel bozukluklar, </a:t>
            </a:r>
            <a:r>
              <a:rPr lang="tr-TR" i="1" dirty="0" smtClean="0"/>
              <a:t>libidonun işleyişinin bozulması </a:t>
            </a:r>
            <a:r>
              <a:rPr lang="tr-TR" dirty="0" smtClean="0"/>
              <a:t>olarak tanımlanır.</a:t>
            </a:r>
          </a:p>
          <a:p>
            <a:r>
              <a:rPr lang="tr-TR" dirty="0"/>
              <a:t>Danışanın cinsel öyküsü içinde cinsiyet kimliği ve erotizmin yapılanmasını inceler.</a:t>
            </a:r>
          </a:p>
          <a:p>
            <a:r>
              <a:rPr lang="tr-TR" dirty="0"/>
              <a:t>Cinsel bozukluğun altında yatan </a:t>
            </a:r>
            <a:r>
              <a:rPr lang="tr-TR" i="1" dirty="0"/>
              <a:t>bilinçli ve </a:t>
            </a:r>
            <a:r>
              <a:rPr lang="tr-TR" i="1" dirty="0" err="1"/>
              <a:t>bilindışı</a:t>
            </a:r>
            <a:r>
              <a:rPr lang="tr-TR" i="1" dirty="0"/>
              <a:t> </a:t>
            </a:r>
            <a:r>
              <a:rPr lang="tr-TR" dirty="0"/>
              <a:t>anlamları arayarak, altında yatan kaygıyı araştırır. </a:t>
            </a:r>
            <a:endParaRPr lang="tr-TR" dirty="0" smtClean="0"/>
          </a:p>
          <a:p>
            <a:r>
              <a:rPr lang="tr-TR" i="1" dirty="0" smtClean="0"/>
              <a:t>Serbest çağrışım, aktarım analizi </a:t>
            </a:r>
            <a:r>
              <a:rPr lang="tr-TR" dirty="0" smtClean="0"/>
              <a:t>gibi teknikler kullanılır.</a:t>
            </a:r>
          </a:p>
          <a:p>
            <a:r>
              <a:rPr lang="tr-TR" i="1" dirty="0" smtClean="0"/>
              <a:t>Bastırma mekanizmaları </a:t>
            </a:r>
            <a:r>
              <a:rPr lang="tr-TR" dirty="0" smtClean="0"/>
              <a:t>ve cinsel etkiler arasındaki çatışmalarının analizi yapılır.</a:t>
            </a:r>
          </a:p>
        </p:txBody>
      </p:sp>
    </p:spTree>
    <p:extLst>
      <p:ext uri="{BB962C8B-B14F-4D97-AF65-F5344CB8AC3E}">
        <p14:creationId xmlns="" xmlns:p14="http://schemas.microsoft.com/office/powerpoint/2010/main" val="2046294553"/>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50000"/>
                  </a:schemeClr>
                </a:solidFill>
              </a:rPr>
              <a:t>2. </a:t>
            </a:r>
            <a:r>
              <a:rPr lang="tr-TR" dirty="0" err="1" smtClean="0">
                <a:solidFill>
                  <a:schemeClr val="accent1">
                    <a:lumMod val="50000"/>
                  </a:schemeClr>
                </a:solidFill>
              </a:rPr>
              <a:t>Psikanalitik</a:t>
            </a:r>
            <a:r>
              <a:rPr lang="tr-TR" dirty="0" smtClean="0">
                <a:solidFill>
                  <a:schemeClr val="accent1">
                    <a:lumMod val="50000"/>
                  </a:schemeClr>
                </a:solidFill>
              </a:rPr>
              <a:t> Yaklaşım</a:t>
            </a:r>
            <a:endParaRPr lang="tr-TR" dirty="0"/>
          </a:p>
        </p:txBody>
      </p:sp>
      <p:sp>
        <p:nvSpPr>
          <p:cNvPr id="3" name="2 İçerik Yer Tutucusu"/>
          <p:cNvSpPr>
            <a:spLocks noGrp="1"/>
          </p:cNvSpPr>
          <p:nvPr>
            <p:ph idx="1"/>
          </p:nvPr>
        </p:nvSpPr>
        <p:spPr>
          <a:xfrm>
            <a:off x="1295401" y="2556932"/>
            <a:ext cx="9601196" cy="3829354"/>
          </a:xfrm>
        </p:spPr>
        <p:txBody>
          <a:bodyPr>
            <a:normAutofit fontScale="92500" lnSpcReduction="10000"/>
          </a:bodyPr>
          <a:lstStyle/>
          <a:p>
            <a:r>
              <a:rPr lang="tr-TR" dirty="0" err="1" smtClean="0"/>
              <a:t>Psikodinamik</a:t>
            </a:r>
            <a:r>
              <a:rPr lang="tr-TR" dirty="0" smtClean="0"/>
              <a:t> terapi </a:t>
            </a:r>
            <a:r>
              <a:rPr lang="tr-TR" dirty="0" err="1" smtClean="0"/>
              <a:t>psikanalitik</a:t>
            </a:r>
            <a:r>
              <a:rPr lang="tr-TR" dirty="0" smtClean="0"/>
              <a:t> geleneği takip eden bir terapidir ve bu terapide psikanalizin temel dinamik kuralları sürdürülmektedir</a:t>
            </a:r>
            <a:r>
              <a:rPr lang="tr-TR" dirty="0" smtClean="0"/>
              <a:t>.</a:t>
            </a:r>
          </a:p>
          <a:p>
            <a:endParaRPr lang="tr-TR" dirty="0" smtClean="0"/>
          </a:p>
          <a:p>
            <a:r>
              <a:rPr lang="tr-TR" dirty="0" smtClean="0"/>
              <a:t> </a:t>
            </a:r>
            <a:r>
              <a:rPr lang="tr-TR" dirty="0" smtClean="0"/>
              <a:t>Geleneksel psikanalize göre </a:t>
            </a:r>
            <a:r>
              <a:rPr lang="tr-TR" dirty="0" err="1" smtClean="0"/>
              <a:t>CİB’ler</a:t>
            </a:r>
            <a:r>
              <a:rPr lang="tr-TR" dirty="0" smtClean="0"/>
              <a:t> temelinde erken çocukluk yaşantıları, </a:t>
            </a:r>
            <a:r>
              <a:rPr lang="tr-TR" dirty="0" err="1" smtClean="0"/>
              <a:t>psikoseksüel</a:t>
            </a:r>
            <a:r>
              <a:rPr lang="tr-TR" dirty="0" smtClean="0"/>
              <a:t> gelişim dönemlerindeki aksaklıklar, </a:t>
            </a:r>
            <a:r>
              <a:rPr lang="tr-TR" dirty="0" err="1" smtClean="0"/>
              <a:t>oedipus</a:t>
            </a:r>
            <a:r>
              <a:rPr lang="tr-TR" dirty="0" smtClean="0"/>
              <a:t> kompleksi, </a:t>
            </a:r>
            <a:r>
              <a:rPr lang="tr-TR" dirty="0" err="1" smtClean="0"/>
              <a:t>kastrasyon</a:t>
            </a:r>
            <a:r>
              <a:rPr lang="tr-TR" dirty="0" smtClean="0"/>
              <a:t> </a:t>
            </a:r>
            <a:r>
              <a:rPr lang="tr-TR" dirty="0" err="1" smtClean="0"/>
              <a:t>anksiyetesi</a:t>
            </a:r>
            <a:r>
              <a:rPr lang="tr-TR" dirty="0" smtClean="0"/>
              <a:t> ve penis kıskançlığı gibi nedenlerin yer aldığı çözümlenmemiş ve bilinçdışı çatışmalardan kaynaklanmaktadır. </a:t>
            </a:r>
            <a:endParaRPr lang="tr-TR" dirty="0" smtClean="0"/>
          </a:p>
          <a:p>
            <a:endParaRPr lang="tr-TR" dirty="0" smtClean="0"/>
          </a:p>
          <a:p>
            <a:r>
              <a:rPr lang="tr-TR" dirty="0" smtClean="0"/>
              <a:t>Tedavide </a:t>
            </a:r>
            <a:r>
              <a:rPr lang="tr-TR" dirty="0" smtClean="0"/>
              <a:t>mevcut cinsel belirtileri hedeflemek yerine bilinçdışı çatışmaların ortaya çıkarılması </a:t>
            </a:r>
            <a:r>
              <a:rPr lang="tr-TR" dirty="0" smtClean="0"/>
              <a:t>amaçlanmaktadır.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accent1">
                    <a:lumMod val="50000"/>
                  </a:schemeClr>
                </a:solidFill>
              </a:rPr>
              <a:t>3</a:t>
            </a:r>
            <a:r>
              <a:rPr lang="tr-TR" dirty="0" smtClean="0">
                <a:solidFill>
                  <a:schemeClr val="accent1">
                    <a:lumMod val="50000"/>
                  </a:schemeClr>
                </a:solidFill>
              </a:rPr>
              <a:t>. Sistematik Terapi Yaklaşımı</a:t>
            </a:r>
            <a:endParaRPr lang="en-US" dirty="0">
              <a:solidFill>
                <a:schemeClr val="accent1">
                  <a:lumMod val="50000"/>
                </a:schemeClr>
              </a:solidFill>
            </a:endParaRPr>
          </a:p>
        </p:txBody>
      </p:sp>
      <p:sp>
        <p:nvSpPr>
          <p:cNvPr id="3" name="İçerik Yer Tutucusu 2"/>
          <p:cNvSpPr>
            <a:spLocks noGrp="1"/>
          </p:cNvSpPr>
          <p:nvPr>
            <p:ph idx="1"/>
          </p:nvPr>
        </p:nvSpPr>
        <p:spPr>
          <a:xfrm>
            <a:off x="1158241" y="2450252"/>
            <a:ext cx="9601196" cy="3889588"/>
          </a:xfrm>
        </p:spPr>
        <p:txBody>
          <a:bodyPr>
            <a:normAutofit fontScale="92500" lnSpcReduction="20000"/>
          </a:bodyPr>
          <a:lstStyle/>
          <a:p>
            <a:r>
              <a:rPr lang="tr-TR" dirty="0" smtClean="0"/>
              <a:t>Bu yaklaşım, bir grubun – çift, aile, kurum- açık bir sistem gibi işlediği tezi üzerine temellenmiştir.</a:t>
            </a:r>
          </a:p>
          <a:p>
            <a:pPr lvl="1"/>
            <a:r>
              <a:rPr lang="tr-TR" i="1" dirty="0" smtClean="0"/>
              <a:t>Grup, </a:t>
            </a:r>
            <a:r>
              <a:rPr lang="tr-TR" dirty="0" smtClean="0"/>
              <a:t>öncelikle kendi aralarındaki etkileşimleri, sonra dış dünya ile etkileşimleri olan bir birlikteliktir.</a:t>
            </a:r>
          </a:p>
          <a:p>
            <a:r>
              <a:rPr lang="tr-TR" dirty="0" smtClean="0"/>
              <a:t>Cinsellik de bir ilişki içinde yaşanır ve danışan da dolayısıyla bir sisteme tabiidir.</a:t>
            </a:r>
          </a:p>
          <a:p>
            <a:r>
              <a:rPr lang="tr-TR" dirty="0" smtClean="0"/>
              <a:t>Cinsel bozukluk psişik çatışma ve yanlış eğitime bağlı olabileceği gibi ilişkiye bağlı zorlukları bir ifade edilme şekli de olabilir.</a:t>
            </a:r>
          </a:p>
          <a:p>
            <a:pPr lvl="1"/>
            <a:r>
              <a:rPr lang="tr-TR" dirty="0" smtClean="0"/>
              <a:t>Terapi bu ilişkiler ve iletişim ortamına etki etmeyi hedeflemektedir.</a:t>
            </a:r>
          </a:p>
          <a:p>
            <a:r>
              <a:rPr lang="tr-TR" dirty="0" smtClean="0"/>
              <a:t>Terapist gözlemci veya sistemin bir üyesi olarak terapiye katılmaktadır.</a:t>
            </a:r>
          </a:p>
          <a:p>
            <a:r>
              <a:rPr lang="tr-TR" dirty="0" smtClean="0"/>
              <a:t>Semptom, sistem içi dengeleri taşır ve değişime direnebilir.</a:t>
            </a:r>
          </a:p>
          <a:p>
            <a:pPr lvl="1"/>
            <a:r>
              <a:rPr lang="tr-TR" dirty="0" smtClean="0"/>
              <a:t>Cinsel terapist değişim başlatacak kişidir.  </a:t>
            </a:r>
            <a:endParaRPr lang="en-US" dirty="0"/>
          </a:p>
        </p:txBody>
      </p:sp>
    </p:spTree>
    <p:extLst>
      <p:ext uri="{BB962C8B-B14F-4D97-AF65-F5344CB8AC3E}">
        <p14:creationId xmlns="" xmlns:p14="http://schemas.microsoft.com/office/powerpoint/2010/main" val="314425696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accent1">
                    <a:lumMod val="50000"/>
                  </a:schemeClr>
                </a:solidFill>
              </a:rPr>
              <a:t>4</a:t>
            </a:r>
            <a:r>
              <a:rPr lang="tr-TR" dirty="0" smtClean="0">
                <a:solidFill>
                  <a:schemeClr val="accent1">
                    <a:lumMod val="50000"/>
                  </a:schemeClr>
                </a:solidFill>
              </a:rPr>
              <a:t>. Bilişsel-Davranışçı Yaklaşım</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fontScale="92500" lnSpcReduction="20000"/>
          </a:bodyPr>
          <a:lstStyle/>
          <a:p>
            <a:r>
              <a:rPr lang="tr-TR" dirty="0" smtClean="0"/>
              <a:t>Yaşanılan sorun ve çözümleri üzerine odaklanmaktadır.</a:t>
            </a:r>
          </a:p>
          <a:p>
            <a:r>
              <a:rPr lang="tr-TR" dirty="0" smtClean="0"/>
              <a:t>Niçin, ne zaman ve nasıl bu sorunlar yaşanıyor sorularına cevap aranır.</a:t>
            </a:r>
          </a:p>
          <a:p>
            <a:r>
              <a:rPr lang="tr-TR" dirty="0" smtClean="0"/>
              <a:t>Başarısız davranışları, işlevsiz düşünceleri ve negatif duyguları yönetmek için gerekli tekniklerin öğrenilmesi ve kullanılması hedeflenir.</a:t>
            </a:r>
          </a:p>
          <a:p>
            <a:r>
              <a:rPr lang="tr-TR" dirty="0" smtClean="0"/>
              <a:t>Danışan terapi sürecine aktif şekilde katılarak, kendi sorununu kontrol etmeyi öğrenir.</a:t>
            </a:r>
          </a:p>
          <a:p>
            <a:r>
              <a:rPr lang="tr-TR" dirty="0" smtClean="0"/>
              <a:t>Kendisine verilen direktifleri, öğretilen teknikleri sorunlarına uygulayarak, cinsel davranışa entegre eder.</a:t>
            </a:r>
          </a:p>
          <a:p>
            <a:r>
              <a:rPr lang="tr-TR" dirty="0" smtClean="0"/>
              <a:t>Terapist, danışanla beraber tedavi basamaklarını tanımlar ve ilerlemeyi sağlar.</a:t>
            </a:r>
          </a:p>
          <a:p>
            <a:endParaRPr lang="en-US" dirty="0"/>
          </a:p>
        </p:txBody>
      </p:sp>
    </p:spTree>
    <p:extLst>
      <p:ext uri="{BB962C8B-B14F-4D97-AF65-F5344CB8AC3E}">
        <p14:creationId xmlns="" xmlns:p14="http://schemas.microsoft.com/office/powerpoint/2010/main" val="416761577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5. </a:t>
            </a:r>
            <a:r>
              <a:rPr lang="tr-TR" dirty="0" err="1" smtClean="0">
                <a:solidFill>
                  <a:schemeClr val="accent1">
                    <a:lumMod val="50000"/>
                  </a:schemeClr>
                </a:solidFill>
              </a:rPr>
              <a:t>Seksofonksiyonel</a:t>
            </a:r>
            <a:r>
              <a:rPr lang="tr-TR" dirty="0" smtClean="0">
                <a:solidFill>
                  <a:schemeClr val="accent1">
                    <a:lumMod val="50000"/>
                  </a:schemeClr>
                </a:solidFill>
              </a:rPr>
              <a:t> Yaklaşım</a:t>
            </a:r>
            <a:endParaRPr lang="en-US" dirty="0">
              <a:solidFill>
                <a:schemeClr val="accent1">
                  <a:lumMod val="50000"/>
                </a:schemeClr>
              </a:solidFill>
            </a:endParaRPr>
          </a:p>
        </p:txBody>
      </p:sp>
      <p:sp>
        <p:nvSpPr>
          <p:cNvPr id="3" name="İçerik Yer Tutucusu 2"/>
          <p:cNvSpPr>
            <a:spLocks noGrp="1"/>
          </p:cNvSpPr>
          <p:nvPr>
            <p:ph idx="1"/>
          </p:nvPr>
        </p:nvSpPr>
        <p:spPr/>
        <p:txBody>
          <a:bodyPr/>
          <a:lstStyle/>
          <a:p>
            <a:r>
              <a:rPr lang="tr-TR" dirty="0" smtClean="0"/>
              <a:t>1986 yılında, seksoloji çerçevesinde tanımlanmıştır. </a:t>
            </a:r>
          </a:p>
          <a:p>
            <a:r>
              <a:rPr lang="tr-TR" dirty="0" smtClean="0"/>
              <a:t>Farklı alanları içeren </a:t>
            </a:r>
            <a:r>
              <a:rPr lang="tr-TR" i="1" dirty="0" smtClean="0"/>
              <a:t>eklektik</a:t>
            </a:r>
            <a:r>
              <a:rPr lang="tr-TR" dirty="0" smtClean="0"/>
              <a:t> bir yaklaşımdır.</a:t>
            </a:r>
          </a:p>
          <a:p>
            <a:r>
              <a:rPr lang="tr-TR" dirty="0" smtClean="0"/>
              <a:t>Fizyoloji, beden, biliş, davranış, duygu teorik çerçevenin temelini oluşturmaktadır.</a:t>
            </a:r>
          </a:p>
          <a:p>
            <a:r>
              <a:rPr lang="tr-TR" dirty="0" smtClean="0"/>
              <a:t>Bireye ya da çiftelere uygulanır.</a:t>
            </a:r>
          </a:p>
          <a:p>
            <a:r>
              <a:rPr lang="tr-TR" i="1" dirty="0" smtClean="0"/>
              <a:t>Cinsel işlevsellik </a:t>
            </a:r>
            <a:r>
              <a:rPr lang="tr-TR" dirty="0" smtClean="0"/>
              <a:t>kavramını temel alır.</a:t>
            </a:r>
            <a:endParaRPr lang="en-US" dirty="0"/>
          </a:p>
        </p:txBody>
      </p:sp>
    </p:spTree>
    <p:extLst>
      <p:ext uri="{BB962C8B-B14F-4D97-AF65-F5344CB8AC3E}">
        <p14:creationId xmlns="" xmlns:p14="http://schemas.microsoft.com/office/powerpoint/2010/main" val="267792273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Cinsel Terapi Yaklaşımları</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539068"/>
          </a:xfrm>
        </p:spPr>
        <p:txBody>
          <a:bodyPr>
            <a:normAutofit fontScale="92500" lnSpcReduction="20000"/>
          </a:bodyPr>
          <a:lstStyle/>
          <a:p>
            <a:r>
              <a:rPr lang="tr-TR" dirty="0"/>
              <a:t>Cinsel terapi süreci ekollere göre farklılık göstermekle beraber ortak konulara da sahiptirler.</a:t>
            </a:r>
            <a:endParaRPr lang="en-US" dirty="0"/>
          </a:p>
          <a:p>
            <a:r>
              <a:rPr lang="tr-TR" dirty="0" smtClean="0"/>
              <a:t>İlk görüşme/</a:t>
            </a:r>
            <a:r>
              <a:rPr lang="tr-TR" dirty="0" err="1" smtClean="0"/>
              <a:t>ler</a:t>
            </a:r>
            <a:r>
              <a:rPr lang="tr-TR" dirty="0" smtClean="0"/>
              <a:t>;</a:t>
            </a:r>
          </a:p>
          <a:p>
            <a:pPr lvl="1"/>
            <a:r>
              <a:rPr lang="tr-TR" dirty="0" smtClean="0"/>
              <a:t>Danışanın cinsel öyküsü</a:t>
            </a:r>
          </a:p>
          <a:p>
            <a:pPr lvl="1"/>
            <a:r>
              <a:rPr lang="tr-TR" dirty="0" smtClean="0"/>
              <a:t>Terapiden beklentileri</a:t>
            </a:r>
          </a:p>
          <a:p>
            <a:pPr lvl="1"/>
            <a:r>
              <a:rPr lang="tr-TR" dirty="0" smtClean="0"/>
              <a:t>Sorunu tanımlama ve tanı koyma</a:t>
            </a:r>
          </a:p>
          <a:p>
            <a:r>
              <a:rPr lang="tr-TR" dirty="0" smtClean="0"/>
              <a:t>Cinsel terapilerin tümünde cinsellikle ilgili bilgi aktarmak önemlidir.</a:t>
            </a:r>
          </a:p>
          <a:p>
            <a:pPr lvl="1"/>
            <a:r>
              <a:rPr lang="tr-TR" dirty="0" smtClean="0"/>
              <a:t>Birçok sorun cinsel bilgi eksikliğinden ya da yanlış cinsel bilgiden kaynaklanmaktadır.</a:t>
            </a:r>
          </a:p>
          <a:p>
            <a:r>
              <a:rPr lang="tr-TR" dirty="0" smtClean="0"/>
              <a:t>Seanslarda danışanla ya da çiftle beraber çalışılır.</a:t>
            </a:r>
          </a:p>
          <a:p>
            <a:endParaRPr lang="en-US" dirty="0"/>
          </a:p>
        </p:txBody>
      </p:sp>
    </p:spTree>
    <p:extLst>
      <p:ext uri="{BB962C8B-B14F-4D97-AF65-F5344CB8AC3E}">
        <p14:creationId xmlns="" xmlns:p14="http://schemas.microsoft.com/office/powerpoint/2010/main" val="2608453512"/>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sz="4800" dirty="0" smtClean="0">
                <a:solidFill>
                  <a:schemeClr val="accent1">
                    <a:lumMod val="50000"/>
                  </a:schemeClr>
                </a:solidFill>
              </a:rPr>
              <a:t>Cinsel Terapi Yaklaşımları</a:t>
            </a:r>
            <a:endParaRPr lang="en-US" sz="4800" dirty="0">
              <a:solidFill>
                <a:schemeClr val="accent1">
                  <a:lumMod val="50000"/>
                </a:schemeClr>
              </a:solidFill>
            </a:endParaRPr>
          </a:p>
        </p:txBody>
      </p:sp>
      <p:sp>
        <p:nvSpPr>
          <p:cNvPr id="5" name="Alt Başlık 4"/>
          <p:cNvSpPr>
            <a:spLocks noGrp="1"/>
          </p:cNvSpPr>
          <p:nvPr>
            <p:ph type="subTitle" idx="1"/>
          </p:nvPr>
        </p:nvSpPr>
        <p:spPr/>
        <p:txBody>
          <a:bodyPr>
            <a:normAutofit/>
          </a:bodyPr>
          <a:lstStyle/>
          <a:p>
            <a:r>
              <a:rPr lang="tr-TR" sz="4400" dirty="0" smtClean="0">
                <a:solidFill>
                  <a:schemeClr val="accent1">
                    <a:lumMod val="50000"/>
                  </a:schemeClr>
                </a:solidFill>
              </a:rPr>
              <a:t>Bilişsel Davranışçı Terapi</a:t>
            </a:r>
            <a:endParaRPr lang="en-US" sz="4400" dirty="0">
              <a:solidFill>
                <a:schemeClr val="accent1">
                  <a:lumMod val="50000"/>
                </a:schemeClr>
              </a:solidFill>
            </a:endParaRPr>
          </a:p>
        </p:txBody>
      </p:sp>
    </p:spTree>
    <p:extLst>
      <p:ext uri="{BB962C8B-B14F-4D97-AF65-F5344CB8AC3E}">
        <p14:creationId xmlns="" xmlns:p14="http://schemas.microsoft.com/office/powerpoint/2010/main" val="99917763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Bilişsel Davranışçı Yaklaşım</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fontScale="92500" lnSpcReduction="20000"/>
          </a:bodyPr>
          <a:lstStyle/>
          <a:p>
            <a:r>
              <a:rPr lang="tr-TR" dirty="0"/>
              <a:t>Yaşanılan sorun ve çözümleri üzerine odaklanmaktadır.</a:t>
            </a:r>
          </a:p>
          <a:p>
            <a:r>
              <a:rPr lang="tr-TR" dirty="0"/>
              <a:t>Niçin, ne zaman ve nasıl bu sorunlar yaşanıyor sorularına cevap aranır.</a:t>
            </a:r>
          </a:p>
          <a:p>
            <a:r>
              <a:rPr lang="tr-TR" dirty="0"/>
              <a:t>Başarısız davranışları, işlevsiz düşünceleri ve negatif duyguları yönetmek için gerekli tekniklerin öğrenilmesi ve kullanılması hedeflenir.</a:t>
            </a:r>
          </a:p>
          <a:p>
            <a:r>
              <a:rPr lang="tr-TR" dirty="0"/>
              <a:t>Danışan terapi sürecine aktif şekilde katılarak, kendi sorununu kontrol etmeyi öğrenir.</a:t>
            </a:r>
          </a:p>
          <a:p>
            <a:r>
              <a:rPr lang="tr-TR" dirty="0"/>
              <a:t>Kendisine verilen direktifleri, öğretilen teknikleri sorunlarına uygulayarak, cinsel davranışa entegre eder.</a:t>
            </a:r>
          </a:p>
          <a:p>
            <a:r>
              <a:rPr lang="tr-TR" dirty="0"/>
              <a:t>Terapist, danışanla beraber tedavi basamaklarını tanımlar ve ilerlemeyi sağlar.</a:t>
            </a:r>
          </a:p>
          <a:p>
            <a:endParaRPr lang="en-US" dirty="0"/>
          </a:p>
          <a:p>
            <a:endParaRPr lang="en-US" dirty="0"/>
          </a:p>
        </p:txBody>
      </p:sp>
    </p:spTree>
    <p:extLst>
      <p:ext uri="{BB962C8B-B14F-4D97-AF65-F5344CB8AC3E}">
        <p14:creationId xmlns="" xmlns:p14="http://schemas.microsoft.com/office/powerpoint/2010/main" val="2634662609"/>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accent1">
                    <a:lumMod val="50000"/>
                  </a:schemeClr>
                </a:solidFill>
              </a:rPr>
              <a:t>Bilişsel Davranışçı Yaklaşım</a:t>
            </a:r>
            <a:endParaRPr lang="en-US" dirty="0"/>
          </a:p>
        </p:txBody>
      </p:sp>
      <p:sp>
        <p:nvSpPr>
          <p:cNvPr id="3" name="İçerik Yer Tutucusu 2"/>
          <p:cNvSpPr>
            <a:spLocks noGrp="1"/>
          </p:cNvSpPr>
          <p:nvPr>
            <p:ph idx="1"/>
          </p:nvPr>
        </p:nvSpPr>
        <p:spPr/>
        <p:txBody>
          <a:bodyPr>
            <a:normAutofit/>
          </a:bodyPr>
          <a:lstStyle/>
          <a:p>
            <a:r>
              <a:rPr lang="tr-TR" dirty="0"/>
              <a:t>Bilişsel-davranışçı terapi yaklaşımı cinsel işlev bozukluklarının tedavisinde oldukça etkilidir. </a:t>
            </a:r>
            <a:endParaRPr lang="tr-TR" dirty="0" smtClean="0"/>
          </a:p>
          <a:p>
            <a:r>
              <a:rPr lang="tr-TR" dirty="0" smtClean="0"/>
              <a:t>Bilimsel </a:t>
            </a:r>
            <a:r>
              <a:rPr lang="tr-TR" dirty="0"/>
              <a:t>ve deneyimsel veriler cinsel işlev bozuklukları olan vakaların yaklaşık 2/3 ünde BDT’nin başarılı sonuçlar verdiğini desteklemektedir.</a:t>
            </a:r>
          </a:p>
          <a:p>
            <a:pPr lvl="1"/>
            <a:r>
              <a:rPr lang="tr-TR" dirty="0" smtClean="0"/>
              <a:t>Özellikle </a:t>
            </a:r>
            <a:r>
              <a:rPr lang="tr-TR" dirty="0"/>
              <a:t>kadınlarda </a:t>
            </a:r>
            <a:r>
              <a:rPr lang="tr-TR" dirty="0" err="1"/>
              <a:t>vajinismus</a:t>
            </a:r>
            <a:r>
              <a:rPr lang="tr-TR" dirty="0"/>
              <a:t>, </a:t>
            </a:r>
            <a:r>
              <a:rPr lang="tr-TR" dirty="0" err="1"/>
              <a:t>disparoni</a:t>
            </a:r>
            <a:r>
              <a:rPr lang="tr-TR" dirty="0"/>
              <a:t>, </a:t>
            </a:r>
            <a:r>
              <a:rPr lang="tr-TR" dirty="0" err="1"/>
              <a:t>orgazmik</a:t>
            </a:r>
            <a:r>
              <a:rPr lang="tr-TR" dirty="0"/>
              <a:t> bozukluk, erkeklerde erken boşalma, geç boşalma ve </a:t>
            </a:r>
            <a:r>
              <a:rPr lang="tr-TR" dirty="0" err="1"/>
              <a:t>erektil</a:t>
            </a:r>
            <a:r>
              <a:rPr lang="tr-TR" dirty="0"/>
              <a:t> bozuklukların tedavisinde başarı oranları çok yüksektir.</a:t>
            </a:r>
            <a:endParaRPr lang="en-US" dirty="0"/>
          </a:p>
          <a:p>
            <a:endParaRPr lang="en-US" dirty="0"/>
          </a:p>
        </p:txBody>
      </p:sp>
    </p:spTree>
    <p:extLst>
      <p:ext uri="{BB962C8B-B14F-4D97-AF65-F5344CB8AC3E}">
        <p14:creationId xmlns="" xmlns:p14="http://schemas.microsoft.com/office/powerpoint/2010/main" val="3470960431"/>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Tedaviye başlamadan önce,</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a:bodyPr>
          <a:lstStyle/>
          <a:p>
            <a:r>
              <a:rPr lang="tr-TR" dirty="0" smtClean="0"/>
              <a:t>Hastaya tedavide </a:t>
            </a:r>
            <a:r>
              <a:rPr lang="tr-TR" dirty="0"/>
              <a:t>nasıl bir yol izleneceği konusunda bilgi verilmelidir. </a:t>
            </a:r>
            <a:endParaRPr lang="tr-TR" dirty="0" smtClean="0"/>
          </a:p>
          <a:p>
            <a:r>
              <a:rPr lang="tr-TR" dirty="0" smtClean="0"/>
              <a:t>Her </a:t>
            </a:r>
            <a:r>
              <a:rPr lang="tr-TR" dirty="0"/>
              <a:t>görüşmeden sonra ev ödevleri verileceği tedavinin başarısı açısından işbirliğinin çok gerekli olduğu vurgulanmalıdır</a:t>
            </a:r>
            <a:r>
              <a:rPr lang="tr-TR" dirty="0" smtClean="0"/>
              <a:t>.</a:t>
            </a:r>
          </a:p>
          <a:p>
            <a:r>
              <a:rPr lang="tr-TR" dirty="0" smtClean="0"/>
              <a:t>Çifte sorun çözülene kadar cinsel birleşme yasağı konur.</a:t>
            </a:r>
          </a:p>
          <a:p>
            <a:endParaRPr lang="tr-TR" dirty="0" smtClean="0"/>
          </a:p>
        </p:txBody>
      </p:sp>
    </p:spTree>
    <p:extLst>
      <p:ext uri="{BB962C8B-B14F-4D97-AF65-F5344CB8AC3E}">
        <p14:creationId xmlns="" xmlns:p14="http://schemas.microsoft.com/office/powerpoint/2010/main" val="565320350"/>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Amaçlar</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660988"/>
          </a:xfrm>
        </p:spPr>
        <p:txBody>
          <a:bodyPr>
            <a:normAutofit fontScale="92500" lnSpcReduction="10000"/>
          </a:bodyPr>
          <a:lstStyle/>
          <a:p>
            <a:r>
              <a:rPr lang="tr-TR" dirty="0"/>
              <a:t>Bilişsel Davranışçı Terapi yaklaşımında; en genel ve temel amaç, yanlış öğrenilmiş </a:t>
            </a:r>
            <a:r>
              <a:rPr lang="tr-TR" dirty="0" smtClean="0"/>
              <a:t>tepkilerin </a:t>
            </a:r>
            <a:r>
              <a:rPr lang="tr-TR" dirty="0"/>
              <a:t>yerine, yeni ve doğru tepkilerin öğrenilmesidir. Bu amaç doğrultusunda</a:t>
            </a:r>
            <a:r>
              <a:rPr lang="tr-TR" dirty="0" smtClean="0"/>
              <a:t>;</a:t>
            </a:r>
          </a:p>
          <a:p>
            <a:r>
              <a:rPr lang="tr-TR" dirty="0" smtClean="0"/>
              <a:t>Bilişsel-davranışçı </a:t>
            </a:r>
            <a:r>
              <a:rPr lang="tr-TR" dirty="0"/>
              <a:t>cinsel terapi yaklaşımının amaçlan şöyle </a:t>
            </a:r>
            <a:r>
              <a:rPr lang="tr-TR" dirty="0" smtClean="0"/>
              <a:t>özetlenebilir</a:t>
            </a:r>
          </a:p>
          <a:p>
            <a:pPr marL="914400" lvl="1" indent="-457200">
              <a:buFont typeface="+mj-lt"/>
              <a:buAutoNum type="arabicPeriod"/>
            </a:pPr>
            <a:r>
              <a:rPr lang="tr-TR" sz="2400" dirty="0" smtClean="0"/>
              <a:t>Cinsel </a:t>
            </a:r>
            <a:r>
              <a:rPr lang="tr-TR" sz="2400" dirty="0"/>
              <a:t>bilgi eksikliğinin </a:t>
            </a:r>
            <a:r>
              <a:rPr lang="tr-TR" sz="2400" dirty="0" smtClean="0"/>
              <a:t>giderilmesi</a:t>
            </a:r>
          </a:p>
          <a:p>
            <a:pPr marL="914400" lvl="1" indent="-457200">
              <a:buFont typeface="+mj-lt"/>
              <a:buAutoNum type="arabicPeriod"/>
            </a:pPr>
            <a:r>
              <a:rPr lang="tr-TR" sz="2400" dirty="0" smtClean="0"/>
              <a:t>Eşler </a:t>
            </a:r>
            <a:r>
              <a:rPr lang="tr-TR" sz="2400" dirty="0"/>
              <a:t>arasındaki iletişimin </a:t>
            </a:r>
            <a:r>
              <a:rPr lang="tr-TR" sz="2400" dirty="0" smtClean="0"/>
              <a:t>zenginleştirilmesi</a:t>
            </a:r>
          </a:p>
          <a:p>
            <a:pPr marL="914400" lvl="1" indent="-457200">
              <a:buFont typeface="+mj-lt"/>
              <a:buAutoNum type="arabicPeriod"/>
            </a:pPr>
            <a:r>
              <a:rPr lang="tr-TR" sz="2400" dirty="0" smtClean="0"/>
              <a:t>Ev </a:t>
            </a:r>
            <a:r>
              <a:rPr lang="tr-TR" sz="2400" dirty="0"/>
              <a:t>ödevlerinin yapılmasını engelleyen olumsuz otomatik düşüncelerin fark edilmesi </a:t>
            </a:r>
            <a:r>
              <a:rPr lang="tr-TR" sz="2400" dirty="0" smtClean="0"/>
              <a:t>ve bunların </a:t>
            </a:r>
            <a:r>
              <a:rPr lang="tr-TR" sz="2400" dirty="0"/>
              <a:t>yerine olumlu ve doğru düşüncelerin </a:t>
            </a:r>
            <a:r>
              <a:rPr lang="tr-TR" sz="2400" dirty="0" smtClean="0"/>
              <a:t>geliştirilmesi</a:t>
            </a:r>
          </a:p>
          <a:p>
            <a:pPr marL="914400" lvl="1" indent="-457200">
              <a:buFont typeface="+mj-lt"/>
              <a:buAutoNum type="arabicPeriod"/>
            </a:pPr>
            <a:r>
              <a:rPr lang="tr-TR" sz="2400" dirty="0" smtClean="0"/>
              <a:t>Sorunun </a:t>
            </a:r>
            <a:r>
              <a:rPr lang="tr-TR" sz="2400" dirty="0"/>
              <a:t>ortaya çımasında rol oynayan hatalı davranışların fark edilmesi, bunların </a:t>
            </a:r>
            <a:r>
              <a:rPr lang="tr-TR" sz="2400" dirty="0" smtClean="0"/>
              <a:t>yerine </a:t>
            </a:r>
            <a:r>
              <a:rPr lang="tr-TR" sz="2400" dirty="0"/>
              <a:t>doğru davranışların geliştirilmesi</a:t>
            </a:r>
            <a:endParaRPr lang="en-US" sz="2400" dirty="0"/>
          </a:p>
        </p:txBody>
      </p:sp>
    </p:spTree>
    <p:extLst>
      <p:ext uri="{BB962C8B-B14F-4D97-AF65-F5344CB8AC3E}">
        <p14:creationId xmlns="" xmlns:p14="http://schemas.microsoft.com/office/powerpoint/2010/main" val="3863009222"/>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l"/>
            <a:r>
              <a:rPr lang="tr-TR" sz="3200" dirty="0" smtClean="0">
                <a:solidFill>
                  <a:schemeClr val="accent1">
                    <a:lumMod val="50000"/>
                  </a:schemeClr>
                </a:solidFill>
              </a:rPr>
              <a:t>1. Cinsel </a:t>
            </a:r>
            <a:r>
              <a:rPr lang="tr-TR" sz="3200" dirty="0">
                <a:solidFill>
                  <a:schemeClr val="accent1">
                    <a:lumMod val="50000"/>
                  </a:schemeClr>
                </a:solidFill>
              </a:rPr>
              <a:t>Bilgi Eksikliğinin Giderilmesi </a:t>
            </a:r>
            <a:r>
              <a:rPr lang="tr-TR" sz="3200" dirty="0" smtClean="0">
                <a:solidFill>
                  <a:schemeClr val="accent1">
                    <a:lumMod val="50000"/>
                  </a:schemeClr>
                </a:solidFill>
              </a:rPr>
              <a:t>ve </a:t>
            </a:r>
            <a:r>
              <a:rPr lang="tr-TR" sz="3200" dirty="0">
                <a:solidFill>
                  <a:schemeClr val="accent1">
                    <a:lumMod val="50000"/>
                  </a:schemeClr>
                </a:solidFill>
              </a:rPr>
              <a:t>Yanlış Bilgilerin Düzeltilmesi</a:t>
            </a:r>
            <a:endParaRPr lang="en-US" sz="3200" dirty="0">
              <a:solidFill>
                <a:schemeClr val="accent1">
                  <a:lumMod val="50000"/>
                </a:schemeClr>
              </a:solidFill>
            </a:endParaRPr>
          </a:p>
        </p:txBody>
      </p:sp>
      <p:sp>
        <p:nvSpPr>
          <p:cNvPr id="3" name="İçerik Yer Tutucusu 2"/>
          <p:cNvSpPr>
            <a:spLocks noGrp="1"/>
          </p:cNvSpPr>
          <p:nvPr>
            <p:ph idx="1"/>
          </p:nvPr>
        </p:nvSpPr>
        <p:spPr/>
        <p:txBody>
          <a:bodyPr>
            <a:normAutofit fontScale="92500" lnSpcReduction="20000"/>
          </a:bodyPr>
          <a:lstStyle/>
          <a:p>
            <a:r>
              <a:rPr lang="tr-TR" dirty="0"/>
              <a:t>Cinsel işlev bozukluğu şikayeti ile başvuran çiftlerin çoğunun cinsel bilgi düzeyi </a:t>
            </a:r>
            <a:r>
              <a:rPr lang="tr-TR" dirty="0" smtClean="0"/>
              <a:t>oldukça </a:t>
            </a:r>
            <a:r>
              <a:rPr lang="tr-TR" dirty="0"/>
              <a:t>düşüktür. </a:t>
            </a:r>
            <a:endParaRPr lang="tr-TR" dirty="0" smtClean="0"/>
          </a:p>
          <a:p>
            <a:r>
              <a:rPr lang="tr-TR" dirty="0" smtClean="0"/>
              <a:t>Tedavide </a:t>
            </a:r>
            <a:r>
              <a:rPr lang="tr-TR" dirty="0"/>
              <a:t>bilgi düzeyinin yükseltilmesi için çeşitli uygulamalar </a:t>
            </a:r>
            <a:r>
              <a:rPr lang="tr-TR" dirty="0" smtClean="0"/>
              <a:t>yapılması çok </a:t>
            </a:r>
            <a:r>
              <a:rPr lang="tr-TR" dirty="0"/>
              <a:t>yararlı olacaktır. </a:t>
            </a:r>
            <a:endParaRPr lang="tr-TR" dirty="0" smtClean="0"/>
          </a:p>
          <a:p>
            <a:r>
              <a:rPr lang="tr-TR" dirty="0"/>
              <a:t>Doğru cinsel bilgilendirme ve eğitim ile cinsel bilgi eksikliğinin giderilmesi ve yanlış bilgi ve inançların düzeltilmesi tedavinin ilk basamağıdır</a:t>
            </a:r>
            <a:r>
              <a:rPr lang="tr-TR" dirty="0" smtClean="0"/>
              <a:t>.</a:t>
            </a:r>
          </a:p>
          <a:p>
            <a:pPr lvl="1"/>
            <a:r>
              <a:rPr lang="tr-TR" dirty="0" smtClean="0"/>
              <a:t>Cinsel </a:t>
            </a:r>
            <a:r>
              <a:rPr lang="tr-TR" dirty="0"/>
              <a:t>bilgi düzeyinin yükseltilmesinde çeşitli resim, kitap, </a:t>
            </a:r>
            <a:r>
              <a:rPr lang="tr-TR" dirty="0" smtClean="0"/>
              <a:t>filmlerden </a:t>
            </a:r>
            <a:r>
              <a:rPr lang="tr-TR" dirty="0"/>
              <a:t>yararlanmak mümkündür. </a:t>
            </a:r>
            <a:endParaRPr lang="tr-TR" dirty="0" smtClean="0"/>
          </a:p>
          <a:p>
            <a:pPr lvl="1"/>
            <a:r>
              <a:rPr lang="tr-TR" dirty="0" smtClean="0"/>
              <a:t>Çifte </a:t>
            </a:r>
            <a:r>
              <a:rPr lang="tr-TR" dirty="0"/>
              <a:t>cinsel bilgiler içeren bir kitap önerilir. Okuyup öğrenmeleri istenir (ev ödevi), sonraki görüşmede ise okunan bölümle ilgili geribildirim alınır. </a:t>
            </a:r>
            <a:endParaRPr lang="en-US" dirty="0"/>
          </a:p>
        </p:txBody>
      </p:sp>
    </p:spTree>
    <p:extLst>
      <p:ext uri="{BB962C8B-B14F-4D97-AF65-F5344CB8AC3E}">
        <p14:creationId xmlns="" xmlns:p14="http://schemas.microsoft.com/office/powerpoint/2010/main" val="127549203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solidFill>
                  <a:schemeClr val="accent1">
                    <a:lumMod val="50000"/>
                  </a:schemeClr>
                </a:solidFill>
              </a:rPr>
              <a:t>Yanlış Cinsel Bilgi ve İnançlara Örnekler</a:t>
            </a:r>
            <a:endParaRPr lang="en-US" sz="3600" dirty="0">
              <a:solidFill>
                <a:schemeClr val="accent1">
                  <a:lumMod val="50000"/>
                </a:schemeClr>
              </a:solidFill>
            </a:endParaRPr>
          </a:p>
        </p:txBody>
      </p:sp>
      <p:sp>
        <p:nvSpPr>
          <p:cNvPr id="3" name="İçerik Yer Tutucusu 2"/>
          <p:cNvSpPr>
            <a:spLocks noGrp="1"/>
          </p:cNvSpPr>
          <p:nvPr>
            <p:ph idx="1"/>
          </p:nvPr>
        </p:nvSpPr>
        <p:spPr/>
        <p:txBody>
          <a:bodyPr>
            <a:normAutofit/>
          </a:bodyPr>
          <a:lstStyle/>
          <a:p>
            <a:r>
              <a:rPr lang="tr-TR" dirty="0"/>
              <a:t>Cinsellikte ''erkek cinsel organının büyüklüğü çok önemlidir, mastürbasyon zararlıdır, kadının orgazm olamaması eşinin suçudur, cinsel ilişkide eşler aynı anda doyuma ulaşmalıdır, kızlık zarının yırtılması çok zor ve kanamalı olur, erkek cinselliğe her zaman hazırdır, farklı pozisyonlarda ilişki kurmak sapıklıktır'' gibi birçok yanlış inanç ve tutumlar cinsel işlev bozukluklarına zemin hazırlamaktadır. </a:t>
            </a:r>
            <a:endParaRPr lang="en-US" dirty="0"/>
          </a:p>
        </p:txBody>
      </p:sp>
    </p:spTree>
    <p:extLst>
      <p:ext uri="{BB962C8B-B14F-4D97-AF65-F5344CB8AC3E}">
        <p14:creationId xmlns="" xmlns:p14="http://schemas.microsoft.com/office/powerpoint/2010/main" val="2273104849"/>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l"/>
            <a:r>
              <a:rPr lang="tr-TR" sz="3200" dirty="0" smtClean="0">
                <a:solidFill>
                  <a:schemeClr val="accent1">
                    <a:lumMod val="50000"/>
                  </a:schemeClr>
                </a:solidFill>
              </a:rPr>
              <a:t>2. Eşler </a:t>
            </a:r>
            <a:r>
              <a:rPr lang="tr-TR" sz="3200" dirty="0">
                <a:solidFill>
                  <a:schemeClr val="accent1">
                    <a:lumMod val="50000"/>
                  </a:schemeClr>
                </a:solidFill>
              </a:rPr>
              <a:t>Arasındaki İletişimin Zenginleştirilmesi</a:t>
            </a:r>
            <a:endParaRPr lang="en-US" sz="3200" dirty="0">
              <a:solidFill>
                <a:schemeClr val="accent1">
                  <a:lumMod val="50000"/>
                </a:schemeClr>
              </a:solidFill>
            </a:endParaRPr>
          </a:p>
        </p:txBody>
      </p:sp>
      <p:sp>
        <p:nvSpPr>
          <p:cNvPr id="3" name="İçerik Yer Tutucusu 2"/>
          <p:cNvSpPr>
            <a:spLocks noGrp="1"/>
          </p:cNvSpPr>
          <p:nvPr>
            <p:ph idx="1"/>
          </p:nvPr>
        </p:nvSpPr>
        <p:spPr/>
        <p:txBody>
          <a:bodyPr>
            <a:normAutofit lnSpcReduction="10000"/>
          </a:bodyPr>
          <a:lstStyle/>
          <a:p>
            <a:r>
              <a:rPr lang="tr-TR" dirty="0" smtClean="0"/>
              <a:t>Cinsel </a:t>
            </a:r>
            <a:r>
              <a:rPr lang="tr-TR" dirty="0"/>
              <a:t>işlev bozukluğu olan çiftlerde, sıklıkla hem cinsel hem de cinsellik dışı alanlarda ciddi bir iletişim eksikliği vardır. </a:t>
            </a:r>
            <a:endParaRPr lang="tr-TR" dirty="0" smtClean="0"/>
          </a:p>
          <a:p>
            <a:pPr lvl="1"/>
            <a:r>
              <a:rPr lang="tr-TR" dirty="0" smtClean="0"/>
              <a:t>Çiftlerin </a:t>
            </a:r>
            <a:r>
              <a:rPr lang="tr-TR" dirty="0"/>
              <a:t>birbirlerine ifade etmekte zorlandıkları konular mutlaka konuşulmalıdır. </a:t>
            </a:r>
            <a:endParaRPr lang="tr-TR" dirty="0" smtClean="0"/>
          </a:p>
          <a:p>
            <a:pPr lvl="1"/>
            <a:r>
              <a:rPr lang="tr-TR" dirty="0" smtClean="0"/>
              <a:t>Sevindiği </a:t>
            </a:r>
            <a:r>
              <a:rPr lang="tr-TR" dirty="0"/>
              <a:t>bir şeyi eşine anlatmak, eşinde beğendiği bir yönü eşine ifade etmek, eşinde beğenmediği bir huyu eşine ifade etmek, cinsel içerikli bir yazıyı birlikte okumak, cinsel içerikli bir dergiye birlikte bakmak, cinsel bir fantezisini eşine anlatmak gibi ev ödevleriyle iletişim becerilerinin geliştirilmesi ikinci </a:t>
            </a:r>
            <a:r>
              <a:rPr lang="tr-TR" dirty="0" smtClean="0"/>
              <a:t>hedeftir.</a:t>
            </a:r>
          </a:p>
          <a:p>
            <a:r>
              <a:rPr lang="tr-TR" dirty="0" smtClean="0"/>
              <a:t>Bazı </a:t>
            </a:r>
            <a:r>
              <a:rPr lang="tr-TR" dirty="0"/>
              <a:t>çiftlerin cinsellik dışında güncel iletişimlerinde de sorunlar olabilir, o zaman terapiye oradan başlanır.</a:t>
            </a:r>
            <a:endParaRPr lang="en-US" dirty="0"/>
          </a:p>
        </p:txBody>
      </p:sp>
    </p:spTree>
    <p:extLst>
      <p:ext uri="{BB962C8B-B14F-4D97-AF65-F5344CB8AC3E}">
        <p14:creationId xmlns="" xmlns:p14="http://schemas.microsoft.com/office/powerpoint/2010/main" val="2470247144"/>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2400" dirty="0" smtClean="0">
                <a:solidFill>
                  <a:schemeClr val="accent1">
                    <a:lumMod val="50000"/>
                  </a:schemeClr>
                </a:solidFill>
              </a:rPr>
              <a:t>3. </a:t>
            </a:r>
            <a:r>
              <a:rPr lang="tr-TR" sz="2400" dirty="0">
                <a:solidFill>
                  <a:schemeClr val="accent1">
                    <a:lumMod val="50000"/>
                  </a:schemeClr>
                </a:solidFill>
              </a:rPr>
              <a:t>Ev Ödevlerinin </a:t>
            </a:r>
            <a:r>
              <a:rPr lang="tr-TR" sz="2400" dirty="0" smtClean="0">
                <a:solidFill>
                  <a:schemeClr val="accent1">
                    <a:lumMod val="50000"/>
                  </a:schemeClr>
                </a:solidFill>
              </a:rPr>
              <a:t>Yapılmasını </a:t>
            </a:r>
            <a:r>
              <a:rPr lang="tr-TR" sz="2400" dirty="0">
                <a:solidFill>
                  <a:schemeClr val="accent1">
                    <a:lumMod val="50000"/>
                  </a:schemeClr>
                </a:solidFill>
              </a:rPr>
              <a:t>Engelleyen Olumsuz Otomatik Düşüncelerin </a:t>
            </a:r>
            <a:r>
              <a:rPr lang="tr-TR" sz="2400" dirty="0" smtClean="0">
                <a:solidFill>
                  <a:schemeClr val="accent1">
                    <a:lumMod val="50000"/>
                  </a:schemeClr>
                </a:solidFill>
              </a:rPr>
              <a:t>Fark edilmesi </a:t>
            </a:r>
            <a:r>
              <a:rPr lang="tr-TR" sz="2400" dirty="0">
                <a:solidFill>
                  <a:schemeClr val="accent1">
                    <a:lumMod val="50000"/>
                  </a:schemeClr>
                </a:solidFill>
              </a:rPr>
              <a:t>Bunların Yerine Olumlu Düşüncelerin Geliştirilmesi</a:t>
            </a:r>
            <a:endParaRPr lang="en-US" sz="2400" dirty="0">
              <a:solidFill>
                <a:schemeClr val="accent1">
                  <a:lumMod val="50000"/>
                </a:schemeClr>
              </a:solidFill>
            </a:endParaRPr>
          </a:p>
        </p:txBody>
      </p:sp>
      <p:sp>
        <p:nvSpPr>
          <p:cNvPr id="3" name="İçerik Yer Tutucusu 2"/>
          <p:cNvSpPr>
            <a:spLocks noGrp="1"/>
          </p:cNvSpPr>
          <p:nvPr>
            <p:ph idx="1"/>
          </p:nvPr>
        </p:nvSpPr>
        <p:spPr/>
        <p:txBody>
          <a:bodyPr>
            <a:normAutofit/>
          </a:bodyPr>
          <a:lstStyle/>
          <a:p>
            <a:r>
              <a:rPr lang="tr-TR" dirty="0"/>
              <a:t>Tedavinin en önemli özelliklerinden biri de ev ödevleridir. </a:t>
            </a:r>
            <a:endParaRPr lang="tr-TR" dirty="0" smtClean="0"/>
          </a:p>
          <a:p>
            <a:r>
              <a:rPr lang="tr-TR" dirty="0" smtClean="0"/>
              <a:t>Ödevler </a:t>
            </a:r>
            <a:r>
              <a:rPr lang="tr-TR" dirty="0"/>
              <a:t>çiftin sorunlarına ve tedavideki hızına göre belirlenir</a:t>
            </a:r>
            <a:r>
              <a:rPr lang="tr-TR" dirty="0" smtClean="0"/>
              <a:t>.</a:t>
            </a:r>
          </a:p>
          <a:p>
            <a:r>
              <a:rPr lang="tr-TR" dirty="0"/>
              <a:t>Terapi sürecinde çiftlerin ev ödevlerini yapmayı engelleyen dirençler görülecektir. </a:t>
            </a:r>
            <a:endParaRPr lang="tr-TR" dirty="0" smtClean="0"/>
          </a:p>
          <a:p>
            <a:pPr lvl="1"/>
            <a:r>
              <a:rPr lang="tr-TR" dirty="0" smtClean="0"/>
              <a:t>Bunu </a:t>
            </a:r>
            <a:r>
              <a:rPr lang="tr-TR" dirty="0"/>
              <a:t>yapan bilinçaltındaki otomatik olumsuz düşüncelerdir. </a:t>
            </a:r>
            <a:endParaRPr lang="tr-TR" dirty="0" smtClean="0"/>
          </a:p>
          <a:p>
            <a:pPr lvl="1"/>
            <a:r>
              <a:rPr lang="tr-TR" dirty="0" smtClean="0"/>
              <a:t>Danışanlara </a:t>
            </a:r>
            <a:r>
              <a:rPr lang="tr-TR" dirty="0"/>
              <a:t>altta yatan olumsuz düşünce, yaşantı ve imajların farkındalığını kazandırmak terapinin püf noktasıdır.</a:t>
            </a:r>
            <a:endParaRPr lang="en-US" dirty="0"/>
          </a:p>
        </p:txBody>
      </p:sp>
    </p:spTree>
    <p:extLst>
      <p:ext uri="{BB962C8B-B14F-4D97-AF65-F5344CB8AC3E}">
        <p14:creationId xmlns="" xmlns:p14="http://schemas.microsoft.com/office/powerpoint/2010/main" val="2608010368"/>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2800" dirty="0" smtClean="0">
                <a:solidFill>
                  <a:schemeClr val="accent1">
                    <a:lumMod val="50000"/>
                  </a:schemeClr>
                </a:solidFill>
              </a:rPr>
              <a:t>4. </a:t>
            </a:r>
            <a:r>
              <a:rPr lang="tr-TR" sz="2800" dirty="0">
                <a:solidFill>
                  <a:schemeClr val="accent1">
                    <a:lumMod val="50000"/>
                  </a:schemeClr>
                </a:solidFill>
              </a:rPr>
              <a:t>Sorunun Ortaya Çıkmasında Rol Oynayan Hatalı Davranışların </a:t>
            </a:r>
            <a:r>
              <a:rPr lang="tr-TR" sz="2800" dirty="0" smtClean="0">
                <a:solidFill>
                  <a:schemeClr val="accent1">
                    <a:lumMod val="50000"/>
                  </a:schemeClr>
                </a:solidFill>
              </a:rPr>
              <a:t>Fark edilmesi</a:t>
            </a:r>
            <a:r>
              <a:rPr lang="tr-TR" sz="2800" dirty="0">
                <a:solidFill>
                  <a:schemeClr val="accent1">
                    <a:lumMod val="50000"/>
                  </a:schemeClr>
                </a:solidFill>
              </a:rPr>
              <a:t>, Bunların Yerine Doğru Davranışların Geliştirilmesi</a:t>
            </a:r>
            <a:br>
              <a:rPr lang="tr-TR" sz="2800" dirty="0">
                <a:solidFill>
                  <a:schemeClr val="accent1">
                    <a:lumMod val="50000"/>
                  </a:schemeClr>
                </a:solidFill>
              </a:rPr>
            </a:br>
            <a:endParaRPr lang="en-US" sz="2800" dirty="0">
              <a:solidFill>
                <a:schemeClr val="accent1">
                  <a:lumMod val="50000"/>
                </a:schemeClr>
              </a:solidFill>
            </a:endParaRPr>
          </a:p>
        </p:txBody>
      </p:sp>
      <p:sp>
        <p:nvSpPr>
          <p:cNvPr id="3" name="İçerik Yer Tutucusu 2"/>
          <p:cNvSpPr>
            <a:spLocks noGrp="1"/>
          </p:cNvSpPr>
          <p:nvPr>
            <p:ph idx="1"/>
          </p:nvPr>
        </p:nvSpPr>
        <p:spPr/>
        <p:txBody>
          <a:bodyPr/>
          <a:lstStyle/>
          <a:p>
            <a:r>
              <a:rPr lang="tr-TR" dirty="0" smtClean="0"/>
              <a:t>Cinsel işlev bozukluklarının tedavisinde hatalı davranışlar yerine doğru davranışların geliştirilmesi ve davranış repertuarının genişletilmesi için yararlanılacak teknikler uygulanır.</a:t>
            </a:r>
          </a:p>
          <a:p>
            <a:r>
              <a:rPr lang="tr-TR" dirty="0" smtClean="0"/>
              <a:t>Bu </a:t>
            </a:r>
            <a:r>
              <a:rPr lang="tr-TR" dirty="0"/>
              <a:t>aşamada </a:t>
            </a:r>
            <a:r>
              <a:rPr lang="tr-TR" dirty="0" err="1"/>
              <a:t>vaginismus</a:t>
            </a:r>
            <a:r>
              <a:rPr lang="tr-TR" dirty="0"/>
              <a:t>, erken boşalma, iktidarsızlık (</a:t>
            </a:r>
            <a:r>
              <a:rPr lang="tr-TR" dirty="0" err="1"/>
              <a:t>erektil</a:t>
            </a:r>
            <a:r>
              <a:rPr lang="tr-TR" dirty="0"/>
              <a:t> </a:t>
            </a:r>
            <a:r>
              <a:rPr lang="tr-TR" dirty="0" err="1"/>
              <a:t>disfonksiyon</a:t>
            </a:r>
            <a:r>
              <a:rPr lang="tr-TR" dirty="0"/>
              <a:t>) gibi farklı cinsel işlev bozukluklarında, ortak veya olguya spesifik farklı yaklaşımlarda bulunulur.</a:t>
            </a:r>
            <a:endParaRPr lang="en-US" sz="2400" dirty="0"/>
          </a:p>
        </p:txBody>
      </p:sp>
    </p:spTree>
    <p:extLst>
      <p:ext uri="{BB962C8B-B14F-4D97-AF65-F5344CB8AC3E}">
        <p14:creationId xmlns="" xmlns:p14="http://schemas.microsoft.com/office/powerpoint/2010/main" val="2652232674"/>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Ev Ödevleri ve </a:t>
            </a:r>
            <a:r>
              <a:rPr lang="tr-TR" dirty="0">
                <a:solidFill>
                  <a:schemeClr val="accent1">
                    <a:lumMod val="50000"/>
                  </a:schemeClr>
                </a:solidFill>
              </a:rPr>
              <a:t>Ev Egzersizleri </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fontScale="92500" lnSpcReduction="10000"/>
          </a:bodyPr>
          <a:lstStyle/>
          <a:p>
            <a:r>
              <a:rPr lang="tr-TR" dirty="0"/>
              <a:t>Ev </a:t>
            </a:r>
            <a:r>
              <a:rPr lang="tr-TR" dirty="0" smtClean="0"/>
              <a:t>ödevleri,</a:t>
            </a:r>
            <a:endParaRPr lang="tr-TR" dirty="0"/>
          </a:p>
          <a:p>
            <a:pPr lvl="1"/>
            <a:r>
              <a:rPr lang="tr-TR" dirty="0"/>
              <a:t>Cinsel bilgi düzeyinin arttırılması, </a:t>
            </a:r>
          </a:p>
          <a:p>
            <a:pPr lvl="1"/>
            <a:r>
              <a:rPr lang="tr-TR" dirty="0"/>
              <a:t>Eşler arasındaki cinsel iletişimin artması </a:t>
            </a:r>
          </a:p>
          <a:p>
            <a:pPr lvl="1"/>
            <a:r>
              <a:rPr lang="tr-TR" dirty="0"/>
              <a:t>Hasta ve terapist arasında ortak bir dilin gelişmesi</a:t>
            </a:r>
          </a:p>
          <a:p>
            <a:pPr lvl="1"/>
            <a:r>
              <a:rPr lang="tr-TR" dirty="0"/>
              <a:t>cinsellikle ilgili yanlış inanç ve tutumların fark edilmesi ve </a:t>
            </a:r>
          </a:p>
          <a:p>
            <a:pPr lvl="1"/>
            <a:r>
              <a:rPr lang="tr-TR" dirty="0"/>
              <a:t>yeni cinsel yaşantıların oluşturulması açısından faydalı olabilir</a:t>
            </a:r>
            <a:r>
              <a:rPr lang="tr-TR" dirty="0" smtClean="0"/>
              <a:t>.</a:t>
            </a:r>
          </a:p>
          <a:p>
            <a:r>
              <a:rPr lang="tr-TR" dirty="0" smtClean="0"/>
              <a:t>Çifte </a:t>
            </a:r>
            <a:r>
              <a:rPr lang="tr-TR" dirty="0"/>
              <a:t>ödev olarak verilen ev egzersizlerinin aşamalı olarak yapılmasının </a:t>
            </a:r>
            <a:r>
              <a:rPr lang="tr-TR" dirty="0" smtClean="0"/>
              <a:t>gerekmektedir.</a:t>
            </a:r>
            <a:r>
              <a:rPr lang="tr-TR" dirty="0"/>
              <a:t> </a:t>
            </a:r>
            <a:endParaRPr lang="tr-TR" dirty="0" smtClean="0"/>
          </a:p>
        </p:txBody>
      </p:sp>
    </p:spTree>
    <p:extLst>
      <p:ext uri="{BB962C8B-B14F-4D97-AF65-F5344CB8AC3E}">
        <p14:creationId xmlns="" xmlns:p14="http://schemas.microsoft.com/office/powerpoint/2010/main" val="3356770478"/>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1">
                    <a:lumMod val="50000"/>
                  </a:schemeClr>
                </a:solidFill>
              </a:rPr>
              <a:t>Ev Egzersizleri</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798148"/>
          </a:xfrm>
        </p:spPr>
        <p:txBody>
          <a:bodyPr>
            <a:normAutofit/>
          </a:bodyPr>
          <a:lstStyle/>
          <a:p>
            <a:pPr marL="285750" lvl="1"/>
            <a:r>
              <a:rPr lang="tr-TR" dirty="0" smtClean="0"/>
              <a:t>Teknik </a:t>
            </a:r>
            <a:r>
              <a:rPr lang="tr-TR" dirty="0"/>
              <a:t>uygulamalar bireylere </a:t>
            </a:r>
            <a:r>
              <a:rPr lang="tr-TR" dirty="0" smtClean="0"/>
              <a:t>öğretilir ve evde uygulanması istenir;</a:t>
            </a:r>
          </a:p>
          <a:p>
            <a:pPr lvl="1"/>
            <a:r>
              <a:rPr lang="tr-TR" dirty="0" err="1" smtClean="0"/>
              <a:t>genital</a:t>
            </a:r>
            <a:r>
              <a:rPr lang="tr-TR" dirty="0" smtClean="0"/>
              <a:t> </a:t>
            </a:r>
            <a:r>
              <a:rPr lang="tr-TR" dirty="0"/>
              <a:t>alan dışı ve </a:t>
            </a:r>
            <a:r>
              <a:rPr lang="tr-TR" dirty="0" err="1"/>
              <a:t>genital</a:t>
            </a:r>
            <a:r>
              <a:rPr lang="tr-TR" dirty="0"/>
              <a:t> duyumlara odaklanma </a:t>
            </a:r>
            <a:r>
              <a:rPr lang="tr-TR" dirty="0" smtClean="0"/>
              <a:t>egzersizleri (cinsel ağrı bozuklukları)</a:t>
            </a:r>
            <a:r>
              <a:rPr lang="tr-TR" dirty="0" smtClean="0"/>
              <a:t>: duyumlara </a:t>
            </a:r>
            <a:r>
              <a:rPr lang="tr-TR" dirty="0" smtClean="0"/>
              <a:t>odaklanma egzersizlerinde iç ve dış </a:t>
            </a:r>
            <a:r>
              <a:rPr lang="tr-TR" dirty="0" err="1" smtClean="0"/>
              <a:t>genital</a:t>
            </a:r>
            <a:r>
              <a:rPr lang="tr-TR" dirty="0" smtClean="0"/>
              <a:t> kısmın yarattığı ayrı haz hislerine odaklanılması ve </a:t>
            </a:r>
            <a:r>
              <a:rPr lang="tr-TR" dirty="0" err="1" smtClean="0"/>
              <a:t>farkındalık</a:t>
            </a:r>
            <a:r>
              <a:rPr lang="tr-TR" dirty="0" smtClean="0"/>
              <a:t> sağlanması istenir. </a:t>
            </a:r>
            <a:endParaRPr lang="tr-TR" dirty="0" smtClean="0"/>
          </a:p>
          <a:p>
            <a:pPr lvl="1"/>
            <a:r>
              <a:rPr lang="tr-TR" dirty="0" smtClean="0"/>
              <a:t>nefes </a:t>
            </a:r>
            <a:r>
              <a:rPr lang="tr-TR" dirty="0"/>
              <a:t>alma ve gevşeme egzersizleri, </a:t>
            </a:r>
            <a:endParaRPr lang="tr-TR" dirty="0" smtClean="0"/>
          </a:p>
          <a:p>
            <a:pPr lvl="1"/>
            <a:r>
              <a:rPr lang="tr-TR" dirty="0" smtClean="0"/>
              <a:t>aşamalı </a:t>
            </a:r>
            <a:r>
              <a:rPr lang="tr-TR" dirty="0" err="1" smtClean="0"/>
              <a:t>vaginal</a:t>
            </a:r>
            <a:r>
              <a:rPr lang="tr-TR" dirty="0" smtClean="0"/>
              <a:t> genişletme </a:t>
            </a:r>
            <a:r>
              <a:rPr lang="tr-TR" dirty="0"/>
              <a:t>egzersizleri, </a:t>
            </a:r>
            <a:r>
              <a:rPr lang="tr-TR" dirty="0" smtClean="0"/>
              <a:t>parmak egzersizleri (</a:t>
            </a:r>
            <a:r>
              <a:rPr lang="tr-TR" dirty="0" err="1" smtClean="0"/>
              <a:t>vajinusmus</a:t>
            </a:r>
            <a:r>
              <a:rPr lang="tr-TR" dirty="0" smtClean="0"/>
              <a:t>)</a:t>
            </a:r>
            <a:endParaRPr lang="tr-TR" dirty="0" smtClean="0"/>
          </a:p>
          <a:p>
            <a:pPr lvl="1"/>
            <a:r>
              <a:rPr lang="tr-TR" dirty="0" smtClean="0"/>
              <a:t>aşamalı </a:t>
            </a:r>
            <a:r>
              <a:rPr lang="tr-TR" dirty="0" smtClean="0"/>
              <a:t>birleşme </a:t>
            </a:r>
            <a:r>
              <a:rPr lang="tr-TR" dirty="0"/>
              <a:t>egzersizleri, </a:t>
            </a:r>
            <a:r>
              <a:rPr lang="tr-TR" dirty="0" smtClean="0"/>
              <a:t>(</a:t>
            </a:r>
            <a:r>
              <a:rPr lang="tr-TR" dirty="0" err="1" smtClean="0"/>
              <a:t>vajinusmus</a:t>
            </a:r>
            <a:r>
              <a:rPr lang="tr-TR" dirty="0" smtClean="0"/>
              <a:t>): </a:t>
            </a:r>
            <a:r>
              <a:rPr lang="tr-TR" dirty="0" smtClean="0"/>
              <a:t>penis gibi özellikle korku ve endişe yaratan uyarana yönelik düzenli ve istikrarlı yakınlaşma sonrasında gelen eski yoğun olumsuz duygunun artık hissedilmemesi </a:t>
            </a:r>
            <a:endParaRPr lang="tr-TR" dirty="0" smtClean="0"/>
          </a:p>
        </p:txBody>
      </p:sp>
    </p:spTree>
    <p:extLst>
      <p:ext uri="{BB962C8B-B14F-4D97-AF65-F5344CB8AC3E}">
        <p14:creationId xmlns="" xmlns:p14="http://schemas.microsoft.com/office/powerpoint/2010/main" val="222881328"/>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50000"/>
                  </a:schemeClr>
                </a:solidFill>
              </a:rPr>
              <a:t>Ev Egzersizleri</a:t>
            </a:r>
            <a:endParaRPr lang="tr-TR" dirty="0"/>
          </a:p>
        </p:txBody>
      </p:sp>
      <p:sp>
        <p:nvSpPr>
          <p:cNvPr id="3" name="2 İçerik Yer Tutucusu"/>
          <p:cNvSpPr>
            <a:spLocks noGrp="1"/>
          </p:cNvSpPr>
          <p:nvPr>
            <p:ph idx="1"/>
          </p:nvPr>
        </p:nvSpPr>
        <p:spPr/>
        <p:txBody>
          <a:bodyPr/>
          <a:lstStyle/>
          <a:p>
            <a:pPr lvl="1"/>
            <a:endParaRPr lang="tr-TR" dirty="0" smtClean="0"/>
          </a:p>
          <a:p>
            <a:pPr lvl="1"/>
            <a:r>
              <a:rPr lang="tr-TR" dirty="0" smtClean="0"/>
              <a:t>mastürbasyon </a:t>
            </a:r>
            <a:r>
              <a:rPr lang="tr-TR" dirty="0" smtClean="0"/>
              <a:t>ve birleşme egzersizleri, </a:t>
            </a:r>
            <a:r>
              <a:rPr lang="tr-TR" dirty="0" smtClean="0"/>
              <a:t>(</a:t>
            </a:r>
            <a:r>
              <a:rPr lang="tr-TR" dirty="0" err="1" smtClean="0"/>
              <a:t>orgazmik</a:t>
            </a:r>
            <a:r>
              <a:rPr lang="tr-TR" dirty="0" smtClean="0"/>
              <a:t> bozukluk)</a:t>
            </a:r>
            <a:endParaRPr lang="tr-TR" dirty="0" smtClean="0"/>
          </a:p>
          <a:p>
            <a:pPr lvl="1"/>
            <a:r>
              <a:rPr lang="tr-TR" dirty="0" err="1" smtClean="0"/>
              <a:t>hayalleme</a:t>
            </a:r>
            <a:r>
              <a:rPr lang="tr-TR" dirty="0" smtClean="0"/>
              <a:t> ve rol yapma egzersizleri, </a:t>
            </a:r>
          </a:p>
          <a:p>
            <a:pPr lvl="1"/>
            <a:r>
              <a:rPr lang="tr-TR" dirty="0" smtClean="0"/>
              <a:t>dur ve yeniden başla egzersizleri, (erken boşalma): Erkek, penisini orgazma hazır oluncaya kadar uyarır ve bir anda uyarmayı keser.</a:t>
            </a:r>
          </a:p>
          <a:p>
            <a:pPr lvl="1"/>
            <a:r>
              <a:rPr lang="tr-TR" dirty="0" smtClean="0"/>
              <a:t>sıkma egzersizleri , </a:t>
            </a:r>
            <a:r>
              <a:rPr lang="tr-TR" dirty="0" err="1" smtClean="0"/>
              <a:t>kegel</a:t>
            </a:r>
            <a:r>
              <a:rPr lang="tr-TR" dirty="0" smtClean="0"/>
              <a:t> egzersizleri (</a:t>
            </a:r>
            <a:r>
              <a:rPr lang="tr-TR" dirty="0" err="1" smtClean="0"/>
              <a:t>vajinusmus</a:t>
            </a:r>
            <a:r>
              <a:rPr lang="tr-TR" dirty="0" smtClean="0"/>
              <a:t>): idrarın tutulmasına yarayan kasların bilinçli ve kontrollü bir şekilde kasılıp bırakılmasını kapsar. </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accent1">
                    <a:lumMod val="50000"/>
                  </a:schemeClr>
                </a:solidFill>
              </a:rPr>
              <a:t>Ev Egzersizleri ya da Ev Ödevleri</a:t>
            </a:r>
            <a:endParaRPr lang="en-US" dirty="0"/>
          </a:p>
        </p:txBody>
      </p:sp>
      <p:sp>
        <p:nvSpPr>
          <p:cNvPr id="3" name="İçerik Yer Tutucusu 2"/>
          <p:cNvSpPr>
            <a:spLocks noGrp="1"/>
          </p:cNvSpPr>
          <p:nvPr>
            <p:ph idx="1"/>
          </p:nvPr>
        </p:nvSpPr>
        <p:spPr/>
        <p:txBody>
          <a:bodyPr>
            <a:normAutofit fontScale="92500" lnSpcReduction="20000"/>
          </a:bodyPr>
          <a:lstStyle/>
          <a:p>
            <a:r>
              <a:rPr lang="tr-TR" dirty="0"/>
              <a:t>Bu egzersizlerde kullanılan davranışçı tekniklerin evde hastalar tarafından uygulanması, bunlarla ilgili listeler tutulması ve seanslarda terapist ile beraber bunların gözden geçirilmesiyle soruna yönelik zihinsel değişikliklerin oluşturulması bu terapi için esastır. </a:t>
            </a:r>
          </a:p>
          <a:p>
            <a:pPr lvl="1"/>
            <a:r>
              <a:rPr lang="tr-TR" dirty="0"/>
              <a:t>Aksi halde hızlı ve sindirilmeden izlenecek bir yol ile sorun çözülse bile bu çözüm kalıcı olmayacaktır. </a:t>
            </a:r>
          </a:p>
          <a:p>
            <a:r>
              <a:rPr lang="tr-TR" dirty="0"/>
              <a:t>İlk seanslarda eşlerle ayrı ayrı görüşülerek ayrıntılı bir yaşam öyküsü ve cinsel öykü alma sorunu anlamak için çok önemlidir. </a:t>
            </a:r>
          </a:p>
          <a:p>
            <a:r>
              <a:rPr lang="tr-TR" dirty="0"/>
              <a:t>Ardından cinsellikle ilgili bir </a:t>
            </a:r>
            <a:r>
              <a:rPr lang="tr-TR" dirty="0" err="1"/>
              <a:t>psikoeğitim</a:t>
            </a:r>
            <a:r>
              <a:rPr lang="tr-TR" dirty="0"/>
              <a:t> seansı yapılır ve bunu ev egzersizlerinin planlanacağı ve değerlendirileceği diğer seanslar takip eder.</a:t>
            </a:r>
            <a:endParaRPr lang="en-US" dirty="0"/>
          </a:p>
          <a:p>
            <a:endParaRPr lang="en-US" dirty="0"/>
          </a:p>
        </p:txBody>
      </p:sp>
    </p:spTree>
    <p:extLst>
      <p:ext uri="{BB962C8B-B14F-4D97-AF65-F5344CB8AC3E}">
        <p14:creationId xmlns="" xmlns:p14="http://schemas.microsoft.com/office/powerpoint/2010/main" val="3405247813"/>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sz="4800" dirty="0">
                <a:solidFill>
                  <a:schemeClr val="accent1">
                    <a:lumMod val="50000"/>
                  </a:schemeClr>
                </a:solidFill>
              </a:rPr>
              <a:t>Cinsel Terapi </a:t>
            </a:r>
            <a:r>
              <a:rPr lang="tr-TR" sz="4800" dirty="0" smtClean="0">
                <a:solidFill>
                  <a:schemeClr val="accent1">
                    <a:lumMod val="50000"/>
                  </a:schemeClr>
                </a:solidFill>
              </a:rPr>
              <a:t>Yaklaşımları</a:t>
            </a:r>
            <a:endParaRPr lang="en-US" sz="4800" dirty="0"/>
          </a:p>
        </p:txBody>
      </p:sp>
      <p:sp>
        <p:nvSpPr>
          <p:cNvPr id="5" name="Alt Başlık 4"/>
          <p:cNvSpPr>
            <a:spLocks noGrp="1"/>
          </p:cNvSpPr>
          <p:nvPr>
            <p:ph type="subTitle" idx="1"/>
          </p:nvPr>
        </p:nvSpPr>
        <p:spPr/>
        <p:txBody>
          <a:bodyPr>
            <a:normAutofit/>
          </a:bodyPr>
          <a:lstStyle/>
          <a:p>
            <a:r>
              <a:rPr lang="tr-TR" sz="4400" dirty="0" err="1">
                <a:solidFill>
                  <a:schemeClr val="accent1">
                    <a:lumMod val="50000"/>
                  </a:schemeClr>
                </a:solidFill>
              </a:rPr>
              <a:t>Seksofonksiyonel</a:t>
            </a:r>
            <a:r>
              <a:rPr lang="tr-TR" sz="4400" dirty="0">
                <a:solidFill>
                  <a:schemeClr val="accent1">
                    <a:lumMod val="50000"/>
                  </a:schemeClr>
                </a:solidFill>
              </a:rPr>
              <a:t> Yaklaşım</a:t>
            </a:r>
            <a:endParaRPr lang="en-US" sz="4400" dirty="0"/>
          </a:p>
        </p:txBody>
      </p:sp>
    </p:spTree>
    <p:extLst>
      <p:ext uri="{BB962C8B-B14F-4D97-AF65-F5344CB8AC3E}">
        <p14:creationId xmlns="" xmlns:p14="http://schemas.microsoft.com/office/powerpoint/2010/main" val="16903035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solidFill>
                  <a:schemeClr val="accent1">
                    <a:lumMod val="50000"/>
                  </a:schemeClr>
                </a:solidFill>
              </a:rPr>
              <a:t>Seksofonksiyonel</a:t>
            </a:r>
            <a:r>
              <a:rPr lang="tr-TR" dirty="0" smtClean="0">
                <a:solidFill>
                  <a:schemeClr val="accent1">
                    <a:lumMod val="50000"/>
                  </a:schemeClr>
                </a:solidFill>
              </a:rPr>
              <a:t> </a:t>
            </a:r>
            <a:r>
              <a:rPr lang="tr-TR" dirty="0">
                <a:solidFill>
                  <a:schemeClr val="accent1">
                    <a:lumMod val="50000"/>
                  </a:schemeClr>
                </a:solidFill>
              </a:rPr>
              <a:t>Yaklaşım</a:t>
            </a:r>
            <a:endParaRPr lang="en-US" dirty="0"/>
          </a:p>
        </p:txBody>
      </p:sp>
      <p:sp>
        <p:nvSpPr>
          <p:cNvPr id="3" name="İçerik Yer Tutucusu 2"/>
          <p:cNvSpPr>
            <a:spLocks noGrp="1"/>
          </p:cNvSpPr>
          <p:nvPr>
            <p:ph idx="1"/>
          </p:nvPr>
        </p:nvSpPr>
        <p:spPr>
          <a:xfrm>
            <a:off x="1295401" y="2556932"/>
            <a:ext cx="9601196" cy="3721948"/>
          </a:xfrm>
        </p:spPr>
        <p:txBody>
          <a:bodyPr>
            <a:normAutofit fontScale="85000" lnSpcReduction="20000"/>
          </a:bodyPr>
          <a:lstStyle/>
          <a:p>
            <a:r>
              <a:rPr lang="tr-TR" dirty="0" smtClean="0"/>
              <a:t>Cinselliği cinsel işleyişi dikkate alarak incelemektedir.</a:t>
            </a:r>
          </a:p>
          <a:p>
            <a:pPr lvl="1"/>
            <a:r>
              <a:rPr lang="tr-TR" dirty="0" smtClean="0"/>
              <a:t>Cinsel sorunları veya bozuklukları tanımlayarak, tedavi için insan cinselliğinin işleyişini bilmek gerekir.</a:t>
            </a:r>
          </a:p>
          <a:p>
            <a:r>
              <a:rPr lang="tr-TR" dirty="0" smtClean="0"/>
              <a:t>Cinsel sağlığa karşı </a:t>
            </a:r>
            <a:r>
              <a:rPr lang="tr-TR" i="1" dirty="0" smtClean="0"/>
              <a:t>cinsel işlevsellik </a:t>
            </a:r>
            <a:r>
              <a:rPr lang="tr-TR" dirty="0" smtClean="0"/>
              <a:t>kavramını kullanır.</a:t>
            </a:r>
          </a:p>
          <a:p>
            <a:pPr lvl="1"/>
            <a:r>
              <a:rPr lang="tr-TR" dirty="0" smtClean="0"/>
              <a:t>Cinsel sağlık kavramı, tıp bilimlerinde ele alına iki uçlu bir kavramdır.</a:t>
            </a:r>
          </a:p>
          <a:p>
            <a:pPr lvl="1"/>
            <a:r>
              <a:rPr lang="tr-TR" dirty="0" smtClean="0"/>
              <a:t>Bir kişi ya sağlıklıdır ya da sağlıklı değildir. Bu iki uç arasında bir devamlılık yoktur.</a:t>
            </a:r>
          </a:p>
          <a:p>
            <a:pPr lvl="1"/>
            <a:r>
              <a:rPr lang="tr-TR" dirty="0" smtClean="0"/>
              <a:t>Oysa insanda bazı sistemler kapasitelerine göre işlemektedir.</a:t>
            </a:r>
          </a:p>
          <a:p>
            <a:pPr lvl="1"/>
            <a:r>
              <a:rPr lang="tr-TR" dirty="0" smtClean="0"/>
              <a:t>Kişinin kapasitesi vardır ya da yoktur.</a:t>
            </a:r>
          </a:p>
          <a:p>
            <a:pPr lvl="1"/>
            <a:r>
              <a:rPr lang="tr-TR" dirty="0" smtClean="0"/>
              <a:t>Eğer kişi kapasitesini kullanmıyorsa bu da onun hasta olduğu anlamına gelmez.</a:t>
            </a:r>
          </a:p>
          <a:p>
            <a:r>
              <a:rPr lang="tr-TR" dirty="0" smtClean="0"/>
              <a:t>Dolayısıyla cinsel sağlık kavramı klinik uygulamalarda sorun yaratmaktadır.</a:t>
            </a:r>
          </a:p>
          <a:p>
            <a:r>
              <a:rPr lang="tr-TR" dirty="0" smtClean="0"/>
              <a:t>Cinsel sağlık yerine cinsel işlevsellik kavramı daha ön plana çıkmaktadır.</a:t>
            </a:r>
            <a:endParaRPr lang="en-US" dirty="0"/>
          </a:p>
        </p:txBody>
      </p:sp>
    </p:spTree>
    <p:extLst>
      <p:ext uri="{BB962C8B-B14F-4D97-AF65-F5344CB8AC3E}">
        <p14:creationId xmlns="" xmlns:p14="http://schemas.microsoft.com/office/powerpoint/2010/main" val="3738791143"/>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solidFill>
                  <a:schemeClr val="accent1">
                    <a:lumMod val="50000"/>
                  </a:schemeClr>
                </a:solidFill>
              </a:rPr>
              <a:t>Seksofonksiyonel</a:t>
            </a:r>
            <a:r>
              <a:rPr lang="tr-TR" dirty="0" smtClean="0">
                <a:solidFill>
                  <a:schemeClr val="accent1">
                    <a:lumMod val="50000"/>
                  </a:schemeClr>
                </a:solidFill>
              </a:rPr>
              <a:t> </a:t>
            </a:r>
            <a:r>
              <a:rPr lang="tr-TR" dirty="0">
                <a:solidFill>
                  <a:schemeClr val="accent1">
                    <a:lumMod val="50000"/>
                  </a:schemeClr>
                </a:solidFill>
              </a:rPr>
              <a:t>Yaklaşım</a:t>
            </a:r>
            <a:endParaRPr lang="en-US" dirty="0"/>
          </a:p>
        </p:txBody>
      </p:sp>
      <p:sp>
        <p:nvSpPr>
          <p:cNvPr id="3" name="İçerik Yer Tutucusu 2"/>
          <p:cNvSpPr>
            <a:spLocks noGrp="1"/>
          </p:cNvSpPr>
          <p:nvPr>
            <p:ph idx="1"/>
          </p:nvPr>
        </p:nvSpPr>
        <p:spPr>
          <a:xfrm>
            <a:off x="1295401" y="2556932"/>
            <a:ext cx="9601196" cy="3493348"/>
          </a:xfrm>
        </p:spPr>
        <p:txBody>
          <a:bodyPr>
            <a:normAutofit fontScale="92500" lnSpcReduction="10000"/>
          </a:bodyPr>
          <a:lstStyle/>
          <a:p>
            <a:r>
              <a:rPr lang="tr-TR" dirty="0" err="1" smtClean="0"/>
              <a:t>Seksofonksiyonel</a:t>
            </a:r>
            <a:r>
              <a:rPr lang="tr-TR" dirty="0" smtClean="0"/>
              <a:t> yaklaşım insan cinselliğinde işlevselliği dört boyut üzerinden ele alır:</a:t>
            </a:r>
          </a:p>
          <a:p>
            <a:pPr marL="914400" lvl="1" indent="-457200">
              <a:buFont typeface="+mj-lt"/>
              <a:buAutoNum type="arabicPeriod"/>
            </a:pPr>
            <a:r>
              <a:rPr lang="tr-TR" dirty="0" smtClean="0"/>
              <a:t>Biyolojik boyut</a:t>
            </a:r>
          </a:p>
          <a:p>
            <a:pPr marL="914400" lvl="1" indent="-457200">
              <a:buFont typeface="+mj-lt"/>
              <a:buAutoNum type="arabicPeriod"/>
            </a:pPr>
            <a:r>
              <a:rPr lang="tr-TR" dirty="0" smtClean="0"/>
              <a:t>Kişisel cinsel işlevsellik</a:t>
            </a:r>
          </a:p>
          <a:p>
            <a:pPr marL="914400" lvl="1" indent="-457200">
              <a:buFont typeface="+mj-lt"/>
              <a:buAutoNum type="arabicPeriod"/>
            </a:pPr>
            <a:r>
              <a:rPr lang="tr-TR" dirty="0" smtClean="0"/>
              <a:t>İlişkisel cinsel işlevsellik</a:t>
            </a:r>
          </a:p>
          <a:p>
            <a:pPr marL="914400" lvl="1" indent="-457200">
              <a:buFont typeface="+mj-lt"/>
              <a:buAutoNum type="arabicPeriod"/>
            </a:pPr>
            <a:r>
              <a:rPr lang="tr-TR" dirty="0" smtClean="0"/>
              <a:t>Sosyal cinsel işlevsellik</a:t>
            </a:r>
          </a:p>
          <a:p>
            <a:r>
              <a:rPr lang="tr-TR" dirty="0" smtClean="0"/>
              <a:t>İnsan cinselliğinin olağan işleyişi ile ilgili gene tabloyu ele alma imkanı verir.</a:t>
            </a:r>
          </a:p>
          <a:p>
            <a:r>
              <a:rPr lang="tr-TR" dirty="0" smtClean="0"/>
              <a:t>Bu tablo aynı zamanda insan cinselliğinin işleyişinde olası bozulmaları tanımlanmasını ve ilgili alanın görülmesini sağlar.</a:t>
            </a:r>
          </a:p>
        </p:txBody>
      </p:sp>
    </p:spTree>
    <p:extLst>
      <p:ext uri="{BB962C8B-B14F-4D97-AF65-F5344CB8AC3E}">
        <p14:creationId xmlns="" xmlns:p14="http://schemas.microsoft.com/office/powerpoint/2010/main" val="186034621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smtClean="0">
                <a:solidFill>
                  <a:schemeClr val="accent1">
                    <a:lumMod val="50000"/>
                  </a:schemeClr>
                </a:solidFill>
              </a:rPr>
              <a:t>1. Biyolojik Boyut</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lnSpcReduction="10000"/>
          </a:bodyPr>
          <a:lstStyle/>
          <a:p>
            <a:r>
              <a:rPr lang="tr-TR" dirty="0" smtClean="0"/>
              <a:t>Biyolojik cinsel yapı kromozomlara bağlı şekillenir.</a:t>
            </a:r>
          </a:p>
          <a:p>
            <a:pPr lvl="1"/>
            <a:r>
              <a:rPr lang="tr-TR" dirty="0" smtClean="0"/>
              <a:t>XY </a:t>
            </a:r>
            <a:r>
              <a:rPr lang="tr-TR" dirty="0" err="1" smtClean="0"/>
              <a:t>testiküllerin</a:t>
            </a:r>
            <a:r>
              <a:rPr lang="tr-TR" dirty="0" smtClean="0"/>
              <a:t>, XX yumurtalıkların şekillenmesine zemin hazırlar.</a:t>
            </a:r>
          </a:p>
          <a:p>
            <a:pPr lvl="1"/>
            <a:r>
              <a:rPr lang="tr-TR" dirty="0" smtClean="0"/>
              <a:t>Bu kromozomlara bağlı olarak salgılanan hormonların etkisi ile iç ve dış cinsel yapılar ve </a:t>
            </a:r>
            <a:r>
              <a:rPr lang="tr-TR" dirty="0" err="1" smtClean="0"/>
              <a:t>ikincik</a:t>
            </a:r>
            <a:r>
              <a:rPr lang="tr-TR" dirty="0" smtClean="0"/>
              <a:t> cinsiyet özellikleri şekillenir.</a:t>
            </a:r>
          </a:p>
          <a:p>
            <a:r>
              <a:rPr lang="tr-TR" dirty="0" smtClean="0"/>
              <a:t>Bu boyutun işlevselliğini, anatomik cinsel yapıların bütünlüğü ve </a:t>
            </a:r>
            <a:r>
              <a:rPr lang="tr-TR" dirty="0" err="1" smtClean="0"/>
              <a:t>nörofizyolojik</a:t>
            </a:r>
            <a:r>
              <a:rPr lang="tr-TR" dirty="0" smtClean="0"/>
              <a:t> süreçlerin işlerliği ortaya koymaktadır.</a:t>
            </a:r>
          </a:p>
          <a:p>
            <a:r>
              <a:rPr lang="tr-TR" dirty="0" smtClean="0"/>
              <a:t>Biyolojik yapıdan kaynaklı bozulmalar, medikal müdahale gerektirmektedir.</a:t>
            </a:r>
          </a:p>
          <a:p>
            <a:r>
              <a:rPr lang="tr-TR" dirty="0" smtClean="0"/>
              <a:t>Cinsel terapi cinsel bilgi ve destek vererek tedavi sürecini desteklemelidir.</a:t>
            </a:r>
            <a:endParaRPr lang="en-US" dirty="0"/>
          </a:p>
        </p:txBody>
      </p:sp>
    </p:spTree>
    <p:extLst>
      <p:ext uri="{BB962C8B-B14F-4D97-AF65-F5344CB8AC3E}">
        <p14:creationId xmlns="" xmlns:p14="http://schemas.microsoft.com/office/powerpoint/2010/main" val="2346396511"/>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smtClean="0">
                <a:solidFill>
                  <a:schemeClr val="accent1">
                    <a:lumMod val="50000"/>
                  </a:schemeClr>
                </a:solidFill>
              </a:rPr>
              <a:t>2. Kişisel Cinsel İşlevsellik</a:t>
            </a:r>
            <a:endParaRPr lang="en-US" dirty="0">
              <a:solidFill>
                <a:schemeClr val="accent1">
                  <a:lumMod val="50000"/>
                </a:schemeClr>
              </a:solidFill>
            </a:endParaRPr>
          </a:p>
        </p:txBody>
      </p:sp>
      <p:sp>
        <p:nvSpPr>
          <p:cNvPr id="3" name="İçerik Yer Tutucusu 2"/>
          <p:cNvSpPr>
            <a:spLocks noGrp="1"/>
          </p:cNvSpPr>
          <p:nvPr>
            <p:ph idx="1"/>
          </p:nvPr>
        </p:nvSpPr>
        <p:spPr>
          <a:xfrm>
            <a:off x="1295401" y="2556932"/>
            <a:ext cx="9601196" cy="3950548"/>
          </a:xfrm>
        </p:spPr>
        <p:txBody>
          <a:bodyPr>
            <a:normAutofit fontScale="92500" lnSpcReduction="10000"/>
          </a:bodyPr>
          <a:lstStyle/>
          <a:p>
            <a:r>
              <a:rPr lang="tr-TR" dirty="0" smtClean="0"/>
              <a:t>Biyolojik cinsle yapının işlevselliği, kişisel cinsel işlevselliğe izin verir.</a:t>
            </a:r>
          </a:p>
          <a:p>
            <a:r>
              <a:rPr lang="tr-TR" i="1" dirty="0" smtClean="0"/>
              <a:t>Cinsel pozisyon alma, cinsel tercihler ve cinsel gerilimi </a:t>
            </a:r>
            <a:r>
              <a:rPr lang="tr-TR" dirty="0" smtClean="0"/>
              <a:t>yönetme temel alanlarından oluşur.</a:t>
            </a:r>
          </a:p>
          <a:p>
            <a:r>
              <a:rPr lang="tr-TR" dirty="0" smtClean="0"/>
              <a:t>Bu alanlar arasında birbirini karşılıklı etkileme ve tamamlama söz konusudur.</a:t>
            </a:r>
          </a:p>
          <a:p>
            <a:pPr marL="457200" indent="-457200">
              <a:buFont typeface="+mj-lt"/>
              <a:buAutoNum type="alphaLcParenR"/>
            </a:pPr>
            <a:r>
              <a:rPr lang="tr-TR" u="sng" dirty="0" smtClean="0">
                <a:solidFill>
                  <a:schemeClr val="accent1">
                    <a:lumMod val="50000"/>
                  </a:schemeClr>
                </a:solidFill>
              </a:rPr>
              <a:t>Cinsel pozisyon alma ve Cinsel kimlik:</a:t>
            </a:r>
          </a:p>
          <a:p>
            <a:pPr lvl="1">
              <a:buFont typeface="Arial" panose="020B0604020202020204" pitchFamily="34" charset="0"/>
              <a:buChar char="•"/>
            </a:pPr>
            <a:r>
              <a:rPr lang="tr-TR" dirty="0" smtClean="0">
                <a:solidFill>
                  <a:schemeClr val="tx1"/>
                </a:solidFill>
              </a:rPr>
              <a:t>Cinsel pozisyon alma kişinin cinsel kimliği ile ilişkilidir.</a:t>
            </a:r>
          </a:p>
          <a:p>
            <a:pPr lvl="1">
              <a:buFont typeface="Arial" panose="020B0604020202020204" pitchFamily="34" charset="0"/>
              <a:buChar char="•"/>
            </a:pPr>
            <a:r>
              <a:rPr lang="tr-TR" dirty="0" smtClean="0">
                <a:solidFill>
                  <a:schemeClr val="tx1"/>
                </a:solidFill>
              </a:rPr>
              <a:t>Kişinin kendini ne kadar kadın ne kadar erkek hissettiğini tayin eder.</a:t>
            </a:r>
          </a:p>
          <a:p>
            <a:pPr lvl="1">
              <a:buFont typeface="Arial" panose="020B0604020202020204" pitchFamily="34" charset="0"/>
              <a:buChar char="•"/>
            </a:pPr>
            <a:r>
              <a:rPr lang="tr-TR" dirty="0" smtClean="0">
                <a:solidFill>
                  <a:schemeClr val="tx1"/>
                </a:solidFill>
              </a:rPr>
              <a:t>Çoğunlukla ikisi örtüşür.</a:t>
            </a:r>
          </a:p>
          <a:p>
            <a:pPr lvl="1">
              <a:buFont typeface="Arial" panose="020B0604020202020204" pitchFamily="34" charset="0"/>
              <a:buChar char="•"/>
            </a:pPr>
            <a:r>
              <a:rPr lang="tr-TR" dirty="0" smtClean="0">
                <a:solidFill>
                  <a:schemeClr val="tx1"/>
                </a:solidFill>
              </a:rPr>
              <a:t>Bununla birlikte ikisi arasında uyuşmazlık görülebilir.</a:t>
            </a:r>
          </a:p>
          <a:p>
            <a:pPr lvl="1">
              <a:buFont typeface="Arial" panose="020B0604020202020204" pitchFamily="34" charset="0"/>
              <a:buChar char="•"/>
            </a:pPr>
            <a:r>
              <a:rPr lang="tr-TR" dirty="0" err="1" smtClean="0">
                <a:solidFill>
                  <a:schemeClr val="tx1"/>
                </a:solidFill>
              </a:rPr>
              <a:t>Örn</a:t>
            </a:r>
            <a:r>
              <a:rPr lang="tr-TR" dirty="0" smtClean="0">
                <a:solidFill>
                  <a:schemeClr val="tx1"/>
                </a:solidFill>
              </a:rPr>
              <a:t>: Transseksüel bireyler</a:t>
            </a:r>
            <a:endParaRPr lang="en-US" dirty="0">
              <a:solidFill>
                <a:schemeClr val="tx1"/>
              </a:solidFill>
            </a:endParaRPr>
          </a:p>
        </p:txBody>
      </p:sp>
    </p:spTree>
    <p:extLst>
      <p:ext uri="{BB962C8B-B14F-4D97-AF65-F5344CB8AC3E}">
        <p14:creationId xmlns="" xmlns:p14="http://schemas.microsoft.com/office/powerpoint/2010/main" val="1142219855"/>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a:solidFill>
                  <a:schemeClr val="accent1">
                    <a:lumMod val="50000"/>
                  </a:schemeClr>
                </a:solidFill>
              </a:rPr>
              <a:t>2. Kişisel Cinsel İşlevsellik</a:t>
            </a:r>
            <a:endParaRPr lang="en-US" dirty="0"/>
          </a:p>
        </p:txBody>
      </p:sp>
      <p:sp>
        <p:nvSpPr>
          <p:cNvPr id="3" name="İçerik Yer Tutucusu 2"/>
          <p:cNvSpPr>
            <a:spLocks noGrp="1"/>
          </p:cNvSpPr>
          <p:nvPr>
            <p:ph idx="1"/>
          </p:nvPr>
        </p:nvSpPr>
        <p:spPr>
          <a:xfrm>
            <a:off x="1295402" y="2435012"/>
            <a:ext cx="9601196" cy="3859108"/>
          </a:xfrm>
        </p:spPr>
        <p:txBody>
          <a:bodyPr>
            <a:normAutofit fontScale="85000" lnSpcReduction="10000"/>
          </a:bodyPr>
          <a:lstStyle/>
          <a:p>
            <a:pPr marL="457200" indent="-457200">
              <a:buFont typeface="+mj-lt"/>
              <a:buAutoNum type="alphaLcParenR" startAt="2"/>
            </a:pPr>
            <a:r>
              <a:rPr lang="tr-TR" u="sng" dirty="0" smtClean="0">
                <a:solidFill>
                  <a:schemeClr val="accent1">
                    <a:lumMod val="50000"/>
                  </a:schemeClr>
                </a:solidFill>
              </a:rPr>
              <a:t>Cinsel Yönelim:</a:t>
            </a:r>
          </a:p>
          <a:p>
            <a:pPr lvl="1"/>
            <a:r>
              <a:rPr lang="tr-TR" dirty="0" smtClean="0">
                <a:solidFill>
                  <a:schemeClr val="tx1"/>
                </a:solidFill>
              </a:rPr>
              <a:t>Kişinin cinsel arzu ve isteğinin kime yöneldiği ile ilgilidir.</a:t>
            </a:r>
          </a:p>
          <a:p>
            <a:pPr lvl="1"/>
            <a:r>
              <a:rPr lang="tr-TR" dirty="0" smtClean="0">
                <a:solidFill>
                  <a:schemeClr val="tx1"/>
                </a:solidFill>
              </a:rPr>
              <a:t>Heteroseksüel, homoseksüel ya da </a:t>
            </a:r>
            <a:r>
              <a:rPr lang="tr-TR" dirty="0" err="1" smtClean="0">
                <a:solidFill>
                  <a:schemeClr val="tx1"/>
                </a:solidFill>
              </a:rPr>
              <a:t>biseksüel</a:t>
            </a:r>
            <a:r>
              <a:rPr lang="tr-TR" dirty="0" smtClean="0">
                <a:solidFill>
                  <a:schemeClr val="tx1"/>
                </a:solidFill>
              </a:rPr>
              <a:t>, </a:t>
            </a:r>
            <a:r>
              <a:rPr lang="tr-TR" dirty="0" err="1" smtClean="0">
                <a:solidFill>
                  <a:schemeClr val="tx1"/>
                </a:solidFill>
              </a:rPr>
              <a:t>aseksüel</a:t>
            </a:r>
            <a:r>
              <a:rPr lang="tr-TR" dirty="0" smtClean="0">
                <a:solidFill>
                  <a:schemeClr val="tx1"/>
                </a:solidFill>
              </a:rPr>
              <a:t> (hiçbir cinse cinsel arzu duymama)</a:t>
            </a:r>
          </a:p>
          <a:p>
            <a:pPr marL="457200" indent="-457200">
              <a:buFont typeface="+mj-lt"/>
              <a:buAutoNum type="alphaLcParenR" startAt="3"/>
            </a:pPr>
            <a:r>
              <a:rPr lang="tr-TR" u="sng" dirty="0" smtClean="0">
                <a:solidFill>
                  <a:schemeClr val="accent1">
                    <a:lumMod val="50000"/>
                  </a:schemeClr>
                </a:solidFill>
              </a:rPr>
              <a:t>Cinsel Yönlendirme:</a:t>
            </a:r>
          </a:p>
          <a:p>
            <a:pPr lvl="1"/>
            <a:r>
              <a:rPr lang="tr-TR" dirty="0" smtClean="0">
                <a:solidFill>
                  <a:schemeClr val="tx1"/>
                </a:solidFill>
              </a:rPr>
              <a:t>Cinsiyet kimliği ve cinsel yönelimi belirlenmiş erkek ya da kadın cinsel davranışını yönlendirir.</a:t>
            </a:r>
            <a:endParaRPr lang="tr-TR" dirty="0">
              <a:solidFill>
                <a:schemeClr val="tx1"/>
              </a:solidFill>
            </a:endParaRPr>
          </a:p>
          <a:p>
            <a:pPr marL="457200" indent="-457200">
              <a:buFont typeface="+mj-lt"/>
              <a:buAutoNum type="alphaLcParenR" startAt="4"/>
            </a:pPr>
            <a:r>
              <a:rPr lang="tr-TR" u="sng" dirty="0" smtClean="0">
                <a:solidFill>
                  <a:schemeClr val="accent1">
                    <a:lumMod val="50000"/>
                  </a:schemeClr>
                </a:solidFill>
              </a:rPr>
              <a:t>Cinsel Tercihler:</a:t>
            </a:r>
          </a:p>
          <a:p>
            <a:pPr lvl="1"/>
            <a:r>
              <a:rPr lang="tr-TR" dirty="0" smtClean="0">
                <a:solidFill>
                  <a:schemeClr val="tx1"/>
                </a:solidFill>
              </a:rPr>
              <a:t>Cinsel haz veren; cinsel etkileşimin geçtiği ortam, cinsel aktiviteler, cinsel pozisyonlar, karşılıklı duygular ve cinsel aktiviteler</a:t>
            </a:r>
          </a:p>
          <a:p>
            <a:pPr lvl="1"/>
            <a:r>
              <a:rPr lang="tr-TR" dirty="0" smtClean="0">
                <a:solidFill>
                  <a:schemeClr val="tx1"/>
                </a:solidFill>
              </a:rPr>
              <a:t>Cinsel tercihlerde ideal olan karşıdakini bütün olarak dikkate alan bir yaklaşıma sahip olmaktır.</a:t>
            </a:r>
          </a:p>
          <a:p>
            <a:pPr lvl="1"/>
            <a:r>
              <a:rPr lang="tr-TR" dirty="0" smtClean="0">
                <a:solidFill>
                  <a:schemeClr val="tx1"/>
                </a:solidFill>
              </a:rPr>
              <a:t>Aksi fetişist eğilimlere yol açabilir.</a:t>
            </a:r>
          </a:p>
        </p:txBody>
      </p:sp>
    </p:spTree>
    <p:extLst>
      <p:ext uri="{BB962C8B-B14F-4D97-AF65-F5344CB8AC3E}">
        <p14:creationId xmlns="" xmlns:p14="http://schemas.microsoft.com/office/powerpoint/2010/main" val="320719074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a:solidFill>
                  <a:schemeClr val="accent1">
                    <a:lumMod val="50000"/>
                  </a:schemeClr>
                </a:solidFill>
              </a:rPr>
              <a:t>2. Kişisel Cinsel İşlevsellik</a:t>
            </a:r>
            <a:endParaRPr lang="en-US" dirty="0"/>
          </a:p>
        </p:txBody>
      </p:sp>
      <p:sp>
        <p:nvSpPr>
          <p:cNvPr id="3" name="İçerik Yer Tutucusu 2"/>
          <p:cNvSpPr>
            <a:spLocks noGrp="1"/>
          </p:cNvSpPr>
          <p:nvPr>
            <p:ph idx="1"/>
          </p:nvPr>
        </p:nvSpPr>
        <p:spPr/>
        <p:txBody>
          <a:bodyPr/>
          <a:lstStyle/>
          <a:p>
            <a:pPr marL="457200" indent="-457200">
              <a:buFont typeface="+mj-lt"/>
              <a:buAutoNum type="alphaLcParenR" startAt="5"/>
            </a:pPr>
            <a:r>
              <a:rPr lang="tr-TR" u="sng" dirty="0" smtClean="0">
                <a:solidFill>
                  <a:schemeClr val="accent1">
                    <a:lumMod val="50000"/>
                  </a:schemeClr>
                </a:solidFill>
              </a:rPr>
              <a:t>Cinsel Gerilimi Yönetme:</a:t>
            </a:r>
          </a:p>
          <a:p>
            <a:pPr lvl="1"/>
            <a:r>
              <a:rPr lang="tr-TR" dirty="0" smtClean="0"/>
              <a:t>Cinsel uyarılma ve cinsle istekle ilişkili olarak gelişen cinsle gerilimi fonksiyonel olarak yönetmek ve cinsel gerilimi başından sonuna kadar kademeli olarak sürdürebilme kapasitesidir.</a:t>
            </a:r>
          </a:p>
          <a:p>
            <a:pPr lvl="1"/>
            <a:r>
              <a:rPr lang="tr-TR" dirty="0" smtClean="0"/>
              <a:t>Cinsel uyarılma aşamaları: uyarılma, plato, orgazm ve çözülme</a:t>
            </a:r>
            <a:endParaRPr lang="en-US" dirty="0"/>
          </a:p>
        </p:txBody>
      </p:sp>
    </p:spTree>
    <p:extLst>
      <p:ext uri="{BB962C8B-B14F-4D97-AF65-F5344CB8AC3E}">
        <p14:creationId xmlns="" xmlns:p14="http://schemas.microsoft.com/office/powerpoint/2010/main" val="2334806409"/>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smtClean="0">
                <a:solidFill>
                  <a:schemeClr val="accent1">
                    <a:lumMod val="50000"/>
                  </a:schemeClr>
                </a:solidFill>
              </a:rPr>
              <a:t>3. İlişkisel Cinsel İşlevsellik</a:t>
            </a:r>
            <a:endParaRPr lang="en-US" dirty="0">
              <a:solidFill>
                <a:schemeClr val="accent1">
                  <a:lumMod val="50000"/>
                </a:schemeClr>
              </a:solidFill>
            </a:endParaRPr>
          </a:p>
        </p:txBody>
      </p:sp>
      <p:sp>
        <p:nvSpPr>
          <p:cNvPr id="3" name="İçerik Yer Tutucusu 2"/>
          <p:cNvSpPr>
            <a:spLocks noGrp="1"/>
          </p:cNvSpPr>
          <p:nvPr>
            <p:ph idx="1"/>
          </p:nvPr>
        </p:nvSpPr>
        <p:spPr/>
        <p:txBody>
          <a:bodyPr/>
          <a:lstStyle/>
          <a:p>
            <a:r>
              <a:rPr lang="tr-TR" dirty="0" smtClean="0"/>
              <a:t>Temel olarak diğerini dikkate almayı içerir.</a:t>
            </a:r>
          </a:p>
          <a:p>
            <a:r>
              <a:rPr lang="tr-TR" dirty="0" smtClean="0"/>
              <a:t>Kişi partnerinin cinsel konuları konuşmasın ya da dile getirmesini ya da ele almasını kolaylaştırmalıdır.</a:t>
            </a:r>
          </a:p>
          <a:p>
            <a:r>
              <a:rPr lang="tr-TR" dirty="0" smtClean="0"/>
              <a:t>Partnerine ve kendisine bu konularda konuşmaya izin vermelidir.</a:t>
            </a:r>
          </a:p>
          <a:p>
            <a:r>
              <a:rPr lang="tr-TR" dirty="0" smtClean="0"/>
              <a:t>Bu süreç de bilgi ve deneyim gerektirir.</a:t>
            </a:r>
            <a:endParaRPr lang="en-US" dirty="0"/>
          </a:p>
        </p:txBody>
      </p:sp>
    </p:spTree>
    <p:extLst>
      <p:ext uri="{BB962C8B-B14F-4D97-AF65-F5344CB8AC3E}">
        <p14:creationId xmlns="" xmlns:p14="http://schemas.microsoft.com/office/powerpoint/2010/main" val="4064425487"/>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smtClean="0">
                <a:solidFill>
                  <a:schemeClr val="accent1">
                    <a:lumMod val="50000"/>
                  </a:schemeClr>
                </a:solidFill>
              </a:rPr>
              <a:t>4. Sosyal Cinsel İşlevsellik</a:t>
            </a:r>
            <a:endParaRPr lang="en-US" dirty="0">
              <a:solidFill>
                <a:schemeClr val="accent1">
                  <a:lumMod val="50000"/>
                </a:schemeClr>
              </a:solidFill>
            </a:endParaRPr>
          </a:p>
        </p:txBody>
      </p:sp>
      <p:sp>
        <p:nvSpPr>
          <p:cNvPr id="3" name="İçerik Yer Tutucusu 2"/>
          <p:cNvSpPr>
            <a:spLocks noGrp="1"/>
          </p:cNvSpPr>
          <p:nvPr>
            <p:ph idx="1"/>
          </p:nvPr>
        </p:nvSpPr>
        <p:spPr/>
        <p:txBody>
          <a:bodyPr/>
          <a:lstStyle/>
          <a:p>
            <a:r>
              <a:rPr lang="tr-TR" dirty="0" smtClean="0"/>
              <a:t>Cinsellikte karşılıklı saygıyı ön plana çıkarır.</a:t>
            </a:r>
          </a:p>
          <a:p>
            <a:r>
              <a:rPr lang="tr-TR" dirty="0" smtClean="0"/>
              <a:t>Cinselliğin etik boyutudur.</a:t>
            </a:r>
          </a:p>
          <a:p>
            <a:r>
              <a:rPr lang="tr-TR" dirty="0" smtClean="0"/>
              <a:t>Kişi kendine ve diğerine saygı duymalıdır.</a:t>
            </a:r>
          </a:p>
          <a:p>
            <a:r>
              <a:rPr lang="tr-TR" dirty="0" smtClean="0"/>
              <a:t>Her kültür cinsel konularda kurallar koyar.</a:t>
            </a:r>
          </a:p>
          <a:p>
            <a:r>
              <a:rPr lang="tr-TR" dirty="0" smtClean="0"/>
              <a:t>Bu kuralları dikkate alarak cinsle davranış ortaya koymak gerekir.</a:t>
            </a:r>
            <a:endParaRPr lang="en-US" dirty="0"/>
          </a:p>
        </p:txBody>
      </p:sp>
    </p:spTree>
    <p:extLst>
      <p:ext uri="{BB962C8B-B14F-4D97-AF65-F5344CB8AC3E}">
        <p14:creationId xmlns="" xmlns:p14="http://schemas.microsoft.com/office/powerpoint/2010/main" val="3520638284"/>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solidFill>
                  <a:schemeClr val="accent1">
                    <a:lumMod val="50000"/>
                  </a:schemeClr>
                </a:solidFill>
              </a:rPr>
              <a:t>Cinsel İşlev Bozuklukları ve </a:t>
            </a:r>
            <a:r>
              <a:rPr lang="tr-TR" dirty="0" err="1" smtClean="0">
                <a:solidFill>
                  <a:schemeClr val="accent1">
                    <a:lumMod val="50000"/>
                  </a:schemeClr>
                </a:solidFill>
              </a:rPr>
              <a:t>Seksofonksiyonel</a:t>
            </a:r>
            <a:r>
              <a:rPr lang="tr-TR" dirty="0" smtClean="0">
                <a:solidFill>
                  <a:schemeClr val="accent1">
                    <a:lumMod val="50000"/>
                  </a:schemeClr>
                </a:solidFill>
              </a:rPr>
              <a:t> Terapi</a:t>
            </a:r>
            <a:endParaRPr lang="en-US" dirty="0">
              <a:solidFill>
                <a:schemeClr val="accent1">
                  <a:lumMod val="50000"/>
                </a:schemeClr>
              </a:solidFill>
            </a:endParaRPr>
          </a:p>
        </p:txBody>
      </p:sp>
      <p:sp>
        <p:nvSpPr>
          <p:cNvPr id="3" name="İçerik Yer Tutucusu 2"/>
          <p:cNvSpPr>
            <a:spLocks noGrp="1"/>
          </p:cNvSpPr>
          <p:nvPr>
            <p:ph idx="1"/>
          </p:nvPr>
        </p:nvSpPr>
        <p:spPr/>
        <p:txBody>
          <a:bodyPr>
            <a:normAutofit lnSpcReduction="10000"/>
          </a:bodyPr>
          <a:lstStyle/>
          <a:p>
            <a:r>
              <a:rPr lang="tr-TR" dirty="0" smtClean="0"/>
              <a:t>Cinsel işlev bozuklukları cinsel tepki (uyarılma, plato, orgazm ve çözülme) sürecinde oluşmaktadır.</a:t>
            </a:r>
          </a:p>
          <a:p>
            <a:r>
              <a:rPr lang="tr-TR" dirty="0" smtClean="0"/>
              <a:t>Bu süreçlerin birinde </a:t>
            </a:r>
            <a:r>
              <a:rPr lang="tr-TR" dirty="0" err="1" smtClean="0"/>
              <a:t>kesitsel</a:t>
            </a:r>
            <a:r>
              <a:rPr lang="tr-TR" dirty="0" smtClean="0"/>
              <a:t> bir bozulma gözlemlenir.</a:t>
            </a:r>
          </a:p>
          <a:p>
            <a:r>
              <a:rPr lang="tr-TR" dirty="0" err="1" smtClean="0"/>
              <a:t>Parafilierde</a:t>
            </a:r>
            <a:r>
              <a:rPr lang="tr-TR" dirty="0"/>
              <a:t> </a:t>
            </a:r>
            <a:r>
              <a:rPr lang="tr-TR" dirty="0" smtClean="0"/>
              <a:t>cinsel nesne seçiminde farklılık vardır.</a:t>
            </a:r>
          </a:p>
          <a:p>
            <a:pPr lvl="1"/>
            <a:r>
              <a:rPr lang="tr-TR" dirty="0" smtClean="0"/>
              <a:t>Çocuklar (</a:t>
            </a:r>
            <a:r>
              <a:rPr lang="tr-TR" dirty="0" err="1" smtClean="0"/>
              <a:t>pedofili</a:t>
            </a:r>
            <a:r>
              <a:rPr lang="tr-TR" dirty="0" smtClean="0"/>
              <a:t>), elbiseler (fetişizm), hayvanlar (</a:t>
            </a:r>
            <a:r>
              <a:rPr lang="tr-TR" dirty="0" err="1" smtClean="0"/>
              <a:t>zoofili</a:t>
            </a:r>
            <a:r>
              <a:rPr lang="tr-TR" dirty="0" smtClean="0"/>
              <a:t>) uyarıcı özellik kazanırlar.</a:t>
            </a:r>
          </a:p>
          <a:p>
            <a:r>
              <a:rPr lang="tr-TR" dirty="0" smtClean="0"/>
              <a:t>Cinsiyet kimliği ya da cinsle yönelimi farklı olanlar da kliniğe başvurabilirler.</a:t>
            </a:r>
          </a:p>
          <a:p>
            <a:r>
              <a:rPr lang="tr-TR" dirty="0" smtClean="0"/>
              <a:t>Dolayısıyla bu kişileri terapide farklı başlıklar altında ele almak gerekir. </a:t>
            </a:r>
          </a:p>
          <a:p>
            <a:endParaRPr lang="en-US" dirty="0"/>
          </a:p>
        </p:txBody>
      </p:sp>
    </p:spTree>
    <p:extLst>
      <p:ext uri="{BB962C8B-B14F-4D97-AF65-F5344CB8AC3E}">
        <p14:creationId xmlns="" xmlns:p14="http://schemas.microsoft.com/office/powerpoint/2010/main" val="3620049169"/>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sz="4000" b="1" dirty="0" smtClean="0">
                <a:solidFill>
                  <a:schemeClr val="accent1">
                    <a:lumMod val="75000"/>
                  </a:schemeClr>
                </a:solidFill>
              </a:rPr>
              <a:t>Erkek Cinsel İşlev </a:t>
            </a:r>
            <a:r>
              <a:rPr lang="tr-TR" sz="4000" b="1" dirty="0" smtClean="0">
                <a:solidFill>
                  <a:schemeClr val="accent1">
                    <a:lumMod val="75000"/>
                  </a:schemeClr>
                </a:solidFill>
              </a:rPr>
              <a:t>Bozuklukları</a:t>
            </a:r>
            <a:endParaRPr lang="tr-TR" sz="4000" b="1" dirty="0">
              <a:solidFill>
                <a:schemeClr val="accent1">
                  <a:lumMod val="75000"/>
                </a:schemeClr>
              </a:solidFill>
            </a:endParaRPr>
          </a:p>
        </p:txBody>
      </p:sp>
      <p:sp>
        <p:nvSpPr>
          <p:cNvPr id="5" name="4 Alt Başlık"/>
          <p:cNvSpPr>
            <a:spLocks noGrp="1"/>
          </p:cNvSpPr>
          <p:nvPr>
            <p:ph type="subTitle" idx="1"/>
          </p:nvPr>
        </p:nvSpPr>
        <p:spPr/>
        <p:txBody>
          <a:bodyPr>
            <a:normAutofit/>
          </a:bodyPr>
          <a:lstStyle/>
          <a:p>
            <a:r>
              <a:rPr lang="tr-TR" sz="4000" b="1" dirty="0" smtClean="0">
                <a:solidFill>
                  <a:schemeClr val="accent1">
                    <a:lumMod val="75000"/>
                  </a:schemeClr>
                </a:solidFill>
              </a:rPr>
              <a:t>Psikolojik Müdahaleler</a:t>
            </a:r>
            <a:endParaRPr lang="tr-TR" sz="4000" b="1" dirty="0">
              <a:solidFill>
                <a:schemeClr val="accent1">
                  <a:lumMod val="75000"/>
                </a:schemeClr>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75000"/>
                  </a:schemeClr>
                </a:solidFill>
              </a:rPr>
              <a:t>Geç Boşalma</a:t>
            </a:r>
            <a:endParaRPr lang="tr-TR" dirty="0">
              <a:solidFill>
                <a:schemeClr val="accent1">
                  <a:lumMod val="75000"/>
                </a:schemeClr>
              </a:solidFill>
            </a:endParaRPr>
          </a:p>
        </p:txBody>
      </p:sp>
      <p:sp>
        <p:nvSpPr>
          <p:cNvPr id="3" name="2 İçerik Yer Tutucusu"/>
          <p:cNvSpPr>
            <a:spLocks noGrp="1"/>
          </p:cNvSpPr>
          <p:nvPr>
            <p:ph idx="1"/>
          </p:nvPr>
        </p:nvSpPr>
        <p:spPr>
          <a:xfrm>
            <a:off x="1295401" y="2423886"/>
            <a:ext cx="9601196" cy="4434114"/>
          </a:xfrm>
        </p:spPr>
        <p:txBody>
          <a:bodyPr>
            <a:normAutofit/>
          </a:bodyPr>
          <a:lstStyle/>
          <a:p>
            <a:r>
              <a:rPr lang="tr-TR" dirty="0" smtClean="0"/>
              <a:t>Geç Boşalma, </a:t>
            </a:r>
            <a:r>
              <a:rPr lang="tr-TR" dirty="0" smtClean="0"/>
              <a:t>erkeklerde boşalma </a:t>
            </a:r>
            <a:r>
              <a:rPr lang="tr-TR" dirty="0" smtClean="0"/>
              <a:t>işlevinde belirgin bir gecikme veya seyreklik olması ya da boşalmanın </a:t>
            </a:r>
            <a:r>
              <a:rPr lang="tr-TR" dirty="0" smtClean="0"/>
              <a:t>olmamasıdır</a:t>
            </a:r>
          </a:p>
          <a:p>
            <a:r>
              <a:rPr lang="tr-TR" dirty="0" smtClean="0"/>
              <a:t>Geç </a:t>
            </a:r>
            <a:r>
              <a:rPr lang="tr-TR" dirty="0" err="1" smtClean="0"/>
              <a:t>Boşalma’nın</a:t>
            </a:r>
            <a:r>
              <a:rPr lang="tr-TR" dirty="0" smtClean="0"/>
              <a:t> </a:t>
            </a:r>
            <a:r>
              <a:rPr lang="tr-TR" dirty="0" smtClean="0"/>
              <a:t>tedavisinde</a:t>
            </a:r>
          </a:p>
          <a:p>
            <a:pPr lvl="1"/>
            <a:r>
              <a:rPr lang="tr-TR" dirty="0" smtClean="0"/>
              <a:t>cinsel </a:t>
            </a:r>
            <a:r>
              <a:rPr lang="tr-TR" dirty="0" smtClean="0"/>
              <a:t>eğitim, BDT, bilinçli </a:t>
            </a:r>
            <a:r>
              <a:rPr lang="tr-TR" dirty="0" err="1" smtClean="0"/>
              <a:t>farkındalık</a:t>
            </a:r>
            <a:r>
              <a:rPr lang="tr-TR" dirty="0" smtClean="0"/>
              <a:t>, altta yatan çatışmaların </a:t>
            </a:r>
            <a:r>
              <a:rPr lang="tr-TR" dirty="0" err="1" smtClean="0"/>
              <a:t>psikodinamik</a:t>
            </a:r>
            <a:r>
              <a:rPr lang="tr-TR" dirty="0" smtClean="0"/>
              <a:t> keşfi ve/veya çift terapisi dahil olmak üzere çok sayıda psikolojik müdahale türü vardır</a:t>
            </a:r>
            <a:r>
              <a:rPr lang="tr-TR" dirty="0" smtClean="0"/>
              <a:t>.</a:t>
            </a:r>
          </a:p>
          <a:p>
            <a:pPr lvl="1"/>
            <a:r>
              <a:rPr lang="tr-TR" dirty="0" smtClean="0"/>
              <a:t>mastürbasyonun </a:t>
            </a:r>
            <a:r>
              <a:rPr lang="tr-TR" dirty="0" smtClean="0"/>
              <a:t>yeniden eğitimi ve cinsel </a:t>
            </a:r>
            <a:r>
              <a:rPr lang="tr-TR" dirty="0" err="1" smtClean="0"/>
              <a:t>fantazileri</a:t>
            </a:r>
            <a:r>
              <a:rPr lang="tr-TR" dirty="0" smtClean="0"/>
              <a:t> düzenleme, duyumlara odaklanma egzersizleri, kendine olan dikkati partnerine yöneltmek, bireye bilinçli </a:t>
            </a:r>
            <a:r>
              <a:rPr lang="tr-TR" dirty="0" err="1" smtClean="0"/>
              <a:t>farkındalığı</a:t>
            </a:r>
            <a:r>
              <a:rPr lang="tr-TR" dirty="0" smtClean="0"/>
              <a:t>, nefes tekniklerini ve aşamalı gevşemeyi öğreterek ve duyusal toleransı arttırarak cinsel kaygıyı azaltma, hastanın anlatılarına özel </a:t>
            </a:r>
            <a:r>
              <a:rPr lang="tr-TR" dirty="0" smtClean="0"/>
              <a:t>dikkat</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75000"/>
                  </a:schemeClr>
                </a:solidFill>
              </a:rPr>
              <a:t>Sertleşme Bozukluğu</a:t>
            </a:r>
            <a:endParaRPr lang="tr-TR" dirty="0">
              <a:solidFill>
                <a:schemeClr val="accent1">
                  <a:lumMod val="75000"/>
                </a:schemeClr>
              </a:solidFill>
            </a:endParaRPr>
          </a:p>
        </p:txBody>
      </p:sp>
      <p:sp>
        <p:nvSpPr>
          <p:cNvPr id="3" name="2 İçerik Yer Tutucusu"/>
          <p:cNvSpPr>
            <a:spLocks noGrp="1"/>
          </p:cNvSpPr>
          <p:nvPr>
            <p:ph idx="1"/>
          </p:nvPr>
        </p:nvSpPr>
        <p:spPr>
          <a:xfrm>
            <a:off x="1295401" y="2556932"/>
            <a:ext cx="9601196" cy="3727754"/>
          </a:xfrm>
        </p:spPr>
        <p:txBody>
          <a:bodyPr>
            <a:normAutofit fontScale="92500" lnSpcReduction="20000"/>
          </a:bodyPr>
          <a:lstStyle/>
          <a:p>
            <a:r>
              <a:rPr lang="tr-TR" dirty="0" smtClean="0"/>
              <a:t>Sertleşme Bozukluğu’nun temel özelliği cinsel partnerli bir cinsel ilişki sırasında sertleşmeyi sağlamada veya sürdürmede yineleyici bir yetersizliğin </a:t>
            </a:r>
            <a:r>
              <a:rPr lang="tr-TR" dirty="0" smtClean="0"/>
              <a:t>olmasıdır.</a:t>
            </a:r>
          </a:p>
          <a:p>
            <a:r>
              <a:rPr lang="tr-TR" dirty="0" smtClean="0"/>
              <a:t>Tedavisinde </a:t>
            </a:r>
            <a:r>
              <a:rPr lang="tr-TR" dirty="0" smtClean="0"/>
              <a:t>ilk seçenek ilaç tedavisi olmasına rağmen bu tedavilerin tam olarak etkili olmadığı olgular az değildir. </a:t>
            </a:r>
            <a:endParaRPr lang="tr-TR" dirty="0" smtClean="0"/>
          </a:p>
          <a:p>
            <a:r>
              <a:rPr lang="tr-TR" dirty="0" smtClean="0"/>
              <a:t>Bu </a:t>
            </a:r>
            <a:r>
              <a:rPr lang="tr-TR" dirty="0" smtClean="0"/>
              <a:t>bağlamda Sertleşme Bozukluğu’nun kökeninde organik nedenler olsa dahi, </a:t>
            </a:r>
            <a:r>
              <a:rPr lang="tr-TR" dirty="0" err="1" smtClean="0"/>
              <a:t>psikososyal</a:t>
            </a:r>
            <a:r>
              <a:rPr lang="tr-TR" dirty="0" smtClean="0"/>
              <a:t> bir bileşene sahip olduğuna dair artan bir anlayış </a:t>
            </a:r>
            <a:r>
              <a:rPr lang="tr-TR" dirty="0" smtClean="0"/>
              <a:t>vardır.</a:t>
            </a:r>
          </a:p>
          <a:p>
            <a:r>
              <a:rPr lang="tr-TR" dirty="0" smtClean="0"/>
              <a:t>Psikolojik </a:t>
            </a:r>
            <a:r>
              <a:rPr lang="tr-TR" dirty="0" smtClean="0"/>
              <a:t>müdahalelerin tedaviye dahil edilerek bütüncül bir tedavi yaklaşımının benimsenmesi önemlidir</a:t>
            </a:r>
            <a:r>
              <a:rPr lang="tr-TR" dirty="0" smtClean="0"/>
              <a:t>..</a:t>
            </a:r>
          </a:p>
          <a:p>
            <a:pPr lvl="1"/>
            <a:r>
              <a:rPr lang="tr-TR" dirty="0" smtClean="0"/>
              <a:t>sistematik duyarsızlaştırma, duyumlara odaklanma, davranışsal ödevler, cinsel eğitim, iletişim ve cinsel beceri eğitimi ve mastürbasyon egzersizleri ve bunların da kullanıldığı cinsel terapi, kişilerarası </a:t>
            </a:r>
            <a:r>
              <a:rPr lang="tr-TR" dirty="0" smtClean="0"/>
              <a:t>terapi</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75000"/>
                  </a:schemeClr>
                </a:solidFill>
              </a:rPr>
              <a:t>Erken </a:t>
            </a:r>
            <a:r>
              <a:rPr lang="tr-TR" dirty="0" smtClean="0">
                <a:solidFill>
                  <a:schemeClr val="accent1">
                    <a:lumMod val="75000"/>
                  </a:schemeClr>
                </a:solidFill>
              </a:rPr>
              <a:t>Boşalma</a:t>
            </a:r>
            <a:endParaRPr lang="tr-TR" dirty="0">
              <a:solidFill>
                <a:schemeClr val="accent1">
                  <a:lumMod val="75000"/>
                </a:schemeClr>
              </a:solidFill>
            </a:endParaRPr>
          </a:p>
        </p:txBody>
      </p:sp>
      <p:sp>
        <p:nvSpPr>
          <p:cNvPr id="3" name="2 İçerik Yer Tutucusu"/>
          <p:cNvSpPr>
            <a:spLocks noGrp="1"/>
          </p:cNvSpPr>
          <p:nvPr>
            <p:ph idx="1"/>
          </p:nvPr>
        </p:nvSpPr>
        <p:spPr>
          <a:xfrm>
            <a:off x="1295401" y="2556931"/>
            <a:ext cx="9601196" cy="3771297"/>
          </a:xfrm>
        </p:spPr>
        <p:txBody>
          <a:bodyPr>
            <a:normAutofit fontScale="85000" lnSpcReduction="10000"/>
          </a:bodyPr>
          <a:lstStyle/>
          <a:p>
            <a:r>
              <a:rPr lang="tr-TR" dirty="0" smtClean="0"/>
              <a:t>Cinsel </a:t>
            </a:r>
            <a:r>
              <a:rPr lang="tr-TR" dirty="0" smtClean="0"/>
              <a:t>partnerli cinsel etkinlik sırasında, sürekli ya da yineleyici olarak, vajinaya girmeden önce, vajinaya girer girmez ya da vajinaya girdikten sonra yaklaşık bir dakika içinde ve kişinin isteğinden önce boşalma örüntüsü olarak </a:t>
            </a:r>
            <a:r>
              <a:rPr lang="tr-TR" dirty="0" smtClean="0"/>
              <a:t>tanımlanmaktadır.</a:t>
            </a:r>
          </a:p>
          <a:p>
            <a:r>
              <a:rPr lang="tr-TR" dirty="0" err="1" smtClean="0"/>
              <a:t>Psikoterapisi</a:t>
            </a:r>
            <a:r>
              <a:rPr lang="tr-TR" dirty="0" smtClean="0"/>
              <a:t>, kısa süreli psikoterapi modelinde </a:t>
            </a:r>
            <a:r>
              <a:rPr lang="tr-TR" dirty="0" err="1" smtClean="0"/>
              <a:t>psikodinamik</a:t>
            </a:r>
            <a:r>
              <a:rPr lang="tr-TR" dirty="0" smtClean="0"/>
              <a:t>, sistemler, davranışsal ve bilişsel yaklaşımların bütünleşmesinden oluşur. </a:t>
            </a:r>
            <a:endParaRPr lang="tr-TR" dirty="0" smtClean="0"/>
          </a:p>
          <a:p>
            <a:r>
              <a:rPr lang="tr-TR" dirty="0" smtClean="0"/>
              <a:t>Erken </a:t>
            </a:r>
            <a:r>
              <a:rPr lang="tr-TR" dirty="0" err="1" smtClean="0"/>
              <a:t>Boşalma’sı</a:t>
            </a:r>
            <a:r>
              <a:rPr lang="tr-TR" dirty="0" smtClean="0"/>
              <a:t> olan erkekler ve çiftler için psikolojik tedavi cinsel beceri/tekniklere yöneliktir ancak aynı zamanda benlik saygısı, performans </a:t>
            </a:r>
            <a:r>
              <a:rPr lang="tr-TR" dirty="0" err="1" smtClean="0"/>
              <a:t>anksiyetesi</a:t>
            </a:r>
            <a:r>
              <a:rPr lang="tr-TR" dirty="0" smtClean="0"/>
              <a:t> ve kişilerarası çatışma konularına da odaklanmaktadır. </a:t>
            </a:r>
            <a:endParaRPr lang="tr-TR" dirty="0" smtClean="0"/>
          </a:p>
          <a:p>
            <a:pPr lvl="1"/>
            <a:r>
              <a:rPr lang="tr-TR" dirty="0" smtClean="0"/>
              <a:t>boşalmayı </a:t>
            </a:r>
            <a:r>
              <a:rPr lang="tr-TR" dirty="0" smtClean="0"/>
              <a:t>kontrol etmek ve/veya geciktirmek için teknikleri öğrenmek; </a:t>
            </a:r>
            <a:r>
              <a:rPr lang="tr-TR" dirty="0" smtClean="0"/>
              <a:t>kendi </a:t>
            </a:r>
            <a:r>
              <a:rPr lang="tr-TR" dirty="0" smtClean="0"/>
              <a:t>cinsel performansına güven duymayı kazanmak; </a:t>
            </a:r>
            <a:r>
              <a:rPr lang="tr-TR" dirty="0" smtClean="0"/>
              <a:t> </a:t>
            </a:r>
            <a:r>
              <a:rPr lang="tr-TR" dirty="0" smtClean="0"/>
              <a:t>performans </a:t>
            </a:r>
            <a:r>
              <a:rPr lang="tr-TR" dirty="0" err="1" smtClean="0"/>
              <a:t>anksiyetesini</a:t>
            </a:r>
            <a:r>
              <a:rPr lang="tr-TR" dirty="0" smtClean="0"/>
              <a:t> azaltmak; </a:t>
            </a:r>
            <a:r>
              <a:rPr lang="tr-TR" dirty="0" smtClean="0"/>
              <a:t> </a:t>
            </a:r>
            <a:r>
              <a:rPr lang="tr-TR" dirty="0" smtClean="0"/>
              <a:t>katı cinsel repertuarları değiştirmek</a:t>
            </a:r>
            <a:r>
              <a:rPr lang="tr-TR" dirty="0" smtClean="0"/>
              <a:t>; </a:t>
            </a:r>
            <a:r>
              <a:rPr lang="tr-TR" dirty="0" smtClean="0"/>
              <a:t>yakınlığın önündeki engelleri aşmak</a:t>
            </a:r>
            <a:r>
              <a:rPr lang="tr-TR" dirty="0" smtClean="0"/>
              <a:t>; </a:t>
            </a:r>
            <a:r>
              <a:rPr lang="tr-TR" dirty="0" smtClean="0"/>
              <a:t>işlev bozukluğunu artıran ve sürdüren kişilerarası sorunları çözmek</a:t>
            </a:r>
            <a:r>
              <a:rPr lang="tr-TR" dirty="0" smtClean="0"/>
              <a:t>; </a:t>
            </a:r>
            <a:r>
              <a:rPr lang="tr-TR" dirty="0" smtClean="0"/>
              <a:t>cinsel işleve müdahale eden duygularla/düşüncelerle uzlaşmak; ve </a:t>
            </a:r>
            <a:r>
              <a:rPr lang="tr-TR" dirty="0" smtClean="0"/>
              <a:t>iletişimi arttırmak.</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sz="4000" b="1" dirty="0" smtClean="0">
                <a:solidFill>
                  <a:schemeClr val="accent1">
                    <a:lumMod val="75000"/>
                  </a:schemeClr>
                </a:solidFill>
              </a:rPr>
              <a:t>Kadın Cinsel </a:t>
            </a:r>
            <a:r>
              <a:rPr lang="tr-TR" sz="4000" b="1" dirty="0" smtClean="0">
                <a:solidFill>
                  <a:schemeClr val="accent1">
                    <a:lumMod val="75000"/>
                  </a:schemeClr>
                </a:solidFill>
              </a:rPr>
              <a:t>İşlev </a:t>
            </a:r>
            <a:r>
              <a:rPr lang="tr-TR" sz="4000" b="1" dirty="0" smtClean="0">
                <a:solidFill>
                  <a:schemeClr val="accent1">
                    <a:lumMod val="75000"/>
                  </a:schemeClr>
                </a:solidFill>
              </a:rPr>
              <a:t>Bozuklukları</a:t>
            </a:r>
            <a:endParaRPr lang="tr-TR" sz="4000" b="1" dirty="0">
              <a:solidFill>
                <a:schemeClr val="accent1">
                  <a:lumMod val="75000"/>
                </a:schemeClr>
              </a:solidFill>
            </a:endParaRPr>
          </a:p>
        </p:txBody>
      </p:sp>
      <p:sp>
        <p:nvSpPr>
          <p:cNvPr id="5" name="4 Alt Başlık"/>
          <p:cNvSpPr>
            <a:spLocks noGrp="1"/>
          </p:cNvSpPr>
          <p:nvPr>
            <p:ph type="subTitle" idx="1"/>
          </p:nvPr>
        </p:nvSpPr>
        <p:spPr/>
        <p:txBody>
          <a:bodyPr>
            <a:normAutofit/>
          </a:bodyPr>
          <a:lstStyle/>
          <a:p>
            <a:r>
              <a:rPr lang="tr-TR" sz="4000" b="1" dirty="0" smtClean="0">
                <a:solidFill>
                  <a:schemeClr val="accent1">
                    <a:lumMod val="75000"/>
                  </a:schemeClr>
                </a:solidFill>
              </a:rPr>
              <a:t>Psikolojik Müdahaleler</a:t>
            </a:r>
            <a:endParaRPr lang="tr-TR" sz="4000" b="1" dirty="0">
              <a:solidFill>
                <a:schemeClr val="accent1">
                  <a:lumMod val="75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accent1">
                    <a:lumMod val="75000"/>
                  </a:schemeClr>
                </a:solidFill>
              </a:rPr>
              <a:t>Kadında </a:t>
            </a:r>
            <a:r>
              <a:rPr lang="tr-TR" dirty="0" smtClean="0">
                <a:solidFill>
                  <a:schemeClr val="accent1">
                    <a:lumMod val="75000"/>
                  </a:schemeClr>
                </a:solidFill>
              </a:rPr>
              <a:t>Orgazm Bozukluğu</a:t>
            </a:r>
            <a:endParaRPr lang="tr-TR" dirty="0">
              <a:solidFill>
                <a:schemeClr val="accent1">
                  <a:lumMod val="75000"/>
                </a:schemeClr>
              </a:solidFill>
            </a:endParaRPr>
          </a:p>
        </p:txBody>
      </p:sp>
      <p:sp>
        <p:nvSpPr>
          <p:cNvPr id="3" name="2 İçerik Yer Tutucusu"/>
          <p:cNvSpPr>
            <a:spLocks noGrp="1"/>
          </p:cNvSpPr>
          <p:nvPr>
            <p:ph idx="1"/>
          </p:nvPr>
        </p:nvSpPr>
        <p:spPr/>
        <p:txBody>
          <a:bodyPr>
            <a:normAutofit fontScale="92500" lnSpcReduction="20000"/>
          </a:bodyPr>
          <a:lstStyle/>
          <a:p>
            <a:r>
              <a:rPr lang="tr-TR" dirty="0" smtClean="0"/>
              <a:t>T</a:t>
            </a:r>
            <a:r>
              <a:rPr lang="tr-TR" dirty="0" smtClean="0"/>
              <a:t>anısı </a:t>
            </a:r>
            <a:r>
              <a:rPr lang="tr-TR" dirty="0" smtClean="0"/>
              <a:t>koyabilmek </a:t>
            </a:r>
            <a:r>
              <a:rPr lang="tr-TR" dirty="0" smtClean="0"/>
              <a:t>için (1</a:t>
            </a:r>
            <a:r>
              <a:rPr lang="tr-TR" dirty="0" smtClean="0"/>
              <a:t>) orgazmda belirgin gecikmenin, belirgin orgazm seyrekliği ya da yokluğunun ve/ veya (2) orgazm duyumlarının en düşük yoğunlukta olmasının varlığını </a:t>
            </a:r>
            <a:r>
              <a:rPr lang="tr-TR" dirty="0" smtClean="0"/>
              <a:t>gerektirmektedir.</a:t>
            </a:r>
          </a:p>
          <a:p>
            <a:r>
              <a:rPr lang="tr-TR" dirty="0" smtClean="0"/>
              <a:t>Kadında Orgazm Bozukluğu’nun </a:t>
            </a:r>
            <a:r>
              <a:rPr lang="tr-TR" dirty="0" smtClean="0"/>
              <a:t>psikolojik </a:t>
            </a:r>
            <a:r>
              <a:rPr lang="tr-TR" dirty="0" smtClean="0"/>
              <a:t>tedavisinde, </a:t>
            </a:r>
            <a:r>
              <a:rPr lang="tr-TR" dirty="0" err="1" smtClean="0"/>
              <a:t>psika</a:t>
            </a:r>
            <a:r>
              <a:rPr lang="tr-TR" dirty="0" smtClean="0"/>
              <a:t>- </a:t>
            </a:r>
            <a:r>
              <a:rPr lang="tr-TR" dirty="0" err="1" smtClean="0"/>
              <a:t>nalitik</a:t>
            </a:r>
            <a:r>
              <a:rPr lang="tr-TR" dirty="0" smtClean="0"/>
              <a:t>, BDT gibi birçok farklı bakış açısı var olmakla birlikte önemli araştırmalar sadece BDT için </a:t>
            </a:r>
            <a:r>
              <a:rPr lang="tr-TR" dirty="0" smtClean="0"/>
              <a:t>mevcuttur.</a:t>
            </a:r>
          </a:p>
          <a:p>
            <a:pPr lvl="1"/>
            <a:r>
              <a:rPr lang="tr-TR" dirty="0" smtClean="0"/>
              <a:t>Davranışsal egzersizler yönlendirilmiş mastürbasyon, duyumlara odaklanma ve sistematik duyarsızlaştırmadır. </a:t>
            </a:r>
            <a:endParaRPr lang="tr-TR" dirty="0" smtClean="0"/>
          </a:p>
          <a:p>
            <a:pPr lvl="1"/>
            <a:r>
              <a:rPr lang="tr-TR" dirty="0" smtClean="0"/>
              <a:t>Cinsel </a:t>
            </a:r>
            <a:r>
              <a:rPr lang="tr-TR" dirty="0" smtClean="0"/>
              <a:t>eğitim, iletişim becerileri eğitimi ve </a:t>
            </a:r>
            <a:r>
              <a:rPr lang="tr-TR" dirty="0" err="1" smtClean="0"/>
              <a:t>Kegel</a:t>
            </a:r>
            <a:r>
              <a:rPr lang="tr-TR" dirty="0" smtClean="0"/>
              <a:t> (</a:t>
            </a:r>
            <a:r>
              <a:rPr lang="tr-TR" dirty="0" err="1" smtClean="0"/>
              <a:t>pubokoksigeal</a:t>
            </a:r>
            <a:r>
              <a:rPr lang="tr-TR" dirty="0" smtClean="0"/>
              <a:t> kas) egzersizleri de sıklıkla </a:t>
            </a:r>
            <a:r>
              <a:rPr lang="tr-TR" dirty="0" err="1" smtClean="0"/>
              <a:t>anorgazmi</a:t>
            </a:r>
            <a:r>
              <a:rPr lang="tr-TR" dirty="0" smtClean="0"/>
              <a:t> için BDT programlarına dahil edilmektedir</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chemeClr val="accent1">
                    <a:lumMod val="75000"/>
                  </a:schemeClr>
                </a:solidFill>
              </a:rPr>
              <a:t>Kadında </a:t>
            </a:r>
            <a:r>
              <a:rPr lang="tr-TR" dirty="0" smtClean="0">
                <a:solidFill>
                  <a:schemeClr val="accent1">
                    <a:lumMod val="75000"/>
                  </a:schemeClr>
                </a:solidFill>
              </a:rPr>
              <a:t>Cinsel İlgi / Uyarılma Bozukluğu</a:t>
            </a:r>
            <a:endParaRPr lang="tr-TR" dirty="0">
              <a:solidFill>
                <a:schemeClr val="accent1">
                  <a:lumMod val="75000"/>
                </a:schemeClr>
              </a:solidFill>
            </a:endParaRPr>
          </a:p>
        </p:txBody>
      </p:sp>
      <p:sp>
        <p:nvSpPr>
          <p:cNvPr id="3" name="2 İçerik Yer Tutucusu"/>
          <p:cNvSpPr>
            <a:spLocks noGrp="1"/>
          </p:cNvSpPr>
          <p:nvPr>
            <p:ph idx="1"/>
          </p:nvPr>
        </p:nvSpPr>
        <p:spPr>
          <a:xfrm>
            <a:off x="1295401" y="2556931"/>
            <a:ext cx="9601196" cy="3800325"/>
          </a:xfrm>
        </p:spPr>
        <p:txBody>
          <a:bodyPr>
            <a:normAutofit/>
          </a:bodyPr>
          <a:lstStyle/>
          <a:p>
            <a:r>
              <a:rPr lang="tr-TR" dirty="0" smtClean="0"/>
              <a:t>Cinsel </a:t>
            </a:r>
            <a:r>
              <a:rPr lang="tr-TR" dirty="0" smtClean="0"/>
              <a:t>ilginin/ uyarılmanın yokluğu ya da belirgin olarak az olması ile </a:t>
            </a:r>
            <a:r>
              <a:rPr lang="tr-TR" dirty="0" smtClean="0"/>
              <a:t>karakterizedir.</a:t>
            </a:r>
          </a:p>
          <a:p>
            <a:r>
              <a:rPr lang="tr-TR" dirty="0" smtClean="0"/>
              <a:t>Tedaviye </a:t>
            </a:r>
            <a:r>
              <a:rPr lang="tr-TR" dirty="0" smtClean="0"/>
              <a:t>başlarken tedavinin mantığı açıklanır, cinsel eğitim verilir ve cinsel ilişkide geçici bir yasak önerilir. </a:t>
            </a:r>
            <a:r>
              <a:rPr lang="tr-TR" dirty="0" smtClean="0"/>
              <a:t>(BDT)</a:t>
            </a:r>
          </a:p>
          <a:p>
            <a:r>
              <a:rPr lang="tr-TR" dirty="0" smtClean="0"/>
              <a:t>Partnerler </a:t>
            </a:r>
            <a:r>
              <a:rPr lang="tr-TR" dirty="0" smtClean="0"/>
              <a:t>daha sonra, karşılıklı </a:t>
            </a:r>
            <a:r>
              <a:rPr lang="tr-TR" dirty="0" err="1" smtClean="0"/>
              <a:t>genital</a:t>
            </a:r>
            <a:r>
              <a:rPr lang="tr-TR" dirty="0" smtClean="0"/>
              <a:t> olmayan ve </a:t>
            </a:r>
            <a:r>
              <a:rPr lang="tr-TR" dirty="0" err="1" smtClean="0"/>
              <a:t>genital</a:t>
            </a:r>
            <a:r>
              <a:rPr lang="tr-TR" dirty="0" smtClean="0"/>
              <a:t> zevk alma, iletişim egzersizleri ve performans talebini ve buna bağlı </a:t>
            </a:r>
            <a:r>
              <a:rPr lang="tr-TR" dirty="0" err="1" smtClean="0"/>
              <a:t>anksiyeteyi</a:t>
            </a:r>
            <a:r>
              <a:rPr lang="tr-TR" dirty="0" smtClean="0"/>
              <a:t> azaltmayı amaçlayan egzersizler dahil olmak üzere bir ev ödevi </a:t>
            </a:r>
            <a:r>
              <a:rPr lang="tr-TR" dirty="0" smtClean="0"/>
              <a:t>alıştırmaları </a:t>
            </a:r>
            <a:r>
              <a:rPr lang="tr-TR" dirty="0" smtClean="0"/>
              <a:t>programını takip eder</a:t>
            </a:r>
            <a:r>
              <a:rPr lang="tr-TR" dirty="0" smtClean="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200" dirty="0" smtClean="0">
                <a:solidFill>
                  <a:schemeClr val="accent1">
                    <a:lumMod val="75000"/>
                  </a:schemeClr>
                </a:solidFill>
              </a:rPr>
              <a:t>Cinsel Organlarda-</a:t>
            </a:r>
            <a:r>
              <a:rPr lang="tr-TR" sz="3200" dirty="0" err="1" smtClean="0">
                <a:solidFill>
                  <a:schemeClr val="accent1">
                    <a:lumMod val="75000"/>
                  </a:schemeClr>
                </a:solidFill>
              </a:rPr>
              <a:t>P</a:t>
            </a:r>
            <a:r>
              <a:rPr lang="tr-TR" sz="3200" dirty="0" err="1" smtClean="0">
                <a:solidFill>
                  <a:schemeClr val="accent1">
                    <a:lumMod val="75000"/>
                  </a:schemeClr>
                </a:solidFill>
              </a:rPr>
              <a:t>elviste</a:t>
            </a:r>
            <a:r>
              <a:rPr lang="tr-TR" sz="3200" dirty="0" smtClean="0">
                <a:solidFill>
                  <a:schemeClr val="accent1">
                    <a:lumMod val="75000"/>
                  </a:schemeClr>
                </a:solidFill>
              </a:rPr>
              <a:t> Ağrı/İçe Girme Bozukluğu</a:t>
            </a:r>
            <a:endParaRPr lang="tr-TR" sz="3200" dirty="0">
              <a:solidFill>
                <a:schemeClr val="accent1">
                  <a:lumMod val="75000"/>
                </a:schemeClr>
              </a:solidFill>
            </a:endParaRPr>
          </a:p>
        </p:txBody>
      </p:sp>
      <p:sp>
        <p:nvSpPr>
          <p:cNvPr id="3" name="2 İçerik Yer Tutucusu"/>
          <p:cNvSpPr>
            <a:spLocks noGrp="1"/>
          </p:cNvSpPr>
          <p:nvPr>
            <p:ph idx="1"/>
          </p:nvPr>
        </p:nvSpPr>
        <p:spPr>
          <a:xfrm>
            <a:off x="1295401" y="2556932"/>
            <a:ext cx="9601196" cy="3727754"/>
          </a:xfrm>
        </p:spPr>
        <p:txBody>
          <a:bodyPr>
            <a:normAutofit/>
          </a:bodyPr>
          <a:lstStyle/>
          <a:p>
            <a:r>
              <a:rPr lang="tr-TR" dirty="0" err="1" smtClean="0"/>
              <a:t>Vajinismus’un</a:t>
            </a:r>
            <a:r>
              <a:rPr lang="tr-TR" dirty="0" smtClean="0"/>
              <a:t> </a:t>
            </a:r>
            <a:r>
              <a:rPr lang="tr-TR" dirty="0" smtClean="0"/>
              <a:t>tedavisi </a:t>
            </a:r>
            <a:r>
              <a:rPr lang="tr-TR" dirty="0" smtClean="0"/>
              <a:t>temelde psikolojiktir. </a:t>
            </a:r>
            <a:endParaRPr lang="tr-TR" dirty="0" smtClean="0"/>
          </a:p>
          <a:p>
            <a:r>
              <a:rPr lang="tr-TR" dirty="0" smtClean="0"/>
              <a:t>Aşamalı alıştırma ve sistematik duyarsızlaştırmanın uygulanması, </a:t>
            </a:r>
            <a:r>
              <a:rPr lang="tr-TR" dirty="0" smtClean="0"/>
              <a:t>(BDT)</a:t>
            </a:r>
          </a:p>
          <a:p>
            <a:pPr lvl="1"/>
            <a:r>
              <a:rPr lang="tr-TR" dirty="0" err="1" smtClean="0"/>
              <a:t>Vajinismus’un</a:t>
            </a:r>
            <a:r>
              <a:rPr lang="tr-TR" dirty="0" smtClean="0"/>
              <a:t> BDT’sinde </a:t>
            </a:r>
            <a:r>
              <a:rPr lang="tr-TR" dirty="0" err="1" smtClean="0"/>
              <a:t>psikoeğitim</a:t>
            </a:r>
            <a:r>
              <a:rPr lang="tr-TR" dirty="0" smtClean="0"/>
              <a:t>, gevşeme, </a:t>
            </a:r>
            <a:r>
              <a:rPr lang="tr-TR" dirty="0" err="1" smtClean="0"/>
              <a:t>Kegel</a:t>
            </a:r>
            <a:r>
              <a:rPr lang="tr-TR" dirty="0" smtClean="0"/>
              <a:t> </a:t>
            </a:r>
            <a:r>
              <a:rPr lang="tr-TR" dirty="0" smtClean="0"/>
              <a:t>egzersizleri</a:t>
            </a:r>
            <a:r>
              <a:rPr lang="tr-TR" dirty="0" smtClean="0"/>
              <a:t>, duyumlara odaklanma egzersizleri, alıştırma, bilişsel yeniden </a:t>
            </a:r>
            <a:r>
              <a:rPr lang="tr-TR" dirty="0" smtClean="0"/>
              <a:t>yapılandırma </a:t>
            </a:r>
            <a:r>
              <a:rPr lang="tr-TR" dirty="0" smtClean="0"/>
              <a:t>ve ev ödevleri kullanılan </a:t>
            </a:r>
            <a:r>
              <a:rPr lang="tr-TR" dirty="0" smtClean="0"/>
              <a:t>tekniklerdir.</a:t>
            </a:r>
          </a:p>
          <a:p>
            <a:pPr lvl="1"/>
            <a:r>
              <a:rPr lang="tr-TR" dirty="0" err="1" smtClean="0"/>
              <a:t>Alanyazında</a:t>
            </a:r>
            <a:r>
              <a:rPr lang="tr-TR" dirty="0" smtClean="0"/>
              <a:t> </a:t>
            </a:r>
            <a:r>
              <a:rPr lang="tr-TR" dirty="0" err="1" smtClean="0"/>
              <a:t>Vajinismus</a:t>
            </a:r>
            <a:r>
              <a:rPr lang="tr-TR" dirty="0" smtClean="0"/>
              <a:t> </a:t>
            </a:r>
            <a:r>
              <a:rPr lang="tr-TR" dirty="0" smtClean="0"/>
              <a:t>tedavisinde BDT etkili </a:t>
            </a:r>
            <a:r>
              <a:rPr lang="tr-TR" dirty="0" smtClean="0"/>
              <a:t>bulunmuştur.</a:t>
            </a:r>
          </a:p>
          <a:p>
            <a:r>
              <a:rPr lang="tr-TR" dirty="0" err="1" smtClean="0"/>
              <a:t>Disparoni</a:t>
            </a:r>
            <a:r>
              <a:rPr lang="tr-TR" dirty="0" smtClean="0"/>
              <a:t> </a:t>
            </a:r>
            <a:r>
              <a:rPr lang="tr-TR" dirty="0" smtClean="0"/>
              <a:t>tedavisi </a:t>
            </a:r>
            <a:r>
              <a:rPr lang="tr-TR" dirty="0" err="1" smtClean="0"/>
              <a:t>multidisipliner</a:t>
            </a:r>
            <a:r>
              <a:rPr lang="tr-TR" dirty="0" smtClean="0"/>
              <a:t> bir yaklaşım </a:t>
            </a:r>
            <a:r>
              <a:rPr lang="tr-TR" dirty="0" smtClean="0"/>
              <a:t>gerektirmektedir.</a:t>
            </a:r>
          </a:p>
          <a:p>
            <a:pPr lvl="1"/>
            <a:r>
              <a:rPr lang="tr-TR" dirty="0" smtClean="0"/>
              <a:t>Psikolojik </a:t>
            </a:r>
            <a:r>
              <a:rPr lang="tr-TR" dirty="0" smtClean="0"/>
              <a:t>tedavilerde </a:t>
            </a:r>
            <a:r>
              <a:rPr lang="tr-TR" dirty="0" err="1" smtClean="0"/>
              <a:t>pelvik</a:t>
            </a:r>
            <a:r>
              <a:rPr lang="tr-TR" dirty="0" smtClean="0"/>
              <a:t> kas gerginliğine odaklanan davranışçı müdahaleler (örn., </a:t>
            </a:r>
            <a:r>
              <a:rPr lang="tr-TR" dirty="0" err="1" smtClean="0"/>
              <a:t>biofeedback</a:t>
            </a:r>
            <a:r>
              <a:rPr lang="tr-TR" dirty="0" smtClean="0"/>
              <a:t> eğitimi) ve ağrı ve cinselliğe odaklanan BDT vardır</a:t>
            </a:r>
            <a:endParaRPr lang="tr-T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9600</TotalTime>
  <Words>2647</Words>
  <Application>Microsoft Office PowerPoint</Application>
  <PresentationFormat>Özel</PresentationFormat>
  <Paragraphs>240</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Organik</vt:lpstr>
      <vt:lpstr> Ondokuz Mayıs Üniversitesi  Psikoloji Bölümü   CİNSEL İŞLEV BOZUKLUKLARI VE TERAPİLERİ II</vt:lpstr>
      <vt:lpstr>Cinsel Terapi Yaklaşımları</vt:lpstr>
      <vt:lpstr>Cinsel Terapi Yaklaşımları</vt:lpstr>
      <vt:lpstr>1. Cinsel Eğitim</vt:lpstr>
      <vt:lpstr>2. Psikanalitik Yaklaşım</vt:lpstr>
      <vt:lpstr>2. Psikanalitik Yaklaşım</vt:lpstr>
      <vt:lpstr>3. Sistematik Terapi Yaklaşımı</vt:lpstr>
      <vt:lpstr>4. Bilişsel-Davranışçı Yaklaşım</vt:lpstr>
      <vt:lpstr>5. Seksofonksiyonel Yaklaşım</vt:lpstr>
      <vt:lpstr>Cinsel Terapi Yaklaşımları</vt:lpstr>
      <vt:lpstr>Cinsel Terapi Yaklaşımları</vt:lpstr>
      <vt:lpstr>Bilişsel Davranışçı Yaklaşım</vt:lpstr>
      <vt:lpstr>Bilişsel Davranışçı Yaklaşım</vt:lpstr>
      <vt:lpstr>Tedaviye başlamadan önce,</vt:lpstr>
      <vt:lpstr>Amaçlar</vt:lpstr>
      <vt:lpstr>1. Cinsel Bilgi Eksikliğinin Giderilmesi ve Yanlış Bilgilerin Düzeltilmesi</vt:lpstr>
      <vt:lpstr>Yanlış Cinsel Bilgi ve İnançlara Örnekler</vt:lpstr>
      <vt:lpstr>2. Eşler Arasındaki İletişimin Zenginleştirilmesi</vt:lpstr>
      <vt:lpstr>3. Ev Ödevlerinin Yapılmasını Engelleyen Olumsuz Otomatik Düşüncelerin Fark edilmesi Bunların Yerine Olumlu Düşüncelerin Geliştirilmesi</vt:lpstr>
      <vt:lpstr>4. Sorunun Ortaya Çıkmasında Rol Oynayan Hatalı Davranışların Fark edilmesi, Bunların Yerine Doğru Davranışların Geliştirilmesi </vt:lpstr>
      <vt:lpstr>Ev Ödevleri ve Ev Egzersizleri </vt:lpstr>
      <vt:lpstr>Ev Egzersizleri</vt:lpstr>
      <vt:lpstr>Ev Egzersizleri</vt:lpstr>
      <vt:lpstr>Ev Egzersizleri ya da Ev Ödevleri</vt:lpstr>
      <vt:lpstr>Cinsel Terapi Yaklaşımları</vt:lpstr>
      <vt:lpstr>Seksofonksiyonel Yaklaşım</vt:lpstr>
      <vt:lpstr>Seksofonksiyonel Yaklaşım</vt:lpstr>
      <vt:lpstr>1. Biyolojik Boyut</vt:lpstr>
      <vt:lpstr>2. Kişisel Cinsel İşlevsellik</vt:lpstr>
      <vt:lpstr>2. Kişisel Cinsel İşlevsellik</vt:lpstr>
      <vt:lpstr>2. Kişisel Cinsel İşlevsellik</vt:lpstr>
      <vt:lpstr>3. İlişkisel Cinsel İşlevsellik</vt:lpstr>
      <vt:lpstr>4. Sosyal Cinsel İşlevsellik</vt:lpstr>
      <vt:lpstr>Cinsel İşlev Bozuklukları ve Seksofonksiyonel Terapi</vt:lpstr>
      <vt:lpstr>Erkek Cinsel İşlev Bozuklukları</vt:lpstr>
      <vt:lpstr>Geç Boşalma</vt:lpstr>
      <vt:lpstr>Sertleşme Bozukluğu</vt:lpstr>
      <vt:lpstr>Erken Boşalma</vt:lpstr>
      <vt:lpstr>Kadın Cinsel İşlev Bozuklukları</vt:lpstr>
      <vt:lpstr>Kadında Orgazm Bozukluğu</vt:lpstr>
      <vt:lpstr>Kadında Cinsel İlgi / Uyarılma Bozukluğu</vt:lpstr>
      <vt:lpstr>Cinsel Organlarda-Pelviste Ağrı/İçe Girme Bozukluğu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Elif</dc:creator>
  <cp:lastModifiedBy>LENOVO</cp:lastModifiedBy>
  <cp:revision>189</cp:revision>
  <dcterms:created xsi:type="dcterms:W3CDTF">2020-01-26T13:24:51Z</dcterms:created>
  <dcterms:modified xsi:type="dcterms:W3CDTF">2020-03-03T08:55:02Z</dcterms:modified>
</cp:coreProperties>
</file>