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47"/>
  </p:handoutMasterIdLst>
  <p:sldIdLst>
    <p:sldId id="256" r:id="rId2"/>
    <p:sldId id="302" r:id="rId3"/>
    <p:sldId id="307" r:id="rId4"/>
    <p:sldId id="308" r:id="rId5"/>
    <p:sldId id="309" r:id="rId6"/>
    <p:sldId id="310" r:id="rId7"/>
    <p:sldId id="339" r:id="rId8"/>
    <p:sldId id="311" r:id="rId9"/>
    <p:sldId id="312" r:id="rId10"/>
    <p:sldId id="313" r:id="rId11"/>
    <p:sldId id="314" r:id="rId12"/>
    <p:sldId id="316" r:id="rId13"/>
    <p:sldId id="317" r:id="rId14"/>
    <p:sldId id="318" r:id="rId15"/>
    <p:sldId id="340" r:id="rId16"/>
    <p:sldId id="341" r:id="rId17"/>
    <p:sldId id="342" r:id="rId18"/>
    <p:sldId id="320" r:id="rId19"/>
    <p:sldId id="323" r:id="rId20"/>
    <p:sldId id="321" r:id="rId21"/>
    <p:sldId id="322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43" r:id="rId35"/>
    <p:sldId id="344" r:id="rId36"/>
    <p:sldId id="345" r:id="rId37"/>
    <p:sldId id="346" r:id="rId38"/>
    <p:sldId id="348" r:id="rId39"/>
    <p:sldId id="347" r:id="rId40"/>
    <p:sldId id="350" r:id="rId41"/>
    <p:sldId id="351" r:id="rId42"/>
    <p:sldId id="349" r:id="rId43"/>
    <p:sldId id="352" r:id="rId44"/>
    <p:sldId id="353" r:id="rId45"/>
    <p:sldId id="354" r:id="rId46"/>
  </p:sldIdLst>
  <p:sldSz cx="12192000" cy="6858000"/>
  <p:notesSz cx="6888163" cy="100203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1B7E8-6D80-46A0-97D2-1495209049A6}" type="datetimeFigureOut">
              <a:rPr lang="tr-TR" smtClean="0"/>
              <a:t>25.02.2020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70837-9F8B-4CDF-8728-DAED4EA63330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5" name="24 Alt Başlık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1" name="30 Veri Yer Tutucusu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9 Resim Yer Tutucusu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Başlık Yer Tutucusu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1" name="30 Metin Yer Tutucusu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7" name="26 Veri Yer Tutucusu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038BE59-8ACF-4098-8AD5-AA0BAB8F57FA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0BAEBD9-AB3F-4F9F-B93E-2188E3B77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3581400" y="0"/>
            <a:ext cx="7633322" cy="3925366"/>
          </a:xfrm>
        </p:spPr>
        <p:txBody>
          <a:bodyPr>
            <a:normAutofit/>
          </a:bodyPr>
          <a:lstStyle/>
          <a:p>
            <a:pPr algn="ctr"/>
            <a:r>
              <a:rPr lang="tr-TR" sz="2700" b="1" cap="none" dirty="0" err="1" smtClean="0">
                <a:solidFill>
                  <a:schemeClr val="bg1"/>
                </a:solidFill>
              </a:rPr>
              <a:t>Ondokuz</a:t>
            </a:r>
            <a:r>
              <a:rPr lang="tr-TR" sz="2700" b="1" cap="none" dirty="0" smtClean="0">
                <a:solidFill>
                  <a:schemeClr val="bg1"/>
                </a:solidFill>
              </a:rPr>
              <a:t> Mayıs Üniversitesi </a:t>
            </a:r>
            <a:br>
              <a:rPr lang="tr-TR" sz="2700" b="1" cap="none" dirty="0" smtClean="0">
                <a:solidFill>
                  <a:schemeClr val="bg1"/>
                </a:solidFill>
              </a:rPr>
            </a:br>
            <a:r>
              <a:rPr lang="tr-TR" sz="2700" b="1" cap="none" dirty="0" smtClean="0">
                <a:solidFill>
                  <a:schemeClr val="bg1"/>
                </a:solidFill>
              </a:rPr>
              <a:t>Psikoloji Bölümü</a:t>
            </a:r>
            <a:r>
              <a:rPr lang="tr-TR" sz="4400" b="1" dirty="0" smtClean="0">
                <a:solidFill>
                  <a:schemeClr val="bg1"/>
                </a:solidFill>
              </a:rPr>
              <a:t/>
            </a:r>
            <a:br>
              <a:rPr lang="tr-TR" sz="4400" b="1" dirty="0" smtClean="0">
                <a:solidFill>
                  <a:schemeClr val="bg1"/>
                </a:solidFill>
              </a:rPr>
            </a:br>
            <a:r>
              <a:rPr lang="tr-TR" b="1" dirty="0" smtClean="0">
                <a:solidFill>
                  <a:schemeClr val="bg1"/>
                </a:solidFill>
              </a:rPr>
              <a:t/>
            </a:r>
            <a:br>
              <a:rPr lang="tr-TR" b="1" dirty="0" smtClean="0">
                <a:solidFill>
                  <a:schemeClr val="bg1"/>
                </a:solidFill>
              </a:rPr>
            </a:br>
            <a:r>
              <a:rPr lang="tr-TR" sz="5300" b="1" dirty="0" smtClean="0">
                <a:solidFill>
                  <a:schemeClr val="bg1"/>
                </a:solidFill>
              </a:rPr>
              <a:t>KLİNİK PSİKOLOJİYE </a:t>
            </a:r>
            <a:br>
              <a:rPr lang="tr-TR" sz="5300" b="1" dirty="0" smtClean="0">
                <a:solidFill>
                  <a:schemeClr val="bg1"/>
                </a:solidFill>
              </a:rPr>
            </a:br>
            <a:r>
              <a:rPr lang="tr-TR" sz="5300" b="1" dirty="0" smtClean="0">
                <a:solidFill>
                  <a:schemeClr val="bg1"/>
                </a:solidFill>
              </a:rPr>
              <a:t>GİRİŞ</a:t>
            </a:r>
            <a:r>
              <a:rPr lang="tr-TR" b="1" dirty="0" smtClean="0">
                <a:solidFill>
                  <a:schemeClr val="bg1"/>
                </a:solidFill>
              </a:rPr>
              <a:t/>
            </a:r>
            <a:br>
              <a:rPr lang="tr-TR" b="1" dirty="0" smtClean="0">
                <a:solidFill>
                  <a:schemeClr val="bg1"/>
                </a:solidFill>
              </a:rPr>
            </a:b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479799" y="4019522"/>
            <a:ext cx="7791193" cy="1509082"/>
          </a:xfrm>
        </p:spPr>
        <p:txBody>
          <a:bodyPr>
            <a:normAutofit/>
          </a:bodyPr>
          <a:lstStyle/>
          <a:p>
            <a:pPr algn="ctr"/>
            <a:r>
              <a:rPr lang="tr-TR" sz="2100" b="1" cap="none" dirty="0" smtClean="0">
                <a:solidFill>
                  <a:schemeClr val="bg1"/>
                </a:solidFill>
              </a:rPr>
              <a:t>2019-2020 Bahar Dönemi </a:t>
            </a: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Dr. Öğretim Üyesi Elif Ünal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6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0" y="0"/>
            <a:ext cx="1641692" cy="1340408"/>
          </a:xfrm>
          <a:prstGeom prst="rect">
            <a:avLst/>
          </a:prstGeom>
        </p:spPr>
      </p:pic>
      <p:pic>
        <p:nvPicPr>
          <p:cNvPr id="5" name="4 Resim" descr="indir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809" y="0"/>
            <a:ext cx="1702191" cy="14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538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5400" b="1" dirty="0" smtClean="0">
                <a:solidFill>
                  <a:schemeClr val="tx1"/>
                </a:solidFill>
              </a:rPr>
              <a:t>GÖRÜŞME VE GÖZLEM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6" name="5 Metin Yer Tutucusu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6 Resim Yer Tutucusu" descr="indir (1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" r="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0315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Klinik Psikolojide Görüşme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2443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En yaygın kullanılan araçlardır,  klinik değerlendirmenin merkezinde yer alır ve psikolojik tedavide de önemli rolü vardır.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Görüşme boyunca kurulan ilişki, klinik müdahalenin temellini oluşturur.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b="1" dirty="0" smtClean="0">
                <a:solidFill>
                  <a:schemeClr val="accent1"/>
                </a:solidFill>
              </a:rPr>
              <a:t>Görüşme: </a:t>
            </a:r>
            <a:r>
              <a:rPr lang="tr-TR" sz="2400" dirty="0" smtClean="0"/>
              <a:t>Belli bir amaç ya da hedef doğrultusunda kurulmuş iletişim.</a:t>
            </a:r>
          </a:p>
          <a:p>
            <a:pPr lvl="1"/>
            <a:r>
              <a:rPr lang="tr-TR" sz="2000" dirty="0" smtClean="0"/>
              <a:t>Danışanla kolay iletişim kurulmasını sağlar,</a:t>
            </a:r>
          </a:p>
          <a:p>
            <a:pPr lvl="1"/>
            <a:r>
              <a:rPr lang="tr-TR" sz="2000" dirty="0" smtClean="0"/>
              <a:t>Danışanlara yardım için uygun ortam sağlar,</a:t>
            </a:r>
          </a:p>
          <a:p>
            <a:pPr lvl="1"/>
            <a:r>
              <a:rPr lang="tr-TR" sz="2000" dirty="0" smtClean="0"/>
              <a:t>Danışanın hem sözlü hem sözel olmayan davranışları hakkında bilgi alma olanağı sağlar.</a:t>
            </a:r>
          </a:p>
          <a:p>
            <a:pPr lvl="1"/>
            <a:endParaRPr lang="tr-TR" dirty="0"/>
          </a:p>
          <a:p>
            <a:pPr lvl="1"/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42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Klinik Görüşmenin Kullanıldığı Durumlar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2114376"/>
            <a:ext cx="53848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romanUcPeriod"/>
            </a:pPr>
            <a:endParaRPr lang="tr-TR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>
                <a:solidFill>
                  <a:schemeClr val="tx1"/>
                </a:solidFill>
              </a:rPr>
              <a:t>İlk görüşme (</a:t>
            </a:r>
            <a:r>
              <a:rPr lang="tr-TR" sz="2400" dirty="0" err="1" smtClean="0">
                <a:solidFill>
                  <a:schemeClr val="tx1"/>
                </a:solidFill>
              </a:rPr>
              <a:t>intake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interview</a:t>
            </a:r>
            <a:r>
              <a:rPr lang="tr-TR" sz="2400" dirty="0" smtClean="0">
                <a:solidFill>
                  <a:schemeClr val="tx1"/>
                </a:solidFill>
              </a:rPr>
              <a:t>):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>
                <a:solidFill>
                  <a:schemeClr val="tx1"/>
                </a:solidFill>
              </a:rPr>
              <a:t>Oryantasyon görüşmesi: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>
                <a:solidFill>
                  <a:schemeClr val="tx1"/>
                </a:solidFill>
              </a:rPr>
              <a:t>Problem-sevk görüşmesi: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>
                <a:solidFill>
                  <a:schemeClr val="tx1"/>
                </a:solidFill>
              </a:rPr>
              <a:t>Sonlandırma görüşmesi: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>
                <a:solidFill>
                  <a:schemeClr val="tx1"/>
                </a:solidFill>
              </a:rPr>
              <a:t>Kriz görüşmesi: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542671" y="1970963"/>
            <a:ext cx="53848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romanUcPeriod"/>
            </a:pPr>
            <a:endParaRPr lang="tr-TR" dirty="0" smtClean="0"/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/>
              <a:t>problemi anlamak ya da tanı koymak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p</a:t>
            </a:r>
            <a:r>
              <a:rPr lang="tr-TR" sz="2400" dirty="0" smtClean="0"/>
              <a:t>sikolojik </a:t>
            </a:r>
            <a:r>
              <a:rPr lang="tr-TR" sz="2400" dirty="0"/>
              <a:t>değerlendirme ya da tedaviye alınan bireylerle süreç hakkında bilgi vermek </a:t>
            </a:r>
            <a:endParaRPr lang="en-US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</a:t>
            </a:r>
            <a:r>
              <a:rPr lang="tr-TR" sz="2400" dirty="0" smtClean="0"/>
              <a:t>önlendirilen </a:t>
            </a:r>
            <a:r>
              <a:rPr lang="tr-TR" sz="2400" dirty="0"/>
              <a:t>kişiye ilişkin yönlendirme amacına yönelik değerlendirme </a:t>
            </a:r>
            <a:r>
              <a:rPr lang="tr-TR" sz="2400" dirty="0" smtClean="0"/>
              <a:t>yapmak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 smtClean="0"/>
              <a:t>süreci sonlandırmak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bir kriz sürecinde gerekli desteği sağlamak ya da hangi müdahalenin yapılacağına karar vermek</a:t>
            </a:r>
          </a:p>
          <a:p>
            <a:pPr marL="514350" indent="-514350">
              <a:buFont typeface="+mj-lt"/>
              <a:buAutoNum type="romanUcPeriod"/>
            </a:pPr>
            <a:endParaRPr lang="tr-TR" dirty="0"/>
          </a:p>
          <a:p>
            <a:pPr marL="514350" indent="-514350">
              <a:buFont typeface="+mj-lt"/>
              <a:buAutoNum type="romanUcPeriod"/>
            </a:pP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4294967295"/>
          </p:nvPr>
        </p:nvSpPr>
        <p:spPr>
          <a:xfrm>
            <a:off x="0" y="1457325"/>
            <a:ext cx="5386388" cy="762000"/>
          </a:xfrm>
        </p:spPr>
        <p:txBody>
          <a:bodyPr>
            <a:normAutofit fontScale="92500" lnSpcReduction="20000"/>
          </a:bodyPr>
          <a:lstStyle/>
          <a:p>
            <a:pPr algn="ctr"/>
            <a:endParaRPr lang="tr-TR" sz="2400" b="1" cap="none" dirty="0" smtClean="0">
              <a:solidFill>
                <a:schemeClr val="accent1"/>
              </a:solidFill>
            </a:endParaRPr>
          </a:p>
          <a:p>
            <a:pPr algn="ctr"/>
            <a:r>
              <a:rPr lang="tr-TR" sz="2400" b="1" cap="none" dirty="0" smtClean="0">
                <a:solidFill>
                  <a:schemeClr val="accent1"/>
                </a:solidFill>
              </a:rPr>
              <a:t>Klinik </a:t>
            </a:r>
            <a:r>
              <a:rPr lang="tr-TR" sz="2400" b="1" cap="none" dirty="0" smtClean="0">
                <a:solidFill>
                  <a:schemeClr val="accent1"/>
                </a:solidFill>
              </a:rPr>
              <a:t>Görüşme Çeşitleri</a:t>
            </a:r>
            <a:endParaRPr lang="en-US" sz="2400" b="1" cap="none" dirty="0">
              <a:solidFill>
                <a:schemeClr val="accent1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4294967295"/>
          </p:nvPr>
        </p:nvSpPr>
        <p:spPr>
          <a:xfrm>
            <a:off x="5532438" y="1408113"/>
            <a:ext cx="5389562" cy="762000"/>
          </a:xfrm>
        </p:spPr>
        <p:txBody>
          <a:bodyPr>
            <a:normAutofit fontScale="92500" lnSpcReduction="20000"/>
          </a:bodyPr>
          <a:lstStyle/>
          <a:p>
            <a:pPr algn="ctr"/>
            <a:endParaRPr lang="tr-TR" sz="2400" b="1" cap="none" dirty="0" smtClean="0">
              <a:solidFill>
                <a:schemeClr val="accent1"/>
              </a:solidFill>
            </a:endParaRPr>
          </a:p>
          <a:p>
            <a:pPr algn="ctr"/>
            <a:r>
              <a:rPr lang="tr-TR" sz="2400" b="1" cap="none" dirty="0" smtClean="0">
                <a:solidFill>
                  <a:schemeClr val="accent1"/>
                </a:solidFill>
              </a:rPr>
              <a:t>Amaçlar</a:t>
            </a:r>
            <a:endParaRPr lang="en-US" sz="2400" b="1" cap="non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0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İlk Görüşme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Danışanın yaşadığı problemleri anlamak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Danışanların ve davranışlarının ortaya çıktığı bağlamını anlamak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DSM tanısına karar vermek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Danışanın doğru yere gelip gelmediğine karar vermek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Danışanla etkili bir çalışma ittifakı kurmak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Sonraki terapi adımlarını planlamak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Ruhsal durum muayenesi yapmak</a:t>
            </a:r>
          </a:p>
        </p:txBody>
      </p:sp>
    </p:spTree>
    <p:extLst>
      <p:ext uri="{BB962C8B-B14F-4D97-AF65-F5344CB8AC3E}">
        <p14:creationId xmlns:p14="http://schemas.microsoft.com/office/powerpoint/2010/main" xmlns="" val="180682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848360"/>
          </a:xfrm>
        </p:spPr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tx1"/>
                </a:solidFill>
              </a:rPr>
              <a:t>Ruhsal Durum Muayenesi (RDM)</a:t>
            </a:r>
            <a:endParaRPr lang="en-US" sz="3600" b="1" cap="none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0" y="1481138"/>
            <a:ext cx="10972800" cy="4525962"/>
          </a:xfrm>
        </p:spPr>
        <p:txBody>
          <a:bodyPr/>
          <a:lstStyle/>
          <a:p>
            <a:r>
              <a:rPr lang="tr-TR" dirty="0" smtClean="0"/>
              <a:t>Foto Ekle</a:t>
            </a:r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11348"/>
            <a:ext cx="12191999" cy="574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1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835660"/>
          </a:xfrm>
        </p:spPr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tx1"/>
                </a:solidFill>
              </a:rPr>
              <a:t>Ruhsal Durum Muayenesi (RDM)</a:t>
            </a:r>
            <a:endParaRPr lang="en-US" sz="3600" cap="none" dirty="0">
              <a:solidFill>
                <a:schemeClr val="tx1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95388"/>
            <a:ext cx="12192000" cy="5662612"/>
          </a:xfrm>
        </p:spPr>
      </p:pic>
    </p:spTree>
    <p:extLst>
      <p:ext uri="{BB962C8B-B14F-4D97-AF65-F5344CB8AC3E}">
        <p14:creationId xmlns:p14="http://schemas.microsoft.com/office/powerpoint/2010/main" xmlns="" val="31924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Sonlandırma Görüşmesi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Danışandan alınan özel bilginin nasıl korunacağına, hangi durumlarda ve nasıl üçüncü bir şahısla paylaşılabileceğine ilişkin açıklamalara yapmak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Değerlendirme sonuçlarının yorumlarını paylaşmak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Terapi sürecini değerlendirmek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Gelecekte </a:t>
            </a:r>
            <a:r>
              <a:rPr lang="tr-TR" dirty="0" err="1" smtClean="0"/>
              <a:t>karşılaşılanabilecek</a:t>
            </a:r>
            <a:r>
              <a:rPr lang="tr-TR" dirty="0" smtClean="0"/>
              <a:t> sorunların nasıl ele alınabileceğini tartışmak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İzleme görüşmelerini planlamak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Tedavi yarıda bırakılıyor ise nedenini anlamak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17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Kriz Görüşmeleri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70021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Kriz durumlarında ya da intihar riski ile başvurularda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Görüşmeci sakin ve kabul edici bir tutum sergilemeli ve ilgili soruları sormalı, ve ardından mevcut problem üzerinde doğrudan çalışmaya başlamalı ya da gerekli yönlendirmeleri yapmalıdır.</a:t>
            </a:r>
          </a:p>
          <a:p>
            <a:r>
              <a:rPr lang="tr-TR" u="sng" dirty="0" smtClean="0">
                <a:solidFill>
                  <a:schemeClr val="accent1"/>
                </a:solidFill>
              </a:rPr>
              <a:t>İntihar riskini değerlendirme: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1. İntiharın 5 bileşeninin değerlendirilmesi</a:t>
            </a:r>
          </a:p>
          <a:p>
            <a:pPr marL="749808" lvl="1" indent="-457200">
              <a:buFont typeface="+mj-lt"/>
              <a:buAutoNum type="arabicPeriod"/>
            </a:pPr>
            <a:r>
              <a:rPr lang="tr-TR" sz="2200" dirty="0" smtClean="0">
                <a:solidFill>
                  <a:schemeClr val="tx1"/>
                </a:solidFill>
              </a:rPr>
              <a:t>Düşünce</a:t>
            </a:r>
          </a:p>
          <a:p>
            <a:pPr marL="749808" lvl="1" indent="-457200">
              <a:buFont typeface="+mj-lt"/>
              <a:buAutoNum type="arabicPeriod"/>
            </a:pPr>
            <a:r>
              <a:rPr lang="tr-TR" sz="2200" dirty="0" smtClean="0">
                <a:solidFill>
                  <a:schemeClr val="tx1"/>
                </a:solidFill>
              </a:rPr>
              <a:t>Niyet</a:t>
            </a:r>
          </a:p>
          <a:p>
            <a:pPr marL="749808" lvl="1" indent="-457200">
              <a:buFont typeface="+mj-lt"/>
              <a:buAutoNum type="arabicPeriod"/>
            </a:pPr>
            <a:r>
              <a:rPr lang="tr-TR" sz="2200" dirty="0" smtClean="0">
                <a:solidFill>
                  <a:schemeClr val="tx1"/>
                </a:solidFill>
              </a:rPr>
              <a:t>Plan</a:t>
            </a:r>
          </a:p>
          <a:p>
            <a:pPr marL="749808" lvl="1" indent="-457200">
              <a:buFont typeface="+mj-lt"/>
              <a:buAutoNum type="arabicPeriod"/>
            </a:pPr>
            <a:r>
              <a:rPr lang="tr-TR" sz="2200" dirty="0" smtClean="0">
                <a:solidFill>
                  <a:schemeClr val="tx1"/>
                </a:solidFill>
              </a:rPr>
              <a:t>İntihar araçlarına erişim</a:t>
            </a:r>
          </a:p>
          <a:p>
            <a:pPr marL="749808" lvl="1" indent="-457200">
              <a:buFont typeface="+mj-lt"/>
              <a:buAutoNum type="arabicPeriod"/>
            </a:pPr>
            <a:r>
              <a:rPr lang="tr-TR" sz="2200" dirty="0" smtClean="0">
                <a:solidFill>
                  <a:schemeClr val="tx1"/>
                </a:solidFill>
              </a:rPr>
              <a:t>Önceki intihar girişimlerinin hikayesi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2. İntihar risk faktörlerinin ve  koruyucun faktörlerin değerlendirilmesi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3. Şu an yaşananların değerlendirilmesi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4. Müdahale için hedeflerin belirlenmesi</a:t>
            </a:r>
          </a:p>
        </p:txBody>
      </p:sp>
    </p:spTree>
    <p:extLst>
      <p:ext uri="{BB962C8B-B14F-4D97-AF65-F5344CB8AC3E}">
        <p14:creationId xmlns:p14="http://schemas.microsoft.com/office/powerpoint/2010/main" xmlns="" val="27403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cap="none" dirty="0" smtClean="0">
                <a:solidFill>
                  <a:schemeClr val="accent1"/>
                </a:solidFill>
              </a:rPr>
              <a:t>İntihar Riskinin Değerlendirilmesi Görüşmesi– Yapılması Gerekenler</a:t>
            </a:r>
            <a:endParaRPr lang="en-US" sz="28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Dostça ilişki kurun.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Sakin, sabırlı, </a:t>
            </a:r>
            <a:r>
              <a:rPr lang="tr-TR" dirty="0" err="1" smtClean="0"/>
              <a:t>empatik</a:t>
            </a:r>
            <a:r>
              <a:rPr lang="tr-TR" dirty="0" smtClean="0"/>
              <a:t> bir yaklaşımda bulunun.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Kişiyi yargılamayın.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Destekleyici ifadelerle ve açık uçlu sorularla başlayın.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Önce genel sorularla başlayın, ilerledikçe hastayı yargılamadan </a:t>
            </a:r>
            <a:r>
              <a:rPr lang="tr-TR" dirty="0" err="1" smtClean="0"/>
              <a:t>ve&amp;duyarlı</a:t>
            </a:r>
            <a:r>
              <a:rPr lang="tr-TR" dirty="0" smtClean="0"/>
              <a:t> bir şekilde daha özel sorularla devam edin.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Durumu ciddiye alın ve risk derecesini değerlendirin.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Önceki girişimleri sorun.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İntihar dışındaki olasılıkları araştırın.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Diğer destekleri belirleyin. Mümkünse intihar araçlarını uzaklaştırın. Zaman satın alın, bir anlaşma yapın.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456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cap="none" dirty="0" smtClean="0">
                <a:solidFill>
                  <a:schemeClr val="accent1"/>
                </a:solidFill>
              </a:rPr>
              <a:t>İntihar Riskinin Değerlendirilmesi Görüşmesi– Yapılmaması Gerekenler</a:t>
            </a:r>
            <a:endParaRPr lang="en-US" sz="28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6798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X"/>
            </a:pPr>
            <a:r>
              <a:rPr lang="tr-TR" dirty="0" smtClean="0"/>
              <a:t>Kişisel duygularınızın ve reaksiyonlarınızın tedaviyi ve değerlendirmeyi etkilemesine izin vermek.</a:t>
            </a:r>
          </a:p>
          <a:p>
            <a:pPr>
              <a:buFontTx/>
              <a:buChar char="X"/>
            </a:pPr>
            <a:r>
              <a:rPr lang="tr-TR" dirty="0" smtClean="0"/>
              <a:t>Hastaya acele ettirmek ve yönlendirici sorular sormak.</a:t>
            </a:r>
          </a:p>
          <a:p>
            <a:pPr>
              <a:buFontTx/>
              <a:buChar char="X"/>
            </a:pPr>
            <a:r>
              <a:rPr lang="tr-TR" dirty="0" smtClean="0"/>
              <a:t>Hastayı sorgulamak veya hastanın yaptıklarını savunması için zorlamak.</a:t>
            </a:r>
          </a:p>
          <a:p>
            <a:pPr>
              <a:buFontTx/>
              <a:buChar char="X"/>
            </a:pPr>
            <a:r>
              <a:rPr lang="tr-TR" dirty="0" smtClean="0"/>
              <a:t>İntihar düşüncesi ve eyleminin ciddiyetini sarsmak/temelini çürütmek.</a:t>
            </a:r>
          </a:p>
          <a:p>
            <a:pPr>
              <a:buFontTx/>
              <a:buChar char="X"/>
            </a:pPr>
            <a:r>
              <a:rPr lang="tr-TR" dirty="0" smtClean="0"/>
              <a:t>Şok olmak, paniklemek.</a:t>
            </a:r>
          </a:p>
          <a:p>
            <a:pPr>
              <a:buFontTx/>
              <a:buChar char="X"/>
            </a:pPr>
            <a:r>
              <a:rPr lang="tr-TR" dirty="0" smtClean="0"/>
              <a:t>Her şeyin düzeleceğini söylemek.</a:t>
            </a:r>
          </a:p>
          <a:p>
            <a:pPr>
              <a:buFontTx/>
              <a:buChar char="X"/>
            </a:pPr>
            <a:r>
              <a:rPr lang="tr-TR" dirty="0" smtClean="0"/>
              <a:t>Kişiye istediğini yapma konusunda meydan okumak.</a:t>
            </a:r>
          </a:p>
          <a:p>
            <a:pPr>
              <a:buFontTx/>
              <a:buChar char="X"/>
            </a:pPr>
            <a:r>
              <a:rPr lang="tr-TR" dirty="0" smtClean="0"/>
              <a:t>Yanlış güven vermek. </a:t>
            </a:r>
          </a:p>
          <a:p>
            <a:pPr>
              <a:buFontTx/>
              <a:buChar char="X"/>
            </a:pPr>
            <a:r>
              <a:rPr lang="tr-TR" dirty="0" smtClean="0"/>
              <a:t>Gizliliğe zarar vermek. Kişiyi yalnız bırakmak.</a:t>
            </a:r>
          </a:p>
          <a:p>
            <a:pPr>
              <a:buFontTx/>
              <a:buChar char="X"/>
            </a:pPr>
            <a:r>
              <a:rPr lang="tr-TR" dirty="0" smtClean="0"/>
              <a:t>Hastanın sıkıntısını küçümsemek. Sorunun önemsiz gözükmesini sağlamak.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69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Görüşmenin Yapısı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tr-TR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>
                <a:solidFill>
                  <a:schemeClr val="accent1"/>
                </a:solidFill>
              </a:rPr>
              <a:t>Yönlendirilmemiş görüşmeler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>
                <a:solidFill>
                  <a:schemeClr val="accent1"/>
                </a:solidFill>
              </a:rPr>
              <a:t>Yarı yapılandırılmış görüşmeler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>
                <a:solidFill>
                  <a:schemeClr val="accent1"/>
                </a:solidFill>
              </a:rPr>
              <a:t>Yapılandırılmış görüşmeler</a:t>
            </a:r>
          </a:p>
          <a:p>
            <a:pPr marL="457200" indent="-457200">
              <a:buFont typeface="+mj-lt"/>
              <a:buAutoNum type="arabicPeriod"/>
            </a:pPr>
            <a:endParaRPr lang="tr-TR" dirty="0" smtClean="0">
              <a:solidFill>
                <a:schemeClr val="accent1"/>
              </a:solidFill>
            </a:endParaRPr>
          </a:p>
          <a:p>
            <a:r>
              <a:rPr lang="tr-TR" i="1" u="sng" dirty="0" smtClean="0">
                <a:solidFill>
                  <a:schemeClr val="accent1"/>
                </a:solidFill>
              </a:rPr>
              <a:t>Görüşmenin yapısını belirleyen faktörler:</a:t>
            </a:r>
            <a:endParaRPr lang="tr-TR" i="1" u="sng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Kurumsal yönelim ve kişisel tercihler</a:t>
            </a:r>
            <a:endParaRPr 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Görüşme koşulları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08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1. Yönlendirilmemiş Görüşmeler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Görüşmeci az miktarda doğrudan soru sorar, bunun yerine danışanın endişeleri hakkında konuşmasını kolaylaştıracak diğer yöntemleri kullanır.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Klinisyenler</a:t>
            </a:r>
            <a:r>
              <a:rPr lang="tr-TR" dirty="0" smtClean="0"/>
              <a:t> tarafında en yaygın kullanılan görüşme şeklidir.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426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2. Yarı-yapılandırılmış Görüşmeler</a:t>
            </a:r>
            <a:endParaRPr lang="en-US" sz="36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0" y="1481138"/>
            <a:ext cx="10972800" cy="4525962"/>
          </a:xfrm>
        </p:spPr>
        <p:txBody>
          <a:bodyPr>
            <a:normAutofit/>
          </a:bodyPr>
          <a:lstStyle/>
          <a:p>
            <a:r>
              <a:rPr lang="tr-TR" sz="2000" dirty="0" smtClean="0"/>
              <a:t>Organize edilmiş bir dizi konuyu araştırırken danışana soruları sormada, cevapları yorumlamakta ve bir sonraki adımda ele alınacak konulara karar vermede esnek davranır.</a:t>
            </a:r>
            <a:endParaRPr lang="en-US" sz="2000" dirty="0"/>
          </a:p>
        </p:txBody>
      </p:sp>
      <p:pic>
        <p:nvPicPr>
          <p:cNvPr id="5" name="4 Resim" descr="IMG-79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8686" y="2349500"/>
            <a:ext cx="12380686" cy="452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18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066800"/>
          </a:xfrm>
        </p:spPr>
        <p:txBody>
          <a:bodyPr>
            <a:normAutofit/>
          </a:bodyPr>
          <a:lstStyle/>
          <a:p>
            <a:r>
              <a:rPr lang="tr-TR" sz="40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Yapılandırılmış Görüşmeler</a:t>
            </a:r>
            <a:endParaRPr lang="en-US" sz="40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3486" y="1550310"/>
            <a:ext cx="10746600" cy="5307689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5000" dirty="0" smtClean="0"/>
              <a:t>Standart bir şekilde ifade edilmiş ve belirli bir sırada hazırlanmış sorular sorulmaktadır.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5000" dirty="0" smtClean="0"/>
              <a:t>Ek sorgulamaların nasıl yapılacağı kurallarla belirlenmiştir.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5000" dirty="0" smtClean="0"/>
              <a:t>Verilen cevaplara göre hangi sorudan devam edileceği önceden belirlenmiştir.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4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tr-TR" sz="8000" b="1" dirty="0" smtClean="0">
                <a:solidFill>
                  <a:schemeClr val="accent1"/>
                </a:solidFill>
              </a:rPr>
              <a:t>DSM-5 Bozuklukları için Yapılandırılmış Klinik</a:t>
            </a:r>
          </a:p>
          <a:p>
            <a:pPr>
              <a:buNone/>
            </a:pPr>
            <a:r>
              <a:rPr lang="tr-TR" sz="8000" b="1" dirty="0" smtClean="0">
                <a:solidFill>
                  <a:schemeClr val="accent1"/>
                </a:solidFill>
              </a:rPr>
              <a:t> Görüşme (</a:t>
            </a:r>
            <a:r>
              <a:rPr lang="tr-TR" sz="8000" b="1" dirty="0" err="1" smtClean="0">
                <a:solidFill>
                  <a:schemeClr val="accent1"/>
                </a:solidFill>
              </a:rPr>
              <a:t>Structured</a:t>
            </a:r>
            <a:r>
              <a:rPr lang="tr-TR" sz="8000" b="1" dirty="0" smtClean="0">
                <a:solidFill>
                  <a:schemeClr val="accent1"/>
                </a:solidFill>
              </a:rPr>
              <a:t> </a:t>
            </a:r>
            <a:r>
              <a:rPr lang="tr-TR" sz="8000" b="1" dirty="0" err="1" smtClean="0">
                <a:solidFill>
                  <a:schemeClr val="accent1"/>
                </a:solidFill>
              </a:rPr>
              <a:t>Interview</a:t>
            </a:r>
            <a:r>
              <a:rPr lang="tr-TR" sz="8000" b="1" dirty="0" smtClean="0">
                <a:solidFill>
                  <a:schemeClr val="accent1"/>
                </a:solidFill>
              </a:rPr>
              <a:t> </a:t>
            </a:r>
            <a:r>
              <a:rPr lang="tr-TR" sz="8000" b="1" dirty="0" err="1" smtClean="0">
                <a:solidFill>
                  <a:schemeClr val="accent1"/>
                </a:solidFill>
              </a:rPr>
              <a:t>for</a:t>
            </a:r>
            <a:r>
              <a:rPr lang="tr-TR" sz="8000" b="1" dirty="0" smtClean="0">
                <a:solidFill>
                  <a:schemeClr val="accent1"/>
                </a:solidFill>
              </a:rPr>
              <a:t> DSM-5 </a:t>
            </a:r>
            <a:r>
              <a:rPr lang="tr-TR" sz="8000" b="1" dirty="0" err="1" smtClean="0">
                <a:solidFill>
                  <a:schemeClr val="accent1"/>
                </a:solidFill>
              </a:rPr>
              <a:t>Disorders</a:t>
            </a:r>
            <a:r>
              <a:rPr lang="tr-TR" sz="8000" b="1" dirty="0" smtClean="0">
                <a:solidFill>
                  <a:schemeClr val="accent1"/>
                </a:solidFill>
              </a:rPr>
              <a:t>-</a:t>
            </a:r>
          </a:p>
          <a:p>
            <a:pPr>
              <a:buNone/>
            </a:pPr>
            <a:r>
              <a:rPr lang="tr-TR" sz="8000" b="1" dirty="0" smtClean="0">
                <a:solidFill>
                  <a:schemeClr val="accent1"/>
                </a:solidFill>
              </a:rPr>
              <a:t> SCID-5-CV)</a:t>
            </a:r>
          </a:p>
          <a:p>
            <a:pPr>
              <a:buFont typeface="Wingdings" pitchFamily="2" charset="2"/>
              <a:buChar char="ü"/>
            </a:pPr>
            <a:r>
              <a:rPr lang="tr-TR" sz="7200" dirty="0" smtClean="0"/>
              <a:t>DSM-5 tanılarını koymak için geliştirilmiş, yarı yapılandırılmış </a:t>
            </a:r>
          </a:p>
          <a:p>
            <a:pPr>
              <a:buNone/>
            </a:pPr>
            <a:r>
              <a:rPr lang="tr-TR" sz="7200" dirty="0" smtClean="0"/>
              <a:t>bir görüşme kılavuzudur. </a:t>
            </a:r>
          </a:p>
          <a:p>
            <a:pPr>
              <a:buFont typeface="Wingdings" pitchFamily="2" charset="2"/>
              <a:buChar char="ü"/>
            </a:pPr>
            <a:r>
              <a:rPr lang="tr-TR" sz="7200" dirty="0" smtClean="0"/>
              <a:t>Bu kılavuz, DSM-5 sınıflandırmasını ve tanı ölçütlerini bilen</a:t>
            </a:r>
          </a:p>
          <a:p>
            <a:pPr>
              <a:buNone/>
            </a:pPr>
            <a:r>
              <a:rPr lang="tr-TR" sz="7200" dirty="0" smtClean="0"/>
              <a:t> </a:t>
            </a:r>
            <a:r>
              <a:rPr lang="tr-TR" sz="7200" dirty="0" err="1" smtClean="0"/>
              <a:t>klinisyenler</a:t>
            </a:r>
            <a:r>
              <a:rPr lang="tr-TR" sz="7200" dirty="0" smtClean="0"/>
              <a:t> ya da eğitilmiş ruh sağlığı uzmanları tarafından</a:t>
            </a:r>
          </a:p>
          <a:p>
            <a:pPr>
              <a:buNone/>
            </a:pPr>
            <a:r>
              <a:rPr lang="tr-TR" sz="7200" dirty="0" smtClean="0"/>
              <a:t> uygulanabilmektedir. </a:t>
            </a:r>
          </a:p>
          <a:p>
            <a:pPr>
              <a:buFont typeface="Wingdings" pitchFamily="2" charset="2"/>
              <a:buChar char="ü"/>
            </a:pPr>
            <a:r>
              <a:rPr lang="tr-TR" sz="7200" dirty="0" err="1" smtClean="0"/>
              <a:t>SCID’in</a:t>
            </a:r>
            <a:r>
              <a:rPr lang="tr-TR" sz="7200" dirty="0" smtClean="0"/>
              <a:t> sıklıkla uygulanmasıyla, DSM-5 tanı ölçütleri</a:t>
            </a:r>
          </a:p>
          <a:p>
            <a:pPr>
              <a:buNone/>
            </a:pPr>
            <a:r>
              <a:rPr lang="tr-TR" sz="7200" dirty="0" smtClean="0"/>
              <a:t> daha iyi kavranabileceği gibi, soru sorma konusunda da büyük</a:t>
            </a:r>
          </a:p>
          <a:p>
            <a:pPr>
              <a:buNone/>
            </a:pPr>
            <a:r>
              <a:rPr lang="tr-TR" sz="7200" dirty="0" smtClean="0"/>
              <a:t> bir birikim elde edilmiş olur.</a:t>
            </a:r>
            <a:endParaRPr lang="tr-TR" sz="7200" dirty="0">
              <a:solidFill>
                <a:srgbClr val="FF0000"/>
              </a:solidFill>
            </a:endParaRPr>
          </a:p>
          <a:p>
            <a:pPr lvl="1"/>
            <a:r>
              <a:rPr lang="tr-TR" sz="7200" dirty="0" smtClean="0">
                <a:solidFill>
                  <a:schemeClr val="tx1"/>
                </a:solidFill>
              </a:rPr>
              <a:t>Dahil edilme kriterlerini temsil eden soruları sormak</a:t>
            </a:r>
          </a:p>
          <a:p>
            <a:pPr lvl="1">
              <a:buNone/>
            </a:pPr>
            <a:r>
              <a:rPr lang="tr-TR" sz="7200" dirty="0" smtClean="0">
                <a:solidFill>
                  <a:schemeClr val="tx1"/>
                </a:solidFill>
              </a:rPr>
              <a:t>   zorundadır.</a:t>
            </a:r>
          </a:p>
          <a:p>
            <a:pPr lvl="1"/>
            <a:r>
              <a:rPr lang="tr-TR" sz="6400" dirty="0" smtClean="0">
                <a:solidFill>
                  <a:schemeClr val="tx1"/>
                </a:solidFill>
              </a:rPr>
              <a:t>Psikiyatrik </a:t>
            </a:r>
            <a:r>
              <a:rPr lang="tr-TR" sz="6400" dirty="0" smtClean="0">
                <a:solidFill>
                  <a:schemeClr val="tx1"/>
                </a:solidFill>
              </a:rPr>
              <a:t>tanıya ulaşmak hedeflenir.</a:t>
            </a:r>
          </a:p>
          <a:p>
            <a:endParaRPr lang="tr-TR" sz="2500" dirty="0">
              <a:solidFill>
                <a:schemeClr val="tx1"/>
              </a:solidFill>
            </a:endParaRPr>
          </a:p>
          <a:p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5" name="4 Resim" descr="SCID-5-C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643" y="2870200"/>
            <a:ext cx="3410857" cy="3701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86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3. Yapılandırılmış Görüşmeler</a:t>
            </a:r>
            <a:endParaRPr lang="tr-TR" cap="none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accent1"/>
                </a:solidFill>
              </a:rPr>
              <a:t>DSM-5 Kişilik Bozuklukları için Yapılandırılmış</a:t>
            </a:r>
          </a:p>
          <a:p>
            <a:pPr>
              <a:buNone/>
            </a:pPr>
            <a:r>
              <a:rPr lang="tr-TR" dirty="0" smtClean="0">
                <a:solidFill>
                  <a:schemeClr val="accent1"/>
                </a:solidFill>
              </a:rPr>
              <a:t> Klinik Görüşme (SCID-5­PD)</a:t>
            </a:r>
          </a:p>
          <a:p>
            <a:pPr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DSM-5’e göre bir kişilik bozukluğu olup </a:t>
            </a:r>
          </a:p>
          <a:p>
            <a:pPr>
              <a:buNone/>
            </a:pPr>
            <a:r>
              <a:rPr lang="tr-TR" dirty="0" smtClean="0"/>
              <a:t>olmadığının belirlenmesi </a:t>
            </a:r>
            <a:r>
              <a:rPr lang="tr-TR" dirty="0" smtClean="0"/>
              <a:t>olanağı</a:t>
            </a:r>
          </a:p>
          <a:p>
            <a:pPr>
              <a:buNone/>
            </a:pPr>
            <a:r>
              <a:rPr lang="tr-TR" dirty="0" smtClean="0"/>
              <a:t>sağlamaktadır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3 Resim" descr="SCID-5-P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371" y="2273300"/>
            <a:ext cx="3381829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3. Yapılandırılmış Görüşmeler</a:t>
            </a:r>
            <a:endParaRPr lang="tr-TR" cap="none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accent1"/>
                </a:solidFill>
              </a:rPr>
              <a:t>DSM-5 Kişilik Sormacası Taraması için </a:t>
            </a:r>
          </a:p>
          <a:p>
            <a:pPr>
              <a:buNone/>
            </a:pPr>
            <a:r>
              <a:rPr lang="tr-TR" dirty="0" smtClean="0">
                <a:solidFill>
                  <a:schemeClr val="accent1"/>
                </a:solidFill>
              </a:rPr>
              <a:t>Yapılandırılmış Klinik Görüşme (SCID-SPQ)</a:t>
            </a:r>
          </a:p>
          <a:p>
            <a:pPr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tr-TR" sz="2200" dirty="0" smtClean="0"/>
              <a:t>DSM-5 Kişilik Bozuklukları için Yapılandırılmış </a:t>
            </a:r>
          </a:p>
          <a:p>
            <a:pPr>
              <a:buNone/>
            </a:pPr>
            <a:r>
              <a:rPr lang="tr-TR" sz="2200" dirty="0" smtClean="0"/>
              <a:t>Klinik Görüşme (SCID-5-PD) için bir tarama </a:t>
            </a:r>
          </a:p>
          <a:p>
            <a:pPr>
              <a:buNone/>
            </a:pPr>
            <a:r>
              <a:rPr lang="tr-TR" sz="2200" dirty="0" smtClean="0"/>
              <a:t>aracı olarak kullanılmak üzere tasarlanmıştır. </a:t>
            </a:r>
          </a:p>
          <a:p>
            <a:pPr>
              <a:buFont typeface="Wingdings" pitchFamily="2" charset="2"/>
              <a:buChar char="ü"/>
            </a:pPr>
            <a:r>
              <a:rPr lang="tr-TR" sz="2200" dirty="0" smtClean="0"/>
              <a:t>SCID-5-PD, klinik görüşmesinin zamanını </a:t>
            </a:r>
          </a:p>
          <a:p>
            <a:pPr>
              <a:buNone/>
            </a:pPr>
            <a:r>
              <a:rPr lang="tr-TR" sz="2200" dirty="0" smtClean="0"/>
              <a:t>azaltmak üzere, kişinin 20 dakikasını alan, </a:t>
            </a:r>
          </a:p>
          <a:p>
            <a:pPr>
              <a:buNone/>
            </a:pPr>
            <a:r>
              <a:rPr lang="tr-TR" sz="2200" dirty="0" smtClean="0"/>
              <a:t>bir kendini bildirim tarama gerecidir. </a:t>
            </a:r>
          </a:p>
          <a:p>
            <a:pPr>
              <a:buFont typeface="Wingdings" pitchFamily="2" charset="2"/>
              <a:buChar char="ü"/>
            </a:pPr>
            <a:r>
              <a:rPr lang="tr-TR" sz="2200" dirty="0" smtClean="0"/>
              <a:t>İlköğretimi bitirmiş herkesin yanıtlayabileceği </a:t>
            </a:r>
          </a:p>
          <a:p>
            <a:pPr>
              <a:buNone/>
            </a:pPr>
            <a:r>
              <a:rPr lang="tr-TR" sz="2200" dirty="0" smtClean="0"/>
              <a:t>106 soru, doğrudan SCID-5-PD sorularına </a:t>
            </a:r>
          </a:p>
          <a:p>
            <a:pPr>
              <a:buNone/>
            </a:pPr>
            <a:r>
              <a:rPr lang="tr-TR" sz="2200" dirty="0" smtClean="0"/>
              <a:t>karşılık gelmektedir.</a:t>
            </a:r>
            <a:endParaRPr lang="tr-TR" sz="2200" dirty="0"/>
          </a:p>
        </p:txBody>
      </p:sp>
      <p:pic>
        <p:nvPicPr>
          <p:cNvPr id="4" name="3 Resim" descr="SCID-5-SPQ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213" y="2275115"/>
            <a:ext cx="3272973" cy="43978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cap="none" dirty="0" smtClean="0">
                <a:solidFill>
                  <a:schemeClr val="accent1"/>
                </a:solidFill>
              </a:rPr>
              <a:t>Yapılandırılmış Görüşmelerim Avantajları Ve Dezavantajları</a:t>
            </a:r>
            <a:endParaRPr lang="en-US" sz="3200" b="1" cap="none" dirty="0">
              <a:solidFill>
                <a:schemeClr val="accent1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1"/>
          </p:nvPr>
        </p:nvSpPr>
        <p:spPr>
          <a:xfrm>
            <a:off x="609600" y="1875224"/>
            <a:ext cx="5384800" cy="452596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/>
              <a:t>Değerlendirme hatası yapma olasılıkları düşüktür.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Danışan </a:t>
            </a:r>
            <a:r>
              <a:rPr lang="tr-TR" dirty="0" err="1" smtClean="0"/>
              <a:t>varyansı</a:t>
            </a:r>
            <a:r>
              <a:rPr lang="tr-TR" dirty="0" smtClean="0"/>
              <a:t>, bilgi </a:t>
            </a:r>
            <a:r>
              <a:rPr lang="tr-TR" dirty="0" err="1" smtClean="0"/>
              <a:t>varyansı</a:t>
            </a:r>
            <a:r>
              <a:rPr lang="tr-TR" dirty="0" smtClean="0"/>
              <a:t>, ve  ölçüt </a:t>
            </a:r>
            <a:r>
              <a:rPr lang="tr-TR" dirty="0" err="1" smtClean="0"/>
              <a:t>varyansını</a:t>
            </a:r>
            <a:r>
              <a:rPr lang="tr-TR" dirty="0" smtClean="0"/>
              <a:t> düşürmektedir.</a:t>
            </a:r>
          </a:p>
          <a:p>
            <a:pPr lvl="1"/>
            <a:r>
              <a:rPr lang="tr-TR" dirty="0" smtClean="0">
                <a:solidFill>
                  <a:schemeClr val="accent1"/>
                </a:solidFill>
              </a:rPr>
              <a:t>Danışan </a:t>
            </a:r>
            <a:r>
              <a:rPr lang="tr-TR" dirty="0" err="1" smtClean="0">
                <a:solidFill>
                  <a:schemeClr val="accent1"/>
                </a:solidFill>
              </a:rPr>
              <a:t>varyansı</a:t>
            </a:r>
            <a:r>
              <a:rPr lang="tr-TR" dirty="0" smtClean="0">
                <a:solidFill>
                  <a:schemeClr val="accent1"/>
                </a:solidFill>
              </a:rPr>
              <a:t>: </a:t>
            </a:r>
            <a:r>
              <a:rPr lang="tr-TR" dirty="0" smtClean="0"/>
              <a:t>Farklılıklara neden olan aynı danışan içindeki değişimler</a:t>
            </a:r>
          </a:p>
          <a:p>
            <a:pPr lvl="1"/>
            <a:r>
              <a:rPr lang="tr-TR" dirty="0" smtClean="0">
                <a:solidFill>
                  <a:schemeClr val="accent1"/>
                </a:solidFill>
              </a:rPr>
              <a:t>Bilgi </a:t>
            </a:r>
            <a:r>
              <a:rPr lang="tr-TR" dirty="0" err="1" smtClean="0">
                <a:solidFill>
                  <a:schemeClr val="accent1"/>
                </a:solidFill>
              </a:rPr>
              <a:t>varyansı</a:t>
            </a:r>
            <a:r>
              <a:rPr lang="tr-TR" dirty="0" smtClean="0">
                <a:solidFill>
                  <a:schemeClr val="accent1"/>
                </a:solidFill>
              </a:rPr>
              <a:t>: </a:t>
            </a:r>
            <a:r>
              <a:rPr lang="tr-TR" dirty="0" err="1" smtClean="0"/>
              <a:t>Klinisyenler</a:t>
            </a:r>
            <a:r>
              <a:rPr lang="tr-TR" dirty="0" smtClean="0"/>
              <a:t> arasında hangi soruların sorulduğuna ve elde edilen bilgilerin nasıl organize edildiğine ilişkin farklılıklar</a:t>
            </a:r>
          </a:p>
          <a:p>
            <a:pPr lvl="1"/>
            <a:r>
              <a:rPr lang="tr-TR" dirty="0" smtClean="0">
                <a:solidFill>
                  <a:schemeClr val="accent1"/>
                </a:solidFill>
              </a:rPr>
              <a:t>Ölçüt </a:t>
            </a:r>
            <a:r>
              <a:rPr lang="tr-TR" dirty="0" err="1" smtClean="0">
                <a:solidFill>
                  <a:schemeClr val="accent1"/>
                </a:solidFill>
              </a:rPr>
              <a:t>varyansı</a:t>
            </a:r>
            <a:r>
              <a:rPr lang="tr-TR" dirty="0" smtClean="0">
                <a:solidFill>
                  <a:schemeClr val="accent1"/>
                </a:solidFill>
              </a:rPr>
              <a:t>: </a:t>
            </a:r>
            <a:r>
              <a:rPr lang="tr-TR" dirty="0" err="1" smtClean="0"/>
              <a:t>Klinisyenler</a:t>
            </a:r>
            <a:r>
              <a:rPr lang="tr-TR" dirty="0" smtClean="0"/>
              <a:t> arasında neyin anlamlı olduğu ve tanı kriterlerinin ne zaman karşılandığına ilişkin uygulanan standartlardaki farklılaşma</a:t>
            </a:r>
            <a:endParaRPr lang="en-US" dirty="0"/>
          </a:p>
        </p:txBody>
      </p:sp>
      <p:sp>
        <p:nvSpPr>
          <p:cNvPr id="8" name="İçerik Yer Tutucusu 7"/>
          <p:cNvSpPr>
            <a:spLocks noGrp="1"/>
          </p:cNvSpPr>
          <p:nvPr>
            <p:ph sz="half" idx="2"/>
          </p:nvPr>
        </p:nvSpPr>
        <p:spPr>
          <a:xfrm>
            <a:off x="6239803" y="1903359"/>
            <a:ext cx="4567897" cy="452596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/>
              <a:t>Danışanın cevaplarını sınırlandırmaktadır.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Önemli bilgiler gözden kaçırılabilir.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Görüşmeci sürece yabancılaşabilir.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Danışanın bellek ve zihinsel becerilerine ve dürüstlüğüne bağlı olarak geçerliliği ve anlamı tehlike altında olabilir.</a:t>
            </a:r>
          </a:p>
          <a:p>
            <a:pPr marL="457200" indent="-457200">
              <a:buFont typeface="+mj-lt"/>
              <a:buAutoNum type="arabicPeriod"/>
            </a:pPr>
            <a:endParaRPr lang="tr-TR" dirty="0" smtClean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4294967295"/>
          </p:nvPr>
        </p:nvSpPr>
        <p:spPr>
          <a:xfrm>
            <a:off x="0" y="1416050"/>
            <a:ext cx="5386388" cy="762000"/>
          </a:xfrm>
        </p:spPr>
        <p:txBody>
          <a:bodyPr/>
          <a:lstStyle/>
          <a:p>
            <a:pPr algn="ctr"/>
            <a:r>
              <a:rPr lang="tr-TR" b="1" dirty="0" smtClean="0"/>
              <a:t>Avantajlar</a:t>
            </a:r>
            <a:endParaRPr lang="en-US" b="1" dirty="0"/>
          </a:p>
        </p:txBody>
      </p:sp>
      <p:sp>
        <p:nvSpPr>
          <p:cNvPr id="7" name="Metin Yer Tutucusu 6"/>
          <p:cNvSpPr>
            <a:spLocks noGrp="1"/>
          </p:cNvSpPr>
          <p:nvPr>
            <p:ph type="body" sz="half" idx="4294967295"/>
          </p:nvPr>
        </p:nvSpPr>
        <p:spPr>
          <a:xfrm>
            <a:off x="6103938" y="1389063"/>
            <a:ext cx="5389562" cy="762000"/>
          </a:xfrm>
        </p:spPr>
        <p:txBody>
          <a:bodyPr/>
          <a:lstStyle/>
          <a:p>
            <a:pPr algn="ctr"/>
            <a:r>
              <a:rPr lang="tr-TR" b="1" dirty="0" smtClean="0"/>
              <a:t>Dezavantajlar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6784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Görüşmelerde Ortak Konular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Danışanla güvene dayalı bir ilişki kurma ve devam ettirme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Görüşmenin hedeflerini konuşma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İyi bir dinleme becerisi sergileme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Sözel ve sözel olmayan davranışların yorumlanması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Kültürel farklılıklara hassasiyet gösterme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1769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72160"/>
          </a:xfrm>
        </p:spPr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Görüşmenin Evreleri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045699" y="1396923"/>
            <a:ext cx="10972800" cy="4525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2400" u="sng" dirty="0" smtClean="0">
                <a:solidFill>
                  <a:schemeClr val="accent1"/>
                </a:solidFill>
              </a:rPr>
              <a:t>Aşama: Görüşmeye başlama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Görüşme ortamı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Açılış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Görüşmenin çerçevesinin belirlenmesi ve geçiş</a:t>
            </a:r>
          </a:p>
          <a:p>
            <a:pPr marL="932688" lvl="2" indent="-457200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schemeClr val="tx1"/>
                </a:solidFill>
              </a:rPr>
              <a:t>Görüşme </a:t>
            </a:r>
            <a:r>
              <a:rPr lang="tr-TR" sz="2000" dirty="0" err="1">
                <a:solidFill>
                  <a:schemeClr val="tx1"/>
                </a:solidFill>
              </a:rPr>
              <a:t>klinisyenin</a:t>
            </a:r>
            <a:r>
              <a:rPr lang="tr-TR" sz="2000" dirty="0">
                <a:solidFill>
                  <a:schemeClr val="tx1"/>
                </a:solidFill>
              </a:rPr>
              <a:t> danışanla görüşmesinden önce başlar</a:t>
            </a:r>
            <a:r>
              <a:rPr lang="tr-TR" sz="2000" dirty="0" smtClean="0">
                <a:solidFill>
                  <a:schemeClr val="tx1"/>
                </a:solidFill>
              </a:rPr>
              <a:t>.</a:t>
            </a:r>
            <a:endParaRPr lang="tr-TR" sz="2000" dirty="0" smtClean="0"/>
          </a:p>
          <a:p>
            <a:pPr marL="932688" lvl="2" indent="-457200">
              <a:buFont typeface="Wingdings" panose="05000000000000000000" pitchFamily="2" charset="2"/>
              <a:buChar char="Ø"/>
            </a:pPr>
            <a:r>
              <a:rPr lang="tr-TR" sz="2000" dirty="0" smtClean="0"/>
              <a:t>Danışanla güvene dayalı bir ilişki kurma ana amaçtır.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u="sng" dirty="0" smtClean="0">
                <a:solidFill>
                  <a:schemeClr val="accent1"/>
                </a:solidFill>
              </a:rPr>
              <a:t>Aşama: Görüşmenin ortası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Yönlendirici olan ve olmayan tekniklerin kullanımı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Görüşme tekniklerini birleştirmek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tr-TR" sz="2000" dirty="0" smtClean="0"/>
              <a:t>Güvene dayalı ilişkiyi devam ettirmek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endParaRPr lang="tr-TR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tr-TR" sz="2400" u="sng" dirty="0" smtClean="0">
                <a:solidFill>
                  <a:schemeClr val="accent1"/>
                </a:solidFill>
              </a:rPr>
              <a:t>Aşama: Görüşmeyi sonlandırma</a:t>
            </a:r>
          </a:p>
          <a:p>
            <a:pPr marL="29260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2837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1. Aşama: Görüşmeye Başlama</a:t>
            </a:r>
            <a:endParaRPr lang="en-US" sz="36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5012267"/>
          </a:xfrm>
        </p:spPr>
        <p:txBody>
          <a:bodyPr>
            <a:normAutofit/>
          </a:bodyPr>
          <a:lstStyle/>
          <a:p>
            <a:r>
              <a:rPr lang="tr-TR" sz="2400" u="sng" dirty="0" smtClean="0">
                <a:solidFill>
                  <a:schemeClr val="accent1"/>
                </a:solidFill>
              </a:rPr>
              <a:t>I. Görüşme Ortamı: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Danışanla </a:t>
            </a:r>
            <a:r>
              <a:rPr lang="tr-TR" sz="2400" dirty="0">
                <a:solidFill>
                  <a:schemeClr val="tx1"/>
                </a:solidFill>
              </a:rPr>
              <a:t>g</a:t>
            </a:r>
            <a:r>
              <a:rPr lang="tr-TR" sz="2400" dirty="0" smtClean="0">
                <a:solidFill>
                  <a:schemeClr val="tx1"/>
                </a:solidFill>
              </a:rPr>
              <a:t>üvene dayalı ilişki kurulması için önemlidir. </a:t>
            </a:r>
            <a:endParaRPr lang="tr-TR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Oturma konumları bir hiyerarşi belirtmeyecek şekilde ayarlanmalı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Görüşmeyi bölebilecek unsurların engellenmeli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Şahsi eşyalar ya da psikoloğun kendi görüşleri hakkında bilgi veren dekoratif eşyalar  bulundurulmamalı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Danışanın kendini ifade etmesine öncelik verilmeli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Danışan görüşmeyle ilgili her türlü konu hakkında özgürce ve dürüstçe konuşmaya cesaretlendirilmeli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576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1. Aşama: Görüşmeye Başlama</a:t>
            </a:r>
            <a:endParaRPr lang="en-US" sz="36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u="sng" dirty="0" smtClean="0">
                <a:solidFill>
                  <a:schemeClr val="accent1"/>
                </a:solidFill>
              </a:rPr>
              <a:t>II. Açılış: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Bu </a:t>
            </a:r>
            <a:r>
              <a:rPr lang="tr-TR" sz="2400" dirty="0"/>
              <a:t>aşamada danışanla kurulan ilişki devam eden süreç için önem arz eder</a:t>
            </a:r>
            <a:r>
              <a:rPr lang="tr-TR" sz="24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Danışanla ilk karşılaşma nezaket ve sağduyu içermeli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err="1" smtClean="0"/>
              <a:t>Klinisyen</a:t>
            </a:r>
            <a:r>
              <a:rPr lang="tr-TR" sz="2400" dirty="0" smtClean="0"/>
              <a:t> kendini tanıtmalı, danışana kendini tanıtması için fırsat vermeli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Danışanın görüşmeye geçişini kolaylaştıracak kısa sohbetler edilebilir.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Canan yakın ve sıcak ilişki tarzı çok uzun sürmemeli</a:t>
            </a:r>
            <a:endParaRPr lang="tr-T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İlk birkaç dakika içinde asıl mesele konuşmaya başlanmalı</a:t>
            </a:r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8769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1. Aşama: Görüşmeye Başlama</a:t>
            </a:r>
            <a:endParaRPr lang="en-US" sz="36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u="sng" dirty="0" smtClean="0">
                <a:solidFill>
                  <a:schemeClr val="accent1"/>
                </a:solidFill>
              </a:rPr>
              <a:t>III. Görüşmenin Çerçevesinin Belirlenmesi ve Geçiş: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b="1" dirty="0" smtClean="0">
                <a:solidFill>
                  <a:schemeClr val="accent1"/>
                </a:solidFill>
              </a:rPr>
              <a:t>Çerçeve, </a:t>
            </a:r>
            <a:r>
              <a:rPr lang="tr-TR" dirty="0" smtClean="0">
                <a:solidFill>
                  <a:schemeClr val="tx1"/>
                </a:solidFill>
              </a:rPr>
              <a:t>bir görüşmenin çevreleyen normları ve beklentilerin belirtilmesidir. Danışanla </a:t>
            </a:r>
            <a:r>
              <a:rPr lang="tr-TR" dirty="0">
                <a:solidFill>
                  <a:schemeClr val="tx1"/>
                </a:solidFill>
              </a:rPr>
              <a:t>karşılıklı sözlü bir anlaşma yapılır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400" dirty="0" smtClean="0">
              <a:solidFill>
                <a:schemeClr val="tx1"/>
              </a:solidFill>
            </a:endParaRP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Görüşmenin ne kadar süreceği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Görüşmenin yapısı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Görüşmenin hedefi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Görüşmede nelerin ele alınacağı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Danışanın ve terapistin görüşmedeki rolü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Gizlilik hakkında güvence sağlanması</a:t>
            </a:r>
          </a:p>
          <a:p>
            <a:endParaRPr lang="en-US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145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1. Aşama: Görüşmeye Başlama</a:t>
            </a:r>
            <a:endParaRPr lang="en-US" sz="36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Yönlendirici olmayan açık uçlu bir soru ile görüşmeye </a:t>
            </a:r>
            <a:r>
              <a:rPr lang="tr-TR" sz="2400" b="1" dirty="0" smtClean="0">
                <a:solidFill>
                  <a:schemeClr val="accent1"/>
                </a:solidFill>
              </a:rPr>
              <a:t>geçiş</a:t>
            </a:r>
            <a:r>
              <a:rPr lang="tr-TR" sz="2400" dirty="0" smtClean="0"/>
              <a:t> yapılır.</a:t>
            </a:r>
          </a:p>
          <a:p>
            <a:pPr lvl="1"/>
            <a:r>
              <a:rPr lang="tr-TR" sz="2200" dirty="0" smtClean="0"/>
              <a:t>«Sizi bugün buraya ne getirdi?»</a:t>
            </a:r>
          </a:p>
          <a:p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Danışana kendi istediği gibi başlama olanağı sağlanmalı</a:t>
            </a:r>
          </a:p>
          <a:p>
            <a:pPr lvl="1"/>
            <a:r>
              <a:rPr lang="tr-TR" sz="2000" dirty="0" smtClean="0"/>
              <a:t>Danışanın zorlanma hissetmeden konuşabilmesini</a:t>
            </a:r>
          </a:p>
          <a:p>
            <a:pPr lvl="1"/>
            <a:r>
              <a:rPr lang="tr-TR" sz="2000" dirty="0" err="1" smtClean="0"/>
              <a:t>Klinisyenin</a:t>
            </a:r>
            <a:r>
              <a:rPr lang="tr-TR" sz="2000" dirty="0" smtClean="0"/>
              <a:t> onu dinlemeye hazır olduğunu belirtmesini sağlar.</a:t>
            </a:r>
          </a:p>
          <a:p>
            <a:pPr lvl="1"/>
            <a:endParaRPr lang="tr-TR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Bu aşamadan </a:t>
            </a:r>
            <a:r>
              <a:rPr lang="tr-TR" sz="2400" dirty="0" err="1" smtClean="0"/>
              <a:t>klinisyenin</a:t>
            </a:r>
            <a:r>
              <a:rPr lang="tr-TR" sz="2400" dirty="0" smtClean="0"/>
              <a:t> tavrı önemlidir. </a:t>
            </a:r>
          </a:p>
          <a:p>
            <a:pPr lvl="1"/>
            <a:r>
              <a:rPr lang="tr-TR" sz="2000" dirty="0" smtClean="0"/>
              <a:t>Danışan önemsiz denebilecek bir konudan başlayıp, nabız yoklayabilir. 	</a:t>
            </a:r>
          </a:p>
          <a:p>
            <a:pPr lvl="1"/>
            <a:r>
              <a:rPr lang="tr-TR" sz="2000" dirty="0" smtClean="0"/>
              <a:t>Gerçek neden danışan ve </a:t>
            </a:r>
            <a:r>
              <a:rPr lang="tr-TR" sz="2000" dirty="0" err="1" smtClean="0"/>
              <a:t>klinisyen</a:t>
            </a:r>
            <a:r>
              <a:rPr lang="tr-TR" sz="2000" dirty="0" smtClean="0"/>
              <a:t> arasındaki ilişkinin niteliğine bağlı daha sonra ortaya çıkabilir.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804361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2. Aşama: Görüşmenin Ortası</a:t>
            </a:r>
            <a:endParaRPr lang="en-US" sz="36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642152"/>
          </a:xfrm>
        </p:spPr>
        <p:txBody>
          <a:bodyPr>
            <a:normAutofit fontScale="85000" lnSpcReduction="20000"/>
          </a:bodyPr>
          <a:lstStyle/>
          <a:p>
            <a:r>
              <a:rPr lang="tr-TR" u="sng" dirty="0" smtClean="0">
                <a:solidFill>
                  <a:schemeClr val="accent1"/>
                </a:solidFill>
              </a:rPr>
              <a:t>I. Yönlendirici Olmayan Teknikler: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i="1" dirty="0" smtClean="0"/>
              <a:t>Açık uçlu sorular</a:t>
            </a:r>
          </a:p>
          <a:p>
            <a:pPr lvl="1"/>
            <a:r>
              <a:rPr lang="tr-TR" dirty="0" smtClean="0"/>
              <a:t>Danışan üzerinde az etki uygulayarak, onu daha fazla konuşmaya teşvik etmek için kullanılır.</a:t>
            </a:r>
          </a:p>
          <a:p>
            <a:pPr marL="201168" lvl="1" indent="0">
              <a:buNone/>
            </a:pPr>
            <a:r>
              <a:rPr lang="tr-TR" dirty="0" smtClean="0"/>
              <a:t>«Ne anlatmak istediğinizi biraz daha açabilir misiniz?»</a:t>
            </a:r>
          </a:p>
          <a:p>
            <a:pPr marL="201168" lvl="1" indent="0">
              <a:buNone/>
            </a:pPr>
            <a:r>
              <a:rPr lang="tr-TR" dirty="0" smtClean="0"/>
              <a:t>«Bu durumda ne hissettiniz?»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i="1" dirty="0" smtClean="0"/>
              <a:t>Danışanın söylediklerini başka sözcüklerle anlatma- Yansıtma (Carl </a:t>
            </a:r>
            <a:r>
              <a:rPr lang="tr-TR" i="1" dirty="0" err="1" smtClean="0"/>
              <a:t>Rogers</a:t>
            </a:r>
            <a:r>
              <a:rPr lang="tr-TR" i="1" dirty="0" smtClean="0"/>
              <a:t>)</a:t>
            </a:r>
          </a:p>
          <a:p>
            <a:pPr lvl="1"/>
            <a:r>
              <a:rPr lang="tr-TR" dirty="0" smtClean="0"/>
              <a:t>Danışanın söylediklerini yakından takip ettiğini göstermek</a:t>
            </a:r>
          </a:p>
          <a:p>
            <a:pPr lvl="1"/>
            <a:r>
              <a:rPr lang="tr-TR" dirty="0" smtClean="0"/>
              <a:t>Eğer yanlış anlaşılma varsa danışana bunu düzeltme şansı vermek</a:t>
            </a:r>
          </a:p>
          <a:p>
            <a:pPr lvl="1"/>
            <a:r>
              <a:rPr lang="tr-TR" dirty="0" err="1" smtClean="0"/>
              <a:t>Klinisyenin</a:t>
            </a:r>
            <a:r>
              <a:rPr lang="tr-TR" dirty="0" smtClean="0"/>
              <a:t> kafasının karıştığı noktalarda</a:t>
            </a:r>
          </a:p>
          <a:p>
            <a:pPr lvl="1"/>
            <a:r>
              <a:rPr lang="tr-TR" dirty="0" smtClean="0"/>
              <a:t>Sadece içerik tekrarlanmamalı aynı zamanda duygular da vurgulanmalıdır.</a:t>
            </a:r>
          </a:p>
          <a:p>
            <a:pPr lvl="1"/>
            <a:r>
              <a:rPr lang="tr-TR" dirty="0" smtClean="0"/>
              <a:t>Daha fazla detay vererek konuşmaya teşvik eder.</a:t>
            </a:r>
          </a:p>
          <a:p>
            <a:pPr lvl="1"/>
            <a:r>
              <a:rPr lang="tr-TR" dirty="0" smtClean="0"/>
              <a:t>Sorulardan daha çok kullanılır.</a:t>
            </a:r>
          </a:p>
          <a:p>
            <a:pPr lvl="1"/>
            <a:r>
              <a:rPr lang="tr-TR" dirty="0" smtClean="0"/>
              <a:t>Danışanı pasif durmaktansa süreçte daha aktif olmasını sağlar</a:t>
            </a:r>
          </a:p>
        </p:txBody>
      </p:sp>
    </p:spTree>
    <p:extLst>
      <p:ext uri="{BB962C8B-B14F-4D97-AF65-F5344CB8AC3E}">
        <p14:creationId xmlns:p14="http://schemas.microsoft.com/office/powerpoint/2010/main" xmlns="" val="3365175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2. Aşama: Görüşmenin Ortası</a:t>
            </a:r>
            <a:endParaRPr lang="en-US" sz="36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09822" y="1522176"/>
            <a:ext cx="10058400" cy="4685695"/>
          </a:xfrm>
        </p:spPr>
        <p:txBody>
          <a:bodyPr>
            <a:normAutofit fontScale="92500" lnSpcReduction="10000"/>
          </a:bodyPr>
          <a:lstStyle/>
          <a:p>
            <a:r>
              <a:rPr lang="tr-TR" sz="2400" u="sng" dirty="0" smtClean="0">
                <a:solidFill>
                  <a:schemeClr val="accent1"/>
                </a:solidFill>
              </a:rPr>
              <a:t>II. Yönlendirici Teknikler: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Net cevaplar alınmak istendiğinde kullanılabilir.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solidFill>
                  <a:schemeClr val="tx1"/>
                </a:solidFill>
              </a:rPr>
              <a:t>Özel öneme sahip konulara odaklanmak için kullanılabilir.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200" dirty="0" smtClean="0">
                <a:solidFill>
                  <a:schemeClr val="tx1"/>
                </a:solidFill>
              </a:rPr>
              <a:t>Yeme bozukluğu ile gelen bir danışanı düşünelim…</a:t>
            </a:r>
          </a:p>
          <a:p>
            <a:pPr lvl="1">
              <a:buFont typeface="Calibri" panose="020F0502020204030204" pitchFamily="34" charset="0"/>
              <a:buChar char="X"/>
            </a:pPr>
            <a:r>
              <a:rPr lang="tr-TR" sz="2000" dirty="0" smtClean="0">
                <a:solidFill>
                  <a:schemeClr val="tx1"/>
                </a:solidFill>
              </a:rPr>
              <a:t>«Uykuya </a:t>
            </a:r>
            <a:r>
              <a:rPr lang="tr-TR" sz="2000" dirty="0">
                <a:solidFill>
                  <a:schemeClr val="tx1"/>
                </a:solidFill>
              </a:rPr>
              <a:t>dalmaktaki zorluklar sizi uzun süredir baya rahatsız ediyor olmalı</a:t>
            </a:r>
            <a:r>
              <a:rPr lang="tr-TR" sz="2000" dirty="0" smtClean="0">
                <a:solidFill>
                  <a:schemeClr val="tx1"/>
                </a:solidFill>
              </a:rPr>
              <a:t>.»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tx1"/>
                </a:solidFill>
              </a:rPr>
              <a:t>«Ne kadar süredir uykuya dalmakta zorluk yaşıyorsunuz?»</a:t>
            </a:r>
            <a:endParaRPr lang="tr-T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tr-TR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200" u="sng" dirty="0" smtClean="0">
                <a:solidFill>
                  <a:schemeClr val="accent1"/>
                </a:solidFill>
              </a:rPr>
              <a:t>III. Görüşme Tekniklerini Birleştirmek: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200" dirty="0" smtClean="0">
                <a:solidFill>
                  <a:schemeClr val="tx1"/>
                </a:solidFill>
              </a:rPr>
              <a:t>Öncelikle yönlendirici olmadan bilgi edinilen konularda daha yönlendirici sorular sorarak odaklanılabilir.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200" dirty="0" smtClean="0">
                <a:solidFill>
                  <a:schemeClr val="tx1"/>
                </a:solidFill>
              </a:rPr>
              <a:t>Önceki konuşulanlar hakkında özet yapıp o konuda daha fazla detay istenebilir. </a:t>
            </a:r>
          </a:p>
          <a:p>
            <a:pPr marL="0" indent="0">
              <a:buNone/>
            </a:pPr>
            <a:endParaRPr lang="tr-TR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200" u="sng" dirty="0" smtClean="0">
                <a:solidFill>
                  <a:schemeClr val="accent1"/>
                </a:solidFill>
              </a:rPr>
              <a:t>IV. Güvene Dayalı İlişkiyi Devam Ettirmek:</a:t>
            </a:r>
          </a:p>
        </p:txBody>
      </p:sp>
    </p:spTree>
    <p:extLst>
      <p:ext uri="{BB962C8B-B14F-4D97-AF65-F5344CB8AC3E}">
        <p14:creationId xmlns:p14="http://schemas.microsoft.com/office/powerpoint/2010/main" xmlns="" val="1467362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cap="none" dirty="0" smtClean="0">
                <a:solidFill>
                  <a:schemeClr val="accent1"/>
                </a:solidFill>
              </a:rPr>
              <a:t>3. Aşama: Görüşmeyi Sonlandırmak</a:t>
            </a:r>
            <a:endParaRPr lang="en-US" sz="36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Görüşmenin sonuna yaklaşıldığının sinyali verilmeli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Genel bir özet yapılması ve danışana soru sormak için fırsat verilmeli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Danışan tarafından son dakikaya bırakılan konular</a:t>
            </a:r>
          </a:p>
          <a:p>
            <a:pPr lvl="1"/>
            <a:r>
              <a:rPr lang="tr-TR" sz="2000" dirty="0" smtClean="0"/>
              <a:t>Görüşmenin bitmesini istememe</a:t>
            </a:r>
          </a:p>
          <a:p>
            <a:pPr lvl="1"/>
            <a:r>
              <a:rPr lang="tr-TR" sz="2000" dirty="0" smtClean="0"/>
              <a:t>Konuyu konuşmaya hazır olmama</a:t>
            </a:r>
          </a:p>
          <a:p>
            <a:pPr lvl="1"/>
            <a:r>
              <a:rPr lang="tr-TR" sz="2000" dirty="0" smtClean="0"/>
              <a:t>Daha sonra daha ayrıntılı konuşulabileceği belirtilmelidir.</a:t>
            </a:r>
          </a:p>
          <a:p>
            <a:pPr lvl="1"/>
            <a:endParaRPr lang="tr-TR" sz="2000" dirty="0"/>
          </a:p>
          <a:p>
            <a:pPr marL="251460" indent="-342900">
              <a:buFont typeface="Wingdings" panose="05000000000000000000" pitchFamily="2" charset="2"/>
              <a:buChar char="ü"/>
            </a:pPr>
            <a:r>
              <a:rPr lang="tr-TR" sz="2400" dirty="0" smtClean="0"/>
              <a:t>Gelecek seans planlanmalı ve seans bitirilmelidir.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00888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Görüşmede İletişim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Teknik terimlerden uzak durulmalı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Kolay anlaşılır şekilde sorular sorulmalı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Kültürel faktörlerin farkında olunmalı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Sabırsız ve yargılayıcı ifadelerden kaçınılmalı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Emin olunamadığında danışandan geri bildirim istenmeli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6217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Görüşmede Sözsüz İletişim 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Foto</a:t>
            </a:r>
            <a:endParaRPr lang="en-US" dirty="0"/>
          </a:p>
        </p:txBody>
      </p:sp>
      <p:pic>
        <p:nvPicPr>
          <p:cNvPr id="4" name="3 Resim" descr="IMG-79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794000" y="-1168400"/>
            <a:ext cx="5232400" cy="108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77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Görüşmede Sözsüz İletişim </a:t>
            </a:r>
            <a:endParaRPr lang="en-US" sz="4000" cap="none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000" dirty="0" smtClean="0"/>
              <a:t>Sözel iletişim kanalları açık olmadığında bile devam etmektedir.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000" dirty="0" smtClean="0"/>
              <a:t>Sözel ve sözsüz iletişim arasındaki tutarsızlıklar da dikkate alınmalıdır.</a:t>
            </a:r>
          </a:p>
          <a:p>
            <a:pPr>
              <a:buNone/>
            </a:pPr>
            <a:endParaRPr lang="tr-TR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000" dirty="0" err="1" smtClean="0"/>
              <a:t>Klinisyenler</a:t>
            </a:r>
            <a:r>
              <a:rPr lang="tr-TR" sz="2000" dirty="0" smtClean="0"/>
              <a:t> sadece danışandan gelen sözsüz iletişim mesajlarına değil kendi gönderdikleri sinyallere karşı da dikkatli olmalıdır.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1600" dirty="0" err="1" smtClean="0"/>
              <a:t>Klinisyenler</a:t>
            </a:r>
            <a:r>
              <a:rPr lang="tr-TR" sz="1600" dirty="0" smtClean="0"/>
              <a:t> kendilerini net bir şekilde ifade etmek için kendi sözel ve sözsüz davranışlarını koordine etmelidirler.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1600" dirty="0" smtClean="0"/>
              <a:t>Sözsüz mesajlar danışana </a:t>
            </a:r>
            <a:r>
              <a:rPr lang="tr-TR" sz="1600" dirty="0" err="1" smtClean="0"/>
              <a:t>klinisyen</a:t>
            </a:r>
            <a:r>
              <a:rPr lang="tr-TR" sz="1600" dirty="0" smtClean="0"/>
              <a:t> tarafından dikkatlice dinlendiğini ifade etmek için de kullanılmalıdır.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1600" dirty="0" smtClean="0"/>
              <a:t>Ancak fazla sözsüz iletişim sinyali verilmekten de kaçınılmalıdır.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tr-TR" sz="1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000" dirty="0" smtClean="0"/>
              <a:t>Sözsüz iletişimde verilen sinyallerin nasıl yorumlanacağı </a:t>
            </a:r>
            <a:r>
              <a:rPr lang="tr-TR" sz="2000" dirty="0" err="1" smtClean="0"/>
              <a:t>klinisyenin</a:t>
            </a:r>
            <a:r>
              <a:rPr lang="tr-TR" sz="2000" dirty="0" smtClean="0"/>
              <a:t> yönelimine göre farklılık gösterecektir.</a:t>
            </a:r>
          </a:p>
        </p:txBody>
      </p:sp>
    </p:spTree>
    <p:extLst>
      <p:ext uri="{BB962C8B-B14F-4D97-AF65-F5344CB8AC3E}">
        <p14:creationId xmlns:p14="http://schemas.microsoft.com/office/powerpoint/2010/main" xmlns="" val="120428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Görüşmede Hata Ve Önyargı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u="sng" dirty="0" smtClean="0">
                <a:solidFill>
                  <a:schemeClr val="accent1"/>
                </a:solidFill>
              </a:rPr>
              <a:t>İzlenim/intiba Yöntemi: </a:t>
            </a:r>
            <a:r>
              <a:rPr lang="tr-TR" sz="2400" dirty="0" smtClean="0"/>
              <a:t>Danışanın kendini olduğundan farklı gösterme arzusu</a:t>
            </a:r>
          </a:p>
          <a:p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err="1" smtClean="0"/>
              <a:t>Klinisyenin</a:t>
            </a:r>
            <a:r>
              <a:rPr lang="tr-TR" sz="2400" dirty="0" smtClean="0"/>
              <a:t> önyargısı da danışanın söyledikleri hakkındaki algısını ve yorumlamasını etkileyebilir. </a:t>
            </a:r>
          </a:p>
          <a:p>
            <a:pPr lvl="1"/>
            <a:r>
              <a:rPr lang="tr-TR" sz="2000" dirty="0" err="1" smtClean="0"/>
              <a:t>Klinisyenin</a:t>
            </a:r>
            <a:r>
              <a:rPr lang="tr-TR" sz="2000" dirty="0" smtClean="0"/>
              <a:t> </a:t>
            </a:r>
            <a:r>
              <a:rPr lang="tr-TR" sz="2000" dirty="0" err="1" smtClean="0"/>
              <a:t>sosyo</a:t>
            </a:r>
            <a:r>
              <a:rPr lang="tr-TR" sz="2000" dirty="0" smtClean="0"/>
              <a:t>-kültürel geçmişi</a:t>
            </a:r>
          </a:p>
          <a:p>
            <a:pPr lvl="1"/>
            <a:r>
              <a:rPr lang="tr-TR" sz="2000" dirty="0" smtClean="0"/>
              <a:t>Danışanın </a:t>
            </a:r>
            <a:r>
              <a:rPr lang="tr-TR" sz="2000" dirty="0" err="1" smtClean="0"/>
              <a:t>soyo</a:t>
            </a:r>
            <a:r>
              <a:rPr lang="tr-TR" sz="2000" dirty="0" smtClean="0"/>
              <a:t>-kültürel geçmişi</a:t>
            </a:r>
          </a:p>
          <a:p>
            <a:pPr lvl="1"/>
            <a:r>
              <a:rPr lang="tr-TR" sz="2000" dirty="0" err="1" smtClean="0"/>
              <a:t>Klinisyenin</a:t>
            </a:r>
            <a:r>
              <a:rPr lang="tr-TR" sz="2000" dirty="0" smtClean="0"/>
              <a:t> kuramsal oryantasyonu</a:t>
            </a:r>
          </a:p>
          <a:p>
            <a:pPr lvl="1"/>
            <a:endParaRPr lang="tr-TR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200" dirty="0" err="1" smtClean="0"/>
              <a:t>Klinisyeni</a:t>
            </a:r>
            <a:r>
              <a:rPr lang="tr-TR" sz="2200" dirty="0" smtClean="0"/>
              <a:t> kişisel önyargıların olası etkilerine karşı duyarlı hale getiren eğitim programlarının gerekliliğini göstermektedir.</a:t>
            </a:r>
          </a:p>
        </p:txBody>
      </p:sp>
    </p:spTree>
    <p:extLst>
      <p:ext uri="{BB962C8B-B14F-4D97-AF65-F5344CB8AC3E}">
        <p14:creationId xmlns:p14="http://schemas.microsoft.com/office/powerpoint/2010/main" xmlns="" val="309572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Klinik Psikolojide Gözlem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40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u="sng" dirty="0" smtClean="0">
                <a:solidFill>
                  <a:schemeClr val="accent1"/>
                </a:solidFill>
              </a:rPr>
              <a:t>Amaç: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/>
              <a:t>Başka türlü elde edilemeyecek bilgileri toplamak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/>
              <a:t>Çoklu değerlendirme sistemlerinde diğer verileri desteklemek</a:t>
            </a:r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r>
              <a:rPr lang="tr-TR" sz="2400" u="sng" dirty="0" smtClean="0">
                <a:solidFill>
                  <a:schemeClr val="accent1"/>
                </a:solidFill>
              </a:rPr>
              <a:t>Avantajları: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/>
              <a:t>Danışanın öz bildirimlerini tamamlamak, objektif ve yansız bilgiye ulaşmak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/>
              <a:t>Davranışın durumsal belirleyicilerini saptamak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smtClean="0"/>
              <a:t>Ekolojik geçerliliği güçlendirmek, çalışma ortamlarında uygulanabilecek tedavileri tasarlamak</a:t>
            </a:r>
          </a:p>
        </p:txBody>
      </p:sp>
    </p:spTree>
    <p:extLst>
      <p:ext uri="{BB962C8B-B14F-4D97-AF65-F5344CB8AC3E}">
        <p14:creationId xmlns:p14="http://schemas.microsoft.com/office/powerpoint/2010/main" xmlns="" val="41949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cap="none" dirty="0" smtClean="0">
                <a:solidFill>
                  <a:schemeClr val="accent1"/>
                </a:solidFill>
              </a:rPr>
              <a:t>Gözleme Dayalı Değerlendirme Yaklaşımları</a:t>
            </a:r>
            <a:endParaRPr lang="en-US" sz="4000" b="1" cap="none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70020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chemeClr val="accent1"/>
                </a:solidFill>
              </a:rPr>
              <a:t>Temel </a:t>
            </a:r>
            <a:r>
              <a:rPr lang="tr-TR" u="sng" dirty="0">
                <a:solidFill>
                  <a:schemeClr val="accent1"/>
                </a:solidFill>
              </a:rPr>
              <a:t>Öğeler: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>
                <a:solidFill>
                  <a:schemeClr val="accent1"/>
                </a:solidFill>
              </a:rPr>
              <a:t>Davranışların seçimi </a:t>
            </a:r>
            <a:r>
              <a:rPr lang="tr-TR" dirty="0">
                <a:sym typeface="Wingdings" panose="05000000000000000000" pitchFamily="2" charset="2"/>
              </a:rPr>
              <a:t> gözlenecek insan, davranış, ortam ve zaman aralığını seçimi</a:t>
            </a:r>
            <a:endParaRPr lang="tr-TR" dirty="0"/>
          </a:p>
          <a:p>
            <a:pPr marL="457200" indent="-457200">
              <a:buFont typeface="+mj-lt"/>
              <a:buAutoNum type="arabicPeriod"/>
            </a:pPr>
            <a:r>
              <a:rPr lang="tr-TR" dirty="0">
                <a:solidFill>
                  <a:schemeClr val="accent1"/>
                </a:solidFill>
              </a:rPr>
              <a:t>Davranışın ortaya çıkarılması </a:t>
            </a:r>
            <a:r>
              <a:rPr lang="tr-TR" dirty="0">
                <a:sym typeface="Wingdings" panose="05000000000000000000" pitchFamily="2" charset="2"/>
              </a:rPr>
              <a:t> Kullanılacak yönteme karar verilmesi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>
                <a:solidFill>
                  <a:schemeClr val="accent1"/>
                </a:solidFill>
              </a:rPr>
              <a:t>Davranışın kaydedilmesi </a:t>
            </a:r>
            <a:r>
              <a:rPr lang="tr-TR" dirty="0">
                <a:sym typeface="Wingdings" panose="05000000000000000000" pitchFamily="2" charset="2"/>
              </a:rPr>
              <a:t> kayıt sayfaları, video ya da ses kaydı vb. araçlar kullanılarak kaydedilmesi</a:t>
            </a:r>
            <a:endParaRPr lang="tr-TR" dirty="0"/>
          </a:p>
          <a:p>
            <a:pPr marL="457200" indent="-457200">
              <a:buFont typeface="+mj-lt"/>
              <a:buAutoNum type="arabicPeriod"/>
            </a:pPr>
            <a:r>
              <a:rPr lang="tr-TR" dirty="0">
                <a:solidFill>
                  <a:schemeClr val="accent1"/>
                </a:solidFill>
              </a:rPr>
              <a:t>Davranışın kodlanması </a:t>
            </a:r>
            <a:r>
              <a:rPr lang="tr-TR" dirty="0">
                <a:sym typeface="Wingdings" panose="05000000000000000000" pitchFamily="2" charset="2"/>
              </a:rPr>
              <a:t> gözlemin kullanılabilir bir forma dönüştürülmesi için kodlama sistemi </a:t>
            </a:r>
            <a:r>
              <a:rPr lang="tr-TR" dirty="0" smtClean="0">
                <a:sym typeface="Wingdings" panose="05000000000000000000" pitchFamily="2" charset="2"/>
              </a:rPr>
              <a:t>oluşturulması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chemeClr val="accent1"/>
                </a:solidFill>
              </a:rPr>
              <a:t>Gözlem Türleri:</a:t>
            </a:r>
            <a:endParaRPr lang="tr-TR" u="sng" dirty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accent1"/>
                </a:solidFill>
              </a:rPr>
              <a:t>Doğal Gözlem: </a:t>
            </a:r>
            <a:r>
              <a:rPr lang="tr-TR" dirty="0" smtClean="0">
                <a:solidFill>
                  <a:schemeClr val="tx1"/>
                </a:solidFill>
              </a:rPr>
              <a:t>Danışanın davranışlarını doğal olarak sergilediği ortamlarda yapılan gözlem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tx1"/>
                </a:solidFill>
              </a:rPr>
              <a:t>	ev, iş, okul, hastane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tr-TR" dirty="0" smtClean="0">
                <a:solidFill>
                  <a:schemeClr val="accent1"/>
                </a:solidFill>
              </a:rPr>
              <a:t>Sistematik (Kontrollü) Gözlem: </a:t>
            </a:r>
            <a:r>
              <a:rPr lang="tr-TR" dirty="0" smtClean="0">
                <a:solidFill>
                  <a:schemeClr val="tx1"/>
                </a:solidFill>
              </a:rPr>
              <a:t>Danışanın klinik olarak ilgilendiren davranışlarını ortaya çıkarılması için özellikle yapılandırılmış ortamlarda yapılan gözlem </a:t>
            </a:r>
          </a:p>
          <a:p>
            <a:pPr marL="36576" indent="0"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	uçak simülasyonu, iş görüşmesi provası, mülakat provası, canlandırma, rol oynama 	çalışmaları, sanal gerçeklik ortamları</a:t>
            </a:r>
          </a:p>
          <a:p>
            <a:pPr marL="749808" lvl="1" indent="-457200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71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>
          <a:xfrm>
            <a:off x="6756400" y="1143000"/>
            <a:ext cx="5001064" cy="2057400"/>
          </a:xfrm>
        </p:spPr>
        <p:txBody>
          <a:bodyPr>
            <a:normAutofit/>
          </a:bodyPr>
          <a:lstStyle/>
          <a:p>
            <a:pPr algn="ctr"/>
            <a:r>
              <a:rPr lang="tr-TR" sz="4000" cap="none" dirty="0" smtClean="0">
                <a:solidFill>
                  <a:schemeClr val="tx1"/>
                </a:solidFill>
              </a:rPr>
              <a:t>Klinik Psikolojide Ölçme</a:t>
            </a:r>
            <a:endParaRPr lang="tr-TR" sz="4000" cap="none" dirty="0">
              <a:solidFill>
                <a:schemeClr val="tx1"/>
              </a:solidFill>
            </a:endParaRPr>
          </a:p>
        </p:txBody>
      </p:sp>
      <p:sp>
        <p:nvSpPr>
          <p:cNvPr id="8" name="7 Metin Yer Tutucusu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" name="10 Resim Yer Tutucusu" descr="image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246" b="15246"/>
          <a:stretch>
            <a:fillRect/>
          </a:stretch>
        </p:blipFill>
        <p:spPr/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Klinik Psikolojide Test Kullanımı</a:t>
            </a:r>
            <a:endParaRPr lang="tr-TR" cap="none" dirty="0">
              <a:solidFill>
                <a:schemeClr val="accent1"/>
              </a:solidFill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Zeka, kişilik ve psikopatolojiye ilişkin testler sıkça kullanılır.</a:t>
            </a:r>
          </a:p>
          <a:p>
            <a:pPr lvl="1"/>
            <a:r>
              <a:rPr lang="tr-TR" dirty="0" smtClean="0">
                <a:solidFill>
                  <a:schemeClr val="accent1"/>
                </a:solidFill>
              </a:rPr>
              <a:t>Zihinsel Fonksiyon Testleri</a:t>
            </a:r>
          </a:p>
          <a:p>
            <a:pPr lvl="2"/>
            <a:r>
              <a:rPr lang="tr-TR" dirty="0" err="1" smtClean="0"/>
              <a:t>Binet</a:t>
            </a:r>
            <a:r>
              <a:rPr lang="tr-TR" dirty="0" smtClean="0"/>
              <a:t> Ölçekleri</a:t>
            </a:r>
          </a:p>
          <a:p>
            <a:pPr lvl="3"/>
            <a:r>
              <a:rPr lang="tr-TR" dirty="0" smtClean="0"/>
              <a:t>İlk zeka ölçüm araçları, </a:t>
            </a:r>
            <a:r>
              <a:rPr lang="tr-TR" dirty="0" err="1" smtClean="0"/>
              <a:t>Standford</a:t>
            </a:r>
            <a:r>
              <a:rPr lang="tr-TR" dirty="0" smtClean="0"/>
              <a:t> </a:t>
            </a:r>
            <a:r>
              <a:rPr lang="tr-TR" dirty="0" err="1" smtClean="0"/>
              <a:t>Binet</a:t>
            </a:r>
            <a:r>
              <a:rPr lang="tr-TR" dirty="0" smtClean="0"/>
              <a:t> (SB5)’in en son versiyonu 2003 yılında tamamlanmıştır.</a:t>
            </a:r>
          </a:p>
          <a:p>
            <a:pPr lvl="3"/>
            <a:r>
              <a:rPr lang="tr-TR" dirty="0" smtClean="0"/>
              <a:t>Genel bir zeka puanı ve sözel ve sözel olmayan zeka puanı elde edilir.</a:t>
            </a:r>
          </a:p>
          <a:p>
            <a:pPr lvl="2"/>
            <a:r>
              <a:rPr lang="tr-TR" dirty="0" err="1" smtClean="0"/>
              <a:t>Weschler</a:t>
            </a:r>
            <a:r>
              <a:rPr lang="tr-TR" dirty="0" smtClean="0"/>
              <a:t> Ölçekleri</a:t>
            </a:r>
          </a:p>
          <a:p>
            <a:pPr lvl="3"/>
            <a:r>
              <a:rPr lang="tr-TR" dirty="0" smtClean="0"/>
              <a:t>Yetişkin ve çocuklar için geliştirilen zeka testleri</a:t>
            </a:r>
          </a:p>
          <a:p>
            <a:pPr lvl="3"/>
            <a:r>
              <a:rPr lang="tr-TR" dirty="0" err="1" smtClean="0"/>
              <a:t>Wechsler</a:t>
            </a:r>
            <a:r>
              <a:rPr lang="tr-TR" dirty="0" smtClean="0"/>
              <a:t> Yetişkin Zeka Ölçeği-4(WAIS-IV)</a:t>
            </a:r>
          </a:p>
          <a:p>
            <a:pPr lvl="3"/>
            <a:r>
              <a:rPr lang="tr-TR" dirty="0" err="1" smtClean="0"/>
              <a:t>Wechsler</a:t>
            </a:r>
            <a:r>
              <a:rPr lang="tr-TR" dirty="0" smtClean="0"/>
              <a:t> Çocuklar için Zeka Ölçeği-4(WISC-IV)</a:t>
            </a:r>
          </a:p>
          <a:p>
            <a:pPr lvl="3"/>
            <a:r>
              <a:rPr lang="tr-TR" dirty="0" err="1" smtClean="0"/>
              <a:t>Wechsler</a:t>
            </a:r>
            <a:r>
              <a:rPr lang="tr-TR" dirty="0" smtClean="0"/>
              <a:t> Okul Öncesi ve İlkokul Zeka Ölçeği-3(WPPSI-III)</a:t>
            </a:r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Klinik Psikolojide Test Kullanımı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>
                <a:solidFill>
                  <a:schemeClr val="accent1"/>
                </a:solidFill>
              </a:rPr>
              <a:t>Kişilik Testleri</a:t>
            </a:r>
          </a:p>
          <a:p>
            <a:pPr lvl="1"/>
            <a:r>
              <a:rPr lang="tr-TR" sz="1800" dirty="0" smtClean="0">
                <a:solidFill>
                  <a:schemeClr val="accent1"/>
                </a:solidFill>
              </a:rPr>
              <a:t>Öz Bildirime Dayalı Kişilik </a:t>
            </a:r>
            <a:r>
              <a:rPr lang="tr-TR" sz="1800" dirty="0" smtClean="0">
                <a:solidFill>
                  <a:schemeClr val="accent1"/>
                </a:solidFill>
              </a:rPr>
              <a:t>Envanterleri</a:t>
            </a:r>
          </a:p>
          <a:p>
            <a:pPr lvl="1"/>
            <a:endParaRPr lang="tr-TR" sz="1800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tr-TR" dirty="0" smtClean="0">
                <a:solidFill>
                  <a:schemeClr val="accent1"/>
                </a:solidFill>
              </a:rPr>
              <a:t>1. Minnesota Çok Yönlü Kişilik Envanteri (MMPI</a:t>
            </a:r>
            <a:r>
              <a:rPr lang="tr-TR" dirty="0" smtClean="0"/>
              <a:t>)</a:t>
            </a:r>
          </a:p>
          <a:p>
            <a:pPr lvl="2"/>
            <a:r>
              <a:rPr lang="tr-TR" dirty="0" smtClean="0"/>
              <a:t>Halen en yaygın şekilde kullanılan kişilik testidir.</a:t>
            </a:r>
          </a:p>
          <a:p>
            <a:pPr lvl="2"/>
            <a:r>
              <a:rPr lang="tr-TR" dirty="0" smtClean="0"/>
              <a:t>Kişilik özelliklerini bilimsel ve objektif olarak ortaya koyan, bireyin kişisel ve toplumsal uyumunu nesnel açıdan değerlendirmeyi hedefleyen bir testtir. </a:t>
            </a:r>
          </a:p>
          <a:p>
            <a:pPr lvl="2"/>
            <a:r>
              <a:rPr lang="tr-TR" dirty="0" smtClean="0"/>
              <a:t>Değerler ve davranışların yanında psikopatolojik belirtiler hakkında da doğru ve farklı bilgiler sağlar.</a:t>
            </a:r>
          </a:p>
          <a:p>
            <a:pPr lvl="2"/>
            <a:r>
              <a:rPr lang="tr-TR" dirty="0" smtClean="0"/>
              <a:t>Klinik amaçlı kullanıldığında birden fazla bozukluğu aynı anda değerlendirme olanağı verdiğinden “çok yönlü” olarak adlandırılmıştır. </a:t>
            </a:r>
          </a:p>
          <a:p>
            <a:pPr lvl="2"/>
            <a:r>
              <a:rPr lang="tr-TR" dirty="0" smtClean="0"/>
              <a:t>10 klinik testi ve 4 geçerlik alt testinden oluşmaktadır.</a:t>
            </a:r>
          </a:p>
          <a:p>
            <a:pPr lvl="2"/>
            <a:endParaRPr lang="tr-TR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Klinik Psikolojide Test Kullanımı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609416"/>
            <a:ext cx="9652000" cy="5248584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Projektif</a:t>
            </a:r>
            <a:r>
              <a:rPr lang="tr-TR" dirty="0" smtClean="0">
                <a:solidFill>
                  <a:schemeClr val="accent1"/>
                </a:solidFill>
              </a:rPr>
              <a:t> Kişilik Testleri</a:t>
            </a:r>
          </a:p>
          <a:p>
            <a:pPr lvl="2"/>
            <a:r>
              <a:rPr lang="tr-TR" dirty="0" err="1" smtClean="0">
                <a:solidFill>
                  <a:schemeClr val="tx1"/>
                </a:solidFill>
              </a:rPr>
              <a:t>Projektif</a:t>
            </a:r>
            <a:r>
              <a:rPr lang="tr-TR" dirty="0" smtClean="0">
                <a:solidFill>
                  <a:schemeClr val="tx1"/>
                </a:solidFill>
              </a:rPr>
              <a:t> testler belirsiz bir uyaran vermek ve bunun yorumlanmasını istemek yoluyla , deneğin duygu ve gereksinimlerini yansıtmasına olanak sağlayan tekniklerdir. </a:t>
            </a:r>
          </a:p>
          <a:p>
            <a:pPr lvl="2"/>
            <a:r>
              <a:rPr lang="tr-TR" dirty="0" err="1" smtClean="0">
                <a:solidFill>
                  <a:schemeClr val="tx1"/>
                </a:solidFill>
              </a:rPr>
              <a:t>Projektif</a:t>
            </a:r>
            <a:r>
              <a:rPr lang="tr-TR" dirty="0" smtClean="0">
                <a:solidFill>
                  <a:schemeClr val="tx1"/>
                </a:solidFill>
              </a:rPr>
              <a:t> testler aracılığı ile edinilen bilgiler, görüşme ve diğer testlerden elde edilen verilerle birleştirilerek </a:t>
            </a:r>
            <a:r>
              <a:rPr lang="tr-TR" dirty="0" smtClean="0">
                <a:solidFill>
                  <a:schemeClr val="tx1"/>
                </a:solidFill>
              </a:rPr>
              <a:t>değerlendirilir.</a:t>
            </a:r>
          </a:p>
          <a:p>
            <a:pPr lvl="2">
              <a:buNone/>
            </a:pPr>
            <a:r>
              <a:rPr lang="tr-TR" dirty="0" smtClean="0">
                <a:solidFill>
                  <a:schemeClr val="accent1"/>
                </a:solidFill>
              </a:rPr>
              <a:t>1. </a:t>
            </a:r>
            <a:r>
              <a:rPr lang="tr-TR" dirty="0" err="1" smtClean="0">
                <a:solidFill>
                  <a:schemeClr val="accent1"/>
                </a:solidFill>
              </a:rPr>
              <a:t>Rorschach</a:t>
            </a:r>
            <a:r>
              <a:rPr lang="tr-TR" dirty="0" smtClean="0">
                <a:solidFill>
                  <a:schemeClr val="accent1"/>
                </a:solidFill>
              </a:rPr>
              <a:t> Mürekkep Lekesi Testi</a:t>
            </a:r>
          </a:p>
          <a:p>
            <a:pPr lvl="3"/>
            <a:r>
              <a:rPr lang="tr-TR" dirty="0" smtClean="0"/>
              <a:t>Yansıtmalı bir kişilik analizi testidir. </a:t>
            </a:r>
          </a:p>
          <a:p>
            <a:pPr lvl="3"/>
            <a:r>
              <a:rPr lang="tr-TR" dirty="0" smtClean="0"/>
              <a:t>10 karttan oluşmaktadır.</a:t>
            </a:r>
          </a:p>
          <a:p>
            <a:pPr lvl="3"/>
            <a:r>
              <a:rPr lang="tr-TR" dirty="0" smtClean="0"/>
              <a:t>Bireylerin kimlik dinamikleri ve sosyal ilişkilerini </a:t>
            </a:r>
            <a:r>
              <a:rPr lang="tr-TR" dirty="0" err="1" smtClean="0"/>
              <a:t>psikodinamik</a:t>
            </a:r>
            <a:r>
              <a:rPr lang="tr-TR" dirty="0" smtClean="0"/>
              <a:t> bağlamda analiz etme imkanı sağlayan bu test </a:t>
            </a:r>
            <a:r>
              <a:rPr lang="tr-TR" dirty="0" err="1" smtClean="0"/>
              <a:t>projektif</a:t>
            </a:r>
            <a:r>
              <a:rPr lang="tr-TR" dirty="0" smtClean="0"/>
              <a:t> bir testtir.</a:t>
            </a:r>
          </a:p>
          <a:p>
            <a:pPr lvl="2">
              <a:buNone/>
            </a:pPr>
            <a:r>
              <a:rPr lang="tr-TR" dirty="0" smtClean="0">
                <a:solidFill>
                  <a:schemeClr val="accent1"/>
                </a:solidFill>
              </a:rPr>
              <a:t>2. Tematik Algı Testi (TAT)</a:t>
            </a:r>
          </a:p>
          <a:p>
            <a:pPr lvl="3"/>
            <a:r>
              <a:rPr lang="tr-TR" dirty="0" smtClean="0"/>
              <a:t>Bireylerin kimlik dinamikleri ve sosyal ilişkilerini </a:t>
            </a:r>
            <a:r>
              <a:rPr lang="tr-TR" dirty="0" err="1" smtClean="0"/>
              <a:t>psikodinamik</a:t>
            </a:r>
            <a:r>
              <a:rPr lang="tr-TR" dirty="0" smtClean="0"/>
              <a:t> bağlamda analiz etme imkanı sağlayan bu test </a:t>
            </a:r>
            <a:r>
              <a:rPr lang="tr-TR" dirty="0" err="1" smtClean="0"/>
              <a:t>projektif</a:t>
            </a:r>
            <a:r>
              <a:rPr lang="tr-TR" dirty="0" smtClean="0"/>
              <a:t> bir testtir.</a:t>
            </a:r>
          </a:p>
          <a:p>
            <a:pPr lvl="3"/>
            <a:r>
              <a:rPr lang="tr-TR" dirty="0" smtClean="0"/>
              <a:t>Bu testte üzerinde çeşitli insan durumlarının tasvir edildiği </a:t>
            </a:r>
            <a:r>
              <a:rPr lang="tr-TR" dirty="0" smtClean="0"/>
              <a:t>31 (1i boş kart olmak üzere) </a:t>
            </a:r>
            <a:r>
              <a:rPr lang="tr-TR" dirty="0" smtClean="0"/>
              <a:t>adet kart bulunur. </a:t>
            </a:r>
            <a:endParaRPr lang="tr-TR" dirty="0" smtClean="0"/>
          </a:p>
          <a:p>
            <a:pPr lvl="3"/>
            <a:r>
              <a:rPr lang="tr-TR" dirty="0" smtClean="0"/>
              <a:t>İçlerinden 10 tanesi seçilir.</a:t>
            </a:r>
          </a:p>
          <a:p>
            <a:pPr lvl="3"/>
            <a:r>
              <a:rPr lang="tr-TR" dirty="0" smtClean="0"/>
              <a:t>Danışandan bir hikaye anlatması istenir.</a:t>
            </a:r>
            <a:endParaRPr lang="tr-TR" dirty="0" smtClean="0"/>
          </a:p>
          <a:p>
            <a:pPr lvl="2"/>
            <a:endParaRPr lang="tr-TR" dirty="0" smtClean="0">
              <a:solidFill>
                <a:schemeClr val="tx1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G-8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2184402" y="-1905002"/>
            <a:ext cx="6299199" cy="106680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5 İçerik Yer Tutucusu" descr="indir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700" y="520700"/>
            <a:ext cx="9410700" cy="6337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4 İçerik Yer Tutucusu" descr="indir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01" y="407194"/>
            <a:ext cx="6037262" cy="2678906"/>
          </a:xfrm>
        </p:spPr>
      </p:pic>
      <p:pic>
        <p:nvPicPr>
          <p:cNvPr id="6" name="5 Resim" descr="IMG-8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168900" y="1384300"/>
            <a:ext cx="330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G-8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9100" y="647700"/>
            <a:ext cx="9880600" cy="5808663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Klinik Psikolojide Test Kullanımı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chemeClr val="accent1"/>
                </a:solidFill>
              </a:rPr>
              <a:t>3. Cümle Tamamlama Testleri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Danışanlardan tamamlanmamış cümleleri tamamlamaları istenir.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Buradaki </a:t>
            </a:r>
            <a:r>
              <a:rPr lang="tr-TR" dirty="0" err="1" smtClean="0">
                <a:solidFill>
                  <a:schemeClr val="tx1"/>
                </a:solidFill>
              </a:rPr>
              <a:t>projektif</a:t>
            </a:r>
            <a:r>
              <a:rPr lang="tr-TR" dirty="0" smtClean="0">
                <a:solidFill>
                  <a:schemeClr val="tx1"/>
                </a:solidFill>
              </a:rPr>
              <a:t> varsayım, danışanın önemli kişilik özeliklerini cümlelere yansıtacağıdır.</a:t>
            </a:r>
          </a:p>
          <a:p>
            <a:pPr>
              <a:buNone/>
            </a:pPr>
            <a:r>
              <a:rPr lang="tr-TR" dirty="0" smtClean="0">
                <a:solidFill>
                  <a:schemeClr val="accent1"/>
                </a:solidFill>
              </a:rPr>
              <a:t>4. </a:t>
            </a:r>
            <a:r>
              <a:rPr lang="tr-TR" dirty="0" err="1" smtClean="0">
                <a:solidFill>
                  <a:schemeClr val="accent1"/>
                </a:solidFill>
              </a:rPr>
              <a:t>Projektif</a:t>
            </a:r>
            <a:r>
              <a:rPr lang="tr-TR" dirty="0" smtClean="0">
                <a:solidFill>
                  <a:schemeClr val="accent1"/>
                </a:solidFill>
              </a:rPr>
              <a:t> Çizimler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Bir Adam Çiz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Ev-Ağaç-İnsan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Hastanın çizimleri </a:t>
            </a:r>
            <a:r>
              <a:rPr lang="tr-TR" dirty="0" err="1" smtClean="0">
                <a:solidFill>
                  <a:schemeClr val="tx1"/>
                </a:solidFill>
              </a:rPr>
              <a:t>klinisyenin</a:t>
            </a:r>
            <a:r>
              <a:rPr lang="tr-TR" dirty="0" smtClean="0">
                <a:solidFill>
                  <a:schemeClr val="tx1"/>
                </a:solidFill>
              </a:rPr>
              <a:t> kişinin kişiliğinin farklı özellikleri hakkındaki çıkarımlarına ve görüşme boyunca yapılan tartışmalara temel oluşturur.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Vücudun her bir parçasının çizimde olması ya da olmaması, simetri,organizasyon, boyut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goodenough-harris-bir-insan-çiz-testi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300" y="876300"/>
            <a:ext cx="7200900" cy="5580063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ndir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43681"/>
            <a:ext cx="8424863" cy="57091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cap="none" dirty="0" smtClean="0">
                <a:solidFill>
                  <a:schemeClr val="accent1"/>
                </a:solidFill>
              </a:rPr>
              <a:t>Klinik Psikolojide Test Kullanımı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chemeClr val="accent1"/>
                </a:solidFill>
              </a:rPr>
              <a:t>5. </a:t>
            </a:r>
            <a:r>
              <a:rPr lang="tr-TR" dirty="0" err="1" smtClean="0">
                <a:solidFill>
                  <a:schemeClr val="accent1"/>
                </a:solidFill>
              </a:rPr>
              <a:t>Bender</a:t>
            </a:r>
            <a:r>
              <a:rPr lang="tr-TR" dirty="0" smtClean="0">
                <a:solidFill>
                  <a:schemeClr val="accent1"/>
                </a:solidFill>
              </a:rPr>
              <a:t>-</a:t>
            </a:r>
            <a:r>
              <a:rPr lang="tr-TR" dirty="0" err="1" smtClean="0">
                <a:solidFill>
                  <a:schemeClr val="accent1"/>
                </a:solidFill>
              </a:rPr>
              <a:t>Gestalt</a:t>
            </a:r>
            <a:r>
              <a:rPr lang="tr-TR" dirty="0" smtClean="0">
                <a:solidFill>
                  <a:schemeClr val="accent1"/>
                </a:solidFill>
              </a:rPr>
              <a:t> Görsel Algı Motor Testi</a:t>
            </a:r>
          </a:p>
          <a:p>
            <a:pPr lvl="1"/>
            <a:r>
              <a:rPr lang="tr-TR" dirty="0" err="1" smtClean="0">
                <a:solidFill>
                  <a:schemeClr val="tx1"/>
                </a:solidFill>
              </a:rPr>
              <a:t>Nöropsikolojik</a:t>
            </a:r>
            <a:r>
              <a:rPr lang="tr-TR" dirty="0" smtClean="0">
                <a:solidFill>
                  <a:schemeClr val="tx1"/>
                </a:solidFill>
              </a:rPr>
              <a:t> fonksiyonların ölçmek için tasarlanmış bir nesne kopyalama testidir.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9 kart üzerindeki geometrik şekiller gösterilir ve çizmesi istenir.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Çocuklarda kullanıldığında test görsel algı, motor gelişimini ölçmektedir.</a:t>
            </a:r>
          </a:p>
          <a:p>
            <a:pPr lvl="1"/>
            <a:r>
              <a:rPr lang="tr-TR" dirty="0" smtClean="0">
                <a:solidFill>
                  <a:schemeClr val="tx1"/>
                </a:solidFill>
              </a:rPr>
              <a:t>Kopya edilen nesnedeki hatalar ve çarpıtmalar danışanın kişiliğinin bir göstergesi olduğu varsayılır.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engin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Zengin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Zengin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5014</TotalTime>
  <Words>2136</Words>
  <Application>Microsoft Office PowerPoint</Application>
  <PresentationFormat>Özel</PresentationFormat>
  <Paragraphs>343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Zengin</vt:lpstr>
      <vt:lpstr>Ondokuz Mayıs Üniversitesi  Psikoloji Bölümü  KLİNİK PSİKOLOJİYE  GİRİŞ </vt:lpstr>
      <vt:lpstr>GÖRÜŞME VE GÖZLEM</vt:lpstr>
      <vt:lpstr>Klinik Psikolojide Görüşme</vt:lpstr>
      <vt:lpstr>Klinik Görüşmenin Kullanıldığı Durumlar</vt:lpstr>
      <vt:lpstr>İlk Görüşme</vt:lpstr>
      <vt:lpstr>Ruhsal Durum Muayenesi (RDM)</vt:lpstr>
      <vt:lpstr>Ruhsal Durum Muayenesi (RDM)</vt:lpstr>
      <vt:lpstr>Sonlandırma Görüşmesi</vt:lpstr>
      <vt:lpstr>Kriz Görüşmeleri</vt:lpstr>
      <vt:lpstr>İntihar Riskinin Değerlendirilmesi Görüşmesi– Yapılması Gerekenler</vt:lpstr>
      <vt:lpstr>İntihar Riskinin Değerlendirilmesi Görüşmesi– Yapılmaması Gerekenler</vt:lpstr>
      <vt:lpstr>Görüşmenin Yapısı</vt:lpstr>
      <vt:lpstr>1. Yönlendirilmemiş Görüşmeler</vt:lpstr>
      <vt:lpstr>2. Yarı-yapılandırılmış Görüşmeler</vt:lpstr>
      <vt:lpstr>3. Yapılandırılmış Görüşmeler</vt:lpstr>
      <vt:lpstr>3. Yapılandırılmış Görüşmeler</vt:lpstr>
      <vt:lpstr>3. Yapılandırılmış Görüşmeler</vt:lpstr>
      <vt:lpstr>Yapılandırılmış Görüşmelerim Avantajları Ve Dezavantajları</vt:lpstr>
      <vt:lpstr>Görüşmelerde Ortak Konular</vt:lpstr>
      <vt:lpstr>Görüşmenin Evreleri</vt:lpstr>
      <vt:lpstr>1. Aşama: Görüşmeye Başlama</vt:lpstr>
      <vt:lpstr>1. Aşama: Görüşmeye Başlama</vt:lpstr>
      <vt:lpstr>1. Aşama: Görüşmeye Başlama</vt:lpstr>
      <vt:lpstr>1. Aşama: Görüşmeye Başlama</vt:lpstr>
      <vt:lpstr>2. Aşama: Görüşmenin Ortası</vt:lpstr>
      <vt:lpstr>2. Aşama: Görüşmenin Ortası</vt:lpstr>
      <vt:lpstr>3. Aşama: Görüşmeyi Sonlandırmak</vt:lpstr>
      <vt:lpstr>Görüşmede İletişim</vt:lpstr>
      <vt:lpstr>Görüşmede Sözsüz İletişim </vt:lpstr>
      <vt:lpstr>Görüşmede Sözsüz İletişim </vt:lpstr>
      <vt:lpstr>Görüşmede Hata Ve Önyargı</vt:lpstr>
      <vt:lpstr>Klinik Psikolojide Gözlem</vt:lpstr>
      <vt:lpstr>Gözleme Dayalı Değerlendirme Yaklaşımları</vt:lpstr>
      <vt:lpstr>Klinik Psikolojide Ölçme</vt:lpstr>
      <vt:lpstr>Klinik Psikolojide Test Kullanımı</vt:lpstr>
      <vt:lpstr>Klinik Psikolojide Test Kullanımı</vt:lpstr>
      <vt:lpstr>Klinik Psikolojide Test Kullanımı</vt:lpstr>
      <vt:lpstr>Slayt 38</vt:lpstr>
      <vt:lpstr>Slayt 39</vt:lpstr>
      <vt:lpstr>Slayt 40</vt:lpstr>
      <vt:lpstr>Slayt 41</vt:lpstr>
      <vt:lpstr>Klinik Psikolojide Test Kullanımı</vt:lpstr>
      <vt:lpstr>Slayt 43</vt:lpstr>
      <vt:lpstr>Slayt 44</vt:lpstr>
      <vt:lpstr>Klinik Psikolojide Test Kullanımı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Klinik Psikolojiye Giriş 2019-2020 Bahar Dönemi</dc:title>
  <dc:creator>Elif</dc:creator>
  <cp:lastModifiedBy>LENOVO</cp:lastModifiedBy>
  <cp:revision>112</cp:revision>
  <dcterms:created xsi:type="dcterms:W3CDTF">2020-01-13T08:18:25Z</dcterms:created>
  <dcterms:modified xsi:type="dcterms:W3CDTF">2020-02-25T12:23:19Z</dcterms:modified>
</cp:coreProperties>
</file>