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67"/>
  </p:notesMasterIdLst>
  <p:sldIdLst>
    <p:sldId id="341" r:id="rId2"/>
    <p:sldId id="342" r:id="rId3"/>
    <p:sldId id="337" r:id="rId4"/>
    <p:sldId id="257" r:id="rId5"/>
    <p:sldId id="312" r:id="rId6"/>
    <p:sldId id="313" r:id="rId7"/>
    <p:sldId id="346" r:id="rId8"/>
    <p:sldId id="347" r:id="rId9"/>
    <p:sldId id="314" r:id="rId10"/>
    <p:sldId id="340" r:id="rId11"/>
    <p:sldId id="339" r:id="rId12"/>
    <p:sldId id="343" r:id="rId13"/>
    <p:sldId id="315" r:id="rId14"/>
    <p:sldId id="261" r:id="rId15"/>
    <p:sldId id="344" r:id="rId16"/>
    <p:sldId id="345" r:id="rId17"/>
    <p:sldId id="262" r:id="rId18"/>
    <p:sldId id="263" r:id="rId19"/>
    <p:sldId id="265" r:id="rId20"/>
    <p:sldId id="269" r:id="rId21"/>
    <p:sldId id="270" r:id="rId22"/>
    <p:sldId id="316" r:id="rId23"/>
    <p:sldId id="272" r:id="rId24"/>
    <p:sldId id="274" r:id="rId25"/>
    <p:sldId id="275" r:id="rId26"/>
    <p:sldId id="273" r:id="rId27"/>
    <p:sldId id="280" r:id="rId28"/>
    <p:sldId id="281" r:id="rId29"/>
    <p:sldId id="278" r:id="rId30"/>
    <p:sldId id="276" r:id="rId31"/>
    <p:sldId id="283" r:id="rId32"/>
    <p:sldId id="285" r:id="rId33"/>
    <p:sldId id="290" r:id="rId34"/>
    <p:sldId id="289" r:id="rId35"/>
    <p:sldId id="288"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17" r:id="rId53"/>
    <p:sldId id="318" r:id="rId54"/>
    <p:sldId id="319" r:id="rId55"/>
    <p:sldId id="320" r:id="rId56"/>
    <p:sldId id="321" r:id="rId57"/>
    <p:sldId id="322" r:id="rId58"/>
    <p:sldId id="323" r:id="rId59"/>
    <p:sldId id="324" r:id="rId60"/>
    <p:sldId id="325" r:id="rId61"/>
    <p:sldId id="258" r:id="rId62"/>
    <p:sldId id="259" r:id="rId63"/>
    <p:sldId id="260" r:id="rId64"/>
    <p:sldId id="308" r:id="rId65"/>
    <p:sldId id="309" r:id="rId6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049" autoAdjust="0"/>
    <p:restoredTop sz="84909" autoAdjust="0"/>
  </p:normalViewPr>
  <p:slideViewPr>
    <p:cSldViewPr snapToGrid="0">
      <p:cViewPr varScale="1">
        <p:scale>
          <a:sx n="61" d="100"/>
          <a:sy n="61" d="100"/>
        </p:scale>
        <p:origin x="-936" y="-9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676048-74DA-466C-AE76-63B22AA575E5}" type="datetimeFigureOut">
              <a:rPr lang="en-US" smtClean="0"/>
              <a:pPr/>
              <a:t>3/24/2020</a:t>
            </a:fld>
            <a:endParaRPr lang="en-US"/>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35435D-870C-4B5A-8936-E6F5A0FD949D}" type="slidenum">
              <a:rPr lang="en-US" smtClean="0"/>
              <a:pPr/>
              <a:t>‹#›</a:t>
            </a:fld>
            <a:endParaRPr lang="en-US"/>
          </a:p>
        </p:txBody>
      </p:sp>
    </p:spTree>
    <p:extLst>
      <p:ext uri="{BB962C8B-B14F-4D97-AF65-F5344CB8AC3E}">
        <p14:creationId xmlns="" xmlns:p14="http://schemas.microsoft.com/office/powerpoint/2010/main" val="1347674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buFont typeface="Courier New" panose="02070309020205020404" pitchFamily="49" charset="0"/>
              <a:buChar char="o"/>
            </a:pPr>
            <a:r>
              <a:rPr lang="tr-TR" dirty="0" err="1" smtClean="0"/>
              <a:t>Psikanalitik</a:t>
            </a:r>
            <a:r>
              <a:rPr lang="tr-TR" dirty="0" smtClean="0"/>
              <a:t> kuram, psikoloji biliminin bilince olan yaklaşımını bilinçdışı süreçlere doğru genişletir. </a:t>
            </a:r>
          </a:p>
          <a:p>
            <a:pPr>
              <a:buFont typeface="Courier New" panose="02070309020205020404" pitchFamily="49" charset="0"/>
              <a:buChar char="o"/>
            </a:pPr>
            <a:r>
              <a:rPr lang="tr-TR" dirty="0" smtClean="0"/>
              <a:t>Bu kuram özellikle bir </a:t>
            </a:r>
            <a:r>
              <a:rPr lang="tr-TR" dirty="0" smtClean="0">
                <a:solidFill>
                  <a:srgbClr val="FF0000"/>
                </a:solidFill>
              </a:rPr>
              <a:t>'Kişilik aygıtı</a:t>
            </a:r>
            <a:r>
              <a:rPr lang="tr-TR" dirty="0" smtClean="0"/>
              <a:t>' kavramı geliştirmiştir. </a:t>
            </a:r>
            <a:r>
              <a:rPr lang="tr-TR" dirty="0" err="1" smtClean="0">
                <a:solidFill>
                  <a:srgbClr val="FF0000"/>
                </a:solidFill>
              </a:rPr>
              <a:t>Topografik</a:t>
            </a:r>
            <a:r>
              <a:rPr lang="tr-TR" dirty="0" smtClean="0">
                <a:solidFill>
                  <a:srgbClr val="FF0000"/>
                </a:solidFill>
              </a:rPr>
              <a:t> kişilik</a:t>
            </a:r>
            <a:r>
              <a:rPr lang="tr-TR" dirty="0" smtClean="0"/>
              <a:t> kavramı adıyla adlandırılan bu kavramsal yapıda </a:t>
            </a:r>
          </a:p>
          <a:p>
            <a:pPr marL="749808" lvl="1" indent="-457200">
              <a:buFont typeface="+mj-lt"/>
              <a:buAutoNum type="arabicPeriod"/>
            </a:pPr>
            <a:r>
              <a:rPr lang="tr-TR" dirty="0" smtClean="0"/>
              <a:t>bilinç (</a:t>
            </a:r>
            <a:r>
              <a:rPr lang="tr-TR" dirty="0" err="1" smtClean="0"/>
              <a:t>Conscious</a:t>
            </a:r>
            <a:r>
              <a:rPr lang="tr-TR" dirty="0" smtClean="0"/>
              <a:t>), </a:t>
            </a:r>
          </a:p>
          <a:p>
            <a:pPr marL="749808" lvl="1" indent="-457200">
              <a:buFont typeface="+mj-lt"/>
              <a:buAutoNum type="arabicPeriod"/>
            </a:pPr>
            <a:r>
              <a:rPr lang="tr-TR" dirty="0" smtClean="0"/>
              <a:t>bilinçaltı ya da </a:t>
            </a:r>
            <a:r>
              <a:rPr lang="tr-TR" dirty="0" err="1" smtClean="0"/>
              <a:t>önbilinç</a:t>
            </a:r>
            <a:r>
              <a:rPr lang="tr-TR" dirty="0" smtClean="0"/>
              <a:t> (</a:t>
            </a:r>
            <a:r>
              <a:rPr lang="tr-TR" dirty="0" err="1" smtClean="0"/>
              <a:t>preconscious</a:t>
            </a:r>
            <a:r>
              <a:rPr lang="tr-TR" dirty="0" smtClean="0"/>
              <a:t>) ve</a:t>
            </a:r>
          </a:p>
          <a:p>
            <a:pPr marL="749808" lvl="1" indent="-457200">
              <a:buFont typeface="+mj-lt"/>
              <a:buAutoNum type="arabicPeriod"/>
            </a:pPr>
            <a:r>
              <a:rPr lang="tr-TR" dirty="0" smtClean="0"/>
              <a:t>bilinçdışı (</a:t>
            </a:r>
            <a:r>
              <a:rPr lang="tr-TR" dirty="0" err="1" smtClean="0"/>
              <a:t>unconscious</a:t>
            </a:r>
            <a:r>
              <a:rPr lang="tr-TR" dirty="0" smtClean="0"/>
              <a:t>)</a:t>
            </a:r>
          </a:p>
          <a:p>
            <a:r>
              <a:rPr lang="tr-TR" dirty="0" smtClean="0"/>
              <a:t>olmak üzere 3 kişilik bölümü vardır. </a:t>
            </a:r>
          </a:p>
          <a:p>
            <a:r>
              <a:rPr lang="tr-TR" dirty="0" err="1" smtClean="0"/>
              <a:t>Bilinçöncesi</a:t>
            </a:r>
            <a:endParaRPr lang="tr-TR"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tr-TR" sz="2400" dirty="0" smtClean="0"/>
              <a:t>Ör. Bir süre önce yaşadığımız bir olayı tamamen bilinçten silmiş gibi olabiliriz. Ancak bu olayla ilgili bir çağrışım ya da bir uyaran tüm olayın yeniden bilince dönmesini sağlayabilir. Bu tür bilinçten silinmiş gibi sanılan, uyaranlarla çağrışımlarla yeniden bilince gelebilen anılar, duygular, dürtüler </a:t>
            </a:r>
            <a:r>
              <a:rPr lang="tr-TR" sz="2400" dirty="0" err="1" smtClean="0"/>
              <a:t>bilinçöncesi</a:t>
            </a:r>
            <a:r>
              <a:rPr lang="tr-TR" sz="2400" dirty="0" smtClean="0"/>
              <a:t> nitelik taşır. </a:t>
            </a:r>
          </a:p>
          <a:p>
            <a:endParaRPr lang="en-US" dirty="0" smtClean="0"/>
          </a:p>
          <a:p>
            <a:r>
              <a:rPr lang="tr-TR" dirty="0" smtClean="0"/>
              <a:t>Bilinçdışı</a:t>
            </a:r>
          </a:p>
          <a:p>
            <a:pPr marL="0" marR="0" lvl="1" indent="0" algn="l" defTabSz="914400" rtl="0" eaLnBrk="1" fontAlgn="auto" latinLnBrk="0" hangingPunct="1">
              <a:lnSpc>
                <a:spcPct val="100000"/>
              </a:lnSpc>
              <a:spcBef>
                <a:spcPts val="0"/>
              </a:spcBef>
              <a:spcAft>
                <a:spcPts val="0"/>
              </a:spcAft>
              <a:buClrTx/>
              <a:buSzTx/>
              <a:buFontTx/>
              <a:buNone/>
              <a:tabLst/>
              <a:defRPr/>
            </a:pPr>
            <a:r>
              <a:rPr lang="tr-TR" sz="2000" dirty="0" smtClean="0"/>
              <a:t>Kişinin özel çabası ile bilince çağrılamayan, ayırdına varılamayan yaşantıların saklı olduğu ruhsal bölme ya da bu nitelikte olan ruhsal süreçlerdir. </a:t>
            </a:r>
          </a:p>
          <a:p>
            <a:pPr lvl="1">
              <a:buFont typeface="Courier New" panose="02070309020205020404" pitchFamily="49" charset="0"/>
              <a:buChar char="o"/>
            </a:pPr>
            <a:r>
              <a:rPr lang="tr-TR" sz="2000" dirty="0" smtClean="0"/>
              <a:t>Bu dürtüler kişinin bilinçli dünyasında geçerli olan törel inançlara karşıt düşen isteklerden kaynaklanır ve ancak </a:t>
            </a:r>
            <a:r>
              <a:rPr lang="tr-TR" sz="2000" dirty="0" err="1" smtClean="0"/>
              <a:t>psiko</a:t>
            </a:r>
            <a:r>
              <a:rPr lang="tr-TR" sz="2000" dirty="0" smtClean="0"/>
              <a:t> analitik tedavide kişinin dirençleri kırıldığında ortaya çıkabilir.</a:t>
            </a:r>
          </a:p>
          <a:p>
            <a:pPr lvl="1">
              <a:buFont typeface="Courier New" panose="02070309020205020404" pitchFamily="49" charset="0"/>
              <a:buChar char="o"/>
            </a:pPr>
            <a:r>
              <a:rPr lang="tr-TR" sz="2000" dirty="0" smtClean="0"/>
              <a:t>Bu yaşantılar ancak hipnoz, serbest çağrışım gibi özel yöntemlerle, düşlerin, anormal ruhsal belirtilerin incelenmesiyle açığa çıkarılabilir. </a:t>
            </a:r>
          </a:p>
          <a:p>
            <a:pPr lvl="1">
              <a:buFont typeface="Courier New" panose="02070309020205020404" pitchFamily="49" charset="0"/>
              <a:buChar char="o"/>
            </a:pPr>
            <a:r>
              <a:rPr lang="tr-TR" sz="2000" dirty="0" smtClean="0"/>
              <a:t>Psikanaliz, bilinçdışının derinliklerini inceleyerek, ruhsal yaşamımızın bu yönünü aydınlatmaya çalışmış ve bilinçdışı sürecin özelliklerini tanımlamıştır. </a:t>
            </a:r>
            <a:endParaRPr lang="en-US" dirty="0"/>
          </a:p>
        </p:txBody>
      </p:sp>
      <p:sp>
        <p:nvSpPr>
          <p:cNvPr id="4" name="Slayt Numarası Yer Tutucusu 3"/>
          <p:cNvSpPr>
            <a:spLocks noGrp="1"/>
          </p:cNvSpPr>
          <p:nvPr>
            <p:ph type="sldNum" sz="quarter" idx="10"/>
          </p:nvPr>
        </p:nvSpPr>
        <p:spPr/>
        <p:txBody>
          <a:bodyPr/>
          <a:lstStyle/>
          <a:p>
            <a:fld id="{4F35435D-870C-4B5A-8936-E6F5A0FD949D}" type="slidenum">
              <a:rPr lang="en-US" smtClean="0"/>
              <a:pPr/>
              <a:t>6</a:t>
            </a:fld>
            <a:endParaRPr lang="en-US"/>
          </a:p>
        </p:txBody>
      </p:sp>
    </p:spTree>
    <p:extLst>
      <p:ext uri="{BB962C8B-B14F-4D97-AF65-F5344CB8AC3E}">
        <p14:creationId xmlns="" xmlns:p14="http://schemas.microsoft.com/office/powerpoint/2010/main" val="684337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buFont typeface="Courier New" panose="02070309020205020404" pitchFamily="49" charset="0"/>
              <a:buChar char="o"/>
            </a:pPr>
            <a:r>
              <a:rPr lang="tr-TR" sz="1200" dirty="0" smtClean="0"/>
              <a:t>Freud daha sonra </a:t>
            </a:r>
            <a:r>
              <a:rPr lang="tr-TR" sz="1200" dirty="0" err="1" smtClean="0"/>
              <a:t>Topografik</a:t>
            </a:r>
            <a:r>
              <a:rPr lang="tr-TR" sz="1200" dirty="0" smtClean="0"/>
              <a:t> kişilik kuramına farklı bir boyut getirerek geliştirmiş olduğu yapısal kurama göre, kişilik üç ana sistemden oluşur. Bunlar:</a:t>
            </a:r>
          </a:p>
          <a:p>
            <a:pPr marL="457200" indent="-457200">
              <a:buFont typeface="+mj-lt"/>
              <a:buAutoNum type="arabicPeriod"/>
            </a:pPr>
            <a:r>
              <a:rPr lang="tr-TR" sz="1200" dirty="0" err="1" smtClean="0">
                <a:solidFill>
                  <a:schemeClr val="tx1"/>
                </a:solidFill>
              </a:rPr>
              <a:t>id</a:t>
            </a:r>
            <a:r>
              <a:rPr lang="tr-TR" sz="1200" dirty="0" smtClean="0">
                <a:solidFill>
                  <a:schemeClr val="tx1"/>
                </a:solidFill>
              </a:rPr>
              <a:t>,</a:t>
            </a:r>
          </a:p>
          <a:p>
            <a:pPr marL="457200" indent="-457200">
              <a:buFont typeface="+mj-lt"/>
              <a:buAutoNum type="arabicPeriod"/>
            </a:pPr>
            <a:r>
              <a:rPr lang="tr-TR" sz="1200" dirty="0" smtClean="0">
                <a:solidFill>
                  <a:schemeClr val="tx1"/>
                </a:solidFill>
              </a:rPr>
              <a:t>ego ve </a:t>
            </a:r>
          </a:p>
          <a:p>
            <a:pPr marL="457200" indent="-457200">
              <a:buFont typeface="+mj-lt"/>
              <a:buAutoNum type="arabicPeriod"/>
            </a:pPr>
            <a:r>
              <a:rPr lang="tr-TR" sz="1200" dirty="0" err="1" smtClean="0">
                <a:solidFill>
                  <a:schemeClr val="tx1"/>
                </a:solidFill>
              </a:rPr>
              <a:t>superego</a:t>
            </a:r>
            <a:endParaRPr lang="tr-TR" sz="1200" dirty="0" smtClean="0">
              <a:solidFill>
                <a:schemeClr val="tx1"/>
              </a:solidFill>
            </a:endParaRPr>
          </a:p>
          <a:p>
            <a:pPr>
              <a:buFont typeface="Courier New" panose="02070309020205020404" pitchFamily="49" charset="0"/>
              <a:buChar char="o"/>
            </a:pPr>
            <a:r>
              <a:rPr lang="tr-TR" sz="1200" dirty="0" smtClean="0"/>
              <a:t>Davranış bu üç sistemin etkileşiminin ürünüdür. </a:t>
            </a:r>
          </a:p>
          <a:p>
            <a:pPr>
              <a:buFont typeface="Courier New" panose="02070309020205020404" pitchFamily="49" charset="0"/>
              <a:buChar char="o"/>
            </a:pPr>
            <a:r>
              <a:rPr lang="tr-TR" sz="1200" dirty="0" smtClean="0"/>
              <a:t>Bu sistemlerden biri diğerinden bağımsız olarak tek başına çalışmaz</a:t>
            </a:r>
          </a:p>
          <a:p>
            <a:pPr>
              <a:buFont typeface="Courier New" panose="02070309020205020404" pitchFamily="49" charset="0"/>
              <a:buChar char="o"/>
            </a:pPr>
            <a:r>
              <a:rPr lang="tr-TR" sz="1200" dirty="0" err="1" smtClean="0"/>
              <a:t>Id</a:t>
            </a:r>
            <a:r>
              <a:rPr lang="tr-TR" sz="1200" dirty="0" smtClean="0"/>
              <a:t>:</a:t>
            </a:r>
          </a:p>
          <a:p>
            <a:pPr>
              <a:buFont typeface="Courier New" panose="02070309020205020404" pitchFamily="49" charset="0"/>
              <a:buChar char="o"/>
            </a:pPr>
            <a:r>
              <a:rPr lang="tr-TR" dirty="0" smtClean="0"/>
              <a:t>Kişiliğin en ilkel ve temel bölümüdür.</a:t>
            </a:r>
          </a:p>
          <a:p>
            <a:pPr>
              <a:buFont typeface="Courier New" panose="02070309020205020404" pitchFamily="49" charset="0"/>
              <a:buChar char="o"/>
            </a:pPr>
            <a:r>
              <a:rPr lang="tr-TR" dirty="0" smtClean="0"/>
              <a:t>Ego ve </a:t>
            </a:r>
            <a:r>
              <a:rPr lang="tr-TR" dirty="0" err="1" smtClean="0"/>
              <a:t>Süperego</a:t>
            </a:r>
            <a:r>
              <a:rPr lang="tr-TR" dirty="0" smtClean="0"/>
              <a:t> bu bölümden çıkarak gelişir.</a:t>
            </a:r>
          </a:p>
          <a:p>
            <a:pPr>
              <a:buFont typeface="Courier New" panose="02070309020205020404" pitchFamily="49" charset="0"/>
              <a:buChar char="o"/>
            </a:pPr>
            <a:r>
              <a:rPr lang="tr-TR" dirty="0" smtClean="0"/>
              <a:t>Kalıtsal olarak gelen içgüdüleri de kapsayan ve doğuştan var olan psikolojik gizil güçlerin tümünü kapsar.</a:t>
            </a:r>
          </a:p>
          <a:p>
            <a:pPr>
              <a:buFont typeface="Courier New" panose="02070309020205020404" pitchFamily="49" charset="0"/>
              <a:buChar char="o"/>
            </a:pPr>
            <a:r>
              <a:rPr lang="tr-TR" dirty="0" smtClean="0"/>
              <a:t>Tümden bilinçdışıdır.</a:t>
            </a:r>
          </a:p>
          <a:p>
            <a:pPr>
              <a:buFont typeface="Courier New" panose="02070309020205020404" pitchFamily="49" charset="0"/>
              <a:buChar char="o"/>
            </a:pPr>
            <a:r>
              <a:rPr lang="tr-TR" dirty="0" smtClean="0">
                <a:solidFill>
                  <a:srgbClr val="FF0000"/>
                </a:solidFill>
              </a:rPr>
              <a:t>Haz ilkesine </a:t>
            </a:r>
            <a:r>
              <a:rPr lang="tr-TR" dirty="0" smtClean="0"/>
              <a:t>dayanarak çalışır. </a:t>
            </a:r>
          </a:p>
          <a:p>
            <a:pPr lvl="1">
              <a:buFont typeface="Courier New" panose="02070309020205020404" pitchFamily="49" charset="0"/>
              <a:buChar char="o"/>
            </a:pPr>
            <a:r>
              <a:rPr lang="tr-TR" dirty="0" smtClean="0"/>
              <a:t>Gerginliğin azaltılması, acının engellenmesi ve zevk alınmasını hedef alır.</a:t>
            </a:r>
          </a:p>
          <a:p>
            <a:pPr lvl="1">
              <a:buFont typeface="Courier New" panose="02070309020205020404" pitchFamily="49" charset="0"/>
              <a:buChar char="o"/>
            </a:pPr>
            <a:r>
              <a:rPr lang="tr-TR" dirty="0" smtClean="0"/>
              <a:t>Gereksinimlerinin tatmin edilmesine yöneliktir. Düşünmez ama ister ve harekete geçer. </a:t>
            </a:r>
          </a:p>
          <a:p>
            <a:pPr lvl="1">
              <a:buFont typeface="Courier New" panose="02070309020205020404" pitchFamily="49" charset="0"/>
              <a:buChar char="o"/>
            </a:pPr>
            <a:r>
              <a:rPr lang="tr-TR" dirty="0" smtClean="0"/>
              <a:t>Zaman ve yer kavramı tanımaz, kuralsızdır, geniş ölçüde mantık dışıdır, dış dünya ile bağlantısı yoktur.</a:t>
            </a:r>
          </a:p>
          <a:p>
            <a:pPr>
              <a:buFont typeface="Courier New" panose="02070309020205020404" pitchFamily="49" charset="0"/>
              <a:buChar char="o"/>
            </a:pPr>
            <a:r>
              <a:rPr lang="tr-TR" dirty="0" smtClean="0"/>
              <a:t>Yaşamın ilk günlerinde çocuğun kişilik yapısı, boşalım arayan içgüdüsel dürtülerle yüklü </a:t>
            </a:r>
            <a:r>
              <a:rPr lang="tr-TR" dirty="0" err="1" smtClean="0"/>
              <a:t>id’den</a:t>
            </a:r>
            <a:r>
              <a:rPr lang="tr-TR" dirty="0" smtClean="0"/>
              <a:t> oluşur.</a:t>
            </a:r>
          </a:p>
          <a:p>
            <a:pPr>
              <a:buFont typeface="Courier New" panose="02070309020205020404" pitchFamily="49" charset="0"/>
              <a:buChar char="o"/>
            </a:pPr>
            <a:r>
              <a:rPr lang="tr-TR" dirty="0" smtClean="0"/>
              <a:t>Bu dönemde çocuk bu dürtüleri erteleme, denetleme ya da düzenleme olanağına sahip değildir ve çevresiyle baş edebilme konusunda kendisine bakım veren kişilerin egolarına tümden bağlıdır</a:t>
            </a:r>
            <a:endParaRPr lang="en-US" dirty="0" smtClean="0"/>
          </a:p>
          <a:p>
            <a:pPr>
              <a:buFont typeface="Courier New" panose="02070309020205020404" pitchFamily="49" charset="0"/>
              <a:buChar char="o"/>
            </a:pPr>
            <a:r>
              <a:rPr lang="tr-TR" dirty="0" smtClean="0"/>
              <a:t>Ego: </a:t>
            </a:r>
            <a:r>
              <a:rPr lang="tr-TR" sz="1200" dirty="0" smtClean="0"/>
              <a:t>alt benlik ile dış dünya arasında bir arabulucu”</a:t>
            </a:r>
          </a:p>
          <a:p>
            <a:pPr>
              <a:buFont typeface="Arial" panose="020B0604020202020204" pitchFamily="34" charset="0"/>
              <a:buChar char="•"/>
            </a:pPr>
            <a:r>
              <a:rPr lang="tr-TR" sz="2400" dirty="0" smtClean="0">
                <a:solidFill>
                  <a:srgbClr val="FF0000"/>
                </a:solidFill>
              </a:rPr>
              <a:t>Gerçeklik ilkesinin </a:t>
            </a:r>
            <a:r>
              <a:rPr lang="tr-TR" sz="2400" dirty="0" smtClean="0"/>
              <a:t>egemenliğindedir ve ikincil süreçler aracılığı ile işler. </a:t>
            </a:r>
          </a:p>
          <a:p>
            <a:pPr lvl="1">
              <a:buFont typeface="Arial" panose="020B0604020202020204" pitchFamily="34" charset="0"/>
              <a:buChar char="•"/>
            </a:pPr>
            <a:r>
              <a:rPr lang="tr-TR" sz="2000" dirty="0" smtClean="0"/>
              <a:t>Gerçeklik ilkesinin amacı, ihtiyacın giderilmesi için uygun bir obje buluncaya kadar gerilimin boşalmasını ertelemektir.</a:t>
            </a:r>
          </a:p>
          <a:p>
            <a:pPr lvl="1">
              <a:buFont typeface="Arial" panose="020B0604020202020204" pitchFamily="34" charset="0"/>
              <a:buChar char="•"/>
            </a:pPr>
            <a:r>
              <a:rPr lang="tr-TR" sz="2000" dirty="0" smtClean="0"/>
              <a:t> Gerçeklik ilkesi haz ilkesini geçici olarak engeller. </a:t>
            </a:r>
          </a:p>
          <a:p>
            <a:pPr lvl="1">
              <a:buFont typeface="Arial" panose="020B0604020202020204" pitchFamily="34" charset="0"/>
              <a:buChar char="•"/>
            </a:pPr>
            <a:r>
              <a:rPr lang="tr-TR" sz="2000" dirty="0" smtClean="0"/>
              <a:t>İhtiyaç nesnesi bulunduğunda, haz ilkesi yine ön plana çıkar ve gerilim giderilir. </a:t>
            </a:r>
          </a:p>
          <a:p>
            <a:pPr>
              <a:buFont typeface="Courier New" panose="02070309020205020404" pitchFamily="49" charset="0"/>
              <a:buChar char="o"/>
            </a:pPr>
            <a:r>
              <a:rPr lang="tr-TR" sz="2400" dirty="0" smtClean="0"/>
              <a:t>Benlik ruhsal aygıtın </a:t>
            </a:r>
            <a:r>
              <a:rPr lang="tr-TR" sz="2400" dirty="0" smtClean="0">
                <a:solidFill>
                  <a:srgbClr val="FF0000"/>
                </a:solidFill>
              </a:rPr>
              <a:t>"uyum yapıcı" </a:t>
            </a:r>
            <a:r>
              <a:rPr lang="tr-TR" sz="2400" dirty="0" smtClean="0"/>
              <a:t>yapısıdır. </a:t>
            </a:r>
          </a:p>
          <a:p>
            <a:pPr lvl="1">
              <a:buFont typeface="Courier New" panose="02070309020205020404" pitchFamily="49" charset="0"/>
              <a:buChar char="o"/>
            </a:pPr>
            <a:r>
              <a:rPr lang="tr-TR" sz="2200" dirty="0" smtClean="0"/>
              <a:t>Daha ayrıntılı söylemek gerekirse, ruhsal aygıtın algılayıcı, açıklayıcı, uyum yapıcı ve uygulayıcı yapısıdır.</a:t>
            </a:r>
          </a:p>
          <a:p>
            <a:pPr>
              <a:buFont typeface="Courier New" panose="02070309020205020404" pitchFamily="49" charset="0"/>
              <a:buChar char="o"/>
            </a:pPr>
            <a:r>
              <a:rPr lang="tr-TR" dirty="0" err="1" smtClean="0"/>
              <a:t>Superego</a:t>
            </a:r>
            <a:endParaRPr lang="tr-TR" dirty="0" smtClean="0"/>
          </a:p>
          <a:p>
            <a:pPr>
              <a:buFont typeface="Courier New" panose="02070309020205020404" pitchFamily="49" charset="0"/>
              <a:buChar char="o"/>
            </a:pPr>
            <a:r>
              <a:rPr lang="tr-TR" dirty="0" smtClean="0"/>
              <a:t>Kişiliğin üçüncü ve en son gelişen sistemi </a:t>
            </a:r>
            <a:r>
              <a:rPr lang="tr-TR" dirty="0" err="1" smtClean="0"/>
              <a:t>süperegodur</a:t>
            </a:r>
            <a:r>
              <a:rPr lang="tr-TR" dirty="0" smtClean="0"/>
              <a:t>. </a:t>
            </a:r>
          </a:p>
          <a:p>
            <a:pPr>
              <a:buFont typeface="Courier New" panose="02070309020205020404" pitchFamily="49" charset="0"/>
              <a:buChar char="o"/>
            </a:pPr>
            <a:r>
              <a:rPr lang="tr-TR" dirty="0" smtClean="0"/>
              <a:t>Bireyin uzun çocukluk yıllarında, benliğin bir parçası, giderek ana baba ve toplumsal değer yargılarını içeren özel bir yapı olarak ayrışır. </a:t>
            </a:r>
          </a:p>
          <a:p>
            <a:pPr>
              <a:buFont typeface="Courier New" panose="02070309020205020404" pitchFamily="49" charset="0"/>
              <a:buChar char="o"/>
            </a:pPr>
            <a:r>
              <a:rPr lang="tr-TR" dirty="0" smtClean="0"/>
              <a:t>Bu nedenle buna </a:t>
            </a:r>
            <a:r>
              <a:rPr lang="tr-TR" dirty="0" err="1" smtClean="0"/>
              <a:t>üstbenlik</a:t>
            </a:r>
            <a:r>
              <a:rPr lang="tr-TR" dirty="0" smtClean="0"/>
              <a:t> (</a:t>
            </a:r>
            <a:r>
              <a:rPr lang="tr-TR" dirty="0" err="1" smtClean="0"/>
              <a:t>süperego</a:t>
            </a:r>
            <a:r>
              <a:rPr lang="tr-TR" dirty="0" smtClean="0"/>
              <a:t>) adı verilmiştir. </a:t>
            </a:r>
          </a:p>
          <a:p>
            <a:pPr>
              <a:buFont typeface="Courier New" panose="02070309020205020404" pitchFamily="49" charset="0"/>
              <a:buChar char="o"/>
            </a:pPr>
            <a:r>
              <a:rPr lang="en-US" dirty="0" err="1" smtClean="0"/>
              <a:t>Eylemlerin</a:t>
            </a:r>
            <a:r>
              <a:rPr lang="en-US" dirty="0" smtClean="0"/>
              <a:t> </a:t>
            </a:r>
            <a:r>
              <a:rPr lang="en-US" dirty="0" err="1" smtClean="0"/>
              <a:t>doğrumu</a:t>
            </a:r>
            <a:r>
              <a:rPr lang="en-US" dirty="0" smtClean="0"/>
              <a:t> </a:t>
            </a:r>
            <a:r>
              <a:rPr lang="en-US" dirty="0" err="1" smtClean="0"/>
              <a:t>yoksa</a:t>
            </a:r>
            <a:r>
              <a:rPr lang="en-US" dirty="0" smtClean="0"/>
              <a:t> </a:t>
            </a:r>
            <a:r>
              <a:rPr lang="en-US" dirty="0" err="1" smtClean="0"/>
              <a:t>yanlış</a:t>
            </a:r>
            <a:r>
              <a:rPr lang="en-US" dirty="0" smtClean="0"/>
              <a:t> </a:t>
            </a:r>
            <a:r>
              <a:rPr lang="en-US" dirty="0" err="1" smtClean="0"/>
              <a:t>mı</a:t>
            </a:r>
            <a:r>
              <a:rPr lang="en-US" dirty="0" smtClean="0"/>
              <a:t> </a:t>
            </a:r>
            <a:r>
              <a:rPr lang="en-US" dirty="0" err="1" smtClean="0"/>
              <a:t>olduğunu</a:t>
            </a:r>
            <a:r>
              <a:rPr lang="en-US" dirty="0" smtClean="0"/>
              <a:t> </a:t>
            </a:r>
            <a:r>
              <a:rPr lang="en-US" dirty="0" err="1" smtClean="0"/>
              <a:t>yargılayan</a:t>
            </a:r>
            <a:r>
              <a:rPr lang="en-US" dirty="0" smtClean="0"/>
              <a:t> </a:t>
            </a:r>
            <a:r>
              <a:rPr lang="en-US" dirty="0" err="1" smtClean="0"/>
              <a:t>süperego’dur</a:t>
            </a:r>
            <a:r>
              <a:rPr lang="en-US" dirty="0" smtClean="0"/>
              <a:t>. </a:t>
            </a:r>
            <a:endParaRPr lang="tr-TR" dirty="0" smtClean="0"/>
          </a:p>
          <a:p>
            <a:pPr>
              <a:buFont typeface="Courier New" panose="02070309020205020404" pitchFamily="49" charset="0"/>
              <a:buChar char="o"/>
            </a:pPr>
            <a:r>
              <a:rPr lang="tr-TR" dirty="0" smtClean="0">
                <a:solidFill>
                  <a:srgbClr val="FF0000"/>
                </a:solidFill>
              </a:rPr>
              <a:t>Ahlak ilkesine </a:t>
            </a:r>
            <a:r>
              <a:rPr lang="tr-TR" dirty="0" smtClean="0"/>
              <a:t>göre çalışır.</a:t>
            </a:r>
          </a:p>
          <a:p>
            <a:pPr lvl="1">
              <a:buFont typeface="Courier New" panose="02070309020205020404" pitchFamily="49" charset="0"/>
              <a:buChar char="o"/>
            </a:pPr>
            <a:r>
              <a:rPr lang="tr-TR" dirty="0" err="1" smtClean="0"/>
              <a:t>Süperego</a:t>
            </a:r>
            <a:r>
              <a:rPr lang="tr-TR" dirty="0" smtClean="0"/>
              <a:t> çocuğa ana babası tarafından aktarılan ve ödül ve ceza uygulamalarıyla pekiştirilen, geleneksel değerlerin ve toplum ideallerinin içsel temsilcisidir, kişiliğin vicdani ve ahlaki yönüdür.</a:t>
            </a:r>
          </a:p>
          <a:p>
            <a:pPr lvl="1">
              <a:buFont typeface="Courier New" panose="02070309020205020404" pitchFamily="49" charset="0"/>
              <a:buChar char="o"/>
            </a:pPr>
            <a:r>
              <a:rPr lang="tr-TR" dirty="0" smtClean="0"/>
              <a:t> Gerçekten çok ideali temsil eder, hoşlanmadan çok kusursuzluğa ulaşmak ister. </a:t>
            </a:r>
          </a:p>
          <a:p>
            <a:pPr lvl="1">
              <a:buFont typeface="Courier New" panose="02070309020205020404" pitchFamily="49" charset="0"/>
              <a:buChar char="o"/>
            </a:pPr>
            <a:r>
              <a:rPr lang="tr-TR" dirty="0" err="1" smtClean="0"/>
              <a:t>Süperegoyu</a:t>
            </a:r>
            <a:r>
              <a:rPr lang="tr-TR" dirty="0" smtClean="0"/>
              <a:t> ilgilendiren, bir şeyin doğru ya da yanlış olduğuna karar verip, toplum ya da temsilcileri tarafından onaylanmış ölçütlere göre davranmaktır. </a:t>
            </a:r>
          </a:p>
          <a:p>
            <a:pPr lvl="1">
              <a:buFont typeface="Courier New" panose="02070309020205020404" pitchFamily="49" charset="0"/>
              <a:buChar char="o"/>
            </a:pPr>
            <a:r>
              <a:rPr lang="en-US" dirty="0" err="1" smtClean="0"/>
              <a:t>Toplumsal</a:t>
            </a:r>
            <a:r>
              <a:rPr lang="en-US" dirty="0" smtClean="0"/>
              <a:t> </a:t>
            </a:r>
            <a:r>
              <a:rPr lang="en-US" dirty="0" err="1" smtClean="0"/>
              <a:t>ve</a:t>
            </a:r>
            <a:r>
              <a:rPr lang="en-US" dirty="0" smtClean="0"/>
              <a:t> </a:t>
            </a:r>
            <a:r>
              <a:rPr lang="en-US" dirty="0" err="1" smtClean="0"/>
              <a:t>kültürel</a:t>
            </a:r>
            <a:r>
              <a:rPr lang="en-US" dirty="0" smtClean="0"/>
              <a:t> </a:t>
            </a:r>
            <a:r>
              <a:rPr lang="en-US" dirty="0" err="1" smtClean="0"/>
              <a:t>etkilerin</a:t>
            </a:r>
            <a:r>
              <a:rPr lang="en-US" dirty="0" smtClean="0"/>
              <a:t> </a:t>
            </a:r>
            <a:r>
              <a:rPr lang="en-US" dirty="0" err="1" smtClean="0"/>
              <a:t>içinde</a:t>
            </a:r>
            <a:r>
              <a:rPr lang="en-US" dirty="0" smtClean="0"/>
              <a:t> </a:t>
            </a:r>
            <a:r>
              <a:rPr lang="en-US" dirty="0" err="1" smtClean="0"/>
              <a:t>kişinin</a:t>
            </a:r>
            <a:r>
              <a:rPr lang="en-US" dirty="0" smtClean="0"/>
              <a:t> ne </a:t>
            </a:r>
            <a:r>
              <a:rPr lang="en-US" dirty="0" err="1" smtClean="0"/>
              <a:t>yapması</a:t>
            </a:r>
            <a:r>
              <a:rPr lang="en-US" dirty="0" smtClean="0"/>
              <a:t> </a:t>
            </a:r>
            <a:r>
              <a:rPr lang="en-US" dirty="0" err="1" smtClean="0"/>
              <a:t>gerektiğini</a:t>
            </a:r>
            <a:r>
              <a:rPr lang="en-US" dirty="0" smtClean="0"/>
              <a:t> </a:t>
            </a:r>
            <a:r>
              <a:rPr lang="en-US" dirty="0" err="1" smtClean="0"/>
              <a:t>belirler</a:t>
            </a:r>
            <a:r>
              <a:rPr lang="en-US" dirty="0" smtClean="0"/>
              <a:t>, </a:t>
            </a:r>
            <a:r>
              <a:rPr lang="en-US" dirty="0" err="1" smtClean="0"/>
              <a:t>sansür</a:t>
            </a:r>
            <a:r>
              <a:rPr lang="en-US" dirty="0" smtClean="0"/>
              <a:t> </a:t>
            </a:r>
            <a:r>
              <a:rPr lang="en-US" dirty="0" err="1" smtClean="0"/>
              <a:t>koyar</a:t>
            </a:r>
            <a:r>
              <a:rPr lang="en-US" dirty="0" smtClean="0"/>
              <a:t>.</a:t>
            </a:r>
            <a:endParaRPr lang="tr-TR" dirty="0" smtClean="0"/>
          </a:p>
          <a:p>
            <a:pPr>
              <a:buFont typeface="Courier New" panose="02070309020205020404" pitchFamily="49" charset="0"/>
              <a:buChar char="o"/>
            </a:pPr>
            <a:endParaRPr lang="en-US" dirty="0"/>
          </a:p>
        </p:txBody>
      </p:sp>
      <p:sp>
        <p:nvSpPr>
          <p:cNvPr id="4" name="Slayt Numarası Yer Tutucusu 3"/>
          <p:cNvSpPr>
            <a:spLocks noGrp="1"/>
          </p:cNvSpPr>
          <p:nvPr>
            <p:ph type="sldNum" sz="quarter" idx="10"/>
          </p:nvPr>
        </p:nvSpPr>
        <p:spPr/>
        <p:txBody>
          <a:bodyPr/>
          <a:lstStyle/>
          <a:p>
            <a:fld id="{4F35435D-870C-4B5A-8936-E6F5A0FD949D}" type="slidenum">
              <a:rPr lang="en-US" smtClean="0"/>
              <a:pPr/>
              <a:t>9</a:t>
            </a:fld>
            <a:endParaRPr lang="en-US"/>
          </a:p>
        </p:txBody>
      </p:sp>
    </p:spTree>
    <p:extLst>
      <p:ext uri="{BB962C8B-B14F-4D97-AF65-F5344CB8AC3E}">
        <p14:creationId xmlns="" xmlns:p14="http://schemas.microsoft.com/office/powerpoint/2010/main" val="3014288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buFont typeface="Courier New" panose="02070309020205020404" pitchFamily="49" charset="0"/>
              <a:buChar char="o"/>
            </a:pPr>
            <a:r>
              <a:rPr lang="tr-TR" sz="2600" dirty="0" err="1" smtClean="0"/>
              <a:t>Süperego</a:t>
            </a:r>
            <a:r>
              <a:rPr lang="tr-TR" sz="2600" dirty="0" smtClean="0"/>
              <a:t>, </a:t>
            </a:r>
            <a:r>
              <a:rPr lang="tr-TR" sz="2600" dirty="0" err="1" smtClean="0"/>
              <a:t>id</a:t>
            </a:r>
            <a:r>
              <a:rPr lang="tr-TR" sz="2600" dirty="0" smtClean="0"/>
              <a:t> ve egoya karşı çıkarak onları kendi istediği düzene yöneltme eğilimindedir. </a:t>
            </a:r>
          </a:p>
          <a:p>
            <a:pPr>
              <a:buFont typeface="Courier New" panose="02070309020205020404" pitchFamily="49" charset="0"/>
              <a:buChar char="o"/>
            </a:pPr>
            <a:r>
              <a:rPr lang="tr-TR" sz="2600" dirty="0" smtClean="0"/>
              <a:t>Ego, içgüdüsel isteklere doyum sağlanmasını erteler, </a:t>
            </a:r>
            <a:r>
              <a:rPr lang="tr-TR" sz="2600" dirty="0" err="1" smtClean="0"/>
              <a:t>süperego</a:t>
            </a:r>
            <a:r>
              <a:rPr lang="tr-TR" sz="2600" dirty="0" smtClean="0"/>
              <a:t> ise bu istekleri tümden engellemeye çalışır. </a:t>
            </a:r>
          </a:p>
          <a:p>
            <a:pPr lvl="1">
              <a:buFont typeface="Courier New" panose="02070309020205020404" pitchFamily="49" charset="0"/>
              <a:buChar char="o"/>
            </a:pPr>
            <a:r>
              <a:rPr lang="en-US" sz="2600" dirty="0" err="1" smtClean="0"/>
              <a:t>Süperegoile</a:t>
            </a:r>
            <a:r>
              <a:rPr lang="en-US" sz="2600" dirty="0" smtClean="0"/>
              <a:t> id</a:t>
            </a:r>
            <a:r>
              <a:rPr lang="tr-TR" sz="2600" dirty="0" smtClean="0"/>
              <a:t> </a:t>
            </a:r>
            <a:r>
              <a:rPr lang="en-US" sz="2600" dirty="0" err="1" smtClean="0"/>
              <a:t>devamlı</a:t>
            </a:r>
            <a:r>
              <a:rPr lang="en-US" sz="2600" dirty="0" smtClean="0"/>
              <a:t> </a:t>
            </a:r>
            <a:r>
              <a:rPr lang="en-US" sz="2600" dirty="0" err="1" smtClean="0"/>
              <a:t>bir</a:t>
            </a:r>
            <a:r>
              <a:rPr lang="en-US" sz="2600" dirty="0" smtClean="0"/>
              <a:t> </a:t>
            </a:r>
            <a:r>
              <a:rPr lang="en-US" sz="2600" dirty="0" err="1" smtClean="0"/>
              <a:t>çekişme</a:t>
            </a:r>
            <a:r>
              <a:rPr lang="en-US" sz="2600" dirty="0" smtClean="0"/>
              <a:t> </a:t>
            </a:r>
            <a:r>
              <a:rPr lang="en-US" sz="2600" dirty="0" err="1" smtClean="0"/>
              <a:t>içerisindedir</a:t>
            </a:r>
            <a:r>
              <a:rPr lang="en-US" sz="2600" dirty="0" smtClean="0"/>
              <a:t>. </a:t>
            </a:r>
            <a:endParaRPr lang="tr-TR" sz="2600" dirty="0" smtClean="0"/>
          </a:p>
          <a:p>
            <a:pPr lvl="1">
              <a:buFont typeface="Courier New" panose="02070309020205020404" pitchFamily="49" charset="0"/>
              <a:buChar char="o"/>
            </a:pPr>
            <a:r>
              <a:rPr lang="en-US" sz="2600" dirty="0" smtClean="0"/>
              <a:t>Bu </a:t>
            </a:r>
            <a:r>
              <a:rPr lang="en-US" sz="2600" dirty="0" err="1" smtClean="0"/>
              <a:t>çekişme</a:t>
            </a:r>
            <a:r>
              <a:rPr lang="en-US" sz="2600" dirty="0" smtClean="0"/>
              <a:t> ego </a:t>
            </a:r>
            <a:r>
              <a:rPr lang="en-US" sz="2600" dirty="0" err="1" smtClean="0"/>
              <a:t>tarafından</a:t>
            </a:r>
            <a:r>
              <a:rPr lang="en-US" sz="2600" dirty="0" smtClean="0"/>
              <a:t> </a:t>
            </a:r>
            <a:r>
              <a:rPr lang="en-US" sz="2600" dirty="0" err="1" smtClean="0"/>
              <a:t>dengelenir</a:t>
            </a:r>
            <a:r>
              <a:rPr lang="en-US" sz="2600" dirty="0" smtClean="0"/>
              <a:t>. </a:t>
            </a:r>
            <a:endParaRPr lang="tr-TR" sz="2600" dirty="0" smtClean="0"/>
          </a:p>
          <a:p>
            <a:endParaRPr lang="en-US" dirty="0"/>
          </a:p>
        </p:txBody>
      </p:sp>
      <p:sp>
        <p:nvSpPr>
          <p:cNvPr id="4" name="Slayt Numarası Yer Tutucusu 3"/>
          <p:cNvSpPr>
            <a:spLocks noGrp="1"/>
          </p:cNvSpPr>
          <p:nvPr>
            <p:ph type="sldNum" sz="quarter" idx="10"/>
          </p:nvPr>
        </p:nvSpPr>
        <p:spPr/>
        <p:txBody>
          <a:bodyPr/>
          <a:lstStyle/>
          <a:p>
            <a:fld id="{4F35435D-870C-4B5A-8936-E6F5A0FD949D}" type="slidenum">
              <a:rPr lang="en-US" smtClean="0"/>
              <a:pPr/>
              <a:t>13</a:t>
            </a:fld>
            <a:endParaRPr lang="en-US"/>
          </a:p>
        </p:txBody>
      </p:sp>
    </p:spTree>
    <p:extLst>
      <p:ext uri="{BB962C8B-B14F-4D97-AF65-F5344CB8AC3E}">
        <p14:creationId xmlns="" xmlns:p14="http://schemas.microsoft.com/office/powerpoint/2010/main" val="615826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0" i="0" kern="1200" dirty="0" smtClean="0">
                <a:solidFill>
                  <a:schemeClr val="tx1"/>
                </a:solidFill>
                <a:effectLst/>
                <a:latin typeface="+mn-lt"/>
                <a:ea typeface="+mn-ea"/>
                <a:cs typeface="+mn-cs"/>
              </a:rPr>
              <a:t>Freud kişilik gelişimini birbirini izleyen beş dönemde </a:t>
            </a:r>
            <a:r>
              <a:rPr lang="tr-TR" sz="1200" b="0" i="0" kern="1200" dirty="0" err="1" smtClean="0">
                <a:solidFill>
                  <a:schemeClr val="tx1"/>
                </a:solidFill>
                <a:effectLst/>
                <a:latin typeface="+mn-lt"/>
                <a:ea typeface="+mn-ea"/>
                <a:cs typeface="+mn-cs"/>
              </a:rPr>
              <a:t>incelemişir</a:t>
            </a:r>
            <a:r>
              <a:rPr lang="tr-TR" sz="1200" b="0" i="0" kern="1200" dirty="0" smtClean="0">
                <a:solidFill>
                  <a:schemeClr val="tx1"/>
                </a:solidFill>
                <a:effectLst/>
                <a:latin typeface="+mn-lt"/>
                <a:ea typeface="+mn-ea"/>
                <a:cs typeface="+mn-cs"/>
              </a:rPr>
              <a:t>.</a:t>
            </a:r>
          </a:p>
          <a:p>
            <a:r>
              <a:rPr lang="tr-TR" sz="1200" b="0" i="0" kern="1200" dirty="0" smtClean="0">
                <a:solidFill>
                  <a:schemeClr val="tx1"/>
                </a:solidFill>
                <a:effectLst/>
                <a:latin typeface="+mn-lt"/>
                <a:ea typeface="+mn-ea"/>
                <a:cs typeface="+mn-cs"/>
              </a:rPr>
              <a:t>ORAL DÖNEM (0-1 Yaş)Dünyayı algılama, kendini ifade etme ve gereksinimlerini karşılaması ağız ve çevresiyle </a:t>
            </a:r>
            <a:r>
              <a:rPr lang="tr-TR" sz="1200" b="0" i="0" kern="1200" dirty="0" err="1" smtClean="0">
                <a:solidFill>
                  <a:schemeClr val="tx1"/>
                </a:solidFill>
                <a:effectLst/>
                <a:latin typeface="+mn-lt"/>
                <a:ea typeface="+mn-ea"/>
                <a:cs typeface="+mn-cs"/>
              </a:rPr>
              <a:t>ilgilidir.Zevk</a:t>
            </a:r>
            <a:r>
              <a:rPr lang="tr-TR" sz="1200" b="0" i="0" kern="1200" dirty="0" smtClean="0">
                <a:solidFill>
                  <a:schemeClr val="tx1"/>
                </a:solidFill>
                <a:effectLst/>
                <a:latin typeface="+mn-lt"/>
                <a:ea typeface="+mn-ea"/>
                <a:cs typeface="+mn-cs"/>
              </a:rPr>
              <a:t> merkezi ağız bölgesi olduğu için oral dönem </a:t>
            </a:r>
            <a:r>
              <a:rPr lang="tr-TR" sz="1200" b="0" i="0" kern="1200" dirty="0" err="1" smtClean="0">
                <a:solidFill>
                  <a:schemeClr val="tx1"/>
                </a:solidFill>
                <a:effectLst/>
                <a:latin typeface="+mn-lt"/>
                <a:ea typeface="+mn-ea"/>
                <a:cs typeface="+mn-cs"/>
              </a:rPr>
              <a:t>denmiştir.Anne</a:t>
            </a:r>
            <a:r>
              <a:rPr lang="tr-TR" sz="1200" b="0" i="0" kern="1200" dirty="0" smtClean="0">
                <a:solidFill>
                  <a:schemeClr val="tx1"/>
                </a:solidFill>
                <a:effectLst/>
                <a:latin typeface="+mn-lt"/>
                <a:ea typeface="+mn-ea"/>
                <a:cs typeface="+mn-cs"/>
              </a:rPr>
              <a:t> çok önemlidir. Çünkü çocuğun temel gereksinimlerinin karşılanması </a:t>
            </a:r>
            <a:r>
              <a:rPr lang="tr-TR" sz="1200" b="0" i="0" kern="1200" dirty="0" err="1" smtClean="0">
                <a:solidFill>
                  <a:schemeClr val="tx1"/>
                </a:solidFill>
                <a:effectLst/>
                <a:latin typeface="+mn-lt"/>
                <a:ea typeface="+mn-ea"/>
                <a:cs typeface="+mn-cs"/>
              </a:rPr>
              <a:t>gerekir.Çocuğun</a:t>
            </a:r>
            <a:r>
              <a:rPr lang="tr-TR" sz="1200" b="0" i="0" kern="1200" dirty="0" smtClean="0">
                <a:solidFill>
                  <a:schemeClr val="tx1"/>
                </a:solidFill>
                <a:effectLst/>
                <a:latin typeface="+mn-lt"/>
                <a:ea typeface="+mn-ea"/>
                <a:cs typeface="+mn-cs"/>
              </a:rPr>
              <a:t> gereksinimleri karşılanırsa temel güven oluşur. Yoksa güvensizlik başlar.</a:t>
            </a:r>
          </a:p>
          <a:p>
            <a:r>
              <a:rPr lang="tr-TR" sz="1200" b="1" i="0" kern="1200" dirty="0" smtClean="0">
                <a:solidFill>
                  <a:schemeClr val="tx1"/>
                </a:solidFill>
                <a:effectLst/>
                <a:latin typeface="+mn-lt"/>
                <a:ea typeface="+mn-ea"/>
                <a:cs typeface="+mn-cs"/>
              </a:rPr>
              <a:t>2. ANAL DÖNEM (1-3 Yaş)</a:t>
            </a:r>
            <a:r>
              <a:rPr lang="tr-TR" dirty="0" smtClean="0"/>
              <a:t/>
            </a:r>
            <a:br>
              <a:rPr lang="tr-TR" dirty="0" smtClean="0"/>
            </a:br>
            <a:r>
              <a:rPr lang="tr-TR" sz="1200" b="0" i="0" kern="1200" dirty="0" smtClean="0">
                <a:solidFill>
                  <a:schemeClr val="tx1"/>
                </a:solidFill>
                <a:effectLst/>
                <a:latin typeface="+mn-lt"/>
                <a:ea typeface="+mn-ea"/>
                <a:cs typeface="+mn-cs"/>
              </a:rPr>
              <a:t>Bu dönemde ise çocuk anüs ve çevresi ile doyum </a:t>
            </a:r>
            <a:r>
              <a:rPr lang="tr-TR" sz="1200" b="0" i="0" kern="1200" dirty="0" err="1" smtClean="0">
                <a:solidFill>
                  <a:schemeClr val="tx1"/>
                </a:solidFill>
                <a:effectLst/>
                <a:latin typeface="+mn-lt"/>
                <a:ea typeface="+mn-ea"/>
                <a:cs typeface="+mn-cs"/>
              </a:rPr>
              <a:t>sağlamaktadır.Freud’a</a:t>
            </a:r>
            <a:r>
              <a:rPr lang="tr-TR" sz="1200" b="0" i="0" kern="1200" dirty="0" smtClean="0">
                <a:solidFill>
                  <a:schemeClr val="tx1"/>
                </a:solidFill>
                <a:effectLst/>
                <a:latin typeface="+mn-lt"/>
                <a:ea typeface="+mn-ea"/>
                <a:cs typeface="+mn-cs"/>
              </a:rPr>
              <a:t> göre bu dönemde çocuk dışkı çıkarmaktan ve onu kontrol altına almaktan zevk duyar. Çünkü edilgenlikten bağımsızlığı ilk </a:t>
            </a:r>
            <a:r>
              <a:rPr lang="tr-TR" sz="1200" b="0" i="0" kern="1200" dirty="0" err="1" smtClean="0">
                <a:solidFill>
                  <a:schemeClr val="tx1"/>
                </a:solidFill>
                <a:effectLst/>
                <a:latin typeface="+mn-lt"/>
                <a:ea typeface="+mn-ea"/>
                <a:cs typeface="+mn-cs"/>
              </a:rPr>
              <a:t>eylemidir.Bu</a:t>
            </a:r>
            <a:r>
              <a:rPr lang="tr-TR" sz="1200" b="0" i="0" kern="1200" dirty="0" smtClean="0">
                <a:solidFill>
                  <a:schemeClr val="tx1"/>
                </a:solidFill>
                <a:effectLst/>
                <a:latin typeface="+mn-lt"/>
                <a:ea typeface="+mn-ea"/>
                <a:cs typeface="+mn-cs"/>
              </a:rPr>
              <a:t> dönemde tuvalet eğitimi önem kazanır. Barışçı bir yol </a:t>
            </a:r>
            <a:r>
              <a:rPr lang="tr-TR" sz="1200" b="0" i="0" kern="1200" dirty="0" err="1" smtClean="0">
                <a:solidFill>
                  <a:schemeClr val="tx1"/>
                </a:solidFill>
                <a:effectLst/>
                <a:latin typeface="+mn-lt"/>
                <a:ea typeface="+mn-ea"/>
                <a:cs typeface="+mn-cs"/>
              </a:rPr>
              <a:t>izlenmelidir.Dönemin</a:t>
            </a:r>
            <a:r>
              <a:rPr lang="tr-TR" sz="1200" b="0" i="0" kern="1200" dirty="0" smtClean="0">
                <a:solidFill>
                  <a:schemeClr val="tx1"/>
                </a:solidFill>
                <a:effectLst/>
                <a:latin typeface="+mn-lt"/>
                <a:ea typeface="+mn-ea"/>
                <a:cs typeface="+mn-cs"/>
              </a:rPr>
              <a:t> olumsuz geçirilmesi katı görüşlülük, aşırı düzenlilik, inatçılık vs. neden olurken, iyi geçirilmesi kararlılık, girişimcilik ve işbirliği ile sonuçlanır.</a:t>
            </a:r>
          </a:p>
          <a:p>
            <a:r>
              <a:rPr lang="tr-TR" sz="1200" b="1" i="0" kern="1200" dirty="0" smtClean="0">
                <a:solidFill>
                  <a:schemeClr val="tx1"/>
                </a:solidFill>
                <a:effectLst/>
                <a:latin typeface="+mn-lt"/>
                <a:ea typeface="+mn-ea"/>
                <a:cs typeface="+mn-cs"/>
              </a:rPr>
              <a:t>. FALLİK DÖNEM (3-5 Yaş)</a:t>
            </a:r>
            <a:r>
              <a:rPr lang="tr-TR" dirty="0" smtClean="0"/>
              <a:t/>
            </a:r>
            <a:br>
              <a:rPr lang="tr-TR" dirty="0" smtClean="0"/>
            </a:br>
            <a:r>
              <a:rPr lang="tr-TR" sz="1200" b="0" i="0" kern="1200" dirty="0" smtClean="0">
                <a:solidFill>
                  <a:schemeClr val="tx1"/>
                </a:solidFill>
                <a:effectLst/>
                <a:latin typeface="+mn-lt"/>
                <a:ea typeface="+mn-ea"/>
                <a:cs typeface="+mn-cs"/>
              </a:rPr>
              <a:t>Cinsiyet rolünü yavaş yavaş kazanmaya </a:t>
            </a:r>
            <a:r>
              <a:rPr lang="tr-TR" sz="1200" b="0" i="0" kern="1200" dirty="0" err="1" smtClean="0">
                <a:solidFill>
                  <a:schemeClr val="tx1"/>
                </a:solidFill>
                <a:effectLst/>
                <a:latin typeface="+mn-lt"/>
                <a:ea typeface="+mn-ea"/>
                <a:cs typeface="+mn-cs"/>
              </a:rPr>
              <a:t>başlar.Çocuğun</a:t>
            </a:r>
            <a:r>
              <a:rPr lang="tr-TR" sz="1200" b="0" i="0" kern="1200" dirty="0" smtClean="0">
                <a:solidFill>
                  <a:schemeClr val="tx1"/>
                </a:solidFill>
                <a:effectLst/>
                <a:latin typeface="+mn-lt"/>
                <a:ea typeface="+mn-ea"/>
                <a:cs typeface="+mn-cs"/>
              </a:rPr>
              <a:t> zevk kaynağı cinsel </a:t>
            </a:r>
            <a:r>
              <a:rPr lang="tr-TR" sz="1200" b="0" i="0" kern="1200" dirty="0" err="1" smtClean="0">
                <a:solidFill>
                  <a:schemeClr val="tx1"/>
                </a:solidFill>
                <a:effectLst/>
                <a:latin typeface="+mn-lt"/>
                <a:ea typeface="+mn-ea"/>
                <a:cs typeface="+mn-cs"/>
              </a:rPr>
              <a:t>organlarıdır.Freud’a</a:t>
            </a:r>
            <a:r>
              <a:rPr lang="tr-TR" sz="1200" b="0" i="0" kern="1200" dirty="0" smtClean="0">
                <a:solidFill>
                  <a:schemeClr val="tx1"/>
                </a:solidFill>
                <a:effectLst/>
                <a:latin typeface="+mn-lt"/>
                <a:ea typeface="+mn-ea"/>
                <a:cs typeface="+mn-cs"/>
              </a:rPr>
              <a:t> göre bu dönemde erkekler </a:t>
            </a:r>
            <a:r>
              <a:rPr lang="tr-TR" sz="1200" b="0" i="0" kern="1200" dirty="0" err="1" smtClean="0">
                <a:solidFill>
                  <a:schemeClr val="tx1"/>
                </a:solidFill>
                <a:effectLst/>
                <a:latin typeface="+mn-lt"/>
                <a:ea typeface="+mn-ea"/>
                <a:cs typeface="+mn-cs"/>
              </a:rPr>
              <a:t>Oedipus</a:t>
            </a:r>
            <a:r>
              <a:rPr lang="tr-TR" sz="1200" b="0" i="0" kern="1200" dirty="0" smtClean="0">
                <a:solidFill>
                  <a:schemeClr val="tx1"/>
                </a:solidFill>
                <a:effectLst/>
                <a:latin typeface="+mn-lt"/>
                <a:ea typeface="+mn-ea"/>
                <a:cs typeface="+mn-cs"/>
              </a:rPr>
              <a:t>, kız çocuklar ise </a:t>
            </a:r>
            <a:r>
              <a:rPr lang="tr-TR" sz="1200" b="0" i="0" kern="1200" dirty="0" err="1" smtClean="0">
                <a:solidFill>
                  <a:schemeClr val="tx1"/>
                </a:solidFill>
                <a:effectLst/>
                <a:latin typeface="+mn-lt"/>
                <a:ea typeface="+mn-ea"/>
                <a:cs typeface="+mn-cs"/>
              </a:rPr>
              <a:t>Elektra</a:t>
            </a:r>
            <a:r>
              <a:rPr lang="tr-TR" sz="1200" b="0" i="0" kern="1200" dirty="0" smtClean="0">
                <a:solidFill>
                  <a:schemeClr val="tx1"/>
                </a:solidFill>
                <a:effectLst/>
                <a:latin typeface="+mn-lt"/>
                <a:ea typeface="+mn-ea"/>
                <a:cs typeface="+mn-cs"/>
              </a:rPr>
              <a:t> karmaşası </a:t>
            </a:r>
            <a:r>
              <a:rPr lang="tr-TR" sz="1200" b="0" i="0" kern="1200" dirty="0" err="1" smtClean="0">
                <a:solidFill>
                  <a:schemeClr val="tx1"/>
                </a:solidFill>
                <a:effectLst/>
                <a:latin typeface="+mn-lt"/>
                <a:ea typeface="+mn-ea"/>
                <a:cs typeface="+mn-cs"/>
              </a:rPr>
              <a:t>yaşarlar.Bu</a:t>
            </a:r>
            <a:r>
              <a:rPr lang="tr-TR" sz="1200" b="0" i="0" kern="1200" dirty="0" smtClean="0">
                <a:solidFill>
                  <a:schemeClr val="tx1"/>
                </a:solidFill>
                <a:effectLst/>
                <a:latin typeface="+mn-lt"/>
                <a:ea typeface="+mn-ea"/>
                <a:cs typeface="+mn-cs"/>
              </a:rPr>
              <a:t> karmaşaların giderilmesi için çocuğun aynı cinsten ebeveyninin rolünü içselleştirmesi </a:t>
            </a:r>
            <a:r>
              <a:rPr lang="tr-TR" sz="1200" b="0" i="0" kern="1200" dirty="0" err="1" smtClean="0">
                <a:solidFill>
                  <a:schemeClr val="tx1"/>
                </a:solidFill>
                <a:effectLst/>
                <a:latin typeface="+mn-lt"/>
                <a:ea typeface="+mn-ea"/>
                <a:cs typeface="+mn-cs"/>
              </a:rPr>
              <a:t>gerekir.Çocuk</a:t>
            </a:r>
            <a:r>
              <a:rPr lang="tr-TR" sz="1200" b="0" i="0" kern="1200" dirty="0" smtClean="0">
                <a:solidFill>
                  <a:schemeClr val="tx1"/>
                </a:solidFill>
                <a:effectLst/>
                <a:latin typeface="+mn-lt"/>
                <a:ea typeface="+mn-ea"/>
                <a:cs typeface="+mn-cs"/>
              </a:rPr>
              <a:t> ahlaki standartları kazanmaya başlamaktadır.</a:t>
            </a:r>
          </a:p>
          <a:p>
            <a:r>
              <a:rPr lang="tr-TR" sz="1200" b="1" i="0" kern="1200" dirty="0" smtClean="0">
                <a:solidFill>
                  <a:schemeClr val="tx1"/>
                </a:solidFill>
                <a:effectLst/>
                <a:latin typeface="+mn-lt"/>
                <a:ea typeface="+mn-ea"/>
                <a:cs typeface="+mn-cs"/>
              </a:rPr>
              <a:t>4. GİZİL (LATENT) DÖNEM (6-Ergenlik)</a:t>
            </a:r>
            <a:r>
              <a:rPr lang="tr-TR" dirty="0" smtClean="0"/>
              <a:t/>
            </a:r>
            <a:br>
              <a:rPr lang="tr-TR" dirty="0" smtClean="0"/>
            </a:br>
            <a:r>
              <a:rPr lang="tr-TR" sz="1200" b="0" i="0" kern="1200" dirty="0" smtClean="0">
                <a:solidFill>
                  <a:schemeClr val="tx1"/>
                </a:solidFill>
                <a:effectLst/>
                <a:latin typeface="+mn-lt"/>
                <a:ea typeface="+mn-ea"/>
                <a:cs typeface="+mn-cs"/>
              </a:rPr>
              <a:t>Cinsiyetine ilişkin toplumsal rolünü </a:t>
            </a:r>
            <a:r>
              <a:rPr lang="tr-TR" sz="1200" b="0" i="0" kern="1200" dirty="0" err="1" smtClean="0">
                <a:solidFill>
                  <a:schemeClr val="tx1"/>
                </a:solidFill>
                <a:effectLst/>
                <a:latin typeface="+mn-lt"/>
                <a:ea typeface="+mn-ea"/>
                <a:cs typeface="+mn-cs"/>
              </a:rPr>
              <a:t>pekiştirir.Anne</a:t>
            </a:r>
            <a:r>
              <a:rPr lang="tr-TR" sz="1200" b="0" i="0" kern="1200" dirty="0" smtClean="0">
                <a:solidFill>
                  <a:schemeClr val="tx1"/>
                </a:solidFill>
                <a:effectLst/>
                <a:latin typeface="+mn-lt"/>
                <a:ea typeface="+mn-ea"/>
                <a:cs typeface="+mn-cs"/>
              </a:rPr>
              <a:t> ve babası dışında öğretmenleri ve diğer yetişkinlerle de özdeşim </a:t>
            </a:r>
            <a:r>
              <a:rPr lang="tr-TR" sz="1200" b="0" i="0" kern="1200" dirty="0" err="1" smtClean="0">
                <a:solidFill>
                  <a:schemeClr val="tx1"/>
                </a:solidFill>
                <a:effectLst/>
                <a:latin typeface="+mn-lt"/>
                <a:ea typeface="+mn-ea"/>
                <a:cs typeface="+mn-cs"/>
              </a:rPr>
              <a:t>kurar.İlgisi</a:t>
            </a:r>
            <a:r>
              <a:rPr lang="tr-TR" sz="1200" b="0" i="0" kern="1200" dirty="0" smtClean="0">
                <a:solidFill>
                  <a:schemeClr val="tx1"/>
                </a:solidFill>
                <a:effectLst/>
                <a:latin typeface="+mn-lt"/>
                <a:ea typeface="+mn-ea"/>
                <a:cs typeface="+mn-cs"/>
              </a:rPr>
              <a:t> sosyal ve entelektüel beceriler edinmeye </a:t>
            </a:r>
            <a:r>
              <a:rPr lang="tr-TR" sz="1200" b="0" i="0" kern="1200" dirty="0" err="1" smtClean="0">
                <a:solidFill>
                  <a:schemeClr val="tx1"/>
                </a:solidFill>
                <a:effectLst/>
                <a:latin typeface="+mn-lt"/>
                <a:ea typeface="+mn-ea"/>
                <a:cs typeface="+mn-cs"/>
              </a:rPr>
              <a:t>kayar.Bu</a:t>
            </a:r>
            <a:r>
              <a:rPr lang="tr-TR" sz="1200" b="0" i="0" kern="1200" dirty="0" smtClean="0">
                <a:solidFill>
                  <a:schemeClr val="tx1"/>
                </a:solidFill>
                <a:effectLst/>
                <a:latin typeface="+mn-lt"/>
                <a:ea typeface="+mn-ea"/>
                <a:cs typeface="+mn-cs"/>
              </a:rPr>
              <a:t> dönemi başarı ile geçiren çocuklar özerklik duygusu </a:t>
            </a:r>
            <a:r>
              <a:rPr lang="tr-TR" sz="1200" b="0" i="0" kern="1200" dirty="0" err="1" smtClean="0">
                <a:solidFill>
                  <a:schemeClr val="tx1"/>
                </a:solidFill>
                <a:effectLst/>
                <a:latin typeface="+mn-lt"/>
                <a:ea typeface="+mn-ea"/>
                <a:cs typeface="+mn-cs"/>
              </a:rPr>
              <a:t>geliştirir.Başarısız</a:t>
            </a:r>
            <a:r>
              <a:rPr lang="tr-TR" sz="1200" b="0" i="0" kern="1200" dirty="0" smtClean="0">
                <a:solidFill>
                  <a:schemeClr val="tx1"/>
                </a:solidFill>
                <a:effectLst/>
                <a:latin typeface="+mn-lt"/>
                <a:ea typeface="+mn-ea"/>
                <a:cs typeface="+mn-cs"/>
              </a:rPr>
              <a:t> geçirilirse kimlik karmaşası ve aşağılık duygusu yaşanır.</a:t>
            </a:r>
          </a:p>
          <a:p>
            <a:r>
              <a:rPr lang="tr-TR" sz="1200" b="1" i="0" kern="1200" dirty="0" smtClean="0">
                <a:solidFill>
                  <a:schemeClr val="tx1"/>
                </a:solidFill>
                <a:effectLst/>
                <a:latin typeface="+mn-lt"/>
                <a:ea typeface="+mn-ea"/>
                <a:cs typeface="+mn-cs"/>
              </a:rPr>
              <a:t>5. GENİTAL DÖNEM (Ergenlik-Yetişkinlik)</a:t>
            </a:r>
            <a:r>
              <a:rPr lang="tr-TR" dirty="0" smtClean="0"/>
              <a:t/>
            </a:r>
            <a:br>
              <a:rPr lang="tr-TR" dirty="0" smtClean="0"/>
            </a:br>
            <a:r>
              <a:rPr lang="tr-TR" sz="1200" b="0" i="0" kern="1200" dirty="0" smtClean="0">
                <a:solidFill>
                  <a:schemeClr val="tx1"/>
                </a:solidFill>
                <a:effectLst/>
                <a:latin typeface="+mn-lt"/>
                <a:ea typeface="+mn-ea"/>
                <a:cs typeface="+mn-cs"/>
              </a:rPr>
              <a:t>Daha önceki evreler başarı ile atlatılmışsa bireyin kişiliğinin yetişkin kişiliğine doğru gelişmesi </a:t>
            </a:r>
            <a:r>
              <a:rPr lang="tr-TR" sz="1200" b="0" i="0" kern="1200" dirty="0" err="1" smtClean="0">
                <a:solidFill>
                  <a:schemeClr val="tx1"/>
                </a:solidFill>
                <a:effectLst/>
                <a:latin typeface="+mn-lt"/>
                <a:ea typeface="+mn-ea"/>
                <a:cs typeface="+mn-cs"/>
              </a:rPr>
              <a:t>kolaylaşır.Bireyin</a:t>
            </a:r>
            <a:r>
              <a:rPr lang="tr-TR" sz="1200" b="0" i="0" kern="1200" dirty="0" smtClean="0">
                <a:solidFill>
                  <a:schemeClr val="tx1"/>
                </a:solidFill>
                <a:effectLst/>
                <a:latin typeface="+mn-lt"/>
                <a:ea typeface="+mn-ea"/>
                <a:cs typeface="+mn-cs"/>
              </a:rPr>
              <a:t> cinsel ilgi odağı ailesi dışındaki diğer bir </a:t>
            </a:r>
            <a:r>
              <a:rPr lang="tr-TR" sz="1200" b="0" i="0" kern="1200" dirty="0" err="1" smtClean="0">
                <a:solidFill>
                  <a:schemeClr val="tx1"/>
                </a:solidFill>
                <a:effectLst/>
                <a:latin typeface="+mn-lt"/>
                <a:ea typeface="+mn-ea"/>
                <a:cs typeface="+mn-cs"/>
              </a:rPr>
              <a:t>kişidir.Gencin</a:t>
            </a:r>
            <a:r>
              <a:rPr lang="tr-TR" sz="1200" b="0" i="0" kern="1200" dirty="0" smtClean="0">
                <a:solidFill>
                  <a:schemeClr val="tx1"/>
                </a:solidFill>
                <a:effectLst/>
                <a:latin typeface="+mn-lt"/>
                <a:ea typeface="+mn-ea"/>
                <a:cs typeface="+mn-cs"/>
              </a:rPr>
              <a:t> başarılı bir kimlik geliştirebilmesi için çok önemli bir </a:t>
            </a:r>
            <a:r>
              <a:rPr lang="tr-TR" sz="1200" b="0" i="0" kern="1200" dirty="0" err="1" smtClean="0">
                <a:solidFill>
                  <a:schemeClr val="tx1"/>
                </a:solidFill>
                <a:effectLst/>
                <a:latin typeface="+mn-lt"/>
                <a:ea typeface="+mn-ea"/>
                <a:cs typeface="+mn-cs"/>
              </a:rPr>
              <a:t>dönemdir.Ergenlik</a:t>
            </a:r>
            <a:r>
              <a:rPr lang="tr-TR" sz="1200" b="0" i="0" kern="1200" dirty="0" smtClean="0">
                <a:solidFill>
                  <a:schemeClr val="tx1"/>
                </a:solidFill>
                <a:effectLst/>
                <a:latin typeface="+mn-lt"/>
                <a:ea typeface="+mn-ea"/>
                <a:cs typeface="+mn-cs"/>
              </a:rPr>
              <a:t> yılları yaşamın fırtınalı </a:t>
            </a:r>
            <a:r>
              <a:rPr lang="tr-TR" sz="1200" b="0" i="0" kern="1200" dirty="0" err="1" smtClean="0">
                <a:solidFill>
                  <a:schemeClr val="tx1"/>
                </a:solidFill>
                <a:effectLst/>
                <a:latin typeface="+mn-lt"/>
                <a:ea typeface="+mn-ea"/>
                <a:cs typeface="+mn-cs"/>
              </a:rPr>
              <a:t>dönemleridir.Bu</a:t>
            </a:r>
            <a:r>
              <a:rPr lang="tr-TR" sz="1200" b="0" i="0" kern="1200" dirty="0" smtClean="0">
                <a:solidFill>
                  <a:schemeClr val="tx1"/>
                </a:solidFill>
                <a:effectLst/>
                <a:latin typeface="+mn-lt"/>
                <a:ea typeface="+mn-ea"/>
                <a:cs typeface="+mn-cs"/>
              </a:rPr>
              <a:t> dönem iyi atlatılırsa tutarlı bir yetişkin kimliği kazanılır, kötü geçirilirse kimlik karmaşası ortaya çıkar.</a:t>
            </a:r>
            <a:r>
              <a:rPr lang="tr-TR" dirty="0" smtClean="0"/>
              <a:t/>
            </a:r>
            <a:br>
              <a:rPr lang="tr-TR" dirty="0" smtClean="0"/>
            </a:br>
            <a:endParaRPr lang="en-US" dirty="0"/>
          </a:p>
        </p:txBody>
      </p:sp>
      <p:sp>
        <p:nvSpPr>
          <p:cNvPr id="4" name="Slayt Numarası Yer Tutucusu 3"/>
          <p:cNvSpPr>
            <a:spLocks noGrp="1"/>
          </p:cNvSpPr>
          <p:nvPr>
            <p:ph type="sldNum" sz="quarter" idx="10"/>
          </p:nvPr>
        </p:nvSpPr>
        <p:spPr/>
        <p:txBody>
          <a:bodyPr/>
          <a:lstStyle/>
          <a:p>
            <a:fld id="{4F35435D-870C-4B5A-8936-E6F5A0FD949D}" type="slidenum">
              <a:rPr lang="en-US" smtClean="0"/>
              <a:pPr/>
              <a:t>14</a:t>
            </a:fld>
            <a:endParaRPr lang="en-US"/>
          </a:p>
        </p:txBody>
      </p:sp>
    </p:spTree>
    <p:extLst>
      <p:ext uri="{BB962C8B-B14F-4D97-AF65-F5344CB8AC3E}">
        <p14:creationId xmlns="" xmlns:p14="http://schemas.microsoft.com/office/powerpoint/2010/main" val="2511048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4F35435D-870C-4B5A-8936-E6F5A0FD949D}" type="slidenum">
              <a:rPr lang="en-US" smtClean="0"/>
              <a:pPr/>
              <a:t>42</a:t>
            </a:fld>
            <a:endParaRPr lang="en-US"/>
          </a:p>
        </p:txBody>
      </p:sp>
    </p:spTree>
    <p:extLst>
      <p:ext uri="{BB962C8B-B14F-4D97-AF65-F5344CB8AC3E}">
        <p14:creationId xmlns="" xmlns:p14="http://schemas.microsoft.com/office/powerpoint/2010/main" val="196452632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FF9608B3-4E58-48CB-ACE9-D59C27859E71}" type="datetimeFigureOut">
              <a:rPr lang="en-US" smtClean="0"/>
              <a:pPr/>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3221983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F9608B3-4E58-48CB-ACE9-D59C27859E71}" type="datetimeFigureOut">
              <a:rPr lang="en-US" smtClean="0"/>
              <a:pPr/>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219726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tr-TR" smtClean="0"/>
              <a:t>Asıl başlık stili için tıklatın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a:xfrm>
            <a:off x="8593667" y="6272784"/>
            <a:ext cx="2644309" cy="365125"/>
          </a:xfrm>
        </p:spPr>
        <p:txBody>
          <a:bodyPr/>
          <a:lstStyle/>
          <a:p>
            <a:fld id="{FF9608B3-4E58-48CB-ACE9-D59C27859E71}" type="datetimeFigureOut">
              <a:rPr lang="en-US" smtClean="0"/>
              <a:pPr/>
              <a:t>3/24/2020</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1938050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FF9608B3-4E58-48CB-ACE9-D59C27859E71}" type="datetimeFigureOut">
              <a:rPr lang="en-US" smtClean="0"/>
              <a:pPr/>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2226856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FF9608B3-4E58-48CB-ACE9-D59C27859E71}" type="datetimeFigureOut">
              <a:rPr lang="en-US" smtClean="0"/>
              <a:pPr/>
              <a:t>3/24/2020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406891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FF9608B3-4E58-48CB-ACE9-D59C27859E71}" type="datetimeFigureOut">
              <a:rPr lang="en-US" smtClean="0"/>
              <a:pPr/>
              <a:t>3/24/2020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1618927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9608B3-4E58-48CB-ACE9-D59C27859E71}" type="datetimeFigureOut">
              <a:rPr lang="en-US" smtClean="0"/>
              <a:pPr/>
              <a:t>3/24/2020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2959598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smtClean="0"/>
              <a:t>Asıl başlık stili için tıklatın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FF9608B3-4E58-48CB-ACE9-D59C27859E71}" type="datetimeFigureOut">
              <a:rPr lang="en-US" smtClean="0"/>
              <a:pPr/>
              <a:t>3/24/2020</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2065773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FF9608B3-4E58-48CB-ACE9-D59C27859E71}" type="datetimeFigureOut">
              <a:rPr lang="en-US" smtClean="0"/>
              <a:pPr/>
              <a:t>3/24/2020</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3324538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F9608B3-4E58-48CB-ACE9-D59C27859E71}" type="datetimeFigureOut">
              <a:rPr lang="en-US" smtClean="0"/>
              <a:pPr/>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1915175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F9608B3-4E58-48CB-ACE9-D59C27859E71}" type="datetimeFigureOut">
              <a:rPr lang="en-US" smtClean="0"/>
              <a:pPr/>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351381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F9608B3-4E58-48CB-ACE9-D59C27859E71}" type="datetimeFigureOut">
              <a:rPr lang="en-US" smtClean="0"/>
              <a:pPr/>
              <a:t>3/24/2020</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E0D8E765-D93F-4DC4-B856-81A4E791BDD8}" type="slidenum">
              <a:rPr lang="en-US" smtClean="0"/>
              <a:pPr/>
              <a:t>‹#›</a:t>
            </a:fld>
            <a:endParaRPr lang="en-US"/>
          </a:p>
        </p:txBody>
      </p:sp>
    </p:spTree>
    <p:extLst>
      <p:ext uri="{BB962C8B-B14F-4D97-AF65-F5344CB8AC3E}">
        <p14:creationId xmlns="" xmlns:p14="http://schemas.microsoft.com/office/powerpoint/2010/main" val="1183851965"/>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pPr algn="ctr"/>
            <a:r>
              <a:rPr lang="tr-TR" sz="5400" cap="none" dirty="0" smtClean="0"/>
              <a:t>Psikoterapi Yaklaşımları</a:t>
            </a:r>
            <a:endParaRPr lang="en-US" sz="5400" cap="none" dirty="0"/>
          </a:p>
        </p:txBody>
      </p:sp>
      <p:sp>
        <p:nvSpPr>
          <p:cNvPr id="5" name="Alt Başlık 4"/>
          <p:cNvSpPr>
            <a:spLocks noGrp="1"/>
          </p:cNvSpPr>
          <p:nvPr>
            <p:ph type="subTitle" idx="1"/>
          </p:nvPr>
        </p:nvSpPr>
        <p:spPr/>
        <p:txBody>
          <a:bodyPr/>
          <a:lstStyle/>
          <a:p>
            <a:r>
              <a:rPr lang="tr-TR" dirty="0" smtClean="0"/>
              <a:t>Dr</a:t>
            </a:r>
            <a:r>
              <a:rPr lang="tr-TR" dirty="0"/>
              <a:t>. </a:t>
            </a:r>
            <a:r>
              <a:rPr lang="tr-TR" dirty="0" smtClean="0"/>
              <a:t>Klinik </a:t>
            </a:r>
            <a:r>
              <a:rPr lang="tr-TR" dirty="0" err="1" smtClean="0"/>
              <a:t>Psk</a:t>
            </a:r>
            <a:r>
              <a:rPr lang="tr-TR" dirty="0" smtClean="0"/>
              <a:t>. Elif </a:t>
            </a:r>
            <a:r>
              <a:rPr lang="tr-TR" dirty="0"/>
              <a:t>Ünal</a:t>
            </a:r>
            <a:endParaRPr lang="en-US" dirty="0"/>
          </a:p>
          <a:p>
            <a:endParaRPr lang="en-US" dirty="0"/>
          </a:p>
        </p:txBody>
      </p:sp>
      <p:pic>
        <p:nvPicPr>
          <p:cNvPr id="6" name="Resim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506686" y="4389120"/>
            <a:ext cx="4791496" cy="2306822"/>
          </a:xfrm>
          <a:prstGeom prst="rect">
            <a:avLst/>
          </a:prstGeom>
        </p:spPr>
      </p:pic>
    </p:spTree>
    <p:extLst>
      <p:ext uri="{BB962C8B-B14F-4D97-AF65-F5344CB8AC3E}">
        <p14:creationId xmlns="" xmlns:p14="http://schemas.microsoft.com/office/powerpoint/2010/main" val="230780074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332863" y="4468031"/>
            <a:ext cx="4761905" cy="2666667"/>
          </a:xfrm>
          <a:prstGeom prst="rect">
            <a:avLst/>
          </a:prstGeom>
        </p:spPr>
      </p:pic>
      <p:sp>
        <p:nvSpPr>
          <p:cNvPr id="4" name="Unvan 3"/>
          <p:cNvSpPr>
            <a:spLocks noGrp="1"/>
          </p:cNvSpPr>
          <p:nvPr>
            <p:ph type="ctrTitle"/>
          </p:nvPr>
        </p:nvSpPr>
        <p:spPr/>
        <p:txBody>
          <a:bodyPr/>
          <a:lstStyle/>
          <a:p>
            <a:pPr algn="ctr"/>
            <a:r>
              <a:rPr lang="tr-TR" sz="5400" cap="none" dirty="0" smtClean="0"/>
              <a:t>Psikanaliz </a:t>
            </a:r>
            <a:br>
              <a:rPr lang="tr-TR" sz="5400" cap="none" dirty="0" smtClean="0"/>
            </a:br>
            <a:r>
              <a:rPr lang="tr-TR" sz="5400" cap="none" dirty="0" smtClean="0"/>
              <a:t>ve</a:t>
            </a:r>
            <a:br>
              <a:rPr lang="tr-TR" sz="5400" cap="none" dirty="0" smtClean="0"/>
            </a:br>
            <a:r>
              <a:rPr lang="tr-TR" sz="5400" cap="none" dirty="0" err="1" smtClean="0"/>
              <a:t>Psikodinamik</a:t>
            </a:r>
            <a:r>
              <a:rPr lang="tr-TR" sz="5400" cap="none" dirty="0" smtClean="0"/>
              <a:t> Psikoterapiler</a:t>
            </a:r>
            <a:endParaRPr lang="en-US" sz="5400" cap="none" dirty="0"/>
          </a:p>
        </p:txBody>
      </p:sp>
      <p:sp>
        <p:nvSpPr>
          <p:cNvPr id="5" name="Alt Başlık 4"/>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103434465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İçerik</a:t>
            </a:r>
            <a:endParaRPr lang="en-US" sz="4800" cap="none" dirty="0"/>
          </a:p>
        </p:txBody>
      </p:sp>
      <p:sp>
        <p:nvSpPr>
          <p:cNvPr id="3" name="İçerik Yer Tutucusu 2"/>
          <p:cNvSpPr>
            <a:spLocks noGrp="1"/>
          </p:cNvSpPr>
          <p:nvPr>
            <p:ph sz="half" idx="1"/>
          </p:nvPr>
        </p:nvSpPr>
        <p:spPr>
          <a:xfrm>
            <a:off x="1069848" y="1737360"/>
            <a:ext cx="4754880" cy="3977640"/>
          </a:xfrm>
        </p:spPr>
        <p:txBody>
          <a:bodyPr>
            <a:noAutofit/>
          </a:bodyPr>
          <a:lstStyle/>
          <a:p>
            <a:pPr marL="0" indent="0">
              <a:buNone/>
            </a:pPr>
            <a:endParaRPr lang="tr-TR" dirty="0" smtClean="0">
              <a:solidFill>
                <a:srgbClr val="C00000"/>
              </a:solidFill>
              <a:latin typeface="Arial" panose="020B0604020202020204" pitchFamily="34" charset="0"/>
              <a:cs typeface="Arial" panose="020B0604020202020204" pitchFamily="34" charset="0"/>
            </a:endParaRPr>
          </a:p>
          <a:p>
            <a:pPr marL="0" indent="0">
              <a:buNone/>
            </a:pPr>
            <a:r>
              <a:rPr lang="tr-TR" dirty="0" smtClean="0">
                <a:solidFill>
                  <a:srgbClr val="C00000"/>
                </a:solidFill>
                <a:latin typeface="Arial" panose="020B0604020202020204" pitchFamily="34" charset="0"/>
                <a:cs typeface="Arial" panose="020B0604020202020204" pitchFamily="34" charset="0"/>
              </a:rPr>
              <a:t>I. </a:t>
            </a:r>
            <a:r>
              <a:rPr lang="tr-TR" sz="2400" i="1" dirty="0" smtClean="0">
                <a:solidFill>
                  <a:srgbClr val="C00000"/>
                </a:solidFill>
                <a:latin typeface="Arial" panose="020B0604020202020204" pitchFamily="34" charset="0"/>
                <a:cs typeface="Arial" panose="020B0604020202020204" pitchFamily="34" charset="0"/>
              </a:rPr>
              <a:t>Psikanaliz</a:t>
            </a:r>
          </a:p>
          <a:p>
            <a:pPr marL="274320" lvl="1" indent="0">
              <a:buNone/>
            </a:pPr>
            <a:r>
              <a:rPr lang="tr-TR" sz="2000" dirty="0" smtClean="0">
                <a:latin typeface="Arial" panose="020B0604020202020204" pitchFamily="34" charset="0"/>
                <a:cs typeface="Arial" panose="020B0604020202020204" pitchFamily="34" charset="0"/>
              </a:rPr>
              <a:t>i. </a:t>
            </a:r>
            <a:r>
              <a:rPr lang="tr-TR" sz="2000" dirty="0" err="1" smtClean="0">
                <a:latin typeface="Arial" panose="020B0604020202020204" pitchFamily="34" charset="0"/>
                <a:cs typeface="Arial" panose="020B0604020202020204" pitchFamily="34" charset="0"/>
              </a:rPr>
              <a:t>Psikanalitik</a:t>
            </a:r>
            <a:r>
              <a:rPr lang="tr-TR" sz="2000" dirty="0" smtClean="0">
                <a:latin typeface="Arial" panose="020B0604020202020204" pitchFamily="34" charset="0"/>
                <a:cs typeface="Arial" panose="020B0604020202020204" pitchFamily="34" charset="0"/>
              </a:rPr>
              <a:t> Kuram</a:t>
            </a:r>
          </a:p>
          <a:p>
            <a:pPr marL="548640" lvl="2" indent="0">
              <a:buNone/>
            </a:pPr>
            <a:r>
              <a:rPr lang="tr-TR" sz="2000" dirty="0" smtClean="0">
                <a:latin typeface="Arial" panose="020B0604020202020204" pitchFamily="34" charset="0"/>
                <a:cs typeface="Arial" panose="020B0604020202020204" pitchFamily="34" charset="0"/>
              </a:rPr>
              <a:t>- </a:t>
            </a:r>
            <a:r>
              <a:rPr lang="tr-TR" sz="2000" dirty="0" err="1" smtClean="0">
                <a:latin typeface="Arial" panose="020B0604020202020204" pitchFamily="34" charset="0"/>
                <a:cs typeface="Arial" panose="020B0604020202020204" pitchFamily="34" charset="0"/>
              </a:rPr>
              <a:t>Topografik</a:t>
            </a:r>
            <a:r>
              <a:rPr lang="tr-TR" sz="2000" dirty="0" smtClean="0">
                <a:latin typeface="Arial" panose="020B0604020202020204" pitchFamily="34" charset="0"/>
                <a:cs typeface="Arial" panose="020B0604020202020204" pitchFamily="34" charset="0"/>
              </a:rPr>
              <a:t> model</a:t>
            </a:r>
          </a:p>
          <a:p>
            <a:pPr marL="548640" lvl="2" indent="0">
              <a:buNone/>
            </a:pPr>
            <a:r>
              <a:rPr lang="tr-TR" sz="2000" dirty="0" smtClean="0">
                <a:latin typeface="Arial" panose="020B0604020202020204" pitchFamily="34" charset="0"/>
                <a:cs typeface="Arial" panose="020B0604020202020204" pitchFamily="34" charset="0"/>
              </a:rPr>
              <a:t>- Yapısal model</a:t>
            </a:r>
          </a:p>
          <a:p>
            <a:pPr marL="274320" lvl="1" indent="0">
              <a:buNone/>
            </a:pPr>
            <a:r>
              <a:rPr lang="tr-TR" sz="2000" dirty="0" smtClean="0">
                <a:latin typeface="Arial" panose="020B0604020202020204" pitchFamily="34" charset="0"/>
                <a:cs typeface="Arial" panose="020B0604020202020204" pitchFamily="34" charset="0"/>
              </a:rPr>
              <a:t>ii. Kişiliğe ve Psikopatolojiye Bakış</a:t>
            </a:r>
          </a:p>
          <a:p>
            <a:pPr marL="274320" lvl="1" indent="0">
              <a:buNone/>
            </a:pPr>
            <a:r>
              <a:rPr lang="tr-TR" sz="2000" dirty="0" smtClean="0">
                <a:latin typeface="Arial" panose="020B0604020202020204" pitchFamily="34" charset="0"/>
                <a:cs typeface="Arial" panose="020B0604020202020204" pitchFamily="34" charset="0"/>
              </a:rPr>
              <a:t>iii. Psikanalizin Amacı</a:t>
            </a:r>
          </a:p>
          <a:p>
            <a:pPr marL="274320" lvl="1" indent="0">
              <a:buNone/>
            </a:pPr>
            <a:r>
              <a:rPr lang="tr-TR" sz="2000" dirty="0" smtClean="0">
                <a:latin typeface="Arial" panose="020B0604020202020204" pitchFamily="34" charset="0"/>
                <a:cs typeface="Arial" panose="020B0604020202020204" pitchFamily="34" charset="0"/>
              </a:rPr>
              <a:t>iv. Sürecin Öğeleri</a:t>
            </a:r>
          </a:p>
          <a:p>
            <a:pPr marL="274320" lvl="1" indent="0">
              <a:buNone/>
            </a:pPr>
            <a:r>
              <a:rPr lang="tr-TR" sz="2000" dirty="0" smtClean="0">
                <a:latin typeface="Arial" panose="020B0604020202020204" pitchFamily="34" charset="0"/>
                <a:cs typeface="Arial" panose="020B0604020202020204" pitchFamily="34" charset="0"/>
              </a:rPr>
              <a:t>v. Terapinin Aşamaları</a:t>
            </a:r>
          </a:p>
        </p:txBody>
      </p:sp>
      <p:sp>
        <p:nvSpPr>
          <p:cNvPr id="5" name="İçerik Yer Tutucusu 4"/>
          <p:cNvSpPr>
            <a:spLocks noGrp="1"/>
          </p:cNvSpPr>
          <p:nvPr>
            <p:ph sz="half" idx="2"/>
          </p:nvPr>
        </p:nvSpPr>
        <p:spPr>
          <a:xfrm>
            <a:off x="6373368" y="1289304"/>
            <a:ext cx="4754880" cy="3977640"/>
          </a:xfrm>
        </p:spPr>
        <p:txBody>
          <a:bodyPr/>
          <a:lstStyle/>
          <a:p>
            <a:pPr marL="0" indent="0">
              <a:buNone/>
            </a:pPr>
            <a:endParaRPr lang="tr-TR" dirty="0" smtClean="0">
              <a:solidFill>
                <a:srgbClr val="C00000"/>
              </a:solidFill>
              <a:latin typeface="Arial" panose="020B0604020202020204" pitchFamily="34" charset="0"/>
              <a:cs typeface="Arial" panose="020B0604020202020204" pitchFamily="34" charset="0"/>
            </a:endParaRPr>
          </a:p>
          <a:p>
            <a:pPr marL="0" indent="0">
              <a:buNone/>
            </a:pPr>
            <a:endParaRPr lang="tr-TR" dirty="0" smtClean="0">
              <a:solidFill>
                <a:srgbClr val="C00000"/>
              </a:solidFill>
              <a:latin typeface="Arial" panose="020B0604020202020204" pitchFamily="34" charset="0"/>
              <a:cs typeface="Arial" panose="020B0604020202020204" pitchFamily="34" charset="0"/>
            </a:endParaRPr>
          </a:p>
          <a:p>
            <a:pPr marL="0" indent="0">
              <a:buNone/>
            </a:pPr>
            <a:r>
              <a:rPr lang="tr-TR" dirty="0" smtClean="0">
                <a:solidFill>
                  <a:srgbClr val="C00000"/>
                </a:solidFill>
                <a:latin typeface="Arial" panose="020B0604020202020204" pitchFamily="34" charset="0"/>
                <a:cs typeface="Arial" panose="020B0604020202020204" pitchFamily="34" charset="0"/>
              </a:rPr>
              <a:t>II</a:t>
            </a:r>
            <a:r>
              <a:rPr lang="tr-TR" dirty="0">
                <a:solidFill>
                  <a:srgbClr val="C00000"/>
                </a:solidFill>
                <a:latin typeface="Arial" panose="020B0604020202020204" pitchFamily="34" charset="0"/>
                <a:cs typeface="Arial" panose="020B0604020202020204" pitchFamily="34" charset="0"/>
              </a:rPr>
              <a:t>. </a:t>
            </a:r>
            <a:r>
              <a:rPr lang="tr-TR" sz="2400" i="1" dirty="0">
                <a:solidFill>
                  <a:srgbClr val="C00000"/>
                </a:solidFill>
                <a:latin typeface="Arial" panose="020B0604020202020204" pitchFamily="34" charset="0"/>
                <a:cs typeface="Arial" panose="020B0604020202020204" pitchFamily="34" charset="0"/>
              </a:rPr>
              <a:t>Günümüz </a:t>
            </a:r>
            <a:r>
              <a:rPr lang="tr-TR" sz="2400" i="1" dirty="0" err="1">
                <a:solidFill>
                  <a:srgbClr val="C00000"/>
                </a:solidFill>
                <a:latin typeface="Arial" panose="020B0604020202020204" pitchFamily="34" charset="0"/>
                <a:cs typeface="Arial" panose="020B0604020202020204" pitchFamily="34" charset="0"/>
              </a:rPr>
              <a:t>Psikanalitik</a:t>
            </a:r>
            <a:r>
              <a:rPr lang="tr-TR" sz="2400" i="1" dirty="0">
                <a:solidFill>
                  <a:srgbClr val="C00000"/>
                </a:solidFill>
                <a:latin typeface="Arial" panose="020B0604020202020204" pitchFamily="34" charset="0"/>
                <a:cs typeface="Arial" panose="020B0604020202020204" pitchFamily="34" charset="0"/>
              </a:rPr>
              <a:t> Okulları</a:t>
            </a:r>
          </a:p>
          <a:p>
            <a:pPr marL="674370" lvl="1" indent="-400050">
              <a:buClrTx/>
              <a:buAutoNum type="romanLcPeriod"/>
            </a:pPr>
            <a:r>
              <a:rPr lang="tr-TR" sz="2000" dirty="0">
                <a:latin typeface="Arial" panose="020B0604020202020204" pitchFamily="34" charset="0"/>
                <a:cs typeface="Arial" panose="020B0604020202020204" pitchFamily="34" charset="0"/>
              </a:rPr>
              <a:t>Ego Psikolojisi</a:t>
            </a:r>
          </a:p>
          <a:p>
            <a:pPr marL="674370" lvl="1" indent="-400050">
              <a:buClrTx/>
              <a:buAutoNum type="romanLcPeriod"/>
            </a:pPr>
            <a:r>
              <a:rPr lang="tr-TR" sz="2000" dirty="0">
                <a:latin typeface="Arial" panose="020B0604020202020204" pitchFamily="34" charset="0"/>
                <a:cs typeface="Arial" panose="020B0604020202020204" pitchFamily="34" charset="0"/>
              </a:rPr>
              <a:t>Nesne İlişkileri Kuramı</a:t>
            </a:r>
          </a:p>
          <a:p>
            <a:pPr marL="674370" lvl="1" indent="-400050">
              <a:buClrTx/>
              <a:buAutoNum type="romanLcPeriod"/>
            </a:pPr>
            <a:r>
              <a:rPr lang="tr-TR" sz="2000" dirty="0">
                <a:latin typeface="Arial" panose="020B0604020202020204" pitchFamily="34" charset="0"/>
                <a:cs typeface="Arial" panose="020B0604020202020204" pitchFamily="34" charset="0"/>
              </a:rPr>
              <a:t>Kendilik Psikolojisi</a:t>
            </a:r>
          </a:p>
          <a:p>
            <a:pPr marL="0" indent="0">
              <a:buNone/>
            </a:pPr>
            <a:r>
              <a:rPr lang="tr-TR" dirty="0">
                <a:solidFill>
                  <a:srgbClr val="C00000"/>
                </a:solidFill>
                <a:latin typeface="Arial" panose="020B0604020202020204" pitchFamily="34" charset="0"/>
                <a:cs typeface="Arial" panose="020B0604020202020204" pitchFamily="34" charset="0"/>
              </a:rPr>
              <a:t>III. </a:t>
            </a:r>
            <a:r>
              <a:rPr lang="tr-TR" sz="2400" i="1" dirty="0" err="1">
                <a:solidFill>
                  <a:srgbClr val="C00000"/>
                </a:solidFill>
                <a:latin typeface="Arial" panose="020B0604020202020204" pitchFamily="34" charset="0"/>
                <a:cs typeface="Arial" panose="020B0604020202020204" pitchFamily="34" charset="0"/>
              </a:rPr>
              <a:t>Psikodinamik</a:t>
            </a:r>
            <a:r>
              <a:rPr lang="tr-TR" sz="2400" i="1" dirty="0">
                <a:solidFill>
                  <a:srgbClr val="C00000"/>
                </a:solidFill>
                <a:latin typeface="Arial" panose="020B0604020202020204" pitchFamily="34" charset="0"/>
                <a:cs typeface="Arial" panose="020B0604020202020204" pitchFamily="34" charset="0"/>
              </a:rPr>
              <a:t> Psikoterapiler</a:t>
            </a:r>
          </a:p>
          <a:p>
            <a:pPr marL="0" indent="0">
              <a:buNone/>
            </a:pPr>
            <a:endParaRPr lang="tr-TR" dirty="0">
              <a:latin typeface="Arial" panose="020B0604020202020204" pitchFamily="34" charset="0"/>
              <a:cs typeface="Arial" panose="020B0604020202020204" pitchFamily="34" charset="0"/>
            </a:endParaRPr>
          </a:p>
          <a:p>
            <a:pPr marL="0" indent="0">
              <a:buNone/>
            </a:pPr>
            <a:endParaRPr lang="tr-TR" dirty="0">
              <a:latin typeface="Arial" panose="020B0604020202020204" pitchFamily="34" charset="0"/>
              <a:cs typeface="Arial" panose="020B0604020202020204" pitchFamily="34" charset="0"/>
            </a:endParaRPr>
          </a:p>
          <a:p>
            <a:pPr marL="0" indent="0">
              <a:buNone/>
            </a:pPr>
            <a:endParaRPr lang="tr-TR"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 xmlns:p14="http://schemas.microsoft.com/office/powerpoint/2010/main" val="422689133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cap="none" dirty="0" smtClean="0"/>
              <a:t>Psikanaliz</a:t>
            </a:r>
            <a:endParaRPr lang="en-US" dirty="0"/>
          </a:p>
        </p:txBody>
      </p:sp>
      <p:sp>
        <p:nvSpPr>
          <p:cNvPr id="3" name="İçerik Yer Tutucusu 2"/>
          <p:cNvSpPr>
            <a:spLocks noGrp="1"/>
          </p:cNvSpPr>
          <p:nvPr>
            <p:ph idx="1"/>
          </p:nvPr>
        </p:nvSpPr>
        <p:spPr/>
        <p:txBody>
          <a:bodyPr>
            <a:normAutofit fontScale="92500" lnSpcReduction="10000"/>
          </a:bodyPr>
          <a:lstStyle/>
          <a:p>
            <a:pPr marL="354965" marR="671830" indent="-342900">
              <a:lnSpc>
                <a:spcPts val="3020"/>
              </a:lnSpc>
              <a:spcBef>
                <a:spcPts val="480"/>
              </a:spcBef>
              <a:buClr>
                <a:srgbClr val="C00000"/>
              </a:buClr>
              <a:tabLst>
                <a:tab pos="241935" algn="l"/>
                <a:tab pos="4716145" algn="l"/>
              </a:tabLst>
            </a:pPr>
            <a:r>
              <a:rPr lang="tr-TR" dirty="0">
                <a:latin typeface="Arial"/>
                <a:cs typeface="Arial"/>
              </a:rPr>
              <a:t>Psikanaliz, </a:t>
            </a:r>
            <a:r>
              <a:rPr lang="tr-TR" spc="-5" dirty="0">
                <a:latin typeface="Arial"/>
                <a:cs typeface="Arial"/>
              </a:rPr>
              <a:t>içsel deneyimleri </a:t>
            </a:r>
            <a:r>
              <a:rPr lang="tr-TR" dirty="0">
                <a:latin typeface="Arial"/>
                <a:cs typeface="Arial"/>
              </a:rPr>
              <a:t>çözümleyerek insan davranışlarını</a:t>
            </a:r>
            <a:r>
              <a:rPr lang="tr-TR" spc="10" dirty="0">
                <a:latin typeface="Arial"/>
                <a:cs typeface="Arial"/>
              </a:rPr>
              <a:t> </a:t>
            </a:r>
            <a:r>
              <a:rPr lang="tr-TR" spc="-5" dirty="0">
                <a:latin typeface="Arial"/>
                <a:cs typeface="Arial"/>
              </a:rPr>
              <a:t>anlamaya</a:t>
            </a:r>
            <a:r>
              <a:rPr lang="tr-TR" spc="25" dirty="0">
                <a:latin typeface="Arial"/>
                <a:cs typeface="Arial"/>
              </a:rPr>
              <a:t> </a:t>
            </a:r>
            <a:r>
              <a:rPr lang="tr-TR" dirty="0">
                <a:latin typeface="Arial"/>
                <a:cs typeface="Arial"/>
              </a:rPr>
              <a:t>ve </a:t>
            </a:r>
            <a:r>
              <a:rPr lang="tr-TR" spc="-5" dirty="0">
                <a:latin typeface="Arial"/>
                <a:cs typeface="Arial"/>
              </a:rPr>
              <a:t>psikolojik sorunları </a:t>
            </a:r>
            <a:r>
              <a:rPr lang="tr-TR" dirty="0">
                <a:latin typeface="Arial"/>
                <a:cs typeface="Arial"/>
              </a:rPr>
              <a:t>tedavi  </a:t>
            </a:r>
            <a:r>
              <a:rPr lang="tr-TR" spc="-5" dirty="0">
                <a:latin typeface="Arial"/>
                <a:cs typeface="Arial"/>
              </a:rPr>
              <a:t>etmeye çalışan bir </a:t>
            </a:r>
            <a:r>
              <a:rPr lang="tr-TR" dirty="0">
                <a:latin typeface="Arial"/>
                <a:cs typeface="Arial"/>
              </a:rPr>
              <a:t>psikoterapi </a:t>
            </a:r>
            <a:r>
              <a:rPr lang="tr-TR" spc="-15" dirty="0">
                <a:latin typeface="Arial"/>
                <a:cs typeface="Arial"/>
              </a:rPr>
              <a:t>yöntemidir.</a:t>
            </a:r>
            <a:endParaRPr lang="tr-TR" dirty="0">
              <a:latin typeface="Arial"/>
              <a:cs typeface="Arial"/>
            </a:endParaRPr>
          </a:p>
          <a:p>
            <a:pPr>
              <a:lnSpc>
                <a:spcPct val="100000"/>
              </a:lnSpc>
              <a:buClr>
                <a:srgbClr val="C00000"/>
              </a:buClr>
            </a:pPr>
            <a:endParaRPr lang="tr-TR" sz="2400" dirty="0">
              <a:latin typeface="Times New Roman"/>
              <a:cs typeface="Times New Roman"/>
            </a:endParaRPr>
          </a:p>
          <a:p>
            <a:pPr marL="354965" marR="5080" indent="-342900">
              <a:lnSpc>
                <a:spcPts val="3020"/>
              </a:lnSpc>
              <a:buClr>
                <a:srgbClr val="C00000"/>
              </a:buClr>
              <a:tabLst>
                <a:tab pos="241935" algn="l"/>
              </a:tabLst>
            </a:pPr>
            <a:r>
              <a:rPr lang="tr-TR" spc="-5" dirty="0" smtClean="0">
                <a:latin typeface="Arial"/>
                <a:cs typeface="Arial"/>
              </a:rPr>
              <a:t>Psikanaliz</a:t>
            </a:r>
            <a:r>
              <a:rPr lang="tr-TR" spc="-5" dirty="0">
                <a:latin typeface="Arial"/>
                <a:cs typeface="Arial"/>
              </a:rPr>
              <a:t>, </a:t>
            </a:r>
            <a:r>
              <a:rPr lang="tr-TR" dirty="0">
                <a:latin typeface="Arial"/>
                <a:cs typeface="Arial"/>
              </a:rPr>
              <a:t>bireyi sorunları, sıkıntıları, anıları, rüyaları,  </a:t>
            </a:r>
            <a:r>
              <a:rPr lang="tr-TR" spc="-5" dirty="0">
                <a:latin typeface="Arial"/>
                <a:cs typeface="Arial"/>
              </a:rPr>
              <a:t>fantezileri </a:t>
            </a:r>
            <a:r>
              <a:rPr lang="tr-TR" dirty="0">
                <a:latin typeface="Arial"/>
                <a:cs typeface="Arial"/>
              </a:rPr>
              <a:t>ve duygularıyla </a:t>
            </a:r>
            <a:r>
              <a:rPr lang="tr-TR" spc="-5" dirty="0">
                <a:latin typeface="Arial"/>
                <a:cs typeface="Arial"/>
              </a:rPr>
              <a:t>birlikte “</a:t>
            </a:r>
            <a:r>
              <a:rPr lang="tr-TR" b="1" i="1" spc="-5" dirty="0">
                <a:latin typeface="Arial"/>
                <a:cs typeface="Arial"/>
              </a:rPr>
              <a:t>bütün bir insan</a:t>
            </a:r>
            <a:r>
              <a:rPr lang="tr-TR" spc="-5" dirty="0">
                <a:latin typeface="Arial"/>
                <a:cs typeface="Arial"/>
              </a:rPr>
              <a:t>” olarak  ele</a:t>
            </a:r>
            <a:r>
              <a:rPr lang="tr-TR" dirty="0">
                <a:latin typeface="Arial"/>
                <a:cs typeface="Arial"/>
              </a:rPr>
              <a:t> </a:t>
            </a:r>
            <a:r>
              <a:rPr lang="tr-TR" spc="-35" dirty="0">
                <a:latin typeface="Arial"/>
                <a:cs typeface="Arial"/>
              </a:rPr>
              <a:t>alır</a:t>
            </a:r>
            <a:r>
              <a:rPr lang="tr-TR" spc="-35" dirty="0" smtClean="0">
                <a:latin typeface="Arial"/>
                <a:cs typeface="Arial"/>
              </a:rPr>
              <a:t>.</a:t>
            </a:r>
          </a:p>
          <a:p>
            <a:pPr marL="354965" marR="5080" indent="-342900">
              <a:lnSpc>
                <a:spcPts val="3020"/>
              </a:lnSpc>
              <a:buClr>
                <a:srgbClr val="C00000"/>
              </a:buClr>
              <a:tabLst>
                <a:tab pos="241935" algn="l"/>
              </a:tabLst>
            </a:pPr>
            <a:endParaRPr lang="tr-TR" spc="-35" dirty="0" smtClean="0">
              <a:latin typeface="Arial"/>
              <a:cs typeface="Arial"/>
            </a:endParaRPr>
          </a:p>
          <a:p>
            <a:pPr marL="354965" marR="5080" indent="-342900">
              <a:lnSpc>
                <a:spcPts val="3020"/>
              </a:lnSpc>
              <a:buClr>
                <a:srgbClr val="C00000"/>
              </a:buClr>
              <a:tabLst>
                <a:tab pos="241935" algn="l"/>
              </a:tabLst>
            </a:pPr>
            <a:r>
              <a:rPr lang="tr-TR" b="1" dirty="0">
                <a:latin typeface="Arial" panose="020B0604020202020204" pitchFamily="34" charset="0"/>
                <a:cs typeface="Arial" panose="020B0604020202020204" pitchFamily="34" charset="0"/>
              </a:rPr>
              <a:t>Sigmund Freud </a:t>
            </a:r>
            <a:r>
              <a:rPr lang="tr-TR" dirty="0">
                <a:latin typeface="Arial" panose="020B0604020202020204" pitchFamily="34" charset="0"/>
                <a:cs typeface="Arial" panose="020B0604020202020204" pitchFamily="34" charset="0"/>
              </a:rPr>
              <a:t>tarafından öne sürülen </a:t>
            </a:r>
            <a:r>
              <a:rPr lang="tr-TR" dirty="0" err="1">
                <a:latin typeface="Arial" panose="020B0604020202020204" pitchFamily="34" charset="0"/>
                <a:cs typeface="Arial" panose="020B0604020202020204" pitchFamily="34" charset="0"/>
              </a:rPr>
              <a:t>psikanalitik</a:t>
            </a:r>
            <a:r>
              <a:rPr lang="tr-TR" dirty="0">
                <a:latin typeface="Arial" panose="020B0604020202020204" pitchFamily="34" charset="0"/>
                <a:cs typeface="Arial" panose="020B0604020202020204" pitchFamily="34" charset="0"/>
              </a:rPr>
              <a:t> kuram, bize hem normal, hem de anormal zihinsel süreçlerin işleyişiyle ve bunların somut yansımaları olan davranışlarla ilgili bilgiler verir.</a:t>
            </a:r>
          </a:p>
          <a:p>
            <a:pPr marL="354965" marR="5080" indent="-342900">
              <a:lnSpc>
                <a:spcPts val="3020"/>
              </a:lnSpc>
              <a:buClr>
                <a:srgbClr val="C00000"/>
              </a:buClr>
              <a:tabLst>
                <a:tab pos="241935" algn="l"/>
              </a:tabLst>
            </a:pPr>
            <a:endParaRPr lang="tr-TR" dirty="0">
              <a:latin typeface="Arial"/>
              <a:cs typeface="Arial"/>
            </a:endParaRPr>
          </a:p>
          <a:p>
            <a:endParaRPr lang="en-US" dirty="0"/>
          </a:p>
        </p:txBody>
      </p:sp>
      <p:pic>
        <p:nvPicPr>
          <p:cNvPr id="5" name="Resim 4"/>
          <p:cNvPicPr>
            <a:picLocks noChangeAspect="1"/>
          </p:cNvPicPr>
          <p:nvPr/>
        </p:nvPicPr>
        <p:blipFill>
          <a:blip r:embed="rId2"/>
          <a:stretch>
            <a:fillRect/>
          </a:stretch>
        </p:blipFill>
        <p:spPr>
          <a:xfrm>
            <a:off x="9977768" y="724008"/>
            <a:ext cx="1798476" cy="2536156"/>
          </a:xfrm>
          <a:prstGeom prst="rect">
            <a:avLst/>
          </a:prstGeom>
        </p:spPr>
      </p:pic>
    </p:spTree>
    <p:extLst>
      <p:ext uri="{BB962C8B-B14F-4D97-AF65-F5344CB8AC3E}">
        <p14:creationId xmlns="" xmlns:p14="http://schemas.microsoft.com/office/powerpoint/2010/main" val="360655435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Psikanalitik</a:t>
            </a:r>
            <a:r>
              <a:rPr lang="tr-TR" sz="4800" cap="none" dirty="0" smtClean="0"/>
              <a:t> Kuram</a:t>
            </a:r>
            <a:endParaRPr lang="en-US" sz="4800" cap="none" dirty="0"/>
          </a:p>
        </p:txBody>
      </p:sp>
      <p:sp>
        <p:nvSpPr>
          <p:cNvPr id="3" name="İçerik Yer Tutucusu 2"/>
          <p:cNvSpPr>
            <a:spLocks noGrp="1"/>
          </p:cNvSpPr>
          <p:nvPr>
            <p:ph idx="1"/>
          </p:nvPr>
        </p:nvSpPr>
        <p:spPr>
          <a:xfrm>
            <a:off x="1069848" y="2121408"/>
            <a:ext cx="10058400" cy="4736592"/>
          </a:xfrm>
        </p:spPr>
        <p:txBody>
          <a:bodyPr>
            <a:normAutofit/>
          </a:bodyPr>
          <a:lstStyle/>
          <a:p>
            <a:pPr>
              <a:buFont typeface="Courier New" panose="02070309020205020404" pitchFamily="49" charset="0"/>
              <a:buChar char="o"/>
            </a:pPr>
            <a:r>
              <a:rPr lang="tr-TR" dirty="0">
                <a:latin typeface="Arial" panose="020B0604020202020204" pitchFamily="34" charset="0"/>
                <a:cs typeface="Arial" panose="020B0604020202020204" pitchFamily="34" charset="0"/>
              </a:rPr>
              <a:t>Freud psikoterapiye yeni bir bakış açısı ve yeni ufuklar </a:t>
            </a:r>
            <a:r>
              <a:rPr lang="tr-TR" dirty="0" smtClean="0">
                <a:latin typeface="Arial" panose="020B0604020202020204" pitchFamily="34" charset="0"/>
                <a:cs typeface="Arial" panose="020B0604020202020204" pitchFamily="34" charset="0"/>
              </a:rPr>
              <a:t>kazandırmıştır</a:t>
            </a:r>
            <a:r>
              <a:rPr lang="tr-TR" dirty="0">
                <a:latin typeface="Arial" panose="020B0604020202020204" pitchFamily="34" charset="0"/>
                <a:cs typeface="Arial" panose="020B0604020202020204" pitchFamily="34" charset="0"/>
              </a:rPr>
              <a:t>.</a:t>
            </a:r>
            <a:endParaRPr lang="tr-TR" dirty="0" smtClean="0">
              <a:latin typeface="Arial" panose="020B0604020202020204" pitchFamily="34" charset="0"/>
              <a:cs typeface="Arial" panose="020B0604020202020204" pitchFamily="34" charset="0"/>
            </a:endParaRPr>
          </a:p>
          <a:p>
            <a:pPr>
              <a:buFont typeface="Courier New" panose="02070309020205020404" pitchFamily="49" charset="0"/>
              <a:buChar char="o"/>
            </a:pPr>
            <a:r>
              <a:rPr lang="tr-TR" dirty="0">
                <a:latin typeface="Arial" panose="020B0604020202020204" pitchFamily="34" charset="0"/>
                <a:cs typeface="Arial" panose="020B0604020202020204" pitchFamily="34" charset="0"/>
              </a:rPr>
              <a:t>Freud’un </a:t>
            </a:r>
            <a:r>
              <a:rPr lang="tr-TR" dirty="0" err="1">
                <a:latin typeface="Arial" panose="020B0604020202020204" pitchFamily="34" charset="0"/>
                <a:cs typeface="Arial" panose="020B0604020202020204" pitchFamily="34" charset="0"/>
              </a:rPr>
              <a:t>psikanalitik</a:t>
            </a:r>
            <a:r>
              <a:rPr lang="tr-TR" dirty="0">
                <a:latin typeface="Arial" panose="020B0604020202020204" pitchFamily="34" charset="0"/>
                <a:cs typeface="Arial" panose="020B0604020202020204" pitchFamily="34" charset="0"/>
              </a:rPr>
              <a:t> sistemi, bir kişilik modeli ve bir psikoterapi yöntemidir. </a:t>
            </a:r>
          </a:p>
          <a:p>
            <a:pPr>
              <a:buFont typeface="Courier New" panose="02070309020205020404" pitchFamily="49" charset="0"/>
              <a:buChar char="o"/>
            </a:pPr>
            <a:endParaRPr lang="tr-TR" dirty="0">
              <a:latin typeface="Arial" panose="020B0604020202020204" pitchFamily="34" charset="0"/>
              <a:cs typeface="Arial" panose="020B0604020202020204" pitchFamily="34" charset="0"/>
            </a:endParaRPr>
          </a:p>
          <a:p>
            <a:pPr>
              <a:buFont typeface="Courier New" panose="02070309020205020404" pitchFamily="49" charset="0"/>
              <a:buChar char="o"/>
            </a:pPr>
            <a:r>
              <a:rPr lang="tr-TR" dirty="0">
                <a:latin typeface="Arial" panose="020B0604020202020204" pitchFamily="34" charset="0"/>
                <a:cs typeface="Arial" panose="020B0604020202020204" pitchFamily="34" charset="0"/>
              </a:rPr>
              <a:t>Davranışı motive eden </a:t>
            </a:r>
            <a:r>
              <a:rPr lang="tr-TR" dirty="0" err="1">
                <a:latin typeface="Arial" panose="020B0604020202020204" pitchFamily="34" charset="0"/>
                <a:cs typeface="Arial" panose="020B0604020202020204" pitchFamily="34" charset="0"/>
              </a:rPr>
              <a:t>psikodinamik</a:t>
            </a:r>
            <a:r>
              <a:rPr lang="tr-TR" dirty="0">
                <a:latin typeface="Arial" panose="020B0604020202020204" pitchFamily="34" charset="0"/>
                <a:cs typeface="Arial" panose="020B0604020202020204" pitchFamily="34" charset="0"/>
              </a:rPr>
              <a:t> faktörlere dikkat çekmiş, bilinç dışının rolüne odaklanmış ve kişiliğin temel özelliğine ait yapının anlaşılması ve değiştirilmesi için gerekli ilk </a:t>
            </a:r>
            <a:r>
              <a:rPr lang="tr-TR" dirty="0" err="1">
                <a:latin typeface="Arial" panose="020B0604020202020204" pitchFamily="34" charset="0"/>
                <a:cs typeface="Arial" panose="020B0604020202020204" pitchFamily="34" charset="0"/>
              </a:rPr>
              <a:t>terapötik</a:t>
            </a:r>
            <a:r>
              <a:rPr lang="tr-TR" dirty="0">
                <a:latin typeface="Arial" panose="020B0604020202020204" pitchFamily="34" charset="0"/>
                <a:cs typeface="Arial" panose="020B0604020202020204" pitchFamily="34" charset="0"/>
              </a:rPr>
              <a:t> yöntemleri geliştirmiştir</a:t>
            </a:r>
            <a:r>
              <a:rPr lang="tr-TR" dirty="0" smtClean="0">
                <a:latin typeface="Arial" panose="020B0604020202020204" pitchFamily="34" charset="0"/>
                <a:cs typeface="Arial" panose="020B0604020202020204" pitchFamily="34" charset="0"/>
              </a:rPr>
              <a:t>.</a:t>
            </a:r>
          </a:p>
          <a:p>
            <a:pPr>
              <a:buFont typeface="Courier New" panose="02070309020205020404" pitchFamily="49" charset="0"/>
              <a:buChar char="o"/>
            </a:pPr>
            <a:endParaRPr lang="tr-TR" dirty="0">
              <a:latin typeface="Arial" panose="020B0604020202020204" pitchFamily="34" charset="0"/>
              <a:cs typeface="Arial" panose="020B0604020202020204" pitchFamily="34" charset="0"/>
            </a:endParaRPr>
          </a:p>
          <a:p>
            <a:pPr>
              <a:buFont typeface="Courier New" panose="02070309020205020404" pitchFamily="49" charset="0"/>
              <a:buChar char="o"/>
            </a:pPr>
            <a:r>
              <a:rPr lang="tr-TR" dirty="0">
                <a:latin typeface="Arial" panose="020B0604020202020204" pitchFamily="34" charset="0"/>
                <a:cs typeface="Arial" panose="020B0604020202020204" pitchFamily="34" charset="0"/>
              </a:rPr>
              <a:t>Freud’un geliştirmiş olduğu kuram diğer birçok kuramla karşılaştırıldığında bir nirengi olma özelliği taşır</a:t>
            </a:r>
            <a:r>
              <a:rPr lang="tr-TR" dirty="0" smtClean="0">
                <a:latin typeface="Arial" panose="020B0604020202020204" pitchFamily="34" charset="0"/>
                <a:cs typeface="Arial" panose="020B0604020202020204" pitchFamily="34" charset="0"/>
              </a:rPr>
              <a:t>.</a:t>
            </a:r>
          </a:p>
          <a:p>
            <a:pPr>
              <a:buFont typeface="Courier New" panose="02070309020205020404" pitchFamily="49" charset="0"/>
              <a:buChar char="o"/>
            </a:pPr>
            <a:endParaRPr lang="tr-TR" dirty="0">
              <a:latin typeface="Arial" panose="020B0604020202020204" pitchFamily="34" charset="0"/>
              <a:cs typeface="Arial" panose="020B0604020202020204" pitchFamily="34" charset="0"/>
            </a:endParaRPr>
          </a:p>
          <a:p>
            <a:pPr>
              <a:buFont typeface="Courier New" panose="02070309020205020404" pitchFamily="49" charset="0"/>
              <a:buChar char="o"/>
            </a:pPr>
            <a:r>
              <a:rPr lang="tr-TR" dirty="0">
                <a:latin typeface="Arial" panose="020B0604020202020204" pitchFamily="34" charset="0"/>
                <a:cs typeface="Arial" panose="020B0604020202020204" pitchFamily="34" charset="0"/>
              </a:rPr>
              <a:t>Freud’un uygulamaları hala çağdaş uygulamaları etkilemeye devam etmektedir. Birçok temel kavramı diğer kuramların oluşturulması ve geliştirilmesinde kullanılmıştır. </a:t>
            </a:r>
          </a:p>
          <a:p>
            <a:endParaRPr lang="en-US" dirty="0"/>
          </a:p>
        </p:txBody>
      </p:sp>
      <p:pic>
        <p:nvPicPr>
          <p:cNvPr id="4" name="Resim 3"/>
          <p:cNvPicPr>
            <a:picLocks noChangeAspect="1"/>
          </p:cNvPicPr>
          <p:nvPr/>
        </p:nvPicPr>
        <p:blipFill>
          <a:blip r:embed="rId2"/>
          <a:stretch>
            <a:fillRect/>
          </a:stretch>
        </p:blipFill>
        <p:spPr>
          <a:xfrm>
            <a:off x="8070504" y="352629"/>
            <a:ext cx="3810330" cy="1554615"/>
          </a:xfrm>
          <a:prstGeom prst="rect">
            <a:avLst/>
          </a:prstGeom>
        </p:spPr>
      </p:pic>
    </p:spTree>
    <p:extLst>
      <p:ext uri="{BB962C8B-B14F-4D97-AF65-F5344CB8AC3E}">
        <p14:creationId xmlns="" xmlns:p14="http://schemas.microsoft.com/office/powerpoint/2010/main" val="3157314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pic>
        <p:nvPicPr>
          <p:cNvPr id="6" name="İçerik Yer Tutucusu 5"/>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138545" y="-124690"/>
            <a:ext cx="12995563" cy="6316484"/>
          </a:xfrm>
        </p:spPr>
      </p:pic>
    </p:spTree>
    <p:extLst>
      <p:ext uri="{BB962C8B-B14F-4D97-AF65-F5344CB8AC3E}">
        <p14:creationId xmlns="" xmlns:p14="http://schemas.microsoft.com/office/powerpoint/2010/main" val="2583114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Topografik</a:t>
            </a:r>
            <a:r>
              <a:rPr lang="tr-TR" dirty="0" smtClean="0"/>
              <a:t> Kuram</a:t>
            </a:r>
            <a:endParaRPr lang="tr-TR" dirty="0"/>
          </a:p>
        </p:txBody>
      </p:sp>
      <p:sp>
        <p:nvSpPr>
          <p:cNvPr id="3" name="2 İçerik Yer Tutucusu"/>
          <p:cNvSpPr>
            <a:spLocks noGrp="1"/>
          </p:cNvSpPr>
          <p:nvPr>
            <p:ph idx="1"/>
          </p:nvPr>
        </p:nvSpPr>
        <p:spPr>
          <a:xfrm>
            <a:off x="402955" y="1689315"/>
            <a:ext cx="11437749" cy="5168685"/>
          </a:xfrm>
        </p:spPr>
        <p:txBody>
          <a:bodyPr>
            <a:noAutofit/>
          </a:bodyPr>
          <a:lstStyle/>
          <a:p>
            <a:pPr>
              <a:buFont typeface="Courier New" panose="02070309020205020404" pitchFamily="49" charset="0"/>
              <a:buChar char="o"/>
            </a:pPr>
            <a:r>
              <a:rPr lang="tr-TR" sz="1800" dirty="0" err="1" smtClean="0"/>
              <a:t>Psikanalitik</a:t>
            </a:r>
            <a:r>
              <a:rPr lang="tr-TR" sz="1800" dirty="0" smtClean="0"/>
              <a:t> kuram, psikoloji biliminin bilince olan yaklaşımını bilinçdışı süreçlere doğru genişletir. </a:t>
            </a:r>
          </a:p>
          <a:p>
            <a:pPr>
              <a:buFont typeface="Courier New" panose="02070309020205020404" pitchFamily="49" charset="0"/>
              <a:buChar char="o"/>
            </a:pPr>
            <a:r>
              <a:rPr lang="tr-TR" sz="1800" dirty="0" smtClean="0"/>
              <a:t>Bu kuram özellikle bir </a:t>
            </a:r>
            <a:r>
              <a:rPr lang="tr-TR" sz="1800" dirty="0" smtClean="0">
                <a:solidFill>
                  <a:srgbClr val="FF0000"/>
                </a:solidFill>
              </a:rPr>
              <a:t>'Kişilik aygıtı</a:t>
            </a:r>
            <a:r>
              <a:rPr lang="tr-TR" sz="1800" dirty="0" smtClean="0"/>
              <a:t>' kavramı geliştirmiştir. </a:t>
            </a:r>
            <a:r>
              <a:rPr lang="tr-TR" sz="1800" dirty="0" err="1" smtClean="0">
                <a:solidFill>
                  <a:srgbClr val="FF0000"/>
                </a:solidFill>
              </a:rPr>
              <a:t>Topografik</a:t>
            </a:r>
            <a:r>
              <a:rPr lang="tr-TR" sz="1800" dirty="0" smtClean="0">
                <a:solidFill>
                  <a:srgbClr val="FF0000"/>
                </a:solidFill>
              </a:rPr>
              <a:t> kişilik</a:t>
            </a:r>
            <a:r>
              <a:rPr lang="tr-TR" sz="1800" dirty="0" smtClean="0"/>
              <a:t> kavramı adıyla adlandırılan bu kavramsal yapıda </a:t>
            </a:r>
          </a:p>
          <a:p>
            <a:pPr marL="749808" lvl="1" indent="-457200">
              <a:buFont typeface="+mj-lt"/>
              <a:buAutoNum type="arabicPeriod"/>
            </a:pPr>
            <a:r>
              <a:rPr lang="tr-TR" dirty="0" smtClean="0"/>
              <a:t>bilinç (</a:t>
            </a:r>
            <a:r>
              <a:rPr lang="tr-TR" dirty="0" err="1" smtClean="0"/>
              <a:t>Conscious</a:t>
            </a:r>
            <a:r>
              <a:rPr lang="tr-TR" dirty="0" smtClean="0"/>
              <a:t>), </a:t>
            </a:r>
          </a:p>
          <a:p>
            <a:pPr marL="749808" lvl="1" indent="-457200">
              <a:buFont typeface="+mj-lt"/>
              <a:buAutoNum type="arabicPeriod"/>
            </a:pPr>
            <a:r>
              <a:rPr lang="tr-TR" dirty="0" smtClean="0"/>
              <a:t>bilinçaltı ya da </a:t>
            </a:r>
            <a:r>
              <a:rPr lang="tr-TR" dirty="0" err="1" smtClean="0"/>
              <a:t>önbilinç</a:t>
            </a:r>
            <a:r>
              <a:rPr lang="tr-TR" dirty="0" smtClean="0"/>
              <a:t> (</a:t>
            </a:r>
            <a:r>
              <a:rPr lang="tr-TR" dirty="0" err="1" smtClean="0"/>
              <a:t>preconscious</a:t>
            </a:r>
            <a:r>
              <a:rPr lang="tr-TR" dirty="0" smtClean="0"/>
              <a:t>) ve</a:t>
            </a:r>
          </a:p>
          <a:p>
            <a:pPr marL="749808" lvl="1" indent="-457200">
              <a:buFont typeface="+mj-lt"/>
              <a:buAutoNum type="arabicPeriod"/>
            </a:pPr>
            <a:r>
              <a:rPr lang="tr-TR" dirty="0" smtClean="0"/>
              <a:t>bilinçdışı (</a:t>
            </a:r>
            <a:r>
              <a:rPr lang="tr-TR" dirty="0" err="1" smtClean="0"/>
              <a:t>unconscious</a:t>
            </a:r>
            <a:r>
              <a:rPr lang="tr-TR" dirty="0" smtClean="0"/>
              <a:t>)</a:t>
            </a:r>
          </a:p>
          <a:p>
            <a:pPr>
              <a:buNone/>
            </a:pPr>
            <a:r>
              <a:rPr lang="tr-TR" sz="1800" dirty="0" smtClean="0"/>
              <a:t>olmak üzere 3 kişilik bölümü vardır. </a:t>
            </a:r>
          </a:p>
          <a:p>
            <a:pPr marL="182880" lvl="1">
              <a:spcBef>
                <a:spcPts val="1200"/>
              </a:spcBef>
              <a:spcAft>
                <a:spcPts val="0"/>
              </a:spcAft>
            </a:pPr>
            <a:r>
              <a:rPr lang="tr-TR" dirty="0" err="1" smtClean="0"/>
              <a:t>Bilinçöncesi</a:t>
            </a:r>
            <a:r>
              <a:rPr lang="tr-TR" dirty="0" smtClean="0"/>
              <a:t>: Ör. Bir süre önce yaşadığımız bir olayı tamamen bilinçten silmiş gibi olabiliriz. Ancak bu olayla ilgili bir çağrışım ya da bir uyaran tüm olayın yeniden bilince dönmesini sağlayabilir. Bu tür bilinçten silinmiş gibi sanılan, uyaranlarla çağrışımlarla yeniden bilince gelebilen anılar, duygular, dürtüler </a:t>
            </a:r>
            <a:r>
              <a:rPr lang="tr-TR" dirty="0" err="1" smtClean="0"/>
              <a:t>bilinçöncesi</a:t>
            </a:r>
            <a:r>
              <a:rPr lang="tr-TR" dirty="0" smtClean="0"/>
              <a:t> nitelik taşır. </a:t>
            </a:r>
          </a:p>
          <a:p>
            <a:endParaRPr lang="tr-TR"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Topografik</a:t>
            </a:r>
            <a:r>
              <a:rPr lang="tr-TR" dirty="0" smtClean="0"/>
              <a:t> Kuram</a:t>
            </a:r>
            <a:endParaRPr lang="tr-TR" dirty="0"/>
          </a:p>
        </p:txBody>
      </p:sp>
      <p:sp>
        <p:nvSpPr>
          <p:cNvPr id="3" name="2 İçerik Yer Tutucusu"/>
          <p:cNvSpPr>
            <a:spLocks noGrp="1"/>
          </p:cNvSpPr>
          <p:nvPr>
            <p:ph idx="1"/>
          </p:nvPr>
        </p:nvSpPr>
        <p:spPr/>
        <p:txBody>
          <a:bodyPr>
            <a:normAutofit/>
          </a:bodyPr>
          <a:lstStyle/>
          <a:p>
            <a:r>
              <a:rPr lang="tr-TR" dirty="0" smtClean="0"/>
              <a:t>Bilinçdışı: Kişinin özel çabası ile bilince çağrılamayan, </a:t>
            </a:r>
            <a:r>
              <a:rPr lang="tr-TR" dirty="0" err="1" smtClean="0"/>
              <a:t>ayırdına</a:t>
            </a:r>
            <a:r>
              <a:rPr lang="tr-TR" dirty="0" smtClean="0"/>
              <a:t> varılamayan yaşantıların saklı olduğu ruhsal bölme ya da bu nitelikte olan ruhsal süreçlerdir. </a:t>
            </a:r>
          </a:p>
          <a:p>
            <a:pPr lvl="1">
              <a:buFont typeface="Courier New" panose="02070309020205020404" pitchFamily="49" charset="0"/>
              <a:buChar char="o"/>
            </a:pPr>
            <a:r>
              <a:rPr lang="tr-TR" sz="2000" dirty="0" smtClean="0"/>
              <a:t>Bu dürtüler kişinin bilinçli dünyasında geçerli olan törel inançlara karşıt düşen isteklerden kaynaklanır ve ancak </a:t>
            </a:r>
            <a:r>
              <a:rPr lang="tr-TR" sz="2000" dirty="0" err="1" smtClean="0"/>
              <a:t>psikoanalitik</a:t>
            </a:r>
            <a:r>
              <a:rPr lang="tr-TR" sz="2000" dirty="0" smtClean="0"/>
              <a:t> tedavide kişinin dirençleri kırıldığında ortaya çıkabilir.</a:t>
            </a:r>
          </a:p>
          <a:p>
            <a:pPr lvl="1">
              <a:buFont typeface="Courier New" panose="02070309020205020404" pitchFamily="49" charset="0"/>
              <a:buChar char="o"/>
            </a:pPr>
            <a:r>
              <a:rPr lang="tr-TR" sz="2000" dirty="0" smtClean="0"/>
              <a:t>Bu yaşantılar ancak serbest çağrışım gibi özel yöntemlerle, düşlerin, anormal ruhsal belirtilerin incelenmesiyle açığa çıkarılabilir. </a:t>
            </a:r>
          </a:p>
          <a:p>
            <a:pPr lvl="1">
              <a:buFont typeface="Courier New" panose="02070309020205020404" pitchFamily="49" charset="0"/>
              <a:buChar char="o"/>
            </a:pPr>
            <a:r>
              <a:rPr lang="tr-TR" sz="2000" dirty="0" smtClean="0"/>
              <a:t>Psikanaliz, bilinçdışının derinliklerini inceleyerek, ruhsal yaşamımızın bu yönünü aydınlatmaya çalışmış ve bilinçdışı sürecin özelliklerini tanımlamıştır. </a:t>
            </a:r>
            <a:endParaRPr lang="en-US" sz="2000" dirty="0" smtClean="0"/>
          </a:p>
          <a:p>
            <a:endParaRPr lang="tr-T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Yapısal Kuram</a:t>
            </a:r>
            <a:endParaRPr lang="en-US" dirty="0"/>
          </a:p>
        </p:txBody>
      </p:sp>
      <p:pic>
        <p:nvPicPr>
          <p:cNvPr id="8" name="İçerik Yer Tutucusu 7"/>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11394" y="-152399"/>
            <a:ext cx="12045623" cy="6265816"/>
          </a:xfrm>
        </p:spPr>
      </p:pic>
    </p:spTree>
    <p:extLst>
      <p:ext uri="{BB962C8B-B14F-4D97-AF65-F5344CB8AC3E}">
        <p14:creationId xmlns="" xmlns:p14="http://schemas.microsoft.com/office/powerpoint/2010/main" val="31607987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274618" y="1737360"/>
            <a:ext cx="9881062" cy="4469476"/>
          </a:xfrm>
          <a:prstGeom prst="ellipse">
            <a:avLst/>
          </a:prstGeom>
          <a:ln w="762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Unvan 1"/>
          <p:cNvSpPr>
            <a:spLocks noGrp="1"/>
          </p:cNvSpPr>
          <p:nvPr>
            <p:ph type="title"/>
          </p:nvPr>
        </p:nvSpPr>
        <p:spPr/>
        <p:txBody>
          <a:bodyPr>
            <a:normAutofit/>
          </a:bodyPr>
          <a:lstStyle/>
          <a:p>
            <a:r>
              <a:rPr lang="tr-TR" sz="4800" cap="none" dirty="0" err="1" smtClean="0">
                <a:solidFill>
                  <a:schemeClr val="tx1"/>
                </a:solidFill>
              </a:rPr>
              <a:t>Süperegonun</a:t>
            </a:r>
            <a:r>
              <a:rPr lang="tr-TR" sz="4800" cap="none" dirty="0" smtClean="0">
                <a:solidFill>
                  <a:schemeClr val="tx1"/>
                </a:solidFill>
              </a:rPr>
              <a:t> Başlıca İşlevleri :</a:t>
            </a:r>
            <a:endParaRPr lang="en-US" sz="4800" cap="none" dirty="0">
              <a:solidFill>
                <a:schemeClr val="tx1"/>
              </a:solidFill>
            </a:endParaRPr>
          </a:p>
        </p:txBody>
      </p:sp>
      <p:sp>
        <p:nvSpPr>
          <p:cNvPr id="3" name="İçerik Yer Tutucusu 2"/>
          <p:cNvSpPr>
            <a:spLocks noGrp="1"/>
          </p:cNvSpPr>
          <p:nvPr>
            <p:ph idx="1"/>
          </p:nvPr>
        </p:nvSpPr>
        <p:spPr>
          <a:xfrm>
            <a:off x="2349730" y="2650561"/>
            <a:ext cx="7730837" cy="3347567"/>
          </a:xfrm>
        </p:spPr>
        <p:txBody>
          <a:bodyPr>
            <a:noAutofit/>
          </a:bodyPr>
          <a:lstStyle/>
          <a:p>
            <a:pPr marL="457200" indent="-457200" algn="ctr">
              <a:buFont typeface="+mj-lt"/>
              <a:buAutoNum type="arabicPeriod"/>
            </a:pPr>
            <a:r>
              <a:rPr lang="tr-TR" sz="2400" dirty="0" err="1" smtClean="0">
                <a:latin typeface="Arial" panose="020B0604020202020204" pitchFamily="34" charset="0"/>
                <a:cs typeface="Arial" panose="020B0604020202020204" pitchFamily="34" charset="0"/>
              </a:rPr>
              <a:t>İd’den</a:t>
            </a:r>
            <a:r>
              <a:rPr lang="tr-TR" sz="2400" dirty="0" smtClean="0">
                <a:latin typeface="Arial" panose="020B0604020202020204" pitchFamily="34" charset="0"/>
                <a:cs typeface="Arial" panose="020B0604020202020204" pitchFamily="34" charset="0"/>
              </a:rPr>
              <a:t> </a:t>
            </a:r>
            <a:r>
              <a:rPr lang="tr-TR" sz="2400" dirty="0">
                <a:latin typeface="Arial" panose="020B0604020202020204" pitchFamily="34" charset="0"/>
                <a:cs typeface="Arial" panose="020B0604020202020204" pitchFamily="34" charset="0"/>
              </a:rPr>
              <a:t>gelen dürtüleri bastırmak ve </a:t>
            </a:r>
            <a:r>
              <a:rPr lang="tr-TR" sz="2400" dirty="0" err="1">
                <a:latin typeface="Arial" panose="020B0604020202020204" pitchFamily="34" charset="0"/>
                <a:cs typeface="Arial" panose="020B0604020202020204" pitchFamily="34" charset="0"/>
              </a:rPr>
              <a:t>ketlemek</a:t>
            </a:r>
            <a:r>
              <a:rPr lang="tr-TR" sz="2400" dirty="0">
                <a:latin typeface="Arial" panose="020B0604020202020204" pitchFamily="34" charset="0"/>
                <a:cs typeface="Arial" panose="020B0604020202020204" pitchFamily="34" charset="0"/>
              </a:rPr>
              <a:t>, bunlar özellikle dışa vurulduğunda toplumun hoş karşılamayacağı türde cinsel ya da saldırgan dürtülerdir</a:t>
            </a:r>
            <a:r>
              <a:rPr lang="tr-TR" sz="2400" dirty="0" smtClean="0">
                <a:latin typeface="Arial" panose="020B0604020202020204" pitchFamily="34" charset="0"/>
                <a:cs typeface="Arial" panose="020B0604020202020204" pitchFamily="34" charset="0"/>
              </a:rPr>
              <a:t>.</a:t>
            </a:r>
          </a:p>
          <a:p>
            <a:pPr marL="457200" indent="-457200" algn="ctr">
              <a:buFont typeface="+mj-lt"/>
              <a:buAutoNum type="arabicPeriod"/>
            </a:pPr>
            <a:r>
              <a:rPr lang="tr-TR" sz="2400" dirty="0" smtClean="0">
                <a:latin typeface="Arial" panose="020B0604020202020204" pitchFamily="34" charset="0"/>
                <a:cs typeface="Arial" panose="020B0604020202020204" pitchFamily="34" charset="0"/>
              </a:rPr>
              <a:t>Egoyu </a:t>
            </a:r>
            <a:r>
              <a:rPr lang="tr-TR" sz="2400" dirty="0">
                <a:latin typeface="Arial" panose="020B0604020202020204" pitchFamily="34" charset="0"/>
                <a:cs typeface="Arial" panose="020B0604020202020204" pitchFamily="34" charset="0"/>
              </a:rPr>
              <a:t>gerçekçi amaçlar yerine ahlaki amaçlara </a:t>
            </a:r>
            <a:r>
              <a:rPr lang="tr-TR" sz="2400" dirty="0" smtClean="0">
                <a:latin typeface="Arial" panose="020B0604020202020204" pitchFamily="34" charset="0"/>
                <a:cs typeface="Arial" panose="020B0604020202020204" pitchFamily="34" charset="0"/>
              </a:rPr>
              <a:t>yönelmeye inandırmaya </a:t>
            </a:r>
            <a:r>
              <a:rPr lang="tr-TR" sz="2400" dirty="0">
                <a:latin typeface="Arial" panose="020B0604020202020204" pitchFamily="34" charset="0"/>
                <a:cs typeface="Arial" panose="020B0604020202020204" pitchFamily="34" charset="0"/>
              </a:rPr>
              <a:t>çalışmak </a:t>
            </a:r>
          </a:p>
          <a:p>
            <a:pPr marL="457200" indent="-457200" algn="ctr">
              <a:buFont typeface="+mj-lt"/>
              <a:buAutoNum type="arabicPeriod"/>
            </a:pPr>
            <a:r>
              <a:rPr lang="tr-TR" sz="2400" dirty="0" smtClean="0">
                <a:latin typeface="Arial" panose="020B0604020202020204" pitchFamily="34" charset="0"/>
                <a:cs typeface="Arial" panose="020B0604020202020204" pitchFamily="34" charset="0"/>
              </a:rPr>
              <a:t>Kusursuz </a:t>
            </a:r>
            <a:r>
              <a:rPr lang="tr-TR" sz="2400" dirty="0">
                <a:latin typeface="Arial" panose="020B0604020202020204" pitchFamily="34" charset="0"/>
                <a:cs typeface="Arial" panose="020B0604020202020204" pitchFamily="34" charset="0"/>
              </a:rPr>
              <a:t>olmaya çabalamaktır</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418679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228898" y="1737360"/>
            <a:ext cx="9795164" cy="4594167"/>
          </a:xfrm>
          <a:prstGeom prst="ellipse">
            <a:avLst/>
          </a:prstGeom>
          <a:ln w="762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Unvan 1"/>
          <p:cNvSpPr>
            <a:spLocks noGrp="1"/>
          </p:cNvSpPr>
          <p:nvPr>
            <p:ph type="title"/>
          </p:nvPr>
        </p:nvSpPr>
        <p:spPr/>
        <p:txBody>
          <a:bodyPr>
            <a:normAutofit/>
          </a:bodyPr>
          <a:lstStyle/>
          <a:p>
            <a:r>
              <a:rPr lang="tr-TR" sz="4800" cap="none" dirty="0" err="1" smtClean="0">
                <a:solidFill>
                  <a:schemeClr val="tx1"/>
                </a:solidFill>
              </a:rPr>
              <a:t>Ego’nun</a:t>
            </a:r>
            <a:r>
              <a:rPr lang="tr-TR" sz="4800" cap="none" dirty="0" smtClean="0">
                <a:solidFill>
                  <a:schemeClr val="tx1"/>
                </a:solidFill>
              </a:rPr>
              <a:t> İşlevleri:</a:t>
            </a:r>
            <a:endParaRPr lang="en-US" sz="4800" cap="none" dirty="0">
              <a:solidFill>
                <a:schemeClr val="tx1"/>
              </a:solidFill>
            </a:endParaRPr>
          </a:p>
        </p:txBody>
      </p:sp>
      <p:sp>
        <p:nvSpPr>
          <p:cNvPr id="3" name="İçerik Yer Tutucusu 2"/>
          <p:cNvSpPr>
            <a:spLocks noGrp="1"/>
          </p:cNvSpPr>
          <p:nvPr>
            <p:ph idx="1"/>
          </p:nvPr>
        </p:nvSpPr>
        <p:spPr>
          <a:xfrm>
            <a:off x="2364970" y="2291387"/>
            <a:ext cx="7523019" cy="3790912"/>
          </a:xfrm>
        </p:spPr>
        <p:txBody>
          <a:bodyPr>
            <a:normAutofit/>
          </a:bodyPr>
          <a:lstStyle/>
          <a:p>
            <a:pPr marL="457200" indent="-457200" algn="ctr">
              <a:buFont typeface="+mj-lt"/>
              <a:buAutoNum type="arabicPeriod"/>
            </a:pPr>
            <a:r>
              <a:rPr lang="en-US" sz="2400" dirty="0" err="1" smtClean="0">
                <a:latin typeface="Arial" panose="020B0604020202020204" pitchFamily="34" charset="0"/>
                <a:cs typeface="Arial" panose="020B0604020202020204" pitchFamily="34" charset="0"/>
              </a:rPr>
              <a:t>İç</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uyaranların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algılanması</a:t>
            </a:r>
            <a:r>
              <a:rPr lang="en-US" sz="2400" dirty="0" smtClean="0">
                <a:latin typeface="Arial" panose="020B0604020202020204" pitchFamily="34" charset="0"/>
                <a:cs typeface="Arial" panose="020B0604020202020204" pitchFamily="34" charset="0"/>
              </a:rPr>
              <a:t>, </a:t>
            </a:r>
            <a:endParaRPr lang="tr-TR" sz="2400" dirty="0" smtClean="0">
              <a:latin typeface="Arial" panose="020B0604020202020204" pitchFamily="34" charset="0"/>
              <a:cs typeface="Arial" panose="020B0604020202020204" pitchFamily="34" charset="0"/>
            </a:endParaRPr>
          </a:p>
          <a:p>
            <a:pPr marL="457200" indent="-457200" algn="ctr">
              <a:buFont typeface="+mj-lt"/>
              <a:buAutoNum type="arabicPeriod"/>
            </a:pPr>
            <a:r>
              <a:rPr lang="en-US" sz="2400" dirty="0" err="1" smtClean="0">
                <a:latin typeface="Arial" panose="020B0604020202020204" pitchFamily="34" charset="0"/>
                <a:cs typeface="Arial" panose="020B0604020202020204" pitchFamily="34" charset="0"/>
              </a:rPr>
              <a:t>Dış</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uyaranların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algılanması</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ve</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dış</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dünyayla</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ilişkilerin</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sürdürülmesi</a:t>
            </a:r>
            <a:r>
              <a:rPr lang="en-US" sz="2400" dirty="0">
                <a:latin typeface="Arial" panose="020B0604020202020204" pitchFamily="34" charset="0"/>
                <a:cs typeface="Arial" panose="020B0604020202020204" pitchFamily="34" charset="0"/>
              </a:rPr>
              <a:t>, </a:t>
            </a:r>
            <a:endParaRPr lang="tr-TR" sz="2400" dirty="0" smtClean="0">
              <a:latin typeface="Arial" panose="020B0604020202020204" pitchFamily="34" charset="0"/>
              <a:cs typeface="Arial" panose="020B0604020202020204" pitchFamily="34" charset="0"/>
            </a:endParaRPr>
          </a:p>
          <a:p>
            <a:pPr marL="457200" indent="-457200" algn="ctr">
              <a:buFont typeface="+mj-lt"/>
              <a:buAutoNum type="arabicPeriod"/>
            </a:pPr>
            <a:r>
              <a:rPr lang="en-US" sz="2400" dirty="0" err="1" smtClean="0">
                <a:latin typeface="Arial" panose="020B0604020202020204" pitchFamily="34" charset="0"/>
                <a:cs typeface="Arial" panose="020B0604020202020204" pitchFamily="34" charset="0"/>
              </a:rPr>
              <a:t>İç</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uyaranlarla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dış</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uyaranlar</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arasında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bir</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düzenleme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yapılması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bunların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çevre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koşullarına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uydurulması</a:t>
            </a:r>
            <a:r>
              <a:rPr lang="en-US" sz="2400" dirty="0">
                <a:latin typeface="Arial" panose="020B0604020202020204" pitchFamily="34" charset="0"/>
                <a:cs typeface="Arial" panose="020B0604020202020204" pitchFamily="34" charset="0"/>
              </a:rPr>
              <a:t>, </a:t>
            </a:r>
            <a:endParaRPr lang="tr-TR" sz="2400" dirty="0" smtClean="0">
              <a:latin typeface="Arial" panose="020B0604020202020204" pitchFamily="34" charset="0"/>
              <a:cs typeface="Arial" panose="020B0604020202020204" pitchFamily="34" charset="0"/>
            </a:endParaRPr>
          </a:p>
          <a:p>
            <a:pPr marL="457200" indent="-457200" algn="ctr">
              <a:buFont typeface="+mj-lt"/>
              <a:buAutoNum type="arabicPeriod"/>
            </a:pPr>
            <a:r>
              <a:rPr lang="en-US" sz="2400" dirty="0" err="1" smtClean="0">
                <a:latin typeface="Arial" panose="020B0604020202020204" pitchFamily="34" charset="0"/>
                <a:cs typeface="Arial" panose="020B0604020202020204" pitchFamily="34" charset="0"/>
              </a:rPr>
              <a:t>Doyumun</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sağlanmasına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fiziksel</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çevrenin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değiştirilmesine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yönelik</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eylemlere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geçilmesi</a:t>
            </a:r>
            <a:r>
              <a:rPr lang="en-US" sz="2400" dirty="0"/>
              <a:t>. </a:t>
            </a:r>
          </a:p>
        </p:txBody>
      </p:sp>
    </p:spTree>
    <p:extLst>
      <p:ext uri="{BB962C8B-B14F-4D97-AF65-F5344CB8AC3E}">
        <p14:creationId xmlns="" xmlns:p14="http://schemas.microsoft.com/office/powerpoint/2010/main" val="4120465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Superego</a:t>
            </a:r>
            <a:r>
              <a:rPr lang="tr-TR" dirty="0" smtClean="0"/>
              <a:t>, </a:t>
            </a:r>
            <a:r>
              <a:rPr lang="tr-TR" dirty="0" err="1" smtClean="0"/>
              <a:t>Id</a:t>
            </a:r>
            <a:r>
              <a:rPr lang="tr-TR" dirty="0" smtClean="0"/>
              <a:t>, Ego</a:t>
            </a:r>
            <a:endParaRPr lang="tr-TR" dirty="0"/>
          </a:p>
        </p:txBody>
      </p:sp>
      <p:sp>
        <p:nvSpPr>
          <p:cNvPr id="3" name="2 İçerik Yer Tutucusu"/>
          <p:cNvSpPr>
            <a:spLocks noGrp="1"/>
          </p:cNvSpPr>
          <p:nvPr>
            <p:ph idx="1"/>
          </p:nvPr>
        </p:nvSpPr>
        <p:spPr/>
        <p:txBody>
          <a:bodyPr/>
          <a:lstStyle/>
          <a:p>
            <a:pPr>
              <a:buFont typeface="Courier New" panose="02070309020205020404" pitchFamily="49" charset="0"/>
              <a:buChar char="o"/>
            </a:pPr>
            <a:r>
              <a:rPr lang="tr-TR" sz="2600" dirty="0" err="1" smtClean="0"/>
              <a:t>Süperego</a:t>
            </a:r>
            <a:r>
              <a:rPr lang="tr-TR" sz="2600" dirty="0" smtClean="0"/>
              <a:t>, </a:t>
            </a:r>
            <a:r>
              <a:rPr lang="tr-TR" sz="2600" dirty="0" err="1" smtClean="0"/>
              <a:t>id</a:t>
            </a:r>
            <a:r>
              <a:rPr lang="tr-TR" sz="2600" dirty="0" smtClean="0"/>
              <a:t> ve egoya karşı çıkarak onları kendi istediği düzene yöneltme eğilimindedir. </a:t>
            </a:r>
          </a:p>
          <a:p>
            <a:pPr>
              <a:buFont typeface="Courier New" panose="02070309020205020404" pitchFamily="49" charset="0"/>
              <a:buChar char="o"/>
            </a:pPr>
            <a:endParaRPr lang="tr-TR" sz="2600" dirty="0" smtClean="0"/>
          </a:p>
          <a:p>
            <a:pPr>
              <a:buFont typeface="Courier New" panose="02070309020205020404" pitchFamily="49" charset="0"/>
              <a:buChar char="o"/>
            </a:pPr>
            <a:r>
              <a:rPr lang="tr-TR" sz="2600" dirty="0" smtClean="0"/>
              <a:t>Ego, içgüdüsel isteklere doyum sağlanmasını erteler, </a:t>
            </a:r>
            <a:r>
              <a:rPr lang="tr-TR" sz="2600" dirty="0" err="1" smtClean="0"/>
              <a:t>süperego</a:t>
            </a:r>
            <a:r>
              <a:rPr lang="tr-TR" sz="2600" dirty="0" smtClean="0"/>
              <a:t> ise bu istekleri tümden engellemeye çalışır. </a:t>
            </a:r>
          </a:p>
          <a:p>
            <a:pPr>
              <a:buFont typeface="Courier New" panose="02070309020205020404" pitchFamily="49" charset="0"/>
              <a:buChar char="o"/>
            </a:pPr>
            <a:endParaRPr lang="tr-TR" sz="2600" dirty="0" smtClean="0"/>
          </a:p>
          <a:p>
            <a:pPr lvl="1">
              <a:buFont typeface="Courier New" panose="02070309020205020404" pitchFamily="49" charset="0"/>
              <a:buChar char="o"/>
            </a:pPr>
            <a:r>
              <a:rPr lang="en-US" sz="2600" dirty="0" err="1" smtClean="0"/>
              <a:t>Süperego</a:t>
            </a:r>
            <a:r>
              <a:rPr lang="tr-TR" sz="2600" dirty="0" smtClean="0"/>
              <a:t> </a:t>
            </a:r>
            <a:r>
              <a:rPr lang="en-US" sz="2600" dirty="0" err="1" smtClean="0"/>
              <a:t>ile</a:t>
            </a:r>
            <a:r>
              <a:rPr lang="en-US" sz="2600" dirty="0" smtClean="0"/>
              <a:t> id</a:t>
            </a:r>
            <a:r>
              <a:rPr lang="tr-TR" sz="2600" dirty="0" smtClean="0"/>
              <a:t> </a:t>
            </a:r>
            <a:r>
              <a:rPr lang="en-US" sz="2600" dirty="0" err="1" smtClean="0"/>
              <a:t>devamlı</a:t>
            </a:r>
            <a:r>
              <a:rPr lang="en-US" sz="2600" dirty="0" smtClean="0"/>
              <a:t> </a:t>
            </a:r>
            <a:r>
              <a:rPr lang="en-US" sz="2600" dirty="0" err="1" smtClean="0"/>
              <a:t>bir</a:t>
            </a:r>
            <a:r>
              <a:rPr lang="en-US" sz="2600" dirty="0" smtClean="0"/>
              <a:t> </a:t>
            </a:r>
            <a:r>
              <a:rPr lang="en-US" sz="2600" dirty="0" err="1" smtClean="0"/>
              <a:t>çekişme</a:t>
            </a:r>
            <a:r>
              <a:rPr lang="en-US" sz="2600" dirty="0" smtClean="0"/>
              <a:t> </a:t>
            </a:r>
            <a:r>
              <a:rPr lang="en-US" sz="2600" dirty="0" err="1" smtClean="0"/>
              <a:t>içerisindedir</a:t>
            </a:r>
            <a:r>
              <a:rPr lang="en-US" sz="2600" dirty="0" smtClean="0"/>
              <a:t>. </a:t>
            </a:r>
            <a:endParaRPr lang="tr-TR" sz="2600" dirty="0" smtClean="0"/>
          </a:p>
          <a:p>
            <a:pPr lvl="1">
              <a:buFont typeface="Courier New" panose="02070309020205020404" pitchFamily="49" charset="0"/>
              <a:buChar char="o"/>
            </a:pPr>
            <a:r>
              <a:rPr lang="en-US" sz="2600" dirty="0" smtClean="0"/>
              <a:t>Bu </a:t>
            </a:r>
            <a:r>
              <a:rPr lang="en-US" sz="2600" dirty="0" err="1" smtClean="0"/>
              <a:t>çekişme</a:t>
            </a:r>
            <a:r>
              <a:rPr lang="en-US" sz="2600" dirty="0" smtClean="0"/>
              <a:t> ego </a:t>
            </a:r>
            <a:r>
              <a:rPr lang="en-US" sz="2600" dirty="0" err="1" smtClean="0"/>
              <a:t>tarafından</a:t>
            </a:r>
            <a:r>
              <a:rPr lang="en-US" sz="2600" dirty="0" smtClean="0"/>
              <a:t> </a:t>
            </a:r>
            <a:r>
              <a:rPr lang="en-US" sz="2600" dirty="0" err="1" smtClean="0"/>
              <a:t>dengelenir</a:t>
            </a:r>
            <a:r>
              <a:rPr lang="en-US" sz="2600" dirty="0" smtClean="0"/>
              <a:t>. </a:t>
            </a:r>
            <a:endParaRPr lang="tr-TR" sz="2600" dirty="0" smtClean="0"/>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pic>
        <p:nvPicPr>
          <p:cNvPr id="4" name="İçerik Yer Tutucusu 3"/>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221673" y="286603"/>
            <a:ext cx="11526982" cy="5837105"/>
          </a:xfrm>
        </p:spPr>
      </p:pic>
    </p:spTree>
    <p:extLst>
      <p:ext uri="{BB962C8B-B14F-4D97-AF65-F5344CB8AC3E}">
        <p14:creationId xmlns="" xmlns:p14="http://schemas.microsoft.com/office/powerpoint/2010/main" val="3414469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Psikoseksüel</a:t>
            </a:r>
            <a:r>
              <a:rPr lang="tr-TR" sz="4800" cap="none" dirty="0" smtClean="0"/>
              <a:t> Gelişim Dönemleri</a:t>
            </a:r>
            <a:endParaRPr lang="en-US" sz="4800" cap="none" dirty="0"/>
          </a:p>
        </p:txBody>
      </p:sp>
      <p:sp>
        <p:nvSpPr>
          <p:cNvPr id="3" name="İçerik Yer Tutucusu 2"/>
          <p:cNvSpPr>
            <a:spLocks noGrp="1"/>
          </p:cNvSpPr>
          <p:nvPr>
            <p:ph idx="1"/>
          </p:nvPr>
        </p:nvSpPr>
        <p:spPr>
          <a:xfrm>
            <a:off x="1069848" y="1794837"/>
            <a:ext cx="10058400" cy="4050792"/>
          </a:xfrm>
        </p:spPr>
        <p:txBody>
          <a:bodyPr/>
          <a:lstStyle/>
          <a:p>
            <a:pPr marL="354965" marR="92075" indent="-342900">
              <a:spcBef>
                <a:spcPts val="5"/>
              </a:spcBef>
              <a:buClr>
                <a:srgbClr val="6F2F9F"/>
              </a:buClr>
              <a:tabLst>
                <a:tab pos="241300" algn="l"/>
              </a:tabLst>
            </a:pPr>
            <a:r>
              <a:rPr lang="tr-TR" spc="-5" dirty="0">
                <a:latin typeface="Arial"/>
                <a:cs typeface="Arial"/>
              </a:rPr>
              <a:t>Kişilik, yaşamın </a:t>
            </a:r>
            <a:r>
              <a:rPr lang="tr-TR" b="1" spc="-5" dirty="0">
                <a:solidFill>
                  <a:srgbClr val="C00000"/>
                </a:solidFill>
                <a:latin typeface="Arial"/>
                <a:cs typeface="Arial"/>
              </a:rPr>
              <a:t>ilk 6 </a:t>
            </a:r>
            <a:r>
              <a:rPr lang="tr-TR" b="1" spc="-10" dirty="0">
                <a:solidFill>
                  <a:srgbClr val="C00000"/>
                </a:solidFill>
                <a:latin typeface="Arial"/>
                <a:cs typeface="Arial"/>
              </a:rPr>
              <a:t>yılında </a:t>
            </a:r>
            <a:r>
              <a:rPr lang="tr-TR" spc="-5" dirty="0">
                <a:latin typeface="Arial"/>
                <a:cs typeface="Arial"/>
              </a:rPr>
              <a:t>ortaya çıkan önemli </a:t>
            </a:r>
            <a:r>
              <a:rPr lang="tr-TR" spc="-5" dirty="0" err="1">
                <a:latin typeface="Arial"/>
                <a:cs typeface="Arial"/>
              </a:rPr>
              <a:t>psiko</a:t>
            </a:r>
            <a:r>
              <a:rPr lang="tr-TR" spc="-5" dirty="0">
                <a:latin typeface="Arial"/>
                <a:cs typeface="Arial"/>
              </a:rPr>
              <a:t>-sosyal  dönemlerdeki bilinçdışı </a:t>
            </a:r>
            <a:r>
              <a:rPr lang="tr-TR" spc="-15" dirty="0">
                <a:latin typeface="Arial"/>
                <a:cs typeface="Arial"/>
              </a:rPr>
              <a:t>motivasyonlar, </a:t>
            </a:r>
            <a:r>
              <a:rPr lang="tr-TR" spc="-5" dirty="0">
                <a:latin typeface="Arial"/>
                <a:cs typeface="Arial"/>
              </a:rPr>
              <a:t>biyolojik </a:t>
            </a:r>
            <a:r>
              <a:rPr lang="tr-TR" dirty="0">
                <a:latin typeface="Arial"/>
                <a:cs typeface="Arial"/>
              </a:rPr>
              <a:t>ve </a:t>
            </a:r>
            <a:r>
              <a:rPr lang="tr-TR" spc="-5" dirty="0">
                <a:latin typeface="Arial"/>
                <a:cs typeface="Arial"/>
              </a:rPr>
              <a:t>içgüdüsel  dürtüler tarafından</a:t>
            </a:r>
            <a:r>
              <a:rPr lang="tr-TR" spc="25" dirty="0">
                <a:latin typeface="Arial"/>
                <a:cs typeface="Arial"/>
              </a:rPr>
              <a:t> </a:t>
            </a:r>
            <a:r>
              <a:rPr lang="tr-TR" spc="-15" dirty="0">
                <a:latin typeface="Arial"/>
                <a:cs typeface="Arial"/>
              </a:rPr>
              <a:t>şekillenir.</a:t>
            </a:r>
            <a:endParaRPr lang="tr-TR" dirty="0">
              <a:latin typeface="Arial"/>
              <a:cs typeface="Arial"/>
            </a:endParaRPr>
          </a:p>
          <a:p>
            <a:pPr marL="257810" marR="5080" indent="0">
              <a:lnSpc>
                <a:spcPct val="100000"/>
              </a:lnSpc>
              <a:buNone/>
            </a:pPr>
            <a:endParaRPr lang="tr-TR" dirty="0">
              <a:latin typeface="Arial"/>
              <a:cs typeface="Arial"/>
            </a:endParaRPr>
          </a:p>
          <a:p>
            <a:pPr marL="629920" marR="5080" lvl="1" indent="-342900" algn="ctr">
              <a:lnSpc>
                <a:spcPts val="3020"/>
              </a:lnSpc>
              <a:spcBef>
                <a:spcPts val="1850"/>
              </a:spcBef>
              <a:tabLst>
                <a:tab pos="241935" algn="l"/>
              </a:tabLst>
            </a:pPr>
            <a:endParaRPr lang="tr-TR" dirty="0">
              <a:latin typeface="Arial"/>
              <a:cs typeface="Arial"/>
            </a:endParaRPr>
          </a:p>
          <a:p>
            <a:endParaRPr lang="tr-TR" dirty="0" smtClean="0"/>
          </a:p>
          <a:p>
            <a:endParaRPr lang="en-US" dirty="0"/>
          </a:p>
        </p:txBody>
      </p:sp>
      <p:pic>
        <p:nvPicPr>
          <p:cNvPr id="5" name="Resim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469571" y="2530929"/>
            <a:ext cx="8511456" cy="4038892"/>
          </a:xfrm>
          <a:prstGeom prst="rect">
            <a:avLst/>
          </a:prstGeom>
        </p:spPr>
      </p:pic>
    </p:spTree>
    <p:extLst>
      <p:ext uri="{BB962C8B-B14F-4D97-AF65-F5344CB8AC3E}">
        <p14:creationId xmlns="" xmlns:p14="http://schemas.microsoft.com/office/powerpoint/2010/main" val="4150511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cap="none" dirty="0" err="1" smtClean="0"/>
              <a:t>Psikoseksüel</a:t>
            </a:r>
            <a:r>
              <a:rPr lang="tr-TR" cap="none" dirty="0" smtClean="0"/>
              <a:t> Gelişim Dönemleri</a:t>
            </a:r>
            <a:endParaRPr lang="tr-TR" dirty="0"/>
          </a:p>
        </p:txBody>
      </p:sp>
      <p:sp>
        <p:nvSpPr>
          <p:cNvPr id="3" name="2 İçerik Yer Tutucusu"/>
          <p:cNvSpPr>
            <a:spLocks noGrp="1"/>
          </p:cNvSpPr>
          <p:nvPr>
            <p:ph idx="1"/>
          </p:nvPr>
        </p:nvSpPr>
        <p:spPr>
          <a:xfrm>
            <a:off x="449451" y="1857937"/>
            <a:ext cx="11251769" cy="4736592"/>
          </a:xfrm>
        </p:spPr>
        <p:txBody>
          <a:bodyPr>
            <a:normAutofit fontScale="92500" lnSpcReduction="20000"/>
          </a:bodyPr>
          <a:lstStyle/>
          <a:p>
            <a:r>
              <a:rPr lang="tr-TR" dirty="0" smtClean="0"/>
              <a:t>Freud kişilik gelişimini birbirini izleyen beş dönemde </a:t>
            </a:r>
            <a:r>
              <a:rPr lang="tr-TR" dirty="0" err="1" smtClean="0"/>
              <a:t>incelemişir</a:t>
            </a:r>
            <a:r>
              <a:rPr lang="tr-TR" dirty="0" smtClean="0"/>
              <a:t>.</a:t>
            </a:r>
          </a:p>
          <a:p>
            <a:r>
              <a:rPr lang="tr-TR" b="1" dirty="0" smtClean="0"/>
              <a:t>ORAL DÖNEM (0-1 Yaş)</a:t>
            </a:r>
          </a:p>
          <a:p>
            <a:pPr>
              <a:buNone/>
            </a:pPr>
            <a:r>
              <a:rPr lang="tr-TR" dirty="0" smtClean="0"/>
              <a:t>Dünyayı algılama, kendini ifade etme ve gereksinimlerini karşılaması ağız ve çevresiyle ilgilidir.Zevk merkezi ağız bölgesi olduğu için oral dönem denmiştir.Anne çok önemlidir. Çünkü çocuğun temel gereksinimlerinin karşılanması gerekir.Çocuğun gereksinimleri karşılanırsa temel güven oluşur. Yoksa güvensizlik başlar.</a:t>
            </a:r>
          </a:p>
          <a:p>
            <a:r>
              <a:rPr lang="tr-TR" b="1" dirty="0" smtClean="0"/>
              <a:t>2. ANAL DÖNEM (1-3 Yaş)</a:t>
            </a:r>
          </a:p>
          <a:p>
            <a:pPr>
              <a:buNone/>
            </a:pPr>
            <a:r>
              <a:rPr lang="tr-TR" dirty="0" smtClean="0"/>
              <a:t>Bu dönemde ise çocuk anüs ve çevresi ile doyum sağlamaktadır.Freud’a göre bu dönemde çocuk dışkı çıkarmaktan ve onu kontrol altına almaktan zevk duyar. Çünkü edilgenlikten bağımsızlığı ilk eylemidir.Bu dönemde tuvalet eğitimi önem kazanır. Barışçı bir yol izlenmelidir.Dönemin olumsuz geçirilmesi katı görüşlülük, aşırı düzenlilik, inatçılık vs. neden olurken, iyi geçirilmesi kararlılık, girişimcilik ve işbirliği ile sonuçlanır.</a:t>
            </a:r>
          </a:p>
          <a:p>
            <a:r>
              <a:rPr lang="tr-TR" b="1" dirty="0" smtClean="0"/>
              <a:t>FALLİK DÖNEM (3-5 Yaş)</a:t>
            </a:r>
            <a:r>
              <a:rPr lang="tr-TR" dirty="0" smtClean="0"/>
              <a:t/>
            </a:r>
            <a:br>
              <a:rPr lang="tr-TR" dirty="0" smtClean="0"/>
            </a:br>
            <a:r>
              <a:rPr lang="tr-TR" dirty="0" smtClean="0"/>
              <a:t>Cinsiyet rolünü yavaş yavaş kazanmaya başlar.Çocuğun zevk kaynağı cinsel organlarıdır.Freud’a göre bu dönemde erkekler </a:t>
            </a:r>
            <a:r>
              <a:rPr lang="tr-TR" dirty="0" err="1" smtClean="0"/>
              <a:t>Oedipus</a:t>
            </a:r>
            <a:r>
              <a:rPr lang="tr-TR" dirty="0" smtClean="0"/>
              <a:t>, kız çocuklar ise </a:t>
            </a:r>
            <a:r>
              <a:rPr lang="tr-TR" dirty="0" err="1" smtClean="0"/>
              <a:t>Elektra</a:t>
            </a:r>
            <a:r>
              <a:rPr lang="tr-TR" dirty="0" smtClean="0"/>
              <a:t> karmaşası yaşarlar.Bu karmaşaların giderilmesi için çocuğun aynı cinsten ebeveyninin rolünü içselleştirmesi gerekir.Çocuk ahlaki standartları kazanmaya başlamaktadır.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cap="none" dirty="0" err="1" smtClean="0"/>
              <a:t>Psikoseksüel</a:t>
            </a:r>
            <a:r>
              <a:rPr lang="tr-TR" cap="none" dirty="0" smtClean="0"/>
              <a:t> Gelişim Dönemleri</a:t>
            </a:r>
            <a:endParaRPr lang="tr-TR" dirty="0"/>
          </a:p>
        </p:txBody>
      </p:sp>
      <p:sp>
        <p:nvSpPr>
          <p:cNvPr id="3" name="2 İçerik Yer Tutucusu"/>
          <p:cNvSpPr>
            <a:spLocks noGrp="1"/>
          </p:cNvSpPr>
          <p:nvPr>
            <p:ph idx="1"/>
          </p:nvPr>
        </p:nvSpPr>
        <p:spPr>
          <a:xfrm>
            <a:off x="340963" y="1859797"/>
            <a:ext cx="11282766" cy="4998203"/>
          </a:xfrm>
        </p:spPr>
        <p:txBody>
          <a:bodyPr/>
          <a:lstStyle/>
          <a:p>
            <a:r>
              <a:rPr lang="tr-TR" b="1" dirty="0" smtClean="0"/>
              <a:t>4. GİZİL (LATENT) DÖNEM (6-Ergenlik)</a:t>
            </a:r>
            <a:r>
              <a:rPr lang="tr-TR" dirty="0" smtClean="0"/>
              <a:t/>
            </a:r>
            <a:br>
              <a:rPr lang="tr-TR" dirty="0" smtClean="0"/>
            </a:br>
            <a:r>
              <a:rPr lang="tr-TR" dirty="0" smtClean="0"/>
              <a:t>Cinsiyetine ilişkin toplumsal rolünü pekiştirir.Anne ve babası dışında öğretmenleri ve diğer yetişkinlerle de özdeşim kurar.İlgisi sosyal ve entelektüel beceriler edinmeye kayar.Bu dönemi başarı ile geçiren çocuklar özerklik duygusu geliştirir.Başarısız geçirilirse kimlik karmaşası ve aşağılık duygusu yaşanır.</a:t>
            </a:r>
          </a:p>
          <a:p>
            <a:r>
              <a:rPr lang="tr-TR" b="1" dirty="0" smtClean="0"/>
              <a:t>5. GENİTAL DÖNEM (Ergenlik-Yetişkinlik)</a:t>
            </a:r>
            <a:r>
              <a:rPr lang="tr-TR" dirty="0" smtClean="0"/>
              <a:t/>
            </a:r>
            <a:br>
              <a:rPr lang="tr-TR" dirty="0" smtClean="0"/>
            </a:br>
            <a:r>
              <a:rPr lang="tr-TR" dirty="0" smtClean="0"/>
              <a:t>Daha önceki evreler başarı ile atlatılmışsa bireyin kişiliğinin yetişkin kişiliğine doğru gelişmesi kolaylaşır.Bireyin cinsel ilgi odağı ailesi dışındaki diğer bir kişidir.Gencin başarılı bir kimlik geliştirebilmesi için çok önemli bir dönemdir.Ergenlik yılları yaşamın fırtınalı dönemleridir.Bu dönem iyi atlatılırsa tutarlı bir yetişkin kimliği kazanılır, kötü geçirilirse kimlik karmaşası ortaya çıkar.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Psikopatolojiye Bakış</a:t>
            </a:r>
            <a:endParaRPr lang="en-US" sz="4800" cap="none" dirty="0"/>
          </a:p>
        </p:txBody>
      </p:sp>
      <p:sp>
        <p:nvSpPr>
          <p:cNvPr id="3" name="İçerik Yer Tutucusu 2"/>
          <p:cNvSpPr>
            <a:spLocks noGrp="1"/>
          </p:cNvSpPr>
          <p:nvPr>
            <p:ph idx="1"/>
          </p:nvPr>
        </p:nvSpPr>
        <p:spPr>
          <a:xfrm>
            <a:off x="1069848" y="1651145"/>
            <a:ext cx="10058400" cy="4736592"/>
          </a:xfrm>
        </p:spPr>
        <p:txBody>
          <a:bodyPr>
            <a:normAutofit/>
          </a:bodyPr>
          <a:lstStyle/>
          <a:p>
            <a:r>
              <a:rPr lang="tr-TR" spc="-5" dirty="0">
                <a:latin typeface="Arial"/>
                <a:cs typeface="Arial"/>
              </a:rPr>
              <a:t>Psikopatoloji, </a:t>
            </a:r>
            <a:r>
              <a:rPr lang="tr-TR" spc="-5" dirty="0" err="1">
                <a:latin typeface="Arial"/>
                <a:cs typeface="Arial"/>
              </a:rPr>
              <a:t>psikoseksüel</a:t>
            </a:r>
            <a:r>
              <a:rPr lang="tr-TR" spc="-5" dirty="0">
                <a:latin typeface="Arial"/>
                <a:cs typeface="Arial"/>
              </a:rPr>
              <a:t> gelişim evrelerinden biri başarılı  bir şekilde tamamlanmadan diğer </a:t>
            </a:r>
            <a:r>
              <a:rPr lang="tr-TR" dirty="0">
                <a:latin typeface="Arial"/>
                <a:cs typeface="Arial"/>
              </a:rPr>
              <a:t>evreye </a:t>
            </a:r>
            <a:r>
              <a:rPr lang="tr-TR" spc="-5" dirty="0">
                <a:latin typeface="Arial"/>
                <a:cs typeface="Arial"/>
              </a:rPr>
              <a:t>geçilmesi </a:t>
            </a:r>
            <a:r>
              <a:rPr lang="tr-TR" dirty="0" smtClean="0">
                <a:latin typeface="Arial"/>
                <a:cs typeface="Arial"/>
              </a:rPr>
              <a:t>sonucunda</a:t>
            </a:r>
            <a:r>
              <a:rPr lang="tr-TR" spc="5" dirty="0" smtClean="0">
                <a:latin typeface="Arial"/>
                <a:cs typeface="Arial"/>
              </a:rPr>
              <a:t> </a:t>
            </a:r>
            <a:r>
              <a:rPr lang="tr-TR" spc="-25" dirty="0" smtClean="0">
                <a:latin typeface="Arial"/>
                <a:cs typeface="Arial"/>
              </a:rPr>
              <a:t>oluşur.</a:t>
            </a:r>
          </a:p>
          <a:p>
            <a:endParaRPr lang="tr-TR" spc="-25" dirty="0" smtClean="0">
              <a:latin typeface="Arial"/>
              <a:cs typeface="Arial"/>
            </a:endParaRPr>
          </a:p>
          <a:p>
            <a:pPr marL="0" marR="9525" indent="0" algn="ctr">
              <a:lnSpc>
                <a:spcPct val="100000"/>
              </a:lnSpc>
              <a:spcBef>
                <a:spcPts val="1300"/>
              </a:spcBef>
              <a:buNone/>
            </a:pPr>
            <a:r>
              <a:rPr lang="tr-TR" spc="-25" dirty="0">
                <a:latin typeface="Arial"/>
                <a:cs typeface="Arial"/>
              </a:rPr>
              <a:t>Yetişkinlerin </a:t>
            </a:r>
            <a:r>
              <a:rPr lang="tr-TR" dirty="0">
                <a:latin typeface="Arial"/>
                <a:cs typeface="Arial"/>
              </a:rPr>
              <a:t>işlevsel </a:t>
            </a:r>
            <a:r>
              <a:rPr lang="tr-TR" spc="-5" dirty="0">
                <a:latin typeface="Arial"/>
                <a:cs typeface="Arial"/>
              </a:rPr>
              <a:t>olmayan</a:t>
            </a:r>
            <a:r>
              <a:rPr lang="tr-TR" spc="30" dirty="0">
                <a:latin typeface="Arial"/>
                <a:cs typeface="Arial"/>
              </a:rPr>
              <a:t> </a:t>
            </a:r>
            <a:r>
              <a:rPr lang="tr-TR" spc="-5" dirty="0">
                <a:latin typeface="Arial"/>
                <a:cs typeface="Arial"/>
              </a:rPr>
              <a:t>davranışları,</a:t>
            </a:r>
            <a:endParaRPr lang="tr-TR" dirty="0">
              <a:latin typeface="Arial"/>
              <a:cs typeface="Arial"/>
            </a:endParaRPr>
          </a:p>
          <a:p>
            <a:pPr marL="0" marR="8255" indent="0" algn="ctr">
              <a:lnSpc>
                <a:spcPct val="100000"/>
              </a:lnSpc>
              <a:buNone/>
            </a:pPr>
            <a:r>
              <a:rPr lang="tr-TR" b="1" i="1" spc="-5" dirty="0">
                <a:latin typeface="Arial"/>
                <a:cs typeface="Arial"/>
              </a:rPr>
              <a:t>çözümlenmemiş çatışmalardan kaynaklanan</a:t>
            </a:r>
            <a:r>
              <a:rPr lang="tr-TR" b="1" i="1" spc="90" dirty="0">
                <a:latin typeface="Arial"/>
                <a:cs typeface="Arial"/>
              </a:rPr>
              <a:t> </a:t>
            </a:r>
            <a:r>
              <a:rPr lang="tr-TR" b="1" i="1" spc="-5" dirty="0">
                <a:latin typeface="Arial"/>
                <a:cs typeface="Arial"/>
              </a:rPr>
              <a:t>saplantılar</a:t>
            </a:r>
            <a:endParaRPr lang="tr-TR" dirty="0">
              <a:latin typeface="Arial"/>
              <a:cs typeface="Arial"/>
            </a:endParaRPr>
          </a:p>
          <a:p>
            <a:pPr marL="0" marR="8255" indent="0" algn="ctr">
              <a:lnSpc>
                <a:spcPct val="100000"/>
              </a:lnSpc>
              <a:buNone/>
            </a:pPr>
            <a:r>
              <a:rPr lang="tr-TR" b="1" i="1" spc="-5" dirty="0">
                <a:latin typeface="Arial"/>
                <a:cs typeface="Arial"/>
              </a:rPr>
              <a:t>(özellikle </a:t>
            </a:r>
            <a:r>
              <a:rPr lang="tr-TR" b="1" i="1" spc="-5" dirty="0" err="1">
                <a:latin typeface="Arial"/>
                <a:cs typeface="Arial"/>
              </a:rPr>
              <a:t>ödipal</a:t>
            </a:r>
            <a:r>
              <a:rPr lang="tr-TR" b="1" i="1" spc="-5" dirty="0">
                <a:latin typeface="Arial"/>
                <a:cs typeface="Arial"/>
              </a:rPr>
              <a:t> nitelikteki</a:t>
            </a:r>
            <a:r>
              <a:rPr lang="tr-TR" b="1" i="1" spc="35" dirty="0">
                <a:latin typeface="Arial"/>
                <a:cs typeface="Arial"/>
              </a:rPr>
              <a:t> </a:t>
            </a:r>
            <a:r>
              <a:rPr lang="tr-TR" b="1" i="1" spc="-5" dirty="0">
                <a:latin typeface="Arial"/>
                <a:cs typeface="Arial"/>
              </a:rPr>
              <a:t>çatışmalar)</a:t>
            </a:r>
            <a:endParaRPr lang="tr-TR" dirty="0">
              <a:latin typeface="Arial"/>
              <a:cs typeface="Arial"/>
            </a:endParaRPr>
          </a:p>
          <a:p>
            <a:pPr marL="0" marR="4445" indent="0" algn="ctr">
              <a:lnSpc>
                <a:spcPct val="100000"/>
              </a:lnSpc>
              <a:buNone/>
            </a:pPr>
            <a:r>
              <a:rPr lang="tr-TR" spc="-5" dirty="0" smtClean="0">
                <a:latin typeface="Arial"/>
                <a:cs typeface="Arial"/>
              </a:rPr>
              <a:t>sonucunda</a:t>
            </a:r>
            <a:r>
              <a:rPr lang="tr-TR" dirty="0" smtClean="0">
                <a:latin typeface="Arial"/>
                <a:cs typeface="Arial"/>
              </a:rPr>
              <a:t> </a:t>
            </a:r>
            <a:r>
              <a:rPr lang="tr-TR" spc="-20" dirty="0">
                <a:latin typeface="Arial"/>
                <a:cs typeface="Arial"/>
              </a:rPr>
              <a:t>oluşur</a:t>
            </a:r>
            <a:r>
              <a:rPr lang="tr-TR" spc="-20" dirty="0" smtClean="0">
                <a:latin typeface="Arial"/>
                <a:cs typeface="Arial"/>
              </a:rPr>
              <a:t>.</a:t>
            </a:r>
          </a:p>
          <a:p>
            <a:pPr marL="0" marR="4445" indent="0" algn="ctr">
              <a:lnSpc>
                <a:spcPct val="100000"/>
              </a:lnSpc>
              <a:buNone/>
            </a:pPr>
            <a:endParaRPr lang="tr-TR" sz="2400" dirty="0">
              <a:latin typeface="Times New Roman"/>
              <a:cs typeface="Times New Roman"/>
            </a:endParaRPr>
          </a:p>
          <a:p>
            <a:pPr marL="240665" marR="5080" indent="-228600">
              <a:spcBef>
                <a:spcPts val="2610"/>
              </a:spcBef>
              <a:buClr>
                <a:srgbClr val="009800"/>
              </a:buClr>
              <a:buFont typeface="Arial"/>
              <a:buChar char="•"/>
              <a:tabLst>
                <a:tab pos="241300" algn="l"/>
              </a:tabLst>
            </a:pPr>
            <a:r>
              <a:rPr lang="tr-TR" i="1" spc="-20" dirty="0">
                <a:latin typeface="Arial"/>
                <a:cs typeface="Arial"/>
              </a:rPr>
              <a:t>Yetişkinlik </a:t>
            </a:r>
            <a:r>
              <a:rPr lang="tr-TR" i="1" spc="-5" dirty="0">
                <a:latin typeface="Arial"/>
                <a:cs typeface="Arial"/>
              </a:rPr>
              <a:t>döneminde ortaya </a:t>
            </a:r>
            <a:r>
              <a:rPr lang="tr-TR" i="1" dirty="0">
                <a:latin typeface="Arial"/>
                <a:cs typeface="Arial"/>
              </a:rPr>
              <a:t>çıkan </a:t>
            </a:r>
            <a:r>
              <a:rPr lang="tr-TR" i="1" spc="-5" dirty="0">
                <a:latin typeface="Arial"/>
                <a:cs typeface="Arial"/>
              </a:rPr>
              <a:t>travmalar </a:t>
            </a:r>
            <a:r>
              <a:rPr lang="tr-TR" i="1" spc="-5" dirty="0" smtClean="0">
                <a:latin typeface="Arial"/>
                <a:cs typeface="Arial"/>
              </a:rPr>
              <a:t>çocukluk  </a:t>
            </a:r>
            <a:r>
              <a:rPr lang="tr-TR" i="1" spc="-5" dirty="0">
                <a:latin typeface="Arial"/>
                <a:cs typeface="Arial"/>
              </a:rPr>
              <a:t>saplantısını yeniden harekete </a:t>
            </a:r>
            <a:r>
              <a:rPr lang="tr-TR" i="1" spc="-20" dirty="0">
                <a:latin typeface="Arial"/>
                <a:cs typeface="Arial"/>
              </a:rPr>
              <a:t>geçirir, </a:t>
            </a:r>
            <a:r>
              <a:rPr lang="tr-TR" i="1" spc="-5" dirty="0">
                <a:latin typeface="Arial"/>
                <a:cs typeface="Arial"/>
              </a:rPr>
              <a:t>bu da </a:t>
            </a:r>
            <a:r>
              <a:rPr lang="tr-TR" i="1" dirty="0">
                <a:latin typeface="Arial"/>
                <a:cs typeface="Arial"/>
              </a:rPr>
              <a:t>semptomları </a:t>
            </a:r>
            <a:r>
              <a:rPr lang="tr-TR" i="1" spc="-5" dirty="0">
                <a:latin typeface="Arial"/>
                <a:cs typeface="Arial"/>
              </a:rPr>
              <a:t>ortaya  </a:t>
            </a:r>
            <a:r>
              <a:rPr lang="tr-TR" i="1" spc="-15" dirty="0">
                <a:latin typeface="Arial"/>
                <a:cs typeface="Arial"/>
              </a:rPr>
              <a:t>çıkarır. </a:t>
            </a:r>
            <a:r>
              <a:rPr lang="tr-TR" i="1" spc="-55" dirty="0">
                <a:latin typeface="Arial"/>
                <a:cs typeface="Arial"/>
              </a:rPr>
              <a:t>Yani </a:t>
            </a:r>
            <a:r>
              <a:rPr lang="tr-TR" i="1" spc="-20" dirty="0">
                <a:latin typeface="Arial"/>
                <a:cs typeface="Arial"/>
              </a:rPr>
              <a:t>semptomlar, </a:t>
            </a:r>
            <a:r>
              <a:rPr lang="tr-TR" i="1" spc="-5" dirty="0">
                <a:latin typeface="Arial"/>
                <a:cs typeface="Arial"/>
              </a:rPr>
              <a:t>daha derinlerdeki düzeyler açığa  </a:t>
            </a:r>
            <a:r>
              <a:rPr lang="tr-TR" i="1" dirty="0">
                <a:latin typeface="Arial"/>
                <a:cs typeface="Arial"/>
              </a:rPr>
              <a:t>çıktıkça </a:t>
            </a:r>
            <a:r>
              <a:rPr lang="tr-TR" i="1" spc="-5" dirty="0">
                <a:latin typeface="Arial"/>
                <a:cs typeface="Arial"/>
              </a:rPr>
              <a:t>anlam</a:t>
            </a:r>
            <a:r>
              <a:rPr lang="tr-TR" i="1" spc="-25" dirty="0">
                <a:latin typeface="Arial"/>
                <a:cs typeface="Arial"/>
              </a:rPr>
              <a:t> </a:t>
            </a:r>
            <a:r>
              <a:rPr lang="tr-TR" i="1" spc="-10" dirty="0">
                <a:latin typeface="Arial"/>
                <a:cs typeface="Arial"/>
              </a:rPr>
              <a:t>kazanır.</a:t>
            </a:r>
            <a:endParaRPr lang="tr-TR" dirty="0">
              <a:latin typeface="Arial"/>
              <a:cs typeface="Arial"/>
            </a:endParaRPr>
          </a:p>
          <a:p>
            <a:endParaRPr lang="en-US" dirty="0"/>
          </a:p>
        </p:txBody>
      </p:sp>
    </p:spTree>
    <p:extLst>
      <p:ext uri="{BB962C8B-B14F-4D97-AF65-F5344CB8AC3E}">
        <p14:creationId xmlns="" xmlns:p14="http://schemas.microsoft.com/office/powerpoint/2010/main" val="31122784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Psikopatolojiye Bakış</a:t>
            </a:r>
            <a:endParaRPr lang="en-US" sz="4800" cap="none" dirty="0"/>
          </a:p>
        </p:txBody>
      </p:sp>
      <p:sp>
        <p:nvSpPr>
          <p:cNvPr id="3" name="İçerik Yer Tutucusu 2"/>
          <p:cNvSpPr>
            <a:spLocks noGrp="1"/>
          </p:cNvSpPr>
          <p:nvPr>
            <p:ph idx="1"/>
          </p:nvPr>
        </p:nvSpPr>
        <p:spPr/>
        <p:txBody>
          <a:bodyPr>
            <a:normAutofit lnSpcReduction="10000"/>
          </a:bodyPr>
          <a:lstStyle/>
          <a:p>
            <a:pPr marL="12700" algn="just">
              <a:lnSpc>
                <a:spcPct val="100000"/>
              </a:lnSpc>
              <a:spcBef>
                <a:spcPts val="95"/>
              </a:spcBef>
            </a:pPr>
            <a:r>
              <a:rPr lang="tr-TR" b="1" i="1" spc="-10" dirty="0" smtClean="0">
                <a:solidFill>
                  <a:srgbClr val="C00000"/>
                </a:solidFill>
                <a:latin typeface="Arial"/>
                <a:cs typeface="Arial"/>
              </a:rPr>
              <a:t>Psikolojik sorunların </a:t>
            </a:r>
            <a:r>
              <a:rPr lang="tr-TR" b="1" i="1" spc="-5" dirty="0" smtClean="0">
                <a:solidFill>
                  <a:srgbClr val="C00000"/>
                </a:solidFill>
                <a:latin typeface="Arial"/>
                <a:cs typeface="Arial"/>
              </a:rPr>
              <a:t>temeli</a:t>
            </a:r>
            <a:r>
              <a:rPr lang="tr-TR" b="1" i="1" spc="-5" dirty="0">
                <a:solidFill>
                  <a:srgbClr val="C00000"/>
                </a:solidFill>
                <a:latin typeface="Arial"/>
                <a:cs typeface="Arial"/>
              </a:rPr>
              <a:t>:</a:t>
            </a:r>
            <a:r>
              <a:rPr lang="tr-TR" b="1" i="1" spc="-50" dirty="0">
                <a:solidFill>
                  <a:srgbClr val="C00000"/>
                </a:solidFill>
                <a:latin typeface="Arial"/>
                <a:cs typeface="Arial"/>
              </a:rPr>
              <a:t> </a:t>
            </a:r>
            <a:r>
              <a:rPr lang="tr-TR" b="1" i="1" spc="-5" dirty="0" err="1">
                <a:solidFill>
                  <a:srgbClr val="C00000"/>
                </a:solidFill>
                <a:latin typeface="Arial"/>
                <a:cs typeface="Arial"/>
              </a:rPr>
              <a:t>Anksiyete</a:t>
            </a:r>
            <a:endParaRPr lang="tr-TR" dirty="0">
              <a:latin typeface="Arial"/>
              <a:cs typeface="Arial"/>
            </a:endParaRPr>
          </a:p>
          <a:p>
            <a:pPr marL="117475" marR="187325" algn="just">
              <a:lnSpc>
                <a:spcPct val="100000"/>
              </a:lnSpc>
            </a:pPr>
            <a:r>
              <a:rPr lang="tr-TR" i="1" dirty="0" err="1" smtClean="0">
                <a:latin typeface="Arial"/>
                <a:cs typeface="Arial"/>
              </a:rPr>
              <a:t>Anksiyete</a:t>
            </a:r>
            <a:r>
              <a:rPr lang="tr-TR" i="1" dirty="0" smtClean="0">
                <a:latin typeface="Arial"/>
                <a:cs typeface="Arial"/>
              </a:rPr>
              <a:t> </a:t>
            </a:r>
            <a:r>
              <a:rPr lang="tr-TR" i="1" spc="-5" dirty="0">
                <a:latin typeface="Arial"/>
                <a:cs typeface="Arial"/>
              </a:rPr>
              <a:t>temelde toplumsal çevreden gelen </a:t>
            </a:r>
            <a:r>
              <a:rPr lang="tr-TR" i="1" dirty="0">
                <a:latin typeface="Arial"/>
                <a:cs typeface="Arial"/>
              </a:rPr>
              <a:t>tepkilere </a:t>
            </a:r>
            <a:r>
              <a:rPr lang="tr-TR" i="1" spc="-5" dirty="0">
                <a:latin typeface="Arial"/>
                <a:cs typeface="Arial"/>
              </a:rPr>
              <a:t>karşı  bireyi uyarma, gerekli uyumu sağlama ve yaşamı sürdürme  işlevlerine katkıda </a:t>
            </a:r>
            <a:r>
              <a:rPr lang="tr-TR" i="1" spc="-15" dirty="0">
                <a:latin typeface="Arial"/>
                <a:cs typeface="Arial"/>
              </a:rPr>
              <a:t>bulunur.</a:t>
            </a:r>
            <a:endParaRPr lang="tr-TR" dirty="0">
              <a:latin typeface="Arial"/>
              <a:cs typeface="Arial"/>
            </a:endParaRPr>
          </a:p>
          <a:p>
            <a:pPr>
              <a:lnSpc>
                <a:spcPct val="100000"/>
              </a:lnSpc>
            </a:pPr>
            <a:endParaRPr lang="tr-TR" sz="2400" dirty="0">
              <a:latin typeface="Times New Roman"/>
              <a:cs typeface="Times New Roman"/>
            </a:endParaRPr>
          </a:p>
          <a:p>
            <a:pPr marL="459740" indent="-342900">
              <a:lnSpc>
                <a:spcPts val="3190"/>
              </a:lnSpc>
              <a:spcBef>
                <a:spcPts val="2435"/>
              </a:spcBef>
              <a:buClr>
                <a:srgbClr val="6F2F9F"/>
              </a:buClr>
              <a:tabLst>
                <a:tab pos="346710" algn="l"/>
              </a:tabLst>
            </a:pPr>
            <a:r>
              <a:rPr lang="tr-TR" spc="-5" dirty="0">
                <a:latin typeface="Arial"/>
                <a:cs typeface="Arial"/>
              </a:rPr>
              <a:t>Ancak </a:t>
            </a:r>
            <a:r>
              <a:rPr lang="tr-TR" b="1" i="1" spc="-5" dirty="0">
                <a:latin typeface="Arial"/>
                <a:cs typeface="Arial"/>
              </a:rPr>
              <a:t>gerçek dışı ve mantığa aykırı hale</a:t>
            </a:r>
            <a:r>
              <a:rPr lang="tr-TR" b="1" i="1" spc="95" dirty="0">
                <a:latin typeface="Arial"/>
                <a:cs typeface="Arial"/>
              </a:rPr>
              <a:t> </a:t>
            </a:r>
            <a:r>
              <a:rPr lang="tr-TR" b="1" i="1" spc="-5" dirty="0" smtClean="0">
                <a:latin typeface="Arial"/>
                <a:cs typeface="Arial"/>
              </a:rPr>
              <a:t>gelirse</a:t>
            </a:r>
            <a:r>
              <a:rPr lang="tr-TR" dirty="0" smtClean="0">
                <a:latin typeface="Arial"/>
                <a:cs typeface="Arial"/>
              </a:rPr>
              <a:t> </a:t>
            </a:r>
            <a:r>
              <a:rPr lang="tr-TR" spc="-5" dirty="0" smtClean="0">
                <a:latin typeface="Arial"/>
                <a:cs typeface="Arial"/>
              </a:rPr>
              <a:t>işlevselliğini </a:t>
            </a:r>
            <a:r>
              <a:rPr lang="tr-TR" spc="-5" dirty="0">
                <a:latin typeface="Arial"/>
                <a:cs typeface="Arial"/>
              </a:rPr>
              <a:t>yitirir ve normal dışı davranışların kaynağı</a:t>
            </a:r>
            <a:r>
              <a:rPr lang="tr-TR" spc="200" dirty="0">
                <a:latin typeface="Arial"/>
                <a:cs typeface="Arial"/>
              </a:rPr>
              <a:t> </a:t>
            </a:r>
            <a:r>
              <a:rPr lang="tr-TR" spc="-35" dirty="0">
                <a:latin typeface="Arial"/>
                <a:cs typeface="Arial"/>
              </a:rPr>
              <a:t>olur.</a:t>
            </a:r>
            <a:endParaRPr lang="tr-TR" dirty="0">
              <a:latin typeface="Arial"/>
              <a:cs typeface="Arial"/>
            </a:endParaRPr>
          </a:p>
          <a:p>
            <a:pPr marL="459740" indent="-342900">
              <a:lnSpc>
                <a:spcPts val="3190"/>
              </a:lnSpc>
              <a:spcBef>
                <a:spcPts val="2665"/>
              </a:spcBef>
              <a:buClr>
                <a:srgbClr val="6F2F9F"/>
              </a:buClr>
              <a:tabLst>
                <a:tab pos="346710" algn="l"/>
              </a:tabLst>
            </a:pPr>
            <a:r>
              <a:rPr lang="tr-TR" spc="-5" dirty="0">
                <a:latin typeface="Arial"/>
                <a:cs typeface="Arial"/>
              </a:rPr>
              <a:t>Freud 3 </a:t>
            </a:r>
            <a:r>
              <a:rPr lang="tr-TR" dirty="0">
                <a:latin typeface="Arial"/>
                <a:cs typeface="Arial"/>
              </a:rPr>
              <a:t>tür </a:t>
            </a:r>
            <a:r>
              <a:rPr lang="tr-TR" spc="-5" dirty="0" err="1">
                <a:latin typeface="Arial"/>
                <a:cs typeface="Arial"/>
              </a:rPr>
              <a:t>anksiyete</a:t>
            </a:r>
            <a:r>
              <a:rPr lang="tr-TR" spc="25" dirty="0">
                <a:latin typeface="Arial"/>
                <a:cs typeface="Arial"/>
              </a:rPr>
              <a:t> </a:t>
            </a:r>
            <a:r>
              <a:rPr lang="tr-TR" dirty="0">
                <a:latin typeface="Arial"/>
                <a:cs typeface="Arial"/>
              </a:rPr>
              <a:t>tanımlamıştır:</a:t>
            </a:r>
          </a:p>
          <a:p>
            <a:pPr marL="769620" indent="-342900">
              <a:lnSpc>
                <a:spcPts val="3190"/>
              </a:lnSpc>
            </a:pPr>
            <a:r>
              <a:rPr lang="tr-TR" spc="-5" dirty="0">
                <a:latin typeface="Arial"/>
                <a:cs typeface="Arial"/>
              </a:rPr>
              <a:t>Gerçeklik, </a:t>
            </a:r>
            <a:r>
              <a:rPr lang="tr-TR" dirty="0" err="1">
                <a:latin typeface="Arial"/>
                <a:cs typeface="Arial"/>
              </a:rPr>
              <a:t>nevrotik</a:t>
            </a:r>
            <a:r>
              <a:rPr lang="tr-TR" dirty="0">
                <a:latin typeface="Arial"/>
                <a:cs typeface="Arial"/>
              </a:rPr>
              <a:t>, </a:t>
            </a:r>
            <a:r>
              <a:rPr lang="tr-TR" spc="-5" dirty="0">
                <a:latin typeface="Arial"/>
                <a:cs typeface="Arial"/>
              </a:rPr>
              <a:t>moral (ahlaki,</a:t>
            </a:r>
            <a:r>
              <a:rPr lang="tr-TR" spc="25" dirty="0">
                <a:latin typeface="Arial"/>
                <a:cs typeface="Arial"/>
              </a:rPr>
              <a:t> </a:t>
            </a:r>
            <a:r>
              <a:rPr lang="tr-TR" spc="-5" dirty="0">
                <a:latin typeface="Arial"/>
                <a:cs typeface="Arial"/>
              </a:rPr>
              <a:t>vicdani)</a:t>
            </a:r>
            <a:endParaRPr lang="tr-TR" dirty="0">
              <a:latin typeface="Arial"/>
              <a:cs typeface="Arial"/>
            </a:endParaRPr>
          </a:p>
          <a:p>
            <a:endParaRPr lang="en-US" dirty="0"/>
          </a:p>
        </p:txBody>
      </p:sp>
    </p:spTree>
    <p:extLst>
      <p:ext uri="{BB962C8B-B14F-4D97-AF65-F5344CB8AC3E}">
        <p14:creationId xmlns="" xmlns:p14="http://schemas.microsoft.com/office/powerpoint/2010/main" val="2884203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Nevrotik</a:t>
            </a:r>
            <a:r>
              <a:rPr lang="tr-TR" sz="4800" cap="none" dirty="0" smtClean="0"/>
              <a:t> </a:t>
            </a:r>
            <a:r>
              <a:rPr lang="tr-TR" sz="4800" cap="none" dirty="0" err="1" smtClean="0"/>
              <a:t>Anksiyete</a:t>
            </a:r>
            <a:endParaRPr lang="en-US" sz="4800" cap="none" dirty="0"/>
          </a:p>
        </p:txBody>
      </p:sp>
      <p:sp>
        <p:nvSpPr>
          <p:cNvPr id="3" name="İçerik Yer Tutucusu 2"/>
          <p:cNvSpPr>
            <a:spLocks noGrp="1"/>
          </p:cNvSpPr>
          <p:nvPr>
            <p:ph idx="1"/>
          </p:nvPr>
        </p:nvSpPr>
        <p:spPr/>
        <p:txBody>
          <a:bodyPr>
            <a:normAutofit/>
          </a:bodyPr>
          <a:lstStyle/>
          <a:p>
            <a:pPr marL="355600" indent="-342900">
              <a:lnSpc>
                <a:spcPct val="100000"/>
              </a:lnSpc>
              <a:tabLst>
                <a:tab pos="241300" algn="l"/>
              </a:tabLst>
            </a:pPr>
            <a:r>
              <a:rPr lang="tr-TR" spc="-5" dirty="0" smtClean="0">
                <a:latin typeface="Arial"/>
                <a:cs typeface="Arial"/>
              </a:rPr>
              <a:t>Freud </a:t>
            </a:r>
            <a:r>
              <a:rPr lang="tr-TR" spc="-5" dirty="0">
                <a:latin typeface="Arial"/>
                <a:cs typeface="Arial"/>
              </a:rPr>
              <a:t>için </a:t>
            </a:r>
            <a:r>
              <a:rPr lang="tr-TR" dirty="0">
                <a:latin typeface="Arial"/>
                <a:cs typeface="Arial"/>
              </a:rPr>
              <a:t>en </a:t>
            </a:r>
            <a:r>
              <a:rPr lang="tr-TR" spc="-5" dirty="0">
                <a:latin typeface="Arial"/>
                <a:cs typeface="Arial"/>
              </a:rPr>
              <a:t>önemli </a:t>
            </a:r>
            <a:r>
              <a:rPr lang="tr-TR" spc="-5" dirty="0" err="1">
                <a:latin typeface="Arial"/>
                <a:cs typeface="Arial"/>
              </a:rPr>
              <a:t>anksiyete</a:t>
            </a:r>
            <a:r>
              <a:rPr lang="tr-TR" spc="65" dirty="0">
                <a:latin typeface="Arial"/>
                <a:cs typeface="Arial"/>
              </a:rPr>
              <a:t> </a:t>
            </a:r>
            <a:r>
              <a:rPr lang="tr-TR" spc="-25" dirty="0">
                <a:latin typeface="Arial"/>
                <a:cs typeface="Arial"/>
              </a:rPr>
              <a:t>türüdür.</a:t>
            </a:r>
            <a:endParaRPr lang="tr-TR" dirty="0">
              <a:latin typeface="Arial"/>
              <a:cs typeface="Arial"/>
            </a:endParaRPr>
          </a:p>
          <a:p>
            <a:pPr marL="213995" indent="0" algn="ctr">
              <a:lnSpc>
                <a:spcPct val="100000"/>
              </a:lnSpc>
              <a:spcBef>
                <a:spcPts val="95"/>
              </a:spcBef>
              <a:buNone/>
            </a:pPr>
            <a:endParaRPr lang="tr-TR" b="1" spc="-5" dirty="0" smtClean="0">
              <a:latin typeface="Arial"/>
              <a:cs typeface="Arial"/>
            </a:endParaRPr>
          </a:p>
          <a:p>
            <a:pPr marL="213995" indent="0" algn="ctr">
              <a:lnSpc>
                <a:spcPct val="100000"/>
              </a:lnSpc>
              <a:spcBef>
                <a:spcPts val="95"/>
              </a:spcBef>
              <a:buNone/>
            </a:pPr>
            <a:r>
              <a:rPr lang="tr-TR" b="1" spc="-5" dirty="0" smtClean="0">
                <a:latin typeface="Arial"/>
                <a:cs typeface="Arial"/>
              </a:rPr>
              <a:t>İçgüdülerin </a:t>
            </a:r>
            <a:r>
              <a:rPr lang="tr-TR" b="1" spc="-5" dirty="0">
                <a:latin typeface="Arial"/>
                <a:cs typeface="Arial"/>
              </a:rPr>
              <a:t>denetimini </a:t>
            </a:r>
            <a:r>
              <a:rPr lang="tr-TR" b="1" spc="-10" dirty="0">
                <a:latin typeface="Arial"/>
                <a:cs typeface="Arial"/>
              </a:rPr>
              <a:t>yitirmesi</a:t>
            </a:r>
            <a:r>
              <a:rPr lang="tr-TR" b="1" spc="80" dirty="0">
                <a:latin typeface="Arial"/>
                <a:cs typeface="Arial"/>
              </a:rPr>
              <a:t> </a:t>
            </a:r>
            <a:r>
              <a:rPr lang="tr-TR" b="1" spc="-10" dirty="0">
                <a:latin typeface="Arial"/>
                <a:cs typeface="Arial"/>
              </a:rPr>
              <a:t>sonucunda</a:t>
            </a:r>
            <a:endParaRPr lang="tr-TR" dirty="0">
              <a:latin typeface="Arial"/>
              <a:cs typeface="Arial"/>
            </a:endParaRPr>
          </a:p>
          <a:p>
            <a:pPr marL="215900" indent="0" algn="ctr">
              <a:lnSpc>
                <a:spcPct val="100000"/>
              </a:lnSpc>
              <a:buNone/>
            </a:pPr>
            <a:r>
              <a:rPr lang="tr-TR" b="1" spc="-5" dirty="0">
                <a:latin typeface="Arial"/>
                <a:cs typeface="Arial"/>
              </a:rPr>
              <a:t>cezalandırılacak davranışlarda bulunma</a:t>
            </a:r>
            <a:r>
              <a:rPr lang="tr-TR" b="1" spc="114" dirty="0">
                <a:latin typeface="Arial"/>
                <a:cs typeface="Arial"/>
              </a:rPr>
              <a:t> </a:t>
            </a:r>
            <a:r>
              <a:rPr lang="tr-TR" b="1" spc="-20" dirty="0">
                <a:latin typeface="Arial"/>
                <a:cs typeface="Arial"/>
              </a:rPr>
              <a:t>korkusudur.</a:t>
            </a:r>
            <a:endParaRPr lang="tr-TR" dirty="0">
              <a:latin typeface="Arial"/>
              <a:cs typeface="Arial"/>
            </a:endParaRPr>
          </a:p>
          <a:p>
            <a:pPr>
              <a:lnSpc>
                <a:spcPct val="100000"/>
              </a:lnSpc>
            </a:pPr>
            <a:endParaRPr lang="tr-TR" sz="2400" dirty="0">
              <a:latin typeface="Times New Roman"/>
              <a:cs typeface="Times New Roman"/>
            </a:endParaRPr>
          </a:p>
          <a:p>
            <a:pPr marL="12700" marR="53975">
              <a:lnSpc>
                <a:spcPct val="100000"/>
              </a:lnSpc>
            </a:pPr>
            <a:r>
              <a:rPr lang="tr-TR" spc="-5" dirty="0" smtClean="0">
                <a:latin typeface="Arial"/>
                <a:cs typeface="Arial"/>
              </a:rPr>
              <a:t>Diğer </a:t>
            </a:r>
            <a:r>
              <a:rPr lang="tr-TR" spc="-5" dirty="0">
                <a:latin typeface="Arial"/>
                <a:cs typeface="Arial"/>
              </a:rPr>
              <a:t>bir deyişle, içgüdülerin bireyi </a:t>
            </a:r>
            <a:r>
              <a:rPr lang="tr-TR" dirty="0">
                <a:latin typeface="Arial"/>
                <a:cs typeface="Arial"/>
              </a:rPr>
              <a:t>kontrol </a:t>
            </a:r>
            <a:r>
              <a:rPr lang="tr-TR" spc="-5" dirty="0">
                <a:latin typeface="Arial"/>
                <a:cs typeface="Arial"/>
              </a:rPr>
              <a:t>altına alacağına  ve bireyin kontrolsüz olarak yaptığı davranışlardan </a:t>
            </a:r>
            <a:r>
              <a:rPr lang="tr-TR" spc="-5" dirty="0" smtClean="0">
                <a:latin typeface="Arial"/>
                <a:cs typeface="Arial"/>
              </a:rPr>
              <a:t>ötürü </a:t>
            </a:r>
            <a:r>
              <a:rPr lang="tr-TR" spc="-5" dirty="0">
                <a:latin typeface="Arial"/>
                <a:cs typeface="Arial"/>
              </a:rPr>
              <a:t>cezalandırılacağına ilişkin </a:t>
            </a:r>
            <a:r>
              <a:rPr lang="tr-TR" spc="-10" dirty="0">
                <a:latin typeface="Arial"/>
                <a:cs typeface="Arial"/>
              </a:rPr>
              <a:t>korkusudur.</a:t>
            </a:r>
            <a:endParaRPr lang="tr-TR" dirty="0">
              <a:latin typeface="Arial"/>
              <a:cs typeface="Arial"/>
            </a:endParaRPr>
          </a:p>
          <a:p>
            <a:pPr marL="241300">
              <a:lnSpc>
                <a:spcPts val="3190"/>
              </a:lnSpc>
            </a:pPr>
            <a:endParaRPr lang="tr-TR" dirty="0">
              <a:latin typeface="Arial"/>
              <a:cs typeface="Arial"/>
            </a:endParaRPr>
          </a:p>
          <a:p>
            <a:endParaRPr lang="en-US" dirty="0"/>
          </a:p>
        </p:txBody>
      </p:sp>
    </p:spTree>
    <p:extLst>
      <p:ext uri="{BB962C8B-B14F-4D97-AF65-F5344CB8AC3E}">
        <p14:creationId xmlns="" xmlns:p14="http://schemas.microsoft.com/office/powerpoint/2010/main" val="26026456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Nevrotik</a:t>
            </a:r>
            <a:r>
              <a:rPr lang="tr-TR" sz="4800" cap="none" dirty="0" smtClean="0"/>
              <a:t> </a:t>
            </a:r>
            <a:r>
              <a:rPr lang="tr-TR" sz="4800" cap="none" dirty="0" err="1" smtClean="0"/>
              <a:t>Anksiyete</a:t>
            </a:r>
            <a:endParaRPr lang="en-US" sz="4800" cap="none" dirty="0"/>
          </a:p>
        </p:txBody>
      </p:sp>
      <p:sp>
        <p:nvSpPr>
          <p:cNvPr id="3" name="İçerik Yer Tutucusu 2"/>
          <p:cNvSpPr>
            <a:spLocks noGrp="1"/>
          </p:cNvSpPr>
          <p:nvPr>
            <p:ph idx="1"/>
          </p:nvPr>
        </p:nvSpPr>
        <p:spPr/>
        <p:txBody>
          <a:bodyPr/>
          <a:lstStyle/>
          <a:p>
            <a:pPr marL="3810">
              <a:lnSpc>
                <a:spcPts val="3190"/>
              </a:lnSpc>
              <a:spcBef>
                <a:spcPts val="95"/>
              </a:spcBef>
            </a:pPr>
            <a:r>
              <a:rPr lang="tr-TR" spc="-5" dirty="0">
                <a:latin typeface="Arial"/>
                <a:cs typeface="Arial"/>
              </a:rPr>
              <a:t>Kişi gerçeklik ve </a:t>
            </a:r>
            <a:r>
              <a:rPr lang="tr-TR" dirty="0">
                <a:latin typeface="Arial"/>
                <a:cs typeface="Arial"/>
              </a:rPr>
              <a:t>moral </a:t>
            </a:r>
            <a:r>
              <a:rPr lang="tr-TR" spc="-5" dirty="0" err="1">
                <a:latin typeface="Arial"/>
                <a:cs typeface="Arial"/>
              </a:rPr>
              <a:t>anksiyetede</a:t>
            </a:r>
            <a:r>
              <a:rPr lang="tr-TR" spc="-5" dirty="0">
                <a:latin typeface="Arial"/>
                <a:cs typeface="Arial"/>
              </a:rPr>
              <a:t> duygusunun</a:t>
            </a:r>
            <a:r>
              <a:rPr lang="tr-TR" spc="130" dirty="0">
                <a:latin typeface="Arial"/>
                <a:cs typeface="Arial"/>
              </a:rPr>
              <a:t> </a:t>
            </a:r>
            <a:r>
              <a:rPr lang="tr-TR" spc="-5" dirty="0" smtClean="0">
                <a:latin typeface="Arial"/>
                <a:cs typeface="Arial"/>
              </a:rPr>
              <a:t>kaynağını</a:t>
            </a:r>
            <a:r>
              <a:rPr lang="tr-TR" dirty="0" smtClean="0">
                <a:latin typeface="Arial"/>
                <a:cs typeface="Arial"/>
              </a:rPr>
              <a:t> </a:t>
            </a:r>
            <a:r>
              <a:rPr lang="tr-TR" spc="-30" dirty="0" smtClean="0">
                <a:latin typeface="Arial"/>
                <a:cs typeface="Arial"/>
              </a:rPr>
              <a:t>bilir,</a:t>
            </a:r>
            <a:r>
              <a:rPr lang="tr-TR" dirty="0" smtClean="0">
                <a:latin typeface="Arial"/>
                <a:cs typeface="Arial"/>
              </a:rPr>
              <a:t>  </a:t>
            </a:r>
            <a:r>
              <a:rPr lang="tr-TR" spc="-5" dirty="0" smtClean="0">
                <a:latin typeface="Arial"/>
                <a:cs typeface="Arial"/>
              </a:rPr>
              <a:t>ancak </a:t>
            </a:r>
            <a:r>
              <a:rPr lang="tr-TR" spc="-5" dirty="0" err="1">
                <a:latin typeface="Arial"/>
                <a:cs typeface="Arial"/>
              </a:rPr>
              <a:t>nevrotik</a:t>
            </a:r>
            <a:r>
              <a:rPr lang="tr-TR" spc="-5" dirty="0">
                <a:latin typeface="Arial"/>
                <a:cs typeface="Arial"/>
              </a:rPr>
              <a:t> </a:t>
            </a:r>
            <a:r>
              <a:rPr lang="tr-TR" spc="-5" dirty="0" err="1">
                <a:latin typeface="Arial"/>
                <a:cs typeface="Arial"/>
              </a:rPr>
              <a:t>anksiyetede</a:t>
            </a:r>
            <a:r>
              <a:rPr lang="tr-TR" spc="-5" dirty="0">
                <a:latin typeface="Arial"/>
                <a:cs typeface="Arial"/>
              </a:rPr>
              <a:t> neden böyle </a:t>
            </a:r>
            <a:r>
              <a:rPr lang="tr-TR" dirty="0">
                <a:latin typeface="Arial"/>
                <a:cs typeface="Arial"/>
              </a:rPr>
              <a:t>bir </a:t>
            </a:r>
            <a:r>
              <a:rPr lang="tr-TR" spc="-5" dirty="0">
                <a:latin typeface="Arial"/>
                <a:cs typeface="Arial"/>
              </a:rPr>
              <a:t>duygu</a:t>
            </a:r>
            <a:r>
              <a:rPr lang="tr-TR" spc="120" dirty="0">
                <a:latin typeface="Arial"/>
                <a:cs typeface="Arial"/>
              </a:rPr>
              <a:t> </a:t>
            </a:r>
            <a:r>
              <a:rPr lang="tr-TR" spc="-5" dirty="0" smtClean="0">
                <a:latin typeface="Arial"/>
                <a:cs typeface="Arial"/>
              </a:rPr>
              <a:t>yaşadığını</a:t>
            </a:r>
            <a:r>
              <a:rPr lang="tr-TR" dirty="0" smtClean="0">
                <a:latin typeface="Arial"/>
                <a:cs typeface="Arial"/>
              </a:rPr>
              <a:t> </a:t>
            </a:r>
            <a:r>
              <a:rPr lang="tr-TR" spc="-5" dirty="0" smtClean="0">
                <a:latin typeface="Arial"/>
                <a:cs typeface="Arial"/>
              </a:rPr>
              <a:t>bilmez</a:t>
            </a:r>
            <a:r>
              <a:rPr lang="tr-TR" spc="-5" dirty="0">
                <a:latin typeface="Arial"/>
                <a:cs typeface="Arial"/>
              </a:rPr>
              <a:t>.</a:t>
            </a:r>
            <a:endParaRPr lang="tr-TR" dirty="0">
              <a:latin typeface="Arial"/>
              <a:cs typeface="Arial"/>
            </a:endParaRPr>
          </a:p>
          <a:p>
            <a:pPr>
              <a:lnSpc>
                <a:spcPct val="100000"/>
              </a:lnSpc>
              <a:spcBef>
                <a:spcPts val="10"/>
              </a:spcBef>
            </a:pPr>
            <a:endParaRPr lang="tr-TR" sz="3200" dirty="0">
              <a:latin typeface="Times New Roman"/>
              <a:cs typeface="Times New Roman"/>
            </a:endParaRPr>
          </a:p>
          <a:p>
            <a:pPr marR="92710">
              <a:lnSpc>
                <a:spcPct val="100000"/>
              </a:lnSpc>
            </a:pPr>
            <a:r>
              <a:rPr lang="tr-TR" spc="-5" dirty="0" err="1">
                <a:latin typeface="Arial"/>
                <a:cs typeface="Arial"/>
              </a:rPr>
              <a:t>Nevrotik</a:t>
            </a:r>
            <a:r>
              <a:rPr lang="tr-TR" spc="-5" dirty="0">
                <a:latin typeface="Arial"/>
                <a:cs typeface="Arial"/>
              </a:rPr>
              <a:t> </a:t>
            </a:r>
            <a:r>
              <a:rPr lang="tr-TR" spc="-5" dirty="0" err="1">
                <a:latin typeface="Arial"/>
                <a:cs typeface="Arial"/>
              </a:rPr>
              <a:t>anksiyetede</a:t>
            </a:r>
            <a:r>
              <a:rPr lang="tr-TR" spc="-5" dirty="0">
                <a:latin typeface="Arial"/>
                <a:cs typeface="Arial"/>
              </a:rPr>
              <a:t> </a:t>
            </a:r>
            <a:r>
              <a:rPr lang="tr-TR" dirty="0">
                <a:latin typeface="Arial"/>
                <a:cs typeface="Arial"/>
              </a:rPr>
              <a:t>yetişkin </a:t>
            </a:r>
            <a:r>
              <a:rPr lang="tr-TR" spc="-5" dirty="0">
                <a:latin typeface="Arial"/>
                <a:cs typeface="Arial"/>
              </a:rPr>
              <a:t>yaşamında </a:t>
            </a:r>
            <a:r>
              <a:rPr lang="tr-TR" dirty="0">
                <a:latin typeface="Arial"/>
                <a:cs typeface="Arial"/>
              </a:rPr>
              <a:t>karşılaşılan</a:t>
            </a:r>
            <a:r>
              <a:rPr lang="tr-TR" spc="55" dirty="0">
                <a:latin typeface="Arial"/>
                <a:cs typeface="Arial"/>
              </a:rPr>
              <a:t> </a:t>
            </a:r>
            <a:r>
              <a:rPr lang="tr-TR" spc="-5" dirty="0" smtClean="0">
                <a:latin typeface="Arial"/>
                <a:cs typeface="Arial"/>
              </a:rPr>
              <a:t>bazı</a:t>
            </a:r>
            <a:r>
              <a:rPr lang="tr-TR" dirty="0" smtClean="0">
                <a:latin typeface="Arial"/>
                <a:cs typeface="Arial"/>
              </a:rPr>
              <a:t> </a:t>
            </a:r>
            <a:r>
              <a:rPr lang="tr-TR" spc="-5" dirty="0" smtClean="0">
                <a:latin typeface="Arial"/>
                <a:cs typeface="Arial"/>
              </a:rPr>
              <a:t>uyaranlar </a:t>
            </a:r>
            <a:r>
              <a:rPr lang="tr-TR" spc="-5" dirty="0" err="1">
                <a:latin typeface="Arial"/>
                <a:cs typeface="Arial"/>
              </a:rPr>
              <a:t>anksiyete</a:t>
            </a:r>
            <a:r>
              <a:rPr lang="tr-TR" spc="-5" dirty="0">
                <a:latin typeface="Arial"/>
                <a:cs typeface="Arial"/>
              </a:rPr>
              <a:t> uyandırmayacak nitelikte olsa </a:t>
            </a:r>
            <a:r>
              <a:rPr lang="tr-TR" spc="-10" dirty="0">
                <a:latin typeface="Arial"/>
                <a:cs typeface="Arial"/>
              </a:rPr>
              <a:t>da  </a:t>
            </a:r>
            <a:r>
              <a:rPr lang="tr-TR" spc="-5" dirty="0">
                <a:latin typeface="Arial"/>
                <a:cs typeface="Arial"/>
              </a:rPr>
              <a:t>ilk çocukluk yıllarına dair uyaranları veya olayları  anımsattıkları için </a:t>
            </a:r>
            <a:r>
              <a:rPr lang="tr-TR" dirty="0">
                <a:latin typeface="Arial"/>
                <a:cs typeface="Arial"/>
              </a:rPr>
              <a:t>kaygıya </a:t>
            </a:r>
            <a:r>
              <a:rPr lang="tr-TR" spc="-5" dirty="0">
                <a:latin typeface="Arial"/>
                <a:cs typeface="Arial"/>
              </a:rPr>
              <a:t>yol</a:t>
            </a:r>
            <a:r>
              <a:rPr lang="tr-TR" spc="20" dirty="0">
                <a:latin typeface="Arial"/>
                <a:cs typeface="Arial"/>
              </a:rPr>
              <a:t> </a:t>
            </a:r>
            <a:r>
              <a:rPr lang="tr-TR" spc="-25" dirty="0">
                <a:latin typeface="Arial"/>
                <a:cs typeface="Arial"/>
              </a:rPr>
              <a:t>açarlar.</a:t>
            </a:r>
            <a:endParaRPr lang="tr-TR" dirty="0">
              <a:latin typeface="Arial"/>
              <a:cs typeface="Arial"/>
            </a:endParaRPr>
          </a:p>
          <a:p>
            <a:endParaRPr lang="tr-TR" dirty="0" smtClean="0"/>
          </a:p>
          <a:p>
            <a:endParaRPr lang="en-US" dirty="0"/>
          </a:p>
        </p:txBody>
      </p:sp>
    </p:spTree>
    <p:extLst>
      <p:ext uri="{BB962C8B-B14F-4D97-AF65-F5344CB8AC3E}">
        <p14:creationId xmlns="" xmlns:p14="http://schemas.microsoft.com/office/powerpoint/2010/main" val="13897873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Savunma Mekanizmaları</a:t>
            </a:r>
            <a:endParaRPr lang="en-US" sz="4800" cap="none" dirty="0"/>
          </a:p>
        </p:txBody>
      </p:sp>
      <p:sp>
        <p:nvSpPr>
          <p:cNvPr id="3" name="İçerik Yer Tutucusu 2"/>
          <p:cNvSpPr>
            <a:spLocks noGrp="1"/>
          </p:cNvSpPr>
          <p:nvPr>
            <p:ph idx="1"/>
          </p:nvPr>
        </p:nvSpPr>
        <p:spPr/>
        <p:txBody>
          <a:bodyPr>
            <a:normAutofit/>
          </a:bodyPr>
          <a:lstStyle/>
          <a:p>
            <a:pPr marL="355600" marR="5080" indent="-342900">
              <a:lnSpc>
                <a:spcPct val="100000"/>
              </a:lnSpc>
              <a:spcBef>
                <a:spcPts val="2245"/>
              </a:spcBef>
              <a:buClr>
                <a:srgbClr val="C00000"/>
              </a:buClr>
              <a:tabLst>
                <a:tab pos="354965" algn="l"/>
                <a:tab pos="355600" algn="l"/>
              </a:tabLst>
            </a:pPr>
            <a:r>
              <a:rPr lang="tr-TR" b="1" i="1" spc="-5" dirty="0" err="1">
                <a:latin typeface="Arial"/>
                <a:cs typeface="Arial"/>
              </a:rPr>
              <a:t>A</a:t>
            </a:r>
            <a:r>
              <a:rPr lang="tr-TR" b="1" i="1" spc="-5" dirty="0" err="1" smtClean="0">
                <a:latin typeface="Arial"/>
                <a:cs typeface="Arial"/>
              </a:rPr>
              <a:t>nksiyeteye</a:t>
            </a:r>
            <a:r>
              <a:rPr lang="tr-TR" b="1" i="1" spc="-5" dirty="0" smtClean="0">
                <a:latin typeface="Arial"/>
                <a:cs typeface="Arial"/>
              </a:rPr>
              <a:t> </a:t>
            </a:r>
            <a:r>
              <a:rPr lang="tr-TR" b="1" i="1" spc="-5" dirty="0">
                <a:latin typeface="Arial"/>
                <a:cs typeface="Arial"/>
              </a:rPr>
              <a:t>karşı  </a:t>
            </a:r>
            <a:r>
              <a:rPr lang="tr-TR" b="1" i="1" u="heavy" spc="-10" dirty="0">
                <a:solidFill>
                  <a:srgbClr val="C00000"/>
                </a:solidFill>
                <a:uFill>
                  <a:solidFill>
                    <a:srgbClr val="C00000"/>
                  </a:solidFill>
                </a:uFill>
                <a:latin typeface="Arial"/>
                <a:cs typeface="Arial"/>
              </a:rPr>
              <a:t>savunma </a:t>
            </a:r>
            <a:r>
              <a:rPr lang="tr-TR" b="1" i="1" u="heavy" spc="-5" dirty="0">
                <a:solidFill>
                  <a:srgbClr val="C00000"/>
                </a:solidFill>
                <a:uFill>
                  <a:solidFill>
                    <a:srgbClr val="C00000"/>
                  </a:solidFill>
                </a:uFill>
                <a:latin typeface="Arial"/>
                <a:cs typeface="Arial"/>
              </a:rPr>
              <a:t>mekanizmaları</a:t>
            </a:r>
            <a:r>
              <a:rPr lang="tr-TR" b="1" i="1" spc="10" dirty="0">
                <a:solidFill>
                  <a:srgbClr val="C00000"/>
                </a:solidFill>
                <a:latin typeface="Arial"/>
                <a:cs typeface="Arial"/>
              </a:rPr>
              <a:t> </a:t>
            </a:r>
            <a:r>
              <a:rPr lang="tr-TR" b="1" i="1" spc="-15" dirty="0" smtClean="0">
                <a:latin typeface="Arial"/>
                <a:cs typeface="Arial"/>
              </a:rPr>
              <a:t>geliştirilir.</a:t>
            </a:r>
            <a:endParaRPr lang="tr-TR" dirty="0">
              <a:latin typeface="Arial"/>
              <a:cs typeface="Arial"/>
            </a:endParaRPr>
          </a:p>
          <a:p>
            <a:pPr marL="355600" marR="5080" indent="-342900">
              <a:lnSpc>
                <a:spcPct val="100000"/>
              </a:lnSpc>
              <a:spcBef>
                <a:spcPts val="2245"/>
              </a:spcBef>
              <a:buClr>
                <a:srgbClr val="C00000"/>
              </a:buClr>
              <a:tabLst>
                <a:tab pos="354965" algn="l"/>
                <a:tab pos="355600" algn="l"/>
              </a:tabLst>
            </a:pPr>
            <a:r>
              <a:rPr lang="tr-TR" spc="-5" dirty="0">
                <a:latin typeface="Arial"/>
                <a:cs typeface="Arial"/>
              </a:rPr>
              <a:t>O</a:t>
            </a:r>
            <a:r>
              <a:rPr lang="tr-TR" spc="-5" dirty="0" smtClean="0">
                <a:latin typeface="Arial"/>
                <a:cs typeface="Arial"/>
              </a:rPr>
              <a:t>tomatik</a:t>
            </a:r>
            <a:r>
              <a:rPr lang="tr-TR" spc="5" dirty="0" smtClean="0">
                <a:latin typeface="Arial"/>
                <a:cs typeface="Arial"/>
              </a:rPr>
              <a:t> </a:t>
            </a:r>
            <a:r>
              <a:rPr lang="tr-TR" spc="-15" dirty="0">
                <a:latin typeface="Arial"/>
                <a:cs typeface="Arial"/>
              </a:rPr>
              <a:t>tepkilerdir.</a:t>
            </a:r>
            <a:endParaRPr lang="tr-TR" dirty="0">
              <a:latin typeface="Arial"/>
              <a:cs typeface="Arial"/>
            </a:endParaRPr>
          </a:p>
          <a:p>
            <a:pPr>
              <a:lnSpc>
                <a:spcPct val="100000"/>
              </a:lnSpc>
              <a:spcBef>
                <a:spcPts val="10"/>
              </a:spcBef>
              <a:buClr>
                <a:srgbClr val="C00000"/>
              </a:buClr>
            </a:pPr>
            <a:endParaRPr lang="tr-TR" dirty="0" smtClean="0">
              <a:latin typeface="Times New Roman"/>
              <a:cs typeface="Times New Roman"/>
            </a:endParaRPr>
          </a:p>
          <a:p>
            <a:pPr lvl="1"/>
            <a:r>
              <a:rPr lang="en-US" sz="2000" dirty="0">
                <a:latin typeface="Arial" panose="020B0604020202020204" pitchFamily="34" charset="0"/>
                <a:cs typeface="Arial" panose="020B0604020202020204" pitchFamily="34" charset="0"/>
              </a:rPr>
              <a:t>Ego </a:t>
            </a:r>
            <a:r>
              <a:rPr lang="en-US" sz="2000" dirty="0" err="1">
                <a:latin typeface="Arial" panose="020B0604020202020204" pitchFamily="34" charset="0"/>
                <a:cs typeface="Arial" panose="020B0604020202020204" pitchFamily="34" charset="0"/>
              </a:rPr>
              <a:t>savunma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mekanizmaları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egoya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aşamadığı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sorunlardan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kurtulmaya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anksiyeteile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bireysel</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olarak</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baş</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etmeye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yardım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eder</a:t>
            </a:r>
            <a:r>
              <a:rPr lang="en-US" sz="2000" dirty="0">
                <a:latin typeface="Arial" panose="020B0604020202020204" pitchFamily="34" charset="0"/>
                <a:cs typeface="Arial" panose="020B0604020202020204" pitchFamily="34" charset="0"/>
              </a:rPr>
              <a:t>.</a:t>
            </a:r>
            <a:endParaRPr lang="tr-TR" sz="2000" dirty="0">
              <a:latin typeface="Arial" panose="020B0604020202020204" pitchFamily="34" charset="0"/>
              <a:cs typeface="Arial" panose="020B0604020202020204" pitchFamily="34" charset="0"/>
            </a:endParaRPr>
          </a:p>
          <a:p>
            <a:pPr lvl="1"/>
            <a:r>
              <a:rPr lang="tr-TR" sz="2000" dirty="0">
                <a:latin typeface="Arial" panose="020B0604020202020204" pitchFamily="34" charset="0"/>
                <a:cs typeface="Arial" panose="020B0604020202020204" pitchFamily="34" charset="0"/>
              </a:rPr>
              <a:t>Tüm insanlar, psikolojik bütünlüğünü ve benliğinin değerini korumak amacıyla zaman zaman çeşitli savunma mekanizmalarını kullanmaktadırlar. </a:t>
            </a:r>
          </a:p>
          <a:p>
            <a:pPr>
              <a:lnSpc>
                <a:spcPct val="100000"/>
              </a:lnSpc>
              <a:spcBef>
                <a:spcPts val="10"/>
              </a:spcBef>
              <a:buClr>
                <a:srgbClr val="C00000"/>
              </a:buClr>
            </a:pPr>
            <a:endParaRPr lang="tr-TR" dirty="0">
              <a:latin typeface="Times New Roman"/>
              <a:cs typeface="Times New Roman"/>
            </a:endParaRPr>
          </a:p>
          <a:p>
            <a:pPr marL="355600" marR="374650" indent="-342900" algn="just">
              <a:lnSpc>
                <a:spcPct val="100000"/>
              </a:lnSpc>
              <a:buClr>
                <a:srgbClr val="C00000"/>
              </a:buClr>
              <a:tabLst>
                <a:tab pos="355600" algn="l"/>
              </a:tabLst>
            </a:pPr>
            <a:r>
              <a:rPr lang="tr-TR" spc="-5" dirty="0">
                <a:latin typeface="Arial"/>
                <a:cs typeface="Arial"/>
              </a:rPr>
              <a:t>Bu </a:t>
            </a:r>
            <a:r>
              <a:rPr lang="tr-TR" spc="-15" dirty="0">
                <a:latin typeface="Arial"/>
                <a:cs typeface="Arial"/>
              </a:rPr>
              <a:t>mekanizmalar, </a:t>
            </a:r>
            <a:r>
              <a:rPr lang="tr-TR" b="1" i="1" spc="-5" dirty="0">
                <a:solidFill>
                  <a:srgbClr val="C00000"/>
                </a:solidFill>
                <a:latin typeface="Arial"/>
                <a:cs typeface="Arial"/>
              </a:rPr>
              <a:t>gerçekle yüzleşmeyi engelleyen bir  yaşam </a:t>
            </a:r>
            <a:r>
              <a:rPr lang="tr-TR" b="1" i="1" dirty="0">
                <a:solidFill>
                  <a:srgbClr val="C00000"/>
                </a:solidFill>
                <a:latin typeface="Arial"/>
                <a:cs typeface="Arial"/>
              </a:rPr>
              <a:t>tarzı </a:t>
            </a:r>
            <a:r>
              <a:rPr lang="tr-TR" b="1" i="1" spc="-10" dirty="0">
                <a:solidFill>
                  <a:srgbClr val="C00000"/>
                </a:solidFill>
                <a:latin typeface="Arial"/>
                <a:cs typeface="Arial"/>
              </a:rPr>
              <a:t>haline </a:t>
            </a:r>
            <a:r>
              <a:rPr lang="tr-TR" b="1" i="1" dirty="0">
                <a:solidFill>
                  <a:srgbClr val="C00000"/>
                </a:solidFill>
                <a:latin typeface="Arial"/>
                <a:cs typeface="Arial"/>
              </a:rPr>
              <a:t>gelmedikçe</a:t>
            </a:r>
            <a:r>
              <a:rPr lang="tr-TR" dirty="0">
                <a:solidFill>
                  <a:srgbClr val="C00000"/>
                </a:solidFill>
                <a:latin typeface="Arial"/>
                <a:cs typeface="Arial"/>
              </a:rPr>
              <a:t>,</a:t>
            </a:r>
            <a:r>
              <a:rPr lang="tr-TR" dirty="0">
                <a:latin typeface="Arial"/>
                <a:cs typeface="Arial"/>
              </a:rPr>
              <a:t> </a:t>
            </a:r>
            <a:r>
              <a:rPr lang="tr-TR" spc="-5" dirty="0">
                <a:latin typeface="Arial"/>
                <a:cs typeface="Arial"/>
              </a:rPr>
              <a:t>bireyin uyum sağlama  gücünü</a:t>
            </a:r>
            <a:r>
              <a:rPr lang="tr-TR" spc="10" dirty="0">
                <a:latin typeface="Arial"/>
                <a:cs typeface="Arial"/>
              </a:rPr>
              <a:t> </a:t>
            </a:r>
            <a:r>
              <a:rPr lang="tr-TR" spc="-15" dirty="0">
                <a:latin typeface="Arial"/>
                <a:cs typeface="Arial"/>
              </a:rPr>
              <a:t>destekleyebilir.</a:t>
            </a:r>
            <a:endParaRPr lang="tr-TR" dirty="0">
              <a:latin typeface="Arial"/>
              <a:cs typeface="Arial"/>
            </a:endParaRPr>
          </a:p>
          <a:p>
            <a:pPr>
              <a:lnSpc>
                <a:spcPct val="100000"/>
              </a:lnSpc>
              <a:spcBef>
                <a:spcPts val="15"/>
              </a:spcBef>
              <a:buClr>
                <a:srgbClr val="C00000"/>
              </a:buClr>
            </a:pPr>
            <a:endParaRPr lang="tr-TR" dirty="0">
              <a:latin typeface="Times New Roman"/>
              <a:cs typeface="Times New Roman"/>
            </a:endParaRPr>
          </a:p>
          <a:p>
            <a:endParaRPr lang="tr-TR" dirty="0" smtClean="0"/>
          </a:p>
          <a:p>
            <a:endParaRPr lang="tr-TR" dirty="0"/>
          </a:p>
          <a:p>
            <a:endParaRPr lang="en-US" dirty="0"/>
          </a:p>
        </p:txBody>
      </p:sp>
    </p:spTree>
    <p:extLst>
      <p:ext uri="{BB962C8B-B14F-4D97-AF65-F5344CB8AC3E}">
        <p14:creationId xmlns="" xmlns:p14="http://schemas.microsoft.com/office/powerpoint/2010/main" val="35158242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solidFill>
                  <a:schemeClr val="tx1"/>
                </a:solidFill>
              </a:rPr>
              <a:t>Savunma Mekanizmaları</a:t>
            </a:r>
            <a:endParaRPr lang="en-US" sz="4800" cap="none" dirty="0">
              <a:solidFill>
                <a:schemeClr val="tx1"/>
              </a:solidFill>
            </a:endParaRPr>
          </a:p>
        </p:txBody>
      </p:sp>
      <p:sp>
        <p:nvSpPr>
          <p:cNvPr id="3" name="İçerik Yer Tutucusu 2"/>
          <p:cNvSpPr>
            <a:spLocks noGrp="1"/>
          </p:cNvSpPr>
          <p:nvPr>
            <p:ph idx="1"/>
          </p:nvPr>
        </p:nvSpPr>
        <p:spPr/>
        <p:txBody>
          <a:bodyPr>
            <a:normAutofit/>
          </a:bodyPr>
          <a:lstStyle/>
          <a:p>
            <a:endParaRPr lang="tr-TR"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Bu </a:t>
            </a:r>
            <a:r>
              <a:rPr lang="en-US" sz="2400" dirty="0" err="1">
                <a:latin typeface="Arial" panose="020B0604020202020204" pitchFamily="34" charset="0"/>
                <a:cs typeface="Arial" panose="020B0604020202020204" pitchFamily="34" charset="0"/>
              </a:rPr>
              <a:t>mekanizmalar</a:t>
            </a:r>
            <a:r>
              <a:rPr lang="en-US" sz="2400" dirty="0">
                <a:latin typeface="Arial" panose="020B0604020202020204" pitchFamily="34" charset="0"/>
                <a:cs typeface="Arial" panose="020B0604020202020204" pitchFamily="34" charset="0"/>
              </a:rPr>
              <a:t> </a:t>
            </a:r>
            <a:r>
              <a:rPr lang="tr-TR" sz="2400" dirty="0">
                <a:latin typeface="Arial" panose="020B0604020202020204" pitchFamily="34" charset="0"/>
                <a:cs typeface="Arial" panose="020B0604020202020204" pitchFamily="34" charset="0"/>
              </a:rPr>
              <a:t>bazen daha </a:t>
            </a:r>
            <a:r>
              <a:rPr lang="en-US" sz="2400" b="1" dirty="0" err="1">
                <a:solidFill>
                  <a:srgbClr val="C00000"/>
                </a:solidFill>
                <a:latin typeface="Arial" panose="020B0604020202020204" pitchFamily="34" charset="0"/>
                <a:cs typeface="Arial" panose="020B0604020202020204" pitchFamily="34" charset="0"/>
              </a:rPr>
              <a:t>patolojiktir</a:t>
            </a:r>
            <a:r>
              <a:rPr lang="en-US" sz="2400" b="1" dirty="0" smtClean="0">
                <a:solidFill>
                  <a:srgbClr val="C00000"/>
                </a:solidFill>
                <a:latin typeface="Arial" panose="020B0604020202020204" pitchFamily="34" charset="0"/>
                <a:cs typeface="Arial" panose="020B0604020202020204" pitchFamily="34" charset="0"/>
              </a:rPr>
              <a:t>.</a:t>
            </a:r>
            <a:endParaRPr lang="tr-TR" sz="2400" b="1" dirty="0" smtClean="0">
              <a:solidFill>
                <a:srgbClr val="C00000"/>
              </a:solidFill>
              <a:latin typeface="Arial" panose="020B0604020202020204" pitchFamily="34" charset="0"/>
              <a:cs typeface="Arial" panose="020B0604020202020204" pitchFamily="34" charset="0"/>
            </a:endParaRPr>
          </a:p>
          <a:p>
            <a:endParaRPr lang="tr-TR" sz="2400" dirty="0">
              <a:latin typeface="Arial" panose="020B0604020202020204" pitchFamily="34" charset="0"/>
              <a:cs typeface="Arial" panose="020B0604020202020204" pitchFamily="34" charset="0"/>
            </a:endParaRPr>
          </a:p>
          <a:p>
            <a:pPr lvl="1"/>
            <a:r>
              <a:rPr lang="tr-TR" sz="2000" dirty="0">
                <a:latin typeface="Arial" panose="020B0604020202020204" pitchFamily="34" charset="0"/>
                <a:cs typeface="Arial" panose="020B0604020202020204" pitchFamily="34" charset="0"/>
              </a:rPr>
              <a:t>Sürekli kullanılması ruh sağlığının bozulmasına, sorunların derinleşmesine yol açar. </a:t>
            </a:r>
          </a:p>
          <a:p>
            <a:pPr lvl="1"/>
            <a:r>
              <a:rPr lang="tr-TR" sz="2000" dirty="0">
                <a:latin typeface="Arial" panose="020B0604020202020204" pitchFamily="34" charset="0"/>
                <a:cs typeface="Arial" panose="020B0604020202020204" pitchFamily="34" charset="0"/>
              </a:rPr>
              <a:t>Çünkü savunma mekanizmaları, tıpkı ağrı kesici ilaçlar gibi belirtileri yok eden; fakat ağrının asıl nedenini ortadan kaldırmayan, geçici olarak rahatlatan çözüm yöntemleridir. </a:t>
            </a:r>
          </a:p>
          <a:p>
            <a:pPr lvl="1"/>
            <a:r>
              <a:rPr lang="tr-TR" sz="2000" dirty="0">
                <a:latin typeface="Arial" panose="020B0604020202020204" pitchFamily="34" charset="0"/>
                <a:cs typeface="Arial" panose="020B0604020202020204" pitchFamily="34" charset="0"/>
              </a:rPr>
              <a:t>Savunma mekanizmaları, çatışmaların meydana getirdiği kaygıları geçici olarak gidermektedir</a:t>
            </a:r>
            <a:endParaRPr lang="en-US"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2295521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Psikanalizin Amaçları</a:t>
            </a:r>
            <a:endParaRPr lang="en-US" sz="4800" cap="none" dirty="0"/>
          </a:p>
        </p:txBody>
      </p:sp>
      <p:sp>
        <p:nvSpPr>
          <p:cNvPr id="3" name="İçerik Yer Tutucusu 2"/>
          <p:cNvSpPr>
            <a:spLocks noGrp="1"/>
          </p:cNvSpPr>
          <p:nvPr>
            <p:ph idx="1"/>
          </p:nvPr>
        </p:nvSpPr>
        <p:spPr/>
        <p:txBody>
          <a:bodyPr/>
          <a:lstStyle/>
          <a:p>
            <a:pPr marL="12700">
              <a:lnSpc>
                <a:spcPct val="100000"/>
              </a:lnSpc>
              <a:spcBef>
                <a:spcPts val="2415"/>
              </a:spcBef>
            </a:pPr>
            <a:r>
              <a:rPr lang="tr-TR" b="1" i="1" dirty="0" smtClean="0">
                <a:latin typeface="Arial"/>
                <a:cs typeface="Arial"/>
              </a:rPr>
              <a:t>Psikanaliz</a:t>
            </a:r>
            <a:r>
              <a:rPr lang="tr-TR" b="1" dirty="0">
                <a:latin typeface="Arial"/>
                <a:cs typeface="Arial"/>
              </a:rPr>
              <a:t>;</a:t>
            </a:r>
            <a:endParaRPr lang="tr-TR" dirty="0">
              <a:latin typeface="Arial"/>
              <a:cs typeface="Arial"/>
            </a:endParaRPr>
          </a:p>
          <a:p>
            <a:pPr marL="629920" marR="812165" lvl="1" indent="-342900">
              <a:lnSpc>
                <a:spcPct val="100000"/>
              </a:lnSpc>
              <a:spcBef>
                <a:spcPts val="1800"/>
              </a:spcBef>
              <a:tabLst>
                <a:tab pos="354965" algn="l"/>
                <a:tab pos="355600" algn="l"/>
              </a:tabLst>
            </a:pPr>
            <a:r>
              <a:rPr lang="tr-TR" sz="2000" spc="-5" dirty="0">
                <a:latin typeface="Arial"/>
                <a:cs typeface="Arial"/>
              </a:rPr>
              <a:t>Bilinçdışı materyali bilinç düzeyine getirerek hastanın  </a:t>
            </a:r>
            <a:r>
              <a:rPr lang="tr-TR" sz="2000" spc="-5" dirty="0" smtClean="0">
                <a:latin typeface="Arial"/>
                <a:cs typeface="Arial"/>
              </a:rPr>
              <a:t>farkındalığını</a:t>
            </a:r>
            <a:r>
              <a:rPr lang="tr-TR" sz="2000" spc="10" dirty="0" smtClean="0">
                <a:latin typeface="Arial"/>
                <a:cs typeface="Arial"/>
              </a:rPr>
              <a:t> </a:t>
            </a:r>
            <a:r>
              <a:rPr lang="tr-TR" sz="2000" spc="-5" dirty="0" smtClean="0">
                <a:latin typeface="Arial"/>
                <a:cs typeface="Arial"/>
              </a:rPr>
              <a:t>arttırmayı</a:t>
            </a:r>
            <a:r>
              <a:rPr lang="tr-TR" sz="2000" spc="-5" dirty="0">
                <a:latin typeface="Arial"/>
                <a:cs typeface="Arial"/>
              </a:rPr>
              <a:t>,</a:t>
            </a:r>
            <a:endParaRPr lang="tr-TR" sz="2000" dirty="0">
              <a:latin typeface="Arial"/>
              <a:cs typeface="Arial"/>
            </a:endParaRPr>
          </a:p>
          <a:p>
            <a:pPr marL="629920" lvl="1" indent="-342900">
              <a:lnSpc>
                <a:spcPct val="100000"/>
              </a:lnSpc>
              <a:spcBef>
                <a:spcPts val="1800"/>
              </a:spcBef>
              <a:tabLst>
                <a:tab pos="354965" algn="l"/>
                <a:tab pos="355600" algn="l"/>
              </a:tabLst>
            </a:pPr>
            <a:r>
              <a:rPr lang="tr-TR" sz="2000" spc="-5" dirty="0">
                <a:latin typeface="Arial"/>
                <a:cs typeface="Arial"/>
              </a:rPr>
              <a:t>Hastanın sağlıklı ya da işlevsel olmayan dürtüleri</a:t>
            </a:r>
            <a:r>
              <a:rPr lang="tr-TR" sz="2000" spc="140" dirty="0">
                <a:latin typeface="Arial"/>
                <a:cs typeface="Arial"/>
              </a:rPr>
              <a:t> </a:t>
            </a:r>
            <a:r>
              <a:rPr lang="tr-TR" sz="2000" spc="-5" dirty="0" smtClean="0">
                <a:latin typeface="Arial"/>
                <a:cs typeface="Arial"/>
              </a:rPr>
              <a:t>üzerinde</a:t>
            </a:r>
            <a:r>
              <a:rPr lang="tr-TR" sz="2000" dirty="0" smtClean="0">
                <a:latin typeface="Arial"/>
                <a:cs typeface="Arial"/>
              </a:rPr>
              <a:t> </a:t>
            </a:r>
            <a:r>
              <a:rPr lang="tr-TR" sz="2000" spc="-5" dirty="0" smtClean="0">
                <a:latin typeface="Arial"/>
                <a:cs typeface="Arial"/>
              </a:rPr>
              <a:t>daha </a:t>
            </a:r>
            <a:r>
              <a:rPr lang="tr-TR" sz="2000" dirty="0">
                <a:latin typeface="Arial"/>
                <a:cs typeface="Arial"/>
              </a:rPr>
              <a:t>fazla ego-kontrolü </a:t>
            </a:r>
            <a:r>
              <a:rPr lang="tr-TR" sz="2000" spc="-5" dirty="0">
                <a:latin typeface="Arial"/>
                <a:cs typeface="Arial"/>
              </a:rPr>
              <a:t>kurmasını</a:t>
            </a:r>
            <a:r>
              <a:rPr lang="tr-TR" sz="2000" spc="25" dirty="0">
                <a:latin typeface="Arial"/>
                <a:cs typeface="Arial"/>
              </a:rPr>
              <a:t> </a:t>
            </a:r>
            <a:r>
              <a:rPr lang="tr-TR" sz="2000" spc="-5" dirty="0" smtClean="0">
                <a:latin typeface="Arial"/>
                <a:cs typeface="Arial"/>
              </a:rPr>
              <a:t>sağlamayı,</a:t>
            </a:r>
          </a:p>
          <a:p>
            <a:pPr marL="629920" lvl="1" indent="-342900">
              <a:lnSpc>
                <a:spcPct val="100000"/>
              </a:lnSpc>
              <a:spcBef>
                <a:spcPts val="1800"/>
              </a:spcBef>
              <a:tabLst>
                <a:tab pos="354965" algn="l"/>
                <a:tab pos="355600" algn="l"/>
              </a:tabLst>
            </a:pPr>
            <a:r>
              <a:rPr lang="tr-TR" sz="2000" spc="-5" dirty="0">
                <a:latin typeface="Arial"/>
                <a:cs typeface="Arial"/>
              </a:rPr>
              <a:t>Çocukluk yaşantılarının yeniden </a:t>
            </a:r>
            <a:r>
              <a:rPr lang="tr-TR" sz="2000" spc="-5" dirty="0" smtClean="0">
                <a:latin typeface="Arial"/>
                <a:cs typeface="Arial"/>
              </a:rPr>
              <a:t>yapılandırılmasını hedefler.</a:t>
            </a:r>
            <a:endParaRPr lang="tr-TR" sz="2000" dirty="0">
              <a:latin typeface="Arial"/>
              <a:cs typeface="Arial"/>
            </a:endParaRPr>
          </a:p>
        </p:txBody>
      </p:sp>
    </p:spTree>
    <p:extLst>
      <p:ext uri="{BB962C8B-B14F-4D97-AF65-F5344CB8AC3E}">
        <p14:creationId xmlns="" xmlns:p14="http://schemas.microsoft.com/office/powerpoint/2010/main" val="3817180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cap="none" dirty="0" smtClean="0"/>
              <a:t>Bilinçdışı Neden Bilinçli Kılınsın?</a:t>
            </a:r>
            <a:endParaRPr lang="en-US" sz="4000" cap="none" dirty="0"/>
          </a:p>
        </p:txBody>
      </p:sp>
      <p:sp>
        <p:nvSpPr>
          <p:cNvPr id="3" name="İçerik Yer Tutucusu 2"/>
          <p:cNvSpPr>
            <a:spLocks noGrp="1"/>
          </p:cNvSpPr>
          <p:nvPr>
            <p:ph idx="1"/>
          </p:nvPr>
        </p:nvSpPr>
        <p:spPr/>
        <p:txBody>
          <a:bodyPr/>
          <a:lstStyle/>
          <a:p>
            <a:pPr marL="241300" marR="487045" indent="-228600">
              <a:lnSpc>
                <a:spcPts val="3020"/>
              </a:lnSpc>
              <a:spcBef>
                <a:spcPts val="5"/>
              </a:spcBef>
              <a:buClr>
                <a:srgbClr val="C00000"/>
              </a:buClr>
              <a:buFont typeface="Arial"/>
              <a:buChar char="•"/>
              <a:tabLst>
                <a:tab pos="241300" algn="l"/>
              </a:tabLst>
            </a:pPr>
            <a:r>
              <a:rPr lang="tr-TR" b="1" i="1" spc="-5" dirty="0">
                <a:solidFill>
                  <a:srgbClr val="C00000"/>
                </a:solidFill>
                <a:latin typeface="Arial"/>
                <a:cs typeface="Arial"/>
              </a:rPr>
              <a:t>Semptomların, içsel çatışmaların dışa vurumu olarak </a:t>
            </a:r>
            <a:r>
              <a:rPr lang="tr-TR" b="1" i="1" dirty="0">
                <a:solidFill>
                  <a:srgbClr val="C00000"/>
                </a:solidFill>
                <a:latin typeface="Arial"/>
                <a:cs typeface="Arial"/>
              </a:rPr>
              <a:t>ele  </a:t>
            </a:r>
            <a:r>
              <a:rPr lang="tr-TR" b="1" i="1" spc="-5" dirty="0">
                <a:solidFill>
                  <a:srgbClr val="C00000"/>
                </a:solidFill>
                <a:latin typeface="Arial"/>
                <a:cs typeface="Arial"/>
              </a:rPr>
              <a:t>alınması</a:t>
            </a:r>
            <a:r>
              <a:rPr lang="tr-TR" b="1" spc="-5" dirty="0">
                <a:solidFill>
                  <a:srgbClr val="C00000"/>
                </a:solidFill>
                <a:latin typeface="Arial"/>
                <a:cs typeface="Arial"/>
              </a:rPr>
              <a:t>nın </a:t>
            </a:r>
            <a:r>
              <a:rPr lang="tr-TR" spc="-5" dirty="0">
                <a:latin typeface="Arial"/>
                <a:cs typeface="Arial"/>
              </a:rPr>
              <a:t>amacı, problemi kaynağından</a:t>
            </a:r>
            <a:r>
              <a:rPr lang="tr-TR" spc="70" dirty="0">
                <a:latin typeface="Arial"/>
                <a:cs typeface="Arial"/>
              </a:rPr>
              <a:t> </a:t>
            </a:r>
            <a:r>
              <a:rPr lang="tr-TR" spc="-20" dirty="0">
                <a:latin typeface="Arial"/>
                <a:cs typeface="Arial"/>
              </a:rPr>
              <a:t>çözmektir.</a:t>
            </a:r>
            <a:endParaRPr lang="tr-TR" dirty="0">
              <a:latin typeface="Arial"/>
              <a:cs typeface="Arial"/>
            </a:endParaRPr>
          </a:p>
          <a:p>
            <a:pPr marL="515620" marR="130810" lvl="1" indent="-228600" algn="just">
              <a:lnSpc>
                <a:spcPts val="3020"/>
              </a:lnSpc>
              <a:spcBef>
                <a:spcPts val="1810"/>
              </a:spcBef>
              <a:buClr>
                <a:srgbClr val="C00000"/>
              </a:buClr>
              <a:buChar char="•"/>
              <a:tabLst>
                <a:tab pos="241300" algn="l"/>
              </a:tabLst>
            </a:pPr>
            <a:r>
              <a:rPr lang="tr-TR" spc="-5" dirty="0">
                <a:latin typeface="Arial"/>
                <a:cs typeface="Arial"/>
              </a:rPr>
              <a:t>Semptomların anlamını çözmek için, rastgele ve anlamsız gibi  görünen her </a:t>
            </a:r>
            <a:r>
              <a:rPr lang="tr-TR" dirty="0">
                <a:latin typeface="Arial"/>
                <a:cs typeface="Arial"/>
              </a:rPr>
              <a:t>türlü </a:t>
            </a:r>
            <a:r>
              <a:rPr lang="tr-TR" spc="-5" dirty="0">
                <a:latin typeface="Arial"/>
                <a:cs typeface="Arial"/>
              </a:rPr>
              <a:t>materyal tedavide </a:t>
            </a:r>
            <a:r>
              <a:rPr lang="tr-TR" spc="-20" dirty="0">
                <a:latin typeface="Arial"/>
                <a:cs typeface="Arial"/>
              </a:rPr>
              <a:t>kullanılır. </a:t>
            </a:r>
            <a:r>
              <a:rPr lang="tr-TR" spc="-40" dirty="0">
                <a:latin typeface="Arial"/>
                <a:cs typeface="Arial"/>
              </a:rPr>
              <a:t>Yeterli </a:t>
            </a:r>
            <a:r>
              <a:rPr lang="tr-TR" spc="-5" dirty="0">
                <a:latin typeface="Arial"/>
                <a:cs typeface="Arial"/>
              </a:rPr>
              <a:t>“</a:t>
            </a:r>
            <a:r>
              <a:rPr lang="tr-TR" spc="-5" dirty="0" smtClean="0">
                <a:latin typeface="Arial"/>
                <a:cs typeface="Arial"/>
              </a:rPr>
              <a:t>duygusal veri</a:t>
            </a:r>
            <a:r>
              <a:rPr lang="tr-TR" spc="-5" dirty="0">
                <a:latin typeface="Arial"/>
                <a:cs typeface="Arial"/>
              </a:rPr>
              <a:t>” toplandığında, tematik ve duygusal bağlar</a:t>
            </a:r>
            <a:r>
              <a:rPr lang="tr-TR" spc="95" dirty="0">
                <a:latin typeface="Arial"/>
                <a:cs typeface="Arial"/>
              </a:rPr>
              <a:t> </a:t>
            </a:r>
            <a:r>
              <a:rPr lang="tr-TR" spc="-15" dirty="0">
                <a:latin typeface="Arial"/>
                <a:cs typeface="Arial"/>
              </a:rPr>
              <a:t>kurulabilir.</a:t>
            </a:r>
            <a:endParaRPr lang="tr-TR" dirty="0">
              <a:latin typeface="Arial"/>
              <a:cs typeface="Arial"/>
            </a:endParaRPr>
          </a:p>
          <a:p>
            <a:pPr marL="515620" marR="5080" lvl="1" indent="-228600">
              <a:lnSpc>
                <a:spcPts val="3020"/>
              </a:lnSpc>
              <a:spcBef>
                <a:spcPts val="1815"/>
              </a:spcBef>
              <a:buClr>
                <a:srgbClr val="C00000"/>
              </a:buClr>
              <a:buChar char="•"/>
              <a:tabLst>
                <a:tab pos="241300" algn="l"/>
              </a:tabLst>
            </a:pPr>
            <a:r>
              <a:rPr lang="tr-TR" spc="-5" dirty="0">
                <a:latin typeface="Arial"/>
                <a:cs typeface="Arial"/>
              </a:rPr>
              <a:t>Semptomun anlamı ve işlevi “duygusal olarak” anlaşıldığında,  aynı içsel problemden </a:t>
            </a:r>
            <a:r>
              <a:rPr lang="tr-TR" dirty="0">
                <a:latin typeface="Arial"/>
                <a:cs typeface="Arial"/>
              </a:rPr>
              <a:t>farklı </a:t>
            </a:r>
            <a:r>
              <a:rPr lang="tr-TR" spc="-5" dirty="0">
                <a:latin typeface="Arial"/>
                <a:cs typeface="Arial"/>
              </a:rPr>
              <a:t>bir semptomun ortaya çıkmayacağı  (semptom değişmesi) veya aynı semptomun yeniden  görülmeyeceği</a:t>
            </a:r>
            <a:r>
              <a:rPr lang="tr-TR" spc="10" dirty="0">
                <a:latin typeface="Arial"/>
                <a:cs typeface="Arial"/>
              </a:rPr>
              <a:t> </a:t>
            </a:r>
            <a:r>
              <a:rPr lang="tr-TR" spc="-15" dirty="0">
                <a:latin typeface="Arial"/>
                <a:cs typeface="Arial"/>
              </a:rPr>
              <a:t>varsayılır.</a:t>
            </a:r>
            <a:endParaRPr lang="tr-TR" dirty="0">
              <a:latin typeface="Arial"/>
              <a:cs typeface="Arial"/>
            </a:endParaRPr>
          </a:p>
          <a:p>
            <a:endParaRPr lang="en-US" dirty="0"/>
          </a:p>
        </p:txBody>
      </p:sp>
    </p:spTree>
    <p:extLst>
      <p:ext uri="{BB962C8B-B14F-4D97-AF65-F5344CB8AC3E}">
        <p14:creationId xmlns="" xmlns:p14="http://schemas.microsoft.com/office/powerpoint/2010/main" val="34363199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88690" y="512064"/>
            <a:ext cx="12084449" cy="1609344"/>
          </a:xfrm>
        </p:spPr>
        <p:txBody>
          <a:bodyPr>
            <a:normAutofit/>
          </a:bodyPr>
          <a:lstStyle/>
          <a:p>
            <a:pPr marL="1623060">
              <a:lnSpc>
                <a:spcPct val="100000"/>
              </a:lnSpc>
              <a:spcBef>
                <a:spcPts val="95"/>
              </a:spcBef>
            </a:pPr>
            <a:r>
              <a:rPr lang="tr-TR" sz="4000" cap="none" dirty="0" smtClean="0"/>
              <a:t>Neden çocukluk yaşantıları yeniden yapılandırılsın? </a:t>
            </a:r>
            <a:endParaRPr lang="en-US" sz="6000" dirty="0"/>
          </a:p>
        </p:txBody>
      </p:sp>
      <p:sp>
        <p:nvSpPr>
          <p:cNvPr id="3" name="İçerik Yer Tutucusu 2"/>
          <p:cNvSpPr>
            <a:spLocks noGrp="1"/>
          </p:cNvSpPr>
          <p:nvPr>
            <p:ph idx="1"/>
          </p:nvPr>
        </p:nvSpPr>
        <p:spPr/>
        <p:txBody>
          <a:bodyPr>
            <a:normAutofit/>
          </a:bodyPr>
          <a:lstStyle/>
          <a:p>
            <a:pPr marL="12700" marR="111760">
              <a:lnSpc>
                <a:spcPts val="3020"/>
              </a:lnSpc>
            </a:pPr>
            <a:r>
              <a:rPr lang="en-US" dirty="0" err="1" smtClean="0">
                <a:latin typeface="Arial" panose="020B0604020202020204" pitchFamily="34" charset="0"/>
                <a:cs typeface="Arial" panose="020B0604020202020204" pitchFamily="34" charset="0"/>
              </a:rPr>
              <a:t>Şimdiki</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zamanda</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yaşanan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sorunlara</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neden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olan</a:t>
            </a:r>
            <a:r>
              <a:rPr lang="tr-TR"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geçmiş</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acıların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kaynağını</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ortaya</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çıkarma</a:t>
            </a:r>
            <a:r>
              <a:rPr lang="tr-TR" dirty="0" smtClean="0">
                <a:latin typeface="Arial" panose="020B0604020202020204" pitchFamily="34" charset="0"/>
                <a:cs typeface="Arial" panose="020B0604020202020204" pitchFamily="34" charset="0"/>
              </a:rPr>
              <a:t>k amaçlanır.</a:t>
            </a:r>
            <a:endParaRPr lang="tr-TR" b="1" spc="-5" dirty="0" smtClean="0">
              <a:latin typeface="Arial" panose="020B0604020202020204" pitchFamily="34" charset="0"/>
              <a:cs typeface="Arial" panose="020B0604020202020204" pitchFamily="34" charset="0"/>
            </a:endParaRPr>
          </a:p>
          <a:p>
            <a:pPr marL="12700" marR="111760">
              <a:lnSpc>
                <a:spcPts val="3020"/>
              </a:lnSpc>
            </a:pPr>
            <a:r>
              <a:rPr lang="tr-TR" b="1" spc="-5" dirty="0" smtClean="0">
                <a:latin typeface="Arial"/>
                <a:cs typeface="Arial"/>
              </a:rPr>
              <a:t>Geçmiş</a:t>
            </a:r>
            <a:r>
              <a:rPr lang="tr-TR" b="1" spc="-5" dirty="0">
                <a:latin typeface="Arial"/>
                <a:cs typeface="Arial"/>
              </a:rPr>
              <a:t>, şimdiki zaman içinde kendine </a:t>
            </a:r>
            <a:r>
              <a:rPr lang="tr-TR" b="1" spc="-20" dirty="0">
                <a:latin typeface="Arial"/>
                <a:cs typeface="Arial"/>
              </a:rPr>
              <a:t>yer </a:t>
            </a:r>
            <a:r>
              <a:rPr lang="tr-TR" b="1" spc="-5" dirty="0">
                <a:latin typeface="Arial"/>
                <a:cs typeface="Arial"/>
              </a:rPr>
              <a:t>bulma </a:t>
            </a:r>
            <a:r>
              <a:rPr lang="tr-TR" b="1" spc="-10" dirty="0">
                <a:latin typeface="Arial"/>
                <a:cs typeface="Arial"/>
              </a:rPr>
              <a:t>gücüne  </a:t>
            </a:r>
            <a:r>
              <a:rPr lang="tr-TR" b="1" spc="-20" dirty="0">
                <a:latin typeface="Arial"/>
                <a:cs typeface="Arial"/>
              </a:rPr>
              <a:t>sahiptir.</a:t>
            </a:r>
            <a:endParaRPr lang="tr-TR" dirty="0">
              <a:latin typeface="Arial"/>
              <a:cs typeface="Arial"/>
            </a:endParaRPr>
          </a:p>
          <a:p>
            <a:pPr marL="355600" marR="624205" indent="-342900">
              <a:spcBef>
                <a:spcPts val="1760"/>
              </a:spcBef>
              <a:buClr>
                <a:srgbClr val="C00000"/>
              </a:buClr>
              <a:tabLst>
                <a:tab pos="241300" algn="l"/>
              </a:tabLst>
            </a:pPr>
            <a:r>
              <a:rPr lang="tr-TR" spc="-5" dirty="0">
                <a:latin typeface="Arial"/>
                <a:cs typeface="Arial"/>
              </a:rPr>
              <a:t>Örneğin, çocuklarını ihmal eden annelerin öyküleri  incelendiğinde kendilerinin de </a:t>
            </a:r>
            <a:r>
              <a:rPr lang="tr-TR" dirty="0">
                <a:latin typeface="Arial"/>
                <a:cs typeface="Arial"/>
              </a:rPr>
              <a:t>taciz veya </a:t>
            </a:r>
            <a:r>
              <a:rPr lang="tr-TR" spc="-5" dirty="0">
                <a:latin typeface="Arial"/>
                <a:cs typeface="Arial"/>
              </a:rPr>
              <a:t>ihmal edildikleri  </a:t>
            </a:r>
            <a:r>
              <a:rPr lang="tr-TR" spc="-15" dirty="0">
                <a:latin typeface="Arial"/>
                <a:cs typeface="Arial"/>
              </a:rPr>
              <a:t>görülmüştür. </a:t>
            </a:r>
            <a:r>
              <a:rPr lang="tr-TR" dirty="0">
                <a:latin typeface="Arial"/>
                <a:cs typeface="Arial"/>
              </a:rPr>
              <a:t>Onların </a:t>
            </a:r>
            <a:r>
              <a:rPr lang="tr-TR" spc="-5" dirty="0">
                <a:latin typeface="Arial"/>
                <a:cs typeface="Arial"/>
              </a:rPr>
              <a:t>bebekleri de hayata bu ihmalin </a:t>
            </a:r>
            <a:r>
              <a:rPr lang="tr-TR" spc="-10" dirty="0">
                <a:latin typeface="Arial"/>
                <a:cs typeface="Arial"/>
              </a:rPr>
              <a:t>bir  </a:t>
            </a:r>
            <a:r>
              <a:rPr lang="tr-TR" dirty="0">
                <a:latin typeface="Arial"/>
                <a:cs typeface="Arial"/>
              </a:rPr>
              <a:t>tekrarıyla </a:t>
            </a:r>
            <a:r>
              <a:rPr lang="tr-TR" spc="-15" dirty="0">
                <a:latin typeface="Arial"/>
                <a:cs typeface="Arial"/>
              </a:rPr>
              <a:t>başlamıştır, </a:t>
            </a:r>
            <a:r>
              <a:rPr lang="tr-TR" spc="-5" dirty="0">
                <a:latin typeface="Arial"/>
                <a:cs typeface="Arial"/>
              </a:rPr>
              <a:t>çünkü </a:t>
            </a:r>
            <a:r>
              <a:rPr lang="tr-TR" dirty="0">
                <a:latin typeface="Arial"/>
                <a:cs typeface="Arial"/>
              </a:rPr>
              <a:t>bu </a:t>
            </a:r>
            <a:r>
              <a:rPr lang="tr-TR" spc="-5" dirty="0">
                <a:latin typeface="Arial"/>
                <a:cs typeface="Arial"/>
              </a:rPr>
              <a:t>anneler çocuklarının  ağlamalarına cevap</a:t>
            </a:r>
            <a:r>
              <a:rPr lang="tr-TR" spc="45" dirty="0">
                <a:latin typeface="Arial"/>
                <a:cs typeface="Arial"/>
              </a:rPr>
              <a:t> </a:t>
            </a:r>
            <a:r>
              <a:rPr lang="tr-TR" spc="-15" dirty="0">
                <a:latin typeface="Arial"/>
                <a:cs typeface="Arial"/>
              </a:rPr>
              <a:t>verememişlerdir.</a:t>
            </a:r>
            <a:endParaRPr lang="tr-TR" dirty="0">
              <a:latin typeface="Arial"/>
              <a:cs typeface="Arial"/>
            </a:endParaRPr>
          </a:p>
          <a:p>
            <a:pPr marL="355600" marR="42545" indent="-342900">
              <a:lnSpc>
                <a:spcPts val="3030"/>
              </a:lnSpc>
              <a:spcBef>
                <a:spcPts val="1839"/>
              </a:spcBef>
              <a:buClr>
                <a:srgbClr val="C00000"/>
              </a:buClr>
              <a:tabLst>
                <a:tab pos="241300" algn="l"/>
              </a:tabLst>
            </a:pPr>
            <a:r>
              <a:rPr lang="tr-TR" spc="-45" dirty="0">
                <a:latin typeface="Arial"/>
                <a:cs typeface="Arial"/>
              </a:rPr>
              <a:t>Terapide </a:t>
            </a:r>
            <a:r>
              <a:rPr lang="tr-TR" spc="-5" dirty="0">
                <a:latin typeface="Arial"/>
                <a:cs typeface="Arial"/>
              </a:rPr>
              <a:t>önce annelerin geçmişle ilgili acılarının anlaşılması  sağlanarak, geçmişle bugünün ayrılması üzerinde</a:t>
            </a:r>
            <a:r>
              <a:rPr lang="tr-TR" spc="114" dirty="0">
                <a:latin typeface="Arial"/>
                <a:cs typeface="Arial"/>
              </a:rPr>
              <a:t> </a:t>
            </a:r>
            <a:r>
              <a:rPr lang="tr-TR" spc="-20" dirty="0">
                <a:latin typeface="Arial"/>
                <a:cs typeface="Arial"/>
              </a:rPr>
              <a:t>çalışılır</a:t>
            </a:r>
            <a:r>
              <a:rPr lang="tr-TR" spc="-20" dirty="0" smtClean="0">
                <a:latin typeface="Arial"/>
                <a:cs typeface="Arial"/>
              </a:rPr>
              <a:t>.</a:t>
            </a:r>
          </a:p>
          <a:p>
            <a:pPr marL="355600" marR="42545" indent="-342900">
              <a:lnSpc>
                <a:spcPts val="3030"/>
              </a:lnSpc>
              <a:spcBef>
                <a:spcPts val="1839"/>
              </a:spcBef>
              <a:buClr>
                <a:srgbClr val="C00000"/>
              </a:buClr>
              <a:tabLst>
                <a:tab pos="241300" algn="l"/>
              </a:tabLst>
            </a:pPr>
            <a:endParaRPr lang="tr-TR" spc="-20" dirty="0" smtClean="0">
              <a:latin typeface="Arial"/>
              <a:cs typeface="Arial"/>
            </a:endParaRPr>
          </a:p>
          <a:p>
            <a:endParaRPr lang="tr-TR" dirty="0" smtClean="0"/>
          </a:p>
          <a:p>
            <a:endParaRPr lang="en-US" dirty="0"/>
          </a:p>
        </p:txBody>
      </p:sp>
    </p:spTree>
    <p:extLst>
      <p:ext uri="{BB962C8B-B14F-4D97-AF65-F5344CB8AC3E}">
        <p14:creationId xmlns="" xmlns:p14="http://schemas.microsoft.com/office/powerpoint/2010/main" val="2538001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Psikanalizin Amacı</a:t>
            </a:r>
            <a:endParaRPr lang="en-US" sz="4800" cap="none" dirty="0"/>
          </a:p>
        </p:txBody>
      </p:sp>
      <p:sp>
        <p:nvSpPr>
          <p:cNvPr id="3" name="İçerik Yer Tutucusu 2"/>
          <p:cNvSpPr>
            <a:spLocks noGrp="1"/>
          </p:cNvSpPr>
          <p:nvPr>
            <p:ph idx="1"/>
          </p:nvPr>
        </p:nvSpPr>
        <p:spPr>
          <a:xfrm>
            <a:off x="1069848" y="2121407"/>
            <a:ext cx="10058400" cy="4516459"/>
          </a:xfrm>
        </p:spPr>
        <p:txBody>
          <a:bodyPr>
            <a:normAutofit fontScale="47500" lnSpcReduction="20000"/>
          </a:bodyPr>
          <a:lstStyle/>
          <a:p>
            <a:pPr marL="469900" marR="1157605" indent="-457200">
              <a:lnSpc>
                <a:spcPct val="120000"/>
              </a:lnSpc>
              <a:spcBef>
                <a:spcPts val="95"/>
              </a:spcBef>
              <a:buClr>
                <a:srgbClr val="C00000"/>
              </a:buClr>
              <a:tabLst>
                <a:tab pos="354965" algn="l"/>
                <a:tab pos="355600" algn="l"/>
              </a:tabLst>
            </a:pPr>
            <a:r>
              <a:rPr lang="tr-TR" sz="4200" spc="-5" dirty="0">
                <a:latin typeface="Arial"/>
                <a:cs typeface="Arial"/>
              </a:rPr>
              <a:t>Çocukluk yaşantılarının yeniden yapılandırılması,  yorumlanması ve analiz edilmesiyle hastanın kendini  anlaması </a:t>
            </a:r>
            <a:r>
              <a:rPr lang="tr-TR" sz="4200" spc="-30" dirty="0">
                <a:latin typeface="Arial"/>
                <a:cs typeface="Arial"/>
              </a:rPr>
              <a:t>artar. </a:t>
            </a:r>
            <a:r>
              <a:rPr lang="tr-TR" sz="4200" spc="-10" dirty="0">
                <a:latin typeface="Arial"/>
                <a:cs typeface="Arial"/>
              </a:rPr>
              <a:t>Bu</a:t>
            </a:r>
            <a:r>
              <a:rPr lang="tr-TR" sz="4200" spc="50" dirty="0">
                <a:latin typeface="Arial"/>
                <a:cs typeface="Arial"/>
              </a:rPr>
              <a:t> </a:t>
            </a:r>
            <a:r>
              <a:rPr lang="tr-TR" sz="4200" spc="-5" dirty="0">
                <a:latin typeface="Arial"/>
                <a:cs typeface="Arial"/>
              </a:rPr>
              <a:t>sayede…</a:t>
            </a:r>
            <a:endParaRPr lang="tr-TR" sz="4200" dirty="0">
              <a:latin typeface="Arial"/>
              <a:cs typeface="Arial"/>
            </a:endParaRPr>
          </a:p>
          <a:p>
            <a:pPr marL="926465" lvl="1" indent="-457200">
              <a:lnSpc>
                <a:spcPct val="120000"/>
              </a:lnSpc>
              <a:spcBef>
                <a:spcPts val="1805"/>
              </a:spcBef>
              <a:buClr>
                <a:srgbClr val="C00000"/>
              </a:buClr>
              <a:tabLst>
                <a:tab pos="756920" algn="l"/>
              </a:tabLst>
            </a:pPr>
            <a:r>
              <a:rPr lang="tr-TR" sz="4200" spc="-5" dirty="0">
                <a:latin typeface="Arial"/>
                <a:cs typeface="Arial"/>
              </a:rPr>
              <a:t>Duygu ve davranışta değişim</a:t>
            </a:r>
            <a:r>
              <a:rPr lang="tr-TR" sz="4200" spc="50" dirty="0">
                <a:latin typeface="Arial"/>
                <a:cs typeface="Arial"/>
              </a:rPr>
              <a:t> </a:t>
            </a:r>
            <a:r>
              <a:rPr lang="tr-TR" sz="4200" spc="-35" dirty="0">
                <a:latin typeface="Arial"/>
                <a:cs typeface="Arial"/>
              </a:rPr>
              <a:t>olur.</a:t>
            </a:r>
            <a:endParaRPr lang="tr-TR" sz="4200" dirty="0">
              <a:latin typeface="Arial"/>
              <a:cs typeface="Arial"/>
            </a:endParaRPr>
          </a:p>
          <a:p>
            <a:pPr marL="926465" lvl="1" indent="-457200">
              <a:lnSpc>
                <a:spcPct val="120000"/>
              </a:lnSpc>
              <a:spcBef>
                <a:spcPts val="1800"/>
              </a:spcBef>
              <a:buClr>
                <a:srgbClr val="C00000"/>
              </a:buClr>
              <a:tabLst>
                <a:tab pos="756920" algn="l"/>
              </a:tabLst>
            </a:pPr>
            <a:r>
              <a:rPr lang="tr-TR" sz="4200" spc="-5" dirty="0">
                <a:latin typeface="Arial"/>
                <a:cs typeface="Arial"/>
              </a:rPr>
              <a:t>Hastanın uyumu</a:t>
            </a:r>
            <a:r>
              <a:rPr lang="tr-TR" sz="4200" spc="25" dirty="0">
                <a:latin typeface="Arial"/>
                <a:cs typeface="Arial"/>
              </a:rPr>
              <a:t> </a:t>
            </a:r>
            <a:r>
              <a:rPr lang="tr-TR" sz="4200" spc="-30" dirty="0">
                <a:latin typeface="Arial"/>
                <a:cs typeface="Arial"/>
              </a:rPr>
              <a:t>artar.</a:t>
            </a:r>
            <a:endParaRPr lang="tr-TR" sz="4200" dirty="0">
              <a:latin typeface="Arial"/>
              <a:cs typeface="Arial"/>
            </a:endParaRPr>
          </a:p>
          <a:p>
            <a:pPr marL="926465" lvl="1" indent="-457200">
              <a:lnSpc>
                <a:spcPct val="120000"/>
              </a:lnSpc>
              <a:spcBef>
                <a:spcPts val="1800"/>
              </a:spcBef>
              <a:buClr>
                <a:srgbClr val="C00000"/>
              </a:buClr>
              <a:tabLst>
                <a:tab pos="756920" algn="l"/>
              </a:tabLst>
            </a:pPr>
            <a:r>
              <a:rPr lang="tr-TR" sz="4200" spc="-5" dirty="0">
                <a:latin typeface="Arial"/>
                <a:cs typeface="Arial"/>
              </a:rPr>
              <a:t>Kişi kendini daha </a:t>
            </a:r>
            <a:r>
              <a:rPr lang="tr-TR" sz="4200" dirty="0">
                <a:latin typeface="Arial"/>
                <a:cs typeface="Arial"/>
              </a:rPr>
              <a:t>iyi </a:t>
            </a:r>
            <a:r>
              <a:rPr lang="tr-TR" sz="4200" spc="-5" dirty="0">
                <a:latin typeface="Arial"/>
                <a:cs typeface="Arial"/>
              </a:rPr>
              <a:t>tanır ve daha gerçek</a:t>
            </a:r>
            <a:r>
              <a:rPr lang="tr-TR" sz="4200" spc="50" dirty="0">
                <a:latin typeface="Arial"/>
                <a:cs typeface="Arial"/>
              </a:rPr>
              <a:t> </a:t>
            </a:r>
            <a:r>
              <a:rPr lang="tr-TR" sz="4200" spc="-20" dirty="0">
                <a:latin typeface="Arial"/>
                <a:cs typeface="Arial"/>
              </a:rPr>
              <a:t>hisseder.</a:t>
            </a:r>
            <a:endParaRPr lang="tr-TR" sz="4200" dirty="0">
              <a:latin typeface="Arial"/>
              <a:cs typeface="Arial"/>
            </a:endParaRPr>
          </a:p>
          <a:p>
            <a:pPr marL="913765" lvl="1" indent="-457200">
              <a:lnSpc>
                <a:spcPct val="120000"/>
              </a:lnSpc>
              <a:spcBef>
                <a:spcPts val="1805"/>
              </a:spcBef>
              <a:buClr>
                <a:srgbClr val="C00000"/>
              </a:buClr>
              <a:tabLst>
                <a:tab pos="756920" algn="l"/>
              </a:tabLst>
            </a:pPr>
            <a:r>
              <a:rPr lang="tr-TR" sz="4200" spc="-5" dirty="0">
                <a:latin typeface="Arial"/>
                <a:cs typeface="Arial"/>
              </a:rPr>
              <a:t>Davranışlarının başkaları üzerinde </a:t>
            </a:r>
            <a:r>
              <a:rPr lang="tr-TR" sz="4200" dirty="0">
                <a:latin typeface="Arial"/>
                <a:cs typeface="Arial"/>
              </a:rPr>
              <a:t>yarattığı </a:t>
            </a:r>
            <a:r>
              <a:rPr lang="tr-TR" sz="4200" spc="-5" dirty="0">
                <a:latin typeface="Arial"/>
                <a:cs typeface="Arial"/>
              </a:rPr>
              <a:t>etkiyi daha</a:t>
            </a:r>
            <a:r>
              <a:rPr lang="tr-TR" sz="4200" spc="130" dirty="0">
                <a:latin typeface="Arial"/>
                <a:cs typeface="Arial"/>
              </a:rPr>
              <a:t> </a:t>
            </a:r>
            <a:r>
              <a:rPr lang="tr-TR" sz="4200" spc="-10" dirty="0" smtClean="0">
                <a:latin typeface="Arial"/>
                <a:cs typeface="Arial"/>
              </a:rPr>
              <a:t>iyi</a:t>
            </a:r>
            <a:r>
              <a:rPr lang="tr-TR" sz="4200" dirty="0" smtClean="0">
                <a:latin typeface="Arial"/>
                <a:cs typeface="Arial"/>
              </a:rPr>
              <a:t> </a:t>
            </a:r>
            <a:r>
              <a:rPr lang="tr-TR" sz="4200" spc="-5" dirty="0" smtClean="0">
                <a:latin typeface="Arial"/>
                <a:cs typeface="Arial"/>
              </a:rPr>
              <a:t>anladığından</a:t>
            </a:r>
            <a:r>
              <a:rPr lang="tr-TR" sz="4200" spc="-5" dirty="0">
                <a:latin typeface="Arial"/>
                <a:cs typeface="Arial"/>
              </a:rPr>
              <a:t>, diğerleri ile ilişkileri</a:t>
            </a:r>
            <a:r>
              <a:rPr lang="tr-TR" sz="4200" spc="105" dirty="0">
                <a:latin typeface="Arial"/>
                <a:cs typeface="Arial"/>
              </a:rPr>
              <a:t> </a:t>
            </a:r>
            <a:r>
              <a:rPr lang="tr-TR" sz="4200" spc="-25" dirty="0">
                <a:latin typeface="Arial"/>
                <a:cs typeface="Arial"/>
              </a:rPr>
              <a:t>düzelir.</a:t>
            </a:r>
            <a:endParaRPr lang="tr-TR" sz="4200" dirty="0">
              <a:latin typeface="Arial"/>
              <a:cs typeface="Arial"/>
            </a:endParaRPr>
          </a:p>
          <a:p>
            <a:pPr marL="831850" marR="1443355" indent="0" algn="ctr">
              <a:lnSpc>
                <a:spcPts val="3020"/>
              </a:lnSpc>
              <a:spcBef>
                <a:spcPts val="1015"/>
              </a:spcBef>
              <a:buNone/>
            </a:pPr>
            <a:r>
              <a:rPr lang="tr-TR" sz="4200" b="1" i="1" spc="-5" dirty="0">
                <a:latin typeface="Arial"/>
                <a:cs typeface="Arial"/>
              </a:rPr>
              <a:t>Kişiler hiçbir zaman </a:t>
            </a:r>
            <a:r>
              <a:rPr lang="tr-TR" sz="4200" b="1" i="1" spc="-5" dirty="0" err="1">
                <a:latin typeface="Arial"/>
                <a:cs typeface="Arial"/>
              </a:rPr>
              <a:t>id</a:t>
            </a:r>
            <a:r>
              <a:rPr lang="tr-TR" sz="4200" b="1" i="1" spc="-5" dirty="0">
                <a:latin typeface="Arial"/>
                <a:cs typeface="Arial"/>
              </a:rPr>
              <a:t> ve </a:t>
            </a:r>
            <a:r>
              <a:rPr lang="tr-TR" sz="4200" b="1" i="1" spc="-5" dirty="0" err="1">
                <a:latin typeface="Arial"/>
                <a:cs typeface="Arial"/>
              </a:rPr>
              <a:t>süperegolarından</a:t>
            </a:r>
            <a:r>
              <a:rPr lang="tr-TR" sz="4200" b="1" i="1" spc="-5" dirty="0">
                <a:latin typeface="Arial"/>
                <a:cs typeface="Arial"/>
              </a:rPr>
              <a:t>  </a:t>
            </a:r>
            <a:r>
              <a:rPr lang="tr-TR" sz="4200" b="1" i="1" spc="-5" dirty="0" smtClean="0">
                <a:latin typeface="Arial"/>
                <a:cs typeface="Arial"/>
              </a:rPr>
              <a:t>kurtulmayacaklardır;</a:t>
            </a:r>
            <a:r>
              <a:rPr lang="tr-TR" sz="4200" dirty="0" smtClean="0">
                <a:latin typeface="Arial"/>
                <a:cs typeface="Arial"/>
              </a:rPr>
              <a:t> </a:t>
            </a:r>
            <a:r>
              <a:rPr lang="tr-TR" sz="4200" b="1" i="1" spc="-5" dirty="0" smtClean="0">
                <a:latin typeface="Arial"/>
                <a:cs typeface="Arial"/>
              </a:rPr>
              <a:t>yaşam</a:t>
            </a:r>
            <a:r>
              <a:rPr lang="tr-TR" sz="4200" b="1" i="1" spc="-5" dirty="0">
                <a:latin typeface="Arial"/>
                <a:cs typeface="Arial"/>
              </a:rPr>
              <a:t>, </a:t>
            </a:r>
            <a:r>
              <a:rPr lang="tr-TR" sz="4200" b="1" i="1" spc="-10" dirty="0">
                <a:latin typeface="Arial"/>
                <a:cs typeface="Arial"/>
              </a:rPr>
              <a:t>egonun </a:t>
            </a:r>
            <a:r>
              <a:rPr lang="tr-TR" sz="4200" b="1" i="1" spc="-5" dirty="0">
                <a:latin typeface="Arial"/>
                <a:cs typeface="Arial"/>
              </a:rPr>
              <a:t>dış çevreden </a:t>
            </a:r>
            <a:r>
              <a:rPr lang="tr-TR" sz="4200" b="1" i="1" dirty="0">
                <a:latin typeface="Arial"/>
                <a:cs typeface="Arial"/>
              </a:rPr>
              <a:t>gelen </a:t>
            </a:r>
            <a:r>
              <a:rPr lang="tr-TR" sz="4200" b="1" i="1" spc="-5" dirty="0">
                <a:latin typeface="Arial"/>
                <a:cs typeface="Arial"/>
              </a:rPr>
              <a:t>baskıları </a:t>
            </a:r>
            <a:r>
              <a:rPr lang="tr-TR" sz="4200" b="1" i="1" spc="-10" dirty="0">
                <a:latin typeface="Arial"/>
                <a:cs typeface="Arial"/>
              </a:rPr>
              <a:t>yönetme  </a:t>
            </a:r>
            <a:r>
              <a:rPr lang="tr-TR" sz="4200" b="1" i="1" spc="-5" dirty="0">
                <a:latin typeface="Arial"/>
                <a:cs typeface="Arial"/>
              </a:rPr>
              <a:t>çabalarının</a:t>
            </a:r>
            <a:r>
              <a:rPr lang="tr-TR" sz="4200" b="1" i="1" spc="5" dirty="0">
                <a:latin typeface="Arial"/>
                <a:cs typeface="Arial"/>
              </a:rPr>
              <a:t> </a:t>
            </a:r>
            <a:r>
              <a:rPr lang="tr-TR" sz="4200" b="1" i="1" spc="-20" dirty="0">
                <a:latin typeface="Arial"/>
                <a:cs typeface="Arial"/>
              </a:rPr>
              <a:t>öyküsüdür.</a:t>
            </a:r>
            <a:endParaRPr lang="tr-TR" sz="4200" dirty="0">
              <a:latin typeface="Arial"/>
              <a:cs typeface="Arial"/>
            </a:endParaRPr>
          </a:p>
          <a:p>
            <a:endParaRPr lang="en-US" dirty="0"/>
          </a:p>
        </p:txBody>
      </p:sp>
    </p:spTree>
    <p:extLst>
      <p:ext uri="{BB962C8B-B14F-4D97-AF65-F5344CB8AC3E}">
        <p14:creationId xmlns="" xmlns:p14="http://schemas.microsoft.com/office/powerpoint/2010/main" val="3466481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Sürecin Öğeleri</a:t>
            </a:r>
            <a:endParaRPr lang="en-US" sz="4800" cap="none" dirty="0"/>
          </a:p>
        </p:txBody>
      </p:sp>
      <p:sp>
        <p:nvSpPr>
          <p:cNvPr id="3" name="İçerik Yer Tutucusu 2"/>
          <p:cNvSpPr>
            <a:spLocks noGrp="1"/>
          </p:cNvSpPr>
          <p:nvPr>
            <p:ph idx="1"/>
          </p:nvPr>
        </p:nvSpPr>
        <p:spPr/>
        <p:txBody>
          <a:bodyPr/>
          <a:lstStyle/>
          <a:p>
            <a:pPr>
              <a:lnSpc>
                <a:spcPct val="100000"/>
              </a:lnSpc>
              <a:spcBef>
                <a:spcPts val="50"/>
              </a:spcBef>
            </a:pPr>
            <a:endParaRPr lang="tr-TR" sz="3200" dirty="0">
              <a:latin typeface="Times New Roman"/>
              <a:cs typeface="Times New Roman"/>
            </a:endParaRPr>
          </a:p>
          <a:p>
            <a:pPr marL="469900" indent="-457834">
              <a:lnSpc>
                <a:spcPct val="100000"/>
              </a:lnSpc>
              <a:spcBef>
                <a:spcPts val="5"/>
              </a:spcBef>
              <a:buAutoNum type="arabicParenR"/>
              <a:tabLst>
                <a:tab pos="469900" algn="l"/>
                <a:tab pos="470534" algn="l"/>
              </a:tabLst>
            </a:pPr>
            <a:r>
              <a:rPr lang="tr-TR" spc="-5" dirty="0">
                <a:latin typeface="Arial"/>
                <a:cs typeface="Arial"/>
              </a:rPr>
              <a:t>Serbest</a:t>
            </a:r>
            <a:r>
              <a:rPr lang="tr-TR" dirty="0">
                <a:latin typeface="Arial"/>
                <a:cs typeface="Arial"/>
              </a:rPr>
              <a:t> </a:t>
            </a:r>
            <a:r>
              <a:rPr lang="tr-TR" spc="-5" dirty="0">
                <a:latin typeface="Arial"/>
                <a:cs typeface="Arial"/>
              </a:rPr>
              <a:t>Çağrışım</a:t>
            </a:r>
            <a:endParaRPr lang="tr-TR" dirty="0">
              <a:latin typeface="Arial"/>
              <a:cs typeface="Arial"/>
            </a:endParaRPr>
          </a:p>
          <a:p>
            <a:pPr marL="469900" indent="-457834">
              <a:lnSpc>
                <a:spcPct val="100000"/>
              </a:lnSpc>
              <a:spcBef>
                <a:spcPts val="1460"/>
              </a:spcBef>
              <a:buAutoNum type="arabicParenR"/>
              <a:tabLst>
                <a:tab pos="469900" algn="l"/>
                <a:tab pos="470534" algn="l"/>
              </a:tabLst>
            </a:pPr>
            <a:r>
              <a:rPr lang="tr-TR" spc="-5" dirty="0">
                <a:latin typeface="Arial"/>
                <a:cs typeface="Arial"/>
              </a:rPr>
              <a:t>Aktarım</a:t>
            </a:r>
            <a:endParaRPr lang="tr-TR" dirty="0">
              <a:latin typeface="Arial"/>
              <a:cs typeface="Arial"/>
            </a:endParaRPr>
          </a:p>
          <a:p>
            <a:pPr marL="469900" indent="-457834">
              <a:lnSpc>
                <a:spcPct val="100000"/>
              </a:lnSpc>
              <a:spcBef>
                <a:spcPts val="1465"/>
              </a:spcBef>
              <a:buAutoNum type="arabicParenR"/>
              <a:tabLst>
                <a:tab pos="469900" algn="l"/>
                <a:tab pos="470534" algn="l"/>
              </a:tabLst>
            </a:pPr>
            <a:r>
              <a:rPr lang="tr-TR" spc="-5" smtClean="0">
                <a:latin typeface="Arial"/>
                <a:cs typeface="Arial"/>
              </a:rPr>
              <a:t>Karşı Aktarım</a:t>
            </a:r>
            <a:endParaRPr lang="tr-TR" dirty="0">
              <a:latin typeface="Arial"/>
              <a:cs typeface="Arial"/>
            </a:endParaRPr>
          </a:p>
          <a:p>
            <a:pPr marL="469900" indent="-457834">
              <a:lnSpc>
                <a:spcPct val="100000"/>
              </a:lnSpc>
              <a:spcBef>
                <a:spcPts val="1470"/>
              </a:spcBef>
              <a:buAutoNum type="arabicParenR"/>
              <a:tabLst>
                <a:tab pos="469900" algn="l"/>
                <a:tab pos="470534" algn="l"/>
              </a:tabLst>
            </a:pPr>
            <a:r>
              <a:rPr lang="tr-TR" spc="-35" dirty="0">
                <a:latin typeface="Arial"/>
                <a:cs typeface="Arial"/>
              </a:rPr>
              <a:t>Yorumlama</a:t>
            </a:r>
            <a:endParaRPr lang="tr-TR" dirty="0">
              <a:latin typeface="Arial"/>
              <a:cs typeface="Arial"/>
            </a:endParaRPr>
          </a:p>
          <a:p>
            <a:pPr marL="469900" indent="-457834">
              <a:lnSpc>
                <a:spcPct val="100000"/>
              </a:lnSpc>
              <a:spcBef>
                <a:spcPts val="1460"/>
              </a:spcBef>
              <a:buAutoNum type="arabicParenR"/>
              <a:tabLst>
                <a:tab pos="469900" algn="l"/>
                <a:tab pos="470534" algn="l"/>
              </a:tabLst>
            </a:pPr>
            <a:r>
              <a:rPr lang="tr-TR" spc="-5" dirty="0">
                <a:latin typeface="Arial"/>
                <a:cs typeface="Arial"/>
              </a:rPr>
              <a:t>Direncin</a:t>
            </a:r>
            <a:r>
              <a:rPr lang="tr-TR" spc="-120" dirty="0">
                <a:latin typeface="Arial"/>
                <a:cs typeface="Arial"/>
              </a:rPr>
              <a:t> </a:t>
            </a:r>
            <a:r>
              <a:rPr lang="tr-TR" spc="-25" dirty="0">
                <a:latin typeface="Arial"/>
                <a:cs typeface="Arial"/>
              </a:rPr>
              <a:t>Yorumlanması</a:t>
            </a:r>
            <a:endParaRPr lang="tr-TR" dirty="0">
              <a:latin typeface="Arial"/>
              <a:cs typeface="Arial"/>
            </a:endParaRPr>
          </a:p>
          <a:p>
            <a:pPr marL="469900" indent="-457834">
              <a:lnSpc>
                <a:spcPct val="100000"/>
              </a:lnSpc>
              <a:spcBef>
                <a:spcPts val="1470"/>
              </a:spcBef>
              <a:buAutoNum type="arabicParenR"/>
              <a:tabLst>
                <a:tab pos="469900" algn="l"/>
                <a:tab pos="470534" algn="l"/>
              </a:tabLst>
            </a:pPr>
            <a:r>
              <a:rPr lang="tr-TR" spc="-5" dirty="0">
                <a:latin typeface="Arial"/>
                <a:cs typeface="Arial"/>
              </a:rPr>
              <a:t>Rüyaların</a:t>
            </a:r>
            <a:r>
              <a:rPr lang="tr-TR" spc="-90" dirty="0">
                <a:latin typeface="Arial"/>
                <a:cs typeface="Arial"/>
              </a:rPr>
              <a:t> </a:t>
            </a:r>
            <a:r>
              <a:rPr lang="tr-TR" spc="-25" dirty="0">
                <a:latin typeface="Arial"/>
                <a:cs typeface="Arial"/>
              </a:rPr>
              <a:t>Yorumlanması</a:t>
            </a:r>
            <a:endParaRPr lang="tr-TR" dirty="0">
              <a:latin typeface="Arial"/>
              <a:cs typeface="Arial"/>
            </a:endParaRPr>
          </a:p>
          <a:p>
            <a:pPr marL="469900" indent="-457834">
              <a:lnSpc>
                <a:spcPct val="100000"/>
              </a:lnSpc>
              <a:spcBef>
                <a:spcPts val="1465"/>
              </a:spcBef>
              <a:buAutoNum type="arabicParenR"/>
              <a:tabLst>
                <a:tab pos="469900" algn="l"/>
                <a:tab pos="470534" algn="l"/>
              </a:tabLst>
            </a:pPr>
            <a:r>
              <a:rPr lang="tr-TR" spc="-5" dirty="0" err="1">
                <a:latin typeface="Arial"/>
                <a:cs typeface="Arial"/>
              </a:rPr>
              <a:t>İçgörü</a:t>
            </a:r>
            <a:endParaRPr lang="tr-TR" dirty="0">
              <a:latin typeface="Arial"/>
              <a:cs typeface="Arial"/>
            </a:endParaRPr>
          </a:p>
          <a:p>
            <a:endParaRPr lang="en-US" dirty="0"/>
          </a:p>
        </p:txBody>
      </p:sp>
    </p:spTree>
    <p:extLst>
      <p:ext uri="{BB962C8B-B14F-4D97-AF65-F5344CB8AC3E}">
        <p14:creationId xmlns="" xmlns:p14="http://schemas.microsoft.com/office/powerpoint/2010/main" val="1426789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1. Serbest Çağrışım</a:t>
            </a:r>
            <a:endParaRPr lang="en-US" sz="4800" cap="none" dirty="0"/>
          </a:p>
        </p:txBody>
      </p:sp>
      <p:sp>
        <p:nvSpPr>
          <p:cNvPr id="3" name="İçerik Yer Tutucusu 2"/>
          <p:cNvSpPr>
            <a:spLocks noGrp="1"/>
          </p:cNvSpPr>
          <p:nvPr>
            <p:ph idx="1"/>
          </p:nvPr>
        </p:nvSpPr>
        <p:spPr>
          <a:xfrm>
            <a:off x="1069848" y="2121408"/>
            <a:ext cx="10058400" cy="4736592"/>
          </a:xfrm>
        </p:spPr>
        <p:txBody>
          <a:bodyPr>
            <a:normAutofit/>
          </a:bodyPr>
          <a:lstStyle/>
          <a:p>
            <a:pPr marL="355600" marR="11430" indent="-342900">
              <a:lnSpc>
                <a:spcPts val="3030"/>
              </a:lnSpc>
              <a:spcBef>
                <a:spcPts val="470"/>
              </a:spcBef>
              <a:buClr>
                <a:srgbClr val="C00000"/>
              </a:buClr>
              <a:tabLst>
                <a:tab pos="241300" algn="l"/>
              </a:tabLst>
            </a:pPr>
            <a:r>
              <a:rPr lang="tr-TR" spc="-5" dirty="0">
                <a:latin typeface="Arial"/>
                <a:cs typeface="Arial"/>
              </a:rPr>
              <a:t>Bireyin aklına gelen her düşünceyi hiçbir baskı, denetim ve  süzgece uğratmadan ifade</a:t>
            </a:r>
            <a:r>
              <a:rPr lang="tr-TR" spc="25" dirty="0">
                <a:latin typeface="Arial"/>
                <a:cs typeface="Arial"/>
              </a:rPr>
              <a:t> </a:t>
            </a:r>
            <a:r>
              <a:rPr lang="tr-TR" spc="-20" dirty="0">
                <a:latin typeface="Arial"/>
                <a:cs typeface="Arial"/>
              </a:rPr>
              <a:t>etmesidir.</a:t>
            </a:r>
            <a:endParaRPr lang="tr-TR" dirty="0">
              <a:latin typeface="Arial"/>
              <a:cs typeface="Arial"/>
            </a:endParaRPr>
          </a:p>
          <a:p>
            <a:pPr marL="355600" indent="-342900">
              <a:lnSpc>
                <a:spcPct val="100000"/>
              </a:lnSpc>
              <a:spcBef>
                <a:spcPts val="1415"/>
              </a:spcBef>
              <a:buClr>
                <a:srgbClr val="C00000"/>
              </a:buClr>
              <a:tabLst>
                <a:tab pos="241300" algn="l"/>
              </a:tabLst>
            </a:pPr>
            <a:r>
              <a:rPr lang="tr-TR" spc="-5" dirty="0">
                <a:latin typeface="Arial"/>
                <a:cs typeface="Arial"/>
              </a:rPr>
              <a:t>Klasik psikanalizin “temel</a:t>
            </a:r>
            <a:r>
              <a:rPr lang="tr-TR" spc="55" dirty="0">
                <a:latin typeface="Arial"/>
                <a:cs typeface="Arial"/>
              </a:rPr>
              <a:t> </a:t>
            </a:r>
            <a:r>
              <a:rPr lang="tr-TR" spc="-15" dirty="0" err="1">
                <a:latin typeface="Arial"/>
                <a:cs typeface="Arial"/>
              </a:rPr>
              <a:t>kural”ıdır</a:t>
            </a:r>
            <a:r>
              <a:rPr lang="tr-TR" spc="-15" dirty="0">
                <a:latin typeface="Arial"/>
                <a:cs typeface="Arial"/>
              </a:rPr>
              <a:t>.</a:t>
            </a:r>
            <a:endParaRPr lang="tr-TR" dirty="0">
              <a:latin typeface="Arial"/>
              <a:cs typeface="Arial"/>
            </a:endParaRPr>
          </a:p>
          <a:p>
            <a:pPr marL="355600" indent="-342900">
              <a:lnSpc>
                <a:spcPts val="3190"/>
              </a:lnSpc>
              <a:spcBef>
                <a:spcPts val="1465"/>
              </a:spcBef>
              <a:buClr>
                <a:srgbClr val="C00000"/>
              </a:buClr>
              <a:tabLst>
                <a:tab pos="241300" algn="l"/>
              </a:tabLst>
            </a:pPr>
            <a:r>
              <a:rPr lang="tr-TR" i="1" spc="-5" dirty="0">
                <a:solidFill>
                  <a:srgbClr val="C00000"/>
                </a:solidFill>
                <a:latin typeface="Arial"/>
                <a:cs typeface="Arial"/>
              </a:rPr>
              <a:t>“Aklına gelen şeyi söyle” </a:t>
            </a:r>
            <a:r>
              <a:rPr lang="tr-TR" dirty="0">
                <a:latin typeface="Arial"/>
                <a:cs typeface="Arial"/>
              </a:rPr>
              <a:t>cümlesi </a:t>
            </a:r>
            <a:r>
              <a:rPr lang="tr-TR" spc="-5" dirty="0" err="1">
                <a:latin typeface="Arial"/>
                <a:cs typeface="Arial"/>
              </a:rPr>
              <a:t>psikanalitik</a:t>
            </a:r>
            <a:r>
              <a:rPr lang="tr-TR" spc="-5" dirty="0">
                <a:latin typeface="Arial"/>
                <a:cs typeface="Arial"/>
              </a:rPr>
              <a:t> tedavinin</a:t>
            </a:r>
            <a:r>
              <a:rPr lang="tr-TR" spc="165" dirty="0">
                <a:latin typeface="Arial"/>
                <a:cs typeface="Arial"/>
              </a:rPr>
              <a:t> </a:t>
            </a:r>
            <a:r>
              <a:rPr lang="tr-TR" spc="-5" dirty="0" smtClean="0">
                <a:latin typeface="Arial"/>
                <a:cs typeface="Arial"/>
              </a:rPr>
              <a:t>tipik</a:t>
            </a:r>
            <a:r>
              <a:rPr lang="tr-TR" dirty="0" smtClean="0">
                <a:latin typeface="Arial"/>
                <a:cs typeface="Arial"/>
              </a:rPr>
              <a:t> </a:t>
            </a:r>
            <a:r>
              <a:rPr lang="tr-TR" spc="-5" dirty="0" smtClean="0">
                <a:latin typeface="Arial"/>
                <a:cs typeface="Arial"/>
              </a:rPr>
              <a:t>bir </a:t>
            </a:r>
            <a:r>
              <a:rPr lang="tr-TR" spc="-5" dirty="0">
                <a:latin typeface="Arial"/>
                <a:cs typeface="Arial"/>
              </a:rPr>
              <a:t>başlangıç</a:t>
            </a:r>
            <a:r>
              <a:rPr lang="tr-TR" dirty="0">
                <a:latin typeface="Arial"/>
                <a:cs typeface="Arial"/>
              </a:rPr>
              <a:t> </a:t>
            </a:r>
            <a:r>
              <a:rPr lang="tr-TR" spc="-20" dirty="0">
                <a:latin typeface="Arial"/>
                <a:cs typeface="Arial"/>
              </a:rPr>
              <a:t>aşamasıdır</a:t>
            </a:r>
            <a:r>
              <a:rPr lang="tr-TR" spc="-20" dirty="0" smtClean="0">
                <a:latin typeface="Arial"/>
                <a:cs typeface="Arial"/>
              </a:rPr>
              <a:t>.</a:t>
            </a:r>
          </a:p>
          <a:p>
            <a:pPr marL="0" indent="0">
              <a:buNone/>
            </a:pPr>
            <a:endParaRPr lang="tr-TR" spc="-5" dirty="0">
              <a:solidFill>
                <a:srgbClr val="000000"/>
              </a:solidFill>
              <a:latin typeface="Arial"/>
              <a:cs typeface="Arial"/>
            </a:endParaRPr>
          </a:p>
          <a:p>
            <a:pPr marL="338455" marR="324485" algn="ctr">
              <a:lnSpc>
                <a:spcPts val="3030"/>
              </a:lnSpc>
              <a:spcBef>
                <a:spcPts val="470"/>
              </a:spcBef>
            </a:pPr>
            <a:r>
              <a:rPr lang="tr-TR" i="1" spc="-5" dirty="0">
                <a:latin typeface="Arial"/>
                <a:cs typeface="Arial"/>
              </a:rPr>
              <a:t>Hasta, kendisi için kabul edilebilir görünmese de kendisine  önemsi ya</a:t>
            </a:r>
            <a:r>
              <a:rPr lang="tr-TR" i="1" spc="15" dirty="0">
                <a:latin typeface="Arial"/>
                <a:cs typeface="Arial"/>
              </a:rPr>
              <a:t> </a:t>
            </a:r>
            <a:r>
              <a:rPr lang="tr-TR" i="1" spc="-10" dirty="0">
                <a:latin typeface="Arial"/>
                <a:cs typeface="Arial"/>
              </a:rPr>
              <a:t>da</a:t>
            </a:r>
            <a:endParaRPr lang="tr-TR" dirty="0">
              <a:latin typeface="Arial"/>
              <a:cs typeface="Arial"/>
            </a:endParaRPr>
          </a:p>
          <a:p>
            <a:pPr marL="0" indent="0" algn="ctr">
              <a:lnSpc>
                <a:spcPts val="2805"/>
              </a:lnSpc>
              <a:buNone/>
            </a:pPr>
            <a:r>
              <a:rPr lang="tr-TR" i="1" spc="-5" dirty="0">
                <a:latin typeface="Arial"/>
                <a:cs typeface="Arial"/>
              </a:rPr>
              <a:t>anlamsız gelse </a:t>
            </a:r>
            <a:r>
              <a:rPr lang="tr-TR" i="1" dirty="0">
                <a:latin typeface="Arial"/>
                <a:cs typeface="Arial"/>
              </a:rPr>
              <a:t>de </a:t>
            </a:r>
            <a:r>
              <a:rPr lang="tr-TR" i="1" u="heavy" spc="-5" dirty="0">
                <a:uFill>
                  <a:solidFill>
                    <a:srgbClr val="000000"/>
                  </a:solidFill>
                </a:uFill>
                <a:latin typeface="Arial"/>
                <a:cs typeface="Arial"/>
              </a:rPr>
              <a:t>zihnine gelen her şeyi, terapiste</a:t>
            </a:r>
            <a:r>
              <a:rPr lang="tr-TR" i="1" u="heavy" spc="155" dirty="0">
                <a:uFill>
                  <a:solidFill>
                    <a:srgbClr val="000000"/>
                  </a:solidFill>
                </a:uFill>
                <a:latin typeface="Arial"/>
                <a:cs typeface="Arial"/>
              </a:rPr>
              <a:t> </a:t>
            </a:r>
            <a:r>
              <a:rPr lang="tr-TR" i="1" u="heavy" spc="-5" dirty="0">
                <a:uFill>
                  <a:solidFill>
                    <a:srgbClr val="000000"/>
                  </a:solidFill>
                </a:uFill>
                <a:latin typeface="Arial"/>
                <a:cs typeface="Arial"/>
              </a:rPr>
              <a:t>söylemekle</a:t>
            </a:r>
            <a:endParaRPr lang="tr-TR" dirty="0">
              <a:latin typeface="Arial"/>
              <a:cs typeface="Arial"/>
            </a:endParaRPr>
          </a:p>
          <a:p>
            <a:pPr marL="0" indent="0" algn="ctr">
              <a:lnSpc>
                <a:spcPts val="3190"/>
              </a:lnSpc>
              <a:buNone/>
            </a:pPr>
            <a:r>
              <a:rPr lang="tr-TR" i="1" u="heavy" spc="-10" dirty="0">
                <a:uFill>
                  <a:solidFill>
                    <a:srgbClr val="000000"/>
                  </a:solidFill>
                </a:uFill>
                <a:latin typeface="Arial"/>
                <a:cs typeface="Arial"/>
              </a:rPr>
              <a:t>yükümlüdür.</a:t>
            </a:r>
            <a:endParaRPr lang="tr-TR" dirty="0">
              <a:latin typeface="Arial"/>
              <a:cs typeface="Arial"/>
            </a:endParaRPr>
          </a:p>
          <a:p>
            <a:pPr marL="355600" indent="-342900">
              <a:lnSpc>
                <a:spcPts val="3190"/>
              </a:lnSpc>
              <a:spcBef>
                <a:spcPts val="1465"/>
              </a:spcBef>
              <a:buClr>
                <a:srgbClr val="C00000"/>
              </a:buClr>
              <a:tabLst>
                <a:tab pos="241300" algn="l"/>
              </a:tabLst>
            </a:pPr>
            <a:endParaRPr lang="tr-TR" dirty="0">
              <a:latin typeface="Arial"/>
              <a:cs typeface="Arial"/>
            </a:endParaRPr>
          </a:p>
          <a:p>
            <a:endParaRPr lang="en-US" dirty="0"/>
          </a:p>
        </p:txBody>
      </p:sp>
      <p:pic>
        <p:nvPicPr>
          <p:cNvPr id="4" name="Resim 3"/>
          <p:cNvPicPr>
            <a:picLocks noChangeAspect="1"/>
          </p:cNvPicPr>
          <p:nvPr/>
        </p:nvPicPr>
        <p:blipFill rotWithShape="1">
          <a:blip r:embed="rId2">
            <a:extLst>
              <a:ext uri="{28A0092B-C50C-407E-A947-70E740481C1C}">
                <a14:useLocalDpi xmlns="" xmlns:a14="http://schemas.microsoft.com/office/drawing/2010/main" val="0"/>
              </a:ext>
            </a:extLst>
          </a:blip>
          <a:srcRect r="4065" b="28435"/>
          <a:stretch/>
        </p:blipFill>
        <p:spPr>
          <a:xfrm>
            <a:off x="9519558" y="168728"/>
            <a:ext cx="2237014" cy="1925248"/>
          </a:xfrm>
          <a:prstGeom prst="rect">
            <a:avLst/>
          </a:prstGeom>
        </p:spPr>
      </p:pic>
    </p:spTree>
    <p:extLst>
      <p:ext uri="{BB962C8B-B14F-4D97-AF65-F5344CB8AC3E}">
        <p14:creationId xmlns="" xmlns:p14="http://schemas.microsoft.com/office/powerpoint/2010/main" val="28127674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1. Serbest Çağrışım</a:t>
            </a:r>
            <a:endParaRPr lang="en-US" sz="4800" cap="none" dirty="0"/>
          </a:p>
        </p:txBody>
      </p:sp>
      <p:sp>
        <p:nvSpPr>
          <p:cNvPr id="3" name="İçerik Yer Tutucusu 2"/>
          <p:cNvSpPr>
            <a:spLocks noGrp="1"/>
          </p:cNvSpPr>
          <p:nvPr>
            <p:ph idx="1"/>
          </p:nvPr>
        </p:nvSpPr>
        <p:spPr>
          <a:xfrm>
            <a:off x="1069848" y="1731940"/>
            <a:ext cx="10058400" cy="5126060"/>
          </a:xfrm>
        </p:spPr>
        <p:txBody>
          <a:bodyPr>
            <a:normAutofit fontScale="55000" lnSpcReduction="20000"/>
          </a:bodyPr>
          <a:lstStyle/>
          <a:p>
            <a:pPr marL="469265" marR="5080" indent="-457200" algn="just">
              <a:lnSpc>
                <a:spcPct val="120000"/>
              </a:lnSpc>
              <a:spcBef>
                <a:spcPts val="95"/>
              </a:spcBef>
              <a:tabLst>
                <a:tab pos="355600" algn="l"/>
              </a:tabLst>
            </a:pPr>
            <a:endParaRPr lang="tr-TR" sz="3600" spc="-5" dirty="0">
              <a:latin typeface="Arial"/>
              <a:cs typeface="Arial"/>
            </a:endParaRPr>
          </a:p>
          <a:p>
            <a:pPr>
              <a:lnSpc>
                <a:spcPct val="120000"/>
              </a:lnSpc>
            </a:pPr>
            <a:r>
              <a:rPr lang="en-US" sz="3600" dirty="0" err="1">
                <a:latin typeface="Arial" panose="020B0604020202020204" pitchFamily="34" charset="0"/>
                <a:cs typeface="Arial" panose="020B0604020202020204" pitchFamily="34" charset="0"/>
              </a:rPr>
              <a:t>Böylece</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bilinçdışı</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cümleler</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duygular</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ve</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anılar</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zincirleme</a:t>
            </a:r>
            <a:r>
              <a:rPr lang="tr-TR"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olarak</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ortaya</a:t>
            </a:r>
            <a:r>
              <a:rPr lang="en-US" sz="3600" dirty="0">
                <a:latin typeface="Arial" panose="020B0604020202020204" pitchFamily="34" charset="0"/>
                <a:cs typeface="Arial" panose="020B0604020202020204" pitchFamily="34" charset="0"/>
              </a:rPr>
              <a:t> </a:t>
            </a:r>
            <a:r>
              <a:rPr lang="en-US" sz="3600" dirty="0" err="1" smtClean="0">
                <a:latin typeface="Arial" panose="020B0604020202020204" pitchFamily="34" charset="0"/>
                <a:cs typeface="Arial" panose="020B0604020202020204" pitchFamily="34" charset="0"/>
              </a:rPr>
              <a:t>çıkar</a:t>
            </a:r>
            <a:r>
              <a:rPr lang="en-US" sz="3600" dirty="0" smtClean="0">
                <a:latin typeface="Arial" panose="020B0604020202020204" pitchFamily="34" charset="0"/>
                <a:cs typeface="Arial" panose="020B0604020202020204" pitchFamily="34" charset="0"/>
              </a:rPr>
              <a:t>.</a:t>
            </a:r>
            <a:r>
              <a:rPr lang="tr-TR" sz="3600" dirty="0" smtClean="0">
                <a:latin typeface="Arial" panose="020B0604020202020204" pitchFamily="34" charset="0"/>
                <a:cs typeface="Arial" panose="020B0604020202020204" pitchFamily="34" charset="0"/>
              </a:rPr>
              <a:t> </a:t>
            </a:r>
          </a:p>
          <a:p>
            <a:pPr>
              <a:lnSpc>
                <a:spcPct val="120000"/>
              </a:lnSpc>
            </a:pPr>
            <a:r>
              <a:rPr lang="en-US" sz="3600" dirty="0" err="1" smtClean="0">
                <a:latin typeface="Arial" panose="020B0604020202020204" pitchFamily="34" charset="0"/>
                <a:cs typeface="Arial" panose="020B0604020202020204" pitchFamily="34" charset="0"/>
              </a:rPr>
              <a:t>Düzensiz</a:t>
            </a:r>
            <a:r>
              <a:rPr lang="en-US" sz="3600" dirty="0" smtClean="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düşüncelerin</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ifade</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edilmesinin</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aklın</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derinlikleri</a:t>
            </a:r>
            <a:r>
              <a:rPr lang="tr-TR" sz="3600" dirty="0">
                <a:latin typeface="Arial" panose="020B0604020202020204" pitchFamily="34" charset="0"/>
                <a:cs typeface="Arial" panose="020B0604020202020204" pitchFamily="34" charset="0"/>
              </a:rPr>
              <a:t> hakkında bilgi verdiğine inanılır.</a:t>
            </a:r>
            <a:endParaRPr lang="en-US" sz="3600" dirty="0">
              <a:latin typeface="Arial" panose="020B0604020202020204" pitchFamily="34" charset="0"/>
              <a:cs typeface="Arial" panose="020B0604020202020204" pitchFamily="34" charset="0"/>
            </a:endParaRPr>
          </a:p>
          <a:p>
            <a:pPr marL="12065" marR="5080" indent="0" algn="just">
              <a:lnSpc>
                <a:spcPct val="120000"/>
              </a:lnSpc>
              <a:spcBef>
                <a:spcPts val="95"/>
              </a:spcBef>
              <a:buNone/>
              <a:tabLst>
                <a:tab pos="355600" algn="l"/>
              </a:tabLst>
            </a:pPr>
            <a:endParaRPr lang="tr-TR" sz="3600" spc="-5" dirty="0">
              <a:latin typeface="Arial" panose="020B0604020202020204" pitchFamily="34" charset="0"/>
              <a:cs typeface="Arial" panose="020B0604020202020204" pitchFamily="34" charset="0"/>
            </a:endParaRPr>
          </a:p>
          <a:p>
            <a:pPr marL="469265" marR="5080" indent="-457200" algn="just">
              <a:lnSpc>
                <a:spcPct val="120000"/>
              </a:lnSpc>
              <a:spcBef>
                <a:spcPts val="95"/>
              </a:spcBef>
              <a:tabLst>
                <a:tab pos="355600" algn="l"/>
              </a:tabLst>
            </a:pPr>
            <a:r>
              <a:rPr lang="tr-TR" sz="3600" spc="-5" dirty="0" smtClean="0">
                <a:latin typeface="Arial" panose="020B0604020202020204" pitchFamily="34" charset="0"/>
                <a:cs typeface="Arial" panose="020B0604020202020204" pitchFamily="34" charset="0"/>
              </a:rPr>
              <a:t>Hasta </a:t>
            </a:r>
            <a:r>
              <a:rPr lang="tr-TR" sz="3600" spc="-5" dirty="0">
                <a:latin typeface="Arial" panose="020B0604020202020204" pitchFamily="34" charset="0"/>
                <a:cs typeface="Arial" panose="020B0604020202020204" pitchFamily="34" charset="0"/>
              </a:rPr>
              <a:t>serbest çağrışım yaparken, analist hastanın </a:t>
            </a:r>
            <a:r>
              <a:rPr lang="tr-TR" sz="3600" dirty="0">
                <a:latin typeface="Arial" panose="020B0604020202020204" pitchFamily="34" charset="0"/>
                <a:cs typeface="Arial" panose="020B0604020202020204" pitchFamily="34" charset="0"/>
              </a:rPr>
              <a:t>anlattığı  </a:t>
            </a:r>
            <a:r>
              <a:rPr lang="tr-TR" sz="3600" spc="-5" dirty="0">
                <a:latin typeface="Arial" panose="020B0604020202020204" pitchFamily="34" charset="0"/>
                <a:cs typeface="Arial" panose="020B0604020202020204" pitchFamily="34" charset="0"/>
              </a:rPr>
              <a:t>hikayeler arasındaki örüntüleri </a:t>
            </a:r>
            <a:r>
              <a:rPr lang="tr-TR" sz="3600" dirty="0">
                <a:latin typeface="Arial" panose="020B0604020202020204" pitchFamily="34" charset="0"/>
                <a:cs typeface="Arial" panose="020B0604020202020204" pitchFamily="34" charset="0"/>
              </a:rPr>
              <a:t>fark </a:t>
            </a:r>
            <a:r>
              <a:rPr lang="tr-TR" sz="3600" spc="-5" dirty="0">
                <a:latin typeface="Arial" panose="020B0604020202020204" pitchFamily="34" charset="0"/>
                <a:cs typeface="Arial" panose="020B0604020202020204" pitchFamily="34" charset="0"/>
              </a:rPr>
              <a:t>eder ve hastanın  hayatındaki </a:t>
            </a:r>
            <a:r>
              <a:rPr lang="tr-TR" sz="3600" dirty="0">
                <a:latin typeface="Arial" panose="020B0604020202020204" pitchFamily="34" charset="0"/>
                <a:cs typeface="Arial" panose="020B0604020202020204" pitchFamily="34" charset="0"/>
              </a:rPr>
              <a:t>duygusal </a:t>
            </a:r>
            <a:r>
              <a:rPr lang="tr-TR" sz="3600" spc="-5" dirty="0">
                <a:latin typeface="Arial" panose="020B0604020202020204" pitchFamily="34" charset="0"/>
                <a:cs typeface="Arial" panose="020B0604020202020204" pitchFamily="34" charset="0"/>
              </a:rPr>
              <a:t>olarak </a:t>
            </a:r>
            <a:r>
              <a:rPr lang="tr-TR" sz="3600" dirty="0">
                <a:latin typeface="Arial" panose="020B0604020202020204" pitchFamily="34" charset="0"/>
                <a:cs typeface="Arial" panose="020B0604020202020204" pitchFamily="34" charset="0"/>
              </a:rPr>
              <a:t>hassas </a:t>
            </a:r>
            <a:r>
              <a:rPr lang="tr-TR" sz="3600" spc="-5" dirty="0">
                <a:latin typeface="Arial" panose="020B0604020202020204" pitchFamily="34" charset="0"/>
                <a:cs typeface="Arial" panose="020B0604020202020204" pitchFamily="34" charset="0"/>
              </a:rPr>
              <a:t>noktaları</a:t>
            </a:r>
            <a:r>
              <a:rPr lang="tr-TR" sz="3600" spc="60" dirty="0">
                <a:latin typeface="Arial" panose="020B0604020202020204" pitchFamily="34" charset="0"/>
                <a:cs typeface="Arial" panose="020B0604020202020204" pitchFamily="34" charset="0"/>
              </a:rPr>
              <a:t> </a:t>
            </a:r>
            <a:r>
              <a:rPr lang="tr-TR" sz="3600" spc="-20" dirty="0">
                <a:latin typeface="Arial" panose="020B0604020202020204" pitchFamily="34" charset="0"/>
                <a:cs typeface="Arial" panose="020B0604020202020204" pitchFamily="34" charset="0"/>
              </a:rPr>
              <a:t>belirler.</a:t>
            </a:r>
            <a:endParaRPr lang="tr-TR" sz="3600" dirty="0">
              <a:latin typeface="Arial" panose="020B0604020202020204" pitchFamily="34" charset="0"/>
              <a:cs typeface="Arial" panose="020B0604020202020204" pitchFamily="34" charset="0"/>
            </a:endParaRPr>
          </a:p>
          <a:p>
            <a:pPr>
              <a:lnSpc>
                <a:spcPct val="120000"/>
              </a:lnSpc>
            </a:pPr>
            <a:endParaRPr lang="tr-TR" sz="3600" dirty="0">
              <a:latin typeface="Arial" panose="020B0604020202020204" pitchFamily="34" charset="0"/>
              <a:cs typeface="Arial" panose="020B0604020202020204" pitchFamily="34" charset="0"/>
            </a:endParaRPr>
          </a:p>
          <a:p>
            <a:pPr marL="783590" lvl="1" indent="-457200">
              <a:lnSpc>
                <a:spcPct val="120000"/>
              </a:lnSpc>
              <a:spcBef>
                <a:spcPts val="2070"/>
              </a:spcBef>
              <a:buClr>
                <a:srgbClr val="C00000"/>
              </a:buClr>
              <a:tabLst>
                <a:tab pos="556260" algn="l"/>
              </a:tabLst>
            </a:pPr>
            <a:r>
              <a:rPr lang="tr-TR" sz="3600" spc="-5" dirty="0" smtClean="0">
                <a:latin typeface="Arial" panose="020B0604020202020204" pitchFamily="34" charset="0"/>
                <a:cs typeface="Arial" panose="020B0604020202020204" pitchFamily="34" charset="0"/>
              </a:rPr>
              <a:t>Böylece </a:t>
            </a:r>
            <a:r>
              <a:rPr lang="tr-TR" sz="3600" spc="-5" dirty="0">
                <a:latin typeface="Arial" panose="020B0604020202020204" pitchFamily="34" charset="0"/>
                <a:cs typeface="Arial" panose="020B0604020202020204" pitchFamily="34" charset="0"/>
              </a:rPr>
              <a:t>hastanın hayatındaki tekrarlayan</a:t>
            </a:r>
            <a:r>
              <a:rPr lang="tr-TR" sz="3600" spc="45" dirty="0">
                <a:latin typeface="Arial" panose="020B0604020202020204" pitchFamily="34" charset="0"/>
                <a:cs typeface="Arial" panose="020B0604020202020204" pitchFamily="34" charset="0"/>
              </a:rPr>
              <a:t> </a:t>
            </a:r>
            <a:r>
              <a:rPr lang="tr-TR" sz="3600" spc="-5" dirty="0" smtClean="0">
                <a:latin typeface="Arial" panose="020B0604020202020204" pitchFamily="34" charset="0"/>
                <a:cs typeface="Arial" panose="020B0604020202020204" pitchFamily="34" charset="0"/>
              </a:rPr>
              <a:t>örüntüler</a:t>
            </a:r>
            <a:r>
              <a:rPr lang="tr-TR" sz="3600" dirty="0" smtClean="0">
                <a:latin typeface="Arial" panose="020B0604020202020204" pitchFamily="34" charset="0"/>
                <a:cs typeface="Arial" panose="020B0604020202020204" pitchFamily="34" charset="0"/>
              </a:rPr>
              <a:t> </a:t>
            </a:r>
            <a:r>
              <a:rPr lang="tr-TR" sz="3600" spc="-5" dirty="0" smtClean="0">
                <a:latin typeface="Arial" panose="020B0604020202020204" pitchFamily="34" charset="0"/>
                <a:cs typeface="Arial" panose="020B0604020202020204" pitchFamily="34" charset="0"/>
              </a:rPr>
              <a:t>üzerinde </a:t>
            </a:r>
            <a:r>
              <a:rPr lang="tr-TR" sz="3600" spc="-5" dirty="0">
                <a:latin typeface="Arial" panose="020B0604020202020204" pitchFamily="34" charset="0"/>
                <a:cs typeface="Arial" panose="020B0604020202020204" pitchFamily="34" charset="0"/>
              </a:rPr>
              <a:t>çalışılmaya</a:t>
            </a:r>
            <a:r>
              <a:rPr lang="tr-TR" sz="3600" spc="45" dirty="0">
                <a:latin typeface="Arial" panose="020B0604020202020204" pitchFamily="34" charset="0"/>
                <a:cs typeface="Arial" panose="020B0604020202020204" pitchFamily="34" charset="0"/>
              </a:rPr>
              <a:t> </a:t>
            </a:r>
            <a:r>
              <a:rPr lang="tr-TR" sz="3600" spc="-20" dirty="0" smtClean="0">
                <a:latin typeface="Arial" panose="020B0604020202020204" pitchFamily="34" charset="0"/>
                <a:cs typeface="Arial" panose="020B0604020202020204" pitchFamily="34" charset="0"/>
              </a:rPr>
              <a:t>başlanır.</a:t>
            </a:r>
            <a:endParaRPr lang="tr-TR" sz="3600" dirty="0" smtClean="0">
              <a:latin typeface="Arial" panose="020B0604020202020204" pitchFamily="34" charset="0"/>
              <a:cs typeface="Arial" panose="020B0604020202020204" pitchFamily="34" charset="0"/>
            </a:endParaRPr>
          </a:p>
          <a:p>
            <a:pPr marL="783590" lvl="1" indent="-457200">
              <a:lnSpc>
                <a:spcPct val="120000"/>
              </a:lnSpc>
              <a:spcBef>
                <a:spcPts val="2070"/>
              </a:spcBef>
              <a:buClr>
                <a:srgbClr val="C00000"/>
              </a:buClr>
              <a:tabLst>
                <a:tab pos="556260" algn="l"/>
              </a:tabLst>
            </a:pPr>
            <a:r>
              <a:rPr lang="tr-TR" sz="3600" spc="-5" dirty="0" smtClean="0">
                <a:latin typeface="Arial" panose="020B0604020202020204" pitchFamily="34" charset="0"/>
                <a:cs typeface="Arial" panose="020B0604020202020204" pitchFamily="34" charset="0"/>
              </a:rPr>
              <a:t>Eski </a:t>
            </a:r>
            <a:r>
              <a:rPr lang="tr-TR" sz="3600" spc="-5" dirty="0">
                <a:latin typeface="Arial" panose="020B0604020202020204" pitchFamily="34" charset="0"/>
                <a:cs typeface="Arial" panose="020B0604020202020204" pitchFamily="34" charset="0"/>
              </a:rPr>
              <a:t>örüntüler üzerinde yeniden çalışıldığında, hasta farklı  yollarla tepki verme konusunda özgürleşir </a:t>
            </a:r>
            <a:r>
              <a:rPr lang="tr-TR" sz="3600" dirty="0">
                <a:latin typeface="Arial" panose="020B0604020202020204" pitchFamily="34" charset="0"/>
                <a:cs typeface="Arial" panose="020B0604020202020204" pitchFamily="34" charset="0"/>
              </a:rPr>
              <a:t>ve </a:t>
            </a:r>
            <a:r>
              <a:rPr lang="tr-TR" sz="3600" spc="-5" dirty="0">
                <a:latin typeface="Arial" panose="020B0604020202020204" pitchFamily="34" charset="0"/>
                <a:cs typeface="Arial" panose="020B0604020202020204" pitchFamily="34" charset="0"/>
              </a:rPr>
              <a:t>değişim  </a:t>
            </a:r>
            <a:r>
              <a:rPr lang="tr-TR" sz="3600" spc="-15" dirty="0">
                <a:latin typeface="Arial" panose="020B0604020202020204" pitchFamily="34" charset="0"/>
                <a:cs typeface="Arial" panose="020B0604020202020204" pitchFamily="34" charset="0"/>
              </a:rPr>
              <a:t>gerçekleşir.</a:t>
            </a:r>
            <a:endParaRPr lang="tr-TR" sz="3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 xmlns:p14="http://schemas.microsoft.com/office/powerpoint/2010/main" val="20423126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Analitik Divan</a:t>
            </a:r>
            <a:endParaRPr lang="en-US" sz="4800" cap="none" dirty="0"/>
          </a:p>
        </p:txBody>
      </p:sp>
      <p:sp>
        <p:nvSpPr>
          <p:cNvPr id="3" name="İçerik Yer Tutucusu 2"/>
          <p:cNvSpPr>
            <a:spLocks noGrp="1"/>
          </p:cNvSpPr>
          <p:nvPr>
            <p:ph idx="1"/>
          </p:nvPr>
        </p:nvSpPr>
        <p:spPr/>
        <p:txBody>
          <a:bodyPr/>
          <a:lstStyle/>
          <a:p>
            <a:pPr marL="241300" indent="-228600">
              <a:lnSpc>
                <a:spcPct val="100000"/>
              </a:lnSpc>
              <a:spcBef>
                <a:spcPts val="1565"/>
              </a:spcBef>
              <a:buClr>
                <a:srgbClr val="C00000"/>
              </a:buClr>
              <a:buFont typeface="Arial"/>
              <a:buChar char="•"/>
              <a:tabLst>
                <a:tab pos="241300" algn="l"/>
                <a:tab pos="1722755" algn="l"/>
              </a:tabLst>
            </a:pPr>
            <a:r>
              <a:rPr lang="tr-TR" b="1" spc="-5" dirty="0" smtClean="0">
                <a:latin typeface="Arial"/>
                <a:cs typeface="Arial"/>
              </a:rPr>
              <a:t>Analitik</a:t>
            </a:r>
            <a:r>
              <a:rPr lang="tr-TR" spc="-5" dirty="0" smtClean="0">
                <a:latin typeface="Times New Roman"/>
                <a:cs typeface="Times New Roman"/>
              </a:rPr>
              <a:t> </a:t>
            </a:r>
            <a:r>
              <a:rPr lang="tr-TR" b="1" dirty="0" smtClean="0">
                <a:latin typeface="Arial"/>
                <a:cs typeface="Arial"/>
              </a:rPr>
              <a:t>divan</a:t>
            </a:r>
            <a:r>
              <a:rPr lang="tr-TR" dirty="0">
                <a:latin typeface="Arial"/>
                <a:cs typeface="Arial"/>
              </a:rPr>
              <a:t>, klasik </a:t>
            </a:r>
            <a:r>
              <a:rPr lang="tr-TR" spc="-5" dirty="0">
                <a:latin typeface="Arial"/>
                <a:cs typeface="Arial"/>
              </a:rPr>
              <a:t>psikanalizin </a:t>
            </a:r>
            <a:r>
              <a:rPr lang="tr-TR" dirty="0">
                <a:latin typeface="Arial"/>
                <a:cs typeface="Arial"/>
              </a:rPr>
              <a:t>en göze </a:t>
            </a:r>
            <a:r>
              <a:rPr lang="tr-TR" spc="-5" dirty="0">
                <a:latin typeface="Arial"/>
                <a:cs typeface="Arial"/>
              </a:rPr>
              <a:t>çarpan</a:t>
            </a:r>
            <a:r>
              <a:rPr lang="tr-TR" spc="25" dirty="0">
                <a:latin typeface="Arial"/>
                <a:cs typeface="Arial"/>
              </a:rPr>
              <a:t> </a:t>
            </a:r>
            <a:r>
              <a:rPr lang="tr-TR" spc="-15" dirty="0">
                <a:latin typeface="Arial"/>
                <a:cs typeface="Arial"/>
              </a:rPr>
              <a:t>özelliğidir.</a:t>
            </a:r>
            <a:endParaRPr lang="tr-TR" dirty="0">
              <a:latin typeface="Arial"/>
              <a:cs typeface="Arial"/>
            </a:endParaRPr>
          </a:p>
          <a:p>
            <a:pPr marL="241300" marR="5080" indent="-228600">
              <a:lnSpc>
                <a:spcPts val="3020"/>
              </a:lnSpc>
              <a:spcBef>
                <a:spcPts val="1850"/>
              </a:spcBef>
              <a:buClr>
                <a:srgbClr val="C00000"/>
              </a:buClr>
              <a:buChar char="•"/>
              <a:tabLst>
                <a:tab pos="241300" algn="l"/>
              </a:tabLst>
            </a:pPr>
            <a:r>
              <a:rPr lang="tr-TR" spc="-5" dirty="0">
                <a:latin typeface="Arial"/>
                <a:cs typeface="Arial"/>
              </a:rPr>
              <a:t>Hasta divana </a:t>
            </a:r>
            <a:r>
              <a:rPr lang="tr-TR" spc="-25" dirty="0">
                <a:latin typeface="Arial"/>
                <a:cs typeface="Arial"/>
              </a:rPr>
              <a:t>uzanır, </a:t>
            </a:r>
            <a:r>
              <a:rPr lang="tr-TR" spc="-5" dirty="0">
                <a:latin typeface="Arial"/>
                <a:cs typeface="Arial"/>
              </a:rPr>
              <a:t>analist </a:t>
            </a:r>
            <a:r>
              <a:rPr lang="tr-TR" dirty="0">
                <a:latin typeface="Arial"/>
                <a:cs typeface="Arial"/>
              </a:rPr>
              <a:t>hastanın </a:t>
            </a:r>
            <a:r>
              <a:rPr lang="tr-TR" spc="-5" dirty="0">
                <a:latin typeface="Arial"/>
                <a:cs typeface="Arial"/>
              </a:rPr>
              <a:t>kendisini göremeyeceği  şekilde arkasında</a:t>
            </a:r>
            <a:r>
              <a:rPr lang="tr-TR" spc="20" dirty="0">
                <a:latin typeface="Arial"/>
                <a:cs typeface="Arial"/>
              </a:rPr>
              <a:t> </a:t>
            </a:r>
            <a:r>
              <a:rPr lang="tr-TR" spc="-25" dirty="0">
                <a:latin typeface="Arial"/>
                <a:cs typeface="Arial"/>
              </a:rPr>
              <a:t>oturur.</a:t>
            </a:r>
            <a:endParaRPr lang="tr-TR" dirty="0">
              <a:latin typeface="Arial"/>
              <a:cs typeface="Arial"/>
            </a:endParaRPr>
          </a:p>
          <a:p>
            <a:pPr marL="241300" marR="608330" indent="-228600">
              <a:lnSpc>
                <a:spcPts val="3020"/>
              </a:lnSpc>
              <a:spcBef>
                <a:spcPts val="1810"/>
              </a:spcBef>
              <a:buClr>
                <a:srgbClr val="C00000"/>
              </a:buClr>
              <a:buChar char="•"/>
              <a:tabLst>
                <a:tab pos="241300" algn="l"/>
              </a:tabLst>
            </a:pPr>
            <a:r>
              <a:rPr lang="tr-TR" spc="-5" dirty="0">
                <a:latin typeface="Arial"/>
                <a:cs typeface="Arial"/>
              </a:rPr>
              <a:t>Nötr atmosferin devamlılığı için </a:t>
            </a:r>
            <a:r>
              <a:rPr lang="tr-TR" dirty="0">
                <a:latin typeface="Arial"/>
                <a:cs typeface="Arial"/>
              </a:rPr>
              <a:t>bu </a:t>
            </a:r>
            <a:r>
              <a:rPr lang="tr-TR" spc="-5" dirty="0">
                <a:latin typeface="Arial"/>
                <a:cs typeface="Arial"/>
              </a:rPr>
              <a:t>şekilde </a:t>
            </a:r>
            <a:r>
              <a:rPr lang="tr-TR" spc="-20" dirty="0">
                <a:latin typeface="Arial"/>
                <a:cs typeface="Arial"/>
              </a:rPr>
              <a:t>çalışılır, </a:t>
            </a:r>
            <a:r>
              <a:rPr lang="tr-TR" spc="-5" dirty="0">
                <a:latin typeface="Arial"/>
                <a:cs typeface="Arial"/>
              </a:rPr>
              <a:t>çünkü  terapistin yüz ifadeleri serbest </a:t>
            </a:r>
            <a:r>
              <a:rPr lang="tr-TR" dirty="0">
                <a:latin typeface="Arial"/>
                <a:cs typeface="Arial"/>
              </a:rPr>
              <a:t>çağrışım üzerinde </a:t>
            </a:r>
            <a:r>
              <a:rPr lang="tr-TR" spc="-5" dirty="0">
                <a:latin typeface="Arial"/>
                <a:cs typeface="Arial"/>
              </a:rPr>
              <a:t>olumsuz  etkiler </a:t>
            </a:r>
            <a:r>
              <a:rPr lang="tr-TR" spc="-15" dirty="0">
                <a:latin typeface="Arial"/>
                <a:cs typeface="Arial"/>
              </a:rPr>
              <a:t>yaratabilir.</a:t>
            </a:r>
            <a:endParaRPr lang="tr-TR" dirty="0">
              <a:latin typeface="Arial"/>
              <a:cs typeface="Arial"/>
            </a:endParaRPr>
          </a:p>
          <a:p>
            <a:pPr>
              <a:buClr>
                <a:srgbClr val="C00000"/>
              </a:buClr>
            </a:pPr>
            <a:endParaRPr lang="en-US" dirty="0"/>
          </a:p>
        </p:txBody>
      </p:sp>
      <p:pic>
        <p:nvPicPr>
          <p:cNvPr id="4" name="Resim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093775" y="146957"/>
            <a:ext cx="4098225" cy="1828800"/>
          </a:xfrm>
          <a:prstGeom prst="rect">
            <a:avLst/>
          </a:prstGeom>
        </p:spPr>
      </p:pic>
    </p:spTree>
    <p:extLst>
      <p:ext uri="{BB962C8B-B14F-4D97-AF65-F5344CB8AC3E}">
        <p14:creationId xmlns="" xmlns:p14="http://schemas.microsoft.com/office/powerpoint/2010/main" val="8662578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2. Aktarım</a:t>
            </a:r>
            <a:endParaRPr lang="en-US" sz="4800" cap="none" dirty="0"/>
          </a:p>
        </p:txBody>
      </p:sp>
      <p:sp>
        <p:nvSpPr>
          <p:cNvPr id="3" name="İçerik Yer Tutucusu 2"/>
          <p:cNvSpPr>
            <a:spLocks noGrp="1"/>
          </p:cNvSpPr>
          <p:nvPr>
            <p:ph idx="1"/>
          </p:nvPr>
        </p:nvSpPr>
        <p:spPr/>
        <p:txBody>
          <a:bodyPr>
            <a:normAutofit lnSpcReduction="10000"/>
          </a:bodyPr>
          <a:lstStyle/>
          <a:p>
            <a:pPr marL="12700" marR="5080">
              <a:lnSpc>
                <a:spcPts val="3020"/>
              </a:lnSpc>
            </a:pPr>
            <a:r>
              <a:rPr lang="tr-TR" spc="-5" dirty="0" smtClean="0">
                <a:latin typeface="Arial"/>
                <a:cs typeface="Arial"/>
              </a:rPr>
              <a:t>Bireyin </a:t>
            </a:r>
            <a:r>
              <a:rPr lang="tr-TR" dirty="0">
                <a:latin typeface="Arial"/>
                <a:cs typeface="Arial"/>
              </a:rPr>
              <a:t>çocukluk </a:t>
            </a:r>
            <a:r>
              <a:rPr lang="tr-TR" spc="-5" dirty="0">
                <a:latin typeface="Arial"/>
                <a:cs typeface="Arial"/>
              </a:rPr>
              <a:t>çağında kendisi için önemli kişilerle </a:t>
            </a:r>
            <a:r>
              <a:rPr lang="tr-TR" dirty="0">
                <a:latin typeface="Arial"/>
                <a:cs typeface="Arial"/>
              </a:rPr>
              <a:t>yaşamış  </a:t>
            </a:r>
            <a:r>
              <a:rPr lang="tr-TR" spc="-5" dirty="0">
                <a:latin typeface="Arial"/>
                <a:cs typeface="Arial"/>
              </a:rPr>
              <a:t>olduğu duygu </a:t>
            </a:r>
            <a:r>
              <a:rPr lang="tr-TR" dirty="0">
                <a:latin typeface="Arial"/>
                <a:cs typeface="Arial"/>
              </a:rPr>
              <a:t>ve</a:t>
            </a:r>
            <a:r>
              <a:rPr lang="tr-TR" spc="30" dirty="0">
                <a:latin typeface="Arial"/>
                <a:cs typeface="Arial"/>
              </a:rPr>
              <a:t> </a:t>
            </a:r>
            <a:r>
              <a:rPr lang="tr-TR" spc="-5" dirty="0" smtClean="0">
                <a:latin typeface="Arial"/>
                <a:cs typeface="Arial"/>
              </a:rPr>
              <a:t>tutumları,</a:t>
            </a:r>
            <a:r>
              <a:rPr lang="tr-TR" dirty="0" smtClean="0">
                <a:latin typeface="Arial"/>
                <a:cs typeface="Arial"/>
              </a:rPr>
              <a:t> </a:t>
            </a:r>
            <a:r>
              <a:rPr lang="tr-TR" spc="-5" dirty="0" smtClean="0">
                <a:latin typeface="Arial"/>
                <a:cs typeface="Arial"/>
              </a:rPr>
              <a:t>şimdi </a:t>
            </a:r>
            <a:r>
              <a:rPr lang="tr-TR" spc="-5" dirty="0">
                <a:latin typeface="Arial"/>
                <a:cs typeface="Arial"/>
              </a:rPr>
              <a:t>ilişki kurduğu kişi ya </a:t>
            </a:r>
            <a:r>
              <a:rPr lang="tr-TR" dirty="0">
                <a:latin typeface="Arial"/>
                <a:cs typeface="Arial"/>
              </a:rPr>
              <a:t>da </a:t>
            </a:r>
            <a:r>
              <a:rPr lang="tr-TR" spc="-5" dirty="0">
                <a:latin typeface="Arial"/>
                <a:cs typeface="Arial"/>
              </a:rPr>
              <a:t>kişilerle yeniden yaşaması</a:t>
            </a:r>
            <a:r>
              <a:rPr lang="tr-TR" spc="160" dirty="0">
                <a:latin typeface="Arial"/>
                <a:cs typeface="Arial"/>
              </a:rPr>
              <a:t> </a:t>
            </a:r>
            <a:r>
              <a:rPr lang="tr-TR" spc="-5" dirty="0" smtClean="0">
                <a:latin typeface="Arial"/>
                <a:cs typeface="Arial"/>
              </a:rPr>
              <a:t>ve</a:t>
            </a:r>
            <a:r>
              <a:rPr lang="tr-TR" dirty="0" smtClean="0">
                <a:latin typeface="Arial"/>
                <a:cs typeface="Arial"/>
              </a:rPr>
              <a:t> </a:t>
            </a:r>
            <a:r>
              <a:rPr lang="tr-TR" spc="-5" dirty="0" smtClean="0">
                <a:latin typeface="Arial"/>
                <a:cs typeface="Arial"/>
              </a:rPr>
              <a:t>kendi </a:t>
            </a:r>
            <a:r>
              <a:rPr lang="tr-TR" spc="-5" dirty="0">
                <a:latin typeface="Arial"/>
                <a:cs typeface="Arial"/>
              </a:rPr>
              <a:t>çocukluğundaki algı ve duygulara göre </a:t>
            </a:r>
            <a:r>
              <a:rPr lang="tr-TR" dirty="0">
                <a:latin typeface="Arial"/>
                <a:cs typeface="Arial"/>
              </a:rPr>
              <a:t>bu </a:t>
            </a:r>
            <a:r>
              <a:rPr lang="tr-TR" spc="-5" dirty="0">
                <a:latin typeface="Arial"/>
                <a:cs typeface="Arial"/>
              </a:rPr>
              <a:t>kişileri  değerlendirerek </a:t>
            </a:r>
            <a:r>
              <a:rPr lang="tr-TR" dirty="0">
                <a:latin typeface="Arial"/>
                <a:cs typeface="Arial"/>
              </a:rPr>
              <a:t>tepki</a:t>
            </a:r>
            <a:r>
              <a:rPr lang="tr-TR" spc="45" dirty="0">
                <a:latin typeface="Arial"/>
                <a:cs typeface="Arial"/>
              </a:rPr>
              <a:t> </a:t>
            </a:r>
            <a:r>
              <a:rPr lang="tr-TR" spc="-15" dirty="0">
                <a:latin typeface="Arial"/>
                <a:cs typeface="Arial"/>
              </a:rPr>
              <a:t>göstermesidir</a:t>
            </a:r>
            <a:r>
              <a:rPr lang="tr-TR" spc="-15" dirty="0" smtClean="0">
                <a:latin typeface="Arial"/>
                <a:cs typeface="Arial"/>
              </a:rPr>
              <a:t>.</a:t>
            </a:r>
          </a:p>
          <a:p>
            <a:pPr marL="855980" marR="1112520" indent="0">
              <a:lnSpc>
                <a:spcPct val="100000"/>
              </a:lnSpc>
              <a:spcBef>
                <a:spcPts val="95"/>
              </a:spcBef>
              <a:buNone/>
            </a:pPr>
            <a:endParaRPr lang="tr-TR" b="1" spc="-5" dirty="0" smtClean="0">
              <a:latin typeface="Arial"/>
              <a:cs typeface="Arial"/>
            </a:endParaRPr>
          </a:p>
          <a:p>
            <a:pPr marL="1198880" marR="1112520" indent="-342900">
              <a:lnSpc>
                <a:spcPct val="100000"/>
              </a:lnSpc>
              <a:spcBef>
                <a:spcPts val="95"/>
              </a:spcBef>
            </a:pPr>
            <a:r>
              <a:rPr lang="tr-TR" b="1" spc="-5" dirty="0" smtClean="0">
                <a:latin typeface="Arial"/>
                <a:cs typeface="Arial"/>
              </a:rPr>
              <a:t>Aktarım </a:t>
            </a:r>
            <a:r>
              <a:rPr lang="tr-TR" b="1" spc="-5" dirty="0">
                <a:latin typeface="Arial"/>
                <a:cs typeface="Arial"/>
              </a:rPr>
              <a:t>sadece psikanaliz tedavisine özgü  değildir!</a:t>
            </a:r>
            <a:endParaRPr lang="tr-TR" dirty="0">
              <a:latin typeface="Arial"/>
              <a:cs typeface="Arial"/>
            </a:endParaRPr>
          </a:p>
          <a:p>
            <a:pPr>
              <a:lnSpc>
                <a:spcPct val="100000"/>
              </a:lnSpc>
              <a:spcBef>
                <a:spcPts val="35"/>
              </a:spcBef>
            </a:pPr>
            <a:endParaRPr lang="tr-TR" sz="2400" dirty="0">
              <a:latin typeface="Times New Roman"/>
              <a:cs typeface="Times New Roman"/>
            </a:endParaRPr>
          </a:p>
          <a:p>
            <a:pPr marL="241300" marR="183515" indent="-228600">
              <a:buClr>
                <a:srgbClr val="C00000"/>
              </a:buClr>
              <a:buChar char="•"/>
              <a:tabLst>
                <a:tab pos="241300" algn="l"/>
              </a:tabLst>
            </a:pPr>
            <a:r>
              <a:rPr lang="tr-TR" dirty="0">
                <a:latin typeface="Arial"/>
                <a:cs typeface="Arial"/>
              </a:rPr>
              <a:t>Günlük </a:t>
            </a:r>
            <a:r>
              <a:rPr lang="tr-TR" spc="-5" dirty="0">
                <a:latin typeface="Arial"/>
                <a:cs typeface="Arial"/>
              </a:rPr>
              <a:t>hayatta kurduğumuz </a:t>
            </a:r>
            <a:r>
              <a:rPr lang="tr-TR" spc="-20" dirty="0">
                <a:latin typeface="Arial"/>
                <a:cs typeface="Arial"/>
              </a:rPr>
              <a:t>ilişkiler, </a:t>
            </a:r>
            <a:r>
              <a:rPr lang="tr-TR" spc="-5" dirty="0">
                <a:latin typeface="Arial"/>
                <a:cs typeface="Arial"/>
              </a:rPr>
              <a:t>içselleştirilmiş  çocukluk iç nesnelerimizin birbirleriyle ilişkisini ve </a:t>
            </a:r>
            <a:r>
              <a:rPr lang="tr-TR" spc="-10" dirty="0">
                <a:latin typeface="Arial"/>
                <a:cs typeface="Arial"/>
              </a:rPr>
              <a:t>bu  </a:t>
            </a:r>
            <a:r>
              <a:rPr lang="tr-TR" spc="-5" dirty="0">
                <a:latin typeface="Arial"/>
                <a:cs typeface="Arial"/>
              </a:rPr>
              <a:t>karmaşık ilişkilerin dışarıdaki nesnelere biçim vermesini  </a:t>
            </a:r>
            <a:r>
              <a:rPr lang="tr-TR" spc="-20" dirty="0">
                <a:latin typeface="Arial"/>
                <a:cs typeface="Arial"/>
              </a:rPr>
              <a:t>yansıtır.</a:t>
            </a:r>
            <a:endParaRPr lang="tr-TR" dirty="0">
              <a:latin typeface="Arial"/>
              <a:cs typeface="Arial"/>
            </a:endParaRPr>
          </a:p>
          <a:p>
            <a:pPr>
              <a:lnSpc>
                <a:spcPct val="100000"/>
              </a:lnSpc>
              <a:spcBef>
                <a:spcPts val="10"/>
              </a:spcBef>
              <a:buClr>
                <a:srgbClr val="C00000"/>
              </a:buClr>
              <a:buFont typeface="Arial"/>
              <a:buChar char="•"/>
            </a:pPr>
            <a:endParaRPr lang="tr-TR" dirty="0">
              <a:latin typeface="Times New Roman"/>
              <a:cs typeface="Times New Roman"/>
            </a:endParaRPr>
          </a:p>
          <a:p>
            <a:pPr marL="241300" marR="5080" indent="-228600">
              <a:spcBef>
                <a:spcPts val="5"/>
              </a:spcBef>
              <a:buClr>
                <a:srgbClr val="C00000"/>
              </a:buClr>
              <a:buChar char="•"/>
              <a:tabLst>
                <a:tab pos="241300" algn="l"/>
              </a:tabLst>
            </a:pPr>
            <a:r>
              <a:rPr lang="tr-TR" spc="-10" dirty="0">
                <a:latin typeface="Arial"/>
                <a:cs typeface="Arial"/>
              </a:rPr>
              <a:t>Her </a:t>
            </a:r>
            <a:r>
              <a:rPr lang="tr-TR" spc="-5" dirty="0">
                <a:latin typeface="Arial"/>
                <a:cs typeface="Arial"/>
              </a:rPr>
              <a:t>ilişki (eğitim ilişkisi, mesleki ilişki, otorite ilişkisi veya  </a:t>
            </a:r>
            <a:r>
              <a:rPr lang="tr-TR" dirty="0">
                <a:latin typeface="Arial"/>
                <a:cs typeface="Arial"/>
              </a:rPr>
              <a:t>sevgi </a:t>
            </a:r>
            <a:r>
              <a:rPr lang="tr-TR" spc="-5" dirty="0">
                <a:latin typeface="Arial"/>
                <a:cs typeface="Arial"/>
              </a:rPr>
              <a:t>temelinde bir ilişki vb.) bilinçdışı düzeyde bir miktar  </a:t>
            </a:r>
            <a:r>
              <a:rPr lang="tr-TR" dirty="0">
                <a:latin typeface="Arial"/>
                <a:cs typeface="Arial"/>
              </a:rPr>
              <a:t>aktarım</a:t>
            </a:r>
            <a:r>
              <a:rPr lang="tr-TR" spc="-5" dirty="0">
                <a:latin typeface="Arial"/>
                <a:cs typeface="Arial"/>
              </a:rPr>
              <a:t> </a:t>
            </a:r>
            <a:r>
              <a:rPr lang="tr-TR" spc="-15" dirty="0">
                <a:latin typeface="Arial"/>
                <a:cs typeface="Arial"/>
              </a:rPr>
              <a:t>barındırır.</a:t>
            </a:r>
            <a:endParaRPr lang="tr-TR" dirty="0">
              <a:latin typeface="Arial"/>
              <a:cs typeface="Arial"/>
            </a:endParaRPr>
          </a:p>
          <a:p>
            <a:pPr marL="12700" marR="5080">
              <a:lnSpc>
                <a:spcPts val="3020"/>
              </a:lnSpc>
            </a:pPr>
            <a:endParaRPr lang="tr-TR" dirty="0">
              <a:latin typeface="Arial"/>
              <a:cs typeface="Arial"/>
            </a:endParaRPr>
          </a:p>
          <a:p>
            <a:endParaRPr lang="en-US" dirty="0"/>
          </a:p>
        </p:txBody>
      </p:sp>
      <p:pic>
        <p:nvPicPr>
          <p:cNvPr id="4" name="Resim 3"/>
          <p:cNvPicPr>
            <a:picLocks noChangeAspect="1"/>
          </p:cNvPicPr>
          <p:nvPr/>
        </p:nvPicPr>
        <p:blipFill>
          <a:blip r:embed="rId2"/>
          <a:stretch>
            <a:fillRect/>
          </a:stretch>
        </p:blipFill>
        <p:spPr>
          <a:xfrm>
            <a:off x="8042291" y="376107"/>
            <a:ext cx="6171914" cy="2395936"/>
          </a:xfrm>
          <a:prstGeom prst="rect">
            <a:avLst/>
          </a:prstGeom>
        </p:spPr>
      </p:pic>
    </p:spTree>
    <p:extLst>
      <p:ext uri="{BB962C8B-B14F-4D97-AF65-F5344CB8AC3E}">
        <p14:creationId xmlns="" xmlns:p14="http://schemas.microsoft.com/office/powerpoint/2010/main" val="20364034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marL="338455">
              <a:lnSpc>
                <a:spcPct val="100000"/>
              </a:lnSpc>
              <a:spcBef>
                <a:spcPts val="1470"/>
              </a:spcBef>
            </a:pPr>
            <a:r>
              <a:rPr lang="tr-TR" sz="3600" b="1" cap="none" spc="-5" dirty="0" smtClean="0">
                <a:latin typeface="Arial"/>
                <a:cs typeface="Arial"/>
              </a:rPr>
              <a:t>Psikanaliz ilişkisi</a:t>
            </a:r>
            <a:r>
              <a:rPr lang="tr-TR" sz="3600" b="1" cap="none" spc="-10" dirty="0" smtClean="0">
                <a:latin typeface="Arial"/>
                <a:cs typeface="Arial"/>
              </a:rPr>
              <a:t> </a:t>
            </a:r>
            <a:r>
              <a:rPr lang="tr-TR" sz="3600" b="1" cap="none" spc="-5" dirty="0" smtClean="0">
                <a:latin typeface="Arial"/>
                <a:cs typeface="Arial"/>
              </a:rPr>
              <a:t>içinde,</a:t>
            </a:r>
            <a:endParaRPr lang="tr-TR" sz="3600" cap="none" dirty="0">
              <a:latin typeface="Arial"/>
              <a:cs typeface="Arial"/>
            </a:endParaRPr>
          </a:p>
        </p:txBody>
      </p:sp>
      <p:sp>
        <p:nvSpPr>
          <p:cNvPr id="3" name="İçerik Yer Tutucusu 2"/>
          <p:cNvSpPr>
            <a:spLocks noGrp="1"/>
          </p:cNvSpPr>
          <p:nvPr>
            <p:ph idx="1"/>
          </p:nvPr>
        </p:nvSpPr>
        <p:spPr/>
        <p:txBody>
          <a:bodyPr/>
          <a:lstStyle/>
          <a:p>
            <a:pPr marL="355600" marR="5080" indent="-342900">
              <a:lnSpc>
                <a:spcPts val="3020"/>
              </a:lnSpc>
              <a:spcBef>
                <a:spcPts val="1755"/>
              </a:spcBef>
              <a:buClr>
                <a:srgbClr val="C00000"/>
              </a:buClr>
              <a:tabLst>
                <a:tab pos="241300" algn="l"/>
              </a:tabLst>
            </a:pPr>
            <a:r>
              <a:rPr lang="tr-TR" spc="-5" dirty="0" smtClean="0">
                <a:latin typeface="Arial"/>
                <a:cs typeface="Arial"/>
              </a:rPr>
              <a:t>Bir </a:t>
            </a:r>
            <a:r>
              <a:rPr lang="tr-TR" dirty="0">
                <a:latin typeface="Arial"/>
                <a:cs typeface="Arial"/>
              </a:rPr>
              <a:t>hastanın </a:t>
            </a:r>
            <a:r>
              <a:rPr lang="tr-TR" spc="-5" dirty="0">
                <a:latin typeface="Arial"/>
                <a:cs typeface="Arial"/>
              </a:rPr>
              <a:t>terapistine bağlanması ve ondan sevgi  beklemesinin çoğu zaman bilinçli bir yanı </a:t>
            </a:r>
            <a:r>
              <a:rPr lang="tr-TR" spc="-25" dirty="0">
                <a:latin typeface="Arial"/>
                <a:cs typeface="Arial"/>
              </a:rPr>
              <a:t>vardır, </a:t>
            </a:r>
            <a:r>
              <a:rPr lang="tr-TR" b="1" i="1" spc="-5" dirty="0">
                <a:latin typeface="Arial"/>
                <a:cs typeface="Arial"/>
              </a:rPr>
              <a:t>bilinçdışı olan  bunların hastanın geçmişiyle olan</a:t>
            </a:r>
            <a:r>
              <a:rPr lang="tr-TR" b="1" i="1" spc="65" dirty="0">
                <a:latin typeface="Arial"/>
                <a:cs typeface="Arial"/>
              </a:rPr>
              <a:t> </a:t>
            </a:r>
            <a:r>
              <a:rPr lang="tr-TR" b="1" i="1" dirty="0">
                <a:latin typeface="Arial"/>
                <a:cs typeface="Arial"/>
              </a:rPr>
              <a:t>ilişkisidir</a:t>
            </a:r>
            <a:r>
              <a:rPr lang="tr-TR" dirty="0">
                <a:latin typeface="Arial"/>
                <a:cs typeface="Arial"/>
              </a:rPr>
              <a:t>.</a:t>
            </a:r>
          </a:p>
          <a:p>
            <a:pPr marL="355600" marR="520700" indent="-342900">
              <a:lnSpc>
                <a:spcPts val="3020"/>
              </a:lnSpc>
              <a:spcBef>
                <a:spcPts val="1814"/>
              </a:spcBef>
              <a:buClr>
                <a:srgbClr val="C00000"/>
              </a:buClr>
              <a:tabLst>
                <a:tab pos="241300" algn="l"/>
              </a:tabLst>
            </a:pPr>
            <a:r>
              <a:rPr lang="tr-TR" spc="-5" dirty="0">
                <a:latin typeface="Arial"/>
                <a:cs typeface="Arial"/>
              </a:rPr>
              <a:t>Hasta </a:t>
            </a:r>
            <a:r>
              <a:rPr lang="tr-TR" dirty="0">
                <a:latin typeface="Arial"/>
                <a:cs typeface="Arial"/>
              </a:rPr>
              <a:t>çocukluk </a:t>
            </a:r>
            <a:r>
              <a:rPr lang="tr-TR" spc="-5" dirty="0">
                <a:latin typeface="Arial"/>
                <a:cs typeface="Arial"/>
              </a:rPr>
              <a:t>çağında önemli kişilerle ilişkilerinde yaşadığı  duygu </a:t>
            </a:r>
            <a:r>
              <a:rPr lang="tr-TR" dirty="0">
                <a:latin typeface="Arial"/>
                <a:cs typeface="Arial"/>
              </a:rPr>
              <a:t>ve </a:t>
            </a:r>
            <a:r>
              <a:rPr lang="tr-TR" spc="-5" dirty="0">
                <a:latin typeface="Arial"/>
                <a:cs typeface="Arial"/>
              </a:rPr>
              <a:t>tutumları, </a:t>
            </a:r>
            <a:r>
              <a:rPr lang="tr-TR" i="1" spc="-5" dirty="0">
                <a:latin typeface="Arial"/>
                <a:cs typeface="Arial"/>
              </a:rPr>
              <a:t>yer değiştirme mekanizması </a:t>
            </a:r>
            <a:r>
              <a:rPr lang="tr-TR" spc="-5" dirty="0">
                <a:latin typeface="Arial"/>
                <a:cs typeface="Arial"/>
              </a:rPr>
              <a:t>ile analist  üzerinden yeniden</a:t>
            </a:r>
            <a:r>
              <a:rPr lang="tr-TR" spc="10" dirty="0">
                <a:latin typeface="Arial"/>
                <a:cs typeface="Arial"/>
              </a:rPr>
              <a:t> </a:t>
            </a:r>
            <a:r>
              <a:rPr lang="tr-TR" spc="-30" dirty="0">
                <a:latin typeface="Arial"/>
                <a:cs typeface="Arial"/>
              </a:rPr>
              <a:t>yaşar.</a:t>
            </a:r>
            <a:endParaRPr lang="tr-TR" dirty="0">
              <a:latin typeface="Arial"/>
              <a:cs typeface="Arial"/>
            </a:endParaRPr>
          </a:p>
          <a:p>
            <a:pPr marL="355600" marR="819150" indent="-342900" algn="just">
              <a:lnSpc>
                <a:spcPts val="3020"/>
              </a:lnSpc>
              <a:spcBef>
                <a:spcPts val="1810"/>
              </a:spcBef>
              <a:buClr>
                <a:srgbClr val="C00000"/>
              </a:buClr>
              <a:tabLst>
                <a:tab pos="241300" algn="l"/>
              </a:tabLst>
            </a:pPr>
            <a:r>
              <a:rPr lang="tr-TR" spc="-5" dirty="0" smtClean="0">
                <a:latin typeface="Arial"/>
                <a:cs typeface="Arial"/>
              </a:rPr>
              <a:t>Geçmiş</a:t>
            </a:r>
            <a:r>
              <a:rPr lang="tr-TR" spc="-5" dirty="0">
                <a:latin typeface="Arial"/>
                <a:cs typeface="Arial"/>
              </a:rPr>
              <a:t>, </a:t>
            </a:r>
            <a:r>
              <a:rPr lang="tr-TR" dirty="0">
                <a:latin typeface="Arial"/>
                <a:cs typeface="Arial"/>
              </a:rPr>
              <a:t>aktarım </a:t>
            </a:r>
            <a:r>
              <a:rPr lang="tr-TR" spc="-5" dirty="0">
                <a:latin typeface="Arial"/>
                <a:cs typeface="Arial"/>
              </a:rPr>
              <a:t>yoluyla görüşme odasında </a:t>
            </a:r>
            <a:r>
              <a:rPr lang="tr-TR" spc="-20" dirty="0">
                <a:latin typeface="Arial"/>
                <a:cs typeface="Arial"/>
              </a:rPr>
              <a:t>yinelenir. </a:t>
            </a:r>
            <a:r>
              <a:rPr lang="tr-TR" spc="-55" dirty="0">
                <a:latin typeface="Arial"/>
                <a:cs typeface="Arial"/>
              </a:rPr>
              <a:t>Yani  </a:t>
            </a:r>
            <a:r>
              <a:rPr lang="tr-TR" spc="-5" dirty="0">
                <a:latin typeface="Arial"/>
                <a:cs typeface="Arial"/>
              </a:rPr>
              <a:t>hasta, </a:t>
            </a:r>
            <a:r>
              <a:rPr lang="tr-TR" dirty="0">
                <a:latin typeface="Arial"/>
                <a:cs typeface="Arial"/>
              </a:rPr>
              <a:t>geçmişteki </a:t>
            </a:r>
            <a:r>
              <a:rPr lang="tr-TR" spc="-5" dirty="0">
                <a:latin typeface="Arial"/>
                <a:cs typeface="Arial"/>
              </a:rPr>
              <a:t>bir ilişkiyi hatırlayıp </a:t>
            </a:r>
            <a:r>
              <a:rPr lang="tr-TR" dirty="0">
                <a:latin typeface="Arial"/>
                <a:cs typeface="Arial"/>
              </a:rPr>
              <a:t>söze </a:t>
            </a:r>
            <a:r>
              <a:rPr lang="tr-TR" spc="-5" dirty="0">
                <a:latin typeface="Arial"/>
                <a:cs typeface="Arial"/>
              </a:rPr>
              <a:t>dökmek yerine,  bilinçdışı olarak yeniden</a:t>
            </a:r>
            <a:r>
              <a:rPr lang="tr-TR" spc="35" dirty="0">
                <a:latin typeface="Arial"/>
                <a:cs typeface="Arial"/>
              </a:rPr>
              <a:t> </a:t>
            </a:r>
            <a:r>
              <a:rPr lang="tr-TR" spc="-20" dirty="0">
                <a:latin typeface="Arial"/>
                <a:cs typeface="Arial"/>
              </a:rPr>
              <a:t>sahneler.</a:t>
            </a:r>
            <a:endParaRPr lang="tr-TR" dirty="0">
              <a:latin typeface="Arial"/>
              <a:cs typeface="Arial"/>
            </a:endParaRPr>
          </a:p>
          <a:p>
            <a:endParaRPr lang="tr-TR" dirty="0" smtClean="0"/>
          </a:p>
          <a:p>
            <a:endParaRPr lang="en-US" dirty="0"/>
          </a:p>
        </p:txBody>
      </p:sp>
    </p:spTree>
    <p:extLst>
      <p:ext uri="{BB962C8B-B14F-4D97-AF65-F5344CB8AC3E}">
        <p14:creationId xmlns="" xmlns:p14="http://schemas.microsoft.com/office/powerpoint/2010/main" val="18399636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69848" y="706700"/>
            <a:ext cx="10058400" cy="1609344"/>
          </a:xfrm>
        </p:spPr>
        <p:txBody>
          <a:bodyPr>
            <a:noAutofit/>
          </a:bodyPr>
          <a:lstStyle/>
          <a:p>
            <a:r>
              <a:rPr lang="tr-TR" sz="3600" b="1" cap="none" spc="-5" dirty="0" smtClean="0">
                <a:latin typeface="Arial"/>
                <a:cs typeface="Arial"/>
              </a:rPr>
              <a:t>Aktarım tepkileri mi gerçek ilişki</a:t>
            </a:r>
            <a:r>
              <a:rPr lang="tr-TR" sz="3600" b="1" cap="none" spc="5" dirty="0" smtClean="0">
                <a:latin typeface="Arial"/>
                <a:cs typeface="Arial"/>
              </a:rPr>
              <a:t> </a:t>
            </a:r>
            <a:r>
              <a:rPr lang="tr-TR" sz="3600" b="1" cap="none" spc="-10" dirty="0" smtClean="0">
                <a:latin typeface="Arial"/>
                <a:cs typeface="Arial"/>
              </a:rPr>
              <a:t>mi?</a:t>
            </a:r>
            <a:r>
              <a:rPr lang="tr-TR" sz="3600" cap="none" dirty="0" smtClean="0">
                <a:latin typeface="Arial"/>
                <a:cs typeface="Arial"/>
              </a:rPr>
              <a:t/>
            </a:r>
            <a:br>
              <a:rPr lang="tr-TR" sz="3600" cap="none" dirty="0" smtClean="0">
                <a:latin typeface="Arial"/>
                <a:cs typeface="Arial"/>
              </a:rPr>
            </a:br>
            <a:endParaRPr lang="en-US" sz="3600" cap="none" dirty="0"/>
          </a:p>
        </p:txBody>
      </p:sp>
      <p:sp>
        <p:nvSpPr>
          <p:cNvPr id="3" name="İçerik Yer Tutucusu 2"/>
          <p:cNvSpPr>
            <a:spLocks noGrp="1"/>
          </p:cNvSpPr>
          <p:nvPr>
            <p:ph idx="1"/>
          </p:nvPr>
        </p:nvSpPr>
        <p:spPr>
          <a:xfrm>
            <a:off x="1174351" y="2082220"/>
            <a:ext cx="10058400" cy="4050792"/>
          </a:xfrm>
        </p:spPr>
        <p:txBody>
          <a:bodyPr>
            <a:normAutofit lnSpcReduction="10000"/>
          </a:bodyPr>
          <a:lstStyle/>
          <a:p>
            <a:pPr marL="355600" marR="355600" indent="-342900">
              <a:spcBef>
                <a:spcPts val="2255"/>
              </a:spcBef>
              <a:buClr>
                <a:srgbClr val="C00000"/>
              </a:buClr>
              <a:tabLst>
                <a:tab pos="241300" algn="l"/>
              </a:tabLst>
            </a:pPr>
            <a:r>
              <a:rPr lang="tr-TR" spc="-5" dirty="0">
                <a:latin typeface="Arial"/>
                <a:cs typeface="Arial"/>
              </a:rPr>
              <a:t>Hastanın terapiste olan her duygu ve </a:t>
            </a:r>
            <a:r>
              <a:rPr lang="tr-TR" dirty="0">
                <a:latin typeface="Arial"/>
                <a:cs typeface="Arial"/>
              </a:rPr>
              <a:t>tepkisini aktarım </a:t>
            </a:r>
            <a:r>
              <a:rPr lang="tr-TR" spc="-5" dirty="0">
                <a:latin typeface="Arial"/>
                <a:cs typeface="Arial"/>
              </a:rPr>
              <a:t>olarak  değerlendirmek </a:t>
            </a:r>
            <a:r>
              <a:rPr lang="tr-TR" spc="-15" dirty="0">
                <a:latin typeface="Arial"/>
                <a:cs typeface="Arial"/>
              </a:rPr>
              <a:t>yanlıştır. </a:t>
            </a:r>
            <a:r>
              <a:rPr lang="tr-TR" spc="-10" dirty="0">
                <a:latin typeface="Arial"/>
                <a:cs typeface="Arial"/>
              </a:rPr>
              <a:t>Her </a:t>
            </a:r>
            <a:r>
              <a:rPr lang="tr-TR" spc="-5" dirty="0">
                <a:latin typeface="Arial"/>
                <a:cs typeface="Arial"/>
              </a:rPr>
              <a:t>uzun süren olumlu ilişki  </a:t>
            </a:r>
            <a:r>
              <a:rPr lang="tr-TR" dirty="0">
                <a:latin typeface="Arial"/>
                <a:cs typeface="Arial"/>
              </a:rPr>
              <a:t>sonucunda sevgi, saygı </a:t>
            </a:r>
            <a:r>
              <a:rPr lang="tr-TR" spc="-5" dirty="0">
                <a:latin typeface="Arial"/>
                <a:cs typeface="Arial"/>
              </a:rPr>
              <a:t>ve bağlılık </a:t>
            </a:r>
            <a:r>
              <a:rPr lang="tr-TR" spc="-15" dirty="0">
                <a:latin typeface="Arial"/>
                <a:cs typeface="Arial"/>
              </a:rPr>
              <a:t>duyulabilir. </a:t>
            </a:r>
            <a:r>
              <a:rPr lang="tr-TR" spc="-5" dirty="0">
                <a:latin typeface="Arial"/>
                <a:cs typeface="Arial"/>
              </a:rPr>
              <a:t>Bunlar gerçek  duygular </a:t>
            </a:r>
            <a:r>
              <a:rPr lang="tr-TR" dirty="0">
                <a:latin typeface="Arial"/>
                <a:cs typeface="Arial"/>
              </a:rPr>
              <a:t>ve</a:t>
            </a:r>
            <a:r>
              <a:rPr lang="tr-TR" spc="5" dirty="0">
                <a:latin typeface="Arial"/>
                <a:cs typeface="Arial"/>
              </a:rPr>
              <a:t> </a:t>
            </a:r>
            <a:r>
              <a:rPr lang="tr-TR" spc="-15" dirty="0">
                <a:latin typeface="Arial"/>
                <a:cs typeface="Arial"/>
              </a:rPr>
              <a:t>tepkilerdir.</a:t>
            </a:r>
            <a:endParaRPr lang="tr-TR" dirty="0">
              <a:latin typeface="Arial"/>
              <a:cs typeface="Arial"/>
            </a:endParaRPr>
          </a:p>
          <a:p>
            <a:pPr marL="354965" marR="5080" indent="-342900">
              <a:spcBef>
                <a:spcPts val="2405"/>
              </a:spcBef>
              <a:buClr>
                <a:srgbClr val="C00000"/>
              </a:buClr>
              <a:tabLst>
                <a:tab pos="241300" algn="l"/>
              </a:tabLst>
            </a:pPr>
            <a:r>
              <a:rPr lang="tr-TR" spc="-5" dirty="0">
                <a:latin typeface="Arial"/>
                <a:cs typeface="Arial"/>
              </a:rPr>
              <a:t>Örneğin terapist hastayı bekletti ve hasta </a:t>
            </a:r>
            <a:r>
              <a:rPr lang="tr-TR" dirty="0">
                <a:latin typeface="Arial"/>
                <a:cs typeface="Arial"/>
              </a:rPr>
              <a:t>kızdı. </a:t>
            </a:r>
            <a:r>
              <a:rPr lang="tr-TR" i="1" spc="-5" dirty="0">
                <a:latin typeface="Arial"/>
                <a:cs typeface="Arial"/>
              </a:rPr>
              <a:t>Bu </a:t>
            </a:r>
            <a:r>
              <a:rPr lang="tr-TR" i="1" dirty="0">
                <a:latin typeface="Arial"/>
                <a:cs typeface="Arial"/>
              </a:rPr>
              <a:t>aktarım </a:t>
            </a:r>
            <a:r>
              <a:rPr lang="tr-TR" i="1" spc="-5" dirty="0">
                <a:latin typeface="Arial"/>
                <a:cs typeface="Arial"/>
              </a:rPr>
              <a:t>mı? </a:t>
            </a:r>
            <a:endParaRPr lang="tr-TR" i="1" spc="-5" dirty="0" smtClean="0">
              <a:latin typeface="Arial"/>
              <a:cs typeface="Arial"/>
            </a:endParaRPr>
          </a:p>
          <a:p>
            <a:pPr marL="354965" marR="5080" indent="-342900">
              <a:spcBef>
                <a:spcPts val="2405"/>
              </a:spcBef>
              <a:buClr>
                <a:srgbClr val="C00000"/>
              </a:buClr>
              <a:tabLst>
                <a:tab pos="241300" algn="l"/>
              </a:tabLst>
            </a:pPr>
            <a:r>
              <a:rPr lang="tr-TR" spc="-45" dirty="0" smtClean="0">
                <a:latin typeface="Arial"/>
                <a:cs typeface="Arial"/>
              </a:rPr>
              <a:t>Terapist </a:t>
            </a:r>
            <a:r>
              <a:rPr lang="tr-TR" spc="-5" dirty="0">
                <a:latin typeface="Arial"/>
                <a:cs typeface="Arial"/>
              </a:rPr>
              <a:t>elinde olmayan nedenlerle beklettiyse ve durumu  açıkladıysa, her ilişkide olduğu gibi öfke </a:t>
            </a:r>
            <a:r>
              <a:rPr lang="tr-TR" spc="-20" dirty="0">
                <a:latin typeface="Arial"/>
                <a:cs typeface="Arial"/>
              </a:rPr>
              <a:t>yatışır. </a:t>
            </a:r>
            <a:r>
              <a:rPr lang="tr-TR" spc="-5" dirty="0">
                <a:latin typeface="Arial"/>
                <a:cs typeface="Arial"/>
              </a:rPr>
              <a:t>Ancak hasta  bunu ilgi azlığı, değer </a:t>
            </a:r>
            <a:r>
              <a:rPr lang="tr-TR" dirty="0">
                <a:latin typeface="Arial"/>
                <a:cs typeface="Arial"/>
              </a:rPr>
              <a:t>verilmeme </a:t>
            </a:r>
            <a:r>
              <a:rPr lang="tr-TR" spc="-5" dirty="0">
                <a:latin typeface="Arial"/>
                <a:cs typeface="Arial"/>
              </a:rPr>
              <a:t>ve </a:t>
            </a:r>
            <a:r>
              <a:rPr lang="tr-TR" dirty="0">
                <a:latin typeface="Arial"/>
                <a:cs typeface="Arial"/>
              </a:rPr>
              <a:t>sevilmeme </a:t>
            </a:r>
            <a:r>
              <a:rPr lang="tr-TR" spc="-5" dirty="0">
                <a:latin typeface="Arial"/>
                <a:cs typeface="Arial"/>
              </a:rPr>
              <a:t>olarak görüp  konuşmayarak ya da surat asarak tepkisini sürdürürse, gerçek  durumun ötesinde aktarımın varlığından</a:t>
            </a:r>
            <a:r>
              <a:rPr lang="tr-TR" spc="105" dirty="0">
                <a:latin typeface="Arial"/>
                <a:cs typeface="Arial"/>
              </a:rPr>
              <a:t> </a:t>
            </a:r>
            <a:r>
              <a:rPr lang="tr-TR" spc="-15" dirty="0">
                <a:latin typeface="Arial"/>
                <a:cs typeface="Arial"/>
              </a:rPr>
              <a:t>şüphelenebilir</a:t>
            </a:r>
            <a:r>
              <a:rPr lang="tr-TR" spc="-15" dirty="0" smtClean="0">
                <a:latin typeface="Arial"/>
                <a:cs typeface="Arial"/>
              </a:rPr>
              <a:t>.</a:t>
            </a:r>
            <a:endParaRPr lang="tr-TR" dirty="0">
              <a:latin typeface="Arial"/>
              <a:cs typeface="Arial"/>
            </a:endParaRPr>
          </a:p>
          <a:p>
            <a:pPr marL="354965" marR="5080" indent="-342900">
              <a:spcBef>
                <a:spcPts val="2405"/>
              </a:spcBef>
              <a:buClr>
                <a:srgbClr val="C00000"/>
              </a:buClr>
              <a:tabLst>
                <a:tab pos="241300" algn="l"/>
              </a:tabLst>
            </a:pPr>
            <a:endParaRPr lang="tr-TR" dirty="0" smtClean="0"/>
          </a:p>
          <a:p>
            <a:pPr marL="355600" marR="632460" indent="-342900">
              <a:lnSpc>
                <a:spcPts val="3020"/>
              </a:lnSpc>
              <a:spcBef>
                <a:spcPts val="1815"/>
              </a:spcBef>
              <a:buClr>
                <a:srgbClr val="C00000"/>
              </a:buClr>
              <a:tabLst>
                <a:tab pos="241300" algn="l"/>
              </a:tabLst>
            </a:pPr>
            <a:r>
              <a:rPr lang="tr-TR" spc="-5" dirty="0">
                <a:latin typeface="Arial"/>
                <a:cs typeface="Arial"/>
              </a:rPr>
              <a:t>Aktarım tepkileri duruma uygun </a:t>
            </a:r>
            <a:r>
              <a:rPr lang="tr-TR" spc="-20" dirty="0">
                <a:latin typeface="Arial"/>
                <a:cs typeface="Arial"/>
              </a:rPr>
              <a:t>değildir, </a:t>
            </a:r>
            <a:r>
              <a:rPr lang="tr-TR" u="heavy" spc="-5" dirty="0">
                <a:uFill>
                  <a:solidFill>
                    <a:srgbClr val="000000"/>
                  </a:solidFill>
                </a:uFill>
                <a:latin typeface="Arial"/>
                <a:cs typeface="Arial"/>
              </a:rPr>
              <a:t>genellikle yoğun </a:t>
            </a:r>
            <a:r>
              <a:rPr lang="tr-TR" u="heavy" dirty="0">
                <a:uFill>
                  <a:solidFill>
                    <a:srgbClr val="000000"/>
                  </a:solidFill>
                </a:uFill>
                <a:latin typeface="Arial"/>
                <a:cs typeface="Arial"/>
              </a:rPr>
              <a:t>ve  </a:t>
            </a:r>
            <a:r>
              <a:rPr lang="tr-TR" u="heavy" spc="-20" dirty="0">
                <a:uFill>
                  <a:solidFill>
                    <a:srgbClr val="000000"/>
                  </a:solidFill>
                </a:uFill>
                <a:latin typeface="Arial"/>
                <a:cs typeface="Arial"/>
              </a:rPr>
              <a:t>aşırıdır</a:t>
            </a:r>
            <a:r>
              <a:rPr lang="tr-TR" spc="-20" dirty="0">
                <a:latin typeface="Arial"/>
                <a:cs typeface="Arial"/>
              </a:rPr>
              <a:t>.</a:t>
            </a:r>
            <a:endParaRPr lang="tr-TR" dirty="0">
              <a:latin typeface="Arial"/>
              <a:cs typeface="Arial"/>
            </a:endParaRPr>
          </a:p>
        </p:txBody>
      </p:sp>
    </p:spTree>
    <p:extLst>
      <p:ext uri="{BB962C8B-B14F-4D97-AF65-F5344CB8AC3E}">
        <p14:creationId xmlns="" xmlns:p14="http://schemas.microsoft.com/office/powerpoint/2010/main" val="4865488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Aktarım Türleri</a:t>
            </a:r>
            <a:endParaRPr lang="en-US" sz="4800" cap="none" dirty="0"/>
          </a:p>
        </p:txBody>
      </p:sp>
      <p:sp>
        <p:nvSpPr>
          <p:cNvPr id="3" name="İçerik Yer Tutucusu 2"/>
          <p:cNvSpPr>
            <a:spLocks noGrp="1"/>
          </p:cNvSpPr>
          <p:nvPr>
            <p:ph idx="1"/>
          </p:nvPr>
        </p:nvSpPr>
        <p:spPr/>
        <p:txBody>
          <a:bodyPr/>
          <a:lstStyle/>
          <a:p>
            <a:pPr marL="240665" marR="5080" indent="-228600">
              <a:spcBef>
                <a:spcPts val="430"/>
              </a:spcBef>
              <a:buFont typeface="Arial"/>
              <a:buChar char="•"/>
              <a:tabLst>
                <a:tab pos="241300" algn="l"/>
              </a:tabLst>
            </a:pPr>
            <a:r>
              <a:rPr lang="tr-TR" b="1" i="1" spc="-5" dirty="0">
                <a:solidFill>
                  <a:srgbClr val="C00000"/>
                </a:solidFill>
                <a:latin typeface="Arial"/>
                <a:cs typeface="Arial"/>
              </a:rPr>
              <a:t>Olumlu aktarım</a:t>
            </a:r>
            <a:r>
              <a:rPr lang="tr-TR" i="1" spc="-5" dirty="0">
                <a:solidFill>
                  <a:srgbClr val="C00000"/>
                </a:solidFill>
                <a:latin typeface="Arial"/>
                <a:cs typeface="Arial"/>
              </a:rPr>
              <a:t>: </a:t>
            </a:r>
            <a:r>
              <a:rPr lang="tr-TR" i="1" spc="-5" dirty="0">
                <a:latin typeface="Arial"/>
                <a:cs typeface="Arial"/>
              </a:rPr>
              <a:t>S</a:t>
            </a:r>
            <a:r>
              <a:rPr lang="tr-TR" spc="-5" dirty="0">
                <a:latin typeface="Arial"/>
                <a:cs typeface="Arial"/>
              </a:rPr>
              <a:t>evgi, hoşlanma, güvenme, anlayışlı </a:t>
            </a:r>
            <a:r>
              <a:rPr lang="tr-TR" spc="-10" dirty="0">
                <a:latin typeface="Arial"/>
                <a:cs typeface="Arial"/>
              </a:rPr>
              <a:t>bir  </a:t>
            </a:r>
            <a:r>
              <a:rPr lang="tr-TR" dirty="0">
                <a:latin typeface="Arial"/>
                <a:cs typeface="Arial"/>
              </a:rPr>
              <a:t>yaklaşım, </a:t>
            </a:r>
            <a:r>
              <a:rPr lang="tr-TR" spc="-5" dirty="0">
                <a:latin typeface="Arial"/>
                <a:cs typeface="Arial"/>
              </a:rPr>
              <a:t>teslimiyet, </a:t>
            </a:r>
            <a:r>
              <a:rPr lang="tr-TR" dirty="0">
                <a:latin typeface="Arial"/>
                <a:cs typeface="Arial"/>
              </a:rPr>
              <a:t>hayranlık, </a:t>
            </a:r>
            <a:r>
              <a:rPr lang="tr-TR" spc="-5" dirty="0">
                <a:latin typeface="Arial"/>
                <a:cs typeface="Arial"/>
              </a:rPr>
              <a:t>sevecenlik ve saygı gibi sevgi  belirtilerinin terapiste</a:t>
            </a:r>
            <a:r>
              <a:rPr lang="tr-TR" spc="20" dirty="0">
                <a:latin typeface="Arial"/>
                <a:cs typeface="Arial"/>
              </a:rPr>
              <a:t> </a:t>
            </a:r>
            <a:r>
              <a:rPr lang="tr-TR" spc="-15" dirty="0">
                <a:latin typeface="Arial"/>
                <a:cs typeface="Arial"/>
              </a:rPr>
              <a:t>aktarılmasıdır.</a:t>
            </a:r>
            <a:endParaRPr lang="tr-TR" dirty="0">
              <a:latin typeface="Arial"/>
              <a:cs typeface="Arial"/>
            </a:endParaRPr>
          </a:p>
          <a:p>
            <a:pPr>
              <a:lnSpc>
                <a:spcPct val="100000"/>
              </a:lnSpc>
              <a:spcBef>
                <a:spcPts val="50"/>
              </a:spcBef>
              <a:buClr>
                <a:srgbClr val="C00000"/>
              </a:buClr>
              <a:buFont typeface="Arial"/>
              <a:buChar char="•"/>
            </a:pPr>
            <a:endParaRPr lang="tr-TR" dirty="0">
              <a:latin typeface="Times New Roman"/>
              <a:cs typeface="Times New Roman"/>
            </a:endParaRPr>
          </a:p>
          <a:p>
            <a:pPr marL="354965" marR="238125" indent="-342900">
              <a:lnSpc>
                <a:spcPts val="3030"/>
              </a:lnSpc>
              <a:buFont typeface="Arial"/>
              <a:buChar char="•"/>
              <a:tabLst>
                <a:tab pos="354965" algn="l"/>
                <a:tab pos="355600" algn="l"/>
                <a:tab pos="3517900" algn="l"/>
              </a:tabLst>
            </a:pPr>
            <a:r>
              <a:rPr lang="tr-TR" b="1" i="1" spc="-5" dirty="0">
                <a:solidFill>
                  <a:srgbClr val="C00000"/>
                </a:solidFill>
                <a:latin typeface="Arial"/>
                <a:cs typeface="Arial"/>
              </a:rPr>
              <a:t>Olumsuz</a:t>
            </a:r>
            <a:r>
              <a:rPr lang="tr-TR" b="1" i="1" spc="25" dirty="0">
                <a:solidFill>
                  <a:srgbClr val="C00000"/>
                </a:solidFill>
                <a:latin typeface="Arial"/>
                <a:cs typeface="Arial"/>
              </a:rPr>
              <a:t> </a:t>
            </a:r>
            <a:r>
              <a:rPr lang="tr-TR" b="1" i="1" spc="-5" dirty="0" smtClean="0">
                <a:solidFill>
                  <a:srgbClr val="C00000"/>
                </a:solidFill>
                <a:latin typeface="Arial"/>
                <a:cs typeface="Arial"/>
              </a:rPr>
              <a:t>aktarım</a:t>
            </a:r>
            <a:r>
              <a:rPr lang="tr-TR" spc="-5" dirty="0" smtClean="0">
                <a:solidFill>
                  <a:srgbClr val="C00000"/>
                </a:solidFill>
                <a:latin typeface="Arial"/>
                <a:cs typeface="Arial"/>
              </a:rPr>
              <a:t>:</a:t>
            </a:r>
            <a:r>
              <a:rPr lang="tr-TR" spc="-5" dirty="0" smtClean="0">
                <a:solidFill>
                  <a:srgbClr val="C00000"/>
                </a:solidFill>
                <a:latin typeface="Times New Roman"/>
                <a:cs typeface="Times New Roman"/>
              </a:rPr>
              <a:t> </a:t>
            </a:r>
            <a:r>
              <a:rPr lang="tr-TR" spc="-5" dirty="0" smtClean="0">
                <a:latin typeface="Arial"/>
                <a:cs typeface="Arial"/>
              </a:rPr>
              <a:t>Öfkeli </a:t>
            </a:r>
            <a:r>
              <a:rPr lang="tr-TR" spc="-5" dirty="0">
                <a:latin typeface="Arial"/>
                <a:cs typeface="Arial"/>
              </a:rPr>
              <a:t>ve alaycı </a:t>
            </a:r>
            <a:r>
              <a:rPr lang="tr-TR" spc="-25" dirty="0">
                <a:latin typeface="Arial"/>
                <a:cs typeface="Arial"/>
              </a:rPr>
              <a:t>sözler, </a:t>
            </a:r>
            <a:r>
              <a:rPr lang="tr-TR" spc="-5" dirty="0">
                <a:latin typeface="Arial"/>
                <a:cs typeface="Arial"/>
              </a:rPr>
              <a:t>aşırı </a:t>
            </a:r>
            <a:r>
              <a:rPr lang="tr-TR" dirty="0">
                <a:latin typeface="Arial"/>
                <a:cs typeface="Arial"/>
              </a:rPr>
              <a:t>kıskançlık,  </a:t>
            </a:r>
            <a:r>
              <a:rPr lang="tr-TR" spc="-5" dirty="0">
                <a:latin typeface="Arial"/>
                <a:cs typeface="Arial"/>
              </a:rPr>
              <a:t>aşırı bağımlılık, terapiste güvensizlik vb.</a:t>
            </a:r>
            <a:r>
              <a:rPr lang="tr-TR" spc="25" dirty="0">
                <a:latin typeface="Arial"/>
                <a:cs typeface="Arial"/>
              </a:rPr>
              <a:t> </a:t>
            </a:r>
            <a:r>
              <a:rPr lang="tr-TR" spc="-15" dirty="0">
                <a:latin typeface="Arial"/>
                <a:cs typeface="Arial"/>
              </a:rPr>
              <a:t>belirtilerdir.</a:t>
            </a:r>
            <a:endParaRPr lang="tr-TR" dirty="0">
              <a:latin typeface="Arial"/>
              <a:cs typeface="Arial"/>
            </a:endParaRPr>
          </a:p>
          <a:p>
            <a:endParaRPr lang="en-US" dirty="0"/>
          </a:p>
        </p:txBody>
      </p:sp>
    </p:spTree>
    <p:extLst>
      <p:ext uri="{BB962C8B-B14F-4D97-AF65-F5344CB8AC3E}">
        <p14:creationId xmlns="" xmlns:p14="http://schemas.microsoft.com/office/powerpoint/2010/main" val="24851244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Aktarım Belirtileri</a:t>
            </a:r>
            <a:endParaRPr lang="en-US" sz="4800" cap="none" dirty="0"/>
          </a:p>
        </p:txBody>
      </p:sp>
      <p:sp>
        <p:nvSpPr>
          <p:cNvPr id="3" name="İçerik Yer Tutucusu 2"/>
          <p:cNvSpPr>
            <a:spLocks noGrp="1"/>
          </p:cNvSpPr>
          <p:nvPr>
            <p:ph idx="1"/>
          </p:nvPr>
        </p:nvSpPr>
        <p:spPr>
          <a:xfrm>
            <a:off x="1069848" y="1745633"/>
            <a:ext cx="10058400" cy="4050792"/>
          </a:xfrm>
        </p:spPr>
        <p:txBody>
          <a:bodyPr>
            <a:normAutofit lnSpcReduction="10000"/>
          </a:bodyPr>
          <a:lstStyle/>
          <a:p>
            <a:pPr>
              <a:lnSpc>
                <a:spcPct val="100000"/>
              </a:lnSpc>
            </a:pPr>
            <a:r>
              <a:rPr lang="en-US" dirty="0" err="1">
                <a:latin typeface="Arial" panose="020B0604020202020204" pitchFamily="34" charset="0"/>
                <a:cs typeface="Arial" panose="020B0604020202020204" pitchFamily="34" charset="0"/>
              </a:rPr>
              <a:t>Duruma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uygun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olmayan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yoğun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aşırı</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tepkiler</a:t>
            </a:r>
            <a:endParaRPr lang="tr-TR" dirty="0" smtClean="0">
              <a:latin typeface="Arial" panose="020B0604020202020204" pitchFamily="34" charset="0"/>
              <a:cs typeface="Arial" panose="020B0604020202020204" pitchFamily="34" charset="0"/>
            </a:endParaRP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err="1">
                <a:latin typeface="Arial" panose="020B0604020202020204" pitchFamily="34" charset="0"/>
                <a:cs typeface="Arial" panose="020B0604020202020204" pitchFamily="34" charset="0"/>
              </a:rPr>
              <a:t>Geç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unutma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suskunluk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gibi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direnç</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belirtileri</a:t>
            </a:r>
            <a:endParaRPr lang="tr-TR" dirty="0" smtClean="0">
              <a:latin typeface="Arial" panose="020B0604020202020204" pitchFamily="34" charset="0"/>
              <a:cs typeface="Arial" panose="020B0604020202020204" pitchFamily="34" charset="0"/>
            </a:endParaRP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err="1">
                <a:latin typeface="Arial" panose="020B0604020202020204" pitchFamily="34" charset="0"/>
                <a:cs typeface="Arial" panose="020B0604020202020204" pitchFamily="34" charset="0"/>
              </a:rPr>
              <a:t>Savunma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belirtileri</a:t>
            </a:r>
            <a:endParaRPr lang="en-US" dirty="0">
              <a:latin typeface="Arial" panose="020B0604020202020204" pitchFamily="34" charset="0"/>
              <a:cs typeface="Arial" panose="020B0604020202020204" pitchFamily="34" charset="0"/>
            </a:endParaRPr>
          </a:p>
          <a:p>
            <a:pPr marL="274320" lvl="1" indent="0">
              <a:lnSpc>
                <a:spcPct val="100000"/>
              </a:lnSpc>
              <a:buNone/>
            </a:pPr>
            <a:r>
              <a:rPr lang="en-US" sz="2000" dirty="0" err="1" smtClean="0">
                <a:latin typeface="Arial" panose="020B0604020202020204" pitchFamily="34" charset="0"/>
                <a:cs typeface="Arial" panose="020B0604020202020204" pitchFamily="34" charset="0"/>
              </a:rPr>
              <a:t>Örneğin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aşırı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saygı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sürekli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övmek</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olumsuz</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aktarımı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örtmek</a:t>
            </a:r>
            <a:r>
              <a:rPr lang="en-US" sz="2000" dirty="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için</a:t>
            </a:r>
            <a:r>
              <a:rPr lang="tr-TR" sz="2000" dirty="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olabilir</a:t>
            </a:r>
            <a:r>
              <a:rPr lang="en-US" sz="2000" dirty="0" smtClean="0">
                <a:latin typeface="Arial" panose="020B0604020202020204" pitchFamily="34" charset="0"/>
                <a:cs typeface="Arial" panose="020B0604020202020204" pitchFamily="34" charset="0"/>
              </a:rPr>
              <a:t>.</a:t>
            </a:r>
            <a:endParaRPr lang="tr-TR" sz="2000" dirty="0" smtClean="0">
              <a:latin typeface="Arial" panose="020B0604020202020204" pitchFamily="34" charset="0"/>
              <a:cs typeface="Arial" panose="020B0604020202020204" pitchFamily="34" charset="0"/>
            </a:endParaRPr>
          </a:p>
          <a:p>
            <a:pPr marL="274320" lvl="1" indent="0">
              <a:lnSpc>
                <a:spcPct val="100000"/>
              </a:lnSpc>
              <a:buNone/>
            </a:pPr>
            <a:r>
              <a:rPr lang="en-US" sz="2000" dirty="0" err="1" smtClean="0">
                <a:latin typeface="Arial" panose="020B0604020202020204" pitchFamily="34" charset="0"/>
                <a:cs typeface="Arial" panose="020B0604020202020204" pitchFamily="34" charset="0"/>
              </a:rPr>
              <a:t>analiste</a:t>
            </a:r>
            <a:r>
              <a:rPr lang="en-US" sz="2000" dirty="0" smtClean="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karşı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hiçbir</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duygunun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olmaması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yadsıma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yalıtım</a:t>
            </a:r>
            <a:r>
              <a:rPr lang="en-US" sz="2000" dirty="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olabilir</a:t>
            </a:r>
            <a:r>
              <a:rPr lang="en-US" sz="2000" dirty="0" smtClean="0">
                <a:latin typeface="Arial" panose="020B0604020202020204" pitchFamily="34" charset="0"/>
                <a:cs typeface="Arial" panose="020B0604020202020204" pitchFamily="34" charset="0"/>
              </a:rPr>
              <a:t>.</a:t>
            </a:r>
            <a:endParaRPr lang="tr-TR" sz="2000" dirty="0" smtClean="0">
              <a:latin typeface="Arial" panose="020B0604020202020204" pitchFamily="34" charset="0"/>
              <a:cs typeface="Arial" panose="020B0604020202020204" pitchFamily="34" charset="0"/>
            </a:endParaRPr>
          </a:p>
          <a:p>
            <a:pPr marL="274320" lvl="1" indent="0">
              <a:lnSpc>
                <a:spcPct val="100000"/>
              </a:lnSpc>
              <a:buNone/>
            </a:pPr>
            <a:endParaRPr lang="en-US" sz="2000" dirty="0" smtClean="0">
              <a:latin typeface="Arial" panose="020B0604020202020204" pitchFamily="34" charset="0"/>
              <a:cs typeface="Arial" panose="020B0604020202020204" pitchFamily="34" charset="0"/>
            </a:endParaRPr>
          </a:p>
          <a:p>
            <a:pPr>
              <a:lnSpc>
                <a:spcPct val="100000"/>
              </a:lnSpc>
            </a:pPr>
            <a:r>
              <a:rPr lang="en-US" dirty="0" err="1" smtClean="0">
                <a:latin typeface="Arial" panose="020B0604020202020204" pitchFamily="34" charset="0"/>
                <a:cs typeface="Arial" panose="020B0604020202020204" pitchFamily="34" charset="0"/>
              </a:rPr>
              <a:t>Analiste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olan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duyguların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başka</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kişilerle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yer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değiştirmesi</a:t>
            </a:r>
            <a:r>
              <a:rPr lang="tr-TR"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a:t>
            </a:r>
            <a:r>
              <a:rPr lang="en-US" dirty="0" smtClean="0">
                <a:latin typeface="Arial" panose="020B0604020202020204" pitchFamily="34" charset="0"/>
                <a:cs typeface="Arial" panose="020B0604020202020204" pitchFamily="34" charset="0"/>
              </a:rPr>
              <a:t>/</a:t>
            </a:r>
            <a:r>
              <a:rPr lang="en-US" dirty="0" err="1" smtClean="0">
                <a:latin typeface="Arial" panose="020B0604020202020204" pitchFamily="34" charset="0"/>
                <a:cs typeface="Arial" panose="020B0604020202020204" pitchFamily="34" charset="0"/>
              </a:rPr>
              <a:t>veya</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eyleme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vurma</a:t>
            </a:r>
            <a:r>
              <a:rPr lang="en-US" dirty="0" smtClean="0">
                <a:latin typeface="Arial" panose="020B0604020202020204" pitchFamily="34" charset="0"/>
                <a:cs typeface="Arial" panose="020B0604020202020204" pitchFamily="34" charset="0"/>
              </a:rPr>
              <a:t>.</a:t>
            </a:r>
          </a:p>
          <a:p>
            <a:pPr lvl="1">
              <a:lnSpc>
                <a:spcPct val="100000"/>
              </a:lnSpc>
            </a:pPr>
            <a:r>
              <a:rPr lang="en-US" sz="2000" dirty="0" err="1" smtClean="0">
                <a:latin typeface="Arial" panose="020B0604020202020204" pitchFamily="34" charset="0"/>
                <a:cs typeface="Arial" panose="020B0604020202020204" pitchFamily="34" charset="0"/>
              </a:rPr>
              <a:t>Örneğin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terapiste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kızgınlığını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anlatacağına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dışarda</a:t>
            </a:r>
            <a:r>
              <a:rPr lang="en-US" sz="2000" dirty="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başka</a:t>
            </a:r>
            <a:r>
              <a:rPr lang="tr-TR" sz="2000" dirty="0" smtClean="0">
                <a:latin typeface="Arial" panose="020B0604020202020204" pitchFamily="34" charset="0"/>
                <a:cs typeface="Arial" panose="020B0604020202020204" pitchFamily="34" charset="0"/>
              </a:rPr>
              <a:t> kişilerle kavga etme</a:t>
            </a:r>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4592317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3. Karşı Aktarım</a:t>
            </a:r>
            <a:endParaRPr lang="en-US" sz="4800" cap="none" dirty="0"/>
          </a:p>
        </p:txBody>
      </p:sp>
      <p:sp>
        <p:nvSpPr>
          <p:cNvPr id="3" name="İçerik Yer Tutucusu 2"/>
          <p:cNvSpPr>
            <a:spLocks noGrp="1"/>
          </p:cNvSpPr>
          <p:nvPr>
            <p:ph idx="1"/>
          </p:nvPr>
        </p:nvSpPr>
        <p:spPr/>
        <p:txBody>
          <a:bodyPr/>
          <a:lstStyle/>
          <a:p>
            <a:pPr marL="355600" indent="-342900">
              <a:lnSpc>
                <a:spcPts val="3190"/>
              </a:lnSpc>
              <a:spcBef>
                <a:spcPts val="1730"/>
              </a:spcBef>
              <a:buClr>
                <a:srgbClr val="C00000"/>
              </a:buClr>
              <a:tabLst>
                <a:tab pos="241300" algn="l"/>
              </a:tabLst>
            </a:pPr>
            <a:r>
              <a:rPr lang="tr-TR" spc="-35" dirty="0">
                <a:latin typeface="Arial"/>
                <a:cs typeface="Arial"/>
              </a:rPr>
              <a:t>Terapistin, </a:t>
            </a:r>
            <a:r>
              <a:rPr lang="tr-TR" dirty="0">
                <a:latin typeface="Arial"/>
                <a:cs typeface="Arial"/>
              </a:rPr>
              <a:t>hastanın </a:t>
            </a:r>
            <a:r>
              <a:rPr lang="tr-TR" spc="-5" dirty="0">
                <a:latin typeface="Arial"/>
                <a:cs typeface="Arial"/>
              </a:rPr>
              <a:t>aktarımına </a:t>
            </a:r>
            <a:r>
              <a:rPr lang="tr-TR" dirty="0">
                <a:latin typeface="Arial"/>
                <a:cs typeface="Arial"/>
              </a:rPr>
              <a:t>karşı </a:t>
            </a:r>
            <a:r>
              <a:rPr lang="tr-TR" spc="-5" dirty="0">
                <a:latin typeface="Arial"/>
                <a:cs typeface="Arial"/>
              </a:rPr>
              <a:t>geliştirdiği</a:t>
            </a:r>
            <a:r>
              <a:rPr lang="tr-TR" spc="120" dirty="0">
                <a:latin typeface="Arial"/>
                <a:cs typeface="Arial"/>
              </a:rPr>
              <a:t> </a:t>
            </a:r>
            <a:r>
              <a:rPr lang="tr-TR" spc="-5" dirty="0" smtClean="0">
                <a:latin typeface="Arial"/>
                <a:cs typeface="Arial"/>
              </a:rPr>
              <a:t>bilinçdışı</a:t>
            </a:r>
            <a:r>
              <a:rPr lang="tr-TR" dirty="0" smtClean="0">
                <a:latin typeface="Arial"/>
                <a:cs typeface="Arial"/>
              </a:rPr>
              <a:t> </a:t>
            </a:r>
            <a:r>
              <a:rPr lang="tr-TR" spc="-5" dirty="0" smtClean="0">
                <a:latin typeface="Arial"/>
                <a:cs typeface="Arial"/>
              </a:rPr>
              <a:t>duygusal </a:t>
            </a:r>
            <a:r>
              <a:rPr lang="tr-TR" spc="-15" dirty="0">
                <a:latin typeface="Arial"/>
                <a:cs typeface="Arial"/>
              </a:rPr>
              <a:t>tepkilerdir.</a:t>
            </a:r>
            <a:endParaRPr lang="tr-TR" dirty="0">
              <a:latin typeface="Arial"/>
              <a:cs typeface="Arial"/>
            </a:endParaRPr>
          </a:p>
          <a:p>
            <a:pPr marL="355600" marR="222250" indent="-342900">
              <a:lnSpc>
                <a:spcPts val="3020"/>
              </a:lnSpc>
              <a:spcBef>
                <a:spcPts val="1810"/>
              </a:spcBef>
              <a:buClr>
                <a:srgbClr val="C00000"/>
              </a:buClr>
              <a:tabLst>
                <a:tab pos="241300" algn="l"/>
              </a:tabLst>
            </a:pPr>
            <a:r>
              <a:rPr lang="tr-TR" spc="-5" dirty="0" smtClean="0">
                <a:latin typeface="Arial"/>
                <a:cs typeface="Arial"/>
              </a:rPr>
              <a:t>Freud </a:t>
            </a:r>
            <a:r>
              <a:rPr lang="tr-TR" dirty="0">
                <a:latin typeface="Arial"/>
                <a:cs typeface="Arial"/>
              </a:rPr>
              <a:t>karşı </a:t>
            </a:r>
            <a:r>
              <a:rPr lang="tr-TR" spc="-5" dirty="0">
                <a:latin typeface="Arial"/>
                <a:cs typeface="Arial"/>
              </a:rPr>
              <a:t>aktarımı terapide üstesinden gelinmesi gereken bir  engel olarak</a:t>
            </a:r>
            <a:r>
              <a:rPr lang="tr-TR" spc="10" dirty="0">
                <a:latin typeface="Arial"/>
                <a:cs typeface="Arial"/>
              </a:rPr>
              <a:t> </a:t>
            </a:r>
            <a:r>
              <a:rPr lang="tr-TR" spc="-20" dirty="0">
                <a:latin typeface="Arial"/>
                <a:cs typeface="Arial"/>
              </a:rPr>
              <a:t>görmüştür.</a:t>
            </a:r>
            <a:endParaRPr lang="tr-TR" dirty="0">
              <a:latin typeface="Arial"/>
              <a:cs typeface="Arial"/>
            </a:endParaRPr>
          </a:p>
          <a:p>
            <a:pPr marL="354965" marR="5080" indent="-342900">
              <a:spcBef>
                <a:spcPts val="1760"/>
              </a:spcBef>
              <a:buClr>
                <a:srgbClr val="C00000"/>
              </a:buClr>
              <a:tabLst>
                <a:tab pos="241300" algn="l"/>
              </a:tabLst>
            </a:pPr>
            <a:r>
              <a:rPr lang="tr-TR" spc="-5" dirty="0">
                <a:latin typeface="Arial"/>
                <a:cs typeface="Arial"/>
              </a:rPr>
              <a:t>1950’lerden sonra ise, </a:t>
            </a:r>
            <a:r>
              <a:rPr lang="tr-TR" dirty="0">
                <a:latin typeface="Arial"/>
                <a:cs typeface="Arial"/>
              </a:rPr>
              <a:t>karşıt </a:t>
            </a:r>
            <a:r>
              <a:rPr lang="tr-TR" spc="-5" dirty="0">
                <a:latin typeface="Arial"/>
                <a:cs typeface="Arial"/>
              </a:rPr>
              <a:t>aktarıma </a:t>
            </a:r>
            <a:r>
              <a:rPr lang="tr-TR" dirty="0">
                <a:latin typeface="Arial"/>
                <a:cs typeface="Arial"/>
              </a:rPr>
              <a:t>terapi </a:t>
            </a:r>
            <a:r>
              <a:rPr lang="tr-TR" spc="-5" dirty="0">
                <a:latin typeface="Arial"/>
                <a:cs typeface="Arial"/>
              </a:rPr>
              <a:t>süreci </a:t>
            </a:r>
            <a:r>
              <a:rPr lang="tr-TR" dirty="0">
                <a:latin typeface="Arial"/>
                <a:cs typeface="Arial"/>
              </a:rPr>
              <a:t>için </a:t>
            </a:r>
            <a:r>
              <a:rPr lang="tr-TR" spc="-5" dirty="0">
                <a:latin typeface="Arial"/>
                <a:cs typeface="Arial"/>
              </a:rPr>
              <a:t>bir engel  olarak değil hastanın bilinçdışını anlamada önemli bir araç  olarak bakılmaya</a:t>
            </a:r>
            <a:r>
              <a:rPr lang="tr-TR" dirty="0">
                <a:latin typeface="Arial"/>
                <a:cs typeface="Arial"/>
              </a:rPr>
              <a:t> </a:t>
            </a:r>
            <a:r>
              <a:rPr lang="tr-TR" spc="-15" dirty="0">
                <a:latin typeface="Arial"/>
                <a:cs typeface="Arial"/>
              </a:rPr>
              <a:t>başlanmıştır.</a:t>
            </a:r>
            <a:endParaRPr lang="tr-TR" dirty="0">
              <a:latin typeface="Arial"/>
              <a:cs typeface="Arial"/>
            </a:endParaRPr>
          </a:p>
          <a:p>
            <a:endParaRPr lang="tr-TR" dirty="0" smtClean="0"/>
          </a:p>
          <a:p>
            <a:endParaRPr lang="en-US" dirty="0"/>
          </a:p>
        </p:txBody>
      </p:sp>
      <p:pic>
        <p:nvPicPr>
          <p:cNvPr id="4" name="Resim 3"/>
          <p:cNvPicPr>
            <a:picLocks noChangeAspect="1"/>
          </p:cNvPicPr>
          <p:nvPr/>
        </p:nvPicPr>
        <p:blipFill>
          <a:blip r:embed="rId2"/>
          <a:stretch>
            <a:fillRect/>
          </a:stretch>
        </p:blipFill>
        <p:spPr>
          <a:xfrm>
            <a:off x="7471955" y="484632"/>
            <a:ext cx="4258238" cy="1623060"/>
          </a:xfrm>
          <a:prstGeom prst="rect">
            <a:avLst/>
          </a:prstGeom>
        </p:spPr>
      </p:pic>
    </p:spTree>
    <p:extLst>
      <p:ext uri="{BB962C8B-B14F-4D97-AF65-F5344CB8AC3E}">
        <p14:creationId xmlns="" xmlns:p14="http://schemas.microsoft.com/office/powerpoint/2010/main" val="33647150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Karşı Aktarım ve </a:t>
            </a:r>
            <a:r>
              <a:rPr lang="tr-TR" sz="4800" cap="none" dirty="0" err="1" smtClean="0"/>
              <a:t>Süpervizyon</a:t>
            </a:r>
            <a:endParaRPr lang="en-US" sz="4800" cap="none" dirty="0"/>
          </a:p>
        </p:txBody>
      </p:sp>
      <p:sp>
        <p:nvSpPr>
          <p:cNvPr id="3" name="İçerik Yer Tutucusu 2"/>
          <p:cNvSpPr>
            <a:spLocks noGrp="1"/>
          </p:cNvSpPr>
          <p:nvPr>
            <p:ph idx="1"/>
          </p:nvPr>
        </p:nvSpPr>
        <p:spPr/>
        <p:txBody>
          <a:bodyPr/>
          <a:lstStyle/>
          <a:p>
            <a:pPr marL="241300" marR="176530" indent="-229235">
              <a:spcBef>
                <a:spcPts val="430"/>
              </a:spcBef>
              <a:buClr>
                <a:srgbClr val="C00000"/>
              </a:buClr>
              <a:buChar char="•"/>
              <a:tabLst>
                <a:tab pos="241935" algn="l"/>
              </a:tabLst>
            </a:pPr>
            <a:r>
              <a:rPr lang="tr-TR" spc="-40" dirty="0">
                <a:latin typeface="Arial"/>
                <a:cs typeface="Arial"/>
              </a:rPr>
              <a:t>Terapist </a:t>
            </a:r>
            <a:r>
              <a:rPr lang="tr-TR" spc="-5" dirty="0">
                <a:latin typeface="Arial"/>
                <a:cs typeface="Arial"/>
              </a:rPr>
              <a:t>de bir </a:t>
            </a:r>
            <a:r>
              <a:rPr lang="tr-TR" spc="-20" dirty="0">
                <a:latin typeface="Arial"/>
                <a:cs typeface="Arial"/>
              </a:rPr>
              <a:t>insandır, </a:t>
            </a:r>
            <a:r>
              <a:rPr lang="tr-TR" spc="-5" dirty="0">
                <a:latin typeface="Arial"/>
                <a:cs typeface="Arial"/>
              </a:rPr>
              <a:t>çocukluk döneminden kalma bilinçdışı  meseleleri </a:t>
            </a:r>
            <a:r>
              <a:rPr lang="tr-TR" spc="-20" dirty="0">
                <a:latin typeface="Arial"/>
                <a:cs typeface="Arial"/>
              </a:rPr>
              <a:t>olabilir. </a:t>
            </a:r>
            <a:r>
              <a:rPr lang="tr-TR" spc="-5" dirty="0">
                <a:latin typeface="Arial"/>
                <a:cs typeface="Arial"/>
              </a:rPr>
              <a:t>Önemli olan </a:t>
            </a:r>
            <a:r>
              <a:rPr lang="tr-TR" dirty="0">
                <a:latin typeface="Arial"/>
                <a:cs typeface="Arial"/>
              </a:rPr>
              <a:t>terapistin </a:t>
            </a:r>
            <a:r>
              <a:rPr lang="tr-TR" spc="-5" dirty="0">
                <a:latin typeface="Arial"/>
                <a:cs typeface="Arial"/>
              </a:rPr>
              <a:t>bunları tanıması, </a:t>
            </a:r>
            <a:r>
              <a:rPr lang="tr-TR" dirty="0">
                <a:latin typeface="Arial"/>
                <a:cs typeface="Arial"/>
              </a:rPr>
              <a:t>kontrol  </a:t>
            </a:r>
            <a:r>
              <a:rPr lang="tr-TR" spc="-5" dirty="0">
                <a:latin typeface="Arial"/>
                <a:cs typeface="Arial"/>
              </a:rPr>
              <a:t>edebilmesi, </a:t>
            </a:r>
            <a:r>
              <a:rPr lang="tr-TR" dirty="0">
                <a:latin typeface="Arial"/>
                <a:cs typeface="Arial"/>
              </a:rPr>
              <a:t>hasta </a:t>
            </a:r>
            <a:r>
              <a:rPr lang="tr-TR" spc="-5" dirty="0">
                <a:latin typeface="Arial"/>
                <a:cs typeface="Arial"/>
              </a:rPr>
              <a:t>ile </a:t>
            </a:r>
            <a:r>
              <a:rPr lang="tr-TR" dirty="0">
                <a:latin typeface="Arial"/>
                <a:cs typeface="Arial"/>
              </a:rPr>
              <a:t>ilişkisini psikoterapi </a:t>
            </a:r>
            <a:r>
              <a:rPr lang="tr-TR" spc="-5" dirty="0">
                <a:latin typeface="Arial"/>
                <a:cs typeface="Arial"/>
              </a:rPr>
              <a:t>dışına</a:t>
            </a:r>
            <a:r>
              <a:rPr lang="tr-TR" spc="20" dirty="0">
                <a:latin typeface="Arial"/>
                <a:cs typeface="Arial"/>
              </a:rPr>
              <a:t> </a:t>
            </a:r>
            <a:r>
              <a:rPr lang="tr-TR" spc="-10" dirty="0">
                <a:latin typeface="Arial"/>
                <a:cs typeface="Arial"/>
              </a:rPr>
              <a:t>taşırmamasıdır.</a:t>
            </a:r>
            <a:endParaRPr lang="tr-TR" dirty="0">
              <a:latin typeface="Arial"/>
              <a:cs typeface="Arial"/>
            </a:endParaRPr>
          </a:p>
          <a:p>
            <a:pPr marL="241300" marR="5080" indent="-229235">
              <a:spcBef>
                <a:spcPts val="2400"/>
              </a:spcBef>
              <a:buClr>
                <a:srgbClr val="C00000"/>
              </a:buClr>
              <a:buFont typeface="Arial"/>
              <a:buChar char="•"/>
              <a:tabLst>
                <a:tab pos="241935" algn="l"/>
              </a:tabLst>
            </a:pPr>
            <a:r>
              <a:rPr lang="tr-TR" i="1" spc="-5" dirty="0">
                <a:latin typeface="Arial"/>
                <a:cs typeface="Arial"/>
              </a:rPr>
              <a:t>Randevuyu unutma, </a:t>
            </a:r>
            <a:r>
              <a:rPr lang="tr-TR" i="1" dirty="0">
                <a:latin typeface="Arial"/>
                <a:cs typeface="Arial"/>
              </a:rPr>
              <a:t>hastaya gereksiz yere kızma, </a:t>
            </a:r>
            <a:r>
              <a:rPr lang="tr-TR" i="1" spc="-5" dirty="0">
                <a:latin typeface="Arial"/>
                <a:cs typeface="Arial"/>
              </a:rPr>
              <a:t>aşık olma, fazla  </a:t>
            </a:r>
            <a:r>
              <a:rPr lang="tr-TR" i="1" dirty="0">
                <a:latin typeface="Arial"/>
                <a:cs typeface="Arial"/>
              </a:rPr>
              <a:t>konuşma, aşırı </a:t>
            </a:r>
            <a:r>
              <a:rPr lang="tr-TR" i="1" spc="-5" dirty="0">
                <a:latin typeface="Arial"/>
                <a:cs typeface="Arial"/>
              </a:rPr>
              <a:t>bağlanma, </a:t>
            </a:r>
            <a:r>
              <a:rPr lang="tr-TR" i="1" dirty="0">
                <a:latin typeface="Arial"/>
                <a:cs typeface="Arial"/>
              </a:rPr>
              <a:t>alaycı, </a:t>
            </a:r>
            <a:r>
              <a:rPr lang="tr-TR" i="1" spc="-5" dirty="0">
                <a:latin typeface="Arial"/>
                <a:cs typeface="Arial"/>
              </a:rPr>
              <a:t>incitici, </a:t>
            </a:r>
            <a:r>
              <a:rPr lang="tr-TR" i="1" dirty="0">
                <a:latin typeface="Arial"/>
                <a:cs typeface="Arial"/>
              </a:rPr>
              <a:t>kırıcı sözler söyleme,  gereksiz </a:t>
            </a:r>
            <a:r>
              <a:rPr lang="tr-TR" i="1" spc="-5" dirty="0">
                <a:latin typeface="Arial"/>
                <a:cs typeface="Arial"/>
              </a:rPr>
              <a:t>tartışmalara girme, </a:t>
            </a:r>
            <a:r>
              <a:rPr lang="tr-TR" i="1" dirty="0">
                <a:latin typeface="Arial"/>
                <a:cs typeface="Arial"/>
              </a:rPr>
              <a:t>gereksiz yere yatıştırıcı </a:t>
            </a:r>
            <a:r>
              <a:rPr lang="tr-TR" i="1" spc="-5" dirty="0">
                <a:latin typeface="Arial"/>
                <a:cs typeface="Arial"/>
              </a:rPr>
              <a:t>sözler  söyleme, </a:t>
            </a:r>
            <a:r>
              <a:rPr lang="tr-TR" i="1" dirty="0">
                <a:latin typeface="Arial"/>
                <a:cs typeface="Arial"/>
              </a:rPr>
              <a:t>uykusu </a:t>
            </a:r>
            <a:r>
              <a:rPr lang="tr-TR" i="1" spc="-5" dirty="0">
                <a:latin typeface="Arial"/>
                <a:cs typeface="Arial"/>
              </a:rPr>
              <a:t>gelme </a:t>
            </a:r>
            <a:r>
              <a:rPr lang="tr-TR" spc="-5" dirty="0">
                <a:latin typeface="Arial"/>
                <a:cs typeface="Arial"/>
              </a:rPr>
              <a:t>vb. </a:t>
            </a:r>
            <a:r>
              <a:rPr lang="tr-TR" dirty="0">
                <a:latin typeface="Arial"/>
                <a:cs typeface="Arial"/>
              </a:rPr>
              <a:t>karşı </a:t>
            </a:r>
            <a:r>
              <a:rPr lang="tr-TR" spc="-5" dirty="0">
                <a:latin typeface="Arial"/>
                <a:cs typeface="Arial"/>
              </a:rPr>
              <a:t>aktarım belirtileri</a:t>
            </a:r>
            <a:r>
              <a:rPr lang="tr-TR" spc="35" dirty="0">
                <a:latin typeface="Arial"/>
                <a:cs typeface="Arial"/>
              </a:rPr>
              <a:t> </a:t>
            </a:r>
            <a:r>
              <a:rPr lang="tr-TR" spc="-20" dirty="0">
                <a:latin typeface="Arial"/>
                <a:cs typeface="Arial"/>
              </a:rPr>
              <a:t>olabilir.</a:t>
            </a:r>
            <a:endParaRPr lang="tr-TR" dirty="0">
              <a:latin typeface="Arial"/>
              <a:cs typeface="Arial"/>
            </a:endParaRPr>
          </a:p>
          <a:p>
            <a:pPr marL="241300" marR="179705" indent="-229235">
              <a:lnSpc>
                <a:spcPts val="3020"/>
              </a:lnSpc>
              <a:spcBef>
                <a:spcPts val="2450"/>
              </a:spcBef>
              <a:buClr>
                <a:srgbClr val="C00000"/>
              </a:buClr>
              <a:buChar char="•"/>
              <a:tabLst>
                <a:tab pos="241935" algn="l"/>
              </a:tabLst>
            </a:pPr>
            <a:r>
              <a:rPr lang="tr-TR" spc="-5" dirty="0">
                <a:latin typeface="Arial"/>
                <a:cs typeface="Arial"/>
              </a:rPr>
              <a:t>Psikoterapide uygulanan </a:t>
            </a:r>
            <a:r>
              <a:rPr lang="tr-TR" spc="-5" dirty="0" err="1">
                <a:latin typeface="Arial"/>
                <a:cs typeface="Arial"/>
              </a:rPr>
              <a:t>süpervizyonun</a:t>
            </a:r>
            <a:r>
              <a:rPr lang="tr-TR" spc="-5" dirty="0">
                <a:latin typeface="Arial"/>
                <a:cs typeface="Arial"/>
              </a:rPr>
              <a:t> bir </a:t>
            </a:r>
            <a:r>
              <a:rPr lang="tr-TR" dirty="0">
                <a:latin typeface="Arial"/>
                <a:cs typeface="Arial"/>
              </a:rPr>
              <a:t>amacı da terapistin  hastaya </a:t>
            </a:r>
            <a:r>
              <a:rPr lang="tr-TR" spc="-5" dirty="0">
                <a:latin typeface="Arial"/>
                <a:cs typeface="Arial"/>
              </a:rPr>
              <a:t>ve </a:t>
            </a:r>
            <a:r>
              <a:rPr lang="tr-TR" dirty="0">
                <a:latin typeface="Arial"/>
                <a:cs typeface="Arial"/>
              </a:rPr>
              <a:t>hastanın aktarımına karşı </a:t>
            </a:r>
            <a:r>
              <a:rPr lang="tr-TR" spc="-5" dirty="0">
                <a:latin typeface="Arial"/>
                <a:cs typeface="Arial"/>
              </a:rPr>
              <a:t>oluşturduğu bilinçdışı  </a:t>
            </a:r>
            <a:r>
              <a:rPr lang="tr-TR" dirty="0">
                <a:latin typeface="Arial"/>
                <a:cs typeface="Arial"/>
              </a:rPr>
              <a:t>yansıtmaların farkına varması konusunda </a:t>
            </a:r>
            <a:r>
              <a:rPr lang="tr-TR" spc="-5" dirty="0">
                <a:latin typeface="Arial"/>
                <a:cs typeface="Arial"/>
              </a:rPr>
              <a:t>geribildirim </a:t>
            </a:r>
            <a:r>
              <a:rPr lang="tr-TR" dirty="0">
                <a:latin typeface="Arial"/>
                <a:cs typeface="Arial"/>
              </a:rPr>
              <a:t>ve </a:t>
            </a:r>
            <a:r>
              <a:rPr lang="tr-TR" spc="-5" dirty="0">
                <a:latin typeface="Arial"/>
                <a:cs typeface="Arial"/>
              </a:rPr>
              <a:t>rehberlik  </a:t>
            </a:r>
            <a:r>
              <a:rPr lang="tr-TR" spc="-20" dirty="0">
                <a:latin typeface="Arial"/>
                <a:cs typeface="Arial"/>
              </a:rPr>
              <a:t>almasıdır.</a:t>
            </a:r>
          </a:p>
          <a:p>
            <a:endParaRPr lang="en-US" dirty="0"/>
          </a:p>
        </p:txBody>
      </p:sp>
    </p:spTree>
    <p:extLst>
      <p:ext uri="{BB962C8B-B14F-4D97-AF65-F5344CB8AC3E}">
        <p14:creationId xmlns="" xmlns:p14="http://schemas.microsoft.com/office/powerpoint/2010/main" val="4565547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4. Yorumlama</a:t>
            </a:r>
            <a:endParaRPr lang="en-US" sz="4800" cap="none" dirty="0"/>
          </a:p>
        </p:txBody>
      </p:sp>
      <p:sp>
        <p:nvSpPr>
          <p:cNvPr id="3" name="İçerik Yer Tutucusu 2"/>
          <p:cNvSpPr>
            <a:spLocks noGrp="1"/>
          </p:cNvSpPr>
          <p:nvPr>
            <p:ph idx="1"/>
          </p:nvPr>
        </p:nvSpPr>
        <p:spPr/>
        <p:txBody>
          <a:bodyPr/>
          <a:lstStyle/>
          <a:p>
            <a:pPr marL="355600" indent="-342900">
              <a:lnSpc>
                <a:spcPct val="100000"/>
              </a:lnSpc>
              <a:spcBef>
                <a:spcPts val="2165"/>
              </a:spcBef>
              <a:buClr>
                <a:srgbClr val="C00000"/>
              </a:buClr>
              <a:tabLst>
                <a:tab pos="241300" algn="l"/>
              </a:tabLst>
            </a:pPr>
            <a:r>
              <a:rPr lang="tr-TR" spc="-5" dirty="0">
                <a:latin typeface="Arial"/>
                <a:cs typeface="Arial"/>
              </a:rPr>
              <a:t>Psikanalizin temelini</a:t>
            </a:r>
            <a:r>
              <a:rPr lang="tr-TR" spc="15" dirty="0">
                <a:latin typeface="Arial"/>
                <a:cs typeface="Arial"/>
              </a:rPr>
              <a:t> </a:t>
            </a:r>
            <a:r>
              <a:rPr lang="tr-TR" spc="-20" dirty="0">
                <a:latin typeface="Arial"/>
                <a:cs typeface="Arial"/>
              </a:rPr>
              <a:t>oluşturur.</a:t>
            </a:r>
            <a:endParaRPr lang="tr-TR" dirty="0">
              <a:latin typeface="Arial"/>
              <a:cs typeface="Arial"/>
            </a:endParaRPr>
          </a:p>
          <a:p>
            <a:pPr marL="354965" marR="360680" indent="-342900">
              <a:lnSpc>
                <a:spcPts val="3020"/>
              </a:lnSpc>
              <a:spcBef>
                <a:spcPts val="1850"/>
              </a:spcBef>
              <a:buClr>
                <a:srgbClr val="C00000"/>
              </a:buClr>
              <a:tabLst>
                <a:tab pos="241300" algn="l"/>
              </a:tabLst>
            </a:pPr>
            <a:r>
              <a:rPr lang="tr-TR" spc="-5" dirty="0">
                <a:latin typeface="Arial"/>
                <a:cs typeface="Arial"/>
              </a:rPr>
              <a:t>Psikanalizde yorumlama, bilinçdışı olan bir </a:t>
            </a:r>
            <a:r>
              <a:rPr lang="tr-TR" dirty="0">
                <a:latin typeface="Arial"/>
                <a:cs typeface="Arial"/>
              </a:rPr>
              <a:t>şeyi </a:t>
            </a:r>
            <a:r>
              <a:rPr lang="tr-TR" spc="-5" dirty="0">
                <a:latin typeface="Arial"/>
                <a:cs typeface="Arial"/>
              </a:rPr>
              <a:t>bilinçli duruma  getirmek için sorulan bir soru, ortaya konan bir görüş </a:t>
            </a:r>
            <a:r>
              <a:rPr lang="tr-TR" dirty="0">
                <a:latin typeface="Arial"/>
                <a:cs typeface="Arial"/>
              </a:rPr>
              <a:t>ya da  </a:t>
            </a:r>
            <a:r>
              <a:rPr lang="tr-TR" spc="-5" dirty="0">
                <a:latin typeface="Arial"/>
                <a:cs typeface="Arial"/>
              </a:rPr>
              <a:t>gösterilen </a:t>
            </a:r>
            <a:r>
              <a:rPr lang="tr-TR" dirty="0">
                <a:latin typeface="Arial"/>
                <a:cs typeface="Arial"/>
              </a:rPr>
              <a:t>bir </a:t>
            </a:r>
            <a:r>
              <a:rPr lang="tr-TR" spc="-15" dirty="0">
                <a:latin typeface="Arial"/>
                <a:cs typeface="Arial"/>
              </a:rPr>
              <a:t>davranıştır.</a:t>
            </a:r>
            <a:endParaRPr lang="tr-TR" dirty="0">
              <a:latin typeface="Arial"/>
              <a:cs typeface="Arial"/>
            </a:endParaRPr>
          </a:p>
          <a:p>
            <a:pPr marL="355600" marR="5080" indent="-342900">
              <a:lnSpc>
                <a:spcPts val="3020"/>
              </a:lnSpc>
              <a:spcBef>
                <a:spcPts val="1814"/>
              </a:spcBef>
              <a:buClr>
                <a:srgbClr val="C00000"/>
              </a:buClr>
              <a:tabLst>
                <a:tab pos="241300" algn="l"/>
              </a:tabLst>
            </a:pPr>
            <a:r>
              <a:rPr lang="tr-TR" spc="-5" dirty="0">
                <a:latin typeface="Arial"/>
                <a:cs typeface="Arial"/>
              </a:rPr>
              <a:t>Psikanalizde yorum yapılırken, hastanın getirdiği malzeme, onun  geçmişteki çatışmalarına bağlanarak ele</a:t>
            </a:r>
            <a:r>
              <a:rPr lang="tr-TR" spc="20" dirty="0">
                <a:latin typeface="Arial"/>
                <a:cs typeface="Arial"/>
              </a:rPr>
              <a:t> </a:t>
            </a:r>
            <a:r>
              <a:rPr lang="tr-TR" spc="-25" dirty="0">
                <a:latin typeface="Arial"/>
                <a:cs typeface="Arial"/>
              </a:rPr>
              <a:t>alınır</a:t>
            </a:r>
            <a:r>
              <a:rPr lang="tr-TR" spc="-25" dirty="0" smtClean="0">
                <a:latin typeface="Arial"/>
                <a:cs typeface="Arial"/>
              </a:rPr>
              <a:t>.</a:t>
            </a:r>
          </a:p>
          <a:p>
            <a:pPr marL="355600" marR="5080" indent="-342900">
              <a:lnSpc>
                <a:spcPts val="3020"/>
              </a:lnSpc>
              <a:spcBef>
                <a:spcPts val="1814"/>
              </a:spcBef>
              <a:buClr>
                <a:srgbClr val="C00000"/>
              </a:buClr>
              <a:tabLst>
                <a:tab pos="241300" algn="l"/>
              </a:tabLst>
            </a:pPr>
            <a:r>
              <a:rPr lang="tr-TR" spc="-35" dirty="0">
                <a:latin typeface="Arial"/>
                <a:cs typeface="Arial"/>
              </a:rPr>
              <a:t>Yorumlama </a:t>
            </a:r>
            <a:r>
              <a:rPr lang="tr-TR" spc="-5" dirty="0">
                <a:latin typeface="Arial"/>
                <a:cs typeface="Arial"/>
              </a:rPr>
              <a:t>yüzeyden derine, şimdiden geçmişe doğru yavaş  yavaş</a:t>
            </a:r>
            <a:r>
              <a:rPr lang="tr-TR" spc="-10" dirty="0">
                <a:latin typeface="Arial"/>
                <a:cs typeface="Arial"/>
              </a:rPr>
              <a:t> </a:t>
            </a:r>
            <a:r>
              <a:rPr lang="tr-TR" spc="-15" dirty="0">
                <a:latin typeface="Arial"/>
                <a:cs typeface="Arial"/>
              </a:rPr>
              <a:t>yapılmalıdır.</a:t>
            </a:r>
            <a:endParaRPr lang="tr-TR" dirty="0">
              <a:latin typeface="Arial"/>
              <a:cs typeface="Arial"/>
            </a:endParaRPr>
          </a:p>
          <a:p>
            <a:endParaRPr lang="en-US" dirty="0"/>
          </a:p>
        </p:txBody>
      </p:sp>
    </p:spTree>
    <p:extLst>
      <p:ext uri="{BB962C8B-B14F-4D97-AF65-F5344CB8AC3E}">
        <p14:creationId xmlns="" xmlns:p14="http://schemas.microsoft.com/office/powerpoint/2010/main" val="4643850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4. Yorumlama</a:t>
            </a:r>
            <a:endParaRPr lang="en-US" sz="4800" cap="none" dirty="0"/>
          </a:p>
        </p:txBody>
      </p:sp>
      <p:sp>
        <p:nvSpPr>
          <p:cNvPr id="3" name="İçerik Yer Tutucusu 2"/>
          <p:cNvSpPr>
            <a:spLocks noGrp="1"/>
          </p:cNvSpPr>
          <p:nvPr>
            <p:ph idx="1"/>
          </p:nvPr>
        </p:nvSpPr>
        <p:spPr/>
        <p:txBody>
          <a:bodyPr/>
          <a:lstStyle/>
          <a:p>
            <a:pPr marL="241300" indent="-228600">
              <a:lnSpc>
                <a:spcPct val="100000"/>
              </a:lnSpc>
              <a:spcBef>
                <a:spcPts val="2010"/>
              </a:spcBef>
              <a:buClr>
                <a:srgbClr val="C00000"/>
              </a:buClr>
              <a:buChar char="•"/>
              <a:tabLst>
                <a:tab pos="241300" algn="l"/>
              </a:tabLst>
            </a:pPr>
            <a:r>
              <a:rPr lang="tr-TR" spc="-5" dirty="0" smtClean="0">
                <a:latin typeface="Arial"/>
                <a:cs typeface="Arial"/>
              </a:rPr>
              <a:t>Bu </a:t>
            </a:r>
            <a:r>
              <a:rPr lang="tr-TR" spc="-5" dirty="0">
                <a:latin typeface="Arial"/>
                <a:cs typeface="Arial"/>
              </a:rPr>
              <a:t>bağlamda, önce direnç ve savunmalar</a:t>
            </a:r>
            <a:r>
              <a:rPr lang="tr-TR" spc="100" dirty="0">
                <a:latin typeface="Arial"/>
                <a:cs typeface="Arial"/>
              </a:rPr>
              <a:t> </a:t>
            </a:r>
            <a:r>
              <a:rPr lang="tr-TR" spc="-15" dirty="0">
                <a:latin typeface="Arial"/>
                <a:cs typeface="Arial"/>
              </a:rPr>
              <a:t>yorumlanır.</a:t>
            </a:r>
            <a:endParaRPr lang="tr-TR" dirty="0">
              <a:latin typeface="Arial"/>
              <a:cs typeface="Arial"/>
            </a:endParaRPr>
          </a:p>
          <a:p>
            <a:pPr marL="469900" marR="1202055">
              <a:lnSpc>
                <a:spcPts val="3020"/>
              </a:lnSpc>
              <a:spcBef>
                <a:spcPts val="1855"/>
              </a:spcBef>
            </a:pPr>
            <a:r>
              <a:rPr lang="tr-TR" spc="-5" dirty="0">
                <a:latin typeface="Arial"/>
                <a:cs typeface="Arial"/>
              </a:rPr>
              <a:t>Örneğin, hasta konuşurken aşırı </a:t>
            </a:r>
            <a:r>
              <a:rPr lang="tr-TR" dirty="0">
                <a:latin typeface="Arial"/>
                <a:cs typeface="Arial"/>
              </a:rPr>
              <a:t>yalıtma </a:t>
            </a:r>
            <a:r>
              <a:rPr lang="tr-TR" spc="-15" dirty="0">
                <a:latin typeface="Arial"/>
                <a:cs typeface="Arial"/>
              </a:rPr>
              <a:t>kullanıyor, </a:t>
            </a:r>
            <a:r>
              <a:rPr lang="tr-TR" spc="-5" dirty="0">
                <a:latin typeface="Arial"/>
                <a:cs typeface="Arial"/>
              </a:rPr>
              <a:t>yani  anlattıklarına ilişkin duygusu</a:t>
            </a:r>
            <a:r>
              <a:rPr lang="tr-TR" spc="45" dirty="0">
                <a:latin typeface="Arial"/>
                <a:cs typeface="Arial"/>
              </a:rPr>
              <a:t> </a:t>
            </a:r>
            <a:r>
              <a:rPr lang="tr-TR" dirty="0">
                <a:latin typeface="Arial"/>
                <a:cs typeface="Arial"/>
              </a:rPr>
              <a:t>yok.</a:t>
            </a:r>
          </a:p>
          <a:p>
            <a:pPr marL="469900" marR="163830">
              <a:lnSpc>
                <a:spcPts val="3030"/>
              </a:lnSpc>
              <a:spcBef>
                <a:spcPts val="1800"/>
              </a:spcBef>
            </a:pPr>
            <a:r>
              <a:rPr lang="tr-TR" spc="-5" dirty="0" smtClean="0">
                <a:latin typeface="Arial"/>
                <a:cs typeface="Arial"/>
              </a:rPr>
              <a:t>“</a:t>
            </a:r>
            <a:r>
              <a:rPr lang="tr-TR" b="1" spc="-5" dirty="0" smtClean="0">
                <a:latin typeface="Arial"/>
                <a:cs typeface="Arial"/>
              </a:rPr>
              <a:t>Bu olayları sanki bir </a:t>
            </a:r>
            <a:r>
              <a:rPr lang="tr-TR" b="1" dirty="0" smtClean="0">
                <a:latin typeface="Arial"/>
                <a:cs typeface="Arial"/>
              </a:rPr>
              <a:t>başkası </a:t>
            </a:r>
            <a:r>
              <a:rPr lang="tr-TR" b="1" spc="-5" dirty="0" smtClean="0">
                <a:latin typeface="Arial"/>
                <a:cs typeface="Arial"/>
              </a:rPr>
              <a:t>yaşamış gibi, sanki sizin </a:t>
            </a:r>
            <a:r>
              <a:rPr lang="tr-TR" b="1" spc="-10" dirty="0" smtClean="0">
                <a:latin typeface="Arial"/>
                <a:cs typeface="Arial"/>
              </a:rPr>
              <a:t>bu  </a:t>
            </a:r>
            <a:r>
              <a:rPr lang="tr-TR" b="1" spc="-5" dirty="0" smtClean="0">
                <a:latin typeface="Arial"/>
                <a:cs typeface="Arial"/>
              </a:rPr>
              <a:t>olaylarla ilgili duygunuz </a:t>
            </a:r>
            <a:r>
              <a:rPr lang="tr-TR" b="1" dirty="0" smtClean="0">
                <a:latin typeface="Arial"/>
                <a:cs typeface="Arial"/>
              </a:rPr>
              <a:t>yokmuş </a:t>
            </a:r>
            <a:r>
              <a:rPr lang="tr-TR" b="1" spc="-5" dirty="0" smtClean="0">
                <a:latin typeface="Arial"/>
                <a:cs typeface="Arial"/>
              </a:rPr>
              <a:t>gibi </a:t>
            </a:r>
            <a:r>
              <a:rPr lang="tr-TR" b="1" dirty="0" smtClean="0">
                <a:latin typeface="Arial"/>
                <a:cs typeface="Arial"/>
              </a:rPr>
              <a:t>anlatıyorsunuz.”</a:t>
            </a:r>
            <a:r>
              <a:rPr lang="tr-TR" b="1" spc="90" dirty="0" smtClean="0">
                <a:latin typeface="Arial"/>
                <a:cs typeface="Arial"/>
              </a:rPr>
              <a:t> </a:t>
            </a:r>
            <a:r>
              <a:rPr lang="tr-TR" spc="-20" dirty="0" smtClean="0">
                <a:latin typeface="Arial"/>
                <a:cs typeface="Arial"/>
              </a:rPr>
              <a:t>denebilir</a:t>
            </a:r>
            <a:r>
              <a:rPr lang="tr-TR" spc="-20" dirty="0">
                <a:latin typeface="Arial"/>
                <a:cs typeface="Arial"/>
              </a:rPr>
              <a:t>.</a:t>
            </a:r>
            <a:endParaRPr lang="tr-TR" dirty="0">
              <a:latin typeface="Arial"/>
              <a:cs typeface="Arial"/>
            </a:endParaRPr>
          </a:p>
          <a:p>
            <a:pPr marL="241300" marR="5080" indent="-228600">
              <a:spcBef>
                <a:spcPts val="2350"/>
              </a:spcBef>
              <a:buClr>
                <a:srgbClr val="C00000"/>
              </a:buClr>
              <a:buChar char="•"/>
              <a:tabLst>
                <a:tab pos="241300" algn="l"/>
              </a:tabLst>
            </a:pPr>
            <a:r>
              <a:rPr lang="tr-TR" spc="-5" dirty="0">
                <a:latin typeface="Arial"/>
                <a:cs typeface="Arial"/>
              </a:rPr>
              <a:t>Erken </a:t>
            </a:r>
            <a:r>
              <a:rPr lang="tr-TR" dirty="0">
                <a:latin typeface="Arial"/>
                <a:cs typeface="Arial"/>
              </a:rPr>
              <a:t>yapılan </a:t>
            </a:r>
            <a:r>
              <a:rPr lang="tr-TR" spc="-5" dirty="0">
                <a:latin typeface="Arial"/>
                <a:cs typeface="Arial"/>
              </a:rPr>
              <a:t>yorumlar hastada </a:t>
            </a:r>
            <a:r>
              <a:rPr lang="tr-TR" spc="-5" dirty="0" smtClean="0">
                <a:latin typeface="Arial"/>
                <a:cs typeface="Arial"/>
              </a:rPr>
              <a:t>direnç </a:t>
            </a:r>
            <a:r>
              <a:rPr lang="tr-TR" spc="-15" dirty="0">
                <a:latin typeface="Arial"/>
                <a:cs typeface="Arial"/>
              </a:rPr>
              <a:t>yaratabilir, </a:t>
            </a:r>
            <a:r>
              <a:rPr lang="tr-TR" dirty="0">
                <a:latin typeface="Arial"/>
                <a:cs typeface="Arial"/>
              </a:rPr>
              <a:t>bu </a:t>
            </a:r>
            <a:r>
              <a:rPr lang="tr-TR" spc="-5" dirty="0">
                <a:latin typeface="Arial"/>
                <a:cs typeface="Arial"/>
              </a:rPr>
              <a:t>nedenle  </a:t>
            </a:r>
            <a:r>
              <a:rPr lang="tr-TR" dirty="0">
                <a:latin typeface="Arial"/>
                <a:cs typeface="Arial"/>
              </a:rPr>
              <a:t>zamanlama çok </a:t>
            </a:r>
            <a:r>
              <a:rPr lang="tr-TR" spc="-20" dirty="0">
                <a:latin typeface="Arial"/>
                <a:cs typeface="Arial"/>
              </a:rPr>
              <a:t>önemlidir. </a:t>
            </a:r>
            <a:r>
              <a:rPr lang="tr-TR" spc="-5" dirty="0">
                <a:latin typeface="Arial"/>
                <a:cs typeface="Arial"/>
              </a:rPr>
              <a:t>Daha derin </a:t>
            </a:r>
            <a:r>
              <a:rPr lang="tr-TR" dirty="0">
                <a:latin typeface="Arial"/>
                <a:cs typeface="Arial"/>
              </a:rPr>
              <a:t>yorumlar </a:t>
            </a:r>
            <a:r>
              <a:rPr lang="tr-TR" spc="-5" dirty="0">
                <a:latin typeface="Arial"/>
                <a:cs typeface="Arial"/>
              </a:rPr>
              <a:t>için hastayı </a:t>
            </a:r>
            <a:r>
              <a:rPr lang="tr-TR" spc="-10" dirty="0">
                <a:latin typeface="Arial"/>
                <a:cs typeface="Arial"/>
              </a:rPr>
              <a:t>uzun  </a:t>
            </a:r>
            <a:r>
              <a:rPr lang="tr-TR" spc="-5" dirty="0">
                <a:latin typeface="Arial"/>
                <a:cs typeface="Arial"/>
              </a:rPr>
              <a:t>süre dinlemek</a:t>
            </a:r>
            <a:r>
              <a:rPr lang="tr-TR" spc="20" dirty="0">
                <a:latin typeface="Arial"/>
                <a:cs typeface="Arial"/>
              </a:rPr>
              <a:t> </a:t>
            </a:r>
            <a:r>
              <a:rPr lang="tr-TR" spc="-20" dirty="0">
                <a:latin typeface="Arial"/>
                <a:cs typeface="Arial"/>
              </a:rPr>
              <a:t>gerekir.</a:t>
            </a:r>
            <a:endParaRPr lang="tr-TR" dirty="0">
              <a:latin typeface="Arial"/>
              <a:cs typeface="Arial"/>
            </a:endParaRPr>
          </a:p>
          <a:p>
            <a:endParaRPr lang="tr-TR" dirty="0" smtClean="0"/>
          </a:p>
          <a:p>
            <a:endParaRPr lang="en-US" dirty="0"/>
          </a:p>
        </p:txBody>
      </p:sp>
    </p:spTree>
    <p:extLst>
      <p:ext uri="{BB962C8B-B14F-4D97-AF65-F5344CB8AC3E}">
        <p14:creationId xmlns="" xmlns:p14="http://schemas.microsoft.com/office/powerpoint/2010/main" val="21580367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5. Direncin Yorumlanması</a:t>
            </a:r>
            <a:endParaRPr lang="en-US" sz="4800" cap="none" dirty="0"/>
          </a:p>
        </p:txBody>
      </p:sp>
      <p:sp>
        <p:nvSpPr>
          <p:cNvPr id="3" name="İçerik Yer Tutucusu 2"/>
          <p:cNvSpPr>
            <a:spLocks noGrp="1"/>
          </p:cNvSpPr>
          <p:nvPr>
            <p:ph idx="1"/>
          </p:nvPr>
        </p:nvSpPr>
        <p:spPr/>
        <p:txBody>
          <a:bodyPr/>
          <a:lstStyle/>
          <a:p>
            <a:pPr marL="355600" marR="165735" indent="-342900">
              <a:lnSpc>
                <a:spcPts val="3030"/>
              </a:lnSpc>
              <a:spcBef>
                <a:spcPts val="475"/>
              </a:spcBef>
              <a:buClr>
                <a:srgbClr val="C00000"/>
              </a:buClr>
              <a:tabLst>
                <a:tab pos="241300" algn="l"/>
              </a:tabLst>
            </a:pPr>
            <a:r>
              <a:rPr lang="tr-TR" spc="-5" dirty="0">
                <a:latin typeface="Arial"/>
                <a:cs typeface="Arial"/>
              </a:rPr>
              <a:t>Bilinçdışı malzemenin </a:t>
            </a:r>
            <a:r>
              <a:rPr lang="tr-TR" dirty="0">
                <a:latin typeface="Arial"/>
                <a:cs typeface="Arial"/>
              </a:rPr>
              <a:t>yüzeye </a:t>
            </a:r>
            <a:r>
              <a:rPr lang="tr-TR" spc="-5" dirty="0">
                <a:latin typeface="Arial"/>
                <a:cs typeface="Arial"/>
              </a:rPr>
              <a:t>çıkması tehlikeli olduğundan,  psişik aygıt onu bilinçten uzak tutmak için tüm gücüyle</a:t>
            </a:r>
            <a:r>
              <a:rPr lang="tr-TR" spc="190" dirty="0">
                <a:latin typeface="Arial"/>
                <a:cs typeface="Arial"/>
              </a:rPr>
              <a:t> </a:t>
            </a:r>
            <a:r>
              <a:rPr lang="tr-TR" spc="-25" dirty="0">
                <a:latin typeface="Arial"/>
                <a:cs typeface="Arial"/>
              </a:rPr>
              <a:t>çalışır.</a:t>
            </a:r>
            <a:endParaRPr lang="tr-TR" dirty="0">
              <a:latin typeface="Arial"/>
              <a:cs typeface="Arial"/>
            </a:endParaRPr>
          </a:p>
          <a:p>
            <a:pPr marL="629920" lvl="1" indent="-342900">
              <a:lnSpc>
                <a:spcPct val="100000"/>
              </a:lnSpc>
              <a:spcBef>
                <a:spcPts val="1415"/>
              </a:spcBef>
              <a:buClr>
                <a:srgbClr val="C00000"/>
              </a:buClr>
              <a:tabLst>
                <a:tab pos="241300" algn="l"/>
              </a:tabLst>
            </a:pPr>
            <a:r>
              <a:rPr lang="tr-TR" sz="2000" b="1" spc="-5" dirty="0">
                <a:solidFill>
                  <a:srgbClr val="C00000"/>
                </a:solidFill>
                <a:latin typeface="Arial"/>
                <a:cs typeface="Arial"/>
              </a:rPr>
              <a:t>Direnç</a:t>
            </a:r>
            <a:r>
              <a:rPr lang="tr-TR" sz="2000" spc="-5" dirty="0">
                <a:solidFill>
                  <a:srgbClr val="C00000"/>
                </a:solidFill>
                <a:latin typeface="Arial"/>
                <a:cs typeface="Arial"/>
              </a:rPr>
              <a:t>, </a:t>
            </a:r>
            <a:r>
              <a:rPr lang="tr-TR" sz="2000" spc="-5" dirty="0">
                <a:latin typeface="Arial"/>
                <a:cs typeface="Arial"/>
              </a:rPr>
              <a:t>değişime </a:t>
            </a:r>
            <a:r>
              <a:rPr lang="tr-TR" sz="2000" dirty="0">
                <a:latin typeface="Arial"/>
                <a:cs typeface="Arial"/>
              </a:rPr>
              <a:t>karşı </a:t>
            </a:r>
            <a:r>
              <a:rPr lang="tr-TR" sz="2000" spc="-10" dirty="0">
                <a:latin typeface="Arial"/>
                <a:cs typeface="Arial"/>
              </a:rPr>
              <a:t>olan </a:t>
            </a:r>
            <a:r>
              <a:rPr lang="tr-TR" sz="2000" spc="-5" dirty="0">
                <a:latin typeface="Arial"/>
                <a:cs typeface="Arial"/>
              </a:rPr>
              <a:t>tüm güçler olarak</a:t>
            </a:r>
            <a:r>
              <a:rPr lang="tr-TR" sz="2000" spc="95" dirty="0">
                <a:latin typeface="Arial"/>
                <a:cs typeface="Arial"/>
              </a:rPr>
              <a:t> </a:t>
            </a:r>
            <a:r>
              <a:rPr lang="tr-TR" sz="2000" spc="-15" dirty="0">
                <a:latin typeface="Arial"/>
                <a:cs typeface="Arial"/>
              </a:rPr>
              <a:t>tanımlanabilir.</a:t>
            </a:r>
            <a:endParaRPr lang="tr-TR" sz="2000" dirty="0">
              <a:latin typeface="Arial"/>
              <a:cs typeface="Arial"/>
            </a:endParaRPr>
          </a:p>
          <a:p>
            <a:pPr marL="355600" indent="-342900">
              <a:lnSpc>
                <a:spcPts val="3195"/>
              </a:lnSpc>
              <a:spcBef>
                <a:spcPts val="1465"/>
              </a:spcBef>
              <a:buClr>
                <a:srgbClr val="C00000"/>
              </a:buClr>
              <a:tabLst>
                <a:tab pos="241300" algn="l"/>
              </a:tabLst>
            </a:pPr>
            <a:r>
              <a:rPr lang="tr-TR" spc="-5" dirty="0" smtClean="0">
                <a:latin typeface="Arial"/>
                <a:cs typeface="Arial"/>
              </a:rPr>
              <a:t>Direncin </a:t>
            </a:r>
            <a:r>
              <a:rPr lang="tr-TR" spc="-5" dirty="0">
                <a:latin typeface="Arial"/>
                <a:cs typeface="Arial"/>
              </a:rPr>
              <a:t>altında bilinçli, bilinç öncesi </a:t>
            </a:r>
            <a:r>
              <a:rPr lang="tr-TR" dirty="0">
                <a:latin typeface="Arial"/>
                <a:cs typeface="Arial"/>
              </a:rPr>
              <a:t>ya </a:t>
            </a:r>
            <a:r>
              <a:rPr lang="tr-TR" spc="-5" dirty="0">
                <a:latin typeface="Arial"/>
                <a:cs typeface="Arial"/>
              </a:rPr>
              <a:t>da bilinçdışı bir</a:t>
            </a:r>
            <a:r>
              <a:rPr lang="tr-TR" spc="100" dirty="0">
                <a:latin typeface="Arial"/>
                <a:cs typeface="Arial"/>
              </a:rPr>
              <a:t> </a:t>
            </a:r>
            <a:r>
              <a:rPr lang="tr-TR" dirty="0" smtClean="0">
                <a:latin typeface="Arial"/>
                <a:cs typeface="Arial"/>
              </a:rPr>
              <a:t>dürtü, </a:t>
            </a:r>
            <a:r>
              <a:rPr lang="tr-TR" spc="-5" dirty="0" smtClean="0">
                <a:latin typeface="Arial"/>
                <a:cs typeface="Arial"/>
              </a:rPr>
              <a:t>istek</a:t>
            </a:r>
            <a:r>
              <a:rPr lang="tr-TR" spc="-5" dirty="0">
                <a:latin typeface="Arial"/>
                <a:cs typeface="Arial"/>
              </a:rPr>
              <a:t>, anı </a:t>
            </a:r>
            <a:r>
              <a:rPr lang="tr-TR" dirty="0">
                <a:latin typeface="Arial"/>
                <a:cs typeface="Arial"/>
              </a:rPr>
              <a:t>veya korku</a:t>
            </a:r>
            <a:r>
              <a:rPr lang="tr-TR" spc="-5" dirty="0">
                <a:latin typeface="Arial"/>
                <a:cs typeface="Arial"/>
              </a:rPr>
              <a:t> </a:t>
            </a:r>
            <a:r>
              <a:rPr lang="tr-TR" spc="-15" dirty="0">
                <a:latin typeface="Arial"/>
                <a:cs typeface="Arial"/>
              </a:rPr>
              <a:t>yatmaktadır.</a:t>
            </a:r>
            <a:endParaRPr lang="tr-TR" dirty="0">
              <a:latin typeface="Arial"/>
              <a:cs typeface="Arial"/>
            </a:endParaRPr>
          </a:p>
          <a:p>
            <a:endParaRPr lang="en-US" dirty="0"/>
          </a:p>
        </p:txBody>
      </p:sp>
    </p:spTree>
    <p:extLst>
      <p:ext uri="{BB962C8B-B14F-4D97-AF65-F5344CB8AC3E}">
        <p14:creationId xmlns="" xmlns:p14="http://schemas.microsoft.com/office/powerpoint/2010/main" val="1511104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Sık görülen direnç belirtileri</a:t>
            </a:r>
            <a:endParaRPr lang="en-US" sz="4800" cap="none" dirty="0"/>
          </a:p>
        </p:txBody>
      </p:sp>
      <p:sp>
        <p:nvSpPr>
          <p:cNvPr id="4" name="İçerik Yer Tutucusu 3"/>
          <p:cNvSpPr>
            <a:spLocks noGrp="1"/>
          </p:cNvSpPr>
          <p:nvPr>
            <p:ph sz="half" idx="1"/>
          </p:nvPr>
        </p:nvSpPr>
        <p:spPr/>
        <p:txBody>
          <a:bodyPr>
            <a:normAutofit/>
          </a:bodyPr>
          <a:lstStyle/>
          <a:p>
            <a:pPr marL="355600" marR="147955" indent="-342900">
              <a:lnSpc>
                <a:spcPct val="100000"/>
              </a:lnSpc>
              <a:spcBef>
                <a:spcPts val="1910"/>
              </a:spcBef>
              <a:tabLst>
                <a:tab pos="241300" algn="l"/>
              </a:tabLst>
            </a:pPr>
            <a:r>
              <a:rPr lang="tr-TR" spc="-5" dirty="0">
                <a:latin typeface="Arial" panose="020B0604020202020204" pitchFamily="34" charset="0"/>
                <a:cs typeface="Arial" panose="020B0604020202020204" pitchFamily="34" charset="0"/>
              </a:rPr>
              <a:t>Uzun </a:t>
            </a:r>
            <a:r>
              <a:rPr lang="tr-TR" dirty="0">
                <a:latin typeface="Arial" panose="020B0604020202020204" pitchFamily="34" charset="0"/>
                <a:cs typeface="Arial" panose="020B0604020202020204" pitchFamily="34" charset="0"/>
              </a:rPr>
              <a:t>süren </a:t>
            </a:r>
            <a:r>
              <a:rPr lang="tr-TR" spc="-5" dirty="0">
                <a:latin typeface="Arial" panose="020B0604020202020204" pitchFamily="34" charset="0"/>
                <a:cs typeface="Arial" panose="020B0604020202020204" pitchFamily="34" charset="0"/>
              </a:rPr>
              <a:t>suskunluklar (‘aklıma bir şey </a:t>
            </a:r>
            <a:r>
              <a:rPr lang="tr-TR" spc="5" dirty="0">
                <a:latin typeface="Arial" panose="020B0604020202020204" pitchFamily="34" charset="0"/>
                <a:cs typeface="Arial" panose="020B0604020202020204" pitchFamily="34" charset="0"/>
              </a:rPr>
              <a:t>gelmiyor’,  </a:t>
            </a:r>
            <a:r>
              <a:rPr lang="tr-TR" spc="-5" dirty="0">
                <a:latin typeface="Arial" panose="020B0604020202020204" pitchFamily="34" charset="0"/>
                <a:cs typeface="Arial" panose="020B0604020202020204" pitchFamily="34" charset="0"/>
              </a:rPr>
              <a:t>“anlatacak bir şey bulamıyorum”</a:t>
            </a:r>
            <a:r>
              <a:rPr lang="tr-TR" spc="40" dirty="0">
                <a:latin typeface="Arial" panose="020B0604020202020204" pitchFamily="34" charset="0"/>
                <a:cs typeface="Arial" panose="020B0604020202020204" pitchFamily="34" charset="0"/>
              </a:rPr>
              <a:t> </a:t>
            </a:r>
            <a:r>
              <a:rPr lang="tr-TR" spc="-5" dirty="0">
                <a:latin typeface="Arial" panose="020B0604020202020204" pitchFamily="34" charset="0"/>
                <a:cs typeface="Arial" panose="020B0604020202020204" pitchFamily="34" charset="0"/>
              </a:rPr>
              <a:t>sözleri),</a:t>
            </a:r>
            <a:endParaRPr lang="tr-TR" dirty="0">
              <a:latin typeface="Arial" panose="020B0604020202020204" pitchFamily="34" charset="0"/>
              <a:cs typeface="Arial" panose="020B0604020202020204" pitchFamily="34" charset="0"/>
            </a:endParaRPr>
          </a:p>
          <a:p>
            <a:pPr marL="355600" indent="-342900">
              <a:lnSpc>
                <a:spcPct val="100000"/>
              </a:lnSpc>
              <a:spcBef>
                <a:spcPts val="225"/>
              </a:spcBef>
              <a:tabLst>
                <a:tab pos="241300" algn="l"/>
              </a:tabLst>
            </a:pPr>
            <a:r>
              <a:rPr lang="tr-TR" spc="-5" dirty="0">
                <a:latin typeface="Arial" panose="020B0604020202020204" pitchFamily="34" charset="0"/>
                <a:cs typeface="Arial" panose="020B0604020202020204" pitchFamily="34" charset="0"/>
              </a:rPr>
              <a:t>Gereksiz </a:t>
            </a:r>
            <a:r>
              <a:rPr lang="tr-TR" dirty="0">
                <a:latin typeface="Arial" panose="020B0604020202020204" pitchFamily="34" charset="0"/>
                <a:cs typeface="Arial" panose="020B0604020202020204" pitchFamily="34" charset="0"/>
              </a:rPr>
              <a:t>ayrıntılara</a:t>
            </a:r>
            <a:r>
              <a:rPr lang="tr-TR" spc="5"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dalmak,</a:t>
            </a:r>
          </a:p>
          <a:p>
            <a:pPr marL="355600" indent="-342900">
              <a:lnSpc>
                <a:spcPct val="100000"/>
              </a:lnSpc>
              <a:spcBef>
                <a:spcPts val="265"/>
              </a:spcBef>
              <a:tabLst>
                <a:tab pos="241300" algn="l"/>
              </a:tabLst>
            </a:pPr>
            <a:r>
              <a:rPr lang="tr-TR" spc="-5" dirty="0">
                <a:latin typeface="Arial" panose="020B0604020202020204" pitchFamily="34" charset="0"/>
                <a:cs typeface="Arial" panose="020B0604020202020204" pitchFamily="34" charset="0"/>
              </a:rPr>
              <a:t>Duygudan yoksun</a:t>
            </a:r>
            <a:r>
              <a:rPr lang="tr-TR" spc="20" dirty="0">
                <a:latin typeface="Arial" panose="020B0604020202020204" pitchFamily="34" charset="0"/>
                <a:cs typeface="Arial" panose="020B0604020202020204" pitchFamily="34" charset="0"/>
              </a:rPr>
              <a:t> </a:t>
            </a:r>
            <a:r>
              <a:rPr lang="tr-TR" spc="-5" dirty="0">
                <a:latin typeface="Arial" panose="020B0604020202020204" pitchFamily="34" charset="0"/>
                <a:cs typeface="Arial" panose="020B0604020202020204" pitchFamily="34" charset="0"/>
              </a:rPr>
              <a:t>konuşmak,</a:t>
            </a:r>
            <a:endParaRPr lang="tr-TR" dirty="0">
              <a:latin typeface="Arial" panose="020B0604020202020204" pitchFamily="34" charset="0"/>
              <a:cs typeface="Arial" panose="020B0604020202020204" pitchFamily="34" charset="0"/>
            </a:endParaRPr>
          </a:p>
          <a:p>
            <a:pPr marL="355600" indent="-342900">
              <a:lnSpc>
                <a:spcPct val="100000"/>
              </a:lnSpc>
              <a:spcBef>
                <a:spcPts val="265"/>
              </a:spcBef>
              <a:tabLst>
                <a:tab pos="241300" algn="l"/>
              </a:tabLst>
            </a:pPr>
            <a:r>
              <a:rPr lang="tr-TR" spc="-50" dirty="0">
                <a:latin typeface="Arial" panose="020B0604020202020204" pitchFamily="34" charset="0"/>
                <a:cs typeface="Arial" panose="020B0604020202020204" pitchFamily="34" charset="0"/>
              </a:rPr>
              <a:t>Tedavi </a:t>
            </a:r>
            <a:r>
              <a:rPr lang="tr-TR" spc="-5" dirty="0">
                <a:latin typeface="Arial" panose="020B0604020202020204" pitchFamily="34" charset="0"/>
                <a:cs typeface="Arial" panose="020B0604020202020204" pitchFamily="34" charset="0"/>
              </a:rPr>
              <a:t>ile ilişkili olabilecek olayları, düşleri</a:t>
            </a:r>
            <a:r>
              <a:rPr lang="tr-TR" spc="145" dirty="0">
                <a:latin typeface="Arial" panose="020B0604020202020204" pitchFamily="34" charset="0"/>
                <a:cs typeface="Arial" panose="020B0604020202020204" pitchFamily="34" charset="0"/>
              </a:rPr>
              <a:t> </a:t>
            </a:r>
            <a:r>
              <a:rPr lang="tr-TR" spc="5" dirty="0">
                <a:latin typeface="Arial" panose="020B0604020202020204" pitchFamily="34" charset="0"/>
                <a:cs typeface="Arial" panose="020B0604020202020204" pitchFamily="34" charset="0"/>
              </a:rPr>
              <a:t>unutmak,</a:t>
            </a:r>
            <a:endParaRPr lang="tr-TR" dirty="0">
              <a:latin typeface="Arial" panose="020B0604020202020204" pitchFamily="34" charset="0"/>
              <a:cs typeface="Arial" panose="020B0604020202020204" pitchFamily="34" charset="0"/>
            </a:endParaRPr>
          </a:p>
          <a:p>
            <a:pPr marL="355600" indent="-342900">
              <a:lnSpc>
                <a:spcPct val="100000"/>
              </a:lnSpc>
              <a:spcBef>
                <a:spcPts val="265"/>
              </a:spcBef>
              <a:tabLst>
                <a:tab pos="241300" algn="l"/>
              </a:tabLst>
            </a:pPr>
            <a:r>
              <a:rPr lang="tr-TR" spc="-5" dirty="0">
                <a:latin typeface="Arial" panose="020B0604020202020204" pitchFamily="34" charset="0"/>
                <a:cs typeface="Arial" panose="020B0604020202020204" pitchFamily="34" charset="0"/>
              </a:rPr>
              <a:t>Aşırı entelektüel </a:t>
            </a:r>
            <a:r>
              <a:rPr lang="tr-TR" dirty="0">
                <a:latin typeface="Arial" panose="020B0604020202020204" pitchFamily="34" charset="0"/>
                <a:cs typeface="Arial" panose="020B0604020202020204" pitchFamily="34" charset="0"/>
              </a:rPr>
              <a:t>tartışmalar</a:t>
            </a:r>
            <a:r>
              <a:rPr lang="tr-TR" spc="-5"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yapmak</a:t>
            </a:r>
            <a:r>
              <a:rPr lang="tr-TR" dirty="0" smtClean="0">
                <a:latin typeface="Arial" panose="020B0604020202020204" pitchFamily="34" charset="0"/>
                <a:cs typeface="Arial" panose="020B0604020202020204" pitchFamily="34" charset="0"/>
              </a:rPr>
              <a:t>,</a:t>
            </a:r>
          </a:p>
          <a:p>
            <a:pPr marL="355600" indent="-342900">
              <a:lnSpc>
                <a:spcPct val="100000"/>
              </a:lnSpc>
              <a:spcBef>
                <a:spcPts val="265"/>
              </a:spcBef>
              <a:tabLst>
                <a:tab pos="241300" algn="l"/>
              </a:tabLst>
            </a:pPr>
            <a:r>
              <a:rPr lang="en-US" dirty="0" err="1">
                <a:latin typeface="Arial" panose="020B0604020202020204" pitchFamily="34" charset="0"/>
                <a:cs typeface="Arial" panose="020B0604020202020204" pitchFamily="34" charset="0"/>
              </a:rPr>
              <a:t>Görüşme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biterken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önemli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konu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açmak</a:t>
            </a:r>
            <a:r>
              <a:rPr lang="en-US" dirty="0">
                <a:latin typeface="Arial" panose="020B0604020202020204" pitchFamily="34" charset="0"/>
                <a:cs typeface="Arial" panose="020B0604020202020204" pitchFamily="34" charset="0"/>
              </a:rPr>
              <a:t>,</a:t>
            </a:r>
          </a:p>
          <a:p>
            <a:pPr marL="355600" indent="-342900">
              <a:lnSpc>
                <a:spcPct val="100000"/>
              </a:lnSpc>
              <a:spcBef>
                <a:spcPts val="265"/>
              </a:spcBef>
              <a:tabLst>
                <a:tab pos="241300" algn="l"/>
              </a:tabLst>
            </a:pPr>
            <a:endParaRPr lang="tr-TR" dirty="0">
              <a:latin typeface="Arial" panose="020B0604020202020204" pitchFamily="34" charset="0"/>
              <a:cs typeface="Arial" panose="020B0604020202020204" pitchFamily="34" charset="0"/>
            </a:endParaRPr>
          </a:p>
          <a:p>
            <a:endParaRPr lang="en-US" dirty="0"/>
          </a:p>
        </p:txBody>
      </p:sp>
      <p:sp>
        <p:nvSpPr>
          <p:cNvPr id="5" name="İçerik Yer Tutucusu 4"/>
          <p:cNvSpPr>
            <a:spLocks noGrp="1"/>
          </p:cNvSpPr>
          <p:nvPr>
            <p:ph sz="half" idx="2"/>
          </p:nvPr>
        </p:nvSpPr>
        <p:spPr/>
        <p:txBody>
          <a:bodyPr>
            <a:normAutofit/>
          </a:bodyPr>
          <a:lstStyle/>
          <a:p>
            <a:pPr>
              <a:lnSpc>
                <a:spcPct val="100000"/>
              </a:lnSpc>
            </a:pPr>
            <a:r>
              <a:rPr lang="en-US" dirty="0" err="1" smtClean="0">
                <a:latin typeface="Arial" panose="020B0604020202020204" pitchFamily="34" charset="0"/>
                <a:cs typeface="Arial" panose="020B0604020202020204" pitchFamily="34" charset="0"/>
              </a:rPr>
              <a:t>Esnemeler</a:t>
            </a:r>
            <a:r>
              <a:rPr lang="en-US" dirty="0">
                <a:latin typeface="Arial" panose="020B0604020202020204" pitchFamily="34" charset="0"/>
                <a:cs typeface="Arial" panose="020B0604020202020204" pitchFamily="34" charset="0"/>
              </a:rPr>
              <a:t>,</a:t>
            </a:r>
          </a:p>
          <a:p>
            <a:pPr>
              <a:lnSpc>
                <a:spcPct val="100000"/>
              </a:lnSpc>
            </a:pPr>
            <a:r>
              <a:rPr lang="en-US" dirty="0" err="1">
                <a:latin typeface="Arial" panose="020B0604020202020204" pitchFamily="34" charset="0"/>
                <a:cs typeface="Arial" panose="020B0604020202020204" pitchFamily="34" charset="0"/>
              </a:rPr>
              <a:t>Görüşme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saatlerini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unutmak</a:t>
            </a:r>
            <a:r>
              <a:rPr lang="en-US" dirty="0">
                <a:latin typeface="Arial" panose="020B0604020202020204" pitchFamily="34" charset="0"/>
                <a:cs typeface="Arial" panose="020B0604020202020204" pitchFamily="34" charset="0"/>
              </a:rPr>
              <a:t>,</a:t>
            </a:r>
          </a:p>
          <a:p>
            <a:pPr>
              <a:lnSpc>
                <a:spcPct val="100000"/>
              </a:lnSpc>
            </a:pPr>
            <a:r>
              <a:rPr lang="en-US" dirty="0" err="1">
                <a:latin typeface="Arial" panose="020B0604020202020204" pitchFamily="34" charset="0"/>
                <a:cs typeface="Arial" panose="020B0604020202020204" pitchFamily="34" charset="0"/>
              </a:rPr>
              <a:t>Geç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gelmek</a:t>
            </a:r>
            <a:r>
              <a:rPr lang="en-US" dirty="0">
                <a:latin typeface="Arial" panose="020B0604020202020204" pitchFamily="34" charset="0"/>
                <a:cs typeface="Arial" panose="020B0604020202020204" pitchFamily="34" charset="0"/>
              </a:rPr>
              <a:t>,</a:t>
            </a:r>
          </a:p>
          <a:p>
            <a:pPr>
              <a:lnSpc>
                <a:spcPct val="100000"/>
              </a:lnSpc>
            </a:pPr>
            <a:r>
              <a:rPr lang="en-US" dirty="0" err="1">
                <a:latin typeface="Arial" panose="020B0604020202020204" pitchFamily="34" charset="0"/>
                <a:cs typeface="Arial" panose="020B0604020202020204" pitchFamily="34" charset="0"/>
              </a:rPr>
              <a:t>Gerçek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sorunları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anlatmaktan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kaçınarak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saati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doldurmaya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çalışmak</a:t>
            </a:r>
            <a:r>
              <a:rPr lang="en-US" dirty="0">
                <a:latin typeface="Arial" panose="020B0604020202020204" pitchFamily="34" charset="0"/>
                <a:cs typeface="Arial" panose="020B0604020202020204" pitchFamily="34" charset="0"/>
              </a:rPr>
              <a:t>,</a:t>
            </a:r>
          </a:p>
          <a:p>
            <a:pPr>
              <a:lnSpc>
                <a:spcPct val="100000"/>
              </a:lnSpc>
            </a:pPr>
            <a:r>
              <a:rPr lang="en-US" dirty="0" err="1">
                <a:latin typeface="Arial" panose="020B0604020202020204" pitchFamily="34" charset="0"/>
                <a:cs typeface="Arial" panose="020B0604020202020204" pitchFamily="34" charset="0"/>
              </a:rPr>
              <a:t>Kendisinin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başkalarının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ruhsal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yaşantılarına</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ilgi</a:t>
            </a:r>
            <a:r>
              <a:rPr lang="tr-TR"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göstermemek</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6240759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600" b="1" cap="none" spc="-5" dirty="0" smtClean="0">
                <a:latin typeface="Arial"/>
                <a:cs typeface="Arial"/>
              </a:rPr>
              <a:t>Direncin varlığı </a:t>
            </a:r>
            <a:r>
              <a:rPr lang="tr-TR" sz="3600" b="1" cap="none" spc="-10" dirty="0" smtClean="0">
                <a:latin typeface="Arial"/>
                <a:cs typeface="Arial"/>
              </a:rPr>
              <a:t>hastaya </a:t>
            </a:r>
            <a:r>
              <a:rPr lang="tr-TR" sz="3600" b="1" cap="none" spc="-5" dirty="0" smtClean="0">
                <a:latin typeface="Arial"/>
                <a:cs typeface="Arial"/>
              </a:rPr>
              <a:t>nasıl</a:t>
            </a:r>
            <a:r>
              <a:rPr lang="tr-TR" sz="3600" b="1" cap="none" spc="70" dirty="0" smtClean="0">
                <a:latin typeface="Arial"/>
                <a:cs typeface="Arial"/>
              </a:rPr>
              <a:t> </a:t>
            </a:r>
            <a:r>
              <a:rPr lang="tr-TR" sz="3600" b="1" cap="none" spc="-5" dirty="0" smtClean="0">
                <a:latin typeface="Arial"/>
                <a:cs typeface="Arial"/>
              </a:rPr>
              <a:t>gösterilir?</a:t>
            </a:r>
            <a:r>
              <a:rPr lang="tr-TR" sz="3600" cap="none" dirty="0" smtClean="0">
                <a:latin typeface="Arial"/>
                <a:cs typeface="Arial"/>
              </a:rPr>
              <a:t/>
            </a:r>
            <a:br>
              <a:rPr lang="tr-TR" sz="3600" cap="none" dirty="0" smtClean="0">
                <a:latin typeface="Arial"/>
                <a:cs typeface="Arial"/>
              </a:rPr>
            </a:br>
            <a:endParaRPr lang="en-US" sz="3600" cap="none" dirty="0"/>
          </a:p>
        </p:txBody>
      </p:sp>
      <p:sp>
        <p:nvSpPr>
          <p:cNvPr id="3" name="İçerik Yer Tutucusu 2"/>
          <p:cNvSpPr>
            <a:spLocks noGrp="1"/>
          </p:cNvSpPr>
          <p:nvPr>
            <p:ph idx="1"/>
          </p:nvPr>
        </p:nvSpPr>
        <p:spPr>
          <a:xfrm>
            <a:off x="1069848" y="1794836"/>
            <a:ext cx="10058400" cy="4540649"/>
          </a:xfrm>
        </p:spPr>
        <p:txBody>
          <a:bodyPr>
            <a:normAutofit/>
          </a:bodyPr>
          <a:lstStyle/>
          <a:p>
            <a:pPr marL="0" indent="0">
              <a:buNone/>
            </a:pPr>
            <a:r>
              <a:rPr lang="en-US" dirty="0" err="1">
                <a:latin typeface="Arial" panose="020B0604020202020204" pitchFamily="34" charset="0"/>
                <a:cs typeface="Arial" panose="020B0604020202020204" pitchFamily="34" charset="0"/>
              </a:rPr>
              <a:t>Örneğin</a:t>
            </a:r>
            <a:r>
              <a:rPr lang="en-US" dirty="0">
                <a:latin typeface="Arial" panose="020B0604020202020204" pitchFamily="34" charset="0"/>
                <a:cs typeface="Arial" panose="020B0604020202020204" pitchFamily="34" charset="0"/>
              </a:rPr>
              <a:t>,</a:t>
            </a:r>
          </a:p>
          <a:p>
            <a:r>
              <a:rPr lang="en-US" dirty="0" err="1">
                <a:latin typeface="Arial" panose="020B0604020202020204" pitchFamily="34" charset="0"/>
                <a:cs typeface="Arial" panose="020B0604020202020204" pitchFamily="34" charset="0"/>
              </a:rPr>
              <a:t>Suskunlukları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hastanın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bozması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beklenir</a:t>
            </a:r>
            <a:r>
              <a:rPr lang="en-US" dirty="0">
                <a:latin typeface="Arial" panose="020B0604020202020204" pitchFamily="34" charset="0"/>
                <a:cs typeface="Arial" panose="020B0604020202020204" pitchFamily="34" charset="0"/>
              </a:rPr>
              <a:t>:</a:t>
            </a:r>
          </a:p>
          <a:p>
            <a:r>
              <a:rPr lang="en-US" b="1" dirty="0">
                <a:latin typeface="Arial" panose="020B0604020202020204" pitchFamily="34" charset="0"/>
                <a:cs typeface="Arial" panose="020B0604020202020204" pitchFamily="34" charset="0"/>
              </a:rPr>
              <a:t>“</a:t>
            </a:r>
            <a:r>
              <a:rPr lang="en-US" b="1" dirty="0" err="1">
                <a:latin typeface="Arial" panose="020B0604020202020204" pitchFamily="34" charset="0"/>
                <a:cs typeface="Arial" panose="020B0604020202020204" pitchFamily="34" charset="0"/>
              </a:rPr>
              <a:t>Bugün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bir</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güçlük</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var</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acaba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neden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olabilir</a:t>
            </a:r>
            <a:r>
              <a:rPr lang="en-US" b="1" dirty="0" smtClean="0">
                <a:latin typeface="Arial" panose="020B0604020202020204" pitchFamily="34" charset="0"/>
                <a:cs typeface="Arial" panose="020B0604020202020204" pitchFamily="34" charset="0"/>
              </a:rPr>
              <a:t>?”</a:t>
            </a:r>
            <a:endParaRPr lang="tr-TR" b="1" dirty="0" smtClean="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Direnci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göstermeden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önce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birkaç</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kez</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tekrarlanmasını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beklemek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önemli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olabilir</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“Son </a:t>
            </a:r>
            <a:r>
              <a:rPr lang="en-US" b="1" dirty="0" err="1">
                <a:latin typeface="Arial" panose="020B0604020202020204" pitchFamily="34" charset="0"/>
                <a:cs typeface="Arial" panose="020B0604020202020204" pitchFamily="34" charset="0"/>
              </a:rPr>
              <a:t>birkaç</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görüşmeye</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geç</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geldiniz</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acaba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anlamı</a:t>
            </a:r>
            <a:r>
              <a:rPr lang="en-US" b="1" dirty="0">
                <a:latin typeface="Arial" panose="020B0604020202020204" pitchFamily="34" charset="0"/>
                <a:cs typeface="Arial" panose="020B0604020202020204" pitchFamily="34" charset="0"/>
              </a:rPr>
              <a:t> ne </a:t>
            </a:r>
            <a:r>
              <a:rPr lang="en-US" b="1" dirty="0" err="1">
                <a:latin typeface="Arial" panose="020B0604020202020204" pitchFamily="34" charset="0"/>
                <a:cs typeface="Arial" panose="020B0604020202020204" pitchFamily="34" charset="0"/>
              </a:rPr>
              <a:t>olabilir</a:t>
            </a:r>
            <a:r>
              <a:rPr lang="en-US" b="1" dirty="0" smtClean="0">
                <a:latin typeface="Arial" panose="020B0604020202020204" pitchFamily="34" charset="0"/>
                <a:cs typeface="Arial" panose="020B0604020202020204" pitchFamily="34" charset="0"/>
              </a:rPr>
              <a:t>?”</a:t>
            </a:r>
            <a:endParaRPr lang="tr-TR" b="1" dirty="0" smtClean="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Görüşmede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politikadan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bahsetti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diyelim</a:t>
            </a:r>
            <a:r>
              <a:rPr lang="en-US" dirty="0">
                <a:latin typeface="Arial" panose="020B0604020202020204" pitchFamily="34" charset="0"/>
                <a:cs typeface="Arial" panose="020B0604020202020204" pitchFamily="34" charset="0"/>
              </a:rPr>
              <a:t>:</a:t>
            </a:r>
          </a:p>
          <a:p>
            <a:r>
              <a:rPr lang="en-US" b="1" dirty="0">
                <a:latin typeface="Arial" panose="020B0604020202020204" pitchFamily="34" charset="0"/>
                <a:cs typeface="Arial" panose="020B0604020202020204" pitchFamily="34" charset="0"/>
              </a:rPr>
              <a:t>“</a:t>
            </a:r>
            <a:r>
              <a:rPr lang="en-US" b="1" dirty="0" err="1">
                <a:latin typeface="Arial" panose="020B0604020202020204" pitchFamily="34" charset="0"/>
                <a:cs typeface="Arial" panose="020B0604020202020204" pitchFamily="34" charset="0"/>
              </a:rPr>
              <a:t>Peki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bunların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şimdi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şu</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anda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sizin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sorunlarınızla</a:t>
            </a:r>
            <a:r>
              <a:rPr lang="en-US" b="1" dirty="0">
                <a:latin typeface="Arial" panose="020B0604020202020204" pitchFamily="34" charset="0"/>
                <a:cs typeface="Arial" panose="020B0604020202020204" pitchFamily="34" charset="0"/>
              </a:rPr>
              <a:t> ne </a:t>
            </a:r>
            <a:r>
              <a:rPr lang="en-US" b="1" dirty="0" err="1" smtClean="0">
                <a:latin typeface="Arial" panose="020B0604020202020204" pitchFamily="34" charset="0"/>
                <a:cs typeface="Arial" panose="020B0604020202020204" pitchFamily="34" charset="0"/>
              </a:rPr>
              <a:t>ilgilisi</a:t>
            </a:r>
            <a:r>
              <a:rPr lang="tr-TR"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olabilir</a:t>
            </a:r>
            <a:r>
              <a:rPr lang="en-US" b="1" dirty="0" smtClean="0">
                <a:latin typeface="Arial" panose="020B0604020202020204" pitchFamily="34" charset="0"/>
                <a:cs typeface="Arial" panose="020B0604020202020204" pitchFamily="34" charset="0"/>
              </a:rPr>
              <a:t>?”</a:t>
            </a:r>
            <a:endParaRPr lang="tr-TR" b="1" dirty="0" smtClean="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Psikiyatri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terimlerini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kullanıyorsa</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a:t>
            </a:r>
            <a:r>
              <a:rPr lang="en-US" b="1" dirty="0" err="1">
                <a:latin typeface="Arial" panose="020B0604020202020204" pitchFamily="34" charset="0"/>
                <a:cs typeface="Arial" panose="020B0604020202020204" pitchFamily="34" charset="0"/>
              </a:rPr>
              <a:t>Sorunlarınızı</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siz</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nasıl</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yaşıyorsunuz</a:t>
            </a:r>
            <a:r>
              <a:rPr lang="en-US" b="1" dirty="0">
                <a:latin typeface="Arial" panose="020B0604020202020204" pitchFamily="34" charset="0"/>
                <a:cs typeface="Arial" panose="020B0604020202020204" pitchFamily="34" charset="0"/>
              </a:rPr>
              <a:t>?”</a:t>
            </a:r>
          </a:p>
          <a:p>
            <a:endParaRPr lang="tr-TR" dirty="0" smtClean="0"/>
          </a:p>
          <a:p>
            <a:endParaRPr lang="en-US" dirty="0"/>
          </a:p>
        </p:txBody>
      </p:sp>
    </p:spTree>
    <p:extLst>
      <p:ext uri="{BB962C8B-B14F-4D97-AF65-F5344CB8AC3E}">
        <p14:creationId xmlns="" xmlns:p14="http://schemas.microsoft.com/office/powerpoint/2010/main" val="12778527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6. Rüyaların Yorumlanması</a:t>
            </a:r>
            <a:endParaRPr lang="en-US" sz="4800" cap="none" dirty="0"/>
          </a:p>
        </p:txBody>
      </p:sp>
      <p:sp>
        <p:nvSpPr>
          <p:cNvPr id="3" name="İçerik Yer Tutucusu 2"/>
          <p:cNvSpPr>
            <a:spLocks noGrp="1"/>
          </p:cNvSpPr>
          <p:nvPr>
            <p:ph idx="1"/>
          </p:nvPr>
        </p:nvSpPr>
        <p:spPr/>
        <p:txBody>
          <a:bodyPr/>
          <a:lstStyle/>
          <a:p>
            <a:pPr marL="355600" indent="-342900">
              <a:lnSpc>
                <a:spcPct val="100000"/>
              </a:lnSpc>
              <a:spcBef>
                <a:spcPts val="2100"/>
              </a:spcBef>
              <a:buClr>
                <a:srgbClr val="C00000"/>
              </a:buClr>
              <a:tabLst>
                <a:tab pos="241300" algn="l"/>
              </a:tabLst>
            </a:pPr>
            <a:r>
              <a:rPr lang="tr-TR" spc="-25" dirty="0">
                <a:latin typeface="Arial"/>
                <a:cs typeface="Arial"/>
              </a:rPr>
              <a:t>Rüyalar, </a:t>
            </a:r>
            <a:r>
              <a:rPr lang="tr-TR" spc="-5" dirty="0">
                <a:latin typeface="Arial"/>
                <a:cs typeface="Arial"/>
              </a:rPr>
              <a:t>arzuların sembolik yollarla</a:t>
            </a:r>
            <a:r>
              <a:rPr lang="tr-TR" spc="100" dirty="0">
                <a:latin typeface="Arial"/>
                <a:cs typeface="Arial"/>
              </a:rPr>
              <a:t> </a:t>
            </a:r>
            <a:r>
              <a:rPr lang="tr-TR" spc="-10" dirty="0">
                <a:latin typeface="Arial"/>
                <a:cs typeface="Arial"/>
              </a:rPr>
              <a:t>doyurulmasıdır.</a:t>
            </a:r>
            <a:endParaRPr lang="tr-TR" dirty="0">
              <a:latin typeface="Arial"/>
              <a:cs typeface="Arial"/>
            </a:endParaRPr>
          </a:p>
          <a:p>
            <a:pPr marL="355600" marR="5080" indent="-342900">
              <a:lnSpc>
                <a:spcPts val="3020"/>
              </a:lnSpc>
              <a:spcBef>
                <a:spcPts val="1850"/>
              </a:spcBef>
              <a:buClr>
                <a:srgbClr val="C00000"/>
              </a:buClr>
              <a:tabLst>
                <a:tab pos="241300" algn="l"/>
              </a:tabLst>
            </a:pPr>
            <a:r>
              <a:rPr lang="tr-TR" spc="-5" dirty="0">
                <a:latin typeface="Arial"/>
                <a:cs typeface="Arial"/>
              </a:rPr>
              <a:t>Kişi rüyanın anlamının anahtarına </a:t>
            </a:r>
            <a:r>
              <a:rPr lang="tr-TR" spc="-20" dirty="0">
                <a:latin typeface="Arial"/>
                <a:cs typeface="Arial"/>
              </a:rPr>
              <a:t>sahiptir. </a:t>
            </a:r>
            <a:r>
              <a:rPr lang="tr-TR" spc="-5" dirty="0">
                <a:latin typeface="Arial"/>
                <a:cs typeface="Arial"/>
              </a:rPr>
              <a:t>Rüya gören kişinin,  her bir </a:t>
            </a:r>
            <a:r>
              <a:rPr lang="tr-TR" dirty="0">
                <a:latin typeface="Arial"/>
                <a:cs typeface="Arial"/>
              </a:rPr>
              <a:t>rüya </a:t>
            </a:r>
            <a:r>
              <a:rPr lang="tr-TR" spc="-5" dirty="0">
                <a:latin typeface="Arial"/>
                <a:cs typeface="Arial"/>
              </a:rPr>
              <a:t>imgesiyle ilgili çağrışımları ve düşünceleri </a:t>
            </a:r>
            <a:r>
              <a:rPr lang="tr-TR" dirty="0">
                <a:latin typeface="Arial"/>
                <a:cs typeface="Arial"/>
              </a:rPr>
              <a:t>rüyayı  </a:t>
            </a:r>
            <a:r>
              <a:rPr lang="tr-TR" spc="-5" dirty="0">
                <a:latin typeface="Arial"/>
                <a:cs typeface="Arial"/>
              </a:rPr>
              <a:t>anlamada</a:t>
            </a:r>
            <a:r>
              <a:rPr lang="tr-TR" spc="20" dirty="0">
                <a:latin typeface="Arial"/>
                <a:cs typeface="Arial"/>
              </a:rPr>
              <a:t> </a:t>
            </a:r>
            <a:r>
              <a:rPr lang="tr-TR" spc="-20" dirty="0">
                <a:latin typeface="Arial"/>
                <a:cs typeface="Arial"/>
              </a:rPr>
              <a:t>ipucudur.</a:t>
            </a:r>
            <a:endParaRPr lang="tr-TR" dirty="0">
              <a:latin typeface="Arial"/>
              <a:cs typeface="Arial"/>
            </a:endParaRPr>
          </a:p>
          <a:p>
            <a:pPr marL="355600" marR="494030" indent="-342900">
              <a:lnSpc>
                <a:spcPts val="3020"/>
              </a:lnSpc>
              <a:spcBef>
                <a:spcPts val="1810"/>
              </a:spcBef>
              <a:buClr>
                <a:srgbClr val="C00000"/>
              </a:buClr>
              <a:tabLst>
                <a:tab pos="241300" algn="l"/>
              </a:tabLst>
            </a:pPr>
            <a:r>
              <a:rPr lang="tr-TR" spc="-5" dirty="0">
                <a:latin typeface="Arial"/>
                <a:cs typeface="Arial"/>
              </a:rPr>
              <a:t>Bu çağrışımlar aracılığıyla rüyadaki imge ile kişi </a:t>
            </a:r>
            <a:r>
              <a:rPr lang="tr-TR" dirty="0">
                <a:latin typeface="Arial"/>
                <a:cs typeface="Arial"/>
              </a:rPr>
              <a:t>için </a:t>
            </a:r>
            <a:r>
              <a:rPr lang="tr-TR" spc="-10" dirty="0">
                <a:latin typeface="Arial"/>
                <a:cs typeface="Arial"/>
              </a:rPr>
              <a:t>anlamı  </a:t>
            </a:r>
            <a:r>
              <a:rPr lang="tr-TR" spc="-5" dirty="0">
                <a:latin typeface="Arial"/>
                <a:cs typeface="Arial"/>
              </a:rPr>
              <a:t>arasında bağlantı</a:t>
            </a:r>
            <a:r>
              <a:rPr lang="tr-TR" spc="5" dirty="0">
                <a:latin typeface="Arial"/>
                <a:cs typeface="Arial"/>
              </a:rPr>
              <a:t> </a:t>
            </a:r>
            <a:r>
              <a:rPr lang="tr-TR" spc="-25" dirty="0">
                <a:latin typeface="Arial"/>
                <a:cs typeface="Arial"/>
              </a:rPr>
              <a:t>kurulur.</a:t>
            </a:r>
            <a:endParaRPr lang="tr-TR" dirty="0">
              <a:latin typeface="Arial"/>
              <a:cs typeface="Arial"/>
            </a:endParaRPr>
          </a:p>
          <a:p>
            <a:endParaRPr lang="tr-TR" dirty="0" smtClean="0"/>
          </a:p>
          <a:p>
            <a:endParaRPr lang="en-US" dirty="0"/>
          </a:p>
        </p:txBody>
      </p:sp>
    </p:spTree>
    <p:extLst>
      <p:ext uri="{BB962C8B-B14F-4D97-AF65-F5344CB8AC3E}">
        <p14:creationId xmlns="" xmlns:p14="http://schemas.microsoft.com/office/powerpoint/2010/main" val="12071122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dirty="0" smtClean="0"/>
              <a:t>7. </a:t>
            </a:r>
            <a:r>
              <a:rPr lang="tr-TR" sz="4800" cap="none" dirty="0" err="1" smtClean="0"/>
              <a:t>İçgörü</a:t>
            </a:r>
            <a:endParaRPr lang="en-US" dirty="0"/>
          </a:p>
        </p:txBody>
      </p:sp>
      <p:sp>
        <p:nvSpPr>
          <p:cNvPr id="3" name="İçerik Yer Tutucusu 2"/>
          <p:cNvSpPr>
            <a:spLocks noGrp="1"/>
          </p:cNvSpPr>
          <p:nvPr>
            <p:ph idx="1"/>
          </p:nvPr>
        </p:nvSpPr>
        <p:spPr/>
        <p:txBody>
          <a:bodyPr/>
          <a:lstStyle/>
          <a:p>
            <a:pPr marL="12700">
              <a:lnSpc>
                <a:spcPct val="100000"/>
              </a:lnSpc>
              <a:spcBef>
                <a:spcPts val="620"/>
              </a:spcBef>
            </a:pPr>
            <a:r>
              <a:rPr lang="tr-TR" spc="-5" dirty="0" err="1">
                <a:latin typeface="Arial"/>
                <a:cs typeface="Arial"/>
              </a:rPr>
              <a:t>İçgörü</a:t>
            </a:r>
            <a:r>
              <a:rPr lang="tr-TR" spc="-5" dirty="0">
                <a:latin typeface="Arial"/>
                <a:cs typeface="Arial"/>
              </a:rPr>
              <a:t> terimi genelde iki anlamda</a:t>
            </a:r>
            <a:r>
              <a:rPr lang="tr-TR" spc="65" dirty="0">
                <a:latin typeface="Arial"/>
                <a:cs typeface="Arial"/>
              </a:rPr>
              <a:t> </a:t>
            </a:r>
            <a:r>
              <a:rPr lang="tr-TR" dirty="0">
                <a:latin typeface="Arial"/>
                <a:cs typeface="Arial"/>
              </a:rPr>
              <a:t>kullanılmaktadır:</a:t>
            </a:r>
          </a:p>
          <a:p>
            <a:pPr>
              <a:lnSpc>
                <a:spcPct val="100000"/>
              </a:lnSpc>
            </a:pPr>
            <a:endParaRPr lang="tr-TR" dirty="0">
              <a:latin typeface="Times New Roman"/>
              <a:cs typeface="Times New Roman"/>
            </a:endParaRPr>
          </a:p>
          <a:p>
            <a:pPr marL="546100" marR="387985" indent="-350520">
              <a:lnSpc>
                <a:spcPts val="3020"/>
              </a:lnSpc>
              <a:buClr>
                <a:srgbClr val="C00000"/>
              </a:buClr>
              <a:buFont typeface="Arial"/>
              <a:buChar char="•"/>
              <a:tabLst>
                <a:tab pos="545465" algn="l"/>
                <a:tab pos="546100" algn="l"/>
              </a:tabLst>
            </a:pPr>
            <a:r>
              <a:rPr lang="tr-TR" b="1" spc="-5" dirty="0">
                <a:solidFill>
                  <a:srgbClr val="C00000"/>
                </a:solidFill>
                <a:latin typeface="Arial"/>
                <a:cs typeface="Arial"/>
              </a:rPr>
              <a:t>Hastalığa karşı </a:t>
            </a:r>
            <a:r>
              <a:rPr lang="tr-TR" b="1" spc="-5" dirty="0" err="1">
                <a:solidFill>
                  <a:srgbClr val="C00000"/>
                </a:solidFill>
                <a:latin typeface="Arial"/>
                <a:cs typeface="Arial"/>
              </a:rPr>
              <a:t>içgörü</a:t>
            </a:r>
            <a:r>
              <a:rPr lang="tr-TR" spc="-5" dirty="0">
                <a:solidFill>
                  <a:srgbClr val="C00000"/>
                </a:solidFill>
                <a:latin typeface="Arial"/>
                <a:cs typeface="Arial"/>
              </a:rPr>
              <a:t>, </a:t>
            </a:r>
            <a:r>
              <a:rPr lang="tr-TR" dirty="0">
                <a:latin typeface="Arial"/>
                <a:cs typeface="Arial"/>
              </a:rPr>
              <a:t>hastanın </a:t>
            </a:r>
            <a:r>
              <a:rPr lang="tr-TR" spc="-5" dirty="0">
                <a:latin typeface="Arial"/>
                <a:cs typeface="Arial"/>
              </a:rPr>
              <a:t>hastalığının bilincinde  olması, belirtilerini tanıması ve bir </a:t>
            </a:r>
            <a:r>
              <a:rPr lang="tr-TR" dirty="0">
                <a:latin typeface="Arial"/>
                <a:cs typeface="Arial"/>
              </a:rPr>
              <a:t>bozukluk </a:t>
            </a:r>
            <a:r>
              <a:rPr lang="tr-TR" spc="-5" dirty="0">
                <a:latin typeface="Arial"/>
                <a:cs typeface="Arial"/>
              </a:rPr>
              <a:t>olduğunu  kabullenmesi </a:t>
            </a:r>
            <a:r>
              <a:rPr lang="tr-TR" spc="-20" dirty="0">
                <a:latin typeface="Arial"/>
                <a:cs typeface="Arial"/>
              </a:rPr>
              <a:t>demektir. </a:t>
            </a:r>
            <a:r>
              <a:rPr lang="tr-TR" spc="-5" dirty="0">
                <a:latin typeface="Arial"/>
                <a:cs typeface="Arial"/>
              </a:rPr>
              <a:t>Buna </a:t>
            </a:r>
            <a:r>
              <a:rPr lang="tr-TR" i="1" spc="-5" dirty="0">
                <a:latin typeface="Arial"/>
                <a:cs typeface="Arial"/>
              </a:rPr>
              <a:t>klinik </a:t>
            </a:r>
            <a:r>
              <a:rPr lang="tr-TR" i="1" spc="-5" dirty="0" err="1">
                <a:latin typeface="Arial"/>
                <a:cs typeface="Arial"/>
              </a:rPr>
              <a:t>içgörü</a:t>
            </a:r>
            <a:r>
              <a:rPr lang="tr-TR" i="1" spc="-5" dirty="0">
                <a:latin typeface="Arial"/>
                <a:cs typeface="Arial"/>
              </a:rPr>
              <a:t> </a:t>
            </a:r>
            <a:r>
              <a:rPr lang="tr-TR" spc="-5" dirty="0">
                <a:latin typeface="Arial"/>
                <a:cs typeface="Arial"/>
              </a:rPr>
              <a:t>de</a:t>
            </a:r>
            <a:r>
              <a:rPr lang="tr-TR" spc="135" dirty="0">
                <a:latin typeface="Arial"/>
                <a:cs typeface="Arial"/>
              </a:rPr>
              <a:t> </a:t>
            </a:r>
            <a:r>
              <a:rPr lang="tr-TR" spc="-15" dirty="0">
                <a:latin typeface="Arial"/>
                <a:cs typeface="Arial"/>
              </a:rPr>
              <a:t>denilebilir.</a:t>
            </a:r>
            <a:endParaRPr lang="tr-TR" dirty="0">
              <a:latin typeface="Arial"/>
              <a:cs typeface="Arial"/>
            </a:endParaRPr>
          </a:p>
          <a:p>
            <a:pPr>
              <a:lnSpc>
                <a:spcPct val="100000"/>
              </a:lnSpc>
              <a:spcBef>
                <a:spcPts val="35"/>
              </a:spcBef>
              <a:buClr>
                <a:srgbClr val="C00000"/>
              </a:buClr>
              <a:buFont typeface="Arial"/>
              <a:buChar char="•"/>
            </a:pPr>
            <a:endParaRPr lang="tr-TR" dirty="0">
              <a:latin typeface="Times New Roman"/>
              <a:cs typeface="Times New Roman"/>
            </a:endParaRPr>
          </a:p>
          <a:p>
            <a:pPr marL="551815" marR="5080" indent="-342900">
              <a:buClr>
                <a:srgbClr val="C00000"/>
              </a:buClr>
              <a:buFont typeface="Arial"/>
              <a:buChar char="•"/>
              <a:tabLst>
                <a:tab pos="551815" algn="l"/>
                <a:tab pos="552450" algn="l"/>
              </a:tabLst>
            </a:pPr>
            <a:r>
              <a:rPr lang="tr-TR" b="1" spc="-5" dirty="0">
                <a:solidFill>
                  <a:srgbClr val="C00000"/>
                </a:solidFill>
                <a:latin typeface="Arial"/>
                <a:cs typeface="Arial"/>
              </a:rPr>
              <a:t>Psikanaliz </a:t>
            </a:r>
            <a:r>
              <a:rPr lang="tr-TR" b="1" spc="-20" dirty="0">
                <a:solidFill>
                  <a:srgbClr val="C00000"/>
                </a:solidFill>
                <a:latin typeface="Arial"/>
                <a:cs typeface="Arial"/>
              </a:rPr>
              <a:t>ya </a:t>
            </a:r>
            <a:r>
              <a:rPr lang="tr-TR" b="1" spc="-5" dirty="0">
                <a:solidFill>
                  <a:srgbClr val="C00000"/>
                </a:solidFill>
                <a:latin typeface="Arial"/>
                <a:cs typeface="Arial"/>
              </a:rPr>
              <a:t>da psikoterapideki </a:t>
            </a:r>
            <a:r>
              <a:rPr lang="tr-TR" b="1" spc="-5" dirty="0" err="1">
                <a:solidFill>
                  <a:srgbClr val="C00000"/>
                </a:solidFill>
                <a:latin typeface="Arial"/>
                <a:cs typeface="Arial"/>
              </a:rPr>
              <a:t>içgörü</a:t>
            </a:r>
            <a:r>
              <a:rPr lang="tr-TR" b="1" spc="-5" dirty="0">
                <a:solidFill>
                  <a:srgbClr val="C00000"/>
                </a:solidFill>
                <a:latin typeface="Arial"/>
                <a:cs typeface="Arial"/>
              </a:rPr>
              <a:t> </a:t>
            </a:r>
            <a:r>
              <a:rPr lang="tr-TR" spc="-5" dirty="0">
                <a:latin typeface="Arial"/>
                <a:cs typeface="Arial"/>
              </a:rPr>
              <a:t>ise herhangi bir  </a:t>
            </a:r>
            <a:r>
              <a:rPr lang="tr-TR" dirty="0">
                <a:latin typeface="Arial"/>
                <a:cs typeface="Arial"/>
              </a:rPr>
              <a:t>davranışın </a:t>
            </a:r>
            <a:r>
              <a:rPr lang="tr-TR" spc="-5" dirty="0">
                <a:latin typeface="Arial"/>
                <a:cs typeface="Arial"/>
              </a:rPr>
              <a:t>altında </a:t>
            </a:r>
            <a:r>
              <a:rPr lang="tr-TR" dirty="0">
                <a:latin typeface="Arial"/>
                <a:cs typeface="Arial"/>
              </a:rPr>
              <a:t>yatan </a:t>
            </a:r>
            <a:r>
              <a:rPr lang="tr-TR" spc="-5" dirty="0">
                <a:latin typeface="Arial"/>
                <a:cs typeface="Arial"/>
              </a:rPr>
              <a:t>dürtü, güdü, savunma,  </a:t>
            </a:r>
            <a:r>
              <a:rPr lang="tr-TR" dirty="0">
                <a:latin typeface="Arial"/>
                <a:cs typeface="Arial"/>
              </a:rPr>
              <a:t>geçmişteki </a:t>
            </a:r>
            <a:r>
              <a:rPr lang="tr-TR" spc="-5" dirty="0">
                <a:latin typeface="Arial"/>
                <a:cs typeface="Arial"/>
              </a:rPr>
              <a:t>ilişkiler ve </a:t>
            </a:r>
            <a:r>
              <a:rPr lang="tr-TR" dirty="0">
                <a:latin typeface="Arial"/>
                <a:cs typeface="Arial"/>
              </a:rPr>
              <a:t>çatışmalar gibi </a:t>
            </a:r>
            <a:r>
              <a:rPr lang="tr-TR" spc="-5" dirty="0">
                <a:latin typeface="Arial"/>
                <a:cs typeface="Arial"/>
              </a:rPr>
              <a:t>bilinçdışı etkenlerin  bilincine varma anlamına</a:t>
            </a:r>
            <a:r>
              <a:rPr lang="tr-TR" spc="40" dirty="0">
                <a:latin typeface="Arial"/>
                <a:cs typeface="Arial"/>
              </a:rPr>
              <a:t> </a:t>
            </a:r>
            <a:r>
              <a:rPr lang="tr-TR" spc="-30" dirty="0">
                <a:latin typeface="Arial"/>
                <a:cs typeface="Arial"/>
              </a:rPr>
              <a:t>gelir.</a:t>
            </a:r>
            <a:endParaRPr lang="tr-TR" dirty="0">
              <a:latin typeface="Arial"/>
              <a:cs typeface="Arial"/>
            </a:endParaRPr>
          </a:p>
          <a:p>
            <a:endParaRPr lang="en-US" dirty="0"/>
          </a:p>
        </p:txBody>
      </p:sp>
    </p:spTree>
    <p:extLst>
      <p:ext uri="{BB962C8B-B14F-4D97-AF65-F5344CB8AC3E}">
        <p14:creationId xmlns="" xmlns:p14="http://schemas.microsoft.com/office/powerpoint/2010/main" val="32446083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7. </a:t>
            </a:r>
            <a:r>
              <a:rPr lang="tr-TR" sz="4800" cap="none" dirty="0" err="1" smtClean="0"/>
              <a:t>İçgörü</a:t>
            </a:r>
            <a:endParaRPr lang="en-US" sz="4800" cap="none" dirty="0"/>
          </a:p>
        </p:txBody>
      </p:sp>
      <p:sp>
        <p:nvSpPr>
          <p:cNvPr id="3" name="İçerik Yer Tutucusu 2"/>
          <p:cNvSpPr>
            <a:spLocks noGrp="1"/>
          </p:cNvSpPr>
          <p:nvPr>
            <p:ph idx="1"/>
          </p:nvPr>
        </p:nvSpPr>
        <p:spPr/>
        <p:txBody>
          <a:bodyPr/>
          <a:lstStyle/>
          <a:p>
            <a:pPr marL="355600" indent="-342900">
              <a:lnSpc>
                <a:spcPct val="100000"/>
              </a:lnSpc>
              <a:spcBef>
                <a:spcPts val="95"/>
              </a:spcBef>
              <a:buClr>
                <a:srgbClr val="C00000"/>
              </a:buClr>
              <a:tabLst>
                <a:tab pos="354965" algn="l"/>
                <a:tab pos="355600" algn="l"/>
              </a:tabLst>
            </a:pPr>
            <a:r>
              <a:rPr lang="tr-TR" spc="-5" dirty="0">
                <a:latin typeface="Arial"/>
                <a:cs typeface="Arial"/>
              </a:rPr>
              <a:t>Psikanalizin amacı </a:t>
            </a:r>
            <a:r>
              <a:rPr lang="tr-TR" spc="-5" dirty="0" err="1">
                <a:latin typeface="Arial"/>
                <a:cs typeface="Arial"/>
              </a:rPr>
              <a:t>içgörü</a:t>
            </a:r>
            <a:r>
              <a:rPr lang="tr-TR" spc="55" dirty="0">
                <a:latin typeface="Arial"/>
                <a:cs typeface="Arial"/>
              </a:rPr>
              <a:t> </a:t>
            </a:r>
            <a:r>
              <a:rPr lang="tr-TR" spc="-15" dirty="0">
                <a:latin typeface="Arial"/>
                <a:cs typeface="Arial"/>
              </a:rPr>
              <a:t>sağlamaktır.</a:t>
            </a:r>
            <a:endParaRPr lang="tr-TR" dirty="0">
              <a:latin typeface="Arial"/>
              <a:cs typeface="Arial"/>
            </a:endParaRPr>
          </a:p>
          <a:p>
            <a:pPr marL="355600" marR="1631314" indent="-342900">
              <a:spcBef>
                <a:spcPts val="2400"/>
              </a:spcBef>
              <a:buClr>
                <a:srgbClr val="C00000"/>
              </a:buClr>
              <a:tabLst>
                <a:tab pos="354965" algn="l"/>
                <a:tab pos="355600" algn="l"/>
              </a:tabLst>
            </a:pPr>
            <a:r>
              <a:rPr lang="tr-TR" spc="-5" dirty="0">
                <a:latin typeface="Arial"/>
                <a:cs typeface="Arial"/>
              </a:rPr>
              <a:t>Geçmişte yaşanıp unutulan olayların hatırlanması </a:t>
            </a:r>
            <a:r>
              <a:rPr lang="tr-TR" dirty="0">
                <a:latin typeface="Arial"/>
                <a:cs typeface="Arial"/>
              </a:rPr>
              <a:t>ve  </a:t>
            </a:r>
            <a:r>
              <a:rPr lang="tr-TR" spc="-5" dirty="0">
                <a:latin typeface="Arial"/>
                <a:cs typeface="Arial"/>
              </a:rPr>
              <a:t>anlatılması </a:t>
            </a:r>
            <a:r>
              <a:rPr lang="tr-TR" spc="-5" dirty="0" err="1">
                <a:latin typeface="Arial"/>
                <a:cs typeface="Arial"/>
              </a:rPr>
              <a:t>içgörünün</a:t>
            </a:r>
            <a:r>
              <a:rPr lang="tr-TR" spc="-5" dirty="0">
                <a:latin typeface="Arial"/>
                <a:cs typeface="Arial"/>
              </a:rPr>
              <a:t> kendisi değil, </a:t>
            </a:r>
            <a:r>
              <a:rPr lang="tr-TR" spc="-5" dirty="0" err="1">
                <a:latin typeface="Arial"/>
                <a:cs typeface="Arial"/>
              </a:rPr>
              <a:t>içgörü</a:t>
            </a:r>
            <a:r>
              <a:rPr lang="tr-TR" spc="-5" dirty="0">
                <a:latin typeface="Arial"/>
                <a:cs typeface="Arial"/>
              </a:rPr>
              <a:t>  kazanmaya doğru atılan </a:t>
            </a:r>
            <a:r>
              <a:rPr lang="tr-TR" spc="-15" dirty="0">
                <a:latin typeface="Arial"/>
                <a:cs typeface="Arial"/>
              </a:rPr>
              <a:t>adımlardır. </a:t>
            </a:r>
            <a:r>
              <a:rPr lang="tr-TR" spc="-5" dirty="0">
                <a:latin typeface="Arial"/>
                <a:cs typeface="Arial"/>
              </a:rPr>
              <a:t>Çocukluktan  kalan eğilimler ile şimdiki durum arasında bağlantı  kurulabildiğinde </a:t>
            </a:r>
            <a:r>
              <a:rPr lang="tr-TR" spc="-5" dirty="0" err="1">
                <a:latin typeface="Arial"/>
                <a:cs typeface="Arial"/>
              </a:rPr>
              <a:t>içgörüden</a:t>
            </a:r>
            <a:r>
              <a:rPr lang="tr-TR" spc="-5" dirty="0">
                <a:latin typeface="Arial"/>
                <a:cs typeface="Arial"/>
              </a:rPr>
              <a:t> </a:t>
            </a:r>
            <a:r>
              <a:rPr lang="tr-TR" dirty="0">
                <a:latin typeface="Arial"/>
                <a:cs typeface="Arial"/>
              </a:rPr>
              <a:t>söz</a:t>
            </a:r>
            <a:r>
              <a:rPr lang="tr-TR" spc="80" dirty="0">
                <a:latin typeface="Arial"/>
                <a:cs typeface="Arial"/>
              </a:rPr>
              <a:t> </a:t>
            </a:r>
            <a:r>
              <a:rPr lang="tr-TR" spc="-20" dirty="0">
                <a:latin typeface="Arial"/>
                <a:cs typeface="Arial"/>
              </a:rPr>
              <a:t>edilebilir.</a:t>
            </a:r>
            <a:endParaRPr lang="tr-TR" dirty="0">
              <a:latin typeface="Arial"/>
              <a:cs typeface="Arial"/>
            </a:endParaRPr>
          </a:p>
          <a:p>
            <a:pPr>
              <a:lnSpc>
                <a:spcPct val="100000"/>
              </a:lnSpc>
              <a:spcBef>
                <a:spcPts val="40"/>
              </a:spcBef>
            </a:pPr>
            <a:endParaRPr lang="tr-TR" sz="2800" dirty="0">
              <a:latin typeface="Times New Roman"/>
              <a:cs typeface="Times New Roman"/>
            </a:endParaRPr>
          </a:p>
          <a:p>
            <a:pPr marL="173990" marR="5080" indent="0" algn="ctr">
              <a:lnSpc>
                <a:spcPct val="100000"/>
              </a:lnSpc>
              <a:buNone/>
            </a:pPr>
            <a:r>
              <a:rPr lang="tr-TR" b="1" i="1" spc="-5" dirty="0">
                <a:latin typeface="Arial"/>
                <a:cs typeface="Arial"/>
              </a:rPr>
              <a:t>Önemli olan, hastanın bir </a:t>
            </a:r>
            <a:r>
              <a:rPr lang="tr-TR" b="1" i="1" spc="-10" dirty="0">
                <a:latin typeface="Arial"/>
                <a:cs typeface="Arial"/>
              </a:rPr>
              <a:t>çocukluk </a:t>
            </a:r>
            <a:r>
              <a:rPr lang="tr-TR" b="1" i="1" spc="-5" dirty="0">
                <a:latin typeface="Arial"/>
                <a:cs typeface="Arial"/>
              </a:rPr>
              <a:t>anısını  anlatılabilmesinden çok, bunların </a:t>
            </a:r>
            <a:r>
              <a:rPr lang="tr-TR" b="1" i="1" spc="-10" dirty="0">
                <a:latin typeface="Arial"/>
                <a:cs typeface="Arial"/>
              </a:rPr>
              <a:t>şimdiki </a:t>
            </a:r>
            <a:r>
              <a:rPr lang="tr-TR" b="1" i="1" spc="-5" dirty="0">
                <a:latin typeface="Arial"/>
                <a:cs typeface="Arial"/>
              </a:rPr>
              <a:t>yaşamı üzerindeki  etkilerinin (terapist ve diğer insanlarla ilişkilerini nasıl  etkilediğinin) bilincine</a:t>
            </a:r>
            <a:r>
              <a:rPr lang="tr-TR" b="1" i="1" spc="45" dirty="0">
                <a:latin typeface="Arial"/>
                <a:cs typeface="Arial"/>
              </a:rPr>
              <a:t> </a:t>
            </a:r>
            <a:r>
              <a:rPr lang="tr-TR" b="1" i="1" spc="-20" dirty="0">
                <a:latin typeface="Arial"/>
                <a:cs typeface="Arial"/>
              </a:rPr>
              <a:t>varmasıdır.</a:t>
            </a:r>
            <a:endParaRPr lang="tr-TR" dirty="0">
              <a:latin typeface="Arial"/>
              <a:cs typeface="Arial"/>
            </a:endParaRPr>
          </a:p>
          <a:p>
            <a:endParaRPr lang="tr-TR" dirty="0" smtClean="0"/>
          </a:p>
          <a:p>
            <a:endParaRPr lang="tr-TR" dirty="0"/>
          </a:p>
          <a:p>
            <a:endParaRPr lang="en-US" dirty="0"/>
          </a:p>
        </p:txBody>
      </p:sp>
    </p:spTree>
    <p:extLst>
      <p:ext uri="{BB962C8B-B14F-4D97-AF65-F5344CB8AC3E}">
        <p14:creationId xmlns="" xmlns:p14="http://schemas.microsoft.com/office/powerpoint/2010/main" val="30464175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Terapinin Aşamaları</a:t>
            </a:r>
            <a:endParaRPr lang="en-US" sz="4800" cap="none" dirty="0"/>
          </a:p>
        </p:txBody>
      </p:sp>
      <p:sp>
        <p:nvSpPr>
          <p:cNvPr id="3" name="İçerik Yer Tutucusu 2"/>
          <p:cNvSpPr>
            <a:spLocks noGrp="1"/>
          </p:cNvSpPr>
          <p:nvPr>
            <p:ph idx="1"/>
          </p:nvPr>
        </p:nvSpPr>
        <p:spPr/>
        <p:txBody>
          <a:bodyPr/>
          <a:lstStyle/>
          <a:p>
            <a:pPr marL="469900" indent="-457834">
              <a:lnSpc>
                <a:spcPct val="100000"/>
              </a:lnSpc>
              <a:spcBef>
                <a:spcPts val="1905"/>
              </a:spcBef>
              <a:buAutoNum type="arabicParenR"/>
              <a:tabLst>
                <a:tab pos="469265" algn="l"/>
                <a:tab pos="470534" algn="l"/>
              </a:tabLst>
            </a:pPr>
            <a:r>
              <a:rPr lang="tr-TR" spc="-5" dirty="0">
                <a:latin typeface="Arial"/>
                <a:cs typeface="Arial"/>
              </a:rPr>
              <a:t>Açılış</a:t>
            </a:r>
            <a:endParaRPr lang="tr-TR" dirty="0">
              <a:latin typeface="Arial"/>
              <a:cs typeface="Arial"/>
            </a:endParaRPr>
          </a:p>
          <a:p>
            <a:pPr marL="469900" indent="-457834">
              <a:lnSpc>
                <a:spcPct val="100000"/>
              </a:lnSpc>
              <a:spcBef>
                <a:spcPts val="1800"/>
              </a:spcBef>
              <a:buAutoNum type="arabicParenR"/>
              <a:tabLst>
                <a:tab pos="469265" algn="l"/>
                <a:tab pos="470534" algn="l"/>
              </a:tabLst>
            </a:pPr>
            <a:r>
              <a:rPr lang="tr-TR" spc="-5" dirty="0">
                <a:latin typeface="Arial"/>
                <a:cs typeface="Arial"/>
              </a:rPr>
              <a:t>Aktarımın</a:t>
            </a:r>
            <a:r>
              <a:rPr lang="tr-TR" spc="-10" dirty="0">
                <a:latin typeface="Arial"/>
                <a:cs typeface="Arial"/>
              </a:rPr>
              <a:t> </a:t>
            </a:r>
            <a:r>
              <a:rPr lang="tr-TR" spc="-5" dirty="0">
                <a:latin typeface="Arial"/>
                <a:cs typeface="Arial"/>
              </a:rPr>
              <a:t>gelişmesi</a:t>
            </a:r>
            <a:endParaRPr lang="tr-TR" dirty="0">
              <a:latin typeface="Arial"/>
              <a:cs typeface="Arial"/>
            </a:endParaRPr>
          </a:p>
          <a:p>
            <a:pPr marL="469900" indent="-457834">
              <a:lnSpc>
                <a:spcPct val="100000"/>
              </a:lnSpc>
              <a:spcBef>
                <a:spcPts val="1800"/>
              </a:spcBef>
              <a:buAutoNum type="arabicParenR"/>
              <a:tabLst>
                <a:tab pos="469265" algn="l"/>
                <a:tab pos="470534" algn="l"/>
              </a:tabLst>
            </a:pPr>
            <a:r>
              <a:rPr lang="tr-TR" spc="-5" dirty="0">
                <a:latin typeface="Arial"/>
                <a:cs typeface="Arial"/>
              </a:rPr>
              <a:t>Derinlemesine</a:t>
            </a:r>
            <a:r>
              <a:rPr lang="tr-TR" spc="25" dirty="0">
                <a:latin typeface="Arial"/>
                <a:cs typeface="Arial"/>
              </a:rPr>
              <a:t> </a:t>
            </a:r>
            <a:r>
              <a:rPr lang="tr-TR" spc="-5" dirty="0">
                <a:latin typeface="Arial"/>
                <a:cs typeface="Arial"/>
              </a:rPr>
              <a:t>çalışma</a:t>
            </a:r>
            <a:endParaRPr lang="tr-TR" dirty="0">
              <a:latin typeface="Arial"/>
              <a:cs typeface="Arial"/>
            </a:endParaRPr>
          </a:p>
          <a:p>
            <a:pPr marL="469900" indent="-457834">
              <a:lnSpc>
                <a:spcPct val="100000"/>
              </a:lnSpc>
              <a:spcBef>
                <a:spcPts val="1800"/>
              </a:spcBef>
              <a:buAutoNum type="arabicParenR"/>
              <a:tabLst>
                <a:tab pos="469265" algn="l"/>
                <a:tab pos="470534" algn="l"/>
              </a:tabLst>
            </a:pPr>
            <a:r>
              <a:rPr lang="tr-TR" spc="-5" dirty="0">
                <a:latin typeface="Arial"/>
                <a:cs typeface="Arial"/>
              </a:rPr>
              <a:t>Aktarımın çözümlenmesi ve</a:t>
            </a:r>
            <a:r>
              <a:rPr lang="tr-TR" spc="20" dirty="0">
                <a:latin typeface="Arial"/>
                <a:cs typeface="Arial"/>
              </a:rPr>
              <a:t> </a:t>
            </a:r>
            <a:r>
              <a:rPr lang="tr-TR" spc="-5" dirty="0" smtClean="0">
                <a:latin typeface="Arial"/>
                <a:cs typeface="Arial"/>
              </a:rPr>
              <a:t>sonlandırma</a:t>
            </a:r>
            <a:endParaRPr lang="tr-TR" dirty="0">
              <a:latin typeface="Arial"/>
              <a:cs typeface="Arial"/>
            </a:endParaRPr>
          </a:p>
          <a:p>
            <a:endParaRPr lang="tr-TR" dirty="0" smtClean="0"/>
          </a:p>
          <a:p>
            <a:endParaRPr lang="en-US" dirty="0"/>
          </a:p>
        </p:txBody>
      </p:sp>
      <p:pic>
        <p:nvPicPr>
          <p:cNvPr id="4" name="Resim 3"/>
          <p:cNvPicPr>
            <a:picLocks noChangeAspect="1"/>
          </p:cNvPicPr>
          <p:nvPr/>
        </p:nvPicPr>
        <p:blipFill>
          <a:blip r:embed="rId2"/>
          <a:stretch>
            <a:fillRect/>
          </a:stretch>
        </p:blipFill>
        <p:spPr>
          <a:xfrm>
            <a:off x="7778372" y="305166"/>
            <a:ext cx="4148017" cy="1597290"/>
          </a:xfrm>
          <a:prstGeom prst="rect">
            <a:avLst/>
          </a:prstGeom>
        </p:spPr>
      </p:pic>
    </p:spTree>
    <p:extLst>
      <p:ext uri="{BB962C8B-B14F-4D97-AF65-F5344CB8AC3E}">
        <p14:creationId xmlns="" xmlns:p14="http://schemas.microsoft.com/office/powerpoint/2010/main" val="38715561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1. Açılış</a:t>
            </a:r>
            <a:endParaRPr lang="en-US" sz="4800" cap="none" dirty="0"/>
          </a:p>
        </p:txBody>
      </p:sp>
      <p:sp>
        <p:nvSpPr>
          <p:cNvPr id="3" name="İçerik Yer Tutucusu 2"/>
          <p:cNvSpPr>
            <a:spLocks noGrp="1"/>
          </p:cNvSpPr>
          <p:nvPr>
            <p:ph idx="1"/>
          </p:nvPr>
        </p:nvSpPr>
        <p:spPr/>
        <p:txBody>
          <a:bodyPr>
            <a:normAutofit lnSpcReduction="10000"/>
          </a:bodyPr>
          <a:lstStyle/>
          <a:p>
            <a:pPr marL="241300" indent="-228600">
              <a:lnSpc>
                <a:spcPct val="100000"/>
              </a:lnSpc>
              <a:spcBef>
                <a:spcPts val="944"/>
              </a:spcBef>
              <a:buChar char="•"/>
              <a:tabLst>
                <a:tab pos="241300" algn="l"/>
              </a:tabLst>
            </a:pPr>
            <a:r>
              <a:rPr lang="tr-TR" spc="-5" dirty="0">
                <a:latin typeface="Arial"/>
                <a:cs typeface="Arial"/>
              </a:rPr>
              <a:t>Açılış aşaması ilk görüşmeden önce</a:t>
            </a:r>
            <a:r>
              <a:rPr lang="tr-TR" spc="85" dirty="0">
                <a:latin typeface="Arial"/>
                <a:cs typeface="Arial"/>
              </a:rPr>
              <a:t> </a:t>
            </a:r>
            <a:r>
              <a:rPr lang="tr-TR" spc="-5" dirty="0">
                <a:latin typeface="Arial"/>
                <a:cs typeface="Arial"/>
              </a:rPr>
              <a:t>başlar:</a:t>
            </a:r>
            <a:endParaRPr lang="tr-TR" dirty="0">
              <a:latin typeface="Arial"/>
              <a:cs typeface="Arial"/>
            </a:endParaRPr>
          </a:p>
          <a:p>
            <a:pPr marL="469900" marR="237490" indent="456565" algn="just">
              <a:spcBef>
                <a:spcPts val="1800"/>
              </a:spcBef>
            </a:pPr>
            <a:r>
              <a:rPr lang="tr-TR" i="1" spc="-5" dirty="0">
                <a:latin typeface="Arial"/>
                <a:cs typeface="Arial"/>
              </a:rPr>
              <a:t>Şu anda hastayı </a:t>
            </a:r>
            <a:r>
              <a:rPr lang="tr-TR" i="1" dirty="0">
                <a:latin typeface="Arial"/>
                <a:cs typeface="Arial"/>
              </a:rPr>
              <a:t>terapi </a:t>
            </a:r>
            <a:r>
              <a:rPr lang="tr-TR" i="1" spc="-5" dirty="0">
                <a:latin typeface="Arial"/>
                <a:cs typeface="Arial"/>
              </a:rPr>
              <a:t>görmeye ikna eden şey nedir? Bu  </a:t>
            </a:r>
            <a:r>
              <a:rPr lang="tr-TR" i="1" dirty="0">
                <a:latin typeface="Arial"/>
                <a:cs typeface="Arial"/>
              </a:rPr>
              <a:t>kararı </a:t>
            </a:r>
            <a:r>
              <a:rPr lang="tr-TR" i="1" spc="-5" dirty="0">
                <a:latin typeface="Arial"/>
                <a:cs typeface="Arial"/>
              </a:rPr>
              <a:t>alması ne kadar zor </a:t>
            </a:r>
            <a:r>
              <a:rPr lang="tr-TR" i="1" dirty="0">
                <a:latin typeface="Arial"/>
                <a:cs typeface="Arial"/>
              </a:rPr>
              <a:t>olmuştur? </a:t>
            </a:r>
            <a:r>
              <a:rPr lang="tr-TR" i="1" spc="-10" dirty="0">
                <a:latin typeface="Arial"/>
                <a:cs typeface="Arial"/>
              </a:rPr>
              <a:t>Daha </a:t>
            </a:r>
            <a:r>
              <a:rPr lang="tr-TR" i="1" spc="-5" dirty="0">
                <a:latin typeface="Arial"/>
                <a:cs typeface="Arial"/>
              </a:rPr>
              <a:t>önce </a:t>
            </a:r>
            <a:r>
              <a:rPr lang="tr-TR" i="1" dirty="0">
                <a:latin typeface="Arial"/>
                <a:cs typeface="Arial"/>
              </a:rPr>
              <a:t>terapi  </a:t>
            </a:r>
            <a:r>
              <a:rPr lang="tr-TR" i="1" spc="-5" dirty="0">
                <a:latin typeface="Arial"/>
                <a:cs typeface="Arial"/>
              </a:rPr>
              <a:t>görmüş müdür? Şu an yaşanan problemleri</a:t>
            </a:r>
            <a:r>
              <a:rPr lang="tr-TR" i="1" spc="150" dirty="0">
                <a:latin typeface="Arial"/>
                <a:cs typeface="Arial"/>
              </a:rPr>
              <a:t> </a:t>
            </a:r>
            <a:r>
              <a:rPr lang="tr-TR" i="1" spc="-5" dirty="0" smtClean="0">
                <a:latin typeface="Arial"/>
                <a:cs typeface="Arial"/>
              </a:rPr>
              <a:t>sürdüren</a:t>
            </a:r>
            <a:r>
              <a:rPr lang="tr-TR" dirty="0" smtClean="0">
                <a:latin typeface="Arial"/>
                <a:cs typeface="Arial"/>
              </a:rPr>
              <a:t> </a:t>
            </a:r>
            <a:r>
              <a:rPr lang="tr-TR" i="1" dirty="0" smtClean="0">
                <a:latin typeface="Arial"/>
                <a:cs typeface="Arial"/>
              </a:rPr>
              <a:t>faktörler </a:t>
            </a:r>
            <a:r>
              <a:rPr lang="tr-TR" i="1" spc="-5" dirty="0">
                <a:latin typeface="Arial"/>
                <a:cs typeface="Arial"/>
              </a:rPr>
              <a:t>neler? Belirli amaçları var</a:t>
            </a:r>
            <a:r>
              <a:rPr lang="tr-TR" i="1" spc="30" dirty="0">
                <a:latin typeface="Arial"/>
                <a:cs typeface="Arial"/>
              </a:rPr>
              <a:t> </a:t>
            </a:r>
            <a:r>
              <a:rPr lang="tr-TR" i="1" spc="-5" dirty="0">
                <a:latin typeface="Arial"/>
                <a:cs typeface="Arial"/>
              </a:rPr>
              <a:t>mıdır?</a:t>
            </a:r>
            <a:endParaRPr lang="tr-TR" dirty="0">
              <a:latin typeface="Arial"/>
              <a:cs typeface="Arial"/>
            </a:endParaRPr>
          </a:p>
          <a:p>
            <a:pPr>
              <a:lnSpc>
                <a:spcPct val="100000"/>
              </a:lnSpc>
              <a:spcBef>
                <a:spcPts val="10"/>
              </a:spcBef>
            </a:pPr>
            <a:endParaRPr lang="tr-TR" dirty="0">
              <a:latin typeface="Times New Roman"/>
              <a:cs typeface="Times New Roman"/>
            </a:endParaRPr>
          </a:p>
          <a:p>
            <a:pPr marL="241300" marR="5080" indent="-229235">
              <a:buChar char="•"/>
              <a:tabLst>
                <a:tab pos="241935" algn="l"/>
              </a:tabLst>
            </a:pPr>
            <a:r>
              <a:rPr lang="tr-TR" spc="-5" dirty="0">
                <a:latin typeface="Arial"/>
                <a:cs typeface="Arial"/>
              </a:rPr>
              <a:t>Bu aşama birkaç </a:t>
            </a:r>
            <a:r>
              <a:rPr lang="tr-TR" dirty="0">
                <a:latin typeface="Arial"/>
                <a:cs typeface="Arial"/>
              </a:rPr>
              <a:t>seans </a:t>
            </a:r>
            <a:r>
              <a:rPr lang="tr-TR" spc="-25" dirty="0">
                <a:latin typeface="Arial"/>
                <a:cs typeface="Arial"/>
              </a:rPr>
              <a:t>sürer. </a:t>
            </a:r>
            <a:r>
              <a:rPr lang="tr-TR" spc="-10" dirty="0">
                <a:latin typeface="Arial"/>
                <a:cs typeface="Arial"/>
              </a:rPr>
              <a:t>Genelde </a:t>
            </a:r>
            <a:r>
              <a:rPr lang="tr-TR" spc="-5" dirty="0" smtClean="0">
                <a:latin typeface="Arial"/>
                <a:cs typeface="Arial"/>
              </a:rPr>
              <a:t>hasta </a:t>
            </a:r>
            <a:r>
              <a:rPr lang="tr-TR" spc="-5" dirty="0">
                <a:latin typeface="Arial"/>
                <a:cs typeface="Arial"/>
              </a:rPr>
              <a:t>ve  hastanın problemleriyle ilgili genel bir bakış açısı oluşturulur </a:t>
            </a:r>
            <a:r>
              <a:rPr lang="tr-TR" dirty="0">
                <a:latin typeface="Arial"/>
                <a:cs typeface="Arial"/>
              </a:rPr>
              <a:t>ve  </a:t>
            </a:r>
            <a:r>
              <a:rPr lang="tr-TR" spc="-5" dirty="0">
                <a:latin typeface="Arial"/>
                <a:cs typeface="Arial"/>
              </a:rPr>
              <a:t>hastayla birlikte </a:t>
            </a:r>
            <a:r>
              <a:rPr lang="tr-TR" dirty="0">
                <a:latin typeface="Arial"/>
                <a:cs typeface="Arial"/>
              </a:rPr>
              <a:t>tedavi </a:t>
            </a:r>
            <a:r>
              <a:rPr lang="tr-TR" spc="-5" dirty="0">
                <a:latin typeface="Arial"/>
                <a:cs typeface="Arial"/>
              </a:rPr>
              <a:t>hedefleri </a:t>
            </a:r>
            <a:r>
              <a:rPr lang="tr-TR" spc="-20" dirty="0">
                <a:latin typeface="Arial"/>
                <a:cs typeface="Arial"/>
              </a:rPr>
              <a:t>belirlenir. </a:t>
            </a:r>
            <a:r>
              <a:rPr lang="tr-TR" dirty="0">
                <a:latin typeface="Arial"/>
                <a:cs typeface="Arial"/>
              </a:rPr>
              <a:t>İlaç </a:t>
            </a:r>
            <a:r>
              <a:rPr lang="tr-TR" spc="-5" dirty="0">
                <a:latin typeface="Arial"/>
                <a:cs typeface="Arial"/>
              </a:rPr>
              <a:t>tedavisi, </a:t>
            </a:r>
            <a:r>
              <a:rPr lang="tr-TR" spc="-20" dirty="0">
                <a:latin typeface="Arial"/>
                <a:cs typeface="Arial"/>
              </a:rPr>
              <a:t>testler,  </a:t>
            </a:r>
            <a:r>
              <a:rPr lang="tr-TR" spc="-5" dirty="0">
                <a:latin typeface="Arial"/>
                <a:cs typeface="Arial"/>
              </a:rPr>
              <a:t>seansların zamanı, </a:t>
            </a:r>
            <a:r>
              <a:rPr lang="tr-TR" dirty="0">
                <a:latin typeface="Arial"/>
                <a:cs typeface="Arial"/>
              </a:rPr>
              <a:t>ücret </a:t>
            </a:r>
            <a:r>
              <a:rPr lang="tr-TR" spc="-5" dirty="0">
                <a:latin typeface="Arial"/>
                <a:cs typeface="Arial"/>
              </a:rPr>
              <a:t>vb. konular üzerinde</a:t>
            </a:r>
            <a:r>
              <a:rPr lang="tr-TR" spc="95" dirty="0">
                <a:latin typeface="Arial"/>
                <a:cs typeface="Arial"/>
              </a:rPr>
              <a:t> </a:t>
            </a:r>
            <a:r>
              <a:rPr lang="tr-TR" spc="-20" dirty="0">
                <a:latin typeface="Arial"/>
                <a:cs typeface="Arial"/>
              </a:rPr>
              <a:t>konuşulur.</a:t>
            </a:r>
            <a:endParaRPr lang="tr-TR" dirty="0">
              <a:latin typeface="Arial"/>
              <a:cs typeface="Arial"/>
            </a:endParaRPr>
          </a:p>
          <a:p>
            <a:pPr marL="241300" indent="-229235">
              <a:lnSpc>
                <a:spcPts val="3195"/>
              </a:lnSpc>
              <a:spcBef>
                <a:spcPts val="2665"/>
              </a:spcBef>
              <a:buChar char="•"/>
              <a:tabLst>
                <a:tab pos="241935" algn="l"/>
              </a:tabLst>
            </a:pPr>
            <a:r>
              <a:rPr lang="tr-TR" spc="-5" dirty="0">
                <a:latin typeface="Arial"/>
                <a:cs typeface="Arial"/>
              </a:rPr>
              <a:t>Bu dönem, </a:t>
            </a:r>
            <a:r>
              <a:rPr lang="tr-TR" spc="-5" dirty="0" err="1">
                <a:latin typeface="Arial"/>
                <a:cs typeface="Arial"/>
              </a:rPr>
              <a:t>terapötik</a:t>
            </a:r>
            <a:r>
              <a:rPr lang="tr-TR" spc="-5" dirty="0">
                <a:latin typeface="Arial"/>
                <a:cs typeface="Arial"/>
              </a:rPr>
              <a:t> ittifak ve güven ilişkisi </a:t>
            </a:r>
            <a:r>
              <a:rPr lang="tr-TR" spc="-20" dirty="0">
                <a:latin typeface="Arial"/>
                <a:cs typeface="Arial"/>
              </a:rPr>
              <a:t>kurulur. </a:t>
            </a:r>
            <a:endParaRPr lang="tr-TR" spc="-20" dirty="0" smtClean="0">
              <a:latin typeface="Arial"/>
              <a:cs typeface="Arial"/>
            </a:endParaRPr>
          </a:p>
          <a:p>
            <a:pPr marL="241300" indent="-229235">
              <a:lnSpc>
                <a:spcPts val="3195"/>
              </a:lnSpc>
              <a:spcBef>
                <a:spcPts val="2665"/>
              </a:spcBef>
              <a:buChar char="•"/>
              <a:tabLst>
                <a:tab pos="241935" algn="l"/>
              </a:tabLst>
            </a:pPr>
            <a:r>
              <a:rPr lang="tr-TR" dirty="0" smtClean="0">
                <a:latin typeface="Arial"/>
                <a:cs typeface="Arial"/>
              </a:rPr>
              <a:t>3-6</a:t>
            </a:r>
            <a:r>
              <a:rPr lang="tr-TR" spc="114" dirty="0" smtClean="0">
                <a:latin typeface="Arial"/>
                <a:cs typeface="Arial"/>
              </a:rPr>
              <a:t> </a:t>
            </a:r>
            <a:r>
              <a:rPr lang="tr-TR" spc="-5" dirty="0" smtClean="0">
                <a:latin typeface="Arial"/>
                <a:cs typeface="Arial"/>
              </a:rPr>
              <a:t>ay</a:t>
            </a:r>
            <a:r>
              <a:rPr lang="tr-TR" dirty="0" smtClean="0">
                <a:latin typeface="Arial"/>
                <a:cs typeface="Arial"/>
              </a:rPr>
              <a:t> </a:t>
            </a:r>
            <a:r>
              <a:rPr lang="tr-TR" spc="-5" dirty="0" smtClean="0">
                <a:latin typeface="Arial"/>
                <a:cs typeface="Arial"/>
              </a:rPr>
              <a:t>arasında </a:t>
            </a:r>
            <a:r>
              <a:rPr lang="tr-TR" spc="-5" dirty="0">
                <a:latin typeface="Arial"/>
                <a:cs typeface="Arial"/>
              </a:rPr>
              <a:t>bir </a:t>
            </a:r>
            <a:r>
              <a:rPr lang="tr-TR" dirty="0">
                <a:latin typeface="Arial"/>
                <a:cs typeface="Arial"/>
              </a:rPr>
              <a:t>süre</a:t>
            </a:r>
            <a:r>
              <a:rPr lang="tr-TR" spc="35" dirty="0">
                <a:latin typeface="Arial"/>
                <a:cs typeface="Arial"/>
              </a:rPr>
              <a:t> </a:t>
            </a:r>
            <a:r>
              <a:rPr lang="tr-TR" spc="-20" dirty="0">
                <a:latin typeface="Arial"/>
                <a:cs typeface="Arial"/>
              </a:rPr>
              <a:t>alabilir.</a:t>
            </a:r>
            <a:endParaRPr lang="tr-TR" dirty="0">
              <a:latin typeface="Arial"/>
              <a:cs typeface="Arial"/>
            </a:endParaRPr>
          </a:p>
          <a:p>
            <a:endParaRPr lang="tr-TR" dirty="0" smtClean="0"/>
          </a:p>
          <a:p>
            <a:endParaRPr lang="en-US" dirty="0"/>
          </a:p>
        </p:txBody>
      </p:sp>
    </p:spTree>
    <p:extLst>
      <p:ext uri="{BB962C8B-B14F-4D97-AF65-F5344CB8AC3E}">
        <p14:creationId xmlns="" xmlns:p14="http://schemas.microsoft.com/office/powerpoint/2010/main" val="4882986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2. Aktarımın Gelişmesi</a:t>
            </a:r>
            <a:endParaRPr lang="en-US" sz="4800" cap="none" dirty="0"/>
          </a:p>
        </p:txBody>
      </p:sp>
      <p:sp>
        <p:nvSpPr>
          <p:cNvPr id="3" name="İçerik Yer Tutucusu 2"/>
          <p:cNvSpPr>
            <a:spLocks noGrp="1"/>
          </p:cNvSpPr>
          <p:nvPr>
            <p:ph idx="1"/>
          </p:nvPr>
        </p:nvSpPr>
        <p:spPr/>
        <p:txBody>
          <a:bodyPr/>
          <a:lstStyle/>
          <a:p>
            <a:pPr marR="544830">
              <a:lnSpc>
                <a:spcPts val="3190"/>
              </a:lnSpc>
              <a:spcBef>
                <a:spcPts val="95"/>
              </a:spcBef>
              <a:buClr>
                <a:srgbClr val="C00000"/>
              </a:buClr>
              <a:tabLst>
                <a:tab pos="229235" algn="l"/>
              </a:tabLst>
            </a:pPr>
            <a:r>
              <a:rPr lang="tr-TR" spc="-5" dirty="0">
                <a:latin typeface="Arial"/>
                <a:cs typeface="Arial"/>
              </a:rPr>
              <a:t>Hasta </a:t>
            </a:r>
            <a:r>
              <a:rPr lang="tr-TR" dirty="0">
                <a:latin typeface="Arial"/>
                <a:cs typeface="Arial"/>
              </a:rPr>
              <a:t>serbest çağrışım yapmaya </a:t>
            </a:r>
            <a:r>
              <a:rPr lang="tr-TR" spc="-5" dirty="0">
                <a:latin typeface="Arial"/>
                <a:cs typeface="Arial"/>
              </a:rPr>
              <a:t>devam ettikçe, </a:t>
            </a:r>
            <a:r>
              <a:rPr lang="tr-TR" dirty="0" smtClean="0">
                <a:latin typeface="Arial"/>
                <a:cs typeface="Arial"/>
              </a:rPr>
              <a:t>yaşadığı zorluklar </a:t>
            </a:r>
            <a:r>
              <a:rPr lang="tr-TR" spc="-5" dirty="0">
                <a:latin typeface="Arial"/>
                <a:cs typeface="Arial"/>
              </a:rPr>
              <a:t>ile bilinçdışı malzeme arasında bağlantı</a:t>
            </a:r>
            <a:r>
              <a:rPr lang="tr-TR" spc="110" dirty="0">
                <a:latin typeface="Arial"/>
                <a:cs typeface="Arial"/>
              </a:rPr>
              <a:t> </a:t>
            </a:r>
            <a:r>
              <a:rPr lang="tr-TR" spc="-20" dirty="0">
                <a:latin typeface="Arial"/>
                <a:cs typeface="Arial"/>
              </a:rPr>
              <a:t>kurulur.</a:t>
            </a:r>
            <a:endParaRPr lang="tr-TR" dirty="0">
              <a:latin typeface="Arial"/>
              <a:cs typeface="Arial"/>
            </a:endParaRPr>
          </a:p>
          <a:p>
            <a:pPr marL="354965" marR="5080" indent="-342900">
              <a:lnSpc>
                <a:spcPts val="3020"/>
              </a:lnSpc>
              <a:spcBef>
                <a:spcPts val="1850"/>
              </a:spcBef>
              <a:buClr>
                <a:srgbClr val="C00000"/>
              </a:buClr>
              <a:tabLst>
                <a:tab pos="241935" algn="l"/>
              </a:tabLst>
            </a:pPr>
            <a:r>
              <a:rPr lang="tr-TR" spc="-5" dirty="0">
                <a:latin typeface="Arial"/>
                <a:cs typeface="Arial"/>
              </a:rPr>
              <a:t>Hasta, </a:t>
            </a:r>
            <a:r>
              <a:rPr lang="tr-TR" dirty="0">
                <a:latin typeface="Arial"/>
                <a:cs typeface="Arial"/>
              </a:rPr>
              <a:t>yaşamındaki </a:t>
            </a:r>
            <a:r>
              <a:rPr lang="tr-TR" spc="-5" dirty="0">
                <a:latin typeface="Arial"/>
                <a:cs typeface="Arial"/>
              </a:rPr>
              <a:t>önemli kişilere olan </a:t>
            </a:r>
            <a:r>
              <a:rPr lang="tr-TR" dirty="0">
                <a:latin typeface="Arial"/>
                <a:cs typeface="Arial"/>
              </a:rPr>
              <a:t>duygularını terapiste  aktarmaya </a:t>
            </a:r>
            <a:r>
              <a:rPr lang="tr-TR" spc="-5" dirty="0">
                <a:latin typeface="Arial"/>
                <a:cs typeface="Arial"/>
              </a:rPr>
              <a:t>başlar; </a:t>
            </a:r>
            <a:r>
              <a:rPr lang="tr-TR" dirty="0">
                <a:latin typeface="Arial"/>
                <a:cs typeface="Arial"/>
              </a:rPr>
              <a:t>terapist </a:t>
            </a:r>
            <a:r>
              <a:rPr lang="tr-TR" spc="-5" dirty="0">
                <a:latin typeface="Arial"/>
                <a:cs typeface="Arial"/>
              </a:rPr>
              <a:t>hastanın </a:t>
            </a:r>
            <a:r>
              <a:rPr lang="tr-TR" dirty="0">
                <a:latin typeface="Arial"/>
                <a:cs typeface="Arial"/>
              </a:rPr>
              <a:t>yaşamındaki en </a:t>
            </a:r>
            <a:r>
              <a:rPr lang="tr-TR" spc="-5" dirty="0">
                <a:latin typeface="Arial"/>
                <a:cs typeface="Arial"/>
              </a:rPr>
              <a:t>önemli  kişi haline</a:t>
            </a:r>
            <a:r>
              <a:rPr lang="tr-TR" spc="10" dirty="0">
                <a:latin typeface="Arial"/>
                <a:cs typeface="Arial"/>
              </a:rPr>
              <a:t> </a:t>
            </a:r>
            <a:r>
              <a:rPr lang="tr-TR" spc="-30" dirty="0">
                <a:latin typeface="Arial"/>
                <a:cs typeface="Arial"/>
              </a:rPr>
              <a:t>gelir.</a:t>
            </a:r>
            <a:endParaRPr lang="tr-TR" dirty="0">
              <a:latin typeface="Arial"/>
              <a:cs typeface="Arial"/>
            </a:endParaRPr>
          </a:p>
          <a:p>
            <a:pPr marL="354965" marR="166370" indent="-342900">
              <a:lnSpc>
                <a:spcPts val="3020"/>
              </a:lnSpc>
              <a:spcBef>
                <a:spcPts val="1814"/>
              </a:spcBef>
              <a:buClr>
                <a:srgbClr val="C00000"/>
              </a:buClr>
              <a:tabLst>
                <a:tab pos="241935" algn="l"/>
              </a:tabLst>
            </a:pPr>
            <a:r>
              <a:rPr lang="tr-TR" spc="-45" dirty="0">
                <a:latin typeface="Arial"/>
                <a:cs typeface="Arial"/>
              </a:rPr>
              <a:t>Terapist </a:t>
            </a:r>
            <a:r>
              <a:rPr lang="tr-TR" spc="-5" dirty="0">
                <a:latin typeface="Arial"/>
                <a:cs typeface="Arial"/>
              </a:rPr>
              <a:t>bu </a:t>
            </a:r>
            <a:r>
              <a:rPr lang="tr-TR" dirty="0">
                <a:latin typeface="Arial"/>
                <a:cs typeface="Arial"/>
              </a:rPr>
              <a:t>etkileşimleri </a:t>
            </a:r>
            <a:r>
              <a:rPr lang="tr-TR" spc="-5" dirty="0">
                <a:latin typeface="Arial"/>
                <a:cs typeface="Arial"/>
              </a:rPr>
              <a:t>analiz </a:t>
            </a:r>
            <a:r>
              <a:rPr lang="tr-TR" spc="-35" dirty="0">
                <a:latin typeface="Arial"/>
                <a:cs typeface="Arial"/>
              </a:rPr>
              <a:t>eder. </a:t>
            </a:r>
            <a:r>
              <a:rPr lang="tr-TR" dirty="0">
                <a:latin typeface="Arial"/>
                <a:cs typeface="Arial"/>
              </a:rPr>
              <a:t>Görece </a:t>
            </a:r>
            <a:r>
              <a:rPr lang="tr-TR" spc="-5" dirty="0">
                <a:latin typeface="Arial"/>
                <a:cs typeface="Arial"/>
              </a:rPr>
              <a:t>tehlikesiz ve  </a:t>
            </a:r>
            <a:r>
              <a:rPr lang="tr-TR" dirty="0">
                <a:latin typeface="Arial"/>
                <a:cs typeface="Arial"/>
              </a:rPr>
              <a:t>yüzeye yakın </a:t>
            </a:r>
            <a:r>
              <a:rPr lang="tr-TR" spc="-5" dirty="0">
                <a:latin typeface="Arial"/>
                <a:cs typeface="Arial"/>
              </a:rPr>
              <a:t>olan </a:t>
            </a:r>
            <a:r>
              <a:rPr lang="tr-TR" dirty="0">
                <a:latin typeface="Arial"/>
                <a:cs typeface="Arial"/>
              </a:rPr>
              <a:t>gözlemlerinden başlayarak, </a:t>
            </a:r>
            <a:r>
              <a:rPr lang="tr-TR" spc="-5" dirty="0">
                <a:latin typeface="Arial"/>
                <a:cs typeface="Arial"/>
              </a:rPr>
              <a:t>daha derin  bilinçdışı malzemeyi içeren yorumlar </a:t>
            </a:r>
            <a:r>
              <a:rPr lang="tr-TR" spc="-30" dirty="0">
                <a:latin typeface="Arial"/>
                <a:cs typeface="Arial"/>
              </a:rPr>
              <a:t>yapar. </a:t>
            </a:r>
            <a:r>
              <a:rPr lang="tr-TR" dirty="0">
                <a:latin typeface="Arial"/>
                <a:cs typeface="Arial"/>
              </a:rPr>
              <a:t>Buna </a:t>
            </a:r>
            <a:r>
              <a:rPr lang="tr-TR" b="1" spc="-5" dirty="0">
                <a:solidFill>
                  <a:srgbClr val="C00000"/>
                </a:solidFill>
                <a:latin typeface="Arial"/>
                <a:cs typeface="Arial"/>
              </a:rPr>
              <a:t>aktarımın  analizi</a:t>
            </a:r>
            <a:r>
              <a:rPr lang="tr-TR" b="1" spc="-15" dirty="0">
                <a:solidFill>
                  <a:srgbClr val="C00000"/>
                </a:solidFill>
                <a:latin typeface="Arial"/>
                <a:cs typeface="Arial"/>
              </a:rPr>
              <a:t> </a:t>
            </a:r>
            <a:r>
              <a:rPr lang="tr-TR" spc="-30" dirty="0">
                <a:latin typeface="Arial"/>
                <a:cs typeface="Arial"/>
              </a:rPr>
              <a:t>denir.</a:t>
            </a:r>
            <a:endParaRPr lang="tr-TR" dirty="0">
              <a:latin typeface="Arial"/>
              <a:cs typeface="Arial"/>
            </a:endParaRPr>
          </a:p>
          <a:p>
            <a:endParaRPr lang="en-US" dirty="0"/>
          </a:p>
        </p:txBody>
      </p:sp>
    </p:spTree>
    <p:extLst>
      <p:ext uri="{BB962C8B-B14F-4D97-AF65-F5344CB8AC3E}">
        <p14:creationId xmlns="" xmlns:p14="http://schemas.microsoft.com/office/powerpoint/2010/main" val="37417706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3. Derinlemesine Çalışma</a:t>
            </a:r>
            <a:endParaRPr lang="en-US" sz="4800" cap="none" dirty="0"/>
          </a:p>
        </p:txBody>
      </p:sp>
      <p:sp>
        <p:nvSpPr>
          <p:cNvPr id="3" name="İçerik Yer Tutucusu 2"/>
          <p:cNvSpPr>
            <a:spLocks noGrp="1"/>
          </p:cNvSpPr>
          <p:nvPr>
            <p:ph idx="1"/>
          </p:nvPr>
        </p:nvSpPr>
        <p:spPr/>
        <p:txBody>
          <a:bodyPr/>
          <a:lstStyle/>
          <a:p>
            <a:pPr marL="355600" indent="-342900">
              <a:lnSpc>
                <a:spcPct val="100000"/>
              </a:lnSpc>
              <a:spcBef>
                <a:spcPts val="95"/>
              </a:spcBef>
              <a:buClr>
                <a:srgbClr val="C00000"/>
              </a:buClr>
              <a:tabLst>
                <a:tab pos="241300" algn="l"/>
              </a:tabLst>
            </a:pPr>
            <a:r>
              <a:rPr lang="tr-TR" spc="-5" dirty="0">
                <a:latin typeface="Arial"/>
                <a:cs typeface="Arial"/>
              </a:rPr>
              <a:t>Aktarım, terapi ilerledikçe </a:t>
            </a:r>
            <a:r>
              <a:rPr lang="tr-TR" dirty="0">
                <a:latin typeface="Arial"/>
                <a:cs typeface="Arial"/>
              </a:rPr>
              <a:t>çeşitli </a:t>
            </a:r>
            <a:r>
              <a:rPr lang="tr-TR" spc="-5" dirty="0">
                <a:latin typeface="Arial"/>
                <a:cs typeface="Arial"/>
              </a:rPr>
              <a:t>şekillerde ortaya</a:t>
            </a:r>
            <a:r>
              <a:rPr lang="tr-TR" spc="105" dirty="0">
                <a:latin typeface="Arial"/>
                <a:cs typeface="Arial"/>
              </a:rPr>
              <a:t> </a:t>
            </a:r>
            <a:r>
              <a:rPr lang="tr-TR" spc="-30" dirty="0">
                <a:latin typeface="Arial"/>
                <a:cs typeface="Arial"/>
              </a:rPr>
              <a:t>çıkar.</a:t>
            </a:r>
            <a:endParaRPr lang="tr-TR" dirty="0">
              <a:latin typeface="Arial"/>
              <a:cs typeface="Arial"/>
            </a:endParaRPr>
          </a:p>
          <a:p>
            <a:pPr>
              <a:lnSpc>
                <a:spcPct val="100000"/>
              </a:lnSpc>
              <a:buClr>
                <a:srgbClr val="C00000"/>
              </a:buClr>
            </a:pPr>
            <a:endParaRPr lang="tr-TR" dirty="0">
              <a:latin typeface="Times New Roman"/>
              <a:cs typeface="Times New Roman"/>
            </a:endParaRPr>
          </a:p>
          <a:p>
            <a:pPr marL="355600" marR="71120" indent="-342900">
              <a:lnSpc>
                <a:spcPts val="3020"/>
              </a:lnSpc>
              <a:spcBef>
                <a:spcPts val="5"/>
              </a:spcBef>
              <a:buClr>
                <a:srgbClr val="C00000"/>
              </a:buClr>
              <a:tabLst>
                <a:tab pos="241300" algn="l"/>
              </a:tabLst>
            </a:pPr>
            <a:r>
              <a:rPr lang="tr-TR" spc="-5" dirty="0">
                <a:latin typeface="Arial"/>
                <a:cs typeface="Arial"/>
              </a:rPr>
              <a:t>Bir olay analiz edildiğinde ve </a:t>
            </a:r>
            <a:r>
              <a:rPr lang="tr-TR" dirty="0">
                <a:latin typeface="Arial"/>
                <a:cs typeface="Arial"/>
              </a:rPr>
              <a:t>hasta </a:t>
            </a:r>
            <a:r>
              <a:rPr lang="tr-TR" spc="-5" dirty="0">
                <a:latin typeface="Arial"/>
                <a:cs typeface="Arial"/>
              </a:rPr>
              <a:t>terapistin yorumunu kabul  ettiğinde, geçmişten yeni anılar yüzeye çıkmaya</a:t>
            </a:r>
            <a:r>
              <a:rPr lang="tr-TR" spc="60" dirty="0">
                <a:latin typeface="Arial"/>
                <a:cs typeface="Arial"/>
              </a:rPr>
              <a:t> </a:t>
            </a:r>
            <a:r>
              <a:rPr lang="tr-TR" spc="-25" dirty="0">
                <a:latin typeface="Arial"/>
                <a:cs typeface="Arial"/>
              </a:rPr>
              <a:t>başlar.</a:t>
            </a:r>
            <a:endParaRPr lang="tr-TR" dirty="0">
              <a:latin typeface="Arial"/>
              <a:cs typeface="Arial"/>
            </a:endParaRPr>
          </a:p>
          <a:p>
            <a:pPr>
              <a:lnSpc>
                <a:spcPct val="100000"/>
              </a:lnSpc>
              <a:spcBef>
                <a:spcPts val="15"/>
              </a:spcBef>
              <a:buClr>
                <a:srgbClr val="C00000"/>
              </a:buClr>
            </a:pPr>
            <a:endParaRPr lang="tr-TR" dirty="0">
              <a:latin typeface="Times New Roman"/>
              <a:cs typeface="Times New Roman"/>
            </a:endParaRPr>
          </a:p>
          <a:p>
            <a:pPr marL="355600" marR="5080" indent="-342900">
              <a:lnSpc>
                <a:spcPts val="3020"/>
              </a:lnSpc>
              <a:spcBef>
                <a:spcPts val="5"/>
              </a:spcBef>
              <a:buClr>
                <a:srgbClr val="C00000"/>
              </a:buClr>
              <a:tabLst>
                <a:tab pos="241300" algn="l"/>
              </a:tabLst>
            </a:pPr>
            <a:r>
              <a:rPr lang="tr-TR" spc="-5" dirty="0">
                <a:latin typeface="Arial"/>
                <a:cs typeface="Arial"/>
              </a:rPr>
              <a:t>Hasta şimdiki duygu ve düşünceleri ile bunların geçmişle olan  ilişkisi hakkında </a:t>
            </a:r>
            <a:r>
              <a:rPr lang="tr-TR" dirty="0">
                <a:latin typeface="Arial"/>
                <a:cs typeface="Arial"/>
              </a:rPr>
              <a:t>daha </a:t>
            </a:r>
            <a:r>
              <a:rPr lang="tr-TR" spc="-5" dirty="0">
                <a:latin typeface="Arial"/>
                <a:cs typeface="Arial"/>
              </a:rPr>
              <a:t>samimi olmaya</a:t>
            </a:r>
            <a:r>
              <a:rPr lang="tr-TR" spc="25" dirty="0">
                <a:latin typeface="Arial"/>
                <a:cs typeface="Arial"/>
              </a:rPr>
              <a:t> </a:t>
            </a:r>
            <a:r>
              <a:rPr lang="tr-TR" spc="-25" dirty="0">
                <a:latin typeface="Arial"/>
                <a:cs typeface="Arial"/>
              </a:rPr>
              <a:t>başlar.</a:t>
            </a:r>
            <a:endParaRPr lang="tr-TR" dirty="0">
              <a:latin typeface="Arial"/>
              <a:cs typeface="Arial"/>
            </a:endParaRPr>
          </a:p>
          <a:p>
            <a:endParaRPr lang="en-US" dirty="0"/>
          </a:p>
        </p:txBody>
      </p:sp>
    </p:spTree>
    <p:extLst>
      <p:ext uri="{BB962C8B-B14F-4D97-AF65-F5344CB8AC3E}">
        <p14:creationId xmlns="" xmlns:p14="http://schemas.microsoft.com/office/powerpoint/2010/main" val="4186682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4. Aktarımın Çözümlenmesi Ve Sonlandırma</a:t>
            </a:r>
            <a:endParaRPr lang="en-US" sz="4800" cap="none" dirty="0"/>
          </a:p>
        </p:txBody>
      </p:sp>
      <p:sp>
        <p:nvSpPr>
          <p:cNvPr id="3" name="İçerik Yer Tutucusu 2"/>
          <p:cNvSpPr>
            <a:spLocks noGrp="1"/>
          </p:cNvSpPr>
          <p:nvPr>
            <p:ph idx="1"/>
          </p:nvPr>
        </p:nvSpPr>
        <p:spPr/>
        <p:txBody>
          <a:bodyPr/>
          <a:lstStyle/>
          <a:p>
            <a:pPr marL="354965" marR="603885" indent="-342900">
              <a:lnSpc>
                <a:spcPts val="3020"/>
              </a:lnSpc>
              <a:spcBef>
                <a:spcPts val="480"/>
              </a:spcBef>
              <a:buClr>
                <a:srgbClr val="C00000"/>
              </a:buClr>
              <a:tabLst>
                <a:tab pos="241935" algn="l"/>
              </a:tabLst>
            </a:pPr>
            <a:r>
              <a:rPr lang="tr-TR" spc="-5" dirty="0">
                <a:latin typeface="Arial"/>
                <a:cs typeface="Arial"/>
              </a:rPr>
              <a:t>Analist ve </a:t>
            </a:r>
            <a:r>
              <a:rPr lang="tr-TR" dirty="0">
                <a:latin typeface="Arial"/>
                <a:cs typeface="Arial"/>
              </a:rPr>
              <a:t>hasta, </a:t>
            </a:r>
            <a:r>
              <a:rPr lang="tr-TR" spc="-5" dirty="0">
                <a:latin typeface="Arial"/>
                <a:cs typeface="Arial"/>
              </a:rPr>
              <a:t>hastanın </a:t>
            </a:r>
            <a:r>
              <a:rPr lang="tr-TR" dirty="0">
                <a:latin typeface="Arial"/>
                <a:cs typeface="Arial"/>
              </a:rPr>
              <a:t>çatışmalar </a:t>
            </a:r>
            <a:r>
              <a:rPr lang="tr-TR" spc="-5" dirty="0">
                <a:latin typeface="Arial"/>
                <a:cs typeface="Arial"/>
              </a:rPr>
              <a:t>ve aktarım hakkında  </a:t>
            </a:r>
            <a:r>
              <a:rPr lang="tr-TR" spc="-5" dirty="0" err="1">
                <a:latin typeface="Arial"/>
                <a:cs typeface="Arial"/>
              </a:rPr>
              <a:t>içgörü</a:t>
            </a:r>
            <a:r>
              <a:rPr lang="tr-TR" spc="-5" dirty="0">
                <a:latin typeface="Arial"/>
                <a:cs typeface="Arial"/>
              </a:rPr>
              <a:t> kazandığına </a:t>
            </a:r>
            <a:endParaRPr lang="tr-TR" spc="-5" dirty="0" smtClean="0">
              <a:latin typeface="Arial"/>
              <a:cs typeface="Arial"/>
            </a:endParaRPr>
          </a:p>
          <a:p>
            <a:pPr marL="354965" marR="603885" indent="-342900">
              <a:lnSpc>
                <a:spcPts val="3020"/>
              </a:lnSpc>
              <a:spcBef>
                <a:spcPts val="480"/>
              </a:spcBef>
              <a:buClr>
                <a:srgbClr val="C00000"/>
              </a:buClr>
              <a:tabLst>
                <a:tab pos="241935" algn="l"/>
              </a:tabLst>
            </a:pPr>
            <a:endParaRPr lang="tr-TR" spc="-5" dirty="0">
              <a:latin typeface="Arial"/>
              <a:cs typeface="Arial"/>
            </a:endParaRPr>
          </a:p>
          <a:p>
            <a:pPr marL="354965" marR="603885" indent="-342900">
              <a:lnSpc>
                <a:spcPts val="3020"/>
              </a:lnSpc>
              <a:spcBef>
                <a:spcPts val="480"/>
              </a:spcBef>
              <a:buClr>
                <a:srgbClr val="C00000"/>
              </a:buClr>
              <a:tabLst>
                <a:tab pos="241935" algn="l"/>
              </a:tabLst>
            </a:pPr>
            <a:r>
              <a:rPr lang="tr-TR" spc="-5" dirty="0" smtClean="0">
                <a:latin typeface="Arial"/>
                <a:cs typeface="Arial"/>
              </a:rPr>
              <a:t>Bu </a:t>
            </a:r>
            <a:r>
              <a:rPr lang="tr-TR" spc="-5" dirty="0">
                <a:latin typeface="Arial"/>
                <a:cs typeface="Arial"/>
              </a:rPr>
              <a:t>dönemde genelde hastanın semptomları yeniden</a:t>
            </a:r>
            <a:r>
              <a:rPr lang="tr-TR" spc="185" dirty="0">
                <a:latin typeface="Arial"/>
                <a:cs typeface="Arial"/>
              </a:rPr>
              <a:t> </a:t>
            </a:r>
            <a:r>
              <a:rPr lang="tr-TR" spc="-20" dirty="0" smtClean="0">
                <a:latin typeface="Arial"/>
                <a:cs typeface="Arial"/>
              </a:rPr>
              <a:t>alevlenir,</a:t>
            </a:r>
            <a:r>
              <a:rPr lang="tr-TR" dirty="0" smtClean="0">
                <a:latin typeface="Arial"/>
                <a:cs typeface="Arial"/>
              </a:rPr>
              <a:t> </a:t>
            </a:r>
            <a:r>
              <a:rPr lang="tr-TR" spc="-5" dirty="0" smtClean="0">
                <a:latin typeface="Arial"/>
                <a:cs typeface="Arial"/>
              </a:rPr>
              <a:t>çünkü </a:t>
            </a:r>
            <a:r>
              <a:rPr lang="tr-TR" dirty="0">
                <a:latin typeface="Arial"/>
                <a:cs typeface="Arial"/>
              </a:rPr>
              <a:t>hasta </a:t>
            </a:r>
            <a:r>
              <a:rPr lang="tr-TR" spc="-5" dirty="0">
                <a:latin typeface="Arial"/>
                <a:cs typeface="Arial"/>
              </a:rPr>
              <a:t>terapisti bırakmak</a:t>
            </a:r>
            <a:r>
              <a:rPr lang="tr-TR" spc="45" dirty="0">
                <a:latin typeface="Arial"/>
                <a:cs typeface="Arial"/>
              </a:rPr>
              <a:t> </a:t>
            </a:r>
            <a:r>
              <a:rPr lang="tr-TR" spc="-5" dirty="0">
                <a:latin typeface="Arial"/>
                <a:cs typeface="Arial"/>
              </a:rPr>
              <a:t>istemez.</a:t>
            </a:r>
            <a:endParaRPr lang="tr-TR" dirty="0">
              <a:latin typeface="Arial"/>
              <a:cs typeface="Arial"/>
            </a:endParaRPr>
          </a:p>
          <a:p>
            <a:pPr>
              <a:lnSpc>
                <a:spcPct val="100000"/>
              </a:lnSpc>
              <a:spcBef>
                <a:spcPts val="10"/>
              </a:spcBef>
            </a:pPr>
            <a:endParaRPr lang="tr-TR" dirty="0">
              <a:latin typeface="Times New Roman"/>
              <a:cs typeface="Times New Roman"/>
            </a:endParaRPr>
          </a:p>
          <a:p>
            <a:pPr marL="355600" marR="5080" indent="-342900">
              <a:buClr>
                <a:srgbClr val="C00000"/>
              </a:buClr>
              <a:tabLst>
                <a:tab pos="241935" algn="l"/>
              </a:tabLst>
            </a:pPr>
            <a:r>
              <a:rPr lang="tr-TR" spc="-5" dirty="0">
                <a:latin typeface="Arial"/>
                <a:cs typeface="Arial"/>
              </a:rPr>
              <a:t>Bu evrede hasta, terapisti olmadan yaşamının </a:t>
            </a:r>
            <a:r>
              <a:rPr lang="tr-TR" dirty="0">
                <a:latin typeface="Arial"/>
                <a:cs typeface="Arial"/>
              </a:rPr>
              <a:t>nasıl  </a:t>
            </a:r>
            <a:r>
              <a:rPr lang="tr-TR" spc="-5" dirty="0">
                <a:latin typeface="Arial"/>
                <a:cs typeface="Arial"/>
              </a:rPr>
              <a:t>olabileceğine dair fantezileri ile baş edene kadar analiz edilecek  yeni anı </a:t>
            </a:r>
            <a:r>
              <a:rPr lang="tr-TR" dirty="0">
                <a:latin typeface="Arial"/>
                <a:cs typeface="Arial"/>
              </a:rPr>
              <a:t>ve </a:t>
            </a:r>
            <a:r>
              <a:rPr lang="tr-TR" spc="-5" dirty="0">
                <a:latin typeface="Arial"/>
                <a:cs typeface="Arial"/>
              </a:rPr>
              <a:t>fanteziler ortaya</a:t>
            </a:r>
            <a:r>
              <a:rPr lang="tr-TR" spc="20" dirty="0">
                <a:latin typeface="Arial"/>
                <a:cs typeface="Arial"/>
              </a:rPr>
              <a:t> </a:t>
            </a:r>
            <a:r>
              <a:rPr lang="tr-TR" spc="-25" dirty="0">
                <a:latin typeface="Arial"/>
                <a:cs typeface="Arial"/>
              </a:rPr>
              <a:t>çıkar.</a:t>
            </a:r>
            <a:endParaRPr lang="tr-TR" dirty="0">
              <a:latin typeface="Arial"/>
              <a:cs typeface="Arial"/>
            </a:endParaRPr>
          </a:p>
          <a:p>
            <a:endParaRPr lang="en-US" dirty="0"/>
          </a:p>
        </p:txBody>
      </p:sp>
    </p:spTree>
    <p:extLst>
      <p:ext uri="{BB962C8B-B14F-4D97-AF65-F5344CB8AC3E}">
        <p14:creationId xmlns="" xmlns:p14="http://schemas.microsoft.com/office/powerpoint/2010/main" val="38737855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spc="-10" dirty="0" smtClean="0"/>
              <a:t>Günümüz </a:t>
            </a:r>
            <a:r>
              <a:rPr lang="tr-TR" sz="4800" cap="none" spc="-5" dirty="0" err="1" smtClean="0"/>
              <a:t>Psikanalitik</a:t>
            </a:r>
            <a:r>
              <a:rPr lang="tr-TR" sz="4800" cap="none" spc="-5" dirty="0" smtClean="0"/>
              <a:t> </a:t>
            </a:r>
            <a:r>
              <a:rPr lang="tr-TR" sz="4800" cap="none" spc="-10" dirty="0" smtClean="0"/>
              <a:t>Okulları</a:t>
            </a:r>
            <a:endParaRPr lang="en-US" sz="4800" cap="none" dirty="0"/>
          </a:p>
        </p:txBody>
      </p:sp>
      <p:sp>
        <p:nvSpPr>
          <p:cNvPr id="3" name="İçerik Yer Tutucusu 2"/>
          <p:cNvSpPr>
            <a:spLocks noGrp="1"/>
          </p:cNvSpPr>
          <p:nvPr>
            <p:ph idx="1"/>
          </p:nvPr>
        </p:nvSpPr>
        <p:spPr>
          <a:xfrm>
            <a:off x="2133600" y="1854708"/>
            <a:ext cx="10058400" cy="4050792"/>
          </a:xfrm>
        </p:spPr>
        <p:txBody>
          <a:bodyPr>
            <a:normAutofit fontScale="92500"/>
          </a:bodyPr>
          <a:lstStyle/>
          <a:p>
            <a:pPr marR="7925434" algn="ctr">
              <a:lnSpc>
                <a:spcPct val="100000"/>
              </a:lnSpc>
              <a:spcBef>
                <a:spcPts val="100"/>
              </a:spcBef>
            </a:pPr>
            <a:r>
              <a:rPr lang="tr-TR" spc="-5" dirty="0">
                <a:latin typeface="Arial"/>
                <a:cs typeface="Arial"/>
              </a:rPr>
              <a:t>ANNA</a:t>
            </a:r>
            <a:r>
              <a:rPr lang="tr-TR" spc="-114" dirty="0">
                <a:latin typeface="Arial"/>
                <a:cs typeface="Arial"/>
              </a:rPr>
              <a:t> </a:t>
            </a:r>
            <a:r>
              <a:rPr lang="tr-TR" spc="-5" dirty="0">
                <a:latin typeface="Arial"/>
                <a:cs typeface="Arial"/>
              </a:rPr>
              <a:t>FREUD</a:t>
            </a:r>
            <a:endParaRPr lang="tr-TR" dirty="0">
              <a:latin typeface="Arial"/>
              <a:cs typeface="Arial"/>
            </a:endParaRPr>
          </a:p>
          <a:p>
            <a:pPr marR="7924165" algn="ctr">
              <a:lnSpc>
                <a:spcPct val="100000"/>
              </a:lnSpc>
            </a:pPr>
            <a:r>
              <a:rPr lang="tr-TR" b="1" dirty="0">
                <a:latin typeface="Arial"/>
                <a:cs typeface="Arial"/>
              </a:rPr>
              <a:t>EGO</a:t>
            </a:r>
            <a:r>
              <a:rPr lang="tr-TR" b="1" spc="-85" dirty="0">
                <a:latin typeface="Arial"/>
                <a:cs typeface="Arial"/>
              </a:rPr>
              <a:t> </a:t>
            </a:r>
            <a:r>
              <a:rPr lang="tr-TR" b="1" dirty="0">
                <a:latin typeface="Arial"/>
                <a:cs typeface="Arial"/>
              </a:rPr>
              <a:t>PSİKOLOJİSİ</a:t>
            </a:r>
            <a:endParaRPr lang="tr-TR" dirty="0">
              <a:latin typeface="Arial"/>
              <a:cs typeface="Arial"/>
            </a:endParaRPr>
          </a:p>
          <a:p>
            <a:pPr marL="2517775" marR="5419090" indent="63500" algn="ctr">
              <a:lnSpc>
                <a:spcPct val="100000"/>
              </a:lnSpc>
              <a:spcBef>
                <a:spcPts val="1315"/>
              </a:spcBef>
            </a:pPr>
            <a:r>
              <a:rPr lang="tr-TR" spc="-5" dirty="0">
                <a:latin typeface="Arial"/>
                <a:cs typeface="Arial"/>
              </a:rPr>
              <a:t>MELANIE </a:t>
            </a:r>
            <a:r>
              <a:rPr lang="tr-TR" dirty="0">
                <a:latin typeface="Arial"/>
                <a:cs typeface="Arial"/>
              </a:rPr>
              <a:t>KLEIN  </a:t>
            </a:r>
            <a:endParaRPr lang="tr-TR" dirty="0" smtClean="0">
              <a:latin typeface="Arial"/>
              <a:cs typeface="Arial"/>
            </a:endParaRPr>
          </a:p>
          <a:p>
            <a:pPr marL="2517775" marR="5419090" indent="63500" algn="ctr">
              <a:lnSpc>
                <a:spcPct val="100000"/>
              </a:lnSpc>
              <a:spcBef>
                <a:spcPts val="1315"/>
              </a:spcBef>
            </a:pPr>
            <a:r>
              <a:rPr lang="tr-TR" b="1" spc="-5" dirty="0" smtClean="0">
                <a:latin typeface="Arial"/>
                <a:cs typeface="Arial"/>
              </a:rPr>
              <a:t>NESNE</a:t>
            </a:r>
            <a:r>
              <a:rPr lang="tr-TR" b="1" spc="-90" dirty="0" smtClean="0">
                <a:latin typeface="Arial"/>
                <a:cs typeface="Arial"/>
              </a:rPr>
              <a:t> </a:t>
            </a:r>
            <a:r>
              <a:rPr lang="tr-TR" b="1" dirty="0">
                <a:latin typeface="Arial"/>
                <a:cs typeface="Arial"/>
              </a:rPr>
              <a:t>İLİŞKİLERİ  PSİKOLOJİSİ</a:t>
            </a:r>
            <a:endParaRPr lang="tr-TR" dirty="0">
              <a:latin typeface="Arial"/>
              <a:cs typeface="Arial"/>
            </a:endParaRPr>
          </a:p>
          <a:p>
            <a:pPr marL="5114925" marR="2962275" indent="-1905" algn="ctr">
              <a:lnSpc>
                <a:spcPct val="100000"/>
              </a:lnSpc>
              <a:spcBef>
                <a:spcPts val="445"/>
              </a:spcBef>
            </a:pPr>
            <a:r>
              <a:rPr lang="tr-TR" spc="-5" dirty="0">
                <a:latin typeface="Arial"/>
                <a:cs typeface="Arial"/>
              </a:rPr>
              <a:t>HEINZ KOHUT  </a:t>
            </a:r>
            <a:r>
              <a:rPr lang="tr-TR" b="1" spc="-5" dirty="0">
                <a:latin typeface="Arial"/>
                <a:cs typeface="Arial"/>
              </a:rPr>
              <a:t>KENDİLİK</a:t>
            </a:r>
            <a:r>
              <a:rPr lang="tr-TR" b="1" spc="-90" dirty="0">
                <a:latin typeface="Arial"/>
                <a:cs typeface="Arial"/>
              </a:rPr>
              <a:t> </a:t>
            </a:r>
            <a:r>
              <a:rPr lang="tr-TR" b="1" dirty="0">
                <a:latin typeface="Arial"/>
                <a:cs typeface="Arial"/>
              </a:rPr>
              <a:t>(SELF)  PSİKOLOJİSİ</a:t>
            </a:r>
            <a:endParaRPr lang="tr-TR" dirty="0">
              <a:latin typeface="Arial"/>
              <a:cs typeface="Arial"/>
            </a:endParaRPr>
          </a:p>
          <a:p>
            <a:pPr marL="0" indent="0">
              <a:buNone/>
            </a:pPr>
            <a:endParaRPr lang="tr-TR" dirty="0" smtClean="0"/>
          </a:p>
          <a:p>
            <a:endParaRPr lang="en-US" dirty="0"/>
          </a:p>
        </p:txBody>
      </p:sp>
    </p:spTree>
    <p:extLst>
      <p:ext uri="{BB962C8B-B14F-4D97-AF65-F5344CB8AC3E}">
        <p14:creationId xmlns="" xmlns:p14="http://schemas.microsoft.com/office/powerpoint/2010/main" val="4081056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en-US" sz="4800" cap="none" dirty="0" smtClean="0"/>
              <a:t>Ego </a:t>
            </a:r>
            <a:r>
              <a:rPr lang="en-US" sz="4800" cap="none" dirty="0" err="1" smtClean="0"/>
              <a:t>Psikolojisi</a:t>
            </a:r>
            <a:endParaRPr lang="en-US" sz="4800" cap="none" dirty="0"/>
          </a:p>
        </p:txBody>
      </p:sp>
      <p:sp>
        <p:nvSpPr>
          <p:cNvPr id="3" name="İçerik Yer Tutucusu 2"/>
          <p:cNvSpPr>
            <a:spLocks noGrp="1"/>
          </p:cNvSpPr>
          <p:nvPr>
            <p:ph idx="1"/>
          </p:nvPr>
        </p:nvSpPr>
        <p:spPr/>
        <p:txBody>
          <a:bodyPr>
            <a:normAutofit/>
          </a:bodyPr>
          <a:lstStyle/>
          <a:p>
            <a:r>
              <a:rPr lang="tr-TR" spc="-5" dirty="0" err="1">
                <a:latin typeface="Arial"/>
                <a:cs typeface="Arial"/>
              </a:rPr>
              <a:t>Anna</a:t>
            </a:r>
            <a:r>
              <a:rPr lang="tr-TR" spc="-5" dirty="0">
                <a:latin typeface="Arial"/>
                <a:cs typeface="Arial"/>
              </a:rPr>
              <a:t> Freud, çocuklar için psikanalizin </a:t>
            </a:r>
            <a:r>
              <a:rPr lang="tr-TR" dirty="0">
                <a:latin typeface="Arial"/>
                <a:cs typeface="Arial"/>
              </a:rPr>
              <a:t>ve </a:t>
            </a:r>
            <a:r>
              <a:rPr lang="tr-TR" spc="-5" dirty="0">
                <a:latin typeface="Arial"/>
                <a:cs typeface="Arial"/>
              </a:rPr>
              <a:t>gelişim kuramının  (savunmalar açısından) </a:t>
            </a:r>
            <a:r>
              <a:rPr lang="tr-TR" spc="-15" dirty="0">
                <a:latin typeface="Arial"/>
                <a:cs typeface="Arial"/>
              </a:rPr>
              <a:t>kurucusudur. </a:t>
            </a:r>
            <a:endParaRPr lang="tr-TR" spc="-15" dirty="0" smtClean="0">
              <a:latin typeface="Arial"/>
              <a:cs typeface="Arial"/>
            </a:endParaRPr>
          </a:p>
          <a:p>
            <a:r>
              <a:rPr lang="tr-TR" spc="-5" dirty="0" smtClean="0">
                <a:latin typeface="Arial"/>
                <a:cs typeface="Arial"/>
              </a:rPr>
              <a:t>Görüşleri </a:t>
            </a:r>
            <a:r>
              <a:rPr lang="tr-TR" spc="-5" dirty="0">
                <a:latin typeface="Arial"/>
                <a:cs typeface="Arial"/>
              </a:rPr>
              <a:t>klasik  psikanalize çok yakındır; buna ek olarak ego savunmaları </a:t>
            </a:r>
            <a:r>
              <a:rPr lang="tr-TR" dirty="0">
                <a:latin typeface="Arial"/>
                <a:cs typeface="Arial"/>
              </a:rPr>
              <a:t>ve  </a:t>
            </a:r>
            <a:r>
              <a:rPr lang="tr-TR" spc="-5" dirty="0">
                <a:latin typeface="Arial"/>
                <a:cs typeface="Arial"/>
              </a:rPr>
              <a:t>uyum sağlama işlevlerini ele</a:t>
            </a:r>
            <a:r>
              <a:rPr lang="tr-TR" spc="85" dirty="0">
                <a:latin typeface="Arial"/>
                <a:cs typeface="Arial"/>
              </a:rPr>
              <a:t> </a:t>
            </a:r>
            <a:r>
              <a:rPr lang="tr-TR" spc="-20" dirty="0">
                <a:latin typeface="Arial"/>
                <a:cs typeface="Arial"/>
              </a:rPr>
              <a:t>almıştır</a:t>
            </a:r>
            <a:r>
              <a:rPr lang="tr-TR" spc="-20" dirty="0" smtClean="0">
                <a:latin typeface="Arial"/>
                <a:cs typeface="Arial"/>
              </a:rPr>
              <a:t>.</a:t>
            </a:r>
          </a:p>
          <a:p>
            <a:pPr marL="0" indent="0">
              <a:buNone/>
            </a:pPr>
            <a:endParaRPr lang="tr-TR" altLang="tr-TR" dirty="0" smtClean="0">
              <a:latin typeface="Arial" panose="020B0604020202020204" pitchFamily="34" charset="0"/>
              <a:ea typeface="NSimSun" panose="02010609030101010101" pitchFamily="49" charset="-122"/>
              <a:cs typeface="Arial" panose="020B0604020202020204" pitchFamily="34" charset="0"/>
            </a:endParaRPr>
          </a:p>
          <a:p>
            <a:r>
              <a:rPr lang="tr-TR" altLang="tr-TR" dirty="0">
                <a:latin typeface="Arial" panose="020B0604020202020204" pitchFamily="34" charset="0"/>
                <a:cs typeface="Arial" panose="020B0604020202020204" pitchFamily="34" charset="0"/>
              </a:rPr>
              <a:t>Üzerinde durduğu ve önemli gördüğü alanlar:</a:t>
            </a:r>
            <a:endParaRPr lang="en-US" altLang="tr-TR" dirty="0">
              <a:latin typeface="Arial" panose="020B0604020202020204" pitchFamily="34" charset="0"/>
              <a:cs typeface="Arial" panose="020B0604020202020204" pitchFamily="34" charset="0"/>
            </a:endParaRPr>
          </a:p>
          <a:p>
            <a:pPr lvl="1"/>
            <a:r>
              <a:rPr lang="tr-TR" altLang="tr-TR" sz="2000" dirty="0">
                <a:latin typeface="Arial" panose="020B0604020202020204" pitchFamily="34" charset="0"/>
                <a:cs typeface="Arial" panose="020B0604020202020204" pitchFamily="34" charset="0"/>
              </a:rPr>
              <a:t> diğerleriyle kurulan ilişki şekilleri</a:t>
            </a:r>
            <a:endParaRPr lang="en-US" altLang="tr-TR" sz="2000" dirty="0">
              <a:latin typeface="Arial" panose="020B0604020202020204" pitchFamily="34" charset="0"/>
              <a:cs typeface="Arial" panose="020B0604020202020204" pitchFamily="34" charset="0"/>
            </a:endParaRPr>
          </a:p>
          <a:p>
            <a:pPr lvl="1"/>
            <a:r>
              <a:rPr lang="tr-TR" altLang="tr-TR" sz="2000" dirty="0">
                <a:latin typeface="Arial" panose="020B0604020202020204" pitchFamily="34" charset="0"/>
                <a:cs typeface="Arial" panose="020B0604020202020204" pitchFamily="34" charset="0"/>
              </a:rPr>
              <a:t> yetişkinlik ve çocukluk dönemindeki gelişimsel </a:t>
            </a:r>
            <a:r>
              <a:rPr lang="tr-TR" altLang="tr-TR" sz="2000" dirty="0" smtClean="0">
                <a:latin typeface="Arial" panose="020B0604020202020204" pitchFamily="34" charset="0"/>
                <a:cs typeface="Arial" panose="020B0604020202020204" pitchFamily="34" charset="0"/>
              </a:rPr>
              <a:t>aşamalar</a:t>
            </a:r>
          </a:p>
          <a:p>
            <a:pPr lvl="1"/>
            <a:r>
              <a:rPr lang="tr-TR" altLang="tr-TR" sz="2000" dirty="0">
                <a:latin typeface="Arial" panose="020B0604020202020204" pitchFamily="34" charset="0"/>
                <a:cs typeface="Arial" panose="020B0604020202020204" pitchFamily="34" charset="0"/>
              </a:rPr>
              <a:t> </a:t>
            </a:r>
            <a:r>
              <a:rPr lang="tr-TR" altLang="tr-TR" sz="2000" dirty="0" smtClean="0">
                <a:latin typeface="Arial" panose="020B0604020202020204" pitchFamily="34" charset="0"/>
                <a:cs typeface="Arial" panose="020B0604020202020204" pitchFamily="34" charset="0"/>
              </a:rPr>
              <a:t>ego savunmaları</a:t>
            </a:r>
            <a:endParaRPr lang="en-US" altLang="tr-TR" sz="2000" dirty="0">
              <a:latin typeface="Arial" panose="020B0604020202020204" pitchFamily="34" charset="0"/>
              <a:cs typeface="Arial" panose="020B0604020202020204" pitchFamily="34" charset="0"/>
            </a:endParaRPr>
          </a:p>
          <a:p>
            <a:pPr lvl="1"/>
            <a:r>
              <a:rPr lang="tr-TR" altLang="tr-TR" sz="2000" dirty="0">
                <a:latin typeface="Arial" panose="020B0604020202020204" pitchFamily="34" charset="0"/>
                <a:cs typeface="Arial" panose="020B0604020202020204" pitchFamily="34" charset="0"/>
              </a:rPr>
              <a:t> davranışı etkileyen bilinç ve bilinç dışı süreçler</a:t>
            </a:r>
            <a:endParaRPr lang="en-US" altLang="tr-TR" sz="2000" dirty="0">
              <a:latin typeface="Arial" panose="020B0604020202020204" pitchFamily="34" charset="0"/>
              <a:cs typeface="Arial" panose="020B0604020202020204" pitchFamily="34" charset="0"/>
            </a:endParaRPr>
          </a:p>
          <a:p>
            <a:endParaRPr lang="tr-TR" altLang="tr-TR" dirty="0">
              <a:latin typeface="Arial" panose="020B0604020202020204" pitchFamily="34" charset="0"/>
              <a:ea typeface="NSimSun" panose="02010609030101010101" pitchFamily="49" charset="-122"/>
              <a:cs typeface="Arial" panose="020B0604020202020204" pitchFamily="34" charset="0"/>
            </a:endParaRPr>
          </a:p>
          <a:p>
            <a:endParaRPr lang="tr-TR" dirty="0">
              <a:latin typeface="Arial"/>
              <a:cs typeface="Arial"/>
            </a:endParaRPr>
          </a:p>
          <a:p>
            <a:endParaRPr lang="en-US" dirty="0"/>
          </a:p>
        </p:txBody>
      </p:sp>
      <p:pic>
        <p:nvPicPr>
          <p:cNvPr id="4" name="Resim 3"/>
          <p:cNvPicPr>
            <a:picLocks noChangeAspect="1"/>
          </p:cNvPicPr>
          <p:nvPr/>
        </p:nvPicPr>
        <p:blipFill>
          <a:blip r:embed="rId2"/>
          <a:stretch>
            <a:fillRect/>
          </a:stretch>
        </p:blipFill>
        <p:spPr>
          <a:xfrm>
            <a:off x="8155432" y="325203"/>
            <a:ext cx="3353091" cy="1426588"/>
          </a:xfrm>
          <a:prstGeom prst="rect">
            <a:avLst/>
          </a:prstGeom>
        </p:spPr>
      </p:pic>
    </p:spTree>
    <p:extLst>
      <p:ext uri="{BB962C8B-B14F-4D97-AF65-F5344CB8AC3E}">
        <p14:creationId xmlns="" xmlns:p14="http://schemas.microsoft.com/office/powerpoint/2010/main" val="9713206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 Süreci</a:t>
            </a:r>
            <a:endParaRPr lang="en-US" sz="4800" cap="none" dirty="0"/>
          </a:p>
        </p:txBody>
      </p:sp>
      <p:sp>
        <p:nvSpPr>
          <p:cNvPr id="3" name="İçerik Yer Tutucusu 2"/>
          <p:cNvSpPr>
            <a:spLocks noGrp="1"/>
          </p:cNvSpPr>
          <p:nvPr>
            <p:ph idx="1"/>
          </p:nvPr>
        </p:nvSpPr>
        <p:spPr/>
        <p:txBody>
          <a:bodyPr/>
          <a:lstStyle/>
          <a:p>
            <a:r>
              <a:rPr lang="tr-TR" spc="-5" dirty="0">
                <a:latin typeface="Arial"/>
                <a:cs typeface="Arial"/>
              </a:rPr>
              <a:t>Değerlendirme aşamasında hastanın semptomları altında  yatan </a:t>
            </a:r>
            <a:r>
              <a:rPr lang="tr-TR" spc="-20" dirty="0">
                <a:latin typeface="Arial"/>
                <a:cs typeface="Arial"/>
              </a:rPr>
              <a:t>dinamikler, </a:t>
            </a:r>
            <a:r>
              <a:rPr lang="tr-TR" spc="-5" dirty="0">
                <a:latin typeface="Arial"/>
                <a:cs typeface="Arial"/>
              </a:rPr>
              <a:t>bilinçdışı çatışmalar </a:t>
            </a:r>
            <a:r>
              <a:rPr lang="tr-TR" dirty="0">
                <a:latin typeface="Arial"/>
                <a:cs typeface="Arial"/>
              </a:rPr>
              <a:t>ve </a:t>
            </a:r>
            <a:r>
              <a:rPr lang="tr-TR" spc="-5" dirty="0">
                <a:latin typeface="Arial"/>
                <a:cs typeface="Arial"/>
              </a:rPr>
              <a:t>savunma  mekanizmaları belirlenmeye</a:t>
            </a:r>
            <a:r>
              <a:rPr lang="tr-TR" spc="85" dirty="0">
                <a:latin typeface="Arial"/>
                <a:cs typeface="Arial"/>
              </a:rPr>
              <a:t> </a:t>
            </a:r>
            <a:r>
              <a:rPr lang="tr-TR" spc="-20" dirty="0">
                <a:latin typeface="Arial"/>
                <a:cs typeface="Arial"/>
              </a:rPr>
              <a:t>çalışılır</a:t>
            </a:r>
            <a:r>
              <a:rPr lang="tr-TR" spc="-20" dirty="0" smtClean="0">
                <a:latin typeface="Arial"/>
                <a:cs typeface="Arial"/>
              </a:rPr>
              <a:t>.</a:t>
            </a:r>
          </a:p>
          <a:p>
            <a:endParaRPr lang="tr-TR" spc="-20" dirty="0" smtClean="0">
              <a:latin typeface="Arial"/>
              <a:cs typeface="Arial"/>
            </a:endParaRPr>
          </a:p>
          <a:p>
            <a:pPr marL="355600" indent="-342900">
              <a:lnSpc>
                <a:spcPct val="100000"/>
              </a:lnSpc>
              <a:spcBef>
                <a:spcPts val="95"/>
              </a:spcBef>
              <a:buClr>
                <a:srgbClr val="C00000"/>
              </a:buClr>
              <a:tabLst>
                <a:tab pos="241300" algn="l"/>
              </a:tabLst>
            </a:pPr>
            <a:r>
              <a:rPr lang="tr-TR" spc="-40" dirty="0">
                <a:latin typeface="Arial"/>
                <a:cs typeface="Arial"/>
              </a:rPr>
              <a:t>Terapinin </a:t>
            </a:r>
            <a:r>
              <a:rPr lang="tr-TR" spc="-5" dirty="0">
                <a:latin typeface="Arial"/>
                <a:cs typeface="Arial"/>
              </a:rPr>
              <a:t>amacı hem bilinçdışının bilince gelmesini</a:t>
            </a:r>
            <a:r>
              <a:rPr lang="tr-TR" spc="240" dirty="0">
                <a:latin typeface="Arial"/>
                <a:cs typeface="Arial"/>
              </a:rPr>
              <a:t> </a:t>
            </a:r>
            <a:r>
              <a:rPr lang="tr-TR" spc="-5" dirty="0" smtClean="0">
                <a:latin typeface="Arial"/>
                <a:cs typeface="Arial"/>
              </a:rPr>
              <a:t>sağlamak</a:t>
            </a:r>
            <a:r>
              <a:rPr lang="tr-TR" dirty="0" smtClean="0">
                <a:latin typeface="Arial"/>
                <a:cs typeface="Arial"/>
              </a:rPr>
              <a:t> </a:t>
            </a:r>
            <a:r>
              <a:rPr lang="tr-TR" spc="-5" dirty="0" smtClean="0">
                <a:latin typeface="Arial"/>
                <a:cs typeface="Arial"/>
              </a:rPr>
              <a:t>hem </a:t>
            </a:r>
            <a:r>
              <a:rPr lang="tr-TR" spc="-5" dirty="0">
                <a:latin typeface="Arial"/>
                <a:cs typeface="Arial"/>
              </a:rPr>
              <a:t>de egonun dünyaya uyumunu</a:t>
            </a:r>
            <a:r>
              <a:rPr lang="tr-TR" spc="80" dirty="0">
                <a:latin typeface="Arial"/>
                <a:cs typeface="Arial"/>
              </a:rPr>
              <a:t> </a:t>
            </a:r>
            <a:r>
              <a:rPr lang="tr-TR" spc="-15" dirty="0">
                <a:latin typeface="Arial"/>
                <a:cs typeface="Arial"/>
              </a:rPr>
              <a:t>arttırmaktır</a:t>
            </a:r>
            <a:r>
              <a:rPr lang="tr-TR" spc="-15" dirty="0" smtClean="0">
                <a:latin typeface="Arial"/>
                <a:cs typeface="Arial"/>
              </a:rPr>
              <a:t>.</a:t>
            </a:r>
          </a:p>
          <a:p>
            <a:pPr marL="355600" indent="-342900">
              <a:lnSpc>
                <a:spcPts val="3190"/>
              </a:lnSpc>
              <a:spcBef>
                <a:spcPts val="95"/>
              </a:spcBef>
              <a:buClr>
                <a:srgbClr val="C00000"/>
              </a:buClr>
              <a:tabLst>
                <a:tab pos="241300" algn="l"/>
              </a:tabLst>
            </a:pPr>
            <a:endParaRPr lang="tr-TR" dirty="0">
              <a:latin typeface="Arial"/>
              <a:cs typeface="Arial"/>
            </a:endParaRPr>
          </a:p>
          <a:p>
            <a:r>
              <a:rPr lang="tr-TR" spc="-5" dirty="0" smtClean="0">
                <a:latin typeface="Arial"/>
                <a:cs typeface="Arial"/>
              </a:rPr>
              <a:t>Geleneksel </a:t>
            </a:r>
            <a:r>
              <a:rPr lang="tr-TR" spc="-5" dirty="0">
                <a:latin typeface="Arial"/>
                <a:cs typeface="Arial"/>
              </a:rPr>
              <a:t>EP analistleri, daha </a:t>
            </a:r>
            <a:r>
              <a:rPr lang="tr-TR" dirty="0">
                <a:latin typeface="Arial"/>
                <a:cs typeface="Arial"/>
              </a:rPr>
              <a:t>klasik  </a:t>
            </a:r>
            <a:r>
              <a:rPr lang="tr-TR" spc="-5" dirty="0">
                <a:latin typeface="Arial"/>
                <a:cs typeface="Arial"/>
              </a:rPr>
              <a:t>yöntemleri (serbest çağırışım, yorumlama, rüya analizi)  kullanırken, günümüzde aktarımın erken çocukluk dönemini  yeniden yarattığı düşünülerek empati ve destek  </a:t>
            </a:r>
            <a:r>
              <a:rPr lang="tr-TR" spc="-10" dirty="0">
                <a:latin typeface="Arial"/>
                <a:cs typeface="Arial"/>
              </a:rPr>
              <a:t>vurgulanmaktadır.</a:t>
            </a:r>
            <a:endParaRPr lang="tr-TR" dirty="0">
              <a:latin typeface="Arial"/>
              <a:cs typeface="Arial"/>
            </a:endParaRPr>
          </a:p>
          <a:p>
            <a:endParaRPr lang="tr-TR" dirty="0">
              <a:latin typeface="Arial"/>
              <a:cs typeface="Arial"/>
            </a:endParaRPr>
          </a:p>
          <a:p>
            <a:endParaRPr lang="en-US" dirty="0"/>
          </a:p>
        </p:txBody>
      </p:sp>
    </p:spTree>
    <p:extLst>
      <p:ext uri="{BB962C8B-B14F-4D97-AF65-F5344CB8AC3E}">
        <p14:creationId xmlns="" xmlns:p14="http://schemas.microsoft.com/office/powerpoint/2010/main" val="5240887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en-US" sz="4800" cap="none" dirty="0" err="1" smtClean="0"/>
              <a:t>Nesne</a:t>
            </a:r>
            <a:r>
              <a:rPr lang="en-US" sz="4800" cap="none" dirty="0" smtClean="0"/>
              <a:t> </a:t>
            </a:r>
            <a:r>
              <a:rPr lang="en-US" sz="4800" cap="none" dirty="0" err="1" smtClean="0"/>
              <a:t>İlişkileri</a:t>
            </a:r>
            <a:r>
              <a:rPr lang="en-US" sz="4800" cap="none" dirty="0" smtClean="0"/>
              <a:t> </a:t>
            </a:r>
            <a:r>
              <a:rPr lang="en-US" sz="4800" cap="none" dirty="0" err="1" smtClean="0"/>
              <a:t>Teorisi</a:t>
            </a:r>
            <a:endParaRPr lang="en-US" sz="4800" cap="none" dirty="0"/>
          </a:p>
        </p:txBody>
      </p:sp>
      <p:sp>
        <p:nvSpPr>
          <p:cNvPr id="3" name="İçerik Yer Tutucusu 2"/>
          <p:cNvSpPr>
            <a:spLocks noGrp="1"/>
          </p:cNvSpPr>
          <p:nvPr>
            <p:ph idx="1"/>
          </p:nvPr>
        </p:nvSpPr>
        <p:spPr/>
        <p:txBody>
          <a:bodyPr>
            <a:normAutofit fontScale="92500" lnSpcReduction="10000"/>
          </a:bodyPr>
          <a:lstStyle/>
          <a:p>
            <a:r>
              <a:rPr lang="en-US" sz="1900" i="1" dirty="0">
                <a:latin typeface="Arial" panose="020B0604020202020204" pitchFamily="34" charset="0"/>
                <a:cs typeface="Arial" panose="020B0604020202020204" pitchFamily="34" charset="0"/>
              </a:rPr>
              <a:t>Melanie Klein, D.W. </a:t>
            </a:r>
            <a:r>
              <a:rPr lang="en-US" sz="1900" i="1" dirty="0" err="1">
                <a:latin typeface="Arial" panose="020B0604020202020204" pitchFamily="34" charset="0"/>
                <a:cs typeface="Arial" panose="020B0604020202020204" pitchFamily="34" charset="0"/>
              </a:rPr>
              <a:t>Winnicott</a:t>
            </a:r>
            <a:r>
              <a:rPr lang="en-US" sz="1900" i="1" dirty="0">
                <a:latin typeface="Arial" panose="020B0604020202020204" pitchFamily="34" charset="0"/>
                <a:cs typeface="Arial" panose="020B0604020202020204" pitchFamily="34" charset="0"/>
              </a:rPr>
              <a:t>, </a:t>
            </a:r>
            <a:r>
              <a:rPr lang="en-US" sz="1900" i="1" dirty="0" err="1">
                <a:latin typeface="Arial" panose="020B0604020202020204" pitchFamily="34" charset="0"/>
                <a:cs typeface="Arial" panose="020B0604020202020204" pitchFamily="34" charset="0"/>
              </a:rPr>
              <a:t>ve</a:t>
            </a:r>
            <a:r>
              <a:rPr lang="en-US" sz="1900" i="1" dirty="0">
                <a:latin typeface="Arial" panose="020B0604020202020204" pitchFamily="34" charset="0"/>
                <a:cs typeface="Arial" panose="020B0604020202020204" pitchFamily="34" charset="0"/>
              </a:rPr>
              <a:t> Otto </a:t>
            </a:r>
            <a:r>
              <a:rPr lang="en-US" sz="1900" i="1" dirty="0" err="1">
                <a:latin typeface="Arial" panose="020B0604020202020204" pitchFamily="34" charset="0"/>
                <a:cs typeface="Arial" panose="020B0604020202020204" pitchFamily="34" charset="0"/>
              </a:rPr>
              <a:t>Kernberg</a:t>
            </a:r>
            <a:r>
              <a:rPr lang="en-US" sz="1900" i="1" dirty="0">
                <a:latin typeface="Arial" panose="020B0604020202020204" pitchFamily="34" charset="0"/>
                <a:cs typeface="Arial" panose="020B0604020202020204" pitchFamily="34" charset="0"/>
              </a:rPr>
              <a:t>, Harry Stack </a:t>
            </a:r>
            <a:r>
              <a:rPr lang="en-US" sz="1900" i="1" dirty="0" smtClean="0">
                <a:latin typeface="Arial" panose="020B0604020202020204" pitchFamily="34" charset="0"/>
                <a:cs typeface="Arial" panose="020B0604020202020204" pitchFamily="34" charset="0"/>
              </a:rPr>
              <a:t>Sullivan</a:t>
            </a:r>
            <a:endParaRPr lang="tr-TR" sz="1900" i="1" dirty="0" smtClean="0">
              <a:latin typeface="Arial" panose="020B0604020202020204" pitchFamily="34" charset="0"/>
              <a:cs typeface="Arial" panose="020B0604020202020204" pitchFamily="34" charset="0"/>
            </a:endParaRPr>
          </a:p>
          <a:p>
            <a:pPr marL="0" indent="0">
              <a:buNone/>
            </a:pPr>
            <a:r>
              <a:rPr lang="en-US" sz="1900" i="1" dirty="0" smtClean="0">
                <a:latin typeface="Arial" panose="020B0604020202020204" pitchFamily="34" charset="0"/>
                <a:cs typeface="Arial" panose="020B0604020202020204" pitchFamily="34" charset="0"/>
              </a:rPr>
              <a:t> </a:t>
            </a:r>
            <a:r>
              <a:rPr lang="en-US" sz="1900" i="1" dirty="0" err="1">
                <a:latin typeface="Arial" panose="020B0604020202020204" pitchFamily="34" charset="0"/>
                <a:cs typeface="Arial" panose="020B0604020202020204" pitchFamily="34" charset="0"/>
              </a:rPr>
              <a:t>ve</a:t>
            </a:r>
            <a:r>
              <a:rPr lang="en-US" sz="1900" i="1" dirty="0">
                <a:latin typeface="Arial" panose="020B0604020202020204" pitchFamily="34" charset="0"/>
                <a:cs typeface="Arial" panose="020B0604020202020204" pitchFamily="34" charset="0"/>
              </a:rPr>
              <a:t> John Bowlby</a:t>
            </a:r>
          </a:p>
          <a:p>
            <a:r>
              <a:rPr lang="en-US" b="1" dirty="0">
                <a:solidFill>
                  <a:srgbClr val="C00000"/>
                </a:solidFill>
                <a:latin typeface="Arial" panose="020B0604020202020204" pitchFamily="34" charset="0"/>
                <a:cs typeface="Arial" panose="020B0604020202020204" pitchFamily="34" charset="0"/>
              </a:rPr>
              <a:t>«</a:t>
            </a:r>
            <a:r>
              <a:rPr lang="en-US" b="1" dirty="0" err="1">
                <a:solidFill>
                  <a:srgbClr val="C00000"/>
                </a:solidFill>
                <a:latin typeface="Arial" panose="020B0604020202020204" pitchFamily="34" charset="0"/>
                <a:cs typeface="Arial" panose="020B0604020202020204" pitchFamily="34" charset="0"/>
              </a:rPr>
              <a:t>Nesne</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ilişkileri</a:t>
            </a:r>
            <a:r>
              <a:rPr lang="en-US" b="1" dirty="0">
                <a:solidFill>
                  <a:srgbClr val="C00000"/>
                </a:solidFill>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ifadesi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kişiler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arası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ilişkilerin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içsel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dışsal</a:t>
            </a:r>
            <a:r>
              <a:rPr lang="en-US" dirty="0">
                <a:latin typeface="Arial" panose="020B0604020202020204" pitchFamily="34" charset="0"/>
                <a:cs typeface="Arial" panose="020B0604020202020204" pitchFamily="34" charset="0"/>
              </a:rPr>
              <a:t> </a:t>
            </a:r>
            <a:endParaRPr lang="tr-TR" dirty="0" smtClean="0">
              <a:latin typeface="Arial" panose="020B0604020202020204" pitchFamily="34" charset="0"/>
              <a:cs typeface="Arial" panose="020B0604020202020204" pitchFamily="34" charset="0"/>
            </a:endParaRPr>
          </a:p>
          <a:p>
            <a:pPr marL="0" indent="0">
              <a:buNone/>
            </a:pPr>
            <a:r>
              <a:rPr lang="en-US" dirty="0" err="1" smtClean="0">
                <a:latin typeface="Arial" panose="020B0604020202020204" pitchFamily="34" charset="0"/>
                <a:cs typeface="Arial" panose="020B0604020202020204" pitchFamily="34" charset="0"/>
              </a:rPr>
              <a:t>dünyasına</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işaret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nesne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kelimesi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kişinin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ilişkide</a:t>
            </a: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bulunduğu</a:t>
            </a:r>
            <a:endParaRPr lang="tr-TR" dirty="0">
              <a:latin typeface="Arial" panose="020B0604020202020204" pitchFamily="34" charset="0"/>
              <a:cs typeface="Arial" panose="020B0604020202020204" pitchFamily="34" charset="0"/>
            </a:endParaRPr>
          </a:p>
          <a:p>
            <a:pPr marL="0" indent="0">
              <a:buNone/>
            </a:pPr>
            <a:r>
              <a:rPr lang="en-US" dirty="0" err="1" smtClean="0">
                <a:latin typeface="Arial" panose="020B0604020202020204" pitchFamily="34" charset="0"/>
                <a:cs typeface="Arial" panose="020B0604020202020204" pitchFamily="34" charset="0"/>
              </a:rPr>
              <a:t>kişiye</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işaret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eder</a:t>
            </a:r>
            <a:r>
              <a:rPr lang="en-US" dirty="0" smtClean="0">
                <a:latin typeface="Arial" panose="020B0604020202020204" pitchFamily="34" charset="0"/>
                <a:cs typeface="Arial" panose="020B0604020202020204" pitchFamily="34" charset="0"/>
              </a:rPr>
              <a:t>.</a:t>
            </a:r>
            <a:endParaRPr lang="tr-TR" dirty="0" smtClean="0">
              <a:latin typeface="Arial" panose="020B0604020202020204" pitchFamily="34" charset="0"/>
              <a:cs typeface="Arial" panose="020B0604020202020204" pitchFamily="34" charset="0"/>
            </a:endParaRPr>
          </a:p>
          <a:p>
            <a:pPr marL="0" indent="0">
              <a:buNone/>
            </a:pPr>
            <a:endParaRPr lang="tr-TR" dirty="0" smtClean="0">
              <a:latin typeface="Arial" panose="020B0604020202020204" pitchFamily="34" charset="0"/>
              <a:cs typeface="Arial" panose="020B0604020202020204" pitchFamily="34" charset="0"/>
            </a:endParaRPr>
          </a:p>
          <a:p>
            <a:r>
              <a:rPr lang="tr-TR" spc="-5" dirty="0" err="1">
                <a:latin typeface="Arial"/>
                <a:cs typeface="Arial"/>
              </a:rPr>
              <a:t>Fallik</a:t>
            </a:r>
            <a:r>
              <a:rPr lang="tr-TR" spc="-5" dirty="0">
                <a:latin typeface="Arial"/>
                <a:cs typeface="Arial"/>
              </a:rPr>
              <a:t> dönem öncesi dönemlerle ilgilenir ve çalışmalarını  dürtü kuramından çok içselleştirilmiş nesne ilişkilerine  </a:t>
            </a:r>
            <a:r>
              <a:rPr lang="tr-TR" spc="-15" dirty="0">
                <a:latin typeface="Arial"/>
                <a:cs typeface="Arial"/>
              </a:rPr>
              <a:t>odaklarlar.</a:t>
            </a:r>
            <a:endParaRPr lang="tr-TR" dirty="0">
              <a:latin typeface="Arial"/>
              <a:cs typeface="Arial"/>
            </a:endParaRPr>
          </a:p>
          <a:p>
            <a:pPr marL="0" indent="0">
              <a:buNone/>
            </a:pPr>
            <a:endParaRPr lang="tr-TR" dirty="0" smtClean="0">
              <a:latin typeface="Arial" panose="020B0604020202020204" pitchFamily="34" charset="0"/>
              <a:cs typeface="Arial" panose="020B0604020202020204" pitchFamily="34" charset="0"/>
            </a:endParaRPr>
          </a:p>
          <a:p>
            <a:r>
              <a:rPr lang="tr-TR" b="1" dirty="0" smtClean="0">
                <a:solidFill>
                  <a:srgbClr val="C00000"/>
                </a:solidFill>
                <a:latin typeface="Arial" panose="020B0604020202020204" pitchFamily="34" charset="0"/>
                <a:cs typeface="Arial" panose="020B0604020202020204" pitchFamily="34" charset="0"/>
              </a:rPr>
              <a:t>İçsel </a:t>
            </a:r>
            <a:r>
              <a:rPr lang="tr-TR" b="1" dirty="0">
                <a:solidFill>
                  <a:srgbClr val="C00000"/>
                </a:solidFill>
                <a:latin typeface="Arial" panose="020B0604020202020204" pitchFamily="34" charset="0"/>
                <a:cs typeface="Arial" panose="020B0604020202020204" pitchFamily="34" charset="0"/>
              </a:rPr>
              <a:t>nesneler, </a:t>
            </a:r>
            <a:r>
              <a:rPr lang="tr-TR" dirty="0">
                <a:latin typeface="Arial" panose="020B0604020202020204" pitchFamily="34" charset="0"/>
                <a:cs typeface="Arial" panose="020B0604020202020204" pitchFamily="34" charset="0"/>
              </a:rPr>
              <a:t>yaşamın erken dönemlerinde, önemli </a:t>
            </a:r>
            <a:r>
              <a:rPr lang="tr-TR" dirty="0" smtClean="0">
                <a:latin typeface="Arial" panose="020B0604020202020204" pitchFamily="34" charset="0"/>
                <a:cs typeface="Arial" panose="020B0604020202020204" pitchFamily="34" charset="0"/>
              </a:rPr>
              <a:t>olan kişilerle </a:t>
            </a:r>
            <a:r>
              <a:rPr lang="tr-TR" dirty="0">
                <a:latin typeface="Arial" panose="020B0604020202020204" pitchFamily="34" charset="0"/>
                <a:cs typeface="Arial" panose="020B0604020202020204" pitchFamily="34" charset="0"/>
              </a:rPr>
              <a:t>yaşanan ilişkiler sırasında oluşan psikolojik yapılardır.</a:t>
            </a:r>
          </a:p>
          <a:p>
            <a:pPr marL="0" indent="0">
              <a:buNone/>
            </a:pPr>
            <a:endParaRPr lang="tr-TR" dirty="0" smtClean="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endParaRPr lang="en-US" dirty="0"/>
          </a:p>
        </p:txBody>
      </p:sp>
      <p:pic>
        <p:nvPicPr>
          <p:cNvPr id="4" name="Resim 3"/>
          <p:cNvPicPr>
            <a:picLocks noChangeAspect="1"/>
          </p:cNvPicPr>
          <p:nvPr/>
        </p:nvPicPr>
        <p:blipFill>
          <a:blip r:embed="rId2"/>
          <a:stretch>
            <a:fillRect/>
          </a:stretch>
        </p:blipFill>
        <p:spPr>
          <a:xfrm>
            <a:off x="9581509" y="193618"/>
            <a:ext cx="2225233" cy="3414056"/>
          </a:xfrm>
          <a:prstGeom prst="rect">
            <a:avLst/>
          </a:prstGeom>
        </p:spPr>
      </p:pic>
    </p:spTree>
    <p:extLst>
      <p:ext uri="{BB962C8B-B14F-4D97-AF65-F5344CB8AC3E}">
        <p14:creationId xmlns="" xmlns:p14="http://schemas.microsoft.com/office/powerpoint/2010/main" val="30674528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 Süreci</a:t>
            </a:r>
            <a:endParaRPr lang="en-US" sz="4800" cap="none" dirty="0"/>
          </a:p>
        </p:txBody>
      </p:sp>
      <p:sp>
        <p:nvSpPr>
          <p:cNvPr id="3" name="İçerik Yer Tutucusu 2"/>
          <p:cNvSpPr>
            <a:spLocks noGrp="1"/>
          </p:cNvSpPr>
          <p:nvPr>
            <p:ph idx="1"/>
          </p:nvPr>
        </p:nvSpPr>
        <p:spPr/>
        <p:txBody>
          <a:bodyPr>
            <a:normAutofit/>
          </a:bodyPr>
          <a:lstStyle/>
          <a:p>
            <a:pPr marL="355600" indent="-342900">
              <a:lnSpc>
                <a:spcPct val="100000"/>
              </a:lnSpc>
              <a:spcBef>
                <a:spcPts val="1565"/>
              </a:spcBef>
              <a:buClr>
                <a:srgbClr val="C00000"/>
              </a:buClr>
              <a:tabLst>
                <a:tab pos="241300" algn="l"/>
              </a:tabLst>
            </a:pPr>
            <a:r>
              <a:rPr lang="tr-TR" altLang="tr-TR" sz="2400" dirty="0">
                <a:latin typeface="Arial" panose="020B0604020202020204" pitchFamily="34" charset="0"/>
                <a:cs typeface="Arial" panose="020B0604020202020204" pitchFamily="34" charset="0"/>
              </a:rPr>
              <a:t>Tedavi söz konusu olduğunda ağırlık, hastaya onun karakteristik ilişki stillerinin veya ilişkisel şemalarının nasıl problem yarattığını göstermek ve hastaya bu konuda farkındalık kazandırmadan yanadır. </a:t>
            </a:r>
            <a:endParaRPr lang="en-US" altLang="tr-TR" sz="2400" dirty="0">
              <a:latin typeface="Arial" panose="020B0604020202020204" pitchFamily="34" charset="0"/>
              <a:cs typeface="Arial" panose="020B0604020202020204" pitchFamily="34" charset="0"/>
            </a:endParaRPr>
          </a:p>
          <a:p>
            <a:pPr marL="469900" indent="-457200">
              <a:lnSpc>
                <a:spcPct val="100000"/>
              </a:lnSpc>
              <a:spcBef>
                <a:spcPts val="1565"/>
              </a:spcBef>
              <a:buClr>
                <a:srgbClr val="C00000"/>
              </a:buClr>
              <a:tabLst>
                <a:tab pos="241300" algn="l"/>
              </a:tabLst>
            </a:pPr>
            <a:endParaRPr lang="tr-TR" sz="2800" spc="-5" dirty="0">
              <a:latin typeface="Arial"/>
              <a:cs typeface="Arial"/>
            </a:endParaRPr>
          </a:p>
          <a:p>
            <a:pPr marL="355600" indent="-342900">
              <a:lnSpc>
                <a:spcPct val="100000"/>
              </a:lnSpc>
              <a:spcBef>
                <a:spcPts val="1565"/>
              </a:spcBef>
              <a:buClr>
                <a:srgbClr val="C00000"/>
              </a:buClr>
              <a:tabLst>
                <a:tab pos="241300" algn="l"/>
              </a:tabLst>
            </a:pPr>
            <a:r>
              <a:rPr lang="tr-TR" sz="2400" dirty="0" smtClean="0">
                <a:latin typeface="Arial"/>
                <a:cs typeface="Arial"/>
              </a:rPr>
              <a:t>Kişinin </a:t>
            </a:r>
            <a:r>
              <a:rPr lang="tr-TR" sz="2400" spc="-5" dirty="0">
                <a:latin typeface="Arial"/>
                <a:cs typeface="Arial"/>
              </a:rPr>
              <a:t>dış dünyadaki diğer nesneler ile kurduğu ilişkilerin  anlaşılabilmesi içsel nesne </a:t>
            </a:r>
            <a:r>
              <a:rPr lang="tr-TR" sz="2400" dirty="0">
                <a:latin typeface="Arial"/>
                <a:cs typeface="Arial"/>
              </a:rPr>
              <a:t>tasarımlarının </a:t>
            </a:r>
            <a:r>
              <a:rPr lang="tr-TR" sz="2400" spc="-5" dirty="0">
                <a:latin typeface="Arial"/>
                <a:cs typeface="Arial"/>
              </a:rPr>
              <a:t>ve bunların birbirleri  ile ilişkilerinin anlaşılması</a:t>
            </a:r>
            <a:r>
              <a:rPr lang="tr-TR" sz="2400" spc="55" dirty="0">
                <a:latin typeface="Arial"/>
                <a:cs typeface="Arial"/>
              </a:rPr>
              <a:t> </a:t>
            </a:r>
            <a:r>
              <a:rPr lang="tr-TR" sz="2400" spc="-20" dirty="0">
                <a:latin typeface="Arial"/>
                <a:cs typeface="Arial"/>
              </a:rPr>
              <a:t>gerekir.</a:t>
            </a:r>
            <a:endParaRPr lang="tr-TR" sz="2400" dirty="0">
              <a:latin typeface="Arial"/>
              <a:cs typeface="Arial"/>
            </a:endParaRPr>
          </a:p>
          <a:p>
            <a:pPr>
              <a:buClr>
                <a:srgbClr val="C00000"/>
              </a:buClr>
              <a:buFont typeface="Wingdings" panose="05000000000000000000" pitchFamily="2" charset="2"/>
              <a:buChar char="ü"/>
            </a:pPr>
            <a:endParaRPr lang="en-US" dirty="0"/>
          </a:p>
        </p:txBody>
      </p:sp>
      <p:pic>
        <p:nvPicPr>
          <p:cNvPr id="4" name="Resim 3"/>
          <p:cNvPicPr>
            <a:picLocks noChangeAspect="1"/>
          </p:cNvPicPr>
          <p:nvPr/>
        </p:nvPicPr>
        <p:blipFill>
          <a:blip r:embed="rId2"/>
          <a:stretch>
            <a:fillRect/>
          </a:stretch>
        </p:blipFill>
        <p:spPr>
          <a:xfrm>
            <a:off x="8386353" y="364392"/>
            <a:ext cx="3122023" cy="1426588"/>
          </a:xfrm>
          <a:prstGeom prst="rect">
            <a:avLst/>
          </a:prstGeom>
        </p:spPr>
      </p:pic>
    </p:spTree>
    <p:extLst>
      <p:ext uri="{BB962C8B-B14F-4D97-AF65-F5344CB8AC3E}">
        <p14:creationId xmlns="" xmlns:p14="http://schemas.microsoft.com/office/powerpoint/2010/main" val="33162384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 Süreci</a:t>
            </a:r>
            <a:endParaRPr lang="en-US" sz="4800" cap="none" dirty="0"/>
          </a:p>
        </p:txBody>
      </p:sp>
      <p:sp>
        <p:nvSpPr>
          <p:cNvPr id="3" name="İçerik Yer Tutucusu 2"/>
          <p:cNvSpPr>
            <a:spLocks noGrp="1"/>
          </p:cNvSpPr>
          <p:nvPr>
            <p:ph idx="1"/>
          </p:nvPr>
        </p:nvSpPr>
        <p:spPr>
          <a:xfrm>
            <a:off x="1069848" y="1781774"/>
            <a:ext cx="10058400" cy="4736592"/>
          </a:xfrm>
        </p:spPr>
        <p:txBody>
          <a:bodyPr>
            <a:normAutofit/>
          </a:bodyPr>
          <a:lstStyle/>
          <a:p>
            <a:pPr marL="355600" marR="224154" indent="-342900">
              <a:lnSpc>
                <a:spcPct val="120000"/>
              </a:lnSpc>
              <a:spcBef>
                <a:spcPts val="1585"/>
              </a:spcBef>
              <a:buClr>
                <a:srgbClr val="C00000"/>
              </a:buClr>
              <a:tabLst>
                <a:tab pos="241300" algn="l"/>
              </a:tabLst>
            </a:pPr>
            <a:r>
              <a:rPr lang="tr-TR" dirty="0" smtClean="0">
                <a:latin typeface="Arial" panose="020B0604020202020204" pitchFamily="34" charset="0"/>
                <a:cs typeface="Arial" panose="020B0604020202020204" pitchFamily="34" charset="0"/>
              </a:rPr>
              <a:t>Hastanın </a:t>
            </a:r>
            <a:r>
              <a:rPr lang="tr-TR" spc="-5" dirty="0">
                <a:latin typeface="Arial" panose="020B0604020202020204" pitchFamily="34" charset="0"/>
                <a:cs typeface="Arial" panose="020B0604020202020204" pitchFamily="34" charset="0"/>
              </a:rPr>
              <a:t>semptomları altında yatan  </a:t>
            </a:r>
            <a:r>
              <a:rPr lang="tr-TR" spc="-20" dirty="0">
                <a:latin typeface="Arial" panose="020B0604020202020204" pitchFamily="34" charset="0"/>
                <a:cs typeface="Arial" panose="020B0604020202020204" pitchFamily="34" charset="0"/>
              </a:rPr>
              <a:t>dinamikler, </a:t>
            </a:r>
            <a:r>
              <a:rPr lang="tr-TR" spc="-5" dirty="0">
                <a:latin typeface="Arial" panose="020B0604020202020204" pitchFamily="34" charset="0"/>
                <a:cs typeface="Arial" panose="020B0604020202020204" pitchFamily="34" charset="0"/>
              </a:rPr>
              <a:t>bilinçdışı çatışmalar belirlenmeye</a:t>
            </a:r>
            <a:r>
              <a:rPr lang="tr-TR" spc="195" dirty="0">
                <a:latin typeface="Arial" panose="020B0604020202020204" pitchFamily="34" charset="0"/>
                <a:cs typeface="Arial" panose="020B0604020202020204" pitchFamily="34" charset="0"/>
              </a:rPr>
              <a:t> </a:t>
            </a:r>
            <a:r>
              <a:rPr lang="tr-TR" spc="-15" dirty="0">
                <a:latin typeface="Arial" panose="020B0604020202020204" pitchFamily="34" charset="0"/>
                <a:cs typeface="Arial" panose="020B0604020202020204" pitchFamily="34" charset="0"/>
              </a:rPr>
              <a:t>çalışılmaktadır.</a:t>
            </a:r>
            <a:endParaRPr lang="tr-TR" dirty="0">
              <a:latin typeface="Arial" panose="020B0604020202020204" pitchFamily="34" charset="0"/>
              <a:cs typeface="Arial" panose="020B0604020202020204" pitchFamily="34" charset="0"/>
            </a:endParaRPr>
          </a:p>
          <a:p>
            <a:pPr>
              <a:lnSpc>
                <a:spcPct val="120000"/>
              </a:lnSpc>
              <a:spcBef>
                <a:spcPts val="20"/>
              </a:spcBef>
              <a:buClr>
                <a:srgbClr val="C00000"/>
              </a:buClr>
            </a:pPr>
            <a:endParaRPr lang="tr-TR" dirty="0">
              <a:latin typeface="Arial" panose="020B0604020202020204" pitchFamily="34" charset="0"/>
              <a:cs typeface="Arial" panose="020B0604020202020204" pitchFamily="34" charset="0"/>
            </a:endParaRPr>
          </a:p>
          <a:p>
            <a:pPr marL="355600" marR="302895" indent="-342900">
              <a:lnSpc>
                <a:spcPct val="120000"/>
              </a:lnSpc>
              <a:spcBef>
                <a:spcPts val="5"/>
              </a:spcBef>
              <a:buClr>
                <a:srgbClr val="C00000"/>
              </a:buClr>
              <a:tabLst>
                <a:tab pos="241300" algn="l"/>
              </a:tabLst>
            </a:pPr>
            <a:r>
              <a:rPr lang="tr-TR" spc="-45" dirty="0">
                <a:latin typeface="Arial" panose="020B0604020202020204" pitchFamily="34" charset="0"/>
                <a:cs typeface="Arial" panose="020B0604020202020204" pitchFamily="34" charset="0"/>
              </a:rPr>
              <a:t>Terapide </a:t>
            </a:r>
            <a:r>
              <a:rPr lang="tr-TR" spc="-5" dirty="0">
                <a:latin typeface="Arial" panose="020B0604020202020204" pitchFamily="34" charset="0"/>
                <a:cs typeface="Arial" panose="020B0604020202020204" pitchFamily="34" charset="0"/>
              </a:rPr>
              <a:t>klasik analistlere benzerler ancak onlardan </a:t>
            </a:r>
            <a:r>
              <a:rPr lang="tr-TR" dirty="0">
                <a:latin typeface="Arial" panose="020B0604020202020204" pitchFamily="34" charset="0"/>
                <a:cs typeface="Arial" panose="020B0604020202020204" pitchFamily="34" charset="0"/>
              </a:rPr>
              <a:t>farklı  </a:t>
            </a:r>
            <a:r>
              <a:rPr lang="tr-TR" spc="-5" dirty="0">
                <a:latin typeface="Arial" panose="020B0604020202020204" pitchFamily="34" charset="0"/>
                <a:cs typeface="Arial" panose="020B0604020202020204" pitchFamily="34" charset="0"/>
              </a:rPr>
              <a:t>olarak terapi ortamına daha çok dikkat </a:t>
            </a:r>
            <a:r>
              <a:rPr lang="tr-TR" spc="-25" dirty="0">
                <a:latin typeface="Arial" panose="020B0604020202020204" pitchFamily="34" charset="0"/>
                <a:cs typeface="Arial" panose="020B0604020202020204" pitchFamily="34" charset="0"/>
              </a:rPr>
              <a:t>ederler. </a:t>
            </a:r>
            <a:r>
              <a:rPr lang="tr-TR" spc="-5" dirty="0">
                <a:latin typeface="Arial" panose="020B0604020202020204" pitchFamily="34" charset="0"/>
                <a:cs typeface="Arial" panose="020B0604020202020204" pitchFamily="34" charset="0"/>
              </a:rPr>
              <a:t>Çünkü terapi  ilişkisini ilk bakıcıyla olan ilişkinin tekrarı olarak</a:t>
            </a:r>
            <a:r>
              <a:rPr lang="tr-TR" spc="55" dirty="0">
                <a:latin typeface="Arial" panose="020B0604020202020204" pitchFamily="34" charset="0"/>
                <a:cs typeface="Arial" panose="020B0604020202020204" pitchFamily="34" charset="0"/>
              </a:rPr>
              <a:t> </a:t>
            </a:r>
            <a:r>
              <a:rPr lang="tr-TR" spc="-20" dirty="0">
                <a:latin typeface="Arial" panose="020B0604020202020204" pitchFamily="34" charset="0"/>
                <a:cs typeface="Arial" panose="020B0604020202020204" pitchFamily="34" charset="0"/>
              </a:rPr>
              <a:t>görürler</a:t>
            </a:r>
            <a:r>
              <a:rPr lang="tr-TR" spc="-20" dirty="0" smtClean="0">
                <a:latin typeface="Arial" panose="020B0604020202020204" pitchFamily="34" charset="0"/>
                <a:cs typeface="Arial" panose="020B0604020202020204" pitchFamily="34" charset="0"/>
              </a:rPr>
              <a:t>.</a:t>
            </a:r>
          </a:p>
          <a:p>
            <a:pPr marL="355600" marR="302895" indent="-342900">
              <a:lnSpc>
                <a:spcPct val="120000"/>
              </a:lnSpc>
              <a:spcBef>
                <a:spcPts val="5"/>
              </a:spcBef>
              <a:buClr>
                <a:srgbClr val="C00000"/>
              </a:buClr>
              <a:tabLst>
                <a:tab pos="241300" algn="l"/>
              </a:tabLst>
            </a:pPr>
            <a:endParaRPr lang="tr-TR" spc="-20" dirty="0" smtClean="0">
              <a:latin typeface="Arial" panose="020B0604020202020204" pitchFamily="34" charset="0"/>
              <a:cs typeface="Arial" panose="020B0604020202020204" pitchFamily="34" charset="0"/>
            </a:endParaRPr>
          </a:p>
          <a:p>
            <a:pPr marL="355600" marR="302895" indent="-342900">
              <a:lnSpc>
                <a:spcPct val="120000"/>
              </a:lnSpc>
              <a:spcBef>
                <a:spcPts val="5"/>
              </a:spcBef>
              <a:buClr>
                <a:srgbClr val="C00000"/>
              </a:buClr>
              <a:tabLst>
                <a:tab pos="241300" algn="l"/>
              </a:tabLst>
            </a:pPr>
            <a:r>
              <a:rPr lang="tr-TR" spc="-5" dirty="0">
                <a:latin typeface="Arial" panose="020B0604020202020204" pitchFamily="34" charset="0"/>
                <a:cs typeface="Arial" panose="020B0604020202020204" pitchFamily="34" charset="0"/>
              </a:rPr>
              <a:t>Psikoterapideki en önemli iyileştirici etkenin, ilişkinin kendisi  (yorum ya da </a:t>
            </a:r>
            <a:r>
              <a:rPr lang="tr-TR" spc="-5" dirty="0" err="1">
                <a:latin typeface="Arial" panose="020B0604020202020204" pitchFamily="34" charset="0"/>
                <a:cs typeface="Arial" panose="020B0604020202020204" pitchFamily="34" charset="0"/>
              </a:rPr>
              <a:t>içgörüden</a:t>
            </a:r>
            <a:r>
              <a:rPr lang="tr-TR" spc="-5" dirty="0">
                <a:latin typeface="Arial" panose="020B0604020202020204" pitchFamily="34" charset="0"/>
                <a:cs typeface="Arial" panose="020B0604020202020204" pitchFamily="34" charset="0"/>
              </a:rPr>
              <a:t> daha fazla) olduğu düşüncesi </a:t>
            </a:r>
            <a:r>
              <a:rPr lang="tr-TR" dirty="0">
                <a:latin typeface="Arial" panose="020B0604020202020204" pitchFamily="34" charset="0"/>
                <a:cs typeface="Arial" panose="020B0604020202020204" pitchFamily="34" charset="0"/>
              </a:rPr>
              <a:t>ön </a:t>
            </a:r>
            <a:r>
              <a:rPr lang="tr-TR" spc="-5" dirty="0">
                <a:latin typeface="Arial" panose="020B0604020202020204" pitchFamily="34" charset="0"/>
                <a:cs typeface="Arial" panose="020B0604020202020204" pitchFamily="34" charset="0"/>
              </a:rPr>
              <a:t>plana  </a:t>
            </a:r>
            <a:r>
              <a:rPr lang="tr-TR" spc="-20" dirty="0">
                <a:latin typeface="Arial" panose="020B0604020202020204" pitchFamily="34" charset="0"/>
                <a:cs typeface="Arial" panose="020B0604020202020204" pitchFamily="34" charset="0"/>
              </a:rPr>
              <a:t>geçmiştir. </a:t>
            </a:r>
            <a:endParaRPr lang="tr-TR" dirty="0">
              <a:latin typeface="Arial" panose="020B0604020202020204" pitchFamily="34" charset="0"/>
              <a:cs typeface="Arial" panose="020B0604020202020204" pitchFamily="34" charset="0"/>
            </a:endParaRPr>
          </a:p>
          <a:p>
            <a:pPr>
              <a:buClr>
                <a:srgbClr val="C00000"/>
              </a:buClr>
            </a:pPr>
            <a:endParaRPr lang="en-US"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0182724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 Süreci</a:t>
            </a:r>
            <a:endParaRPr lang="en-US" sz="4800" cap="none" dirty="0"/>
          </a:p>
        </p:txBody>
      </p:sp>
      <p:sp>
        <p:nvSpPr>
          <p:cNvPr id="3" name="İçerik Yer Tutucusu 2"/>
          <p:cNvSpPr>
            <a:spLocks noGrp="1"/>
          </p:cNvSpPr>
          <p:nvPr>
            <p:ph idx="1"/>
          </p:nvPr>
        </p:nvSpPr>
        <p:spPr/>
        <p:txBody>
          <a:bodyPr/>
          <a:lstStyle/>
          <a:p>
            <a:r>
              <a:rPr lang="tr-TR" spc="-5" dirty="0" err="1">
                <a:latin typeface="Arial"/>
                <a:cs typeface="Arial"/>
              </a:rPr>
              <a:t>NİK’da</a:t>
            </a:r>
            <a:r>
              <a:rPr lang="tr-TR" spc="-5" dirty="0">
                <a:latin typeface="Arial"/>
                <a:cs typeface="Arial"/>
              </a:rPr>
              <a:t> en güçlü </a:t>
            </a:r>
            <a:r>
              <a:rPr lang="tr-TR" dirty="0">
                <a:latin typeface="Arial"/>
                <a:cs typeface="Arial"/>
              </a:rPr>
              <a:t>teknik </a:t>
            </a:r>
            <a:r>
              <a:rPr lang="tr-TR" spc="-5" dirty="0">
                <a:latin typeface="Arial"/>
                <a:cs typeface="Arial"/>
              </a:rPr>
              <a:t>klasik psikanalizdeki gibi </a:t>
            </a:r>
            <a:r>
              <a:rPr lang="tr-TR" spc="-15" dirty="0">
                <a:latin typeface="Arial"/>
                <a:cs typeface="Arial"/>
              </a:rPr>
              <a:t>yorumlamadır,  </a:t>
            </a:r>
            <a:r>
              <a:rPr lang="tr-TR" spc="-5" dirty="0">
                <a:latin typeface="Arial"/>
                <a:cs typeface="Arial"/>
              </a:rPr>
              <a:t>özellikle </a:t>
            </a:r>
            <a:r>
              <a:rPr lang="tr-TR" dirty="0">
                <a:latin typeface="Arial"/>
                <a:cs typeface="Arial"/>
              </a:rPr>
              <a:t>aktarımın </a:t>
            </a:r>
            <a:r>
              <a:rPr lang="tr-TR" spc="-5" dirty="0">
                <a:latin typeface="Arial"/>
                <a:cs typeface="Arial"/>
              </a:rPr>
              <a:t>yorumlanması</a:t>
            </a:r>
            <a:r>
              <a:rPr lang="tr-TR" spc="-5" dirty="0" smtClean="0">
                <a:latin typeface="Arial"/>
                <a:cs typeface="Arial"/>
              </a:rPr>
              <a:t>.</a:t>
            </a:r>
          </a:p>
          <a:p>
            <a:endParaRPr lang="tr-TR" dirty="0">
              <a:latin typeface="Arial"/>
              <a:cs typeface="Arial"/>
            </a:endParaRPr>
          </a:p>
          <a:p>
            <a:pPr marL="241300" marR="5080" indent="-228600">
              <a:spcBef>
                <a:spcPts val="430"/>
              </a:spcBef>
              <a:buChar char="•"/>
              <a:tabLst>
                <a:tab pos="241300" algn="l"/>
              </a:tabLst>
            </a:pPr>
            <a:r>
              <a:rPr lang="tr-TR" spc="-5" dirty="0">
                <a:latin typeface="Arial"/>
                <a:cs typeface="Arial"/>
              </a:rPr>
              <a:t>Karşı aktarım, hastayı anlamak için bir </a:t>
            </a:r>
            <a:r>
              <a:rPr lang="tr-TR" dirty="0">
                <a:latin typeface="Arial"/>
                <a:cs typeface="Arial"/>
              </a:rPr>
              <a:t>araç </a:t>
            </a:r>
            <a:r>
              <a:rPr lang="tr-TR" spc="-5" dirty="0">
                <a:latin typeface="Arial"/>
                <a:cs typeface="Arial"/>
              </a:rPr>
              <a:t>olarak  </a:t>
            </a:r>
            <a:r>
              <a:rPr lang="tr-TR" spc="-15" dirty="0">
                <a:latin typeface="Arial"/>
                <a:cs typeface="Arial"/>
              </a:rPr>
              <a:t>kullanılmaktadır. </a:t>
            </a:r>
            <a:endParaRPr lang="tr-TR" spc="-15" dirty="0" smtClean="0">
              <a:latin typeface="Arial"/>
              <a:cs typeface="Arial"/>
            </a:endParaRPr>
          </a:p>
          <a:p>
            <a:pPr marL="241300" marR="5080" indent="-228600">
              <a:spcBef>
                <a:spcPts val="430"/>
              </a:spcBef>
              <a:buChar char="•"/>
              <a:tabLst>
                <a:tab pos="241300" algn="l"/>
              </a:tabLst>
            </a:pPr>
            <a:endParaRPr lang="tr-TR" spc="-15" dirty="0">
              <a:latin typeface="Arial"/>
              <a:cs typeface="Arial"/>
            </a:endParaRPr>
          </a:p>
          <a:p>
            <a:pPr marL="241300" marR="5080" indent="-228600">
              <a:spcBef>
                <a:spcPts val="430"/>
              </a:spcBef>
              <a:buChar char="•"/>
              <a:tabLst>
                <a:tab pos="241300" algn="l"/>
              </a:tabLst>
            </a:pPr>
            <a:r>
              <a:rPr lang="tr-TR" spc="-5" dirty="0" smtClean="0">
                <a:latin typeface="Arial"/>
                <a:cs typeface="Arial"/>
              </a:rPr>
              <a:t>Hasta</a:t>
            </a:r>
            <a:r>
              <a:rPr lang="tr-TR" spc="-5" dirty="0">
                <a:latin typeface="Arial"/>
                <a:cs typeface="Arial"/>
              </a:rPr>
              <a:t>, kendindeki düzensiz nesne ilişkilerini  analitik duruma yansıttığından, terapistin hastaya </a:t>
            </a:r>
            <a:r>
              <a:rPr lang="tr-TR" dirty="0">
                <a:latin typeface="Arial"/>
                <a:cs typeface="Arial"/>
              </a:rPr>
              <a:t>olan tepkisi,  </a:t>
            </a:r>
            <a:r>
              <a:rPr lang="tr-TR" spc="-5" dirty="0">
                <a:latin typeface="Arial"/>
                <a:cs typeface="Arial"/>
              </a:rPr>
              <a:t>hastanın iç dünyasında </a:t>
            </a:r>
            <a:r>
              <a:rPr lang="tr-TR" dirty="0">
                <a:latin typeface="Arial"/>
                <a:cs typeface="Arial"/>
              </a:rPr>
              <a:t>ne </a:t>
            </a:r>
            <a:r>
              <a:rPr lang="tr-TR" spc="-5" dirty="0">
                <a:latin typeface="Arial"/>
                <a:cs typeface="Arial"/>
              </a:rPr>
              <a:t>olduğunun dinamiğini anlamak  açısından bilgi</a:t>
            </a:r>
            <a:r>
              <a:rPr lang="tr-TR" spc="-10" dirty="0">
                <a:latin typeface="Arial"/>
                <a:cs typeface="Arial"/>
              </a:rPr>
              <a:t> </a:t>
            </a:r>
            <a:r>
              <a:rPr lang="tr-TR" spc="-20" dirty="0">
                <a:latin typeface="Arial"/>
                <a:cs typeface="Arial"/>
              </a:rPr>
              <a:t>vericidir.</a:t>
            </a:r>
            <a:endParaRPr lang="tr-TR" dirty="0">
              <a:latin typeface="Arial"/>
              <a:cs typeface="Arial"/>
            </a:endParaRPr>
          </a:p>
          <a:p>
            <a:pPr>
              <a:lnSpc>
                <a:spcPct val="100000"/>
              </a:lnSpc>
              <a:spcBef>
                <a:spcPts val="10"/>
              </a:spcBef>
              <a:buFont typeface="Arial"/>
              <a:buChar char="•"/>
            </a:pPr>
            <a:endParaRPr lang="tr-TR" dirty="0">
              <a:latin typeface="Times New Roman"/>
              <a:cs typeface="Times New Roman"/>
            </a:endParaRPr>
          </a:p>
          <a:p>
            <a:endParaRPr lang="en-US" dirty="0"/>
          </a:p>
        </p:txBody>
      </p:sp>
    </p:spTree>
    <p:extLst>
      <p:ext uri="{BB962C8B-B14F-4D97-AF65-F5344CB8AC3E}">
        <p14:creationId xmlns="" xmlns:p14="http://schemas.microsoft.com/office/powerpoint/2010/main" val="29730972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en-US" sz="4800" cap="none" dirty="0" err="1" smtClean="0"/>
              <a:t>Kendilik</a:t>
            </a:r>
            <a:r>
              <a:rPr lang="en-US" sz="4800" cap="none" dirty="0" smtClean="0"/>
              <a:t> </a:t>
            </a:r>
            <a:r>
              <a:rPr lang="en-US" sz="4800" cap="none" dirty="0" err="1" smtClean="0"/>
              <a:t>Psikolojisi</a:t>
            </a:r>
            <a:r>
              <a:rPr lang="en-US" sz="4800" cap="none" dirty="0" smtClean="0"/>
              <a:t> </a:t>
            </a:r>
            <a:endParaRPr lang="en-US" sz="4800" cap="none" dirty="0"/>
          </a:p>
        </p:txBody>
      </p:sp>
      <p:sp>
        <p:nvSpPr>
          <p:cNvPr id="3" name="İçerik Yer Tutucusu 2"/>
          <p:cNvSpPr>
            <a:spLocks noGrp="1"/>
          </p:cNvSpPr>
          <p:nvPr>
            <p:ph idx="1"/>
          </p:nvPr>
        </p:nvSpPr>
        <p:spPr/>
        <p:txBody>
          <a:bodyPr/>
          <a:lstStyle/>
          <a:p>
            <a:r>
              <a:rPr lang="en-US" dirty="0">
                <a:latin typeface="Arial" panose="020B0604020202020204" pitchFamily="34" charset="0"/>
                <a:cs typeface="Arial" panose="020B0604020202020204" pitchFamily="34" charset="0"/>
              </a:rPr>
              <a:t>Heinz </a:t>
            </a:r>
            <a:r>
              <a:rPr lang="en-US" dirty="0" err="1">
                <a:latin typeface="Arial" panose="020B0604020202020204" pitchFamily="34" charset="0"/>
                <a:cs typeface="Arial" panose="020B0604020202020204" pitchFamily="34" charset="0"/>
              </a:rPr>
              <a:t>Kohut</a:t>
            </a:r>
            <a:r>
              <a:rPr lang="en-US" dirty="0">
                <a:latin typeface="Arial" panose="020B0604020202020204" pitchFamily="34" charset="0"/>
                <a:cs typeface="Arial" panose="020B0604020202020204" pitchFamily="34" charset="0"/>
              </a:rPr>
              <a:t> (1984) </a:t>
            </a:r>
            <a:r>
              <a:rPr lang="en-US" dirty="0" err="1">
                <a:latin typeface="Arial" panose="020B0604020202020204" pitchFamily="34" charset="0"/>
                <a:cs typeface="Arial" panose="020B0604020202020204" pitchFamily="34" charset="0"/>
              </a:rPr>
              <a:t>tarafından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geliştirilmiştir</a:t>
            </a:r>
            <a:r>
              <a:rPr lang="en-US" dirty="0">
                <a:latin typeface="Arial" panose="020B0604020202020204" pitchFamily="34" charset="0"/>
                <a:cs typeface="Arial" panose="020B0604020202020204" pitchFamily="34" charset="0"/>
              </a:rPr>
              <a:t>. </a:t>
            </a:r>
            <a:endParaRPr lang="tr-TR"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Bu </a:t>
            </a:r>
            <a:r>
              <a:rPr lang="en-US" dirty="0" err="1">
                <a:latin typeface="Arial" panose="020B0604020202020204" pitchFamily="34" charset="0"/>
                <a:cs typeface="Arial" panose="020B0604020202020204" pitchFamily="34" charset="0"/>
              </a:rPr>
              <a:t>pespektife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göre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psikopatoloji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tutarlı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kendilik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algısı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geliştirmedeki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yetersizliklerden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kaynaklanır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bireyler</a:t>
            </a:r>
            <a:r>
              <a:rPr lang="en-US" dirty="0">
                <a:latin typeface="Arial" panose="020B0604020202020204" pitchFamily="34" charset="0"/>
                <a:cs typeface="Arial" panose="020B0604020202020204" pitchFamily="34" charset="0"/>
              </a:rPr>
              <a:t> son </a:t>
            </a:r>
            <a:r>
              <a:rPr lang="en-US" dirty="0" err="1">
                <a:latin typeface="Arial" panose="020B0604020202020204" pitchFamily="34" charset="0"/>
                <a:cs typeface="Arial" panose="020B0604020202020204" pitchFamily="34" charset="0"/>
              </a:rPr>
              <a:t>derece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hassas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öz</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güvene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sahip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olurlar</a:t>
            </a:r>
            <a:r>
              <a:rPr lang="en-US" dirty="0">
                <a:latin typeface="Arial" panose="020B0604020202020204" pitchFamily="34" charset="0"/>
                <a:cs typeface="Arial" panose="020B0604020202020204" pitchFamily="34" charset="0"/>
              </a:rPr>
              <a:t>. </a:t>
            </a:r>
            <a:endParaRPr lang="tr-TR"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Tedavi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önemli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ögeler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olarak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öz</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saygı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öz</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güvenin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gelişimi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korunmasına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odaklanma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eğilimindedir</a:t>
            </a:r>
            <a:r>
              <a:rPr lang="en-US" dirty="0">
                <a:latin typeface="Arial" panose="020B0604020202020204" pitchFamily="34" charset="0"/>
                <a:cs typeface="Arial" panose="020B0604020202020204" pitchFamily="34" charset="0"/>
              </a:rPr>
              <a:t>. </a:t>
            </a:r>
          </a:p>
          <a:p>
            <a:endParaRPr lang="en-US" dirty="0"/>
          </a:p>
        </p:txBody>
      </p:sp>
      <p:pic>
        <p:nvPicPr>
          <p:cNvPr id="4" name="Resim 3"/>
          <p:cNvPicPr>
            <a:picLocks noChangeAspect="1"/>
          </p:cNvPicPr>
          <p:nvPr/>
        </p:nvPicPr>
        <p:blipFill>
          <a:blip r:embed="rId2"/>
          <a:stretch>
            <a:fillRect/>
          </a:stretch>
        </p:blipFill>
        <p:spPr>
          <a:xfrm>
            <a:off x="10127034" y="249846"/>
            <a:ext cx="1457070" cy="2078916"/>
          </a:xfrm>
          <a:prstGeom prst="rect">
            <a:avLst/>
          </a:prstGeom>
        </p:spPr>
      </p:pic>
    </p:spTree>
    <p:extLst>
      <p:ext uri="{BB962C8B-B14F-4D97-AF65-F5344CB8AC3E}">
        <p14:creationId xmlns="" xmlns:p14="http://schemas.microsoft.com/office/powerpoint/2010/main" val="33957504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 Süreci</a:t>
            </a:r>
            <a:endParaRPr lang="en-US" sz="4800" cap="none" dirty="0"/>
          </a:p>
        </p:txBody>
      </p:sp>
      <p:sp>
        <p:nvSpPr>
          <p:cNvPr id="3" name="İçerik Yer Tutucusu 2"/>
          <p:cNvSpPr>
            <a:spLocks noGrp="1"/>
          </p:cNvSpPr>
          <p:nvPr>
            <p:ph idx="1"/>
          </p:nvPr>
        </p:nvSpPr>
        <p:spPr>
          <a:xfrm>
            <a:off x="1069848" y="1835658"/>
            <a:ext cx="10058400" cy="4645152"/>
          </a:xfrm>
        </p:spPr>
        <p:txBody>
          <a:bodyPr>
            <a:normAutofit fontScale="92500" lnSpcReduction="10000"/>
          </a:bodyPr>
          <a:lstStyle/>
          <a:p>
            <a:pPr marL="355600" marR="5080" indent="-342900">
              <a:lnSpc>
                <a:spcPct val="120000"/>
              </a:lnSpc>
              <a:buClr>
                <a:srgbClr val="C00000"/>
              </a:buClr>
              <a:tabLst>
                <a:tab pos="241300" algn="l"/>
              </a:tabLst>
            </a:pPr>
            <a:r>
              <a:rPr lang="tr-TR" sz="2300" spc="-5" dirty="0">
                <a:latin typeface="Arial"/>
                <a:cs typeface="Arial"/>
              </a:rPr>
              <a:t>Kendilik terapistleri, hastanın kendiliğindeki eksikliklerin neler  olduğunu görebilmek için onun seans içindeki davranışlarını  gözlemlemeye önem </a:t>
            </a:r>
            <a:r>
              <a:rPr lang="tr-TR" sz="2300" dirty="0" smtClean="0">
                <a:latin typeface="Arial"/>
                <a:cs typeface="Arial"/>
              </a:rPr>
              <a:t>verir.</a:t>
            </a:r>
            <a:endParaRPr lang="tr-TR" sz="2300" dirty="0">
              <a:latin typeface="Arial"/>
              <a:cs typeface="Arial"/>
            </a:endParaRPr>
          </a:p>
          <a:p>
            <a:pPr marL="355600" marR="1833245" indent="-342900">
              <a:lnSpc>
                <a:spcPct val="120000"/>
              </a:lnSpc>
              <a:spcBef>
                <a:spcPts val="2725"/>
              </a:spcBef>
              <a:buClr>
                <a:srgbClr val="C00000"/>
              </a:buClr>
              <a:tabLst>
                <a:tab pos="241300" algn="l"/>
              </a:tabLst>
            </a:pPr>
            <a:r>
              <a:rPr lang="tr-TR" sz="2300" spc="-20" dirty="0" smtClean="0">
                <a:latin typeface="Arial"/>
                <a:cs typeface="Arial"/>
              </a:rPr>
              <a:t>Terapinin </a:t>
            </a:r>
            <a:r>
              <a:rPr lang="tr-TR" sz="2300" spc="-20" dirty="0">
                <a:latin typeface="Arial"/>
                <a:cs typeface="Arial"/>
              </a:rPr>
              <a:t>amacı, kendiliğin yeniden kurulmasıdır</a:t>
            </a:r>
            <a:r>
              <a:rPr lang="tr-TR" sz="2300" spc="-20" dirty="0" smtClean="0">
                <a:latin typeface="Arial"/>
                <a:cs typeface="Arial"/>
              </a:rPr>
              <a:t>.</a:t>
            </a:r>
          </a:p>
          <a:p>
            <a:pPr marL="355600" marR="1833245" indent="-342900">
              <a:lnSpc>
                <a:spcPct val="120000"/>
              </a:lnSpc>
              <a:spcBef>
                <a:spcPts val="2725"/>
              </a:spcBef>
              <a:buClr>
                <a:srgbClr val="C00000"/>
              </a:buClr>
              <a:tabLst>
                <a:tab pos="241300" algn="l"/>
              </a:tabLst>
            </a:pPr>
            <a:r>
              <a:rPr lang="tr-TR" sz="2300" spc="-5" dirty="0">
                <a:latin typeface="Arial"/>
                <a:cs typeface="Arial"/>
              </a:rPr>
              <a:t>Klasik psikanalizden </a:t>
            </a:r>
            <a:r>
              <a:rPr lang="tr-TR" sz="2300" dirty="0">
                <a:latin typeface="Arial"/>
                <a:cs typeface="Arial"/>
              </a:rPr>
              <a:t>çok </a:t>
            </a:r>
            <a:r>
              <a:rPr lang="tr-TR" sz="2300" spc="-5" dirty="0">
                <a:latin typeface="Arial"/>
                <a:cs typeface="Arial"/>
              </a:rPr>
              <a:t>farklı olarak </a:t>
            </a:r>
            <a:r>
              <a:rPr lang="tr-TR" sz="2300" dirty="0">
                <a:latin typeface="Arial"/>
                <a:cs typeface="Arial"/>
              </a:rPr>
              <a:t>sıcak </a:t>
            </a:r>
            <a:r>
              <a:rPr lang="tr-TR" sz="2300" spc="-5" dirty="0">
                <a:latin typeface="Arial"/>
                <a:cs typeface="Arial"/>
              </a:rPr>
              <a:t>ve </a:t>
            </a:r>
            <a:r>
              <a:rPr lang="tr-TR" sz="2300" dirty="0">
                <a:latin typeface="Arial"/>
                <a:cs typeface="Arial"/>
              </a:rPr>
              <a:t>samimi </a:t>
            </a:r>
            <a:r>
              <a:rPr lang="tr-TR" sz="2300" spc="-5" dirty="0">
                <a:latin typeface="Arial"/>
                <a:cs typeface="Arial"/>
              </a:rPr>
              <a:t>bir ilişki  </a:t>
            </a:r>
            <a:r>
              <a:rPr lang="tr-TR" sz="2300" spc="-25" dirty="0">
                <a:latin typeface="Arial"/>
                <a:cs typeface="Arial"/>
              </a:rPr>
              <a:t>vardır, </a:t>
            </a:r>
            <a:r>
              <a:rPr lang="tr-TR" sz="2300" spc="-5" dirty="0">
                <a:latin typeface="Arial"/>
                <a:cs typeface="Arial"/>
              </a:rPr>
              <a:t>analist </a:t>
            </a:r>
            <a:r>
              <a:rPr lang="tr-TR" sz="2300" dirty="0">
                <a:latin typeface="Arial"/>
                <a:cs typeface="Arial"/>
              </a:rPr>
              <a:t>hastaya </a:t>
            </a:r>
            <a:r>
              <a:rPr lang="tr-TR" sz="2300" spc="-5" dirty="0">
                <a:latin typeface="Arial"/>
                <a:cs typeface="Arial"/>
              </a:rPr>
              <a:t>duygusal açıdan</a:t>
            </a:r>
            <a:r>
              <a:rPr lang="tr-TR" sz="2300" spc="25" dirty="0">
                <a:latin typeface="Arial"/>
                <a:cs typeface="Arial"/>
              </a:rPr>
              <a:t> </a:t>
            </a:r>
            <a:r>
              <a:rPr lang="tr-TR" sz="2300" spc="-20" dirty="0">
                <a:latin typeface="Arial"/>
                <a:cs typeface="Arial"/>
              </a:rPr>
              <a:t>yakındır</a:t>
            </a:r>
            <a:r>
              <a:rPr lang="tr-TR" sz="2300" spc="-20" dirty="0" smtClean="0">
                <a:latin typeface="Arial"/>
                <a:cs typeface="Arial"/>
              </a:rPr>
              <a:t>.</a:t>
            </a:r>
            <a:endParaRPr lang="tr-TR" sz="2300" spc="-20" dirty="0">
              <a:latin typeface="Arial"/>
              <a:cs typeface="Arial"/>
            </a:endParaRPr>
          </a:p>
          <a:p>
            <a:pPr marL="355600" marR="1833245" indent="-342900">
              <a:lnSpc>
                <a:spcPct val="120000"/>
              </a:lnSpc>
              <a:spcBef>
                <a:spcPts val="2725"/>
              </a:spcBef>
              <a:buClr>
                <a:srgbClr val="C00000"/>
              </a:buClr>
              <a:tabLst>
                <a:tab pos="241300" algn="l"/>
              </a:tabLst>
            </a:pPr>
            <a:r>
              <a:rPr lang="tr-TR" sz="2300" spc="-20" dirty="0" smtClean="0">
                <a:latin typeface="Arial"/>
                <a:cs typeface="Arial"/>
              </a:rPr>
              <a:t>Terapide </a:t>
            </a:r>
            <a:r>
              <a:rPr lang="tr-TR" sz="2300" spc="-20" dirty="0">
                <a:latin typeface="Arial"/>
                <a:cs typeface="Arial"/>
              </a:rPr>
              <a:t>yorumlama, aktarımın yorumlanması, rüya analizleri  kullanılır.</a:t>
            </a:r>
          </a:p>
          <a:p>
            <a:pPr marL="355600" marR="1833245" indent="-342900">
              <a:lnSpc>
                <a:spcPct val="120000"/>
              </a:lnSpc>
              <a:spcBef>
                <a:spcPts val="2725"/>
              </a:spcBef>
              <a:buClr>
                <a:srgbClr val="C00000"/>
              </a:buClr>
              <a:tabLst>
                <a:tab pos="241300" algn="l"/>
              </a:tabLst>
            </a:pPr>
            <a:r>
              <a:rPr lang="tr-TR" sz="2300" spc="-20" dirty="0" smtClean="0">
                <a:latin typeface="Arial"/>
                <a:cs typeface="Arial"/>
              </a:rPr>
              <a:t>Ancak Terapinin </a:t>
            </a:r>
            <a:r>
              <a:rPr lang="tr-TR" sz="2300" spc="-20" dirty="0">
                <a:latin typeface="Arial"/>
                <a:cs typeface="Arial"/>
              </a:rPr>
              <a:t>özü empatidir; yorum yapmadan önce </a:t>
            </a:r>
            <a:r>
              <a:rPr lang="tr-TR" sz="2300" spc="-20" dirty="0" smtClean="0">
                <a:latin typeface="Arial"/>
                <a:cs typeface="Arial"/>
              </a:rPr>
              <a:t>anlamış olmaktan </a:t>
            </a:r>
            <a:r>
              <a:rPr lang="tr-TR" sz="2300" spc="-20" dirty="0">
                <a:latin typeface="Arial"/>
                <a:cs typeface="Arial"/>
              </a:rPr>
              <a:t>emin olmak gerekir.</a:t>
            </a:r>
          </a:p>
          <a:p>
            <a:pPr marL="241300" marR="1833245" indent="-228600">
              <a:lnSpc>
                <a:spcPct val="120000"/>
              </a:lnSpc>
              <a:spcBef>
                <a:spcPts val="2725"/>
              </a:spcBef>
              <a:buClr>
                <a:srgbClr val="6F2F9F"/>
              </a:buClr>
              <a:buChar char="•"/>
              <a:tabLst>
                <a:tab pos="241300" algn="l"/>
              </a:tabLst>
            </a:pPr>
            <a:endParaRPr lang="tr-TR" spc="-20" dirty="0" smtClean="0">
              <a:latin typeface="Arial"/>
              <a:cs typeface="Arial"/>
            </a:endParaRPr>
          </a:p>
          <a:p>
            <a:pPr marL="241300" marR="1833245" indent="-228600">
              <a:lnSpc>
                <a:spcPts val="2690"/>
              </a:lnSpc>
              <a:spcBef>
                <a:spcPts val="2725"/>
              </a:spcBef>
              <a:buClr>
                <a:srgbClr val="6F2F9F"/>
              </a:buClr>
              <a:buChar char="•"/>
              <a:tabLst>
                <a:tab pos="241300" algn="l"/>
              </a:tabLst>
            </a:pPr>
            <a:endParaRPr lang="tr-TR" spc="-20" dirty="0" smtClean="0">
              <a:latin typeface="Arial"/>
              <a:cs typeface="Arial"/>
            </a:endParaRPr>
          </a:p>
          <a:p>
            <a:pPr marL="241300" marR="1833245" indent="-228600">
              <a:lnSpc>
                <a:spcPts val="2690"/>
              </a:lnSpc>
              <a:spcBef>
                <a:spcPts val="2725"/>
              </a:spcBef>
              <a:buClr>
                <a:srgbClr val="6F2F9F"/>
              </a:buClr>
              <a:buChar char="•"/>
              <a:tabLst>
                <a:tab pos="241300" algn="l"/>
              </a:tabLst>
            </a:pPr>
            <a:endParaRPr lang="tr-TR" dirty="0" smtClean="0">
              <a:latin typeface="Arial"/>
              <a:cs typeface="Arial"/>
            </a:endParaRPr>
          </a:p>
          <a:p>
            <a:endParaRPr lang="en-US" dirty="0"/>
          </a:p>
        </p:txBody>
      </p:sp>
    </p:spTree>
    <p:extLst>
      <p:ext uri="{BB962C8B-B14F-4D97-AF65-F5344CB8AC3E}">
        <p14:creationId xmlns="" xmlns:p14="http://schemas.microsoft.com/office/powerpoint/2010/main" val="34389850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 Süreci</a:t>
            </a:r>
            <a:endParaRPr lang="en-US" sz="4800" cap="none" dirty="0"/>
          </a:p>
        </p:txBody>
      </p:sp>
      <p:sp>
        <p:nvSpPr>
          <p:cNvPr id="3" name="İçerik Yer Tutucusu 2"/>
          <p:cNvSpPr>
            <a:spLocks noGrp="1"/>
          </p:cNvSpPr>
          <p:nvPr>
            <p:ph idx="1"/>
          </p:nvPr>
        </p:nvSpPr>
        <p:spPr>
          <a:xfrm>
            <a:off x="1069848" y="1750423"/>
            <a:ext cx="10058400" cy="4421777"/>
          </a:xfrm>
        </p:spPr>
        <p:txBody>
          <a:bodyPr>
            <a:normAutofit fontScale="70000" lnSpcReduction="20000"/>
          </a:bodyPr>
          <a:lstStyle/>
          <a:p>
            <a:pPr marL="469900" indent="-457200">
              <a:lnSpc>
                <a:spcPct val="120000"/>
              </a:lnSpc>
              <a:spcBef>
                <a:spcPts val="95"/>
              </a:spcBef>
              <a:buClr>
                <a:srgbClr val="C00000"/>
              </a:buClr>
              <a:tabLst>
                <a:tab pos="241300" algn="l"/>
              </a:tabLst>
            </a:pPr>
            <a:r>
              <a:rPr lang="tr-TR" sz="2800" spc="-5" dirty="0" err="1">
                <a:latin typeface="Arial" panose="020B0604020202020204" pitchFamily="34" charset="0"/>
                <a:cs typeface="Arial" panose="020B0604020202020204" pitchFamily="34" charset="0"/>
              </a:rPr>
              <a:t>Kohut</a:t>
            </a:r>
            <a:r>
              <a:rPr lang="tr-TR" sz="2800" spc="-5" dirty="0">
                <a:latin typeface="Arial" panose="020B0604020202020204" pitchFamily="34" charset="0"/>
                <a:cs typeface="Arial" panose="020B0604020202020204" pitchFamily="34" charset="0"/>
              </a:rPr>
              <a:t>, hastaların iki </a:t>
            </a:r>
            <a:r>
              <a:rPr lang="tr-TR" sz="2800" dirty="0">
                <a:latin typeface="Arial" panose="020B0604020202020204" pitchFamily="34" charset="0"/>
                <a:cs typeface="Arial" panose="020B0604020202020204" pitchFamily="34" charset="0"/>
              </a:rPr>
              <a:t>tür </a:t>
            </a:r>
            <a:r>
              <a:rPr lang="tr-TR" sz="2800" spc="-5" dirty="0">
                <a:latin typeface="Arial" panose="020B0604020202020204" pitchFamily="34" charset="0"/>
                <a:cs typeface="Arial" panose="020B0604020202020204" pitchFamily="34" charset="0"/>
              </a:rPr>
              <a:t>aktarım geliştirdiğini</a:t>
            </a:r>
            <a:r>
              <a:rPr lang="tr-TR" sz="2800" spc="120" dirty="0">
                <a:latin typeface="Arial" panose="020B0604020202020204" pitchFamily="34" charset="0"/>
                <a:cs typeface="Arial" panose="020B0604020202020204" pitchFamily="34" charset="0"/>
              </a:rPr>
              <a:t> </a:t>
            </a:r>
            <a:r>
              <a:rPr lang="tr-TR" sz="2800" spc="-5" dirty="0">
                <a:latin typeface="Arial" panose="020B0604020202020204" pitchFamily="34" charset="0"/>
                <a:cs typeface="Arial" panose="020B0604020202020204" pitchFamily="34" charset="0"/>
              </a:rPr>
              <a:t>gözlemlemişti:</a:t>
            </a:r>
            <a:endParaRPr lang="tr-TR" sz="2800" dirty="0">
              <a:latin typeface="Arial" panose="020B0604020202020204" pitchFamily="34" charset="0"/>
              <a:cs typeface="Arial" panose="020B0604020202020204" pitchFamily="34" charset="0"/>
            </a:endParaRPr>
          </a:p>
          <a:p>
            <a:pPr marL="515620" indent="-457200">
              <a:lnSpc>
                <a:spcPct val="120000"/>
              </a:lnSpc>
              <a:buClr>
                <a:srgbClr val="C00000"/>
              </a:buClr>
            </a:pPr>
            <a:r>
              <a:rPr lang="tr-TR" sz="2800" b="1" spc="-40" dirty="0">
                <a:latin typeface="Arial" panose="020B0604020202020204" pitchFamily="34" charset="0"/>
                <a:cs typeface="Arial" panose="020B0604020202020204" pitchFamily="34" charset="0"/>
              </a:rPr>
              <a:t>Ayna </a:t>
            </a:r>
            <a:r>
              <a:rPr lang="tr-TR" sz="2800" b="1" spc="-5" dirty="0">
                <a:latin typeface="Arial" panose="020B0604020202020204" pitchFamily="34" charset="0"/>
                <a:cs typeface="Arial" panose="020B0604020202020204" pitchFamily="34" charset="0"/>
              </a:rPr>
              <a:t>aktarımı </a:t>
            </a:r>
            <a:r>
              <a:rPr lang="tr-TR" sz="2800" spc="-5" dirty="0">
                <a:latin typeface="Arial" panose="020B0604020202020204" pitchFamily="34" charset="0"/>
                <a:cs typeface="Arial" panose="020B0604020202020204" pitchFamily="34" charset="0"/>
              </a:rPr>
              <a:t>ve </a:t>
            </a:r>
            <a:r>
              <a:rPr lang="tr-TR" sz="2800" b="1" spc="-5" dirty="0">
                <a:latin typeface="Arial" panose="020B0604020202020204" pitchFamily="34" charset="0"/>
                <a:cs typeface="Arial" panose="020B0604020202020204" pitchFamily="34" charset="0"/>
              </a:rPr>
              <a:t>idealize ederek</a:t>
            </a:r>
            <a:r>
              <a:rPr lang="tr-TR" sz="2800" b="1" spc="125" dirty="0">
                <a:latin typeface="Arial" panose="020B0604020202020204" pitchFamily="34" charset="0"/>
                <a:cs typeface="Arial" panose="020B0604020202020204" pitchFamily="34" charset="0"/>
              </a:rPr>
              <a:t> </a:t>
            </a:r>
            <a:r>
              <a:rPr lang="tr-TR" sz="2800" b="1" spc="-5" dirty="0">
                <a:latin typeface="Arial" panose="020B0604020202020204" pitchFamily="34" charset="0"/>
                <a:cs typeface="Arial" panose="020B0604020202020204" pitchFamily="34" charset="0"/>
              </a:rPr>
              <a:t>aktarım.</a:t>
            </a:r>
            <a:endParaRPr lang="tr-TR" sz="2800" dirty="0">
              <a:latin typeface="Arial" panose="020B0604020202020204" pitchFamily="34" charset="0"/>
              <a:cs typeface="Arial" panose="020B0604020202020204" pitchFamily="34" charset="0"/>
            </a:endParaRPr>
          </a:p>
          <a:p>
            <a:pPr marL="927100" marR="5080" lvl="1" indent="-457200">
              <a:lnSpc>
                <a:spcPct val="120000"/>
              </a:lnSpc>
              <a:spcBef>
                <a:spcPts val="1910"/>
              </a:spcBef>
              <a:buClr>
                <a:srgbClr val="C00000"/>
              </a:buClr>
              <a:tabLst>
                <a:tab pos="698500" algn="l"/>
              </a:tabLst>
            </a:pPr>
            <a:r>
              <a:rPr lang="tr-TR" sz="2800" b="1" spc="-40" dirty="0" smtClean="0">
                <a:latin typeface="Arial" panose="020B0604020202020204" pitchFamily="34" charset="0"/>
                <a:cs typeface="Arial" panose="020B0604020202020204" pitchFamily="34" charset="0"/>
              </a:rPr>
              <a:t>Ayna </a:t>
            </a:r>
            <a:r>
              <a:rPr lang="tr-TR" sz="2800" b="1" spc="-5" dirty="0">
                <a:latin typeface="Arial" panose="020B0604020202020204" pitchFamily="34" charset="0"/>
                <a:cs typeface="Arial" panose="020B0604020202020204" pitchFamily="34" charset="0"/>
              </a:rPr>
              <a:t>aktarımında </a:t>
            </a:r>
            <a:r>
              <a:rPr lang="tr-TR" sz="2800" spc="-5" dirty="0">
                <a:latin typeface="Arial" panose="020B0604020202020204" pitchFamily="34" charset="0"/>
                <a:cs typeface="Arial" panose="020B0604020202020204" pitchFamily="34" charset="0"/>
              </a:rPr>
              <a:t>hasta </a:t>
            </a:r>
            <a:r>
              <a:rPr lang="tr-TR" sz="2800" dirty="0">
                <a:latin typeface="Arial" panose="020B0604020202020204" pitchFamily="34" charset="0"/>
                <a:cs typeface="Arial" panose="020B0604020202020204" pitchFamily="34" charset="0"/>
              </a:rPr>
              <a:t>sürekli </a:t>
            </a:r>
            <a:r>
              <a:rPr lang="tr-TR" sz="2800" spc="-5" dirty="0">
                <a:latin typeface="Arial" panose="020B0604020202020204" pitchFamily="34" charset="0"/>
                <a:cs typeface="Arial" panose="020B0604020202020204" pitchFamily="34" charset="0"/>
              </a:rPr>
              <a:t>terapistinin onayını ve  beğenisini </a:t>
            </a:r>
            <a:r>
              <a:rPr lang="tr-TR" sz="2800" spc="-35" dirty="0">
                <a:latin typeface="Arial" panose="020B0604020202020204" pitchFamily="34" charset="0"/>
                <a:cs typeface="Arial" panose="020B0604020202020204" pitchFamily="34" charset="0"/>
              </a:rPr>
              <a:t>arar. </a:t>
            </a:r>
            <a:r>
              <a:rPr lang="tr-TR" sz="2800" spc="-5" dirty="0">
                <a:latin typeface="Arial" panose="020B0604020202020204" pitchFamily="34" charset="0"/>
                <a:cs typeface="Arial" panose="020B0604020202020204" pitchFamily="34" charset="0"/>
              </a:rPr>
              <a:t>Bu, aynı bebeğin annesinden onaylayıcı  </a:t>
            </a:r>
            <a:r>
              <a:rPr lang="tr-TR" sz="2800" dirty="0">
                <a:latin typeface="Arial" panose="020B0604020202020204" pitchFamily="34" charset="0"/>
                <a:cs typeface="Arial" panose="020B0604020202020204" pitchFamily="34" charset="0"/>
              </a:rPr>
              <a:t>tepkiler aramasına</a:t>
            </a:r>
            <a:r>
              <a:rPr lang="tr-TR" sz="2800" spc="10" dirty="0">
                <a:latin typeface="Arial" panose="020B0604020202020204" pitchFamily="34" charset="0"/>
                <a:cs typeface="Arial" panose="020B0604020202020204" pitchFamily="34" charset="0"/>
              </a:rPr>
              <a:t> </a:t>
            </a:r>
            <a:r>
              <a:rPr lang="tr-TR" sz="2800" spc="-20" dirty="0">
                <a:latin typeface="Arial" panose="020B0604020202020204" pitchFamily="34" charset="0"/>
                <a:cs typeface="Arial" panose="020B0604020202020204" pitchFamily="34" charset="0"/>
              </a:rPr>
              <a:t>benzer.</a:t>
            </a:r>
            <a:endParaRPr lang="tr-TR" sz="2800" dirty="0">
              <a:latin typeface="Arial" panose="020B0604020202020204" pitchFamily="34" charset="0"/>
              <a:cs typeface="Arial" panose="020B0604020202020204" pitchFamily="34" charset="0"/>
            </a:endParaRPr>
          </a:p>
          <a:p>
            <a:pPr lvl="1">
              <a:lnSpc>
                <a:spcPct val="120000"/>
              </a:lnSpc>
              <a:spcBef>
                <a:spcPts val="40"/>
              </a:spcBef>
              <a:buClr>
                <a:srgbClr val="C00000"/>
              </a:buClr>
            </a:pPr>
            <a:endParaRPr lang="tr-TR" sz="3650" dirty="0">
              <a:latin typeface="Arial" panose="020B0604020202020204" pitchFamily="34" charset="0"/>
              <a:cs typeface="Arial" panose="020B0604020202020204" pitchFamily="34" charset="0"/>
            </a:endParaRPr>
          </a:p>
          <a:p>
            <a:pPr marL="926465" marR="305435" lvl="1" indent="-457200">
              <a:lnSpc>
                <a:spcPct val="120000"/>
              </a:lnSpc>
              <a:spcBef>
                <a:spcPts val="5"/>
              </a:spcBef>
              <a:buClr>
                <a:srgbClr val="C00000"/>
              </a:buClr>
              <a:tabLst>
                <a:tab pos="698500" algn="l"/>
              </a:tabLst>
            </a:pPr>
            <a:r>
              <a:rPr lang="tr-TR" sz="2800" b="1" spc="-5" dirty="0">
                <a:latin typeface="Arial" panose="020B0604020202020204" pitchFamily="34" charset="0"/>
                <a:cs typeface="Arial" panose="020B0604020202020204" pitchFamily="34" charset="0"/>
              </a:rPr>
              <a:t>İdealize ederek aktarımda </a:t>
            </a:r>
            <a:r>
              <a:rPr lang="tr-TR" sz="2800" spc="-5" dirty="0">
                <a:latin typeface="Arial" panose="020B0604020202020204" pitchFamily="34" charset="0"/>
                <a:cs typeface="Arial" panose="020B0604020202020204" pitchFamily="34" charset="0"/>
              </a:rPr>
              <a:t>ise hasta terapisti, </a:t>
            </a:r>
            <a:r>
              <a:rPr lang="tr-TR" sz="2800" dirty="0">
                <a:latin typeface="Arial" panose="020B0604020202020204" pitchFamily="34" charset="0"/>
                <a:cs typeface="Arial" panose="020B0604020202020204" pitchFamily="34" charset="0"/>
              </a:rPr>
              <a:t>sınırsız  </a:t>
            </a:r>
            <a:r>
              <a:rPr lang="tr-TR" sz="2800" spc="-5" dirty="0">
                <a:latin typeface="Arial" panose="020B0604020202020204" pitchFamily="34" charset="0"/>
                <a:cs typeface="Arial" panose="020B0604020202020204" pitchFamily="34" charset="0"/>
              </a:rPr>
              <a:t>gücüyle rahatlatan </a:t>
            </a:r>
            <a:r>
              <a:rPr lang="tr-TR" sz="2800" dirty="0">
                <a:latin typeface="Arial" panose="020B0604020202020204" pitchFamily="34" charset="0"/>
                <a:cs typeface="Arial" panose="020B0604020202020204" pitchFamily="34" charset="0"/>
              </a:rPr>
              <a:t>ve </a:t>
            </a:r>
            <a:r>
              <a:rPr lang="tr-TR" sz="2800" spc="-5" dirty="0">
                <a:latin typeface="Arial" panose="020B0604020202020204" pitchFamily="34" charset="0"/>
                <a:cs typeface="Arial" panose="020B0604020202020204" pitchFamily="34" charset="0"/>
              </a:rPr>
              <a:t>iyileştiren bir varlık olarak</a:t>
            </a:r>
            <a:r>
              <a:rPr lang="tr-TR" sz="2800" spc="80" dirty="0">
                <a:latin typeface="Arial" panose="020B0604020202020204" pitchFamily="34" charset="0"/>
                <a:cs typeface="Arial" panose="020B0604020202020204" pitchFamily="34" charset="0"/>
              </a:rPr>
              <a:t> </a:t>
            </a:r>
            <a:r>
              <a:rPr lang="tr-TR" sz="2800" spc="-30" dirty="0">
                <a:latin typeface="Arial" panose="020B0604020202020204" pitchFamily="34" charset="0"/>
                <a:cs typeface="Arial" panose="020B0604020202020204" pitchFamily="34" charset="0"/>
              </a:rPr>
              <a:t>görür</a:t>
            </a:r>
            <a:r>
              <a:rPr lang="tr-TR" sz="2800" spc="-30" dirty="0" smtClean="0">
                <a:latin typeface="Arial" panose="020B0604020202020204" pitchFamily="34" charset="0"/>
                <a:cs typeface="Arial" panose="020B0604020202020204" pitchFamily="34" charset="0"/>
              </a:rPr>
              <a:t>.</a:t>
            </a:r>
          </a:p>
          <a:p>
            <a:pPr marL="926465" marR="305435" lvl="1" indent="-457200">
              <a:lnSpc>
                <a:spcPct val="120000"/>
              </a:lnSpc>
              <a:spcBef>
                <a:spcPts val="5"/>
              </a:spcBef>
              <a:buClr>
                <a:srgbClr val="C00000"/>
              </a:buClr>
              <a:tabLst>
                <a:tab pos="698500" algn="l"/>
              </a:tabLst>
            </a:pPr>
            <a:endParaRPr lang="tr-TR" sz="2800" spc="-30" dirty="0" smtClean="0">
              <a:latin typeface="Arial" panose="020B0604020202020204" pitchFamily="34" charset="0"/>
              <a:cs typeface="Arial" panose="020B0604020202020204" pitchFamily="34" charset="0"/>
            </a:endParaRPr>
          </a:p>
          <a:p>
            <a:pPr marL="652145" marR="305435" indent="-457200">
              <a:lnSpc>
                <a:spcPct val="120000"/>
              </a:lnSpc>
              <a:spcBef>
                <a:spcPts val="5"/>
              </a:spcBef>
              <a:buClr>
                <a:srgbClr val="C00000"/>
              </a:buClr>
              <a:tabLst>
                <a:tab pos="698500" algn="l"/>
              </a:tabLst>
            </a:pPr>
            <a:r>
              <a:rPr lang="tr-TR" sz="3000" dirty="0" smtClean="0">
                <a:latin typeface="Arial" panose="020B0604020202020204" pitchFamily="34" charset="0"/>
                <a:cs typeface="Arial" panose="020B0604020202020204" pitchFamily="34" charset="0"/>
              </a:rPr>
              <a:t>Hastanın </a:t>
            </a:r>
            <a:r>
              <a:rPr lang="tr-TR" sz="3000" dirty="0">
                <a:latin typeface="Arial" panose="020B0604020202020204" pitchFamily="34" charset="0"/>
                <a:cs typeface="Arial" panose="020B0604020202020204" pitchFamily="34" charset="0"/>
              </a:rPr>
              <a:t>erken yaşamında eksik olan ortamı sağlamak </a:t>
            </a:r>
            <a:r>
              <a:rPr lang="tr-TR" sz="3000" dirty="0" smtClean="0">
                <a:latin typeface="Arial" panose="020B0604020202020204" pitchFamily="34" charset="0"/>
                <a:cs typeface="Arial" panose="020B0604020202020204" pitchFamily="34" charset="0"/>
              </a:rPr>
              <a:t>üzere </a:t>
            </a:r>
            <a:r>
              <a:rPr lang="tr-TR" sz="3000" dirty="0" err="1" smtClean="0">
                <a:latin typeface="Arial" panose="020B0604020202020204" pitchFamily="34" charset="0"/>
                <a:cs typeface="Arial" panose="020B0604020202020204" pitchFamily="34" charset="0"/>
              </a:rPr>
              <a:t>aynalama</a:t>
            </a:r>
            <a:r>
              <a:rPr lang="tr-TR" sz="3000" dirty="0" smtClean="0">
                <a:latin typeface="Arial" panose="020B0604020202020204" pitchFamily="34" charset="0"/>
                <a:cs typeface="Arial" panose="020B0604020202020204" pitchFamily="34" charset="0"/>
              </a:rPr>
              <a:t> </a:t>
            </a:r>
            <a:r>
              <a:rPr lang="tr-TR" sz="3000" dirty="0">
                <a:latin typeface="Arial" panose="020B0604020202020204" pitchFamily="34" charset="0"/>
                <a:cs typeface="Arial" panose="020B0604020202020204" pitchFamily="34" charset="0"/>
              </a:rPr>
              <a:t>yapar ve idealleştirme işlevini yerine getirir.</a:t>
            </a:r>
          </a:p>
          <a:p>
            <a:pPr marL="652145" marR="305435" indent="-457200">
              <a:lnSpc>
                <a:spcPct val="120000"/>
              </a:lnSpc>
              <a:spcBef>
                <a:spcPts val="5"/>
              </a:spcBef>
              <a:buClr>
                <a:srgbClr val="C00000"/>
              </a:buClr>
              <a:tabLst>
                <a:tab pos="698500" algn="l"/>
              </a:tabLst>
            </a:pPr>
            <a:r>
              <a:rPr lang="tr-TR" sz="3000" dirty="0" smtClean="0">
                <a:latin typeface="Arial" panose="020B0604020202020204" pitchFamily="34" charset="0"/>
                <a:cs typeface="Arial" panose="020B0604020202020204" pitchFamily="34" charset="0"/>
              </a:rPr>
              <a:t>Bu </a:t>
            </a:r>
            <a:r>
              <a:rPr lang="tr-TR" sz="3000" dirty="0">
                <a:latin typeface="Arial" panose="020B0604020202020204" pitchFamily="34" charset="0"/>
                <a:cs typeface="Arial" panose="020B0604020202020204" pitchFamily="34" charset="0"/>
              </a:rPr>
              <a:t>süreçte terapist de hata yapacaktır. Bu, optimal düzeyde  olduğunda içselleştirme gerçekleşecektir ve hastada kendilik  oluşacaktır.</a:t>
            </a:r>
          </a:p>
          <a:p>
            <a:pPr marL="926465" marR="305435" lvl="1" indent="-457200">
              <a:lnSpc>
                <a:spcPts val="3020"/>
              </a:lnSpc>
              <a:spcBef>
                <a:spcPts val="5"/>
              </a:spcBef>
              <a:buClr>
                <a:srgbClr val="C00000"/>
              </a:buClr>
              <a:tabLst>
                <a:tab pos="698500" algn="l"/>
              </a:tabLst>
            </a:pPr>
            <a:endParaRPr lang="tr-TR" sz="2800" dirty="0" smtClean="0">
              <a:latin typeface="Arial" panose="020B0604020202020204" pitchFamily="34" charset="0"/>
              <a:cs typeface="Arial" panose="020B0604020202020204" pitchFamily="34" charset="0"/>
            </a:endParaRPr>
          </a:p>
          <a:p>
            <a:endParaRPr lang="en-US" dirty="0"/>
          </a:p>
        </p:txBody>
      </p:sp>
    </p:spTree>
    <p:extLst>
      <p:ext uri="{BB962C8B-B14F-4D97-AF65-F5344CB8AC3E}">
        <p14:creationId xmlns="" xmlns:p14="http://schemas.microsoft.com/office/powerpoint/2010/main" val="30301254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Psikodinamik</a:t>
            </a:r>
            <a:r>
              <a:rPr lang="tr-TR" sz="4800" cap="none" dirty="0" smtClean="0"/>
              <a:t> Psikoterapiler</a:t>
            </a:r>
            <a:endParaRPr lang="en-US" sz="4800" dirty="0"/>
          </a:p>
        </p:txBody>
      </p:sp>
      <p:sp>
        <p:nvSpPr>
          <p:cNvPr id="3" name="İçerik Yer Tutucusu 2"/>
          <p:cNvSpPr>
            <a:spLocks noGrp="1"/>
          </p:cNvSpPr>
          <p:nvPr>
            <p:ph idx="1"/>
          </p:nvPr>
        </p:nvSpPr>
        <p:spPr/>
        <p:txBody>
          <a:bodyPr/>
          <a:lstStyle/>
          <a:p>
            <a:pPr marL="12700">
              <a:lnSpc>
                <a:spcPts val="3190"/>
              </a:lnSpc>
              <a:spcBef>
                <a:spcPts val="95"/>
              </a:spcBef>
            </a:pPr>
            <a:r>
              <a:rPr lang="tr-TR" b="1" spc="-10" dirty="0">
                <a:solidFill>
                  <a:srgbClr val="C00000"/>
                </a:solidFill>
                <a:latin typeface="Arial"/>
                <a:cs typeface="Arial"/>
              </a:rPr>
              <a:t>Günümüzde </a:t>
            </a:r>
            <a:r>
              <a:rPr lang="tr-TR" b="1" dirty="0">
                <a:solidFill>
                  <a:srgbClr val="C00000"/>
                </a:solidFill>
                <a:latin typeface="Arial"/>
                <a:cs typeface="Arial"/>
              </a:rPr>
              <a:t>psikanalizle en fazla </a:t>
            </a:r>
            <a:r>
              <a:rPr lang="tr-TR" b="1" spc="-5" dirty="0">
                <a:solidFill>
                  <a:srgbClr val="C00000"/>
                </a:solidFill>
                <a:latin typeface="Arial"/>
                <a:cs typeface="Arial"/>
              </a:rPr>
              <a:t>bağlantısı olan</a:t>
            </a:r>
            <a:r>
              <a:rPr lang="tr-TR" b="1" spc="85" dirty="0">
                <a:solidFill>
                  <a:srgbClr val="C00000"/>
                </a:solidFill>
                <a:latin typeface="Arial"/>
                <a:cs typeface="Arial"/>
              </a:rPr>
              <a:t> </a:t>
            </a:r>
            <a:r>
              <a:rPr lang="tr-TR" b="1" spc="-20" dirty="0" smtClean="0">
                <a:solidFill>
                  <a:srgbClr val="C00000"/>
                </a:solidFill>
                <a:latin typeface="Arial"/>
                <a:cs typeface="Arial"/>
              </a:rPr>
              <a:t>terapiler,</a:t>
            </a:r>
            <a:r>
              <a:rPr lang="tr-TR" dirty="0" smtClean="0">
                <a:latin typeface="Arial"/>
                <a:cs typeface="Arial"/>
              </a:rPr>
              <a:t> </a:t>
            </a:r>
            <a:r>
              <a:rPr lang="tr-TR" b="1" spc="-5" dirty="0" err="1" smtClean="0">
                <a:solidFill>
                  <a:srgbClr val="C00000"/>
                </a:solidFill>
                <a:latin typeface="Arial"/>
                <a:cs typeface="Arial"/>
              </a:rPr>
              <a:t>psikodinamik</a:t>
            </a:r>
            <a:r>
              <a:rPr lang="tr-TR" b="1" spc="40" dirty="0" smtClean="0">
                <a:solidFill>
                  <a:srgbClr val="C00000"/>
                </a:solidFill>
                <a:latin typeface="Arial"/>
                <a:cs typeface="Arial"/>
              </a:rPr>
              <a:t> </a:t>
            </a:r>
            <a:r>
              <a:rPr lang="tr-TR" b="1" spc="-15" dirty="0">
                <a:solidFill>
                  <a:srgbClr val="C00000"/>
                </a:solidFill>
                <a:latin typeface="Arial"/>
                <a:cs typeface="Arial"/>
              </a:rPr>
              <a:t>psikoterapilerdir.</a:t>
            </a:r>
            <a:endParaRPr lang="tr-TR" dirty="0">
              <a:latin typeface="Arial"/>
              <a:cs typeface="Arial"/>
            </a:endParaRPr>
          </a:p>
          <a:p>
            <a:pPr marL="0" indent="0">
              <a:lnSpc>
                <a:spcPct val="100000"/>
              </a:lnSpc>
              <a:spcBef>
                <a:spcPts val="10"/>
              </a:spcBef>
              <a:buNone/>
            </a:pPr>
            <a:endParaRPr lang="tr-TR" sz="3600" dirty="0">
              <a:latin typeface="Times New Roman"/>
              <a:cs typeface="Times New Roman"/>
            </a:endParaRPr>
          </a:p>
          <a:p>
            <a:pPr marL="929005" lvl="1">
              <a:lnSpc>
                <a:spcPct val="100000"/>
              </a:lnSpc>
              <a:spcBef>
                <a:spcPts val="5"/>
              </a:spcBef>
            </a:pPr>
            <a:r>
              <a:rPr lang="tr-TR" sz="2000" b="1" spc="-5" dirty="0" err="1">
                <a:solidFill>
                  <a:srgbClr val="C00000"/>
                </a:solidFill>
                <a:latin typeface="Arial"/>
                <a:cs typeface="Arial"/>
              </a:rPr>
              <a:t>Psikodinamik</a:t>
            </a:r>
            <a:r>
              <a:rPr lang="tr-TR" sz="2000" b="1" spc="35" dirty="0">
                <a:solidFill>
                  <a:srgbClr val="C00000"/>
                </a:solidFill>
                <a:latin typeface="Arial"/>
                <a:cs typeface="Arial"/>
              </a:rPr>
              <a:t> </a:t>
            </a:r>
            <a:r>
              <a:rPr lang="tr-TR" sz="2000" b="1" spc="-5" dirty="0">
                <a:solidFill>
                  <a:srgbClr val="C00000"/>
                </a:solidFill>
                <a:latin typeface="Arial"/>
                <a:cs typeface="Arial"/>
              </a:rPr>
              <a:t>nedir?</a:t>
            </a:r>
            <a:endParaRPr lang="tr-TR" sz="2000" dirty="0">
              <a:latin typeface="Arial"/>
              <a:cs typeface="Arial"/>
            </a:endParaRPr>
          </a:p>
          <a:p>
            <a:pPr>
              <a:lnSpc>
                <a:spcPct val="100000"/>
              </a:lnSpc>
              <a:spcBef>
                <a:spcPts val="5"/>
              </a:spcBef>
            </a:pPr>
            <a:endParaRPr lang="tr-TR" dirty="0">
              <a:latin typeface="Times New Roman"/>
              <a:cs typeface="Times New Roman"/>
            </a:endParaRPr>
          </a:p>
          <a:p>
            <a:pPr marL="780415" marR="756920" lvl="1">
              <a:lnSpc>
                <a:spcPct val="100000"/>
              </a:lnSpc>
              <a:spcBef>
                <a:spcPts val="5"/>
              </a:spcBef>
            </a:pPr>
            <a:r>
              <a:rPr lang="tr-TR" b="1" i="1" spc="-5" dirty="0">
                <a:latin typeface="Arial"/>
                <a:cs typeface="Arial"/>
              </a:rPr>
              <a:t>İnsanların düşünce, </a:t>
            </a:r>
            <a:r>
              <a:rPr lang="tr-TR" b="1" i="1" spc="-10" dirty="0">
                <a:latin typeface="Arial"/>
                <a:cs typeface="Arial"/>
              </a:rPr>
              <a:t>duygu </a:t>
            </a:r>
            <a:r>
              <a:rPr lang="tr-TR" b="1" i="1" spc="-5" dirty="0">
                <a:latin typeface="Arial"/>
                <a:cs typeface="Arial"/>
              </a:rPr>
              <a:t>ve </a:t>
            </a:r>
            <a:r>
              <a:rPr lang="tr-TR" b="1" i="1" dirty="0">
                <a:latin typeface="Arial"/>
                <a:cs typeface="Arial"/>
              </a:rPr>
              <a:t>davranışları </a:t>
            </a:r>
            <a:r>
              <a:rPr lang="tr-TR" b="1" i="1" spc="-5" dirty="0">
                <a:latin typeface="Arial"/>
                <a:cs typeface="Arial"/>
              </a:rPr>
              <a:t>altında  yatan ve erken yaşantılarıyla ilişkili olan psikolojik  </a:t>
            </a:r>
            <a:r>
              <a:rPr lang="tr-TR" b="1" i="1" spc="-20" dirty="0">
                <a:latin typeface="Arial"/>
                <a:cs typeface="Arial"/>
              </a:rPr>
              <a:t>güçlerdir.</a:t>
            </a:r>
            <a:endParaRPr lang="tr-TR" dirty="0">
              <a:latin typeface="Arial"/>
              <a:cs typeface="Arial"/>
            </a:endParaRPr>
          </a:p>
          <a:p>
            <a:endParaRPr lang="en-US" dirty="0"/>
          </a:p>
        </p:txBody>
      </p:sp>
      <p:pic>
        <p:nvPicPr>
          <p:cNvPr id="4" name="Resim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944100" y="0"/>
            <a:ext cx="2008414" cy="2856654"/>
          </a:xfrm>
          <a:prstGeom prst="rect">
            <a:avLst/>
          </a:prstGeom>
        </p:spPr>
      </p:pic>
    </p:spTree>
    <p:extLst>
      <p:ext uri="{BB962C8B-B14F-4D97-AF65-F5344CB8AC3E}">
        <p14:creationId xmlns="" xmlns:p14="http://schemas.microsoft.com/office/powerpoint/2010/main" val="122265102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Psikodinamik</a:t>
            </a:r>
            <a:r>
              <a:rPr lang="tr-TR" sz="4800" cap="none" dirty="0" smtClean="0"/>
              <a:t> Psikoterapiler</a:t>
            </a:r>
            <a:endParaRPr lang="en-US" sz="4800" cap="none" dirty="0"/>
          </a:p>
        </p:txBody>
      </p:sp>
      <p:sp>
        <p:nvSpPr>
          <p:cNvPr id="3" name="İçerik Yer Tutucusu 2"/>
          <p:cNvSpPr>
            <a:spLocks noGrp="1"/>
          </p:cNvSpPr>
          <p:nvPr>
            <p:ph idx="1"/>
          </p:nvPr>
        </p:nvSpPr>
        <p:spPr/>
        <p:txBody>
          <a:bodyPr/>
          <a:lstStyle/>
          <a:p>
            <a:pPr marL="355600" indent="-342900">
              <a:lnSpc>
                <a:spcPct val="100000"/>
              </a:lnSpc>
              <a:spcBef>
                <a:spcPts val="95"/>
              </a:spcBef>
              <a:buClr>
                <a:srgbClr val="C00000"/>
              </a:buClr>
              <a:tabLst>
                <a:tab pos="354965" algn="l"/>
                <a:tab pos="355600" algn="l"/>
              </a:tabLst>
            </a:pPr>
            <a:r>
              <a:rPr lang="tr-TR" spc="-5" dirty="0">
                <a:latin typeface="Arial"/>
                <a:cs typeface="Arial"/>
              </a:rPr>
              <a:t>İç </a:t>
            </a:r>
            <a:r>
              <a:rPr lang="tr-TR" dirty="0">
                <a:latin typeface="Arial"/>
                <a:cs typeface="Arial"/>
              </a:rPr>
              <a:t>çatışmalar </a:t>
            </a:r>
            <a:r>
              <a:rPr lang="tr-TR" spc="-5" dirty="0" err="1">
                <a:latin typeface="Arial"/>
                <a:cs typeface="Arial"/>
              </a:rPr>
              <a:t>psikodinamiğin</a:t>
            </a:r>
            <a:r>
              <a:rPr lang="tr-TR" spc="-5" dirty="0">
                <a:latin typeface="Arial"/>
                <a:cs typeface="Arial"/>
              </a:rPr>
              <a:t> varlığına </a:t>
            </a:r>
            <a:r>
              <a:rPr lang="tr-TR" dirty="0">
                <a:latin typeface="Arial"/>
                <a:cs typeface="Arial"/>
              </a:rPr>
              <a:t>işaret</a:t>
            </a:r>
            <a:r>
              <a:rPr lang="tr-TR" spc="60" dirty="0">
                <a:latin typeface="Arial"/>
                <a:cs typeface="Arial"/>
              </a:rPr>
              <a:t> </a:t>
            </a:r>
            <a:r>
              <a:rPr lang="tr-TR" spc="-35" dirty="0">
                <a:latin typeface="Arial"/>
                <a:cs typeface="Arial"/>
              </a:rPr>
              <a:t>eder</a:t>
            </a:r>
            <a:r>
              <a:rPr lang="tr-TR" spc="-35" dirty="0" smtClean="0">
                <a:latin typeface="Arial"/>
                <a:cs typeface="Arial"/>
              </a:rPr>
              <a:t>.</a:t>
            </a:r>
          </a:p>
          <a:p>
            <a:pPr marL="355600" indent="-342900">
              <a:lnSpc>
                <a:spcPct val="100000"/>
              </a:lnSpc>
              <a:spcBef>
                <a:spcPts val="95"/>
              </a:spcBef>
              <a:buClr>
                <a:srgbClr val="C00000"/>
              </a:buClr>
              <a:tabLst>
                <a:tab pos="354965" algn="l"/>
                <a:tab pos="355600" algn="l"/>
              </a:tabLst>
            </a:pPr>
            <a:endParaRPr lang="tr-TR" dirty="0">
              <a:latin typeface="Arial"/>
              <a:cs typeface="Arial"/>
            </a:endParaRPr>
          </a:p>
          <a:p>
            <a:pPr marL="629920" marR="5080" lvl="1" indent="-342900">
              <a:lnSpc>
                <a:spcPct val="100000"/>
              </a:lnSpc>
              <a:spcBef>
                <a:spcPts val="2400"/>
              </a:spcBef>
              <a:buClr>
                <a:srgbClr val="C00000"/>
              </a:buClr>
              <a:tabLst>
                <a:tab pos="354965" algn="l"/>
                <a:tab pos="355600" algn="l"/>
              </a:tabLst>
            </a:pPr>
            <a:r>
              <a:rPr lang="tr-TR" b="1" spc="-5" dirty="0">
                <a:solidFill>
                  <a:srgbClr val="C00000"/>
                </a:solidFill>
                <a:latin typeface="Arial"/>
                <a:cs typeface="Arial"/>
              </a:rPr>
              <a:t>İç çatışma</a:t>
            </a:r>
            <a:r>
              <a:rPr lang="tr-TR" spc="-5" dirty="0">
                <a:solidFill>
                  <a:srgbClr val="C00000"/>
                </a:solidFill>
                <a:latin typeface="Arial"/>
                <a:cs typeface="Arial"/>
              </a:rPr>
              <a:t>, </a:t>
            </a:r>
            <a:r>
              <a:rPr lang="tr-TR" spc="-5" dirty="0">
                <a:latin typeface="Arial"/>
                <a:cs typeface="Arial"/>
              </a:rPr>
              <a:t>bilinçli düzeyde olmayan </a:t>
            </a:r>
            <a:r>
              <a:rPr lang="tr-TR" dirty="0">
                <a:latin typeface="Arial"/>
                <a:cs typeface="Arial"/>
              </a:rPr>
              <a:t>farklı </a:t>
            </a:r>
            <a:r>
              <a:rPr lang="tr-TR" spc="-10" dirty="0">
                <a:latin typeface="Arial"/>
                <a:cs typeface="Arial"/>
              </a:rPr>
              <a:t>algı </a:t>
            </a:r>
            <a:r>
              <a:rPr lang="tr-TR" spc="-5" dirty="0">
                <a:latin typeface="Arial"/>
                <a:cs typeface="Arial"/>
              </a:rPr>
              <a:t>veya duyguların  </a:t>
            </a:r>
            <a:r>
              <a:rPr lang="tr-TR" spc="-15" dirty="0">
                <a:latin typeface="Arial"/>
                <a:cs typeface="Arial"/>
              </a:rPr>
              <a:t>çatışmasıdır.</a:t>
            </a:r>
            <a:endParaRPr lang="tr-TR" dirty="0">
              <a:latin typeface="Arial"/>
              <a:cs typeface="Arial"/>
            </a:endParaRPr>
          </a:p>
          <a:p>
            <a:pPr marL="629920" marR="24765" lvl="1" indent="-342900">
              <a:lnSpc>
                <a:spcPct val="100000"/>
              </a:lnSpc>
              <a:spcBef>
                <a:spcPts val="2400"/>
              </a:spcBef>
              <a:buClr>
                <a:srgbClr val="C00000"/>
              </a:buClr>
              <a:tabLst>
                <a:tab pos="354965" algn="l"/>
                <a:tab pos="355600" algn="l"/>
              </a:tabLst>
            </a:pPr>
            <a:r>
              <a:rPr lang="tr-TR" b="1" spc="-10" dirty="0">
                <a:solidFill>
                  <a:srgbClr val="C00000"/>
                </a:solidFill>
                <a:latin typeface="Arial"/>
                <a:cs typeface="Arial"/>
              </a:rPr>
              <a:t>Semptomlar</a:t>
            </a:r>
            <a:r>
              <a:rPr lang="tr-TR" spc="-10" dirty="0">
                <a:solidFill>
                  <a:srgbClr val="C00000"/>
                </a:solidFill>
                <a:latin typeface="Arial"/>
                <a:cs typeface="Arial"/>
              </a:rPr>
              <a:t>, </a:t>
            </a:r>
            <a:r>
              <a:rPr lang="tr-TR" spc="-5" dirty="0">
                <a:latin typeface="Arial"/>
                <a:cs typeface="Arial"/>
              </a:rPr>
              <a:t>hastanın </a:t>
            </a:r>
            <a:r>
              <a:rPr lang="tr-TR" dirty="0">
                <a:latin typeface="Arial"/>
                <a:cs typeface="Arial"/>
              </a:rPr>
              <a:t>çatışmalarının </a:t>
            </a:r>
            <a:r>
              <a:rPr lang="tr-TR" spc="-5" dirty="0">
                <a:latin typeface="Arial"/>
                <a:cs typeface="Arial"/>
              </a:rPr>
              <a:t>davranışla </a:t>
            </a:r>
            <a:r>
              <a:rPr lang="tr-TR" dirty="0">
                <a:latin typeface="Arial"/>
                <a:cs typeface="Arial"/>
              </a:rPr>
              <a:t>ortaya çıkmasıdır </a:t>
            </a:r>
            <a:r>
              <a:rPr lang="tr-TR" spc="-5" dirty="0">
                <a:latin typeface="Arial"/>
                <a:cs typeface="Arial"/>
              </a:rPr>
              <a:t>ve psikoterapide iç </a:t>
            </a:r>
            <a:r>
              <a:rPr lang="tr-TR" dirty="0">
                <a:latin typeface="Arial"/>
                <a:cs typeface="Arial"/>
              </a:rPr>
              <a:t>çatışmanın </a:t>
            </a:r>
            <a:r>
              <a:rPr lang="tr-TR" spc="-5" dirty="0">
                <a:latin typeface="Arial"/>
                <a:cs typeface="Arial"/>
              </a:rPr>
              <a:t>göstergesi olarak ele </a:t>
            </a:r>
            <a:r>
              <a:rPr lang="tr-TR" spc="-25" dirty="0">
                <a:latin typeface="Arial"/>
                <a:cs typeface="Arial"/>
              </a:rPr>
              <a:t>alınır.</a:t>
            </a:r>
            <a:endParaRPr lang="tr-TR" dirty="0">
              <a:latin typeface="Arial"/>
              <a:cs typeface="Arial"/>
            </a:endParaRPr>
          </a:p>
          <a:p>
            <a:endParaRPr lang="en-US" dirty="0"/>
          </a:p>
        </p:txBody>
      </p:sp>
    </p:spTree>
    <p:extLst>
      <p:ext uri="{BB962C8B-B14F-4D97-AF65-F5344CB8AC3E}">
        <p14:creationId xmlns="" xmlns:p14="http://schemas.microsoft.com/office/powerpoint/2010/main" val="110358435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Psikodinamik</a:t>
            </a:r>
            <a:r>
              <a:rPr lang="tr-TR" sz="4800" cap="none" dirty="0" smtClean="0"/>
              <a:t> Psikoterapiler</a:t>
            </a:r>
            <a:endParaRPr lang="en-US" sz="4800" cap="none" dirty="0"/>
          </a:p>
        </p:txBody>
      </p:sp>
      <p:sp>
        <p:nvSpPr>
          <p:cNvPr id="3" name="İçerik Yer Tutucusu 2"/>
          <p:cNvSpPr>
            <a:spLocks noGrp="1"/>
          </p:cNvSpPr>
          <p:nvPr>
            <p:ph idx="1"/>
          </p:nvPr>
        </p:nvSpPr>
        <p:spPr/>
        <p:txBody>
          <a:bodyPr>
            <a:normAutofit/>
          </a:bodyPr>
          <a:lstStyle/>
          <a:p>
            <a:pPr marL="355600" indent="-343535">
              <a:lnSpc>
                <a:spcPct val="100000"/>
              </a:lnSpc>
              <a:buClr>
                <a:srgbClr val="974707"/>
              </a:buClr>
              <a:tabLst>
                <a:tab pos="354965" algn="l"/>
                <a:tab pos="356235" algn="l"/>
              </a:tabLst>
            </a:pPr>
            <a:r>
              <a:rPr lang="tr-TR" spc="-5" dirty="0" err="1" smtClean="0">
                <a:latin typeface="Arial"/>
                <a:cs typeface="Arial"/>
              </a:rPr>
              <a:t>Psikanalitik</a:t>
            </a:r>
            <a:r>
              <a:rPr lang="tr-TR" spc="-5" dirty="0" smtClean="0">
                <a:latin typeface="Arial"/>
                <a:cs typeface="Arial"/>
              </a:rPr>
              <a:t> </a:t>
            </a:r>
            <a:r>
              <a:rPr lang="tr-TR" spc="-5" dirty="0">
                <a:latin typeface="Arial"/>
                <a:cs typeface="Arial"/>
              </a:rPr>
              <a:t>geleneği takip eden </a:t>
            </a:r>
            <a:r>
              <a:rPr lang="tr-TR" spc="-15" dirty="0">
                <a:latin typeface="Arial"/>
                <a:cs typeface="Arial"/>
              </a:rPr>
              <a:t>terapilerdir. </a:t>
            </a:r>
            <a:r>
              <a:rPr lang="tr-TR" spc="-5" dirty="0">
                <a:latin typeface="Arial"/>
                <a:cs typeface="Arial"/>
              </a:rPr>
              <a:t>Psikanalizin</a:t>
            </a:r>
            <a:r>
              <a:rPr lang="tr-TR" spc="130" dirty="0">
                <a:latin typeface="Arial"/>
                <a:cs typeface="Arial"/>
              </a:rPr>
              <a:t> </a:t>
            </a:r>
            <a:r>
              <a:rPr lang="tr-TR" spc="-5" dirty="0" smtClean="0">
                <a:latin typeface="Arial"/>
                <a:cs typeface="Arial"/>
              </a:rPr>
              <a:t>temel</a:t>
            </a:r>
            <a:r>
              <a:rPr lang="tr-TR" dirty="0" smtClean="0">
                <a:latin typeface="Arial"/>
                <a:cs typeface="Arial"/>
              </a:rPr>
              <a:t> </a:t>
            </a:r>
            <a:r>
              <a:rPr lang="tr-TR" spc="-5" dirty="0" smtClean="0">
                <a:latin typeface="Arial"/>
                <a:cs typeface="Arial"/>
              </a:rPr>
              <a:t>dinamik </a:t>
            </a:r>
            <a:r>
              <a:rPr lang="tr-TR" spc="-5" dirty="0">
                <a:latin typeface="Arial"/>
                <a:cs typeface="Arial"/>
              </a:rPr>
              <a:t>kuralları</a:t>
            </a:r>
            <a:r>
              <a:rPr lang="tr-TR" spc="20" dirty="0">
                <a:latin typeface="Arial"/>
                <a:cs typeface="Arial"/>
              </a:rPr>
              <a:t> </a:t>
            </a:r>
            <a:r>
              <a:rPr lang="tr-TR" spc="-15" dirty="0">
                <a:latin typeface="Arial"/>
                <a:cs typeface="Arial"/>
              </a:rPr>
              <a:t>sürdürülür.</a:t>
            </a:r>
            <a:endParaRPr lang="tr-TR" dirty="0">
              <a:latin typeface="Arial"/>
              <a:cs typeface="Arial"/>
            </a:endParaRPr>
          </a:p>
          <a:p>
            <a:pPr marL="355600" marR="614045" indent="-343535">
              <a:lnSpc>
                <a:spcPct val="100000"/>
              </a:lnSpc>
              <a:spcBef>
                <a:spcPts val="2405"/>
              </a:spcBef>
              <a:buClr>
                <a:srgbClr val="974707"/>
              </a:buClr>
              <a:tabLst>
                <a:tab pos="354965" algn="l"/>
                <a:tab pos="356235" algn="l"/>
              </a:tabLst>
            </a:pPr>
            <a:r>
              <a:rPr lang="tr-TR" spc="-5" dirty="0">
                <a:latin typeface="Arial"/>
                <a:cs typeface="Arial"/>
              </a:rPr>
              <a:t>Psikanalizin </a:t>
            </a:r>
            <a:r>
              <a:rPr lang="tr-TR" dirty="0">
                <a:latin typeface="Arial"/>
                <a:cs typeface="Arial"/>
              </a:rPr>
              <a:t>uzun </a:t>
            </a:r>
            <a:r>
              <a:rPr lang="tr-TR" spc="-5" dirty="0">
                <a:latin typeface="Arial"/>
                <a:cs typeface="Arial"/>
              </a:rPr>
              <a:t>ve </a:t>
            </a:r>
            <a:r>
              <a:rPr lang="tr-TR" dirty="0">
                <a:latin typeface="Arial"/>
                <a:cs typeface="Arial"/>
              </a:rPr>
              <a:t>karmaşık </a:t>
            </a:r>
            <a:r>
              <a:rPr lang="tr-TR" spc="-5" dirty="0">
                <a:latin typeface="Arial"/>
                <a:cs typeface="Arial"/>
              </a:rPr>
              <a:t>olması nedeniyle daha </a:t>
            </a:r>
            <a:r>
              <a:rPr lang="tr-TR" dirty="0">
                <a:latin typeface="Arial"/>
                <a:cs typeface="Arial"/>
              </a:rPr>
              <a:t>kısa  </a:t>
            </a:r>
            <a:r>
              <a:rPr lang="tr-TR" spc="-5" dirty="0">
                <a:latin typeface="Arial"/>
                <a:cs typeface="Arial"/>
              </a:rPr>
              <a:t>tedavi gereksinimini karşılamak için psikanalizden  </a:t>
            </a:r>
            <a:r>
              <a:rPr lang="tr-TR" spc="-15" dirty="0">
                <a:latin typeface="Arial"/>
                <a:cs typeface="Arial"/>
              </a:rPr>
              <a:t>geliştirilmiştir.</a:t>
            </a:r>
            <a:endParaRPr lang="tr-TR" dirty="0">
              <a:latin typeface="Arial"/>
              <a:cs typeface="Arial"/>
            </a:endParaRPr>
          </a:p>
          <a:p>
            <a:pPr marL="355600" marR="151765" indent="-343535">
              <a:lnSpc>
                <a:spcPct val="100000"/>
              </a:lnSpc>
              <a:spcBef>
                <a:spcPts val="2400"/>
              </a:spcBef>
              <a:buClr>
                <a:srgbClr val="974707"/>
              </a:buClr>
              <a:tabLst>
                <a:tab pos="354965" algn="l"/>
                <a:tab pos="356235" algn="l"/>
              </a:tabLst>
            </a:pPr>
            <a:r>
              <a:rPr lang="tr-TR" spc="-5" dirty="0">
                <a:latin typeface="Arial"/>
                <a:cs typeface="Arial"/>
              </a:rPr>
              <a:t>Psikanaliz haftada üç dört kere divanda yapılırken, dinamik  psikoterapi haftada bir </a:t>
            </a:r>
            <a:r>
              <a:rPr lang="tr-TR" dirty="0">
                <a:latin typeface="Arial"/>
                <a:cs typeface="Arial"/>
              </a:rPr>
              <a:t>veya </a:t>
            </a:r>
            <a:r>
              <a:rPr lang="tr-TR" spc="-5" dirty="0">
                <a:latin typeface="Arial"/>
                <a:cs typeface="Arial"/>
              </a:rPr>
              <a:t>iki kere divan olmadan</a:t>
            </a:r>
            <a:r>
              <a:rPr lang="tr-TR" spc="180" dirty="0">
                <a:latin typeface="Arial"/>
                <a:cs typeface="Arial"/>
              </a:rPr>
              <a:t> </a:t>
            </a:r>
            <a:r>
              <a:rPr lang="tr-TR" spc="-20" dirty="0">
                <a:latin typeface="Arial"/>
                <a:cs typeface="Arial"/>
              </a:rPr>
              <a:t>uygulanır.</a:t>
            </a:r>
            <a:endParaRPr lang="tr-TR" dirty="0">
              <a:latin typeface="Arial"/>
              <a:cs typeface="Arial"/>
            </a:endParaRPr>
          </a:p>
          <a:p>
            <a:pPr marL="355600" marR="5080" indent="-343535">
              <a:lnSpc>
                <a:spcPct val="100000"/>
              </a:lnSpc>
              <a:spcBef>
                <a:spcPts val="2405"/>
              </a:spcBef>
              <a:buClr>
                <a:srgbClr val="974707"/>
              </a:buClr>
              <a:tabLst>
                <a:tab pos="354965" algn="l"/>
                <a:tab pos="356235" algn="l"/>
              </a:tabLst>
            </a:pPr>
            <a:r>
              <a:rPr lang="tr-TR" spc="-5" dirty="0" err="1">
                <a:latin typeface="Arial"/>
                <a:cs typeface="Arial"/>
              </a:rPr>
              <a:t>Psikodinamik</a:t>
            </a:r>
            <a:r>
              <a:rPr lang="tr-TR" spc="-5" dirty="0">
                <a:latin typeface="Arial"/>
                <a:cs typeface="Arial"/>
              </a:rPr>
              <a:t> terapi eğitimi birçok psikoloji, psikiyatri ve </a:t>
            </a:r>
            <a:r>
              <a:rPr lang="tr-TR" dirty="0">
                <a:latin typeface="Arial"/>
                <a:cs typeface="Arial"/>
              </a:rPr>
              <a:t>sosyal  </a:t>
            </a:r>
            <a:r>
              <a:rPr lang="tr-TR" spc="-5" dirty="0">
                <a:latin typeface="Arial"/>
                <a:cs typeface="Arial"/>
              </a:rPr>
              <a:t>çalışma programında</a:t>
            </a:r>
            <a:r>
              <a:rPr lang="tr-TR" spc="45" dirty="0">
                <a:latin typeface="Arial"/>
                <a:cs typeface="Arial"/>
              </a:rPr>
              <a:t> </a:t>
            </a:r>
            <a:r>
              <a:rPr lang="tr-TR" spc="-15" dirty="0">
                <a:latin typeface="Arial"/>
                <a:cs typeface="Arial"/>
              </a:rPr>
              <a:t>verilmektedir.</a:t>
            </a:r>
            <a:endParaRPr lang="tr-TR" dirty="0">
              <a:latin typeface="Arial"/>
              <a:cs typeface="Arial"/>
            </a:endParaRPr>
          </a:p>
          <a:p>
            <a:endParaRPr lang="tr-TR" dirty="0" smtClean="0"/>
          </a:p>
          <a:p>
            <a:endParaRPr lang="en-US" dirty="0"/>
          </a:p>
        </p:txBody>
      </p:sp>
    </p:spTree>
    <p:extLst>
      <p:ext uri="{BB962C8B-B14F-4D97-AF65-F5344CB8AC3E}">
        <p14:creationId xmlns="" xmlns:p14="http://schemas.microsoft.com/office/powerpoint/2010/main" val="40421671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err="1" smtClean="0"/>
              <a:t>Psikodinamik</a:t>
            </a:r>
            <a:r>
              <a:rPr lang="tr-TR" sz="4800" cap="none" dirty="0" smtClean="0"/>
              <a:t> Psikoterapiler</a:t>
            </a:r>
            <a:endParaRPr lang="en-US" sz="4800" cap="none" dirty="0"/>
          </a:p>
        </p:txBody>
      </p:sp>
      <p:sp>
        <p:nvSpPr>
          <p:cNvPr id="3" name="İçerik Yer Tutucusu 2"/>
          <p:cNvSpPr>
            <a:spLocks noGrp="1"/>
          </p:cNvSpPr>
          <p:nvPr>
            <p:ph idx="1"/>
          </p:nvPr>
        </p:nvSpPr>
        <p:spPr/>
        <p:txBody>
          <a:bodyPr/>
          <a:lstStyle/>
          <a:p>
            <a:pPr marL="354965" marR="5080" indent="-342900">
              <a:lnSpc>
                <a:spcPts val="3020"/>
              </a:lnSpc>
              <a:buClr>
                <a:srgbClr val="C00000"/>
              </a:buClr>
              <a:tabLst>
                <a:tab pos="241300" algn="l"/>
              </a:tabLst>
            </a:pPr>
            <a:r>
              <a:rPr lang="tr-TR" spc="-5" dirty="0">
                <a:latin typeface="Arial"/>
                <a:cs typeface="Arial"/>
              </a:rPr>
              <a:t>Günümüzde çoğu kısa süreli </a:t>
            </a:r>
            <a:r>
              <a:rPr lang="tr-TR" spc="-5" dirty="0" err="1">
                <a:latin typeface="Arial"/>
                <a:cs typeface="Arial"/>
              </a:rPr>
              <a:t>psikodinamik</a:t>
            </a:r>
            <a:r>
              <a:rPr lang="tr-TR" spc="-5" dirty="0">
                <a:latin typeface="Arial"/>
                <a:cs typeface="Arial"/>
              </a:rPr>
              <a:t> psikoterapi, şiddetli  kişilik bozuklukları dışında </a:t>
            </a:r>
            <a:r>
              <a:rPr lang="tr-TR" spc="-5" dirty="0" err="1">
                <a:latin typeface="Arial"/>
                <a:cs typeface="Arial"/>
              </a:rPr>
              <a:t>nevrotik</a:t>
            </a:r>
            <a:r>
              <a:rPr lang="tr-TR" spc="-5" dirty="0">
                <a:latin typeface="Arial"/>
                <a:cs typeface="Arial"/>
              </a:rPr>
              <a:t> hastalara  </a:t>
            </a:r>
            <a:r>
              <a:rPr lang="tr-TR" spc="-15" dirty="0">
                <a:latin typeface="Arial"/>
                <a:cs typeface="Arial"/>
              </a:rPr>
              <a:t>uygulanmaktadır.</a:t>
            </a:r>
            <a:endParaRPr lang="tr-TR" dirty="0">
              <a:latin typeface="Arial"/>
              <a:cs typeface="Arial"/>
            </a:endParaRPr>
          </a:p>
          <a:p>
            <a:pPr marL="355600" indent="-342900">
              <a:lnSpc>
                <a:spcPct val="100000"/>
              </a:lnSpc>
              <a:spcBef>
                <a:spcPts val="2630"/>
              </a:spcBef>
              <a:buClr>
                <a:srgbClr val="C00000"/>
              </a:buClr>
              <a:tabLst>
                <a:tab pos="241300" algn="l"/>
              </a:tabLst>
            </a:pPr>
            <a:r>
              <a:rPr lang="tr-TR" spc="-40" dirty="0">
                <a:latin typeface="Arial"/>
                <a:cs typeface="Arial"/>
              </a:rPr>
              <a:t>Terapinin </a:t>
            </a:r>
            <a:r>
              <a:rPr lang="tr-TR" spc="-5" dirty="0">
                <a:latin typeface="Arial"/>
                <a:cs typeface="Arial"/>
              </a:rPr>
              <a:t>süresi </a:t>
            </a:r>
            <a:r>
              <a:rPr lang="tr-TR" dirty="0">
                <a:latin typeface="Arial"/>
                <a:cs typeface="Arial"/>
              </a:rPr>
              <a:t>12-40 </a:t>
            </a:r>
            <a:r>
              <a:rPr lang="tr-TR" spc="-5" dirty="0">
                <a:latin typeface="Arial"/>
                <a:cs typeface="Arial"/>
              </a:rPr>
              <a:t>seans arasında</a:t>
            </a:r>
            <a:r>
              <a:rPr lang="tr-TR" spc="85" dirty="0">
                <a:latin typeface="Arial"/>
                <a:cs typeface="Arial"/>
              </a:rPr>
              <a:t> </a:t>
            </a:r>
            <a:r>
              <a:rPr lang="tr-TR" spc="-15" dirty="0">
                <a:latin typeface="Arial"/>
                <a:cs typeface="Arial"/>
              </a:rPr>
              <a:t>değişmektedir</a:t>
            </a:r>
            <a:r>
              <a:rPr lang="tr-TR" spc="-15" dirty="0" smtClean="0">
                <a:latin typeface="Arial"/>
                <a:cs typeface="Arial"/>
              </a:rPr>
              <a:t>.</a:t>
            </a:r>
          </a:p>
          <a:p>
            <a:pPr marL="355600" marR="1292860" indent="-342900">
              <a:lnSpc>
                <a:spcPts val="2690"/>
              </a:lnSpc>
              <a:spcBef>
                <a:spcPts val="745"/>
              </a:spcBef>
              <a:buClr>
                <a:srgbClr val="C00000"/>
              </a:buClr>
              <a:tabLst>
                <a:tab pos="241300" algn="l"/>
              </a:tabLst>
            </a:pPr>
            <a:r>
              <a:rPr lang="tr-TR" spc="-50" dirty="0">
                <a:latin typeface="Arial"/>
                <a:cs typeface="Arial"/>
              </a:rPr>
              <a:t>Tanısal </a:t>
            </a:r>
            <a:r>
              <a:rPr lang="tr-TR" dirty="0">
                <a:latin typeface="Arial"/>
                <a:cs typeface="Arial"/>
              </a:rPr>
              <a:t>ve kavramsal </a:t>
            </a:r>
            <a:r>
              <a:rPr lang="tr-TR" spc="-5" dirty="0">
                <a:latin typeface="Arial"/>
                <a:cs typeface="Arial"/>
              </a:rPr>
              <a:t>yaklaşım uzun süreli terapilere  benzerken, </a:t>
            </a:r>
            <a:r>
              <a:rPr lang="tr-TR" dirty="0">
                <a:latin typeface="Arial"/>
                <a:cs typeface="Arial"/>
              </a:rPr>
              <a:t>teknikler</a:t>
            </a:r>
            <a:r>
              <a:rPr lang="tr-TR" spc="-5" dirty="0">
                <a:latin typeface="Arial"/>
                <a:cs typeface="Arial"/>
              </a:rPr>
              <a:t> </a:t>
            </a:r>
            <a:r>
              <a:rPr lang="tr-TR" spc="-10" dirty="0">
                <a:latin typeface="Arial"/>
                <a:cs typeface="Arial"/>
              </a:rPr>
              <a:t>farklılaşmaktadır.</a:t>
            </a:r>
            <a:endParaRPr lang="tr-TR" dirty="0">
              <a:latin typeface="Arial"/>
              <a:cs typeface="Arial"/>
            </a:endParaRPr>
          </a:p>
          <a:p>
            <a:pPr>
              <a:lnSpc>
                <a:spcPct val="100000"/>
              </a:lnSpc>
              <a:spcBef>
                <a:spcPts val="5"/>
              </a:spcBef>
              <a:buClr>
                <a:srgbClr val="C00000"/>
              </a:buClr>
            </a:pPr>
            <a:endParaRPr lang="tr-TR" dirty="0">
              <a:latin typeface="Times New Roman"/>
              <a:cs typeface="Times New Roman"/>
            </a:endParaRPr>
          </a:p>
          <a:p>
            <a:pPr marL="355600" marR="5080" indent="-342900">
              <a:lnSpc>
                <a:spcPts val="2690"/>
              </a:lnSpc>
              <a:buClr>
                <a:srgbClr val="C00000"/>
              </a:buClr>
              <a:tabLst>
                <a:tab pos="241300" algn="l"/>
              </a:tabLst>
            </a:pPr>
            <a:r>
              <a:rPr lang="tr-TR" spc="-5" dirty="0">
                <a:latin typeface="Arial"/>
                <a:cs typeface="Arial"/>
              </a:rPr>
              <a:t>Örneğin </a:t>
            </a:r>
            <a:r>
              <a:rPr lang="tr-TR" dirty="0">
                <a:latin typeface="Arial"/>
                <a:cs typeface="Arial"/>
              </a:rPr>
              <a:t>serbest çağrışım </a:t>
            </a:r>
            <a:r>
              <a:rPr lang="tr-TR" spc="-5" dirty="0">
                <a:latin typeface="Arial"/>
                <a:cs typeface="Arial"/>
              </a:rPr>
              <a:t>nadiren kullanılır; bunun </a:t>
            </a:r>
            <a:r>
              <a:rPr lang="tr-TR" dirty="0">
                <a:latin typeface="Arial"/>
                <a:cs typeface="Arial"/>
              </a:rPr>
              <a:t>yerine  </a:t>
            </a:r>
            <a:r>
              <a:rPr lang="tr-TR" spc="-5" dirty="0">
                <a:latin typeface="Arial"/>
                <a:cs typeface="Arial"/>
              </a:rPr>
              <a:t>terapist soru </a:t>
            </a:r>
            <a:r>
              <a:rPr lang="tr-TR" spc="-30" dirty="0">
                <a:latin typeface="Arial"/>
                <a:cs typeface="Arial"/>
              </a:rPr>
              <a:t>sorar, </a:t>
            </a:r>
            <a:r>
              <a:rPr lang="tr-TR" spc="-15" dirty="0">
                <a:latin typeface="Arial"/>
                <a:cs typeface="Arial"/>
              </a:rPr>
              <a:t>yüzleştirir, </a:t>
            </a:r>
            <a:r>
              <a:rPr lang="tr-TR" spc="-5" dirty="0">
                <a:latin typeface="Arial"/>
                <a:cs typeface="Arial"/>
              </a:rPr>
              <a:t>aktarım konularını daha çabuk  ele</a:t>
            </a:r>
            <a:r>
              <a:rPr lang="tr-TR" spc="-10" dirty="0">
                <a:latin typeface="Arial"/>
                <a:cs typeface="Arial"/>
              </a:rPr>
              <a:t> </a:t>
            </a:r>
            <a:r>
              <a:rPr lang="tr-TR" spc="-35" dirty="0">
                <a:latin typeface="Arial"/>
                <a:cs typeface="Arial"/>
              </a:rPr>
              <a:t>alır.</a:t>
            </a:r>
            <a:endParaRPr lang="tr-TR" dirty="0">
              <a:latin typeface="Arial"/>
              <a:cs typeface="Arial"/>
            </a:endParaRPr>
          </a:p>
          <a:p>
            <a:pPr marL="241300" indent="-228600">
              <a:lnSpc>
                <a:spcPct val="100000"/>
              </a:lnSpc>
              <a:spcBef>
                <a:spcPts val="2630"/>
              </a:spcBef>
              <a:buClr>
                <a:srgbClr val="6F2F9F"/>
              </a:buClr>
              <a:buChar char="•"/>
              <a:tabLst>
                <a:tab pos="241300" algn="l"/>
              </a:tabLst>
            </a:pPr>
            <a:endParaRPr lang="tr-TR" dirty="0" smtClean="0">
              <a:latin typeface="Arial"/>
              <a:cs typeface="Arial"/>
            </a:endParaRPr>
          </a:p>
          <a:p>
            <a:pPr marL="241300" indent="-228600">
              <a:lnSpc>
                <a:spcPct val="100000"/>
              </a:lnSpc>
              <a:spcBef>
                <a:spcPts val="2630"/>
              </a:spcBef>
              <a:buClr>
                <a:srgbClr val="6F2F9F"/>
              </a:buClr>
              <a:buChar char="•"/>
              <a:tabLst>
                <a:tab pos="241300" algn="l"/>
              </a:tabLst>
            </a:pPr>
            <a:endParaRPr lang="tr-TR" dirty="0">
              <a:latin typeface="Arial"/>
              <a:cs typeface="Arial"/>
            </a:endParaRPr>
          </a:p>
          <a:p>
            <a:endParaRPr lang="en-US" dirty="0"/>
          </a:p>
        </p:txBody>
      </p:sp>
    </p:spTree>
    <p:extLst>
      <p:ext uri="{BB962C8B-B14F-4D97-AF65-F5344CB8AC3E}">
        <p14:creationId xmlns="" xmlns:p14="http://schemas.microsoft.com/office/powerpoint/2010/main" val="21446313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cap="none" dirty="0" smtClean="0"/>
              <a:t>Terapi Süreci</a:t>
            </a:r>
            <a:endParaRPr lang="en-US" sz="4800" cap="none" dirty="0"/>
          </a:p>
        </p:txBody>
      </p:sp>
      <p:sp>
        <p:nvSpPr>
          <p:cNvPr id="3" name="İçerik Yer Tutucusu 2"/>
          <p:cNvSpPr>
            <a:spLocks noGrp="1"/>
          </p:cNvSpPr>
          <p:nvPr>
            <p:ph idx="1"/>
          </p:nvPr>
        </p:nvSpPr>
        <p:spPr/>
        <p:txBody>
          <a:bodyPr>
            <a:normAutofit fontScale="85000" lnSpcReduction="10000"/>
          </a:bodyPr>
          <a:lstStyle/>
          <a:p>
            <a:pPr marL="355600" marR="5080" indent="-342900">
              <a:lnSpc>
                <a:spcPct val="120000"/>
              </a:lnSpc>
              <a:spcBef>
                <a:spcPts val="5"/>
              </a:spcBef>
              <a:tabLst>
                <a:tab pos="241300" algn="l"/>
              </a:tabLst>
            </a:pPr>
            <a:r>
              <a:rPr lang="tr-TR" spc="-40" dirty="0">
                <a:latin typeface="Arial"/>
                <a:cs typeface="Arial"/>
              </a:rPr>
              <a:t>Terapinin </a:t>
            </a:r>
            <a:r>
              <a:rPr lang="tr-TR" spc="-5" dirty="0">
                <a:latin typeface="Arial"/>
                <a:cs typeface="Arial"/>
              </a:rPr>
              <a:t>ilk aşamasında </a:t>
            </a:r>
            <a:r>
              <a:rPr lang="tr-TR" spc="-5" dirty="0" smtClean="0">
                <a:latin typeface="Arial"/>
                <a:cs typeface="Arial"/>
              </a:rPr>
              <a:t>hastanın </a:t>
            </a:r>
            <a:r>
              <a:rPr lang="tr-TR" spc="-5" dirty="0">
                <a:latin typeface="Arial"/>
                <a:cs typeface="Arial"/>
              </a:rPr>
              <a:t>gündelik  ilişkilerinde </a:t>
            </a:r>
            <a:r>
              <a:rPr lang="tr-TR" dirty="0">
                <a:latin typeface="Arial"/>
                <a:cs typeface="Arial"/>
              </a:rPr>
              <a:t>ortaya çıkan </a:t>
            </a:r>
            <a:r>
              <a:rPr lang="tr-TR" spc="-5" dirty="0">
                <a:latin typeface="Arial"/>
                <a:cs typeface="Arial"/>
              </a:rPr>
              <a:t>çatışmalı temalara </a:t>
            </a:r>
            <a:r>
              <a:rPr lang="tr-TR" spc="-15" dirty="0">
                <a:latin typeface="Arial"/>
                <a:cs typeface="Arial"/>
              </a:rPr>
              <a:t>odaklanılır. </a:t>
            </a:r>
            <a:r>
              <a:rPr lang="tr-TR" spc="-5" dirty="0">
                <a:latin typeface="Arial"/>
                <a:cs typeface="Arial"/>
              </a:rPr>
              <a:t>Böylece  hasta, önceden </a:t>
            </a:r>
            <a:r>
              <a:rPr lang="tr-TR" dirty="0">
                <a:latin typeface="Arial"/>
                <a:cs typeface="Arial"/>
              </a:rPr>
              <a:t>farkında </a:t>
            </a:r>
            <a:r>
              <a:rPr lang="tr-TR" spc="-5" dirty="0">
                <a:latin typeface="Arial"/>
                <a:cs typeface="Arial"/>
              </a:rPr>
              <a:t>olmadığı ilişki temalarını</a:t>
            </a:r>
            <a:r>
              <a:rPr lang="tr-TR" spc="114" dirty="0">
                <a:latin typeface="Arial"/>
                <a:cs typeface="Arial"/>
              </a:rPr>
              <a:t> </a:t>
            </a:r>
            <a:r>
              <a:rPr lang="tr-TR" spc="-20" dirty="0" err="1">
                <a:latin typeface="Arial"/>
                <a:cs typeface="Arial"/>
              </a:rPr>
              <a:t>farkeder</a:t>
            </a:r>
            <a:r>
              <a:rPr lang="tr-TR" spc="-20" dirty="0">
                <a:latin typeface="Arial"/>
                <a:cs typeface="Arial"/>
              </a:rPr>
              <a:t>.</a:t>
            </a:r>
            <a:endParaRPr lang="tr-TR" dirty="0">
              <a:latin typeface="Arial"/>
              <a:cs typeface="Arial"/>
            </a:endParaRPr>
          </a:p>
          <a:p>
            <a:pPr marL="355600" marR="224790" indent="-342900">
              <a:lnSpc>
                <a:spcPct val="120000"/>
              </a:lnSpc>
              <a:spcBef>
                <a:spcPts val="2415"/>
              </a:spcBef>
              <a:tabLst>
                <a:tab pos="241300" algn="l"/>
              </a:tabLst>
            </a:pPr>
            <a:r>
              <a:rPr lang="tr-TR" dirty="0">
                <a:latin typeface="Arial"/>
                <a:cs typeface="Arial"/>
              </a:rPr>
              <a:t>İkinci </a:t>
            </a:r>
            <a:r>
              <a:rPr lang="tr-TR" spc="-5" dirty="0">
                <a:latin typeface="Arial"/>
                <a:cs typeface="Arial"/>
              </a:rPr>
              <a:t>aşamada </a:t>
            </a:r>
            <a:r>
              <a:rPr lang="tr-TR" spc="-5" dirty="0" smtClean="0">
                <a:latin typeface="Arial"/>
                <a:cs typeface="Arial"/>
              </a:rPr>
              <a:t>hasta </a:t>
            </a:r>
            <a:r>
              <a:rPr lang="tr-TR" spc="-5" dirty="0">
                <a:latin typeface="Arial"/>
                <a:cs typeface="Arial"/>
              </a:rPr>
              <a:t>diğerlerinden gelen  </a:t>
            </a:r>
            <a:r>
              <a:rPr lang="tr-TR" dirty="0">
                <a:latin typeface="Arial"/>
                <a:cs typeface="Arial"/>
              </a:rPr>
              <a:t>tepkiler üzerinde </a:t>
            </a:r>
            <a:r>
              <a:rPr lang="tr-TR" spc="-20" dirty="0">
                <a:latin typeface="Arial"/>
                <a:cs typeface="Arial"/>
              </a:rPr>
              <a:t>çalışır. </a:t>
            </a:r>
            <a:r>
              <a:rPr lang="tr-TR" spc="-40" dirty="0">
                <a:latin typeface="Arial"/>
                <a:cs typeface="Arial"/>
              </a:rPr>
              <a:t>Tedavinin </a:t>
            </a:r>
            <a:r>
              <a:rPr lang="tr-TR" spc="-5" dirty="0">
                <a:latin typeface="Arial"/>
                <a:cs typeface="Arial"/>
              </a:rPr>
              <a:t>ana </a:t>
            </a:r>
            <a:r>
              <a:rPr lang="tr-TR" spc="-15" dirty="0">
                <a:latin typeface="Arial"/>
                <a:cs typeface="Arial"/>
              </a:rPr>
              <a:t>aşamasıdır, </a:t>
            </a:r>
            <a:r>
              <a:rPr lang="tr-TR" spc="-5" dirty="0">
                <a:latin typeface="Arial"/>
                <a:cs typeface="Arial"/>
              </a:rPr>
              <a:t>aktarımla  ilişkili davranışın </a:t>
            </a:r>
            <a:r>
              <a:rPr lang="tr-TR" dirty="0">
                <a:latin typeface="Arial"/>
                <a:cs typeface="Arial"/>
              </a:rPr>
              <a:t>çocukluktaki </a:t>
            </a:r>
            <a:r>
              <a:rPr lang="tr-TR" spc="-5" dirty="0">
                <a:latin typeface="Arial"/>
                <a:cs typeface="Arial"/>
              </a:rPr>
              <a:t>kökenleri </a:t>
            </a:r>
            <a:r>
              <a:rPr lang="tr-TR" dirty="0">
                <a:latin typeface="Arial"/>
                <a:cs typeface="Arial"/>
              </a:rPr>
              <a:t>üzerinde</a:t>
            </a:r>
            <a:r>
              <a:rPr lang="tr-TR" spc="15" dirty="0">
                <a:latin typeface="Arial"/>
                <a:cs typeface="Arial"/>
              </a:rPr>
              <a:t> </a:t>
            </a:r>
            <a:r>
              <a:rPr lang="tr-TR" spc="-20" dirty="0">
                <a:latin typeface="Arial"/>
                <a:cs typeface="Arial"/>
              </a:rPr>
              <a:t>çalışılır</a:t>
            </a:r>
            <a:r>
              <a:rPr lang="tr-TR" spc="-20" dirty="0" smtClean="0">
                <a:latin typeface="Arial"/>
                <a:cs typeface="Arial"/>
              </a:rPr>
              <a:t>.</a:t>
            </a:r>
          </a:p>
          <a:p>
            <a:pPr marL="355600" marR="224790" indent="-342900">
              <a:lnSpc>
                <a:spcPct val="120000"/>
              </a:lnSpc>
              <a:spcBef>
                <a:spcPts val="2415"/>
              </a:spcBef>
              <a:tabLst>
                <a:tab pos="241300" algn="l"/>
              </a:tabLst>
            </a:pPr>
            <a:r>
              <a:rPr lang="tr-TR" spc="-40" dirty="0">
                <a:latin typeface="Arial"/>
                <a:cs typeface="Arial"/>
              </a:rPr>
              <a:t>Terapist, </a:t>
            </a:r>
            <a:r>
              <a:rPr lang="tr-TR" dirty="0">
                <a:latin typeface="Arial"/>
                <a:cs typeface="Arial"/>
              </a:rPr>
              <a:t>hastanın </a:t>
            </a:r>
            <a:r>
              <a:rPr lang="tr-TR" spc="-5" dirty="0">
                <a:latin typeface="Arial"/>
                <a:cs typeface="Arial"/>
              </a:rPr>
              <a:t>geçmişte öğrendiği </a:t>
            </a:r>
            <a:r>
              <a:rPr lang="tr-TR" spc="-20" dirty="0">
                <a:latin typeface="Arial"/>
                <a:cs typeface="Arial"/>
              </a:rPr>
              <a:t>tutumlar, </a:t>
            </a:r>
            <a:r>
              <a:rPr lang="tr-TR" spc="-5" dirty="0">
                <a:latin typeface="Arial"/>
                <a:cs typeface="Arial"/>
              </a:rPr>
              <a:t>duygular </a:t>
            </a:r>
            <a:r>
              <a:rPr lang="tr-TR" dirty="0">
                <a:latin typeface="Arial"/>
                <a:cs typeface="Arial"/>
              </a:rPr>
              <a:t>ve  </a:t>
            </a:r>
            <a:r>
              <a:rPr lang="tr-TR" spc="-5" dirty="0">
                <a:latin typeface="Arial"/>
                <a:cs typeface="Arial"/>
              </a:rPr>
              <a:t>davranışların, bugün başkalarından beklentilerini nasıl  etkilediğini </a:t>
            </a:r>
            <a:r>
              <a:rPr lang="tr-TR" spc="-20" dirty="0">
                <a:latin typeface="Arial"/>
                <a:cs typeface="Arial"/>
              </a:rPr>
              <a:t>yorumlar</a:t>
            </a:r>
            <a:r>
              <a:rPr lang="tr-TR" spc="-20" dirty="0" smtClean="0">
                <a:latin typeface="Arial"/>
                <a:cs typeface="Arial"/>
              </a:rPr>
              <a:t>.</a:t>
            </a:r>
          </a:p>
          <a:p>
            <a:pPr marL="355600" marR="224790" indent="-342900">
              <a:lnSpc>
                <a:spcPct val="120000"/>
              </a:lnSpc>
              <a:spcBef>
                <a:spcPts val="2415"/>
              </a:spcBef>
              <a:tabLst>
                <a:tab pos="241300" algn="l"/>
              </a:tabLst>
            </a:pPr>
            <a:r>
              <a:rPr lang="tr-TR" spc="-5" dirty="0">
                <a:latin typeface="Arial"/>
                <a:cs typeface="Arial"/>
              </a:rPr>
              <a:t>Böylece hasta, geçmiş ilişkilerin bugünü nasıl etkilediğini </a:t>
            </a:r>
            <a:r>
              <a:rPr lang="tr-TR" dirty="0">
                <a:latin typeface="Arial"/>
                <a:cs typeface="Arial"/>
              </a:rPr>
              <a:t>fark  </a:t>
            </a:r>
            <a:r>
              <a:rPr lang="tr-TR" spc="-5" dirty="0">
                <a:latin typeface="Arial"/>
                <a:cs typeface="Arial"/>
              </a:rPr>
              <a:t>etmeye</a:t>
            </a:r>
            <a:r>
              <a:rPr lang="tr-TR" spc="-10" dirty="0">
                <a:latin typeface="Arial"/>
                <a:cs typeface="Arial"/>
              </a:rPr>
              <a:t> </a:t>
            </a:r>
            <a:r>
              <a:rPr lang="tr-TR" spc="-25" dirty="0">
                <a:latin typeface="Arial"/>
                <a:cs typeface="Arial"/>
              </a:rPr>
              <a:t>başlar</a:t>
            </a:r>
            <a:r>
              <a:rPr lang="tr-TR" spc="-25" dirty="0" smtClean="0">
                <a:latin typeface="Arial"/>
                <a:cs typeface="Arial"/>
              </a:rPr>
              <a:t>.</a:t>
            </a:r>
          </a:p>
          <a:p>
            <a:pPr marL="355600" marR="224790" indent="-342900">
              <a:lnSpc>
                <a:spcPct val="120000"/>
              </a:lnSpc>
              <a:spcBef>
                <a:spcPts val="2415"/>
              </a:spcBef>
              <a:tabLst>
                <a:tab pos="241300" algn="l"/>
              </a:tabLst>
            </a:pPr>
            <a:r>
              <a:rPr lang="tr-TR" spc="-5" dirty="0">
                <a:latin typeface="Arial"/>
                <a:cs typeface="Arial"/>
              </a:rPr>
              <a:t>Sonlandırma aşamasında terapist </a:t>
            </a:r>
            <a:r>
              <a:rPr lang="tr-TR" dirty="0">
                <a:latin typeface="Arial"/>
                <a:cs typeface="Arial"/>
              </a:rPr>
              <a:t>ve  </a:t>
            </a:r>
            <a:r>
              <a:rPr lang="tr-TR" spc="-5" dirty="0">
                <a:latin typeface="Arial"/>
                <a:cs typeface="Arial"/>
              </a:rPr>
              <a:t>hasta terk edilme korkusu, ayrılık, </a:t>
            </a:r>
            <a:r>
              <a:rPr lang="tr-TR" dirty="0">
                <a:latin typeface="Arial"/>
                <a:cs typeface="Arial"/>
              </a:rPr>
              <a:t>kayıp </a:t>
            </a:r>
            <a:r>
              <a:rPr lang="tr-TR" spc="-5" dirty="0">
                <a:latin typeface="Arial"/>
                <a:cs typeface="Arial"/>
              </a:rPr>
              <a:t>gibi </a:t>
            </a:r>
            <a:r>
              <a:rPr lang="tr-TR" dirty="0">
                <a:latin typeface="Arial"/>
                <a:cs typeface="Arial"/>
              </a:rPr>
              <a:t>evrensel </a:t>
            </a:r>
            <a:r>
              <a:rPr lang="tr-TR" spc="-5" dirty="0">
                <a:latin typeface="Arial"/>
                <a:cs typeface="Arial"/>
              </a:rPr>
              <a:t>temaları  </a:t>
            </a:r>
            <a:r>
              <a:rPr lang="tr-TR" spc="-15" dirty="0">
                <a:latin typeface="Arial"/>
                <a:cs typeface="Arial"/>
              </a:rPr>
              <a:t>tartışırlar. </a:t>
            </a:r>
            <a:r>
              <a:rPr lang="tr-TR" spc="-45" dirty="0">
                <a:latin typeface="Arial"/>
                <a:cs typeface="Arial"/>
              </a:rPr>
              <a:t>Terapide </a:t>
            </a:r>
            <a:r>
              <a:rPr lang="tr-TR" spc="-5" dirty="0">
                <a:latin typeface="Arial"/>
                <a:cs typeface="Arial"/>
              </a:rPr>
              <a:t>öğrendiklerinin dış dünyaya aktarımı  </a:t>
            </a:r>
            <a:r>
              <a:rPr lang="tr-TR" dirty="0">
                <a:latin typeface="Arial"/>
                <a:cs typeface="Arial"/>
              </a:rPr>
              <a:t>konusunu </a:t>
            </a:r>
            <a:r>
              <a:rPr lang="tr-TR" spc="-5" dirty="0">
                <a:latin typeface="Arial"/>
                <a:cs typeface="Arial"/>
              </a:rPr>
              <a:t>ele</a:t>
            </a:r>
            <a:r>
              <a:rPr lang="tr-TR" spc="15" dirty="0">
                <a:latin typeface="Arial"/>
                <a:cs typeface="Arial"/>
              </a:rPr>
              <a:t> </a:t>
            </a:r>
            <a:r>
              <a:rPr lang="tr-TR" spc="-20" dirty="0">
                <a:latin typeface="Arial"/>
                <a:cs typeface="Arial"/>
              </a:rPr>
              <a:t>alırlar.</a:t>
            </a:r>
            <a:endParaRPr lang="tr-TR" dirty="0">
              <a:latin typeface="Arial"/>
              <a:cs typeface="Arial"/>
            </a:endParaRPr>
          </a:p>
          <a:p>
            <a:pPr marL="241300" marR="224790" indent="-228600">
              <a:lnSpc>
                <a:spcPts val="3020"/>
              </a:lnSpc>
              <a:spcBef>
                <a:spcPts val="2415"/>
              </a:spcBef>
              <a:buFont typeface="Wingdings" pitchFamily="2" charset="2"/>
              <a:buChar char="•"/>
              <a:tabLst>
                <a:tab pos="241300" algn="l"/>
              </a:tabLst>
            </a:pPr>
            <a:endParaRPr lang="tr-TR" dirty="0">
              <a:latin typeface="Arial"/>
              <a:cs typeface="Arial"/>
            </a:endParaRPr>
          </a:p>
          <a:p>
            <a:pPr marL="241300" marR="224790" indent="-228600">
              <a:lnSpc>
                <a:spcPts val="3020"/>
              </a:lnSpc>
              <a:spcBef>
                <a:spcPts val="2415"/>
              </a:spcBef>
              <a:buFont typeface="Wingdings" pitchFamily="2" charset="2"/>
              <a:buChar char="•"/>
              <a:tabLst>
                <a:tab pos="241300" algn="l"/>
              </a:tabLst>
            </a:pPr>
            <a:endParaRPr lang="tr-TR" dirty="0">
              <a:latin typeface="Arial"/>
              <a:cs typeface="Arial"/>
            </a:endParaRPr>
          </a:p>
          <a:p>
            <a:pPr marL="241300" marR="224790" indent="-228600">
              <a:lnSpc>
                <a:spcPts val="3020"/>
              </a:lnSpc>
              <a:spcBef>
                <a:spcPts val="2415"/>
              </a:spcBef>
              <a:buChar char="•"/>
              <a:tabLst>
                <a:tab pos="241300" algn="l"/>
              </a:tabLst>
            </a:pPr>
            <a:endParaRPr lang="tr-TR" dirty="0">
              <a:latin typeface="Arial"/>
              <a:cs typeface="Arial"/>
            </a:endParaRPr>
          </a:p>
          <a:p>
            <a:endParaRPr lang="en-US" dirty="0"/>
          </a:p>
        </p:txBody>
      </p:sp>
    </p:spTree>
    <p:extLst>
      <p:ext uri="{BB962C8B-B14F-4D97-AF65-F5344CB8AC3E}">
        <p14:creationId xmlns="" xmlns:p14="http://schemas.microsoft.com/office/powerpoint/2010/main" val="5655348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Yazı Tipi">
  <a:themeElements>
    <a:clrScheme name="Wood Type Yazı Tip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Yazı Tipi">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Yazı Tipi">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Tahta Yazı</Template>
  <TotalTime>2216</TotalTime>
  <Words>4382</Words>
  <Application>Microsoft Office PowerPoint</Application>
  <PresentationFormat>Özel</PresentationFormat>
  <Paragraphs>465</Paragraphs>
  <Slides>65</Slides>
  <Notes>5</Notes>
  <HiddenSlides>0</HiddenSlides>
  <MMClips>0</MMClips>
  <ScaleCrop>false</ScaleCrop>
  <HeadingPairs>
    <vt:vector size="4" baseType="variant">
      <vt:variant>
        <vt:lpstr>Tema</vt:lpstr>
      </vt:variant>
      <vt:variant>
        <vt:i4>1</vt:i4>
      </vt:variant>
      <vt:variant>
        <vt:lpstr>Slayt Başlıkları</vt:lpstr>
      </vt:variant>
      <vt:variant>
        <vt:i4>65</vt:i4>
      </vt:variant>
    </vt:vector>
  </HeadingPairs>
  <TitlesOfParts>
    <vt:vector size="66" baseType="lpstr">
      <vt:lpstr>Wood Type Yazı Tipi</vt:lpstr>
      <vt:lpstr>Psikoterapi Yaklaşımları</vt:lpstr>
      <vt:lpstr>Psikanaliz  ve Psikodinamik Psikoterapiler</vt:lpstr>
      <vt:lpstr>İçerik</vt:lpstr>
      <vt:lpstr>Psikanaliz</vt:lpstr>
      <vt:lpstr>Psikanalitik Kuram</vt:lpstr>
      <vt:lpstr>Slayt 6</vt:lpstr>
      <vt:lpstr>Topografik Kuram</vt:lpstr>
      <vt:lpstr>Topografik Kuram</vt:lpstr>
      <vt:lpstr>Yapısal Kuram</vt:lpstr>
      <vt:lpstr>Süperegonun Başlıca İşlevleri :</vt:lpstr>
      <vt:lpstr>Ego’nun İşlevleri:</vt:lpstr>
      <vt:lpstr>Superego, Id, Ego</vt:lpstr>
      <vt:lpstr>Slayt 13</vt:lpstr>
      <vt:lpstr>Psikoseksüel Gelişim Dönemleri</vt:lpstr>
      <vt:lpstr>Psikoseksüel Gelişim Dönemleri</vt:lpstr>
      <vt:lpstr>Psikoseksüel Gelişim Dönemleri</vt:lpstr>
      <vt:lpstr>Psikopatolojiye Bakış</vt:lpstr>
      <vt:lpstr>Psikopatolojiye Bakış</vt:lpstr>
      <vt:lpstr>Nevrotik Anksiyete</vt:lpstr>
      <vt:lpstr>Nevrotik Anksiyete</vt:lpstr>
      <vt:lpstr>Savunma Mekanizmaları</vt:lpstr>
      <vt:lpstr>Savunma Mekanizmaları</vt:lpstr>
      <vt:lpstr>Psikanalizin Amaçları</vt:lpstr>
      <vt:lpstr>Bilinçdışı Neden Bilinçli Kılınsın?</vt:lpstr>
      <vt:lpstr>Neden çocukluk yaşantıları yeniden yapılandırılsın? </vt:lpstr>
      <vt:lpstr>Psikanalizin Amacı</vt:lpstr>
      <vt:lpstr>Sürecin Öğeleri</vt:lpstr>
      <vt:lpstr>1. Serbest Çağrışım</vt:lpstr>
      <vt:lpstr>1. Serbest Çağrışım</vt:lpstr>
      <vt:lpstr>Analitik Divan</vt:lpstr>
      <vt:lpstr>2. Aktarım</vt:lpstr>
      <vt:lpstr>Psikanaliz ilişkisi içinde,</vt:lpstr>
      <vt:lpstr>Aktarım tepkileri mi gerçek ilişki mi? </vt:lpstr>
      <vt:lpstr>Aktarım Türleri</vt:lpstr>
      <vt:lpstr>Aktarım Belirtileri</vt:lpstr>
      <vt:lpstr>3. Karşı Aktarım</vt:lpstr>
      <vt:lpstr>Karşı Aktarım ve Süpervizyon</vt:lpstr>
      <vt:lpstr>4. Yorumlama</vt:lpstr>
      <vt:lpstr>4. Yorumlama</vt:lpstr>
      <vt:lpstr>5. Direncin Yorumlanması</vt:lpstr>
      <vt:lpstr>Sık görülen direnç belirtileri</vt:lpstr>
      <vt:lpstr>Direncin varlığı hastaya nasıl gösterilir? </vt:lpstr>
      <vt:lpstr>6. Rüyaların Yorumlanması</vt:lpstr>
      <vt:lpstr>7. İçgörü</vt:lpstr>
      <vt:lpstr>7. İçgörü</vt:lpstr>
      <vt:lpstr>Terapinin Aşamaları</vt:lpstr>
      <vt:lpstr>1. Açılış</vt:lpstr>
      <vt:lpstr>2. Aktarımın Gelişmesi</vt:lpstr>
      <vt:lpstr>3. Derinlemesine Çalışma</vt:lpstr>
      <vt:lpstr>4. Aktarımın Çözümlenmesi Ve Sonlandırma</vt:lpstr>
      <vt:lpstr>Günümüz Psikanalitik Okulları</vt:lpstr>
      <vt:lpstr>Ego Psikolojisi</vt:lpstr>
      <vt:lpstr>Terapi Süreci</vt:lpstr>
      <vt:lpstr>Nesne İlişkileri Teorisi</vt:lpstr>
      <vt:lpstr>Terapi Süreci</vt:lpstr>
      <vt:lpstr>Terapi Süreci</vt:lpstr>
      <vt:lpstr>Terapi Süreci</vt:lpstr>
      <vt:lpstr>Kendilik Psikolojisi </vt:lpstr>
      <vt:lpstr>Terapi Süreci</vt:lpstr>
      <vt:lpstr>Terapi Süreci</vt:lpstr>
      <vt:lpstr>Psikodinamik Psikoterapiler</vt:lpstr>
      <vt:lpstr>Psikodinamik Psikoterapiler</vt:lpstr>
      <vt:lpstr>Psikodinamik Psikoterapiler</vt:lpstr>
      <vt:lpstr>Psikodinamik Psikoterapiler</vt:lpstr>
      <vt:lpstr>Terapi Süreci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PSİKANALİZ  VE  PSİKODİNAMİK  PSİKOTERAPİLER</dc:title>
  <dc:creator>Elif</dc:creator>
  <cp:lastModifiedBy>LENOVO</cp:lastModifiedBy>
  <cp:revision>44</cp:revision>
  <dcterms:created xsi:type="dcterms:W3CDTF">2019-11-11T21:48:25Z</dcterms:created>
  <dcterms:modified xsi:type="dcterms:W3CDTF">2020-03-24T14:50:05Z</dcterms:modified>
</cp:coreProperties>
</file>