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3" r:id="rId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4" d="100"/>
          <a:sy n="74" d="100"/>
        </p:scale>
        <p:origin x="-12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İLİŞKİLER ve TANITIM 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225-Müşteri İlişkileri Yönetimi 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Emine CENG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7808" y="1124744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IDIC Uygulama Modeli 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Hafta-11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2957728"/>
            <a:ext cx="6912768" cy="831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225 – Müşteri İlişkileri Yönetimi 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IDIC: Müşteri İlişkilerinin Yaratılması ve Yönetilmesine Yönelik  Uygulama Modeli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352928" cy="41044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600" dirty="0" smtClean="0"/>
              <a:t>Müşteriyi Tanılama </a:t>
            </a:r>
          </a:p>
          <a:p>
            <a:pPr>
              <a:buFont typeface="Arial" pitchFamily="34" charset="0"/>
              <a:buChar char="•"/>
            </a:pPr>
            <a:endParaRPr lang="tr-TR" sz="2600" dirty="0" smtClean="0"/>
          </a:p>
          <a:p>
            <a:pPr>
              <a:buFont typeface="Arial" pitchFamily="34" charset="0"/>
              <a:buChar char="•"/>
            </a:pPr>
            <a:r>
              <a:rPr lang="tr-TR" sz="2600" dirty="0" smtClean="0"/>
              <a:t>Müşteriyi Farklılaştırma </a:t>
            </a:r>
          </a:p>
          <a:p>
            <a:pPr>
              <a:buFont typeface="Arial" pitchFamily="34" charset="0"/>
              <a:buChar char="•"/>
            </a:pPr>
            <a:endParaRPr lang="tr-TR" sz="2600" dirty="0" smtClean="0"/>
          </a:p>
          <a:p>
            <a:pPr>
              <a:buFont typeface="Arial" pitchFamily="34" charset="0"/>
              <a:buChar char="•"/>
            </a:pPr>
            <a:r>
              <a:rPr lang="tr-TR" sz="2600" dirty="0" smtClean="0"/>
              <a:t>Müşterilerle Etkileşim Kurma </a:t>
            </a:r>
          </a:p>
          <a:p>
            <a:pPr>
              <a:buFont typeface="Arial" pitchFamily="34" charset="0"/>
              <a:buChar char="•"/>
            </a:pPr>
            <a:endParaRPr lang="tr-TR" sz="2600" dirty="0" smtClean="0"/>
          </a:p>
          <a:p>
            <a:pPr>
              <a:buFont typeface="Arial" pitchFamily="34" charset="0"/>
              <a:buChar char="•"/>
            </a:pPr>
            <a:r>
              <a:rPr lang="tr-TR" sz="2600" dirty="0" smtClean="0"/>
              <a:t>Muameleyi Kişiselleştirme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IDIC: Müşteri İlişkilerinin Yaratılması ve Yönetilmesine Yönelik  Uygulama Modeli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352928" cy="41044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600" u="sng" dirty="0" smtClean="0"/>
              <a:t>Müşteriyi Tanılama – </a:t>
            </a:r>
            <a:r>
              <a:rPr lang="tr-TR" sz="2600" u="sng" dirty="0" err="1" smtClean="0"/>
              <a:t>Identify</a:t>
            </a:r>
            <a:endParaRPr lang="tr-TR" sz="2600" u="sng" dirty="0" smtClean="0"/>
          </a:p>
          <a:p>
            <a:pPr marL="0" indent="0">
              <a:buNone/>
            </a:pPr>
            <a:endParaRPr lang="tr-TR" sz="2600" dirty="0" smtClean="0"/>
          </a:p>
          <a:p>
            <a:pPr marL="0" indent="0">
              <a:buNone/>
            </a:pPr>
            <a:r>
              <a:rPr lang="tr-TR" sz="2600" dirty="0" smtClean="0"/>
              <a:t>Müşterinin kendisi hakkında enformasyon bıraktığı kanal ya da coğrafi bölge </a:t>
            </a:r>
            <a:r>
              <a:rPr lang="tr-TR" sz="2600" dirty="0" err="1" smtClean="0"/>
              <a:t>farketmeksizin</a:t>
            </a:r>
            <a:r>
              <a:rPr lang="tr-TR" sz="2600" dirty="0" smtClean="0"/>
              <a:t> her müşteriyi tanıma ve hatırlama. O müşteri hakkındaki enformasyonları birleştirerek her müşteri için eksiksiz bir resim elde etme. </a:t>
            </a:r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Nasıl? </a:t>
            </a:r>
          </a:p>
          <a:p>
            <a:pPr>
              <a:buFont typeface="Arial" pitchFamily="34" charset="0"/>
              <a:buChar char="•"/>
            </a:pPr>
            <a:endParaRPr lang="tr-TR" sz="2600" dirty="0" smtClean="0"/>
          </a:p>
        </p:txBody>
      </p:sp>
    </p:spTree>
    <p:extLst>
      <p:ext uri="{BB962C8B-B14F-4D97-AF65-F5344CB8AC3E}">
        <p14:creationId xmlns:p14="http://schemas.microsoft.com/office/powerpoint/2010/main" val="212107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IDIC: Müşteri İlişkilerinin Yaratılması ve Yönetilmesine Yönelik  Uygulama Modeli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352928" cy="41044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600" dirty="0" smtClean="0"/>
              <a:t>Müşteriyi Farklılaştırma  - </a:t>
            </a:r>
            <a:r>
              <a:rPr lang="tr-TR" sz="2600" dirty="0" err="1" smtClean="0"/>
              <a:t>Differenttiate</a:t>
            </a:r>
            <a:endParaRPr lang="tr-TR" sz="2600" dirty="0" smtClean="0"/>
          </a:p>
          <a:p>
            <a:pPr marL="0" indent="0">
              <a:buNone/>
            </a:pPr>
            <a:endParaRPr lang="tr-TR" sz="2600" dirty="0" smtClean="0"/>
          </a:p>
          <a:p>
            <a:pPr marL="0" indent="0">
              <a:buNone/>
            </a:pPr>
            <a:r>
              <a:rPr lang="tr-TR" sz="2600" dirty="0" smtClean="0"/>
              <a:t>Değere göre öncelik verme, farklı ihtiyaçları anlama, bağlantı kurma, hatırlama. </a:t>
            </a:r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Nasıl? </a:t>
            </a:r>
          </a:p>
        </p:txBody>
      </p:sp>
    </p:spTree>
    <p:extLst>
      <p:ext uri="{BB962C8B-B14F-4D97-AF65-F5344CB8AC3E}">
        <p14:creationId xmlns:p14="http://schemas.microsoft.com/office/powerpoint/2010/main" val="309454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IDIC: Müşteri İlişkilerinin Yaratılması ve Yönetilmesine Yönelik  Uygulama Modeli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352928" cy="41044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600" dirty="0" smtClean="0"/>
              <a:t>Müşteriyle Etkileşim Kurma - </a:t>
            </a:r>
            <a:r>
              <a:rPr lang="tr-TR" sz="2600" dirty="0" err="1" smtClean="0"/>
              <a:t>Interact</a:t>
            </a:r>
            <a:r>
              <a:rPr lang="tr-TR" sz="2600" dirty="0" smtClean="0"/>
              <a:t> </a:t>
            </a:r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Geribildirim yaratma ve hatırlama.</a:t>
            </a:r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Nasıl?  </a:t>
            </a:r>
          </a:p>
        </p:txBody>
      </p:sp>
    </p:spTree>
    <p:extLst>
      <p:ext uri="{BB962C8B-B14F-4D97-AF65-F5344CB8AC3E}">
        <p14:creationId xmlns:p14="http://schemas.microsoft.com/office/powerpoint/2010/main" val="309776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IDIC: Müşteri İlişkilerinin Yaratılması ve Yönetilmesine Yönelik  Uygulama Modeli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352928" cy="41044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r-TR" sz="2600" dirty="0" smtClean="0"/>
              <a:t>Muameleyi Kişiselleştirme – </a:t>
            </a:r>
            <a:r>
              <a:rPr lang="tr-TR" sz="2600" dirty="0" err="1" smtClean="0"/>
              <a:t>Customize</a:t>
            </a:r>
            <a:endParaRPr lang="tr-TR" sz="2600" dirty="0" smtClean="0"/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Bir müşteri için o müşteri hakkında elinizde bulundurduğunuz enformasyonun hiçbirine sahip olmayan rakiplerin yapamayacağı bir şey yaparak öne çıkma. </a:t>
            </a:r>
          </a:p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r>
              <a:rPr lang="tr-TR" sz="2600" dirty="0" smtClean="0"/>
              <a:t>Nasıl?</a:t>
            </a:r>
          </a:p>
        </p:txBody>
      </p:sp>
    </p:spTree>
    <p:extLst>
      <p:ext uri="{BB962C8B-B14F-4D97-AF65-F5344CB8AC3E}">
        <p14:creationId xmlns:p14="http://schemas.microsoft.com/office/powerpoint/2010/main" val="202208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Kaynakça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tr-TR" sz="2000" dirty="0"/>
              <a:t>Odabaşı, </a:t>
            </a:r>
            <a:r>
              <a:rPr lang="tr-TR" sz="2000" dirty="0" smtClean="0"/>
              <a:t>Yavuz. 2000. </a:t>
            </a:r>
            <a:r>
              <a:rPr lang="tr-TR" sz="2000" b="1" dirty="0"/>
              <a:t>Müşteri İlişkileri Yönetimi</a:t>
            </a:r>
            <a:r>
              <a:rPr lang="tr-TR" sz="2000" dirty="0"/>
              <a:t>, Sistem Yayıncılık</a:t>
            </a:r>
            <a:r>
              <a:rPr lang="tr-TR" sz="2000" dirty="0" smtClean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tr-TR" sz="2000" dirty="0"/>
              <a:t>Kırım, </a:t>
            </a:r>
            <a:r>
              <a:rPr lang="tr-TR" sz="2000" dirty="0" smtClean="0"/>
              <a:t>Arman. 2000.</a:t>
            </a:r>
            <a:r>
              <a:rPr lang="tr-TR" sz="2000" dirty="0"/>
              <a:t> </a:t>
            </a:r>
            <a:r>
              <a:rPr lang="tr-TR" sz="2000" b="1" dirty="0"/>
              <a:t>Strateji ve </a:t>
            </a:r>
            <a:r>
              <a:rPr lang="tr-TR" sz="2000" b="1" dirty="0" smtClean="0"/>
              <a:t>Bire-Bir </a:t>
            </a:r>
            <a:r>
              <a:rPr lang="tr-TR" sz="2000" b="1" dirty="0"/>
              <a:t>P</a:t>
            </a:r>
            <a:r>
              <a:rPr lang="tr-TR" sz="2000" b="1" dirty="0" smtClean="0"/>
              <a:t>azarlama </a:t>
            </a:r>
            <a:r>
              <a:rPr lang="tr-TR" sz="2000" b="1" dirty="0"/>
              <a:t>CRM</a:t>
            </a:r>
            <a:r>
              <a:rPr lang="tr-TR" sz="2000" dirty="0"/>
              <a:t>. Sistem Yayıncılık</a:t>
            </a:r>
            <a:r>
              <a:rPr lang="tr-TR" sz="2000" dirty="0" smtClean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tr-TR" sz="2000" dirty="0" err="1"/>
              <a:t>Peppers</a:t>
            </a:r>
            <a:r>
              <a:rPr lang="tr-TR" sz="2000" dirty="0"/>
              <a:t>, </a:t>
            </a:r>
            <a:r>
              <a:rPr lang="tr-TR" sz="2000" dirty="0" smtClean="0"/>
              <a:t>Don </a:t>
            </a:r>
            <a:r>
              <a:rPr lang="tr-TR" sz="2000" dirty="0"/>
              <a:t>ve </a:t>
            </a:r>
            <a:r>
              <a:rPr lang="tr-TR" sz="2000" dirty="0" err="1"/>
              <a:t>Rogers</a:t>
            </a:r>
            <a:r>
              <a:rPr lang="tr-TR" sz="2000" dirty="0"/>
              <a:t>, </a:t>
            </a:r>
            <a:r>
              <a:rPr lang="tr-TR" sz="2000" dirty="0" smtClean="0"/>
              <a:t>Martha. </a:t>
            </a:r>
            <a:r>
              <a:rPr lang="tr-TR" sz="2000" dirty="0"/>
              <a:t>(</a:t>
            </a:r>
            <a:r>
              <a:rPr lang="tr-TR" sz="2000" dirty="0" smtClean="0"/>
              <a:t>2013).</a:t>
            </a:r>
            <a:r>
              <a:rPr lang="tr-TR" sz="2000" dirty="0"/>
              <a:t> </a:t>
            </a:r>
            <a:r>
              <a:rPr lang="tr-TR" sz="2000" b="1" dirty="0" smtClean="0"/>
              <a:t>Müşteri İlişkileri Yönetimi. </a:t>
            </a:r>
            <a:r>
              <a:rPr lang="tr-TR" sz="2000" dirty="0" smtClean="0"/>
              <a:t>Optimist Yayıncılık.</a:t>
            </a:r>
          </a:p>
          <a:p>
            <a:pPr lvl="0">
              <a:buFont typeface="Arial" pitchFamily="34" charset="0"/>
              <a:buChar char="•"/>
            </a:pPr>
            <a:r>
              <a:rPr lang="tr-TR" sz="2000" dirty="0" smtClean="0"/>
              <a:t>Baş, M., Tolon M., Aktepe C. (2013). </a:t>
            </a:r>
            <a:r>
              <a:rPr lang="tr-TR" sz="2000" b="1" dirty="0" smtClean="0"/>
              <a:t>Müşteri İlişkileri Yönetimi. </a:t>
            </a:r>
            <a:r>
              <a:rPr lang="tr-TR" sz="2000" dirty="0" smtClean="0"/>
              <a:t>Detay Yayıncılık.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51455536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175</TotalTime>
  <Words>200</Words>
  <Application>Microsoft Office PowerPoint</Application>
  <PresentationFormat>Ekran Gösterisi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sunum_sablon</vt:lpstr>
      <vt:lpstr>PowerPoint Sunusu</vt:lpstr>
      <vt:lpstr>IDIC Uygulama Modeli </vt:lpstr>
      <vt:lpstr>IDIC: Müşteri İlişkilerinin Yaratılması ve Yönetilmesine Yönelik  Uygulama Modeli </vt:lpstr>
      <vt:lpstr>IDIC: Müşteri İlişkilerinin Yaratılması ve Yönetilmesine Yönelik  Uygulama Modeli </vt:lpstr>
      <vt:lpstr>IDIC: Müşteri İlişkilerinin Yaratılması ve Yönetilmesine Yönelik  Uygulama Modeli </vt:lpstr>
      <vt:lpstr>IDIC: Müşteri İlişkilerinin Yaratılması ve Yönetilmesine Yönelik  Uygulama Modeli </vt:lpstr>
      <vt:lpstr>IDIC: Müşteri İlişkilerinin Yaratılması ve Yönetilmesine Yönelik  Uygulama Modeli </vt:lpstr>
      <vt:lpstr>Kaynakça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29</cp:revision>
  <cp:lastPrinted>1601-01-01T00:00:00Z</cp:lastPrinted>
  <dcterms:created xsi:type="dcterms:W3CDTF">2020-01-13T08:27:04Z</dcterms:created>
  <dcterms:modified xsi:type="dcterms:W3CDTF">2020-01-15T11:21:36Z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