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7" r:id="rId3"/>
    <p:sldId id="301" r:id="rId4"/>
    <p:sldId id="302" r:id="rId5"/>
    <p:sldId id="303" r:id="rId6"/>
    <p:sldId id="304" r:id="rId7"/>
    <p:sldId id="305" r:id="rId8"/>
    <p:sldId id="306" r:id="rId9"/>
    <p:sldId id="307" r:id="rId10"/>
    <p:sldId id="308" r:id="rId11"/>
    <p:sldId id="309" r:id="rId12"/>
    <p:sldId id="310" r:id="rId13"/>
    <p:sldId id="311" r:id="rId14"/>
    <p:sldId id="312" r:id="rId15"/>
    <p:sldId id="313" r:id="rId16"/>
    <p:sldId id="315" r:id="rId17"/>
    <p:sldId id="317" r:id="rId18"/>
    <p:sldId id="318" r:id="rId19"/>
    <p:sldId id="319" r:id="rId20"/>
    <p:sldId id="320" r:id="rId21"/>
    <p:sldId id="321" r:id="rId22"/>
    <p:sldId id="322" r:id="rId23"/>
    <p:sldId id="323" r:id="rId24"/>
    <p:sldId id="324" r:id="rId25"/>
    <p:sldId id="325" r:id="rId26"/>
    <p:sldId id="326" r:id="rId2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4" d="100"/>
          <a:sy n="74" d="100"/>
        </p:scale>
        <p:origin x="-124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15.01.2020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B260C1-623D-4095-A0BE-BA1E26566A2E}" type="datetimeFigureOut">
              <a:rPr lang="tr-TR" smtClean="0"/>
              <a:t>15.01.2020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B14ACD-E3DD-4730-8103-2724C715AAD9}" type="slidenum">
              <a:rPr lang="tr-TR" smtClean="0"/>
              <a:t>‹#›</a:t>
            </a:fld>
            <a:endParaRPr lang="tr-TR"/>
          </a:p>
        </p:txBody>
      </p:sp>
    </p:spTree>
    <p:extLst>
      <p:ext uri="{BB962C8B-B14F-4D97-AF65-F5344CB8AC3E}">
        <p14:creationId xmlns:p14="http://schemas.microsoft.com/office/powerpoint/2010/main" val="934101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B32F2273-0A73-4269-BF08-F811ED5A74A7}" type="slidenum">
              <a:rPr lang="en-US" altLang="tr-TR" smtClean="0">
                <a:solidFill>
                  <a:srgbClr val="000000"/>
                </a:solidFill>
                <a:cs typeface="Arial" charset="0"/>
              </a:rPr>
              <a:pPr/>
              <a:t>3</a:t>
            </a:fld>
            <a:endParaRPr lang="en-US" altLang="tr-TR" smtClean="0">
              <a:solidFill>
                <a:srgbClr val="000000"/>
              </a:solidFill>
              <a:cs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97F4EB2D-91E3-4F27-AC7C-2BE4698616F9}" type="slidenum">
              <a:rPr lang="en-US" altLang="tr-TR" smtClean="0">
                <a:solidFill>
                  <a:srgbClr val="000000"/>
                </a:solidFill>
                <a:cs typeface="Arial" charset="0"/>
              </a:rPr>
              <a:pPr/>
              <a:t>4</a:t>
            </a:fld>
            <a:endParaRPr lang="en-US" altLang="tr-TR" smtClean="0">
              <a:solidFill>
                <a:srgbClr val="000000"/>
              </a:solidFill>
              <a:cs typeface="Arial"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FAFDF49E-4C8D-4E08-914D-A1550363ACAC}" type="slidenum">
              <a:rPr lang="en-US" altLang="tr-TR" smtClean="0">
                <a:solidFill>
                  <a:srgbClr val="000000"/>
                </a:solidFill>
                <a:cs typeface="Arial" charset="0"/>
              </a:rPr>
              <a:pPr/>
              <a:t>5</a:t>
            </a:fld>
            <a:endParaRPr lang="en-US" altLang="tr-TR" smtClean="0">
              <a:solidFill>
                <a:srgbClr val="000000"/>
              </a:solidFill>
              <a:cs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EFD47FFA-524A-407E-A688-13DBCBAE62D2}" type="slidenum">
              <a:rPr lang="en-US" altLang="tr-TR" smtClean="0">
                <a:solidFill>
                  <a:srgbClr val="000000"/>
                </a:solidFill>
                <a:cs typeface="Arial" charset="0"/>
              </a:rPr>
              <a:pPr/>
              <a:t>6</a:t>
            </a:fld>
            <a:endParaRPr lang="en-US" altLang="tr-TR" smtClean="0">
              <a:solidFill>
                <a:srgbClr val="000000"/>
              </a:solidFill>
              <a:cs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352EFE66-0A19-40C6-BA6C-DA12A36C2C23}" type="slidenum">
              <a:rPr lang="en-US" altLang="tr-TR" smtClean="0">
                <a:solidFill>
                  <a:srgbClr val="000000"/>
                </a:solidFill>
                <a:cs typeface="Arial" charset="0"/>
              </a:rPr>
              <a:pPr/>
              <a:t>7</a:t>
            </a:fld>
            <a:endParaRPr lang="en-US" altLang="tr-TR" smtClean="0">
              <a:solidFill>
                <a:srgbClr val="000000"/>
              </a:solidFill>
              <a:cs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10A403F7-959F-4E57-9866-6E3BF9C26708}" type="slidenum">
              <a:rPr lang="en-US" altLang="tr-TR" smtClean="0">
                <a:solidFill>
                  <a:srgbClr val="000000"/>
                </a:solidFill>
                <a:cs typeface="Arial" charset="0"/>
              </a:rPr>
              <a:pPr/>
              <a:t>8</a:t>
            </a:fld>
            <a:endParaRPr lang="en-US" altLang="tr-TR" smtClean="0">
              <a:solidFill>
                <a:srgbClr val="000000"/>
              </a:solidFill>
              <a:cs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E78B5320-7125-42A2-B7A8-CC9EB4E19059}" type="slidenum">
              <a:rPr lang="en-US" altLang="tr-TR" smtClean="0">
                <a:solidFill>
                  <a:srgbClr val="000000"/>
                </a:solidFill>
                <a:cs typeface="Arial" charset="0"/>
              </a:rPr>
              <a:pPr/>
              <a:t>9</a:t>
            </a:fld>
            <a:endParaRPr lang="en-US" altLang="tr-TR" smtClean="0">
              <a:solidFill>
                <a:srgbClr val="000000"/>
              </a:solidFill>
              <a:cs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3479D967-D971-4D0B-BE3F-47F328282E72}" type="slidenum">
              <a:rPr lang="en-US" altLang="tr-TR" smtClean="0">
                <a:solidFill>
                  <a:srgbClr val="000000"/>
                </a:solidFill>
                <a:cs typeface="Arial" charset="0"/>
              </a:rPr>
              <a:pPr/>
              <a:t>10</a:t>
            </a:fld>
            <a:endParaRPr lang="en-US" altLang="tr-TR" smtClean="0">
              <a:solidFill>
                <a:srgbClr val="000000"/>
              </a:solidFill>
              <a:cs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995A28A7-81BD-485A-B2A7-97E937FCF7A7}" type="slidenum">
              <a:rPr lang="en-US" altLang="tr-TR" smtClean="0">
                <a:solidFill>
                  <a:srgbClr val="000000"/>
                </a:solidFill>
                <a:cs typeface="Arial" charset="0"/>
              </a:rPr>
              <a:pPr/>
              <a:t>11</a:t>
            </a:fld>
            <a:endParaRPr lang="en-US" altLang="tr-TR" smtClean="0">
              <a:solidFill>
                <a:srgbClr val="000000"/>
              </a:solidFill>
              <a:cs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D215252A-CE64-4BBA-89D7-DDB808109366}" type="slidenum">
              <a:rPr lang="en-US" altLang="tr-TR" smtClean="0">
                <a:solidFill>
                  <a:srgbClr val="000000"/>
                </a:solidFill>
                <a:cs typeface="Arial" charset="0"/>
              </a:rPr>
              <a:pPr/>
              <a:t>12</a:t>
            </a:fld>
            <a:endParaRPr lang="en-US" altLang="tr-TR" smtClean="0">
              <a:solidFill>
                <a:srgbClr val="000000"/>
              </a:solidFill>
              <a:cs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C5498A1E-4357-4077-9495-B2A27327ABD0}" type="slidenum">
              <a:rPr lang="en-US" altLang="tr-TR" smtClean="0">
                <a:solidFill>
                  <a:srgbClr val="000000"/>
                </a:solidFill>
                <a:cs typeface="Arial" charset="0"/>
              </a:rPr>
              <a:pPr/>
              <a:t>13</a:t>
            </a:fld>
            <a:endParaRPr lang="en-US" altLang="tr-TR" smtClean="0">
              <a:solidFill>
                <a:srgbClr val="000000"/>
              </a:solidFill>
              <a:cs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07350810-3D5D-4071-B5C8-429B3C7AD409}" type="slidenum">
              <a:rPr lang="en-US" altLang="tr-TR" smtClean="0">
                <a:solidFill>
                  <a:srgbClr val="000000"/>
                </a:solidFill>
                <a:cs typeface="Arial" charset="0"/>
              </a:rPr>
              <a:pPr/>
              <a:t>14</a:t>
            </a:fld>
            <a:endParaRPr lang="en-US" altLang="tr-TR" smtClean="0">
              <a:solidFill>
                <a:srgbClr val="000000"/>
              </a:solidFill>
              <a:cs typeface="Arial"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DEA8588C-E93A-40BF-8D13-1334C22C4B8F}" type="slidenum">
              <a:rPr lang="en-US" altLang="tr-TR" smtClean="0">
                <a:cs typeface="Arial" charset="0"/>
              </a:rPr>
              <a:pPr/>
              <a:t>15</a:t>
            </a:fld>
            <a:endParaRPr lang="en-US" altLang="tr-TR" smtClean="0">
              <a:cs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39BBAB4D-6012-4D01-B08E-B8BAA2387297}" type="slidenum">
              <a:rPr lang="en-US" altLang="tr-TR" smtClean="0">
                <a:cs typeface="Arial" charset="0"/>
              </a:rPr>
              <a:pPr/>
              <a:t>16</a:t>
            </a:fld>
            <a:endParaRPr lang="en-US" altLang="tr-TR" smtClean="0">
              <a:cs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0CF8247A-63F5-46E3-A861-81D536B319E7}" type="slidenum">
              <a:rPr lang="en-US" altLang="tr-TR" smtClean="0">
                <a:cs typeface="Arial" charset="0"/>
              </a:rPr>
              <a:pPr/>
              <a:t>17</a:t>
            </a:fld>
            <a:endParaRPr lang="en-US" altLang="tr-TR" smtClean="0">
              <a:cs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9D1170A2-FCC5-49D2-949E-C4F6451B9C2F}" type="slidenum">
              <a:rPr lang="en-US" altLang="tr-TR" smtClean="0">
                <a:cs typeface="Arial" charset="0"/>
              </a:rPr>
              <a:pPr/>
              <a:t>18</a:t>
            </a:fld>
            <a:endParaRPr lang="en-US" altLang="tr-TR" smtClean="0">
              <a:cs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BE8B7FFD-D175-4739-9E37-91582650CCBC}" type="slidenum">
              <a:rPr lang="en-US" altLang="tr-TR" smtClean="0">
                <a:cs typeface="Arial" charset="0"/>
              </a:rPr>
              <a:pPr/>
              <a:t>19</a:t>
            </a:fld>
            <a:endParaRPr lang="en-US" altLang="tr-TR" smtClean="0">
              <a:cs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6781E363-89B3-44B0-BEF2-34CF9C50021B}" type="slidenum">
              <a:rPr lang="en-US" altLang="tr-TR" smtClean="0">
                <a:cs typeface="Arial" charset="0"/>
              </a:rPr>
              <a:pPr/>
              <a:t>20</a:t>
            </a:fld>
            <a:endParaRPr lang="en-US" altLang="tr-TR" smtClean="0">
              <a:cs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A359B60E-2FDE-4221-982A-1DFCABD6CE55}" type="slidenum">
              <a:rPr lang="en-US" altLang="tr-TR" smtClean="0">
                <a:cs typeface="Arial" charset="0"/>
              </a:rPr>
              <a:pPr/>
              <a:t>21</a:t>
            </a:fld>
            <a:endParaRPr lang="en-US" altLang="tr-TR" smtClean="0">
              <a:cs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2DB52579-E306-497D-ACE9-D9BA939EA15F}" type="slidenum">
              <a:rPr lang="en-US" altLang="tr-TR" smtClean="0">
                <a:cs typeface="Arial" charset="0"/>
              </a:rPr>
              <a:pPr/>
              <a:t>22</a:t>
            </a:fld>
            <a:endParaRPr lang="en-US" altLang="tr-TR" smtClean="0">
              <a:cs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E1D80B38-E9E4-4369-BD3F-A59FA39E50E8}" type="slidenum">
              <a:rPr lang="en-US" altLang="tr-TR" smtClean="0">
                <a:cs typeface="Arial" charset="0"/>
              </a:rPr>
              <a:pPr/>
              <a:t>23</a:t>
            </a:fld>
            <a:endParaRPr lang="en-US" altLang="tr-TR" smtClean="0">
              <a:cs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65A24E84-A09C-43BC-95F6-10A4E33FAA74}" type="slidenum">
              <a:rPr lang="en-US" altLang="tr-TR" smtClean="0">
                <a:cs typeface="Arial" charset="0"/>
              </a:rPr>
              <a:pPr/>
              <a:t>24</a:t>
            </a:fld>
            <a:endParaRPr lang="en-US" altLang="tr-TR" smtClean="0">
              <a:cs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1B1637A9-400A-4E51-9A24-0A94EC6BA7CF}" type="slidenum">
              <a:rPr lang="en-US" altLang="tr-TR" smtClean="0">
                <a:cs typeface="Arial" charset="0"/>
              </a:rPr>
              <a:pPr/>
              <a:t>25</a:t>
            </a:fld>
            <a:endParaRPr lang="en-US" altLang="tr-TR" smtClean="0">
              <a:cs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ve TANITIM </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215 –Algı ve İmaj Yönetimi </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Gör. Emine CENG</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Kişisel İmaj ve Kişisel İmajın Yönetimi</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Hafta-12</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32"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3529"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HİT 215 –Algı ve İmaj Yönetimi </a:t>
            </a:r>
            <a:endParaRPr lang="tr-TR" altLang="tr-TR" sz="32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03648" y="908720"/>
            <a:ext cx="6934200" cy="715962"/>
          </a:xfrm>
        </p:spPr>
        <p:txBody>
          <a:bodyPr/>
          <a:lstStyle/>
          <a:p>
            <a:pPr eaLnBrk="1" hangingPunct="1"/>
            <a:r>
              <a:rPr lang="tr-TR" altLang="tr-TR" sz="3200" b="1" dirty="0" smtClean="0">
                <a:solidFill>
                  <a:srgbClr val="000000"/>
                </a:solidFill>
              </a:rPr>
              <a:t>Kişisel İmaj</a:t>
            </a:r>
            <a:endParaRPr lang="en-US" altLang="tr-TR" sz="3200" b="1" dirty="0" smtClean="0">
              <a:solidFill>
                <a:srgbClr val="000000"/>
              </a:solidFill>
            </a:endParaRPr>
          </a:p>
        </p:txBody>
      </p:sp>
      <p:sp>
        <p:nvSpPr>
          <p:cNvPr id="60419" name="Rectangle 3"/>
          <p:cNvSpPr>
            <a:spLocks noGrp="1" noChangeArrowheads="1"/>
          </p:cNvSpPr>
          <p:nvPr>
            <p:ph idx="1"/>
          </p:nvPr>
        </p:nvSpPr>
        <p:spPr>
          <a:xfrm>
            <a:off x="1331640" y="1844824"/>
            <a:ext cx="6934200" cy="4267200"/>
          </a:xfrm>
        </p:spPr>
        <p:txBody>
          <a:bodyPr/>
          <a:lstStyle/>
          <a:p>
            <a:pPr eaLnBrk="1" hangingPunct="1">
              <a:lnSpc>
                <a:spcPct val="80000"/>
              </a:lnSpc>
              <a:defRPr/>
            </a:pPr>
            <a:endParaRPr lang="tr-TR" sz="2200" dirty="0" smtClean="0">
              <a:solidFill>
                <a:srgbClr val="000000"/>
              </a:solidFill>
            </a:endParaRPr>
          </a:p>
          <a:p>
            <a:pPr indent="-360000" eaLnBrk="1" hangingPunct="1">
              <a:defRPr/>
            </a:pPr>
            <a:r>
              <a:rPr lang="tr-TR" sz="2600" dirty="0">
                <a:solidFill>
                  <a:srgbClr val="FF0066"/>
                </a:solidFill>
              </a:rPr>
              <a:t>Kişisel imaj</a:t>
            </a:r>
            <a:r>
              <a:rPr lang="tr-TR" sz="2600" dirty="0">
                <a:solidFill>
                  <a:srgbClr val="000000"/>
                </a:solidFill>
              </a:rPr>
              <a:t>, </a:t>
            </a:r>
            <a:r>
              <a:rPr lang="tr-TR" sz="2600" dirty="0" smtClean="0">
                <a:solidFill>
                  <a:srgbClr val="000000"/>
                </a:solidFill>
              </a:rPr>
              <a:t>kendimizin </a:t>
            </a:r>
            <a:r>
              <a:rPr lang="tr-TR" sz="2600" dirty="0">
                <a:solidFill>
                  <a:srgbClr val="000000"/>
                </a:solidFill>
              </a:rPr>
              <a:t>ya da başkalarının zihnindeki </a:t>
            </a:r>
            <a:r>
              <a:rPr lang="tr-TR" sz="2600" dirty="0" smtClean="0">
                <a:solidFill>
                  <a:srgbClr val="000000"/>
                </a:solidFill>
              </a:rPr>
              <a:t>biziz.</a:t>
            </a:r>
          </a:p>
          <a:p>
            <a:pPr marL="0" indent="0" eaLnBrk="1" hangingPunct="1">
              <a:buFontTx/>
              <a:buNone/>
              <a:defRPr/>
            </a:pPr>
            <a:endParaRPr lang="tr-TR" sz="2600" dirty="0" smtClean="0">
              <a:solidFill>
                <a:srgbClr val="000000"/>
              </a:solidFill>
            </a:endParaRPr>
          </a:p>
          <a:p>
            <a:pPr eaLnBrk="1" hangingPunct="1">
              <a:defRPr/>
            </a:pPr>
            <a:r>
              <a:rPr lang="tr-TR" sz="2600" dirty="0">
                <a:solidFill>
                  <a:srgbClr val="000000"/>
                </a:solidFill>
              </a:rPr>
              <a:t>Kişisel imaj kişinin fotoğrafıdır</a:t>
            </a:r>
            <a:r>
              <a:rPr lang="tr-TR" sz="2600" dirty="0" smtClean="0">
                <a:solidFill>
                  <a:srgbClr val="000000"/>
                </a:solidFill>
              </a:rPr>
              <a:t>.</a:t>
            </a:r>
            <a:r>
              <a:rPr lang="tr-TR" sz="2600" dirty="0"/>
              <a:t> </a:t>
            </a:r>
            <a:r>
              <a:rPr lang="tr-TR" sz="2600" dirty="0">
                <a:solidFill>
                  <a:srgbClr val="000000"/>
                </a:solidFill>
              </a:rPr>
              <a:t>Fiziksel özellikler, huy, mizaç, </a:t>
            </a:r>
            <a:r>
              <a:rPr lang="tr-TR" sz="2600" dirty="0" smtClean="0">
                <a:solidFill>
                  <a:srgbClr val="000000"/>
                </a:solidFill>
              </a:rPr>
              <a:t>yürüyüş, duruş </a:t>
            </a:r>
            <a:r>
              <a:rPr lang="tr-TR" sz="2600" dirty="0">
                <a:solidFill>
                  <a:srgbClr val="000000"/>
                </a:solidFill>
              </a:rPr>
              <a:t>biçimi, eğitim, giyiniş biçimi bunların hepsi kişinin kişisel imajını </a:t>
            </a:r>
            <a:r>
              <a:rPr lang="tr-TR" sz="2600" dirty="0" smtClean="0">
                <a:solidFill>
                  <a:srgbClr val="000000"/>
                </a:solidFill>
              </a:rPr>
              <a:t>oluşturur.</a:t>
            </a:r>
          </a:p>
          <a:p>
            <a:pPr eaLnBrk="1" hangingPunct="1">
              <a:defRPr/>
            </a:pPr>
            <a:endParaRPr lang="tr-TR" sz="2400" dirty="0" smtClean="0">
              <a:solidFill>
                <a:srgbClr val="000000"/>
              </a:solidFill>
            </a:endParaRPr>
          </a:p>
          <a:p>
            <a:pPr marL="0" indent="0" eaLnBrk="1" hangingPunct="1">
              <a:lnSpc>
                <a:spcPct val="80000"/>
              </a:lnSpc>
              <a:buFontTx/>
              <a:buNone/>
              <a:defRPr/>
            </a:pPr>
            <a:endParaRPr lang="tr-TR" sz="2200" dirty="0" smtClean="0">
              <a:solidFill>
                <a:srgbClr val="000000"/>
              </a:solidFill>
            </a:endParaRPr>
          </a:p>
          <a:p>
            <a:pPr eaLnBrk="1" hangingPunct="1">
              <a:lnSpc>
                <a:spcPct val="80000"/>
              </a:lnSpc>
              <a:defRPr/>
            </a:pPr>
            <a:endParaRPr lang="en-US" sz="2200" dirty="0">
              <a:solidFill>
                <a:srgbClr val="000000"/>
              </a:solidFill>
            </a:endParaRPr>
          </a:p>
        </p:txBody>
      </p:sp>
    </p:spTree>
    <p:extLst>
      <p:ext uri="{BB962C8B-B14F-4D97-AF65-F5344CB8AC3E}">
        <p14:creationId xmlns:p14="http://schemas.microsoft.com/office/powerpoint/2010/main" val="280901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59632" y="768350"/>
            <a:ext cx="6934200" cy="715963"/>
          </a:xfrm>
        </p:spPr>
        <p:txBody>
          <a:bodyPr/>
          <a:lstStyle/>
          <a:p>
            <a:pPr eaLnBrk="1" hangingPunct="1"/>
            <a:r>
              <a:rPr lang="tr-TR" altLang="tr-TR" sz="3200" b="1" dirty="0" smtClean="0">
                <a:solidFill>
                  <a:srgbClr val="000000"/>
                </a:solidFill>
              </a:rPr>
              <a:t>İmaj…</a:t>
            </a:r>
            <a:endParaRPr lang="en-US" altLang="tr-TR" sz="3200" b="1" dirty="0" smtClean="0">
              <a:solidFill>
                <a:srgbClr val="000000"/>
              </a:solidFill>
            </a:endParaRPr>
          </a:p>
        </p:txBody>
      </p:sp>
      <p:sp>
        <p:nvSpPr>
          <p:cNvPr id="60419" name="Rectangle 3"/>
          <p:cNvSpPr>
            <a:spLocks noGrp="1" noChangeArrowheads="1"/>
          </p:cNvSpPr>
          <p:nvPr>
            <p:ph idx="1"/>
          </p:nvPr>
        </p:nvSpPr>
        <p:spPr>
          <a:xfrm>
            <a:off x="1423090" y="1628800"/>
            <a:ext cx="7008813" cy="4471987"/>
          </a:xfrm>
        </p:spPr>
        <p:txBody>
          <a:bodyPr/>
          <a:lstStyle/>
          <a:p>
            <a:pPr eaLnBrk="1" hangingPunct="1">
              <a:lnSpc>
                <a:spcPct val="80000"/>
              </a:lnSpc>
              <a:defRPr/>
            </a:pPr>
            <a:endParaRPr lang="tr-TR" sz="2200" dirty="0" smtClean="0">
              <a:solidFill>
                <a:srgbClr val="000000"/>
              </a:solidFill>
            </a:endParaRPr>
          </a:p>
          <a:p>
            <a:pPr eaLnBrk="1" hangingPunct="1">
              <a:defRPr/>
            </a:pPr>
            <a:r>
              <a:rPr lang="tr-TR" sz="2600" dirty="0" smtClean="0">
                <a:solidFill>
                  <a:srgbClr val="000000"/>
                </a:solidFill>
              </a:rPr>
              <a:t>Giyinmek</a:t>
            </a:r>
          </a:p>
          <a:p>
            <a:pPr eaLnBrk="1" hangingPunct="1">
              <a:defRPr/>
            </a:pPr>
            <a:endParaRPr lang="tr-TR" sz="2600" dirty="0">
              <a:solidFill>
                <a:srgbClr val="000000"/>
              </a:solidFill>
            </a:endParaRPr>
          </a:p>
          <a:p>
            <a:pPr eaLnBrk="1" hangingPunct="1">
              <a:defRPr/>
            </a:pPr>
            <a:r>
              <a:rPr lang="tr-TR" sz="2600" dirty="0" smtClean="0">
                <a:solidFill>
                  <a:srgbClr val="000000"/>
                </a:solidFill>
              </a:rPr>
              <a:t>Rol Yapmak </a:t>
            </a:r>
          </a:p>
          <a:p>
            <a:pPr eaLnBrk="1" hangingPunct="1">
              <a:defRPr/>
            </a:pPr>
            <a:endParaRPr lang="tr-TR" sz="2600" dirty="0">
              <a:solidFill>
                <a:srgbClr val="000000"/>
              </a:solidFill>
            </a:endParaRPr>
          </a:p>
          <a:p>
            <a:pPr eaLnBrk="1" hangingPunct="1">
              <a:defRPr/>
            </a:pPr>
            <a:r>
              <a:rPr lang="tr-TR" sz="2600" dirty="0" smtClean="0">
                <a:solidFill>
                  <a:srgbClr val="000000"/>
                </a:solidFill>
              </a:rPr>
              <a:t>Maske Takmak</a:t>
            </a:r>
          </a:p>
          <a:p>
            <a:pPr eaLnBrk="1" hangingPunct="1">
              <a:defRPr/>
            </a:pPr>
            <a:endParaRPr lang="tr-TR" sz="2600" dirty="0">
              <a:solidFill>
                <a:srgbClr val="000000"/>
              </a:solidFill>
            </a:endParaRPr>
          </a:p>
          <a:p>
            <a:pPr marL="0" indent="0" eaLnBrk="1" hangingPunct="1">
              <a:buFontTx/>
              <a:buNone/>
              <a:defRPr/>
            </a:pPr>
            <a:r>
              <a:rPr lang="tr-TR" sz="2600" dirty="0" smtClean="0">
                <a:solidFill>
                  <a:srgbClr val="000000"/>
                </a:solidFill>
              </a:rPr>
              <a:t>DEĞİL!!!</a:t>
            </a:r>
          </a:p>
          <a:p>
            <a:pPr marL="0" indent="0" eaLnBrk="1" hangingPunct="1">
              <a:lnSpc>
                <a:spcPct val="80000"/>
              </a:lnSpc>
              <a:buFontTx/>
              <a:buNone/>
              <a:defRPr/>
            </a:pPr>
            <a:endParaRPr lang="tr-TR" sz="2200" dirty="0" smtClean="0">
              <a:solidFill>
                <a:srgbClr val="000000"/>
              </a:solidFill>
            </a:endParaRPr>
          </a:p>
          <a:p>
            <a:pPr eaLnBrk="1" hangingPunct="1">
              <a:lnSpc>
                <a:spcPct val="80000"/>
              </a:lnSpc>
              <a:defRPr/>
            </a:pPr>
            <a:endParaRPr lang="en-US" sz="2200" dirty="0">
              <a:solidFill>
                <a:srgbClr val="000000"/>
              </a:solidFill>
            </a:endParaRPr>
          </a:p>
        </p:txBody>
      </p:sp>
      <p:pic>
        <p:nvPicPr>
          <p:cNvPr id="6148" name="Picture 2" descr="C:\Users\kc\Desktop\220px-Ted_Bund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1484313"/>
            <a:ext cx="2794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354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99592" y="620688"/>
            <a:ext cx="6934200" cy="715962"/>
          </a:xfrm>
        </p:spPr>
        <p:txBody>
          <a:bodyPr/>
          <a:lstStyle/>
          <a:p>
            <a:pPr eaLnBrk="1" hangingPunct="1"/>
            <a:r>
              <a:rPr lang="tr-TR" altLang="tr-TR" sz="4000" b="1" dirty="0" smtClean="0">
                <a:solidFill>
                  <a:srgbClr val="000000"/>
                </a:solidFill>
              </a:rPr>
              <a:t>Kişisel İmaj</a:t>
            </a:r>
            <a:endParaRPr lang="en-US" altLang="tr-TR" sz="4000" b="1" dirty="0" smtClean="0">
              <a:solidFill>
                <a:srgbClr val="000000"/>
              </a:solidFill>
            </a:endParaRPr>
          </a:p>
        </p:txBody>
      </p:sp>
      <p:sp>
        <p:nvSpPr>
          <p:cNvPr id="60419" name="Rectangle 3"/>
          <p:cNvSpPr>
            <a:spLocks noGrp="1" noChangeArrowheads="1"/>
          </p:cNvSpPr>
          <p:nvPr>
            <p:ph idx="1"/>
          </p:nvPr>
        </p:nvSpPr>
        <p:spPr>
          <a:xfrm>
            <a:off x="755576" y="1484784"/>
            <a:ext cx="7920880" cy="4392488"/>
          </a:xfrm>
        </p:spPr>
        <p:txBody>
          <a:bodyPr/>
          <a:lstStyle/>
          <a:p>
            <a:pPr marL="0" indent="0" eaLnBrk="1" hangingPunct="1">
              <a:buFontTx/>
              <a:buNone/>
              <a:defRPr/>
            </a:pPr>
            <a:r>
              <a:rPr lang="tr-TR" sz="2600" dirty="0">
                <a:solidFill>
                  <a:srgbClr val="000000"/>
                </a:solidFill>
              </a:rPr>
              <a:t>Kişisel imaj üçe ayrılır:</a:t>
            </a:r>
          </a:p>
          <a:p>
            <a:pPr eaLnBrk="1" hangingPunct="1">
              <a:defRPr/>
            </a:pPr>
            <a:endParaRPr lang="tr-TR" sz="2600" dirty="0" smtClean="0">
              <a:solidFill>
                <a:srgbClr val="FF0066"/>
              </a:solidFill>
            </a:endParaRPr>
          </a:p>
          <a:p>
            <a:pPr eaLnBrk="1" hangingPunct="1">
              <a:defRPr/>
            </a:pPr>
            <a:r>
              <a:rPr lang="tr-TR" sz="2600" dirty="0" smtClean="0"/>
              <a:t>Öz- İmaj</a:t>
            </a:r>
            <a:endParaRPr lang="tr-TR" sz="2600" dirty="0"/>
          </a:p>
          <a:p>
            <a:pPr eaLnBrk="1" hangingPunct="1">
              <a:defRPr/>
            </a:pPr>
            <a:endParaRPr lang="tr-TR" sz="2600" dirty="0" smtClean="0"/>
          </a:p>
          <a:p>
            <a:pPr eaLnBrk="1" hangingPunct="1">
              <a:lnSpc>
                <a:spcPct val="80000"/>
              </a:lnSpc>
              <a:defRPr/>
            </a:pPr>
            <a:r>
              <a:rPr lang="tr-TR" sz="2600" dirty="0" smtClean="0"/>
              <a:t>Algılanan İmaj</a:t>
            </a:r>
          </a:p>
          <a:p>
            <a:pPr eaLnBrk="1" hangingPunct="1">
              <a:lnSpc>
                <a:spcPct val="80000"/>
              </a:lnSpc>
              <a:defRPr/>
            </a:pPr>
            <a:endParaRPr lang="tr-TR" sz="2600" dirty="0" smtClean="0"/>
          </a:p>
          <a:p>
            <a:pPr eaLnBrk="1" hangingPunct="1">
              <a:lnSpc>
                <a:spcPct val="80000"/>
              </a:lnSpc>
              <a:defRPr/>
            </a:pPr>
            <a:r>
              <a:rPr lang="tr-TR" sz="2600" dirty="0" smtClean="0"/>
              <a:t>İstenen İmaj</a:t>
            </a:r>
          </a:p>
          <a:p>
            <a:pPr eaLnBrk="1" hangingPunct="1">
              <a:lnSpc>
                <a:spcPct val="80000"/>
              </a:lnSpc>
              <a:defRPr/>
            </a:pPr>
            <a:endParaRPr lang="tr-TR" sz="2600" dirty="0" smtClean="0">
              <a:solidFill>
                <a:srgbClr val="000000"/>
              </a:solidFill>
            </a:endParaRPr>
          </a:p>
          <a:p>
            <a:pPr eaLnBrk="1" hangingPunct="1">
              <a:lnSpc>
                <a:spcPct val="80000"/>
              </a:lnSpc>
              <a:defRPr/>
            </a:pPr>
            <a:endParaRPr lang="en-US" sz="2600" dirty="0">
              <a:solidFill>
                <a:srgbClr val="000000"/>
              </a:solidFill>
            </a:endParaRPr>
          </a:p>
        </p:txBody>
      </p:sp>
    </p:spTree>
    <p:extLst>
      <p:ext uri="{BB962C8B-B14F-4D97-AF65-F5344CB8AC3E}">
        <p14:creationId xmlns:p14="http://schemas.microsoft.com/office/powerpoint/2010/main" val="3222605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99592" y="836712"/>
            <a:ext cx="6934200" cy="715962"/>
          </a:xfrm>
        </p:spPr>
        <p:txBody>
          <a:bodyPr/>
          <a:lstStyle/>
          <a:p>
            <a:pPr eaLnBrk="1" hangingPunct="1"/>
            <a:r>
              <a:rPr lang="tr-TR" altLang="tr-TR" sz="3200" b="1" dirty="0" smtClean="0">
                <a:solidFill>
                  <a:srgbClr val="000000"/>
                </a:solidFill>
              </a:rPr>
              <a:t>Kişisel İmaj</a:t>
            </a:r>
            <a:endParaRPr lang="en-US" altLang="tr-TR" sz="3200" b="1" dirty="0" smtClean="0">
              <a:solidFill>
                <a:srgbClr val="000000"/>
              </a:solidFill>
            </a:endParaRPr>
          </a:p>
        </p:txBody>
      </p:sp>
      <p:sp>
        <p:nvSpPr>
          <p:cNvPr id="8195" name="Rectangle 3"/>
          <p:cNvSpPr>
            <a:spLocks noGrp="1" noChangeArrowheads="1"/>
          </p:cNvSpPr>
          <p:nvPr>
            <p:ph idx="1"/>
          </p:nvPr>
        </p:nvSpPr>
        <p:spPr>
          <a:xfrm>
            <a:off x="755576" y="1628800"/>
            <a:ext cx="6934200" cy="4267200"/>
          </a:xfrm>
        </p:spPr>
        <p:txBody>
          <a:bodyPr/>
          <a:lstStyle/>
          <a:p>
            <a:pPr marL="0" indent="0" eaLnBrk="1" hangingPunct="1">
              <a:buNone/>
            </a:pPr>
            <a:endParaRPr lang="tr-TR" altLang="tr-TR" sz="2000" dirty="0" smtClean="0">
              <a:solidFill>
                <a:srgbClr val="000000"/>
              </a:solidFill>
              <a:latin typeface="Arial" charset="0"/>
            </a:endParaRPr>
          </a:p>
          <a:p>
            <a:pPr eaLnBrk="1" hangingPunct="1"/>
            <a:r>
              <a:rPr lang="tr-TR" altLang="tr-TR" sz="2600" dirty="0" smtClean="0">
                <a:solidFill>
                  <a:srgbClr val="000000"/>
                </a:solidFill>
                <a:latin typeface="Arial" charset="0"/>
              </a:rPr>
              <a:t>Kendimi Nasıl Görüyorum ?   (öz imaj)</a:t>
            </a:r>
          </a:p>
          <a:p>
            <a:pPr eaLnBrk="1" hangingPunct="1">
              <a:buFontTx/>
              <a:buNone/>
            </a:pPr>
            <a:endParaRPr lang="tr-TR" altLang="tr-TR" sz="2600" dirty="0" smtClean="0">
              <a:solidFill>
                <a:srgbClr val="000000"/>
              </a:solidFill>
              <a:latin typeface="Arial" charset="0"/>
            </a:endParaRPr>
          </a:p>
          <a:p>
            <a:pPr eaLnBrk="1" hangingPunct="1"/>
            <a:r>
              <a:rPr lang="tr-TR" altLang="tr-TR" sz="2600" dirty="0" smtClean="0">
                <a:solidFill>
                  <a:srgbClr val="000000"/>
                </a:solidFill>
                <a:latin typeface="Arial" charset="0"/>
              </a:rPr>
              <a:t>Başkaları Beni Nasıl Görüyor?   (algılanan imaj)</a:t>
            </a:r>
          </a:p>
          <a:p>
            <a:pPr eaLnBrk="1" hangingPunct="1"/>
            <a:endParaRPr lang="tr-TR" altLang="tr-TR" sz="2600" dirty="0" smtClean="0">
              <a:solidFill>
                <a:srgbClr val="000000"/>
              </a:solidFill>
              <a:latin typeface="Arial" charset="0"/>
            </a:endParaRPr>
          </a:p>
          <a:p>
            <a:pPr eaLnBrk="1" hangingPunct="1"/>
            <a:r>
              <a:rPr lang="tr-TR" altLang="tr-TR" sz="2600" dirty="0" smtClean="0">
                <a:solidFill>
                  <a:srgbClr val="000000"/>
                </a:solidFill>
                <a:latin typeface="Arial" charset="0"/>
              </a:rPr>
              <a:t>Ben Kendimi Nasıl Görmek  İstiyorum?  (istenen imaj)</a:t>
            </a:r>
          </a:p>
          <a:p>
            <a:pPr algn="ctr" eaLnBrk="1" hangingPunct="1"/>
            <a:endParaRPr lang="tr-TR" altLang="tr-TR" sz="2000" dirty="0" smtClean="0"/>
          </a:p>
          <a:p>
            <a:pPr eaLnBrk="1" hangingPunct="1">
              <a:lnSpc>
                <a:spcPct val="80000"/>
              </a:lnSpc>
            </a:pPr>
            <a:endParaRPr lang="tr-TR" altLang="tr-TR" sz="2200" dirty="0" smtClean="0">
              <a:solidFill>
                <a:srgbClr val="000000"/>
              </a:solidFill>
            </a:endParaRPr>
          </a:p>
          <a:p>
            <a:pPr eaLnBrk="1" hangingPunct="1">
              <a:lnSpc>
                <a:spcPct val="80000"/>
              </a:lnSpc>
            </a:pPr>
            <a:endParaRPr lang="tr-TR" altLang="tr-TR" sz="2200" dirty="0" smtClean="0">
              <a:solidFill>
                <a:srgbClr val="000000"/>
              </a:solidFill>
            </a:endParaRPr>
          </a:p>
          <a:p>
            <a:pPr eaLnBrk="1" hangingPunct="1">
              <a:lnSpc>
                <a:spcPct val="80000"/>
              </a:lnSpc>
            </a:pPr>
            <a:endParaRPr lang="tr-TR" altLang="tr-TR" sz="2200" dirty="0" smtClean="0">
              <a:solidFill>
                <a:srgbClr val="000000"/>
              </a:solidFill>
            </a:endParaRPr>
          </a:p>
          <a:p>
            <a:pPr eaLnBrk="1" hangingPunct="1">
              <a:lnSpc>
                <a:spcPct val="80000"/>
              </a:lnSpc>
            </a:pPr>
            <a:endParaRPr lang="en-US" altLang="tr-TR" sz="2200" dirty="0" smtClean="0">
              <a:solidFill>
                <a:srgbClr val="000000"/>
              </a:solidFill>
            </a:endParaRPr>
          </a:p>
        </p:txBody>
      </p:sp>
    </p:spTree>
    <p:extLst>
      <p:ext uri="{BB962C8B-B14F-4D97-AF65-F5344CB8AC3E}">
        <p14:creationId xmlns:p14="http://schemas.microsoft.com/office/powerpoint/2010/main" val="129230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115616" y="692150"/>
            <a:ext cx="7798197" cy="715963"/>
          </a:xfrm>
        </p:spPr>
        <p:txBody>
          <a:bodyPr/>
          <a:lstStyle/>
          <a:p>
            <a:pPr eaLnBrk="1" hangingPunct="1"/>
            <a:r>
              <a:rPr lang="tr-TR" altLang="tr-TR" sz="3200" b="1" dirty="0" smtClean="0">
                <a:solidFill>
                  <a:srgbClr val="000000"/>
                </a:solidFill>
              </a:rPr>
              <a:t>Kişisel İmaj</a:t>
            </a:r>
            <a:endParaRPr lang="en-US" altLang="tr-TR" sz="3200" b="1" dirty="0" smtClean="0">
              <a:solidFill>
                <a:srgbClr val="000000"/>
              </a:solidFill>
            </a:endParaRPr>
          </a:p>
        </p:txBody>
      </p:sp>
      <p:sp>
        <p:nvSpPr>
          <p:cNvPr id="7171" name="Rectangle 3"/>
          <p:cNvSpPr>
            <a:spLocks noGrp="1" noChangeArrowheads="1"/>
          </p:cNvSpPr>
          <p:nvPr>
            <p:ph idx="1"/>
          </p:nvPr>
        </p:nvSpPr>
        <p:spPr>
          <a:xfrm>
            <a:off x="1043608" y="1628800"/>
            <a:ext cx="6935787" cy="4471987"/>
          </a:xfrm>
        </p:spPr>
        <p:txBody>
          <a:bodyPr/>
          <a:lstStyle/>
          <a:p>
            <a:pPr marL="0" indent="0" eaLnBrk="1" hangingPunct="1">
              <a:buFontTx/>
              <a:buNone/>
              <a:defRPr/>
            </a:pPr>
            <a:r>
              <a:rPr lang="tr-TR" altLang="tr-TR" sz="2600" dirty="0" smtClean="0">
                <a:solidFill>
                  <a:srgbClr val="000000"/>
                </a:solidFill>
                <a:latin typeface="Arial" charset="0"/>
              </a:rPr>
              <a:t>Ya da diğer bir deyişle;</a:t>
            </a:r>
          </a:p>
          <a:p>
            <a:pPr marL="0" indent="0" eaLnBrk="1" hangingPunct="1">
              <a:buFontTx/>
              <a:buNone/>
              <a:defRPr/>
            </a:pPr>
            <a:endParaRPr lang="tr-TR" altLang="tr-TR" sz="2600" dirty="0" smtClean="0">
              <a:solidFill>
                <a:srgbClr val="000000"/>
              </a:solidFill>
              <a:latin typeface="Arial" charset="0"/>
            </a:endParaRPr>
          </a:p>
          <a:p>
            <a:pPr eaLnBrk="1" hangingPunct="1">
              <a:defRPr/>
            </a:pPr>
            <a:r>
              <a:rPr lang="tr-TR" altLang="tr-TR" sz="2600" dirty="0" smtClean="0">
                <a:solidFill>
                  <a:srgbClr val="000000"/>
                </a:solidFill>
                <a:latin typeface="Arial" charset="0"/>
              </a:rPr>
              <a:t>Özelliklerim </a:t>
            </a:r>
          </a:p>
          <a:p>
            <a:pPr eaLnBrk="1" hangingPunct="1">
              <a:defRPr/>
            </a:pPr>
            <a:endParaRPr lang="tr-TR" altLang="tr-TR" sz="2600" dirty="0" smtClean="0">
              <a:solidFill>
                <a:srgbClr val="000000"/>
              </a:solidFill>
              <a:latin typeface="Arial" charset="0"/>
            </a:endParaRPr>
          </a:p>
          <a:p>
            <a:pPr eaLnBrk="1" hangingPunct="1">
              <a:defRPr/>
            </a:pPr>
            <a:r>
              <a:rPr lang="tr-TR" altLang="tr-TR" sz="2600" dirty="0" smtClean="0">
                <a:solidFill>
                  <a:srgbClr val="000000"/>
                </a:solidFill>
                <a:latin typeface="Arial" charset="0"/>
              </a:rPr>
              <a:t>Hedeflerim </a:t>
            </a:r>
          </a:p>
          <a:p>
            <a:pPr eaLnBrk="1" hangingPunct="1">
              <a:defRPr/>
            </a:pPr>
            <a:endParaRPr lang="tr-TR" altLang="tr-TR" sz="2600" dirty="0" smtClean="0">
              <a:solidFill>
                <a:srgbClr val="000000"/>
              </a:solidFill>
              <a:latin typeface="Arial" charset="0"/>
            </a:endParaRPr>
          </a:p>
          <a:p>
            <a:pPr eaLnBrk="1" hangingPunct="1">
              <a:defRPr/>
            </a:pPr>
            <a:r>
              <a:rPr lang="tr-TR" altLang="tr-TR" sz="2600" dirty="0" smtClean="0">
                <a:solidFill>
                  <a:srgbClr val="000000"/>
                </a:solidFill>
                <a:latin typeface="Arial" charset="0"/>
              </a:rPr>
              <a:t>Yansıtabildiklerimin </a:t>
            </a:r>
          </a:p>
          <a:p>
            <a:pPr marL="0" indent="0" eaLnBrk="1" hangingPunct="1">
              <a:buFontTx/>
              <a:buNone/>
              <a:defRPr/>
            </a:pPr>
            <a:endParaRPr lang="tr-TR" altLang="tr-TR" sz="2600" dirty="0">
              <a:solidFill>
                <a:srgbClr val="000000"/>
              </a:solidFill>
              <a:latin typeface="Arial" charset="0"/>
            </a:endParaRPr>
          </a:p>
          <a:p>
            <a:pPr marL="0" indent="0" eaLnBrk="1" hangingPunct="1">
              <a:buFontTx/>
              <a:buNone/>
              <a:defRPr/>
            </a:pPr>
            <a:r>
              <a:rPr lang="tr-TR" altLang="tr-TR" sz="2600" dirty="0">
                <a:solidFill>
                  <a:srgbClr val="000000"/>
                </a:solidFill>
                <a:latin typeface="Arial" charset="0"/>
              </a:rPr>
              <a:t>o</a:t>
            </a:r>
            <a:r>
              <a:rPr lang="tr-TR" altLang="tr-TR" sz="2600" dirty="0" smtClean="0">
                <a:solidFill>
                  <a:srgbClr val="000000"/>
                </a:solidFill>
                <a:latin typeface="Arial" charset="0"/>
              </a:rPr>
              <a:t>rtak noktası kişisel imajımızı oluşturur. </a:t>
            </a:r>
          </a:p>
          <a:p>
            <a:pPr algn="ctr" eaLnBrk="1" hangingPunct="1">
              <a:defRPr/>
            </a:pPr>
            <a:endParaRPr lang="tr-TR" altLang="tr-TR" sz="2000" dirty="0" smtClean="0"/>
          </a:p>
          <a:p>
            <a:pPr eaLnBrk="1" hangingPunct="1">
              <a:lnSpc>
                <a:spcPct val="80000"/>
              </a:lnSpc>
              <a:defRPr/>
            </a:pPr>
            <a:endParaRPr lang="tr-TR" altLang="tr-TR" sz="2200" dirty="0" smtClean="0">
              <a:solidFill>
                <a:srgbClr val="000000"/>
              </a:solidFill>
            </a:endParaRPr>
          </a:p>
          <a:p>
            <a:pPr eaLnBrk="1" hangingPunct="1">
              <a:lnSpc>
                <a:spcPct val="80000"/>
              </a:lnSpc>
              <a:defRPr/>
            </a:pPr>
            <a:endParaRPr lang="tr-TR" altLang="tr-TR" sz="2200" dirty="0" smtClean="0">
              <a:solidFill>
                <a:srgbClr val="000000"/>
              </a:solidFill>
            </a:endParaRPr>
          </a:p>
          <a:p>
            <a:pPr eaLnBrk="1" hangingPunct="1">
              <a:lnSpc>
                <a:spcPct val="80000"/>
              </a:lnSpc>
              <a:defRPr/>
            </a:pPr>
            <a:endParaRPr lang="tr-TR" altLang="tr-TR" sz="2200" dirty="0" smtClean="0">
              <a:solidFill>
                <a:srgbClr val="000000"/>
              </a:solidFill>
            </a:endParaRPr>
          </a:p>
          <a:p>
            <a:pPr eaLnBrk="1" hangingPunct="1">
              <a:lnSpc>
                <a:spcPct val="80000"/>
              </a:lnSpc>
              <a:defRPr/>
            </a:pPr>
            <a:endParaRPr lang="en-US" altLang="tr-TR" sz="2200" dirty="0" smtClean="0">
              <a:solidFill>
                <a:srgbClr val="000000"/>
              </a:solidFill>
            </a:endParaRPr>
          </a:p>
        </p:txBody>
      </p:sp>
    </p:spTree>
    <p:extLst>
      <p:ext uri="{BB962C8B-B14F-4D97-AF65-F5344CB8AC3E}">
        <p14:creationId xmlns:p14="http://schemas.microsoft.com/office/powerpoint/2010/main" val="3213465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43608" y="764704"/>
            <a:ext cx="6934200" cy="715962"/>
          </a:xfrm>
        </p:spPr>
        <p:txBody>
          <a:bodyPr/>
          <a:lstStyle/>
          <a:p>
            <a:pPr eaLnBrk="1" hangingPunct="1"/>
            <a:r>
              <a:rPr lang="tr-TR" altLang="tr-TR" sz="3200" b="1" dirty="0" smtClean="0">
                <a:solidFill>
                  <a:srgbClr val="000000"/>
                </a:solidFill>
              </a:rPr>
              <a:t>Kişisel İmaj </a:t>
            </a:r>
            <a:endParaRPr lang="en-US" altLang="tr-TR" sz="3200" b="1" dirty="0" smtClean="0">
              <a:solidFill>
                <a:srgbClr val="000000"/>
              </a:solidFill>
            </a:endParaRPr>
          </a:p>
        </p:txBody>
      </p:sp>
      <p:sp>
        <p:nvSpPr>
          <p:cNvPr id="10243" name="Rectangle 3"/>
          <p:cNvSpPr>
            <a:spLocks noGrp="1" noChangeArrowheads="1"/>
          </p:cNvSpPr>
          <p:nvPr>
            <p:ph idx="1"/>
          </p:nvPr>
        </p:nvSpPr>
        <p:spPr>
          <a:xfrm>
            <a:off x="755576" y="1772816"/>
            <a:ext cx="6911975" cy="4403725"/>
          </a:xfrm>
        </p:spPr>
        <p:txBody>
          <a:bodyPr/>
          <a:lstStyle/>
          <a:p>
            <a:pPr marL="0" indent="0" eaLnBrk="1" hangingPunct="1">
              <a:buNone/>
            </a:pPr>
            <a:endParaRPr lang="tr-TR" altLang="tr-TR" sz="2200" dirty="0" smtClean="0">
              <a:solidFill>
                <a:srgbClr val="000000"/>
              </a:solidFill>
            </a:endParaRPr>
          </a:p>
          <a:p>
            <a:pPr indent="-358775" eaLnBrk="1" hangingPunct="1"/>
            <a:r>
              <a:rPr lang="tr-TR" altLang="tr-TR" sz="2600" dirty="0" smtClean="0">
                <a:solidFill>
                  <a:srgbClr val="000000"/>
                </a:solidFill>
              </a:rPr>
              <a:t>Algılanan imaj, öz imaj ve istenilen imaj </a:t>
            </a:r>
            <a:r>
              <a:rPr lang="tr-TR" altLang="tr-TR" sz="2600" dirty="0" smtClean="0">
                <a:solidFill>
                  <a:srgbClr val="FF0066"/>
                </a:solidFill>
              </a:rPr>
              <a:t>ne kadar birbirine yakınsa/</a:t>
            </a:r>
            <a:r>
              <a:rPr lang="tr-TR" altLang="tr-TR" sz="2600" dirty="0" smtClean="0">
                <a:solidFill>
                  <a:srgbClr val="000000"/>
                </a:solidFill>
              </a:rPr>
              <a:t> kişinin kendine güveni de o kadar fazla olur. – UYUM-</a:t>
            </a:r>
          </a:p>
          <a:p>
            <a:pPr indent="-358775" eaLnBrk="1" hangingPunct="1"/>
            <a:endParaRPr lang="tr-TR" altLang="tr-TR" sz="2200" dirty="0" smtClean="0">
              <a:solidFill>
                <a:srgbClr val="000000"/>
              </a:solidFill>
            </a:endParaRPr>
          </a:p>
        </p:txBody>
      </p:sp>
    </p:spTree>
    <p:extLst>
      <p:ext uri="{BB962C8B-B14F-4D97-AF65-F5344CB8AC3E}">
        <p14:creationId xmlns:p14="http://schemas.microsoft.com/office/powerpoint/2010/main" val="1642802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15616" y="764704"/>
            <a:ext cx="6934200" cy="715962"/>
          </a:xfrm>
        </p:spPr>
        <p:txBody>
          <a:bodyPr/>
          <a:lstStyle/>
          <a:p>
            <a:pPr eaLnBrk="1" hangingPunct="1"/>
            <a:r>
              <a:rPr lang="tr-TR" altLang="tr-TR" sz="3200" b="1" dirty="0" smtClean="0">
                <a:solidFill>
                  <a:srgbClr val="000000"/>
                </a:solidFill>
              </a:rPr>
              <a:t>Kişisel İmaj Neden Önemli?</a:t>
            </a:r>
            <a:endParaRPr lang="en-US" altLang="tr-TR" sz="3200" b="1" dirty="0" smtClean="0">
              <a:solidFill>
                <a:srgbClr val="000000"/>
              </a:solidFill>
            </a:endParaRPr>
          </a:p>
        </p:txBody>
      </p:sp>
      <p:sp>
        <p:nvSpPr>
          <p:cNvPr id="11267" name="Rectangle 3"/>
          <p:cNvSpPr>
            <a:spLocks noGrp="1" noChangeArrowheads="1"/>
          </p:cNvSpPr>
          <p:nvPr>
            <p:ph idx="1"/>
          </p:nvPr>
        </p:nvSpPr>
        <p:spPr>
          <a:xfrm>
            <a:off x="1043608" y="1700809"/>
            <a:ext cx="7488832" cy="4176464"/>
          </a:xfrm>
        </p:spPr>
        <p:txBody>
          <a:bodyPr/>
          <a:lstStyle/>
          <a:p>
            <a:pPr marL="0" indent="0" eaLnBrk="1" hangingPunct="1">
              <a:buNone/>
            </a:pPr>
            <a:endParaRPr lang="tr-TR" altLang="tr-TR" sz="2200" dirty="0" smtClean="0">
              <a:solidFill>
                <a:srgbClr val="000000"/>
              </a:solidFill>
            </a:endParaRPr>
          </a:p>
          <a:p>
            <a:pPr indent="-358775" eaLnBrk="1" hangingPunct="1"/>
            <a:r>
              <a:rPr lang="tr-TR" altLang="tr-TR" sz="2600" dirty="0" smtClean="0">
                <a:solidFill>
                  <a:srgbClr val="000000"/>
                </a:solidFill>
              </a:rPr>
              <a:t>Nasıl algılandığımız önemlidir, </a:t>
            </a:r>
            <a:r>
              <a:rPr lang="tr-TR" altLang="tr-TR" sz="2600" dirty="0" smtClean="0">
                <a:solidFill>
                  <a:srgbClr val="FF0066"/>
                </a:solidFill>
              </a:rPr>
              <a:t>çünkü statümüzü, ustalığımızı,  profesyonel etkileme gücümüzü </a:t>
            </a:r>
            <a:r>
              <a:rPr lang="tr-TR" altLang="tr-TR" sz="2600" dirty="0" smtClean="0">
                <a:solidFill>
                  <a:srgbClr val="000000"/>
                </a:solidFill>
              </a:rPr>
              <a:t>bu şekilde gösterebiliriz.</a:t>
            </a:r>
          </a:p>
          <a:p>
            <a:pPr indent="-358775" eaLnBrk="1" hangingPunct="1"/>
            <a:endParaRPr lang="tr-TR" altLang="tr-TR" sz="2600" dirty="0" smtClean="0">
              <a:solidFill>
                <a:srgbClr val="000000"/>
              </a:solidFill>
            </a:endParaRPr>
          </a:p>
          <a:p>
            <a:pPr indent="-358775" eaLnBrk="1" hangingPunct="1"/>
            <a:r>
              <a:rPr lang="tr-TR" altLang="tr-TR" sz="2600" dirty="0" smtClean="0">
                <a:solidFill>
                  <a:srgbClr val="000000"/>
                </a:solidFill>
              </a:rPr>
              <a:t>Kişiler, ne giydiğimizden nasıl konuştuğumuza, beden dilimizden karakterimizin yansımalarına kadar pek çok noktaya  bakarak, bizim hakkımızda bir fikir edinirler. </a:t>
            </a:r>
          </a:p>
          <a:p>
            <a:pPr indent="-358775" eaLnBrk="1" hangingPunct="1"/>
            <a:endParaRPr lang="tr-TR" altLang="tr-TR" sz="2200" dirty="0" smtClean="0">
              <a:solidFill>
                <a:srgbClr val="000000"/>
              </a:solidFill>
            </a:endParaRPr>
          </a:p>
        </p:txBody>
      </p:sp>
    </p:spTree>
    <p:extLst>
      <p:ext uri="{BB962C8B-B14F-4D97-AF65-F5344CB8AC3E}">
        <p14:creationId xmlns:p14="http://schemas.microsoft.com/office/powerpoint/2010/main" val="583062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3568" y="549275"/>
            <a:ext cx="8158807" cy="715963"/>
          </a:xfrm>
        </p:spPr>
        <p:txBody>
          <a:bodyPr/>
          <a:lstStyle/>
          <a:p>
            <a:pPr eaLnBrk="1" hangingPunct="1"/>
            <a:r>
              <a:rPr lang="tr-TR" altLang="tr-TR" sz="3200" b="1" dirty="0" smtClean="0">
                <a:solidFill>
                  <a:srgbClr val="000000"/>
                </a:solidFill>
              </a:rPr>
              <a:t>Kişisel İmajın Önemi</a:t>
            </a:r>
            <a:endParaRPr lang="en-US" altLang="tr-TR" sz="3200" b="1" dirty="0" smtClean="0">
              <a:solidFill>
                <a:srgbClr val="000000"/>
              </a:solidFill>
            </a:endParaRPr>
          </a:p>
        </p:txBody>
      </p:sp>
      <p:sp>
        <p:nvSpPr>
          <p:cNvPr id="12291" name="Rectangle 3"/>
          <p:cNvSpPr>
            <a:spLocks noGrp="1" noChangeArrowheads="1"/>
          </p:cNvSpPr>
          <p:nvPr>
            <p:ph idx="1"/>
          </p:nvPr>
        </p:nvSpPr>
        <p:spPr>
          <a:xfrm>
            <a:off x="899592" y="1484784"/>
            <a:ext cx="7776864" cy="4392488"/>
          </a:xfrm>
        </p:spPr>
        <p:txBody>
          <a:bodyPr/>
          <a:lstStyle/>
          <a:p>
            <a:pPr indent="-358775" eaLnBrk="1" hangingPunct="1"/>
            <a:r>
              <a:rPr lang="tr-TR" altLang="tr-TR" sz="2500" dirty="0" smtClean="0">
                <a:solidFill>
                  <a:srgbClr val="000000"/>
                </a:solidFill>
              </a:rPr>
              <a:t>Kişisel </a:t>
            </a:r>
            <a:r>
              <a:rPr lang="tr-TR" altLang="tr-TR" sz="2500" b="1" dirty="0" smtClean="0">
                <a:solidFill>
                  <a:srgbClr val="FF0066"/>
                </a:solidFill>
              </a:rPr>
              <a:t>imajımız bizim iş hayatındaki ve sosyal yaşamdaki pazarlama aracımızdır</a:t>
            </a:r>
            <a:r>
              <a:rPr lang="tr-TR" altLang="tr-TR" sz="2500" dirty="0" smtClean="0">
                <a:solidFill>
                  <a:srgbClr val="FF0066"/>
                </a:solidFill>
              </a:rPr>
              <a:t>. </a:t>
            </a:r>
          </a:p>
          <a:p>
            <a:pPr indent="-358775" eaLnBrk="1" hangingPunct="1"/>
            <a:r>
              <a:rPr lang="tr-TR" altLang="tr-TR" sz="2500" dirty="0" smtClean="0">
                <a:solidFill>
                  <a:srgbClr val="000000"/>
                </a:solidFill>
              </a:rPr>
              <a:t>Kişisel imajımız, oluştuğu kişi ya da kitlenin kafasında, yokluğumuzda hakkımızda nasıl düşünüleceğini ve nasıl hissedileceğini belirler. </a:t>
            </a:r>
          </a:p>
          <a:p>
            <a:pPr indent="-358775" eaLnBrk="1" hangingPunct="1"/>
            <a:r>
              <a:rPr lang="tr-TR" altLang="tr-TR" sz="2500" dirty="0" smtClean="0">
                <a:solidFill>
                  <a:srgbClr val="000000"/>
                </a:solidFill>
              </a:rPr>
              <a:t>Kişi ya da kitlelerin, bizim hakkımızda kafalarında oluşturdukları yanlış imajlar negatif düşünceleri doğurur; negatif düşünceler negatif duyguları; negatif duygular ise negatif tavır ve davranışları yaratır.</a:t>
            </a:r>
            <a:endParaRPr lang="en-US" altLang="tr-TR" sz="2500" dirty="0" smtClean="0">
              <a:solidFill>
                <a:srgbClr val="000000"/>
              </a:solidFill>
            </a:endParaRPr>
          </a:p>
        </p:txBody>
      </p:sp>
    </p:spTree>
    <p:extLst>
      <p:ext uri="{BB962C8B-B14F-4D97-AF65-F5344CB8AC3E}">
        <p14:creationId xmlns:p14="http://schemas.microsoft.com/office/powerpoint/2010/main" val="2804532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15616" y="836712"/>
            <a:ext cx="6934200" cy="715962"/>
          </a:xfrm>
        </p:spPr>
        <p:txBody>
          <a:bodyPr/>
          <a:lstStyle/>
          <a:p>
            <a:pPr eaLnBrk="1" hangingPunct="1"/>
            <a:r>
              <a:rPr lang="tr-TR" altLang="tr-TR" sz="3200" b="1" smtClean="0">
                <a:solidFill>
                  <a:srgbClr val="000000"/>
                </a:solidFill>
              </a:rPr>
              <a:t>Kişisel İmajın Önemi</a:t>
            </a:r>
            <a:endParaRPr lang="en-US" altLang="tr-TR" sz="3200" b="1" smtClean="0">
              <a:solidFill>
                <a:srgbClr val="000000"/>
              </a:solidFill>
            </a:endParaRPr>
          </a:p>
        </p:txBody>
      </p:sp>
      <p:sp>
        <p:nvSpPr>
          <p:cNvPr id="13315" name="Rectangle 3"/>
          <p:cNvSpPr>
            <a:spLocks noGrp="1" noChangeArrowheads="1"/>
          </p:cNvSpPr>
          <p:nvPr>
            <p:ph idx="1"/>
          </p:nvPr>
        </p:nvSpPr>
        <p:spPr>
          <a:xfrm>
            <a:off x="971600" y="1772816"/>
            <a:ext cx="6934200" cy="4267200"/>
          </a:xfrm>
        </p:spPr>
        <p:txBody>
          <a:bodyPr/>
          <a:lstStyle/>
          <a:p>
            <a:pPr eaLnBrk="1" hangingPunct="1">
              <a:lnSpc>
                <a:spcPct val="80000"/>
              </a:lnSpc>
            </a:pPr>
            <a:endParaRPr lang="tr-TR" altLang="tr-TR" sz="2200" dirty="0" smtClean="0">
              <a:solidFill>
                <a:srgbClr val="000000"/>
              </a:solidFill>
            </a:endParaRPr>
          </a:p>
          <a:p>
            <a:pPr eaLnBrk="1" hangingPunct="1">
              <a:lnSpc>
                <a:spcPct val="80000"/>
              </a:lnSpc>
            </a:pPr>
            <a:r>
              <a:rPr lang="tr-TR" altLang="tr-TR" sz="2600" dirty="0" smtClean="0"/>
              <a:t>Kişisel imajımızı kontrol etmediğimiz taktirde negatif imajlar hayatımızı kontrol edeceklerdir</a:t>
            </a:r>
            <a:r>
              <a:rPr lang="tr-TR" altLang="tr-TR" sz="2600" b="1" dirty="0" smtClean="0">
                <a:solidFill>
                  <a:srgbClr val="FF0000"/>
                </a:solidFill>
              </a:rPr>
              <a:t>.</a:t>
            </a:r>
          </a:p>
          <a:p>
            <a:pPr eaLnBrk="1" hangingPunct="1">
              <a:lnSpc>
                <a:spcPct val="80000"/>
              </a:lnSpc>
            </a:pPr>
            <a:endParaRPr lang="tr-TR" altLang="tr-TR" sz="2600" b="1" dirty="0" smtClean="0">
              <a:solidFill>
                <a:srgbClr val="FF0000"/>
              </a:solidFill>
            </a:endParaRPr>
          </a:p>
          <a:p>
            <a:pPr eaLnBrk="1" hangingPunct="1">
              <a:lnSpc>
                <a:spcPct val="80000"/>
              </a:lnSpc>
            </a:pPr>
            <a:r>
              <a:rPr lang="tr-TR" altLang="tr-TR" sz="2600" dirty="0" smtClean="0">
                <a:solidFill>
                  <a:srgbClr val="000000"/>
                </a:solidFill>
              </a:rPr>
              <a:t>Başka insanlardan sizi üç kelimeyle anlatmalarını istediğinizde, sizi nasıl algıladıkları hakkında fikir vereceklerdir. </a:t>
            </a:r>
            <a:endParaRPr lang="en-US" altLang="tr-TR" sz="2600" dirty="0" smtClean="0">
              <a:solidFill>
                <a:srgbClr val="000000"/>
              </a:solidFill>
            </a:endParaRPr>
          </a:p>
        </p:txBody>
      </p:sp>
    </p:spTree>
    <p:extLst>
      <p:ext uri="{BB962C8B-B14F-4D97-AF65-F5344CB8AC3E}">
        <p14:creationId xmlns:p14="http://schemas.microsoft.com/office/powerpoint/2010/main" val="1619787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71600" y="764704"/>
            <a:ext cx="6934200" cy="715962"/>
          </a:xfrm>
        </p:spPr>
        <p:txBody>
          <a:bodyPr/>
          <a:lstStyle/>
          <a:p>
            <a:pPr eaLnBrk="1" hangingPunct="1"/>
            <a:r>
              <a:rPr lang="tr-TR" altLang="tr-TR" sz="3200" b="1" dirty="0" smtClean="0">
                <a:solidFill>
                  <a:srgbClr val="000000"/>
                </a:solidFill>
              </a:rPr>
              <a:t>Olumlu Kişisel İmaj Sayesinde; </a:t>
            </a:r>
            <a:endParaRPr lang="en-US" altLang="tr-TR" sz="3200" b="1" dirty="0" smtClean="0">
              <a:solidFill>
                <a:srgbClr val="000000"/>
              </a:solidFill>
            </a:endParaRPr>
          </a:p>
        </p:txBody>
      </p:sp>
      <p:sp>
        <p:nvSpPr>
          <p:cNvPr id="14339" name="Rectangle 3"/>
          <p:cNvSpPr>
            <a:spLocks noGrp="1" noChangeArrowheads="1"/>
          </p:cNvSpPr>
          <p:nvPr>
            <p:ph idx="1"/>
          </p:nvPr>
        </p:nvSpPr>
        <p:spPr>
          <a:xfrm>
            <a:off x="827584" y="1772816"/>
            <a:ext cx="7488832" cy="4248472"/>
          </a:xfrm>
        </p:spPr>
        <p:txBody>
          <a:bodyPr/>
          <a:lstStyle/>
          <a:p>
            <a:pPr eaLnBrk="1" hangingPunct="1">
              <a:lnSpc>
                <a:spcPct val="80000"/>
              </a:lnSpc>
            </a:pPr>
            <a:r>
              <a:rPr lang="tr-TR" altLang="tr-TR" sz="2600" dirty="0" smtClean="0">
                <a:solidFill>
                  <a:srgbClr val="000000"/>
                </a:solidFill>
              </a:rPr>
              <a:t>Kişisel imajımızı etkili kullandığımızda, ilk izlenimlerden başlamak üzere çevremize daima olumlu mesajlar veririz. </a:t>
            </a:r>
          </a:p>
          <a:p>
            <a:pPr eaLnBrk="1" hangingPunct="1">
              <a:lnSpc>
                <a:spcPct val="80000"/>
              </a:lnSpc>
            </a:pPr>
            <a:endParaRPr lang="tr-TR" altLang="tr-TR" sz="2600" dirty="0" smtClean="0">
              <a:solidFill>
                <a:srgbClr val="000000"/>
              </a:solidFill>
            </a:endParaRPr>
          </a:p>
          <a:p>
            <a:pPr eaLnBrk="1" hangingPunct="1">
              <a:lnSpc>
                <a:spcPct val="80000"/>
              </a:lnSpc>
            </a:pPr>
            <a:r>
              <a:rPr lang="tr-TR" altLang="tr-TR" sz="2600" dirty="0" smtClean="0">
                <a:solidFill>
                  <a:srgbClr val="000000"/>
                </a:solidFill>
              </a:rPr>
              <a:t>Çevremiz bizi başarılı, güvenilir, sorumluluk sahibi bir birey olarak görür. </a:t>
            </a:r>
          </a:p>
          <a:p>
            <a:pPr eaLnBrk="1" hangingPunct="1">
              <a:lnSpc>
                <a:spcPct val="80000"/>
              </a:lnSpc>
            </a:pPr>
            <a:endParaRPr lang="tr-TR" altLang="tr-TR" sz="2600" dirty="0" smtClean="0">
              <a:solidFill>
                <a:srgbClr val="000000"/>
              </a:solidFill>
            </a:endParaRPr>
          </a:p>
          <a:p>
            <a:pPr eaLnBrk="1" hangingPunct="1">
              <a:lnSpc>
                <a:spcPct val="80000"/>
              </a:lnSpc>
            </a:pPr>
            <a:r>
              <a:rPr lang="tr-TR" altLang="tr-TR" sz="2600" dirty="0" smtClean="0">
                <a:solidFill>
                  <a:srgbClr val="000000"/>
                </a:solidFill>
              </a:rPr>
              <a:t>Böylece bize saygı duyar, bizi sever ve örnek gösterirler. </a:t>
            </a:r>
          </a:p>
          <a:p>
            <a:pPr eaLnBrk="1" hangingPunct="1">
              <a:lnSpc>
                <a:spcPct val="80000"/>
              </a:lnSpc>
            </a:pPr>
            <a:endParaRPr lang="tr-TR" altLang="tr-TR" sz="2600" dirty="0" smtClean="0">
              <a:solidFill>
                <a:srgbClr val="000000"/>
              </a:solidFill>
            </a:endParaRPr>
          </a:p>
          <a:p>
            <a:pPr eaLnBrk="1" hangingPunct="1">
              <a:lnSpc>
                <a:spcPct val="80000"/>
              </a:lnSpc>
            </a:pPr>
            <a:r>
              <a:rPr lang="tr-TR" altLang="tr-TR" sz="2600" dirty="0" smtClean="0">
                <a:solidFill>
                  <a:srgbClr val="000000"/>
                </a:solidFill>
              </a:rPr>
              <a:t>Bu da iş ve özel hayatımızla önümüzün açık olmasını sağlar. </a:t>
            </a:r>
            <a:endParaRPr lang="en-US" altLang="tr-TR" sz="2600" dirty="0" smtClean="0">
              <a:solidFill>
                <a:srgbClr val="000000"/>
              </a:solidFill>
            </a:endParaRPr>
          </a:p>
          <a:p>
            <a:pPr eaLnBrk="1" hangingPunct="1">
              <a:lnSpc>
                <a:spcPct val="80000"/>
              </a:lnSpc>
            </a:pPr>
            <a:endParaRPr lang="en-US" altLang="tr-TR" sz="2200" dirty="0" smtClean="0">
              <a:solidFill>
                <a:srgbClr val="000000"/>
              </a:solidFill>
            </a:endParaRPr>
          </a:p>
        </p:txBody>
      </p:sp>
    </p:spTree>
    <p:extLst>
      <p:ext uri="{BB962C8B-B14F-4D97-AF65-F5344CB8AC3E}">
        <p14:creationId xmlns:p14="http://schemas.microsoft.com/office/powerpoint/2010/main" val="40171761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55576" y="476672"/>
            <a:ext cx="7295704" cy="860425"/>
          </a:xfrm>
        </p:spPr>
        <p:txBody>
          <a:bodyPr/>
          <a:lstStyle/>
          <a:p>
            <a:pPr eaLnBrk="1" hangingPunct="1"/>
            <a:r>
              <a:rPr lang="tr-TR" altLang="tr-TR" sz="3200" b="1" dirty="0" smtClean="0">
                <a:solidFill>
                  <a:srgbClr val="000000"/>
                </a:solidFill>
              </a:rPr>
              <a:t>Kişisel İmajımızı Oluşturan Öğeler</a:t>
            </a:r>
            <a:endParaRPr lang="en-US" altLang="tr-TR" sz="3200" b="1" dirty="0" smtClean="0">
              <a:solidFill>
                <a:srgbClr val="000000"/>
              </a:solidFill>
            </a:endParaRPr>
          </a:p>
        </p:txBody>
      </p:sp>
      <p:sp>
        <p:nvSpPr>
          <p:cNvPr id="15363" name="Rectangle 3"/>
          <p:cNvSpPr>
            <a:spLocks noGrp="1" noChangeArrowheads="1"/>
          </p:cNvSpPr>
          <p:nvPr>
            <p:ph idx="1"/>
          </p:nvPr>
        </p:nvSpPr>
        <p:spPr>
          <a:xfrm>
            <a:off x="971600" y="1556792"/>
            <a:ext cx="7871792" cy="4536504"/>
          </a:xfrm>
        </p:spPr>
        <p:txBody>
          <a:bodyPr/>
          <a:lstStyle/>
          <a:p>
            <a:pPr eaLnBrk="1" hangingPunct="1"/>
            <a:r>
              <a:rPr lang="tr-TR" altLang="tr-TR" sz="2600" dirty="0" smtClean="0">
                <a:solidFill>
                  <a:srgbClr val="000000"/>
                </a:solidFill>
              </a:rPr>
              <a:t>Görüntü; ilk izlenim </a:t>
            </a:r>
          </a:p>
          <a:p>
            <a:pPr eaLnBrk="1" hangingPunct="1"/>
            <a:r>
              <a:rPr lang="tr-TR" altLang="tr-TR" sz="2600" dirty="0" smtClean="0">
                <a:solidFill>
                  <a:srgbClr val="000000"/>
                </a:solidFill>
              </a:rPr>
              <a:t>Sözlü iletişim (Konuşma ve ses kullanımı)</a:t>
            </a:r>
          </a:p>
          <a:p>
            <a:pPr eaLnBrk="1" hangingPunct="1"/>
            <a:r>
              <a:rPr lang="tr-TR" altLang="tr-TR" sz="2600" dirty="0" smtClean="0">
                <a:solidFill>
                  <a:srgbClr val="000000"/>
                </a:solidFill>
              </a:rPr>
              <a:t>Sözsüz iletişim (Beden dili, mekan ve zaman kullanımı, giysiler, genel görüntü, renkler, çevre ve aksesuarlar)</a:t>
            </a:r>
          </a:p>
          <a:p>
            <a:pPr eaLnBrk="1" hangingPunct="1"/>
            <a:r>
              <a:rPr lang="tr-TR" altLang="tr-TR" sz="2600" dirty="0" smtClean="0">
                <a:solidFill>
                  <a:srgbClr val="000000"/>
                </a:solidFill>
              </a:rPr>
              <a:t>Diğer iletişim özellikleri (yazma, sunum, dinleme)</a:t>
            </a:r>
          </a:p>
          <a:p>
            <a:pPr eaLnBrk="1" hangingPunct="1"/>
            <a:r>
              <a:rPr lang="tr-TR" altLang="tr-TR" sz="2600" dirty="0" smtClean="0">
                <a:solidFill>
                  <a:srgbClr val="000000"/>
                </a:solidFill>
              </a:rPr>
              <a:t>Karakter; Karizma, özgüven, özsaygı</a:t>
            </a:r>
          </a:p>
          <a:p>
            <a:pPr eaLnBrk="1" hangingPunct="1"/>
            <a:r>
              <a:rPr lang="tr-TR" altLang="tr-TR" sz="2600" dirty="0" smtClean="0">
                <a:solidFill>
                  <a:srgbClr val="000000"/>
                </a:solidFill>
              </a:rPr>
              <a:t>Yeterlilikler: Birikim, potansiyel, kişisel gelişim, deneyim</a:t>
            </a:r>
            <a:r>
              <a:rPr lang="tr-TR" altLang="tr-TR" sz="2600" dirty="0">
                <a:solidFill>
                  <a:srgbClr val="000000"/>
                </a:solidFill>
              </a:rPr>
              <a:t>.</a:t>
            </a:r>
            <a:endParaRPr lang="tr-TR" altLang="tr-TR" sz="2600" dirty="0" smtClean="0">
              <a:solidFill>
                <a:srgbClr val="000000"/>
              </a:solidFill>
            </a:endParaRPr>
          </a:p>
          <a:p>
            <a:pPr eaLnBrk="1" hangingPunct="1"/>
            <a:r>
              <a:rPr lang="tr-TR" altLang="tr-TR" sz="2600" dirty="0" smtClean="0">
                <a:solidFill>
                  <a:srgbClr val="000000"/>
                </a:solidFill>
              </a:rPr>
              <a:t>Davranış ve tavırlar</a:t>
            </a:r>
            <a:endParaRPr lang="en-US" altLang="tr-TR" sz="2600" dirty="0" smtClean="0">
              <a:solidFill>
                <a:srgbClr val="000000"/>
              </a:solidFill>
            </a:endParaRPr>
          </a:p>
        </p:txBody>
      </p:sp>
    </p:spTree>
    <p:extLst>
      <p:ext uri="{BB962C8B-B14F-4D97-AF65-F5344CB8AC3E}">
        <p14:creationId xmlns:p14="http://schemas.microsoft.com/office/powerpoint/2010/main" val="38992754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79613" y="549275"/>
            <a:ext cx="6934200" cy="715963"/>
          </a:xfrm>
        </p:spPr>
        <p:txBody>
          <a:bodyPr/>
          <a:lstStyle/>
          <a:p>
            <a:pPr eaLnBrk="1" hangingPunct="1"/>
            <a:r>
              <a:rPr lang="tr-TR" altLang="tr-TR" sz="3200" b="1" smtClean="0">
                <a:solidFill>
                  <a:srgbClr val="000000"/>
                </a:solidFill>
              </a:rPr>
              <a:t>Kişisel İmajı Oluşturan Öğeler</a:t>
            </a:r>
            <a:endParaRPr lang="en-US" altLang="tr-TR" sz="3200" b="1" smtClean="0">
              <a:solidFill>
                <a:srgbClr val="000000"/>
              </a:solidFill>
            </a:endParaRPr>
          </a:p>
        </p:txBody>
      </p:sp>
      <p:sp>
        <p:nvSpPr>
          <p:cNvPr id="16387" name="Rectangle 3"/>
          <p:cNvSpPr>
            <a:spLocks noGrp="1" noChangeArrowheads="1"/>
          </p:cNvSpPr>
          <p:nvPr>
            <p:ph idx="1"/>
          </p:nvPr>
        </p:nvSpPr>
        <p:spPr>
          <a:xfrm>
            <a:off x="1979613" y="1700213"/>
            <a:ext cx="6934200" cy="4267200"/>
          </a:xfrm>
        </p:spPr>
        <p:txBody>
          <a:bodyPr/>
          <a:lstStyle/>
          <a:p>
            <a:pPr eaLnBrk="1" hangingPunct="1">
              <a:lnSpc>
                <a:spcPct val="80000"/>
              </a:lnSpc>
            </a:pPr>
            <a:r>
              <a:rPr lang="tr-TR" altLang="tr-TR" sz="2200" smtClean="0">
                <a:solidFill>
                  <a:srgbClr val="000000"/>
                </a:solidFill>
              </a:rPr>
              <a:t>Ortama, pozisyonumuza, yaptığımız işe, yaşımıza uygun giyinmiş olmak,</a:t>
            </a:r>
          </a:p>
          <a:p>
            <a:pPr eaLnBrk="1" hangingPunct="1">
              <a:lnSpc>
                <a:spcPct val="80000"/>
              </a:lnSpc>
            </a:pPr>
            <a:endParaRPr lang="tr-TR" altLang="tr-TR" sz="2200" smtClean="0">
              <a:solidFill>
                <a:srgbClr val="000000"/>
              </a:solidFill>
            </a:endParaRPr>
          </a:p>
          <a:p>
            <a:pPr eaLnBrk="1" hangingPunct="1">
              <a:lnSpc>
                <a:spcPct val="80000"/>
              </a:lnSpc>
            </a:pPr>
            <a:r>
              <a:rPr lang="tr-TR" altLang="tr-TR" sz="2200" smtClean="0">
                <a:solidFill>
                  <a:srgbClr val="000000"/>
                </a:solidFill>
              </a:rPr>
              <a:t>Temiz ve düzenli görünmek,</a:t>
            </a:r>
          </a:p>
          <a:p>
            <a:pPr eaLnBrk="1" hangingPunct="1">
              <a:lnSpc>
                <a:spcPct val="80000"/>
              </a:lnSpc>
            </a:pPr>
            <a:endParaRPr lang="tr-TR" altLang="tr-TR" sz="2200" smtClean="0">
              <a:solidFill>
                <a:srgbClr val="000000"/>
              </a:solidFill>
            </a:endParaRPr>
          </a:p>
          <a:p>
            <a:pPr eaLnBrk="1" hangingPunct="1">
              <a:lnSpc>
                <a:spcPct val="80000"/>
              </a:lnSpc>
            </a:pPr>
            <a:r>
              <a:rPr lang="tr-TR" altLang="tr-TR" sz="2200" smtClean="0">
                <a:solidFill>
                  <a:srgbClr val="000000"/>
                </a:solidFill>
              </a:rPr>
              <a:t>Kısa, öz, enerjik, olumlu ve etkili konuşmak,</a:t>
            </a:r>
          </a:p>
          <a:p>
            <a:pPr eaLnBrk="1" hangingPunct="1">
              <a:lnSpc>
                <a:spcPct val="80000"/>
              </a:lnSpc>
            </a:pPr>
            <a:endParaRPr lang="tr-TR" altLang="tr-TR" sz="2200" smtClean="0">
              <a:solidFill>
                <a:srgbClr val="000000"/>
              </a:solidFill>
            </a:endParaRPr>
          </a:p>
          <a:p>
            <a:pPr eaLnBrk="1" hangingPunct="1">
              <a:lnSpc>
                <a:spcPct val="80000"/>
              </a:lnSpc>
            </a:pPr>
            <a:r>
              <a:rPr lang="tr-TR" altLang="tr-TR" sz="2200" smtClean="0">
                <a:solidFill>
                  <a:srgbClr val="000000"/>
                </a:solidFill>
              </a:rPr>
              <a:t>Dilimizi iyi kullanmak,</a:t>
            </a:r>
          </a:p>
          <a:p>
            <a:pPr eaLnBrk="1" hangingPunct="1">
              <a:lnSpc>
                <a:spcPct val="80000"/>
              </a:lnSpc>
            </a:pPr>
            <a:endParaRPr lang="tr-TR" altLang="tr-TR" sz="2200" smtClean="0">
              <a:solidFill>
                <a:srgbClr val="000000"/>
              </a:solidFill>
            </a:endParaRPr>
          </a:p>
          <a:p>
            <a:pPr eaLnBrk="1" hangingPunct="1">
              <a:lnSpc>
                <a:spcPct val="80000"/>
              </a:lnSpc>
            </a:pPr>
            <a:r>
              <a:rPr lang="tr-TR" altLang="tr-TR" sz="2200" smtClean="0">
                <a:solidFill>
                  <a:srgbClr val="000000"/>
                </a:solidFill>
              </a:rPr>
              <a:t>Beden dilimizle olumlu mesajlar vermek</a:t>
            </a:r>
          </a:p>
          <a:p>
            <a:pPr eaLnBrk="1" hangingPunct="1">
              <a:lnSpc>
                <a:spcPct val="80000"/>
              </a:lnSpc>
            </a:pPr>
            <a:endParaRPr lang="tr-TR" altLang="tr-TR" sz="2200" smtClean="0">
              <a:solidFill>
                <a:srgbClr val="000000"/>
              </a:solidFill>
            </a:endParaRPr>
          </a:p>
          <a:p>
            <a:pPr eaLnBrk="1" hangingPunct="1">
              <a:lnSpc>
                <a:spcPct val="80000"/>
              </a:lnSpc>
            </a:pPr>
            <a:r>
              <a:rPr lang="tr-TR" altLang="tr-TR" sz="2200" smtClean="0">
                <a:solidFill>
                  <a:srgbClr val="000000"/>
                </a:solidFill>
              </a:rPr>
              <a:t>Kişisel imajımızı etkili ve tutarlı kullanabildiğimizin göstergesidir.</a:t>
            </a:r>
            <a:endParaRPr lang="en-US" altLang="tr-TR" sz="2200" smtClean="0">
              <a:solidFill>
                <a:srgbClr val="000000"/>
              </a:solidFill>
            </a:endParaRPr>
          </a:p>
        </p:txBody>
      </p:sp>
    </p:spTree>
    <p:extLst>
      <p:ext uri="{BB962C8B-B14F-4D97-AF65-F5344CB8AC3E}">
        <p14:creationId xmlns:p14="http://schemas.microsoft.com/office/powerpoint/2010/main" val="35216301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3568" y="476672"/>
            <a:ext cx="8230245" cy="715963"/>
          </a:xfrm>
        </p:spPr>
        <p:txBody>
          <a:bodyPr/>
          <a:lstStyle/>
          <a:p>
            <a:pPr eaLnBrk="1" hangingPunct="1"/>
            <a:r>
              <a:rPr lang="tr-TR" altLang="tr-TR" sz="3200" b="1" dirty="0" smtClean="0">
                <a:solidFill>
                  <a:srgbClr val="000000"/>
                </a:solidFill>
              </a:rPr>
              <a:t> İlk İzlenim</a:t>
            </a:r>
            <a:endParaRPr lang="en-US" altLang="tr-TR" sz="3200" b="1" dirty="0" smtClean="0">
              <a:solidFill>
                <a:srgbClr val="000000"/>
              </a:solidFill>
            </a:endParaRPr>
          </a:p>
        </p:txBody>
      </p:sp>
      <p:sp>
        <p:nvSpPr>
          <p:cNvPr id="17411" name="Rectangle 3"/>
          <p:cNvSpPr>
            <a:spLocks noGrp="1" noChangeArrowheads="1"/>
          </p:cNvSpPr>
          <p:nvPr>
            <p:ph idx="1"/>
          </p:nvPr>
        </p:nvSpPr>
        <p:spPr>
          <a:xfrm>
            <a:off x="755576" y="1412776"/>
            <a:ext cx="7416824" cy="4032448"/>
          </a:xfrm>
        </p:spPr>
        <p:txBody>
          <a:bodyPr/>
          <a:lstStyle/>
          <a:p>
            <a:pPr eaLnBrk="1" hangingPunct="1">
              <a:lnSpc>
                <a:spcPct val="80000"/>
              </a:lnSpc>
            </a:pPr>
            <a:r>
              <a:rPr lang="tr-TR" altLang="tr-TR" sz="2600" dirty="0" smtClean="0">
                <a:solidFill>
                  <a:srgbClr val="000000"/>
                </a:solidFill>
              </a:rPr>
              <a:t>Başkalarının üzerinde bıraktığınız ilk iz, izleniminizdir.</a:t>
            </a:r>
          </a:p>
          <a:p>
            <a:pPr marL="0" indent="0" eaLnBrk="1" hangingPunct="1">
              <a:lnSpc>
                <a:spcPct val="80000"/>
              </a:lnSpc>
              <a:buNone/>
            </a:pPr>
            <a:endParaRPr lang="tr-TR" altLang="tr-TR" sz="2600" dirty="0" smtClean="0">
              <a:solidFill>
                <a:srgbClr val="000000"/>
              </a:solidFill>
            </a:endParaRPr>
          </a:p>
          <a:p>
            <a:pPr eaLnBrk="1" hangingPunct="1">
              <a:lnSpc>
                <a:spcPct val="80000"/>
              </a:lnSpc>
            </a:pPr>
            <a:r>
              <a:rPr lang="tr-TR" altLang="tr-TR" sz="2600" b="1" dirty="0" smtClean="0">
                <a:solidFill>
                  <a:srgbClr val="FF0066"/>
                </a:solidFill>
              </a:rPr>
              <a:t>Kötü Haber;</a:t>
            </a:r>
          </a:p>
          <a:p>
            <a:pPr marL="0" indent="0" eaLnBrk="1" hangingPunct="1">
              <a:lnSpc>
                <a:spcPct val="80000"/>
              </a:lnSpc>
              <a:buNone/>
            </a:pPr>
            <a:r>
              <a:rPr lang="tr-TR" altLang="tr-TR" sz="2600" dirty="0" smtClean="0">
                <a:solidFill>
                  <a:srgbClr val="000000"/>
                </a:solidFill>
              </a:rPr>
              <a:t>İlk izlenimi tekrarlamak için ikinci bir şansımız yoktur,</a:t>
            </a:r>
          </a:p>
          <a:p>
            <a:pPr eaLnBrk="1" hangingPunct="1">
              <a:lnSpc>
                <a:spcPct val="80000"/>
              </a:lnSpc>
            </a:pPr>
            <a:endParaRPr lang="tr-TR" altLang="tr-TR" sz="2600" dirty="0" smtClean="0">
              <a:solidFill>
                <a:srgbClr val="000000"/>
              </a:solidFill>
            </a:endParaRPr>
          </a:p>
          <a:p>
            <a:pPr eaLnBrk="1" hangingPunct="1">
              <a:lnSpc>
                <a:spcPct val="80000"/>
              </a:lnSpc>
            </a:pPr>
            <a:r>
              <a:rPr lang="tr-TR" altLang="tr-TR" sz="2600" b="1" dirty="0" smtClean="0">
                <a:solidFill>
                  <a:srgbClr val="FF0066"/>
                </a:solidFill>
              </a:rPr>
              <a:t>İyi Haber;</a:t>
            </a:r>
          </a:p>
          <a:p>
            <a:pPr marL="0" indent="0" eaLnBrk="1" hangingPunct="1">
              <a:lnSpc>
                <a:spcPct val="80000"/>
              </a:lnSpc>
              <a:buNone/>
            </a:pPr>
            <a:r>
              <a:rPr lang="tr-TR" altLang="tr-TR" sz="2600" dirty="0" smtClean="0">
                <a:solidFill>
                  <a:srgbClr val="000000"/>
                </a:solidFill>
              </a:rPr>
              <a:t>İlk izleniminizi oluşturmak büyük ölçüde size bağlıdır.</a:t>
            </a:r>
            <a:endParaRPr lang="en-US" altLang="tr-TR" sz="2600" dirty="0" smtClean="0">
              <a:solidFill>
                <a:srgbClr val="000000"/>
              </a:solidFill>
            </a:endParaRPr>
          </a:p>
        </p:txBody>
      </p:sp>
    </p:spTree>
    <p:extLst>
      <p:ext uri="{BB962C8B-B14F-4D97-AF65-F5344CB8AC3E}">
        <p14:creationId xmlns:p14="http://schemas.microsoft.com/office/powerpoint/2010/main" val="6373159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27584" y="620713"/>
            <a:ext cx="8086229" cy="715962"/>
          </a:xfrm>
        </p:spPr>
        <p:txBody>
          <a:bodyPr/>
          <a:lstStyle/>
          <a:p>
            <a:pPr eaLnBrk="1" hangingPunct="1"/>
            <a:r>
              <a:rPr lang="tr-TR" altLang="tr-TR" sz="3200" b="1" dirty="0" smtClean="0">
                <a:solidFill>
                  <a:srgbClr val="000000"/>
                </a:solidFill>
              </a:rPr>
              <a:t>İlk İzlenim </a:t>
            </a:r>
            <a:endParaRPr lang="en-US" altLang="tr-TR" sz="3200" b="1" dirty="0" smtClean="0">
              <a:solidFill>
                <a:srgbClr val="000000"/>
              </a:solidFill>
            </a:endParaRPr>
          </a:p>
        </p:txBody>
      </p:sp>
      <p:pic>
        <p:nvPicPr>
          <p:cNvPr id="1945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15616" y="2060848"/>
            <a:ext cx="6122094" cy="331236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81805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683568" y="1196752"/>
            <a:ext cx="6913562" cy="5111750"/>
          </a:xfrm>
        </p:spPr>
        <p:txBody>
          <a:bodyPr/>
          <a:lstStyle/>
          <a:p>
            <a:pPr marL="0" indent="0" eaLnBrk="1" hangingPunct="1">
              <a:lnSpc>
                <a:spcPct val="80000"/>
              </a:lnSpc>
              <a:buClr>
                <a:srgbClr val="FFCC00"/>
              </a:buClr>
              <a:buSzPct val="70000"/>
              <a:buNone/>
              <a:defRPr/>
            </a:pPr>
            <a:endParaRPr lang="tr-TR" altLang="tr-TR" sz="2600" dirty="0" smtClean="0">
              <a:solidFill>
                <a:srgbClr val="000000"/>
              </a:solidFill>
              <a:cs typeface="Microsoft Sans Serif" pitchFamily="34" charset="0"/>
            </a:endParaRPr>
          </a:p>
          <a:p>
            <a:pPr eaLnBrk="1" hangingPunct="1">
              <a:lnSpc>
                <a:spcPct val="80000"/>
              </a:lnSpc>
              <a:buClr>
                <a:srgbClr val="FFCC00"/>
              </a:buClr>
              <a:buSzPct val="70000"/>
              <a:buFont typeface="Arial" pitchFamily="34" charset="0"/>
              <a:buChar char="•"/>
              <a:defRPr/>
            </a:pPr>
            <a:r>
              <a:rPr lang="tr-TR" altLang="tr-TR" sz="2600" dirty="0" smtClean="0">
                <a:solidFill>
                  <a:srgbClr val="000000"/>
                </a:solidFill>
                <a:cs typeface="Microsoft Sans Serif" pitchFamily="34" charset="0"/>
              </a:rPr>
              <a:t>Aynı Algılanmalı</a:t>
            </a:r>
          </a:p>
          <a:p>
            <a:pPr eaLnBrk="1" hangingPunct="1">
              <a:lnSpc>
                <a:spcPct val="80000"/>
              </a:lnSpc>
              <a:buClr>
                <a:srgbClr val="FFCC00"/>
              </a:buClr>
              <a:buSzPct val="70000"/>
              <a:buFont typeface="Arial" pitchFamily="34" charset="0"/>
              <a:buChar char="•"/>
              <a:defRPr/>
            </a:pPr>
            <a:endParaRPr lang="tr-TR" altLang="tr-TR" sz="2600" dirty="0">
              <a:solidFill>
                <a:srgbClr val="000000"/>
              </a:solidFill>
              <a:cs typeface="Microsoft Sans Serif" pitchFamily="34" charset="0"/>
            </a:endParaRPr>
          </a:p>
          <a:p>
            <a:pPr eaLnBrk="1" hangingPunct="1">
              <a:lnSpc>
                <a:spcPct val="80000"/>
              </a:lnSpc>
              <a:buClr>
                <a:srgbClr val="FFCC00"/>
              </a:buClr>
              <a:buSzPct val="70000"/>
              <a:buFont typeface="Arial" pitchFamily="34" charset="0"/>
              <a:buChar char="•"/>
              <a:defRPr/>
            </a:pPr>
            <a:r>
              <a:rPr lang="tr-TR" altLang="tr-TR" sz="2600" dirty="0" smtClean="0">
                <a:solidFill>
                  <a:srgbClr val="000000"/>
                </a:solidFill>
                <a:cs typeface="Microsoft Sans Serif" pitchFamily="34" charset="0"/>
              </a:rPr>
              <a:t>Sahici Olmalı</a:t>
            </a:r>
          </a:p>
          <a:p>
            <a:pPr eaLnBrk="1" hangingPunct="1">
              <a:lnSpc>
                <a:spcPct val="80000"/>
              </a:lnSpc>
              <a:buClr>
                <a:srgbClr val="FFCC00"/>
              </a:buClr>
              <a:buSzPct val="70000"/>
              <a:buFont typeface="Arial" pitchFamily="34" charset="0"/>
              <a:buChar char="•"/>
              <a:defRPr/>
            </a:pPr>
            <a:endParaRPr lang="tr-TR" altLang="tr-TR" sz="2600" dirty="0">
              <a:solidFill>
                <a:srgbClr val="000000"/>
              </a:solidFill>
              <a:cs typeface="Microsoft Sans Serif" pitchFamily="34" charset="0"/>
            </a:endParaRPr>
          </a:p>
          <a:p>
            <a:pPr eaLnBrk="1" hangingPunct="1">
              <a:lnSpc>
                <a:spcPct val="80000"/>
              </a:lnSpc>
              <a:buClr>
                <a:srgbClr val="FFCC00"/>
              </a:buClr>
              <a:buSzPct val="70000"/>
              <a:buFont typeface="Arial" pitchFamily="34" charset="0"/>
              <a:buChar char="•"/>
              <a:defRPr/>
            </a:pPr>
            <a:r>
              <a:rPr lang="tr-TR" altLang="tr-TR" sz="2600" dirty="0" smtClean="0">
                <a:solidFill>
                  <a:srgbClr val="000000"/>
                </a:solidFill>
                <a:cs typeface="Microsoft Sans Serif" pitchFamily="34" charset="0"/>
              </a:rPr>
              <a:t>Kişisel İmza Taşımalı ( renk, cisim, obje, vs.)</a:t>
            </a:r>
          </a:p>
          <a:p>
            <a:pPr eaLnBrk="1" hangingPunct="1">
              <a:lnSpc>
                <a:spcPct val="80000"/>
              </a:lnSpc>
              <a:buClr>
                <a:srgbClr val="FFCC00"/>
              </a:buClr>
              <a:buSzPct val="70000"/>
              <a:buFont typeface="Arial" pitchFamily="34" charset="0"/>
              <a:buChar char="•"/>
              <a:defRPr/>
            </a:pPr>
            <a:endParaRPr lang="tr-TR" altLang="tr-TR" sz="2600" dirty="0">
              <a:solidFill>
                <a:srgbClr val="000000"/>
              </a:solidFill>
              <a:cs typeface="Microsoft Sans Serif" pitchFamily="34" charset="0"/>
            </a:endParaRPr>
          </a:p>
          <a:p>
            <a:pPr eaLnBrk="1" hangingPunct="1">
              <a:lnSpc>
                <a:spcPct val="80000"/>
              </a:lnSpc>
              <a:buClr>
                <a:srgbClr val="FFCC00"/>
              </a:buClr>
              <a:buSzPct val="70000"/>
              <a:buFont typeface="Arial" pitchFamily="34" charset="0"/>
              <a:buChar char="•"/>
              <a:defRPr/>
            </a:pPr>
            <a:r>
              <a:rPr lang="tr-TR" altLang="tr-TR" sz="2600" dirty="0" smtClean="0">
                <a:solidFill>
                  <a:srgbClr val="000000"/>
                </a:solidFill>
                <a:cs typeface="Microsoft Sans Serif" pitchFamily="34" charset="0"/>
              </a:rPr>
              <a:t>Esnek </a:t>
            </a:r>
          </a:p>
          <a:p>
            <a:pPr eaLnBrk="1" hangingPunct="1">
              <a:lnSpc>
                <a:spcPct val="80000"/>
              </a:lnSpc>
              <a:buClr>
                <a:srgbClr val="FFCC00"/>
              </a:buClr>
              <a:buSzPct val="70000"/>
              <a:buFont typeface="Arial" pitchFamily="34" charset="0"/>
              <a:buChar char="•"/>
              <a:defRPr/>
            </a:pPr>
            <a:endParaRPr lang="tr-TR" altLang="tr-TR" sz="2600" dirty="0">
              <a:solidFill>
                <a:srgbClr val="000000"/>
              </a:solidFill>
              <a:cs typeface="Microsoft Sans Serif" pitchFamily="34" charset="0"/>
            </a:endParaRPr>
          </a:p>
          <a:p>
            <a:pPr eaLnBrk="1" hangingPunct="1">
              <a:lnSpc>
                <a:spcPct val="80000"/>
              </a:lnSpc>
              <a:buClr>
                <a:srgbClr val="FFCC00"/>
              </a:buClr>
              <a:buSzPct val="70000"/>
              <a:buFont typeface="Arial" pitchFamily="34" charset="0"/>
              <a:buChar char="•"/>
              <a:defRPr/>
            </a:pPr>
            <a:r>
              <a:rPr lang="tr-TR" altLang="tr-TR" sz="2600" dirty="0" smtClean="0">
                <a:solidFill>
                  <a:srgbClr val="000000"/>
                </a:solidFill>
                <a:cs typeface="Microsoft Sans Serif" pitchFamily="34" charset="0"/>
              </a:rPr>
              <a:t>Bütün</a:t>
            </a:r>
            <a:endParaRPr lang="tr-TR" altLang="tr-TR" sz="2600" dirty="0" smtClean="0"/>
          </a:p>
        </p:txBody>
      </p:sp>
      <p:sp>
        <p:nvSpPr>
          <p:cNvPr id="21507" name="Rectangle 2"/>
          <p:cNvSpPr>
            <a:spLocks noGrp="1" noChangeArrowheads="1"/>
          </p:cNvSpPr>
          <p:nvPr>
            <p:ph type="title"/>
          </p:nvPr>
        </p:nvSpPr>
        <p:spPr>
          <a:xfrm>
            <a:off x="899592" y="476250"/>
            <a:ext cx="8014221" cy="715963"/>
          </a:xfrm>
        </p:spPr>
        <p:txBody>
          <a:bodyPr/>
          <a:lstStyle/>
          <a:p>
            <a:pPr eaLnBrk="1" hangingPunct="1"/>
            <a:r>
              <a:rPr lang="tr-TR" altLang="tr-TR" sz="3200" b="1" dirty="0" smtClean="0">
                <a:solidFill>
                  <a:srgbClr val="000000"/>
                </a:solidFill>
              </a:rPr>
              <a:t>Etkili İmaj…</a:t>
            </a:r>
            <a:endParaRPr lang="en-US" altLang="tr-TR" sz="3200" b="1" dirty="0" smtClean="0">
              <a:solidFill>
                <a:srgbClr val="000000"/>
              </a:solidFill>
            </a:endParaRPr>
          </a:p>
        </p:txBody>
      </p:sp>
    </p:spTree>
    <p:extLst>
      <p:ext uri="{BB962C8B-B14F-4D97-AF65-F5344CB8AC3E}">
        <p14:creationId xmlns:p14="http://schemas.microsoft.com/office/powerpoint/2010/main" val="35314276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755576" y="404664"/>
            <a:ext cx="7920880" cy="1050925"/>
          </a:xfrm>
        </p:spPr>
        <p:txBody>
          <a:bodyPr/>
          <a:lstStyle/>
          <a:p>
            <a:pPr eaLnBrk="1" hangingPunct="1"/>
            <a:r>
              <a:rPr lang="tr-TR" altLang="tr-TR" sz="2800" b="1" dirty="0" smtClean="0">
                <a:solidFill>
                  <a:schemeClr val="tx1"/>
                </a:solidFill>
              </a:rPr>
              <a:t>Kişisel İmaj Yönetiminin Aşamaları</a:t>
            </a:r>
            <a:endParaRPr lang="en-US" altLang="tr-TR" sz="2600" b="1" dirty="0" smtClean="0">
              <a:solidFill>
                <a:schemeClr val="tx1"/>
              </a:solidFill>
            </a:endParaRPr>
          </a:p>
        </p:txBody>
      </p:sp>
      <p:sp>
        <p:nvSpPr>
          <p:cNvPr id="97283" name="Rectangle 3"/>
          <p:cNvSpPr>
            <a:spLocks noGrp="1" noChangeArrowheads="1"/>
          </p:cNvSpPr>
          <p:nvPr>
            <p:ph idx="1"/>
          </p:nvPr>
        </p:nvSpPr>
        <p:spPr>
          <a:xfrm>
            <a:off x="971600" y="1412776"/>
            <a:ext cx="6985000" cy="4535487"/>
          </a:xfrm>
        </p:spPr>
        <p:txBody>
          <a:bodyPr/>
          <a:lstStyle/>
          <a:p>
            <a:pPr eaLnBrk="1" hangingPunct="1"/>
            <a:r>
              <a:rPr lang="tr-TR" altLang="tr-TR" sz="2400" dirty="0" smtClean="0">
                <a:solidFill>
                  <a:srgbClr val="000000"/>
                </a:solidFill>
              </a:rPr>
              <a:t>1</a:t>
            </a:r>
            <a:r>
              <a:rPr lang="tr-TR" altLang="tr-TR" sz="2600" dirty="0" smtClean="0">
                <a:solidFill>
                  <a:srgbClr val="000000"/>
                </a:solidFill>
              </a:rPr>
              <a:t>. Kendini Tanıma</a:t>
            </a:r>
          </a:p>
          <a:p>
            <a:pPr eaLnBrk="1" hangingPunct="1"/>
            <a:r>
              <a:rPr lang="tr-TR" altLang="tr-TR" sz="2600" dirty="0" smtClean="0">
                <a:solidFill>
                  <a:srgbClr val="000000"/>
                </a:solidFill>
              </a:rPr>
              <a:t>2. Hedef İzleyeni Tanıma </a:t>
            </a:r>
          </a:p>
          <a:p>
            <a:pPr eaLnBrk="1" hangingPunct="1"/>
            <a:r>
              <a:rPr lang="tr-TR" altLang="tr-TR" sz="2600" dirty="0" smtClean="0">
                <a:solidFill>
                  <a:srgbClr val="000000"/>
                </a:solidFill>
              </a:rPr>
              <a:t>3. İstenen İmajı Saptama ,</a:t>
            </a:r>
          </a:p>
          <a:p>
            <a:pPr eaLnBrk="1" hangingPunct="1"/>
            <a:r>
              <a:rPr lang="tr-TR" altLang="tr-TR" sz="2600" dirty="0" smtClean="0">
                <a:solidFill>
                  <a:srgbClr val="000000"/>
                </a:solidFill>
              </a:rPr>
              <a:t>4. Planlama ,</a:t>
            </a:r>
          </a:p>
          <a:p>
            <a:pPr eaLnBrk="1" hangingPunct="1"/>
            <a:r>
              <a:rPr lang="tr-TR" altLang="tr-TR" sz="2600" dirty="0" smtClean="0">
                <a:solidFill>
                  <a:srgbClr val="000000"/>
                </a:solidFill>
              </a:rPr>
              <a:t>5. Bireye Yönelik İletişimsel Farkındalık Eğitimi </a:t>
            </a:r>
          </a:p>
          <a:p>
            <a:pPr eaLnBrk="1" hangingPunct="1"/>
            <a:r>
              <a:rPr lang="tr-TR" altLang="tr-TR" sz="2600" dirty="0" smtClean="0">
                <a:solidFill>
                  <a:srgbClr val="000000"/>
                </a:solidFill>
              </a:rPr>
              <a:t>6. Öz-sunum Becerisinin Kazandırılması.</a:t>
            </a:r>
          </a:p>
          <a:p>
            <a:pPr eaLnBrk="1" hangingPunct="1"/>
            <a:r>
              <a:rPr lang="tr-TR" altLang="tr-TR" sz="2600" dirty="0" smtClean="0">
                <a:solidFill>
                  <a:srgbClr val="000000"/>
                </a:solidFill>
              </a:rPr>
              <a:t>7. Eyleme Geçme.</a:t>
            </a:r>
          </a:p>
          <a:p>
            <a:pPr eaLnBrk="1" hangingPunct="1"/>
            <a:r>
              <a:rPr lang="tr-TR" altLang="tr-TR" sz="2600" dirty="0" smtClean="0">
                <a:solidFill>
                  <a:srgbClr val="000000"/>
                </a:solidFill>
              </a:rPr>
              <a:t>8. Geribildirimlerin Alınması ve Kişisel İmajın Değerlendirilmesi. </a:t>
            </a:r>
          </a:p>
        </p:txBody>
      </p:sp>
    </p:spTree>
    <p:extLst>
      <p:ext uri="{BB962C8B-B14F-4D97-AF65-F5344CB8AC3E}">
        <p14:creationId xmlns:p14="http://schemas.microsoft.com/office/powerpoint/2010/main" val="3424938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899592" y="332656"/>
            <a:ext cx="7344816"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899592" y="1484785"/>
            <a:ext cx="7416824" cy="4320480"/>
          </a:xfrm>
        </p:spPr>
        <p:txBody>
          <a:bodyPr/>
          <a:lstStyle/>
          <a:p>
            <a:pPr eaLnBrk="1" hangingPunct="1">
              <a:defRPr/>
            </a:pPr>
            <a:r>
              <a:rPr lang="tr-TR" altLang="tr-TR" sz="2600" b="1" dirty="0" smtClean="0"/>
              <a:t>1. Kendini Tanıma</a:t>
            </a:r>
            <a:endParaRPr lang="tr-TR" altLang="tr-TR" sz="2600" b="1" dirty="0"/>
          </a:p>
          <a:p>
            <a:pPr marL="0" indent="0" eaLnBrk="1" hangingPunct="1">
              <a:buFontTx/>
              <a:buNone/>
              <a:defRPr/>
            </a:pPr>
            <a:endParaRPr lang="tr-TR" altLang="tr-TR" sz="2600" b="1" dirty="0" smtClean="0"/>
          </a:p>
          <a:p>
            <a:pPr marL="0" indent="0" eaLnBrk="1" hangingPunct="1">
              <a:buFontTx/>
              <a:buNone/>
              <a:defRPr/>
            </a:pPr>
            <a:r>
              <a:rPr lang="tr-TR" altLang="tr-TR" sz="2600" dirty="0" smtClean="0"/>
              <a:t>Kişinin kendinin farkında olmasıdır. Kişinin kendini tanıması için öz değerlendirme yapması gerekir.</a:t>
            </a:r>
          </a:p>
          <a:p>
            <a:pPr marL="0" indent="0" eaLnBrk="1" hangingPunct="1">
              <a:buFontTx/>
              <a:buNone/>
              <a:defRPr/>
            </a:pPr>
            <a:r>
              <a:rPr lang="tr-TR" altLang="tr-TR" sz="2600" dirty="0" smtClean="0"/>
              <a:t>( </a:t>
            </a:r>
            <a:r>
              <a:rPr lang="tr-TR" altLang="tr-TR" sz="2600" dirty="0" err="1" smtClean="0"/>
              <a:t>Swot</a:t>
            </a:r>
            <a:r>
              <a:rPr lang="tr-TR" altLang="tr-TR" sz="2600" dirty="0" smtClean="0"/>
              <a:t> analizi) </a:t>
            </a:r>
          </a:p>
          <a:p>
            <a:pPr marL="0" indent="0" eaLnBrk="1" hangingPunct="1">
              <a:buFontTx/>
              <a:buNone/>
              <a:defRPr/>
            </a:pPr>
            <a:r>
              <a:rPr lang="tr-TR" altLang="tr-TR" sz="2600" dirty="0" smtClean="0"/>
              <a:t>Kişi  güçlü ve zayıf yönlerini belirlemeli, oluşturulmak istenen imaj için olası fırsat ve tehditlerin farkında olunmalıdır.  </a:t>
            </a:r>
          </a:p>
        </p:txBody>
      </p:sp>
    </p:spTree>
    <p:extLst>
      <p:ext uri="{BB962C8B-B14F-4D97-AF65-F5344CB8AC3E}">
        <p14:creationId xmlns:p14="http://schemas.microsoft.com/office/powerpoint/2010/main" val="18246372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11560" y="404664"/>
            <a:ext cx="7655570"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827584" y="1556792"/>
            <a:ext cx="6985000" cy="4535487"/>
          </a:xfrm>
        </p:spPr>
        <p:txBody>
          <a:bodyPr/>
          <a:lstStyle/>
          <a:p>
            <a:pPr eaLnBrk="1" hangingPunct="1">
              <a:defRPr/>
            </a:pPr>
            <a:r>
              <a:rPr lang="tr-TR" altLang="tr-TR" sz="2600" b="1" dirty="0"/>
              <a:t>2</a:t>
            </a:r>
            <a:r>
              <a:rPr lang="tr-TR" altLang="tr-TR" sz="2600" b="1" dirty="0" smtClean="0"/>
              <a:t>. Hedef İzleyeni/ İzleyenleri Tanıma </a:t>
            </a:r>
          </a:p>
          <a:p>
            <a:pPr eaLnBrk="1" hangingPunct="1">
              <a:defRPr/>
            </a:pPr>
            <a:endParaRPr lang="tr-TR" altLang="tr-TR" sz="2600" b="1" dirty="0" smtClean="0"/>
          </a:p>
          <a:p>
            <a:pPr marL="0" indent="0" eaLnBrk="1" hangingPunct="1">
              <a:buFontTx/>
              <a:buNone/>
              <a:defRPr/>
            </a:pPr>
            <a:r>
              <a:rPr lang="tr-TR" altLang="tr-TR" sz="2600" dirty="0" smtClean="0"/>
              <a:t>Algının yaratılması istenen kişi, grup ya da kitlenin saptanmasıdır. Hedef kitlenin istek, beklenti ve değerlerinin bilinmesi yaratılmak istenen resmin çerçevesini belirleyecektir. </a:t>
            </a:r>
            <a:endParaRPr lang="tr-TR" altLang="tr-TR" sz="2600" dirty="0"/>
          </a:p>
        </p:txBody>
      </p:sp>
    </p:spTree>
    <p:extLst>
      <p:ext uri="{BB962C8B-B14F-4D97-AF65-F5344CB8AC3E}">
        <p14:creationId xmlns:p14="http://schemas.microsoft.com/office/powerpoint/2010/main" val="29044432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3569" y="404813"/>
            <a:ext cx="7655570"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899592" y="1484784"/>
            <a:ext cx="6985000" cy="4535487"/>
          </a:xfrm>
        </p:spPr>
        <p:txBody>
          <a:bodyPr/>
          <a:lstStyle/>
          <a:p>
            <a:pPr eaLnBrk="1" hangingPunct="1">
              <a:defRPr/>
            </a:pPr>
            <a:r>
              <a:rPr lang="tr-TR" altLang="tr-TR" sz="2600" b="1" dirty="0"/>
              <a:t>3</a:t>
            </a:r>
            <a:r>
              <a:rPr lang="tr-TR" altLang="tr-TR" sz="2600" b="1" dirty="0" smtClean="0"/>
              <a:t>. İstenen İmajı Saptama </a:t>
            </a:r>
          </a:p>
          <a:p>
            <a:pPr marL="0" indent="0" eaLnBrk="1" hangingPunct="1">
              <a:buFontTx/>
              <a:buNone/>
              <a:defRPr/>
            </a:pPr>
            <a:endParaRPr lang="tr-TR" altLang="tr-TR" sz="2600" dirty="0" smtClean="0"/>
          </a:p>
          <a:p>
            <a:pPr marL="0" indent="0" eaLnBrk="1" hangingPunct="1">
              <a:buFontTx/>
              <a:buNone/>
              <a:defRPr/>
            </a:pPr>
            <a:r>
              <a:rPr lang="tr-TR" altLang="tr-TR" sz="2600" dirty="0" smtClean="0"/>
              <a:t>Hedef kitle üzerinde oluşturulmak istenen görüntünün saptandığı aşamadır. İstenen imaj, kişinin karakteri ile uyumlu olmalı ve gerçek öz niteliklerini doğru biçimde yansıtmalıdır. </a:t>
            </a:r>
          </a:p>
        </p:txBody>
      </p:sp>
    </p:spTree>
    <p:extLst>
      <p:ext uri="{BB962C8B-B14F-4D97-AF65-F5344CB8AC3E}">
        <p14:creationId xmlns:p14="http://schemas.microsoft.com/office/powerpoint/2010/main" val="3670099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755577" y="404813"/>
            <a:ext cx="7583562"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899592" y="1484784"/>
            <a:ext cx="6913562" cy="4535487"/>
          </a:xfrm>
        </p:spPr>
        <p:txBody>
          <a:bodyPr/>
          <a:lstStyle/>
          <a:p>
            <a:pPr eaLnBrk="1" hangingPunct="1">
              <a:defRPr/>
            </a:pPr>
            <a:r>
              <a:rPr lang="tr-TR" altLang="tr-TR" sz="2600" b="1" dirty="0" smtClean="0"/>
              <a:t>4. Planlama </a:t>
            </a:r>
          </a:p>
          <a:p>
            <a:pPr marL="0" indent="0" eaLnBrk="1" hangingPunct="1">
              <a:buFontTx/>
              <a:buNone/>
              <a:defRPr/>
            </a:pPr>
            <a:endParaRPr lang="tr-TR" altLang="tr-TR" sz="2600" dirty="0" smtClean="0"/>
          </a:p>
          <a:p>
            <a:pPr marL="0" indent="0" eaLnBrk="1" hangingPunct="1">
              <a:buFontTx/>
              <a:buNone/>
              <a:defRPr/>
            </a:pPr>
            <a:r>
              <a:rPr lang="tr-TR" altLang="tr-TR" sz="2600" dirty="0" smtClean="0"/>
              <a:t>Yüz yüze kurulan rutin iletişimlerin yanında kitle iletişim araçları aracılığıyla kullanılan iletişim biçimleri de vardır. Bu yüzden her bir araç için ayrı bir planlamaya gereksinim vardır.  </a:t>
            </a:r>
          </a:p>
        </p:txBody>
      </p:sp>
    </p:spTree>
    <p:extLst>
      <p:ext uri="{BB962C8B-B14F-4D97-AF65-F5344CB8AC3E}">
        <p14:creationId xmlns:p14="http://schemas.microsoft.com/office/powerpoint/2010/main" val="181512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971601" y="404813"/>
            <a:ext cx="7367538"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1187624" y="1412776"/>
            <a:ext cx="6913562" cy="4535487"/>
          </a:xfrm>
        </p:spPr>
        <p:txBody>
          <a:bodyPr/>
          <a:lstStyle/>
          <a:p>
            <a:pPr eaLnBrk="1" hangingPunct="1">
              <a:defRPr/>
            </a:pPr>
            <a:r>
              <a:rPr lang="tr-TR" altLang="tr-TR" sz="2600" b="1" dirty="0"/>
              <a:t>5</a:t>
            </a:r>
            <a:r>
              <a:rPr lang="tr-TR" altLang="tr-TR" sz="2600" b="1" dirty="0" smtClean="0"/>
              <a:t>. Kişiye Yönelik  Eğitim </a:t>
            </a:r>
          </a:p>
          <a:p>
            <a:pPr marL="0" indent="0" eaLnBrk="1" hangingPunct="1">
              <a:buFontTx/>
              <a:buNone/>
              <a:defRPr/>
            </a:pPr>
            <a:endParaRPr lang="tr-TR" altLang="tr-TR" sz="2600" dirty="0" smtClean="0"/>
          </a:p>
          <a:p>
            <a:pPr marL="0" indent="0" eaLnBrk="1" hangingPunct="1">
              <a:buFontTx/>
              <a:buNone/>
              <a:defRPr/>
            </a:pPr>
            <a:r>
              <a:rPr lang="tr-TR" altLang="tr-TR" sz="2600" dirty="0" smtClean="0"/>
              <a:t>Belirlenen hedeflere ulaşmak için bireyin iletişim becerileri kullanımı hakkındaki farkındalığının arttırıldığı aşamadır. Sözlü ve sözsüz iletişimle ilgili alınacak eğitimler, vs.</a:t>
            </a:r>
          </a:p>
        </p:txBody>
      </p:sp>
    </p:spTree>
    <p:extLst>
      <p:ext uri="{BB962C8B-B14F-4D97-AF65-F5344CB8AC3E}">
        <p14:creationId xmlns:p14="http://schemas.microsoft.com/office/powerpoint/2010/main" val="14353993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755576" y="260350"/>
            <a:ext cx="7510537"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1259632" y="1196752"/>
            <a:ext cx="6985000" cy="5111750"/>
          </a:xfrm>
        </p:spPr>
        <p:txBody>
          <a:bodyPr/>
          <a:lstStyle/>
          <a:p>
            <a:pPr eaLnBrk="1" hangingPunct="1">
              <a:defRPr/>
            </a:pPr>
            <a:r>
              <a:rPr lang="tr-TR" altLang="tr-TR" sz="2600" b="1" dirty="0" smtClean="0"/>
              <a:t>6. Öz sunum Becerisi</a:t>
            </a:r>
          </a:p>
          <a:p>
            <a:pPr marL="0" indent="0" eaLnBrk="1" hangingPunct="1">
              <a:buFontTx/>
              <a:buNone/>
              <a:defRPr/>
            </a:pPr>
            <a:endParaRPr lang="tr-TR" altLang="tr-TR" sz="2600" dirty="0" smtClean="0">
              <a:solidFill>
                <a:srgbClr val="000000"/>
              </a:solidFill>
            </a:endParaRPr>
          </a:p>
          <a:p>
            <a:pPr marL="0" indent="0" eaLnBrk="1" hangingPunct="1">
              <a:buFontTx/>
              <a:buNone/>
              <a:defRPr/>
            </a:pPr>
            <a:r>
              <a:rPr lang="tr-TR" altLang="tr-TR" sz="2600" dirty="0" smtClean="0">
                <a:solidFill>
                  <a:srgbClr val="000000"/>
                </a:solidFill>
              </a:rPr>
              <a:t>Kişinin kendini olduğundan daha iyi ya da daha kötü olarak değerlendirmesi bireysel öz sunum becerisini etkiler. Kendini olduğundan daha iyi değerlendirenler fark fazla olmamak kaydıyla kendilerini daha iyi sunarlar. Kendini olduğundan daha kötü değerlendiren kişiler ise kendilerine olan öz güveni kaybederler. </a:t>
            </a:r>
          </a:p>
          <a:p>
            <a:pPr marL="0" indent="0" eaLnBrk="1" hangingPunct="1">
              <a:buFontTx/>
              <a:buNone/>
              <a:defRPr/>
            </a:pPr>
            <a:endParaRPr lang="tr-TR" altLang="tr-TR" sz="2600" dirty="0">
              <a:solidFill>
                <a:srgbClr val="000000"/>
              </a:solidFill>
            </a:endParaRPr>
          </a:p>
          <a:p>
            <a:pPr marL="0" indent="0" eaLnBrk="1" hangingPunct="1">
              <a:buFontTx/>
              <a:buNone/>
              <a:defRPr/>
            </a:pPr>
            <a:endParaRPr lang="tr-TR" altLang="tr-TR" sz="2400" dirty="0" smtClean="0">
              <a:solidFill>
                <a:srgbClr val="000000"/>
              </a:solidFill>
            </a:endParaRPr>
          </a:p>
        </p:txBody>
      </p:sp>
    </p:spTree>
    <p:extLst>
      <p:ext uri="{BB962C8B-B14F-4D97-AF65-F5344CB8AC3E}">
        <p14:creationId xmlns:p14="http://schemas.microsoft.com/office/powerpoint/2010/main" val="2656049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755576" y="260350"/>
            <a:ext cx="7510537" cy="1050925"/>
          </a:xfrm>
        </p:spPr>
        <p:txBody>
          <a:bodyPr/>
          <a:lstStyle/>
          <a:p>
            <a:pPr eaLnBrk="1" hangingPunct="1"/>
            <a:r>
              <a:rPr lang="tr-TR" altLang="tr-TR" sz="3200" b="1" dirty="0" smtClean="0">
                <a:solidFill>
                  <a:schemeClr val="tx1"/>
                </a:solidFill>
              </a:rPr>
              <a:t>Kişisel İmaj Yönetiminin Aşamaları</a:t>
            </a:r>
            <a:endParaRPr lang="en-US" altLang="tr-TR" sz="3200" b="1" dirty="0" smtClean="0">
              <a:solidFill>
                <a:schemeClr val="tx1"/>
              </a:solidFill>
            </a:endParaRPr>
          </a:p>
        </p:txBody>
      </p:sp>
      <p:sp>
        <p:nvSpPr>
          <p:cNvPr id="157699" name="Rectangle 3"/>
          <p:cNvSpPr>
            <a:spLocks noGrp="1" noChangeArrowheads="1"/>
          </p:cNvSpPr>
          <p:nvPr>
            <p:ph idx="1"/>
          </p:nvPr>
        </p:nvSpPr>
        <p:spPr>
          <a:xfrm>
            <a:off x="971600" y="1196752"/>
            <a:ext cx="8065021" cy="4896445"/>
          </a:xfrm>
        </p:spPr>
        <p:txBody>
          <a:bodyPr/>
          <a:lstStyle/>
          <a:p>
            <a:pPr eaLnBrk="1" hangingPunct="1">
              <a:defRPr/>
            </a:pPr>
            <a:r>
              <a:rPr lang="tr-TR" altLang="tr-TR" sz="2600" b="1" dirty="0"/>
              <a:t>7</a:t>
            </a:r>
            <a:r>
              <a:rPr lang="tr-TR" altLang="tr-TR" sz="2600" b="1" dirty="0" smtClean="0"/>
              <a:t>. Eyleme Geçme </a:t>
            </a:r>
          </a:p>
          <a:p>
            <a:pPr marL="0" indent="0" eaLnBrk="1" hangingPunct="1">
              <a:buFontTx/>
              <a:buNone/>
              <a:defRPr/>
            </a:pPr>
            <a:endParaRPr lang="tr-TR" altLang="tr-TR" sz="2600" b="1" dirty="0"/>
          </a:p>
          <a:p>
            <a:pPr marL="0" indent="0" eaLnBrk="1" hangingPunct="1">
              <a:buFontTx/>
              <a:buNone/>
              <a:defRPr/>
            </a:pPr>
            <a:r>
              <a:rPr lang="tr-TR" altLang="tr-TR" sz="2600" dirty="0" smtClean="0"/>
              <a:t>Planlanan adımların hayata geçirilmesi, istenen imajın oluşması için uygulamaya geçilmesi aşamasıdır. </a:t>
            </a:r>
          </a:p>
          <a:p>
            <a:pPr marL="0" indent="0" eaLnBrk="1" hangingPunct="1">
              <a:buFontTx/>
              <a:buNone/>
              <a:defRPr/>
            </a:pPr>
            <a:endParaRPr lang="tr-TR" altLang="tr-TR" sz="2600" dirty="0" smtClean="0"/>
          </a:p>
          <a:p>
            <a:pPr marL="0" indent="0" eaLnBrk="1" hangingPunct="1">
              <a:buFontTx/>
              <a:buNone/>
              <a:defRPr/>
            </a:pPr>
            <a:r>
              <a:rPr lang="tr-TR" altLang="tr-TR" sz="2600" b="1" dirty="0"/>
              <a:t>8</a:t>
            </a:r>
            <a:r>
              <a:rPr lang="tr-TR" altLang="tr-TR" sz="2600" b="1" dirty="0" smtClean="0"/>
              <a:t>. Geri Bildirimlerin Alınması</a:t>
            </a:r>
          </a:p>
          <a:p>
            <a:pPr marL="0" indent="0" eaLnBrk="1" hangingPunct="1">
              <a:buFontTx/>
              <a:buNone/>
              <a:defRPr/>
            </a:pPr>
            <a:endParaRPr lang="tr-TR" altLang="tr-TR" sz="2600" b="1" dirty="0"/>
          </a:p>
          <a:p>
            <a:pPr marL="0" indent="0" eaLnBrk="1" hangingPunct="1">
              <a:buFontTx/>
              <a:buNone/>
              <a:defRPr/>
            </a:pPr>
            <a:r>
              <a:rPr lang="tr-TR" altLang="tr-TR" sz="2600" dirty="0" smtClean="0"/>
              <a:t>Kişisel imaj yönetimi için ortaya konulan amaçlı  çabalar karşısında geri bildirimler alınarak sürecin başarı düzeyi değerlendirilir. </a:t>
            </a:r>
          </a:p>
          <a:p>
            <a:pPr marL="0" indent="0" eaLnBrk="1" hangingPunct="1">
              <a:buFontTx/>
              <a:buNone/>
              <a:defRPr/>
            </a:pPr>
            <a:endParaRPr lang="tr-TR" altLang="tr-TR" sz="2400" dirty="0" smtClean="0">
              <a:solidFill>
                <a:srgbClr val="000000"/>
              </a:solidFill>
            </a:endParaRPr>
          </a:p>
        </p:txBody>
      </p:sp>
    </p:spTree>
    <p:extLst>
      <p:ext uri="{BB962C8B-B14F-4D97-AF65-F5344CB8AC3E}">
        <p14:creationId xmlns:p14="http://schemas.microsoft.com/office/powerpoint/2010/main" val="6834699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a:xfrm>
            <a:off x="467544" y="-171400"/>
            <a:ext cx="8229600" cy="1143000"/>
          </a:xfrm>
        </p:spPr>
        <p:txBody>
          <a:bodyPr/>
          <a:lstStyle/>
          <a:p>
            <a:r>
              <a:rPr lang="tr-TR" b="1" dirty="0" smtClean="0">
                <a:solidFill>
                  <a:srgbClr val="FF0000"/>
                </a:solidFill>
              </a:rPr>
              <a:t>Kaynakça</a:t>
            </a:r>
          </a:p>
        </p:txBody>
      </p:sp>
      <p:sp>
        <p:nvSpPr>
          <p:cNvPr id="24579" name="2 İçerik Yer Tutucusu"/>
          <p:cNvSpPr>
            <a:spLocks noGrp="1"/>
          </p:cNvSpPr>
          <p:nvPr>
            <p:ph idx="1"/>
          </p:nvPr>
        </p:nvSpPr>
        <p:spPr>
          <a:xfrm>
            <a:off x="609600" y="990600"/>
            <a:ext cx="8382000" cy="5867400"/>
          </a:xfrm>
        </p:spPr>
        <p:txBody>
          <a:bodyPr/>
          <a:lstStyle/>
          <a:p>
            <a:r>
              <a:rPr lang="tr-TR" sz="2000" dirty="0" err="1" smtClean="0"/>
              <a:t>Kağıtçıbaşı</a:t>
            </a:r>
            <a:r>
              <a:rPr lang="tr-TR" sz="2000" dirty="0" smtClean="0"/>
              <a:t>, Ç. ve Z. </a:t>
            </a:r>
            <a:r>
              <a:rPr lang="tr-TR" sz="2000" dirty="0" err="1" smtClean="0"/>
              <a:t>Cemalcılar</a:t>
            </a:r>
            <a:r>
              <a:rPr lang="tr-TR" sz="2000" dirty="0" smtClean="0"/>
              <a:t>. (2014). </a:t>
            </a:r>
            <a:r>
              <a:rPr lang="tr-TR" sz="2000" b="1" dirty="0" smtClean="0"/>
              <a:t>Dünden Bugüne İnsan ve İnsanlar</a:t>
            </a:r>
            <a:r>
              <a:rPr lang="tr-TR" sz="2000" dirty="0" smtClean="0"/>
              <a:t>. İstanbul: Evrim Yayınları.</a:t>
            </a:r>
          </a:p>
          <a:p>
            <a:r>
              <a:rPr lang="tr-TR" sz="2000" dirty="0" err="1" smtClean="0"/>
              <a:t>İnceoğlu</a:t>
            </a:r>
            <a:r>
              <a:rPr lang="tr-TR" sz="2000" dirty="0" smtClean="0"/>
              <a:t>, M. (2011). </a:t>
            </a:r>
            <a:r>
              <a:rPr lang="tr-TR" sz="2000" b="1" dirty="0" smtClean="0"/>
              <a:t>Tutum, Algı, İletişim </a:t>
            </a:r>
            <a:r>
              <a:rPr lang="tr-TR" sz="2000" dirty="0" smtClean="0"/>
              <a:t>Ankara: Siyasal Kitabevi. </a:t>
            </a:r>
          </a:p>
          <a:p>
            <a:r>
              <a:rPr lang="tr-TR" sz="2000" dirty="0" smtClean="0"/>
              <a:t>Saydam, A. (2014). </a:t>
            </a:r>
            <a:r>
              <a:rPr lang="tr-TR" sz="2000" b="1" dirty="0" smtClean="0"/>
              <a:t>Algılama Yönetimi</a:t>
            </a:r>
            <a:r>
              <a:rPr lang="tr-TR" sz="2000" dirty="0" smtClean="0"/>
              <a:t>. İstanbul: Remzi Kitabevi.</a:t>
            </a:r>
          </a:p>
          <a:p>
            <a:r>
              <a:rPr lang="tr-TR" sz="2000" dirty="0" smtClean="0"/>
              <a:t>Taylor, P., L. A </a:t>
            </a:r>
            <a:r>
              <a:rPr lang="tr-TR" sz="2000" dirty="0" err="1" smtClean="0"/>
              <a:t>Peplau</a:t>
            </a:r>
            <a:r>
              <a:rPr lang="tr-TR" sz="2000" dirty="0" smtClean="0"/>
              <a:t> ve  D. O. </a:t>
            </a:r>
            <a:r>
              <a:rPr lang="tr-TR" sz="2000" dirty="0" err="1" smtClean="0"/>
              <a:t>Sears</a:t>
            </a:r>
            <a:r>
              <a:rPr lang="tr-TR" sz="2000" dirty="0" smtClean="0"/>
              <a:t>. (2012). </a:t>
            </a:r>
            <a:r>
              <a:rPr lang="tr-TR" sz="2000" b="1" dirty="0" smtClean="0"/>
              <a:t>Sosyal Psikoloji. </a:t>
            </a:r>
            <a:r>
              <a:rPr lang="tr-TR" sz="2000" dirty="0" smtClean="0"/>
              <a:t>(Çev. Ali Dönmez) Ankara: İmge Kitabevi.</a:t>
            </a:r>
          </a:p>
          <a:p>
            <a:r>
              <a:rPr lang="tr-TR" sz="2000" dirty="0" smtClean="0"/>
              <a:t>Le Bon, G. (2014). </a:t>
            </a:r>
            <a:r>
              <a:rPr lang="tr-TR" sz="2000" b="1" dirty="0" smtClean="0"/>
              <a:t>Kitleler Psikolojisi</a:t>
            </a:r>
            <a:r>
              <a:rPr lang="tr-TR" sz="2000" dirty="0" smtClean="0"/>
              <a:t>. (Çev. Hasan Can) Ankara: Tutku Yayınevi.</a:t>
            </a:r>
          </a:p>
          <a:p>
            <a:r>
              <a:rPr lang="tr-TR" sz="2000" dirty="0" err="1" smtClean="0"/>
              <a:t>Milburn</a:t>
            </a:r>
            <a:r>
              <a:rPr lang="tr-TR" sz="2000" dirty="0" smtClean="0"/>
              <a:t>, A. M. (1998). </a:t>
            </a:r>
            <a:r>
              <a:rPr lang="tr-TR" sz="2000" b="1" dirty="0" smtClean="0"/>
              <a:t>Sosyal Psikolojik Açıdan Kamuoyu ve Siyaset</a:t>
            </a:r>
            <a:r>
              <a:rPr lang="tr-TR" sz="2000" dirty="0" smtClean="0"/>
              <a:t>. Ankara: İmge Kitabevi.</a:t>
            </a:r>
          </a:p>
          <a:p>
            <a:r>
              <a:rPr lang="tr-TR" sz="2000" dirty="0" err="1" smtClean="0"/>
              <a:t>Orallı</a:t>
            </a:r>
            <a:r>
              <a:rPr lang="tr-TR" sz="2000" dirty="0" smtClean="0"/>
              <a:t>, E. L. (2014). </a:t>
            </a:r>
            <a:r>
              <a:rPr lang="tr-TR" sz="2000" b="1" dirty="0" smtClean="0"/>
              <a:t>Propaganda Olgusu ve Algı Yönetimi</a:t>
            </a:r>
            <a:r>
              <a:rPr lang="tr-TR" sz="2000" dirty="0" smtClean="0"/>
              <a:t>, B. Karabulut (Ed.) </a:t>
            </a:r>
            <a:r>
              <a:rPr lang="tr-TR" sz="2000" i="1" dirty="0" smtClean="0"/>
              <a:t>Algı Yönetimi </a:t>
            </a:r>
            <a:r>
              <a:rPr lang="tr-TR" sz="2000" dirty="0" smtClean="0"/>
              <a:t>içinde (ss.97-117). İstanbul: Alfa Yayınları.</a:t>
            </a:r>
          </a:p>
          <a:p>
            <a:r>
              <a:rPr lang="tr-TR" sz="2000" dirty="0" smtClean="0"/>
              <a:t>Türk, M.S., (2014). </a:t>
            </a:r>
            <a:r>
              <a:rPr lang="tr-TR" sz="2000" b="1" dirty="0" smtClean="0"/>
              <a:t>Algı Yönetimi ve İletişim: Algının Ötesinde Bir Gerçeklik Var mı?, </a:t>
            </a:r>
            <a:r>
              <a:rPr lang="tr-TR" sz="2000" dirty="0" smtClean="0"/>
              <a:t>B. Karabulut (Ed.), Algı Yönetimi içinde (ss.13-39). İstanbul: Alfa Yayınları.</a:t>
            </a:r>
          </a:p>
          <a:p>
            <a:endParaRPr lang="tr-TR" sz="2000" dirty="0" smtClean="0"/>
          </a:p>
          <a:p>
            <a:endParaRPr lang="tr-TR" sz="2400" dirty="0" smtClean="0"/>
          </a:p>
          <a:p>
            <a:endParaRPr lang="tr-TR" sz="2400" dirty="0" smtClean="0"/>
          </a:p>
          <a:p>
            <a:endParaRPr lang="tr-TR" sz="2400" dirty="0" smtClean="0"/>
          </a:p>
          <a:p>
            <a:endParaRPr lang="tr-TR" sz="2800" dirty="0" smtClean="0"/>
          </a:p>
        </p:txBody>
      </p:sp>
    </p:spTree>
    <p:extLst>
      <p:ext uri="{BB962C8B-B14F-4D97-AF65-F5344CB8AC3E}">
        <p14:creationId xmlns:p14="http://schemas.microsoft.com/office/powerpoint/2010/main" val="2930895266"/>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445</TotalTime>
  <Words>1081</Words>
  <Application>Microsoft Office PowerPoint</Application>
  <PresentationFormat>Ekran Gösterisi (4:3)</PresentationFormat>
  <Paragraphs>196</Paragraphs>
  <Slides>26</Slides>
  <Notes>23</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sunum_sablon</vt:lpstr>
      <vt:lpstr>PowerPoint Sunusu</vt:lpstr>
      <vt:lpstr>Kişisel İmaj ve Kişisel İmajın Yönetimi</vt:lpstr>
      <vt:lpstr>Kişisel İmaj</vt:lpstr>
      <vt:lpstr>İmaj…</vt:lpstr>
      <vt:lpstr>Kişisel İmaj</vt:lpstr>
      <vt:lpstr>Kişisel İmaj</vt:lpstr>
      <vt:lpstr>Kişisel İmaj</vt:lpstr>
      <vt:lpstr>Kişisel İmaj </vt:lpstr>
      <vt:lpstr>Kişisel İmaj Neden Önemli?</vt:lpstr>
      <vt:lpstr>Kişisel İmajın Önemi</vt:lpstr>
      <vt:lpstr>Kişisel İmajın Önemi</vt:lpstr>
      <vt:lpstr>Olumlu Kişisel İmaj Sayesinde; </vt:lpstr>
      <vt:lpstr>Kişisel İmajımızı Oluşturan Öğeler</vt:lpstr>
      <vt:lpstr>Kişisel İmajı Oluşturan Öğeler</vt:lpstr>
      <vt:lpstr> İlk İzlenim</vt:lpstr>
      <vt:lpstr>İlk İzlenim </vt:lpstr>
      <vt:lpstr>Etkili İmaj…</vt:lpstr>
      <vt:lpstr>Kişisel İmaj Yönetiminin Aşamaları</vt:lpstr>
      <vt:lpstr>Kişisel İmaj Yönetiminin Aşamaları</vt:lpstr>
      <vt:lpstr>Kişisel İmaj Yönetiminin Aşamaları</vt:lpstr>
      <vt:lpstr>Kişisel İmaj Yönetiminin Aşamaları</vt:lpstr>
      <vt:lpstr>Kişisel İmaj Yönetiminin Aşamaları</vt:lpstr>
      <vt:lpstr>Kişisel İmaj Yönetiminin Aşamaları</vt:lpstr>
      <vt:lpstr>Kişisel İmaj Yönetiminin Aşamaları</vt:lpstr>
      <vt:lpstr>Kişisel İmaj Yönetiminin Aşamaları</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36</cp:revision>
  <cp:lastPrinted>1601-01-01T00:00:00Z</cp:lastPrinted>
  <dcterms:created xsi:type="dcterms:W3CDTF">2020-01-13T08:27:04Z</dcterms:created>
  <dcterms:modified xsi:type="dcterms:W3CDTF">2020-01-15T10:15:50Z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