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95" r:id="rId5"/>
    <p:sldId id="296" r:id="rId6"/>
    <p:sldId id="297" r:id="rId7"/>
    <p:sldId id="298" r:id="rId8"/>
    <p:sldId id="299" r:id="rId9"/>
    <p:sldId id="300" r:id="rId10"/>
    <p:sldId id="301" r:id="rId11"/>
    <p:sldId id="302" r:id="rId12"/>
    <p:sldId id="303" r:id="rId13"/>
    <p:sldId id="304" r:id="rId14"/>
    <p:sldId id="306" r:id="rId15"/>
    <p:sldId id="308" r:id="rId16"/>
    <p:sldId id="311" r:id="rId17"/>
    <p:sldId id="309" r:id="rId18"/>
    <p:sldId id="312" r:id="rId19"/>
    <p:sldId id="313" r:id="rId20"/>
    <p:sldId id="314" r:id="rId21"/>
    <p:sldId id="334" r:id="rId22"/>
    <p:sldId id="315" r:id="rId23"/>
    <p:sldId id="316" r:id="rId24"/>
    <p:sldId id="317" r:id="rId25"/>
    <p:sldId id="318" r:id="rId26"/>
    <p:sldId id="319" r:id="rId27"/>
    <p:sldId id="320" r:id="rId28"/>
    <p:sldId id="321" r:id="rId29"/>
    <p:sldId id="324" r:id="rId30"/>
    <p:sldId id="325" r:id="rId31"/>
    <p:sldId id="326" r:id="rId32"/>
    <p:sldId id="327" r:id="rId33"/>
    <p:sldId id="328" r:id="rId34"/>
    <p:sldId id="329" r:id="rId35"/>
    <p:sldId id="330" r:id="rId36"/>
    <p:sldId id="331" r:id="rId37"/>
    <p:sldId id="332" r:id="rId38"/>
    <p:sldId id="333" r:id="rId39"/>
    <p:sldId id="335" r:id="rId40"/>
    <p:sldId id="336" r:id="rId41"/>
    <p:sldId id="337" r:id="rId42"/>
    <p:sldId id="338" r:id="rId43"/>
    <p:sldId id="339" r:id="rId44"/>
    <p:sldId id="340" r:id="rId45"/>
    <p:sldId id="294" r:id="rId4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1" autoAdjust="0"/>
    <p:restoredTop sz="94660"/>
  </p:normalViewPr>
  <p:slideViewPr>
    <p:cSldViewPr snapToGrid="0">
      <p:cViewPr>
        <p:scale>
          <a:sx n="77" d="100"/>
          <a:sy n="77" d="100"/>
        </p:scale>
        <p:origin x="-504" y="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C597A09-6D8C-4934-A918-DB40570845EF}" type="slidenum">
              <a:rPr lang="tr-TR" smtClean="0"/>
              <a:pPr/>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091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22184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C597A09-6D8C-4934-A918-DB40570845EF}" type="slidenum">
              <a:rPr lang="tr-TR" smtClean="0"/>
              <a:pPr/>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49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160947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3061684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402562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346224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AF555B8-278E-491D-B672-6D19AC5F1DD1}" type="datetimeFigureOut">
              <a:rPr lang="tr-TR" smtClean="0"/>
              <a:pPr/>
              <a:t>19.03.2020</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C597A09-6D8C-4934-A918-DB40570845EF}" type="slidenum">
              <a:rPr lang="tr-TR" smtClean="0"/>
              <a:pPr/>
              <a:t>‹#›</a:t>
            </a:fld>
            <a:endParaRPr lang="tr-TR"/>
          </a:p>
        </p:txBody>
      </p:sp>
    </p:spTree>
    <p:extLst>
      <p:ext uri="{BB962C8B-B14F-4D97-AF65-F5344CB8AC3E}">
        <p14:creationId xmlns:p14="http://schemas.microsoft.com/office/powerpoint/2010/main" val="95928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254059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365944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0AF555B8-278E-491D-B672-6D19AC5F1DD1}"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C597A09-6D8C-4934-A918-DB40570845EF}" type="slidenum">
              <a:rPr lang="tr-TR" smtClean="0"/>
              <a:pPr/>
              <a:t>‹#›</a:t>
            </a:fld>
            <a:endParaRPr lang="tr-TR"/>
          </a:p>
        </p:txBody>
      </p:sp>
    </p:spTree>
    <p:extLst>
      <p:ext uri="{BB962C8B-B14F-4D97-AF65-F5344CB8AC3E}">
        <p14:creationId xmlns:p14="http://schemas.microsoft.com/office/powerpoint/2010/main" val="424300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AF555B8-278E-491D-B672-6D19AC5F1DD1}" type="datetimeFigureOut">
              <a:rPr lang="tr-TR" smtClean="0"/>
              <a:pPr/>
              <a:t>19.03.2020</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C597A09-6D8C-4934-A918-DB40570845EF}" type="slidenum">
              <a:rPr lang="tr-TR" smtClean="0"/>
              <a:pPr/>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146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97280" y="758951"/>
            <a:ext cx="10058400" cy="3800691"/>
          </a:xfrm>
        </p:spPr>
        <p:txBody>
          <a:bodyPr>
            <a:normAutofit fontScale="90000"/>
          </a:bodyPr>
          <a:lstStyle/>
          <a:p>
            <a:r>
              <a:rPr lang="tr-TR" dirty="0"/>
              <a:t/>
            </a:r>
            <a:br>
              <a:rPr lang="tr-TR" dirty="0"/>
            </a:br>
            <a:r>
              <a:rPr lang="tr-TR" b="1" dirty="0"/>
              <a:t> </a:t>
            </a:r>
            <a:r>
              <a:rPr lang="tr-TR" dirty="0"/>
              <a:t/>
            </a:r>
            <a:br>
              <a:rPr lang="tr-TR" dirty="0"/>
            </a:br>
            <a:r>
              <a:rPr lang="tr-TR" b="1" dirty="0" smtClean="0"/>
              <a:t>  </a:t>
            </a:r>
            <a:r>
              <a:rPr lang="tr-TR" b="1" dirty="0"/>
              <a:t>ARİSTO RETORİĞİ </a:t>
            </a:r>
            <a:r>
              <a:rPr lang="tr-TR" dirty="0"/>
              <a:t/>
            </a:r>
            <a:br>
              <a:rPr lang="tr-TR" dirty="0"/>
            </a:br>
            <a:r>
              <a:rPr lang="tr-TR" sz="2800" i="1" dirty="0"/>
              <a:t/>
            </a:r>
            <a:br>
              <a:rPr lang="tr-TR" sz="2800" i="1" dirty="0"/>
            </a:br>
            <a:r>
              <a:rPr lang="tr-TR" sz="2800" i="1" dirty="0"/>
              <a:t>					</a:t>
            </a:r>
            <a:r>
              <a:rPr lang="tr-TR" sz="2800" dirty="0"/>
              <a:t>					</a:t>
            </a:r>
            <a:r>
              <a:rPr lang="tr-TR" sz="2800" dirty="0" smtClean="0"/>
              <a:t>								</a:t>
            </a:r>
            <a:endParaRPr lang="tr-TR" sz="2800" dirty="0"/>
          </a:p>
        </p:txBody>
      </p:sp>
      <p:sp>
        <p:nvSpPr>
          <p:cNvPr id="3" name="Alt Başlık 2"/>
          <p:cNvSpPr>
            <a:spLocks noGrp="1"/>
          </p:cNvSpPr>
          <p:nvPr>
            <p:ph type="subTitle" idx="1"/>
          </p:nvPr>
        </p:nvSpPr>
        <p:spPr>
          <a:xfrm>
            <a:off x="1100051" y="4640972"/>
            <a:ext cx="10058400" cy="1143000"/>
          </a:xfrm>
        </p:spPr>
        <p:txBody>
          <a:bodyPr/>
          <a:lstStyle/>
          <a:p>
            <a:pPr algn="r"/>
            <a:r>
              <a:rPr lang="tr-TR" dirty="0" smtClean="0">
                <a:solidFill>
                  <a:schemeClr val="tx1"/>
                </a:solidFill>
              </a:rPr>
              <a:t>James a. HERRICK</a:t>
            </a:r>
          </a:p>
          <a:p>
            <a:pPr algn="r"/>
            <a:r>
              <a:rPr lang="tr-TR" dirty="0" smtClean="0"/>
              <a:t> </a:t>
            </a:r>
            <a:endParaRPr lang="tr-TR" dirty="0"/>
          </a:p>
        </p:txBody>
      </p:sp>
    </p:spTree>
    <p:extLst>
      <p:ext uri="{BB962C8B-B14F-4D97-AF65-F5344CB8AC3E}">
        <p14:creationId xmlns:p14="http://schemas.microsoft.com/office/powerpoint/2010/main" val="333017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86603"/>
            <a:ext cx="10058400" cy="1194467"/>
          </a:xfrm>
        </p:spPr>
        <p:txBody>
          <a:bodyPr/>
          <a:lstStyle/>
          <a:p>
            <a:r>
              <a:rPr lang="tr-TR" b="1" dirty="0" smtClean="0"/>
              <a:t>Aristoteles’in Hayatı </a:t>
            </a:r>
            <a:endParaRPr lang="tr-TR" b="1" dirty="0"/>
          </a:p>
        </p:txBody>
      </p:sp>
      <p:sp>
        <p:nvSpPr>
          <p:cNvPr id="3" name="İçerik Yer Tutucusu 2"/>
          <p:cNvSpPr>
            <a:spLocks noGrp="1"/>
          </p:cNvSpPr>
          <p:nvPr>
            <p:ph idx="1"/>
          </p:nvPr>
        </p:nvSpPr>
        <p:spPr>
          <a:xfrm>
            <a:off x="1161534" y="1804086"/>
            <a:ext cx="9994145" cy="4460790"/>
          </a:xfrm>
        </p:spPr>
        <p:txBody>
          <a:bodyPr>
            <a:noAutofit/>
          </a:bodyPr>
          <a:lstStyle/>
          <a:p>
            <a:pPr>
              <a:buFont typeface="Wingdings" pitchFamily="2" charset="2"/>
              <a:buChar char="v"/>
            </a:pPr>
            <a:r>
              <a:rPr lang="tr-TR" dirty="0">
                <a:solidFill>
                  <a:schemeClr val="tx1"/>
                </a:solidFill>
              </a:rPr>
              <a:t>Batı retorik düşüncesinin gelişimine büyük katkıda bulunanlardan biri olan Aristoteles </a:t>
            </a:r>
            <a:r>
              <a:rPr lang="tr-TR" dirty="0" smtClean="0">
                <a:solidFill>
                  <a:schemeClr val="tx1"/>
                </a:solidFill>
              </a:rPr>
              <a:t>Yunanistan’ın </a:t>
            </a:r>
            <a:r>
              <a:rPr lang="tr-TR" dirty="0">
                <a:solidFill>
                  <a:schemeClr val="tx1"/>
                </a:solidFill>
              </a:rPr>
              <a:t>kuzeyinde bulunan </a:t>
            </a:r>
            <a:r>
              <a:rPr lang="tr-TR" dirty="0" err="1">
                <a:solidFill>
                  <a:schemeClr val="tx1"/>
                </a:solidFill>
              </a:rPr>
              <a:t>Stagira</a:t>
            </a:r>
            <a:r>
              <a:rPr lang="tr-TR" dirty="0">
                <a:solidFill>
                  <a:schemeClr val="tx1"/>
                </a:solidFill>
              </a:rPr>
              <a:t> şehrinde dünyaya </a:t>
            </a:r>
            <a:r>
              <a:rPr lang="tr-TR" dirty="0" smtClean="0">
                <a:solidFill>
                  <a:schemeClr val="tx1"/>
                </a:solidFill>
              </a:rPr>
              <a:t>geldi</a:t>
            </a:r>
            <a:r>
              <a:rPr lang="tr-TR" dirty="0">
                <a:solidFill>
                  <a:schemeClr val="tx1"/>
                </a:solidFill>
              </a:rPr>
              <a:t> </a:t>
            </a:r>
            <a:r>
              <a:rPr lang="tr-TR" dirty="0" smtClean="0">
                <a:solidFill>
                  <a:schemeClr val="tx1"/>
                </a:solidFill>
              </a:rPr>
              <a:t>(M.Ö</a:t>
            </a:r>
            <a:r>
              <a:rPr lang="tr-TR" dirty="0">
                <a:solidFill>
                  <a:schemeClr val="tx1"/>
                </a:solidFill>
              </a:rPr>
              <a:t>. 384-322 </a:t>
            </a:r>
            <a:r>
              <a:rPr lang="tr-TR" dirty="0" smtClean="0">
                <a:solidFill>
                  <a:schemeClr val="tx1"/>
                </a:solidFill>
              </a:rPr>
              <a:t>).</a:t>
            </a:r>
          </a:p>
          <a:p>
            <a:pPr marL="0" indent="0">
              <a:buNone/>
            </a:pPr>
            <a:endParaRPr lang="tr-TR" dirty="0" smtClean="0">
              <a:solidFill>
                <a:schemeClr val="tx1"/>
              </a:solidFill>
            </a:endParaRPr>
          </a:p>
          <a:p>
            <a:pPr>
              <a:buFont typeface="Wingdings" pitchFamily="2" charset="2"/>
              <a:buChar char="v"/>
            </a:pPr>
            <a:r>
              <a:rPr lang="tr-TR" dirty="0" smtClean="0">
                <a:solidFill>
                  <a:schemeClr val="tx1"/>
                </a:solidFill>
              </a:rPr>
              <a:t>Aristoteles’in </a:t>
            </a:r>
            <a:r>
              <a:rPr lang="tr-TR" dirty="0">
                <a:solidFill>
                  <a:schemeClr val="tx1"/>
                </a:solidFill>
              </a:rPr>
              <a:t>babası </a:t>
            </a:r>
            <a:r>
              <a:rPr lang="tr-TR" dirty="0" err="1">
                <a:solidFill>
                  <a:schemeClr val="tx1"/>
                </a:solidFill>
              </a:rPr>
              <a:t>Nikomakhos</a:t>
            </a:r>
            <a:r>
              <a:rPr lang="tr-TR" dirty="0">
                <a:solidFill>
                  <a:schemeClr val="tx1"/>
                </a:solidFill>
              </a:rPr>
              <a:t>, Büyük İskender’in büyükbabası Makedonya Kralı III. </a:t>
            </a:r>
            <a:r>
              <a:rPr lang="tr-TR" dirty="0" err="1">
                <a:solidFill>
                  <a:schemeClr val="tx1"/>
                </a:solidFill>
              </a:rPr>
              <a:t>Amyntas’ın</a:t>
            </a:r>
            <a:r>
              <a:rPr lang="tr-TR" dirty="0">
                <a:solidFill>
                  <a:schemeClr val="tx1"/>
                </a:solidFill>
              </a:rPr>
              <a:t> saray doktoruydu. </a:t>
            </a:r>
            <a:endParaRPr lang="tr-TR" dirty="0" smtClean="0">
              <a:solidFill>
                <a:schemeClr val="tx1"/>
              </a:solidFill>
            </a:endParaRPr>
          </a:p>
          <a:p>
            <a:pPr marL="0" indent="0">
              <a:buNone/>
            </a:pPr>
            <a:endParaRPr lang="tr-TR" dirty="0" smtClean="0">
              <a:solidFill>
                <a:schemeClr val="tx1"/>
              </a:solidFill>
            </a:endParaRPr>
          </a:p>
          <a:p>
            <a:pPr>
              <a:buFont typeface="Wingdings" pitchFamily="2" charset="2"/>
              <a:buChar char="v"/>
            </a:pPr>
            <a:r>
              <a:rPr lang="tr-TR" dirty="0" smtClean="0">
                <a:solidFill>
                  <a:schemeClr val="tx1"/>
                </a:solidFill>
              </a:rPr>
              <a:t>Babası </a:t>
            </a:r>
            <a:r>
              <a:rPr lang="tr-TR" dirty="0">
                <a:solidFill>
                  <a:schemeClr val="tx1"/>
                </a:solidFill>
              </a:rPr>
              <a:t>ölünce Aristoteles M.Ö. 367 yılında </a:t>
            </a:r>
            <a:r>
              <a:rPr lang="tr-TR" dirty="0" smtClean="0">
                <a:solidFill>
                  <a:schemeClr val="tx1"/>
                </a:solidFill>
              </a:rPr>
              <a:t>henüz </a:t>
            </a:r>
            <a:r>
              <a:rPr lang="tr-TR" dirty="0">
                <a:solidFill>
                  <a:schemeClr val="tx1"/>
                </a:solidFill>
              </a:rPr>
              <a:t>17 yaşındayken Platon’un Atina’daki okulu olan </a:t>
            </a:r>
            <a:r>
              <a:rPr lang="tr-TR" dirty="0" err="1">
                <a:solidFill>
                  <a:schemeClr val="tx1"/>
                </a:solidFill>
              </a:rPr>
              <a:t>Akademia’ya</a:t>
            </a:r>
            <a:r>
              <a:rPr lang="tr-TR" dirty="0">
                <a:solidFill>
                  <a:schemeClr val="tx1"/>
                </a:solidFill>
              </a:rPr>
              <a:t> gönderildi. Orada 20 yıl Platon ile birlikte felsefe diyaloglarında bulundu. </a:t>
            </a:r>
          </a:p>
          <a:p>
            <a:pPr>
              <a:buFont typeface="Wingdings" pitchFamily="2" charset="2"/>
              <a:buChar char="v"/>
            </a:pPr>
            <a:endParaRPr lang="tr-TR" dirty="0" smtClean="0">
              <a:solidFill>
                <a:schemeClr val="tx1"/>
              </a:solidFill>
            </a:endParaRPr>
          </a:p>
          <a:p>
            <a:pPr>
              <a:buFont typeface="Wingdings" pitchFamily="2" charset="2"/>
              <a:buChar char="v"/>
            </a:pPr>
            <a:r>
              <a:rPr lang="tr-TR" dirty="0" smtClean="0">
                <a:solidFill>
                  <a:schemeClr val="tx1"/>
                </a:solidFill>
              </a:rPr>
              <a:t>Aristo’nun Atina’ya gelişi, Atina’nın </a:t>
            </a:r>
            <a:r>
              <a:rPr lang="tr-TR" dirty="0">
                <a:solidFill>
                  <a:schemeClr val="tx1"/>
                </a:solidFill>
              </a:rPr>
              <a:t>Makedon Kralı Philip’in bozgununa uğramasından yalnızca otuz yıl önce idi. </a:t>
            </a:r>
            <a:r>
              <a:rPr lang="tr-TR" dirty="0" smtClean="0">
                <a:solidFill>
                  <a:schemeClr val="tx1"/>
                </a:solidFill>
              </a:rPr>
              <a:t>Bu tarih aynı zamanda Retoriğin kökenlerinin uzandığı M.Ö. 467 tarihinden 100 yıl sonrasına ve M.Ö. 427’de sofist </a:t>
            </a:r>
            <a:r>
              <a:rPr lang="tr-TR" dirty="0" err="1" smtClean="0">
                <a:solidFill>
                  <a:schemeClr val="tx1"/>
                </a:solidFill>
              </a:rPr>
              <a:t>Gorgias’ın</a:t>
            </a:r>
            <a:r>
              <a:rPr lang="tr-TR" dirty="0" smtClean="0">
                <a:solidFill>
                  <a:schemeClr val="tx1"/>
                </a:solidFill>
              </a:rPr>
              <a:t> Atina’ya gelişinden 40 yıl sonrasına tekabül ediyordu. </a:t>
            </a:r>
          </a:p>
          <a:p>
            <a:pPr marL="0" indent="0">
              <a:buNone/>
            </a:pPr>
            <a:endParaRPr lang="tr-TR" dirty="0">
              <a:solidFill>
                <a:schemeClr val="tx1"/>
              </a:solidFill>
            </a:endParaRPr>
          </a:p>
          <a:p>
            <a:pPr marL="0" indent="0">
              <a:buNone/>
            </a:pPr>
            <a:endParaRPr lang="tr-TR" sz="1800" dirty="0">
              <a:solidFill>
                <a:schemeClr val="tx1"/>
              </a:solidFill>
            </a:endParaRPr>
          </a:p>
          <a:p>
            <a:pPr marL="0" indent="0">
              <a:buNone/>
            </a:pPr>
            <a:endParaRPr lang="tr-TR" sz="1800" dirty="0">
              <a:solidFill>
                <a:schemeClr val="tx1"/>
              </a:solidFill>
            </a:endParaRPr>
          </a:p>
          <a:p>
            <a:pPr marL="566928" lvl="3" indent="0">
              <a:buNone/>
            </a:pPr>
            <a:endParaRPr lang="tr-TR" sz="2200" dirty="0" smtClean="0"/>
          </a:p>
          <a:p>
            <a:pPr marL="566928" lvl="3" indent="0">
              <a:buNone/>
            </a:pPr>
            <a:endParaRPr lang="tr-TR" sz="2200" dirty="0" smtClean="0"/>
          </a:p>
          <a:p>
            <a:endParaRPr lang="tr-TR" sz="2200" dirty="0"/>
          </a:p>
        </p:txBody>
      </p:sp>
    </p:spTree>
    <p:extLst>
      <p:ext uri="{BB962C8B-B14F-4D97-AF65-F5344CB8AC3E}">
        <p14:creationId xmlns:p14="http://schemas.microsoft.com/office/powerpoint/2010/main" val="2415980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Aristoteles’in Hayatı </a:t>
            </a:r>
            <a:endParaRPr lang="tr-TR" dirty="0"/>
          </a:p>
        </p:txBody>
      </p:sp>
      <p:sp>
        <p:nvSpPr>
          <p:cNvPr id="3" name="İçerik Yer Tutucusu 2"/>
          <p:cNvSpPr>
            <a:spLocks noGrp="1"/>
          </p:cNvSpPr>
          <p:nvPr>
            <p:ph idx="1"/>
          </p:nvPr>
        </p:nvSpPr>
        <p:spPr>
          <a:xfrm>
            <a:off x="1099751" y="1821021"/>
            <a:ext cx="10142426" cy="4011369"/>
          </a:xfrm>
        </p:spPr>
        <p:txBody>
          <a:bodyPr>
            <a:normAutofit lnSpcReduction="10000"/>
          </a:bodyPr>
          <a:lstStyle/>
          <a:p>
            <a:pPr>
              <a:buFont typeface="Wingdings" pitchFamily="2" charset="2"/>
              <a:buChar char="v"/>
            </a:pPr>
            <a:r>
              <a:rPr lang="tr-TR" sz="2200" dirty="0">
                <a:solidFill>
                  <a:schemeClr val="tx1"/>
                </a:solidFill>
              </a:rPr>
              <a:t>Aristoteles'in erken eğitimi </a:t>
            </a:r>
            <a:r>
              <a:rPr lang="tr-TR" sz="2200" dirty="0" smtClean="0">
                <a:solidFill>
                  <a:schemeClr val="tx1"/>
                </a:solidFill>
              </a:rPr>
              <a:t>“dil</a:t>
            </a:r>
            <a:r>
              <a:rPr lang="tr-TR" sz="2200" dirty="0">
                <a:solidFill>
                  <a:schemeClr val="tx1"/>
                </a:solidFill>
              </a:rPr>
              <a:t>, şiir, müzik ve geometri </a:t>
            </a:r>
            <a:r>
              <a:rPr lang="tr-TR" sz="2200" dirty="0" smtClean="0">
                <a:solidFill>
                  <a:schemeClr val="tx1"/>
                </a:solidFill>
              </a:rPr>
              <a:t>ve </a:t>
            </a:r>
            <a:r>
              <a:rPr lang="tr-TR" sz="2200" dirty="0">
                <a:solidFill>
                  <a:schemeClr val="tx1"/>
                </a:solidFill>
              </a:rPr>
              <a:t>spor salonundaki atletik eğitimi içeriyordu. George Kennedy, Aristoteles'in aynı zamanda Makedon Kralı </a:t>
            </a:r>
            <a:r>
              <a:rPr lang="tr-TR" sz="2200" dirty="0" err="1">
                <a:solidFill>
                  <a:schemeClr val="tx1"/>
                </a:solidFill>
              </a:rPr>
              <a:t>Amyntas'ın</a:t>
            </a:r>
            <a:r>
              <a:rPr lang="tr-TR" sz="2200" dirty="0">
                <a:solidFill>
                  <a:schemeClr val="tx1"/>
                </a:solidFill>
              </a:rPr>
              <a:t> saray hekimi olan babasından da tıp alanında </a:t>
            </a:r>
            <a:r>
              <a:rPr lang="tr-TR" sz="2200" dirty="0" err="1" smtClean="0">
                <a:solidFill>
                  <a:schemeClr val="tx1"/>
                </a:solidFill>
              </a:rPr>
              <a:t>birşeyler</a:t>
            </a:r>
            <a:r>
              <a:rPr lang="tr-TR" sz="2200" dirty="0" smtClean="0">
                <a:solidFill>
                  <a:schemeClr val="tx1"/>
                </a:solidFill>
              </a:rPr>
              <a:t> öğrendiğinden söz </a:t>
            </a:r>
            <a:r>
              <a:rPr lang="tr-TR" sz="2200" dirty="0">
                <a:solidFill>
                  <a:schemeClr val="tx1"/>
                </a:solidFill>
              </a:rPr>
              <a:t>etmektedir. </a:t>
            </a:r>
            <a:endParaRPr lang="tr-TR" sz="2200" dirty="0" smtClean="0">
              <a:solidFill>
                <a:schemeClr val="tx1"/>
              </a:solidFill>
            </a:endParaRPr>
          </a:p>
          <a:p>
            <a:pPr>
              <a:buFont typeface="Wingdings" pitchFamily="2" charset="2"/>
              <a:buChar char="v"/>
            </a:pPr>
            <a:endParaRPr lang="tr-TR" sz="2200" dirty="0">
              <a:solidFill>
                <a:schemeClr val="tx1"/>
              </a:solidFill>
            </a:endParaRPr>
          </a:p>
          <a:p>
            <a:pPr>
              <a:buFont typeface="Wingdings" pitchFamily="2" charset="2"/>
              <a:buChar char="v"/>
            </a:pPr>
            <a:r>
              <a:rPr lang="tr-TR" sz="2200" dirty="0" smtClean="0">
                <a:solidFill>
                  <a:schemeClr val="tx1"/>
                </a:solidFill>
              </a:rPr>
              <a:t>Platon </a:t>
            </a:r>
            <a:r>
              <a:rPr lang="tr-TR" sz="2200" dirty="0" err="1" smtClean="0">
                <a:solidFill>
                  <a:schemeClr val="tx1"/>
                </a:solidFill>
              </a:rPr>
              <a:t>Akademia’sına</a:t>
            </a:r>
            <a:r>
              <a:rPr lang="tr-TR" sz="2200" dirty="0" smtClean="0">
                <a:solidFill>
                  <a:schemeClr val="tx1"/>
                </a:solidFill>
              </a:rPr>
              <a:t>  </a:t>
            </a:r>
            <a:r>
              <a:rPr lang="tr-TR" sz="2200" dirty="0">
                <a:solidFill>
                  <a:schemeClr val="tx1"/>
                </a:solidFill>
              </a:rPr>
              <a:t>17 yaşında (M.Ö.367) katılan Aristo, okulun en parlak öğrencilerinden </a:t>
            </a:r>
            <a:r>
              <a:rPr lang="tr-TR" sz="2200" dirty="0" smtClean="0">
                <a:solidFill>
                  <a:schemeClr val="tx1"/>
                </a:solidFill>
              </a:rPr>
              <a:t>biri olur. Bu okula gelişiyle birlikte çağın </a:t>
            </a:r>
            <a:r>
              <a:rPr lang="tr-TR" sz="2200" dirty="0">
                <a:solidFill>
                  <a:schemeClr val="tx1"/>
                </a:solidFill>
              </a:rPr>
              <a:t>en seçkin filozoflar ve bilim adamlarının olduğu bir entelektüel çevreye katılmıştır. </a:t>
            </a:r>
            <a:endParaRPr lang="tr-TR" sz="2200" dirty="0" smtClean="0">
              <a:solidFill>
                <a:schemeClr val="tx1"/>
              </a:solidFill>
            </a:endParaRPr>
          </a:p>
          <a:p>
            <a:pPr>
              <a:buFont typeface="Wingdings" pitchFamily="2" charset="2"/>
              <a:buChar char="v"/>
            </a:pPr>
            <a:endParaRPr lang="tr-TR" sz="2200" dirty="0" smtClean="0">
              <a:solidFill>
                <a:schemeClr val="tx1"/>
              </a:solidFill>
            </a:endParaRPr>
          </a:p>
          <a:p>
            <a:pPr>
              <a:buFont typeface="Wingdings" pitchFamily="2" charset="2"/>
              <a:buChar char="v"/>
            </a:pPr>
            <a:r>
              <a:rPr lang="tr-TR" sz="2200" dirty="0" smtClean="0">
                <a:solidFill>
                  <a:schemeClr val="tx1"/>
                </a:solidFill>
              </a:rPr>
              <a:t>Aristo </a:t>
            </a:r>
            <a:r>
              <a:rPr lang="tr-TR" sz="2200" dirty="0">
                <a:solidFill>
                  <a:schemeClr val="tx1"/>
                </a:solidFill>
              </a:rPr>
              <a:t>zaman zaman Platoncu savları rakip </a:t>
            </a:r>
            <a:r>
              <a:rPr lang="tr-TR" sz="2200" dirty="0" err="1">
                <a:solidFill>
                  <a:schemeClr val="tx1"/>
                </a:solidFill>
              </a:rPr>
              <a:t>Isokrates</a:t>
            </a:r>
            <a:r>
              <a:rPr lang="tr-TR" sz="2200" dirty="0">
                <a:solidFill>
                  <a:schemeClr val="tx1"/>
                </a:solidFill>
              </a:rPr>
              <a:t> okuluna karşı savunmak için geliştirdiği yazılar yazmıştır</a:t>
            </a:r>
            <a:r>
              <a:rPr lang="tr-TR" sz="2200" dirty="0" smtClean="0">
                <a:solidFill>
                  <a:schemeClr val="tx1"/>
                </a:solidFill>
              </a:rPr>
              <a:t>.</a:t>
            </a:r>
          </a:p>
          <a:p>
            <a:endParaRPr lang="tr-TR" sz="2200" dirty="0"/>
          </a:p>
        </p:txBody>
      </p:sp>
    </p:spTree>
    <p:extLst>
      <p:ext uri="{BB962C8B-B14F-4D97-AF65-F5344CB8AC3E}">
        <p14:creationId xmlns:p14="http://schemas.microsoft.com/office/powerpoint/2010/main" val="3957615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Aristoteles’in Retorik Anlayışı </a:t>
            </a:r>
            <a:endParaRPr lang="tr-TR" dirty="0"/>
          </a:p>
        </p:txBody>
      </p:sp>
      <p:sp>
        <p:nvSpPr>
          <p:cNvPr id="3" name="İçerik Yer Tutucusu 2"/>
          <p:cNvSpPr>
            <a:spLocks noGrp="1"/>
          </p:cNvSpPr>
          <p:nvPr>
            <p:ph idx="1"/>
          </p:nvPr>
        </p:nvSpPr>
        <p:spPr>
          <a:xfrm>
            <a:off x="1097280" y="1870447"/>
            <a:ext cx="10058400" cy="4023360"/>
          </a:xfrm>
        </p:spPr>
        <p:txBody>
          <a:bodyPr>
            <a:normAutofit/>
          </a:bodyPr>
          <a:lstStyle/>
          <a:p>
            <a:pPr>
              <a:buFont typeface="Wingdings" pitchFamily="2" charset="2"/>
              <a:buChar char="v"/>
            </a:pPr>
            <a:r>
              <a:rPr lang="tr-TR" dirty="0">
                <a:solidFill>
                  <a:schemeClr val="tx1"/>
                </a:solidFill>
              </a:rPr>
              <a:t>Forbes </a:t>
            </a:r>
            <a:r>
              <a:rPr lang="tr-TR" dirty="0" err="1">
                <a:solidFill>
                  <a:schemeClr val="tx1"/>
                </a:solidFill>
              </a:rPr>
              <a:t>Hill</a:t>
            </a:r>
            <a:r>
              <a:rPr lang="tr-TR" dirty="0">
                <a:solidFill>
                  <a:schemeClr val="tx1"/>
                </a:solidFill>
              </a:rPr>
              <a:t> Aristo’nun kariyerine bir </a:t>
            </a:r>
            <a:r>
              <a:rPr lang="tr-TR" u="sng" dirty="0">
                <a:solidFill>
                  <a:schemeClr val="tx1"/>
                </a:solidFill>
              </a:rPr>
              <a:t>Ortodoks </a:t>
            </a:r>
            <a:r>
              <a:rPr lang="tr-TR" u="sng" dirty="0" err="1">
                <a:solidFill>
                  <a:schemeClr val="tx1"/>
                </a:solidFill>
              </a:rPr>
              <a:t>Platonist</a:t>
            </a:r>
            <a:r>
              <a:rPr lang="tr-TR" u="sng" dirty="0">
                <a:solidFill>
                  <a:schemeClr val="tx1"/>
                </a:solidFill>
              </a:rPr>
              <a:t> </a:t>
            </a:r>
            <a:r>
              <a:rPr lang="tr-TR" dirty="0">
                <a:solidFill>
                  <a:schemeClr val="tx1"/>
                </a:solidFill>
              </a:rPr>
              <a:t>olarak başladığını ve tıpkı Platon gibi Sofistlere karşı bir duruş sergilediğini söylemektedir. </a:t>
            </a:r>
            <a:r>
              <a:rPr lang="tr-TR" dirty="0" smtClean="0">
                <a:solidFill>
                  <a:schemeClr val="tx1"/>
                </a:solidFill>
              </a:rPr>
              <a:t> </a:t>
            </a:r>
          </a:p>
          <a:p>
            <a:pPr>
              <a:buFont typeface="Wingdings" pitchFamily="2" charset="2"/>
              <a:buChar char="v"/>
            </a:pPr>
            <a:endParaRPr lang="tr-TR" dirty="0" smtClean="0">
              <a:solidFill>
                <a:schemeClr val="tx1"/>
              </a:solidFill>
            </a:endParaRPr>
          </a:p>
          <a:p>
            <a:pPr>
              <a:buFont typeface="Wingdings" pitchFamily="2" charset="2"/>
              <a:buChar char="v"/>
            </a:pPr>
            <a:r>
              <a:rPr lang="tr-TR" dirty="0" smtClean="0">
                <a:solidFill>
                  <a:schemeClr val="tx1"/>
                </a:solidFill>
              </a:rPr>
              <a:t>Yani </a:t>
            </a:r>
            <a:r>
              <a:rPr lang="tr-TR" dirty="0">
                <a:solidFill>
                  <a:schemeClr val="tx1"/>
                </a:solidFill>
              </a:rPr>
              <a:t>k</a:t>
            </a:r>
            <a:r>
              <a:rPr lang="tr-TR" dirty="0" smtClean="0">
                <a:solidFill>
                  <a:schemeClr val="tx1"/>
                </a:solidFill>
              </a:rPr>
              <a:t>ariyerinin </a:t>
            </a:r>
            <a:r>
              <a:rPr lang="tr-TR" dirty="0">
                <a:solidFill>
                  <a:schemeClr val="tx1"/>
                </a:solidFill>
              </a:rPr>
              <a:t>başlarında Platon’un etkisi altında bir retorik </a:t>
            </a:r>
            <a:r>
              <a:rPr lang="tr-TR" dirty="0" smtClean="0">
                <a:solidFill>
                  <a:schemeClr val="tx1"/>
                </a:solidFill>
              </a:rPr>
              <a:t>eleştirmeniydi.</a:t>
            </a:r>
            <a:r>
              <a:rPr lang="tr-TR" dirty="0">
                <a:solidFill>
                  <a:schemeClr val="tx1"/>
                </a:solidFill>
              </a:rPr>
              <a:t> </a:t>
            </a:r>
            <a:endParaRPr lang="tr-TR" dirty="0" smtClean="0">
              <a:solidFill>
                <a:schemeClr val="tx1"/>
              </a:solidFill>
            </a:endParaRPr>
          </a:p>
          <a:p>
            <a:pPr marL="0" indent="0">
              <a:buNone/>
            </a:pPr>
            <a:endParaRPr lang="tr-TR" dirty="0" smtClean="0">
              <a:solidFill>
                <a:schemeClr val="tx1"/>
              </a:solidFill>
            </a:endParaRPr>
          </a:p>
          <a:p>
            <a:pPr>
              <a:buFont typeface="Wingdings" pitchFamily="2" charset="2"/>
              <a:buChar char="v"/>
            </a:pPr>
            <a:r>
              <a:rPr lang="tr-TR" dirty="0" smtClean="0">
                <a:solidFill>
                  <a:schemeClr val="tx1"/>
                </a:solidFill>
              </a:rPr>
              <a:t>Daha </a:t>
            </a:r>
            <a:r>
              <a:rPr lang="tr-TR" dirty="0">
                <a:solidFill>
                  <a:schemeClr val="tx1"/>
                </a:solidFill>
              </a:rPr>
              <a:t>sonra sanat bölümüne daha fazla ilgi göstermeye başladı. Retoriği bilim anlayışı çerçevesinde inceledi. </a:t>
            </a:r>
            <a:r>
              <a:rPr lang="tr-TR" dirty="0" smtClean="0">
                <a:solidFill>
                  <a:schemeClr val="tx1"/>
                </a:solidFill>
              </a:rPr>
              <a:t>550’den </a:t>
            </a:r>
            <a:r>
              <a:rPr lang="tr-TR" dirty="0">
                <a:solidFill>
                  <a:schemeClr val="tx1"/>
                </a:solidFill>
              </a:rPr>
              <a:t>fazla kitap ve 6.000 sayfadan fazla çalışmaları olmasına rağmen, çalışmalarının yalnızca üçte birinin günümüze ulaştığı bilinmektedir. Bu çalışmalarından en önemlisi ise </a:t>
            </a:r>
            <a:r>
              <a:rPr lang="tr-TR" dirty="0" err="1">
                <a:solidFill>
                  <a:schemeClr val="tx1"/>
                </a:solidFill>
              </a:rPr>
              <a:t>Retorik’tir</a:t>
            </a:r>
            <a:r>
              <a:rPr lang="tr-TR" dirty="0" smtClean="0">
                <a:solidFill>
                  <a:schemeClr val="tx1"/>
                </a:solidFill>
              </a:rPr>
              <a:t>. </a:t>
            </a:r>
          </a:p>
          <a:p>
            <a:pPr>
              <a:buFont typeface="Wingdings" pitchFamily="2" charset="2"/>
              <a:buChar char="v"/>
            </a:pPr>
            <a:endParaRPr lang="tr-TR" sz="2400" dirty="0"/>
          </a:p>
          <a:p>
            <a:pPr>
              <a:buFont typeface="Wingdings" pitchFamily="2" charset="2"/>
              <a:buChar char="v"/>
            </a:pPr>
            <a:endParaRPr lang="tr-TR" sz="2200" dirty="0"/>
          </a:p>
        </p:txBody>
      </p:sp>
    </p:spTree>
    <p:extLst>
      <p:ext uri="{BB962C8B-B14F-4D97-AF65-F5344CB8AC3E}">
        <p14:creationId xmlns:p14="http://schemas.microsoft.com/office/powerpoint/2010/main" val="4207573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Aristoteles’in Retorik Anlayışı </a:t>
            </a:r>
            <a:endParaRPr lang="tr-TR" dirty="0"/>
          </a:p>
        </p:txBody>
      </p:sp>
      <p:sp>
        <p:nvSpPr>
          <p:cNvPr id="3" name="İçerik Yer Tutucusu 2"/>
          <p:cNvSpPr>
            <a:spLocks noGrp="1"/>
          </p:cNvSpPr>
          <p:nvPr>
            <p:ph idx="1"/>
          </p:nvPr>
        </p:nvSpPr>
        <p:spPr>
          <a:xfrm>
            <a:off x="1121994" y="1981658"/>
            <a:ext cx="10058400" cy="4023360"/>
          </a:xfrm>
        </p:spPr>
        <p:txBody>
          <a:bodyPr>
            <a:normAutofit/>
          </a:bodyPr>
          <a:lstStyle/>
          <a:p>
            <a:pPr>
              <a:buFont typeface="Wingdings" pitchFamily="2" charset="2"/>
              <a:buChar char="v"/>
            </a:pPr>
            <a:r>
              <a:rPr lang="tr-TR" dirty="0" smtClean="0">
                <a:solidFill>
                  <a:schemeClr val="tx1"/>
                </a:solidFill>
              </a:rPr>
              <a:t>Aristoteles retorik öğretimine </a:t>
            </a:r>
            <a:r>
              <a:rPr lang="tr-TR" dirty="0">
                <a:solidFill>
                  <a:schemeClr val="tx1"/>
                </a:solidFill>
              </a:rPr>
              <a:t>muhtemelen M.Ö.350 yılında başladı, “hala [Platon] </a:t>
            </a:r>
            <a:r>
              <a:rPr lang="tr-TR" dirty="0" smtClean="0">
                <a:solidFill>
                  <a:schemeClr val="tx1"/>
                </a:solidFill>
              </a:rPr>
              <a:t>akademisinin </a:t>
            </a:r>
            <a:r>
              <a:rPr lang="tr-TR" dirty="0">
                <a:solidFill>
                  <a:schemeClr val="tx1"/>
                </a:solidFill>
              </a:rPr>
              <a:t>bir </a:t>
            </a:r>
            <a:r>
              <a:rPr lang="tr-TR" dirty="0" smtClean="0">
                <a:solidFill>
                  <a:schemeClr val="tx1"/>
                </a:solidFill>
              </a:rPr>
              <a:t>üyesiydi.” </a:t>
            </a:r>
          </a:p>
          <a:p>
            <a:pPr>
              <a:buFont typeface="Wingdings" pitchFamily="2" charset="2"/>
              <a:buChar char="v"/>
            </a:pPr>
            <a:r>
              <a:rPr lang="tr-TR" dirty="0" smtClean="0">
                <a:solidFill>
                  <a:schemeClr val="tx1"/>
                </a:solidFill>
              </a:rPr>
              <a:t>Kennedy</a:t>
            </a:r>
            <a:r>
              <a:rPr lang="tr-TR" dirty="0">
                <a:solidFill>
                  <a:schemeClr val="tx1"/>
                </a:solidFill>
              </a:rPr>
              <a:t>, Aristoteles'in retoriğini, “akademideki eğitimin devamı olarak, öğleden sonra yapılan halka açık konuşmalar ve bu konuşmalarda yapılan pratik alıştırmalar eşliğinde olduğunu söylemektedir</a:t>
            </a:r>
            <a:r>
              <a:rPr lang="tr-TR" dirty="0" smtClean="0">
                <a:solidFill>
                  <a:schemeClr val="tx1"/>
                </a:solidFill>
              </a:rPr>
              <a:t>.</a:t>
            </a:r>
          </a:p>
          <a:p>
            <a:pPr>
              <a:buFont typeface="Wingdings" pitchFamily="2" charset="2"/>
              <a:buChar char="v"/>
            </a:pPr>
            <a:r>
              <a:rPr lang="tr-TR" dirty="0" smtClean="0">
                <a:solidFill>
                  <a:schemeClr val="tx1"/>
                </a:solidFill>
              </a:rPr>
              <a:t>Aristoteles</a:t>
            </a:r>
            <a:r>
              <a:rPr lang="tr-TR" dirty="0">
                <a:solidFill>
                  <a:schemeClr val="tx1"/>
                </a:solidFill>
              </a:rPr>
              <a:t>, </a:t>
            </a:r>
            <a:r>
              <a:rPr lang="tr-TR" dirty="0" smtClean="0">
                <a:solidFill>
                  <a:schemeClr val="tx1"/>
                </a:solidFill>
              </a:rPr>
              <a:t>-daha </a:t>
            </a:r>
            <a:r>
              <a:rPr lang="tr-TR" dirty="0">
                <a:solidFill>
                  <a:schemeClr val="tx1"/>
                </a:solidFill>
              </a:rPr>
              <a:t>ileri düzeydeki öğrencilerin </a:t>
            </a:r>
            <a:r>
              <a:rPr lang="tr-TR" dirty="0" smtClean="0">
                <a:solidFill>
                  <a:schemeClr val="tx1"/>
                </a:solidFill>
              </a:rPr>
              <a:t>yararlandığı-retorik </a:t>
            </a:r>
            <a:r>
              <a:rPr lang="tr-TR" dirty="0">
                <a:solidFill>
                  <a:schemeClr val="tx1"/>
                </a:solidFill>
              </a:rPr>
              <a:t>çalışmasını </a:t>
            </a:r>
            <a:r>
              <a:rPr lang="tr-TR" dirty="0" smtClean="0">
                <a:solidFill>
                  <a:schemeClr val="tx1"/>
                </a:solidFill>
              </a:rPr>
              <a:t>meşrulaştırmak </a:t>
            </a:r>
            <a:r>
              <a:rPr lang="tr-TR" dirty="0">
                <a:solidFill>
                  <a:schemeClr val="tx1"/>
                </a:solidFill>
              </a:rPr>
              <a:t>için </a:t>
            </a:r>
            <a:r>
              <a:rPr lang="tr-TR" dirty="0" err="1">
                <a:solidFill>
                  <a:schemeClr val="tx1"/>
                </a:solidFill>
              </a:rPr>
              <a:t>Lyceum'daki</a:t>
            </a:r>
            <a:r>
              <a:rPr lang="tr-TR" dirty="0">
                <a:solidFill>
                  <a:schemeClr val="tx1"/>
                </a:solidFill>
              </a:rPr>
              <a:t> okulunda </a:t>
            </a:r>
            <a:r>
              <a:rPr lang="tr-TR" dirty="0" smtClean="0">
                <a:solidFill>
                  <a:schemeClr val="tx1"/>
                </a:solidFill>
              </a:rPr>
              <a:t>sistematik </a:t>
            </a:r>
            <a:r>
              <a:rPr lang="tr-TR" dirty="0">
                <a:solidFill>
                  <a:schemeClr val="tx1"/>
                </a:solidFill>
              </a:rPr>
              <a:t>bir kurs </a:t>
            </a:r>
            <a:r>
              <a:rPr lang="tr-TR" dirty="0" smtClean="0">
                <a:solidFill>
                  <a:schemeClr val="tx1"/>
                </a:solidFill>
              </a:rPr>
              <a:t>başlatmıştır.</a:t>
            </a:r>
          </a:p>
          <a:p>
            <a:pPr>
              <a:buFont typeface="Wingdings" pitchFamily="2" charset="2"/>
              <a:buChar char="v"/>
            </a:pPr>
            <a:r>
              <a:rPr lang="tr-TR" dirty="0" smtClean="0">
                <a:solidFill>
                  <a:schemeClr val="tx1"/>
                </a:solidFill>
              </a:rPr>
              <a:t>20 yıllık öğretmeni olan Platon’un retoriğe bakışından  farklı olarak Aristo’nun </a:t>
            </a:r>
            <a:r>
              <a:rPr lang="tr-TR" b="1" dirty="0">
                <a:solidFill>
                  <a:schemeClr val="tx1"/>
                </a:solidFill>
              </a:rPr>
              <a:t>retoriğe yaklaşımı hem pragmatik hem de </a:t>
            </a:r>
            <a:r>
              <a:rPr lang="tr-TR" b="1" dirty="0" smtClean="0">
                <a:solidFill>
                  <a:schemeClr val="tx1"/>
                </a:solidFill>
              </a:rPr>
              <a:t>bilimseldir</a:t>
            </a:r>
            <a:r>
              <a:rPr lang="tr-TR" dirty="0" smtClean="0">
                <a:solidFill>
                  <a:schemeClr val="tx1"/>
                </a:solidFill>
              </a:rPr>
              <a:t>. </a:t>
            </a:r>
            <a:endParaRPr lang="tr-TR" dirty="0">
              <a:solidFill>
                <a:schemeClr val="tx1"/>
              </a:solidFill>
            </a:endParaRPr>
          </a:p>
          <a:p>
            <a:pPr>
              <a:buFont typeface="Wingdings" pitchFamily="2" charset="2"/>
              <a:buChar char="v"/>
            </a:pPr>
            <a:endParaRPr lang="tr-TR" sz="2400" dirty="0"/>
          </a:p>
          <a:p>
            <a:pPr>
              <a:buFont typeface="Wingdings" pitchFamily="2" charset="2"/>
              <a:buChar char="v"/>
            </a:pPr>
            <a:endParaRPr lang="tr-TR" sz="2200" dirty="0"/>
          </a:p>
        </p:txBody>
      </p:sp>
    </p:spTree>
    <p:extLst>
      <p:ext uri="{BB962C8B-B14F-4D97-AF65-F5344CB8AC3E}">
        <p14:creationId xmlns:p14="http://schemas.microsoft.com/office/powerpoint/2010/main" val="2166706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Aristoteles’in Retorik Anlayışı </a:t>
            </a:r>
            <a:endParaRPr lang="tr-TR" dirty="0"/>
          </a:p>
        </p:txBody>
      </p:sp>
      <p:sp>
        <p:nvSpPr>
          <p:cNvPr id="3" name="İçerik Yer Tutucusu 2"/>
          <p:cNvSpPr>
            <a:spLocks noGrp="1"/>
          </p:cNvSpPr>
          <p:nvPr>
            <p:ph idx="1"/>
          </p:nvPr>
        </p:nvSpPr>
        <p:spPr>
          <a:xfrm>
            <a:off x="1060210" y="1919874"/>
            <a:ext cx="10058400" cy="4023360"/>
          </a:xfrm>
        </p:spPr>
        <p:txBody>
          <a:bodyPr>
            <a:normAutofit/>
          </a:bodyPr>
          <a:lstStyle/>
          <a:p>
            <a:pPr>
              <a:buFont typeface="Wingdings" pitchFamily="2" charset="2"/>
              <a:buChar char="v"/>
            </a:pPr>
            <a:r>
              <a:rPr lang="tr-TR" dirty="0">
                <a:solidFill>
                  <a:schemeClr val="tx1"/>
                </a:solidFill>
              </a:rPr>
              <a:t>Aristoteles'in retorik </a:t>
            </a:r>
            <a:r>
              <a:rPr lang="tr-TR" dirty="0" smtClean="0">
                <a:solidFill>
                  <a:schemeClr val="tx1"/>
                </a:solidFill>
              </a:rPr>
              <a:t>teorisi, </a:t>
            </a:r>
            <a:r>
              <a:rPr lang="tr-TR" u="sng" dirty="0">
                <a:solidFill>
                  <a:schemeClr val="tx1"/>
                </a:solidFill>
              </a:rPr>
              <a:t>Platon'un eleştirilerine ve </a:t>
            </a:r>
            <a:r>
              <a:rPr lang="tr-TR" u="sng" dirty="0" smtClean="0">
                <a:solidFill>
                  <a:schemeClr val="tx1"/>
                </a:solidFill>
              </a:rPr>
              <a:t>yetersiz </a:t>
            </a:r>
            <a:r>
              <a:rPr lang="tr-TR" u="sng" dirty="0">
                <a:solidFill>
                  <a:schemeClr val="tx1"/>
                </a:solidFill>
              </a:rPr>
              <a:t>bulduğu </a:t>
            </a:r>
            <a:r>
              <a:rPr lang="tr-TR" u="sng" dirty="0" smtClean="0">
                <a:solidFill>
                  <a:schemeClr val="tx1"/>
                </a:solidFill>
              </a:rPr>
              <a:t>sofistike </a:t>
            </a:r>
            <a:r>
              <a:rPr lang="tr-TR" u="sng" dirty="0">
                <a:solidFill>
                  <a:schemeClr val="tx1"/>
                </a:solidFill>
              </a:rPr>
              <a:t>tezlere </a:t>
            </a:r>
            <a:r>
              <a:rPr lang="tr-TR" dirty="0">
                <a:solidFill>
                  <a:schemeClr val="tx1"/>
                </a:solidFill>
              </a:rPr>
              <a:t>bir </a:t>
            </a:r>
            <a:r>
              <a:rPr lang="tr-TR" dirty="0" smtClean="0">
                <a:solidFill>
                  <a:schemeClr val="tx1"/>
                </a:solidFill>
              </a:rPr>
              <a:t>cevap niteliğindedir. </a:t>
            </a:r>
          </a:p>
          <a:p>
            <a:pPr>
              <a:buFont typeface="Wingdings" pitchFamily="2" charset="2"/>
              <a:buChar char="v"/>
            </a:pPr>
            <a:r>
              <a:rPr lang="tr-TR" dirty="0" smtClean="0">
                <a:solidFill>
                  <a:schemeClr val="tx1"/>
                </a:solidFill>
              </a:rPr>
              <a:t>Bu noktada Aristoteles</a:t>
            </a:r>
            <a:r>
              <a:rPr lang="tr-TR" dirty="0">
                <a:solidFill>
                  <a:schemeClr val="tx1"/>
                </a:solidFill>
              </a:rPr>
              <a:t>, Platon'un, sofist geleneğindeki </a:t>
            </a:r>
            <a:r>
              <a:rPr lang="tr-TR" dirty="0" smtClean="0">
                <a:solidFill>
                  <a:schemeClr val="tx1"/>
                </a:solidFill>
              </a:rPr>
              <a:t>retoriğin yüzeysel olduğu </a:t>
            </a:r>
            <a:r>
              <a:rPr lang="tr-TR" dirty="0">
                <a:solidFill>
                  <a:schemeClr val="tx1"/>
                </a:solidFill>
              </a:rPr>
              <a:t>eleştirisine hak vermiştir (1354a). </a:t>
            </a:r>
          </a:p>
          <a:p>
            <a:pPr>
              <a:buFont typeface="Wingdings" pitchFamily="2" charset="2"/>
              <a:buChar char="v"/>
            </a:pPr>
            <a:r>
              <a:rPr lang="tr-TR" dirty="0" smtClean="0">
                <a:solidFill>
                  <a:schemeClr val="tx1"/>
                </a:solidFill>
              </a:rPr>
              <a:t>Aristoteles’e göre </a:t>
            </a:r>
            <a:r>
              <a:rPr lang="tr-TR" b="1" dirty="0" smtClean="0">
                <a:solidFill>
                  <a:schemeClr val="tx1"/>
                </a:solidFill>
              </a:rPr>
              <a:t>«</a:t>
            </a:r>
            <a:r>
              <a:rPr lang="tr-TR" b="1" i="1" dirty="0">
                <a:solidFill>
                  <a:schemeClr val="tx1"/>
                </a:solidFill>
              </a:rPr>
              <a:t>S</a:t>
            </a:r>
            <a:r>
              <a:rPr lang="tr-TR" b="1" i="1" dirty="0" smtClean="0">
                <a:solidFill>
                  <a:schemeClr val="tx1"/>
                </a:solidFill>
              </a:rPr>
              <a:t>anat </a:t>
            </a:r>
            <a:r>
              <a:rPr lang="tr-TR" b="1" i="1" dirty="0">
                <a:solidFill>
                  <a:schemeClr val="tx1"/>
                </a:solidFill>
              </a:rPr>
              <a:t>daha iyisini hak etmektedi</a:t>
            </a:r>
            <a:r>
              <a:rPr lang="tr-TR" i="1" dirty="0">
                <a:solidFill>
                  <a:schemeClr val="tx1"/>
                </a:solidFill>
              </a:rPr>
              <a:t>r</a:t>
            </a:r>
            <a:r>
              <a:rPr lang="tr-TR" b="1" dirty="0" smtClean="0">
                <a:solidFill>
                  <a:schemeClr val="tx1"/>
                </a:solidFill>
              </a:rPr>
              <a:t>.»</a:t>
            </a:r>
            <a:r>
              <a:rPr lang="tr-TR" dirty="0" smtClean="0">
                <a:solidFill>
                  <a:schemeClr val="tx1"/>
                </a:solidFill>
              </a:rPr>
              <a:t>  </a:t>
            </a:r>
            <a:r>
              <a:rPr lang="tr-TR" dirty="0">
                <a:solidFill>
                  <a:schemeClr val="tx1"/>
                </a:solidFill>
              </a:rPr>
              <a:t>Bu nedenle Aristoteles, Atina'da dolaşan sığ retorik </a:t>
            </a:r>
            <a:r>
              <a:rPr lang="tr-TR" dirty="0" smtClean="0">
                <a:solidFill>
                  <a:schemeClr val="tx1"/>
                </a:solidFill>
              </a:rPr>
              <a:t>araştırmalarını </a:t>
            </a:r>
            <a:r>
              <a:rPr lang="tr-TR" dirty="0">
                <a:solidFill>
                  <a:schemeClr val="tx1"/>
                </a:solidFill>
              </a:rPr>
              <a:t>geliştirmeye çalışmıştır. Fakat aynı zamanda Platon’un retoriğin bir teknik ya da </a:t>
            </a:r>
            <a:r>
              <a:rPr lang="tr-TR" dirty="0" smtClean="0">
                <a:solidFill>
                  <a:schemeClr val="tx1"/>
                </a:solidFill>
              </a:rPr>
              <a:t>gerçek </a:t>
            </a:r>
            <a:r>
              <a:rPr lang="tr-TR" dirty="0">
                <a:solidFill>
                  <a:schemeClr val="tx1"/>
                </a:solidFill>
              </a:rPr>
              <a:t>bir sanat olmadığını iddialarına da cevap vermek istemiştir. </a:t>
            </a:r>
            <a:endParaRPr lang="tr-TR" dirty="0" smtClean="0">
              <a:solidFill>
                <a:schemeClr val="tx1"/>
              </a:solidFill>
            </a:endParaRPr>
          </a:p>
          <a:p>
            <a:pPr>
              <a:buFont typeface="Wingdings" pitchFamily="2" charset="2"/>
              <a:buChar char="v"/>
            </a:pPr>
            <a:r>
              <a:rPr lang="tr-TR" dirty="0" smtClean="0">
                <a:solidFill>
                  <a:schemeClr val="tx1"/>
                </a:solidFill>
              </a:rPr>
              <a:t>Her </a:t>
            </a:r>
            <a:r>
              <a:rPr lang="tr-TR" dirty="0">
                <a:solidFill>
                  <a:schemeClr val="tx1"/>
                </a:solidFill>
              </a:rPr>
              <a:t>ne kadar hem Sofistlere hem de Platon'a </a:t>
            </a:r>
            <a:r>
              <a:rPr lang="tr-TR" dirty="0" smtClean="0">
                <a:solidFill>
                  <a:schemeClr val="tx1"/>
                </a:solidFill>
              </a:rPr>
              <a:t>cevap </a:t>
            </a:r>
            <a:r>
              <a:rPr lang="tr-TR" dirty="0">
                <a:solidFill>
                  <a:schemeClr val="tx1"/>
                </a:solidFill>
              </a:rPr>
              <a:t>verse de, Aristoteles muhtemelen retorik hakkındaki bazı fikirlerini </a:t>
            </a:r>
            <a:r>
              <a:rPr lang="tr-TR" u="sng" dirty="0">
                <a:solidFill>
                  <a:schemeClr val="tx1"/>
                </a:solidFill>
              </a:rPr>
              <a:t>her iki kaynaktan da ödünç almıştır</a:t>
            </a:r>
            <a:r>
              <a:rPr lang="tr-TR" dirty="0">
                <a:solidFill>
                  <a:schemeClr val="tx1"/>
                </a:solidFill>
              </a:rPr>
              <a:t>. Tanıttığı retorik sistemi, kamusal ve özel söylemin çeşitli yönlerine dair değerli görüşler sunmaya devam etmiştir. </a:t>
            </a:r>
            <a:endParaRPr lang="tr-TR" sz="2200" dirty="0">
              <a:solidFill>
                <a:schemeClr val="tx1"/>
              </a:solidFill>
            </a:endParaRPr>
          </a:p>
        </p:txBody>
      </p:sp>
    </p:spTree>
    <p:extLst>
      <p:ext uri="{BB962C8B-B14F-4D97-AF65-F5344CB8AC3E}">
        <p14:creationId xmlns:p14="http://schemas.microsoft.com/office/powerpoint/2010/main" val="1544348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t/>
            </a:r>
            <a:br>
              <a:rPr lang="tr-TR" b="1" dirty="0" smtClean="0"/>
            </a:br>
            <a:r>
              <a:rPr lang="tr-TR" b="1" dirty="0" err="1" smtClean="0"/>
              <a:t>Aristoteles’ın</a:t>
            </a:r>
            <a:r>
              <a:rPr lang="tr-TR" b="1" dirty="0" smtClean="0"/>
              <a:t> Retorik Tanımları</a:t>
            </a:r>
            <a:endParaRPr lang="tr-TR" dirty="0"/>
          </a:p>
        </p:txBody>
      </p:sp>
      <p:sp>
        <p:nvSpPr>
          <p:cNvPr id="3" name="İçerik Yer Tutucusu 2"/>
          <p:cNvSpPr>
            <a:spLocks noGrp="1"/>
          </p:cNvSpPr>
          <p:nvPr>
            <p:ph idx="1"/>
          </p:nvPr>
        </p:nvSpPr>
        <p:spPr>
          <a:xfrm>
            <a:off x="1060210" y="1907516"/>
            <a:ext cx="10058400" cy="4023360"/>
          </a:xfrm>
        </p:spPr>
        <p:txBody>
          <a:bodyPr>
            <a:normAutofit/>
          </a:bodyPr>
          <a:lstStyle/>
          <a:p>
            <a:pPr>
              <a:buFont typeface="Wingdings" pitchFamily="2" charset="2"/>
              <a:buChar char="v"/>
            </a:pPr>
            <a:r>
              <a:rPr lang="tr-TR" dirty="0">
                <a:solidFill>
                  <a:schemeClr val="tx1"/>
                </a:solidFill>
              </a:rPr>
              <a:t>Aristo’nun M.Ö. 330 yıllarında yazdığı söylenen Retorik isimli eseri çok önemli bilgiler içermesinin yanı sıra, bazı kafa karışıklıklarını da beraberinde </a:t>
            </a:r>
            <a:r>
              <a:rPr lang="tr-TR" dirty="0" smtClean="0">
                <a:solidFill>
                  <a:schemeClr val="tx1"/>
                </a:solidFill>
              </a:rPr>
              <a:t>getirmiştir.</a:t>
            </a:r>
          </a:p>
          <a:p>
            <a:pPr>
              <a:buFont typeface="Wingdings" pitchFamily="2" charset="2"/>
              <a:buChar char="v"/>
            </a:pPr>
            <a:endParaRPr lang="tr-TR" dirty="0" smtClean="0">
              <a:solidFill>
                <a:schemeClr val="tx1"/>
              </a:solidFill>
            </a:endParaRPr>
          </a:p>
          <a:p>
            <a:pPr>
              <a:buFont typeface="Wingdings" pitchFamily="2" charset="2"/>
              <a:buChar char="v"/>
            </a:pPr>
            <a:r>
              <a:rPr lang="tr-TR" dirty="0" smtClean="0">
                <a:solidFill>
                  <a:schemeClr val="tx1"/>
                </a:solidFill>
              </a:rPr>
              <a:t>Bunun </a:t>
            </a:r>
            <a:r>
              <a:rPr lang="tr-TR" dirty="0">
                <a:solidFill>
                  <a:schemeClr val="tx1"/>
                </a:solidFill>
              </a:rPr>
              <a:t>sebebi ise, Aristo’nun eserlerinin günümüze ulaşırken karşılaştığı zorluklardır denilebilir. Zira Aristo’nun bu eserinin dahi bazı bölümlerinin Aristo’nun kendisi tarafından değil, öğrencileri tarafından yazıldığı söylenegelmekte ve kitabın bazı bölümlerinin da kayıp olduğu belirtilmektedir. </a:t>
            </a:r>
          </a:p>
          <a:p>
            <a:pPr>
              <a:buFont typeface="Wingdings" pitchFamily="2" charset="2"/>
              <a:buChar char="v"/>
            </a:pPr>
            <a:endParaRPr lang="tr-TR" dirty="0" smtClean="0">
              <a:solidFill>
                <a:schemeClr val="tx1"/>
              </a:solidFill>
            </a:endParaRPr>
          </a:p>
          <a:p>
            <a:pPr>
              <a:buFont typeface="Wingdings" pitchFamily="2" charset="2"/>
              <a:buChar char="v"/>
            </a:pPr>
            <a:r>
              <a:rPr lang="tr-TR" dirty="0" smtClean="0">
                <a:solidFill>
                  <a:schemeClr val="tx1"/>
                </a:solidFill>
              </a:rPr>
              <a:t>Aristo’nun </a:t>
            </a:r>
            <a:r>
              <a:rPr lang="tr-TR" dirty="0">
                <a:solidFill>
                  <a:schemeClr val="tx1"/>
                </a:solidFill>
              </a:rPr>
              <a:t>üç kitaptan oluşan Retorik eserinin birinci kitabında retorik tanımı yapılmakta ve üç çeşit retorikten bahsedilmektedir. İkinci kitabında karakter ve duygudan türeyen retorik kanıtlar tartışılmakta, üçüncü kitabında ise biçem ve düzenleme konularına yer </a:t>
            </a:r>
            <a:r>
              <a:rPr lang="tr-TR" dirty="0" smtClean="0">
                <a:solidFill>
                  <a:schemeClr val="tx1"/>
                </a:solidFill>
              </a:rPr>
              <a:t>verilmektedir.</a:t>
            </a:r>
            <a:endParaRPr lang="tr-TR" dirty="0">
              <a:solidFill>
                <a:schemeClr val="tx1"/>
              </a:solidFill>
            </a:endParaRPr>
          </a:p>
        </p:txBody>
      </p:sp>
    </p:spTree>
    <p:extLst>
      <p:ext uri="{BB962C8B-B14F-4D97-AF65-F5344CB8AC3E}">
        <p14:creationId xmlns:p14="http://schemas.microsoft.com/office/powerpoint/2010/main" val="811356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t/>
            </a:r>
            <a:br>
              <a:rPr lang="tr-TR" b="1" dirty="0" smtClean="0"/>
            </a:br>
            <a:r>
              <a:rPr lang="tr-TR" b="1" dirty="0" smtClean="0"/>
              <a:t>Retorik ve Diyalektik </a:t>
            </a:r>
            <a:endParaRPr lang="tr-TR" dirty="0"/>
          </a:p>
        </p:txBody>
      </p:sp>
      <p:sp>
        <p:nvSpPr>
          <p:cNvPr id="3" name="İçerik Yer Tutucusu 2"/>
          <p:cNvSpPr>
            <a:spLocks noGrp="1"/>
          </p:cNvSpPr>
          <p:nvPr>
            <p:ph idx="1"/>
          </p:nvPr>
        </p:nvSpPr>
        <p:spPr>
          <a:xfrm>
            <a:off x="1060210" y="1944587"/>
            <a:ext cx="10058400" cy="4023360"/>
          </a:xfrm>
        </p:spPr>
        <p:txBody>
          <a:bodyPr>
            <a:normAutofit/>
          </a:bodyPr>
          <a:lstStyle/>
          <a:p>
            <a:pPr>
              <a:buFont typeface="Wingdings" pitchFamily="2" charset="2"/>
              <a:buChar char="v"/>
            </a:pPr>
            <a:r>
              <a:rPr lang="tr-TR" dirty="0" smtClean="0">
                <a:solidFill>
                  <a:schemeClr val="tx1"/>
                </a:solidFill>
              </a:rPr>
              <a:t> Aristo</a:t>
            </a:r>
            <a:r>
              <a:rPr lang="tr-TR" dirty="0">
                <a:solidFill>
                  <a:schemeClr val="tx1"/>
                </a:solidFill>
              </a:rPr>
              <a:t>, eserinin birinci kitabının ilk bölümünde “</a:t>
            </a:r>
            <a:r>
              <a:rPr lang="tr-TR" b="1" dirty="0">
                <a:solidFill>
                  <a:schemeClr val="tx1"/>
                </a:solidFill>
              </a:rPr>
              <a:t>Retorik, diyalektiğin </a:t>
            </a:r>
            <a:r>
              <a:rPr lang="tr-TR" b="1" dirty="0" err="1">
                <a:solidFill>
                  <a:schemeClr val="tx1"/>
                </a:solidFill>
              </a:rPr>
              <a:t>antistrophos”udur</a:t>
            </a:r>
            <a:r>
              <a:rPr lang="tr-TR" b="1" dirty="0">
                <a:solidFill>
                  <a:schemeClr val="tx1"/>
                </a:solidFill>
              </a:rPr>
              <a:t> </a:t>
            </a:r>
            <a:r>
              <a:rPr lang="tr-TR" dirty="0" smtClean="0">
                <a:solidFill>
                  <a:schemeClr val="tx1"/>
                </a:solidFill>
              </a:rPr>
              <a:t>(1354) ifadelerine </a:t>
            </a:r>
            <a:r>
              <a:rPr lang="tr-TR" dirty="0">
                <a:solidFill>
                  <a:schemeClr val="tx1"/>
                </a:solidFill>
              </a:rPr>
              <a:t>yer verir. Bu kelime çevirmenler arasında ihtilaflı bir duruma denk gelmekle birlikte, kimileri “</a:t>
            </a:r>
            <a:r>
              <a:rPr lang="tr-TR" b="1" dirty="0">
                <a:solidFill>
                  <a:schemeClr val="tx1"/>
                </a:solidFill>
              </a:rPr>
              <a:t>diyalektiğin </a:t>
            </a:r>
            <a:r>
              <a:rPr lang="tr-TR" b="1" dirty="0" err="1">
                <a:solidFill>
                  <a:schemeClr val="tx1"/>
                </a:solidFill>
              </a:rPr>
              <a:t>eşdeşidir</a:t>
            </a:r>
            <a:r>
              <a:rPr lang="tr-TR" dirty="0">
                <a:solidFill>
                  <a:schemeClr val="tx1"/>
                </a:solidFill>
              </a:rPr>
              <a:t>” diye çevirmekte, kimileri de “</a:t>
            </a:r>
            <a:r>
              <a:rPr lang="tr-TR" b="1" dirty="0">
                <a:solidFill>
                  <a:schemeClr val="tx1"/>
                </a:solidFill>
              </a:rPr>
              <a:t>ikisi de aynı düzlemde yer alır</a:t>
            </a:r>
            <a:r>
              <a:rPr lang="tr-TR" dirty="0">
                <a:solidFill>
                  <a:schemeClr val="tx1"/>
                </a:solidFill>
              </a:rPr>
              <a:t>” manasında kullandığı şeklinde </a:t>
            </a:r>
            <a:r>
              <a:rPr lang="tr-TR" dirty="0" smtClean="0">
                <a:solidFill>
                  <a:schemeClr val="tx1"/>
                </a:solidFill>
              </a:rPr>
              <a:t>çevirmektedir.</a:t>
            </a:r>
          </a:p>
          <a:p>
            <a:pPr>
              <a:buFont typeface="Wingdings" pitchFamily="2" charset="2"/>
              <a:buChar char="v"/>
            </a:pPr>
            <a:r>
              <a:rPr lang="tr-TR" dirty="0">
                <a:solidFill>
                  <a:schemeClr val="tx1"/>
                </a:solidFill>
              </a:rPr>
              <a:t>B</a:t>
            </a:r>
            <a:r>
              <a:rPr lang="tr-TR" dirty="0" smtClean="0">
                <a:solidFill>
                  <a:schemeClr val="tx1"/>
                </a:solidFill>
              </a:rPr>
              <a:t>u </a:t>
            </a:r>
            <a:r>
              <a:rPr lang="tr-TR" dirty="0">
                <a:solidFill>
                  <a:schemeClr val="tx1"/>
                </a:solidFill>
              </a:rPr>
              <a:t>kelime aynı zamanda Platon’un </a:t>
            </a:r>
            <a:r>
              <a:rPr lang="tr-TR" dirty="0" err="1">
                <a:solidFill>
                  <a:schemeClr val="tx1"/>
                </a:solidFill>
              </a:rPr>
              <a:t>Gorgias</a:t>
            </a:r>
            <a:r>
              <a:rPr lang="tr-TR" dirty="0">
                <a:solidFill>
                  <a:schemeClr val="tx1"/>
                </a:solidFill>
              </a:rPr>
              <a:t> eserinde Sokrates retoriğin “aşçılığın </a:t>
            </a:r>
            <a:r>
              <a:rPr lang="tr-TR" dirty="0" err="1">
                <a:solidFill>
                  <a:schemeClr val="tx1"/>
                </a:solidFill>
              </a:rPr>
              <a:t>eşdeşidir</a:t>
            </a:r>
            <a:r>
              <a:rPr lang="tr-TR" dirty="0">
                <a:solidFill>
                  <a:schemeClr val="tx1"/>
                </a:solidFill>
              </a:rPr>
              <a:t>” ifadesinde kullanılmaktadır (465). </a:t>
            </a:r>
            <a:endParaRPr lang="tr-TR" dirty="0" smtClean="0">
              <a:solidFill>
                <a:schemeClr val="tx1"/>
              </a:solidFill>
            </a:endParaRPr>
          </a:p>
          <a:p>
            <a:pPr>
              <a:buFont typeface="Wingdings" pitchFamily="2" charset="2"/>
              <a:buChar char="v"/>
            </a:pPr>
            <a:r>
              <a:rPr lang="tr-TR" smtClean="0">
                <a:solidFill>
                  <a:schemeClr val="tx1"/>
                </a:solidFill>
              </a:rPr>
              <a:t>Aristo </a:t>
            </a:r>
            <a:r>
              <a:rPr lang="tr-TR" dirty="0">
                <a:solidFill>
                  <a:schemeClr val="tx1"/>
                </a:solidFill>
              </a:rPr>
              <a:t>retoriğin diyalektiğin </a:t>
            </a:r>
            <a:r>
              <a:rPr lang="tr-TR" dirty="0" err="1">
                <a:solidFill>
                  <a:schemeClr val="tx1"/>
                </a:solidFill>
              </a:rPr>
              <a:t>eşdeşi</a:t>
            </a:r>
            <a:r>
              <a:rPr lang="tr-TR" dirty="0">
                <a:solidFill>
                  <a:schemeClr val="tx1"/>
                </a:solidFill>
              </a:rPr>
              <a:t> olduğunu iddia ederken, aynı zamanda öğretmeninin retoriğin yalnızca aşçılık becerisiyle bir olduğu yönündeki söylemlerine yanıt vermektedir. Dolayısıyla </a:t>
            </a:r>
            <a:r>
              <a:rPr lang="tr-TR" u="sng" dirty="0">
                <a:solidFill>
                  <a:schemeClr val="tx1"/>
                </a:solidFill>
              </a:rPr>
              <a:t>Aristo’nun retorik ile diyalektiği ilişkilendirdiği açıktır</a:t>
            </a:r>
            <a:r>
              <a:rPr lang="tr-TR" dirty="0">
                <a:solidFill>
                  <a:schemeClr val="tx1"/>
                </a:solidFill>
              </a:rPr>
              <a:t>. </a:t>
            </a:r>
            <a:endParaRPr lang="tr-TR" dirty="0" smtClean="0">
              <a:solidFill>
                <a:schemeClr val="tx1"/>
              </a:solidFill>
            </a:endParaRPr>
          </a:p>
          <a:p>
            <a:pPr>
              <a:buFont typeface="Wingdings" pitchFamily="2" charset="2"/>
              <a:buChar char="v"/>
            </a:pPr>
            <a:r>
              <a:rPr lang="tr-TR" b="1" dirty="0" smtClean="0">
                <a:solidFill>
                  <a:schemeClr val="tx1"/>
                </a:solidFill>
              </a:rPr>
              <a:t>Aristo’ya göre Diyalektik retoriğin </a:t>
            </a:r>
            <a:r>
              <a:rPr lang="tr-TR" b="1" dirty="0" err="1" smtClean="0">
                <a:solidFill>
                  <a:schemeClr val="tx1"/>
                </a:solidFill>
              </a:rPr>
              <a:t>argümantasyonuna</a:t>
            </a:r>
            <a:r>
              <a:rPr lang="tr-TR" b="1" dirty="0" smtClean="0">
                <a:solidFill>
                  <a:schemeClr val="tx1"/>
                </a:solidFill>
              </a:rPr>
              <a:t> ilişkindir</a:t>
            </a:r>
            <a:r>
              <a:rPr lang="tr-TR" dirty="0" smtClean="0">
                <a:solidFill>
                  <a:schemeClr val="tx1"/>
                </a:solidFill>
              </a:rPr>
              <a:t>. </a:t>
            </a:r>
            <a:endParaRPr lang="tr-TR" dirty="0">
              <a:solidFill>
                <a:schemeClr val="tx1"/>
              </a:solidFill>
            </a:endParaRPr>
          </a:p>
        </p:txBody>
      </p:sp>
    </p:spTree>
    <p:extLst>
      <p:ext uri="{BB962C8B-B14F-4D97-AF65-F5344CB8AC3E}">
        <p14:creationId xmlns:p14="http://schemas.microsoft.com/office/powerpoint/2010/main" val="4079929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t/>
            </a:r>
            <a:br>
              <a:rPr lang="tr-TR" b="1" dirty="0" smtClean="0"/>
            </a:br>
            <a:r>
              <a:rPr lang="tr-TR" b="1" dirty="0" smtClean="0"/>
              <a:t>Retorik ve Diyalektik </a:t>
            </a:r>
            <a:endParaRPr lang="tr-TR" dirty="0"/>
          </a:p>
        </p:txBody>
      </p:sp>
      <p:sp>
        <p:nvSpPr>
          <p:cNvPr id="3" name="İçerik Yer Tutucusu 2"/>
          <p:cNvSpPr>
            <a:spLocks noGrp="1"/>
          </p:cNvSpPr>
          <p:nvPr>
            <p:ph idx="1"/>
          </p:nvPr>
        </p:nvSpPr>
        <p:spPr>
          <a:xfrm>
            <a:off x="1121994" y="1932231"/>
            <a:ext cx="10058400" cy="4023360"/>
          </a:xfrm>
        </p:spPr>
        <p:txBody>
          <a:bodyPr>
            <a:normAutofit/>
          </a:bodyPr>
          <a:lstStyle/>
          <a:p>
            <a:pPr>
              <a:buFont typeface="Wingdings" pitchFamily="2" charset="2"/>
              <a:buChar char="v"/>
            </a:pPr>
            <a:r>
              <a:rPr lang="tr-TR" dirty="0" smtClean="0">
                <a:solidFill>
                  <a:schemeClr val="tx1"/>
                </a:solidFill>
              </a:rPr>
              <a:t>“</a:t>
            </a:r>
            <a:r>
              <a:rPr lang="tr-TR" u="sng" dirty="0" smtClean="0">
                <a:solidFill>
                  <a:schemeClr val="tx1"/>
                </a:solidFill>
              </a:rPr>
              <a:t>Her </a:t>
            </a:r>
            <a:r>
              <a:rPr lang="tr-TR" u="sng" dirty="0">
                <a:solidFill>
                  <a:schemeClr val="tx1"/>
                </a:solidFill>
              </a:rPr>
              <a:t>ikisi de, aşağı yukarı, bütün insanların genel bilgi alanı içine giren ve belli bir bilime ait olmayan şeylerle ilgilidir</a:t>
            </a:r>
            <a:r>
              <a:rPr lang="tr-TR" dirty="0">
                <a:solidFill>
                  <a:schemeClr val="tx1"/>
                </a:solidFill>
              </a:rPr>
              <a:t>” demektedir. </a:t>
            </a:r>
            <a:r>
              <a:rPr lang="tr-TR" dirty="0" smtClean="0">
                <a:solidFill>
                  <a:schemeClr val="tx1"/>
                </a:solidFill>
              </a:rPr>
              <a:t> Aristo’ya </a:t>
            </a:r>
            <a:r>
              <a:rPr lang="tr-TR" dirty="0">
                <a:solidFill>
                  <a:schemeClr val="tx1"/>
                </a:solidFill>
              </a:rPr>
              <a:t>göre; “Ne retorik ne de diyalektik başlı başına bir konunun bilimsel incelemesi değildir: </a:t>
            </a:r>
            <a:r>
              <a:rPr lang="tr-TR" u="sng" dirty="0">
                <a:solidFill>
                  <a:schemeClr val="tx1"/>
                </a:solidFill>
              </a:rPr>
              <a:t>her ikisi de kanıtlar sağlama yetisidir</a:t>
            </a:r>
            <a:r>
              <a:rPr lang="tr-TR" dirty="0">
                <a:solidFill>
                  <a:schemeClr val="tx1"/>
                </a:solidFill>
              </a:rPr>
              <a:t>. Belki de bu, onların çalışma alanlarını ve birbirleriyle nasıl ilişkili olduklarını yeterli bir biçimde anlatabilir”. </a:t>
            </a:r>
            <a:endParaRPr lang="tr-TR" dirty="0" smtClean="0">
              <a:solidFill>
                <a:schemeClr val="tx1"/>
              </a:solidFill>
            </a:endParaRPr>
          </a:p>
          <a:p>
            <a:pPr>
              <a:buFont typeface="Wingdings" pitchFamily="2" charset="2"/>
              <a:buChar char="v"/>
            </a:pPr>
            <a:r>
              <a:rPr lang="tr-TR" b="1" dirty="0" smtClean="0">
                <a:solidFill>
                  <a:schemeClr val="accent2">
                    <a:lumMod val="50000"/>
                  </a:schemeClr>
                </a:solidFill>
              </a:rPr>
              <a:t>Retorik</a:t>
            </a:r>
            <a:r>
              <a:rPr lang="tr-TR" dirty="0">
                <a:solidFill>
                  <a:schemeClr val="tx1"/>
                </a:solidFill>
              </a:rPr>
              <a:t>, politik ve yargı alanlarındaki pratik meseleleri çözüme kavuşturmak için bir kamusal sanattır. Bu nedenle, </a:t>
            </a:r>
            <a:r>
              <a:rPr lang="tr-TR" b="1" dirty="0">
                <a:solidFill>
                  <a:schemeClr val="tx1"/>
                </a:solidFill>
              </a:rPr>
              <a:t>retoriğin tipik biçimi kamusal konuşma </a:t>
            </a:r>
            <a:r>
              <a:rPr lang="tr-TR" dirty="0">
                <a:solidFill>
                  <a:schemeClr val="tx1"/>
                </a:solidFill>
              </a:rPr>
              <a:t>iken </a:t>
            </a:r>
            <a:r>
              <a:rPr lang="tr-TR" b="1" dirty="0">
                <a:solidFill>
                  <a:schemeClr val="accent2">
                    <a:lumMod val="50000"/>
                  </a:schemeClr>
                </a:solidFill>
              </a:rPr>
              <a:t>diyalektik </a:t>
            </a:r>
            <a:r>
              <a:rPr lang="tr-TR" b="1" dirty="0">
                <a:solidFill>
                  <a:schemeClr val="tx1"/>
                </a:solidFill>
              </a:rPr>
              <a:t>ise özel bir şekilde ifade edilen soruları ve benzer şekilde özel cevapları içeren </a:t>
            </a:r>
            <a:r>
              <a:rPr lang="tr-TR" dirty="0">
                <a:solidFill>
                  <a:schemeClr val="tx1"/>
                </a:solidFill>
              </a:rPr>
              <a:t>daha özel bir etkinlik idi. </a:t>
            </a:r>
          </a:p>
          <a:p>
            <a:pPr>
              <a:buFont typeface="Wingdings" pitchFamily="2" charset="2"/>
              <a:buChar char="v"/>
            </a:pPr>
            <a:r>
              <a:rPr lang="tr-TR" b="1" dirty="0">
                <a:solidFill>
                  <a:schemeClr val="accent2">
                    <a:lumMod val="50000"/>
                  </a:schemeClr>
                </a:solidFill>
              </a:rPr>
              <a:t>Diyalektik, </a:t>
            </a:r>
            <a:r>
              <a:rPr lang="tr-TR" dirty="0">
                <a:solidFill>
                  <a:schemeClr val="tx1"/>
                </a:solidFill>
              </a:rPr>
              <a:t>yetenekli bir muhatap kitlesi ya da küçük eğitimli savunucu gruplara hitap ederken, </a:t>
            </a:r>
            <a:r>
              <a:rPr lang="tr-TR" b="1" dirty="0">
                <a:solidFill>
                  <a:schemeClr val="accent2">
                    <a:lumMod val="50000"/>
                  </a:schemeClr>
                </a:solidFill>
              </a:rPr>
              <a:t>retorik, </a:t>
            </a:r>
            <a:r>
              <a:rPr lang="tr-TR" b="1" dirty="0">
                <a:solidFill>
                  <a:schemeClr val="tx1"/>
                </a:solidFill>
              </a:rPr>
              <a:t>özel mantıksal eğitimden yoksun büyük bir kitleye </a:t>
            </a:r>
            <a:r>
              <a:rPr lang="tr-TR" dirty="0">
                <a:solidFill>
                  <a:schemeClr val="tx1"/>
                </a:solidFill>
              </a:rPr>
              <a:t>hitap etmekte idi</a:t>
            </a:r>
            <a:r>
              <a:rPr lang="tr-TR" b="1" dirty="0">
                <a:solidFill>
                  <a:schemeClr val="tx1"/>
                </a:solidFill>
              </a:rPr>
              <a:t>.</a:t>
            </a:r>
            <a:endParaRPr lang="tr-TR" dirty="0">
              <a:solidFill>
                <a:schemeClr val="tx1"/>
              </a:solidFill>
            </a:endParaRPr>
          </a:p>
          <a:p>
            <a:pPr>
              <a:buFont typeface="Wingdings" pitchFamily="2" charset="2"/>
              <a:buChar char="v"/>
            </a:pPr>
            <a:r>
              <a:rPr lang="tr-TR" b="1" dirty="0">
                <a:solidFill>
                  <a:schemeClr val="accent2">
                    <a:lumMod val="50000"/>
                  </a:schemeClr>
                </a:solidFill>
              </a:rPr>
              <a:t>R</a:t>
            </a:r>
            <a:r>
              <a:rPr lang="tr-TR" b="1" dirty="0" smtClean="0">
                <a:solidFill>
                  <a:schemeClr val="accent2">
                    <a:lumMod val="50000"/>
                  </a:schemeClr>
                </a:solidFill>
              </a:rPr>
              <a:t>etorik </a:t>
            </a:r>
            <a:r>
              <a:rPr lang="tr-TR" dirty="0">
                <a:solidFill>
                  <a:schemeClr val="tx1"/>
                </a:solidFill>
              </a:rPr>
              <a:t>genellikle “</a:t>
            </a:r>
            <a:r>
              <a:rPr lang="tr-TR" dirty="0" err="1">
                <a:solidFill>
                  <a:schemeClr val="tx1"/>
                </a:solidFill>
              </a:rPr>
              <a:t>Cleanthes</a:t>
            </a:r>
            <a:r>
              <a:rPr lang="tr-TR" dirty="0">
                <a:solidFill>
                  <a:schemeClr val="tx1"/>
                </a:solidFill>
              </a:rPr>
              <a:t> soygunu </a:t>
            </a:r>
            <a:r>
              <a:rPr lang="tr-TR" dirty="0" err="1">
                <a:solidFill>
                  <a:schemeClr val="tx1"/>
                </a:solidFill>
              </a:rPr>
              <a:t>Chaerophon'u</a:t>
            </a:r>
            <a:r>
              <a:rPr lang="tr-TR" dirty="0">
                <a:solidFill>
                  <a:schemeClr val="tx1"/>
                </a:solidFill>
              </a:rPr>
              <a:t> suçluyor mu?” g</a:t>
            </a:r>
            <a:r>
              <a:rPr lang="tr-TR" dirty="0" smtClean="0">
                <a:solidFill>
                  <a:schemeClr val="tx1"/>
                </a:solidFill>
              </a:rPr>
              <a:t>ibi </a:t>
            </a:r>
            <a:r>
              <a:rPr lang="tr-TR" dirty="0">
                <a:solidFill>
                  <a:schemeClr val="tx1"/>
                </a:solidFill>
              </a:rPr>
              <a:t>belirli konuları </a:t>
            </a:r>
            <a:r>
              <a:rPr lang="tr-TR" dirty="0" smtClean="0">
                <a:solidFill>
                  <a:schemeClr val="tx1"/>
                </a:solidFill>
              </a:rPr>
              <a:t>çözmeye yöneliktir. </a:t>
            </a:r>
            <a:r>
              <a:rPr lang="tr-TR" dirty="0">
                <a:solidFill>
                  <a:schemeClr val="tx1"/>
                </a:solidFill>
              </a:rPr>
              <a:t>Diğer yandan </a:t>
            </a:r>
            <a:r>
              <a:rPr lang="tr-TR" b="1" dirty="0">
                <a:solidFill>
                  <a:schemeClr val="accent2">
                    <a:lumMod val="50000"/>
                  </a:schemeClr>
                </a:solidFill>
              </a:rPr>
              <a:t>Diyalektik, </a:t>
            </a:r>
            <a:r>
              <a:rPr lang="tr-TR" dirty="0" err="1">
                <a:solidFill>
                  <a:schemeClr val="tx1"/>
                </a:solidFill>
              </a:rPr>
              <a:t>Gorgias'ta</a:t>
            </a:r>
            <a:r>
              <a:rPr lang="tr-TR" dirty="0">
                <a:solidFill>
                  <a:schemeClr val="tx1"/>
                </a:solidFill>
              </a:rPr>
              <a:t> tartışılanlar gibi genel sorulara değindi: “Adaletsizlik veya adaletsizlik kurmak daha mı iyi? g</a:t>
            </a:r>
            <a:r>
              <a:rPr lang="tr-TR" dirty="0" smtClean="0">
                <a:solidFill>
                  <a:schemeClr val="tx1"/>
                </a:solidFill>
              </a:rPr>
              <a:t>ibi…</a:t>
            </a:r>
            <a:endParaRPr lang="tr-TR" dirty="0">
              <a:solidFill>
                <a:schemeClr val="tx1"/>
              </a:solidFill>
            </a:endParaRPr>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427943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t/>
            </a:r>
            <a:br>
              <a:rPr lang="tr-TR" b="1" dirty="0" smtClean="0"/>
            </a:br>
            <a:r>
              <a:rPr lang="tr-TR" b="1" dirty="0" smtClean="0"/>
              <a:t>Retorik ve Diyalektik </a:t>
            </a:r>
            <a:endParaRPr lang="tr-TR" dirty="0"/>
          </a:p>
        </p:txBody>
      </p:sp>
      <p:sp>
        <p:nvSpPr>
          <p:cNvPr id="3" name="İçerik Yer Tutucusu 2"/>
          <p:cNvSpPr>
            <a:spLocks noGrp="1"/>
          </p:cNvSpPr>
          <p:nvPr>
            <p:ph idx="1"/>
          </p:nvPr>
        </p:nvSpPr>
        <p:spPr>
          <a:xfrm>
            <a:off x="1159064" y="1882803"/>
            <a:ext cx="10058400" cy="4023360"/>
          </a:xfrm>
        </p:spPr>
        <p:txBody>
          <a:bodyPr>
            <a:normAutofit lnSpcReduction="10000"/>
          </a:bodyPr>
          <a:lstStyle/>
          <a:p>
            <a:pPr>
              <a:buFont typeface="Wingdings" pitchFamily="2" charset="2"/>
              <a:buChar char="v"/>
            </a:pPr>
            <a:r>
              <a:rPr lang="tr-TR" dirty="0" smtClean="0">
                <a:solidFill>
                  <a:schemeClr val="tx1"/>
                </a:solidFill>
              </a:rPr>
              <a:t> </a:t>
            </a:r>
            <a:r>
              <a:rPr lang="tr-TR" dirty="0">
                <a:solidFill>
                  <a:schemeClr val="tx1"/>
                </a:solidFill>
              </a:rPr>
              <a:t>Aristoteles, </a:t>
            </a:r>
            <a:r>
              <a:rPr lang="tr-TR" u="sng" dirty="0">
                <a:solidFill>
                  <a:schemeClr val="tx1"/>
                </a:solidFill>
              </a:rPr>
              <a:t>“diyalektiğin </a:t>
            </a:r>
            <a:r>
              <a:rPr lang="tr-TR" u="sng" dirty="0" err="1">
                <a:solidFill>
                  <a:schemeClr val="tx1"/>
                </a:solidFill>
              </a:rPr>
              <a:t>eşdeşi</a:t>
            </a:r>
            <a:r>
              <a:rPr lang="tr-TR" u="sng" dirty="0">
                <a:solidFill>
                  <a:schemeClr val="tx1"/>
                </a:solidFill>
              </a:rPr>
              <a:t>” derken  retoriği sofistike ya da asılsız iknadan ayırmayı </a:t>
            </a:r>
            <a:r>
              <a:rPr lang="tr-TR" u="sng" dirty="0" smtClean="0">
                <a:solidFill>
                  <a:schemeClr val="tx1"/>
                </a:solidFill>
              </a:rPr>
              <a:t>amaçlamaktadır.</a:t>
            </a:r>
            <a:endParaRPr lang="tr-TR" u="sng" dirty="0">
              <a:solidFill>
                <a:schemeClr val="tx1"/>
              </a:solidFill>
            </a:endParaRPr>
          </a:p>
          <a:p>
            <a:pPr>
              <a:buFont typeface="Wingdings" pitchFamily="2" charset="2"/>
              <a:buChar char="v"/>
            </a:pPr>
            <a:r>
              <a:rPr lang="tr-TR" b="1" dirty="0">
                <a:solidFill>
                  <a:schemeClr val="tx1"/>
                </a:solidFill>
              </a:rPr>
              <a:t> </a:t>
            </a:r>
            <a:r>
              <a:rPr lang="tr-TR" dirty="0">
                <a:solidFill>
                  <a:schemeClr val="tx1"/>
                </a:solidFill>
              </a:rPr>
              <a:t>Retoriğinin başlangıcında Aristo, şimdiye kadar formüle edilen ve en etkili retoriklerin en meşhur tanımını ortaya </a:t>
            </a:r>
            <a:r>
              <a:rPr lang="tr-TR" dirty="0" smtClean="0">
                <a:solidFill>
                  <a:schemeClr val="tx1"/>
                </a:solidFill>
              </a:rPr>
              <a:t>koymaktadır.  </a:t>
            </a:r>
            <a:r>
              <a:rPr lang="tr-TR" dirty="0">
                <a:solidFill>
                  <a:schemeClr val="tx1"/>
                </a:solidFill>
              </a:rPr>
              <a:t>“Retorik” diye yazıyor, “herhangi bir durumda mevcut olan ikna etme araçlarını gözlemlemenin </a:t>
            </a:r>
            <a:r>
              <a:rPr lang="tr-TR" dirty="0" smtClean="0">
                <a:solidFill>
                  <a:schemeClr val="tx1"/>
                </a:solidFill>
              </a:rPr>
              <a:t>fakültesi/gücü </a:t>
            </a:r>
            <a:r>
              <a:rPr lang="tr-TR" dirty="0">
                <a:solidFill>
                  <a:schemeClr val="tx1"/>
                </a:solidFill>
              </a:rPr>
              <a:t>(</a:t>
            </a:r>
            <a:r>
              <a:rPr lang="tr-TR" dirty="0" err="1">
                <a:solidFill>
                  <a:schemeClr val="tx1"/>
                </a:solidFill>
              </a:rPr>
              <a:t>dunamiler</a:t>
            </a:r>
            <a:r>
              <a:rPr lang="tr-TR" dirty="0">
                <a:solidFill>
                  <a:schemeClr val="tx1"/>
                </a:solidFill>
              </a:rPr>
              <a:t>: aynı zamanda kapasite, güç)” (1355b). Bu iddiayı gerçekleştirirken </a:t>
            </a:r>
            <a:r>
              <a:rPr lang="tr-TR" u="sng" dirty="0">
                <a:solidFill>
                  <a:schemeClr val="tx1"/>
                </a:solidFill>
              </a:rPr>
              <a:t>Aristoteles, retoriği hatiplere özgü düşüncelerden ziyade daha </a:t>
            </a:r>
            <a:r>
              <a:rPr lang="tr-TR" u="sng" dirty="0" err="1">
                <a:solidFill>
                  <a:schemeClr val="tx1"/>
                </a:solidFill>
              </a:rPr>
              <a:t>keşifsel</a:t>
            </a:r>
            <a:r>
              <a:rPr lang="tr-TR" u="sng" dirty="0">
                <a:solidFill>
                  <a:schemeClr val="tx1"/>
                </a:solidFill>
              </a:rPr>
              <a:t> (yaratıcı) </a:t>
            </a:r>
            <a:r>
              <a:rPr lang="tr-TR" u="sng" dirty="0" smtClean="0">
                <a:solidFill>
                  <a:schemeClr val="tx1"/>
                </a:solidFill>
              </a:rPr>
              <a:t>bir alan olarak </a:t>
            </a:r>
            <a:r>
              <a:rPr lang="tr-TR" dirty="0" smtClean="0">
                <a:solidFill>
                  <a:schemeClr val="tx1"/>
                </a:solidFill>
              </a:rPr>
              <a:t>düşünmektedir. </a:t>
            </a:r>
          </a:p>
          <a:p>
            <a:pPr>
              <a:buFont typeface="Wingdings" pitchFamily="2" charset="2"/>
              <a:buChar char="v"/>
            </a:pPr>
            <a:endParaRPr lang="tr-TR" dirty="0">
              <a:solidFill>
                <a:schemeClr val="tx1"/>
              </a:solidFill>
            </a:endParaRPr>
          </a:p>
          <a:p>
            <a:pPr>
              <a:buFont typeface="Wingdings" pitchFamily="2" charset="2"/>
              <a:buChar char="v"/>
            </a:pPr>
            <a:r>
              <a:rPr lang="tr-TR" dirty="0">
                <a:solidFill>
                  <a:schemeClr val="tx1"/>
                </a:solidFill>
              </a:rPr>
              <a:t>Sofistler, öğrencilerine imitasyon ve pratik yaparak ikna edebilmek için büyük konuşmaları ezberlemeyi ve tartışmayı </a:t>
            </a:r>
            <a:r>
              <a:rPr lang="tr-TR" dirty="0" smtClean="0">
                <a:solidFill>
                  <a:schemeClr val="tx1"/>
                </a:solidFill>
              </a:rPr>
              <a:t>öğretmiştir.</a:t>
            </a:r>
          </a:p>
          <a:p>
            <a:pPr>
              <a:buFont typeface="Wingdings" pitchFamily="2" charset="2"/>
              <a:buChar char="v"/>
            </a:pPr>
            <a:r>
              <a:rPr lang="tr-TR" dirty="0" smtClean="0">
                <a:solidFill>
                  <a:schemeClr val="tx1"/>
                </a:solidFill>
              </a:rPr>
              <a:t> </a:t>
            </a:r>
            <a:r>
              <a:rPr lang="tr-TR" dirty="0">
                <a:solidFill>
                  <a:schemeClr val="tx1"/>
                </a:solidFill>
              </a:rPr>
              <a:t>Aristoteles, araştırmacılarını herhangi bir ortamda </a:t>
            </a:r>
            <a:r>
              <a:rPr lang="tr-TR" b="1" u="sng" dirty="0">
                <a:solidFill>
                  <a:schemeClr val="tx1"/>
                </a:solidFill>
              </a:rPr>
              <a:t>neyin ikna edici olduğunu keşfetmeye yönelik akılcı bir yeteneğe</a:t>
            </a:r>
            <a:r>
              <a:rPr lang="tr-TR" u="sng" dirty="0">
                <a:solidFill>
                  <a:schemeClr val="tx1"/>
                </a:solidFill>
              </a:rPr>
              <a:t> </a:t>
            </a:r>
            <a:r>
              <a:rPr lang="tr-TR" dirty="0">
                <a:solidFill>
                  <a:schemeClr val="tx1"/>
                </a:solidFill>
              </a:rPr>
              <a:t>sahip olduğunu </a:t>
            </a:r>
            <a:r>
              <a:rPr lang="tr-TR" dirty="0" smtClean="0">
                <a:solidFill>
                  <a:schemeClr val="tx1"/>
                </a:solidFill>
              </a:rPr>
              <a:t>öğretmiştir. </a:t>
            </a:r>
            <a:endParaRPr lang="tr-TR" dirty="0">
              <a:solidFill>
                <a:schemeClr val="tx1"/>
              </a:solidFill>
            </a:endParaRPr>
          </a:p>
        </p:txBody>
      </p:sp>
    </p:spTree>
    <p:extLst>
      <p:ext uri="{BB962C8B-B14F-4D97-AF65-F5344CB8AC3E}">
        <p14:creationId xmlns:p14="http://schemas.microsoft.com/office/powerpoint/2010/main" val="1769801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t/>
            </a:r>
            <a:br>
              <a:rPr lang="tr-TR" b="1" dirty="0" smtClean="0"/>
            </a:br>
            <a:endParaRPr lang="tr-TR"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80769" y="0"/>
            <a:ext cx="10540312" cy="642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9386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smtClean="0"/>
              <a:t>Techne</a:t>
            </a:r>
            <a:r>
              <a:rPr lang="tr-TR" b="1" dirty="0" smtClean="0"/>
              <a:t> </a:t>
            </a:r>
            <a:r>
              <a:rPr lang="tr-TR" b="1" dirty="0"/>
              <a:t>Olarak Retorik </a:t>
            </a:r>
            <a:endParaRPr lang="tr-TR" dirty="0"/>
          </a:p>
        </p:txBody>
      </p:sp>
      <p:sp>
        <p:nvSpPr>
          <p:cNvPr id="3" name="İçerik Yer Tutucusu 2"/>
          <p:cNvSpPr>
            <a:spLocks noGrp="1"/>
          </p:cNvSpPr>
          <p:nvPr>
            <p:ph idx="1"/>
          </p:nvPr>
        </p:nvSpPr>
        <p:spPr>
          <a:xfrm>
            <a:off x="1084923" y="1956944"/>
            <a:ext cx="10058400" cy="4023360"/>
          </a:xfrm>
        </p:spPr>
        <p:txBody>
          <a:bodyPr/>
          <a:lstStyle/>
          <a:p>
            <a:pPr>
              <a:buFont typeface="Wingdings" panose="05000000000000000000" pitchFamily="2" charset="2"/>
              <a:buChar char="v"/>
            </a:pPr>
            <a:r>
              <a:rPr lang="tr-TR" dirty="0"/>
              <a:t> </a:t>
            </a:r>
            <a:r>
              <a:rPr lang="tr-TR" dirty="0">
                <a:solidFill>
                  <a:schemeClr val="tx1"/>
                </a:solidFill>
              </a:rPr>
              <a:t>Platon'un pratiğe yönelik eleştirisine açık bir yanıt olarak Aristo, retorik alanını pratik ve sistematik bir sanat veya </a:t>
            </a:r>
            <a:r>
              <a:rPr lang="tr-TR" dirty="0" err="1">
                <a:solidFill>
                  <a:schemeClr val="tx1"/>
                </a:solidFill>
              </a:rPr>
              <a:t>techne</a:t>
            </a:r>
            <a:r>
              <a:rPr lang="tr-TR" dirty="0">
                <a:solidFill>
                  <a:schemeClr val="tx1"/>
                </a:solidFill>
              </a:rPr>
              <a:t> </a:t>
            </a:r>
            <a:r>
              <a:rPr lang="tr-TR" dirty="0" smtClean="0">
                <a:solidFill>
                  <a:schemeClr val="tx1"/>
                </a:solidFill>
              </a:rPr>
              <a:t>olarak tanımlamaktadır.</a:t>
            </a:r>
          </a:p>
          <a:p>
            <a:pPr>
              <a:buFont typeface="Wingdings" panose="05000000000000000000" pitchFamily="2" charset="2"/>
              <a:buChar char="v"/>
            </a:pPr>
            <a:r>
              <a:rPr lang="tr-TR" u="sng" dirty="0">
                <a:solidFill>
                  <a:schemeClr val="tx1"/>
                </a:solidFill>
              </a:rPr>
              <a:t>Bir </a:t>
            </a:r>
            <a:r>
              <a:rPr lang="tr-TR" u="sng" dirty="0" err="1">
                <a:solidFill>
                  <a:schemeClr val="tx1"/>
                </a:solidFill>
              </a:rPr>
              <a:t>techne’nin</a:t>
            </a:r>
            <a:r>
              <a:rPr lang="tr-TR" u="sng" dirty="0">
                <a:solidFill>
                  <a:schemeClr val="tx1"/>
                </a:solidFill>
              </a:rPr>
              <a:t>, öncelikle diğer sanatlar tarafından ele alınmayan ilgi alanlarına sahip olması </a:t>
            </a:r>
            <a:r>
              <a:rPr lang="tr-TR" dirty="0">
                <a:solidFill>
                  <a:schemeClr val="tx1"/>
                </a:solidFill>
              </a:rPr>
              <a:t>gerekir. </a:t>
            </a:r>
            <a:r>
              <a:rPr lang="tr-TR" u="sng" dirty="0">
                <a:solidFill>
                  <a:schemeClr val="tx1"/>
                </a:solidFill>
              </a:rPr>
              <a:t>Aristoteles, retoriğin etki alanının – “mevcut ikna araçlarını” keşfetmek- başka herhangi bir sanatın bir işlevi” </a:t>
            </a:r>
            <a:r>
              <a:rPr lang="tr-TR" u="sng" dirty="0" smtClean="0">
                <a:solidFill>
                  <a:schemeClr val="tx1"/>
                </a:solidFill>
              </a:rPr>
              <a:t>olmadığını </a:t>
            </a:r>
            <a:r>
              <a:rPr lang="tr-TR" u="sng" dirty="0">
                <a:solidFill>
                  <a:schemeClr val="tx1"/>
                </a:solidFill>
              </a:rPr>
              <a:t>doğrulamaktadır. </a:t>
            </a:r>
            <a:endParaRPr lang="tr-TR" u="sng" dirty="0" smtClean="0">
              <a:solidFill>
                <a:schemeClr val="tx1"/>
              </a:solidFill>
            </a:endParaRPr>
          </a:p>
          <a:p>
            <a:pPr>
              <a:buFont typeface="Wingdings" panose="05000000000000000000" pitchFamily="2" charset="2"/>
              <a:buChar char="v"/>
            </a:pPr>
            <a:r>
              <a:rPr lang="tr-TR" dirty="0">
                <a:solidFill>
                  <a:schemeClr val="tx1"/>
                </a:solidFill>
              </a:rPr>
              <a:t>Başka bir deyişle retoriğin, diyalektik, mantık veya şiir gibi başka herhangi bir sanat tarafından yerine getirilmemiş amaçları ve hedefleri vardır.  “Her diğer sanat,” diye açıklıyor, “kendi özel konu hakkında bilgi verebilir veya ikna edebilir; Örneğin; tıp, sağlık ve sağlıksız olmak hakkında; geometri boyutların özellikleri hakkında, aritmetik sayılar hakkında ve benzeri tüm sanat ve bilimler için geçerlidir (1355b). Her bir </a:t>
            </a:r>
            <a:r>
              <a:rPr lang="tr-TR" dirty="0" err="1">
                <a:solidFill>
                  <a:schemeClr val="tx1"/>
                </a:solidFill>
              </a:rPr>
              <a:t>techne’nin</a:t>
            </a:r>
            <a:r>
              <a:rPr lang="tr-TR" dirty="0">
                <a:solidFill>
                  <a:schemeClr val="tx1"/>
                </a:solidFill>
              </a:rPr>
              <a:t>, diğer sanatlar tarafından ele alınmayan kendi </a:t>
            </a:r>
            <a:r>
              <a:rPr lang="tr-TR" dirty="0" err="1">
                <a:solidFill>
                  <a:schemeClr val="tx1"/>
                </a:solidFill>
              </a:rPr>
              <a:t>ilgilikleri</a:t>
            </a:r>
            <a:r>
              <a:rPr lang="tr-TR" dirty="0">
                <a:solidFill>
                  <a:schemeClr val="tx1"/>
                </a:solidFill>
              </a:rPr>
              <a:t> (</a:t>
            </a:r>
            <a:r>
              <a:rPr lang="tr-TR" dirty="0" err="1">
                <a:solidFill>
                  <a:schemeClr val="tx1"/>
                </a:solidFill>
              </a:rPr>
              <a:t>concerns</a:t>
            </a:r>
            <a:r>
              <a:rPr lang="tr-TR" dirty="0">
                <a:solidFill>
                  <a:schemeClr val="tx1"/>
                </a:solidFill>
              </a:rPr>
              <a:t>) vardır. </a:t>
            </a:r>
            <a:endParaRPr lang="tr-TR" dirty="0" smtClean="0">
              <a:solidFill>
                <a:schemeClr val="tx1"/>
              </a:solidFill>
            </a:endParaRPr>
          </a:p>
          <a:p>
            <a:pPr>
              <a:buFont typeface="Wingdings" panose="05000000000000000000" pitchFamily="2" charset="2"/>
              <a:buChar char="v"/>
            </a:pPr>
            <a:r>
              <a:rPr lang="tr-TR" dirty="0">
                <a:solidFill>
                  <a:schemeClr val="tx1"/>
                </a:solidFill>
              </a:rPr>
              <a:t>Diğer sanatlar gibi </a:t>
            </a:r>
            <a:r>
              <a:rPr lang="tr-TR" b="1" u="sng" dirty="0">
                <a:solidFill>
                  <a:schemeClr val="tx1"/>
                </a:solidFill>
              </a:rPr>
              <a:t>retoriğin de kendi konusu vardır: ikna </a:t>
            </a:r>
            <a:r>
              <a:rPr lang="tr-TR" b="1" u="sng" dirty="0" smtClean="0">
                <a:solidFill>
                  <a:schemeClr val="tx1"/>
                </a:solidFill>
              </a:rPr>
              <a:t>aracı.</a:t>
            </a:r>
            <a:endParaRPr lang="tr-TR" b="1" u="sng" dirty="0">
              <a:solidFill>
                <a:schemeClr val="tx1"/>
              </a:solidFill>
            </a:endParaRPr>
          </a:p>
        </p:txBody>
      </p:sp>
    </p:spTree>
    <p:extLst>
      <p:ext uri="{BB962C8B-B14F-4D97-AF65-F5344CB8AC3E}">
        <p14:creationId xmlns:p14="http://schemas.microsoft.com/office/powerpoint/2010/main" val="3407383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smtClean="0"/>
              <a:t>Techne</a:t>
            </a:r>
            <a:r>
              <a:rPr lang="tr-TR" b="1" dirty="0" smtClean="0"/>
              <a:t> </a:t>
            </a:r>
            <a:r>
              <a:rPr lang="tr-TR" b="1" dirty="0"/>
              <a:t>Olarak Retorik </a:t>
            </a:r>
            <a:endParaRPr lang="tr-TR" dirty="0"/>
          </a:p>
        </p:txBody>
      </p:sp>
      <p:sp>
        <p:nvSpPr>
          <p:cNvPr id="3" name="İçerik Yer Tutucusu 2"/>
          <p:cNvSpPr>
            <a:spLocks noGrp="1"/>
          </p:cNvSpPr>
          <p:nvPr>
            <p:ph idx="1"/>
          </p:nvPr>
        </p:nvSpPr>
        <p:spPr>
          <a:xfrm>
            <a:off x="1149177" y="1956944"/>
            <a:ext cx="9994145" cy="4023360"/>
          </a:xfrm>
        </p:spPr>
        <p:txBody>
          <a:bodyPr/>
          <a:lstStyle/>
          <a:p>
            <a:pPr>
              <a:buFont typeface="Wingdings" panose="05000000000000000000" pitchFamily="2" charset="2"/>
              <a:buChar char="v"/>
            </a:pPr>
            <a:r>
              <a:rPr lang="tr-TR" dirty="0"/>
              <a:t> </a:t>
            </a:r>
            <a:r>
              <a:rPr lang="tr-TR" dirty="0" err="1" smtClean="0">
                <a:solidFill>
                  <a:schemeClr val="tx1"/>
                </a:solidFill>
              </a:rPr>
              <a:t>Aristotle</a:t>
            </a:r>
            <a:r>
              <a:rPr lang="tr-TR" dirty="0" smtClean="0">
                <a:solidFill>
                  <a:schemeClr val="tx1"/>
                </a:solidFill>
              </a:rPr>
              <a:t> </a:t>
            </a:r>
            <a:r>
              <a:rPr lang="tr-TR" dirty="0">
                <a:solidFill>
                  <a:schemeClr val="tx1"/>
                </a:solidFill>
              </a:rPr>
              <a:t>ayrıca hiçbir sanatın her durumda hedeflerine ulaşmadığına işaret ediyor. Tıp bu noktayı kanıtlıyor: Sadece koşullar altında olabildiğince sağlıklı olmamıza yardımcı olur, ancak hiçbir şekilde sağlığa garanti vermez. </a:t>
            </a:r>
            <a:endParaRPr lang="tr-TR" dirty="0" smtClean="0">
              <a:solidFill>
                <a:schemeClr val="tx1"/>
              </a:solidFill>
            </a:endParaRPr>
          </a:p>
          <a:p>
            <a:pPr>
              <a:buFont typeface="Wingdings" panose="05000000000000000000" pitchFamily="2" charset="2"/>
              <a:buChar char="v"/>
            </a:pPr>
            <a:endParaRPr lang="tr-TR" dirty="0">
              <a:solidFill>
                <a:schemeClr val="tx1"/>
              </a:solidFill>
            </a:endParaRPr>
          </a:p>
          <a:p>
            <a:pPr>
              <a:buFont typeface="Wingdings" panose="05000000000000000000" pitchFamily="2" charset="2"/>
              <a:buChar char="v"/>
            </a:pPr>
            <a:r>
              <a:rPr lang="tr-TR" dirty="0" smtClean="0">
                <a:solidFill>
                  <a:schemeClr val="tx1"/>
                </a:solidFill>
              </a:rPr>
              <a:t>Benzer </a:t>
            </a:r>
            <a:r>
              <a:rPr lang="tr-TR" dirty="0">
                <a:solidFill>
                  <a:schemeClr val="tx1"/>
                </a:solidFill>
              </a:rPr>
              <a:t>şekilde, </a:t>
            </a:r>
            <a:r>
              <a:rPr lang="tr-TR" b="1" dirty="0">
                <a:solidFill>
                  <a:schemeClr val="tx1"/>
                </a:solidFill>
              </a:rPr>
              <a:t>retoriğin işlevi sadece ikna etmekte başarılı olmak değil</a:t>
            </a:r>
            <a:r>
              <a:rPr lang="tr-TR" dirty="0">
                <a:solidFill>
                  <a:schemeClr val="tx1"/>
                </a:solidFill>
              </a:rPr>
              <a:t>, her bir özel </a:t>
            </a:r>
            <a:r>
              <a:rPr lang="tr-TR" dirty="0" smtClean="0">
                <a:solidFill>
                  <a:schemeClr val="tx1"/>
                </a:solidFill>
              </a:rPr>
              <a:t>olayın </a:t>
            </a:r>
            <a:r>
              <a:rPr lang="tr-TR" b="1" dirty="0" smtClean="0">
                <a:solidFill>
                  <a:schemeClr val="tx1"/>
                </a:solidFill>
              </a:rPr>
              <a:t>koşulların izin </a:t>
            </a:r>
            <a:r>
              <a:rPr lang="tr-TR" b="1" dirty="0">
                <a:solidFill>
                  <a:schemeClr val="tx1"/>
                </a:solidFill>
              </a:rPr>
              <a:t>verdiği ölçüde başarıya </a:t>
            </a:r>
            <a:r>
              <a:rPr lang="tr-TR" b="1" dirty="0" smtClean="0">
                <a:solidFill>
                  <a:schemeClr val="tx1"/>
                </a:solidFill>
              </a:rPr>
              <a:t>ulaşmasının </a:t>
            </a:r>
            <a:r>
              <a:rPr lang="tr-TR" b="1" dirty="0">
                <a:solidFill>
                  <a:schemeClr val="tx1"/>
                </a:solidFill>
              </a:rPr>
              <a:t>yollarını bulmaktır </a:t>
            </a:r>
            <a:r>
              <a:rPr lang="tr-TR" dirty="0">
                <a:solidFill>
                  <a:schemeClr val="tx1"/>
                </a:solidFill>
              </a:rPr>
              <a:t>(1355b). </a:t>
            </a:r>
            <a:endParaRPr lang="tr-TR" dirty="0" smtClean="0">
              <a:solidFill>
                <a:schemeClr val="tx1"/>
              </a:solidFill>
            </a:endParaRPr>
          </a:p>
          <a:p>
            <a:pPr>
              <a:buFont typeface="Wingdings" panose="05000000000000000000" pitchFamily="2" charset="2"/>
              <a:buChar char="v"/>
            </a:pPr>
            <a:r>
              <a:rPr lang="tr-TR" dirty="0" smtClean="0">
                <a:solidFill>
                  <a:schemeClr val="tx1"/>
                </a:solidFill>
              </a:rPr>
              <a:t>Dolayısıyla</a:t>
            </a:r>
            <a:r>
              <a:rPr lang="tr-TR" dirty="0">
                <a:solidFill>
                  <a:schemeClr val="tx1"/>
                </a:solidFill>
              </a:rPr>
              <a:t>, </a:t>
            </a:r>
            <a:r>
              <a:rPr lang="tr-TR" dirty="0" smtClean="0">
                <a:solidFill>
                  <a:schemeClr val="tx1"/>
                </a:solidFill>
              </a:rPr>
              <a:t>Aristoteles, retoriğin </a:t>
            </a:r>
            <a:r>
              <a:rPr lang="tr-TR" dirty="0">
                <a:solidFill>
                  <a:schemeClr val="tx1"/>
                </a:solidFill>
              </a:rPr>
              <a:t>bir sanat olduğu ve dolayısıyla sistematik olarak çalışılabileceği kanaatindedir. </a:t>
            </a:r>
            <a:endParaRPr lang="tr-TR" u="sng" dirty="0">
              <a:solidFill>
                <a:schemeClr val="tx1"/>
              </a:solidFill>
            </a:endParaRPr>
          </a:p>
        </p:txBody>
      </p:sp>
    </p:spTree>
    <p:extLst>
      <p:ext uri="{BB962C8B-B14F-4D97-AF65-F5344CB8AC3E}">
        <p14:creationId xmlns:p14="http://schemas.microsoft.com/office/powerpoint/2010/main" val="3504166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Retorik Neden Yararlıdır?</a:t>
            </a:r>
            <a:endParaRPr lang="tr-TR" dirty="0"/>
          </a:p>
        </p:txBody>
      </p:sp>
      <p:sp>
        <p:nvSpPr>
          <p:cNvPr id="3" name="İçerik Yer Tutucusu 2"/>
          <p:cNvSpPr>
            <a:spLocks noGrp="1"/>
          </p:cNvSpPr>
          <p:nvPr>
            <p:ph idx="1"/>
          </p:nvPr>
        </p:nvSpPr>
        <p:spPr>
          <a:xfrm>
            <a:off x="1084923" y="1956944"/>
            <a:ext cx="10058400" cy="4023360"/>
          </a:xfrm>
        </p:spPr>
        <p:txBody>
          <a:bodyPr>
            <a:normAutofit/>
          </a:bodyPr>
          <a:lstStyle/>
          <a:p>
            <a:r>
              <a:rPr lang="tr-TR" dirty="0">
                <a:solidFill>
                  <a:schemeClr val="tx1"/>
                </a:solidFill>
              </a:rPr>
              <a:t>Aristo, </a:t>
            </a:r>
            <a:r>
              <a:rPr lang="tr-TR" dirty="0" smtClean="0">
                <a:solidFill>
                  <a:schemeClr val="tx1"/>
                </a:solidFill>
              </a:rPr>
              <a:t>Retorik </a:t>
            </a:r>
            <a:r>
              <a:rPr lang="tr-TR" dirty="0">
                <a:solidFill>
                  <a:schemeClr val="tx1"/>
                </a:solidFill>
              </a:rPr>
              <a:t>eserinin ilk kitabında retoriğin faydalarıyla ilgili 4 nedenden bahseder. </a:t>
            </a:r>
            <a:endParaRPr lang="tr-TR" dirty="0" smtClean="0">
              <a:solidFill>
                <a:schemeClr val="tx1"/>
              </a:solidFill>
            </a:endParaRPr>
          </a:p>
          <a:p>
            <a:endParaRPr lang="tr-TR" dirty="0" smtClean="0">
              <a:solidFill>
                <a:schemeClr val="tx1"/>
              </a:solidFill>
            </a:endParaRPr>
          </a:p>
          <a:p>
            <a:r>
              <a:rPr lang="tr-TR" b="1" dirty="0">
                <a:solidFill>
                  <a:schemeClr val="tx1"/>
                </a:solidFill>
              </a:rPr>
              <a:t>1-</a:t>
            </a:r>
            <a:r>
              <a:rPr lang="tr-TR" dirty="0">
                <a:solidFill>
                  <a:schemeClr val="tx1"/>
                </a:solidFill>
              </a:rPr>
              <a:t> </a:t>
            </a:r>
            <a:r>
              <a:rPr lang="tr-TR" u="sng" dirty="0">
                <a:solidFill>
                  <a:schemeClr val="tx1"/>
                </a:solidFill>
              </a:rPr>
              <a:t>Retorik, gerçek olan şeylerle doğru olan şeyler karşıtlarına üstün gelecek doğal bir eğilime sahip olacağı </a:t>
            </a:r>
            <a:r>
              <a:rPr lang="tr-TR" u="sng" dirty="0" smtClean="0">
                <a:solidFill>
                  <a:schemeClr val="tx1"/>
                </a:solidFill>
              </a:rPr>
              <a:t>için yararlıdır</a:t>
            </a:r>
            <a:r>
              <a:rPr lang="tr-TR" u="sng" dirty="0">
                <a:solidFill>
                  <a:schemeClr val="tx1"/>
                </a:solidFill>
              </a:rPr>
              <a:t>;</a:t>
            </a:r>
            <a:r>
              <a:rPr lang="tr-TR" dirty="0">
                <a:solidFill>
                  <a:schemeClr val="tx1"/>
                </a:solidFill>
              </a:rPr>
              <a:t> öyle ki, yargıçların kararı, olması gereken kararlar değilse, yenilgi, konuşmacıların kendi hatasıdır ve bu yüzden de suçlanmaları gerekir. Fikirler, yetenekli konuşmacı ve yazarlar tarafından retorik olarak savunulmaya ihtiyaç duyar. </a:t>
            </a:r>
            <a:endParaRPr lang="tr-TR" dirty="0" smtClean="0">
              <a:solidFill>
                <a:schemeClr val="tx1"/>
              </a:solidFill>
            </a:endParaRPr>
          </a:p>
          <a:p>
            <a:r>
              <a:rPr lang="tr-TR" dirty="0">
                <a:solidFill>
                  <a:schemeClr val="tx1"/>
                </a:solidFill>
              </a:rPr>
              <a:t>Aristo, sadece doğru fikirlerin haksız ve yanlış fikirlerin üstesinden gelmeyi garanti altına almayı sağlayacağından retoriğin bilmenin yararlı olduğunu savunur</a:t>
            </a:r>
            <a:r>
              <a:rPr lang="tr-TR" b="1" dirty="0" smtClean="0">
                <a:solidFill>
                  <a:schemeClr val="tx1"/>
                </a:solidFill>
              </a:rPr>
              <a:t>.</a:t>
            </a:r>
            <a:endParaRPr lang="tr-TR" dirty="0">
              <a:solidFill>
                <a:schemeClr val="tx1"/>
              </a:solidFill>
            </a:endParaRPr>
          </a:p>
        </p:txBody>
      </p:sp>
    </p:spTree>
    <p:extLst>
      <p:ext uri="{BB962C8B-B14F-4D97-AF65-F5344CB8AC3E}">
        <p14:creationId xmlns:p14="http://schemas.microsoft.com/office/powerpoint/2010/main" val="11839819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Retorik Neden Yararlıdır?</a:t>
            </a:r>
            <a:endParaRPr lang="tr-TR" dirty="0"/>
          </a:p>
        </p:txBody>
      </p:sp>
      <p:sp>
        <p:nvSpPr>
          <p:cNvPr id="3" name="İçerik Yer Tutucusu 2"/>
          <p:cNvSpPr>
            <a:spLocks noGrp="1"/>
          </p:cNvSpPr>
          <p:nvPr>
            <p:ph idx="1"/>
          </p:nvPr>
        </p:nvSpPr>
        <p:spPr>
          <a:xfrm>
            <a:off x="1084923" y="1956944"/>
            <a:ext cx="10058400" cy="4023360"/>
          </a:xfrm>
        </p:spPr>
        <p:txBody>
          <a:bodyPr>
            <a:normAutofit/>
          </a:bodyPr>
          <a:lstStyle/>
          <a:p>
            <a:r>
              <a:rPr lang="tr-TR" b="1" dirty="0" smtClean="0">
                <a:solidFill>
                  <a:schemeClr val="tx1"/>
                </a:solidFill>
              </a:rPr>
              <a:t>2</a:t>
            </a:r>
            <a:r>
              <a:rPr lang="tr-TR" dirty="0" smtClean="0">
                <a:solidFill>
                  <a:schemeClr val="tx1"/>
                </a:solidFill>
              </a:rPr>
              <a:t>- </a:t>
            </a:r>
            <a:r>
              <a:rPr lang="tr-TR" dirty="0">
                <a:solidFill>
                  <a:schemeClr val="tx1"/>
                </a:solidFill>
              </a:rPr>
              <a:t>Retoriğin </a:t>
            </a:r>
            <a:r>
              <a:rPr lang="tr-TR" u="sng" dirty="0" smtClean="0">
                <a:solidFill>
                  <a:schemeClr val="tx1"/>
                </a:solidFill>
              </a:rPr>
              <a:t>ikinci yararı dinleyicilerin </a:t>
            </a:r>
            <a:r>
              <a:rPr lang="tr-TR" u="sng" dirty="0">
                <a:solidFill>
                  <a:schemeClr val="tx1"/>
                </a:solidFill>
              </a:rPr>
              <a:t>doğasından </a:t>
            </a:r>
            <a:r>
              <a:rPr lang="tr-TR" dirty="0" smtClean="0">
                <a:solidFill>
                  <a:schemeClr val="tx1"/>
                </a:solidFill>
              </a:rPr>
              <a:t>kaynaklanmaktadır. En temel bilgiye sahip olmak bile, bazı dinleyiciler önünde, söylediğimiz şeylere inanılmasını kolaylaştırmayacaktır. Çünkü bilgiye dayalı kanıt, öğrenim gerektirir ve bir şey öğretilemeyecek kişiler de vardır. Bu durumda burada, inandırma ve kanıtlama tarzı olarak, halktan bir dinleyici kitlesini nasıl yönlendireceğimizi tartışırken </a:t>
            </a:r>
            <a:r>
              <a:rPr lang="tr-TR" u="sng" dirty="0" smtClean="0">
                <a:solidFill>
                  <a:schemeClr val="tx1"/>
                </a:solidFill>
              </a:rPr>
              <a:t>herkesin bildiği kavramları ve argümanları </a:t>
            </a:r>
            <a:r>
              <a:rPr lang="tr-TR" dirty="0" smtClean="0">
                <a:solidFill>
                  <a:schemeClr val="tx1"/>
                </a:solidFill>
              </a:rPr>
              <a:t>kullanmamız gerekir. </a:t>
            </a:r>
          </a:p>
          <a:p>
            <a:r>
              <a:rPr lang="tr-TR" dirty="0">
                <a:solidFill>
                  <a:schemeClr val="tx1"/>
                </a:solidFill>
              </a:rPr>
              <a:t>T</a:t>
            </a:r>
            <a:r>
              <a:rPr lang="tr-TR" dirty="0" smtClean="0">
                <a:solidFill>
                  <a:schemeClr val="tx1"/>
                </a:solidFill>
              </a:rPr>
              <a:t>artıştığımız </a:t>
            </a:r>
            <a:r>
              <a:rPr lang="tr-TR" dirty="0">
                <a:solidFill>
                  <a:schemeClr val="tx1"/>
                </a:solidFill>
              </a:rPr>
              <a:t>nokta ile </a:t>
            </a:r>
            <a:r>
              <a:rPr lang="tr-TR" u="sng" dirty="0">
                <a:solidFill>
                  <a:schemeClr val="tx1"/>
                </a:solidFill>
              </a:rPr>
              <a:t>dinleyicilerimizin sahip olduğu inançlar arasında bağlantı </a:t>
            </a:r>
            <a:r>
              <a:rPr lang="tr-TR" dirty="0">
                <a:solidFill>
                  <a:schemeClr val="tx1"/>
                </a:solidFill>
              </a:rPr>
              <a:t>kurmanın önemli olduğunu öne sürmektedir. Bu, belki de</a:t>
            </a:r>
            <a:r>
              <a:rPr lang="tr-TR" u="sng" dirty="0">
                <a:solidFill>
                  <a:schemeClr val="tx1"/>
                </a:solidFill>
              </a:rPr>
              <a:t>, izleyici adaptasyonunun en önemli boyutu </a:t>
            </a:r>
            <a:r>
              <a:rPr lang="tr-TR" dirty="0" smtClean="0">
                <a:solidFill>
                  <a:schemeClr val="tx1"/>
                </a:solidFill>
              </a:rPr>
              <a:t>–konuyu başkalarının </a:t>
            </a:r>
            <a:r>
              <a:rPr lang="tr-TR" dirty="0">
                <a:solidFill>
                  <a:schemeClr val="tx1"/>
                </a:solidFill>
              </a:rPr>
              <a:t>deneyimlerine, değerlerine ve inançlarına bağlama. </a:t>
            </a:r>
            <a:r>
              <a:rPr lang="tr-TR" dirty="0" smtClean="0">
                <a:solidFill>
                  <a:schemeClr val="tx1"/>
                </a:solidFill>
              </a:rPr>
              <a:t>Aristoteles, </a:t>
            </a:r>
            <a:r>
              <a:rPr lang="tr-TR" u="sng" dirty="0" smtClean="0">
                <a:solidFill>
                  <a:schemeClr val="tx1"/>
                </a:solidFill>
              </a:rPr>
              <a:t>Retoriğin, </a:t>
            </a:r>
            <a:r>
              <a:rPr lang="tr-TR" u="sng" dirty="0">
                <a:solidFill>
                  <a:schemeClr val="tx1"/>
                </a:solidFill>
              </a:rPr>
              <a:t>bu </a:t>
            </a:r>
            <a:r>
              <a:rPr lang="tr-TR" u="sng" dirty="0" smtClean="0">
                <a:solidFill>
                  <a:schemeClr val="tx1"/>
                </a:solidFill>
              </a:rPr>
              <a:t>yeteneği kişiye kazandırdığını söylemektedir.</a:t>
            </a:r>
            <a:r>
              <a:rPr lang="tr-TR" dirty="0" smtClean="0">
                <a:solidFill>
                  <a:schemeClr val="tx1"/>
                </a:solidFill>
              </a:rPr>
              <a:t> </a:t>
            </a:r>
          </a:p>
          <a:p>
            <a:endParaRPr lang="tr-TR" dirty="0">
              <a:solidFill>
                <a:schemeClr val="tx1"/>
              </a:solidFill>
            </a:endParaRPr>
          </a:p>
        </p:txBody>
      </p:sp>
    </p:spTree>
    <p:extLst>
      <p:ext uri="{BB962C8B-B14F-4D97-AF65-F5344CB8AC3E}">
        <p14:creationId xmlns:p14="http://schemas.microsoft.com/office/powerpoint/2010/main" val="3029583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Retorik Neden Yararlıdır?</a:t>
            </a:r>
            <a:endParaRPr lang="tr-TR" dirty="0"/>
          </a:p>
        </p:txBody>
      </p:sp>
      <p:sp>
        <p:nvSpPr>
          <p:cNvPr id="3" name="İçerik Yer Tutucusu 2"/>
          <p:cNvSpPr>
            <a:spLocks noGrp="1"/>
          </p:cNvSpPr>
          <p:nvPr>
            <p:ph idx="1"/>
          </p:nvPr>
        </p:nvSpPr>
        <p:spPr>
          <a:xfrm>
            <a:off x="1112108" y="1549170"/>
            <a:ext cx="10092999" cy="4493283"/>
          </a:xfrm>
        </p:spPr>
        <p:txBody>
          <a:bodyPr>
            <a:normAutofit lnSpcReduction="10000"/>
          </a:bodyPr>
          <a:lstStyle/>
          <a:p>
            <a:pPr marL="0" indent="0">
              <a:buNone/>
            </a:pPr>
            <a:r>
              <a:rPr lang="tr-TR" dirty="0" smtClean="0">
                <a:solidFill>
                  <a:schemeClr val="tx1"/>
                </a:solidFill>
              </a:rPr>
              <a:t> </a:t>
            </a:r>
          </a:p>
          <a:p>
            <a:r>
              <a:rPr lang="tr-TR" b="1" dirty="0">
                <a:solidFill>
                  <a:schemeClr val="tx1"/>
                </a:solidFill>
              </a:rPr>
              <a:t>3</a:t>
            </a:r>
            <a:r>
              <a:rPr lang="tr-TR" b="1" dirty="0" smtClean="0">
                <a:solidFill>
                  <a:schemeClr val="tx1"/>
                </a:solidFill>
              </a:rPr>
              <a:t>-</a:t>
            </a:r>
            <a:r>
              <a:rPr lang="tr-TR" dirty="0" smtClean="0">
                <a:solidFill>
                  <a:schemeClr val="tx1"/>
                </a:solidFill>
              </a:rPr>
              <a:t> </a:t>
            </a:r>
            <a:r>
              <a:rPr lang="tr-TR" b="1" u="sng" dirty="0">
                <a:solidFill>
                  <a:schemeClr val="tx1"/>
                </a:solidFill>
              </a:rPr>
              <a:t>Karşı argüman</a:t>
            </a:r>
            <a:r>
              <a:rPr lang="tr-TR" dirty="0">
                <a:solidFill>
                  <a:schemeClr val="tx1"/>
                </a:solidFill>
              </a:rPr>
              <a:t>, olaydaki tüm olguları görebilmemize ya da “mevcut ikna araçlarını” keşfetmeye yardımcı olmaktadır ve iyi bir çerçeveyle her türlü tartışmayı cevaplayabilmeyi öğretmektedir. </a:t>
            </a:r>
            <a:endParaRPr lang="tr-TR" dirty="0" smtClean="0">
              <a:solidFill>
                <a:schemeClr val="tx1"/>
              </a:solidFill>
            </a:endParaRPr>
          </a:p>
          <a:p>
            <a:pPr>
              <a:buFont typeface="Wingdings" pitchFamily="2" charset="2"/>
              <a:buChar char="v"/>
            </a:pPr>
            <a:r>
              <a:rPr lang="tr-TR" dirty="0" smtClean="0">
                <a:solidFill>
                  <a:schemeClr val="tx1"/>
                </a:solidFill>
              </a:rPr>
              <a:t>Aristoteles </a:t>
            </a:r>
            <a:r>
              <a:rPr lang="tr-TR" dirty="0">
                <a:solidFill>
                  <a:schemeClr val="tx1"/>
                </a:solidFill>
              </a:rPr>
              <a:t>kesinlikle bir konunun her iki tarafını da dinleyicimize sunmak zorunda olduğumuzu iddia etmemektedir. Daha ziyade, O, pratik bir gerçeği belirtmektedir. </a:t>
            </a:r>
            <a:r>
              <a:rPr lang="tr-TR" u="sng" dirty="0">
                <a:solidFill>
                  <a:schemeClr val="tx1"/>
                </a:solidFill>
              </a:rPr>
              <a:t>Retorik, herhangi bir konunun artılarını ve eksilerini düşünmeyi öğretmektedir</a:t>
            </a:r>
            <a:r>
              <a:rPr lang="tr-TR" dirty="0">
                <a:solidFill>
                  <a:schemeClr val="tx1"/>
                </a:solidFill>
              </a:rPr>
              <a:t> ve bu anlamda çok önemli bir yetenek sunar. Bu yetenek hem bir konu için argümanlar sağlar hem de muhalefetin konusunu reddetmemize yardımcı olur. </a:t>
            </a:r>
            <a:endParaRPr lang="tr-TR" dirty="0" smtClean="0">
              <a:solidFill>
                <a:schemeClr val="tx1"/>
              </a:solidFill>
            </a:endParaRPr>
          </a:p>
          <a:p>
            <a:pPr>
              <a:buFont typeface="Wingdings" pitchFamily="2" charset="2"/>
              <a:buChar char="v"/>
            </a:pPr>
            <a:r>
              <a:rPr lang="tr-TR" dirty="0" smtClean="0">
                <a:solidFill>
                  <a:schemeClr val="tx1"/>
                </a:solidFill>
              </a:rPr>
              <a:t>Dolayısıyla</a:t>
            </a:r>
            <a:r>
              <a:rPr lang="tr-TR" dirty="0">
                <a:solidFill>
                  <a:schemeClr val="tx1"/>
                </a:solidFill>
              </a:rPr>
              <a:t>, bu argüman üretme yeteneği, 1. </a:t>
            </a:r>
            <a:r>
              <a:rPr lang="tr-TR" dirty="0" err="1">
                <a:solidFill>
                  <a:schemeClr val="tx1"/>
                </a:solidFill>
              </a:rPr>
              <a:t>Bölüm'de</a:t>
            </a:r>
            <a:r>
              <a:rPr lang="tr-TR" dirty="0">
                <a:solidFill>
                  <a:schemeClr val="tx1"/>
                </a:solidFill>
              </a:rPr>
              <a:t> tartışıldığı gibi retorik pratiğinin doğasında var olan üç faydayı:   </a:t>
            </a:r>
            <a:r>
              <a:rPr lang="tr-TR" u="sng" dirty="0">
                <a:solidFill>
                  <a:schemeClr val="tx1"/>
                </a:solidFill>
              </a:rPr>
              <a:t>fikirleri test etmek, bakış açılarını savunmak ve ilgili olayları ve </a:t>
            </a:r>
            <a:r>
              <a:rPr lang="tr-TR" u="sng" dirty="0" smtClean="0">
                <a:solidFill>
                  <a:schemeClr val="tx1"/>
                </a:solidFill>
              </a:rPr>
              <a:t>gerçekleri </a:t>
            </a:r>
            <a:r>
              <a:rPr lang="tr-TR" u="sng" dirty="0">
                <a:solidFill>
                  <a:schemeClr val="tx1"/>
                </a:solidFill>
              </a:rPr>
              <a:t>keşfetmeyi</a:t>
            </a:r>
            <a:r>
              <a:rPr lang="tr-TR" dirty="0">
                <a:solidFill>
                  <a:schemeClr val="tx1"/>
                </a:solidFill>
              </a:rPr>
              <a:t> </a:t>
            </a:r>
            <a:r>
              <a:rPr lang="tr-TR" dirty="0" smtClean="0">
                <a:solidFill>
                  <a:schemeClr val="tx1"/>
                </a:solidFill>
              </a:rPr>
              <a:t>geliştirmektedir.</a:t>
            </a:r>
          </a:p>
          <a:p>
            <a:pPr>
              <a:buFont typeface="Wingdings" pitchFamily="2" charset="2"/>
              <a:buChar char="v"/>
            </a:pPr>
            <a:r>
              <a:rPr lang="tr-TR" dirty="0">
                <a:solidFill>
                  <a:schemeClr val="tx1"/>
                </a:solidFill>
              </a:rPr>
              <a:t>Başka hiçbir sanat </a:t>
            </a:r>
            <a:r>
              <a:rPr lang="tr-TR" u="sng" dirty="0">
                <a:solidFill>
                  <a:schemeClr val="tx1"/>
                </a:solidFill>
              </a:rPr>
              <a:t>karşıt sonuçlar çıkaramaz</a:t>
            </a:r>
            <a:r>
              <a:rPr lang="tr-TR" dirty="0">
                <a:solidFill>
                  <a:schemeClr val="tx1"/>
                </a:solidFill>
              </a:rPr>
              <a:t>; </a:t>
            </a:r>
            <a:r>
              <a:rPr lang="tr-TR" dirty="0" smtClean="0">
                <a:solidFill>
                  <a:schemeClr val="tx1"/>
                </a:solidFill>
              </a:rPr>
              <a:t>bunu ancak </a:t>
            </a:r>
            <a:r>
              <a:rPr lang="tr-TR" dirty="0">
                <a:solidFill>
                  <a:schemeClr val="tx1"/>
                </a:solidFill>
              </a:rPr>
              <a:t>diyalektik ve retorik yapabilir </a:t>
            </a:r>
            <a:r>
              <a:rPr lang="tr-TR" dirty="0" smtClean="0">
                <a:solidFill>
                  <a:schemeClr val="tx1"/>
                </a:solidFill>
              </a:rPr>
              <a:t>.</a:t>
            </a:r>
          </a:p>
          <a:p>
            <a:pPr>
              <a:buFont typeface="Wingdings" pitchFamily="2" charset="2"/>
              <a:buChar char="v"/>
            </a:pPr>
            <a:r>
              <a:rPr lang="tr-TR" b="1" dirty="0" smtClean="0">
                <a:solidFill>
                  <a:schemeClr val="tx1"/>
                </a:solidFill>
              </a:rPr>
              <a:t>Bu </a:t>
            </a:r>
            <a:r>
              <a:rPr lang="tr-TR" b="1" dirty="0">
                <a:solidFill>
                  <a:schemeClr val="tx1"/>
                </a:solidFill>
              </a:rPr>
              <a:t>iki sanat, yansız olarak karşıt sonuçlar çıkarır. </a:t>
            </a:r>
          </a:p>
          <a:p>
            <a:endParaRPr lang="tr-TR" dirty="0" smtClean="0">
              <a:solidFill>
                <a:schemeClr val="tx1"/>
              </a:solidFill>
            </a:endParaRPr>
          </a:p>
          <a:p>
            <a:endParaRPr lang="tr-TR" dirty="0">
              <a:solidFill>
                <a:schemeClr val="tx1"/>
              </a:solidFill>
            </a:endParaRPr>
          </a:p>
        </p:txBody>
      </p:sp>
    </p:spTree>
    <p:extLst>
      <p:ext uri="{BB962C8B-B14F-4D97-AF65-F5344CB8AC3E}">
        <p14:creationId xmlns:p14="http://schemas.microsoft.com/office/powerpoint/2010/main" val="2591732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Retorik Neden Yararlıdır?</a:t>
            </a:r>
            <a:endParaRPr lang="tr-TR" dirty="0"/>
          </a:p>
        </p:txBody>
      </p:sp>
      <p:sp>
        <p:nvSpPr>
          <p:cNvPr id="3" name="İçerik Yer Tutucusu 2"/>
          <p:cNvSpPr>
            <a:spLocks noGrp="1"/>
          </p:cNvSpPr>
          <p:nvPr>
            <p:ph idx="1"/>
          </p:nvPr>
        </p:nvSpPr>
        <p:spPr>
          <a:xfrm>
            <a:off x="1084923" y="1956944"/>
            <a:ext cx="10058400" cy="4023360"/>
          </a:xfrm>
        </p:spPr>
        <p:txBody>
          <a:bodyPr>
            <a:normAutofit/>
          </a:bodyPr>
          <a:lstStyle/>
          <a:p>
            <a:r>
              <a:rPr lang="tr-TR" dirty="0" smtClean="0">
                <a:solidFill>
                  <a:schemeClr val="tx1"/>
                </a:solidFill>
              </a:rPr>
              <a:t>Aristoteles'in </a:t>
            </a:r>
            <a:r>
              <a:rPr lang="tr-TR" dirty="0">
                <a:solidFill>
                  <a:schemeClr val="tx1"/>
                </a:solidFill>
              </a:rPr>
              <a:t>retoriğin yararı konusunda sunduğu dördüncü ve son neden, kendini savunma amaçlı ilginç bir analojiyi </a:t>
            </a:r>
            <a:r>
              <a:rPr lang="tr-TR" dirty="0" smtClean="0">
                <a:solidFill>
                  <a:schemeClr val="tx1"/>
                </a:solidFill>
              </a:rPr>
              <a:t>içermektedir.</a:t>
            </a:r>
          </a:p>
          <a:p>
            <a:endParaRPr lang="tr-TR" dirty="0">
              <a:solidFill>
                <a:schemeClr val="tx1"/>
              </a:solidFill>
            </a:endParaRPr>
          </a:p>
          <a:p>
            <a:r>
              <a:rPr lang="tr-TR" b="1" dirty="0" smtClean="0">
                <a:solidFill>
                  <a:schemeClr val="tx1"/>
                </a:solidFill>
              </a:rPr>
              <a:t>4-</a:t>
            </a:r>
            <a:r>
              <a:rPr lang="tr-TR" dirty="0" smtClean="0">
                <a:solidFill>
                  <a:schemeClr val="tx1"/>
                </a:solidFill>
              </a:rPr>
              <a:t> Aristoteles, mantıklı konuşmanın kullanımını beden dili kullanımına göre daha ayırt edici bir özellik olduğunu tartışmaktadır.</a:t>
            </a:r>
            <a:endParaRPr lang="tr-TR" dirty="0">
              <a:solidFill>
                <a:schemeClr val="tx1"/>
              </a:solidFill>
            </a:endParaRPr>
          </a:p>
          <a:p>
            <a:r>
              <a:rPr lang="tr-TR" dirty="0" smtClean="0">
                <a:solidFill>
                  <a:schemeClr val="tx1"/>
                </a:solidFill>
              </a:rPr>
              <a:t>Mantıklı konuşmanın kullanımı kolların-bacakların kullanılmasından daha ayrı bir insani özellikken, bir insanın konuşma ve akıl yoluyla kendini savunamadığı için değil de, kolları-bacaklarıyla kendini savunamadığı için ayıplanması gerektiğini savunmak saçma bir şeydir. Bir insan bunları doğru bir biçimde kullanarak en büyük yarar sağlayabilir, yanlış biçimde kullanarak da en büyük zararı verebilir. </a:t>
            </a:r>
          </a:p>
          <a:p>
            <a:endParaRPr lang="tr-TR" dirty="0">
              <a:solidFill>
                <a:schemeClr val="tx1"/>
              </a:solidFill>
            </a:endParaRPr>
          </a:p>
        </p:txBody>
      </p:sp>
    </p:spTree>
    <p:extLst>
      <p:ext uri="{BB962C8B-B14F-4D97-AF65-F5344CB8AC3E}">
        <p14:creationId xmlns:p14="http://schemas.microsoft.com/office/powerpoint/2010/main" val="9740518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Retorik Neden Yararlıdır?</a:t>
            </a:r>
            <a:endParaRPr lang="tr-TR" dirty="0"/>
          </a:p>
        </p:txBody>
      </p:sp>
      <p:sp>
        <p:nvSpPr>
          <p:cNvPr id="3" name="İçerik Yer Tutucusu 2"/>
          <p:cNvSpPr>
            <a:spLocks noGrp="1"/>
          </p:cNvSpPr>
          <p:nvPr>
            <p:ph idx="1"/>
          </p:nvPr>
        </p:nvSpPr>
        <p:spPr>
          <a:xfrm>
            <a:off x="1084923" y="1956944"/>
            <a:ext cx="10058400" cy="4023360"/>
          </a:xfrm>
        </p:spPr>
        <p:txBody>
          <a:bodyPr>
            <a:normAutofit/>
          </a:bodyPr>
          <a:lstStyle/>
          <a:p>
            <a:pPr>
              <a:buFont typeface="Wingdings" pitchFamily="2" charset="2"/>
              <a:buChar char="v"/>
            </a:pPr>
            <a:r>
              <a:rPr lang="tr-TR" dirty="0" smtClean="0">
                <a:solidFill>
                  <a:schemeClr val="tx1"/>
                </a:solidFill>
              </a:rPr>
              <a:t>Aristoteles'in </a:t>
            </a:r>
            <a:r>
              <a:rPr lang="tr-TR" dirty="0">
                <a:solidFill>
                  <a:schemeClr val="tx1"/>
                </a:solidFill>
              </a:rPr>
              <a:t>retoriği pratik bir sanat olarak gördüğü, okuyucularına ve öğrencilerine yararlı olabileceği tavsiyesinde bulunmaktadır. </a:t>
            </a:r>
            <a:endParaRPr lang="tr-TR" dirty="0" smtClean="0">
              <a:solidFill>
                <a:schemeClr val="tx1"/>
              </a:solidFill>
            </a:endParaRPr>
          </a:p>
          <a:p>
            <a:pPr marL="0" indent="0">
              <a:buNone/>
            </a:pPr>
            <a:r>
              <a:rPr lang="tr-TR" dirty="0" smtClean="0">
                <a:solidFill>
                  <a:schemeClr val="tx1"/>
                </a:solidFill>
              </a:rPr>
              <a:t>	(Gördüğümüz </a:t>
            </a:r>
            <a:r>
              <a:rPr lang="tr-TR" dirty="0">
                <a:solidFill>
                  <a:schemeClr val="tx1"/>
                </a:solidFill>
              </a:rPr>
              <a:t>gibi Platon, </a:t>
            </a:r>
            <a:r>
              <a:rPr lang="tr-TR" dirty="0" err="1">
                <a:solidFill>
                  <a:schemeClr val="tx1"/>
                </a:solidFill>
              </a:rPr>
              <a:t>Gorgias'ta</a:t>
            </a:r>
            <a:r>
              <a:rPr lang="tr-TR" dirty="0">
                <a:solidFill>
                  <a:schemeClr val="tx1"/>
                </a:solidFill>
              </a:rPr>
              <a:t> retorik sanatını bu şekilde </a:t>
            </a:r>
            <a:r>
              <a:rPr lang="tr-TR" dirty="0" smtClean="0">
                <a:solidFill>
                  <a:schemeClr val="tx1"/>
                </a:solidFill>
              </a:rPr>
              <a:t>görmüyordu)</a:t>
            </a:r>
          </a:p>
          <a:p>
            <a:pPr>
              <a:buFont typeface="Wingdings" pitchFamily="2" charset="2"/>
              <a:buChar char="v"/>
            </a:pPr>
            <a:r>
              <a:rPr lang="tr-TR" dirty="0" smtClean="0">
                <a:solidFill>
                  <a:schemeClr val="tx1"/>
                </a:solidFill>
              </a:rPr>
              <a:t>Ancak</a:t>
            </a:r>
            <a:r>
              <a:rPr lang="tr-TR" dirty="0">
                <a:solidFill>
                  <a:schemeClr val="tx1"/>
                </a:solidFill>
              </a:rPr>
              <a:t>,  </a:t>
            </a:r>
            <a:r>
              <a:rPr lang="tr-TR" dirty="0" err="1" smtClean="0">
                <a:solidFill>
                  <a:schemeClr val="tx1"/>
                </a:solidFill>
              </a:rPr>
              <a:t>Aristoya’ya</a:t>
            </a:r>
            <a:r>
              <a:rPr lang="tr-TR" dirty="0" smtClean="0">
                <a:solidFill>
                  <a:schemeClr val="tx1"/>
                </a:solidFill>
              </a:rPr>
              <a:t> göre Retorik,  </a:t>
            </a:r>
            <a:r>
              <a:rPr lang="tr-TR" dirty="0">
                <a:solidFill>
                  <a:schemeClr val="tx1"/>
                </a:solidFill>
              </a:rPr>
              <a:t>yetenekli bir kişi için </a:t>
            </a:r>
            <a:r>
              <a:rPr lang="tr-TR" dirty="0" smtClean="0">
                <a:solidFill>
                  <a:schemeClr val="tx1"/>
                </a:solidFill>
              </a:rPr>
              <a:t>kişisel yarar sağlamasının  da ötesinde</a:t>
            </a:r>
            <a:r>
              <a:rPr lang="tr-TR" dirty="0">
                <a:solidFill>
                  <a:schemeClr val="tx1"/>
                </a:solidFill>
              </a:rPr>
              <a:t>, </a:t>
            </a:r>
            <a:r>
              <a:rPr lang="tr-TR" u="sng" dirty="0" smtClean="0">
                <a:solidFill>
                  <a:schemeClr val="tx1"/>
                </a:solidFill>
              </a:rPr>
              <a:t>demokrasilerde vatandaşların anlaşılması </a:t>
            </a:r>
            <a:r>
              <a:rPr lang="tr-TR" u="sng" dirty="0">
                <a:solidFill>
                  <a:schemeClr val="tx1"/>
                </a:solidFill>
              </a:rPr>
              <a:t>ve </a:t>
            </a:r>
            <a:r>
              <a:rPr lang="tr-TR" u="sng" dirty="0" smtClean="0">
                <a:solidFill>
                  <a:schemeClr val="tx1"/>
                </a:solidFill>
              </a:rPr>
              <a:t> bu doğrultuda yapılan uygulamalar </a:t>
            </a:r>
            <a:r>
              <a:rPr lang="tr-TR" u="sng" dirty="0">
                <a:solidFill>
                  <a:schemeClr val="tx1"/>
                </a:solidFill>
              </a:rPr>
              <a:t>için de yararlıdır. Doğru ve adil fikirlerin savunulmasına ve zayıf argümanların reddedilmesine izin vermektedir</a:t>
            </a:r>
            <a:r>
              <a:rPr lang="tr-TR" dirty="0">
                <a:solidFill>
                  <a:schemeClr val="tx1"/>
                </a:solidFill>
              </a:rPr>
              <a:t>. Retorik bilgisi, </a:t>
            </a:r>
            <a:r>
              <a:rPr lang="tr-TR" u="sng" dirty="0">
                <a:solidFill>
                  <a:schemeClr val="tx1"/>
                </a:solidFill>
              </a:rPr>
              <a:t>geniş çaplı politik meselelerin eleştirel incelemesine teşvik </a:t>
            </a:r>
            <a:r>
              <a:rPr lang="tr-TR" u="sng" dirty="0" smtClean="0">
                <a:solidFill>
                  <a:schemeClr val="tx1"/>
                </a:solidFill>
              </a:rPr>
              <a:t>etmektedir.</a:t>
            </a:r>
            <a:r>
              <a:rPr lang="tr-TR" dirty="0" smtClean="0">
                <a:solidFill>
                  <a:schemeClr val="tx1"/>
                </a:solidFill>
              </a:rPr>
              <a:t> </a:t>
            </a:r>
          </a:p>
          <a:p>
            <a:pPr>
              <a:buFont typeface="Wingdings" pitchFamily="2" charset="2"/>
              <a:buChar char="v"/>
            </a:pPr>
            <a:r>
              <a:rPr lang="tr-TR" dirty="0" smtClean="0">
                <a:solidFill>
                  <a:schemeClr val="tx1"/>
                </a:solidFill>
              </a:rPr>
              <a:t>Ve </a:t>
            </a:r>
            <a:r>
              <a:rPr lang="tr-TR" u="sng" dirty="0">
                <a:solidFill>
                  <a:schemeClr val="tx1"/>
                </a:solidFill>
              </a:rPr>
              <a:t>Retorik, demokraside önemli kararlar alan kamu kitleleri ile açık ve ikna edici bir şekilde etkileşim </a:t>
            </a:r>
            <a:r>
              <a:rPr lang="tr-TR" u="sng" dirty="0" smtClean="0">
                <a:solidFill>
                  <a:schemeClr val="tx1"/>
                </a:solidFill>
              </a:rPr>
              <a:t>kurma konusunda da </a:t>
            </a:r>
            <a:r>
              <a:rPr lang="tr-TR" u="sng" dirty="0">
                <a:solidFill>
                  <a:schemeClr val="tx1"/>
                </a:solidFill>
              </a:rPr>
              <a:t>yardımcı olur</a:t>
            </a:r>
            <a:r>
              <a:rPr lang="tr-TR" dirty="0">
                <a:solidFill>
                  <a:schemeClr val="tx1"/>
                </a:solidFill>
              </a:rPr>
              <a:t>. </a:t>
            </a:r>
            <a:r>
              <a:rPr lang="tr-TR" dirty="0" smtClean="0">
                <a:solidFill>
                  <a:schemeClr val="tx1"/>
                </a:solidFill>
              </a:rPr>
              <a:t> (Retorik ikna yoluyla kanaat oluşturarak iletişimi besler, güçlendirir.)</a:t>
            </a:r>
            <a:endParaRPr lang="tr-TR" dirty="0">
              <a:solidFill>
                <a:schemeClr val="tx1"/>
              </a:solidFill>
            </a:endParaRPr>
          </a:p>
        </p:txBody>
      </p:sp>
    </p:spTree>
    <p:extLst>
      <p:ext uri="{BB962C8B-B14F-4D97-AF65-F5344CB8AC3E}">
        <p14:creationId xmlns:p14="http://schemas.microsoft.com/office/powerpoint/2010/main" val="2149018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Entimem </a:t>
            </a:r>
            <a:endParaRPr lang="tr-TR" dirty="0"/>
          </a:p>
        </p:txBody>
      </p:sp>
      <p:sp>
        <p:nvSpPr>
          <p:cNvPr id="3" name="İçerik Yer Tutucusu 2"/>
          <p:cNvSpPr>
            <a:spLocks noGrp="1"/>
          </p:cNvSpPr>
          <p:nvPr>
            <p:ph idx="1"/>
          </p:nvPr>
        </p:nvSpPr>
        <p:spPr>
          <a:xfrm>
            <a:off x="1084923" y="1956944"/>
            <a:ext cx="10058400" cy="4023360"/>
          </a:xfrm>
        </p:spPr>
        <p:txBody>
          <a:bodyPr>
            <a:normAutofit/>
          </a:bodyPr>
          <a:lstStyle/>
          <a:p>
            <a:pPr>
              <a:buFont typeface="Wingdings" pitchFamily="2" charset="2"/>
              <a:buChar char="v"/>
            </a:pPr>
            <a:r>
              <a:rPr lang="tr-TR" dirty="0" smtClean="0">
                <a:solidFill>
                  <a:schemeClr val="tx1"/>
                </a:solidFill>
              </a:rPr>
              <a:t>Retorik ‘te ele alınan önemli bir konu da  </a:t>
            </a:r>
            <a:r>
              <a:rPr lang="tr-TR" dirty="0">
                <a:solidFill>
                  <a:schemeClr val="tx1"/>
                </a:solidFill>
              </a:rPr>
              <a:t>“bir çeşit kıyas/tasım”, yani </a:t>
            </a:r>
            <a:r>
              <a:rPr lang="tr-TR" dirty="0" err="1">
                <a:solidFill>
                  <a:schemeClr val="tx1"/>
                </a:solidFill>
              </a:rPr>
              <a:t>retoriksel</a:t>
            </a:r>
            <a:r>
              <a:rPr lang="tr-TR" dirty="0">
                <a:solidFill>
                  <a:schemeClr val="tx1"/>
                </a:solidFill>
              </a:rPr>
              <a:t> kıyas/tasım olarak adlandırılan </a:t>
            </a:r>
            <a:r>
              <a:rPr lang="tr-TR" b="1" dirty="0" err="1">
                <a:solidFill>
                  <a:schemeClr val="tx1"/>
                </a:solidFill>
              </a:rPr>
              <a:t>enthymema</a:t>
            </a:r>
            <a:r>
              <a:rPr lang="tr-TR" b="1" dirty="0">
                <a:solidFill>
                  <a:schemeClr val="tx1"/>
                </a:solidFill>
              </a:rPr>
              <a:t> ya da </a:t>
            </a:r>
            <a:r>
              <a:rPr lang="tr-TR" b="1" dirty="0" err="1">
                <a:solidFill>
                  <a:schemeClr val="tx1"/>
                </a:solidFill>
              </a:rPr>
              <a:t>enthymeme</a:t>
            </a:r>
            <a:r>
              <a:rPr lang="tr-TR" b="1" dirty="0">
                <a:solidFill>
                  <a:schemeClr val="tx1"/>
                </a:solidFill>
              </a:rPr>
              <a:t> </a:t>
            </a:r>
            <a:r>
              <a:rPr lang="tr-TR" dirty="0">
                <a:solidFill>
                  <a:schemeClr val="tx1"/>
                </a:solidFill>
              </a:rPr>
              <a:t>kavramıdır (1354. </a:t>
            </a:r>
            <a:endParaRPr lang="tr-TR" dirty="0" smtClean="0">
              <a:solidFill>
                <a:schemeClr val="tx1"/>
              </a:solidFill>
            </a:endParaRPr>
          </a:p>
          <a:p>
            <a:pPr>
              <a:buFont typeface="Wingdings" pitchFamily="2" charset="2"/>
              <a:buChar char="v"/>
            </a:pPr>
            <a:r>
              <a:rPr lang="tr-TR" b="1" i="1" dirty="0" smtClean="0">
                <a:solidFill>
                  <a:schemeClr val="tx1"/>
                </a:solidFill>
              </a:rPr>
              <a:t>Tasım</a:t>
            </a:r>
            <a:r>
              <a:rPr lang="tr-TR" b="1" i="1" dirty="0">
                <a:solidFill>
                  <a:schemeClr val="tx1"/>
                </a:solidFill>
              </a:rPr>
              <a:t>, </a:t>
            </a:r>
            <a:r>
              <a:rPr lang="tr-TR" i="1" dirty="0">
                <a:solidFill>
                  <a:schemeClr val="tx1"/>
                </a:solidFill>
              </a:rPr>
              <a:t>genel bir öncülden, bu öncülün belirli bir uygulamasıyla, belirli ve gerekli bir sonuca doğru giden </a:t>
            </a:r>
            <a:r>
              <a:rPr lang="tr-TR" b="1" i="1" dirty="0" err="1" smtClean="0">
                <a:solidFill>
                  <a:schemeClr val="tx1"/>
                </a:solidFill>
              </a:rPr>
              <a:t>tümdengelimci</a:t>
            </a:r>
            <a:r>
              <a:rPr lang="tr-TR" b="1" i="1" dirty="0" smtClean="0">
                <a:solidFill>
                  <a:schemeClr val="tx1"/>
                </a:solidFill>
              </a:rPr>
              <a:t> </a:t>
            </a:r>
            <a:r>
              <a:rPr lang="tr-TR" b="1" i="1" dirty="0">
                <a:solidFill>
                  <a:schemeClr val="tx1"/>
                </a:solidFill>
              </a:rPr>
              <a:t>bir argümandır</a:t>
            </a:r>
            <a:r>
              <a:rPr lang="tr-TR" i="1" dirty="0" smtClean="0">
                <a:solidFill>
                  <a:schemeClr val="tx1"/>
                </a:solidFill>
              </a:rPr>
              <a:t>.</a:t>
            </a:r>
          </a:p>
          <a:p>
            <a:pPr marL="0" indent="0">
              <a:buNone/>
            </a:pPr>
            <a:r>
              <a:rPr lang="tr-TR" dirty="0">
                <a:solidFill>
                  <a:schemeClr val="tx1"/>
                </a:solidFill>
              </a:rPr>
              <a:t> </a:t>
            </a:r>
            <a:r>
              <a:rPr lang="tr-TR" dirty="0" smtClean="0">
                <a:solidFill>
                  <a:schemeClr val="tx1"/>
                </a:solidFill>
              </a:rPr>
              <a:t>      Tüm </a:t>
            </a:r>
            <a:r>
              <a:rPr lang="tr-TR" dirty="0">
                <a:solidFill>
                  <a:schemeClr val="tx1"/>
                </a:solidFill>
              </a:rPr>
              <a:t>insanlar ölümlüdür ve Sokrates bir insandır, bu yüzden Sokrates ölümlüdür</a:t>
            </a:r>
            <a:r>
              <a:rPr lang="tr-TR" dirty="0" smtClean="0">
                <a:solidFill>
                  <a:schemeClr val="tx1"/>
                </a:solidFill>
              </a:rPr>
              <a:t>.</a:t>
            </a:r>
          </a:p>
          <a:p>
            <a:pPr>
              <a:buFont typeface="Wingdings" pitchFamily="2" charset="2"/>
              <a:buChar char="v"/>
            </a:pPr>
            <a:r>
              <a:rPr lang="tr-TR" dirty="0" smtClean="0">
                <a:solidFill>
                  <a:srgbClr val="FF0000"/>
                </a:solidFill>
              </a:rPr>
              <a:t>Bu </a:t>
            </a:r>
            <a:r>
              <a:rPr lang="tr-TR" dirty="0">
                <a:solidFill>
                  <a:srgbClr val="FF0000"/>
                </a:solidFill>
              </a:rPr>
              <a:t>bir </a:t>
            </a:r>
            <a:r>
              <a:rPr lang="tr-TR" dirty="0" err="1">
                <a:solidFill>
                  <a:srgbClr val="FF0000"/>
                </a:solidFill>
              </a:rPr>
              <a:t>tasım’dır</a:t>
            </a:r>
            <a:r>
              <a:rPr lang="tr-TR" dirty="0">
                <a:solidFill>
                  <a:srgbClr val="FF0000"/>
                </a:solidFill>
              </a:rPr>
              <a:t> ama bir </a:t>
            </a:r>
            <a:r>
              <a:rPr lang="tr-TR" dirty="0" err="1">
                <a:solidFill>
                  <a:srgbClr val="FF0000"/>
                </a:solidFill>
              </a:rPr>
              <a:t>tasım'ı</a:t>
            </a:r>
            <a:r>
              <a:rPr lang="tr-TR" dirty="0">
                <a:solidFill>
                  <a:srgbClr val="FF0000"/>
                </a:solidFill>
              </a:rPr>
              <a:t> bir </a:t>
            </a:r>
            <a:r>
              <a:rPr lang="tr-TR" dirty="0" err="1">
                <a:solidFill>
                  <a:srgbClr val="FF0000"/>
                </a:solidFill>
              </a:rPr>
              <a:t>enthymeme</a:t>
            </a:r>
            <a:r>
              <a:rPr lang="tr-TR" dirty="0">
                <a:solidFill>
                  <a:srgbClr val="FF0000"/>
                </a:solidFill>
              </a:rPr>
              <a:t>, yani </a:t>
            </a:r>
            <a:r>
              <a:rPr lang="tr-TR" dirty="0" err="1">
                <a:solidFill>
                  <a:srgbClr val="FF0000"/>
                </a:solidFill>
              </a:rPr>
              <a:t>retoriksel</a:t>
            </a:r>
            <a:r>
              <a:rPr lang="tr-TR" dirty="0">
                <a:solidFill>
                  <a:srgbClr val="FF0000"/>
                </a:solidFill>
              </a:rPr>
              <a:t> bir tasım haline getiren şey nedir</a:t>
            </a:r>
            <a:r>
              <a:rPr lang="tr-TR" dirty="0" smtClean="0">
                <a:solidFill>
                  <a:srgbClr val="FF0000"/>
                </a:solidFill>
              </a:rPr>
              <a:t>?</a:t>
            </a:r>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30559093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Entimem </a:t>
            </a:r>
            <a:endParaRPr lang="tr-TR" dirty="0"/>
          </a:p>
        </p:txBody>
      </p:sp>
      <p:sp>
        <p:nvSpPr>
          <p:cNvPr id="3" name="İçerik Yer Tutucusu 2"/>
          <p:cNvSpPr>
            <a:spLocks noGrp="1"/>
          </p:cNvSpPr>
          <p:nvPr>
            <p:ph idx="1"/>
          </p:nvPr>
        </p:nvSpPr>
        <p:spPr>
          <a:xfrm>
            <a:off x="1136821" y="1804086"/>
            <a:ext cx="10006501" cy="4176218"/>
          </a:xfrm>
        </p:spPr>
        <p:txBody>
          <a:bodyPr>
            <a:normAutofit lnSpcReduction="10000"/>
          </a:bodyPr>
          <a:lstStyle/>
          <a:p>
            <a:pPr>
              <a:buFont typeface="Wingdings" pitchFamily="2" charset="2"/>
              <a:buChar char="v"/>
            </a:pPr>
            <a:r>
              <a:rPr lang="tr-TR" b="1" dirty="0" smtClean="0"/>
              <a:t> </a:t>
            </a:r>
            <a:r>
              <a:rPr lang="tr-TR" dirty="0" smtClean="0">
                <a:solidFill>
                  <a:schemeClr val="tx1"/>
                </a:solidFill>
              </a:rPr>
              <a:t>Yunanca </a:t>
            </a:r>
            <a:r>
              <a:rPr lang="tr-TR" dirty="0">
                <a:solidFill>
                  <a:schemeClr val="tx1"/>
                </a:solidFill>
              </a:rPr>
              <a:t>terim </a:t>
            </a:r>
            <a:r>
              <a:rPr lang="tr-TR" b="1" dirty="0" err="1">
                <a:solidFill>
                  <a:schemeClr val="tx1"/>
                </a:solidFill>
              </a:rPr>
              <a:t>entimema</a:t>
            </a:r>
            <a:r>
              <a:rPr lang="tr-TR" dirty="0">
                <a:solidFill>
                  <a:schemeClr val="tx1"/>
                </a:solidFill>
              </a:rPr>
              <a:t> tam anlamıyla </a:t>
            </a:r>
            <a:r>
              <a:rPr lang="tr-TR" b="1" dirty="0">
                <a:solidFill>
                  <a:schemeClr val="tx1"/>
                </a:solidFill>
              </a:rPr>
              <a:t>“akılda tutulması” </a:t>
            </a:r>
            <a:r>
              <a:rPr lang="tr-TR" dirty="0">
                <a:solidFill>
                  <a:schemeClr val="tx1"/>
                </a:solidFill>
              </a:rPr>
              <a:t>anlamına gelmektedir ve entimemler her zaman konuşmacı ya da dinleyiciler tarafından </a:t>
            </a:r>
            <a:r>
              <a:rPr lang="tr-TR" b="1" dirty="0">
                <a:solidFill>
                  <a:schemeClr val="tx1"/>
                </a:solidFill>
              </a:rPr>
              <a:t>ortak olarak kabul ettikleri ya da inandıkları </a:t>
            </a:r>
            <a:r>
              <a:rPr lang="tr-TR" b="1" dirty="0" smtClean="0">
                <a:solidFill>
                  <a:schemeClr val="tx1"/>
                </a:solidFill>
              </a:rPr>
              <a:t>en </a:t>
            </a:r>
            <a:r>
              <a:rPr lang="tr-TR" b="1" dirty="0">
                <a:solidFill>
                  <a:schemeClr val="tx1"/>
                </a:solidFill>
              </a:rPr>
              <a:t>azından bir neden ya da iddiaya </a:t>
            </a:r>
            <a:r>
              <a:rPr lang="tr-TR" dirty="0">
                <a:solidFill>
                  <a:schemeClr val="tx1"/>
                </a:solidFill>
              </a:rPr>
              <a:t>sahiptirler</a:t>
            </a:r>
            <a:r>
              <a:rPr lang="tr-TR" dirty="0" smtClean="0">
                <a:solidFill>
                  <a:schemeClr val="tx1"/>
                </a:solidFill>
              </a:rPr>
              <a:t>.</a:t>
            </a:r>
          </a:p>
          <a:p>
            <a:pPr>
              <a:buFont typeface="Wingdings" pitchFamily="2" charset="2"/>
              <a:buChar char="v"/>
            </a:pPr>
            <a:r>
              <a:rPr lang="tr-TR" dirty="0">
                <a:solidFill>
                  <a:schemeClr val="tx1"/>
                </a:solidFill>
              </a:rPr>
              <a:t>A</a:t>
            </a:r>
            <a:r>
              <a:rPr lang="tr-TR" dirty="0" smtClean="0">
                <a:solidFill>
                  <a:schemeClr val="tx1"/>
                </a:solidFill>
              </a:rPr>
              <a:t>çıkça </a:t>
            </a:r>
            <a:r>
              <a:rPr lang="tr-TR" dirty="0">
                <a:solidFill>
                  <a:schemeClr val="tx1"/>
                </a:solidFill>
              </a:rPr>
              <a:t>dile getirilen ortak iddia, konuşmanın kendisinde bile belirtilmemiş olabilir. Bu açıkça söylenmemiş </a:t>
            </a:r>
            <a:r>
              <a:rPr lang="tr-TR" dirty="0" smtClean="0">
                <a:solidFill>
                  <a:schemeClr val="tx1"/>
                </a:solidFill>
              </a:rPr>
              <a:t>sebep</a:t>
            </a:r>
            <a:r>
              <a:rPr lang="tr-TR" dirty="0">
                <a:solidFill>
                  <a:schemeClr val="tx1"/>
                </a:solidFill>
              </a:rPr>
              <a:t>, kelimenin tam anlamıyla, izleyicinin ve retoriğin “akılda tutulması” </a:t>
            </a:r>
            <a:r>
              <a:rPr lang="tr-TR" dirty="0" err="1">
                <a:solidFill>
                  <a:schemeClr val="tx1"/>
                </a:solidFill>
              </a:rPr>
              <a:t>dır</a:t>
            </a:r>
            <a:r>
              <a:rPr lang="tr-TR" b="1" dirty="0"/>
              <a:t>.</a:t>
            </a:r>
            <a:r>
              <a:rPr lang="tr-TR" dirty="0"/>
              <a:t> </a:t>
            </a:r>
            <a:endParaRPr lang="tr-TR" dirty="0" smtClean="0"/>
          </a:p>
          <a:p>
            <a:pPr>
              <a:buFont typeface="Wingdings" pitchFamily="2" charset="2"/>
              <a:buChar char="v"/>
            </a:pPr>
            <a:r>
              <a:rPr lang="tr-TR" dirty="0">
                <a:solidFill>
                  <a:schemeClr val="tx1"/>
                </a:solidFill>
              </a:rPr>
              <a:t>Dolayısıyla, argümanın kendisi aynı anda retorik ve izleyici tarafından inşa edilmektedir.  Lloyd </a:t>
            </a:r>
            <a:r>
              <a:rPr lang="tr-TR" dirty="0" err="1">
                <a:solidFill>
                  <a:schemeClr val="tx1"/>
                </a:solidFill>
              </a:rPr>
              <a:t>Bitzer</a:t>
            </a:r>
            <a:r>
              <a:rPr lang="tr-TR" dirty="0">
                <a:solidFill>
                  <a:schemeClr val="tx1"/>
                </a:solidFill>
              </a:rPr>
              <a:t>, </a:t>
            </a:r>
            <a:r>
              <a:rPr lang="tr-TR" u="sng" dirty="0" err="1">
                <a:solidFill>
                  <a:schemeClr val="tx1"/>
                </a:solidFill>
              </a:rPr>
              <a:t>enthymeme’in</a:t>
            </a:r>
            <a:r>
              <a:rPr lang="tr-TR" u="sng" dirty="0">
                <a:solidFill>
                  <a:schemeClr val="tx1"/>
                </a:solidFill>
              </a:rPr>
              <a:t> başarılı yapısının konuşmacı ve seyircinin ortak çabasıyla </a:t>
            </a:r>
            <a:r>
              <a:rPr lang="tr-TR" dirty="0">
                <a:solidFill>
                  <a:schemeClr val="tx1"/>
                </a:solidFill>
              </a:rPr>
              <a:t>gerçekleştirildiğini yazmıştır ve bu onun </a:t>
            </a:r>
            <a:r>
              <a:rPr lang="tr-TR" dirty="0" smtClean="0">
                <a:solidFill>
                  <a:schemeClr val="tx1"/>
                </a:solidFill>
              </a:rPr>
              <a:t>temel karakteridir.</a:t>
            </a:r>
          </a:p>
          <a:p>
            <a:pPr marL="0" indent="0">
              <a:buNone/>
            </a:pPr>
            <a:r>
              <a:rPr lang="tr-TR" dirty="0" smtClean="0"/>
              <a:t>	</a:t>
            </a:r>
            <a:r>
              <a:rPr lang="tr-TR" dirty="0" smtClean="0">
                <a:solidFill>
                  <a:schemeClr val="tx1"/>
                </a:solidFill>
              </a:rPr>
              <a:t>“</a:t>
            </a:r>
            <a:r>
              <a:rPr lang="tr-TR" dirty="0">
                <a:solidFill>
                  <a:schemeClr val="tx1"/>
                </a:solidFill>
              </a:rPr>
              <a:t>Futbol takımımız iyi </a:t>
            </a:r>
            <a:r>
              <a:rPr lang="tr-TR" dirty="0" smtClean="0">
                <a:solidFill>
                  <a:schemeClr val="tx1"/>
                </a:solidFill>
              </a:rPr>
              <a:t>olmalı </a:t>
            </a:r>
            <a:r>
              <a:rPr lang="tr-TR" dirty="0">
                <a:solidFill>
                  <a:schemeClr val="tx1"/>
                </a:solidFill>
              </a:rPr>
              <a:t>çünkü rakiplerimiz bile bizi </a:t>
            </a:r>
            <a:r>
              <a:rPr lang="tr-TR" dirty="0" smtClean="0">
                <a:solidFill>
                  <a:schemeClr val="tx1"/>
                </a:solidFill>
              </a:rPr>
              <a:t>övüyorlar.“</a:t>
            </a:r>
          </a:p>
          <a:p>
            <a:pPr marL="0" indent="0" algn="ctr">
              <a:buNone/>
            </a:pPr>
            <a:r>
              <a:rPr lang="tr-TR" dirty="0" smtClean="0">
                <a:solidFill>
                  <a:schemeClr val="tx1"/>
                </a:solidFill>
              </a:rPr>
              <a:t>(Eksik öncül- Çok </a:t>
            </a:r>
            <a:r>
              <a:rPr lang="tr-TR" dirty="0">
                <a:solidFill>
                  <a:schemeClr val="tx1"/>
                </a:solidFill>
              </a:rPr>
              <a:t>iyi olmadığı sürece, rakip bir takım </a:t>
            </a:r>
            <a:r>
              <a:rPr lang="tr-TR" dirty="0" smtClean="0">
                <a:solidFill>
                  <a:schemeClr val="tx1"/>
                </a:solidFill>
              </a:rPr>
              <a:t>övülmez.)</a:t>
            </a:r>
          </a:p>
          <a:p>
            <a:pPr marL="0" indent="0" algn="ctr">
              <a:buNone/>
            </a:pPr>
            <a:r>
              <a:rPr lang="tr-TR" b="1" dirty="0">
                <a:solidFill>
                  <a:schemeClr val="tx1"/>
                </a:solidFill>
              </a:rPr>
              <a:t>Aristoteles, tüm retoriklerin bu gibi </a:t>
            </a:r>
            <a:r>
              <a:rPr lang="tr-TR" b="1" dirty="0" smtClean="0">
                <a:solidFill>
                  <a:schemeClr val="tx1"/>
                </a:solidFill>
              </a:rPr>
              <a:t>entimemlerle </a:t>
            </a:r>
            <a:r>
              <a:rPr lang="tr-TR" b="1" dirty="0">
                <a:solidFill>
                  <a:schemeClr val="tx1"/>
                </a:solidFill>
              </a:rPr>
              <a:t>ifade </a:t>
            </a:r>
            <a:r>
              <a:rPr lang="tr-TR" b="1" dirty="0" smtClean="0">
                <a:solidFill>
                  <a:schemeClr val="tx1"/>
                </a:solidFill>
              </a:rPr>
              <a:t>edilen </a:t>
            </a:r>
            <a:r>
              <a:rPr lang="tr-TR" b="1" dirty="0">
                <a:solidFill>
                  <a:schemeClr val="tx1"/>
                </a:solidFill>
              </a:rPr>
              <a:t>ama belirtilmeyen argümanlarla karakterize olduğuna inanmaktadır. Bunlar konuşmacılar ve izleyiciler tarafından karşılıklı olarak kabul edilmiştir.</a:t>
            </a:r>
          </a:p>
        </p:txBody>
      </p:sp>
    </p:spTree>
    <p:extLst>
      <p:ext uri="{BB962C8B-B14F-4D97-AF65-F5344CB8AC3E}">
        <p14:creationId xmlns:p14="http://schemas.microsoft.com/office/powerpoint/2010/main" val="446608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Entimem </a:t>
            </a:r>
            <a:endParaRPr lang="tr-TR" dirty="0"/>
          </a:p>
        </p:txBody>
      </p:sp>
      <p:sp>
        <p:nvSpPr>
          <p:cNvPr id="3" name="İçerik Yer Tutucusu 2"/>
          <p:cNvSpPr>
            <a:spLocks noGrp="1"/>
          </p:cNvSpPr>
          <p:nvPr>
            <p:ph idx="1"/>
          </p:nvPr>
        </p:nvSpPr>
        <p:spPr>
          <a:xfrm>
            <a:off x="1124465" y="1952367"/>
            <a:ext cx="10006501" cy="4176218"/>
          </a:xfrm>
        </p:spPr>
        <p:txBody>
          <a:bodyPr>
            <a:normAutofit/>
          </a:bodyPr>
          <a:lstStyle/>
          <a:p>
            <a:pPr>
              <a:buFont typeface="Wingdings" pitchFamily="2" charset="2"/>
              <a:buChar char="v"/>
            </a:pPr>
            <a:r>
              <a:rPr lang="tr-TR" b="1" dirty="0" smtClean="0"/>
              <a:t> </a:t>
            </a:r>
            <a:r>
              <a:rPr lang="tr-TR" dirty="0">
                <a:solidFill>
                  <a:schemeClr val="tx1"/>
                </a:solidFill>
              </a:rPr>
              <a:t>Örtük tasım da bu bağlamda “</a:t>
            </a:r>
            <a:r>
              <a:rPr lang="tr-TR" b="1" dirty="0">
                <a:solidFill>
                  <a:schemeClr val="tx1"/>
                </a:solidFill>
              </a:rPr>
              <a:t>zihinlere yerleşmiş</a:t>
            </a:r>
            <a:r>
              <a:rPr lang="tr-TR" dirty="0">
                <a:solidFill>
                  <a:schemeClr val="tx1"/>
                </a:solidFill>
              </a:rPr>
              <a:t>” olması dolayısıyla hem konuşmacı hem de dinleyici üyelerinin ortaklığına işaret eder. </a:t>
            </a:r>
            <a:endParaRPr lang="tr-TR" dirty="0" smtClean="0">
              <a:solidFill>
                <a:schemeClr val="tx1"/>
              </a:solidFill>
            </a:endParaRPr>
          </a:p>
          <a:p>
            <a:pPr>
              <a:buFont typeface="Wingdings" pitchFamily="2" charset="2"/>
              <a:buChar char="v"/>
            </a:pPr>
            <a:r>
              <a:rPr lang="tr-TR" dirty="0" smtClean="0">
                <a:solidFill>
                  <a:schemeClr val="tx1"/>
                </a:solidFill>
              </a:rPr>
              <a:t>Ancak </a:t>
            </a:r>
            <a:r>
              <a:rPr lang="tr-TR" dirty="0">
                <a:solidFill>
                  <a:schemeClr val="tx1"/>
                </a:solidFill>
              </a:rPr>
              <a:t>açık olan ve üzerinde ortaklaşa kanaat olan ifadelerden bazılarının belirtilmesine gerek yoktur. İşte burada </a:t>
            </a:r>
            <a:r>
              <a:rPr lang="tr-TR" b="1" dirty="0">
                <a:solidFill>
                  <a:schemeClr val="tx1"/>
                </a:solidFill>
              </a:rPr>
              <a:t>örtük tasımlar </a:t>
            </a:r>
            <a:r>
              <a:rPr lang="tr-TR" dirty="0">
                <a:solidFill>
                  <a:schemeClr val="tx1"/>
                </a:solidFill>
              </a:rPr>
              <a:t>devreye girer. </a:t>
            </a:r>
            <a:endParaRPr lang="tr-TR" dirty="0" smtClean="0">
              <a:solidFill>
                <a:schemeClr val="tx1"/>
              </a:solidFill>
            </a:endParaRPr>
          </a:p>
          <a:p>
            <a:pPr>
              <a:buFont typeface="Wingdings" pitchFamily="2" charset="2"/>
              <a:buChar char="v"/>
            </a:pPr>
            <a:r>
              <a:rPr lang="tr-TR" dirty="0" smtClean="0">
                <a:solidFill>
                  <a:schemeClr val="tx1"/>
                </a:solidFill>
              </a:rPr>
              <a:t>Örneğin</a:t>
            </a:r>
            <a:r>
              <a:rPr lang="tr-TR" dirty="0">
                <a:solidFill>
                  <a:schemeClr val="tx1"/>
                </a:solidFill>
              </a:rPr>
              <a:t>; adli bir konuşmada; “Watson ve </a:t>
            </a:r>
            <a:r>
              <a:rPr lang="tr-TR" dirty="0" err="1">
                <a:solidFill>
                  <a:schemeClr val="tx1"/>
                </a:solidFill>
              </a:rPr>
              <a:t>Jones’un</a:t>
            </a:r>
            <a:r>
              <a:rPr lang="tr-TR" dirty="0">
                <a:solidFill>
                  <a:schemeClr val="tx1"/>
                </a:solidFill>
              </a:rPr>
              <a:t> suçları </a:t>
            </a:r>
            <a:r>
              <a:rPr lang="tr-TR" dirty="0" smtClean="0">
                <a:solidFill>
                  <a:schemeClr val="tx1"/>
                </a:solidFill>
              </a:rPr>
              <a:t>aynı </a:t>
            </a:r>
            <a:r>
              <a:rPr lang="tr-TR" dirty="0">
                <a:solidFill>
                  <a:schemeClr val="tx1"/>
                </a:solidFill>
              </a:rPr>
              <a:t>olduğu için aynı cezayı almalılar” dediğimde cümlemde belirtilmemiş ama açık olan ifade şudur: </a:t>
            </a:r>
          </a:p>
          <a:p>
            <a:pPr marL="0" indent="0">
              <a:buNone/>
            </a:pPr>
            <a:r>
              <a:rPr lang="tr-TR" dirty="0" smtClean="0">
                <a:solidFill>
                  <a:schemeClr val="tx1"/>
                </a:solidFill>
              </a:rPr>
              <a:t> 			“</a:t>
            </a:r>
            <a:r>
              <a:rPr lang="tr-TR" dirty="0">
                <a:solidFill>
                  <a:schemeClr val="tx1"/>
                </a:solidFill>
              </a:rPr>
              <a:t>Benzer cezalar benzer suçları </a:t>
            </a:r>
            <a:r>
              <a:rPr lang="tr-TR" dirty="0" smtClean="0">
                <a:solidFill>
                  <a:schemeClr val="tx1"/>
                </a:solidFill>
              </a:rPr>
              <a:t>alırlar.“</a:t>
            </a:r>
            <a:endParaRPr lang="tr-TR" b="1" dirty="0">
              <a:solidFill>
                <a:schemeClr val="tx1"/>
              </a:solidFill>
            </a:endParaRPr>
          </a:p>
        </p:txBody>
      </p:sp>
    </p:spTree>
    <p:extLst>
      <p:ext uri="{BB962C8B-B14F-4D97-AF65-F5344CB8AC3E}">
        <p14:creationId xmlns:p14="http://schemas.microsoft.com/office/powerpoint/2010/main" val="1580533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Entimem </a:t>
            </a:r>
            <a:endParaRPr lang="tr-TR" dirty="0"/>
          </a:p>
        </p:txBody>
      </p:sp>
      <p:sp>
        <p:nvSpPr>
          <p:cNvPr id="3" name="İçerik Yer Tutucusu 2"/>
          <p:cNvSpPr>
            <a:spLocks noGrp="1"/>
          </p:cNvSpPr>
          <p:nvPr>
            <p:ph idx="1"/>
          </p:nvPr>
        </p:nvSpPr>
        <p:spPr>
          <a:xfrm>
            <a:off x="1136821" y="1964724"/>
            <a:ext cx="10006501" cy="4176218"/>
          </a:xfrm>
        </p:spPr>
        <p:txBody>
          <a:bodyPr>
            <a:normAutofit/>
          </a:bodyPr>
          <a:lstStyle/>
          <a:p>
            <a:pPr>
              <a:buFont typeface="Wingdings" pitchFamily="2" charset="2"/>
              <a:buChar char="v"/>
            </a:pPr>
            <a:r>
              <a:rPr lang="tr-TR" dirty="0" smtClean="0">
                <a:solidFill>
                  <a:schemeClr val="tx1"/>
                </a:solidFill>
              </a:rPr>
              <a:t> Aristo’nun söylemi içerisinde Retorik, </a:t>
            </a:r>
            <a:r>
              <a:rPr lang="tr-TR" b="1" dirty="0" smtClean="0">
                <a:solidFill>
                  <a:schemeClr val="tx1"/>
                </a:solidFill>
              </a:rPr>
              <a:t>şartlı/koşullu konular </a:t>
            </a:r>
            <a:r>
              <a:rPr lang="tr-TR" b="1" dirty="0">
                <a:solidFill>
                  <a:schemeClr val="tx1"/>
                </a:solidFill>
              </a:rPr>
              <a:t>hakkında tartışırken </a:t>
            </a:r>
            <a:r>
              <a:rPr lang="tr-TR" dirty="0" smtClean="0">
                <a:solidFill>
                  <a:schemeClr val="tx1"/>
                </a:solidFill>
              </a:rPr>
              <a:t>yararlıdır. </a:t>
            </a:r>
          </a:p>
          <a:p>
            <a:pPr>
              <a:buFont typeface="Wingdings" pitchFamily="2" charset="2"/>
              <a:buChar char="v"/>
            </a:pPr>
            <a:r>
              <a:rPr lang="tr-TR" dirty="0" smtClean="0">
                <a:solidFill>
                  <a:schemeClr val="tx1"/>
                </a:solidFill>
              </a:rPr>
              <a:t>Retorik</a:t>
            </a:r>
            <a:r>
              <a:rPr lang="tr-TR" dirty="0">
                <a:solidFill>
                  <a:schemeClr val="tx1"/>
                </a:solidFill>
              </a:rPr>
              <a:t>, konuların halk arasında özgürce görüş alışverişi ile çözüldüğü demokratik bir toplum için en önemli söylem türü olmuştur. </a:t>
            </a:r>
            <a:r>
              <a:rPr lang="tr-TR" dirty="0" smtClean="0">
                <a:solidFill>
                  <a:schemeClr val="tx1"/>
                </a:solidFill>
              </a:rPr>
              <a:t> Bu noktada entimem </a:t>
            </a:r>
            <a:r>
              <a:rPr lang="tr-TR" dirty="0">
                <a:solidFill>
                  <a:schemeClr val="tx1"/>
                </a:solidFill>
              </a:rPr>
              <a:t>fikri çok önemli hale geldi. </a:t>
            </a:r>
            <a:r>
              <a:rPr lang="tr-TR" dirty="0" smtClean="0">
                <a:solidFill>
                  <a:schemeClr val="tx1"/>
                </a:solidFill>
              </a:rPr>
              <a:t>Çünkü </a:t>
            </a:r>
            <a:r>
              <a:rPr lang="tr-TR" u="sng" dirty="0" smtClean="0">
                <a:solidFill>
                  <a:schemeClr val="tx1"/>
                </a:solidFill>
              </a:rPr>
              <a:t>entimem</a:t>
            </a:r>
            <a:r>
              <a:rPr lang="tr-TR" u="sng" dirty="0">
                <a:solidFill>
                  <a:schemeClr val="tx1"/>
                </a:solidFill>
              </a:rPr>
              <a:t>, bir varlık, bir inanç, bir değer ya da tercih hakkında önceki bir anlaşmaya </a:t>
            </a:r>
            <a:r>
              <a:rPr lang="tr-TR" dirty="0">
                <a:solidFill>
                  <a:schemeClr val="tx1"/>
                </a:solidFill>
              </a:rPr>
              <a:t>dayanır. Bu </a:t>
            </a:r>
            <a:r>
              <a:rPr lang="tr-TR" dirty="0" smtClean="0">
                <a:solidFill>
                  <a:schemeClr val="tx1"/>
                </a:solidFill>
              </a:rPr>
              <a:t>bakımdan, </a:t>
            </a:r>
            <a:r>
              <a:rPr lang="tr-TR" u="sng" dirty="0" err="1" smtClean="0">
                <a:solidFill>
                  <a:schemeClr val="tx1"/>
                </a:solidFill>
              </a:rPr>
              <a:t>retoriksel</a:t>
            </a:r>
            <a:r>
              <a:rPr lang="tr-TR" u="sng" dirty="0">
                <a:solidFill>
                  <a:schemeClr val="tx1"/>
                </a:solidFill>
              </a:rPr>
              <a:t> </a:t>
            </a:r>
            <a:r>
              <a:rPr lang="tr-TR" u="sng" dirty="0" smtClean="0">
                <a:solidFill>
                  <a:schemeClr val="tx1"/>
                </a:solidFill>
              </a:rPr>
              <a:t>tartışma, </a:t>
            </a:r>
            <a:r>
              <a:rPr lang="tr-TR" u="sng" dirty="0">
                <a:solidFill>
                  <a:schemeClr val="tx1"/>
                </a:solidFill>
              </a:rPr>
              <a:t>tartıştığınız toplumun değerleri hakkında keskin bir bilinçle tartışmaktır</a:t>
            </a:r>
            <a:r>
              <a:rPr lang="tr-TR" dirty="0">
                <a:solidFill>
                  <a:schemeClr val="tx1"/>
                </a:solidFill>
              </a:rPr>
              <a:t>. </a:t>
            </a:r>
          </a:p>
          <a:p>
            <a:pPr>
              <a:buFont typeface="Wingdings" pitchFamily="2" charset="2"/>
              <a:buChar char="v"/>
            </a:pPr>
            <a:r>
              <a:rPr lang="tr-TR" dirty="0" smtClean="0">
                <a:solidFill>
                  <a:schemeClr val="tx1"/>
                </a:solidFill>
              </a:rPr>
              <a:t>Retorik</a:t>
            </a:r>
            <a:r>
              <a:rPr lang="tr-TR" dirty="0">
                <a:solidFill>
                  <a:schemeClr val="tx1"/>
                </a:solidFill>
              </a:rPr>
              <a:t>, dinleyicinin inandığı şeyle bağlantı </a:t>
            </a:r>
            <a:r>
              <a:rPr lang="tr-TR" dirty="0" smtClean="0">
                <a:solidFill>
                  <a:schemeClr val="tx1"/>
                </a:solidFill>
              </a:rPr>
              <a:t>kurmaktır.  </a:t>
            </a:r>
            <a:r>
              <a:rPr lang="tr-TR" dirty="0">
                <a:solidFill>
                  <a:schemeClr val="tx1"/>
                </a:solidFill>
              </a:rPr>
              <a:t>O halde, doğası gereği retorik, </a:t>
            </a:r>
            <a:r>
              <a:rPr lang="tr-TR" u="sng" dirty="0">
                <a:solidFill>
                  <a:schemeClr val="tx1"/>
                </a:solidFill>
              </a:rPr>
              <a:t>sorunların çözümü için  </a:t>
            </a:r>
            <a:r>
              <a:rPr lang="tr-TR" u="sng" dirty="0" smtClean="0">
                <a:solidFill>
                  <a:schemeClr val="tx1"/>
                </a:solidFill>
              </a:rPr>
              <a:t>demokratik </a:t>
            </a:r>
            <a:r>
              <a:rPr lang="tr-TR" u="sng" dirty="0">
                <a:solidFill>
                  <a:schemeClr val="tx1"/>
                </a:solidFill>
              </a:rPr>
              <a:t>bir yaklaşımdır</a:t>
            </a:r>
            <a:r>
              <a:rPr lang="tr-TR" dirty="0">
                <a:solidFill>
                  <a:schemeClr val="tx1"/>
                </a:solidFill>
              </a:rPr>
              <a:t>. </a:t>
            </a:r>
            <a:r>
              <a:rPr lang="tr-TR" b="1" dirty="0">
                <a:solidFill>
                  <a:schemeClr val="tx1"/>
                </a:solidFill>
              </a:rPr>
              <a:t>Aristo</a:t>
            </a:r>
            <a:r>
              <a:rPr lang="tr-TR" dirty="0">
                <a:solidFill>
                  <a:schemeClr val="tx1"/>
                </a:solidFill>
              </a:rPr>
              <a:t>, bu gerçeği kabul </a:t>
            </a:r>
            <a:r>
              <a:rPr lang="tr-TR" dirty="0" smtClean="0">
                <a:solidFill>
                  <a:schemeClr val="tx1"/>
                </a:solidFill>
              </a:rPr>
              <a:t>etmiş ve bu </a:t>
            </a:r>
            <a:r>
              <a:rPr lang="tr-TR" dirty="0">
                <a:solidFill>
                  <a:schemeClr val="tx1"/>
                </a:solidFill>
              </a:rPr>
              <a:t>sebeple, </a:t>
            </a:r>
            <a:r>
              <a:rPr lang="tr-TR" b="1" dirty="0">
                <a:solidFill>
                  <a:schemeClr val="tx1"/>
                </a:solidFill>
              </a:rPr>
              <a:t>entimemi kamusal söylem sanatının merkezine yerleştirdi</a:t>
            </a:r>
            <a:r>
              <a:rPr lang="tr-TR" dirty="0">
                <a:solidFill>
                  <a:schemeClr val="tx1"/>
                </a:solidFill>
              </a:rPr>
              <a:t>. </a:t>
            </a:r>
            <a:endParaRPr lang="tr-TR" dirty="0" smtClean="0">
              <a:solidFill>
                <a:schemeClr val="tx1"/>
              </a:solidFill>
            </a:endParaRPr>
          </a:p>
          <a:p>
            <a:pPr>
              <a:buFont typeface="Wingdings" pitchFamily="2" charset="2"/>
              <a:buChar char="v"/>
            </a:pPr>
            <a:r>
              <a:rPr lang="tr-TR" u="sng" dirty="0" smtClean="0">
                <a:solidFill>
                  <a:schemeClr val="tx1"/>
                </a:solidFill>
              </a:rPr>
              <a:t>Entimemler</a:t>
            </a:r>
            <a:r>
              <a:rPr lang="tr-TR" u="sng" dirty="0">
                <a:solidFill>
                  <a:schemeClr val="tx1"/>
                </a:solidFill>
              </a:rPr>
              <a:t>, retoriğin dinleyicinin inançlarını, değerlerini ve deneyimlerini dikkate almalarını zorunlu kılan argümanlardır</a:t>
            </a:r>
            <a:r>
              <a:rPr lang="tr-TR" dirty="0">
                <a:solidFill>
                  <a:schemeClr val="tx1"/>
                </a:solidFill>
              </a:rPr>
              <a:t>. Retorik pratiğinde halkın kendisi </a:t>
            </a:r>
            <a:r>
              <a:rPr lang="tr-TR" dirty="0" err="1" smtClean="0">
                <a:solidFill>
                  <a:schemeClr val="tx1"/>
                </a:solidFill>
              </a:rPr>
              <a:t>gözardı</a:t>
            </a:r>
            <a:r>
              <a:rPr lang="tr-TR" dirty="0" smtClean="0">
                <a:solidFill>
                  <a:schemeClr val="tx1"/>
                </a:solidFill>
              </a:rPr>
              <a:t> edilemez.</a:t>
            </a:r>
            <a:endParaRPr lang="tr-TR" dirty="0">
              <a:solidFill>
                <a:schemeClr val="tx1"/>
              </a:solidFill>
            </a:endParaRPr>
          </a:p>
        </p:txBody>
      </p:sp>
    </p:spTree>
    <p:extLst>
      <p:ext uri="{BB962C8B-B14F-4D97-AF65-F5344CB8AC3E}">
        <p14:creationId xmlns:p14="http://schemas.microsoft.com/office/powerpoint/2010/main" val="2804997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Üç Retorik Türü </a:t>
            </a:r>
            <a:endParaRPr lang="tr-TR" b="1" dirty="0"/>
          </a:p>
        </p:txBody>
      </p:sp>
      <p:sp>
        <p:nvSpPr>
          <p:cNvPr id="3" name="İçerik Yer Tutucusu 2"/>
          <p:cNvSpPr>
            <a:spLocks noGrp="1"/>
          </p:cNvSpPr>
          <p:nvPr>
            <p:ph idx="1"/>
          </p:nvPr>
        </p:nvSpPr>
        <p:spPr>
          <a:xfrm>
            <a:off x="1136821" y="1804086"/>
            <a:ext cx="10006501" cy="4176218"/>
          </a:xfrm>
        </p:spPr>
        <p:txBody>
          <a:bodyPr>
            <a:normAutofit/>
          </a:bodyPr>
          <a:lstStyle/>
          <a:p>
            <a:pPr>
              <a:buFont typeface="Wingdings" pitchFamily="2" charset="2"/>
              <a:buChar char="v"/>
            </a:pPr>
            <a:r>
              <a:rPr lang="tr-TR" dirty="0" smtClean="0">
                <a:solidFill>
                  <a:schemeClr val="tx1"/>
                </a:solidFill>
              </a:rPr>
              <a:t> Aristoteles</a:t>
            </a:r>
            <a:r>
              <a:rPr lang="tr-TR" dirty="0">
                <a:solidFill>
                  <a:schemeClr val="tx1"/>
                </a:solidFill>
              </a:rPr>
              <a:t>, konuşmanın gerçekleştiği farklı ortamları ve yaptıkları üç sözel </a:t>
            </a:r>
            <a:r>
              <a:rPr lang="tr-TR" dirty="0" smtClean="0">
                <a:solidFill>
                  <a:schemeClr val="tx1"/>
                </a:solidFill>
              </a:rPr>
              <a:t>retoriği ve amaçlarını </a:t>
            </a:r>
            <a:r>
              <a:rPr lang="tr-TR" dirty="0">
                <a:solidFill>
                  <a:schemeClr val="tx1"/>
                </a:solidFill>
              </a:rPr>
              <a:t>yansıtan üç meşhur kategori ortaya </a:t>
            </a:r>
            <a:r>
              <a:rPr lang="tr-TR" dirty="0" smtClean="0">
                <a:solidFill>
                  <a:schemeClr val="tx1"/>
                </a:solidFill>
              </a:rPr>
              <a:t>koymuştur. Aristoteles</a:t>
            </a:r>
            <a:r>
              <a:rPr lang="tr-TR" dirty="0">
                <a:solidFill>
                  <a:schemeClr val="tx1"/>
                </a:solidFill>
              </a:rPr>
              <a:t>, Retorik adlı eserinin </a:t>
            </a:r>
            <a:r>
              <a:rPr lang="tr-TR" dirty="0" smtClean="0">
                <a:solidFill>
                  <a:schemeClr val="tx1"/>
                </a:solidFill>
              </a:rPr>
              <a:t>birinci kitabının 4 - </a:t>
            </a:r>
            <a:r>
              <a:rPr lang="tr-TR" dirty="0">
                <a:solidFill>
                  <a:schemeClr val="tx1"/>
                </a:solidFill>
              </a:rPr>
              <a:t>15. </a:t>
            </a:r>
            <a:r>
              <a:rPr lang="tr-TR" dirty="0" smtClean="0">
                <a:solidFill>
                  <a:schemeClr val="tx1"/>
                </a:solidFill>
              </a:rPr>
              <a:t>bölümlerinde bu </a:t>
            </a:r>
            <a:r>
              <a:rPr lang="tr-TR" dirty="0">
                <a:solidFill>
                  <a:schemeClr val="tx1"/>
                </a:solidFill>
              </a:rPr>
              <a:t>üç kategoriyi </a:t>
            </a:r>
            <a:r>
              <a:rPr lang="tr-TR" dirty="0" smtClean="0">
                <a:solidFill>
                  <a:schemeClr val="tx1"/>
                </a:solidFill>
              </a:rPr>
              <a:t>tartışmaktadır.</a:t>
            </a:r>
            <a:r>
              <a:rPr lang="tr-TR" dirty="0">
                <a:solidFill>
                  <a:schemeClr val="tx1"/>
                </a:solidFill>
              </a:rPr>
              <a:t> </a:t>
            </a:r>
            <a:endParaRPr lang="tr-TR" dirty="0" smtClean="0">
              <a:solidFill>
                <a:schemeClr val="tx1"/>
              </a:solidFill>
            </a:endParaRPr>
          </a:p>
          <a:p>
            <a:pPr>
              <a:buFont typeface="Wingdings" pitchFamily="2" charset="2"/>
              <a:buChar char="v"/>
            </a:pPr>
            <a:endParaRPr lang="tr-TR" dirty="0" smtClean="0">
              <a:solidFill>
                <a:schemeClr val="tx1"/>
              </a:solidFill>
            </a:endParaRPr>
          </a:p>
          <a:p>
            <a:pPr>
              <a:buFont typeface="Wingdings" pitchFamily="2" charset="2"/>
              <a:buChar char="v"/>
            </a:pPr>
            <a:r>
              <a:rPr lang="tr-TR" b="1" dirty="0" smtClean="0">
                <a:solidFill>
                  <a:schemeClr val="tx1"/>
                </a:solidFill>
              </a:rPr>
              <a:t>Müzakereci Hitabet </a:t>
            </a:r>
          </a:p>
          <a:p>
            <a:pPr>
              <a:buFont typeface="Wingdings" pitchFamily="2" charset="2"/>
              <a:buChar char="v"/>
            </a:pPr>
            <a:r>
              <a:rPr lang="tr-TR" b="1" dirty="0" err="1" smtClean="0">
                <a:solidFill>
                  <a:schemeClr val="tx1"/>
                </a:solidFill>
              </a:rPr>
              <a:t>Epidektik</a:t>
            </a:r>
            <a:r>
              <a:rPr lang="tr-TR" b="1" dirty="0" smtClean="0">
                <a:solidFill>
                  <a:schemeClr val="tx1"/>
                </a:solidFill>
              </a:rPr>
              <a:t> (Törensel) Hitabet </a:t>
            </a:r>
          </a:p>
          <a:p>
            <a:pPr>
              <a:buFont typeface="Wingdings" pitchFamily="2" charset="2"/>
              <a:buChar char="v"/>
            </a:pPr>
            <a:r>
              <a:rPr lang="tr-TR" b="1" dirty="0" smtClean="0">
                <a:solidFill>
                  <a:schemeClr val="tx1"/>
                </a:solidFill>
              </a:rPr>
              <a:t>Adli (Hukuki) Hitabet </a:t>
            </a:r>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20687174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Müzakereci (Politik) Hitabet</a:t>
            </a:r>
            <a:endParaRPr lang="tr-TR" dirty="0"/>
          </a:p>
        </p:txBody>
      </p:sp>
      <p:sp>
        <p:nvSpPr>
          <p:cNvPr id="3" name="İçerik Yer Tutucusu 2"/>
          <p:cNvSpPr>
            <a:spLocks noGrp="1"/>
          </p:cNvSpPr>
          <p:nvPr>
            <p:ph idx="1"/>
          </p:nvPr>
        </p:nvSpPr>
        <p:spPr>
          <a:xfrm>
            <a:off x="1136821" y="1804086"/>
            <a:ext cx="10006501" cy="4176218"/>
          </a:xfrm>
        </p:spPr>
        <p:txBody>
          <a:bodyPr>
            <a:normAutofit fontScale="92500"/>
          </a:bodyPr>
          <a:lstStyle/>
          <a:p>
            <a:pPr>
              <a:buFont typeface="Wingdings" pitchFamily="2" charset="2"/>
              <a:buChar char="v"/>
            </a:pPr>
            <a:r>
              <a:rPr lang="tr-TR" dirty="0" smtClean="0">
                <a:solidFill>
                  <a:schemeClr val="tx1"/>
                </a:solidFill>
              </a:rPr>
              <a:t> </a:t>
            </a:r>
            <a:r>
              <a:rPr lang="tr-TR" dirty="0">
                <a:solidFill>
                  <a:schemeClr val="tx1"/>
                </a:solidFill>
              </a:rPr>
              <a:t>Bu bölümlerde </a:t>
            </a:r>
            <a:r>
              <a:rPr lang="tr-TR" u="sng" dirty="0">
                <a:solidFill>
                  <a:schemeClr val="tx1"/>
                </a:solidFill>
              </a:rPr>
              <a:t>müzakereci hitabet, devlet tarafından alınacak en iyi veya en avantajlı eylemlerin sorularına </a:t>
            </a:r>
            <a:r>
              <a:rPr lang="tr-TR" dirty="0">
                <a:solidFill>
                  <a:schemeClr val="tx1"/>
                </a:solidFill>
              </a:rPr>
              <a:t>odaklanmıştır. </a:t>
            </a:r>
            <a:endParaRPr lang="tr-TR" dirty="0" smtClean="0">
              <a:solidFill>
                <a:schemeClr val="tx1"/>
              </a:solidFill>
            </a:endParaRPr>
          </a:p>
          <a:p>
            <a:pPr>
              <a:buFont typeface="Wingdings" pitchFamily="2" charset="2"/>
              <a:buChar char="v"/>
            </a:pPr>
            <a:r>
              <a:rPr lang="tr-TR" dirty="0" smtClean="0">
                <a:solidFill>
                  <a:schemeClr val="tx1"/>
                </a:solidFill>
              </a:rPr>
              <a:t>Bu </a:t>
            </a:r>
            <a:r>
              <a:rPr lang="tr-TR" dirty="0">
                <a:solidFill>
                  <a:schemeClr val="tx1"/>
                </a:solidFill>
              </a:rPr>
              <a:t>nedenle, müzakereci retorik, bir politikanın ya da eylem sahasının lehine ve aleyhine delilleri içermektedir. </a:t>
            </a:r>
            <a:r>
              <a:rPr lang="tr-TR" dirty="0" smtClean="0">
                <a:solidFill>
                  <a:schemeClr val="tx1"/>
                </a:solidFill>
              </a:rPr>
              <a:t> </a:t>
            </a:r>
            <a:r>
              <a:rPr lang="tr-TR" u="sng" dirty="0" smtClean="0">
                <a:solidFill>
                  <a:schemeClr val="tx1"/>
                </a:solidFill>
              </a:rPr>
              <a:t>Geleceğe yöneliktir</a:t>
            </a:r>
            <a:r>
              <a:rPr lang="tr-TR" u="sng" dirty="0">
                <a:solidFill>
                  <a:schemeClr val="tx1"/>
                </a:solidFill>
              </a:rPr>
              <a:t>. Yani, yapılması gerekenler hakkında kararları etkilemektedir</a:t>
            </a:r>
            <a:r>
              <a:rPr lang="tr-TR" u="sng" dirty="0" smtClean="0">
                <a:solidFill>
                  <a:schemeClr val="tx1"/>
                </a:solidFill>
              </a:rPr>
              <a:t>.</a:t>
            </a:r>
          </a:p>
          <a:p>
            <a:pPr>
              <a:buFont typeface="Wingdings" pitchFamily="2" charset="2"/>
              <a:buChar char="v"/>
            </a:pPr>
            <a:r>
              <a:rPr lang="tr-TR" dirty="0">
                <a:solidFill>
                  <a:schemeClr val="tx1"/>
                </a:solidFill>
              </a:rPr>
              <a:t>Politik hatip, önerilen bir eylem yolunun uygunluğunu ya da zararlı olduğunu tanıtmayı amaç </a:t>
            </a:r>
            <a:r>
              <a:rPr lang="tr-TR" dirty="0" smtClean="0">
                <a:solidFill>
                  <a:schemeClr val="tx1"/>
                </a:solidFill>
              </a:rPr>
              <a:t>edinir.</a:t>
            </a:r>
          </a:p>
          <a:p>
            <a:pPr>
              <a:buFont typeface="Wingdings" pitchFamily="2" charset="2"/>
              <a:buChar char="v"/>
            </a:pPr>
            <a:r>
              <a:rPr lang="tr-TR" dirty="0" smtClean="0">
                <a:solidFill>
                  <a:schemeClr val="tx1"/>
                </a:solidFill>
              </a:rPr>
              <a:t> </a:t>
            </a:r>
            <a:r>
              <a:rPr lang="tr-TR" dirty="0">
                <a:solidFill>
                  <a:schemeClr val="tx1"/>
                </a:solidFill>
              </a:rPr>
              <a:t>Müzakere edici konuşmanın yol gösterici ilkesi, insanın esenliği, mutluluğu veya yerine getirilmesi anlamına gelen </a:t>
            </a:r>
            <a:r>
              <a:rPr lang="tr-TR" u="sng" dirty="0" err="1">
                <a:solidFill>
                  <a:schemeClr val="tx1"/>
                </a:solidFill>
              </a:rPr>
              <a:t>eudaimonia</a:t>
            </a:r>
            <a:r>
              <a:rPr lang="tr-TR" u="sng" dirty="0">
                <a:solidFill>
                  <a:schemeClr val="tx1"/>
                </a:solidFill>
              </a:rPr>
              <a:t> (insanın yaşama amacı mutluluk</a:t>
            </a:r>
            <a:r>
              <a:rPr lang="tr-TR" dirty="0">
                <a:solidFill>
                  <a:schemeClr val="tx1"/>
                </a:solidFill>
              </a:rPr>
              <a:t>) olarak bilinen bir </a:t>
            </a:r>
            <a:r>
              <a:rPr lang="tr-TR" dirty="0" smtClean="0">
                <a:solidFill>
                  <a:schemeClr val="tx1"/>
                </a:solidFill>
              </a:rPr>
              <a:t>kavramdır. </a:t>
            </a:r>
            <a:r>
              <a:rPr lang="tr-TR" dirty="0">
                <a:solidFill>
                  <a:schemeClr val="tx1"/>
                </a:solidFill>
              </a:rPr>
              <a:t> </a:t>
            </a:r>
            <a:endParaRPr lang="tr-TR" dirty="0" smtClean="0">
              <a:solidFill>
                <a:schemeClr val="tx1"/>
              </a:solidFill>
            </a:endParaRPr>
          </a:p>
          <a:p>
            <a:pPr>
              <a:buFont typeface="Wingdings" pitchFamily="2" charset="2"/>
              <a:buChar char="v"/>
            </a:pPr>
            <a:r>
              <a:rPr lang="tr-TR" dirty="0" smtClean="0">
                <a:solidFill>
                  <a:schemeClr val="tx1"/>
                </a:solidFill>
              </a:rPr>
              <a:t>Müzakereci </a:t>
            </a:r>
            <a:r>
              <a:rPr lang="tr-TR" dirty="0">
                <a:solidFill>
                  <a:schemeClr val="tx1"/>
                </a:solidFill>
              </a:rPr>
              <a:t>konuşmanın en genel hedefi, Atina vatandaşlarının esenliği için politikalar oluşturmak ve refahı artıracak etkilerde </a:t>
            </a:r>
            <a:r>
              <a:rPr lang="tr-TR" dirty="0" smtClean="0">
                <a:solidFill>
                  <a:schemeClr val="tx1"/>
                </a:solidFill>
              </a:rPr>
              <a:t>bulunmaktır. </a:t>
            </a:r>
            <a:r>
              <a:rPr lang="tr-TR" dirty="0">
                <a:solidFill>
                  <a:schemeClr val="tx1"/>
                </a:solidFill>
              </a:rPr>
              <a:t>Bu nedenle iyi eğitim almış müzakereci konuşmacı sadece hukuk, siyaset, ekonomi, ticaret ve savaş konularını değil, aynı zamanda yurttaşların yaşamına katkıda bulunan faktörleri de kavramış olmalıdır. </a:t>
            </a:r>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41540297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Müzakereci (Politik) Hitabet</a:t>
            </a:r>
            <a:endParaRPr lang="tr-TR" dirty="0"/>
          </a:p>
        </p:txBody>
      </p:sp>
      <p:sp>
        <p:nvSpPr>
          <p:cNvPr id="3" name="İçerik Yer Tutucusu 2"/>
          <p:cNvSpPr>
            <a:spLocks noGrp="1"/>
          </p:cNvSpPr>
          <p:nvPr>
            <p:ph idx="1"/>
          </p:nvPr>
        </p:nvSpPr>
        <p:spPr>
          <a:xfrm>
            <a:off x="1136821" y="1804086"/>
            <a:ext cx="10006501" cy="4176218"/>
          </a:xfrm>
        </p:spPr>
        <p:txBody>
          <a:bodyPr>
            <a:normAutofit/>
          </a:bodyPr>
          <a:lstStyle/>
          <a:p>
            <a:pPr>
              <a:buFont typeface="Wingdings" pitchFamily="2" charset="2"/>
              <a:buChar char="v"/>
            </a:pPr>
            <a:r>
              <a:rPr lang="tr-TR" dirty="0" smtClean="0">
                <a:solidFill>
                  <a:schemeClr val="tx1"/>
                </a:solidFill>
              </a:rPr>
              <a:t> Politik </a:t>
            </a:r>
            <a:r>
              <a:rPr lang="tr-TR" dirty="0">
                <a:solidFill>
                  <a:schemeClr val="tx1"/>
                </a:solidFill>
              </a:rPr>
              <a:t>hitabetin karar vermenin her çeşidini içerdiğini söylemek gerekir. </a:t>
            </a:r>
            <a:r>
              <a:rPr lang="tr-TR" u="sng" dirty="0">
                <a:solidFill>
                  <a:schemeClr val="tx1"/>
                </a:solidFill>
              </a:rPr>
              <a:t>Politik </a:t>
            </a:r>
            <a:r>
              <a:rPr lang="tr-TR" u="sng" dirty="0" err="1">
                <a:solidFill>
                  <a:schemeClr val="tx1"/>
                </a:solidFill>
              </a:rPr>
              <a:t>usavurum</a:t>
            </a:r>
            <a:r>
              <a:rPr lang="tr-TR" u="sng" dirty="0">
                <a:solidFill>
                  <a:schemeClr val="tx1"/>
                </a:solidFill>
              </a:rPr>
              <a:t> zaman, para ve diğer kaynakların kullanımıyla ilgili sorulara işaret </a:t>
            </a:r>
            <a:r>
              <a:rPr lang="tr-TR" u="sng" dirty="0" smtClean="0">
                <a:solidFill>
                  <a:schemeClr val="tx1"/>
                </a:solidFill>
              </a:rPr>
              <a:t>eder.</a:t>
            </a:r>
          </a:p>
          <a:p>
            <a:pPr>
              <a:buFont typeface="Wingdings" pitchFamily="2" charset="2"/>
              <a:buChar char="v"/>
            </a:pPr>
            <a:r>
              <a:rPr lang="tr-TR" dirty="0">
                <a:solidFill>
                  <a:schemeClr val="tx1"/>
                </a:solidFill>
              </a:rPr>
              <a:t>Bu nedenle, örneğin, ne tür bir araba alacağınıza karar vermeye ya da yalnızca araba almaya karar vermeye çalışıyorsanız, Aristo’nun politik </a:t>
            </a:r>
            <a:r>
              <a:rPr lang="tr-TR" dirty="0" err="1">
                <a:solidFill>
                  <a:schemeClr val="tx1"/>
                </a:solidFill>
              </a:rPr>
              <a:t>usavurum</a:t>
            </a:r>
            <a:r>
              <a:rPr lang="tr-TR" dirty="0">
                <a:solidFill>
                  <a:schemeClr val="tx1"/>
                </a:solidFill>
              </a:rPr>
              <a:t> dediği şeyi yapıyorsunuz demektir. Başka bir örnek vermek gerekirse; bir okul geleneksel yaz tatili uygulamasından ziyade, başka bir aralıkta tatil yapmaya karar vermeye çalışıyorsa, bu da politik hitabete </a:t>
            </a:r>
            <a:r>
              <a:rPr lang="tr-TR" dirty="0" smtClean="0">
                <a:solidFill>
                  <a:schemeClr val="tx1"/>
                </a:solidFill>
              </a:rPr>
              <a:t>girer.</a:t>
            </a:r>
          </a:p>
          <a:p>
            <a:pPr>
              <a:buFont typeface="Wingdings" pitchFamily="2" charset="2"/>
              <a:buChar char="v"/>
            </a:pPr>
            <a:r>
              <a:rPr lang="tr-TR" dirty="0">
                <a:solidFill>
                  <a:schemeClr val="tx1"/>
                </a:solidFill>
              </a:rPr>
              <a:t>Özetle, </a:t>
            </a:r>
            <a:r>
              <a:rPr lang="tr-TR" dirty="0" smtClean="0">
                <a:solidFill>
                  <a:schemeClr val="tx1"/>
                </a:solidFill>
              </a:rPr>
              <a:t>politik </a:t>
            </a:r>
            <a:r>
              <a:rPr lang="tr-TR" dirty="0">
                <a:solidFill>
                  <a:schemeClr val="tx1"/>
                </a:solidFill>
              </a:rPr>
              <a:t>hitabet eylemlerle ilgilidir, gelecek bağlantılıdır ve kaynakların en iyi şekilde kullanımı sorularına cevap arar. </a:t>
            </a:r>
            <a:r>
              <a:rPr lang="tr-TR" dirty="0" smtClean="0">
                <a:solidFill>
                  <a:schemeClr val="tx1"/>
                </a:solidFill>
              </a:rPr>
              <a:t> </a:t>
            </a:r>
          </a:p>
          <a:p>
            <a:pPr>
              <a:buFont typeface="Wingdings" pitchFamily="2" charset="2"/>
              <a:buChar char="v"/>
            </a:pPr>
            <a:r>
              <a:rPr lang="tr-TR" dirty="0" smtClean="0">
                <a:solidFill>
                  <a:schemeClr val="tx1"/>
                </a:solidFill>
              </a:rPr>
              <a:t>Müzakereci konuşmacının belirli </a:t>
            </a:r>
            <a:r>
              <a:rPr lang="tr-TR" dirty="0">
                <a:solidFill>
                  <a:schemeClr val="tx1"/>
                </a:solidFill>
              </a:rPr>
              <a:t>bir eylem planı için ne kadar zamana ihtiyaç duyulduğu ve belirli bir planın izlenmesi yolunda hangi engellerin kaldığı gibi konularda iyi bir kavrayışa ihtiyacı </a:t>
            </a:r>
            <a:r>
              <a:rPr lang="tr-TR" dirty="0" smtClean="0">
                <a:solidFill>
                  <a:schemeClr val="tx1"/>
                </a:solidFill>
              </a:rPr>
              <a:t>vardır. </a:t>
            </a:r>
            <a:endParaRPr lang="tr-TR" dirty="0">
              <a:solidFill>
                <a:schemeClr val="tx1"/>
              </a:solidFill>
            </a:endParaRPr>
          </a:p>
        </p:txBody>
      </p:sp>
    </p:spTree>
    <p:extLst>
      <p:ext uri="{BB962C8B-B14F-4D97-AF65-F5344CB8AC3E}">
        <p14:creationId xmlns:p14="http://schemas.microsoft.com/office/powerpoint/2010/main" val="14472518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smtClean="0"/>
              <a:t>Epidektik</a:t>
            </a:r>
            <a:r>
              <a:rPr lang="tr-TR" b="1" dirty="0" smtClean="0"/>
              <a:t> (Törensel) Hitabet</a:t>
            </a:r>
            <a:endParaRPr lang="tr-TR" dirty="0"/>
          </a:p>
        </p:txBody>
      </p:sp>
      <p:sp>
        <p:nvSpPr>
          <p:cNvPr id="3" name="İçerik Yer Tutucusu 2"/>
          <p:cNvSpPr>
            <a:spLocks noGrp="1"/>
          </p:cNvSpPr>
          <p:nvPr>
            <p:ph idx="1"/>
          </p:nvPr>
        </p:nvSpPr>
        <p:spPr>
          <a:xfrm>
            <a:off x="1112108" y="1927654"/>
            <a:ext cx="10006501" cy="4176218"/>
          </a:xfrm>
        </p:spPr>
        <p:txBody>
          <a:bodyPr>
            <a:normAutofit/>
          </a:bodyPr>
          <a:lstStyle/>
          <a:p>
            <a:pPr>
              <a:buFont typeface="Wingdings" pitchFamily="2" charset="2"/>
              <a:buChar char="v"/>
            </a:pPr>
            <a:r>
              <a:rPr lang="tr-TR" u="sng" dirty="0" smtClean="0">
                <a:solidFill>
                  <a:schemeClr val="tx1"/>
                </a:solidFill>
              </a:rPr>
              <a:t> </a:t>
            </a:r>
            <a:r>
              <a:rPr lang="tr-TR" u="sng" dirty="0" err="1" smtClean="0">
                <a:solidFill>
                  <a:schemeClr val="tx1"/>
                </a:solidFill>
              </a:rPr>
              <a:t>Epideiktik</a:t>
            </a:r>
            <a:r>
              <a:rPr lang="tr-TR" u="sng" dirty="0" smtClean="0">
                <a:solidFill>
                  <a:schemeClr val="tx1"/>
                </a:solidFill>
              </a:rPr>
              <a:t> </a:t>
            </a:r>
            <a:r>
              <a:rPr lang="tr-TR" u="sng" dirty="0">
                <a:solidFill>
                  <a:schemeClr val="tx1"/>
                </a:solidFill>
              </a:rPr>
              <a:t>hitabet (</a:t>
            </a:r>
            <a:r>
              <a:rPr lang="tr-TR" u="sng" dirty="0" err="1">
                <a:solidFill>
                  <a:schemeClr val="tx1"/>
                </a:solidFill>
              </a:rPr>
              <a:t>epideictikon</a:t>
            </a:r>
            <a:r>
              <a:rPr lang="tr-TR" u="sng" dirty="0">
                <a:solidFill>
                  <a:schemeClr val="tx1"/>
                </a:solidFill>
              </a:rPr>
              <a:t>), cenazeler veya savaş kahramanları anısına olaylar gibi kamu törenlerinin karakteristiği</a:t>
            </a:r>
            <a:r>
              <a:rPr lang="tr-TR" dirty="0">
                <a:solidFill>
                  <a:schemeClr val="tx1"/>
                </a:solidFill>
              </a:rPr>
              <a:t> olmuştur. Bu tür, övgü (</a:t>
            </a:r>
            <a:r>
              <a:rPr lang="tr-TR" dirty="0" err="1">
                <a:solidFill>
                  <a:schemeClr val="tx1"/>
                </a:solidFill>
              </a:rPr>
              <a:t>epainos</a:t>
            </a:r>
            <a:r>
              <a:rPr lang="tr-TR" dirty="0">
                <a:solidFill>
                  <a:schemeClr val="tx1"/>
                </a:solidFill>
              </a:rPr>
              <a:t>) ve kınama (</a:t>
            </a:r>
            <a:r>
              <a:rPr lang="tr-TR" dirty="0" err="1">
                <a:solidFill>
                  <a:schemeClr val="tx1"/>
                </a:solidFill>
              </a:rPr>
              <a:t>psogos</a:t>
            </a:r>
            <a:r>
              <a:rPr lang="tr-TR" dirty="0">
                <a:solidFill>
                  <a:schemeClr val="tx1"/>
                </a:solidFill>
              </a:rPr>
              <a:t>) ya ilişkin konularla </a:t>
            </a:r>
            <a:r>
              <a:rPr lang="tr-TR" dirty="0" smtClean="0">
                <a:solidFill>
                  <a:schemeClr val="tx1"/>
                </a:solidFill>
              </a:rPr>
              <a:t>ilgilenmiştir. </a:t>
            </a:r>
          </a:p>
          <a:p>
            <a:pPr>
              <a:buFont typeface="Wingdings" pitchFamily="2" charset="2"/>
              <a:buChar char="v"/>
            </a:pPr>
            <a:r>
              <a:rPr lang="tr-TR" dirty="0" err="1" smtClean="0">
                <a:solidFill>
                  <a:schemeClr val="tx1"/>
                </a:solidFill>
              </a:rPr>
              <a:t>Epideiktik</a:t>
            </a:r>
            <a:r>
              <a:rPr lang="tr-TR" dirty="0" smtClean="0">
                <a:solidFill>
                  <a:schemeClr val="tx1"/>
                </a:solidFill>
              </a:rPr>
              <a:t> </a:t>
            </a:r>
            <a:r>
              <a:rPr lang="tr-TR" dirty="0">
                <a:solidFill>
                  <a:schemeClr val="tx1"/>
                </a:solidFill>
              </a:rPr>
              <a:t>hitabette, retoriğin görevi çoğu zaman onurlandırılan bir kişiyi </a:t>
            </a:r>
            <a:r>
              <a:rPr lang="tr-TR" dirty="0" smtClean="0">
                <a:solidFill>
                  <a:schemeClr val="tx1"/>
                </a:solidFill>
              </a:rPr>
              <a:t>övmek ya da  </a:t>
            </a:r>
            <a:r>
              <a:rPr lang="tr-TR" dirty="0">
                <a:solidFill>
                  <a:schemeClr val="tx1"/>
                </a:solidFill>
              </a:rPr>
              <a:t>bazı kötü şöhretli </a:t>
            </a:r>
            <a:r>
              <a:rPr lang="tr-TR" dirty="0" smtClean="0">
                <a:solidFill>
                  <a:schemeClr val="tx1"/>
                </a:solidFill>
              </a:rPr>
              <a:t>eylemi  yapan bir vatandaşın </a:t>
            </a:r>
            <a:r>
              <a:rPr lang="tr-TR" dirty="0">
                <a:solidFill>
                  <a:schemeClr val="tx1"/>
                </a:solidFill>
              </a:rPr>
              <a:t>kamuoyunda </a:t>
            </a:r>
            <a:r>
              <a:rPr lang="tr-TR" dirty="0" smtClean="0">
                <a:solidFill>
                  <a:schemeClr val="tx1"/>
                </a:solidFill>
              </a:rPr>
              <a:t>suçlanmasıdır.</a:t>
            </a:r>
            <a:endParaRPr lang="tr-TR" dirty="0">
              <a:solidFill>
                <a:schemeClr val="tx1"/>
              </a:solidFill>
            </a:endParaRPr>
          </a:p>
          <a:p>
            <a:pPr>
              <a:buFont typeface="Wingdings" pitchFamily="2" charset="2"/>
              <a:buChar char="v"/>
            </a:pPr>
            <a:r>
              <a:rPr lang="tr-TR" dirty="0" smtClean="0">
                <a:solidFill>
                  <a:schemeClr val="tx1"/>
                </a:solidFill>
              </a:rPr>
              <a:t>Bu </a:t>
            </a:r>
            <a:r>
              <a:rPr lang="tr-TR" dirty="0">
                <a:solidFill>
                  <a:schemeClr val="tx1"/>
                </a:solidFill>
              </a:rPr>
              <a:t>hitabet türü, Atina'da, çok önemli bir rol oynamıştır, doğru davranışla ilgili önemli değerlerin güçlendirilmesi için </a:t>
            </a:r>
            <a:r>
              <a:rPr lang="tr-TR" dirty="0" smtClean="0">
                <a:solidFill>
                  <a:schemeClr val="tx1"/>
                </a:solidFill>
              </a:rPr>
              <a:t>teşvik etmiştir; cesaret</a:t>
            </a:r>
            <a:r>
              <a:rPr lang="tr-TR" dirty="0">
                <a:solidFill>
                  <a:schemeClr val="tx1"/>
                </a:solidFill>
              </a:rPr>
              <a:t>, şeref veya dürüstlük gibi erdemleri </a:t>
            </a:r>
            <a:r>
              <a:rPr lang="tr-TR" dirty="0" smtClean="0">
                <a:solidFill>
                  <a:schemeClr val="tx1"/>
                </a:solidFill>
              </a:rPr>
              <a:t>desteklemiştir.</a:t>
            </a:r>
            <a:endParaRPr lang="tr-TR" dirty="0">
              <a:solidFill>
                <a:schemeClr val="tx1"/>
              </a:solidFill>
            </a:endParaRPr>
          </a:p>
        </p:txBody>
      </p:sp>
    </p:spTree>
    <p:extLst>
      <p:ext uri="{BB962C8B-B14F-4D97-AF65-F5344CB8AC3E}">
        <p14:creationId xmlns:p14="http://schemas.microsoft.com/office/powerpoint/2010/main" val="7352363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smtClean="0"/>
              <a:t>Epidektik</a:t>
            </a:r>
            <a:r>
              <a:rPr lang="tr-TR" b="1" dirty="0" smtClean="0"/>
              <a:t> (Törensel) Hitabet</a:t>
            </a:r>
            <a:endParaRPr lang="tr-TR" dirty="0"/>
          </a:p>
        </p:txBody>
      </p:sp>
      <p:sp>
        <p:nvSpPr>
          <p:cNvPr id="3" name="İçerik Yer Tutucusu 2"/>
          <p:cNvSpPr>
            <a:spLocks noGrp="1"/>
          </p:cNvSpPr>
          <p:nvPr>
            <p:ph idx="1"/>
          </p:nvPr>
        </p:nvSpPr>
        <p:spPr>
          <a:xfrm>
            <a:off x="1136821" y="1804086"/>
            <a:ext cx="10006501" cy="4176218"/>
          </a:xfrm>
        </p:spPr>
        <p:txBody>
          <a:bodyPr>
            <a:normAutofit/>
          </a:bodyPr>
          <a:lstStyle/>
          <a:p>
            <a:pPr>
              <a:buFont typeface="Wingdings" pitchFamily="2" charset="2"/>
              <a:buChar char="v"/>
            </a:pPr>
            <a:r>
              <a:rPr lang="tr-TR" dirty="0">
                <a:solidFill>
                  <a:schemeClr val="tx1"/>
                </a:solidFill>
              </a:rPr>
              <a:t> </a:t>
            </a:r>
            <a:r>
              <a:rPr lang="tr-TR" dirty="0" smtClean="0">
                <a:solidFill>
                  <a:schemeClr val="tx1"/>
                </a:solidFill>
              </a:rPr>
              <a:t>Örneğin birinin </a:t>
            </a:r>
            <a:r>
              <a:rPr lang="tr-TR" dirty="0">
                <a:solidFill>
                  <a:schemeClr val="tx1"/>
                </a:solidFill>
              </a:rPr>
              <a:t>neden iyi, onurlu veya cesurca bir şey yaptığına dair nedenler sunduğumuz her zaman, </a:t>
            </a:r>
            <a:r>
              <a:rPr lang="tr-TR" dirty="0" err="1" smtClean="0">
                <a:solidFill>
                  <a:schemeClr val="tx1"/>
                </a:solidFill>
              </a:rPr>
              <a:t>epideiktik</a:t>
            </a:r>
            <a:r>
              <a:rPr lang="tr-TR" dirty="0" smtClean="0">
                <a:solidFill>
                  <a:schemeClr val="tx1"/>
                </a:solidFill>
              </a:rPr>
              <a:t> </a:t>
            </a:r>
            <a:r>
              <a:rPr lang="tr-TR" dirty="0">
                <a:solidFill>
                  <a:schemeClr val="tx1"/>
                </a:solidFill>
              </a:rPr>
              <a:t>nedenler arıyoruz, demektir.  </a:t>
            </a:r>
            <a:endParaRPr lang="tr-TR" dirty="0" smtClean="0">
              <a:solidFill>
                <a:schemeClr val="tx1"/>
              </a:solidFill>
            </a:endParaRPr>
          </a:p>
          <a:p>
            <a:pPr>
              <a:buFont typeface="Wingdings" pitchFamily="2" charset="2"/>
              <a:buChar char="v"/>
            </a:pPr>
            <a:r>
              <a:rPr lang="tr-TR" dirty="0" smtClean="0">
                <a:solidFill>
                  <a:schemeClr val="tx1"/>
                </a:solidFill>
              </a:rPr>
              <a:t>Bir </a:t>
            </a:r>
            <a:r>
              <a:rPr lang="tr-TR" dirty="0">
                <a:solidFill>
                  <a:schemeClr val="tx1"/>
                </a:solidFill>
              </a:rPr>
              <a:t>erdemi destekliyoruz ve bir bireyin onu nasıl sergilediğini gösteriyoruz. Örneğin, bir atlet büyük baskı altında iyi bir sporculuk sergilediyse, ve bir spor yazarı sporcuyu öven bir yazı yazmışsa, </a:t>
            </a:r>
            <a:r>
              <a:rPr lang="tr-TR" dirty="0" err="1" smtClean="0">
                <a:solidFill>
                  <a:schemeClr val="tx1"/>
                </a:solidFill>
              </a:rPr>
              <a:t>epideiktik</a:t>
            </a:r>
            <a:r>
              <a:rPr lang="tr-TR" dirty="0" smtClean="0">
                <a:solidFill>
                  <a:schemeClr val="tx1"/>
                </a:solidFill>
              </a:rPr>
              <a:t> </a:t>
            </a:r>
            <a:r>
              <a:rPr lang="tr-TR" dirty="0">
                <a:solidFill>
                  <a:schemeClr val="tx1"/>
                </a:solidFill>
              </a:rPr>
              <a:t>söylemi okuyoruz oluruz. </a:t>
            </a:r>
            <a:endParaRPr lang="tr-TR" dirty="0" smtClean="0">
              <a:solidFill>
                <a:schemeClr val="tx1"/>
              </a:solidFill>
            </a:endParaRPr>
          </a:p>
          <a:p>
            <a:pPr>
              <a:buFont typeface="Wingdings" pitchFamily="2" charset="2"/>
              <a:buChar char="v"/>
            </a:pPr>
            <a:r>
              <a:rPr lang="tr-TR" dirty="0" smtClean="0">
                <a:solidFill>
                  <a:schemeClr val="tx1"/>
                </a:solidFill>
              </a:rPr>
              <a:t>Aynı </a:t>
            </a:r>
            <a:r>
              <a:rPr lang="tr-TR" dirty="0">
                <a:solidFill>
                  <a:schemeClr val="tx1"/>
                </a:solidFill>
              </a:rPr>
              <a:t>zamanda, eğer politik bir köşe yazarı bir politikacıyı yolsuzluğa mahkum eden bir yazı yazmışsa, gazetecinin yazdığı yazı </a:t>
            </a:r>
            <a:r>
              <a:rPr lang="tr-TR" dirty="0" err="1">
                <a:solidFill>
                  <a:schemeClr val="tx1"/>
                </a:solidFill>
              </a:rPr>
              <a:t>epideiktik</a:t>
            </a:r>
            <a:r>
              <a:rPr lang="tr-TR" dirty="0">
                <a:solidFill>
                  <a:schemeClr val="tx1"/>
                </a:solidFill>
              </a:rPr>
              <a:t> </a:t>
            </a:r>
            <a:r>
              <a:rPr lang="tr-TR" dirty="0" smtClean="0">
                <a:solidFill>
                  <a:schemeClr val="tx1"/>
                </a:solidFill>
              </a:rPr>
              <a:t>bir yazı olurdu</a:t>
            </a:r>
            <a:r>
              <a:rPr lang="tr-TR" dirty="0">
                <a:solidFill>
                  <a:schemeClr val="tx1"/>
                </a:solidFill>
              </a:rPr>
              <a:t>. </a:t>
            </a:r>
            <a:endParaRPr lang="tr-TR" dirty="0" smtClean="0">
              <a:solidFill>
                <a:schemeClr val="tx1"/>
              </a:solidFill>
            </a:endParaRPr>
          </a:p>
          <a:p>
            <a:pPr>
              <a:buFont typeface="Wingdings" pitchFamily="2" charset="2"/>
              <a:buChar char="v"/>
            </a:pPr>
            <a:r>
              <a:rPr lang="tr-TR" dirty="0" smtClean="0">
                <a:solidFill>
                  <a:schemeClr val="tx1"/>
                </a:solidFill>
              </a:rPr>
              <a:t>Martin </a:t>
            </a:r>
            <a:r>
              <a:rPr lang="tr-TR" dirty="0">
                <a:solidFill>
                  <a:schemeClr val="tx1"/>
                </a:solidFill>
              </a:rPr>
              <a:t>Luther </a:t>
            </a:r>
            <a:r>
              <a:rPr lang="tr-TR" dirty="0" err="1">
                <a:solidFill>
                  <a:schemeClr val="tx1"/>
                </a:solidFill>
              </a:rPr>
              <a:t>King’in</a:t>
            </a:r>
            <a:r>
              <a:rPr lang="tr-TR" dirty="0">
                <a:solidFill>
                  <a:schemeClr val="tx1"/>
                </a:solidFill>
              </a:rPr>
              <a:t> ünlü “Rüyalarım Var” konuşması, Kral’ın adalet, uyum ve barış değerlerini benimsediği </a:t>
            </a:r>
            <a:r>
              <a:rPr lang="tr-TR" dirty="0" err="1">
                <a:solidFill>
                  <a:schemeClr val="tx1"/>
                </a:solidFill>
              </a:rPr>
              <a:t>epideiktik</a:t>
            </a:r>
            <a:r>
              <a:rPr lang="tr-TR" dirty="0">
                <a:solidFill>
                  <a:schemeClr val="tx1"/>
                </a:solidFill>
              </a:rPr>
              <a:t> hitabetin bir örneği olarak görülebilir. </a:t>
            </a:r>
            <a:endParaRPr lang="tr-TR" dirty="0" smtClean="0">
              <a:solidFill>
                <a:schemeClr val="tx1"/>
              </a:solidFill>
            </a:endParaRPr>
          </a:p>
          <a:p>
            <a:pPr>
              <a:buFont typeface="Wingdings" pitchFamily="2" charset="2"/>
              <a:buChar char="v"/>
            </a:pPr>
            <a:r>
              <a:rPr lang="tr-TR" dirty="0" err="1" smtClean="0">
                <a:solidFill>
                  <a:schemeClr val="tx1"/>
                </a:solidFill>
              </a:rPr>
              <a:t>Epidektik</a:t>
            </a:r>
            <a:r>
              <a:rPr lang="tr-TR" dirty="0" smtClean="0">
                <a:solidFill>
                  <a:schemeClr val="tx1"/>
                </a:solidFill>
              </a:rPr>
              <a:t> </a:t>
            </a:r>
            <a:r>
              <a:rPr lang="tr-TR" dirty="0">
                <a:solidFill>
                  <a:schemeClr val="tx1"/>
                </a:solidFill>
              </a:rPr>
              <a:t>hitabet, erdemli insanları yükseltir ve bu insanlar vatandaşlığın refahı için önemli değerleri vurgulamaktadır. </a:t>
            </a:r>
          </a:p>
        </p:txBody>
      </p:sp>
    </p:spTree>
    <p:extLst>
      <p:ext uri="{BB962C8B-B14F-4D97-AF65-F5344CB8AC3E}">
        <p14:creationId xmlns:p14="http://schemas.microsoft.com/office/powerpoint/2010/main" val="16864083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Adli (Hukuki) Hitabet</a:t>
            </a:r>
            <a:endParaRPr lang="tr-TR" dirty="0"/>
          </a:p>
        </p:txBody>
      </p:sp>
      <p:sp>
        <p:nvSpPr>
          <p:cNvPr id="3" name="İçerik Yer Tutucusu 2"/>
          <p:cNvSpPr>
            <a:spLocks noGrp="1"/>
          </p:cNvSpPr>
          <p:nvPr>
            <p:ph idx="1"/>
          </p:nvPr>
        </p:nvSpPr>
        <p:spPr>
          <a:xfrm>
            <a:off x="1112107" y="1940010"/>
            <a:ext cx="10006501" cy="4176218"/>
          </a:xfrm>
        </p:spPr>
        <p:txBody>
          <a:bodyPr>
            <a:normAutofit/>
          </a:bodyPr>
          <a:lstStyle/>
          <a:p>
            <a:pPr>
              <a:buFont typeface="Wingdings" pitchFamily="2" charset="2"/>
              <a:buChar char="v"/>
            </a:pPr>
            <a:r>
              <a:rPr lang="tr-TR" dirty="0">
                <a:solidFill>
                  <a:schemeClr val="tx1"/>
                </a:solidFill>
              </a:rPr>
              <a:t> </a:t>
            </a:r>
            <a:r>
              <a:rPr lang="tr-TR" u="sng" dirty="0">
                <a:solidFill>
                  <a:schemeClr val="tx1"/>
                </a:solidFill>
              </a:rPr>
              <a:t>Hukuki söylev, itham eder veya savunma yapar; işlenmiş bir fiilin doğru olup olmadığını değerlendirir. </a:t>
            </a:r>
            <a:endParaRPr lang="tr-TR" u="sng" dirty="0" smtClean="0">
              <a:solidFill>
                <a:schemeClr val="tx1"/>
              </a:solidFill>
            </a:endParaRPr>
          </a:p>
          <a:p>
            <a:pPr>
              <a:buFont typeface="Wingdings" pitchFamily="2" charset="2"/>
              <a:buChar char="v"/>
            </a:pPr>
            <a:r>
              <a:rPr lang="tr-TR" u="sng" dirty="0" smtClean="0">
                <a:solidFill>
                  <a:schemeClr val="tx1"/>
                </a:solidFill>
              </a:rPr>
              <a:t>Adli </a:t>
            </a:r>
            <a:r>
              <a:rPr lang="tr-TR" u="sng" dirty="0">
                <a:solidFill>
                  <a:schemeClr val="tx1"/>
                </a:solidFill>
              </a:rPr>
              <a:t>söylev geçmişle ilgilidir</a:t>
            </a:r>
            <a:r>
              <a:rPr lang="tr-TR" dirty="0">
                <a:solidFill>
                  <a:schemeClr val="tx1"/>
                </a:solidFill>
              </a:rPr>
              <a:t>. Yasada, bir davadaki taraf, geçmişle ilgilidir; yapılmış olan şeylerle ilgili olarak, biri öbürünü suçlar, öteki ise kendini savunur. Bir davada taraflar, bir eylemin haklılığını ya da haksızlığını saptamayı amaçlar, onlar da bütün diğer noktaları buna yardımcı ya da bağlı şeyler olarak sunarlar. </a:t>
            </a:r>
            <a:endParaRPr lang="tr-TR" dirty="0" smtClean="0">
              <a:solidFill>
                <a:schemeClr val="tx1"/>
              </a:solidFill>
            </a:endParaRPr>
          </a:p>
          <a:p>
            <a:pPr>
              <a:buFont typeface="Wingdings" pitchFamily="2" charset="2"/>
              <a:buChar char="v"/>
            </a:pPr>
            <a:r>
              <a:rPr lang="tr-TR" dirty="0" smtClean="0">
                <a:solidFill>
                  <a:schemeClr val="tx1"/>
                </a:solidFill>
              </a:rPr>
              <a:t>Adli/hukuki </a:t>
            </a:r>
            <a:r>
              <a:rPr lang="tr-TR" dirty="0">
                <a:solidFill>
                  <a:schemeClr val="tx1"/>
                </a:solidFill>
              </a:rPr>
              <a:t>hitabet, müzakereci hitabetten çok farklıdır. </a:t>
            </a:r>
            <a:r>
              <a:rPr lang="tr-TR" u="sng" dirty="0">
                <a:solidFill>
                  <a:schemeClr val="tx1"/>
                </a:solidFill>
              </a:rPr>
              <a:t>Temel kaygının söz konusu olduğu yargılama, politika sorunlarından ziyade adalet sorunlarına karar vermektir</a:t>
            </a:r>
            <a:r>
              <a:rPr lang="tr-TR" dirty="0">
                <a:solidFill>
                  <a:schemeClr val="tx1"/>
                </a:solidFill>
              </a:rPr>
              <a:t>.</a:t>
            </a:r>
          </a:p>
        </p:txBody>
      </p:sp>
    </p:spTree>
    <p:extLst>
      <p:ext uri="{BB962C8B-B14F-4D97-AF65-F5344CB8AC3E}">
        <p14:creationId xmlns:p14="http://schemas.microsoft.com/office/powerpoint/2010/main" val="36594792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Adli (Hukuki) Hitabet</a:t>
            </a:r>
            <a:endParaRPr lang="tr-TR" dirty="0"/>
          </a:p>
        </p:txBody>
      </p:sp>
      <p:sp>
        <p:nvSpPr>
          <p:cNvPr id="3" name="İçerik Yer Tutucusu 2"/>
          <p:cNvSpPr>
            <a:spLocks noGrp="1"/>
          </p:cNvSpPr>
          <p:nvPr>
            <p:ph idx="1"/>
          </p:nvPr>
        </p:nvSpPr>
        <p:spPr>
          <a:xfrm>
            <a:off x="1136821" y="1804086"/>
            <a:ext cx="10006501" cy="4176218"/>
          </a:xfrm>
        </p:spPr>
        <p:txBody>
          <a:bodyPr>
            <a:normAutofit/>
          </a:bodyPr>
          <a:lstStyle/>
          <a:p>
            <a:pPr>
              <a:buFont typeface="Wingdings" pitchFamily="2" charset="2"/>
              <a:buChar char="v"/>
            </a:pPr>
            <a:r>
              <a:rPr lang="tr-TR" dirty="0">
                <a:solidFill>
                  <a:schemeClr val="tx1"/>
                </a:solidFill>
              </a:rPr>
              <a:t> Adli hatip bir kişinin suçlu olup olmadığı meselesinde iyi bir savunma yapabilmek için aynı zamanda insan karakterinin de iyi bir gözlemcisi olmak zorundadır. </a:t>
            </a:r>
            <a:endParaRPr lang="tr-TR" dirty="0" smtClean="0">
              <a:solidFill>
                <a:schemeClr val="tx1"/>
              </a:solidFill>
            </a:endParaRPr>
          </a:p>
          <a:p>
            <a:pPr>
              <a:buFont typeface="Wingdings" pitchFamily="2" charset="2"/>
              <a:buChar char="v"/>
            </a:pPr>
            <a:r>
              <a:rPr lang="tr-TR" dirty="0" smtClean="0">
                <a:solidFill>
                  <a:schemeClr val="tx1"/>
                </a:solidFill>
              </a:rPr>
              <a:t>Bireylerin </a:t>
            </a:r>
            <a:r>
              <a:rPr lang="tr-TR" dirty="0">
                <a:solidFill>
                  <a:schemeClr val="tx1"/>
                </a:solidFill>
              </a:rPr>
              <a:t>ne düşündüğüyle yakından ilgilenmeli ve </a:t>
            </a:r>
            <a:r>
              <a:rPr lang="tr-TR" dirty="0" smtClean="0">
                <a:solidFill>
                  <a:schemeClr val="tx1"/>
                </a:solidFill>
              </a:rPr>
              <a:t>adalet </a:t>
            </a:r>
            <a:r>
              <a:rPr lang="tr-TR" dirty="0">
                <a:solidFill>
                  <a:schemeClr val="tx1"/>
                </a:solidFill>
              </a:rPr>
              <a:t>ile ilgili kamusal değerlere aşina olmalıdır</a:t>
            </a:r>
            <a:r>
              <a:rPr lang="tr-TR" dirty="0" smtClean="0">
                <a:solidFill>
                  <a:schemeClr val="tx1"/>
                </a:solidFill>
              </a:rPr>
              <a:t>.</a:t>
            </a:r>
          </a:p>
          <a:p>
            <a:pPr>
              <a:buFont typeface="Wingdings" pitchFamily="2" charset="2"/>
              <a:buChar char="v"/>
            </a:pPr>
            <a:r>
              <a:rPr lang="tr-TR" dirty="0" smtClean="0">
                <a:solidFill>
                  <a:schemeClr val="tx1"/>
                </a:solidFill>
              </a:rPr>
              <a:t>Adalet yalnızca </a:t>
            </a:r>
            <a:r>
              <a:rPr lang="tr-TR" dirty="0">
                <a:solidFill>
                  <a:schemeClr val="tx1"/>
                </a:solidFill>
              </a:rPr>
              <a:t>mahkemelerde tartışılan bir konu </a:t>
            </a:r>
            <a:r>
              <a:rPr lang="tr-TR" dirty="0" smtClean="0">
                <a:solidFill>
                  <a:schemeClr val="tx1"/>
                </a:solidFill>
              </a:rPr>
              <a:t> değildir. Olan </a:t>
            </a:r>
            <a:r>
              <a:rPr lang="tr-TR" dirty="0">
                <a:solidFill>
                  <a:schemeClr val="tx1"/>
                </a:solidFill>
              </a:rPr>
              <a:t>şeylerle ilgili doğru ya da yanlış oldukları yönünde her karar verme aşamamızda adli çizgiler doğrultusunda </a:t>
            </a:r>
            <a:r>
              <a:rPr lang="tr-TR" dirty="0" err="1">
                <a:solidFill>
                  <a:schemeClr val="tx1"/>
                </a:solidFill>
              </a:rPr>
              <a:t>usavurum</a:t>
            </a:r>
            <a:r>
              <a:rPr lang="tr-TR" dirty="0">
                <a:solidFill>
                  <a:schemeClr val="tx1"/>
                </a:solidFill>
              </a:rPr>
              <a:t> yaparız. Kanıtlardan mantıklı hipotezlere ulaşmaya çalıştığımız örneklerde, adalet hakkındaki inançlarımız devreye girer. </a:t>
            </a:r>
            <a:endParaRPr lang="tr-TR" dirty="0" smtClean="0">
              <a:solidFill>
                <a:schemeClr val="tx1"/>
              </a:solidFill>
            </a:endParaRPr>
          </a:p>
          <a:p>
            <a:pPr>
              <a:buFont typeface="Wingdings" pitchFamily="2" charset="2"/>
              <a:buChar char="v"/>
            </a:pPr>
            <a:r>
              <a:rPr lang="tr-TR" dirty="0">
                <a:solidFill>
                  <a:schemeClr val="tx1"/>
                </a:solidFill>
              </a:rPr>
              <a:t>R</a:t>
            </a:r>
            <a:r>
              <a:rPr lang="tr-TR" dirty="0" smtClean="0">
                <a:solidFill>
                  <a:schemeClr val="tx1"/>
                </a:solidFill>
              </a:rPr>
              <a:t>esmi </a:t>
            </a:r>
            <a:r>
              <a:rPr lang="tr-TR" dirty="0">
                <a:solidFill>
                  <a:schemeClr val="tx1"/>
                </a:solidFill>
              </a:rPr>
              <a:t>mahkeme salonunun dışında </a:t>
            </a:r>
            <a:r>
              <a:rPr lang="tr-TR" dirty="0" smtClean="0">
                <a:solidFill>
                  <a:schemeClr val="tx1"/>
                </a:solidFill>
              </a:rPr>
              <a:t>da soruları </a:t>
            </a:r>
            <a:r>
              <a:rPr lang="tr-TR" dirty="0">
                <a:solidFill>
                  <a:schemeClr val="tx1"/>
                </a:solidFill>
              </a:rPr>
              <a:t>tartışmak için kullanılan muhakemenin çoğu aynı </a:t>
            </a:r>
            <a:r>
              <a:rPr lang="tr-TR" dirty="0" smtClean="0">
                <a:solidFill>
                  <a:schemeClr val="tx1"/>
                </a:solidFill>
              </a:rPr>
              <a:t>türdendir: </a:t>
            </a:r>
          </a:p>
          <a:p>
            <a:pPr algn="ctr"/>
            <a:r>
              <a:rPr lang="tr-TR" i="1" dirty="0">
                <a:solidFill>
                  <a:schemeClr val="tx1"/>
                </a:solidFill>
              </a:rPr>
              <a:t>Geçmiş eylemle ilgili belirli bir hipotezi desteklemek için kanıtlar elenmiş, bir adalet standardı uygulanmış ve eylemin adil ya da adaletsiz olduğu değerlendirilmektedir.</a:t>
            </a:r>
          </a:p>
        </p:txBody>
      </p:sp>
    </p:spTree>
    <p:extLst>
      <p:ext uri="{BB962C8B-B14F-4D97-AF65-F5344CB8AC3E}">
        <p14:creationId xmlns:p14="http://schemas.microsoft.com/office/powerpoint/2010/main" val="30619123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smtClean="0"/>
              <a:t>Sanatsal Kanıtlar </a:t>
            </a:r>
            <a:endParaRPr lang="tr-TR"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 </a:t>
            </a:r>
            <a:r>
              <a:rPr lang="tr-TR" dirty="0" smtClean="0">
                <a:solidFill>
                  <a:schemeClr val="tx1"/>
                </a:solidFill>
              </a:rPr>
              <a:t>Aristoteles, </a:t>
            </a:r>
            <a:r>
              <a:rPr lang="tr-TR" dirty="0" err="1" smtClean="0">
                <a:solidFill>
                  <a:schemeClr val="tx1"/>
                </a:solidFill>
              </a:rPr>
              <a:t>Techne</a:t>
            </a:r>
            <a:r>
              <a:rPr lang="tr-TR" dirty="0" smtClean="0">
                <a:solidFill>
                  <a:schemeClr val="tx1"/>
                </a:solidFill>
              </a:rPr>
              <a:t> </a:t>
            </a:r>
            <a:r>
              <a:rPr lang="tr-TR" dirty="0">
                <a:solidFill>
                  <a:schemeClr val="tx1"/>
                </a:solidFill>
              </a:rPr>
              <a:t>ya da retorik sanatını oluşturan üç teknik ya da sanatsal kanıtı (</a:t>
            </a:r>
            <a:r>
              <a:rPr lang="tr-TR" dirty="0" err="1">
                <a:solidFill>
                  <a:schemeClr val="tx1"/>
                </a:solidFill>
              </a:rPr>
              <a:t>entechnoi</a:t>
            </a:r>
            <a:r>
              <a:rPr lang="tr-TR" dirty="0">
                <a:solidFill>
                  <a:schemeClr val="tx1"/>
                </a:solidFill>
              </a:rPr>
              <a:t> </a:t>
            </a:r>
            <a:r>
              <a:rPr lang="tr-TR" dirty="0" err="1">
                <a:solidFill>
                  <a:schemeClr val="tx1"/>
                </a:solidFill>
              </a:rPr>
              <a:t>pisteis</a:t>
            </a:r>
            <a:r>
              <a:rPr lang="tr-TR" dirty="0" smtClean="0">
                <a:solidFill>
                  <a:schemeClr val="tx1"/>
                </a:solidFill>
              </a:rPr>
              <a:t>) tanımlamaktadır:</a:t>
            </a:r>
          </a:p>
          <a:p>
            <a:pPr marL="0" indent="0">
              <a:buNone/>
            </a:pPr>
            <a:endParaRPr lang="tr-TR" dirty="0" smtClean="0">
              <a:solidFill>
                <a:schemeClr val="tx1"/>
              </a:solidFill>
            </a:endParaRPr>
          </a:p>
          <a:p>
            <a:pPr>
              <a:buFont typeface="Wingdings" pitchFamily="2" charset="2"/>
              <a:buChar char="v"/>
            </a:pPr>
            <a:r>
              <a:rPr lang="tr-TR" dirty="0" smtClean="0">
                <a:solidFill>
                  <a:schemeClr val="tx1"/>
                </a:solidFill>
              </a:rPr>
              <a:t>Retorik </a:t>
            </a:r>
            <a:r>
              <a:rPr lang="tr-TR" dirty="0">
                <a:solidFill>
                  <a:schemeClr val="tx1"/>
                </a:solidFill>
              </a:rPr>
              <a:t>sanatı tarafından öğretilen üç sanatsal </a:t>
            </a:r>
            <a:r>
              <a:rPr lang="tr-TR" dirty="0" smtClean="0">
                <a:solidFill>
                  <a:schemeClr val="tx1"/>
                </a:solidFill>
              </a:rPr>
              <a:t>kanıt:</a:t>
            </a:r>
          </a:p>
          <a:p>
            <a:pPr>
              <a:buFont typeface="Wingdings" pitchFamily="2" charset="2"/>
              <a:buChar char="v"/>
            </a:pPr>
            <a:endParaRPr lang="tr-TR" dirty="0" smtClean="0">
              <a:solidFill>
                <a:schemeClr val="tx1"/>
              </a:solidFill>
            </a:endParaRPr>
          </a:p>
          <a:p>
            <a:pPr marL="0" indent="0">
              <a:buNone/>
            </a:pPr>
            <a:r>
              <a:rPr lang="tr-TR" b="1" dirty="0" smtClean="0">
                <a:solidFill>
                  <a:schemeClr val="tx1"/>
                </a:solidFill>
              </a:rPr>
              <a:t>1</a:t>
            </a:r>
            <a:r>
              <a:rPr lang="tr-TR" b="1" dirty="0">
                <a:solidFill>
                  <a:schemeClr val="tx1"/>
                </a:solidFill>
              </a:rPr>
              <a:t>) </a:t>
            </a:r>
            <a:r>
              <a:rPr lang="tr-TR" b="1" dirty="0" smtClean="0">
                <a:solidFill>
                  <a:schemeClr val="tx1"/>
                </a:solidFill>
              </a:rPr>
              <a:t>Mantıksal </a:t>
            </a:r>
            <a:r>
              <a:rPr lang="tr-TR" b="1" dirty="0">
                <a:solidFill>
                  <a:schemeClr val="tx1"/>
                </a:solidFill>
              </a:rPr>
              <a:t>akıl yürütme (</a:t>
            </a:r>
            <a:r>
              <a:rPr lang="tr-TR" b="1" dirty="0" smtClean="0">
                <a:solidFill>
                  <a:schemeClr val="tx1"/>
                </a:solidFill>
              </a:rPr>
              <a:t>logos), </a:t>
            </a:r>
          </a:p>
          <a:p>
            <a:pPr marL="0" indent="0">
              <a:buNone/>
            </a:pPr>
            <a:r>
              <a:rPr lang="tr-TR" b="1" dirty="0" smtClean="0">
                <a:solidFill>
                  <a:schemeClr val="tx1"/>
                </a:solidFill>
              </a:rPr>
              <a:t>(</a:t>
            </a:r>
            <a:r>
              <a:rPr lang="tr-TR" b="1" dirty="0">
                <a:solidFill>
                  <a:schemeClr val="tx1"/>
                </a:solidFill>
              </a:rPr>
              <a:t>2) </a:t>
            </a:r>
            <a:r>
              <a:rPr lang="tr-TR" b="1" dirty="0" smtClean="0">
                <a:solidFill>
                  <a:schemeClr val="tx1"/>
                </a:solidFill>
              </a:rPr>
              <a:t>İnsan duyguları ve </a:t>
            </a:r>
            <a:r>
              <a:rPr lang="tr-TR" b="1" dirty="0">
                <a:solidFill>
                  <a:schemeClr val="tx1"/>
                </a:solidFill>
              </a:rPr>
              <a:t>nedenleri (</a:t>
            </a:r>
            <a:r>
              <a:rPr lang="tr-TR" b="1" dirty="0" err="1">
                <a:solidFill>
                  <a:schemeClr val="tx1"/>
                </a:solidFill>
              </a:rPr>
              <a:t>pathos</a:t>
            </a:r>
            <a:r>
              <a:rPr lang="tr-TR" b="1" dirty="0">
                <a:solidFill>
                  <a:schemeClr val="tx1"/>
                </a:solidFill>
              </a:rPr>
              <a:t>) </a:t>
            </a:r>
            <a:endParaRPr lang="tr-TR" b="1" dirty="0" smtClean="0">
              <a:solidFill>
                <a:schemeClr val="tx1"/>
              </a:solidFill>
            </a:endParaRPr>
          </a:p>
          <a:p>
            <a:pPr marL="0" indent="0">
              <a:buNone/>
            </a:pPr>
            <a:r>
              <a:rPr lang="tr-TR" b="1" dirty="0" smtClean="0">
                <a:solidFill>
                  <a:schemeClr val="tx1"/>
                </a:solidFill>
              </a:rPr>
              <a:t>(</a:t>
            </a:r>
            <a:r>
              <a:rPr lang="tr-TR" b="1" dirty="0">
                <a:solidFill>
                  <a:schemeClr val="tx1"/>
                </a:solidFill>
              </a:rPr>
              <a:t>3) İ</a:t>
            </a:r>
            <a:r>
              <a:rPr lang="tr-TR" b="1" dirty="0" smtClean="0">
                <a:solidFill>
                  <a:schemeClr val="tx1"/>
                </a:solidFill>
              </a:rPr>
              <a:t>nsan </a:t>
            </a:r>
            <a:r>
              <a:rPr lang="tr-TR" b="1" dirty="0">
                <a:solidFill>
                  <a:schemeClr val="tx1"/>
                </a:solidFill>
              </a:rPr>
              <a:t>karakteri ve iyiliği (</a:t>
            </a:r>
            <a:r>
              <a:rPr lang="tr-TR" b="1" dirty="0" err="1">
                <a:solidFill>
                  <a:schemeClr val="tx1"/>
                </a:solidFill>
              </a:rPr>
              <a:t>ethos</a:t>
            </a:r>
            <a:r>
              <a:rPr lang="tr-TR" b="1" dirty="0">
                <a:solidFill>
                  <a:schemeClr val="tx1"/>
                </a:solidFill>
              </a:rPr>
              <a:t>). </a:t>
            </a:r>
            <a:endParaRPr lang="tr-TR" b="1" i="1" dirty="0">
              <a:solidFill>
                <a:schemeClr val="tx1"/>
              </a:solidFill>
            </a:endParaRPr>
          </a:p>
        </p:txBody>
      </p:sp>
    </p:spTree>
    <p:extLst>
      <p:ext uri="{BB962C8B-B14F-4D97-AF65-F5344CB8AC3E}">
        <p14:creationId xmlns:p14="http://schemas.microsoft.com/office/powerpoint/2010/main" val="33633466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a:t>Logos: </a:t>
            </a:r>
            <a:r>
              <a:rPr lang="tr-TR" b="1" dirty="0" smtClean="0"/>
              <a:t>Argümanlarının </a:t>
            </a:r>
            <a:r>
              <a:rPr lang="tr-TR" b="1" dirty="0"/>
              <a:t>Mantığı </a:t>
            </a:r>
            <a:endParaRPr lang="tr-TR"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Sanatsal kanıtlardan ilki logostur. Logos Antik Yunan düşüncesinde söz, konuşma, düşünce, akıl, anlam ve açıklama anlamlarına gelmektedir. </a:t>
            </a:r>
            <a:endParaRPr lang="tr-TR" dirty="0" smtClean="0">
              <a:solidFill>
                <a:schemeClr val="tx1"/>
              </a:solidFill>
            </a:endParaRPr>
          </a:p>
          <a:p>
            <a:pPr>
              <a:buFont typeface="Wingdings" pitchFamily="2" charset="2"/>
              <a:buChar char="v"/>
            </a:pPr>
            <a:r>
              <a:rPr lang="tr-TR" dirty="0" smtClean="0">
                <a:solidFill>
                  <a:schemeClr val="tx1"/>
                </a:solidFill>
              </a:rPr>
              <a:t>Logos</a:t>
            </a:r>
            <a:r>
              <a:rPr lang="tr-TR" dirty="0">
                <a:solidFill>
                  <a:schemeClr val="tx1"/>
                </a:solidFill>
              </a:rPr>
              <a:t>, </a:t>
            </a:r>
            <a:r>
              <a:rPr lang="tr-TR" u="sng" dirty="0">
                <a:solidFill>
                  <a:schemeClr val="tx1"/>
                </a:solidFill>
              </a:rPr>
              <a:t>bir şeyin her ne ise o olmasını sağlayan nedendir</a:t>
            </a:r>
            <a:r>
              <a:rPr lang="tr-TR" dirty="0">
                <a:solidFill>
                  <a:schemeClr val="tx1"/>
                </a:solidFill>
              </a:rPr>
              <a:t>. </a:t>
            </a:r>
            <a:endParaRPr lang="tr-TR" dirty="0" smtClean="0">
              <a:solidFill>
                <a:schemeClr val="tx1"/>
              </a:solidFill>
            </a:endParaRPr>
          </a:p>
          <a:p>
            <a:pPr>
              <a:buFont typeface="Wingdings" pitchFamily="2" charset="2"/>
              <a:buChar char="v"/>
            </a:pPr>
            <a:r>
              <a:rPr lang="tr-TR" dirty="0" smtClean="0">
                <a:solidFill>
                  <a:schemeClr val="tx1"/>
                </a:solidFill>
              </a:rPr>
              <a:t>Diğer </a:t>
            </a:r>
            <a:r>
              <a:rPr lang="tr-TR" dirty="0">
                <a:solidFill>
                  <a:schemeClr val="tx1"/>
                </a:solidFill>
              </a:rPr>
              <a:t>bir ifadeyle; belli bir disiplinde, fenomenleri açıklamak amacıyla kullanılan yöntem ve ilkeler </a:t>
            </a:r>
            <a:r>
              <a:rPr lang="tr-TR" u="sng" dirty="0">
                <a:solidFill>
                  <a:schemeClr val="tx1"/>
                </a:solidFill>
              </a:rPr>
              <a:t>yani bir şeyi bizim için anlaşılır kılan temel dayanaktır</a:t>
            </a:r>
            <a:r>
              <a:rPr lang="tr-TR" dirty="0">
                <a:solidFill>
                  <a:schemeClr val="tx1"/>
                </a:solidFill>
              </a:rPr>
              <a:t>. </a:t>
            </a:r>
            <a:endParaRPr lang="tr-TR" dirty="0" smtClean="0">
              <a:solidFill>
                <a:schemeClr val="tx1"/>
              </a:solidFill>
            </a:endParaRPr>
          </a:p>
          <a:p>
            <a:pPr>
              <a:buFont typeface="Wingdings" pitchFamily="2" charset="2"/>
              <a:buChar char="v"/>
            </a:pPr>
            <a:r>
              <a:rPr lang="tr-TR" dirty="0" smtClean="0">
                <a:solidFill>
                  <a:schemeClr val="tx1"/>
                </a:solidFill>
              </a:rPr>
              <a:t>Aynı </a:t>
            </a:r>
            <a:r>
              <a:rPr lang="tr-TR" dirty="0">
                <a:solidFill>
                  <a:schemeClr val="tx1"/>
                </a:solidFill>
              </a:rPr>
              <a:t>zamanda insanları hayvanlardan ayıran </a:t>
            </a:r>
            <a:r>
              <a:rPr lang="tr-TR" dirty="0" smtClean="0">
                <a:solidFill>
                  <a:schemeClr val="tx1"/>
                </a:solidFill>
              </a:rPr>
              <a:t>karakteristik özelliktir. </a:t>
            </a:r>
            <a:endParaRPr lang="tr-TR" dirty="0">
              <a:solidFill>
                <a:schemeClr val="tx1"/>
              </a:solidFill>
            </a:endParaRPr>
          </a:p>
          <a:p>
            <a:pPr>
              <a:buFont typeface="Wingdings" pitchFamily="2" charset="2"/>
              <a:buChar char="v"/>
            </a:pPr>
            <a:r>
              <a:rPr lang="tr-TR" dirty="0" smtClean="0">
                <a:solidFill>
                  <a:schemeClr val="tx1"/>
                </a:solidFill>
              </a:rPr>
              <a:t>M.Ö</a:t>
            </a:r>
            <a:r>
              <a:rPr lang="tr-TR" dirty="0">
                <a:solidFill>
                  <a:schemeClr val="tx1"/>
                </a:solidFill>
              </a:rPr>
              <a:t>. 4. yüzyılda Yunanlar </a:t>
            </a:r>
            <a:r>
              <a:rPr lang="tr-TR" u="sng" dirty="0">
                <a:solidFill>
                  <a:schemeClr val="tx1"/>
                </a:solidFill>
              </a:rPr>
              <a:t>düşünme ve konuşma arasında kesin bir ayrım yapmıyorlardı</a:t>
            </a:r>
            <a:r>
              <a:rPr lang="tr-TR" dirty="0">
                <a:solidFill>
                  <a:schemeClr val="tx1"/>
                </a:solidFill>
              </a:rPr>
              <a:t>, iki eylem birbiriyle bağlantılıydı. Örneğin sessiz okuma, Yunanlar ya da geç Romalılar tarafından bilinmemekteydi, tüm okumalar sesli yapılıyordu. Yazılı kelimeler aynı zamanda sözlü kelimelerdi. Logos, yazılı halinde bile, sözlü kelimeleri öneriyordu.</a:t>
            </a:r>
          </a:p>
          <a:p>
            <a:pPr>
              <a:buFont typeface="Wingdings" pitchFamily="2" charset="2"/>
              <a:buChar char="v"/>
            </a:pPr>
            <a:endParaRPr lang="tr-TR" i="1" dirty="0">
              <a:solidFill>
                <a:schemeClr val="tx1"/>
              </a:solidFill>
            </a:endParaRPr>
          </a:p>
        </p:txBody>
      </p:sp>
    </p:spTree>
    <p:extLst>
      <p:ext uri="{BB962C8B-B14F-4D97-AF65-F5344CB8AC3E}">
        <p14:creationId xmlns:p14="http://schemas.microsoft.com/office/powerpoint/2010/main" val="20840986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a:t>Logos: </a:t>
            </a:r>
            <a:r>
              <a:rPr lang="tr-TR" b="1" dirty="0" smtClean="0"/>
              <a:t>Argümanlarının </a:t>
            </a:r>
            <a:r>
              <a:rPr lang="tr-TR" b="1" dirty="0"/>
              <a:t>Mantığı </a:t>
            </a:r>
            <a:endParaRPr lang="tr-TR"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Retorik Aristoteles'te kelimeler, argümanlar veya bir konuşmanın mantığında bulunan kanıtlara başvurmak için logos kullanılır. </a:t>
            </a:r>
          </a:p>
          <a:p>
            <a:pPr marL="0" indent="0">
              <a:buNone/>
            </a:pPr>
            <a:endParaRPr lang="tr-TR" dirty="0" smtClean="0">
              <a:solidFill>
                <a:schemeClr val="tx1"/>
              </a:solidFill>
            </a:endParaRPr>
          </a:p>
          <a:p>
            <a:pPr>
              <a:buFont typeface="Wingdings" pitchFamily="2" charset="2"/>
              <a:buChar char="v"/>
            </a:pPr>
            <a:r>
              <a:rPr lang="tr-TR" b="1" dirty="0" smtClean="0">
                <a:solidFill>
                  <a:schemeClr val="tx1"/>
                </a:solidFill>
              </a:rPr>
              <a:t>Logos</a:t>
            </a:r>
            <a:r>
              <a:rPr lang="tr-TR" b="1" dirty="0">
                <a:solidFill>
                  <a:schemeClr val="tx1"/>
                </a:solidFill>
              </a:rPr>
              <a:t>, </a:t>
            </a:r>
            <a:r>
              <a:rPr lang="tr-TR" dirty="0">
                <a:solidFill>
                  <a:schemeClr val="tx1"/>
                </a:solidFill>
              </a:rPr>
              <a:t>mantıkla yakından ilişkili bir çalışma olan </a:t>
            </a:r>
            <a:r>
              <a:rPr lang="tr-TR" b="1" dirty="0">
                <a:solidFill>
                  <a:schemeClr val="tx1"/>
                </a:solidFill>
              </a:rPr>
              <a:t>çıkarım yapma ya da akıl yürütme </a:t>
            </a:r>
            <a:r>
              <a:rPr lang="tr-TR" dirty="0" smtClean="0">
                <a:solidFill>
                  <a:schemeClr val="tx1"/>
                </a:solidFill>
              </a:rPr>
              <a:t>çalışmasıdır</a:t>
            </a:r>
          </a:p>
          <a:p>
            <a:pPr marL="0" indent="0">
              <a:buNone/>
            </a:pPr>
            <a:endParaRPr lang="tr-TR" dirty="0" smtClean="0">
              <a:solidFill>
                <a:schemeClr val="tx1"/>
              </a:solidFill>
            </a:endParaRPr>
          </a:p>
          <a:p>
            <a:pPr>
              <a:buFont typeface="Wingdings" pitchFamily="2" charset="2"/>
              <a:buChar char="v"/>
            </a:pPr>
            <a:r>
              <a:rPr lang="tr-TR" dirty="0" smtClean="0">
                <a:solidFill>
                  <a:schemeClr val="tx1"/>
                </a:solidFill>
              </a:rPr>
              <a:t>Logos</a:t>
            </a:r>
            <a:r>
              <a:rPr lang="tr-TR" dirty="0">
                <a:solidFill>
                  <a:schemeClr val="tx1"/>
                </a:solidFill>
              </a:rPr>
              <a:t>, </a:t>
            </a:r>
            <a:r>
              <a:rPr lang="tr-TR" u="sng" dirty="0">
                <a:solidFill>
                  <a:schemeClr val="tx1"/>
                </a:solidFill>
              </a:rPr>
              <a:t>pratik karar vermede kullanılan akıl yürütmenin ve özellikle de entimemin tipik argümanlarının </a:t>
            </a:r>
            <a:r>
              <a:rPr lang="tr-TR" u="sng" dirty="0" smtClean="0">
                <a:solidFill>
                  <a:schemeClr val="tx1"/>
                </a:solidFill>
              </a:rPr>
              <a:t>çalışmasıydı.</a:t>
            </a:r>
          </a:p>
          <a:p>
            <a:pPr marL="0" indent="0">
              <a:buNone/>
            </a:pPr>
            <a:endParaRPr lang="tr-TR" i="1" dirty="0">
              <a:solidFill>
                <a:schemeClr val="tx1"/>
              </a:solidFill>
            </a:endParaRPr>
          </a:p>
        </p:txBody>
      </p:sp>
    </p:spTree>
    <p:extLst>
      <p:ext uri="{BB962C8B-B14F-4D97-AF65-F5344CB8AC3E}">
        <p14:creationId xmlns:p14="http://schemas.microsoft.com/office/powerpoint/2010/main" val="8013340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a:t>Pathos</a:t>
            </a:r>
            <a:r>
              <a:rPr lang="tr-TR" b="1" dirty="0"/>
              <a:t>: Duygu Psikolojisi </a:t>
            </a:r>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smtClean="0">
                <a:solidFill>
                  <a:schemeClr val="tx1"/>
                </a:solidFill>
              </a:rPr>
              <a:t>Aristoteles, </a:t>
            </a:r>
            <a:r>
              <a:rPr lang="tr-TR" b="1" dirty="0" err="1" smtClean="0">
                <a:solidFill>
                  <a:schemeClr val="tx1"/>
                </a:solidFill>
              </a:rPr>
              <a:t>Pathos'u</a:t>
            </a:r>
            <a:r>
              <a:rPr lang="tr-TR" b="1" dirty="0" smtClean="0">
                <a:solidFill>
                  <a:schemeClr val="tx1"/>
                </a:solidFill>
              </a:rPr>
              <a:t> </a:t>
            </a:r>
            <a:r>
              <a:rPr lang="tr-TR" dirty="0">
                <a:solidFill>
                  <a:schemeClr val="tx1"/>
                </a:solidFill>
              </a:rPr>
              <a:t>dinleyicileri </a:t>
            </a:r>
            <a:r>
              <a:rPr lang="tr-TR" b="1" dirty="0">
                <a:solidFill>
                  <a:schemeClr val="tx1"/>
                </a:solidFill>
              </a:rPr>
              <a:t>“aklın doğru  çerçevesine yerleştirmek</a:t>
            </a:r>
            <a:r>
              <a:rPr lang="tr-TR" dirty="0">
                <a:solidFill>
                  <a:schemeClr val="tx1"/>
                </a:solidFill>
              </a:rPr>
              <a:t>” olarak tanımlamaktadır (1358a</a:t>
            </a:r>
            <a:r>
              <a:rPr lang="tr-TR" dirty="0" smtClean="0">
                <a:solidFill>
                  <a:schemeClr val="tx1"/>
                </a:solidFill>
              </a:rPr>
              <a:t>).</a:t>
            </a:r>
          </a:p>
          <a:p>
            <a:pPr>
              <a:buFont typeface="Wingdings" pitchFamily="2" charset="2"/>
              <a:buChar char="v"/>
            </a:pPr>
            <a:endParaRPr lang="tr-TR" i="1" dirty="0">
              <a:solidFill>
                <a:schemeClr val="tx1"/>
              </a:solidFill>
            </a:endParaRPr>
          </a:p>
          <a:p>
            <a:pPr>
              <a:buFont typeface="Wingdings" pitchFamily="2" charset="2"/>
              <a:buChar char="v"/>
            </a:pPr>
            <a:r>
              <a:rPr lang="tr-TR" dirty="0" err="1">
                <a:solidFill>
                  <a:schemeClr val="tx1"/>
                </a:solidFill>
              </a:rPr>
              <a:t>Pathos</a:t>
            </a:r>
            <a:r>
              <a:rPr lang="tr-TR" dirty="0">
                <a:solidFill>
                  <a:schemeClr val="tx1"/>
                </a:solidFill>
              </a:rPr>
              <a:t> </a:t>
            </a:r>
            <a:r>
              <a:rPr lang="tr-TR" dirty="0" smtClean="0">
                <a:solidFill>
                  <a:schemeClr val="tx1"/>
                </a:solidFill>
              </a:rPr>
              <a:t>, </a:t>
            </a:r>
            <a:r>
              <a:rPr lang="tr-TR" dirty="0">
                <a:solidFill>
                  <a:schemeClr val="tx1"/>
                </a:solidFill>
              </a:rPr>
              <a:t>ikna edici mesajlara ikna edici mesajlar vermek için genellikle izleyiciyi harekete geçirme gücünü ifade etmek için </a:t>
            </a:r>
            <a:r>
              <a:rPr lang="tr-TR" dirty="0" smtClean="0">
                <a:solidFill>
                  <a:schemeClr val="tx1"/>
                </a:solidFill>
              </a:rPr>
              <a:t>kullanılır.</a:t>
            </a:r>
          </a:p>
          <a:p>
            <a:pPr>
              <a:buFont typeface="Wingdings" pitchFamily="2" charset="2"/>
              <a:buChar char="v"/>
            </a:pPr>
            <a:endParaRPr lang="tr-TR" i="1" dirty="0">
              <a:solidFill>
                <a:schemeClr val="tx1"/>
              </a:solidFill>
            </a:endParaRPr>
          </a:p>
          <a:p>
            <a:pPr>
              <a:buFont typeface="Wingdings" pitchFamily="2" charset="2"/>
              <a:buChar char="v"/>
            </a:pPr>
            <a:r>
              <a:rPr lang="tr-TR" dirty="0">
                <a:solidFill>
                  <a:schemeClr val="tx1"/>
                </a:solidFill>
              </a:rPr>
              <a:t>Aristo, </a:t>
            </a:r>
            <a:r>
              <a:rPr lang="tr-TR" dirty="0" err="1">
                <a:solidFill>
                  <a:schemeClr val="tx1"/>
                </a:solidFill>
              </a:rPr>
              <a:t>pathosu</a:t>
            </a:r>
            <a:r>
              <a:rPr lang="tr-TR" dirty="0">
                <a:solidFill>
                  <a:schemeClr val="tx1"/>
                </a:solidFill>
              </a:rPr>
              <a:t> “aklın doğru </a:t>
            </a:r>
            <a:r>
              <a:rPr lang="tr-TR" dirty="0" err="1">
                <a:solidFill>
                  <a:schemeClr val="tx1"/>
                </a:solidFill>
              </a:rPr>
              <a:t>çerçevesi”ne</a:t>
            </a:r>
            <a:r>
              <a:rPr lang="tr-TR" dirty="0">
                <a:solidFill>
                  <a:schemeClr val="tx1"/>
                </a:solidFill>
              </a:rPr>
              <a:t> oturturken, hatibin yalnızca çıkarcı ya da sofistik çabalar peşinde bir dava kazanma amacı gütmekten ziyade, doğru yargılamaya dayanan bir ahlaka da sahip olması gerektiğini </a:t>
            </a:r>
            <a:r>
              <a:rPr lang="tr-TR" dirty="0" smtClean="0">
                <a:solidFill>
                  <a:schemeClr val="tx1"/>
                </a:solidFill>
              </a:rPr>
              <a:t>söyler. </a:t>
            </a:r>
            <a:endParaRPr lang="tr-TR" i="1" dirty="0">
              <a:solidFill>
                <a:schemeClr val="tx1"/>
              </a:solidFill>
            </a:endParaRPr>
          </a:p>
        </p:txBody>
      </p:sp>
    </p:spTree>
    <p:extLst>
      <p:ext uri="{BB962C8B-B14F-4D97-AF65-F5344CB8AC3E}">
        <p14:creationId xmlns:p14="http://schemas.microsoft.com/office/powerpoint/2010/main" val="11270971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a:t>Pathos</a:t>
            </a:r>
            <a:r>
              <a:rPr lang="tr-TR" b="1" dirty="0"/>
              <a:t>: Duygu Psikolojisi </a:t>
            </a:r>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err="1">
                <a:solidFill>
                  <a:schemeClr val="tx1"/>
                </a:solidFill>
              </a:rPr>
              <a:t>Pathos</a:t>
            </a:r>
            <a:r>
              <a:rPr lang="tr-TR" dirty="0">
                <a:solidFill>
                  <a:schemeClr val="tx1"/>
                </a:solidFill>
              </a:rPr>
              <a:t> çalışması dolayısıyla </a:t>
            </a:r>
            <a:r>
              <a:rPr lang="tr-TR" b="1" dirty="0">
                <a:solidFill>
                  <a:schemeClr val="tx1"/>
                </a:solidFill>
              </a:rPr>
              <a:t>duygu psikolojisidir </a:t>
            </a:r>
            <a:r>
              <a:rPr lang="tr-TR" dirty="0">
                <a:solidFill>
                  <a:schemeClr val="tx1"/>
                </a:solidFill>
              </a:rPr>
              <a:t>ve doğruya hareket etme ve keşfetmeye bağlı ahlaki bir endişeyi </a:t>
            </a:r>
            <a:r>
              <a:rPr lang="tr-TR" dirty="0" smtClean="0">
                <a:solidFill>
                  <a:schemeClr val="tx1"/>
                </a:solidFill>
              </a:rPr>
              <a:t>içerir. </a:t>
            </a:r>
          </a:p>
          <a:p>
            <a:pPr>
              <a:buFont typeface="Wingdings" pitchFamily="2" charset="2"/>
              <a:buChar char="v"/>
            </a:pPr>
            <a:r>
              <a:rPr lang="tr-TR" dirty="0" err="1" smtClean="0">
                <a:solidFill>
                  <a:schemeClr val="tx1"/>
                </a:solidFill>
              </a:rPr>
              <a:t>Pathos</a:t>
            </a:r>
            <a:r>
              <a:rPr lang="tr-TR" dirty="0" smtClean="0">
                <a:solidFill>
                  <a:schemeClr val="tx1"/>
                </a:solidFill>
              </a:rPr>
              <a:t> </a:t>
            </a:r>
            <a:r>
              <a:rPr lang="tr-TR" dirty="0">
                <a:solidFill>
                  <a:schemeClr val="tx1"/>
                </a:solidFill>
              </a:rPr>
              <a:t>yalnızca farklı duyguların “nasıl” harekete geçirileceği ile ilgili değildir. Aynı zamanda tartışılan konuyla ilgili dinleyicinin duygusal durumunu ayarlamak amacıyla </a:t>
            </a:r>
            <a:r>
              <a:rPr lang="tr-TR" u="sng" dirty="0">
                <a:solidFill>
                  <a:schemeClr val="tx1"/>
                </a:solidFill>
              </a:rPr>
              <a:t>duygunun detaylı bir psikolojisini de ortaya koymaktır</a:t>
            </a:r>
            <a:r>
              <a:rPr lang="tr-TR" dirty="0" smtClean="0">
                <a:solidFill>
                  <a:schemeClr val="tx1"/>
                </a:solidFill>
              </a:rPr>
              <a:t>. </a:t>
            </a:r>
            <a:r>
              <a:rPr lang="tr-TR" dirty="0">
                <a:solidFill>
                  <a:schemeClr val="tx1"/>
                </a:solidFill>
              </a:rPr>
              <a:t> </a:t>
            </a:r>
            <a:r>
              <a:rPr lang="tr-TR" dirty="0" smtClean="0">
                <a:solidFill>
                  <a:schemeClr val="tx1"/>
                </a:solidFill>
              </a:rPr>
              <a:t>Y. </a:t>
            </a:r>
          </a:p>
          <a:p>
            <a:pPr>
              <a:buFont typeface="Wingdings" pitchFamily="2" charset="2"/>
              <a:buChar char="v"/>
            </a:pPr>
            <a:endParaRPr lang="tr-TR" dirty="0">
              <a:solidFill>
                <a:schemeClr val="tx1"/>
              </a:solidFill>
            </a:endParaRPr>
          </a:p>
          <a:p>
            <a:pPr>
              <a:buFont typeface="Wingdings" pitchFamily="2" charset="2"/>
              <a:buChar char="v"/>
            </a:pPr>
            <a:r>
              <a:rPr lang="tr-TR" dirty="0" smtClean="0">
                <a:solidFill>
                  <a:schemeClr val="tx1"/>
                </a:solidFill>
              </a:rPr>
              <a:t>Aristoteles‘e göre duygular  </a:t>
            </a:r>
            <a:r>
              <a:rPr lang="tr-TR" dirty="0">
                <a:solidFill>
                  <a:schemeClr val="tx1"/>
                </a:solidFill>
              </a:rPr>
              <a:t>karar vermede akıl dışı engeller değildir. Daha ziyade, belirli koşullar ve argümanlara rasyonel cevaplardır. </a:t>
            </a:r>
            <a:endParaRPr lang="tr-TR" dirty="0" smtClean="0">
              <a:solidFill>
                <a:schemeClr val="tx1"/>
              </a:solidFill>
            </a:endParaRPr>
          </a:p>
          <a:p>
            <a:pPr>
              <a:buFont typeface="Wingdings" pitchFamily="2" charset="2"/>
              <a:buChar char="v"/>
            </a:pPr>
            <a:r>
              <a:rPr lang="tr-TR" dirty="0" smtClean="0">
                <a:solidFill>
                  <a:schemeClr val="tx1"/>
                </a:solidFill>
              </a:rPr>
              <a:t>W</a:t>
            </a:r>
            <a:r>
              <a:rPr lang="tr-TR" dirty="0">
                <a:solidFill>
                  <a:schemeClr val="tx1"/>
                </a:solidFill>
              </a:rPr>
              <a:t>. W, </a:t>
            </a:r>
            <a:r>
              <a:rPr lang="tr-TR" dirty="0" err="1">
                <a:solidFill>
                  <a:schemeClr val="tx1"/>
                </a:solidFill>
              </a:rPr>
              <a:t>Fortenbaugh</a:t>
            </a:r>
            <a:r>
              <a:rPr lang="tr-TR" dirty="0">
                <a:solidFill>
                  <a:schemeClr val="tx1"/>
                </a:solidFill>
              </a:rPr>
              <a:t> şöyle yazar</a:t>
            </a:r>
            <a:r>
              <a:rPr lang="tr-TR" dirty="0"/>
              <a:t>: </a:t>
            </a:r>
            <a:r>
              <a:rPr lang="tr-TR" b="1" dirty="0">
                <a:solidFill>
                  <a:schemeClr val="tx1"/>
                </a:solidFill>
              </a:rPr>
              <a:t>“Aristoteles'in duygu analizi, duygu ilişkisini akla uygun argümana açık hale </a:t>
            </a:r>
            <a:r>
              <a:rPr lang="tr-TR" b="1" dirty="0" smtClean="0">
                <a:solidFill>
                  <a:schemeClr val="tx1"/>
                </a:solidFill>
              </a:rPr>
              <a:t>getirdi.»</a:t>
            </a:r>
            <a:endParaRPr lang="tr-TR" b="1" dirty="0">
              <a:solidFill>
                <a:schemeClr val="tx1"/>
              </a:solidFill>
            </a:endParaRPr>
          </a:p>
        </p:txBody>
      </p:sp>
    </p:spTree>
    <p:extLst>
      <p:ext uri="{BB962C8B-B14F-4D97-AF65-F5344CB8AC3E}">
        <p14:creationId xmlns:p14="http://schemas.microsoft.com/office/powerpoint/2010/main" val="12597673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a:t>Pathos</a:t>
            </a:r>
            <a:r>
              <a:rPr lang="tr-TR" b="1" dirty="0"/>
              <a:t>: Duygu Psikolojisi </a:t>
            </a:r>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“Korku” hakkında Aristoteles şöyle yazıyor: </a:t>
            </a:r>
            <a:endParaRPr lang="tr-TR" dirty="0" smtClean="0">
              <a:solidFill>
                <a:schemeClr val="tx1"/>
              </a:solidFill>
            </a:endParaRPr>
          </a:p>
          <a:p>
            <a:pPr marL="0" indent="0">
              <a:buNone/>
            </a:pPr>
            <a:r>
              <a:rPr lang="tr-TR" dirty="0" smtClean="0">
                <a:solidFill>
                  <a:schemeClr val="tx1"/>
                </a:solidFill>
              </a:rPr>
              <a:t>“</a:t>
            </a:r>
            <a:r>
              <a:rPr lang="tr-TR" dirty="0">
                <a:solidFill>
                  <a:schemeClr val="tx1"/>
                </a:solidFill>
              </a:rPr>
              <a:t>G</a:t>
            </a:r>
            <a:r>
              <a:rPr lang="tr-TR" dirty="0" smtClean="0">
                <a:solidFill>
                  <a:schemeClr val="tx1"/>
                </a:solidFill>
              </a:rPr>
              <a:t>elecekte </a:t>
            </a:r>
            <a:r>
              <a:rPr lang="tr-TR" dirty="0">
                <a:solidFill>
                  <a:schemeClr val="tx1"/>
                </a:solidFill>
              </a:rPr>
              <a:t>yıkıcı veya acı veren bir kötülüğün zihinsel görüntüsünden dolayı acı veya rahatsızlık olarak tanımlanabilir”. </a:t>
            </a:r>
            <a:endParaRPr lang="tr-TR" dirty="0" smtClean="0">
              <a:solidFill>
                <a:schemeClr val="tx1"/>
              </a:solidFill>
            </a:endParaRPr>
          </a:p>
          <a:p>
            <a:pPr marL="0" indent="0">
              <a:buNone/>
            </a:pPr>
            <a:r>
              <a:rPr lang="tr-TR" dirty="0" smtClean="0">
                <a:solidFill>
                  <a:schemeClr val="tx1"/>
                </a:solidFill>
              </a:rPr>
              <a:t>Korkunun</a:t>
            </a:r>
            <a:r>
              <a:rPr lang="tr-TR" dirty="0">
                <a:solidFill>
                  <a:schemeClr val="tx1"/>
                </a:solidFill>
              </a:rPr>
              <a:t>, genellikle çoğumuzun ortak üç korkusundan kaynaklandığını söylüyor. </a:t>
            </a:r>
            <a:endParaRPr lang="tr-TR" dirty="0" smtClean="0">
              <a:solidFill>
                <a:schemeClr val="tx1"/>
              </a:solidFill>
            </a:endParaRPr>
          </a:p>
          <a:p>
            <a:pPr>
              <a:buFont typeface="Wingdings" pitchFamily="2" charset="2"/>
              <a:buChar char="ü"/>
            </a:pPr>
            <a:r>
              <a:rPr lang="tr-TR" dirty="0" smtClean="0">
                <a:solidFill>
                  <a:schemeClr val="tx1"/>
                </a:solidFill>
              </a:rPr>
              <a:t>Kendimize </a:t>
            </a:r>
            <a:r>
              <a:rPr lang="tr-TR" dirty="0">
                <a:solidFill>
                  <a:schemeClr val="tx1"/>
                </a:solidFill>
              </a:rPr>
              <a:t>ya da sevdiklerinize ölüm ya da fiziksel zarar verme </a:t>
            </a:r>
            <a:r>
              <a:rPr lang="tr-TR" dirty="0" smtClean="0">
                <a:solidFill>
                  <a:schemeClr val="tx1"/>
                </a:solidFill>
              </a:rPr>
              <a:t>korkusu.</a:t>
            </a:r>
          </a:p>
          <a:p>
            <a:pPr>
              <a:buFont typeface="Wingdings" pitchFamily="2" charset="2"/>
              <a:buChar char="ü"/>
            </a:pPr>
            <a:r>
              <a:rPr lang="tr-TR" dirty="0">
                <a:solidFill>
                  <a:schemeClr val="tx1"/>
                </a:solidFill>
              </a:rPr>
              <a:t>İ</a:t>
            </a:r>
            <a:r>
              <a:rPr lang="tr-TR" dirty="0" smtClean="0">
                <a:solidFill>
                  <a:schemeClr val="tx1"/>
                </a:solidFill>
              </a:rPr>
              <a:t>ş </a:t>
            </a:r>
            <a:r>
              <a:rPr lang="tr-TR" dirty="0">
                <a:solidFill>
                  <a:schemeClr val="tx1"/>
                </a:solidFill>
              </a:rPr>
              <a:t>kaybında olduğu gibi, sağlık, zenginlik ya da güvenlik gibi </a:t>
            </a:r>
            <a:r>
              <a:rPr lang="tr-TR" dirty="0" smtClean="0">
                <a:solidFill>
                  <a:schemeClr val="tx1"/>
                </a:solidFill>
              </a:rPr>
              <a:t>kaybı korkusu. </a:t>
            </a:r>
          </a:p>
          <a:p>
            <a:pPr>
              <a:buFont typeface="Wingdings" pitchFamily="2" charset="2"/>
              <a:buChar char="ü"/>
            </a:pPr>
            <a:r>
              <a:rPr lang="tr-TR" dirty="0" smtClean="0">
                <a:solidFill>
                  <a:schemeClr val="tx1"/>
                </a:solidFill>
              </a:rPr>
              <a:t>Hak </a:t>
            </a:r>
            <a:r>
              <a:rPr lang="tr-TR" dirty="0">
                <a:solidFill>
                  <a:schemeClr val="tx1"/>
                </a:solidFill>
              </a:rPr>
              <a:t>ve özgürlüklerden yoksun kalma </a:t>
            </a:r>
            <a:r>
              <a:rPr lang="tr-TR" dirty="0" smtClean="0">
                <a:solidFill>
                  <a:schemeClr val="tx1"/>
                </a:solidFill>
              </a:rPr>
              <a:t>korkusu </a:t>
            </a:r>
          </a:p>
          <a:p>
            <a:pPr marL="0" indent="0">
              <a:buNone/>
            </a:pPr>
            <a:endParaRPr lang="tr-TR" u="sng" dirty="0" smtClean="0">
              <a:solidFill>
                <a:schemeClr val="tx1"/>
              </a:solidFill>
            </a:endParaRPr>
          </a:p>
          <a:p>
            <a:pPr marL="0" indent="0">
              <a:buNone/>
            </a:pPr>
            <a:r>
              <a:rPr lang="tr-TR" u="sng" dirty="0" smtClean="0">
                <a:solidFill>
                  <a:schemeClr val="tx1"/>
                </a:solidFill>
              </a:rPr>
              <a:t>Çocuklar </a:t>
            </a:r>
            <a:r>
              <a:rPr lang="tr-TR" u="sng" dirty="0">
                <a:solidFill>
                  <a:schemeClr val="tx1"/>
                </a:solidFill>
              </a:rPr>
              <a:t>ve savunmasız hayvanlar genellikle acıma çekiciliğinin kaynağıdır.</a:t>
            </a:r>
            <a:endParaRPr lang="tr-TR" dirty="0">
              <a:solidFill>
                <a:schemeClr val="tx1"/>
              </a:solidFill>
            </a:endParaRPr>
          </a:p>
        </p:txBody>
      </p:sp>
    </p:spTree>
    <p:extLst>
      <p:ext uri="{BB962C8B-B14F-4D97-AF65-F5344CB8AC3E}">
        <p14:creationId xmlns:p14="http://schemas.microsoft.com/office/powerpoint/2010/main" val="12525099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a:t>Ethos</a:t>
            </a:r>
            <a:r>
              <a:rPr lang="tr-TR" b="1" dirty="0"/>
              <a:t>: İyi Karakter Sosyolojisi</a:t>
            </a:r>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Aristoteles, eserinin ikinci kitabında 12-17 bölümlerde </a:t>
            </a:r>
            <a:r>
              <a:rPr lang="tr-TR" b="1" dirty="0" smtClean="0">
                <a:solidFill>
                  <a:schemeClr val="tx1"/>
                </a:solidFill>
              </a:rPr>
              <a:t>konuşmacının karakterinin </a:t>
            </a:r>
            <a:r>
              <a:rPr lang="tr-TR" b="1" dirty="0">
                <a:solidFill>
                  <a:schemeClr val="tx1"/>
                </a:solidFill>
              </a:rPr>
              <a:t>veya kişisel güvenilirliğinin </a:t>
            </a:r>
            <a:r>
              <a:rPr lang="tr-TR" b="1" dirty="0" smtClean="0">
                <a:solidFill>
                  <a:schemeClr val="tx1"/>
                </a:solidFill>
              </a:rPr>
              <a:t>ikna </a:t>
            </a:r>
            <a:r>
              <a:rPr lang="tr-TR" b="1" dirty="0">
                <a:solidFill>
                  <a:schemeClr val="tx1"/>
                </a:solidFill>
              </a:rPr>
              <a:t>edici potansiyeli</a:t>
            </a:r>
            <a:r>
              <a:rPr lang="tr-TR" dirty="0">
                <a:solidFill>
                  <a:schemeClr val="tx1"/>
                </a:solidFill>
              </a:rPr>
              <a:t>ni </a:t>
            </a:r>
            <a:r>
              <a:rPr lang="tr-TR" dirty="0" smtClean="0">
                <a:solidFill>
                  <a:schemeClr val="tx1"/>
                </a:solidFill>
              </a:rPr>
              <a:t>tartışmaktadır.</a:t>
            </a:r>
            <a:endParaRPr lang="tr-TR" dirty="0">
              <a:solidFill>
                <a:schemeClr val="tx1"/>
              </a:solidFill>
            </a:endParaRPr>
          </a:p>
          <a:p>
            <a:pPr>
              <a:buFont typeface="Wingdings" pitchFamily="2" charset="2"/>
              <a:buChar char="v"/>
            </a:pPr>
            <a:r>
              <a:rPr lang="tr-TR" dirty="0">
                <a:solidFill>
                  <a:schemeClr val="tx1"/>
                </a:solidFill>
              </a:rPr>
              <a:t>Bu, konuşmacının bir konuşma sırasında söylediği şeyden gelişmelidir ve dinleyici ile kurulan önceki itibara dayanmamalıdır (1356). </a:t>
            </a:r>
            <a:endParaRPr lang="tr-TR" dirty="0" smtClean="0">
              <a:solidFill>
                <a:schemeClr val="tx1"/>
              </a:solidFill>
            </a:endParaRPr>
          </a:p>
          <a:p>
            <a:pPr>
              <a:buFont typeface="Wingdings" pitchFamily="2" charset="2"/>
              <a:buChar char="v"/>
            </a:pPr>
            <a:r>
              <a:rPr lang="tr-TR" dirty="0" smtClean="0">
                <a:solidFill>
                  <a:schemeClr val="tx1"/>
                </a:solidFill>
              </a:rPr>
              <a:t>Aristo</a:t>
            </a:r>
            <a:r>
              <a:rPr lang="tr-TR" dirty="0">
                <a:solidFill>
                  <a:schemeClr val="tx1"/>
                </a:solidFill>
              </a:rPr>
              <a:t>, karakteri üç kurucu parçasına ayırır. </a:t>
            </a:r>
            <a:r>
              <a:rPr lang="tr-TR" dirty="0" err="1">
                <a:solidFill>
                  <a:schemeClr val="tx1"/>
                </a:solidFill>
              </a:rPr>
              <a:t>Ethos</a:t>
            </a:r>
            <a:r>
              <a:rPr lang="tr-TR" dirty="0">
                <a:solidFill>
                  <a:schemeClr val="tx1"/>
                </a:solidFill>
              </a:rPr>
              <a:t> için, konuşmacı </a:t>
            </a:r>
            <a:r>
              <a:rPr lang="tr-TR" dirty="0" err="1">
                <a:solidFill>
                  <a:schemeClr val="tx1"/>
                </a:solidFill>
              </a:rPr>
              <a:t>exhibit</a:t>
            </a:r>
            <a:r>
              <a:rPr lang="tr-TR" dirty="0">
                <a:solidFill>
                  <a:schemeClr val="tx1"/>
                </a:solidFill>
              </a:rPr>
              <a:t> </a:t>
            </a:r>
            <a:r>
              <a:rPr lang="tr-TR" dirty="0" err="1">
                <a:solidFill>
                  <a:schemeClr val="tx1"/>
                </a:solidFill>
              </a:rPr>
              <a:t>phronesis</a:t>
            </a:r>
            <a:r>
              <a:rPr lang="tr-TR" dirty="0">
                <a:solidFill>
                  <a:schemeClr val="tx1"/>
                </a:solidFill>
              </a:rPr>
              <a:t>:  </a:t>
            </a:r>
            <a:r>
              <a:rPr lang="tr-TR" b="1" dirty="0">
                <a:solidFill>
                  <a:schemeClr val="tx1"/>
                </a:solidFill>
              </a:rPr>
              <a:t>pratik bilgelik, aklı selim</a:t>
            </a:r>
            <a:r>
              <a:rPr lang="tr-TR" dirty="0">
                <a:solidFill>
                  <a:schemeClr val="tx1"/>
                </a:solidFill>
              </a:rPr>
              <a:t>, </a:t>
            </a:r>
            <a:r>
              <a:rPr lang="tr-TR" dirty="0" err="1">
                <a:solidFill>
                  <a:schemeClr val="tx1"/>
                </a:solidFill>
              </a:rPr>
              <a:t>arete</a:t>
            </a:r>
            <a:r>
              <a:rPr lang="tr-TR" dirty="0">
                <a:solidFill>
                  <a:schemeClr val="tx1"/>
                </a:solidFill>
              </a:rPr>
              <a:t>: </a:t>
            </a:r>
            <a:r>
              <a:rPr lang="tr-TR" b="1" dirty="0">
                <a:solidFill>
                  <a:schemeClr val="tx1"/>
                </a:solidFill>
              </a:rPr>
              <a:t>erdem </a:t>
            </a:r>
            <a:r>
              <a:rPr lang="tr-TR" dirty="0">
                <a:solidFill>
                  <a:schemeClr val="tx1"/>
                </a:solidFill>
              </a:rPr>
              <a:t>ve </a:t>
            </a:r>
            <a:r>
              <a:rPr lang="tr-TR" dirty="0" err="1">
                <a:solidFill>
                  <a:schemeClr val="tx1"/>
                </a:solidFill>
              </a:rPr>
              <a:t>eunoia</a:t>
            </a:r>
            <a:r>
              <a:rPr lang="tr-TR" dirty="0">
                <a:solidFill>
                  <a:schemeClr val="tx1"/>
                </a:solidFill>
              </a:rPr>
              <a:t>: </a:t>
            </a:r>
            <a:r>
              <a:rPr lang="tr-TR" b="1" dirty="0">
                <a:solidFill>
                  <a:schemeClr val="tx1"/>
                </a:solidFill>
              </a:rPr>
              <a:t>iyi niyet-güzel düşünme</a:t>
            </a:r>
            <a:r>
              <a:rPr lang="tr-TR" dirty="0">
                <a:solidFill>
                  <a:schemeClr val="tx1"/>
                </a:solidFill>
              </a:rPr>
              <a:t>. </a:t>
            </a:r>
            <a:endParaRPr lang="tr-TR" dirty="0" smtClean="0">
              <a:solidFill>
                <a:schemeClr val="tx1"/>
              </a:solidFill>
            </a:endParaRPr>
          </a:p>
          <a:p>
            <a:pPr>
              <a:buFont typeface="Wingdings" pitchFamily="2" charset="2"/>
              <a:buChar char="v"/>
            </a:pPr>
            <a:r>
              <a:rPr lang="tr-TR" u="sng" dirty="0" smtClean="0">
                <a:solidFill>
                  <a:schemeClr val="tx1"/>
                </a:solidFill>
              </a:rPr>
              <a:t>Aristoteles </a:t>
            </a:r>
            <a:r>
              <a:rPr lang="tr-TR" u="sng" dirty="0" err="1">
                <a:solidFill>
                  <a:schemeClr val="tx1"/>
                </a:solidFill>
              </a:rPr>
              <a:t>Pathos</a:t>
            </a:r>
            <a:r>
              <a:rPr lang="tr-TR" u="sng" dirty="0">
                <a:solidFill>
                  <a:schemeClr val="tx1"/>
                </a:solidFill>
              </a:rPr>
              <a:t> da olduğu gibi, karakter veya </a:t>
            </a:r>
            <a:r>
              <a:rPr lang="tr-TR" u="sng" dirty="0" err="1">
                <a:solidFill>
                  <a:schemeClr val="tx1"/>
                </a:solidFill>
              </a:rPr>
              <a:t>ethosu</a:t>
            </a:r>
            <a:r>
              <a:rPr lang="tr-TR" u="sng" dirty="0">
                <a:solidFill>
                  <a:schemeClr val="tx1"/>
                </a:solidFill>
              </a:rPr>
              <a:t> </a:t>
            </a:r>
            <a:r>
              <a:rPr lang="tr-TR" u="sng" dirty="0" err="1">
                <a:solidFill>
                  <a:schemeClr val="tx1"/>
                </a:solidFill>
              </a:rPr>
              <a:t>rehabilite</a:t>
            </a:r>
            <a:r>
              <a:rPr lang="tr-TR" u="sng" dirty="0">
                <a:solidFill>
                  <a:schemeClr val="tx1"/>
                </a:solidFill>
              </a:rPr>
              <a:t> etmeyi amaçlamaktadır</a:t>
            </a:r>
            <a:r>
              <a:rPr lang="tr-TR" dirty="0">
                <a:solidFill>
                  <a:schemeClr val="tx1"/>
                </a:solidFill>
              </a:rPr>
              <a:t>.  Özellikle </a:t>
            </a:r>
            <a:r>
              <a:rPr lang="tr-TR" dirty="0" err="1">
                <a:solidFill>
                  <a:schemeClr val="tx1"/>
                </a:solidFill>
              </a:rPr>
              <a:t>pathos</a:t>
            </a:r>
            <a:r>
              <a:rPr lang="tr-TR" dirty="0">
                <a:solidFill>
                  <a:schemeClr val="tx1"/>
                </a:solidFill>
              </a:rPr>
              <a:t> ve </a:t>
            </a:r>
            <a:r>
              <a:rPr lang="tr-TR" dirty="0" err="1">
                <a:solidFill>
                  <a:schemeClr val="tx1"/>
                </a:solidFill>
              </a:rPr>
              <a:t>ethos'un</a:t>
            </a:r>
            <a:r>
              <a:rPr lang="tr-TR" dirty="0">
                <a:solidFill>
                  <a:schemeClr val="tx1"/>
                </a:solidFill>
              </a:rPr>
              <a:t> sofistler tarafından abartılı kullanımı retoriğin bu anlamda kötü bir üne sahip olmasını </a:t>
            </a:r>
            <a:r>
              <a:rPr lang="tr-TR" dirty="0" smtClean="0">
                <a:solidFill>
                  <a:schemeClr val="tx1"/>
                </a:solidFill>
              </a:rPr>
              <a:t>doğurduğunu söylemektedir</a:t>
            </a:r>
          </a:p>
          <a:p>
            <a:pPr>
              <a:buFont typeface="Wingdings" pitchFamily="2" charset="2"/>
              <a:buChar char="v"/>
            </a:pPr>
            <a:r>
              <a:rPr lang="tr-TR" dirty="0">
                <a:solidFill>
                  <a:schemeClr val="tx1"/>
                </a:solidFill>
              </a:rPr>
              <a:t>Aristoteles'in </a:t>
            </a:r>
            <a:r>
              <a:rPr lang="tr-TR" b="1" dirty="0" err="1">
                <a:solidFill>
                  <a:schemeClr val="tx1"/>
                </a:solidFill>
              </a:rPr>
              <a:t>pathos</a:t>
            </a:r>
            <a:r>
              <a:rPr lang="tr-TR" b="1" dirty="0">
                <a:solidFill>
                  <a:schemeClr val="tx1"/>
                </a:solidFill>
              </a:rPr>
              <a:t> üzerine çalışması bir duygu psikolojisi </a:t>
            </a:r>
            <a:r>
              <a:rPr lang="tr-TR" dirty="0">
                <a:solidFill>
                  <a:schemeClr val="tx1"/>
                </a:solidFill>
              </a:rPr>
              <a:t>ise, </a:t>
            </a:r>
            <a:r>
              <a:rPr lang="tr-TR" b="1" dirty="0" err="1">
                <a:solidFill>
                  <a:schemeClr val="tx1"/>
                </a:solidFill>
              </a:rPr>
              <a:t>ethos</a:t>
            </a:r>
            <a:r>
              <a:rPr lang="tr-TR" b="1" dirty="0">
                <a:solidFill>
                  <a:schemeClr val="tx1"/>
                </a:solidFill>
              </a:rPr>
              <a:t> üzerinde çalışması da bir karakter sosyolojisi</a:t>
            </a:r>
            <a:r>
              <a:rPr lang="tr-TR" dirty="0">
                <a:solidFill>
                  <a:schemeClr val="tx1"/>
                </a:solidFill>
              </a:rPr>
              <a:t> anlamına gelmektedir.</a:t>
            </a:r>
            <a:r>
              <a:rPr lang="tr-TR" dirty="0" smtClean="0">
                <a:solidFill>
                  <a:schemeClr val="tx1"/>
                </a:solidFill>
              </a:rPr>
              <a:t>. </a:t>
            </a:r>
            <a:endParaRPr lang="tr-TR" dirty="0">
              <a:solidFill>
                <a:schemeClr val="tx1"/>
              </a:solidFill>
            </a:endParaRPr>
          </a:p>
        </p:txBody>
      </p:sp>
    </p:spTree>
    <p:extLst>
      <p:ext uri="{BB962C8B-B14F-4D97-AF65-F5344CB8AC3E}">
        <p14:creationId xmlns:p14="http://schemas.microsoft.com/office/powerpoint/2010/main" val="17069841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
            </a:r>
            <a:br>
              <a:rPr lang="tr-TR" b="1" dirty="0" smtClean="0"/>
            </a:br>
            <a:r>
              <a:rPr lang="tr-TR" b="1" dirty="0" err="1"/>
              <a:t>Ethos</a:t>
            </a:r>
            <a:r>
              <a:rPr lang="tr-TR" b="1" dirty="0"/>
              <a:t>: İyi Karakter Sosyolojisi</a:t>
            </a:r>
          </a:p>
        </p:txBody>
      </p:sp>
      <p:sp>
        <p:nvSpPr>
          <p:cNvPr id="3" name="İçerik Yer Tutucusu 2"/>
          <p:cNvSpPr>
            <a:spLocks noGrp="1"/>
          </p:cNvSpPr>
          <p:nvPr>
            <p:ph idx="1"/>
          </p:nvPr>
        </p:nvSpPr>
        <p:spPr>
          <a:xfrm>
            <a:off x="1136822" y="1940011"/>
            <a:ext cx="10018857" cy="4287429"/>
          </a:xfrm>
        </p:spPr>
        <p:txBody>
          <a:bodyPr>
            <a:normAutofit/>
          </a:bodyPr>
          <a:lstStyle/>
          <a:p>
            <a:pPr>
              <a:buFont typeface="Wingdings" pitchFamily="2" charset="2"/>
              <a:buChar char="v"/>
            </a:pPr>
            <a:r>
              <a:rPr lang="tr-TR" dirty="0" smtClean="0">
                <a:solidFill>
                  <a:schemeClr val="tx1"/>
                </a:solidFill>
              </a:rPr>
              <a:t>Bakıldığında Aristoteles</a:t>
            </a:r>
            <a:r>
              <a:rPr lang="tr-TR" dirty="0">
                <a:solidFill>
                  <a:schemeClr val="tx1"/>
                </a:solidFill>
              </a:rPr>
              <a:t>, </a:t>
            </a:r>
            <a:r>
              <a:rPr lang="tr-TR" dirty="0" err="1" smtClean="0">
                <a:solidFill>
                  <a:schemeClr val="tx1"/>
                </a:solidFill>
              </a:rPr>
              <a:t>ethos'u</a:t>
            </a:r>
            <a:r>
              <a:rPr lang="tr-TR" dirty="0" smtClean="0">
                <a:solidFill>
                  <a:schemeClr val="tx1"/>
                </a:solidFill>
              </a:rPr>
              <a:t> </a:t>
            </a:r>
            <a:r>
              <a:rPr lang="tr-TR" dirty="0">
                <a:solidFill>
                  <a:schemeClr val="tx1"/>
                </a:solidFill>
              </a:rPr>
              <a:t>potansiyel olarak en ikna </a:t>
            </a:r>
            <a:r>
              <a:rPr lang="tr-TR" dirty="0" smtClean="0">
                <a:solidFill>
                  <a:schemeClr val="tx1"/>
                </a:solidFill>
              </a:rPr>
              <a:t>edici kanıt olarak görüyor.  İnsanlar </a:t>
            </a:r>
            <a:r>
              <a:rPr lang="tr-TR" dirty="0">
                <a:solidFill>
                  <a:schemeClr val="tx1"/>
                </a:solidFill>
              </a:rPr>
              <a:t>bir konuşmacının bilgili, güvenilir ve yürekten en iyi çıkarları olduğuna ikna olduklarında, konuşmacının söylediklerinin doğru olduğunu kabul </a:t>
            </a:r>
            <a:r>
              <a:rPr lang="tr-TR" dirty="0" smtClean="0">
                <a:solidFill>
                  <a:schemeClr val="tx1"/>
                </a:solidFill>
              </a:rPr>
              <a:t>edeceklerdir.</a:t>
            </a:r>
          </a:p>
          <a:p>
            <a:pPr>
              <a:buFont typeface="Wingdings" pitchFamily="2" charset="2"/>
              <a:buChar char="v"/>
            </a:pPr>
            <a:r>
              <a:rPr lang="tr-TR" dirty="0">
                <a:solidFill>
                  <a:schemeClr val="tx1"/>
                </a:solidFill>
              </a:rPr>
              <a:t>Ona göre doğruluk deyince; konuşmacının karakteri ile sözleri somutlaşarak sadece doğruları dile getirmek kastedilir</a:t>
            </a:r>
            <a:r>
              <a:rPr lang="tr-TR" dirty="0" smtClean="0">
                <a:solidFill>
                  <a:schemeClr val="tx1"/>
                </a:solidFill>
              </a:rPr>
              <a:t>.</a:t>
            </a:r>
          </a:p>
          <a:p>
            <a:pPr>
              <a:buFont typeface="Wingdings" pitchFamily="2" charset="2"/>
              <a:buChar char="v"/>
            </a:pPr>
            <a:r>
              <a:rPr lang="tr-TR" dirty="0" smtClean="0">
                <a:solidFill>
                  <a:schemeClr val="tx1"/>
                </a:solidFill>
              </a:rPr>
              <a:t> </a:t>
            </a:r>
            <a:r>
              <a:rPr lang="tr-TR" u="sng" dirty="0">
                <a:solidFill>
                  <a:schemeClr val="tx1"/>
                </a:solidFill>
              </a:rPr>
              <a:t>Aristo, her konuşmanın doğru olduğuna mantıksal sebeplerden daha çok “akıllılık, iyi niyet ve </a:t>
            </a:r>
            <a:r>
              <a:rPr lang="tr-TR" u="sng" dirty="0" err="1">
                <a:solidFill>
                  <a:schemeClr val="tx1"/>
                </a:solidFill>
              </a:rPr>
              <a:t>erdem”le</a:t>
            </a:r>
            <a:r>
              <a:rPr lang="tr-TR" u="sng" dirty="0">
                <a:solidFill>
                  <a:schemeClr val="tx1"/>
                </a:solidFill>
              </a:rPr>
              <a:t> inanılabileceğini belirtmiştir.</a:t>
            </a:r>
            <a:endParaRPr lang="tr-TR" dirty="0">
              <a:solidFill>
                <a:schemeClr val="tx1"/>
              </a:solidFill>
            </a:endParaRPr>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37681819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a:t>ARGÜMANIN KONUSU VE ROLÜ</a:t>
            </a:r>
          </a:p>
        </p:txBody>
      </p:sp>
      <p:sp>
        <p:nvSpPr>
          <p:cNvPr id="3" name="İçerik Yer Tutucusu 2"/>
          <p:cNvSpPr>
            <a:spLocks noGrp="1"/>
          </p:cNvSpPr>
          <p:nvPr>
            <p:ph idx="1"/>
          </p:nvPr>
        </p:nvSpPr>
        <p:spPr>
          <a:xfrm>
            <a:off x="1136822" y="1804086"/>
            <a:ext cx="10018857" cy="4287429"/>
          </a:xfrm>
        </p:spPr>
        <p:txBody>
          <a:bodyPr>
            <a:normAutofit/>
          </a:bodyPr>
          <a:lstStyle/>
          <a:p>
            <a:pPr marL="0" indent="0">
              <a:buNone/>
            </a:pPr>
            <a:endParaRPr lang="tr-TR" dirty="0" smtClean="0"/>
          </a:p>
          <a:p>
            <a:pPr>
              <a:buFont typeface="Wingdings" pitchFamily="2" charset="2"/>
              <a:buChar char="v"/>
            </a:pPr>
            <a:r>
              <a:rPr lang="tr-TR" dirty="0" smtClean="0">
                <a:solidFill>
                  <a:schemeClr val="tx1"/>
                </a:solidFill>
              </a:rPr>
              <a:t>Retorikte, </a:t>
            </a:r>
            <a:r>
              <a:rPr lang="tr-TR" dirty="0">
                <a:solidFill>
                  <a:schemeClr val="tx1"/>
                </a:solidFill>
              </a:rPr>
              <a:t>hatiplerin söz söylerken yararlandığı ispatlama yöntemlerinden birisi olan Topikler (</a:t>
            </a:r>
            <a:r>
              <a:rPr lang="tr-TR" dirty="0" err="1">
                <a:solidFill>
                  <a:schemeClr val="tx1"/>
                </a:solidFill>
              </a:rPr>
              <a:t>les</a:t>
            </a:r>
            <a:r>
              <a:rPr lang="tr-TR" dirty="0">
                <a:solidFill>
                  <a:schemeClr val="tx1"/>
                </a:solidFill>
              </a:rPr>
              <a:t> </a:t>
            </a:r>
            <a:r>
              <a:rPr lang="tr-TR" dirty="0" err="1">
                <a:solidFill>
                  <a:schemeClr val="tx1"/>
                </a:solidFill>
              </a:rPr>
              <a:t>topiques</a:t>
            </a:r>
            <a:r>
              <a:rPr lang="tr-TR" dirty="0">
                <a:solidFill>
                  <a:schemeClr val="tx1"/>
                </a:solidFill>
              </a:rPr>
              <a:t> yahut </a:t>
            </a:r>
            <a:r>
              <a:rPr lang="tr-TR" dirty="0" err="1">
                <a:solidFill>
                  <a:schemeClr val="tx1"/>
                </a:solidFill>
              </a:rPr>
              <a:t>lieux</a:t>
            </a:r>
            <a:r>
              <a:rPr lang="tr-TR" dirty="0">
                <a:solidFill>
                  <a:schemeClr val="tx1"/>
                </a:solidFill>
              </a:rPr>
              <a:t> </a:t>
            </a:r>
            <a:r>
              <a:rPr lang="tr-TR" dirty="0" err="1">
                <a:solidFill>
                  <a:schemeClr val="tx1"/>
                </a:solidFill>
              </a:rPr>
              <a:t>communs</a:t>
            </a:r>
            <a:r>
              <a:rPr lang="tr-TR" dirty="0">
                <a:solidFill>
                  <a:schemeClr val="tx1"/>
                </a:solidFill>
              </a:rPr>
              <a:t>, </a:t>
            </a:r>
            <a:r>
              <a:rPr lang="tr-TR" dirty="0" err="1">
                <a:solidFill>
                  <a:schemeClr val="tx1"/>
                </a:solidFill>
              </a:rPr>
              <a:t>topos</a:t>
            </a:r>
            <a:r>
              <a:rPr lang="tr-TR" dirty="0">
                <a:solidFill>
                  <a:schemeClr val="tx1"/>
                </a:solidFill>
              </a:rPr>
              <a:t>) önemli bir yere </a:t>
            </a:r>
            <a:r>
              <a:rPr lang="tr-TR" dirty="0" smtClean="0">
                <a:solidFill>
                  <a:schemeClr val="tx1"/>
                </a:solidFill>
              </a:rPr>
              <a:t>sahiptir.</a:t>
            </a:r>
            <a:endParaRPr lang="tr-TR" dirty="0">
              <a:solidFill>
                <a:schemeClr val="tx1"/>
              </a:solidFill>
            </a:endParaRPr>
          </a:p>
          <a:p>
            <a:pPr>
              <a:buFont typeface="Wingdings" pitchFamily="2" charset="2"/>
              <a:buChar char="v"/>
            </a:pPr>
            <a:r>
              <a:rPr lang="tr-TR" dirty="0" smtClean="0"/>
              <a:t>“</a:t>
            </a:r>
            <a:r>
              <a:rPr lang="tr-TR" dirty="0" smtClean="0">
                <a:solidFill>
                  <a:schemeClr val="tx1"/>
                </a:solidFill>
              </a:rPr>
              <a:t>Literatürde </a:t>
            </a:r>
            <a:r>
              <a:rPr lang="tr-TR" dirty="0">
                <a:solidFill>
                  <a:schemeClr val="tx1"/>
                </a:solidFill>
              </a:rPr>
              <a:t>"yer" anlamına gelen </a:t>
            </a:r>
            <a:r>
              <a:rPr lang="tr-TR" b="1" dirty="0" err="1" smtClean="0">
                <a:solidFill>
                  <a:schemeClr val="tx1"/>
                </a:solidFill>
              </a:rPr>
              <a:t>Topos</a:t>
            </a:r>
            <a:r>
              <a:rPr lang="tr-TR" b="1" dirty="0" smtClean="0">
                <a:solidFill>
                  <a:schemeClr val="tx1"/>
                </a:solidFill>
              </a:rPr>
              <a:t> düşünce ve anlatım kalıpları.</a:t>
            </a:r>
          </a:p>
          <a:p>
            <a:pPr>
              <a:buFont typeface="Wingdings" pitchFamily="2" charset="2"/>
              <a:buChar char="v"/>
            </a:pPr>
            <a:r>
              <a:rPr lang="tr-TR" dirty="0" err="1">
                <a:solidFill>
                  <a:schemeClr val="tx1"/>
                </a:solidFill>
              </a:rPr>
              <a:t>Toposlar</a:t>
            </a:r>
            <a:r>
              <a:rPr lang="tr-TR" dirty="0">
                <a:solidFill>
                  <a:schemeClr val="tx1"/>
                </a:solidFill>
              </a:rPr>
              <a:t>, akıl yürütme esnasında sağlam önermelerin oluşturulmasını sağlayan araçlardır.</a:t>
            </a:r>
            <a:endParaRPr lang="tr-TR" b="1" dirty="0" smtClean="0">
              <a:solidFill>
                <a:schemeClr val="tx1"/>
              </a:solidFill>
            </a:endParaRPr>
          </a:p>
          <a:p>
            <a:pPr>
              <a:buFont typeface="Wingdings" pitchFamily="2" charset="2"/>
              <a:buChar char="v"/>
            </a:pPr>
            <a:endParaRPr lang="tr-TR" dirty="0">
              <a:solidFill>
                <a:schemeClr val="tx1"/>
              </a:solidFill>
            </a:endParaRPr>
          </a:p>
          <a:p>
            <a:pPr marL="0" indent="0">
              <a:buNone/>
            </a:pPr>
            <a:r>
              <a:rPr lang="tr-TR" dirty="0" smtClean="0">
                <a:solidFill>
                  <a:schemeClr val="tx1"/>
                </a:solidFill>
              </a:rPr>
              <a:t>(</a:t>
            </a:r>
            <a:r>
              <a:rPr lang="tr-TR" sz="1800" dirty="0" smtClean="0">
                <a:solidFill>
                  <a:schemeClr val="tx1"/>
                </a:solidFill>
              </a:rPr>
              <a:t>Retorik </a:t>
            </a:r>
            <a:r>
              <a:rPr lang="tr-TR" sz="1800" dirty="0">
                <a:solidFill>
                  <a:schemeClr val="tx1"/>
                </a:solidFill>
              </a:rPr>
              <a:t>bilimine göre bir hatip karşısındakileri ikna etmeye çalışıyorsa yapabileceği en iyi iş,  düşüncelerini </a:t>
            </a:r>
            <a:r>
              <a:rPr lang="tr-TR" sz="1800" b="1" dirty="0">
                <a:solidFill>
                  <a:schemeClr val="tx1"/>
                </a:solidFill>
              </a:rPr>
              <a:t>herkes tarafından bilinen ve doğru olarak kabul edilen fikirler, kavramlar, vecizeler ve ata sözleri üzerine</a:t>
            </a:r>
            <a:r>
              <a:rPr lang="tr-TR" sz="1800" dirty="0">
                <a:solidFill>
                  <a:schemeClr val="tx1"/>
                </a:solidFill>
              </a:rPr>
              <a:t> </a:t>
            </a:r>
            <a:r>
              <a:rPr lang="tr-TR" sz="1800" dirty="0" smtClean="0">
                <a:solidFill>
                  <a:schemeClr val="tx1"/>
                </a:solidFill>
              </a:rPr>
              <a:t>kurmaktır.</a:t>
            </a:r>
            <a:r>
              <a:rPr lang="tr-TR" sz="1800" dirty="0">
                <a:solidFill>
                  <a:schemeClr val="tx1"/>
                </a:solidFill>
              </a:rPr>
              <a:t> </a:t>
            </a:r>
            <a:r>
              <a:rPr lang="tr-TR" sz="1800" dirty="0" err="1">
                <a:solidFill>
                  <a:schemeClr val="tx1"/>
                </a:solidFill>
              </a:rPr>
              <a:t>T</a:t>
            </a:r>
            <a:r>
              <a:rPr lang="tr-TR" sz="1800" dirty="0" err="1" smtClean="0">
                <a:solidFill>
                  <a:schemeClr val="tx1"/>
                </a:solidFill>
              </a:rPr>
              <a:t>oposlar</a:t>
            </a:r>
            <a:r>
              <a:rPr lang="tr-TR" sz="1800" dirty="0">
                <a:solidFill>
                  <a:schemeClr val="tx1"/>
                </a:solidFill>
              </a:rPr>
              <a:t>, akıl yürütme esnasında sağlam önermelerin oluşturulmasını sağlayan araçlardır</a:t>
            </a:r>
            <a:r>
              <a:rPr lang="tr-TR" sz="1800" dirty="0" smtClean="0">
                <a:solidFill>
                  <a:schemeClr val="tx1"/>
                </a:solidFill>
              </a:rPr>
              <a:t>.</a:t>
            </a:r>
            <a:r>
              <a:rPr lang="tr-TR" sz="1800" dirty="0">
                <a:solidFill>
                  <a:schemeClr val="tx1"/>
                </a:solidFill>
              </a:rPr>
              <a:t> </a:t>
            </a:r>
            <a:r>
              <a:rPr lang="tr-TR" sz="1800" dirty="0" smtClean="0">
                <a:solidFill>
                  <a:schemeClr val="tx1"/>
                </a:solidFill>
              </a:rPr>
              <a:t>Hatibin </a:t>
            </a:r>
            <a:r>
              <a:rPr lang="tr-TR" sz="1800" dirty="0">
                <a:solidFill>
                  <a:schemeClr val="tx1"/>
                </a:solidFill>
              </a:rPr>
              <a:t>konuşma anında sergilediği tavır ve sözlerinin mahiyeti (</a:t>
            </a:r>
            <a:r>
              <a:rPr lang="tr-TR" sz="1800" b="1" dirty="0" err="1">
                <a:solidFill>
                  <a:schemeClr val="tx1"/>
                </a:solidFill>
              </a:rPr>
              <a:t>éthos</a:t>
            </a:r>
            <a:r>
              <a:rPr lang="tr-TR" sz="1800" b="1" dirty="0">
                <a:solidFill>
                  <a:schemeClr val="tx1"/>
                </a:solidFill>
              </a:rPr>
              <a:t>), </a:t>
            </a:r>
            <a:r>
              <a:rPr lang="tr-TR" sz="1800" dirty="0">
                <a:solidFill>
                  <a:schemeClr val="tx1"/>
                </a:solidFill>
              </a:rPr>
              <a:t>toplumsal kabullere yani </a:t>
            </a:r>
            <a:r>
              <a:rPr lang="tr-TR" sz="1800" dirty="0" err="1">
                <a:solidFill>
                  <a:schemeClr val="tx1"/>
                </a:solidFill>
              </a:rPr>
              <a:t>toposlara</a:t>
            </a:r>
            <a:r>
              <a:rPr lang="tr-TR" sz="1800" dirty="0">
                <a:solidFill>
                  <a:schemeClr val="tx1"/>
                </a:solidFill>
              </a:rPr>
              <a:t> uygun olmalıdır. Halkı duygulandıran, heyecanlandıran sözler (</a:t>
            </a:r>
            <a:r>
              <a:rPr lang="tr-TR" sz="1800" b="1" dirty="0" err="1">
                <a:solidFill>
                  <a:schemeClr val="tx1"/>
                </a:solidFill>
              </a:rPr>
              <a:t>pathos</a:t>
            </a:r>
            <a:r>
              <a:rPr lang="tr-TR" sz="1800" dirty="0">
                <a:solidFill>
                  <a:schemeClr val="tx1"/>
                </a:solidFill>
              </a:rPr>
              <a:t>) ise genellikle </a:t>
            </a:r>
            <a:r>
              <a:rPr lang="tr-TR" sz="1800" dirty="0" err="1">
                <a:solidFill>
                  <a:schemeClr val="tx1"/>
                </a:solidFill>
              </a:rPr>
              <a:t>toposlardır</a:t>
            </a:r>
            <a:r>
              <a:rPr lang="tr-TR" sz="1800" dirty="0">
                <a:solidFill>
                  <a:schemeClr val="tx1"/>
                </a:solidFill>
              </a:rPr>
              <a:t>, yani </a:t>
            </a:r>
            <a:r>
              <a:rPr lang="tr-TR" sz="1800" dirty="0" err="1">
                <a:solidFill>
                  <a:schemeClr val="tx1"/>
                </a:solidFill>
              </a:rPr>
              <a:t>pathos</a:t>
            </a:r>
            <a:r>
              <a:rPr lang="tr-TR" sz="1800" dirty="0">
                <a:solidFill>
                  <a:schemeClr val="tx1"/>
                </a:solidFill>
              </a:rPr>
              <a:t> da büyük ölçüde </a:t>
            </a:r>
            <a:r>
              <a:rPr lang="tr-TR" sz="1800" dirty="0" err="1">
                <a:solidFill>
                  <a:schemeClr val="tx1"/>
                </a:solidFill>
              </a:rPr>
              <a:t>toposlardan</a:t>
            </a:r>
            <a:r>
              <a:rPr lang="tr-TR" sz="1800" dirty="0">
                <a:solidFill>
                  <a:schemeClr val="tx1"/>
                </a:solidFill>
              </a:rPr>
              <a:t> yararlanmakla sağlanabilir. </a:t>
            </a:r>
            <a:r>
              <a:rPr lang="tr-TR" dirty="0" smtClean="0"/>
              <a:t>)</a:t>
            </a:r>
            <a:endParaRPr lang="tr-TR" b="1" dirty="0"/>
          </a:p>
          <a:p>
            <a:pPr marL="0" indent="0">
              <a:buNone/>
            </a:pPr>
            <a:endParaRPr lang="tr-TR" b="1" dirty="0"/>
          </a:p>
          <a:p>
            <a:pPr marL="0" indent="0">
              <a:buNone/>
            </a:pPr>
            <a:endParaRPr lang="tr-TR" dirty="0">
              <a:solidFill>
                <a:schemeClr val="tx1"/>
              </a:solidFill>
            </a:endParaRPr>
          </a:p>
        </p:txBody>
      </p:sp>
    </p:spTree>
    <p:extLst>
      <p:ext uri="{BB962C8B-B14F-4D97-AF65-F5344CB8AC3E}">
        <p14:creationId xmlns:p14="http://schemas.microsoft.com/office/powerpoint/2010/main" val="5297767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Özel Konular </a:t>
            </a:r>
            <a:endParaRPr lang="tr-TR" b="1" dirty="0"/>
          </a:p>
        </p:txBody>
      </p:sp>
      <p:sp>
        <p:nvSpPr>
          <p:cNvPr id="3" name="İçerik Yer Tutucusu 2"/>
          <p:cNvSpPr>
            <a:spLocks noGrp="1"/>
          </p:cNvSpPr>
          <p:nvPr>
            <p:ph idx="1"/>
          </p:nvPr>
        </p:nvSpPr>
        <p:spPr>
          <a:xfrm>
            <a:off x="1136822" y="1804086"/>
            <a:ext cx="10018857" cy="4287429"/>
          </a:xfrm>
        </p:spPr>
        <p:txBody>
          <a:bodyPr>
            <a:normAutofit/>
          </a:bodyPr>
          <a:lstStyle/>
          <a:p>
            <a:pPr marL="0" indent="0">
              <a:buNone/>
            </a:pPr>
            <a:r>
              <a:rPr lang="tr-TR" dirty="0" smtClean="0">
                <a:solidFill>
                  <a:schemeClr val="tx1"/>
                </a:solidFill>
              </a:rPr>
              <a:t>Aristo’nun </a:t>
            </a:r>
            <a:r>
              <a:rPr lang="tr-TR" dirty="0">
                <a:solidFill>
                  <a:schemeClr val="tx1"/>
                </a:solidFill>
              </a:rPr>
              <a:t>ilgisi, müzakereci, </a:t>
            </a:r>
            <a:r>
              <a:rPr lang="tr-TR" dirty="0" err="1">
                <a:solidFill>
                  <a:schemeClr val="tx1"/>
                </a:solidFill>
              </a:rPr>
              <a:t>epidik</a:t>
            </a:r>
            <a:r>
              <a:rPr lang="tr-TR" dirty="0">
                <a:solidFill>
                  <a:schemeClr val="tx1"/>
                </a:solidFill>
              </a:rPr>
              <a:t> ve hukuki hitabet olmak üzere üç hitabet türündeki  argümanlara odaklanmıştır</a:t>
            </a:r>
            <a:r>
              <a:rPr lang="tr-TR" dirty="0" smtClean="0">
                <a:solidFill>
                  <a:schemeClr val="tx1"/>
                </a:solidFill>
              </a:rPr>
              <a:t>.</a:t>
            </a:r>
          </a:p>
          <a:p>
            <a:pPr marL="0" indent="0">
              <a:buNone/>
            </a:pPr>
            <a:r>
              <a:rPr lang="tr-TR" dirty="0" err="1">
                <a:solidFill>
                  <a:schemeClr val="tx1"/>
                </a:solidFill>
              </a:rPr>
              <a:t>Epideiktik</a:t>
            </a:r>
            <a:r>
              <a:rPr lang="tr-TR" dirty="0">
                <a:solidFill>
                  <a:schemeClr val="tx1"/>
                </a:solidFill>
              </a:rPr>
              <a:t> hatibin özel konuları, insanın erdemini ve yardımcılığını anlamak ve birisini takdire şayan veya suçlamaya layık olduğunu kanıtlamakla ilgilidir. Bu nedenle, bir kimsenin bir erdemin sahip olduğunu göstermesi konusunda yardımcı olan ya da tersine olduklarını gösteren argümanlar ve bilgiler, </a:t>
            </a:r>
            <a:r>
              <a:rPr lang="tr-TR" dirty="0" err="1">
                <a:solidFill>
                  <a:schemeClr val="tx1"/>
                </a:solidFill>
              </a:rPr>
              <a:t>epideiktik</a:t>
            </a:r>
            <a:r>
              <a:rPr lang="tr-TR" dirty="0">
                <a:solidFill>
                  <a:schemeClr val="tx1"/>
                </a:solidFill>
              </a:rPr>
              <a:t> habercinin özel argümanları arasında olabilir. </a:t>
            </a:r>
            <a:endParaRPr lang="tr-TR" dirty="0" smtClean="0">
              <a:solidFill>
                <a:schemeClr val="tx1"/>
              </a:solidFill>
            </a:endParaRPr>
          </a:p>
          <a:p>
            <a:pPr marL="0" indent="0">
              <a:buNone/>
            </a:pPr>
            <a:r>
              <a:rPr lang="tr-TR" dirty="0" smtClean="0">
                <a:solidFill>
                  <a:schemeClr val="tx1"/>
                </a:solidFill>
              </a:rPr>
              <a:t>Benzer </a:t>
            </a:r>
            <a:r>
              <a:rPr lang="tr-TR" dirty="0">
                <a:solidFill>
                  <a:schemeClr val="tx1"/>
                </a:solidFill>
              </a:rPr>
              <a:t>şekilde, hukuki hatip, insanları yanlış yapmaya yönlendiren insan arzusunun ve suç işlemeye iten insan karakterinin türlerini anlamalıdır. </a:t>
            </a:r>
            <a:endParaRPr lang="tr-TR" dirty="0" smtClean="0">
              <a:solidFill>
                <a:schemeClr val="tx1"/>
              </a:solidFill>
            </a:endParaRPr>
          </a:p>
          <a:p>
            <a:pPr marL="0" indent="0">
              <a:buNone/>
            </a:pPr>
            <a:r>
              <a:rPr lang="tr-TR" dirty="0" smtClean="0">
                <a:solidFill>
                  <a:schemeClr val="tx1"/>
                </a:solidFill>
              </a:rPr>
              <a:t>Ve </a:t>
            </a:r>
            <a:r>
              <a:rPr lang="tr-TR" dirty="0">
                <a:solidFill>
                  <a:schemeClr val="tx1"/>
                </a:solidFill>
              </a:rPr>
              <a:t>müzakereci hatip, vatandaşlar ve şehir için en iyi olanla ilgili kapsamlı bir kavrayışa ihtiyaç duymalıdır.</a:t>
            </a:r>
          </a:p>
        </p:txBody>
      </p:sp>
    </p:spTree>
    <p:extLst>
      <p:ext uri="{BB962C8B-B14F-4D97-AF65-F5344CB8AC3E}">
        <p14:creationId xmlns:p14="http://schemas.microsoft.com/office/powerpoint/2010/main" val="17113935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Yaygın Konular </a:t>
            </a:r>
            <a:endParaRPr lang="tr-TR" b="1"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Aristo, </a:t>
            </a:r>
            <a:r>
              <a:rPr lang="tr-TR" b="1" dirty="0">
                <a:solidFill>
                  <a:schemeClr val="tx1"/>
                </a:solidFill>
              </a:rPr>
              <a:t>Retorik eserinde 28 adet </a:t>
            </a:r>
            <a:r>
              <a:rPr lang="tr-TR" b="1" dirty="0" smtClean="0">
                <a:solidFill>
                  <a:schemeClr val="tx1"/>
                </a:solidFill>
              </a:rPr>
              <a:t>örtük </a:t>
            </a:r>
            <a:r>
              <a:rPr lang="tr-TR" b="1" dirty="0">
                <a:solidFill>
                  <a:schemeClr val="tx1"/>
                </a:solidFill>
              </a:rPr>
              <a:t>tasım </a:t>
            </a:r>
            <a:r>
              <a:rPr lang="tr-TR" b="1" dirty="0" smtClean="0">
                <a:solidFill>
                  <a:schemeClr val="tx1"/>
                </a:solidFill>
              </a:rPr>
              <a:t>kanunun</a:t>
            </a:r>
            <a:r>
              <a:rPr lang="tr-TR" b="1" dirty="0">
                <a:solidFill>
                  <a:schemeClr val="tx1"/>
                </a:solidFill>
              </a:rPr>
              <a:t>dan </a:t>
            </a:r>
            <a:r>
              <a:rPr lang="tr-TR" dirty="0">
                <a:solidFill>
                  <a:schemeClr val="tx1"/>
                </a:solidFill>
              </a:rPr>
              <a:t>bahseder</a:t>
            </a:r>
            <a:r>
              <a:rPr lang="tr-TR" dirty="0" smtClean="0">
                <a:solidFill>
                  <a:schemeClr val="tx1"/>
                </a:solidFill>
              </a:rPr>
              <a:t>.</a:t>
            </a:r>
          </a:p>
          <a:p>
            <a:pPr>
              <a:buFont typeface="Wingdings" pitchFamily="2" charset="2"/>
              <a:buChar char="v"/>
            </a:pPr>
            <a:r>
              <a:rPr lang="tr-TR" dirty="0">
                <a:solidFill>
                  <a:schemeClr val="tx1"/>
                </a:solidFill>
              </a:rPr>
              <a:t>Yirmi sekiz </a:t>
            </a:r>
            <a:r>
              <a:rPr lang="tr-TR" dirty="0" err="1">
                <a:solidFill>
                  <a:schemeClr val="tx1"/>
                </a:solidFill>
              </a:rPr>
              <a:t>koinoi</a:t>
            </a:r>
            <a:r>
              <a:rPr lang="tr-TR" dirty="0">
                <a:solidFill>
                  <a:schemeClr val="tx1"/>
                </a:solidFill>
              </a:rPr>
              <a:t> </a:t>
            </a:r>
            <a:r>
              <a:rPr lang="tr-TR" dirty="0" err="1">
                <a:solidFill>
                  <a:schemeClr val="tx1"/>
                </a:solidFill>
              </a:rPr>
              <a:t>topoi</a:t>
            </a:r>
            <a:r>
              <a:rPr lang="tr-TR" dirty="0">
                <a:solidFill>
                  <a:schemeClr val="tx1"/>
                </a:solidFill>
              </a:rPr>
              <a:t> yani düşünce ve anlatım kalıbı, </a:t>
            </a:r>
            <a:r>
              <a:rPr lang="tr-TR" dirty="0" smtClean="0">
                <a:solidFill>
                  <a:schemeClr val="tx1"/>
                </a:solidFill>
              </a:rPr>
              <a:t> </a:t>
            </a:r>
            <a:r>
              <a:rPr lang="tr-TR" dirty="0">
                <a:solidFill>
                  <a:schemeClr val="tx1"/>
                </a:solidFill>
              </a:rPr>
              <a:t>üç retorik </a:t>
            </a:r>
            <a:r>
              <a:rPr lang="tr-TR" dirty="0" smtClean="0">
                <a:solidFill>
                  <a:schemeClr val="tx1"/>
                </a:solidFill>
              </a:rPr>
              <a:t>türünün </a:t>
            </a:r>
            <a:r>
              <a:rPr lang="tr-TR" dirty="0">
                <a:solidFill>
                  <a:schemeClr val="tx1"/>
                </a:solidFill>
              </a:rPr>
              <a:t>herhangi birinde kullanılabilecek argüman yapılarını gösteren bir </a:t>
            </a:r>
            <a:r>
              <a:rPr lang="tr-TR" dirty="0" smtClean="0">
                <a:solidFill>
                  <a:schemeClr val="tx1"/>
                </a:solidFill>
              </a:rPr>
              <a:t>listedir.</a:t>
            </a:r>
          </a:p>
          <a:p>
            <a:pPr>
              <a:buFont typeface="Wingdings" pitchFamily="2" charset="2"/>
              <a:buChar char="v"/>
            </a:pPr>
            <a:r>
              <a:rPr lang="tr-TR" dirty="0">
                <a:solidFill>
                  <a:schemeClr val="tx1"/>
                </a:solidFill>
              </a:rPr>
              <a:t>Aristoteles'in konularının hem evrensel hem de özel olarak ne yapması gerektiğine dair önemli tartışmalar olmuştur. Ancak, genellikle, argümanların icat edilmesine ya da keşfedilmesine rehber olmaları gerektiği varsayılmaktadır. </a:t>
            </a:r>
            <a:endParaRPr lang="tr-TR" dirty="0" smtClean="0">
              <a:solidFill>
                <a:schemeClr val="tx1"/>
              </a:solidFill>
            </a:endParaRPr>
          </a:p>
          <a:p>
            <a:pPr>
              <a:buFont typeface="Wingdings" pitchFamily="2" charset="2"/>
              <a:buChar char="v"/>
            </a:pPr>
            <a:r>
              <a:rPr lang="tr-TR" u="sng" dirty="0" smtClean="0">
                <a:solidFill>
                  <a:schemeClr val="tx1"/>
                </a:solidFill>
              </a:rPr>
              <a:t>Örneğin </a:t>
            </a:r>
            <a:r>
              <a:rPr lang="tr-TR" u="sng" dirty="0">
                <a:solidFill>
                  <a:schemeClr val="tx1"/>
                </a:solidFill>
              </a:rPr>
              <a:t>William </a:t>
            </a:r>
            <a:r>
              <a:rPr lang="tr-TR" u="sng" dirty="0" err="1">
                <a:solidFill>
                  <a:schemeClr val="tx1"/>
                </a:solidFill>
              </a:rPr>
              <a:t>Grimaldi</a:t>
            </a:r>
            <a:r>
              <a:rPr lang="tr-TR" u="sng" dirty="0">
                <a:solidFill>
                  <a:schemeClr val="tx1"/>
                </a:solidFill>
              </a:rPr>
              <a:t>, konuların Aristo tarafından sadece argüman üretmekten ziyade bireyler ve toplumlarla yüz yüze gelebilecek bir dizi problem hakkında üretken bir yöntem </a:t>
            </a:r>
            <a:r>
              <a:rPr lang="tr-TR" u="sng" dirty="0" smtClean="0">
                <a:solidFill>
                  <a:schemeClr val="tx1"/>
                </a:solidFill>
              </a:rPr>
              <a:t>sunduğunu öne sürmüştedir.</a:t>
            </a:r>
          </a:p>
          <a:p>
            <a:pPr>
              <a:buFont typeface="Wingdings" pitchFamily="2" charset="2"/>
              <a:buChar char="v"/>
            </a:pPr>
            <a:r>
              <a:rPr lang="tr-TR" dirty="0" smtClean="0">
                <a:solidFill>
                  <a:schemeClr val="tx1"/>
                </a:solidFill>
              </a:rPr>
              <a:t>Bilim </a:t>
            </a:r>
            <a:r>
              <a:rPr lang="tr-TR" dirty="0">
                <a:solidFill>
                  <a:schemeClr val="tx1"/>
                </a:solidFill>
              </a:rPr>
              <a:t>adamı olan </a:t>
            </a:r>
            <a:r>
              <a:rPr lang="tr-TR" u="sng" dirty="0" err="1">
                <a:solidFill>
                  <a:schemeClr val="tx1"/>
                </a:solidFill>
              </a:rPr>
              <a:t>Donovan</a:t>
            </a:r>
            <a:r>
              <a:rPr lang="tr-TR" u="sng" dirty="0">
                <a:solidFill>
                  <a:schemeClr val="tx1"/>
                </a:solidFill>
              </a:rPr>
              <a:t> </a:t>
            </a:r>
            <a:r>
              <a:rPr lang="tr-TR" u="sng" dirty="0" err="1">
                <a:solidFill>
                  <a:schemeClr val="tx1"/>
                </a:solidFill>
              </a:rPr>
              <a:t>Ochs</a:t>
            </a:r>
            <a:r>
              <a:rPr lang="tr-TR" u="sng" dirty="0">
                <a:solidFill>
                  <a:schemeClr val="tx1"/>
                </a:solidFill>
              </a:rPr>
              <a:t>, Aristo'nun konularının argümanların icat edilmesi için bir sistem değil, daha çok </a:t>
            </a:r>
            <a:r>
              <a:rPr lang="tr-TR" u="sng" dirty="0" err="1">
                <a:solidFill>
                  <a:schemeClr val="tx1"/>
                </a:solidFill>
              </a:rPr>
              <a:t>enthymemlerin</a:t>
            </a:r>
            <a:r>
              <a:rPr lang="tr-TR" u="sng" dirty="0">
                <a:solidFill>
                  <a:schemeClr val="tx1"/>
                </a:solidFill>
              </a:rPr>
              <a:t> ana unsurları olarak anlaşılması gerektiğini iddia etmiştir</a:t>
            </a:r>
            <a:endParaRPr lang="tr-TR" dirty="0">
              <a:solidFill>
                <a:schemeClr val="tx1"/>
              </a:solidFill>
            </a:endParaRPr>
          </a:p>
        </p:txBody>
      </p:sp>
    </p:spTree>
    <p:extLst>
      <p:ext uri="{BB962C8B-B14F-4D97-AF65-F5344CB8AC3E}">
        <p14:creationId xmlns:p14="http://schemas.microsoft.com/office/powerpoint/2010/main" val="27100236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Bazı Yaygın Yanlışlar </a:t>
            </a:r>
            <a:endParaRPr lang="tr-TR" b="1"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err="1">
                <a:solidFill>
                  <a:schemeClr val="tx1"/>
                </a:solidFill>
              </a:rPr>
              <a:t>Retorik’te</a:t>
            </a:r>
            <a:r>
              <a:rPr lang="tr-TR" dirty="0">
                <a:solidFill>
                  <a:schemeClr val="tx1"/>
                </a:solidFill>
              </a:rPr>
              <a:t> Aristo II. Kitap'ın </a:t>
            </a:r>
            <a:r>
              <a:rPr lang="tr-TR" dirty="0" smtClean="0">
                <a:solidFill>
                  <a:schemeClr val="tx1"/>
                </a:solidFill>
              </a:rPr>
              <a:t>sonunda </a:t>
            </a:r>
            <a:r>
              <a:rPr lang="tr-TR" b="1" dirty="0" smtClean="0">
                <a:solidFill>
                  <a:schemeClr val="tx1"/>
                </a:solidFill>
              </a:rPr>
              <a:t>dokuz </a:t>
            </a:r>
            <a:r>
              <a:rPr lang="tr-TR" b="1" dirty="0">
                <a:solidFill>
                  <a:schemeClr val="tx1"/>
                </a:solidFill>
              </a:rPr>
              <a:t>çeşit sözde örtük tasımdan </a:t>
            </a:r>
            <a:r>
              <a:rPr lang="tr-TR" dirty="0">
                <a:solidFill>
                  <a:schemeClr val="tx1"/>
                </a:solidFill>
              </a:rPr>
              <a:t>bahseder</a:t>
            </a:r>
            <a:r>
              <a:rPr lang="tr-TR" dirty="0" smtClean="0">
                <a:solidFill>
                  <a:schemeClr val="tx1"/>
                </a:solidFill>
              </a:rPr>
              <a:t>.</a:t>
            </a:r>
          </a:p>
          <a:p>
            <a:pPr>
              <a:buFont typeface="Wingdings" pitchFamily="2" charset="2"/>
              <a:buChar char="v"/>
            </a:pPr>
            <a:r>
              <a:rPr lang="tr-TR" dirty="0">
                <a:solidFill>
                  <a:schemeClr val="tx1"/>
                </a:solidFill>
              </a:rPr>
              <a:t>Aristo bunları </a:t>
            </a:r>
            <a:r>
              <a:rPr lang="tr-TR" b="1" dirty="0">
                <a:solidFill>
                  <a:schemeClr val="tx1"/>
                </a:solidFill>
              </a:rPr>
              <a:t>aldatıcı </a:t>
            </a:r>
            <a:r>
              <a:rPr lang="tr-TR" b="1" dirty="0" err="1">
                <a:solidFill>
                  <a:schemeClr val="tx1"/>
                </a:solidFill>
              </a:rPr>
              <a:t>usavurumlar</a:t>
            </a:r>
            <a:r>
              <a:rPr lang="tr-TR" dirty="0">
                <a:solidFill>
                  <a:schemeClr val="tx1"/>
                </a:solidFill>
              </a:rPr>
              <a:t> olarak niteler. Kelime oyunu gibi parçadan bütüne giden konuşmalarda yahut öfkeli dilin kullanıldığı konuşmalarda ortaya çıkabileceğini belirtir. Örneğin; “Carl Sagan yüksek ücret alan bir akademisyen olduğundan, akademisyenler yüksek ücret alır” diyebilirim. </a:t>
            </a:r>
          </a:p>
          <a:p>
            <a:pPr>
              <a:buFont typeface="Wingdings" pitchFamily="2" charset="2"/>
              <a:buChar char="v"/>
            </a:pPr>
            <a:r>
              <a:rPr lang="tr-TR" dirty="0" smtClean="0">
                <a:solidFill>
                  <a:schemeClr val="tx1"/>
                </a:solidFill>
              </a:rPr>
              <a:t>Aristo </a:t>
            </a:r>
            <a:r>
              <a:rPr lang="tr-TR" dirty="0">
                <a:solidFill>
                  <a:schemeClr val="tx1"/>
                </a:solidFill>
              </a:rPr>
              <a:t>bu tarz aldatmalara </a:t>
            </a:r>
            <a:r>
              <a:rPr lang="tr-TR" b="1" u="sng" dirty="0">
                <a:solidFill>
                  <a:schemeClr val="tx1"/>
                </a:solidFill>
              </a:rPr>
              <a:t>post hoc aldatma </a:t>
            </a:r>
            <a:r>
              <a:rPr lang="tr-TR" dirty="0">
                <a:solidFill>
                  <a:schemeClr val="tx1"/>
                </a:solidFill>
              </a:rPr>
              <a:t>demektedir. </a:t>
            </a:r>
            <a:r>
              <a:rPr lang="tr-TR" u="sng" dirty="0">
                <a:solidFill>
                  <a:schemeClr val="tx1"/>
                </a:solidFill>
              </a:rPr>
              <a:t>B</a:t>
            </a:r>
            <a:r>
              <a:rPr lang="tr-TR" u="sng" dirty="0" smtClean="0">
                <a:solidFill>
                  <a:schemeClr val="tx1"/>
                </a:solidFill>
              </a:rPr>
              <a:t>ir </a:t>
            </a:r>
            <a:r>
              <a:rPr lang="tr-TR" u="sng" dirty="0">
                <a:solidFill>
                  <a:schemeClr val="tx1"/>
                </a:solidFill>
              </a:rPr>
              <a:t>olay diğerinden önce ortaya çıkıyorsa onu </a:t>
            </a:r>
            <a:r>
              <a:rPr lang="tr-TR" u="sng" dirty="0" smtClean="0">
                <a:solidFill>
                  <a:schemeClr val="tx1"/>
                </a:solidFill>
              </a:rPr>
              <a:t>ikinci olayın </a:t>
            </a:r>
            <a:r>
              <a:rPr lang="tr-TR" u="sng" dirty="0">
                <a:solidFill>
                  <a:schemeClr val="tx1"/>
                </a:solidFill>
              </a:rPr>
              <a:t>nedeni olarak gösterme </a:t>
            </a:r>
            <a:r>
              <a:rPr lang="tr-TR" u="sng" dirty="0" smtClean="0">
                <a:solidFill>
                  <a:schemeClr val="tx1"/>
                </a:solidFill>
              </a:rPr>
              <a:t>yanlışıdır</a:t>
            </a:r>
            <a:r>
              <a:rPr lang="tr-TR" dirty="0" smtClean="0">
                <a:solidFill>
                  <a:schemeClr val="tx1"/>
                </a:solidFill>
              </a:rPr>
              <a:t>. </a:t>
            </a:r>
          </a:p>
          <a:p>
            <a:pPr>
              <a:buFont typeface="Wingdings" pitchFamily="2" charset="2"/>
              <a:buChar char="v"/>
            </a:pPr>
            <a:r>
              <a:rPr lang="tr-TR" dirty="0">
                <a:solidFill>
                  <a:schemeClr val="tx1"/>
                </a:solidFill>
              </a:rPr>
              <a:t>Öğretmen, öğrencileri azarladı, </a:t>
            </a:r>
            <a:r>
              <a:rPr lang="tr-TR" dirty="0" smtClean="0">
                <a:solidFill>
                  <a:schemeClr val="tx1"/>
                </a:solidFill>
              </a:rPr>
              <a:t>O </a:t>
            </a:r>
            <a:r>
              <a:rPr lang="tr-TR" dirty="0">
                <a:solidFill>
                  <a:schemeClr val="tx1"/>
                </a:solidFill>
              </a:rPr>
              <a:t>öğretmenlik </a:t>
            </a:r>
            <a:r>
              <a:rPr lang="tr-TR" dirty="0" smtClean="0">
                <a:solidFill>
                  <a:schemeClr val="tx1"/>
                </a:solidFill>
              </a:rPr>
              <a:t>yapılmasına </a:t>
            </a:r>
            <a:r>
              <a:rPr lang="tr-TR" dirty="0">
                <a:solidFill>
                  <a:schemeClr val="tx1"/>
                </a:solidFill>
              </a:rPr>
              <a:t>izin verilmeyecek derecede öfkeli bir insan diyebiliriz. Ama burada hesaba katmadığımız </a:t>
            </a:r>
            <a:r>
              <a:rPr lang="tr-TR" dirty="0" smtClean="0">
                <a:solidFill>
                  <a:schemeClr val="tx1"/>
                </a:solidFill>
              </a:rPr>
              <a:t>şey; öğrencilerin </a:t>
            </a:r>
            <a:r>
              <a:rPr lang="tr-TR" dirty="0">
                <a:solidFill>
                  <a:schemeClr val="tx1"/>
                </a:solidFill>
              </a:rPr>
              <a:t>kötü </a:t>
            </a:r>
            <a:r>
              <a:rPr lang="tr-TR" dirty="0" smtClean="0">
                <a:solidFill>
                  <a:schemeClr val="tx1"/>
                </a:solidFill>
              </a:rPr>
              <a:t>davranışlar sergilediği  </a:t>
            </a:r>
            <a:r>
              <a:rPr lang="tr-TR" dirty="0">
                <a:solidFill>
                  <a:schemeClr val="tx1"/>
                </a:solidFill>
              </a:rPr>
              <a:t>ve sessiz </a:t>
            </a:r>
            <a:r>
              <a:rPr lang="tr-TR" dirty="0" smtClean="0">
                <a:solidFill>
                  <a:schemeClr val="tx1"/>
                </a:solidFill>
              </a:rPr>
              <a:t>olmadığı, belki dersi dinlemedikleri  </a:t>
            </a:r>
            <a:r>
              <a:rPr lang="tr-TR" dirty="0">
                <a:solidFill>
                  <a:schemeClr val="tx1"/>
                </a:solidFill>
              </a:rPr>
              <a:t>konusudur.</a:t>
            </a:r>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32301992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Aristo’nun Tarzı </a:t>
            </a:r>
            <a:endParaRPr lang="tr-TR" b="1"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dirty="0">
                <a:solidFill>
                  <a:schemeClr val="tx1"/>
                </a:solidFill>
              </a:rPr>
              <a:t>Aristoteles Retorik eserinin üçüncü kitabında, konuşma </a:t>
            </a:r>
            <a:r>
              <a:rPr lang="tr-TR" dirty="0" smtClean="0">
                <a:solidFill>
                  <a:schemeClr val="tx1"/>
                </a:solidFill>
              </a:rPr>
              <a:t>tarzı ve konuşmanın düzenini tartışır.</a:t>
            </a:r>
          </a:p>
          <a:p>
            <a:pPr>
              <a:buFont typeface="Wingdings" pitchFamily="2" charset="2"/>
              <a:buChar char="v"/>
            </a:pPr>
            <a:r>
              <a:rPr lang="tr-TR" dirty="0">
                <a:solidFill>
                  <a:schemeClr val="tx1"/>
                </a:solidFill>
              </a:rPr>
              <a:t>Aristo itiraf etmektedir konuşma tarzı önemlidir; dinleyicinin konuşmayı nasıl algıladığı, bir şeyin söylendiği </a:t>
            </a:r>
            <a:r>
              <a:rPr lang="tr-TR" dirty="0" smtClean="0">
                <a:solidFill>
                  <a:schemeClr val="tx1"/>
                </a:solidFill>
              </a:rPr>
              <a:t> tarzın onun </a:t>
            </a:r>
            <a:r>
              <a:rPr lang="tr-TR" dirty="0" err="1">
                <a:solidFill>
                  <a:schemeClr val="tx1"/>
                </a:solidFill>
              </a:rPr>
              <a:t>anlaşılabilirliğini</a:t>
            </a:r>
            <a:r>
              <a:rPr lang="tr-TR" dirty="0">
                <a:solidFill>
                  <a:schemeClr val="tx1"/>
                </a:solidFill>
              </a:rPr>
              <a:t> nasıl etkilediği. Bununla birlikte, gerçekten etkili bir şekilde konuşma tarzı zor bir şeydir çünkü “dramatik yetenek doğal bir </a:t>
            </a:r>
            <a:r>
              <a:rPr lang="tr-TR" dirty="0" smtClean="0">
                <a:solidFill>
                  <a:schemeClr val="tx1"/>
                </a:solidFill>
              </a:rPr>
              <a:t>armağandır.</a:t>
            </a:r>
          </a:p>
          <a:p>
            <a:pPr>
              <a:buFont typeface="Wingdings" pitchFamily="2" charset="2"/>
              <a:buChar char="v"/>
            </a:pPr>
            <a:r>
              <a:rPr lang="tr-TR" dirty="0">
                <a:solidFill>
                  <a:schemeClr val="tx1"/>
                </a:solidFill>
              </a:rPr>
              <a:t>Bir konuşma tarzı, dil kullanımı, duruma uygun olmalıdır. </a:t>
            </a:r>
            <a:endParaRPr lang="tr-TR" dirty="0" smtClean="0">
              <a:solidFill>
                <a:schemeClr val="tx1"/>
              </a:solidFill>
            </a:endParaRPr>
          </a:p>
          <a:p>
            <a:pPr>
              <a:buFont typeface="Wingdings" pitchFamily="2" charset="2"/>
              <a:buChar char="v"/>
            </a:pPr>
            <a:r>
              <a:rPr lang="tr-TR" dirty="0" smtClean="0">
                <a:solidFill>
                  <a:schemeClr val="tx1"/>
                </a:solidFill>
              </a:rPr>
              <a:t>Her </a:t>
            </a:r>
            <a:r>
              <a:rPr lang="tr-TR" dirty="0">
                <a:solidFill>
                  <a:schemeClr val="tx1"/>
                </a:solidFill>
              </a:rPr>
              <a:t>şeyden önce, bir konuşmacı net olmalıdır. </a:t>
            </a:r>
            <a:r>
              <a:rPr lang="tr-TR" dirty="0" smtClean="0">
                <a:solidFill>
                  <a:schemeClr val="tx1"/>
                </a:solidFill>
              </a:rPr>
              <a:t>“</a:t>
            </a:r>
          </a:p>
          <a:p>
            <a:pPr>
              <a:buFont typeface="Wingdings" pitchFamily="2" charset="2"/>
              <a:buChar char="v"/>
            </a:pPr>
            <a:r>
              <a:rPr lang="tr-TR" dirty="0" smtClean="0">
                <a:solidFill>
                  <a:schemeClr val="tx1"/>
                </a:solidFill>
              </a:rPr>
              <a:t>Aristo</a:t>
            </a:r>
            <a:r>
              <a:rPr lang="tr-TR" dirty="0">
                <a:solidFill>
                  <a:schemeClr val="tx1"/>
                </a:solidFill>
              </a:rPr>
              <a:t>, “güncel ve sıradan olan kelimeler (isimler ve fiiller) </a:t>
            </a:r>
            <a:r>
              <a:rPr lang="tr-TR" dirty="0" smtClean="0">
                <a:solidFill>
                  <a:schemeClr val="tx1"/>
                </a:solidFill>
              </a:rPr>
              <a:t>kullanmalı.</a:t>
            </a:r>
          </a:p>
          <a:p>
            <a:pPr>
              <a:buFont typeface="Wingdings" pitchFamily="2" charset="2"/>
              <a:buChar char="v"/>
            </a:pPr>
            <a:r>
              <a:rPr lang="tr-TR" dirty="0">
                <a:solidFill>
                  <a:schemeClr val="tx1"/>
                </a:solidFill>
              </a:rPr>
              <a:t>Aristoteles okurlara metafor kullanımı konusunda tavsiyede bulunur; “metafor… açık </a:t>
            </a:r>
            <a:r>
              <a:rPr lang="tr-TR" dirty="0" smtClean="0">
                <a:solidFill>
                  <a:schemeClr val="tx1"/>
                </a:solidFill>
              </a:rPr>
              <a:t>ve çekici bir </a:t>
            </a:r>
            <a:r>
              <a:rPr lang="tr-TR" dirty="0">
                <a:solidFill>
                  <a:schemeClr val="tx1"/>
                </a:solidFill>
              </a:rPr>
              <a:t>tarz </a:t>
            </a:r>
            <a:r>
              <a:rPr lang="tr-TR" dirty="0" smtClean="0">
                <a:solidFill>
                  <a:schemeClr val="tx1"/>
                </a:solidFill>
              </a:rPr>
              <a:t>sunar.</a:t>
            </a:r>
            <a:r>
              <a:rPr lang="tr-TR" u="sng" dirty="0">
                <a:solidFill>
                  <a:schemeClr val="tx1"/>
                </a:solidFill>
              </a:rPr>
              <a:t> </a:t>
            </a:r>
            <a:r>
              <a:rPr lang="tr-TR" u="sng" dirty="0" err="1">
                <a:solidFill>
                  <a:schemeClr val="tx1"/>
                </a:solidFill>
              </a:rPr>
              <a:t>Aristotle</a:t>
            </a:r>
            <a:r>
              <a:rPr lang="tr-TR" u="sng" dirty="0">
                <a:solidFill>
                  <a:schemeClr val="tx1"/>
                </a:solidFill>
              </a:rPr>
              <a:t>, okuyucularına çarpıcı metaforlar oluşturma konusunda pratik tavsiyelerde bulunur.</a:t>
            </a:r>
            <a:r>
              <a:rPr lang="tr-TR" dirty="0">
                <a:solidFill>
                  <a:schemeClr val="tx1"/>
                </a:solidFill>
              </a:rPr>
              <a:t> </a:t>
            </a:r>
            <a:r>
              <a:rPr lang="tr-TR" u="sng" dirty="0">
                <a:solidFill>
                  <a:schemeClr val="tx1"/>
                </a:solidFill>
              </a:rPr>
              <a:t>Örneğin, bir eylem veya kişiye iltifat etmek isterseniz, “metaforunuzu aynı doğrultuda daha iyi bir şeyden almalısınız; kötülemek içinse, daha kötü bir şeyden </a:t>
            </a:r>
            <a:r>
              <a:rPr lang="tr-TR" dirty="0">
                <a:solidFill>
                  <a:schemeClr val="tx1"/>
                </a:solidFill>
              </a:rPr>
              <a:t>”</a:t>
            </a:r>
          </a:p>
        </p:txBody>
      </p:sp>
    </p:spTree>
    <p:extLst>
      <p:ext uri="{BB962C8B-B14F-4D97-AF65-F5344CB8AC3E}">
        <p14:creationId xmlns:p14="http://schemas.microsoft.com/office/powerpoint/2010/main" val="31673938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SONUÇ</a:t>
            </a:r>
            <a:endParaRPr lang="tr-TR" b="1" dirty="0"/>
          </a:p>
        </p:txBody>
      </p:sp>
      <p:sp>
        <p:nvSpPr>
          <p:cNvPr id="3" name="İçerik Yer Tutucusu 2"/>
          <p:cNvSpPr>
            <a:spLocks noGrp="1"/>
          </p:cNvSpPr>
          <p:nvPr>
            <p:ph idx="1"/>
          </p:nvPr>
        </p:nvSpPr>
        <p:spPr>
          <a:xfrm>
            <a:off x="1136822" y="1804086"/>
            <a:ext cx="10018857" cy="4287429"/>
          </a:xfrm>
        </p:spPr>
        <p:txBody>
          <a:bodyPr>
            <a:normAutofit/>
          </a:bodyPr>
          <a:lstStyle/>
          <a:p>
            <a:pPr>
              <a:buFont typeface="Wingdings" pitchFamily="2" charset="2"/>
              <a:buChar char="v"/>
            </a:pPr>
            <a:r>
              <a:rPr lang="tr-TR" b="1" dirty="0">
                <a:solidFill>
                  <a:schemeClr val="tx1"/>
                </a:solidFill>
              </a:rPr>
              <a:t>Aristo retorik sanatının sistematik </a:t>
            </a:r>
            <a:r>
              <a:rPr lang="tr-TR" b="1" dirty="0" smtClean="0">
                <a:solidFill>
                  <a:schemeClr val="tx1"/>
                </a:solidFill>
              </a:rPr>
              <a:t>düzenlenişi </a:t>
            </a:r>
            <a:r>
              <a:rPr lang="tr-TR" b="1" dirty="0">
                <a:solidFill>
                  <a:schemeClr val="tx1"/>
                </a:solidFill>
              </a:rPr>
              <a:t>ortaya koymaya çalışmıştır</a:t>
            </a:r>
            <a:r>
              <a:rPr lang="tr-TR" dirty="0">
                <a:solidFill>
                  <a:schemeClr val="tx1"/>
                </a:solidFill>
              </a:rPr>
              <a:t>, </a:t>
            </a:r>
            <a:r>
              <a:rPr lang="tr-TR" dirty="0" smtClean="0">
                <a:solidFill>
                  <a:schemeClr val="tx1"/>
                </a:solidFill>
              </a:rPr>
              <a:t>büyük ölçüde başarmıştır, </a:t>
            </a:r>
            <a:r>
              <a:rPr lang="tr-TR" dirty="0">
                <a:solidFill>
                  <a:schemeClr val="tx1"/>
                </a:solidFill>
              </a:rPr>
              <a:t>denilebilir. Retorik yaklaşımı şimdiye kadar kaleme alınmış en kapsamlı ve tamamlanmış bir yaklaşımdır. Retorik Aristo için, </a:t>
            </a:r>
            <a:r>
              <a:rPr lang="tr-TR" b="1" dirty="0">
                <a:solidFill>
                  <a:schemeClr val="tx1"/>
                </a:solidFill>
              </a:rPr>
              <a:t>“belli bir durumda elde var olan inandırma yollarını gözlemleme yetisidir</a:t>
            </a:r>
            <a:r>
              <a:rPr lang="tr-TR" dirty="0">
                <a:solidFill>
                  <a:schemeClr val="tx1"/>
                </a:solidFill>
              </a:rPr>
              <a:t>”. </a:t>
            </a:r>
            <a:endParaRPr lang="tr-TR" dirty="0" smtClean="0">
              <a:solidFill>
                <a:schemeClr val="tx1"/>
              </a:solidFill>
            </a:endParaRPr>
          </a:p>
          <a:p>
            <a:pPr>
              <a:buFont typeface="Wingdings" pitchFamily="2" charset="2"/>
              <a:buChar char="v"/>
            </a:pPr>
            <a:r>
              <a:rPr lang="tr-TR" b="1" dirty="0" smtClean="0">
                <a:solidFill>
                  <a:schemeClr val="tx1"/>
                </a:solidFill>
              </a:rPr>
              <a:t>Bir </a:t>
            </a:r>
            <a:r>
              <a:rPr lang="tr-TR" b="1" dirty="0">
                <a:solidFill>
                  <a:schemeClr val="tx1"/>
                </a:solidFill>
              </a:rPr>
              <a:t>özne sınıfıyla sınırlı olmaması ve olası sonuçlar doğurması bakımından diyalektik sanatına benzerdir.</a:t>
            </a:r>
            <a:r>
              <a:rPr lang="tr-TR" dirty="0">
                <a:solidFill>
                  <a:schemeClr val="tx1"/>
                </a:solidFill>
              </a:rPr>
              <a:t> </a:t>
            </a:r>
            <a:endParaRPr lang="tr-TR" dirty="0" smtClean="0">
              <a:solidFill>
                <a:schemeClr val="tx1"/>
              </a:solidFill>
            </a:endParaRPr>
          </a:p>
          <a:p>
            <a:pPr>
              <a:buFont typeface="Wingdings" pitchFamily="2" charset="2"/>
              <a:buChar char="v"/>
            </a:pPr>
            <a:r>
              <a:rPr lang="tr-TR" b="1" dirty="0" smtClean="0">
                <a:solidFill>
                  <a:schemeClr val="tx1"/>
                </a:solidFill>
              </a:rPr>
              <a:t>Dilin </a:t>
            </a:r>
            <a:r>
              <a:rPr lang="tr-TR" b="1" dirty="0">
                <a:solidFill>
                  <a:schemeClr val="tx1"/>
                </a:solidFill>
              </a:rPr>
              <a:t>güzelliğiyle ilgilenen şiir sanatıyla benzerdir.</a:t>
            </a:r>
            <a:r>
              <a:rPr lang="tr-TR" dirty="0">
                <a:solidFill>
                  <a:schemeClr val="tx1"/>
                </a:solidFill>
              </a:rPr>
              <a:t> Fakat retorik, diyalektikte özel eğitimden yoksun kişilerden oluşan geniş dinleyici kitlelerine mesajları uyumlama kapasitesi açısından benzersizdir. </a:t>
            </a:r>
            <a:endParaRPr lang="tr-TR" dirty="0" smtClean="0">
              <a:solidFill>
                <a:schemeClr val="tx1"/>
              </a:solidFill>
            </a:endParaRPr>
          </a:p>
          <a:p>
            <a:pPr>
              <a:buFont typeface="Wingdings" pitchFamily="2" charset="2"/>
              <a:buChar char="v"/>
            </a:pPr>
            <a:r>
              <a:rPr lang="tr-TR" dirty="0" smtClean="0">
                <a:solidFill>
                  <a:schemeClr val="tx1"/>
                </a:solidFill>
              </a:rPr>
              <a:t>Ayrıca </a:t>
            </a:r>
            <a:r>
              <a:rPr lang="tr-TR" dirty="0">
                <a:solidFill>
                  <a:schemeClr val="tx1"/>
                </a:solidFill>
              </a:rPr>
              <a:t>retorik, </a:t>
            </a:r>
            <a:r>
              <a:rPr lang="tr-TR" b="1" dirty="0">
                <a:solidFill>
                  <a:schemeClr val="tx1"/>
                </a:solidFill>
              </a:rPr>
              <a:t>mutluluk, erdem ve adalet gibi toplumun en önemli değerleriyle bağlantılı olan kamusal öneme haiz soruların uygulanması </a:t>
            </a:r>
            <a:r>
              <a:rPr lang="tr-TR" dirty="0">
                <a:solidFill>
                  <a:schemeClr val="tx1"/>
                </a:solidFill>
              </a:rPr>
              <a:t>açısından da benzersizdir</a:t>
            </a:r>
            <a:r>
              <a:rPr lang="tr-TR" dirty="0" smtClean="0"/>
              <a:t>.</a:t>
            </a:r>
          </a:p>
          <a:p>
            <a:pPr marL="0" indent="0">
              <a:buNone/>
            </a:pPr>
            <a:r>
              <a:rPr lang="tr-TR" dirty="0" smtClean="0"/>
              <a:t> </a:t>
            </a:r>
            <a:endParaRPr lang="tr-TR" dirty="0"/>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9731022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63035"/>
            <a:ext cx="10058400" cy="1450757"/>
          </a:xfrm>
        </p:spPr>
        <p:txBody>
          <a:bodyPr>
            <a:normAutofit/>
          </a:bodyPr>
          <a:lstStyle/>
          <a:p>
            <a:r>
              <a:rPr lang="tr-TR" b="1" dirty="0" smtClean="0"/>
              <a:t>SONUÇ</a:t>
            </a:r>
            <a:endParaRPr lang="tr-TR" b="1" dirty="0"/>
          </a:p>
        </p:txBody>
      </p:sp>
      <p:sp>
        <p:nvSpPr>
          <p:cNvPr id="3" name="İçerik Yer Tutucusu 2"/>
          <p:cNvSpPr>
            <a:spLocks noGrp="1"/>
          </p:cNvSpPr>
          <p:nvPr>
            <p:ph idx="1"/>
          </p:nvPr>
        </p:nvSpPr>
        <p:spPr>
          <a:xfrm>
            <a:off x="1136822" y="1804086"/>
            <a:ext cx="10018857" cy="4287429"/>
          </a:xfrm>
        </p:spPr>
        <p:txBody>
          <a:bodyPr>
            <a:normAutofit/>
          </a:bodyPr>
          <a:lstStyle/>
          <a:p>
            <a:endParaRPr lang="tr-TR" dirty="0" smtClean="0"/>
          </a:p>
          <a:p>
            <a:pPr>
              <a:buFont typeface="Wingdings" pitchFamily="2" charset="2"/>
              <a:buChar char="v"/>
            </a:pPr>
            <a:r>
              <a:rPr lang="tr-TR" dirty="0" smtClean="0">
                <a:solidFill>
                  <a:schemeClr val="tx1"/>
                </a:solidFill>
              </a:rPr>
              <a:t>Gördüğümüz </a:t>
            </a:r>
            <a:r>
              <a:rPr lang="tr-TR" dirty="0">
                <a:solidFill>
                  <a:schemeClr val="tx1"/>
                </a:solidFill>
              </a:rPr>
              <a:t>gibi, Aristo başarılı bir hatip olmak için, argümanların </a:t>
            </a:r>
            <a:r>
              <a:rPr lang="tr-TR">
                <a:solidFill>
                  <a:schemeClr val="tx1"/>
                </a:solidFill>
              </a:rPr>
              <a:t>kesinlikle </a:t>
            </a:r>
            <a:r>
              <a:rPr lang="tr-TR" smtClean="0">
                <a:solidFill>
                  <a:schemeClr val="tx1"/>
                </a:solidFill>
              </a:rPr>
              <a:t>anlaşılması </a:t>
            </a:r>
            <a:r>
              <a:rPr lang="tr-TR" dirty="0">
                <a:solidFill>
                  <a:schemeClr val="tx1"/>
                </a:solidFill>
              </a:rPr>
              <a:t>gerektiğinden bahseder. Fakat aynı zamanda insan duygularını ve iyi karakter bileşenlerini de anlamak zorunludur. </a:t>
            </a:r>
            <a:endParaRPr lang="tr-TR" dirty="0" smtClean="0">
              <a:solidFill>
                <a:schemeClr val="tx1"/>
              </a:solidFill>
            </a:endParaRPr>
          </a:p>
          <a:p>
            <a:pPr>
              <a:buFont typeface="Wingdings" pitchFamily="2" charset="2"/>
              <a:buChar char="v"/>
            </a:pPr>
            <a:r>
              <a:rPr lang="tr-TR" dirty="0" smtClean="0">
                <a:solidFill>
                  <a:schemeClr val="tx1"/>
                </a:solidFill>
              </a:rPr>
              <a:t>Hatip</a:t>
            </a:r>
            <a:r>
              <a:rPr lang="tr-TR" dirty="0">
                <a:solidFill>
                  <a:schemeClr val="tx1"/>
                </a:solidFill>
              </a:rPr>
              <a:t>, hitabetin uygulandığı özel çeşitlerle bağlantılı asli konuları anlamalıdır. </a:t>
            </a:r>
            <a:endParaRPr lang="tr-TR" dirty="0" smtClean="0">
              <a:solidFill>
                <a:schemeClr val="tx1"/>
              </a:solidFill>
            </a:endParaRPr>
          </a:p>
          <a:p>
            <a:pPr>
              <a:buFont typeface="Wingdings" pitchFamily="2" charset="2"/>
              <a:buChar char="v"/>
            </a:pPr>
            <a:r>
              <a:rPr lang="tr-TR" dirty="0" smtClean="0">
                <a:solidFill>
                  <a:schemeClr val="tx1"/>
                </a:solidFill>
              </a:rPr>
              <a:t>Ve </a:t>
            </a:r>
            <a:r>
              <a:rPr lang="tr-TR" dirty="0">
                <a:solidFill>
                  <a:schemeClr val="tx1"/>
                </a:solidFill>
              </a:rPr>
              <a:t>şayet bir hatip bazı doğal dramatik yeteneklere ve dilin estetik bölünmesinin iyi bir bakışına sahipse bu da çok yardımcı olur. Bu nedenle, başarılı bir konuşmacı olmak, çok şey isteyen bir meşguliyettir.</a:t>
            </a:r>
          </a:p>
          <a:p>
            <a:pPr marL="0" indent="0">
              <a:buNone/>
            </a:pPr>
            <a:endParaRPr lang="tr-TR" dirty="0" smtClean="0"/>
          </a:p>
          <a:p>
            <a:pPr marL="0" indent="0">
              <a:buNone/>
            </a:pPr>
            <a:r>
              <a:rPr lang="tr-TR" dirty="0" smtClean="0"/>
              <a:t> </a:t>
            </a:r>
            <a:endParaRPr lang="tr-TR" dirty="0"/>
          </a:p>
          <a:p>
            <a:pPr>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9908581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ctr"/>
            <a:r>
              <a:rPr lang="tr-TR" sz="4000" b="1" dirty="0" smtClean="0"/>
              <a:t>TEŞEKKÜRLER….</a:t>
            </a:r>
          </a:p>
          <a:p>
            <a:pPr algn="ctr"/>
            <a:endParaRPr lang="tr-TR" sz="4000" b="1" dirty="0"/>
          </a:p>
          <a:p>
            <a:pPr algn="ctr"/>
            <a:endParaRPr lang="tr-TR" sz="4000" b="1" dirty="0" smtClean="0"/>
          </a:p>
          <a:p>
            <a:pPr algn="ctr"/>
            <a:endParaRPr lang="tr-TR" sz="4000" b="1" dirty="0"/>
          </a:p>
          <a:p>
            <a:pPr lvl="8" algn="ctr"/>
            <a:endParaRPr lang="tr-TR" sz="3400" b="1" dirty="0" smtClean="0"/>
          </a:p>
          <a:p>
            <a:pPr lvl="8" algn="ctr"/>
            <a:endParaRPr lang="tr-TR" sz="3400" b="1" dirty="0"/>
          </a:p>
          <a:p>
            <a:pPr algn="ctr"/>
            <a:endParaRPr lang="tr-TR" sz="4000" b="1" dirty="0"/>
          </a:p>
        </p:txBody>
      </p:sp>
    </p:spTree>
    <p:extLst>
      <p:ext uri="{BB962C8B-B14F-4D97-AF65-F5344CB8AC3E}">
        <p14:creationId xmlns:p14="http://schemas.microsoft.com/office/powerpoint/2010/main" val="1399599454"/>
      </p:ext>
    </p:extLst>
  </p:cSld>
  <p:clrMapOvr>
    <a:masterClrMapping/>
  </p:clrMapOvr>
  <p:timing>
    <p:tnLst>
      <p:par>
        <p:cTn id="1" dur="indefinite" restart="never" nodeType="tmRoot"/>
      </p:par>
    </p:tnLst>
  </p:timing>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952</TotalTime>
  <Words>3875</Words>
  <Application>Microsoft Office PowerPoint</Application>
  <PresentationFormat>Özel</PresentationFormat>
  <Paragraphs>253</Paragraphs>
  <Slides>45</Slides>
  <Notes>0</Notes>
  <HiddenSlides>0</HiddenSlides>
  <MMClips>0</MMClips>
  <ScaleCrop>false</ScaleCrop>
  <HeadingPairs>
    <vt:vector size="4" baseType="variant">
      <vt:variant>
        <vt:lpstr>Tema</vt:lpstr>
      </vt:variant>
      <vt:variant>
        <vt:i4>1</vt:i4>
      </vt:variant>
      <vt:variant>
        <vt:lpstr>Slayt Başlıkları</vt:lpstr>
      </vt:variant>
      <vt:variant>
        <vt:i4>45</vt:i4>
      </vt:variant>
    </vt:vector>
  </HeadingPairs>
  <TitlesOfParts>
    <vt:vector size="46" baseType="lpstr">
      <vt:lpstr>Geçmişe bakış</vt:lpstr>
      <vt:lpstr>     ARİSTO RETORİĞİ                     </vt:lpstr>
      <vt:lpstr>Aristoteles’in Hayatı </vt:lpstr>
      <vt:lpstr>Aristoteles’in Hayatı </vt:lpstr>
      <vt:lpstr>Aristoteles’in Retorik Anlayışı </vt:lpstr>
      <vt:lpstr>Aristoteles’in Retorik Anlayışı </vt:lpstr>
      <vt:lpstr>Aristoteles’in Retorik Anlayışı </vt:lpstr>
      <vt:lpstr> Aristoteles’ın Retorik Tanımları</vt:lpstr>
      <vt:lpstr> Retorik ve Diyalektik </vt:lpstr>
      <vt:lpstr> Retorik ve Diyalektik </vt:lpstr>
      <vt:lpstr> Retorik ve Diyalektik </vt:lpstr>
      <vt:lpstr> </vt:lpstr>
      <vt:lpstr> Techne Olarak Retorik </vt:lpstr>
      <vt:lpstr> Techne Olarak Retorik </vt:lpstr>
      <vt:lpstr> Retorik Neden Yararlıdır?</vt:lpstr>
      <vt:lpstr> Retorik Neden Yararlıdır?</vt:lpstr>
      <vt:lpstr> Retorik Neden Yararlıdır?</vt:lpstr>
      <vt:lpstr> Retorik Neden Yararlıdır?</vt:lpstr>
      <vt:lpstr> Retorik Neden Yararlıdır?</vt:lpstr>
      <vt:lpstr> Entimem </vt:lpstr>
      <vt:lpstr> Entimem </vt:lpstr>
      <vt:lpstr> Entimem </vt:lpstr>
      <vt:lpstr> Entimem </vt:lpstr>
      <vt:lpstr> Üç Retorik Türü </vt:lpstr>
      <vt:lpstr> Müzakereci (Politik) Hitabet</vt:lpstr>
      <vt:lpstr> Müzakereci (Politik) Hitabet</vt:lpstr>
      <vt:lpstr> Epidektik (Törensel) Hitabet</vt:lpstr>
      <vt:lpstr> Epidektik (Törensel) Hitabet</vt:lpstr>
      <vt:lpstr> Adli (Hukuki) Hitabet</vt:lpstr>
      <vt:lpstr> Adli (Hukuki) Hitabet</vt:lpstr>
      <vt:lpstr> Sanatsal Kanıtlar </vt:lpstr>
      <vt:lpstr> Logos: Argümanlarının Mantığı </vt:lpstr>
      <vt:lpstr> Logos: Argümanlarının Mantığı </vt:lpstr>
      <vt:lpstr> Pathos: Duygu Psikolojisi </vt:lpstr>
      <vt:lpstr> Pathos: Duygu Psikolojisi </vt:lpstr>
      <vt:lpstr> Pathos: Duygu Psikolojisi </vt:lpstr>
      <vt:lpstr> Ethos: İyi Karakter Sosyolojisi</vt:lpstr>
      <vt:lpstr> Ethos: İyi Karakter Sosyolojisi</vt:lpstr>
      <vt:lpstr>ARGÜMANIN KONUSU VE ROLÜ</vt:lpstr>
      <vt:lpstr>Özel Konular </vt:lpstr>
      <vt:lpstr>Yaygın Konular </vt:lpstr>
      <vt:lpstr>Bazı Yaygın Yanlışlar </vt:lpstr>
      <vt:lpstr>Aristo’nun Tarzı </vt:lpstr>
      <vt:lpstr>SONUÇ</vt:lpstr>
      <vt:lpstr>SONUÇ</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Sosyolojide bilimin mantığı</dc:title>
  <dc:creator>özge önenerk</dc:creator>
  <cp:lastModifiedBy>user</cp:lastModifiedBy>
  <cp:revision>182</cp:revision>
  <dcterms:created xsi:type="dcterms:W3CDTF">2017-10-28T10:15:38Z</dcterms:created>
  <dcterms:modified xsi:type="dcterms:W3CDTF">2020-03-18T22:35:38Z</dcterms:modified>
</cp:coreProperties>
</file>