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58" r:id="rId11"/>
    <p:sldId id="260" r:id="rId12"/>
    <p:sldId id="261" r:id="rId13"/>
    <p:sldId id="268" r:id="rId14"/>
    <p:sldId id="278" r:id="rId15"/>
    <p:sldId id="262" r:id="rId16"/>
    <p:sldId id="276" r:id="rId17"/>
    <p:sldId id="263" r:id="rId18"/>
    <p:sldId id="264" r:id="rId19"/>
    <p:sldId id="277" r:id="rId20"/>
    <p:sldId id="265" r:id="rId21"/>
    <p:sldId id="266" r:id="rId22"/>
    <p:sldId id="267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9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E3075E-C3C5-4C0D-92A5-84B76970EE8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7433DB1-FF32-49EE-A27C-D7B15D58E6B6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Eğitim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2D662EF0-D7A5-4B63-AAFA-0CB2631D92CD}" type="parTrans" cxnId="{5DEA8213-C0C6-473E-94C6-E0B142B122D2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2C9C2C0E-EA6F-4EA5-B791-9787C8DB25B5}" type="sibTrans" cxnId="{5DEA8213-C0C6-473E-94C6-E0B142B122D2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138B40F9-8424-4CCA-A13A-FC032D5F14F3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Öğretim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B26CAB85-A561-451D-A53F-3DFF25D48FC4}" type="parTrans" cxnId="{FB2ED6A3-C325-43DC-A7E3-BC35BF44A37C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29C0438B-5DCB-425C-88C2-DA1B09DE79AB}" type="sibTrans" cxnId="{FB2ED6A3-C325-43DC-A7E3-BC35BF44A37C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14A0E3ED-B9B7-43EF-B8D0-D009C44BDEEB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Bilgi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B5C9C2CF-128B-4546-B93B-9796FC044A9E}" type="parTrans" cxnId="{8753BABC-9AE6-4529-8798-4FA1CD2FA429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26A5E03A-F58A-48AE-BC35-0907106B3AFD}" type="sibTrans" cxnId="{8753BABC-9AE6-4529-8798-4FA1CD2FA429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D514EE12-30EE-4592-94E9-1CD500ACC524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Öğrenme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C847D894-3041-4761-9A6E-4FBE1113F296}" type="parTrans" cxnId="{E6217A0B-5B25-49E7-A5DE-14439699A0D2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59E90319-20E5-406C-8C22-1C05C53895EC}" type="sibTrans" cxnId="{E6217A0B-5B25-49E7-A5DE-14439699A0D2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461DCCB5-D6A0-4110-A19B-90FD0C9CA03E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Çevre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EDF514D7-96BB-4B24-965F-FC8229ECB4CF}" type="parTrans" cxnId="{5146025C-717F-4A1A-BE9A-E01192FBA13A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82E640C2-B605-440D-8D41-820E27BDBEB2}" type="sibTrans" cxnId="{5146025C-717F-4A1A-BE9A-E01192FBA13A}">
      <dgm:prSet/>
      <dgm:spPr/>
      <dgm:t>
        <a:bodyPr/>
        <a:lstStyle/>
        <a:p>
          <a:endParaRPr lang="tr-TR">
            <a:solidFill>
              <a:schemeClr val="tx2">
                <a:lumMod val="10000"/>
              </a:schemeClr>
            </a:solidFill>
          </a:endParaRPr>
        </a:p>
      </dgm:t>
    </dgm:pt>
    <dgm:pt modelId="{3D4EEC29-E014-4C9A-8827-58054174D411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Teknoloji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5BA40108-B540-41A1-8F2A-7B7F4EE4DF41}" type="parTrans" cxnId="{93FBA2C9-E325-4A2D-BC2A-B4D1B6B59FB4}">
      <dgm:prSet/>
      <dgm:spPr/>
      <dgm:t>
        <a:bodyPr/>
        <a:lstStyle/>
        <a:p>
          <a:endParaRPr lang="tr-TR"/>
        </a:p>
      </dgm:t>
    </dgm:pt>
    <dgm:pt modelId="{AA0EB5FE-25EB-4C44-BE14-547AE9CF8D82}" type="sibTrans" cxnId="{93FBA2C9-E325-4A2D-BC2A-B4D1B6B59FB4}">
      <dgm:prSet/>
      <dgm:spPr/>
      <dgm:t>
        <a:bodyPr/>
        <a:lstStyle/>
        <a:p>
          <a:endParaRPr lang="tr-TR"/>
        </a:p>
      </dgm:t>
    </dgm:pt>
    <dgm:pt modelId="{F421F50A-4BA9-4BCD-AE1F-3EDF51B8E709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Davranış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56BD6372-B989-4B29-AB88-6D4B1B4F329B}" type="parTrans" cxnId="{9B1F10CE-4FF4-4154-872F-DA706AC37D3F}">
      <dgm:prSet/>
      <dgm:spPr/>
      <dgm:t>
        <a:bodyPr/>
        <a:lstStyle/>
        <a:p>
          <a:endParaRPr lang="tr-TR"/>
        </a:p>
      </dgm:t>
    </dgm:pt>
    <dgm:pt modelId="{39C7C7AA-171E-4755-93D2-97C7C8C682DC}" type="sibTrans" cxnId="{9B1F10CE-4FF4-4154-872F-DA706AC37D3F}">
      <dgm:prSet/>
      <dgm:spPr/>
      <dgm:t>
        <a:bodyPr/>
        <a:lstStyle/>
        <a:p>
          <a:endParaRPr lang="tr-TR"/>
        </a:p>
      </dgm:t>
    </dgm:pt>
    <dgm:pt modelId="{41B26C80-2003-4F89-B1AF-D9AAD592E84C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Kavram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AE21E2DB-E778-44B8-BD08-3181831AE2A2}" type="parTrans" cxnId="{2DB3A67E-A7CC-4DF0-9132-4CE7B8F5F6B5}">
      <dgm:prSet/>
      <dgm:spPr/>
      <dgm:t>
        <a:bodyPr/>
        <a:lstStyle/>
        <a:p>
          <a:endParaRPr lang="tr-TR"/>
        </a:p>
      </dgm:t>
    </dgm:pt>
    <dgm:pt modelId="{1861F50A-CF6D-4F1E-B32D-12015CAC6383}" type="sibTrans" cxnId="{2DB3A67E-A7CC-4DF0-9132-4CE7B8F5F6B5}">
      <dgm:prSet/>
      <dgm:spPr/>
      <dgm:t>
        <a:bodyPr/>
        <a:lstStyle/>
        <a:p>
          <a:endParaRPr lang="tr-TR"/>
        </a:p>
      </dgm:t>
    </dgm:pt>
    <dgm:pt modelId="{88DA37C4-2654-4CD5-B024-2B715CFF4FDB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Medya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0A775358-FC75-443E-9B0E-BD3E2DBDDC0C}" type="parTrans" cxnId="{A315ED11-10B6-4212-8BF0-370E3075D934}">
      <dgm:prSet/>
      <dgm:spPr/>
      <dgm:t>
        <a:bodyPr/>
        <a:lstStyle/>
        <a:p>
          <a:endParaRPr lang="tr-TR"/>
        </a:p>
      </dgm:t>
    </dgm:pt>
    <dgm:pt modelId="{F426962A-B96B-47AD-884E-96DE9B34F087}" type="sibTrans" cxnId="{A315ED11-10B6-4212-8BF0-370E3075D934}">
      <dgm:prSet/>
      <dgm:spPr/>
      <dgm:t>
        <a:bodyPr/>
        <a:lstStyle/>
        <a:p>
          <a:endParaRPr lang="tr-TR"/>
        </a:p>
      </dgm:t>
    </dgm:pt>
    <dgm:pt modelId="{79CC5E03-0B90-4D31-96AF-143B1753CF23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Mesaj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7154035A-D11A-4F26-9E2B-17F5ABA9F14D}" type="parTrans" cxnId="{838F545C-C173-4D09-9259-7B5FE0C3C828}">
      <dgm:prSet/>
      <dgm:spPr/>
      <dgm:t>
        <a:bodyPr/>
        <a:lstStyle/>
        <a:p>
          <a:endParaRPr lang="tr-TR"/>
        </a:p>
      </dgm:t>
    </dgm:pt>
    <dgm:pt modelId="{0B0CA112-2BCA-4A72-B0AC-8625490F0D0D}" type="sibTrans" cxnId="{838F545C-C173-4D09-9259-7B5FE0C3C828}">
      <dgm:prSet/>
      <dgm:spPr/>
      <dgm:t>
        <a:bodyPr/>
        <a:lstStyle/>
        <a:p>
          <a:endParaRPr lang="tr-TR"/>
        </a:p>
      </dgm:t>
    </dgm:pt>
    <dgm:pt modelId="{E2C070FC-43A1-4974-AEC5-A751BB5D7FB0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Yöntem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C57E4746-4759-42B3-BDC3-C694664B84BF}" type="parTrans" cxnId="{840E0082-4277-4943-B3A6-39D05CE048F1}">
      <dgm:prSet/>
      <dgm:spPr/>
      <dgm:t>
        <a:bodyPr/>
        <a:lstStyle/>
        <a:p>
          <a:endParaRPr lang="tr-TR"/>
        </a:p>
      </dgm:t>
    </dgm:pt>
    <dgm:pt modelId="{EB36247F-0096-4CF5-BBAB-3414AEF4AA62}" type="sibTrans" cxnId="{840E0082-4277-4943-B3A6-39D05CE048F1}">
      <dgm:prSet/>
      <dgm:spPr/>
      <dgm:t>
        <a:bodyPr/>
        <a:lstStyle/>
        <a:p>
          <a:endParaRPr lang="tr-TR"/>
        </a:p>
      </dgm:t>
    </dgm:pt>
    <dgm:pt modelId="{AA474FBB-F949-480A-ACCE-B6A7BD65BFAF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Öğretim Teknolojisi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36AD884D-D82D-4AA5-8275-4AD9D89ADC8E}" type="parTrans" cxnId="{B8276103-1B29-4DFE-8F74-E841B330C4BD}">
      <dgm:prSet/>
      <dgm:spPr/>
      <dgm:t>
        <a:bodyPr/>
        <a:lstStyle/>
        <a:p>
          <a:endParaRPr lang="tr-TR"/>
        </a:p>
      </dgm:t>
    </dgm:pt>
    <dgm:pt modelId="{40B50986-E447-47A3-BCCE-4ECF1DC2DB37}" type="sibTrans" cxnId="{B8276103-1B29-4DFE-8F74-E841B330C4BD}">
      <dgm:prSet/>
      <dgm:spPr/>
      <dgm:t>
        <a:bodyPr/>
        <a:lstStyle/>
        <a:p>
          <a:endParaRPr lang="tr-TR"/>
        </a:p>
      </dgm:t>
    </dgm:pt>
    <dgm:pt modelId="{C2D7670C-9942-4022-A070-AF0F4B725A21}">
      <dgm:prSet phldrT="[Metin]"/>
      <dgm:spPr/>
      <dgm:t>
        <a:bodyPr/>
        <a:lstStyle/>
        <a:p>
          <a:r>
            <a:rPr lang="tr-TR" dirty="0" smtClean="0">
              <a:solidFill>
                <a:schemeClr val="tx2">
                  <a:lumMod val="10000"/>
                </a:schemeClr>
              </a:solidFill>
            </a:rPr>
            <a:t>Eğitim Teknolojisi </a:t>
          </a:r>
          <a:endParaRPr lang="tr-TR" dirty="0">
            <a:solidFill>
              <a:schemeClr val="tx2">
                <a:lumMod val="10000"/>
              </a:schemeClr>
            </a:solidFill>
          </a:endParaRPr>
        </a:p>
      </dgm:t>
    </dgm:pt>
    <dgm:pt modelId="{CAA0B2E9-D557-4BBC-AB0B-CE666112ABC5}" type="parTrans" cxnId="{6328CD6A-A8A4-479C-9483-F785CDCAE2CD}">
      <dgm:prSet/>
      <dgm:spPr/>
      <dgm:t>
        <a:bodyPr/>
        <a:lstStyle/>
        <a:p>
          <a:endParaRPr lang="tr-TR"/>
        </a:p>
      </dgm:t>
    </dgm:pt>
    <dgm:pt modelId="{48DB1657-E70E-4D65-B77A-2568E021AC36}" type="sibTrans" cxnId="{6328CD6A-A8A4-479C-9483-F785CDCAE2CD}">
      <dgm:prSet/>
      <dgm:spPr/>
      <dgm:t>
        <a:bodyPr/>
        <a:lstStyle/>
        <a:p>
          <a:endParaRPr lang="tr-TR"/>
        </a:p>
      </dgm:t>
    </dgm:pt>
    <dgm:pt modelId="{CDC3F8C4-E0DD-4431-BC69-67209C02C05A}" type="pres">
      <dgm:prSet presAssocID="{1FE3075E-C3C5-4C0D-92A5-84B76970EE8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FB3309B-EF92-4E6F-AC82-3D0327DEC39B}" type="pres">
      <dgm:prSet presAssocID="{C7433DB1-FF32-49EE-A27C-D7B15D58E6B6}" presName="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9A7BDF8-57C8-48B2-A98B-511E8E7B81E9}" type="pres">
      <dgm:prSet presAssocID="{2C9C2C0E-EA6F-4EA5-B791-9787C8DB25B5}" presName="sibTrans" presStyleCnt="0"/>
      <dgm:spPr/>
    </dgm:pt>
    <dgm:pt modelId="{DCE9C983-DCC3-4B58-A449-040E5E87FEAF}" type="pres">
      <dgm:prSet presAssocID="{138B40F9-8424-4CCA-A13A-FC032D5F14F3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98531D-38B7-4454-B6E7-A7EA043FC8C0}" type="pres">
      <dgm:prSet presAssocID="{29C0438B-5DCB-425C-88C2-DA1B09DE79AB}" presName="sibTrans" presStyleCnt="0"/>
      <dgm:spPr/>
    </dgm:pt>
    <dgm:pt modelId="{9949DC7A-3805-4E2B-AF12-CFBBEECE1694}" type="pres">
      <dgm:prSet presAssocID="{14A0E3ED-B9B7-43EF-B8D0-D009C44BDEEB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BD0D09-D4EF-43F4-B0B7-BA949DB00ECB}" type="pres">
      <dgm:prSet presAssocID="{26A5E03A-F58A-48AE-BC35-0907106B3AFD}" presName="sibTrans" presStyleCnt="0"/>
      <dgm:spPr/>
    </dgm:pt>
    <dgm:pt modelId="{6382E19D-A097-45E0-B2A2-79B754047A61}" type="pres">
      <dgm:prSet presAssocID="{D514EE12-30EE-4592-94E9-1CD500ACC524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CF145F-AB16-4E73-8303-60002604AB5A}" type="pres">
      <dgm:prSet presAssocID="{59E90319-20E5-406C-8C22-1C05C53895EC}" presName="sibTrans" presStyleCnt="0"/>
      <dgm:spPr/>
    </dgm:pt>
    <dgm:pt modelId="{03A1F281-442B-494A-9895-6E81AE1265C4}" type="pres">
      <dgm:prSet presAssocID="{461DCCB5-D6A0-4110-A19B-90FD0C9CA03E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A1FED9-CB47-4E5F-B22D-95BF8A02E950}" type="pres">
      <dgm:prSet presAssocID="{82E640C2-B605-440D-8D41-820E27BDBEB2}" presName="sibTrans" presStyleCnt="0"/>
      <dgm:spPr/>
    </dgm:pt>
    <dgm:pt modelId="{7A38499C-581C-4018-ADE2-7882D85E2F6F}" type="pres">
      <dgm:prSet presAssocID="{F421F50A-4BA9-4BCD-AE1F-3EDF51B8E709}" presName="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3E78EE-CBE4-4ABF-811E-024B53B72472}" type="pres">
      <dgm:prSet presAssocID="{39C7C7AA-171E-4755-93D2-97C7C8C682DC}" presName="sibTrans" presStyleCnt="0"/>
      <dgm:spPr/>
    </dgm:pt>
    <dgm:pt modelId="{00754A1D-14EE-4C10-B866-F41D178A79E8}" type="pres">
      <dgm:prSet presAssocID="{41B26C80-2003-4F89-B1AF-D9AAD592E84C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6CA789-32C9-419B-8591-B0E0F014488E}" type="pres">
      <dgm:prSet presAssocID="{1861F50A-CF6D-4F1E-B32D-12015CAC6383}" presName="sibTrans" presStyleCnt="0"/>
      <dgm:spPr/>
    </dgm:pt>
    <dgm:pt modelId="{3BB03514-9F38-41BF-9F01-D421FF6F495A}" type="pres">
      <dgm:prSet presAssocID="{3D4EEC29-E014-4C9A-8827-58054174D411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93DF8C-5BBC-4D0C-9E67-0E0FFDB9ED33}" type="pres">
      <dgm:prSet presAssocID="{AA0EB5FE-25EB-4C44-BE14-547AE9CF8D82}" presName="sibTrans" presStyleCnt="0"/>
      <dgm:spPr/>
    </dgm:pt>
    <dgm:pt modelId="{FF7404AC-D5B2-4AFE-A56E-ABA2029DFC69}" type="pres">
      <dgm:prSet presAssocID="{AA474FBB-F949-480A-ACCE-B6A7BD65BFAF}" presName="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50819B-17C6-4D84-9736-61E945E98418}" type="pres">
      <dgm:prSet presAssocID="{40B50986-E447-47A3-BCCE-4ECF1DC2DB37}" presName="sibTrans" presStyleCnt="0"/>
      <dgm:spPr/>
    </dgm:pt>
    <dgm:pt modelId="{3F0A16AE-B2AD-45C7-AB53-BB565D90FFDA}" type="pres">
      <dgm:prSet presAssocID="{88DA37C4-2654-4CD5-B024-2B715CFF4FDB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97E4B9-2FFF-4199-9AF2-02B1E5A376D1}" type="pres">
      <dgm:prSet presAssocID="{F426962A-B96B-47AD-884E-96DE9B34F087}" presName="sibTrans" presStyleCnt="0"/>
      <dgm:spPr/>
    </dgm:pt>
    <dgm:pt modelId="{FDFC7432-9623-4A32-A141-38AE86F3586F}" type="pres">
      <dgm:prSet presAssocID="{79CC5E03-0B90-4D31-96AF-143B1753CF23}" presName="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C3CB96-BE3B-4F67-9262-9EBC3E72CE43}" type="pres">
      <dgm:prSet presAssocID="{0B0CA112-2BCA-4A72-B0AC-8625490F0D0D}" presName="sibTrans" presStyleCnt="0"/>
      <dgm:spPr/>
    </dgm:pt>
    <dgm:pt modelId="{C6DE52EF-9965-43F6-BCC4-2675602C6187}" type="pres">
      <dgm:prSet presAssocID="{E2C070FC-43A1-4974-AEC5-A751BB5D7FB0}" presName="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4A21F7-C606-4C8C-9A5F-54BD30012FEC}" type="pres">
      <dgm:prSet presAssocID="{EB36247F-0096-4CF5-BBAB-3414AEF4AA62}" presName="sibTrans" presStyleCnt="0"/>
      <dgm:spPr/>
    </dgm:pt>
    <dgm:pt modelId="{09BA2AF0-B705-40A2-A277-A5BFD15B500B}" type="pres">
      <dgm:prSet presAssocID="{C2D7670C-9942-4022-A070-AF0F4B725A21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A5564DB-C189-419F-AE01-CCDE5EBF324B}" type="presOf" srcId="{88DA37C4-2654-4CD5-B024-2B715CFF4FDB}" destId="{3F0A16AE-B2AD-45C7-AB53-BB565D90FFDA}" srcOrd="0" destOrd="0" presId="urn:microsoft.com/office/officeart/2005/8/layout/default"/>
    <dgm:cxn modelId="{8753BABC-9AE6-4529-8798-4FA1CD2FA429}" srcId="{1FE3075E-C3C5-4C0D-92A5-84B76970EE86}" destId="{14A0E3ED-B9B7-43EF-B8D0-D009C44BDEEB}" srcOrd="2" destOrd="0" parTransId="{B5C9C2CF-128B-4546-B93B-9796FC044A9E}" sibTransId="{26A5E03A-F58A-48AE-BC35-0907106B3AFD}"/>
    <dgm:cxn modelId="{C7AE2348-6885-482A-8FC3-F75ECEF05314}" type="presOf" srcId="{C7433DB1-FF32-49EE-A27C-D7B15D58E6B6}" destId="{8FB3309B-EF92-4E6F-AC82-3D0327DEC39B}" srcOrd="0" destOrd="0" presId="urn:microsoft.com/office/officeart/2005/8/layout/default"/>
    <dgm:cxn modelId="{0B8DE18C-DC18-40D4-9D20-CA961F6B195D}" type="presOf" srcId="{14A0E3ED-B9B7-43EF-B8D0-D009C44BDEEB}" destId="{9949DC7A-3805-4E2B-AF12-CFBBEECE1694}" srcOrd="0" destOrd="0" presId="urn:microsoft.com/office/officeart/2005/8/layout/default"/>
    <dgm:cxn modelId="{6328CD6A-A8A4-479C-9483-F785CDCAE2CD}" srcId="{1FE3075E-C3C5-4C0D-92A5-84B76970EE86}" destId="{C2D7670C-9942-4022-A070-AF0F4B725A21}" srcOrd="12" destOrd="0" parTransId="{CAA0B2E9-D557-4BBC-AB0B-CE666112ABC5}" sibTransId="{48DB1657-E70E-4D65-B77A-2568E021AC36}"/>
    <dgm:cxn modelId="{838F545C-C173-4D09-9259-7B5FE0C3C828}" srcId="{1FE3075E-C3C5-4C0D-92A5-84B76970EE86}" destId="{79CC5E03-0B90-4D31-96AF-143B1753CF23}" srcOrd="10" destOrd="0" parTransId="{7154035A-D11A-4F26-9E2B-17F5ABA9F14D}" sibTransId="{0B0CA112-2BCA-4A72-B0AC-8625490F0D0D}"/>
    <dgm:cxn modelId="{840E0082-4277-4943-B3A6-39D05CE048F1}" srcId="{1FE3075E-C3C5-4C0D-92A5-84B76970EE86}" destId="{E2C070FC-43A1-4974-AEC5-A751BB5D7FB0}" srcOrd="11" destOrd="0" parTransId="{C57E4746-4759-42B3-BDC3-C694664B84BF}" sibTransId="{EB36247F-0096-4CF5-BBAB-3414AEF4AA62}"/>
    <dgm:cxn modelId="{B9E11427-8DA6-4B09-800D-BD04EEF88AA6}" type="presOf" srcId="{41B26C80-2003-4F89-B1AF-D9AAD592E84C}" destId="{00754A1D-14EE-4C10-B866-F41D178A79E8}" srcOrd="0" destOrd="0" presId="urn:microsoft.com/office/officeart/2005/8/layout/default"/>
    <dgm:cxn modelId="{E6217A0B-5B25-49E7-A5DE-14439699A0D2}" srcId="{1FE3075E-C3C5-4C0D-92A5-84B76970EE86}" destId="{D514EE12-30EE-4592-94E9-1CD500ACC524}" srcOrd="3" destOrd="0" parTransId="{C847D894-3041-4761-9A6E-4FBE1113F296}" sibTransId="{59E90319-20E5-406C-8C22-1C05C53895EC}"/>
    <dgm:cxn modelId="{5B2B385D-F7C5-436F-8872-35927BBB912E}" type="presOf" srcId="{AA474FBB-F949-480A-ACCE-B6A7BD65BFAF}" destId="{FF7404AC-D5B2-4AFE-A56E-ABA2029DFC69}" srcOrd="0" destOrd="0" presId="urn:microsoft.com/office/officeart/2005/8/layout/default"/>
    <dgm:cxn modelId="{84116224-5647-447F-9DD5-2F45452C7569}" type="presOf" srcId="{E2C070FC-43A1-4974-AEC5-A751BB5D7FB0}" destId="{C6DE52EF-9965-43F6-BCC4-2675602C6187}" srcOrd="0" destOrd="0" presId="urn:microsoft.com/office/officeart/2005/8/layout/default"/>
    <dgm:cxn modelId="{431AE11A-6724-43E1-A742-D7E0EBEF7E68}" type="presOf" srcId="{1FE3075E-C3C5-4C0D-92A5-84B76970EE86}" destId="{CDC3F8C4-E0DD-4431-BC69-67209C02C05A}" srcOrd="0" destOrd="0" presId="urn:microsoft.com/office/officeart/2005/8/layout/default"/>
    <dgm:cxn modelId="{9B1F10CE-4FF4-4154-872F-DA706AC37D3F}" srcId="{1FE3075E-C3C5-4C0D-92A5-84B76970EE86}" destId="{F421F50A-4BA9-4BCD-AE1F-3EDF51B8E709}" srcOrd="5" destOrd="0" parTransId="{56BD6372-B989-4B29-AB88-6D4B1B4F329B}" sibTransId="{39C7C7AA-171E-4755-93D2-97C7C8C682DC}"/>
    <dgm:cxn modelId="{93FBA2C9-E325-4A2D-BC2A-B4D1B6B59FB4}" srcId="{1FE3075E-C3C5-4C0D-92A5-84B76970EE86}" destId="{3D4EEC29-E014-4C9A-8827-58054174D411}" srcOrd="7" destOrd="0" parTransId="{5BA40108-B540-41A1-8F2A-7B7F4EE4DF41}" sibTransId="{AA0EB5FE-25EB-4C44-BE14-547AE9CF8D82}"/>
    <dgm:cxn modelId="{2DB3A67E-A7CC-4DF0-9132-4CE7B8F5F6B5}" srcId="{1FE3075E-C3C5-4C0D-92A5-84B76970EE86}" destId="{41B26C80-2003-4F89-B1AF-D9AAD592E84C}" srcOrd="6" destOrd="0" parTransId="{AE21E2DB-E778-44B8-BD08-3181831AE2A2}" sibTransId="{1861F50A-CF6D-4F1E-B32D-12015CAC6383}"/>
    <dgm:cxn modelId="{5146025C-717F-4A1A-BE9A-E01192FBA13A}" srcId="{1FE3075E-C3C5-4C0D-92A5-84B76970EE86}" destId="{461DCCB5-D6A0-4110-A19B-90FD0C9CA03E}" srcOrd="4" destOrd="0" parTransId="{EDF514D7-96BB-4B24-965F-FC8229ECB4CF}" sibTransId="{82E640C2-B605-440D-8D41-820E27BDBEB2}"/>
    <dgm:cxn modelId="{2BB1ECE2-B187-4DA9-A496-ED2F3ACCD8A1}" type="presOf" srcId="{461DCCB5-D6A0-4110-A19B-90FD0C9CA03E}" destId="{03A1F281-442B-494A-9895-6E81AE1265C4}" srcOrd="0" destOrd="0" presId="urn:microsoft.com/office/officeart/2005/8/layout/default"/>
    <dgm:cxn modelId="{B8276103-1B29-4DFE-8F74-E841B330C4BD}" srcId="{1FE3075E-C3C5-4C0D-92A5-84B76970EE86}" destId="{AA474FBB-F949-480A-ACCE-B6A7BD65BFAF}" srcOrd="8" destOrd="0" parTransId="{36AD884D-D82D-4AA5-8275-4AD9D89ADC8E}" sibTransId="{40B50986-E447-47A3-BCCE-4ECF1DC2DB37}"/>
    <dgm:cxn modelId="{DE8E674C-8821-4B98-B084-4D7A3B65DF84}" type="presOf" srcId="{79CC5E03-0B90-4D31-96AF-143B1753CF23}" destId="{FDFC7432-9623-4A32-A141-38AE86F3586F}" srcOrd="0" destOrd="0" presId="urn:microsoft.com/office/officeart/2005/8/layout/default"/>
    <dgm:cxn modelId="{A315ED11-10B6-4212-8BF0-370E3075D934}" srcId="{1FE3075E-C3C5-4C0D-92A5-84B76970EE86}" destId="{88DA37C4-2654-4CD5-B024-2B715CFF4FDB}" srcOrd="9" destOrd="0" parTransId="{0A775358-FC75-443E-9B0E-BD3E2DBDDC0C}" sibTransId="{F426962A-B96B-47AD-884E-96DE9B34F087}"/>
    <dgm:cxn modelId="{5DEA8213-C0C6-473E-94C6-E0B142B122D2}" srcId="{1FE3075E-C3C5-4C0D-92A5-84B76970EE86}" destId="{C7433DB1-FF32-49EE-A27C-D7B15D58E6B6}" srcOrd="0" destOrd="0" parTransId="{2D662EF0-D7A5-4B63-AAFA-0CB2631D92CD}" sibTransId="{2C9C2C0E-EA6F-4EA5-B791-9787C8DB25B5}"/>
    <dgm:cxn modelId="{FB2ED6A3-C325-43DC-A7E3-BC35BF44A37C}" srcId="{1FE3075E-C3C5-4C0D-92A5-84B76970EE86}" destId="{138B40F9-8424-4CCA-A13A-FC032D5F14F3}" srcOrd="1" destOrd="0" parTransId="{B26CAB85-A561-451D-A53F-3DFF25D48FC4}" sibTransId="{29C0438B-5DCB-425C-88C2-DA1B09DE79AB}"/>
    <dgm:cxn modelId="{654A61B2-A79D-4ED6-97A8-7592221131FF}" type="presOf" srcId="{F421F50A-4BA9-4BCD-AE1F-3EDF51B8E709}" destId="{7A38499C-581C-4018-ADE2-7882D85E2F6F}" srcOrd="0" destOrd="0" presId="urn:microsoft.com/office/officeart/2005/8/layout/default"/>
    <dgm:cxn modelId="{ABC5610B-B5C6-48E8-BBA4-CC9ADC1011BC}" type="presOf" srcId="{138B40F9-8424-4CCA-A13A-FC032D5F14F3}" destId="{DCE9C983-DCC3-4B58-A449-040E5E87FEAF}" srcOrd="0" destOrd="0" presId="urn:microsoft.com/office/officeart/2005/8/layout/default"/>
    <dgm:cxn modelId="{D1A37683-C463-4E5B-9A22-4E910ECE0935}" type="presOf" srcId="{D514EE12-30EE-4592-94E9-1CD500ACC524}" destId="{6382E19D-A097-45E0-B2A2-79B754047A61}" srcOrd="0" destOrd="0" presId="urn:microsoft.com/office/officeart/2005/8/layout/default"/>
    <dgm:cxn modelId="{A071CC43-7E88-4C4E-B403-98C835DC2EE5}" type="presOf" srcId="{C2D7670C-9942-4022-A070-AF0F4B725A21}" destId="{09BA2AF0-B705-40A2-A277-A5BFD15B500B}" srcOrd="0" destOrd="0" presId="urn:microsoft.com/office/officeart/2005/8/layout/default"/>
    <dgm:cxn modelId="{3B51872B-0D7F-4015-896B-07D871335A4B}" type="presOf" srcId="{3D4EEC29-E014-4C9A-8827-58054174D411}" destId="{3BB03514-9F38-41BF-9F01-D421FF6F495A}" srcOrd="0" destOrd="0" presId="urn:microsoft.com/office/officeart/2005/8/layout/default"/>
    <dgm:cxn modelId="{9FEE1A67-ACEC-4D5D-A123-8D07D280697F}" type="presParOf" srcId="{CDC3F8C4-E0DD-4431-BC69-67209C02C05A}" destId="{8FB3309B-EF92-4E6F-AC82-3D0327DEC39B}" srcOrd="0" destOrd="0" presId="urn:microsoft.com/office/officeart/2005/8/layout/default"/>
    <dgm:cxn modelId="{51A7F447-0B35-4A34-B9AD-18C0EE28530C}" type="presParOf" srcId="{CDC3F8C4-E0DD-4431-BC69-67209C02C05A}" destId="{C9A7BDF8-57C8-48B2-A98B-511E8E7B81E9}" srcOrd="1" destOrd="0" presId="urn:microsoft.com/office/officeart/2005/8/layout/default"/>
    <dgm:cxn modelId="{B34BF41D-B49A-4133-BE83-17FBF7E677F0}" type="presParOf" srcId="{CDC3F8C4-E0DD-4431-BC69-67209C02C05A}" destId="{DCE9C983-DCC3-4B58-A449-040E5E87FEAF}" srcOrd="2" destOrd="0" presId="urn:microsoft.com/office/officeart/2005/8/layout/default"/>
    <dgm:cxn modelId="{3090114B-1E95-407F-8778-CC90D98CDEAF}" type="presParOf" srcId="{CDC3F8C4-E0DD-4431-BC69-67209C02C05A}" destId="{AE98531D-38B7-4454-B6E7-A7EA043FC8C0}" srcOrd="3" destOrd="0" presId="urn:microsoft.com/office/officeart/2005/8/layout/default"/>
    <dgm:cxn modelId="{A0F55A65-4D89-44DD-822D-28F38A1FE62C}" type="presParOf" srcId="{CDC3F8C4-E0DD-4431-BC69-67209C02C05A}" destId="{9949DC7A-3805-4E2B-AF12-CFBBEECE1694}" srcOrd="4" destOrd="0" presId="urn:microsoft.com/office/officeart/2005/8/layout/default"/>
    <dgm:cxn modelId="{6655DB9B-9098-4464-A55D-4AC1BBB9D2B6}" type="presParOf" srcId="{CDC3F8C4-E0DD-4431-BC69-67209C02C05A}" destId="{DFBD0D09-D4EF-43F4-B0B7-BA949DB00ECB}" srcOrd="5" destOrd="0" presId="urn:microsoft.com/office/officeart/2005/8/layout/default"/>
    <dgm:cxn modelId="{561C1481-A897-4CC9-86BC-3A483ED4D3CC}" type="presParOf" srcId="{CDC3F8C4-E0DD-4431-BC69-67209C02C05A}" destId="{6382E19D-A097-45E0-B2A2-79B754047A61}" srcOrd="6" destOrd="0" presId="urn:microsoft.com/office/officeart/2005/8/layout/default"/>
    <dgm:cxn modelId="{94D2297A-43D6-4C12-84AF-CCDE9D115D9F}" type="presParOf" srcId="{CDC3F8C4-E0DD-4431-BC69-67209C02C05A}" destId="{F0CF145F-AB16-4E73-8303-60002604AB5A}" srcOrd="7" destOrd="0" presId="urn:microsoft.com/office/officeart/2005/8/layout/default"/>
    <dgm:cxn modelId="{4772F018-6E2B-4D77-A290-5C25A51BD9F0}" type="presParOf" srcId="{CDC3F8C4-E0DD-4431-BC69-67209C02C05A}" destId="{03A1F281-442B-494A-9895-6E81AE1265C4}" srcOrd="8" destOrd="0" presId="urn:microsoft.com/office/officeart/2005/8/layout/default"/>
    <dgm:cxn modelId="{B0DF4ABD-B017-49C3-AC14-3D918EDD4ECB}" type="presParOf" srcId="{CDC3F8C4-E0DD-4431-BC69-67209C02C05A}" destId="{F7A1FED9-CB47-4E5F-B22D-95BF8A02E950}" srcOrd="9" destOrd="0" presId="urn:microsoft.com/office/officeart/2005/8/layout/default"/>
    <dgm:cxn modelId="{FF300675-CBA0-4E21-A93A-3837B5A72D09}" type="presParOf" srcId="{CDC3F8C4-E0DD-4431-BC69-67209C02C05A}" destId="{7A38499C-581C-4018-ADE2-7882D85E2F6F}" srcOrd="10" destOrd="0" presId="urn:microsoft.com/office/officeart/2005/8/layout/default"/>
    <dgm:cxn modelId="{16DC4DA8-0BCB-4A5B-BF65-92963452DB14}" type="presParOf" srcId="{CDC3F8C4-E0DD-4431-BC69-67209C02C05A}" destId="{403E78EE-CBE4-4ABF-811E-024B53B72472}" srcOrd="11" destOrd="0" presId="urn:microsoft.com/office/officeart/2005/8/layout/default"/>
    <dgm:cxn modelId="{8343090A-A10B-40C9-AD86-0F33F1645467}" type="presParOf" srcId="{CDC3F8C4-E0DD-4431-BC69-67209C02C05A}" destId="{00754A1D-14EE-4C10-B866-F41D178A79E8}" srcOrd="12" destOrd="0" presId="urn:microsoft.com/office/officeart/2005/8/layout/default"/>
    <dgm:cxn modelId="{84983DEA-F743-4D0E-99C3-16A15FBFD6F5}" type="presParOf" srcId="{CDC3F8C4-E0DD-4431-BC69-67209C02C05A}" destId="{A46CA789-32C9-419B-8591-B0E0F014488E}" srcOrd="13" destOrd="0" presId="urn:microsoft.com/office/officeart/2005/8/layout/default"/>
    <dgm:cxn modelId="{4433E7DD-2D03-4DA4-9862-B3673109FEDB}" type="presParOf" srcId="{CDC3F8C4-E0DD-4431-BC69-67209C02C05A}" destId="{3BB03514-9F38-41BF-9F01-D421FF6F495A}" srcOrd="14" destOrd="0" presId="urn:microsoft.com/office/officeart/2005/8/layout/default"/>
    <dgm:cxn modelId="{95E1B31F-F36B-47B6-8288-AC72B6F252EA}" type="presParOf" srcId="{CDC3F8C4-E0DD-4431-BC69-67209C02C05A}" destId="{D893DF8C-5BBC-4D0C-9E67-0E0FFDB9ED33}" srcOrd="15" destOrd="0" presId="urn:microsoft.com/office/officeart/2005/8/layout/default"/>
    <dgm:cxn modelId="{312E462D-9497-4690-91A4-6F9A4FE851F2}" type="presParOf" srcId="{CDC3F8C4-E0DD-4431-BC69-67209C02C05A}" destId="{FF7404AC-D5B2-4AFE-A56E-ABA2029DFC69}" srcOrd="16" destOrd="0" presId="urn:microsoft.com/office/officeart/2005/8/layout/default"/>
    <dgm:cxn modelId="{1B6D6813-E5D3-4B12-9CA3-4980E2EB4F0C}" type="presParOf" srcId="{CDC3F8C4-E0DD-4431-BC69-67209C02C05A}" destId="{D750819B-17C6-4D84-9736-61E945E98418}" srcOrd="17" destOrd="0" presId="urn:microsoft.com/office/officeart/2005/8/layout/default"/>
    <dgm:cxn modelId="{7868438B-52AC-4602-935E-91A1A669EEA7}" type="presParOf" srcId="{CDC3F8C4-E0DD-4431-BC69-67209C02C05A}" destId="{3F0A16AE-B2AD-45C7-AB53-BB565D90FFDA}" srcOrd="18" destOrd="0" presId="urn:microsoft.com/office/officeart/2005/8/layout/default"/>
    <dgm:cxn modelId="{B9E4A8ED-46F9-4E8D-929D-02081DB420E9}" type="presParOf" srcId="{CDC3F8C4-E0DD-4431-BC69-67209C02C05A}" destId="{2897E4B9-2FFF-4199-9AF2-02B1E5A376D1}" srcOrd="19" destOrd="0" presId="urn:microsoft.com/office/officeart/2005/8/layout/default"/>
    <dgm:cxn modelId="{5E9B40C3-B00F-4E4B-9F41-551DAE88C177}" type="presParOf" srcId="{CDC3F8C4-E0DD-4431-BC69-67209C02C05A}" destId="{FDFC7432-9623-4A32-A141-38AE86F3586F}" srcOrd="20" destOrd="0" presId="urn:microsoft.com/office/officeart/2005/8/layout/default"/>
    <dgm:cxn modelId="{A5A44D8E-7652-481D-9255-65AC4BA05856}" type="presParOf" srcId="{CDC3F8C4-E0DD-4431-BC69-67209C02C05A}" destId="{01C3CB96-BE3B-4F67-9262-9EBC3E72CE43}" srcOrd="21" destOrd="0" presId="urn:microsoft.com/office/officeart/2005/8/layout/default"/>
    <dgm:cxn modelId="{97A86D3C-E7AD-45A6-A735-81ADC349ED91}" type="presParOf" srcId="{CDC3F8C4-E0DD-4431-BC69-67209C02C05A}" destId="{C6DE52EF-9965-43F6-BCC4-2675602C6187}" srcOrd="22" destOrd="0" presId="urn:microsoft.com/office/officeart/2005/8/layout/default"/>
    <dgm:cxn modelId="{8CFFD65B-0D75-436C-BFA1-34FE42785AFF}" type="presParOf" srcId="{CDC3F8C4-E0DD-4431-BC69-67209C02C05A}" destId="{9D4A21F7-C606-4C8C-9A5F-54BD30012FEC}" srcOrd="23" destOrd="0" presId="urn:microsoft.com/office/officeart/2005/8/layout/default"/>
    <dgm:cxn modelId="{7B719EC2-1FFF-45C1-8652-CD538AD3D277}" type="presParOf" srcId="{CDC3F8C4-E0DD-4431-BC69-67209C02C05A}" destId="{09BA2AF0-B705-40A2-A277-A5BFD15B500B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9EE3F3-45B1-4285-A930-E5757508FFB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AFF2750-FAA6-492E-A64A-825265EB707A}" type="pres">
      <dgm:prSet presAssocID="{489EE3F3-45B1-4285-A930-E5757508FFB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74237E82-51FD-40A1-A731-E7B8AF85BAC9}" type="presOf" srcId="{489EE3F3-45B1-4285-A930-E5757508FFB5}" destId="{6AFF2750-FAA6-492E-A64A-825265EB707A}" srcOrd="0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3309B-EF92-4E6F-AC82-3D0327DEC39B}">
      <dsp:nvSpPr>
        <dsp:cNvPr id="0" name=""/>
        <dsp:cNvSpPr/>
      </dsp:nvSpPr>
      <dsp:spPr>
        <a:xfrm>
          <a:off x="477582" y="216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Eğitim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77582" y="2165"/>
        <a:ext cx="1691729" cy="1015037"/>
      </dsp:txXfrm>
    </dsp:sp>
    <dsp:sp modelId="{DCE9C983-DCC3-4B58-A449-040E5E87FEAF}">
      <dsp:nvSpPr>
        <dsp:cNvPr id="0" name=""/>
        <dsp:cNvSpPr/>
      </dsp:nvSpPr>
      <dsp:spPr>
        <a:xfrm>
          <a:off x="2338484" y="216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Öğretim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2338484" y="2165"/>
        <a:ext cx="1691729" cy="1015037"/>
      </dsp:txXfrm>
    </dsp:sp>
    <dsp:sp modelId="{9949DC7A-3805-4E2B-AF12-CFBBEECE1694}">
      <dsp:nvSpPr>
        <dsp:cNvPr id="0" name=""/>
        <dsp:cNvSpPr/>
      </dsp:nvSpPr>
      <dsp:spPr>
        <a:xfrm>
          <a:off x="4199386" y="216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Bilgi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199386" y="2165"/>
        <a:ext cx="1691729" cy="1015037"/>
      </dsp:txXfrm>
    </dsp:sp>
    <dsp:sp modelId="{6382E19D-A097-45E0-B2A2-79B754047A61}">
      <dsp:nvSpPr>
        <dsp:cNvPr id="0" name=""/>
        <dsp:cNvSpPr/>
      </dsp:nvSpPr>
      <dsp:spPr>
        <a:xfrm>
          <a:off x="6060288" y="216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Öğrenme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6060288" y="2165"/>
        <a:ext cx="1691729" cy="1015037"/>
      </dsp:txXfrm>
    </dsp:sp>
    <dsp:sp modelId="{03A1F281-442B-494A-9895-6E81AE1265C4}">
      <dsp:nvSpPr>
        <dsp:cNvPr id="0" name=""/>
        <dsp:cNvSpPr/>
      </dsp:nvSpPr>
      <dsp:spPr>
        <a:xfrm>
          <a:off x="477582" y="118637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Çevre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77582" y="1186375"/>
        <a:ext cx="1691729" cy="1015037"/>
      </dsp:txXfrm>
    </dsp:sp>
    <dsp:sp modelId="{7A38499C-581C-4018-ADE2-7882D85E2F6F}">
      <dsp:nvSpPr>
        <dsp:cNvPr id="0" name=""/>
        <dsp:cNvSpPr/>
      </dsp:nvSpPr>
      <dsp:spPr>
        <a:xfrm>
          <a:off x="2338484" y="118637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Davranış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2338484" y="1186375"/>
        <a:ext cx="1691729" cy="1015037"/>
      </dsp:txXfrm>
    </dsp:sp>
    <dsp:sp modelId="{00754A1D-14EE-4C10-B866-F41D178A79E8}">
      <dsp:nvSpPr>
        <dsp:cNvPr id="0" name=""/>
        <dsp:cNvSpPr/>
      </dsp:nvSpPr>
      <dsp:spPr>
        <a:xfrm>
          <a:off x="4199386" y="118637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Kavram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199386" y="1186375"/>
        <a:ext cx="1691729" cy="1015037"/>
      </dsp:txXfrm>
    </dsp:sp>
    <dsp:sp modelId="{3BB03514-9F38-41BF-9F01-D421FF6F495A}">
      <dsp:nvSpPr>
        <dsp:cNvPr id="0" name=""/>
        <dsp:cNvSpPr/>
      </dsp:nvSpPr>
      <dsp:spPr>
        <a:xfrm>
          <a:off x="6060288" y="1186375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Teknoloji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6060288" y="1186375"/>
        <a:ext cx="1691729" cy="1015037"/>
      </dsp:txXfrm>
    </dsp:sp>
    <dsp:sp modelId="{FF7404AC-D5B2-4AFE-A56E-ABA2029DFC69}">
      <dsp:nvSpPr>
        <dsp:cNvPr id="0" name=""/>
        <dsp:cNvSpPr/>
      </dsp:nvSpPr>
      <dsp:spPr>
        <a:xfrm>
          <a:off x="477582" y="2370586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Öğretim Teknolojisi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77582" y="2370586"/>
        <a:ext cx="1691729" cy="1015037"/>
      </dsp:txXfrm>
    </dsp:sp>
    <dsp:sp modelId="{3F0A16AE-B2AD-45C7-AB53-BB565D90FFDA}">
      <dsp:nvSpPr>
        <dsp:cNvPr id="0" name=""/>
        <dsp:cNvSpPr/>
      </dsp:nvSpPr>
      <dsp:spPr>
        <a:xfrm>
          <a:off x="2338484" y="2370586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Medya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2338484" y="2370586"/>
        <a:ext cx="1691729" cy="1015037"/>
      </dsp:txXfrm>
    </dsp:sp>
    <dsp:sp modelId="{FDFC7432-9623-4A32-A141-38AE86F3586F}">
      <dsp:nvSpPr>
        <dsp:cNvPr id="0" name=""/>
        <dsp:cNvSpPr/>
      </dsp:nvSpPr>
      <dsp:spPr>
        <a:xfrm>
          <a:off x="4199386" y="2370586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Mesaj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4199386" y="2370586"/>
        <a:ext cx="1691729" cy="1015037"/>
      </dsp:txXfrm>
    </dsp:sp>
    <dsp:sp modelId="{C6DE52EF-9965-43F6-BCC4-2675602C6187}">
      <dsp:nvSpPr>
        <dsp:cNvPr id="0" name=""/>
        <dsp:cNvSpPr/>
      </dsp:nvSpPr>
      <dsp:spPr>
        <a:xfrm>
          <a:off x="6060288" y="2370586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Yöntem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6060288" y="2370586"/>
        <a:ext cx="1691729" cy="1015037"/>
      </dsp:txXfrm>
    </dsp:sp>
    <dsp:sp modelId="{09BA2AF0-B705-40A2-A277-A5BFD15B500B}">
      <dsp:nvSpPr>
        <dsp:cNvPr id="0" name=""/>
        <dsp:cNvSpPr/>
      </dsp:nvSpPr>
      <dsp:spPr>
        <a:xfrm>
          <a:off x="3268935" y="3554796"/>
          <a:ext cx="1691729" cy="1015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2">
                  <a:lumMod val="10000"/>
                </a:schemeClr>
              </a:solidFill>
            </a:rPr>
            <a:t>Eğitim Teknolojisi </a:t>
          </a:r>
          <a:endParaRPr lang="tr-TR" sz="2400" kern="1200" dirty="0">
            <a:solidFill>
              <a:schemeClr val="tx2">
                <a:lumMod val="10000"/>
              </a:schemeClr>
            </a:solidFill>
          </a:endParaRPr>
        </a:p>
      </dsp:txBody>
      <dsp:txXfrm>
        <a:off x="3268935" y="3554796"/>
        <a:ext cx="1691729" cy="10150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Başlık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cxnSp>
        <p:nvCxnSpPr>
          <p:cNvPr id="8" name="Düz Bağlayıcı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Veri Yer Tutucus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İçerik Yer Tutucus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Altbilgi Yer Tutucusu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cxnSp>
        <p:nvCxnSpPr>
          <p:cNvPr id="7" name="Düz Bağlayıcı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2" name="İçerik Yer Tutucus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34" name="İçerik Yer Tutucus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cxnSp>
        <p:nvCxnSpPr>
          <p:cNvPr id="10" name="Düz Bağlayıcı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İçerik Yer Tutucus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1" name="Başlık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61E1F49-F30A-4CEF-87FE-4DD8DEF23D9C}" type="datetimeFigureOut">
              <a:rPr lang="tr-TR" smtClean="0"/>
              <a:t>21.12.14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6A5BE33-427E-4871-9674-638CF430CEF0}" type="slidenum">
              <a:rPr lang="tr-TR" smtClean="0"/>
              <a:t>‹#›</a:t>
            </a:fld>
            <a:endParaRPr lang="tr-TR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/>
              <a:t>Eğitimde Materyal Tasarımı ve Kullanımı </a:t>
            </a:r>
          </a:p>
          <a:p>
            <a:r>
              <a:rPr lang="tr-TR" b="1" dirty="0" smtClean="0"/>
              <a:t>1. Hafta</a:t>
            </a:r>
            <a:endParaRPr lang="tr-TR" b="1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2">
                    <a:lumMod val="10000"/>
                  </a:schemeClr>
                </a:solidFill>
              </a:rPr>
              <a:t>Temel Terimler ve Öğrenme Teorileri</a:t>
            </a:r>
            <a:endParaRPr lang="tr-TR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89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75608"/>
              </p:ext>
            </p:extLst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Terimler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5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Süreçtir</a:t>
            </a:r>
            <a:endParaRPr lang="en-US" dirty="0" smtClean="0"/>
          </a:p>
          <a:p>
            <a:r>
              <a:rPr lang="en-US" dirty="0" err="1" smtClean="0"/>
              <a:t>Bireyde</a:t>
            </a:r>
            <a:r>
              <a:rPr lang="en-US" dirty="0" smtClean="0"/>
              <a:t> </a:t>
            </a:r>
            <a:r>
              <a:rPr lang="en-US" dirty="0" err="1" smtClean="0"/>
              <a:t>değişme</a:t>
            </a:r>
            <a:r>
              <a:rPr lang="en-US" dirty="0" smtClean="0"/>
              <a:t> </a:t>
            </a:r>
            <a:r>
              <a:rPr lang="en-US" dirty="0" err="1" smtClean="0"/>
              <a:t>olur</a:t>
            </a:r>
            <a:endParaRPr lang="en-US" dirty="0" smtClean="0"/>
          </a:p>
          <a:p>
            <a:r>
              <a:rPr lang="en-US" dirty="0" err="1" smtClean="0"/>
              <a:t>Istendik</a:t>
            </a:r>
            <a:r>
              <a:rPr lang="en-US" dirty="0" smtClean="0"/>
              <a:t> </a:t>
            </a:r>
            <a:r>
              <a:rPr lang="en-US" dirty="0" err="1" smtClean="0"/>
              <a:t>değişme</a:t>
            </a:r>
            <a:r>
              <a:rPr lang="en-US" dirty="0" smtClean="0"/>
              <a:t> </a:t>
            </a:r>
            <a:r>
              <a:rPr lang="en-US" dirty="0" err="1" smtClean="0"/>
              <a:t>olmalıdır</a:t>
            </a:r>
            <a:endParaRPr lang="en-US" dirty="0" smtClean="0"/>
          </a:p>
          <a:p>
            <a:r>
              <a:rPr lang="en-US" dirty="0" err="1" smtClean="0"/>
              <a:t>Amaç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endParaRPr lang="en-US" dirty="0" smtClean="0"/>
          </a:p>
          <a:p>
            <a:r>
              <a:rPr lang="en-US" dirty="0" err="1" smtClean="0"/>
              <a:t>Kalıcı</a:t>
            </a:r>
            <a:r>
              <a:rPr lang="en-US" dirty="0" smtClean="0"/>
              <a:t> </a:t>
            </a:r>
            <a:r>
              <a:rPr lang="en-US" dirty="0" err="1" smtClean="0"/>
              <a:t>olmalıdır</a:t>
            </a:r>
            <a:endParaRPr lang="en-US" dirty="0" smtClean="0"/>
          </a:p>
          <a:p>
            <a:r>
              <a:rPr lang="en-US" dirty="0" err="1" smtClean="0"/>
              <a:t>Bireye</a:t>
            </a:r>
            <a:r>
              <a:rPr lang="en-US" dirty="0" smtClean="0"/>
              <a:t> </a:t>
            </a:r>
            <a:r>
              <a:rPr lang="en-US" dirty="0" err="1" smtClean="0"/>
              <a:t>çeşitli</a:t>
            </a:r>
            <a:r>
              <a:rPr lang="en-US" dirty="0" smtClean="0"/>
              <a:t> </a:t>
            </a:r>
            <a:r>
              <a:rPr lang="en-US" dirty="0" err="1" smtClean="0"/>
              <a:t>davranışlar</a:t>
            </a:r>
            <a:r>
              <a:rPr lang="en-US" dirty="0" smtClean="0"/>
              <a:t> </a:t>
            </a:r>
            <a:r>
              <a:rPr lang="en-US" dirty="0" err="1" smtClean="0"/>
              <a:t>kazandırır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Eğitim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471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Öğrenmeyi</a:t>
            </a:r>
            <a:r>
              <a:rPr lang="en-US" dirty="0" smtClean="0"/>
              <a:t> </a:t>
            </a:r>
            <a:r>
              <a:rPr lang="en-US" dirty="0" err="1" smtClean="0"/>
              <a:t>kolaylaştırmak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çevrenin</a:t>
            </a:r>
            <a:r>
              <a:rPr lang="en-US" dirty="0" smtClean="0"/>
              <a:t> </a:t>
            </a:r>
            <a:r>
              <a:rPr lang="en-US" dirty="0" err="1" smtClean="0"/>
              <a:t>düzenlenmesidir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Öğretim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87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Davranış</a:t>
            </a:r>
            <a:r>
              <a:rPr lang="en-US" dirty="0" smtClean="0"/>
              <a:t> </a:t>
            </a:r>
            <a:r>
              <a:rPr lang="en-US" dirty="0" err="1" smtClean="0"/>
              <a:t>değişikliği</a:t>
            </a:r>
            <a:endParaRPr lang="en-US" dirty="0" smtClean="0"/>
          </a:p>
          <a:p>
            <a:r>
              <a:rPr lang="en-US" dirty="0" err="1" smtClean="0"/>
              <a:t>Yaşantı</a:t>
            </a:r>
            <a:r>
              <a:rPr lang="en-US" dirty="0" smtClean="0"/>
              <a:t> </a:t>
            </a:r>
            <a:r>
              <a:rPr lang="en-US" dirty="0" err="1" smtClean="0"/>
              <a:t>ürünü</a:t>
            </a:r>
            <a:endParaRPr lang="en-US" dirty="0" smtClean="0"/>
          </a:p>
          <a:p>
            <a:r>
              <a:rPr lang="en-US" dirty="0" err="1" smtClean="0"/>
              <a:t>Kalıcı</a:t>
            </a:r>
            <a:r>
              <a:rPr lang="en-US" dirty="0" smtClean="0"/>
              <a:t> </a:t>
            </a:r>
            <a:r>
              <a:rPr lang="en-US" dirty="0" err="1" smtClean="0"/>
              <a:t>izli</a:t>
            </a:r>
            <a:endParaRPr lang="en-US" dirty="0" smtClean="0"/>
          </a:p>
          <a:p>
            <a:r>
              <a:rPr lang="tr-TR" dirty="0" smtClean="0"/>
              <a:t>Ü</a:t>
            </a:r>
            <a:r>
              <a:rPr lang="en-US" dirty="0" err="1" smtClean="0"/>
              <a:t>rün</a:t>
            </a:r>
            <a:r>
              <a:rPr lang="en-US" dirty="0" smtClean="0"/>
              <a:t> </a:t>
            </a:r>
            <a:r>
              <a:rPr lang="en-US" dirty="0" err="1" smtClean="0"/>
              <a:t>değil</a:t>
            </a:r>
            <a:r>
              <a:rPr lang="en-US" dirty="0" smtClean="0"/>
              <a:t> </a:t>
            </a:r>
            <a:r>
              <a:rPr lang="en-US" dirty="0" err="1" smtClean="0"/>
              <a:t>süreç</a:t>
            </a:r>
            <a:endParaRPr lang="en-US" dirty="0" smtClean="0"/>
          </a:p>
          <a:p>
            <a:r>
              <a:rPr lang="en-US" dirty="0" err="1" smtClean="0"/>
              <a:t>Bilgi</a:t>
            </a:r>
            <a:r>
              <a:rPr lang="en-US" dirty="0" smtClean="0"/>
              <a:t>, </a:t>
            </a:r>
            <a:r>
              <a:rPr lang="en-US" dirty="0" err="1" smtClean="0"/>
              <a:t>inanç</a:t>
            </a:r>
            <a:r>
              <a:rPr lang="en-US" dirty="0" smtClean="0"/>
              <a:t>, </a:t>
            </a:r>
            <a:r>
              <a:rPr lang="en-US" dirty="0" err="1" smtClean="0"/>
              <a:t>davranış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yaklaşımda</a:t>
            </a:r>
            <a:r>
              <a:rPr lang="en-US" dirty="0" smtClean="0"/>
              <a:t> </a:t>
            </a:r>
            <a:r>
              <a:rPr lang="en-US" dirty="0" err="1" smtClean="0"/>
              <a:t>değişiklik</a:t>
            </a:r>
            <a:endParaRPr lang="en-US" dirty="0" smtClean="0"/>
          </a:p>
          <a:p>
            <a:r>
              <a:rPr lang="en-US" dirty="0" err="1" smtClean="0"/>
              <a:t>Birey</a:t>
            </a:r>
            <a:r>
              <a:rPr lang="en-US" dirty="0" smtClean="0"/>
              <a:t> </a:t>
            </a:r>
            <a:r>
              <a:rPr lang="en-US" dirty="0" err="1" smtClean="0"/>
              <a:t>aktiftir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Öğrenme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8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Bilgiyi</a:t>
            </a:r>
            <a:r>
              <a:rPr lang="en-US" dirty="0" smtClean="0"/>
              <a:t> </a:t>
            </a:r>
            <a:r>
              <a:rPr lang="en-US" dirty="0" err="1" smtClean="0"/>
              <a:t>iletecek</a:t>
            </a:r>
            <a:r>
              <a:rPr lang="en-US" dirty="0" smtClean="0"/>
              <a:t> </a:t>
            </a:r>
            <a:r>
              <a:rPr lang="en-US" dirty="0" err="1" smtClean="0"/>
              <a:t>yöntem</a:t>
            </a:r>
            <a:r>
              <a:rPr lang="en-US" dirty="0" smtClean="0"/>
              <a:t>, </a:t>
            </a:r>
            <a:r>
              <a:rPr lang="en-US" dirty="0" err="1" smtClean="0"/>
              <a:t>medya</a:t>
            </a:r>
            <a:r>
              <a:rPr lang="en-US" dirty="0" smtClean="0"/>
              <a:t>, </a:t>
            </a:r>
            <a:r>
              <a:rPr lang="en-US" dirty="0" err="1" smtClean="0"/>
              <a:t>araç-gereç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Bilgi</a:t>
            </a:r>
            <a:r>
              <a:rPr lang="en-US" dirty="0" smtClean="0"/>
              <a:t> &amp; </a:t>
            </a:r>
            <a:r>
              <a:rPr lang="en-US" dirty="0" err="1" smtClean="0"/>
              <a:t>Çevre</a:t>
            </a:r>
            <a:r>
              <a:rPr lang="en-US" dirty="0" smtClean="0"/>
              <a:t>, </a:t>
            </a:r>
            <a:r>
              <a:rPr lang="en-US" dirty="0" err="1" smtClean="0"/>
              <a:t>öğretimsel</a:t>
            </a:r>
            <a:r>
              <a:rPr lang="en-US" dirty="0" smtClean="0"/>
              <a:t> </a:t>
            </a:r>
            <a:r>
              <a:rPr lang="en-US" dirty="0" err="1" smtClean="0"/>
              <a:t>amaç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hedeflere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değişebilir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Çevre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0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organizmanın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uyarana</a:t>
            </a:r>
            <a:r>
              <a:rPr lang="en-US" dirty="0" smtClean="0"/>
              <a:t> </a:t>
            </a:r>
            <a:r>
              <a:rPr lang="en-US" dirty="0" err="1" smtClean="0"/>
              <a:t>karşı</a:t>
            </a:r>
            <a:r>
              <a:rPr lang="en-US" dirty="0" smtClean="0"/>
              <a:t> </a:t>
            </a:r>
            <a:r>
              <a:rPr lang="en-US" dirty="0" err="1" smtClean="0"/>
              <a:t>verdiği</a:t>
            </a:r>
            <a:r>
              <a:rPr lang="en-US" dirty="0" smtClean="0"/>
              <a:t> </a:t>
            </a:r>
            <a:r>
              <a:rPr lang="en-US" dirty="0" err="1" smtClean="0"/>
              <a:t>cevaptır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Içsel</a:t>
            </a:r>
            <a:r>
              <a:rPr lang="en-US" dirty="0" smtClean="0"/>
              <a:t> &amp; </a:t>
            </a:r>
            <a:r>
              <a:rPr lang="en-US" dirty="0" err="1" smtClean="0"/>
              <a:t>dışsal</a:t>
            </a:r>
            <a:endParaRPr lang="en-US" dirty="0" smtClean="0"/>
          </a:p>
          <a:p>
            <a:r>
              <a:rPr lang="en-US" dirty="0" err="1" smtClean="0"/>
              <a:t>Bilinçli</a:t>
            </a:r>
            <a:r>
              <a:rPr lang="en-US" dirty="0" smtClean="0"/>
              <a:t> &amp; </a:t>
            </a:r>
            <a:r>
              <a:rPr lang="en-US" dirty="0" err="1" smtClean="0"/>
              <a:t>bilinçsiz</a:t>
            </a:r>
            <a:endParaRPr lang="en-US" dirty="0" smtClean="0"/>
          </a:p>
          <a:p>
            <a:r>
              <a:rPr lang="en-US" dirty="0" err="1" smtClean="0"/>
              <a:t>Açık</a:t>
            </a:r>
            <a:r>
              <a:rPr lang="en-US" dirty="0" smtClean="0"/>
              <a:t> &amp; </a:t>
            </a:r>
            <a:r>
              <a:rPr lang="en-US" dirty="0" err="1" smtClean="0"/>
              <a:t>gizli</a:t>
            </a:r>
            <a:endParaRPr lang="en-US" dirty="0" smtClean="0"/>
          </a:p>
          <a:p>
            <a:r>
              <a:rPr lang="en-US" dirty="0" err="1" smtClean="0"/>
              <a:t>İstemli</a:t>
            </a:r>
            <a:r>
              <a:rPr lang="en-US" dirty="0" smtClean="0"/>
              <a:t> &amp; </a:t>
            </a:r>
            <a:r>
              <a:rPr lang="en-US" dirty="0" err="1" smtClean="0"/>
              <a:t>İstemsiz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Davranış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3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Benzer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fikir</a:t>
            </a:r>
            <a:r>
              <a:rPr lang="en-US" dirty="0" smtClean="0"/>
              <a:t>, </a:t>
            </a:r>
            <a:r>
              <a:rPr lang="en-US" dirty="0" err="1" smtClean="0"/>
              <a:t>nesne</a:t>
            </a:r>
            <a:r>
              <a:rPr lang="en-US" dirty="0" smtClean="0"/>
              <a:t>, </a:t>
            </a:r>
            <a:r>
              <a:rPr lang="en-US" dirty="0" err="1" smtClean="0"/>
              <a:t>olay</a:t>
            </a:r>
            <a:r>
              <a:rPr lang="en-US" dirty="0" smtClean="0"/>
              <a:t>, </a:t>
            </a:r>
            <a:r>
              <a:rPr lang="en-US" dirty="0" err="1" smtClean="0"/>
              <a:t>insan</a:t>
            </a:r>
            <a:r>
              <a:rPr lang="en-US" dirty="0" smtClean="0"/>
              <a:t> vb. </a:t>
            </a:r>
            <a:r>
              <a:rPr lang="en-US" dirty="0" err="1"/>
              <a:t>g</a:t>
            </a:r>
            <a:r>
              <a:rPr lang="en-US" dirty="0" err="1" smtClean="0"/>
              <a:t>ruplandırmak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</a:t>
            </a:r>
            <a:r>
              <a:rPr lang="en-US" dirty="0" err="1" smtClean="0"/>
              <a:t>sınıflamadır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Soyuttur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Kavram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5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Mesaj</a:t>
            </a:r>
            <a:endParaRPr lang="en-US" dirty="0"/>
          </a:p>
          <a:p>
            <a:pPr lvl="1"/>
            <a:r>
              <a:rPr lang="en-US" dirty="0" err="1" smtClean="0"/>
              <a:t>iletişim</a:t>
            </a:r>
            <a:r>
              <a:rPr lang="en-US" dirty="0" smtClean="0"/>
              <a:t> </a:t>
            </a:r>
            <a:r>
              <a:rPr lang="en-US" dirty="0" err="1" smtClean="0"/>
              <a:t>nesnesidir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Sesli</a:t>
            </a:r>
            <a:r>
              <a:rPr lang="en-US" dirty="0" smtClean="0"/>
              <a:t>, </a:t>
            </a:r>
            <a:r>
              <a:rPr lang="en-US" dirty="0" err="1" smtClean="0"/>
              <a:t>yazılı</a:t>
            </a:r>
            <a:r>
              <a:rPr lang="en-US" dirty="0" smtClean="0"/>
              <a:t> </a:t>
            </a:r>
            <a:r>
              <a:rPr lang="en-US" dirty="0" err="1" smtClean="0"/>
              <a:t>kelimelerle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işaret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sembollerle</a:t>
            </a:r>
            <a:r>
              <a:rPr lang="en-US" dirty="0" smtClean="0"/>
              <a:t> </a:t>
            </a:r>
            <a:r>
              <a:rPr lang="en-US" dirty="0" err="1" smtClean="0"/>
              <a:t>iletilen</a:t>
            </a:r>
            <a:r>
              <a:rPr lang="en-US" dirty="0" smtClean="0"/>
              <a:t> </a:t>
            </a:r>
            <a:r>
              <a:rPr lang="en-US" dirty="0" err="1" smtClean="0"/>
              <a:t>bilgidir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Medya</a:t>
            </a:r>
            <a:endParaRPr lang="en-US" dirty="0" smtClean="0"/>
          </a:p>
          <a:p>
            <a:pPr lvl="1"/>
            <a:r>
              <a:rPr lang="en-US" dirty="0" err="1" smtClean="0"/>
              <a:t>aracı</a:t>
            </a:r>
            <a:r>
              <a:rPr lang="en-US" dirty="0" smtClean="0"/>
              <a:t>, </a:t>
            </a:r>
            <a:r>
              <a:rPr lang="en-US" dirty="0" err="1" smtClean="0"/>
              <a:t>iletişim</a:t>
            </a:r>
            <a:r>
              <a:rPr lang="en-US" dirty="0" smtClean="0"/>
              <a:t> </a:t>
            </a:r>
            <a:r>
              <a:rPr lang="en-US" dirty="0" err="1" smtClean="0"/>
              <a:t>kanalıdır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Bilgiyi</a:t>
            </a:r>
            <a:r>
              <a:rPr lang="en-US" dirty="0" smtClean="0"/>
              <a:t> </a:t>
            </a:r>
            <a:r>
              <a:rPr lang="en-US" dirty="0" err="1" smtClean="0"/>
              <a:t>kaynaktan</a:t>
            </a:r>
            <a:r>
              <a:rPr lang="en-US" dirty="0" smtClean="0"/>
              <a:t> </a:t>
            </a:r>
            <a:r>
              <a:rPr lang="en-US" dirty="0" err="1" smtClean="0"/>
              <a:t>alıcıya</a:t>
            </a:r>
            <a:r>
              <a:rPr lang="en-US" dirty="0" smtClean="0"/>
              <a:t> </a:t>
            </a:r>
            <a:r>
              <a:rPr lang="en-US" dirty="0" err="1" smtClean="0"/>
              <a:t>taşır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Yöntem</a:t>
            </a:r>
            <a:endParaRPr lang="en-US" dirty="0" smtClean="0"/>
          </a:p>
          <a:p>
            <a:pPr lvl="1"/>
            <a:r>
              <a:rPr lang="de-DE" dirty="0" smtClean="0"/>
              <a:t>Ö</a:t>
            </a:r>
            <a:r>
              <a:rPr lang="en-US" dirty="0" err="1" smtClean="0"/>
              <a:t>ğrenenin</a:t>
            </a:r>
            <a:r>
              <a:rPr lang="en-US" dirty="0" smtClean="0"/>
              <a:t> </a:t>
            </a:r>
            <a:r>
              <a:rPr lang="en-US" dirty="0" err="1" smtClean="0"/>
              <a:t>konuyu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mesajı</a:t>
            </a:r>
            <a:r>
              <a:rPr lang="en-US" dirty="0" smtClean="0"/>
              <a:t> </a:t>
            </a:r>
            <a:r>
              <a:rPr lang="en-US" dirty="0" err="1" smtClean="0"/>
              <a:t>içselleştirmesi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yardımcı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öğretim</a:t>
            </a:r>
            <a:r>
              <a:rPr lang="en-US" dirty="0" smtClean="0"/>
              <a:t> </a:t>
            </a:r>
            <a:r>
              <a:rPr lang="en-US" dirty="0" err="1" smtClean="0"/>
              <a:t>prosedürleridir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Mesaj</a:t>
            </a:r>
            <a:r>
              <a:rPr lang="en-US" dirty="0" smtClean="0"/>
              <a:t>, </a:t>
            </a:r>
            <a:r>
              <a:rPr lang="en-US" dirty="0" err="1" smtClean="0"/>
              <a:t>Medya</a:t>
            </a:r>
            <a:r>
              <a:rPr lang="en-US" dirty="0" smtClean="0"/>
              <a:t> &amp; </a:t>
            </a:r>
            <a:r>
              <a:rPr lang="en-US" dirty="0" err="1" smtClean="0"/>
              <a:t>Yöntem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96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1.Lineer Model</a:t>
            </a:r>
          </a:p>
          <a:p>
            <a:pPr lvl="1"/>
            <a:r>
              <a:rPr lang="tr-TR" b="1" dirty="0" err="1" smtClean="0">
                <a:solidFill>
                  <a:schemeClr val="tx1"/>
                </a:solidFill>
              </a:rPr>
              <a:t>Shannon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and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Weaver’s</a:t>
            </a:r>
            <a:r>
              <a:rPr lang="tr-TR" b="1" dirty="0">
                <a:solidFill>
                  <a:schemeClr val="tx1"/>
                </a:solidFill>
              </a:rPr>
              <a:t> (1949) </a:t>
            </a:r>
            <a:endParaRPr lang="tr-TR" b="1" dirty="0" smtClean="0">
              <a:solidFill>
                <a:schemeClr val="tx1"/>
              </a:solidFill>
            </a:endParaRPr>
          </a:p>
          <a:p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İletişim Modelleri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lms.oum.edu.my/e-content/OUMH1303KDP/content/24094922OUMH1303_OralCommunication_v1/OUMH1303_Topic1/OUMH1303_Topic1_Grafik/OUMH1303_figure_1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14892"/>
            <a:ext cx="6120680" cy="369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2.İnteraktif Model</a:t>
            </a:r>
          </a:p>
          <a:p>
            <a:pPr lvl="1"/>
            <a:r>
              <a:rPr lang="tr-TR" b="1" dirty="0" err="1">
                <a:solidFill>
                  <a:schemeClr val="tx1"/>
                </a:solidFill>
              </a:rPr>
              <a:t>Schramm</a:t>
            </a:r>
            <a:r>
              <a:rPr lang="tr-TR" b="1" dirty="0">
                <a:solidFill>
                  <a:schemeClr val="tx1"/>
                </a:solidFill>
              </a:rPr>
              <a:t> (1955) </a:t>
            </a:r>
            <a:endParaRPr lang="tr-TR" b="1" dirty="0" smtClean="0">
              <a:solidFill>
                <a:schemeClr val="tx1"/>
              </a:solidFill>
            </a:endParaRPr>
          </a:p>
          <a:p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İletişim Modelleri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lms.oum.edu.my/e-content/OUMH1303KDP/content/24094922OUMH1303_OralCommunication_v1/OUMH1303_Topic1/OUMH1303_Topic1_Grafik/OUMH1303_figure_1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6566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86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3. Hareketli (</a:t>
            </a:r>
            <a:r>
              <a:rPr lang="tr-TR" b="1" dirty="0" err="1" smtClean="0"/>
              <a:t>transactional</a:t>
            </a:r>
            <a:r>
              <a:rPr lang="tr-TR" b="1" dirty="0" smtClean="0"/>
              <a:t>) Model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İletişim Modelleri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://lms.oum.edu.my/e-content/OUMH1303KDP/content/24094922OUMH1303_OralCommunication_v1/OUMH1303_Topic1/OUMH1303_Topic1_Grafik/OUMH1303_figure_1_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4248472" cy="378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753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Dale’in</a:t>
            </a:r>
            <a:r>
              <a:rPr lang="tr-TR" b="1" dirty="0" smtClean="0"/>
              <a:t> Yaşantı Konisi</a:t>
            </a:r>
            <a:endParaRPr lang="tr-TR" b="1" dirty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162649779"/>
              </p:ext>
            </p:extLst>
          </p:nvPr>
        </p:nvGraphicFramePr>
        <p:xfrm>
          <a:off x="3347864" y="476672"/>
          <a:ext cx="835292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http://okul.selyam.net/pars_docs/refs/87/86582/86582_html_m4a4111c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" y="1484784"/>
            <a:ext cx="894823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68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-46" b="6910"/>
          <a:stretch/>
        </p:blipFill>
        <p:spPr>
          <a:xfrm>
            <a:off x="457200" y="405299"/>
            <a:ext cx="8229600" cy="633617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92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Sunum</a:t>
            </a:r>
          </a:p>
          <a:p>
            <a:r>
              <a:rPr lang="tr-TR" b="1" dirty="0" smtClean="0"/>
              <a:t>Gösterim</a:t>
            </a:r>
          </a:p>
          <a:p>
            <a:r>
              <a:rPr lang="tr-TR" b="1" dirty="0" smtClean="0"/>
              <a:t>Tartışma</a:t>
            </a:r>
          </a:p>
          <a:p>
            <a:r>
              <a:rPr lang="tr-TR" b="1" dirty="0" smtClean="0"/>
              <a:t>Egzersiz ve uygulama (</a:t>
            </a:r>
            <a:r>
              <a:rPr lang="tr-TR" b="1" dirty="0" err="1" smtClean="0"/>
              <a:t>drill</a:t>
            </a:r>
            <a:r>
              <a:rPr lang="tr-TR" b="1" dirty="0" smtClean="0"/>
              <a:t> &amp; </a:t>
            </a:r>
            <a:r>
              <a:rPr lang="tr-TR" b="1" dirty="0" err="1" smtClean="0"/>
              <a:t>practice</a:t>
            </a:r>
            <a:r>
              <a:rPr lang="tr-TR" b="1" dirty="0" smtClean="0"/>
              <a:t>)</a:t>
            </a:r>
          </a:p>
          <a:p>
            <a:r>
              <a:rPr lang="tr-TR" b="1" dirty="0" smtClean="0"/>
              <a:t>Özel ders (</a:t>
            </a:r>
            <a:r>
              <a:rPr lang="tr-TR" b="1" dirty="0" err="1" smtClean="0"/>
              <a:t>tutorial</a:t>
            </a:r>
            <a:r>
              <a:rPr lang="tr-TR" b="1" dirty="0" smtClean="0"/>
              <a:t>)</a:t>
            </a:r>
          </a:p>
          <a:p>
            <a:r>
              <a:rPr lang="tr-TR" b="1" dirty="0" err="1" smtClean="0"/>
              <a:t>İşbirlikli</a:t>
            </a:r>
            <a:r>
              <a:rPr lang="tr-TR" b="1" dirty="0" smtClean="0"/>
              <a:t> öğrenme</a:t>
            </a:r>
          </a:p>
          <a:p>
            <a:r>
              <a:rPr lang="tr-TR" b="1" dirty="0" smtClean="0"/>
              <a:t>Oyun</a:t>
            </a:r>
          </a:p>
          <a:p>
            <a:r>
              <a:rPr lang="tr-TR" b="1" dirty="0" err="1" smtClean="0"/>
              <a:t>Simulasyon</a:t>
            </a:r>
            <a:endParaRPr lang="tr-TR" b="1" dirty="0" smtClean="0"/>
          </a:p>
          <a:p>
            <a:r>
              <a:rPr lang="tr-TR" b="1" dirty="0" smtClean="0"/>
              <a:t>Keşif</a:t>
            </a:r>
          </a:p>
          <a:p>
            <a:r>
              <a:rPr lang="tr-TR" b="1" dirty="0" smtClean="0"/>
              <a:t>Problem çözme</a:t>
            </a:r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Öğretim Yöntemleri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91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yaşam</a:t>
            </a:r>
            <a:r>
              <a:rPr lang="en-US" dirty="0" smtClean="0"/>
              <a:t> </a:t>
            </a:r>
            <a:r>
              <a:rPr lang="en-US" dirty="0" err="1" smtClean="0"/>
              <a:t>problemlerini</a:t>
            </a:r>
            <a:r>
              <a:rPr lang="en-US" dirty="0" smtClean="0"/>
              <a:t> </a:t>
            </a:r>
            <a:r>
              <a:rPr lang="en-US" dirty="0" err="1" smtClean="0"/>
              <a:t>çözmede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, </a:t>
            </a:r>
            <a:r>
              <a:rPr lang="en-US" dirty="0" err="1" smtClean="0"/>
              <a:t>sanat</a:t>
            </a:r>
            <a:r>
              <a:rPr lang="en-US" dirty="0" smtClean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, </a:t>
            </a:r>
            <a:r>
              <a:rPr lang="en-US" dirty="0" err="1" smtClean="0"/>
              <a:t>araç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makinelerin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r>
              <a:rPr lang="en-US" dirty="0" smtClean="0"/>
              <a:t>, </a:t>
            </a:r>
            <a:r>
              <a:rPr lang="en-US" dirty="0" err="1" smtClean="0"/>
              <a:t>değişimi</a:t>
            </a:r>
            <a:r>
              <a:rPr lang="en-US" dirty="0" smtClean="0"/>
              <a:t>, </a:t>
            </a:r>
            <a:r>
              <a:rPr lang="en-US" dirty="0" err="1" smtClean="0"/>
              <a:t>yapımı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bilgisidir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Problem </a:t>
            </a:r>
            <a:r>
              <a:rPr lang="en-US" dirty="0" err="1" smtClean="0"/>
              <a:t>çözme</a:t>
            </a:r>
            <a:endParaRPr lang="en-US" dirty="0" smtClean="0"/>
          </a:p>
          <a:p>
            <a:pPr lvl="1"/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çözümü</a:t>
            </a:r>
            <a:r>
              <a:rPr lang="en-US" dirty="0" smtClean="0"/>
              <a:t> </a:t>
            </a:r>
            <a:r>
              <a:rPr lang="en-US" dirty="0" err="1" smtClean="0"/>
              <a:t>geliştirme</a:t>
            </a:r>
            <a:endParaRPr lang="en-US" dirty="0" smtClean="0"/>
          </a:p>
          <a:p>
            <a:pPr lvl="1"/>
            <a:r>
              <a:rPr lang="en-US" dirty="0" err="1" smtClean="0"/>
              <a:t>Hedefi</a:t>
            </a:r>
            <a:r>
              <a:rPr lang="en-US" dirty="0" smtClean="0"/>
              <a:t> </a:t>
            </a:r>
            <a:r>
              <a:rPr lang="en-US" dirty="0" err="1" smtClean="0"/>
              <a:t>başarma</a:t>
            </a:r>
            <a:endParaRPr lang="en-US" dirty="0" smtClean="0"/>
          </a:p>
          <a:p>
            <a:pPr lvl="1"/>
            <a:r>
              <a:rPr lang="en-US" dirty="0" err="1" smtClean="0"/>
              <a:t>Belirli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işlevi</a:t>
            </a:r>
            <a:r>
              <a:rPr lang="en-US" dirty="0" smtClean="0"/>
              <a:t> </a:t>
            </a:r>
            <a:r>
              <a:rPr lang="en-US" dirty="0" err="1" smtClean="0"/>
              <a:t>yerine</a:t>
            </a:r>
            <a:r>
              <a:rPr lang="en-US" dirty="0" smtClean="0"/>
              <a:t> </a:t>
            </a:r>
            <a:r>
              <a:rPr lang="en-US" dirty="0" err="1" smtClean="0"/>
              <a:t>getirme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Teknoloji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42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Department </a:t>
            </a:r>
            <a:r>
              <a:rPr lang="en-US" b="1" dirty="0"/>
              <a:t>of Audiovisual </a:t>
            </a:r>
            <a:r>
              <a:rPr lang="en-US" b="1" dirty="0" smtClean="0"/>
              <a:t>Instruction</a:t>
            </a:r>
            <a:r>
              <a:rPr lang="tr-TR" b="1" dirty="0" smtClean="0"/>
              <a:t> (1963)</a:t>
            </a:r>
          </a:p>
          <a:p>
            <a:pPr lvl="1"/>
            <a:r>
              <a:rPr lang="tr-TR" b="1" dirty="0" smtClean="0"/>
              <a:t>Görsel-İşitsel </a:t>
            </a:r>
            <a:r>
              <a:rPr lang="tr-TR" b="1" dirty="0"/>
              <a:t>iletişim</a:t>
            </a:r>
            <a:r>
              <a:rPr lang="tr-TR" dirty="0"/>
              <a:t> eğitim kuram ve pratiğinin bir dalıdır ve temel çalışma alanı öğrenme süreçlerini kontrol eden mesajların tasarımı ve kullanımıdır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AECT (1972)</a:t>
            </a:r>
            <a:endParaRPr lang="tr-TR" dirty="0"/>
          </a:p>
          <a:p>
            <a:pPr lvl="1"/>
            <a:r>
              <a:rPr lang="tr-TR" b="1" dirty="0" smtClean="0"/>
              <a:t>Eğitim </a:t>
            </a:r>
            <a:r>
              <a:rPr lang="tr-TR" b="1" dirty="0"/>
              <a:t>Teknolojisi</a:t>
            </a:r>
            <a:r>
              <a:rPr lang="tr-TR" dirty="0"/>
              <a:t>, tüm öğrenme kaynaklarının sistematik tanımlama, geliştirme, düzenleme ve kullanımı ve bu süreçlerin yönetimiyle insan öğrenmesini kolaylaştıran bir alandır. </a:t>
            </a:r>
            <a:endParaRPr lang="tr-TR" dirty="0" smtClean="0"/>
          </a:p>
          <a:p>
            <a:r>
              <a:rPr lang="tr-TR" dirty="0" smtClean="0"/>
              <a:t>AECT (2008)</a:t>
            </a:r>
          </a:p>
          <a:p>
            <a:pPr lvl="1"/>
            <a:r>
              <a:rPr lang="tr-TR" b="1" dirty="0"/>
              <a:t>Eğitim Teknolojisi</a:t>
            </a:r>
            <a:r>
              <a:rPr lang="tr-TR" dirty="0"/>
              <a:t>, </a:t>
            </a:r>
            <a:r>
              <a:rPr lang="tr-TR" dirty="0" smtClean="0"/>
              <a:t>uygun teknolojik</a:t>
            </a:r>
            <a:r>
              <a:rPr lang="tr-TR" dirty="0"/>
              <a:t> süreç ve kaynakların oluşturulması, kullanılması ve yönetimiyle öğrenmeyi </a:t>
            </a:r>
            <a:r>
              <a:rPr lang="tr-TR" dirty="0" smtClean="0"/>
              <a:t>kolaylaştırma </a:t>
            </a:r>
            <a:r>
              <a:rPr lang="tr-TR" dirty="0"/>
              <a:t>ve </a:t>
            </a:r>
            <a:r>
              <a:rPr lang="tr-TR" i="1" dirty="0" smtClean="0"/>
              <a:t>performansı</a:t>
            </a:r>
            <a:r>
              <a:rPr lang="tr-TR" dirty="0"/>
              <a:t> </a:t>
            </a:r>
            <a:r>
              <a:rPr lang="tr-TR" dirty="0" smtClean="0"/>
              <a:t>geliştirmeye yönelik </a:t>
            </a:r>
            <a:r>
              <a:rPr lang="tr-TR" dirty="0"/>
              <a:t>çalışma ve </a:t>
            </a:r>
            <a:r>
              <a:rPr lang="tr-TR" i="1" dirty="0"/>
              <a:t>etik</a:t>
            </a:r>
            <a:r>
              <a:rPr lang="tr-TR" dirty="0"/>
              <a:t> uygulamasıdır</a:t>
            </a:r>
            <a:r>
              <a:rPr lang="tr-TR" dirty="0" smtClean="0"/>
              <a:t>.</a:t>
            </a:r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Eğitim Teknolojisi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340122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 err="1" smtClean="0"/>
              <a:t>Tickton</a:t>
            </a:r>
            <a:r>
              <a:rPr lang="tr-TR" b="1" dirty="0" smtClean="0"/>
              <a:t> (1971)</a:t>
            </a:r>
          </a:p>
          <a:p>
            <a:pPr lvl="1"/>
            <a:r>
              <a:rPr lang="tr-TR" b="1" dirty="0" smtClean="0"/>
              <a:t>Belirlenmiş hedefler uyarınca, daha etkili bir öğretim elde etmek için, öğrenme ve iletişim konusundaki araştırmaların ve ayrıca insan kaynakları ve diğer kaynakların beraber kullanılmasıyla tüm öğrenme/öğretme sürecinin sistematik bir yaklaşımla tasarlanması, uygulanması ve değerlendirilmesidir. </a:t>
            </a:r>
          </a:p>
          <a:p>
            <a:r>
              <a:rPr lang="en-US" dirty="0" err="1"/>
              <a:t>Seels</a:t>
            </a:r>
            <a:r>
              <a:rPr lang="en-US" dirty="0"/>
              <a:t> &amp;</a:t>
            </a:r>
            <a:r>
              <a:rPr lang="en-US" dirty="0" smtClean="0"/>
              <a:t> </a:t>
            </a:r>
            <a:r>
              <a:rPr lang="en-US" dirty="0"/>
              <a:t>Richey (1994) </a:t>
            </a:r>
          </a:p>
          <a:p>
            <a:pPr lvl="1"/>
            <a:r>
              <a:rPr lang="en-US" dirty="0" err="1" smtClean="0"/>
              <a:t>Öğrenme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gerekli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üreç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kaynakların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asarım</a:t>
            </a:r>
            <a:r>
              <a:rPr lang="en-US" dirty="0" smtClean="0"/>
              <a:t>, </a:t>
            </a:r>
            <a:r>
              <a:rPr lang="en-US" dirty="0" err="1" smtClean="0"/>
              <a:t>geliştirme</a:t>
            </a:r>
            <a:r>
              <a:rPr lang="en-US" dirty="0" smtClean="0"/>
              <a:t>, </a:t>
            </a:r>
            <a:r>
              <a:rPr lang="en-US" dirty="0" err="1" smtClean="0"/>
              <a:t>uygulama</a:t>
            </a:r>
            <a:r>
              <a:rPr lang="en-US" dirty="0" smtClean="0"/>
              <a:t>, </a:t>
            </a:r>
            <a:r>
              <a:rPr lang="en-US" dirty="0" err="1" smtClean="0"/>
              <a:t>yönetme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değerlendirmesine</a:t>
            </a:r>
            <a:r>
              <a:rPr lang="en-US" dirty="0" smtClean="0"/>
              <a:t> </a:t>
            </a:r>
            <a:r>
              <a:rPr lang="en-US" dirty="0" err="1" smtClean="0"/>
              <a:t>yönelik</a:t>
            </a:r>
            <a:r>
              <a:rPr lang="en-US" dirty="0" smtClean="0"/>
              <a:t> </a:t>
            </a:r>
            <a:r>
              <a:rPr lang="en-US" dirty="0" err="1" smtClean="0"/>
              <a:t>kuram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uygulamalardır</a:t>
            </a:r>
            <a:r>
              <a:rPr lang="en-US" dirty="0" smtClean="0"/>
              <a:t> </a:t>
            </a:r>
            <a:r>
              <a:rPr lang="en-US" dirty="0"/>
              <a:t>(p. 1).</a:t>
            </a:r>
            <a:endParaRPr lang="tr-TR" b="1" dirty="0" smtClean="0"/>
          </a:p>
          <a:p>
            <a:r>
              <a:rPr lang="tr-TR" b="1" dirty="0" smtClean="0"/>
              <a:t>Şahin, </a:t>
            </a:r>
            <a:r>
              <a:rPr lang="tr-TR" b="1" dirty="0" err="1" smtClean="0"/>
              <a:t>Yanpar</a:t>
            </a:r>
            <a:r>
              <a:rPr lang="tr-TR" b="1" dirty="0" smtClean="0"/>
              <a:t> &amp; Yıldırım (1999)</a:t>
            </a:r>
          </a:p>
          <a:p>
            <a:pPr lvl="1"/>
            <a:r>
              <a:rPr lang="tr-TR" b="1" dirty="0" smtClean="0"/>
              <a:t>Öğrenme-öğretme ortamının en etkin şekilde düzenlenmesi için gösterilen sistematik ve planlı etkinlikler bütünü olarak tanımlanabilir.</a:t>
            </a:r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Öğretim Teknolojisi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648673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Ö.T.</a:t>
            </a:r>
          </a:p>
          <a:p>
            <a:pPr lvl="1"/>
            <a:r>
              <a:rPr lang="en-US" dirty="0" err="1"/>
              <a:t>Etkili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ortamı</a:t>
            </a:r>
            <a:r>
              <a:rPr lang="en-US" dirty="0"/>
              <a:t> </a:t>
            </a:r>
            <a:r>
              <a:rPr lang="en-US" dirty="0" err="1"/>
              <a:t>sağlamak</a:t>
            </a:r>
            <a:r>
              <a:rPr lang="en-US" dirty="0"/>
              <a:t> </a:t>
            </a:r>
            <a:r>
              <a:rPr lang="en-US" dirty="0" err="1"/>
              <a:t>içindir</a:t>
            </a:r>
            <a:endParaRPr lang="en-US" dirty="0"/>
          </a:p>
          <a:p>
            <a:pPr lvl="1"/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kapsamlıdır</a:t>
            </a:r>
            <a:endParaRPr lang="en-US" dirty="0"/>
          </a:p>
          <a:p>
            <a:pPr lvl="1"/>
            <a:r>
              <a:rPr lang="en-US" dirty="0" err="1"/>
              <a:t>Araçtır</a:t>
            </a:r>
            <a:r>
              <a:rPr lang="en-US" dirty="0"/>
              <a:t>…</a:t>
            </a:r>
          </a:p>
          <a:p>
            <a:r>
              <a:rPr lang="en-US" dirty="0" smtClean="0"/>
              <a:t>E.T.</a:t>
            </a:r>
          </a:p>
          <a:p>
            <a:pPr lvl="1"/>
            <a:r>
              <a:rPr lang="en-US" dirty="0" err="1" smtClean="0"/>
              <a:t>Geleneksel</a:t>
            </a:r>
            <a:r>
              <a:rPr lang="en-US" dirty="0" smtClean="0"/>
              <a:t> </a:t>
            </a:r>
            <a:r>
              <a:rPr lang="en-US" dirty="0" err="1" smtClean="0"/>
              <a:t>sınıf</a:t>
            </a:r>
            <a:r>
              <a:rPr lang="en-US" dirty="0" smtClean="0"/>
              <a:t> </a:t>
            </a:r>
            <a:r>
              <a:rPr lang="en-US" dirty="0" err="1" smtClean="0"/>
              <a:t>ortamının</a:t>
            </a:r>
            <a:r>
              <a:rPr lang="en-US" dirty="0" smtClean="0"/>
              <a:t> </a:t>
            </a:r>
            <a:r>
              <a:rPr lang="en-US" dirty="0" err="1" smtClean="0"/>
              <a:t>zenginleşmesini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endParaRPr lang="en-US" dirty="0" smtClean="0"/>
          </a:p>
          <a:p>
            <a:pPr lvl="1"/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geniş</a:t>
            </a:r>
            <a:r>
              <a:rPr lang="en-US" dirty="0" smtClean="0"/>
              <a:t> </a:t>
            </a:r>
            <a:r>
              <a:rPr lang="en-US" dirty="0" err="1" smtClean="0"/>
              <a:t>kapsamlıdır</a:t>
            </a:r>
            <a:endParaRPr lang="en-US" dirty="0" smtClean="0"/>
          </a:p>
          <a:p>
            <a:pPr lvl="1"/>
            <a:r>
              <a:rPr lang="en-US" dirty="0" smtClean="0"/>
              <a:t>Ne-</a:t>
            </a:r>
            <a:r>
              <a:rPr lang="en-US" dirty="0" err="1" smtClean="0"/>
              <a:t>niçin</a:t>
            </a:r>
            <a:r>
              <a:rPr lang="en-US" dirty="0" smtClean="0"/>
              <a:t>-</a:t>
            </a:r>
            <a:r>
              <a:rPr lang="en-US" dirty="0" err="1" smtClean="0"/>
              <a:t>nasıl</a:t>
            </a:r>
            <a:r>
              <a:rPr lang="en-US" dirty="0" smtClean="0"/>
              <a:t>???</a:t>
            </a:r>
          </a:p>
          <a:p>
            <a:pPr lvl="1"/>
            <a:r>
              <a:rPr lang="en-US" dirty="0" err="1" smtClean="0"/>
              <a:t>Aracı</a:t>
            </a:r>
            <a:r>
              <a:rPr lang="en-US" dirty="0" smtClean="0"/>
              <a:t> (Ö.T.) </a:t>
            </a:r>
            <a:r>
              <a:rPr lang="en-US" dirty="0" err="1" smtClean="0"/>
              <a:t>kullanabilmek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gerekli</a:t>
            </a:r>
            <a:r>
              <a:rPr lang="en-US" dirty="0" smtClean="0"/>
              <a:t> </a:t>
            </a:r>
            <a:r>
              <a:rPr lang="en-US" dirty="0" err="1" smtClean="0"/>
              <a:t>yöntemler</a:t>
            </a:r>
            <a:r>
              <a:rPr lang="en-US" dirty="0" smtClean="0"/>
              <a:t>/</a:t>
            </a:r>
            <a:r>
              <a:rPr lang="en-US" smtClean="0"/>
              <a:t>işlemlerdir…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E.T. vs. Ö.T.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58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Hedef</a:t>
            </a:r>
          </a:p>
          <a:p>
            <a:r>
              <a:rPr lang="tr-TR" b="1" dirty="0" smtClean="0"/>
              <a:t>İşlev</a:t>
            </a:r>
          </a:p>
          <a:p>
            <a:r>
              <a:rPr lang="tr-TR" b="1" dirty="0" smtClean="0"/>
              <a:t>Konu ve yöntem</a:t>
            </a:r>
          </a:p>
          <a:p>
            <a:r>
              <a:rPr lang="tr-TR" b="1" dirty="0" smtClean="0"/>
              <a:t>Kapsam</a:t>
            </a:r>
          </a:p>
          <a:p>
            <a:r>
              <a:rPr lang="tr-TR" b="1" dirty="0" smtClean="0"/>
              <a:t>Program</a:t>
            </a:r>
          </a:p>
          <a:p>
            <a:r>
              <a:rPr lang="tr-TR" b="1" dirty="0" smtClean="0"/>
              <a:t>Personel</a:t>
            </a:r>
          </a:p>
          <a:p>
            <a:r>
              <a:rPr lang="tr-TR" b="1" dirty="0" smtClean="0"/>
              <a:t>Süreç</a:t>
            </a:r>
          </a:p>
          <a:p>
            <a:r>
              <a:rPr lang="tr-TR" b="1" dirty="0" smtClean="0"/>
              <a:t>Çevre</a:t>
            </a:r>
          </a:p>
          <a:p>
            <a:r>
              <a:rPr lang="tr-TR" b="1" dirty="0" smtClean="0"/>
              <a:t>Başarı</a:t>
            </a:r>
          </a:p>
          <a:p>
            <a:r>
              <a:rPr lang="tr-TR" b="1" dirty="0" smtClean="0"/>
              <a:t>Değerlendirme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Eğitim Teknolojilerinin Temel İlkeleri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98276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1. Dönem</a:t>
            </a:r>
          </a:p>
          <a:p>
            <a:pPr lvl="1"/>
            <a:r>
              <a:rPr lang="tr-TR" b="1" dirty="0" smtClean="0"/>
              <a:t>Sanayi sektörü</a:t>
            </a:r>
          </a:p>
          <a:p>
            <a:r>
              <a:rPr lang="tr-TR" b="1" dirty="0" smtClean="0"/>
              <a:t>2. Dönem</a:t>
            </a:r>
          </a:p>
          <a:p>
            <a:pPr lvl="1"/>
            <a:r>
              <a:rPr lang="tr-TR" b="1" dirty="0" smtClean="0"/>
              <a:t>Altın çağ</a:t>
            </a:r>
          </a:p>
          <a:p>
            <a:r>
              <a:rPr lang="tr-TR" b="1" dirty="0" smtClean="0"/>
              <a:t>3. </a:t>
            </a:r>
            <a:r>
              <a:rPr lang="tr-TR" b="1" dirty="0"/>
              <a:t>D</a:t>
            </a:r>
            <a:r>
              <a:rPr lang="tr-TR" b="1" dirty="0" smtClean="0"/>
              <a:t>önem</a:t>
            </a:r>
          </a:p>
          <a:p>
            <a:pPr lvl="1"/>
            <a:r>
              <a:rPr lang="tr-TR" b="1" dirty="0" err="1" smtClean="0"/>
              <a:t>Tv</a:t>
            </a:r>
            <a:r>
              <a:rPr lang="tr-TR" b="1" dirty="0" smtClean="0"/>
              <a:t>, bilgisayar, uydu, video….</a:t>
            </a:r>
          </a:p>
          <a:p>
            <a:pPr lvl="1"/>
            <a:r>
              <a:rPr lang="tr-TR" b="1" dirty="0" smtClean="0"/>
              <a:t>Bireysel okuma aracı, slaytlar, film, teyp bantları…</a:t>
            </a:r>
          </a:p>
          <a:p>
            <a:r>
              <a:rPr lang="tr-TR" b="1" dirty="0" smtClean="0"/>
              <a:t>4. &amp; 5. Dönem</a:t>
            </a:r>
          </a:p>
          <a:p>
            <a:pPr lvl="1"/>
            <a:r>
              <a:rPr lang="tr-TR" b="1" dirty="0" smtClean="0"/>
              <a:t>İleri düzey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tr-TR" b="1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Eğitim Teknolojisi Tarihi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59363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515882"/>
              </p:ext>
            </p:extLst>
          </p:nvPr>
        </p:nvGraphicFramePr>
        <p:xfrm>
          <a:off x="457200" y="1524000"/>
          <a:ext cx="82296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6491064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Tarih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Materyal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&lt;1920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Tebeşir ve ders kitabı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1920’ler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Film, fotoğraf ve resim…okul müzeleri ve görsel eğitim hareketi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1930’lar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Radyo…işitsel teknolojiler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II. Dünya Savaşı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Tepegöz, slayt projektörü…Göze ve kulağa hitap eden araç ve materyaller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1950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Öğretimsel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tv</a:t>
                      </a:r>
                      <a:r>
                        <a:rPr lang="tr-TR" dirty="0" smtClean="0"/>
                        <a:t>…pahalı</a:t>
                      </a:r>
                      <a:r>
                        <a:rPr lang="tr-TR" baseline="0" dirty="0" smtClean="0"/>
                        <a:t> teknoloji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1960’lar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Bilgisayarlar…bilgisayar destekli</a:t>
                      </a:r>
                      <a:r>
                        <a:rPr lang="tr-TR" baseline="0" dirty="0" smtClean="0"/>
                        <a:t> öğretim 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1980’ler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Mikrobilgisayarlar…okullardaki</a:t>
                      </a:r>
                      <a:r>
                        <a:rPr lang="tr-TR" baseline="0" dirty="0" smtClean="0"/>
                        <a:t> etkisi artıyor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&gt;1985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Bilgisayar yaygınlaşıyor…öğretmen eğitimi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1990’lar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Multimedya, uzaktan eğitim,</a:t>
                      </a:r>
                      <a:r>
                        <a:rPr lang="tr-TR" baseline="0" dirty="0" smtClean="0"/>
                        <a:t> web temelli eğitim, internet…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Öğretim Araç ve Materyallerinin Tarihi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595999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Kağıt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Kağıt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ğıt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1137</TotalTime>
  <Words>596</Words>
  <Application>Microsoft Macintosh PowerPoint</Application>
  <PresentationFormat>On-screen Show (4:3)</PresentationFormat>
  <Paragraphs>148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Kağıt</vt:lpstr>
      <vt:lpstr>Temel Terimler ve Öğrenme Teorileri</vt:lpstr>
      <vt:lpstr>Terimler</vt:lpstr>
      <vt:lpstr>Eğitim</vt:lpstr>
      <vt:lpstr>Öğretim</vt:lpstr>
      <vt:lpstr>Öğrenme</vt:lpstr>
      <vt:lpstr>Çevre</vt:lpstr>
      <vt:lpstr>Davranış</vt:lpstr>
      <vt:lpstr>Kavram</vt:lpstr>
      <vt:lpstr>Mesaj, Medya &amp; Yöntem</vt:lpstr>
      <vt:lpstr>İletişim Modelleri</vt:lpstr>
      <vt:lpstr>İletişim Modelleri</vt:lpstr>
      <vt:lpstr>İletişim Modelleri</vt:lpstr>
      <vt:lpstr>Dale’in Yaşantı Konisi</vt:lpstr>
      <vt:lpstr>PowerPoint Presentation</vt:lpstr>
      <vt:lpstr>Öğretim Yöntemleri</vt:lpstr>
      <vt:lpstr>Teknoloji</vt:lpstr>
      <vt:lpstr>Eğitim Teknolojisi</vt:lpstr>
      <vt:lpstr>Öğretim Teknolojisi</vt:lpstr>
      <vt:lpstr>E.T. vs. Ö.T.</vt:lpstr>
      <vt:lpstr>Eğitim Teknolojilerinin Temel İlkeleri</vt:lpstr>
      <vt:lpstr>Eğitim Teknolojisi Tarihi</vt:lpstr>
      <vt:lpstr>Öğretim Araç ve Materyallerinin Tarihi</vt:lpstr>
    </vt:vector>
  </TitlesOfParts>
  <Company>Progressive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emine</dc:creator>
  <cp:lastModifiedBy>Emine Şendurur</cp:lastModifiedBy>
  <cp:revision>36</cp:revision>
  <dcterms:created xsi:type="dcterms:W3CDTF">2013-09-19T10:52:16Z</dcterms:created>
  <dcterms:modified xsi:type="dcterms:W3CDTF">2014-12-21T20:49:14Z</dcterms:modified>
</cp:coreProperties>
</file>