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0" r:id="rId16"/>
    <p:sldId id="271" r:id="rId17"/>
    <p:sldId id="273" r:id="rId18"/>
    <p:sldId id="274" r:id="rId19"/>
    <p:sldId id="275" r:id="rId20"/>
    <p:sldId id="276" r:id="rId21"/>
    <p:sldId id="277" r:id="rId22"/>
    <p:sldId id="270" r:id="rId23"/>
    <p:sldId id="272" r:id="rId24"/>
    <p:sldId id="283" r:id="rId25"/>
    <p:sldId id="281" r:id="rId26"/>
    <p:sldId id="282" r:id="rId27"/>
    <p:sldId id="284" r:id="rId28"/>
    <p:sldId id="285" r:id="rId29"/>
    <p:sldId id="287" r:id="rId30"/>
    <p:sldId id="286" r:id="rId31"/>
    <p:sldId id="288" r:id="rId32"/>
    <p:sldId id="289" r:id="rId33"/>
    <p:sldId id="290" r:id="rId34"/>
    <p:sldId id="291" r:id="rId35"/>
    <p:sldId id="292"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891318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775622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799402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41831599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F40F766-CBC5-4D33-A1F6-EBF11E04B981}" type="datetimeFigureOut">
              <a:rPr lang="tr-TR" smtClean="0"/>
              <a:t>18.11.2021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30449990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9F40F766-CBC5-4D33-A1F6-EBF11E04B981}" type="datetimeFigureOut">
              <a:rPr lang="tr-TR" smtClean="0"/>
              <a:t>18.11.2021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42245464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0F766-CBC5-4D33-A1F6-EBF11E04B981}" type="datetimeFigureOut">
              <a:rPr lang="tr-TR" smtClean="0"/>
              <a:t>18.11.2021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0322917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32276922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3073319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7905659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B5CD920-DB99-4626-B66F-1C9CF3CF297F}"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75746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2797536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B5CD920-DB99-4626-B66F-1C9CF3CF297F}"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75205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9F40F766-CBC5-4D33-A1F6-EBF11E04B981}" type="datetimeFigureOut">
              <a:rPr lang="tr-TR" smtClean="0"/>
              <a:t>18.11.2021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8937514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18373602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F40F766-CBC5-4D33-A1F6-EBF11E04B981}" type="datetimeFigureOut">
              <a:rPr lang="tr-TR" smtClean="0"/>
              <a:t>18.11.2021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B5CD920-DB99-4626-B66F-1C9CF3CF297F}" type="slidenum">
              <a:rPr lang="tr-TR" smtClean="0"/>
              <a:t>‹#›</a:t>
            </a:fld>
            <a:endParaRPr lang="tr-TR"/>
          </a:p>
        </p:txBody>
      </p:sp>
    </p:spTree>
    <p:extLst>
      <p:ext uri="{BB962C8B-B14F-4D97-AF65-F5344CB8AC3E}">
        <p14:creationId xmlns:p14="http://schemas.microsoft.com/office/powerpoint/2010/main" val="25068509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F40F766-CBC5-4D33-A1F6-EBF11E04B981}" type="datetimeFigureOut">
              <a:rPr lang="tr-TR" smtClean="0"/>
              <a:t>18.11.2021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B5CD920-DB99-4626-B66F-1C9CF3CF297F}" type="slidenum">
              <a:rPr lang="tr-TR" smtClean="0"/>
              <a:t>‹#›</a:t>
            </a:fld>
            <a:endParaRPr lang="tr-TR"/>
          </a:p>
        </p:txBody>
      </p:sp>
    </p:spTree>
    <p:extLst>
      <p:ext uri="{BB962C8B-B14F-4D97-AF65-F5344CB8AC3E}">
        <p14:creationId xmlns:p14="http://schemas.microsoft.com/office/powerpoint/2010/main" val="41352480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insapedia.com/agrega-nedir/"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insapedia.com/diatomit-nedir-kullanim-alanlari-ve-ozellikler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insapedia.com/hafif-beton-nedir-siniflari-ozellikleri-ve-avantajlari/" TargetMode="External"/><Relationship Id="rId2" Type="http://schemas.openxmlformats.org/officeDocument/2006/relationships/hyperlink" Target="http://insaatteknigi.blogspot.com/2014/06/ozel-betonlar-hafif-betonlar.html?m=1" TargetMode="External"/><Relationship Id="rId1" Type="http://schemas.openxmlformats.org/officeDocument/2006/relationships/slideLayout" Target="../slideLayouts/slideLayout2.xml"/><Relationship Id="rId6" Type="http://schemas.openxmlformats.org/officeDocument/2006/relationships/hyperlink" Target="https://avys.omu.edu.tr/lessons/1/6/2724-932001/297176-70279" TargetMode="External"/><Relationship Id="rId5" Type="http://schemas.openxmlformats.org/officeDocument/2006/relationships/hyperlink" Target="https://santiyede.com/hafif-beton-nedir-kullanim-alanlari-nerelerdir/" TargetMode="External"/><Relationship Id="rId4" Type="http://schemas.openxmlformats.org/officeDocument/2006/relationships/hyperlink" Target="https://tr.izito.com/hafif+beton+nedir/kaliteli_sonu&#23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b="1" dirty="0">
                <a:solidFill>
                  <a:schemeClr val="accent3">
                    <a:lumMod val="50000"/>
                  </a:schemeClr>
                </a:solidFill>
              </a:rPr>
              <a:t>HAFİF BETON ÜRETİMİ,</a:t>
            </a:r>
            <a:br>
              <a:rPr lang="tr-TR" b="1" dirty="0">
                <a:solidFill>
                  <a:schemeClr val="accent3">
                    <a:lumMod val="50000"/>
                  </a:schemeClr>
                </a:solidFill>
              </a:rPr>
            </a:br>
            <a:r>
              <a:rPr lang="tr-TR" b="1" dirty="0">
                <a:solidFill>
                  <a:schemeClr val="accent3">
                    <a:lumMod val="50000"/>
                  </a:schemeClr>
                </a:solidFill>
              </a:rPr>
              <a:t>KULLANIM ALANLARI VE </a:t>
            </a:r>
            <a:br>
              <a:rPr lang="tr-TR" b="1" dirty="0">
                <a:solidFill>
                  <a:schemeClr val="accent3">
                    <a:lumMod val="50000"/>
                  </a:schemeClr>
                </a:solidFill>
              </a:rPr>
            </a:br>
            <a:r>
              <a:rPr lang="tr-TR" b="1" dirty="0">
                <a:solidFill>
                  <a:schemeClr val="accent3">
                    <a:lumMod val="50000"/>
                  </a:schemeClr>
                </a:solidFill>
              </a:rPr>
              <a:t>GELENEKSEL BETON İLE </a:t>
            </a:r>
            <a:r>
              <a:rPr lang="tr-TR" b="1" dirty="0" smtClean="0">
                <a:solidFill>
                  <a:schemeClr val="accent3">
                    <a:lumMod val="50000"/>
                  </a:schemeClr>
                </a:solidFill>
              </a:rPr>
              <a:t>KARŞILAŞTIRILMASI</a:t>
            </a:r>
            <a:endParaRPr lang="tr-TR" b="1" dirty="0">
              <a:solidFill>
                <a:schemeClr val="accent3">
                  <a:lumMod val="50000"/>
                </a:schemeClr>
              </a:solidFill>
            </a:endParaRPr>
          </a:p>
        </p:txBody>
      </p:sp>
    </p:spTree>
    <p:extLst>
      <p:ext uri="{BB962C8B-B14F-4D97-AF65-F5344CB8AC3E}">
        <p14:creationId xmlns:p14="http://schemas.microsoft.com/office/powerpoint/2010/main" val="470009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accent3">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tr-TR"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HAFİF </a:t>
            </a:r>
            <a:r>
              <a:rPr lang="tr-TR" dirty="0">
                <a:solidFill>
                  <a:srgbClr val="C00000"/>
                </a:solidFill>
                <a:latin typeface="Calibri" panose="020F0502020204030204" pitchFamily="34" charset="0"/>
                <a:ea typeface="Calibri" panose="020F0502020204030204" pitchFamily="34" charset="0"/>
                <a:cs typeface="Times New Roman" panose="02020603050405020304" pitchFamily="18" charset="0"/>
              </a:rPr>
              <a:t>BETON </a:t>
            </a:r>
            <a:r>
              <a:rPr lang="tr-TR"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TANIMI</a:t>
            </a:r>
            <a:br>
              <a:rPr lang="tr-TR"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br>
            <a:endParaRPr lang="tr-TR" dirty="0">
              <a:solidFill>
                <a:srgbClr val="C00000"/>
              </a:solidFill>
            </a:endParaRPr>
          </a:p>
        </p:txBody>
      </p:sp>
      <p:sp>
        <p:nvSpPr>
          <p:cNvPr id="3" name="İçerik Yer Tutucusu 2"/>
          <p:cNvSpPr>
            <a:spLocks noGrp="1"/>
          </p:cNvSpPr>
          <p:nvPr>
            <p:ph idx="1"/>
          </p:nvPr>
        </p:nvSpPr>
        <p:spPr/>
        <p:txBody>
          <a:bodyPr/>
          <a:lstStyle/>
          <a:p>
            <a:pPr fontAlgn="base"/>
            <a:r>
              <a:rPr lang="tr-TR" sz="2400" b="1" dirty="0" smtClean="0">
                <a:solidFill>
                  <a:srgbClr val="444444"/>
                </a:solidFill>
                <a:latin typeface="inherit"/>
              </a:rPr>
              <a:t>Hafif </a:t>
            </a:r>
            <a:r>
              <a:rPr lang="tr-TR" sz="2400" b="1" dirty="0">
                <a:solidFill>
                  <a:srgbClr val="444444"/>
                </a:solidFill>
                <a:latin typeface="inherit"/>
              </a:rPr>
              <a:t>beton</a:t>
            </a:r>
            <a:r>
              <a:rPr lang="tr-TR" sz="2400" dirty="0">
                <a:solidFill>
                  <a:srgbClr val="444444"/>
                </a:solidFill>
                <a:latin typeface="Open Sans"/>
              </a:rPr>
              <a:t>; içerisinde yoğunluğu normal agregaya göre daha düşük olan agregaların kullanılması veya çeşitli yollarla beton içerisinde boşluklar oluşturulması gibi yöntemlerle oluşturulmuş yoğunluğu 2000 kg/m³’ten az olan betonlarlardır. Diğer bir deyişle etüv kurusu haldeki birim hacim ağırlığı 800 ile 2000 kg/m³ arasında değişen betonlar, hafif beton olarak tanımlanmaktadır.</a:t>
            </a:r>
          </a:p>
          <a:p>
            <a:pPr fontAlgn="base"/>
            <a:endParaRPr lang="tr-TR" dirty="0"/>
          </a:p>
        </p:txBody>
      </p:sp>
    </p:spTree>
    <p:extLst>
      <p:ext uri="{BB962C8B-B14F-4D97-AF65-F5344CB8AC3E}">
        <p14:creationId xmlns:p14="http://schemas.microsoft.com/office/powerpoint/2010/main" val="38681606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69868" y="5444305"/>
            <a:ext cx="8173583" cy="1100187"/>
          </a:xfrm>
        </p:spPr>
        <p:txBody>
          <a:bodyPr>
            <a:normAutofit/>
          </a:bodyPr>
          <a:lstStyle/>
          <a:p>
            <a:r>
              <a:rPr lang="tr-TR" sz="2400" dirty="0" smtClean="0">
                <a:solidFill>
                  <a:schemeClr val="tx1"/>
                </a:solidFill>
              </a:rPr>
              <a:t>Hafif Betonla İlgili Görseller</a:t>
            </a:r>
            <a:endParaRPr lang="tr-TR" sz="2400" dirty="0">
              <a:solidFill>
                <a:schemeClr val="tx1"/>
              </a:solidFill>
            </a:endParaRPr>
          </a:p>
        </p:txBody>
      </p:sp>
      <p:pic>
        <p:nvPicPr>
          <p:cNvPr id="1026" name="Picture 2" descr="hafif-bet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60113" y="826680"/>
            <a:ext cx="4619510" cy="3778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öpük beton nedir, Köpük beton üretimi, Hafif beton, polimer beton,  perlitli beton, concrete foam agent, Köpük beton T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194" y="826680"/>
            <a:ext cx="4876800"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5337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706778" y="206098"/>
            <a:ext cx="8911687" cy="1280890"/>
          </a:xfrm>
        </p:spPr>
        <p:txBody>
          <a:bodyPr>
            <a:normAutofit fontScale="90000"/>
          </a:bodyPr>
          <a:lstStyle/>
          <a:p>
            <a:pPr lvl="0">
              <a:spcBef>
                <a:spcPts val="0"/>
              </a:spcBef>
            </a:pPr>
            <a:r>
              <a:rPr lang="tr-TR" sz="3200" dirty="0">
                <a:solidFill>
                  <a:srgbClr val="C00000"/>
                </a:solidFill>
                <a:latin typeface="Arial" panose="020B0604020202020204"/>
                <a:ea typeface="+mn-ea"/>
                <a:cs typeface="+mn-cs"/>
              </a:rPr>
              <a:t>HAFİF BETON YAPIMINDA KULLANILAN AGREGALAR</a:t>
            </a:r>
            <a:r>
              <a:rPr lang="tr-TR" sz="3200" dirty="0">
                <a:solidFill>
                  <a:srgbClr val="4A66AC"/>
                </a:solidFill>
                <a:latin typeface="Arial" panose="020B0604020202020204"/>
                <a:ea typeface="+mn-ea"/>
                <a:cs typeface="+mn-cs"/>
              </a:rPr>
              <a:t/>
            </a:r>
            <a:br>
              <a:rPr lang="tr-TR" sz="3200" dirty="0">
                <a:solidFill>
                  <a:srgbClr val="4A66AC"/>
                </a:solidFill>
                <a:latin typeface="Arial" panose="020B0604020202020204"/>
                <a:ea typeface="+mn-ea"/>
                <a:cs typeface="+mn-cs"/>
              </a:rPr>
            </a:br>
            <a:r>
              <a:rPr lang="tr-TR" dirty="0">
                <a:solidFill>
                  <a:srgbClr val="333333"/>
                </a:solidFill>
                <a:latin typeface="Open Sans"/>
              </a:rPr>
              <a:t/>
            </a:r>
            <a:br>
              <a:rPr lang="tr-TR" dirty="0">
                <a:solidFill>
                  <a:srgbClr val="333333"/>
                </a:solidFill>
                <a:latin typeface="Open Sans"/>
              </a:rPr>
            </a:br>
            <a:endParaRPr lang="tr-TR" dirty="0"/>
          </a:p>
        </p:txBody>
      </p:sp>
      <p:sp>
        <p:nvSpPr>
          <p:cNvPr id="3" name="İçerik Yer Tutucusu 2"/>
          <p:cNvSpPr>
            <a:spLocks noGrp="1"/>
          </p:cNvSpPr>
          <p:nvPr>
            <p:ph idx="1"/>
          </p:nvPr>
        </p:nvSpPr>
        <p:spPr>
          <a:xfrm>
            <a:off x="2706778" y="1486988"/>
            <a:ext cx="8915400" cy="3777622"/>
          </a:xfrm>
        </p:spPr>
        <p:txBody>
          <a:bodyPr>
            <a:noAutofit/>
          </a:bodyPr>
          <a:lstStyle/>
          <a:p>
            <a:pPr marL="0" lvl="0" indent="0">
              <a:spcBef>
                <a:spcPts val="0"/>
              </a:spcBef>
              <a:buClrTx/>
              <a:buNone/>
            </a:pPr>
            <a:r>
              <a:rPr lang="tr-TR" sz="2200" dirty="0">
                <a:solidFill>
                  <a:prstClr val="black"/>
                </a:solidFill>
                <a:latin typeface="Arial" panose="020B0604020202020204"/>
              </a:rPr>
              <a:t> </a:t>
            </a:r>
            <a:r>
              <a:rPr lang="tr-TR" sz="2200" dirty="0" smtClean="0">
                <a:solidFill>
                  <a:prstClr val="black"/>
                </a:solidFill>
                <a:latin typeface="Arial" panose="020B0604020202020204"/>
              </a:rPr>
              <a:t>Hafif beton yapımında kullanılan agregalar doğal ya da suni olabilmektedir. Doğal hafif agregalar; genelde bir </a:t>
            </a:r>
            <a:r>
              <a:rPr lang="tr-TR" sz="2200" dirty="0" err="1" smtClean="0">
                <a:solidFill>
                  <a:prstClr val="black"/>
                </a:solidFill>
                <a:latin typeface="Arial" panose="020B0604020202020204"/>
              </a:rPr>
              <a:t>volkanizma</a:t>
            </a:r>
            <a:r>
              <a:rPr lang="tr-TR" sz="2200" dirty="0" smtClean="0">
                <a:solidFill>
                  <a:prstClr val="black"/>
                </a:solidFill>
                <a:latin typeface="Arial" panose="020B0604020202020204"/>
              </a:rPr>
              <a:t> ürünü olarak oluşmuş gözenekli ve geniş kütlesel dağılımlar gösteren endüstriyel hammaddelerdir.</a:t>
            </a: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err="1" smtClean="0">
                <a:solidFill>
                  <a:prstClr val="black"/>
                </a:solidFill>
                <a:latin typeface="Arial" panose="020B0604020202020204"/>
              </a:rPr>
              <a:t>Pomza</a:t>
            </a:r>
            <a:endParaRPr lang="tr-TR" sz="2200" dirty="0" smtClean="0">
              <a:solidFill>
                <a:prstClr val="black"/>
              </a:solidFill>
              <a:latin typeface="Arial" panose="020B0604020202020204"/>
            </a:endParaRP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err="1" smtClean="0">
                <a:solidFill>
                  <a:prstClr val="black"/>
                </a:solidFill>
                <a:latin typeface="Arial" panose="020B0604020202020204"/>
              </a:rPr>
              <a:t>Diyamotit</a:t>
            </a:r>
            <a:endParaRPr lang="tr-TR" sz="2200" dirty="0" smtClean="0">
              <a:solidFill>
                <a:prstClr val="black"/>
              </a:solidFill>
              <a:latin typeface="Arial" panose="020B0604020202020204"/>
            </a:endParaRP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err="1" smtClean="0">
                <a:solidFill>
                  <a:prstClr val="black"/>
                </a:solidFill>
                <a:latin typeface="Arial" panose="020B0604020202020204"/>
              </a:rPr>
              <a:t>Vermikülit</a:t>
            </a:r>
            <a:r>
              <a:rPr lang="tr-TR" sz="2200" dirty="0" smtClean="0">
                <a:solidFill>
                  <a:prstClr val="black"/>
                </a:solidFill>
                <a:latin typeface="Arial" panose="020B0604020202020204"/>
              </a:rPr>
              <a:t>  </a:t>
            </a: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err="1" smtClean="0">
                <a:solidFill>
                  <a:prstClr val="black"/>
                </a:solidFill>
                <a:latin typeface="Arial" panose="020B0604020202020204"/>
              </a:rPr>
              <a:t>Puzolanlar</a:t>
            </a:r>
            <a:r>
              <a:rPr lang="tr-TR" sz="2200" dirty="0" smtClean="0">
                <a:solidFill>
                  <a:prstClr val="black"/>
                </a:solidFill>
                <a:latin typeface="Arial" panose="020B0604020202020204"/>
              </a:rPr>
              <a:t> </a:t>
            </a: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smtClean="0">
                <a:solidFill>
                  <a:prstClr val="black"/>
                </a:solidFill>
                <a:latin typeface="Arial" panose="020B0604020202020204"/>
              </a:rPr>
              <a:t>Tüf </a:t>
            </a:r>
          </a:p>
          <a:p>
            <a:pPr marL="0" lvl="0" indent="0">
              <a:spcBef>
                <a:spcPts val="0"/>
              </a:spcBef>
              <a:buClr>
                <a:srgbClr val="4A66AC"/>
              </a:buClr>
              <a:buNone/>
            </a:pPr>
            <a:r>
              <a:rPr lang="tr-TR" sz="2200" dirty="0" smtClean="0">
                <a:solidFill>
                  <a:prstClr val="black"/>
                </a:solidFill>
                <a:latin typeface="Dutch801 Rm BT" panose="02020603060505020304" pitchFamily="18" charset="0"/>
              </a:rPr>
              <a:t>•</a:t>
            </a:r>
            <a:r>
              <a:rPr lang="tr-TR" sz="2200" dirty="0" smtClean="0">
                <a:solidFill>
                  <a:prstClr val="black"/>
                </a:solidFill>
                <a:latin typeface="Arial" panose="020B0604020202020204"/>
              </a:rPr>
              <a:t>Volkanik cüruflar </a:t>
            </a:r>
          </a:p>
          <a:p>
            <a:pPr marL="0" lvl="0" indent="0">
              <a:spcBef>
                <a:spcPts val="0"/>
              </a:spcBef>
              <a:buClrTx/>
              <a:buNone/>
            </a:pPr>
            <a:r>
              <a:rPr lang="tr-TR" sz="2200" dirty="0" smtClean="0">
                <a:solidFill>
                  <a:prstClr val="black"/>
                </a:solidFill>
                <a:latin typeface="Arial" panose="020B0604020202020204"/>
              </a:rPr>
              <a:t>   Bu kapsamda değerlendirilen ve güncel oluşumları bilinen doğal hafif agrega türleri olarak sayılabilir. Türkiye’de taşıyıcı hafif beton için gerekli olan yapay agregaların üretimiyle ilgili henüz bir sanayi kolu kurulmamıştır. Ancak yurt dışında yaygın bir kullanıma sahiptir</a:t>
            </a:r>
            <a:r>
              <a:rPr lang="tr-TR" sz="2400" dirty="0" smtClean="0">
                <a:solidFill>
                  <a:prstClr val="black"/>
                </a:solidFill>
                <a:latin typeface="Arial" panose="020B0604020202020204"/>
              </a:rPr>
              <a:t>.</a:t>
            </a:r>
            <a:endParaRPr lang="tr-TR" sz="2400" dirty="0"/>
          </a:p>
        </p:txBody>
      </p:sp>
    </p:spTree>
    <p:extLst>
      <p:ext uri="{BB962C8B-B14F-4D97-AF65-F5344CB8AC3E}">
        <p14:creationId xmlns:p14="http://schemas.microsoft.com/office/powerpoint/2010/main" val="15621673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680652" y="879565"/>
            <a:ext cx="8915400" cy="3777622"/>
          </a:xfrm>
        </p:spPr>
        <p:txBody>
          <a:bodyPr>
            <a:noAutofit/>
          </a:bodyPr>
          <a:lstStyle/>
          <a:p>
            <a:pPr marL="0" lvl="0" indent="0">
              <a:spcBef>
                <a:spcPts val="0"/>
              </a:spcBef>
              <a:buClr>
                <a:srgbClr val="4A66AC"/>
              </a:buClr>
              <a:buNone/>
            </a:pPr>
            <a:r>
              <a:rPr lang="tr-TR" sz="2400" dirty="0">
                <a:solidFill>
                  <a:prstClr val="black"/>
                </a:solidFill>
                <a:latin typeface="Arial" panose="020B0604020202020204"/>
              </a:rPr>
              <a:t>Yapay hafif agregalar</a:t>
            </a:r>
            <a:r>
              <a:rPr lang="tr-TR" sz="2400" dirty="0" smtClean="0">
                <a:solidFill>
                  <a:prstClr val="black"/>
                </a:solidFill>
                <a:latin typeface="Arial" panose="020B0604020202020204"/>
              </a:rPr>
              <a:t>;</a:t>
            </a: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smtClean="0">
                <a:solidFill>
                  <a:prstClr val="black"/>
                </a:solidFill>
                <a:latin typeface="Arial" panose="020B0604020202020204"/>
              </a:rPr>
              <a:t>Yüksek fırın cürufu</a:t>
            </a: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err="1" smtClean="0">
                <a:solidFill>
                  <a:prstClr val="black"/>
                </a:solidFill>
                <a:latin typeface="Arial" panose="020B0604020202020204"/>
              </a:rPr>
              <a:t>Kalsine</a:t>
            </a:r>
            <a:r>
              <a:rPr lang="tr-TR" sz="2400" dirty="0" smtClean="0">
                <a:solidFill>
                  <a:prstClr val="black"/>
                </a:solidFill>
                <a:latin typeface="Arial" panose="020B0604020202020204"/>
              </a:rPr>
              <a:t> </a:t>
            </a:r>
            <a:r>
              <a:rPr lang="tr-TR" sz="2400" dirty="0" err="1">
                <a:solidFill>
                  <a:prstClr val="black"/>
                </a:solidFill>
                <a:latin typeface="Arial" panose="020B0604020202020204"/>
              </a:rPr>
              <a:t>edilmis</a:t>
            </a:r>
            <a:r>
              <a:rPr lang="tr-TR" sz="2400" dirty="0">
                <a:solidFill>
                  <a:prstClr val="black"/>
                </a:solidFill>
                <a:latin typeface="Arial" panose="020B0604020202020204"/>
              </a:rPr>
              <a:t> kil</a:t>
            </a: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smtClean="0">
                <a:solidFill>
                  <a:prstClr val="black"/>
                </a:solidFill>
                <a:latin typeface="Arial" panose="020B0604020202020204"/>
              </a:rPr>
              <a:t>Uçucu </a:t>
            </a:r>
            <a:r>
              <a:rPr lang="tr-TR" sz="2400" dirty="0">
                <a:solidFill>
                  <a:prstClr val="black"/>
                </a:solidFill>
                <a:latin typeface="Arial" panose="020B0604020202020204"/>
              </a:rPr>
              <a:t>kül</a:t>
            </a: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smtClean="0">
                <a:solidFill>
                  <a:prstClr val="black"/>
                </a:solidFill>
                <a:latin typeface="Arial" panose="020B0604020202020204"/>
              </a:rPr>
              <a:t>Kuvarsit </a:t>
            </a:r>
            <a:endParaRPr lang="tr-TR" sz="2400" dirty="0">
              <a:solidFill>
                <a:prstClr val="black"/>
              </a:solidFill>
              <a:latin typeface="Arial" panose="020B0604020202020204"/>
            </a:endParaRP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smtClean="0">
                <a:solidFill>
                  <a:prstClr val="black"/>
                </a:solidFill>
                <a:latin typeface="Arial" panose="020B0604020202020204"/>
              </a:rPr>
              <a:t>Perlit </a:t>
            </a:r>
            <a:endParaRPr lang="tr-TR" sz="2400" dirty="0">
              <a:solidFill>
                <a:prstClr val="black"/>
              </a:solidFill>
              <a:latin typeface="Arial" panose="020B0604020202020204"/>
            </a:endParaRP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err="1" smtClean="0">
                <a:solidFill>
                  <a:prstClr val="black"/>
                </a:solidFill>
                <a:latin typeface="Arial" panose="020B0604020202020204"/>
              </a:rPr>
              <a:t>Obsidiyen</a:t>
            </a:r>
            <a:endParaRPr lang="tr-TR" sz="2400" dirty="0">
              <a:solidFill>
                <a:prstClr val="black"/>
              </a:solidFill>
              <a:latin typeface="Arial" panose="020B0604020202020204"/>
            </a:endParaRP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err="1" smtClean="0">
                <a:solidFill>
                  <a:prstClr val="black"/>
                </a:solidFill>
                <a:latin typeface="Arial" panose="020B0604020202020204"/>
              </a:rPr>
              <a:t>Vermikülit</a:t>
            </a:r>
            <a:endParaRPr lang="tr-TR" sz="2400" dirty="0">
              <a:solidFill>
                <a:prstClr val="black"/>
              </a:solidFill>
              <a:latin typeface="Arial" panose="020B0604020202020204"/>
            </a:endParaRP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err="1" smtClean="0">
                <a:solidFill>
                  <a:prstClr val="black"/>
                </a:solidFill>
                <a:latin typeface="Arial" panose="020B0604020202020204"/>
              </a:rPr>
              <a:t>Sist</a:t>
            </a:r>
            <a:r>
              <a:rPr lang="tr-TR" sz="2400" dirty="0" smtClean="0">
                <a:solidFill>
                  <a:prstClr val="black"/>
                </a:solidFill>
                <a:latin typeface="Arial" panose="020B0604020202020204"/>
              </a:rPr>
              <a:t> </a:t>
            </a:r>
            <a:endParaRPr lang="tr-TR" sz="2400" dirty="0">
              <a:solidFill>
                <a:prstClr val="black"/>
              </a:solidFill>
              <a:latin typeface="Arial" panose="020B0604020202020204"/>
            </a:endParaRPr>
          </a:p>
          <a:p>
            <a:pPr marL="0" lvl="0" indent="0">
              <a:spcBef>
                <a:spcPts val="0"/>
              </a:spcBef>
              <a:buClr>
                <a:srgbClr val="4A66AC"/>
              </a:buClr>
              <a:buNone/>
            </a:pPr>
            <a:r>
              <a:rPr lang="tr-TR" sz="2400" dirty="0" smtClean="0">
                <a:solidFill>
                  <a:prstClr val="black"/>
                </a:solidFill>
                <a:latin typeface="Dutch801 Rm BT" panose="02020603060505020304" pitchFamily="18" charset="0"/>
              </a:rPr>
              <a:t>•</a:t>
            </a:r>
            <a:r>
              <a:rPr lang="tr-TR" sz="2400" dirty="0" err="1" smtClean="0">
                <a:solidFill>
                  <a:prstClr val="black"/>
                </a:solidFill>
                <a:latin typeface="Arial" panose="020B0604020202020204"/>
              </a:rPr>
              <a:t>Arduvaz</a:t>
            </a:r>
            <a:endParaRPr lang="tr-TR" sz="2400" dirty="0">
              <a:solidFill>
                <a:prstClr val="black"/>
              </a:solidFill>
              <a:latin typeface="Arial" panose="020B0604020202020204"/>
            </a:endParaRPr>
          </a:p>
          <a:p>
            <a:pPr marL="0" lvl="0" indent="0">
              <a:spcBef>
                <a:spcPts val="0"/>
              </a:spcBef>
              <a:buClrTx/>
              <a:buNone/>
            </a:pPr>
            <a:r>
              <a:rPr lang="tr-TR" sz="2400" dirty="0">
                <a:solidFill>
                  <a:prstClr val="black"/>
                </a:solidFill>
                <a:latin typeface="Arial" panose="020B0604020202020204"/>
              </a:rPr>
              <a:t> vb. inorganik elemanlardan genellikle ısıtma, gaz veya köpük oluşturma yoluyla </a:t>
            </a:r>
            <a:r>
              <a:rPr lang="tr-TR" sz="2400" dirty="0" err="1">
                <a:solidFill>
                  <a:prstClr val="black"/>
                </a:solidFill>
                <a:latin typeface="Arial" panose="020B0604020202020204"/>
              </a:rPr>
              <a:t>gözenekleştirilerek</a:t>
            </a:r>
            <a:r>
              <a:rPr lang="tr-TR" sz="2400" dirty="0">
                <a:solidFill>
                  <a:prstClr val="black"/>
                </a:solidFill>
                <a:latin typeface="Arial" panose="020B0604020202020204"/>
              </a:rPr>
              <a:t> elde edilen kırılmış veya kırılmamış agregalardır.</a:t>
            </a:r>
          </a:p>
        </p:txBody>
      </p:sp>
    </p:spTree>
    <p:extLst>
      <p:ext uri="{BB962C8B-B14F-4D97-AF65-F5344CB8AC3E}">
        <p14:creationId xmlns:p14="http://schemas.microsoft.com/office/powerpoint/2010/main" val="179412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OMZA TAŞI :: POMZA TAŞI NED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32260" y="1320351"/>
            <a:ext cx="5715000" cy="3714750"/>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flipH="1">
            <a:off x="3513772" y="5268684"/>
            <a:ext cx="5597435" cy="707886"/>
          </a:xfrm>
          <a:prstGeom prst="rect">
            <a:avLst/>
          </a:prstGeom>
          <a:noFill/>
        </p:spPr>
        <p:txBody>
          <a:bodyPr wrap="square" rtlCol="0">
            <a:spAutoFit/>
          </a:bodyPr>
          <a:lstStyle/>
          <a:p>
            <a:r>
              <a:rPr lang="tr-TR" sz="2000" dirty="0" err="1">
                <a:latin typeface="Arial" panose="020B0604020202020204" pitchFamily="34" charset="0"/>
                <a:cs typeface="Arial" panose="020B0604020202020204" pitchFamily="34" charset="0"/>
              </a:rPr>
              <a:t>Pomza</a:t>
            </a:r>
            <a:r>
              <a:rPr lang="tr-TR" sz="2000" dirty="0">
                <a:latin typeface="Arial" panose="020B0604020202020204" pitchFamily="34" charset="0"/>
                <a:cs typeface="Arial" panose="020B0604020202020204" pitchFamily="34" charset="0"/>
              </a:rPr>
              <a:t> gözenekli yapıda, açık renkli sünger taşı sınıfına giren hafif bir kayaçtır.</a:t>
            </a:r>
          </a:p>
        </p:txBody>
      </p:sp>
      <p:sp>
        <p:nvSpPr>
          <p:cNvPr id="9" name="Metin kutusu 8"/>
          <p:cNvSpPr txBox="1"/>
          <p:nvPr/>
        </p:nvSpPr>
        <p:spPr>
          <a:xfrm>
            <a:off x="3632260" y="607090"/>
            <a:ext cx="5360461" cy="523220"/>
          </a:xfrm>
          <a:prstGeom prst="rect">
            <a:avLst/>
          </a:prstGeom>
          <a:noFill/>
        </p:spPr>
        <p:txBody>
          <a:bodyPr wrap="square" rtlCol="0">
            <a:spAutoFit/>
          </a:bodyPr>
          <a:lstStyle/>
          <a:p>
            <a:r>
              <a:rPr lang="tr-TR" sz="2800" dirty="0" smtClean="0">
                <a:latin typeface="Arial" panose="020B0604020202020204" pitchFamily="34" charset="0"/>
                <a:cs typeface="Arial" panose="020B0604020202020204" pitchFamily="34" charset="0"/>
              </a:rPr>
              <a:t> </a:t>
            </a:r>
            <a:r>
              <a:rPr lang="tr-TR" sz="2800" dirty="0" smtClean="0">
                <a:solidFill>
                  <a:srgbClr val="CC0000"/>
                </a:solidFill>
                <a:latin typeface="Arial" panose="020B0604020202020204" pitchFamily="34" charset="0"/>
                <a:cs typeface="Arial" panose="020B0604020202020204" pitchFamily="34" charset="0"/>
              </a:rPr>
              <a:t>DOĞAL HAFİF AGREGALAR </a:t>
            </a:r>
            <a:endParaRPr lang="tr-TR" sz="2800" dirty="0">
              <a:solidFill>
                <a:srgbClr val="CC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8787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16559" y="4967510"/>
            <a:ext cx="8911687" cy="1280890"/>
          </a:xfrm>
        </p:spPr>
        <p:txBody>
          <a:bodyPr>
            <a:noAutofit/>
          </a:bodyPr>
          <a:lstStyle/>
          <a:p>
            <a:r>
              <a:rPr lang="tr-TR" sz="2200" dirty="0">
                <a:solidFill>
                  <a:schemeClr val="tx1"/>
                </a:solidFill>
                <a:latin typeface="Arial" panose="020B0604020202020204" pitchFamily="34" charset="0"/>
                <a:cs typeface="Arial" panose="020B0604020202020204" pitchFamily="34" charset="0"/>
              </a:rPr>
              <a:t>Fosil durumundaki </a:t>
            </a:r>
            <a:r>
              <a:rPr lang="tr-TR" sz="2200" dirty="0" err="1">
                <a:solidFill>
                  <a:schemeClr val="tx1"/>
                </a:solidFill>
                <a:latin typeface="Arial" panose="020B0604020202020204" pitchFamily="34" charset="0"/>
                <a:cs typeface="Arial" panose="020B0604020202020204" pitchFamily="34" charset="0"/>
              </a:rPr>
              <a:t>diyatomit</a:t>
            </a:r>
            <a:r>
              <a:rPr lang="tr-TR" sz="2200" dirty="0">
                <a:solidFill>
                  <a:schemeClr val="tx1"/>
                </a:solidFill>
                <a:latin typeface="Arial" panose="020B0604020202020204" pitchFamily="34" charset="0"/>
                <a:cs typeface="Arial" panose="020B0604020202020204" pitchFamily="34" charset="0"/>
              </a:rPr>
              <a:t> kabuklarından meydana gelen kayaçlara </a:t>
            </a:r>
            <a:r>
              <a:rPr lang="tr-TR" sz="2200" dirty="0" err="1">
                <a:solidFill>
                  <a:schemeClr val="tx1"/>
                </a:solidFill>
                <a:latin typeface="Arial" panose="020B0604020202020204" pitchFamily="34" charset="0"/>
                <a:cs typeface="Arial" panose="020B0604020202020204" pitchFamily="34" charset="0"/>
              </a:rPr>
              <a:t>diyatomit</a:t>
            </a:r>
            <a:r>
              <a:rPr lang="tr-TR" sz="2200" dirty="0">
                <a:solidFill>
                  <a:schemeClr val="tx1"/>
                </a:solidFill>
                <a:latin typeface="Arial" panose="020B0604020202020204" pitchFamily="34" charset="0"/>
                <a:cs typeface="Arial" panose="020B0604020202020204" pitchFamily="34" charset="0"/>
              </a:rPr>
              <a:t> adı verilmektedir. Genellikle gevşek yapılı ve hafif olup rengi beyazdan açık bej, gri ve koyu kahverengiye kadar değişebilir.</a:t>
            </a:r>
            <a:endParaRPr lang="tr-TR" sz="2200" dirty="0">
              <a:latin typeface="Arial" panose="020B0604020202020204" pitchFamily="34" charset="0"/>
              <a:cs typeface="Arial" panose="020B0604020202020204" pitchFamily="34" charset="0"/>
            </a:endParaRPr>
          </a:p>
        </p:txBody>
      </p:sp>
      <p:pic>
        <p:nvPicPr>
          <p:cNvPr id="3074" name="Picture 2" descr="Diyatomit stok fotoğraflar | Diyatomit telifsiz resimler, görseller |  Depositphoto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1912" y="910909"/>
            <a:ext cx="4690549" cy="3672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iatomite | Imer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9887" y="910909"/>
            <a:ext cx="3765802" cy="36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9497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30068" y="4818739"/>
            <a:ext cx="8911687" cy="1280890"/>
          </a:xfrm>
        </p:spPr>
        <p:txBody>
          <a:bodyPr>
            <a:normAutofit/>
          </a:bodyPr>
          <a:lstStyle/>
          <a:p>
            <a:r>
              <a:rPr lang="tr-TR" sz="2400" dirty="0" err="1">
                <a:solidFill>
                  <a:schemeClr val="tx1"/>
                </a:solidFill>
                <a:latin typeface="Arial" panose="020B0604020202020204" pitchFamily="34" charset="0"/>
                <a:cs typeface="Arial" panose="020B0604020202020204" pitchFamily="34" charset="0"/>
              </a:rPr>
              <a:t>Vermikülit</a:t>
            </a:r>
            <a:r>
              <a:rPr lang="tr-TR" sz="2400" dirty="0">
                <a:solidFill>
                  <a:schemeClr val="tx1"/>
                </a:solidFill>
                <a:latin typeface="Arial" panose="020B0604020202020204" pitchFamily="34" charset="0"/>
                <a:cs typeface="Arial" panose="020B0604020202020204" pitchFamily="34" charset="0"/>
              </a:rPr>
              <a:t>, </a:t>
            </a:r>
            <a:r>
              <a:rPr lang="tr-TR" sz="2400" dirty="0" smtClean="0">
                <a:solidFill>
                  <a:schemeClr val="tx1"/>
                </a:solidFill>
                <a:latin typeface="Arial" panose="020B0604020202020204" pitchFamily="34" charset="0"/>
                <a:cs typeface="Arial" panose="020B0604020202020204" pitchFamily="34" charset="0"/>
              </a:rPr>
              <a:t>hidratlı </a:t>
            </a:r>
            <a:r>
              <a:rPr lang="tr-TR" sz="2400" dirty="0">
                <a:solidFill>
                  <a:schemeClr val="tx1"/>
                </a:solidFill>
                <a:latin typeface="Arial" panose="020B0604020202020204" pitchFamily="34" charset="0"/>
                <a:cs typeface="Arial" panose="020B0604020202020204" pitchFamily="34" charset="0"/>
              </a:rPr>
              <a:t>bir magnezyum alüminyum silikat mineralidir</a:t>
            </a:r>
            <a:r>
              <a:rPr lang="tr-TR" sz="2400" dirty="0" smtClean="0">
                <a:solidFill>
                  <a:schemeClr val="tx1"/>
                </a:solidFill>
                <a:latin typeface="Arial" panose="020B0604020202020204" pitchFamily="34" charset="0"/>
                <a:cs typeface="Arial" panose="020B0604020202020204" pitchFamily="34" charset="0"/>
              </a:rPr>
              <a:t>.</a:t>
            </a:r>
            <a:r>
              <a:rPr lang="tr-TR" sz="2400" dirty="0">
                <a:solidFill>
                  <a:schemeClr val="tx1"/>
                </a:solidFill>
                <a:latin typeface="Arial" panose="020B0604020202020204" pitchFamily="34" charset="0"/>
                <a:cs typeface="Arial" panose="020B0604020202020204" pitchFamily="34" charset="0"/>
              </a:rPr>
              <a:t/>
            </a:r>
            <a:br>
              <a:rPr lang="tr-TR" sz="2400" dirty="0">
                <a:solidFill>
                  <a:schemeClr val="tx1"/>
                </a:solidFill>
                <a:latin typeface="Arial" panose="020B0604020202020204" pitchFamily="34" charset="0"/>
                <a:cs typeface="Arial" panose="020B0604020202020204" pitchFamily="34" charset="0"/>
              </a:rPr>
            </a:br>
            <a:r>
              <a:rPr lang="tr-TR" sz="2400" dirty="0">
                <a:solidFill>
                  <a:schemeClr val="tx1"/>
                </a:solidFill>
                <a:latin typeface="Arial" panose="020B0604020202020204" pitchFamily="34" charset="0"/>
                <a:cs typeface="Arial" panose="020B0604020202020204" pitchFamily="34" charset="0"/>
              </a:rPr>
              <a:t>Gümüşi gri renkte ve pul </a:t>
            </a:r>
            <a:r>
              <a:rPr lang="tr-TR" sz="2400" dirty="0" err="1">
                <a:solidFill>
                  <a:schemeClr val="tx1"/>
                </a:solidFill>
                <a:latin typeface="Arial" panose="020B0604020202020204" pitchFamily="34" charset="0"/>
                <a:cs typeface="Arial" panose="020B0604020202020204" pitchFamily="34" charset="0"/>
              </a:rPr>
              <a:t>pul</a:t>
            </a:r>
            <a:r>
              <a:rPr lang="tr-TR" sz="2400" dirty="0">
                <a:solidFill>
                  <a:schemeClr val="tx1"/>
                </a:solidFill>
                <a:latin typeface="Arial" panose="020B0604020202020204" pitchFamily="34" charset="0"/>
                <a:cs typeface="Arial" panose="020B0604020202020204" pitchFamily="34" charset="0"/>
              </a:rPr>
              <a:t> yapıdadır. Aslında o kadar </a:t>
            </a:r>
            <a:r>
              <a:rPr lang="tr-TR" sz="2400" dirty="0" err="1">
                <a:solidFill>
                  <a:schemeClr val="tx1"/>
                </a:solidFill>
                <a:latin typeface="Arial" panose="020B0604020202020204" pitchFamily="34" charset="0"/>
                <a:cs typeface="Arial" panose="020B0604020202020204" pitchFamily="34" charset="0"/>
              </a:rPr>
              <a:t>hafifdir</a:t>
            </a:r>
            <a:r>
              <a:rPr lang="tr-TR" sz="2400" dirty="0">
                <a:solidFill>
                  <a:schemeClr val="tx1"/>
                </a:solidFill>
                <a:latin typeface="Arial" panose="020B0604020202020204" pitchFamily="34" charset="0"/>
                <a:cs typeface="Arial" panose="020B0604020202020204" pitchFamily="34" charset="0"/>
              </a:rPr>
              <a:t> ki, küçük parçacıkları üfleyerek bile hareket </a:t>
            </a:r>
            <a:r>
              <a:rPr lang="tr-TR" sz="2400" dirty="0" smtClean="0">
                <a:solidFill>
                  <a:schemeClr val="tx1"/>
                </a:solidFill>
                <a:latin typeface="Arial" panose="020B0604020202020204" pitchFamily="34" charset="0"/>
                <a:cs typeface="Arial" panose="020B0604020202020204" pitchFamily="34" charset="0"/>
              </a:rPr>
              <a:t>ettirebilir.</a:t>
            </a:r>
            <a:endParaRPr lang="tr-TR" sz="2400" dirty="0">
              <a:solidFill>
                <a:schemeClr val="tx1"/>
              </a:solidFill>
              <a:latin typeface="Arial" panose="020B0604020202020204" pitchFamily="34" charset="0"/>
              <a:cs typeface="Arial" panose="020B0604020202020204" pitchFamily="34" charset="0"/>
            </a:endParaRPr>
          </a:p>
        </p:txBody>
      </p:sp>
      <p:pic>
        <p:nvPicPr>
          <p:cNvPr id="4098" name="Picture 2" descr="Vermikülit ned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78051" y="885371"/>
            <a:ext cx="5667375"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1776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47783" y="4963882"/>
            <a:ext cx="8911687" cy="1280890"/>
          </a:xfrm>
        </p:spPr>
        <p:txBody>
          <a:bodyPr>
            <a:noAutofit/>
          </a:bodyPr>
          <a:lstStyle/>
          <a:p>
            <a:r>
              <a:rPr lang="tr-TR" sz="2200" dirty="0" err="1" smtClean="0">
                <a:solidFill>
                  <a:srgbClr val="444444"/>
                </a:solidFill>
                <a:latin typeface="Arial" panose="020B0604020202020204" pitchFamily="34" charset="0"/>
                <a:cs typeface="Arial" panose="020B0604020202020204" pitchFamily="34" charset="0"/>
              </a:rPr>
              <a:t>Puzolanlar</a:t>
            </a:r>
            <a:r>
              <a:rPr lang="tr-TR" sz="2200" dirty="0">
                <a:solidFill>
                  <a:srgbClr val="444444"/>
                </a:solidFill>
                <a:latin typeface="Arial" panose="020B0604020202020204" pitchFamily="34" charset="0"/>
                <a:cs typeface="Arial" panose="020B0604020202020204" pitchFamily="34" charset="0"/>
              </a:rPr>
              <a:t>, kendi başına bağlayıcılık değeri olmayan ya da çok az bağlayıcılık gösterebilen, fakat ince taneli durumda olduklarında ve sulu </a:t>
            </a:r>
            <a:r>
              <a:rPr lang="tr-TR" sz="2200" dirty="0" smtClean="0">
                <a:solidFill>
                  <a:srgbClr val="444444"/>
                </a:solidFill>
                <a:latin typeface="Arial" panose="020B0604020202020204" pitchFamily="34" charset="0"/>
                <a:cs typeface="Arial" panose="020B0604020202020204" pitchFamily="34" charset="0"/>
              </a:rPr>
              <a:t>ortamda bağlayıcılık gösteren </a:t>
            </a:r>
            <a:r>
              <a:rPr lang="tr-TR" sz="2200" dirty="0">
                <a:solidFill>
                  <a:srgbClr val="444444"/>
                </a:solidFill>
                <a:latin typeface="Arial" panose="020B0604020202020204" pitchFamily="34" charset="0"/>
                <a:cs typeface="Arial" panose="020B0604020202020204" pitchFamily="34" charset="0"/>
              </a:rPr>
              <a:t>malzemelerdir.</a:t>
            </a:r>
            <a:endParaRPr lang="tr-TR" sz="2200" dirty="0">
              <a:latin typeface="Arial" panose="020B0604020202020204" pitchFamily="34" charset="0"/>
              <a:cs typeface="Arial" panose="020B0604020202020204" pitchFamily="34" charset="0"/>
            </a:endParaRPr>
          </a:p>
        </p:txBody>
      </p:sp>
      <p:pic>
        <p:nvPicPr>
          <p:cNvPr id="5122" name="Picture 2" descr="Puzolan Nedir? Çimentoda Kullanılan Puzolanlar Nelerd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51086" y="888546"/>
            <a:ext cx="4978400"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0988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57012" y="4963881"/>
            <a:ext cx="8911687" cy="1280890"/>
          </a:xfrm>
        </p:spPr>
        <p:txBody>
          <a:bodyPr>
            <a:normAutofit fontScale="90000"/>
          </a:bodyPr>
          <a:lstStyle/>
          <a:p>
            <a:r>
              <a:rPr lang="tr-TR" sz="4000" dirty="0" smtClean="0">
                <a:solidFill>
                  <a:schemeClr val="tx1"/>
                </a:solidFill>
              </a:rPr>
              <a:t> </a:t>
            </a:r>
            <a:r>
              <a:rPr lang="tr-TR" sz="2700" dirty="0" smtClean="0">
                <a:solidFill>
                  <a:schemeClr val="tx1"/>
                </a:solidFill>
                <a:latin typeface="Arial" panose="020B0604020202020204" pitchFamily="34" charset="0"/>
                <a:cs typeface="Arial" panose="020B0604020202020204" pitchFamily="34" charset="0"/>
              </a:rPr>
              <a:t>Tüfler; esas </a:t>
            </a:r>
            <a:r>
              <a:rPr lang="tr-TR" sz="2700" dirty="0">
                <a:solidFill>
                  <a:schemeClr val="tx1"/>
                </a:solidFill>
                <a:latin typeface="Arial" panose="020B0604020202020204" pitchFamily="34" charset="0"/>
                <a:cs typeface="Arial" panose="020B0604020202020204" pitchFamily="34" charset="0"/>
              </a:rPr>
              <a:t>itibariyle volkanik kayaçlardır. Ancak bunlar ayrıştıklarından dolayı </a:t>
            </a:r>
            <a:r>
              <a:rPr lang="tr-TR" sz="2700" dirty="0" err="1">
                <a:solidFill>
                  <a:schemeClr val="tx1"/>
                </a:solidFill>
                <a:latin typeface="Arial" panose="020B0604020202020204" pitchFamily="34" charset="0"/>
                <a:cs typeface="Arial" panose="020B0604020202020204" pitchFamily="34" charset="0"/>
              </a:rPr>
              <a:t>sedimenter</a:t>
            </a:r>
            <a:r>
              <a:rPr lang="tr-TR" sz="2700" dirty="0">
                <a:solidFill>
                  <a:schemeClr val="tx1"/>
                </a:solidFill>
                <a:latin typeface="Arial" panose="020B0604020202020204" pitchFamily="34" charset="0"/>
                <a:cs typeface="Arial" panose="020B0604020202020204" pitchFamily="34" charset="0"/>
              </a:rPr>
              <a:t> kayaçlar sınıfına da girebilmektedir</a:t>
            </a:r>
            <a:r>
              <a:rPr lang="tr-TR" sz="2400" dirty="0">
                <a:solidFill>
                  <a:schemeClr val="tx1"/>
                </a:solidFill>
                <a:latin typeface="Arial" panose="020B0604020202020204" pitchFamily="34" charset="0"/>
                <a:cs typeface="Arial" panose="020B0604020202020204" pitchFamily="34" charset="0"/>
              </a:rPr>
              <a:t>. </a:t>
            </a:r>
          </a:p>
        </p:txBody>
      </p:sp>
      <p:pic>
        <p:nvPicPr>
          <p:cNvPr id="6146" name="Picture 2" descr="https://upload.wikimedia.org/wikipedia/commons/thumb/6/64/Bandelier-Pockmarked_Cliff.jpg/200px-Bandelier-Pockmarked_Cliff.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085" y="1059542"/>
            <a:ext cx="4107543" cy="3334893"/>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3"/>
          <a:stretch>
            <a:fillRect/>
          </a:stretch>
        </p:blipFill>
        <p:spPr>
          <a:xfrm>
            <a:off x="2257012" y="1074057"/>
            <a:ext cx="4651787" cy="3320378"/>
          </a:xfrm>
          <a:prstGeom prst="rect">
            <a:avLst/>
          </a:prstGeom>
        </p:spPr>
      </p:pic>
    </p:spTree>
    <p:extLst>
      <p:ext uri="{BB962C8B-B14F-4D97-AF65-F5344CB8AC3E}">
        <p14:creationId xmlns:p14="http://schemas.microsoft.com/office/powerpoint/2010/main" val="22869195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50982" y="4833253"/>
            <a:ext cx="8911687" cy="1280890"/>
          </a:xfrm>
        </p:spPr>
        <p:txBody>
          <a:bodyPr>
            <a:normAutofit fontScale="90000"/>
          </a:bodyPr>
          <a:lstStyle/>
          <a:p>
            <a:r>
              <a:rPr lang="tr-TR" sz="2800" dirty="0">
                <a:solidFill>
                  <a:prstClr val="black"/>
                </a:solidFill>
                <a:latin typeface="Arial" panose="020B0604020202020204"/>
                <a:ea typeface="+mn-ea"/>
                <a:cs typeface="+mn-cs"/>
              </a:rPr>
              <a:t> </a:t>
            </a:r>
            <a:r>
              <a:rPr lang="tr-TR" sz="2800" dirty="0" smtClean="0">
                <a:solidFill>
                  <a:prstClr val="black"/>
                </a:solidFill>
                <a:latin typeface="Arial" panose="020B0604020202020204"/>
                <a:ea typeface="+mn-ea"/>
                <a:cs typeface="+mn-cs"/>
              </a:rPr>
              <a:t>Volkanik cüruf; volkanların </a:t>
            </a:r>
            <a:r>
              <a:rPr lang="tr-TR" sz="2800" dirty="0">
                <a:solidFill>
                  <a:prstClr val="black"/>
                </a:solidFill>
                <a:latin typeface="Arial" panose="020B0604020202020204"/>
                <a:ea typeface="+mn-ea"/>
                <a:cs typeface="+mn-cs"/>
              </a:rPr>
              <a:t>çıkardıkları lavlardan elde edilir. Dokusu ince ve iri gözenekli, dane şekli köşeli ve çıkıntılıdır. </a:t>
            </a:r>
            <a:endParaRPr lang="tr-TR" dirty="0"/>
          </a:p>
        </p:txBody>
      </p:sp>
      <p:pic>
        <p:nvPicPr>
          <p:cNvPr id="7170" name="Picture 2" descr="Volkanik Tüf (CÜRÜF) - Volkanik Tüf (CÜRÜ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42972" y="986970"/>
            <a:ext cx="4297590" cy="329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8477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80313" y="391882"/>
            <a:ext cx="8911687" cy="1280890"/>
          </a:xfrm>
        </p:spPr>
        <p:txBody>
          <a:bodyPr/>
          <a:lstStyle/>
          <a:p>
            <a:r>
              <a:rPr lang="tr-TR" dirty="0" smtClean="0">
                <a:solidFill>
                  <a:srgbClr val="C00000"/>
                </a:solidFill>
              </a:rPr>
              <a:t>YAPAY HAFİF AGREGALAR</a:t>
            </a:r>
            <a:endParaRPr lang="tr-TR" dirty="0">
              <a:solidFill>
                <a:srgbClr val="C00000"/>
              </a:solidFill>
            </a:endParaRPr>
          </a:p>
        </p:txBody>
      </p:sp>
      <p:pic>
        <p:nvPicPr>
          <p:cNvPr id="8194" name="Picture 2" descr="Genişletilmiş kil - balkonda ve bahçede kaplarda bitki yetiştirmek için bir  substrat - 2019-202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49219" y="1672772"/>
            <a:ext cx="5225143" cy="324757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4711961" y="5283200"/>
            <a:ext cx="5225143" cy="523220"/>
          </a:xfrm>
          <a:prstGeom prst="rect">
            <a:avLst/>
          </a:prstGeom>
          <a:noFill/>
        </p:spPr>
        <p:txBody>
          <a:bodyPr wrap="square" rtlCol="0">
            <a:spAutoFit/>
          </a:bodyPr>
          <a:lstStyle/>
          <a:p>
            <a:r>
              <a:rPr lang="tr-TR" sz="2800" dirty="0" smtClean="0">
                <a:latin typeface="Arial" panose="020B0604020202020204" pitchFamily="34" charset="0"/>
                <a:cs typeface="Arial" panose="020B0604020202020204" pitchFamily="34" charset="0"/>
              </a:rPr>
              <a:t>Genleştirilmiş Kil</a:t>
            </a:r>
            <a:endParaRPr lang="tr-T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78581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944239" y="4876797"/>
            <a:ext cx="8911687" cy="1280890"/>
          </a:xfrm>
        </p:spPr>
        <p:txBody>
          <a:bodyPr>
            <a:normAutofit/>
          </a:bodyPr>
          <a:lstStyle/>
          <a:p>
            <a:r>
              <a:rPr lang="tr-TR" sz="2800" dirty="0" smtClean="0">
                <a:solidFill>
                  <a:schemeClr val="tx1"/>
                </a:solidFill>
                <a:latin typeface="Arial" panose="020B0604020202020204" pitchFamily="34" charset="0"/>
                <a:cs typeface="Arial" panose="020B0604020202020204" pitchFamily="34" charset="0"/>
              </a:rPr>
              <a:t>Genleştirilmiş Perlit</a:t>
            </a:r>
            <a:endParaRPr lang="tr-TR" sz="2800" dirty="0">
              <a:solidFill>
                <a:schemeClr val="tx1"/>
              </a:solidFill>
              <a:latin typeface="Arial" panose="020B0604020202020204" pitchFamily="34" charset="0"/>
              <a:cs typeface="Arial" panose="020B0604020202020204" pitchFamily="34" charset="0"/>
            </a:endParaRPr>
          </a:p>
        </p:txBody>
      </p:sp>
      <p:pic>
        <p:nvPicPr>
          <p:cNvPr id="9218" name="Picture 2" descr="Perlit | Perlit Fiyatları | Genleştirilmiş Perlit | Tokyap Madencili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15657" y="1088571"/>
            <a:ext cx="5544457" cy="3425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6185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82983" y="4717139"/>
            <a:ext cx="8911687" cy="1280890"/>
          </a:xfrm>
        </p:spPr>
        <p:txBody>
          <a:bodyPr>
            <a:normAutofit/>
          </a:bodyPr>
          <a:lstStyle/>
          <a:p>
            <a:r>
              <a:rPr lang="tr-TR" sz="2800" dirty="0" smtClean="0">
                <a:solidFill>
                  <a:schemeClr val="tx1"/>
                </a:solidFill>
                <a:latin typeface="Arial" panose="020B0604020202020204" pitchFamily="34" charset="0"/>
                <a:cs typeface="Arial" panose="020B0604020202020204" pitchFamily="34" charset="0"/>
              </a:rPr>
              <a:t>Yüksek Fırın Cürufu</a:t>
            </a:r>
            <a:endParaRPr lang="tr-TR" sz="2800" dirty="0">
              <a:solidFill>
                <a:schemeClr val="tx1"/>
              </a:solidFill>
              <a:latin typeface="Arial" panose="020B0604020202020204" pitchFamily="34" charset="0"/>
              <a:cs typeface="Arial" panose="020B0604020202020204" pitchFamily="34" charset="0"/>
            </a:endParaRPr>
          </a:p>
        </p:txBody>
      </p:sp>
      <p:pic>
        <p:nvPicPr>
          <p:cNvPr id="10242" name="Picture 2" descr="Yüksek Fırın Cüruf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18857" y="1074057"/>
            <a:ext cx="510902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3499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34414" y="214082"/>
            <a:ext cx="8911687" cy="1280890"/>
          </a:xfrm>
        </p:spPr>
        <p:txBody>
          <a:bodyPr>
            <a:normAutofit fontScale="90000"/>
          </a:bodyPr>
          <a:lstStyle/>
          <a:p>
            <a:pPr fontAlgn="base"/>
            <a:r>
              <a:rPr lang="tr-TR" sz="3100" b="1" dirty="0">
                <a:solidFill>
                  <a:srgbClr val="333333"/>
                </a:solidFill>
                <a:latin typeface="inherit"/>
              </a:rPr>
              <a:t>Hafif Beton </a:t>
            </a:r>
            <a:r>
              <a:rPr lang="tr-TR" sz="3100" b="1" dirty="0" smtClean="0">
                <a:solidFill>
                  <a:srgbClr val="333333"/>
                </a:solidFill>
                <a:latin typeface="inherit"/>
              </a:rPr>
              <a:t>Sınıfları </a:t>
            </a:r>
            <a:r>
              <a:rPr lang="tr-TR" sz="2400" b="1" dirty="0" smtClean="0">
                <a:solidFill>
                  <a:srgbClr val="333333"/>
                </a:solidFill>
                <a:latin typeface="inherit"/>
              </a:rPr>
              <a:t/>
            </a:r>
            <a:br>
              <a:rPr lang="tr-TR" sz="2400" b="1" dirty="0" smtClean="0">
                <a:solidFill>
                  <a:srgbClr val="333333"/>
                </a:solidFill>
                <a:latin typeface="inherit"/>
              </a:rPr>
            </a:br>
            <a:r>
              <a:rPr lang="tr-TR" sz="2400" dirty="0" smtClean="0">
                <a:solidFill>
                  <a:srgbClr val="333333"/>
                </a:solidFill>
                <a:latin typeface="inherit"/>
              </a:rPr>
              <a:t>Hafif betonlar kullanım amacına göre üç gruba ayrılırlar</a:t>
            </a:r>
            <a:r>
              <a:rPr lang="tr-TR" sz="2400" b="1" dirty="0" smtClean="0">
                <a:solidFill>
                  <a:srgbClr val="333333"/>
                </a:solidFill>
                <a:latin typeface="inherit"/>
              </a:rPr>
              <a:t>.</a:t>
            </a:r>
            <a:r>
              <a:rPr lang="tr-TR" dirty="0">
                <a:solidFill>
                  <a:srgbClr val="333333"/>
                </a:solidFill>
                <a:latin typeface="Open Sans"/>
              </a:rPr>
              <a:t/>
            </a:r>
            <a:br>
              <a:rPr lang="tr-TR" dirty="0">
                <a:solidFill>
                  <a:srgbClr val="333333"/>
                </a:solidFill>
                <a:latin typeface="Open Sans"/>
              </a:rPr>
            </a:br>
            <a:endParaRPr lang="tr-TR" dirty="0"/>
          </a:p>
        </p:txBody>
      </p:sp>
      <p:pic>
        <p:nvPicPr>
          <p:cNvPr id="13314" name="Picture 2" descr="Hafif beton yoğunluk ve dayanım sınıflandırması"/>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3702" y="1123041"/>
            <a:ext cx="9042399" cy="5798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66115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fontAlgn="base"/>
            <a:r>
              <a:rPr lang="tr-TR" b="1" dirty="0" smtClean="0">
                <a:solidFill>
                  <a:srgbClr val="C00000"/>
                </a:solidFill>
                <a:latin typeface="inherit"/>
              </a:rPr>
              <a:t>HAFİF BETONLARIN FİZİKSEL VE MEKANİK ÖZELLİKLERİ</a:t>
            </a:r>
            <a:r>
              <a:rPr lang="tr-TR" dirty="0">
                <a:solidFill>
                  <a:srgbClr val="333333"/>
                </a:solidFill>
                <a:latin typeface="Open Sans"/>
              </a:rPr>
              <a:t/>
            </a:r>
            <a:br>
              <a:rPr lang="tr-TR" dirty="0">
                <a:solidFill>
                  <a:srgbClr val="333333"/>
                </a:solidFill>
                <a:latin typeface="Open Sans"/>
              </a:rPr>
            </a:br>
            <a:endParaRPr lang="tr-TR" dirty="0"/>
          </a:p>
        </p:txBody>
      </p:sp>
      <p:sp>
        <p:nvSpPr>
          <p:cNvPr id="3" name="İçerik Yer Tutucusu 2"/>
          <p:cNvSpPr>
            <a:spLocks noGrp="1"/>
          </p:cNvSpPr>
          <p:nvPr>
            <p:ph idx="1"/>
          </p:nvPr>
        </p:nvSpPr>
        <p:spPr/>
        <p:txBody>
          <a:bodyPr/>
          <a:lstStyle/>
          <a:p>
            <a:pPr fontAlgn="base"/>
            <a:r>
              <a:rPr lang="tr-TR" sz="2800" b="1" dirty="0">
                <a:solidFill>
                  <a:srgbClr val="333333"/>
                </a:solidFill>
                <a:latin typeface="inherit"/>
              </a:rPr>
              <a:t>1-Birim Hacim Ağırlık</a:t>
            </a:r>
            <a:endParaRPr lang="tr-TR" sz="2800" dirty="0">
              <a:solidFill>
                <a:srgbClr val="333333"/>
              </a:solidFill>
              <a:latin typeface="Open Sans"/>
            </a:endParaRPr>
          </a:p>
          <a:p>
            <a:pPr fontAlgn="base"/>
            <a:r>
              <a:rPr lang="tr-TR" sz="2400" b="1" dirty="0">
                <a:solidFill>
                  <a:srgbClr val="444444"/>
                </a:solidFill>
                <a:latin typeface="inherit"/>
              </a:rPr>
              <a:t>Hafif beton</a:t>
            </a:r>
            <a:r>
              <a:rPr lang="tr-TR" sz="2400" dirty="0">
                <a:solidFill>
                  <a:srgbClr val="444444"/>
                </a:solidFill>
                <a:latin typeface="Open Sans"/>
              </a:rPr>
              <a:t> yoğunlukları büyük ölçüde içerisinde bulunan hafif </a:t>
            </a:r>
            <a:r>
              <a:rPr lang="tr-TR" sz="2400" u="sng" dirty="0">
                <a:solidFill>
                  <a:srgbClr val="FF6600"/>
                </a:solidFill>
                <a:latin typeface="inherit"/>
                <a:hlinkClick r:id="rId2"/>
              </a:rPr>
              <a:t>agrega</a:t>
            </a:r>
            <a:r>
              <a:rPr lang="tr-TR" sz="2400" dirty="0">
                <a:solidFill>
                  <a:srgbClr val="444444"/>
                </a:solidFill>
                <a:latin typeface="Open Sans"/>
              </a:rPr>
              <a:t> türevlerinin belirlediği bilinmektedir. Fakat tasarımdaki su/bağlayıcı oranları, kimyasal ve mineral katkılar, betonun yerleştirme ve sıkıştırma yöntemleri ve kür koşulları da birim hacim ağırlık değerini etkileyebilmektedir.</a:t>
            </a:r>
          </a:p>
          <a:p>
            <a:endParaRPr lang="tr-TR" dirty="0"/>
          </a:p>
        </p:txBody>
      </p:sp>
    </p:spTree>
    <p:extLst>
      <p:ext uri="{BB962C8B-B14F-4D97-AF65-F5344CB8AC3E}">
        <p14:creationId xmlns:p14="http://schemas.microsoft.com/office/powerpoint/2010/main" val="25030056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17487" y="1144901"/>
            <a:ext cx="9182326" cy="1280890"/>
          </a:xfrm>
        </p:spPr>
        <p:txBody>
          <a:bodyPr>
            <a:normAutofit/>
          </a:bodyPr>
          <a:lstStyle/>
          <a:p>
            <a:pPr fontAlgn="base"/>
            <a:r>
              <a:rPr lang="tr-TR" sz="3100" dirty="0">
                <a:solidFill>
                  <a:srgbClr val="333333"/>
                </a:solidFill>
                <a:latin typeface="inherit"/>
              </a:rPr>
              <a:t>Hafif Betonun Birim Hacim Ağırlık Sınıflandırması</a:t>
            </a:r>
            <a:r>
              <a:rPr lang="tr-TR" dirty="0">
                <a:solidFill>
                  <a:srgbClr val="333333"/>
                </a:solidFill>
                <a:latin typeface="Open Sans"/>
              </a:rPr>
              <a:t/>
            </a:r>
            <a:br>
              <a:rPr lang="tr-TR" dirty="0">
                <a:solidFill>
                  <a:srgbClr val="333333"/>
                </a:solidFill>
                <a:latin typeface="Open Sans"/>
              </a:rPr>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726482468"/>
              </p:ext>
            </p:extLst>
          </p:nvPr>
        </p:nvGraphicFramePr>
        <p:xfrm>
          <a:off x="2592925" y="2425791"/>
          <a:ext cx="7282595" cy="2973524"/>
        </p:xfrm>
        <a:graphic>
          <a:graphicData uri="http://schemas.openxmlformats.org/drawingml/2006/table">
            <a:tbl>
              <a:tblPr/>
              <a:tblGrid>
                <a:gridCol w="3160616">
                  <a:extLst>
                    <a:ext uri="{9D8B030D-6E8A-4147-A177-3AD203B41FA5}">
                      <a16:colId xmlns:a16="http://schemas.microsoft.com/office/drawing/2014/main" val="3800946709"/>
                    </a:ext>
                  </a:extLst>
                </a:gridCol>
                <a:gridCol w="769894">
                  <a:extLst>
                    <a:ext uri="{9D8B030D-6E8A-4147-A177-3AD203B41FA5}">
                      <a16:colId xmlns:a16="http://schemas.microsoft.com/office/drawing/2014/main" val="4051440834"/>
                    </a:ext>
                  </a:extLst>
                </a:gridCol>
                <a:gridCol w="688852">
                  <a:extLst>
                    <a:ext uri="{9D8B030D-6E8A-4147-A177-3AD203B41FA5}">
                      <a16:colId xmlns:a16="http://schemas.microsoft.com/office/drawing/2014/main" val="1166007785"/>
                    </a:ext>
                  </a:extLst>
                </a:gridCol>
                <a:gridCol w="648331">
                  <a:extLst>
                    <a:ext uri="{9D8B030D-6E8A-4147-A177-3AD203B41FA5}">
                      <a16:colId xmlns:a16="http://schemas.microsoft.com/office/drawing/2014/main" val="1424647515"/>
                    </a:ext>
                  </a:extLst>
                </a:gridCol>
                <a:gridCol w="715866">
                  <a:extLst>
                    <a:ext uri="{9D8B030D-6E8A-4147-A177-3AD203B41FA5}">
                      <a16:colId xmlns:a16="http://schemas.microsoft.com/office/drawing/2014/main" val="1761330968"/>
                    </a:ext>
                  </a:extLst>
                </a:gridCol>
                <a:gridCol w="715866">
                  <a:extLst>
                    <a:ext uri="{9D8B030D-6E8A-4147-A177-3AD203B41FA5}">
                      <a16:colId xmlns:a16="http://schemas.microsoft.com/office/drawing/2014/main" val="536272527"/>
                    </a:ext>
                  </a:extLst>
                </a:gridCol>
                <a:gridCol w="583170">
                  <a:extLst>
                    <a:ext uri="{9D8B030D-6E8A-4147-A177-3AD203B41FA5}">
                      <a16:colId xmlns:a16="http://schemas.microsoft.com/office/drawing/2014/main" val="1890488318"/>
                    </a:ext>
                  </a:extLst>
                </a:gridCol>
              </a:tblGrid>
              <a:tr h="917364">
                <a:tc>
                  <a:txBody>
                    <a:bodyPr/>
                    <a:lstStyle/>
                    <a:p>
                      <a:pPr algn="l" fontAlgn="base"/>
                      <a:r>
                        <a:rPr lang="tr-TR" dirty="0">
                          <a:effectLst/>
                          <a:latin typeface="inherit"/>
                        </a:rPr>
                        <a:t>Yoğunluk sınıfı</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a:effectLst/>
                          <a:latin typeface="inherit"/>
                        </a:rPr>
                        <a:t>D 1,0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a:effectLst/>
                          <a:latin typeface="inherit"/>
                        </a:rPr>
                        <a:t>D 1,2</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a:effectLst/>
                          <a:latin typeface="inherit"/>
                        </a:rPr>
                        <a:t>D 1,4</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a:effectLst/>
                          <a:latin typeface="inherit"/>
                        </a:rPr>
                        <a:t>D 1,6</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a:effectLst/>
                          <a:latin typeface="inherit"/>
                        </a:rPr>
                        <a:t>D 1,8</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D 2,0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597066790"/>
                  </a:ext>
                </a:extLst>
              </a:tr>
              <a:tr h="2056160">
                <a:tc>
                  <a:txBody>
                    <a:bodyPr/>
                    <a:lstStyle/>
                    <a:p>
                      <a:pPr algn="l" fontAlgn="base"/>
                      <a:r>
                        <a:rPr lang="tr-TR" dirty="0">
                          <a:effectLst/>
                          <a:latin typeface="inherit"/>
                        </a:rPr>
                        <a:t>Yoğunluk aralığı (kg/m</a:t>
                      </a:r>
                      <a:r>
                        <a:rPr lang="tr-TR" baseline="30000" dirty="0">
                          <a:effectLst/>
                          <a:latin typeface="inherit"/>
                        </a:rPr>
                        <a:t>3</a:t>
                      </a:r>
                      <a:r>
                        <a:rPr lang="tr-TR" dirty="0">
                          <a:effectLst/>
                          <a:latin typeface="inherit"/>
                        </a:rPr>
                        <a:t>)</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&gt;800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&lt;1000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&gt;1000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&lt;1200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&gt;1200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&lt;1400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&gt;1400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&lt;1600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&gt;1600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&lt;1800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dirty="0">
                          <a:effectLst/>
                          <a:latin typeface="inherit"/>
                        </a:rPr>
                        <a:t>&gt;1800</a:t>
                      </a:r>
                      <a:endParaRPr lang="tr-TR" dirty="0">
                        <a:effectLst/>
                        <a:latin typeface="Open Sans"/>
                      </a:endParaRPr>
                    </a:p>
                    <a:p>
                      <a:pPr algn="l" fontAlgn="base"/>
                      <a:r>
                        <a:rPr lang="tr-TR" dirty="0">
                          <a:effectLst/>
                          <a:latin typeface="Open Sans"/>
                        </a:rPr>
                        <a:t>ve</a:t>
                      </a:r>
                    </a:p>
                    <a:p>
                      <a:pPr algn="l" fontAlgn="base"/>
                      <a:r>
                        <a:rPr lang="tr-TR" dirty="0">
                          <a:effectLst/>
                          <a:latin typeface="Open Sans"/>
                        </a:rPr>
                        <a:t>&lt;2000</a:t>
                      </a:r>
                    </a:p>
                  </a:txBody>
                  <a:tcPr marL="95250" marR="95250" marT="57150" marB="57150"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259132638"/>
                  </a:ext>
                </a:extLst>
              </a:tr>
            </a:tbl>
          </a:graphicData>
        </a:graphic>
      </p:graphicFrame>
    </p:spTree>
    <p:extLst>
      <p:ext uri="{BB962C8B-B14F-4D97-AF65-F5344CB8AC3E}">
        <p14:creationId xmlns:p14="http://schemas.microsoft.com/office/powerpoint/2010/main" val="7298417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44069" y="1407885"/>
            <a:ext cx="8915400" cy="3777622"/>
          </a:xfrm>
        </p:spPr>
        <p:txBody>
          <a:bodyPr>
            <a:normAutofit fontScale="62500" lnSpcReduction="20000"/>
          </a:bodyPr>
          <a:lstStyle/>
          <a:p>
            <a:pPr fontAlgn="base"/>
            <a:r>
              <a:rPr lang="tr-TR" sz="4000" b="1" dirty="0">
                <a:solidFill>
                  <a:srgbClr val="333333"/>
                </a:solidFill>
                <a:latin typeface="inherit"/>
              </a:rPr>
              <a:t>2-İşlenebilirlik</a:t>
            </a:r>
            <a:endParaRPr lang="tr-TR" sz="4000" dirty="0">
              <a:solidFill>
                <a:srgbClr val="333333"/>
              </a:solidFill>
              <a:latin typeface="Open Sans"/>
            </a:endParaRPr>
          </a:p>
          <a:p>
            <a:pPr fontAlgn="base"/>
            <a:endParaRPr lang="tr-TR" sz="2200" b="1" dirty="0" smtClean="0">
              <a:solidFill>
                <a:srgbClr val="444444"/>
              </a:solidFill>
              <a:latin typeface="inherit"/>
            </a:endParaRPr>
          </a:p>
          <a:p>
            <a:pPr fontAlgn="base"/>
            <a:r>
              <a:rPr lang="tr-TR" sz="3100" b="1" dirty="0" smtClean="0">
                <a:solidFill>
                  <a:srgbClr val="444444"/>
                </a:solidFill>
                <a:latin typeface="inherit"/>
              </a:rPr>
              <a:t>Hafif </a:t>
            </a:r>
            <a:r>
              <a:rPr lang="tr-TR" sz="3100" b="1" dirty="0">
                <a:solidFill>
                  <a:srgbClr val="444444"/>
                </a:solidFill>
                <a:latin typeface="inherit"/>
              </a:rPr>
              <a:t>betonlar</a:t>
            </a:r>
            <a:r>
              <a:rPr lang="tr-TR" sz="3100" dirty="0">
                <a:solidFill>
                  <a:srgbClr val="444444"/>
                </a:solidFill>
                <a:latin typeface="Open Sans"/>
              </a:rPr>
              <a:t> normal betonlara göre </a:t>
            </a:r>
            <a:r>
              <a:rPr lang="tr-TR" sz="3100" dirty="0" err="1">
                <a:solidFill>
                  <a:srgbClr val="444444"/>
                </a:solidFill>
                <a:latin typeface="Open Sans"/>
              </a:rPr>
              <a:t>işlenebilirlik</a:t>
            </a:r>
            <a:r>
              <a:rPr lang="tr-TR" sz="3100" dirty="0">
                <a:solidFill>
                  <a:srgbClr val="444444"/>
                </a:solidFill>
                <a:latin typeface="Open Sans"/>
              </a:rPr>
              <a:t> açısından farklı özelliklere sahiptirler. </a:t>
            </a:r>
            <a:r>
              <a:rPr lang="tr-TR" sz="3100" b="1" dirty="0">
                <a:solidFill>
                  <a:srgbClr val="444444"/>
                </a:solidFill>
                <a:latin typeface="inherit"/>
              </a:rPr>
              <a:t>Hafif beton</a:t>
            </a:r>
            <a:r>
              <a:rPr lang="tr-TR" sz="3100" dirty="0">
                <a:solidFill>
                  <a:srgbClr val="444444"/>
                </a:solidFill>
                <a:latin typeface="Open Sans"/>
              </a:rPr>
              <a:t>ların çökme (</a:t>
            </a:r>
            <a:r>
              <a:rPr lang="tr-TR" sz="3100" dirty="0" err="1">
                <a:solidFill>
                  <a:srgbClr val="444444"/>
                </a:solidFill>
                <a:latin typeface="Open Sans"/>
              </a:rPr>
              <a:t>slump</a:t>
            </a:r>
            <a:r>
              <a:rPr lang="tr-TR" sz="3100" dirty="0">
                <a:solidFill>
                  <a:srgbClr val="444444"/>
                </a:solidFill>
                <a:latin typeface="Open Sans"/>
              </a:rPr>
              <a:t>) değerleri incelendiğinde aynı çökme değerine sahip normal betona kıyasla daha işlenebilir olduğu bilinmektedir. Bunun temelinde betonun yerleşmesini sağlayan yer çekimi kuvvetinin beton hafifleştikçe azalması ve buna bağlı olarak daha düşük çökme değerleri elde edilmesidir. </a:t>
            </a:r>
            <a:r>
              <a:rPr lang="tr-TR" sz="3100" b="1" dirty="0">
                <a:solidFill>
                  <a:srgbClr val="444444"/>
                </a:solidFill>
                <a:latin typeface="inherit"/>
              </a:rPr>
              <a:t>Hafif betonlar</a:t>
            </a:r>
            <a:r>
              <a:rPr lang="tr-TR" sz="3100" dirty="0">
                <a:solidFill>
                  <a:srgbClr val="444444"/>
                </a:solidFill>
                <a:latin typeface="Open Sans"/>
              </a:rPr>
              <a:t>ın normal beton gibi yüksek çökme değerleri ile kullanılması </a:t>
            </a:r>
            <a:r>
              <a:rPr lang="tr-TR" sz="3100" dirty="0" err="1">
                <a:solidFill>
                  <a:srgbClr val="444444"/>
                </a:solidFill>
                <a:latin typeface="Open Sans"/>
              </a:rPr>
              <a:t>segregasyona</a:t>
            </a:r>
            <a:r>
              <a:rPr lang="tr-TR" sz="3100" dirty="0">
                <a:solidFill>
                  <a:srgbClr val="444444"/>
                </a:solidFill>
                <a:latin typeface="Open Sans"/>
              </a:rPr>
              <a:t> neden olabileceğinden önerilmemektedir. Bu nedenle bu yüksek çökme değeri 125 mm ile sınırlandırılmış olup, 75 mm çökme değerine sahip bir </a:t>
            </a:r>
            <a:r>
              <a:rPr lang="tr-TR" sz="3100" b="1" dirty="0">
                <a:solidFill>
                  <a:srgbClr val="444444"/>
                </a:solidFill>
                <a:latin typeface="inherit"/>
              </a:rPr>
              <a:t>hafif beton</a:t>
            </a:r>
            <a:r>
              <a:rPr lang="tr-TR" sz="3100" dirty="0">
                <a:solidFill>
                  <a:srgbClr val="444444"/>
                </a:solidFill>
                <a:latin typeface="Open Sans"/>
              </a:rPr>
              <a:t>un iyi bir </a:t>
            </a:r>
            <a:r>
              <a:rPr lang="tr-TR" sz="3100" dirty="0" err="1">
                <a:solidFill>
                  <a:srgbClr val="444444"/>
                </a:solidFill>
                <a:latin typeface="Open Sans"/>
              </a:rPr>
              <a:t>işlenebilirlik</a:t>
            </a:r>
            <a:r>
              <a:rPr lang="tr-TR" sz="3100" dirty="0">
                <a:solidFill>
                  <a:srgbClr val="444444"/>
                </a:solidFill>
                <a:latin typeface="Open Sans"/>
              </a:rPr>
              <a:t> özelliği sergileyebileceği belirtilmiştir.</a:t>
            </a:r>
          </a:p>
          <a:p>
            <a:endParaRPr lang="tr-TR" dirty="0"/>
          </a:p>
        </p:txBody>
      </p:sp>
    </p:spTree>
    <p:extLst>
      <p:ext uri="{BB962C8B-B14F-4D97-AF65-F5344CB8AC3E}">
        <p14:creationId xmlns:p14="http://schemas.microsoft.com/office/powerpoint/2010/main" val="10473548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90057" y="943429"/>
            <a:ext cx="9385527" cy="5181600"/>
          </a:xfrm>
        </p:spPr>
        <p:txBody>
          <a:bodyPr>
            <a:normAutofit fontScale="47500" lnSpcReduction="20000"/>
          </a:bodyPr>
          <a:lstStyle/>
          <a:p>
            <a:pPr fontAlgn="base"/>
            <a:r>
              <a:rPr lang="tr-TR" sz="5900" b="1" dirty="0">
                <a:solidFill>
                  <a:srgbClr val="333333"/>
                </a:solidFill>
                <a:latin typeface="inherit"/>
              </a:rPr>
              <a:t>3-Dayanım</a:t>
            </a:r>
            <a:endParaRPr lang="tr-TR" sz="5900" dirty="0">
              <a:solidFill>
                <a:srgbClr val="333333"/>
              </a:solidFill>
              <a:latin typeface="Open Sans"/>
            </a:endParaRPr>
          </a:p>
          <a:p>
            <a:pPr algn="just" fontAlgn="base"/>
            <a:r>
              <a:rPr lang="tr-TR" sz="5100" b="1" dirty="0" smtClean="0">
                <a:solidFill>
                  <a:srgbClr val="444444"/>
                </a:solidFill>
                <a:latin typeface="Arial" panose="020B0604020202020204" pitchFamily="34" charset="0"/>
                <a:cs typeface="Arial" panose="020B0604020202020204" pitchFamily="34" charset="0"/>
              </a:rPr>
              <a:t>Hafif </a:t>
            </a:r>
            <a:r>
              <a:rPr lang="tr-TR" sz="5100" b="1" dirty="0">
                <a:solidFill>
                  <a:srgbClr val="444444"/>
                </a:solidFill>
                <a:latin typeface="Arial" panose="020B0604020202020204" pitchFamily="34" charset="0"/>
                <a:cs typeface="Arial" panose="020B0604020202020204" pitchFamily="34" charset="0"/>
              </a:rPr>
              <a:t>betonların karakteristik dayanımları</a:t>
            </a:r>
            <a:r>
              <a:rPr lang="tr-TR" sz="5100" dirty="0">
                <a:solidFill>
                  <a:srgbClr val="444444"/>
                </a:solidFill>
                <a:latin typeface="Arial" panose="020B0604020202020204" pitchFamily="34" charset="0"/>
                <a:cs typeface="Arial" panose="020B0604020202020204" pitchFamily="34" charset="0"/>
              </a:rPr>
              <a:t>nı genellikle tasarımda kullanılan hafif agrega türevlerinin yoğunluğu ile ilişkilendirilmektedir. Diğer bir deyişle, agrega yoğunluğunun arttırılması ile </a:t>
            </a:r>
            <a:r>
              <a:rPr lang="tr-TR" sz="5100" b="1" dirty="0">
                <a:solidFill>
                  <a:srgbClr val="444444"/>
                </a:solidFill>
                <a:latin typeface="Arial" panose="020B0604020202020204" pitchFamily="34" charset="0"/>
                <a:cs typeface="Arial" panose="020B0604020202020204" pitchFamily="34" charset="0"/>
              </a:rPr>
              <a:t>hafif beton dayanımı</a:t>
            </a:r>
            <a:r>
              <a:rPr lang="tr-TR" sz="5100" dirty="0">
                <a:solidFill>
                  <a:srgbClr val="444444"/>
                </a:solidFill>
                <a:latin typeface="Arial" panose="020B0604020202020204" pitchFamily="34" charset="0"/>
                <a:cs typeface="Arial" panose="020B0604020202020204" pitchFamily="34" charset="0"/>
              </a:rPr>
              <a:t>nda artış sağlanabilir. Bununla birlikte çimento dozajı, su / çimento oranı, agrega </a:t>
            </a:r>
            <a:r>
              <a:rPr lang="tr-TR" sz="5100" dirty="0" err="1">
                <a:solidFill>
                  <a:srgbClr val="444444"/>
                </a:solidFill>
                <a:latin typeface="Arial" panose="020B0604020202020204" pitchFamily="34" charset="0"/>
                <a:cs typeface="Arial" panose="020B0604020202020204" pitchFamily="34" charset="0"/>
              </a:rPr>
              <a:t>gradasyonu</a:t>
            </a:r>
            <a:r>
              <a:rPr lang="tr-TR" sz="5100" dirty="0">
                <a:solidFill>
                  <a:srgbClr val="444444"/>
                </a:solidFill>
                <a:latin typeface="Arial" panose="020B0604020202020204" pitchFamily="34" charset="0"/>
                <a:cs typeface="Arial" panose="020B0604020202020204" pitchFamily="34" charset="0"/>
              </a:rPr>
              <a:t>, kimyasal ve mineral katkılar da dayanımı etkileyebilmektedir. Fakat agrega dayanımı ile agrega kullanılarak elde edilmiş </a:t>
            </a:r>
            <a:r>
              <a:rPr lang="tr-TR" sz="5100" b="1" dirty="0">
                <a:solidFill>
                  <a:srgbClr val="444444"/>
                </a:solidFill>
                <a:latin typeface="Arial" panose="020B0604020202020204" pitchFamily="34" charset="0"/>
                <a:cs typeface="Arial" panose="020B0604020202020204" pitchFamily="34" charset="0"/>
              </a:rPr>
              <a:t>hafif beton dayanım</a:t>
            </a:r>
            <a:r>
              <a:rPr lang="tr-TR" sz="5100" dirty="0">
                <a:solidFill>
                  <a:srgbClr val="444444"/>
                </a:solidFill>
                <a:latin typeface="Arial" panose="020B0604020202020204" pitchFamily="34" charset="0"/>
                <a:cs typeface="Arial" panose="020B0604020202020204" pitchFamily="34" charset="0"/>
              </a:rPr>
              <a:t>ı arasında doğrudan bir ilişki kurmak söz konusu olmamaktadır.</a:t>
            </a:r>
          </a:p>
          <a:p>
            <a:pPr algn="just" fontAlgn="base"/>
            <a:r>
              <a:rPr lang="tr-TR" sz="5100" dirty="0">
                <a:solidFill>
                  <a:srgbClr val="444444"/>
                </a:solidFill>
                <a:latin typeface="Arial" panose="020B0604020202020204" pitchFamily="34" charset="0"/>
                <a:cs typeface="Arial" panose="020B0604020202020204" pitchFamily="34" charset="0"/>
              </a:rPr>
              <a:t>Hafif agrega basınç dayanım değeri genellikle </a:t>
            </a:r>
            <a:r>
              <a:rPr lang="tr-TR" sz="5100" b="1" dirty="0">
                <a:solidFill>
                  <a:srgbClr val="444444"/>
                </a:solidFill>
                <a:latin typeface="Arial" panose="020B0604020202020204" pitchFamily="34" charset="0"/>
                <a:cs typeface="Arial" panose="020B0604020202020204" pitchFamily="34" charset="0"/>
              </a:rPr>
              <a:t>hafif beton harcı</a:t>
            </a:r>
            <a:r>
              <a:rPr lang="tr-TR" sz="5100" dirty="0">
                <a:solidFill>
                  <a:srgbClr val="444444"/>
                </a:solidFill>
                <a:latin typeface="Arial" panose="020B0604020202020204" pitchFamily="34" charset="0"/>
                <a:cs typeface="Arial" panose="020B0604020202020204" pitchFamily="34" charset="0"/>
              </a:rPr>
              <a:t> basınç dayanım değerinden düşük olduğundan, yükün çimento harcı tarafından taşındığı, hafif agregalar ile aktarıldığı bilinmektedir. Bu nedenle kırılmalar beton yüzeyine uygulanan yüke paralel olacak şekilde düz bir çizgi boyunca oluşmaktadır.</a:t>
            </a:r>
          </a:p>
          <a:p>
            <a:endParaRPr lang="tr-TR" dirty="0"/>
          </a:p>
        </p:txBody>
      </p:sp>
    </p:spTree>
    <p:extLst>
      <p:ext uri="{BB962C8B-B14F-4D97-AF65-F5344CB8AC3E}">
        <p14:creationId xmlns:p14="http://schemas.microsoft.com/office/powerpoint/2010/main" val="9408492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837476104"/>
              </p:ext>
            </p:extLst>
          </p:nvPr>
        </p:nvGraphicFramePr>
        <p:xfrm>
          <a:off x="2438400" y="1944912"/>
          <a:ext cx="7634513" cy="4644575"/>
        </p:xfrm>
        <a:graphic>
          <a:graphicData uri="http://schemas.openxmlformats.org/drawingml/2006/table">
            <a:tbl>
              <a:tblPr/>
              <a:tblGrid>
                <a:gridCol w="2164248">
                  <a:extLst>
                    <a:ext uri="{9D8B030D-6E8A-4147-A177-3AD203B41FA5}">
                      <a16:colId xmlns:a16="http://schemas.microsoft.com/office/drawing/2014/main" val="2429809251"/>
                    </a:ext>
                  </a:extLst>
                </a:gridCol>
                <a:gridCol w="2726612">
                  <a:extLst>
                    <a:ext uri="{9D8B030D-6E8A-4147-A177-3AD203B41FA5}">
                      <a16:colId xmlns:a16="http://schemas.microsoft.com/office/drawing/2014/main" val="4224320729"/>
                    </a:ext>
                  </a:extLst>
                </a:gridCol>
                <a:gridCol w="2743653">
                  <a:extLst>
                    <a:ext uri="{9D8B030D-6E8A-4147-A177-3AD203B41FA5}">
                      <a16:colId xmlns:a16="http://schemas.microsoft.com/office/drawing/2014/main" val="2415881155"/>
                    </a:ext>
                  </a:extLst>
                </a:gridCol>
              </a:tblGrid>
              <a:tr h="504467">
                <a:tc>
                  <a:txBody>
                    <a:bodyPr/>
                    <a:lstStyle/>
                    <a:p>
                      <a:pPr algn="l" fontAlgn="base"/>
                      <a:r>
                        <a:rPr lang="tr-TR" sz="1100">
                          <a:effectLst/>
                          <a:latin typeface="inherit"/>
                        </a:rPr>
                        <a:t>Basınç</a:t>
                      </a:r>
                      <a:endParaRPr lang="tr-TR" sz="1100">
                        <a:effectLst/>
                        <a:latin typeface="Open Sans"/>
                      </a:endParaRPr>
                    </a:p>
                    <a:p>
                      <a:pPr algn="l" fontAlgn="base"/>
                      <a:r>
                        <a:rPr lang="tr-TR" sz="1100">
                          <a:effectLst/>
                          <a:latin typeface="Open Sans"/>
                        </a:rPr>
                        <a:t>Dayanım Sınıfı</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En düşük karakteristik silindir dayanımı MPa</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En düşük karakteristik küp dayanımı MPa</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327867850"/>
                  </a:ext>
                </a:extLst>
              </a:tr>
              <a:tr h="295722">
                <a:tc>
                  <a:txBody>
                    <a:bodyPr/>
                    <a:lstStyle/>
                    <a:p>
                      <a:pPr algn="l" fontAlgn="base"/>
                      <a:r>
                        <a:rPr lang="tr-TR" sz="1100">
                          <a:effectLst/>
                          <a:latin typeface="inherit"/>
                        </a:rPr>
                        <a:t>LC 8/9</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9</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126664239"/>
                  </a:ext>
                </a:extLst>
              </a:tr>
              <a:tr h="295722">
                <a:tc>
                  <a:txBody>
                    <a:bodyPr/>
                    <a:lstStyle/>
                    <a:p>
                      <a:pPr algn="l" fontAlgn="base"/>
                      <a:r>
                        <a:rPr lang="tr-TR" sz="1100" dirty="0">
                          <a:effectLst/>
                          <a:latin typeface="inherit"/>
                        </a:rPr>
                        <a:t>LC 12/13</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12</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13</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557853942"/>
                  </a:ext>
                </a:extLst>
              </a:tr>
              <a:tr h="295722">
                <a:tc>
                  <a:txBody>
                    <a:bodyPr/>
                    <a:lstStyle/>
                    <a:p>
                      <a:pPr algn="l" fontAlgn="base"/>
                      <a:r>
                        <a:rPr lang="tr-TR" sz="1100">
                          <a:effectLst/>
                          <a:latin typeface="inherit"/>
                        </a:rPr>
                        <a:t>LC 16/18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16</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18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251643278"/>
                  </a:ext>
                </a:extLst>
              </a:tr>
              <a:tr h="295722">
                <a:tc>
                  <a:txBody>
                    <a:bodyPr/>
                    <a:lstStyle/>
                    <a:p>
                      <a:pPr algn="l" fontAlgn="base"/>
                      <a:r>
                        <a:rPr lang="tr-TR" sz="1100">
                          <a:effectLst/>
                          <a:latin typeface="inherit"/>
                        </a:rPr>
                        <a:t>LC 20/22</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20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22</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102706972"/>
                  </a:ext>
                </a:extLst>
              </a:tr>
              <a:tr h="295722">
                <a:tc>
                  <a:txBody>
                    <a:bodyPr/>
                    <a:lstStyle/>
                    <a:p>
                      <a:pPr algn="l" fontAlgn="base"/>
                      <a:r>
                        <a:rPr lang="tr-TR" sz="1100">
                          <a:effectLst/>
                          <a:latin typeface="inherit"/>
                        </a:rPr>
                        <a:t>LC 25/28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25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28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225672488"/>
                  </a:ext>
                </a:extLst>
              </a:tr>
              <a:tr h="295722">
                <a:tc>
                  <a:txBody>
                    <a:bodyPr/>
                    <a:lstStyle/>
                    <a:p>
                      <a:pPr algn="l" fontAlgn="base"/>
                      <a:r>
                        <a:rPr lang="tr-TR" sz="1100">
                          <a:effectLst/>
                          <a:latin typeface="inherit"/>
                        </a:rPr>
                        <a:t>LC 30/33</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30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33</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729941333"/>
                  </a:ext>
                </a:extLst>
              </a:tr>
              <a:tr h="295722">
                <a:tc>
                  <a:txBody>
                    <a:bodyPr/>
                    <a:lstStyle/>
                    <a:p>
                      <a:pPr algn="l" fontAlgn="base"/>
                      <a:r>
                        <a:rPr lang="tr-TR" sz="1100">
                          <a:effectLst/>
                          <a:latin typeface="inherit"/>
                        </a:rPr>
                        <a:t>LC 35/38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35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38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550052720"/>
                  </a:ext>
                </a:extLst>
              </a:tr>
              <a:tr h="295722">
                <a:tc>
                  <a:txBody>
                    <a:bodyPr/>
                    <a:lstStyle/>
                    <a:p>
                      <a:pPr algn="l" fontAlgn="base"/>
                      <a:r>
                        <a:rPr lang="tr-TR" sz="1100">
                          <a:effectLst/>
                          <a:latin typeface="inherit"/>
                        </a:rPr>
                        <a:t>LC 40/44</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dirty="0">
                          <a:effectLst/>
                          <a:latin typeface="inherit"/>
                        </a:rPr>
                        <a:t>40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44</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626023818"/>
                  </a:ext>
                </a:extLst>
              </a:tr>
              <a:tr h="295722">
                <a:tc>
                  <a:txBody>
                    <a:bodyPr/>
                    <a:lstStyle/>
                    <a:p>
                      <a:pPr algn="l" fontAlgn="base"/>
                      <a:r>
                        <a:rPr lang="tr-TR" sz="1100">
                          <a:effectLst/>
                          <a:latin typeface="inherit"/>
                        </a:rPr>
                        <a:t>LC 45/50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45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50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30622263"/>
                  </a:ext>
                </a:extLst>
              </a:tr>
              <a:tr h="295722">
                <a:tc>
                  <a:txBody>
                    <a:bodyPr/>
                    <a:lstStyle/>
                    <a:p>
                      <a:pPr algn="l" fontAlgn="base"/>
                      <a:r>
                        <a:rPr lang="tr-TR" sz="1100">
                          <a:effectLst/>
                          <a:latin typeface="inherit"/>
                        </a:rPr>
                        <a:t>LC 50/55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50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55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708811613"/>
                  </a:ext>
                </a:extLst>
              </a:tr>
              <a:tr h="295722">
                <a:tc>
                  <a:txBody>
                    <a:bodyPr/>
                    <a:lstStyle/>
                    <a:p>
                      <a:pPr algn="l" fontAlgn="base"/>
                      <a:r>
                        <a:rPr lang="tr-TR" sz="1100">
                          <a:effectLst/>
                          <a:latin typeface="inherit"/>
                        </a:rPr>
                        <a:t>LC 55/60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55</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60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440567691"/>
                  </a:ext>
                </a:extLst>
              </a:tr>
              <a:tr h="295722">
                <a:tc>
                  <a:txBody>
                    <a:bodyPr/>
                    <a:lstStyle/>
                    <a:p>
                      <a:pPr algn="l" fontAlgn="base"/>
                      <a:r>
                        <a:rPr lang="tr-TR" sz="1100">
                          <a:effectLst/>
                          <a:latin typeface="inherit"/>
                        </a:rPr>
                        <a:t>LC 60/66</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60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66</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785130113"/>
                  </a:ext>
                </a:extLst>
              </a:tr>
              <a:tr h="295722">
                <a:tc>
                  <a:txBody>
                    <a:bodyPr/>
                    <a:lstStyle/>
                    <a:p>
                      <a:pPr algn="l" fontAlgn="base"/>
                      <a:r>
                        <a:rPr lang="tr-TR" sz="1100">
                          <a:effectLst/>
                          <a:latin typeface="inherit"/>
                        </a:rPr>
                        <a:t>LC 70/77</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70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77</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624024127"/>
                  </a:ext>
                </a:extLst>
              </a:tr>
              <a:tr h="295722">
                <a:tc>
                  <a:txBody>
                    <a:bodyPr/>
                    <a:lstStyle/>
                    <a:p>
                      <a:pPr algn="l" fontAlgn="base"/>
                      <a:r>
                        <a:rPr lang="tr-TR" sz="1100">
                          <a:effectLst/>
                          <a:latin typeface="inherit"/>
                        </a:rPr>
                        <a:t>LC 80/88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a:effectLst/>
                          <a:latin typeface="inherit"/>
                        </a:rPr>
                        <a:t>80</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base"/>
                      <a:r>
                        <a:rPr lang="tr-TR" sz="1100" dirty="0">
                          <a:effectLst/>
                          <a:latin typeface="inherit"/>
                        </a:rPr>
                        <a:t>88</a:t>
                      </a:r>
                    </a:p>
                  </a:txBody>
                  <a:tcPr marL="58961" marR="58961" marT="35377" marB="35377" anchor="ctr">
                    <a:lnL w="9525"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9525"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475869510"/>
                  </a:ext>
                </a:extLst>
              </a:tr>
            </a:tbl>
          </a:graphicData>
        </a:graphic>
      </p:graphicFrame>
      <p:sp>
        <p:nvSpPr>
          <p:cNvPr id="5" name="Rectangle 1"/>
          <p:cNvSpPr>
            <a:spLocks noChangeArrowheads="1"/>
          </p:cNvSpPr>
          <p:nvPr/>
        </p:nvSpPr>
        <p:spPr bwMode="auto">
          <a:xfrm>
            <a:off x="2583543" y="1037549"/>
            <a:ext cx="6879772"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400" b="1" i="0" u="none" strike="noStrike" cap="none" normalizeH="0" baseline="0" dirty="0" smtClean="0">
                <a:ln>
                  <a:noFill/>
                </a:ln>
                <a:solidFill>
                  <a:srgbClr val="333333"/>
                </a:solidFill>
                <a:effectLst/>
                <a:latin typeface="inherit"/>
              </a:rPr>
              <a:t>Hafif Betonun Basınç Dayanımı Sınıflandırması</a:t>
            </a:r>
            <a:endParaRPr kumimoji="0" lang="tr-TR" altLang="tr-TR" sz="2400" b="0" i="0" u="none" strike="noStrike" cap="none" normalizeH="0" baseline="0" dirty="0" smtClean="0">
              <a:ln>
                <a:noFill/>
              </a:ln>
              <a:solidFill>
                <a:srgbClr val="333333"/>
              </a:solidFill>
              <a:effectLst/>
              <a:latin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418900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74698" y="972456"/>
            <a:ext cx="8915400" cy="4934857"/>
          </a:xfrm>
        </p:spPr>
        <p:txBody>
          <a:bodyPr>
            <a:normAutofit fontScale="92500" lnSpcReduction="10000"/>
          </a:bodyPr>
          <a:lstStyle/>
          <a:p>
            <a:pPr algn="just" fontAlgn="base"/>
            <a:r>
              <a:rPr lang="tr-TR" sz="3000" b="1" dirty="0">
                <a:solidFill>
                  <a:srgbClr val="333333"/>
                </a:solidFill>
                <a:latin typeface="inherit"/>
              </a:rPr>
              <a:t>4-Su Emme</a:t>
            </a:r>
            <a:endParaRPr lang="tr-TR" sz="3000" dirty="0">
              <a:solidFill>
                <a:srgbClr val="333333"/>
              </a:solidFill>
              <a:latin typeface="Open Sans"/>
            </a:endParaRPr>
          </a:p>
          <a:p>
            <a:pPr algn="just" fontAlgn="base"/>
            <a:r>
              <a:rPr lang="tr-TR" sz="2200" b="1" dirty="0">
                <a:solidFill>
                  <a:srgbClr val="444444"/>
                </a:solidFill>
                <a:latin typeface="inherit"/>
              </a:rPr>
              <a:t>Hafif beton</a:t>
            </a:r>
            <a:r>
              <a:rPr lang="tr-TR" sz="2200" dirty="0">
                <a:solidFill>
                  <a:srgbClr val="444444"/>
                </a:solidFill>
                <a:latin typeface="Open Sans"/>
              </a:rPr>
              <a:t>larda kullanılan doğal hafif agregalardaki </a:t>
            </a:r>
            <a:r>
              <a:rPr lang="tr-TR" sz="2200" dirty="0" err="1">
                <a:solidFill>
                  <a:srgbClr val="444444"/>
                </a:solidFill>
                <a:latin typeface="Open Sans"/>
              </a:rPr>
              <a:t>gözeneklilik</a:t>
            </a:r>
            <a:r>
              <a:rPr lang="tr-TR" sz="2200" dirty="0">
                <a:solidFill>
                  <a:srgbClr val="444444"/>
                </a:solidFill>
                <a:latin typeface="Open Sans"/>
              </a:rPr>
              <a:t>, su emme açısından büyük önem taşımaktadır. Yüksek </a:t>
            </a:r>
            <a:r>
              <a:rPr lang="tr-TR" sz="2200" dirty="0" err="1">
                <a:solidFill>
                  <a:srgbClr val="444444"/>
                </a:solidFill>
                <a:latin typeface="Open Sans"/>
              </a:rPr>
              <a:t>gözeneklilik</a:t>
            </a:r>
            <a:r>
              <a:rPr lang="tr-TR" sz="2200" dirty="0">
                <a:solidFill>
                  <a:srgbClr val="444444"/>
                </a:solidFill>
                <a:latin typeface="Open Sans"/>
              </a:rPr>
              <a:t> agreganın su emme ihtiyacını artıracağından hafif beton tasarımlarının mekanik özelliklerini olumsuz yönde etkileyebilmektedir. Bu nedenle </a:t>
            </a:r>
            <a:r>
              <a:rPr lang="tr-TR" sz="2200" b="1" dirty="0">
                <a:solidFill>
                  <a:srgbClr val="444444"/>
                </a:solidFill>
                <a:latin typeface="inherit"/>
              </a:rPr>
              <a:t>hafif beton</a:t>
            </a:r>
            <a:r>
              <a:rPr lang="tr-TR" sz="2200" dirty="0">
                <a:solidFill>
                  <a:srgbClr val="444444"/>
                </a:solidFill>
                <a:latin typeface="Open Sans"/>
              </a:rPr>
              <a:t> içerisinde kullanılacak hafif agregaların su emme kapasitesinin düşük olması tasarımda ciddi yarar sağlamaktadır. Fakat doğal hafif agregaların genellikle </a:t>
            </a:r>
            <a:r>
              <a:rPr lang="tr-TR" sz="2200" dirty="0" err="1">
                <a:solidFill>
                  <a:srgbClr val="444444"/>
                </a:solidFill>
                <a:latin typeface="Open Sans"/>
              </a:rPr>
              <a:t>gözeneklilik</a:t>
            </a:r>
            <a:r>
              <a:rPr lang="tr-TR" sz="2200" dirty="0">
                <a:solidFill>
                  <a:srgbClr val="444444"/>
                </a:solidFill>
                <a:latin typeface="Open Sans"/>
              </a:rPr>
              <a:t> oranları oldukça yüksek olmaktadır. Örneğin yüksek </a:t>
            </a:r>
            <a:r>
              <a:rPr lang="tr-TR" sz="2200" dirty="0" err="1">
                <a:solidFill>
                  <a:srgbClr val="444444"/>
                </a:solidFill>
                <a:latin typeface="Open Sans"/>
              </a:rPr>
              <a:t>gözeneklilik</a:t>
            </a:r>
            <a:r>
              <a:rPr lang="tr-TR" sz="2200" dirty="0">
                <a:solidFill>
                  <a:srgbClr val="444444"/>
                </a:solidFill>
                <a:latin typeface="Open Sans"/>
              </a:rPr>
              <a:t> oranına sahip </a:t>
            </a:r>
            <a:r>
              <a:rPr lang="tr-TR" sz="2200" dirty="0" err="1">
                <a:solidFill>
                  <a:srgbClr val="FF6600"/>
                </a:solidFill>
                <a:latin typeface="inherit"/>
                <a:hlinkClick r:id="rId2"/>
              </a:rPr>
              <a:t>diatomit</a:t>
            </a:r>
            <a:r>
              <a:rPr lang="tr-TR" sz="2200" dirty="0" err="1">
                <a:solidFill>
                  <a:srgbClr val="444444"/>
                </a:solidFill>
                <a:latin typeface="Open Sans"/>
              </a:rPr>
              <a:t>in</a:t>
            </a:r>
            <a:r>
              <a:rPr lang="tr-TR" sz="2200" dirty="0">
                <a:solidFill>
                  <a:srgbClr val="444444"/>
                </a:solidFill>
                <a:latin typeface="Open Sans"/>
              </a:rPr>
              <a:t> su emme değerinin kendi ağırlığı kadar olduğu bilinmektedir. Bu kadar yüksek su emme değeri tasarımda elde edilecek </a:t>
            </a:r>
            <a:r>
              <a:rPr lang="tr-TR" sz="2200" b="1" dirty="0">
                <a:solidFill>
                  <a:srgbClr val="444444"/>
                </a:solidFill>
                <a:latin typeface="inherit"/>
              </a:rPr>
              <a:t>hafif beton</a:t>
            </a:r>
            <a:r>
              <a:rPr lang="tr-TR" sz="2200" dirty="0">
                <a:solidFill>
                  <a:srgbClr val="444444"/>
                </a:solidFill>
                <a:latin typeface="Open Sans"/>
              </a:rPr>
              <a:t>ların dayanımlarını doğrudan olumsuz etkileyeceğinden, üretilecek </a:t>
            </a:r>
            <a:r>
              <a:rPr lang="tr-TR" sz="2200" b="1" dirty="0">
                <a:solidFill>
                  <a:srgbClr val="444444"/>
                </a:solidFill>
                <a:latin typeface="inherit"/>
              </a:rPr>
              <a:t>hafif betonun sınıfı</a:t>
            </a:r>
            <a:r>
              <a:rPr lang="tr-TR" sz="2200" dirty="0">
                <a:solidFill>
                  <a:srgbClr val="444444"/>
                </a:solidFill>
                <a:latin typeface="Open Sans"/>
              </a:rPr>
              <a:t>na uygun fiziksel ve mekanik özellik sergileyen hafif agrega türevlerinin tercih edilmesi, sonuçların verimliliği açısından önem teşkil etmektedir. Bu bağlamda, </a:t>
            </a:r>
            <a:r>
              <a:rPr lang="tr-TR" sz="2200" b="1" dirty="0">
                <a:solidFill>
                  <a:srgbClr val="444444"/>
                </a:solidFill>
                <a:latin typeface="inherit"/>
              </a:rPr>
              <a:t>hafif beton tasarım</a:t>
            </a:r>
            <a:r>
              <a:rPr lang="tr-TR" sz="2200" dirty="0">
                <a:solidFill>
                  <a:srgbClr val="444444"/>
                </a:solidFill>
                <a:latin typeface="Open Sans"/>
              </a:rPr>
              <a:t>larında kullanılacak hafif agrega türevlerinin su emme açısından detaylı irdelenmesi gerekmektedir.</a:t>
            </a:r>
          </a:p>
          <a:p>
            <a:pPr algn="just"/>
            <a:endParaRPr lang="tr-TR" dirty="0"/>
          </a:p>
        </p:txBody>
      </p:sp>
    </p:spTree>
    <p:extLst>
      <p:ext uri="{BB962C8B-B14F-4D97-AF65-F5344CB8AC3E}">
        <p14:creationId xmlns:p14="http://schemas.microsoft.com/office/powerpoint/2010/main" val="3422183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C00000"/>
                </a:solidFill>
              </a:rPr>
              <a:t>HAFİF BETON ÜRETİMİ</a:t>
            </a:r>
            <a:endParaRPr lang="tr-TR" dirty="0">
              <a:solidFill>
                <a:srgbClr val="C00000"/>
              </a:solidFill>
            </a:endParaRPr>
          </a:p>
        </p:txBody>
      </p:sp>
      <p:sp>
        <p:nvSpPr>
          <p:cNvPr id="4" name="Rectangle 1"/>
          <p:cNvSpPr>
            <a:spLocks noGrp="1" noChangeArrowheads="1"/>
          </p:cNvSpPr>
          <p:nvPr>
            <p:ph idx="1"/>
          </p:nvPr>
        </p:nvSpPr>
        <p:spPr bwMode="auto">
          <a:xfrm>
            <a:off x="2307772" y="1905000"/>
            <a:ext cx="8723086"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genellikle</a:t>
            </a:r>
            <a:r>
              <a:rPr kumimoji="0" lang="fr-FR" altLang="tr-TR" sz="2000" b="0" i="0" u="none" strike="noStrike" cap="none" normalizeH="0" baseline="0" dirty="0" smtClean="0">
                <a:ln>
                  <a:noFill/>
                </a:ln>
                <a:solidFill>
                  <a:schemeClr val="tx1"/>
                </a:solidFill>
                <a:effectLst/>
                <a:cs typeface="Arial" panose="020B0604020202020204" pitchFamily="34" charset="0"/>
              </a:rPr>
              <a:t> 3 </a:t>
            </a:r>
            <a:r>
              <a:rPr kumimoji="0" lang="fr-FR" altLang="tr-TR" sz="2000" b="0" i="0" u="none" strike="noStrike" cap="none" normalizeH="0" baseline="0" dirty="0" err="1" smtClean="0">
                <a:ln>
                  <a:noFill/>
                </a:ln>
                <a:solidFill>
                  <a:schemeClr val="tx1"/>
                </a:solidFill>
                <a:effectLst/>
                <a:cs typeface="Arial" panose="020B0604020202020204" pitchFamily="34" charset="0"/>
              </a:rPr>
              <a:t>değişik</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yöntemle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üretilirler</a:t>
            </a:r>
            <a:r>
              <a:rPr kumimoji="0" lang="fr-FR" altLang="tr-TR" sz="2000" b="0" i="0" u="none" strike="noStrike" cap="none" normalizeH="0" baseline="0" dirty="0" smtClean="0">
                <a:ln>
                  <a:noFill/>
                </a:ln>
                <a:solidFill>
                  <a:schemeClr val="tx1"/>
                </a:solidFill>
                <a:effectLst/>
                <a:cs typeface="Arial" panose="020B0604020202020204" pitchFamily="34" charset="0"/>
              </a:rPr>
              <a:t> ;</a:t>
            </a:r>
            <a:endParaRPr kumimoji="0" lang="fr-FR" altLang="tr-TR"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tr-TR" sz="1800" b="0" i="0" u="none" strike="noStrike" cap="none" normalizeH="0" baseline="0" dirty="0" smtClean="0">
                <a:ln>
                  <a:noFill/>
                </a:ln>
                <a:solidFill>
                  <a:schemeClr val="tx1"/>
                </a:solidFill>
                <a:effectLst/>
                <a:latin typeface="Arial" panose="020B0604020202020204" pitchFamily="34" charset="0"/>
              </a:rPr>
              <a:t/>
            </a:r>
            <a:br>
              <a:rPr kumimoji="0" lang="fr-FR" altLang="tr-TR" sz="1800" b="0" i="0" u="none" strike="noStrike" cap="none" normalizeH="0" baseline="0" dirty="0" smtClean="0">
                <a:ln>
                  <a:noFill/>
                </a:ln>
                <a:solidFill>
                  <a:schemeClr val="tx1"/>
                </a:solidFill>
                <a:effectLst/>
                <a:latin typeface="Arial" panose="020B0604020202020204" pitchFamily="34" charset="0"/>
              </a:rPr>
            </a:br>
            <a:endParaRPr kumimoji="0" lang="fr-FR" altLang="tr-TR" sz="18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tr-TR" sz="2000" b="1" u="none" strike="noStrike" cap="none" normalizeH="0" baseline="0" dirty="0" smtClean="0">
                <a:ln>
                  <a:noFill/>
                </a:ln>
                <a:solidFill>
                  <a:schemeClr val="tx1"/>
                </a:solidFill>
                <a:effectLst/>
                <a:cs typeface="Arial" panose="020B0604020202020204" pitchFamily="34" charset="0"/>
              </a:rPr>
              <a:t>1-</a:t>
            </a:r>
            <a:r>
              <a:rPr kumimoji="0" lang="fr-FR" altLang="tr-TR" sz="2000" b="0" u="none"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Hafif</a:t>
            </a:r>
            <a:r>
              <a:rPr kumimoji="0" lang="fr-FR" altLang="tr-TR" sz="2000" b="1" u="sng"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Agrega</a:t>
            </a:r>
            <a:r>
              <a:rPr kumimoji="0" lang="fr-FR" altLang="tr-TR" sz="2000" b="1" u="sng"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Kullanılarak</a:t>
            </a:r>
            <a:r>
              <a:rPr kumimoji="0" lang="fr-FR" altLang="tr-TR" sz="2000" b="1" u="sng"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Üretilen</a:t>
            </a:r>
            <a:r>
              <a:rPr kumimoji="0" lang="fr-FR" altLang="tr-TR" sz="2000" b="1" u="sng"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Hafif</a:t>
            </a:r>
            <a:r>
              <a:rPr kumimoji="0" lang="fr-FR" altLang="tr-TR" sz="2000" b="1" u="sng" strike="noStrike" cap="none" normalizeH="0" baseline="0" dirty="0" smtClean="0">
                <a:ln>
                  <a:noFill/>
                </a:ln>
                <a:solidFill>
                  <a:schemeClr val="tx1"/>
                </a:solidFill>
                <a:effectLst/>
                <a:cs typeface="Arial" panose="020B0604020202020204" pitchFamily="34" charset="0"/>
              </a:rPr>
              <a:t> </a:t>
            </a:r>
            <a:r>
              <a:rPr kumimoji="0" lang="fr-FR" altLang="tr-TR" sz="2000" b="1" u="sng" strike="noStrike" cap="none" normalizeH="0" baseline="0" dirty="0" err="1" smtClean="0">
                <a:ln>
                  <a:noFill/>
                </a:ln>
                <a:solidFill>
                  <a:schemeClr val="tx1"/>
                </a:solidFill>
                <a:effectLst/>
                <a:cs typeface="Arial" panose="020B0604020202020204" pitchFamily="34" charset="0"/>
              </a:rPr>
              <a:t>Betonlar</a:t>
            </a:r>
            <a:r>
              <a:rPr kumimoji="0" lang="fr-FR" altLang="tr-TR" sz="2000" b="1" u="sng" strike="noStrike" cap="none" normalizeH="0" baseline="0" dirty="0" smtClean="0">
                <a:ln>
                  <a:noFill/>
                </a:ln>
                <a:solidFill>
                  <a:schemeClr val="tx1"/>
                </a:solidFill>
                <a:effectLst/>
                <a:cs typeface="Arial" panose="020B0604020202020204" pitchFamily="34" charset="0"/>
              </a:rPr>
              <a:t> :</a:t>
            </a:r>
            <a:endParaRPr kumimoji="0" lang="tr-TR" altLang="tr-TR" sz="2000" b="1" u="sng" strike="noStrike" cap="none" normalizeH="0" baseline="0" dirty="0" smtClean="0">
              <a:ln>
                <a:noFill/>
              </a:ln>
              <a:solidFill>
                <a:schemeClr val="tx1"/>
              </a:solidFill>
              <a:effectLst/>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tr-TR" sz="2000" b="0" i="0" u="none" strike="noStrike" cap="none" normalizeH="0" baseline="0" dirty="0" smtClean="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altLang="tr-TR" sz="2000" b="0" i="0" u="none" strike="noStrike" cap="none" normalizeH="0" baseline="0" dirty="0" smtClean="0">
                <a:ln>
                  <a:noFill/>
                </a:ln>
                <a:solidFill>
                  <a:schemeClr val="tx1"/>
                </a:solidFill>
                <a:effectLst/>
                <a:cs typeface="Arial" panose="020B0604020202020204" pitchFamily="34" charset="0"/>
              </a:rPr>
              <a:t>Normal </a:t>
            </a:r>
            <a:r>
              <a:rPr kumimoji="0" lang="fr-FR" altLang="tr-TR" sz="2000" b="0" i="0" u="none" strike="noStrike" cap="none" normalizeH="0" baseline="0" dirty="0" err="1" smtClean="0">
                <a:ln>
                  <a:noFill/>
                </a:ln>
                <a:solidFill>
                  <a:schemeClr val="tx1"/>
                </a:solidFill>
                <a:effectLst/>
                <a:cs typeface="Arial" panose="020B0604020202020204" pitchFamily="34" charset="0"/>
              </a:rPr>
              <a:t>agrega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yerine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birim</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ağırlığı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düşük</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olan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aşırı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boşluklu</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bir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yapıya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sahip</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agregalar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kullanılarak</a:t>
            </a:r>
            <a:r>
              <a:rPr kumimoji="0" lang="fr-FR" altLang="tr-TR" sz="2000" b="0" i="0" u="none" strike="noStrike" cap="none" normalizeH="0" baseline="0" dirty="0" smtClean="0">
                <a:ln>
                  <a:noFill/>
                </a:ln>
                <a:solidFill>
                  <a:schemeClr val="tx1"/>
                </a:solidFill>
                <a:effectLst/>
                <a:cs typeface="Arial" panose="020B0604020202020204" pitchFamily="34" charset="0"/>
              </a:rPr>
              <a:t> bu </a:t>
            </a:r>
            <a:r>
              <a:rPr kumimoji="0" lang="fr-FR" altLang="tr-TR" sz="2000" b="0" i="0" u="none" strike="noStrike" cap="none" normalizeH="0" baseline="0" dirty="0" err="1" smtClean="0">
                <a:ln>
                  <a:noFill/>
                </a:ln>
                <a:solidFill>
                  <a:schemeClr val="tx1"/>
                </a:solidFill>
                <a:effectLst/>
                <a:cs typeface="Arial" panose="020B0604020202020204" pitchFamily="34" charset="0"/>
              </a:rPr>
              <a:t>kategorideki</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üretilebilir</a:t>
            </a:r>
            <a:r>
              <a:rPr kumimoji="0" lang="fr-FR" altLang="tr-TR" sz="2000" b="0" i="0" u="none" strike="noStrike" cap="none" normalizeH="0" baseline="0" dirty="0" smtClean="0">
                <a:ln>
                  <a:noFill/>
                </a:ln>
                <a:solidFill>
                  <a:schemeClr val="tx1"/>
                </a:solidFill>
                <a:effectLst/>
                <a:cs typeface="Arial" panose="020B0604020202020204" pitchFamily="34" charset="0"/>
              </a:rPr>
              <a:t>. Bu tip </a:t>
            </a: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kullanılan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agreganın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cinsine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göre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isimlendirilir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Pomza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katkılı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gibi</a:t>
            </a:r>
            <a:r>
              <a:rPr kumimoji="0" lang="fr-FR" altLang="tr-TR" sz="2000" b="0" i="0" u="none" strike="noStrike" cap="none" normalizeH="0" baseline="0" dirty="0" smtClean="0">
                <a:ln>
                  <a:noFill/>
                </a:ln>
                <a:solidFill>
                  <a:schemeClr val="tx1"/>
                </a:solidFill>
                <a:effectLst/>
                <a:cs typeface="Arial" panose="020B0604020202020204" pitchFamily="34" charset="0"/>
              </a:rPr>
              <a:t>)</a:t>
            </a:r>
            <a:endParaRPr kumimoji="0" lang="fr-FR" altLang="tr-TR"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tr-TR" sz="2000" b="0" i="0" u="none" strike="noStrike" cap="none" normalizeH="0" baseline="0" dirty="0" err="1" smtClean="0">
                <a:ln>
                  <a:noFill/>
                </a:ln>
                <a:solidFill>
                  <a:schemeClr val="tx1"/>
                </a:solidFill>
                <a:effectLst/>
                <a:cs typeface="Arial" panose="020B0604020202020204" pitchFamily="34" charset="0"/>
              </a:rPr>
              <a:t>Genleştirilmiş</a:t>
            </a:r>
            <a:r>
              <a:rPr kumimoji="0" lang="fr-FR" altLang="tr-TR" sz="2000" b="0" i="0" u="none" strike="noStrike" cap="none" normalizeH="0" baseline="0" dirty="0" smtClean="0">
                <a:ln>
                  <a:noFill/>
                </a:ln>
                <a:solidFill>
                  <a:schemeClr val="tx1"/>
                </a:solidFill>
                <a:effectLst/>
                <a:cs typeface="Arial" panose="020B0604020202020204" pitchFamily="34" charset="0"/>
              </a:rPr>
              <a:t> kil, </a:t>
            </a:r>
            <a:r>
              <a:rPr kumimoji="0" lang="fr-FR" altLang="tr-TR" sz="2000" b="0" i="0" u="none" strike="noStrike" cap="none" normalizeH="0" baseline="0" dirty="0" err="1" smtClean="0">
                <a:ln>
                  <a:noFill/>
                </a:ln>
                <a:solidFill>
                  <a:schemeClr val="tx1"/>
                </a:solidFill>
                <a:effectLst/>
                <a:cs typeface="Arial" panose="020B0604020202020204" pitchFamily="34" charset="0"/>
              </a:rPr>
              <a:t>şist</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gibi</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agregaların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kullanıldığı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hafif</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daha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ziyade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taşıyıcı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amaçla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Pomza</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Perlit</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gibi</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aggregaların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kullanımı</a:t>
            </a:r>
            <a:r>
              <a:rPr kumimoji="0" lang="fr-FR" altLang="tr-TR" sz="2000" b="0" i="0" u="none" strike="noStrike" cap="none" normalizeH="0" baseline="0" dirty="0" smtClean="0">
                <a:ln>
                  <a:noFill/>
                </a:ln>
                <a:solidFill>
                  <a:schemeClr val="tx1"/>
                </a:solidFill>
                <a:effectLst/>
                <a:cs typeface="Arial" panose="020B0604020202020204" pitchFamily="34" charset="0"/>
              </a:rPr>
              <a:t> ile </a:t>
            </a:r>
            <a:r>
              <a:rPr kumimoji="0" lang="fr-FR" altLang="tr-TR" sz="2000" b="0" i="0" u="none" strike="noStrike" cap="none" normalizeH="0" baseline="0" dirty="0" err="1" smtClean="0">
                <a:ln>
                  <a:noFill/>
                </a:ln>
                <a:solidFill>
                  <a:schemeClr val="tx1"/>
                </a:solidFill>
                <a:effectLst/>
                <a:cs typeface="Arial" panose="020B0604020202020204" pitchFamily="34" charset="0"/>
              </a:rPr>
              <a:t>üretilmiş</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olan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betonlar</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ise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izolasyon</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amaçlı</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ve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düşük</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mukavemetli</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olmak</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üzere</a:t>
            </a:r>
            <a:r>
              <a:rPr kumimoji="0" lang="fr-FR" altLang="tr-TR" sz="2000" b="0" i="0" u="none" strike="noStrike" cap="none" normalizeH="0" baseline="0" dirty="0" smtClean="0">
                <a:ln>
                  <a:noFill/>
                </a:ln>
                <a:solidFill>
                  <a:schemeClr val="tx1"/>
                </a:solidFill>
                <a:effectLst/>
                <a:cs typeface="Arial" panose="020B0604020202020204" pitchFamily="34" charset="0"/>
              </a:rPr>
              <a:t> </a:t>
            </a:r>
            <a:r>
              <a:rPr kumimoji="0" lang="fr-FR" altLang="tr-TR" sz="2000" b="0" i="0" u="none" strike="noStrike" cap="none" normalizeH="0" baseline="0" dirty="0" err="1" smtClean="0">
                <a:ln>
                  <a:noFill/>
                </a:ln>
                <a:solidFill>
                  <a:schemeClr val="tx1"/>
                </a:solidFill>
                <a:effectLst/>
                <a:cs typeface="Arial" panose="020B0604020202020204" pitchFamily="34" charset="0"/>
              </a:rPr>
              <a:t>kullanılırlar</a:t>
            </a:r>
            <a:r>
              <a:rPr kumimoji="0" lang="fr-FR" altLang="tr-TR" sz="2000" b="0" i="0" u="none" strike="noStrike" cap="none" normalizeH="0" baseline="0" dirty="0" smtClean="0">
                <a:ln>
                  <a:noFill/>
                </a:ln>
                <a:solidFill>
                  <a:schemeClr val="tx1"/>
                </a:solidFill>
                <a:effectLst/>
                <a:cs typeface="Arial" panose="020B0604020202020204" pitchFamily="34" charset="0"/>
              </a:rPr>
              <a:t>.</a:t>
            </a:r>
            <a:endParaRPr kumimoji="0" lang="fr-FR" altLang="tr-TR"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tr-TR" sz="1800" b="0" i="0" u="none" strike="noStrike" cap="none" normalizeH="0" baseline="0" dirty="0" smtClean="0">
                <a:ln>
                  <a:noFill/>
                </a:ln>
                <a:solidFill>
                  <a:schemeClr val="tx1"/>
                </a:solidFill>
                <a:effectLst/>
                <a:latin typeface="Arial" panose="020B0604020202020204" pitchFamily="34" charset="0"/>
              </a:rPr>
              <a:t/>
            </a:r>
            <a:br>
              <a:rPr kumimoji="0" lang="fr-FR" altLang="tr-TR" sz="1800" b="0" i="0" u="none" strike="noStrike" cap="none" normalizeH="0" baseline="0" dirty="0" smtClean="0">
                <a:ln>
                  <a:noFill/>
                </a:ln>
                <a:solidFill>
                  <a:schemeClr val="tx1"/>
                </a:solidFill>
                <a:effectLst/>
                <a:latin typeface="Arial" panose="020B0604020202020204" pitchFamily="34" charset="0"/>
              </a:rPr>
            </a:br>
            <a:endParaRPr kumimoji="0" lang="fr-FR" alt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002876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2540000" y="1567680"/>
            <a:ext cx="8098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defTabSz="914400" eaLnBrk="0" fontAlgn="base" hangingPunct="0">
              <a:spcBef>
                <a:spcPct val="0"/>
              </a:spcBef>
              <a:spcAft>
                <a:spcPct val="0"/>
              </a:spcAft>
              <a:buClrTx/>
              <a:buFontTx/>
              <a:buNone/>
            </a:pPr>
            <a:r>
              <a:rPr lang="fr-FR" altLang="tr-TR" sz="2000" b="1" dirty="0">
                <a:solidFill>
                  <a:schemeClr val="tx1"/>
                </a:solidFill>
                <a:latin typeface="Arial" panose="020B0604020202020204" pitchFamily="34" charset="0"/>
                <a:cs typeface="Arial" panose="020B0604020202020204" pitchFamily="34" charset="0"/>
              </a:rPr>
              <a:t>2-    </a:t>
            </a:r>
            <a:r>
              <a:rPr lang="fr-FR" altLang="tr-TR" sz="2000" b="1" dirty="0" err="1">
                <a:solidFill>
                  <a:schemeClr val="tx1"/>
                </a:solidFill>
                <a:latin typeface="Arial" panose="020B0604020202020204" pitchFamily="34" charset="0"/>
                <a:cs typeface="Arial" panose="020B0604020202020204" pitchFamily="34" charset="0"/>
              </a:rPr>
              <a:t>Sadece</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İri</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Agrega</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Kullanılarak</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Üretilen</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Hafif</a:t>
            </a:r>
            <a:r>
              <a:rPr lang="fr-FR" altLang="tr-TR" sz="2000" b="1" dirty="0">
                <a:solidFill>
                  <a:schemeClr val="tx1"/>
                </a:solidFill>
                <a:latin typeface="Arial" panose="020B0604020202020204" pitchFamily="34" charset="0"/>
                <a:cs typeface="Arial" panose="020B0604020202020204" pitchFamily="34" charset="0"/>
              </a:rPr>
              <a:t> </a:t>
            </a:r>
            <a:r>
              <a:rPr lang="fr-FR" altLang="tr-TR" sz="2000" b="1" dirty="0" err="1">
                <a:solidFill>
                  <a:schemeClr val="tx1"/>
                </a:solidFill>
                <a:latin typeface="Arial" panose="020B0604020202020204" pitchFamily="34" charset="0"/>
                <a:cs typeface="Arial" panose="020B0604020202020204" pitchFamily="34" charset="0"/>
              </a:rPr>
              <a:t>Betonlar</a:t>
            </a:r>
            <a:r>
              <a:rPr lang="fr-FR" altLang="tr-TR" sz="2000" b="1" dirty="0">
                <a:solidFill>
                  <a:schemeClr val="tx1"/>
                </a:solidFill>
                <a:latin typeface="Arial" panose="020B0604020202020204" pitchFamily="34" charset="0"/>
                <a:cs typeface="Arial" panose="020B0604020202020204" pitchFamily="34" charset="0"/>
              </a:rPr>
              <a:t> :</a:t>
            </a:r>
          </a:p>
          <a:p>
            <a:pPr marL="0" indent="0" algn="just" defTabSz="914400" eaLnBrk="0" fontAlgn="base" hangingPunct="0">
              <a:spcBef>
                <a:spcPct val="0"/>
              </a:spcBef>
              <a:spcAft>
                <a:spcPct val="0"/>
              </a:spcAft>
              <a:buClrTx/>
              <a:buFontTx/>
              <a:buNone/>
            </a:pPr>
            <a:endParaRPr lang="tr-TR" altLang="tr-TR" sz="2000" dirty="0">
              <a:solidFill>
                <a:schemeClr val="tx1"/>
              </a:solidFill>
              <a:latin typeface="Arial" panose="020B0604020202020204" pitchFamily="34" charset="0"/>
              <a:cs typeface="Arial" panose="020B0604020202020204" pitchFamily="34" charset="0"/>
            </a:endParaRPr>
          </a:p>
          <a:p>
            <a:pPr marL="0" indent="0" algn="just" defTabSz="914400" eaLnBrk="0" fontAlgn="base" hangingPunct="0">
              <a:spcBef>
                <a:spcPct val="0"/>
              </a:spcBef>
              <a:spcAft>
                <a:spcPct val="0"/>
              </a:spcAft>
              <a:buClrTx/>
              <a:buFontTx/>
              <a:buNone/>
            </a:pPr>
            <a:r>
              <a:rPr lang="fr-FR" altLang="tr-TR" sz="2000" dirty="0" err="1">
                <a:solidFill>
                  <a:schemeClr val="tx1"/>
                </a:solidFill>
                <a:latin typeface="Arial" panose="020B0604020202020204" pitchFamily="34" charset="0"/>
                <a:cs typeface="Arial" panose="020B0604020202020204" pitchFamily="34" charset="0"/>
              </a:rPr>
              <a:t>İnce</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agrega</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kullanılmadan</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genelde</a:t>
            </a:r>
            <a:r>
              <a:rPr lang="fr-FR" altLang="tr-TR" sz="2000" dirty="0">
                <a:solidFill>
                  <a:schemeClr val="tx1"/>
                </a:solidFill>
                <a:latin typeface="Arial" panose="020B0604020202020204" pitchFamily="34" charset="0"/>
                <a:cs typeface="Arial" panose="020B0604020202020204" pitchFamily="34" charset="0"/>
              </a:rPr>
              <a:t> 8 ile 20 mm </a:t>
            </a:r>
            <a:r>
              <a:rPr lang="fr-FR" altLang="tr-TR" sz="2000" dirty="0" err="1">
                <a:solidFill>
                  <a:schemeClr val="tx1"/>
                </a:solidFill>
                <a:latin typeface="Arial" panose="020B0604020202020204" pitchFamily="34" charset="0"/>
                <a:cs typeface="Arial" panose="020B0604020202020204" pitchFamily="34" charset="0"/>
              </a:rPr>
              <a:t>çapında</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iri</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agrega</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kullanılması</a:t>
            </a:r>
            <a:r>
              <a:rPr lang="fr-FR" altLang="tr-TR" sz="2000" dirty="0">
                <a:solidFill>
                  <a:schemeClr val="tx1"/>
                </a:solidFill>
                <a:latin typeface="Arial" panose="020B0604020202020204" pitchFamily="34" charset="0"/>
                <a:cs typeface="Arial" panose="020B0604020202020204" pitchFamily="34" charset="0"/>
              </a:rPr>
              <a:t> ile </a:t>
            </a:r>
            <a:r>
              <a:rPr lang="fr-FR" altLang="tr-TR" sz="2000" dirty="0" err="1">
                <a:solidFill>
                  <a:schemeClr val="tx1"/>
                </a:solidFill>
                <a:latin typeface="Arial" panose="020B0604020202020204" pitchFamily="34" charset="0"/>
                <a:cs typeface="Arial" panose="020B0604020202020204" pitchFamily="34" charset="0"/>
              </a:rPr>
              <a:t>üretilen</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üniform</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boşluklara</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sahip</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olmayan</a:t>
            </a:r>
            <a:r>
              <a:rPr lang="fr-FR" altLang="tr-TR" sz="2000" dirty="0">
                <a:solidFill>
                  <a:schemeClr val="tx1"/>
                </a:solidFill>
                <a:latin typeface="Arial" panose="020B0604020202020204" pitchFamily="34" charset="0"/>
                <a:cs typeface="Arial" panose="020B0604020202020204" pitchFamily="34" charset="0"/>
              </a:rPr>
              <a:t> </a:t>
            </a:r>
            <a:r>
              <a:rPr lang="fr-FR" altLang="tr-TR" sz="2000" dirty="0" err="1">
                <a:solidFill>
                  <a:schemeClr val="tx1"/>
                </a:solidFill>
                <a:latin typeface="Arial" panose="020B0604020202020204" pitchFamily="34" charset="0"/>
                <a:cs typeface="Arial" panose="020B0604020202020204" pitchFamily="34" charset="0"/>
              </a:rPr>
              <a:t>betonlara</a:t>
            </a:r>
            <a:r>
              <a:rPr lang="fr-FR" altLang="tr-TR" sz="2000" dirty="0">
                <a:solidFill>
                  <a:schemeClr val="tx1"/>
                </a:solidFill>
                <a:latin typeface="Arial" panose="020B0604020202020204" pitchFamily="34" charset="0"/>
                <a:cs typeface="Arial" panose="020B0604020202020204" pitchFamily="34" charset="0"/>
              </a:rPr>
              <a:t> İNCE AGREGASIZ HAFİF BETON </a:t>
            </a:r>
            <a:r>
              <a:rPr lang="fr-FR" altLang="tr-TR" sz="2000" dirty="0" err="1">
                <a:solidFill>
                  <a:schemeClr val="tx1"/>
                </a:solidFill>
                <a:latin typeface="Arial" panose="020B0604020202020204" pitchFamily="34" charset="0"/>
                <a:cs typeface="Arial" panose="020B0604020202020204" pitchFamily="34" charset="0"/>
              </a:rPr>
              <a:t>denir</a:t>
            </a:r>
            <a:r>
              <a:rPr lang="fr-FR" altLang="tr-TR" sz="2000" dirty="0">
                <a:solidFill>
                  <a:schemeClr val="tx1"/>
                </a:solidFill>
                <a:latin typeface="Arial" panose="020B0604020202020204" pitchFamily="34" charset="0"/>
                <a:cs typeface="Arial" panose="020B0604020202020204" pitchFamily="34" charset="0"/>
              </a:rPr>
              <a:t>.</a:t>
            </a:r>
          </a:p>
        </p:txBody>
      </p:sp>
      <p:sp>
        <p:nvSpPr>
          <p:cNvPr id="11" name="Metin kutusu 10"/>
          <p:cNvSpPr txBox="1"/>
          <p:nvPr/>
        </p:nvSpPr>
        <p:spPr>
          <a:xfrm>
            <a:off x="2540000" y="3614057"/>
            <a:ext cx="7431314" cy="2554545"/>
          </a:xfrm>
          <a:prstGeom prst="rect">
            <a:avLst/>
          </a:prstGeom>
          <a:noFill/>
        </p:spPr>
        <p:txBody>
          <a:bodyPr wrap="square" rtlCol="0">
            <a:spAutoFit/>
          </a:bodyPr>
          <a:lstStyle/>
          <a:p>
            <a:r>
              <a:rPr lang="fr-FR" sz="2000" b="1" dirty="0"/>
              <a:t>3-</a:t>
            </a:r>
            <a:r>
              <a:rPr lang="fr-FR" sz="2000" dirty="0"/>
              <a:t>    </a:t>
            </a:r>
            <a:r>
              <a:rPr lang="fr-FR" sz="2000" b="1" u="sng" dirty="0"/>
              <a:t>Gaz </a:t>
            </a:r>
            <a:r>
              <a:rPr lang="fr-FR" sz="2000" b="1" u="sng" dirty="0" err="1"/>
              <a:t>Betonlar</a:t>
            </a:r>
            <a:r>
              <a:rPr lang="fr-FR" sz="2000" b="1" u="sng" dirty="0"/>
              <a:t> (</a:t>
            </a:r>
            <a:r>
              <a:rPr lang="fr-FR" sz="2000" b="1" u="sng" dirty="0" err="1"/>
              <a:t>Köpük</a:t>
            </a:r>
            <a:r>
              <a:rPr lang="fr-FR" sz="2000" b="1" u="sng" dirty="0"/>
              <a:t> </a:t>
            </a:r>
            <a:r>
              <a:rPr lang="fr-FR" sz="2000" b="1" u="sng" dirty="0" err="1"/>
              <a:t>katkıları</a:t>
            </a:r>
            <a:r>
              <a:rPr lang="fr-FR" sz="2000" b="1" u="sng" dirty="0"/>
              <a:t>, hava </a:t>
            </a:r>
            <a:r>
              <a:rPr lang="fr-FR" sz="2000" b="1" u="sng" dirty="0" err="1"/>
              <a:t>kabarcığı</a:t>
            </a:r>
            <a:r>
              <a:rPr lang="fr-FR" sz="2000" b="1" u="sng" dirty="0"/>
              <a:t> </a:t>
            </a:r>
            <a:r>
              <a:rPr lang="fr-FR" sz="2000" b="1" u="sng" dirty="0" err="1"/>
              <a:t>ve</a:t>
            </a:r>
            <a:r>
              <a:rPr lang="fr-FR" sz="2000" b="1" u="sng" dirty="0"/>
              <a:t> gaz </a:t>
            </a:r>
            <a:r>
              <a:rPr lang="fr-FR" sz="2000" b="1" u="sng" dirty="0" err="1"/>
              <a:t>üreten</a:t>
            </a:r>
            <a:r>
              <a:rPr lang="fr-FR" sz="2000" b="1" u="sng" dirty="0"/>
              <a:t> </a:t>
            </a:r>
            <a:r>
              <a:rPr lang="fr-FR" sz="2000" b="1" u="sng" dirty="0" err="1"/>
              <a:t>katkılar</a:t>
            </a:r>
            <a:r>
              <a:rPr lang="fr-FR" sz="2000" b="1" u="sng" dirty="0"/>
              <a:t> </a:t>
            </a:r>
            <a:r>
              <a:rPr lang="fr-FR" sz="2000" b="1" u="sng" dirty="0" err="1"/>
              <a:t>kullanarak</a:t>
            </a:r>
            <a:r>
              <a:rPr lang="fr-FR" sz="2000" b="1" u="sng" dirty="0"/>
              <a:t> </a:t>
            </a:r>
            <a:r>
              <a:rPr lang="fr-FR" sz="2000" b="1" u="sng" dirty="0" err="1"/>
              <a:t>üretilen</a:t>
            </a:r>
            <a:r>
              <a:rPr lang="fr-FR" sz="2000" b="1" u="sng" dirty="0"/>
              <a:t> </a:t>
            </a:r>
            <a:r>
              <a:rPr lang="fr-FR" sz="2000" b="1" u="sng" dirty="0" err="1"/>
              <a:t>hafif</a:t>
            </a:r>
            <a:r>
              <a:rPr lang="fr-FR" sz="2000" b="1" u="sng" dirty="0"/>
              <a:t> </a:t>
            </a:r>
            <a:r>
              <a:rPr lang="fr-FR" sz="2000" b="1" u="sng" dirty="0" err="1"/>
              <a:t>betonlar</a:t>
            </a:r>
            <a:r>
              <a:rPr lang="fr-FR" sz="2000" b="1" u="sng" dirty="0"/>
              <a:t>) </a:t>
            </a:r>
            <a:r>
              <a:rPr lang="fr-FR" sz="2000" b="1" u="sng" dirty="0" smtClean="0"/>
              <a:t>:</a:t>
            </a:r>
            <a:endParaRPr lang="tr-TR" sz="2000" b="1" u="sng" dirty="0" smtClean="0"/>
          </a:p>
          <a:p>
            <a:endParaRPr lang="tr-TR" sz="2000" b="1" i="1" u="sng" dirty="0" smtClean="0"/>
          </a:p>
          <a:p>
            <a:r>
              <a:rPr lang="tr-TR" sz="2000" b="0" i="0" dirty="0" smtClean="0">
                <a:solidFill>
                  <a:srgbClr val="222222"/>
                </a:solidFill>
                <a:effectLst/>
                <a:latin typeface="Arial" panose="020B0604020202020204" pitchFamily="34" charset="0"/>
              </a:rPr>
              <a:t>Suni olarak üretilen hafif betonlar köpüklü ve gaz beton olarak </a:t>
            </a:r>
            <a:r>
              <a:rPr lang="tr-TR" sz="2000" b="0" i="0" dirty="0" err="1" smtClean="0">
                <a:solidFill>
                  <a:srgbClr val="222222"/>
                </a:solidFill>
                <a:effectLst/>
                <a:latin typeface="Arial" panose="020B0604020202020204" pitchFamily="34" charset="0"/>
              </a:rPr>
              <a:t>piyaada</a:t>
            </a:r>
            <a:r>
              <a:rPr lang="tr-TR" sz="2000" b="0" i="0" dirty="0" smtClean="0">
                <a:solidFill>
                  <a:srgbClr val="222222"/>
                </a:solidFill>
                <a:effectLst/>
                <a:latin typeface="Arial" panose="020B0604020202020204" pitchFamily="34" charset="0"/>
              </a:rPr>
              <a:t> bilinirler. Bunlarda birim ağırlık 400 – 1400 kg/m</a:t>
            </a:r>
            <a:r>
              <a:rPr lang="tr-TR" sz="2000" b="0" i="0" baseline="30000" dirty="0" smtClean="0">
                <a:solidFill>
                  <a:srgbClr val="222222"/>
                </a:solidFill>
                <a:effectLst/>
                <a:latin typeface="Arial" panose="020B0604020202020204" pitchFamily="34" charset="0"/>
              </a:rPr>
              <a:t>3</a:t>
            </a:r>
            <a:r>
              <a:rPr lang="tr-TR" sz="2000" b="0" i="0" dirty="0" smtClean="0">
                <a:solidFill>
                  <a:srgbClr val="222222"/>
                </a:solidFill>
                <a:effectLst/>
                <a:latin typeface="Arial" panose="020B0604020202020204" pitchFamily="34" charset="0"/>
              </a:rPr>
              <a:t> arasında değişmektedir. Köpüklü betonlar köpük oluşturan malzemeler ( bazı hidrolize protein formları, reçine yağı gibi) kullanılarak üretilirler.</a:t>
            </a:r>
            <a:endParaRPr lang="tr-TR" sz="2000" dirty="0"/>
          </a:p>
        </p:txBody>
      </p:sp>
    </p:spTree>
    <p:extLst>
      <p:ext uri="{BB962C8B-B14F-4D97-AF65-F5344CB8AC3E}">
        <p14:creationId xmlns:p14="http://schemas.microsoft.com/office/powerpoint/2010/main" val="28259114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62297" y="650236"/>
            <a:ext cx="8911687" cy="1280890"/>
          </a:xfrm>
        </p:spPr>
        <p:txBody>
          <a:bodyPr>
            <a:normAutofit fontScale="90000"/>
          </a:bodyPr>
          <a:lstStyle/>
          <a:p>
            <a:r>
              <a:rPr lang="tr-TR" dirty="0" smtClean="0">
                <a:solidFill>
                  <a:srgbClr val="C00000"/>
                </a:solidFill>
                <a:latin typeface="Arial" panose="020B0604020202020204" pitchFamily="34" charset="0"/>
                <a:cs typeface="Arial" panose="020B0604020202020204" pitchFamily="34" charset="0"/>
              </a:rPr>
              <a:t>KULLANIM ALANLARI</a:t>
            </a:r>
            <a:br>
              <a:rPr lang="tr-TR" dirty="0" smtClean="0">
                <a:solidFill>
                  <a:srgbClr val="C00000"/>
                </a:solidFill>
                <a:latin typeface="Arial" panose="020B0604020202020204" pitchFamily="34" charset="0"/>
                <a:cs typeface="Arial" panose="020B0604020202020204" pitchFamily="34" charset="0"/>
              </a:rPr>
            </a:br>
            <a:r>
              <a:rPr lang="tr-TR" dirty="0" smtClean="0">
                <a:solidFill>
                  <a:srgbClr val="C00000"/>
                </a:solidFill>
                <a:latin typeface="Arial" panose="020B0604020202020204" pitchFamily="34" charset="0"/>
                <a:cs typeface="Arial" panose="020B0604020202020204" pitchFamily="34" charset="0"/>
              </a:rPr>
              <a:t/>
            </a:r>
            <a:br>
              <a:rPr lang="tr-TR" dirty="0" smtClean="0">
                <a:solidFill>
                  <a:srgbClr val="C00000"/>
                </a:solidFill>
                <a:latin typeface="Arial" panose="020B0604020202020204" pitchFamily="34" charset="0"/>
                <a:cs typeface="Arial" panose="020B0604020202020204" pitchFamily="34" charset="0"/>
              </a:rPr>
            </a:br>
            <a:r>
              <a:rPr lang="tr-TR" b="1" dirty="0" smtClean="0">
                <a:solidFill>
                  <a:srgbClr val="CC0000"/>
                </a:solidFill>
                <a:latin typeface="Arial" panose="020B0604020202020204" pitchFamily="34" charset="0"/>
                <a:cs typeface="Arial" panose="020B0604020202020204" pitchFamily="34" charset="0"/>
              </a:rPr>
              <a:t>Taşıyıcı </a:t>
            </a:r>
            <a:r>
              <a:rPr lang="tr-TR" b="1" dirty="0">
                <a:solidFill>
                  <a:srgbClr val="CC0000"/>
                </a:solidFill>
                <a:latin typeface="Arial" panose="020B0604020202020204" pitchFamily="34" charset="0"/>
                <a:cs typeface="Arial" panose="020B0604020202020204" pitchFamily="34" charset="0"/>
              </a:rPr>
              <a:t>Hafif Betonlar</a:t>
            </a:r>
          </a:p>
        </p:txBody>
      </p:sp>
      <p:sp>
        <p:nvSpPr>
          <p:cNvPr id="3" name="İçerik Yer Tutucusu 2"/>
          <p:cNvSpPr>
            <a:spLocks noGrp="1"/>
          </p:cNvSpPr>
          <p:nvPr>
            <p:ph idx="1"/>
          </p:nvPr>
        </p:nvSpPr>
        <p:spPr>
          <a:xfrm>
            <a:off x="2458584" y="2434046"/>
            <a:ext cx="8915400" cy="3777622"/>
          </a:xfrm>
        </p:spPr>
        <p:txBody>
          <a:bodyPr/>
          <a:lstStyle/>
          <a:p>
            <a:pPr algn="just"/>
            <a:endParaRPr lang="tr-TR" sz="2400" dirty="0" smtClean="0">
              <a:solidFill>
                <a:schemeClr val="tx1"/>
              </a:solidFill>
              <a:latin typeface="Arial" panose="020B0604020202020204" pitchFamily="34" charset="0"/>
              <a:cs typeface="Arial" panose="020B0604020202020204" pitchFamily="34" charset="0"/>
            </a:endParaRPr>
          </a:p>
          <a:p>
            <a:pPr algn="just"/>
            <a:r>
              <a:rPr lang="tr-TR" sz="2400" dirty="0" smtClean="0">
                <a:solidFill>
                  <a:schemeClr val="tx1"/>
                </a:solidFill>
                <a:latin typeface="Arial" panose="020B0604020202020204" pitchFamily="34" charset="0"/>
                <a:cs typeface="Arial" panose="020B0604020202020204" pitchFamily="34" charset="0"/>
              </a:rPr>
              <a:t>Taşıyıcı </a:t>
            </a:r>
            <a:r>
              <a:rPr lang="tr-TR" sz="2400" dirty="0">
                <a:solidFill>
                  <a:schemeClr val="tx1"/>
                </a:solidFill>
                <a:latin typeface="Arial" panose="020B0604020202020204" pitchFamily="34" charset="0"/>
                <a:cs typeface="Arial" panose="020B0604020202020204" pitchFamily="34" charset="0"/>
              </a:rPr>
              <a:t>hafif beton, yoğunluk ve basınç dayanımına bağlı olarak; yoğunluğu 1120–1920 kg/m3 arasında, 28 günlük basınç dayanımı 17 </a:t>
            </a:r>
            <a:r>
              <a:rPr lang="tr-TR" sz="2400" dirty="0" err="1">
                <a:solidFill>
                  <a:schemeClr val="tx1"/>
                </a:solidFill>
                <a:latin typeface="Arial" panose="020B0604020202020204" pitchFamily="34" charset="0"/>
                <a:cs typeface="Arial" panose="020B0604020202020204" pitchFamily="34" charset="0"/>
              </a:rPr>
              <a:t>MPa’ın</a:t>
            </a:r>
            <a:r>
              <a:rPr lang="tr-TR" sz="2400" dirty="0">
                <a:solidFill>
                  <a:schemeClr val="tx1"/>
                </a:solidFill>
                <a:latin typeface="Arial" panose="020B0604020202020204" pitchFamily="34" charset="0"/>
                <a:cs typeface="Arial" panose="020B0604020202020204" pitchFamily="34" charset="0"/>
              </a:rPr>
              <a:t> üzerinde olan hafif betonlar olarak tanımlanmıştır. </a:t>
            </a:r>
          </a:p>
          <a:p>
            <a:endParaRPr lang="tr-TR" dirty="0"/>
          </a:p>
        </p:txBody>
      </p:sp>
    </p:spTree>
    <p:extLst>
      <p:ext uri="{BB962C8B-B14F-4D97-AF65-F5344CB8AC3E}">
        <p14:creationId xmlns:p14="http://schemas.microsoft.com/office/powerpoint/2010/main" val="31153451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tx1"/>
                </a:solidFill>
              </a:rPr>
              <a:t>Kullanım Alanları</a:t>
            </a:r>
            <a:endParaRPr lang="tr-TR" b="1" dirty="0">
              <a:solidFill>
                <a:schemeClr val="tx1"/>
              </a:solidFill>
            </a:endParaRPr>
          </a:p>
        </p:txBody>
      </p:sp>
      <p:sp>
        <p:nvSpPr>
          <p:cNvPr id="3" name="İçerik Yer Tutucusu 2"/>
          <p:cNvSpPr>
            <a:spLocks noGrp="1"/>
          </p:cNvSpPr>
          <p:nvPr>
            <p:ph idx="1"/>
          </p:nvPr>
        </p:nvSpPr>
        <p:spPr/>
        <p:txBody>
          <a:bodyPr/>
          <a:lstStyle/>
          <a:p>
            <a:r>
              <a:rPr lang="tr-TR" sz="2400" dirty="0">
                <a:solidFill>
                  <a:schemeClr val="tx1"/>
                </a:solidFill>
                <a:latin typeface="Arial" panose="020B0604020202020204" pitchFamily="34" charset="0"/>
                <a:cs typeface="Arial" panose="020B0604020202020204" pitchFamily="34" charset="0"/>
              </a:rPr>
              <a:t>Betonarme kolon, kiriş, döşemeler</a:t>
            </a:r>
          </a:p>
          <a:p>
            <a:r>
              <a:rPr lang="tr-TR" sz="2400" dirty="0">
                <a:solidFill>
                  <a:schemeClr val="tx1"/>
                </a:solidFill>
                <a:latin typeface="Arial" panose="020B0604020202020204" pitchFamily="34" charset="0"/>
                <a:cs typeface="Arial" panose="020B0604020202020204" pitchFamily="34" charset="0"/>
              </a:rPr>
              <a:t>Bloklar </a:t>
            </a:r>
          </a:p>
          <a:p>
            <a:r>
              <a:rPr lang="tr-TR" sz="2400" dirty="0">
                <a:solidFill>
                  <a:schemeClr val="tx1"/>
                </a:solidFill>
                <a:latin typeface="Arial" panose="020B0604020202020204" pitchFamily="34" charset="0"/>
                <a:cs typeface="Arial" panose="020B0604020202020204" pitchFamily="34" charset="0"/>
              </a:rPr>
              <a:t>Paneller</a:t>
            </a:r>
          </a:p>
          <a:p>
            <a:endParaRPr lang="tr-TR" dirty="0"/>
          </a:p>
        </p:txBody>
      </p:sp>
      <p:pic>
        <p:nvPicPr>
          <p:cNvPr id="4" name="Resim 3">
            <a:extLst>
              <a:ext uri="{FF2B5EF4-FFF2-40B4-BE49-F238E27FC236}">
                <a16:creationId xmlns:a16="http://schemas.microsoft.com/office/drawing/2014/main" id="{C2538771-4AE4-434E-A495-C353A376B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6643" y="2133600"/>
            <a:ext cx="3777969" cy="2336800"/>
          </a:xfrm>
          <a:prstGeom prst="rect">
            <a:avLst/>
          </a:prstGeom>
        </p:spPr>
      </p:pic>
      <p:pic>
        <p:nvPicPr>
          <p:cNvPr id="5" name="Resim 4">
            <a:extLst>
              <a:ext uri="{FF2B5EF4-FFF2-40B4-BE49-F238E27FC236}">
                <a16:creationId xmlns:a16="http://schemas.microsoft.com/office/drawing/2014/main" id="{31313DC2-06F9-4398-962C-C64C1B5D4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9212" y="4022411"/>
            <a:ext cx="3560801" cy="2367933"/>
          </a:xfrm>
          <a:prstGeom prst="rect">
            <a:avLst/>
          </a:prstGeom>
        </p:spPr>
      </p:pic>
    </p:spTree>
    <p:extLst>
      <p:ext uri="{BB962C8B-B14F-4D97-AF65-F5344CB8AC3E}">
        <p14:creationId xmlns:p14="http://schemas.microsoft.com/office/powerpoint/2010/main" val="39470318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C00000"/>
                </a:solidFill>
                <a:latin typeface="Arial" panose="020B0604020202020204" pitchFamily="34" charset="0"/>
                <a:cs typeface="Arial" panose="020B0604020202020204" pitchFamily="34" charset="0"/>
              </a:rPr>
              <a:t>Taşıyıcı/Yalıtım Hafif Betonları</a:t>
            </a:r>
          </a:p>
        </p:txBody>
      </p:sp>
      <p:sp>
        <p:nvSpPr>
          <p:cNvPr id="3" name="İçerik Yer Tutucusu 2"/>
          <p:cNvSpPr>
            <a:spLocks noGrp="1"/>
          </p:cNvSpPr>
          <p:nvPr>
            <p:ph idx="1"/>
          </p:nvPr>
        </p:nvSpPr>
        <p:spPr/>
        <p:txBody>
          <a:bodyPr/>
          <a:lstStyle/>
          <a:p>
            <a:r>
              <a:rPr lang="tr-TR" sz="2400" dirty="0">
                <a:solidFill>
                  <a:schemeClr val="tx1"/>
                </a:solidFill>
                <a:latin typeface="Arial" panose="020B0604020202020204" pitchFamily="34" charset="0"/>
                <a:cs typeface="Arial" panose="020B0604020202020204" pitchFamily="34" charset="0"/>
              </a:rPr>
              <a:t>Taşıyıcı/yalıtım hafif betonlarının basınç dayanımının ve yoğunluğunun taşıyıcı beton ile yalıtım betonunun arasında olması yeterlidir. </a:t>
            </a:r>
          </a:p>
          <a:p>
            <a:r>
              <a:rPr lang="tr-TR" sz="2400" dirty="0">
                <a:solidFill>
                  <a:schemeClr val="tx1"/>
                </a:solidFill>
                <a:latin typeface="Arial" panose="020B0604020202020204" pitchFamily="34" charset="0"/>
                <a:cs typeface="Arial" panose="020B0604020202020204" pitchFamily="34" charset="0"/>
              </a:rPr>
              <a:t>Basınç dayanımları 3,4–17,0 </a:t>
            </a:r>
            <a:r>
              <a:rPr lang="tr-TR" sz="2400" dirty="0" err="1">
                <a:solidFill>
                  <a:schemeClr val="tx1"/>
                </a:solidFill>
                <a:latin typeface="Arial" panose="020B0604020202020204" pitchFamily="34" charset="0"/>
                <a:cs typeface="Arial" panose="020B0604020202020204" pitchFamily="34" charset="0"/>
              </a:rPr>
              <a:t>MPa</a:t>
            </a:r>
            <a:r>
              <a:rPr lang="tr-TR" sz="2400" dirty="0">
                <a:solidFill>
                  <a:schemeClr val="tx1"/>
                </a:solidFill>
                <a:latin typeface="Arial" panose="020B0604020202020204" pitchFamily="34" charset="0"/>
                <a:cs typeface="Arial" panose="020B0604020202020204" pitchFamily="34" charset="0"/>
              </a:rPr>
              <a:t> arasında değişen bu betonların ısıl özellikleri yalıtım betonu ile taşıyıcı hafif beton arasında değerler alır.</a:t>
            </a:r>
          </a:p>
          <a:p>
            <a:r>
              <a:rPr lang="tr-TR" sz="2400" dirty="0">
                <a:solidFill>
                  <a:schemeClr val="tx1"/>
                </a:solidFill>
                <a:latin typeface="Arial" panose="020B0604020202020204" pitchFamily="34" charset="0"/>
                <a:cs typeface="Arial" panose="020B0604020202020204" pitchFamily="34" charset="0"/>
              </a:rPr>
              <a:t>Bunlar, yüksek oranda hava boşluğu ihtiva edecek şekilde hafif agrega ile üretilir ve genelde dolgu betonu kullanılmasını gerektiren endüstriyel uygulamalarda tercih edilirler.</a:t>
            </a:r>
          </a:p>
          <a:p>
            <a:endParaRPr lang="tr-TR" dirty="0"/>
          </a:p>
        </p:txBody>
      </p:sp>
    </p:spTree>
    <p:extLst>
      <p:ext uri="{BB962C8B-B14F-4D97-AF65-F5344CB8AC3E}">
        <p14:creationId xmlns:p14="http://schemas.microsoft.com/office/powerpoint/2010/main" val="2961447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latin typeface="Arial" panose="020B0604020202020204" pitchFamily="34" charset="0"/>
                <a:cs typeface="Arial" panose="020B0604020202020204" pitchFamily="34" charset="0"/>
              </a:rPr>
              <a:t>Kullanım Alanları</a:t>
            </a:r>
          </a:p>
        </p:txBody>
      </p:sp>
      <p:sp>
        <p:nvSpPr>
          <p:cNvPr id="3" name="İçerik Yer Tutucusu 2"/>
          <p:cNvSpPr>
            <a:spLocks noGrp="1"/>
          </p:cNvSpPr>
          <p:nvPr>
            <p:ph idx="1"/>
          </p:nvPr>
        </p:nvSpPr>
        <p:spPr>
          <a:xfrm>
            <a:off x="2591068" y="5388149"/>
            <a:ext cx="8915400" cy="1469851"/>
          </a:xfrm>
        </p:spPr>
        <p:txBody>
          <a:bodyPr/>
          <a:lstStyle/>
          <a:p>
            <a:pPr marL="0" indent="0">
              <a:buNone/>
            </a:pPr>
            <a:r>
              <a:rPr lang="tr-TR" sz="2400" dirty="0" smtClean="0">
                <a:solidFill>
                  <a:schemeClr val="tx1"/>
                </a:solidFill>
                <a:latin typeface="Arial" panose="020B0604020202020204" pitchFamily="34" charset="0"/>
                <a:cs typeface="Arial" panose="020B0604020202020204" pitchFamily="34" charset="0"/>
              </a:rPr>
              <a:t>   Boşluk Doldurma                           Tünel </a:t>
            </a:r>
            <a:r>
              <a:rPr lang="tr-TR" sz="2400" dirty="0">
                <a:solidFill>
                  <a:schemeClr val="tx1"/>
                </a:solidFill>
                <a:latin typeface="Arial" panose="020B0604020202020204" pitchFamily="34" charset="0"/>
                <a:cs typeface="Arial" panose="020B0604020202020204" pitchFamily="34" charset="0"/>
              </a:rPr>
              <a:t>Dolgu</a:t>
            </a:r>
          </a:p>
          <a:p>
            <a:endParaRPr lang="tr-TR" dirty="0"/>
          </a:p>
        </p:txBody>
      </p:sp>
      <p:pic>
        <p:nvPicPr>
          <p:cNvPr id="1026" name="Picture 2" descr="HAFİF BETON UYGULAMALARI,köpük ajanı ve köpük jeneratörüyle elde edilen  kararlı köpüğün beton içerisine homojen şekilde yerleştirilmesi ile  üretilenhafif bir beton cinsidir.ECOFOAM,Isı ve Ses İzolasyonlu Hafif Beton  İçin, Köpük Oluşturma Ajanı çiment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8765" y="2364377"/>
            <a:ext cx="3615645" cy="27933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fif Köpük Beton - Nano Hücresel Beton | Beton NanoH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808" y="2364378"/>
            <a:ext cx="3880848" cy="279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7364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5475" y="5381897"/>
            <a:ext cx="9871755" cy="1744169"/>
          </a:xfrm>
        </p:spPr>
        <p:txBody>
          <a:bodyPr/>
          <a:lstStyle/>
          <a:p>
            <a:pPr marL="0" indent="0">
              <a:buNone/>
            </a:pPr>
            <a:r>
              <a:rPr lang="tr-TR" dirty="0" smtClean="0">
                <a:solidFill>
                  <a:schemeClr val="tx1"/>
                </a:solidFill>
                <a:latin typeface="Arial" panose="020B0604020202020204" pitchFamily="34" charset="0"/>
                <a:cs typeface="Arial" panose="020B0604020202020204" pitchFamily="34" charset="0"/>
              </a:rPr>
              <a:t>               </a:t>
            </a:r>
            <a:r>
              <a:rPr lang="tr-TR" sz="2200" dirty="0" smtClean="0">
                <a:solidFill>
                  <a:schemeClr val="tx1"/>
                </a:solidFill>
                <a:latin typeface="Arial" panose="020B0604020202020204" pitchFamily="34" charset="0"/>
                <a:cs typeface="Arial" panose="020B0604020202020204" pitchFamily="34" charset="0"/>
              </a:rPr>
              <a:t>Zemin Sağlamlaştırma                      Kademeli Merdiven Dolgu</a:t>
            </a:r>
            <a:endParaRPr lang="tr-TR" sz="2200" dirty="0">
              <a:solidFill>
                <a:schemeClr val="tx1"/>
              </a:solidFill>
              <a:latin typeface="Arial" panose="020B0604020202020204" pitchFamily="34" charset="0"/>
              <a:cs typeface="Arial" panose="020B0604020202020204" pitchFamily="34" charset="0"/>
            </a:endParaRPr>
          </a:p>
          <a:p>
            <a:endParaRPr lang="tr-TR" dirty="0"/>
          </a:p>
        </p:txBody>
      </p:sp>
      <p:pic>
        <p:nvPicPr>
          <p:cNvPr id="4" name="İçerik Yer Tutucusu 4">
            <a:extLst>
              <a:ext uri="{FF2B5EF4-FFF2-40B4-BE49-F238E27FC236}">
                <a16:creationId xmlns:a16="http://schemas.microsoft.com/office/drawing/2014/main" id="{DE5766C0-8259-4208-9CB5-AA3C7027A5A0}"/>
              </a:ext>
            </a:extLst>
          </p:cNvPr>
          <p:cNvPicPr>
            <a:picLocks noChangeAspect="1"/>
          </p:cNvPicPr>
          <p:nvPr/>
        </p:nvPicPr>
        <p:blipFill rotWithShape="1">
          <a:blip r:embed="rId2">
            <a:extLst>
              <a:ext uri="{28A0092B-C50C-407E-A947-70E740481C1C}">
                <a14:useLocalDpi xmlns:a14="http://schemas.microsoft.com/office/drawing/2010/main" val="0"/>
              </a:ext>
            </a:extLst>
          </a:blip>
          <a:srcRect l="67153" t="53950" r="1924" b="9742"/>
          <a:stretch/>
        </p:blipFill>
        <p:spPr>
          <a:xfrm>
            <a:off x="1841863" y="1894113"/>
            <a:ext cx="4036424" cy="3067763"/>
          </a:xfrm>
          <a:prstGeom prst="rect">
            <a:avLst/>
          </a:prstGeom>
        </p:spPr>
      </p:pic>
      <p:pic>
        <p:nvPicPr>
          <p:cNvPr id="5" name="İçerik Yer Tutucusu 4">
            <a:extLst>
              <a:ext uri="{FF2B5EF4-FFF2-40B4-BE49-F238E27FC236}">
                <a16:creationId xmlns:a16="http://schemas.microsoft.com/office/drawing/2014/main" id="{DE5766C0-8259-4208-9CB5-AA3C7027A5A0}"/>
              </a:ext>
            </a:extLst>
          </p:cNvPr>
          <p:cNvPicPr>
            <a:picLocks noChangeAspect="1"/>
          </p:cNvPicPr>
          <p:nvPr/>
        </p:nvPicPr>
        <p:blipFill rotWithShape="1">
          <a:blip r:embed="rId2">
            <a:extLst>
              <a:ext uri="{28A0092B-C50C-407E-A947-70E740481C1C}">
                <a14:useLocalDpi xmlns:a14="http://schemas.microsoft.com/office/drawing/2010/main" val="0"/>
              </a:ext>
            </a:extLst>
          </a:blip>
          <a:srcRect l="66797" t="3693" r="1693" b="57766"/>
          <a:stretch/>
        </p:blipFill>
        <p:spPr>
          <a:xfrm>
            <a:off x="6490358" y="1894113"/>
            <a:ext cx="3959928" cy="3067764"/>
          </a:xfrm>
          <a:prstGeom prst="rect">
            <a:avLst/>
          </a:prstGeom>
        </p:spPr>
      </p:pic>
    </p:spTree>
    <p:extLst>
      <p:ext uri="{BB962C8B-B14F-4D97-AF65-F5344CB8AC3E}">
        <p14:creationId xmlns:p14="http://schemas.microsoft.com/office/powerpoint/2010/main" val="2147604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24010" y="5231395"/>
            <a:ext cx="8915400" cy="1626605"/>
          </a:xfrm>
        </p:spPr>
        <p:txBody>
          <a:bodyPr/>
          <a:lstStyle/>
          <a:p>
            <a:pPr marL="0" indent="0">
              <a:buNone/>
            </a:pPr>
            <a:r>
              <a:rPr lang="tr-TR" dirty="0" smtClean="0">
                <a:solidFill>
                  <a:schemeClr val="tx1"/>
                </a:solidFill>
                <a:latin typeface="Arial" panose="020B0604020202020204" pitchFamily="34" charset="0"/>
                <a:cs typeface="Arial" panose="020B0604020202020204" pitchFamily="34" charset="0"/>
              </a:rPr>
              <a:t>     Çukur </a:t>
            </a:r>
            <a:r>
              <a:rPr lang="tr-TR" dirty="0">
                <a:solidFill>
                  <a:schemeClr val="tx1"/>
                </a:solidFill>
                <a:latin typeface="Arial" panose="020B0604020202020204" pitchFamily="34" charset="0"/>
                <a:cs typeface="Arial" panose="020B0604020202020204" pitchFamily="34" charset="0"/>
              </a:rPr>
              <a:t>ve Hendek Tamiratları </a:t>
            </a:r>
            <a:r>
              <a:rPr lang="tr-TR" dirty="0" smtClean="0">
                <a:solidFill>
                  <a:schemeClr val="tx1"/>
                </a:solidFill>
                <a:latin typeface="Arial" panose="020B0604020202020204" pitchFamily="34" charset="0"/>
                <a:cs typeface="Arial" panose="020B0604020202020204" pitchFamily="34" charset="0"/>
              </a:rPr>
              <a:t>                             Yol </a:t>
            </a:r>
            <a:r>
              <a:rPr lang="tr-TR" dirty="0">
                <a:solidFill>
                  <a:schemeClr val="tx1"/>
                </a:solidFill>
                <a:latin typeface="Arial" panose="020B0604020202020204" pitchFamily="34" charset="0"/>
                <a:cs typeface="Arial" panose="020B0604020202020204" pitchFamily="34" charset="0"/>
              </a:rPr>
              <a:t>ve Kaldırım Tabanları</a:t>
            </a:r>
          </a:p>
          <a:p>
            <a:endParaRPr lang="tr-TR" dirty="0"/>
          </a:p>
        </p:txBody>
      </p:sp>
      <p:pic>
        <p:nvPicPr>
          <p:cNvPr id="2050" name="Picture 2" descr="Baskı Beton – Bay Restorasy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710" y="1933305"/>
            <a:ext cx="4062550" cy="27366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endek Betonları - Asdeniz İnşaat Ticaret Ltd. Ş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5815" y="1933305"/>
            <a:ext cx="3867784" cy="273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6585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C00000"/>
                </a:solidFill>
                <a:latin typeface="Arial" panose="020B0604020202020204" pitchFamily="34" charset="0"/>
                <a:cs typeface="Arial" panose="020B0604020202020204" pitchFamily="34" charset="0"/>
              </a:rPr>
              <a:t>Yalıtım Hafif Betonu</a:t>
            </a:r>
          </a:p>
        </p:txBody>
      </p:sp>
      <p:sp>
        <p:nvSpPr>
          <p:cNvPr id="3" name="İçerik Yer Tutucusu 2"/>
          <p:cNvSpPr>
            <a:spLocks noGrp="1"/>
          </p:cNvSpPr>
          <p:nvPr>
            <p:ph idx="1"/>
          </p:nvPr>
        </p:nvSpPr>
        <p:spPr/>
        <p:txBody>
          <a:bodyPr/>
          <a:lstStyle/>
          <a:p>
            <a:r>
              <a:rPr lang="tr-TR" sz="2400" dirty="0">
                <a:solidFill>
                  <a:schemeClr val="tx1"/>
                </a:solidFill>
                <a:latin typeface="Arial" panose="020B0604020202020204" pitchFamily="34" charset="0"/>
                <a:cs typeface="Arial" panose="020B0604020202020204" pitchFamily="34" charset="0"/>
              </a:rPr>
              <a:t>Yalıtım hafif betonu, taşıyıcı olmayan elemanlarda yüksek ısıl direnç sağlamak amacı ile kullanılan, düşük yoğunluklu ve düşük dayanımlı betonlardır.</a:t>
            </a:r>
          </a:p>
          <a:p>
            <a:r>
              <a:rPr lang="tr-TR" sz="2400" dirty="0">
                <a:solidFill>
                  <a:schemeClr val="tx1"/>
                </a:solidFill>
                <a:latin typeface="Arial" panose="020B0604020202020204" pitchFamily="34" charset="0"/>
                <a:cs typeface="Arial" panose="020B0604020202020204" pitchFamily="34" charset="0"/>
              </a:rPr>
              <a:t>Bu betonun üretiminde </a:t>
            </a:r>
            <a:r>
              <a:rPr lang="tr-TR" sz="2400" dirty="0" err="1">
                <a:solidFill>
                  <a:schemeClr val="tx1"/>
                </a:solidFill>
                <a:latin typeface="Arial" panose="020B0604020202020204" pitchFamily="34" charset="0"/>
                <a:cs typeface="Arial" panose="020B0604020202020204" pitchFamily="34" charset="0"/>
              </a:rPr>
              <a:t>vermikülit</a:t>
            </a:r>
            <a:r>
              <a:rPr lang="tr-TR" sz="2400" dirty="0">
                <a:solidFill>
                  <a:schemeClr val="tx1"/>
                </a:solidFill>
                <a:latin typeface="Arial" panose="020B0604020202020204" pitchFamily="34" charset="0"/>
                <a:cs typeface="Arial" panose="020B0604020202020204" pitchFamily="34" charset="0"/>
              </a:rPr>
              <a:t> ve genleştirilmiş perlit gibi düşük yoğunluklu ve düşük dayanımlı agregalar kullanılır.</a:t>
            </a:r>
          </a:p>
          <a:p>
            <a:r>
              <a:rPr lang="tr-TR" sz="2400" dirty="0">
                <a:solidFill>
                  <a:schemeClr val="tx1"/>
                </a:solidFill>
                <a:latin typeface="Arial" panose="020B0604020202020204" pitchFamily="34" charset="0"/>
                <a:cs typeface="Arial" panose="020B0604020202020204" pitchFamily="34" charset="0"/>
              </a:rPr>
              <a:t>Yalıtım hafif betonlarının yoğunluğu 800 kg/m3 ’ün altındadır; basınç dayanımı 0,69 ile 3,4 </a:t>
            </a:r>
            <a:r>
              <a:rPr lang="tr-TR" sz="2400" dirty="0" err="1">
                <a:solidFill>
                  <a:schemeClr val="tx1"/>
                </a:solidFill>
                <a:latin typeface="Arial" panose="020B0604020202020204" pitchFamily="34" charset="0"/>
                <a:cs typeface="Arial" panose="020B0604020202020204" pitchFamily="34" charset="0"/>
              </a:rPr>
              <a:t>MPa</a:t>
            </a:r>
            <a:r>
              <a:rPr lang="tr-TR" sz="2400" dirty="0">
                <a:solidFill>
                  <a:schemeClr val="tx1"/>
                </a:solidFill>
                <a:latin typeface="Arial" panose="020B0604020202020204" pitchFamily="34" charset="0"/>
                <a:cs typeface="Arial" panose="020B0604020202020204" pitchFamily="34" charset="0"/>
              </a:rPr>
              <a:t> arasında değişir.</a:t>
            </a:r>
          </a:p>
          <a:p>
            <a:endParaRPr lang="tr-TR" dirty="0"/>
          </a:p>
        </p:txBody>
      </p:sp>
    </p:spTree>
    <p:extLst>
      <p:ext uri="{BB962C8B-B14F-4D97-AF65-F5344CB8AC3E}">
        <p14:creationId xmlns:p14="http://schemas.microsoft.com/office/powerpoint/2010/main" val="33430827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chemeClr val="tx1"/>
                </a:solidFill>
                <a:latin typeface="Arial" panose="020B0604020202020204" pitchFamily="34" charset="0"/>
                <a:cs typeface="Arial" panose="020B0604020202020204" pitchFamily="34" charset="0"/>
              </a:rPr>
              <a:t>Kullanım Alanları</a:t>
            </a:r>
          </a:p>
        </p:txBody>
      </p:sp>
      <p:sp>
        <p:nvSpPr>
          <p:cNvPr id="3" name="İçerik Yer Tutucusu 2"/>
          <p:cNvSpPr>
            <a:spLocks noGrp="1"/>
          </p:cNvSpPr>
          <p:nvPr>
            <p:ph idx="1"/>
          </p:nvPr>
        </p:nvSpPr>
        <p:spPr>
          <a:xfrm>
            <a:off x="2589212" y="1765413"/>
            <a:ext cx="8915400" cy="3777622"/>
          </a:xfrm>
        </p:spPr>
        <p:txBody>
          <a:bodyPr/>
          <a:lstStyle/>
          <a:p>
            <a:r>
              <a:rPr lang="tr-TR" sz="2400" dirty="0">
                <a:solidFill>
                  <a:schemeClr val="tx1"/>
                </a:solidFill>
                <a:latin typeface="Arial" panose="020B0604020202020204" pitchFamily="34" charset="0"/>
                <a:cs typeface="Arial" panose="020B0604020202020204" pitchFamily="34" charset="0"/>
              </a:rPr>
              <a:t>Çatı izolasyonu</a:t>
            </a:r>
          </a:p>
          <a:p>
            <a:r>
              <a:rPr lang="tr-TR" sz="2400" dirty="0">
                <a:solidFill>
                  <a:schemeClr val="tx1"/>
                </a:solidFill>
                <a:latin typeface="Arial" panose="020B0604020202020204" pitchFamily="34" charset="0"/>
                <a:cs typeface="Arial" panose="020B0604020202020204" pitchFamily="34" charset="0"/>
              </a:rPr>
              <a:t>Isı Yalıtımları</a:t>
            </a:r>
          </a:p>
          <a:p>
            <a:r>
              <a:rPr lang="tr-TR" sz="2400" dirty="0">
                <a:solidFill>
                  <a:schemeClr val="tx1"/>
                </a:solidFill>
                <a:latin typeface="Arial" panose="020B0604020202020204" pitchFamily="34" charset="0"/>
                <a:cs typeface="Arial" panose="020B0604020202020204" pitchFamily="34" charset="0"/>
              </a:rPr>
              <a:t>Ses yalıtımı</a:t>
            </a:r>
          </a:p>
          <a:p>
            <a:r>
              <a:rPr lang="tr-TR" sz="2400" dirty="0">
                <a:solidFill>
                  <a:schemeClr val="tx1"/>
                </a:solidFill>
                <a:latin typeface="Arial" panose="020B0604020202020204" pitchFamily="34" charset="0"/>
                <a:cs typeface="Arial" panose="020B0604020202020204" pitchFamily="34" charset="0"/>
              </a:rPr>
              <a:t>Su Geçirmez Malzeme</a:t>
            </a:r>
          </a:p>
          <a:p>
            <a:endParaRPr lang="tr-TR" dirty="0"/>
          </a:p>
        </p:txBody>
      </p:sp>
      <p:pic>
        <p:nvPicPr>
          <p:cNvPr id="4" name="Resim 3">
            <a:extLst>
              <a:ext uri="{FF2B5EF4-FFF2-40B4-BE49-F238E27FC236}">
                <a16:creationId xmlns:a16="http://schemas.microsoft.com/office/drawing/2014/main" id="{EF51C1FE-4984-49FD-9742-3D45B2EF62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8274" y="4280345"/>
            <a:ext cx="3232096" cy="2424072"/>
          </a:xfrm>
          <a:prstGeom prst="rect">
            <a:avLst/>
          </a:prstGeom>
        </p:spPr>
      </p:pic>
      <p:pic>
        <p:nvPicPr>
          <p:cNvPr id="5" name="Resim 4">
            <a:extLst>
              <a:ext uri="{FF2B5EF4-FFF2-40B4-BE49-F238E27FC236}">
                <a16:creationId xmlns:a16="http://schemas.microsoft.com/office/drawing/2014/main" id="{6356947C-4887-45E1-9349-9CF4D04DA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210" y="4280345"/>
            <a:ext cx="2339531" cy="2464421"/>
          </a:xfrm>
          <a:prstGeom prst="rect">
            <a:avLst/>
          </a:prstGeom>
        </p:spPr>
      </p:pic>
      <p:pic>
        <p:nvPicPr>
          <p:cNvPr id="6" name="Resim 5">
            <a:extLst>
              <a:ext uri="{FF2B5EF4-FFF2-40B4-BE49-F238E27FC236}">
                <a16:creationId xmlns:a16="http://schemas.microsoft.com/office/drawing/2014/main" id="{13FA5B19-8BA1-4383-B664-28C7EA7C27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3209" y="1852391"/>
            <a:ext cx="2339532" cy="1871626"/>
          </a:xfrm>
          <a:prstGeom prst="rect">
            <a:avLst/>
          </a:prstGeom>
        </p:spPr>
      </p:pic>
    </p:spTree>
    <p:extLst>
      <p:ext uri="{BB962C8B-B14F-4D97-AF65-F5344CB8AC3E}">
        <p14:creationId xmlns:p14="http://schemas.microsoft.com/office/powerpoint/2010/main" val="19379973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45437" y="297539"/>
            <a:ext cx="8911687" cy="1280890"/>
          </a:xfrm>
        </p:spPr>
        <p:txBody>
          <a:bodyPr/>
          <a:lstStyle/>
          <a:p>
            <a:pPr algn="ctr"/>
            <a:r>
              <a:rPr lang="tr-TR" dirty="0" smtClean="0">
                <a:solidFill>
                  <a:srgbClr val="C00000"/>
                </a:solidFill>
                <a:latin typeface="Arial" panose="020B0604020202020204" pitchFamily="34" charset="0"/>
                <a:cs typeface="Arial" panose="020B0604020202020204" pitchFamily="34" charset="0"/>
              </a:rPr>
              <a:t>Hafif Beton İle Geleneksel Betonun                               Karşılaştırılması</a:t>
            </a:r>
            <a:endParaRPr lang="tr-TR" dirty="0">
              <a:solidFill>
                <a:srgbClr val="C00000"/>
              </a:solidFill>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2484709" y="1578429"/>
            <a:ext cx="8915400" cy="4536141"/>
          </a:xfrm>
        </p:spPr>
        <p:txBody>
          <a:bodyPr>
            <a:noAutofit/>
          </a:bodyPr>
          <a:lstStyle/>
          <a:p>
            <a:pPr marL="0" indent="0">
              <a:buNone/>
            </a:pPr>
            <a:r>
              <a:rPr lang="tr-TR" sz="2000" b="1" dirty="0">
                <a:latin typeface="Arial" panose="020B0604020202020204" pitchFamily="34" charset="0"/>
                <a:cs typeface="Arial" panose="020B0604020202020204" pitchFamily="34" charset="0"/>
              </a:rPr>
              <a:t>Hafif Betonların Avantajları</a:t>
            </a:r>
            <a:r>
              <a:rPr lang="tr-TR" sz="2000" b="1" dirty="0" smtClean="0">
                <a:latin typeface="Arial" panose="020B0604020202020204" pitchFamily="34" charset="0"/>
                <a:cs typeface="Arial" panose="020B0604020202020204" pitchFamily="34" charset="0"/>
              </a:rPr>
              <a:t>;</a:t>
            </a:r>
          </a:p>
          <a:p>
            <a:pPr marL="0" indent="0">
              <a:buNone/>
            </a:pPr>
            <a:r>
              <a:rPr lang="tr-TR" sz="2000" dirty="0" smtClean="0">
                <a:latin typeface="Arial" panose="020B0604020202020204" pitchFamily="34" charset="0"/>
                <a:cs typeface="Arial" panose="020B0604020202020204" pitchFamily="34" charset="0"/>
              </a:rPr>
              <a:t>1-  Birim </a:t>
            </a:r>
            <a:r>
              <a:rPr lang="tr-TR" sz="2000" dirty="0">
                <a:latin typeface="Arial" panose="020B0604020202020204" pitchFamily="34" charset="0"/>
                <a:cs typeface="Arial" panose="020B0604020202020204" pitchFamily="34" charset="0"/>
              </a:rPr>
              <a:t>ağırlığının azalması neticesi ile zati yüklerden oluşan </a:t>
            </a:r>
            <a:r>
              <a:rPr lang="tr-TR" sz="2000" dirty="0" smtClean="0">
                <a:latin typeface="Arial" panose="020B0604020202020204" pitchFamily="34" charset="0"/>
                <a:cs typeface="Arial" panose="020B0604020202020204" pitchFamily="34" charset="0"/>
              </a:rPr>
              <a:t>üstünlükler;</a:t>
            </a:r>
          </a:p>
          <a:p>
            <a:pPr algn="just"/>
            <a:r>
              <a:rPr lang="tr-TR" sz="2000" dirty="0" smtClean="0">
                <a:latin typeface="Arial" panose="020B0604020202020204" pitchFamily="34" charset="0"/>
                <a:cs typeface="Arial" panose="020B0604020202020204" pitchFamily="34" charset="0"/>
              </a:rPr>
              <a:t>Bina </a:t>
            </a:r>
            <a:r>
              <a:rPr lang="tr-TR" sz="2000" dirty="0">
                <a:latin typeface="Arial" panose="020B0604020202020204" pitchFamily="34" charset="0"/>
                <a:cs typeface="Arial" panose="020B0604020202020204" pitchFamily="34" charset="0"/>
              </a:rPr>
              <a:t>ağırlığı azalarak taşıyıcı sistemde oluşturulan yapı elemanı kesit boyutları küçülür.</a:t>
            </a:r>
          </a:p>
          <a:p>
            <a:pPr algn="just"/>
            <a:r>
              <a:rPr lang="tr-TR" sz="2000" dirty="0" smtClean="0">
                <a:latin typeface="Arial" panose="020B0604020202020204" pitchFamily="34" charset="0"/>
                <a:cs typeface="Arial" panose="020B0604020202020204" pitchFamily="34" charset="0"/>
              </a:rPr>
              <a:t>Betonarme </a:t>
            </a:r>
            <a:r>
              <a:rPr lang="tr-TR" sz="2000" dirty="0">
                <a:latin typeface="Arial" panose="020B0604020202020204" pitchFamily="34" charset="0"/>
                <a:cs typeface="Arial" panose="020B0604020202020204" pitchFamily="34" charset="0"/>
              </a:rPr>
              <a:t>elemandaki donatı miktarında azalma olur.(~%10)</a:t>
            </a:r>
          </a:p>
          <a:p>
            <a:pPr algn="just"/>
            <a:r>
              <a:rPr lang="tr-TR" sz="2000" dirty="0" smtClean="0">
                <a:latin typeface="Arial" panose="020B0604020202020204" pitchFamily="34" charset="0"/>
                <a:cs typeface="Arial" panose="020B0604020202020204" pitchFamily="34" charset="0"/>
              </a:rPr>
              <a:t>Yapı </a:t>
            </a:r>
            <a:r>
              <a:rPr lang="tr-TR" sz="2000" dirty="0">
                <a:latin typeface="Arial" panose="020B0604020202020204" pitchFamily="34" charset="0"/>
                <a:cs typeface="Arial" panose="020B0604020202020204" pitchFamily="34" charset="0"/>
              </a:rPr>
              <a:t>maliyeti azalır.</a:t>
            </a:r>
          </a:p>
          <a:p>
            <a:pPr algn="just"/>
            <a:r>
              <a:rPr lang="tr-TR" sz="2000" dirty="0" smtClean="0">
                <a:latin typeface="Arial" panose="020B0604020202020204" pitchFamily="34" charset="0"/>
                <a:cs typeface="Arial" panose="020B0604020202020204" pitchFamily="34" charset="0"/>
              </a:rPr>
              <a:t>Kalıp </a:t>
            </a:r>
            <a:r>
              <a:rPr lang="tr-TR" sz="2000" dirty="0">
                <a:latin typeface="Arial" panose="020B0604020202020204" pitchFamily="34" charset="0"/>
                <a:cs typeface="Arial" panose="020B0604020202020204" pitchFamily="34" charset="0"/>
              </a:rPr>
              <a:t>ve iskele yapımı ile takviyesi kolaylaşır.</a:t>
            </a:r>
          </a:p>
          <a:p>
            <a:pPr algn="just"/>
            <a:r>
              <a:rPr lang="tr-TR" sz="2000" dirty="0" smtClean="0">
                <a:latin typeface="Arial" panose="020B0604020202020204" pitchFamily="34" charset="0"/>
                <a:cs typeface="Arial" panose="020B0604020202020204" pitchFamily="34" charset="0"/>
              </a:rPr>
              <a:t>Genelde </a:t>
            </a:r>
            <a:r>
              <a:rPr lang="tr-TR" sz="2000" dirty="0">
                <a:latin typeface="Arial" panose="020B0604020202020204" pitchFamily="34" charset="0"/>
                <a:cs typeface="Arial" panose="020B0604020202020204" pitchFamily="34" charset="0"/>
              </a:rPr>
              <a:t>fabrikasyon üretim olduğundan dağılımı homojen kalitesi yüksek olur.</a:t>
            </a:r>
          </a:p>
          <a:p>
            <a:pPr algn="just"/>
            <a:r>
              <a:rPr lang="tr-TR" sz="2000" dirty="0" smtClean="0">
                <a:latin typeface="Arial" panose="020B0604020202020204" pitchFamily="34" charset="0"/>
                <a:cs typeface="Arial" panose="020B0604020202020204" pitchFamily="34" charset="0"/>
              </a:rPr>
              <a:t>Ağırlığının </a:t>
            </a:r>
            <a:r>
              <a:rPr lang="tr-TR" sz="2000" dirty="0">
                <a:latin typeface="Arial" panose="020B0604020202020204" pitchFamily="34" charset="0"/>
                <a:cs typeface="Arial" panose="020B0604020202020204" pitchFamily="34" charset="0"/>
              </a:rPr>
              <a:t>az olması sebebi ile deprem yükü azalır ve bunun sonucunda yapıda oluşacak çatlamalar azalabilir.</a:t>
            </a:r>
          </a:p>
          <a:p>
            <a:pPr algn="just"/>
            <a:r>
              <a:rPr lang="tr-TR" sz="2000" dirty="0" smtClean="0">
                <a:latin typeface="Arial" panose="020B0604020202020204" pitchFamily="34" charset="0"/>
                <a:cs typeface="Arial" panose="020B0604020202020204" pitchFamily="34" charset="0"/>
              </a:rPr>
              <a:t>Uzun </a:t>
            </a:r>
            <a:r>
              <a:rPr lang="tr-TR" sz="2000" dirty="0">
                <a:latin typeface="Arial" panose="020B0604020202020204" pitchFamily="34" charset="0"/>
                <a:cs typeface="Arial" panose="020B0604020202020204" pitchFamily="34" charset="0"/>
              </a:rPr>
              <a:t>ömürlüdürler.</a:t>
            </a:r>
          </a:p>
        </p:txBody>
      </p:sp>
    </p:spTree>
    <p:extLst>
      <p:ext uri="{BB962C8B-B14F-4D97-AF65-F5344CB8AC3E}">
        <p14:creationId xmlns:p14="http://schemas.microsoft.com/office/powerpoint/2010/main" val="38859465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08529" y="1488141"/>
            <a:ext cx="8915400" cy="3777622"/>
          </a:xfrm>
        </p:spPr>
        <p:txBody>
          <a:bodyPr>
            <a:normAutofit/>
          </a:bodyPr>
          <a:lstStyle/>
          <a:p>
            <a:pPr marL="0" indent="0">
              <a:buNone/>
            </a:pPr>
            <a:r>
              <a:rPr lang="tr-TR" sz="2400" dirty="0">
                <a:latin typeface="Arial" panose="020B0604020202020204" pitchFamily="34" charset="0"/>
                <a:cs typeface="Arial" panose="020B0604020202020204" pitchFamily="34" charset="0"/>
              </a:rPr>
              <a:t>2- </a:t>
            </a:r>
            <a:r>
              <a:rPr lang="tr-TR" sz="2400" dirty="0" smtClean="0">
                <a:latin typeface="Arial" panose="020B0604020202020204" pitchFamily="34" charset="0"/>
                <a:cs typeface="Arial" panose="020B0604020202020204" pitchFamily="34" charset="0"/>
              </a:rPr>
              <a:t>İç </a:t>
            </a:r>
            <a:r>
              <a:rPr lang="tr-TR" sz="2400" dirty="0">
                <a:latin typeface="Arial" panose="020B0604020202020204" pitchFamily="34" charset="0"/>
                <a:cs typeface="Arial" panose="020B0604020202020204" pitchFamily="34" charset="0"/>
              </a:rPr>
              <a:t>yapısının boşluklu olmasından dolayı avantajlar</a:t>
            </a:r>
            <a:r>
              <a:rPr lang="tr-TR" sz="2400" dirty="0" smtClean="0">
                <a:latin typeface="Arial" panose="020B0604020202020204" pitchFamily="34" charset="0"/>
                <a:cs typeface="Arial" panose="020B0604020202020204" pitchFamily="34" charset="0"/>
              </a:rPr>
              <a:t>;</a:t>
            </a:r>
          </a:p>
          <a:p>
            <a:pPr marL="0" indent="0">
              <a:buNone/>
            </a:pPr>
            <a:endParaRPr lang="tr-TR" sz="2400" dirty="0">
              <a:latin typeface="Arial" panose="020B0604020202020204" pitchFamily="34" charset="0"/>
              <a:cs typeface="Arial" panose="020B0604020202020204" pitchFamily="34" charset="0"/>
            </a:endParaRPr>
          </a:p>
          <a:p>
            <a:r>
              <a:rPr lang="tr-TR" sz="2400" dirty="0" smtClean="0">
                <a:latin typeface="Arial" panose="020B0604020202020204" pitchFamily="34" charset="0"/>
                <a:cs typeface="Arial" panose="020B0604020202020204" pitchFamily="34" charset="0"/>
              </a:rPr>
              <a:t>Isı </a:t>
            </a:r>
            <a:r>
              <a:rPr lang="tr-TR" sz="2400" dirty="0">
                <a:latin typeface="Arial" panose="020B0604020202020204" pitchFamily="34" charset="0"/>
                <a:cs typeface="Arial" panose="020B0604020202020204" pitchFamily="34" charset="0"/>
              </a:rPr>
              <a:t>yalıtım özelliği vardır,</a:t>
            </a:r>
          </a:p>
          <a:p>
            <a:r>
              <a:rPr lang="tr-TR" sz="2400" dirty="0" smtClean="0">
                <a:latin typeface="Arial" panose="020B0604020202020204" pitchFamily="34" charset="0"/>
                <a:cs typeface="Arial" panose="020B0604020202020204" pitchFamily="34" charset="0"/>
              </a:rPr>
              <a:t>Ses </a:t>
            </a:r>
            <a:r>
              <a:rPr lang="tr-TR" sz="2400" dirty="0">
                <a:latin typeface="Arial" panose="020B0604020202020204" pitchFamily="34" charset="0"/>
                <a:cs typeface="Arial" panose="020B0604020202020204" pitchFamily="34" charset="0"/>
              </a:rPr>
              <a:t>yalıtımı yapar,</a:t>
            </a:r>
          </a:p>
          <a:p>
            <a:r>
              <a:rPr lang="tr-TR" sz="2400" dirty="0" smtClean="0">
                <a:latin typeface="Arial" panose="020B0604020202020204" pitchFamily="34" charset="0"/>
                <a:cs typeface="Arial" panose="020B0604020202020204" pitchFamily="34" charset="0"/>
              </a:rPr>
              <a:t>Yangına </a:t>
            </a:r>
            <a:r>
              <a:rPr lang="tr-TR" sz="2400" dirty="0">
                <a:latin typeface="Arial" panose="020B0604020202020204" pitchFamily="34" charset="0"/>
                <a:cs typeface="Arial" panose="020B0604020202020204" pitchFamily="34" charset="0"/>
              </a:rPr>
              <a:t>karşı direnci normal betondan daha yüksek,</a:t>
            </a:r>
          </a:p>
          <a:p>
            <a:r>
              <a:rPr lang="tr-TR" sz="2400" dirty="0" smtClean="0">
                <a:latin typeface="Arial" panose="020B0604020202020204" pitchFamily="34" charset="0"/>
                <a:cs typeface="Arial" panose="020B0604020202020204" pitchFamily="34" charset="0"/>
              </a:rPr>
              <a:t>Donma </a:t>
            </a:r>
            <a:r>
              <a:rPr lang="tr-TR" sz="2400" dirty="0">
                <a:latin typeface="Arial" panose="020B0604020202020204" pitchFamily="34" charset="0"/>
                <a:cs typeface="Arial" panose="020B0604020202020204" pitchFamily="34" charset="0"/>
              </a:rPr>
              <a:t>çözünmeye karşı direnci daha yüksek.</a:t>
            </a:r>
          </a:p>
        </p:txBody>
      </p:sp>
    </p:spTree>
    <p:extLst>
      <p:ext uri="{BB962C8B-B14F-4D97-AF65-F5344CB8AC3E}">
        <p14:creationId xmlns:p14="http://schemas.microsoft.com/office/powerpoint/2010/main" val="1432534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88767" y="709749"/>
            <a:ext cx="8915400" cy="3777622"/>
          </a:xfrm>
        </p:spPr>
        <p:txBody>
          <a:bodyPr>
            <a:noAutofit/>
          </a:bodyPr>
          <a:lstStyle/>
          <a:p>
            <a:pPr marL="0" indent="0">
              <a:buNone/>
            </a:pPr>
            <a:r>
              <a:rPr lang="tr-TR" sz="2400" b="1" dirty="0">
                <a:latin typeface="Arial" panose="020B0604020202020204" pitchFamily="34" charset="0"/>
                <a:cs typeface="Arial" panose="020B0604020202020204" pitchFamily="34" charset="0"/>
              </a:rPr>
              <a:t>Hafif Betonların Dezavantajları;</a:t>
            </a:r>
          </a:p>
          <a:p>
            <a:endParaRPr lang="tr-TR" sz="2400" dirty="0">
              <a:latin typeface="Arial" panose="020B0604020202020204" pitchFamily="34" charset="0"/>
              <a:cs typeface="Arial" panose="020B0604020202020204" pitchFamily="34" charset="0"/>
            </a:endParaRPr>
          </a:p>
          <a:p>
            <a:r>
              <a:rPr lang="tr-TR" sz="2400" dirty="0" smtClean="0">
                <a:latin typeface="Arial" panose="020B0604020202020204" pitchFamily="34" charset="0"/>
                <a:cs typeface="Arial" panose="020B0604020202020204" pitchFamily="34" charset="0"/>
              </a:rPr>
              <a:t>Hafif </a:t>
            </a:r>
            <a:r>
              <a:rPr lang="tr-TR" sz="2400" dirty="0">
                <a:latin typeface="Arial" panose="020B0604020202020204" pitchFamily="34" charset="0"/>
                <a:cs typeface="Arial" panose="020B0604020202020204" pitchFamily="34" charset="0"/>
              </a:rPr>
              <a:t>beton agregaları, normal beton agregaları gibi yoğun olarak bulunmadığından maliyeti yüksek,</a:t>
            </a:r>
          </a:p>
          <a:p>
            <a:r>
              <a:rPr lang="tr-TR" sz="2400" dirty="0" smtClean="0">
                <a:latin typeface="Arial" panose="020B0604020202020204" pitchFamily="34" charset="0"/>
                <a:cs typeface="Arial" panose="020B0604020202020204" pitchFamily="34" charset="0"/>
              </a:rPr>
              <a:t>Hafif </a:t>
            </a:r>
            <a:r>
              <a:rPr lang="tr-TR" sz="2400" dirty="0">
                <a:latin typeface="Arial" panose="020B0604020202020204" pitchFamily="34" charset="0"/>
                <a:cs typeface="Arial" panose="020B0604020202020204" pitchFamily="34" charset="0"/>
              </a:rPr>
              <a:t>agregaların BHA düşük olduğundan üretilen hafif betonlarda karıştırma ve işleme esnasında </a:t>
            </a:r>
            <a:r>
              <a:rPr lang="tr-TR" sz="2400" dirty="0" err="1">
                <a:latin typeface="Arial" panose="020B0604020202020204" pitchFamily="34" charset="0"/>
                <a:cs typeface="Arial" panose="020B0604020202020204" pitchFamily="34" charset="0"/>
              </a:rPr>
              <a:t>segreasyon</a:t>
            </a:r>
            <a:r>
              <a:rPr lang="tr-TR" sz="2400" dirty="0">
                <a:latin typeface="Arial" panose="020B0604020202020204" pitchFamily="34" charset="0"/>
                <a:cs typeface="Arial" panose="020B0604020202020204" pitchFamily="34" charset="0"/>
              </a:rPr>
              <a:t> olasılığı daha yüksektir. Bu </a:t>
            </a:r>
            <a:r>
              <a:rPr lang="tr-TR" sz="2400" dirty="0" err="1">
                <a:latin typeface="Arial" panose="020B0604020202020204" pitchFamily="34" charset="0"/>
                <a:cs typeface="Arial" panose="020B0604020202020204" pitchFamily="34" charset="0"/>
              </a:rPr>
              <a:t>sebeble</a:t>
            </a:r>
            <a:r>
              <a:rPr lang="tr-TR" sz="2400" dirty="0">
                <a:latin typeface="Arial" panose="020B0604020202020204" pitchFamily="34" charset="0"/>
                <a:cs typeface="Arial" panose="020B0604020202020204" pitchFamily="34" charset="0"/>
              </a:rPr>
              <a:t> daha kaliteli işçiliğe ihtiyacı var.</a:t>
            </a:r>
          </a:p>
          <a:p>
            <a:r>
              <a:rPr lang="tr-TR" sz="2400" dirty="0" smtClean="0">
                <a:latin typeface="Arial" panose="020B0604020202020204" pitchFamily="34" charset="0"/>
                <a:cs typeface="Arial" panose="020B0604020202020204" pitchFamily="34" charset="0"/>
              </a:rPr>
              <a:t>Aşırı </a:t>
            </a:r>
            <a:r>
              <a:rPr lang="tr-TR" sz="2400" dirty="0">
                <a:latin typeface="Arial" panose="020B0604020202020204" pitchFamily="34" charset="0"/>
                <a:cs typeface="Arial" panose="020B0604020202020204" pitchFamily="34" charset="0"/>
              </a:rPr>
              <a:t>boşluklu olduğu için mekanik özelliği düşük,</a:t>
            </a:r>
          </a:p>
          <a:p>
            <a:r>
              <a:rPr lang="tr-TR" sz="2400" dirty="0" smtClean="0">
                <a:latin typeface="Arial" panose="020B0604020202020204" pitchFamily="34" charset="0"/>
                <a:cs typeface="Arial" panose="020B0604020202020204" pitchFamily="34" charset="0"/>
              </a:rPr>
              <a:t>Neme </a:t>
            </a:r>
            <a:r>
              <a:rPr lang="tr-TR" sz="2400" dirty="0">
                <a:latin typeface="Arial" panose="020B0604020202020204" pitchFamily="34" charset="0"/>
                <a:cs typeface="Arial" panose="020B0604020202020204" pitchFamily="34" charset="0"/>
              </a:rPr>
              <a:t>karşı yalıtılmaları gerekir,</a:t>
            </a:r>
          </a:p>
          <a:p>
            <a:r>
              <a:rPr lang="tr-TR" sz="2400" dirty="0" smtClean="0">
                <a:latin typeface="Arial" panose="020B0604020202020204" pitchFamily="34" charset="0"/>
                <a:cs typeface="Arial" panose="020B0604020202020204" pitchFamily="34" charset="0"/>
              </a:rPr>
              <a:t>Aşınmaya </a:t>
            </a:r>
            <a:r>
              <a:rPr lang="tr-TR" sz="2400" dirty="0">
                <a:latin typeface="Arial" panose="020B0604020202020204" pitchFamily="34" charset="0"/>
                <a:cs typeface="Arial" panose="020B0604020202020204" pitchFamily="34" charset="0"/>
              </a:rPr>
              <a:t>karşı dirençleri çok düşüktür,</a:t>
            </a:r>
          </a:p>
          <a:p>
            <a:r>
              <a:rPr lang="tr-TR" sz="2400" dirty="0" smtClean="0">
                <a:latin typeface="Arial" panose="020B0604020202020204" pitchFamily="34" charset="0"/>
                <a:cs typeface="Arial" panose="020B0604020202020204" pitchFamily="34" charset="0"/>
              </a:rPr>
              <a:t>Sünme </a:t>
            </a:r>
            <a:r>
              <a:rPr lang="tr-TR" sz="2400" dirty="0">
                <a:latin typeface="Arial" panose="020B0604020202020204" pitchFamily="34" charset="0"/>
                <a:cs typeface="Arial" panose="020B0604020202020204" pitchFamily="34" charset="0"/>
              </a:rPr>
              <a:t>ve </a:t>
            </a:r>
            <a:r>
              <a:rPr lang="tr-TR" sz="2400" dirty="0" err="1">
                <a:latin typeface="Arial" panose="020B0604020202020204" pitchFamily="34" charset="0"/>
                <a:cs typeface="Arial" panose="020B0604020202020204" pitchFamily="34" charset="0"/>
              </a:rPr>
              <a:t>rötre</a:t>
            </a:r>
            <a:r>
              <a:rPr lang="tr-TR" sz="2400" dirty="0">
                <a:latin typeface="Arial" panose="020B0604020202020204" pitchFamily="34" charset="0"/>
                <a:cs typeface="Arial" panose="020B0604020202020204" pitchFamily="34" charset="0"/>
              </a:rPr>
              <a:t> değerleri normal betondan daha yüksektir</a:t>
            </a:r>
          </a:p>
        </p:txBody>
      </p:sp>
    </p:spTree>
    <p:extLst>
      <p:ext uri="{BB962C8B-B14F-4D97-AF65-F5344CB8AC3E}">
        <p14:creationId xmlns:p14="http://schemas.microsoft.com/office/powerpoint/2010/main" val="19274578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C00000"/>
                </a:solidFill>
                <a:latin typeface="Arial" panose="020B0604020202020204" pitchFamily="34" charset="0"/>
                <a:cs typeface="Arial" panose="020B0604020202020204" pitchFamily="34" charset="0"/>
              </a:rPr>
              <a:t>KAYNAKÇA</a:t>
            </a:r>
            <a:endParaRPr lang="tr-TR" dirty="0">
              <a:solidFill>
                <a:srgbClr val="C00000"/>
              </a:solidFill>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p:txBody>
          <a:bodyPr/>
          <a:lstStyle/>
          <a:p>
            <a:r>
              <a:rPr lang="tr-TR" b="1" dirty="0">
                <a:solidFill>
                  <a:schemeClr val="tx1">
                    <a:lumMod val="95000"/>
                    <a:lumOff val="5000"/>
                  </a:schemeClr>
                </a:solidFill>
                <a:latin typeface="Arial" panose="020B0604020202020204" pitchFamily="34" charset="0"/>
                <a:cs typeface="Arial" panose="020B0604020202020204" pitchFamily="34" charset="0"/>
                <a:hlinkClick r:id="rId2"/>
              </a:rPr>
              <a:t>http://</a:t>
            </a:r>
            <a:r>
              <a:rPr lang="tr-TR" b="1" dirty="0" smtClean="0">
                <a:solidFill>
                  <a:schemeClr val="tx1">
                    <a:lumMod val="95000"/>
                    <a:lumOff val="5000"/>
                  </a:schemeClr>
                </a:solidFill>
                <a:latin typeface="Arial" panose="020B0604020202020204" pitchFamily="34" charset="0"/>
                <a:cs typeface="Arial" panose="020B0604020202020204" pitchFamily="34" charset="0"/>
                <a:hlinkClick r:id="rId2"/>
              </a:rPr>
              <a:t>insaatteknigi.blogspot.com/2014/06/ozel-betonlar-hafif-betonlar.html?m=1</a:t>
            </a:r>
            <a:endParaRPr lang="tr-TR" b="1" dirty="0" smtClean="0">
              <a:solidFill>
                <a:schemeClr val="tx1">
                  <a:lumMod val="95000"/>
                  <a:lumOff val="5000"/>
                </a:schemeClr>
              </a:solidFill>
              <a:latin typeface="Arial" panose="020B0604020202020204" pitchFamily="34" charset="0"/>
              <a:cs typeface="Arial" panose="020B0604020202020204" pitchFamily="34" charset="0"/>
            </a:endParaRPr>
          </a:p>
          <a:p>
            <a:endParaRPr lang="tr-TR" b="1" dirty="0" smtClean="0">
              <a:solidFill>
                <a:schemeClr val="tx1">
                  <a:lumMod val="95000"/>
                  <a:lumOff val="5000"/>
                </a:schemeClr>
              </a:solidFill>
              <a:latin typeface="Arial" panose="020B0604020202020204" pitchFamily="34" charset="0"/>
              <a:cs typeface="Arial" panose="020B0604020202020204" pitchFamily="34" charset="0"/>
            </a:endParaRPr>
          </a:p>
          <a:p>
            <a:r>
              <a:rPr lang="tr-TR" b="1" dirty="0">
                <a:latin typeface="Arial" panose="020B0604020202020204" pitchFamily="34" charset="0"/>
                <a:cs typeface="Arial" panose="020B0604020202020204" pitchFamily="34" charset="0"/>
                <a:hlinkClick r:id="rId3"/>
              </a:rPr>
              <a:t>https://insapedia.com/hafif-beton-nedir-siniflari-ozellikleri-ve-avantajlari</a:t>
            </a:r>
            <a:r>
              <a:rPr lang="tr-TR" b="1" dirty="0" smtClean="0">
                <a:latin typeface="Arial" panose="020B0604020202020204" pitchFamily="34" charset="0"/>
                <a:cs typeface="Arial" panose="020B0604020202020204" pitchFamily="34" charset="0"/>
                <a:hlinkClick r:id="rId3"/>
              </a:rPr>
              <a:t>/</a:t>
            </a:r>
            <a:endParaRPr lang="tr-TR" b="1" dirty="0" smtClean="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a:p>
            <a:r>
              <a:rPr lang="tr-TR" b="1" dirty="0">
                <a:latin typeface="Arial" panose="020B0604020202020204" pitchFamily="34" charset="0"/>
                <a:cs typeface="Arial" panose="020B0604020202020204" pitchFamily="34" charset="0"/>
                <a:hlinkClick r:id="rId4"/>
              </a:rPr>
              <a:t>https://</a:t>
            </a:r>
            <a:r>
              <a:rPr lang="tr-TR" b="1" dirty="0" smtClean="0">
                <a:latin typeface="Arial" panose="020B0604020202020204" pitchFamily="34" charset="0"/>
                <a:cs typeface="Arial" panose="020B0604020202020204" pitchFamily="34" charset="0"/>
                <a:hlinkClick r:id="rId4"/>
              </a:rPr>
              <a:t>tr.izito.com/hafif+beton+nedir/kaliteli_sonuç</a:t>
            </a:r>
            <a:endParaRPr lang="tr-TR" b="1" dirty="0" smtClean="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a:p>
            <a:r>
              <a:rPr lang="tr-TR" b="1" dirty="0" smtClean="0">
                <a:latin typeface="Arial" panose="020B0604020202020204" pitchFamily="34" charset="0"/>
                <a:cs typeface="Arial" panose="020B0604020202020204" pitchFamily="34" charset="0"/>
                <a:hlinkClick r:id="rId5"/>
              </a:rPr>
              <a:t>https://</a:t>
            </a:r>
            <a:r>
              <a:rPr lang="tr-TR" b="1" dirty="0">
                <a:latin typeface="Arial" panose="020B0604020202020204" pitchFamily="34" charset="0"/>
                <a:cs typeface="Arial" panose="020B0604020202020204" pitchFamily="34" charset="0"/>
                <a:hlinkClick r:id="rId5"/>
              </a:rPr>
              <a:t>santiyede.com/hafif-beton-nedir-kullanim-alanlari-nerelerdir</a:t>
            </a:r>
            <a:r>
              <a:rPr lang="tr-TR" b="1" dirty="0" smtClean="0">
                <a:latin typeface="Arial" panose="020B0604020202020204" pitchFamily="34" charset="0"/>
                <a:cs typeface="Arial" panose="020B0604020202020204" pitchFamily="34" charset="0"/>
                <a:hlinkClick r:id="rId5"/>
              </a:rPr>
              <a:t>/</a:t>
            </a:r>
            <a:endParaRPr lang="tr-TR" b="1" dirty="0" smtClean="0">
              <a:latin typeface="Arial" panose="020B0604020202020204" pitchFamily="34" charset="0"/>
              <a:cs typeface="Arial" panose="020B0604020202020204" pitchFamily="34" charset="0"/>
            </a:endParaRPr>
          </a:p>
          <a:p>
            <a:r>
              <a:rPr lang="tr-TR" b="1" dirty="0">
                <a:latin typeface="Arial" panose="020B0604020202020204" pitchFamily="34" charset="0"/>
                <a:cs typeface="Arial" panose="020B0604020202020204" pitchFamily="34" charset="0"/>
                <a:hlinkClick r:id="rId6"/>
              </a:rPr>
              <a:t>https://</a:t>
            </a:r>
            <a:r>
              <a:rPr lang="tr-TR" b="1" dirty="0" smtClean="0">
                <a:latin typeface="Arial" panose="020B0604020202020204" pitchFamily="34" charset="0"/>
                <a:cs typeface="Arial" panose="020B0604020202020204" pitchFamily="34" charset="0"/>
                <a:hlinkClick r:id="rId6"/>
              </a:rPr>
              <a:t>avys.omu.edu.tr/lessons/1/6/2724-932001/297176-70279</a:t>
            </a:r>
            <a:endParaRPr lang="tr-TR" b="1" dirty="0" smtClean="0">
              <a:latin typeface="Arial" panose="020B0604020202020204" pitchFamily="34" charset="0"/>
              <a:cs typeface="Arial" panose="020B0604020202020204" pitchFamily="34" charset="0"/>
            </a:endParaRPr>
          </a:p>
          <a:p>
            <a:endParaRPr lang="tr-T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6311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301</TotalTime>
  <Words>950</Words>
  <Application>Microsoft Office PowerPoint</Application>
  <PresentationFormat>Geniş ekran</PresentationFormat>
  <Paragraphs>192</Paragraphs>
  <Slides>35</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35</vt:i4>
      </vt:variant>
    </vt:vector>
  </HeadingPairs>
  <TitlesOfParts>
    <vt:vector size="44" baseType="lpstr">
      <vt:lpstr>Arial</vt:lpstr>
      <vt:lpstr>Calibri</vt:lpstr>
      <vt:lpstr>Century Gothic</vt:lpstr>
      <vt:lpstr>Dutch801 Rm BT</vt:lpstr>
      <vt:lpstr>inherit</vt:lpstr>
      <vt:lpstr>Open Sans</vt:lpstr>
      <vt:lpstr>Times New Roman</vt:lpstr>
      <vt:lpstr>Wingdings 3</vt:lpstr>
      <vt:lpstr>Duman</vt:lpstr>
      <vt:lpstr>HAFİF BETON ÜRETİMİ, KULLANIM ALANLARI VE  GELENEKSEL BETON İLE KARŞILAŞTIRILMASI</vt:lpstr>
      <vt:lpstr>    HAFİF BETON TANIMI </vt:lpstr>
      <vt:lpstr>Hafif Betonla İlgili Görseller</vt:lpstr>
      <vt:lpstr>HAFİF BETON YAPIMINDA KULLANILAN AGREGALAR  </vt:lpstr>
      <vt:lpstr>PowerPoint Sunusu</vt:lpstr>
      <vt:lpstr>PowerPoint Sunusu</vt:lpstr>
      <vt:lpstr>Fosil durumundaki diyatomit kabuklarından meydana gelen kayaçlara diyatomit adı verilmektedir. Genellikle gevşek yapılı ve hafif olup rengi beyazdan açık bej, gri ve koyu kahverengiye kadar değişebilir.</vt:lpstr>
      <vt:lpstr>Vermikülit, hidratlı bir magnezyum alüminyum silikat mineralidir. Gümüşi gri renkte ve pul pul yapıdadır. Aslında o kadar hafifdir ki, küçük parçacıkları üfleyerek bile hareket ettirebilir.</vt:lpstr>
      <vt:lpstr>Puzolanlar, kendi başına bağlayıcılık değeri olmayan ya da çok az bağlayıcılık gösterebilen, fakat ince taneli durumda olduklarında ve sulu ortamda bağlayıcılık gösteren malzemelerdir.</vt:lpstr>
      <vt:lpstr> Tüfler; esas itibariyle volkanik kayaçlardır. Ancak bunlar ayrıştıklarından dolayı sedimenter kayaçlar sınıfına da girebilmektedir. </vt:lpstr>
      <vt:lpstr> Volkanik cüruf; volkanların çıkardıkları lavlardan elde edilir. Dokusu ince ve iri gözenekli, dane şekli köşeli ve çıkıntılıdır. </vt:lpstr>
      <vt:lpstr>YAPAY HAFİF AGREGALAR</vt:lpstr>
      <vt:lpstr>Genleştirilmiş Perlit</vt:lpstr>
      <vt:lpstr>Yüksek Fırın Cürufu</vt:lpstr>
      <vt:lpstr>Hafif Beton Sınıfları  Hafif betonlar kullanım amacına göre üç gruba ayrılırlar. </vt:lpstr>
      <vt:lpstr>HAFİF BETONLARIN FİZİKSEL VE MEKANİK ÖZELLİKLERİ </vt:lpstr>
      <vt:lpstr>Hafif Betonun Birim Hacim Ağırlık Sınıflandırması </vt:lpstr>
      <vt:lpstr>PowerPoint Sunusu</vt:lpstr>
      <vt:lpstr>PowerPoint Sunusu</vt:lpstr>
      <vt:lpstr>PowerPoint Sunusu</vt:lpstr>
      <vt:lpstr>PowerPoint Sunusu</vt:lpstr>
      <vt:lpstr>HAFİF BETON ÜRETİMİ</vt:lpstr>
      <vt:lpstr>PowerPoint Sunusu</vt:lpstr>
      <vt:lpstr>KULLANIM ALANLARI  Taşıyıcı Hafif Betonlar</vt:lpstr>
      <vt:lpstr>Kullanım Alanları</vt:lpstr>
      <vt:lpstr>Taşıyıcı/Yalıtım Hafif Betonları</vt:lpstr>
      <vt:lpstr>Kullanım Alanları</vt:lpstr>
      <vt:lpstr>PowerPoint Sunusu</vt:lpstr>
      <vt:lpstr>PowerPoint Sunusu</vt:lpstr>
      <vt:lpstr>Yalıtım Hafif Betonu</vt:lpstr>
      <vt:lpstr>Kullanım Alanları</vt:lpstr>
      <vt:lpstr>Hafif Beton İle Geleneksel Betonun                               Karşılaştırılması</vt:lpstr>
      <vt:lpstr>PowerPoint Sunusu</vt:lpstr>
      <vt:lpstr>PowerPoint Sunusu</vt:lpstr>
      <vt:lpstr>KAYNAKÇA</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HAFİF BETON ÜRETİMİ, KULLANIM ALANLARI VE  GELENEKSEL BETON İLE KARŞILAŞTIRILMASI</dc:title>
  <dc:creator>Windows Kullanıcısı</dc:creator>
  <cp:lastModifiedBy>Windows Kullanıcısı</cp:lastModifiedBy>
  <cp:revision>34</cp:revision>
  <dcterms:created xsi:type="dcterms:W3CDTF">2021-11-09T11:28:34Z</dcterms:created>
  <dcterms:modified xsi:type="dcterms:W3CDTF">2021-11-18T18:41:03Z</dcterms:modified>
</cp:coreProperties>
</file>