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</p:sldIdLst>
  <p:sldSz cx="10693400" cy="7556500"/>
  <p:notesSz cx="10693400" cy="75565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39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TeXGyreAdventor"/>
                <a:cs typeface="TeXGyreAdventor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TeXGyreAdventor"/>
                <a:cs typeface="TeXGyreAdventor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TeXGyreAdventor"/>
                <a:cs typeface="TeXGyreAdventor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TeXGyreAdventor"/>
                <a:cs typeface="TeXGyreAdventor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595959"/>
                </a:solidFill>
                <a:latin typeface="TeXGyreAdventor"/>
                <a:cs typeface="TeXGyreAdventor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88642" y="349135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879"/>
                </a:lnTo>
                <a:lnTo>
                  <a:pt x="7999412" y="182879"/>
                </a:lnTo>
                <a:lnTo>
                  <a:pt x="7999412" y="0"/>
                </a:lnTo>
                <a:close/>
              </a:path>
            </a:pathLst>
          </a:custGeom>
          <a:solidFill>
            <a:srgbClr val="DEE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88642" y="7024254"/>
            <a:ext cx="7999730" cy="182880"/>
          </a:xfrm>
          <a:custGeom>
            <a:avLst/>
            <a:gdLst/>
            <a:ahLst/>
            <a:cxnLst/>
            <a:rect l="l" t="t" r="r" b="b"/>
            <a:pathLst>
              <a:path w="7999730" h="182879">
                <a:moveTo>
                  <a:pt x="7999412" y="0"/>
                </a:moveTo>
                <a:lnTo>
                  <a:pt x="0" y="0"/>
                </a:lnTo>
                <a:lnTo>
                  <a:pt x="0" y="182879"/>
                </a:lnTo>
                <a:lnTo>
                  <a:pt x="7999412" y="182879"/>
                </a:lnTo>
                <a:lnTo>
                  <a:pt x="7999412" y="0"/>
                </a:lnTo>
                <a:close/>
              </a:path>
            </a:pathLst>
          </a:custGeom>
          <a:solidFill>
            <a:srgbClr val="E9EB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4237" y="1472996"/>
            <a:ext cx="8914130" cy="914400"/>
          </a:xfrm>
          <a:custGeom>
            <a:avLst/>
            <a:gdLst/>
            <a:ahLst/>
            <a:cxnLst/>
            <a:rect l="l" t="t" r="r" b="b"/>
            <a:pathLst>
              <a:path w="8914130" h="914400">
                <a:moveTo>
                  <a:pt x="8913817" y="0"/>
                </a:moveTo>
                <a:lnTo>
                  <a:pt x="0" y="0"/>
                </a:lnTo>
                <a:lnTo>
                  <a:pt x="0" y="914400"/>
                </a:lnTo>
                <a:lnTo>
                  <a:pt x="8913817" y="914400"/>
                </a:lnTo>
                <a:lnTo>
                  <a:pt x="8913817" y="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72708" y="7026516"/>
            <a:ext cx="245109" cy="150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595959"/>
                </a:solidFill>
                <a:latin typeface="TeXGyreAdventor"/>
                <a:cs typeface="TeXGyreAdventor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5212" y="1490776"/>
            <a:ext cx="715200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9525" marR="5080" indent="-126746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Mutasyonları: Kromozom Sayısı 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Düzenindeki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iklikler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88667" y="2944698"/>
            <a:ext cx="7610462" cy="3670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29816"/>
            <a:ext cx="7039609" cy="995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6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Mutasyonları: Kromozom  Sayısı </a:t>
            </a:r>
            <a:r>
              <a:rPr sz="32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Düzenindeki</a:t>
            </a:r>
            <a:r>
              <a:rPr sz="32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32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3200" spc="-20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32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200" spc="-20" dirty="0">
                <a:solidFill>
                  <a:srgbClr val="FFFFFF"/>
                </a:solidFill>
                <a:latin typeface="TeXGyreAdventor"/>
                <a:cs typeface="TeXGyreAdventor"/>
              </a:rPr>
              <a:t>iklikler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50759" cy="281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6230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 sayısında </a:t>
            </a:r>
            <a:r>
              <a:rPr sz="2000" spc="-15" dirty="0">
                <a:latin typeface="TeXGyreAdventor"/>
                <a:cs typeface="TeXGyreAdventor"/>
              </a:rPr>
              <a:t>de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iklikler </a:t>
            </a:r>
            <a:r>
              <a:rPr sz="2000" spc="-20" dirty="0">
                <a:latin typeface="TeXGyreAdventor"/>
                <a:cs typeface="TeXGyreAdventor"/>
              </a:rPr>
              <a:t>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ıdaki </a:t>
            </a:r>
            <a:r>
              <a:rPr sz="2000" spc="-45" dirty="0">
                <a:latin typeface="AoyagiKouzanFontT"/>
                <a:cs typeface="AoyagiKouzanFontT"/>
              </a:rPr>
              <a:t>ş</a:t>
            </a:r>
            <a:r>
              <a:rPr sz="2000" spc="-45" dirty="0">
                <a:latin typeface="TeXGyreAdventor"/>
                <a:cs typeface="TeXGyreAdventor"/>
              </a:rPr>
              <a:t>ekillerde  </a:t>
            </a:r>
            <a:r>
              <a:rPr sz="2000" dirty="0">
                <a:latin typeface="TeXGyreAdventor"/>
                <a:cs typeface="TeXGyreAdventor"/>
              </a:rPr>
              <a:t>görülebilir:</a:t>
            </a:r>
            <a:endParaRPr sz="20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5" dirty="0">
                <a:latin typeface="TeXGyreAdventor"/>
                <a:cs typeface="TeXGyreAdventor"/>
              </a:rPr>
              <a:t>Gen ya </a:t>
            </a:r>
            <a:r>
              <a:rPr sz="1800" dirty="0">
                <a:latin typeface="TeXGyreAdventor"/>
                <a:cs typeface="TeXGyreAdventor"/>
              </a:rPr>
              <a:t>da </a:t>
            </a:r>
            <a:r>
              <a:rPr sz="1800" spc="-5" dirty="0">
                <a:latin typeface="TeXGyreAdventor"/>
                <a:cs typeface="TeXGyreAdventor"/>
              </a:rPr>
              <a:t>kromozom parçalarında </a:t>
            </a:r>
            <a:r>
              <a:rPr sz="1800" spc="-20" dirty="0">
                <a:latin typeface="TeXGyreAdventor"/>
                <a:cs typeface="TeXGyreAdventor"/>
              </a:rPr>
              <a:t>delesyonlar,</a:t>
            </a:r>
            <a:endParaRPr sz="18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5" dirty="0">
                <a:latin typeface="TeXGyreAdventor"/>
                <a:cs typeface="TeXGyreAdventor"/>
              </a:rPr>
              <a:t>Duplikasyonlar</a:t>
            </a:r>
            <a:endParaRPr sz="1800">
              <a:latin typeface="TeXGyreAdventor"/>
              <a:cs typeface="TeXGyreAdventor"/>
            </a:endParaRPr>
          </a:p>
          <a:p>
            <a:pPr marL="698500" marR="88900" indent="-342900">
              <a:lnSpc>
                <a:spcPts val="2100"/>
              </a:lnSpc>
              <a:spcBef>
                <a:spcPts val="76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35" dirty="0">
                <a:latin typeface="TeXGyreAdventor"/>
                <a:cs typeface="TeXGyreAdventor"/>
              </a:rPr>
              <a:t>Aynı </a:t>
            </a:r>
            <a:r>
              <a:rPr sz="1800" spc="-5" dirty="0">
                <a:latin typeface="TeXGyreAdventor"/>
                <a:cs typeface="TeXGyreAdventor"/>
              </a:rPr>
              <a:t>kromozom </a:t>
            </a:r>
            <a:r>
              <a:rPr sz="1800" dirty="0">
                <a:latin typeface="TeXGyreAdventor"/>
                <a:cs typeface="TeXGyreAdventor"/>
              </a:rPr>
              <a:t>içinde </a:t>
            </a:r>
            <a:r>
              <a:rPr sz="1800" spc="-5" dirty="0">
                <a:latin typeface="TeXGyreAdventor"/>
                <a:cs typeface="TeXGyreAdventor"/>
              </a:rPr>
              <a:t>ya </a:t>
            </a:r>
            <a:r>
              <a:rPr sz="1800" dirty="0">
                <a:latin typeface="TeXGyreAdventor"/>
                <a:cs typeface="TeXGyreAdventor"/>
              </a:rPr>
              <a:t>da </a:t>
            </a:r>
            <a:r>
              <a:rPr sz="1800" spc="-5" dirty="0">
                <a:latin typeface="TeXGyreAdventor"/>
                <a:cs typeface="TeXGyreAdventor"/>
              </a:rPr>
              <a:t>kromozomlar </a:t>
            </a:r>
            <a:r>
              <a:rPr sz="1800" dirty="0">
                <a:latin typeface="TeXGyreAdventor"/>
                <a:cs typeface="TeXGyreAdventor"/>
              </a:rPr>
              <a:t>arasında </a:t>
            </a:r>
            <a:r>
              <a:rPr sz="1800" spc="-5" dirty="0">
                <a:latin typeface="TeXGyreAdventor"/>
                <a:cs typeface="TeXGyreAdventor"/>
              </a:rPr>
              <a:t>genetik  materyalin yeniden düzenlenmesi </a:t>
            </a:r>
            <a:r>
              <a:rPr sz="1800" spc="-10" dirty="0">
                <a:latin typeface="AoyagiKouzanFontT"/>
                <a:cs typeface="AoyagiKouzanFontT"/>
              </a:rPr>
              <a:t>ş</a:t>
            </a:r>
            <a:r>
              <a:rPr sz="1800" spc="-10" dirty="0">
                <a:latin typeface="TeXGyreAdventor"/>
                <a:cs typeface="TeXGyreAdventor"/>
              </a:rPr>
              <a:t>eklinde</a:t>
            </a:r>
            <a:r>
              <a:rPr sz="1800" spc="70" dirty="0">
                <a:latin typeface="TeXGyreAdventor"/>
                <a:cs typeface="TeXGyreAdventor"/>
              </a:rPr>
              <a:t> </a:t>
            </a:r>
            <a:r>
              <a:rPr sz="1800" spc="-5" dirty="0">
                <a:latin typeface="TeXGyreAdventor"/>
                <a:cs typeface="TeXGyreAdventor"/>
              </a:rPr>
              <a:t>modifikasyonlar</a:t>
            </a:r>
            <a:endParaRPr sz="18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198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Gen mutasyonlarından </a:t>
            </a:r>
            <a:r>
              <a:rPr sz="2000" spc="5" dirty="0">
                <a:latin typeface="TeXGyreAdventor"/>
                <a:cs typeface="TeXGyreAdventor"/>
              </a:rPr>
              <a:t>ayırmak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5" dirty="0">
                <a:latin typeface="TeXGyreAdventor"/>
                <a:cs typeface="TeXGyreAdventor"/>
              </a:rPr>
              <a:t>bunlara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kromozomal </a:t>
            </a:r>
            <a:r>
              <a:rPr sz="2000" spc="-4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mutasyonlar</a:t>
            </a:r>
            <a:r>
              <a:rPr sz="2000" spc="-5" dirty="0">
                <a:latin typeface="TeXGyreAdventor"/>
                <a:cs typeface="TeXGyreAdventor"/>
              </a:rPr>
              <a:t> ya 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kromozomal bozukluklar</a:t>
            </a:r>
            <a:r>
              <a:rPr sz="2000" spc="2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200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Mutasyonları: Kromozom Sayısı 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Düzenindeki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iklikler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1835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organizmanın genetik </a:t>
            </a:r>
            <a:r>
              <a:rPr sz="2000" spc="-15" dirty="0">
                <a:latin typeface="TeXGyreAdventor"/>
                <a:cs typeface="TeXGyreAdventor"/>
              </a:rPr>
              <a:t>bile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eni </a:t>
            </a:r>
            <a:r>
              <a:rPr sz="2000" dirty="0">
                <a:latin typeface="TeXGyreAdventor"/>
                <a:cs typeface="TeXGyreAdventor"/>
              </a:rPr>
              <a:t>hassas </a:t>
            </a:r>
            <a:r>
              <a:rPr sz="2000" spc="-5" dirty="0">
                <a:latin typeface="TeXGyreAdventor"/>
                <a:cs typeface="TeXGyreAdventor"/>
              </a:rPr>
              <a:t>bir dengeye  sahip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 </a:t>
            </a:r>
            <a:r>
              <a:rPr sz="2000" dirty="0">
                <a:latin typeface="TeXGyreAdventor"/>
                <a:cs typeface="TeXGyreAdventor"/>
              </a:rPr>
              <a:t>için, </a:t>
            </a:r>
            <a:r>
              <a:rPr sz="2000" spc="-5" dirty="0">
                <a:latin typeface="TeXGyreAdventor"/>
                <a:cs typeface="TeXGyreAdventor"/>
              </a:rPr>
              <a:t>genomdaki genetik bilginin </a:t>
            </a:r>
            <a:r>
              <a:rPr sz="2000" spc="-15" dirty="0">
                <a:latin typeface="TeXGyreAdventor"/>
                <a:cs typeface="TeXGyreAdventor"/>
              </a:rPr>
              <a:t>içeri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inde  </a:t>
            </a:r>
            <a:r>
              <a:rPr sz="2000" spc="-5" dirty="0">
                <a:latin typeface="TeXGyreAdventor"/>
                <a:cs typeface="TeXGyreAdventor"/>
              </a:rPr>
              <a:t>ya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spc="-5" dirty="0">
                <a:latin typeface="TeXGyreAdventor"/>
                <a:cs typeface="TeXGyreAdventor"/>
              </a:rPr>
              <a:t>konumundaki </a:t>
            </a:r>
            <a:r>
              <a:rPr sz="2000" dirty="0">
                <a:latin typeface="TeXGyreAdventor"/>
                <a:cs typeface="TeXGyreAdventor"/>
              </a:rPr>
              <a:t>ufak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iklik </a:t>
            </a:r>
            <a:r>
              <a:rPr sz="2000" spc="-5" dirty="0">
                <a:latin typeface="TeXGyreAdventor"/>
                <a:cs typeface="TeXGyreAdventor"/>
              </a:rPr>
              <a:t>bile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fenotipik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itlili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yol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açabilir.</a:t>
            </a:r>
            <a:endParaRPr sz="2000">
              <a:latin typeface="TeXGyreAdventor"/>
              <a:cs typeface="TeXGyreAdventor"/>
            </a:endParaRPr>
          </a:p>
          <a:p>
            <a:pPr marL="355600" marR="3111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Daha büyük </a:t>
            </a:r>
            <a:r>
              <a:rPr sz="2000" spc="-15" dirty="0">
                <a:latin typeface="TeXGyreAdventor"/>
                <a:cs typeface="TeXGyreAdventor"/>
              </a:rPr>
              <a:t>de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iklikler </a:t>
            </a:r>
            <a:r>
              <a:rPr sz="2000" dirty="0">
                <a:latin typeface="TeXGyreAdventor"/>
                <a:cs typeface="TeXGyreAdventor"/>
              </a:rPr>
              <a:t>özellikle </a:t>
            </a:r>
            <a:r>
              <a:rPr sz="2000" spc="-5" dirty="0">
                <a:latin typeface="TeXGyreAdventor"/>
                <a:cs typeface="TeXGyreAdventor"/>
              </a:rPr>
              <a:t>hayvanlarda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öldürücü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olabilir.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29816"/>
            <a:ext cx="6595109" cy="995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6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Sayısındaki </a:t>
            </a:r>
            <a:r>
              <a:rPr sz="3200" spc="-20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32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3200" spc="-20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32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200" spc="-20" dirty="0">
                <a:solidFill>
                  <a:srgbClr val="FFFFFF"/>
                </a:solidFill>
                <a:latin typeface="TeXGyreAdventor"/>
                <a:cs typeface="TeXGyreAdventor"/>
              </a:rPr>
              <a:t>iklikler 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Özel Bir </a:t>
            </a:r>
            <a:r>
              <a:rPr sz="3200" spc="-10" dirty="0">
                <a:solidFill>
                  <a:srgbClr val="FFFFFF"/>
                </a:solidFill>
                <a:latin typeface="TeXGyreAdventor"/>
                <a:cs typeface="TeXGyreAdventor"/>
              </a:rPr>
              <a:t>Terminoloji </a:t>
            </a:r>
            <a:r>
              <a:rPr sz="3200" spc="-27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200" spc="-275" dirty="0">
                <a:solidFill>
                  <a:srgbClr val="FFFFFF"/>
                </a:solidFill>
                <a:latin typeface="TeXGyreAdventor"/>
                <a:cs typeface="TeXGyreAdventor"/>
              </a:rPr>
              <a:t>le </a:t>
            </a:r>
            <a:r>
              <a:rPr sz="3200" spc="-16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200" spc="-165" dirty="0">
                <a:solidFill>
                  <a:srgbClr val="FFFFFF"/>
                </a:solidFill>
                <a:latin typeface="TeXGyreAdventor"/>
                <a:cs typeface="TeXGyreAdventor"/>
              </a:rPr>
              <a:t>fade</a:t>
            </a:r>
            <a:r>
              <a:rPr sz="3200" spc="-34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Edilir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1835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12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Anöploidi</a:t>
            </a:r>
            <a:r>
              <a:rPr sz="2000" spc="-5" dirty="0">
                <a:latin typeface="TeXGyreAdventor"/>
                <a:cs typeface="TeXGyreAdventor"/>
              </a:rPr>
              <a:t> durumunda, organizma </a:t>
            </a:r>
            <a:r>
              <a:rPr sz="2000" dirty="0">
                <a:latin typeface="TeXGyreAdventor"/>
                <a:cs typeface="TeXGyreAdventor"/>
              </a:rPr>
              <a:t>tam </a:t>
            </a:r>
            <a:r>
              <a:rPr sz="2000" spc="-5" dirty="0">
                <a:latin typeface="TeXGyreAdventor"/>
                <a:cs typeface="TeXGyreAdventor"/>
              </a:rPr>
              <a:t>bir kromozom  </a:t>
            </a:r>
            <a:r>
              <a:rPr sz="2000" dirty="0">
                <a:latin typeface="TeXGyreAdventor"/>
                <a:cs typeface="TeXGyreAdventor"/>
              </a:rPr>
              <a:t>takımı </a:t>
            </a:r>
            <a:r>
              <a:rPr sz="2000" spc="-15" dirty="0">
                <a:latin typeface="TeXGyreAdventor"/>
                <a:cs typeface="TeXGyreAdventor"/>
              </a:rPr>
              <a:t>de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il, </a:t>
            </a:r>
            <a:r>
              <a:rPr sz="2000" spc="-5" dirty="0">
                <a:latin typeface="TeXGyreAdventor"/>
                <a:cs typeface="TeXGyreAdventor"/>
              </a:rPr>
              <a:t>bir veya birden </a:t>
            </a:r>
            <a:r>
              <a:rPr sz="2000" dirty="0">
                <a:latin typeface="TeXGyreAdventor"/>
                <a:cs typeface="TeXGyreAdventor"/>
              </a:rPr>
              <a:t>fazla </a:t>
            </a:r>
            <a:r>
              <a:rPr sz="2000" spc="-5" dirty="0">
                <a:latin typeface="TeXGyreAdventor"/>
                <a:cs typeface="TeXGyreAdventor"/>
              </a:rPr>
              <a:t>kromozom kazanır ya  </a:t>
            </a:r>
            <a:r>
              <a:rPr sz="2000" dirty="0">
                <a:latin typeface="TeXGyreAdventor"/>
                <a:cs typeface="TeXGyreAdventor"/>
              </a:rPr>
              <a:t>da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kaybeder.</a:t>
            </a:r>
            <a:endParaRPr sz="2000">
              <a:latin typeface="TeXGyreAdventor"/>
              <a:cs typeface="TeXGyreAdventor"/>
            </a:endParaRPr>
          </a:p>
          <a:p>
            <a:pPr marL="355600" marR="20574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Diploid genomdan tek kromozom kaybına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monozomi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katılımı ise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trizom</a:t>
            </a:r>
            <a:r>
              <a:rPr sz="2000" b="1" spc="-15" dirty="0"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TeXGyreAdventor"/>
                <a:cs typeface="TeXGyreAdventor"/>
              </a:rPr>
              <a:t>dir.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85" dirty="0">
                <a:latin typeface="AoyagiKouzanFontT"/>
                <a:cs typeface="AoyagiKouzanFontT"/>
              </a:rPr>
              <a:t>İ</a:t>
            </a:r>
            <a:r>
              <a:rPr sz="2000" spc="-85" dirty="0">
                <a:latin typeface="TeXGyreAdventor"/>
                <a:cs typeface="TeXGyreAdventor"/>
              </a:rPr>
              <a:t>kiden </a:t>
            </a:r>
            <a:r>
              <a:rPr sz="2000" dirty="0">
                <a:latin typeface="TeXGyreAdventor"/>
                <a:cs typeface="TeXGyreAdventor"/>
              </a:rPr>
              <a:t>fazla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takımının </a:t>
            </a:r>
            <a:r>
              <a:rPr sz="2000" spc="-5" dirty="0">
                <a:latin typeface="TeXGyreAdventor"/>
                <a:cs typeface="TeXGyreAdventor"/>
              </a:rPr>
              <a:t>bulunması </a:t>
            </a:r>
            <a:r>
              <a:rPr sz="2000" spc="-45" dirty="0">
                <a:latin typeface="TeXGyreAdventor"/>
                <a:cs typeface="TeXGyreAdventor"/>
              </a:rPr>
              <a:t>durumunda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poliploidi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terimi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kullanılır.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7382509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Sayısındaki 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4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4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iklikler,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Kromozomların  </a:t>
            </a:r>
            <a:r>
              <a:rPr sz="2400" spc="-20" dirty="0">
                <a:solidFill>
                  <a:srgbClr val="FFFFFF"/>
                </a:solidFill>
                <a:latin typeface="TeXGyreAdventor"/>
                <a:cs typeface="TeXGyreAdventor"/>
              </a:rPr>
              <a:t>Ayrılmaması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(nondisjunction) Sonucu Ortaya</a:t>
            </a:r>
            <a:r>
              <a:rPr sz="2400" spc="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Çıkar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2759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191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ey </a:t>
            </a:r>
            <a:r>
              <a:rPr sz="2000" spc="-5" dirty="0">
                <a:latin typeface="TeXGyreAdventor"/>
                <a:cs typeface="TeXGyreAdventor"/>
              </a:rPr>
              <a:t>kromozomlarının </a:t>
            </a:r>
            <a:r>
              <a:rPr sz="2000" dirty="0">
                <a:latin typeface="TeXGyreAdventor"/>
                <a:cs typeface="TeXGyreAdventor"/>
              </a:rPr>
              <a:t>fazla </a:t>
            </a:r>
            <a:r>
              <a:rPr sz="2000" spc="-5" dirty="0">
                <a:latin typeface="TeXGyreAdventor"/>
                <a:cs typeface="TeXGyreAdventor"/>
              </a:rPr>
              <a:t>(47,XXY) ya </a:t>
            </a:r>
            <a:r>
              <a:rPr sz="2000" dirty="0">
                <a:latin typeface="TeXGyreAdventor"/>
                <a:cs typeface="TeXGyreAdventor"/>
              </a:rPr>
              <a:t>da eksik olması  </a:t>
            </a:r>
            <a:r>
              <a:rPr sz="2000" spc="-5" dirty="0">
                <a:latin typeface="TeXGyreAdventor"/>
                <a:cs typeface="TeXGyreAdventor"/>
              </a:rPr>
              <a:t>(45,X) </a:t>
            </a:r>
            <a:r>
              <a:rPr sz="2000" spc="5" dirty="0">
                <a:latin typeface="TeXGyreAdventor"/>
                <a:cs typeface="TeXGyreAdventor"/>
              </a:rPr>
              <a:t>normal </a:t>
            </a:r>
            <a:r>
              <a:rPr sz="2000" spc="-5" dirty="0">
                <a:latin typeface="TeXGyreAdventor"/>
                <a:cs typeface="TeXGyreAdventor"/>
              </a:rPr>
              <a:t>fenotipi etkileyerek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Klinefelter Sendromu</a:t>
            </a:r>
            <a:r>
              <a:rPr sz="2000" spc="-5" dirty="0">
                <a:latin typeface="TeXGyreAdventor"/>
                <a:cs typeface="TeXGyreAdventor"/>
              </a:rPr>
              <a:t> ve 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Turner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Sendromu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bilinen </a:t>
            </a:r>
            <a:r>
              <a:rPr sz="2000" dirty="0">
                <a:latin typeface="TeXGyreAdventor"/>
                <a:cs typeface="TeXGyreAdventor"/>
              </a:rPr>
              <a:t>hastalıklara </a:t>
            </a:r>
            <a:r>
              <a:rPr sz="2000" spc="-5" dirty="0">
                <a:latin typeface="TeXGyreAdventor"/>
                <a:cs typeface="TeXGyreAdventor"/>
              </a:rPr>
              <a:t>neden </a:t>
            </a:r>
            <a:r>
              <a:rPr sz="2000" spc="-35" dirty="0">
                <a:latin typeface="TeXGyreAdventor"/>
                <a:cs typeface="TeXGyreAdventor"/>
              </a:rPr>
              <a:t>olur.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5" dirty="0">
                <a:latin typeface="AoyagiKouzanFontT"/>
                <a:cs typeface="AoyagiKouzanFontT"/>
              </a:rPr>
              <a:t>İ</a:t>
            </a:r>
            <a:r>
              <a:rPr sz="2000" spc="-55" dirty="0">
                <a:latin typeface="TeXGyreAdventor"/>
                <a:cs typeface="TeXGyreAdventor"/>
              </a:rPr>
              <a:t>nsanlarda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ekstra X</a:t>
            </a:r>
            <a:r>
              <a:rPr sz="2000" spc="-5" dirty="0">
                <a:latin typeface="TeXGyreAdventor"/>
                <a:cs typeface="TeXGyreAdventor"/>
              </a:rPr>
              <a:t> kromozomuna </a:t>
            </a:r>
            <a:r>
              <a:rPr sz="2000" dirty="0">
                <a:latin typeface="TeXGyreAdventor"/>
                <a:cs typeface="TeXGyreAdventor"/>
              </a:rPr>
              <a:t>sahip kadınlara  </a:t>
            </a:r>
            <a:r>
              <a:rPr sz="2000" spc="-10" dirty="0">
                <a:latin typeface="TeXGyreAdventor"/>
                <a:cs typeface="TeXGyreAdventor"/>
              </a:rPr>
              <a:t>(örne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 </a:t>
            </a:r>
            <a:r>
              <a:rPr sz="2000" spc="-5" dirty="0">
                <a:latin typeface="TeXGyreAdventor"/>
                <a:cs typeface="TeXGyreAdventor"/>
              </a:rPr>
              <a:t>48,XXXX) 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ekstra Y</a:t>
            </a:r>
            <a:r>
              <a:rPr sz="2000" spc="-5" dirty="0">
                <a:latin typeface="TeXGyreAdventor"/>
                <a:cs typeface="TeXGyreAdventor"/>
              </a:rPr>
              <a:t> kromozomu içeren erkeklere  </a:t>
            </a:r>
            <a:r>
              <a:rPr sz="2000" dirty="0">
                <a:latin typeface="TeXGyreAdventor"/>
                <a:cs typeface="TeXGyreAdventor"/>
              </a:rPr>
              <a:t>de </a:t>
            </a:r>
            <a:r>
              <a:rPr sz="2000" spc="-5" dirty="0">
                <a:latin typeface="TeXGyreAdventor"/>
                <a:cs typeface="TeXGyreAdventor"/>
              </a:rPr>
              <a:t>rastlanmaktadır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(47,XYY).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7382509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Sayısındaki 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4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4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iklikler,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Kromozomların  </a:t>
            </a:r>
            <a:r>
              <a:rPr sz="2400" spc="-20" dirty="0">
                <a:solidFill>
                  <a:srgbClr val="FFFFFF"/>
                </a:solidFill>
                <a:latin typeface="TeXGyreAdventor"/>
                <a:cs typeface="TeXGyreAdventor"/>
              </a:rPr>
              <a:t>Ayrılmaması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(nondisjunction) Sonucu Ortaya</a:t>
            </a:r>
            <a:r>
              <a:rPr sz="2400" spc="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Çıkar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64095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dirty="0">
                <a:latin typeface="TeXGyreAdventor"/>
                <a:cs typeface="TeXGyreAdventor"/>
              </a:rPr>
              <a:t>tip </a:t>
            </a:r>
            <a:r>
              <a:rPr sz="2000" spc="-5" dirty="0">
                <a:latin typeface="TeXGyreAdventor"/>
                <a:cs typeface="TeXGyreAdventor"/>
              </a:rPr>
              <a:t>kromozomal </a:t>
            </a:r>
            <a:r>
              <a:rPr sz="2000" spc="-20" dirty="0">
                <a:latin typeface="TeXGyreAdventor"/>
                <a:cs typeface="TeXGyreAdventor"/>
              </a:rPr>
              <a:t>bozukluklar, </a:t>
            </a:r>
            <a:r>
              <a:rPr sz="2000" spc="-5" dirty="0">
                <a:latin typeface="TeXGyreAdventor"/>
                <a:cs typeface="TeXGyreAdventor"/>
              </a:rPr>
              <a:t>gametlerin üretimi </a:t>
            </a:r>
            <a:r>
              <a:rPr sz="2000" spc="-65" dirty="0">
                <a:latin typeface="TeXGyreAdventor"/>
                <a:cs typeface="TeXGyreAdventor"/>
              </a:rPr>
              <a:t>sonucu 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an </a:t>
            </a:r>
            <a:r>
              <a:rPr sz="2000" dirty="0">
                <a:latin typeface="TeXGyreAdventor"/>
                <a:cs typeface="TeXGyreAdventor"/>
              </a:rPr>
              <a:t>rasgele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dirty="0">
                <a:latin typeface="TeXGyreAdventor"/>
                <a:cs typeface="TeXGyreAdventor"/>
              </a:rPr>
              <a:t>hatadan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kaynaklanır.</a:t>
            </a:r>
            <a:endParaRPr sz="2000">
              <a:latin typeface="TeXGyreAdventor"/>
              <a:cs typeface="TeXGyreAdventor"/>
            </a:endParaRPr>
          </a:p>
          <a:p>
            <a:pPr marL="355600" marR="52641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Ayrılmama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(non-disjunction)</a:t>
            </a:r>
            <a:r>
              <a:rPr sz="2000" spc="-5" dirty="0">
                <a:latin typeface="TeXGyreAdventor"/>
                <a:cs typeface="TeXGyreAdventor"/>
              </a:rPr>
              <a:t>, kromozomların veya  kromatidlerin ayrılamaması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bölünme </a:t>
            </a:r>
            <a:r>
              <a:rPr sz="2000" dirty="0">
                <a:latin typeface="TeXGyreAdventor"/>
                <a:cs typeface="TeXGyreAdventor"/>
              </a:rPr>
              <a:t>esnasında </a:t>
            </a:r>
            <a:r>
              <a:rPr sz="2000" spc="-5" dirty="0">
                <a:latin typeface="TeXGyreAdventor"/>
                <a:cs typeface="TeXGyreAdventor"/>
              </a:rPr>
              <a:t>zıt  kutuplara hareket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edememesidir.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7268209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Sayısındaki 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4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4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400" spc="-35" dirty="0">
                <a:solidFill>
                  <a:srgbClr val="FFFFFF"/>
                </a:solidFill>
                <a:latin typeface="TeXGyreAdventor"/>
                <a:cs typeface="TeXGyreAdventor"/>
              </a:rPr>
              <a:t>iklikler,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Kromozomların  </a:t>
            </a:r>
            <a:r>
              <a:rPr sz="2400" spc="-20" dirty="0">
                <a:solidFill>
                  <a:srgbClr val="FFFFFF"/>
                </a:solidFill>
                <a:latin typeface="TeXGyreAdventor"/>
                <a:cs typeface="TeXGyreAdventor"/>
              </a:rPr>
              <a:t>Ayrılmaması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(nondisjuntion) Sonucu Ortaya</a:t>
            </a:r>
            <a:r>
              <a:rPr sz="2400" spc="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Çıkar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33812" y="2698013"/>
            <a:ext cx="6966511" cy="36707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43382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Bir Kromozom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Eksikli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(Monozomi) </a:t>
            </a:r>
            <a:r>
              <a:rPr sz="2800" spc="-35" dirty="0">
                <a:solidFill>
                  <a:srgbClr val="FFFFFF"/>
                </a:solidFill>
                <a:latin typeface="TeXGyreAdventor"/>
                <a:cs typeface="TeXGyreAdventor"/>
              </a:rPr>
              <a:t>A</a:t>
            </a:r>
            <a:r>
              <a:rPr sz="28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35" dirty="0">
                <a:solidFill>
                  <a:srgbClr val="FFFFFF"/>
                </a:solidFill>
                <a:latin typeface="TeXGyreAdventor"/>
                <a:cs typeface="TeXGyreAdventor"/>
              </a:rPr>
              <a:t>ır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Fenotipik Etkilere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Açabilir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99135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4549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kromozomun </a:t>
            </a:r>
            <a:r>
              <a:rPr sz="2000" spc="-10" dirty="0">
                <a:latin typeface="TeXGyreAdventor"/>
                <a:cs typeface="TeXGyreAdventor"/>
              </a:rPr>
              <a:t>eksikli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 </a:t>
            </a:r>
            <a:r>
              <a:rPr sz="2000" spc="-5" dirty="0">
                <a:latin typeface="TeXGyreAdventor"/>
                <a:cs typeface="TeXGyreAdventor"/>
              </a:rPr>
              <a:t>2n-1 yapısını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turur </a:t>
            </a:r>
            <a:r>
              <a:rPr sz="2000" spc="-160" dirty="0">
                <a:latin typeface="TeXGyreAdventor"/>
                <a:cs typeface="TeXGyreAdventor"/>
              </a:rPr>
              <a:t>ve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monozomi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15" dirty="0">
                <a:latin typeface="TeXGyreAdventor"/>
                <a:cs typeface="TeXGyreAdventor"/>
              </a:rPr>
              <a:t>adlandırılır.</a:t>
            </a:r>
            <a:endParaRPr sz="2000">
              <a:latin typeface="TeXGyreAdventor"/>
              <a:cs typeface="TeXGyreAdventor"/>
            </a:endParaRPr>
          </a:p>
          <a:p>
            <a:pPr marL="355600" marR="7366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Otozomlardaki monozomi insan ve </a:t>
            </a:r>
            <a:r>
              <a:rPr sz="2000" spc="-20" dirty="0">
                <a:latin typeface="TeXGyreAdventor"/>
                <a:cs typeface="TeXGyreAdventor"/>
              </a:rPr>
              <a:t>di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spc="-35" dirty="0">
                <a:latin typeface="TeXGyreAdventor"/>
                <a:cs typeface="TeXGyreAdventor"/>
              </a:rPr>
              <a:t>hayvanlarda  </a:t>
            </a:r>
            <a:r>
              <a:rPr sz="2000" dirty="0">
                <a:latin typeface="TeXGyreAdventor"/>
                <a:cs typeface="TeXGyreAdventor"/>
              </a:rPr>
              <a:t>genellikle </a:t>
            </a:r>
            <a:r>
              <a:rPr sz="2000" spc="-5" dirty="0">
                <a:latin typeface="TeXGyreAdventor"/>
                <a:cs typeface="TeXGyreAdventor"/>
              </a:rPr>
              <a:t>tolore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edilemez.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latin typeface="TeXGyreAdventor"/>
                <a:cs typeface="TeXGyreAdventor"/>
              </a:rPr>
              <a:t>Drosophila</a:t>
            </a:r>
            <a:r>
              <a:rPr sz="2000" spc="-5" dirty="0">
                <a:latin typeface="TeXGyreAdventor"/>
                <a:cs typeface="TeXGyreAdventor"/>
              </a:rPr>
              <a:t>’da, kromozom </a:t>
            </a:r>
            <a:r>
              <a:rPr sz="2000" dirty="0">
                <a:latin typeface="TeXGyreAdventor"/>
                <a:cs typeface="TeXGyreAdventor"/>
              </a:rPr>
              <a:t>4’te,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Haplo-IV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0" dirty="0">
                <a:latin typeface="TeXGyreAdventor"/>
                <a:cs typeface="TeXGyreAdventor"/>
              </a:rPr>
              <a:t>bilinen  </a:t>
            </a:r>
            <a:r>
              <a:rPr sz="2000" spc="-5" dirty="0">
                <a:latin typeface="TeXGyreAdventor"/>
                <a:cs typeface="TeXGyreAdventor"/>
              </a:rPr>
              <a:t>monozomiye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raslanır.</a:t>
            </a:r>
            <a:endParaRPr sz="2000">
              <a:latin typeface="TeXGyreAdventor"/>
              <a:cs typeface="TeXGyreAdventor"/>
            </a:endParaRPr>
          </a:p>
          <a:p>
            <a:pPr marL="355600" marR="19812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Daha büyük kromozomlar </a:t>
            </a:r>
            <a:r>
              <a:rPr sz="2000" dirty="0">
                <a:latin typeface="TeXGyreAdventor"/>
                <a:cs typeface="TeXGyreAdventor"/>
              </a:rPr>
              <a:t>olan 2 ve 3 için </a:t>
            </a:r>
            <a:r>
              <a:rPr sz="2000" spc="-45" dirty="0">
                <a:latin typeface="TeXGyreAdventor"/>
                <a:cs typeface="TeXGyreAdventor"/>
              </a:rPr>
              <a:t>monozomi  </a:t>
            </a:r>
            <a:r>
              <a:rPr sz="2000" spc="-15" dirty="0">
                <a:latin typeface="TeXGyreAdventor"/>
                <a:cs typeface="TeXGyreAdventor"/>
              </a:rPr>
              <a:t>ölümcüldür.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43382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Bir Kromozom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Eksikli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(Monozomi) </a:t>
            </a:r>
            <a:r>
              <a:rPr sz="2800" spc="-35" dirty="0">
                <a:solidFill>
                  <a:srgbClr val="FFFFFF"/>
                </a:solidFill>
                <a:latin typeface="TeXGyreAdventor"/>
                <a:cs typeface="TeXGyreAdventor"/>
              </a:rPr>
              <a:t>A</a:t>
            </a:r>
            <a:r>
              <a:rPr sz="28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35" dirty="0">
                <a:solidFill>
                  <a:srgbClr val="FFFFFF"/>
                </a:solidFill>
                <a:latin typeface="TeXGyreAdventor"/>
                <a:cs typeface="TeXGyreAdventor"/>
              </a:rPr>
              <a:t>ır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Fenotipik Etkilere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0438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spc="-5" dirty="0">
                <a:latin typeface="TeXGyreAdventor"/>
                <a:cs typeface="TeXGyreAdventor"/>
              </a:rPr>
              <a:t>organizma resesif öldürücü bir </a:t>
            </a:r>
            <a:r>
              <a:rPr sz="2000" dirty="0">
                <a:latin typeface="TeXGyreAdventor"/>
                <a:cs typeface="TeXGyreAdventor"/>
              </a:rPr>
              <a:t>allel için </a:t>
            </a:r>
            <a:r>
              <a:rPr sz="2000" spc="-40" dirty="0">
                <a:latin typeface="TeXGyreAdventor"/>
                <a:cs typeface="TeXGyreAdventor"/>
              </a:rPr>
              <a:t>heterozigot  </a:t>
            </a:r>
            <a:r>
              <a:rPr sz="2000" dirty="0">
                <a:latin typeface="TeXGyreAdventor"/>
                <a:cs typeface="TeXGyreAdventor"/>
              </a:rPr>
              <a:t>ise ve </a:t>
            </a:r>
            <a:r>
              <a:rPr sz="2000" spc="5" dirty="0">
                <a:latin typeface="TeXGyreAdventor"/>
                <a:cs typeface="TeXGyreAdventor"/>
              </a:rPr>
              <a:t>normal </a:t>
            </a:r>
            <a:r>
              <a:rPr sz="2000" dirty="0">
                <a:latin typeface="TeXGyreAdventor"/>
                <a:cs typeface="TeXGyreAdventor"/>
              </a:rPr>
              <a:t>alleli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5" dirty="0">
                <a:latin typeface="TeXGyreAdventor"/>
                <a:cs typeface="TeXGyreAdventor"/>
              </a:rPr>
              <a:t>homolog kromozomunu  </a:t>
            </a:r>
            <a:r>
              <a:rPr sz="2000" spc="-10" dirty="0">
                <a:latin typeface="TeXGyreAdventor"/>
                <a:cs typeface="TeXGyreAdventor"/>
              </a:rPr>
              <a:t>kaybetmi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se,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ekildeki </a:t>
            </a:r>
            <a:r>
              <a:rPr sz="2000" dirty="0">
                <a:latin typeface="TeXGyreAdventor"/>
                <a:cs typeface="TeXGyreAdventor"/>
              </a:rPr>
              <a:t>eksik </a:t>
            </a:r>
            <a:r>
              <a:rPr sz="2000" spc="-5" dirty="0">
                <a:latin typeface="TeXGyreAdventor"/>
                <a:cs typeface="TeXGyreAdventor"/>
              </a:rPr>
              <a:t>kromozom durumu  organizmanın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ölümüne</a:t>
            </a:r>
            <a:r>
              <a:rPr sz="2000" spc="-5" dirty="0">
                <a:latin typeface="TeXGyreAdventor"/>
                <a:cs typeface="TeXGyreAdventor"/>
              </a:rPr>
              <a:t> yol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açar.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4427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Bitkilerde</a:t>
            </a:r>
            <a:r>
              <a:rPr sz="3600" spc="-5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Monozomi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3770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Bitkilerde </a:t>
            </a:r>
            <a:r>
              <a:rPr sz="2000" dirty="0">
                <a:latin typeface="TeXGyreAdventor"/>
                <a:cs typeface="TeXGyreAdventor"/>
              </a:rPr>
              <a:t>ise </a:t>
            </a:r>
            <a:r>
              <a:rPr sz="2000" spc="-5" dirty="0">
                <a:latin typeface="TeXGyreAdventor"/>
                <a:cs typeface="TeXGyreAdventor"/>
              </a:rPr>
              <a:t>polen </a:t>
            </a:r>
            <a:r>
              <a:rPr sz="2000" dirty="0">
                <a:latin typeface="TeXGyreAdventor"/>
                <a:cs typeface="TeXGyreAdventor"/>
              </a:rPr>
              <a:t>tanecikleri ve </a:t>
            </a:r>
            <a:r>
              <a:rPr sz="2000" spc="-5" dirty="0">
                <a:latin typeface="TeXGyreAdventor"/>
                <a:cs typeface="TeXGyreAdventor"/>
              </a:rPr>
              <a:t>tohum </a:t>
            </a:r>
            <a:r>
              <a:rPr sz="2000" dirty="0">
                <a:latin typeface="TeXGyreAdventor"/>
                <a:cs typeface="TeXGyreAdventor"/>
              </a:rPr>
              <a:t>taslakları  </a:t>
            </a:r>
            <a:r>
              <a:rPr sz="2000" spc="-5" dirty="0">
                <a:latin typeface="TeXGyreAdventor"/>
                <a:cs typeface="TeXGyreAdventor"/>
              </a:rPr>
              <a:t>mayozdan hemen sonra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döllenmeden önce birçok  </a:t>
            </a:r>
            <a:r>
              <a:rPr sz="2000" spc="-15" dirty="0">
                <a:latin typeface="TeXGyreAdventor"/>
                <a:cs typeface="TeXGyreAdventor"/>
              </a:rPr>
              <a:t>geli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im </a:t>
            </a:r>
            <a:r>
              <a:rPr sz="2000" spc="-10" dirty="0">
                <a:latin typeface="TeXGyreAdventor"/>
                <a:cs typeface="TeXGyreAdventor"/>
              </a:rPr>
              <a:t>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amasından </a:t>
            </a:r>
            <a:r>
              <a:rPr sz="2000" spc="-5" dirty="0">
                <a:latin typeface="TeXGyreAdventor"/>
                <a:cs typeface="TeXGyreAdventor"/>
              </a:rPr>
              <a:t>geçtikleri </a:t>
            </a:r>
            <a:r>
              <a:rPr sz="2000" dirty="0">
                <a:latin typeface="TeXGyreAdventor"/>
                <a:cs typeface="TeXGyreAdventor"/>
              </a:rPr>
              <a:t>için, </a:t>
            </a:r>
            <a:r>
              <a:rPr sz="2000" spc="-5" dirty="0">
                <a:latin typeface="TeXGyreAdventor"/>
                <a:cs typeface="TeXGyreAdventor"/>
              </a:rPr>
              <a:t>tek kromozom  </a:t>
            </a:r>
            <a:r>
              <a:rPr sz="2000" spc="-10" dirty="0">
                <a:latin typeface="TeXGyreAdventor"/>
                <a:cs typeface="TeXGyreAdventor"/>
              </a:rPr>
              <a:t>eksikli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ine </a:t>
            </a:r>
            <a:r>
              <a:rPr sz="2000" spc="-20" dirty="0">
                <a:latin typeface="TeXGyreAdventor"/>
                <a:cs typeface="TeXGyreAdventor"/>
              </a:rPr>
              <a:t>kar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ı </a:t>
            </a:r>
            <a:r>
              <a:rPr sz="2000" dirty="0">
                <a:latin typeface="TeXGyreAdventor"/>
                <a:cs typeface="TeXGyreAdventor"/>
              </a:rPr>
              <a:t>özellikle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hassastırlar</a:t>
            </a:r>
            <a:r>
              <a:rPr sz="2000" dirty="0">
                <a:latin typeface="TeXGyreAdventor"/>
                <a:cs typeface="TeXGyreAdventor"/>
              </a:rPr>
              <a:t> ve </a:t>
            </a:r>
            <a:r>
              <a:rPr sz="2000" spc="-5" dirty="0">
                <a:latin typeface="TeXGyreAdventor"/>
                <a:cs typeface="TeXGyreAdventor"/>
              </a:rPr>
              <a:t>nadiren </a:t>
            </a:r>
            <a:r>
              <a:rPr sz="2000" dirty="0">
                <a:latin typeface="TeXGyreAdventor"/>
                <a:cs typeface="TeXGyreAdventor"/>
              </a:rPr>
              <a:t>canlı  </a:t>
            </a:r>
            <a:r>
              <a:rPr sz="2000" spc="-15" dirty="0">
                <a:latin typeface="TeXGyreAdventor"/>
                <a:cs typeface="TeXGyreAdventor"/>
              </a:rPr>
              <a:t>kalabilirler.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475107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7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75" dirty="0">
                <a:solidFill>
                  <a:srgbClr val="FFFFFF"/>
                </a:solidFill>
                <a:latin typeface="TeXGyreAdventor"/>
                <a:cs typeface="TeXGyreAdventor"/>
              </a:rPr>
              <a:t>nsanlarda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Kısmi Monozomi:  Cri-du-Chat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18957" y="2851289"/>
            <a:ext cx="7431405" cy="35560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55600" marR="721360" indent="-342900">
              <a:lnSpc>
                <a:spcPct val="89600"/>
              </a:lnSpc>
              <a:spcBef>
                <a:spcPts val="35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Sadece kromozomunun bir </a:t>
            </a:r>
            <a:r>
              <a:rPr sz="2000" dirty="0">
                <a:latin typeface="TeXGyreAdventor"/>
                <a:cs typeface="TeXGyreAdventor"/>
              </a:rPr>
              <a:t>kısmını </a:t>
            </a:r>
            <a:r>
              <a:rPr sz="2000" spc="-5" dirty="0">
                <a:latin typeface="TeXGyreAdventor"/>
                <a:cs typeface="TeXGyreAdventor"/>
              </a:rPr>
              <a:t>kaybederek </a:t>
            </a:r>
            <a:r>
              <a:rPr sz="2000" u="sng" spc="-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kısmi </a:t>
            </a:r>
            <a:r>
              <a:rPr sz="2000" spc="-6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monozomi</a:t>
            </a:r>
            <a:r>
              <a:rPr sz="2000" spc="-5" dirty="0">
                <a:latin typeface="TeXGyreAdventor"/>
                <a:cs typeface="TeXGyreAdventor"/>
              </a:rPr>
              <a:t> gösteren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hayatta </a:t>
            </a:r>
            <a:r>
              <a:rPr sz="2000" dirty="0">
                <a:latin typeface="TeXGyreAdventor"/>
                <a:cs typeface="TeXGyreAdventor"/>
              </a:rPr>
              <a:t>kalan </a:t>
            </a:r>
            <a:r>
              <a:rPr sz="2000" spc="-5" dirty="0">
                <a:latin typeface="TeXGyreAdventor"/>
                <a:cs typeface="TeXGyreAdventor"/>
              </a:rPr>
              <a:t>bireyler  </a:t>
            </a:r>
            <a:r>
              <a:rPr sz="2000" spc="-15" dirty="0">
                <a:latin typeface="TeXGyreAdventor"/>
                <a:cs typeface="TeXGyreAdventor"/>
              </a:rPr>
              <a:t>bulunmaktadır.</a:t>
            </a:r>
            <a:endParaRPr sz="2000">
              <a:latin typeface="TeXGyreAdventor"/>
              <a:cs typeface="TeXGyreAdventor"/>
            </a:endParaRPr>
          </a:p>
          <a:p>
            <a:pPr marL="355600" marR="1014094" indent="-342900">
              <a:lnSpc>
                <a:spcPts val="2200"/>
              </a:lnSpc>
              <a:spcBef>
                <a:spcPts val="194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parçalı (segmental)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delesyonlar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60" dirty="0">
                <a:latin typeface="TeXGyreAdventor"/>
                <a:cs typeface="TeXGyreAdventor"/>
              </a:rPr>
              <a:t>olarak  </a:t>
            </a:r>
            <a:r>
              <a:rPr sz="2000" spc="-15" dirty="0">
                <a:latin typeface="TeXGyreAdventor"/>
                <a:cs typeface="TeXGyreAdventor"/>
              </a:rPr>
              <a:t>adlandırılır.</a:t>
            </a:r>
            <a:endParaRPr sz="2000">
              <a:latin typeface="TeXGyreAdventor"/>
              <a:cs typeface="TeXGyreAdventor"/>
            </a:endParaRPr>
          </a:p>
          <a:p>
            <a:pPr marL="355600" marR="393700" indent="-342900">
              <a:lnSpc>
                <a:spcPts val="2100"/>
              </a:lnSpc>
              <a:spcBef>
                <a:spcPts val="208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1963’te, ilk </a:t>
            </a:r>
            <a:r>
              <a:rPr sz="2000" spc="-5" dirty="0">
                <a:latin typeface="TeXGyreAdventor"/>
                <a:cs typeface="TeXGyreAdventor"/>
              </a:rPr>
              <a:t>kez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Jerome Le Jeune</a:t>
            </a:r>
            <a:r>
              <a:rPr sz="2000" spc="-5" dirty="0">
                <a:latin typeface="TeXGyreAdventor"/>
                <a:cs typeface="TeXGyreAdventor"/>
              </a:rPr>
              <a:t> böyle bir vakayı </a:t>
            </a:r>
            <a:r>
              <a:rPr sz="2000" spc="-65" dirty="0">
                <a:latin typeface="TeXGyreAdventor"/>
                <a:cs typeface="TeXGyreAdventor"/>
              </a:rPr>
              <a:t>rapor  </a:t>
            </a:r>
            <a:r>
              <a:rPr sz="2000" spc="-30" dirty="0">
                <a:latin typeface="TeXGyreAdventor"/>
                <a:cs typeface="TeXGyreAdventor"/>
              </a:rPr>
              <a:t>etmi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 algn="just">
              <a:lnSpc>
                <a:spcPct val="89600"/>
              </a:lnSpc>
              <a:spcBef>
                <a:spcPts val="203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5’in kısa </a:t>
            </a:r>
            <a:r>
              <a:rPr sz="2000" spc="-5" dirty="0">
                <a:latin typeface="TeXGyreAdventor"/>
                <a:cs typeface="TeXGyreAdventor"/>
              </a:rPr>
              <a:t>kolunun küçük bir </a:t>
            </a:r>
            <a:r>
              <a:rPr sz="2000" dirty="0">
                <a:latin typeface="TeXGyreAdventor"/>
                <a:cs typeface="TeXGyreAdventor"/>
              </a:rPr>
              <a:t>kısmının eksik </a:t>
            </a:r>
            <a:r>
              <a:rPr sz="2000" spc="-70" dirty="0">
                <a:latin typeface="TeXGyreAdventor"/>
                <a:cs typeface="TeXGyreAdventor"/>
              </a:rPr>
              <a:t>oldu</a:t>
            </a:r>
            <a:r>
              <a:rPr sz="2000" spc="-70" dirty="0">
                <a:latin typeface="AoyagiKouzanFontT"/>
                <a:cs typeface="AoyagiKouzanFontT"/>
              </a:rPr>
              <a:t>ğ</a:t>
            </a:r>
            <a:r>
              <a:rPr sz="2000" spc="-70" dirty="0">
                <a:latin typeface="TeXGyreAdventor"/>
                <a:cs typeface="TeXGyreAdventor"/>
              </a:rPr>
              <a:t>u 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dirty="0">
                <a:latin typeface="TeXGyreAdventor"/>
                <a:cs typeface="TeXGyreAdventor"/>
              </a:rPr>
              <a:t>vaka, </a:t>
            </a:r>
            <a:r>
              <a:rPr sz="2000" spc="-5" dirty="0">
                <a:latin typeface="TeXGyreAdventor"/>
                <a:cs typeface="TeXGyreAdventor"/>
              </a:rPr>
              <a:t>cri-du-chat sendromu (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kedi miyavlaması</a:t>
            </a:r>
            <a:r>
              <a:rPr sz="2000" spc="-5" dirty="0">
                <a:latin typeface="TeXGyreAdventor"/>
                <a:cs typeface="TeXGyreAdventor"/>
              </a:rPr>
              <a:t>) </a:t>
            </a:r>
            <a:r>
              <a:rPr sz="2000" dirty="0">
                <a:latin typeface="TeXGyreAdventor"/>
                <a:cs typeface="TeXGyreAdventor"/>
              </a:rPr>
              <a:t>olarak  </a:t>
            </a:r>
            <a:r>
              <a:rPr sz="2000" spc="-20" dirty="0">
                <a:latin typeface="TeXGyreAdventor"/>
                <a:cs typeface="TeXGyreAdventor"/>
              </a:rPr>
              <a:t>tanımlanmı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475107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7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75" dirty="0">
                <a:solidFill>
                  <a:srgbClr val="FFFFFF"/>
                </a:solidFill>
                <a:latin typeface="TeXGyreAdventor"/>
                <a:cs typeface="TeXGyreAdventor"/>
              </a:rPr>
              <a:t>nsanlarda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Kısmi Monozomi:  Cri-du-Chat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88667" y="3050331"/>
            <a:ext cx="7610462" cy="3485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475107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7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75" dirty="0">
                <a:solidFill>
                  <a:srgbClr val="FFFFFF"/>
                </a:solidFill>
                <a:latin typeface="TeXGyreAdventor"/>
                <a:cs typeface="TeXGyreAdventor"/>
              </a:rPr>
              <a:t>nsanlarda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Kısmi Monozomi:  Cri-du-Chat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2409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Sendromun genetik </a:t>
            </a:r>
            <a:r>
              <a:rPr sz="2000" dirty="0">
                <a:latin typeface="TeXGyreAdventor"/>
                <a:cs typeface="TeXGyreAdventor"/>
              </a:rPr>
              <a:t>tanımı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46,-5p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1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gösterilmektedir.</a:t>
            </a:r>
            <a:endParaRPr sz="2000">
              <a:latin typeface="TeXGyreAdventor"/>
              <a:cs typeface="TeXGyreAdventor"/>
            </a:endParaRPr>
          </a:p>
          <a:p>
            <a:pPr marL="355600" marR="76390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sendromu gösteren bebeklerde, </a:t>
            </a:r>
            <a:r>
              <a:rPr sz="2000" dirty="0">
                <a:latin typeface="TeXGyreAdventor"/>
                <a:cs typeface="TeXGyreAdventor"/>
              </a:rPr>
              <a:t>anatomik  </a:t>
            </a:r>
            <a:r>
              <a:rPr sz="2000" spc="-15" dirty="0">
                <a:latin typeface="TeXGyreAdventor"/>
                <a:cs typeface="TeXGyreAdventor"/>
              </a:rPr>
              <a:t>malformasyonlar, </a:t>
            </a:r>
            <a:r>
              <a:rPr sz="2000" spc="-10" dirty="0">
                <a:latin typeface="TeXGyreAdventor"/>
                <a:cs typeface="TeXGyreAdventor"/>
              </a:rPr>
              <a:t>mide-ba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ırsak </a:t>
            </a:r>
            <a:r>
              <a:rPr sz="2000" dirty="0">
                <a:latin typeface="TeXGyreAdventor"/>
                <a:cs typeface="TeXGyreAdventor"/>
              </a:rPr>
              <a:t>rahatsızlıkları, kalp  </a:t>
            </a:r>
            <a:r>
              <a:rPr sz="2000" spc="-5" dirty="0">
                <a:latin typeface="TeXGyreAdventor"/>
                <a:cs typeface="TeXGyreAdventor"/>
              </a:rPr>
              <a:t>komplikasyonları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10" dirty="0">
                <a:latin typeface="TeXGyreAdventor"/>
                <a:cs typeface="TeXGyreAdventor"/>
              </a:rPr>
              <a:t>ço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unlukla </a:t>
            </a:r>
            <a:r>
              <a:rPr sz="2000" spc="-5" dirty="0">
                <a:latin typeface="TeXGyreAdventor"/>
                <a:cs typeface="TeXGyreAdventor"/>
              </a:rPr>
              <a:t>zeka </a:t>
            </a:r>
            <a:r>
              <a:rPr sz="2000" spc="-15" dirty="0">
                <a:latin typeface="TeXGyreAdventor"/>
                <a:cs typeface="TeXGyreAdventor"/>
              </a:rPr>
              <a:t>gerili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5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görülür.</a:t>
            </a:r>
            <a:endParaRPr sz="2000">
              <a:latin typeface="TeXGyreAdventor"/>
              <a:cs typeface="TeXGyreAdventor"/>
            </a:endParaRPr>
          </a:p>
          <a:p>
            <a:pPr marL="355600" marR="26289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Nefes borusunun </a:t>
            </a:r>
            <a:r>
              <a:rPr sz="2000" spc="-15" dirty="0">
                <a:latin typeface="TeXGyreAdventor"/>
                <a:cs typeface="TeXGyreAdventor"/>
              </a:rPr>
              <a:t>a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zında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dirty="0">
                <a:latin typeface="TeXGyreAdventor"/>
                <a:cs typeface="TeXGyreAdventor"/>
              </a:rPr>
              <a:t>larinkste </a:t>
            </a:r>
            <a:r>
              <a:rPr sz="2000" spc="-15" dirty="0">
                <a:latin typeface="TeXGyreAdventor"/>
                <a:cs typeface="TeXGyreAdventor"/>
              </a:rPr>
              <a:t>geli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im </a:t>
            </a:r>
            <a:r>
              <a:rPr sz="2000" spc="-45" dirty="0">
                <a:latin typeface="TeXGyreAdventor"/>
                <a:cs typeface="TeXGyreAdventor"/>
              </a:rPr>
              <a:t>bozuklu</a:t>
            </a:r>
            <a:r>
              <a:rPr sz="2000" spc="-45" dirty="0">
                <a:latin typeface="AoyagiKouzanFontT"/>
                <a:cs typeface="AoyagiKouzanFontT"/>
              </a:rPr>
              <a:t>ğ</a:t>
            </a:r>
            <a:r>
              <a:rPr sz="2000" spc="-45" dirty="0">
                <a:latin typeface="TeXGyreAdventor"/>
                <a:cs typeface="TeXGyreAdventor"/>
              </a:rPr>
              <a:t>u  </a:t>
            </a:r>
            <a:r>
              <a:rPr sz="2000" spc="-5" dirty="0">
                <a:latin typeface="TeXGyreAdventor"/>
                <a:cs typeface="TeXGyreAdventor"/>
              </a:rPr>
              <a:t>bu sendromun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özelli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506209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Trizomi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Diploid Genoma Bir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</a:t>
            </a:r>
            <a:endParaRPr sz="2800">
              <a:latin typeface="TeXGyreAdventor"/>
              <a:cs typeface="TeXGyreAdventor"/>
            </a:endParaRPr>
          </a:p>
          <a:p>
            <a:pPr marL="12700">
              <a:lnSpc>
                <a:spcPts val="3329"/>
              </a:lnSpc>
            </a:pPr>
            <a:r>
              <a:rPr sz="2800" spc="-8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80" dirty="0">
                <a:solidFill>
                  <a:srgbClr val="FFFFFF"/>
                </a:solidFill>
                <a:latin typeface="TeXGyreAdventor"/>
                <a:cs typeface="TeXGyreAdventor"/>
              </a:rPr>
              <a:t>lavesidir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98500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Monozomide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 </a:t>
            </a:r>
            <a:r>
              <a:rPr sz="2000" dirty="0">
                <a:latin typeface="TeXGyreAdventor"/>
                <a:cs typeface="TeXGyreAdventor"/>
              </a:rPr>
              <a:t>gibi,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trizomik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durumdaki </a:t>
            </a:r>
            <a:r>
              <a:rPr sz="2000" spc="-25" dirty="0">
                <a:latin typeface="TeXGyreAdventor"/>
                <a:cs typeface="TeXGyreAdventor"/>
              </a:rPr>
              <a:t>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ey  </a:t>
            </a:r>
            <a:r>
              <a:rPr sz="2000" spc="-5" dirty="0">
                <a:latin typeface="TeXGyreAdventor"/>
                <a:cs typeface="TeXGyreAdventor"/>
              </a:rPr>
              <a:t>kromozom varyasyonlarının fenotip üzerinde otozomal  varyasyonlara göre </a:t>
            </a:r>
            <a:r>
              <a:rPr sz="2000" dirty="0">
                <a:latin typeface="TeXGyreAdventor"/>
                <a:cs typeface="TeXGyreAdventor"/>
              </a:rPr>
              <a:t>daha </a:t>
            </a:r>
            <a:r>
              <a:rPr sz="2000" spc="-5" dirty="0">
                <a:latin typeface="TeXGyreAdventor"/>
                <a:cs typeface="TeXGyreAdventor"/>
              </a:rPr>
              <a:t>az </a:t>
            </a:r>
            <a:r>
              <a:rPr sz="2000" dirty="0">
                <a:latin typeface="TeXGyreAdventor"/>
                <a:cs typeface="TeXGyreAdventor"/>
              </a:rPr>
              <a:t>etkisi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  <a:p>
            <a:pPr marL="355600" marR="25082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Bitkilerde, trizomik </a:t>
            </a:r>
            <a:r>
              <a:rPr sz="2000" dirty="0">
                <a:latin typeface="TeXGyreAdventor"/>
                <a:cs typeface="TeXGyreAdventor"/>
              </a:rPr>
              <a:t>olanlar genellikle </a:t>
            </a:r>
            <a:r>
              <a:rPr sz="2000" spc="-5" dirty="0">
                <a:latin typeface="TeXGyreAdventor"/>
                <a:cs typeface="TeXGyreAdventor"/>
              </a:rPr>
              <a:t>hayatta </a:t>
            </a:r>
            <a:r>
              <a:rPr sz="2000" spc="-60" dirty="0">
                <a:latin typeface="TeXGyreAdventor"/>
                <a:cs typeface="TeXGyreAdventor"/>
              </a:rPr>
              <a:t>kalabilir,  </a:t>
            </a:r>
            <a:r>
              <a:rPr sz="2000" dirty="0">
                <a:latin typeface="TeXGyreAdventor"/>
                <a:cs typeface="TeXGyreAdventor"/>
              </a:rPr>
              <a:t>ancak </a:t>
            </a:r>
            <a:r>
              <a:rPr sz="2000" spc="-5" dirty="0">
                <a:latin typeface="TeXGyreAdventor"/>
                <a:cs typeface="TeXGyreAdventor"/>
              </a:rPr>
              <a:t>fenotipleri 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iklik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gösterebilir.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Boru </a:t>
            </a:r>
            <a:r>
              <a:rPr sz="2000" spc="-15" dirty="0">
                <a:latin typeface="TeXGyreAdventor"/>
                <a:cs typeface="TeXGyreAdventor"/>
              </a:rPr>
              <a:t>çiçe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i="1" spc="-5" dirty="0">
                <a:latin typeface="TeXGyreAdventor"/>
                <a:cs typeface="TeXGyreAdventor"/>
              </a:rPr>
              <a:t>Datura </a:t>
            </a:r>
            <a:r>
              <a:rPr sz="2000" spc="-5" dirty="0">
                <a:latin typeface="TeXGyreAdventor"/>
                <a:cs typeface="TeXGyreAdventor"/>
              </a:rPr>
              <a:t>buna </a:t>
            </a:r>
            <a:r>
              <a:rPr sz="2000" spc="5" dirty="0">
                <a:latin typeface="TeXGyreAdventor"/>
                <a:cs typeface="TeXGyreAdventor"/>
              </a:rPr>
              <a:t>örnek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verilebilir.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506209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Trizomi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Diploid Genoma Bir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</a:t>
            </a:r>
            <a:endParaRPr sz="2800">
              <a:latin typeface="TeXGyreAdventor"/>
              <a:cs typeface="TeXGyreAdventor"/>
            </a:endParaRPr>
          </a:p>
          <a:p>
            <a:pPr marL="12700">
              <a:lnSpc>
                <a:spcPts val="3329"/>
              </a:lnSpc>
            </a:pPr>
            <a:r>
              <a:rPr sz="2800" spc="-8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80" dirty="0">
                <a:solidFill>
                  <a:srgbClr val="FFFFFF"/>
                </a:solidFill>
                <a:latin typeface="TeXGyreAdventor"/>
                <a:cs typeface="TeXGyreAdventor"/>
              </a:rPr>
              <a:t>lavesidir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3041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80365" indent="-342900" algn="just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Büyük kromozomlara </a:t>
            </a:r>
            <a:r>
              <a:rPr sz="2000" dirty="0">
                <a:latin typeface="TeXGyreAdventor"/>
                <a:cs typeface="TeXGyreAdventor"/>
              </a:rPr>
              <a:t>ait </a:t>
            </a:r>
            <a:r>
              <a:rPr sz="2000" spc="-5" dirty="0">
                <a:latin typeface="TeXGyreAdventor"/>
                <a:cs typeface="TeXGyreAdventor"/>
              </a:rPr>
              <a:t>trizomi çok </a:t>
            </a:r>
            <a:r>
              <a:rPr sz="2000" dirty="0">
                <a:latin typeface="TeXGyreAdventor"/>
                <a:cs typeface="TeXGyreAdventor"/>
              </a:rPr>
              <a:t>daha </a:t>
            </a:r>
            <a:r>
              <a:rPr sz="2000" spc="-5" dirty="0">
                <a:latin typeface="TeXGyreAdventor"/>
                <a:cs typeface="TeXGyreAdventor"/>
              </a:rPr>
              <a:t>belirgin </a:t>
            </a:r>
            <a:r>
              <a:rPr sz="2000" spc="-114" dirty="0">
                <a:latin typeface="TeXGyreAdventor"/>
                <a:cs typeface="TeXGyreAdventor"/>
              </a:rPr>
              <a:t>bir  </a:t>
            </a:r>
            <a:r>
              <a:rPr sz="2000" spc="-5" dirty="0">
                <a:latin typeface="TeXGyreAdventor"/>
                <a:cs typeface="TeXGyreAdventor"/>
              </a:rPr>
              <a:t>fenotip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turur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bu bitkiler </a:t>
            </a:r>
            <a:r>
              <a:rPr sz="2000" spc="-10" dirty="0">
                <a:latin typeface="TeXGyreAdventor"/>
                <a:cs typeface="TeXGyreAdventor"/>
              </a:rPr>
              <a:t>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erlerine </a:t>
            </a:r>
            <a:r>
              <a:rPr sz="2000" spc="-5" dirty="0">
                <a:latin typeface="TeXGyreAdventor"/>
                <a:cs typeface="TeXGyreAdventor"/>
              </a:rPr>
              <a:t>göre daha 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yava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45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büyür</a:t>
            </a:r>
            <a:r>
              <a:rPr sz="2000" spc="-3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16573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kromozomun üç kopyası </a:t>
            </a:r>
            <a:r>
              <a:rPr sz="2000" spc="-10" dirty="0">
                <a:latin typeface="TeXGyreAdventor"/>
                <a:cs typeface="TeXGyreAdventor"/>
              </a:rPr>
              <a:t>bulundu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 </a:t>
            </a:r>
            <a:r>
              <a:rPr sz="2000" dirty="0">
                <a:latin typeface="TeXGyreAdventor"/>
                <a:cs typeface="TeXGyreAdventor"/>
              </a:rPr>
              <a:t>için, </a:t>
            </a:r>
            <a:r>
              <a:rPr sz="2000" spc="-45" dirty="0">
                <a:latin typeface="TeXGyreAdventor"/>
                <a:cs typeface="TeXGyreAdventor"/>
              </a:rPr>
              <a:t>kromozom  </a:t>
            </a:r>
            <a:r>
              <a:rPr sz="2000" spc="-15" dirty="0">
                <a:latin typeface="TeXGyreAdventor"/>
                <a:cs typeface="TeXGyreAdventor"/>
              </a:rPr>
              <a:t>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le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melerin </a:t>
            </a:r>
            <a:r>
              <a:rPr sz="2000" dirty="0">
                <a:latin typeface="TeXGyreAdventor"/>
                <a:cs typeface="TeXGyreAdventor"/>
              </a:rPr>
              <a:t>daima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düzensizdir.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üçlünün </a:t>
            </a:r>
            <a:r>
              <a:rPr sz="2000" spc="-25" dirty="0">
                <a:latin typeface="TeXGyreAdventor"/>
                <a:cs typeface="TeXGyreAdventor"/>
              </a:rPr>
              <a:t>de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ik </a:t>
            </a:r>
            <a:r>
              <a:rPr sz="2000" spc="-5" dirty="0">
                <a:latin typeface="TeXGyreAdventor"/>
                <a:cs typeface="TeXGyreAdventor"/>
              </a:rPr>
              <a:t>bölgeleri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ebilir </a:t>
            </a:r>
            <a:r>
              <a:rPr sz="2000" spc="-5" dirty="0">
                <a:latin typeface="TeXGyreAdventor"/>
                <a:cs typeface="TeXGyreAdventor"/>
              </a:rPr>
              <a:t>fakat, </a:t>
            </a:r>
            <a:r>
              <a:rPr sz="2000" spc="-45" dirty="0">
                <a:latin typeface="TeXGyreAdventor"/>
                <a:cs typeface="TeXGyreAdventor"/>
              </a:rPr>
              <a:t>kromozom  </a:t>
            </a:r>
            <a:r>
              <a:rPr sz="2000" spc="-5" dirty="0">
                <a:latin typeface="TeXGyreAdventor"/>
                <a:cs typeface="TeXGyreAdventor"/>
              </a:rPr>
              <a:t>boyunca </a:t>
            </a:r>
            <a:r>
              <a:rPr sz="2000" spc="5" dirty="0">
                <a:latin typeface="TeXGyreAdventor"/>
                <a:cs typeface="TeXGyreAdventor"/>
              </a:rPr>
              <a:t>herhangi </a:t>
            </a:r>
            <a:r>
              <a:rPr sz="2000" spc="-5" dirty="0">
                <a:latin typeface="TeXGyreAdventor"/>
                <a:cs typeface="TeXGyreAdventor"/>
              </a:rPr>
              <a:t>bir bölgede, üç homologdan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yalnız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ikisi sinaps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yapabilir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506209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Trizomi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Diploid Genoma Bir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</a:t>
            </a:r>
            <a:endParaRPr sz="2800">
              <a:latin typeface="TeXGyreAdventor"/>
              <a:cs typeface="TeXGyreAdventor"/>
            </a:endParaRPr>
          </a:p>
          <a:p>
            <a:pPr marL="12700">
              <a:lnSpc>
                <a:spcPts val="3329"/>
              </a:lnSpc>
            </a:pPr>
            <a:r>
              <a:rPr sz="2800" spc="-8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80" dirty="0">
                <a:solidFill>
                  <a:srgbClr val="FFFFFF"/>
                </a:solidFill>
                <a:latin typeface="TeXGyreAdventor"/>
                <a:cs typeface="TeXGyreAdventor"/>
              </a:rPr>
              <a:t>lavesidir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36790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0170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Kromozomun üç kopyası </a:t>
            </a:r>
            <a:r>
              <a:rPr sz="2000" dirty="0">
                <a:latin typeface="TeXGyreAdventor"/>
                <a:cs typeface="TeXGyreAdventor"/>
              </a:rPr>
              <a:t>sinaps </a:t>
            </a:r>
            <a:r>
              <a:rPr sz="2000" spc="-15" dirty="0">
                <a:latin typeface="TeXGyreAdventor"/>
                <a:cs typeface="TeXGyreAdventor"/>
              </a:rPr>
              <a:t>yaptı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ında </a:t>
            </a:r>
            <a:r>
              <a:rPr sz="2000" spc="-70" dirty="0">
                <a:latin typeface="TeXGyreAdventor"/>
                <a:cs typeface="TeXGyreAdventor"/>
              </a:rPr>
              <a:t>olu</a:t>
            </a:r>
            <a:r>
              <a:rPr sz="2000" spc="-70" dirty="0">
                <a:latin typeface="AoyagiKouzanFontT"/>
                <a:cs typeface="AoyagiKouzanFontT"/>
              </a:rPr>
              <a:t>ş</a:t>
            </a:r>
            <a:r>
              <a:rPr sz="2000" spc="-70" dirty="0">
                <a:latin typeface="TeXGyreAdventor"/>
                <a:cs typeface="TeXGyreAdventor"/>
              </a:rPr>
              <a:t>an  </a:t>
            </a:r>
            <a:r>
              <a:rPr sz="2000" spc="-5" dirty="0">
                <a:latin typeface="TeXGyreAdventor"/>
                <a:cs typeface="TeXGyreAdventor"/>
              </a:rPr>
              <a:t>konfigürasyona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trivalent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  <a:p>
            <a:pPr marL="355600" marR="38100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Bazı </a:t>
            </a:r>
            <a:r>
              <a:rPr sz="2000" spc="-5" dirty="0">
                <a:latin typeface="TeXGyreAdventor"/>
                <a:cs typeface="TeXGyreAdventor"/>
              </a:rPr>
              <a:t>durumlarda birinci mayoz bölünmeden önce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trivalent</a:t>
            </a:r>
            <a:r>
              <a:rPr sz="2000" spc="-5" dirty="0">
                <a:latin typeface="TeXGyreAdventor"/>
                <a:cs typeface="TeXGyreAdventor"/>
              </a:rPr>
              <a:t> yerine bir tane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bivalent</a:t>
            </a:r>
            <a:r>
              <a:rPr sz="2000" spc="-5" dirty="0">
                <a:latin typeface="TeXGyreAdventor"/>
                <a:cs typeface="TeXGyreAdventor"/>
              </a:rPr>
              <a:t>, bir tane de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univalent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(e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le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memi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450" dirty="0">
                <a:latin typeface="AoyagiKouzanFontT"/>
                <a:cs typeface="AoyagiKouzanFontT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kromozom) </a:t>
            </a:r>
            <a:r>
              <a:rPr sz="2000" spc="-15" dirty="0">
                <a:latin typeface="TeXGyreAdventor"/>
                <a:cs typeface="TeXGyreAdventor"/>
              </a:rPr>
              <a:t>bulunabilir.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Dolayısıyla, mayoz sonucu ortaya </a:t>
            </a:r>
            <a:r>
              <a:rPr sz="2000" dirty="0">
                <a:latin typeface="TeXGyreAdventor"/>
                <a:cs typeface="TeXGyreAdventor"/>
              </a:rPr>
              <a:t>çıkan </a:t>
            </a:r>
            <a:r>
              <a:rPr sz="2000" spc="-25" dirty="0">
                <a:latin typeface="TeXGyreAdventor"/>
                <a:cs typeface="TeXGyreAdventor"/>
              </a:rPr>
              <a:t>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ey </a:t>
            </a:r>
            <a:r>
              <a:rPr sz="2000" spc="-30" dirty="0">
                <a:latin typeface="TeXGyreAdventor"/>
                <a:cs typeface="TeXGyreAdventor"/>
              </a:rPr>
              <a:t>hücrelerinin  </a:t>
            </a:r>
            <a:r>
              <a:rPr sz="2000" spc="-5" dirty="0">
                <a:latin typeface="TeXGyreAdventor"/>
                <a:cs typeface="TeXGyreAdventor"/>
              </a:rPr>
              <a:t>kromozom kompozisyonu (n+1), trizomik durumu </a:t>
            </a:r>
            <a:r>
              <a:rPr sz="2000" dirty="0">
                <a:latin typeface="TeXGyreAdventor"/>
                <a:cs typeface="TeXGyreAdventor"/>
              </a:rPr>
              <a:t>devam  </a:t>
            </a:r>
            <a:r>
              <a:rPr sz="2000" spc="-20" dirty="0">
                <a:latin typeface="TeXGyreAdventor"/>
                <a:cs typeface="TeXGyreAdventor"/>
              </a:rPr>
              <a:t>ettirir.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6790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70" dirty="0">
                <a:latin typeface="AoyagiKouzanFontT"/>
                <a:cs typeface="AoyagiKouzanFontT"/>
              </a:rPr>
              <a:t>İ</a:t>
            </a:r>
            <a:r>
              <a:rPr sz="2000" spc="-170" dirty="0">
                <a:latin typeface="TeXGyreAdventor"/>
                <a:cs typeface="TeXGyreAdventor"/>
              </a:rPr>
              <a:t>lk </a:t>
            </a:r>
            <a:r>
              <a:rPr sz="2000" spc="-5" dirty="0">
                <a:latin typeface="TeXGyreAdventor"/>
                <a:cs typeface="TeXGyreAdventor"/>
              </a:rPr>
              <a:t>kez </a:t>
            </a:r>
            <a:r>
              <a:rPr sz="2000" dirty="0">
                <a:latin typeface="TeXGyreAdventor"/>
                <a:cs typeface="TeXGyreAdventor"/>
              </a:rPr>
              <a:t>1866’da,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John Langdon Down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tarafından  tanımlanan </a:t>
            </a:r>
            <a:r>
              <a:rPr sz="2000" spc="-5" dirty="0">
                <a:latin typeface="TeXGyreAdventor"/>
                <a:cs typeface="TeXGyreAdventor"/>
              </a:rPr>
              <a:t>Down Sendromu,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bireylerin bir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ından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fazla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ayabildi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insanlardaki tek otozomal trizomi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durumudur.</a:t>
            </a:r>
            <a:endParaRPr sz="2000">
              <a:latin typeface="TeXGyreAdventor"/>
              <a:cs typeface="TeXGyreAdventor"/>
            </a:endParaRPr>
          </a:p>
          <a:p>
            <a:pPr marL="355600" marR="502284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hastalık, G </a:t>
            </a:r>
            <a:r>
              <a:rPr sz="2000" spc="-5" dirty="0">
                <a:latin typeface="TeXGyreAdventor"/>
                <a:cs typeface="TeXGyreAdventor"/>
              </a:rPr>
              <a:t>grubu kromozomlarından birisi </a:t>
            </a:r>
            <a:r>
              <a:rPr sz="2000" dirty="0">
                <a:latin typeface="TeXGyreAdventor"/>
                <a:cs typeface="TeXGyreAdventor"/>
              </a:rPr>
              <a:t>olan 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21’deki </a:t>
            </a:r>
            <a:r>
              <a:rPr sz="2000" spc="-5" dirty="0">
                <a:latin typeface="TeXGyreAdventor"/>
                <a:cs typeface="TeXGyreAdventor"/>
              </a:rPr>
              <a:t>trizomi sonucu ortaya</a:t>
            </a:r>
            <a:r>
              <a:rPr sz="2000" spc="2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çıkmaktadır.</a:t>
            </a:r>
            <a:endParaRPr sz="2000">
              <a:latin typeface="TeXGyreAdventor"/>
              <a:cs typeface="TeXGyreAdventor"/>
            </a:endParaRPr>
          </a:p>
          <a:p>
            <a:pPr marL="355600" marR="63500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Down sendromu</a:t>
            </a:r>
            <a:r>
              <a:rPr sz="2000" spc="-5" dirty="0">
                <a:latin typeface="TeXGyreAdventor"/>
                <a:cs typeface="TeXGyreAdventor"/>
              </a:rPr>
              <a:t> ya 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trizomi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21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(47,+21)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da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bilinir.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89848" y="2770022"/>
            <a:ext cx="7488834" cy="34157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876689"/>
            <a:ext cx="7175500" cy="3530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10" dirty="0">
                <a:latin typeface="TeXGyreAdventor"/>
                <a:cs typeface="TeXGyreAdventor"/>
              </a:rPr>
              <a:t>ki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ilerin </a:t>
            </a:r>
            <a:r>
              <a:rPr sz="2000" dirty="0">
                <a:latin typeface="TeXGyreAdventor"/>
                <a:cs typeface="TeXGyreAdventor"/>
              </a:rPr>
              <a:t>fiziksel </a:t>
            </a:r>
            <a:r>
              <a:rPr sz="2000" spc="-15" dirty="0">
                <a:latin typeface="TeXGyreAdventor"/>
                <a:cs typeface="TeXGyreAdventor"/>
              </a:rPr>
              <a:t>görünü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ü </a:t>
            </a:r>
            <a:r>
              <a:rPr sz="2000" spc="-5" dirty="0">
                <a:latin typeface="TeXGyreAdventor"/>
                <a:cs typeface="TeXGyreAdventor"/>
              </a:rPr>
              <a:t>birbirine 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ırtıcı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benzerlik </a:t>
            </a:r>
            <a:r>
              <a:rPr sz="2000" spc="-3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gösterir.</a:t>
            </a:r>
            <a:endParaRPr sz="2000">
              <a:latin typeface="TeXGyreAdventor"/>
              <a:cs typeface="TeXGyreAdventor"/>
            </a:endParaRPr>
          </a:p>
          <a:p>
            <a:pPr marL="355600" marR="839469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spc="-10" dirty="0">
                <a:latin typeface="TeXGyreAdventor"/>
                <a:cs typeface="TeXGyreAdventor"/>
              </a:rPr>
              <a:t>benzerli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 </a:t>
            </a:r>
            <a:r>
              <a:rPr sz="2000" spc="-25" dirty="0">
                <a:latin typeface="TeXGyreAdventor"/>
                <a:cs typeface="TeXGyreAdventor"/>
              </a:rPr>
              <a:t>ço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u </a:t>
            </a:r>
            <a:r>
              <a:rPr sz="2000" spc="-5" dirty="0">
                <a:latin typeface="TeXGyreAdventor"/>
                <a:cs typeface="TeXGyreAdventor"/>
              </a:rPr>
              <a:t>gözlerin </a:t>
            </a:r>
            <a:r>
              <a:rPr sz="2000" spc="-10" dirty="0">
                <a:latin typeface="TeXGyreAdventor"/>
                <a:cs typeface="TeXGyreAdventor"/>
              </a:rPr>
              <a:t>kö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esindeki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epikantik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katlanmadan</a:t>
            </a:r>
            <a:r>
              <a:rPr sz="2000" spc="-5" dirty="0">
                <a:latin typeface="TeXGyreAdventor"/>
                <a:cs typeface="TeXGyreAdventor"/>
              </a:rPr>
              <a:t>, tipik düz yüz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yuvarlak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tan  </a:t>
            </a:r>
            <a:r>
              <a:rPr sz="2000" spc="-15" dirty="0">
                <a:latin typeface="TeXGyreAdventor"/>
                <a:cs typeface="TeXGyreAdventor"/>
              </a:rPr>
              <a:t>kaynaklanır.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Ayrıca </a:t>
            </a:r>
            <a:r>
              <a:rPr sz="2000" spc="-5" dirty="0">
                <a:latin typeface="TeXGyreAdventor"/>
                <a:cs typeface="TeXGyreAdventor"/>
              </a:rPr>
              <a:t>tipik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boyları</a:t>
            </a:r>
            <a:r>
              <a:rPr sz="2000" u="sng" spc="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kısadır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A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zın </a:t>
            </a:r>
            <a:r>
              <a:rPr sz="2000" dirty="0">
                <a:latin typeface="TeXGyreAdventor"/>
                <a:cs typeface="TeXGyreAdventor"/>
              </a:rPr>
              <a:t>açık kalmasına </a:t>
            </a:r>
            <a:r>
              <a:rPr sz="2000" spc="-5" dirty="0">
                <a:latin typeface="TeXGyreAdventor"/>
                <a:cs typeface="TeXGyreAdventor"/>
              </a:rPr>
              <a:t>neden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" dirty="0">
                <a:latin typeface="TeXGyreAdventor"/>
                <a:cs typeface="TeXGyreAdventor"/>
              </a:rPr>
              <a:t>kısmen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çıkık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dil</a:t>
            </a:r>
            <a:r>
              <a:rPr sz="2000" spc="-5" dirty="0">
                <a:latin typeface="TeXGyreAdventor"/>
                <a:cs typeface="TeXGyreAdventor"/>
              </a:rPr>
              <a:t>,  </a:t>
            </a:r>
            <a:r>
              <a:rPr sz="2000" dirty="0">
                <a:latin typeface="TeXGyreAdventor"/>
                <a:cs typeface="TeXGyreAdventor"/>
              </a:rPr>
              <a:t>kısa, </a:t>
            </a:r>
            <a:r>
              <a:rPr sz="2000" spc="-20" dirty="0">
                <a:latin typeface="TeXGyreAdventor"/>
                <a:cs typeface="TeXGyreAdventor"/>
              </a:rPr>
              <a:t>geni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525" dirty="0">
                <a:latin typeface="AoyagiKouzanFontT"/>
                <a:cs typeface="AoyagiKouzanFontT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eller ve avuç içi ve </a:t>
            </a:r>
            <a:r>
              <a:rPr sz="2000" spc="-5" dirty="0">
                <a:latin typeface="TeXGyreAdventor"/>
                <a:cs typeface="TeXGyreAdventor"/>
              </a:rPr>
              <a:t>özgün </a:t>
            </a:r>
            <a:r>
              <a:rPr sz="2000" spc="5" dirty="0">
                <a:latin typeface="TeXGyreAdventor"/>
                <a:cs typeface="TeXGyreAdventor"/>
              </a:rPr>
              <a:t>parmak </a:t>
            </a:r>
            <a:r>
              <a:rPr sz="2000" dirty="0">
                <a:latin typeface="TeXGyreAdventor"/>
                <a:cs typeface="TeXGyreAdventor"/>
              </a:rPr>
              <a:t>izine sahip  </a:t>
            </a:r>
            <a:r>
              <a:rPr sz="2000" spc="-15" dirty="0">
                <a:latin typeface="TeXGyreAdventor"/>
                <a:cs typeface="TeXGyreAdventor"/>
              </a:rPr>
              <a:t>olabilirler.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94880" cy="205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7653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Fiziksel, </a:t>
            </a:r>
            <a:r>
              <a:rPr sz="2000" spc="-5" dirty="0">
                <a:latin typeface="TeXGyreAdventor"/>
                <a:cs typeface="TeXGyreAdventor"/>
              </a:rPr>
              <a:t>psikomotor ve </a:t>
            </a:r>
            <a:r>
              <a:rPr sz="2000" dirty="0">
                <a:latin typeface="TeXGyreAdventor"/>
                <a:cs typeface="TeXGyreAdventor"/>
              </a:rPr>
              <a:t>zihinsel </a:t>
            </a:r>
            <a:r>
              <a:rPr sz="2000" spc="-10" dirty="0">
                <a:latin typeface="TeXGyreAdventor"/>
                <a:cs typeface="TeXGyreAdventor"/>
              </a:rPr>
              <a:t>geli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imleri </a:t>
            </a:r>
            <a:r>
              <a:rPr sz="2000" spc="-5" dirty="0">
                <a:latin typeface="TeXGyreAdventor"/>
                <a:cs typeface="TeXGyreAdventor"/>
              </a:rPr>
              <a:t>geri </a:t>
            </a:r>
            <a:r>
              <a:rPr sz="2000" spc="-10" dirty="0">
                <a:latin typeface="TeXGyreAdventor"/>
                <a:cs typeface="TeXGyreAdventor"/>
              </a:rPr>
              <a:t>kalmı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tır </a:t>
            </a:r>
            <a:r>
              <a:rPr sz="2000" spc="-165" dirty="0">
                <a:latin typeface="TeXGyreAdventor"/>
                <a:cs typeface="TeXGyreAdventor"/>
              </a:rPr>
              <a:t>ve  </a:t>
            </a:r>
            <a:r>
              <a:rPr sz="2000" dirty="0">
                <a:latin typeface="TeXGyreAdventor"/>
                <a:cs typeface="TeXGyreAdventor"/>
              </a:rPr>
              <a:t>kasları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zayıftır.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Genelde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amları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kısadır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Down sendromlu çocuklar </a:t>
            </a:r>
            <a:r>
              <a:rPr sz="2000" dirty="0">
                <a:latin typeface="TeXGyreAdventor"/>
                <a:cs typeface="TeXGyreAdventor"/>
              </a:rPr>
              <a:t>solunum </a:t>
            </a:r>
            <a:r>
              <a:rPr sz="2000" spc="-5" dirty="0">
                <a:latin typeface="TeXGyreAdventor"/>
                <a:cs typeface="TeXGyreAdventor"/>
              </a:rPr>
              <a:t>yolu </a:t>
            </a:r>
            <a:r>
              <a:rPr sz="2000" dirty="0">
                <a:latin typeface="TeXGyreAdventor"/>
                <a:cs typeface="TeXGyreAdventor"/>
              </a:rPr>
              <a:t>hastalıklarına </a:t>
            </a:r>
            <a:r>
              <a:rPr sz="2000" spc="-165" dirty="0">
                <a:latin typeface="TeXGyreAdventor"/>
                <a:cs typeface="TeXGyreAdventor"/>
              </a:rPr>
              <a:t>ve  </a:t>
            </a:r>
            <a:r>
              <a:rPr sz="2000" dirty="0">
                <a:latin typeface="TeXGyreAdventor"/>
                <a:cs typeface="TeXGyreAdventor"/>
              </a:rPr>
              <a:t>kalp malformasyonlarına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yatkındır.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41209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6456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Down sendromlu </a:t>
            </a:r>
            <a:r>
              <a:rPr sz="2000" spc="-15" dirty="0">
                <a:latin typeface="TeXGyreAdventor"/>
                <a:cs typeface="TeXGyreAdventor"/>
              </a:rPr>
              <a:t>yeti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kin </a:t>
            </a:r>
            <a:r>
              <a:rPr sz="2000" spc="-5" dirty="0">
                <a:latin typeface="TeXGyreAdventor"/>
                <a:cs typeface="TeXGyreAdventor"/>
              </a:rPr>
              <a:t>bireylerin ölüm </a:t>
            </a:r>
            <a:r>
              <a:rPr sz="2000" spc="-60" dirty="0">
                <a:latin typeface="TeXGyreAdventor"/>
                <a:cs typeface="TeXGyreAdventor"/>
              </a:rPr>
              <a:t>nedeni  </a:t>
            </a:r>
            <a:r>
              <a:rPr sz="2000" spc="-10" dirty="0">
                <a:latin typeface="TeXGyreAdventor"/>
                <a:cs typeface="TeXGyreAdventor"/>
              </a:rPr>
              <a:t>ço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unlukla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Alzheimer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hastalı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</a:t>
            </a:r>
            <a:r>
              <a:rPr sz="2000" spc="-20" dirty="0">
                <a:latin typeface="TeXGyreAdventor"/>
                <a:cs typeface="TeXGyreAdventor"/>
              </a:rPr>
              <a:t>dır.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trizomik durumun kökeni, </a:t>
            </a:r>
            <a:r>
              <a:rPr sz="2000" spc="-10" dirty="0">
                <a:latin typeface="TeXGyreAdventor"/>
                <a:cs typeface="TeXGyreAdventor"/>
              </a:rPr>
              <a:t>ço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unlukla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spc="-65" dirty="0">
                <a:latin typeface="TeXGyreAdventor"/>
                <a:cs typeface="TeXGyreAdventor"/>
              </a:rPr>
              <a:t>21’in  </a:t>
            </a:r>
            <a:r>
              <a:rPr sz="2000" spc="-5" dirty="0">
                <a:latin typeface="TeXGyreAdventor"/>
                <a:cs typeface="TeXGyreAdventor"/>
              </a:rPr>
              <a:t>mayoz </a:t>
            </a:r>
            <a:r>
              <a:rPr sz="2000" dirty="0">
                <a:latin typeface="TeXGyreAdventor"/>
                <a:cs typeface="TeXGyreAdventor"/>
              </a:rPr>
              <a:t>sırasındaki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ayrılmama’ (non-disjunction)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durumudur.</a:t>
            </a:r>
            <a:endParaRPr sz="2000">
              <a:latin typeface="TeXGyreAdventor"/>
              <a:cs typeface="TeXGyreAdventor"/>
            </a:endParaRPr>
          </a:p>
          <a:p>
            <a:pPr marL="355600" marR="5715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analizleri, ilave </a:t>
            </a:r>
            <a:r>
              <a:rPr sz="2000" spc="-5" dirty="0">
                <a:latin typeface="TeXGyreAdventor"/>
                <a:cs typeface="TeXGyreAdventor"/>
              </a:rPr>
              <a:t>kromozomun anneden </a:t>
            </a:r>
            <a:r>
              <a:rPr sz="2000" spc="-90" dirty="0">
                <a:latin typeface="TeXGyreAdventor"/>
                <a:cs typeface="TeXGyreAdventor"/>
              </a:rPr>
              <a:t>veya  </a:t>
            </a:r>
            <a:r>
              <a:rPr sz="2000" spc="-5" dirty="0">
                <a:latin typeface="TeXGyreAdventor"/>
                <a:cs typeface="TeXGyreAdventor"/>
              </a:rPr>
              <a:t>babadan </a:t>
            </a:r>
            <a:r>
              <a:rPr sz="2000" spc="-10" dirty="0">
                <a:latin typeface="TeXGyreAdventor"/>
                <a:cs typeface="TeXGyreAdventor"/>
              </a:rPr>
              <a:t>gelebilece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ini </a:t>
            </a:r>
            <a:r>
              <a:rPr sz="2000" dirty="0">
                <a:latin typeface="TeXGyreAdventor"/>
                <a:cs typeface="TeXGyreAdventor"/>
              </a:rPr>
              <a:t>göstermekle </a:t>
            </a:r>
            <a:r>
              <a:rPr sz="2000" spc="-5" dirty="0">
                <a:latin typeface="TeXGyreAdventor"/>
                <a:cs typeface="TeXGyreAdventor"/>
              </a:rPr>
              <a:t>birlikte, </a:t>
            </a:r>
            <a:r>
              <a:rPr sz="2000" dirty="0">
                <a:latin typeface="TeXGyreAdventor"/>
                <a:cs typeface="TeXGyreAdventor"/>
              </a:rPr>
              <a:t>47,+21  </a:t>
            </a:r>
            <a:r>
              <a:rPr sz="2000" spc="-5" dirty="0">
                <a:latin typeface="TeXGyreAdventor"/>
                <a:cs typeface="TeXGyreAdventor"/>
              </a:rPr>
              <a:t>trizominin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kayna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%95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oranında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yumurtadır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76901" y="2977718"/>
            <a:ext cx="464947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4323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Yanda, </a:t>
            </a:r>
            <a:r>
              <a:rPr sz="2000" spc="-5" dirty="0">
                <a:latin typeface="TeXGyreAdventor"/>
                <a:cs typeface="TeXGyreAdventor"/>
              </a:rPr>
              <a:t>annenin </a:t>
            </a:r>
            <a:r>
              <a:rPr sz="2000" spc="-25" dirty="0">
                <a:latin typeface="TeXGyreAdventor"/>
                <a:cs typeface="TeXGyreAdventor"/>
              </a:rPr>
              <a:t>ya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ı </a:t>
            </a:r>
            <a:r>
              <a:rPr sz="2000" spc="-5" dirty="0">
                <a:latin typeface="TeXGyreAdventor"/>
                <a:cs typeface="TeXGyreAdventor"/>
              </a:rPr>
              <a:t>ile Down  sendromlu çocuk </a:t>
            </a:r>
            <a:r>
              <a:rPr sz="2000" spc="-15" dirty="0">
                <a:latin typeface="TeXGyreAdventor"/>
                <a:cs typeface="TeXGyreAdventor"/>
              </a:rPr>
              <a:t>do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umu  </a:t>
            </a:r>
            <a:r>
              <a:rPr sz="2000" dirty="0">
                <a:latin typeface="TeXGyreAdventor"/>
                <a:cs typeface="TeXGyreAdventor"/>
              </a:rPr>
              <a:t>arasındaki </a:t>
            </a:r>
            <a:r>
              <a:rPr sz="2000" spc="-15" dirty="0">
                <a:latin typeface="TeXGyreAdventor"/>
                <a:cs typeface="TeXGyreAdventor"/>
              </a:rPr>
              <a:t>ili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ki</a:t>
            </a:r>
            <a:r>
              <a:rPr sz="2000" spc="-80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gösterilmektedir.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Annenin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artıkça</a:t>
            </a:r>
            <a:r>
              <a:rPr sz="2000" spc="-5" dirty="0">
                <a:latin typeface="TeXGyreAdventor"/>
                <a:cs typeface="TeXGyreAdventor"/>
              </a:rPr>
              <a:t>, Down  sendromlu çocuk </a:t>
            </a:r>
            <a:r>
              <a:rPr sz="2000" spc="-10" dirty="0">
                <a:latin typeface="TeXGyreAdventor"/>
                <a:cs typeface="TeXGyreAdventor"/>
              </a:rPr>
              <a:t>do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umunun </a:t>
            </a:r>
            <a:r>
              <a:rPr sz="2000" spc="-15" dirty="0">
                <a:latin typeface="TeXGyreAdventor"/>
                <a:cs typeface="TeXGyreAdventor"/>
              </a:rPr>
              <a:t>sıklı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  </a:t>
            </a:r>
            <a:r>
              <a:rPr sz="2000" dirty="0">
                <a:latin typeface="TeXGyreAdventor"/>
                <a:cs typeface="TeXGyreAdventor"/>
              </a:rPr>
              <a:t>hızla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artmaktadır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62839" y="3058058"/>
            <a:ext cx="2776155" cy="3096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88878" y="2977718"/>
            <a:ext cx="4899025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Di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ilerde </a:t>
            </a:r>
            <a:r>
              <a:rPr sz="2000" spc="-5" dirty="0">
                <a:latin typeface="TeXGyreAdventor"/>
                <a:cs typeface="TeXGyreAdventor"/>
              </a:rPr>
              <a:t>bütün yumurtalarda </a:t>
            </a:r>
            <a:r>
              <a:rPr sz="2000" spc="-60" dirty="0">
                <a:latin typeface="TeXGyreAdventor"/>
                <a:cs typeface="TeXGyreAdventor"/>
              </a:rPr>
              <a:t>mayoz,  </a:t>
            </a:r>
            <a:r>
              <a:rPr sz="2000" spc="-5" dirty="0">
                <a:latin typeface="TeXGyreAdventor"/>
                <a:cs typeface="TeXGyreAdventor"/>
              </a:rPr>
              <a:t>fetal </a:t>
            </a:r>
            <a:r>
              <a:rPr sz="2000" spc="-15" dirty="0">
                <a:latin typeface="TeXGyreAdventor"/>
                <a:cs typeface="TeXGyreAdventor"/>
              </a:rPr>
              <a:t>geli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im </a:t>
            </a:r>
            <a:r>
              <a:rPr sz="2000" dirty="0">
                <a:latin typeface="TeXGyreAdventor"/>
                <a:cs typeface="TeXGyreAdventor"/>
              </a:rPr>
              <a:t>sırasında </a:t>
            </a:r>
            <a:r>
              <a:rPr sz="2000" spc="-25" dirty="0">
                <a:latin typeface="TeXGyreAdventor"/>
                <a:cs typeface="TeXGyreAdventor"/>
              </a:rPr>
              <a:t>ba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latılır.</a:t>
            </a:r>
            <a:endParaRPr sz="2000">
              <a:latin typeface="TeXGyreAdventor"/>
              <a:cs typeface="TeXGyreAdventor"/>
            </a:endParaRPr>
          </a:p>
          <a:p>
            <a:pPr marL="355600" marR="110553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Yumurta </a:t>
            </a:r>
            <a:r>
              <a:rPr sz="2000" spc="-10" dirty="0">
                <a:latin typeface="TeXGyreAdventor"/>
                <a:cs typeface="TeXGyreAdventor"/>
              </a:rPr>
              <a:t>geli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imi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 </a:t>
            </a:r>
            <a:r>
              <a:rPr sz="2000" u="sng" spc="-9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spc="-90" dirty="0">
                <a:latin typeface="TeXGyreAdventor"/>
                <a:cs typeface="TeXGyreAdventor"/>
              </a:rPr>
              <a:t>’de  </a:t>
            </a:r>
            <a:r>
              <a:rPr sz="2000" spc="-20" dirty="0">
                <a:latin typeface="TeXGyreAdventor"/>
                <a:cs typeface="TeXGyreAdventor"/>
              </a:rPr>
              <a:t>durdurulur.</a:t>
            </a:r>
            <a:endParaRPr sz="2000">
              <a:latin typeface="TeXGyreAdventor"/>
              <a:cs typeface="TeXGyreAdventor"/>
            </a:endParaRPr>
          </a:p>
          <a:p>
            <a:pPr marL="355600" marR="9652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Böylece, bütün </a:t>
            </a:r>
            <a:r>
              <a:rPr sz="2000" dirty="0">
                <a:latin typeface="TeXGyreAdventor"/>
                <a:cs typeface="TeXGyreAdventor"/>
              </a:rPr>
              <a:t>ilkin </a:t>
            </a:r>
            <a:r>
              <a:rPr sz="2000" spc="-5" dirty="0">
                <a:latin typeface="TeXGyreAdventor"/>
                <a:cs typeface="TeXGyreAdventor"/>
              </a:rPr>
              <a:t>oositler </a:t>
            </a:r>
            <a:r>
              <a:rPr sz="2000" spc="-65" dirty="0">
                <a:latin typeface="TeXGyreAdventor"/>
                <a:cs typeface="TeXGyreAdventor"/>
              </a:rPr>
              <a:t>do</a:t>
            </a:r>
            <a:r>
              <a:rPr sz="2000" spc="-65" dirty="0">
                <a:latin typeface="AoyagiKouzanFontT"/>
                <a:cs typeface="AoyagiKouzanFontT"/>
              </a:rPr>
              <a:t>ğ</a:t>
            </a:r>
            <a:r>
              <a:rPr sz="2000" spc="-65" dirty="0">
                <a:latin typeface="TeXGyreAdventor"/>
                <a:cs typeface="TeXGyreAdventor"/>
              </a:rPr>
              <a:t>umla  </a:t>
            </a:r>
            <a:r>
              <a:rPr sz="2000" spc="-5" dirty="0">
                <a:latin typeface="TeXGyreAdventor"/>
                <a:cs typeface="TeXGyreAdventor"/>
              </a:rPr>
              <a:t>birlikte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62839" y="3058058"/>
            <a:ext cx="2776155" cy="3096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2980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Ergenlik </a:t>
            </a:r>
            <a:r>
              <a:rPr sz="2000" spc="-15" dirty="0">
                <a:latin typeface="TeXGyreAdventor"/>
                <a:cs typeface="TeXGyreAdventor"/>
              </a:rPr>
              <a:t>ça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ında </a:t>
            </a:r>
            <a:r>
              <a:rPr sz="2000" spc="-5" dirty="0">
                <a:latin typeface="TeXGyreAdventor"/>
                <a:cs typeface="TeXGyreAdventor"/>
              </a:rPr>
              <a:t>yumurtlama </a:t>
            </a:r>
            <a:r>
              <a:rPr sz="2000" spc="-15" dirty="0">
                <a:latin typeface="TeXGyreAdventor"/>
                <a:cs typeface="TeXGyreAdventor"/>
              </a:rPr>
              <a:t>ba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ladı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ında, </a:t>
            </a:r>
            <a:r>
              <a:rPr sz="2000" spc="-5" dirty="0">
                <a:latin typeface="TeXGyreAdventor"/>
                <a:cs typeface="TeXGyreAdventor"/>
              </a:rPr>
              <a:t>her  yumurtlama döngüsünde, bir yumurtada mayoz yeniden 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lar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II</a:t>
            </a:r>
            <a:r>
              <a:rPr sz="2000" dirty="0">
                <a:latin typeface="TeXGyreAdventor"/>
                <a:cs typeface="TeXGyreAdventor"/>
              </a:rPr>
              <a:t>’ye </a:t>
            </a:r>
            <a:r>
              <a:rPr sz="2000" spc="-20" dirty="0">
                <a:latin typeface="TeXGyreAdventor"/>
                <a:cs typeface="TeXGyreAdventor"/>
              </a:rPr>
              <a:t>do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ru </a:t>
            </a:r>
            <a:r>
              <a:rPr sz="2000" dirty="0">
                <a:latin typeface="TeXGyreAdventor"/>
                <a:cs typeface="TeXGyreAdventor"/>
              </a:rPr>
              <a:t>devam</a:t>
            </a:r>
            <a:r>
              <a:rPr sz="2000" spc="25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eder.</a:t>
            </a:r>
            <a:endParaRPr sz="2000">
              <a:latin typeface="TeXGyreAdventor"/>
              <a:cs typeface="TeXGyreAdventor"/>
            </a:endParaRPr>
          </a:p>
          <a:p>
            <a:pPr marL="355600" marR="25209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15" dirty="0">
                <a:latin typeface="TeXGyreAdventor"/>
                <a:cs typeface="TeXGyreAdventor"/>
              </a:rPr>
              <a:t>Yumurtlamadan </a:t>
            </a:r>
            <a:r>
              <a:rPr sz="2000" spc="-5" dirty="0">
                <a:latin typeface="TeXGyreAdventor"/>
                <a:cs typeface="TeXGyreAdventor"/>
              </a:rPr>
              <a:t>sonra bu 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lem </a:t>
            </a:r>
            <a:r>
              <a:rPr sz="2000" spc="-5" dirty="0">
                <a:latin typeface="TeXGyreAdventor"/>
                <a:cs typeface="TeXGyreAdventor"/>
              </a:rPr>
              <a:t>bir kez </a:t>
            </a:r>
            <a:r>
              <a:rPr sz="2000" dirty="0">
                <a:latin typeface="TeXGyreAdventor"/>
                <a:cs typeface="TeXGyreAdventor"/>
              </a:rPr>
              <a:t>daha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durdurulur </a:t>
            </a:r>
            <a:r>
              <a:rPr sz="2000" spc="-4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döllenme </a:t>
            </a:r>
            <a:r>
              <a:rPr sz="2000" spc="-10" dirty="0">
                <a:latin typeface="TeXGyreAdventor"/>
                <a:cs typeface="TeXGyreAdventor"/>
              </a:rPr>
              <a:t>gerçekle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ene </a:t>
            </a:r>
            <a:r>
              <a:rPr sz="2000" dirty="0">
                <a:latin typeface="TeXGyreAdventor"/>
                <a:cs typeface="TeXGyreAdventor"/>
              </a:rPr>
              <a:t>kadar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tamamlanmaz.</a:t>
            </a:r>
            <a:endParaRPr sz="2000">
              <a:latin typeface="TeXGyreAdventor"/>
              <a:cs typeface="TeXGyreAdventor"/>
            </a:endParaRPr>
          </a:p>
          <a:p>
            <a:pPr marL="355600" marR="92011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spc="-10" dirty="0">
                <a:latin typeface="TeXGyreAdventor"/>
                <a:cs typeface="TeXGyreAdventor"/>
              </a:rPr>
              <a:t>geli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menin </a:t>
            </a:r>
            <a:r>
              <a:rPr sz="2000" spc="-5" dirty="0">
                <a:latin typeface="TeXGyreAdventor"/>
                <a:cs typeface="TeXGyreAdventor"/>
              </a:rPr>
              <a:t>sonucunda; bir sonraki yumurta, </a:t>
            </a:r>
            <a:r>
              <a:rPr sz="2000" spc="-110" dirty="0">
                <a:latin typeface="TeXGyreAdventor"/>
                <a:cs typeface="TeXGyreAdventor"/>
              </a:rPr>
              <a:t>bir  </a:t>
            </a:r>
            <a:r>
              <a:rPr sz="2000" spc="-5" dirty="0">
                <a:latin typeface="TeXGyreAdventor"/>
                <a:cs typeface="TeXGyreAdventor"/>
              </a:rPr>
              <a:t>öncekine göre mayoz </a:t>
            </a:r>
            <a:r>
              <a:rPr sz="2000" dirty="0">
                <a:latin typeface="TeXGyreAdventor"/>
                <a:cs typeface="TeXGyreAdventor"/>
              </a:rPr>
              <a:t>I’de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dirty="0">
                <a:latin typeface="TeXGyreAdventor"/>
                <a:cs typeface="TeXGyreAdventor"/>
              </a:rPr>
              <a:t>ay daha fazla </a:t>
            </a:r>
            <a:r>
              <a:rPr sz="2000" spc="-5" dirty="0">
                <a:latin typeface="TeXGyreAdventor"/>
                <a:cs typeface="TeXGyreAdventor"/>
              </a:rPr>
              <a:t>süre  </a:t>
            </a:r>
            <a:r>
              <a:rPr sz="2000" spc="-10" dirty="0">
                <a:latin typeface="TeXGyreAdventor"/>
                <a:cs typeface="TeXGyreAdventor"/>
              </a:rPr>
              <a:t>geçirmektedir.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628765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Hasta </a:t>
            </a:r>
            <a:r>
              <a:rPr sz="2000" spc="-5" dirty="0">
                <a:latin typeface="TeXGyreAdventor"/>
                <a:cs typeface="TeXGyreAdventor"/>
              </a:rPr>
              <a:t>çocukların bazılarının bakımı özel </a:t>
            </a:r>
            <a:r>
              <a:rPr sz="2000" spc="-40" dirty="0">
                <a:latin typeface="TeXGyreAdventor"/>
                <a:cs typeface="TeXGyreAdventor"/>
              </a:rPr>
              <a:t>kurumlarda  </a:t>
            </a:r>
            <a:r>
              <a:rPr sz="2000" spc="-10" dirty="0">
                <a:latin typeface="TeXGyreAdventor"/>
                <a:cs typeface="TeXGyreAdventor"/>
              </a:rPr>
              <a:t>yapılabilmektedir.</a:t>
            </a:r>
            <a:endParaRPr sz="2000">
              <a:latin typeface="TeXGyreAdventor"/>
              <a:cs typeface="TeXGyreAdventor"/>
            </a:endParaRPr>
          </a:p>
          <a:p>
            <a:pPr marL="355600" marR="84709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Ayrıca, </a:t>
            </a:r>
            <a:r>
              <a:rPr sz="2000" spc="-5" dirty="0">
                <a:latin typeface="TeXGyreAdventor"/>
                <a:cs typeface="TeXGyreAdventor"/>
              </a:rPr>
              <a:t>bu çocukların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sevgi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dolu</a:t>
            </a:r>
            <a:r>
              <a:rPr sz="2000" dirty="0">
                <a:latin typeface="TeXGyreAdventor"/>
                <a:cs typeface="TeXGyreAdventor"/>
              </a:rPr>
              <a:t> oldukları </a:t>
            </a:r>
            <a:r>
              <a:rPr sz="2000" spc="-160" dirty="0">
                <a:latin typeface="TeXGyreAdventor"/>
                <a:cs typeface="TeXGyreAdventor"/>
              </a:rPr>
              <a:t>da  </a:t>
            </a:r>
            <a:r>
              <a:rPr sz="2000" spc="-15" dirty="0">
                <a:latin typeface="TeXGyreAdventor"/>
                <a:cs typeface="TeXGyreAdventor"/>
              </a:rPr>
              <a:t>bilinmektedir.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830695" cy="243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732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Genetik </a:t>
            </a:r>
            <a:r>
              <a:rPr sz="2000" spc="-10" dirty="0">
                <a:latin typeface="TeXGyreAdventor"/>
                <a:cs typeface="TeXGyreAdventor"/>
              </a:rPr>
              <a:t>danı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man, </a:t>
            </a:r>
            <a:r>
              <a:rPr sz="2000" spc="-5" dirty="0">
                <a:latin typeface="TeXGyreAdventor"/>
                <a:cs typeface="TeXGyreAdventor"/>
              </a:rPr>
              <a:t>fetal hücrelerin </a:t>
            </a:r>
            <a:r>
              <a:rPr sz="2000" dirty="0">
                <a:latin typeface="TeXGyreAdventor"/>
                <a:cs typeface="TeXGyreAdventor"/>
              </a:rPr>
              <a:t>alınıp </a:t>
            </a:r>
            <a:r>
              <a:rPr sz="2000" spc="-40" dirty="0">
                <a:latin typeface="TeXGyreAdventor"/>
                <a:cs typeface="TeXGyreAdventor"/>
              </a:rPr>
              <a:t>kültürünün  </a:t>
            </a:r>
            <a:r>
              <a:rPr sz="2000" spc="-15" dirty="0">
                <a:latin typeface="TeXGyreAdventor"/>
                <a:cs typeface="TeXGyreAdventor"/>
              </a:rPr>
              <a:t>yapıldı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 </a:t>
            </a:r>
            <a:r>
              <a:rPr sz="2000" spc="-20" dirty="0">
                <a:latin typeface="TeXGyreAdventor"/>
                <a:cs typeface="TeXGyreAdventor"/>
              </a:rPr>
              <a:t>do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um </a:t>
            </a:r>
            <a:r>
              <a:rPr sz="2000" spc="-5" dirty="0">
                <a:latin typeface="TeXGyreAdventor"/>
                <a:cs typeface="TeXGyreAdventor"/>
              </a:rPr>
              <a:t>öncesi </a:t>
            </a:r>
            <a:r>
              <a:rPr sz="2000" dirty="0">
                <a:latin typeface="TeXGyreAdventor"/>
                <a:cs typeface="TeXGyreAdventor"/>
              </a:rPr>
              <a:t>tanı </a:t>
            </a:r>
            <a:r>
              <a:rPr sz="2000" spc="-5" dirty="0">
                <a:latin typeface="TeXGyreAdventor"/>
                <a:cs typeface="TeXGyreAdventor"/>
              </a:rPr>
              <a:t>yöntemini</a:t>
            </a:r>
            <a:r>
              <a:rPr sz="2000" spc="4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önerebilir.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tanı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yöntemleri;</a:t>
            </a:r>
            <a:endParaRPr sz="20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Amniyosentez</a:t>
            </a:r>
            <a:r>
              <a:rPr sz="1800" spc="-5" dirty="0">
                <a:latin typeface="TeXGyreAdventor"/>
                <a:cs typeface="TeXGyreAdventor"/>
              </a:rPr>
              <a:t> denen </a:t>
            </a:r>
            <a:r>
              <a:rPr sz="1800" spc="-10" dirty="0">
                <a:latin typeface="TeXGyreAdventor"/>
                <a:cs typeface="TeXGyreAdventor"/>
              </a:rPr>
              <a:t>i</a:t>
            </a:r>
            <a:r>
              <a:rPr sz="1800" spc="-10" dirty="0">
                <a:latin typeface="AoyagiKouzanFontT"/>
                <a:cs typeface="AoyagiKouzanFontT"/>
              </a:rPr>
              <a:t>ş</a:t>
            </a:r>
            <a:r>
              <a:rPr sz="1800" spc="-10" dirty="0">
                <a:latin typeface="TeXGyreAdventor"/>
                <a:cs typeface="TeXGyreAdventor"/>
              </a:rPr>
              <a:t>lemle </a:t>
            </a:r>
            <a:r>
              <a:rPr sz="1800" spc="-5" dirty="0">
                <a:latin typeface="TeXGyreAdventor"/>
                <a:cs typeface="TeXGyreAdventor"/>
              </a:rPr>
              <a:t>amniyotik sıvıdan ya da</a:t>
            </a:r>
            <a:endParaRPr sz="1800">
              <a:latin typeface="TeXGyreAdventor"/>
              <a:cs typeface="TeXGyreAdventor"/>
            </a:endParaRPr>
          </a:p>
          <a:p>
            <a:pPr marL="698500" marR="5080" indent="-342900">
              <a:lnSpc>
                <a:spcPct val="99500"/>
              </a:lnSpc>
              <a:spcBef>
                <a:spcPts val="55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Korionik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villus örneklemesi</a:t>
            </a:r>
            <a:r>
              <a:rPr sz="1800" dirty="0">
                <a:latin typeface="TeXGyreAdventor"/>
                <a:cs typeface="TeXGyreAdventor"/>
              </a:rPr>
              <a:t> </a:t>
            </a:r>
            <a:r>
              <a:rPr sz="1800" spc="-5" dirty="0">
                <a:latin typeface="TeXGyreAdventor"/>
                <a:cs typeface="TeXGyreAdventor"/>
              </a:rPr>
              <a:t>(CVS) </a:t>
            </a:r>
            <a:r>
              <a:rPr sz="1800" dirty="0">
                <a:latin typeface="TeXGyreAdventor"/>
                <a:cs typeface="TeXGyreAdventor"/>
              </a:rPr>
              <a:t>olarak </a:t>
            </a:r>
            <a:r>
              <a:rPr sz="1800" spc="-5" dirty="0">
                <a:latin typeface="TeXGyreAdventor"/>
                <a:cs typeface="TeXGyreAdventor"/>
              </a:rPr>
              <a:t>bilinen yöntemle  plasentanın korionundan alınan fetal hücreler </a:t>
            </a:r>
            <a:r>
              <a:rPr sz="1800" dirty="0">
                <a:latin typeface="TeXGyreAdventor"/>
                <a:cs typeface="TeXGyreAdventor"/>
              </a:rPr>
              <a:t>ile  </a:t>
            </a:r>
            <a:r>
              <a:rPr sz="1800" spc="-15" dirty="0">
                <a:latin typeface="TeXGyreAdventor"/>
                <a:cs typeface="TeXGyreAdventor"/>
              </a:rPr>
              <a:t>gerçekle</a:t>
            </a:r>
            <a:r>
              <a:rPr sz="1800" spc="-15" dirty="0">
                <a:latin typeface="AoyagiKouzanFontT"/>
                <a:cs typeface="AoyagiKouzanFontT"/>
              </a:rPr>
              <a:t>ş</a:t>
            </a:r>
            <a:r>
              <a:rPr sz="1800" spc="-15" dirty="0">
                <a:latin typeface="TeXGyreAdventor"/>
                <a:cs typeface="TeXGyreAdventor"/>
              </a:rPr>
              <a:t>tirilebilir.</a:t>
            </a:r>
            <a:endParaRPr sz="18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Down</a:t>
            </a:r>
            <a:r>
              <a:rPr sz="3600" spc="-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74255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4010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En yeni </a:t>
            </a:r>
            <a:r>
              <a:rPr sz="2000" spc="-10" dirty="0">
                <a:latin typeface="TeXGyreAdventor"/>
                <a:cs typeface="TeXGyreAdventor"/>
              </a:rPr>
              <a:t>yakla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ım, </a:t>
            </a:r>
            <a:r>
              <a:rPr sz="2000" spc="-5" dirty="0">
                <a:latin typeface="TeXGyreAdventor"/>
                <a:cs typeface="TeXGyreAdventor"/>
              </a:rPr>
              <a:t>fetal hücreleri </a:t>
            </a:r>
            <a:r>
              <a:rPr sz="2000" spc="-15" dirty="0">
                <a:latin typeface="TeXGyreAdventor"/>
                <a:cs typeface="TeXGyreAdventor"/>
              </a:rPr>
              <a:t>do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rudan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annenin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dola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ımından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elde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etmektir.</a:t>
            </a:r>
            <a:endParaRPr sz="2000">
              <a:latin typeface="TeXGyreAdventor"/>
              <a:cs typeface="TeXGyreAdventor"/>
            </a:endParaRPr>
          </a:p>
          <a:p>
            <a:pPr marL="355600" marR="13017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Ba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arılı </a:t>
            </a:r>
            <a:r>
              <a:rPr sz="2000" spc="-5" dirty="0">
                <a:latin typeface="TeXGyreAdventor"/>
                <a:cs typeface="TeXGyreAdventor"/>
              </a:rPr>
              <a:t>biçimde </a:t>
            </a:r>
            <a:r>
              <a:rPr sz="2000" spc="-10" dirty="0">
                <a:latin typeface="TeXGyreAdventor"/>
                <a:cs typeface="TeXGyreAdventor"/>
              </a:rPr>
              <a:t>uygulandı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 </a:t>
            </a:r>
            <a:r>
              <a:rPr sz="2000" spc="-5" dirty="0">
                <a:latin typeface="TeXGyreAdventor"/>
                <a:cs typeface="TeXGyreAdventor"/>
              </a:rPr>
              <a:t>taktirde, cenin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en az </a:t>
            </a:r>
            <a:r>
              <a:rPr sz="2000" u="sng" spc="-8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risk </a:t>
            </a:r>
            <a:r>
              <a:rPr sz="2000" spc="-8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5" dirty="0">
                <a:latin typeface="TeXGyreAdventor"/>
                <a:cs typeface="TeXGyreAdventor"/>
              </a:rPr>
              <a:t>bu yöntem tercih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edilir.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Cenin hücreleri </a:t>
            </a:r>
            <a:r>
              <a:rPr sz="2000" dirty="0">
                <a:latin typeface="TeXGyreAdventor"/>
                <a:cs typeface="TeXGyreAdventor"/>
              </a:rPr>
              <a:t>elde </a:t>
            </a:r>
            <a:r>
              <a:rPr sz="2000" spc="-5" dirty="0">
                <a:latin typeface="TeXGyreAdventor"/>
                <a:cs typeface="TeXGyreAdventor"/>
              </a:rPr>
              <a:t>edildikten sonra </a:t>
            </a:r>
            <a:r>
              <a:rPr sz="2000" dirty="0">
                <a:latin typeface="TeXGyreAdventor"/>
                <a:cs typeface="TeXGyreAdventor"/>
              </a:rPr>
              <a:t>sitogenetik </a:t>
            </a:r>
            <a:r>
              <a:rPr sz="2000" spc="-5" dirty="0">
                <a:latin typeface="TeXGyreAdventor"/>
                <a:cs typeface="TeXGyreAdventor"/>
              </a:rPr>
              <a:t>analiz </a:t>
            </a:r>
            <a:r>
              <a:rPr sz="2000" spc="-110" dirty="0">
                <a:latin typeface="TeXGyreAdventor"/>
                <a:cs typeface="TeXGyreAdventor"/>
              </a:rPr>
              <a:t>ile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karyotip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tayini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yapılır.</a:t>
            </a:r>
            <a:endParaRPr sz="2000">
              <a:latin typeface="TeXGyreAdventor"/>
              <a:cs typeface="TeXGyreAdventor"/>
            </a:endParaRPr>
          </a:p>
          <a:p>
            <a:pPr marL="355600" marR="37655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Down sendromu </a:t>
            </a:r>
            <a:r>
              <a:rPr sz="2000" dirty="0">
                <a:latin typeface="TeXGyreAdventor"/>
                <a:cs typeface="TeXGyreAdventor"/>
              </a:rPr>
              <a:t>tanısı </a:t>
            </a:r>
            <a:r>
              <a:rPr sz="2000" spc="-5" dirty="0">
                <a:latin typeface="TeXGyreAdventor"/>
                <a:cs typeface="TeXGyreAdventor"/>
              </a:rPr>
              <a:t>konulursa aileye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kürtaj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seçene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 </a:t>
            </a:r>
            <a:r>
              <a:rPr sz="2000" spc="-5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sunulur.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388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Patau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23784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1960’da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Klaus Patau</a:t>
            </a:r>
            <a:r>
              <a:rPr sz="2000" dirty="0">
                <a:latin typeface="TeXGyreAdventor"/>
                <a:cs typeface="TeXGyreAdventor"/>
              </a:rPr>
              <a:t> ve </a:t>
            </a:r>
            <a:r>
              <a:rPr sz="2000" spc="-10" dirty="0">
                <a:latin typeface="TeXGyreAdventor"/>
                <a:cs typeface="TeXGyreAdventor"/>
              </a:rPr>
              <a:t>arkada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ları, </a:t>
            </a:r>
            <a:r>
              <a:rPr sz="2000" spc="-5" dirty="0">
                <a:latin typeface="TeXGyreAdventor"/>
                <a:cs typeface="TeXGyreAdventor"/>
              </a:rPr>
              <a:t>karyotipi 47  kromozom </a:t>
            </a:r>
            <a:r>
              <a:rPr sz="2000" dirty="0">
                <a:latin typeface="TeXGyreAdventor"/>
                <a:cs typeface="TeXGyreAdventor"/>
              </a:rPr>
              <a:t>olan ve ciddi </a:t>
            </a:r>
            <a:r>
              <a:rPr sz="2000" spc="-15" dirty="0">
                <a:latin typeface="TeXGyreAdventor"/>
                <a:cs typeface="TeXGyreAdventor"/>
              </a:rPr>
              <a:t>geli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im </a:t>
            </a:r>
            <a:r>
              <a:rPr sz="2000" spc="-10" dirty="0">
                <a:latin typeface="TeXGyreAdventor"/>
                <a:cs typeface="TeXGyreAdventor"/>
              </a:rPr>
              <a:t>bozuklu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spc="-20" dirty="0">
                <a:latin typeface="TeXGyreAdventor"/>
                <a:cs typeface="TeXGyreAdventor"/>
              </a:rPr>
              <a:t>bebe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  incelemi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lerdir.</a:t>
            </a:r>
            <a:endParaRPr sz="2000">
              <a:latin typeface="TeXGyreAdventor"/>
              <a:cs typeface="TeXGyreAdventor"/>
            </a:endParaRPr>
          </a:p>
          <a:p>
            <a:pPr marL="355600" marR="96393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5" dirty="0">
                <a:latin typeface="AoyagiKouzanFontT"/>
                <a:cs typeface="AoyagiKouzanFontT"/>
              </a:rPr>
              <a:t>İ</a:t>
            </a:r>
            <a:r>
              <a:rPr sz="2000" spc="-105" dirty="0">
                <a:latin typeface="TeXGyreAdventor"/>
                <a:cs typeface="TeXGyreAdventor"/>
              </a:rPr>
              <a:t>lave </a:t>
            </a:r>
            <a:r>
              <a:rPr sz="2000" spc="-5" dirty="0">
                <a:latin typeface="TeXGyreAdventor"/>
                <a:cs typeface="TeXGyreAdventor"/>
              </a:rPr>
              <a:t>kromozomun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13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 </a:t>
            </a:r>
            <a:r>
              <a:rPr sz="2000" spc="-45" dirty="0">
                <a:latin typeface="TeXGyreAdventor"/>
                <a:cs typeface="TeXGyreAdventor"/>
              </a:rPr>
              <a:t>sonradan  </a:t>
            </a:r>
            <a:r>
              <a:rPr sz="2000" spc="-20" dirty="0">
                <a:latin typeface="TeXGyreAdventor"/>
                <a:cs typeface="TeXGyreAdventor"/>
              </a:rPr>
              <a:t>saptanmı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tır.</a:t>
            </a:r>
            <a:endParaRPr sz="2000">
              <a:latin typeface="TeXGyreAdventor"/>
              <a:cs typeface="TeXGyreAdventor"/>
            </a:endParaRPr>
          </a:p>
          <a:p>
            <a:pPr marL="355600" marR="69723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trizomi</a:t>
            </a:r>
            <a:r>
              <a:rPr sz="2000" spc="-5" dirty="0">
                <a:latin typeface="TeXGyreAdventor"/>
                <a:cs typeface="TeXGyreAdventor"/>
              </a:rPr>
              <a:t> 13,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Patau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Sendromu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35" dirty="0">
                <a:latin typeface="TeXGyreAdventor"/>
                <a:cs typeface="TeXGyreAdventor"/>
              </a:rPr>
              <a:t>adlandırılmı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tır  </a:t>
            </a:r>
            <a:r>
              <a:rPr sz="2000" spc="-5" dirty="0">
                <a:latin typeface="TeXGyreAdventor"/>
                <a:cs typeface="TeXGyreAdventor"/>
              </a:rPr>
              <a:t>(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47,+13</a:t>
            </a:r>
            <a:r>
              <a:rPr sz="2000" spc="-5" dirty="0">
                <a:latin typeface="TeXGyreAdventor"/>
                <a:cs typeface="TeXGyreAdventor"/>
              </a:rPr>
              <a:t>).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388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Patau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5758" y="2842031"/>
            <a:ext cx="4392480" cy="3491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62256" y="2698014"/>
            <a:ext cx="3888435" cy="3600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29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7388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Patau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88213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Hasta </a:t>
            </a:r>
            <a:r>
              <a:rPr sz="2000" spc="-5" dirty="0">
                <a:latin typeface="TeXGyreAdventor"/>
                <a:cs typeface="TeXGyreAdventor"/>
              </a:rPr>
              <a:t>bebeklerde </a:t>
            </a:r>
            <a:r>
              <a:rPr sz="2000" dirty="0">
                <a:latin typeface="TeXGyreAdventor"/>
                <a:cs typeface="TeXGyreAdventor"/>
              </a:rPr>
              <a:t>zihinsel gerilik, </a:t>
            </a:r>
            <a:r>
              <a:rPr sz="2000" spc="-10" dirty="0">
                <a:latin typeface="TeXGyreAdventor"/>
                <a:cs typeface="TeXGyreAdventor"/>
              </a:rPr>
              <a:t>sa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ırlık, </a:t>
            </a:r>
            <a:r>
              <a:rPr sz="2000" spc="-5" dirty="0">
                <a:latin typeface="TeXGyreAdventor"/>
                <a:cs typeface="TeXGyreAdventor"/>
              </a:rPr>
              <a:t>karakteristik 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yarık </a:t>
            </a:r>
            <a:r>
              <a:rPr sz="2000" dirty="0">
                <a:latin typeface="TeXGyreAdventor"/>
                <a:cs typeface="TeXGyreAdventor"/>
              </a:rPr>
              <a:t>dudak ve damak ve </a:t>
            </a:r>
            <a:r>
              <a:rPr sz="2000" spc="-5" dirty="0">
                <a:latin typeface="TeXGyreAdventor"/>
                <a:cs typeface="TeXGyreAdventor"/>
              </a:rPr>
              <a:t>çoklu </a:t>
            </a:r>
            <a:r>
              <a:rPr sz="2000" spc="5" dirty="0">
                <a:latin typeface="TeXGyreAdventor"/>
                <a:cs typeface="TeXGyreAdventor"/>
              </a:rPr>
              <a:t>parmak </a:t>
            </a:r>
            <a:r>
              <a:rPr sz="2000" spc="-5" dirty="0">
                <a:latin typeface="TeXGyreAdventor"/>
                <a:cs typeface="TeXGyreAdventor"/>
              </a:rPr>
              <a:t>yapısı  </a:t>
            </a:r>
            <a:r>
              <a:rPr sz="2000" spc="-15" dirty="0">
                <a:latin typeface="TeXGyreAdventor"/>
                <a:cs typeface="TeXGyreAdventor"/>
              </a:rPr>
              <a:t>görülmektedir.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Bebekler </a:t>
            </a:r>
            <a:r>
              <a:rPr sz="2000" dirty="0">
                <a:latin typeface="TeXGyreAdventor"/>
                <a:cs typeface="TeXGyreAdventor"/>
              </a:rPr>
              <a:t>ancak ortalama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üç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</a:t>
            </a:r>
            <a:r>
              <a:rPr sz="2000" spc="-3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ya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ayabilmektedir.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4286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Edwards</a:t>
            </a:r>
            <a:r>
              <a:rPr sz="3600" spc="-5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33259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4193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Trizomi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18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(47,+18)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tanımlanan </a:t>
            </a:r>
            <a:r>
              <a:rPr sz="2000" spc="-5" dirty="0">
                <a:latin typeface="TeXGyreAdventor"/>
                <a:cs typeface="TeXGyreAdventor"/>
              </a:rPr>
              <a:t>bu bozukluk,  sendromu bulan </a:t>
            </a:r>
            <a:r>
              <a:rPr sz="2000" spc="-15" dirty="0">
                <a:latin typeface="TeXGyreAdventor"/>
                <a:cs typeface="TeXGyreAdventor"/>
              </a:rPr>
              <a:t>ki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inin </a:t>
            </a:r>
            <a:r>
              <a:rPr sz="2000" dirty="0">
                <a:latin typeface="TeXGyreAdventor"/>
                <a:cs typeface="TeXGyreAdventor"/>
              </a:rPr>
              <a:t>adı ile </a:t>
            </a:r>
            <a:r>
              <a:rPr sz="2000" spc="-5" dirty="0">
                <a:latin typeface="TeXGyreAdventor"/>
                <a:cs typeface="TeXGyreAdventor"/>
              </a:rPr>
              <a:t>bilinmektedir (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Edwards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sendromu</a:t>
            </a:r>
            <a:r>
              <a:rPr sz="2000" spc="-5" dirty="0">
                <a:latin typeface="TeXGyreAdventor"/>
                <a:cs typeface="TeXGyreAdventor"/>
              </a:rPr>
              <a:t>).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25" dirty="0">
                <a:latin typeface="TeXGyreAdventor"/>
                <a:cs typeface="TeXGyreAdventor"/>
              </a:rPr>
              <a:t>bebekler, </a:t>
            </a:r>
            <a:r>
              <a:rPr sz="2000" spc="5" dirty="0">
                <a:latin typeface="TeXGyreAdventor"/>
                <a:cs typeface="TeXGyreAdventor"/>
              </a:rPr>
              <a:t>normal </a:t>
            </a:r>
            <a:r>
              <a:rPr sz="2000" spc="-5" dirty="0">
                <a:latin typeface="TeXGyreAdventor"/>
                <a:cs typeface="TeXGyreAdventor"/>
              </a:rPr>
              <a:t>bebeklere göre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daha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küçüktür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5" dirty="0">
                <a:latin typeface="TeXGyreAdventor"/>
                <a:cs typeface="TeXGyreAdventor"/>
              </a:rPr>
              <a:t>ve  </a:t>
            </a:r>
            <a:r>
              <a:rPr sz="2000" dirty="0">
                <a:latin typeface="TeXGyreAdventor"/>
                <a:cs typeface="TeXGyreAdventor"/>
              </a:rPr>
              <a:t>kafa tasları </a:t>
            </a:r>
            <a:r>
              <a:rPr sz="2000" spc="-5" dirty="0">
                <a:latin typeface="TeXGyreAdventor"/>
                <a:cs typeface="TeXGyreAdventor"/>
              </a:rPr>
              <a:t>ön-arka eksene </a:t>
            </a:r>
            <a:r>
              <a:rPr sz="2000" spc="-20" dirty="0">
                <a:latin typeface="TeXGyreAdventor"/>
                <a:cs typeface="TeXGyreAdventor"/>
              </a:rPr>
              <a:t>do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ru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uzundur</a:t>
            </a:r>
            <a:r>
              <a:rPr sz="2000" spc="-30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kulakları 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dü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üktür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ekli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bozuktur.</a:t>
            </a:r>
            <a:endParaRPr sz="2000">
              <a:latin typeface="TeXGyreAdventor"/>
              <a:cs typeface="TeXGyreAdventor"/>
            </a:endParaRPr>
          </a:p>
          <a:p>
            <a:pPr marL="355600" marR="435609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bebeklerde </a:t>
            </a:r>
            <a:r>
              <a:rPr sz="2000" dirty="0">
                <a:latin typeface="TeXGyreAdventor"/>
                <a:cs typeface="TeXGyreAdventor"/>
              </a:rPr>
              <a:t>kalın </a:t>
            </a:r>
            <a:r>
              <a:rPr sz="2000" spc="-5" dirty="0">
                <a:latin typeface="TeXGyreAdventor"/>
                <a:cs typeface="TeXGyreAdventor"/>
              </a:rPr>
              <a:t>boyun, </a:t>
            </a:r>
            <a:r>
              <a:rPr sz="2000" dirty="0">
                <a:latin typeface="TeXGyreAdventor"/>
                <a:cs typeface="TeXGyreAdventor"/>
              </a:rPr>
              <a:t>kalça </a:t>
            </a:r>
            <a:r>
              <a:rPr sz="2000" spc="-15" dirty="0">
                <a:latin typeface="TeXGyreAdventor"/>
                <a:cs typeface="TeXGyreAdventor"/>
              </a:rPr>
              <a:t>çıkı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ı, </a:t>
            </a:r>
            <a:r>
              <a:rPr sz="2000" spc="-5" dirty="0">
                <a:latin typeface="TeXGyreAdventor"/>
                <a:cs typeface="TeXGyreAdventor"/>
              </a:rPr>
              <a:t>basık </a:t>
            </a:r>
            <a:r>
              <a:rPr sz="2000" spc="-85" dirty="0">
                <a:latin typeface="TeXGyreAdventor"/>
                <a:cs typeface="TeXGyreAdventor"/>
              </a:rPr>
              <a:t>çene  </a:t>
            </a:r>
            <a:r>
              <a:rPr sz="2000" spc="-10" dirty="0">
                <a:latin typeface="TeXGyreAdventor"/>
                <a:cs typeface="TeXGyreAdventor"/>
              </a:rPr>
              <a:t>karakteristiktir.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4286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Edwards</a:t>
            </a:r>
            <a:r>
              <a:rPr sz="3600" spc="-5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52995" cy="205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Trizomi </a:t>
            </a:r>
            <a:r>
              <a:rPr sz="2000" spc="-5" dirty="0">
                <a:latin typeface="TeXGyreAdventor"/>
                <a:cs typeface="TeXGyreAdventor"/>
              </a:rPr>
              <a:t>18’e, trizomi </a:t>
            </a:r>
            <a:r>
              <a:rPr sz="2000" dirty="0">
                <a:latin typeface="TeXGyreAdventor"/>
                <a:cs typeface="TeXGyreAdventor"/>
              </a:rPr>
              <a:t>13’e </a:t>
            </a:r>
            <a:r>
              <a:rPr sz="2000" spc="-5" dirty="0">
                <a:latin typeface="TeXGyreAdventor"/>
                <a:cs typeface="TeXGyreAdventor"/>
              </a:rPr>
              <a:t>göre </a:t>
            </a:r>
            <a:r>
              <a:rPr sz="2000" dirty="0">
                <a:latin typeface="TeXGyreAdventor"/>
                <a:cs typeface="TeXGyreAdventor"/>
              </a:rPr>
              <a:t>daha sık rastlanmasına  </a:t>
            </a:r>
            <a:r>
              <a:rPr sz="2000" spc="-15" dirty="0">
                <a:latin typeface="TeXGyreAdventor"/>
                <a:cs typeface="TeXGyreAdventor"/>
              </a:rPr>
              <a:t>kar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ın, </a:t>
            </a:r>
            <a:r>
              <a:rPr sz="2000" spc="-5" dirty="0">
                <a:latin typeface="TeXGyreAdventor"/>
                <a:cs typeface="TeXGyreAdventor"/>
              </a:rPr>
              <a:t>her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5" dirty="0">
                <a:latin typeface="TeXGyreAdventor"/>
                <a:cs typeface="TeXGyreAdventor"/>
              </a:rPr>
              <a:t>durumda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spc="-5" dirty="0">
                <a:latin typeface="TeXGyreAdventor"/>
                <a:cs typeface="TeXGyreAdventor"/>
              </a:rPr>
              <a:t>bebeklerin ömrü aynıdır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dört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aydan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daha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kısadır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Ölüm nedenleri </a:t>
            </a:r>
            <a:r>
              <a:rPr sz="2000" dirty="0">
                <a:latin typeface="TeXGyreAdventor"/>
                <a:cs typeface="TeXGyreAdventor"/>
              </a:rPr>
              <a:t>genellikle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zatürre ya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 kalp</a:t>
            </a:r>
            <a:r>
              <a:rPr sz="2000" u="sng" spc="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yetmezli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idir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Edwards sendromlu bebekler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genellikle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kızdır</a:t>
            </a:r>
            <a:r>
              <a:rPr sz="2000" spc="-2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7470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8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185" dirty="0">
                <a:solidFill>
                  <a:srgbClr val="FFFFFF"/>
                </a:solidFill>
                <a:latin typeface="TeXGyreAdventor"/>
                <a:cs typeface="TeXGyreAdventor"/>
              </a:rPr>
              <a:t>nsan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Anöploidisinde</a:t>
            </a:r>
            <a:r>
              <a:rPr sz="3600" spc="12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35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6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35" dirty="0">
                <a:solidFill>
                  <a:srgbClr val="FFFFFF"/>
                </a:solidFill>
                <a:latin typeface="TeXGyreAdventor"/>
                <a:cs typeface="TeXGyreAdventor"/>
              </a:rPr>
              <a:t>ayabilirlik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09765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Monozomik ve trizomik durumlardaki bireyler </a:t>
            </a:r>
            <a:r>
              <a:rPr sz="2000" spc="-35" dirty="0">
                <a:latin typeface="TeXGyreAdventor"/>
                <a:cs typeface="TeXGyreAdventor"/>
              </a:rPr>
              <a:t>genellikle  </a:t>
            </a:r>
            <a:r>
              <a:rPr sz="2000" spc="-5" dirty="0">
                <a:latin typeface="TeXGyreAdventor"/>
                <a:cs typeface="TeXGyreAdventor"/>
              </a:rPr>
              <a:t>hayatta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kalamazlar.</a:t>
            </a:r>
            <a:endParaRPr sz="2000">
              <a:latin typeface="TeXGyreAdventor"/>
              <a:cs typeface="TeXGyreAdventor"/>
            </a:endParaRPr>
          </a:p>
          <a:p>
            <a:pPr marL="355600" marR="83756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1971’de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David H. Carr</a:t>
            </a:r>
            <a:r>
              <a:rPr sz="2000" spc="-5" dirty="0">
                <a:latin typeface="TeXGyreAdventor"/>
                <a:cs typeface="TeXGyreAdventor"/>
              </a:rPr>
              <a:t> bu konuyu ayrıntılı </a:t>
            </a:r>
            <a:r>
              <a:rPr sz="2000" spc="-50" dirty="0">
                <a:latin typeface="TeXGyreAdventor"/>
                <a:cs typeface="TeXGyreAdventor"/>
              </a:rPr>
              <a:t>olarak  </a:t>
            </a:r>
            <a:r>
              <a:rPr sz="2000" spc="-20" dirty="0">
                <a:latin typeface="TeXGyreAdventor"/>
                <a:cs typeface="TeXGyreAdventor"/>
              </a:rPr>
              <a:t>incelemi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7470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8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185" dirty="0">
                <a:solidFill>
                  <a:srgbClr val="FFFFFF"/>
                </a:solidFill>
                <a:latin typeface="TeXGyreAdventor"/>
                <a:cs typeface="TeXGyreAdventor"/>
              </a:rPr>
              <a:t>nsan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Anöploidisinde</a:t>
            </a:r>
            <a:r>
              <a:rPr sz="3600" spc="12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35" dirty="0">
                <a:solidFill>
                  <a:srgbClr val="FFFFFF"/>
                </a:solidFill>
                <a:latin typeface="TeXGyreAdventor"/>
                <a:cs typeface="TeXGyreAdventor"/>
              </a:rPr>
              <a:t>Ya</a:t>
            </a:r>
            <a:r>
              <a:rPr sz="3600" spc="-3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-35" dirty="0">
                <a:solidFill>
                  <a:srgbClr val="FFFFFF"/>
                </a:solidFill>
                <a:latin typeface="TeXGyreAdventor"/>
                <a:cs typeface="TeXGyreAdventor"/>
              </a:rPr>
              <a:t>ayabilirlik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7870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733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5" dirty="0">
                <a:latin typeface="AoyagiKouzanFontT"/>
                <a:cs typeface="AoyagiKouzanFontT"/>
              </a:rPr>
              <a:t>İ</a:t>
            </a:r>
            <a:r>
              <a:rPr sz="2000" spc="-105" dirty="0">
                <a:latin typeface="TeXGyreAdventor"/>
                <a:cs typeface="TeXGyreAdventor"/>
              </a:rPr>
              <a:t>nsan </a:t>
            </a:r>
            <a:r>
              <a:rPr sz="2000" spc="-5" dirty="0">
                <a:latin typeface="TeXGyreAdventor"/>
                <a:cs typeface="TeXGyreAdventor"/>
              </a:rPr>
              <a:t>kromozomlarından her biri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5" dirty="0">
                <a:latin typeface="TeXGyreAdventor"/>
                <a:cs typeface="TeXGyreAdventor"/>
              </a:rPr>
              <a:t>trizomi durumu  </a:t>
            </a:r>
            <a:r>
              <a:rPr sz="2000" spc="-20" dirty="0">
                <a:latin typeface="TeXGyreAdventor"/>
                <a:cs typeface="TeXGyreAdventor"/>
              </a:rPr>
              <a:t>gösterilmi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tir, </a:t>
            </a:r>
            <a:r>
              <a:rPr sz="2000" dirty="0">
                <a:latin typeface="TeXGyreAdventor"/>
                <a:cs typeface="TeXGyreAdventor"/>
              </a:rPr>
              <a:t>ancak </a:t>
            </a:r>
            <a:r>
              <a:rPr sz="2000" spc="-5" dirty="0">
                <a:latin typeface="TeXGyreAdventor"/>
                <a:cs typeface="TeXGyreAdventor"/>
              </a:rPr>
              <a:t>Carr’ın </a:t>
            </a:r>
            <a:r>
              <a:rPr sz="2000" spc="-10" dirty="0">
                <a:latin typeface="TeXGyreAdventor"/>
                <a:cs typeface="TeXGyreAdventor"/>
              </a:rPr>
              <a:t>çalı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masında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monozomiye </a:t>
            </a:r>
            <a:r>
              <a:rPr sz="2000" spc="-5" dirty="0">
                <a:latin typeface="TeXGyreAdventor"/>
                <a:cs typeface="TeXGyreAdventor"/>
              </a:rPr>
              <a:t> hemen hemen </a:t>
            </a:r>
            <a:r>
              <a:rPr sz="2000" dirty="0">
                <a:latin typeface="TeXGyreAdventor"/>
                <a:cs typeface="TeXGyreAdventor"/>
              </a:rPr>
              <a:t>hiç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rastlanmamı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Hamileliklerin </a:t>
            </a:r>
            <a:r>
              <a:rPr sz="2000" spc="-5" dirty="0">
                <a:latin typeface="TeXGyreAdventor"/>
                <a:cs typeface="TeXGyreAdventor"/>
              </a:rPr>
              <a:t>%15-20’si </a:t>
            </a:r>
            <a:r>
              <a:rPr sz="2000" spc="-10" dirty="0">
                <a:latin typeface="TeXGyreAdventor"/>
                <a:cs typeface="TeXGyreAdventor"/>
              </a:rPr>
              <a:t>kendili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inden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dü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ükle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sonuçlanır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Turner </a:t>
            </a:r>
            <a:r>
              <a:rPr sz="2000" spc="-5" dirty="0">
                <a:latin typeface="TeXGyreAdventor"/>
                <a:cs typeface="TeXGyreAdventor"/>
              </a:rPr>
              <a:t>Sendromlu </a:t>
            </a:r>
            <a:r>
              <a:rPr sz="2000" dirty="0">
                <a:latin typeface="TeXGyreAdventor"/>
                <a:cs typeface="TeXGyreAdventor"/>
              </a:rPr>
              <a:t>45, X0 </a:t>
            </a:r>
            <a:r>
              <a:rPr sz="2000" spc="-5" dirty="0">
                <a:latin typeface="TeXGyreAdventor"/>
                <a:cs typeface="TeXGyreAdventor"/>
              </a:rPr>
              <a:t>durumundaki </a:t>
            </a:r>
            <a:r>
              <a:rPr sz="2000" spc="-10" dirty="0">
                <a:latin typeface="TeXGyreAdventor"/>
                <a:cs typeface="TeXGyreAdventor"/>
              </a:rPr>
              <a:t>dü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üklerin </a:t>
            </a:r>
            <a:r>
              <a:rPr sz="2000" dirty="0">
                <a:latin typeface="TeXGyreAdventor"/>
                <a:cs typeface="TeXGyreAdventor"/>
              </a:rPr>
              <a:t>ve canlı  </a:t>
            </a:r>
            <a:r>
              <a:rPr sz="2000" spc="-10" dirty="0">
                <a:latin typeface="TeXGyreAdventor"/>
                <a:cs typeface="TeXGyreAdventor"/>
              </a:rPr>
              <a:t>do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umların </a:t>
            </a:r>
            <a:r>
              <a:rPr sz="2000" spc="-5" dirty="0">
                <a:latin typeface="TeXGyreAdventor"/>
                <a:cs typeface="TeXGyreAdventor"/>
              </a:rPr>
              <a:t>%70-80’i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maternal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X kromozomu</a:t>
            </a:r>
            <a:r>
              <a:rPr sz="2000" spc="40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içermektedir.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6701790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10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400" spc="-105" dirty="0">
                <a:solidFill>
                  <a:srgbClr val="FFFFFF"/>
                </a:solidFill>
                <a:latin typeface="TeXGyreAdventor"/>
                <a:cs typeface="TeXGyreAdventor"/>
              </a:rPr>
              <a:t>kiden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Fazla Haploid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Takımının  Bulundu</a:t>
            </a:r>
            <a:r>
              <a:rPr sz="24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u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Poliploidi, Bitkilerde Çok Sık</a:t>
            </a:r>
            <a:r>
              <a:rPr sz="2400" spc="9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Görülür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652895" cy="340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Haploid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takımının ikiden fazla </a:t>
            </a:r>
            <a:r>
              <a:rPr sz="2000" spc="-50" dirty="0">
                <a:latin typeface="TeXGyreAdventor"/>
                <a:cs typeface="TeXGyreAdventor"/>
              </a:rPr>
              <a:t>bulundu</a:t>
            </a:r>
            <a:r>
              <a:rPr sz="2000" spc="-50" dirty="0">
                <a:latin typeface="AoyagiKouzanFontT"/>
                <a:cs typeface="AoyagiKouzanFontT"/>
              </a:rPr>
              <a:t>ğ</a:t>
            </a:r>
            <a:r>
              <a:rPr sz="2000" spc="-50" dirty="0">
                <a:latin typeface="TeXGyreAdventor"/>
                <a:cs typeface="TeXGyreAdventor"/>
              </a:rPr>
              <a:t>u  </a:t>
            </a:r>
            <a:r>
              <a:rPr sz="2000" spc="-5" dirty="0">
                <a:latin typeface="TeXGyreAdventor"/>
                <a:cs typeface="TeXGyreAdventor"/>
              </a:rPr>
              <a:t>durum poliploidi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adlandırılır:</a:t>
            </a:r>
            <a:endParaRPr sz="20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10" dirty="0">
                <a:latin typeface="TeXGyreAdventor"/>
                <a:cs typeface="TeXGyreAdventor"/>
              </a:rPr>
              <a:t>Triploid</a:t>
            </a:r>
            <a:r>
              <a:rPr sz="1800" spc="-5" dirty="0">
                <a:latin typeface="TeXGyreAdventor"/>
                <a:cs typeface="TeXGyreAdventor"/>
              </a:rPr>
              <a:t> 3n</a:t>
            </a:r>
            <a:endParaRPr sz="18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54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15" dirty="0">
                <a:latin typeface="TeXGyreAdventor"/>
                <a:cs typeface="TeXGyreAdventor"/>
              </a:rPr>
              <a:t>Tetraploid</a:t>
            </a:r>
            <a:r>
              <a:rPr sz="1800" spc="-10" dirty="0">
                <a:latin typeface="TeXGyreAdventor"/>
                <a:cs typeface="TeXGyreAdventor"/>
              </a:rPr>
              <a:t> </a:t>
            </a:r>
            <a:r>
              <a:rPr sz="1800" spc="-5" dirty="0">
                <a:latin typeface="TeXGyreAdventor"/>
                <a:cs typeface="TeXGyreAdventor"/>
              </a:rPr>
              <a:t>4n</a:t>
            </a:r>
            <a:endParaRPr sz="18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4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dirty="0">
                <a:latin typeface="TeXGyreAdventor"/>
                <a:cs typeface="TeXGyreAdventor"/>
              </a:rPr>
              <a:t>Pentaploid</a:t>
            </a:r>
            <a:r>
              <a:rPr sz="1800" spc="-10" dirty="0">
                <a:latin typeface="TeXGyreAdventor"/>
                <a:cs typeface="TeXGyreAdventor"/>
              </a:rPr>
              <a:t> </a:t>
            </a:r>
            <a:r>
              <a:rPr sz="1800" spc="-5" dirty="0">
                <a:latin typeface="TeXGyreAdventor"/>
                <a:cs typeface="TeXGyreAdventor"/>
              </a:rPr>
              <a:t>5n</a:t>
            </a:r>
            <a:endParaRPr sz="1800">
              <a:latin typeface="TeXGyreAdventor"/>
              <a:cs typeface="TeXGyreAdventor"/>
            </a:endParaRPr>
          </a:p>
          <a:p>
            <a:pPr marL="355600" marR="15240" indent="-342900">
              <a:lnSpc>
                <a:spcPct val="100000"/>
              </a:lnSpc>
              <a:spcBef>
                <a:spcPts val="194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Poliploidi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hayvan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türlerinin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ço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unda </a:t>
            </a:r>
            <a:r>
              <a:rPr sz="2000" dirty="0">
                <a:latin typeface="TeXGyreAdventor"/>
                <a:cs typeface="TeXGyreAdventor"/>
              </a:rPr>
              <a:t>oldukça </a:t>
            </a:r>
            <a:r>
              <a:rPr sz="2000" u="sng" spc="-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seyrek </a:t>
            </a:r>
            <a:r>
              <a:rPr sz="2000" spc="-6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olmasına </a:t>
            </a:r>
            <a:r>
              <a:rPr sz="2000" spc="-15" dirty="0">
                <a:latin typeface="TeXGyreAdventor"/>
                <a:cs typeface="TeXGyreAdventor"/>
              </a:rPr>
              <a:t>kar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ın, </a:t>
            </a:r>
            <a:r>
              <a:rPr sz="2000" spc="-5" dirty="0">
                <a:latin typeface="TeXGyreAdventor"/>
                <a:cs typeface="TeXGyreAdventor"/>
              </a:rPr>
              <a:t>kertenkele, amfibi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balıklarda  </a:t>
            </a:r>
            <a:r>
              <a:rPr sz="2000" spc="-10" dirty="0">
                <a:latin typeface="TeXGyreAdventor"/>
                <a:cs typeface="TeXGyreAdventor"/>
              </a:rPr>
              <a:t>görülebilmektedir.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Bitki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türlerinde</a:t>
            </a:r>
            <a:r>
              <a:rPr sz="2000" spc="-5" dirty="0">
                <a:latin typeface="TeXGyreAdventor"/>
                <a:cs typeface="TeXGyreAdventor"/>
              </a:rPr>
              <a:t> poliploidi </a:t>
            </a:r>
            <a:r>
              <a:rPr sz="2000" dirty="0">
                <a:latin typeface="TeXGyreAdventor"/>
                <a:cs typeface="TeXGyreAdventor"/>
              </a:rPr>
              <a:t>oldukça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yaygındır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6701790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10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400" spc="-105" dirty="0">
                <a:solidFill>
                  <a:srgbClr val="FFFFFF"/>
                </a:solidFill>
                <a:latin typeface="TeXGyreAdventor"/>
                <a:cs typeface="TeXGyreAdventor"/>
              </a:rPr>
              <a:t>kiden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Fazla Haploid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Takımının  Bulundu</a:t>
            </a:r>
            <a:r>
              <a:rPr sz="24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u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Poliploidi, Bitkilerde Çok Sık</a:t>
            </a:r>
            <a:r>
              <a:rPr sz="2400" spc="9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Görülür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893051"/>
            <a:ext cx="7106284" cy="193421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Poliploidi iki 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ekilde </a:t>
            </a:r>
            <a:r>
              <a:rPr sz="2000" spc="-5" dirty="0">
                <a:latin typeface="TeXGyreAdventor"/>
                <a:cs typeface="TeXGyreAdventor"/>
              </a:rPr>
              <a:t>ortaya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çıkabilir:</a:t>
            </a:r>
            <a:endParaRPr sz="2000">
              <a:latin typeface="TeXGyreAdventor"/>
              <a:cs typeface="TeXGyreAdventor"/>
            </a:endParaRPr>
          </a:p>
          <a:p>
            <a:pPr marL="698500" marR="5080" indent="-342900">
              <a:lnSpc>
                <a:spcPct val="99500"/>
              </a:lnSpc>
              <a:spcBef>
                <a:spcPts val="61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Oto-poliploidi</a:t>
            </a:r>
            <a:r>
              <a:rPr sz="1800" spc="-5" dirty="0">
                <a:latin typeface="TeXGyreAdventor"/>
                <a:cs typeface="TeXGyreAdventor"/>
              </a:rPr>
              <a:t>: </a:t>
            </a:r>
            <a:r>
              <a:rPr sz="1800" spc="-35" dirty="0">
                <a:latin typeface="TeXGyreAdventor"/>
                <a:cs typeface="TeXGyreAdventor"/>
              </a:rPr>
              <a:t>Aynı </a:t>
            </a:r>
            <a:r>
              <a:rPr sz="1800" spc="-5" dirty="0">
                <a:latin typeface="TeXGyreAdventor"/>
                <a:cs typeface="TeXGyreAdventor"/>
              </a:rPr>
              <a:t>türün </a:t>
            </a:r>
            <a:r>
              <a:rPr sz="1800" spc="5" dirty="0">
                <a:latin typeface="TeXGyreAdventor"/>
                <a:cs typeface="TeXGyreAdventor"/>
              </a:rPr>
              <a:t>normal </a:t>
            </a:r>
            <a:r>
              <a:rPr sz="1800" dirty="0">
                <a:latin typeface="TeXGyreAdventor"/>
                <a:cs typeface="TeXGyreAdventor"/>
              </a:rPr>
              <a:t>haploid </a:t>
            </a:r>
            <a:r>
              <a:rPr sz="1800" spc="-5" dirty="0">
                <a:latin typeface="TeXGyreAdventor"/>
                <a:cs typeface="TeXGyreAdventor"/>
              </a:rPr>
              <a:t>koplementine  benzeyen bir ya </a:t>
            </a:r>
            <a:r>
              <a:rPr sz="1800" dirty="0">
                <a:latin typeface="TeXGyreAdventor"/>
                <a:cs typeface="TeXGyreAdventor"/>
              </a:rPr>
              <a:t>da daha fazla </a:t>
            </a:r>
            <a:r>
              <a:rPr sz="1800" spc="-5" dirty="0">
                <a:latin typeface="TeXGyreAdventor"/>
                <a:cs typeface="TeXGyreAdventor"/>
              </a:rPr>
              <a:t>ekstra kromozom </a:t>
            </a:r>
            <a:r>
              <a:rPr sz="1800" dirty="0">
                <a:latin typeface="TeXGyreAdventor"/>
                <a:cs typeface="TeXGyreAdventor"/>
              </a:rPr>
              <a:t>takımının  </a:t>
            </a:r>
            <a:r>
              <a:rPr sz="1800" spc="-5" dirty="0">
                <a:latin typeface="TeXGyreAdventor"/>
                <a:cs typeface="TeXGyreAdventor"/>
              </a:rPr>
              <a:t>ilavesi.</a:t>
            </a:r>
            <a:endParaRPr sz="1800">
              <a:latin typeface="TeXGyreAdventor"/>
              <a:cs typeface="TeXGyreAdventor"/>
            </a:endParaRPr>
          </a:p>
          <a:p>
            <a:pPr marL="698500" marR="63500" indent="-342900">
              <a:lnSpc>
                <a:spcPct val="101899"/>
              </a:lnSpc>
              <a:spcBef>
                <a:spcPts val="50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Allo-poliploidi</a:t>
            </a:r>
            <a:r>
              <a:rPr sz="1800" spc="-5" dirty="0">
                <a:latin typeface="TeXGyreAdventor"/>
                <a:cs typeface="TeXGyreAdventor"/>
              </a:rPr>
              <a:t>: Türler </a:t>
            </a:r>
            <a:r>
              <a:rPr sz="1800" dirty="0">
                <a:latin typeface="TeXGyreAdventor"/>
                <a:cs typeface="TeXGyreAdventor"/>
              </a:rPr>
              <a:t>arası </a:t>
            </a:r>
            <a:r>
              <a:rPr sz="1800" spc="-10" dirty="0">
                <a:latin typeface="TeXGyreAdventor"/>
                <a:cs typeface="TeXGyreAdventor"/>
              </a:rPr>
              <a:t>çiftle</a:t>
            </a:r>
            <a:r>
              <a:rPr sz="1800" spc="-10" dirty="0">
                <a:latin typeface="AoyagiKouzanFontT"/>
                <a:cs typeface="AoyagiKouzanFontT"/>
              </a:rPr>
              <a:t>ş</a:t>
            </a:r>
            <a:r>
              <a:rPr sz="1800" spc="-10" dirty="0">
                <a:latin typeface="TeXGyreAdventor"/>
                <a:cs typeface="TeXGyreAdventor"/>
              </a:rPr>
              <a:t>me </a:t>
            </a:r>
            <a:r>
              <a:rPr sz="1800" dirty="0">
                <a:latin typeface="TeXGyreAdventor"/>
                <a:cs typeface="TeXGyreAdventor"/>
              </a:rPr>
              <a:t>ile </a:t>
            </a:r>
            <a:r>
              <a:rPr sz="1800" spc="-5" dirty="0">
                <a:latin typeface="TeXGyreAdventor"/>
                <a:cs typeface="TeXGyreAdventor"/>
              </a:rPr>
              <a:t>sonuçlanan, </a:t>
            </a:r>
            <a:r>
              <a:rPr sz="1800" spc="-25" dirty="0">
                <a:latin typeface="TeXGyreAdventor"/>
                <a:cs typeface="TeXGyreAdventor"/>
              </a:rPr>
              <a:t>de</a:t>
            </a:r>
            <a:r>
              <a:rPr sz="1800" spc="-25" dirty="0">
                <a:latin typeface="AoyagiKouzanFontT"/>
                <a:cs typeface="AoyagiKouzanFontT"/>
              </a:rPr>
              <a:t>ğ</a:t>
            </a:r>
            <a:r>
              <a:rPr sz="1800" spc="-25" dirty="0">
                <a:latin typeface="TeXGyreAdventor"/>
                <a:cs typeface="TeXGyreAdventor"/>
              </a:rPr>
              <a:t>i</a:t>
            </a:r>
            <a:r>
              <a:rPr sz="1800" spc="-25" dirty="0">
                <a:latin typeface="AoyagiKouzanFontT"/>
                <a:cs typeface="AoyagiKouzanFontT"/>
              </a:rPr>
              <a:t>ş</a:t>
            </a:r>
            <a:r>
              <a:rPr sz="1800" spc="-25" dirty="0">
                <a:latin typeface="TeXGyreAdventor"/>
                <a:cs typeface="TeXGyreAdventor"/>
              </a:rPr>
              <a:t>ik  </a:t>
            </a:r>
            <a:r>
              <a:rPr sz="1800" spc="-5" dirty="0">
                <a:latin typeface="TeXGyreAdventor"/>
                <a:cs typeface="TeXGyreAdventor"/>
              </a:rPr>
              <a:t>türlere </a:t>
            </a:r>
            <a:r>
              <a:rPr sz="1800" dirty="0">
                <a:latin typeface="TeXGyreAdventor"/>
                <a:cs typeface="TeXGyreAdventor"/>
              </a:rPr>
              <a:t>ait </a:t>
            </a:r>
            <a:r>
              <a:rPr sz="1800" spc="-5" dirty="0">
                <a:latin typeface="TeXGyreAdventor"/>
                <a:cs typeface="TeXGyreAdventor"/>
              </a:rPr>
              <a:t>kromozom </a:t>
            </a:r>
            <a:r>
              <a:rPr sz="1800" dirty="0">
                <a:latin typeface="TeXGyreAdventor"/>
                <a:cs typeface="TeXGyreAdventor"/>
              </a:rPr>
              <a:t>takımlarının</a:t>
            </a:r>
            <a:r>
              <a:rPr sz="1800" spc="-15" dirty="0">
                <a:latin typeface="TeXGyreAdventor"/>
                <a:cs typeface="TeXGyreAdventor"/>
              </a:rPr>
              <a:t> </a:t>
            </a:r>
            <a:r>
              <a:rPr sz="1800" spc="-10" dirty="0">
                <a:latin typeface="TeXGyreAdventor"/>
                <a:cs typeface="TeXGyreAdventor"/>
              </a:rPr>
              <a:t>bile</a:t>
            </a:r>
            <a:r>
              <a:rPr sz="1800" spc="-10" dirty="0">
                <a:latin typeface="AoyagiKouzanFontT"/>
                <a:cs typeface="AoyagiKouzanFontT"/>
              </a:rPr>
              <a:t>ş</a:t>
            </a:r>
            <a:r>
              <a:rPr sz="1800" spc="-10" dirty="0">
                <a:latin typeface="TeXGyreAdventor"/>
                <a:cs typeface="TeXGyreAdventor"/>
              </a:rPr>
              <a:t>imi.</a:t>
            </a:r>
            <a:endParaRPr sz="18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6701790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10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400" spc="-105" dirty="0">
                <a:solidFill>
                  <a:srgbClr val="FFFFFF"/>
                </a:solidFill>
                <a:latin typeface="TeXGyreAdventor"/>
                <a:cs typeface="TeXGyreAdventor"/>
              </a:rPr>
              <a:t>kiden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Fazla Haploid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Takımının  Bulundu</a:t>
            </a:r>
            <a:r>
              <a:rPr sz="24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u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Poliploidi, Bitkilerde Çok Sık</a:t>
            </a:r>
            <a:r>
              <a:rPr sz="2400" spc="9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Görülür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8588" y="3073806"/>
            <a:ext cx="70815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Oto-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allo-poliploidi </a:t>
            </a:r>
            <a:r>
              <a:rPr sz="2000" dirty="0">
                <a:latin typeface="TeXGyreAdventor"/>
                <a:cs typeface="TeXGyreAdventor"/>
              </a:rPr>
              <a:t>arasındaki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fark</a:t>
            </a:r>
            <a:r>
              <a:rPr sz="2000" spc="-5" dirty="0">
                <a:latin typeface="TeXGyreAdventor"/>
                <a:cs typeface="TeXGyreAdventor"/>
              </a:rPr>
              <a:t>, ekstra </a:t>
            </a:r>
            <a:r>
              <a:rPr sz="2000" spc="-50" dirty="0">
                <a:latin typeface="TeXGyreAdventor"/>
                <a:cs typeface="TeXGyreAdventor"/>
              </a:rPr>
              <a:t>kromozom  </a:t>
            </a:r>
            <a:r>
              <a:rPr sz="2000" dirty="0">
                <a:latin typeface="TeXGyreAdventor"/>
                <a:cs typeface="TeXGyreAdventor"/>
              </a:rPr>
              <a:t>takımlarının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genetik kökeninden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kaynaklanır.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82399" y="4236063"/>
            <a:ext cx="5548215" cy="2384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37</a:t>
            </a:fld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Oto-poliploidi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70115" cy="292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8478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Oto-poliploidi durumunda, </a:t>
            </a:r>
            <a:r>
              <a:rPr sz="2000" dirty="0">
                <a:latin typeface="TeXGyreAdventor"/>
                <a:cs typeface="TeXGyreAdventor"/>
              </a:rPr>
              <a:t>ilave olan </a:t>
            </a:r>
            <a:r>
              <a:rPr sz="2000" spc="-5" dirty="0">
                <a:latin typeface="TeXGyreAdventor"/>
                <a:cs typeface="TeXGyreAdventor"/>
              </a:rPr>
              <a:t>her bir </a:t>
            </a:r>
            <a:r>
              <a:rPr sz="2000" spc="-40" dirty="0">
                <a:latin typeface="TeXGyreAdventor"/>
                <a:cs typeface="TeXGyreAdventor"/>
              </a:rPr>
              <a:t>kromozom  </a:t>
            </a:r>
            <a:r>
              <a:rPr sz="2000" dirty="0">
                <a:latin typeface="TeXGyreAdventor"/>
                <a:cs typeface="TeXGyreAdventor"/>
              </a:rPr>
              <a:t>takımı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atasal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türün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aynısıdır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dirty="0">
                <a:latin typeface="TeXGyreAdventor"/>
                <a:cs typeface="TeXGyreAdventor"/>
              </a:rPr>
              <a:t>nedenle triploidler </a:t>
            </a:r>
            <a:r>
              <a:rPr sz="2000" spc="-5" dirty="0">
                <a:latin typeface="TeXGyreAdventor"/>
                <a:cs typeface="TeXGyreAdventor"/>
              </a:rPr>
              <a:t>AAA, </a:t>
            </a:r>
            <a:r>
              <a:rPr sz="2000" dirty="0">
                <a:latin typeface="TeXGyreAdventor"/>
                <a:cs typeface="TeXGyreAdventor"/>
              </a:rPr>
              <a:t>tetraploidler </a:t>
            </a:r>
            <a:r>
              <a:rPr sz="2000" spc="-5" dirty="0">
                <a:latin typeface="TeXGyreAdventor"/>
                <a:cs typeface="TeXGyreAdventor"/>
              </a:rPr>
              <a:t>AAAA </a:t>
            </a:r>
            <a:r>
              <a:rPr sz="2000" dirty="0">
                <a:latin typeface="TeXGyreAdventor"/>
                <a:cs typeface="TeXGyreAdventor"/>
              </a:rPr>
              <a:t>vs. </a:t>
            </a:r>
            <a:r>
              <a:rPr sz="2000" spc="-55" dirty="0">
                <a:latin typeface="TeXGyreAdventor"/>
                <a:cs typeface="TeXGyreAdventor"/>
              </a:rPr>
              <a:t>olarak  </a:t>
            </a:r>
            <a:r>
              <a:rPr sz="2000" spc="-15" dirty="0">
                <a:latin typeface="TeXGyreAdventor"/>
                <a:cs typeface="TeXGyreAdventor"/>
              </a:rPr>
              <a:t>tanımlanır.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Oto-triploidler </a:t>
            </a:r>
            <a:r>
              <a:rPr sz="2000" spc="-15" dirty="0">
                <a:latin typeface="TeXGyreAdventor"/>
                <a:cs typeface="TeXGyreAdventor"/>
              </a:rPr>
              <a:t>çe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itli </a:t>
            </a:r>
            <a:r>
              <a:rPr sz="2000" spc="-5" dirty="0">
                <a:latin typeface="TeXGyreAdventor"/>
                <a:cs typeface="TeXGyreAdventor"/>
              </a:rPr>
              <a:t>yollar </a:t>
            </a:r>
            <a:r>
              <a:rPr sz="2000" dirty="0">
                <a:latin typeface="TeXGyreAdventor"/>
                <a:cs typeface="TeXGyreAdventor"/>
              </a:rPr>
              <a:t>ile </a:t>
            </a:r>
            <a:r>
              <a:rPr sz="2000" spc="-5" dirty="0">
                <a:latin typeface="TeXGyreAdventor"/>
                <a:cs typeface="TeXGyreAdventor"/>
              </a:rPr>
              <a:t>ortaya</a:t>
            </a:r>
            <a:r>
              <a:rPr sz="2000" spc="2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çıkabilir.</a:t>
            </a:r>
            <a:endParaRPr sz="2000">
              <a:latin typeface="TeXGyreAdventor"/>
              <a:cs typeface="TeXGyreAdventor"/>
            </a:endParaRPr>
          </a:p>
          <a:p>
            <a:pPr marL="355600" marR="941069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Tüm kromozomların, mayoz bölünmeleri </a:t>
            </a:r>
            <a:r>
              <a:rPr sz="2000" spc="-40" dirty="0">
                <a:latin typeface="TeXGyreAdventor"/>
                <a:cs typeface="TeXGyreAdventor"/>
              </a:rPr>
              <a:t>sırasında  </a:t>
            </a:r>
            <a:r>
              <a:rPr sz="2000" spc="-5" dirty="0">
                <a:latin typeface="TeXGyreAdventor"/>
                <a:cs typeface="TeXGyreAdventor"/>
              </a:rPr>
              <a:t>ayrılmaması sonucu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diploid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gamet</a:t>
            </a:r>
            <a:r>
              <a:rPr sz="2000" spc="2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abilir.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Oto-poliploidi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35520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Böyle bir gamet </a:t>
            </a:r>
            <a:r>
              <a:rPr sz="2000" spc="-20" dirty="0">
                <a:latin typeface="TeXGyreAdventor"/>
                <a:cs typeface="TeXGyreAdventor"/>
              </a:rPr>
              <a:t>ya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ar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dirty="0">
                <a:latin typeface="TeXGyreAdventor"/>
                <a:cs typeface="TeXGyreAdventor"/>
              </a:rPr>
              <a:t>haploid </a:t>
            </a:r>
            <a:r>
              <a:rPr sz="2000" spc="-5" dirty="0">
                <a:latin typeface="TeXGyreAdventor"/>
                <a:cs typeface="TeXGyreAdventor"/>
              </a:rPr>
              <a:t>bir gamet </a:t>
            </a:r>
            <a:r>
              <a:rPr sz="2000" dirty="0">
                <a:latin typeface="TeXGyreAdventor"/>
                <a:cs typeface="TeXGyreAdventor"/>
              </a:rPr>
              <a:t>tarafından  döllenirse, </a:t>
            </a:r>
            <a:r>
              <a:rPr sz="2000" spc="-5" dirty="0">
                <a:latin typeface="TeXGyreAdventor"/>
                <a:cs typeface="TeXGyreAdventor"/>
              </a:rPr>
              <a:t>üç kromozom </a:t>
            </a:r>
            <a:r>
              <a:rPr sz="2000" dirty="0">
                <a:latin typeface="TeXGyreAdventor"/>
                <a:cs typeface="TeXGyreAdventor"/>
              </a:rPr>
              <a:t>takımına sahip olan </a:t>
            </a:r>
            <a:r>
              <a:rPr sz="2000" spc="-5" dirty="0">
                <a:latin typeface="TeXGyreAdventor"/>
                <a:cs typeface="TeXGyreAdventor"/>
              </a:rPr>
              <a:t>zigot ortaya  </a:t>
            </a:r>
            <a:r>
              <a:rPr sz="2000" spc="-30" dirty="0">
                <a:latin typeface="TeXGyreAdventor"/>
                <a:cs typeface="TeXGyreAdventor"/>
              </a:rPr>
              <a:t>çıkar.</a:t>
            </a:r>
            <a:endParaRPr sz="2000">
              <a:latin typeface="TeXGyreAdventor"/>
              <a:cs typeface="TeXGyreAdventor"/>
            </a:endParaRPr>
          </a:p>
          <a:p>
            <a:pPr marL="355600" marR="44005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Bazen de,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yumurta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 </a:t>
            </a:r>
            <a:r>
              <a:rPr sz="2000" u="sng" spc="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sperm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tarafından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döllendi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inde </a:t>
            </a:r>
            <a:r>
              <a:rPr sz="2000" spc="-3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triploid </a:t>
            </a:r>
            <a:r>
              <a:rPr sz="2000" spc="-5" dirty="0">
                <a:latin typeface="TeXGyreAdventor"/>
                <a:cs typeface="TeXGyreAdventor"/>
              </a:rPr>
              <a:t>zigot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Oto-poliploidi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4855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2265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Çift </a:t>
            </a:r>
            <a:r>
              <a:rPr sz="2000" spc="-5" dirty="0">
                <a:latin typeface="TeXGyreAdventor"/>
                <a:cs typeface="TeXGyreAdventor"/>
              </a:rPr>
              <a:t>sayıda kromozom içerdikleri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20" dirty="0">
                <a:latin typeface="TeXGyreAdventor"/>
                <a:cs typeface="TeXGyreAdventor"/>
              </a:rPr>
              <a:t>do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ada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oto-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tetraploidlere</a:t>
            </a:r>
            <a:r>
              <a:rPr sz="2000" spc="-5" dirty="0">
                <a:latin typeface="TeXGyreAdventor"/>
                <a:cs typeface="TeXGyreAdventor"/>
              </a:rPr>
              <a:t> (4n) </a:t>
            </a:r>
            <a:r>
              <a:rPr sz="2000" dirty="0">
                <a:latin typeface="TeXGyreAdventor"/>
                <a:cs typeface="TeXGyreAdventor"/>
              </a:rPr>
              <a:t>rastlama </a:t>
            </a:r>
            <a:r>
              <a:rPr sz="2000" spc="-10" dirty="0">
                <a:latin typeface="TeXGyreAdventor"/>
                <a:cs typeface="TeXGyreAdventor"/>
              </a:rPr>
              <a:t>olasılı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ı, </a:t>
            </a:r>
            <a:r>
              <a:rPr sz="2000" spc="-5" dirty="0">
                <a:latin typeface="TeXGyreAdventor"/>
                <a:cs typeface="TeXGyreAdventor"/>
              </a:rPr>
              <a:t>oto-triploidlere  nazaran teorik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daha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fazladır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eyli </a:t>
            </a:r>
            <a:r>
              <a:rPr sz="2000" spc="-5" dirty="0">
                <a:latin typeface="TeXGyreAdventor"/>
                <a:cs typeface="TeXGyreAdventor"/>
              </a:rPr>
              <a:t>üremede </a:t>
            </a:r>
            <a:r>
              <a:rPr sz="2000" dirty="0">
                <a:latin typeface="TeXGyreAdventor"/>
                <a:cs typeface="TeXGyreAdventor"/>
              </a:rPr>
              <a:t>triploidler genellikle </a:t>
            </a:r>
            <a:r>
              <a:rPr sz="2000" spc="-5" dirty="0">
                <a:latin typeface="TeXGyreAdventor"/>
                <a:cs typeface="TeXGyreAdventor"/>
              </a:rPr>
              <a:t>tek kromozom sayılı,  genetik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dengesiz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</a:t>
            </a:r>
            <a:r>
              <a:rPr sz="2000" spc="-5" dirty="0">
                <a:latin typeface="TeXGyreAdventor"/>
                <a:cs typeface="TeXGyreAdventor"/>
              </a:rPr>
              <a:t> üretirken, </a:t>
            </a:r>
            <a:r>
              <a:rPr sz="2000" dirty="0">
                <a:latin typeface="TeXGyreAdventor"/>
                <a:cs typeface="TeXGyreAdventor"/>
              </a:rPr>
              <a:t>tetraploidlerin  </a:t>
            </a:r>
            <a:r>
              <a:rPr sz="2000" spc="-5" dirty="0">
                <a:latin typeface="TeXGyreAdventor"/>
                <a:cs typeface="TeXGyreAdventor"/>
              </a:rPr>
              <a:t>ürettikleri gametlerde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genetik denge</a:t>
            </a:r>
            <a:r>
              <a:rPr sz="2000" spc="2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bulunmaktadır.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Oto-poliploidi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6790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9306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Poliploidi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umunda </a:t>
            </a:r>
            <a:r>
              <a:rPr sz="2000" spc="-5" dirty="0">
                <a:latin typeface="TeXGyreAdventor"/>
                <a:cs typeface="TeXGyreAdventor"/>
              </a:rPr>
              <a:t>kromozomlar replike olur </a:t>
            </a:r>
            <a:r>
              <a:rPr sz="2000" spc="-65" dirty="0">
                <a:latin typeface="TeXGyreAdventor"/>
                <a:cs typeface="TeXGyreAdventor"/>
              </a:rPr>
              <a:t>ancak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atasal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hücre bölünmez</a:t>
            </a:r>
            <a:r>
              <a:rPr sz="2000" spc="-5" dirty="0">
                <a:latin typeface="TeXGyreAdventor"/>
                <a:cs typeface="TeXGyreAdventor"/>
              </a:rPr>
              <a:t> 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tekrar </a:t>
            </a:r>
            <a:r>
              <a:rPr sz="2000" u="sng" spc="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interfaza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girerse </a:t>
            </a:r>
            <a:r>
              <a:rPr sz="2000" spc="-5" dirty="0">
                <a:latin typeface="TeXGyreAdventor"/>
                <a:cs typeface="TeXGyreAdventor"/>
              </a:rPr>
              <a:t> kromozom sayısı ikiye </a:t>
            </a:r>
            <a:r>
              <a:rPr sz="2000" spc="-20" dirty="0">
                <a:latin typeface="TeXGyreAdventor"/>
                <a:cs typeface="TeXGyreAdventor"/>
              </a:rPr>
              <a:t>katlanır.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Mayotik hücrelere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 sıcak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ok</a:t>
            </a:r>
            <a:r>
              <a:rPr sz="2000" spc="-3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uygulayarak ya  </a:t>
            </a:r>
            <a:r>
              <a:rPr sz="2000" dirty="0">
                <a:latin typeface="TeXGyreAdventor"/>
                <a:cs typeface="TeXGyreAdventor"/>
              </a:rPr>
              <a:t>da mitozdaki somatik </a:t>
            </a:r>
            <a:r>
              <a:rPr sz="2000" spc="-5" dirty="0">
                <a:latin typeface="TeXGyreAdventor"/>
                <a:cs typeface="TeXGyreAdventor"/>
              </a:rPr>
              <a:t>hücrelere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kolçisin verilerek</a:t>
            </a:r>
            <a:r>
              <a:rPr sz="2000" spc="-5" dirty="0">
                <a:latin typeface="TeXGyreAdventor"/>
                <a:cs typeface="TeXGyreAdventor"/>
              </a:rPr>
              <a:t> böyle bir  durum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yaratılabilir.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1621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Kolçisin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67245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Kolçisin </a:t>
            </a:r>
            <a:r>
              <a:rPr sz="2000" spc="-5" dirty="0">
                <a:latin typeface="TeXGyreAdventor"/>
                <a:cs typeface="TeXGyreAdventor"/>
              </a:rPr>
              <a:t>sonbahar </a:t>
            </a:r>
            <a:r>
              <a:rPr sz="2000" spc="-10" dirty="0">
                <a:latin typeface="TeXGyreAdventor"/>
                <a:cs typeface="TeXGyreAdventor"/>
              </a:rPr>
              <a:t>çi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deminden </a:t>
            </a:r>
            <a:r>
              <a:rPr sz="2000" dirty="0">
                <a:latin typeface="TeXGyreAdventor"/>
                <a:cs typeface="TeXGyreAdventor"/>
              </a:rPr>
              <a:t>elde edilen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alkaloittir </a:t>
            </a:r>
            <a:r>
              <a:rPr sz="2000" spc="-3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44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iplikçiklerinin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umunu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engeller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78486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durumda, replike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" dirty="0">
                <a:latin typeface="TeXGyreAdventor"/>
                <a:cs typeface="TeXGyreAdventor"/>
              </a:rPr>
              <a:t>kromozomlar </a:t>
            </a:r>
            <a:r>
              <a:rPr sz="2000" spc="-45" dirty="0">
                <a:latin typeface="TeXGyreAdventor"/>
                <a:cs typeface="TeXGyreAdventor"/>
              </a:rPr>
              <a:t>anafazda  </a:t>
            </a:r>
            <a:r>
              <a:rPr sz="2000" spc="-5" dirty="0">
                <a:latin typeface="TeXGyreAdventor"/>
                <a:cs typeface="TeXGyreAdventor"/>
              </a:rPr>
              <a:t>birbirinden ayrılıp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kutuplara hareket edemez</a:t>
            </a:r>
            <a:r>
              <a:rPr sz="2000" spc="-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20383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Kolçisin </a:t>
            </a:r>
            <a:r>
              <a:rPr sz="2000" spc="-5" dirty="0">
                <a:latin typeface="TeXGyreAdventor"/>
                <a:cs typeface="TeXGyreAdventor"/>
              </a:rPr>
              <a:t>ortamdan </a:t>
            </a:r>
            <a:r>
              <a:rPr sz="2000" spc="-10" dirty="0">
                <a:latin typeface="TeXGyreAdventor"/>
                <a:cs typeface="TeXGyreAdventor"/>
              </a:rPr>
              <a:t>uzakla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tırılırsa </a:t>
            </a:r>
            <a:r>
              <a:rPr sz="2000" spc="-5" dirty="0">
                <a:latin typeface="TeXGyreAdventor"/>
                <a:cs typeface="TeXGyreAdventor"/>
              </a:rPr>
              <a:t>hücre tekrar </a:t>
            </a:r>
            <a:r>
              <a:rPr sz="2000" spc="-30" dirty="0">
                <a:latin typeface="TeXGyreAdventor"/>
                <a:cs typeface="TeXGyreAdventor"/>
              </a:rPr>
              <a:t>interfaza  </a:t>
            </a:r>
            <a:r>
              <a:rPr sz="2000" spc="-20" dirty="0">
                <a:latin typeface="TeXGyreAdventor"/>
                <a:cs typeface="TeXGyreAdventor"/>
              </a:rPr>
              <a:t>girebilir.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1621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Kolçisin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8588" y="2929801"/>
            <a:ext cx="73939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E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le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mi</a:t>
            </a:r>
            <a:r>
              <a:rPr sz="2000" spc="-30" dirty="0">
                <a:latin typeface="AoyagiKouzanFontT"/>
                <a:cs typeface="AoyagiKouzanFontT"/>
              </a:rPr>
              <a:t>ş </a:t>
            </a:r>
            <a:r>
              <a:rPr sz="2000" spc="-20" dirty="0">
                <a:latin typeface="TeXGyreAdventor"/>
                <a:cs typeface="TeXGyreAdventor"/>
              </a:rPr>
              <a:t>karde</a:t>
            </a:r>
            <a:r>
              <a:rPr sz="2000" spc="-20" dirty="0">
                <a:latin typeface="AoyagiKouzanFontT"/>
                <a:cs typeface="AoyagiKouzanFontT"/>
              </a:rPr>
              <a:t>ş </a:t>
            </a:r>
            <a:r>
              <a:rPr sz="2000" spc="-5" dirty="0">
                <a:latin typeface="TeXGyreAdventor"/>
                <a:cs typeface="TeXGyreAdventor"/>
              </a:rPr>
              <a:t>kromatidler birbirinden ayrılır </a:t>
            </a:r>
            <a:r>
              <a:rPr sz="2000" dirty="0">
                <a:latin typeface="TeXGyreAdventor"/>
                <a:cs typeface="TeXGyreAdventor"/>
              </a:rPr>
              <a:t>ve açılırsa,  </a:t>
            </a:r>
            <a:r>
              <a:rPr sz="2000" spc="-5" dirty="0">
                <a:latin typeface="TeXGyreAdventor"/>
                <a:cs typeface="TeXGyreAdventor"/>
              </a:rPr>
              <a:t>çekirdekte </a:t>
            </a:r>
            <a:r>
              <a:rPr sz="2000" dirty="0">
                <a:latin typeface="TeXGyreAdventor"/>
                <a:cs typeface="TeXGyreAdventor"/>
              </a:rPr>
              <a:t>diploid </a:t>
            </a:r>
            <a:r>
              <a:rPr sz="2000" spc="-5" dirty="0">
                <a:latin typeface="TeXGyreAdventor"/>
                <a:cs typeface="TeXGyreAdventor"/>
              </a:rPr>
              <a:t>kromozom sayısının </a:t>
            </a:r>
            <a:r>
              <a:rPr sz="2000" dirty="0">
                <a:latin typeface="TeXGyreAdventor"/>
                <a:cs typeface="TeXGyreAdventor"/>
              </a:rPr>
              <a:t>iki katı </a:t>
            </a:r>
            <a:r>
              <a:rPr sz="2000" spc="-5" dirty="0">
                <a:latin typeface="TeXGyreAdventor"/>
                <a:cs typeface="TeXGyreAdventor"/>
              </a:rPr>
              <a:t>bulunacaktır  (4n).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76419" y="3778135"/>
            <a:ext cx="5914227" cy="2862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43</a:t>
            </a:fld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Oto-poliploidi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10450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Genelde, oto-poliploidler </a:t>
            </a:r>
            <a:r>
              <a:rPr sz="2000" dirty="0">
                <a:latin typeface="TeXGyreAdventor"/>
                <a:cs typeface="TeXGyreAdventor"/>
              </a:rPr>
              <a:t>diploid </a:t>
            </a:r>
            <a:r>
              <a:rPr sz="2000" spc="-5" dirty="0">
                <a:latin typeface="TeXGyreAdventor"/>
                <a:cs typeface="TeXGyreAdventor"/>
              </a:rPr>
              <a:t>akrabalarına göre </a:t>
            </a:r>
            <a:r>
              <a:rPr sz="2000" u="sng" spc="-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daha </a:t>
            </a:r>
            <a:r>
              <a:rPr sz="2000" spc="-65" dirty="0">
                <a:latin typeface="TeXGyreAdventor"/>
                <a:cs typeface="TeXGyreAdventor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iridir</a:t>
            </a:r>
            <a:r>
              <a:rPr sz="2000" spc="-2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18732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Böyle bir büyüme hücre sayısının </a:t>
            </a:r>
            <a:r>
              <a:rPr sz="2000" dirty="0">
                <a:latin typeface="TeXGyreAdventor"/>
                <a:cs typeface="TeXGyreAdventor"/>
              </a:rPr>
              <a:t>daha fazla </a:t>
            </a:r>
            <a:r>
              <a:rPr sz="2000" spc="-35" dirty="0">
                <a:latin typeface="TeXGyreAdventor"/>
                <a:cs typeface="TeXGyreAdventor"/>
              </a:rPr>
              <a:t>olmasından  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il,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hücre boyutunun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daha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büyük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olmasından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kaynaklanıyor gibi </a:t>
            </a:r>
            <a:r>
              <a:rPr sz="2000" spc="-15" dirty="0">
                <a:latin typeface="TeXGyreAdventor"/>
                <a:cs typeface="TeXGyreAdventor"/>
              </a:rPr>
              <a:t>görünmektedir.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73656"/>
            <a:ext cx="71869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Ekonomik Önemi Olan </a:t>
            </a:r>
            <a:r>
              <a:rPr sz="3200" spc="-15" dirty="0">
                <a:solidFill>
                  <a:srgbClr val="FFFFFF"/>
                </a:solidFill>
                <a:latin typeface="TeXGyreAdventor"/>
                <a:cs typeface="TeXGyreAdventor"/>
              </a:rPr>
              <a:t>Triploid</a:t>
            </a:r>
            <a:r>
              <a:rPr sz="3200" spc="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Bitkiler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2437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bitkiler </a:t>
            </a:r>
            <a:r>
              <a:rPr sz="2000" dirty="0">
                <a:latin typeface="TeXGyreAdventor"/>
                <a:cs typeface="TeXGyreAdventor"/>
              </a:rPr>
              <a:t>arasında; </a:t>
            </a:r>
            <a:r>
              <a:rPr sz="2000" i="1" spc="-5" dirty="0">
                <a:latin typeface="TeXGyreAdventor"/>
                <a:cs typeface="TeXGyreAdventor"/>
              </a:rPr>
              <a:t>Solanum </a:t>
            </a:r>
            <a:r>
              <a:rPr sz="2000" dirty="0">
                <a:latin typeface="TeXGyreAdventor"/>
                <a:cs typeface="TeXGyreAdventor"/>
              </a:rPr>
              <a:t>cinsine ait </a:t>
            </a:r>
            <a:r>
              <a:rPr sz="2000" spc="-5" dirty="0">
                <a:latin typeface="TeXGyreAdventor"/>
                <a:cs typeface="TeXGyreAdventor"/>
              </a:rPr>
              <a:t>birkaç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patates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türü,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elma</a:t>
            </a:r>
            <a:r>
              <a:rPr sz="2000" dirty="0">
                <a:latin typeface="TeXGyreAdventor"/>
                <a:cs typeface="TeXGyreAdventor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muz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çekirdeksiz karpuz</a:t>
            </a:r>
            <a:r>
              <a:rPr sz="2000" spc="-5" dirty="0">
                <a:latin typeface="TeXGyreAdventor"/>
                <a:cs typeface="TeXGyreAdventor"/>
              </a:rPr>
              <a:t> 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kaplan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zamba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(</a:t>
            </a:r>
            <a:r>
              <a:rPr sz="2000" i="1" dirty="0">
                <a:latin typeface="TeXGyreAdventor"/>
                <a:cs typeface="TeXGyreAdventor"/>
              </a:rPr>
              <a:t>Lilium </a:t>
            </a:r>
            <a:r>
              <a:rPr sz="2000" i="1" spc="-5" dirty="0">
                <a:latin typeface="TeXGyreAdventor"/>
                <a:cs typeface="TeXGyreAdventor"/>
              </a:rPr>
              <a:t>tigrinum</a:t>
            </a:r>
            <a:r>
              <a:rPr sz="2000" spc="-5" dirty="0">
                <a:latin typeface="TeXGyreAdventor"/>
                <a:cs typeface="TeXGyreAdventor"/>
              </a:rPr>
              <a:t>)</a:t>
            </a:r>
            <a:r>
              <a:rPr sz="2000" spc="-15" dirty="0">
                <a:latin typeface="TeXGyreAdventor"/>
                <a:cs typeface="TeXGyreAdventor"/>
              </a:rPr>
              <a:t> bulunmaktadır.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bitkiler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aseksüel</a:t>
            </a:r>
            <a:r>
              <a:rPr sz="2000" dirty="0">
                <a:latin typeface="TeXGyreAdventor"/>
                <a:cs typeface="TeXGyreAdventor"/>
              </a:rPr>
              <a:t> olarak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üretilirler.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426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Allo-poliploidler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76795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922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Poliploidi </a:t>
            </a:r>
            <a:r>
              <a:rPr sz="2000" spc="-5" dirty="0">
                <a:latin typeface="TeXGyreAdventor"/>
                <a:cs typeface="TeXGyreAdventor"/>
              </a:rPr>
              <a:t>birbirine çok yakın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5" dirty="0">
                <a:latin typeface="TeXGyreAdventor"/>
                <a:cs typeface="TeXGyreAdventor"/>
              </a:rPr>
              <a:t>türün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hibridizasyonu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ile </a:t>
            </a:r>
            <a:r>
              <a:rPr sz="2000" spc="-165" dirty="0">
                <a:latin typeface="TeXGyreAdventor"/>
                <a:cs typeface="TeXGyreAdventor"/>
              </a:rPr>
              <a:t>de  </a:t>
            </a:r>
            <a:r>
              <a:rPr sz="2000" spc="-5" dirty="0">
                <a:latin typeface="TeXGyreAdventor"/>
                <a:cs typeface="TeXGyreAdventor"/>
              </a:rPr>
              <a:t>ortaya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çıkabilir.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türün AA kromozom </a:t>
            </a:r>
            <a:r>
              <a:rPr sz="2000" dirty="0">
                <a:latin typeface="TeXGyreAdventor"/>
                <a:cs typeface="TeXGyreAdventor"/>
              </a:rPr>
              <a:t>takımlarına sahip haploid  </a:t>
            </a:r>
            <a:r>
              <a:rPr sz="2000" spc="-5" dirty="0">
                <a:latin typeface="TeXGyreAdventor"/>
                <a:cs typeface="TeXGyreAdventor"/>
              </a:rPr>
              <a:t>yumurtası,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ka </a:t>
            </a:r>
            <a:r>
              <a:rPr sz="2000" spc="-5" dirty="0">
                <a:latin typeface="TeXGyreAdventor"/>
                <a:cs typeface="TeXGyreAdventor"/>
              </a:rPr>
              <a:t>bir türün </a:t>
            </a:r>
            <a:r>
              <a:rPr sz="2000" dirty="0">
                <a:latin typeface="TeXGyreAdventor"/>
                <a:cs typeface="TeXGyreAdventor"/>
              </a:rPr>
              <a:t>BB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takımlarına sahip  haploid </a:t>
            </a:r>
            <a:r>
              <a:rPr sz="2000" spc="5" dirty="0">
                <a:latin typeface="TeXGyreAdventor"/>
                <a:cs typeface="TeXGyreAdventor"/>
              </a:rPr>
              <a:t>spermi </a:t>
            </a:r>
            <a:r>
              <a:rPr sz="2000" dirty="0">
                <a:latin typeface="TeXGyreAdventor"/>
                <a:cs typeface="TeXGyreAdventor"/>
              </a:rPr>
              <a:t>ile döllenirse, </a:t>
            </a:r>
            <a:r>
              <a:rPr sz="2000" spc="-5" dirty="0">
                <a:latin typeface="TeXGyreAdventor"/>
                <a:cs typeface="TeXGyreAdventor"/>
              </a:rPr>
              <a:t>sonuçta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AB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hibridi</a:t>
            </a:r>
            <a:r>
              <a:rPr sz="2000" dirty="0">
                <a:latin typeface="TeXGyreAdventor"/>
                <a:cs typeface="TeXGyreAdventor"/>
              </a:rPr>
              <a:t> ortaya  </a:t>
            </a:r>
            <a:r>
              <a:rPr sz="2000" spc="-25" dirty="0">
                <a:latin typeface="TeXGyreAdventor"/>
                <a:cs typeface="TeXGyreAdventor"/>
              </a:rPr>
              <a:t>çıkar.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Hibrit </a:t>
            </a:r>
            <a:r>
              <a:rPr sz="2000" spc="-5" dirty="0">
                <a:latin typeface="TeXGyreAdventor"/>
                <a:cs typeface="TeXGyreAdventor"/>
              </a:rPr>
              <a:t>bitki, </a:t>
            </a:r>
            <a:r>
              <a:rPr sz="2000" dirty="0">
                <a:latin typeface="TeXGyreAdventor"/>
                <a:cs typeface="TeXGyreAdventor"/>
              </a:rPr>
              <a:t>canlı </a:t>
            </a:r>
            <a:r>
              <a:rPr sz="2000" spc="-5" dirty="0">
                <a:latin typeface="TeXGyreAdventor"/>
                <a:cs typeface="TeXGyreAdventor"/>
              </a:rPr>
              <a:t>gametler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turamadı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 </a:t>
            </a:r>
            <a:r>
              <a:rPr sz="2000" dirty="0">
                <a:latin typeface="TeXGyreAdventor"/>
                <a:cs typeface="TeXGyreAdventor"/>
              </a:rPr>
              <a:t>için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kısırdır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2991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7806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83515" indent="-342900" algn="just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durum, </a:t>
            </a:r>
            <a:r>
              <a:rPr sz="2000" spc="-10" dirty="0">
                <a:latin typeface="TeXGyreAdventor"/>
                <a:cs typeface="TeXGyreAdventor"/>
              </a:rPr>
              <a:t>ço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unlukla </a:t>
            </a:r>
            <a:r>
              <a:rPr sz="2000" spc="-5" dirty="0">
                <a:latin typeface="TeXGyreAdventor"/>
                <a:cs typeface="TeXGyreAdventor"/>
              </a:rPr>
              <a:t>A </a:t>
            </a:r>
            <a:r>
              <a:rPr sz="2000" dirty="0">
                <a:latin typeface="TeXGyreAdventor"/>
                <a:cs typeface="TeXGyreAdventor"/>
              </a:rPr>
              <a:t>ve B </a:t>
            </a:r>
            <a:r>
              <a:rPr sz="2000" spc="-5" dirty="0">
                <a:latin typeface="TeXGyreAdventor"/>
                <a:cs typeface="TeXGyreAdventor"/>
              </a:rPr>
              <a:t>kromozomlarının </a:t>
            </a:r>
            <a:r>
              <a:rPr sz="2000" spc="-35" dirty="0">
                <a:latin typeface="TeXGyreAdventor"/>
                <a:cs typeface="TeXGyreAdventor"/>
              </a:rPr>
              <a:t>bazılarının  </a:t>
            </a:r>
            <a:r>
              <a:rPr sz="2000" spc="-5" dirty="0">
                <a:latin typeface="TeXGyreAdventor"/>
                <a:cs typeface="TeXGyreAdventor"/>
              </a:rPr>
              <a:t>ya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spc="-5" dirty="0">
                <a:latin typeface="TeXGyreAdventor"/>
                <a:cs typeface="TeXGyreAdventor"/>
              </a:rPr>
              <a:t>tümünün homolog </a:t>
            </a:r>
            <a:r>
              <a:rPr sz="2000" spc="-10" dirty="0">
                <a:latin typeface="TeXGyreAdventor"/>
                <a:cs typeface="TeXGyreAdventor"/>
              </a:rPr>
              <a:t>olmadı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ı, </a:t>
            </a:r>
            <a:r>
              <a:rPr sz="2000" dirty="0">
                <a:latin typeface="TeXGyreAdventor"/>
                <a:cs typeface="TeXGyreAdventor"/>
              </a:rPr>
              <a:t>dolayısıyla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mayozda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sinaps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yapamadı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zaman </a:t>
            </a:r>
            <a:r>
              <a:rPr sz="2000" spc="-5" dirty="0">
                <a:latin typeface="TeXGyreAdventor"/>
                <a:cs typeface="TeXGyreAdventor"/>
              </a:rPr>
              <a:t>ortaya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çıkar.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Sonuçta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dengesiz genetik bir durum</a:t>
            </a:r>
            <a:r>
              <a:rPr sz="2000" spc="2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Ancak, yeni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an </a:t>
            </a:r>
            <a:r>
              <a:rPr sz="2000" spc="-5" dirty="0">
                <a:latin typeface="TeXGyreAdventor"/>
                <a:cs typeface="TeXGyreAdventor"/>
              </a:rPr>
              <a:t>AB genetik </a:t>
            </a:r>
            <a:r>
              <a:rPr sz="2000" spc="-10" dirty="0">
                <a:latin typeface="TeXGyreAdventor"/>
                <a:cs typeface="TeXGyreAdventor"/>
              </a:rPr>
              <a:t>karı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ımı, </a:t>
            </a:r>
            <a:r>
              <a:rPr sz="2000" spc="-20" dirty="0">
                <a:latin typeface="TeXGyreAdventor"/>
                <a:cs typeface="TeXGyreAdventor"/>
              </a:rPr>
              <a:t>do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al </a:t>
            </a:r>
            <a:r>
              <a:rPr sz="2000" spc="-5" dirty="0">
                <a:latin typeface="TeXGyreAdventor"/>
                <a:cs typeface="TeXGyreAdventor"/>
              </a:rPr>
              <a:t>ya </a:t>
            </a:r>
            <a:r>
              <a:rPr sz="2000" dirty="0">
                <a:latin typeface="TeXGyreAdventor"/>
                <a:cs typeface="TeXGyreAdventor"/>
              </a:rPr>
              <a:t>da  </a:t>
            </a:r>
            <a:r>
              <a:rPr sz="2000" spc="-10" dirty="0">
                <a:latin typeface="TeXGyreAdventor"/>
                <a:cs typeface="TeXGyreAdventor"/>
              </a:rPr>
              <a:t>indüklenmi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465" dirty="0">
                <a:latin typeface="AoyagiKouzanFontT"/>
                <a:cs typeface="AoyagiKouzanFontT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kromozomlarını </a:t>
            </a:r>
            <a:r>
              <a:rPr sz="2000" dirty="0">
                <a:latin typeface="TeXGyreAdventor"/>
                <a:cs typeface="TeXGyreAdventor"/>
              </a:rPr>
              <a:t>iki katına çıkarırsa, </a:t>
            </a:r>
            <a:r>
              <a:rPr sz="2000" spc="-5" dirty="0">
                <a:latin typeface="TeXGyreAdventor"/>
                <a:cs typeface="TeXGyreAdventor"/>
              </a:rPr>
              <a:t>tüm  A </a:t>
            </a:r>
            <a:r>
              <a:rPr sz="2000" dirty="0">
                <a:latin typeface="TeXGyreAdventor"/>
                <a:cs typeface="TeXGyreAdventor"/>
              </a:rPr>
              <a:t>ve B </a:t>
            </a:r>
            <a:r>
              <a:rPr sz="2000" spc="-5" dirty="0">
                <a:latin typeface="TeXGyreAdventor"/>
                <a:cs typeface="TeXGyreAdventor"/>
              </a:rPr>
              <a:t>kromozomlarının </a:t>
            </a:r>
            <a:r>
              <a:rPr sz="2000" spc="-15" dirty="0">
                <a:latin typeface="TeXGyreAdventor"/>
                <a:cs typeface="TeXGyreAdventor"/>
              </a:rPr>
              <a:t>iki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er </a:t>
            </a:r>
            <a:r>
              <a:rPr sz="2000" spc="-5" dirty="0">
                <a:latin typeface="TeXGyreAdventor"/>
                <a:cs typeface="TeXGyreAdventor"/>
              </a:rPr>
              <a:t>kopyası bulunacaktır </a:t>
            </a:r>
            <a:r>
              <a:rPr sz="2000" dirty="0">
                <a:latin typeface="TeXGyreAdventor"/>
                <a:cs typeface="TeXGyreAdventor"/>
              </a:rPr>
              <a:t>ve  </a:t>
            </a:r>
            <a:r>
              <a:rPr sz="2000" spc="-5" dirty="0">
                <a:latin typeface="TeXGyreAdventor"/>
                <a:cs typeface="TeXGyreAdventor"/>
              </a:rPr>
              <a:t>bunlar mayozda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ebilecektir.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2991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55815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poliploid,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5" dirty="0">
                <a:latin typeface="TeXGyreAdventor"/>
                <a:cs typeface="TeXGyreAdventor"/>
              </a:rPr>
              <a:t>ayrı türden dört </a:t>
            </a:r>
            <a:r>
              <a:rPr sz="2000" spc="-25" dirty="0">
                <a:latin typeface="TeXGyreAdventor"/>
                <a:cs typeface="TeXGyreAdventor"/>
              </a:rPr>
              <a:t>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de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er </a:t>
            </a:r>
            <a:r>
              <a:rPr sz="2000" dirty="0">
                <a:latin typeface="TeXGyreAdventor"/>
                <a:cs typeface="TeXGyreAdventor"/>
              </a:rPr>
              <a:t>haploid </a:t>
            </a:r>
            <a:r>
              <a:rPr sz="2000" spc="-65" dirty="0">
                <a:latin typeface="TeXGyreAdventor"/>
                <a:cs typeface="TeXGyreAdventor"/>
              </a:rPr>
              <a:t>genom  </a:t>
            </a:r>
            <a:r>
              <a:rPr sz="2000" spc="-20" dirty="0">
                <a:latin typeface="TeXGyreAdventor"/>
                <a:cs typeface="TeXGyreAdventor"/>
              </a:rPr>
              <a:t>ta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ıdı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ı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allo-tetraploid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2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adlandırılır.</a:t>
            </a:r>
            <a:endParaRPr sz="2000">
              <a:latin typeface="TeXGyreAdventor"/>
              <a:cs typeface="TeXGyreAdventor"/>
            </a:endParaRPr>
          </a:p>
          <a:p>
            <a:pPr marL="355600" marR="13081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Orijinal türlerinin her </a:t>
            </a:r>
            <a:r>
              <a:rPr sz="2000" dirty="0">
                <a:latin typeface="TeXGyreAdventor"/>
                <a:cs typeface="TeXGyreAdventor"/>
              </a:rPr>
              <a:t>ikisinin </a:t>
            </a:r>
            <a:r>
              <a:rPr sz="2000" spc="-5" dirty="0">
                <a:latin typeface="TeXGyreAdventor"/>
                <a:cs typeface="TeXGyreAdventor"/>
              </a:rPr>
              <a:t>de </a:t>
            </a:r>
            <a:r>
              <a:rPr sz="2000" spc="-10" dirty="0">
                <a:latin typeface="TeXGyreAdventor"/>
                <a:cs typeface="TeXGyreAdventor"/>
              </a:rPr>
              <a:t>bilindi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 </a:t>
            </a:r>
            <a:r>
              <a:rPr sz="2000" spc="-5" dirty="0">
                <a:latin typeface="TeXGyreAdventor"/>
                <a:cs typeface="TeXGyreAdventor"/>
              </a:rPr>
              <a:t>durumlarda </a:t>
            </a:r>
            <a:r>
              <a:rPr sz="2000" spc="-65" dirty="0">
                <a:latin typeface="TeXGyreAdventor"/>
                <a:cs typeface="TeXGyreAdventor"/>
              </a:rPr>
              <a:t>allo-  </a:t>
            </a:r>
            <a:r>
              <a:rPr sz="2000" dirty="0">
                <a:latin typeface="TeXGyreAdventor"/>
                <a:cs typeface="TeXGyreAdventor"/>
              </a:rPr>
              <a:t>tetraploidiyi tanımlamak için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amfi-diploid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terimi </a:t>
            </a:r>
            <a:r>
              <a:rPr sz="2000" spc="-5" dirty="0">
                <a:latin typeface="TeXGyreAdventor"/>
                <a:cs typeface="TeXGyreAdventor"/>
              </a:rPr>
              <a:t>de  </a:t>
            </a:r>
            <a:r>
              <a:rPr sz="2000" spc="-10" dirty="0">
                <a:latin typeface="TeXGyreAdventor"/>
                <a:cs typeface="TeXGyreAdventor"/>
              </a:rPr>
              <a:t>kullanılmaktadır.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2991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49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30109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Do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ada </a:t>
            </a:r>
            <a:r>
              <a:rPr sz="2000" spc="-5" dirty="0">
                <a:latin typeface="TeXGyreAdventor"/>
                <a:cs typeface="TeXGyreAdventor"/>
              </a:rPr>
              <a:t>amfi-diploid bitkilere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sıkça</a:t>
            </a:r>
            <a:r>
              <a:rPr sz="2000" u="sng" spc="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rastlanır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Her bir özgül kromozomun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15" dirty="0">
                <a:latin typeface="TeXGyreAdventor"/>
                <a:cs typeface="TeXGyreAdventor"/>
              </a:rPr>
              <a:t>homolo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 </a:t>
            </a:r>
            <a:r>
              <a:rPr sz="2000" spc="-25" dirty="0">
                <a:latin typeface="TeXGyreAdventor"/>
                <a:cs typeface="TeXGyreAdventor"/>
              </a:rPr>
              <a:t>bulundu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undan,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normal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olarak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cereyan eder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döllenme </a:t>
            </a:r>
            <a:r>
              <a:rPr sz="2000" dirty="0">
                <a:latin typeface="TeXGyreAdventor"/>
                <a:cs typeface="TeXGyreAdventor"/>
              </a:rPr>
              <a:t>ile </a:t>
            </a:r>
            <a:r>
              <a:rPr sz="2000" spc="-5" dirty="0">
                <a:latin typeface="TeXGyreAdventor"/>
                <a:cs typeface="TeXGyreAdventor"/>
              </a:rPr>
              <a:t>bitki  </a:t>
            </a:r>
            <a:r>
              <a:rPr sz="2000" spc="-15" dirty="0">
                <a:latin typeface="TeXGyreAdventor"/>
                <a:cs typeface="TeXGyreAdventor"/>
              </a:rPr>
              <a:t>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eyli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ço</a:t>
            </a:r>
            <a:r>
              <a:rPr sz="2000" spc="-30" dirty="0">
                <a:latin typeface="AoyagiKouzanFontT"/>
                <a:cs typeface="AoyagiKouzanFontT"/>
              </a:rPr>
              <a:t>ğ</a:t>
            </a:r>
            <a:r>
              <a:rPr sz="2000" spc="-30" dirty="0">
                <a:latin typeface="TeXGyreAdventor"/>
                <a:cs typeface="TeXGyreAdventor"/>
              </a:rPr>
              <a:t>alır.</a:t>
            </a:r>
            <a:endParaRPr sz="2000">
              <a:latin typeface="TeXGyreAdventor"/>
              <a:cs typeface="TeXGyreAdventor"/>
            </a:endParaRPr>
          </a:p>
          <a:p>
            <a:pPr marL="355600" marR="15875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Birbiri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yakın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türler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arasında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an </a:t>
            </a:r>
            <a:r>
              <a:rPr sz="2000" dirty="0">
                <a:latin typeface="TeXGyreAdventor"/>
                <a:cs typeface="TeXGyreAdventor"/>
              </a:rPr>
              <a:t>amfi-  </a:t>
            </a:r>
            <a:r>
              <a:rPr sz="2000" spc="-5" dirty="0">
                <a:latin typeface="TeXGyreAdventor"/>
                <a:cs typeface="TeXGyreAdventor"/>
              </a:rPr>
              <a:t>diploidlerde, A </a:t>
            </a:r>
            <a:r>
              <a:rPr sz="2000" dirty="0">
                <a:latin typeface="TeXGyreAdventor"/>
                <a:cs typeface="TeXGyreAdventor"/>
              </a:rPr>
              <a:t>ve B </a:t>
            </a:r>
            <a:r>
              <a:rPr sz="2000" spc="-5" dirty="0">
                <a:latin typeface="TeXGyreAdventor"/>
                <a:cs typeface="TeXGyreAdventor"/>
              </a:rPr>
              <a:t>kromozomları </a:t>
            </a:r>
            <a:r>
              <a:rPr sz="2000" dirty="0">
                <a:latin typeface="TeXGyreAdventor"/>
                <a:cs typeface="TeXGyreAdventor"/>
              </a:rPr>
              <a:t>arasında 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üphesiz </a:t>
            </a:r>
            <a:r>
              <a:rPr sz="2000" spc="-5" dirty="0">
                <a:latin typeface="TeXGyreAdventor"/>
                <a:cs typeface="TeXGyreAdventor"/>
              </a:rPr>
              <a:t>bir  miktar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homoloji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bulunacaktır.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2991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32650" cy="205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durumda mayotik </a:t>
            </a:r>
            <a:r>
              <a:rPr sz="2000" spc="-25" dirty="0">
                <a:latin typeface="TeXGyreAdventor"/>
                <a:cs typeface="TeXGyreAdventor"/>
              </a:rPr>
              <a:t>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le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me </a:t>
            </a:r>
            <a:r>
              <a:rPr sz="2000" dirty="0">
                <a:latin typeface="TeXGyreAdventor"/>
                <a:cs typeface="TeXGyreAdventor"/>
              </a:rPr>
              <a:t>daha</a:t>
            </a:r>
            <a:r>
              <a:rPr sz="2000" spc="1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komplekstir.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Sinapsis </a:t>
            </a:r>
            <a:r>
              <a:rPr sz="2000" dirty="0">
                <a:latin typeface="TeXGyreAdventor"/>
                <a:cs typeface="TeXGyreAdventor"/>
              </a:rPr>
              <a:t>sırasında, </a:t>
            </a:r>
            <a:r>
              <a:rPr sz="2000" spc="-5" dirty="0">
                <a:latin typeface="TeXGyreAdventor"/>
                <a:cs typeface="TeXGyreAdventor"/>
              </a:rPr>
              <a:t>dengesiz gametlerin ortaya </a:t>
            </a:r>
            <a:r>
              <a:rPr sz="2000" spc="-40" dirty="0">
                <a:latin typeface="TeXGyreAdventor"/>
                <a:cs typeface="TeXGyreAdventor"/>
              </a:rPr>
              <a:t>çıkmasına  </a:t>
            </a:r>
            <a:r>
              <a:rPr sz="2000" spc="-5" dirty="0">
                <a:latin typeface="TeXGyreAdventor"/>
                <a:cs typeface="TeXGyreAdventor"/>
              </a:rPr>
              <a:t>neden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multivalentler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olu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acaktır.</a:t>
            </a:r>
            <a:endParaRPr sz="2000">
              <a:latin typeface="TeXGyreAdventor"/>
              <a:cs typeface="TeXGyreAdventor"/>
            </a:endParaRPr>
          </a:p>
          <a:p>
            <a:pPr marL="355600" marR="2552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gibi durumlarda, amfi-diploidlerin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anöploid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0" dirty="0">
                <a:latin typeface="TeXGyreAdventor"/>
                <a:cs typeface="TeXGyreAdventor"/>
              </a:rPr>
              <a:t>çe</a:t>
            </a:r>
            <a:r>
              <a:rPr sz="2000" spc="-50" dirty="0">
                <a:latin typeface="AoyagiKouzanFontT"/>
                <a:cs typeface="AoyagiKouzanFontT"/>
              </a:rPr>
              <a:t>ş</a:t>
            </a:r>
            <a:r>
              <a:rPr sz="2000" spc="-50" dirty="0">
                <a:latin typeface="TeXGyreAdventor"/>
                <a:cs typeface="TeXGyreAdventor"/>
              </a:rPr>
              <a:t>itleri 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abilir.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2840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 hidden="1"/>
          <p:cNvSpPr txBox="1"/>
          <p:nvPr/>
        </p:nvSpPr>
        <p:spPr>
          <a:xfrm>
            <a:off x="1973567" y="631063"/>
            <a:ext cx="12338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Prof. </a:t>
            </a:r>
            <a:r>
              <a:rPr sz="1000" spc="-30" dirty="0">
                <a:solidFill>
                  <a:srgbClr val="595959"/>
                </a:solidFill>
                <a:latin typeface="TeXGyreAdventor"/>
                <a:cs typeface="TeXGyreAdventor"/>
              </a:rPr>
              <a:t>Dr. </a:t>
            </a:r>
            <a:r>
              <a:rPr sz="1000" spc="-10" dirty="0">
                <a:solidFill>
                  <a:srgbClr val="595959"/>
                </a:solidFill>
                <a:latin typeface="TeXGyreAdventor"/>
                <a:cs typeface="TeXGyreAdventor"/>
              </a:rPr>
              <a:t>Bekta</a:t>
            </a:r>
            <a:r>
              <a:rPr sz="1000" spc="-10" dirty="0">
                <a:solidFill>
                  <a:srgbClr val="6C6C6C"/>
                </a:solidFill>
                <a:latin typeface="AoyagiKouzanFontT"/>
                <a:cs typeface="AoyagiKouzanFontT"/>
              </a:rPr>
              <a:t>ş</a:t>
            </a:r>
            <a:r>
              <a:rPr sz="1000" spc="-245" dirty="0">
                <a:solidFill>
                  <a:srgbClr val="6C6C6C"/>
                </a:solidFill>
                <a:latin typeface="AoyagiKouzanFontT"/>
                <a:cs typeface="AoyagiKouzanFontT"/>
              </a:rPr>
              <a:t> </a:t>
            </a: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TEPE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14188" y="1401876"/>
            <a:ext cx="4955336" cy="4642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51</a:t>
            </a:fld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5996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Hayvanlarda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342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Hayvanların </a:t>
            </a:r>
            <a:r>
              <a:rPr sz="2000" spc="-15" dirty="0">
                <a:latin typeface="TeXGyreAdventor"/>
                <a:cs typeface="TeXGyreAdventor"/>
              </a:rPr>
              <a:t>ço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unda </a:t>
            </a:r>
            <a:r>
              <a:rPr sz="2000" spc="-5" dirty="0">
                <a:latin typeface="TeXGyreAdventor"/>
                <a:cs typeface="TeXGyreAdventor"/>
              </a:rPr>
              <a:t>allo-poliploidi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enderdir</a:t>
            </a:r>
            <a:r>
              <a:rPr sz="2000" spc="-30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çünkü  </a:t>
            </a:r>
            <a:r>
              <a:rPr sz="2000" spc="-10" dirty="0">
                <a:latin typeface="TeXGyreAdventor"/>
                <a:cs typeface="TeXGyreAdventor"/>
              </a:rPr>
              <a:t>çiftle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me davranı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ı </a:t>
            </a:r>
            <a:r>
              <a:rPr sz="2000" spc="-5" dirty="0">
                <a:latin typeface="TeXGyreAdventor"/>
                <a:cs typeface="TeXGyreAdventor"/>
              </a:rPr>
              <a:t>türe özgüdür ve hibridizasyondaki </a:t>
            </a:r>
            <a:r>
              <a:rPr sz="2000" dirty="0">
                <a:latin typeface="TeXGyreAdventor"/>
                <a:cs typeface="TeXGyreAdventor"/>
              </a:rPr>
              <a:t>ilk  </a:t>
            </a:r>
            <a:r>
              <a:rPr sz="2000" spc="-5" dirty="0">
                <a:latin typeface="TeXGyreAdventor"/>
                <a:cs typeface="TeXGyreAdventor"/>
              </a:rPr>
              <a:t>basamak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maz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 hidden="1"/>
          <p:cNvSpPr txBox="1"/>
          <p:nvPr/>
        </p:nvSpPr>
        <p:spPr>
          <a:xfrm>
            <a:off x="1973567" y="631063"/>
            <a:ext cx="12338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Prof. </a:t>
            </a:r>
            <a:r>
              <a:rPr sz="1000" spc="-30" dirty="0">
                <a:solidFill>
                  <a:srgbClr val="595959"/>
                </a:solidFill>
                <a:latin typeface="TeXGyreAdventor"/>
                <a:cs typeface="TeXGyreAdventor"/>
              </a:rPr>
              <a:t>Dr. </a:t>
            </a:r>
            <a:r>
              <a:rPr sz="1000" spc="-10" dirty="0">
                <a:solidFill>
                  <a:srgbClr val="595959"/>
                </a:solidFill>
                <a:latin typeface="TeXGyreAdventor"/>
                <a:cs typeface="TeXGyreAdventor"/>
              </a:rPr>
              <a:t>Bekta</a:t>
            </a:r>
            <a:r>
              <a:rPr sz="1000" spc="-10" dirty="0">
                <a:solidFill>
                  <a:srgbClr val="6C6C6C"/>
                </a:solidFill>
                <a:latin typeface="AoyagiKouzanFontT"/>
                <a:cs typeface="AoyagiKouzanFontT"/>
              </a:rPr>
              <a:t>ş</a:t>
            </a:r>
            <a:r>
              <a:rPr sz="1000" spc="-245" dirty="0">
                <a:solidFill>
                  <a:srgbClr val="6C6C6C"/>
                </a:solidFill>
                <a:latin typeface="AoyagiKouzanFontT"/>
                <a:cs typeface="AoyagiKouzanFontT"/>
              </a:rPr>
              <a:t> </a:t>
            </a: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TEPE</a:t>
            </a:r>
            <a:endParaRPr sz="1000" dirty="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4931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Bitkilerde</a:t>
            </a:r>
            <a:r>
              <a:rPr sz="3600" spc="-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2973" y="3145815"/>
            <a:ext cx="4048125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Bitkilerde amfi-diploidiye </a:t>
            </a:r>
            <a:r>
              <a:rPr sz="2000" spc="-65" dirty="0">
                <a:latin typeface="TeXGyreAdventor"/>
                <a:cs typeface="TeXGyreAdventor"/>
              </a:rPr>
              <a:t>klasik  </a:t>
            </a:r>
            <a:r>
              <a:rPr sz="2000" spc="5" dirty="0">
                <a:latin typeface="TeXGyreAdventor"/>
                <a:cs typeface="TeXGyreAdventor"/>
              </a:rPr>
              <a:t>örnek </a:t>
            </a:r>
            <a:r>
              <a:rPr sz="2000" spc="-5" dirty="0">
                <a:latin typeface="TeXGyreAdventor"/>
                <a:cs typeface="TeXGyreAdventor"/>
              </a:rPr>
              <a:t>olarak, kültüre </a:t>
            </a:r>
            <a:r>
              <a:rPr sz="2000" spc="-15" dirty="0">
                <a:latin typeface="TeXGyreAdventor"/>
                <a:cs typeface="TeXGyreAdventor"/>
              </a:rPr>
              <a:t>edilmi</a:t>
            </a:r>
            <a:r>
              <a:rPr sz="2000" spc="-15" dirty="0">
                <a:latin typeface="AoyagiKouzanFontT"/>
                <a:cs typeface="AoyagiKouzanFontT"/>
              </a:rPr>
              <a:t>ş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Amerikan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pamu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türü  (</a:t>
            </a:r>
            <a:r>
              <a:rPr sz="2000" i="1" spc="-5" dirty="0">
                <a:latin typeface="TeXGyreAdventor"/>
                <a:cs typeface="TeXGyreAdventor"/>
              </a:rPr>
              <a:t>Gossypium</a:t>
            </a:r>
            <a:r>
              <a:rPr sz="2000" spc="-5" dirty="0">
                <a:latin typeface="TeXGyreAdventor"/>
                <a:cs typeface="TeXGyreAdventor"/>
              </a:rPr>
              <a:t>)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verilebilir.</a:t>
            </a:r>
            <a:endParaRPr sz="2000">
              <a:latin typeface="TeXGyreAdventor"/>
              <a:cs typeface="TeXGyreAdventor"/>
            </a:endParaRPr>
          </a:p>
          <a:p>
            <a:pPr marL="355600" marR="2933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Bunlarda, </a:t>
            </a:r>
            <a:r>
              <a:rPr sz="2000" dirty="0">
                <a:latin typeface="TeXGyreAdventor"/>
                <a:cs typeface="TeXGyreAdventor"/>
              </a:rPr>
              <a:t>13 </a:t>
            </a:r>
            <a:r>
              <a:rPr sz="2000" spc="-5" dirty="0">
                <a:latin typeface="TeXGyreAdventor"/>
                <a:cs typeface="TeXGyreAdventor"/>
              </a:rPr>
              <a:t>büyük </a:t>
            </a:r>
            <a:r>
              <a:rPr sz="2000" dirty="0">
                <a:latin typeface="TeXGyreAdventor"/>
                <a:cs typeface="TeXGyreAdventor"/>
              </a:rPr>
              <a:t>ve 13  daha </a:t>
            </a:r>
            <a:r>
              <a:rPr sz="2000" spc="-5" dirty="0">
                <a:latin typeface="TeXGyreAdventor"/>
                <a:cs typeface="TeXGyreAdventor"/>
              </a:rPr>
              <a:t>küçük </a:t>
            </a:r>
            <a:r>
              <a:rPr sz="2000" dirty="0">
                <a:latin typeface="TeXGyreAdventor"/>
                <a:cs typeface="TeXGyreAdventor"/>
              </a:rPr>
              <a:t>olmak </a:t>
            </a:r>
            <a:r>
              <a:rPr sz="2000" spc="-5" dirty="0">
                <a:latin typeface="TeXGyreAdventor"/>
                <a:cs typeface="TeXGyreAdventor"/>
              </a:rPr>
              <a:t>üzere</a:t>
            </a:r>
            <a:r>
              <a:rPr sz="2000" spc="-7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26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çift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</a:t>
            </a:r>
            <a:r>
              <a:rPr sz="2000" spc="-25" dirty="0">
                <a:latin typeface="TeXGyreAdventor"/>
                <a:cs typeface="TeXGyreAdventor"/>
              </a:rPr>
              <a:t> bulunur.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 hidden="1"/>
          <p:cNvSpPr txBox="1"/>
          <p:nvPr/>
        </p:nvSpPr>
        <p:spPr>
          <a:xfrm>
            <a:off x="1973567" y="631063"/>
            <a:ext cx="12338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Prof. </a:t>
            </a:r>
            <a:r>
              <a:rPr sz="1000" spc="-30" dirty="0">
                <a:solidFill>
                  <a:srgbClr val="595959"/>
                </a:solidFill>
                <a:latin typeface="TeXGyreAdventor"/>
                <a:cs typeface="TeXGyreAdventor"/>
              </a:rPr>
              <a:t>Dr. </a:t>
            </a:r>
            <a:r>
              <a:rPr sz="1000" spc="-10" dirty="0">
                <a:solidFill>
                  <a:srgbClr val="595959"/>
                </a:solidFill>
                <a:latin typeface="TeXGyreAdventor"/>
                <a:cs typeface="TeXGyreAdventor"/>
              </a:rPr>
              <a:t>Bekta</a:t>
            </a:r>
            <a:r>
              <a:rPr sz="1000" spc="-10" dirty="0">
                <a:solidFill>
                  <a:srgbClr val="6C6C6C"/>
                </a:solidFill>
                <a:latin typeface="AoyagiKouzanFontT"/>
                <a:cs typeface="AoyagiKouzanFontT"/>
              </a:rPr>
              <a:t>ş</a:t>
            </a:r>
            <a:r>
              <a:rPr sz="1000" spc="-245" dirty="0">
                <a:solidFill>
                  <a:srgbClr val="6C6C6C"/>
                </a:solidFill>
                <a:latin typeface="AoyagiKouzanFontT"/>
                <a:cs typeface="AoyagiKouzanFontT"/>
              </a:rPr>
              <a:t> </a:t>
            </a: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TEPE</a:t>
            </a:r>
            <a:endParaRPr sz="1000" dirty="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81741" y="2770022"/>
            <a:ext cx="4467142" cy="3672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53</a:t>
            </a:fld>
            <a:endParaRPr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5081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Bitkilerde</a:t>
            </a:r>
            <a:r>
              <a:rPr sz="3600" spc="-2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Allo-poliploidi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8556" y="2762402"/>
            <a:ext cx="3131185" cy="311404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965" marR="13335" indent="-342900">
              <a:lnSpc>
                <a:spcPct val="79900"/>
              </a:lnSpc>
              <a:spcBef>
                <a:spcPts val="484"/>
              </a:spcBef>
              <a:tabLst>
                <a:tab pos="354965" algn="l"/>
              </a:tabLst>
            </a:pPr>
            <a:r>
              <a:rPr sz="1600" spc="-40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600" spc="-25" dirty="0">
                <a:latin typeface="TeXGyreAdventor"/>
                <a:cs typeface="TeXGyreAdventor"/>
              </a:rPr>
              <a:t>Yandaki </a:t>
            </a:r>
            <a:r>
              <a:rPr sz="1600" spc="-10" dirty="0">
                <a:latin typeface="AoyagiKouzanFontT"/>
                <a:cs typeface="AoyagiKouzanFontT"/>
              </a:rPr>
              <a:t>ş</a:t>
            </a:r>
            <a:r>
              <a:rPr sz="1600" spc="-10" dirty="0">
                <a:latin typeface="TeXGyreAdventor"/>
                <a:cs typeface="TeXGyreAdventor"/>
              </a:rPr>
              <a:t>ekilde </a:t>
            </a:r>
            <a:r>
              <a:rPr sz="1600" spc="-5" dirty="0">
                <a:latin typeface="TeXGyreAdventor"/>
                <a:cs typeface="TeXGyreAdventor"/>
              </a:rPr>
              <a:t>özetlenen  yöntemi kullanan  </a:t>
            </a:r>
            <a:r>
              <a:rPr sz="1600" spc="-15" dirty="0">
                <a:latin typeface="TeXGyreAdventor"/>
                <a:cs typeface="TeXGyreAdventor"/>
              </a:rPr>
              <a:t>ara</a:t>
            </a:r>
            <a:r>
              <a:rPr sz="1600" spc="-15" dirty="0">
                <a:latin typeface="AoyagiKouzanFontT"/>
                <a:cs typeface="AoyagiKouzanFontT"/>
              </a:rPr>
              <a:t>ş</a:t>
            </a:r>
            <a:r>
              <a:rPr sz="1600" spc="-15" dirty="0">
                <a:latin typeface="TeXGyreAdventor"/>
                <a:cs typeface="TeXGyreAdventor"/>
              </a:rPr>
              <a:t>tırmacılar, çe</a:t>
            </a:r>
            <a:r>
              <a:rPr sz="1600" spc="-15" dirty="0">
                <a:latin typeface="AoyagiKouzanFontT"/>
                <a:cs typeface="AoyagiKouzanFontT"/>
              </a:rPr>
              <a:t>ş</a:t>
            </a:r>
            <a:r>
              <a:rPr sz="1600" spc="-15" dirty="0">
                <a:latin typeface="TeXGyreAdventor"/>
                <a:cs typeface="TeXGyreAdventor"/>
              </a:rPr>
              <a:t>itli </a:t>
            </a:r>
            <a:r>
              <a:rPr sz="1600" dirty="0">
                <a:latin typeface="TeXGyreAdventor"/>
                <a:cs typeface="TeXGyreAdventor"/>
              </a:rPr>
              <a:t>hibritler  elde </a:t>
            </a:r>
            <a:r>
              <a:rPr sz="1600" spc="-5" dirty="0">
                <a:latin typeface="TeXGyreAdventor"/>
                <a:cs typeface="TeXGyreAdventor"/>
              </a:rPr>
              <a:t>etmeyi</a:t>
            </a:r>
            <a:r>
              <a:rPr sz="1600" spc="-50" dirty="0">
                <a:latin typeface="TeXGyreAdventor"/>
                <a:cs typeface="TeXGyreAdventor"/>
              </a:rPr>
              <a:t> </a:t>
            </a:r>
            <a:r>
              <a:rPr sz="1600" spc="-15" dirty="0">
                <a:latin typeface="TeXGyreAdventor"/>
                <a:cs typeface="TeXGyreAdventor"/>
              </a:rPr>
              <a:t>ba</a:t>
            </a:r>
            <a:r>
              <a:rPr sz="1600" spc="-15" dirty="0">
                <a:latin typeface="AoyagiKouzanFontT"/>
                <a:cs typeface="AoyagiKouzanFontT"/>
              </a:rPr>
              <a:t>ş</a:t>
            </a:r>
            <a:r>
              <a:rPr sz="1600" spc="-15" dirty="0">
                <a:latin typeface="TeXGyreAdventor"/>
                <a:cs typeface="TeXGyreAdventor"/>
              </a:rPr>
              <a:t>armı</a:t>
            </a:r>
            <a:r>
              <a:rPr sz="1600" spc="-15" dirty="0">
                <a:latin typeface="AoyagiKouzanFontT"/>
                <a:cs typeface="AoyagiKouzanFontT"/>
              </a:rPr>
              <a:t>ş</a:t>
            </a:r>
            <a:r>
              <a:rPr sz="1600" spc="-15" dirty="0">
                <a:latin typeface="TeXGyreAdventor"/>
                <a:cs typeface="TeXGyreAdventor"/>
              </a:rPr>
              <a:t>lardır.</a:t>
            </a:r>
            <a:endParaRPr sz="16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300">
              <a:latin typeface="TeXGyreAdventor"/>
              <a:cs typeface="TeXGyreAdventor"/>
            </a:endParaRPr>
          </a:p>
          <a:p>
            <a:pPr marL="354965" marR="5080" indent="-342900">
              <a:lnSpc>
                <a:spcPct val="802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600" spc="-40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Tetraploid </a:t>
            </a:r>
            <a:r>
              <a:rPr sz="16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bu</a:t>
            </a:r>
            <a:r>
              <a:rPr sz="16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16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day</a:t>
            </a:r>
            <a:r>
              <a:rPr sz="1600" spc="-15" dirty="0">
                <a:latin typeface="TeXGyreAdventor"/>
                <a:cs typeface="TeXGyreAdventor"/>
              </a:rPr>
              <a:t>,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diploid </a:t>
            </a:r>
            <a:r>
              <a:rPr sz="1600" dirty="0">
                <a:latin typeface="TeXGyreAdventor"/>
                <a:cs typeface="TeXGyreAdventor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çavdar</a:t>
            </a:r>
            <a:r>
              <a:rPr sz="1600" dirty="0">
                <a:latin typeface="TeXGyreAdventor"/>
                <a:cs typeface="TeXGyreAdventor"/>
              </a:rPr>
              <a:t> ile </a:t>
            </a:r>
            <a:r>
              <a:rPr sz="1600" spc="-10" dirty="0">
                <a:latin typeface="TeXGyreAdventor"/>
                <a:cs typeface="TeXGyreAdventor"/>
              </a:rPr>
              <a:t>çaprazlandı</a:t>
            </a:r>
            <a:r>
              <a:rPr sz="1600" spc="-10" dirty="0">
                <a:latin typeface="AoyagiKouzanFontT"/>
                <a:cs typeface="AoyagiKouzanFontT"/>
              </a:rPr>
              <a:t>ğ</a:t>
            </a:r>
            <a:r>
              <a:rPr sz="1600" spc="-10" dirty="0">
                <a:latin typeface="TeXGyreAdventor"/>
                <a:cs typeface="TeXGyreAdventor"/>
              </a:rPr>
              <a:t>ında  </a:t>
            </a:r>
            <a:r>
              <a:rPr sz="1600" spc="-5" dirty="0">
                <a:latin typeface="TeXGyreAdventor"/>
                <a:cs typeface="TeXGyreAdventor"/>
              </a:rPr>
              <a:t>ve </a:t>
            </a:r>
            <a:r>
              <a:rPr sz="1600" dirty="0">
                <a:latin typeface="TeXGyreAdventor"/>
                <a:cs typeface="TeXGyreAdventor"/>
              </a:rPr>
              <a:t>F1 nesli </a:t>
            </a:r>
            <a:r>
              <a:rPr sz="1600" spc="-5" dirty="0">
                <a:latin typeface="TeXGyreAdventor"/>
                <a:cs typeface="TeXGyreAdventor"/>
              </a:rPr>
              <a:t>kolçisin ile  muamele </a:t>
            </a:r>
            <a:r>
              <a:rPr sz="1600" spc="-10" dirty="0">
                <a:latin typeface="TeXGyreAdventor"/>
                <a:cs typeface="TeXGyreAdventor"/>
              </a:rPr>
              <a:t>edildi</a:t>
            </a:r>
            <a:r>
              <a:rPr sz="1600" spc="-10" dirty="0">
                <a:latin typeface="AoyagiKouzanFontT"/>
                <a:cs typeface="AoyagiKouzanFontT"/>
              </a:rPr>
              <a:t>ğ</a:t>
            </a:r>
            <a:r>
              <a:rPr sz="1600" spc="-10" dirty="0">
                <a:latin typeface="TeXGyreAdventor"/>
                <a:cs typeface="TeXGyreAdventor"/>
              </a:rPr>
              <a:t>inde 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hekzaploid</a:t>
            </a:r>
            <a:r>
              <a:rPr sz="1600" spc="-5" dirty="0">
                <a:latin typeface="TeXGyreAdventor"/>
                <a:cs typeface="TeXGyreAdventor"/>
              </a:rPr>
              <a:t> </a:t>
            </a:r>
            <a:r>
              <a:rPr sz="1600" spc="-15" dirty="0">
                <a:latin typeface="TeXGyreAdventor"/>
                <a:cs typeface="TeXGyreAdventor"/>
              </a:rPr>
              <a:t>çe</a:t>
            </a:r>
            <a:r>
              <a:rPr sz="1600" spc="-15" dirty="0">
                <a:latin typeface="AoyagiKouzanFontT"/>
                <a:cs typeface="AoyagiKouzanFontT"/>
              </a:rPr>
              <a:t>ş</a:t>
            </a:r>
            <a:r>
              <a:rPr sz="1600" spc="-15" dirty="0">
                <a:latin typeface="TeXGyreAdventor"/>
                <a:cs typeface="TeXGyreAdventor"/>
              </a:rPr>
              <a:t>it </a:t>
            </a:r>
            <a:r>
              <a:rPr sz="1600" dirty="0">
                <a:latin typeface="TeXGyreAdventor"/>
                <a:cs typeface="TeXGyreAdventor"/>
              </a:rPr>
              <a:t>elde  </a:t>
            </a:r>
            <a:r>
              <a:rPr sz="1600" spc="-5" dirty="0">
                <a:latin typeface="TeXGyreAdventor"/>
                <a:cs typeface="TeXGyreAdventor"/>
              </a:rPr>
              <a:t>edilmektedir</a:t>
            </a:r>
            <a:r>
              <a:rPr sz="1600" spc="-10" dirty="0">
                <a:latin typeface="TeXGyreAdventor"/>
                <a:cs typeface="TeXGyreAdventor"/>
              </a:rPr>
              <a:t> </a:t>
            </a:r>
            <a:r>
              <a:rPr sz="1600" spc="-5" dirty="0">
                <a:latin typeface="TeXGyreAdventor"/>
                <a:cs typeface="TeXGyreAdventor"/>
              </a:rPr>
              <a:t>(6n=42).</a:t>
            </a:r>
            <a:endParaRPr sz="1600">
              <a:latin typeface="TeXGyreAdventor"/>
              <a:cs typeface="TeXGyreAdventor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eXGyreAdventor"/>
              <a:cs typeface="TeXGyreAdventor"/>
            </a:endParaRPr>
          </a:p>
          <a:p>
            <a:pPr marL="354965" marR="80010" indent="-342900" algn="just">
              <a:lnSpc>
                <a:spcPct val="80700"/>
              </a:lnSpc>
            </a:pPr>
            <a:r>
              <a:rPr sz="1600" spc="-400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1600" i="1" dirty="0">
                <a:latin typeface="TeXGyreAdventor"/>
                <a:cs typeface="TeXGyreAdventor"/>
              </a:rPr>
              <a:t>Triticale </a:t>
            </a:r>
            <a:r>
              <a:rPr sz="1600" dirty="0">
                <a:latin typeface="TeXGyreAdventor"/>
                <a:cs typeface="TeXGyreAdventor"/>
              </a:rPr>
              <a:t>olarak adlandırılan  </a:t>
            </a:r>
            <a:r>
              <a:rPr sz="1600" spc="-5" dirty="0">
                <a:latin typeface="TeXGyreAdventor"/>
                <a:cs typeface="TeXGyreAdventor"/>
              </a:rPr>
              <a:t>bu hibrit,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yeni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cinsi</a:t>
            </a:r>
            <a:r>
              <a:rPr sz="1600" spc="-55" dirty="0">
                <a:latin typeface="TeXGyreAdventor"/>
                <a:cs typeface="TeXGyreAdventor"/>
              </a:rPr>
              <a:t> </a:t>
            </a:r>
            <a:r>
              <a:rPr sz="1600" dirty="0">
                <a:latin typeface="TeXGyreAdventor"/>
                <a:cs typeface="TeXGyreAdventor"/>
              </a:rPr>
              <a:t>temsil  </a:t>
            </a:r>
            <a:r>
              <a:rPr sz="1600" spc="-15" dirty="0">
                <a:latin typeface="TeXGyreAdventor"/>
                <a:cs typeface="TeXGyreAdventor"/>
              </a:rPr>
              <a:t>etmektedir.</a:t>
            </a:r>
            <a:endParaRPr sz="16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86197" y="2481986"/>
            <a:ext cx="4724781" cy="4426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54</a:t>
            </a:fld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2547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Ufak Bir</a:t>
            </a:r>
            <a:r>
              <a:rPr sz="3600" spc="-6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Not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19315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Hibrit </a:t>
            </a:r>
            <a:r>
              <a:rPr sz="2000" spc="-5" dirty="0">
                <a:latin typeface="TeXGyreAdventor"/>
                <a:cs typeface="TeXGyreAdventor"/>
              </a:rPr>
              <a:t>bitkiler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hem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dayın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hem de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çavdarın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özelliklerini </a:t>
            </a:r>
            <a:r>
              <a:rPr sz="2000" spc="-25" dirty="0">
                <a:latin typeface="TeXGyreAdventor"/>
                <a:cs typeface="TeXGyreAdventor"/>
              </a:rPr>
              <a:t> </a:t>
            </a:r>
            <a:r>
              <a:rPr sz="2000" spc="-40" dirty="0">
                <a:latin typeface="TeXGyreAdventor"/>
                <a:cs typeface="TeXGyreAdventor"/>
              </a:rPr>
              <a:t>ta</a:t>
            </a:r>
            <a:r>
              <a:rPr sz="2000" spc="-40" dirty="0">
                <a:latin typeface="AoyagiKouzanFontT"/>
                <a:cs typeface="AoyagiKouzanFontT"/>
              </a:rPr>
              <a:t>ş</a:t>
            </a:r>
            <a:r>
              <a:rPr sz="2000" spc="-40" dirty="0">
                <a:latin typeface="TeXGyreAdventor"/>
                <a:cs typeface="TeXGyreAdventor"/>
              </a:rPr>
              <a:t>ır.</a:t>
            </a:r>
            <a:endParaRPr sz="2000">
              <a:latin typeface="TeXGyreAdventor"/>
              <a:cs typeface="TeXGyreAdventor"/>
            </a:endParaRPr>
          </a:p>
          <a:p>
            <a:pPr marL="355600" marR="15621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Örne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 </a:t>
            </a:r>
            <a:r>
              <a:rPr sz="2000" spc="-5" dirty="0">
                <a:latin typeface="TeXGyreAdventor"/>
                <a:cs typeface="TeXGyreAdventor"/>
              </a:rPr>
              <a:t>bazı </a:t>
            </a:r>
            <a:r>
              <a:rPr sz="2000" spc="-25" dirty="0">
                <a:latin typeface="TeXGyreAdventor"/>
                <a:cs typeface="TeXGyreAdventor"/>
              </a:rPr>
              <a:t>hibritler, </a:t>
            </a:r>
            <a:r>
              <a:rPr sz="2000" spc="-15" dirty="0">
                <a:latin typeface="TeXGyreAdventor"/>
                <a:cs typeface="TeXGyreAdventor"/>
              </a:rPr>
              <a:t>bu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dayın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yüksek protein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içeri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spc="-80" dirty="0">
                <a:latin typeface="TeXGyreAdventor"/>
                <a:cs typeface="TeXGyreAdventor"/>
              </a:rPr>
              <a:t>ile,  </a:t>
            </a:r>
            <a:r>
              <a:rPr sz="2000" dirty="0">
                <a:latin typeface="TeXGyreAdventor"/>
                <a:cs typeface="TeXGyreAdventor"/>
              </a:rPr>
              <a:t>çavdarın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yüksek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lizin</a:t>
            </a:r>
            <a:r>
              <a:rPr sz="2000" dirty="0">
                <a:latin typeface="TeXGyreAdventor"/>
                <a:cs typeface="TeXGyreAdventor"/>
              </a:rPr>
              <a:t> amino asit </a:t>
            </a:r>
            <a:r>
              <a:rPr sz="2000" spc="-15" dirty="0">
                <a:latin typeface="TeXGyreAdventor"/>
                <a:cs typeface="TeXGyreAdventor"/>
              </a:rPr>
              <a:t>içeri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ine</a:t>
            </a:r>
            <a:r>
              <a:rPr sz="2000" spc="-2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sahiptir.</a:t>
            </a:r>
            <a:endParaRPr sz="2000">
              <a:latin typeface="TeXGyreAdventor"/>
              <a:cs typeface="TeXGyreAdventor"/>
            </a:endParaRPr>
          </a:p>
          <a:p>
            <a:pPr marL="355600" marR="6096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Bu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dayda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lizin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miktarı azdır</a:t>
            </a:r>
            <a:r>
              <a:rPr sz="2000" spc="-5" dirty="0">
                <a:latin typeface="TeXGyreAdventor"/>
                <a:cs typeface="TeXGyreAdventor"/>
              </a:rPr>
              <a:t>; dolayısıyla bu yönden </a:t>
            </a:r>
            <a:r>
              <a:rPr sz="2000" spc="-55" dirty="0">
                <a:latin typeface="TeXGyreAdventor"/>
                <a:cs typeface="TeXGyreAdventor"/>
              </a:rPr>
              <a:t>besin  </a:t>
            </a:r>
            <a:r>
              <a:rPr sz="2000" spc="-15" dirty="0">
                <a:latin typeface="TeXGyreAdventor"/>
                <a:cs typeface="TeXGyreAdventor"/>
              </a:rPr>
              <a:t>de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eri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sınırlıdır.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504317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Somatik Hücre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Hibridizasyonu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Amfi-diploid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Üretim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5485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9626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yöntem amfi-diploid bitkilerin </a:t>
            </a:r>
            <a:r>
              <a:rPr sz="2000" dirty="0">
                <a:latin typeface="TeXGyreAdventor"/>
                <a:cs typeface="TeXGyreAdventor"/>
              </a:rPr>
              <a:t>elde </a:t>
            </a:r>
            <a:r>
              <a:rPr sz="2000" spc="-40" dirty="0">
                <a:latin typeface="TeXGyreAdventor"/>
                <a:cs typeface="TeXGyreAdventor"/>
              </a:rPr>
              <a:t>edilmesinde  </a:t>
            </a:r>
            <a:r>
              <a:rPr sz="2000" spc="-10" dirty="0">
                <a:latin typeface="TeXGyreAdventor"/>
                <a:cs typeface="TeXGyreAdventor"/>
              </a:rPr>
              <a:t>kullanılmaktadır.</a:t>
            </a:r>
            <a:endParaRPr sz="2000">
              <a:latin typeface="TeXGyreAdventor"/>
              <a:cs typeface="TeXGyreAdventor"/>
            </a:endParaRPr>
          </a:p>
          <a:p>
            <a:pPr marL="355600" marR="236854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Bitkilerin </a:t>
            </a:r>
            <a:r>
              <a:rPr sz="2000" spc="-10" dirty="0">
                <a:latin typeface="TeXGyreAdventor"/>
                <a:cs typeface="TeXGyreAdventor"/>
              </a:rPr>
              <a:t>geli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mekte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" dirty="0">
                <a:latin typeface="TeXGyreAdventor"/>
                <a:cs typeface="TeXGyreAdventor"/>
              </a:rPr>
              <a:t>yapraklarından </a:t>
            </a:r>
            <a:r>
              <a:rPr sz="2000" dirty="0">
                <a:latin typeface="TeXGyreAdventor"/>
                <a:cs typeface="TeXGyreAdventor"/>
              </a:rPr>
              <a:t>elde edilen  </a:t>
            </a:r>
            <a:r>
              <a:rPr sz="2000" spc="-25" dirty="0">
                <a:latin typeface="TeXGyreAdventor"/>
                <a:cs typeface="TeXGyreAdventor"/>
              </a:rPr>
              <a:t>hücreler, </a:t>
            </a:r>
            <a:r>
              <a:rPr sz="2000" spc="-5" dirty="0">
                <a:latin typeface="TeXGyreAdventor"/>
                <a:cs typeface="TeXGyreAdventor"/>
              </a:rPr>
              <a:t>hücre </a:t>
            </a:r>
            <a:r>
              <a:rPr sz="2000" dirty="0">
                <a:latin typeface="TeXGyreAdventor"/>
                <a:cs typeface="TeXGyreAdventor"/>
              </a:rPr>
              <a:t>duvarlarını </a:t>
            </a:r>
            <a:r>
              <a:rPr sz="2000" spc="-5" dirty="0">
                <a:latin typeface="TeXGyreAdventor"/>
                <a:cs typeface="TeXGyreAdventor"/>
              </a:rPr>
              <a:t>parçalamak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lemden  </a:t>
            </a:r>
            <a:r>
              <a:rPr sz="2000" dirty="0">
                <a:latin typeface="TeXGyreAdventor"/>
                <a:cs typeface="TeXGyreAdventor"/>
              </a:rPr>
              <a:t>geçirilir ve </a:t>
            </a:r>
            <a:r>
              <a:rPr sz="2000" spc="-5" dirty="0">
                <a:latin typeface="TeXGyreAdventor"/>
                <a:cs typeface="TeXGyreAdventor"/>
              </a:rPr>
              <a:t>sonuçta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protoplastlar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elde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edilir.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Bu protoplastlar kültür ortamında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ka </a:t>
            </a:r>
            <a:r>
              <a:rPr sz="2000" spc="-30" dirty="0">
                <a:latin typeface="TeXGyreAdventor"/>
                <a:cs typeface="TeXGyreAdventor"/>
              </a:rPr>
              <a:t>protoplastlarla  </a:t>
            </a:r>
            <a:r>
              <a:rPr sz="2000" spc="-10" dirty="0">
                <a:latin typeface="TeXGyreAdventor"/>
                <a:cs typeface="TeXGyreAdventor"/>
              </a:rPr>
              <a:t>kayna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tırılarak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somatik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hücre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hibritleri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olu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turulur.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504317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Somatik Hücre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Hibridizasyonu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Amfidiploid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Üretim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80884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De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ik </a:t>
            </a:r>
            <a:r>
              <a:rPr sz="2000" spc="-5" dirty="0">
                <a:latin typeface="TeXGyreAdventor"/>
                <a:cs typeface="TeXGyreAdventor"/>
              </a:rPr>
              <a:t>bitki türlerine </a:t>
            </a:r>
            <a:r>
              <a:rPr sz="2000" dirty="0">
                <a:latin typeface="TeXGyreAdventor"/>
                <a:cs typeface="TeXGyreAdventor"/>
              </a:rPr>
              <a:t>ait </a:t>
            </a:r>
            <a:r>
              <a:rPr sz="2000" spc="-5" dirty="0">
                <a:latin typeface="TeXGyreAdventor"/>
                <a:cs typeface="TeXGyreAdventor"/>
              </a:rPr>
              <a:t>hücreler bu 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ekilde  kayna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tırıldı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ında,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hibrit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amfi-diploid hücreler</a:t>
            </a:r>
            <a:r>
              <a:rPr sz="2000" spc="12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üretilebilir.</a:t>
            </a:r>
            <a:endParaRPr sz="2000">
              <a:latin typeface="TeXGyreAdventor"/>
              <a:cs typeface="TeXGyreAdventor"/>
            </a:endParaRPr>
          </a:p>
          <a:p>
            <a:pPr marL="355600" marR="511809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Protoplastların bölünmeleri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yaprak </a:t>
            </a:r>
            <a:r>
              <a:rPr sz="2000" spc="-10" dirty="0">
                <a:latin typeface="TeXGyreAdventor"/>
                <a:cs typeface="TeXGyreAdventor"/>
              </a:rPr>
              <a:t>geli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tiren </a:t>
            </a:r>
            <a:r>
              <a:rPr sz="2000" spc="-114" dirty="0">
                <a:latin typeface="TeXGyreAdventor"/>
                <a:cs typeface="TeXGyreAdventor"/>
              </a:rPr>
              <a:t>kök  </a:t>
            </a:r>
            <a:r>
              <a:rPr sz="2000" spc="-5" dirty="0">
                <a:latin typeface="TeXGyreAdventor"/>
                <a:cs typeface="TeXGyreAdventor"/>
              </a:rPr>
              <a:t>hücrelerine </a:t>
            </a:r>
            <a:r>
              <a:rPr sz="2000" spc="-10" dirty="0">
                <a:latin typeface="TeXGyreAdventor"/>
                <a:cs typeface="TeXGyreAdventor"/>
              </a:rPr>
              <a:t>farklıla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maları indüklenebildi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 </a:t>
            </a:r>
            <a:r>
              <a:rPr sz="2000" dirty="0">
                <a:latin typeface="TeXGyreAdventor"/>
                <a:cs typeface="TeXGyreAdventor"/>
              </a:rPr>
              <a:t>için allo-  </a:t>
            </a:r>
            <a:r>
              <a:rPr sz="2000" spc="-5" dirty="0">
                <a:latin typeface="TeXGyreAdventor"/>
                <a:cs typeface="TeXGyreAdventor"/>
              </a:rPr>
              <a:t>poliploidler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laboratuvarda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üretilebilir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14351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Bazı </a:t>
            </a:r>
            <a:r>
              <a:rPr sz="2000" spc="-5" dirty="0">
                <a:latin typeface="TeXGyreAdventor"/>
                <a:cs typeface="TeXGyreAdventor"/>
              </a:rPr>
              <a:t>durumlarda, protoplast kültürlerinden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tüm bir </a:t>
            </a:r>
            <a:r>
              <a:rPr sz="2000" u="sng" spc="-7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bitki </a:t>
            </a:r>
            <a:r>
              <a:rPr sz="2000" spc="-7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elde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edilebilir.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504317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Somatik Hücre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Hibridizasyonu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Amfidiploid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Üretim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15918" y="2698014"/>
            <a:ext cx="4717746" cy="3560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58</a:t>
            </a:fld>
            <a:endParaRPr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4533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Politen</a:t>
            </a:r>
            <a:r>
              <a:rPr sz="3600" spc="-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48910" y="2952318"/>
            <a:ext cx="4523105" cy="358140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marR="734060" indent="-342900">
              <a:lnSpc>
                <a:spcPct val="88900"/>
              </a:lnSpc>
              <a:spcBef>
                <a:spcPts val="365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Politen </a:t>
            </a:r>
            <a:r>
              <a:rPr sz="2000" spc="-20" dirty="0">
                <a:latin typeface="TeXGyreAdventor"/>
                <a:cs typeface="TeXGyreAdventor"/>
              </a:rPr>
              <a:t>kromozomlar,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spc="-120" dirty="0">
                <a:latin typeface="TeXGyreAdventor"/>
                <a:cs typeface="TeXGyreAdventor"/>
              </a:rPr>
              <a:t>çok  </a:t>
            </a:r>
            <a:r>
              <a:rPr sz="2000" spc="-15" dirty="0">
                <a:latin typeface="TeXGyreAdventor"/>
                <a:cs typeface="TeXGyreAdventor"/>
              </a:rPr>
              <a:t>böce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in </a:t>
            </a:r>
            <a:r>
              <a:rPr sz="2000" dirty="0">
                <a:latin typeface="TeXGyreAdventor"/>
                <a:cs typeface="TeXGyreAdventor"/>
              </a:rPr>
              <a:t>larval </a:t>
            </a:r>
            <a:r>
              <a:rPr sz="2000" spc="-5" dirty="0">
                <a:latin typeface="TeXGyreAdventor"/>
                <a:cs typeface="TeXGyreAdventor"/>
              </a:rPr>
              <a:t>hücrelerinde  bulunan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oldukça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büyük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kromozomlardır.</a:t>
            </a:r>
            <a:endParaRPr sz="2000">
              <a:latin typeface="TeXGyreAdventor"/>
              <a:cs typeface="TeXGyreAdventor"/>
            </a:endParaRPr>
          </a:p>
          <a:p>
            <a:pPr marL="355600" marR="16510" indent="-342900">
              <a:lnSpc>
                <a:spcPct val="89600"/>
              </a:lnSpc>
              <a:spcBef>
                <a:spcPts val="205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Bunlarda, her kromozomun her </a:t>
            </a:r>
            <a:r>
              <a:rPr sz="2000" spc="-120" dirty="0">
                <a:latin typeface="TeXGyreAdventor"/>
                <a:cs typeface="TeXGyreAdventor"/>
              </a:rPr>
              <a:t>bir  </a:t>
            </a:r>
            <a:r>
              <a:rPr sz="2000" spc="-5" dirty="0">
                <a:latin typeface="TeXGyreAdventor"/>
                <a:cs typeface="TeXGyreAdventor"/>
              </a:rPr>
              <a:t>bölgesine özgü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bant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ablonu 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90300"/>
              </a:lnSpc>
              <a:spcBef>
                <a:spcPts val="203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Yandaki 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ekilde </a:t>
            </a:r>
            <a:r>
              <a:rPr sz="2000" spc="-10" dirty="0">
                <a:latin typeface="TeXGyreAdventor"/>
                <a:cs typeface="TeXGyreAdventor"/>
              </a:rPr>
              <a:t>görüldü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ü </a:t>
            </a:r>
            <a:r>
              <a:rPr sz="2000" dirty="0">
                <a:latin typeface="TeXGyreAdventor"/>
                <a:cs typeface="TeXGyreAdventor"/>
              </a:rPr>
              <a:t>gibi </a:t>
            </a:r>
            <a:r>
              <a:rPr sz="2000" spc="-5" dirty="0">
                <a:latin typeface="TeXGyreAdventor"/>
                <a:cs typeface="TeXGyreAdventor"/>
              </a:rPr>
              <a:t>X  kromozomu üzerinde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3C2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ile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3C11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bantları </a:t>
            </a:r>
            <a:r>
              <a:rPr sz="2000" dirty="0">
                <a:latin typeface="TeXGyreAdventor"/>
                <a:cs typeface="TeXGyreAdventor"/>
              </a:rPr>
              <a:t>arasında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dirty="0">
                <a:latin typeface="TeXGyreAdventor"/>
                <a:cs typeface="TeXGyreAdventor"/>
              </a:rPr>
              <a:t>eksiklik  halkası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bulunmu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5758" y="3058058"/>
            <a:ext cx="3744412" cy="3391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59</a:t>
            </a:fld>
            <a:endParaRPr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4533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Politen</a:t>
            </a:r>
            <a:r>
              <a:rPr sz="3600" spc="-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84415" cy="2153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7691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Homolog X kromozomlarından birinin bu </a:t>
            </a:r>
            <a:r>
              <a:rPr sz="2000" spc="-40" dirty="0">
                <a:latin typeface="TeXGyreAdventor"/>
                <a:cs typeface="TeXGyreAdventor"/>
              </a:rPr>
              <a:t>bölgesinde  </a:t>
            </a:r>
            <a:r>
              <a:rPr sz="2000" spc="-5" dirty="0">
                <a:latin typeface="TeXGyreAdventor"/>
                <a:cs typeface="TeXGyreAdventor"/>
              </a:rPr>
              <a:t>bulunan </a:t>
            </a:r>
            <a:r>
              <a:rPr sz="2000" dirty="0">
                <a:latin typeface="TeXGyreAdventor"/>
                <a:cs typeface="TeXGyreAdventor"/>
              </a:rPr>
              <a:t>eksiklik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 farklı etki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yaratır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  <a:spcBef>
                <a:spcPts val="60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dirty="0">
                <a:latin typeface="TeXGyreAdventor"/>
                <a:cs typeface="TeXGyreAdventor"/>
              </a:rPr>
              <a:t>Birincisi,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Notch fenotipi</a:t>
            </a:r>
            <a:r>
              <a:rPr sz="1800" spc="-10" dirty="0">
                <a:latin typeface="TeXGyreAdventor"/>
                <a:cs typeface="TeXGyreAdventor"/>
              </a:rPr>
              <a:t> </a:t>
            </a:r>
            <a:r>
              <a:rPr sz="1800" spc="-35" dirty="0">
                <a:latin typeface="TeXGyreAdventor"/>
                <a:cs typeface="TeXGyreAdventor"/>
              </a:rPr>
              <a:t>olu</a:t>
            </a:r>
            <a:r>
              <a:rPr sz="1800" spc="-35" dirty="0">
                <a:latin typeface="AoyagiKouzanFontT"/>
                <a:cs typeface="AoyagiKouzanFontT"/>
              </a:rPr>
              <a:t>ş</a:t>
            </a:r>
            <a:r>
              <a:rPr sz="1800" spc="-35" dirty="0">
                <a:latin typeface="TeXGyreAdventor"/>
                <a:cs typeface="TeXGyreAdventor"/>
              </a:rPr>
              <a:t>ur.</a:t>
            </a:r>
            <a:endParaRPr sz="1800">
              <a:latin typeface="TeXGyreAdventor"/>
              <a:cs typeface="TeXGyreAdventor"/>
            </a:endParaRPr>
          </a:p>
          <a:p>
            <a:pPr marL="698500" marR="5080" indent="-342900">
              <a:lnSpc>
                <a:spcPct val="100299"/>
              </a:lnSpc>
              <a:spcBef>
                <a:spcPts val="53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55" dirty="0">
                <a:latin typeface="AoyagiKouzanFontT"/>
                <a:cs typeface="AoyagiKouzanFontT"/>
              </a:rPr>
              <a:t>İ</a:t>
            </a:r>
            <a:r>
              <a:rPr sz="1800" spc="-55" dirty="0">
                <a:latin typeface="TeXGyreAdventor"/>
                <a:cs typeface="TeXGyreAdventor"/>
              </a:rPr>
              <a:t>kincisi, </a:t>
            </a:r>
            <a:r>
              <a:rPr sz="1800" spc="-5" dirty="0">
                <a:latin typeface="TeXGyreAdventor"/>
                <a:cs typeface="TeXGyreAdventor"/>
              </a:rPr>
              <a:t>mutant </a:t>
            </a:r>
            <a:r>
              <a:rPr sz="1800" dirty="0">
                <a:latin typeface="TeXGyreAdventor"/>
                <a:cs typeface="TeXGyreAdventor"/>
              </a:rPr>
              <a:t>allellerin, </a:t>
            </a:r>
            <a:r>
              <a:rPr sz="1800" spc="-20" dirty="0">
                <a:latin typeface="TeXGyreAdventor"/>
                <a:cs typeface="TeXGyreAdventor"/>
              </a:rPr>
              <a:t>di</a:t>
            </a:r>
            <a:r>
              <a:rPr sz="1800" spc="-20" dirty="0">
                <a:latin typeface="AoyagiKouzanFontT"/>
                <a:cs typeface="AoyagiKouzanFontT"/>
              </a:rPr>
              <a:t>ğ</a:t>
            </a:r>
            <a:r>
              <a:rPr sz="1800" spc="-20" dirty="0">
                <a:latin typeface="TeXGyreAdventor"/>
                <a:cs typeface="TeXGyreAdventor"/>
              </a:rPr>
              <a:t>er </a:t>
            </a:r>
            <a:r>
              <a:rPr sz="1800" spc="-5" dirty="0">
                <a:latin typeface="TeXGyreAdventor"/>
                <a:cs typeface="TeXGyreAdventor"/>
              </a:rPr>
              <a:t>X kromozomu üzerinde yer  </a:t>
            </a:r>
            <a:r>
              <a:rPr sz="1800" dirty="0">
                <a:latin typeface="TeXGyreAdventor"/>
                <a:cs typeface="TeXGyreAdventor"/>
              </a:rPr>
              <a:t>alan </a:t>
            </a:r>
            <a:r>
              <a:rPr sz="1800" spc="5" dirty="0">
                <a:latin typeface="TeXGyreAdventor"/>
                <a:cs typeface="TeXGyreAdventor"/>
              </a:rPr>
              <a:t>normal </a:t>
            </a:r>
            <a:r>
              <a:rPr sz="1800" spc="-5" dirty="0">
                <a:latin typeface="TeXGyreAdventor"/>
                <a:cs typeface="TeXGyreAdventor"/>
              </a:rPr>
              <a:t>gen bölgeleri </a:t>
            </a:r>
            <a:r>
              <a:rPr sz="1800" dirty="0">
                <a:latin typeface="TeXGyreAdventor"/>
                <a:cs typeface="TeXGyreAdventor"/>
              </a:rPr>
              <a:t>delesyona </a:t>
            </a:r>
            <a:r>
              <a:rPr sz="1800" spc="-15" dirty="0">
                <a:latin typeface="TeXGyreAdventor"/>
                <a:cs typeface="TeXGyreAdventor"/>
              </a:rPr>
              <a:t>u</a:t>
            </a:r>
            <a:r>
              <a:rPr sz="1800" spc="-15" dirty="0">
                <a:latin typeface="AoyagiKouzanFontT"/>
                <a:cs typeface="AoyagiKouzanFontT"/>
              </a:rPr>
              <a:t>ğ</a:t>
            </a:r>
            <a:r>
              <a:rPr sz="1800" spc="-15" dirty="0">
                <a:latin typeface="TeXGyreAdventor"/>
                <a:cs typeface="TeXGyreAdventor"/>
              </a:rPr>
              <a:t>ratıldı</a:t>
            </a:r>
            <a:r>
              <a:rPr sz="1800" spc="-15" dirty="0">
                <a:latin typeface="AoyagiKouzanFontT"/>
                <a:cs typeface="AoyagiKouzanFontT"/>
              </a:rPr>
              <a:t>ğ</a:t>
            </a:r>
            <a:r>
              <a:rPr sz="1800" spc="-15" dirty="0">
                <a:latin typeface="TeXGyreAdventor"/>
                <a:cs typeface="TeXGyreAdventor"/>
              </a:rPr>
              <a:t>ından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kısmi </a:t>
            </a:r>
            <a:r>
              <a:rPr sz="1800" dirty="0">
                <a:latin typeface="TeXGyreAdventor"/>
                <a:cs typeface="TeXGyreAdventor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hemizigot</a:t>
            </a:r>
            <a:r>
              <a:rPr sz="1800" spc="-5" dirty="0">
                <a:latin typeface="TeXGyreAdventor"/>
                <a:cs typeface="TeXGyreAdventor"/>
              </a:rPr>
              <a:t> bir durum </a:t>
            </a:r>
            <a:r>
              <a:rPr sz="1800" spc="-15" dirty="0">
                <a:latin typeface="TeXGyreAdventor"/>
                <a:cs typeface="TeXGyreAdventor"/>
              </a:rPr>
              <a:t>olu</a:t>
            </a:r>
            <a:r>
              <a:rPr sz="1800" spc="-15" dirty="0">
                <a:latin typeface="AoyagiKouzanFontT"/>
                <a:cs typeface="AoyagiKouzanFontT"/>
              </a:rPr>
              <a:t>ş</a:t>
            </a:r>
            <a:r>
              <a:rPr sz="1800" spc="-15" dirty="0">
                <a:latin typeface="TeXGyreAdventor"/>
                <a:cs typeface="TeXGyreAdventor"/>
              </a:rPr>
              <a:t>ur </a:t>
            </a:r>
            <a:r>
              <a:rPr sz="1800" dirty="0">
                <a:latin typeface="TeXGyreAdventor"/>
                <a:cs typeface="TeXGyreAdventor"/>
              </a:rPr>
              <a:t>ve </a:t>
            </a:r>
            <a:r>
              <a:rPr sz="1800" spc="-5" dirty="0">
                <a:latin typeface="TeXGyreAdventor"/>
                <a:cs typeface="TeXGyreAdventor"/>
              </a:rPr>
              <a:t>böylece resesif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white</a:t>
            </a:r>
            <a:r>
              <a:rPr sz="1800" spc="-5" dirty="0">
                <a:latin typeface="TeXGyreAdventor"/>
                <a:cs typeface="TeXGyreAdventor"/>
              </a:rPr>
              <a:t>,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facet</a:t>
            </a:r>
            <a:r>
              <a:rPr sz="1800" spc="-5" dirty="0">
                <a:latin typeface="TeXGyreAdventor"/>
                <a:cs typeface="TeXGyreAdventor"/>
              </a:rPr>
              <a:t> ve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split</a:t>
            </a:r>
            <a:r>
              <a:rPr sz="1800" dirty="0">
                <a:latin typeface="TeXGyreAdventor"/>
                <a:cs typeface="TeXGyreAdventor"/>
              </a:rPr>
              <a:t> alleller ifade</a:t>
            </a:r>
            <a:r>
              <a:rPr sz="1800" spc="-20" dirty="0">
                <a:latin typeface="TeXGyreAdventor"/>
                <a:cs typeface="TeXGyreAdventor"/>
              </a:rPr>
              <a:t> edilir.</a:t>
            </a:r>
            <a:endParaRPr sz="18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4533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Politen</a:t>
            </a:r>
            <a:r>
              <a:rPr sz="3600" spc="-4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Kromozomlar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9088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Delesyona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lı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resesif genlerin bu </a:t>
            </a:r>
            <a:r>
              <a:rPr sz="2000" dirty="0">
                <a:latin typeface="TeXGyreAdventor"/>
                <a:cs typeface="TeXGyreAdventor"/>
              </a:rPr>
              <a:t>tip </a:t>
            </a:r>
            <a:r>
              <a:rPr sz="2000" spc="-40" dirty="0">
                <a:latin typeface="TeXGyreAdventor"/>
                <a:cs typeface="TeXGyreAdventor"/>
              </a:rPr>
              <a:t>fenotipik  </a:t>
            </a:r>
            <a:r>
              <a:rPr sz="2000" dirty="0">
                <a:latin typeface="TeXGyreAdventor"/>
                <a:cs typeface="TeXGyreAdventor"/>
              </a:rPr>
              <a:t>ifadesi,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yalancı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dominansi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(psödodominansi)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 </a:t>
            </a:r>
            <a:r>
              <a:rPr sz="2000" spc="-15" dirty="0">
                <a:latin typeface="TeXGyreAdventor"/>
                <a:cs typeface="TeXGyreAdventor"/>
              </a:rPr>
              <a:t>adlandırılır.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3266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Notch</a:t>
            </a:r>
            <a:r>
              <a:rPr sz="3600" spc="-8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Fenotipi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61555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30504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Birbirlerinden </a:t>
            </a:r>
            <a:r>
              <a:rPr sz="2000" spc="-10" dirty="0">
                <a:latin typeface="TeXGyreAdventor"/>
                <a:cs typeface="TeXGyreAdventor"/>
              </a:rPr>
              <a:t>ba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ımsız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ortaya </a:t>
            </a:r>
            <a:r>
              <a:rPr sz="2000" dirty="0">
                <a:latin typeface="TeXGyreAdventor"/>
                <a:cs typeface="TeXGyreAdventor"/>
              </a:rPr>
              <a:t>çıkan </a:t>
            </a:r>
            <a:r>
              <a:rPr sz="2000" spc="-5" dirty="0">
                <a:latin typeface="TeXGyreAdventor"/>
                <a:cs typeface="TeXGyreAdventor"/>
              </a:rPr>
              <a:t>birçok </a:t>
            </a:r>
            <a:r>
              <a:rPr sz="2000" spc="-60" dirty="0">
                <a:latin typeface="TeXGyreAdventor"/>
                <a:cs typeface="TeXGyreAdventor"/>
              </a:rPr>
              <a:t>Notch  </a:t>
            </a:r>
            <a:r>
              <a:rPr sz="2000" spc="-5" dirty="0">
                <a:latin typeface="TeXGyreAdventor"/>
                <a:cs typeface="TeXGyreAdventor"/>
              </a:rPr>
              <a:t>fenotipi </a:t>
            </a:r>
            <a:r>
              <a:rPr sz="2000" spc="-25" dirty="0">
                <a:latin typeface="TeXGyreAdventor"/>
                <a:cs typeface="TeXGyreAdventor"/>
              </a:rPr>
              <a:t>ara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tırılmı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tır.</a:t>
            </a:r>
            <a:endParaRPr sz="2000">
              <a:latin typeface="TeXGyreAdventor"/>
              <a:cs typeface="TeXGyreAdventor"/>
            </a:endParaRPr>
          </a:p>
          <a:p>
            <a:pPr marL="355600" marR="35560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Bütün Notch fenotiplerde ortak </a:t>
            </a:r>
            <a:r>
              <a:rPr sz="2000" dirty="0">
                <a:latin typeface="TeXGyreAdventor"/>
                <a:cs typeface="TeXGyreAdventor"/>
              </a:rPr>
              <a:t>olan eksiklik </a:t>
            </a:r>
            <a:r>
              <a:rPr sz="2000" spc="-5" dirty="0">
                <a:latin typeface="TeXGyreAdventor"/>
                <a:cs typeface="TeXGyreAdventor"/>
              </a:rPr>
              <a:t>bandı </a:t>
            </a:r>
            <a:r>
              <a:rPr sz="2000" u="sng" spc="-1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3C7 </a:t>
            </a:r>
            <a:r>
              <a:rPr sz="2000" spc="-11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belirlenmi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  <a:p>
            <a:pPr marL="355600" marR="72072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Her </a:t>
            </a:r>
            <a:r>
              <a:rPr sz="2000" dirty="0">
                <a:latin typeface="TeXGyreAdventor"/>
                <a:cs typeface="TeXGyreAdventor"/>
              </a:rPr>
              <a:t>vakada white’ın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yalancı dominant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75" dirty="0">
                <a:latin typeface="TeXGyreAdventor"/>
                <a:cs typeface="TeXGyreAdventor"/>
              </a:rPr>
              <a:t>ifade  </a:t>
            </a:r>
            <a:r>
              <a:rPr sz="2000" spc="-10" dirty="0">
                <a:latin typeface="TeXGyreAdventor"/>
                <a:cs typeface="TeXGyreAdventor"/>
              </a:rPr>
              <a:t>edildi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dirty="0">
                <a:latin typeface="TeXGyreAdventor"/>
                <a:cs typeface="TeXGyreAdventor"/>
              </a:rPr>
              <a:t>hepsinde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3C2’nin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olmadı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gözlenmi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ekilde </a:t>
            </a:r>
            <a:r>
              <a:rPr sz="2000" spc="-5" dirty="0">
                <a:latin typeface="TeXGyreAdventor"/>
                <a:cs typeface="TeXGyreAdventor"/>
              </a:rPr>
              <a:t>Notch lokusu ile </a:t>
            </a:r>
            <a:r>
              <a:rPr sz="2000" dirty="0">
                <a:latin typeface="TeXGyreAdventor"/>
                <a:cs typeface="TeXGyreAdventor"/>
              </a:rPr>
              <a:t>white </a:t>
            </a:r>
            <a:r>
              <a:rPr sz="2000" spc="-5" dirty="0">
                <a:latin typeface="TeXGyreAdventor"/>
                <a:cs typeface="TeXGyreAdventor"/>
              </a:rPr>
              <a:t>lokusunun </a:t>
            </a:r>
            <a:r>
              <a:rPr sz="2000" dirty="0">
                <a:latin typeface="TeXGyreAdventor"/>
                <a:cs typeface="TeXGyreAdventor"/>
              </a:rPr>
              <a:t>sitolojik </a:t>
            </a:r>
            <a:r>
              <a:rPr sz="2000" spc="-55" dirty="0">
                <a:latin typeface="TeXGyreAdventor"/>
                <a:cs typeface="TeXGyreAdventor"/>
              </a:rPr>
              <a:t>olarak  </a:t>
            </a:r>
            <a:r>
              <a:rPr sz="2000" spc="-5" dirty="0">
                <a:latin typeface="TeXGyreAdventor"/>
                <a:cs typeface="TeXGyreAdventor"/>
              </a:rPr>
              <a:t>ayırt edilmesini </a:t>
            </a:r>
            <a:r>
              <a:rPr sz="2000" spc="-15" dirty="0">
                <a:latin typeface="TeXGyreAdventor"/>
                <a:cs typeface="TeXGyreAdventor"/>
              </a:rPr>
              <a:t>sa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layan </a:t>
            </a:r>
            <a:r>
              <a:rPr sz="2000" spc="-5" dirty="0">
                <a:latin typeface="TeXGyreAdventor"/>
                <a:cs typeface="TeXGyreAdventor"/>
              </a:rPr>
              <a:t>bantlar</a:t>
            </a:r>
            <a:r>
              <a:rPr sz="2000" spc="1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belirlenmi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546862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Duplikasyon Genetik Materyalin 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Tekrarlanan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Kısmıdır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35520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1615" indent="-342900">
              <a:lnSpc>
                <a:spcPct val="100000"/>
              </a:lnSpc>
              <a:spcBef>
                <a:spcPts val="100"/>
              </a:spcBef>
              <a:tabLst>
                <a:tab pos="4343400" algn="l"/>
              </a:tabLst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Genetik materyalin </a:t>
            </a:r>
            <a:r>
              <a:rPr sz="2000" spc="5" dirty="0">
                <a:latin typeface="TeXGyreAdventor"/>
                <a:cs typeface="TeXGyreAdventor"/>
              </a:rPr>
              <a:t>herhangi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dirty="0">
                <a:latin typeface="TeXGyreAdventor"/>
                <a:cs typeface="TeXGyreAdventor"/>
              </a:rPr>
              <a:t>kısmı –bir </a:t>
            </a:r>
            <a:r>
              <a:rPr sz="2000" spc="-5" dirty="0">
                <a:latin typeface="TeXGyreAdventor"/>
                <a:cs typeface="TeXGyreAdventor"/>
              </a:rPr>
              <a:t>lokus ya da  kromozomun büyük</a:t>
            </a:r>
            <a:r>
              <a:rPr sz="2000" spc="3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bir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parçası-	genomda birden</a:t>
            </a:r>
            <a:r>
              <a:rPr sz="2000" spc="-6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fazla  </a:t>
            </a:r>
            <a:r>
              <a:rPr sz="2000" spc="-5" dirty="0">
                <a:latin typeface="TeXGyreAdventor"/>
                <a:cs typeface="TeXGyreAdventor"/>
              </a:rPr>
              <a:t>sayıda bulunursa buna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duplikasyon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  <a:tabLst>
                <a:tab pos="6217285" algn="l"/>
              </a:tabLst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Duplikasyonlar, </a:t>
            </a:r>
            <a:r>
              <a:rPr sz="2000" spc="-5" dirty="0">
                <a:latin typeface="TeXGyreAdventor"/>
                <a:cs typeface="TeXGyreAdventor"/>
              </a:rPr>
              <a:t>mayozda </a:t>
            </a:r>
            <a:r>
              <a:rPr sz="2000" dirty="0">
                <a:latin typeface="TeXGyreAdventor"/>
                <a:cs typeface="TeXGyreAdventor"/>
              </a:rPr>
              <a:t>sinaps </a:t>
            </a:r>
            <a:r>
              <a:rPr sz="2000" spc="-5" dirty="0">
                <a:latin typeface="TeXGyreAdventor"/>
                <a:cs typeface="TeXGyreAdventor"/>
              </a:rPr>
              <a:t>yapan kromozomlar  arasında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dengesiz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(e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it</a:t>
            </a:r>
            <a:r>
              <a:rPr sz="2000" u="sng" spc="7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olmayan)</a:t>
            </a:r>
            <a:r>
              <a:rPr sz="2000" u="sng" spc="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krossing-over</a:t>
            </a:r>
            <a:r>
              <a:rPr sz="2000" spc="-5" dirty="0">
                <a:latin typeface="TeXGyreAdventor"/>
                <a:cs typeface="TeXGyreAdventor"/>
              </a:rPr>
              <a:t>	sonucu  meydana gelebilir ya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mayozdan önce bir replikasyon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hatası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sonucu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abilir.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546862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Duplikasyon Genetik Materyalin 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Tekrarlanan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Kısmıdır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88667" y="2944698"/>
            <a:ext cx="7610462" cy="3670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64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546862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Duplikasyon Genetik Materyalin 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Tekrarlanan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Kısmıdır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893051"/>
            <a:ext cx="6956425" cy="228981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Duplikasyonların,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3 ilginç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özelli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  <a:p>
            <a:pPr marL="698500" marR="506095" indent="-342900">
              <a:lnSpc>
                <a:spcPts val="2100"/>
              </a:lnSpc>
              <a:spcBef>
                <a:spcPts val="72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dirty="0">
                <a:latin typeface="TeXGyreAdventor"/>
                <a:cs typeface="TeXGyreAdventor"/>
              </a:rPr>
              <a:t>Birincisi, </a:t>
            </a:r>
            <a:r>
              <a:rPr sz="1800" spc="-5" dirty="0">
                <a:latin typeface="TeXGyreAdventor"/>
                <a:cs typeface="TeXGyreAdventor"/>
              </a:rPr>
              <a:t>duplikasyonlar genin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birden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fazla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kopyasının </a:t>
            </a:r>
            <a:r>
              <a:rPr sz="1800" spc="-5" dirty="0">
                <a:latin typeface="TeXGyreAdventor"/>
                <a:cs typeface="TeXGyreAdventor"/>
              </a:rPr>
              <a:t> bulunmasını </a:t>
            </a:r>
            <a:r>
              <a:rPr sz="1800" spc="-20" dirty="0">
                <a:latin typeface="TeXGyreAdventor"/>
                <a:cs typeface="TeXGyreAdventor"/>
              </a:rPr>
              <a:t>sa</a:t>
            </a:r>
            <a:r>
              <a:rPr sz="1800" spc="-20" dirty="0">
                <a:latin typeface="AoyagiKouzanFontT"/>
                <a:cs typeface="AoyagiKouzanFontT"/>
              </a:rPr>
              <a:t>ğ</a:t>
            </a:r>
            <a:r>
              <a:rPr sz="1800" spc="-20" dirty="0">
                <a:latin typeface="TeXGyreAdventor"/>
                <a:cs typeface="TeXGyreAdventor"/>
              </a:rPr>
              <a:t>layabilir.</a:t>
            </a:r>
            <a:endParaRPr sz="1800">
              <a:latin typeface="TeXGyreAdventor"/>
              <a:cs typeface="TeXGyreAdventor"/>
            </a:endParaRPr>
          </a:p>
          <a:p>
            <a:pPr marL="698500" marR="21590" indent="-342900">
              <a:lnSpc>
                <a:spcPts val="2100"/>
              </a:lnSpc>
              <a:spcBef>
                <a:spcPts val="70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55" dirty="0">
                <a:latin typeface="AoyagiKouzanFontT"/>
                <a:cs typeface="AoyagiKouzanFontT"/>
              </a:rPr>
              <a:t>İ</a:t>
            </a:r>
            <a:r>
              <a:rPr sz="1800" spc="-55" dirty="0">
                <a:latin typeface="TeXGyreAdventor"/>
                <a:cs typeface="TeXGyreAdventor"/>
              </a:rPr>
              <a:t>kincisi, </a:t>
            </a:r>
            <a:r>
              <a:rPr sz="1800" spc="-5" dirty="0">
                <a:latin typeface="TeXGyreAdventor"/>
                <a:cs typeface="TeXGyreAdventor"/>
              </a:rPr>
              <a:t>delesyonlarda </a:t>
            </a:r>
            <a:r>
              <a:rPr sz="1800" spc="-15" dirty="0">
                <a:latin typeface="TeXGyreAdventor"/>
                <a:cs typeface="TeXGyreAdventor"/>
              </a:rPr>
              <a:t>oldu</a:t>
            </a:r>
            <a:r>
              <a:rPr sz="1800" spc="-15" dirty="0">
                <a:latin typeface="AoyagiKouzanFontT"/>
                <a:cs typeface="AoyagiKouzanFontT"/>
              </a:rPr>
              <a:t>ğ</a:t>
            </a:r>
            <a:r>
              <a:rPr sz="1800" spc="-15" dirty="0">
                <a:latin typeface="TeXGyreAdventor"/>
                <a:cs typeface="TeXGyreAdventor"/>
              </a:rPr>
              <a:t>u </a:t>
            </a:r>
            <a:r>
              <a:rPr sz="1800" dirty="0">
                <a:latin typeface="TeXGyreAdventor"/>
                <a:cs typeface="TeXGyreAdventor"/>
              </a:rPr>
              <a:t>gibi, </a:t>
            </a:r>
            <a:r>
              <a:rPr sz="1800" spc="-5" dirty="0">
                <a:latin typeface="TeXGyreAdventor"/>
                <a:cs typeface="TeXGyreAdventor"/>
              </a:rPr>
              <a:t>duplikasyonlar sonucu 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fenotipik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itlilik</a:t>
            </a:r>
            <a:r>
              <a:rPr sz="1800" spc="-10" dirty="0">
                <a:latin typeface="TeXGyreAdventor"/>
                <a:cs typeface="TeXGyreAdventor"/>
              </a:rPr>
              <a:t> </a:t>
            </a:r>
            <a:r>
              <a:rPr sz="1800" spc="-20" dirty="0">
                <a:latin typeface="TeXGyreAdventor"/>
                <a:cs typeface="TeXGyreAdventor"/>
              </a:rPr>
              <a:t>olu</a:t>
            </a:r>
            <a:r>
              <a:rPr sz="1800" spc="-20" dirty="0">
                <a:latin typeface="AoyagiKouzanFontT"/>
                <a:cs typeface="AoyagiKouzanFontT"/>
              </a:rPr>
              <a:t>ş</a:t>
            </a:r>
            <a:r>
              <a:rPr sz="1800" spc="-20" dirty="0">
                <a:latin typeface="TeXGyreAdventor"/>
                <a:cs typeface="TeXGyreAdventor"/>
              </a:rPr>
              <a:t>abilir.</a:t>
            </a:r>
            <a:endParaRPr sz="1800">
              <a:latin typeface="TeXGyreAdventor"/>
              <a:cs typeface="TeXGyreAdventor"/>
            </a:endParaRPr>
          </a:p>
          <a:p>
            <a:pPr marL="698500" marR="5080" indent="-342900">
              <a:lnSpc>
                <a:spcPct val="101899"/>
              </a:lnSpc>
              <a:spcBef>
                <a:spcPts val="540"/>
              </a:spcBef>
              <a:tabLst>
                <a:tab pos="691515" algn="l"/>
              </a:tabLst>
            </a:pPr>
            <a:r>
              <a:rPr sz="1800" spc="-445" dirty="0">
                <a:solidFill>
                  <a:srgbClr val="51640B"/>
                </a:solidFill>
                <a:latin typeface="Arial"/>
                <a:cs typeface="Arial"/>
              </a:rPr>
              <a:t>¤	</a:t>
            </a:r>
            <a:r>
              <a:rPr sz="1800" spc="-5" dirty="0">
                <a:latin typeface="TeXGyreAdventor"/>
                <a:cs typeface="TeXGyreAdventor"/>
              </a:rPr>
              <a:t>Üçüncüsü, </a:t>
            </a:r>
            <a:r>
              <a:rPr sz="1800" dirty="0">
                <a:latin typeface="TeXGyreAdventor"/>
                <a:cs typeface="TeXGyreAdventor"/>
              </a:rPr>
              <a:t>güvenilir </a:t>
            </a:r>
            <a:r>
              <a:rPr sz="1800" spc="-5" dirty="0">
                <a:latin typeface="TeXGyreAdventor"/>
                <a:cs typeface="TeXGyreAdventor"/>
              </a:rPr>
              <a:t>bir teoriye göre, duplikasyonlar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evrim </a:t>
            </a:r>
            <a:r>
              <a:rPr sz="1800" dirty="0">
                <a:latin typeface="TeXGyreAdventor"/>
                <a:cs typeface="TeXGyreAdventor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sürecinde genetik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itlili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önemli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kayna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ıdır</a:t>
            </a:r>
            <a:r>
              <a:rPr sz="1800" spc="-20" dirty="0">
                <a:latin typeface="TeXGyreAdventor"/>
                <a:cs typeface="TeXGyreAdventor"/>
              </a:rPr>
              <a:t>.</a:t>
            </a:r>
            <a:endParaRPr sz="18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6144895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Fazlalı</a:t>
            </a:r>
            <a:r>
              <a:rPr sz="24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ı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Sayısının </a:t>
            </a:r>
            <a:r>
              <a:rPr sz="2400" spc="-10" dirty="0">
                <a:solidFill>
                  <a:srgbClr val="FFFFFF"/>
                </a:solidFill>
                <a:latin typeface="TeXGyreAdventor"/>
                <a:cs typeface="TeXGyreAdventor"/>
              </a:rPr>
              <a:t>Ço</a:t>
            </a:r>
            <a:r>
              <a:rPr sz="2400" spc="-1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0" dirty="0">
                <a:solidFill>
                  <a:srgbClr val="FFFFFF"/>
                </a:solidFill>
                <a:latin typeface="TeXGyreAdventor"/>
                <a:cs typeface="TeXGyreAdventor"/>
              </a:rPr>
              <a:t>altılması 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(Amplifikasyonu): Ribozomal RNA</a:t>
            </a:r>
            <a:r>
              <a:rPr sz="2400" spc="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Genleri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45375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3909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Bütün hücreler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5" dirty="0">
                <a:latin typeface="TeXGyreAdventor"/>
                <a:cs typeface="TeXGyreAdventor"/>
              </a:rPr>
              <a:t>vazgeçilmez öneme </a:t>
            </a:r>
            <a:r>
              <a:rPr sz="2000" dirty="0">
                <a:latin typeface="TeXGyreAdventor"/>
                <a:cs typeface="TeXGyreAdventor"/>
              </a:rPr>
              <a:t>sahip olan </a:t>
            </a:r>
            <a:r>
              <a:rPr sz="2000" spc="-90" dirty="0">
                <a:latin typeface="TeXGyreAdventor"/>
                <a:cs typeface="TeXGyreAdventor"/>
              </a:rPr>
              <a:t>bazı  </a:t>
            </a:r>
            <a:r>
              <a:rPr sz="2000" spc="-5" dirty="0">
                <a:latin typeface="TeXGyreAdventor"/>
                <a:cs typeface="TeXGyreAdventor"/>
              </a:rPr>
              <a:t>gen ürünleri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  <a:p>
            <a:pPr marL="355600" marR="15938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10" dirty="0">
                <a:latin typeface="TeXGyreAdventor"/>
                <a:cs typeface="TeXGyreAdventor"/>
              </a:rPr>
              <a:t>Örne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ribozomal RNA</a:t>
            </a:r>
            <a:r>
              <a:rPr sz="2000" spc="-5" dirty="0">
                <a:latin typeface="TeXGyreAdventor"/>
                <a:cs typeface="TeXGyreAdventor"/>
              </a:rPr>
              <a:t>, protein sentezi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5" dirty="0">
                <a:latin typeface="TeXGyreAdventor"/>
                <a:cs typeface="TeXGyreAdventor"/>
              </a:rPr>
              <a:t>bol </a:t>
            </a:r>
            <a:r>
              <a:rPr sz="2000" spc="-45" dirty="0">
                <a:latin typeface="TeXGyreAdventor"/>
                <a:cs typeface="TeXGyreAdventor"/>
              </a:rPr>
              <a:t>miktarda  </a:t>
            </a:r>
            <a:r>
              <a:rPr sz="2000" spc="-15" dirty="0">
                <a:latin typeface="TeXGyreAdventor"/>
                <a:cs typeface="TeXGyreAdventor"/>
              </a:rPr>
              <a:t>bulunmalıdır.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Hücre metabolik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ne </a:t>
            </a:r>
            <a:r>
              <a:rPr sz="2000" dirty="0">
                <a:latin typeface="TeXGyreAdventor"/>
                <a:cs typeface="TeXGyreAdventor"/>
              </a:rPr>
              <a:t>kadar </a:t>
            </a:r>
            <a:r>
              <a:rPr sz="2000" spc="-5" dirty="0">
                <a:latin typeface="TeXGyreAdventor"/>
                <a:cs typeface="TeXGyreAdventor"/>
              </a:rPr>
              <a:t>aktif </a:t>
            </a:r>
            <a:r>
              <a:rPr sz="2000" dirty="0">
                <a:latin typeface="TeXGyreAdventor"/>
                <a:cs typeface="TeXGyreAdventor"/>
              </a:rPr>
              <a:t>ise, </a:t>
            </a:r>
            <a:r>
              <a:rPr sz="2000" spc="-5" dirty="0">
                <a:latin typeface="TeXGyreAdventor"/>
                <a:cs typeface="TeXGyreAdventor"/>
              </a:rPr>
              <a:t>ribozomun bir  </a:t>
            </a:r>
            <a:r>
              <a:rPr sz="2000" spc="-15" dirty="0">
                <a:latin typeface="TeXGyreAdventor"/>
                <a:cs typeface="TeXGyreAdventor"/>
              </a:rPr>
              <a:t>bile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eni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" dirty="0">
                <a:latin typeface="TeXGyreAdventor"/>
                <a:cs typeface="TeXGyreAdventor"/>
              </a:rPr>
              <a:t>ribozomal RNA’ya o </a:t>
            </a:r>
            <a:r>
              <a:rPr sz="2000" dirty="0">
                <a:latin typeface="TeXGyreAdventor"/>
                <a:cs typeface="TeXGyreAdventor"/>
              </a:rPr>
              <a:t>kadar </a:t>
            </a:r>
            <a:r>
              <a:rPr sz="2000" spc="-5" dirty="0">
                <a:latin typeface="TeXGyreAdventor"/>
                <a:cs typeface="TeXGyreAdventor"/>
              </a:rPr>
              <a:t>çok ihtiyaç</a:t>
            </a:r>
            <a:r>
              <a:rPr sz="2000" spc="3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6144895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Fazlalı</a:t>
            </a:r>
            <a:r>
              <a:rPr sz="24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ı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Sayısının </a:t>
            </a:r>
            <a:r>
              <a:rPr sz="2400" spc="-10" dirty="0">
                <a:solidFill>
                  <a:srgbClr val="FFFFFF"/>
                </a:solidFill>
                <a:latin typeface="TeXGyreAdventor"/>
                <a:cs typeface="TeXGyreAdventor"/>
              </a:rPr>
              <a:t>Ço</a:t>
            </a:r>
            <a:r>
              <a:rPr sz="2400" spc="-1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0" dirty="0">
                <a:solidFill>
                  <a:srgbClr val="FFFFFF"/>
                </a:solidFill>
                <a:latin typeface="TeXGyreAdventor"/>
                <a:cs typeface="TeXGyreAdventor"/>
              </a:rPr>
              <a:t>altılması 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(Amplifikasyonu): Ribozomal RNA</a:t>
            </a:r>
            <a:r>
              <a:rPr sz="2400" spc="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Genleri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33284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Organizmlar tipik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rRNA </a:t>
            </a:r>
            <a:r>
              <a:rPr sz="2000" dirty="0">
                <a:latin typeface="TeXGyreAdventor"/>
                <a:cs typeface="TeXGyreAdventor"/>
              </a:rPr>
              <a:t>genlerinin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birçok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kopyasını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bulundurur.</a:t>
            </a:r>
            <a:endParaRPr sz="2000">
              <a:latin typeface="TeXGyreAdventor"/>
              <a:cs typeface="TeXGyreAdventor"/>
            </a:endParaRPr>
          </a:p>
          <a:p>
            <a:pPr marL="355600" marR="61658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tür DNA’ya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rDNA</a:t>
            </a:r>
            <a:r>
              <a:rPr sz="2000" spc="-5" dirty="0">
                <a:latin typeface="TeXGyreAdventor"/>
                <a:cs typeface="TeXGyreAdventor"/>
              </a:rPr>
              <a:t> denir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bu durum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fazlalı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(redundancy)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adlandırılır.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551736"/>
            <a:ext cx="6144895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Fazlalı</a:t>
            </a:r>
            <a:r>
              <a:rPr sz="24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5" dirty="0">
                <a:solidFill>
                  <a:srgbClr val="FFFFFF"/>
                </a:solidFill>
                <a:latin typeface="TeXGyreAdventor"/>
                <a:cs typeface="TeXGyreAdventor"/>
              </a:rPr>
              <a:t>ı </a:t>
            </a:r>
            <a:r>
              <a:rPr sz="2400" dirty="0">
                <a:solidFill>
                  <a:srgbClr val="FFFFFF"/>
                </a:solidFill>
                <a:latin typeface="TeXGyreAdventor"/>
                <a:cs typeface="TeXGyreAdventor"/>
              </a:rPr>
              <a:t>ve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Sayısının </a:t>
            </a:r>
            <a:r>
              <a:rPr sz="2400" spc="-10" dirty="0">
                <a:solidFill>
                  <a:srgbClr val="FFFFFF"/>
                </a:solidFill>
                <a:latin typeface="TeXGyreAdventor"/>
                <a:cs typeface="TeXGyreAdventor"/>
              </a:rPr>
              <a:t>Ço</a:t>
            </a:r>
            <a:r>
              <a:rPr sz="2400" spc="-10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400" spc="-10" dirty="0">
                <a:solidFill>
                  <a:srgbClr val="FFFFFF"/>
                </a:solidFill>
                <a:latin typeface="TeXGyreAdventor"/>
                <a:cs typeface="TeXGyreAdventor"/>
              </a:rPr>
              <a:t>altılması 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(Amplifikasyonu): Ribozomal RNA</a:t>
            </a:r>
            <a:r>
              <a:rPr sz="2400" spc="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eXGyreAdventor"/>
                <a:cs typeface="TeXGyreAdventor"/>
              </a:rPr>
              <a:t>Genleri</a:t>
            </a:r>
            <a:endParaRPr sz="24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16140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699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i="1" spc="-5" dirty="0">
                <a:latin typeface="TeXGyreAdventor"/>
                <a:cs typeface="TeXGyreAdventor"/>
              </a:rPr>
              <a:t>Drosophila</a:t>
            </a:r>
            <a:r>
              <a:rPr sz="2000" spc="-5" dirty="0">
                <a:latin typeface="TeXGyreAdventor"/>
                <a:cs typeface="TeXGyreAdventor"/>
              </a:rPr>
              <a:t>’da, gen sayısı </a:t>
            </a:r>
            <a:r>
              <a:rPr sz="2000" spc="-15" dirty="0">
                <a:latin typeface="TeXGyreAdventor"/>
                <a:cs typeface="TeXGyreAdventor"/>
              </a:rPr>
              <a:t>azaldı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ında </a:t>
            </a:r>
            <a:r>
              <a:rPr sz="2000" spc="-5" dirty="0">
                <a:latin typeface="TeXGyreAdventor"/>
                <a:cs typeface="TeXGyreAdventor"/>
              </a:rPr>
              <a:t>ve rRNA </a:t>
            </a:r>
            <a:r>
              <a:rPr sz="2000" spc="-35" dirty="0">
                <a:latin typeface="TeXGyreAdventor"/>
                <a:cs typeface="TeXGyreAdventor"/>
              </a:rPr>
              <a:t>yeterince  </a:t>
            </a:r>
            <a:r>
              <a:rPr sz="2000" spc="-10" dirty="0">
                <a:latin typeface="TeXGyreAdventor"/>
                <a:cs typeface="TeXGyreAdventor"/>
              </a:rPr>
              <a:t>üretilmedi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inde, </a:t>
            </a:r>
            <a:r>
              <a:rPr sz="2000" spc="-5" dirty="0">
                <a:latin typeface="TeXGyreAdventor"/>
                <a:cs typeface="TeXGyreAdventor"/>
              </a:rPr>
              <a:t>sineklerde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ayabilirli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azalması,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geli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im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bozuklu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ve kısa kıl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umu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söz </a:t>
            </a:r>
            <a:r>
              <a:rPr sz="2000" spc="-15" dirty="0">
                <a:latin typeface="TeXGyreAdventor"/>
                <a:cs typeface="TeXGyreAdventor"/>
              </a:rPr>
              <a:t>konusundur.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amfibi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i="1" dirty="0">
                <a:latin typeface="TeXGyreAdventor"/>
                <a:cs typeface="TeXGyreAdventor"/>
              </a:rPr>
              <a:t>Xenopus laevis</a:t>
            </a:r>
            <a:r>
              <a:rPr sz="2000" dirty="0">
                <a:latin typeface="TeXGyreAdventor"/>
                <a:cs typeface="TeXGyreAdventor"/>
              </a:rPr>
              <a:t>’in nasıl </a:t>
            </a:r>
            <a:r>
              <a:rPr sz="2000" spc="-5" dirty="0">
                <a:latin typeface="TeXGyreAdventor"/>
                <a:cs typeface="TeXGyreAdventor"/>
              </a:rPr>
              <a:t>çok sayıda  ribozoma </a:t>
            </a:r>
            <a:r>
              <a:rPr sz="2000" dirty="0">
                <a:latin typeface="TeXGyreAdventor"/>
                <a:cs typeface="TeXGyreAdventor"/>
              </a:rPr>
              <a:t>sahip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unu </a:t>
            </a:r>
            <a:r>
              <a:rPr sz="2000" spc="-10" dirty="0">
                <a:latin typeface="TeXGyreAdventor"/>
                <a:cs typeface="TeXGyreAdventor"/>
              </a:rPr>
              <a:t>inceledi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imizde, </a:t>
            </a:r>
            <a:r>
              <a:rPr sz="2000" spc="-5" dirty="0">
                <a:latin typeface="TeXGyreAdventor"/>
                <a:cs typeface="TeXGyreAdventor"/>
              </a:rPr>
              <a:t>rRNA miktarını  </a:t>
            </a:r>
            <a:r>
              <a:rPr sz="2000" spc="5" dirty="0">
                <a:latin typeface="TeXGyreAdventor"/>
                <a:cs typeface="TeXGyreAdventor"/>
              </a:rPr>
              <a:t>artırmanın </a:t>
            </a:r>
            <a:r>
              <a:rPr sz="2000" spc="-5" dirty="0">
                <a:latin typeface="TeXGyreAdventor"/>
                <a:cs typeface="TeXGyreAdventor"/>
              </a:rPr>
              <a:t>bir yolunun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amplifikasyonu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unu  </a:t>
            </a:r>
            <a:r>
              <a:rPr sz="2000" spc="-5" dirty="0">
                <a:latin typeface="TeXGyreAdventor"/>
                <a:cs typeface="TeXGyreAdventor"/>
              </a:rPr>
              <a:t>görürüz.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7364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NOR (Nucleolar organizer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region)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69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1360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431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rRNA genleri kromozomda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NOR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bilinen </a:t>
            </a:r>
            <a:r>
              <a:rPr sz="2000" spc="-55" dirty="0">
                <a:latin typeface="TeXGyreAdventor"/>
                <a:cs typeface="TeXGyreAdventor"/>
              </a:rPr>
              <a:t>bölgeye  </a:t>
            </a:r>
            <a:r>
              <a:rPr sz="2000" spc="-30" dirty="0">
                <a:latin typeface="TeXGyreAdventor"/>
                <a:cs typeface="TeXGyreAdventor"/>
              </a:rPr>
              <a:t>yerle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mi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NOR, ribozom sentezi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lem </a:t>
            </a:r>
            <a:r>
              <a:rPr sz="2000" spc="-5" dirty="0">
                <a:latin typeface="TeXGyreAdventor"/>
                <a:cs typeface="TeXGyreAdventor"/>
              </a:rPr>
              <a:t>merkezi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çekirdekçik </a:t>
            </a:r>
            <a:r>
              <a:rPr sz="2000" spc="-3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yakın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kilidir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60642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Moleküler </a:t>
            </a:r>
            <a:r>
              <a:rPr sz="2000" dirty="0">
                <a:latin typeface="TeXGyreAdventor"/>
                <a:cs typeface="TeXGyreAdventor"/>
              </a:rPr>
              <a:t>hibridizasyon </a:t>
            </a:r>
            <a:r>
              <a:rPr sz="2000" spc="-5" dirty="0">
                <a:latin typeface="TeXGyreAdventor"/>
                <a:cs typeface="TeXGyreAdventor"/>
              </a:rPr>
              <a:t>analizleri, </a:t>
            </a:r>
            <a:r>
              <a:rPr sz="2000" i="1" spc="-5" dirty="0">
                <a:latin typeface="TeXGyreAdventor"/>
                <a:cs typeface="TeXGyreAdventor"/>
              </a:rPr>
              <a:t>Xenopus</a:t>
            </a:r>
            <a:r>
              <a:rPr sz="2000" spc="-5" dirty="0">
                <a:latin typeface="TeXGyreAdventor"/>
                <a:cs typeface="TeXGyreAdventor"/>
              </a:rPr>
              <a:t>’daki </a:t>
            </a:r>
            <a:r>
              <a:rPr sz="2000" spc="-110" dirty="0">
                <a:latin typeface="TeXGyreAdventor"/>
                <a:cs typeface="TeXGyreAdventor"/>
              </a:rPr>
              <a:t>her  </a:t>
            </a:r>
            <a:r>
              <a:rPr sz="2000" spc="-5" dirty="0">
                <a:latin typeface="TeXGyreAdventor"/>
                <a:cs typeface="TeXGyreAdventor"/>
              </a:rPr>
              <a:t>NOR’un, rRNA kodlayan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400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kopyası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içerdi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ini  göstermi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7364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NOR (Nucleolar organizer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region)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06005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8704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amfibinin yumurta hücresinde, döllenmeden </a:t>
            </a:r>
            <a:r>
              <a:rPr sz="2000" spc="-75" dirty="0">
                <a:latin typeface="TeXGyreAdventor"/>
                <a:cs typeface="TeXGyreAdventor"/>
              </a:rPr>
              <a:t>sonra  </a:t>
            </a:r>
            <a:r>
              <a:rPr sz="2000" spc="-10" dirty="0">
                <a:latin typeface="TeXGyreAdventor"/>
                <a:cs typeface="TeXGyreAdventor"/>
              </a:rPr>
              <a:t>geli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imin sa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lanması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çok miktarda ribozoma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gereksinim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amaç için 400 </a:t>
            </a:r>
            <a:r>
              <a:rPr sz="2000" spc="-5" dirty="0">
                <a:latin typeface="TeXGyreAdventor"/>
                <a:cs typeface="TeXGyreAdventor"/>
              </a:rPr>
              <a:t>gen bile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yeterli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görülmemektedir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rRNA genlerinin sayısını </a:t>
            </a:r>
            <a:r>
              <a:rPr sz="2000" dirty="0">
                <a:latin typeface="TeXGyreAdventor"/>
                <a:cs typeface="TeXGyreAdventor"/>
              </a:rPr>
              <a:t>daha da </a:t>
            </a:r>
            <a:r>
              <a:rPr sz="2000" spc="5" dirty="0">
                <a:latin typeface="TeXGyreAdventor"/>
                <a:cs typeface="TeXGyreAdventor"/>
              </a:rPr>
              <a:t>artırmak </a:t>
            </a:r>
            <a:r>
              <a:rPr sz="2000" dirty="0">
                <a:latin typeface="TeXGyreAdventor"/>
                <a:cs typeface="TeXGyreAdventor"/>
              </a:rPr>
              <a:t>için, </a:t>
            </a:r>
            <a:r>
              <a:rPr sz="2000" spc="-5" dirty="0">
                <a:latin typeface="TeXGyreAdventor"/>
                <a:cs typeface="TeXGyreAdventor"/>
              </a:rPr>
              <a:t>rDNA </a:t>
            </a:r>
            <a:r>
              <a:rPr sz="2000" spc="-60" dirty="0">
                <a:latin typeface="TeXGyreAdventor"/>
                <a:cs typeface="TeXGyreAdventor"/>
              </a:rPr>
              <a:t>seçici 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replikasyona </a:t>
            </a:r>
            <a:r>
              <a:rPr sz="2000" spc="-20" dirty="0">
                <a:latin typeface="TeXGyreAdventor"/>
                <a:cs typeface="TeXGyreAdventor"/>
              </a:rPr>
              <a:t>u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rar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genin yeni kopyaları </a:t>
            </a:r>
            <a:r>
              <a:rPr sz="2000" dirty="0">
                <a:latin typeface="TeXGyreAdventor"/>
                <a:cs typeface="TeXGyreAdventor"/>
              </a:rPr>
              <a:t>elde  </a:t>
            </a:r>
            <a:r>
              <a:rPr sz="2000" spc="-25" dirty="0">
                <a:latin typeface="TeXGyreAdventor"/>
                <a:cs typeface="TeXGyreAdventor"/>
              </a:rPr>
              <a:t>edilir.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7364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NOR (Nucleolar organizer</a:t>
            </a:r>
            <a:r>
              <a:rPr sz="3600" spc="-2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region)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18680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Her yeni gen kopyası bir NOR’a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erdir </a:t>
            </a:r>
            <a:r>
              <a:rPr sz="2000" spc="-5" dirty="0">
                <a:latin typeface="TeXGyreAdventor"/>
                <a:cs typeface="TeXGyreAdventor"/>
              </a:rPr>
              <a:t>ve dolayısı </a:t>
            </a:r>
            <a:r>
              <a:rPr sz="2000" spc="-85" dirty="0">
                <a:latin typeface="TeXGyreAdventor"/>
                <a:cs typeface="TeXGyreAdventor"/>
              </a:rPr>
              <a:t>ile  </a:t>
            </a:r>
            <a:r>
              <a:rPr sz="2000" spc="-5" dirty="0">
                <a:latin typeface="TeXGyreAdventor"/>
                <a:cs typeface="TeXGyreAdventor"/>
              </a:rPr>
              <a:t>yumurta hücresinde her NOR’un </a:t>
            </a:r>
            <a:r>
              <a:rPr sz="2000" dirty="0">
                <a:latin typeface="TeXGyreAdventor"/>
                <a:cs typeface="TeXGyreAdventor"/>
              </a:rPr>
              <a:t>etrafında </a:t>
            </a:r>
            <a:r>
              <a:rPr sz="2000" spc="-5" dirty="0">
                <a:latin typeface="TeXGyreAdventor"/>
                <a:cs typeface="TeXGyreAdventor"/>
              </a:rPr>
              <a:t>küçük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çekirdekçikler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  <a:p>
            <a:pPr marL="355600" marR="54229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yumurtanın </a:t>
            </a:r>
            <a:r>
              <a:rPr sz="2000" spc="-10" dirty="0">
                <a:latin typeface="TeXGyreAdventor"/>
                <a:cs typeface="TeXGyreAdventor"/>
              </a:rPr>
              <a:t>olgunla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ması </a:t>
            </a:r>
            <a:r>
              <a:rPr sz="2000" dirty="0">
                <a:latin typeface="TeXGyreAdventor"/>
                <a:cs typeface="TeXGyreAdventor"/>
              </a:rPr>
              <a:t>esnasında </a:t>
            </a:r>
            <a:r>
              <a:rPr sz="2000" spc="-5" dirty="0">
                <a:latin typeface="TeXGyreAdventor"/>
                <a:cs typeface="TeXGyreAdventor"/>
              </a:rPr>
              <a:t>her bir </a:t>
            </a:r>
            <a:r>
              <a:rPr sz="2000" spc="-70" dirty="0">
                <a:latin typeface="TeXGyreAdventor"/>
                <a:cs typeface="TeXGyreAdventor"/>
              </a:rPr>
              <a:t>genin  </a:t>
            </a:r>
            <a:r>
              <a:rPr sz="2000" spc="-5" dirty="0">
                <a:latin typeface="TeXGyreAdventor"/>
                <a:cs typeface="TeXGyreAdventor"/>
              </a:rPr>
              <a:t>kopyasının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yalnız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20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kez transkripsiyonu</a:t>
            </a:r>
            <a:r>
              <a:rPr sz="2000" u="sng" spc="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yapılırsa</a:t>
            </a:r>
            <a:r>
              <a:rPr sz="2000" spc="-5" dirty="0">
                <a:latin typeface="TeXGyreAdventor"/>
                <a:cs typeface="TeXGyreAdventor"/>
              </a:rPr>
              <a:t>:</a:t>
            </a:r>
            <a:endParaRPr sz="2000">
              <a:latin typeface="TeXGyreAdventor"/>
              <a:cs typeface="TeXGyreAdventor"/>
            </a:endParaRPr>
          </a:p>
          <a:p>
            <a:pPr marL="355600" marR="32893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20" dirty="0">
                <a:latin typeface="TeXGyreAdventor"/>
                <a:cs typeface="TeXGyreAdventor"/>
              </a:rPr>
              <a:t>Teorik </a:t>
            </a:r>
            <a:r>
              <a:rPr sz="2000" spc="-5" dirty="0">
                <a:latin typeface="TeXGyreAdventor"/>
                <a:cs typeface="TeXGyreAdventor"/>
              </a:rPr>
              <a:t>olarak,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milyonun üzerinde ribozom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sentezine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yetecek oranda rRNA kopyası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elde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edilir.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047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i="1" spc="-5" dirty="0">
                <a:solidFill>
                  <a:srgbClr val="FFFFFF"/>
                </a:solidFill>
                <a:latin typeface="TeXGyreAdventor"/>
                <a:cs typeface="TeXGyreAdventor"/>
              </a:rPr>
              <a:t>Drosophila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’da Çubuk (Bar) Göz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Mutasyonu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2089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5" dirty="0">
                <a:latin typeface="TeXGyreAdventor"/>
                <a:cs typeface="TeXGyreAdventor"/>
              </a:rPr>
              <a:t>Normal </a:t>
            </a:r>
            <a:r>
              <a:rPr sz="2000" dirty="0">
                <a:latin typeface="TeXGyreAdventor"/>
                <a:cs typeface="TeXGyreAdventor"/>
              </a:rPr>
              <a:t>oval </a:t>
            </a:r>
            <a:r>
              <a:rPr sz="2000" spc="-5" dirty="0">
                <a:latin typeface="TeXGyreAdventor"/>
                <a:cs typeface="TeXGyreAdventor"/>
              </a:rPr>
              <a:t>göz 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ekli </a:t>
            </a:r>
            <a:r>
              <a:rPr sz="2000" spc="-5" dirty="0">
                <a:latin typeface="TeXGyreAdventor"/>
                <a:cs typeface="TeXGyreAdventor"/>
              </a:rPr>
              <a:t>yerine, bar-gözlü </a:t>
            </a:r>
            <a:r>
              <a:rPr sz="2000" dirty="0">
                <a:latin typeface="TeXGyreAdventor"/>
                <a:cs typeface="TeXGyreAdventor"/>
              </a:rPr>
              <a:t>sineklerin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dar </a:t>
            </a:r>
            <a:r>
              <a:rPr sz="2000" u="sng" spc="-1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ve </a:t>
            </a:r>
            <a:r>
              <a:rPr sz="2000" spc="-16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uzun gözleri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vardır.</a:t>
            </a:r>
            <a:endParaRPr sz="2000">
              <a:latin typeface="TeXGyreAdventor"/>
              <a:cs typeface="TeXGyreAdventor"/>
            </a:endParaRPr>
          </a:p>
          <a:p>
            <a:pPr marL="355600" marR="56769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fenotip, </a:t>
            </a:r>
            <a:r>
              <a:rPr sz="2000" dirty="0">
                <a:latin typeface="TeXGyreAdventor"/>
                <a:cs typeface="TeXGyreAdventor"/>
              </a:rPr>
              <a:t>X’e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lı </a:t>
            </a:r>
            <a:r>
              <a:rPr sz="2000" spc="-5" dirty="0">
                <a:latin typeface="TeXGyreAdventor"/>
                <a:cs typeface="TeXGyreAdventor"/>
              </a:rPr>
              <a:t>dominant bir mutasyon </a:t>
            </a:r>
            <a:r>
              <a:rPr sz="2000" spc="-55" dirty="0">
                <a:latin typeface="TeXGyreAdventor"/>
                <a:cs typeface="TeXGyreAdventor"/>
              </a:rPr>
              <a:t>olarak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kalıtılıyormu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459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gibi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görülür.</a:t>
            </a:r>
            <a:endParaRPr sz="2000">
              <a:latin typeface="TeXGyreAdventor"/>
              <a:cs typeface="TeXGyreAdventor"/>
            </a:endParaRPr>
          </a:p>
          <a:p>
            <a:pPr marL="355600" marR="23749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Hem </a:t>
            </a:r>
            <a:r>
              <a:rPr sz="2000" spc="-5" dirty="0">
                <a:latin typeface="TeXGyreAdventor"/>
                <a:cs typeface="TeXGyreAdventor"/>
              </a:rPr>
              <a:t>heterozigot </a:t>
            </a:r>
            <a:r>
              <a:rPr sz="2000" spc="-15" dirty="0">
                <a:latin typeface="TeXGyreAdventor"/>
                <a:cs typeface="TeXGyreAdventor"/>
              </a:rPr>
              <a:t>di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iler </a:t>
            </a:r>
            <a:r>
              <a:rPr sz="2000" spc="-5" dirty="0">
                <a:latin typeface="TeXGyreAdventor"/>
                <a:cs typeface="TeXGyreAdventor"/>
              </a:rPr>
              <a:t>hem de hemizigot erkekler </a:t>
            </a:r>
            <a:r>
              <a:rPr sz="2000" spc="-170" dirty="0">
                <a:latin typeface="TeXGyreAdventor"/>
                <a:cs typeface="TeXGyreAdventor"/>
              </a:rPr>
              <a:t>bu  </a:t>
            </a:r>
            <a:r>
              <a:rPr sz="2000" spc="-15" dirty="0">
                <a:latin typeface="TeXGyreAdventor"/>
                <a:cs typeface="TeXGyreAdventor"/>
              </a:rPr>
              <a:t>özelli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gösterirler.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047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i="1" spc="-5" dirty="0">
                <a:solidFill>
                  <a:srgbClr val="FFFFFF"/>
                </a:solidFill>
                <a:latin typeface="TeXGyreAdventor"/>
                <a:cs typeface="TeXGyreAdventor"/>
              </a:rPr>
              <a:t>Drosophila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’da Çubuk (Bar) Göz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Mutasyonu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880225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828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Ancak homozigot </a:t>
            </a:r>
            <a:r>
              <a:rPr sz="2000" spc="-15" dirty="0">
                <a:latin typeface="TeXGyreAdventor"/>
                <a:cs typeface="TeXGyreAdventor"/>
              </a:rPr>
              <a:t>di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ilerde </a:t>
            </a:r>
            <a:r>
              <a:rPr sz="2000" spc="-5" dirty="0">
                <a:latin typeface="TeXGyreAdventor"/>
                <a:cs typeface="TeXGyreAdventor"/>
              </a:rPr>
              <a:t>bu fenotip daha </a:t>
            </a:r>
            <a:r>
              <a:rPr sz="2000" spc="-45" dirty="0">
                <a:latin typeface="TeXGyreAdventor"/>
                <a:cs typeface="TeXGyreAdventor"/>
              </a:rPr>
              <a:t>belirgin  </a:t>
            </a:r>
            <a:r>
              <a:rPr sz="2000" spc="-5" dirty="0">
                <a:latin typeface="TeXGyreAdventor"/>
                <a:cs typeface="TeXGyreAdventor"/>
              </a:rPr>
              <a:t>biçimde ortaya </a:t>
            </a:r>
            <a:r>
              <a:rPr sz="2000" spc="-10" dirty="0">
                <a:latin typeface="TeXGyreAdventor"/>
                <a:cs typeface="TeXGyreAdventor"/>
              </a:rPr>
              <a:t>çıktı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ından </a:t>
            </a:r>
            <a:r>
              <a:rPr sz="2000" dirty="0">
                <a:latin typeface="TeXGyreAdventor"/>
                <a:cs typeface="TeXGyreAdventor"/>
              </a:rPr>
              <a:t>kalıtım 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ekli </a:t>
            </a:r>
            <a:r>
              <a:rPr sz="2000" dirty="0">
                <a:latin typeface="TeXGyreAdventor"/>
                <a:cs typeface="TeXGyreAdventor"/>
              </a:rPr>
              <a:t>tam </a:t>
            </a:r>
            <a:r>
              <a:rPr sz="2000" spc="-5" dirty="0">
                <a:latin typeface="TeXGyreAdventor"/>
                <a:cs typeface="TeXGyreAdventor"/>
              </a:rPr>
              <a:t>bir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semidominans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(yarı baskınlık)</a:t>
            </a:r>
            <a:r>
              <a:rPr sz="2000" spc="-5" dirty="0">
                <a:latin typeface="TeXGyreAdventor"/>
                <a:cs typeface="TeXGyreAdventor"/>
              </a:rPr>
              <a:t> durum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gösterir.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genin genomda </a:t>
            </a:r>
            <a:r>
              <a:rPr sz="2000" spc="-15" dirty="0">
                <a:latin typeface="TeXGyreAdventor"/>
                <a:cs typeface="TeXGyreAdventor"/>
              </a:rPr>
              <a:t>aldı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 </a:t>
            </a:r>
            <a:r>
              <a:rPr sz="2000" dirty="0">
                <a:latin typeface="TeXGyreAdventor"/>
                <a:cs typeface="TeXGyreAdventor"/>
              </a:rPr>
              <a:t>‘yeni </a:t>
            </a:r>
            <a:r>
              <a:rPr sz="2000" spc="-5" dirty="0">
                <a:latin typeface="TeXGyreAdventor"/>
                <a:cs typeface="TeXGyreAdventor"/>
              </a:rPr>
              <a:t>pozisyona’ göre  </a:t>
            </a:r>
            <a:r>
              <a:rPr sz="2000" dirty="0">
                <a:latin typeface="TeXGyreAdventor"/>
                <a:cs typeface="TeXGyreAdventor"/>
              </a:rPr>
              <a:t>ifadesindeki 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iklik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pozisyon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etkisi</a:t>
            </a:r>
            <a:r>
              <a:rPr sz="2000" dirty="0">
                <a:latin typeface="TeXGyreAdventor"/>
                <a:cs typeface="TeXGyreAdventor"/>
              </a:rPr>
              <a:t> olarak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tanımlanır.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2547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Ufak Bir</a:t>
            </a:r>
            <a:r>
              <a:rPr sz="3600" spc="-6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Not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9200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latin typeface="TeXGyreAdventor"/>
                <a:cs typeface="TeXGyreAdventor"/>
              </a:rPr>
              <a:t>Drosophila</a:t>
            </a:r>
            <a:r>
              <a:rPr sz="2000" spc="-5" dirty="0">
                <a:latin typeface="TeXGyreAdventor"/>
                <a:cs typeface="TeXGyreAdventor"/>
              </a:rPr>
              <a:t>’da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bar-göz mutasyonu</a:t>
            </a:r>
            <a:r>
              <a:rPr sz="2000" spc="-5" dirty="0">
                <a:latin typeface="TeXGyreAdventor"/>
                <a:cs typeface="TeXGyreAdventor"/>
              </a:rPr>
              <a:t>, bir genin nükleotid  </a:t>
            </a:r>
            <a:r>
              <a:rPr sz="2000" dirty="0">
                <a:latin typeface="TeXGyreAdventor"/>
                <a:cs typeface="TeXGyreAdventor"/>
              </a:rPr>
              <a:t>dizisindeki </a:t>
            </a:r>
            <a:r>
              <a:rPr sz="2000" spc="-15" dirty="0">
                <a:latin typeface="TeXGyreAdventor"/>
                <a:cs typeface="TeXGyreAdventor"/>
              </a:rPr>
              <a:t>de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iklikten 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il </a:t>
            </a:r>
            <a:r>
              <a:rPr sz="2000" dirty="0">
                <a:latin typeface="TeXGyreAdventor"/>
                <a:cs typeface="TeXGyreAdventor"/>
              </a:rPr>
              <a:t>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duplikasyona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ramı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43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bölgesinden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kaynaklanır.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73656"/>
            <a:ext cx="7277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Duplikasyonunun Evrimdeki</a:t>
            </a:r>
            <a:r>
              <a:rPr sz="3200" spc="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Rolü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5172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479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1970’de, Susumo Ohno,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Duplikasyonu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Yoluyla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Evrim </a:t>
            </a:r>
            <a:r>
              <a:rPr sz="2000" spc="-5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isimli </a:t>
            </a:r>
            <a:r>
              <a:rPr sz="2000" spc="-10" dirty="0">
                <a:latin typeface="TeXGyreAdventor"/>
                <a:cs typeface="TeXGyreAdventor"/>
              </a:rPr>
              <a:t>çalı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masını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yayınlamı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Ohno’ya göre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genomda tek kopya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ürünleri </a:t>
            </a:r>
            <a:r>
              <a:rPr sz="2000" u="sng" spc="-7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hücre </a:t>
            </a:r>
            <a:r>
              <a:rPr sz="2000" spc="-70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için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vazgeçilmez özellikte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genler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evrim </a:t>
            </a:r>
            <a:r>
              <a:rPr sz="2000" spc="-5" dirty="0">
                <a:latin typeface="TeXGyreAdventor"/>
                <a:cs typeface="TeXGyreAdventor"/>
              </a:rPr>
              <a:t>sürecinde  bireylerin </a:t>
            </a:r>
            <a:r>
              <a:rPr sz="2000" spc="-10" dirty="0">
                <a:latin typeface="TeXGyreAdventor"/>
                <a:cs typeface="TeXGyreAdventor"/>
              </a:rPr>
              <a:t>ya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amlarını </a:t>
            </a:r>
            <a:r>
              <a:rPr sz="2000" spc="-5" dirty="0">
                <a:latin typeface="TeXGyreAdventor"/>
                <a:cs typeface="TeXGyreAdventor"/>
              </a:rPr>
              <a:t>sürdürebilmeleri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son derece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önemlidir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73656"/>
            <a:ext cx="7277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Duplikasyonunun Evrimdeki</a:t>
            </a:r>
            <a:r>
              <a:rPr sz="3200" spc="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Rolü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3933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461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Çok </a:t>
            </a:r>
            <a:r>
              <a:rPr sz="2000" dirty="0">
                <a:latin typeface="TeXGyreAdventor"/>
                <a:cs typeface="TeXGyreAdventor"/>
              </a:rPr>
              <a:t>önemli </a:t>
            </a:r>
            <a:r>
              <a:rPr sz="2000" spc="-5" dirty="0">
                <a:latin typeface="TeXGyreAdventor"/>
                <a:cs typeface="TeXGyreAdventor"/>
              </a:rPr>
              <a:t>bir gen,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üreme hücresinde duplike olursa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spc="-165" dirty="0">
                <a:latin typeface="TeXGyreAdventor"/>
                <a:cs typeface="TeXGyreAdventor"/>
              </a:rPr>
              <a:t>bu  </a:t>
            </a:r>
            <a:r>
              <a:rPr sz="2000" dirty="0">
                <a:latin typeface="TeXGyreAdventor"/>
                <a:cs typeface="TeXGyreAdventor"/>
              </a:rPr>
              <a:t>fazladan </a:t>
            </a:r>
            <a:r>
              <a:rPr sz="2000" spc="-5" dirty="0">
                <a:latin typeface="TeXGyreAdventor"/>
                <a:cs typeface="TeXGyreAdventor"/>
              </a:rPr>
              <a:t>kopyadaki mutasyonal </a:t>
            </a:r>
            <a:r>
              <a:rPr sz="2000" spc="-15" dirty="0">
                <a:latin typeface="TeXGyreAdventor"/>
                <a:cs typeface="TeXGyreAdventor"/>
              </a:rPr>
              <a:t>de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iklikler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nesiller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boyunca tolore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edilebilir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Uzun </a:t>
            </a:r>
            <a:r>
              <a:rPr sz="2000" dirty="0">
                <a:latin typeface="TeXGyreAdventor"/>
                <a:cs typeface="TeXGyreAdventor"/>
              </a:rPr>
              <a:t>evrim </a:t>
            </a:r>
            <a:r>
              <a:rPr sz="2000" spc="-5" dirty="0">
                <a:latin typeface="TeXGyreAdventor"/>
                <a:cs typeface="TeXGyreAdventor"/>
              </a:rPr>
              <a:t>süreci içerisinde duplike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" dirty="0">
                <a:latin typeface="TeXGyreAdventor"/>
                <a:cs typeface="TeXGyreAdventor"/>
              </a:rPr>
              <a:t>gen, hücrede 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ka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lev </a:t>
            </a:r>
            <a:r>
              <a:rPr sz="2000" spc="-5" dirty="0">
                <a:latin typeface="TeXGyreAdventor"/>
                <a:cs typeface="TeXGyreAdventor"/>
              </a:rPr>
              <a:t>gören gen ürünü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turacak </a:t>
            </a:r>
            <a:r>
              <a:rPr sz="2000" dirty="0">
                <a:latin typeface="TeXGyreAdventor"/>
                <a:cs typeface="TeXGyreAdventor"/>
              </a:rPr>
              <a:t>kadar </a:t>
            </a:r>
            <a:r>
              <a:rPr sz="2000" spc="-5" dirty="0">
                <a:latin typeface="TeXGyreAdventor"/>
                <a:cs typeface="TeXGyreAdventor"/>
              </a:rPr>
              <a:t>yeterli 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ikli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rayabilir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73656"/>
            <a:ext cx="7277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Duplikasyonunun Evrimdeki</a:t>
            </a:r>
            <a:r>
              <a:rPr sz="3200" spc="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Rolü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3996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özel genetik bilgiye </a:t>
            </a:r>
            <a:r>
              <a:rPr sz="2000" dirty="0">
                <a:latin typeface="TeXGyreAdventor"/>
                <a:cs typeface="TeXGyreAdventor"/>
              </a:rPr>
              <a:t>sahip </a:t>
            </a:r>
            <a:r>
              <a:rPr sz="2000" spc="-5" dirty="0">
                <a:latin typeface="TeXGyreAdventor"/>
                <a:cs typeface="TeXGyreAdventor"/>
              </a:rPr>
              <a:t>yeni </a:t>
            </a:r>
            <a:r>
              <a:rPr sz="2000" spc="-15" dirty="0"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lev, </a:t>
            </a:r>
            <a:r>
              <a:rPr sz="2000" spc="-5" dirty="0">
                <a:latin typeface="TeXGyreAdventor"/>
                <a:cs typeface="TeXGyreAdventor"/>
              </a:rPr>
              <a:t>organizmaya  çevreye </a:t>
            </a:r>
            <a:r>
              <a:rPr sz="2000" dirty="0">
                <a:latin typeface="TeXGyreAdventor"/>
                <a:cs typeface="TeXGyreAdventor"/>
              </a:rPr>
              <a:t>daha </a:t>
            </a:r>
            <a:r>
              <a:rPr sz="2000" spc="-5" dirty="0">
                <a:latin typeface="TeXGyreAdventor"/>
                <a:cs typeface="TeXGyreAdventor"/>
              </a:rPr>
              <a:t>iyi ‘uyum’ </a:t>
            </a:r>
            <a:r>
              <a:rPr sz="2000" spc="-15" dirty="0">
                <a:latin typeface="TeXGyreAdventor"/>
                <a:cs typeface="TeXGyreAdventor"/>
              </a:rPr>
              <a:t>özelli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dirty="0">
                <a:latin typeface="TeXGyreAdventor"/>
                <a:cs typeface="TeXGyreAdventor"/>
              </a:rPr>
              <a:t>kazandıracak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avantaj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sa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layabilir.</a:t>
            </a:r>
            <a:endParaRPr sz="2000">
              <a:latin typeface="TeXGyreAdventor"/>
              <a:cs typeface="TeXGyreAdventor"/>
            </a:endParaRPr>
          </a:p>
          <a:p>
            <a:pPr marL="355600" marR="17780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DNA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dizileri önemli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oranda birbirine benzeyen,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ancak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ürünleri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farklı 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genlerin</a:t>
            </a:r>
            <a:r>
              <a:rPr sz="2000" spc="-5" dirty="0">
                <a:latin typeface="TeXGyreAdventor"/>
                <a:cs typeface="TeXGyreAdventor"/>
              </a:rPr>
              <a:t> bulunması Ohno’nun </a:t>
            </a:r>
            <a:r>
              <a:rPr sz="2000" dirty="0">
                <a:latin typeface="TeXGyreAdventor"/>
                <a:cs typeface="TeXGyreAdventor"/>
              </a:rPr>
              <a:t>teorisini  </a:t>
            </a:r>
            <a:r>
              <a:rPr sz="2000" spc="-10" dirty="0">
                <a:latin typeface="TeXGyreAdventor"/>
                <a:cs typeface="TeXGyreAdventor"/>
              </a:rPr>
              <a:t>desteklemektedir.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73656"/>
            <a:ext cx="7277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Duplikasyonunun Evrimdeki</a:t>
            </a:r>
            <a:r>
              <a:rPr sz="3200" spc="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Rolü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42505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Örne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in, </a:t>
            </a:r>
            <a:r>
              <a:rPr sz="2000" spc="-5" dirty="0">
                <a:latin typeface="TeXGyreAdventor"/>
                <a:cs typeface="TeXGyreAdventor"/>
              </a:rPr>
              <a:t>omurgalılardaki </a:t>
            </a:r>
            <a:r>
              <a:rPr sz="2000" dirty="0">
                <a:latin typeface="TeXGyreAdventor"/>
                <a:cs typeface="TeXGyreAdventor"/>
              </a:rPr>
              <a:t>sindirim </a:t>
            </a:r>
            <a:r>
              <a:rPr sz="2000" spc="-5" dirty="0">
                <a:latin typeface="TeXGyreAdventor"/>
                <a:cs typeface="TeXGyreAdventor"/>
              </a:rPr>
              <a:t>enzimlerinden </a:t>
            </a:r>
            <a:r>
              <a:rPr sz="2000" dirty="0">
                <a:latin typeface="TeXGyreAdventor"/>
                <a:cs typeface="TeXGyreAdventor"/>
              </a:rPr>
              <a:t>olan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tripsin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kimotripsin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ile solunum </a:t>
            </a:r>
            <a:r>
              <a:rPr sz="2000" spc="-5" dirty="0">
                <a:latin typeface="TeXGyreAdventor"/>
                <a:cs typeface="TeXGyreAdventor"/>
              </a:rPr>
              <a:t>proteinleri </a:t>
            </a:r>
            <a:r>
              <a:rPr sz="2000" dirty="0">
                <a:latin typeface="TeXGyreAdventor"/>
                <a:cs typeface="TeXGyreAdventor"/>
              </a:rPr>
              <a:t>olan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miyoglobin</a:t>
            </a:r>
            <a:r>
              <a:rPr sz="2000" spc="-5" dirty="0">
                <a:latin typeface="TeXGyreAdventor"/>
                <a:cs typeface="TeXGyreAdventor"/>
              </a:rPr>
              <a:t> 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hemoglobin</a:t>
            </a:r>
            <a:r>
              <a:rPr sz="2000" spc="-5" dirty="0">
                <a:latin typeface="TeXGyreAdventor"/>
                <a:cs typeface="TeXGyreAdventor"/>
              </a:rPr>
              <a:t> bu tanımlamaya</a:t>
            </a:r>
            <a:r>
              <a:rPr sz="2000" spc="4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uymaktadır.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Di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spc="-5" dirty="0">
                <a:latin typeface="TeXGyreAdventor"/>
                <a:cs typeface="TeXGyreAdventor"/>
              </a:rPr>
              <a:t>bir destek 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ailelerinden</a:t>
            </a:r>
            <a:r>
              <a:rPr sz="2000" spc="3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gelmektedir.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 aileleri, ürünleri aynı genel 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levi </a:t>
            </a:r>
            <a:r>
              <a:rPr sz="2000" spc="-5" dirty="0">
                <a:latin typeface="TeXGyreAdventor"/>
                <a:cs typeface="TeXGyreAdventor"/>
              </a:rPr>
              <a:t>gören,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bölgesel </a:t>
            </a:r>
            <a:r>
              <a:rPr sz="2000" u="sng" spc="-8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</a:t>
            </a:r>
            <a:r>
              <a:rPr sz="2000" spc="-85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gruplarıdır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73656"/>
            <a:ext cx="7277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Duplikasyonunun Evrimdeki</a:t>
            </a:r>
            <a:r>
              <a:rPr sz="3200" spc="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Rolü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79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738620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 </a:t>
            </a:r>
            <a:r>
              <a:rPr sz="2000" dirty="0">
                <a:latin typeface="TeXGyreAdventor"/>
                <a:cs typeface="TeXGyreAdventor"/>
              </a:rPr>
              <a:t>ailesi içinde </a:t>
            </a:r>
            <a:r>
              <a:rPr sz="2000" spc="-5" dirty="0">
                <a:latin typeface="TeXGyreAdventor"/>
                <a:cs typeface="TeXGyreAdventor"/>
              </a:rPr>
              <a:t>yer </a:t>
            </a:r>
            <a:r>
              <a:rPr sz="2000" dirty="0">
                <a:latin typeface="TeXGyreAdventor"/>
                <a:cs typeface="TeXGyreAdventor"/>
              </a:rPr>
              <a:t>alan </a:t>
            </a:r>
            <a:r>
              <a:rPr sz="2000" spc="-5" dirty="0">
                <a:latin typeface="TeXGyreAdventor"/>
                <a:cs typeface="TeXGyreAdventor"/>
              </a:rPr>
              <a:t>genler </a:t>
            </a:r>
            <a:r>
              <a:rPr sz="2000" dirty="0">
                <a:latin typeface="TeXGyreAdventor"/>
                <a:cs typeface="TeXGyreAdventor"/>
              </a:rPr>
              <a:t>arasındaki </a:t>
            </a:r>
            <a:r>
              <a:rPr sz="2000" spc="-5" dirty="0">
                <a:latin typeface="TeXGyreAdventor"/>
                <a:cs typeface="TeXGyreAdventor"/>
              </a:rPr>
              <a:t>DNA </a:t>
            </a:r>
            <a:r>
              <a:rPr sz="2000" spc="-85" dirty="0">
                <a:latin typeface="TeXGyreAdventor"/>
                <a:cs typeface="TeXGyreAdventor"/>
              </a:rPr>
              <a:t>dizi  </a:t>
            </a:r>
            <a:r>
              <a:rPr sz="2000" spc="-15" dirty="0">
                <a:latin typeface="TeXGyreAdventor"/>
                <a:cs typeface="TeXGyreAdventor"/>
              </a:rPr>
              <a:t>benzerli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i, </a:t>
            </a:r>
            <a:r>
              <a:rPr sz="2000" spc="-5" dirty="0">
                <a:latin typeface="TeXGyreAdventor"/>
                <a:cs typeface="TeXGyreAdventor"/>
              </a:rPr>
              <a:t>bunların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ortak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atasal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genden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geldikleri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sonucunu </a:t>
            </a:r>
            <a:r>
              <a:rPr sz="2000" dirty="0">
                <a:latin typeface="TeXGyreAdventor"/>
                <a:cs typeface="TeXGyreAdventor"/>
              </a:rPr>
              <a:t>çıkaracak kadar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yüksektir.</a:t>
            </a:r>
            <a:endParaRPr sz="2000">
              <a:latin typeface="TeXGyreAdventor"/>
              <a:cs typeface="TeXGyreAdventor"/>
            </a:endParaRPr>
          </a:p>
          <a:p>
            <a:pPr marL="355600" marR="5080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Hemoglobinin yapısındaki </a:t>
            </a:r>
            <a:r>
              <a:rPr sz="2000" spc="-15" dirty="0">
                <a:latin typeface="TeXGyreAdventor"/>
                <a:cs typeface="TeXGyreAdventor"/>
              </a:rPr>
              <a:t>çe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itli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globin zincirleri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14" dirty="0">
                <a:latin typeface="TeXGyreAdventor"/>
                <a:cs typeface="TeXGyreAdventor"/>
              </a:rPr>
              <a:t>gen  </a:t>
            </a:r>
            <a:r>
              <a:rPr sz="2000" dirty="0">
                <a:latin typeface="TeXGyreAdventor"/>
                <a:cs typeface="TeXGyreAdventor"/>
              </a:rPr>
              <a:t>ailesine </a:t>
            </a:r>
            <a:r>
              <a:rPr sz="2000" spc="-5" dirty="0">
                <a:latin typeface="TeXGyreAdventor"/>
                <a:cs typeface="TeXGyreAdventor"/>
              </a:rPr>
              <a:t>en iyi</a:t>
            </a:r>
            <a:r>
              <a:rPr sz="2000" spc="-15" dirty="0">
                <a:latin typeface="TeXGyreAdventor"/>
                <a:cs typeface="TeXGyreAdventor"/>
              </a:rPr>
              <a:t> örnektir.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73656"/>
            <a:ext cx="7277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Duplikasyonunun Evrimdeki</a:t>
            </a:r>
            <a:r>
              <a:rPr sz="3200" spc="1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eXGyreAdventor"/>
                <a:cs typeface="TeXGyreAdventor"/>
              </a:rPr>
              <a:t>Rolü</a:t>
            </a:r>
            <a:endParaRPr sz="32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084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 </a:t>
            </a:r>
            <a:r>
              <a:rPr sz="2000" dirty="0">
                <a:latin typeface="TeXGyreAdventor"/>
                <a:cs typeface="TeXGyreAdventor"/>
              </a:rPr>
              <a:t>ifadesi açısından </a:t>
            </a:r>
            <a:r>
              <a:rPr sz="2000" spc="-10" dirty="0">
                <a:latin typeface="TeXGyreAdventor"/>
                <a:cs typeface="TeXGyreAdventor"/>
              </a:rPr>
              <a:t>bakıldı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ında, </a:t>
            </a:r>
            <a:r>
              <a:rPr sz="2000" spc="-5" dirty="0">
                <a:latin typeface="TeXGyreAdventor"/>
                <a:cs typeface="TeXGyreAdventor"/>
              </a:rPr>
              <a:t>genlerin yalnız bir  bölümünün duplikasyonu yerine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bütün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genlerin orantılı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olarak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duplikasyonu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daha </a:t>
            </a:r>
            <a:r>
              <a:rPr sz="2000" spc="-5" dirty="0">
                <a:latin typeface="TeXGyreAdventor"/>
                <a:cs typeface="TeXGyreAdventor"/>
              </a:rPr>
              <a:t>iyi tolere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edilebilir.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567" y="631063"/>
            <a:ext cx="12338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Prof. </a:t>
            </a:r>
            <a:r>
              <a:rPr sz="1000" spc="-30" dirty="0">
                <a:solidFill>
                  <a:srgbClr val="595959"/>
                </a:solidFill>
                <a:latin typeface="TeXGyreAdventor"/>
                <a:cs typeface="TeXGyreAdventor"/>
              </a:rPr>
              <a:t>Dr. </a:t>
            </a:r>
            <a:r>
              <a:rPr sz="1000" spc="-10" dirty="0">
                <a:solidFill>
                  <a:srgbClr val="595959"/>
                </a:solidFill>
                <a:latin typeface="TeXGyreAdventor"/>
                <a:cs typeface="TeXGyreAdventor"/>
              </a:rPr>
              <a:t>Bekta</a:t>
            </a:r>
            <a:r>
              <a:rPr sz="1000" spc="-10" dirty="0">
                <a:solidFill>
                  <a:srgbClr val="6C6C6C"/>
                </a:solidFill>
                <a:latin typeface="AoyagiKouzanFontT"/>
                <a:cs typeface="AoyagiKouzanFontT"/>
              </a:rPr>
              <a:t>ş</a:t>
            </a:r>
            <a:r>
              <a:rPr sz="1000" spc="-245" dirty="0">
                <a:solidFill>
                  <a:srgbClr val="6C6C6C"/>
                </a:solidFill>
                <a:latin typeface="AoyagiKouzanFontT"/>
                <a:cs typeface="AoyagiKouzanFontT"/>
              </a:rPr>
              <a:t> </a:t>
            </a: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TEPE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1916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55" dirty="0">
                <a:solidFill>
                  <a:srgbClr val="FFFFFF"/>
                </a:solidFill>
                <a:latin typeface="TeXGyreAdventor"/>
                <a:cs typeface="TeXGyreAdventor"/>
              </a:rPr>
              <a:t>nversiyonlar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Do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rusal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Dizilimini  </a:t>
            </a:r>
            <a:r>
              <a:rPr sz="2800" spc="-40" dirty="0">
                <a:solidFill>
                  <a:srgbClr val="FFFFFF"/>
                </a:solidFill>
                <a:latin typeface="TeXGyreAdventor"/>
                <a:cs typeface="TeXGyreAdventor"/>
              </a:rPr>
              <a:t>Yeniden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Düzenler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63459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İ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nversiyon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(ters çevirilme)</a:t>
            </a:r>
            <a:r>
              <a:rPr sz="2000" spc="-5" dirty="0">
                <a:latin typeface="TeXGyreAdventor"/>
                <a:cs typeface="TeXGyreAdventor"/>
              </a:rPr>
              <a:t>, kromozomda bir parçanın </a:t>
            </a:r>
            <a:r>
              <a:rPr sz="2000" spc="-80" dirty="0">
                <a:latin typeface="TeXGyreAdventor"/>
                <a:cs typeface="TeXGyreAdventor"/>
              </a:rPr>
              <a:t>180°  </a:t>
            </a:r>
            <a:r>
              <a:rPr sz="2000" spc="-20" dirty="0">
                <a:latin typeface="TeXGyreAdventor"/>
                <a:cs typeface="TeXGyreAdventor"/>
              </a:rPr>
              <a:t>dönü</a:t>
            </a:r>
            <a:r>
              <a:rPr sz="2000" spc="-20" dirty="0">
                <a:latin typeface="AoyagiKouzanFontT"/>
                <a:cs typeface="AoyagiKouzanFontT"/>
              </a:rPr>
              <a:t>ş </a:t>
            </a:r>
            <a:r>
              <a:rPr sz="2000" spc="-5" dirty="0">
                <a:latin typeface="TeXGyreAdventor"/>
                <a:cs typeface="TeXGyreAdventor"/>
              </a:rPr>
              <a:t>yapmasıyla </a:t>
            </a:r>
            <a:r>
              <a:rPr sz="2000" spc="-20" dirty="0">
                <a:latin typeface="TeXGyreAdventor"/>
                <a:cs typeface="TeXGyreAdventor"/>
              </a:rPr>
              <a:t>olu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an di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dirty="0">
                <a:latin typeface="TeXGyreAdventor"/>
                <a:cs typeface="TeXGyreAdventor"/>
              </a:rPr>
              <a:t>tip </a:t>
            </a:r>
            <a:r>
              <a:rPr sz="2000" spc="-5" dirty="0">
                <a:latin typeface="TeXGyreAdventor"/>
                <a:cs typeface="TeXGyreAdventor"/>
              </a:rPr>
              <a:t>kromozomal  </a:t>
            </a:r>
            <a:r>
              <a:rPr sz="2000" spc="-15" dirty="0">
                <a:latin typeface="TeXGyreAdventor"/>
                <a:cs typeface="TeXGyreAdventor"/>
              </a:rPr>
              <a:t>bozukluktur.</a:t>
            </a:r>
            <a:endParaRPr sz="2000">
              <a:latin typeface="TeXGyreAdventor"/>
              <a:cs typeface="TeXGyreAdventor"/>
            </a:endParaRPr>
          </a:p>
          <a:p>
            <a:pPr marL="355600" marR="20256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45" dirty="0">
                <a:latin typeface="AoyagiKouzanFontT"/>
                <a:cs typeface="AoyagiKouzanFontT"/>
              </a:rPr>
              <a:t>İ</a:t>
            </a:r>
            <a:r>
              <a:rPr sz="2000" spc="-45" dirty="0">
                <a:latin typeface="TeXGyreAdventor"/>
                <a:cs typeface="TeXGyreAdventor"/>
              </a:rPr>
              <a:t>nversiyonda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genetik bilgi kaybı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yoktur</a:t>
            </a:r>
            <a:r>
              <a:rPr sz="2000" spc="-35" dirty="0">
                <a:latin typeface="TeXGyreAdventor"/>
                <a:cs typeface="TeXGyreAdventor"/>
              </a:rPr>
              <a:t>, </a:t>
            </a:r>
            <a:r>
              <a:rPr sz="2000" dirty="0">
                <a:latin typeface="TeXGyreAdventor"/>
                <a:cs typeface="TeXGyreAdventor"/>
              </a:rPr>
              <a:t>sadece </a:t>
            </a:r>
            <a:r>
              <a:rPr sz="2000" spc="-55" dirty="0">
                <a:latin typeface="TeXGyreAdventor"/>
                <a:cs typeface="TeXGyreAdventor"/>
              </a:rPr>
              <a:t>do</a:t>
            </a:r>
            <a:r>
              <a:rPr sz="2000" spc="-55" dirty="0">
                <a:latin typeface="AoyagiKouzanFontT"/>
                <a:cs typeface="AoyagiKouzanFontT"/>
              </a:rPr>
              <a:t>ğ</a:t>
            </a:r>
            <a:r>
              <a:rPr sz="2000" spc="-55" dirty="0">
                <a:latin typeface="TeXGyreAdventor"/>
                <a:cs typeface="TeXGyreAdventor"/>
              </a:rPr>
              <a:t>rusal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sırası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yeniden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düzenlenmi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1916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55" dirty="0">
                <a:solidFill>
                  <a:srgbClr val="FFFFFF"/>
                </a:solidFill>
                <a:latin typeface="TeXGyreAdventor"/>
                <a:cs typeface="TeXGyreAdventor"/>
              </a:rPr>
              <a:t>nversiyonlar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Do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rusal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Dizilimini  </a:t>
            </a:r>
            <a:r>
              <a:rPr sz="2800" spc="-40" dirty="0">
                <a:solidFill>
                  <a:srgbClr val="FFFFFF"/>
                </a:solidFill>
                <a:latin typeface="TeXGyreAdventor"/>
                <a:cs typeface="TeXGyreAdventor"/>
              </a:rPr>
              <a:t>Yeniden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Düzenler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59824" y="2842031"/>
            <a:ext cx="7639305" cy="39133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82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1916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55" dirty="0">
                <a:solidFill>
                  <a:srgbClr val="FFFFFF"/>
                </a:solidFill>
                <a:latin typeface="TeXGyreAdventor"/>
                <a:cs typeface="TeXGyreAdventor"/>
              </a:rPr>
              <a:t>nversiyonlar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Do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rusal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Dizilimini  </a:t>
            </a:r>
            <a:r>
              <a:rPr sz="2800" spc="-40" dirty="0">
                <a:solidFill>
                  <a:srgbClr val="FFFFFF"/>
                </a:solidFill>
                <a:latin typeface="TeXGyreAdventor"/>
                <a:cs typeface="TeXGyreAdventor"/>
              </a:rPr>
              <a:t>Yeniden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Düzenler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98627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223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Ters </a:t>
            </a:r>
            <a:r>
              <a:rPr sz="2000" spc="-5" dirty="0">
                <a:latin typeface="TeXGyreAdventor"/>
                <a:cs typeface="TeXGyreAdventor"/>
              </a:rPr>
              <a:t>çevrilen parça </a:t>
            </a:r>
            <a:r>
              <a:rPr sz="2000" dirty="0">
                <a:latin typeface="TeXGyreAdventor"/>
                <a:cs typeface="TeXGyreAdventor"/>
              </a:rPr>
              <a:t>kısa </a:t>
            </a:r>
            <a:r>
              <a:rPr sz="2000" spc="-5" dirty="0">
                <a:latin typeface="TeXGyreAdventor"/>
                <a:cs typeface="TeXGyreAdventor"/>
              </a:rPr>
              <a:t>ya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spc="-5" dirty="0">
                <a:latin typeface="TeXGyreAdventor"/>
                <a:cs typeface="TeXGyreAdventor"/>
              </a:rPr>
              <a:t>uzun </a:t>
            </a:r>
            <a:r>
              <a:rPr sz="2000" spc="-25" dirty="0">
                <a:latin typeface="TeXGyreAdventor"/>
                <a:cs typeface="TeXGyreAdventor"/>
              </a:rPr>
              <a:t>olabilir, </a:t>
            </a:r>
            <a:r>
              <a:rPr sz="2000" spc="-40" dirty="0">
                <a:latin typeface="TeXGyreAdventor"/>
                <a:cs typeface="TeXGyreAdventor"/>
              </a:rPr>
              <a:t>sentromeri  </a:t>
            </a:r>
            <a:r>
              <a:rPr sz="2000" spc="-5" dirty="0">
                <a:latin typeface="TeXGyreAdventor"/>
                <a:cs typeface="TeXGyreAdventor"/>
              </a:rPr>
              <a:t>içerebilir ya </a:t>
            </a:r>
            <a:r>
              <a:rPr sz="2000" dirty="0">
                <a:latin typeface="TeXGyreAdventor"/>
                <a:cs typeface="TeXGyreAdventor"/>
              </a:rPr>
              <a:t>da</a:t>
            </a:r>
            <a:r>
              <a:rPr sz="2000" spc="-10" dirty="0">
                <a:latin typeface="TeXGyreAdventor"/>
                <a:cs typeface="TeXGyreAdventor"/>
              </a:rPr>
              <a:t> içermeyebilir.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Ters </a:t>
            </a:r>
            <a:r>
              <a:rPr sz="2000" spc="-5" dirty="0">
                <a:latin typeface="TeXGyreAdventor"/>
                <a:cs typeface="TeXGyreAdventor"/>
              </a:rPr>
              <a:t>çevrilen parça sentromeri </a:t>
            </a:r>
            <a:r>
              <a:rPr sz="2000" dirty="0">
                <a:latin typeface="TeXGyreAdventor"/>
                <a:cs typeface="TeXGyreAdventor"/>
              </a:rPr>
              <a:t>içine </a:t>
            </a:r>
            <a:r>
              <a:rPr sz="2000" spc="-15" dirty="0">
                <a:latin typeface="TeXGyreAdventor"/>
                <a:cs typeface="TeXGyreAdventor"/>
              </a:rPr>
              <a:t>almı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sa, </a:t>
            </a:r>
            <a:r>
              <a:rPr sz="2000" spc="-35" dirty="0">
                <a:latin typeface="TeXGyreAdventor"/>
                <a:cs typeface="TeXGyreAdventor"/>
              </a:rPr>
              <a:t>inversiyon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perisentrik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15" dirty="0">
                <a:latin typeface="TeXGyreAdventor"/>
                <a:cs typeface="TeXGyreAdventor"/>
              </a:rPr>
              <a:t>adlandırılır.</a:t>
            </a:r>
            <a:endParaRPr sz="2000">
              <a:latin typeface="TeXGyreAdventor"/>
              <a:cs typeface="TeXGyreAdventor"/>
            </a:endParaRPr>
          </a:p>
          <a:p>
            <a:pPr marL="355600" marR="12255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Sentromer yeni düzenlenen kromozom parçasının  içerisinde </a:t>
            </a:r>
            <a:r>
              <a:rPr sz="2000" spc="-15" dirty="0">
                <a:latin typeface="TeXGyreAdventor"/>
                <a:cs typeface="TeXGyreAdventor"/>
              </a:rPr>
              <a:t>de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ilse,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dirty="0">
                <a:latin typeface="TeXGyreAdventor"/>
                <a:cs typeface="TeXGyreAdventor"/>
              </a:rPr>
              <a:t>tip inversiyona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parasentrik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1916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55" dirty="0">
                <a:solidFill>
                  <a:srgbClr val="FFFFFF"/>
                </a:solidFill>
                <a:latin typeface="TeXGyreAdventor"/>
                <a:cs typeface="TeXGyreAdventor"/>
              </a:rPr>
              <a:t>nversiyonlar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Do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rusal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Dizilimini  </a:t>
            </a:r>
            <a:r>
              <a:rPr sz="2800" spc="-40" dirty="0">
                <a:solidFill>
                  <a:srgbClr val="FFFFFF"/>
                </a:solidFill>
                <a:latin typeface="TeXGyreAdventor"/>
                <a:cs typeface="TeXGyreAdventor"/>
              </a:rPr>
              <a:t>Yeniden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Düzenler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72658" y="2554001"/>
            <a:ext cx="5901961" cy="4320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84</a:t>
            </a:fld>
            <a:endParaRPr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1916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55" dirty="0">
                <a:solidFill>
                  <a:srgbClr val="FFFFFF"/>
                </a:solidFill>
                <a:latin typeface="TeXGyreAdventor"/>
                <a:cs typeface="TeXGyreAdventor"/>
              </a:rPr>
              <a:t>nversiyonlar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Do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rusal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 Dizilimini  </a:t>
            </a:r>
            <a:r>
              <a:rPr sz="2800" spc="-40" dirty="0">
                <a:solidFill>
                  <a:srgbClr val="FFFFFF"/>
                </a:solidFill>
                <a:latin typeface="TeXGyreAdventor"/>
                <a:cs typeface="TeXGyreAdventor"/>
              </a:rPr>
              <a:t>Yeniden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Düzenler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53934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1211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Parasentrik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inversiyonda</a:t>
            </a:r>
            <a:r>
              <a:rPr sz="2000" spc="-5" dirty="0">
                <a:latin typeface="TeXGyreAdventor"/>
                <a:cs typeface="TeXGyreAdventor"/>
              </a:rPr>
              <a:t>, gen </a:t>
            </a:r>
            <a:r>
              <a:rPr sz="2000" dirty="0">
                <a:latin typeface="TeXGyreAdventor"/>
                <a:cs typeface="TeXGyreAdventor"/>
              </a:rPr>
              <a:t>dizisi </a:t>
            </a:r>
            <a:r>
              <a:rPr sz="2000" spc="-5" dirty="0">
                <a:latin typeface="TeXGyreAdventor"/>
                <a:cs typeface="TeXGyreAdventor"/>
              </a:rPr>
              <a:t>ters </a:t>
            </a:r>
            <a:r>
              <a:rPr sz="2000" spc="-10" dirty="0">
                <a:latin typeface="TeXGyreAdventor"/>
                <a:cs typeface="TeXGyreAdventor"/>
              </a:rPr>
              <a:t>çevrildi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 </a:t>
            </a:r>
            <a:r>
              <a:rPr sz="2000" spc="-70" dirty="0">
                <a:latin typeface="TeXGyreAdventor"/>
                <a:cs typeface="TeXGyreAdventor"/>
              </a:rPr>
              <a:t>halde  </a:t>
            </a:r>
            <a:r>
              <a:rPr sz="2000" spc="-5" dirty="0">
                <a:latin typeface="TeXGyreAdventor"/>
                <a:cs typeface="TeXGyreAdventor"/>
              </a:rPr>
              <a:t>sentromerden </a:t>
            </a:r>
            <a:r>
              <a:rPr sz="2000" dirty="0">
                <a:latin typeface="TeXGyreAdventor"/>
                <a:cs typeface="TeXGyreAdventor"/>
              </a:rPr>
              <a:t>uzanan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kolların boy oranı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mez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Bazı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perisentrik inversiyonlarda</a:t>
            </a:r>
            <a:r>
              <a:rPr sz="2000" spc="-5" dirty="0">
                <a:latin typeface="TeXGyreAdventor"/>
                <a:cs typeface="TeXGyreAdventor"/>
              </a:rPr>
              <a:t>, bunun tersine, kromozom  kollarının </a:t>
            </a:r>
            <a:r>
              <a:rPr sz="2000" dirty="0">
                <a:latin typeface="TeXGyreAdventor"/>
                <a:cs typeface="TeXGyreAdventor"/>
              </a:rPr>
              <a:t>uzunluklarının </a:t>
            </a:r>
            <a:r>
              <a:rPr sz="2000" spc="-5" dirty="0">
                <a:latin typeface="TeXGyreAdventor"/>
                <a:cs typeface="TeXGyreAdventor"/>
              </a:rPr>
              <a:t>birbirine oranı </a:t>
            </a:r>
            <a:r>
              <a:rPr sz="2000" dirty="0">
                <a:latin typeface="TeXGyreAdventor"/>
                <a:cs typeface="TeXGyreAdventor"/>
              </a:rPr>
              <a:t>inversiyondan </a:t>
            </a:r>
            <a:r>
              <a:rPr sz="2000" spc="-10" dirty="0">
                <a:latin typeface="TeXGyreAdventor"/>
                <a:cs typeface="TeXGyreAdventor"/>
              </a:rPr>
              <a:t>sonra 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ir</a:t>
            </a:r>
            <a:r>
              <a:rPr sz="2000" spc="-4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483234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40" dirty="0">
                <a:latin typeface="AoyagiKouzanFontT"/>
                <a:cs typeface="AoyagiKouzanFontT"/>
              </a:rPr>
              <a:t>İ</a:t>
            </a:r>
            <a:r>
              <a:rPr sz="2000" spc="-40" dirty="0">
                <a:latin typeface="TeXGyreAdventor"/>
                <a:cs typeface="TeXGyreAdventor"/>
              </a:rPr>
              <a:t>nversiyonları </a:t>
            </a:r>
            <a:r>
              <a:rPr sz="2000" spc="-5" dirty="0">
                <a:latin typeface="TeXGyreAdventor"/>
                <a:cs typeface="TeXGyreAdventor"/>
              </a:rPr>
              <a:t>heterezigot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35" dirty="0">
                <a:latin typeface="TeXGyreAdventor"/>
                <a:cs typeface="TeXGyreAdventor"/>
              </a:rPr>
              <a:t>organizmalar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bozuk gametler</a:t>
            </a:r>
            <a:r>
              <a:rPr sz="2000" spc="-5" dirty="0">
                <a:latin typeface="TeXGyreAdventor"/>
                <a:cs typeface="TeXGyreAdventor"/>
              </a:rPr>
              <a:t> üretebilir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bunların sonraki </a:t>
            </a:r>
            <a:r>
              <a:rPr sz="2000" dirty="0">
                <a:latin typeface="TeXGyreAdventor"/>
                <a:cs typeface="TeXGyreAdventor"/>
              </a:rPr>
              <a:t>nesil  </a:t>
            </a:r>
            <a:r>
              <a:rPr sz="2000" spc="-5" dirty="0">
                <a:latin typeface="TeXGyreAdventor"/>
                <a:cs typeface="TeXGyreAdventor"/>
              </a:rPr>
              <a:t>üzerinde büyük </a:t>
            </a:r>
            <a:r>
              <a:rPr sz="2000" dirty="0">
                <a:latin typeface="TeXGyreAdventor"/>
                <a:cs typeface="TeXGyreAdventor"/>
              </a:rPr>
              <a:t>etkileri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olabilir.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815" y="2977718"/>
            <a:ext cx="5368925" cy="271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Homolog kromozom çiftlerinden birisi </a:t>
            </a:r>
            <a:r>
              <a:rPr sz="2000" spc="-90" dirty="0">
                <a:latin typeface="TeXGyreAdventor"/>
                <a:cs typeface="TeXGyreAdventor"/>
              </a:rPr>
              <a:t>ters  </a:t>
            </a:r>
            <a:r>
              <a:rPr sz="2000" spc="-10" dirty="0">
                <a:latin typeface="TeXGyreAdventor"/>
                <a:cs typeface="TeXGyreAdventor"/>
              </a:rPr>
              <a:t>çevrilmi</a:t>
            </a:r>
            <a:r>
              <a:rPr sz="2000" spc="-10" dirty="0">
                <a:latin typeface="AoyagiKouzanFontT"/>
                <a:cs typeface="AoyagiKouzanFontT"/>
              </a:rPr>
              <a:t>ş </a:t>
            </a:r>
            <a:r>
              <a:rPr sz="2000" spc="-5" dirty="0">
                <a:latin typeface="TeXGyreAdventor"/>
                <a:cs typeface="TeXGyreAdventor"/>
              </a:rPr>
              <a:t>bir parça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ıyorsa,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mayozda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normal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rusal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sinapsis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turabilmek 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mümkün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ildir</a:t>
            </a:r>
            <a:r>
              <a:rPr sz="2000" spc="-3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74993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Ters </a:t>
            </a:r>
            <a:r>
              <a:rPr sz="2000" spc="-10" dirty="0">
                <a:latin typeface="TeXGyreAdventor"/>
                <a:cs typeface="TeXGyreAdventor"/>
              </a:rPr>
              <a:t>çevrilmi</a:t>
            </a:r>
            <a:r>
              <a:rPr sz="2000" spc="-10" dirty="0">
                <a:latin typeface="AoyagiKouzanFontT"/>
                <a:cs typeface="AoyagiKouzanFontT"/>
              </a:rPr>
              <a:t>ş </a:t>
            </a:r>
            <a:r>
              <a:rPr sz="2000" spc="-5" dirty="0">
                <a:latin typeface="TeXGyreAdventor"/>
                <a:cs typeface="TeXGyreAdventor"/>
              </a:rPr>
              <a:t>bir parça </a:t>
            </a:r>
            <a:r>
              <a:rPr sz="2000" spc="-20" dirty="0">
                <a:latin typeface="TeXGyreAdventor"/>
                <a:cs typeface="TeXGyreAdventor"/>
              </a:rPr>
              <a:t>ta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ıyan  </a:t>
            </a:r>
            <a:r>
              <a:rPr sz="2000" spc="-5" dirty="0">
                <a:latin typeface="TeXGyreAdventor"/>
                <a:cs typeface="TeXGyreAdventor"/>
              </a:rPr>
              <a:t>kromozoma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bir de onun </a:t>
            </a:r>
            <a:r>
              <a:rPr sz="2000" spc="5" dirty="0">
                <a:latin typeface="TeXGyreAdventor"/>
                <a:cs typeface="TeXGyreAdventor"/>
              </a:rPr>
              <a:t>normal  </a:t>
            </a:r>
            <a:r>
              <a:rPr sz="2000" spc="-10" dirty="0">
                <a:latin typeface="TeXGyreAdventor"/>
                <a:cs typeface="TeXGyreAdventor"/>
              </a:rPr>
              <a:t>homolo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una </a:t>
            </a:r>
            <a:r>
              <a:rPr sz="2000" dirty="0">
                <a:latin typeface="TeXGyreAdventor"/>
                <a:cs typeface="TeXGyreAdventor"/>
              </a:rPr>
              <a:t>sahip </a:t>
            </a:r>
            <a:r>
              <a:rPr sz="2000" spc="-5" dirty="0">
                <a:latin typeface="TeXGyreAdventor"/>
                <a:cs typeface="TeXGyreAdventor"/>
              </a:rPr>
              <a:t>organizmalara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inversiyon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heterezigotları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5758" y="2481987"/>
            <a:ext cx="2901322" cy="439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86</a:t>
            </a:fld>
            <a:endParaRPr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4815" y="2977718"/>
            <a:ext cx="5380990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922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Mayozda böyle kromozomlar </a:t>
            </a:r>
            <a:r>
              <a:rPr sz="2000" spc="-35" dirty="0">
                <a:latin typeface="TeXGyreAdventor"/>
                <a:cs typeface="TeXGyreAdventor"/>
              </a:rPr>
              <a:t>arasındaki  </a:t>
            </a:r>
            <a:r>
              <a:rPr sz="2000" spc="-25" dirty="0">
                <a:latin typeface="TeXGyreAdventor"/>
                <a:cs typeface="TeXGyreAdventor"/>
              </a:rPr>
              <a:t>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le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me </a:t>
            </a:r>
            <a:r>
              <a:rPr sz="2000" dirty="0">
                <a:latin typeface="TeXGyreAdventor"/>
                <a:cs typeface="TeXGyreAdventor"/>
              </a:rPr>
              <a:t>ancak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inversiyon halkası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tu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u </a:t>
            </a:r>
            <a:r>
              <a:rPr sz="2000" spc="-5" dirty="0">
                <a:latin typeface="TeXGyreAdventor"/>
                <a:cs typeface="TeXGyreAdventor"/>
              </a:rPr>
              <a:t>taktirde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mümkündür.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5" dirty="0">
                <a:latin typeface="AoyagiKouzanFontT"/>
                <a:cs typeface="AoyagiKouzanFontT"/>
              </a:rPr>
              <a:t>İ</a:t>
            </a:r>
            <a:r>
              <a:rPr sz="2000" spc="-55" dirty="0">
                <a:latin typeface="TeXGyreAdventor"/>
                <a:cs typeface="TeXGyreAdventor"/>
              </a:rPr>
              <a:t>nversiyon </a:t>
            </a:r>
            <a:r>
              <a:rPr sz="2000" dirty="0">
                <a:latin typeface="TeXGyreAdventor"/>
                <a:cs typeface="TeXGyreAdventor"/>
              </a:rPr>
              <a:t>halkası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mazsa, </a:t>
            </a:r>
            <a:r>
              <a:rPr sz="2000" spc="-45" dirty="0">
                <a:latin typeface="TeXGyreAdventor"/>
                <a:cs typeface="TeXGyreAdventor"/>
              </a:rPr>
              <a:t>homologlar  </a:t>
            </a:r>
            <a:r>
              <a:rPr sz="2000" dirty="0">
                <a:latin typeface="TeXGyreAdventor"/>
                <a:cs typeface="TeXGyreAdventor"/>
              </a:rPr>
              <a:t>inversiyon </a:t>
            </a:r>
            <a:r>
              <a:rPr sz="2000" spc="-5" dirty="0">
                <a:latin typeface="TeXGyreAdventor"/>
                <a:cs typeface="TeXGyreAdventor"/>
              </a:rPr>
              <a:t>bölgesi </a:t>
            </a:r>
            <a:r>
              <a:rPr sz="2000" spc="-15" dirty="0">
                <a:latin typeface="TeXGyreAdventor"/>
                <a:cs typeface="TeXGyreAdventor"/>
              </a:rPr>
              <a:t>dı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ında </a:t>
            </a:r>
            <a:r>
              <a:rPr sz="2000" dirty="0">
                <a:latin typeface="TeXGyreAdventor"/>
                <a:cs typeface="TeXGyreAdventor"/>
              </a:rPr>
              <a:t>kalan </a:t>
            </a:r>
            <a:r>
              <a:rPr sz="2000" spc="-5" dirty="0">
                <a:latin typeface="TeXGyreAdventor"/>
                <a:cs typeface="TeXGyreAdventor"/>
              </a:rPr>
              <a:t>her  </a:t>
            </a:r>
            <a:r>
              <a:rPr sz="2000" spc="-10" dirty="0">
                <a:latin typeface="TeXGyreAdventor"/>
                <a:cs typeface="TeXGyreAdventor"/>
              </a:rPr>
              <a:t>yerde </a:t>
            </a:r>
            <a:r>
              <a:rPr sz="2000" dirty="0">
                <a:latin typeface="TeXGyreAdventor"/>
                <a:cs typeface="TeXGyreAdventor"/>
              </a:rPr>
              <a:t>sinapsis </a:t>
            </a:r>
            <a:r>
              <a:rPr sz="2000" spc="-5" dirty="0">
                <a:latin typeface="TeXGyreAdventor"/>
                <a:cs typeface="TeXGyreAdventor"/>
              </a:rPr>
              <a:t>yapar ve </a:t>
            </a:r>
            <a:r>
              <a:rPr sz="2000" spc="-10" dirty="0">
                <a:latin typeface="TeXGyreAdventor"/>
                <a:cs typeface="TeXGyreAdventor"/>
              </a:rPr>
              <a:t>buralarda  </a:t>
            </a:r>
            <a:r>
              <a:rPr sz="2000" spc="-15" dirty="0">
                <a:latin typeface="TeXGyreAdventor"/>
                <a:cs typeface="TeXGyreAdventor"/>
              </a:rPr>
              <a:t>ayrılmı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455" dirty="0">
                <a:latin typeface="AoyagiKouzanFontT"/>
                <a:cs typeface="AoyagiKouzanFontT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görünürler.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5758" y="2481987"/>
            <a:ext cx="2901322" cy="439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87</a:t>
            </a:fld>
            <a:endParaRPr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12806" y="2977718"/>
            <a:ext cx="539686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604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krossing-over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inversiyon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heterezigotunun ters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çevrilmi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46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bölgesinin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içinde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mazsa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homologlar birbirinden  </a:t>
            </a:r>
            <a:r>
              <a:rPr sz="2000" spc="-15" dirty="0">
                <a:latin typeface="TeXGyreAdventor"/>
                <a:cs typeface="TeXGyreAdventor"/>
              </a:rPr>
              <a:t>ayrılırlar.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Ancak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krossing-over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inversiyon halkası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içinde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olursa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spc="5" dirty="0">
                <a:latin typeface="TeXGyreAdventor"/>
                <a:cs typeface="TeXGyreAdventor"/>
              </a:rPr>
              <a:t>anormal </a:t>
            </a:r>
            <a:r>
              <a:rPr sz="2000" spc="-5" dirty="0">
                <a:latin typeface="TeXGyreAdventor"/>
                <a:cs typeface="TeXGyreAdventor"/>
              </a:rPr>
              <a:t>kromatidler</a:t>
            </a:r>
            <a:r>
              <a:rPr sz="2000" spc="-25" dirty="0">
                <a:latin typeface="TeXGyreAdventor"/>
                <a:cs typeface="TeXGyreAdventor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</a:t>
            </a:r>
            <a:r>
              <a:rPr sz="2000" spc="-35" dirty="0">
                <a:latin typeface="AoyagiKouzanFontT"/>
                <a:cs typeface="AoyagiKouzanFontT"/>
              </a:rPr>
              <a:t>ş</a:t>
            </a:r>
            <a:r>
              <a:rPr sz="2000" spc="-35" dirty="0">
                <a:latin typeface="TeXGyreAdventor"/>
                <a:cs typeface="TeXGyreAdventor"/>
              </a:rPr>
              <a:t>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5758" y="2481987"/>
            <a:ext cx="2901322" cy="439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88</a:t>
            </a:fld>
            <a:endParaRPr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60874" y="2977718"/>
            <a:ext cx="4766945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25" dirty="0">
                <a:latin typeface="AoyagiKouzanFontT"/>
                <a:cs typeface="AoyagiKouzanFontT"/>
              </a:rPr>
              <a:t>Ş</a:t>
            </a:r>
            <a:r>
              <a:rPr sz="2000" spc="25" dirty="0">
                <a:latin typeface="TeXGyreAdventor"/>
                <a:cs typeface="TeXGyreAdventor"/>
              </a:rPr>
              <a:t>ekilde </a:t>
            </a:r>
            <a:r>
              <a:rPr sz="2000" spc="-10" dirty="0">
                <a:latin typeface="TeXGyreAdventor"/>
                <a:cs typeface="TeXGyreAdventor"/>
              </a:rPr>
              <a:t>görüldü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ü </a:t>
            </a:r>
            <a:r>
              <a:rPr sz="2000" dirty="0">
                <a:latin typeface="TeXGyreAdventor"/>
                <a:cs typeface="TeXGyreAdventor"/>
              </a:rPr>
              <a:t>gibi, </a:t>
            </a:r>
            <a:r>
              <a:rPr sz="2000" spc="-40" dirty="0">
                <a:latin typeface="TeXGyreAdventor"/>
                <a:cs typeface="TeXGyreAdventor"/>
              </a:rPr>
              <a:t>rekombinant  </a:t>
            </a:r>
            <a:r>
              <a:rPr sz="2000" spc="-5" dirty="0">
                <a:latin typeface="TeXGyreAdventor"/>
                <a:cs typeface="TeXGyreAdventor"/>
              </a:rPr>
              <a:t>kromatitlerden biri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disentrik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(iki  sentromerli), </a:t>
            </a:r>
            <a:r>
              <a:rPr sz="2000" spc="-15" dirty="0">
                <a:latin typeface="TeXGyreAdventor"/>
                <a:cs typeface="TeXGyreAdventor"/>
              </a:rPr>
              <a:t>di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eri </a:t>
            </a:r>
            <a:r>
              <a:rPr sz="2000" spc="-5" dirty="0">
                <a:latin typeface="TeXGyreAdventor"/>
                <a:cs typeface="TeXGyreAdventor"/>
              </a:rPr>
              <a:t>ise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asentriktir </a:t>
            </a:r>
            <a:r>
              <a:rPr sz="2000" spc="-5" dirty="0">
                <a:latin typeface="TeXGyreAdventor"/>
                <a:cs typeface="TeXGyreAdventor"/>
              </a:rPr>
              <a:t> (sentromeri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yok).</a:t>
            </a:r>
            <a:endParaRPr sz="2000">
              <a:latin typeface="TeXGyreAdventor"/>
              <a:cs typeface="TeXGyreAdventor"/>
            </a:endParaRPr>
          </a:p>
          <a:p>
            <a:pPr marL="355600" marR="6235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Her </a:t>
            </a:r>
            <a:r>
              <a:rPr sz="2000" dirty="0">
                <a:latin typeface="TeXGyreAdventor"/>
                <a:cs typeface="TeXGyreAdventor"/>
              </a:rPr>
              <a:t>ikisinde </a:t>
            </a:r>
            <a:r>
              <a:rPr sz="2000" spc="-5" dirty="0">
                <a:latin typeface="TeXGyreAdventor"/>
                <a:cs typeface="TeXGyreAdventor"/>
              </a:rPr>
              <a:t>de </a:t>
            </a:r>
            <a:r>
              <a:rPr sz="2000" dirty="0">
                <a:latin typeface="TeXGyreAdventor"/>
                <a:cs typeface="TeXGyreAdventor"/>
              </a:rPr>
              <a:t>delesyon </a:t>
            </a:r>
            <a:r>
              <a:rPr sz="2000" spc="-5" dirty="0">
                <a:latin typeface="TeXGyreAdventor"/>
                <a:cs typeface="TeXGyreAdventor"/>
              </a:rPr>
              <a:t>ve  duplikasyon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5" dirty="0">
                <a:latin typeface="TeXGyreAdventor"/>
                <a:cs typeface="TeXGyreAdventor"/>
              </a:rPr>
              <a:t>kromozom  bölgeleri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bulunmaktadır.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31845" y="2698013"/>
            <a:ext cx="3350288" cy="3816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89</a:t>
            </a:fld>
            <a:endParaRPr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88878" y="2977718"/>
            <a:ext cx="4603750" cy="327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7843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Anafazda </a:t>
            </a:r>
            <a:r>
              <a:rPr sz="2000" dirty="0">
                <a:latin typeface="TeXGyreAdventor"/>
                <a:cs typeface="TeXGyreAdventor"/>
              </a:rPr>
              <a:t>asentrik </a:t>
            </a:r>
            <a:r>
              <a:rPr sz="2000" spc="-5" dirty="0">
                <a:latin typeface="TeXGyreAdventor"/>
                <a:cs typeface="TeXGyreAdventor"/>
              </a:rPr>
              <a:t>kromatit,  kutuplardan birine ya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spc="-15" dirty="0">
                <a:latin typeface="TeXGyreAdventor"/>
                <a:cs typeface="TeXGyreAdventor"/>
              </a:rPr>
              <a:t>di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erine  </a:t>
            </a:r>
            <a:r>
              <a:rPr sz="2000" spc="-5" dirty="0">
                <a:latin typeface="TeXGyreAdventor"/>
                <a:cs typeface="TeXGyreAdventor"/>
              </a:rPr>
              <a:t>rastgele hareket eder ya </a:t>
            </a:r>
            <a:r>
              <a:rPr sz="2000" dirty="0">
                <a:latin typeface="TeXGyreAdventor"/>
                <a:cs typeface="TeXGyreAdventor"/>
              </a:rPr>
              <a:t>da  </a:t>
            </a:r>
            <a:r>
              <a:rPr sz="2000" spc="-20" dirty="0">
                <a:latin typeface="TeXGyreAdventor"/>
                <a:cs typeface="TeXGyreAdventor"/>
              </a:rPr>
              <a:t>kaybolur.</a:t>
            </a:r>
            <a:endParaRPr sz="2000">
              <a:latin typeface="TeXGyreAdventor"/>
              <a:cs typeface="TeXGyreAdventor"/>
            </a:endParaRPr>
          </a:p>
          <a:p>
            <a:pPr marL="355600" marR="46037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Disentrik kromatit </a:t>
            </a:r>
            <a:r>
              <a:rPr sz="2000" dirty="0">
                <a:latin typeface="TeXGyreAdventor"/>
                <a:cs typeface="TeXGyreAdventor"/>
              </a:rPr>
              <a:t>ise iki </a:t>
            </a:r>
            <a:r>
              <a:rPr sz="2000" spc="-60" dirty="0">
                <a:latin typeface="TeXGyreAdventor"/>
                <a:cs typeface="TeXGyreAdventor"/>
              </a:rPr>
              <a:t>yönden  </a:t>
            </a:r>
            <a:r>
              <a:rPr sz="2000" spc="-20" dirty="0">
                <a:latin typeface="TeXGyreAdventor"/>
                <a:cs typeface="TeXGyreAdventor"/>
              </a:rPr>
              <a:t>çekilir.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kutupsal hareket, </a:t>
            </a:r>
            <a:r>
              <a:rPr sz="2000" dirty="0">
                <a:latin typeface="TeXGyreAdventor"/>
                <a:cs typeface="TeXGyreAdventor"/>
              </a:rPr>
              <a:t>sitolojik </a:t>
            </a:r>
            <a:r>
              <a:rPr sz="2000" spc="-60" dirty="0">
                <a:latin typeface="TeXGyreAdventor"/>
                <a:cs typeface="TeXGyreAdventor"/>
              </a:rPr>
              <a:t>olarak  </a:t>
            </a:r>
            <a:r>
              <a:rPr sz="2000" spc="-5" dirty="0">
                <a:latin typeface="TeXGyreAdventor"/>
                <a:cs typeface="TeXGyreAdventor"/>
              </a:rPr>
              <a:t>saptanabilen 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disentrik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köprü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turur.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31845" y="2698013"/>
            <a:ext cx="3350288" cy="3816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90</a:t>
            </a:fld>
            <a:endParaRPr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60874" y="2977718"/>
            <a:ext cx="468947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9083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Disentrik kromatit </a:t>
            </a:r>
            <a:r>
              <a:rPr sz="2000" spc="-25" dirty="0">
                <a:latin typeface="TeXGyreAdventor"/>
                <a:cs typeface="TeXGyreAdventor"/>
              </a:rPr>
              <a:t>ço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u </a:t>
            </a:r>
            <a:r>
              <a:rPr sz="2000" dirty="0">
                <a:latin typeface="TeXGyreAdventor"/>
                <a:cs typeface="TeXGyreAdventor"/>
              </a:rPr>
              <a:t>zaman </a:t>
            </a:r>
            <a:r>
              <a:rPr sz="2000" spc="-110" dirty="0">
                <a:latin typeface="TeXGyreAdventor"/>
                <a:cs typeface="TeXGyreAdventor"/>
              </a:rPr>
              <a:t>bir  </a:t>
            </a:r>
            <a:r>
              <a:rPr sz="2000" spc="-5" dirty="0">
                <a:latin typeface="TeXGyreAdventor"/>
                <a:cs typeface="TeXGyreAdventor"/>
              </a:rPr>
              <a:t>noktadan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Böylece indirgeme </a:t>
            </a:r>
            <a:r>
              <a:rPr sz="2000" spc="-35" dirty="0">
                <a:latin typeface="TeXGyreAdventor"/>
                <a:cs typeface="TeXGyreAdventor"/>
              </a:rPr>
              <a:t>bölünmelerinde 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kromatitin 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kısmı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gamete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er 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kısmı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gamete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gider.</a:t>
            </a:r>
            <a:endParaRPr sz="2000">
              <a:latin typeface="TeXGyreAdventor"/>
              <a:cs typeface="TeXGyreAdventor"/>
            </a:endParaRPr>
          </a:p>
          <a:p>
            <a:pPr marL="355600" marR="5003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yüzden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kromatit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40" dirty="0">
                <a:latin typeface="TeXGyreAdventor"/>
                <a:cs typeface="TeXGyreAdventor"/>
              </a:rPr>
              <a:t>ta</a:t>
            </a:r>
            <a:r>
              <a:rPr sz="2000" spc="-40" dirty="0">
                <a:latin typeface="AoyagiKouzanFontT"/>
                <a:cs typeface="AoyagiKouzanFontT"/>
              </a:rPr>
              <a:t>ş</a:t>
            </a:r>
            <a:r>
              <a:rPr sz="2000" spc="-40" dirty="0">
                <a:latin typeface="TeXGyreAdventor"/>
                <a:cs typeface="TeXGyreAdventor"/>
              </a:rPr>
              <a:t>ıyan  </a:t>
            </a:r>
            <a:r>
              <a:rPr sz="2000" spc="-5" dirty="0">
                <a:latin typeface="TeXGyreAdventor"/>
                <a:cs typeface="TeXGyreAdventor"/>
              </a:rPr>
              <a:t>gametlerde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bozuk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yetersiz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genetik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madde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bulunmaktadır.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31845" y="2698013"/>
            <a:ext cx="3350288" cy="3816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91</a:t>
            </a:fld>
            <a:endParaRPr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76901" y="2952318"/>
            <a:ext cx="4629150" cy="332740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55600" marR="318135" indent="-342900">
              <a:lnSpc>
                <a:spcPct val="89200"/>
              </a:lnSpc>
              <a:spcBef>
                <a:spcPts val="359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Perisentrik </a:t>
            </a:r>
            <a:r>
              <a:rPr sz="2000" dirty="0">
                <a:latin typeface="TeXGyreAdventor"/>
                <a:cs typeface="TeXGyreAdventor"/>
              </a:rPr>
              <a:t>inversiyon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 </a:t>
            </a:r>
            <a:r>
              <a:rPr sz="2000" spc="-5" dirty="0">
                <a:latin typeface="TeXGyreAdventor"/>
                <a:cs typeface="TeXGyreAdventor"/>
              </a:rPr>
              <a:t>kromatidle </a:t>
            </a:r>
            <a:r>
              <a:rPr sz="2000" dirty="0">
                <a:latin typeface="TeXGyreAdventor"/>
                <a:cs typeface="TeXGyreAdventor"/>
              </a:rPr>
              <a:t>inversiyon</a:t>
            </a:r>
            <a:r>
              <a:rPr sz="2000" spc="-6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ta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ımayan  </a:t>
            </a:r>
            <a:r>
              <a:rPr sz="2000" spc="5" dirty="0">
                <a:latin typeface="TeXGyreAdventor"/>
                <a:cs typeface="TeXGyreAdventor"/>
              </a:rPr>
              <a:t>normal </a:t>
            </a:r>
            <a:r>
              <a:rPr sz="2000" spc="-5" dirty="0">
                <a:latin typeface="TeXGyreAdventor"/>
                <a:cs typeface="TeXGyreAdventor"/>
              </a:rPr>
              <a:t>homologu </a:t>
            </a:r>
            <a:r>
              <a:rPr sz="2000" dirty="0">
                <a:latin typeface="TeXGyreAdventor"/>
                <a:cs typeface="TeXGyreAdventor"/>
              </a:rPr>
              <a:t>arasındaki  </a:t>
            </a:r>
            <a:r>
              <a:rPr sz="2000" spc="-5" dirty="0">
                <a:latin typeface="TeXGyreAdventor"/>
                <a:cs typeface="TeXGyreAdventor"/>
              </a:rPr>
              <a:t>krossing-over sonucunda </a:t>
            </a:r>
            <a:r>
              <a:rPr sz="2000" dirty="0">
                <a:latin typeface="TeXGyreAdventor"/>
                <a:cs typeface="TeXGyreAdventor"/>
              </a:rPr>
              <a:t>da  </a:t>
            </a:r>
            <a:r>
              <a:rPr sz="2000" spc="-5" dirty="0">
                <a:latin typeface="TeXGyreAdventor"/>
                <a:cs typeface="TeXGyreAdventor"/>
              </a:rPr>
              <a:t>benzer biçimde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kromozomal bir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dengesizlik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ortaya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çıkar.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90600"/>
              </a:lnSpc>
              <a:spcBef>
                <a:spcPts val="2025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Do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rudan </a:t>
            </a:r>
            <a:r>
              <a:rPr sz="2000" spc="-5" dirty="0">
                <a:latin typeface="TeXGyreAdventor"/>
                <a:cs typeface="TeXGyreAdventor"/>
              </a:rPr>
              <a:t>krossing-overe </a:t>
            </a:r>
            <a:r>
              <a:rPr sz="2000" dirty="0">
                <a:latin typeface="TeXGyreAdventor"/>
                <a:cs typeface="TeXGyreAdventor"/>
              </a:rPr>
              <a:t>katılan  </a:t>
            </a:r>
            <a:r>
              <a:rPr sz="2000" spc="-5" dirty="0">
                <a:latin typeface="TeXGyreAdventor"/>
                <a:cs typeface="TeXGyreAdventor"/>
              </a:rPr>
              <a:t>rekombinant kromatitlerde  duplikasyonlar ve </a:t>
            </a:r>
            <a:r>
              <a:rPr sz="2000" dirty="0">
                <a:latin typeface="TeXGyreAdventor"/>
                <a:cs typeface="TeXGyreAdventor"/>
              </a:rPr>
              <a:t>delesyonlar  </a:t>
            </a:r>
            <a:r>
              <a:rPr sz="2000" spc="-30" dirty="0">
                <a:latin typeface="TeXGyreAdventor"/>
                <a:cs typeface="TeXGyreAdventor"/>
              </a:rPr>
              <a:t>bulunur, </a:t>
            </a:r>
            <a:r>
              <a:rPr sz="2000" dirty="0">
                <a:latin typeface="TeXGyreAdventor"/>
                <a:cs typeface="TeXGyreAdventor"/>
              </a:rPr>
              <a:t>ancak </a:t>
            </a:r>
            <a:r>
              <a:rPr sz="2000" spc="-5" dirty="0">
                <a:latin typeface="TeXGyreAdventor"/>
                <a:cs typeface="TeXGyreAdventor"/>
              </a:rPr>
              <a:t>asentrik ve </a:t>
            </a:r>
            <a:r>
              <a:rPr sz="2000" dirty="0">
                <a:latin typeface="TeXGyreAdventor"/>
                <a:cs typeface="TeXGyreAdventor"/>
              </a:rPr>
              <a:t>disentrik  </a:t>
            </a:r>
            <a:r>
              <a:rPr sz="2000" spc="-5" dirty="0">
                <a:latin typeface="TeXGyreAdventor"/>
                <a:cs typeface="TeXGyreAdventor"/>
              </a:rPr>
              <a:t>kromatitler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maz.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79875" y="2698018"/>
            <a:ext cx="3759726" cy="4005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92</a:t>
            </a:fld>
            <a:endParaRPr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Bitkilerdeki 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16470" cy="205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7663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Bitkilerde, bu tür bozuk kromatitleri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0" dirty="0">
                <a:latin typeface="TeXGyreAdventor"/>
                <a:cs typeface="TeXGyreAdventor"/>
              </a:rPr>
              <a:t>gametler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genellikle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normal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geli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im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gösteremez</a:t>
            </a:r>
            <a:r>
              <a:rPr sz="2000" spc="-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durumda,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polen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yumurta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atımı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söz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konusudur.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Dolayısı </a:t>
            </a:r>
            <a:r>
              <a:rPr sz="2000" dirty="0">
                <a:latin typeface="TeXGyreAdventor"/>
                <a:cs typeface="TeXGyreAdventor"/>
              </a:rPr>
              <a:t>ile </a:t>
            </a:r>
            <a:r>
              <a:rPr sz="2000" spc="-5" dirty="0">
                <a:latin typeface="TeXGyreAdventor"/>
                <a:cs typeface="TeXGyreAdventor"/>
              </a:rPr>
              <a:t>öldürücü durum döllenmeden önce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lar </a:t>
            </a:r>
            <a:r>
              <a:rPr sz="2000" spc="-160" dirty="0">
                <a:latin typeface="TeXGyreAdventor"/>
                <a:cs typeface="TeXGyreAdventor"/>
              </a:rPr>
              <a:t>ve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cansız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tohumlar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elde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edilir.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Hayvanlardaki 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9394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Hayvanlarda</a:t>
            </a:r>
            <a:r>
              <a:rPr sz="2000" spc="-5" dirty="0">
                <a:latin typeface="TeXGyreAdventor"/>
                <a:cs typeface="TeXGyreAdventor"/>
              </a:rPr>
              <a:t> gametler mayozdaki </a:t>
            </a:r>
            <a:r>
              <a:rPr sz="2000" dirty="0">
                <a:latin typeface="TeXGyreAdventor"/>
                <a:cs typeface="TeXGyreAdventor"/>
              </a:rPr>
              <a:t>hatadan </a:t>
            </a:r>
            <a:r>
              <a:rPr sz="2000" spc="-5" dirty="0">
                <a:latin typeface="TeXGyreAdventor"/>
                <a:cs typeface="TeXGyreAdventor"/>
              </a:rPr>
              <a:t>önce </a:t>
            </a:r>
            <a:r>
              <a:rPr sz="2000" spc="-60" dirty="0">
                <a:latin typeface="TeXGyreAdventor"/>
                <a:cs typeface="TeXGyreAdventor"/>
              </a:rPr>
              <a:t>geli</a:t>
            </a:r>
            <a:r>
              <a:rPr sz="2000" spc="-60" dirty="0">
                <a:latin typeface="AoyagiKouzanFontT"/>
                <a:cs typeface="AoyagiKouzanFontT"/>
              </a:rPr>
              <a:t>ş</a:t>
            </a:r>
            <a:r>
              <a:rPr sz="2000" spc="-60" dirty="0">
                <a:latin typeface="TeXGyreAdventor"/>
                <a:cs typeface="TeXGyreAdventor"/>
              </a:rPr>
              <a:t>ti</a:t>
            </a:r>
            <a:r>
              <a:rPr sz="2000" spc="-60" dirty="0">
                <a:latin typeface="AoyagiKouzanFontT"/>
                <a:cs typeface="AoyagiKouzanFontT"/>
              </a:rPr>
              <a:t>ğ</a:t>
            </a:r>
            <a:r>
              <a:rPr sz="2000" spc="-60" dirty="0">
                <a:latin typeface="TeXGyreAdventor"/>
                <a:cs typeface="TeXGyreAdventor"/>
              </a:rPr>
              <a:t>i  </a:t>
            </a:r>
            <a:r>
              <a:rPr sz="2000" dirty="0">
                <a:latin typeface="TeXGyreAdventor"/>
                <a:cs typeface="TeXGyreAdventor"/>
              </a:rPr>
              <a:t>için,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hatasına </a:t>
            </a:r>
            <a:r>
              <a:rPr sz="2000" spc="-20" dirty="0">
                <a:latin typeface="TeXGyreAdventor"/>
                <a:cs typeface="TeXGyreAdventor"/>
              </a:rPr>
              <a:t>ra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men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döllenme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olasılı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daha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yüksektir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141033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Ancak yine de sonuç,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döllenme sonrası 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cansız </a:t>
            </a:r>
            <a:r>
              <a:rPr sz="2000" spc="-6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embriyoların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olu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umudur.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Her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5" dirty="0">
                <a:latin typeface="TeXGyreAdventor"/>
                <a:cs typeface="TeXGyreAdventor"/>
              </a:rPr>
              <a:t>durumda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ayabilirlik</a:t>
            </a:r>
            <a:r>
              <a:rPr sz="2000" u="sng" spc="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azalmaktadır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715835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Gamet 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Olu</a:t>
            </a:r>
            <a:r>
              <a:rPr sz="2800" spc="-20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0" dirty="0">
                <a:solidFill>
                  <a:srgbClr val="FFFFFF"/>
                </a:solidFill>
                <a:latin typeface="TeXGyreAdventor"/>
                <a:cs typeface="TeXGyreAdventor"/>
              </a:rPr>
              <a:t>umu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Esnasındaki </a:t>
            </a:r>
            <a:r>
              <a:rPr sz="2800" spc="-60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60" dirty="0">
                <a:solidFill>
                  <a:srgbClr val="FFFFFF"/>
                </a:solidFill>
                <a:latin typeface="TeXGyreAdventor"/>
                <a:cs typeface="TeXGyreAdventor"/>
              </a:rPr>
              <a:t>nversiyonun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Sonuçları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962140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15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spc="-5" dirty="0">
                <a:latin typeface="TeXGyreAdventor"/>
                <a:cs typeface="TeXGyreAdventor"/>
              </a:rPr>
              <a:t>krossing-over </a:t>
            </a:r>
            <a:r>
              <a:rPr sz="2000" dirty="0">
                <a:latin typeface="TeXGyreAdventor"/>
                <a:cs typeface="TeXGyreAdventor"/>
              </a:rPr>
              <a:t>daima </a:t>
            </a:r>
            <a:r>
              <a:rPr sz="2000" spc="-5" dirty="0">
                <a:latin typeface="TeXGyreAdventor"/>
                <a:cs typeface="TeXGyreAdventor"/>
              </a:rPr>
              <a:t>parasentrik ya da </a:t>
            </a:r>
            <a:r>
              <a:rPr sz="2000" spc="-30" dirty="0">
                <a:latin typeface="TeXGyreAdventor"/>
                <a:cs typeface="TeXGyreAdventor"/>
              </a:rPr>
              <a:t>perisentrik  </a:t>
            </a:r>
            <a:r>
              <a:rPr sz="2000" spc="-5" dirty="0">
                <a:latin typeface="TeXGyreAdventor"/>
                <a:cs typeface="TeXGyreAdventor"/>
              </a:rPr>
              <a:t>inversiyonlarda </a:t>
            </a:r>
            <a:r>
              <a:rPr sz="2000" dirty="0">
                <a:latin typeface="TeXGyreAdventor"/>
                <a:cs typeface="TeXGyreAdventor"/>
              </a:rPr>
              <a:t>oluyorsa,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%50’si etkisiz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olacaktır.</a:t>
            </a:r>
            <a:endParaRPr sz="2000">
              <a:latin typeface="TeXGyreAdventor"/>
              <a:cs typeface="TeXGyreAdventor"/>
            </a:endParaRPr>
          </a:p>
          <a:p>
            <a:pPr marL="355600" marR="83248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Dolayısıyla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canlı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zigot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umu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önemli </a:t>
            </a:r>
            <a:r>
              <a:rPr sz="2000" spc="-45" dirty="0">
                <a:latin typeface="TeXGyreAdventor"/>
                <a:cs typeface="TeXGyreAdventor"/>
              </a:rPr>
              <a:t>miktarda 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azalacaktır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Dahası,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canlı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gametlerin yarısı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inversiyona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ramı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 </a:t>
            </a:r>
            <a:r>
              <a:rPr sz="2000" spc="-25" dirty="0">
                <a:latin typeface="AoyagiKouzanFontT"/>
                <a:cs typeface="AoyagiKouzanFontT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ıyacaktır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dirty="0">
                <a:latin typeface="TeXGyreAdventor"/>
                <a:cs typeface="TeXGyreAdventor"/>
              </a:rPr>
              <a:t>inversiyon </a:t>
            </a:r>
            <a:r>
              <a:rPr sz="2000" spc="-5" dirty="0">
                <a:latin typeface="TeXGyreAdventor"/>
                <a:cs typeface="TeXGyreAdventor"/>
              </a:rPr>
              <a:t>tür </a:t>
            </a:r>
            <a:r>
              <a:rPr sz="2000" dirty="0">
                <a:latin typeface="TeXGyreAdventor"/>
                <a:cs typeface="TeXGyreAdventor"/>
              </a:rPr>
              <a:t>içinde devam  </a:t>
            </a:r>
            <a:r>
              <a:rPr sz="2000" spc="-20" dirty="0">
                <a:latin typeface="TeXGyreAdventor"/>
                <a:cs typeface="TeXGyreAdventor"/>
              </a:rPr>
              <a:t>edecektir.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6209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nversiyonların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Pozisyon</a:t>
            </a:r>
            <a:r>
              <a:rPr sz="3600" spc="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Etkisi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2818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0866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yer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tirmesi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sonucu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ifadesi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iyorsa</a:t>
            </a:r>
            <a:r>
              <a:rPr sz="2000" spc="-45" dirty="0">
                <a:latin typeface="TeXGyreAdventor"/>
                <a:cs typeface="TeXGyreAdventor"/>
              </a:rPr>
              <a:t>,  </a:t>
            </a:r>
            <a:r>
              <a:rPr sz="2000" spc="-5" dirty="0">
                <a:latin typeface="TeXGyreAdventor"/>
                <a:cs typeface="TeXGyreAdventor"/>
              </a:rPr>
              <a:t>fenotipte de 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iklik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olabilir.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Böyle bir </a:t>
            </a:r>
            <a:r>
              <a:rPr sz="2000" spc="-25" dirty="0">
                <a:latin typeface="TeXGyreAdventor"/>
                <a:cs typeface="TeXGyreAdventor"/>
              </a:rPr>
              <a:t>de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ikli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pozisyon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etkisi</a:t>
            </a:r>
            <a:r>
              <a:rPr sz="2000" spc="30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latin typeface="TeXGyreAdventor"/>
                <a:cs typeface="TeXGyreAdventor"/>
              </a:rPr>
              <a:t>Drosophila</a:t>
            </a:r>
            <a:r>
              <a:rPr sz="2000" spc="-5" dirty="0">
                <a:latin typeface="TeXGyreAdventor"/>
                <a:cs typeface="TeXGyreAdventor"/>
              </a:rPr>
              <a:t>’da X kromozomunda </a:t>
            </a:r>
            <a:r>
              <a:rPr sz="2000" dirty="0">
                <a:latin typeface="TeXGyreAdventor"/>
                <a:cs typeface="TeXGyreAdventor"/>
              </a:rPr>
              <a:t>inversiyon </a:t>
            </a:r>
            <a:r>
              <a:rPr sz="2000" spc="-20" dirty="0">
                <a:latin typeface="TeXGyreAdventor"/>
                <a:cs typeface="TeXGyreAdventor"/>
              </a:rPr>
              <a:t>ta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ıyan  </a:t>
            </a:r>
            <a:r>
              <a:rPr sz="2000" spc="-10" dirty="0">
                <a:latin typeface="TeXGyreAdventor"/>
                <a:cs typeface="TeXGyreAdventor"/>
              </a:rPr>
              <a:t>di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ilerin </a:t>
            </a:r>
            <a:r>
              <a:rPr sz="2000" spc="-5" dirty="0">
                <a:latin typeface="TeXGyreAdventor"/>
                <a:cs typeface="TeXGyreAdventor"/>
              </a:rPr>
              <a:t>gözleri benekli </a:t>
            </a:r>
            <a:r>
              <a:rPr sz="2000" dirty="0">
                <a:latin typeface="TeXGyreAdventor"/>
                <a:cs typeface="TeXGyreAdventor"/>
              </a:rPr>
              <a:t>ve alacalı </a:t>
            </a:r>
            <a:r>
              <a:rPr sz="2000" spc="-5" dirty="0">
                <a:latin typeface="TeXGyreAdventor"/>
                <a:cs typeface="TeXGyreAdventor"/>
              </a:rPr>
              <a:t>olup, </a:t>
            </a:r>
            <a:r>
              <a:rPr sz="2000" spc="5" dirty="0">
                <a:latin typeface="TeXGyreAdventor"/>
                <a:cs typeface="TeXGyreAdventor"/>
              </a:rPr>
              <a:t>kırmızı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beyaz  lekeler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bulunur.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6209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nversiyonların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Pozisyon</a:t>
            </a:r>
            <a:r>
              <a:rPr sz="3600" spc="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Etkisi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41995" y="2977718"/>
            <a:ext cx="746633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27051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30" dirty="0">
                <a:latin typeface="TeXGyreAdventor"/>
                <a:cs typeface="TeXGyreAdventor"/>
              </a:rPr>
              <a:t>Yabanıl </a:t>
            </a:r>
            <a:r>
              <a:rPr sz="2000" spc="-5" dirty="0">
                <a:latin typeface="TeXGyreAdventor"/>
                <a:cs typeface="TeXGyreAdventor"/>
              </a:rPr>
              <a:t>tip </a:t>
            </a:r>
            <a:r>
              <a:rPr sz="2000" dirty="0">
                <a:latin typeface="TeXGyreAdventor"/>
                <a:cs typeface="TeXGyreAdventor"/>
              </a:rPr>
              <a:t>allelinin (w</a:t>
            </a:r>
            <a:r>
              <a:rPr sz="1950" baseline="25641" dirty="0">
                <a:latin typeface="Arial"/>
                <a:cs typeface="Arial"/>
              </a:rPr>
              <a:t>+</a:t>
            </a:r>
            <a:r>
              <a:rPr sz="2000" dirty="0">
                <a:latin typeface="Arial"/>
                <a:cs typeface="Arial"/>
              </a:rPr>
              <a:t>)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sentromerin yanına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ınmasının </a:t>
            </a:r>
            <a:r>
              <a:rPr sz="2000" spc="-4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yabanıl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tip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ifadesini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engelledi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spc="-15" dirty="0">
                <a:latin typeface="TeXGyreAdventor"/>
                <a:cs typeface="TeXGyreAdventor"/>
              </a:rPr>
              <a:t> görülmektedir.</a:t>
            </a:r>
            <a:endParaRPr sz="2000">
              <a:latin typeface="TeXGyreAdventor"/>
              <a:cs typeface="TeXGyreAdventor"/>
            </a:endParaRPr>
          </a:p>
          <a:p>
            <a:pPr marL="381000" marR="304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Sonuçta, </a:t>
            </a:r>
            <a:r>
              <a:rPr sz="2000" dirty="0">
                <a:latin typeface="TeXGyreAdventor"/>
                <a:cs typeface="TeXGyreAdventor"/>
              </a:rPr>
              <a:t>w allelinin </a:t>
            </a:r>
            <a:r>
              <a:rPr sz="2000" spc="-5" dirty="0">
                <a:latin typeface="TeXGyreAdventor"/>
                <a:cs typeface="TeXGyreAdventor"/>
              </a:rPr>
              <a:t>üzerindeki dominant </a:t>
            </a:r>
            <a:r>
              <a:rPr sz="2000" spc="-15" dirty="0">
                <a:latin typeface="TeXGyreAdventor"/>
                <a:cs typeface="TeXGyreAdventor"/>
              </a:rPr>
              <a:t>özelli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spc="-55" dirty="0">
                <a:latin typeface="TeXGyreAdventor"/>
                <a:cs typeface="TeXGyreAdventor"/>
              </a:rPr>
              <a:t>tamamen  </a:t>
            </a:r>
            <a:r>
              <a:rPr sz="2000" spc="-20" dirty="0">
                <a:latin typeface="TeXGyreAdventor"/>
                <a:cs typeface="TeXGyreAdventor"/>
              </a:rPr>
              <a:t>kaybolmu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tur.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68459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nversiyonların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Evrimsel</a:t>
            </a:r>
            <a:r>
              <a:rPr sz="3600" spc="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40" dirty="0">
                <a:solidFill>
                  <a:srgbClr val="FFFFFF"/>
                </a:solidFill>
                <a:latin typeface="TeXGyreAdventor"/>
                <a:cs typeface="TeXGyreAdventor"/>
              </a:rPr>
              <a:t>Yararları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5299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5" dirty="0">
                <a:latin typeface="AoyagiKouzanFontT"/>
                <a:cs typeface="AoyagiKouzanFontT"/>
              </a:rPr>
              <a:t>İ</a:t>
            </a:r>
            <a:r>
              <a:rPr sz="2000" spc="-55" dirty="0">
                <a:latin typeface="TeXGyreAdventor"/>
                <a:cs typeface="TeXGyreAdventor"/>
              </a:rPr>
              <a:t>nversiyon </a:t>
            </a:r>
            <a:r>
              <a:rPr sz="2000" spc="-5" dirty="0">
                <a:latin typeface="TeXGyreAdventor"/>
                <a:cs typeface="TeXGyreAdventor"/>
              </a:rPr>
              <a:t>heterezigotlarında, krosover ürünlerinin 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umu </a:t>
            </a:r>
            <a:r>
              <a:rPr sz="2000" spc="-10" dirty="0">
                <a:latin typeface="TeXGyreAdventor"/>
                <a:cs typeface="TeXGyreAdventor"/>
              </a:rPr>
              <a:t>engellendi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 </a:t>
            </a:r>
            <a:r>
              <a:rPr sz="2000" dirty="0">
                <a:latin typeface="TeXGyreAdventor"/>
                <a:cs typeface="TeXGyreAdventor"/>
              </a:rPr>
              <a:t>için, canlı </a:t>
            </a:r>
            <a:r>
              <a:rPr sz="2000" spc="-5" dirty="0">
                <a:latin typeface="TeXGyreAdventor"/>
                <a:cs typeface="TeXGyreAdventor"/>
              </a:rPr>
              <a:t>gametlerde </a:t>
            </a:r>
            <a:r>
              <a:rPr sz="2000" dirty="0">
                <a:latin typeface="TeXGyreAdventor"/>
                <a:cs typeface="TeXGyreAdventor"/>
              </a:rPr>
              <a:t>allellerin </a:t>
            </a:r>
            <a:r>
              <a:rPr sz="2000" spc="-5" dirty="0">
                <a:latin typeface="TeXGyreAdventor"/>
                <a:cs typeface="TeXGyreAdventor"/>
              </a:rPr>
              <a:t>belirli  bir kombinasyonu </a:t>
            </a:r>
            <a:r>
              <a:rPr sz="2000" spc="-15" dirty="0">
                <a:latin typeface="TeXGyreAdventor"/>
                <a:cs typeface="TeXGyreAdventor"/>
              </a:rPr>
              <a:t>korunmu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450" dirty="0">
                <a:latin typeface="AoyagiKouzanFontT"/>
                <a:cs typeface="AoyagiKouzanFontT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olur.</a:t>
            </a:r>
            <a:endParaRPr sz="2000">
              <a:latin typeface="TeXGyreAdventor"/>
              <a:cs typeface="TeXGyreAdventor"/>
            </a:endParaRPr>
          </a:p>
          <a:p>
            <a:pPr marL="355600" marR="313690" indent="-342900" algn="just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90" dirty="0">
                <a:latin typeface="AoyagiKouzanFontT"/>
                <a:cs typeface="AoyagiKouzanFontT"/>
              </a:rPr>
              <a:t>İ</a:t>
            </a:r>
            <a:r>
              <a:rPr sz="2000" spc="-90" dirty="0">
                <a:latin typeface="TeXGyreAdventor"/>
                <a:cs typeface="TeXGyreAdventor"/>
              </a:rPr>
              <a:t>lgili </a:t>
            </a:r>
            <a:r>
              <a:rPr sz="2000" spc="-5" dirty="0">
                <a:latin typeface="TeXGyreAdventor"/>
                <a:cs typeface="TeXGyreAdventor"/>
              </a:rPr>
              <a:t>genlerin </a:t>
            </a:r>
            <a:r>
              <a:rPr sz="2000" dirty="0">
                <a:latin typeface="TeXGyreAdventor"/>
                <a:cs typeface="TeXGyreAdventor"/>
              </a:rPr>
              <a:t>allelleri, </a:t>
            </a:r>
            <a:r>
              <a:rPr sz="2000" spc="-5" dirty="0">
                <a:latin typeface="TeXGyreAdventor"/>
                <a:cs typeface="TeXGyreAdventor"/>
              </a:rPr>
              <a:t>organizmanın hayatta </a:t>
            </a:r>
            <a:r>
              <a:rPr sz="2000" dirty="0">
                <a:latin typeface="TeXGyreAdventor"/>
                <a:cs typeface="TeXGyreAdventor"/>
              </a:rPr>
              <a:t>kalması </a:t>
            </a:r>
            <a:r>
              <a:rPr sz="2000" spc="-20" dirty="0">
                <a:latin typeface="TeXGyreAdventor"/>
                <a:cs typeface="TeXGyreAdventor"/>
              </a:rPr>
              <a:t>için  </a:t>
            </a:r>
            <a:r>
              <a:rPr sz="2000" spc="-5" dirty="0">
                <a:latin typeface="TeXGyreAdventor"/>
                <a:cs typeface="TeXGyreAdventor"/>
              </a:rPr>
              <a:t>bir avantaj </a:t>
            </a:r>
            <a:r>
              <a:rPr sz="2000" spc="-15" dirty="0">
                <a:latin typeface="TeXGyreAdventor"/>
                <a:cs typeface="TeXGyreAdventor"/>
              </a:rPr>
              <a:t>sa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lıyorsa,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inversiyon evrimsel açıdan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türlerin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devamı için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yararlıdır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68459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nversiyonların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Evrimsel</a:t>
            </a:r>
            <a:r>
              <a:rPr sz="3600" spc="7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40" dirty="0">
                <a:solidFill>
                  <a:srgbClr val="FFFFFF"/>
                </a:solidFill>
                <a:latin typeface="TeXGyreAdventor"/>
                <a:cs typeface="TeXGyreAdventor"/>
              </a:rPr>
              <a:t>Yararları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99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3839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6446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Bazı </a:t>
            </a:r>
            <a:r>
              <a:rPr sz="2000" dirty="0">
                <a:latin typeface="TeXGyreAdventor"/>
                <a:cs typeface="TeXGyreAdventor"/>
              </a:rPr>
              <a:t>inversiyonların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özel çevre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ullarında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am 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yetene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artırmasının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karakteristik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</a:t>
            </a:r>
            <a:r>
              <a:rPr sz="2000" spc="1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görülmektedir.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Theodosius </a:t>
            </a:r>
            <a:r>
              <a:rPr sz="2000" spc="-5" dirty="0">
                <a:latin typeface="TeXGyreAdventor"/>
                <a:cs typeface="TeXGyreAdventor"/>
              </a:rPr>
              <a:t>Dobzhansky, </a:t>
            </a:r>
            <a:r>
              <a:rPr sz="2000" i="1" spc="-5" dirty="0">
                <a:latin typeface="TeXGyreAdventor"/>
                <a:cs typeface="TeXGyreAdventor"/>
              </a:rPr>
              <a:t>Drosophila pseudoobscura</a:t>
            </a:r>
            <a:r>
              <a:rPr sz="2000" spc="-5" dirty="0">
                <a:latin typeface="TeXGyreAdventor"/>
                <a:cs typeface="TeXGyreAdventor"/>
              </a:rPr>
              <a:t>’nın </a:t>
            </a:r>
            <a:r>
              <a:rPr sz="2000" spc="-150" dirty="0">
                <a:latin typeface="TeXGyreAdventor"/>
                <a:cs typeface="TeXGyreAdventor"/>
              </a:rPr>
              <a:t>3.  </a:t>
            </a:r>
            <a:r>
              <a:rPr sz="2000" spc="-5" dirty="0">
                <a:latin typeface="TeXGyreAdventor"/>
                <a:cs typeface="TeXGyreAdventor"/>
              </a:rPr>
              <a:t>kromozomundaki </a:t>
            </a:r>
            <a:r>
              <a:rPr sz="2000" dirty="0">
                <a:latin typeface="TeXGyreAdventor"/>
                <a:cs typeface="TeXGyreAdventor"/>
              </a:rPr>
              <a:t>farklı inversiyonların nesiller </a:t>
            </a:r>
            <a:r>
              <a:rPr sz="2000" spc="-5" dirty="0">
                <a:latin typeface="TeXGyreAdventor"/>
                <a:cs typeface="TeXGyreAdventor"/>
              </a:rPr>
              <a:t>boyu  </a:t>
            </a:r>
            <a:r>
              <a:rPr sz="2000" spc="-10" dirty="0">
                <a:latin typeface="TeXGyreAdventor"/>
                <a:cs typeface="TeXGyreAdventor"/>
              </a:rPr>
              <a:t>korundu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unu </a:t>
            </a:r>
            <a:r>
              <a:rPr sz="2000" spc="-5" dirty="0">
                <a:latin typeface="TeXGyreAdventor"/>
                <a:cs typeface="TeXGyreAdventor"/>
              </a:rPr>
              <a:t>ve bu türün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uyum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yetene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ini artırdı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ını 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göstermi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8560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Parçalarının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Genomda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Yer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tirmesine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8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47280" cy="149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Translokasyon</a:t>
            </a:r>
            <a:r>
              <a:rPr sz="2000" spc="-10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bir kromozom parçasının genomda yeni </a:t>
            </a:r>
            <a:r>
              <a:rPr sz="2000" spc="-110" dirty="0">
                <a:latin typeface="TeXGyreAdventor"/>
                <a:cs typeface="TeXGyreAdventor"/>
              </a:rPr>
              <a:t>bir  </a:t>
            </a:r>
            <a:r>
              <a:rPr sz="2000" spc="-5" dirty="0">
                <a:latin typeface="TeXGyreAdventor"/>
                <a:cs typeface="TeXGyreAdventor"/>
              </a:rPr>
              <a:t>bölgeye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ta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ınmasıdır.</a:t>
            </a:r>
            <a:endParaRPr sz="2000">
              <a:latin typeface="TeXGyreAdventor"/>
              <a:cs typeface="TeXGyreAdventor"/>
            </a:endParaRPr>
          </a:p>
          <a:p>
            <a:pPr marL="355600" marR="28321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Resiprokal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(kar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ılıklı)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translokasyonda</a:t>
            </a:r>
            <a:r>
              <a:rPr sz="2000" spc="-5" dirty="0">
                <a:latin typeface="TeXGyreAdventor"/>
                <a:cs typeface="TeXGyreAdventor"/>
              </a:rPr>
              <a:t> homolog </a:t>
            </a:r>
            <a:r>
              <a:rPr sz="2000" spc="-55" dirty="0">
                <a:latin typeface="TeXGyreAdventor"/>
                <a:cs typeface="TeXGyreAdventor"/>
              </a:rPr>
              <a:t>olmayan 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5" dirty="0">
                <a:latin typeface="TeXGyreAdventor"/>
                <a:cs typeface="TeXGyreAdventor"/>
              </a:rPr>
              <a:t>kromozomun parçaları </a:t>
            </a:r>
            <a:r>
              <a:rPr sz="2000" spc="-10" dirty="0">
                <a:latin typeface="TeXGyreAdventor"/>
                <a:cs typeface="TeXGyreAdventor"/>
              </a:rPr>
              <a:t>kar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ılıklı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de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tirilir.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33866" y="4714240"/>
            <a:ext cx="6408712" cy="1944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100</a:t>
            </a:fld>
            <a:endParaRPr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8560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Parçalarının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Genomda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Yer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tirmesine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8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57440" cy="205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746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Resiprokal translasyonlarda da inversiyonlarda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 </a:t>
            </a:r>
            <a:r>
              <a:rPr sz="2000" spc="-80" dirty="0">
                <a:latin typeface="TeXGyreAdventor"/>
                <a:cs typeface="TeXGyreAdventor"/>
              </a:rPr>
              <a:t>gibi  </a:t>
            </a:r>
            <a:r>
              <a:rPr sz="2000" spc="-5" dirty="0">
                <a:latin typeface="TeXGyreAdventor"/>
                <a:cs typeface="TeXGyreAdventor"/>
              </a:rPr>
              <a:t>genetik bilgi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kaybedilmez</a:t>
            </a:r>
            <a:r>
              <a:rPr sz="2000" spc="-5" dirty="0">
                <a:latin typeface="TeXGyreAdventor"/>
                <a:cs typeface="TeXGyreAdventor"/>
              </a:rPr>
              <a:t> ya da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kazanılmaz</a:t>
            </a:r>
            <a:r>
              <a:rPr sz="2000" spc="-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Buna </a:t>
            </a:r>
            <a:r>
              <a:rPr sz="2000" spc="-15" dirty="0">
                <a:latin typeface="TeXGyreAdventor"/>
                <a:cs typeface="TeXGyreAdventor"/>
              </a:rPr>
              <a:t>kar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ın, </a:t>
            </a:r>
            <a:r>
              <a:rPr sz="2000" spc="-5" dirty="0">
                <a:latin typeface="TeXGyreAdventor"/>
                <a:cs typeface="TeXGyreAdventor"/>
              </a:rPr>
              <a:t>genetik materyal </a:t>
            </a:r>
            <a:r>
              <a:rPr sz="2000" dirty="0">
                <a:latin typeface="TeXGyreAdventor"/>
                <a:cs typeface="TeXGyreAdventor"/>
              </a:rPr>
              <a:t>sadece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yeniden</a:t>
            </a:r>
            <a:r>
              <a:rPr sz="2000" u="sng" spc="6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düzenlenir</a:t>
            </a:r>
            <a:r>
              <a:rPr sz="2000" spc="-4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13347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Dolayısıyla translokasyon, onu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35" dirty="0">
                <a:latin typeface="TeXGyreAdventor"/>
                <a:cs typeface="TeXGyreAdventor"/>
              </a:rPr>
              <a:t>bireylerin 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ayabilirli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ini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rudan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etkilemez</a:t>
            </a:r>
            <a:r>
              <a:rPr sz="2000" spc="-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8560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Parçalarının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Genomda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Yer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tirmesine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8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6122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4455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Bazı genler </a:t>
            </a:r>
            <a:r>
              <a:rPr sz="2000" spc="-20" dirty="0">
                <a:latin typeface="TeXGyreAdventor"/>
                <a:cs typeface="TeXGyreAdventor"/>
              </a:rPr>
              <a:t>di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spc="-5" dirty="0">
                <a:latin typeface="TeXGyreAdventor"/>
                <a:cs typeface="TeXGyreAdventor"/>
              </a:rPr>
              <a:t>genlere göre yeni bir </a:t>
            </a:r>
            <a:r>
              <a:rPr sz="2000" spc="-35" dirty="0">
                <a:latin typeface="TeXGyreAdventor"/>
                <a:cs typeface="TeXGyreAdventor"/>
              </a:rPr>
              <a:t>sıralamada  </a:t>
            </a:r>
            <a:r>
              <a:rPr sz="2000" spc="-15" dirty="0">
                <a:latin typeface="TeXGyreAdventor"/>
                <a:cs typeface="TeXGyreAdventor"/>
              </a:rPr>
              <a:t>dizilebilir.</a:t>
            </a:r>
            <a:endParaRPr sz="2000">
              <a:latin typeface="TeXGyreAdventor"/>
              <a:cs typeface="TeXGyreAdventor"/>
            </a:endParaRPr>
          </a:p>
          <a:p>
            <a:pPr marL="355600" marR="445134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spc="-35" dirty="0">
                <a:latin typeface="TeXGyreAdventor"/>
                <a:cs typeface="TeXGyreAdventor"/>
              </a:rPr>
              <a:t>de</a:t>
            </a:r>
            <a:r>
              <a:rPr sz="2000" spc="-35" dirty="0">
                <a:latin typeface="AoyagiKouzanFontT"/>
                <a:cs typeface="AoyagiKouzanFontT"/>
              </a:rPr>
              <a:t>ğ</a:t>
            </a:r>
            <a:r>
              <a:rPr sz="2000" spc="-35" dirty="0">
                <a:latin typeface="TeXGyreAdventor"/>
                <a:cs typeface="TeXGyreAdventor"/>
              </a:rPr>
              <a:t>i</a:t>
            </a:r>
            <a:r>
              <a:rPr sz="2000" spc="-35" dirty="0">
                <a:latin typeface="AoyagiKouzanFontT"/>
                <a:cs typeface="AoyagiKouzanFontT"/>
              </a:rPr>
              <a:t>ş </a:t>
            </a:r>
            <a:r>
              <a:rPr sz="2000" spc="-15" dirty="0">
                <a:latin typeface="TeXGyreAdventor"/>
                <a:cs typeface="TeXGyreAdventor"/>
              </a:rPr>
              <a:t>toku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deneysel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5" dirty="0">
                <a:latin typeface="TeXGyreAdventor"/>
                <a:cs typeface="TeXGyreAdventor"/>
              </a:rPr>
              <a:t>saptanabilen yeni</a:t>
            </a:r>
            <a:r>
              <a:rPr sz="2000" spc="-360" dirty="0">
                <a:latin typeface="TeXGyreAdventor"/>
                <a:cs typeface="TeXGyreAdventor"/>
              </a:rPr>
              <a:t> </a:t>
            </a:r>
            <a:r>
              <a:rPr sz="2000" spc="-110" dirty="0">
                <a:latin typeface="TeXGyreAdventor"/>
                <a:cs typeface="TeXGyreAdventor"/>
              </a:rPr>
              <a:t>bir  </a:t>
            </a:r>
            <a:r>
              <a:rPr sz="2000" spc="-5" dirty="0">
                <a:latin typeface="TeXGyreAdventor"/>
                <a:cs typeface="TeXGyreAdventor"/>
              </a:rPr>
              <a:t>genetik </a:t>
            </a:r>
            <a:r>
              <a:rPr sz="2000" spc="-15" dirty="0">
                <a:latin typeface="TeXGyreAdventor"/>
                <a:cs typeface="TeXGyreAdventor"/>
              </a:rPr>
              <a:t>ba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lantı ili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kisi </a:t>
            </a:r>
            <a:r>
              <a:rPr sz="2000" spc="-5" dirty="0">
                <a:latin typeface="TeXGyreAdventor"/>
                <a:cs typeface="TeXGyreAdventor"/>
              </a:rPr>
              <a:t>(linkaj) meydana</a:t>
            </a:r>
            <a:r>
              <a:rPr sz="2000" spc="4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getirebilir.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Resiprokal translokasyonu heterezigot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 </a:t>
            </a:r>
            <a:r>
              <a:rPr sz="2000" spc="-5" dirty="0">
                <a:latin typeface="TeXGyreAdventor"/>
                <a:cs typeface="TeXGyreAdventor"/>
              </a:rPr>
              <a:t>homolog kromozomlar mayozda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uygunsuz (unorthodox)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sinapsis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yapısı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tururlar </a:t>
            </a:r>
            <a:r>
              <a:rPr sz="2000" spc="-5" dirty="0">
                <a:latin typeface="TeXGyreAdventor"/>
                <a:cs typeface="TeXGyreAdventor"/>
              </a:rPr>
              <a:t>ve bu </a:t>
            </a:r>
            <a:r>
              <a:rPr sz="2000" spc="-25" dirty="0">
                <a:latin typeface="TeXGyreAdventor"/>
                <a:cs typeface="TeXGyreAdventor"/>
              </a:rPr>
              <a:t>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le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me </a:t>
            </a:r>
            <a:r>
              <a:rPr sz="2000" spc="-5" dirty="0">
                <a:latin typeface="TeXGyreAdventor"/>
                <a:cs typeface="TeXGyreAdventor"/>
              </a:rPr>
              <a:t>sonucu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haç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benzeri bir konfigürasyon</a:t>
            </a:r>
            <a:r>
              <a:rPr sz="2000" spc="-5" dirty="0">
                <a:latin typeface="TeXGyreAdventor"/>
                <a:cs typeface="TeXGyreAdventor"/>
              </a:rPr>
              <a:t> ortaya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çıkar.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8560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Parçalarının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Genomda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Yer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tirmesine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8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42442" y="3490112"/>
            <a:ext cx="3587773" cy="19931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74233" y="2507888"/>
            <a:ext cx="4176458" cy="4366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103</a:t>
            </a:fld>
            <a:endParaRPr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8560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Parçalarının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Genomda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Yer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tirmesine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8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04892" y="2953588"/>
            <a:ext cx="4652645" cy="342646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264795" indent="-342900">
              <a:lnSpc>
                <a:spcPct val="89200"/>
              </a:lnSpc>
              <a:spcBef>
                <a:spcPts val="345"/>
              </a:spcBef>
              <a:tabLst>
                <a:tab pos="354965" algn="l"/>
              </a:tabLst>
            </a:pPr>
            <a:r>
              <a:rPr sz="1900" spc="-47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900" spc="-5" dirty="0">
                <a:latin typeface="TeXGyreAdventor"/>
                <a:cs typeface="TeXGyreAdventor"/>
              </a:rPr>
              <a:t>Mayozdaki bu </a:t>
            </a:r>
            <a:r>
              <a:rPr sz="1900" spc="-15" dirty="0">
                <a:latin typeface="TeXGyreAdventor"/>
                <a:cs typeface="TeXGyreAdventor"/>
              </a:rPr>
              <a:t>ola</a:t>
            </a:r>
            <a:r>
              <a:rPr sz="1900" spc="-15" dirty="0">
                <a:latin typeface="AoyagiKouzanFontT"/>
                <a:cs typeface="AoyagiKouzanFontT"/>
              </a:rPr>
              <a:t>ğ</a:t>
            </a:r>
            <a:r>
              <a:rPr sz="1900" spc="-15" dirty="0">
                <a:latin typeface="TeXGyreAdventor"/>
                <a:cs typeface="TeXGyreAdventor"/>
              </a:rPr>
              <a:t>an </a:t>
            </a:r>
            <a:r>
              <a:rPr sz="1900" spc="-20" dirty="0">
                <a:latin typeface="TeXGyreAdventor"/>
                <a:cs typeface="TeXGyreAdventor"/>
              </a:rPr>
              <a:t>dı</a:t>
            </a:r>
            <a:r>
              <a:rPr sz="1900" spc="-20" dirty="0">
                <a:latin typeface="AoyagiKouzanFontT"/>
                <a:cs typeface="AoyagiKouzanFontT"/>
              </a:rPr>
              <a:t>ş</a:t>
            </a:r>
            <a:r>
              <a:rPr sz="1900" spc="-20" dirty="0">
                <a:latin typeface="TeXGyreAdventor"/>
                <a:cs typeface="TeXGyreAdventor"/>
              </a:rPr>
              <a:t>ı </a:t>
            </a:r>
            <a:r>
              <a:rPr sz="1900" dirty="0">
                <a:latin typeface="TeXGyreAdventor"/>
                <a:cs typeface="TeXGyreAdventor"/>
              </a:rPr>
              <a:t>dizilim,  </a:t>
            </a:r>
            <a:r>
              <a:rPr sz="1900" spc="-5" dirty="0">
                <a:latin typeface="TeXGyreAdventor"/>
                <a:cs typeface="TeXGyreAdventor"/>
              </a:rPr>
              <a:t>inversiyonlarda </a:t>
            </a:r>
            <a:r>
              <a:rPr sz="1900" spc="-15" dirty="0">
                <a:latin typeface="TeXGyreAdventor"/>
                <a:cs typeface="TeXGyreAdventor"/>
              </a:rPr>
              <a:t>oldu</a:t>
            </a:r>
            <a:r>
              <a:rPr sz="1900" spc="-15" dirty="0">
                <a:latin typeface="AoyagiKouzanFontT"/>
                <a:cs typeface="AoyagiKouzanFontT"/>
              </a:rPr>
              <a:t>ğ</a:t>
            </a:r>
            <a:r>
              <a:rPr sz="1900" spc="-15" dirty="0">
                <a:latin typeface="TeXGyreAdventor"/>
                <a:cs typeface="TeXGyreAdventor"/>
              </a:rPr>
              <a:t>u </a:t>
            </a:r>
            <a:r>
              <a:rPr sz="1900" dirty="0">
                <a:latin typeface="TeXGyreAdventor"/>
                <a:cs typeface="TeXGyreAdventor"/>
              </a:rPr>
              <a:t>gibi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genetik </a:t>
            </a:r>
            <a:r>
              <a:rPr sz="1900" spc="-5" dirty="0">
                <a:latin typeface="TeXGyreAdventor"/>
                <a:cs typeface="TeXGyreAdventor"/>
              </a:rPr>
              <a:t> 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olarak dengesiz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gametlerin </a:t>
            </a:r>
            <a:r>
              <a:rPr sz="1900" spc="-5" dirty="0">
                <a:latin typeface="TeXGyreAdventor"/>
                <a:cs typeface="TeXGyreAdventor"/>
              </a:rPr>
              <a:t> </a:t>
            </a:r>
            <a:r>
              <a:rPr sz="19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</a:t>
            </a:r>
            <a:r>
              <a:rPr sz="19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19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umuna</a:t>
            </a:r>
            <a:r>
              <a:rPr sz="1900" spc="-10" dirty="0">
                <a:latin typeface="TeXGyreAdventor"/>
                <a:cs typeface="TeXGyreAdventor"/>
              </a:rPr>
              <a:t> </a:t>
            </a:r>
            <a:r>
              <a:rPr sz="1900" spc="-5" dirty="0">
                <a:latin typeface="TeXGyreAdventor"/>
                <a:cs typeface="TeXGyreAdventor"/>
              </a:rPr>
              <a:t>yol</a:t>
            </a:r>
            <a:r>
              <a:rPr sz="1900" dirty="0">
                <a:latin typeface="TeXGyreAdventor"/>
                <a:cs typeface="TeXGyreAdventor"/>
              </a:rPr>
              <a:t> </a:t>
            </a:r>
            <a:r>
              <a:rPr sz="1900" spc="-30" dirty="0">
                <a:latin typeface="TeXGyreAdventor"/>
                <a:cs typeface="TeXGyreAdventor"/>
              </a:rPr>
              <a:t>açar.</a:t>
            </a:r>
            <a:endParaRPr sz="1900">
              <a:latin typeface="TeXGyreAdventor"/>
              <a:cs typeface="TeXGyreAdventor"/>
            </a:endParaRPr>
          </a:p>
          <a:p>
            <a:pPr marL="355600" marR="840105" indent="-342900">
              <a:lnSpc>
                <a:spcPct val="89900"/>
              </a:lnSpc>
              <a:spcBef>
                <a:spcPts val="2050"/>
              </a:spcBef>
              <a:tabLst>
                <a:tab pos="354965" algn="l"/>
              </a:tabLst>
            </a:pPr>
            <a:r>
              <a:rPr sz="1900" spc="-47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900" dirty="0">
                <a:latin typeface="TeXGyreAdventor"/>
                <a:cs typeface="TeXGyreAdventor"/>
              </a:rPr>
              <a:t>1,4 </a:t>
            </a:r>
            <a:r>
              <a:rPr sz="1900" spc="-5" dirty="0">
                <a:latin typeface="TeXGyreAdventor"/>
                <a:cs typeface="TeXGyreAdventor"/>
              </a:rPr>
              <a:t>kombinasyonunda  translokasyonda yer almayan  kromozomlar</a:t>
            </a:r>
            <a:r>
              <a:rPr sz="1900" spc="-10" dirty="0">
                <a:latin typeface="TeXGyreAdventor"/>
                <a:cs typeface="TeXGyreAdventor"/>
              </a:rPr>
              <a:t> </a:t>
            </a:r>
            <a:r>
              <a:rPr sz="1900" spc="-20" dirty="0">
                <a:latin typeface="TeXGyreAdventor"/>
                <a:cs typeface="TeXGyreAdventor"/>
              </a:rPr>
              <a:t>bulunur.</a:t>
            </a:r>
            <a:endParaRPr sz="19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90600"/>
              </a:lnSpc>
              <a:spcBef>
                <a:spcPts val="1935"/>
              </a:spcBef>
              <a:tabLst>
                <a:tab pos="354965" algn="l"/>
              </a:tabLst>
            </a:pPr>
            <a:r>
              <a:rPr sz="1900" spc="-470" dirty="0">
                <a:solidFill>
                  <a:srgbClr val="A2C816"/>
                </a:solidFill>
                <a:latin typeface="Arial"/>
                <a:cs typeface="Arial"/>
              </a:rPr>
              <a:t>¤	</a:t>
            </a:r>
            <a:r>
              <a:rPr sz="19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2,3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kombinasyonu</a:t>
            </a:r>
            <a:r>
              <a:rPr sz="1900" spc="-5" dirty="0">
                <a:latin typeface="TeXGyreAdventor"/>
                <a:cs typeface="TeXGyreAdventor"/>
              </a:rPr>
              <a:t> ise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translokasyona </a:t>
            </a:r>
            <a:r>
              <a:rPr sz="1900" spc="-5" dirty="0">
                <a:latin typeface="TeXGyreAdventor"/>
                <a:cs typeface="TeXGyreAdventor"/>
              </a:rPr>
              <a:t> </a:t>
            </a:r>
            <a:r>
              <a:rPr sz="19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</a:t>
            </a:r>
            <a:r>
              <a:rPr sz="19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1900" u="sng" spc="-2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ramı</a:t>
            </a:r>
            <a:r>
              <a:rPr sz="1900" u="sng" spc="-2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 </a:t>
            </a:r>
            <a:r>
              <a:rPr sz="19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kromozomları </a:t>
            </a:r>
            <a:r>
              <a:rPr sz="19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içerir</a:t>
            </a:r>
            <a:r>
              <a:rPr sz="1900" spc="-30" dirty="0">
                <a:latin typeface="TeXGyreAdventor"/>
                <a:cs typeface="TeXGyreAdventor"/>
              </a:rPr>
              <a:t>, </a:t>
            </a:r>
            <a:r>
              <a:rPr sz="1900" dirty="0">
                <a:latin typeface="TeXGyreAdventor"/>
                <a:cs typeface="TeXGyreAdventor"/>
              </a:rPr>
              <a:t>ancak  </a:t>
            </a:r>
            <a:r>
              <a:rPr sz="1900" spc="-5" dirty="0">
                <a:latin typeface="TeXGyreAdventor"/>
                <a:cs typeface="TeXGyreAdventor"/>
              </a:rPr>
              <a:t>bu kombinasyonda tüm genetik bilgi  </a:t>
            </a:r>
            <a:r>
              <a:rPr sz="1900" dirty="0">
                <a:latin typeface="TeXGyreAdventor"/>
                <a:cs typeface="TeXGyreAdventor"/>
              </a:rPr>
              <a:t>dengeli </a:t>
            </a:r>
            <a:r>
              <a:rPr sz="1900" spc="-5" dirty="0">
                <a:latin typeface="TeXGyreAdventor"/>
                <a:cs typeface="TeXGyreAdventor"/>
              </a:rPr>
              <a:t>bir biçimde yer</a:t>
            </a:r>
            <a:r>
              <a:rPr sz="1900" spc="-30" dirty="0">
                <a:latin typeface="TeXGyreAdventor"/>
                <a:cs typeface="TeXGyreAdventor"/>
              </a:rPr>
              <a:t> </a:t>
            </a:r>
            <a:r>
              <a:rPr sz="1900" spc="-15" dirty="0">
                <a:latin typeface="TeXGyreAdventor"/>
                <a:cs typeface="TeXGyreAdventor"/>
              </a:rPr>
              <a:t>almaktadır.</a:t>
            </a:r>
            <a:endParaRPr sz="19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26043" y="2770022"/>
            <a:ext cx="3452293" cy="3960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104</a:t>
            </a:fld>
            <a:endParaRPr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8560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Kromozom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Parçalarının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Genomda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Yer 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De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i</a:t>
            </a:r>
            <a:r>
              <a:rPr sz="2800" spc="-1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15" dirty="0">
                <a:solidFill>
                  <a:srgbClr val="FFFFFF"/>
                </a:solidFill>
                <a:latin typeface="TeXGyreAdventor"/>
                <a:cs typeface="TeXGyreAdventor"/>
              </a:rPr>
              <a:t>tirmesine </a:t>
            </a:r>
            <a:r>
              <a:rPr sz="2800" spc="-85" dirty="0">
                <a:solidFill>
                  <a:srgbClr val="FFFFFF"/>
                </a:solidFill>
                <a:latin typeface="TeXGyreAdventor"/>
                <a:cs typeface="TeXGyreAdventor"/>
              </a:rPr>
              <a:t>Yol</a:t>
            </a:r>
            <a:r>
              <a:rPr sz="2800" spc="8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Açar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52030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2672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Resiprokal translokasyonu heterezigot </a:t>
            </a:r>
            <a:r>
              <a:rPr sz="2000" dirty="0">
                <a:latin typeface="TeXGyreAdventor"/>
                <a:cs typeface="TeXGyreAdventor"/>
              </a:rPr>
              <a:t>olarak </a:t>
            </a:r>
            <a:r>
              <a:rPr sz="2000" spc="-65" dirty="0">
                <a:latin typeface="TeXGyreAdventor"/>
                <a:cs typeface="TeXGyreAdventor"/>
              </a:rPr>
              <a:t>ya</a:t>
            </a:r>
            <a:r>
              <a:rPr sz="2000" spc="-65" dirty="0">
                <a:latin typeface="AoyagiKouzanFontT"/>
                <a:cs typeface="AoyagiKouzanFontT"/>
              </a:rPr>
              <a:t>ş</a:t>
            </a:r>
            <a:r>
              <a:rPr sz="2000" spc="-65" dirty="0">
                <a:latin typeface="TeXGyreAdventor"/>
                <a:cs typeface="TeXGyreAdventor"/>
              </a:rPr>
              <a:t>ayan  </a:t>
            </a:r>
            <a:r>
              <a:rPr sz="2000" spc="-5" dirty="0">
                <a:latin typeface="TeXGyreAdventor"/>
                <a:cs typeface="TeXGyreAdventor"/>
              </a:rPr>
              <a:t>bireylere ait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yavruların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%50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gibi bir bölümü hayatta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kalabilir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Yarı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kısırlık</a:t>
            </a:r>
            <a:r>
              <a:rPr sz="2000" dirty="0">
                <a:latin typeface="TeXGyreAdventor"/>
                <a:cs typeface="TeXGyreAdventor"/>
              </a:rPr>
              <a:t> olarak adlandırılan </a:t>
            </a:r>
            <a:r>
              <a:rPr sz="2000" spc="-5" dirty="0">
                <a:latin typeface="TeXGyreAdventor"/>
                <a:cs typeface="TeXGyreAdventor"/>
              </a:rPr>
              <a:t>bu durum, organizmaların  üreme uyumu üzerinde </a:t>
            </a:r>
            <a:r>
              <a:rPr sz="2000" dirty="0">
                <a:latin typeface="TeXGyreAdventor"/>
                <a:cs typeface="TeXGyreAdventor"/>
              </a:rPr>
              <a:t>etkili olup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evrimsel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role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sahiptir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257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Dahası, bu tür bir </a:t>
            </a:r>
            <a:r>
              <a:rPr sz="2000" dirty="0">
                <a:latin typeface="TeXGyreAdventor"/>
                <a:cs typeface="TeXGyreAdventor"/>
              </a:rPr>
              <a:t>dengesizlik </a:t>
            </a:r>
            <a:r>
              <a:rPr sz="2000" spc="-5" dirty="0">
                <a:latin typeface="TeXGyreAdventor"/>
                <a:cs typeface="TeXGyreAdventor"/>
              </a:rPr>
              <a:t>durumu insanlarda </a:t>
            </a:r>
            <a:r>
              <a:rPr sz="2000" spc="-70" dirty="0">
                <a:latin typeface="TeXGyreAdventor"/>
                <a:cs typeface="TeXGyreAdventor"/>
              </a:rPr>
              <a:t>kısmi  </a:t>
            </a:r>
            <a:r>
              <a:rPr sz="2000" spc="-5" dirty="0">
                <a:latin typeface="TeXGyreAdventor"/>
                <a:cs typeface="TeXGyreAdventor"/>
              </a:rPr>
              <a:t>monozomi ve trizomiler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turarak </a:t>
            </a:r>
            <a:r>
              <a:rPr sz="2000" spc="-15" dirty="0">
                <a:latin typeface="TeXGyreAdventor"/>
                <a:cs typeface="TeXGyreAdventor"/>
              </a:rPr>
              <a:t>çe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itli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um 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hatalarına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neden</a:t>
            </a:r>
            <a:r>
              <a:rPr sz="2000" spc="-15" dirty="0">
                <a:latin typeface="TeXGyreAdventor"/>
                <a:cs typeface="TeXGyreAdventor"/>
              </a:rPr>
              <a:t> olmaktadır.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438150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105" dirty="0">
                <a:solidFill>
                  <a:srgbClr val="FFFFFF"/>
                </a:solidFill>
                <a:latin typeface="TeXGyreAdventor"/>
                <a:cs typeface="TeXGyreAdventor"/>
              </a:rPr>
              <a:t>nsanda 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Translokasyonlar: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Ailesel Down</a:t>
            </a:r>
            <a:r>
              <a:rPr sz="2800" spc="-3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44409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0711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1959’dan beri yürütülen ara</a:t>
            </a:r>
            <a:r>
              <a:rPr sz="2000" spc="-5" dirty="0">
                <a:latin typeface="AoyagiKouzanFontT"/>
                <a:cs typeface="AoyagiKouzanFontT"/>
              </a:rPr>
              <a:t>ş</a:t>
            </a:r>
            <a:r>
              <a:rPr sz="2000" spc="-5" dirty="0">
                <a:latin typeface="TeXGyreAdventor"/>
                <a:cs typeface="TeXGyreAdventor"/>
              </a:rPr>
              <a:t>tırmalar </a:t>
            </a:r>
            <a:r>
              <a:rPr sz="2000" spc="-35" dirty="0">
                <a:latin typeface="TeXGyreAdventor"/>
                <a:cs typeface="TeXGyreAdventor"/>
              </a:rPr>
              <a:t>sonucunda,  </a:t>
            </a:r>
            <a:r>
              <a:rPr sz="2000" spc="-5" dirty="0">
                <a:latin typeface="TeXGyreAdventor"/>
                <a:cs typeface="TeXGyreAdventor"/>
              </a:rPr>
              <a:t>insanlardan </a:t>
            </a:r>
            <a:r>
              <a:rPr sz="2000" spc="-15" dirty="0">
                <a:latin typeface="TeXGyreAdventor"/>
                <a:cs typeface="TeXGyreAdventor"/>
              </a:rPr>
              <a:t>çe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itli </a:t>
            </a:r>
            <a:r>
              <a:rPr sz="2000" spc="-5" dirty="0">
                <a:latin typeface="TeXGyreAdventor"/>
                <a:cs typeface="TeXGyreAdventor"/>
              </a:rPr>
              <a:t>translokasyonlar</a:t>
            </a:r>
            <a:r>
              <a:rPr sz="2000" spc="3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saptanmı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5" dirty="0">
                <a:latin typeface="TeXGyreAdventor"/>
                <a:cs typeface="TeXGyreAdventor"/>
              </a:rPr>
              <a:t>Yaygın </a:t>
            </a:r>
            <a:r>
              <a:rPr sz="2000" spc="-5" dirty="0">
                <a:latin typeface="TeXGyreAdventor"/>
                <a:cs typeface="TeXGyreAdventor"/>
              </a:rPr>
              <a:t>tiplerden biri 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Robertsonian translokasyonu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25" dirty="0">
                <a:latin typeface="TeXGyreAdventor"/>
                <a:cs typeface="TeXGyreAdventor"/>
              </a:rPr>
              <a:t>ya  </a:t>
            </a:r>
            <a:r>
              <a:rPr sz="2000" dirty="0">
                <a:latin typeface="TeXGyreAdventor"/>
                <a:cs typeface="TeXGyreAdventor"/>
              </a:rPr>
              <a:t>da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sentrik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füzyon’da</a:t>
            </a:r>
            <a:r>
              <a:rPr sz="2000" spc="-5" dirty="0">
                <a:latin typeface="TeXGyreAdventor"/>
                <a:cs typeface="TeXGyreAdventor"/>
              </a:rPr>
              <a:t>, homolog olmayan </a:t>
            </a:r>
            <a:r>
              <a:rPr sz="2000" dirty="0">
                <a:latin typeface="TeXGyreAdventor"/>
                <a:cs typeface="TeXGyreAdventor"/>
              </a:rPr>
              <a:t>iki </a:t>
            </a:r>
            <a:r>
              <a:rPr sz="2000" spc="-5" dirty="0">
                <a:latin typeface="TeXGyreAdventor"/>
                <a:cs typeface="TeXGyreAdventor"/>
              </a:rPr>
              <a:t>akrosentrik  kromozomun </a:t>
            </a:r>
            <a:r>
              <a:rPr sz="2000" dirty="0">
                <a:latin typeface="TeXGyreAdventor"/>
                <a:cs typeface="TeXGyreAdventor"/>
              </a:rPr>
              <a:t>kısa </a:t>
            </a:r>
            <a:r>
              <a:rPr sz="2000" spc="-5" dirty="0">
                <a:latin typeface="TeXGyreAdventor"/>
                <a:cs typeface="TeXGyreAdventor"/>
              </a:rPr>
              <a:t>kollarının en ucunda </a:t>
            </a:r>
            <a:r>
              <a:rPr sz="2000" dirty="0">
                <a:latin typeface="TeXGyreAdventor"/>
                <a:cs typeface="TeXGyreAdventor"/>
              </a:rPr>
              <a:t>kırıklar  </a:t>
            </a:r>
            <a:r>
              <a:rPr sz="2000" spc="-20" dirty="0">
                <a:latin typeface="TeXGyreAdventor"/>
                <a:cs typeface="TeXGyreAdventor"/>
              </a:rPr>
              <a:t>olu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746875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spc="-10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105" dirty="0">
                <a:solidFill>
                  <a:srgbClr val="FFFFFF"/>
                </a:solidFill>
                <a:latin typeface="TeXGyreAdventor"/>
                <a:cs typeface="TeXGyreAdventor"/>
              </a:rPr>
              <a:t>nsanda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Translokasyonlar:</a:t>
            </a:r>
            <a:endParaRPr sz="2800">
              <a:latin typeface="TeXGyreAdventor"/>
              <a:cs typeface="TeXGyreAdventor"/>
            </a:endParaRPr>
          </a:p>
          <a:p>
            <a:pPr marL="12700">
              <a:lnSpc>
                <a:spcPts val="3329"/>
              </a:lnSpc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Ailesel Down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2800">
              <a:latin typeface="TeXGyreAdventor"/>
              <a:cs typeface="TeXGyreAdventor"/>
            </a:endParaRPr>
          </a:p>
          <a:p>
            <a:pPr marL="373380" marR="5080" indent="-342900">
              <a:lnSpc>
                <a:spcPct val="100000"/>
              </a:lnSpc>
              <a:spcBef>
                <a:spcPts val="2535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Küçük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asentrik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parçacıklar kaybolurken</a:t>
            </a:r>
            <a:r>
              <a:rPr sz="2000" spc="-5" dirty="0">
                <a:latin typeface="TeXGyreAdventor"/>
                <a:cs typeface="TeXGyreAdventor"/>
              </a:rPr>
              <a:t>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büyük </a:t>
            </a:r>
            <a:r>
              <a:rPr sz="2000" spc="-5" dirty="0">
                <a:latin typeface="TeXGyreAdventor"/>
                <a:cs typeface="TeXGyreAdventor"/>
              </a:rPr>
              <a:t> kromozomal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segmentler</a:t>
            </a:r>
            <a:r>
              <a:rPr sz="2000" spc="-5" dirty="0">
                <a:latin typeface="TeXGyreAdventor"/>
                <a:cs typeface="TeXGyreAdventor"/>
              </a:rPr>
              <a:t> sentromerik </a:t>
            </a:r>
            <a:r>
              <a:rPr sz="2000" spc="-10" dirty="0">
                <a:latin typeface="TeXGyreAdventor"/>
                <a:cs typeface="TeXGyreAdventor"/>
              </a:rPr>
              <a:t>bölgelerinden 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kayna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arak</a:t>
            </a:r>
            <a:r>
              <a:rPr sz="2000" spc="-10" dirty="0">
                <a:latin typeface="TeXGyreAdventor"/>
                <a:cs typeface="TeXGyreAdventor"/>
              </a:rPr>
              <a:t>, </a:t>
            </a:r>
            <a:r>
              <a:rPr sz="2000" dirty="0">
                <a:latin typeface="TeXGyreAdventor"/>
                <a:cs typeface="TeXGyreAdventor"/>
              </a:rPr>
              <a:t>daha </a:t>
            </a:r>
            <a:r>
              <a:rPr sz="2000" spc="-5" dirty="0">
                <a:latin typeface="TeXGyreAdventor"/>
                <a:cs typeface="TeXGyreAdventor"/>
              </a:rPr>
              <a:t>büyük yeni submetasentrik ya da  metasentrik kromozom </a:t>
            </a:r>
            <a:r>
              <a:rPr sz="2000" spc="-20" dirty="0">
                <a:latin typeface="TeXGyreAdventor"/>
                <a:cs typeface="TeXGyreAdventor"/>
              </a:rPr>
              <a:t>olu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turular.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7766" y="4364710"/>
            <a:ext cx="1944213" cy="1501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317316" y="4482426"/>
            <a:ext cx="2693670" cy="1358265"/>
            <a:chOff x="3317316" y="4482426"/>
            <a:chExt cx="2693670" cy="1358265"/>
          </a:xfrm>
        </p:grpSpPr>
        <p:sp>
          <p:nvSpPr>
            <p:cNvPr id="6" name="object 6"/>
            <p:cNvSpPr/>
            <p:nvPr/>
          </p:nvSpPr>
          <p:spPr>
            <a:xfrm>
              <a:off x="4004324" y="4482426"/>
              <a:ext cx="2006051" cy="13576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30016" y="5096725"/>
              <a:ext cx="654050" cy="97155"/>
            </a:xfrm>
            <a:custGeom>
              <a:avLst/>
              <a:gdLst/>
              <a:ahLst/>
              <a:cxnLst/>
              <a:rect l="l" t="t" r="r" b="b"/>
              <a:pathLst>
                <a:path w="654050" h="97154">
                  <a:moveTo>
                    <a:pt x="605154" y="0"/>
                  </a:moveTo>
                  <a:lnTo>
                    <a:pt x="605154" y="24193"/>
                  </a:lnTo>
                  <a:lnTo>
                    <a:pt x="0" y="24193"/>
                  </a:lnTo>
                  <a:lnTo>
                    <a:pt x="0" y="72593"/>
                  </a:lnTo>
                  <a:lnTo>
                    <a:pt x="605154" y="72593"/>
                  </a:lnTo>
                  <a:lnTo>
                    <a:pt x="605154" y="96786"/>
                  </a:lnTo>
                  <a:lnTo>
                    <a:pt x="653541" y="48399"/>
                  </a:lnTo>
                  <a:lnTo>
                    <a:pt x="605154" y="0"/>
                  </a:lnTo>
                  <a:close/>
                </a:path>
              </a:pathLst>
            </a:custGeom>
            <a:solidFill>
              <a:srgbClr val="B0CF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30016" y="5096725"/>
              <a:ext cx="654050" cy="97155"/>
            </a:xfrm>
            <a:custGeom>
              <a:avLst/>
              <a:gdLst/>
              <a:ahLst/>
              <a:cxnLst/>
              <a:rect l="l" t="t" r="r" b="b"/>
              <a:pathLst>
                <a:path w="654050" h="97154">
                  <a:moveTo>
                    <a:pt x="0" y="24196"/>
                  </a:moveTo>
                  <a:lnTo>
                    <a:pt x="605155" y="24196"/>
                  </a:lnTo>
                  <a:lnTo>
                    <a:pt x="605155" y="0"/>
                  </a:lnTo>
                  <a:lnTo>
                    <a:pt x="653548" y="48393"/>
                  </a:lnTo>
                  <a:lnTo>
                    <a:pt x="605155" y="96786"/>
                  </a:lnTo>
                  <a:lnTo>
                    <a:pt x="605155" y="72589"/>
                  </a:lnTo>
                  <a:lnTo>
                    <a:pt x="0" y="72589"/>
                  </a:lnTo>
                  <a:lnTo>
                    <a:pt x="0" y="24196"/>
                  </a:lnTo>
                  <a:close/>
                </a:path>
              </a:pathLst>
            </a:custGeom>
            <a:ln w="25399">
              <a:solidFill>
                <a:srgbClr val="88A0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219164" y="5019497"/>
            <a:ext cx="601980" cy="154940"/>
            <a:chOff x="6219164" y="5019497"/>
            <a:chExt cx="601980" cy="154940"/>
          </a:xfrm>
        </p:grpSpPr>
        <p:sp>
          <p:nvSpPr>
            <p:cNvPr id="10" name="object 10"/>
            <p:cNvSpPr/>
            <p:nvPr/>
          </p:nvSpPr>
          <p:spPr>
            <a:xfrm>
              <a:off x="6231864" y="5032197"/>
              <a:ext cx="576580" cy="129539"/>
            </a:xfrm>
            <a:custGeom>
              <a:avLst/>
              <a:gdLst/>
              <a:ahLst/>
              <a:cxnLst/>
              <a:rect l="l" t="t" r="r" b="b"/>
              <a:pathLst>
                <a:path w="576579" h="129539">
                  <a:moveTo>
                    <a:pt x="511530" y="0"/>
                  </a:moveTo>
                  <a:lnTo>
                    <a:pt x="511530" y="32270"/>
                  </a:lnTo>
                  <a:lnTo>
                    <a:pt x="0" y="32270"/>
                  </a:lnTo>
                  <a:lnTo>
                    <a:pt x="0" y="96786"/>
                  </a:lnTo>
                  <a:lnTo>
                    <a:pt x="511530" y="96786"/>
                  </a:lnTo>
                  <a:lnTo>
                    <a:pt x="511530" y="129057"/>
                  </a:lnTo>
                  <a:lnTo>
                    <a:pt x="576059" y="64528"/>
                  </a:lnTo>
                  <a:lnTo>
                    <a:pt x="511530" y="0"/>
                  </a:lnTo>
                  <a:close/>
                </a:path>
              </a:pathLst>
            </a:custGeom>
            <a:solidFill>
              <a:srgbClr val="B0CF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31864" y="5032197"/>
              <a:ext cx="576580" cy="129539"/>
            </a:xfrm>
            <a:custGeom>
              <a:avLst/>
              <a:gdLst/>
              <a:ahLst/>
              <a:cxnLst/>
              <a:rect l="l" t="t" r="r" b="b"/>
              <a:pathLst>
                <a:path w="576579" h="129539">
                  <a:moveTo>
                    <a:pt x="0" y="32262"/>
                  </a:moveTo>
                  <a:lnTo>
                    <a:pt x="511538" y="32262"/>
                  </a:lnTo>
                  <a:lnTo>
                    <a:pt x="511538" y="0"/>
                  </a:lnTo>
                  <a:lnTo>
                    <a:pt x="576063" y="64524"/>
                  </a:lnTo>
                  <a:lnTo>
                    <a:pt x="511538" y="129049"/>
                  </a:lnTo>
                  <a:lnTo>
                    <a:pt x="511538" y="96787"/>
                  </a:lnTo>
                  <a:lnTo>
                    <a:pt x="0" y="96787"/>
                  </a:lnTo>
                  <a:lnTo>
                    <a:pt x="0" y="32262"/>
                  </a:lnTo>
                  <a:close/>
                </a:path>
              </a:pathLst>
            </a:custGeom>
            <a:ln w="25399">
              <a:solidFill>
                <a:srgbClr val="88A0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7146442" y="4482426"/>
            <a:ext cx="2108352" cy="13576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107</a:t>
            </a:fld>
            <a:endParaRPr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438150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105" dirty="0">
                <a:solidFill>
                  <a:srgbClr val="FFFFFF"/>
                </a:solidFill>
                <a:latin typeface="TeXGyreAdventor"/>
                <a:cs typeface="TeXGyreAdventor"/>
              </a:rPr>
              <a:t>nsanda 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Translokasyonlar: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Ailesel Down</a:t>
            </a:r>
            <a:r>
              <a:rPr sz="2800" spc="-3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730365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4450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Down sendromuna trizomi 21’in neden </a:t>
            </a:r>
            <a:r>
              <a:rPr sz="2000" spc="-50" dirty="0">
                <a:latin typeface="TeXGyreAdventor"/>
                <a:cs typeface="TeXGyreAdventor"/>
              </a:rPr>
              <a:t>oldu</a:t>
            </a:r>
            <a:r>
              <a:rPr sz="2000" spc="-50" dirty="0">
                <a:latin typeface="AoyagiKouzanFontT"/>
                <a:cs typeface="AoyagiKouzanFontT"/>
              </a:rPr>
              <a:t>ğ</a:t>
            </a:r>
            <a:r>
              <a:rPr sz="2000" spc="-50" dirty="0">
                <a:latin typeface="TeXGyreAdventor"/>
                <a:cs typeface="TeXGyreAdventor"/>
              </a:rPr>
              <a:t>unu  </a:t>
            </a:r>
            <a:r>
              <a:rPr sz="2000" spc="-10" dirty="0">
                <a:latin typeface="TeXGyreAdventor"/>
                <a:cs typeface="TeXGyreAdventor"/>
              </a:rPr>
              <a:t>belirtmi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tik.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Trizomi </a:t>
            </a:r>
            <a:r>
              <a:rPr sz="2000" spc="-5" dirty="0">
                <a:latin typeface="TeXGyreAdventor"/>
                <a:cs typeface="TeXGyreAdventor"/>
              </a:rPr>
              <a:t>21, ebeveynlerden birinde, mayoz </a:t>
            </a:r>
            <a:r>
              <a:rPr sz="2000" spc="-35" dirty="0">
                <a:latin typeface="TeXGyreAdventor"/>
                <a:cs typeface="TeXGyreAdventor"/>
              </a:rPr>
              <a:t>esnasında 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an </a:t>
            </a:r>
            <a:r>
              <a:rPr sz="2000" b="1" spc="-5" dirty="0">
                <a:latin typeface="TeXGyreAdventor"/>
                <a:cs typeface="TeXGyreAdventor"/>
              </a:rPr>
              <a:t>‘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ayrılmama</a:t>
            </a:r>
            <a:r>
              <a:rPr sz="2000" b="1" spc="-5" dirty="0">
                <a:latin typeface="TeXGyreAdventor"/>
                <a:cs typeface="TeXGyreAdventor"/>
              </a:rPr>
              <a:t>’ </a:t>
            </a:r>
            <a:r>
              <a:rPr sz="2000" spc="-5" dirty="0">
                <a:latin typeface="TeXGyreAdventor"/>
                <a:cs typeface="TeXGyreAdventor"/>
              </a:rPr>
              <a:t>olayından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kaynaklanmaktadır.</a:t>
            </a:r>
            <a:endParaRPr sz="2000">
              <a:latin typeface="TeXGyreAdventor"/>
              <a:cs typeface="TeXGyreAdventor"/>
            </a:endParaRPr>
          </a:p>
          <a:p>
            <a:pPr marL="355600" marR="10096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Böyle durumlarda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aynı ebeveynlerin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ikinci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</a:t>
            </a:r>
            <a:r>
              <a:rPr sz="2000" u="sng" spc="-8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Down </a:t>
            </a:r>
            <a:r>
              <a:rPr sz="2000" spc="-8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sendromlu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çocu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sahip olma riski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çok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dü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üktür</a:t>
            </a:r>
            <a:r>
              <a:rPr sz="2000" spc="-3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438150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10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105" dirty="0">
                <a:solidFill>
                  <a:srgbClr val="FFFFFF"/>
                </a:solidFill>
                <a:latin typeface="TeXGyreAdventor"/>
                <a:cs typeface="TeXGyreAdventor"/>
              </a:rPr>
              <a:t>nsanda 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Translokasyonlar: 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Ailesel Down</a:t>
            </a:r>
            <a:r>
              <a:rPr sz="2800" spc="-3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109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49820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3751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Ancak</a:t>
            </a:r>
            <a:r>
              <a:rPr sz="2000" spc="-5" dirty="0">
                <a:latin typeface="TeXGyreAdventor"/>
                <a:cs typeface="TeXGyreAdventor"/>
              </a:rPr>
              <a:t> Down’lu çocuk sahibi </a:t>
            </a:r>
            <a:r>
              <a:rPr sz="2000" dirty="0">
                <a:latin typeface="TeXGyreAdventor"/>
                <a:cs typeface="TeXGyreAdventor"/>
              </a:rPr>
              <a:t>olan ailelerin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spc="-40" dirty="0">
                <a:latin typeface="TeXGyreAdventor"/>
                <a:cs typeface="TeXGyreAdventor"/>
              </a:rPr>
              <a:t>kısmında  </a:t>
            </a:r>
            <a:r>
              <a:rPr sz="2000" spc="-5" dirty="0">
                <a:latin typeface="TeXGyreAdventor"/>
                <a:cs typeface="TeXGyreAdventor"/>
              </a:rPr>
              <a:t>sendrom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birkaç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nesil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yüksek sıklıkta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görülür.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nadir </a:t>
            </a:r>
            <a:r>
              <a:rPr sz="2000" spc="-5" dirty="0">
                <a:latin typeface="TeXGyreAdventor"/>
                <a:cs typeface="TeXGyreAdventor"/>
              </a:rPr>
              <a:t>vakalardaki ebeveynlerin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sonraki </a:t>
            </a:r>
            <a:r>
              <a:rPr sz="2000" spc="-10" dirty="0">
                <a:latin typeface="TeXGyreAdventor"/>
                <a:cs typeface="TeXGyreAdventor"/>
              </a:rPr>
              <a:t>ku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akların  </a:t>
            </a:r>
            <a:r>
              <a:rPr sz="2000" spc="-5" dirty="0">
                <a:latin typeface="TeXGyreAdventor"/>
                <a:cs typeface="TeXGyreAdventor"/>
              </a:rPr>
              <a:t>sitogenetik analizleri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ailesel Down sendromunun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nedenine  açıklık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getirmektedir.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5729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14/21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D/G</a:t>
            </a:r>
            <a:r>
              <a:rPr sz="3600" spc="-7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36484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Yapılan </a:t>
            </a:r>
            <a:r>
              <a:rPr sz="2000" dirty="0">
                <a:latin typeface="TeXGyreAdventor"/>
                <a:cs typeface="TeXGyreAdventor"/>
              </a:rPr>
              <a:t>sitogenetik </a:t>
            </a:r>
            <a:r>
              <a:rPr sz="2000" spc="-30" dirty="0">
                <a:latin typeface="TeXGyreAdventor"/>
                <a:cs typeface="TeXGyreAdventor"/>
              </a:rPr>
              <a:t>analizler, </a:t>
            </a:r>
            <a:r>
              <a:rPr sz="2000" spc="-5" dirty="0">
                <a:latin typeface="TeXGyreAdventor"/>
                <a:cs typeface="TeXGyreAdventor"/>
              </a:rPr>
              <a:t>ebeveynlerden</a:t>
            </a:r>
            <a:r>
              <a:rPr sz="2000" spc="5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birinde</a:t>
            </a:r>
            <a:endParaRPr sz="2000">
              <a:latin typeface="TeXGyreAdventor"/>
              <a:cs typeface="TeXGyreAdventor"/>
            </a:endParaRPr>
          </a:p>
          <a:p>
            <a:pPr marL="355600">
              <a:lnSpc>
                <a:spcPct val="100000"/>
              </a:lnSpc>
            </a:pP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14/21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D/G translokasyonun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oldu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unu </a:t>
            </a:r>
            <a:r>
              <a:rPr sz="2000" spc="-5" dirty="0">
                <a:latin typeface="TeXGyreAdventor"/>
                <a:cs typeface="TeXGyreAdventor"/>
              </a:rPr>
              <a:t>ortaya</a:t>
            </a:r>
            <a:r>
              <a:rPr sz="2000" spc="4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koymaktadır.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Ebeveynlerden birinde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G-grubu kromozom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21’in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büyük </a:t>
            </a:r>
            <a:r>
              <a:rPr sz="2000" spc="-95" dirty="0">
                <a:latin typeface="TeXGyreAdventor"/>
                <a:cs typeface="TeXGyreAdventor"/>
              </a:rPr>
              <a:t>bir  </a:t>
            </a:r>
            <a:r>
              <a:rPr sz="2000" spc="-5" dirty="0">
                <a:latin typeface="TeXGyreAdventor"/>
                <a:cs typeface="TeXGyreAdventor"/>
              </a:rPr>
              <a:t>bölümü translokasyonla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D-grubu kromozom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14’ün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bir  ucuna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ta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ınmaktadır.</a:t>
            </a:r>
            <a:endParaRPr sz="2000">
              <a:latin typeface="TeXGyreAdventor"/>
              <a:cs typeface="TeXGyreAdventor"/>
            </a:endParaRPr>
          </a:p>
          <a:p>
            <a:pPr marL="355600" marR="17272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45 </a:t>
            </a:r>
            <a:r>
              <a:rPr sz="2000" spc="-5" dirty="0">
                <a:latin typeface="TeXGyreAdventor"/>
                <a:cs typeface="TeXGyreAdventor"/>
              </a:rPr>
              <a:t>kromozoma </a:t>
            </a:r>
            <a:r>
              <a:rPr sz="2000" dirty="0">
                <a:latin typeface="TeXGyreAdventor"/>
                <a:cs typeface="TeXGyreAdventor"/>
              </a:rPr>
              <a:t>sahip olmasına </a:t>
            </a:r>
            <a:r>
              <a:rPr sz="2000" spc="-15" dirty="0">
                <a:latin typeface="TeXGyreAdventor"/>
                <a:cs typeface="TeXGyreAdventor"/>
              </a:rPr>
              <a:t>ra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men </a:t>
            </a:r>
            <a:r>
              <a:rPr sz="2000" spc="-5" dirty="0">
                <a:latin typeface="TeXGyreAdventor"/>
                <a:cs typeface="TeXGyreAdventor"/>
              </a:rPr>
              <a:t>bu birey </a:t>
            </a:r>
            <a:r>
              <a:rPr sz="2000" spc="-40" dirty="0">
                <a:latin typeface="TeXGyreAdventor"/>
                <a:cs typeface="TeXGyreAdventor"/>
              </a:rPr>
              <a:t>fenotipik 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normaldir.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5729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TeXGyreAdventor"/>
                <a:cs typeface="TeXGyreAdventor"/>
              </a:rPr>
              <a:t>14/21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D/G</a:t>
            </a:r>
            <a:r>
              <a:rPr sz="3600" spc="-7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TeXGyreAdventor"/>
                <a:cs typeface="TeXGyreAdventor"/>
              </a:rPr>
              <a:t>Translokasyonu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37929" y="2698020"/>
            <a:ext cx="5472607" cy="4104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111</a:t>
            </a:fld>
            <a:endParaRPr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5220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Ailesel Down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99630" cy="180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05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Mayozda, bireyin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gametlerinin dörtte birinde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21’in iki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kopyası</a:t>
            </a:r>
            <a:r>
              <a:rPr sz="2000" spc="-15" dirty="0">
                <a:latin typeface="TeXGyreAdventor"/>
                <a:cs typeface="TeXGyreAdventor"/>
              </a:rPr>
              <a:t> bulunmaktadır.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Böyle bir gamet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standart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haploid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gametle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döllenirse</a:t>
            </a:r>
            <a:r>
              <a:rPr sz="2000" spc="-35" dirty="0">
                <a:latin typeface="TeXGyreAdventor"/>
                <a:cs typeface="TeXGyreAdventor"/>
              </a:rPr>
              <a:t>,  </a:t>
            </a:r>
            <a:r>
              <a:rPr sz="2000" spc="-15" dirty="0">
                <a:latin typeface="TeXGyreAdventor"/>
                <a:cs typeface="TeXGyreAdventor"/>
              </a:rPr>
              <a:t>olu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an </a:t>
            </a:r>
            <a:r>
              <a:rPr sz="2000" spc="-5" dirty="0">
                <a:latin typeface="TeXGyreAdventor"/>
                <a:cs typeface="TeXGyreAdventor"/>
              </a:rPr>
              <a:t>zigot </a:t>
            </a:r>
            <a:r>
              <a:rPr sz="2000" dirty="0">
                <a:latin typeface="TeXGyreAdventor"/>
                <a:cs typeface="TeXGyreAdventor"/>
              </a:rPr>
              <a:t>46 </a:t>
            </a:r>
            <a:r>
              <a:rPr sz="2000" spc="-5" dirty="0">
                <a:latin typeface="TeXGyreAdventor"/>
                <a:cs typeface="TeXGyreAdventor"/>
              </a:rPr>
              <a:t>kromozoma </a:t>
            </a:r>
            <a:r>
              <a:rPr sz="2000" spc="-25" dirty="0">
                <a:latin typeface="TeXGyreAdventor"/>
                <a:cs typeface="TeXGyreAdventor"/>
              </a:rPr>
              <a:t>sahiptir, </a:t>
            </a:r>
            <a:r>
              <a:rPr sz="2000" dirty="0">
                <a:latin typeface="TeXGyreAdventor"/>
                <a:cs typeface="TeXGyreAdventor"/>
              </a:rPr>
              <a:t>ancak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21’in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üç kopyası</a:t>
            </a:r>
            <a:r>
              <a:rPr sz="2000" spc="-15" dirty="0">
                <a:latin typeface="TeXGyreAdventor"/>
                <a:cs typeface="TeXGyreAdventor"/>
              </a:rPr>
              <a:t> bulunmaktadır.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643176"/>
            <a:ext cx="5220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Ailesel Down</a:t>
            </a:r>
            <a:r>
              <a:rPr sz="3600" spc="-65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22515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Translokasyon </a:t>
            </a:r>
            <a:r>
              <a:rPr sz="2000" dirty="0">
                <a:latin typeface="TeXGyreAdventor"/>
                <a:cs typeface="TeXGyreAdventor"/>
              </a:rPr>
              <a:t>sırasında </a:t>
            </a:r>
            <a:r>
              <a:rPr sz="2000" spc="-5" dirty="0">
                <a:latin typeface="TeXGyreAdventor"/>
                <a:cs typeface="TeXGyreAdventor"/>
              </a:rPr>
              <a:t>hem kromozom </a:t>
            </a:r>
            <a:r>
              <a:rPr sz="2000" dirty="0">
                <a:latin typeface="TeXGyreAdventor"/>
                <a:cs typeface="TeXGyreAdventor"/>
              </a:rPr>
              <a:t>14’ten </a:t>
            </a:r>
            <a:r>
              <a:rPr sz="2000" spc="-5" dirty="0">
                <a:latin typeface="TeXGyreAdventor"/>
                <a:cs typeface="TeXGyreAdventor"/>
              </a:rPr>
              <a:t>hem de  </a:t>
            </a:r>
            <a:r>
              <a:rPr sz="2000" dirty="0">
                <a:latin typeface="TeXGyreAdventor"/>
                <a:cs typeface="TeXGyreAdventor"/>
              </a:rPr>
              <a:t>21’den ufak </a:t>
            </a:r>
            <a:r>
              <a:rPr sz="2000" spc="-5" dirty="0">
                <a:latin typeface="TeXGyreAdventor"/>
                <a:cs typeface="TeXGyreAdventor"/>
              </a:rPr>
              <a:t>bir bölge </a:t>
            </a:r>
            <a:r>
              <a:rPr sz="2000" spc="-20" dirty="0">
                <a:latin typeface="TeXGyreAdventor"/>
                <a:cs typeface="TeXGyreAdventor"/>
              </a:rPr>
              <a:t>kaybedilmi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 </a:t>
            </a:r>
            <a:r>
              <a:rPr sz="2000" spc="-5" dirty="0">
                <a:latin typeface="TeXGyreAdventor"/>
                <a:cs typeface="TeXGyreAdventor"/>
              </a:rPr>
              <a:t>Bunun </a:t>
            </a:r>
            <a:r>
              <a:rPr sz="2000" dirty="0">
                <a:latin typeface="TeXGyreAdventor"/>
                <a:cs typeface="TeXGyreAdventor"/>
              </a:rPr>
              <a:t>nedeni,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her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iki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kromozomun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uçlarının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birle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meden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önce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kırılmı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spc="-455" dirty="0">
                <a:latin typeface="AoyagiKouzanFontT"/>
                <a:cs typeface="AoyagiKouzanFontT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olmasıdır.</a:t>
            </a:r>
            <a:endParaRPr sz="2000">
              <a:latin typeface="TeXGyreAdventor"/>
              <a:cs typeface="TeXGyreAdventor"/>
            </a:endParaRPr>
          </a:p>
          <a:p>
            <a:pPr marL="355600" marR="17526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Kırılan uçlar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rRNA genlerinin birçok kopyasının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bulundu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bölgesidir</a:t>
            </a:r>
            <a:r>
              <a:rPr sz="2000" b="1" spc="-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61658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rRNA genlerinin </a:t>
            </a:r>
            <a:r>
              <a:rPr sz="2000" dirty="0">
                <a:latin typeface="TeXGyreAdventor"/>
                <a:cs typeface="TeXGyreAdventor"/>
              </a:rPr>
              <a:t>%20’si eksik olmasına </a:t>
            </a:r>
            <a:r>
              <a:rPr sz="2000" spc="-15" dirty="0">
                <a:latin typeface="TeXGyreAdventor"/>
                <a:cs typeface="TeXGyreAdventor"/>
              </a:rPr>
              <a:t>ra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men, 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ıyıcı </a:t>
            </a:r>
            <a:r>
              <a:rPr sz="2000" spc="-6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birey hastalıktan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etkilenmemektedir</a:t>
            </a:r>
            <a:r>
              <a:rPr sz="2000" spc="-1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8203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7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75" dirty="0">
                <a:solidFill>
                  <a:srgbClr val="FFFFFF"/>
                </a:solidFill>
                <a:latin typeface="TeXGyreAdventor"/>
                <a:cs typeface="TeXGyreAdventor"/>
              </a:rPr>
              <a:t>nsanlarda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Kırılgan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(fragile) Bölgeler  Kromozom Kırıklarına </a:t>
            </a:r>
            <a:r>
              <a:rPr sz="2800" spc="-25" dirty="0">
                <a:solidFill>
                  <a:srgbClr val="FFFFFF"/>
                </a:solidFill>
                <a:latin typeface="TeXGyreAdventor"/>
                <a:cs typeface="TeXGyreAdventor"/>
              </a:rPr>
              <a:t>Kar</a:t>
            </a:r>
            <a:r>
              <a:rPr sz="2800" spc="-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5" dirty="0">
                <a:solidFill>
                  <a:srgbClr val="FFFFFF"/>
                </a:solidFill>
                <a:latin typeface="TeXGyreAdventor"/>
                <a:cs typeface="TeXGyreAdventor"/>
              </a:rPr>
              <a:t>ı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Hassastır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26325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969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Bazı </a:t>
            </a:r>
            <a:r>
              <a:rPr sz="2000" spc="-5" dirty="0">
                <a:latin typeface="TeXGyreAdventor"/>
                <a:cs typeface="TeXGyreAdventor"/>
              </a:rPr>
              <a:t>bireylerden </a:t>
            </a:r>
            <a:r>
              <a:rPr sz="2000" dirty="0">
                <a:latin typeface="TeXGyreAdventor"/>
                <a:cs typeface="TeXGyreAdventor"/>
              </a:rPr>
              <a:t>elde edilen </a:t>
            </a:r>
            <a:r>
              <a:rPr sz="2000" spc="-5" dirty="0">
                <a:latin typeface="TeXGyreAdventor"/>
                <a:cs typeface="TeXGyreAdventor"/>
              </a:rPr>
              <a:t>hücrelerde </a:t>
            </a:r>
            <a:r>
              <a:rPr sz="2000" spc="-30" dirty="0">
                <a:latin typeface="TeXGyreAdventor"/>
                <a:cs typeface="TeXGyreAdventor"/>
              </a:rPr>
              <a:t>kromozomlardan  </a:t>
            </a:r>
            <a:r>
              <a:rPr sz="2000" spc="-5" dirty="0">
                <a:latin typeface="TeXGyreAdventor"/>
                <a:cs typeface="TeXGyreAdventor"/>
              </a:rPr>
              <a:t>birisinin belirli bir </a:t>
            </a:r>
            <a:r>
              <a:rPr sz="2000" dirty="0">
                <a:latin typeface="TeXGyreAdventor"/>
                <a:cs typeface="TeXGyreAdventor"/>
              </a:rPr>
              <a:t>kısmı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boyanamamı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AoyagiKouzanFontT"/>
                <a:cs typeface="AoyagiKouzanFontT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dirty="0">
                <a:latin typeface="TeXGyreAdventor"/>
                <a:cs typeface="TeXGyreAdventor"/>
              </a:rPr>
              <a:t>orada </a:t>
            </a:r>
            <a:r>
              <a:rPr sz="2000" spc="-5" dirty="0">
                <a:latin typeface="TeXGyreAdventor"/>
                <a:cs typeface="TeXGyreAdventor"/>
              </a:rPr>
              <a:t>bir </a:t>
            </a:r>
            <a:r>
              <a:rPr sz="2000" b="1" spc="-35" dirty="0">
                <a:latin typeface="TeXGyreAdventor"/>
                <a:cs typeface="TeXGyreAdventor"/>
              </a:rPr>
              <a:t>bo</a:t>
            </a:r>
            <a:r>
              <a:rPr sz="2000" b="1" spc="-35" dirty="0">
                <a:latin typeface="Arial"/>
                <a:cs typeface="Arial"/>
              </a:rPr>
              <a:t>ş</a:t>
            </a:r>
            <a:r>
              <a:rPr sz="2000" b="1" spc="-35" dirty="0">
                <a:latin typeface="TeXGyreAdventor"/>
                <a:cs typeface="TeXGyreAdventor"/>
              </a:rPr>
              <a:t>luk  </a:t>
            </a:r>
            <a:r>
              <a:rPr sz="2000" b="1" dirty="0">
                <a:latin typeface="TeXGyreAdventor"/>
                <a:cs typeface="TeXGyreAdventor"/>
              </a:rPr>
              <a:t>görüntüsü</a:t>
            </a:r>
            <a:r>
              <a:rPr sz="2000" b="1" spc="-1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belirmi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tip </a:t>
            </a:r>
            <a:r>
              <a:rPr sz="2000" spc="5" dirty="0">
                <a:latin typeface="TeXGyreAdventor"/>
                <a:cs typeface="TeXGyreAdventor"/>
              </a:rPr>
              <a:t>morfolojinin </a:t>
            </a:r>
            <a:r>
              <a:rPr sz="2000" spc="-10" dirty="0">
                <a:latin typeface="TeXGyreAdventor"/>
                <a:cs typeface="TeXGyreAdventor"/>
              </a:rPr>
              <a:t>göründü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ü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ka </a:t>
            </a:r>
            <a:r>
              <a:rPr sz="2000" spc="-10" dirty="0">
                <a:latin typeface="TeXGyreAdventor"/>
                <a:cs typeface="TeXGyreAdventor"/>
              </a:rPr>
              <a:t>ki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ilerden </a:t>
            </a:r>
            <a:r>
              <a:rPr sz="2000" dirty="0">
                <a:latin typeface="TeXGyreAdventor"/>
                <a:cs typeface="TeXGyreAdventor"/>
              </a:rPr>
              <a:t>elde </a:t>
            </a:r>
            <a:r>
              <a:rPr sz="2000" spc="-55" dirty="0">
                <a:latin typeface="TeXGyreAdventor"/>
                <a:cs typeface="TeXGyreAdventor"/>
              </a:rPr>
              <a:t>edilen  </a:t>
            </a:r>
            <a:r>
              <a:rPr sz="2000" spc="-5" dirty="0">
                <a:latin typeface="TeXGyreAdventor"/>
                <a:cs typeface="TeXGyreAdventor"/>
              </a:rPr>
              <a:t>bazı hücrelerde </a:t>
            </a:r>
            <a:r>
              <a:rPr sz="2000" dirty="0">
                <a:latin typeface="TeXGyreAdventor"/>
                <a:cs typeface="TeXGyreAdventor"/>
              </a:rPr>
              <a:t>ise </a:t>
            </a:r>
            <a:r>
              <a:rPr sz="2000" spc="-10" dirty="0">
                <a:latin typeface="TeXGyreAdventor"/>
                <a:cs typeface="TeXGyreAdventor"/>
              </a:rPr>
              <a:t>bo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luklar </a:t>
            </a:r>
            <a:r>
              <a:rPr sz="2000" spc="-5" dirty="0">
                <a:latin typeface="TeXGyreAdventor"/>
                <a:cs typeface="TeXGyreAdventor"/>
              </a:rPr>
              <a:t>kromozom </a:t>
            </a:r>
            <a:r>
              <a:rPr sz="2000" dirty="0">
                <a:latin typeface="TeXGyreAdventor"/>
                <a:cs typeface="TeXGyreAdventor"/>
              </a:rPr>
              <a:t>takımının </a:t>
            </a:r>
            <a:r>
              <a:rPr sz="2000" spc="-20" dirty="0">
                <a:latin typeface="TeXGyreAdventor"/>
                <a:cs typeface="TeXGyreAdventor"/>
              </a:rPr>
              <a:t>ba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ka  </a:t>
            </a:r>
            <a:r>
              <a:rPr sz="2000" spc="-5" dirty="0">
                <a:latin typeface="TeXGyreAdventor"/>
                <a:cs typeface="TeXGyreAdventor"/>
              </a:rPr>
              <a:t>yerlerinde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görülmektedir.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8203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7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75" dirty="0">
                <a:solidFill>
                  <a:srgbClr val="FFFFFF"/>
                </a:solidFill>
                <a:latin typeface="TeXGyreAdventor"/>
                <a:cs typeface="TeXGyreAdventor"/>
              </a:rPr>
              <a:t>nsanlarda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Kırılgan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(fragile) Bölgeler  Kromozom Kırıklarına </a:t>
            </a:r>
            <a:r>
              <a:rPr sz="2800" spc="-25" dirty="0">
                <a:solidFill>
                  <a:srgbClr val="FFFFFF"/>
                </a:solidFill>
                <a:latin typeface="TeXGyreAdventor"/>
                <a:cs typeface="TeXGyreAdventor"/>
              </a:rPr>
              <a:t>Kar</a:t>
            </a:r>
            <a:r>
              <a:rPr sz="2800" spc="-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5" dirty="0">
                <a:solidFill>
                  <a:srgbClr val="FFFFFF"/>
                </a:solidFill>
                <a:latin typeface="TeXGyreAdventor"/>
                <a:cs typeface="TeXGyreAdventor"/>
              </a:rPr>
              <a:t>ı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Hassastır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6891655" cy="241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5049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bölgelere sonraları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kırılgan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bölgeler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adı </a:t>
            </a:r>
            <a:r>
              <a:rPr sz="2000" spc="-30" dirty="0">
                <a:latin typeface="TeXGyreAdventor"/>
                <a:cs typeface="TeXGyreAdventor"/>
              </a:rPr>
              <a:t>verilmi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tir,  </a:t>
            </a:r>
            <a:r>
              <a:rPr sz="2000" spc="-5" dirty="0">
                <a:latin typeface="TeXGyreAdventor"/>
                <a:cs typeface="TeXGyreAdventor"/>
              </a:rPr>
              <a:t>çünkü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folik asit</a:t>
            </a:r>
            <a:r>
              <a:rPr sz="2000" spc="-5" dirty="0">
                <a:latin typeface="TeXGyreAdventor"/>
                <a:cs typeface="TeXGyreAdventor"/>
              </a:rPr>
              <a:t> gibi bazı </a:t>
            </a:r>
            <a:r>
              <a:rPr sz="2000" dirty="0">
                <a:latin typeface="TeXGyreAdventor"/>
                <a:cs typeface="TeXGyreAdventor"/>
              </a:rPr>
              <a:t>kimyasallar </a:t>
            </a:r>
            <a:r>
              <a:rPr sz="2000" spc="-5" dirty="0">
                <a:latin typeface="TeXGyreAdventor"/>
                <a:cs typeface="TeXGyreAdventor"/>
              </a:rPr>
              <a:t>kültür ortamında 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bulunmadı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zaman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kromozomlar bu bölgelerden  kolayca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kırılabilmektedir</a:t>
            </a:r>
            <a:r>
              <a:rPr sz="2000" spc="-1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Kırılgan </a:t>
            </a:r>
            <a:r>
              <a:rPr sz="2000" spc="-10" dirty="0">
                <a:latin typeface="TeXGyreAdventor"/>
                <a:cs typeface="TeXGyreAdventor"/>
              </a:rPr>
              <a:t>bölgelerden </a:t>
            </a:r>
            <a:r>
              <a:rPr sz="2000" spc="-5" dirty="0">
                <a:latin typeface="TeXGyreAdventor"/>
                <a:cs typeface="TeXGyreAdventor"/>
              </a:rPr>
              <a:t>birinin,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tip zihinsel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bozuklukla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güçlü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lantısı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sonradan ortaya </a:t>
            </a:r>
            <a:r>
              <a:rPr sz="2000" dirty="0">
                <a:latin typeface="TeXGyreAdventor"/>
                <a:cs typeface="TeXGyreAdventor"/>
              </a:rPr>
              <a:t>çıkarılana </a:t>
            </a:r>
            <a:r>
              <a:rPr sz="2000" spc="-40" dirty="0">
                <a:latin typeface="TeXGyreAdventor"/>
                <a:cs typeface="TeXGyreAdventor"/>
              </a:rPr>
              <a:t>kadar, </a:t>
            </a:r>
            <a:r>
              <a:rPr sz="2000" spc="-5" dirty="0">
                <a:latin typeface="TeXGyreAdventor"/>
                <a:cs typeface="TeXGyreAdventor"/>
              </a:rPr>
              <a:t>bu  bölgeler önceleri tuhaf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algılanmı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490776"/>
            <a:ext cx="6082030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z="2800" spc="-75" dirty="0">
                <a:solidFill>
                  <a:srgbClr val="FFFFFF"/>
                </a:solidFill>
                <a:latin typeface="AoyagiKouzanFontT"/>
                <a:cs typeface="AoyagiKouzanFontT"/>
              </a:rPr>
              <a:t>İ</a:t>
            </a:r>
            <a:r>
              <a:rPr sz="2800" spc="-75" dirty="0">
                <a:solidFill>
                  <a:srgbClr val="FFFFFF"/>
                </a:solidFill>
                <a:latin typeface="TeXGyreAdventor"/>
                <a:cs typeface="TeXGyreAdventor"/>
              </a:rPr>
              <a:t>nsanlarda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Kırılgan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(fragile) Bölgeler  Kromozom Kırıklarına </a:t>
            </a:r>
            <a:r>
              <a:rPr sz="2800" spc="-25" dirty="0">
                <a:solidFill>
                  <a:srgbClr val="FFFFFF"/>
                </a:solidFill>
                <a:latin typeface="TeXGyreAdventor"/>
                <a:cs typeface="TeXGyreAdventor"/>
              </a:rPr>
              <a:t>Kar</a:t>
            </a:r>
            <a:r>
              <a:rPr sz="2800" spc="-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2800" spc="-25" dirty="0">
                <a:solidFill>
                  <a:srgbClr val="FFFFFF"/>
                </a:solidFill>
                <a:latin typeface="TeXGyreAdventor"/>
                <a:cs typeface="TeXGyreAdventor"/>
              </a:rPr>
              <a:t>ı </a:t>
            </a:r>
            <a:r>
              <a:rPr sz="2800" dirty="0">
                <a:solidFill>
                  <a:srgbClr val="FFFFFF"/>
                </a:solidFill>
                <a:latin typeface="TeXGyreAdventor"/>
                <a:cs typeface="TeXGyreAdventor"/>
              </a:rPr>
              <a:t>Hassastır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1139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bölgeler kromozom üzerinde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kırılmaya yatkın 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noktaları </a:t>
            </a:r>
            <a:r>
              <a:rPr sz="2000" spc="-4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gösterdi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 </a:t>
            </a:r>
            <a:r>
              <a:rPr sz="2000" dirty="0">
                <a:latin typeface="TeXGyreAdventor"/>
                <a:cs typeface="TeXGyreAdventor"/>
              </a:rPr>
              <a:t>için,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kromatinin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sıkı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sarılmadı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yo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un 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olmadı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kısımları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aret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edebilirler.</a:t>
            </a:r>
            <a:endParaRPr sz="2000">
              <a:latin typeface="TeXGyreAdventor"/>
              <a:cs typeface="TeXGyreAdventor"/>
            </a:endParaRPr>
          </a:p>
          <a:p>
            <a:pPr marL="355600" marR="39497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Kırılgan </a:t>
            </a:r>
            <a:r>
              <a:rPr sz="2000" spc="-5" dirty="0">
                <a:latin typeface="TeXGyreAdventor"/>
                <a:cs typeface="TeXGyreAdventor"/>
              </a:rPr>
              <a:t>bölge ile </a:t>
            </a:r>
            <a:r>
              <a:rPr sz="2000" spc="-25" dirty="0">
                <a:latin typeface="TeXGyreAdventor"/>
                <a:cs typeface="TeXGyreAdventor"/>
              </a:rPr>
              <a:t>de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ik </a:t>
            </a:r>
            <a:r>
              <a:rPr sz="2000" spc="-5" dirty="0">
                <a:latin typeface="TeXGyreAdventor"/>
                <a:cs typeface="TeXGyreAdventor"/>
              </a:rPr>
              <a:t>fenotipler </a:t>
            </a:r>
            <a:r>
              <a:rPr sz="2000" dirty="0">
                <a:latin typeface="TeXGyreAdventor"/>
                <a:cs typeface="TeXGyreAdventor"/>
              </a:rPr>
              <a:t>arasındaki açık </a:t>
            </a:r>
            <a:r>
              <a:rPr sz="2000" spc="-65" dirty="0">
                <a:latin typeface="TeXGyreAdventor"/>
                <a:cs typeface="TeXGyreAdventor"/>
              </a:rPr>
              <a:t>ili</a:t>
            </a:r>
            <a:r>
              <a:rPr sz="2000" spc="-65" dirty="0">
                <a:latin typeface="AoyagiKouzanFontT"/>
                <a:cs typeface="AoyagiKouzanFontT"/>
              </a:rPr>
              <a:t>ş</a:t>
            </a:r>
            <a:r>
              <a:rPr sz="2000" spc="-65" dirty="0">
                <a:latin typeface="TeXGyreAdventor"/>
                <a:cs typeface="TeXGyreAdventor"/>
              </a:rPr>
              <a:t>ki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zihinsel gerilik 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kanser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dahil </a:t>
            </a:r>
            <a:r>
              <a:rPr sz="2000" spc="-15" dirty="0">
                <a:latin typeface="TeXGyreAdventor"/>
                <a:cs typeface="TeXGyreAdventor"/>
              </a:rPr>
              <a:t>çe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itli </a:t>
            </a:r>
            <a:r>
              <a:rPr sz="2000" spc="-5" dirty="0">
                <a:latin typeface="TeXGyreAdventor"/>
                <a:cs typeface="TeXGyreAdventor"/>
              </a:rPr>
              <a:t>hastalıklarda </a:t>
            </a:r>
            <a:r>
              <a:rPr sz="2000" dirty="0">
                <a:latin typeface="TeXGyreAdventor"/>
                <a:cs typeface="TeXGyreAdventor"/>
              </a:rPr>
              <a:t>da  </a:t>
            </a:r>
            <a:r>
              <a:rPr sz="2000" spc="-20" dirty="0">
                <a:latin typeface="TeXGyreAdventor"/>
                <a:cs typeface="TeXGyreAdventor"/>
              </a:rPr>
              <a:t>gösterilmi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440930" cy="205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3909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X kromozomunda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folat-hassas bölge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40" dirty="0">
                <a:latin typeface="TeXGyreAdventor"/>
                <a:cs typeface="TeXGyreAdventor"/>
              </a:rPr>
              <a:t>bireylerde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kırılgan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X sendromu (Martin-Bell Sendromu)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görülür.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sendrom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kalıtsal zihinsel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gerili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en </a:t>
            </a:r>
            <a:r>
              <a:rPr sz="2000" dirty="0">
                <a:latin typeface="TeXGyreAdventor"/>
                <a:cs typeface="TeXGyreAdventor"/>
              </a:rPr>
              <a:t>sık rastlanan </a:t>
            </a:r>
            <a:r>
              <a:rPr sz="2000" spc="-60" dirty="0">
                <a:latin typeface="AoyagiKouzanFontT"/>
                <a:cs typeface="AoyagiKouzanFontT"/>
              </a:rPr>
              <a:t>ş</a:t>
            </a:r>
            <a:r>
              <a:rPr sz="2000" spc="-60" dirty="0">
                <a:latin typeface="TeXGyreAdventor"/>
                <a:cs typeface="TeXGyreAdventor"/>
              </a:rPr>
              <a:t>eklidir.</a:t>
            </a:r>
            <a:endParaRPr sz="2000">
              <a:latin typeface="TeXGyreAdventor"/>
              <a:cs typeface="TeXGyreAdventor"/>
            </a:endParaRPr>
          </a:p>
          <a:p>
            <a:pPr marL="355600" marR="17589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Dominant bir </a:t>
            </a:r>
            <a:r>
              <a:rPr sz="2000" dirty="0">
                <a:latin typeface="TeXGyreAdventor"/>
                <a:cs typeface="TeXGyreAdventor"/>
              </a:rPr>
              <a:t>özellik </a:t>
            </a:r>
            <a:r>
              <a:rPr sz="2000" spc="-10" dirty="0">
                <a:latin typeface="TeXGyreAdventor"/>
                <a:cs typeface="TeXGyreAdventor"/>
              </a:rPr>
              <a:t>oldu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undan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sadece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tek bir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kırılgan </a:t>
            </a:r>
            <a:r>
              <a:rPr sz="2000" u="sng" spc="-3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X </a:t>
            </a:r>
            <a:r>
              <a:rPr sz="2000" spc="-335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kromozomu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ıyan di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ilerde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zihinsel gerilik</a:t>
            </a:r>
            <a:r>
              <a:rPr sz="2000" spc="15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görülür.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675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Neyse </a:t>
            </a:r>
            <a:r>
              <a:rPr sz="2000" dirty="0">
                <a:latin typeface="TeXGyreAdventor"/>
                <a:cs typeface="TeXGyreAdventor"/>
              </a:rPr>
              <a:t>ki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dirty="0">
                <a:latin typeface="TeXGyreAdventor"/>
                <a:cs typeface="TeXGyreAdventor"/>
              </a:rPr>
              <a:t>özellik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tam olarak ifade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edilmez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5" dirty="0">
                <a:latin typeface="TeXGyreAdventor"/>
                <a:cs typeface="TeXGyreAdventor"/>
              </a:rPr>
              <a:t>genetik  </a:t>
            </a:r>
            <a:r>
              <a:rPr sz="2000" spc="-10" dirty="0">
                <a:latin typeface="TeXGyreAdventor"/>
                <a:cs typeface="TeXGyreAdventor"/>
              </a:rPr>
              <a:t>bozuklu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u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5" dirty="0">
                <a:latin typeface="TeXGyreAdventor"/>
                <a:cs typeface="TeXGyreAdventor"/>
              </a:rPr>
              <a:t>birçok </a:t>
            </a:r>
            <a:r>
              <a:rPr sz="2000" spc="-25" dirty="0">
                <a:latin typeface="TeXGyreAdventor"/>
                <a:cs typeface="TeXGyreAdventor"/>
              </a:rPr>
              <a:t>ki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i </a:t>
            </a:r>
            <a:r>
              <a:rPr sz="2000" spc="-5" dirty="0">
                <a:latin typeface="TeXGyreAdventor"/>
                <a:cs typeface="TeXGyreAdventor"/>
              </a:rPr>
              <a:t>hastalıktan</a:t>
            </a:r>
            <a:r>
              <a:rPr sz="2000" spc="6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etkilenmez.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97962" y="3850144"/>
            <a:ext cx="5184571" cy="28101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118</a:t>
            </a:fld>
            <a:endParaRPr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119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7359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Zihinsel </a:t>
            </a:r>
            <a:r>
              <a:rPr sz="2000" spc="-10" dirty="0">
                <a:latin typeface="TeXGyreAdventor"/>
                <a:cs typeface="TeXGyreAdventor"/>
              </a:rPr>
              <a:t>gerili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in </a:t>
            </a:r>
            <a:r>
              <a:rPr sz="2000" spc="-5" dirty="0">
                <a:latin typeface="TeXGyreAdventor"/>
                <a:cs typeface="TeXGyreAdventor"/>
              </a:rPr>
              <a:t>yanı </a:t>
            </a:r>
            <a:r>
              <a:rPr sz="2000" dirty="0">
                <a:latin typeface="TeXGyreAdventor"/>
                <a:cs typeface="TeXGyreAdventor"/>
              </a:rPr>
              <a:t>sıra, </a:t>
            </a:r>
            <a:r>
              <a:rPr sz="2000" spc="-5" dirty="0">
                <a:latin typeface="TeXGyreAdventor"/>
                <a:cs typeface="TeXGyreAdventor"/>
              </a:rPr>
              <a:t>etkilenen bireyler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dikkat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eksikli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otizm benzeri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davranı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spc="-445" dirty="0">
                <a:latin typeface="AoyagiKouzanFontT"/>
                <a:cs typeface="AoyagiKouzanFontT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gösterir.</a:t>
            </a:r>
            <a:endParaRPr sz="2000">
              <a:latin typeface="TeXGyreAdventor"/>
              <a:cs typeface="TeXGyreAdventor"/>
            </a:endParaRPr>
          </a:p>
          <a:p>
            <a:pPr marL="355600" marR="37909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5" dirty="0">
                <a:latin typeface="TeXGyreAdventor"/>
                <a:cs typeface="TeXGyreAdventor"/>
              </a:rPr>
              <a:t>Ayrıca </a:t>
            </a:r>
            <a:r>
              <a:rPr sz="2000" spc="-5" dirty="0">
                <a:latin typeface="TeXGyreAdventor"/>
                <a:cs typeface="TeXGyreAdventor"/>
              </a:rPr>
              <a:t>bu bireyler karakteristik uzun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dar yüze, </a:t>
            </a:r>
            <a:r>
              <a:rPr sz="2000" spc="-65" dirty="0">
                <a:latin typeface="TeXGyreAdventor"/>
                <a:cs typeface="TeXGyreAdventor"/>
              </a:rPr>
              <a:t>çıkık  </a:t>
            </a:r>
            <a:r>
              <a:rPr sz="2000" spc="-5" dirty="0">
                <a:latin typeface="TeXGyreAdventor"/>
                <a:cs typeface="TeXGyreAdventor"/>
              </a:rPr>
              <a:t>çeneye, büyük kulaklara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sahiptir.</a:t>
            </a:r>
            <a:endParaRPr sz="2000">
              <a:latin typeface="TeXGyreAdventor"/>
              <a:cs typeface="TeXGyreAdventor"/>
            </a:endParaRPr>
          </a:p>
          <a:p>
            <a:pPr marL="355600" marR="48514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Kırılgan </a:t>
            </a:r>
            <a:r>
              <a:rPr sz="2000" spc="-5" dirty="0">
                <a:latin typeface="TeXGyreAdventor"/>
                <a:cs typeface="TeXGyreAdventor"/>
              </a:rPr>
              <a:t>bölgede bulunan bir gen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FMR-1</a:t>
            </a:r>
            <a:r>
              <a:rPr sz="2000" spc="-5" dirty="0">
                <a:latin typeface="TeXGyreAdventor"/>
                <a:cs typeface="TeXGyreAdventor"/>
              </a:rPr>
              <a:t>, genin  </a:t>
            </a:r>
            <a:r>
              <a:rPr sz="2000" dirty="0">
                <a:latin typeface="TeXGyreAdventor"/>
                <a:cs typeface="TeXGyreAdventor"/>
              </a:rPr>
              <a:t>uzamasına </a:t>
            </a:r>
            <a:r>
              <a:rPr sz="2000" spc="-5" dirty="0">
                <a:latin typeface="TeXGyreAdventor"/>
                <a:cs typeface="TeXGyreAdventor"/>
              </a:rPr>
              <a:t>yol </a:t>
            </a:r>
            <a:r>
              <a:rPr sz="2000" dirty="0">
                <a:latin typeface="TeXGyreAdventor"/>
                <a:cs typeface="TeXGyreAdventor"/>
              </a:rPr>
              <a:t>açan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üç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nükleotidli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tekrar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dizileri </a:t>
            </a:r>
            <a:r>
              <a:rPr sz="2000" dirty="0">
                <a:latin typeface="TeXGyreAdventor"/>
                <a:cs typeface="TeXGyreAdventor"/>
              </a:rPr>
              <a:t> içermektedir ve </a:t>
            </a:r>
            <a:r>
              <a:rPr sz="2000" spc="-5" dirty="0">
                <a:latin typeface="TeXGyreAdventor"/>
                <a:cs typeface="TeXGyreAdventor"/>
              </a:rPr>
              <a:t>bu </a:t>
            </a:r>
            <a:r>
              <a:rPr sz="2000" dirty="0">
                <a:latin typeface="TeXGyreAdventor"/>
                <a:cs typeface="TeXGyreAdventor"/>
              </a:rPr>
              <a:t>tip </a:t>
            </a:r>
            <a:r>
              <a:rPr sz="2000" spc="-5" dirty="0">
                <a:latin typeface="TeXGyreAdventor"/>
                <a:cs typeface="TeXGyreAdventor"/>
              </a:rPr>
              <a:t>benzer genlerin sayısı gittikçe  </a:t>
            </a:r>
            <a:r>
              <a:rPr sz="2000" spc="-15" dirty="0">
                <a:latin typeface="TeXGyreAdventor"/>
                <a:cs typeface="TeXGyreAdventor"/>
              </a:rPr>
              <a:t>artmaktadır.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176770" cy="292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üçlü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nükleotid tekrarı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olarak</a:t>
            </a:r>
            <a:r>
              <a:rPr sz="2000" spc="1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adlandırılır.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FMR-1’de tekrarlanan trinükleotid</a:t>
            </a:r>
            <a:r>
              <a:rPr sz="2000" spc="5" dirty="0"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CGG</a:t>
            </a:r>
            <a:r>
              <a:rPr sz="2000" spc="-20" dirty="0">
                <a:latin typeface="TeXGyreAdventor"/>
                <a:cs typeface="TeXGyreAdventor"/>
              </a:rPr>
              <a:t>’dir.</a:t>
            </a:r>
            <a:endParaRPr sz="2000">
              <a:latin typeface="TeXGyreAdventor"/>
              <a:cs typeface="TeXGyreAdventor"/>
            </a:endParaRPr>
          </a:p>
          <a:p>
            <a:pPr marL="355600" marR="4572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Tekrar </a:t>
            </a:r>
            <a:r>
              <a:rPr sz="2000" spc="-5" dirty="0">
                <a:latin typeface="TeXGyreAdventor"/>
                <a:cs typeface="TeXGyreAdventor"/>
              </a:rPr>
              <a:t>sayısı </a:t>
            </a:r>
            <a:r>
              <a:rPr sz="2000" dirty="0">
                <a:latin typeface="TeXGyreAdventor"/>
                <a:cs typeface="TeXGyreAdventor"/>
              </a:rPr>
              <a:t>ile kırılgan </a:t>
            </a:r>
            <a:r>
              <a:rPr sz="2000" spc="-5" dirty="0">
                <a:latin typeface="TeXGyreAdventor"/>
                <a:cs typeface="TeXGyreAdventor"/>
              </a:rPr>
              <a:t>X sendromunun </a:t>
            </a:r>
            <a:r>
              <a:rPr sz="2000" dirty="0">
                <a:latin typeface="TeXGyreAdventor"/>
                <a:cs typeface="TeXGyreAdventor"/>
              </a:rPr>
              <a:t>ifadesi </a:t>
            </a:r>
            <a:r>
              <a:rPr sz="2000" spc="-55" dirty="0">
                <a:latin typeface="TeXGyreAdventor"/>
                <a:cs typeface="TeXGyreAdventor"/>
              </a:rPr>
              <a:t>do</a:t>
            </a:r>
            <a:r>
              <a:rPr sz="2000" spc="-55" dirty="0">
                <a:latin typeface="AoyagiKouzanFontT"/>
                <a:cs typeface="AoyagiKouzanFontT"/>
              </a:rPr>
              <a:t>ğ</a:t>
            </a:r>
            <a:r>
              <a:rPr sz="2000" spc="-55" dirty="0">
                <a:latin typeface="TeXGyreAdventor"/>
                <a:cs typeface="TeXGyreAdventor"/>
              </a:rPr>
              <a:t>rudan  </a:t>
            </a:r>
            <a:r>
              <a:rPr sz="2000" spc="-20" dirty="0">
                <a:latin typeface="TeXGyreAdventor"/>
                <a:cs typeface="TeXGyreAdventor"/>
              </a:rPr>
              <a:t>ili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kilidir.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Normal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ilerde</a:t>
            </a:r>
            <a:r>
              <a:rPr sz="2000" spc="-15" dirty="0">
                <a:latin typeface="TeXGyreAdventor"/>
                <a:cs typeface="TeXGyreAdventor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tekrar sayısı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6-54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arası </a:t>
            </a:r>
            <a:r>
              <a:rPr sz="2000" spc="-5" dirty="0">
                <a:latin typeface="TeXGyreAdventor"/>
                <a:cs typeface="TeXGyreAdventor"/>
              </a:rPr>
              <a:t>iken,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ta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ıyıcılarda </a:t>
            </a:r>
            <a:r>
              <a:rPr sz="2000" spc="-35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55-230</a:t>
            </a:r>
            <a:r>
              <a:rPr sz="2000" spc="-15" dirty="0">
                <a:latin typeface="TeXGyreAdventor"/>
                <a:cs typeface="TeXGyreAdventor"/>
              </a:rPr>
              <a:t>’dur. </a:t>
            </a:r>
            <a:r>
              <a:rPr sz="2000" spc="-5" dirty="0">
                <a:latin typeface="TeXGyreAdventor"/>
                <a:cs typeface="TeXGyreAdventor"/>
              </a:rPr>
              <a:t>Sendromun </a:t>
            </a:r>
            <a:r>
              <a:rPr sz="2000" dirty="0">
                <a:latin typeface="TeXGyreAdventor"/>
                <a:cs typeface="TeXGyreAdventor"/>
              </a:rPr>
              <a:t>ifade </a:t>
            </a:r>
            <a:r>
              <a:rPr sz="2000" spc="-5" dirty="0">
                <a:latin typeface="TeXGyreAdventor"/>
                <a:cs typeface="TeXGyreAdventor"/>
              </a:rPr>
              <a:t>edilmesi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5" dirty="0">
                <a:latin typeface="TeXGyreAdventor"/>
                <a:cs typeface="TeXGyreAdventor"/>
              </a:rPr>
              <a:t>gerekli </a:t>
            </a:r>
            <a:r>
              <a:rPr sz="2000" dirty="0">
                <a:latin typeface="TeXGyreAdventor"/>
                <a:cs typeface="TeXGyreAdventor"/>
              </a:rPr>
              <a:t>olan  </a:t>
            </a:r>
            <a:r>
              <a:rPr sz="2000" spc="-5" dirty="0">
                <a:latin typeface="TeXGyreAdventor"/>
                <a:cs typeface="TeXGyreAdventor"/>
              </a:rPr>
              <a:t>tekrar sayısı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230’un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üstündedir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567" y="631063"/>
            <a:ext cx="12338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Prof. </a:t>
            </a:r>
            <a:r>
              <a:rPr sz="1000" spc="-30" dirty="0">
                <a:solidFill>
                  <a:srgbClr val="595959"/>
                </a:solidFill>
                <a:latin typeface="TeXGyreAdventor"/>
                <a:cs typeface="TeXGyreAdventor"/>
              </a:rPr>
              <a:t>Dr. </a:t>
            </a:r>
            <a:r>
              <a:rPr sz="1000" spc="-10" dirty="0">
                <a:solidFill>
                  <a:srgbClr val="595959"/>
                </a:solidFill>
                <a:latin typeface="TeXGyreAdventor"/>
                <a:cs typeface="TeXGyreAdventor"/>
              </a:rPr>
              <a:t>Bekta</a:t>
            </a:r>
            <a:r>
              <a:rPr sz="1000" spc="-10" dirty="0">
                <a:solidFill>
                  <a:srgbClr val="6C6C6C"/>
                </a:solidFill>
                <a:latin typeface="AoyagiKouzanFontT"/>
                <a:cs typeface="AoyagiKouzanFontT"/>
              </a:rPr>
              <a:t>ş</a:t>
            </a:r>
            <a:r>
              <a:rPr sz="1000" spc="-245" dirty="0">
                <a:solidFill>
                  <a:srgbClr val="6C6C6C"/>
                </a:solidFill>
                <a:latin typeface="AoyagiKouzanFontT"/>
                <a:cs typeface="AoyagiKouzanFontT"/>
              </a:rPr>
              <a:t> </a:t>
            </a: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TEPE</a:t>
            </a:r>
            <a:endParaRPr sz="1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27329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0320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Tekrar </a:t>
            </a:r>
            <a:r>
              <a:rPr sz="2000" spc="-5" dirty="0">
                <a:latin typeface="TeXGyreAdventor"/>
                <a:cs typeface="TeXGyreAdventor"/>
              </a:rPr>
              <a:t>sayısı bu düzeye </a:t>
            </a:r>
            <a:r>
              <a:rPr sz="2000" spc="-10" dirty="0">
                <a:latin typeface="TeXGyreAdventor"/>
                <a:cs typeface="TeXGyreAdventor"/>
              </a:rPr>
              <a:t>çıktı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ında, </a:t>
            </a:r>
            <a:r>
              <a:rPr sz="2000" spc="-5" dirty="0">
                <a:latin typeface="TeXGyreAdventor"/>
                <a:cs typeface="TeXGyreAdventor"/>
              </a:rPr>
              <a:t>genin </a:t>
            </a:r>
            <a:r>
              <a:rPr sz="2000" dirty="0">
                <a:latin typeface="TeXGyreAdventor"/>
                <a:cs typeface="TeXGyreAdventor"/>
              </a:rPr>
              <a:t>CGG </a:t>
            </a:r>
            <a:r>
              <a:rPr sz="2000" spc="-5" dirty="0">
                <a:latin typeface="TeXGyreAdventor"/>
                <a:cs typeface="TeXGyreAdventor"/>
              </a:rPr>
              <a:t>tekrar  bölgesindeki </a:t>
            </a:r>
            <a:r>
              <a:rPr sz="2000" dirty="0">
                <a:latin typeface="TeXGyreAdventor"/>
                <a:cs typeface="TeXGyreAdventor"/>
              </a:rPr>
              <a:t>ve civarındaki </a:t>
            </a:r>
            <a:r>
              <a:rPr sz="2000" spc="-5" dirty="0">
                <a:latin typeface="TeXGyreAdventor"/>
                <a:cs typeface="TeXGyreAdventor"/>
              </a:rPr>
              <a:t>bazlar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metillenerek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geni  kimyasal </a:t>
            </a:r>
            <a:r>
              <a:rPr sz="2000" spc="-25" dirty="0">
                <a:latin typeface="TeXGyreAdventor"/>
                <a:cs typeface="TeXGyreAdventor"/>
              </a:rPr>
              <a:t>de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i</a:t>
            </a:r>
            <a:r>
              <a:rPr sz="2000" spc="-25" dirty="0">
                <a:latin typeface="AoyagiKouzanFontT"/>
                <a:cs typeface="AoyagiKouzanFontT"/>
              </a:rPr>
              <a:t>ş</a:t>
            </a:r>
            <a:r>
              <a:rPr sz="2000" spc="-25" dirty="0">
                <a:latin typeface="TeXGyreAdventor"/>
                <a:cs typeface="TeXGyreAdventor"/>
              </a:rPr>
              <a:t>ikli</a:t>
            </a:r>
            <a:r>
              <a:rPr sz="2000" spc="-25" dirty="0">
                <a:latin typeface="AoyagiKouzanFontT"/>
                <a:cs typeface="AoyagiKouzanFontT"/>
              </a:rPr>
              <a:t>ğ</a:t>
            </a:r>
            <a:r>
              <a:rPr sz="2000" spc="-25" dirty="0">
                <a:latin typeface="TeXGyreAdventor"/>
                <a:cs typeface="TeXGyreAdventor"/>
              </a:rPr>
              <a:t>e </a:t>
            </a:r>
            <a:r>
              <a:rPr sz="2000" spc="-15" dirty="0">
                <a:latin typeface="TeXGyreAdventor"/>
                <a:cs typeface="TeXGyreAdventor"/>
              </a:rPr>
              <a:t>u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ratır </a:t>
            </a:r>
            <a:r>
              <a:rPr sz="2000" dirty="0">
                <a:latin typeface="TeXGyreAdventor"/>
                <a:cs typeface="TeXGyreAdventor"/>
              </a:rPr>
              <a:t>ve </a:t>
            </a:r>
            <a:r>
              <a:rPr sz="2000" spc="-5" dirty="0">
                <a:latin typeface="TeXGyreAdventor"/>
                <a:cs typeface="TeXGyreAdventor"/>
              </a:rPr>
              <a:t>sonuçta gen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inaktive</a:t>
            </a:r>
            <a:r>
              <a:rPr sz="2000" u="sng" spc="7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olur</a:t>
            </a:r>
            <a:r>
              <a:rPr sz="2000" spc="-3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Genin </a:t>
            </a:r>
            <a:r>
              <a:rPr sz="2000" spc="5" dirty="0">
                <a:latin typeface="TeXGyreAdventor"/>
                <a:cs typeface="TeXGyreAdventor"/>
              </a:rPr>
              <a:t>normal </a:t>
            </a:r>
            <a:r>
              <a:rPr sz="2000" spc="-5" dirty="0">
                <a:latin typeface="TeXGyreAdventor"/>
                <a:cs typeface="TeXGyreAdventor"/>
              </a:rPr>
              <a:t>ürünü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(FMRP-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kırılgan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X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zihinsel gerilik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proteini)</a:t>
            </a:r>
            <a:r>
              <a:rPr sz="2000" spc="-5" dirty="0">
                <a:latin typeface="TeXGyreAdventor"/>
                <a:cs typeface="TeXGyreAdventor"/>
              </a:rPr>
              <a:t> beyinde </a:t>
            </a:r>
            <a:r>
              <a:rPr sz="2000" dirty="0">
                <a:latin typeface="TeXGyreAdventor"/>
                <a:cs typeface="TeXGyreAdventor"/>
              </a:rPr>
              <a:t>ifade </a:t>
            </a:r>
            <a:r>
              <a:rPr sz="2000" spc="-15" dirty="0">
                <a:latin typeface="TeXGyreAdventor"/>
                <a:cs typeface="TeXGyreAdventor"/>
              </a:rPr>
              <a:t>edildi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i </a:t>
            </a:r>
            <a:r>
              <a:rPr sz="2000" spc="-5" dirty="0">
                <a:latin typeface="TeXGyreAdventor"/>
                <a:cs typeface="TeXGyreAdventor"/>
              </a:rPr>
              <a:t>bilinen bir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RNA-ba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lanma 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proteinidir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72984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protein, </a:t>
            </a:r>
            <a:r>
              <a:rPr sz="2000" spc="-15" dirty="0">
                <a:latin typeface="TeXGyreAdventor"/>
                <a:cs typeface="TeXGyreAdventor"/>
              </a:rPr>
              <a:t>geli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mekte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spc="-5" dirty="0">
                <a:latin typeface="TeXGyreAdventor"/>
                <a:cs typeface="TeXGyreAdventor"/>
              </a:rPr>
              <a:t>beyin hücrelerinde</a:t>
            </a:r>
            <a:r>
              <a:rPr sz="2000" spc="5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önemlidir.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Proteinin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dendritik </a:t>
            </a:r>
            <a:r>
              <a:rPr sz="2000" spc="-5" dirty="0">
                <a:latin typeface="TeXGyreAdventor"/>
                <a:cs typeface="TeXGyreAdventor"/>
              </a:rPr>
              <a:t>hücrelerdeki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yoklu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unun</a:t>
            </a:r>
            <a:r>
              <a:rPr sz="2000" spc="-10" dirty="0">
                <a:latin typeface="TeXGyreAdventor"/>
                <a:cs typeface="TeXGyreAdventor"/>
              </a:rPr>
              <a:t>, </a:t>
            </a:r>
            <a:r>
              <a:rPr sz="2000" spc="-5" dirty="0">
                <a:latin typeface="TeXGyreAdventor"/>
                <a:cs typeface="TeXGyreAdventor"/>
              </a:rPr>
              <a:t>beyin </a:t>
            </a:r>
            <a:r>
              <a:rPr sz="2000" spc="-55" dirty="0">
                <a:latin typeface="TeXGyreAdventor"/>
                <a:cs typeface="TeXGyreAdventor"/>
              </a:rPr>
              <a:t>geli</a:t>
            </a:r>
            <a:r>
              <a:rPr sz="2000" spc="-55" dirty="0">
                <a:latin typeface="AoyagiKouzanFontT"/>
                <a:cs typeface="AoyagiKouzanFontT"/>
              </a:rPr>
              <a:t>ş</a:t>
            </a:r>
            <a:r>
              <a:rPr sz="2000" spc="-55" dirty="0">
                <a:latin typeface="TeXGyreAdventor"/>
                <a:cs typeface="TeXGyreAdventor"/>
              </a:rPr>
              <a:t>imi  </a:t>
            </a:r>
            <a:r>
              <a:rPr sz="2000" spc="-5" dirty="0">
                <a:latin typeface="TeXGyreAdventor"/>
                <a:cs typeface="TeXGyreAdventor"/>
              </a:rPr>
              <a:t>sırasında </a:t>
            </a:r>
            <a:r>
              <a:rPr sz="2000" spc="-20" dirty="0">
                <a:latin typeface="TeXGyreAdventor"/>
                <a:cs typeface="TeXGyreAdventor"/>
              </a:rPr>
              <a:t>di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er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kritik proteinlerin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translasyonunu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engelledi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ine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inanılmaktadır.</a:t>
            </a:r>
            <a:endParaRPr sz="2000">
              <a:latin typeface="TeXGyreAdventor"/>
              <a:cs typeface="TeXGyreAdventor"/>
            </a:endParaRPr>
          </a:p>
          <a:p>
            <a:pPr marL="355600" marR="890269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Sonuçta, </a:t>
            </a:r>
            <a:r>
              <a:rPr sz="2000" spc="-15" dirty="0">
                <a:latin typeface="TeXGyreAdventor"/>
                <a:cs typeface="TeXGyreAdventor"/>
              </a:rPr>
              <a:t>ö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renme </a:t>
            </a:r>
            <a:r>
              <a:rPr sz="2000" dirty="0">
                <a:latin typeface="TeXGyreAdventor"/>
                <a:cs typeface="TeXGyreAdventor"/>
              </a:rPr>
              <a:t>ve hafıza ile ilgili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sinapik 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aktivite </a:t>
            </a:r>
            <a:r>
              <a:rPr sz="2000" spc="-50" dirty="0"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bozulmaktadır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65365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105" dirty="0">
                <a:latin typeface="AoyagiKouzanFontT"/>
                <a:cs typeface="AoyagiKouzanFontT"/>
              </a:rPr>
              <a:t>İ</a:t>
            </a:r>
            <a:r>
              <a:rPr sz="2000" spc="-105" dirty="0">
                <a:latin typeface="TeXGyreAdventor"/>
                <a:cs typeface="TeXGyreAdventor"/>
              </a:rPr>
              <a:t>nsan </a:t>
            </a:r>
            <a:r>
              <a:rPr sz="2000" dirty="0">
                <a:latin typeface="TeXGyreAdventor"/>
                <a:cs typeface="TeXGyreAdventor"/>
              </a:rPr>
              <a:t>FRM1 geninin </a:t>
            </a:r>
            <a:r>
              <a:rPr sz="2000" i="1" spc="-5" dirty="0">
                <a:latin typeface="TeXGyreAdventor"/>
                <a:cs typeface="TeXGyreAdventor"/>
              </a:rPr>
              <a:t>Drosophila</a:t>
            </a:r>
            <a:r>
              <a:rPr sz="2000" spc="-5" dirty="0">
                <a:latin typeface="TeXGyreAdventor"/>
                <a:cs typeface="TeXGyreAdventor"/>
              </a:rPr>
              <a:t>’daki homologu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(dfrx)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tanımlanmı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tır </a:t>
            </a:r>
            <a:r>
              <a:rPr sz="2000" spc="-5" dirty="0">
                <a:latin typeface="TeXGyreAdventor"/>
                <a:cs typeface="TeXGyreAdventor"/>
              </a:rPr>
              <a:t>ve deneysel ara</a:t>
            </a:r>
            <a:r>
              <a:rPr sz="2000" spc="-5" dirty="0">
                <a:latin typeface="AoyagiKouzanFontT"/>
                <a:cs typeface="AoyagiKouzanFontT"/>
              </a:rPr>
              <a:t>ş</a:t>
            </a:r>
            <a:r>
              <a:rPr sz="2000" spc="-5" dirty="0">
                <a:latin typeface="TeXGyreAdventor"/>
                <a:cs typeface="TeXGyreAdventor"/>
              </a:rPr>
              <a:t>tırmalar </a:t>
            </a:r>
            <a:r>
              <a:rPr sz="2000" dirty="0">
                <a:latin typeface="TeXGyreAdventor"/>
                <a:cs typeface="TeXGyreAdventor"/>
              </a:rPr>
              <a:t>için </a:t>
            </a:r>
            <a:r>
              <a:rPr sz="2000" spc="-5" dirty="0">
                <a:latin typeface="TeXGyreAdventor"/>
                <a:cs typeface="TeXGyreAdventor"/>
              </a:rPr>
              <a:t>model </a:t>
            </a:r>
            <a:r>
              <a:rPr sz="2000" dirty="0">
                <a:latin typeface="TeXGyreAdventor"/>
                <a:cs typeface="TeXGyreAdventor"/>
              </a:rPr>
              <a:t>olarak  </a:t>
            </a:r>
            <a:r>
              <a:rPr sz="2000" spc="-10" dirty="0">
                <a:latin typeface="TeXGyreAdventor"/>
                <a:cs typeface="TeXGyreAdventor"/>
              </a:rPr>
              <a:t>kullanılmaktadır.</a:t>
            </a:r>
            <a:endParaRPr sz="2000">
              <a:latin typeface="TeXGyreAdventor"/>
              <a:cs typeface="TeXGyreAdventor"/>
            </a:endParaRPr>
          </a:p>
          <a:p>
            <a:pPr marL="355600" marR="104139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Bu ara</a:t>
            </a:r>
            <a:r>
              <a:rPr sz="2000" spc="-5" dirty="0">
                <a:latin typeface="AoyagiKouzanFontT"/>
                <a:cs typeface="AoyagiKouzanFontT"/>
              </a:rPr>
              <a:t>ş</a:t>
            </a:r>
            <a:r>
              <a:rPr sz="2000" spc="-5" dirty="0">
                <a:latin typeface="TeXGyreAdventor"/>
                <a:cs typeface="TeXGyreAdventor"/>
              </a:rPr>
              <a:t>tırmaların sonucu, </a:t>
            </a:r>
            <a:r>
              <a:rPr sz="2000" spc="5" dirty="0">
                <a:latin typeface="TeXGyreAdventor"/>
                <a:cs typeface="TeXGyreAdventor"/>
              </a:rPr>
              <a:t>normal </a:t>
            </a:r>
            <a:r>
              <a:rPr sz="2000" spc="-5" dirty="0">
                <a:latin typeface="TeXGyreAdventor"/>
                <a:cs typeface="TeXGyreAdventor"/>
              </a:rPr>
              <a:t>genin </a:t>
            </a:r>
            <a:r>
              <a:rPr sz="2000" dirty="0">
                <a:latin typeface="TeXGyreAdventor"/>
                <a:cs typeface="TeXGyreAdventor"/>
              </a:rPr>
              <a:t>sinapsis  </a:t>
            </a:r>
            <a:r>
              <a:rPr sz="2000" spc="-10" dirty="0">
                <a:latin typeface="TeXGyreAdventor"/>
                <a:cs typeface="TeXGyreAdventor"/>
              </a:rPr>
              <a:t>olu</a:t>
            </a:r>
            <a:r>
              <a:rPr sz="2000" spc="-10" dirty="0">
                <a:latin typeface="AoyagiKouzanFontT"/>
                <a:cs typeface="AoyagiKouzanFontT"/>
              </a:rPr>
              <a:t>ş</a:t>
            </a:r>
            <a:r>
              <a:rPr sz="2000" spc="-10" dirty="0">
                <a:latin typeface="TeXGyreAdventor"/>
                <a:cs typeface="TeXGyreAdventor"/>
              </a:rPr>
              <a:t>umunda </a:t>
            </a:r>
            <a:r>
              <a:rPr sz="2000" spc="-5" dirty="0">
                <a:latin typeface="TeXGyreAdventor"/>
                <a:cs typeface="TeXGyreAdventor"/>
              </a:rPr>
              <a:t>rol </a:t>
            </a:r>
            <a:r>
              <a:rPr sz="2000" spc="-15" dirty="0">
                <a:latin typeface="TeXGyreAdventor"/>
                <a:cs typeface="TeXGyreAdventor"/>
              </a:rPr>
              <a:t>aldı</a:t>
            </a:r>
            <a:r>
              <a:rPr sz="2000" spc="-15" dirty="0">
                <a:latin typeface="AoyagiKouzanFontT"/>
                <a:cs typeface="AoyagiKouzanFontT"/>
              </a:rPr>
              <a:t>ğ</a:t>
            </a:r>
            <a:r>
              <a:rPr sz="2000" spc="-15" dirty="0">
                <a:latin typeface="TeXGyreAdventor"/>
                <a:cs typeface="TeXGyreAdventor"/>
              </a:rPr>
              <a:t>ını </a:t>
            </a:r>
            <a:r>
              <a:rPr sz="2000" spc="-5" dirty="0">
                <a:latin typeface="TeXGyreAdventor"/>
                <a:cs typeface="TeXGyreAdventor"/>
              </a:rPr>
              <a:t>ve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anormal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sinaptik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i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levin </a:t>
            </a:r>
            <a:r>
              <a:rPr sz="2000" u="sng" spc="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drfx’in </a:t>
            </a:r>
            <a:r>
              <a:rPr sz="2000" spc="10" dirty="0">
                <a:latin typeface="TeXGyreAdventor"/>
                <a:cs typeface="TeXGyreAdventor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kaybıyla birlikte ortaya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çıktı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ını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göstermektedir.</a:t>
            </a:r>
            <a:endParaRPr sz="2000">
              <a:latin typeface="TeXGyreAdventor"/>
              <a:cs typeface="TeXGyreAdventor"/>
            </a:endParaRPr>
          </a:p>
          <a:p>
            <a:pPr marL="355600" marR="99377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65" dirty="0">
                <a:latin typeface="AoyagiKouzanFontT"/>
                <a:cs typeface="AoyagiKouzanFontT"/>
              </a:rPr>
              <a:t>İ</a:t>
            </a:r>
            <a:r>
              <a:rPr sz="2000" spc="-65" dirty="0">
                <a:latin typeface="TeXGyreAdventor"/>
                <a:cs typeface="TeXGyreAdventor"/>
              </a:rPr>
              <a:t>nsanda, </a:t>
            </a:r>
            <a:r>
              <a:rPr sz="2000" spc="-10" dirty="0">
                <a:latin typeface="TeXGyreAdventor"/>
                <a:cs typeface="TeXGyreAdventor"/>
              </a:rPr>
              <a:t>hastalı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ın </a:t>
            </a:r>
            <a:r>
              <a:rPr sz="2000" spc="-5" dirty="0">
                <a:latin typeface="TeXGyreAdventor"/>
                <a:cs typeface="TeXGyreAdventor"/>
              </a:rPr>
              <a:t>nörolojik </a:t>
            </a:r>
            <a:r>
              <a:rPr sz="2000" dirty="0">
                <a:latin typeface="TeXGyreAdventor"/>
                <a:cs typeface="TeXGyreAdventor"/>
              </a:rPr>
              <a:t>özellikleri, </a:t>
            </a:r>
            <a:r>
              <a:rPr sz="2000" spc="-5" dirty="0">
                <a:latin typeface="TeXGyreAdventor"/>
                <a:cs typeface="TeXGyreAdventor"/>
              </a:rPr>
              <a:t>genin </a:t>
            </a:r>
            <a:r>
              <a:rPr sz="2000" spc="-70" dirty="0">
                <a:latin typeface="TeXGyreAdventor"/>
                <a:cs typeface="TeXGyreAdventor"/>
              </a:rPr>
              <a:t>ifade  </a:t>
            </a:r>
            <a:r>
              <a:rPr sz="2000" spc="-5" dirty="0">
                <a:latin typeface="TeXGyreAdventor"/>
                <a:cs typeface="TeXGyreAdventor"/>
              </a:rPr>
              <a:t>edilmemesi </a:t>
            </a:r>
            <a:r>
              <a:rPr sz="2000" dirty="0">
                <a:latin typeface="TeXGyreAdventor"/>
                <a:cs typeface="TeXGyreAdventor"/>
              </a:rPr>
              <a:t>ile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ili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kilendirilmi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069455" cy="292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Genetik </a:t>
            </a:r>
            <a:r>
              <a:rPr sz="2000" dirty="0">
                <a:latin typeface="TeXGyreAdventor"/>
                <a:cs typeface="TeXGyreAdventor"/>
              </a:rPr>
              <a:t>açıdan kırılgan </a:t>
            </a:r>
            <a:r>
              <a:rPr sz="2000" spc="-5" dirty="0">
                <a:latin typeface="TeXGyreAdventor"/>
                <a:cs typeface="TeXGyreAdventor"/>
              </a:rPr>
              <a:t>X sendromunun en </a:t>
            </a:r>
            <a:r>
              <a:rPr sz="2000" dirty="0">
                <a:latin typeface="TeXGyreAdventor"/>
                <a:cs typeface="TeXGyreAdventor"/>
              </a:rPr>
              <a:t>ilginç </a:t>
            </a:r>
            <a:r>
              <a:rPr sz="2000" spc="-75" dirty="0">
                <a:latin typeface="TeXGyreAdventor"/>
                <a:cs typeface="TeXGyreAdventor"/>
              </a:rPr>
              <a:t>yönü, 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CGG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tekrar sayısının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kararsızlı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ıdır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39052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55-230 tekrar </a:t>
            </a:r>
            <a:r>
              <a:rPr sz="2000" dirty="0">
                <a:latin typeface="TeXGyreAdventor"/>
                <a:cs typeface="TeXGyreAdventor"/>
              </a:rPr>
              <a:t>dizisi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ıyan </a:t>
            </a:r>
            <a:r>
              <a:rPr sz="2000" spc="-5" dirty="0">
                <a:latin typeface="TeXGyreAdventor"/>
                <a:cs typeface="TeXGyreAdventor"/>
              </a:rPr>
              <a:t>bireyler bir sonraki </a:t>
            </a:r>
            <a:r>
              <a:rPr sz="2000" spc="-85" dirty="0">
                <a:latin typeface="TeXGyreAdventor"/>
                <a:cs typeface="TeXGyreAdventor"/>
              </a:rPr>
              <a:t>ku</a:t>
            </a:r>
            <a:r>
              <a:rPr sz="2000" spc="-85" dirty="0">
                <a:latin typeface="AoyagiKouzanFontT"/>
                <a:cs typeface="AoyagiKouzanFontT"/>
              </a:rPr>
              <a:t>ş</a:t>
            </a:r>
            <a:r>
              <a:rPr sz="2000" spc="-85" dirty="0">
                <a:latin typeface="TeXGyreAdventor"/>
                <a:cs typeface="TeXGyreAdventor"/>
              </a:rPr>
              <a:t>a</a:t>
            </a:r>
            <a:r>
              <a:rPr sz="2000" spc="-85" dirty="0">
                <a:latin typeface="AoyagiKouzanFontT"/>
                <a:cs typeface="AoyagiKouzanFontT"/>
              </a:rPr>
              <a:t>ğ</a:t>
            </a:r>
            <a:r>
              <a:rPr sz="2000" spc="-85" dirty="0">
                <a:latin typeface="TeXGyreAdventor"/>
                <a:cs typeface="TeXGyreAdventor"/>
              </a:rPr>
              <a:t>a  </a:t>
            </a:r>
            <a:r>
              <a:rPr sz="2000" spc="-5" dirty="0">
                <a:latin typeface="TeXGyreAdventor"/>
                <a:cs typeface="TeXGyreAdventor"/>
              </a:rPr>
              <a:t>tekrar sayısını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artırarak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aktarabilirler</a:t>
            </a:r>
            <a:r>
              <a:rPr sz="2000" spc="-1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22860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 </a:t>
            </a:r>
            <a:r>
              <a:rPr sz="2000" spc="-5" dirty="0">
                <a:latin typeface="TeXGyreAdventor"/>
                <a:cs typeface="TeXGyreAdventor"/>
              </a:rPr>
              <a:t>Dolayısıyla, sonraki nesillerde de tekrar sayısı </a:t>
            </a:r>
            <a:r>
              <a:rPr sz="2000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artmaya </a:t>
            </a:r>
            <a:r>
              <a:rPr sz="2000" spc="-5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devam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eder</a:t>
            </a:r>
            <a:r>
              <a:rPr sz="2000" spc="-3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duruma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genetik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antisipasyon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(beklenti)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denir.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262" y="1704136"/>
            <a:ext cx="7422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Kırılgan X Sendromu (Martin-Bell</a:t>
            </a:r>
            <a:r>
              <a:rPr sz="2800" spc="-10" dirty="0">
                <a:solidFill>
                  <a:srgbClr val="FFFFFF"/>
                </a:solidFill>
                <a:latin typeface="TeXGyreAdventor"/>
                <a:cs typeface="TeXGyreAdventor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eXGyreAdventor"/>
                <a:cs typeface="TeXGyreAdventor"/>
              </a:rPr>
              <a:t>Sendromu)</a:t>
            </a:r>
            <a:endParaRPr sz="28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67395" y="2977718"/>
            <a:ext cx="7328534" cy="297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72745" indent="-342900">
              <a:lnSpc>
                <a:spcPct val="100000"/>
              </a:lnSpc>
              <a:spcBef>
                <a:spcPts val="1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TeXGyreAdventor"/>
                <a:cs typeface="TeXGyreAdventor"/>
              </a:rPr>
              <a:t>Üçlü nükleotit tekrar sayısı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200’ü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ş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ınca</a:t>
            </a:r>
            <a:r>
              <a:rPr sz="2000" spc="-15" dirty="0">
                <a:latin typeface="TeXGyreAdventor"/>
                <a:cs typeface="TeXGyreAdventor"/>
              </a:rPr>
              <a:t>, </a:t>
            </a:r>
            <a:r>
              <a:rPr sz="2000" spc="-10" dirty="0">
                <a:latin typeface="TeXGyreAdventor"/>
                <a:cs typeface="TeXGyreAdventor"/>
              </a:rPr>
              <a:t>hastalı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ın </a:t>
            </a:r>
            <a:r>
              <a:rPr sz="2000" spc="-65" dirty="0">
                <a:latin typeface="TeXGyreAdventor"/>
                <a:cs typeface="TeXGyreAdventor"/>
              </a:rPr>
              <a:t>seyri  </a:t>
            </a:r>
            <a:r>
              <a:rPr sz="2000" spc="-5" dirty="0">
                <a:latin typeface="TeXGyreAdventor"/>
                <a:cs typeface="TeXGyreAdventor"/>
              </a:rPr>
              <a:t>gittikçe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b="1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</a:t>
            </a:r>
            <a:r>
              <a:rPr sz="2000"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ğ</a:t>
            </a:r>
            <a:r>
              <a:rPr sz="2000" b="1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ırla</a:t>
            </a:r>
            <a:r>
              <a:rPr sz="2000"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ş</a:t>
            </a:r>
            <a:r>
              <a:rPr sz="2000" b="1" u="sng" spc="-5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ır</a:t>
            </a:r>
            <a:r>
              <a:rPr sz="2000" spc="-55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170815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konudaki en </a:t>
            </a:r>
            <a:r>
              <a:rPr sz="2000" dirty="0">
                <a:latin typeface="TeXGyreAdventor"/>
                <a:cs typeface="TeXGyreAdventor"/>
              </a:rPr>
              <a:t>önemli </a:t>
            </a:r>
            <a:r>
              <a:rPr sz="2000" spc="-5" dirty="0">
                <a:latin typeface="TeXGyreAdventor"/>
                <a:cs typeface="TeXGyreAdventor"/>
              </a:rPr>
              <a:t>gözlem, </a:t>
            </a:r>
            <a:r>
              <a:rPr sz="2000" spc="-10" dirty="0">
                <a:latin typeface="TeXGyreAdventor"/>
                <a:cs typeface="TeXGyreAdventor"/>
              </a:rPr>
              <a:t>hastalı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ın </a:t>
            </a:r>
            <a:r>
              <a:rPr sz="2000" spc="-15" dirty="0">
                <a:latin typeface="TeXGyreAdventor"/>
                <a:cs typeface="TeXGyreAdventor"/>
              </a:rPr>
              <a:t>ta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ıyıcı  </a:t>
            </a:r>
            <a:r>
              <a:rPr sz="2000" spc="-5" dirty="0">
                <a:latin typeface="TeXGyreAdventor"/>
                <a:cs typeface="TeXGyreAdventor"/>
              </a:rPr>
              <a:t>durumdan </a:t>
            </a:r>
            <a:r>
              <a:rPr sz="2000" dirty="0">
                <a:latin typeface="TeXGyreAdventor"/>
                <a:cs typeface="TeXGyreAdventor"/>
              </a:rPr>
              <a:t>hasta </a:t>
            </a:r>
            <a:r>
              <a:rPr sz="2000" spc="-5" dirty="0">
                <a:latin typeface="TeXGyreAdventor"/>
                <a:cs typeface="TeXGyreAdventor"/>
              </a:rPr>
              <a:t>durumuna </a:t>
            </a:r>
            <a:r>
              <a:rPr sz="2000" spc="-15" dirty="0">
                <a:latin typeface="TeXGyreAdventor"/>
                <a:cs typeface="TeXGyreAdventor"/>
              </a:rPr>
              <a:t>geçi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inde,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genin</a:t>
            </a:r>
            <a:r>
              <a:rPr sz="2000" spc="-5" dirty="0">
                <a:latin typeface="TeXGyreAdventor"/>
                <a:cs typeface="TeXGyreAdventor"/>
              </a:rPr>
              <a:t> babadan  </a:t>
            </a:r>
            <a:r>
              <a:rPr sz="2000" spc="-20" dirty="0">
                <a:latin typeface="TeXGyreAdventor"/>
                <a:cs typeface="TeXGyreAdventor"/>
              </a:rPr>
              <a:t>de</a:t>
            </a:r>
            <a:r>
              <a:rPr sz="2000" spc="-20" dirty="0">
                <a:latin typeface="AoyagiKouzanFontT"/>
                <a:cs typeface="AoyagiKouzanFontT"/>
              </a:rPr>
              <a:t>ğ</a:t>
            </a:r>
            <a:r>
              <a:rPr sz="2000" spc="-20" dirty="0">
                <a:latin typeface="TeXGyreAdventor"/>
                <a:cs typeface="TeXGyreAdventor"/>
              </a:rPr>
              <a:t>il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anneden</a:t>
            </a:r>
            <a:r>
              <a:rPr sz="2000" u="sng" spc="1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 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aktarıldı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ğ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ıdır</a:t>
            </a:r>
            <a:r>
              <a:rPr sz="2000" spc="-20" dirty="0">
                <a:latin typeface="TeXGyreAdventor"/>
                <a:cs typeface="TeXGyreAdventor"/>
              </a:rPr>
              <a:t>.</a:t>
            </a:r>
            <a:endParaRPr sz="2000">
              <a:latin typeface="TeXGyreAdventor"/>
              <a:cs typeface="TeXGyreAdventor"/>
            </a:endParaRPr>
          </a:p>
          <a:p>
            <a:pPr marL="355600" marR="5080" indent="-342900">
              <a:lnSpc>
                <a:spcPct val="100000"/>
              </a:lnSpc>
              <a:spcBef>
                <a:spcPts val="2000"/>
              </a:spcBef>
            </a:pPr>
            <a:r>
              <a:rPr sz="2000" spc="-495" dirty="0">
                <a:solidFill>
                  <a:srgbClr val="A2C816"/>
                </a:solidFill>
                <a:latin typeface="Arial"/>
                <a:cs typeface="Arial"/>
              </a:rPr>
              <a:t>¤</a:t>
            </a:r>
            <a:r>
              <a:rPr sz="2000" spc="-434" dirty="0">
                <a:solidFill>
                  <a:srgbClr val="A2C816"/>
                </a:solidFill>
                <a:latin typeface="Arial"/>
                <a:cs typeface="Arial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Erkek çocukların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spc="-10" dirty="0">
                <a:latin typeface="TeXGyreAdventor"/>
                <a:cs typeface="TeXGyreAdventor"/>
              </a:rPr>
              <a:t>hastalı</a:t>
            </a:r>
            <a:r>
              <a:rPr sz="2000" spc="-10" dirty="0">
                <a:latin typeface="AoyagiKouzanFontT"/>
                <a:cs typeface="AoyagiKouzanFontT"/>
              </a:rPr>
              <a:t>ğ</a:t>
            </a:r>
            <a:r>
              <a:rPr sz="2000" spc="-10" dirty="0">
                <a:latin typeface="TeXGyreAdventor"/>
                <a:cs typeface="TeXGyreAdventor"/>
              </a:rPr>
              <a:t>a </a:t>
            </a:r>
            <a:r>
              <a:rPr sz="2000" spc="-5" dirty="0">
                <a:latin typeface="TeXGyreAdventor"/>
                <a:cs typeface="TeXGyreAdventor"/>
              </a:rPr>
              <a:t>neden </a:t>
            </a:r>
            <a:r>
              <a:rPr sz="2000" dirty="0">
                <a:latin typeface="TeXGyreAdventor"/>
                <a:cs typeface="TeXGyreAdventor"/>
              </a:rPr>
              <a:t>olan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yüksek tekrar </a:t>
            </a:r>
            <a:r>
              <a:rPr sz="2000" spc="-5" dirty="0">
                <a:latin typeface="TeXGyreAdventor"/>
                <a:cs typeface="TeXGyreAdventor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sayısını</a:t>
            </a:r>
            <a:r>
              <a:rPr sz="2000" dirty="0">
                <a:latin typeface="TeXGyreAdventor"/>
                <a:cs typeface="TeXGyreAdventor"/>
              </a:rPr>
              <a:t> kız </a:t>
            </a:r>
            <a:r>
              <a:rPr sz="2000" spc="-5" dirty="0">
                <a:latin typeface="TeXGyreAdventor"/>
                <a:cs typeface="TeXGyreAdventor"/>
              </a:rPr>
              <a:t>çocuklarına göre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daha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yüksek oranda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eXGyreAdventor"/>
                <a:cs typeface="TeXGyreAdventor"/>
              </a:rPr>
              <a:t>aldıkları 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sz="2000" spc="-20" dirty="0">
                <a:latin typeface="TeXGyreAdventor"/>
                <a:cs typeface="TeXGyreAdventor"/>
              </a:rPr>
              <a:t>belirlenmi</a:t>
            </a:r>
            <a:r>
              <a:rPr sz="2000" spc="-20" dirty="0">
                <a:latin typeface="AoyagiKouzanFontT"/>
                <a:cs typeface="AoyagiKouzanFontT"/>
              </a:rPr>
              <a:t>ş</a:t>
            </a:r>
            <a:r>
              <a:rPr sz="2000" spc="-20" dirty="0">
                <a:latin typeface="TeXGyreAdventor"/>
                <a:cs typeface="TeXGyreAdventor"/>
              </a:rPr>
              <a:t>tir.</a:t>
            </a:r>
            <a:endParaRPr sz="200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73080" y="1643176"/>
            <a:ext cx="2835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5" dirty="0">
                <a:solidFill>
                  <a:srgbClr val="FFFFFF"/>
                </a:solidFill>
                <a:latin typeface="TeXGyreAdventor"/>
                <a:cs typeface="TeXGyreAdventor"/>
              </a:rPr>
              <a:t>TE</a:t>
            </a:r>
            <a:r>
              <a:rPr sz="3600" spc="25" dirty="0">
                <a:solidFill>
                  <a:srgbClr val="FFFFFF"/>
                </a:solidFill>
                <a:latin typeface="AoyagiKouzanFontT"/>
                <a:cs typeface="AoyagiKouzanFontT"/>
              </a:rPr>
              <a:t>Ş</a:t>
            </a:r>
            <a:r>
              <a:rPr sz="3600" spc="25" dirty="0">
                <a:solidFill>
                  <a:srgbClr val="FFFFFF"/>
                </a:solidFill>
                <a:latin typeface="TeXGyreAdventor"/>
                <a:cs typeface="TeXGyreAdventor"/>
              </a:rPr>
              <a:t>EKKÜRLER</a:t>
            </a:r>
            <a:endParaRPr sz="3600">
              <a:latin typeface="TeXGyreAdventor"/>
              <a:cs typeface="TeXGyreAdvento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126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057659" y="2977718"/>
            <a:ext cx="7277734" cy="3128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eXGyreAdventor"/>
                <a:cs typeface="TeXGyreAdventor"/>
              </a:rPr>
              <a:t>Bu </a:t>
            </a:r>
            <a:r>
              <a:rPr sz="2000" spc="-5" dirty="0">
                <a:latin typeface="TeXGyreAdventor"/>
                <a:cs typeface="TeXGyreAdventor"/>
              </a:rPr>
              <a:t>sunumun </a:t>
            </a:r>
            <a:r>
              <a:rPr sz="2000" dirty="0">
                <a:latin typeface="TeXGyreAdventor"/>
                <a:cs typeface="TeXGyreAdventor"/>
              </a:rPr>
              <a:t>hazırlanmasındaki katkılarından </a:t>
            </a:r>
            <a:r>
              <a:rPr sz="2000" spc="-5" dirty="0">
                <a:latin typeface="TeXGyreAdventor"/>
                <a:cs typeface="TeXGyreAdventor"/>
              </a:rPr>
              <a:t>dolayı</a:t>
            </a:r>
            <a:r>
              <a:rPr sz="2000" spc="-35" dirty="0">
                <a:latin typeface="TeXGyreAdventor"/>
                <a:cs typeface="TeXGyreAdventor"/>
              </a:rPr>
              <a:t> </a:t>
            </a:r>
            <a:r>
              <a:rPr sz="2000" spc="-30" dirty="0">
                <a:latin typeface="TeXGyreAdventor"/>
                <a:cs typeface="TeXGyreAdventor"/>
              </a:rPr>
              <a:t>a</a:t>
            </a:r>
            <a:r>
              <a:rPr sz="2000" spc="-30" dirty="0">
                <a:latin typeface="AoyagiKouzanFontT"/>
                <a:cs typeface="AoyagiKouzanFontT"/>
              </a:rPr>
              <a:t>ş</a:t>
            </a:r>
            <a:r>
              <a:rPr sz="2000" spc="-30" dirty="0">
                <a:latin typeface="TeXGyreAdventor"/>
                <a:cs typeface="TeXGyreAdventor"/>
              </a:rPr>
              <a:t>a</a:t>
            </a:r>
            <a:r>
              <a:rPr sz="2000" spc="-30" dirty="0">
                <a:latin typeface="AoyagiKouzanFontT"/>
                <a:cs typeface="AoyagiKouzanFontT"/>
              </a:rPr>
              <a:t>ğ</a:t>
            </a:r>
            <a:r>
              <a:rPr sz="2000" spc="-30" dirty="0">
                <a:latin typeface="TeXGyreAdventor"/>
                <a:cs typeface="TeXGyreAdventor"/>
              </a:rPr>
              <a:t>ıda  </a:t>
            </a:r>
            <a:r>
              <a:rPr sz="2000" dirty="0">
                <a:latin typeface="TeXGyreAdventor"/>
                <a:cs typeface="TeXGyreAdventor"/>
              </a:rPr>
              <a:t>isimleri </a:t>
            </a:r>
            <a:r>
              <a:rPr sz="2000" dirty="0" err="1">
                <a:latin typeface="TeXGyreAdventor"/>
                <a:cs typeface="TeXGyreAdventor"/>
              </a:rPr>
              <a:t>verilen</a:t>
            </a:r>
            <a:r>
              <a:rPr sz="2000" dirty="0">
                <a:latin typeface="TeXGyreAdventor"/>
                <a:cs typeface="TeXGyreAdventor"/>
              </a:rPr>
              <a:t> </a:t>
            </a:r>
            <a:r>
              <a:rPr lang="tr-TR" sz="2000">
                <a:latin typeface="TeXGyreAdventor"/>
                <a:cs typeface="TeXGyreAdventor"/>
              </a:rPr>
              <a:t>hocama </a:t>
            </a:r>
            <a:r>
              <a:rPr sz="2000" spc="-10">
                <a:latin typeface="TeXGyreAdventor"/>
                <a:cs typeface="TeXGyreAdventor"/>
              </a:rPr>
              <a:t>ö</a:t>
            </a:r>
            <a:r>
              <a:rPr sz="2000" spc="-10">
                <a:latin typeface="AoyagiKouzanFontT"/>
                <a:cs typeface="AoyagiKouzanFontT"/>
              </a:rPr>
              <a:t>ğ</a:t>
            </a:r>
            <a:r>
              <a:rPr sz="2000" spc="-10">
                <a:latin typeface="TeXGyreAdventor"/>
                <a:cs typeface="TeXGyreAdventor"/>
              </a:rPr>
              <a:t>rencilerime</a:t>
            </a:r>
            <a:r>
              <a:rPr sz="2000" spc="-10" dirty="0">
                <a:latin typeface="TeXGyreAdventor"/>
                <a:cs typeface="TeXGyreAdventor"/>
              </a:rPr>
              <a:t> </a:t>
            </a:r>
            <a:r>
              <a:rPr sz="2000" spc="-15" dirty="0">
                <a:latin typeface="TeXGyreAdventor"/>
                <a:cs typeface="TeXGyreAdventor"/>
              </a:rPr>
              <a:t>te</a:t>
            </a:r>
            <a:r>
              <a:rPr sz="2000" spc="-15" dirty="0">
                <a:latin typeface="AoyagiKouzanFontT"/>
                <a:cs typeface="AoyagiKouzanFontT"/>
              </a:rPr>
              <a:t>ş</a:t>
            </a:r>
            <a:r>
              <a:rPr sz="2000" spc="-15" dirty="0">
                <a:latin typeface="TeXGyreAdventor"/>
                <a:cs typeface="TeXGyreAdventor"/>
              </a:rPr>
              <a:t>ekkür </a:t>
            </a:r>
            <a:r>
              <a:rPr sz="2000" spc="-5" dirty="0" err="1">
                <a:latin typeface="TeXGyreAdventor"/>
                <a:cs typeface="TeXGyreAdventor"/>
              </a:rPr>
              <a:t>ederim</a:t>
            </a:r>
            <a:r>
              <a:rPr sz="2000" spc="-5" dirty="0">
                <a:latin typeface="TeXGyreAdventor"/>
                <a:cs typeface="TeXGyreAdventor"/>
              </a:rPr>
              <a:t>.</a:t>
            </a:r>
            <a:endParaRPr lang="tr-TR" sz="2000" spc="-5" dirty="0">
              <a:latin typeface="TeXGyreAdventor"/>
              <a:cs typeface="TeXGyreAdventor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tr-TR" sz="2000" dirty="0">
                <a:latin typeface="TeXGyreAdventor"/>
                <a:cs typeface="TeXGyreAdventor"/>
              </a:rPr>
              <a:t>Prof. Dr. Bektaş TEPE</a:t>
            </a:r>
            <a:endParaRPr sz="2000" dirty="0">
              <a:latin typeface="TeXGyreAdventor"/>
              <a:cs typeface="TeXGyreAdventor"/>
            </a:endParaRPr>
          </a:p>
          <a:p>
            <a:pPr marL="2435225" marR="2427605" indent="-635" algn="ctr">
              <a:lnSpc>
                <a:spcPct val="183300"/>
              </a:lnSpc>
            </a:pPr>
            <a:r>
              <a:rPr sz="2000" spc="-70" dirty="0">
                <a:latin typeface="TeXGyreAdventor"/>
                <a:cs typeface="TeXGyreAdventor"/>
              </a:rPr>
              <a:t>NURH</a:t>
            </a:r>
            <a:r>
              <a:rPr sz="2000" spc="-70" dirty="0">
                <a:latin typeface="AoyagiKouzanFontT"/>
                <a:cs typeface="AoyagiKouzanFontT"/>
              </a:rPr>
              <a:t>İ</a:t>
            </a:r>
            <a:r>
              <a:rPr sz="2000" spc="-70" dirty="0">
                <a:latin typeface="TeXGyreAdventor"/>
                <a:cs typeface="TeXGyreAdventor"/>
              </a:rPr>
              <a:t>LAL </a:t>
            </a:r>
            <a:r>
              <a:rPr sz="2000" spc="-110" dirty="0">
                <a:latin typeface="TeXGyreAdventor"/>
                <a:cs typeface="TeXGyreAdventor"/>
              </a:rPr>
              <a:t>ELC</a:t>
            </a:r>
            <a:r>
              <a:rPr sz="2000" spc="-110" dirty="0">
                <a:latin typeface="AoyagiKouzanFontT"/>
                <a:cs typeface="AoyagiKouzanFontT"/>
              </a:rPr>
              <a:t>İ</a:t>
            </a:r>
            <a:r>
              <a:rPr sz="2000" spc="-110" dirty="0">
                <a:latin typeface="TeXGyreAdventor"/>
                <a:cs typeface="TeXGyreAdventor"/>
              </a:rPr>
              <a:t>YAR  </a:t>
            </a:r>
            <a:r>
              <a:rPr sz="2000" spc="-60" dirty="0">
                <a:latin typeface="TeXGyreAdventor"/>
                <a:cs typeface="TeXGyreAdventor"/>
              </a:rPr>
              <a:t>FATMA</a:t>
            </a:r>
            <a:r>
              <a:rPr sz="2000" spc="-95" dirty="0">
                <a:latin typeface="TeXGyreAdventor"/>
                <a:cs typeface="TeXGyreAdventor"/>
              </a:rPr>
              <a:t> </a:t>
            </a:r>
            <a:r>
              <a:rPr sz="2000" spc="40" dirty="0">
                <a:latin typeface="TeXGyreAdventor"/>
                <a:cs typeface="TeXGyreAdventor"/>
              </a:rPr>
              <a:t>GÜNDO</a:t>
            </a:r>
            <a:r>
              <a:rPr sz="2000" spc="40" dirty="0">
                <a:latin typeface="AoyagiKouzanFontT"/>
                <a:cs typeface="AoyagiKouzanFontT"/>
              </a:rPr>
              <a:t>Ğ</a:t>
            </a:r>
            <a:r>
              <a:rPr sz="2000" spc="40" dirty="0">
                <a:latin typeface="TeXGyreAdventor"/>
                <a:cs typeface="TeXGyreAdventor"/>
              </a:rPr>
              <a:t>AN  </a:t>
            </a:r>
            <a:r>
              <a:rPr sz="2000" spc="-105" dirty="0">
                <a:latin typeface="TeXGyreAdventor"/>
                <a:cs typeface="TeXGyreAdventor"/>
              </a:rPr>
              <a:t>DEN</a:t>
            </a:r>
            <a:r>
              <a:rPr sz="2000" spc="-105" dirty="0">
                <a:latin typeface="AoyagiKouzanFontT"/>
                <a:cs typeface="AoyagiKouzanFontT"/>
              </a:rPr>
              <a:t>İ</a:t>
            </a:r>
            <a:r>
              <a:rPr sz="2000" spc="-105" dirty="0">
                <a:latin typeface="TeXGyreAdventor"/>
                <a:cs typeface="TeXGyreAdventor"/>
              </a:rPr>
              <a:t>Z </a:t>
            </a:r>
            <a:r>
              <a:rPr sz="2000" spc="-5" dirty="0">
                <a:latin typeface="TeXGyreAdventor"/>
                <a:cs typeface="TeXGyreAdventor"/>
              </a:rPr>
              <a:t>BABACAN  </a:t>
            </a:r>
            <a:r>
              <a:rPr sz="2000" spc="30" dirty="0">
                <a:latin typeface="AoyagiKouzanFontT"/>
                <a:cs typeface="AoyagiKouzanFontT"/>
              </a:rPr>
              <a:t>Ş</a:t>
            </a:r>
            <a:r>
              <a:rPr sz="2000" spc="30" dirty="0">
                <a:latin typeface="TeXGyreAdventor"/>
                <a:cs typeface="TeXGyreAdventor"/>
              </a:rPr>
              <a:t>EHMUS</a:t>
            </a:r>
            <a:r>
              <a:rPr sz="2000" spc="-20" dirty="0">
                <a:latin typeface="TeXGyreAdventor"/>
                <a:cs typeface="TeXGyreAdventor"/>
              </a:rPr>
              <a:t> </a:t>
            </a:r>
            <a:r>
              <a:rPr sz="2000" dirty="0">
                <a:latin typeface="TeXGyreAdventor"/>
                <a:cs typeface="TeXGyreAdventor"/>
              </a:rPr>
              <a:t>KILIÇ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73567" y="631063"/>
            <a:ext cx="12338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000" dirty="0">
              <a:latin typeface="TeXGyreAdventor"/>
              <a:cs typeface="TeXGyreAdvento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4727" y="554863"/>
            <a:ext cx="17697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95959"/>
                </a:solidFill>
                <a:latin typeface="TeXGyreAdventor"/>
                <a:cs typeface="TeXGyreAdventor"/>
              </a:rPr>
              <a:t>(Kaynak: Genetik</a:t>
            </a:r>
            <a:r>
              <a:rPr sz="1000" spc="-6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15" dirty="0">
                <a:solidFill>
                  <a:srgbClr val="595959"/>
                </a:solidFill>
                <a:latin typeface="TeXGyreAdventor"/>
                <a:cs typeface="TeXGyreAdventor"/>
              </a:rPr>
              <a:t>Kavramlar, 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Klug, Cummings &amp;</a:t>
            </a:r>
            <a:r>
              <a:rPr sz="1000" spc="-20" dirty="0">
                <a:solidFill>
                  <a:srgbClr val="595959"/>
                </a:solidFill>
                <a:latin typeface="TeXGyreAdventor"/>
                <a:cs typeface="TeXGyreAdventor"/>
              </a:rPr>
              <a:t> </a:t>
            </a:r>
            <a:r>
              <a:rPr sz="1000" spc="-5" dirty="0">
                <a:solidFill>
                  <a:srgbClr val="595959"/>
                </a:solidFill>
                <a:latin typeface="TeXGyreAdventor"/>
                <a:cs typeface="TeXGyreAdventor"/>
              </a:rPr>
              <a:t>Reece)</a:t>
            </a:r>
            <a:endParaRPr sz="1000">
              <a:latin typeface="TeXGyreAdventor"/>
              <a:cs typeface="TeXGyreAdvento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7272</Words>
  <Application>Microsoft Office PowerPoint</Application>
  <PresentationFormat>Özel</PresentationFormat>
  <Paragraphs>688</Paragraphs>
  <Slides>126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126</vt:i4>
      </vt:variant>
    </vt:vector>
  </HeadingPairs>
  <TitlesOfParts>
    <vt:vector size="131" baseType="lpstr">
      <vt:lpstr>AoyagiKouzanFontT</vt:lpstr>
      <vt:lpstr>Arial</vt:lpstr>
      <vt:lpstr>Calibri</vt:lpstr>
      <vt:lpstr>TeXGyreAdventor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SONY</cp:lastModifiedBy>
  <cp:revision>4</cp:revision>
  <dcterms:created xsi:type="dcterms:W3CDTF">2020-03-25T20:43:27Z</dcterms:created>
  <dcterms:modified xsi:type="dcterms:W3CDTF">2020-03-25T21:13:09Z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2020-03-25T00:00:00Z</vt:filetime>
  </property>
</Properties>
</file>