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9" r:id="rId28"/>
    <p:sldId id="283" r:id="rId29"/>
    <p:sldId id="285" r:id="rId30"/>
    <p:sldId id="286" r:id="rId31"/>
    <p:sldId id="287" r:id="rId32"/>
    <p:sldId id="288" r:id="rId33"/>
    <p:sldId id="301" r:id="rId34"/>
    <p:sldId id="302" r:id="rId35"/>
    <p:sldId id="303" r:id="rId36"/>
    <p:sldId id="304" r:id="rId37"/>
    <p:sldId id="306" r:id="rId38"/>
    <p:sldId id="292" r:id="rId39"/>
    <p:sldId id="337" r:id="rId40"/>
    <p:sldId id="293" r:id="rId41"/>
    <p:sldId id="294" r:id="rId42"/>
    <p:sldId id="338" r:id="rId43"/>
    <p:sldId id="295" r:id="rId44"/>
    <p:sldId id="296" r:id="rId45"/>
    <p:sldId id="297" r:id="rId46"/>
    <p:sldId id="298" r:id="rId47"/>
    <p:sldId id="339" r:id="rId48"/>
    <p:sldId id="299" r:id="rId49"/>
    <p:sldId id="300" r:id="rId50"/>
    <p:sldId id="307" r:id="rId51"/>
    <p:sldId id="308" r:id="rId52"/>
    <p:sldId id="309" r:id="rId53"/>
    <p:sldId id="310" r:id="rId54"/>
    <p:sldId id="311" r:id="rId55"/>
    <p:sldId id="312" r:id="rId56"/>
    <p:sldId id="313" r:id="rId57"/>
    <p:sldId id="315" r:id="rId58"/>
    <p:sldId id="316" r:id="rId59"/>
    <p:sldId id="317" r:id="rId60"/>
    <p:sldId id="318" r:id="rId61"/>
    <p:sldId id="319" r:id="rId62"/>
    <p:sldId id="320" r:id="rId63"/>
    <p:sldId id="321" r:id="rId64"/>
    <p:sldId id="322" r:id="rId65"/>
    <p:sldId id="323" r:id="rId66"/>
    <p:sldId id="324" r:id="rId67"/>
    <p:sldId id="326" r:id="rId68"/>
    <p:sldId id="327" r:id="rId69"/>
    <p:sldId id="328" r:id="rId70"/>
    <p:sldId id="329" r:id="rId71"/>
    <p:sldId id="330" r:id="rId72"/>
    <p:sldId id="331" r:id="rId73"/>
    <p:sldId id="332" r:id="rId74"/>
    <p:sldId id="333" r:id="rId75"/>
    <p:sldId id="334" r:id="rId76"/>
    <p:sldId id="335" r:id="rId77"/>
    <p:sldId id="336" r:id="rId7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Koyu Stil 2 - Vurgu 1/Vurgu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60" autoAdjust="0"/>
    <p:restoredTop sz="94660"/>
  </p:normalViewPr>
  <p:slideViewPr>
    <p:cSldViewPr>
      <p:cViewPr varScale="1">
        <p:scale>
          <a:sx n="73" d="100"/>
          <a:sy n="73" d="100"/>
        </p:scale>
        <p:origin x="-95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13 Başlık"/>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21 Alt Başlık"/>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05.05.2011</a:t>
            </a:fld>
            <a:endParaRPr lang="tr-TR"/>
          </a:p>
        </p:txBody>
      </p:sp>
      <p:sp>
        <p:nvSpPr>
          <p:cNvPr id="20" name="19 Altbilgi Yer Tutucusu"/>
          <p:cNvSpPr>
            <a:spLocks noGrp="1"/>
          </p:cNvSpPr>
          <p:nvPr>
            <p:ph type="ftr" sz="quarter" idx="11"/>
          </p:nvPr>
        </p:nvSpPr>
        <p:spPr/>
        <p:txBody>
          <a:bodyPr/>
          <a:lstStyle>
            <a:extLst/>
          </a:lstStyle>
          <a:p>
            <a:endParaRPr lang="tr-TR"/>
          </a:p>
        </p:txBody>
      </p:sp>
      <p:sp>
        <p:nvSpPr>
          <p:cNvPr id="10" name="9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8" name="7 Oval"/>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05.05.2011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ikdörtgen"/>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05.05.2011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10" name="9 Dikdörtgen"/>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05.05.2011</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05.05.2011</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pPr/>
              <a:t>05.05.2011</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4 Dikdörtgen"/>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Veri Yer Tutucusu"/>
          <p:cNvSpPr>
            <a:spLocks noGrp="1"/>
          </p:cNvSpPr>
          <p:nvPr>
            <p:ph type="dt" sz="half" idx="10"/>
          </p:nvPr>
        </p:nvSpPr>
        <p:spPr/>
        <p:txBody>
          <a:bodyPr/>
          <a:lstStyle>
            <a:extLst/>
          </a:lstStyle>
          <a:p>
            <a:fld id="{D9F75050-0E15-4C5B-92B0-66D068882F1F}" type="datetimeFigureOut">
              <a:rPr lang="tr-TR" smtClean="0"/>
              <a:pPr/>
              <a:t>05.05.2011</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6" name="5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05.05.2011</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05.05.2011</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8" name="7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smtClean="0"/>
              <a:t>Resim eklemek için simgeyi tıklatın</a:t>
            </a:r>
            <a:endParaRPr kumimoji="0" lang="en-US" dirty="0"/>
          </a:p>
        </p:txBody>
      </p:sp>
      <p:sp>
        <p:nvSpPr>
          <p:cNvPr id="9" name="8 Akış Çizelgesi: İşlem"/>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Akış Çizelgesi: İşlem"/>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05.05.2011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05.05.2011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Dikdörtgen"/>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Başlık Yer Tutucusu"/>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8 Metin Yer Tutucusu"/>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9F75050-0E15-4C5B-92B0-66D068882F1F}" type="datetimeFigureOut">
              <a:rPr lang="tr-TR" smtClean="0"/>
              <a:pPr/>
              <a:t>05.05.2011</a:t>
            </a:fld>
            <a:endParaRPr lang="tr-TR"/>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21 Slayt Numarası Yer Tutucusu"/>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DEFA8C-F947-479F-BE07-76B6B3F80BF1}" type="slidenum">
              <a:rPr lang="tr-TR" smtClean="0"/>
              <a:pPr/>
              <a:t>‹#›</a:t>
            </a:fld>
            <a:endParaRPr lang="tr-TR"/>
          </a:p>
        </p:txBody>
      </p:sp>
      <p:sp>
        <p:nvSpPr>
          <p:cNvPr id="15" name="14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259632" y="1988840"/>
            <a:ext cx="7406640" cy="1472184"/>
          </a:xfrm>
        </p:spPr>
        <p:txBody>
          <a:bodyPr/>
          <a:lstStyle/>
          <a:p>
            <a:pPr algn="ctr"/>
            <a:r>
              <a:rPr lang="tr-TR" dirty="0" smtClean="0"/>
              <a:t>YUMURTACI TAVUKLARIN BESLENMESİ</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008112" y="332656"/>
            <a:ext cx="8172400" cy="1143000"/>
          </a:xfrm>
        </p:spPr>
        <p:txBody>
          <a:bodyPr>
            <a:normAutofit/>
          </a:bodyPr>
          <a:lstStyle/>
          <a:p>
            <a:r>
              <a:rPr lang="tr-TR" sz="2800" b="1" dirty="0">
                <a:latin typeface="Verdana" pitchFamily="34" charset="0"/>
              </a:rPr>
              <a:t>YUMURTA TAVUKLARININ BESLENMESİ</a:t>
            </a:r>
          </a:p>
        </p:txBody>
      </p:sp>
      <p:sp>
        <p:nvSpPr>
          <p:cNvPr id="28675" name="Rectangle 3"/>
          <p:cNvSpPr>
            <a:spLocks noGrp="1" noChangeArrowheads="1"/>
          </p:cNvSpPr>
          <p:nvPr>
            <p:ph type="body" idx="1"/>
          </p:nvPr>
        </p:nvSpPr>
        <p:spPr>
          <a:xfrm>
            <a:off x="1187624" y="1412776"/>
            <a:ext cx="7498080" cy="4800600"/>
          </a:xfrm>
        </p:spPr>
        <p:txBody>
          <a:bodyPr>
            <a:normAutofit/>
          </a:bodyPr>
          <a:lstStyle/>
          <a:p>
            <a:pPr algn="just">
              <a:lnSpc>
                <a:spcPct val="80000"/>
              </a:lnSpc>
              <a:buFont typeface="Wingdings" pitchFamily="2" charset="2"/>
              <a:buNone/>
            </a:pPr>
            <a:r>
              <a:rPr lang="tr-TR" sz="2400" dirty="0"/>
              <a:t>        21 günlük bir kuluçka döneminden sonra yumurtadan çıkarak günlük civciv adını alır ve 6-7 haftalık civciv devresinden sonra 20 haftalık yaşa kadar süren bir piliç  devresi olduğu görülür. Böylece 20-22 haftalık yaşa (yumurtlama noktası) erişen piliç cinsel olgunluğunu tamamlayarak yumurta üretimine geçer ve ergin tavuk adını alır. Yumurtlama devresi yaklaşık 1 yıl sürer ve daha sonra </a:t>
            </a:r>
            <a:r>
              <a:rPr lang="tr-TR" sz="2400" dirty="0" err="1"/>
              <a:t>reforme</a:t>
            </a:r>
            <a:r>
              <a:rPr lang="tr-TR" sz="2400" dirty="0"/>
              <a:t> tavuk olarak elden çıkarılır veya 50-60 haftalık yaşta (veya yumurta üretiminin ekonomik olmaktan çıktığı yaşta) yapay tüy dökümüne (tüy dökümü tavuklarda normal bir davranış şekli olup doğal şartlarda 4 ay sürer ve bu sürede tavuk yumurta vermez) sokularak ikinci verim yılı için elde tutulur.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endParaRPr lang="tr-TR"/>
          </a:p>
        </p:txBody>
      </p:sp>
      <p:sp>
        <p:nvSpPr>
          <p:cNvPr id="29699" name="Rectangle 3"/>
          <p:cNvSpPr>
            <a:spLocks noGrp="1" noChangeArrowheads="1"/>
          </p:cNvSpPr>
          <p:nvPr>
            <p:ph type="body" idx="1"/>
          </p:nvPr>
        </p:nvSpPr>
        <p:spPr>
          <a:xfrm>
            <a:off x="1259632" y="1412776"/>
            <a:ext cx="7498080" cy="4800600"/>
          </a:xfrm>
        </p:spPr>
        <p:txBody>
          <a:bodyPr/>
          <a:lstStyle/>
          <a:p>
            <a:pPr algn="just">
              <a:lnSpc>
                <a:spcPct val="90000"/>
              </a:lnSpc>
              <a:buFont typeface="Wingdings" pitchFamily="2" charset="2"/>
              <a:buNone/>
            </a:pPr>
            <a:r>
              <a:rPr lang="tr-TR" sz="2100" dirty="0"/>
              <a:t>       </a:t>
            </a:r>
            <a:r>
              <a:rPr lang="tr-TR" sz="2400" dirty="0"/>
              <a:t>Civciv ve piliç yetiştiriciliğinde temel amaç en az yem ve düşük hayvan kaybı ile üstün bir yumurta üretimi ortamı sağlamaktır. Yumurta üretimi 20-22 haftalık yaşta başlar ve bu yaştaki hayvanların en az 1500 g canlı ağırlığa ulaşması istenir. Bunu sağlamak için günde 10 g CAA olmalıdır. Bu miktar CAA için 3.3 g </a:t>
            </a:r>
            <a:r>
              <a:rPr lang="tr-TR" sz="2400" dirty="0" err="1"/>
              <a:t>HP’e</a:t>
            </a:r>
            <a:r>
              <a:rPr lang="tr-TR" sz="2400" dirty="0"/>
              <a:t> diğer bir ifade ile 1.8 g protein ve 30-70 </a:t>
            </a:r>
            <a:r>
              <a:rPr lang="tr-TR" sz="2400" dirty="0" err="1"/>
              <a:t>kcal</a:t>
            </a:r>
            <a:r>
              <a:rPr lang="tr-TR" sz="2400" dirty="0"/>
              <a:t> </a:t>
            </a:r>
            <a:r>
              <a:rPr lang="tr-TR" sz="2400" dirty="0" err="1"/>
              <a:t>ME’ye</a:t>
            </a:r>
            <a:r>
              <a:rPr lang="tr-TR" sz="2400" dirty="0"/>
              <a:t> gereksinim vardır. Civcivler yumurtadan çıktıktan birkaç gün içinde gereksinimlerini yumurtadan organizmalarına depo ettikleri besin maddeleri ile karşılayabilirler.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endParaRPr lang="tr-TR"/>
          </a:p>
        </p:txBody>
      </p:sp>
      <p:sp>
        <p:nvSpPr>
          <p:cNvPr id="30723" name="Rectangle 3"/>
          <p:cNvSpPr>
            <a:spLocks noGrp="1" noChangeArrowheads="1"/>
          </p:cNvSpPr>
          <p:nvPr>
            <p:ph type="body" idx="1"/>
          </p:nvPr>
        </p:nvSpPr>
        <p:spPr>
          <a:xfrm>
            <a:off x="1370013" y="1600200"/>
            <a:ext cx="7313612" cy="4341813"/>
          </a:xfrm>
        </p:spPr>
        <p:txBody>
          <a:bodyPr>
            <a:normAutofit lnSpcReduction="10000"/>
          </a:bodyPr>
          <a:lstStyle/>
          <a:p>
            <a:pPr algn="just">
              <a:lnSpc>
                <a:spcPct val="90000"/>
              </a:lnSpc>
              <a:buFont typeface="Wingdings" pitchFamily="2" charset="2"/>
              <a:buNone/>
            </a:pPr>
            <a:r>
              <a:rPr lang="tr-TR" sz="2100" dirty="0"/>
              <a:t>       </a:t>
            </a:r>
            <a:r>
              <a:rPr lang="tr-TR" sz="2400" dirty="0"/>
              <a:t>Yumurta tavuklarında yemleme çoğunlukla ad </a:t>
            </a:r>
            <a:r>
              <a:rPr lang="tr-TR" sz="2400" dirty="0" err="1"/>
              <a:t>libitumdur</a:t>
            </a:r>
            <a:r>
              <a:rPr lang="tr-TR" sz="2400" dirty="0"/>
              <a:t>. Yem zayiatını önlemek için sık aralıklarla yem verilmesi, yem tercihine neden olacağından tavsiye edilmez.</a:t>
            </a:r>
          </a:p>
          <a:p>
            <a:pPr algn="just">
              <a:lnSpc>
                <a:spcPct val="90000"/>
              </a:lnSpc>
              <a:buFont typeface="Wingdings" pitchFamily="2" charset="2"/>
              <a:buNone/>
            </a:pPr>
            <a:r>
              <a:rPr lang="tr-TR" sz="2400" dirty="0"/>
              <a:t>       Yem tüketiminin standartların üzerinde olmasının iki nedeni olabilir. Bunlardan ilki yem tüketimini artıran genel faktörlerdir (yem enerjisinin düşüklüğü, düşük çevre sıcaklığı vs.). Bir diğeri ise pratikte sıkça karşılaşılan ve çoğunlukla kafes sisteminin hatalı oluşundan ya da fazla yem vermeden kaynaklanan yem zayiatıdır. Bu nedenle yem tüketimi mutlaka takip edilmesi gerekir. Yem tüketiminde ani azalmalar bir hastalık belirtisi olarak da kabul edilebilir ve zamanında tespit etmek şartıyla erken tedbir alınabilir.</a:t>
            </a:r>
          </a:p>
        </p:txBody>
      </p:sp>
      <p:pic>
        <p:nvPicPr>
          <p:cNvPr id="30724" name="Picture 4" descr="Resim5"/>
          <p:cNvPicPr>
            <a:picLocks noChangeAspect="1" noChangeArrowheads="1" noCrop="1"/>
          </p:cNvPicPr>
          <p:nvPr/>
        </p:nvPicPr>
        <p:blipFill>
          <a:blip r:embed="rId2" cstate="print"/>
          <a:srcRect/>
          <a:stretch>
            <a:fillRect/>
          </a:stretch>
        </p:blipFill>
        <p:spPr bwMode="auto">
          <a:xfrm>
            <a:off x="7162800" y="152400"/>
            <a:ext cx="1676400" cy="13716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endParaRPr lang="tr-TR"/>
          </a:p>
        </p:txBody>
      </p:sp>
      <p:sp>
        <p:nvSpPr>
          <p:cNvPr id="31747" name="Rectangle 3"/>
          <p:cNvSpPr>
            <a:spLocks noGrp="1" noChangeArrowheads="1"/>
          </p:cNvSpPr>
          <p:nvPr>
            <p:ph type="body" idx="1"/>
          </p:nvPr>
        </p:nvSpPr>
        <p:spPr/>
        <p:txBody>
          <a:bodyPr/>
          <a:lstStyle/>
          <a:p>
            <a:pPr algn="just">
              <a:buFont typeface="Wingdings" pitchFamily="2" charset="2"/>
              <a:buNone/>
            </a:pPr>
            <a:r>
              <a:rPr lang="tr-TR" dirty="0"/>
              <a:t>       </a:t>
            </a:r>
            <a:r>
              <a:rPr lang="tr-TR" sz="2400" dirty="0"/>
              <a:t>Yumurtacı tavuklarda besin maddesi ihtiyaçları günlük olarak belirtilmesi gerekir. Karma yemde besin maddeleri miktarı sabit tutulacak olursa, yem tüketiminde daha önce sayılan bazı nedenlere bağlı olarak meydana gelen dalgalanmalar enerji dışında kalan diğer besin maddelerinin ihtiyacın üzerinde yada ihtiyacı karşılamayacak şekilde tüketilmesine yol açar. Bu yüzden ihtiyaçlar belirlenirken yem tüketimi mutlaka göz önünde bulundurulmalıdır.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endParaRPr lang="tr-TR"/>
          </a:p>
        </p:txBody>
      </p:sp>
      <p:sp>
        <p:nvSpPr>
          <p:cNvPr id="32771" name="Rectangle 3"/>
          <p:cNvSpPr>
            <a:spLocks noGrp="1" noChangeArrowheads="1"/>
          </p:cNvSpPr>
          <p:nvPr>
            <p:ph type="body" idx="1"/>
          </p:nvPr>
        </p:nvSpPr>
        <p:spPr/>
        <p:txBody>
          <a:bodyPr/>
          <a:lstStyle/>
          <a:p>
            <a:pPr algn="just">
              <a:buFont typeface="Wingdings" pitchFamily="2" charset="2"/>
              <a:buNone/>
            </a:pPr>
            <a:r>
              <a:rPr lang="tr-TR" dirty="0"/>
              <a:t>     </a:t>
            </a:r>
            <a:r>
              <a:rPr lang="tr-TR" sz="2400" dirty="0"/>
              <a:t>İhtiyaçları etkileyen bir diğer önemli faktör de hayvanların verim düzeyidir. </a:t>
            </a:r>
          </a:p>
          <a:p>
            <a:pPr algn="just">
              <a:buFont typeface="Wingdings" pitchFamily="2" charset="2"/>
              <a:buNone/>
            </a:pPr>
            <a:r>
              <a:rPr lang="tr-TR" sz="2400" dirty="0"/>
              <a:t>        Yumurta verimi hayvanlar yumurtaya geçtikten hemen sonra hızla yükselir ve daha sonra yavaş yavaş düşer . Yine mevsime bağlı farklılıklarda önemli boyutlardadır. Bu farklılıkları yemlerin bileşimine yansıtarak bir yumurtlama periyodunda besin madde bileşimleri farklı bir kaç karma yemin kullanılması çoğunlukla ekonomik olmaktadır.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endParaRPr lang="tr-TR"/>
          </a:p>
        </p:txBody>
      </p:sp>
      <p:sp>
        <p:nvSpPr>
          <p:cNvPr id="33795" name="Rectangle 3"/>
          <p:cNvSpPr>
            <a:spLocks noGrp="1" noChangeArrowheads="1"/>
          </p:cNvSpPr>
          <p:nvPr>
            <p:ph type="body" idx="1"/>
          </p:nvPr>
        </p:nvSpPr>
        <p:spPr/>
        <p:txBody>
          <a:bodyPr/>
          <a:lstStyle/>
          <a:p>
            <a:pPr algn="just">
              <a:lnSpc>
                <a:spcPct val="90000"/>
              </a:lnSpc>
              <a:buFont typeface="Wingdings" pitchFamily="2" charset="2"/>
              <a:buNone/>
            </a:pPr>
            <a:r>
              <a:rPr lang="tr-TR" sz="2100" dirty="0"/>
              <a:t>       </a:t>
            </a:r>
            <a:r>
              <a:rPr lang="tr-TR" sz="2400" dirty="0"/>
              <a:t>Çünkü karma yemin maliyetini artıran protein, </a:t>
            </a:r>
            <a:r>
              <a:rPr lang="tr-TR" sz="2400" dirty="0" err="1"/>
              <a:t>eksojen</a:t>
            </a:r>
            <a:r>
              <a:rPr lang="tr-TR" sz="2400" dirty="0"/>
              <a:t> amino asitler ve fosfor miktarı giderek aşağı çekilir. Buna karşılık kalsiyumun kullanılabilirliliğinin yaşa bağlı olarak düşmesinden kaynaklanan kabuk kalitesindeki bozulmaları engellemek için kalsiyum düzeyi artırılır. Aşamalar farklı şekillerde ele alınabilmektedir. Yem kanununda yer alan normlarda 20-40. haftalar arası ve 40. haftadan sonrası olmak üzere iki aşama olarak normlar tespit edildiği halde bazı kaynaklarda 20-36. haftalar, 36-52. haftalar ve 52. haftadan sonrası olmak üzere 3 aşama için ayrı normlar geliştirilmiştir.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endParaRPr lang="tr-TR"/>
          </a:p>
        </p:txBody>
      </p:sp>
      <p:sp>
        <p:nvSpPr>
          <p:cNvPr id="34819" name="Rectangle 3"/>
          <p:cNvSpPr>
            <a:spLocks noGrp="1" noChangeArrowheads="1"/>
          </p:cNvSpPr>
          <p:nvPr>
            <p:ph type="body" idx="1"/>
          </p:nvPr>
        </p:nvSpPr>
        <p:spPr/>
        <p:txBody>
          <a:bodyPr/>
          <a:lstStyle/>
          <a:p>
            <a:pPr algn="just">
              <a:buFont typeface="Wingdings" pitchFamily="2" charset="2"/>
              <a:buNone/>
            </a:pPr>
            <a:r>
              <a:rPr lang="tr-TR" dirty="0"/>
              <a:t>      </a:t>
            </a:r>
            <a:r>
              <a:rPr lang="tr-TR" sz="2400" dirty="0"/>
              <a:t>Yumurta tavukçuluğunda başarı, yüksek verimli hayvanların kullanılmasının yanı sıra, pazar şartlarının uygun olması, iyi bir çiftlik yönetimi, hastalık ve parazitlerden korunma, yeterli ve ekonomik beslenme gibi faktörlerle yakından ilişkilidir. Sürünün genetik potansiyeli ne kadar yüksek olursa olsun, çevre faktörlerini oluşturan bakım ve besleme koşulları uygun olmadıkça kendisinden beklenen verim düzeyine ulaşması imkansızdır.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endParaRPr lang="tr-TR"/>
          </a:p>
        </p:txBody>
      </p:sp>
      <p:sp>
        <p:nvSpPr>
          <p:cNvPr id="35843" name="Rectangle 3"/>
          <p:cNvSpPr>
            <a:spLocks noGrp="1" noChangeArrowheads="1"/>
          </p:cNvSpPr>
          <p:nvPr>
            <p:ph type="body" idx="1"/>
          </p:nvPr>
        </p:nvSpPr>
        <p:spPr/>
        <p:txBody>
          <a:bodyPr>
            <a:normAutofit/>
          </a:bodyPr>
          <a:lstStyle/>
          <a:p>
            <a:pPr algn="just">
              <a:buFont typeface="Wingdings" pitchFamily="2" charset="2"/>
              <a:buNone/>
            </a:pPr>
            <a:r>
              <a:rPr lang="tr-TR" sz="2400" dirty="0"/>
              <a:t>       Besleme, üretimin karlı olması açısından ayrı bir önem taşımaktadır. Çünkü tavukçuluk işletmelerinde yem harcamaları, tüm harcamaların % 70'ine ulaşmaktadır. Bu nedenle kazanç getiren bir tavukçuluk için, ucuz fakat yeterli besleme zorunludur.</a:t>
            </a:r>
          </a:p>
        </p:txBody>
      </p:sp>
      <p:pic>
        <p:nvPicPr>
          <p:cNvPr id="35844" name="Picture 4" descr="kumes2"/>
          <p:cNvPicPr>
            <a:picLocks noChangeAspect="1" noChangeArrowheads="1"/>
          </p:cNvPicPr>
          <p:nvPr/>
        </p:nvPicPr>
        <p:blipFill>
          <a:blip r:embed="rId2" cstate="print"/>
          <a:srcRect/>
          <a:stretch>
            <a:fillRect/>
          </a:stretch>
        </p:blipFill>
        <p:spPr bwMode="auto">
          <a:xfrm>
            <a:off x="5029200" y="4038600"/>
            <a:ext cx="2914650" cy="20574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endParaRPr lang="tr-TR"/>
          </a:p>
        </p:txBody>
      </p:sp>
      <p:sp>
        <p:nvSpPr>
          <p:cNvPr id="36867" name="Rectangle 3"/>
          <p:cNvSpPr>
            <a:spLocks noGrp="1" noChangeArrowheads="1"/>
          </p:cNvSpPr>
          <p:nvPr>
            <p:ph type="body" idx="1"/>
          </p:nvPr>
        </p:nvSpPr>
        <p:spPr>
          <a:xfrm>
            <a:off x="4800600" y="1827213"/>
            <a:ext cx="3883025" cy="4114800"/>
          </a:xfrm>
        </p:spPr>
        <p:txBody>
          <a:bodyPr>
            <a:normAutofit fontScale="92500"/>
          </a:bodyPr>
          <a:lstStyle/>
          <a:p>
            <a:pPr algn="just">
              <a:buFont typeface="Wingdings" pitchFamily="2" charset="2"/>
              <a:buNone/>
            </a:pPr>
            <a:r>
              <a:rPr lang="tr-TR" dirty="0"/>
              <a:t>       </a:t>
            </a:r>
            <a:r>
              <a:rPr lang="tr-TR" sz="2400" dirty="0"/>
              <a:t>Yapılan çalışmalar, yemin miktar ve kalitesi ile canlı ağırlık artışı, yumurta ağırlığı, deri ve yumurta sarısının rengi, vücut ağırlığı, yumurta kabuk kalitesi, yumurtanın vitamin ve yağ asidi kapsamı, tavuk eti ve yumurtanın lezzeti arasında yakın ilişki bulunduğunu ortaya koymaktadır. </a:t>
            </a:r>
          </a:p>
        </p:txBody>
      </p:sp>
      <p:pic>
        <p:nvPicPr>
          <p:cNvPr id="36868" name="Picture 4" descr="Resim11"/>
          <p:cNvPicPr>
            <a:picLocks noChangeAspect="1" noChangeArrowheads="1"/>
          </p:cNvPicPr>
          <p:nvPr/>
        </p:nvPicPr>
        <p:blipFill>
          <a:blip r:embed="rId2" cstate="print"/>
          <a:srcRect/>
          <a:stretch>
            <a:fillRect/>
          </a:stretch>
        </p:blipFill>
        <p:spPr bwMode="auto">
          <a:xfrm>
            <a:off x="1143000" y="1752600"/>
            <a:ext cx="3886200" cy="41148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endParaRPr lang="tr-TR"/>
          </a:p>
        </p:txBody>
      </p:sp>
      <p:sp>
        <p:nvSpPr>
          <p:cNvPr id="37891" name="Rectangle 3"/>
          <p:cNvSpPr>
            <a:spLocks noGrp="1" noChangeArrowheads="1"/>
          </p:cNvSpPr>
          <p:nvPr>
            <p:ph type="body" idx="1"/>
          </p:nvPr>
        </p:nvSpPr>
        <p:spPr/>
        <p:txBody>
          <a:bodyPr/>
          <a:lstStyle/>
          <a:p>
            <a:pPr algn="just">
              <a:buFont typeface="Wingdings" pitchFamily="2" charset="2"/>
              <a:buNone/>
            </a:pPr>
            <a:r>
              <a:rPr lang="tr-TR" dirty="0"/>
              <a:t>      </a:t>
            </a:r>
            <a:r>
              <a:rPr lang="tr-TR" sz="2400" dirty="0"/>
              <a:t>Tavukçulukta son yıllarda elde edilen büyük başarılarda besleme alanındaki buluşların ve bunların yem endüstrisi ile tavuk besleme pratiklerine aktarılmasının çok önemli payı vardır. Nitekim yapılan çalışmalar sonunda l </a:t>
            </a:r>
            <a:r>
              <a:rPr lang="tr-TR" sz="2400" dirty="0" smtClean="0"/>
              <a:t>kg </a:t>
            </a:r>
            <a:r>
              <a:rPr lang="tr-TR" sz="2400" dirty="0"/>
              <a:t>canlı ağırlık için harcanan yem 1.8 </a:t>
            </a:r>
            <a:r>
              <a:rPr lang="tr-TR" sz="2400" dirty="0" err="1" smtClean="0"/>
              <a:t>kg'ı</a:t>
            </a:r>
            <a:r>
              <a:rPr lang="tr-TR" sz="2400" dirty="0"/>
              <a:t>, l kg. yumurta için harcanan miktar da 2.1 - 2.2 </a:t>
            </a:r>
            <a:r>
              <a:rPr lang="tr-TR" sz="2400" dirty="0" err="1" smtClean="0"/>
              <a:t>kg'ı</a:t>
            </a:r>
            <a:r>
              <a:rPr lang="tr-TR" sz="2400" dirty="0" smtClean="0"/>
              <a:t> </a:t>
            </a:r>
            <a:r>
              <a:rPr lang="tr-TR" sz="2400" dirty="0"/>
              <a:t>pek geçmemektedir.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endParaRPr lang="tr-TR"/>
          </a:p>
        </p:txBody>
      </p:sp>
      <p:sp>
        <p:nvSpPr>
          <p:cNvPr id="38915" name="Rectangle 3"/>
          <p:cNvSpPr>
            <a:spLocks noGrp="1" noChangeArrowheads="1"/>
          </p:cNvSpPr>
          <p:nvPr>
            <p:ph type="body" idx="1"/>
          </p:nvPr>
        </p:nvSpPr>
        <p:spPr/>
        <p:txBody>
          <a:bodyPr/>
          <a:lstStyle/>
          <a:p>
            <a:pPr algn="just">
              <a:lnSpc>
                <a:spcPct val="90000"/>
              </a:lnSpc>
              <a:buFont typeface="Wingdings" pitchFamily="2" charset="2"/>
              <a:buNone/>
            </a:pPr>
            <a:r>
              <a:rPr lang="tr-TR" sz="2100" dirty="0"/>
              <a:t>          </a:t>
            </a:r>
            <a:r>
              <a:rPr lang="tr-TR" sz="2400" dirty="0"/>
              <a:t>Günümüzde uygulanan 3 türlü civciv ve piliç büyütme yöntemi vardır. Bunlardan;</a:t>
            </a:r>
          </a:p>
          <a:p>
            <a:pPr algn="just">
              <a:lnSpc>
                <a:spcPct val="90000"/>
              </a:lnSpc>
              <a:buFont typeface="Wingdings" pitchFamily="2" charset="2"/>
              <a:buNone/>
            </a:pPr>
            <a:r>
              <a:rPr lang="tr-TR" sz="2400" dirty="0"/>
              <a:t>         Birinci yöntem Batılı ticari tavuk işletmeleri tarafından yaygın olarak kullanılan bir yöntemdir. Bu yönteme göre 6 veya 8 haftaya kadar kaliteli ve kırıntı formdaki civciv başlatma yemi ile beslenmekte hızlı bir vücut gelişimi sağlanmaktadır. Daha sonraki 8 ila 20. haftalar arasında sınırlı yemleme uygulanarak piliçlerin büyüme ve gelişme hızları kesilmektedir. Bu amaçla 8 ile 20. haftalar arasında piliçlere büyütme yemi verilir.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endParaRPr lang="tr-TR"/>
          </a:p>
        </p:txBody>
      </p:sp>
      <p:sp>
        <p:nvSpPr>
          <p:cNvPr id="41987" name="Rectangle 3"/>
          <p:cNvSpPr>
            <a:spLocks noGrp="1" noChangeArrowheads="1"/>
          </p:cNvSpPr>
          <p:nvPr>
            <p:ph type="body" idx="1"/>
          </p:nvPr>
        </p:nvSpPr>
        <p:spPr>
          <a:xfrm>
            <a:off x="1371600" y="1628800"/>
            <a:ext cx="7313613" cy="4314800"/>
          </a:xfrm>
        </p:spPr>
        <p:txBody>
          <a:bodyPr>
            <a:normAutofit/>
          </a:bodyPr>
          <a:lstStyle/>
          <a:p>
            <a:pPr algn="just">
              <a:lnSpc>
                <a:spcPct val="80000"/>
              </a:lnSpc>
              <a:buFont typeface="Wingdings" pitchFamily="2" charset="2"/>
              <a:buNone/>
            </a:pPr>
            <a:r>
              <a:rPr lang="tr-TR" sz="1900" dirty="0"/>
              <a:t>         </a:t>
            </a:r>
            <a:r>
              <a:rPr lang="tr-TR" sz="2400" dirty="0"/>
              <a:t>İkinci yönteme göre 1 günlük civcivler 20 haftalık yaştaki cinsel olgunluğa kadar sabit bir yemle beslenmektedir. Bu uygulama sonrasında piliçler yumurtlama noktasına daha </a:t>
            </a:r>
            <a:r>
              <a:rPr lang="tr-TR" sz="2400" dirty="0" err="1"/>
              <a:t>üniform</a:t>
            </a:r>
            <a:r>
              <a:rPr lang="tr-TR" sz="2400" dirty="0"/>
              <a:t> bir şekilde erişmekte olup verim devresindeki performansları da iyi olmaktadır. Bunun yanı sıra düşük proteinli yemler kullanıldığından yem maliyeti düşmektedir. Ancak bu tip yemleme programlarının başarıyla uygulanabilmesi için, büyütme yapılan kümeslerin penceresiz tipte olması gerekmektedir. Çünkü proteini düşük yem verilmesi piliçlerde </a:t>
            </a:r>
            <a:r>
              <a:rPr lang="tr-TR" sz="2400" dirty="0" err="1"/>
              <a:t>kanibalizme</a:t>
            </a:r>
            <a:r>
              <a:rPr lang="tr-TR" sz="2400" dirty="0"/>
              <a:t> yol açmaktadır. Bu program erken gelişen yumurtacı piliçler için önerilmez. Çünkü belirli bir vücut büyüklüğüne erişmeden cinsel olgunluğa ulaştıklarından yumurtaları küçük olmaktadır.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endParaRPr lang="tr-TR"/>
          </a:p>
        </p:txBody>
      </p:sp>
      <p:sp>
        <p:nvSpPr>
          <p:cNvPr id="43011" name="Rectangle 3"/>
          <p:cNvSpPr>
            <a:spLocks noGrp="1" noChangeArrowheads="1"/>
          </p:cNvSpPr>
          <p:nvPr>
            <p:ph type="body" idx="1"/>
          </p:nvPr>
        </p:nvSpPr>
        <p:spPr/>
        <p:txBody>
          <a:bodyPr/>
          <a:lstStyle/>
          <a:p>
            <a:pPr algn="just">
              <a:lnSpc>
                <a:spcPct val="90000"/>
              </a:lnSpc>
              <a:buFont typeface="Wingdings" pitchFamily="2" charset="2"/>
              <a:buNone/>
            </a:pPr>
            <a:r>
              <a:rPr lang="tr-TR" sz="2100" dirty="0"/>
              <a:t>        </a:t>
            </a:r>
            <a:r>
              <a:rPr lang="tr-TR" sz="2400" dirty="0"/>
              <a:t>Üçüncü yöntem ise şu şekilde açıklanabilir. Erken gelişen yumurtacı soylar için en uygun büyütme programı, civcivlere ilk 6 ile 8 haftaya kadar besin maddece daha yoğun bir civciv başlatma yemi verilerek iyi bir iskelet ve vücut yapısına sahip olmalarının sağlanmasıdır. Daha sonra büyütme hızı, yumurtlama noktasına 2 ile 3 hafta kalana kadar sınırlı yemleme uygulanarak durdurulur. Piliç devresinin son 2 ile 3. haftasında piliçlere daha kaliteli ve besin maddece daha yoğun büyütme yemi ya da yüzde 1 kalsiyum içeren yumurta yemi verilmelidir.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tr-TR" sz="2600" b="1" dirty="0">
                <a:latin typeface="Verdana" pitchFamily="34" charset="0"/>
              </a:rPr>
              <a:t>CİVCİVLERİN BESLENMESİ</a:t>
            </a:r>
            <a:r>
              <a:rPr lang="tr-TR" sz="2600" dirty="0"/>
              <a:t> </a:t>
            </a:r>
          </a:p>
        </p:txBody>
      </p:sp>
      <p:sp>
        <p:nvSpPr>
          <p:cNvPr id="44035" name="Rectangle 3"/>
          <p:cNvSpPr>
            <a:spLocks noGrp="1" noChangeArrowheads="1"/>
          </p:cNvSpPr>
          <p:nvPr>
            <p:ph type="body" idx="1"/>
          </p:nvPr>
        </p:nvSpPr>
        <p:spPr>
          <a:xfrm>
            <a:off x="1370013" y="1600200"/>
            <a:ext cx="7313612" cy="4341813"/>
          </a:xfrm>
        </p:spPr>
        <p:txBody>
          <a:bodyPr>
            <a:normAutofit lnSpcReduction="10000"/>
          </a:bodyPr>
          <a:lstStyle/>
          <a:p>
            <a:pPr algn="just">
              <a:lnSpc>
                <a:spcPct val="80000"/>
              </a:lnSpc>
              <a:buFont typeface="Wingdings" pitchFamily="2" charset="2"/>
              <a:buNone/>
            </a:pPr>
            <a:r>
              <a:rPr lang="tr-TR" sz="2100" dirty="0"/>
              <a:t>       </a:t>
            </a:r>
            <a:r>
              <a:rPr lang="tr-TR" sz="2400" dirty="0"/>
              <a:t>Yumurtacı civcivler yumurtadan çıktıktan sonra ilk 6 hafta civciv yemi ile beslenirler. Civciv yeminin enerji ve protein düzeyi yüksektir. Bunun nedeni hızlı bir büyüme dönemi olan civciv döneminde, büyüme için yeterli besin maddelerinin sağlanmasıdır. Bu dönemde rasyonun en az % 20 protein 2800 </a:t>
            </a:r>
            <a:r>
              <a:rPr lang="tr-TR" sz="2400" dirty="0" err="1"/>
              <a:t>kcal</a:t>
            </a:r>
            <a:r>
              <a:rPr lang="tr-TR" sz="2400" dirty="0"/>
              <a:t>./ kg. </a:t>
            </a:r>
            <a:r>
              <a:rPr lang="tr-TR" sz="2400" dirty="0" err="1"/>
              <a:t>metabolik</a:t>
            </a:r>
            <a:r>
              <a:rPr lang="tr-TR" sz="2400" dirty="0"/>
              <a:t> enerji içermesi gerekir.</a:t>
            </a:r>
            <a:br>
              <a:rPr lang="tr-TR" sz="2400" dirty="0"/>
            </a:br>
            <a:r>
              <a:rPr lang="tr-TR" sz="2400" dirty="0"/>
              <a:t/>
            </a:r>
            <a:br>
              <a:rPr lang="tr-TR" sz="2400" dirty="0"/>
            </a:br>
            <a:r>
              <a:rPr lang="tr-TR" sz="2400" dirty="0"/>
              <a:t>   Civcivlere yedirilecek yemler ince yem formunda olmalıdır. </a:t>
            </a:r>
            <a:r>
              <a:rPr lang="tr-TR" sz="2400" dirty="0" err="1"/>
              <a:t>Pelet</a:t>
            </a:r>
            <a:r>
              <a:rPr lang="tr-TR" sz="2400" dirty="0"/>
              <a:t> yemler kırılarak veya ezilerek verilmelidir. Kırılmış </a:t>
            </a:r>
            <a:r>
              <a:rPr lang="tr-TR" sz="2400" dirty="0" err="1"/>
              <a:t>peletlerin</a:t>
            </a:r>
            <a:r>
              <a:rPr lang="tr-TR" sz="2400" dirty="0"/>
              <a:t> iri taneli olması kadar, ince yemin fazla ince öğütülmüş olması da sakıncalıdır. İnce yemler gagaya yapıştığı için civcivler </a:t>
            </a:r>
            <a:r>
              <a:rPr lang="tr-TR" sz="2400" dirty="0" smtClean="0"/>
              <a:t>tarafından yeterince tüketilemezler</a:t>
            </a:r>
            <a:r>
              <a:rPr lang="tr-TR" sz="2400" dirty="0"/>
              <a:t>.</a:t>
            </a:r>
            <a:r>
              <a:rPr lang="tr-TR" sz="2000" dirty="0"/>
              <a:t/>
            </a:r>
            <a:br>
              <a:rPr lang="tr-TR" sz="2000" dirty="0"/>
            </a:br>
            <a:r>
              <a:rPr lang="tr-TR" sz="2000" dirty="0"/>
              <a:t/>
            </a:r>
            <a:br>
              <a:rPr lang="tr-TR" sz="2000" dirty="0"/>
            </a:br>
            <a:endParaRPr lang="tr-TR" sz="2000" dirty="0"/>
          </a:p>
        </p:txBody>
      </p:sp>
      <p:pic>
        <p:nvPicPr>
          <p:cNvPr id="44036" name="Picture 4" descr="Resim1"/>
          <p:cNvPicPr>
            <a:picLocks noChangeAspect="1" noChangeArrowheads="1"/>
          </p:cNvPicPr>
          <p:nvPr/>
        </p:nvPicPr>
        <p:blipFill>
          <a:blip r:embed="rId2" cstate="print"/>
          <a:srcRect/>
          <a:stretch>
            <a:fillRect/>
          </a:stretch>
        </p:blipFill>
        <p:spPr bwMode="auto">
          <a:xfrm>
            <a:off x="6705600" y="0"/>
            <a:ext cx="2438400" cy="1524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endParaRPr lang="tr-TR"/>
          </a:p>
        </p:txBody>
      </p:sp>
      <p:sp>
        <p:nvSpPr>
          <p:cNvPr id="45059" name="Rectangle 3"/>
          <p:cNvSpPr>
            <a:spLocks noGrp="1" noChangeArrowheads="1"/>
          </p:cNvSpPr>
          <p:nvPr>
            <p:ph type="body" idx="1"/>
          </p:nvPr>
        </p:nvSpPr>
        <p:spPr/>
        <p:txBody>
          <a:bodyPr/>
          <a:lstStyle/>
          <a:p>
            <a:pPr algn="just">
              <a:buFont typeface="Wingdings" pitchFamily="2" charset="2"/>
              <a:buNone/>
            </a:pPr>
            <a:r>
              <a:rPr lang="tr-TR" dirty="0"/>
              <a:t>       </a:t>
            </a:r>
            <a:r>
              <a:rPr lang="tr-TR" sz="2400" dirty="0"/>
              <a:t>Civcivlere yem yemeyi öğreninceye kadar özen gösterilmelidir. Önlerinde sürekli ve en kolay ulaşabilecekleri yerde yem bulundurulması gerekmektedir.Civcivlere daima kaliteli yem yedirilmeli ayrıca katkı maddeleri de kullanılmamalıdır.</a:t>
            </a:r>
          </a:p>
          <a:p>
            <a:pPr algn="just">
              <a:buFont typeface="Wingdings" pitchFamily="2" charset="2"/>
              <a:buNone/>
            </a:pPr>
            <a:endParaRPr lang="tr-TR" sz="2000" dirty="0"/>
          </a:p>
        </p:txBody>
      </p:sp>
      <p:pic>
        <p:nvPicPr>
          <p:cNvPr id="45060" name="Picture 4" descr="Resim6"/>
          <p:cNvPicPr>
            <a:picLocks noChangeAspect="1" noChangeArrowheads="1"/>
          </p:cNvPicPr>
          <p:nvPr/>
        </p:nvPicPr>
        <p:blipFill>
          <a:blip r:embed="rId2" cstate="print"/>
          <a:srcRect/>
          <a:stretch>
            <a:fillRect/>
          </a:stretch>
        </p:blipFill>
        <p:spPr bwMode="auto">
          <a:xfrm>
            <a:off x="4724400" y="3886200"/>
            <a:ext cx="4187825" cy="2719388"/>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endParaRPr lang="tr-TR"/>
          </a:p>
        </p:txBody>
      </p:sp>
      <p:sp>
        <p:nvSpPr>
          <p:cNvPr id="67587" name="Rectangle 3"/>
          <p:cNvSpPr>
            <a:spLocks noGrp="1" noChangeArrowheads="1"/>
          </p:cNvSpPr>
          <p:nvPr>
            <p:ph type="body" idx="1"/>
          </p:nvPr>
        </p:nvSpPr>
        <p:spPr/>
        <p:txBody>
          <a:bodyPr/>
          <a:lstStyle/>
          <a:p>
            <a:pPr algn="just">
              <a:lnSpc>
                <a:spcPct val="80000"/>
              </a:lnSpc>
              <a:buFont typeface="Wingdings" pitchFamily="2" charset="2"/>
              <a:buNone/>
            </a:pPr>
            <a:r>
              <a:rPr lang="tr-TR" sz="2000" dirty="0"/>
              <a:t>          </a:t>
            </a:r>
            <a:r>
              <a:rPr lang="tr-TR" sz="2400" dirty="0"/>
              <a:t>Yumurtacı bir tavuk sürüsü oluşturmak üzere büyütülen civcivler için çok iyi bir aydınlatma programı uygulamak gerekir. Civcivler ilk iki haftalıkken 23 saat aydınlatma uygulanır. Kalan bir saatte civcivlerin karanlığa alışması ve dinlenmesi sağlanmış olur. Bu karanlık saatlerde yığılmalardan dolayı ölümlerin önüne geçmek için 15 vatlık bir ampul yakılmalıdır.  3. haftadan itibaren ışık şiddeti ve aydınlatma süresi yavaş yavaş düşürülür.  4. haftada aydınlatma şiddeti m2 ye 5 </a:t>
            </a:r>
            <a:r>
              <a:rPr lang="tr-TR" sz="2400" dirty="0" err="1"/>
              <a:t>wattan</a:t>
            </a:r>
            <a:r>
              <a:rPr lang="tr-TR" sz="2400" dirty="0"/>
              <a:t> 2 </a:t>
            </a:r>
            <a:r>
              <a:rPr lang="tr-TR" sz="2400" dirty="0" err="1"/>
              <a:t>wata</a:t>
            </a:r>
            <a:r>
              <a:rPr lang="tr-TR" sz="2400" dirty="0"/>
              <a:t> düşürülerek 20 saat aydınlatma yapılması yeterli olmaktadır.  4. haftadan 17. haftanın sonuna kadar gün ışığı yeterlidir. 18. haftada gün uzunluğu 14 saate çıkacak kadar ek bir aydınlatma yapılmalı, bundan sonra her hafta için bu süre yarım saat uzatılmalıdır.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tr-TR" sz="2400" b="1">
                <a:latin typeface="Verdana" pitchFamily="34" charset="0"/>
              </a:rPr>
              <a:t>PİLİÇLERİN BESLENMESİ</a:t>
            </a:r>
            <a:r>
              <a:rPr lang="tr-TR"/>
              <a:t> </a:t>
            </a:r>
          </a:p>
        </p:txBody>
      </p:sp>
      <p:sp>
        <p:nvSpPr>
          <p:cNvPr id="46083" name="Rectangle 3"/>
          <p:cNvSpPr>
            <a:spLocks noGrp="1" noChangeArrowheads="1"/>
          </p:cNvSpPr>
          <p:nvPr>
            <p:ph type="body" idx="1"/>
          </p:nvPr>
        </p:nvSpPr>
        <p:spPr>
          <a:xfrm>
            <a:off x="1403648" y="2057400"/>
            <a:ext cx="7498080" cy="3315816"/>
          </a:xfrm>
        </p:spPr>
        <p:txBody>
          <a:bodyPr>
            <a:normAutofit lnSpcReduction="10000"/>
          </a:bodyPr>
          <a:lstStyle/>
          <a:p>
            <a:pPr algn="just">
              <a:buFont typeface="Wingdings" pitchFamily="2" charset="2"/>
              <a:buNone/>
            </a:pPr>
            <a:r>
              <a:rPr lang="tr-TR" sz="2400" dirty="0"/>
              <a:t>       6 haftanın sonunda yumurta civciv yeminden, piliç büyütme yemine geçilir. Piliç büyütme yemi 7. haftanın başından 13. haftanın sonuna kadar piliç büyütme yemi 14. haftadan 18. haftaya kadar piliç geliştirme yemi verilir. Piliç büyütme yemi en az % 16 protein ve 2750 </a:t>
            </a:r>
            <a:r>
              <a:rPr lang="tr-TR" sz="2400" dirty="0" err="1"/>
              <a:t>kcal</a:t>
            </a:r>
            <a:r>
              <a:rPr lang="tr-TR" sz="2400" dirty="0"/>
              <a:t>./kg. </a:t>
            </a:r>
            <a:r>
              <a:rPr lang="tr-TR" sz="2400" dirty="0" err="1"/>
              <a:t>metabolik</a:t>
            </a:r>
            <a:r>
              <a:rPr lang="tr-TR" sz="2400" dirty="0"/>
              <a:t> enerji, piliç geliştirme yemi ise en az % 13 protein ve 2750 </a:t>
            </a:r>
            <a:r>
              <a:rPr lang="tr-TR" sz="2400" dirty="0" err="1"/>
              <a:t>kcl</a:t>
            </a:r>
            <a:r>
              <a:rPr lang="tr-TR" sz="2400" dirty="0"/>
              <a:t>./kg. </a:t>
            </a:r>
            <a:r>
              <a:rPr lang="tr-TR" sz="2400" dirty="0" err="1"/>
              <a:t>metabolik</a:t>
            </a:r>
            <a:r>
              <a:rPr lang="tr-TR" sz="2400" dirty="0"/>
              <a:t> enerji içermelidir.</a:t>
            </a:r>
            <a:r>
              <a:rPr lang="tr-TR" sz="2000" dirty="0"/>
              <a:t/>
            </a:r>
            <a:br>
              <a:rPr lang="tr-TR" sz="2000" dirty="0"/>
            </a:br>
            <a:r>
              <a:rPr lang="tr-TR" sz="2500" dirty="0"/>
              <a:t/>
            </a:r>
            <a:br>
              <a:rPr lang="tr-TR" sz="2500" dirty="0"/>
            </a:br>
            <a:endParaRPr lang="tr-TR" sz="2500" dirty="0"/>
          </a:p>
        </p:txBody>
      </p:sp>
      <p:pic>
        <p:nvPicPr>
          <p:cNvPr id="46084" name="Picture 4" descr="27"/>
          <p:cNvPicPr>
            <a:picLocks noChangeAspect="1" noChangeArrowheads="1"/>
          </p:cNvPicPr>
          <p:nvPr/>
        </p:nvPicPr>
        <p:blipFill>
          <a:blip r:embed="rId2" cstate="print"/>
          <a:srcRect/>
          <a:stretch>
            <a:fillRect/>
          </a:stretch>
        </p:blipFill>
        <p:spPr bwMode="auto">
          <a:xfrm>
            <a:off x="7162800" y="0"/>
            <a:ext cx="1981200" cy="15240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endParaRPr lang="tr-TR"/>
          </a:p>
        </p:txBody>
      </p:sp>
      <p:sp>
        <p:nvSpPr>
          <p:cNvPr id="47107" name="Rectangle 3"/>
          <p:cNvSpPr>
            <a:spLocks noGrp="1" noChangeArrowheads="1"/>
          </p:cNvSpPr>
          <p:nvPr>
            <p:ph type="body" idx="1"/>
          </p:nvPr>
        </p:nvSpPr>
        <p:spPr/>
        <p:txBody>
          <a:bodyPr/>
          <a:lstStyle/>
          <a:p>
            <a:pPr algn="just">
              <a:buFont typeface="Wingdings" pitchFamily="2" charset="2"/>
              <a:buNone/>
            </a:pPr>
            <a:r>
              <a:rPr lang="tr-TR" sz="2500" dirty="0"/>
              <a:t>      </a:t>
            </a:r>
            <a:r>
              <a:rPr lang="tr-TR" sz="2400" dirty="0"/>
              <a:t>Tavuklar iç güdüsel olarak alıştıkları bir yemden, başka bir yemi yemek istemezler. Ani yem değişikliğinde strese girerler. Civciv yeminden piliç yemine, piliç yeminden tavuk yemine geçişte yada diğer yem değişikliklerinde yem bir haftalık süre içinde değiştirilmelidir. Eski yemle yeni yem karıştırılarak verilir. Eski yemin miktarı ilk gün % 70 olmalıdır. Bu miktar her gün azaltılarak bir hafta sürede tedricen yeni yeme geçirmelidir.</a:t>
            </a:r>
            <a:r>
              <a:rPr lang="tr-TR" sz="2000" dirty="0"/>
              <a:t/>
            </a:r>
            <a:br>
              <a:rPr lang="tr-TR" sz="2000" dirty="0"/>
            </a:br>
            <a:r>
              <a:rPr lang="tr-TR" sz="2500" dirty="0"/>
              <a:t/>
            </a:r>
            <a:br>
              <a:rPr lang="tr-TR" sz="2500" dirty="0"/>
            </a:br>
            <a:endParaRPr lang="tr-TR" sz="2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tr-TR" sz="2400" b="1">
                <a:latin typeface="Verdana" pitchFamily="34" charset="0"/>
              </a:rPr>
              <a:t>PİLİÇLERDE SINIRLI YEMLEME</a:t>
            </a:r>
            <a:r>
              <a:rPr lang="tr-TR"/>
              <a:t> </a:t>
            </a:r>
          </a:p>
        </p:txBody>
      </p:sp>
      <p:sp>
        <p:nvSpPr>
          <p:cNvPr id="48131" name="Rectangle 3"/>
          <p:cNvSpPr>
            <a:spLocks noGrp="1" noChangeArrowheads="1"/>
          </p:cNvSpPr>
          <p:nvPr>
            <p:ph type="body" idx="1"/>
          </p:nvPr>
        </p:nvSpPr>
        <p:spPr/>
        <p:txBody>
          <a:bodyPr/>
          <a:lstStyle/>
          <a:p>
            <a:pPr algn="just">
              <a:buFont typeface="Wingdings" pitchFamily="2" charset="2"/>
              <a:buNone/>
            </a:pPr>
            <a:r>
              <a:rPr lang="tr-TR" dirty="0"/>
              <a:t>        </a:t>
            </a:r>
            <a:r>
              <a:rPr lang="tr-TR" sz="2400" dirty="0"/>
              <a:t>Sınırlı yemleme ile cinsi olgunluk yaşının ve canlı ağırlığın kontrol altına alınması bir sonraki dönemde hayvanın verimi ve sağlığı üzerinde olumlu etkiler yapmaktadır. Sınırlı yemleme ile piliçlerin yağlanmaya çok yatkın oldukları dönemlerde, bu eğilimleri kontrol altına alınmaktadır. Yağlanma verimi olumsuz yönde etkilemektedir. Bunun yanında yem maliyetini de artırmaktadır.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endParaRPr lang="tr-TR"/>
          </a:p>
        </p:txBody>
      </p:sp>
      <p:sp>
        <p:nvSpPr>
          <p:cNvPr id="49155" name="Rectangle 3"/>
          <p:cNvSpPr>
            <a:spLocks noGrp="1" noChangeArrowheads="1"/>
          </p:cNvSpPr>
          <p:nvPr>
            <p:ph type="body" idx="1"/>
          </p:nvPr>
        </p:nvSpPr>
        <p:spPr/>
        <p:txBody>
          <a:bodyPr/>
          <a:lstStyle/>
          <a:p>
            <a:pPr algn="just">
              <a:buFont typeface="Wingdings" pitchFamily="2" charset="2"/>
              <a:buNone/>
            </a:pPr>
            <a:r>
              <a:rPr lang="tr-TR" dirty="0"/>
              <a:t>       </a:t>
            </a:r>
            <a:r>
              <a:rPr lang="tr-TR" sz="2400" dirty="0"/>
              <a:t>Piliç büyütmede yüksek verimli ve istenen kalitede yumurta ve de </a:t>
            </a:r>
            <a:r>
              <a:rPr lang="tr-TR" sz="2400" dirty="0" err="1"/>
              <a:t>üniform</a:t>
            </a:r>
            <a:r>
              <a:rPr lang="tr-TR" sz="2400" dirty="0"/>
              <a:t> yapıda bir sürü elde etmek için piliçlerin cinsi olgunluğuna istenen yaş ve canlı ağırlıkta erişmelerinin sağlanması gerekir. Piliçlerin istenen yaş ve canlı ağırlıkta, cinsel olgunluğa erişmelerini sağlamak için sınırlı yemleme ve ışık kontrolü uygulanır. </a:t>
            </a:r>
          </a:p>
        </p:txBody>
      </p:sp>
      <p:pic>
        <p:nvPicPr>
          <p:cNvPr id="49156" name="Picture 4" descr="kumes10"/>
          <p:cNvPicPr>
            <a:picLocks noChangeAspect="1" noChangeArrowheads="1"/>
          </p:cNvPicPr>
          <p:nvPr/>
        </p:nvPicPr>
        <p:blipFill>
          <a:blip r:embed="rId2" cstate="print"/>
          <a:srcRect/>
          <a:stretch>
            <a:fillRect/>
          </a:stretch>
        </p:blipFill>
        <p:spPr bwMode="auto">
          <a:xfrm>
            <a:off x="5638800" y="4267200"/>
            <a:ext cx="2762250" cy="21336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endParaRPr lang="tr-TR"/>
          </a:p>
        </p:txBody>
      </p:sp>
      <p:sp>
        <p:nvSpPr>
          <p:cNvPr id="50179" name="Rectangle 3"/>
          <p:cNvSpPr>
            <a:spLocks noGrp="1" noChangeArrowheads="1"/>
          </p:cNvSpPr>
          <p:nvPr>
            <p:ph type="body" idx="1"/>
          </p:nvPr>
        </p:nvSpPr>
        <p:spPr/>
        <p:txBody>
          <a:bodyPr/>
          <a:lstStyle/>
          <a:p>
            <a:pPr>
              <a:buFont typeface="Wingdings" pitchFamily="2" charset="2"/>
              <a:buNone/>
            </a:pPr>
            <a:r>
              <a:rPr lang="tr-TR" sz="2500" dirty="0"/>
              <a:t>       </a:t>
            </a:r>
            <a:r>
              <a:rPr lang="tr-TR" sz="2400" dirty="0"/>
              <a:t>Sınırlı   yemleme    değişik   </a:t>
            </a:r>
            <a:r>
              <a:rPr lang="tr-TR" sz="2400" dirty="0" smtClean="0"/>
              <a:t>şekillerde uygulanmaktadır</a:t>
            </a:r>
            <a:r>
              <a:rPr lang="tr-TR" sz="2400" dirty="0"/>
              <a:t>.  Bunların </a:t>
            </a:r>
            <a:r>
              <a:rPr lang="tr-TR" sz="2400" dirty="0" err="1"/>
              <a:t>başlıcaları</a:t>
            </a:r>
            <a:r>
              <a:rPr lang="tr-TR" sz="2400" dirty="0"/>
              <a:t>;</a:t>
            </a:r>
            <a:br>
              <a:rPr lang="tr-TR" sz="2400" dirty="0"/>
            </a:br>
            <a:endParaRPr lang="tr-TR" sz="2400" dirty="0"/>
          </a:p>
          <a:p>
            <a:pPr>
              <a:buFont typeface="Wingdings" pitchFamily="2" charset="2"/>
              <a:buNone/>
            </a:pPr>
            <a:r>
              <a:rPr lang="tr-TR" sz="2400" dirty="0"/>
              <a:t>    l-Verilen yem miktarının azaltılması,</a:t>
            </a:r>
            <a:br>
              <a:rPr lang="tr-TR" sz="2400" dirty="0"/>
            </a:br>
            <a:r>
              <a:rPr lang="tr-TR" sz="2400" dirty="0"/>
              <a:t>2-Günlük yemleme süresinin azaltılması,</a:t>
            </a:r>
            <a:br>
              <a:rPr lang="tr-TR" sz="2400" dirty="0"/>
            </a:br>
            <a:r>
              <a:rPr lang="tr-TR" sz="2400" dirty="0"/>
              <a:t>3-Haftanın belirli günlerinde aç bırakma,</a:t>
            </a:r>
            <a:br>
              <a:rPr lang="tr-TR" sz="2400" dirty="0"/>
            </a:br>
            <a:r>
              <a:rPr lang="tr-TR" sz="2400" dirty="0"/>
              <a:t>4-Yemin enerji veya protein düzeyinin azaltılması.</a:t>
            </a:r>
            <a:br>
              <a:rPr lang="tr-TR" sz="2400" dirty="0"/>
            </a:br>
            <a:r>
              <a:rPr lang="tr-TR" sz="2400" dirty="0"/>
              <a:t/>
            </a:r>
            <a:br>
              <a:rPr lang="tr-TR" sz="2400" dirty="0"/>
            </a:br>
            <a:r>
              <a:rPr lang="tr-TR" sz="2400" dirty="0"/>
              <a:t>    Sınırlı yemlemeye 7. haftadan 18. haftaya kadar devam edilebilir. Sınırlı yemleme uygulandığı sırada beklenmedik kötü bir etki görülürse, serbest yemlemeye geçilir.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endParaRPr lang="tr-TR"/>
          </a:p>
        </p:txBody>
      </p:sp>
      <p:sp>
        <p:nvSpPr>
          <p:cNvPr id="51203" name="Rectangle 3"/>
          <p:cNvSpPr>
            <a:spLocks noGrp="1" noChangeArrowheads="1"/>
          </p:cNvSpPr>
          <p:nvPr>
            <p:ph type="body" idx="1"/>
          </p:nvPr>
        </p:nvSpPr>
        <p:spPr/>
        <p:txBody>
          <a:bodyPr/>
          <a:lstStyle/>
          <a:p>
            <a:pPr>
              <a:lnSpc>
                <a:spcPct val="90000"/>
              </a:lnSpc>
              <a:buFont typeface="Wingdings" pitchFamily="2" charset="2"/>
              <a:buNone/>
            </a:pPr>
            <a:r>
              <a:rPr lang="tr-TR" sz="2100" dirty="0"/>
              <a:t>      </a:t>
            </a:r>
          </a:p>
          <a:p>
            <a:pPr>
              <a:lnSpc>
                <a:spcPct val="90000"/>
              </a:lnSpc>
              <a:buFont typeface="Wingdings" pitchFamily="2" charset="2"/>
              <a:buNone/>
            </a:pPr>
            <a:r>
              <a:rPr lang="tr-TR" sz="2400" dirty="0"/>
              <a:t>        Sınırlı yemlemenin başlıca faydaları şunlardır;</a:t>
            </a:r>
            <a:br>
              <a:rPr lang="tr-TR" sz="2400" dirty="0"/>
            </a:br>
            <a:r>
              <a:rPr lang="tr-TR" sz="2400" dirty="0"/>
              <a:t/>
            </a:r>
            <a:br>
              <a:rPr lang="tr-TR" sz="2400" dirty="0"/>
            </a:br>
            <a:endParaRPr lang="tr-TR" sz="2400" dirty="0"/>
          </a:p>
          <a:p>
            <a:pPr>
              <a:lnSpc>
                <a:spcPct val="90000"/>
              </a:lnSpc>
              <a:buFont typeface="Wingdings" pitchFamily="2" charset="2"/>
              <a:buNone/>
            </a:pPr>
            <a:r>
              <a:rPr lang="tr-TR" sz="2400" dirty="0"/>
              <a:t>    1-Toplam yumurta verimi artar,</a:t>
            </a:r>
            <a:br>
              <a:rPr lang="tr-TR" sz="2400" dirty="0"/>
            </a:br>
            <a:r>
              <a:rPr lang="tr-TR" sz="2400" dirty="0"/>
              <a:t>2- Özellikle ilk dört hafta yumurta ağırlığı fazladır,</a:t>
            </a:r>
            <a:br>
              <a:rPr lang="tr-TR" sz="2400" dirty="0"/>
            </a:br>
            <a:r>
              <a:rPr lang="tr-TR" sz="2400" dirty="0"/>
              <a:t>3- Yemden yararlanma olumlu yönde etkilenir,</a:t>
            </a:r>
            <a:br>
              <a:rPr lang="tr-TR" sz="2400" dirty="0"/>
            </a:br>
            <a:r>
              <a:rPr lang="tr-TR" sz="2400" dirty="0"/>
              <a:t>4- Yumurta verim döneminde ölüm oranı azalır,</a:t>
            </a:r>
            <a:br>
              <a:rPr lang="tr-TR" sz="2400" dirty="0"/>
            </a:br>
            <a:r>
              <a:rPr lang="tr-TR" sz="2400" dirty="0"/>
              <a:t>5- Hayvanlar daha az yem tüketeceği için yem masrafları düşer.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tr-TR" sz="2200">
                <a:latin typeface="Verdana" pitchFamily="34" charset="0"/>
              </a:rPr>
              <a:t>Piliçlerin bakım ve beslenmeleri ile ilgili önemli ve pratik noktaları şöyle özetleyebiliriz;</a:t>
            </a:r>
          </a:p>
        </p:txBody>
      </p:sp>
      <p:sp>
        <p:nvSpPr>
          <p:cNvPr id="66563" name="Rectangle 3"/>
          <p:cNvSpPr>
            <a:spLocks noGrp="1" noChangeArrowheads="1"/>
          </p:cNvSpPr>
          <p:nvPr>
            <p:ph type="body" idx="1"/>
          </p:nvPr>
        </p:nvSpPr>
        <p:spPr>
          <a:xfrm>
            <a:off x="1435608" y="1447800"/>
            <a:ext cx="7498080" cy="5077544"/>
          </a:xfrm>
        </p:spPr>
        <p:txBody>
          <a:bodyPr>
            <a:normAutofit/>
          </a:bodyPr>
          <a:lstStyle/>
          <a:p>
            <a:pPr algn="just">
              <a:lnSpc>
                <a:spcPct val="80000"/>
              </a:lnSpc>
              <a:buFont typeface="Wingdings" pitchFamily="2" charset="2"/>
              <a:buNone/>
            </a:pPr>
            <a:r>
              <a:rPr lang="tr-TR" sz="2400" dirty="0"/>
              <a:t>1-Piliçlerin yaşlarına göre önerilen yemler yedirilmelidir.Yemden yeme geçiş daima yavaş yavaş olmalıdır.</a:t>
            </a:r>
          </a:p>
          <a:p>
            <a:pPr algn="just">
              <a:lnSpc>
                <a:spcPct val="80000"/>
              </a:lnSpc>
              <a:buFont typeface="Wingdings" pitchFamily="2" charset="2"/>
              <a:buNone/>
            </a:pPr>
            <a:r>
              <a:rPr lang="tr-TR" sz="2400" dirty="0"/>
              <a:t>2-Piliçler büyüme dönemiyle yumurtlama dönemi arasında üç defa tüy değiştirirler.Bu tüyler toplanıp yakılmalıdır.</a:t>
            </a:r>
          </a:p>
          <a:p>
            <a:pPr algn="just">
              <a:lnSpc>
                <a:spcPct val="80000"/>
              </a:lnSpc>
              <a:buFont typeface="Wingdings" pitchFamily="2" charset="2"/>
              <a:buNone/>
            </a:pPr>
            <a:r>
              <a:rPr lang="tr-TR" sz="2400" dirty="0"/>
              <a:t>3-Piliçlerin erken yumurtaya gelmelerini engellemek için şu tedbirler alınmalıdır.</a:t>
            </a:r>
            <a:br>
              <a:rPr lang="tr-TR" sz="2400" dirty="0"/>
            </a:br>
            <a:r>
              <a:rPr lang="tr-TR" sz="2400" dirty="0"/>
              <a:t>-Gün ışığına ilave olarak aydınlatma yapılmaz. </a:t>
            </a:r>
            <a:br>
              <a:rPr lang="tr-TR" sz="2400" dirty="0"/>
            </a:br>
            <a:r>
              <a:rPr lang="tr-TR" sz="2400" dirty="0"/>
              <a:t>-Yumurta yemine erken başlanmaz. </a:t>
            </a:r>
            <a:br>
              <a:rPr lang="tr-TR" sz="2400" dirty="0"/>
            </a:br>
            <a:r>
              <a:rPr lang="tr-TR" sz="2400" dirty="0"/>
              <a:t>-</a:t>
            </a:r>
            <a:r>
              <a:rPr lang="tr-TR" sz="2400" dirty="0" err="1"/>
              <a:t>Tecihli</a:t>
            </a:r>
            <a:r>
              <a:rPr lang="tr-TR" sz="2400" dirty="0"/>
              <a:t> yemleme uygulanır. </a:t>
            </a:r>
          </a:p>
          <a:p>
            <a:pPr algn="just">
              <a:lnSpc>
                <a:spcPct val="80000"/>
              </a:lnSpc>
              <a:buFont typeface="Wingdings" pitchFamily="2" charset="2"/>
              <a:buNone/>
            </a:pPr>
            <a:r>
              <a:rPr lang="tr-TR" sz="2400" dirty="0"/>
              <a:t>4-Kılavuz yumurtanın görülmesiyle birlikte yumurta yemine geçilmelidir. </a:t>
            </a:r>
          </a:p>
          <a:p>
            <a:pPr algn="just">
              <a:lnSpc>
                <a:spcPct val="80000"/>
              </a:lnSpc>
              <a:buFont typeface="Wingdings" pitchFamily="2" charset="2"/>
              <a:buNone/>
            </a:pPr>
            <a:r>
              <a:rPr lang="tr-TR" sz="2400" dirty="0"/>
              <a:t>5-Yumurta çağına girmeden folluklar hazırlanmalı ve piliçlerin folluklara alışmaları sağlanmalıdır. </a:t>
            </a:r>
          </a:p>
          <a:p>
            <a:pPr algn="just">
              <a:lnSpc>
                <a:spcPct val="80000"/>
              </a:lnSpc>
              <a:buFont typeface="Wingdings" pitchFamily="2" charset="2"/>
              <a:buNone/>
            </a:pPr>
            <a:r>
              <a:rPr lang="tr-TR" sz="2400" dirty="0"/>
              <a:t>6-Usulünce kanat kesimi yapılmalıdır. </a:t>
            </a:r>
          </a:p>
          <a:p>
            <a:pPr>
              <a:lnSpc>
                <a:spcPct val="80000"/>
              </a:lnSpc>
            </a:pPr>
            <a:endParaRPr lang="tr-TR"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tr-TR" sz="2400" b="1"/>
              <a:t>TAVUKLARIN BESLENMESİ</a:t>
            </a:r>
          </a:p>
        </p:txBody>
      </p:sp>
      <p:sp>
        <p:nvSpPr>
          <p:cNvPr id="52227" name="Rectangle 3"/>
          <p:cNvSpPr>
            <a:spLocks noGrp="1" noChangeArrowheads="1"/>
          </p:cNvSpPr>
          <p:nvPr>
            <p:ph type="body" idx="1"/>
          </p:nvPr>
        </p:nvSpPr>
        <p:spPr>
          <a:xfrm>
            <a:off x="1371600" y="1752600"/>
            <a:ext cx="7313613" cy="4114800"/>
          </a:xfrm>
        </p:spPr>
        <p:txBody>
          <a:bodyPr>
            <a:noAutofit/>
          </a:bodyPr>
          <a:lstStyle/>
          <a:p>
            <a:pPr algn="just">
              <a:lnSpc>
                <a:spcPct val="90000"/>
              </a:lnSpc>
              <a:buFont typeface="Wingdings" pitchFamily="2" charset="2"/>
              <a:buNone/>
            </a:pPr>
            <a:r>
              <a:rPr lang="tr-TR" sz="2400" dirty="0"/>
              <a:t>          18. haftadan sonra birinci dönem yumurta tavuk yemine kademeli olarak geçilmelidir. Bu yem 42. haftaya kadar verilir. Daha sonraki verim çağında ikinci dönem yumurta tavuk yemi yedirilmelidir. Ülkemiz şartlarında yumurtacı bir tavuğun günlük yem tüketimi 110 - 125 </a:t>
            </a:r>
            <a:r>
              <a:rPr lang="tr-TR" sz="2400" dirty="0" err="1"/>
              <a:t>gr.'dır</a:t>
            </a:r>
            <a:r>
              <a:rPr lang="tr-TR" sz="2400" dirty="0"/>
              <a:t>. Bu miktar tavuk cinsine, yemlik sistemine, yem kalitesine, ısı derecesine ve yumurta randımanına göre farklılık gösterir. </a:t>
            </a:r>
          </a:p>
          <a:p>
            <a:pPr algn="just">
              <a:lnSpc>
                <a:spcPct val="90000"/>
              </a:lnSpc>
              <a:buFont typeface="Wingdings" pitchFamily="2" charset="2"/>
              <a:buNone/>
            </a:pPr>
            <a:r>
              <a:rPr lang="tr-TR" sz="2400" dirty="0"/>
              <a:t>         Yumurta tavuğu rasyonları birinci dönemde (20 - 42. hafta) en az % 16 protein 2650 </a:t>
            </a:r>
            <a:r>
              <a:rPr lang="tr-TR" sz="2400" dirty="0" err="1"/>
              <a:t>kcal</a:t>
            </a:r>
            <a:r>
              <a:rPr lang="tr-TR" sz="2400" dirty="0"/>
              <a:t>./kg. </a:t>
            </a:r>
            <a:r>
              <a:rPr lang="tr-TR" sz="2400" dirty="0" err="1"/>
              <a:t>metabolik</a:t>
            </a:r>
            <a:r>
              <a:rPr lang="tr-TR" sz="2400" dirty="0"/>
              <a:t> enerji, ikinci dönemde (42 - 74. hafta) % 15 protein 2650 </a:t>
            </a:r>
            <a:r>
              <a:rPr lang="tr-TR" sz="2400" dirty="0" err="1"/>
              <a:t>kcal</a:t>
            </a:r>
            <a:r>
              <a:rPr lang="tr-TR" sz="2400" dirty="0"/>
              <a:t>./kg. </a:t>
            </a:r>
            <a:r>
              <a:rPr lang="tr-TR" sz="2400" dirty="0" err="1"/>
              <a:t>metabolik</a:t>
            </a:r>
            <a:r>
              <a:rPr lang="tr-TR" sz="2400" dirty="0"/>
              <a:t> enerji içermelidir.</a:t>
            </a:r>
          </a:p>
        </p:txBody>
      </p:sp>
      <p:pic>
        <p:nvPicPr>
          <p:cNvPr id="52228" name="Picture 4" descr="Resim1"/>
          <p:cNvPicPr>
            <a:picLocks noChangeAspect="1" noChangeArrowheads="1"/>
          </p:cNvPicPr>
          <p:nvPr/>
        </p:nvPicPr>
        <p:blipFill>
          <a:blip r:embed="rId2" cstate="print"/>
          <a:srcRect/>
          <a:stretch>
            <a:fillRect/>
          </a:stretch>
        </p:blipFill>
        <p:spPr bwMode="auto">
          <a:xfrm>
            <a:off x="6400800" y="0"/>
            <a:ext cx="2743200" cy="15240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endParaRPr lang="tr-TR"/>
          </a:p>
        </p:txBody>
      </p:sp>
      <p:sp>
        <p:nvSpPr>
          <p:cNvPr id="53251" name="Rectangle 3"/>
          <p:cNvSpPr>
            <a:spLocks noGrp="1" noChangeArrowheads="1"/>
          </p:cNvSpPr>
          <p:nvPr>
            <p:ph type="body" idx="1"/>
          </p:nvPr>
        </p:nvSpPr>
        <p:spPr>
          <a:xfrm>
            <a:off x="1370013" y="1600200"/>
            <a:ext cx="7313612" cy="4800600"/>
          </a:xfrm>
        </p:spPr>
        <p:txBody>
          <a:bodyPr>
            <a:noAutofit/>
          </a:bodyPr>
          <a:lstStyle/>
          <a:p>
            <a:pPr algn="just">
              <a:lnSpc>
                <a:spcPct val="80000"/>
              </a:lnSpc>
              <a:buFont typeface="Wingdings" pitchFamily="2" charset="2"/>
              <a:buNone/>
            </a:pPr>
            <a:r>
              <a:rPr lang="tr-TR" sz="2400" dirty="0"/>
              <a:t>          Mineraller içerisinde kalsiyum ve fosfor, yumurta tavukları için çok önemlidir. Tavuk yumurtladığı her yumurta kabuğu ile beraber 2 gramı aşkın kalsiyumu vücudundan dışarı atar. Kalsiyum gereksinimi yumurtlama periyodunun devrelerine göre önemli ölçüde değişim gösterir. Yumurtlama devresinin başında yemin yüzde 3.75'i olarak önerilen kalsiyum, daha sonraları günde miligram cinsinden 3750 ile 4000 ve en son olarak da 4250 miligram olarak önerilmektedir.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400" dirty="0" smtClean="0"/>
              <a:t>Yumurtlama devresinin sonuna doğru kalsiyum gereksiniminin artmasının bazı nedenleri vardır. Bunlardan biri, yumurtanın irileşmesi sonucu kabuk ağırlığının artması, diğeri ise, tavuğun yaşlanma nedeniyle kalsiyumu sentezleme gücünün azalmasıdır. Bu yaştaki yaşlı tavuklarda tavuğun kabuğu sentezleme yeteneği azaldığından, kabuk kalitesi bozulmakta, ince kabuklu ve kırık-çatlak yumurta oranında artış olmaktadır.</a:t>
            </a:r>
            <a:endParaRPr lang="tr-TR"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endParaRPr lang="tr-TR"/>
          </a:p>
        </p:txBody>
      </p:sp>
      <p:sp>
        <p:nvSpPr>
          <p:cNvPr id="54275" name="Rectangle 3"/>
          <p:cNvSpPr>
            <a:spLocks noGrp="1" noChangeArrowheads="1"/>
          </p:cNvSpPr>
          <p:nvPr>
            <p:ph type="body" idx="1"/>
          </p:nvPr>
        </p:nvSpPr>
        <p:spPr/>
        <p:txBody>
          <a:bodyPr/>
          <a:lstStyle/>
          <a:p>
            <a:pPr algn="just">
              <a:buFont typeface="Wingdings" pitchFamily="2" charset="2"/>
              <a:buNone/>
            </a:pPr>
            <a:r>
              <a:rPr lang="tr-TR" sz="2400" dirty="0"/>
              <a:t>      Fosfor ise özellikle sıcak havalarda üzerinde durulması gereken minerallerden biridir. Fosfor eksikliğinde sıcak havalarda kendini gösteren; </a:t>
            </a:r>
            <a:r>
              <a:rPr lang="tr-TR" sz="2400" dirty="0" err="1"/>
              <a:t>kanibalizm</a:t>
            </a:r>
            <a:r>
              <a:rPr lang="tr-TR" sz="2400" dirty="0"/>
              <a:t>, kafes yorgunluğu, yağlı karaciğer ve iskelet oluşumunda zayıflık gibi problemler ortaya çıkar. Fosfor gereksinimi yumurtlama periyodunun başında rasyonun yüzde 0.50'si kadar iken bu periyodun sonunda 300 mg/gün'e düşmektedir.</a:t>
            </a:r>
          </a:p>
          <a:p>
            <a:pPr algn="just">
              <a:buFont typeface="Wingdings" pitchFamily="2" charset="2"/>
              <a:buNone/>
            </a:pPr>
            <a:r>
              <a:rPr lang="tr-TR" sz="2400" dirty="0"/>
              <a:t>         Yumurta tavuklarında sodyum gereksinimi ise rasyonun yüzde 0.15'i kadar olmalıdır. Rasyona bu amaçla yüzde 0.25 düzeyinde tuz katılması sodyum gereksinimini karşılamak için yeterli olacaktır. </a:t>
            </a:r>
          </a:p>
          <a:p>
            <a:pPr algn="just">
              <a:buFont typeface="Wingdings" pitchFamily="2" charset="2"/>
              <a:buNone/>
            </a:pPr>
            <a:endParaRPr lang="tr-TR"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fontScale="90000"/>
          </a:bodyPr>
          <a:lstStyle/>
          <a:p>
            <a:r>
              <a:rPr lang="tr-TR" sz="2400" b="1">
                <a:latin typeface="Verdana" pitchFamily="34" charset="0"/>
              </a:rPr>
              <a:t>Yem tüketimi ile ilgili aşağıdaki pratik düzeltmeler yapılabilir. Bunlar aşağıda ki gibidir:</a:t>
            </a:r>
          </a:p>
        </p:txBody>
      </p:sp>
      <p:sp>
        <p:nvSpPr>
          <p:cNvPr id="56323" name="Rectangle 3"/>
          <p:cNvSpPr>
            <a:spLocks noGrp="1" noChangeArrowheads="1"/>
          </p:cNvSpPr>
          <p:nvPr>
            <p:ph type="body" idx="1"/>
          </p:nvPr>
        </p:nvSpPr>
        <p:spPr>
          <a:xfrm>
            <a:off x="1370013" y="1600200"/>
            <a:ext cx="7313612" cy="4341813"/>
          </a:xfrm>
        </p:spPr>
        <p:txBody>
          <a:bodyPr>
            <a:noAutofit/>
          </a:bodyPr>
          <a:lstStyle/>
          <a:p>
            <a:pPr algn="just">
              <a:lnSpc>
                <a:spcPct val="80000"/>
              </a:lnSpc>
            </a:pPr>
            <a:r>
              <a:rPr lang="tr-TR" sz="2400" dirty="0"/>
              <a:t>Yemin ME değerinde yapılan her 100 </a:t>
            </a:r>
            <a:r>
              <a:rPr lang="tr-TR" sz="2400" dirty="0" err="1"/>
              <a:t>kcal'lik</a:t>
            </a:r>
            <a:r>
              <a:rPr lang="tr-TR" sz="2400" dirty="0"/>
              <a:t> artış yem tüketiminde 5 g azalmaya sebep olur.</a:t>
            </a:r>
          </a:p>
          <a:p>
            <a:pPr algn="just">
              <a:lnSpc>
                <a:spcPct val="80000"/>
              </a:lnSpc>
            </a:pPr>
            <a:r>
              <a:rPr lang="tr-TR" sz="2400" dirty="0"/>
              <a:t>Aktivite yem tüketimini artırır. Kafes tavukçuluğunda yem tüketimi günlük 5 g daha azdır</a:t>
            </a:r>
          </a:p>
          <a:p>
            <a:pPr algn="just">
              <a:lnSpc>
                <a:spcPct val="80000"/>
              </a:lnSpc>
            </a:pPr>
            <a:r>
              <a:rPr lang="tr-TR" sz="2400" dirty="0"/>
              <a:t>Yumurta ağırlığındaki her 2 g değişim yem tüketiminde 1 </a:t>
            </a:r>
            <a:r>
              <a:rPr lang="tr-TR" sz="2400" dirty="0" err="1"/>
              <a:t>g'lık</a:t>
            </a:r>
            <a:r>
              <a:rPr lang="tr-TR" sz="2400" dirty="0"/>
              <a:t> değişime sebep olur.</a:t>
            </a:r>
          </a:p>
          <a:p>
            <a:pPr algn="just">
              <a:lnSpc>
                <a:spcPct val="80000"/>
              </a:lnSpc>
            </a:pPr>
            <a:r>
              <a:rPr lang="tr-TR" sz="2400" dirty="0"/>
              <a:t>Canlı ağırlıktaki her 100 g değişme 2.6 </a:t>
            </a:r>
            <a:r>
              <a:rPr lang="tr-TR" sz="2400" dirty="0" err="1"/>
              <a:t>g'lık</a:t>
            </a:r>
            <a:r>
              <a:rPr lang="tr-TR" sz="2400" dirty="0"/>
              <a:t> farklılığa yol açar.</a:t>
            </a:r>
          </a:p>
          <a:p>
            <a:pPr algn="just">
              <a:lnSpc>
                <a:spcPct val="80000"/>
              </a:lnSpc>
            </a:pPr>
            <a:r>
              <a:rPr lang="tr-TR" sz="2400" dirty="0"/>
              <a:t>Yumurta verimindeki her %10'luk değişim yaklaşık günde 4g'lık farklılığa sebep olur.</a:t>
            </a:r>
          </a:p>
          <a:p>
            <a:pPr algn="just">
              <a:lnSpc>
                <a:spcPct val="80000"/>
              </a:lnSpc>
            </a:pPr>
            <a:r>
              <a:rPr lang="tr-TR" sz="2400" dirty="0"/>
              <a:t>Normal çevre sıcaklığında ( 21°C) her 1°</a:t>
            </a:r>
            <a:r>
              <a:rPr lang="tr-TR" sz="2400" dirty="0" err="1"/>
              <a:t>Clik</a:t>
            </a:r>
            <a:r>
              <a:rPr lang="tr-TR" sz="2400" dirty="0"/>
              <a:t> sapmalar yem tüketiminde 1 </a:t>
            </a:r>
            <a:r>
              <a:rPr lang="tr-TR" sz="2400" dirty="0" err="1"/>
              <a:t>g'lık</a:t>
            </a:r>
            <a:r>
              <a:rPr lang="tr-TR" sz="2400" dirty="0"/>
              <a:t> değişime sebep olur. 30°</a:t>
            </a:r>
            <a:r>
              <a:rPr lang="tr-TR" sz="2400" dirty="0" err="1"/>
              <a:t>C'nin</a:t>
            </a:r>
            <a:r>
              <a:rPr lang="tr-TR" sz="2400" dirty="0"/>
              <a:t> üzerindeki sapmalar ise 2.5 </a:t>
            </a:r>
            <a:r>
              <a:rPr lang="tr-TR" sz="2400" dirty="0" err="1"/>
              <a:t>g'lık</a:t>
            </a:r>
            <a:r>
              <a:rPr lang="tr-TR" sz="2400" dirty="0"/>
              <a:t> değişimlere neden olmaktadır.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tr-TR" sz="3200"/>
              <a:t> </a:t>
            </a:r>
            <a:r>
              <a:rPr lang="tr-TR" sz="2400" b="1">
                <a:latin typeface="Verdana" pitchFamily="34" charset="0"/>
              </a:rPr>
              <a:t>Yumurtacı Piliç ve Tavuklarda Örnek Bir Aşı Programı Şu Şekildedir;</a:t>
            </a:r>
            <a:r>
              <a:rPr lang="tr-TR" sz="3200"/>
              <a:t> </a:t>
            </a:r>
          </a:p>
        </p:txBody>
      </p:sp>
      <p:sp>
        <p:nvSpPr>
          <p:cNvPr id="58371" name="Rectangle 3"/>
          <p:cNvSpPr>
            <a:spLocks noGrp="1" noChangeArrowheads="1"/>
          </p:cNvSpPr>
          <p:nvPr>
            <p:ph type="body" idx="1"/>
          </p:nvPr>
        </p:nvSpPr>
        <p:spPr>
          <a:xfrm>
            <a:off x="1371600" y="1524000"/>
            <a:ext cx="7313613" cy="4419600"/>
          </a:xfrm>
        </p:spPr>
        <p:txBody>
          <a:bodyPr>
            <a:normAutofit fontScale="92500" lnSpcReduction="10000"/>
          </a:bodyPr>
          <a:lstStyle/>
          <a:p>
            <a:pPr>
              <a:lnSpc>
                <a:spcPct val="80000"/>
              </a:lnSpc>
              <a:buFont typeface="Wingdings" pitchFamily="2" charset="2"/>
              <a:buNone/>
            </a:pPr>
            <a:r>
              <a:rPr lang="tr-TR" sz="1600" b="1" u="sng" dirty="0"/>
              <a:t>Yaş                  Aşının Cinsi                             Aşılama Yöntemi </a:t>
            </a:r>
            <a:endParaRPr lang="tr-TR" sz="1600" dirty="0"/>
          </a:p>
          <a:p>
            <a:pPr>
              <a:lnSpc>
                <a:spcPct val="80000"/>
              </a:lnSpc>
              <a:buFont typeface="Wingdings" pitchFamily="2" charset="2"/>
              <a:buNone/>
            </a:pPr>
            <a:r>
              <a:rPr lang="tr-TR" sz="2000" dirty="0"/>
              <a:t>1.Gün                </a:t>
            </a:r>
            <a:r>
              <a:rPr lang="tr-TR" sz="2000" dirty="0" err="1"/>
              <a:t>Marek</a:t>
            </a:r>
            <a:r>
              <a:rPr lang="tr-TR" sz="2000" dirty="0"/>
              <a:t>,                                      </a:t>
            </a:r>
            <a:r>
              <a:rPr lang="tr-TR" sz="2000" dirty="0" err="1"/>
              <a:t>İntramuscular</a:t>
            </a:r>
            <a:r>
              <a:rPr lang="tr-TR" sz="2000" dirty="0"/>
              <a:t> </a:t>
            </a:r>
          </a:p>
          <a:p>
            <a:pPr>
              <a:lnSpc>
                <a:spcPct val="80000"/>
              </a:lnSpc>
              <a:buFont typeface="Wingdings" pitchFamily="2" charset="2"/>
              <a:buNone/>
            </a:pPr>
            <a:r>
              <a:rPr lang="tr-TR" sz="2000" dirty="0"/>
              <a:t>                         </a:t>
            </a:r>
            <a:r>
              <a:rPr lang="tr-TR" sz="2000" dirty="0" err="1"/>
              <a:t>Enfeksiyöz</a:t>
            </a:r>
            <a:r>
              <a:rPr lang="tr-TR" sz="2000" dirty="0"/>
              <a:t> Bronşit                      Göz Damlası </a:t>
            </a:r>
          </a:p>
          <a:p>
            <a:pPr>
              <a:lnSpc>
                <a:spcPct val="80000"/>
              </a:lnSpc>
              <a:buFont typeface="Wingdings" pitchFamily="2" charset="2"/>
              <a:buNone/>
            </a:pPr>
            <a:r>
              <a:rPr lang="tr-TR" sz="2000" dirty="0"/>
              <a:t>7.Gün                New </a:t>
            </a:r>
            <a:r>
              <a:rPr lang="tr-TR" sz="2000" dirty="0" err="1"/>
              <a:t>Castle</a:t>
            </a:r>
            <a:r>
              <a:rPr lang="tr-TR" sz="2000" dirty="0"/>
              <a:t>                                Sprey, İçme Suyu </a:t>
            </a:r>
          </a:p>
          <a:p>
            <a:pPr>
              <a:lnSpc>
                <a:spcPct val="80000"/>
              </a:lnSpc>
              <a:buFont typeface="Wingdings" pitchFamily="2" charset="2"/>
              <a:buNone/>
            </a:pPr>
            <a:r>
              <a:rPr lang="tr-TR" sz="2000" dirty="0"/>
              <a:t>8 ile 14.Gün       </a:t>
            </a:r>
            <a:r>
              <a:rPr lang="tr-TR" sz="2000" dirty="0" err="1"/>
              <a:t>Gumboro</a:t>
            </a:r>
            <a:r>
              <a:rPr lang="tr-TR" sz="2000" dirty="0"/>
              <a:t>                                   İçme Suyu </a:t>
            </a:r>
          </a:p>
          <a:p>
            <a:pPr>
              <a:lnSpc>
                <a:spcPct val="80000"/>
              </a:lnSpc>
              <a:buFont typeface="Wingdings" pitchFamily="2" charset="2"/>
              <a:buNone/>
            </a:pPr>
            <a:r>
              <a:rPr lang="tr-TR" sz="2000" dirty="0"/>
              <a:t>7. Hafta             New </a:t>
            </a:r>
            <a:r>
              <a:rPr lang="tr-TR" sz="2000" dirty="0" err="1"/>
              <a:t>Castle</a:t>
            </a:r>
            <a:r>
              <a:rPr lang="tr-TR" sz="2000" dirty="0"/>
              <a:t>                                Burun, Göz Damla, </a:t>
            </a:r>
          </a:p>
          <a:p>
            <a:pPr>
              <a:lnSpc>
                <a:spcPct val="80000"/>
              </a:lnSpc>
              <a:buFont typeface="Wingdings" pitchFamily="2" charset="2"/>
              <a:buNone/>
            </a:pPr>
            <a:r>
              <a:rPr lang="tr-TR" sz="2000" dirty="0"/>
              <a:t>                                                                         İçme Suyu,Sprey </a:t>
            </a:r>
          </a:p>
          <a:p>
            <a:pPr>
              <a:lnSpc>
                <a:spcPct val="80000"/>
              </a:lnSpc>
              <a:buFont typeface="Wingdings" pitchFamily="2" charset="2"/>
              <a:buNone/>
            </a:pPr>
            <a:r>
              <a:rPr lang="tr-TR" sz="2000" dirty="0"/>
              <a:t>12. Hafta           </a:t>
            </a:r>
            <a:r>
              <a:rPr lang="tr-TR" sz="2000" dirty="0" err="1"/>
              <a:t>Avian</a:t>
            </a:r>
            <a:r>
              <a:rPr lang="tr-TR" sz="2000" dirty="0"/>
              <a:t> </a:t>
            </a:r>
            <a:r>
              <a:rPr lang="tr-TR" sz="2000" dirty="0" err="1"/>
              <a:t>Ensephalomyelitis</a:t>
            </a:r>
            <a:r>
              <a:rPr lang="tr-TR" sz="2000" dirty="0"/>
              <a:t>              Kanat Zarı, </a:t>
            </a:r>
          </a:p>
          <a:p>
            <a:pPr>
              <a:lnSpc>
                <a:spcPct val="80000"/>
              </a:lnSpc>
              <a:buFont typeface="Wingdings" pitchFamily="2" charset="2"/>
              <a:buNone/>
            </a:pPr>
            <a:r>
              <a:rPr lang="tr-TR" sz="2000" dirty="0"/>
              <a:t>                                                                         Göz Damlası </a:t>
            </a:r>
          </a:p>
          <a:p>
            <a:pPr>
              <a:lnSpc>
                <a:spcPct val="80000"/>
              </a:lnSpc>
              <a:buFont typeface="Wingdings" pitchFamily="2" charset="2"/>
              <a:buNone/>
            </a:pPr>
            <a:r>
              <a:rPr lang="tr-TR" sz="2000" dirty="0"/>
              <a:t>                        </a:t>
            </a:r>
            <a:r>
              <a:rPr lang="tr-TR" sz="2000" dirty="0" err="1"/>
              <a:t>Fowl</a:t>
            </a:r>
            <a:r>
              <a:rPr lang="tr-TR" sz="2000" dirty="0"/>
              <a:t> </a:t>
            </a:r>
            <a:r>
              <a:rPr lang="tr-TR" sz="2000" dirty="0" err="1"/>
              <a:t>Pox</a:t>
            </a:r>
            <a:r>
              <a:rPr lang="tr-TR" sz="2000" dirty="0"/>
              <a:t> (Tavuk Çiçeği)                İçme Suyu </a:t>
            </a:r>
          </a:p>
          <a:p>
            <a:pPr>
              <a:lnSpc>
                <a:spcPct val="80000"/>
              </a:lnSpc>
              <a:buFont typeface="Wingdings" pitchFamily="2" charset="2"/>
              <a:buNone/>
            </a:pPr>
            <a:r>
              <a:rPr lang="tr-TR" sz="2000" dirty="0"/>
              <a:t>                        </a:t>
            </a:r>
            <a:r>
              <a:rPr lang="tr-TR" sz="2000" dirty="0" err="1"/>
              <a:t>İnfeksiyöz</a:t>
            </a:r>
            <a:r>
              <a:rPr lang="tr-TR" sz="2000" dirty="0"/>
              <a:t> </a:t>
            </a:r>
            <a:r>
              <a:rPr lang="tr-TR" sz="2000" dirty="0" err="1"/>
              <a:t>Laryngotrachitis</a:t>
            </a:r>
            <a:r>
              <a:rPr lang="tr-TR" sz="2000" dirty="0"/>
              <a:t> </a:t>
            </a:r>
          </a:p>
          <a:p>
            <a:pPr>
              <a:lnSpc>
                <a:spcPct val="80000"/>
              </a:lnSpc>
              <a:buFont typeface="Wingdings" pitchFamily="2" charset="2"/>
              <a:buNone/>
            </a:pPr>
            <a:r>
              <a:rPr lang="tr-TR" sz="2000" dirty="0"/>
              <a:t>16.Hafta            </a:t>
            </a:r>
            <a:r>
              <a:rPr lang="tr-TR" sz="2000" dirty="0" err="1"/>
              <a:t>NewCastle</a:t>
            </a:r>
            <a:r>
              <a:rPr lang="tr-TR" sz="2000" dirty="0"/>
              <a:t>                                   Burun,                                                                                    Göz Damlası,</a:t>
            </a:r>
          </a:p>
          <a:p>
            <a:pPr>
              <a:lnSpc>
                <a:spcPct val="80000"/>
              </a:lnSpc>
              <a:buFont typeface="Wingdings" pitchFamily="2" charset="2"/>
              <a:buNone/>
            </a:pPr>
            <a:r>
              <a:rPr lang="tr-TR" sz="2000" dirty="0"/>
              <a:t>                                                                          İçme Suyu, Sprey </a:t>
            </a:r>
          </a:p>
          <a:p>
            <a:pPr>
              <a:lnSpc>
                <a:spcPct val="80000"/>
              </a:lnSpc>
              <a:buFont typeface="Wingdings" pitchFamily="2" charset="2"/>
              <a:buNone/>
            </a:pPr>
            <a:r>
              <a:rPr lang="tr-TR" sz="2000" dirty="0"/>
              <a:t>                        </a:t>
            </a:r>
            <a:r>
              <a:rPr lang="tr-TR" sz="2000" dirty="0" err="1"/>
              <a:t>Enfeksiyöz</a:t>
            </a:r>
            <a:r>
              <a:rPr lang="tr-TR" sz="2000" dirty="0"/>
              <a:t> Bronşit                        İçme Suyu </a:t>
            </a:r>
          </a:p>
          <a:p>
            <a:pPr>
              <a:lnSpc>
                <a:spcPct val="80000"/>
              </a:lnSpc>
              <a:buFont typeface="Wingdings" pitchFamily="2" charset="2"/>
              <a:buNone/>
            </a:pPr>
            <a:r>
              <a:rPr lang="tr-TR" sz="2000" dirty="0"/>
              <a:t>                        </a:t>
            </a:r>
            <a:r>
              <a:rPr lang="tr-TR" sz="2000" dirty="0" err="1"/>
              <a:t>Reovirus</a:t>
            </a:r>
            <a:r>
              <a:rPr lang="tr-TR" sz="2000" dirty="0"/>
              <a:t>                                      Göz Damlası </a:t>
            </a:r>
          </a:p>
        </p:txBody>
      </p:sp>
      <p:pic>
        <p:nvPicPr>
          <p:cNvPr id="58372" name="Picture 4" descr="civcivvvv"/>
          <p:cNvPicPr>
            <a:picLocks noChangeAspect="1" noChangeArrowheads="1"/>
          </p:cNvPicPr>
          <p:nvPr/>
        </p:nvPicPr>
        <p:blipFill>
          <a:blip r:embed="rId2" cstate="print"/>
          <a:srcRect/>
          <a:stretch>
            <a:fillRect/>
          </a:stretch>
        </p:blipFill>
        <p:spPr bwMode="auto">
          <a:xfrm>
            <a:off x="0" y="5562600"/>
            <a:ext cx="1295400" cy="12954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tr-TR" sz="2000">
                <a:latin typeface="Verdana" pitchFamily="34" charset="0"/>
              </a:rPr>
              <a:t>YUMURTA TAVUKLARININ KAFESTE BAKIM VE BESLENMELERİ NASIL YAPILIR ?</a:t>
            </a:r>
          </a:p>
        </p:txBody>
      </p:sp>
      <p:sp>
        <p:nvSpPr>
          <p:cNvPr id="59395" name="Rectangle 3"/>
          <p:cNvSpPr>
            <a:spLocks noGrp="1" noChangeArrowheads="1"/>
          </p:cNvSpPr>
          <p:nvPr>
            <p:ph type="body" idx="1"/>
          </p:nvPr>
        </p:nvSpPr>
        <p:spPr/>
        <p:txBody>
          <a:bodyPr/>
          <a:lstStyle/>
          <a:p>
            <a:pPr algn="just">
              <a:lnSpc>
                <a:spcPct val="90000"/>
              </a:lnSpc>
              <a:buFont typeface="Wingdings" pitchFamily="2" charset="2"/>
              <a:buNone/>
            </a:pPr>
            <a:r>
              <a:rPr lang="tr-TR" sz="2100" dirty="0"/>
              <a:t>        </a:t>
            </a:r>
            <a:r>
              <a:rPr lang="tr-TR" sz="2400" dirty="0"/>
              <a:t>Yumurta tavukları, yer sistemi, 2/3 ü veya 1/3’ü ızgara sistemi kümeslerde bakılıp beslendiği gibi kafes sistemi kümeslerde de bakılıp beslenmektedir. Kafes sistemi pek çok üstünlükleri olduğu için tercih edilen bir sistemdir. Bununla beraber bazı mahsurları da vardır. Bakım ve besleme yer kümesleriyle genelde aynıdır. Görülen farklar kısaca şunlardır; </a:t>
            </a:r>
          </a:p>
          <a:p>
            <a:pPr algn="just">
              <a:lnSpc>
                <a:spcPct val="90000"/>
              </a:lnSpc>
              <a:buFont typeface="Wingdings" pitchFamily="2" charset="2"/>
              <a:buNone/>
            </a:pPr>
            <a:r>
              <a:rPr lang="tr-TR" sz="2400" dirty="0"/>
              <a:t>    1- Piliçler üç aylık olmadan kafeslere                                    konmaz. Bu nedenle ayrı bir büyütme kümesine     ihtiyaç vardır. </a:t>
            </a:r>
          </a:p>
          <a:p>
            <a:pPr algn="just">
              <a:lnSpc>
                <a:spcPct val="90000"/>
              </a:lnSpc>
              <a:buFont typeface="Wingdings" pitchFamily="2" charset="2"/>
              <a:buNone/>
            </a:pPr>
            <a:r>
              <a:rPr lang="tr-TR" sz="2400" dirty="0"/>
              <a:t>    2 - Kırık yumurta oranı fazla olur. </a:t>
            </a:r>
          </a:p>
          <a:p>
            <a:pPr algn="just">
              <a:lnSpc>
                <a:spcPct val="90000"/>
              </a:lnSpc>
              <a:buFont typeface="Wingdings" pitchFamily="2" charset="2"/>
              <a:buNone/>
            </a:pPr>
            <a:r>
              <a:rPr lang="tr-TR" sz="2000" dirty="0"/>
              <a:t> </a:t>
            </a:r>
          </a:p>
        </p:txBody>
      </p:sp>
      <p:pic>
        <p:nvPicPr>
          <p:cNvPr id="59396" name="Picture 4" descr="kumes1"/>
          <p:cNvPicPr>
            <a:picLocks noChangeAspect="1" noChangeArrowheads="1"/>
          </p:cNvPicPr>
          <p:nvPr/>
        </p:nvPicPr>
        <p:blipFill>
          <a:blip r:embed="rId2" cstate="print"/>
          <a:srcRect/>
          <a:stretch>
            <a:fillRect/>
          </a:stretch>
        </p:blipFill>
        <p:spPr bwMode="auto">
          <a:xfrm>
            <a:off x="6400800" y="4800600"/>
            <a:ext cx="2438400" cy="17907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endParaRPr lang="tr-TR"/>
          </a:p>
        </p:txBody>
      </p:sp>
      <p:sp>
        <p:nvSpPr>
          <p:cNvPr id="60419" name="Rectangle 3"/>
          <p:cNvSpPr>
            <a:spLocks noGrp="1" noChangeArrowheads="1"/>
          </p:cNvSpPr>
          <p:nvPr>
            <p:ph type="body" idx="1"/>
          </p:nvPr>
        </p:nvSpPr>
        <p:spPr/>
        <p:txBody>
          <a:bodyPr/>
          <a:lstStyle/>
          <a:p>
            <a:pPr algn="just">
              <a:lnSpc>
                <a:spcPct val="90000"/>
              </a:lnSpc>
              <a:buFont typeface="Wingdings" pitchFamily="2" charset="2"/>
              <a:buNone/>
            </a:pPr>
            <a:r>
              <a:rPr lang="tr-TR" sz="2400" dirty="0"/>
              <a:t>3 - Gübrenin alınması daha zordur. </a:t>
            </a:r>
          </a:p>
          <a:p>
            <a:pPr algn="just">
              <a:lnSpc>
                <a:spcPct val="90000"/>
              </a:lnSpc>
              <a:buFont typeface="Wingdings" pitchFamily="2" charset="2"/>
              <a:buNone/>
            </a:pPr>
            <a:r>
              <a:rPr lang="tr-TR" sz="2400" dirty="0"/>
              <a:t>4 - Çok güçlü iyi bir havalandırmaya ihtiyaç vardır.  </a:t>
            </a:r>
          </a:p>
          <a:p>
            <a:pPr algn="just">
              <a:lnSpc>
                <a:spcPct val="90000"/>
              </a:lnSpc>
              <a:buFont typeface="Wingdings" pitchFamily="2" charset="2"/>
              <a:buNone/>
            </a:pPr>
            <a:r>
              <a:rPr lang="tr-TR" sz="2400" dirty="0"/>
              <a:t>5 - Tavukların hareket serbestisi olmadığı için özel bir yemleme gerekir. </a:t>
            </a:r>
          </a:p>
          <a:p>
            <a:pPr algn="just">
              <a:lnSpc>
                <a:spcPct val="90000"/>
              </a:lnSpc>
              <a:buFont typeface="Wingdings" pitchFamily="2" charset="2"/>
              <a:buNone/>
            </a:pPr>
            <a:r>
              <a:rPr lang="tr-TR" sz="2400" dirty="0"/>
              <a:t>6 - Tavuklar rahat kontrol edilir. </a:t>
            </a:r>
          </a:p>
          <a:p>
            <a:pPr algn="just">
              <a:lnSpc>
                <a:spcPct val="90000"/>
              </a:lnSpc>
              <a:buFont typeface="Wingdings" pitchFamily="2" charset="2"/>
              <a:buNone/>
            </a:pPr>
            <a:r>
              <a:rPr lang="tr-TR" sz="2400" dirty="0"/>
              <a:t>7 - Yem kaybı azdır. </a:t>
            </a:r>
          </a:p>
          <a:p>
            <a:pPr algn="just">
              <a:lnSpc>
                <a:spcPct val="90000"/>
              </a:lnSpc>
              <a:buFont typeface="Wingdings" pitchFamily="2" charset="2"/>
              <a:buNone/>
            </a:pPr>
            <a:r>
              <a:rPr lang="tr-TR" sz="2400" dirty="0"/>
              <a:t>8 - Yumurtalar temiz olur. </a:t>
            </a:r>
          </a:p>
          <a:p>
            <a:pPr algn="just">
              <a:lnSpc>
                <a:spcPct val="90000"/>
              </a:lnSpc>
              <a:buFont typeface="Wingdings" pitchFamily="2" charset="2"/>
              <a:buNone/>
            </a:pPr>
            <a:r>
              <a:rPr lang="tr-TR" sz="2400" dirty="0"/>
              <a:t>9 - Tavuklar gurk olmaz. </a:t>
            </a:r>
          </a:p>
          <a:p>
            <a:pPr algn="just">
              <a:lnSpc>
                <a:spcPct val="90000"/>
              </a:lnSpc>
              <a:buFont typeface="Wingdings" pitchFamily="2" charset="2"/>
              <a:buNone/>
            </a:pPr>
            <a:r>
              <a:rPr lang="tr-TR" sz="2400" dirty="0"/>
              <a:t>10 - Fazla iş gücü gerektirmez.</a:t>
            </a:r>
          </a:p>
          <a:p>
            <a:pPr algn="just">
              <a:lnSpc>
                <a:spcPct val="90000"/>
              </a:lnSpc>
              <a:buFont typeface="Wingdings" pitchFamily="2" charset="2"/>
              <a:buNone/>
            </a:pPr>
            <a:endParaRPr lang="tr-TR" sz="2000" dirty="0"/>
          </a:p>
          <a:p>
            <a:pPr>
              <a:lnSpc>
                <a:spcPct val="90000"/>
              </a:lnSpc>
            </a:pPr>
            <a:endParaRPr lang="tr-TR"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dirty="0" smtClean="0"/>
              <a:t>Yumurta Verim Yönünden Geliştirilen Ebeveyn Hatları</a:t>
            </a:r>
            <a:endParaRPr lang="tr-TR" sz="3200" dirty="0"/>
          </a:p>
        </p:txBody>
      </p:sp>
      <p:sp>
        <p:nvSpPr>
          <p:cNvPr id="3" name="2 İçerik Yer Tutucusu"/>
          <p:cNvSpPr>
            <a:spLocks noGrp="1"/>
          </p:cNvSpPr>
          <p:nvPr>
            <p:ph idx="1"/>
          </p:nvPr>
        </p:nvSpPr>
        <p:spPr>
          <a:xfrm>
            <a:off x="1115616" y="1556792"/>
            <a:ext cx="7498080" cy="4800600"/>
          </a:xfrm>
        </p:spPr>
        <p:txBody>
          <a:bodyPr>
            <a:normAutofit/>
          </a:bodyPr>
          <a:lstStyle/>
          <a:p>
            <a:pPr algn="just">
              <a:buNone/>
            </a:pPr>
            <a:r>
              <a:rPr lang="tr-TR" sz="2600" dirty="0" smtClean="0"/>
              <a:t>   Ticari yumurtacı </a:t>
            </a:r>
            <a:r>
              <a:rPr lang="tr-TR" sz="2600" dirty="0" err="1" smtClean="0"/>
              <a:t>hibritlerin</a:t>
            </a:r>
            <a:r>
              <a:rPr lang="tr-TR" sz="2600" dirty="0" smtClean="0"/>
              <a:t> elde edilmesinde kullanılan yumurta yönlü hatlar kahverengi ve beyaz yumurtacılar olmak üzere iki grupta incelenirler.</a:t>
            </a:r>
          </a:p>
          <a:p>
            <a:pPr algn="just">
              <a:buNone/>
            </a:pPr>
            <a:r>
              <a:rPr lang="tr-TR" sz="2600" dirty="0" smtClean="0"/>
              <a:t>   Kahverengi kabuklu yumurta veren ticari </a:t>
            </a:r>
            <a:r>
              <a:rPr lang="tr-TR" sz="2600" dirty="0" err="1" smtClean="0"/>
              <a:t>hibritlerin</a:t>
            </a:r>
            <a:r>
              <a:rPr lang="tr-TR" sz="2600" dirty="0" smtClean="0"/>
              <a:t> üretimi için özel hatlar geliştirilmiştir. Bu ticari </a:t>
            </a:r>
            <a:r>
              <a:rPr lang="tr-TR" sz="2600" dirty="0" err="1" smtClean="0"/>
              <a:t>hibritler</a:t>
            </a:r>
            <a:r>
              <a:rPr lang="tr-TR" sz="2600" dirty="0" smtClean="0"/>
              <a:t> kahverengi kabuklu yumurta verdikleri gibi kuluçkadan çıkışta tüy rengine bakılarak cinsiyet ayrımı da yapılabilmektedir. Bu amaçla genelde Rhode </a:t>
            </a:r>
            <a:r>
              <a:rPr lang="tr-TR" sz="2600" dirty="0" err="1" smtClean="0"/>
              <a:t>island</a:t>
            </a:r>
            <a:r>
              <a:rPr lang="tr-TR" sz="2600" dirty="0" smtClean="0"/>
              <a:t> </a:t>
            </a:r>
            <a:r>
              <a:rPr lang="tr-TR" sz="2600" dirty="0" err="1" smtClean="0"/>
              <a:t>Red</a:t>
            </a:r>
            <a:r>
              <a:rPr lang="tr-TR" sz="2600" dirty="0" smtClean="0"/>
              <a:t> ve Çubuklu </a:t>
            </a:r>
            <a:r>
              <a:rPr lang="tr-TR" sz="2600" dirty="0" err="1" smtClean="0"/>
              <a:t>Plymouth</a:t>
            </a:r>
            <a:r>
              <a:rPr lang="tr-TR" sz="2600" dirty="0" smtClean="0"/>
              <a:t> </a:t>
            </a:r>
            <a:r>
              <a:rPr lang="tr-TR" sz="2600" dirty="0" err="1" smtClean="0"/>
              <a:t>Rock</a:t>
            </a:r>
            <a:r>
              <a:rPr lang="tr-TR" sz="2600" dirty="0" smtClean="0"/>
              <a:t> ırklarından yararlanılmaktadır.</a:t>
            </a:r>
          </a:p>
          <a:p>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15616" y="908720"/>
            <a:ext cx="7498080" cy="4800600"/>
          </a:xfrm>
        </p:spPr>
        <p:txBody>
          <a:bodyPr>
            <a:normAutofit fontScale="92500" lnSpcReduction="10000"/>
          </a:bodyPr>
          <a:lstStyle/>
          <a:p>
            <a:pPr algn="just">
              <a:buNone/>
            </a:pPr>
            <a:r>
              <a:rPr lang="tr-TR" sz="2800" dirty="0" smtClean="0"/>
              <a:t>   </a:t>
            </a:r>
            <a:r>
              <a:rPr lang="tr-TR" sz="2600" dirty="0" smtClean="0"/>
              <a:t>Bugün ticari amaçla kullanılan beyaz yumurtacıların tamamı balta ibikli Beyaz </a:t>
            </a:r>
            <a:r>
              <a:rPr lang="tr-TR" sz="2600" dirty="0" err="1" smtClean="0"/>
              <a:t>Leghorn’lardan</a:t>
            </a:r>
            <a:r>
              <a:rPr lang="tr-TR" sz="2600" dirty="0" smtClean="0"/>
              <a:t> gen almışlardır. Bu amaçla önceleri saf olarak kullanılmakta iken bugün damızlık firmalar, ticari </a:t>
            </a:r>
            <a:r>
              <a:rPr lang="tr-TR" sz="2600" dirty="0" err="1" smtClean="0"/>
              <a:t>hibritlerin</a:t>
            </a:r>
            <a:r>
              <a:rPr lang="tr-TR" sz="2600" dirty="0" smtClean="0"/>
              <a:t> elde edilmesi için iki veya daha fazla </a:t>
            </a:r>
            <a:r>
              <a:rPr lang="tr-TR" sz="2600" dirty="0" err="1" smtClean="0"/>
              <a:t>Leghorn</a:t>
            </a:r>
            <a:r>
              <a:rPr lang="tr-TR" sz="2600" dirty="0" smtClean="0"/>
              <a:t> hattını çiftleştirmektedirler. Bu hatların elde edilmesinde, her </a:t>
            </a:r>
            <a:r>
              <a:rPr lang="tr-TR" sz="2600" dirty="0" err="1" smtClean="0"/>
              <a:t>generasyonda</a:t>
            </a:r>
            <a:r>
              <a:rPr lang="tr-TR" sz="2600" dirty="0" smtClean="0"/>
              <a:t> sıkı bir seleksiyon uygulanmaktadır. Tavuklar bir verim yılı elde tutularak verim özellikleri tespit edilir ve yıl sonunda en iyi hayvanlar ayrılır. Seleksiyonda canlı ağırlık, büyüme hızı, büyüme ve verim döneminde yaşama gücü, piliç kalitesi, cinsi olgunluk yaşı, yumurta ağırlığı, yumurta verimi, yumurta kabuk ve yumurta iç kalitesi gibi özellikler esas alınır.</a:t>
            </a:r>
          </a:p>
          <a:p>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31640" y="836712"/>
            <a:ext cx="7498080" cy="4800600"/>
          </a:xfrm>
        </p:spPr>
        <p:txBody>
          <a:bodyPr/>
          <a:lstStyle/>
          <a:p>
            <a:pPr algn="just">
              <a:buNone/>
            </a:pPr>
            <a:r>
              <a:rPr lang="tr-TR" sz="2400" dirty="0" smtClean="0"/>
              <a:t>    Bugün beyaz yumurtacı ebeveyn ve </a:t>
            </a:r>
            <a:r>
              <a:rPr lang="tr-TR" sz="2400" dirty="0" err="1" smtClean="0"/>
              <a:t>hibritlerde</a:t>
            </a:r>
            <a:r>
              <a:rPr lang="tr-TR" sz="2400" dirty="0" smtClean="0"/>
              <a:t> ebeveynin özellikleri ve bakım besleme şartlarına göre farklı performans değerleri elde edilebilmekle birlikte, optimum şartlarda elde edilebilecek değerler aşağıda verilmiştir.</a:t>
            </a:r>
          </a:p>
          <a:p>
            <a:pPr algn="just">
              <a:buNone/>
            </a:pPr>
            <a:r>
              <a:rPr lang="tr-TR" sz="2400" dirty="0" smtClean="0"/>
              <a:t>   Kahverengi yumurtacı </a:t>
            </a:r>
            <a:r>
              <a:rPr lang="tr-TR" sz="2400" dirty="0" err="1" smtClean="0"/>
              <a:t>hibritler</a:t>
            </a:r>
            <a:r>
              <a:rPr lang="tr-TR" sz="2400" dirty="0" smtClean="0"/>
              <a:t> beyaz yumurtacı </a:t>
            </a:r>
            <a:r>
              <a:rPr lang="tr-TR" sz="2400" dirty="0" err="1" smtClean="0"/>
              <a:t>hibritlere</a:t>
            </a:r>
            <a:r>
              <a:rPr lang="tr-TR" sz="2400" dirty="0" smtClean="0"/>
              <a:t> göre %30-40 daha ağırdırlar. Bu nedenle daha fazla yem tükettikleri için yumurta başına yem tüketimi daha yüksek olmaktadır. Kahverengi yumurtacılar beyaz yumurtacılar kadar yumurta verirler ve yumurta ağırlıkları daha fazladır.</a:t>
            </a:r>
            <a:endParaRPr lang="tr-TR"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03648" y="188640"/>
            <a:ext cx="7498080" cy="1143000"/>
          </a:xfrm>
        </p:spPr>
        <p:txBody>
          <a:bodyPr>
            <a:normAutofit/>
          </a:bodyPr>
          <a:lstStyle/>
          <a:p>
            <a:r>
              <a:rPr lang="tr-TR" sz="2800" dirty="0" smtClean="0"/>
              <a:t>Beyaz Yumurtacı Ebeveynler İçin Bazı Performans Özellikleri:</a:t>
            </a:r>
            <a:endParaRPr lang="tr-TR" sz="2800" dirty="0"/>
          </a:p>
        </p:txBody>
      </p:sp>
      <p:graphicFrame>
        <p:nvGraphicFramePr>
          <p:cNvPr id="4" name="3 İçerik Yer Tutucusu"/>
          <p:cNvGraphicFramePr>
            <a:graphicFrameLocks noGrp="1"/>
          </p:cNvGraphicFramePr>
          <p:nvPr>
            <p:ph idx="1"/>
          </p:nvPr>
        </p:nvGraphicFramePr>
        <p:xfrm>
          <a:off x="1435100" y="1370073"/>
          <a:ext cx="7385372" cy="4806672"/>
        </p:xfrm>
        <a:graphic>
          <a:graphicData uri="http://schemas.openxmlformats.org/drawingml/2006/table">
            <a:tbl>
              <a:tblPr firstRow="1" bandRow="1">
                <a:tableStyleId>{21E4AEA4-8DFA-4A89-87EB-49C32662AFE0}</a:tableStyleId>
              </a:tblPr>
              <a:tblGrid>
                <a:gridCol w="3692686"/>
                <a:gridCol w="3692686"/>
              </a:tblGrid>
              <a:tr h="756280">
                <a:tc>
                  <a:txBody>
                    <a:bodyPr/>
                    <a:lstStyle/>
                    <a:p>
                      <a:r>
                        <a:rPr lang="tr-TR" dirty="0" smtClean="0"/>
                        <a:t>Ekonomik yumurta verim süresi</a:t>
                      </a:r>
                      <a:endParaRPr lang="tr-TR" dirty="0"/>
                    </a:p>
                  </a:txBody>
                  <a:tcPr/>
                </a:tc>
                <a:tc>
                  <a:txBody>
                    <a:bodyPr/>
                    <a:lstStyle/>
                    <a:p>
                      <a:r>
                        <a:rPr lang="tr-TR" dirty="0" smtClean="0"/>
                        <a:t>12-14 ay</a:t>
                      </a:r>
                      <a:endParaRPr lang="tr-TR" dirty="0"/>
                    </a:p>
                  </a:txBody>
                  <a:tcPr/>
                </a:tc>
              </a:tr>
              <a:tr h="504840">
                <a:tc>
                  <a:txBody>
                    <a:bodyPr/>
                    <a:lstStyle/>
                    <a:p>
                      <a:r>
                        <a:rPr lang="tr-TR" dirty="0" smtClean="0"/>
                        <a:t>12 aylık dönemdeki yumurta verimi (Tavuk-kümes)</a:t>
                      </a:r>
                      <a:endParaRPr lang="tr-TR" dirty="0"/>
                    </a:p>
                  </a:txBody>
                  <a:tcPr/>
                </a:tc>
                <a:tc>
                  <a:txBody>
                    <a:bodyPr/>
                    <a:lstStyle/>
                    <a:p>
                      <a:r>
                        <a:rPr lang="tr-TR" dirty="0" smtClean="0"/>
                        <a:t>270-290 adet</a:t>
                      </a:r>
                      <a:endParaRPr lang="tr-TR" dirty="0"/>
                    </a:p>
                  </a:txBody>
                  <a:tcPr/>
                </a:tc>
              </a:tr>
              <a:tr h="584840">
                <a:tc>
                  <a:txBody>
                    <a:bodyPr/>
                    <a:lstStyle/>
                    <a:p>
                      <a:r>
                        <a:rPr lang="tr-TR" dirty="0" smtClean="0"/>
                        <a:t>14 aylık dönemdeki yumurta verimi (Tavuk-kümes)</a:t>
                      </a:r>
                      <a:endParaRPr lang="tr-TR" dirty="0"/>
                    </a:p>
                  </a:txBody>
                  <a:tcPr/>
                </a:tc>
                <a:tc>
                  <a:txBody>
                    <a:bodyPr/>
                    <a:lstStyle/>
                    <a:p>
                      <a:r>
                        <a:rPr lang="tr-TR" dirty="0" smtClean="0"/>
                        <a:t>290-320 adet</a:t>
                      </a:r>
                      <a:endParaRPr lang="tr-TR" dirty="0"/>
                    </a:p>
                  </a:txBody>
                  <a:tcPr/>
                </a:tc>
              </a:tr>
              <a:tr h="448816">
                <a:tc>
                  <a:txBody>
                    <a:bodyPr/>
                    <a:lstStyle/>
                    <a:p>
                      <a:r>
                        <a:rPr lang="tr-TR" dirty="0" smtClean="0"/>
                        <a:t>%50 verim düzeyine ulaşma yaşı</a:t>
                      </a:r>
                      <a:endParaRPr lang="tr-TR" dirty="0"/>
                    </a:p>
                  </a:txBody>
                  <a:tcPr/>
                </a:tc>
                <a:tc>
                  <a:txBody>
                    <a:bodyPr/>
                    <a:lstStyle/>
                    <a:p>
                      <a:r>
                        <a:rPr lang="tr-TR" dirty="0" smtClean="0"/>
                        <a:t>23-24 hafta</a:t>
                      </a:r>
                      <a:endParaRPr lang="tr-TR" dirty="0"/>
                    </a:p>
                  </a:txBody>
                  <a:tcPr/>
                </a:tc>
              </a:tr>
              <a:tr h="432048">
                <a:tc>
                  <a:txBody>
                    <a:bodyPr/>
                    <a:lstStyle/>
                    <a:p>
                      <a:r>
                        <a:rPr lang="tr-TR" dirty="0" smtClean="0"/>
                        <a:t>Pik verim yaşı</a:t>
                      </a:r>
                      <a:endParaRPr lang="tr-TR" dirty="0"/>
                    </a:p>
                  </a:txBody>
                  <a:tcPr/>
                </a:tc>
                <a:tc>
                  <a:txBody>
                    <a:bodyPr/>
                    <a:lstStyle/>
                    <a:p>
                      <a:r>
                        <a:rPr lang="tr-TR" dirty="0" smtClean="0"/>
                        <a:t>26-29 hafta</a:t>
                      </a:r>
                      <a:endParaRPr lang="tr-TR" dirty="0"/>
                    </a:p>
                  </a:txBody>
                  <a:tcPr/>
                </a:tc>
              </a:tr>
              <a:tr h="288032">
                <a:tc>
                  <a:txBody>
                    <a:bodyPr/>
                    <a:lstStyle/>
                    <a:p>
                      <a:r>
                        <a:rPr lang="tr-TR" dirty="0" smtClean="0"/>
                        <a:t>Pik verim düzeyi</a:t>
                      </a:r>
                      <a:endParaRPr lang="tr-TR" dirty="0"/>
                    </a:p>
                  </a:txBody>
                  <a:tcPr/>
                </a:tc>
                <a:tc>
                  <a:txBody>
                    <a:bodyPr/>
                    <a:lstStyle/>
                    <a:p>
                      <a:r>
                        <a:rPr lang="tr-TR" dirty="0" smtClean="0"/>
                        <a:t>%90-95</a:t>
                      </a:r>
                      <a:endParaRPr lang="tr-TR" dirty="0"/>
                    </a:p>
                  </a:txBody>
                  <a:tcPr/>
                </a:tc>
              </a:tr>
              <a:tr h="426328">
                <a:tc>
                  <a:txBody>
                    <a:bodyPr/>
                    <a:lstStyle/>
                    <a:p>
                      <a:r>
                        <a:rPr lang="tr-TR" dirty="0" smtClean="0"/>
                        <a:t>Ortalama yumurta ağırlığı</a:t>
                      </a:r>
                      <a:endParaRPr lang="tr-TR" dirty="0"/>
                    </a:p>
                  </a:txBody>
                  <a:tcPr/>
                </a:tc>
                <a:tc>
                  <a:txBody>
                    <a:bodyPr/>
                    <a:lstStyle/>
                    <a:p>
                      <a:r>
                        <a:rPr lang="tr-TR" dirty="0" smtClean="0"/>
                        <a:t>60-61 g</a:t>
                      </a:r>
                    </a:p>
                  </a:txBody>
                  <a:tcPr/>
                </a:tc>
              </a:tr>
              <a:tr h="288032">
                <a:tc>
                  <a:txBody>
                    <a:bodyPr/>
                    <a:lstStyle/>
                    <a:p>
                      <a:r>
                        <a:rPr lang="tr-TR" dirty="0" smtClean="0"/>
                        <a:t>0-20 hafta arasındaki yem tüketimi</a:t>
                      </a:r>
                      <a:endParaRPr lang="tr-TR" dirty="0"/>
                    </a:p>
                  </a:txBody>
                  <a:tcPr/>
                </a:tc>
                <a:tc>
                  <a:txBody>
                    <a:bodyPr/>
                    <a:lstStyle/>
                    <a:p>
                      <a:r>
                        <a:rPr lang="tr-TR" dirty="0" smtClean="0"/>
                        <a:t>7.0-7.5 kg</a:t>
                      </a:r>
                      <a:endParaRPr lang="tr-TR" dirty="0"/>
                    </a:p>
                  </a:txBody>
                  <a:tcPr/>
                </a:tc>
              </a:tr>
              <a:tr h="288032">
                <a:tc>
                  <a:txBody>
                    <a:bodyPr/>
                    <a:lstStyle/>
                    <a:p>
                      <a:r>
                        <a:rPr lang="tr-TR" dirty="0" smtClean="0"/>
                        <a:t>Tavuk başına yem tüketimi</a:t>
                      </a:r>
                      <a:endParaRPr lang="tr-TR" dirty="0"/>
                    </a:p>
                  </a:txBody>
                  <a:tcPr/>
                </a:tc>
                <a:tc>
                  <a:txBody>
                    <a:bodyPr/>
                    <a:lstStyle/>
                    <a:p>
                      <a:r>
                        <a:rPr lang="tr-TR" dirty="0" smtClean="0"/>
                        <a:t>110-120 g</a:t>
                      </a:r>
                      <a:endParaRPr lang="tr-TR" dirty="0"/>
                    </a:p>
                  </a:txBody>
                  <a:tcPr/>
                </a:tc>
              </a:tr>
              <a:tr h="288032">
                <a:tc>
                  <a:txBody>
                    <a:bodyPr/>
                    <a:lstStyle/>
                    <a:p>
                      <a:r>
                        <a:rPr lang="tr-TR" dirty="0" smtClean="0"/>
                        <a:t>Verim dönemi sonu canlı ağırlığı</a:t>
                      </a:r>
                      <a:endParaRPr lang="tr-TR" dirty="0"/>
                    </a:p>
                  </a:txBody>
                  <a:tcPr/>
                </a:tc>
                <a:tc>
                  <a:txBody>
                    <a:bodyPr/>
                    <a:lstStyle/>
                    <a:p>
                      <a:r>
                        <a:rPr lang="tr-TR" dirty="0" smtClean="0"/>
                        <a:t>1700-1900 g</a:t>
                      </a:r>
                      <a:endParaRPr lang="tr-TR" dirty="0"/>
                    </a:p>
                  </a:txBody>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59632" y="188640"/>
            <a:ext cx="7498080" cy="1143000"/>
          </a:xfrm>
        </p:spPr>
        <p:txBody>
          <a:bodyPr>
            <a:normAutofit/>
          </a:bodyPr>
          <a:lstStyle/>
          <a:p>
            <a:r>
              <a:rPr lang="tr-TR" sz="2800" dirty="0" smtClean="0"/>
              <a:t>Kahverengi Yumurtacı Ebeveynler İçin Bazı Performans Özellikleri:</a:t>
            </a:r>
            <a:endParaRPr lang="tr-TR" sz="2800" dirty="0"/>
          </a:p>
        </p:txBody>
      </p:sp>
      <p:graphicFrame>
        <p:nvGraphicFramePr>
          <p:cNvPr id="4" name="3 İçerik Yer Tutucusu"/>
          <p:cNvGraphicFramePr>
            <a:graphicFrameLocks noGrp="1"/>
          </p:cNvGraphicFramePr>
          <p:nvPr>
            <p:ph idx="1"/>
          </p:nvPr>
        </p:nvGraphicFramePr>
        <p:xfrm>
          <a:off x="1435100" y="1370073"/>
          <a:ext cx="7385372" cy="4806672"/>
        </p:xfrm>
        <a:graphic>
          <a:graphicData uri="http://schemas.openxmlformats.org/drawingml/2006/table">
            <a:tbl>
              <a:tblPr firstRow="1" bandRow="1">
                <a:tableStyleId>{21E4AEA4-8DFA-4A89-87EB-49C32662AFE0}</a:tableStyleId>
              </a:tblPr>
              <a:tblGrid>
                <a:gridCol w="3692686"/>
                <a:gridCol w="3692686"/>
              </a:tblGrid>
              <a:tr h="756280">
                <a:tc>
                  <a:txBody>
                    <a:bodyPr/>
                    <a:lstStyle/>
                    <a:p>
                      <a:r>
                        <a:rPr lang="tr-TR" dirty="0" smtClean="0"/>
                        <a:t>Ekonomik yumurta verim süresi</a:t>
                      </a:r>
                      <a:endParaRPr lang="tr-TR" dirty="0"/>
                    </a:p>
                  </a:txBody>
                  <a:tcPr/>
                </a:tc>
                <a:tc>
                  <a:txBody>
                    <a:bodyPr/>
                    <a:lstStyle/>
                    <a:p>
                      <a:r>
                        <a:rPr lang="tr-TR" dirty="0" smtClean="0"/>
                        <a:t>12-14 ay</a:t>
                      </a:r>
                      <a:endParaRPr lang="tr-TR" dirty="0"/>
                    </a:p>
                  </a:txBody>
                  <a:tcPr/>
                </a:tc>
              </a:tr>
              <a:tr h="504840">
                <a:tc>
                  <a:txBody>
                    <a:bodyPr/>
                    <a:lstStyle/>
                    <a:p>
                      <a:r>
                        <a:rPr lang="tr-TR" dirty="0" smtClean="0"/>
                        <a:t>12 aylık dönemdeki yumurta verimi (Tavuk-kümes)</a:t>
                      </a:r>
                      <a:endParaRPr lang="tr-TR" dirty="0"/>
                    </a:p>
                  </a:txBody>
                  <a:tcPr/>
                </a:tc>
                <a:tc>
                  <a:txBody>
                    <a:bodyPr/>
                    <a:lstStyle/>
                    <a:p>
                      <a:r>
                        <a:rPr lang="tr-TR" dirty="0" smtClean="0"/>
                        <a:t>270-290 adet</a:t>
                      </a:r>
                      <a:endParaRPr lang="tr-TR" dirty="0"/>
                    </a:p>
                  </a:txBody>
                  <a:tcPr/>
                </a:tc>
              </a:tr>
              <a:tr h="584840">
                <a:tc>
                  <a:txBody>
                    <a:bodyPr/>
                    <a:lstStyle/>
                    <a:p>
                      <a:r>
                        <a:rPr lang="tr-TR" dirty="0" smtClean="0"/>
                        <a:t>14 aylık dönemdeki yumurta verimi (Tavuk-kümes)</a:t>
                      </a:r>
                      <a:endParaRPr lang="tr-TR" dirty="0"/>
                    </a:p>
                  </a:txBody>
                  <a:tcPr/>
                </a:tc>
                <a:tc>
                  <a:txBody>
                    <a:bodyPr/>
                    <a:lstStyle/>
                    <a:p>
                      <a:r>
                        <a:rPr lang="tr-TR" dirty="0" smtClean="0"/>
                        <a:t>290-320 adet</a:t>
                      </a:r>
                      <a:endParaRPr lang="tr-TR" dirty="0"/>
                    </a:p>
                  </a:txBody>
                  <a:tcPr/>
                </a:tc>
              </a:tr>
              <a:tr h="448816">
                <a:tc>
                  <a:txBody>
                    <a:bodyPr/>
                    <a:lstStyle/>
                    <a:p>
                      <a:r>
                        <a:rPr lang="tr-TR" dirty="0" smtClean="0"/>
                        <a:t>%50 verim düzeyine ulaşma yaşı</a:t>
                      </a:r>
                      <a:endParaRPr lang="tr-TR" dirty="0"/>
                    </a:p>
                  </a:txBody>
                  <a:tcPr/>
                </a:tc>
                <a:tc>
                  <a:txBody>
                    <a:bodyPr/>
                    <a:lstStyle/>
                    <a:p>
                      <a:r>
                        <a:rPr lang="tr-TR" dirty="0" smtClean="0"/>
                        <a:t>23-24 hafta</a:t>
                      </a:r>
                      <a:endParaRPr lang="tr-TR" dirty="0"/>
                    </a:p>
                  </a:txBody>
                  <a:tcPr/>
                </a:tc>
              </a:tr>
              <a:tr h="432048">
                <a:tc>
                  <a:txBody>
                    <a:bodyPr/>
                    <a:lstStyle/>
                    <a:p>
                      <a:r>
                        <a:rPr lang="tr-TR" dirty="0" smtClean="0"/>
                        <a:t>Pik verim yaşı</a:t>
                      </a:r>
                      <a:endParaRPr lang="tr-TR" dirty="0"/>
                    </a:p>
                  </a:txBody>
                  <a:tcPr/>
                </a:tc>
                <a:tc>
                  <a:txBody>
                    <a:bodyPr/>
                    <a:lstStyle/>
                    <a:p>
                      <a:r>
                        <a:rPr lang="tr-TR" dirty="0" smtClean="0"/>
                        <a:t>26-29 hafta</a:t>
                      </a:r>
                      <a:endParaRPr lang="tr-TR" dirty="0"/>
                    </a:p>
                  </a:txBody>
                  <a:tcPr/>
                </a:tc>
              </a:tr>
              <a:tr h="288032">
                <a:tc>
                  <a:txBody>
                    <a:bodyPr/>
                    <a:lstStyle/>
                    <a:p>
                      <a:r>
                        <a:rPr lang="tr-TR" dirty="0" smtClean="0"/>
                        <a:t>Pik verim düzeyi</a:t>
                      </a:r>
                      <a:endParaRPr lang="tr-TR" dirty="0"/>
                    </a:p>
                  </a:txBody>
                  <a:tcPr/>
                </a:tc>
                <a:tc>
                  <a:txBody>
                    <a:bodyPr/>
                    <a:lstStyle/>
                    <a:p>
                      <a:r>
                        <a:rPr lang="tr-TR" dirty="0" smtClean="0"/>
                        <a:t>%90-93</a:t>
                      </a:r>
                      <a:endParaRPr lang="tr-TR" dirty="0"/>
                    </a:p>
                  </a:txBody>
                  <a:tcPr/>
                </a:tc>
              </a:tr>
              <a:tr h="426328">
                <a:tc>
                  <a:txBody>
                    <a:bodyPr/>
                    <a:lstStyle/>
                    <a:p>
                      <a:r>
                        <a:rPr lang="tr-TR" dirty="0" smtClean="0"/>
                        <a:t>Ortalama yumurta ağırlığı</a:t>
                      </a:r>
                      <a:endParaRPr lang="tr-TR" dirty="0"/>
                    </a:p>
                  </a:txBody>
                  <a:tcPr/>
                </a:tc>
                <a:tc>
                  <a:txBody>
                    <a:bodyPr/>
                    <a:lstStyle/>
                    <a:p>
                      <a:r>
                        <a:rPr lang="tr-TR" dirty="0" smtClean="0"/>
                        <a:t>60-62.5 g</a:t>
                      </a:r>
                    </a:p>
                  </a:txBody>
                  <a:tcPr/>
                </a:tc>
              </a:tr>
              <a:tr h="288032">
                <a:tc>
                  <a:txBody>
                    <a:bodyPr/>
                    <a:lstStyle/>
                    <a:p>
                      <a:r>
                        <a:rPr lang="tr-TR" dirty="0" smtClean="0"/>
                        <a:t>0-20 hafta arasındaki yem tüketimi</a:t>
                      </a:r>
                      <a:endParaRPr lang="tr-TR" dirty="0"/>
                    </a:p>
                  </a:txBody>
                  <a:tcPr/>
                </a:tc>
                <a:tc>
                  <a:txBody>
                    <a:bodyPr/>
                    <a:lstStyle/>
                    <a:p>
                      <a:r>
                        <a:rPr lang="tr-TR" dirty="0" smtClean="0"/>
                        <a:t>7.0-7.5 kg</a:t>
                      </a:r>
                      <a:endParaRPr lang="tr-TR" dirty="0"/>
                    </a:p>
                  </a:txBody>
                  <a:tcPr/>
                </a:tc>
              </a:tr>
              <a:tr h="288032">
                <a:tc>
                  <a:txBody>
                    <a:bodyPr/>
                    <a:lstStyle/>
                    <a:p>
                      <a:r>
                        <a:rPr lang="tr-TR" dirty="0" smtClean="0"/>
                        <a:t>Tavuk başına yem tüketimi</a:t>
                      </a:r>
                      <a:endParaRPr lang="tr-TR" dirty="0"/>
                    </a:p>
                  </a:txBody>
                  <a:tcPr/>
                </a:tc>
                <a:tc>
                  <a:txBody>
                    <a:bodyPr/>
                    <a:lstStyle/>
                    <a:p>
                      <a:r>
                        <a:rPr lang="tr-TR" dirty="0" smtClean="0"/>
                        <a:t>130-140 g</a:t>
                      </a:r>
                      <a:endParaRPr lang="tr-TR" dirty="0"/>
                    </a:p>
                  </a:txBody>
                  <a:tcPr/>
                </a:tc>
              </a:tr>
              <a:tr h="288032">
                <a:tc>
                  <a:txBody>
                    <a:bodyPr/>
                    <a:lstStyle/>
                    <a:p>
                      <a:r>
                        <a:rPr lang="tr-TR" dirty="0" smtClean="0"/>
                        <a:t>Verim dönemi sonu canlı ağırlığı</a:t>
                      </a:r>
                      <a:endParaRPr lang="tr-TR" dirty="0"/>
                    </a:p>
                  </a:txBody>
                  <a:tcPr/>
                </a:tc>
                <a:tc>
                  <a:txBody>
                    <a:bodyPr/>
                    <a:lstStyle/>
                    <a:p>
                      <a:r>
                        <a:rPr lang="tr-TR" dirty="0" smtClean="0"/>
                        <a:t>1800-2000 g</a:t>
                      </a:r>
                      <a:endParaRPr lang="tr-TR" dirty="0"/>
                    </a:p>
                  </a:txBody>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Rhode Island </a:t>
            </a:r>
            <a:r>
              <a:rPr lang="tr-TR" b="1" dirty="0" err="1" smtClean="0"/>
              <a:t>Red</a:t>
            </a:r>
            <a:endParaRPr lang="tr-TR" dirty="0"/>
          </a:p>
        </p:txBody>
      </p:sp>
      <p:sp>
        <p:nvSpPr>
          <p:cNvPr id="3" name="2 İçerik Yer Tutucusu"/>
          <p:cNvSpPr>
            <a:spLocks noGrp="1"/>
          </p:cNvSpPr>
          <p:nvPr>
            <p:ph idx="1"/>
          </p:nvPr>
        </p:nvSpPr>
        <p:spPr>
          <a:xfrm>
            <a:off x="4355976" y="1447800"/>
            <a:ext cx="4577712" cy="4800600"/>
          </a:xfrm>
        </p:spPr>
        <p:txBody>
          <a:bodyPr>
            <a:normAutofit fontScale="47500" lnSpcReduction="20000"/>
          </a:bodyPr>
          <a:lstStyle/>
          <a:p>
            <a:pPr algn="just">
              <a:buNone/>
            </a:pPr>
            <a:r>
              <a:rPr lang="tr-TR" sz="5100" dirty="0" smtClean="0"/>
              <a:t>    Amerika’nın Rhode </a:t>
            </a:r>
            <a:r>
              <a:rPr lang="tr-TR" sz="5100" dirty="0" err="1" smtClean="0"/>
              <a:t>İsland</a:t>
            </a:r>
            <a:r>
              <a:rPr lang="tr-TR" sz="5100" dirty="0" smtClean="0"/>
              <a:t> eyaletinde koyu-kırmızı renkli horozları ile tanınmış bir ırktır. Kırmızı Malay </a:t>
            </a:r>
            <a:r>
              <a:rPr lang="tr-TR" sz="5100" dirty="0" err="1" smtClean="0"/>
              <a:t>Game</a:t>
            </a:r>
            <a:r>
              <a:rPr lang="tr-TR" sz="5100" dirty="0" smtClean="0"/>
              <a:t>, </a:t>
            </a:r>
            <a:r>
              <a:rPr lang="tr-TR" sz="5100" dirty="0" err="1" smtClean="0"/>
              <a:t>Leghorn</a:t>
            </a:r>
            <a:r>
              <a:rPr lang="tr-TR" sz="5100" dirty="0" smtClean="0"/>
              <a:t> ve Asya ırkları arasında yapılan melezlemelerle elde edilmiş ve bu melezlerden elde edilen döllerde ilk defa 1880′de Rhode </a:t>
            </a:r>
            <a:r>
              <a:rPr lang="tr-TR" sz="5100" dirty="0" err="1" smtClean="0"/>
              <a:t>island</a:t>
            </a:r>
            <a:r>
              <a:rPr lang="tr-TR" sz="5100" dirty="0" smtClean="0"/>
              <a:t> </a:t>
            </a:r>
            <a:r>
              <a:rPr lang="tr-TR" sz="5100" dirty="0" err="1" smtClean="0"/>
              <a:t>Red</a:t>
            </a:r>
            <a:r>
              <a:rPr lang="tr-TR" sz="5100" dirty="0" smtClean="0"/>
              <a:t> ismi kullanılmıştır. 1904′de balta ibikli varyetesi Amerikan standartlarına girmiştir. Diğer varyetesi ise gül ibiklidir. </a:t>
            </a:r>
          </a:p>
          <a:p>
            <a:endParaRPr lang="tr-TR" dirty="0"/>
          </a:p>
        </p:txBody>
      </p:sp>
      <p:pic>
        <p:nvPicPr>
          <p:cNvPr id="2050" name="Picture 2" descr="C:\Documents and Settings\Emine\Desktop\ergin hoca ders\resimler\rhode_island_red.jpg"/>
          <p:cNvPicPr>
            <a:picLocks noChangeAspect="1" noChangeArrowheads="1"/>
          </p:cNvPicPr>
          <p:nvPr/>
        </p:nvPicPr>
        <p:blipFill>
          <a:blip r:embed="rId2" cstate="print"/>
          <a:srcRect/>
          <a:stretch>
            <a:fillRect/>
          </a:stretch>
        </p:blipFill>
        <p:spPr bwMode="auto">
          <a:xfrm>
            <a:off x="1115616" y="1628800"/>
            <a:ext cx="3312368" cy="3528392"/>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1331640" y="1124744"/>
            <a:ext cx="7498080" cy="4800600"/>
          </a:xfrm>
        </p:spPr>
        <p:txBody>
          <a:bodyPr>
            <a:normAutofit lnSpcReduction="10000"/>
          </a:bodyPr>
          <a:lstStyle/>
          <a:p>
            <a:pPr algn="just">
              <a:buNone/>
            </a:pPr>
            <a:r>
              <a:rPr lang="tr-TR" dirty="0" smtClean="0"/>
              <a:t>   </a:t>
            </a:r>
            <a:r>
              <a:rPr lang="tr-TR" sz="2400" dirty="0" smtClean="0"/>
              <a:t>Orta ağırlıkta, çok iyi yumurtlama kapasitesine sahip bir ırktır.  Kahverengi kabuklu yumurtaları bir örnek ağırlık ve renktedir. 1950′</a:t>
            </a:r>
            <a:r>
              <a:rPr lang="tr-TR" sz="2400" dirty="0" err="1" smtClean="0"/>
              <a:t>li</a:t>
            </a:r>
            <a:r>
              <a:rPr lang="tr-TR" sz="2400" dirty="0" smtClean="0"/>
              <a:t> yıllarda ticari tavukçuluk işletmelerinde üretim materyali olarak önemli bir kapasite oluşturmuştur. Sonraları beyaz </a:t>
            </a:r>
            <a:r>
              <a:rPr lang="tr-TR" sz="2400" dirty="0" err="1" smtClean="0"/>
              <a:t>Leghorn</a:t>
            </a:r>
            <a:r>
              <a:rPr lang="tr-TR" sz="2400" dirty="0" smtClean="0"/>
              <a:t> horozları ile Rhode </a:t>
            </a:r>
            <a:r>
              <a:rPr lang="tr-TR" sz="2400" dirty="0" err="1" smtClean="0"/>
              <a:t>island</a:t>
            </a:r>
            <a:r>
              <a:rPr lang="tr-TR" sz="2400" dirty="0" smtClean="0"/>
              <a:t> </a:t>
            </a:r>
            <a:r>
              <a:rPr lang="tr-TR" sz="2400" dirty="0" err="1" smtClean="0"/>
              <a:t>Red</a:t>
            </a:r>
            <a:r>
              <a:rPr lang="tr-TR" sz="2400" dirty="0" smtClean="0"/>
              <a:t> tavukları arasında yapılan melezlemelerden elde edilen döller, bunların yerini almıştır. Ortalama canlı ağırlık horozlarda 3.9, tavuklarda ise 2.9 </a:t>
            </a:r>
            <a:r>
              <a:rPr lang="tr-TR" sz="2400" dirty="0" err="1" smtClean="0"/>
              <a:t>kg’dır</a:t>
            </a:r>
            <a:r>
              <a:rPr lang="tr-TR" sz="2400" dirty="0" smtClean="0"/>
              <a:t>. Deri rengi sarıdır. Elverişsiz barınak ve zayıf bakım şartlarına diğer ırklara göre daha iyi uyum sağlayabilirler. Yumurta veriminin yüksekliği nedeniyle et verim yönleri ikinci planda kalmış, sergi hayvanı olarak da kullanılan bir ırktır.</a:t>
            </a:r>
            <a:endParaRPr lang="tr-TR" sz="2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1259632" y="1196752"/>
            <a:ext cx="7498080" cy="4800600"/>
          </a:xfrm>
        </p:spPr>
        <p:txBody>
          <a:bodyPr>
            <a:normAutofit/>
          </a:bodyPr>
          <a:lstStyle/>
          <a:p>
            <a:pPr algn="just">
              <a:buNone/>
            </a:pPr>
            <a:r>
              <a:rPr lang="tr-TR" sz="3400" dirty="0" smtClean="0"/>
              <a:t>   </a:t>
            </a:r>
            <a:r>
              <a:rPr lang="tr-TR" sz="2400" dirty="0" smtClean="0"/>
              <a:t>Bazı horozlar çok saldırgan olabilirler. Gurk olma özellikleri yumurtacı hatlarda ıslah edilmiştir. Güneş ışığına uzun süre maruz kalma sonucu kırmızı renkte solma görülür. Rhode </a:t>
            </a:r>
            <a:r>
              <a:rPr lang="tr-TR" sz="2400" dirty="0" err="1" smtClean="0"/>
              <a:t>lsland</a:t>
            </a:r>
            <a:r>
              <a:rPr lang="tr-TR" sz="2400" dirty="0" smtClean="0"/>
              <a:t> </a:t>
            </a:r>
            <a:r>
              <a:rPr lang="tr-TR" sz="2400" dirty="0" err="1" smtClean="0"/>
              <a:t>Red</a:t>
            </a:r>
            <a:r>
              <a:rPr lang="tr-TR" sz="2400" dirty="0" smtClean="0"/>
              <a:t> ile aynı büyüklükte ve tipte bir ırk daha geliştirilmiştir. Tamamen beyaz tüylü olan bu ırk, Rhode </a:t>
            </a:r>
            <a:r>
              <a:rPr lang="tr-TR" sz="2400" dirty="0" err="1" smtClean="0"/>
              <a:t>lsland</a:t>
            </a:r>
            <a:r>
              <a:rPr lang="tr-TR" sz="2400" dirty="0" smtClean="0"/>
              <a:t> </a:t>
            </a:r>
            <a:r>
              <a:rPr lang="tr-TR" sz="2400" dirty="0" err="1" smtClean="0"/>
              <a:t>White</a:t>
            </a:r>
            <a:r>
              <a:rPr lang="tr-TR" sz="2400" dirty="0" smtClean="0"/>
              <a:t> olarak tanınmaktadır. Yumurta verimleri 220-230 adet olarak bilinmektedir. Ülkemize 1950′</a:t>
            </a:r>
            <a:r>
              <a:rPr lang="tr-TR" sz="2400" dirty="0" err="1" smtClean="0"/>
              <a:t>li</a:t>
            </a:r>
            <a:r>
              <a:rPr lang="tr-TR" sz="2400" dirty="0" smtClean="0"/>
              <a:t> yıllarda ABD’den getirilmiş olan Rhode </a:t>
            </a:r>
            <a:r>
              <a:rPr lang="tr-TR" sz="2400" dirty="0" err="1" smtClean="0"/>
              <a:t>lsland</a:t>
            </a:r>
            <a:r>
              <a:rPr lang="tr-TR" sz="2400" dirty="0" smtClean="0"/>
              <a:t> </a:t>
            </a:r>
            <a:r>
              <a:rPr lang="tr-TR" sz="2400" dirty="0" err="1" smtClean="0"/>
              <a:t>Red’ler</a:t>
            </a:r>
            <a:r>
              <a:rPr lang="tr-TR" sz="2400" dirty="0" smtClean="0"/>
              <a:t>, yumurta üreticilerinin civciv ihtiyaçlarını karşılamak ve ıslah çalışmalarında kullanılmak amacıyla üretilmiştir.</a:t>
            </a:r>
          </a:p>
          <a:p>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New Hampshire</a:t>
            </a:r>
            <a:endParaRPr lang="tr-TR" dirty="0"/>
          </a:p>
        </p:txBody>
      </p:sp>
      <p:sp>
        <p:nvSpPr>
          <p:cNvPr id="3" name="2 İçerik Yer Tutucusu"/>
          <p:cNvSpPr>
            <a:spLocks noGrp="1"/>
          </p:cNvSpPr>
          <p:nvPr>
            <p:ph idx="1"/>
          </p:nvPr>
        </p:nvSpPr>
        <p:spPr>
          <a:xfrm>
            <a:off x="3995936" y="1447800"/>
            <a:ext cx="4937752" cy="4800600"/>
          </a:xfrm>
        </p:spPr>
        <p:txBody>
          <a:bodyPr>
            <a:normAutofit fontScale="92500"/>
          </a:bodyPr>
          <a:lstStyle/>
          <a:p>
            <a:pPr algn="just">
              <a:buNone/>
            </a:pPr>
            <a:r>
              <a:rPr lang="tr-TR" sz="3800" dirty="0" smtClean="0"/>
              <a:t>   </a:t>
            </a:r>
            <a:r>
              <a:rPr lang="tr-TR" sz="2600" dirty="0" smtClean="0"/>
              <a:t>Rhode </a:t>
            </a:r>
            <a:r>
              <a:rPr lang="tr-TR" sz="2600" dirty="0" err="1" smtClean="0"/>
              <a:t>İsland</a:t>
            </a:r>
            <a:r>
              <a:rPr lang="tr-TR" sz="2600" dirty="0" smtClean="0"/>
              <a:t> </a:t>
            </a:r>
            <a:r>
              <a:rPr lang="tr-TR" sz="2600" dirty="0" err="1" smtClean="0"/>
              <a:t>Red</a:t>
            </a:r>
            <a:r>
              <a:rPr lang="tr-TR" sz="2600" dirty="0" smtClean="0"/>
              <a:t> ırkının kullanılırlığını arttırmak amacıyla yapılan çalışmalarda ABD’nin New Hampshire eyaletinde geliştirilmiştir. Rhode </a:t>
            </a:r>
            <a:r>
              <a:rPr lang="tr-TR" sz="2600" dirty="0" err="1" smtClean="0"/>
              <a:t>island</a:t>
            </a:r>
            <a:r>
              <a:rPr lang="tr-TR" sz="2600" dirty="0" smtClean="0"/>
              <a:t> </a:t>
            </a:r>
            <a:r>
              <a:rPr lang="tr-TR" sz="2600" dirty="0" err="1" smtClean="0"/>
              <a:t>Red</a:t>
            </a:r>
            <a:r>
              <a:rPr lang="tr-TR" sz="2600" dirty="0" smtClean="0"/>
              <a:t> ırkında erken gelişme, iri kahverengi yumurta verme, erken tüylenme, sağlamlık ve yüksek yaşama gücü gibi özelliklerde yapılan sürekli seleksiyonlar sonucunda elde edilmiş yumurta-et verim yönlü bir ırktır. </a:t>
            </a:r>
            <a:endParaRPr lang="tr-TR" sz="2600" dirty="0"/>
          </a:p>
        </p:txBody>
      </p:sp>
      <p:pic>
        <p:nvPicPr>
          <p:cNvPr id="3075" name="Picture 3" descr="C:\Documents and Settings\Emine\Desktop\ergin hoca ders\resimler\New Hampshire.jpg"/>
          <p:cNvPicPr>
            <a:picLocks noChangeAspect="1" noChangeArrowheads="1"/>
          </p:cNvPicPr>
          <p:nvPr/>
        </p:nvPicPr>
        <p:blipFill>
          <a:blip r:embed="rId2" cstate="print"/>
          <a:srcRect/>
          <a:stretch>
            <a:fillRect/>
          </a:stretch>
        </p:blipFill>
        <p:spPr bwMode="auto">
          <a:xfrm>
            <a:off x="1403648" y="2348880"/>
            <a:ext cx="2304256" cy="2376264"/>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buNone/>
            </a:pPr>
            <a:r>
              <a:rPr lang="tr-TR" dirty="0" smtClean="0"/>
              <a:t>   </a:t>
            </a:r>
            <a:r>
              <a:rPr lang="tr-TR" sz="2400" dirty="0" smtClean="0"/>
              <a:t>Standart bir ırk olarak kabul edilmesi 1935 yılına rastlar. </a:t>
            </a:r>
            <a:r>
              <a:rPr lang="tr-TR" sz="2400" dirty="0" err="1" smtClean="0"/>
              <a:t>Hibrit</a:t>
            </a:r>
            <a:r>
              <a:rPr lang="tr-TR" sz="2400" dirty="0" smtClean="0"/>
              <a:t> üretiminin yaygınlaşmasından önce ABD’de bu ırktan et yönlü bir hat elde edilmiş; erken gelişme ve canlı ağırlık yönünde seleksiyon uygulamaları bu hatta yumurta verimini azaltmıştır. </a:t>
            </a:r>
            <a:r>
              <a:rPr lang="tr-TR" sz="2400" dirty="0" err="1" smtClean="0"/>
              <a:t>Broiler</a:t>
            </a:r>
            <a:r>
              <a:rPr lang="tr-TR" sz="2400" dirty="0" smtClean="0"/>
              <a:t> üretimi amacıyla New Hampshire tavukları et tipi horozlarla melezlenmiştir. </a:t>
            </a:r>
          </a:p>
          <a:p>
            <a:endParaRPr lang="tr-T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buNone/>
            </a:pPr>
            <a:r>
              <a:rPr lang="tr-TR" dirty="0" smtClean="0"/>
              <a:t>   </a:t>
            </a:r>
            <a:r>
              <a:rPr lang="tr-TR" sz="2400" dirty="0" err="1" smtClean="0"/>
              <a:t>Broiler</a:t>
            </a:r>
            <a:r>
              <a:rPr lang="tr-TR" sz="2400" dirty="0" smtClean="0"/>
              <a:t> üretimi amacıyla New Hampshire tavukları et tipi horozlarla melezlenmiştir. Bir çok et hatlarının geliştirilmesinde kullanılmışlar ve halen de kullanılmaktadır. Yumurta verimleri yılda 220-230 adet, 60-65 gramlık yumurtaları kahverengi kabuklu, ortalama canlı ağırlıkları 2.5-3.8 </a:t>
            </a:r>
            <a:r>
              <a:rPr lang="tr-TR" sz="2400" dirty="0" err="1" smtClean="0"/>
              <a:t>kg’dır</a:t>
            </a:r>
            <a:r>
              <a:rPr lang="tr-TR" sz="2400" dirty="0" smtClean="0"/>
              <a:t>. Ülkemize 1952 yılında ABD’nin Oregon eyaletinden getirilmiş, bunu 1954 yılında getirilen civcivler izlemiş ve </a:t>
            </a:r>
            <a:r>
              <a:rPr lang="tr-TR" sz="2400" dirty="0" err="1" smtClean="0"/>
              <a:t>ilerki</a:t>
            </a:r>
            <a:r>
              <a:rPr lang="tr-TR" sz="2400" dirty="0" smtClean="0"/>
              <a:t> dönemlerde giriş devam etmiştir. Çevreye uyumlarının iyi oluşu nedeniyle ülkemizde çok tutulmuşlardır.</a:t>
            </a:r>
            <a:endParaRPr lang="tr-TR"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err="1" smtClean="0"/>
              <a:t>Susex</a:t>
            </a:r>
            <a:endParaRPr lang="tr-TR" dirty="0"/>
          </a:p>
        </p:txBody>
      </p:sp>
      <p:sp>
        <p:nvSpPr>
          <p:cNvPr id="3" name="2 İçerik Yer Tutucusu"/>
          <p:cNvSpPr>
            <a:spLocks noGrp="1"/>
          </p:cNvSpPr>
          <p:nvPr>
            <p:ph idx="1"/>
          </p:nvPr>
        </p:nvSpPr>
        <p:spPr>
          <a:xfrm>
            <a:off x="3203848" y="1124744"/>
            <a:ext cx="5657832" cy="4800600"/>
          </a:xfrm>
        </p:spPr>
        <p:txBody>
          <a:bodyPr>
            <a:noAutofit/>
          </a:bodyPr>
          <a:lstStyle/>
          <a:p>
            <a:pPr algn="just">
              <a:buNone/>
            </a:pPr>
            <a:r>
              <a:rPr lang="tr-TR" sz="2400" dirty="0" smtClean="0"/>
              <a:t>    </a:t>
            </a:r>
            <a:r>
              <a:rPr lang="tr-TR" sz="2400" dirty="0" err="1" smtClean="0"/>
              <a:t>Susex</a:t>
            </a:r>
            <a:r>
              <a:rPr lang="tr-TR" sz="2400" dirty="0" smtClean="0"/>
              <a:t>, 19. yüzyılın ilk yarısında beş parmak taşımayan </a:t>
            </a:r>
            <a:r>
              <a:rPr lang="tr-TR" sz="2400" dirty="0" err="1" smtClean="0"/>
              <a:t>Dorking</a:t>
            </a:r>
            <a:r>
              <a:rPr lang="tr-TR" sz="2400" dirty="0" smtClean="0"/>
              <a:t> varyetesi olarak geliştirilmiştir. Canlı ağırlıkları </a:t>
            </a:r>
            <a:r>
              <a:rPr lang="tr-TR" sz="2400" dirty="0" err="1" smtClean="0"/>
              <a:t>Dorking’lerden</a:t>
            </a:r>
            <a:r>
              <a:rPr lang="tr-TR" sz="2400" dirty="0" smtClean="0"/>
              <a:t> daha yüksektir. 20. Yüzyılın başlarında </a:t>
            </a:r>
            <a:r>
              <a:rPr lang="tr-TR" sz="2400" dirty="0" err="1" smtClean="0"/>
              <a:t>Susex’ler</a:t>
            </a:r>
            <a:r>
              <a:rPr lang="tr-TR" sz="2400" dirty="0" smtClean="0"/>
              <a:t> iyi bir et ve yumurta üreticisi olarak önemlerini korumuşlardır. Beyaz tenli olmaları, iyi gelişmeleri, bu özelliklerini kalıtsal olarak aktarmaları nedeniyle </a:t>
            </a:r>
            <a:r>
              <a:rPr lang="tr-TR" sz="2400" dirty="0" err="1" smtClean="0"/>
              <a:t>broyler</a:t>
            </a:r>
            <a:r>
              <a:rPr lang="tr-TR" sz="2400" dirty="0" smtClean="0"/>
              <a:t> üretiminde, ebeveyn hatlarında beyaz deri talebi olan Avrupa ülkelerinin vazgeçilmez ırkı olmuştur. Halen beyaz tenli etlik piliç üretim planlarında baba hattı olarak kullanılmaktadır. </a:t>
            </a:r>
            <a:endParaRPr lang="tr-TR" sz="2400" dirty="0"/>
          </a:p>
        </p:txBody>
      </p:sp>
      <p:pic>
        <p:nvPicPr>
          <p:cNvPr id="4098" name="Picture 2" descr="C:\Documents and Settings\Emine\Desktop\ergin hoca ders\resimler\sussex.jpg"/>
          <p:cNvPicPr>
            <a:picLocks noChangeAspect="1" noChangeArrowheads="1"/>
          </p:cNvPicPr>
          <p:nvPr/>
        </p:nvPicPr>
        <p:blipFill>
          <a:blip r:embed="rId2" cstate="print"/>
          <a:srcRect/>
          <a:stretch>
            <a:fillRect/>
          </a:stretch>
        </p:blipFill>
        <p:spPr bwMode="auto">
          <a:xfrm>
            <a:off x="1043608" y="2420888"/>
            <a:ext cx="2153791" cy="216024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buNone/>
            </a:pPr>
            <a:r>
              <a:rPr lang="tr-TR" sz="2600" dirty="0" smtClean="0"/>
              <a:t>    </a:t>
            </a:r>
            <a:r>
              <a:rPr lang="tr-TR" sz="2400" dirty="0" smtClean="0"/>
              <a:t>Alacalı, açık ve kırmızı olan varyetelerinden özellikle açık renkli olanı önem kazanmıştır. İkinci dünya savaşından sonra 1950-1960 yıllarında </a:t>
            </a:r>
            <a:r>
              <a:rPr lang="tr-TR" sz="2400" dirty="0" err="1" smtClean="0"/>
              <a:t>Susex</a:t>
            </a:r>
            <a:r>
              <a:rPr lang="tr-TR" sz="2400" dirty="0" smtClean="0"/>
              <a:t> horozları Rhode </a:t>
            </a:r>
            <a:r>
              <a:rPr lang="tr-TR" sz="2400" dirty="0" err="1" smtClean="0"/>
              <a:t>island</a:t>
            </a:r>
            <a:r>
              <a:rPr lang="tr-TR" sz="2400" dirty="0" smtClean="0"/>
              <a:t> </a:t>
            </a:r>
            <a:r>
              <a:rPr lang="tr-TR" sz="2400" dirty="0" err="1" smtClean="0"/>
              <a:t>Red</a:t>
            </a:r>
            <a:r>
              <a:rPr lang="tr-TR" sz="2400" dirty="0" smtClean="0"/>
              <a:t> tavukları ile çiftleştirilerek </a:t>
            </a:r>
            <a:r>
              <a:rPr lang="tr-TR" sz="2400" dirty="0" err="1" smtClean="0"/>
              <a:t>broyler</a:t>
            </a:r>
            <a:r>
              <a:rPr lang="tr-TR" sz="2400" dirty="0" smtClean="0"/>
              <a:t> üretiminde yaygın bir şekilde kullanılmıştır. Geniş ve derin bir göğüs yapısına sahiptirler. Ağır yumurta veren bu hayvanların yumurta verimleri yılda 150-160 adet kadardır. Canlı ağırlıkları horozlarda 3.7-4.5, tavuklarda 3.0-3.5 </a:t>
            </a:r>
            <a:r>
              <a:rPr lang="tr-TR" sz="2400" dirty="0" err="1" smtClean="0"/>
              <a:t>kg’dır</a:t>
            </a:r>
            <a:r>
              <a:rPr lang="tr-TR" sz="2400" dirty="0" smtClean="0"/>
              <a:t>. Yumurta kabukları kahverengidir.</a:t>
            </a:r>
          </a:p>
          <a:p>
            <a:endParaRPr lang="tr-TR"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err="1" smtClean="0"/>
              <a:t>Austra</a:t>
            </a:r>
            <a:endParaRPr lang="tr-TR" dirty="0"/>
          </a:p>
        </p:txBody>
      </p:sp>
      <p:sp>
        <p:nvSpPr>
          <p:cNvPr id="3" name="2 İçerik Yer Tutucusu"/>
          <p:cNvSpPr>
            <a:spLocks noGrp="1"/>
          </p:cNvSpPr>
          <p:nvPr>
            <p:ph idx="1"/>
          </p:nvPr>
        </p:nvSpPr>
        <p:spPr>
          <a:xfrm>
            <a:off x="4067944" y="1447800"/>
            <a:ext cx="4865744" cy="4800600"/>
          </a:xfrm>
        </p:spPr>
        <p:txBody>
          <a:bodyPr>
            <a:normAutofit/>
          </a:bodyPr>
          <a:lstStyle/>
          <a:p>
            <a:pPr algn="just">
              <a:buNone/>
            </a:pPr>
            <a:r>
              <a:rPr lang="tr-TR" sz="2400" dirty="0" smtClean="0"/>
              <a:t>    </a:t>
            </a:r>
            <a:r>
              <a:rPr lang="tr-TR" sz="2400" dirty="0" err="1" smtClean="0"/>
              <a:t>Australorp’lar</a:t>
            </a:r>
            <a:r>
              <a:rPr lang="tr-TR" sz="2400" dirty="0" smtClean="0"/>
              <a:t>, bir İngiliz ırkı olan </a:t>
            </a:r>
            <a:r>
              <a:rPr lang="tr-TR" sz="2400" dirty="0" err="1" smtClean="0"/>
              <a:t>Orpington’un</a:t>
            </a:r>
            <a:r>
              <a:rPr lang="tr-TR" sz="2400" dirty="0" smtClean="0"/>
              <a:t> siyah varyetesinden Avustralya’da geliştirilmiş bir ırktır. Yumurta-et kombine verimlidirler. Elde edildikleri </a:t>
            </a:r>
            <a:r>
              <a:rPr lang="tr-TR" sz="2400" dirty="0" err="1" smtClean="0"/>
              <a:t>Orpington’larda</a:t>
            </a:r>
            <a:r>
              <a:rPr lang="tr-TR" sz="2400" dirty="0" smtClean="0"/>
              <a:t> et verimi birinci planda olduğu halde, </a:t>
            </a:r>
            <a:r>
              <a:rPr lang="tr-TR" sz="2400" dirty="0" err="1" smtClean="0"/>
              <a:t>Australorp’larda</a:t>
            </a:r>
            <a:r>
              <a:rPr lang="tr-TR" sz="2400" dirty="0" smtClean="0"/>
              <a:t> yumurta verimi ön plandadır. Fakat et kaliteleri de iyidir. Vücutça </a:t>
            </a:r>
            <a:r>
              <a:rPr lang="tr-TR" sz="2400" dirty="0" err="1" smtClean="0"/>
              <a:t>Orpington’lardan</a:t>
            </a:r>
            <a:r>
              <a:rPr lang="tr-TR" sz="2400" dirty="0" smtClean="0"/>
              <a:t> küçüktürler. Siyah tüylü, beyaz denli, balta ibiklidirler. </a:t>
            </a:r>
            <a:endParaRPr lang="tr-TR" sz="2400" dirty="0"/>
          </a:p>
        </p:txBody>
      </p:sp>
      <p:pic>
        <p:nvPicPr>
          <p:cNvPr id="5122" name="Picture 2" descr="C:\Documents and Settings\Emine\Desktop\ergin hoca ders\resimler\Austra.jpg"/>
          <p:cNvPicPr>
            <a:picLocks noChangeAspect="1" noChangeArrowheads="1"/>
          </p:cNvPicPr>
          <p:nvPr/>
        </p:nvPicPr>
        <p:blipFill>
          <a:blip r:embed="rId2" cstate="print"/>
          <a:srcRect/>
          <a:stretch>
            <a:fillRect/>
          </a:stretch>
        </p:blipFill>
        <p:spPr bwMode="auto">
          <a:xfrm>
            <a:off x="1043608" y="1916832"/>
            <a:ext cx="2934072" cy="2952328"/>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1403648" y="1772816"/>
            <a:ext cx="7498080" cy="4800600"/>
          </a:xfrm>
        </p:spPr>
        <p:txBody>
          <a:bodyPr>
            <a:normAutofit/>
          </a:bodyPr>
          <a:lstStyle/>
          <a:p>
            <a:pPr algn="just">
              <a:buNone/>
            </a:pPr>
            <a:r>
              <a:rPr lang="tr-TR" sz="2400" dirty="0" smtClean="0"/>
              <a:t>    Yumurta kabukları açık kahverengidir. Orta büyüklükte, oldukça etli vücutlu, yumurtacı bir ırktır. Avustralya resmi testlerine göre 365 günde 364 yumurta yumurtlayan bir tavukla dünya rekoruna sahiptir. Ortalama canlı ağırlıkları horozlarda 3.7- 4.2, tavuklarda 2.7-3.2 </a:t>
            </a:r>
            <a:r>
              <a:rPr lang="tr-TR" sz="2400" dirty="0" err="1" smtClean="0"/>
              <a:t>kg’dır</a:t>
            </a:r>
            <a:r>
              <a:rPr lang="tr-TR" sz="2400" dirty="0" smtClean="0"/>
              <a:t>.</a:t>
            </a:r>
            <a:endParaRPr lang="tr-TR" sz="24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err="1" smtClean="0"/>
              <a:t>Leghorn</a:t>
            </a:r>
            <a:endParaRPr lang="tr-TR" dirty="0"/>
          </a:p>
        </p:txBody>
      </p:sp>
      <p:sp>
        <p:nvSpPr>
          <p:cNvPr id="3" name="2 İçerik Yer Tutucusu"/>
          <p:cNvSpPr>
            <a:spLocks noGrp="1"/>
          </p:cNvSpPr>
          <p:nvPr>
            <p:ph idx="1"/>
          </p:nvPr>
        </p:nvSpPr>
        <p:spPr>
          <a:xfrm>
            <a:off x="3923928" y="1447800"/>
            <a:ext cx="5009760" cy="4800600"/>
          </a:xfrm>
        </p:spPr>
        <p:txBody>
          <a:bodyPr>
            <a:normAutofit/>
          </a:bodyPr>
          <a:lstStyle/>
          <a:p>
            <a:pPr algn="just">
              <a:buNone/>
            </a:pPr>
            <a:r>
              <a:rPr lang="tr-TR" sz="2400" dirty="0" smtClean="0"/>
              <a:t>    </a:t>
            </a:r>
            <a:r>
              <a:rPr lang="tr-TR" sz="2400" dirty="0" err="1" smtClean="0"/>
              <a:t>Leghorn</a:t>
            </a:r>
            <a:r>
              <a:rPr lang="tr-TR" sz="2400" dirty="0" smtClean="0"/>
              <a:t> yumurta verim yönünde tanınmış olan ve ülkemize de ilk getirilen, en çok bilinen bir yumurtacı Akdeniz ırkıdır. Renk ve ibik şekline göre 16 varyetesi vardır. Bu varyeteler içerisinde en çok tanınanı balta ibikli beyaz </a:t>
            </a:r>
            <a:r>
              <a:rPr lang="tr-TR" sz="2400" dirty="0" err="1" smtClean="0"/>
              <a:t>Leghorn’lardır</a:t>
            </a:r>
            <a:r>
              <a:rPr lang="tr-TR" sz="2400" dirty="0" smtClean="0"/>
              <a:t>. Bugün beyaz kabuklu yumurta veren yumurtacı </a:t>
            </a:r>
            <a:r>
              <a:rPr lang="tr-TR" sz="2400" dirty="0" err="1" smtClean="0"/>
              <a:t>hibritlerin</a:t>
            </a:r>
            <a:r>
              <a:rPr lang="tr-TR" sz="2400" dirty="0" smtClean="0"/>
              <a:t> tamamı balta ibikli beyaz </a:t>
            </a:r>
            <a:r>
              <a:rPr lang="tr-TR" sz="2400" dirty="0" err="1" smtClean="0"/>
              <a:t>Leghorn’lardan</a:t>
            </a:r>
            <a:r>
              <a:rPr lang="tr-TR" sz="2400" dirty="0" smtClean="0"/>
              <a:t> elde edilmiştir.</a:t>
            </a:r>
          </a:p>
          <a:p>
            <a:endParaRPr lang="tr-TR" dirty="0"/>
          </a:p>
        </p:txBody>
      </p:sp>
      <p:pic>
        <p:nvPicPr>
          <p:cNvPr id="6146" name="Picture 2" descr="C:\Documents and Settings\Emine\Desktop\ergin hoca ders\resimler\Leghorn.bmp"/>
          <p:cNvPicPr>
            <a:picLocks noChangeAspect="1" noChangeArrowheads="1"/>
          </p:cNvPicPr>
          <p:nvPr/>
        </p:nvPicPr>
        <p:blipFill>
          <a:blip r:embed="rId2" cstate="print"/>
          <a:srcRect/>
          <a:stretch>
            <a:fillRect/>
          </a:stretch>
        </p:blipFill>
        <p:spPr bwMode="auto">
          <a:xfrm>
            <a:off x="1043608" y="2276872"/>
            <a:ext cx="2520280" cy="252028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1403648" y="1124744"/>
            <a:ext cx="7498080" cy="4800600"/>
          </a:xfrm>
        </p:spPr>
        <p:txBody>
          <a:bodyPr>
            <a:normAutofit/>
          </a:bodyPr>
          <a:lstStyle/>
          <a:p>
            <a:pPr algn="just">
              <a:buNone/>
            </a:pPr>
            <a:r>
              <a:rPr lang="tr-TR" dirty="0" smtClean="0"/>
              <a:t>   </a:t>
            </a:r>
            <a:r>
              <a:rPr lang="tr-TR" sz="2400" dirty="0" smtClean="0"/>
              <a:t>Orijinlerinin İtalya olduğu ve isimlerini </a:t>
            </a:r>
            <a:r>
              <a:rPr lang="tr-TR" sz="2400" dirty="0" err="1" smtClean="0"/>
              <a:t>Leghorn</a:t>
            </a:r>
            <a:r>
              <a:rPr lang="tr-TR" sz="2400" dirty="0" smtClean="0"/>
              <a:t> şehrinden aldıkları bilinmektedir. Buradan Amerika’ya götürülerek yüksek yumurta verimi yönünde selekte edilmişler ve bugünkü </a:t>
            </a:r>
            <a:r>
              <a:rPr lang="tr-TR" sz="2400" dirty="0" err="1" smtClean="0"/>
              <a:t>Loghorn</a:t>
            </a:r>
            <a:r>
              <a:rPr lang="tr-TR" sz="2400" dirty="0" smtClean="0"/>
              <a:t> ırkı ortaya </a:t>
            </a:r>
            <a:r>
              <a:rPr lang="tr-TR" sz="2400" dirty="0" err="1" smtClean="0"/>
              <a:t>çı</a:t>
            </a:r>
            <a:r>
              <a:rPr lang="tr-TR" sz="2400" dirty="0" smtClean="0"/>
              <a:t> Küçük, narin yapılı ve hareketli hayvanlardır. Nadiren gurk olurlar; kulakçık renkleri beyaz, deri ve bacak renkleri sarı, yumurta kabuk rengi ise beyazdır. Civcivleri hızlı büyür ve tüylenmeleri oldukça iyidir. Çevre şart!arına adaptasyonları iyidir. Ortalama canlı ağırlıkları horozlarda 2.7, tavuklarda 2.0 </a:t>
            </a:r>
            <a:r>
              <a:rPr lang="tr-TR" sz="2400" dirty="0" err="1" smtClean="0"/>
              <a:t>kg’dır</a:t>
            </a:r>
            <a:r>
              <a:rPr lang="tr-TR" sz="2400" dirty="0" smtClean="0"/>
              <a:t>. Yumurta verimleri 200-250 adet arasındadır. Ülkemize ilk defa 1930 yılında Macaristan ve Avusturya kanalıyla getirilmiştir.</a:t>
            </a:r>
          </a:p>
          <a:p>
            <a:pPr>
              <a:buNone/>
            </a:pPr>
            <a:endParaRPr lang="tr-T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tr-TR" sz="2400" b="1" dirty="0" smtClean="0"/>
              <a:t>LOHMANN BROWN</a:t>
            </a:r>
          </a:p>
        </p:txBody>
      </p:sp>
      <p:sp>
        <p:nvSpPr>
          <p:cNvPr id="4099" name="Rectangle 3"/>
          <p:cNvSpPr>
            <a:spLocks noGrp="1" noChangeArrowheads="1"/>
          </p:cNvSpPr>
          <p:nvPr>
            <p:ph type="body" idx="1"/>
          </p:nvPr>
        </p:nvSpPr>
        <p:spPr>
          <a:xfrm>
            <a:off x="1187624" y="2132856"/>
            <a:ext cx="7498080" cy="4467944"/>
          </a:xfrm>
        </p:spPr>
        <p:txBody>
          <a:bodyPr/>
          <a:lstStyle/>
          <a:p>
            <a:pPr algn="just" eaLnBrk="1" hangingPunct="1">
              <a:lnSpc>
                <a:spcPct val="90000"/>
              </a:lnSpc>
              <a:buFont typeface="Wingdings" pitchFamily="2" charset="2"/>
              <a:buNone/>
            </a:pPr>
            <a:r>
              <a:rPr lang="tr-TR" sz="2000" b="1" dirty="0" smtClean="0"/>
              <a:t>Yumurta üretimi:</a:t>
            </a:r>
            <a:endParaRPr lang="tr-TR" sz="2000" dirty="0" smtClean="0"/>
          </a:p>
          <a:p>
            <a:pPr algn="just" eaLnBrk="1" hangingPunct="1">
              <a:lnSpc>
                <a:spcPct val="90000"/>
              </a:lnSpc>
              <a:buFont typeface="Wingdings" pitchFamily="2" charset="2"/>
              <a:buNone/>
            </a:pPr>
            <a:r>
              <a:rPr lang="tr-TR" sz="2400" dirty="0" smtClean="0"/>
              <a:t>%50 randıman yaşı            150-156 gün</a:t>
            </a:r>
          </a:p>
          <a:p>
            <a:pPr algn="just" eaLnBrk="1" hangingPunct="1">
              <a:lnSpc>
                <a:spcPct val="90000"/>
              </a:lnSpc>
              <a:buFont typeface="Wingdings" pitchFamily="2" charset="2"/>
              <a:buNone/>
            </a:pPr>
            <a:endParaRPr lang="tr-TR" sz="2400" dirty="0" smtClean="0"/>
          </a:p>
          <a:p>
            <a:pPr algn="just" eaLnBrk="1" hangingPunct="1">
              <a:lnSpc>
                <a:spcPct val="90000"/>
              </a:lnSpc>
              <a:buFont typeface="Wingdings" pitchFamily="2" charset="2"/>
              <a:buNone/>
            </a:pPr>
            <a:r>
              <a:rPr lang="tr-TR" sz="2400" dirty="0" smtClean="0"/>
              <a:t>Pik randıman             % 91 – 94</a:t>
            </a:r>
          </a:p>
          <a:p>
            <a:pPr algn="just" eaLnBrk="1" hangingPunct="1">
              <a:lnSpc>
                <a:spcPct val="90000"/>
              </a:lnSpc>
              <a:buFont typeface="Wingdings" pitchFamily="2" charset="2"/>
              <a:buNone/>
            </a:pPr>
            <a:endParaRPr lang="tr-TR" sz="2400" dirty="0" smtClean="0"/>
          </a:p>
          <a:p>
            <a:pPr algn="just" eaLnBrk="1" hangingPunct="1">
              <a:lnSpc>
                <a:spcPct val="90000"/>
              </a:lnSpc>
              <a:buFont typeface="Wingdings" pitchFamily="2" charset="2"/>
              <a:buNone/>
            </a:pPr>
            <a:r>
              <a:rPr lang="tr-TR" sz="2400" dirty="0" smtClean="0"/>
              <a:t>H.H. Yumurta adedi           12 aylık dönemde 290-300</a:t>
            </a:r>
          </a:p>
          <a:p>
            <a:pPr algn="just" eaLnBrk="1" hangingPunct="1">
              <a:lnSpc>
                <a:spcPct val="90000"/>
              </a:lnSpc>
              <a:buFont typeface="Wingdings" pitchFamily="2" charset="2"/>
              <a:buNone/>
            </a:pPr>
            <a:r>
              <a:rPr lang="tr-TR" sz="2400" dirty="0" smtClean="0"/>
              <a:t>                                       14 aylık dönemde 330-340</a:t>
            </a:r>
          </a:p>
          <a:p>
            <a:pPr algn="just" eaLnBrk="1" hangingPunct="1">
              <a:lnSpc>
                <a:spcPct val="90000"/>
              </a:lnSpc>
              <a:buFont typeface="Wingdings" pitchFamily="2" charset="2"/>
              <a:buNone/>
            </a:pPr>
            <a:endParaRPr lang="tr-TR" sz="2400" dirty="0" smtClean="0"/>
          </a:p>
          <a:p>
            <a:pPr algn="just" eaLnBrk="1" hangingPunct="1">
              <a:lnSpc>
                <a:spcPct val="90000"/>
              </a:lnSpc>
              <a:buFont typeface="Wingdings" pitchFamily="2" charset="2"/>
              <a:buNone/>
            </a:pPr>
            <a:r>
              <a:rPr lang="tr-TR" sz="2400" dirty="0" smtClean="0"/>
              <a:t>H.H. Yumurta             12 aylık dönemde 18,5-19,5 kg.</a:t>
            </a:r>
          </a:p>
          <a:p>
            <a:pPr algn="just" eaLnBrk="1" hangingPunct="1">
              <a:lnSpc>
                <a:spcPct val="90000"/>
              </a:lnSpc>
              <a:buFont typeface="Wingdings" pitchFamily="2" charset="2"/>
              <a:buNone/>
            </a:pPr>
            <a:r>
              <a:rPr lang="tr-TR" sz="2400" dirty="0" smtClean="0"/>
              <a:t>miktarı                       14 aylık dönemde 21,0-22,0 kg.</a:t>
            </a:r>
          </a:p>
        </p:txBody>
      </p:sp>
      <p:sp>
        <p:nvSpPr>
          <p:cNvPr id="4100" name="AutoShape 4"/>
          <p:cNvSpPr>
            <a:spLocks noChangeArrowheads="1"/>
          </p:cNvSpPr>
          <p:nvPr/>
        </p:nvSpPr>
        <p:spPr bwMode="auto">
          <a:xfrm>
            <a:off x="3995936" y="2564904"/>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101" name="AutoShape 5"/>
          <p:cNvSpPr>
            <a:spLocks noChangeArrowheads="1"/>
          </p:cNvSpPr>
          <p:nvPr/>
        </p:nvSpPr>
        <p:spPr bwMode="auto">
          <a:xfrm>
            <a:off x="3203848" y="3429000"/>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4102" name="AutoShape 6"/>
          <p:cNvSpPr>
            <a:spLocks noChangeArrowheads="1"/>
          </p:cNvSpPr>
          <p:nvPr/>
        </p:nvSpPr>
        <p:spPr bwMode="auto">
          <a:xfrm>
            <a:off x="3923928" y="4221088"/>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4103" name="AutoShape 7"/>
          <p:cNvSpPr>
            <a:spLocks noChangeArrowheads="1"/>
          </p:cNvSpPr>
          <p:nvPr/>
        </p:nvSpPr>
        <p:spPr bwMode="auto">
          <a:xfrm>
            <a:off x="3347864" y="5373216"/>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pic>
        <p:nvPicPr>
          <p:cNvPr id="7170" name="Picture 2" descr="C:\Documents and Settings\Emine\Desktop\ergin hoca ders\resimler\LOHMANN BROWN.jpg"/>
          <p:cNvPicPr>
            <a:picLocks noChangeAspect="1" noChangeArrowheads="1"/>
          </p:cNvPicPr>
          <p:nvPr/>
        </p:nvPicPr>
        <p:blipFill>
          <a:blip r:embed="rId2" cstate="print"/>
          <a:srcRect/>
          <a:stretch>
            <a:fillRect/>
          </a:stretch>
        </p:blipFill>
        <p:spPr bwMode="auto">
          <a:xfrm>
            <a:off x="5940152" y="0"/>
            <a:ext cx="3203848" cy="207885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endParaRPr lang="tr-TR" smtClean="0"/>
          </a:p>
        </p:txBody>
      </p:sp>
      <p:sp>
        <p:nvSpPr>
          <p:cNvPr id="5123" name="Rectangle 3"/>
          <p:cNvSpPr>
            <a:spLocks noGrp="1" noChangeArrowheads="1"/>
          </p:cNvSpPr>
          <p:nvPr>
            <p:ph type="body" idx="1"/>
          </p:nvPr>
        </p:nvSpPr>
        <p:spPr/>
        <p:txBody>
          <a:bodyPr>
            <a:normAutofit/>
          </a:bodyPr>
          <a:lstStyle/>
          <a:p>
            <a:pPr algn="just" eaLnBrk="1" hangingPunct="1">
              <a:buFont typeface="Wingdings" pitchFamily="2" charset="2"/>
              <a:buNone/>
            </a:pPr>
            <a:r>
              <a:rPr lang="tr-TR" sz="2400" dirty="0" smtClean="0"/>
              <a:t>H.H. Ortalama yumurta ağırlığı:</a:t>
            </a:r>
          </a:p>
          <a:p>
            <a:pPr algn="just">
              <a:buClr>
                <a:schemeClr val="accent2">
                  <a:lumMod val="50000"/>
                </a:schemeClr>
              </a:buClr>
            </a:pPr>
            <a:r>
              <a:rPr lang="tr-TR" sz="2400" dirty="0" smtClean="0"/>
              <a:t>12 aylık dönemde 63,5 - 64,5 gr.</a:t>
            </a:r>
          </a:p>
          <a:p>
            <a:pPr algn="just">
              <a:buClr>
                <a:schemeClr val="accent2">
                  <a:lumMod val="50000"/>
                </a:schemeClr>
              </a:buClr>
            </a:pPr>
            <a:r>
              <a:rPr lang="tr-TR" sz="2400" dirty="0" smtClean="0"/>
              <a:t>14 aylık dönemde 64-65 gr.</a:t>
            </a:r>
          </a:p>
          <a:p>
            <a:pPr algn="just" eaLnBrk="1" hangingPunct="1">
              <a:buFont typeface="Wingdings" pitchFamily="2" charset="2"/>
              <a:buNone/>
            </a:pPr>
            <a:endParaRPr lang="tr-TR" sz="2400" dirty="0" smtClean="0"/>
          </a:p>
          <a:p>
            <a:pPr algn="just" eaLnBrk="1" hangingPunct="1">
              <a:buFont typeface="Wingdings" pitchFamily="2" charset="2"/>
              <a:buNone/>
            </a:pPr>
            <a:r>
              <a:rPr lang="tr-TR" sz="2400" b="1" dirty="0" smtClean="0"/>
              <a:t>Yumurta karakteri:</a:t>
            </a:r>
            <a:endParaRPr lang="tr-TR" sz="2400" dirty="0" smtClean="0"/>
          </a:p>
          <a:p>
            <a:pPr eaLnBrk="1" hangingPunct="1">
              <a:buFont typeface="Wingdings" pitchFamily="2" charset="2"/>
              <a:buNone/>
            </a:pPr>
            <a:r>
              <a:rPr lang="tr-TR" sz="2400" dirty="0" smtClean="0"/>
              <a:t>Kabuk rengi                      Koyu kahverengi</a:t>
            </a:r>
          </a:p>
          <a:p>
            <a:pPr eaLnBrk="1" hangingPunct="1">
              <a:buFont typeface="Wingdings" pitchFamily="2" charset="2"/>
              <a:buNone/>
            </a:pPr>
            <a:endParaRPr lang="tr-TR" sz="2400" dirty="0" smtClean="0"/>
          </a:p>
          <a:p>
            <a:pPr eaLnBrk="1" hangingPunct="1">
              <a:buFont typeface="Wingdings" pitchFamily="2" charset="2"/>
              <a:buNone/>
            </a:pPr>
            <a:r>
              <a:rPr lang="tr-TR" sz="2400" dirty="0" smtClean="0"/>
              <a:t>Kabuk dayanımı                   3,5 </a:t>
            </a:r>
            <a:r>
              <a:rPr lang="tr-TR" sz="2400" dirty="0" err="1" smtClean="0"/>
              <a:t>Kp</a:t>
            </a:r>
            <a:r>
              <a:rPr lang="tr-TR" sz="2400" dirty="0" smtClean="0"/>
              <a:t>. den büyük </a:t>
            </a:r>
          </a:p>
        </p:txBody>
      </p:sp>
      <p:sp>
        <p:nvSpPr>
          <p:cNvPr id="5124" name="AutoShape 4"/>
          <p:cNvSpPr>
            <a:spLocks noChangeArrowheads="1"/>
          </p:cNvSpPr>
          <p:nvPr/>
        </p:nvSpPr>
        <p:spPr bwMode="auto">
          <a:xfrm>
            <a:off x="3707904" y="3789040"/>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5125" name="AutoShape 5"/>
          <p:cNvSpPr>
            <a:spLocks noChangeArrowheads="1"/>
          </p:cNvSpPr>
          <p:nvPr/>
        </p:nvSpPr>
        <p:spPr bwMode="auto">
          <a:xfrm>
            <a:off x="4067944" y="4653136"/>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endParaRPr lang="tr-TR" smtClean="0"/>
          </a:p>
        </p:txBody>
      </p:sp>
      <p:sp>
        <p:nvSpPr>
          <p:cNvPr id="6147" name="Rectangle 3"/>
          <p:cNvSpPr>
            <a:spLocks noGrp="1" noChangeArrowheads="1"/>
          </p:cNvSpPr>
          <p:nvPr>
            <p:ph type="body" idx="1"/>
          </p:nvPr>
        </p:nvSpPr>
        <p:spPr/>
        <p:txBody>
          <a:bodyPr>
            <a:normAutofit/>
          </a:bodyPr>
          <a:lstStyle/>
          <a:p>
            <a:pPr marL="552450" indent="-552450" algn="just" eaLnBrk="1" hangingPunct="1">
              <a:buFont typeface="Wingdings" pitchFamily="2" charset="2"/>
              <a:buNone/>
            </a:pPr>
            <a:r>
              <a:rPr lang="tr-TR" sz="2400" b="1" dirty="0" smtClean="0"/>
              <a:t>Yem tüketimi :</a:t>
            </a:r>
            <a:endParaRPr lang="tr-TR" sz="2400" dirty="0" smtClean="0"/>
          </a:p>
          <a:p>
            <a:pPr marL="552450" indent="-552450" algn="just" eaLnBrk="1" hangingPunct="1">
              <a:buFont typeface="Wingdings" pitchFamily="2" charset="2"/>
              <a:buNone/>
            </a:pPr>
            <a:r>
              <a:rPr lang="tr-TR" sz="2400" dirty="0" smtClean="0"/>
              <a:t>1-20 hafta arası                  7,4-7,8 kg.</a:t>
            </a:r>
          </a:p>
          <a:p>
            <a:pPr marL="552450" indent="-552450" algn="just" eaLnBrk="1" hangingPunct="1">
              <a:buFont typeface="Wingdings" pitchFamily="2" charset="2"/>
              <a:buNone/>
            </a:pPr>
            <a:r>
              <a:rPr lang="tr-TR" sz="2400" dirty="0" smtClean="0"/>
              <a:t>Randımanda                    112-122 gr/gün</a:t>
            </a:r>
          </a:p>
          <a:p>
            <a:pPr marL="552450" indent="-552450" algn="just" eaLnBrk="1" hangingPunct="1">
              <a:buFont typeface="Wingdings" pitchFamily="2" charset="2"/>
              <a:buNone/>
            </a:pPr>
            <a:r>
              <a:rPr lang="tr-TR" sz="2400" dirty="0" smtClean="0"/>
              <a:t>Yem dönüşüm                   2,1-2,3</a:t>
            </a:r>
          </a:p>
          <a:p>
            <a:pPr marL="552450" indent="-552450" algn="just" eaLnBrk="1" hangingPunct="1">
              <a:buFont typeface="Wingdings" pitchFamily="2" charset="2"/>
              <a:buNone/>
            </a:pPr>
            <a:endParaRPr lang="tr-TR" sz="2400" dirty="0" smtClean="0"/>
          </a:p>
          <a:p>
            <a:pPr marL="552450" indent="-552450" eaLnBrk="1" hangingPunct="1">
              <a:buFont typeface="Wingdings" pitchFamily="2" charset="2"/>
              <a:buNone/>
            </a:pPr>
            <a:r>
              <a:rPr lang="tr-TR" sz="2400" b="1" dirty="0" smtClean="0"/>
              <a:t>Vücut ağırlığı :</a:t>
            </a:r>
            <a:endParaRPr lang="tr-TR" sz="2400" dirty="0" smtClean="0"/>
          </a:p>
          <a:p>
            <a:pPr marL="552450" indent="-552450" eaLnBrk="1" hangingPunct="1">
              <a:buFont typeface="Wingdings" pitchFamily="2" charset="2"/>
              <a:buNone/>
            </a:pPr>
            <a:r>
              <a:rPr lang="tr-TR" sz="2400" dirty="0" smtClean="0"/>
              <a:t>20. haftada                 1500-1600 gr.</a:t>
            </a:r>
          </a:p>
          <a:p>
            <a:pPr marL="552450" indent="-552450" eaLnBrk="1" hangingPunct="1">
              <a:buFont typeface="Wingdings" pitchFamily="2" charset="2"/>
              <a:buNone/>
            </a:pPr>
            <a:r>
              <a:rPr lang="tr-TR" sz="2400" dirty="0" smtClean="0"/>
              <a:t>Üretim sonu                   1900-2200 gr.</a:t>
            </a:r>
          </a:p>
        </p:txBody>
      </p:sp>
      <p:sp>
        <p:nvSpPr>
          <p:cNvPr id="6148" name="AutoShape 4"/>
          <p:cNvSpPr>
            <a:spLocks noChangeArrowheads="1"/>
          </p:cNvSpPr>
          <p:nvPr/>
        </p:nvSpPr>
        <p:spPr bwMode="auto">
          <a:xfrm>
            <a:off x="3707904" y="2852936"/>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6149" name="AutoShape 5"/>
          <p:cNvSpPr>
            <a:spLocks noChangeArrowheads="1"/>
          </p:cNvSpPr>
          <p:nvPr/>
        </p:nvSpPr>
        <p:spPr bwMode="auto">
          <a:xfrm>
            <a:off x="3563888" y="2348880"/>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6150" name="AutoShape 6"/>
          <p:cNvSpPr>
            <a:spLocks noChangeArrowheads="1"/>
          </p:cNvSpPr>
          <p:nvPr/>
        </p:nvSpPr>
        <p:spPr bwMode="auto">
          <a:xfrm>
            <a:off x="3779912" y="1916832"/>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6151" name="AutoShape 7"/>
          <p:cNvSpPr>
            <a:spLocks noChangeArrowheads="1"/>
          </p:cNvSpPr>
          <p:nvPr/>
        </p:nvSpPr>
        <p:spPr bwMode="auto">
          <a:xfrm>
            <a:off x="3563888" y="4653136"/>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6152" name="AutoShape 8"/>
          <p:cNvSpPr>
            <a:spLocks noChangeArrowheads="1"/>
          </p:cNvSpPr>
          <p:nvPr/>
        </p:nvSpPr>
        <p:spPr bwMode="auto">
          <a:xfrm>
            <a:off x="3347864" y="4149080"/>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endParaRPr lang="tr-TR" smtClean="0"/>
          </a:p>
        </p:txBody>
      </p:sp>
      <p:sp>
        <p:nvSpPr>
          <p:cNvPr id="7171" name="Rectangle 3"/>
          <p:cNvSpPr>
            <a:spLocks noGrp="1" noChangeArrowheads="1"/>
          </p:cNvSpPr>
          <p:nvPr>
            <p:ph type="body" idx="1"/>
          </p:nvPr>
        </p:nvSpPr>
        <p:spPr/>
        <p:txBody>
          <a:bodyPr/>
          <a:lstStyle/>
          <a:p>
            <a:pPr algn="just" eaLnBrk="1" hangingPunct="1">
              <a:buFont typeface="Wingdings" pitchFamily="2" charset="2"/>
              <a:buNone/>
            </a:pPr>
            <a:r>
              <a:rPr lang="tr-TR" sz="2400" b="1" dirty="0" smtClean="0"/>
              <a:t>Yaşayabilirlik  </a:t>
            </a:r>
          </a:p>
          <a:p>
            <a:pPr algn="just" eaLnBrk="1" hangingPunct="1">
              <a:buFont typeface="Wingdings" pitchFamily="2" charset="2"/>
              <a:buNone/>
            </a:pPr>
            <a:endParaRPr lang="tr-TR" sz="2400" dirty="0" smtClean="0"/>
          </a:p>
          <a:p>
            <a:pPr algn="just" eaLnBrk="1" hangingPunct="1">
              <a:buFont typeface="Wingdings" pitchFamily="2" charset="2"/>
              <a:buNone/>
            </a:pPr>
            <a:r>
              <a:rPr lang="tr-TR" sz="2400" dirty="0" smtClean="0"/>
              <a:t>Büyütme dönemi                % 97 – 98</a:t>
            </a:r>
          </a:p>
          <a:p>
            <a:pPr algn="just" eaLnBrk="1" hangingPunct="1">
              <a:buFont typeface="Wingdings" pitchFamily="2" charset="2"/>
              <a:buNone/>
            </a:pPr>
            <a:endParaRPr lang="tr-TR" sz="2400" dirty="0" smtClean="0"/>
          </a:p>
          <a:p>
            <a:pPr algn="just" eaLnBrk="1" hangingPunct="1">
              <a:buFont typeface="Wingdings" pitchFamily="2" charset="2"/>
              <a:buNone/>
            </a:pPr>
            <a:r>
              <a:rPr lang="tr-TR" sz="2400" dirty="0" smtClean="0"/>
              <a:t>Yumurtlama dönemi             % 94 – 96</a:t>
            </a:r>
          </a:p>
          <a:p>
            <a:pPr algn="just" eaLnBrk="1" hangingPunct="1">
              <a:buFont typeface="Wingdings" pitchFamily="2" charset="2"/>
              <a:buNone/>
            </a:pPr>
            <a:endParaRPr lang="tr-TR" sz="2000" dirty="0" smtClean="0"/>
          </a:p>
          <a:p>
            <a:pPr algn="just" eaLnBrk="1" hangingPunct="1">
              <a:buFont typeface="Wingdings" pitchFamily="2" charset="2"/>
              <a:buNone/>
            </a:pPr>
            <a:endParaRPr lang="tr-TR" sz="2000" dirty="0" smtClean="0"/>
          </a:p>
        </p:txBody>
      </p:sp>
      <p:sp>
        <p:nvSpPr>
          <p:cNvPr id="7172" name="AutoShape 4"/>
          <p:cNvSpPr>
            <a:spLocks noChangeArrowheads="1"/>
          </p:cNvSpPr>
          <p:nvPr/>
        </p:nvSpPr>
        <p:spPr bwMode="auto">
          <a:xfrm>
            <a:off x="4427984" y="3284984"/>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7173" name="AutoShape 5"/>
          <p:cNvSpPr>
            <a:spLocks noChangeArrowheads="1"/>
          </p:cNvSpPr>
          <p:nvPr/>
        </p:nvSpPr>
        <p:spPr bwMode="auto">
          <a:xfrm>
            <a:off x="4139952" y="2420888"/>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043608" y="0"/>
            <a:ext cx="7498080" cy="778098"/>
          </a:xfrm>
        </p:spPr>
        <p:txBody>
          <a:bodyPr>
            <a:normAutofit/>
          </a:bodyPr>
          <a:lstStyle/>
          <a:p>
            <a:pPr eaLnBrk="1" hangingPunct="1"/>
            <a:r>
              <a:rPr lang="tr-TR" sz="2800" dirty="0" err="1" smtClean="0"/>
              <a:t>Lohmann</a:t>
            </a:r>
            <a:r>
              <a:rPr lang="tr-TR" sz="2800" dirty="0" smtClean="0"/>
              <a:t> LB-kahverengi üretim değerleri</a:t>
            </a:r>
          </a:p>
        </p:txBody>
      </p:sp>
      <p:sp>
        <p:nvSpPr>
          <p:cNvPr id="8195"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8196" name="Picture 4"/>
          <p:cNvPicPr>
            <a:picLocks noChangeAspect="1" noChangeArrowheads="1"/>
          </p:cNvPicPr>
          <p:nvPr/>
        </p:nvPicPr>
        <p:blipFill>
          <a:blip r:embed="rId2" cstate="print"/>
          <a:srcRect/>
          <a:stretch>
            <a:fillRect/>
          </a:stretch>
        </p:blipFill>
        <p:spPr bwMode="auto">
          <a:xfrm>
            <a:off x="1043608" y="836712"/>
            <a:ext cx="7643192" cy="5716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43608" y="0"/>
            <a:ext cx="7498080" cy="1084982"/>
          </a:xfrm>
        </p:spPr>
        <p:txBody>
          <a:bodyPr>
            <a:normAutofit/>
          </a:bodyPr>
          <a:lstStyle/>
          <a:p>
            <a:pPr eaLnBrk="1" hangingPunct="1"/>
            <a:r>
              <a:rPr lang="tr-TR" sz="2800" dirty="0" err="1" smtClean="0"/>
              <a:t>Lohmann</a:t>
            </a:r>
            <a:r>
              <a:rPr lang="tr-TR" sz="2800" dirty="0" smtClean="0"/>
              <a:t> LB-kahverengi vücut ağırlığı, yem ve su tüketimi</a:t>
            </a:r>
          </a:p>
        </p:txBody>
      </p:sp>
      <p:sp>
        <p:nvSpPr>
          <p:cNvPr id="9219"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9220" name="Picture 4"/>
          <p:cNvPicPr>
            <a:picLocks noChangeAspect="1" noChangeArrowheads="1"/>
          </p:cNvPicPr>
          <p:nvPr/>
        </p:nvPicPr>
        <p:blipFill>
          <a:blip r:embed="rId2" cstate="print"/>
          <a:srcRect/>
          <a:stretch>
            <a:fillRect/>
          </a:stretch>
        </p:blipFill>
        <p:spPr bwMode="auto">
          <a:xfrm>
            <a:off x="1043608" y="1052736"/>
            <a:ext cx="7848872" cy="5472608"/>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endParaRPr lang="tr-TR" smtClean="0"/>
          </a:p>
        </p:txBody>
      </p:sp>
      <p:pic>
        <p:nvPicPr>
          <p:cNvPr id="10244" name="Picture 4"/>
          <p:cNvPicPr>
            <a:picLocks noChangeAspect="1" noChangeArrowheads="1"/>
          </p:cNvPicPr>
          <p:nvPr/>
        </p:nvPicPr>
        <p:blipFill>
          <a:blip r:embed="rId2" cstate="print"/>
          <a:srcRect/>
          <a:stretch>
            <a:fillRect/>
          </a:stretch>
        </p:blipFill>
        <p:spPr bwMode="auto">
          <a:xfrm>
            <a:off x="1259632" y="188640"/>
            <a:ext cx="7315200" cy="1057275"/>
          </a:xfrm>
          <a:prstGeom prst="rect">
            <a:avLst/>
          </a:prstGeom>
          <a:noFill/>
          <a:ln w="9525">
            <a:noFill/>
            <a:miter lim="800000"/>
            <a:headEnd/>
            <a:tailEnd/>
          </a:ln>
        </p:spPr>
      </p:pic>
      <p:pic>
        <p:nvPicPr>
          <p:cNvPr id="10245" name="Picture 6"/>
          <p:cNvPicPr>
            <a:picLocks noChangeAspect="1" noChangeArrowheads="1"/>
          </p:cNvPicPr>
          <p:nvPr/>
        </p:nvPicPr>
        <p:blipFill>
          <a:blip r:embed="rId3" cstate="print"/>
          <a:srcRect/>
          <a:stretch>
            <a:fillRect/>
          </a:stretch>
        </p:blipFill>
        <p:spPr bwMode="auto">
          <a:xfrm>
            <a:off x="1217240" y="1196752"/>
            <a:ext cx="7387208" cy="3581400"/>
          </a:xfrm>
          <a:prstGeom prst="rect">
            <a:avLst/>
          </a:prstGeom>
          <a:noFill/>
          <a:ln w="9525">
            <a:noFill/>
            <a:miter lim="800000"/>
            <a:headEnd/>
            <a:tailEnd/>
          </a:ln>
        </p:spPr>
      </p:pic>
      <p:pic>
        <p:nvPicPr>
          <p:cNvPr id="6" name="Picture 5"/>
          <p:cNvPicPr>
            <a:picLocks noChangeAspect="1" noChangeArrowheads="1"/>
          </p:cNvPicPr>
          <p:nvPr/>
        </p:nvPicPr>
        <p:blipFill>
          <a:blip r:embed="rId4" cstate="print"/>
          <a:srcRect/>
          <a:stretch>
            <a:fillRect/>
          </a:stretch>
        </p:blipFill>
        <p:spPr bwMode="auto">
          <a:xfrm>
            <a:off x="1187624" y="4725144"/>
            <a:ext cx="7416824" cy="18448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043608" y="0"/>
            <a:ext cx="7498080" cy="796950"/>
          </a:xfrm>
        </p:spPr>
        <p:txBody>
          <a:bodyPr>
            <a:normAutofit/>
          </a:bodyPr>
          <a:lstStyle/>
          <a:p>
            <a:pPr eaLnBrk="1" hangingPunct="1"/>
            <a:r>
              <a:rPr lang="tr-TR" sz="2800" dirty="0" err="1" smtClean="0"/>
              <a:t>Lohmann</a:t>
            </a:r>
            <a:r>
              <a:rPr lang="tr-TR" sz="2800" dirty="0" smtClean="0"/>
              <a:t> LB-kahverengilerin vücut ağırlıkları</a:t>
            </a:r>
          </a:p>
        </p:txBody>
      </p:sp>
      <p:sp>
        <p:nvSpPr>
          <p:cNvPr id="12291"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12292" name="Picture 4"/>
          <p:cNvPicPr>
            <a:picLocks noChangeAspect="1" noChangeArrowheads="1"/>
          </p:cNvPicPr>
          <p:nvPr/>
        </p:nvPicPr>
        <p:blipFill>
          <a:blip r:embed="rId2" cstate="print"/>
          <a:srcRect/>
          <a:stretch>
            <a:fillRect/>
          </a:stretch>
        </p:blipFill>
        <p:spPr bwMode="auto">
          <a:xfrm>
            <a:off x="1043608" y="908720"/>
            <a:ext cx="7795592" cy="5544616"/>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43608" y="0"/>
            <a:ext cx="7498080" cy="1143000"/>
          </a:xfrm>
        </p:spPr>
        <p:txBody>
          <a:bodyPr>
            <a:normAutofit/>
          </a:bodyPr>
          <a:lstStyle/>
          <a:p>
            <a:pPr eaLnBrk="1" hangingPunct="1"/>
            <a:r>
              <a:rPr lang="tr-TR" sz="2800" dirty="0" err="1" smtClean="0"/>
              <a:t>Lohmann</a:t>
            </a:r>
            <a:r>
              <a:rPr lang="tr-TR" sz="2800" dirty="0" smtClean="0"/>
              <a:t> LB-kahverengiler için önerilen besin madde oranları</a:t>
            </a:r>
          </a:p>
        </p:txBody>
      </p:sp>
      <p:sp>
        <p:nvSpPr>
          <p:cNvPr id="13315"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13316" name="Picture 4"/>
          <p:cNvPicPr>
            <a:picLocks noChangeAspect="1" noChangeArrowheads="1"/>
          </p:cNvPicPr>
          <p:nvPr/>
        </p:nvPicPr>
        <p:blipFill>
          <a:blip r:embed="rId2" cstate="print"/>
          <a:srcRect/>
          <a:stretch>
            <a:fillRect/>
          </a:stretch>
        </p:blipFill>
        <p:spPr bwMode="auto">
          <a:xfrm>
            <a:off x="1043608" y="1052736"/>
            <a:ext cx="7920880" cy="5544616"/>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043608" y="0"/>
            <a:ext cx="7498080" cy="868958"/>
          </a:xfrm>
        </p:spPr>
        <p:txBody>
          <a:bodyPr>
            <a:normAutofit/>
          </a:bodyPr>
          <a:lstStyle/>
          <a:p>
            <a:pPr eaLnBrk="1" hangingPunct="1"/>
            <a:r>
              <a:rPr lang="tr-TR" sz="2800" dirty="0" err="1" smtClean="0"/>
              <a:t>Lohmann</a:t>
            </a:r>
            <a:r>
              <a:rPr lang="tr-TR" sz="2800" dirty="0" smtClean="0"/>
              <a:t> LB-kahverengilerin </a:t>
            </a:r>
            <a:r>
              <a:rPr lang="tr-TR" sz="2800" dirty="0" err="1" smtClean="0"/>
              <a:t>premiksleri</a:t>
            </a:r>
            <a:endParaRPr lang="tr-TR" sz="2800" dirty="0" smtClean="0"/>
          </a:p>
        </p:txBody>
      </p:sp>
      <p:sp>
        <p:nvSpPr>
          <p:cNvPr id="14339"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14340" name="Picture 4"/>
          <p:cNvPicPr>
            <a:picLocks noChangeAspect="1" noChangeArrowheads="1"/>
          </p:cNvPicPr>
          <p:nvPr/>
        </p:nvPicPr>
        <p:blipFill>
          <a:blip r:embed="rId2" cstate="print"/>
          <a:srcRect/>
          <a:stretch>
            <a:fillRect/>
          </a:stretch>
        </p:blipFill>
        <p:spPr bwMode="auto">
          <a:xfrm>
            <a:off x="971600" y="908720"/>
            <a:ext cx="8172400" cy="56886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tr-TR" sz="2800" dirty="0" err="1" smtClean="0"/>
              <a:t>Lohmann</a:t>
            </a:r>
            <a:r>
              <a:rPr lang="tr-TR" sz="2800" dirty="0" smtClean="0"/>
              <a:t> LB-kahverengilerin </a:t>
            </a:r>
            <a:r>
              <a:rPr lang="tr-TR" sz="2800" dirty="0" err="1" smtClean="0"/>
              <a:t>premiksleri</a:t>
            </a:r>
            <a:endParaRPr lang="tr-TR" sz="2800" dirty="0" smtClean="0"/>
          </a:p>
        </p:txBody>
      </p:sp>
      <p:sp>
        <p:nvSpPr>
          <p:cNvPr id="15363"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15364" name="Picture 4"/>
          <p:cNvPicPr>
            <a:picLocks noChangeAspect="1" noChangeArrowheads="1"/>
          </p:cNvPicPr>
          <p:nvPr/>
        </p:nvPicPr>
        <p:blipFill>
          <a:blip r:embed="rId2" cstate="print"/>
          <a:srcRect/>
          <a:stretch>
            <a:fillRect/>
          </a:stretch>
        </p:blipFill>
        <p:spPr bwMode="auto">
          <a:xfrm>
            <a:off x="1259632" y="1600200"/>
            <a:ext cx="7503368" cy="33409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tr-TR" sz="2400" b="1" dirty="0" smtClean="0"/>
              <a:t>ISABROWN- KAHVERENGİ</a:t>
            </a:r>
          </a:p>
        </p:txBody>
      </p:sp>
      <p:sp>
        <p:nvSpPr>
          <p:cNvPr id="16387" name="Rectangle 3"/>
          <p:cNvSpPr>
            <a:spLocks noGrp="1" noChangeArrowheads="1"/>
          </p:cNvSpPr>
          <p:nvPr>
            <p:ph type="body" idx="1"/>
          </p:nvPr>
        </p:nvSpPr>
        <p:spPr>
          <a:xfrm>
            <a:off x="1187624" y="2564904"/>
            <a:ext cx="7498080" cy="3675856"/>
          </a:xfrm>
        </p:spPr>
        <p:txBody>
          <a:bodyPr>
            <a:normAutofit/>
          </a:bodyPr>
          <a:lstStyle/>
          <a:p>
            <a:pPr eaLnBrk="1" hangingPunct="1">
              <a:lnSpc>
                <a:spcPct val="90000"/>
              </a:lnSpc>
              <a:buFont typeface="Wingdings" pitchFamily="2" charset="2"/>
              <a:buNone/>
            </a:pPr>
            <a:r>
              <a:rPr lang="tr-TR" sz="2400" b="1" dirty="0" smtClean="0"/>
              <a:t>Yumurta üretimi:</a:t>
            </a:r>
          </a:p>
          <a:p>
            <a:pPr eaLnBrk="1" hangingPunct="1">
              <a:lnSpc>
                <a:spcPct val="90000"/>
              </a:lnSpc>
              <a:buFont typeface="Wingdings" pitchFamily="2" charset="2"/>
              <a:buNone/>
            </a:pPr>
            <a:r>
              <a:rPr lang="tr-TR" sz="2400" dirty="0" smtClean="0"/>
              <a:t>%50 randıman yaşı              147 - 150 gün</a:t>
            </a:r>
          </a:p>
          <a:p>
            <a:pPr eaLnBrk="1" hangingPunct="1">
              <a:lnSpc>
                <a:spcPct val="90000"/>
              </a:lnSpc>
              <a:buFont typeface="Wingdings" pitchFamily="2" charset="2"/>
              <a:buNone/>
            </a:pPr>
            <a:endParaRPr lang="tr-TR" sz="2400" dirty="0" smtClean="0"/>
          </a:p>
          <a:p>
            <a:pPr eaLnBrk="1" hangingPunct="1">
              <a:lnSpc>
                <a:spcPct val="90000"/>
              </a:lnSpc>
              <a:buFont typeface="Wingdings" pitchFamily="2" charset="2"/>
              <a:buNone/>
            </a:pPr>
            <a:r>
              <a:rPr lang="tr-TR" sz="2400" dirty="0" smtClean="0"/>
              <a:t>Pik randıman               % 91 – 93</a:t>
            </a:r>
          </a:p>
          <a:p>
            <a:pPr eaLnBrk="1" hangingPunct="1">
              <a:lnSpc>
                <a:spcPct val="90000"/>
              </a:lnSpc>
              <a:buFont typeface="Wingdings" pitchFamily="2" charset="2"/>
              <a:buNone/>
            </a:pPr>
            <a:endParaRPr lang="tr-TR" sz="2400" dirty="0" smtClean="0"/>
          </a:p>
          <a:p>
            <a:pPr eaLnBrk="1" hangingPunct="1">
              <a:lnSpc>
                <a:spcPct val="90000"/>
              </a:lnSpc>
              <a:buFont typeface="Wingdings" pitchFamily="2" charset="2"/>
              <a:buNone/>
            </a:pPr>
            <a:r>
              <a:rPr lang="tr-TR" sz="2400" dirty="0" smtClean="0"/>
              <a:t>H.H. Yumurta adedi               12 aylık dönemde 302</a:t>
            </a:r>
          </a:p>
          <a:p>
            <a:pPr eaLnBrk="1" hangingPunct="1">
              <a:lnSpc>
                <a:spcPct val="90000"/>
              </a:lnSpc>
              <a:buFont typeface="Wingdings" pitchFamily="2" charset="2"/>
              <a:buNone/>
            </a:pPr>
            <a:endParaRPr lang="tr-TR" sz="2400" dirty="0" smtClean="0"/>
          </a:p>
          <a:p>
            <a:pPr eaLnBrk="1" hangingPunct="1">
              <a:lnSpc>
                <a:spcPct val="90000"/>
              </a:lnSpc>
              <a:buFont typeface="Wingdings" pitchFamily="2" charset="2"/>
              <a:buNone/>
            </a:pPr>
            <a:r>
              <a:rPr lang="tr-TR" sz="2400" dirty="0" smtClean="0"/>
              <a:t>H.H. Ortalama yumurta            12 aylık dönemde 62,6</a:t>
            </a:r>
          </a:p>
          <a:p>
            <a:pPr eaLnBrk="1" hangingPunct="1">
              <a:lnSpc>
                <a:spcPct val="90000"/>
              </a:lnSpc>
              <a:buFont typeface="Wingdings" pitchFamily="2" charset="2"/>
              <a:buNone/>
            </a:pPr>
            <a:r>
              <a:rPr lang="tr-TR" sz="2400" dirty="0" smtClean="0"/>
              <a:t>ağırlığı</a:t>
            </a:r>
          </a:p>
        </p:txBody>
      </p:sp>
      <p:sp>
        <p:nvSpPr>
          <p:cNvPr id="16388" name="AutoShape 5"/>
          <p:cNvSpPr>
            <a:spLocks noChangeArrowheads="1"/>
          </p:cNvSpPr>
          <p:nvPr/>
        </p:nvSpPr>
        <p:spPr bwMode="auto">
          <a:xfrm>
            <a:off x="3995936" y="3068960"/>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16389" name="AutoShape 6"/>
          <p:cNvSpPr>
            <a:spLocks noChangeArrowheads="1"/>
          </p:cNvSpPr>
          <p:nvPr/>
        </p:nvSpPr>
        <p:spPr bwMode="auto">
          <a:xfrm>
            <a:off x="3275856" y="3861048"/>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16390" name="AutoShape 7"/>
          <p:cNvSpPr>
            <a:spLocks noChangeArrowheads="1"/>
          </p:cNvSpPr>
          <p:nvPr/>
        </p:nvSpPr>
        <p:spPr bwMode="auto">
          <a:xfrm>
            <a:off x="4139952" y="4653136"/>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16391" name="AutoShape 8"/>
          <p:cNvSpPr>
            <a:spLocks noChangeArrowheads="1"/>
          </p:cNvSpPr>
          <p:nvPr/>
        </p:nvSpPr>
        <p:spPr bwMode="auto">
          <a:xfrm>
            <a:off x="4499992" y="5517232"/>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pic>
        <p:nvPicPr>
          <p:cNvPr id="8194" name="Picture 2" descr="C:\Documents and Settings\Emine\Desktop\ergin hoca ders\resimler\ISABROWN- KAHVERENGİ.gif"/>
          <p:cNvPicPr>
            <a:picLocks noChangeAspect="1" noChangeArrowheads="1"/>
          </p:cNvPicPr>
          <p:nvPr/>
        </p:nvPicPr>
        <p:blipFill>
          <a:blip r:embed="rId2" cstate="print"/>
          <a:srcRect/>
          <a:stretch>
            <a:fillRect/>
          </a:stretch>
        </p:blipFill>
        <p:spPr bwMode="auto">
          <a:xfrm>
            <a:off x="6588225" y="0"/>
            <a:ext cx="2555776" cy="2986279"/>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endParaRPr lang="tr-TR" smtClean="0"/>
          </a:p>
        </p:txBody>
      </p:sp>
      <p:sp>
        <p:nvSpPr>
          <p:cNvPr id="17411" name="Rectangle 3"/>
          <p:cNvSpPr>
            <a:spLocks noGrp="1" noChangeArrowheads="1"/>
          </p:cNvSpPr>
          <p:nvPr>
            <p:ph type="body" idx="1"/>
          </p:nvPr>
        </p:nvSpPr>
        <p:spPr/>
        <p:txBody>
          <a:bodyPr>
            <a:normAutofit/>
          </a:bodyPr>
          <a:lstStyle/>
          <a:p>
            <a:pPr eaLnBrk="1" hangingPunct="1">
              <a:buFont typeface="Wingdings" pitchFamily="2" charset="2"/>
              <a:buNone/>
            </a:pPr>
            <a:r>
              <a:rPr lang="tr-TR" sz="2400" b="1" dirty="0" smtClean="0"/>
              <a:t>Yumurta karakteri:</a:t>
            </a:r>
          </a:p>
          <a:p>
            <a:pPr eaLnBrk="1" hangingPunct="1">
              <a:buFont typeface="Wingdings" pitchFamily="2" charset="2"/>
              <a:buNone/>
            </a:pPr>
            <a:endParaRPr lang="tr-TR" sz="2400" dirty="0" smtClean="0"/>
          </a:p>
          <a:p>
            <a:pPr eaLnBrk="1" hangingPunct="1">
              <a:buFont typeface="Wingdings" pitchFamily="2" charset="2"/>
              <a:buNone/>
            </a:pPr>
            <a:r>
              <a:rPr lang="tr-TR" sz="2400" dirty="0" smtClean="0"/>
              <a:t>Kabuk rengi                Koyu kahverengi</a:t>
            </a:r>
          </a:p>
          <a:p>
            <a:pPr eaLnBrk="1" hangingPunct="1">
              <a:buFont typeface="Wingdings" pitchFamily="2" charset="2"/>
              <a:buNone/>
            </a:pPr>
            <a:r>
              <a:rPr lang="tr-TR" sz="2400" dirty="0" smtClean="0"/>
              <a:t>Kabuk dayanımı                 3,5 </a:t>
            </a:r>
            <a:r>
              <a:rPr lang="tr-TR" sz="2400" dirty="0" err="1" smtClean="0"/>
              <a:t>Kp</a:t>
            </a:r>
            <a:r>
              <a:rPr lang="tr-TR" sz="2400" dirty="0" smtClean="0"/>
              <a:t>. den büyük </a:t>
            </a:r>
          </a:p>
          <a:p>
            <a:pPr eaLnBrk="1" hangingPunct="1">
              <a:buFont typeface="Wingdings" pitchFamily="2" charset="2"/>
              <a:buNone/>
            </a:pPr>
            <a:endParaRPr lang="tr-TR" sz="2400" dirty="0" smtClean="0"/>
          </a:p>
          <a:p>
            <a:pPr eaLnBrk="1" hangingPunct="1">
              <a:buFont typeface="Wingdings" pitchFamily="2" charset="2"/>
              <a:buNone/>
            </a:pPr>
            <a:r>
              <a:rPr lang="tr-TR" sz="2400" b="1" dirty="0" smtClean="0"/>
              <a:t>Yem tüketimi :</a:t>
            </a:r>
          </a:p>
          <a:p>
            <a:pPr eaLnBrk="1" hangingPunct="1">
              <a:buFont typeface="Wingdings" pitchFamily="2" charset="2"/>
              <a:buNone/>
            </a:pPr>
            <a:endParaRPr lang="tr-TR" sz="2400" dirty="0" smtClean="0"/>
          </a:p>
          <a:p>
            <a:pPr eaLnBrk="1" hangingPunct="1">
              <a:buFont typeface="Wingdings" pitchFamily="2" charset="2"/>
              <a:buNone/>
            </a:pPr>
            <a:r>
              <a:rPr lang="tr-TR" sz="2400" dirty="0" smtClean="0"/>
              <a:t>1-16 hafta arası                 5,90 kg.</a:t>
            </a:r>
          </a:p>
          <a:p>
            <a:pPr eaLnBrk="1" hangingPunct="1">
              <a:buFont typeface="Wingdings" pitchFamily="2" charset="2"/>
              <a:buNone/>
            </a:pPr>
            <a:r>
              <a:rPr lang="tr-TR" sz="2400" dirty="0" smtClean="0"/>
              <a:t>Randımanda                  118 gr/gün</a:t>
            </a:r>
          </a:p>
          <a:p>
            <a:pPr eaLnBrk="1" hangingPunct="1">
              <a:buFont typeface="Wingdings" pitchFamily="2" charset="2"/>
              <a:buNone/>
            </a:pPr>
            <a:r>
              <a:rPr lang="tr-TR" sz="2400" dirty="0" smtClean="0"/>
              <a:t>Yem dönüşüm                  2,1-2,3</a:t>
            </a:r>
          </a:p>
        </p:txBody>
      </p:sp>
      <p:sp>
        <p:nvSpPr>
          <p:cNvPr id="17412" name="AutoShape 4"/>
          <p:cNvSpPr>
            <a:spLocks noChangeArrowheads="1"/>
          </p:cNvSpPr>
          <p:nvPr/>
        </p:nvSpPr>
        <p:spPr bwMode="auto">
          <a:xfrm>
            <a:off x="3923928" y="2852936"/>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17413" name="AutoShape 5"/>
          <p:cNvSpPr>
            <a:spLocks noChangeArrowheads="1"/>
          </p:cNvSpPr>
          <p:nvPr/>
        </p:nvSpPr>
        <p:spPr bwMode="auto">
          <a:xfrm>
            <a:off x="3491880" y="2420888"/>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17414" name="AutoShape 6"/>
          <p:cNvSpPr>
            <a:spLocks noChangeArrowheads="1"/>
          </p:cNvSpPr>
          <p:nvPr/>
        </p:nvSpPr>
        <p:spPr bwMode="auto">
          <a:xfrm>
            <a:off x="3995936" y="4653136"/>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17415" name="AutoShape 7"/>
          <p:cNvSpPr>
            <a:spLocks noChangeArrowheads="1"/>
          </p:cNvSpPr>
          <p:nvPr/>
        </p:nvSpPr>
        <p:spPr bwMode="auto">
          <a:xfrm>
            <a:off x="3635896" y="5085184"/>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17416" name="AutoShape 8"/>
          <p:cNvSpPr>
            <a:spLocks noChangeArrowheads="1"/>
          </p:cNvSpPr>
          <p:nvPr/>
        </p:nvSpPr>
        <p:spPr bwMode="auto">
          <a:xfrm>
            <a:off x="3851920" y="5589240"/>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endParaRPr lang="tr-TR" smtClean="0"/>
          </a:p>
        </p:txBody>
      </p:sp>
      <p:sp>
        <p:nvSpPr>
          <p:cNvPr id="18435" name="Rectangle 3"/>
          <p:cNvSpPr>
            <a:spLocks noGrp="1" noChangeArrowheads="1"/>
          </p:cNvSpPr>
          <p:nvPr>
            <p:ph type="body" idx="1"/>
          </p:nvPr>
        </p:nvSpPr>
        <p:spPr/>
        <p:txBody>
          <a:bodyPr>
            <a:normAutofit/>
          </a:bodyPr>
          <a:lstStyle/>
          <a:p>
            <a:pPr eaLnBrk="1" hangingPunct="1">
              <a:buFont typeface="Wingdings" pitchFamily="2" charset="2"/>
              <a:buNone/>
            </a:pPr>
            <a:r>
              <a:rPr lang="tr-TR" sz="2400" b="1" dirty="0" smtClean="0"/>
              <a:t>Vücut ağırlığı :</a:t>
            </a:r>
            <a:endParaRPr lang="tr-TR" sz="2400" dirty="0" smtClean="0"/>
          </a:p>
          <a:p>
            <a:pPr eaLnBrk="1" hangingPunct="1">
              <a:buFont typeface="Wingdings" pitchFamily="2" charset="2"/>
              <a:buNone/>
            </a:pPr>
            <a:r>
              <a:rPr lang="tr-TR" sz="2400" dirty="0" smtClean="0"/>
              <a:t>20. haftada              1660 – 1750 gr.</a:t>
            </a:r>
          </a:p>
          <a:p>
            <a:pPr eaLnBrk="1" hangingPunct="1">
              <a:buFont typeface="Wingdings" pitchFamily="2" charset="2"/>
              <a:buNone/>
            </a:pPr>
            <a:r>
              <a:rPr lang="tr-TR" sz="2400" dirty="0" smtClean="0"/>
              <a:t>Üretim sonu                 2000 – 2200 gr.</a:t>
            </a:r>
          </a:p>
          <a:p>
            <a:pPr eaLnBrk="1" hangingPunct="1">
              <a:buFont typeface="Wingdings" pitchFamily="2" charset="2"/>
              <a:buNone/>
            </a:pPr>
            <a:endParaRPr lang="tr-TR" sz="2400" dirty="0" smtClean="0"/>
          </a:p>
          <a:p>
            <a:pPr eaLnBrk="1" hangingPunct="1">
              <a:buFont typeface="Wingdings" pitchFamily="2" charset="2"/>
              <a:buNone/>
            </a:pPr>
            <a:r>
              <a:rPr lang="tr-TR" sz="2400" b="1" dirty="0" smtClean="0"/>
              <a:t>Yaşayabilirlik  </a:t>
            </a:r>
            <a:endParaRPr lang="tr-TR" sz="2400" dirty="0" smtClean="0"/>
          </a:p>
          <a:p>
            <a:pPr eaLnBrk="1" hangingPunct="1">
              <a:buFont typeface="Wingdings" pitchFamily="2" charset="2"/>
              <a:buNone/>
            </a:pPr>
            <a:r>
              <a:rPr lang="tr-TR" sz="2400" dirty="0" smtClean="0"/>
              <a:t>Büyütme dönemi               % 97 – 98</a:t>
            </a:r>
          </a:p>
          <a:p>
            <a:pPr eaLnBrk="1" hangingPunct="1">
              <a:buFont typeface="Wingdings" pitchFamily="2" charset="2"/>
              <a:buNone/>
            </a:pPr>
            <a:r>
              <a:rPr lang="tr-TR" sz="2400" dirty="0" smtClean="0"/>
              <a:t>Yumurtlama dönemi              % 94 – 96</a:t>
            </a:r>
          </a:p>
        </p:txBody>
      </p:sp>
      <p:sp>
        <p:nvSpPr>
          <p:cNvPr id="18436" name="AutoShape 4"/>
          <p:cNvSpPr>
            <a:spLocks noChangeArrowheads="1"/>
          </p:cNvSpPr>
          <p:nvPr/>
        </p:nvSpPr>
        <p:spPr bwMode="auto">
          <a:xfrm>
            <a:off x="3635896" y="2492896"/>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18437" name="AutoShape 5"/>
          <p:cNvSpPr>
            <a:spLocks noChangeArrowheads="1"/>
          </p:cNvSpPr>
          <p:nvPr/>
        </p:nvSpPr>
        <p:spPr bwMode="auto">
          <a:xfrm>
            <a:off x="3347864" y="1988840"/>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18438" name="AutoShape 6"/>
          <p:cNvSpPr>
            <a:spLocks noChangeArrowheads="1"/>
          </p:cNvSpPr>
          <p:nvPr/>
        </p:nvSpPr>
        <p:spPr bwMode="auto">
          <a:xfrm>
            <a:off x="4038600" y="3772272"/>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18439" name="AutoShape 7"/>
          <p:cNvSpPr>
            <a:spLocks noChangeArrowheads="1"/>
          </p:cNvSpPr>
          <p:nvPr/>
        </p:nvSpPr>
        <p:spPr bwMode="auto">
          <a:xfrm>
            <a:off x="4499992" y="4149080"/>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043608" y="0"/>
            <a:ext cx="7498080" cy="796950"/>
          </a:xfrm>
        </p:spPr>
        <p:txBody>
          <a:bodyPr>
            <a:normAutofit/>
          </a:bodyPr>
          <a:lstStyle/>
          <a:p>
            <a:pPr eaLnBrk="1" hangingPunct="1"/>
            <a:r>
              <a:rPr lang="tr-TR" sz="2800" dirty="0" err="1" smtClean="0"/>
              <a:t>Isabrown</a:t>
            </a:r>
            <a:r>
              <a:rPr lang="tr-TR" sz="2800" dirty="0" smtClean="0"/>
              <a:t> - kahverengilerin üretim değerleri</a:t>
            </a:r>
          </a:p>
        </p:txBody>
      </p:sp>
      <p:sp>
        <p:nvSpPr>
          <p:cNvPr id="19459"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19460" name="Picture 4"/>
          <p:cNvPicPr>
            <a:picLocks noChangeAspect="1" noChangeArrowheads="1"/>
          </p:cNvPicPr>
          <p:nvPr/>
        </p:nvPicPr>
        <p:blipFill>
          <a:blip r:embed="rId2" cstate="print"/>
          <a:srcRect/>
          <a:stretch>
            <a:fillRect/>
          </a:stretch>
        </p:blipFill>
        <p:spPr bwMode="auto">
          <a:xfrm>
            <a:off x="971600" y="908720"/>
            <a:ext cx="7791400" cy="57606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43608" y="0"/>
            <a:ext cx="7498080" cy="1084982"/>
          </a:xfrm>
        </p:spPr>
        <p:txBody>
          <a:bodyPr>
            <a:normAutofit/>
          </a:bodyPr>
          <a:lstStyle/>
          <a:p>
            <a:pPr eaLnBrk="1" hangingPunct="1"/>
            <a:r>
              <a:rPr lang="tr-TR" sz="2800" dirty="0" err="1" smtClean="0"/>
              <a:t>Isabrown</a:t>
            </a:r>
            <a:r>
              <a:rPr lang="tr-TR" sz="2800" dirty="0" smtClean="0"/>
              <a:t> – kahverengilerin vücut ağırlığı, yem ve su tüketimi</a:t>
            </a:r>
          </a:p>
        </p:txBody>
      </p:sp>
      <p:sp>
        <p:nvSpPr>
          <p:cNvPr id="20483" name="Rectangle 3"/>
          <p:cNvSpPr>
            <a:spLocks noGrp="1" noChangeArrowheads="1"/>
          </p:cNvSpPr>
          <p:nvPr>
            <p:ph type="body" idx="1"/>
          </p:nvPr>
        </p:nvSpPr>
        <p:spPr/>
        <p:txBody>
          <a:bodyPr/>
          <a:lstStyle/>
          <a:p>
            <a:pPr eaLnBrk="1" hangingPunct="1"/>
            <a:endParaRPr lang="tr-TR" smtClean="0"/>
          </a:p>
        </p:txBody>
      </p:sp>
      <p:pic>
        <p:nvPicPr>
          <p:cNvPr id="20484" name="Picture 4"/>
          <p:cNvPicPr>
            <a:picLocks noChangeAspect="1" noChangeArrowheads="1"/>
          </p:cNvPicPr>
          <p:nvPr/>
        </p:nvPicPr>
        <p:blipFill>
          <a:blip r:embed="rId2" cstate="print"/>
          <a:srcRect/>
          <a:stretch>
            <a:fillRect/>
          </a:stretch>
        </p:blipFill>
        <p:spPr bwMode="auto">
          <a:xfrm>
            <a:off x="1043608" y="1124744"/>
            <a:ext cx="7719392" cy="5544616"/>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endParaRPr lang="tr-TR" smtClean="0"/>
          </a:p>
        </p:txBody>
      </p:sp>
      <p:pic>
        <p:nvPicPr>
          <p:cNvPr id="21508" name="Picture 4"/>
          <p:cNvPicPr>
            <a:picLocks noChangeAspect="1" noChangeArrowheads="1"/>
          </p:cNvPicPr>
          <p:nvPr/>
        </p:nvPicPr>
        <p:blipFill>
          <a:blip r:embed="rId2" cstate="print"/>
          <a:srcRect/>
          <a:stretch>
            <a:fillRect/>
          </a:stretch>
        </p:blipFill>
        <p:spPr bwMode="auto">
          <a:xfrm>
            <a:off x="1259632" y="188640"/>
            <a:ext cx="7543800" cy="1440160"/>
          </a:xfrm>
          <a:prstGeom prst="rect">
            <a:avLst/>
          </a:prstGeom>
          <a:noFill/>
          <a:ln w="9525">
            <a:noFill/>
            <a:miter lim="800000"/>
            <a:headEnd/>
            <a:tailEnd/>
          </a:ln>
        </p:spPr>
      </p:pic>
      <p:pic>
        <p:nvPicPr>
          <p:cNvPr id="21509" name="Picture 5"/>
          <p:cNvPicPr>
            <a:picLocks noChangeAspect="1" noChangeArrowheads="1"/>
          </p:cNvPicPr>
          <p:nvPr/>
        </p:nvPicPr>
        <p:blipFill>
          <a:blip r:embed="rId3" cstate="print"/>
          <a:srcRect/>
          <a:stretch>
            <a:fillRect/>
          </a:stretch>
        </p:blipFill>
        <p:spPr bwMode="auto">
          <a:xfrm>
            <a:off x="1276672" y="1556792"/>
            <a:ext cx="7543800" cy="3705200"/>
          </a:xfrm>
          <a:prstGeom prst="rect">
            <a:avLst/>
          </a:prstGeom>
          <a:noFill/>
          <a:ln w="9525">
            <a:noFill/>
            <a:miter lim="800000"/>
            <a:headEnd/>
            <a:tailEnd/>
          </a:ln>
        </p:spPr>
      </p:pic>
      <p:pic>
        <p:nvPicPr>
          <p:cNvPr id="6" name="Picture 6"/>
          <p:cNvPicPr>
            <a:picLocks noChangeAspect="1" noChangeArrowheads="1"/>
          </p:cNvPicPr>
          <p:nvPr/>
        </p:nvPicPr>
        <p:blipFill>
          <a:blip r:embed="rId4" cstate="print"/>
          <a:srcRect/>
          <a:stretch>
            <a:fillRect/>
          </a:stretch>
        </p:blipFill>
        <p:spPr bwMode="auto">
          <a:xfrm>
            <a:off x="1259632" y="5229200"/>
            <a:ext cx="7560840" cy="1447800"/>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259632" y="0"/>
            <a:ext cx="7498080" cy="796950"/>
          </a:xfrm>
        </p:spPr>
        <p:txBody>
          <a:bodyPr>
            <a:normAutofit/>
          </a:bodyPr>
          <a:lstStyle/>
          <a:p>
            <a:pPr eaLnBrk="1" hangingPunct="1"/>
            <a:r>
              <a:rPr lang="tr-TR" sz="2800" dirty="0" err="1" smtClean="0"/>
              <a:t>Isabrown</a:t>
            </a:r>
            <a:r>
              <a:rPr lang="tr-TR" sz="2800" dirty="0" smtClean="0"/>
              <a:t>-kahverengilerin vücut ağırlıkları</a:t>
            </a:r>
          </a:p>
        </p:txBody>
      </p:sp>
      <p:sp>
        <p:nvSpPr>
          <p:cNvPr id="23555"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23556" name="Picture 4"/>
          <p:cNvPicPr>
            <a:picLocks noChangeAspect="1" noChangeArrowheads="1"/>
          </p:cNvPicPr>
          <p:nvPr/>
        </p:nvPicPr>
        <p:blipFill>
          <a:blip r:embed="rId2" cstate="print"/>
          <a:srcRect/>
          <a:stretch>
            <a:fillRect/>
          </a:stretch>
        </p:blipFill>
        <p:spPr bwMode="auto">
          <a:xfrm>
            <a:off x="1115616" y="908720"/>
            <a:ext cx="7683624" cy="48965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971600" y="0"/>
            <a:ext cx="7704856" cy="1143000"/>
          </a:xfrm>
        </p:spPr>
        <p:txBody>
          <a:bodyPr>
            <a:normAutofit/>
          </a:bodyPr>
          <a:lstStyle/>
          <a:p>
            <a:pPr eaLnBrk="1" hangingPunct="1"/>
            <a:r>
              <a:rPr lang="tr-TR" sz="2800" dirty="0" err="1" smtClean="0"/>
              <a:t>Isabrown</a:t>
            </a:r>
            <a:r>
              <a:rPr lang="tr-TR" sz="2800" dirty="0" smtClean="0"/>
              <a:t>-kahverengiler için önerilen besin madde oranları</a:t>
            </a:r>
          </a:p>
        </p:txBody>
      </p:sp>
      <p:sp>
        <p:nvSpPr>
          <p:cNvPr id="24579"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24580" name="Picture 4"/>
          <p:cNvPicPr>
            <a:picLocks noChangeAspect="1" noChangeArrowheads="1"/>
          </p:cNvPicPr>
          <p:nvPr/>
        </p:nvPicPr>
        <p:blipFill>
          <a:blip r:embed="rId2" cstate="print"/>
          <a:srcRect/>
          <a:stretch>
            <a:fillRect/>
          </a:stretch>
        </p:blipFill>
        <p:spPr bwMode="auto">
          <a:xfrm>
            <a:off x="971600" y="1052736"/>
            <a:ext cx="8172400"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043608" y="0"/>
            <a:ext cx="7498080" cy="796950"/>
          </a:xfrm>
        </p:spPr>
        <p:txBody>
          <a:bodyPr>
            <a:normAutofit/>
          </a:bodyPr>
          <a:lstStyle/>
          <a:p>
            <a:pPr eaLnBrk="1" hangingPunct="1"/>
            <a:r>
              <a:rPr lang="tr-TR" sz="2800" dirty="0" err="1" smtClean="0"/>
              <a:t>Isabrown</a:t>
            </a:r>
            <a:r>
              <a:rPr lang="tr-TR" sz="2800" dirty="0" smtClean="0"/>
              <a:t>-kahverengilerin </a:t>
            </a:r>
            <a:r>
              <a:rPr lang="tr-TR" sz="2800" dirty="0" err="1" smtClean="0"/>
              <a:t>premiksleri</a:t>
            </a:r>
            <a:endParaRPr lang="tr-TR" sz="2800" dirty="0" smtClean="0"/>
          </a:p>
        </p:txBody>
      </p:sp>
      <p:sp>
        <p:nvSpPr>
          <p:cNvPr id="25603"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25604" name="Picture 4"/>
          <p:cNvPicPr>
            <a:picLocks noChangeAspect="1" noChangeArrowheads="1"/>
          </p:cNvPicPr>
          <p:nvPr/>
        </p:nvPicPr>
        <p:blipFill>
          <a:blip r:embed="rId2" cstate="print"/>
          <a:srcRect/>
          <a:stretch>
            <a:fillRect/>
          </a:stretch>
        </p:blipFill>
        <p:spPr bwMode="auto">
          <a:xfrm>
            <a:off x="1043608" y="764704"/>
            <a:ext cx="8100392" cy="59046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endParaRPr lang="tr-TR" smtClean="0"/>
          </a:p>
        </p:txBody>
      </p:sp>
      <p:sp>
        <p:nvSpPr>
          <p:cNvPr id="26627"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26628" name="Picture 4"/>
          <p:cNvPicPr>
            <a:picLocks noChangeAspect="1" noChangeArrowheads="1"/>
          </p:cNvPicPr>
          <p:nvPr/>
        </p:nvPicPr>
        <p:blipFill>
          <a:blip r:embed="rId2" cstate="print"/>
          <a:srcRect/>
          <a:stretch>
            <a:fillRect/>
          </a:stretch>
        </p:blipFill>
        <p:spPr bwMode="auto">
          <a:xfrm>
            <a:off x="1295400" y="1600200"/>
            <a:ext cx="7543800" cy="2836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tr-TR" sz="2400" b="1" dirty="0" smtClean="0"/>
              <a:t>BABCOCK B-380</a:t>
            </a:r>
            <a:r>
              <a:rPr lang="tr-TR" dirty="0" smtClean="0"/>
              <a:t> </a:t>
            </a:r>
          </a:p>
        </p:txBody>
      </p:sp>
      <p:sp>
        <p:nvSpPr>
          <p:cNvPr id="27651" name="Rectangle 3"/>
          <p:cNvSpPr>
            <a:spLocks noGrp="1" noChangeArrowheads="1"/>
          </p:cNvSpPr>
          <p:nvPr>
            <p:ph type="body" idx="1"/>
          </p:nvPr>
        </p:nvSpPr>
        <p:spPr/>
        <p:txBody>
          <a:bodyPr>
            <a:normAutofit/>
          </a:bodyPr>
          <a:lstStyle/>
          <a:p>
            <a:pPr eaLnBrk="1" hangingPunct="1">
              <a:lnSpc>
                <a:spcPct val="80000"/>
              </a:lnSpc>
              <a:buFont typeface="Wingdings" pitchFamily="2" charset="2"/>
              <a:buNone/>
            </a:pPr>
            <a:r>
              <a:rPr lang="tr-TR" sz="2400" b="1" dirty="0" smtClean="0"/>
              <a:t>Yumurta verimi:</a:t>
            </a:r>
            <a:endParaRPr lang="tr-TR" sz="2400" dirty="0" smtClean="0"/>
          </a:p>
          <a:p>
            <a:pPr eaLnBrk="1" hangingPunct="1">
              <a:lnSpc>
                <a:spcPct val="80000"/>
              </a:lnSpc>
              <a:buFont typeface="Wingdings" pitchFamily="2" charset="2"/>
              <a:buNone/>
            </a:pPr>
            <a:r>
              <a:rPr lang="tr-TR" sz="2400" dirty="0" smtClean="0"/>
              <a:t>Genetik potansiyeli 76 haftalık         310 yumurta üstü</a:t>
            </a:r>
          </a:p>
          <a:p>
            <a:pPr eaLnBrk="1" hangingPunct="1">
              <a:lnSpc>
                <a:spcPct val="80000"/>
              </a:lnSpc>
              <a:buFont typeface="Wingdings" pitchFamily="2" charset="2"/>
              <a:buNone/>
            </a:pPr>
            <a:endParaRPr lang="tr-TR" sz="2400" dirty="0" smtClean="0"/>
          </a:p>
          <a:p>
            <a:pPr eaLnBrk="1" hangingPunct="1">
              <a:lnSpc>
                <a:spcPct val="80000"/>
              </a:lnSpc>
              <a:buFont typeface="Wingdings" pitchFamily="2" charset="2"/>
              <a:buNone/>
            </a:pPr>
            <a:r>
              <a:rPr lang="tr-TR" sz="2400" dirty="0" smtClean="0"/>
              <a:t>Ortalama yumurta verimi (72 hafta)        282 yumurta</a:t>
            </a:r>
          </a:p>
          <a:p>
            <a:pPr eaLnBrk="1" hangingPunct="1">
              <a:lnSpc>
                <a:spcPct val="80000"/>
              </a:lnSpc>
              <a:buFont typeface="Wingdings" pitchFamily="2" charset="2"/>
              <a:buNone/>
            </a:pPr>
            <a:endParaRPr lang="tr-TR" sz="2400" dirty="0" smtClean="0"/>
          </a:p>
          <a:p>
            <a:pPr eaLnBrk="1" hangingPunct="1">
              <a:lnSpc>
                <a:spcPct val="80000"/>
              </a:lnSpc>
              <a:buFont typeface="Wingdings" pitchFamily="2" charset="2"/>
              <a:buNone/>
            </a:pPr>
            <a:r>
              <a:rPr lang="tr-TR" sz="2400" dirty="0" smtClean="0"/>
              <a:t>Ortalama yumurta verimi (76 hafta)        300 yumurta</a:t>
            </a:r>
          </a:p>
          <a:p>
            <a:pPr eaLnBrk="1" hangingPunct="1">
              <a:lnSpc>
                <a:spcPct val="80000"/>
              </a:lnSpc>
              <a:buFont typeface="Wingdings" pitchFamily="2" charset="2"/>
              <a:buNone/>
            </a:pPr>
            <a:endParaRPr lang="tr-TR" sz="2400" dirty="0" smtClean="0"/>
          </a:p>
          <a:p>
            <a:pPr eaLnBrk="1" hangingPunct="1">
              <a:lnSpc>
                <a:spcPct val="80000"/>
              </a:lnSpc>
              <a:buFont typeface="Wingdings" pitchFamily="2" charset="2"/>
              <a:buNone/>
            </a:pPr>
            <a:r>
              <a:rPr lang="tr-TR" sz="2400" dirty="0" smtClean="0"/>
              <a:t>En  yüksek verim yüzdesi            %90 - %94     </a:t>
            </a:r>
          </a:p>
          <a:p>
            <a:pPr eaLnBrk="1" hangingPunct="1">
              <a:lnSpc>
                <a:spcPct val="80000"/>
              </a:lnSpc>
              <a:buFont typeface="Wingdings" pitchFamily="2" charset="2"/>
              <a:buNone/>
            </a:pPr>
            <a:endParaRPr lang="tr-TR" sz="2400" dirty="0" smtClean="0"/>
          </a:p>
          <a:p>
            <a:pPr eaLnBrk="1" hangingPunct="1">
              <a:lnSpc>
                <a:spcPct val="80000"/>
              </a:lnSpc>
              <a:buFont typeface="Wingdings" pitchFamily="2" charset="2"/>
              <a:buNone/>
            </a:pPr>
            <a:r>
              <a:rPr lang="tr-TR" sz="2400" dirty="0" smtClean="0"/>
              <a:t>Ortalama yumurta ağırlığı             62,6 gr.</a:t>
            </a:r>
          </a:p>
          <a:p>
            <a:pPr eaLnBrk="1" hangingPunct="1">
              <a:lnSpc>
                <a:spcPct val="80000"/>
              </a:lnSpc>
              <a:buFont typeface="Wingdings" pitchFamily="2" charset="2"/>
              <a:buNone/>
            </a:pPr>
            <a:endParaRPr lang="tr-TR" sz="2400" dirty="0" smtClean="0"/>
          </a:p>
          <a:p>
            <a:pPr eaLnBrk="1" hangingPunct="1">
              <a:lnSpc>
                <a:spcPct val="80000"/>
              </a:lnSpc>
              <a:buFont typeface="Wingdings" pitchFamily="2" charset="2"/>
              <a:buNone/>
            </a:pPr>
            <a:r>
              <a:rPr lang="tr-TR" sz="2400" dirty="0" smtClean="0"/>
              <a:t>72. haftaya kadar yum. kitlesi         17,6 kg. </a:t>
            </a:r>
          </a:p>
        </p:txBody>
      </p:sp>
      <p:sp>
        <p:nvSpPr>
          <p:cNvPr id="27652" name="AutoShape 4"/>
          <p:cNvSpPr>
            <a:spLocks noChangeArrowheads="1"/>
          </p:cNvSpPr>
          <p:nvPr/>
        </p:nvSpPr>
        <p:spPr bwMode="auto">
          <a:xfrm>
            <a:off x="6084168" y="2564904"/>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7653" name="AutoShape 5"/>
          <p:cNvSpPr>
            <a:spLocks noChangeArrowheads="1"/>
          </p:cNvSpPr>
          <p:nvPr/>
        </p:nvSpPr>
        <p:spPr bwMode="auto">
          <a:xfrm>
            <a:off x="5508104" y="1844824"/>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7654" name="AutoShape 6"/>
          <p:cNvSpPr>
            <a:spLocks noChangeArrowheads="1"/>
          </p:cNvSpPr>
          <p:nvPr/>
        </p:nvSpPr>
        <p:spPr bwMode="auto">
          <a:xfrm>
            <a:off x="6156176" y="3356992"/>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7655" name="AutoShape 7"/>
          <p:cNvSpPr>
            <a:spLocks noChangeArrowheads="1"/>
          </p:cNvSpPr>
          <p:nvPr/>
        </p:nvSpPr>
        <p:spPr bwMode="auto">
          <a:xfrm>
            <a:off x="5004048" y="4060304"/>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7656" name="AutoShape 8"/>
          <p:cNvSpPr>
            <a:spLocks noChangeArrowheads="1"/>
          </p:cNvSpPr>
          <p:nvPr/>
        </p:nvSpPr>
        <p:spPr bwMode="auto">
          <a:xfrm>
            <a:off x="5148064" y="4797152"/>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7657" name="AutoShape 9"/>
          <p:cNvSpPr>
            <a:spLocks noChangeArrowheads="1"/>
          </p:cNvSpPr>
          <p:nvPr/>
        </p:nvSpPr>
        <p:spPr bwMode="auto">
          <a:xfrm>
            <a:off x="5292080" y="5517232"/>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pic>
        <p:nvPicPr>
          <p:cNvPr id="9218" name="Picture 2" descr="C:\Documents and Settings\Emine\Desktop\ergin hoca ders\resimler\BABCOCK B-380.gif"/>
          <p:cNvPicPr>
            <a:picLocks noChangeAspect="1" noChangeArrowheads="1"/>
          </p:cNvPicPr>
          <p:nvPr/>
        </p:nvPicPr>
        <p:blipFill>
          <a:blip r:embed="rId2" cstate="print"/>
          <a:srcRect/>
          <a:stretch>
            <a:fillRect/>
          </a:stretch>
        </p:blipFill>
        <p:spPr bwMode="auto">
          <a:xfrm>
            <a:off x="7239000" y="0"/>
            <a:ext cx="1905000" cy="1666875"/>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endParaRPr lang="tr-TR" smtClean="0"/>
          </a:p>
        </p:txBody>
      </p:sp>
      <p:sp>
        <p:nvSpPr>
          <p:cNvPr id="28675" name="Rectangle 3"/>
          <p:cNvSpPr>
            <a:spLocks noGrp="1" noChangeArrowheads="1"/>
          </p:cNvSpPr>
          <p:nvPr>
            <p:ph type="body" idx="1"/>
          </p:nvPr>
        </p:nvSpPr>
        <p:spPr>
          <a:xfrm>
            <a:off x="1331640" y="980728"/>
            <a:ext cx="7498080" cy="4800600"/>
          </a:xfrm>
        </p:spPr>
        <p:txBody>
          <a:bodyPr>
            <a:noAutofit/>
          </a:bodyPr>
          <a:lstStyle/>
          <a:p>
            <a:pPr eaLnBrk="1" hangingPunct="1">
              <a:lnSpc>
                <a:spcPct val="90000"/>
              </a:lnSpc>
              <a:buFont typeface="Wingdings" pitchFamily="2" charset="2"/>
              <a:buNone/>
            </a:pPr>
            <a:r>
              <a:rPr lang="tr-TR" sz="2400" b="1" dirty="0" smtClean="0"/>
              <a:t>Yem tüketimi:</a:t>
            </a:r>
            <a:endParaRPr lang="tr-TR" sz="2400" dirty="0" smtClean="0"/>
          </a:p>
          <a:p>
            <a:pPr eaLnBrk="1" hangingPunct="1">
              <a:lnSpc>
                <a:spcPct val="90000"/>
              </a:lnSpc>
              <a:buFont typeface="Wingdings" pitchFamily="2" charset="2"/>
              <a:buNone/>
            </a:pPr>
            <a:r>
              <a:rPr lang="tr-TR" sz="2400" dirty="0" smtClean="0"/>
              <a:t>0-20 hafta               8,14 kg.</a:t>
            </a:r>
          </a:p>
          <a:p>
            <a:pPr eaLnBrk="1" hangingPunct="1">
              <a:lnSpc>
                <a:spcPct val="90000"/>
              </a:lnSpc>
              <a:buFont typeface="Wingdings" pitchFamily="2" charset="2"/>
              <a:buNone/>
            </a:pPr>
            <a:endParaRPr lang="tr-TR" sz="2400" dirty="0" smtClean="0"/>
          </a:p>
          <a:p>
            <a:pPr eaLnBrk="1" hangingPunct="1">
              <a:lnSpc>
                <a:spcPct val="90000"/>
              </a:lnSpc>
              <a:buFont typeface="Wingdings" pitchFamily="2" charset="2"/>
              <a:buNone/>
            </a:pPr>
            <a:r>
              <a:rPr lang="tr-TR" sz="2400" dirty="0" smtClean="0"/>
              <a:t>Yumurta döneminde </a:t>
            </a:r>
            <a:r>
              <a:rPr lang="tr-TR" sz="2400" dirty="0" err="1" smtClean="0"/>
              <a:t>ort</a:t>
            </a:r>
            <a:r>
              <a:rPr lang="tr-TR" sz="2400" dirty="0" smtClean="0"/>
              <a:t>. yem             115-116 gr/gün </a:t>
            </a:r>
          </a:p>
          <a:p>
            <a:pPr eaLnBrk="1" hangingPunct="1">
              <a:lnSpc>
                <a:spcPct val="90000"/>
              </a:lnSpc>
              <a:buFont typeface="Wingdings" pitchFamily="2" charset="2"/>
              <a:buNone/>
            </a:pPr>
            <a:r>
              <a:rPr lang="tr-TR" sz="2400" dirty="0" smtClean="0"/>
              <a:t>tüketimi (24-76 </a:t>
            </a:r>
            <a:r>
              <a:rPr lang="tr-TR" sz="2400" dirty="0" err="1" smtClean="0"/>
              <a:t>hf</a:t>
            </a:r>
            <a:r>
              <a:rPr lang="tr-TR" sz="2400" dirty="0" smtClean="0"/>
              <a:t>.)</a:t>
            </a:r>
          </a:p>
          <a:p>
            <a:pPr eaLnBrk="1" hangingPunct="1">
              <a:lnSpc>
                <a:spcPct val="90000"/>
              </a:lnSpc>
              <a:buFont typeface="Wingdings" pitchFamily="2" charset="2"/>
              <a:buNone/>
            </a:pPr>
            <a:endParaRPr lang="tr-TR" sz="2400" b="1" dirty="0" smtClean="0"/>
          </a:p>
          <a:p>
            <a:pPr eaLnBrk="1" hangingPunct="1">
              <a:lnSpc>
                <a:spcPct val="90000"/>
              </a:lnSpc>
              <a:buFont typeface="Wingdings" pitchFamily="2" charset="2"/>
              <a:buNone/>
            </a:pPr>
            <a:r>
              <a:rPr lang="tr-TR" sz="2400" b="1" dirty="0" smtClean="0"/>
              <a:t>Cinsel olgunluk:</a:t>
            </a:r>
            <a:endParaRPr lang="tr-TR" sz="2400" dirty="0" smtClean="0"/>
          </a:p>
          <a:p>
            <a:pPr eaLnBrk="1" hangingPunct="1">
              <a:lnSpc>
                <a:spcPct val="90000"/>
              </a:lnSpc>
              <a:buFont typeface="Wingdings" pitchFamily="2" charset="2"/>
              <a:buNone/>
            </a:pPr>
            <a:r>
              <a:rPr lang="tr-TR" sz="2400" dirty="0" smtClean="0"/>
              <a:t>İlk yumurtlama yaşı                   140-147 gün</a:t>
            </a:r>
          </a:p>
          <a:p>
            <a:pPr eaLnBrk="1" hangingPunct="1">
              <a:lnSpc>
                <a:spcPct val="90000"/>
              </a:lnSpc>
              <a:buFont typeface="Wingdings" pitchFamily="2" charset="2"/>
              <a:buNone/>
            </a:pPr>
            <a:endParaRPr lang="tr-TR" sz="2400" dirty="0" smtClean="0"/>
          </a:p>
          <a:p>
            <a:pPr eaLnBrk="1" hangingPunct="1">
              <a:lnSpc>
                <a:spcPct val="90000"/>
              </a:lnSpc>
              <a:buFont typeface="Wingdings" pitchFamily="2" charset="2"/>
              <a:buNone/>
            </a:pPr>
            <a:r>
              <a:rPr lang="tr-TR" sz="2400" dirty="0" smtClean="0"/>
              <a:t>%50 verim yaşı                    154-161 gün</a:t>
            </a:r>
          </a:p>
          <a:p>
            <a:pPr eaLnBrk="1" hangingPunct="1">
              <a:lnSpc>
                <a:spcPct val="90000"/>
              </a:lnSpc>
              <a:buFont typeface="Wingdings" pitchFamily="2" charset="2"/>
              <a:buNone/>
            </a:pPr>
            <a:endParaRPr lang="tr-TR" sz="2400" dirty="0" smtClean="0"/>
          </a:p>
          <a:p>
            <a:pPr eaLnBrk="1" hangingPunct="1">
              <a:lnSpc>
                <a:spcPct val="90000"/>
              </a:lnSpc>
              <a:buFont typeface="Wingdings" pitchFamily="2" charset="2"/>
              <a:buNone/>
            </a:pPr>
            <a:r>
              <a:rPr lang="tr-TR" sz="2400" dirty="0" smtClean="0"/>
              <a:t>En yüksek verim yaşı                   189-203 gün</a:t>
            </a:r>
          </a:p>
        </p:txBody>
      </p:sp>
      <p:sp>
        <p:nvSpPr>
          <p:cNvPr id="28676" name="AutoShape 5"/>
          <p:cNvSpPr>
            <a:spLocks noChangeArrowheads="1"/>
          </p:cNvSpPr>
          <p:nvPr/>
        </p:nvSpPr>
        <p:spPr bwMode="auto">
          <a:xfrm>
            <a:off x="4644008" y="4365104"/>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8677" name="AutoShape 6"/>
          <p:cNvSpPr>
            <a:spLocks noChangeArrowheads="1"/>
          </p:cNvSpPr>
          <p:nvPr/>
        </p:nvSpPr>
        <p:spPr bwMode="auto">
          <a:xfrm>
            <a:off x="3995936" y="5157192"/>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8678" name="AutoShape 7"/>
          <p:cNvSpPr>
            <a:spLocks noChangeArrowheads="1"/>
          </p:cNvSpPr>
          <p:nvPr/>
        </p:nvSpPr>
        <p:spPr bwMode="auto">
          <a:xfrm>
            <a:off x="4716016" y="6021288"/>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8679" name="AutoShape 8"/>
          <p:cNvSpPr>
            <a:spLocks noChangeArrowheads="1"/>
          </p:cNvSpPr>
          <p:nvPr/>
        </p:nvSpPr>
        <p:spPr bwMode="auto">
          <a:xfrm>
            <a:off x="5580112" y="2780928"/>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8680" name="AutoShape 9"/>
          <p:cNvSpPr>
            <a:spLocks noChangeArrowheads="1"/>
          </p:cNvSpPr>
          <p:nvPr/>
        </p:nvSpPr>
        <p:spPr bwMode="auto">
          <a:xfrm>
            <a:off x="3131840" y="1916832"/>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1403648" y="908720"/>
            <a:ext cx="7313612" cy="5256584"/>
          </a:xfrm>
        </p:spPr>
        <p:txBody>
          <a:bodyPr>
            <a:noAutofit/>
          </a:bodyPr>
          <a:lstStyle/>
          <a:p>
            <a:pPr eaLnBrk="1" hangingPunct="1">
              <a:lnSpc>
                <a:spcPct val="90000"/>
              </a:lnSpc>
              <a:buFont typeface="Wingdings" pitchFamily="2" charset="2"/>
              <a:buNone/>
            </a:pPr>
            <a:r>
              <a:rPr lang="tr-TR" sz="2400" b="1" dirty="0" smtClean="0"/>
              <a:t>Vücut ağırlığı :</a:t>
            </a:r>
            <a:endParaRPr lang="tr-TR" sz="2400" dirty="0" smtClean="0"/>
          </a:p>
          <a:p>
            <a:pPr eaLnBrk="1" hangingPunct="1">
              <a:lnSpc>
                <a:spcPct val="90000"/>
              </a:lnSpc>
              <a:buFont typeface="Wingdings" pitchFamily="2" charset="2"/>
              <a:buNone/>
            </a:pPr>
            <a:r>
              <a:rPr lang="tr-TR" sz="2400" dirty="0" smtClean="0"/>
              <a:t>8 haftalık               640 gr.</a:t>
            </a:r>
          </a:p>
          <a:p>
            <a:pPr eaLnBrk="1" hangingPunct="1">
              <a:lnSpc>
                <a:spcPct val="90000"/>
              </a:lnSpc>
              <a:buFont typeface="Wingdings" pitchFamily="2" charset="2"/>
              <a:buNone/>
            </a:pPr>
            <a:endParaRPr lang="tr-TR" sz="2400" dirty="0" smtClean="0"/>
          </a:p>
          <a:p>
            <a:pPr eaLnBrk="1" hangingPunct="1">
              <a:lnSpc>
                <a:spcPct val="90000"/>
              </a:lnSpc>
              <a:buFont typeface="Wingdings" pitchFamily="2" charset="2"/>
              <a:buNone/>
            </a:pPr>
            <a:r>
              <a:rPr lang="tr-TR" sz="2400" dirty="0" smtClean="0"/>
              <a:t>20 haftalık               1650 gr.</a:t>
            </a:r>
          </a:p>
          <a:p>
            <a:pPr eaLnBrk="1" hangingPunct="1">
              <a:lnSpc>
                <a:spcPct val="90000"/>
              </a:lnSpc>
              <a:buFont typeface="Wingdings" pitchFamily="2" charset="2"/>
              <a:buNone/>
            </a:pPr>
            <a:endParaRPr lang="tr-TR" sz="2400" dirty="0" smtClean="0"/>
          </a:p>
          <a:p>
            <a:pPr eaLnBrk="1" hangingPunct="1">
              <a:lnSpc>
                <a:spcPct val="90000"/>
              </a:lnSpc>
              <a:buFont typeface="Wingdings" pitchFamily="2" charset="2"/>
              <a:buNone/>
            </a:pPr>
            <a:r>
              <a:rPr lang="tr-TR" sz="2400" dirty="0" smtClean="0"/>
              <a:t>76 haftalık                2150 gr.</a:t>
            </a:r>
          </a:p>
          <a:p>
            <a:pPr eaLnBrk="1" hangingPunct="1">
              <a:lnSpc>
                <a:spcPct val="90000"/>
              </a:lnSpc>
              <a:buFont typeface="Wingdings" pitchFamily="2" charset="2"/>
              <a:buNone/>
            </a:pPr>
            <a:endParaRPr lang="tr-TR" sz="2400" b="1" dirty="0" smtClean="0"/>
          </a:p>
          <a:p>
            <a:pPr eaLnBrk="1" hangingPunct="1">
              <a:lnSpc>
                <a:spcPct val="90000"/>
              </a:lnSpc>
              <a:buFont typeface="Wingdings" pitchFamily="2" charset="2"/>
              <a:buNone/>
            </a:pPr>
            <a:r>
              <a:rPr lang="tr-TR" sz="2400" b="1" dirty="0" smtClean="0"/>
              <a:t>Yaşama gücü:  </a:t>
            </a:r>
          </a:p>
          <a:p>
            <a:pPr eaLnBrk="1" hangingPunct="1">
              <a:lnSpc>
                <a:spcPct val="90000"/>
              </a:lnSpc>
              <a:buFont typeface="Wingdings" pitchFamily="2" charset="2"/>
              <a:buNone/>
            </a:pPr>
            <a:endParaRPr lang="tr-TR" sz="2400" b="1" dirty="0" smtClean="0"/>
          </a:p>
          <a:p>
            <a:pPr eaLnBrk="1" hangingPunct="1">
              <a:lnSpc>
                <a:spcPct val="90000"/>
              </a:lnSpc>
              <a:buFont typeface="Wingdings" pitchFamily="2" charset="2"/>
              <a:buNone/>
            </a:pPr>
            <a:r>
              <a:rPr lang="tr-TR" sz="2400" dirty="0" smtClean="0"/>
              <a:t>Yetiştirme dönemi (0-20 hafta)              %96 – 98</a:t>
            </a:r>
          </a:p>
          <a:p>
            <a:pPr eaLnBrk="1" hangingPunct="1">
              <a:lnSpc>
                <a:spcPct val="90000"/>
              </a:lnSpc>
              <a:buFont typeface="Wingdings" pitchFamily="2" charset="2"/>
              <a:buNone/>
            </a:pPr>
            <a:endParaRPr lang="tr-TR" sz="2400" dirty="0" smtClean="0"/>
          </a:p>
          <a:p>
            <a:pPr eaLnBrk="1" hangingPunct="1">
              <a:lnSpc>
                <a:spcPct val="90000"/>
              </a:lnSpc>
              <a:buFont typeface="Wingdings" pitchFamily="2" charset="2"/>
              <a:buNone/>
            </a:pPr>
            <a:r>
              <a:rPr lang="tr-TR" sz="2400" dirty="0" smtClean="0"/>
              <a:t>Yumurta dönemi   (21-76 hafta)              % 92 – 96</a:t>
            </a:r>
          </a:p>
        </p:txBody>
      </p:sp>
      <p:sp>
        <p:nvSpPr>
          <p:cNvPr id="29700" name="AutoShape 4"/>
          <p:cNvSpPr>
            <a:spLocks noChangeArrowheads="1"/>
          </p:cNvSpPr>
          <p:nvPr/>
        </p:nvSpPr>
        <p:spPr bwMode="auto">
          <a:xfrm>
            <a:off x="3059832" y="1412776"/>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9701" name="AutoShape 5"/>
          <p:cNvSpPr>
            <a:spLocks noChangeArrowheads="1"/>
          </p:cNvSpPr>
          <p:nvPr/>
        </p:nvSpPr>
        <p:spPr bwMode="auto">
          <a:xfrm>
            <a:off x="3275856" y="2204864"/>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9702" name="AutoShape 6"/>
          <p:cNvSpPr>
            <a:spLocks noChangeArrowheads="1"/>
          </p:cNvSpPr>
          <p:nvPr/>
        </p:nvSpPr>
        <p:spPr bwMode="auto">
          <a:xfrm>
            <a:off x="3203848" y="2996952"/>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9703" name="AutoShape 7"/>
          <p:cNvSpPr>
            <a:spLocks noChangeArrowheads="1"/>
          </p:cNvSpPr>
          <p:nvPr/>
        </p:nvSpPr>
        <p:spPr bwMode="auto">
          <a:xfrm>
            <a:off x="5724128" y="4653136"/>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
        <p:nvSpPr>
          <p:cNvPr id="29704" name="AutoShape 8"/>
          <p:cNvSpPr>
            <a:spLocks noChangeArrowheads="1"/>
          </p:cNvSpPr>
          <p:nvPr/>
        </p:nvSpPr>
        <p:spPr bwMode="auto">
          <a:xfrm>
            <a:off x="5868144" y="5445224"/>
            <a:ext cx="381000" cy="304800"/>
          </a:xfrm>
          <a:prstGeom prst="rightArrow">
            <a:avLst>
              <a:gd name="adj1" fmla="val 50000"/>
              <a:gd name="adj2" fmla="val 3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tr-T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043608" y="0"/>
            <a:ext cx="7498080" cy="724942"/>
          </a:xfrm>
        </p:spPr>
        <p:txBody>
          <a:bodyPr/>
          <a:lstStyle/>
          <a:p>
            <a:pPr eaLnBrk="1" hangingPunct="1"/>
            <a:r>
              <a:rPr lang="tr-TR" sz="2400" dirty="0" err="1" smtClean="0"/>
              <a:t>Babcock</a:t>
            </a:r>
            <a:r>
              <a:rPr lang="tr-TR" sz="2400" dirty="0" smtClean="0"/>
              <a:t> B-380’ in verim özellikleri</a:t>
            </a:r>
          </a:p>
        </p:txBody>
      </p:sp>
      <p:sp>
        <p:nvSpPr>
          <p:cNvPr id="30723"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30724" name="Picture 4"/>
          <p:cNvPicPr>
            <a:picLocks noChangeAspect="1" noChangeArrowheads="1"/>
          </p:cNvPicPr>
          <p:nvPr/>
        </p:nvPicPr>
        <p:blipFill>
          <a:blip r:embed="rId2" cstate="print"/>
          <a:srcRect/>
          <a:stretch>
            <a:fillRect/>
          </a:stretch>
        </p:blipFill>
        <p:spPr bwMode="auto">
          <a:xfrm>
            <a:off x="971600" y="692696"/>
            <a:ext cx="8172400" cy="59766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043608" y="0"/>
            <a:ext cx="7498080" cy="796950"/>
          </a:xfrm>
        </p:spPr>
        <p:txBody>
          <a:bodyPr/>
          <a:lstStyle/>
          <a:p>
            <a:pPr eaLnBrk="1" hangingPunct="1"/>
            <a:r>
              <a:rPr lang="tr-TR" sz="2400" dirty="0" err="1" smtClean="0"/>
              <a:t>Babcock</a:t>
            </a:r>
            <a:r>
              <a:rPr lang="tr-TR" sz="2400" dirty="0" smtClean="0"/>
              <a:t> B-380 için önerilen besin madde oranları</a:t>
            </a:r>
          </a:p>
        </p:txBody>
      </p:sp>
      <p:sp>
        <p:nvSpPr>
          <p:cNvPr id="31747" name="Rectangle 3"/>
          <p:cNvSpPr>
            <a:spLocks noGrp="1" noChangeArrowheads="1"/>
          </p:cNvSpPr>
          <p:nvPr>
            <p:ph type="body" idx="1"/>
          </p:nvPr>
        </p:nvSpPr>
        <p:spPr/>
        <p:txBody>
          <a:bodyPr/>
          <a:lstStyle/>
          <a:p>
            <a:pPr eaLnBrk="1" hangingPunct="1">
              <a:buFont typeface="Wingdings" pitchFamily="2" charset="2"/>
              <a:buNone/>
            </a:pPr>
            <a:endParaRPr lang="tr-TR" smtClean="0"/>
          </a:p>
        </p:txBody>
      </p:sp>
      <p:pic>
        <p:nvPicPr>
          <p:cNvPr id="31748" name="Picture 4"/>
          <p:cNvPicPr>
            <a:picLocks noChangeAspect="1" noChangeArrowheads="1"/>
          </p:cNvPicPr>
          <p:nvPr/>
        </p:nvPicPr>
        <p:blipFill>
          <a:blip r:embed="rId2" cstate="print"/>
          <a:srcRect/>
          <a:stretch>
            <a:fillRect/>
          </a:stretch>
        </p:blipFill>
        <p:spPr bwMode="auto">
          <a:xfrm>
            <a:off x="1043608" y="908720"/>
            <a:ext cx="7795592" cy="5644480"/>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endParaRPr lang="tr-TR" smtClean="0"/>
          </a:p>
        </p:txBody>
      </p:sp>
      <p:sp>
        <p:nvSpPr>
          <p:cNvPr id="32771" name="Rectangle 3"/>
          <p:cNvSpPr>
            <a:spLocks noGrp="1" noChangeArrowheads="1"/>
          </p:cNvSpPr>
          <p:nvPr>
            <p:ph type="body" idx="1"/>
          </p:nvPr>
        </p:nvSpPr>
        <p:spPr/>
        <p:txBody>
          <a:bodyPr/>
          <a:lstStyle/>
          <a:p>
            <a:pPr eaLnBrk="1" hangingPunct="1"/>
            <a:endParaRPr lang="tr-TR" smtClean="0"/>
          </a:p>
        </p:txBody>
      </p:sp>
      <p:pic>
        <p:nvPicPr>
          <p:cNvPr id="32772" name="Picture 4"/>
          <p:cNvPicPr>
            <a:picLocks noChangeAspect="1" noChangeArrowheads="1"/>
          </p:cNvPicPr>
          <p:nvPr/>
        </p:nvPicPr>
        <p:blipFill>
          <a:blip r:embed="rId2" cstate="print"/>
          <a:srcRect/>
          <a:stretch>
            <a:fillRect/>
          </a:stretch>
        </p:blipFill>
        <p:spPr bwMode="auto">
          <a:xfrm>
            <a:off x="1295400" y="260648"/>
            <a:ext cx="7669088" cy="6216352"/>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endParaRPr lang="tr-TR" smtClean="0"/>
          </a:p>
        </p:txBody>
      </p:sp>
      <p:sp>
        <p:nvSpPr>
          <p:cNvPr id="33795" name="Rectangle 3"/>
          <p:cNvSpPr>
            <a:spLocks noGrp="1" noChangeArrowheads="1"/>
          </p:cNvSpPr>
          <p:nvPr>
            <p:ph type="body" idx="1"/>
          </p:nvPr>
        </p:nvSpPr>
        <p:spPr/>
        <p:txBody>
          <a:bodyPr/>
          <a:lstStyle/>
          <a:p>
            <a:pPr eaLnBrk="1" hangingPunct="1"/>
            <a:endParaRPr lang="tr-TR" dirty="0" smtClean="0"/>
          </a:p>
        </p:txBody>
      </p:sp>
      <p:pic>
        <p:nvPicPr>
          <p:cNvPr id="33796" name="Picture 4"/>
          <p:cNvPicPr>
            <a:picLocks noChangeAspect="1" noChangeArrowheads="1"/>
          </p:cNvPicPr>
          <p:nvPr/>
        </p:nvPicPr>
        <p:blipFill>
          <a:blip r:embed="rId2" cstate="print"/>
          <a:srcRect/>
          <a:stretch>
            <a:fillRect/>
          </a:stretch>
        </p:blipFill>
        <p:spPr bwMode="auto">
          <a:xfrm>
            <a:off x="1295400" y="1052736"/>
            <a:ext cx="7391400" cy="28803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113</TotalTime>
  <Words>3742</Words>
  <Application>Microsoft Office PowerPoint</Application>
  <PresentationFormat>Ekran Gösterisi (4:3)</PresentationFormat>
  <Paragraphs>257</Paragraphs>
  <Slides>77</Slides>
  <Notes>0</Notes>
  <HiddenSlides>0</HiddenSlides>
  <MMClips>0</MMClips>
  <ScaleCrop>false</ScaleCrop>
  <HeadingPairs>
    <vt:vector size="4" baseType="variant">
      <vt:variant>
        <vt:lpstr>Tema</vt:lpstr>
      </vt:variant>
      <vt:variant>
        <vt:i4>1</vt:i4>
      </vt:variant>
      <vt:variant>
        <vt:lpstr>Slayt Başlıkları</vt:lpstr>
      </vt:variant>
      <vt:variant>
        <vt:i4>77</vt:i4>
      </vt:variant>
    </vt:vector>
  </HeadingPairs>
  <TitlesOfParts>
    <vt:vector size="78" baseType="lpstr">
      <vt:lpstr>Gündönümü</vt:lpstr>
      <vt:lpstr>YUMURTACI TAVUKLARIN BESLENMESİ</vt:lpstr>
      <vt:lpstr>YUMURTA TAVUKLARININ BESLENMESİ</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CİVCİVLERİN BESLENMESİ </vt:lpstr>
      <vt:lpstr>Slayt 16</vt:lpstr>
      <vt:lpstr>Slayt 17</vt:lpstr>
      <vt:lpstr>PİLİÇLERİN BESLENMESİ </vt:lpstr>
      <vt:lpstr>Slayt 19</vt:lpstr>
      <vt:lpstr>PİLİÇLERDE SINIRLI YEMLEME </vt:lpstr>
      <vt:lpstr>Slayt 21</vt:lpstr>
      <vt:lpstr>Slayt 22</vt:lpstr>
      <vt:lpstr>Slayt 23</vt:lpstr>
      <vt:lpstr>Piliçlerin bakım ve beslenmeleri ile ilgili önemli ve pratik noktaları şöyle özetleyebiliriz;</vt:lpstr>
      <vt:lpstr>TAVUKLARIN BESLENMESİ</vt:lpstr>
      <vt:lpstr>Slayt 26</vt:lpstr>
      <vt:lpstr>Slayt 27</vt:lpstr>
      <vt:lpstr>Slayt 28</vt:lpstr>
      <vt:lpstr>Yem tüketimi ile ilgili aşağıdaki pratik düzeltmeler yapılabilir. Bunlar aşağıda ki gibidir:</vt:lpstr>
      <vt:lpstr> Yumurtacı Piliç ve Tavuklarda Örnek Bir Aşı Programı Şu Şekildedir; </vt:lpstr>
      <vt:lpstr>YUMURTA TAVUKLARININ KAFESTE BAKIM VE BESLENMELERİ NASIL YAPILIR ?</vt:lpstr>
      <vt:lpstr>Slayt 32</vt:lpstr>
      <vt:lpstr>Yumurta Verim Yönünden Geliştirilen Ebeveyn Hatları</vt:lpstr>
      <vt:lpstr>Slayt 34</vt:lpstr>
      <vt:lpstr>Slayt 35</vt:lpstr>
      <vt:lpstr>Beyaz Yumurtacı Ebeveynler İçin Bazı Performans Özellikleri:</vt:lpstr>
      <vt:lpstr>Kahverengi Yumurtacı Ebeveynler İçin Bazı Performans Özellikleri:</vt:lpstr>
      <vt:lpstr>Rhode Island Red</vt:lpstr>
      <vt:lpstr>Slayt 39</vt:lpstr>
      <vt:lpstr>Slayt 40</vt:lpstr>
      <vt:lpstr>New Hampshire</vt:lpstr>
      <vt:lpstr>Slayt 42</vt:lpstr>
      <vt:lpstr>Slayt 43</vt:lpstr>
      <vt:lpstr>Susex</vt:lpstr>
      <vt:lpstr>Slayt 45</vt:lpstr>
      <vt:lpstr>Austra</vt:lpstr>
      <vt:lpstr>Slayt 47</vt:lpstr>
      <vt:lpstr>Leghorn</vt:lpstr>
      <vt:lpstr>Slayt 49</vt:lpstr>
      <vt:lpstr>LOHMANN BROWN</vt:lpstr>
      <vt:lpstr>Slayt 51</vt:lpstr>
      <vt:lpstr>Slayt 52</vt:lpstr>
      <vt:lpstr>Slayt 53</vt:lpstr>
      <vt:lpstr>Lohmann LB-kahverengi üretim değerleri</vt:lpstr>
      <vt:lpstr>Lohmann LB-kahverengi vücut ağırlığı, yem ve su tüketimi</vt:lpstr>
      <vt:lpstr>Slayt 56</vt:lpstr>
      <vt:lpstr>Lohmann LB-kahverengilerin vücut ağırlıkları</vt:lpstr>
      <vt:lpstr>Lohmann LB-kahverengiler için önerilen besin madde oranları</vt:lpstr>
      <vt:lpstr>Lohmann LB-kahverengilerin premiksleri</vt:lpstr>
      <vt:lpstr>Lohmann LB-kahverengilerin premiksleri</vt:lpstr>
      <vt:lpstr>ISABROWN- KAHVERENGİ</vt:lpstr>
      <vt:lpstr>Slayt 62</vt:lpstr>
      <vt:lpstr>Slayt 63</vt:lpstr>
      <vt:lpstr>Isabrown - kahverengilerin üretim değerleri</vt:lpstr>
      <vt:lpstr>Isabrown – kahverengilerin vücut ağırlığı, yem ve su tüketimi</vt:lpstr>
      <vt:lpstr>Slayt 66</vt:lpstr>
      <vt:lpstr>Isabrown-kahverengilerin vücut ağırlıkları</vt:lpstr>
      <vt:lpstr>Isabrown-kahverengiler için önerilen besin madde oranları</vt:lpstr>
      <vt:lpstr>Isabrown-kahverengilerin premiksleri</vt:lpstr>
      <vt:lpstr>Slayt 70</vt:lpstr>
      <vt:lpstr>BABCOCK B-380 </vt:lpstr>
      <vt:lpstr>Slayt 72</vt:lpstr>
      <vt:lpstr>Slayt 73</vt:lpstr>
      <vt:lpstr>Babcock B-380’ in verim özellikleri</vt:lpstr>
      <vt:lpstr>Babcock B-380 için önerilen besin madde oranları</vt:lpstr>
      <vt:lpstr>Slayt 76</vt:lpstr>
      <vt:lpstr>Slayt 77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YUMURTACI TAVUKLARIN BESLENMESİ</dc:title>
  <cp:lastModifiedBy>Casper</cp:lastModifiedBy>
  <cp:revision>19</cp:revision>
  <dcterms:modified xsi:type="dcterms:W3CDTF">2011-05-05T12:44:05Z</dcterms:modified>
</cp:coreProperties>
</file>