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2" r:id="rId2"/>
    <p:sldId id="291" r:id="rId3"/>
    <p:sldId id="256" r:id="rId4"/>
    <p:sldId id="257" r:id="rId5"/>
    <p:sldId id="258" r:id="rId6"/>
    <p:sldId id="259" r:id="rId7"/>
    <p:sldId id="260" r:id="rId8"/>
    <p:sldId id="295" r:id="rId9"/>
    <p:sldId id="261" r:id="rId10"/>
    <p:sldId id="290" r:id="rId11"/>
    <p:sldId id="262" r:id="rId12"/>
    <p:sldId id="303" r:id="rId13"/>
    <p:sldId id="304" r:id="rId14"/>
    <p:sldId id="305" r:id="rId15"/>
    <p:sldId id="306" r:id="rId16"/>
    <p:sldId id="307" r:id="rId17"/>
    <p:sldId id="302" r:id="rId18"/>
    <p:sldId id="287" r:id="rId19"/>
    <p:sldId id="301" r:id="rId20"/>
    <p:sldId id="264" r:id="rId21"/>
    <p:sldId id="265" r:id="rId22"/>
    <p:sldId id="266" r:id="rId23"/>
    <p:sldId id="281" r:id="rId24"/>
    <p:sldId id="285" r:id="rId25"/>
    <p:sldId id="283" r:id="rId26"/>
    <p:sldId id="300" r:id="rId27"/>
    <p:sldId id="267" r:id="rId28"/>
    <p:sldId id="268" r:id="rId29"/>
    <p:sldId id="284" r:id="rId30"/>
    <p:sldId id="269" r:id="rId31"/>
    <p:sldId id="271" r:id="rId32"/>
    <p:sldId id="272" r:id="rId33"/>
    <p:sldId id="273" r:id="rId34"/>
    <p:sldId id="275" r:id="rId35"/>
    <p:sldId id="276" r:id="rId36"/>
    <p:sldId id="277" r:id="rId37"/>
    <p:sldId id="289" r:id="rId38"/>
    <p:sldId id="296" r:id="rId39"/>
    <p:sldId id="297" r:id="rId40"/>
    <p:sldId id="298" r:id="rId41"/>
    <p:sldId id="299" r:id="rId4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41" autoAdjust="0"/>
    <p:restoredTop sz="94660" autoAdjust="0"/>
  </p:normalViewPr>
  <p:slideViewPr>
    <p:cSldViewPr>
      <p:cViewPr varScale="1">
        <p:scale>
          <a:sx n="117" d="100"/>
          <a:sy n="117" d="100"/>
        </p:scale>
        <p:origin x="-1734" y="-102"/>
      </p:cViewPr>
      <p:guideLst>
        <p:guide orient="horz" pos="2160"/>
        <p:guide pos="2880"/>
      </p:guideLst>
    </p:cSldViewPr>
  </p:slideViewPr>
  <p:outlineViewPr>
    <p:cViewPr>
      <p:scale>
        <a:sx n="33" d="100"/>
        <a:sy n="33" d="100"/>
      </p:scale>
      <p:origin x="0" y="396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9BC1B-E3A0-4F06-843E-02E62F01B827}" type="datetimeFigureOut">
              <a:rPr lang="tr-TR" smtClean="0"/>
              <a:pPr/>
              <a:t>12.02.2020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B483BA-F437-423D-949C-72277A559D44}" type="slidenum">
              <a:rPr lang="tr-TR" smtClean="0"/>
              <a:pPr/>
              <a:t>‹#›</a:t>
            </a:fld>
            <a:endParaRPr lang="tr-TR"/>
          </a:p>
        </p:txBody>
      </p:sp>
    </p:spTree>
    <p:extLst>
      <p:ext uri="{BB962C8B-B14F-4D97-AF65-F5344CB8AC3E}">
        <p14:creationId xmlns:p14="http://schemas.microsoft.com/office/powerpoint/2010/main" val="15630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19250154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207162878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3704882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85422602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413095379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107498463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170692190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6734232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417588300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116973429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D268395-C553-4BC8-97D2-D6044709BA25}" type="datetimeFigureOut">
              <a:rPr lang="tr-TR" smtClean="0"/>
              <a:pPr/>
              <a:t>12.02.2020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EA07FA7-0DD0-436D-BA44-4868A61935D9}" type="slidenum">
              <a:rPr lang="tr-TR" smtClean="0"/>
              <a:pPr/>
              <a:t>‹#›</a:t>
            </a:fld>
            <a:endParaRPr lang="tr-TR"/>
          </a:p>
        </p:txBody>
      </p:sp>
    </p:spTree>
    <p:extLst>
      <p:ext uri="{BB962C8B-B14F-4D97-AF65-F5344CB8AC3E}">
        <p14:creationId xmlns:p14="http://schemas.microsoft.com/office/powerpoint/2010/main" val="261738083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2/12/2020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53000813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68395-C553-4BC8-97D2-D6044709BA25}" type="datetimeFigureOut">
              <a:rPr lang="tr-TR" smtClean="0"/>
              <a:pPr/>
              <a:t>12.02.2020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07FA7-0DD0-436D-BA44-4868A61935D9}" type="slidenum">
              <a:rPr lang="tr-TR" smtClean="0"/>
              <a:pPr/>
              <a:t>‹#›</a:t>
            </a:fld>
            <a:endParaRPr lang="tr-TR"/>
          </a:p>
        </p:txBody>
      </p:sp>
    </p:spTree>
    <p:extLst>
      <p:ext uri="{BB962C8B-B14F-4D97-AF65-F5344CB8AC3E}">
        <p14:creationId xmlns:p14="http://schemas.microsoft.com/office/powerpoint/2010/main" val="511001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lstStyle/>
          <a:p>
            <a:pPr algn="ctr">
              <a:buNone/>
            </a:pPr>
            <a:endParaRPr lang="tr-TR" sz="4000" b="1" dirty="0" smtClean="0">
              <a:solidFill>
                <a:srgbClr val="C00000"/>
              </a:solidFill>
              <a:latin typeface="Calibri" pitchFamily="34" charset="0"/>
              <a:cs typeface="Calibri" pitchFamily="34" charset="0"/>
            </a:endParaRPr>
          </a:p>
          <a:p>
            <a:pPr algn="ctr">
              <a:buNone/>
            </a:pPr>
            <a:endParaRPr lang="tr-TR" sz="4000" b="1" dirty="0" smtClean="0">
              <a:solidFill>
                <a:srgbClr val="C00000"/>
              </a:solidFill>
              <a:latin typeface="Bookman Old Style" pitchFamily="18" charset="0"/>
              <a:cs typeface="Calibri" pitchFamily="34" charset="0"/>
            </a:endParaRPr>
          </a:p>
          <a:p>
            <a:pPr algn="ctr">
              <a:buNone/>
            </a:pPr>
            <a:endParaRPr lang="tr-TR" sz="4000" b="1" dirty="0" smtClean="0">
              <a:solidFill>
                <a:srgbClr val="C00000"/>
              </a:solidFill>
              <a:latin typeface="Bookman Old Style" pitchFamily="18" charset="0"/>
              <a:cs typeface="Calibri" pitchFamily="34" charset="0"/>
            </a:endParaRPr>
          </a:p>
          <a:p>
            <a:pPr algn="ctr">
              <a:buNone/>
            </a:pPr>
            <a:r>
              <a:rPr lang="tr-TR" sz="4000" b="1" dirty="0" smtClean="0">
                <a:solidFill>
                  <a:srgbClr val="C00000"/>
                </a:solidFill>
                <a:latin typeface="Bookman Old Style" pitchFamily="18" charset="0"/>
                <a:cs typeface="Calibri" pitchFamily="34" charset="0"/>
              </a:rPr>
              <a:t>YOL DRENAJ SİSTEMLERİ</a:t>
            </a:r>
          </a:p>
          <a:p>
            <a:pPr>
              <a:buNone/>
            </a:pPr>
            <a:endParaRPr lang="tr-TR" dirty="0" smtClean="0"/>
          </a:p>
          <a:p>
            <a:pPr>
              <a:buNone/>
            </a:pPr>
            <a:endParaRPr lang="tr-TR" b="1" i="1" dirty="0" smtClean="0"/>
          </a:p>
        </p:txBody>
      </p:sp>
      <p:pic>
        <p:nvPicPr>
          <p:cNvPr id="5" name="4 Resi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8" y="571480"/>
            <a:ext cx="1009650" cy="971550"/>
          </a:xfrm>
          <a:prstGeom prst="rect">
            <a:avLst/>
          </a:prstGeom>
          <a:noFill/>
          <a:ln>
            <a:noFill/>
          </a:ln>
        </p:spPr>
      </p:pic>
      <p:pic>
        <p:nvPicPr>
          <p:cNvPr id="6" name="5 Resi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9586" y="571480"/>
            <a:ext cx="980441" cy="1000132"/>
          </a:xfrm>
          <a:prstGeom prst="rect">
            <a:avLst/>
          </a:prstGeom>
          <a:noFill/>
          <a:ln>
            <a:noFill/>
          </a:ln>
        </p:spPr>
      </p:pic>
      <p:sp>
        <p:nvSpPr>
          <p:cNvPr id="11469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114692" name="Rectangle 4"/>
          <p:cNvSpPr>
            <a:spLocks noChangeArrowheads="1"/>
          </p:cNvSpPr>
          <p:nvPr/>
        </p:nvSpPr>
        <p:spPr bwMode="auto">
          <a:xfrm>
            <a:off x="1785918" y="357166"/>
            <a:ext cx="550069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T.C.</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ONDOKUZ MAYIS ÜNİVERSİTESİ</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FEN BİLİMLERİ ENSTİTÜSÜ</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İNŞAAT M</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HENDİSLİĞİ B</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Ö</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t>
            </a:r>
            <a:r>
              <a:rPr kumimoji="0" lang="tr-TR" sz="1600" b="1" i="0" u="none" strike="noStrike" cap="none" normalizeH="0" baseline="0" dirty="0" smtClean="0">
                <a:ln>
                  <a:noFill/>
                </a:ln>
                <a:solidFill>
                  <a:schemeClr val="tx1"/>
                </a:solidFill>
                <a:effectLst/>
                <a:latin typeface="Calibri"/>
                <a:ea typeface="Calibri" pitchFamily="34" charset="0"/>
                <a:cs typeface="Times New Roman" pitchFamily="18" charset="0"/>
              </a:rPr>
              <a:t>Ü</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ULAŞTIRMA  ANABİLİM DALI</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smtClean="0">
                <a:solidFill>
                  <a:schemeClr val="bg2">
                    <a:lumMod val="25000"/>
                  </a:schemeClr>
                </a:solidFill>
              </a:rPr>
              <a:t>YOL DRENAJ SİSTEMLERİ</a:t>
            </a:r>
            <a:endParaRPr lang="tr-TR" b="1" i="1" dirty="0">
              <a:solidFill>
                <a:schemeClr val="bg2">
                  <a:lumMod val="25000"/>
                </a:schemeClr>
              </a:solidFill>
            </a:endParaRPr>
          </a:p>
        </p:txBody>
      </p:sp>
      <p:pic>
        <p:nvPicPr>
          <p:cNvPr id="2050" name="Picture 2" descr="C:\Users\USER\Desktop\drenaj 5.jpg"/>
          <p:cNvPicPr>
            <a:picLocks noGrp="1" noChangeAspect="1" noChangeArrowheads="1"/>
          </p:cNvPicPr>
          <p:nvPr>
            <p:ph idx="1"/>
          </p:nvPr>
        </p:nvPicPr>
        <p:blipFill>
          <a:blip r:embed="rId2"/>
          <a:srcRect/>
          <a:stretch>
            <a:fillRect/>
          </a:stretch>
        </p:blipFill>
        <p:spPr bwMode="auto">
          <a:xfrm>
            <a:off x="0" y="1428736"/>
            <a:ext cx="9143999" cy="5429264"/>
          </a:xfrm>
          <a:prstGeom prst="rect">
            <a:avLst/>
          </a:prstGeom>
          <a:noFill/>
        </p:spPr>
      </p:pic>
    </p:spTree>
  </p:cSld>
  <p:clrMapOvr>
    <a:masterClrMapping/>
  </p:clrMapOvr>
  <p:transition spd="slow">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476672"/>
            <a:ext cx="7772400" cy="1470025"/>
          </a:xfrm>
        </p:spPr>
        <p:txBody>
          <a:bodyPr>
            <a:normAutofit/>
          </a:bodyPr>
          <a:lstStyle/>
          <a:p>
            <a:r>
              <a:rPr lang="tr-TR" sz="3200" b="1" dirty="0" smtClean="0">
                <a:solidFill>
                  <a:srgbClr val="C00000"/>
                </a:solidFill>
              </a:rPr>
              <a:t>DRENAJ TEKNİKLERİ İLE ZEMİNLERİN ISLAHI</a:t>
            </a:r>
            <a:endParaRPr lang="tr-TR" sz="3200" b="1" dirty="0">
              <a:solidFill>
                <a:srgbClr val="C00000"/>
              </a:solidFill>
            </a:endParaRPr>
          </a:p>
        </p:txBody>
      </p:sp>
      <p:sp>
        <p:nvSpPr>
          <p:cNvPr id="3" name="Alt Başlık 2"/>
          <p:cNvSpPr>
            <a:spLocks noGrp="1"/>
          </p:cNvSpPr>
          <p:nvPr>
            <p:ph type="subTitle" idx="1"/>
          </p:nvPr>
        </p:nvSpPr>
        <p:spPr>
          <a:xfrm>
            <a:off x="899592" y="1772816"/>
            <a:ext cx="7488832" cy="3865984"/>
          </a:xfrm>
        </p:spPr>
        <p:txBody>
          <a:bodyPr>
            <a:normAutofit/>
          </a:bodyPr>
          <a:lstStyle/>
          <a:p>
            <a:pPr algn="just"/>
            <a:r>
              <a:rPr lang="tr-TR" sz="2400" dirty="0" smtClean="0">
                <a:solidFill>
                  <a:schemeClr val="tx1"/>
                </a:solidFill>
                <a:latin typeface="Arial" pitchFamily="34" charset="0"/>
                <a:cs typeface="Arial" pitchFamily="34" charset="0"/>
              </a:rPr>
              <a:t>    Su hayatın vazgeçilmez bir unsuru olmakla birlikte ulaşım yapıtlarında (yollar, demiryolları, havaalanları vb.) kontrol altına alınamazsa önemli tehlikeler oluşturmaktadır. Yarma ve dolgu şevlerinde göçmeler kaymalar, dolgularda oturmalar, zeminin taşıma gücü ve kaynak mukavemetinin azalması, don kabarması vb. istenmeyen hususlar suyun etkisi ile olmaktadır.</a:t>
            </a:r>
          </a:p>
          <a:p>
            <a:pPr algn="just"/>
            <a:r>
              <a:rPr lang="tr-TR" sz="2400" dirty="0">
                <a:solidFill>
                  <a:schemeClr val="tx1"/>
                </a:solidFill>
                <a:latin typeface="Arial" pitchFamily="34" charset="0"/>
                <a:cs typeface="Arial" pitchFamily="34" charset="0"/>
              </a:rPr>
              <a:t> </a:t>
            </a:r>
            <a:r>
              <a:rPr lang="tr-TR" sz="2400" dirty="0" smtClean="0">
                <a:solidFill>
                  <a:schemeClr val="tx1"/>
                </a:solidFill>
                <a:latin typeface="Arial" pitchFamily="34" charset="0"/>
                <a:cs typeface="Arial" pitchFamily="34" charset="0"/>
              </a:rPr>
              <a:t>   Drenaj, suyu kontrol altına alma tekniğidir. Drenaj tekniği yüzey altı drenaj ve yüzeysel drenaj olarak ikiye ayrılır.</a:t>
            </a:r>
            <a:endParaRPr lang="tr-TR"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63570725"/>
      </p:ext>
    </p:extLst>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22114"/>
          </a:xfrm>
        </p:spPr>
        <p:txBody>
          <a:bodyPr>
            <a:normAutofit/>
          </a:bodyPr>
          <a:lstStyle/>
          <a:p>
            <a:r>
              <a:rPr lang="tr-TR" sz="3200" b="1" dirty="0" smtClean="0">
                <a:solidFill>
                  <a:srgbClr val="C00000"/>
                </a:solidFill>
              </a:rPr>
              <a:t>YÜZEYALTI DRENAJ ESASLARI</a:t>
            </a:r>
            <a:endParaRPr lang="tr-TR" sz="3200" b="1" dirty="0">
              <a:solidFill>
                <a:srgbClr val="C00000"/>
              </a:solidFill>
            </a:endParaRPr>
          </a:p>
        </p:txBody>
      </p:sp>
      <p:sp>
        <p:nvSpPr>
          <p:cNvPr id="3" name="İçerik Yer Tutucusu 2"/>
          <p:cNvSpPr>
            <a:spLocks noGrp="1"/>
          </p:cNvSpPr>
          <p:nvPr>
            <p:ph idx="1"/>
          </p:nvPr>
        </p:nvSpPr>
        <p:spPr>
          <a:xfrm>
            <a:off x="457200" y="1052736"/>
            <a:ext cx="8229600" cy="5073427"/>
          </a:xfrm>
        </p:spPr>
        <p:txBody>
          <a:bodyPr>
            <a:normAutofit/>
          </a:bodyPr>
          <a:lstStyle/>
          <a:p>
            <a:pPr marL="0" indent="0" algn="just">
              <a:buNone/>
            </a:pPr>
            <a:r>
              <a:rPr lang="tr-TR" sz="2400" dirty="0" smtClean="0">
                <a:latin typeface="Arial" pitchFamily="34" charset="0"/>
                <a:cs typeface="Arial" pitchFamily="34" charset="0"/>
              </a:rPr>
              <a:t>     </a:t>
            </a:r>
            <a:r>
              <a:rPr lang="tr-TR" sz="2200" dirty="0" smtClean="0">
                <a:latin typeface="Arial" pitchFamily="34" charset="0"/>
                <a:cs typeface="Arial" pitchFamily="34" charset="0"/>
              </a:rPr>
              <a:t>Ulaşım yapılarının yüzey altı drenaj sisteminin dizaynı için aşağıdaki etütlerin yapılması gerekir.</a:t>
            </a:r>
          </a:p>
          <a:p>
            <a:pPr marL="457200" indent="-457200" algn="just">
              <a:buAutoNum type="alphaLcParenR"/>
            </a:pPr>
            <a:r>
              <a:rPr lang="tr-TR" sz="2200" b="1" dirty="0" smtClean="0">
                <a:solidFill>
                  <a:srgbClr val="002060"/>
                </a:solidFill>
                <a:latin typeface="Arial" pitchFamily="34" charset="0"/>
                <a:cs typeface="Arial" pitchFamily="34" charset="0"/>
              </a:rPr>
              <a:t>Topoğrafya: </a:t>
            </a:r>
            <a:r>
              <a:rPr lang="tr-TR" sz="2200" dirty="0" smtClean="0">
                <a:latin typeface="Arial" pitchFamily="34" charset="0"/>
                <a:cs typeface="Arial" pitchFamily="34" charset="0"/>
              </a:rPr>
              <a:t>Ulaşım yapısının maruz kalacağı suyun yapıya nasıl ulaşacağını tespit etmek amacıyla 1/25.000’lik </a:t>
            </a:r>
            <a:r>
              <a:rPr lang="tr-TR" sz="2200" dirty="0" err="1" smtClean="0">
                <a:latin typeface="Arial" pitchFamily="34" charset="0"/>
                <a:cs typeface="Arial" pitchFamily="34" charset="0"/>
              </a:rPr>
              <a:t>Topoğrafik</a:t>
            </a:r>
            <a:r>
              <a:rPr lang="tr-TR" sz="2200" dirty="0" smtClean="0">
                <a:latin typeface="Arial" pitchFamily="34" charset="0"/>
                <a:cs typeface="Arial" pitchFamily="34" charset="0"/>
              </a:rPr>
              <a:t> haritalar gereklidir. Bu haritalar ile aktif veya kuru dere yatakları, kanallar, tabii rezervuarlar, vb. hususlar saptanmalıdır.</a:t>
            </a:r>
          </a:p>
          <a:p>
            <a:pPr marL="457200" indent="-457200" algn="just">
              <a:buAutoNum type="alphaLcParenR"/>
            </a:pPr>
            <a:r>
              <a:rPr lang="tr-TR" sz="2200" b="1" dirty="0" smtClean="0">
                <a:solidFill>
                  <a:srgbClr val="002060"/>
                </a:solidFill>
                <a:latin typeface="Arial" pitchFamily="34" charset="0"/>
                <a:cs typeface="Arial" pitchFamily="34" charset="0"/>
              </a:rPr>
              <a:t>Yeraltı Suyu Durumu</a:t>
            </a:r>
            <a:r>
              <a:rPr lang="tr-TR" sz="2200" dirty="0" smtClean="0">
                <a:latin typeface="Arial" pitchFamily="34" charset="0"/>
                <a:cs typeface="Arial" pitchFamily="34" charset="0"/>
              </a:rPr>
              <a:t>: Zemindeki su tablasının profili, derinliği, mevsimsel değişikliği gibi hususlar saptanmalıdır.</a:t>
            </a:r>
          </a:p>
          <a:p>
            <a:pPr marL="457200" indent="-457200" algn="just">
              <a:buAutoNum type="alphaLcParenR"/>
            </a:pPr>
            <a:r>
              <a:rPr lang="tr-TR" sz="2200" b="1" dirty="0" smtClean="0">
                <a:solidFill>
                  <a:srgbClr val="002060"/>
                </a:solidFill>
                <a:latin typeface="Arial" pitchFamily="34" charset="0"/>
                <a:cs typeface="Arial" pitchFamily="34" charset="0"/>
              </a:rPr>
              <a:t>Zemin Profili: </a:t>
            </a:r>
            <a:r>
              <a:rPr lang="tr-TR" sz="2200" dirty="0" smtClean="0">
                <a:latin typeface="Arial" pitchFamily="34" charset="0"/>
                <a:cs typeface="Arial" pitchFamily="34" charset="0"/>
              </a:rPr>
              <a:t>Ulaşım yapısının altında veya civarındaki zeminin yapısı (cins, katmanların kalınlığı, </a:t>
            </a:r>
            <a:r>
              <a:rPr lang="tr-TR" sz="2200" dirty="0" err="1" smtClean="0">
                <a:latin typeface="Arial" pitchFamily="34" charset="0"/>
                <a:cs typeface="Arial" pitchFamily="34" charset="0"/>
              </a:rPr>
              <a:t>permeabilitesi</a:t>
            </a:r>
            <a:r>
              <a:rPr lang="tr-TR" sz="2200" dirty="0" smtClean="0">
                <a:latin typeface="Arial" pitchFamily="34" charset="0"/>
                <a:cs typeface="Arial" pitchFamily="34" charset="0"/>
              </a:rPr>
              <a:t>, vb.) belirlenmelidir. Zemin katmanlarının don duyarlılığı ve potansiyeli de saptanmalıdır.</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1800490726"/>
      </p:ext>
    </p:extLst>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a:bodyPr>
          <a:lstStyle/>
          <a:p>
            <a:pPr marL="0" indent="0" algn="just">
              <a:buNone/>
            </a:pPr>
            <a:endParaRPr lang="tr-TR" sz="2400" b="1" dirty="0" smtClean="0">
              <a:solidFill>
                <a:srgbClr val="002060"/>
              </a:solidFill>
              <a:latin typeface="Arial" pitchFamily="34" charset="0"/>
              <a:cs typeface="Arial" pitchFamily="34" charset="0"/>
            </a:endParaRPr>
          </a:p>
          <a:p>
            <a:pPr marL="0" indent="0" algn="just">
              <a:buNone/>
            </a:pPr>
            <a:endParaRPr lang="tr-TR" sz="2400" b="1" dirty="0">
              <a:solidFill>
                <a:srgbClr val="002060"/>
              </a:solidFill>
              <a:latin typeface="Arial" pitchFamily="34" charset="0"/>
              <a:cs typeface="Arial" pitchFamily="34" charset="0"/>
            </a:endParaRPr>
          </a:p>
          <a:p>
            <a:pPr marL="0" indent="0" algn="just">
              <a:buNone/>
            </a:pPr>
            <a:r>
              <a:rPr lang="tr-TR" sz="2400" b="1" dirty="0" smtClean="0">
                <a:solidFill>
                  <a:srgbClr val="002060"/>
                </a:solidFill>
                <a:latin typeface="Arial" pitchFamily="34" charset="0"/>
                <a:cs typeface="Arial" pitchFamily="34" charset="0"/>
              </a:rPr>
              <a:t>d) Zemin Özellikleri</a:t>
            </a:r>
            <a:r>
              <a:rPr lang="tr-TR" sz="2400" dirty="0" smtClean="0">
                <a:latin typeface="Arial" pitchFamily="34" charset="0"/>
                <a:cs typeface="Arial" pitchFamily="34" charset="0"/>
              </a:rPr>
              <a:t>: Ulaşım yapılarının kaplama performansı, şev </a:t>
            </a:r>
            <a:r>
              <a:rPr lang="tr-TR" sz="2400" dirty="0" err="1" smtClean="0">
                <a:latin typeface="Arial" pitchFamily="34" charset="0"/>
                <a:cs typeface="Arial" pitchFamily="34" charset="0"/>
              </a:rPr>
              <a:t>stabilitesi</a:t>
            </a:r>
            <a:r>
              <a:rPr lang="tr-TR" sz="2400" dirty="0" smtClean="0">
                <a:latin typeface="Arial" pitchFamily="34" charset="0"/>
                <a:cs typeface="Arial" pitchFamily="34" charset="0"/>
              </a:rPr>
              <a:t>, konsolidasyon vb. hususları için belirlenecek zemin özellikleri drenaj sistemi içinde geçerlidir. Bunlar </a:t>
            </a:r>
            <a:r>
              <a:rPr lang="tr-TR" sz="2400" dirty="0" err="1" smtClean="0">
                <a:latin typeface="Arial" pitchFamily="34" charset="0"/>
                <a:cs typeface="Arial" pitchFamily="34" charset="0"/>
              </a:rPr>
              <a:t>permeabilite</a:t>
            </a:r>
            <a:r>
              <a:rPr lang="tr-TR" sz="2400" dirty="0" smtClean="0">
                <a:latin typeface="Arial" pitchFamily="34" charset="0"/>
                <a:cs typeface="Arial" pitchFamily="34" charset="0"/>
              </a:rPr>
              <a:t> katsayısı, şişme, tabii su içeriği, boşluk oranı vb. özellikler olup laboratuvar testleri ile belirlenmelidir.</a:t>
            </a:r>
          </a:p>
          <a:p>
            <a:pPr marL="0" indent="0" algn="just">
              <a:buNone/>
            </a:pPr>
            <a:r>
              <a:rPr lang="tr-TR" sz="2400" b="1" dirty="0" smtClean="0">
                <a:solidFill>
                  <a:srgbClr val="002060"/>
                </a:solidFill>
                <a:latin typeface="Arial" pitchFamily="34" charset="0"/>
                <a:cs typeface="Arial" pitchFamily="34" charset="0"/>
              </a:rPr>
              <a:t>e) Meteorolojik Veriler: </a:t>
            </a:r>
            <a:r>
              <a:rPr lang="tr-TR" sz="2400" dirty="0" smtClean="0">
                <a:latin typeface="Arial" pitchFamily="34" charset="0"/>
                <a:cs typeface="Arial" pitchFamily="34" charset="0"/>
              </a:rPr>
              <a:t>Yağış şiddeti, ısı, vb. veriler toplanmalıdır.</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404747760"/>
      </p:ext>
    </p:extLst>
  </p:cSld>
  <p:clrMapOvr>
    <a:masterClrMapping/>
  </p:clrMapOvr>
  <p:transition spd="slow">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200" b="1" dirty="0" smtClean="0">
                <a:solidFill>
                  <a:srgbClr val="C00000"/>
                </a:solidFill>
              </a:rPr>
              <a:t>Zemin Drenajının Prensipleri</a:t>
            </a:r>
            <a:endParaRPr lang="tr-TR" sz="3200" b="1" dirty="0">
              <a:solidFill>
                <a:srgbClr val="C00000"/>
              </a:solidFill>
            </a:endParaRPr>
          </a:p>
        </p:txBody>
      </p:sp>
      <p:sp>
        <p:nvSpPr>
          <p:cNvPr id="3" name="İçerik Yer Tutucusu 2"/>
          <p:cNvSpPr>
            <a:spLocks noGrp="1"/>
          </p:cNvSpPr>
          <p:nvPr>
            <p:ph idx="1"/>
          </p:nvPr>
        </p:nvSpPr>
        <p:spPr>
          <a:xfrm>
            <a:off x="457200" y="980728"/>
            <a:ext cx="8229600" cy="5145435"/>
          </a:xfrm>
        </p:spPr>
        <p:txBody>
          <a:bodyPr>
            <a:normAutofit fontScale="92500" lnSpcReduction="10000"/>
          </a:bodyPr>
          <a:lstStyle/>
          <a:p>
            <a:pPr marL="0" indent="0" algn="just">
              <a:buNone/>
            </a:pPr>
            <a:r>
              <a:rPr lang="tr-TR" sz="2400" dirty="0" smtClean="0">
                <a:latin typeface="Arial" pitchFamily="34" charset="0"/>
                <a:cs typeface="Arial" pitchFamily="34" charset="0"/>
              </a:rPr>
              <a:t>     Zemin içindeki suyun akışı </a:t>
            </a:r>
            <a:r>
              <a:rPr lang="tr-TR" sz="2400" dirty="0" smtClean="0">
                <a:solidFill>
                  <a:srgbClr val="00B050"/>
                </a:solidFill>
                <a:latin typeface="Arial" pitchFamily="34" charset="0"/>
                <a:cs typeface="Arial" pitchFamily="34" charset="0"/>
              </a:rPr>
              <a:t>‘’</a:t>
            </a:r>
            <a:r>
              <a:rPr lang="tr-TR" sz="2400" dirty="0" err="1" smtClean="0">
                <a:solidFill>
                  <a:srgbClr val="00B050"/>
                </a:solidFill>
                <a:latin typeface="Arial" pitchFamily="34" charset="0"/>
                <a:cs typeface="Arial" pitchFamily="34" charset="0"/>
              </a:rPr>
              <a:t>Darcy</a:t>
            </a:r>
            <a:r>
              <a:rPr lang="tr-TR" sz="2400" dirty="0" smtClean="0">
                <a:solidFill>
                  <a:srgbClr val="00B050"/>
                </a:solidFill>
                <a:latin typeface="Arial" pitchFamily="34" charset="0"/>
                <a:cs typeface="Arial" pitchFamily="34" charset="0"/>
              </a:rPr>
              <a:t> Kanunu’’ </a:t>
            </a:r>
            <a:r>
              <a:rPr lang="tr-TR" sz="2400" dirty="0" smtClean="0">
                <a:latin typeface="Arial" pitchFamily="34" charset="0"/>
                <a:cs typeface="Arial" pitchFamily="34" charset="0"/>
              </a:rPr>
              <a:t>ile tanımlanır. Bu ampirik kanun şu şekilde ifade edilir</a:t>
            </a:r>
          </a:p>
          <a:p>
            <a:pPr marL="0" indent="0" algn="just">
              <a:buNone/>
            </a:pPr>
            <a:r>
              <a:rPr lang="tr-TR" sz="2400" dirty="0" smtClean="0">
                <a:latin typeface="Arial" pitchFamily="34" charset="0"/>
                <a:cs typeface="Arial" pitchFamily="34" charset="0"/>
              </a:rPr>
              <a:t>                       </a:t>
            </a:r>
            <a:r>
              <a:rPr lang="tr-TR" sz="2400" b="1" dirty="0" smtClean="0">
                <a:solidFill>
                  <a:srgbClr val="00B050"/>
                </a:solidFill>
                <a:latin typeface="Arial" pitchFamily="34" charset="0"/>
                <a:cs typeface="Arial" pitchFamily="34" charset="0"/>
              </a:rPr>
              <a:t>V=ki    veya    q=</a:t>
            </a:r>
            <a:r>
              <a:rPr lang="tr-TR" sz="2400" b="1" dirty="0" err="1" smtClean="0">
                <a:solidFill>
                  <a:srgbClr val="00B050"/>
                </a:solidFill>
                <a:latin typeface="Arial" pitchFamily="34" charset="0"/>
                <a:cs typeface="Arial" pitchFamily="34" charset="0"/>
              </a:rPr>
              <a:t>kiA</a:t>
            </a:r>
            <a:endParaRPr lang="tr-TR" sz="2400" b="1" dirty="0" smtClean="0">
              <a:solidFill>
                <a:srgbClr val="00B050"/>
              </a:solidFill>
              <a:latin typeface="Arial" pitchFamily="34" charset="0"/>
              <a:cs typeface="Arial" pitchFamily="34" charset="0"/>
            </a:endParaRPr>
          </a:p>
          <a:p>
            <a:pPr marL="0" indent="0" algn="just">
              <a:buNone/>
            </a:pPr>
            <a:r>
              <a:rPr lang="tr-TR" sz="2400" dirty="0" smtClean="0">
                <a:latin typeface="Arial" pitchFamily="34" charset="0"/>
                <a:cs typeface="Arial" pitchFamily="34" charset="0"/>
              </a:rPr>
              <a:t>Burada;</a:t>
            </a:r>
          </a:p>
          <a:p>
            <a:pPr marL="0" indent="0" algn="just">
              <a:buNone/>
            </a:pPr>
            <a:r>
              <a:rPr lang="tr-TR" sz="2400" b="1" dirty="0" smtClean="0">
                <a:solidFill>
                  <a:srgbClr val="00B050"/>
                </a:solidFill>
                <a:latin typeface="Arial" pitchFamily="34" charset="0"/>
                <a:cs typeface="Arial" pitchFamily="34" charset="0"/>
              </a:rPr>
              <a:t>V:</a:t>
            </a:r>
            <a:r>
              <a:rPr lang="tr-TR" sz="2400" dirty="0" smtClean="0">
                <a:latin typeface="Arial" pitchFamily="34" charset="0"/>
                <a:cs typeface="Arial" pitchFamily="34" charset="0"/>
              </a:rPr>
              <a:t> Akım (süzülme) hızı, cm/san</a:t>
            </a:r>
          </a:p>
          <a:p>
            <a:pPr marL="0" indent="0" algn="just">
              <a:buNone/>
            </a:pPr>
            <a:r>
              <a:rPr lang="tr-TR" sz="2400" b="1" dirty="0">
                <a:solidFill>
                  <a:srgbClr val="00B050"/>
                </a:solidFill>
                <a:latin typeface="Arial" pitchFamily="34" charset="0"/>
                <a:cs typeface="Arial" pitchFamily="34" charset="0"/>
              </a:rPr>
              <a:t>k</a:t>
            </a:r>
            <a:r>
              <a:rPr lang="tr-TR" sz="2400" b="1" dirty="0" smtClean="0">
                <a:solidFill>
                  <a:srgbClr val="00B050"/>
                </a:solidFill>
                <a:latin typeface="Arial" pitchFamily="34" charset="0"/>
                <a:cs typeface="Arial" pitchFamily="34" charset="0"/>
              </a:rPr>
              <a:t>:</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Permeabilite</a:t>
            </a:r>
            <a:r>
              <a:rPr lang="tr-TR" sz="2400" dirty="0" smtClean="0">
                <a:latin typeface="Arial" pitchFamily="34" charset="0"/>
                <a:cs typeface="Arial" pitchFamily="34" charset="0"/>
              </a:rPr>
              <a:t> katsayısı, cm/san </a:t>
            </a:r>
          </a:p>
          <a:p>
            <a:pPr marL="0" indent="0" algn="just">
              <a:buNone/>
            </a:pPr>
            <a:r>
              <a:rPr lang="tr-TR" sz="2400" b="1" dirty="0" smtClean="0">
                <a:solidFill>
                  <a:srgbClr val="00B050"/>
                </a:solidFill>
                <a:latin typeface="Arial" pitchFamily="34" charset="0"/>
                <a:cs typeface="Arial" pitchFamily="34" charset="0"/>
              </a:rPr>
              <a:t>i:</a:t>
            </a:r>
            <a:r>
              <a:rPr lang="tr-TR" sz="2400" dirty="0" smtClean="0">
                <a:latin typeface="Arial" pitchFamily="34" charset="0"/>
                <a:cs typeface="Arial" pitchFamily="34" charset="0"/>
              </a:rPr>
              <a:t> Hidrolik eğim, boyutsuz </a:t>
            </a:r>
          </a:p>
          <a:p>
            <a:pPr marL="0" indent="0" algn="just">
              <a:buNone/>
            </a:pPr>
            <a:r>
              <a:rPr lang="tr-TR" sz="2400" b="1" dirty="0" smtClean="0">
                <a:solidFill>
                  <a:srgbClr val="00B050"/>
                </a:solidFill>
                <a:latin typeface="Arial" pitchFamily="34" charset="0"/>
                <a:cs typeface="Arial" pitchFamily="34" charset="0"/>
              </a:rPr>
              <a:t>q:</a:t>
            </a:r>
            <a:r>
              <a:rPr lang="tr-TR" sz="2400" dirty="0" smtClean="0">
                <a:latin typeface="Arial" pitchFamily="34" charset="0"/>
                <a:cs typeface="Arial" pitchFamily="34" charset="0"/>
              </a:rPr>
              <a:t> Su miktarı (debi), c</a:t>
            </a:r>
            <a:r>
              <a:rPr lang="tr-TR" sz="2400" dirty="0"/>
              <a:t>m³ </a:t>
            </a:r>
            <a:r>
              <a:rPr lang="tr-TR" sz="2400" dirty="0" smtClean="0">
                <a:latin typeface="Arial" pitchFamily="34" charset="0"/>
                <a:cs typeface="Arial" pitchFamily="34" charset="0"/>
              </a:rPr>
              <a:t>/san</a:t>
            </a:r>
          </a:p>
          <a:p>
            <a:pPr marL="0" indent="0" algn="just">
              <a:buNone/>
            </a:pPr>
            <a:r>
              <a:rPr lang="tr-TR" sz="2400" b="1" dirty="0" smtClean="0">
                <a:solidFill>
                  <a:srgbClr val="00B050"/>
                </a:solidFill>
                <a:latin typeface="Arial" pitchFamily="34" charset="0"/>
                <a:cs typeface="Arial" pitchFamily="34" charset="0"/>
              </a:rPr>
              <a:t>A:</a:t>
            </a:r>
            <a:r>
              <a:rPr lang="tr-TR" sz="2400" dirty="0" smtClean="0">
                <a:latin typeface="Arial" pitchFamily="34" charset="0"/>
                <a:cs typeface="Arial" pitchFamily="34" charset="0"/>
              </a:rPr>
              <a:t> Kesit alanı, c</a:t>
            </a:r>
            <a:r>
              <a:rPr lang="tr-TR" sz="2400" dirty="0" smtClean="0"/>
              <a:t>m² </a:t>
            </a:r>
            <a:endParaRPr lang="tr-TR" sz="2400" dirty="0"/>
          </a:p>
          <a:p>
            <a:pPr marL="0" indent="0" algn="just">
              <a:buNone/>
            </a:pPr>
            <a:endParaRPr lang="tr-TR" sz="2400" dirty="0" smtClean="0">
              <a:latin typeface="Arial" pitchFamily="34" charset="0"/>
              <a:cs typeface="Arial" pitchFamily="34" charset="0"/>
            </a:endParaRPr>
          </a:p>
          <a:p>
            <a:pPr marL="0" indent="0" algn="just">
              <a:buNone/>
            </a:pPr>
            <a:r>
              <a:rPr lang="tr-TR" sz="2400" dirty="0">
                <a:latin typeface="Arial" pitchFamily="34" charset="0"/>
                <a:cs typeface="Arial" pitchFamily="34" charset="0"/>
              </a:rPr>
              <a:t> </a:t>
            </a:r>
            <a:r>
              <a:rPr lang="tr-TR" sz="2400" dirty="0" smtClean="0">
                <a:latin typeface="Arial" pitchFamily="34" charset="0"/>
                <a:cs typeface="Arial" pitchFamily="34" charset="0"/>
              </a:rPr>
              <a:t>   Görüldüğü gibi zeminde suyun hareket hızı ve miktarı, zeminin </a:t>
            </a:r>
            <a:r>
              <a:rPr lang="tr-TR" sz="2400" dirty="0" err="1" smtClean="0">
                <a:latin typeface="Arial" pitchFamily="34" charset="0"/>
                <a:cs typeface="Arial" pitchFamily="34" charset="0"/>
              </a:rPr>
              <a:t>permeabilitesine</a:t>
            </a:r>
            <a:r>
              <a:rPr lang="tr-TR" sz="2400" dirty="0" smtClean="0">
                <a:latin typeface="Arial" pitchFamily="34" charset="0"/>
                <a:cs typeface="Arial" pitchFamily="34" charset="0"/>
              </a:rPr>
              <a:t> (geçirimlilik) ve süreye bağlıdır. </a:t>
            </a:r>
            <a:r>
              <a:rPr lang="tr-TR" sz="2400" dirty="0" err="1" smtClean="0">
                <a:latin typeface="Arial" pitchFamily="34" charset="0"/>
                <a:cs typeface="Arial" pitchFamily="34" charset="0"/>
              </a:rPr>
              <a:t>Permeabilite</a:t>
            </a:r>
            <a:r>
              <a:rPr lang="tr-TR" sz="2400" dirty="0" smtClean="0">
                <a:latin typeface="Arial" pitchFamily="34" charset="0"/>
                <a:cs typeface="Arial" pitchFamily="34" charset="0"/>
              </a:rPr>
              <a:t> zeminin özelliklerine (boşluk oranı, kuru yoğunluğu, </a:t>
            </a:r>
            <a:r>
              <a:rPr lang="tr-TR" sz="2400" dirty="0" err="1" smtClean="0">
                <a:latin typeface="Arial" pitchFamily="34" charset="0"/>
                <a:cs typeface="Arial" pitchFamily="34" charset="0"/>
              </a:rPr>
              <a:t>plastisite</a:t>
            </a:r>
            <a:r>
              <a:rPr lang="tr-TR" sz="2400" dirty="0" smtClean="0">
                <a:latin typeface="Arial" pitchFamily="34" charset="0"/>
                <a:cs typeface="Arial" pitchFamily="34" charset="0"/>
              </a:rPr>
              <a:t> vb.) bağlı olarak büyük bir aralıkta değişiklik gösterir.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939989452"/>
      </p:ext>
    </p:extLst>
  </p:cSld>
  <p:clrMapOvr>
    <a:masterClrMapping/>
  </p:clrMapOvr>
  <p:transition spd="slow">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lnSpcReduction="10000"/>
          </a:bodyPr>
          <a:lstStyle/>
          <a:p>
            <a:pPr marL="0" indent="0" algn="just">
              <a:buNone/>
            </a:pPr>
            <a:endParaRPr lang="tr-TR" sz="2200" b="1" dirty="0" smtClean="0">
              <a:solidFill>
                <a:srgbClr val="FF0000"/>
              </a:solidFill>
              <a:latin typeface="Arial" pitchFamily="34" charset="0"/>
              <a:cs typeface="Arial" pitchFamily="34" charset="0"/>
            </a:endParaRPr>
          </a:p>
          <a:p>
            <a:pPr marL="0" indent="0" algn="just">
              <a:buNone/>
            </a:pPr>
            <a:endParaRPr lang="tr-TR" sz="2200" b="1" dirty="0">
              <a:solidFill>
                <a:srgbClr val="FF0000"/>
              </a:solidFill>
              <a:latin typeface="Arial" pitchFamily="34" charset="0"/>
              <a:cs typeface="Arial" pitchFamily="34" charset="0"/>
            </a:endParaRPr>
          </a:p>
          <a:p>
            <a:pPr marL="0" indent="0" algn="just">
              <a:buNone/>
            </a:pPr>
            <a:r>
              <a:rPr lang="tr-TR" sz="2200" b="1" dirty="0" smtClean="0">
                <a:solidFill>
                  <a:srgbClr val="FF0000"/>
                </a:solidFill>
                <a:latin typeface="Arial" pitchFamily="34" charset="0"/>
                <a:cs typeface="Arial" pitchFamily="34" charset="0"/>
              </a:rPr>
              <a:t>   </a:t>
            </a:r>
            <a:r>
              <a:rPr lang="tr-TR" sz="2200" b="1" dirty="0" err="1" smtClean="0">
                <a:solidFill>
                  <a:srgbClr val="FF0000"/>
                </a:solidFill>
                <a:latin typeface="Arial" pitchFamily="34" charset="0"/>
                <a:cs typeface="Arial" pitchFamily="34" charset="0"/>
              </a:rPr>
              <a:t>Permeabilite</a:t>
            </a:r>
            <a:r>
              <a:rPr lang="tr-TR" sz="2200" b="1" dirty="0" smtClean="0">
                <a:solidFill>
                  <a:srgbClr val="FF0000"/>
                </a:solidFill>
                <a:latin typeface="Arial" pitchFamily="34" charset="0"/>
                <a:cs typeface="Arial" pitchFamily="34" charset="0"/>
              </a:rPr>
              <a:t>, </a:t>
            </a:r>
            <a:r>
              <a:rPr lang="tr-TR" sz="2200" dirty="0" smtClean="0">
                <a:latin typeface="Arial" pitchFamily="34" charset="0"/>
                <a:cs typeface="Arial" pitchFamily="34" charset="0"/>
              </a:rPr>
              <a:t>zemin içerisinden suyun geçmesine izin veren özelliklerin tümüdür. Su geçirgenliği adı da verilebilir ve birimi m/</a:t>
            </a:r>
            <a:r>
              <a:rPr lang="tr-TR" sz="2200" dirty="0" err="1" smtClean="0">
                <a:latin typeface="Arial" pitchFamily="34" charset="0"/>
                <a:cs typeface="Arial" pitchFamily="34" charset="0"/>
              </a:rPr>
              <a:t>sn’dir</a:t>
            </a:r>
            <a:r>
              <a:rPr lang="tr-TR" sz="2200" dirty="0" smtClean="0">
                <a:latin typeface="Arial" pitchFamily="34" charset="0"/>
                <a:cs typeface="Arial" pitchFamily="34" charset="0"/>
              </a:rPr>
              <a:t>. Zeminlerin </a:t>
            </a:r>
            <a:r>
              <a:rPr lang="tr-TR" sz="2200" dirty="0" err="1" smtClean="0">
                <a:latin typeface="Arial" pitchFamily="34" charset="0"/>
                <a:cs typeface="Arial" pitchFamily="34" charset="0"/>
              </a:rPr>
              <a:t>permeabilitesi</a:t>
            </a:r>
            <a:r>
              <a:rPr lang="tr-TR" sz="2200" dirty="0" smtClean="0">
                <a:latin typeface="Arial" pitchFamily="34" charset="0"/>
                <a:cs typeface="Arial" pitchFamily="34" charset="0"/>
              </a:rPr>
              <a:t>; zeminin </a:t>
            </a:r>
            <a:r>
              <a:rPr lang="tr-TR" sz="2200" dirty="0" err="1" smtClean="0">
                <a:latin typeface="Arial" pitchFamily="34" charset="0"/>
                <a:cs typeface="Arial" pitchFamily="34" charset="0"/>
              </a:rPr>
              <a:t>gradasyonu</a:t>
            </a:r>
            <a:r>
              <a:rPr lang="tr-TR" sz="2200" dirty="0" smtClean="0">
                <a:latin typeface="Arial" pitchFamily="34" charset="0"/>
                <a:cs typeface="Arial" pitchFamily="34" charset="0"/>
              </a:rPr>
              <a:t>, yapısı ve yoğunluğu ile değişir. </a:t>
            </a:r>
            <a:r>
              <a:rPr lang="tr-TR" sz="2200" dirty="0" err="1" smtClean="0">
                <a:latin typeface="Arial" pitchFamily="34" charset="0"/>
                <a:cs typeface="Arial" pitchFamily="34" charset="0"/>
              </a:rPr>
              <a:t>Permeabilite</a:t>
            </a:r>
            <a:r>
              <a:rPr lang="tr-TR" sz="2200" dirty="0" smtClean="0">
                <a:latin typeface="Arial" pitchFamily="34" charset="0"/>
                <a:cs typeface="Arial" pitchFamily="34" charset="0"/>
              </a:rPr>
              <a:t> katsayısı ise zemin boşluklarından suyun geçebilme yeteneğidir. Zeminin </a:t>
            </a:r>
            <a:r>
              <a:rPr lang="tr-TR" sz="2200" dirty="0" err="1" smtClean="0">
                <a:latin typeface="Arial" pitchFamily="34" charset="0"/>
                <a:cs typeface="Arial" pitchFamily="34" charset="0"/>
              </a:rPr>
              <a:t>gradasyonu</a:t>
            </a:r>
            <a:r>
              <a:rPr lang="tr-TR" sz="2200" dirty="0" smtClean="0">
                <a:latin typeface="Arial" pitchFamily="34" charset="0"/>
                <a:cs typeface="Arial" pitchFamily="34" charset="0"/>
              </a:rPr>
              <a:t> </a:t>
            </a:r>
            <a:r>
              <a:rPr lang="tr-TR" sz="2200" dirty="0" err="1" smtClean="0">
                <a:latin typeface="Arial" pitchFamily="34" charset="0"/>
                <a:cs typeface="Arial" pitchFamily="34" charset="0"/>
              </a:rPr>
              <a:t>permeabilite</a:t>
            </a:r>
            <a:r>
              <a:rPr lang="tr-TR" sz="2200" dirty="0" smtClean="0">
                <a:latin typeface="Arial" pitchFamily="34" charset="0"/>
                <a:cs typeface="Arial" pitchFamily="34" charset="0"/>
              </a:rPr>
              <a:t> üzerinde en önemli rolü oynar. Dane çapı ne kadar büyük olursa zeminin geçirgenliği de o kadar artış göstermektedir. Halbuki dane çapı küçüldükçe boşluk oranı artar ama boşluk hacimleri son derece küçüktür. Ayrıca dane çapı küçüldükçe danelerin toplam yüzey alanı artar. İnce </a:t>
            </a:r>
            <a:r>
              <a:rPr lang="tr-TR" sz="2200" dirty="0" err="1" smtClean="0">
                <a:latin typeface="Arial" pitchFamily="34" charset="0"/>
                <a:cs typeface="Arial" pitchFamily="34" charset="0"/>
              </a:rPr>
              <a:t>daneli</a:t>
            </a:r>
            <a:r>
              <a:rPr lang="tr-TR" sz="2200" dirty="0" smtClean="0">
                <a:latin typeface="Arial" pitchFamily="34" charset="0"/>
                <a:cs typeface="Arial" pitchFamily="34" charset="0"/>
              </a:rPr>
              <a:t> zeminlerde ki suyun büyük kısmı danelerin yüksek çekim kuvvetlerinin etkisi ile su filmi halinde daneleri sarmakta ve suyun küçük bir kısmı da zeminin küçük boşluklarında yer almaktadır. Dolayısıyla küçük boşluklardaki su zerreleri su filminin çekim etkisi altında olduğundan kolay kolay dren olmazlar.</a:t>
            </a:r>
            <a:endParaRPr lang="tr-TR" sz="22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249892576"/>
      </p:ext>
    </p:extLst>
  </p:cSld>
  <p:clrMapOvr>
    <a:masterClrMapping/>
  </p:clrMapOvr>
  <p:transition spd="slow">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a:bodyPr>
          <a:lstStyle/>
          <a:p>
            <a:pPr marL="0" indent="0" algn="just">
              <a:buNone/>
            </a:pPr>
            <a:r>
              <a:rPr lang="tr-TR" sz="2200" dirty="0">
                <a:latin typeface="Arial" pitchFamily="34" charset="0"/>
                <a:cs typeface="Arial" pitchFamily="34" charset="0"/>
              </a:rPr>
              <a:t>	</a:t>
            </a:r>
            <a:endParaRPr lang="tr-TR" sz="2200" dirty="0" smtClean="0">
              <a:latin typeface="Arial" pitchFamily="34" charset="0"/>
              <a:cs typeface="Arial" pitchFamily="34" charset="0"/>
            </a:endParaRPr>
          </a:p>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Buna karşın zeminin kaba daneleri arasındaki toplam boşluk miktarı daha az iken boşluk cepleri daha büyüktür. Bu büyük boşluklardaki su serbest halde olduğundan kolayca dren olabilmektedir. Bu nedenle dren malzemeleri, ince içermeyen </a:t>
            </a:r>
            <a:r>
              <a:rPr lang="tr-TR" sz="2200" dirty="0" err="1" smtClean="0">
                <a:latin typeface="Arial" pitchFamily="34" charset="0"/>
                <a:cs typeface="Arial" pitchFamily="34" charset="0"/>
              </a:rPr>
              <a:t>granüler</a:t>
            </a:r>
            <a:r>
              <a:rPr lang="tr-TR" sz="2200" dirty="0" smtClean="0">
                <a:latin typeface="Arial" pitchFamily="34" charset="0"/>
                <a:cs typeface="Arial" pitchFamily="34" charset="0"/>
              </a:rPr>
              <a:t> kum veya ince çakıl olmalıdır.</a:t>
            </a:r>
            <a:r>
              <a:rPr lang="tr-TR" sz="2200" dirty="0">
                <a:latin typeface="Arial" pitchFamily="34" charset="0"/>
                <a:cs typeface="Arial" pitchFamily="34" charset="0"/>
              </a:rPr>
              <a:t> </a:t>
            </a:r>
          </a:p>
          <a:p>
            <a:pPr marL="0" indent="0" algn="just">
              <a:buNone/>
            </a:pPr>
            <a:r>
              <a:rPr lang="tr-TR" sz="2200" dirty="0" smtClean="0">
                <a:latin typeface="Arial" pitchFamily="34" charset="0"/>
                <a:cs typeface="Arial" pitchFamily="34" charset="0"/>
              </a:rPr>
              <a:t>	Zeminin yapısı </a:t>
            </a:r>
            <a:r>
              <a:rPr lang="tr-TR" sz="2200" dirty="0" err="1" smtClean="0">
                <a:latin typeface="Arial" pitchFamily="34" charset="0"/>
                <a:cs typeface="Arial" pitchFamily="34" charset="0"/>
              </a:rPr>
              <a:t>permeabilitesine</a:t>
            </a:r>
            <a:r>
              <a:rPr lang="tr-TR" sz="2200" dirty="0" smtClean="0">
                <a:latin typeface="Arial" pitchFamily="34" charset="0"/>
                <a:cs typeface="Arial" pitchFamily="34" charset="0"/>
              </a:rPr>
              <a:t> etki eden diğer faktördür. Zemindeki boşluk miktarından ziyade boşlukların birbirleriyle olan irtibatı </a:t>
            </a:r>
            <a:r>
              <a:rPr lang="tr-TR" sz="2200" dirty="0" err="1" smtClean="0">
                <a:latin typeface="Arial" pitchFamily="34" charset="0"/>
                <a:cs typeface="Arial" pitchFamily="34" charset="0"/>
              </a:rPr>
              <a:t>permeabiliteyi</a:t>
            </a:r>
            <a:r>
              <a:rPr lang="tr-TR" sz="2200" dirty="0" smtClean="0">
                <a:latin typeface="Arial" pitchFamily="34" charset="0"/>
                <a:cs typeface="Arial" pitchFamily="34" charset="0"/>
              </a:rPr>
              <a:t> etkiler. Zemindeki kılcal çatlaklar yani </a:t>
            </a:r>
            <a:r>
              <a:rPr lang="tr-TR" sz="2200" dirty="0" err="1" smtClean="0">
                <a:latin typeface="Arial" pitchFamily="34" charset="0"/>
                <a:cs typeface="Arial" pitchFamily="34" charset="0"/>
              </a:rPr>
              <a:t>borulanmalar</a:t>
            </a:r>
            <a:r>
              <a:rPr lang="tr-TR" sz="2200" dirty="0" smtClean="0">
                <a:latin typeface="Arial" pitchFamily="34" charset="0"/>
                <a:cs typeface="Arial" pitchFamily="34" charset="0"/>
              </a:rPr>
              <a:t> özellikle kil ve </a:t>
            </a:r>
            <a:r>
              <a:rPr lang="tr-TR" sz="2200" dirty="0" err="1" smtClean="0">
                <a:latin typeface="Arial" pitchFamily="34" charset="0"/>
                <a:cs typeface="Arial" pitchFamily="34" charset="0"/>
              </a:rPr>
              <a:t>siltlerin</a:t>
            </a:r>
            <a:r>
              <a:rPr lang="tr-TR" sz="2200" dirty="0" smtClean="0">
                <a:latin typeface="Arial" pitchFamily="34" charset="0"/>
                <a:cs typeface="Arial" pitchFamily="34" charset="0"/>
              </a:rPr>
              <a:t> varlığından kaynaklanır. Kılcal çatlaklar zeminin ince danelerinin oryantasyonu sonucu oluşur. </a:t>
            </a:r>
          </a:p>
          <a:p>
            <a:pPr marL="0" indent="0" algn="just">
              <a:buNone/>
            </a:pPr>
            <a:r>
              <a:rPr lang="tr-TR" sz="2200" dirty="0" smtClean="0">
                <a:latin typeface="Arial" pitchFamily="34" charset="0"/>
                <a:cs typeface="Arial" pitchFamily="34" charset="0"/>
              </a:rPr>
              <a:t>         Zeminlerin yatay </a:t>
            </a:r>
            <a:r>
              <a:rPr lang="tr-TR" sz="2200" dirty="0" err="1" smtClean="0">
                <a:latin typeface="Arial" pitchFamily="34" charset="0"/>
                <a:cs typeface="Arial" pitchFamily="34" charset="0"/>
              </a:rPr>
              <a:t>permeabilitesinin</a:t>
            </a:r>
            <a:r>
              <a:rPr lang="tr-TR" sz="2200" dirty="0" smtClean="0">
                <a:latin typeface="Arial" pitchFamily="34" charset="0"/>
                <a:cs typeface="Arial" pitchFamily="34" charset="0"/>
              </a:rPr>
              <a:t> düşey </a:t>
            </a:r>
            <a:r>
              <a:rPr lang="tr-TR" sz="2200" dirty="0" err="1" smtClean="0">
                <a:latin typeface="Arial" pitchFamily="34" charset="0"/>
                <a:cs typeface="Arial" pitchFamily="34" charset="0"/>
              </a:rPr>
              <a:t>permeabili</a:t>
            </a:r>
            <a:r>
              <a:rPr lang="tr-TR" sz="2200" dirty="0" smtClean="0">
                <a:latin typeface="Arial" pitchFamily="34" charset="0"/>
                <a:cs typeface="Arial" pitchFamily="34" charset="0"/>
              </a:rPr>
              <a:t>- </a:t>
            </a:r>
            <a:r>
              <a:rPr lang="tr-TR" sz="2200" dirty="0" err="1" smtClean="0">
                <a:latin typeface="Arial" pitchFamily="34" charset="0"/>
                <a:cs typeface="Arial" pitchFamily="34" charset="0"/>
              </a:rPr>
              <a:t>tesinden</a:t>
            </a:r>
            <a:r>
              <a:rPr lang="tr-TR" sz="2200" dirty="0" smtClean="0">
                <a:latin typeface="Arial" pitchFamily="34" charset="0"/>
                <a:cs typeface="Arial" pitchFamily="34" charset="0"/>
              </a:rPr>
              <a:t> daha büyük oluşunun nedeni ince danelerin özel oryantasyonu sonucu kılcal çatlakların mevcudiyetinden kaynaklanmaktadır. </a:t>
            </a:r>
          </a:p>
        </p:txBody>
      </p:sp>
    </p:spTree>
    <p:extLst>
      <p:ext uri="{BB962C8B-B14F-4D97-AF65-F5344CB8AC3E}">
        <p14:creationId xmlns:p14="http://schemas.microsoft.com/office/powerpoint/2010/main" val="541618375"/>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pPr marL="0" indent="0" algn="just">
              <a:buNone/>
            </a:pPr>
            <a:endParaRPr lang="tr-TR" sz="2200" b="1" dirty="0" smtClean="0">
              <a:solidFill>
                <a:srgbClr val="FF0000"/>
              </a:solidFill>
              <a:latin typeface="Arial" pitchFamily="34" charset="0"/>
              <a:cs typeface="Arial" pitchFamily="34" charset="0"/>
            </a:endParaRPr>
          </a:p>
          <a:p>
            <a:pPr marL="0" indent="0" algn="just">
              <a:buNone/>
            </a:pPr>
            <a:r>
              <a:rPr lang="tr-TR" sz="2200" b="1" dirty="0" smtClean="0">
                <a:solidFill>
                  <a:srgbClr val="FF0000"/>
                </a:solidFill>
                <a:latin typeface="Arial" pitchFamily="34" charset="0"/>
                <a:cs typeface="Arial" pitchFamily="34" charset="0"/>
              </a:rPr>
              <a:t>	</a:t>
            </a:r>
          </a:p>
          <a:p>
            <a:pPr marL="0" indent="0" algn="just">
              <a:buNone/>
            </a:pPr>
            <a:r>
              <a:rPr lang="tr-TR" sz="2200" b="1" dirty="0" smtClean="0">
                <a:solidFill>
                  <a:srgbClr val="FF0000"/>
                </a:solidFill>
                <a:latin typeface="Arial" pitchFamily="34" charset="0"/>
                <a:cs typeface="Arial" pitchFamily="34" charset="0"/>
              </a:rPr>
              <a:t>	Yüzey altı drenajın yapılmaması halinde;</a:t>
            </a:r>
            <a:endParaRPr lang="tr-TR" sz="1800" dirty="0" smtClean="0">
              <a:latin typeface="Arial" pitchFamily="34" charset="0"/>
              <a:cs typeface="Arial" pitchFamily="34" charset="0"/>
            </a:endParaRPr>
          </a:p>
          <a:p>
            <a:pPr algn="just"/>
            <a:r>
              <a:rPr lang="tr-TR" sz="2200" dirty="0">
                <a:latin typeface="Arial" pitchFamily="34" charset="0"/>
                <a:cs typeface="Arial" pitchFamily="34" charset="0"/>
              </a:rPr>
              <a:t>Z</a:t>
            </a:r>
            <a:r>
              <a:rPr lang="tr-TR" sz="2200" dirty="0" smtClean="0">
                <a:latin typeface="Arial" pitchFamily="34" charset="0"/>
                <a:cs typeface="Arial" pitchFamily="34" charset="0"/>
              </a:rPr>
              <a:t>eminin kohezyon mukavemeti azalarak kayma mukavemeti azalır.</a:t>
            </a:r>
          </a:p>
          <a:p>
            <a:pPr algn="just"/>
            <a:r>
              <a:rPr lang="tr-TR" sz="2200" dirty="0" smtClean="0">
                <a:latin typeface="Arial" pitchFamily="34" charset="0"/>
                <a:cs typeface="Arial" pitchFamily="34" charset="0"/>
              </a:rPr>
              <a:t>Boşluk suyu basıncı artarak kayma mukavemeti azalır.</a:t>
            </a:r>
          </a:p>
          <a:p>
            <a:pPr algn="just"/>
            <a:r>
              <a:rPr lang="tr-TR" sz="2200" dirty="0" smtClean="0">
                <a:latin typeface="Arial" pitchFamily="34" charset="0"/>
                <a:cs typeface="Arial" pitchFamily="34" charset="0"/>
              </a:rPr>
              <a:t>Zeminin yoğunluğunun artması ile yatay kuvvetler artar.</a:t>
            </a:r>
          </a:p>
          <a:p>
            <a:pPr algn="just"/>
            <a:r>
              <a:rPr lang="tr-TR" sz="2200" dirty="0" smtClean="0">
                <a:latin typeface="Arial" pitchFamily="34" charset="0"/>
                <a:cs typeface="Arial" pitchFamily="34" charset="0"/>
              </a:rPr>
              <a:t>Zeminin şev </a:t>
            </a:r>
            <a:r>
              <a:rPr lang="tr-TR" sz="2200" dirty="0" err="1" smtClean="0">
                <a:latin typeface="Arial" pitchFamily="34" charset="0"/>
                <a:cs typeface="Arial" pitchFamily="34" charset="0"/>
              </a:rPr>
              <a:t>stabilitesi</a:t>
            </a:r>
            <a:r>
              <a:rPr lang="tr-TR" sz="2200" dirty="0" smtClean="0">
                <a:latin typeface="Arial" pitchFamily="34" charset="0"/>
                <a:cs typeface="Arial" pitchFamily="34" charset="0"/>
              </a:rPr>
              <a:t> azalır.</a:t>
            </a:r>
          </a:p>
          <a:p>
            <a:pPr algn="just"/>
            <a:r>
              <a:rPr lang="tr-TR" sz="2200" dirty="0" smtClean="0">
                <a:latin typeface="Arial" pitchFamily="34" charset="0"/>
                <a:cs typeface="Arial" pitchFamily="34" charset="0"/>
              </a:rPr>
              <a:t>Deprem sırasında zeminin sıvılaşması artar.</a:t>
            </a:r>
          </a:p>
          <a:p>
            <a:pPr algn="just"/>
            <a:r>
              <a:rPr lang="tr-TR" sz="2200" dirty="0" smtClean="0">
                <a:latin typeface="Arial" pitchFamily="34" charset="0"/>
                <a:cs typeface="Arial" pitchFamily="34" charset="0"/>
              </a:rPr>
              <a:t>Zeminde </a:t>
            </a:r>
            <a:r>
              <a:rPr lang="tr-TR" sz="2200" dirty="0" err="1" smtClean="0">
                <a:latin typeface="Arial" pitchFamily="34" charset="0"/>
                <a:cs typeface="Arial" pitchFamily="34" charset="0"/>
              </a:rPr>
              <a:t>borulanma</a:t>
            </a:r>
            <a:r>
              <a:rPr lang="tr-TR" sz="2200" dirty="0" smtClean="0">
                <a:latin typeface="Arial" pitchFamily="34" charset="0"/>
                <a:cs typeface="Arial" pitchFamily="34" charset="0"/>
              </a:rPr>
              <a:t> artarak zemin içindeki erozyon artar.</a:t>
            </a:r>
          </a:p>
          <a:p>
            <a:pPr algn="just"/>
            <a:r>
              <a:rPr lang="tr-TR" sz="2200" dirty="0" smtClean="0">
                <a:latin typeface="Arial" pitchFamily="34" charset="0"/>
                <a:cs typeface="Arial" pitchFamily="34" charset="0"/>
              </a:rPr>
              <a:t>Zeminin mukavemeti azalarak kalıcı deformasyonlar artar.</a:t>
            </a:r>
          </a:p>
          <a:p>
            <a:pPr algn="just">
              <a:buNone/>
            </a:pPr>
            <a:r>
              <a:rPr lang="tr-TR" sz="2200" dirty="0" smtClean="0">
                <a:latin typeface="Arial" pitchFamily="34" charset="0"/>
                <a:cs typeface="Arial" pitchFamily="34" charset="0"/>
              </a:rPr>
              <a:t>	</a:t>
            </a:r>
            <a:r>
              <a:rPr lang="tr-TR" sz="2200" i="1" dirty="0" smtClean="0">
                <a:latin typeface="Arial" pitchFamily="34" charset="0"/>
                <a:cs typeface="Arial" pitchFamily="34" charset="0"/>
              </a:rPr>
              <a:t>Dolayısıyla su yüzey altı drenaj yapıları ile zeminden</a:t>
            </a:r>
          </a:p>
          <a:p>
            <a:pPr algn="just">
              <a:buNone/>
            </a:pPr>
            <a:r>
              <a:rPr lang="tr-TR" sz="2200" i="1" dirty="0" smtClean="0">
                <a:latin typeface="Arial" pitchFamily="34" charset="0"/>
                <a:cs typeface="Arial" pitchFamily="34" charset="0"/>
              </a:rPr>
              <a:t>uzaklaştırılmalıdır.</a:t>
            </a:r>
          </a:p>
          <a:p>
            <a:pPr marL="0" indent="0" algn="just">
              <a:buNone/>
            </a:pPr>
            <a:r>
              <a:rPr lang="tr-TR" sz="2200" i="1" dirty="0" smtClean="0">
                <a:latin typeface="Arial" pitchFamily="34" charset="0"/>
                <a:cs typeface="Arial" pitchFamily="34" charset="0"/>
              </a:rPr>
              <a:t>    </a:t>
            </a:r>
          </a:p>
          <a:p>
            <a:pPr marL="0" indent="0" algn="just">
              <a:buNone/>
            </a:pPr>
            <a:endParaRPr lang="tr-TR" sz="2200" dirty="0" smtClean="0">
              <a:latin typeface="Arial" pitchFamily="34" charset="0"/>
              <a:cs typeface="Arial" pitchFamily="34" charset="0"/>
            </a:endParaRPr>
          </a:p>
        </p:txBody>
      </p:sp>
    </p:spTree>
    <p:extLst>
      <p:ext uri="{BB962C8B-B14F-4D97-AF65-F5344CB8AC3E}">
        <p14:creationId xmlns:p14="http://schemas.microsoft.com/office/powerpoint/2010/main" val="2863975386"/>
      </p:ext>
    </p:extLst>
  </p:cSld>
  <p:clrMapOvr>
    <a:masterClrMapping/>
  </p:clrMapOvr>
  <p:transition spd="slow">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normAutofit/>
          </a:bodyPr>
          <a:lstStyle/>
          <a:p>
            <a:pPr marL="0" indent="0" algn="just">
              <a:buNone/>
            </a:pPr>
            <a:r>
              <a:rPr lang="tr-TR" sz="2200" dirty="0" smtClean="0">
                <a:latin typeface="Arial" pitchFamily="34" charset="0"/>
                <a:cs typeface="Arial" pitchFamily="34" charset="0"/>
              </a:rPr>
              <a:t> </a:t>
            </a:r>
          </a:p>
          <a:p>
            <a:pPr marL="0" indent="0" algn="just">
              <a:buNone/>
            </a:pPr>
            <a:r>
              <a:rPr lang="tr-TR" sz="2200" dirty="0" smtClean="0">
                <a:latin typeface="Arial" pitchFamily="34" charset="0"/>
                <a:cs typeface="Arial" pitchFamily="34" charset="0"/>
              </a:rPr>
              <a:t>	</a:t>
            </a:r>
          </a:p>
          <a:p>
            <a:pPr marL="0" indent="0" algn="just">
              <a:buNone/>
            </a:pPr>
            <a:r>
              <a:rPr lang="tr-TR" sz="2200" b="1" dirty="0" smtClean="0">
                <a:solidFill>
                  <a:srgbClr val="FF0000"/>
                </a:solidFill>
                <a:latin typeface="Arial" pitchFamily="34" charset="0"/>
                <a:cs typeface="Arial" pitchFamily="34" charset="0"/>
              </a:rPr>
              <a:t>      Suyun yüzey altı drenaj yapıları ile zeminden uzaklaştırılması için dikkat edilecek hususlar :</a:t>
            </a:r>
          </a:p>
          <a:p>
            <a:pPr algn="just"/>
            <a:r>
              <a:rPr lang="tr-TR" sz="2200" dirty="0" smtClean="0">
                <a:latin typeface="Arial" pitchFamily="34" charset="0"/>
                <a:cs typeface="Arial" pitchFamily="34" charset="0"/>
              </a:rPr>
              <a:t>Yüzeysel ve yüzey altı drenaj sistemleri birlikte ele alınmalıdır.</a:t>
            </a:r>
          </a:p>
          <a:p>
            <a:pPr algn="just"/>
            <a:r>
              <a:rPr lang="tr-TR" sz="2200" dirty="0" smtClean="0">
                <a:latin typeface="Arial" pitchFamily="34" charset="0"/>
                <a:cs typeface="Arial" pitchFamily="34" charset="0"/>
              </a:rPr>
              <a:t>Yüzey altı drenaj sistemi zemindeki suyun süzülmesini sağlayabilecek yerde ve uygun kapasitede yapılmalıdır.</a:t>
            </a:r>
          </a:p>
          <a:p>
            <a:pPr algn="just"/>
            <a:r>
              <a:rPr lang="tr-TR" sz="2200" dirty="0" smtClean="0">
                <a:latin typeface="Arial" pitchFamily="34" charset="0"/>
                <a:cs typeface="Arial" pitchFamily="34" charset="0"/>
              </a:rPr>
              <a:t>Yeraltı su tablası olabildiğince hızlı bir şekilde aşağıya çekilmelidir.</a:t>
            </a:r>
          </a:p>
          <a:p>
            <a:pPr algn="just"/>
            <a:r>
              <a:rPr lang="tr-TR" sz="2200" dirty="0" smtClean="0">
                <a:latin typeface="Arial" pitchFamily="34" charset="0"/>
                <a:cs typeface="Arial" pitchFamily="34" charset="0"/>
              </a:rPr>
              <a:t>Yeraltı drenaj yapısı için zemindeki suyu dren edebilecek </a:t>
            </a:r>
            <a:r>
              <a:rPr lang="tr-TR" sz="2200" dirty="0" err="1" smtClean="0">
                <a:latin typeface="Arial" pitchFamily="34" charset="0"/>
                <a:cs typeface="Arial" pitchFamily="34" charset="0"/>
              </a:rPr>
              <a:t>permeabiliteye</a:t>
            </a:r>
            <a:r>
              <a:rPr lang="tr-TR" sz="2200" dirty="0" smtClean="0">
                <a:latin typeface="Arial" pitchFamily="34" charset="0"/>
                <a:cs typeface="Arial" pitchFamily="34" charset="0"/>
              </a:rPr>
              <a:t> sahip dren malzemesi kullanılmalıdır.</a:t>
            </a:r>
          </a:p>
          <a:p>
            <a:pPr algn="just"/>
            <a:endParaRPr lang="tr-TR" sz="2200" dirty="0"/>
          </a:p>
        </p:txBody>
      </p:sp>
    </p:spTree>
  </p:cSld>
  <p:clrMapOvr>
    <a:masterClrMapping/>
  </p:clrMapOvr>
  <p:transition spd="slow">
    <p:split orient="ver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a:bodyPr>
          <a:lstStyle/>
          <a:p>
            <a:pPr marL="0" indent="0" algn="just">
              <a:buNone/>
            </a:pPr>
            <a:r>
              <a:rPr lang="tr-TR" sz="2200" dirty="0" smtClean="0">
                <a:latin typeface="Arial" pitchFamily="34" charset="0"/>
                <a:cs typeface="Arial" pitchFamily="34" charset="0"/>
              </a:rPr>
              <a:t>   	</a:t>
            </a:r>
            <a:r>
              <a:rPr lang="tr-TR" sz="2200" b="1" dirty="0" smtClean="0">
                <a:solidFill>
                  <a:srgbClr val="FF0000"/>
                </a:solidFill>
                <a:latin typeface="Arial" pitchFamily="34" charset="0"/>
                <a:cs typeface="Arial" pitchFamily="34" charset="0"/>
              </a:rPr>
              <a:t>Zeminden suyun uzaklaştırılabilmesi için;</a:t>
            </a:r>
          </a:p>
          <a:p>
            <a:pPr algn="just">
              <a:buFont typeface="Wingdings" pitchFamily="2" charset="2"/>
              <a:buChar char="v"/>
            </a:pPr>
            <a:r>
              <a:rPr lang="tr-TR" sz="2200" dirty="0" smtClean="0">
                <a:latin typeface="Arial" pitchFamily="34" charset="0"/>
                <a:cs typeface="Arial" pitchFamily="34" charset="0"/>
              </a:rPr>
              <a:t>Debi (yani dren edilecek suyun miktarı)</a:t>
            </a:r>
          </a:p>
          <a:p>
            <a:pPr algn="just">
              <a:buFont typeface="Wingdings" pitchFamily="2" charset="2"/>
              <a:buChar char="v"/>
            </a:pPr>
            <a:r>
              <a:rPr lang="tr-TR" sz="2200" dirty="0" smtClean="0">
                <a:latin typeface="Arial" pitchFamily="34" charset="0"/>
                <a:cs typeface="Arial" pitchFamily="34" charset="0"/>
              </a:rPr>
              <a:t>Dren kabiliyeti (yani </a:t>
            </a:r>
            <a:r>
              <a:rPr lang="tr-TR" sz="2200" dirty="0" err="1" smtClean="0">
                <a:latin typeface="Arial" pitchFamily="34" charset="0"/>
                <a:cs typeface="Arial" pitchFamily="34" charset="0"/>
              </a:rPr>
              <a:t>permeabilite</a:t>
            </a:r>
            <a:r>
              <a:rPr lang="tr-TR" sz="2200" dirty="0" smtClean="0">
                <a:latin typeface="Arial" pitchFamily="34" charset="0"/>
                <a:cs typeface="Arial" pitchFamily="34" charset="0"/>
              </a:rPr>
              <a:t> kriterleri)</a:t>
            </a:r>
          </a:p>
          <a:p>
            <a:pPr algn="just">
              <a:buFont typeface="Wingdings" pitchFamily="2" charset="2"/>
              <a:buChar char="v"/>
            </a:pPr>
            <a:r>
              <a:rPr lang="tr-TR" sz="2200" dirty="0" smtClean="0">
                <a:latin typeface="Arial" pitchFamily="34" charset="0"/>
                <a:cs typeface="Arial" pitchFamily="34" charset="0"/>
              </a:rPr>
              <a:t>Drenaj yapısı kapasitesi (yani boyutları)</a:t>
            </a:r>
          </a:p>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 sağlıklı bir biçimde belirlenmeli ve buna göre yüzey altı drenaj yapıları dizayn edilmelidir.</a:t>
            </a:r>
          </a:p>
          <a:p>
            <a:pPr marL="0" indent="0" algn="just">
              <a:buNone/>
            </a:pPr>
            <a:endParaRPr lang="tr-TR" sz="2200" dirty="0">
              <a:latin typeface="Arial" pitchFamily="34" charset="0"/>
              <a:cs typeface="Arial" pitchFamily="34" charset="0"/>
            </a:endParaRPr>
          </a:p>
        </p:txBody>
      </p:sp>
      <p:pic>
        <p:nvPicPr>
          <p:cNvPr id="4" name="İçerik Yer Tutucus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596" y="2786058"/>
            <a:ext cx="4355976" cy="3786190"/>
          </a:xfrm>
          <a:prstGeom prst="rect">
            <a:avLst/>
          </a:prstGeom>
        </p:spPr>
      </p:pic>
    </p:spTree>
    <p:extLst>
      <p:ext uri="{BB962C8B-B14F-4D97-AF65-F5344CB8AC3E}">
        <p14:creationId xmlns:p14="http://schemas.microsoft.com/office/powerpoint/2010/main" val="4004540413"/>
      </p:ext>
    </p:extLst>
  </p:cSld>
  <p:clrMapOvr>
    <a:masterClrMapping/>
  </p:clrMapOvr>
  <p:transition spd="slow">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400" b="1" i="1" spc="-45" dirty="0" smtClean="0">
                <a:solidFill>
                  <a:srgbClr val="C00000"/>
                </a:solidFill>
                <a:latin typeface="Arial" pitchFamily="34" charset="0"/>
                <a:cs typeface="Arial" pitchFamily="34" charset="0"/>
              </a:rPr>
              <a:t>Yüzey altı </a:t>
            </a:r>
            <a:r>
              <a:rPr lang="tr-TR" sz="3400" b="1" i="1" spc="-10" dirty="0">
                <a:solidFill>
                  <a:srgbClr val="C00000"/>
                </a:solidFill>
                <a:latin typeface="Arial" pitchFamily="34" charset="0"/>
                <a:cs typeface="Arial" pitchFamily="34" charset="0"/>
              </a:rPr>
              <a:t>drenaj</a:t>
            </a:r>
            <a:r>
              <a:rPr lang="tr-TR" sz="3400" b="1" i="1" spc="-15" dirty="0">
                <a:solidFill>
                  <a:srgbClr val="C00000"/>
                </a:solidFill>
                <a:latin typeface="Arial" pitchFamily="34" charset="0"/>
                <a:cs typeface="Arial" pitchFamily="34" charset="0"/>
              </a:rPr>
              <a:t> </a:t>
            </a:r>
            <a:r>
              <a:rPr lang="tr-TR" sz="3400" b="1" i="1" spc="-10" dirty="0">
                <a:solidFill>
                  <a:srgbClr val="C00000"/>
                </a:solidFill>
                <a:latin typeface="Arial" pitchFamily="34" charset="0"/>
                <a:cs typeface="Arial" pitchFamily="34" charset="0"/>
              </a:rPr>
              <a:t>malzemeleri</a:t>
            </a:r>
            <a:endParaRPr lang="tr-TR" sz="3400" b="1" i="1" dirty="0">
              <a:solidFill>
                <a:srgbClr val="C00000"/>
              </a:solidFill>
              <a:latin typeface="Arial" pitchFamily="34" charset="0"/>
              <a:cs typeface="Arial" pitchFamily="34" charset="0"/>
            </a:endParaRPr>
          </a:p>
        </p:txBody>
      </p:sp>
      <p:sp>
        <p:nvSpPr>
          <p:cNvPr id="3" name="İçerik Yer Tutucusu 2"/>
          <p:cNvSpPr>
            <a:spLocks noGrp="1"/>
          </p:cNvSpPr>
          <p:nvPr>
            <p:ph idx="1"/>
          </p:nvPr>
        </p:nvSpPr>
        <p:spPr/>
        <p:txBody>
          <a:bodyPr>
            <a:normAutofit/>
          </a:bodyPr>
          <a:lstStyle/>
          <a:p>
            <a:pPr marL="755650" lvl="1" algn="ctr">
              <a:spcBef>
                <a:spcPts val="870"/>
              </a:spcBef>
              <a:buFont typeface="Arial"/>
              <a:buChar char="•"/>
              <a:tabLst>
                <a:tab pos="354965" algn="l"/>
                <a:tab pos="355600" algn="l"/>
              </a:tabLst>
            </a:pPr>
            <a:endParaRPr lang="tr-TR" sz="3000" spc="-15" dirty="0">
              <a:latin typeface="Arial" pitchFamily="34" charset="0"/>
              <a:cs typeface="Arial" pitchFamily="34" charset="0"/>
            </a:endParaRPr>
          </a:p>
          <a:p>
            <a:pPr marL="755650" lvl="1" algn="ctr">
              <a:spcBef>
                <a:spcPts val="870"/>
              </a:spcBef>
              <a:buFont typeface="Arial"/>
              <a:buChar char="•"/>
              <a:tabLst>
                <a:tab pos="354965" algn="l"/>
                <a:tab pos="355600" algn="l"/>
              </a:tabLst>
            </a:pPr>
            <a:r>
              <a:rPr lang="tr-TR" sz="4000" i="1" spc="-15" dirty="0" smtClean="0">
                <a:solidFill>
                  <a:schemeClr val="accent6">
                    <a:lumMod val="75000"/>
                  </a:schemeClr>
                </a:solidFill>
                <a:latin typeface="Arial" pitchFamily="34" charset="0"/>
                <a:cs typeface="Arial" pitchFamily="34" charset="0"/>
              </a:rPr>
              <a:t>Agrega</a:t>
            </a:r>
            <a:r>
              <a:rPr lang="tr-TR" sz="4000" i="1" spc="-35" dirty="0" smtClean="0">
                <a:solidFill>
                  <a:schemeClr val="accent6">
                    <a:lumMod val="75000"/>
                  </a:schemeClr>
                </a:solidFill>
                <a:latin typeface="Arial" pitchFamily="34" charset="0"/>
                <a:cs typeface="Arial" pitchFamily="34" charset="0"/>
              </a:rPr>
              <a:t> </a:t>
            </a:r>
            <a:r>
              <a:rPr lang="tr-TR" sz="4000" i="1" spc="-5" dirty="0">
                <a:solidFill>
                  <a:schemeClr val="accent6">
                    <a:lumMod val="75000"/>
                  </a:schemeClr>
                </a:solidFill>
                <a:latin typeface="Arial" pitchFamily="34" charset="0"/>
                <a:cs typeface="Arial" pitchFamily="34" charset="0"/>
              </a:rPr>
              <a:t>drenleri</a:t>
            </a:r>
            <a:endParaRPr lang="tr-TR" sz="4000" i="1" dirty="0">
              <a:solidFill>
                <a:schemeClr val="accent6">
                  <a:lumMod val="75000"/>
                </a:schemeClr>
              </a:solidFill>
              <a:latin typeface="Arial" pitchFamily="34" charset="0"/>
              <a:cs typeface="Arial" pitchFamily="34" charset="0"/>
            </a:endParaRPr>
          </a:p>
          <a:p>
            <a:pPr marL="755650" lvl="1" algn="ctr">
              <a:spcBef>
                <a:spcPts val="765"/>
              </a:spcBef>
              <a:buFont typeface="Arial"/>
              <a:buChar char="•"/>
              <a:tabLst>
                <a:tab pos="354965" algn="l"/>
                <a:tab pos="355600" algn="l"/>
              </a:tabLst>
            </a:pPr>
            <a:r>
              <a:rPr lang="tr-TR" sz="4000" i="1" dirty="0">
                <a:solidFill>
                  <a:schemeClr val="accent6">
                    <a:lumMod val="75000"/>
                  </a:schemeClr>
                </a:solidFill>
                <a:latin typeface="Arial" pitchFamily="34" charset="0"/>
                <a:cs typeface="Arial" pitchFamily="34" charset="0"/>
              </a:rPr>
              <a:t>Boru</a:t>
            </a:r>
            <a:r>
              <a:rPr lang="tr-TR" sz="4000" i="1" spc="-25" dirty="0">
                <a:solidFill>
                  <a:schemeClr val="accent6">
                    <a:lumMod val="75000"/>
                  </a:schemeClr>
                </a:solidFill>
                <a:latin typeface="Arial" pitchFamily="34" charset="0"/>
                <a:cs typeface="Arial" pitchFamily="34" charset="0"/>
              </a:rPr>
              <a:t> </a:t>
            </a:r>
            <a:r>
              <a:rPr lang="tr-TR" sz="4000" i="1" spc="-10" dirty="0">
                <a:solidFill>
                  <a:schemeClr val="accent6">
                    <a:lumMod val="75000"/>
                  </a:schemeClr>
                </a:solidFill>
                <a:latin typeface="Arial" pitchFamily="34" charset="0"/>
                <a:cs typeface="Arial" pitchFamily="34" charset="0"/>
              </a:rPr>
              <a:t>drenler</a:t>
            </a:r>
            <a:endParaRPr lang="tr-TR" sz="4000" i="1" dirty="0">
              <a:solidFill>
                <a:schemeClr val="accent6">
                  <a:lumMod val="75000"/>
                </a:schemeClr>
              </a:solidFill>
              <a:latin typeface="Arial" pitchFamily="34" charset="0"/>
              <a:cs typeface="Arial" pitchFamily="34" charset="0"/>
            </a:endParaRPr>
          </a:p>
          <a:p>
            <a:pPr marL="755650" lvl="1" algn="ctr">
              <a:spcBef>
                <a:spcPts val="770"/>
              </a:spcBef>
              <a:buFont typeface="Arial"/>
              <a:buChar char="•"/>
              <a:tabLst>
                <a:tab pos="354965" algn="l"/>
                <a:tab pos="355600" algn="l"/>
              </a:tabLst>
            </a:pPr>
            <a:r>
              <a:rPr lang="tr-TR" sz="4000" i="1" spc="-15" dirty="0" err="1">
                <a:solidFill>
                  <a:schemeClr val="accent6">
                    <a:lumMod val="75000"/>
                  </a:schemeClr>
                </a:solidFill>
                <a:latin typeface="Arial" pitchFamily="34" charset="0"/>
                <a:cs typeface="Arial" pitchFamily="34" charset="0"/>
              </a:rPr>
              <a:t>Geotekstil</a:t>
            </a:r>
            <a:r>
              <a:rPr lang="tr-TR" sz="4000" i="1" spc="-10" dirty="0">
                <a:solidFill>
                  <a:schemeClr val="accent6">
                    <a:lumMod val="75000"/>
                  </a:schemeClr>
                </a:solidFill>
                <a:latin typeface="Arial" pitchFamily="34" charset="0"/>
                <a:cs typeface="Arial" pitchFamily="34" charset="0"/>
              </a:rPr>
              <a:t> drenler</a:t>
            </a:r>
            <a:endParaRPr lang="tr-TR" sz="4000" i="1" dirty="0">
              <a:solidFill>
                <a:schemeClr val="accent6">
                  <a:lumMod val="75000"/>
                </a:schemeClr>
              </a:solidFill>
              <a:latin typeface="Arial" pitchFamily="34" charset="0"/>
              <a:cs typeface="Arial" pitchFamily="34" charset="0"/>
            </a:endParaRPr>
          </a:p>
          <a:p>
            <a:pPr marL="0" indent="0" algn="ctr">
              <a:buNone/>
            </a:pPr>
            <a:endParaRPr lang="tr-TR" sz="3000" dirty="0">
              <a:latin typeface="Arial" pitchFamily="34" charset="0"/>
              <a:cs typeface="Arial" pitchFamily="34" charset="0"/>
            </a:endParaRPr>
          </a:p>
        </p:txBody>
      </p:sp>
    </p:spTree>
    <p:extLst>
      <p:ext uri="{BB962C8B-B14F-4D97-AF65-F5344CB8AC3E}">
        <p14:creationId xmlns:p14="http://schemas.microsoft.com/office/powerpoint/2010/main" val="3242218161"/>
      </p:ext>
    </p:extLst>
  </p:cSld>
  <p:clrMapOvr>
    <a:masterClrMapping/>
  </p:clrMapOvr>
  <p:transition spd="slow">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pPr algn="l"/>
            <a:r>
              <a:rPr lang="tr-TR" b="1" i="1" spc="-25" dirty="0">
                <a:solidFill>
                  <a:srgbClr val="FF0000"/>
                </a:solidFill>
              </a:rPr>
              <a:t>Agrega</a:t>
            </a:r>
            <a:r>
              <a:rPr lang="tr-TR" b="1" i="1" spc="-60" dirty="0">
                <a:solidFill>
                  <a:srgbClr val="FF0000"/>
                </a:solidFill>
              </a:rPr>
              <a:t> </a:t>
            </a:r>
            <a:r>
              <a:rPr lang="tr-TR" b="1" i="1" spc="-10" dirty="0">
                <a:solidFill>
                  <a:srgbClr val="FF0000"/>
                </a:solidFill>
              </a:rPr>
              <a:t>Drenler</a:t>
            </a:r>
            <a:endParaRPr lang="tr-TR" b="1" i="1" dirty="0">
              <a:solidFill>
                <a:srgbClr val="FF0000"/>
              </a:solidFill>
            </a:endParaRPr>
          </a:p>
        </p:txBody>
      </p:sp>
      <p:sp>
        <p:nvSpPr>
          <p:cNvPr id="3" name="İçerik Yer Tutucusu 2"/>
          <p:cNvSpPr>
            <a:spLocks noGrp="1"/>
          </p:cNvSpPr>
          <p:nvPr>
            <p:ph idx="1"/>
          </p:nvPr>
        </p:nvSpPr>
        <p:spPr>
          <a:xfrm>
            <a:off x="457200" y="1124744"/>
            <a:ext cx="8229600" cy="5001419"/>
          </a:xfrm>
        </p:spPr>
        <p:txBody>
          <a:bodyPr>
            <a:normAutofit/>
          </a:bodyPr>
          <a:lstStyle/>
          <a:p>
            <a:pPr algn="just"/>
            <a:r>
              <a:rPr lang="tr-TR" sz="2200" spc="-15" dirty="0">
                <a:latin typeface="Arial" pitchFamily="34" charset="0"/>
                <a:cs typeface="Arial" pitchFamily="34" charset="0"/>
              </a:rPr>
              <a:t>Agregalar kaba </a:t>
            </a:r>
            <a:r>
              <a:rPr lang="tr-TR" sz="2200" spc="-5" dirty="0" err="1">
                <a:latin typeface="Arial" pitchFamily="34" charset="0"/>
                <a:cs typeface="Arial" pitchFamily="34" charset="0"/>
              </a:rPr>
              <a:t>daneli</a:t>
            </a:r>
            <a:r>
              <a:rPr lang="tr-TR" sz="2200" spc="-5" dirty="0">
                <a:latin typeface="Arial" pitchFamily="34" charset="0"/>
                <a:cs typeface="Arial" pitchFamily="34" charset="0"/>
              </a:rPr>
              <a:t> olmalı  </a:t>
            </a:r>
            <a:r>
              <a:rPr lang="tr-TR" sz="2200" spc="-15" dirty="0">
                <a:latin typeface="Arial" pitchFamily="34" charset="0"/>
                <a:cs typeface="Arial" pitchFamily="34" charset="0"/>
              </a:rPr>
              <a:t>ve </a:t>
            </a:r>
            <a:r>
              <a:rPr lang="tr-TR" sz="2200" spc="-10" dirty="0">
                <a:latin typeface="Arial" pitchFamily="34" charset="0"/>
                <a:cs typeface="Arial" pitchFamily="34" charset="0"/>
              </a:rPr>
              <a:t>drenajı </a:t>
            </a:r>
            <a:r>
              <a:rPr lang="tr-TR" sz="2200" spc="-30" dirty="0">
                <a:latin typeface="Arial" pitchFamily="34" charset="0"/>
                <a:cs typeface="Arial" pitchFamily="34" charset="0"/>
              </a:rPr>
              <a:t>kolay olmalıdır.  </a:t>
            </a:r>
            <a:r>
              <a:rPr lang="tr-TR" sz="2200" spc="-15" dirty="0">
                <a:latin typeface="Arial" pitchFamily="34" charset="0"/>
                <a:cs typeface="Arial" pitchFamily="34" charset="0"/>
              </a:rPr>
              <a:t>Fazla kaba </a:t>
            </a:r>
            <a:r>
              <a:rPr lang="tr-TR" sz="2200" spc="-5" dirty="0">
                <a:latin typeface="Arial" pitchFamily="34" charset="0"/>
                <a:cs typeface="Arial" pitchFamily="34" charset="0"/>
              </a:rPr>
              <a:t>olduğunda, </a:t>
            </a:r>
            <a:r>
              <a:rPr lang="tr-TR" sz="2200" dirty="0">
                <a:latin typeface="Arial" pitchFamily="34" charset="0"/>
                <a:cs typeface="Arial" pitchFamily="34" charset="0"/>
              </a:rPr>
              <a:t>ince  </a:t>
            </a:r>
            <a:r>
              <a:rPr lang="tr-TR" sz="2200" spc="-10" dirty="0">
                <a:latin typeface="Arial" pitchFamily="34" charset="0"/>
                <a:cs typeface="Arial" pitchFamily="34" charset="0"/>
              </a:rPr>
              <a:t>agregaların </a:t>
            </a:r>
            <a:r>
              <a:rPr lang="tr-TR" sz="2200" spc="-10" dirty="0" smtClean="0">
                <a:latin typeface="Arial" pitchFamily="34" charset="0"/>
                <a:cs typeface="Arial" pitchFamily="34" charset="0"/>
              </a:rPr>
              <a:t>boşlukları  </a:t>
            </a:r>
            <a:r>
              <a:rPr lang="tr-TR" sz="2200" spc="-5" dirty="0">
                <a:latin typeface="Arial" pitchFamily="34" charset="0"/>
                <a:cs typeface="Arial" pitchFamily="34" charset="0"/>
              </a:rPr>
              <a:t>doldurma</a:t>
            </a:r>
            <a:r>
              <a:rPr lang="tr-TR" sz="2200" spc="-25" dirty="0">
                <a:latin typeface="Arial" pitchFamily="34" charset="0"/>
                <a:cs typeface="Arial" pitchFamily="34" charset="0"/>
              </a:rPr>
              <a:t> </a:t>
            </a:r>
            <a:r>
              <a:rPr lang="tr-TR" sz="2200" dirty="0">
                <a:latin typeface="Arial" pitchFamily="34" charset="0"/>
                <a:cs typeface="Arial" pitchFamily="34" charset="0"/>
              </a:rPr>
              <a:t>riski</a:t>
            </a:r>
            <a:r>
              <a:rPr lang="tr-TR" sz="2200" spc="-10" dirty="0">
                <a:latin typeface="Arial" pitchFamily="34" charset="0"/>
                <a:cs typeface="Arial" pitchFamily="34" charset="0"/>
              </a:rPr>
              <a:t> </a:t>
            </a:r>
            <a:r>
              <a:rPr lang="tr-TR" sz="2200" spc="-50" dirty="0" smtClean="0">
                <a:latin typeface="Arial" pitchFamily="34" charset="0"/>
                <a:cs typeface="Arial" pitchFamily="34" charset="0"/>
              </a:rPr>
              <a:t>vardır. Bu </a:t>
            </a:r>
            <a:r>
              <a:rPr lang="tr-TR" sz="2200" spc="-5" dirty="0" smtClean="0">
                <a:latin typeface="Arial" pitchFamily="34" charset="0"/>
                <a:cs typeface="Arial" pitchFamily="34" charset="0"/>
              </a:rPr>
              <a:t>nedenle </a:t>
            </a:r>
            <a:r>
              <a:rPr lang="tr-TR" sz="2200" spc="-10" dirty="0">
                <a:latin typeface="Arial" pitchFamily="34" charset="0"/>
                <a:cs typeface="Arial" pitchFamily="34" charset="0"/>
              </a:rPr>
              <a:t>çok </a:t>
            </a:r>
            <a:r>
              <a:rPr lang="tr-TR" sz="2200" dirty="0">
                <a:latin typeface="Arial" pitchFamily="34" charset="0"/>
                <a:cs typeface="Arial" pitchFamily="34" charset="0"/>
              </a:rPr>
              <a:t>iri</a:t>
            </a:r>
            <a:r>
              <a:rPr lang="tr-TR" sz="2200" spc="-70" dirty="0">
                <a:latin typeface="Arial" pitchFamily="34" charset="0"/>
                <a:cs typeface="Arial" pitchFamily="34" charset="0"/>
              </a:rPr>
              <a:t> </a:t>
            </a:r>
            <a:r>
              <a:rPr lang="tr-TR" sz="2200" spc="-5" dirty="0">
                <a:latin typeface="Arial" pitchFamily="34" charset="0"/>
                <a:cs typeface="Arial" pitchFamily="34" charset="0"/>
              </a:rPr>
              <a:t>daneli  </a:t>
            </a:r>
            <a:r>
              <a:rPr lang="tr-TR" sz="2200" spc="-25" dirty="0">
                <a:latin typeface="Arial" pitchFamily="34" charset="0"/>
                <a:cs typeface="Arial" pitchFamily="34" charset="0"/>
              </a:rPr>
              <a:t>olmamalıdır.</a:t>
            </a:r>
            <a:endParaRPr lang="tr-TR" sz="2200" dirty="0">
              <a:latin typeface="Arial" pitchFamily="34" charset="0"/>
              <a:cs typeface="Arial" pitchFamily="34" charset="0"/>
            </a:endParaRPr>
          </a:p>
          <a:p>
            <a:pPr marL="355600" marR="5080" algn="just">
              <a:lnSpc>
                <a:spcPct val="80000"/>
              </a:lnSpc>
              <a:spcBef>
                <a:spcPts val="600"/>
              </a:spcBef>
              <a:buFont typeface="Arial"/>
              <a:buChar char="•"/>
              <a:tabLst>
                <a:tab pos="354965" algn="l"/>
                <a:tab pos="355600" algn="l"/>
              </a:tabLst>
            </a:pPr>
            <a:r>
              <a:rPr lang="tr-TR" sz="2200" spc="-5" dirty="0">
                <a:latin typeface="Arial" pitchFamily="34" charset="0"/>
                <a:cs typeface="Arial" pitchFamily="34" charset="0"/>
              </a:rPr>
              <a:t>Düşük debiler </a:t>
            </a:r>
            <a:r>
              <a:rPr lang="tr-TR" sz="2200" dirty="0">
                <a:latin typeface="Arial" pitchFamily="34" charset="0"/>
                <a:cs typeface="Arial" pitchFamily="34" charset="0"/>
              </a:rPr>
              <a:t>için </a:t>
            </a:r>
            <a:r>
              <a:rPr lang="tr-TR" sz="2200" spc="-35" dirty="0">
                <a:latin typeface="Arial" pitchFamily="34" charset="0"/>
                <a:cs typeface="Arial" pitchFamily="34" charset="0"/>
              </a:rPr>
              <a:t>uygundur.  </a:t>
            </a:r>
            <a:r>
              <a:rPr lang="tr-TR" sz="2200" dirty="0">
                <a:latin typeface="Arial" pitchFamily="34" charset="0"/>
                <a:cs typeface="Arial" pitchFamily="34" charset="0"/>
              </a:rPr>
              <a:t>20 mm </a:t>
            </a:r>
            <a:r>
              <a:rPr lang="tr-TR" sz="2200" spc="-5" dirty="0">
                <a:latin typeface="Arial" pitchFamily="34" charset="0"/>
                <a:cs typeface="Arial" pitchFamily="34" charset="0"/>
              </a:rPr>
              <a:t>(k=0.15 </a:t>
            </a:r>
            <a:r>
              <a:rPr lang="tr-TR" sz="2200" spc="-15" dirty="0">
                <a:latin typeface="Arial" pitchFamily="34" charset="0"/>
                <a:cs typeface="Arial" pitchFamily="34" charset="0"/>
              </a:rPr>
              <a:t>m/</a:t>
            </a:r>
            <a:r>
              <a:rPr lang="tr-TR" sz="2200" spc="-15" dirty="0" err="1">
                <a:latin typeface="Arial" pitchFamily="34" charset="0"/>
                <a:cs typeface="Arial" pitchFamily="34" charset="0"/>
              </a:rPr>
              <a:t>sn</a:t>
            </a:r>
            <a:r>
              <a:rPr lang="tr-TR" sz="2200" spc="-15" dirty="0">
                <a:latin typeface="Arial" pitchFamily="34" charset="0"/>
                <a:cs typeface="Arial" pitchFamily="34" charset="0"/>
              </a:rPr>
              <a:t>) </a:t>
            </a:r>
            <a:r>
              <a:rPr lang="tr-TR" sz="2200" spc="-20" dirty="0">
                <a:latin typeface="Arial" pitchFamily="34" charset="0"/>
                <a:cs typeface="Arial" pitchFamily="34" charset="0"/>
              </a:rPr>
              <a:t>veya  </a:t>
            </a:r>
            <a:r>
              <a:rPr lang="tr-TR" sz="2200" dirty="0">
                <a:latin typeface="Arial" pitchFamily="34" charset="0"/>
                <a:cs typeface="Arial" pitchFamily="34" charset="0"/>
              </a:rPr>
              <a:t>53 mm </a:t>
            </a:r>
            <a:r>
              <a:rPr lang="tr-TR" sz="2200" spc="-5" dirty="0">
                <a:latin typeface="Arial" pitchFamily="34" charset="0"/>
                <a:cs typeface="Arial" pitchFamily="34" charset="0"/>
              </a:rPr>
              <a:t>(0,40 </a:t>
            </a:r>
            <a:r>
              <a:rPr lang="tr-TR" sz="2200" spc="-15" dirty="0">
                <a:latin typeface="Arial" pitchFamily="34" charset="0"/>
                <a:cs typeface="Arial" pitchFamily="34" charset="0"/>
              </a:rPr>
              <a:t>m/</a:t>
            </a:r>
            <a:r>
              <a:rPr lang="tr-TR" sz="2200" spc="-15" dirty="0" err="1">
                <a:latin typeface="Arial" pitchFamily="34" charset="0"/>
                <a:cs typeface="Arial" pitchFamily="34" charset="0"/>
              </a:rPr>
              <a:t>sn</a:t>
            </a:r>
            <a:r>
              <a:rPr lang="tr-TR" sz="2200" spc="-15" dirty="0">
                <a:latin typeface="Arial" pitchFamily="34" charset="0"/>
                <a:cs typeface="Arial" pitchFamily="34" charset="0"/>
              </a:rPr>
              <a:t>)  </a:t>
            </a:r>
            <a:r>
              <a:rPr lang="tr-TR" sz="2200" spc="-5" dirty="0">
                <a:latin typeface="Arial" pitchFamily="34" charset="0"/>
                <a:cs typeface="Arial" pitchFamily="34" charset="0"/>
              </a:rPr>
              <a:t>boyutunda</a:t>
            </a:r>
            <a:r>
              <a:rPr lang="tr-TR" sz="2200" spc="-15" dirty="0">
                <a:latin typeface="Arial" pitchFamily="34" charset="0"/>
                <a:cs typeface="Arial" pitchFamily="34" charset="0"/>
              </a:rPr>
              <a:t> </a:t>
            </a:r>
            <a:r>
              <a:rPr lang="tr-TR" sz="2200" spc="-10" dirty="0" smtClean="0">
                <a:latin typeface="Arial" pitchFamily="34" charset="0"/>
                <a:cs typeface="Arial" pitchFamily="34" charset="0"/>
              </a:rPr>
              <a:t>balast</a:t>
            </a:r>
            <a:r>
              <a:rPr lang="tr-TR" sz="2200" dirty="0" smtClean="0">
                <a:latin typeface="Arial" pitchFamily="34" charset="0"/>
                <a:cs typeface="Arial" pitchFamily="34" charset="0"/>
              </a:rPr>
              <a:t> </a:t>
            </a:r>
            <a:r>
              <a:rPr lang="tr-TR" sz="2200" spc="-5" dirty="0" smtClean="0">
                <a:latin typeface="Arial" pitchFamily="34" charset="0"/>
                <a:cs typeface="Arial" pitchFamily="34" charset="0"/>
              </a:rPr>
              <a:t>malzemesi</a:t>
            </a:r>
            <a:r>
              <a:rPr lang="tr-TR" sz="2200" spc="-40" dirty="0" smtClean="0">
                <a:latin typeface="Arial" pitchFamily="34" charset="0"/>
                <a:cs typeface="Arial" pitchFamily="34" charset="0"/>
              </a:rPr>
              <a:t> </a:t>
            </a:r>
            <a:r>
              <a:rPr lang="tr-TR" sz="2200" spc="-30" dirty="0">
                <a:latin typeface="Arial" pitchFamily="34" charset="0"/>
                <a:cs typeface="Arial" pitchFamily="34" charset="0"/>
              </a:rPr>
              <a:t>kullanılır.</a:t>
            </a:r>
            <a:endParaRPr lang="tr-TR" sz="2200" dirty="0">
              <a:latin typeface="Arial" pitchFamily="34" charset="0"/>
              <a:cs typeface="Arial" pitchFamily="34" charset="0"/>
            </a:endParaRPr>
          </a:p>
          <a:p>
            <a:pPr marL="355600" marR="319405" algn="just">
              <a:lnSpc>
                <a:spcPts val="2300"/>
              </a:lnSpc>
              <a:spcBef>
                <a:spcPts val="560"/>
              </a:spcBef>
              <a:buFont typeface="Arial"/>
              <a:buChar char="•"/>
              <a:tabLst>
                <a:tab pos="354965" algn="l"/>
                <a:tab pos="355600" algn="l"/>
              </a:tabLst>
            </a:pPr>
            <a:r>
              <a:rPr lang="tr-TR" sz="2200" dirty="0">
                <a:latin typeface="Arial" pitchFamily="34" charset="0"/>
                <a:cs typeface="Arial" pitchFamily="34" charset="0"/>
              </a:rPr>
              <a:t>Minimum </a:t>
            </a:r>
            <a:r>
              <a:rPr lang="tr-TR" sz="2200" spc="-5" dirty="0">
                <a:latin typeface="Arial" pitchFamily="34" charset="0"/>
                <a:cs typeface="Arial" pitchFamily="34" charset="0"/>
              </a:rPr>
              <a:t>100 </a:t>
            </a:r>
            <a:r>
              <a:rPr lang="tr-TR" sz="2200" dirty="0">
                <a:latin typeface="Arial" pitchFamily="34" charset="0"/>
                <a:cs typeface="Arial" pitchFamily="34" charset="0"/>
              </a:rPr>
              <a:t>mm</a:t>
            </a:r>
            <a:r>
              <a:rPr lang="tr-TR" sz="2200" spc="-135" dirty="0">
                <a:latin typeface="Arial" pitchFamily="34" charset="0"/>
                <a:cs typeface="Arial" pitchFamily="34" charset="0"/>
              </a:rPr>
              <a:t> </a:t>
            </a:r>
            <a:r>
              <a:rPr lang="tr-TR" sz="2200" spc="-15" dirty="0">
                <a:latin typeface="Arial" pitchFamily="34" charset="0"/>
                <a:cs typeface="Arial" pitchFamily="34" charset="0"/>
              </a:rPr>
              <a:t>agrega  </a:t>
            </a:r>
            <a:r>
              <a:rPr lang="tr-TR" sz="2200" spc="-10" dirty="0" err="1">
                <a:latin typeface="Arial" pitchFamily="34" charset="0"/>
                <a:cs typeface="Arial" pitchFamily="34" charset="0"/>
              </a:rPr>
              <a:t>geotekstili</a:t>
            </a:r>
            <a:r>
              <a:rPr lang="tr-TR" sz="2200" spc="-10" dirty="0">
                <a:latin typeface="Arial" pitchFamily="34" charset="0"/>
                <a:cs typeface="Arial" pitchFamily="34" charset="0"/>
              </a:rPr>
              <a:t> </a:t>
            </a:r>
            <a:r>
              <a:rPr lang="tr-TR" sz="2200" spc="-20" dirty="0">
                <a:latin typeface="Arial" pitchFamily="34" charset="0"/>
                <a:cs typeface="Arial" pitchFamily="34" charset="0"/>
              </a:rPr>
              <a:t>korumak </a:t>
            </a:r>
            <a:r>
              <a:rPr lang="tr-TR" sz="2200" dirty="0">
                <a:latin typeface="Arial" pitchFamily="34" charset="0"/>
                <a:cs typeface="Arial" pitchFamily="34" charset="0"/>
              </a:rPr>
              <a:t>için  </a:t>
            </a:r>
            <a:r>
              <a:rPr lang="tr-TR" sz="2200" spc="-20" dirty="0">
                <a:latin typeface="Arial" pitchFamily="34" charset="0"/>
                <a:cs typeface="Arial" pitchFamily="34" charset="0"/>
              </a:rPr>
              <a:t>yerleştirilmelidir.</a:t>
            </a:r>
            <a:endParaRPr lang="tr-TR" sz="2200" dirty="0">
              <a:latin typeface="Arial" pitchFamily="34" charset="0"/>
              <a:cs typeface="Arial" pitchFamily="34" charset="0"/>
            </a:endParaRPr>
          </a:p>
          <a:p>
            <a:pPr algn="just"/>
            <a:endParaRPr lang="tr-TR" sz="2200" dirty="0">
              <a:latin typeface="Arial" pitchFamily="34" charset="0"/>
              <a:cs typeface="Arial" pitchFamily="34" charset="0"/>
            </a:endParaRPr>
          </a:p>
        </p:txBody>
      </p:sp>
      <p:sp>
        <p:nvSpPr>
          <p:cNvPr id="4" name="object 5"/>
          <p:cNvSpPr/>
          <p:nvPr/>
        </p:nvSpPr>
        <p:spPr>
          <a:xfrm>
            <a:off x="827584" y="3717032"/>
            <a:ext cx="3486149" cy="2592288"/>
          </a:xfrm>
          <a:prstGeom prst="rect">
            <a:avLst/>
          </a:prstGeom>
          <a:blipFill>
            <a:blip r:embed="rId2" cstate="print"/>
            <a:stretch>
              <a:fillRect/>
            </a:stretch>
          </a:blipFill>
        </p:spPr>
        <p:txBody>
          <a:bodyPr wrap="square" lIns="0" tIns="0" rIns="0" bIns="0" rtlCol="0"/>
          <a:lstStyle/>
          <a:p>
            <a:endParaRPr/>
          </a:p>
        </p:txBody>
      </p:sp>
      <p:sp>
        <p:nvSpPr>
          <p:cNvPr id="5" name="object 6"/>
          <p:cNvSpPr txBox="1"/>
          <p:nvPr/>
        </p:nvSpPr>
        <p:spPr>
          <a:xfrm>
            <a:off x="827584" y="4725838"/>
            <a:ext cx="633095" cy="574675"/>
          </a:xfrm>
          <a:prstGeom prst="rect">
            <a:avLst/>
          </a:prstGeom>
          <a:solidFill>
            <a:schemeClr val="bg1"/>
          </a:solidFill>
        </p:spPr>
        <p:txBody>
          <a:bodyPr vert="horz" wrap="square" lIns="0" tIns="12700" rIns="0" bIns="0" rtlCol="0">
            <a:spAutoFit/>
          </a:bodyPr>
          <a:lstStyle/>
          <a:p>
            <a:pPr marL="12700" marR="5080">
              <a:lnSpc>
                <a:spcPct val="100000"/>
              </a:lnSpc>
              <a:spcBef>
                <a:spcPts val="100"/>
              </a:spcBef>
            </a:pPr>
            <a:r>
              <a:rPr sz="1800" spc="-30" dirty="0">
                <a:latin typeface="Calibri"/>
                <a:cs typeface="Calibri"/>
              </a:rPr>
              <a:t>Taban  </a:t>
            </a:r>
            <a:r>
              <a:rPr sz="1800" spc="-40" dirty="0">
                <a:latin typeface="Calibri"/>
                <a:cs typeface="Calibri"/>
              </a:rPr>
              <a:t>z</a:t>
            </a:r>
            <a:r>
              <a:rPr sz="1800" dirty="0">
                <a:latin typeface="Calibri"/>
                <a:cs typeface="Calibri"/>
              </a:rPr>
              <a:t>emini</a:t>
            </a:r>
          </a:p>
        </p:txBody>
      </p:sp>
      <p:sp>
        <p:nvSpPr>
          <p:cNvPr id="6" name="object 7"/>
          <p:cNvSpPr txBox="1"/>
          <p:nvPr/>
        </p:nvSpPr>
        <p:spPr>
          <a:xfrm>
            <a:off x="3275856" y="4713455"/>
            <a:ext cx="1152128" cy="320601"/>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000" dirty="0">
                <a:latin typeface="Calibri"/>
                <a:cs typeface="Calibri"/>
              </a:rPr>
              <a:t>ag</a:t>
            </a:r>
            <a:r>
              <a:rPr sz="2000" spc="-30" dirty="0">
                <a:latin typeface="Calibri"/>
                <a:cs typeface="Calibri"/>
              </a:rPr>
              <a:t>r</a:t>
            </a:r>
            <a:r>
              <a:rPr sz="2000" dirty="0">
                <a:latin typeface="Calibri"/>
                <a:cs typeface="Calibri"/>
              </a:rPr>
              <a:t>e</a:t>
            </a:r>
            <a:r>
              <a:rPr sz="2000" spc="-30" dirty="0">
                <a:latin typeface="Calibri"/>
                <a:cs typeface="Calibri"/>
              </a:rPr>
              <a:t>g</a:t>
            </a:r>
            <a:r>
              <a:rPr sz="2000" dirty="0">
                <a:latin typeface="Calibri"/>
                <a:cs typeface="Calibri"/>
              </a:rPr>
              <a:t>a</a:t>
            </a:r>
          </a:p>
        </p:txBody>
      </p:sp>
      <p:sp>
        <p:nvSpPr>
          <p:cNvPr id="7" name="object 8"/>
          <p:cNvSpPr txBox="1"/>
          <p:nvPr/>
        </p:nvSpPr>
        <p:spPr>
          <a:xfrm>
            <a:off x="3275856" y="5048255"/>
            <a:ext cx="961390" cy="574675"/>
          </a:xfrm>
          <a:prstGeom prst="rect">
            <a:avLst/>
          </a:prstGeom>
          <a:solidFill>
            <a:schemeClr val="bg1"/>
          </a:solidFill>
        </p:spPr>
        <p:txBody>
          <a:bodyPr vert="horz" wrap="square" lIns="0" tIns="12700" rIns="0" bIns="0" rtlCol="0">
            <a:spAutoFit/>
          </a:bodyPr>
          <a:lstStyle/>
          <a:p>
            <a:pPr marL="12700" marR="5080">
              <a:lnSpc>
                <a:spcPct val="100000"/>
              </a:lnSpc>
              <a:spcBef>
                <a:spcPts val="100"/>
              </a:spcBef>
            </a:pPr>
            <a:r>
              <a:rPr sz="1800" dirty="0">
                <a:latin typeface="Calibri"/>
                <a:cs typeface="Calibri"/>
              </a:rPr>
              <a:t>G</a:t>
            </a:r>
            <a:r>
              <a:rPr sz="1800" spc="0" dirty="0">
                <a:latin typeface="Calibri"/>
                <a:cs typeface="Calibri"/>
              </a:rPr>
              <a:t>e</a:t>
            </a:r>
            <a:r>
              <a:rPr sz="1800" spc="-5" dirty="0">
                <a:latin typeface="Calibri"/>
                <a:cs typeface="Calibri"/>
              </a:rPr>
              <a:t>o</a:t>
            </a:r>
            <a:r>
              <a:rPr sz="1800" spc="-30" dirty="0">
                <a:latin typeface="Calibri"/>
                <a:cs typeface="Calibri"/>
              </a:rPr>
              <a:t>t</a:t>
            </a:r>
            <a:r>
              <a:rPr sz="1800" dirty="0">
                <a:latin typeface="Calibri"/>
                <a:cs typeface="Calibri"/>
              </a:rPr>
              <a:t>e</a:t>
            </a:r>
            <a:r>
              <a:rPr sz="1800" spc="-10" dirty="0">
                <a:latin typeface="Calibri"/>
                <a:cs typeface="Calibri"/>
              </a:rPr>
              <a:t>k</a:t>
            </a:r>
            <a:r>
              <a:rPr sz="1800" spc="-20" dirty="0">
                <a:latin typeface="Calibri"/>
                <a:cs typeface="Calibri"/>
              </a:rPr>
              <a:t>s</a:t>
            </a:r>
            <a:r>
              <a:rPr sz="1800" dirty="0">
                <a:latin typeface="Calibri"/>
                <a:cs typeface="Calibri"/>
              </a:rPr>
              <a:t>t</a:t>
            </a:r>
            <a:r>
              <a:rPr sz="1800" spc="-10" dirty="0">
                <a:latin typeface="Calibri"/>
                <a:cs typeface="Calibri"/>
              </a:rPr>
              <a:t>i</a:t>
            </a:r>
            <a:r>
              <a:rPr sz="1800" dirty="0">
                <a:latin typeface="Calibri"/>
                <a:cs typeface="Calibri"/>
              </a:rPr>
              <a:t>l  </a:t>
            </a:r>
            <a:r>
              <a:rPr sz="1800" spc="-10" dirty="0">
                <a:latin typeface="Calibri"/>
                <a:cs typeface="Calibri"/>
              </a:rPr>
              <a:t>filtre</a:t>
            </a:r>
            <a:endParaRPr sz="1800" dirty="0">
              <a:latin typeface="Calibri"/>
              <a:cs typeface="Calibri"/>
            </a:endParaRPr>
          </a:p>
        </p:txBody>
      </p:sp>
    </p:spTree>
    <p:extLst>
      <p:ext uri="{BB962C8B-B14F-4D97-AF65-F5344CB8AC3E}">
        <p14:creationId xmlns:p14="http://schemas.microsoft.com/office/powerpoint/2010/main" val="1373456358"/>
      </p:ext>
    </p:extLst>
  </p:cSld>
  <p:clrMapOvr>
    <a:masterClrMapping/>
  </p:clrMapOvr>
  <p:transition spd="slow">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b="1" i="1" dirty="0">
                <a:solidFill>
                  <a:srgbClr val="FF0000"/>
                </a:solidFill>
              </a:rPr>
              <a:t>Boru</a:t>
            </a:r>
            <a:r>
              <a:rPr lang="tr-TR" b="1" i="1" spc="-75" dirty="0">
                <a:solidFill>
                  <a:srgbClr val="FF0000"/>
                </a:solidFill>
              </a:rPr>
              <a:t> </a:t>
            </a:r>
            <a:r>
              <a:rPr lang="tr-TR" b="1" i="1" spc="-10" dirty="0">
                <a:solidFill>
                  <a:srgbClr val="FF0000"/>
                </a:solidFill>
              </a:rPr>
              <a:t>drenler</a:t>
            </a:r>
            <a:endParaRPr lang="tr-TR" b="1" i="1" dirty="0">
              <a:solidFill>
                <a:srgbClr val="FF0000"/>
              </a:solidFill>
            </a:endParaRPr>
          </a:p>
        </p:txBody>
      </p:sp>
      <p:sp>
        <p:nvSpPr>
          <p:cNvPr id="3" name="İçerik Yer Tutucusu 2"/>
          <p:cNvSpPr>
            <a:spLocks noGrp="1"/>
          </p:cNvSpPr>
          <p:nvPr>
            <p:ph idx="1"/>
          </p:nvPr>
        </p:nvSpPr>
        <p:spPr/>
        <p:txBody>
          <a:bodyPr>
            <a:normAutofit/>
          </a:bodyPr>
          <a:lstStyle/>
          <a:p>
            <a:pPr marL="0" indent="0">
              <a:buNone/>
            </a:pPr>
            <a:r>
              <a:rPr lang="tr-TR" sz="2200" spc="-20" dirty="0" smtClean="0">
                <a:latin typeface="Arial" pitchFamily="34" charset="0"/>
                <a:cs typeface="Arial" pitchFamily="34" charset="0"/>
              </a:rPr>
              <a:t>	Kazı </a:t>
            </a:r>
            <a:r>
              <a:rPr lang="tr-TR" sz="2200" spc="-20" dirty="0">
                <a:latin typeface="Arial" pitchFamily="34" charset="0"/>
                <a:cs typeface="Arial" pitchFamily="34" charset="0"/>
              </a:rPr>
              <a:t>yapılarak </a:t>
            </a:r>
            <a:r>
              <a:rPr lang="tr-TR" sz="2200" spc="-10" dirty="0">
                <a:latin typeface="Arial" pitchFamily="34" charset="0"/>
                <a:cs typeface="Arial" pitchFamily="34" charset="0"/>
              </a:rPr>
              <a:t>boru </a:t>
            </a:r>
            <a:r>
              <a:rPr lang="tr-TR" sz="2200" spc="-35" dirty="0">
                <a:latin typeface="Arial" pitchFamily="34" charset="0"/>
                <a:cs typeface="Arial" pitchFamily="34" charset="0"/>
              </a:rPr>
              <a:t>yerleştirilir. </a:t>
            </a:r>
            <a:r>
              <a:rPr lang="tr-TR" sz="2200" spc="-5" dirty="0">
                <a:latin typeface="Arial" pitchFamily="34" charset="0"/>
                <a:cs typeface="Arial" pitchFamily="34" charset="0"/>
              </a:rPr>
              <a:t>Borunun </a:t>
            </a:r>
            <a:r>
              <a:rPr lang="tr-TR" sz="2200" spc="-20" dirty="0">
                <a:latin typeface="Arial" pitchFamily="34" charset="0"/>
                <a:cs typeface="Arial" pitchFamily="34" charset="0"/>
              </a:rPr>
              <a:t>etrafına  blokeyi </a:t>
            </a:r>
            <a:r>
              <a:rPr lang="tr-TR" sz="2200" spc="-10" dirty="0">
                <a:latin typeface="Arial" pitchFamily="34" charset="0"/>
                <a:cs typeface="Arial" pitchFamily="34" charset="0"/>
              </a:rPr>
              <a:t>önlemek </a:t>
            </a:r>
            <a:r>
              <a:rPr lang="tr-TR" sz="2200" spc="-5" dirty="0">
                <a:latin typeface="Arial" pitchFamily="34" charset="0"/>
                <a:cs typeface="Arial" pitchFamily="34" charset="0"/>
              </a:rPr>
              <a:t>için, </a:t>
            </a:r>
            <a:r>
              <a:rPr lang="tr-TR" sz="2200" spc="-15" dirty="0">
                <a:latin typeface="Arial" pitchFamily="34" charset="0"/>
                <a:cs typeface="Arial" pitchFamily="34" charset="0"/>
              </a:rPr>
              <a:t>drenaj </a:t>
            </a:r>
            <a:r>
              <a:rPr lang="tr-TR" sz="2200" spc="-20" dirty="0">
                <a:latin typeface="Arial" pitchFamily="34" charset="0"/>
                <a:cs typeface="Arial" pitchFamily="34" charset="0"/>
              </a:rPr>
              <a:t>özelliği </a:t>
            </a:r>
            <a:r>
              <a:rPr lang="tr-TR" sz="2200" spc="-10" dirty="0">
                <a:latin typeface="Arial" pitchFamily="34" charset="0"/>
                <a:cs typeface="Arial" pitchFamily="34" charset="0"/>
              </a:rPr>
              <a:t>olan </a:t>
            </a:r>
            <a:r>
              <a:rPr lang="tr-TR" sz="2200" spc="-15" dirty="0" err="1">
                <a:latin typeface="Arial" pitchFamily="34" charset="0"/>
                <a:cs typeface="Arial" pitchFamily="34" charset="0"/>
              </a:rPr>
              <a:t>granüler</a:t>
            </a:r>
            <a:r>
              <a:rPr lang="tr-TR" sz="2200" spc="-15" dirty="0">
                <a:latin typeface="Arial" pitchFamily="34" charset="0"/>
                <a:cs typeface="Arial" pitchFamily="34" charset="0"/>
              </a:rPr>
              <a:t>  malzeme</a:t>
            </a:r>
            <a:r>
              <a:rPr lang="tr-TR" sz="2200" spc="-30" dirty="0">
                <a:latin typeface="Arial" pitchFamily="34" charset="0"/>
                <a:cs typeface="Arial" pitchFamily="34" charset="0"/>
              </a:rPr>
              <a:t> </a:t>
            </a:r>
            <a:r>
              <a:rPr lang="tr-TR" sz="2200" spc="-35" dirty="0">
                <a:latin typeface="Arial" pitchFamily="34" charset="0"/>
                <a:cs typeface="Arial" pitchFamily="34" charset="0"/>
              </a:rPr>
              <a:t>yerleştirilir.</a:t>
            </a:r>
            <a:endParaRPr lang="tr-TR" sz="2200" dirty="0">
              <a:latin typeface="Arial" pitchFamily="34" charset="0"/>
              <a:cs typeface="Arial" pitchFamily="34" charset="0"/>
            </a:endParaRPr>
          </a:p>
          <a:p>
            <a:endParaRPr lang="tr-TR" sz="2200" dirty="0">
              <a:latin typeface="Arial" pitchFamily="34" charset="0"/>
              <a:cs typeface="Arial" pitchFamily="34" charset="0"/>
            </a:endParaRPr>
          </a:p>
        </p:txBody>
      </p:sp>
      <p:sp>
        <p:nvSpPr>
          <p:cNvPr id="4" name="object 4"/>
          <p:cNvSpPr/>
          <p:nvPr/>
        </p:nvSpPr>
        <p:spPr>
          <a:xfrm>
            <a:off x="1547664" y="3151998"/>
            <a:ext cx="5747731" cy="2031774"/>
          </a:xfrm>
          <a:prstGeom prst="rect">
            <a:avLst/>
          </a:prstGeom>
          <a:blipFill>
            <a:blip r:embed="rId2" cstate="print"/>
            <a:stretch>
              <a:fillRect/>
            </a:stretch>
          </a:blipFill>
        </p:spPr>
        <p:txBody>
          <a:bodyPr wrap="square" lIns="0" tIns="0" rIns="0" bIns="0" rtlCol="0"/>
          <a:lstStyle/>
          <a:p>
            <a:endParaRPr/>
          </a:p>
        </p:txBody>
      </p:sp>
      <p:sp>
        <p:nvSpPr>
          <p:cNvPr id="5" name="object 6"/>
          <p:cNvSpPr txBox="1"/>
          <p:nvPr/>
        </p:nvSpPr>
        <p:spPr>
          <a:xfrm>
            <a:off x="1057901" y="3834272"/>
            <a:ext cx="2322830" cy="29972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1800" spc="-5" dirty="0">
                <a:latin typeface="Calibri"/>
                <a:cs typeface="Calibri"/>
              </a:rPr>
              <a:t>Derecelendirilmiş</a:t>
            </a:r>
            <a:r>
              <a:rPr sz="1800" spc="-45" dirty="0">
                <a:latin typeface="Calibri"/>
                <a:cs typeface="Calibri"/>
              </a:rPr>
              <a:t> </a:t>
            </a:r>
            <a:r>
              <a:rPr sz="1800" spc="-10" dirty="0">
                <a:latin typeface="Calibri"/>
                <a:cs typeface="Calibri"/>
              </a:rPr>
              <a:t>agrega</a:t>
            </a:r>
            <a:endParaRPr sz="1800" dirty="0">
              <a:latin typeface="Calibri"/>
              <a:cs typeface="Calibri"/>
            </a:endParaRPr>
          </a:p>
        </p:txBody>
      </p:sp>
      <p:sp>
        <p:nvSpPr>
          <p:cNvPr id="8" name="object 10"/>
          <p:cNvSpPr txBox="1"/>
          <p:nvPr/>
        </p:nvSpPr>
        <p:spPr>
          <a:xfrm>
            <a:off x="2051720" y="4797152"/>
            <a:ext cx="936103" cy="29972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1800" spc="-5" dirty="0">
                <a:latin typeface="Calibri"/>
                <a:cs typeface="Calibri"/>
              </a:rPr>
              <a:t>boru</a:t>
            </a:r>
            <a:endParaRPr sz="1800" dirty="0">
              <a:latin typeface="Calibri"/>
              <a:cs typeface="Calibri"/>
            </a:endParaRPr>
          </a:p>
        </p:txBody>
      </p:sp>
      <p:sp>
        <p:nvSpPr>
          <p:cNvPr id="9" name="object 8"/>
          <p:cNvSpPr txBox="1"/>
          <p:nvPr/>
        </p:nvSpPr>
        <p:spPr>
          <a:xfrm>
            <a:off x="1606665" y="4372356"/>
            <a:ext cx="1451610" cy="29972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1800" spc="-10" dirty="0">
                <a:latin typeface="Calibri"/>
                <a:cs typeface="Calibri"/>
              </a:rPr>
              <a:t>Geotekstil</a:t>
            </a:r>
            <a:r>
              <a:rPr sz="1800" spc="-65" dirty="0">
                <a:latin typeface="Calibri"/>
                <a:cs typeface="Calibri"/>
              </a:rPr>
              <a:t> </a:t>
            </a:r>
            <a:r>
              <a:rPr sz="1800" spc="-10" dirty="0">
                <a:latin typeface="Calibri"/>
                <a:cs typeface="Calibri"/>
              </a:rPr>
              <a:t>filtre</a:t>
            </a:r>
            <a:endParaRPr sz="1800" dirty="0">
              <a:latin typeface="Calibri"/>
              <a:cs typeface="Calibri"/>
            </a:endParaRPr>
          </a:p>
        </p:txBody>
      </p:sp>
      <p:sp>
        <p:nvSpPr>
          <p:cNvPr id="10" name="object 11"/>
          <p:cNvSpPr txBox="1"/>
          <p:nvPr/>
        </p:nvSpPr>
        <p:spPr>
          <a:xfrm>
            <a:off x="5638681" y="4081124"/>
            <a:ext cx="1656714" cy="646430"/>
          </a:xfrm>
          <a:prstGeom prst="rect">
            <a:avLst/>
          </a:prstGeom>
          <a:solidFill>
            <a:schemeClr val="bg1"/>
          </a:solidFill>
        </p:spPr>
        <p:txBody>
          <a:bodyPr vert="horz" wrap="square" lIns="0" tIns="31750" rIns="0" bIns="0" rtlCol="0">
            <a:spAutoFit/>
          </a:bodyPr>
          <a:lstStyle/>
          <a:p>
            <a:pPr marL="92075" marR="603885">
              <a:lnSpc>
                <a:spcPct val="100000"/>
              </a:lnSpc>
              <a:spcBef>
                <a:spcPts val="250"/>
              </a:spcBef>
            </a:pPr>
            <a:r>
              <a:rPr sz="1800" dirty="0">
                <a:latin typeface="Calibri"/>
                <a:cs typeface="Calibri"/>
              </a:rPr>
              <a:t>G</a:t>
            </a:r>
            <a:r>
              <a:rPr sz="1800" spc="0" dirty="0">
                <a:latin typeface="Calibri"/>
                <a:cs typeface="Calibri"/>
              </a:rPr>
              <a:t>e</a:t>
            </a:r>
            <a:r>
              <a:rPr sz="1800" spc="-10" dirty="0">
                <a:latin typeface="Calibri"/>
                <a:cs typeface="Calibri"/>
              </a:rPr>
              <a:t>ç</a:t>
            </a:r>
            <a:r>
              <a:rPr sz="1800" spc="-5" dirty="0">
                <a:latin typeface="Calibri"/>
                <a:cs typeface="Calibri"/>
              </a:rPr>
              <a:t>i</a:t>
            </a:r>
            <a:r>
              <a:rPr sz="1800" dirty="0">
                <a:latin typeface="Calibri"/>
                <a:cs typeface="Calibri"/>
              </a:rPr>
              <a:t>r</a:t>
            </a:r>
            <a:r>
              <a:rPr sz="1800" spc="-15" dirty="0">
                <a:latin typeface="Calibri"/>
                <a:cs typeface="Calibri"/>
              </a:rPr>
              <a:t>i</a:t>
            </a:r>
            <a:r>
              <a:rPr sz="1800" dirty="0">
                <a:latin typeface="Calibri"/>
                <a:cs typeface="Calibri"/>
              </a:rPr>
              <a:t>ms</a:t>
            </a:r>
            <a:r>
              <a:rPr sz="1800" spc="-5" dirty="0">
                <a:latin typeface="Calibri"/>
                <a:cs typeface="Calibri"/>
              </a:rPr>
              <a:t>i</a:t>
            </a:r>
            <a:r>
              <a:rPr sz="1800" dirty="0">
                <a:latin typeface="Calibri"/>
                <a:cs typeface="Calibri"/>
              </a:rPr>
              <a:t>z  </a:t>
            </a:r>
            <a:r>
              <a:rPr sz="1800" spc="-10" dirty="0">
                <a:latin typeface="Calibri"/>
                <a:cs typeface="Calibri"/>
              </a:rPr>
              <a:t>zemin</a:t>
            </a:r>
            <a:endParaRPr sz="1800" dirty="0">
              <a:latin typeface="Calibri"/>
              <a:cs typeface="Calibri"/>
            </a:endParaRPr>
          </a:p>
        </p:txBody>
      </p:sp>
    </p:spTree>
    <p:extLst>
      <p:ext uri="{BB962C8B-B14F-4D97-AF65-F5344CB8AC3E}">
        <p14:creationId xmlns:p14="http://schemas.microsoft.com/office/powerpoint/2010/main" val="3744711027"/>
      </p:ext>
    </p:extLst>
  </p:cSld>
  <p:clrMapOvr>
    <a:masterClrMapping/>
  </p:clrMapOvr>
  <p:transition spd="slow">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b="1" i="1" spc="-10" dirty="0" err="1">
                <a:solidFill>
                  <a:srgbClr val="FF0000"/>
                </a:solidFill>
              </a:rPr>
              <a:t>Geotekstil</a:t>
            </a:r>
            <a:r>
              <a:rPr lang="tr-TR" b="1" i="1" spc="-114" dirty="0">
                <a:solidFill>
                  <a:srgbClr val="FF0000"/>
                </a:solidFill>
              </a:rPr>
              <a:t> </a:t>
            </a:r>
            <a:r>
              <a:rPr lang="tr-TR" b="1" i="1" spc="-10" dirty="0">
                <a:solidFill>
                  <a:srgbClr val="FF0000"/>
                </a:solidFill>
              </a:rPr>
              <a:t>Drenler</a:t>
            </a:r>
            <a:endParaRPr lang="tr-TR" b="1" i="1" dirty="0">
              <a:solidFill>
                <a:srgbClr val="FF0000"/>
              </a:solidFill>
            </a:endParaRPr>
          </a:p>
        </p:txBody>
      </p:sp>
      <p:sp>
        <p:nvSpPr>
          <p:cNvPr id="3" name="İçerik Yer Tutucusu 2"/>
          <p:cNvSpPr>
            <a:spLocks noGrp="1"/>
          </p:cNvSpPr>
          <p:nvPr>
            <p:ph idx="1"/>
          </p:nvPr>
        </p:nvSpPr>
        <p:spPr/>
        <p:txBody>
          <a:bodyPr>
            <a:normAutofit/>
          </a:bodyPr>
          <a:lstStyle/>
          <a:p>
            <a:pPr marL="0" marR="132080" indent="0" algn="just">
              <a:lnSpc>
                <a:spcPct val="100000"/>
              </a:lnSpc>
              <a:spcBef>
                <a:spcPts val="100"/>
              </a:spcBef>
              <a:buNone/>
              <a:tabLst>
                <a:tab pos="1045210" algn="l"/>
              </a:tabLst>
            </a:pPr>
            <a:r>
              <a:rPr lang="tr-TR" sz="2200" spc="-10" dirty="0" smtClean="0">
                <a:latin typeface="Arial" pitchFamily="34" charset="0"/>
                <a:cs typeface="Arial" pitchFamily="34" charset="0"/>
              </a:rPr>
              <a:t>	</a:t>
            </a:r>
            <a:r>
              <a:rPr lang="tr-TR" sz="2200" spc="-10" dirty="0" err="1" smtClean="0">
                <a:latin typeface="Arial" pitchFamily="34" charset="0"/>
                <a:cs typeface="Arial" pitchFamily="34" charset="0"/>
              </a:rPr>
              <a:t>Geotekstil</a:t>
            </a:r>
            <a:r>
              <a:rPr lang="tr-TR" sz="2200" spc="-10" dirty="0" smtClean="0">
                <a:latin typeface="Arial" pitchFamily="34" charset="0"/>
                <a:cs typeface="Arial" pitchFamily="34" charset="0"/>
              </a:rPr>
              <a:t> </a:t>
            </a:r>
            <a:r>
              <a:rPr lang="tr-TR" sz="2200" spc="-35" dirty="0">
                <a:latin typeface="Arial" pitchFamily="34" charset="0"/>
                <a:cs typeface="Arial" pitchFamily="34" charset="0"/>
              </a:rPr>
              <a:t>drenler, </a:t>
            </a:r>
            <a:r>
              <a:rPr lang="tr-TR" sz="2200" spc="-50" dirty="0">
                <a:latin typeface="Arial" pitchFamily="34" charset="0"/>
                <a:cs typeface="Arial" pitchFamily="34" charset="0"/>
              </a:rPr>
              <a:t>yatay, </a:t>
            </a:r>
            <a:r>
              <a:rPr lang="tr-TR" sz="2200" spc="-10" dirty="0">
                <a:latin typeface="Arial" pitchFamily="34" charset="0"/>
                <a:cs typeface="Arial" pitchFamily="34" charset="0"/>
              </a:rPr>
              <a:t>düşey </a:t>
            </a:r>
            <a:r>
              <a:rPr lang="tr-TR" sz="2200" spc="-20" dirty="0">
                <a:latin typeface="Arial" pitchFamily="34" charset="0"/>
                <a:cs typeface="Arial" pitchFamily="34" charset="0"/>
              </a:rPr>
              <a:t>veya </a:t>
            </a:r>
            <a:r>
              <a:rPr lang="tr-TR" sz="2200" spc="-15" dirty="0" err="1">
                <a:latin typeface="Arial" pitchFamily="34" charset="0"/>
                <a:cs typeface="Arial" pitchFamily="34" charset="0"/>
              </a:rPr>
              <a:t>blanket</a:t>
            </a:r>
            <a:r>
              <a:rPr lang="tr-TR" sz="2200" spc="-15" dirty="0">
                <a:latin typeface="Arial" pitchFamily="34" charset="0"/>
                <a:cs typeface="Arial" pitchFamily="34" charset="0"/>
              </a:rPr>
              <a:t> </a:t>
            </a:r>
            <a:r>
              <a:rPr lang="tr-TR" sz="2200" spc="-5" dirty="0">
                <a:latin typeface="Arial" pitchFamily="34" charset="0"/>
                <a:cs typeface="Arial" pitchFamily="34" charset="0"/>
              </a:rPr>
              <a:t>şeklinde  </a:t>
            </a:r>
            <a:r>
              <a:rPr lang="tr-TR" sz="2200" spc="-30" dirty="0" smtClean="0">
                <a:latin typeface="Arial" pitchFamily="34" charset="0"/>
                <a:cs typeface="Arial" pitchFamily="34" charset="0"/>
              </a:rPr>
              <a:t>olabilir. </a:t>
            </a:r>
            <a:r>
              <a:rPr lang="tr-TR" sz="2200" dirty="0" smtClean="0">
                <a:latin typeface="Arial" pitchFamily="34" charset="0"/>
                <a:cs typeface="Arial" pitchFamily="34" charset="0"/>
              </a:rPr>
              <a:t>Amacı</a:t>
            </a:r>
            <a:r>
              <a:rPr lang="tr-TR" sz="2200" dirty="0">
                <a:latin typeface="Arial" pitchFamily="34" charset="0"/>
                <a:cs typeface="Arial" pitchFamily="34" charset="0"/>
              </a:rPr>
              <a:t>, </a:t>
            </a:r>
            <a:r>
              <a:rPr lang="tr-TR" sz="2200" spc="-15" dirty="0" err="1">
                <a:latin typeface="Arial" pitchFamily="34" charset="0"/>
                <a:cs typeface="Arial" pitchFamily="34" charset="0"/>
              </a:rPr>
              <a:t>geotekstil</a:t>
            </a:r>
            <a:r>
              <a:rPr lang="tr-TR" sz="2200" spc="-15" dirty="0">
                <a:latin typeface="Arial" pitchFamily="34" charset="0"/>
                <a:cs typeface="Arial" pitchFamily="34" charset="0"/>
              </a:rPr>
              <a:t> </a:t>
            </a:r>
            <a:r>
              <a:rPr lang="tr-TR" sz="2200" spc="-10" dirty="0">
                <a:latin typeface="Arial" pitchFamily="34" charset="0"/>
                <a:cs typeface="Arial" pitchFamily="34" charset="0"/>
              </a:rPr>
              <a:t>boyunca </a:t>
            </a:r>
            <a:r>
              <a:rPr lang="tr-TR" sz="2200" spc="-5" dirty="0">
                <a:latin typeface="Arial" pitchFamily="34" charset="0"/>
                <a:cs typeface="Arial" pitchFamily="34" charset="0"/>
              </a:rPr>
              <a:t>suyu</a:t>
            </a:r>
            <a:r>
              <a:rPr lang="tr-TR" sz="2200" spc="-35" dirty="0">
                <a:latin typeface="Arial" pitchFamily="34" charset="0"/>
                <a:cs typeface="Arial" pitchFamily="34" charset="0"/>
              </a:rPr>
              <a:t> </a:t>
            </a:r>
            <a:r>
              <a:rPr lang="tr-TR" sz="2200" spc="-20" dirty="0" smtClean="0">
                <a:latin typeface="Arial" pitchFamily="34" charset="0"/>
                <a:cs typeface="Arial" pitchFamily="34" charset="0"/>
              </a:rPr>
              <a:t>toplayarak</a:t>
            </a:r>
            <a:r>
              <a:rPr lang="tr-TR" sz="2200" dirty="0" smtClean="0">
                <a:latin typeface="Arial" pitchFamily="34" charset="0"/>
                <a:cs typeface="Arial" pitchFamily="34" charset="0"/>
              </a:rPr>
              <a:t> çıkış</a:t>
            </a:r>
            <a:r>
              <a:rPr lang="tr-TR" sz="2200" spc="-15" dirty="0" smtClean="0">
                <a:latin typeface="Arial" pitchFamily="34" charset="0"/>
                <a:cs typeface="Arial" pitchFamily="34" charset="0"/>
              </a:rPr>
              <a:t> </a:t>
            </a:r>
            <a:r>
              <a:rPr lang="tr-TR" sz="2200" spc="-5" dirty="0">
                <a:latin typeface="Arial" pitchFamily="34" charset="0"/>
                <a:cs typeface="Arial" pitchFamily="34" charset="0"/>
              </a:rPr>
              <a:t>borusuna</a:t>
            </a:r>
            <a:r>
              <a:rPr lang="tr-TR" sz="2200" dirty="0">
                <a:latin typeface="Arial" pitchFamily="34" charset="0"/>
                <a:cs typeface="Arial" pitchFamily="34" charset="0"/>
              </a:rPr>
              <a:t> </a:t>
            </a:r>
            <a:r>
              <a:rPr lang="tr-TR" sz="2200" spc="-25" dirty="0" smtClean="0">
                <a:latin typeface="Arial" pitchFamily="34" charset="0"/>
                <a:cs typeface="Arial" pitchFamily="34" charset="0"/>
              </a:rPr>
              <a:t>ulaştırmaktır. </a:t>
            </a:r>
            <a:r>
              <a:rPr lang="tr-TR" sz="2200" spc="-25" dirty="0" err="1" smtClean="0">
                <a:latin typeface="Arial" pitchFamily="34" charset="0"/>
                <a:cs typeface="Arial" pitchFamily="34" charset="0"/>
              </a:rPr>
              <a:t>G</a:t>
            </a:r>
            <a:r>
              <a:rPr lang="tr-TR" sz="2200" spc="-10" dirty="0" err="1" smtClean="0">
                <a:latin typeface="Arial" pitchFamily="34" charset="0"/>
                <a:cs typeface="Arial" pitchFamily="34" charset="0"/>
              </a:rPr>
              <a:t>eotekstil</a:t>
            </a:r>
            <a:r>
              <a:rPr lang="tr-TR" sz="2200" spc="-10" dirty="0" smtClean="0">
                <a:latin typeface="Arial" pitchFamily="34" charset="0"/>
                <a:cs typeface="Arial" pitchFamily="34" charset="0"/>
              </a:rPr>
              <a:t> </a:t>
            </a:r>
            <a:r>
              <a:rPr lang="tr-TR" sz="2200" spc="-15" dirty="0">
                <a:latin typeface="Arial" pitchFamily="34" charset="0"/>
                <a:cs typeface="Arial" pitchFamily="34" charset="0"/>
              </a:rPr>
              <a:t>aynı </a:t>
            </a:r>
            <a:r>
              <a:rPr lang="tr-TR" sz="2200" spc="-10" dirty="0">
                <a:latin typeface="Arial" pitchFamily="34" charset="0"/>
                <a:cs typeface="Arial" pitchFamily="34" charset="0"/>
              </a:rPr>
              <a:t>zamanda,  filtre </a:t>
            </a:r>
            <a:r>
              <a:rPr lang="tr-TR" sz="2200" spc="-5" dirty="0">
                <a:latin typeface="Arial" pitchFamily="34" charset="0"/>
                <a:cs typeface="Arial" pitchFamily="34" charset="0"/>
              </a:rPr>
              <a:t>malzemesi </a:t>
            </a:r>
            <a:r>
              <a:rPr lang="tr-TR" sz="2200" spc="-15" dirty="0">
                <a:latin typeface="Arial" pitchFamily="34" charset="0"/>
                <a:cs typeface="Arial" pitchFamily="34" charset="0"/>
              </a:rPr>
              <a:t>olarak görev </a:t>
            </a:r>
            <a:r>
              <a:rPr lang="tr-TR" sz="2200" spc="-10" dirty="0">
                <a:latin typeface="Arial" pitchFamily="34" charset="0"/>
                <a:cs typeface="Arial" pitchFamily="34" charset="0"/>
              </a:rPr>
              <a:t>yapar </a:t>
            </a:r>
            <a:r>
              <a:rPr lang="tr-TR" sz="2200" spc="-15" dirty="0">
                <a:latin typeface="Arial" pitchFamily="34" charset="0"/>
                <a:cs typeface="Arial" pitchFamily="34" charset="0"/>
              </a:rPr>
              <a:t>ve </a:t>
            </a:r>
            <a:r>
              <a:rPr lang="tr-TR" sz="2200" spc="-20" dirty="0">
                <a:latin typeface="Arial" pitchFamily="34" charset="0"/>
                <a:cs typeface="Arial" pitchFamily="34" charset="0"/>
              </a:rPr>
              <a:t>bloke </a:t>
            </a:r>
            <a:r>
              <a:rPr lang="tr-TR" sz="2200" spc="-15" dirty="0">
                <a:latin typeface="Arial" pitchFamily="34" charset="0"/>
                <a:cs typeface="Arial" pitchFamily="34" charset="0"/>
              </a:rPr>
              <a:t>olmayı  </a:t>
            </a:r>
            <a:r>
              <a:rPr lang="tr-TR" sz="2200" spc="-45" dirty="0">
                <a:latin typeface="Arial" pitchFamily="34" charset="0"/>
                <a:cs typeface="Arial" pitchFamily="34" charset="0"/>
              </a:rPr>
              <a:t>önler.</a:t>
            </a:r>
            <a:endParaRPr lang="tr-TR" sz="2200" dirty="0">
              <a:latin typeface="Arial" pitchFamily="34" charset="0"/>
              <a:cs typeface="Arial" pitchFamily="34" charset="0"/>
            </a:endParaRPr>
          </a:p>
          <a:p>
            <a:pPr marL="0" indent="0" algn="just">
              <a:buNone/>
            </a:pPr>
            <a:endParaRPr lang="tr-TR" sz="2200" dirty="0">
              <a:latin typeface="Arial" pitchFamily="34" charset="0"/>
              <a:cs typeface="Arial" pitchFamily="34" charset="0"/>
            </a:endParaRPr>
          </a:p>
        </p:txBody>
      </p:sp>
      <p:sp>
        <p:nvSpPr>
          <p:cNvPr id="4" name="object 3"/>
          <p:cNvSpPr/>
          <p:nvPr/>
        </p:nvSpPr>
        <p:spPr>
          <a:xfrm>
            <a:off x="857332" y="3212976"/>
            <a:ext cx="7171052" cy="3168351"/>
          </a:xfrm>
          <a:prstGeom prst="rect">
            <a:avLst/>
          </a:prstGeom>
          <a:blipFill>
            <a:blip r:embed="rId2" cstate="print"/>
            <a:stretch>
              <a:fillRect/>
            </a:stretch>
          </a:blipFill>
        </p:spPr>
        <p:txBody>
          <a:bodyPr wrap="square" lIns="0" tIns="0" rIns="0" bIns="0" rtlCol="0"/>
          <a:lstStyle/>
          <a:p>
            <a:endParaRPr/>
          </a:p>
        </p:txBody>
      </p:sp>
      <p:sp>
        <p:nvSpPr>
          <p:cNvPr id="5" name="object 4"/>
          <p:cNvSpPr txBox="1"/>
          <p:nvPr/>
        </p:nvSpPr>
        <p:spPr>
          <a:xfrm>
            <a:off x="1115618" y="4391774"/>
            <a:ext cx="1440180" cy="369570"/>
          </a:xfrm>
          <a:prstGeom prst="rect">
            <a:avLst/>
          </a:prstGeom>
          <a:solidFill>
            <a:schemeClr val="bg1"/>
          </a:solidFill>
        </p:spPr>
        <p:txBody>
          <a:bodyPr vert="horz" wrap="square" lIns="0" tIns="31750" rIns="0" bIns="0" rtlCol="0">
            <a:spAutoFit/>
          </a:bodyPr>
          <a:lstStyle/>
          <a:p>
            <a:pPr marL="91440">
              <a:lnSpc>
                <a:spcPct val="100000"/>
              </a:lnSpc>
              <a:spcBef>
                <a:spcPts val="250"/>
              </a:spcBef>
            </a:pPr>
            <a:r>
              <a:rPr sz="1800" spc="-10" dirty="0">
                <a:latin typeface="Calibri"/>
                <a:cs typeface="Calibri"/>
              </a:rPr>
              <a:t>İstinat</a:t>
            </a:r>
            <a:r>
              <a:rPr sz="1800" spc="-35" dirty="0">
                <a:latin typeface="Calibri"/>
                <a:cs typeface="Calibri"/>
              </a:rPr>
              <a:t> </a:t>
            </a:r>
            <a:r>
              <a:rPr sz="1800" spc="-5" dirty="0">
                <a:latin typeface="Calibri"/>
                <a:cs typeface="Calibri"/>
              </a:rPr>
              <a:t>duvarı</a:t>
            </a:r>
            <a:endParaRPr sz="1800" dirty="0">
              <a:latin typeface="Calibri"/>
              <a:cs typeface="Calibri"/>
            </a:endParaRPr>
          </a:p>
        </p:txBody>
      </p:sp>
      <p:sp>
        <p:nvSpPr>
          <p:cNvPr id="6" name="object 9"/>
          <p:cNvSpPr txBox="1"/>
          <p:nvPr/>
        </p:nvSpPr>
        <p:spPr>
          <a:xfrm>
            <a:off x="5652120" y="4474006"/>
            <a:ext cx="2376264" cy="57467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1800" spc="-45" dirty="0">
                <a:latin typeface="Calibri"/>
                <a:cs typeface="Calibri"/>
              </a:rPr>
              <a:t>Yatay </a:t>
            </a:r>
            <a:r>
              <a:rPr sz="1800" spc="-10" dirty="0">
                <a:latin typeface="Calibri"/>
                <a:cs typeface="Calibri"/>
              </a:rPr>
              <a:t>geotekstil</a:t>
            </a:r>
            <a:r>
              <a:rPr sz="1800" spc="-20" dirty="0">
                <a:latin typeface="Calibri"/>
                <a:cs typeface="Calibri"/>
              </a:rPr>
              <a:t> </a:t>
            </a:r>
            <a:r>
              <a:rPr sz="1800" spc="-10" dirty="0">
                <a:latin typeface="Calibri"/>
                <a:cs typeface="Calibri"/>
              </a:rPr>
              <a:t>dren</a:t>
            </a:r>
            <a:endParaRPr sz="1800" dirty="0">
              <a:latin typeface="Calibri"/>
              <a:cs typeface="Calibri"/>
            </a:endParaRPr>
          </a:p>
          <a:p>
            <a:pPr marL="12700">
              <a:lnSpc>
                <a:spcPct val="100000"/>
              </a:lnSpc>
            </a:pPr>
            <a:r>
              <a:rPr sz="1800" spc="-10" dirty="0">
                <a:latin typeface="Calibri"/>
                <a:cs typeface="Calibri"/>
              </a:rPr>
              <a:t>(opsiyonel)</a:t>
            </a:r>
            <a:endParaRPr sz="1800" dirty="0">
              <a:latin typeface="Calibri"/>
              <a:cs typeface="Calibri"/>
            </a:endParaRPr>
          </a:p>
        </p:txBody>
      </p:sp>
      <p:sp>
        <p:nvSpPr>
          <p:cNvPr id="8" name="object 7"/>
          <p:cNvSpPr txBox="1"/>
          <p:nvPr/>
        </p:nvSpPr>
        <p:spPr>
          <a:xfrm>
            <a:off x="5112052" y="5558002"/>
            <a:ext cx="1080135" cy="369570"/>
          </a:xfrm>
          <a:prstGeom prst="rect">
            <a:avLst/>
          </a:prstGeom>
          <a:solidFill>
            <a:schemeClr val="bg1"/>
          </a:solidFill>
        </p:spPr>
        <p:txBody>
          <a:bodyPr vert="horz" wrap="square" lIns="0" tIns="31750" rIns="0" bIns="0" rtlCol="0">
            <a:spAutoFit/>
          </a:bodyPr>
          <a:lstStyle/>
          <a:p>
            <a:pPr marL="92075">
              <a:lnSpc>
                <a:spcPct val="100000"/>
              </a:lnSpc>
              <a:spcBef>
                <a:spcPts val="250"/>
              </a:spcBef>
            </a:pPr>
            <a:r>
              <a:rPr sz="1800" spc="-5" dirty="0">
                <a:latin typeface="Calibri"/>
                <a:cs typeface="Calibri"/>
              </a:rPr>
              <a:t>dolgu</a:t>
            </a:r>
            <a:endParaRPr sz="1800" dirty="0">
              <a:latin typeface="Calibri"/>
              <a:cs typeface="Calibri"/>
            </a:endParaRPr>
          </a:p>
        </p:txBody>
      </p:sp>
      <p:sp>
        <p:nvSpPr>
          <p:cNvPr id="9" name="object 6"/>
          <p:cNvSpPr txBox="1"/>
          <p:nvPr/>
        </p:nvSpPr>
        <p:spPr>
          <a:xfrm>
            <a:off x="4539045" y="6037173"/>
            <a:ext cx="1311275" cy="29972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1800" spc="-30" dirty="0">
                <a:latin typeface="Calibri"/>
                <a:cs typeface="Calibri"/>
              </a:rPr>
              <a:t>Toplayıcı</a:t>
            </a:r>
            <a:r>
              <a:rPr sz="1800" spc="-40" dirty="0">
                <a:latin typeface="Calibri"/>
                <a:cs typeface="Calibri"/>
              </a:rPr>
              <a:t> </a:t>
            </a:r>
            <a:r>
              <a:rPr sz="1800" spc="-5" dirty="0">
                <a:latin typeface="Calibri"/>
                <a:cs typeface="Calibri"/>
              </a:rPr>
              <a:t>boru</a:t>
            </a:r>
            <a:endParaRPr sz="1800" dirty="0">
              <a:latin typeface="Calibri"/>
              <a:cs typeface="Calibri"/>
            </a:endParaRPr>
          </a:p>
        </p:txBody>
      </p:sp>
      <p:sp>
        <p:nvSpPr>
          <p:cNvPr id="10" name="object 6"/>
          <p:cNvSpPr txBox="1"/>
          <p:nvPr/>
        </p:nvSpPr>
        <p:spPr>
          <a:xfrm>
            <a:off x="2051721" y="3212975"/>
            <a:ext cx="2487324" cy="2898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tr-TR" dirty="0" smtClean="0">
                <a:latin typeface="Calibri"/>
                <a:cs typeface="Calibri"/>
              </a:rPr>
              <a:t>Düşey </a:t>
            </a:r>
            <a:r>
              <a:rPr lang="tr-TR" dirty="0" err="1" smtClean="0">
                <a:latin typeface="Calibri"/>
                <a:cs typeface="Calibri"/>
              </a:rPr>
              <a:t>geotekstil</a:t>
            </a:r>
            <a:r>
              <a:rPr lang="tr-TR" dirty="0" smtClean="0">
                <a:latin typeface="Calibri"/>
                <a:cs typeface="Calibri"/>
              </a:rPr>
              <a:t> dren</a:t>
            </a:r>
            <a:endParaRPr sz="1800" dirty="0">
              <a:latin typeface="Calibri"/>
              <a:cs typeface="Calibri"/>
            </a:endParaRPr>
          </a:p>
        </p:txBody>
      </p:sp>
    </p:spTree>
    <p:extLst>
      <p:ext uri="{BB962C8B-B14F-4D97-AF65-F5344CB8AC3E}">
        <p14:creationId xmlns:p14="http://schemas.microsoft.com/office/powerpoint/2010/main" val="3190440691"/>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000" i="1" dirty="0" smtClean="0">
                <a:solidFill>
                  <a:srgbClr val="002060"/>
                </a:solidFill>
              </a:rPr>
              <a:t>Agrega Drenlerin Projelendirilmesiyle İlgili Örnek</a:t>
            </a:r>
            <a:endParaRPr lang="tr-TR" sz="3000" i="1" dirty="0">
              <a:solidFill>
                <a:srgbClr val="002060"/>
              </a:solidFill>
            </a:endParaRPr>
          </a:p>
        </p:txBody>
      </p:sp>
      <p:sp>
        <p:nvSpPr>
          <p:cNvPr id="3" name="İçerik Yer Tutucusu 2"/>
          <p:cNvSpPr>
            <a:spLocks noGrp="1"/>
          </p:cNvSpPr>
          <p:nvPr>
            <p:ph idx="1"/>
          </p:nvPr>
        </p:nvSpPr>
        <p:spPr>
          <a:xfrm>
            <a:off x="457200" y="1052736"/>
            <a:ext cx="8229600" cy="5688632"/>
          </a:xfrm>
        </p:spPr>
        <p:txBody>
          <a:bodyPr>
            <a:noAutofit/>
          </a:bodyPr>
          <a:lstStyle/>
          <a:p>
            <a:pPr marL="12700" marR="5080" indent="0">
              <a:spcBef>
                <a:spcPts val="105"/>
              </a:spcBef>
              <a:buNone/>
              <a:tabLst>
                <a:tab pos="354965" algn="l"/>
                <a:tab pos="355600" algn="l"/>
              </a:tabLst>
            </a:pPr>
            <a:r>
              <a:rPr lang="tr-TR" sz="2200" dirty="0" smtClean="0">
                <a:latin typeface="Arial" pitchFamily="34" charset="0"/>
                <a:cs typeface="Arial" pitchFamily="34" charset="0"/>
              </a:rPr>
              <a:t>	Q</a:t>
            </a:r>
            <a:r>
              <a:rPr lang="tr-TR" sz="2200" dirty="0">
                <a:latin typeface="Arial" pitchFamily="34" charset="0"/>
                <a:cs typeface="Arial" pitchFamily="34" charset="0"/>
              </a:rPr>
              <a:t>= 0.01 </a:t>
            </a:r>
            <a:r>
              <a:rPr lang="tr-TR" sz="2000" spc="-15" dirty="0" smtClean="0">
                <a:latin typeface="Arial" pitchFamily="34" charset="0"/>
                <a:cs typeface="Arial" pitchFamily="34" charset="0"/>
              </a:rPr>
              <a:t>m3/sn</a:t>
            </a:r>
            <a:r>
              <a:rPr lang="tr-TR" sz="2200" spc="-15" dirty="0" smtClean="0">
                <a:latin typeface="Arial" pitchFamily="34" charset="0"/>
                <a:cs typeface="Arial" pitchFamily="34" charset="0"/>
              </a:rPr>
              <a:t> </a:t>
            </a:r>
            <a:r>
              <a:rPr lang="tr-TR" sz="2200" spc="-5" dirty="0">
                <a:latin typeface="Arial" pitchFamily="34" charset="0"/>
                <a:cs typeface="Arial" pitchFamily="34" charset="0"/>
              </a:rPr>
              <a:t>(10 </a:t>
            </a:r>
            <a:r>
              <a:rPr lang="tr-TR" sz="2200" spc="-15" dirty="0" err="1">
                <a:latin typeface="Arial" pitchFamily="34" charset="0"/>
                <a:cs typeface="Arial" pitchFamily="34" charset="0"/>
              </a:rPr>
              <a:t>lt</a:t>
            </a:r>
            <a:r>
              <a:rPr lang="tr-TR" sz="2200" spc="-15" dirty="0">
                <a:latin typeface="Arial" pitchFamily="34" charset="0"/>
                <a:cs typeface="Arial" pitchFamily="34" charset="0"/>
              </a:rPr>
              <a:t>/sn), </a:t>
            </a:r>
            <a:r>
              <a:rPr lang="tr-TR" sz="2200" spc="-20" dirty="0">
                <a:latin typeface="Arial" pitchFamily="34" charset="0"/>
                <a:cs typeface="Arial" pitchFamily="34" charset="0"/>
              </a:rPr>
              <a:t>agrega </a:t>
            </a:r>
            <a:r>
              <a:rPr lang="tr-TR" sz="2200" spc="-5" dirty="0">
                <a:latin typeface="Arial" pitchFamily="34" charset="0"/>
                <a:cs typeface="Arial" pitchFamily="34" charset="0"/>
              </a:rPr>
              <a:t>boyutu </a:t>
            </a:r>
            <a:r>
              <a:rPr lang="tr-TR" sz="2200" dirty="0">
                <a:latin typeface="Arial" pitchFamily="34" charset="0"/>
                <a:cs typeface="Arial" pitchFamily="34" charset="0"/>
              </a:rPr>
              <a:t>20  mm </a:t>
            </a:r>
            <a:r>
              <a:rPr lang="tr-TR" sz="2200" spc="-20" dirty="0">
                <a:latin typeface="Arial" pitchFamily="34" charset="0"/>
                <a:cs typeface="Arial" pitchFamily="34" charset="0"/>
              </a:rPr>
              <a:t>ve </a:t>
            </a:r>
            <a:r>
              <a:rPr lang="tr-TR" sz="2200" spc="-5" dirty="0">
                <a:latin typeface="Arial" pitchFamily="34" charset="0"/>
                <a:cs typeface="Arial" pitchFamily="34" charset="0"/>
              </a:rPr>
              <a:t>boyuna </a:t>
            </a:r>
            <a:r>
              <a:rPr lang="tr-TR" sz="2200" dirty="0">
                <a:latin typeface="Arial" pitchFamily="34" charset="0"/>
                <a:cs typeface="Arial" pitchFamily="34" charset="0"/>
              </a:rPr>
              <a:t>eğim </a:t>
            </a:r>
            <a:r>
              <a:rPr lang="tr-TR" sz="2200" spc="-5" dirty="0">
                <a:latin typeface="Arial" pitchFamily="34" charset="0"/>
                <a:cs typeface="Arial" pitchFamily="34" charset="0"/>
              </a:rPr>
              <a:t>1/200 ise,</a:t>
            </a:r>
            <a:r>
              <a:rPr lang="tr-TR" sz="2200" spc="35" dirty="0">
                <a:latin typeface="Arial" pitchFamily="34" charset="0"/>
                <a:cs typeface="Arial" pitchFamily="34" charset="0"/>
              </a:rPr>
              <a:t> </a:t>
            </a:r>
            <a:r>
              <a:rPr lang="tr-TR" sz="2200" spc="-20" dirty="0" smtClean="0">
                <a:latin typeface="Arial" pitchFamily="34" charset="0"/>
                <a:cs typeface="Arial" pitchFamily="34" charset="0"/>
              </a:rPr>
              <a:t>agrega</a:t>
            </a:r>
            <a:r>
              <a:rPr lang="tr-TR" sz="2200" dirty="0" smtClean="0">
                <a:latin typeface="Arial" pitchFamily="34" charset="0"/>
                <a:cs typeface="Arial" pitchFamily="34" charset="0"/>
              </a:rPr>
              <a:t> </a:t>
            </a:r>
            <a:r>
              <a:rPr lang="tr-TR" sz="2200" spc="-10" dirty="0" smtClean="0">
                <a:latin typeface="Arial" pitchFamily="34" charset="0"/>
                <a:cs typeface="Arial" pitchFamily="34" charset="0"/>
              </a:rPr>
              <a:t>dreninin </a:t>
            </a:r>
            <a:r>
              <a:rPr lang="tr-TR" sz="2200" spc="-5" dirty="0">
                <a:latin typeface="Arial" pitchFamily="34" charset="0"/>
                <a:cs typeface="Arial" pitchFamily="34" charset="0"/>
              </a:rPr>
              <a:t>alanını</a:t>
            </a:r>
            <a:r>
              <a:rPr lang="tr-TR" sz="2200" spc="25" dirty="0">
                <a:latin typeface="Arial" pitchFamily="34" charset="0"/>
                <a:cs typeface="Arial" pitchFamily="34" charset="0"/>
              </a:rPr>
              <a:t> </a:t>
            </a:r>
            <a:r>
              <a:rPr lang="tr-TR" sz="2200" spc="-10" dirty="0">
                <a:latin typeface="Arial" pitchFamily="34" charset="0"/>
                <a:cs typeface="Arial" pitchFamily="34" charset="0"/>
              </a:rPr>
              <a:t>hesaplayınız</a:t>
            </a:r>
            <a:r>
              <a:rPr lang="tr-TR" sz="2200" spc="-10" dirty="0" smtClean="0">
                <a:latin typeface="Arial" pitchFamily="34" charset="0"/>
                <a:cs typeface="Arial" pitchFamily="34" charset="0"/>
              </a:rPr>
              <a:t>.</a:t>
            </a:r>
          </a:p>
          <a:p>
            <a:pPr marL="355600">
              <a:spcBef>
                <a:spcPts val="105"/>
              </a:spcBef>
              <a:buFont typeface="Wingdings" pitchFamily="2" charset="2"/>
              <a:buChar char="Ø"/>
              <a:tabLst>
                <a:tab pos="354965" algn="l"/>
                <a:tab pos="355600" algn="l"/>
              </a:tabLst>
            </a:pPr>
            <a:r>
              <a:rPr lang="tr-TR" sz="2200" spc="-15" dirty="0" err="1">
                <a:solidFill>
                  <a:srgbClr val="FF0000"/>
                </a:solidFill>
                <a:latin typeface="Arial" pitchFamily="34" charset="0"/>
                <a:cs typeface="Arial" pitchFamily="34" charset="0"/>
              </a:rPr>
              <a:t>Darcy</a:t>
            </a:r>
            <a:r>
              <a:rPr lang="tr-TR" sz="2200" spc="-15" dirty="0">
                <a:solidFill>
                  <a:srgbClr val="FF0000"/>
                </a:solidFill>
                <a:latin typeface="Arial" pitchFamily="34" charset="0"/>
                <a:cs typeface="Arial" pitchFamily="34" charset="0"/>
              </a:rPr>
              <a:t> formülüne göre </a:t>
            </a:r>
            <a:r>
              <a:rPr lang="tr-TR" sz="2200" spc="-5" dirty="0">
                <a:solidFill>
                  <a:srgbClr val="FF0000"/>
                </a:solidFill>
                <a:latin typeface="Arial" pitchFamily="34" charset="0"/>
                <a:cs typeface="Arial" pitchFamily="34" charset="0"/>
              </a:rPr>
              <a:t>debi</a:t>
            </a:r>
            <a:r>
              <a:rPr lang="tr-TR" sz="2200" spc="15" dirty="0">
                <a:solidFill>
                  <a:srgbClr val="FF0000"/>
                </a:solidFill>
                <a:latin typeface="Arial" pitchFamily="34" charset="0"/>
                <a:cs typeface="Arial" pitchFamily="34" charset="0"/>
              </a:rPr>
              <a:t> </a:t>
            </a:r>
            <a:r>
              <a:rPr lang="tr-TR" sz="2200" spc="-5" dirty="0">
                <a:solidFill>
                  <a:srgbClr val="FF0000"/>
                </a:solidFill>
                <a:latin typeface="Arial" pitchFamily="34" charset="0"/>
                <a:cs typeface="Arial" pitchFamily="34" charset="0"/>
              </a:rPr>
              <a:t>hesaplanır</a:t>
            </a:r>
            <a:endParaRPr lang="tr-TR" sz="2200" dirty="0">
              <a:solidFill>
                <a:srgbClr val="FF0000"/>
              </a:solidFill>
              <a:latin typeface="Arial" pitchFamily="34" charset="0"/>
              <a:cs typeface="Arial" pitchFamily="34" charset="0"/>
            </a:endParaRPr>
          </a:p>
          <a:p>
            <a:pPr marL="0" indent="0" algn="just">
              <a:buNone/>
            </a:pPr>
            <a:r>
              <a:rPr lang="tr-TR" sz="2200" dirty="0" smtClean="0">
                <a:latin typeface="Arial" pitchFamily="34" charset="0"/>
                <a:cs typeface="Arial" pitchFamily="34" charset="0"/>
              </a:rPr>
              <a:t>	</a:t>
            </a:r>
            <a:r>
              <a:rPr lang="tr-TR" sz="2000" b="1" dirty="0" smtClean="0">
                <a:solidFill>
                  <a:srgbClr val="00B050"/>
                </a:solidFill>
                <a:latin typeface="Arial" pitchFamily="34" charset="0"/>
                <a:cs typeface="Arial" pitchFamily="34" charset="0"/>
              </a:rPr>
              <a:t>Q=</a:t>
            </a:r>
            <a:r>
              <a:rPr lang="tr-TR" sz="2000" b="1" dirty="0" err="1" smtClean="0">
                <a:solidFill>
                  <a:srgbClr val="00B050"/>
                </a:solidFill>
                <a:latin typeface="Arial" pitchFamily="34" charset="0"/>
                <a:cs typeface="Arial" pitchFamily="34" charset="0"/>
              </a:rPr>
              <a:t>kiA</a:t>
            </a:r>
            <a:endParaRPr lang="tr-TR" sz="2000" b="1" dirty="0">
              <a:solidFill>
                <a:srgbClr val="00B050"/>
              </a:solidFill>
              <a:latin typeface="Arial" pitchFamily="34" charset="0"/>
              <a:cs typeface="Arial" pitchFamily="34" charset="0"/>
            </a:endParaRPr>
          </a:p>
          <a:p>
            <a:pPr marL="355600">
              <a:spcBef>
                <a:spcPts val="5"/>
              </a:spcBef>
              <a:buFont typeface="Courier New" pitchFamily="49" charset="0"/>
              <a:buChar char="o"/>
              <a:tabLst>
                <a:tab pos="354965" algn="l"/>
                <a:tab pos="355600" algn="l"/>
              </a:tabLst>
            </a:pPr>
            <a:r>
              <a:rPr lang="tr-TR" sz="2200" dirty="0" smtClean="0">
                <a:latin typeface="Arial" pitchFamily="34" charset="0"/>
                <a:cs typeface="Arial" pitchFamily="34" charset="0"/>
              </a:rPr>
              <a:t>k</a:t>
            </a:r>
            <a:r>
              <a:rPr lang="tr-TR" sz="2200" dirty="0">
                <a:latin typeface="Arial" pitchFamily="34" charset="0"/>
                <a:cs typeface="Arial" pitchFamily="34" charset="0"/>
              </a:rPr>
              <a:t>= </a:t>
            </a:r>
            <a:r>
              <a:rPr lang="tr-TR" sz="2200" spc="-10" dirty="0" err="1">
                <a:latin typeface="Arial" pitchFamily="34" charset="0"/>
                <a:cs typeface="Arial" pitchFamily="34" charset="0"/>
              </a:rPr>
              <a:t>permeabilite</a:t>
            </a:r>
            <a:r>
              <a:rPr lang="tr-TR" sz="2200" spc="-10" dirty="0">
                <a:latin typeface="Arial" pitchFamily="34" charset="0"/>
                <a:cs typeface="Arial" pitchFamily="34" charset="0"/>
              </a:rPr>
              <a:t> </a:t>
            </a:r>
            <a:r>
              <a:rPr lang="tr-TR" sz="2200" spc="-20" dirty="0">
                <a:latin typeface="Arial" pitchFamily="34" charset="0"/>
                <a:cs typeface="Arial" pitchFamily="34" charset="0"/>
              </a:rPr>
              <a:t>katsayısı</a:t>
            </a:r>
            <a:r>
              <a:rPr lang="tr-TR" sz="2200" spc="30" dirty="0">
                <a:latin typeface="Arial" pitchFamily="34" charset="0"/>
                <a:cs typeface="Arial" pitchFamily="34" charset="0"/>
              </a:rPr>
              <a:t> </a:t>
            </a:r>
            <a:r>
              <a:rPr lang="tr-TR" sz="2200" spc="-15" dirty="0">
                <a:latin typeface="Arial" pitchFamily="34" charset="0"/>
                <a:cs typeface="Arial" pitchFamily="34" charset="0"/>
              </a:rPr>
              <a:t>(</a:t>
            </a:r>
            <a:r>
              <a:rPr lang="tr-TR" sz="2200" spc="-15" dirty="0" smtClean="0">
                <a:latin typeface="Arial" pitchFamily="34" charset="0"/>
                <a:cs typeface="Arial" pitchFamily="34" charset="0"/>
              </a:rPr>
              <a:t>m/</a:t>
            </a:r>
            <a:r>
              <a:rPr lang="tr-TR" sz="2200" spc="-15" dirty="0" err="1" smtClean="0">
                <a:latin typeface="Arial" pitchFamily="34" charset="0"/>
                <a:cs typeface="Arial" pitchFamily="34" charset="0"/>
              </a:rPr>
              <a:t>sn</a:t>
            </a:r>
            <a:r>
              <a:rPr lang="tr-TR" sz="2200" spc="-15" dirty="0" smtClean="0">
                <a:latin typeface="Arial" pitchFamily="34" charset="0"/>
                <a:cs typeface="Arial" pitchFamily="34" charset="0"/>
              </a:rPr>
              <a:t>)</a:t>
            </a:r>
            <a:endParaRPr lang="tr-TR" sz="2200" dirty="0" smtClean="0">
              <a:latin typeface="Arial" pitchFamily="34" charset="0"/>
              <a:cs typeface="Arial" pitchFamily="34" charset="0"/>
            </a:endParaRPr>
          </a:p>
          <a:p>
            <a:pPr marL="355600">
              <a:spcBef>
                <a:spcPts val="5"/>
              </a:spcBef>
              <a:buFont typeface="Courier New" pitchFamily="49" charset="0"/>
              <a:buChar char="o"/>
              <a:tabLst>
                <a:tab pos="354965" algn="l"/>
                <a:tab pos="355600" algn="l"/>
              </a:tabLst>
            </a:pPr>
            <a:r>
              <a:rPr lang="tr-TR" sz="2200" dirty="0" smtClean="0">
                <a:latin typeface="Arial" pitchFamily="34" charset="0"/>
                <a:cs typeface="Arial" pitchFamily="34" charset="0"/>
              </a:rPr>
              <a:t>i</a:t>
            </a:r>
            <a:r>
              <a:rPr lang="tr-TR" sz="2200" dirty="0">
                <a:latin typeface="Arial" pitchFamily="34" charset="0"/>
                <a:cs typeface="Arial" pitchFamily="34" charset="0"/>
              </a:rPr>
              <a:t>=</a:t>
            </a:r>
            <a:r>
              <a:rPr lang="tr-TR" sz="2200" spc="-5" dirty="0">
                <a:latin typeface="Arial" pitchFamily="34" charset="0"/>
                <a:cs typeface="Arial" pitchFamily="34" charset="0"/>
              </a:rPr>
              <a:t> </a:t>
            </a:r>
            <a:r>
              <a:rPr lang="tr-TR" sz="2200" spc="-5" dirty="0" smtClean="0">
                <a:latin typeface="Arial" pitchFamily="34" charset="0"/>
                <a:cs typeface="Arial" pitchFamily="34" charset="0"/>
              </a:rPr>
              <a:t>eğim</a:t>
            </a:r>
            <a:endParaRPr lang="tr-TR" sz="2200" dirty="0" smtClean="0">
              <a:latin typeface="Arial" pitchFamily="34" charset="0"/>
              <a:cs typeface="Arial" pitchFamily="34" charset="0"/>
            </a:endParaRPr>
          </a:p>
          <a:p>
            <a:pPr marL="355600">
              <a:spcBef>
                <a:spcPts val="5"/>
              </a:spcBef>
              <a:buFont typeface="Courier New" pitchFamily="49" charset="0"/>
              <a:buChar char="o"/>
              <a:tabLst>
                <a:tab pos="354965" algn="l"/>
                <a:tab pos="355600" algn="l"/>
              </a:tabLst>
            </a:pPr>
            <a:r>
              <a:rPr lang="tr-TR" sz="2200" dirty="0" smtClean="0">
                <a:latin typeface="Arial" pitchFamily="34" charset="0"/>
                <a:cs typeface="Arial" pitchFamily="34" charset="0"/>
              </a:rPr>
              <a:t>A</a:t>
            </a:r>
            <a:r>
              <a:rPr lang="tr-TR" sz="2200" dirty="0">
                <a:latin typeface="Arial" pitchFamily="34" charset="0"/>
                <a:cs typeface="Arial" pitchFamily="34" charset="0"/>
              </a:rPr>
              <a:t>= </a:t>
            </a:r>
            <a:r>
              <a:rPr lang="tr-TR" sz="2200" spc="-15" dirty="0" err="1">
                <a:latin typeface="Arial" pitchFamily="34" charset="0"/>
                <a:cs typeface="Arial" pitchFamily="34" charset="0"/>
              </a:rPr>
              <a:t>enkesit</a:t>
            </a:r>
            <a:r>
              <a:rPr lang="tr-TR" sz="2200" spc="-15" dirty="0">
                <a:latin typeface="Arial" pitchFamily="34" charset="0"/>
                <a:cs typeface="Arial" pitchFamily="34" charset="0"/>
              </a:rPr>
              <a:t> </a:t>
            </a:r>
            <a:r>
              <a:rPr lang="tr-TR" sz="2200" spc="-5" dirty="0">
                <a:latin typeface="Arial" pitchFamily="34" charset="0"/>
                <a:cs typeface="Arial" pitchFamily="34" charset="0"/>
              </a:rPr>
              <a:t>alanı</a:t>
            </a:r>
            <a:r>
              <a:rPr lang="tr-TR" sz="2200" spc="-15" dirty="0">
                <a:latin typeface="Arial" pitchFamily="34" charset="0"/>
                <a:cs typeface="Arial" pitchFamily="34" charset="0"/>
              </a:rPr>
              <a:t> </a:t>
            </a:r>
            <a:r>
              <a:rPr lang="tr-TR" sz="2200" spc="-5" dirty="0" smtClean="0">
                <a:latin typeface="Arial" pitchFamily="34" charset="0"/>
                <a:cs typeface="Arial" pitchFamily="34" charset="0"/>
              </a:rPr>
              <a:t>(</a:t>
            </a:r>
            <a:r>
              <a:rPr lang="tr-TR" sz="2000" dirty="0" smtClean="0"/>
              <a:t>m² </a:t>
            </a:r>
            <a:r>
              <a:rPr lang="tr-TR" sz="2200" spc="-5" dirty="0" smtClean="0">
                <a:latin typeface="Arial" pitchFamily="34" charset="0"/>
                <a:cs typeface="Arial" pitchFamily="34" charset="0"/>
              </a:rPr>
              <a:t>)</a:t>
            </a:r>
            <a:endParaRPr lang="tr-TR" sz="2200" dirty="0">
              <a:latin typeface="Arial" pitchFamily="34" charset="0"/>
              <a:cs typeface="Arial" pitchFamily="34" charset="0"/>
            </a:endParaRPr>
          </a:p>
          <a:p>
            <a:pPr marL="412750" lvl="1" indent="0">
              <a:spcBef>
                <a:spcPts val="770"/>
              </a:spcBef>
              <a:buNone/>
              <a:tabLst>
                <a:tab pos="354965" algn="l"/>
                <a:tab pos="355600" algn="l"/>
              </a:tabLst>
            </a:pPr>
            <a:r>
              <a:rPr lang="tr-TR" sz="2000" b="1" dirty="0" smtClean="0">
                <a:solidFill>
                  <a:srgbClr val="00B050"/>
                </a:solidFill>
                <a:latin typeface="Arial" pitchFamily="34" charset="0"/>
                <a:cs typeface="Arial" pitchFamily="34" charset="0"/>
              </a:rPr>
              <a:t>Q=</a:t>
            </a:r>
            <a:r>
              <a:rPr lang="tr-TR" sz="2000" b="1" dirty="0" err="1" smtClean="0">
                <a:solidFill>
                  <a:srgbClr val="00B050"/>
                </a:solidFill>
                <a:latin typeface="Arial" pitchFamily="34" charset="0"/>
                <a:cs typeface="Arial" pitchFamily="34" charset="0"/>
              </a:rPr>
              <a:t>kiA</a:t>
            </a:r>
            <a:endParaRPr lang="tr-TR" sz="2000" b="1" dirty="0" smtClean="0">
              <a:solidFill>
                <a:srgbClr val="00B050"/>
              </a:solidFill>
              <a:latin typeface="Arial" pitchFamily="34" charset="0"/>
              <a:cs typeface="Arial" pitchFamily="34" charset="0"/>
            </a:endParaRPr>
          </a:p>
          <a:p>
            <a:pPr marL="412750" lvl="1" indent="0">
              <a:spcBef>
                <a:spcPts val="770"/>
              </a:spcBef>
              <a:buNone/>
              <a:tabLst>
                <a:tab pos="354965" algn="l"/>
                <a:tab pos="355600" algn="l"/>
              </a:tabLst>
            </a:pPr>
            <a:r>
              <a:rPr lang="tr-TR" sz="2000" b="1" dirty="0" smtClean="0">
                <a:solidFill>
                  <a:srgbClr val="00B050"/>
                </a:solidFill>
                <a:latin typeface="Arial" pitchFamily="34" charset="0"/>
                <a:cs typeface="Arial" pitchFamily="34" charset="0"/>
              </a:rPr>
              <a:t>Q=KA</a:t>
            </a:r>
            <a:endParaRPr lang="tr-TR" sz="2000" b="1" dirty="0">
              <a:solidFill>
                <a:srgbClr val="00B050"/>
              </a:solidFill>
              <a:latin typeface="Arial" pitchFamily="34" charset="0"/>
              <a:cs typeface="Arial" pitchFamily="34" charset="0"/>
            </a:endParaRPr>
          </a:p>
          <a:p>
            <a:pPr marL="12700" indent="0">
              <a:spcBef>
                <a:spcPts val="770"/>
              </a:spcBef>
              <a:buNone/>
              <a:tabLst>
                <a:tab pos="354965" algn="l"/>
                <a:tab pos="355600" algn="l"/>
              </a:tabLst>
            </a:pPr>
            <a:r>
              <a:rPr lang="tr-TR" sz="2200" spc="-5" dirty="0" smtClean="0">
                <a:latin typeface="Arial" pitchFamily="34" charset="0"/>
                <a:cs typeface="Arial" pitchFamily="34" charset="0"/>
              </a:rPr>
              <a:t>     0.01</a:t>
            </a:r>
            <a:r>
              <a:rPr lang="tr-TR" sz="2200" spc="-5" dirty="0">
                <a:latin typeface="Arial" pitchFamily="34" charset="0"/>
                <a:cs typeface="Arial" pitchFamily="34" charset="0"/>
              </a:rPr>
              <a:t>=</a:t>
            </a:r>
            <a:r>
              <a:rPr lang="tr-TR" sz="2200" spc="5" dirty="0">
                <a:latin typeface="Arial" pitchFamily="34" charset="0"/>
                <a:cs typeface="Arial" pitchFamily="34" charset="0"/>
              </a:rPr>
              <a:t> </a:t>
            </a:r>
            <a:r>
              <a:rPr lang="tr-TR" sz="2200" spc="-5" dirty="0" smtClean="0">
                <a:latin typeface="Arial" pitchFamily="34" charset="0"/>
                <a:cs typeface="Arial" pitchFamily="34" charset="0"/>
              </a:rPr>
              <a:t>0.00075xA</a:t>
            </a:r>
            <a:endParaRPr lang="tr-TR" sz="2200" dirty="0">
              <a:latin typeface="Arial" pitchFamily="34" charset="0"/>
              <a:cs typeface="Arial" pitchFamily="34" charset="0"/>
            </a:endParaRPr>
          </a:p>
          <a:p>
            <a:pPr marL="755650" lvl="1">
              <a:spcBef>
                <a:spcPts val="770"/>
              </a:spcBef>
              <a:buFont typeface="Wingdings" pitchFamily="2" charset="2"/>
              <a:buChar char="v"/>
              <a:tabLst>
                <a:tab pos="354965" algn="l"/>
                <a:tab pos="355600" algn="l"/>
              </a:tabLst>
            </a:pPr>
            <a:r>
              <a:rPr lang="tr-TR" sz="2200" b="1" dirty="0">
                <a:solidFill>
                  <a:srgbClr val="FF0000"/>
                </a:solidFill>
                <a:latin typeface="Arial" pitchFamily="34" charset="0"/>
                <a:cs typeface="Arial" pitchFamily="34" charset="0"/>
              </a:rPr>
              <a:t>A= </a:t>
            </a:r>
            <a:r>
              <a:rPr lang="tr-TR" sz="2200" b="1" spc="-5" dirty="0">
                <a:solidFill>
                  <a:srgbClr val="FF0000"/>
                </a:solidFill>
                <a:latin typeface="Arial" pitchFamily="34" charset="0"/>
                <a:cs typeface="Arial" pitchFamily="34" charset="0"/>
              </a:rPr>
              <a:t>13.3 </a:t>
            </a:r>
            <a:r>
              <a:rPr lang="tr-TR" sz="2200" b="1" dirty="0" smtClean="0">
                <a:solidFill>
                  <a:srgbClr val="FF0000"/>
                </a:solidFill>
              </a:rPr>
              <a:t>m² </a:t>
            </a:r>
            <a:endParaRPr lang="tr-TR" sz="2200" b="1" dirty="0">
              <a:solidFill>
                <a:srgbClr val="FF0000"/>
              </a:solidFill>
            </a:endParaRPr>
          </a:p>
          <a:p>
            <a:pPr marL="355600">
              <a:spcBef>
                <a:spcPts val="770"/>
              </a:spcBef>
              <a:buFont typeface="Arial"/>
              <a:buChar char="•"/>
              <a:tabLst>
                <a:tab pos="354965" algn="l"/>
                <a:tab pos="355600" algn="l"/>
              </a:tabLst>
            </a:pPr>
            <a:endParaRPr lang="tr-TR" sz="2200" dirty="0">
              <a:latin typeface="Arial" pitchFamily="34" charset="0"/>
              <a:cs typeface="Arial" pitchFamily="34" charset="0"/>
            </a:endParaRPr>
          </a:p>
          <a:p>
            <a:pPr marL="0" indent="0">
              <a:buNone/>
            </a:pPr>
            <a:endParaRPr lang="tr-TR" sz="2200" dirty="0">
              <a:latin typeface="Arial" pitchFamily="34" charset="0"/>
              <a:cs typeface="Arial" pitchFamily="34" charset="0"/>
            </a:endParaRPr>
          </a:p>
        </p:txBody>
      </p:sp>
      <p:sp>
        <p:nvSpPr>
          <p:cNvPr id="4" name="object 3"/>
          <p:cNvSpPr/>
          <p:nvPr/>
        </p:nvSpPr>
        <p:spPr>
          <a:xfrm>
            <a:off x="3923928" y="3068960"/>
            <a:ext cx="4691507" cy="2952368"/>
          </a:xfrm>
          <a:prstGeom prst="rect">
            <a:avLst/>
          </a:prstGeom>
          <a:blipFill>
            <a:blip r:embed="rId2" cstate="print"/>
            <a:stretch>
              <a:fillRect/>
            </a:stretch>
          </a:blipFill>
        </p:spPr>
        <p:txBody>
          <a:bodyPr wrap="square" lIns="0" tIns="0" rIns="0" bIns="0" rtlCol="0"/>
          <a:lstStyle/>
          <a:p>
            <a:endParaRPr/>
          </a:p>
        </p:txBody>
      </p:sp>
      <p:sp>
        <p:nvSpPr>
          <p:cNvPr id="5" name="Metin kutusu 4"/>
          <p:cNvSpPr txBox="1"/>
          <p:nvPr/>
        </p:nvSpPr>
        <p:spPr>
          <a:xfrm>
            <a:off x="4211960" y="3429000"/>
            <a:ext cx="1152128" cy="369332"/>
          </a:xfrm>
          <a:prstGeom prst="rect">
            <a:avLst/>
          </a:prstGeom>
          <a:solidFill>
            <a:schemeClr val="bg1"/>
          </a:solidFill>
        </p:spPr>
        <p:txBody>
          <a:bodyPr wrap="square" rtlCol="0">
            <a:spAutoFit/>
          </a:bodyPr>
          <a:lstStyle/>
          <a:p>
            <a:r>
              <a:rPr lang="tr-TR" dirty="0" smtClean="0"/>
              <a:t>EĞİM</a:t>
            </a:r>
            <a:endParaRPr lang="tr-TR" dirty="0"/>
          </a:p>
        </p:txBody>
      </p:sp>
    </p:spTree>
    <p:extLst>
      <p:ext uri="{BB962C8B-B14F-4D97-AF65-F5344CB8AC3E}">
        <p14:creationId xmlns:p14="http://schemas.microsoft.com/office/powerpoint/2010/main" val="2423338330"/>
      </p:ext>
    </p:extLst>
  </p:cSld>
  <p:clrMapOvr>
    <a:masterClrMapping/>
  </p:clrMapOvr>
  <p:transition spd="slow">
    <p:split orient="ver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pPr algn="l"/>
            <a:r>
              <a:rPr lang="tr-TR" sz="3400" b="1" i="1" dirty="0" smtClean="0">
                <a:solidFill>
                  <a:srgbClr val="FF0000"/>
                </a:solidFill>
              </a:rPr>
              <a:t>Dren Boruların Genel Özellikleri</a:t>
            </a:r>
            <a:endParaRPr lang="tr-TR" sz="3400" b="1" i="1" dirty="0">
              <a:solidFill>
                <a:srgbClr val="FF0000"/>
              </a:solidFill>
            </a:endParaRPr>
          </a:p>
        </p:txBody>
      </p:sp>
      <p:sp>
        <p:nvSpPr>
          <p:cNvPr id="3" name="İçerik Yer Tutucusu 2"/>
          <p:cNvSpPr>
            <a:spLocks noGrp="1"/>
          </p:cNvSpPr>
          <p:nvPr>
            <p:ph idx="1"/>
          </p:nvPr>
        </p:nvSpPr>
        <p:spPr>
          <a:xfrm>
            <a:off x="457200" y="1268760"/>
            <a:ext cx="8229600" cy="4857403"/>
          </a:xfrm>
        </p:spPr>
        <p:txBody>
          <a:bodyPr>
            <a:noAutofit/>
          </a:bodyPr>
          <a:lstStyle/>
          <a:p>
            <a:pPr marL="355600">
              <a:spcBef>
                <a:spcPts val="95"/>
              </a:spcBef>
              <a:buFont typeface="Wingdings" pitchFamily="2" charset="2"/>
              <a:buChar char="Ø"/>
              <a:tabLst>
                <a:tab pos="354965" algn="l"/>
                <a:tab pos="355600" algn="l"/>
              </a:tabLst>
            </a:pPr>
            <a:r>
              <a:rPr lang="tr-TR" sz="2200" spc="-5" dirty="0" smtClean="0">
                <a:latin typeface="Arial" pitchFamily="34" charset="0"/>
                <a:cs typeface="Arial" pitchFamily="34" charset="0"/>
              </a:rPr>
              <a:t>Boyutlandırmada </a:t>
            </a:r>
            <a:r>
              <a:rPr lang="tr-TR" sz="2200" spc="-10" dirty="0">
                <a:latin typeface="Arial" pitchFamily="34" charset="0"/>
                <a:cs typeface="Arial" pitchFamily="34" charset="0"/>
              </a:rPr>
              <a:t>maksimum </a:t>
            </a:r>
            <a:r>
              <a:rPr lang="tr-TR" sz="2200" spc="-5" dirty="0">
                <a:latin typeface="Arial" pitchFamily="34" charset="0"/>
                <a:cs typeface="Arial" pitchFamily="34" charset="0"/>
              </a:rPr>
              <a:t>debi </a:t>
            </a:r>
            <a:r>
              <a:rPr lang="tr-TR" sz="2200" spc="-20" dirty="0">
                <a:latin typeface="Arial" pitchFamily="34" charset="0"/>
                <a:cs typeface="Arial" pitchFamily="34" charset="0"/>
              </a:rPr>
              <a:t>dikkate</a:t>
            </a:r>
            <a:r>
              <a:rPr lang="tr-TR" sz="2200" spc="40" dirty="0">
                <a:latin typeface="Arial" pitchFamily="34" charset="0"/>
                <a:cs typeface="Arial" pitchFamily="34" charset="0"/>
              </a:rPr>
              <a:t> </a:t>
            </a:r>
            <a:r>
              <a:rPr lang="tr-TR" sz="2200" spc="-40" dirty="0">
                <a:latin typeface="Arial" pitchFamily="34" charset="0"/>
                <a:cs typeface="Arial" pitchFamily="34" charset="0"/>
              </a:rPr>
              <a:t>alınır.</a:t>
            </a:r>
            <a:endParaRPr lang="tr-TR" sz="2200" dirty="0">
              <a:latin typeface="Arial" pitchFamily="34" charset="0"/>
              <a:cs typeface="Arial" pitchFamily="34" charset="0"/>
            </a:endParaRPr>
          </a:p>
          <a:p>
            <a:pPr marL="355600">
              <a:spcBef>
                <a:spcPts val="5"/>
              </a:spcBef>
              <a:buFont typeface="Wingdings" pitchFamily="2" charset="2"/>
              <a:buChar char="Ø"/>
              <a:tabLst>
                <a:tab pos="354965" algn="l"/>
                <a:tab pos="355600" algn="l"/>
              </a:tabLst>
            </a:pPr>
            <a:r>
              <a:rPr lang="tr-TR" sz="2200" spc="-5" dirty="0">
                <a:latin typeface="Arial" pitchFamily="34" charset="0"/>
                <a:cs typeface="Arial" pitchFamily="34" charset="0"/>
              </a:rPr>
              <a:t>Minimum </a:t>
            </a:r>
            <a:r>
              <a:rPr lang="tr-TR" sz="2200" spc="-10" dirty="0">
                <a:latin typeface="Arial" pitchFamily="34" charset="0"/>
                <a:cs typeface="Arial" pitchFamily="34" charset="0"/>
              </a:rPr>
              <a:t>boru çapı 225 mm </a:t>
            </a:r>
            <a:r>
              <a:rPr lang="tr-TR" sz="2200" spc="-25" dirty="0">
                <a:latin typeface="Arial" pitchFamily="34" charset="0"/>
                <a:cs typeface="Arial" pitchFamily="34" charset="0"/>
              </a:rPr>
              <a:t>(kolay </a:t>
            </a:r>
            <a:r>
              <a:rPr lang="tr-TR" sz="2200" spc="-5" dirty="0">
                <a:latin typeface="Arial" pitchFamily="34" charset="0"/>
                <a:cs typeface="Arial" pitchFamily="34" charset="0"/>
              </a:rPr>
              <a:t>temizlik</a:t>
            </a:r>
            <a:r>
              <a:rPr lang="tr-TR" sz="2200" spc="75" dirty="0">
                <a:latin typeface="Arial" pitchFamily="34" charset="0"/>
                <a:cs typeface="Arial" pitchFamily="34" charset="0"/>
              </a:rPr>
              <a:t> </a:t>
            </a:r>
            <a:r>
              <a:rPr lang="tr-TR" sz="2200" spc="-5" dirty="0">
                <a:latin typeface="Arial" pitchFamily="34" charset="0"/>
                <a:cs typeface="Arial" pitchFamily="34" charset="0"/>
              </a:rPr>
              <a:t>için)</a:t>
            </a:r>
            <a:endParaRPr lang="tr-TR" sz="2200" dirty="0">
              <a:latin typeface="Arial" pitchFamily="34" charset="0"/>
              <a:cs typeface="Arial" pitchFamily="34" charset="0"/>
            </a:endParaRPr>
          </a:p>
          <a:p>
            <a:pPr marL="355600">
              <a:buFont typeface="Wingdings" pitchFamily="2" charset="2"/>
              <a:buChar char="Ø"/>
              <a:tabLst>
                <a:tab pos="354965" algn="l"/>
                <a:tab pos="355600" algn="l"/>
              </a:tabLst>
            </a:pPr>
            <a:r>
              <a:rPr lang="tr-TR" sz="2200" spc="-5" dirty="0">
                <a:latin typeface="Arial" pitchFamily="34" charset="0"/>
                <a:cs typeface="Arial" pitchFamily="34" charset="0"/>
              </a:rPr>
              <a:t>Boru </a:t>
            </a:r>
            <a:r>
              <a:rPr lang="tr-TR" sz="2200" spc="-10" dirty="0">
                <a:latin typeface="Arial" pitchFamily="34" charset="0"/>
                <a:cs typeface="Arial" pitchFamily="34" charset="0"/>
              </a:rPr>
              <a:t>boyuna </a:t>
            </a:r>
            <a:r>
              <a:rPr lang="tr-TR" sz="2200" spc="-5" dirty="0">
                <a:latin typeface="Arial" pitchFamily="34" charset="0"/>
                <a:cs typeface="Arial" pitchFamily="34" charset="0"/>
              </a:rPr>
              <a:t>eğimi </a:t>
            </a:r>
            <a:r>
              <a:rPr lang="tr-TR" sz="2200" spc="-10" dirty="0">
                <a:latin typeface="Arial" pitchFamily="34" charset="0"/>
                <a:cs typeface="Arial" pitchFamily="34" charset="0"/>
              </a:rPr>
              <a:t>tercihen </a:t>
            </a:r>
            <a:r>
              <a:rPr lang="tr-TR" sz="2200" spc="-5" dirty="0">
                <a:latin typeface="Arial" pitchFamily="34" charset="0"/>
                <a:cs typeface="Arial" pitchFamily="34" charset="0"/>
              </a:rPr>
              <a:t>1/100</a:t>
            </a:r>
            <a:r>
              <a:rPr lang="tr-TR" sz="2200" spc="15" dirty="0">
                <a:latin typeface="Arial" pitchFamily="34" charset="0"/>
                <a:cs typeface="Arial" pitchFamily="34" charset="0"/>
              </a:rPr>
              <a:t> </a:t>
            </a:r>
            <a:r>
              <a:rPr lang="tr-TR" sz="2200" spc="-30" dirty="0">
                <a:latin typeface="Arial" pitchFamily="34" charset="0"/>
                <a:cs typeface="Arial" pitchFamily="34" charset="0"/>
              </a:rPr>
              <a:t>olmalıdır.</a:t>
            </a:r>
            <a:endParaRPr lang="tr-TR" sz="2200" dirty="0">
              <a:latin typeface="Arial" pitchFamily="34" charset="0"/>
              <a:cs typeface="Arial" pitchFamily="34" charset="0"/>
            </a:endParaRPr>
          </a:p>
          <a:p>
            <a:pPr marL="355600" marR="1000125">
              <a:lnSpc>
                <a:spcPts val="2400"/>
              </a:lnSpc>
              <a:spcBef>
                <a:spcPts val="580"/>
              </a:spcBef>
              <a:buFont typeface="Wingdings" pitchFamily="2" charset="2"/>
              <a:buChar char="Ø"/>
              <a:tabLst>
                <a:tab pos="354965" algn="l"/>
                <a:tab pos="355600" algn="l"/>
              </a:tabLst>
            </a:pPr>
            <a:r>
              <a:rPr lang="tr-TR" sz="2200" spc="-15" dirty="0">
                <a:latin typeface="Arial" pitchFamily="34" charset="0"/>
                <a:cs typeface="Arial" pitchFamily="34" charset="0"/>
              </a:rPr>
              <a:t>Hattın </a:t>
            </a:r>
            <a:r>
              <a:rPr lang="tr-TR" sz="2200" spc="-5" dirty="0">
                <a:latin typeface="Arial" pitchFamily="34" charset="0"/>
                <a:cs typeface="Arial" pitchFamily="34" charset="0"/>
              </a:rPr>
              <a:t>altından </a:t>
            </a:r>
            <a:r>
              <a:rPr lang="tr-TR" sz="2200" spc="-10" dirty="0">
                <a:latin typeface="Arial" pitchFamily="34" charset="0"/>
                <a:cs typeface="Arial" pitchFamily="34" charset="0"/>
              </a:rPr>
              <a:t>geçen borular </a:t>
            </a:r>
            <a:r>
              <a:rPr lang="tr-TR" sz="2200" spc="-5" dirty="0">
                <a:latin typeface="Arial" pitchFamily="34" charset="0"/>
                <a:cs typeface="Arial" pitchFamily="34" charset="0"/>
              </a:rPr>
              <a:t>en az 1600 mm </a:t>
            </a:r>
            <a:r>
              <a:rPr lang="tr-TR" sz="2200" spc="-10" dirty="0">
                <a:latin typeface="Arial" pitchFamily="34" charset="0"/>
                <a:cs typeface="Arial" pitchFamily="34" charset="0"/>
              </a:rPr>
              <a:t>alta  </a:t>
            </a:r>
            <a:r>
              <a:rPr lang="tr-TR" sz="2200" spc="-20" dirty="0">
                <a:latin typeface="Arial" pitchFamily="34" charset="0"/>
                <a:cs typeface="Arial" pitchFamily="34" charset="0"/>
              </a:rPr>
              <a:t>yerleştirilmelidir.</a:t>
            </a:r>
            <a:endParaRPr lang="tr-TR" sz="2200" dirty="0">
              <a:latin typeface="Arial" pitchFamily="34" charset="0"/>
              <a:cs typeface="Arial" pitchFamily="34" charset="0"/>
            </a:endParaRPr>
          </a:p>
          <a:p>
            <a:pPr marL="355600" marR="990600">
              <a:lnSpc>
                <a:spcPts val="2400"/>
              </a:lnSpc>
              <a:spcBef>
                <a:spcPts val="600"/>
              </a:spcBef>
              <a:buFont typeface="Wingdings" pitchFamily="2" charset="2"/>
              <a:buChar char="Ø"/>
              <a:tabLst>
                <a:tab pos="354965" algn="l"/>
                <a:tab pos="355600" algn="l"/>
              </a:tabLst>
            </a:pPr>
            <a:r>
              <a:rPr lang="tr-TR" sz="2200" spc="-25" dirty="0">
                <a:latin typeface="Arial" pitchFamily="34" charset="0"/>
                <a:cs typeface="Arial" pitchFamily="34" charset="0"/>
              </a:rPr>
              <a:t>Hatta </a:t>
            </a:r>
            <a:r>
              <a:rPr lang="tr-TR" sz="2200" spc="-10" dirty="0">
                <a:latin typeface="Arial" pitchFamily="34" charset="0"/>
                <a:cs typeface="Arial" pitchFamily="34" charset="0"/>
              </a:rPr>
              <a:t>paralel </a:t>
            </a:r>
            <a:r>
              <a:rPr lang="tr-TR" sz="2200" spc="-5" dirty="0">
                <a:latin typeface="Arial" pitchFamily="34" charset="0"/>
                <a:cs typeface="Arial" pitchFamily="34" charset="0"/>
              </a:rPr>
              <a:t>giden </a:t>
            </a:r>
            <a:r>
              <a:rPr lang="tr-TR" sz="2200" spc="-10" dirty="0">
                <a:latin typeface="Arial" pitchFamily="34" charset="0"/>
                <a:cs typeface="Arial" pitchFamily="34" charset="0"/>
              </a:rPr>
              <a:t>borular </a:t>
            </a:r>
            <a:r>
              <a:rPr lang="tr-TR" sz="2200" spc="-5" dirty="0">
                <a:latin typeface="Arial" pitchFamily="34" charset="0"/>
                <a:cs typeface="Arial" pitchFamily="34" charset="0"/>
              </a:rPr>
              <a:t>en az </a:t>
            </a:r>
            <a:r>
              <a:rPr lang="tr-TR" sz="2200" spc="-10" dirty="0">
                <a:latin typeface="Arial" pitchFamily="34" charset="0"/>
                <a:cs typeface="Arial" pitchFamily="34" charset="0"/>
              </a:rPr>
              <a:t>600 </a:t>
            </a:r>
            <a:r>
              <a:rPr lang="tr-TR" sz="2200" spc="-5" dirty="0">
                <a:latin typeface="Arial" pitchFamily="34" charset="0"/>
                <a:cs typeface="Arial" pitchFamily="34" charset="0"/>
              </a:rPr>
              <a:t>mm aşağıda  </a:t>
            </a:r>
            <a:r>
              <a:rPr lang="tr-TR" sz="2200" spc="-20" dirty="0">
                <a:latin typeface="Arial" pitchFamily="34" charset="0"/>
                <a:cs typeface="Arial" pitchFamily="34" charset="0"/>
              </a:rPr>
              <a:t>yerleştirilmelidir.</a:t>
            </a:r>
            <a:endParaRPr lang="tr-TR" sz="2200" dirty="0">
              <a:latin typeface="Arial" pitchFamily="34" charset="0"/>
              <a:cs typeface="Arial" pitchFamily="34" charset="0"/>
            </a:endParaRPr>
          </a:p>
          <a:p>
            <a:pPr marL="355600" marR="165100">
              <a:lnSpc>
                <a:spcPts val="2400"/>
              </a:lnSpc>
              <a:spcBef>
                <a:spcPts val="605"/>
              </a:spcBef>
              <a:buFont typeface="Wingdings" pitchFamily="2" charset="2"/>
              <a:buChar char="Ø"/>
              <a:tabLst>
                <a:tab pos="354965" algn="l"/>
                <a:tab pos="355600" algn="l"/>
              </a:tabLst>
            </a:pPr>
            <a:r>
              <a:rPr lang="tr-TR" sz="2200" spc="-5" dirty="0">
                <a:latin typeface="Arial" pitchFamily="34" charset="0"/>
                <a:cs typeface="Arial" pitchFamily="34" charset="0"/>
              </a:rPr>
              <a:t>Boruları </a:t>
            </a:r>
            <a:r>
              <a:rPr lang="tr-TR" sz="2200" spc="-10" dirty="0">
                <a:latin typeface="Arial" pitchFamily="34" charset="0"/>
                <a:cs typeface="Arial" pitchFamily="34" charset="0"/>
              </a:rPr>
              <a:t>yerleştirmek </a:t>
            </a:r>
            <a:r>
              <a:rPr lang="tr-TR" sz="2200" spc="-5" dirty="0">
                <a:latin typeface="Arial" pitchFamily="34" charset="0"/>
                <a:cs typeface="Arial" pitchFamily="34" charset="0"/>
              </a:rPr>
              <a:t>için </a:t>
            </a:r>
            <a:r>
              <a:rPr lang="tr-TR" sz="2200" spc="-15" dirty="0">
                <a:latin typeface="Arial" pitchFamily="34" charset="0"/>
                <a:cs typeface="Arial" pitchFamily="34" charset="0"/>
              </a:rPr>
              <a:t>kazı </a:t>
            </a:r>
            <a:r>
              <a:rPr lang="tr-TR" sz="2200" spc="-5" dirty="0">
                <a:latin typeface="Arial" pitchFamily="34" charset="0"/>
                <a:cs typeface="Arial" pitchFamily="34" charset="0"/>
              </a:rPr>
              <a:t>genişliği </a:t>
            </a:r>
            <a:r>
              <a:rPr lang="tr-TR" sz="2200" spc="-5" dirty="0" smtClean="0">
                <a:latin typeface="Arial" pitchFamily="34" charset="0"/>
                <a:cs typeface="Arial" pitchFamily="34" charset="0"/>
              </a:rPr>
              <a:t>= boru </a:t>
            </a:r>
            <a:r>
              <a:rPr lang="tr-TR" sz="2200" spc="-10" dirty="0" smtClean="0">
                <a:latin typeface="Arial" pitchFamily="34" charset="0"/>
                <a:cs typeface="Arial" pitchFamily="34" charset="0"/>
              </a:rPr>
              <a:t>çapı+ </a:t>
            </a:r>
            <a:r>
              <a:rPr lang="tr-TR" sz="2200" spc="-5" dirty="0" smtClean="0">
                <a:latin typeface="Arial" pitchFamily="34" charset="0"/>
                <a:cs typeface="Arial" pitchFamily="34" charset="0"/>
              </a:rPr>
              <a:t>her </a:t>
            </a:r>
            <a:r>
              <a:rPr lang="tr-TR" sz="2200" spc="-5" dirty="0">
                <a:latin typeface="Arial" pitchFamily="34" charset="0"/>
                <a:cs typeface="Arial" pitchFamily="34" charset="0"/>
              </a:rPr>
              <a:t>iki  </a:t>
            </a:r>
            <a:r>
              <a:rPr lang="tr-TR" sz="2200" spc="-25" dirty="0">
                <a:latin typeface="Arial" pitchFamily="34" charset="0"/>
                <a:cs typeface="Arial" pitchFamily="34" charset="0"/>
              </a:rPr>
              <a:t>tarafta </a:t>
            </a:r>
            <a:r>
              <a:rPr lang="tr-TR" sz="2200" spc="-10" dirty="0">
                <a:latin typeface="Arial" pitchFamily="34" charset="0"/>
                <a:cs typeface="Arial" pitchFamily="34" charset="0"/>
              </a:rPr>
              <a:t>150 </a:t>
            </a:r>
            <a:r>
              <a:rPr lang="tr-TR" sz="2200" spc="-5" dirty="0">
                <a:latin typeface="Arial" pitchFamily="34" charset="0"/>
                <a:cs typeface="Arial" pitchFamily="34" charset="0"/>
              </a:rPr>
              <a:t>mm</a:t>
            </a:r>
            <a:r>
              <a:rPr lang="tr-TR" sz="2200" spc="15" dirty="0">
                <a:latin typeface="Arial" pitchFamily="34" charset="0"/>
                <a:cs typeface="Arial" pitchFamily="34" charset="0"/>
              </a:rPr>
              <a:t> </a:t>
            </a:r>
            <a:r>
              <a:rPr lang="tr-TR" sz="2200" spc="-30" dirty="0">
                <a:latin typeface="Arial" pitchFamily="34" charset="0"/>
                <a:cs typeface="Arial" pitchFamily="34" charset="0"/>
              </a:rPr>
              <a:t>olmalıdır.</a:t>
            </a:r>
            <a:endParaRPr lang="tr-TR" sz="2200" dirty="0">
              <a:latin typeface="Arial" pitchFamily="34" charset="0"/>
              <a:cs typeface="Arial" pitchFamily="34" charset="0"/>
            </a:endParaRPr>
          </a:p>
          <a:p>
            <a:pPr marL="355600" marR="5080">
              <a:lnSpc>
                <a:spcPct val="80000"/>
              </a:lnSpc>
              <a:spcBef>
                <a:spcPts val="620"/>
              </a:spcBef>
              <a:buFont typeface="Wingdings" pitchFamily="2" charset="2"/>
              <a:buChar char="Ø"/>
              <a:tabLst>
                <a:tab pos="354965" algn="l"/>
                <a:tab pos="355600" algn="l"/>
              </a:tabLst>
            </a:pPr>
            <a:r>
              <a:rPr lang="tr-TR" sz="2200" spc="-10" dirty="0">
                <a:latin typeface="Arial" pitchFamily="34" charset="0"/>
                <a:cs typeface="Arial" pitchFamily="34" charset="0"/>
              </a:rPr>
              <a:t>Boyuna </a:t>
            </a:r>
            <a:r>
              <a:rPr lang="tr-TR" sz="2200" spc="-15" dirty="0">
                <a:latin typeface="Arial" pitchFamily="34" charset="0"/>
                <a:cs typeface="Arial" pitchFamily="34" charset="0"/>
              </a:rPr>
              <a:t>yönde mazgallar </a:t>
            </a:r>
            <a:r>
              <a:rPr lang="tr-TR" sz="2200" spc="-5" dirty="0">
                <a:latin typeface="Arial" pitchFamily="34" charset="0"/>
                <a:cs typeface="Arial" pitchFamily="34" charset="0"/>
              </a:rPr>
              <a:t>30-50 </a:t>
            </a:r>
            <a:r>
              <a:rPr lang="tr-TR" sz="2200" spc="-20" dirty="0" err="1">
                <a:latin typeface="Arial" pitchFamily="34" charset="0"/>
                <a:cs typeface="Arial" pitchFamily="34" charset="0"/>
              </a:rPr>
              <a:t>mt</a:t>
            </a:r>
            <a:r>
              <a:rPr lang="tr-TR" sz="2200" spc="-20" dirty="0">
                <a:latin typeface="Arial" pitchFamily="34" charset="0"/>
                <a:cs typeface="Arial" pitchFamily="34" charset="0"/>
              </a:rPr>
              <a:t> </a:t>
            </a:r>
            <a:r>
              <a:rPr lang="tr-TR" sz="2200" spc="-5" dirty="0">
                <a:latin typeface="Arial" pitchFamily="34" charset="0"/>
                <a:cs typeface="Arial" pitchFamily="34" charset="0"/>
              </a:rPr>
              <a:t>aralıklarla; 1 </a:t>
            </a:r>
            <a:r>
              <a:rPr lang="tr-TR" sz="2200" spc="-20" dirty="0" err="1">
                <a:latin typeface="Arial" pitchFamily="34" charset="0"/>
                <a:cs typeface="Arial" pitchFamily="34" charset="0"/>
              </a:rPr>
              <a:t>mt</a:t>
            </a:r>
            <a:r>
              <a:rPr lang="tr-TR" sz="2200" spc="-20" dirty="0">
                <a:latin typeface="Arial" pitchFamily="34" charset="0"/>
                <a:cs typeface="Arial" pitchFamily="34" charset="0"/>
              </a:rPr>
              <a:t> </a:t>
            </a:r>
            <a:r>
              <a:rPr lang="tr-TR" sz="2200" spc="-10" dirty="0">
                <a:latin typeface="Arial" pitchFamily="34" charset="0"/>
                <a:cs typeface="Arial" pitchFamily="34" charset="0"/>
              </a:rPr>
              <a:t>den  </a:t>
            </a:r>
            <a:r>
              <a:rPr lang="tr-TR" sz="2200" spc="-5" dirty="0">
                <a:latin typeface="Arial" pitchFamily="34" charset="0"/>
                <a:cs typeface="Arial" pitchFamily="34" charset="0"/>
              </a:rPr>
              <a:t>derin </a:t>
            </a:r>
            <a:r>
              <a:rPr lang="tr-TR" sz="2200" spc="-10" dirty="0">
                <a:latin typeface="Arial" pitchFamily="34" charset="0"/>
                <a:cs typeface="Arial" pitchFamily="34" charset="0"/>
              </a:rPr>
              <a:t>olması durumunda </a:t>
            </a:r>
            <a:r>
              <a:rPr lang="tr-TR" sz="2200" spc="-5" dirty="0">
                <a:latin typeface="Arial" pitchFamily="34" charset="0"/>
                <a:cs typeface="Arial" pitchFamily="34" charset="0"/>
              </a:rPr>
              <a:t>600X600 mm; 1 </a:t>
            </a:r>
            <a:r>
              <a:rPr lang="tr-TR" sz="2200" spc="-20" dirty="0" err="1">
                <a:latin typeface="Arial" pitchFamily="34" charset="0"/>
                <a:cs typeface="Arial" pitchFamily="34" charset="0"/>
              </a:rPr>
              <a:t>mt</a:t>
            </a:r>
            <a:r>
              <a:rPr lang="tr-TR" sz="2200" spc="-20" dirty="0">
                <a:latin typeface="Arial" pitchFamily="34" charset="0"/>
                <a:cs typeface="Arial" pitchFamily="34" charset="0"/>
              </a:rPr>
              <a:t> </a:t>
            </a:r>
            <a:r>
              <a:rPr lang="tr-TR" sz="2200" spc="-10" dirty="0">
                <a:latin typeface="Arial" pitchFamily="34" charset="0"/>
                <a:cs typeface="Arial" pitchFamily="34" charset="0"/>
              </a:rPr>
              <a:t>den </a:t>
            </a:r>
            <a:r>
              <a:rPr lang="tr-TR" sz="2200" spc="-5" dirty="0">
                <a:latin typeface="Arial" pitchFamily="34" charset="0"/>
                <a:cs typeface="Arial" pitchFamily="34" charset="0"/>
              </a:rPr>
              <a:t>az derin  olması </a:t>
            </a:r>
            <a:r>
              <a:rPr lang="tr-TR" sz="2200" spc="-10" dirty="0">
                <a:latin typeface="Arial" pitchFamily="34" charset="0"/>
                <a:cs typeface="Arial" pitchFamily="34" charset="0"/>
              </a:rPr>
              <a:t>durumunda 450X450 </a:t>
            </a:r>
            <a:r>
              <a:rPr lang="tr-TR" sz="2200" spc="-5" dirty="0">
                <a:latin typeface="Arial" pitchFamily="34" charset="0"/>
                <a:cs typeface="Arial" pitchFamily="34" charset="0"/>
              </a:rPr>
              <a:t>mm boyutlarında</a:t>
            </a:r>
            <a:r>
              <a:rPr lang="tr-TR" sz="2200" spc="55" dirty="0">
                <a:latin typeface="Arial" pitchFamily="34" charset="0"/>
                <a:cs typeface="Arial" pitchFamily="34" charset="0"/>
              </a:rPr>
              <a:t> </a:t>
            </a:r>
            <a:r>
              <a:rPr lang="tr-TR" sz="2200" spc="-40" dirty="0">
                <a:latin typeface="Arial" pitchFamily="34" charset="0"/>
                <a:cs typeface="Arial" pitchFamily="34" charset="0"/>
              </a:rPr>
              <a:t>yapılır.</a:t>
            </a:r>
            <a:endParaRPr lang="tr-TR" sz="2200" dirty="0">
              <a:latin typeface="Arial" pitchFamily="34" charset="0"/>
              <a:cs typeface="Arial" pitchFamily="34" charset="0"/>
            </a:endParaRPr>
          </a:p>
          <a:p>
            <a:pPr>
              <a:buFont typeface="Wingdings" pitchFamily="2" charset="2"/>
              <a:buChar char="Ø"/>
            </a:pPr>
            <a:endParaRPr lang="tr-TR" sz="2200" dirty="0">
              <a:latin typeface="Arial" pitchFamily="34" charset="0"/>
              <a:cs typeface="Arial" pitchFamily="34" charset="0"/>
            </a:endParaRPr>
          </a:p>
        </p:txBody>
      </p:sp>
    </p:spTree>
    <p:extLst>
      <p:ext uri="{BB962C8B-B14F-4D97-AF65-F5344CB8AC3E}">
        <p14:creationId xmlns:p14="http://schemas.microsoft.com/office/powerpoint/2010/main" val="4271494915"/>
      </p:ext>
    </p:extLst>
  </p:cSld>
  <p:clrMapOvr>
    <a:masterClrMapping/>
  </p:clrMapOvr>
  <p:transition spd="slow">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inspiron\Desktop\ac.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392392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9058" y="0"/>
            <a:ext cx="5214942" cy="6858000"/>
          </a:xfrm>
          <a:prstGeom prst="rect">
            <a:avLst/>
          </a:prstGeom>
        </p:spPr>
      </p:pic>
    </p:spTree>
    <p:extLst>
      <p:ext uri="{BB962C8B-B14F-4D97-AF65-F5344CB8AC3E}">
        <p14:creationId xmlns:p14="http://schemas.microsoft.com/office/powerpoint/2010/main" val="3659467719"/>
      </p:ext>
    </p:extLst>
  </p:cSld>
  <p:clrMapOvr>
    <a:masterClrMapping/>
  </p:clrMapOvr>
  <p:transition spd="slow">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http://www.kuzeyboru.com.tr/SF/370/perforated%20pe100%20pipe%20b.jpg"/>
          <p:cNvPicPr>
            <a:picLocks noGrp="1"/>
          </p:cNvPicPr>
          <p:nvPr>
            <p:ph idx="1"/>
          </p:nvPr>
        </p:nvPicPr>
        <p:blipFill>
          <a:blip r:embed="rId2" cstate="print"/>
          <a:srcRect/>
          <a:stretch>
            <a:fillRect/>
          </a:stretch>
        </p:blipFill>
        <p:spPr bwMode="auto">
          <a:xfrm>
            <a:off x="0" y="-1"/>
            <a:ext cx="5004048" cy="4581053"/>
          </a:xfrm>
          <a:prstGeom prst="rect">
            <a:avLst/>
          </a:prstGeom>
          <a:noFill/>
          <a:ln w="9525">
            <a:noFill/>
            <a:miter lim="800000"/>
            <a:headEnd/>
            <a:tailEnd/>
          </a:ln>
        </p:spPr>
      </p:pic>
      <p:pic>
        <p:nvPicPr>
          <p:cNvPr id="1026" name="Picture 2" descr="C:\Users\Melis Dönmez\Desktop\50330252-Concrete-drainage-pipes-for-industrial-building-construction--Stock-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0"/>
            <a:ext cx="3962400" cy="4581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484928"/>
      </p:ext>
    </p:extLst>
  </p:cSld>
  <p:clrMapOvr>
    <a:masterClrMapping/>
  </p:clrMapOvr>
  <p:transition spd="slow">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3366" y="526477"/>
            <a:ext cx="7505065" cy="567463"/>
          </a:xfrm>
          <a:prstGeom prst="rect">
            <a:avLst/>
          </a:prstGeom>
        </p:spPr>
        <p:txBody>
          <a:bodyPr vert="horz" wrap="square" lIns="0" tIns="13335" rIns="0" bIns="0" rtlCol="0">
            <a:spAutoFit/>
          </a:bodyPr>
          <a:lstStyle/>
          <a:p>
            <a:pPr marL="12700">
              <a:lnSpc>
                <a:spcPct val="100000"/>
              </a:lnSpc>
              <a:spcBef>
                <a:spcPts val="105"/>
              </a:spcBef>
            </a:pPr>
            <a:r>
              <a:rPr sz="3600" b="1" spc="-45" smtClean="0">
                <a:solidFill>
                  <a:srgbClr val="C00000"/>
                </a:solidFill>
              </a:rPr>
              <a:t>Yüzey</a:t>
            </a:r>
            <a:r>
              <a:rPr lang="tr-TR" sz="3600" b="1" spc="-45" dirty="0" smtClean="0">
                <a:solidFill>
                  <a:srgbClr val="C00000"/>
                </a:solidFill>
              </a:rPr>
              <a:t> </a:t>
            </a:r>
            <a:r>
              <a:rPr sz="3600" b="1" spc="-45" smtClean="0">
                <a:solidFill>
                  <a:srgbClr val="C00000"/>
                </a:solidFill>
              </a:rPr>
              <a:t>altı </a:t>
            </a:r>
            <a:r>
              <a:rPr lang="tr-TR" sz="3600" b="1" spc="-10" dirty="0">
                <a:solidFill>
                  <a:srgbClr val="C00000"/>
                </a:solidFill>
              </a:rPr>
              <a:t>D</a:t>
            </a:r>
            <a:r>
              <a:rPr sz="3600" b="1" spc="-10" dirty="0" err="1" smtClean="0">
                <a:solidFill>
                  <a:srgbClr val="C00000"/>
                </a:solidFill>
              </a:rPr>
              <a:t>renaj</a:t>
            </a:r>
            <a:r>
              <a:rPr sz="3600" b="1" spc="-10" dirty="0" smtClean="0">
                <a:solidFill>
                  <a:srgbClr val="C00000"/>
                </a:solidFill>
              </a:rPr>
              <a:t> </a:t>
            </a:r>
            <a:r>
              <a:rPr lang="tr-TR" sz="3600" b="1" spc="-10" dirty="0">
                <a:solidFill>
                  <a:srgbClr val="C00000"/>
                </a:solidFill>
              </a:rPr>
              <a:t>U</a:t>
            </a:r>
            <a:r>
              <a:rPr sz="3600" b="1" spc="-10" dirty="0" err="1" smtClean="0">
                <a:solidFill>
                  <a:srgbClr val="C00000"/>
                </a:solidFill>
              </a:rPr>
              <a:t>ygulama</a:t>
            </a:r>
            <a:r>
              <a:rPr sz="3600" b="1" spc="25" dirty="0" smtClean="0">
                <a:solidFill>
                  <a:srgbClr val="C00000"/>
                </a:solidFill>
              </a:rPr>
              <a:t> </a:t>
            </a:r>
            <a:r>
              <a:rPr lang="tr-TR" sz="3600" b="1" spc="-10" dirty="0">
                <a:solidFill>
                  <a:srgbClr val="C00000"/>
                </a:solidFill>
              </a:rPr>
              <a:t>Y</a:t>
            </a:r>
            <a:r>
              <a:rPr sz="3600" b="1" spc="-10" dirty="0" err="1" smtClean="0">
                <a:solidFill>
                  <a:srgbClr val="C00000"/>
                </a:solidFill>
              </a:rPr>
              <a:t>erleri</a:t>
            </a:r>
            <a:endParaRPr sz="3600" b="1" dirty="0">
              <a:solidFill>
                <a:srgbClr val="C00000"/>
              </a:solidFill>
            </a:endParaRPr>
          </a:p>
        </p:txBody>
      </p:sp>
      <p:sp>
        <p:nvSpPr>
          <p:cNvPr id="3" name="object 3"/>
          <p:cNvSpPr/>
          <p:nvPr/>
        </p:nvSpPr>
        <p:spPr>
          <a:xfrm>
            <a:off x="1907667" y="1560304"/>
            <a:ext cx="5635915" cy="316409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359652" y="4067797"/>
            <a:ext cx="1368425" cy="369570"/>
          </a:xfrm>
          <a:custGeom>
            <a:avLst/>
            <a:gdLst/>
            <a:ahLst/>
            <a:cxnLst/>
            <a:rect l="l" t="t" r="r" b="b"/>
            <a:pathLst>
              <a:path w="1368425" h="369570">
                <a:moveTo>
                  <a:pt x="0" y="369328"/>
                </a:moveTo>
                <a:lnTo>
                  <a:pt x="1368171" y="369328"/>
                </a:lnTo>
                <a:lnTo>
                  <a:pt x="1368171" y="0"/>
                </a:lnTo>
                <a:lnTo>
                  <a:pt x="0" y="0"/>
                </a:lnTo>
                <a:lnTo>
                  <a:pt x="0" y="369328"/>
                </a:lnTo>
                <a:close/>
              </a:path>
            </a:pathLst>
          </a:custGeom>
          <a:solidFill>
            <a:srgbClr val="FFFFFF"/>
          </a:solidFill>
        </p:spPr>
        <p:txBody>
          <a:bodyPr wrap="square" lIns="0" tIns="0" rIns="0" bIns="0" rtlCol="0"/>
          <a:lstStyle/>
          <a:p>
            <a:endParaRPr/>
          </a:p>
        </p:txBody>
      </p:sp>
      <p:sp>
        <p:nvSpPr>
          <p:cNvPr id="5" name="object 5"/>
          <p:cNvSpPr/>
          <p:nvPr/>
        </p:nvSpPr>
        <p:spPr>
          <a:xfrm>
            <a:off x="6359652" y="3347326"/>
            <a:ext cx="1741170" cy="369570"/>
          </a:xfrm>
          <a:custGeom>
            <a:avLst/>
            <a:gdLst/>
            <a:ahLst/>
            <a:cxnLst/>
            <a:rect l="l" t="t" r="r" b="b"/>
            <a:pathLst>
              <a:path w="1741170" h="369570">
                <a:moveTo>
                  <a:pt x="0" y="369328"/>
                </a:moveTo>
                <a:lnTo>
                  <a:pt x="1740788" y="369328"/>
                </a:lnTo>
                <a:lnTo>
                  <a:pt x="1740788" y="0"/>
                </a:lnTo>
                <a:lnTo>
                  <a:pt x="0" y="0"/>
                </a:lnTo>
                <a:lnTo>
                  <a:pt x="0" y="369328"/>
                </a:lnTo>
                <a:close/>
              </a:path>
            </a:pathLst>
          </a:custGeom>
          <a:solidFill>
            <a:srgbClr val="FFFFFF"/>
          </a:solidFill>
        </p:spPr>
        <p:txBody>
          <a:bodyPr wrap="square" lIns="0" tIns="0" rIns="0" bIns="0" rtlCol="0"/>
          <a:lstStyle/>
          <a:p>
            <a:endParaRPr/>
          </a:p>
        </p:txBody>
      </p:sp>
      <p:sp>
        <p:nvSpPr>
          <p:cNvPr id="6" name="object 6"/>
          <p:cNvSpPr/>
          <p:nvPr/>
        </p:nvSpPr>
        <p:spPr>
          <a:xfrm>
            <a:off x="6613143" y="2459723"/>
            <a:ext cx="1584325" cy="369570"/>
          </a:xfrm>
          <a:custGeom>
            <a:avLst/>
            <a:gdLst/>
            <a:ahLst/>
            <a:cxnLst/>
            <a:rect l="l" t="t" r="r" b="b"/>
            <a:pathLst>
              <a:path w="1584325" h="369569">
                <a:moveTo>
                  <a:pt x="0" y="369328"/>
                </a:moveTo>
                <a:lnTo>
                  <a:pt x="1584198" y="369328"/>
                </a:lnTo>
                <a:lnTo>
                  <a:pt x="1584198" y="0"/>
                </a:lnTo>
                <a:lnTo>
                  <a:pt x="0" y="0"/>
                </a:lnTo>
                <a:lnTo>
                  <a:pt x="0" y="369328"/>
                </a:lnTo>
                <a:close/>
              </a:path>
            </a:pathLst>
          </a:custGeom>
          <a:solidFill>
            <a:srgbClr val="FFFFFF"/>
          </a:solidFill>
        </p:spPr>
        <p:txBody>
          <a:bodyPr wrap="square" lIns="0" tIns="0" rIns="0" bIns="0" rtlCol="0"/>
          <a:lstStyle/>
          <a:p>
            <a:endParaRPr/>
          </a:p>
        </p:txBody>
      </p:sp>
      <p:sp>
        <p:nvSpPr>
          <p:cNvPr id="7" name="object 7"/>
          <p:cNvSpPr txBox="1"/>
          <p:nvPr/>
        </p:nvSpPr>
        <p:spPr>
          <a:xfrm>
            <a:off x="6439661" y="2478151"/>
            <a:ext cx="1478280" cy="1908175"/>
          </a:xfrm>
          <a:prstGeom prst="rect">
            <a:avLst/>
          </a:prstGeom>
        </p:spPr>
        <p:txBody>
          <a:bodyPr vert="horz" wrap="square" lIns="0" tIns="12700" rIns="0" bIns="0" rtlCol="0">
            <a:spAutoFit/>
          </a:bodyPr>
          <a:lstStyle/>
          <a:p>
            <a:pPr marL="266065">
              <a:lnSpc>
                <a:spcPct val="100000"/>
              </a:lnSpc>
              <a:spcBef>
                <a:spcPts val="100"/>
              </a:spcBef>
            </a:pPr>
            <a:r>
              <a:rPr sz="1800" spc="-20" dirty="0">
                <a:latin typeface="Calibri"/>
                <a:cs typeface="Calibri"/>
              </a:rPr>
              <a:t>Kafa</a:t>
            </a:r>
            <a:r>
              <a:rPr sz="1800" spc="-60" dirty="0">
                <a:latin typeface="Calibri"/>
                <a:cs typeface="Calibri"/>
              </a:rPr>
              <a:t> </a:t>
            </a:r>
            <a:r>
              <a:rPr sz="1800" spc="-5" dirty="0">
                <a:latin typeface="Calibri"/>
                <a:cs typeface="Calibri"/>
              </a:rPr>
              <a:t>hendeği</a:t>
            </a:r>
            <a:endParaRPr sz="1800" dirty="0">
              <a:latin typeface="Calibri"/>
              <a:cs typeface="Calibri"/>
            </a:endParaRPr>
          </a:p>
          <a:p>
            <a:pPr marL="12700" marR="78740">
              <a:lnSpc>
                <a:spcPct val="262700"/>
              </a:lnSpc>
              <a:spcBef>
                <a:spcPts val="1315"/>
              </a:spcBef>
            </a:pPr>
            <a:r>
              <a:rPr sz="1800" spc="-30" dirty="0">
                <a:latin typeface="Calibri"/>
                <a:cs typeface="Calibri"/>
              </a:rPr>
              <a:t>Toplama</a:t>
            </a:r>
            <a:r>
              <a:rPr sz="1800" spc="-65" dirty="0">
                <a:latin typeface="Calibri"/>
                <a:cs typeface="Calibri"/>
              </a:rPr>
              <a:t> </a:t>
            </a:r>
            <a:r>
              <a:rPr sz="1800" spc="-10" dirty="0">
                <a:latin typeface="Calibri"/>
                <a:cs typeface="Calibri"/>
              </a:rPr>
              <a:t>kanalı  </a:t>
            </a:r>
            <a:r>
              <a:rPr sz="1800" dirty="0">
                <a:latin typeface="Calibri"/>
                <a:cs typeface="Calibri"/>
              </a:rPr>
              <a:t>hendek</a:t>
            </a:r>
          </a:p>
        </p:txBody>
      </p:sp>
      <p:sp>
        <p:nvSpPr>
          <p:cNvPr id="8" name="object 8"/>
          <p:cNvSpPr txBox="1"/>
          <p:nvPr/>
        </p:nvSpPr>
        <p:spPr>
          <a:xfrm>
            <a:off x="467544" y="4863210"/>
            <a:ext cx="8136904" cy="1366400"/>
          </a:xfrm>
          <a:prstGeom prst="rect">
            <a:avLst/>
          </a:prstGeom>
        </p:spPr>
        <p:txBody>
          <a:bodyPr vert="horz" wrap="square" lIns="0" tIns="12065" rIns="0" bIns="0" rtlCol="0">
            <a:spAutoFit/>
          </a:bodyPr>
          <a:lstStyle/>
          <a:p>
            <a:pPr marL="12700" marR="5080" algn="just">
              <a:lnSpc>
                <a:spcPct val="100000"/>
              </a:lnSpc>
              <a:spcBef>
                <a:spcPts val="95"/>
              </a:spcBef>
              <a:tabLst>
                <a:tab pos="4569460" algn="l"/>
              </a:tabLst>
            </a:pPr>
            <a:r>
              <a:rPr lang="tr-TR" sz="2200" spc="-35" dirty="0" smtClean="0">
                <a:latin typeface="Arial" pitchFamily="34" charset="0"/>
                <a:cs typeface="Arial" pitchFamily="34" charset="0"/>
              </a:rPr>
              <a:t>      </a:t>
            </a:r>
            <a:r>
              <a:rPr sz="2200" spc="-35" smtClean="0">
                <a:latin typeface="Arial" pitchFamily="34" charset="0"/>
                <a:cs typeface="Arial" pitchFamily="34" charset="0"/>
              </a:rPr>
              <a:t>Yüzey</a:t>
            </a:r>
            <a:r>
              <a:rPr lang="tr-TR" sz="2200" spc="-35" dirty="0" smtClean="0">
                <a:latin typeface="Arial" pitchFamily="34" charset="0"/>
                <a:cs typeface="Arial" pitchFamily="34" charset="0"/>
              </a:rPr>
              <a:t> </a:t>
            </a:r>
            <a:r>
              <a:rPr sz="2200" spc="-35" smtClean="0">
                <a:latin typeface="Arial" pitchFamily="34" charset="0"/>
                <a:cs typeface="Arial" pitchFamily="34" charset="0"/>
              </a:rPr>
              <a:t>altı </a:t>
            </a:r>
            <a:r>
              <a:rPr sz="2200" spc="-10" dirty="0" err="1" smtClean="0">
                <a:latin typeface="Arial" pitchFamily="34" charset="0"/>
                <a:cs typeface="Arial" pitchFamily="34" charset="0"/>
              </a:rPr>
              <a:t>drenaj</a:t>
            </a:r>
            <a:r>
              <a:rPr lang="tr-TR" sz="2200" spc="-10" dirty="0" smtClean="0">
                <a:latin typeface="Arial" pitchFamily="34" charset="0"/>
                <a:cs typeface="Arial" pitchFamily="34" charset="0"/>
              </a:rPr>
              <a:t>; </a:t>
            </a:r>
            <a:r>
              <a:rPr sz="2200" spc="-10" dirty="0" err="1" smtClean="0">
                <a:latin typeface="Arial" pitchFamily="34" charset="0"/>
                <a:cs typeface="Arial" pitchFamily="34" charset="0"/>
              </a:rPr>
              <a:t>hendek</a:t>
            </a:r>
            <a:r>
              <a:rPr sz="2200" spc="-10" dirty="0" smtClean="0">
                <a:latin typeface="Arial" pitchFamily="34" charset="0"/>
                <a:cs typeface="Arial" pitchFamily="34" charset="0"/>
              </a:rPr>
              <a:t> </a:t>
            </a:r>
            <a:r>
              <a:rPr sz="2200" spc="-15" dirty="0">
                <a:latin typeface="Arial" pitchFamily="34" charset="0"/>
                <a:cs typeface="Arial" pitchFamily="34" charset="0"/>
              </a:rPr>
              <a:t>boyunca, </a:t>
            </a:r>
            <a:r>
              <a:rPr sz="2200" spc="-10" dirty="0">
                <a:latin typeface="Arial" pitchFamily="34" charset="0"/>
                <a:cs typeface="Arial" pitchFamily="34" charset="0"/>
              </a:rPr>
              <a:t>hendekler </a:t>
            </a:r>
            <a:r>
              <a:rPr sz="2200" spc="-15" dirty="0">
                <a:latin typeface="Arial" pitchFamily="34" charset="0"/>
                <a:cs typeface="Arial" pitchFamily="34" charset="0"/>
              </a:rPr>
              <a:t>arasında,  hat </a:t>
            </a:r>
            <a:r>
              <a:rPr sz="2200" spc="-20" dirty="0">
                <a:latin typeface="Arial" pitchFamily="34" charset="0"/>
                <a:cs typeface="Arial" pitchFamily="34" charset="0"/>
              </a:rPr>
              <a:t>üstyapısı </a:t>
            </a:r>
            <a:r>
              <a:rPr sz="2200" spc="-10" dirty="0">
                <a:latin typeface="Arial" pitchFamily="34" charset="0"/>
                <a:cs typeface="Arial" pitchFamily="34" charset="0"/>
              </a:rPr>
              <a:t>altında </a:t>
            </a:r>
            <a:r>
              <a:rPr sz="2200" spc="-15" dirty="0">
                <a:latin typeface="Arial" pitchFamily="34" charset="0"/>
                <a:cs typeface="Arial" pitchFamily="34" charset="0"/>
              </a:rPr>
              <a:t>gerekli görülen yerlerde </a:t>
            </a:r>
            <a:r>
              <a:rPr sz="2200" spc="-40" dirty="0">
                <a:latin typeface="Arial" pitchFamily="34" charset="0"/>
                <a:cs typeface="Arial" pitchFamily="34" charset="0"/>
              </a:rPr>
              <a:t>uygulanır</a:t>
            </a:r>
            <a:r>
              <a:rPr sz="2200" spc="-40">
                <a:latin typeface="Arial" pitchFamily="34" charset="0"/>
                <a:cs typeface="Arial" pitchFamily="34" charset="0"/>
              </a:rPr>
              <a:t>.  </a:t>
            </a:r>
            <a:r>
              <a:rPr lang="tr-TR" sz="2200" spc="-40" dirty="0" smtClean="0">
                <a:latin typeface="Arial" pitchFamily="34" charset="0"/>
                <a:cs typeface="Arial" pitchFamily="34" charset="0"/>
              </a:rPr>
              <a:t>Yüzey altı drenaj; </a:t>
            </a:r>
            <a:r>
              <a:rPr lang="tr-TR" sz="2200" spc="-35" dirty="0" smtClean="0">
                <a:latin typeface="Arial" pitchFamily="34" charset="0"/>
                <a:cs typeface="Arial" pitchFamily="34" charset="0"/>
              </a:rPr>
              <a:t>y</a:t>
            </a:r>
            <a:r>
              <a:rPr sz="2200" spc="-35" dirty="0" err="1" smtClean="0">
                <a:latin typeface="Arial" pitchFamily="34" charset="0"/>
                <a:cs typeface="Arial" pitchFamily="34" charset="0"/>
              </a:rPr>
              <a:t>üzeysel</a:t>
            </a:r>
            <a:r>
              <a:rPr sz="2200" spc="-35" dirty="0" smtClean="0">
                <a:latin typeface="Arial" pitchFamily="34" charset="0"/>
                <a:cs typeface="Arial" pitchFamily="34" charset="0"/>
              </a:rPr>
              <a:t> </a:t>
            </a:r>
            <a:r>
              <a:rPr sz="2200" spc="-10" dirty="0" err="1">
                <a:latin typeface="Arial" pitchFamily="34" charset="0"/>
                <a:cs typeface="Arial" pitchFamily="34" charset="0"/>
              </a:rPr>
              <a:t>drenajın</a:t>
            </a:r>
            <a:r>
              <a:rPr sz="2200" spc="60" dirty="0">
                <a:latin typeface="Arial" pitchFamily="34" charset="0"/>
                <a:cs typeface="Arial" pitchFamily="34" charset="0"/>
              </a:rPr>
              <a:t> </a:t>
            </a:r>
            <a:r>
              <a:rPr sz="2200" spc="-25" dirty="0" err="1" smtClean="0">
                <a:latin typeface="Arial" pitchFamily="34" charset="0"/>
                <a:cs typeface="Arial" pitchFamily="34" charset="0"/>
              </a:rPr>
              <a:t>yetersiz</a:t>
            </a:r>
            <a:r>
              <a:rPr lang="tr-TR" sz="2200" spc="-25" dirty="0" smtClean="0">
                <a:latin typeface="Arial" pitchFamily="34" charset="0"/>
                <a:cs typeface="Arial" pitchFamily="34" charset="0"/>
              </a:rPr>
              <a:t> olduğu</a:t>
            </a:r>
            <a:r>
              <a:rPr sz="2200" dirty="0" smtClean="0">
                <a:latin typeface="Arial" pitchFamily="34" charset="0"/>
                <a:cs typeface="Arial" pitchFamily="34" charset="0"/>
              </a:rPr>
              <a:t> </a:t>
            </a:r>
            <a:r>
              <a:rPr sz="2200" spc="-25" dirty="0" err="1" smtClean="0">
                <a:latin typeface="Arial" pitchFamily="34" charset="0"/>
                <a:cs typeface="Arial" pitchFamily="34" charset="0"/>
              </a:rPr>
              <a:t>veya</a:t>
            </a:r>
            <a:r>
              <a:rPr lang="tr-TR" sz="2200" spc="-25" dirty="0" smtClean="0">
                <a:latin typeface="Arial" pitchFamily="34" charset="0"/>
                <a:cs typeface="Arial" pitchFamily="34" charset="0"/>
              </a:rPr>
              <a:t> </a:t>
            </a:r>
            <a:r>
              <a:rPr sz="2200" spc="-25" dirty="0" err="1" smtClean="0">
                <a:latin typeface="Arial" pitchFamily="34" charset="0"/>
                <a:cs typeface="Arial" pitchFamily="34" charset="0"/>
              </a:rPr>
              <a:t>köprü</a:t>
            </a:r>
            <a:r>
              <a:rPr sz="2200" spc="-25" dirty="0">
                <a:latin typeface="Arial" pitchFamily="34" charset="0"/>
                <a:cs typeface="Arial" pitchFamily="34" charset="0"/>
              </a:rPr>
              <a:t>, kavşak, </a:t>
            </a:r>
            <a:r>
              <a:rPr sz="2200" spc="-20" dirty="0">
                <a:latin typeface="Arial" pitchFamily="34" charset="0"/>
                <a:cs typeface="Arial" pitchFamily="34" charset="0"/>
              </a:rPr>
              <a:t>yarma  </a:t>
            </a:r>
            <a:r>
              <a:rPr sz="2200" spc="-10" dirty="0">
                <a:latin typeface="Arial" pitchFamily="34" charset="0"/>
                <a:cs typeface="Arial" pitchFamily="34" charset="0"/>
              </a:rPr>
              <a:t>bölgeleri </a:t>
            </a:r>
            <a:r>
              <a:rPr sz="2200" spc="-5" dirty="0">
                <a:latin typeface="Arial" pitchFamily="34" charset="0"/>
                <a:cs typeface="Arial" pitchFamily="34" charset="0"/>
              </a:rPr>
              <a:t>gibi kısıtlı </a:t>
            </a:r>
            <a:r>
              <a:rPr sz="2200" spc="-15" dirty="0">
                <a:latin typeface="Arial" pitchFamily="34" charset="0"/>
                <a:cs typeface="Arial" pitchFamily="34" charset="0"/>
              </a:rPr>
              <a:t>alanlarda</a:t>
            </a:r>
            <a:r>
              <a:rPr sz="2200" spc="5" dirty="0">
                <a:latin typeface="Arial" pitchFamily="34" charset="0"/>
                <a:cs typeface="Arial" pitchFamily="34" charset="0"/>
              </a:rPr>
              <a:t> </a:t>
            </a:r>
            <a:r>
              <a:rPr sz="2200" spc="-35" dirty="0">
                <a:latin typeface="Arial" pitchFamily="34" charset="0"/>
                <a:cs typeface="Arial" pitchFamily="34" charset="0"/>
              </a:rPr>
              <a:t>kullanılır.</a:t>
            </a:r>
            <a:endParaRPr sz="2200" dirty="0">
              <a:latin typeface="Arial" pitchFamily="34" charset="0"/>
              <a:cs typeface="Arial" pitchFamily="34" charset="0"/>
            </a:endParaRPr>
          </a:p>
        </p:txBody>
      </p:sp>
    </p:spTree>
    <p:extLst>
      <p:ext uri="{BB962C8B-B14F-4D97-AF65-F5344CB8AC3E}">
        <p14:creationId xmlns:p14="http://schemas.microsoft.com/office/powerpoint/2010/main" val="2485108441"/>
      </p:ext>
    </p:extLst>
  </p:cSld>
  <p:clrMapOvr>
    <a:masterClrMapping/>
  </p:clrMapOvr>
  <p:transition spd="slow">
    <p:split orient="ver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63777" y="526477"/>
            <a:ext cx="6619875" cy="567463"/>
          </a:xfrm>
          <a:prstGeom prst="rect">
            <a:avLst/>
          </a:prstGeom>
        </p:spPr>
        <p:txBody>
          <a:bodyPr vert="horz" wrap="square" lIns="0" tIns="13335" rIns="0" bIns="0" rtlCol="0">
            <a:spAutoFit/>
          </a:bodyPr>
          <a:lstStyle/>
          <a:p>
            <a:pPr marL="12700">
              <a:lnSpc>
                <a:spcPct val="100000"/>
              </a:lnSpc>
              <a:spcBef>
                <a:spcPts val="105"/>
              </a:spcBef>
            </a:pPr>
            <a:r>
              <a:rPr sz="3600" b="1" spc="-45" smtClean="0">
                <a:solidFill>
                  <a:srgbClr val="C00000"/>
                </a:solidFill>
              </a:rPr>
              <a:t>Yüzey</a:t>
            </a:r>
            <a:r>
              <a:rPr lang="tr-TR" sz="3600" b="1" spc="-45" dirty="0" smtClean="0">
                <a:solidFill>
                  <a:srgbClr val="C00000"/>
                </a:solidFill>
              </a:rPr>
              <a:t> </a:t>
            </a:r>
            <a:r>
              <a:rPr sz="3600" b="1" spc="-45" smtClean="0">
                <a:solidFill>
                  <a:srgbClr val="C00000"/>
                </a:solidFill>
              </a:rPr>
              <a:t>altı </a:t>
            </a:r>
            <a:r>
              <a:rPr lang="tr-TR" sz="3600" b="1" spc="-10" dirty="0">
                <a:solidFill>
                  <a:srgbClr val="C00000"/>
                </a:solidFill>
              </a:rPr>
              <a:t>D</a:t>
            </a:r>
            <a:r>
              <a:rPr sz="3600" b="1" spc="-10" dirty="0" err="1" smtClean="0">
                <a:solidFill>
                  <a:srgbClr val="C00000"/>
                </a:solidFill>
              </a:rPr>
              <a:t>rena</a:t>
            </a:r>
            <a:r>
              <a:rPr lang="tr-TR" sz="3600" b="1" spc="-10" dirty="0" err="1" smtClean="0">
                <a:solidFill>
                  <a:srgbClr val="C00000"/>
                </a:solidFill>
              </a:rPr>
              <a:t>jın</a:t>
            </a:r>
            <a:r>
              <a:rPr lang="tr-TR" sz="3600" b="1" spc="-10" dirty="0" smtClean="0">
                <a:solidFill>
                  <a:srgbClr val="C00000"/>
                </a:solidFill>
              </a:rPr>
              <a:t> Amaçları</a:t>
            </a:r>
            <a:endParaRPr sz="3600" b="1" dirty="0">
              <a:solidFill>
                <a:srgbClr val="C00000"/>
              </a:solidFill>
            </a:endParaRPr>
          </a:p>
        </p:txBody>
      </p:sp>
      <p:sp>
        <p:nvSpPr>
          <p:cNvPr id="3" name="object 3"/>
          <p:cNvSpPr txBox="1"/>
          <p:nvPr/>
        </p:nvSpPr>
        <p:spPr>
          <a:xfrm>
            <a:off x="535940" y="1610690"/>
            <a:ext cx="7103109" cy="812402"/>
          </a:xfrm>
          <a:prstGeom prst="rect">
            <a:avLst/>
          </a:prstGeom>
        </p:spPr>
        <p:txBody>
          <a:bodyPr vert="horz" wrap="square" lIns="0" tIns="12065" rIns="0" bIns="0" rtlCol="0">
            <a:spAutoFit/>
          </a:bodyPr>
          <a:lstStyle/>
          <a:p>
            <a:pPr marL="355600" marR="5080" indent="-342900" algn="just">
              <a:lnSpc>
                <a:spcPct val="100000"/>
              </a:lnSpc>
              <a:spcBef>
                <a:spcPts val="95"/>
              </a:spcBef>
              <a:buFont typeface="Arial"/>
              <a:buChar char="•"/>
              <a:tabLst>
                <a:tab pos="354965" algn="l"/>
                <a:tab pos="355600" algn="l"/>
              </a:tabLst>
            </a:pPr>
            <a:r>
              <a:rPr sz="2400" i="1" spc="-15" dirty="0">
                <a:solidFill>
                  <a:schemeClr val="accent5">
                    <a:lumMod val="50000"/>
                  </a:schemeClr>
                </a:solidFill>
                <a:latin typeface="Arial" pitchFamily="34" charset="0"/>
                <a:cs typeface="Arial" pitchFamily="34" charset="0"/>
              </a:rPr>
              <a:t>Hat </a:t>
            </a:r>
            <a:r>
              <a:rPr sz="2400" i="1" spc="-15" dirty="0" err="1" smtClean="0">
                <a:solidFill>
                  <a:schemeClr val="accent5">
                    <a:lumMod val="50000"/>
                  </a:schemeClr>
                </a:solidFill>
                <a:latin typeface="Arial" pitchFamily="34" charset="0"/>
                <a:cs typeface="Arial" pitchFamily="34" charset="0"/>
              </a:rPr>
              <a:t>üst</a:t>
            </a:r>
            <a:r>
              <a:rPr lang="tr-TR" sz="2400" i="1" spc="-15" dirty="0" smtClean="0">
                <a:solidFill>
                  <a:schemeClr val="accent5">
                    <a:lumMod val="50000"/>
                  </a:schemeClr>
                </a:solidFill>
                <a:latin typeface="Arial" pitchFamily="34" charset="0"/>
                <a:cs typeface="Arial" pitchFamily="34" charset="0"/>
              </a:rPr>
              <a:t> </a:t>
            </a:r>
            <a:r>
              <a:rPr sz="2400" i="1" spc="-15" dirty="0" err="1" smtClean="0">
                <a:solidFill>
                  <a:schemeClr val="accent5">
                    <a:lumMod val="50000"/>
                  </a:schemeClr>
                </a:solidFill>
                <a:latin typeface="Arial" pitchFamily="34" charset="0"/>
                <a:cs typeface="Arial" pitchFamily="34" charset="0"/>
              </a:rPr>
              <a:t>yapısından</a:t>
            </a:r>
            <a:r>
              <a:rPr lang="tr-TR" sz="2400" i="1" spc="-15" dirty="0" smtClean="0">
                <a:solidFill>
                  <a:schemeClr val="accent5">
                    <a:lumMod val="50000"/>
                  </a:schemeClr>
                </a:solidFill>
                <a:latin typeface="Arial" pitchFamily="34" charset="0"/>
                <a:cs typeface="Arial" pitchFamily="34" charset="0"/>
              </a:rPr>
              <a:t> </a:t>
            </a:r>
            <a:r>
              <a:rPr sz="2400" i="1" spc="-25" dirty="0" err="1" smtClean="0">
                <a:solidFill>
                  <a:schemeClr val="accent5">
                    <a:lumMod val="50000"/>
                  </a:schemeClr>
                </a:solidFill>
                <a:latin typeface="Arial" pitchFamily="34" charset="0"/>
                <a:cs typeface="Arial" pitchFamily="34" charset="0"/>
              </a:rPr>
              <a:t>tesviye</a:t>
            </a:r>
            <a:r>
              <a:rPr sz="2400" i="1" spc="-25" dirty="0" smtClean="0">
                <a:solidFill>
                  <a:schemeClr val="accent5">
                    <a:lumMod val="50000"/>
                  </a:schemeClr>
                </a:solidFill>
                <a:latin typeface="Arial" pitchFamily="34" charset="0"/>
                <a:cs typeface="Arial" pitchFamily="34" charset="0"/>
              </a:rPr>
              <a:t> </a:t>
            </a:r>
            <a:r>
              <a:rPr sz="2400" i="1" spc="-20" dirty="0">
                <a:solidFill>
                  <a:schemeClr val="accent5">
                    <a:lumMod val="50000"/>
                  </a:schemeClr>
                </a:solidFill>
                <a:latin typeface="Arial" pitchFamily="34" charset="0"/>
                <a:cs typeface="Arial" pitchFamily="34" charset="0"/>
              </a:rPr>
              <a:t>yüzeyine sızan </a:t>
            </a:r>
            <a:r>
              <a:rPr sz="2400" i="1" spc="-10" dirty="0">
                <a:solidFill>
                  <a:schemeClr val="accent5">
                    <a:lumMod val="50000"/>
                  </a:schemeClr>
                </a:solidFill>
                <a:latin typeface="Arial" pitchFamily="34" charset="0"/>
                <a:cs typeface="Arial" pitchFamily="34" charset="0"/>
              </a:rPr>
              <a:t>suları  </a:t>
            </a:r>
            <a:r>
              <a:rPr sz="2400" i="1" spc="-25" dirty="0">
                <a:solidFill>
                  <a:schemeClr val="accent5">
                    <a:lumMod val="50000"/>
                  </a:schemeClr>
                </a:solidFill>
                <a:latin typeface="Arial" pitchFamily="34" charset="0"/>
                <a:cs typeface="Arial" pitchFamily="34" charset="0"/>
              </a:rPr>
              <a:t>toplayarak </a:t>
            </a:r>
            <a:r>
              <a:rPr sz="2400" i="1" spc="-15" dirty="0">
                <a:solidFill>
                  <a:schemeClr val="accent5">
                    <a:lumMod val="50000"/>
                  </a:schemeClr>
                </a:solidFill>
                <a:latin typeface="Arial" pitchFamily="34" charset="0"/>
                <a:cs typeface="Arial" pitchFamily="34" charset="0"/>
              </a:rPr>
              <a:t>drene </a:t>
            </a:r>
            <a:r>
              <a:rPr sz="2400" i="1" spc="-5" dirty="0" err="1">
                <a:solidFill>
                  <a:schemeClr val="accent5">
                    <a:lumMod val="50000"/>
                  </a:schemeClr>
                </a:solidFill>
                <a:latin typeface="Arial" pitchFamily="34" charset="0"/>
                <a:cs typeface="Arial" pitchFamily="34" charset="0"/>
              </a:rPr>
              <a:t>etmek</a:t>
            </a:r>
            <a:r>
              <a:rPr sz="2400" i="1" spc="40" dirty="0">
                <a:solidFill>
                  <a:schemeClr val="accent5">
                    <a:lumMod val="50000"/>
                  </a:schemeClr>
                </a:solidFill>
                <a:latin typeface="Arial" pitchFamily="34" charset="0"/>
                <a:cs typeface="Arial" pitchFamily="34" charset="0"/>
              </a:rPr>
              <a:t> </a:t>
            </a:r>
            <a:r>
              <a:rPr sz="2400" i="1" spc="-5" dirty="0" err="1" smtClean="0">
                <a:solidFill>
                  <a:schemeClr val="accent5">
                    <a:lumMod val="50000"/>
                  </a:schemeClr>
                </a:solidFill>
                <a:latin typeface="Arial" pitchFamily="34" charset="0"/>
                <a:cs typeface="Arial" pitchFamily="34" charset="0"/>
              </a:rPr>
              <a:t>için</a:t>
            </a:r>
            <a:r>
              <a:rPr lang="tr-TR" sz="2400" i="1" spc="-5" dirty="0" smtClean="0">
                <a:solidFill>
                  <a:schemeClr val="accent5">
                    <a:lumMod val="50000"/>
                  </a:schemeClr>
                </a:solidFill>
                <a:latin typeface="Arial" pitchFamily="34" charset="0"/>
                <a:cs typeface="Arial" pitchFamily="34" charset="0"/>
              </a:rPr>
              <a:t> kullanılır</a:t>
            </a:r>
            <a:r>
              <a:rPr lang="tr-TR" sz="2800" i="1" spc="-5" dirty="0" smtClean="0">
                <a:solidFill>
                  <a:schemeClr val="accent5">
                    <a:lumMod val="50000"/>
                  </a:schemeClr>
                </a:solidFill>
                <a:latin typeface="Calibri"/>
                <a:cs typeface="Calibri"/>
              </a:rPr>
              <a:t>.</a:t>
            </a:r>
            <a:endParaRPr sz="2800" i="1" dirty="0">
              <a:solidFill>
                <a:schemeClr val="accent5">
                  <a:lumMod val="50000"/>
                </a:schemeClr>
              </a:solidFill>
              <a:latin typeface="Calibri"/>
              <a:cs typeface="Calibri"/>
            </a:endParaRPr>
          </a:p>
        </p:txBody>
      </p:sp>
      <p:sp>
        <p:nvSpPr>
          <p:cNvPr id="4" name="object 4"/>
          <p:cNvSpPr/>
          <p:nvPr/>
        </p:nvSpPr>
        <p:spPr>
          <a:xfrm>
            <a:off x="977413" y="2924898"/>
            <a:ext cx="7641379" cy="2959227"/>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5997447" y="2968104"/>
            <a:ext cx="1224280" cy="369570"/>
          </a:xfrm>
          <a:prstGeom prst="rect">
            <a:avLst/>
          </a:prstGeom>
          <a:solidFill>
            <a:srgbClr val="FFFFFF"/>
          </a:solidFill>
        </p:spPr>
        <p:txBody>
          <a:bodyPr vert="horz" wrap="square" lIns="0" tIns="31115" rIns="0" bIns="0" rtlCol="0">
            <a:spAutoFit/>
          </a:bodyPr>
          <a:lstStyle/>
          <a:p>
            <a:pPr marL="92075">
              <a:lnSpc>
                <a:spcPct val="100000"/>
              </a:lnSpc>
              <a:spcBef>
                <a:spcPts val="245"/>
              </a:spcBef>
            </a:pPr>
            <a:r>
              <a:rPr sz="1800" spc="-20" dirty="0">
                <a:latin typeface="Calibri"/>
                <a:cs typeface="Calibri"/>
              </a:rPr>
              <a:t>Yağmur</a:t>
            </a:r>
            <a:endParaRPr sz="1800">
              <a:latin typeface="Calibri"/>
              <a:cs typeface="Calibri"/>
            </a:endParaRPr>
          </a:p>
        </p:txBody>
      </p:sp>
      <p:sp>
        <p:nvSpPr>
          <p:cNvPr id="6" name="object 6"/>
          <p:cNvSpPr txBox="1"/>
          <p:nvPr/>
        </p:nvSpPr>
        <p:spPr>
          <a:xfrm>
            <a:off x="5148071" y="4725149"/>
            <a:ext cx="2073910" cy="369570"/>
          </a:xfrm>
          <a:prstGeom prst="rect">
            <a:avLst/>
          </a:prstGeom>
          <a:solidFill>
            <a:srgbClr val="FFFFFF"/>
          </a:solidFill>
        </p:spPr>
        <p:txBody>
          <a:bodyPr vert="horz" wrap="square" lIns="0" tIns="31115" rIns="0" bIns="0" rtlCol="0">
            <a:spAutoFit/>
          </a:bodyPr>
          <a:lstStyle/>
          <a:p>
            <a:pPr marL="92075">
              <a:lnSpc>
                <a:spcPct val="100000"/>
              </a:lnSpc>
              <a:spcBef>
                <a:spcPts val="245"/>
              </a:spcBef>
            </a:pPr>
            <a:r>
              <a:rPr sz="1800" spc="-30" dirty="0">
                <a:latin typeface="Calibri"/>
                <a:cs typeface="Calibri"/>
              </a:rPr>
              <a:t>Tesviye </a:t>
            </a:r>
            <a:r>
              <a:rPr sz="1800" spc="-10" dirty="0">
                <a:latin typeface="Calibri"/>
                <a:cs typeface="Calibri"/>
              </a:rPr>
              <a:t>yüzeyi</a:t>
            </a:r>
            <a:endParaRPr sz="1800" dirty="0">
              <a:latin typeface="Calibri"/>
              <a:cs typeface="Calibri"/>
            </a:endParaRPr>
          </a:p>
        </p:txBody>
      </p:sp>
      <p:sp>
        <p:nvSpPr>
          <p:cNvPr id="7" name="object 7"/>
          <p:cNvSpPr/>
          <p:nvPr/>
        </p:nvSpPr>
        <p:spPr>
          <a:xfrm>
            <a:off x="3995928" y="5589244"/>
            <a:ext cx="2001520" cy="369570"/>
          </a:xfrm>
          <a:custGeom>
            <a:avLst/>
            <a:gdLst/>
            <a:ahLst/>
            <a:cxnLst/>
            <a:rect l="l" t="t" r="r" b="b"/>
            <a:pathLst>
              <a:path w="2001520" h="369570">
                <a:moveTo>
                  <a:pt x="0" y="369328"/>
                </a:moveTo>
                <a:lnTo>
                  <a:pt x="2001520" y="369328"/>
                </a:lnTo>
                <a:lnTo>
                  <a:pt x="2001520" y="0"/>
                </a:lnTo>
                <a:lnTo>
                  <a:pt x="0" y="0"/>
                </a:lnTo>
                <a:lnTo>
                  <a:pt x="0" y="369328"/>
                </a:lnTo>
                <a:close/>
              </a:path>
            </a:pathLst>
          </a:custGeom>
          <a:solidFill>
            <a:srgbClr val="FFFFFF"/>
          </a:solidFill>
        </p:spPr>
        <p:txBody>
          <a:bodyPr wrap="square" lIns="0" tIns="0" rIns="0" bIns="0" rtlCol="0"/>
          <a:lstStyle/>
          <a:p>
            <a:endParaRPr/>
          </a:p>
        </p:txBody>
      </p:sp>
      <p:sp>
        <p:nvSpPr>
          <p:cNvPr id="8" name="object 8"/>
          <p:cNvSpPr txBox="1"/>
          <p:nvPr/>
        </p:nvSpPr>
        <p:spPr>
          <a:xfrm>
            <a:off x="4075303" y="5608421"/>
            <a:ext cx="1590675" cy="299720"/>
          </a:xfrm>
          <a:prstGeom prst="rect">
            <a:avLst/>
          </a:prstGeom>
        </p:spPr>
        <p:txBody>
          <a:bodyPr vert="horz" wrap="square" lIns="0" tIns="12700" rIns="0" bIns="0" rtlCol="0">
            <a:spAutoFit/>
          </a:bodyPr>
          <a:lstStyle/>
          <a:p>
            <a:pPr marL="12700">
              <a:lnSpc>
                <a:spcPct val="100000"/>
              </a:lnSpc>
              <a:spcBef>
                <a:spcPts val="100"/>
              </a:spcBef>
            </a:pPr>
            <a:r>
              <a:rPr sz="1800" spc="-30" dirty="0">
                <a:latin typeface="Calibri"/>
                <a:cs typeface="Calibri"/>
              </a:rPr>
              <a:t>Toplama</a:t>
            </a:r>
            <a:r>
              <a:rPr sz="1800" spc="-70" dirty="0">
                <a:latin typeface="Calibri"/>
                <a:cs typeface="Calibri"/>
              </a:rPr>
              <a:t> </a:t>
            </a:r>
            <a:r>
              <a:rPr sz="1800" spc="-5" dirty="0">
                <a:latin typeface="Calibri"/>
                <a:cs typeface="Calibri"/>
              </a:rPr>
              <a:t>drenleri</a:t>
            </a:r>
            <a:endParaRPr sz="1800">
              <a:latin typeface="Calibri"/>
              <a:cs typeface="Calibri"/>
            </a:endParaRPr>
          </a:p>
        </p:txBody>
      </p:sp>
    </p:spTree>
    <p:extLst>
      <p:ext uri="{BB962C8B-B14F-4D97-AF65-F5344CB8AC3E}">
        <p14:creationId xmlns:p14="http://schemas.microsoft.com/office/powerpoint/2010/main" val="912532621"/>
      </p:ext>
    </p:extLst>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568018"/>
            <a:ext cx="7494270" cy="836294"/>
          </a:xfrm>
          <a:prstGeom prst="rect">
            <a:avLst/>
          </a:prstGeom>
        </p:spPr>
        <p:txBody>
          <a:bodyPr vert="horz" wrap="square" lIns="0" tIns="60960" rIns="0" bIns="0" rtlCol="0">
            <a:spAutoFit/>
          </a:bodyPr>
          <a:lstStyle/>
          <a:p>
            <a:pPr marL="355600" marR="5080" indent="-342900" algn="just">
              <a:lnSpc>
                <a:spcPts val="3020"/>
              </a:lnSpc>
              <a:spcBef>
                <a:spcPts val="480"/>
              </a:spcBef>
              <a:buFont typeface="Arial"/>
              <a:buChar char="•"/>
              <a:tabLst>
                <a:tab pos="354965" algn="l"/>
                <a:tab pos="355600" algn="l"/>
              </a:tabLst>
            </a:pPr>
            <a:r>
              <a:rPr sz="2400" i="1" spc="-70" dirty="0">
                <a:solidFill>
                  <a:schemeClr val="accent5">
                    <a:lumMod val="50000"/>
                  </a:schemeClr>
                </a:solidFill>
                <a:latin typeface="Arial" pitchFamily="34" charset="0"/>
                <a:cs typeface="Arial" pitchFamily="34" charset="0"/>
              </a:rPr>
              <a:t>Yer </a:t>
            </a:r>
            <a:r>
              <a:rPr sz="2400" i="1" spc="-5" dirty="0">
                <a:solidFill>
                  <a:schemeClr val="accent5">
                    <a:lumMod val="50000"/>
                  </a:schemeClr>
                </a:solidFill>
                <a:latin typeface="Arial" pitchFamily="34" charset="0"/>
                <a:cs typeface="Arial" pitchFamily="34" charset="0"/>
              </a:rPr>
              <a:t>altı su </a:t>
            </a:r>
            <a:r>
              <a:rPr sz="2400" i="1" spc="-15" dirty="0">
                <a:solidFill>
                  <a:schemeClr val="accent5">
                    <a:lumMod val="50000"/>
                  </a:schemeClr>
                </a:solidFill>
                <a:latin typeface="Arial" pitchFamily="34" charset="0"/>
                <a:cs typeface="Arial" pitchFamily="34" charset="0"/>
              </a:rPr>
              <a:t>seviyesini </a:t>
            </a:r>
            <a:r>
              <a:rPr sz="2400" i="1" spc="-10" dirty="0">
                <a:solidFill>
                  <a:schemeClr val="accent5">
                    <a:lumMod val="50000"/>
                  </a:schemeClr>
                </a:solidFill>
                <a:latin typeface="Arial" pitchFamily="34" charset="0"/>
                <a:cs typeface="Arial" pitchFamily="34" charset="0"/>
              </a:rPr>
              <a:t>düşürmek </a:t>
            </a:r>
            <a:r>
              <a:rPr sz="2400" i="1" spc="-30" dirty="0">
                <a:solidFill>
                  <a:schemeClr val="accent5">
                    <a:lumMod val="50000"/>
                  </a:schemeClr>
                </a:solidFill>
                <a:latin typeface="Arial" pitchFamily="34" charset="0"/>
                <a:cs typeface="Arial" pitchFamily="34" charset="0"/>
              </a:rPr>
              <a:t>veya </a:t>
            </a:r>
            <a:r>
              <a:rPr sz="2400" i="1" spc="-10" dirty="0">
                <a:solidFill>
                  <a:schemeClr val="accent5">
                    <a:lumMod val="50000"/>
                  </a:schemeClr>
                </a:solidFill>
                <a:latin typeface="Arial" pitchFamily="34" charset="0"/>
                <a:cs typeface="Arial" pitchFamily="34" charset="0"/>
              </a:rPr>
              <a:t>belli </a:t>
            </a:r>
            <a:r>
              <a:rPr sz="2400" i="1" spc="-15" dirty="0">
                <a:solidFill>
                  <a:schemeClr val="accent5">
                    <a:lumMod val="50000"/>
                  </a:schemeClr>
                </a:solidFill>
                <a:latin typeface="Arial" pitchFamily="34" charset="0"/>
                <a:cs typeface="Arial" pitchFamily="34" charset="0"/>
              </a:rPr>
              <a:t>seviyede  </a:t>
            </a:r>
            <a:r>
              <a:rPr sz="2400" i="1" spc="-5" dirty="0">
                <a:solidFill>
                  <a:schemeClr val="accent5">
                    <a:lumMod val="50000"/>
                  </a:schemeClr>
                </a:solidFill>
                <a:latin typeface="Arial" pitchFamily="34" charset="0"/>
                <a:cs typeface="Arial" pitchFamily="34" charset="0"/>
              </a:rPr>
              <a:t>tutmak için</a:t>
            </a:r>
            <a:r>
              <a:rPr sz="2400" i="1" spc="0" dirty="0">
                <a:solidFill>
                  <a:schemeClr val="accent5">
                    <a:lumMod val="50000"/>
                  </a:schemeClr>
                </a:solidFill>
                <a:latin typeface="Arial" pitchFamily="34" charset="0"/>
                <a:cs typeface="Arial" pitchFamily="34" charset="0"/>
              </a:rPr>
              <a:t> </a:t>
            </a:r>
            <a:r>
              <a:rPr sz="2400" i="1" spc="-35" dirty="0">
                <a:solidFill>
                  <a:schemeClr val="accent5">
                    <a:lumMod val="50000"/>
                  </a:schemeClr>
                </a:solidFill>
                <a:latin typeface="Arial" pitchFamily="34" charset="0"/>
                <a:cs typeface="Arial" pitchFamily="34" charset="0"/>
              </a:rPr>
              <a:t>kullanılır.</a:t>
            </a:r>
            <a:endParaRPr sz="2400" i="1" dirty="0">
              <a:solidFill>
                <a:schemeClr val="accent5">
                  <a:lumMod val="50000"/>
                </a:schemeClr>
              </a:solidFill>
              <a:latin typeface="Arial" pitchFamily="34" charset="0"/>
              <a:cs typeface="Arial" pitchFamily="34" charset="0"/>
            </a:endParaRPr>
          </a:p>
        </p:txBody>
      </p:sp>
      <p:sp>
        <p:nvSpPr>
          <p:cNvPr id="3" name="object 3"/>
          <p:cNvSpPr/>
          <p:nvPr/>
        </p:nvSpPr>
        <p:spPr>
          <a:xfrm>
            <a:off x="360827" y="3095976"/>
            <a:ext cx="8416397" cy="243205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511296" y="5229199"/>
            <a:ext cx="2088514" cy="369570"/>
          </a:xfrm>
          <a:custGeom>
            <a:avLst/>
            <a:gdLst/>
            <a:ahLst/>
            <a:cxnLst/>
            <a:rect l="l" t="t" r="r" b="b"/>
            <a:pathLst>
              <a:path w="2088514" h="369570">
                <a:moveTo>
                  <a:pt x="0" y="369328"/>
                </a:moveTo>
                <a:lnTo>
                  <a:pt x="2088261" y="369328"/>
                </a:lnTo>
                <a:lnTo>
                  <a:pt x="2088261" y="0"/>
                </a:lnTo>
                <a:lnTo>
                  <a:pt x="0" y="0"/>
                </a:lnTo>
                <a:lnTo>
                  <a:pt x="0" y="369328"/>
                </a:lnTo>
                <a:close/>
              </a:path>
            </a:pathLst>
          </a:custGeom>
          <a:solidFill>
            <a:srgbClr val="FFFFFF"/>
          </a:solidFill>
        </p:spPr>
        <p:txBody>
          <a:bodyPr wrap="square" lIns="0" tIns="0" rIns="0" bIns="0" rtlCol="0"/>
          <a:lstStyle/>
          <a:p>
            <a:endParaRPr/>
          </a:p>
        </p:txBody>
      </p:sp>
      <p:sp>
        <p:nvSpPr>
          <p:cNvPr id="5" name="object 5"/>
          <p:cNvSpPr txBox="1"/>
          <p:nvPr/>
        </p:nvSpPr>
        <p:spPr>
          <a:xfrm>
            <a:off x="3590671" y="5248097"/>
            <a:ext cx="1851660" cy="300355"/>
          </a:xfrm>
          <a:prstGeom prst="rect">
            <a:avLst/>
          </a:prstGeom>
        </p:spPr>
        <p:txBody>
          <a:bodyPr vert="horz" wrap="square" lIns="0" tIns="12700" rIns="0" bIns="0" rtlCol="0">
            <a:spAutoFit/>
          </a:bodyPr>
          <a:lstStyle/>
          <a:p>
            <a:pPr marL="12700">
              <a:lnSpc>
                <a:spcPct val="100000"/>
              </a:lnSpc>
              <a:spcBef>
                <a:spcPts val="100"/>
              </a:spcBef>
            </a:pPr>
            <a:r>
              <a:rPr sz="1800" spc="-30" dirty="0">
                <a:latin typeface="Calibri"/>
                <a:cs typeface="Calibri"/>
              </a:rPr>
              <a:t>Yeraltı </a:t>
            </a:r>
            <a:r>
              <a:rPr sz="1800" spc="-5" dirty="0">
                <a:latin typeface="Calibri"/>
                <a:cs typeface="Calibri"/>
              </a:rPr>
              <a:t>suyu</a:t>
            </a:r>
            <a:r>
              <a:rPr sz="1800" spc="0" dirty="0">
                <a:latin typeface="Calibri"/>
                <a:cs typeface="Calibri"/>
              </a:rPr>
              <a:t> </a:t>
            </a:r>
            <a:r>
              <a:rPr sz="1800" spc="-10" dirty="0">
                <a:latin typeface="Calibri"/>
                <a:cs typeface="Calibri"/>
              </a:rPr>
              <a:t>seviyesi</a:t>
            </a:r>
            <a:endParaRPr sz="1800" dirty="0">
              <a:latin typeface="Calibri"/>
              <a:cs typeface="Calibri"/>
            </a:endParaRPr>
          </a:p>
        </p:txBody>
      </p:sp>
      <p:sp>
        <p:nvSpPr>
          <p:cNvPr id="6" name="object 6"/>
          <p:cNvSpPr/>
          <p:nvPr/>
        </p:nvSpPr>
        <p:spPr>
          <a:xfrm>
            <a:off x="1619630" y="5198605"/>
            <a:ext cx="1440180" cy="369570"/>
          </a:xfrm>
          <a:custGeom>
            <a:avLst/>
            <a:gdLst/>
            <a:ahLst/>
            <a:cxnLst/>
            <a:rect l="l" t="t" r="r" b="b"/>
            <a:pathLst>
              <a:path w="1440180" h="369570">
                <a:moveTo>
                  <a:pt x="0" y="369328"/>
                </a:moveTo>
                <a:lnTo>
                  <a:pt x="1440180" y="369328"/>
                </a:lnTo>
                <a:lnTo>
                  <a:pt x="1440180" y="0"/>
                </a:lnTo>
                <a:lnTo>
                  <a:pt x="0" y="0"/>
                </a:lnTo>
                <a:lnTo>
                  <a:pt x="0" y="369328"/>
                </a:lnTo>
                <a:close/>
              </a:path>
            </a:pathLst>
          </a:custGeom>
          <a:solidFill>
            <a:srgbClr val="FFFFFF"/>
          </a:solidFill>
        </p:spPr>
        <p:txBody>
          <a:bodyPr wrap="square" lIns="0" tIns="0" rIns="0" bIns="0" rtlCol="0"/>
          <a:lstStyle/>
          <a:p>
            <a:endParaRPr/>
          </a:p>
        </p:txBody>
      </p:sp>
      <p:sp>
        <p:nvSpPr>
          <p:cNvPr id="7" name="object 7"/>
          <p:cNvSpPr txBox="1"/>
          <p:nvPr/>
        </p:nvSpPr>
        <p:spPr>
          <a:xfrm>
            <a:off x="2221483" y="5217667"/>
            <a:ext cx="47625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libri"/>
                <a:cs typeface="Calibri"/>
              </a:rPr>
              <a:t>D</a:t>
            </a:r>
            <a:r>
              <a:rPr sz="1800" spc="-35" dirty="0">
                <a:latin typeface="Calibri"/>
                <a:cs typeface="Calibri"/>
              </a:rPr>
              <a:t>r</a:t>
            </a:r>
            <a:r>
              <a:rPr sz="1800" dirty="0">
                <a:latin typeface="Calibri"/>
                <a:cs typeface="Calibri"/>
              </a:rPr>
              <a:t>en</a:t>
            </a:r>
            <a:endParaRPr sz="1800">
              <a:latin typeface="Calibri"/>
              <a:cs typeface="Calibri"/>
            </a:endParaRPr>
          </a:p>
        </p:txBody>
      </p:sp>
      <p:sp>
        <p:nvSpPr>
          <p:cNvPr id="8" name="object 8"/>
          <p:cNvSpPr txBox="1"/>
          <p:nvPr/>
        </p:nvSpPr>
        <p:spPr>
          <a:xfrm>
            <a:off x="5912484" y="5144503"/>
            <a:ext cx="1440180" cy="369570"/>
          </a:xfrm>
          <a:prstGeom prst="rect">
            <a:avLst/>
          </a:prstGeom>
          <a:solidFill>
            <a:srgbClr val="FFFFFF"/>
          </a:solidFill>
        </p:spPr>
        <p:txBody>
          <a:bodyPr vert="horz" wrap="square" lIns="0" tIns="31750" rIns="0" bIns="0" rtlCol="0">
            <a:spAutoFit/>
          </a:bodyPr>
          <a:lstStyle/>
          <a:p>
            <a:pPr marL="614680">
              <a:lnSpc>
                <a:spcPct val="100000"/>
              </a:lnSpc>
              <a:spcBef>
                <a:spcPts val="250"/>
              </a:spcBef>
            </a:pPr>
            <a:r>
              <a:rPr sz="1800" spc="-10" dirty="0">
                <a:latin typeface="Calibri"/>
                <a:cs typeface="Calibri"/>
              </a:rPr>
              <a:t>Dren</a:t>
            </a:r>
            <a:endParaRPr sz="1800">
              <a:latin typeface="Calibri"/>
              <a:cs typeface="Calibri"/>
            </a:endParaRPr>
          </a:p>
        </p:txBody>
      </p:sp>
      <p:sp>
        <p:nvSpPr>
          <p:cNvPr id="9" name="object 9"/>
          <p:cNvSpPr/>
          <p:nvPr/>
        </p:nvSpPr>
        <p:spPr>
          <a:xfrm>
            <a:off x="7558658" y="4023131"/>
            <a:ext cx="1506855" cy="523240"/>
          </a:xfrm>
          <a:custGeom>
            <a:avLst/>
            <a:gdLst/>
            <a:ahLst/>
            <a:cxnLst/>
            <a:rect l="l" t="t" r="r" b="b"/>
            <a:pathLst>
              <a:path w="1506854" h="523239">
                <a:moveTo>
                  <a:pt x="0" y="523214"/>
                </a:moveTo>
                <a:lnTo>
                  <a:pt x="1506601" y="523214"/>
                </a:lnTo>
                <a:lnTo>
                  <a:pt x="1506601" y="0"/>
                </a:lnTo>
                <a:lnTo>
                  <a:pt x="0" y="0"/>
                </a:lnTo>
                <a:lnTo>
                  <a:pt x="0" y="523214"/>
                </a:lnTo>
                <a:close/>
              </a:path>
            </a:pathLst>
          </a:custGeom>
          <a:solidFill>
            <a:srgbClr val="FFFFFF"/>
          </a:solidFill>
        </p:spPr>
        <p:txBody>
          <a:bodyPr wrap="square" lIns="0" tIns="0" rIns="0" bIns="0" rtlCol="0"/>
          <a:lstStyle/>
          <a:p>
            <a:endParaRPr/>
          </a:p>
        </p:txBody>
      </p:sp>
      <p:sp>
        <p:nvSpPr>
          <p:cNvPr id="10" name="object 10"/>
          <p:cNvSpPr txBox="1"/>
          <p:nvPr/>
        </p:nvSpPr>
        <p:spPr>
          <a:xfrm>
            <a:off x="7638668" y="4045077"/>
            <a:ext cx="1246505" cy="452755"/>
          </a:xfrm>
          <a:prstGeom prst="rect">
            <a:avLst/>
          </a:prstGeom>
        </p:spPr>
        <p:txBody>
          <a:bodyPr vert="horz" wrap="square" lIns="0" tIns="12700" rIns="0" bIns="0" rtlCol="0">
            <a:spAutoFit/>
          </a:bodyPr>
          <a:lstStyle/>
          <a:p>
            <a:pPr marL="12700" marR="5080">
              <a:lnSpc>
                <a:spcPct val="100000"/>
              </a:lnSpc>
              <a:spcBef>
                <a:spcPts val="100"/>
              </a:spcBef>
            </a:pPr>
            <a:r>
              <a:rPr sz="1400" spc="-5" dirty="0">
                <a:latin typeface="Calibri"/>
                <a:cs typeface="Calibri"/>
              </a:rPr>
              <a:t>Orijinal </a:t>
            </a:r>
            <a:r>
              <a:rPr sz="1400" spc="-10" dirty="0">
                <a:latin typeface="Calibri"/>
                <a:cs typeface="Calibri"/>
              </a:rPr>
              <a:t>yeraltı </a:t>
            </a:r>
            <a:r>
              <a:rPr sz="1400" spc="-5" dirty="0">
                <a:latin typeface="Calibri"/>
                <a:cs typeface="Calibri"/>
              </a:rPr>
              <a:t>su  seviyesi</a:t>
            </a:r>
            <a:endParaRPr sz="1400">
              <a:latin typeface="Calibri"/>
              <a:cs typeface="Calibri"/>
            </a:endParaRPr>
          </a:p>
        </p:txBody>
      </p:sp>
      <p:sp>
        <p:nvSpPr>
          <p:cNvPr id="11" name="object 11"/>
          <p:cNvSpPr txBox="1"/>
          <p:nvPr/>
        </p:nvSpPr>
        <p:spPr>
          <a:xfrm>
            <a:off x="1619630" y="3653777"/>
            <a:ext cx="1512570" cy="369570"/>
          </a:xfrm>
          <a:prstGeom prst="rect">
            <a:avLst/>
          </a:prstGeom>
          <a:solidFill>
            <a:srgbClr val="FFFFFF"/>
          </a:solidFill>
        </p:spPr>
        <p:txBody>
          <a:bodyPr vert="horz" wrap="square" lIns="0" tIns="31115" rIns="0" bIns="0" rtlCol="0">
            <a:spAutoFit/>
          </a:bodyPr>
          <a:lstStyle/>
          <a:p>
            <a:pPr marL="91440">
              <a:lnSpc>
                <a:spcPct val="100000"/>
              </a:lnSpc>
              <a:spcBef>
                <a:spcPts val="245"/>
              </a:spcBef>
            </a:pPr>
            <a:r>
              <a:rPr sz="1800" spc="-30" dirty="0">
                <a:latin typeface="Calibri"/>
                <a:cs typeface="Calibri"/>
              </a:rPr>
              <a:t>Yarma</a:t>
            </a:r>
            <a:r>
              <a:rPr sz="1800" spc="-20" dirty="0">
                <a:latin typeface="Calibri"/>
                <a:cs typeface="Calibri"/>
              </a:rPr>
              <a:t> </a:t>
            </a:r>
            <a:r>
              <a:rPr sz="1800" spc="-5" dirty="0">
                <a:latin typeface="Calibri"/>
                <a:cs typeface="Calibri"/>
              </a:rPr>
              <a:t>şevi</a:t>
            </a:r>
            <a:endParaRPr sz="1800">
              <a:latin typeface="Calibri"/>
              <a:cs typeface="Calibri"/>
            </a:endParaRPr>
          </a:p>
        </p:txBody>
      </p:sp>
      <p:sp>
        <p:nvSpPr>
          <p:cNvPr id="12" name="object 12"/>
          <p:cNvSpPr/>
          <p:nvPr/>
        </p:nvSpPr>
        <p:spPr>
          <a:xfrm>
            <a:off x="1331594" y="3068942"/>
            <a:ext cx="2179955" cy="369570"/>
          </a:xfrm>
          <a:custGeom>
            <a:avLst/>
            <a:gdLst/>
            <a:ahLst/>
            <a:cxnLst/>
            <a:rect l="l" t="t" r="r" b="b"/>
            <a:pathLst>
              <a:path w="2179954" h="369570">
                <a:moveTo>
                  <a:pt x="0" y="369328"/>
                </a:moveTo>
                <a:lnTo>
                  <a:pt x="2179574" y="369328"/>
                </a:lnTo>
                <a:lnTo>
                  <a:pt x="2179574" y="0"/>
                </a:lnTo>
                <a:lnTo>
                  <a:pt x="0" y="0"/>
                </a:lnTo>
                <a:lnTo>
                  <a:pt x="0" y="369328"/>
                </a:lnTo>
                <a:close/>
              </a:path>
            </a:pathLst>
          </a:custGeom>
          <a:solidFill>
            <a:srgbClr val="FFFFFF"/>
          </a:solidFill>
        </p:spPr>
        <p:txBody>
          <a:bodyPr wrap="square" lIns="0" tIns="0" rIns="0" bIns="0" rtlCol="0"/>
          <a:lstStyle/>
          <a:p>
            <a:endParaRPr/>
          </a:p>
        </p:txBody>
      </p:sp>
      <p:sp>
        <p:nvSpPr>
          <p:cNvPr id="13" name="object 13"/>
          <p:cNvSpPr txBox="1"/>
          <p:nvPr/>
        </p:nvSpPr>
        <p:spPr>
          <a:xfrm>
            <a:off x="1410716" y="3087370"/>
            <a:ext cx="180975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libri"/>
                <a:cs typeface="Calibri"/>
              </a:rPr>
              <a:t>Orjinal </a:t>
            </a:r>
            <a:r>
              <a:rPr sz="1800" spc="-10" dirty="0">
                <a:latin typeface="Calibri"/>
                <a:cs typeface="Calibri"/>
              </a:rPr>
              <a:t>doğal</a:t>
            </a:r>
            <a:r>
              <a:rPr sz="1800" spc="-70" dirty="0">
                <a:latin typeface="Calibri"/>
                <a:cs typeface="Calibri"/>
              </a:rPr>
              <a:t> </a:t>
            </a:r>
            <a:r>
              <a:rPr sz="1800" spc="-10" dirty="0">
                <a:latin typeface="Calibri"/>
                <a:cs typeface="Calibri"/>
              </a:rPr>
              <a:t>zemin</a:t>
            </a:r>
            <a:endParaRPr sz="1800" dirty="0">
              <a:latin typeface="Calibri"/>
              <a:cs typeface="Calibri"/>
            </a:endParaRPr>
          </a:p>
        </p:txBody>
      </p:sp>
    </p:spTree>
    <p:extLst>
      <p:ext uri="{BB962C8B-B14F-4D97-AF65-F5344CB8AC3E}">
        <p14:creationId xmlns:p14="http://schemas.microsoft.com/office/powerpoint/2010/main" val="819603859"/>
      </p:ext>
    </p:extLst>
  </p:cSld>
  <p:clrMapOvr>
    <a:masterClrMapping/>
  </p:clrMapOvr>
  <p:transition spd="slow">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a:bodyPr>
          <a:lstStyle/>
          <a:p>
            <a:pPr marL="0" indent="0" algn="just">
              <a:buNone/>
            </a:pPr>
            <a:r>
              <a:rPr lang="tr-TR" sz="2200" b="1" i="1" dirty="0">
                <a:solidFill>
                  <a:srgbClr val="FF0000"/>
                </a:solidFill>
                <a:latin typeface="Arial" pitchFamily="34" charset="0"/>
                <a:cs typeface="Arial" pitchFamily="34" charset="0"/>
              </a:rPr>
              <a:t>	</a:t>
            </a:r>
            <a:r>
              <a:rPr lang="tr-TR" sz="2200" dirty="0" smtClean="0">
                <a:latin typeface="Arial" pitchFamily="34" charset="0"/>
                <a:cs typeface="Arial" pitchFamily="34" charset="0"/>
              </a:rPr>
              <a:t>Yeraltı su seviyesi;</a:t>
            </a:r>
          </a:p>
          <a:p>
            <a:pPr algn="just"/>
            <a:r>
              <a:rPr lang="tr-TR" sz="2200" dirty="0" smtClean="0">
                <a:latin typeface="Arial" pitchFamily="34" charset="0"/>
                <a:cs typeface="Arial" pitchFamily="34" charset="0"/>
              </a:rPr>
              <a:t>Yağmur sularının zemin tarafından emilmesi,</a:t>
            </a:r>
          </a:p>
          <a:p>
            <a:pPr algn="just"/>
            <a:r>
              <a:rPr lang="tr-TR" sz="2200" dirty="0" err="1" smtClean="0">
                <a:latin typeface="Arial" pitchFamily="34" charset="0"/>
                <a:cs typeface="Arial" pitchFamily="34" charset="0"/>
              </a:rPr>
              <a:t>Kapilerite</a:t>
            </a:r>
            <a:r>
              <a:rPr lang="tr-TR" sz="2200" dirty="0" smtClean="0">
                <a:latin typeface="Arial" pitchFamily="34" charset="0"/>
                <a:cs typeface="Arial" pitchFamily="34" charset="0"/>
              </a:rPr>
              <a:t> ile zeminin alt kısmından yukarı doğru suyun ilerlemesi  ile beslenerek düşey yönde yükselecektir.</a:t>
            </a:r>
          </a:p>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Su tablasının düşey hareketinin kontrol altına alınması için </a:t>
            </a:r>
            <a:r>
              <a:rPr lang="tr-TR" sz="2200" dirty="0" smtClean="0">
                <a:solidFill>
                  <a:srgbClr val="FF0000"/>
                </a:solidFill>
                <a:latin typeface="Arial" pitchFamily="34" charset="0"/>
                <a:cs typeface="Arial" pitchFamily="34" charset="0"/>
              </a:rPr>
              <a:t>‘Dren Şilte’ </a:t>
            </a:r>
            <a:r>
              <a:rPr lang="tr-TR" sz="2200" dirty="0" smtClean="0">
                <a:latin typeface="Arial" pitchFamily="34" charset="0"/>
                <a:cs typeface="Arial" pitchFamily="34" charset="0"/>
              </a:rPr>
              <a:t>kullanılır. Dren şilteye gelen sular şiltenin yüksek </a:t>
            </a:r>
            <a:r>
              <a:rPr lang="tr-TR" sz="2200" dirty="0" err="1" smtClean="0">
                <a:latin typeface="Arial" pitchFamily="34" charset="0"/>
                <a:cs typeface="Arial" pitchFamily="34" charset="0"/>
              </a:rPr>
              <a:t>permabilitesi</a:t>
            </a:r>
            <a:r>
              <a:rPr lang="tr-TR" sz="2200" dirty="0" smtClean="0">
                <a:latin typeface="Arial" pitchFamily="34" charset="0"/>
                <a:cs typeface="Arial" pitchFamily="34" charset="0"/>
              </a:rPr>
              <a:t> ile dren borularına yönlendirilerek uzaklaştırılır. Bu sistemin başarılı olabilmesi için dren şiltesinin altı ve üstü </a:t>
            </a:r>
            <a:r>
              <a:rPr lang="tr-TR" sz="2200" dirty="0" err="1" smtClean="0">
                <a:latin typeface="Arial" pitchFamily="34" charset="0"/>
                <a:cs typeface="Arial" pitchFamily="34" charset="0"/>
              </a:rPr>
              <a:t>geotekstil</a:t>
            </a:r>
            <a:r>
              <a:rPr lang="tr-TR" sz="2200" dirty="0" smtClean="0">
                <a:latin typeface="Arial" pitchFamily="34" charset="0"/>
                <a:cs typeface="Arial" pitchFamily="34" charset="0"/>
              </a:rPr>
              <a:t> malzeme ile kaplanmalı ve üzerindeki zemin çimlendirilmelidir. Bu sistem çoğunlukla oyun sahaları, spor sahaları, vb. uygulamalarda yaygın olmakla birlikte çok hafif uçakların park sahasında veya uçuş pistlerinde, geniş alanlı yonca kavşaklarda ulaşım yapıları için kullanılmaktadır.</a:t>
            </a:r>
          </a:p>
          <a:p>
            <a:pPr marL="0" indent="0" algn="just">
              <a:buNone/>
            </a:pPr>
            <a:r>
              <a:rPr lang="tr-TR" sz="2200" b="1" i="1" dirty="0">
                <a:solidFill>
                  <a:srgbClr val="FF0000"/>
                </a:solidFill>
                <a:latin typeface="Arial" pitchFamily="34" charset="0"/>
                <a:cs typeface="Arial" pitchFamily="34" charset="0"/>
              </a:rPr>
              <a:t>	</a:t>
            </a:r>
          </a:p>
        </p:txBody>
      </p:sp>
    </p:spTree>
    <p:extLst>
      <p:ext uri="{BB962C8B-B14F-4D97-AF65-F5344CB8AC3E}">
        <p14:creationId xmlns:p14="http://schemas.microsoft.com/office/powerpoint/2010/main" val="4276209583"/>
      </p:ext>
    </p:extLst>
  </p:cSld>
  <p:clrMapOvr>
    <a:masterClrMapping/>
  </p:clrMapOvr>
  <p:transition spd="slow">
    <p:cut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pPr marL="0" indent="0">
              <a:buNone/>
            </a:pPr>
            <a:r>
              <a:rPr lang="tr-TR" sz="2200" dirty="0" smtClean="0">
                <a:latin typeface="Arial" pitchFamily="34" charset="0"/>
                <a:cs typeface="Arial" pitchFamily="34" charset="0"/>
              </a:rPr>
              <a:t>Şekil 4 ‘</a:t>
            </a:r>
            <a:r>
              <a:rPr lang="tr-TR" sz="2200" dirty="0" err="1" smtClean="0">
                <a:latin typeface="Arial" pitchFamily="34" charset="0"/>
                <a:cs typeface="Arial" pitchFamily="34" charset="0"/>
              </a:rPr>
              <a:t>te</a:t>
            </a:r>
            <a:r>
              <a:rPr lang="tr-TR" sz="2200" dirty="0" smtClean="0">
                <a:latin typeface="Arial" pitchFamily="34" charset="0"/>
                <a:cs typeface="Arial" pitchFamily="34" charset="0"/>
              </a:rPr>
              <a:t> yarma kesitli bir yol için dren şilte uygulamasını göstermektedir. Bu dren şiltesi </a:t>
            </a:r>
            <a:r>
              <a:rPr lang="tr-TR" sz="2200" dirty="0" err="1" smtClean="0">
                <a:latin typeface="Arial" pitchFamily="34" charset="0"/>
                <a:cs typeface="Arial" pitchFamily="34" charset="0"/>
              </a:rPr>
              <a:t>kapilerite</a:t>
            </a:r>
            <a:r>
              <a:rPr lang="tr-TR" sz="2200" dirty="0" smtClean="0">
                <a:latin typeface="Arial" pitchFamily="34" charset="0"/>
                <a:cs typeface="Arial" pitchFamily="34" charset="0"/>
              </a:rPr>
              <a:t> ile yol gövdesine çıkan suların dren edilmesi amacıyla yapılmaktadır. Yani </a:t>
            </a:r>
            <a:r>
              <a:rPr lang="tr-TR" sz="2200" dirty="0" err="1" smtClean="0">
                <a:latin typeface="Arial" pitchFamily="34" charset="0"/>
                <a:cs typeface="Arial" pitchFamily="34" charset="0"/>
              </a:rPr>
              <a:t>kapilerite</a:t>
            </a:r>
            <a:r>
              <a:rPr lang="tr-TR" sz="2200" dirty="0" smtClean="0">
                <a:latin typeface="Arial" pitchFamily="34" charset="0"/>
                <a:cs typeface="Arial" pitchFamily="34" charset="0"/>
              </a:rPr>
              <a:t> ile su tablasının yükselmesi kontrol altına alınmaktadır.</a:t>
            </a:r>
          </a:p>
          <a:p>
            <a:pPr marL="0" indent="0">
              <a:buNone/>
            </a:pPr>
            <a:endParaRPr lang="tr-TR" sz="2200" dirty="0">
              <a:latin typeface="Arial" pitchFamily="34" charset="0"/>
              <a:cs typeface="Arial" pitchFamily="34" charset="0"/>
            </a:endParaRPr>
          </a:p>
          <a:p>
            <a:pPr marL="0" indent="0">
              <a:buNone/>
            </a:pPr>
            <a:endParaRPr lang="tr-TR" sz="2200" dirty="0">
              <a:latin typeface="Arial" pitchFamily="34" charset="0"/>
              <a:cs typeface="Arial" pitchFamily="34" charset="0"/>
            </a:endParaRPr>
          </a:p>
        </p:txBody>
      </p:sp>
      <p:pic>
        <p:nvPicPr>
          <p:cNvPr id="3074" name="Picture 2" descr="C:\Users\Melis Dönmez\Desktop\IMG_76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060848"/>
            <a:ext cx="8280920" cy="4248473"/>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341721" y="5870919"/>
            <a:ext cx="1152128" cy="369332"/>
          </a:xfrm>
          <a:prstGeom prst="rect">
            <a:avLst/>
          </a:prstGeom>
        </p:spPr>
        <p:style>
          <a:lnRef idx="2">
            <a:schemeClr val="accent2"/>
          </a:lnRef>
          <a:fillRef idx="1001">
            <a:schemeClr val="lt1"/>
          </a:fillRef>
          <a:effectRef idx="0">
            <a:schemeClr val="accent2"/>
          </a:effectRef>
          <a:fontRef idx="minor">
            <a:schemeClr val="dk1"/>
          </a:fontRef>
        </p:style>
        <p:txBody>
          <a:bodyPr wrap="square" rtlCol="0">
            <a:spAutoFit/>
          </a:bodyPr>
          <a:lstStyle/>
          <a:p>
            <a:r>
              <a:rPr lang="tr-TR" dirty="0" smtClean="0"/>
              <a:t>   Şekil 4.</a:t>
            </a:r>
            <a:endParaRPr lang="tr-TR" dirty="0"/>
          </a:p>
        </p:txBody>
      </p:sp>
    </p:spTree>
    <p:extLst>
      <p:ext uri="{BB962C8B-B14F-4D97-AF65-F5344CB8AC3E}">
        <p14:creationId xmlns:p14="http://schemas.microsoft.com/office/powerpoint/2010/main" val="1113056333"/>
      </p:ext>
    </p:extLst>
  </p:cSld>
  <p:clrMapOvr>
    <a:masterClrMapping/>
  </p:clrMapOvr>
  <p:transition spd="slow">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32656"/>
            <a:ext cx="8229600" cy="5832648"/>
          </a:xfrm>
        </p:spPr>
        <p:txBody>
          <a:bodyPr>
            <a:normAutofit/>
          </a:bodyPr>
          <a:lstStyle/>
          <a:p>
            <a:pPr algn="just"/>
            <a:endParaRPr lang="tr-TR" sz="2400" i="1" dirty="0" smtClean="0">
              <a:solidFill>
                <a:schemeClr val="accent5">
                  <a:lumMod val="50000"/>
                </a:schemeClr>
              </a:solidFill>
              <a:latin typeface="Arial" pitchFamily="34" charset="0"/>
              <a:cs typeface="Arial" pitchFamily="34" charset="0"/>
            </a:endParaRPr>
          </a:p>
          <a:p>
            <a:pPr algn="just"/>
            <a:r>
              <a:rPr lang="tr-TR" sz="2400" i="1" dirty="0" smtClean="0">
                <a:solidFill>
                  <a:schemeClr val="accent5">
                    <a:lumMod val="50000"/>
                  </a:schemeClr>
                </a:solidFill>
                <a:latin typeface="Arial" pitchFamily="34" charset="0"/>
                <a:cs typeface="Arial" pitchFamily="34" charset="0"/>
              </a:rPr>
              <a:t>Sanat </a:t>
            </a:r>
            <a:r>
              <a:rPr lang="tr-TR" sz="2400" i="1" dirty="0">
                <a:solidFill>
                  <a:schemeClr val="accent5">
                    <a:lumMod val="50000"/>
                  </a:schemeClr>
                </a:solidFill>
                <a:latin typeface="Arial" pitchFamily="34" charset="0"/>
                <a:cs typeface="Arial" pitchFamily="34" charset="0"/>
              </a:rPr>
              <a:t>y</a:t>
            </a:r>
            <a:r>
              <a:rPr lang="tr-TR" sz="2400" i="1" dirty="0" smtClean="0">
                <a:solidFill>
                  <a:schemeClr val="accent5">
                    <a:lumMod val="50000"/>
                  </a:schemeClr>
                </a:solidFill>
                <a:latin typeface="Arial" pitchFamily="34" charset="0"/>
                <a:cs typeface="Arial" pitchFamily="34" charset="0"/>
              </a:rPr>
              <a:t>apılarında </a:t>
            </a:r>
            <a:r>
              <a:rPr lang="tr-TR" sz="2400" i="1" dirty="0">
                <a:solidFill>
                  <a:schemeClr val="accent5">
                    <a:lumMod val="50000"/>
                  </a:schemeClr>
                </a:solidFill>
                <a:latin typeface="Arial" pitchFamily="34" charset="0"/>
                <a:cs typeface="Arial" pitchFamily="34" charset="0"/>
              </a:rPr>
              <a:t>y</a:t>
            </a:r>
            <a:r>
              <a:rPr lang="tr-TR" sz="2400" i="1" dirty="0" smtClean="0">
                <a:solidFill>
                  <a:schemeClr val="accent5">
                    <a:lumMod val="50000"/>
                  </a:schemeClr>
                </a:solidFill>
                <a:latin typeface="Arial" pitchFamily="34" charset="0"/>
                <a:cs typeface="Arial" pitchFamily="34" charset="0"/>
              </a:rPr>
              <a:t>eraltı suyunu kontrol edebilmek amacıyla kullanılır.</a:t>
            </a:r>
          </a:p>
          <a:p>
            <a:pPr marL="0" indent="0" algn="just">
              <a:buNone/>
            </a:pPr>
            <a:r>
              <a:rPr lang="tr-TR" sz="2200" b="1" i="1" dirty="0">
                <a:solidFill>
                  <a:srgbClr val="FF0000"/>
                </a:solidFill>
                <a:latin typeface="Arial" pitchFamily="34" charset="0"/>
                <a:cs typeface="Arial" pitchFamily="34" charset="0"/>
              </a:rPr>
              <a:t>	</a:t>
            </a:r>
            <a:endParaRPr lang="tr-TR" sz="2200" b="1" i="1" dirty="0" smtClean="0">
              <a:solidFill>
                <a:srgbClr val="FF0000"/>
              </a:solidFill>
              <a:latin typeface="Arial" pitchFamily="34" charset="0"/>
              <a:cs typeface="Arial" pitchFamily="34" charset="0"/>
            </a:endParaRPr>
          </a:p>
          <a:p>
            <a:pPr marL="0" indent="0" algn="just">
              <a:buNone/>
            </a:pPr>
            <a:r>
              <a:rPr lang="tr-TR" sz="2200" b="1" i="1" dirty="0">
                <a:solidFill>
                  <a:srgbClr val="FF0000"/>
                </a:solidFill>
                <a:latin typeface="Arial" pitchFamily="34" charset="0"/>
                <a:cs typeface="Arial" pitchFamily="34" charset="0"/>
              </a:rPr>
              <a:t>	</a:t>
            </a:r>
          </a:p>
        </p:txBody>
      </p:sp>
      <p:pic>
        <p:nvPicPr>
          <p:cNvPr id="1026" name="Picture 2" descr="C:\Users\Melis Dönmez\Desktop\IMG_81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2060848"/>
            <a:ext cx="6480720"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80194"/>
      </p:ext>
    </p:extLst>
  </p:cSld>
  <p:clrMapOvr>
    <a:masterClrMapping/>
  </p:clrMapOvr>
  <p:transition spd="slow">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just">
              <a:buNone/>
            </a:pPr>
            <a:r>
              <a:rPr lang="tr-TR" sz="2200" dirty="0" smtClean="0">
                <a:latin typeface="Arial" pitchFamily="34" charset="0"/>
                <a:cs typeface="Arial" pitchFamily="34" charset="0"/>
              </a:rPr>
              <a:t>	Özellikle </a:t>
            </a:r>
            <a:r>
              <a:rPr lang="tr-TR" sz="2200" dirty="0">
                <a:latin typeface="Arial" pitchFamily="34" charset="0"/>
                <a:cs typeface="Arial" pitchFamily="34" charset="0"/>
              </a:rPr>
              <a:t>istinat duvarlarının arkasındaki yeraltı suyu kontrol altına alınırsa istinat duvarının </a:t>
            </a:r>
            <a:r>
              <a:rPr lang="tr-TR" sz="2200" dirty="0" err="1">
                <a:latin typeface="Arial" pitchFamily="34" charset="0"/>
                <a:cs typeface="Arial" pitchFamily="34" charset="0"/>
              </a:rPr>
              <a:t>stabilitesi</a:t>
            </a:r>
            <a:r>
              <a:rPr lang="tr-TR" sz="2200" dirty="0">
                <a:latin typeface="Arial" pitchFamily="34" charset="0"/>
                <a:cs typeface="Arial" pitchFamily="34" charset="0"/>
              </a:rPr>
              <a:t> sağlanmış olacaktır. İstinat duvarı arkasında yapılacak drenaj sistemi, zeminin yağmur suları ile doygun hale gelmesini önlediği için istinat duvarını devirmeye çalışan dolgunun aktif basıncı düşürülmüş olacaktır. Zira dolgunun suya doygun yoğunluğu daima kuru yoğunluğundan daha fazla olması nedeniyle duvara yapılan aktif basınç da daha büyük olacaktır.</a:t>
            </a:r>
          </a:p>
          <a:p>
            <a:pPr algn="just"/>
            <a:endParaRPr lang="tr-TR" sz="2200" dirty="0"/>
          </a:p>
        </p:txBody>
      </p:sp>
    </p:spTree>
    <p:extLst>
      <p:ext uri="{BB962C8B-B14F-4D97-AF65-F5344CB8AC3E}">
        <p14:creationId xmlns:p14="http://schemas.microsoft.com/office/powerpoint/2010/main" val="1357227762"/>
      </p:ext>
    </p:extLst>
  </p:cSld>
  <p:clrMapOvr>
    <a:masterClrMapping/>
  </p:clrMapOvr>
  <p:transition spd="slow">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0422" y="618810"/>
            <a:ext cx="7360284" cy="382797"/>
          </a:xfrm>
          <a:prstGeom prst="rect">
            <a:avLst/>
          </a:prstGeom>
        </p:spPr>
        <p:txBody>
          <a:bodyPr vert="horz" wrap="square" lIns="0" tIns="13335" rIns="0" bIns="0" rtlCol="0">
            <a:spAutoFit/>
          </a:bodyPr>
          <a:lstStyle/>
          <a:p>
            <a:pPr marL="584200" indent="-571500" algn="just">
              <a:lnSpc>
                <a:spcPct val="100000"/>
              </a:lnSpc>
              <a:spcBef>
                <a:spcPts val="105"/>
              </a:spcBef>
              <a:buFont typeface="Arial" pitchFamily="34" charset="0"/>
              <a:buChar char="•"/>
            </a:pPr>
            <a:r>
              <a:rPr sz="2400" i="1" spc="-20" dirty="0">
                <a:solidFill>
                  <a:schemeClr val="accent5">
                    <a:lumMod val="50000"/>
                  </a:schemeClr>
                </a:solidFill>
                <a:latin typeface="Arial" pitchFamily="34" charset="0"/>
                <a:cs typeface="Arial" pitchFamily="34" charset="0"/>
              </a:rPr>
              <a:t>Sızan </a:t>
            </a:r>
            <a:r>
              <a:rPr sz="2400" i="1" spc="-5" dirty="0">
                <a:solidFill>
                  <a:schemeClr val="accent5">
                    <a:lumMod val="50000"/>
                  </a:schemeClr>
                </a:solidFill>
                <a:latin typeface="Arial" pitchFamily="34" charset="0"/>
                <a:cs typeface="Arial" pitchFamily="34" charset="0"/>
              </a:rPr>
              <a:t>suları </a:t>
            </a:r>
            <a:r>
              <a:rPr sz="2400" i="1" spc="-25" dirty="0">
                <a:solidFill>
                  <a:schemeClr val="accent5">
                    <a:lumMod val="50000"/>
                  </a:schemeClr>
                </a:solidFill>
                <a:latin typeface="Arial" pitchFamily="34" charset="0"/>
                <a:cs typeface="Arial" pitchFamily="34" charset="0"/>
              </a:rPr>
              <a:t>kesmek </a:t>
            </a:r>
            <a:r>
              <a:rPr sz="2400" i="1" spc="-5">
                <a:solidFill>
                  <a:schemeClr val="accent5">
                    <a:lumMod val="50000"/>
                  </a:schemeClr>
                </a:solidFill>
                <a:latin typeface="Arial" pitchFamily="34" charset="0"/>
                <a:cs typeface="Arial" pitchFamily="34" charset="0"/>
              </a:rPr>
              <a:t>için</a:t>
            </a:r>
            <a:r>
              <a:rPr sz="2400" i="1" spc="25">
                <a:solidFill>
                  <a:schemeClr val="accent5">
                    <a:lumMod val="50000"/>
                  </a:schemeClr>
                </a:solidFill>
                <a:latin typeface="Arial" pitchFamily="34" charset="0"/>
                <a:cs typeface="Arial" pitchFamily="34" charset="0"/>
              </a:rPr>
              <a:t> </a:t>
            </a:r>
            <a:r>
              <a:rPr sz="2400" i="1" spc="-10" smtClean="0">
                <a:solidFill>
                  <a:schemeClr val="accent5">
                    <a:lumMod val="50000"/>
                  </a:schemeClr>
                </a:solidFill>
                <a:latin typeface="Arial" pitchFamily="34" charset="0"/>
                <a:cs typeface="Arial" pitchFamily="34" charset="0"/>
              </a:rPr>
              <a:t>kullanılır</a:t>
            </a:r>
            <a:r>
              <a:rPr lang="tr-TR" sz="2400" i="1" spc="-10" dirty="0" smtClean="0">
                <a:solidFill>
                  <a:schemeClr val="accent5">
                    <a:lumMod val="50000"/>
                  </a:schemeClr>
                </a:solidFill>
                <a:latin typeface="Arial" pitchFamily="34" charset="0"/>
                <a:cs typeface="Arial" pitchFamily="34" charset="0"/>
              </a:rPr>
              <a:t>.</a:t>
            </a:r>
            <a:endParaRPr sz="2400" i="1" dirty="0">
              <a:solidFill>
                <a:schemeClr val="accent5">
                  <a:lumMod val="50000"/>
                </a:schemeClr>
              </a:solidFill>
              <a:latin typeface="Arial" pitchFamily="34" charset="0"/>
              <a:cs typeface="Arial" pitchFamily="34" charset="0"/>
            </a:endParaRPr>
          </a:p>
        </p:txBody>
      </p:sp>
      <p:sp>
        <p:nvSpPr>
          <p:cNvPr id="3" name="object 3"/>
          <p:cNvSpPr/>
          <p:nvPr/>
        </p:nvSpPr>
        <p:spPr>
          <a:xfrm>
            <a:off x="2871763" y="3741926"/>
            <a:ext cx="5105332" cy="271553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19630" y="1268730"/>
            <a:ext cx="5108575" cy="2736342"/>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3347846" y="5949276"/>
            <a:ext cx="1224280" cy="369570"/>
          </a:xfrm>
          <a:prstGeom prst="rect">
            <a:avLst/>
          </a:prstGeom>
          <a:solidFill>
            <a:srgbClr val="FFFFFF"/>
          </a:solidFill>
        </p:spPr>
        <p:txBody>
          <a:bodyPr vert="horz" wrap="square" lIns="0" tIns="31750" rIns="0" bIns="0" rtlCol="0">
            <a:spAutoFit/>
          </a:bodyPr>
          <a:lstStyle/>
          <a:p>
            <a:pPr marL="299085">
              <a:lnSpc>
                <a:spcPct val="100000"/>
              </a:lnSpc>
              <a:spcBef>
                <a:spcPts val="250"/>
              </a:spcBef>
            </a:pPr>
            <a:r>
              <a:rPr sz="1800" dirty="0">
                <a:latin typeface="Calibri"/>
                <a:cs typeface="Calibri"/>
              </a:rPr>
              <a:t>Boru</a:t>
            </a:r>
            <a:endParaRPr sz="1800">
              <a:latin typeface="Calibri"/>
              <a:cs typeface="Calibri"/>
            </a:endParaRPr>
          </a:p>
        </p:txBody>
      </p:sp>
      <p:sp>
        <p:nvSpPr>
          <p:cNvPr id="6" name="object 6"/>
          <p:cNvSpPr/>
          <p:nvPr/>
        </p:nvSpPr>
        <p:spPr>
          <a:xfrm>
            <a:off x="5724144" y="5764619"/>
            <a:ext cx="2664460" cy="369570"/>
          </a:xfrm>
          <a:custGeom>
            <a:avLst/>
            <a:gdLst/>
            <a:ahLst/>
            <a:cxnLst/>
            <a:rect l="l" t="t" r="r" b="b"/>
            <a:pathLst>
              <a:path w="2664459" h="369570">
                <a:moveTo>
                  <a:pt x="0" y="369328"/>
                </a:moveTo>
                <a:lnTo>
                  <a:pt x="2664332" y="369328"/>
                </a:lnTo>
                <a:lnTo>
                  <a:pt x="2664332" y="0"/>
                </a:lnTo>
                <a:lnTo>
                  <a:pt x="0" y="0"/>
                </a:lnTo>
                <a:lnTo>
                  <a:pt x="0" y="369328"/>
                </a:lnTo>
                <a:close/>
              </a:path>
            </a:pathLst>
          </a:custGeom>
          <a:solidFill>
            <a:srgbClr val="FFFFFF"/>
          </a:solidFill>
        </p:spPr>
        <p:txBody>
          <a:bodyPr wrap="square" lIns="0" tIns="0" rIns="0" bIns="0" rtlCol="0"/>
          <a:lstStyle/>
          <a:p>
            <a:endParaRPr/>
          </a:p>
        </p:txBody>
      </p:sp>
      <p:sp>
        <p:nvSpPr>
          <p:cNvPr id="7" name="object 7"/>
          <p:cNvSpPr txBox="1"/>
          <p:nvPr/>
        </p:nvSpPr>
        <p:spPr>
          <a:xfrm>
            <a:off x="5803772" y="5783681"/>
            <a:ext cx="2197735"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Agrega filtre</a:t>
            </a:r>
            <a:r>
              <a:rPr sz="1800" spc="-60" dirty="0">
                <a:latin typeface="Calibri"/>
                <a:cs typeface="Calibri"/>
              </a:rPr>
              <a:t> </a:t>
            </a:r>
            <a:r>
              <a:rPr sz="1800" spc="-5" dirty="0">
                <a:latin typeface="Calibri"/>
                <a:cs typeface="Calibri"/>
              </a:rPr>
              <a:t>malzemesi</a:t>
            </a:r>
            <a:endParaRPr sz="1800">
              <a:latin typeface="Calibri"/>
              <a:cs typeface="Calibri"/>
            </a:endParaRPr>
          </a:p>
        </p:txBody>
      </p:sp>
      <p:sp>
        <p:nvSpPr>
          <p:cNvPr id="8" name="object 8"/>
          <p:cNvSpPr txBox="1"/>
          <p:nvPr/>
        </p:nvSpPr>
        <p:spPr>
          <a:xfrm>
            <a:off x="5557265" y="4641964"/>
            <a:ext cx="1512570" cy="369570"/>
          </a:xfrm>
          <a:prstGeom prst="rect">
            <a:avLst/>
          </a:prstGeom>
          <a:solidFill>
            <a:srgbClr val="FFFFFF"/>
          </a:solidFill>
        </p:spPr>
        <p:txBody>
          <a:bodyPr vert="horz" wrap="square" lIns="0" tIns="31750" rIns="0" bIns="0" rtlCol="0">
            <a:spAutoFit/>
          </a:bodyPr>
          <a:lstStyle/>
          <a:p>
            <a:pPr marL="92075">
              <a:lnSpc>
                <a:spcPct val="100000"/>
              </a:lnSpc>
              <a:spcBef>
                <a:spcPts val="250"/>
              </a:spcBef>
            </a:pPr>
            <a:r>
              <a:rPr sz="1800" spc="-10" dirty="0">
                <a:latin typeface="Calibri"/>
                <a:cs typeface="Calibri"/>
              </a:rPr>
              <a:t>geotekstil</a:t>
            </a:r>
            <a:endParaRPr sz="1800" dirty="0">
              <a:latin typeface="Calibri"/>
              <a:cs typeface="Calibri"/>
            </a:endParaRPr>
          </a:p>
        </p:txBody>
      </p:sp>
      <p:sp>
        <p:nvSpPr>
          <p:cNvPr id="9" name="object 9"/>
          <p:cNvSpPr txBox="1"/>
          <p:nvPr/>
        </p:nvSpPr>
        <p:spPr>
          <a:xfrm>
            <a:off x="4197222" y="2263762"/>
            <a:ext cx="2227580" cy="369570"/>
          </a:xfrm>
          <a:prstGeom prst="rect">
            <a:avLst/>
          </a:prstGeom>
          <a:solidFill>
            <a:srgbClr val="FFFFFF"/>
          </a:solidFill>
        </p:spPr>
        <p:txBody>
          <a:bodyPr vert="horz" wrap="square" lIns="0" tIns="31115" rIns="0" bIns="0" rtlCol="0">
            <a:spAutoFit/>
          </a:bodyPr>
          <a:lstStyle/>
          <a:p>
            <a:pPr marL="92075">
              <a:lnSpc>
                <a:spcPct val="100000"/>
              </a:lnSpc>
              <a:spcBef>
                <a:spcPts val="245"/>
              </a:spcBef>
            </a:pPr>
            <a:r>
              <a:rPr sz="1800" spc="-10" dirty="0">
                <a:latin typeface="Calibri"/>
                <a:cs typeface="Calibri"/>
              </a:rPr>
              <a:t>Geotekstil</a:t>
            </a:r>
            <a:r>
              <a:rPr sz="1800" spc="-20" dirty="0">
                <a:latin typeface="Calibri"/>
                <a:cs typeface="Calibri"/>
              </a:rPr>
              <a:t> </a:t>
            </a:r>
            <a:r>
              <a:rPr sz="1800" spc="-10" dirty="0">
                <a:latin typeface="Calibri"/>
                <a:cs typeface="Calibri"/>
              </a:rPr>
              <a:t>dren</a:t>
            </a:r>
            <a:endParaRPr sz="1800">
              <a:latin typeface="Calibri"/>
              <a:cs typeface="Calibri"/>
            </a:endParaRPr>
          </a:p>
        </p:txBody>
      </p:sp>
      <p:sp>
        <p:nvSpPr>
          <p:cNvPr id="10" name="object 10"/>
          <p:cNvSpPr txBox="1"/>
          <p:nvPr/>
        </p:nvSpPr>
        <p:spPr>
          <a:xfrm>
            <a:off x="1643042" y="2000240"/>
            <a:ext cx="1104900" cy="574040"/>
          </a:xfrm>
          <a:prstGeom prst="rect">
            <a:avLst/>
          </a:prstGeom>
        </p:spPr>
        <p:txBody>
          <a:bodyPr vert="horz" wrap="square" lIns="0" tIns="12700" rIns="0" bIns="0" rtlCol="0">
            <a:spAutoFit/>
          </a:bodyPr>
          <a:lstStyle/>
          <a:p>
            <a:pPr marL="12700" marR="5080">
              <a:lnSpc>
                <a:spcPct val="100000"/>
              </a:lnSpc>
              <a:spcBef>
                <a:spcPts val="100"/>
              </a:spcBef>
            </a:pPr>
            <a:r>
              <a:rPr sz="1800" spc="-10" dirty="0">
                <a:latin typeface="Calibri"/>
                <a:cs typeface="Calibri"/>
              </a:rPr>
              <a:t>Kazı</a:t>
            </a:r>
            <a:r>
              <a:rPr sz="1800" spc="-85" dirty="0">
                <a:latin typeface="Calibri"/>
                <a:cs typeface="Calibri"/>
              </a:rPr>
              <a:t> </a:t>
            </a:r>
            <a:r>
              <a:rPr sz="1800" spc="-10" dirty="0">
                <a:latin typeface="Calibri"/>
                <a:cs typeface="Calibri"/>
              </a:rPr>
              <a:t>toprağı  </a:t>
            </a:r>
            <a:r>
              <a:rPr sz="1800" spc="-5" dirty="0">
                <a:latin typeface="Calibri"/>
                <a:cs typeface="Calibri"/>
              </a:rPr>
              <a:t>ile</a:t>
            </a:r>
            <a:r>
              <a:rPr sz="1800" spc="-15" dirty="0">
                <a:latin typeface="Calibri"/>
                <a:cs typeface="Calibri"/>
              </a:rPr>
              <a:t> </a:t>
            </a:r>
            <a:r>
              <a:rPr sz="1800" spc="-5" dirty="0">
                <a:latin typeface="Calibri"/>
                <a:cs typeface="Calibri"/>
              </a:rPr>
              <a:t>dolgu</a:t>
            </a:r>
            <a:endParaRPr sz="1800">
              <a:latin typeface="Calibri"/>
              <a:cs typeface="Calibri"/>
            </a:endParaRPr>
          </a:p>
        </p:txBody>
      </p:sp>
      <p:sp>
        <p:nvSpPr>
          <p:cNvPr id="11" name="object 11"/>
          <p:cNvSpPr txBox="1"/>
          <p:nvPr/>
        </p:nvSpPr>
        <p:spPr>
          <a:xfrm>
            <a:off x="1903348" y="3448545"/>
            <a:ext cx="1444625" cy="369570"/>
          </a:xfrm>
          <a:prstGeom prst="rect">
            <a:avLst/>
          </a:prstGeom>
          <a:solidFill>
            <a:srgbClr val="FFFFFF"/>
          </a:solidFill>
        </p:spPr>
        <p:txBody>
          <a:bodyPr vert="horz" wrap="square" lIns="0" tIns="31115" rIns="0" bIns="0" rtlCol="0">
            <a:spAutoFit/>
          </a:bodyPr>
          <a:lstStyle/>
          <a:p>
            <a:pPr marL="457200">
              <a:lnSpc>
                <a:spcPct val="100000"/>
              </a:lnSpc>
              <a:spcBef>
                <a:spcPts val="245"/>
              </a:spcBef>
            </a:pPr>
            <a:r>
              <a:rPr sz="1800" spc="-5" dirty="0">
                <a:latin typeface="Calibri"/>
                <a:cs typeface="Calibri"/>
              </a:rPr>
              <a:t>boru</a:t>
            </a:r>
            <a:endParaRPr sz="1800">
              <a:latin typeface="Calibri"/>
              <a:cs typeface="Calibri"/>
            </a:endParaRPr>
          </a:p>
        </p:txBody>
      </p:sp>
      <p:sp>
        <p:nvSpPr>
          <p:cNvPr id="12" name="object 12"/>
          <p:cNvSpPr txBox="1"/>
          <p:nvPr/>
        </p:nvSpPr>
        <p:spPr>
          <a:xfrm>
            <a:off x="6504558" y="2670175"/>
            <a:ext cx="127190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libri"/>
                <a:cs typeface="Calibri"/>
              </a:rPr>
              <a:t>Sızma</a:t>
            </a:r>
            <a:r>
              <a:rPr sz="1800" spc="-65" dirty="0">
                <a:latin typeface="Calibri"/>
                <a:cs typeface="Calibri"/>
              </a:rPr>
              <a:t> </a:t>
            </a:r>
            <a:r>
              <a:rPr sz="1800" spc="-5" dirty="0">
                <a:latin typeface="Calibri"/>
                <a:cs typeface="Calibri"/>
              </a:rPr>
              <a:t>bölgesi</a:t>
            </a:r>
            <a:endParaRPr sz="1800">
              <a:latin typeface="Calibri"/>
              <a:cs typeface="Calibri"/>
            </a:endParaRPr>
          </a:p>
        </p:txBody>
      </p:sp>
      <p:sp>
        <p:nvSpPr>
          <p:cNvPr id="13" name="object 13"/>
          <p:cNvSpPr txBox="1"/>
          <p:nvPr/>
        </p:nvSpPr>
        <p:spPr>
          <a:xfrm>
            <a:off x="7640573" y="5098541"/>
            <a:ext cx="127190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libri"/>
                <a:cs typeface="Calibri"/>
              </a:rPr>
              <a:t>Sızma</a:t>
            </a:r>
            <a:r>
              <a:rPr sz="1800" spc="-65" dirty="0">
                <a:latin typeface="Calibri"/>
                <a:cs typeface="Calibri"/>
              </a:rPr>
              <a:t> </a:t>
            </a:r>
            <a:r>
              <a:rPr sz="1800" spc="-5" dirty="0">
                <a:latin typeface="Calibri"/>
                <a:cs typeface="Calibri"/>
              </a:rPr>
              <a:t>bölgesi</a:t>
            </a:r>
            <a:endParaRPr sz="1800">
              <a:latin typeface="Calibri"/>
              <a:cs typeface="Calibri"/>
            </a:endParaRPr>
          </a:p>
        </p:txBody>
      </p:sp>
    </p:spTree>
    <p:extLst>
      <p:ext uri="{BB962C8B-B14F-4D97-AF65-F5344CB8AC3E}">
        <p14:creationId xmlns:p14="http://schemas.microsoft.com/office/powerpoint/2010/main" val="2778634066"/>
      </p:ext>
    </p:extLst>
  </p:cSld>
  <p:clrMapOvr>
    <a:masterClrMapping/>
  </p:clrMapOvr>
  <p:transition spd="slow">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400" b="1" dirty="0" smtClean="0">
                <a:solidFill>
                  <a:srgbClr val="C00000"/>
                </a:solidFill>
              </a:rPr>
              <a:t>YÜZEY ALTI DRENAJ YAPILARI</a:t>
            </a:r>
            <a:endParaRPr lang="tr-TR" sz="3400" b="1" dirty="0">
              <a:solidFill>
                <a:srgbClr val="C00000"/>
              </a:solidFill>
            </a:endParaRPr>
          </a:p>
        </p:txBody>
      </p:sp>
      <p:sp>
        <p:nvSpPr>
          <p:cNvPr id="3" name="İçerik Yer Tutucusu 2"/>
          <p:cNvSpPr>
            <a:spLocks noGrp="1"/>
          </p:cNvSpPr>
          <p:nvPr>
            <p:ph idx="1"/>
          </p:nvPr>
        </p:nvSpPr>
        <p:spPr/>
        <p:txBody>
          <a:bodyPr>
            <a:normAutofit/>
          </a:bodyPr>
          <a:lstStyle/>
          <a:p>
            <a:pPr marL="0" indent="0" algn="just">
              <a:buNone/>
            </a:pPr>
            <a:r>
              <a:rPr lang="tr-TR" sz="2200" dirty="0" smtClean="0">
                <a:latin typeface="Arial" pitchFamily="34" charset="0"/>
                <a:cs typeface="Arial" pitchFamily="34" charset="0"/>
              </a:rPr>
              <a:t>    </a:t>
            </a:r>
            <a:r>
              <a:rPr lang="tr-TR" sz="2400" dirty="0" smtClean="0">
                <a:latin typeface="Arial" pitchFamily="34" charset="0"/>
                <a:cs typeface="Arial" pitchFamily="34" charset="0"/>
              </a:rPr>
              <a:t>Ulaşım yapılarındaki yüzey altı drenaj sistemi; </a:t>
            </a:r>
          </a:p>
          <a:p>
            <a:pPr algn="just"/>
            <a:endParaRPr lang="tr-TR" sz="2400" dirty="0">
              <a:solidFill>
                <a:srgbClr val="FF0000"/>
              </a:solidFill>
              <a:latin typeface="Arial" pitchFamily="34" charset="0"/>
              <a:cs typeface="Arial" pitchFamily="34" charset="0"/>
            </a:endParaRPr>
          </a:p>
          <a:p>
            <a:pPr marL="457200" indent="-457200" algn="just">
              <a:buFont typeface="+mj-lt"/>
              <a:buAutoNum type="arabicPeriod"/>
            </a:pPr>
            <a:r>
              <a:rPr lang="tr-TR" sz="2400" b="1" i="1" dirty="0" smtClean="0">
                <a:solidFill>
                  <a:srgbClr val="FF0000"/>
                </a:solidFill>
                <a:latin typeface="Arial" pitchFamily="34" charset="0"/>
                <a:cs typeface="Arial" pitchFamily="34" charset="0"/>
              </a:rPr>
              <a:t>Enine dren yapıları</a:t>
            </a:r>
          </a:p>
          <a:p>
            <a:pPr marL="457200" indent="-457200" algn="just">
              <a:buFont typeface="+mj-lt"/>
              <a:buAutoNum type="arabicPeriod"/>
            </a:pPr>
            <a:r>
              <a:rPr lang="tr-TR" sz="2400" b="1" i="1" dirty="0" smtClean="0">
                <a:solidFill>
                  <a:srgbClr val="FF0000"/>
                </a:solidFill>
                <a:latin typeface="Arial" pitchFamily="34" charset="0"/>
                <a:cs typeface="Arial" pitchFamily="34" charset="0"/>
              </a:rPr>
              <a:t>Boyuna dren yapıları</a:t>
            </a:r>
          </a:p>
          <a:p>
            <a:pPr marL="0" indent="0" algn="just">
              <a:buNone/>
            </a:pPr>
            <a:endParaRPr lang="tr-TR" sz="2400" dirty="0" smtClean="0">
              <a:latin typeface="Arial" pitchFamily="34" charset="0"/>
              <a:cs typeface="Arial" pitchFamily="34" charset="0"/>
            </a:endParaRPr>
          </a:p>
          <a:p>
            <a:pPr marL="0" indent="0" algn="just">
              <a:buNone/>
            </a:pPr>
            <a:r>
              <a:rPr lang="tr-TR" sz="2400" dirty="0" smtClean="0">
                <a:latin typeface="Arial" pitchFamily="34" charset="0"/>
                <a:cs typeface="Arial" pitchFamily="34" charset="0"/>
              </a:rPr>
              <a:t>olarak uygulanmaktadır. Bunlar fonksiyonel olarak aynı olup sadece yol ekseninin konumuna göre adlandırılmaktadır.</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707601572"/>
      </p:ext>
    </p:extLst>
  </p:cSld>
  <p:clrMapOvr>
    <a:masterClrMapping/>
  </p:clrMapOvr>
  <p:transition spd="slow">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92088"/>
          </a:xfrm>
        </p:spPr>
        <p:txBody>
          <a:bodyPr>
            <a:normAutofit fontScale="90000"/>
          </a:bodyPr>
          <a:lstStyle/>
          <a:p>
            <a:pPr algn="l"/>
            <a:r>
              <a:rPr lang="tr-TR" sz="2400" b="1" dirty="0">
                <a:solidFill>
                  <a:srgbClr val="FF0000"/>
                </a:solidFill>
              </a:rPr>
              <a:t/>
            </a:r>
            <a:br>
              <a:rPr lang="tr-TR" sz="2400" b="1" dirty="0">
                <a:solidFill>
                  <a:srgbClr val="FF0000"/>
                </a:solidFill>
              </a:rPr>
            </a:br>
            <a:r>
              <a:rPr lang="tr-TR" sz="3600" b="1" dirty="0">
                <a:solidFill>
                  <a:srgbClr val="FF0000"/>
                </a:solidFill>
              </a:rPr>
              <a:t> </a:t>
            </a:r>
            <a:r>
              <a:rPr lang="tr-TR" sz="3600" b="1" dirty="0" smtClean="0">
                <a:solidFill>
                  <a:srgbClr val="FF0000"/>
                </a:solidFill>
              </a:rPr>
              <a:t/>
            </a:r>
            <a:br>
              <a:rPr lang="tr-TR" sz="3600" b="1" dirty="0" smtClean="0">
                <a:solidFill>
                  <a:srgbClr val="FF0000"/>
                </a:solidFill>
              </a:rPr>
            </a:br>
            <a:r>
              <a:rPr lang="tr-TR" sz="3600" b="1" i="1" dirty="0" smtClean="0">
                <a:solidFill>
                  <a:srgbClr val="FF0000"/>
                </a:solidFill>
              </a:rPr>
              <a:t>1.Enine Yüzey altı </a:t>
            </a:r>
            <a:r>
              <a:rPr lang="tr-TR" sz="3600" b="1" i="1" dirty="0">
                <a:solidFill>
                  <a:srgbClr val="FF0000"/>
                </a:solidFill>
              </a:rPr>
              <a:t>Dren Yapıları</a:t>
            </a:r>
            <a:r>
              <a:rPr lang="tr-TR" sz="2400" b="1" dirty="0">
                <a:solidFill>
                  <a:srgbClr val="FF0000"/>
                </a:solidFill>
              </a:rPr>
              <a:t/>
            </a:r>
            <a:br>
              <a:rPr lang="tr-TR" sz="2400" b="1" dirty="0">
                <a:solidFill>
                  <a:srgbClr val="FF0000"/>
                </a:solidFill>
              </a:rPr>
            </a:br>
            <a:r>
              <a:rPr lang="tr-TR" sz="2400" b="1" dirty="0">
                <a:solidFill>
                  <a:srgbClr val="FF0000"/>
                </a:solidFill>
              </a:rPr>
              <a:t/>
            </a:r>
            <a:br>
              <a:rPr lang="tr-TR" sz="2400" b="1" dirty="0">
                <a:solidFill>
                  <a:srgbClr val="FF0000"/>
                </a:solidFill>
              </a:rPr>
            </a:br>
            <a:r>
              <a:rPr lang="tr-TR" sz="2400" b="1" dirty="0" smtClean="0">
                <a:solidFill>
                  <a:srgbClr val="FF0000"/>
                </a:solidFill>
              </a:rPr>
              <a:t>    </a:t>
            </a:r>
            <a:r>
              <a:rPr lang="tr-TR" sz="2400" b="1" dirty="0">
                <a:solidFill>
                  <a:srgbClr val="00B050"/>
                </a:solidFill>
                <a:latin typeface="Arial" pitchFamily="34" charset="0"/>
                <a:cs typeface="Arial" pitchFamily="34" charset="0"/>
              </a:rPr>
              <a:t/>
            </a:r>
            <a:br>
              <a:rPr lang="tr-TR" sz="2400" b="1" dirty="0">
                <a:solidFill>
                  <a:srgbClr val="00B050"/>
                </a:solidFill>
                <a:latin typeface="Arial" pitchFamily="34" charset="0"/>
                <a:cs typeface="Arial" pitchFamily="34" charset="0"/>
              </a:rPr>
            </a:br>
            <a:endParaRPr lang="tr-TR" sz="2400" dirty="0"/>
          </a:p>
        </p:txBody>
      </p:sp>
      <p:sp>
        <p:nvSpPr>
          <p:cNvPr id="3" name="İçerik Yer Tutucusu 2"/>
          <p:cNvSpPr>
            <a:spLocks noGrp="1"/>
          </p:cNvSpPr>
          <p:nvPr>
            <p:ph idx="1"/>
          </p:nvPr>
        </p:nvSpPr>
        <p:spPr>
          <a:xfrm>
            <a:off x="457200" y="1052736"/>
            <a:ext cx="8229600" cy="5073427"/>
          </a:xfrm>
        </p:spPr>
        <p:txBody>
          <a:bodyPr>
            <a:normAutofit/>
          </a:bodyPr>
          <a:lstStyle/>
          <a:p>
            <a:pPr>
              <a:buFont typeface="Wingdings" pitchFamily="2" charset="2"/>
              <a:buChar char="Ø"/>
            </a:pPr>
            <a:r>
              <a:rPr lang="tr-TR" sz="2200" b="1" i="1" dirty="0" smtClean="0">
                <a:solidFill>
                  <a:srgbClr val="00B050"/>
                </a:solidFill>
                <a:latin typeface="Arial" pitchFamily="34" charset="0"/>
                <a:cs typeface="Arial" pitchFamily="34" charset="0"/>
              </a:rPr>
              <a:t>Yarmada </a:t>
            </a:r>
            <a:r>
              <a:rPr lang="tr-TR" sz="2200" b="1" i="1" dirty="0">
                <a:solidFill>
                  <a:srgbClr val="00B050"/>
                </a:solidFill>
                <a:latin typeface="Arial" pitchFamily="34" charset="0"/>
                <a:cs typeface="Arial" pitchFamily="34" charset="0"/>
              </a:rPr>
              <a:t>Dren Şilte Uygulaması</a:t>
            </a:r>
            <a:endParaRPr lang="tr-TR" sz="2200" dirty="0" smtClean="0">
              <a:latin typeface="Arial" pitchFamily="34" charset="0"/>
              <a:cs typeface="Arial" pitchFamily="34" charset="0"/>
            </a:endParaRPr>
          </a:p>
          <a:p>
            <a:endParaRPr lang="tr-TR" sz="2200" dirty="0" smtClean="0"/>
          </a:p>
          <a:p>
            <a:pPr marL="0" indent="0">
              <a:buNone/>
            </a:pPr>
            <a:endParaRPr lang="tr-TR" sz="2200" dirty="0" smtClean="0"/>
          </a:p>
          <a:p>
            <a:pPr marL="0" indent="0">
              <a:buNone/>
            </a:pPr>
            <a:endParaRPr lang="tr-TR" sz="2200" dirty="0" smtClean="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smtClean="0"/>
          </a:p>
          <a:p>
            <a:pPr marL="0" indent="0">
              <a:buNone/>
            </a:pPr>
            <a:r>
              <a:rPr lang="tr-TR" sz="2200" b="1" i="1" dirty="0" smtClean="0">
                <a:solidFill>
                  <a:srgbClr val="00B050"/>
                </a:solidFill>
                <a:latin typeface="Arial" pitchFamily="34" charset="0"/>
                <a:cs typeface="Arial" pitchFamily="34" charset="0"/>
              </a:rPr>
              <a:t>    </a:t>
            </a:r>
          </a:p>
          <a:p>
            <a:pPr marL="0" indent="0">
              <a:buNone/>
            </a:pPr>
            <a:endParaRPr lang="tr-TR" sz="2200" b="1" i="1" dirty="0">
              <a:solidFill>
                <a:srgbClr val="00B050"/>
              </a:solidFill>
              <a:latin typeface="Arial" pitchFamily="34" charset="0"/>
              <a:cs typeface="Arial" pitchFamily="34" charset="0"/>
            </a:endParaRPr>
          </a:p>
          <a:p>
            <a:pPr marL="0" indent="0">
              <a:buNone/>
            </a:pPr>
            <a:endParaRPr lang="tr-TR" sz="2200" b="1" i="1" dirty="0" smtClean="0">
              <a:solidFill>
                <a:srgbClr val="00B050"/>
              </a:solidFill>
              <a:latin typeface="Arial" pitchFamily="34" charset="0"/>
              <a:cs typeface="Arial" pitchFamily="34" charset="0"/>
            </a:endParaRPr>
          </a:p>
          <a:p>
            <a:pPr marL="0" indent="0">
              <a:buNone/>
            </a:pPr>
            <a:r>
              <a:rPr lang="tr-TR" sz="2200" b="1" i="1" dirty="0">
                <a:solidFill>
                  <a:srgbClr val="00B050"/>
                </a:solidFill>
                <a:latin typeface="Arial" pitchFamily="34" charset="0"/>
                <a:cs typeface="Arial" pitchFamily="34" charset="0"/>
              </a:rPr>
              <a:t> </a:t>
            </a:r>
            <a:r>
              <a:rPr lang="tr-TR" sz="2200" b="1" i="1" dirty="0" smtClean="0">
                <a:solidFill>
                  <a:srgbClr val="00B050"/>
                </a:solidFill>
                <a:latin typeface="Arial" pitchFamily="34" charset="0"/>
                <a:cs typeface="Arial" pitchFamily="34" charset="0"/>
              </a:rPr>
              <a:t>    Şekil 1.Yarmada Dren Şilte Uygulaması</a:t>
            </a:r>
            <a:endParaRPr lang="tr-TR" sz="2200" b="1" i="1" dirty="0">
              <a:solidFill>
                <a:srgbClr val="00B050"/>
              </a:solidFill>
              <a:latin typeface="Arial" pitchFamily="34" charset="0"/>
              <a:cs typeface="Arial" pitchFamily="34" charset="0"/>
            </a:endParaRPr>
          </a:p>
        </p:txBody>
      </p:sp>
      <p:pic>
        <p:nvPicPr>
          <p:cNvPr id="1026" name="Picture 2" descr="C:\Users\Melis Dönmez\Desktop\IMG_769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556793"/>
            <a:ext cx="6804248"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790737"/>
      </p:ext>
    </p:extLst>
  </p:cSld>
  <p:clrMapOvr>
    <a:masterClrMapping/>
  </p:clrMapOvr>
  <p:transition spd="slow">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19"/>
          </a:xfrm>
        </p:spPr>
        <p:txBody>
          <a:bodyPr>
            <a:normAutofit/>
          </a:bodyPr>
          <a:lstStyle/>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Enine dren yapıları Şekil 1.’de görüldüğü gibi, yarma kesitli yollarda yarma şevlerinden önemli ölçüde su gelmesi halinde kaplama altına dren şiltesi olarak yapılmaktadır. Kaplama altına yapılan dren şilte, yarma zemininden veya tabandan </a:t>
            </a:r>
            <a:r>
              <a:rPr lang="tr-TR" sz="2200" dirty="0" err="1" smtClean="0">
                <a:latin typeface="Arial" pitchFamily="34" charset="0"/>
                <a:cs typeface="Arial" pitchFamily="34" charset="0"/>
              </a:rPr>
              <a:t>kapilerite</a:t>
            </a:r>
            <a:r>
              <a:rPr lang="tr-TR" sz="2200" dirty="0" smtClean="0">
                <a:latin typeface="Arial" pitchFamily="34" charset="0"/>
                <a:cs typeface="Arial" pitchFamily="34" charset="0"/>
              </a:rPr>
              <a:t> ile gelen suyu kolayca dren edebilmektedir. Yol tabanının yanal eğimi, yolun çatı eğiminden bir miktar daha fazla  yapılarak yer altı suyunun dren borularına daha çabuk dren etmesi sağlanabilir. Dren şilte malzemesi kaba </a:t>
            </a:r>
            <a:r>
              <a:rPr lang="tr-TR" sz="2200" dirty="0" err="1" smtClean="0">
                <a:latin typeface="Arial" pitchFamily="34" charset="0"/>
                <a:cs typeface="Arial" pitchFamily="34" charset="0"/>
              </a:rPr>
              <a:t>granüler</a:t>
            </a:r>
            <a:r>
              <a:rPr lang="tr-TR" sz="2200" dirty="0" smtClean="0">
                <a:latin typeface="Arial" pitchFamily="34" charset="0"/>
                <a:cs typeface="Arial" pitchFamily="34" charset="0"/>
              </a:rPr>
              <a:t> malzeme olmalıdır. Eğer ince </a:t>
            </a:r>
            <a:r>
              <a:rPr lang="tr-TR" sz="2200" dirty="0" err="1" smtClean="0">
                <a:latin typeface="Arial" pitchFamily="34" charset="0"/>
                <a:cs typeface="Arial" pitchFamily="34" charset="0"/>
              </a:rPr>
              <a:t>granüler</a:t>
            </a:r>
            <a:r>
              <a:rPr lang="tr-TR" sz="2200" dirty="0" smtClean="0">
                <a:latin typeface="Arial" pitchFamily="34" charset="0"/>
                <a:cs typeface="Arial" pitchFamily="34" charset="0"/>
              </a:rPr>
              <a:t> malzeme kullanılacak olursa </a:t>
            </a:r>
            <a:r>
              <a:rPr lang="tr-TR" sz="2200" dirty="0" err="1" smtClean="0">
                <a:latin typeface="Arial" pitchFamily="34" charset="0"/>
                <a:cs typeface="Arial" pitchFamily="34" charset="0"/>
              </a:rPr>
              <a:t>kapiler</a:t>
            </a:r>
            <a:r>
              <a:rPr lang="tr-TR" sz="2200" dirty="0" smtClean="0">
                <a:latin typeface="Arial" pitchFamily="34" charset="0"/>
                <a:cs typeface="Arial" pitchFamily="34" charset="0"/>
              </a:rPr>
              <a:t> boşluklardan ötürü suyun yukarı yükselmesi mümkün olur. </a:t>
            </a:r>
            <a:r>
              <a:rPr lang="tr-TR" sz="2200" dirty="0" err="1" smtClean="0">
                <a:latin typeface="Arial" pitchFamily="34" charset="0"/>
                <a:cs typeface="Arial" pitchFamily="34" charset="0"/>
              </a:rPr>
              <a:t>Kapileriteyi</a:t>
            </a:r>
            <a:r>
              <a:rPr lang="tr-TR" sz="2200" dirty="0" smtClean="0">
                <a:latin typeface="Arial" pitchFamily="34" charset="0"/>
                <a:cs typeface="Arial" pitchFamily="34" charset="0"/>
              </a:rPr>
              <a:t> önlemek için mümkün mertebe kaba, iyi </a:t>
            </a:r>
            <a:r>
              <a:rPr lang="tr-TR" sz="2200" dirty="0" err="1" smtClean="0">
                <a:latin typeface="Arial" pitchFamily="34" charset="0"/>
                <a:cs typeface="Arial" pitchFamily="34" charset="0"/>
              </a:rPr>
              <a:t>gradasyonlu</a:t>
            </a:r>
            <a:r>
              <a:rPr lang="tr-TR" sz="2200" dirty="0" smtClean="0">
                <a:latin typeface="Arial" pitchFamily="34" charset="0"/>
                <a:cs typeface="Arial" pitchFamily="34" charset="0"/>
              </a:rPr>
              <a:t> ve ince içermeyen </a:t>
            </a:r>
            <a:r>
              <a:rPr lang="tr-TR" sz="2200" dirty="0" err="1" smtClean="0">
                <a:latin typeface="Arial" pitchFamily="34" charset="0"/>
                <a:cs typeface="Arial" pitchFamily="34" charset="0"/>
              </a:rPr>
              <a:t>kırmataştan</a:t>
            </a:r>
            <a:r>
              <a:rPr lang="tr-TR" sz="2200" dirty="0" smtClean="0">
                <a:latin typeface="Arial" pitchFamily="34" charset="0"/>
                <a:cs typeface="Arial" pitchFamily="34" charset="0"/>
              </a:rPr>
              <a:t> imal edilen </a:t>
            </a:r>
            <a:r>
              <a:rPr lang="tr-TR" sz="2200" dirty="0" err="1" smtClean="0">
                <a:latin typeface="Arial" pitchFamily="34" charset="0"/>
                <a:cs typeface="Arial" pitchFamily="34" charset="0"/>
              </a:rPr>
              <a:t>granüler</a:t>
            </a:r>
            <a:r>
              <a:rPr lang="tr-TR" sz="2200" dirty="0" smtClean="0">
                <a:latin typeface="Arial" pitchFamily="34" charset="0"/>
                <a:cs typeface="Arial" pitchFamily="34" charset="0"/>
              </a:rPr>
              <a:t> malzeme ile dren şiltelerinin yapılması uygun olacaktır.</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1788591467"/>
      </p:ext>
    </p:extLst>
  </p:cSld>
  <p:clrMapOvr>
    <a:masterClrMapping/>
  </p:clrMapOvr>
  <p:transition spd="slow">
    <p:pull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1143000"/>
          </a:xfrm>
        </p:spPr>
        <p:txBody>
          <a:bodyPr>
            <a:normAutofit/>
          </a:bodyPr>
          <a:lstStyle/>
          <a:p>
            <a:pPr marL="571500" indent="-571500" algn="l">
              <a:buFont typeface="Wingdings" pitchFamily="2" charset="2"/>
              <a:buChar char="Ø"/>
            </a:pPr>
            <a:r>
              <a:rPr lang="tr-TR" sz="2400" b="1" dirty="0" smtClean="0">
                <a:solidFill>
                  <a:srgbClr val="00B050"/>
                </a:solidFill>
              </a:rPr>
              <a:t>Dolguda Dren </a:t>
            </a:r>
            <a:r>
              <a:rPr lang="tr-TR" sz="2400" b="1" dirty="0">
                <a:solidFill>
                  <a:srgbClr val="00B050"/>
                </a:solidFill>
              </a:rPr>
              <a:t>Ş</a:t>
            </a:r>
            <a:r>
              <a:rPr lang="tr-TR" sz="2400" b="1" dirty="0" smtClean="0">
                <a:solidFill>
                  <a:srgbClr val="00B050"/>
                </a:solidFill>
              </a:rPr>
              <a:t>ilte </a:t>
            </a:r>
            <a:r>
              <a:rPr lang="tr-TR" sz="2400" b="1" dirty="0">
                <a:solidFill>
                  <a:srgbClr val="00B050"/>
                </a:solidFill>
              </a:rPr>
              <a:t>U</a:t>
            </a:r>
            <a:r>
              <a:rPr lang="tr-TR" sz="2400" b="1" dirty="0" smtClean="0">
                <a:solidFill>
                  <a:srgbClr val="00B050"/>
                </a:solidFill>
              </a:rPr>
              <a:t>ygulaması</a:t>
            </a:r>
            <a:endParaRPr lang="tr-TR" sz="2400" b="1" dirty="0">
              <a:solidFill>
                <a:srgbClr val="00B050"/>
              </a:solidFill>
            </a:endParaRPr>
          </a:p>
        </p:txBody>
      </p:sp>
      <p:sp>
        <p:nvSpPr>
          <p:cNvPr id="3" name="İçerik Yer Tutucusu 2"/>
          <p:cNvSpPr>
            <a:spLocks noGrp="1"/>
          </p:cNvSpPr>
          <p:nvPr>
            <p:ph idx="1"/>
          </p:nvPr>
        </p:nvSpPr>
        <p:spPr>
          <a:xfrm>
            <a:off x="457200" y="1412776"/>
            <a:ext cx="8229600" cy="4713387"/>
          </a:xfrm>
        </p:spPr>
        <p:txBody>
          <a:bodyPr/>
          <a:lstStyle/>
          <a:p>
            <a:endParaRPr lang="tr-TR" dirty="0" smtClean="0"/>
          </a:p>
          <a:p>
            <a:endParaRPr lang="tr-TR" dirty="0"/>
          </a:p>
          <a:p>
            <a:pPr marL="0" indent="0">
              <a:buNone/>
            </a:pPr>
            <a:endParaRPr lang="tr-TR" dirty="0" smtClean="0"/>
          </a:p>
        </p:txBody>
      </p:sp>
      <p:pic>
        <p:nvPicPr>
          <p:cNvPr id="4" name="Resim 3"/>
          <p:cNvPicPr>
            <a:picLocks noChangeAspect="1"/>
          </p:cNvPicPr>
          <p:nvPr/>
        </p:nvPicPr>
        <p:blipFill rotWithShape="1">
          <a:blip r:embed="rId2" cstate="print">
            <a:extLst>
              <a:ext uri="{28A0092B-C50C-407E-A947-70E740481C1C}">
                <a14:useLocalDpi xmlns:a14="http://schemas.microsoft.com/office/drawing/2010/main" val="0"/>
              </a:ext>
            </a:extLst>
          </a:blip>
          <a:srcRect t="7623" b="55493"/>
          <a:stretch/>
        </p:blipFill>
        <p:spPr>
          <a:xfrm>
            <a:off x="251520" y="1453239"/>
            <a:ext cx="8496944" cy="3631945"/>
          </a:xfrm>
          <a:prstGeom prst="rect">
            <a:avLst/>
          </a:prstGeom>
        </p:spPr>
      </p:pic>
      <p:sp>
        <p:nvSpPr>
          <p:cNvPr id="6" name="Metin kutusu 5"/>
          <p:cNvSpPr txBox="1"/>
          <p:nvPr/>
        </p:nvSpPr>
        <p:spPr>
          <a:xfrm>
            <a:off x="283746" y="4687087"/>
            <a:ext cx="1152128" cy="369332"/>
          </a:xfrm>
          <a:prstGeom prst="rect">
            <a:avLst/>
          </a:prstGeom>
        </p:spPr>
        <p:style>
          <a:lnRef idx="2">
            <a:schemeClr val="accent2"/>
          </a:lnRef>
          <a:fillRef idx="1001">
            <a:schemeClr val="lt1"/>
          </a:fillRef>
          <a:effectRef idx="0">
            <a:schemeClr val="accent2"/>
          </a:effectRef>
          <a:fontRef idx="minor">
            <a:schemeClr val="dk1"/>
          </a:fontRef>
        </p:style>
        <p:txBody>
          <a:bodyPr wrap="square" rtlCol="0">
            <a:spAutoFit/>
          </a:bodyPr>
          <a:lstStyle/>
          <a:p>
            <a:r>
              <a:rPr lang="tr-TR" dirty="0" smtClean="0"/>
              <a:t>   Şekil 2.</a:t>
            </a:r>
            <a:endParaRPr lang="tr-TR" dirty="0"/>
          </a:p>
        </p:txBody>
      </p:sp>
    </p:spTree>
    <p:extLst>
      <p:ext uri="{BB962C8B-B14F-4D97-AF65-F5344CB8AC3E}">
        <p14:creationId xmlns:p14="http://schemas.microsoft.com/office/powerpoint/2010/main" val="2674387003"/>
      </p:ext>
    </p:extLst>
  </p:cSld>
  <p:clrMapOvr>
    <a:masterClrMapping/>
  </p:clrMapOvr>
  <p:transition spd="med">
    <p:cover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normAutofit lnSpcReduction="10000"/>
          </a:bodyPr>
          <a:lstStyle/>
          <a:p>
            <a:pPr marL="0" indent="0" algn="just">
              <a:buNone/>
            </a:pPr>
            <a:r>
              <a:rPr lang="tr-TR" sz="2200" dirty="0" smtClean="0">
                <a:latin typeface="Arial" pitchFamily="34" charset="0"/>
                <a:cs typeface="Arial" pitchFamily="34" charset="0"/>
              </a:rPr>
              <a:t>    Şekil a ve b’de dolguda dren şilte uygulaması görülmektedir. Şekil a’da dolgu altında istenmeyen özelliklere sahip zemin varsa sağlam zemine kadar kazılıp atıldıktan sonra dren şilte uygulaması yapılır. Daha sonra uygun bir zemin ile doldurulup dolgu tabanı iyileştirilir. Şekil b’de ise doğal şev eğimi fazla ve zemin suya fazla maruz ise ve de taban zemini olarak uygun değilse stabilizasyon hendeği ve dren şilte birlikte uygulanarak dolgu altından stabil bir taban oluşturulur. Şekil a’da uygun olmayan zemin kalınlığı az ise tümünü kazıyıp atmak ve yerine uygun bir malzeme ile doldurmak ekonomik olabilir. Aksi halde, şekil b’de ki gibi stabilizasyon hendeği yapılmalıdır. Bu tip uygulamanın amacı, yeraltı suyundan dolayı şevin kaymasını önlemek yani şevin </a:t>
            </a:r>
            <a:r>
              <a:rPr lang="tr-TR" sz="2200" dirty="0" err="1" smtClean="0">
                <a:latin typeface="Arial" pitchFamily="34" charset="0"/>
                <a:cs typeface="Arial" pitchFamily="34" charset="0"/>
              </a:rPr>
              <a:t>stabilitesini</a:t>
            </a:r>
            <a:r>
              <a:rPr lang="tr-TR" sz="2200" dirty="0" smtClean="0">
                <a:latin typeface="Arial" pitchFamily="34" charset="0"/>
                <a:cs typeface="Arial" pitchFamily="34" charset="0"/>
              </a:rPr>
              <a:t> sağlamaktır. Her iki uygulamada ki amaç, yeraltı suyunun uzaklaştırılması için dren şiltesi yapılarak dolgu altındaki taban zemininin </a:t>
            </a:r>
            <a:r>
              <a:rPr lang="tr-TR" sz="2200" dirty="0" err="1" smtClean="0">
                <a:latin typeface="Arial" pitchFamily="34" charset="0"/>
                <a:cs typeface="Arial" pitchFamily="34" charset="0"/>
              </a:rPr>
              <a:t>stabilitesini</a:t>
            </a:r>
            <a:r>
              <a:rPr lang="tr-TR" sz="2200" dirty="0" smtClean="0">
                <a:latin typeface="Arial" pitchFamily="34" charset="0"/>
                <a:cs typeface="Arial" pitchFamily="34" charset="0"/>
              </a:rPr>
              <a:t> sağlamaktır.</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1456158863"/>
      </p:ext>
    </p:extLst>
  </p:cSld>
  <p:clrMapOvr>
    <a:masterClrMapping/>
  </p:clrMapOvr>
  <p:transition spd="slow">
    <p:pull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94122"/>
          </a:xfrm>
        </p:spPr>
        <p:txBody>
          <a:bodyPr>
            <a:normAutofit/>
          </a:bodyPr>
          <a:lstStyle/>
          <a:p>
            <a:pPr algn="l"/>
            <a:r>
              <a:rPr lang="tr-TR" sz="3400" b="1" i="1" dirty="0" smtClean="0">
                <a:solidFill>
                  <a:srgbClr val="FF0000"/>
                </a:solidFill>
              </a:rPr>
              <a:t>2. Boyuna Yüzey altı Dren Yapıları</a:t>
            </a:r>
            <a:endParaRPr lang="tr-TR" sz="3400" b="1" i="1" dirty="0">
              <a:solidFill>
                <a:srgbClr val="FF0000"/>
              </a:solidFill>
            </a:endParaRPr>
          </a:p>
        </p:txBody>
      </p:sp>
      <p:sp>
        <p:nvSpPr>
          <p:cNvPr id="3" name="İçerik Yer Tutucusu 2"/>
          <p:cNvSpPr>
            <a:spLocks noGrp="1"/>
          </p:cNvSpPr>
          <p:nvPr>
            <p:ph idx="1"/>
          </p:nvPr>
        </p:nvSpPr>
        <p:spPr>
          <a:xfrm>
            <a:off x="457200" y="1340768"/>
            <a:ext cx="8229600" cy="4785395"/>
          </a:xfrm>
        </p:spPr>
        <p:txBody>
          <a:bodyPr/>
          <a:lstStyle/>
          <a:p>
            <a:pPr marL="0" indent="0" algn="just">
              <a:buNone/>
            </a:pPr>
            <a:r>
              <a:rPr lang="tr-TR" dirty="0"/>
              <a:t> </a:t>
            </a:r>
            <a:r>
              <a:rPr lang="tr-TR" dirty="0" smtClean="0"/>
              <a:t> </a:t>
            </a:r>
          </a:p>
          <a:p>
            <a:pPr marL="0" indent="0" algn="just">
              <a:buNone/>
            </a:pPr>
            <a:r>
              <a:rPr lang="tr-TR" sz="2200" dirty="0" smtClean="0">
                <a:latin typeface="Arial" pitchFamily="34" charset="0"/>
                <a:cs typeface="Arial" pitchFamily="34" charset="0"/>
              </a:rPr>
              <a:t>Boyuna yüzey altı dren yapıları yapılırsa yol gövdesinden zemin suyunun dren edilmesiyle zeminin </a:t>
            </a:r>
            <a:r>
              <a:rPr lang="tr-TR" sz="2200" dirty="0" err="1" smtClean="0">
                <a:latin typeface="Arial" pitchFamily="34" charset="0"/>
                <a:cs typeface="Arial" pitchFamily="34" charset="0"/>
              </a:rPr>
              <a:t>stabilitesi</a:t>
            </a:r>
            <a:r>
              <a:rPr lang="tr-TR" sz="2200" dirty="0" smtClean="0">
                <a:latin typeface="Arial" pitchFamily="34" charset="0"/>
                <a:cs typeface="Arial" pitchFamily="34" charset="0"/>
              </a:rPr>
              <a:t> arttırılır. Özellikle yarma kesitli yol gövdelerinde yarma şevlerinden süzülen sular yol gövdesinde problem yaratmaktadır. Yarma kesitlerde zemin içinde süzülen sular genel olarak tabii zemine paralel olmaktadır. Gerek yarma şevinin gerekse yol gövdesinin </a:t>
            </a:r>
            <a:r>
              <a:rPr lang="tr-TR" sz="2200" dirty="0" err="1" smtClean="0">
                <a:latin typeface="Arial" pitchFamily="34" charset="0"/>
                <a:cs typeface="Arial" pitchFamily="34" charset="0"/>
              </a:rPr>
              <a:t>stabilitesini</a:t>
            </a:r>
            <a:r>
              <a:rPr lang="tr-TR" sz="2200" dirty="0" smtClean="0">
                <a:latin typeface="Arial" pitchFamily="34" charset="0"/>
                <a:cs typeface="Arial" pitchFamily="34" charset="0"/>
              </a:rPr>
              <a:t> muhafaza etmek için yarma şevi tarafına Şekil 3.’de görüldüğü gibi boyuna yüzey altı dren hendekleri yapılır.</a:t>
            </a:r>
          </a:p>
        </p:txBody>
      </p:sp>
    </p:spTree>
    <p:extLst>
      <p:ext uri="{BB962C8B-B14F-4D97-AF65-F5344CB8AC3E}">
        <p14:creationId xmlns:p14="http://schemas.microsoft.com/office/powerpoint/2010/main" val="2179217887"/>
      </p:ext>
    </p:extLst>
  </p:cSld>
  <p:clrMapOvr>
    <a:masterClrMapping/>
  </p:clrMapOvr>
  <p:transition spd="slow">
    <p:pull dir="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elis Dönmez\Desktop\Adsız.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484784"/>
            <a:ext cx="7344816" cy="4320480"/>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755576" y="5301208"/>
            <a:ext cx="1152128" cy="369332"/>
          </a:xfrm>
          <a:prstGeom prst="rect">
            <a:avLst/>
          </a:prstGeom>
        </p:spPr>
        <p:style>
          <a:lnRef idx="2">
            <a:schemeClr val="accent2"/>
          </a:lnRef>
          <a:fillRef idx="1001">
            <a:schemeClr val="lt1"/>
          </a:fillRef>
          <a:effectRef idx="0">
            <a:schemeClr val="accent2"/>
          </a:effectRef>
          <a:fontRef idx="minor">
            <a:schemeClr val="dk1"/>
          </a:fontRef>
        </p:style>
        <p:txBody>
          <a:bodyPr wrap="square" rtlCol="0">
            <a:spAutoFit/>
          </a:bodyPr>
          <a:lstStyle/>
          <a:p>
            <a:r>
              <a:rPr lang="tr-TR" dirty="0" smtClean="0"/>
              <a:t>   Şekil 3.</a:t>
            </a:r>
            <a:endParaRPr lang="tr-TR" dirty="0"/>
          </a:p>
        </p:txBody>
      </p:sp>
    </p:spTree>
    <p:extLst>
      <p:ext uri="{BB962C8B-B14F-4D97-AF65-F5344CB8AC3E}">
        <p14:creationId xmlns:p14="http://schemas.microsoft.com/office/powerpoint/2010/main" val="3198614795"/>
      </p:ext>
    </p:extLst>
  </p:cSld>
  <p:clrMapOvr>
    <a:masterClrMapping/>
  </p:clrMapOvr>
  <p:transition spd="slow">
    <p:pull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5937523"/>
          </a:xfrm>
        </p:spPr>
        <p:txBody>
          <a:bodyPr>
            <a:normAutofit/>
          </a:bodyPr>
          <a:lstStyle/>
          <a:p>
            <a:pPr marL="0" indent="0" algn="just">
              <a:buNone/>
            </a:pPr>
            <a:r>
              <a:rPr lang="tr-TR" sz="2200" dirty="0" smtClean="0">
                <a:latin typeface="Arial" pitchFamily="34" charset="0"/>
                <a:cs typeface="Arial" pitchFamily="34" charset="0"/>
              </a:rPr>
              <a:t>    </a:t>
            </a:r>
          </a:p>
          <a:p>
            <a:pPr marL="0" indent="0" algn="ctr">
              <a:buNone/>
            </a:pPr>
            <a:r>
              <a:rPr lang="tr-TR" sz="2200" dirty="0">
                <a:latin typeface="Arial" pitchFamily="34" charset="0"/>
                <a:cs typeface="Arial" pitchFamily="34" charset="0"/>
              </a:rPr>
              <a:t> </a:t>
            </a:r>
            <a:r>
              <a:rPr lang="tr-TR" sz="2200" dirty="0" smtClean="0">
                <a:latin typeface="Arial" pitchFamily="34" charset="0"/>
                <a:cs typeface="Arial" pitchFamily="34" charset="0"/>
              </a:rPr>
              <a:t>       </a:t>
            </a:r>
            <a:r>
              <a:rPr lang="tr-TR" b="1" dirty="0" smtClean="0">
                <a:solidFill>
                  <a:srgbClr val="C00000"/>
                </a:solidFill>
              </a:rPr>
              <a:t>Yüzey altı </a:t>
            </a:r>
            <a:r>
              <a:rPr lang="tr-TR" b="1" dirty="0">
                <a:solidFill>
                  <a:srgbClr val="C00000"/>
                </a:solidFill>
              </a:rPr>
              <a:t>Drenaj Yapılarının </a:t>
            </a:r>
            <a:r>
              <a:rPr lang="tr-TR" b="1" dirty="0" smtClean="0">
                <a:solidFill>
                  <a:srgbClr val="C00000"/>
                </a:solidFill>
              </a:rPr>
              <a:t>Dizaynı</a:t>
            </a:r>
          </a:p>
          <a:p>
            <a:pPr marL="0" indent="0" algn="ctr">
              <a:buNone/>
            </a:pPr>
            <a:endParaRPr lang="tr-TR" b="1" dirty="0" smtClean="0">
              <a:solidFill>
                <a:srgbClr val="C00000"/>
              </a:solidFill>
            </a:endParaRPr>
          </a:p>
          <a:p>
            <a:pPr marL="0" indent="0">
              <a:buNone/>
            </a:pPr>
            <a:r>
              <a:rPr lang="tr-TR" sz="2200" dirty="0" smtClean="0">
                <a:latin typeface="Arial" pitchFamily="34" charset="0"/>
                <a:cs typeface="Arial" pitchFamily="34" charset="0"/>
              </a:rPr>
              <a:t>    Yüzey altı drenajı ile ulaşım yapılarına gelebilecek zararları kontrol altına alabilmek için;</a:t>
            </a:r>
            <a:br>
              <a:rPr lang="tr-TR" sz="2200" dirty="0" smtClean="0">
                <a:latin typeface="Arial" pitchFamily="34" charset="0"/>
                <a:cs typeface="Arial" pitchFamily="34" charset="0"/>
              </a:rPr>
            </a:br>
            <a:endParaRPr lang="tr-TR" sz="2200" dirty="0" smtClean="0">
              <a:latin typeface="Arial" pitchFamily="34" charset="0"/>
              <a:cs typeface="Arial" pitchFamily="34" charset="0"/>
            </a:endParaRPr>
          </a:p>
          <a:p>
            <a:pPr algn="just">
              <a:buFont typeface="Wingdings" pitchFamily="2" charset="2"/>
              <a:buChar char="q"/>
            </a:pPr>
            <a:r>
              <a:rPr lang="tr-TR" sz="2200" i="1" dirty="0" smtClean="0">
                <a:solidFill>
                  <a:srgbClr val="002060"/>
                </a:solidFill>
                <a:latin typeface="Arial" pitchFamily="34" charset="0"/>
                <a:cs typeface="Arial" pitchFamily="34" charset="0"/>
              </a:rPr>
              <a:t>Uygun yüzey altı drenaj sistemi seçimi</a:t>
            </a:r>
          </a:p>
          <a:p>
            <a:pPr algn="just">
              <a:buFont typeface="Wingdings" pitchFamily="2" charset="2"/>
              <a:buChar char="q"/>
            </a:pPr>
            <a:r>
              <a:rPr lang="tr-TR" sz="2200" i="1" dirty="0" smtClean="0">
                <a:solidFill>
                  <a:srgbClr val="002060"/>
                </a:solidFill>
                <a:latin typeface="Arial" pitchFamily="34" charset="0"/>
                <a:cs typeface="Arial" pitchFamily="34" charset="0"/>
              </a:rPr>
              <a:t>Uygun dren malzemesi seçimi</a:t>
            </a:r>
          </a:p>
          <a:p>
            <a:pPr algn="just">
              <a:buFont typeface="Wingdings" pitchFamily="2" charset="2"/>
              <a:buChar char="q"/>
            </a:pPr>
            <a:r>
              <a:rPr lang="tr-TR" sz="2200" i="1" dirty="0" smtClean="0">
                <a:solidFill>
                  <a:srgbClr val="002060"/>
                </a:solidFill>
                <a:latin typeface="Arial" pitchFamily="34" charset="0"/>
                <a:cs typeface="Arial" pitchFamily="34" charset="0"/>
              </a:rPr>
              <a:t>Yeterli boyutlandırma</a:t>
            </a:r>
          </a:p>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  birlikte ele alınarak dizayn edilmelidir.</a:t>
            </a:r>
          </a:p>
          <a:p>
            <a:pPr marL="0" indent="0" algn="just">
              <a:buNone/>
            </a:pPr>
            <a:endParaRPr lang="tr-TR" sz="2200" dirty="0" smtClean="0">
              <a:latin typeface="Arial" pitchFamily="34" charset="0"/>
              <a:cs typeface="Arial" pitchFamily="34" charset="0"/>
            </a:endParaRPr>
          </a:p>
          <a:p>
            <a:pPr marL="0" indent="0" algn="just">
              <a:buNone/>
            </a:pPr>
            <a:r>
              <a:rPr lang="tr-TR" sz="2200" dirty="0">
                <a:latin typeface="Arial" pitchFamily="34" charset="0"/>
                <a:cs typeface="Arial" pitchFamily="34" charset="0"/>
              </a:rPr>
              <a:t> </a:t>
            </a:r>
            <a:r>
              <a:rPr lang="tr-TR" sz="2200" dirty="0" smtClean="0">
                <a:latin typeface="Arial" pitchFamily="34" charset="0"/>
                <a:cs typeface="Arial" pitchFamily="34" charset="0"/>
              </a:rPr>
              <a:t>   Boyuna yer altı dren hendekleri, yarma kesitli yol yapımında ve dolgudaki havaalanı pist, </a:t>
            </a:r>
            <a:r>
              <a:rPr lang="tr-TR" sz="2200" dirty="0" err="1" smtClean="0">
                <a:latin typeface="Arial" pitchFamily="34" charset="0"/>
                <a:cs typeface="Arial" pitchFamily="34" charset="0"/>
              </a:rPr>
              <a:t>taksirut</a:t>
            </a:r>
            <a:r>
              <a:rPr lang="tr-TR" sz="2200" dirty="0" smtClean="0">
                <a:latin typeface="Arial" pitchFamily="34" charset="0"/>
                <a:cs typeface="Arial" pitchFamily="34" charset="0"/>
              </a:rPr>
              <a:t> ve kaplamalı sahalarda (</a:t>
            </a:r>
            <a:r>
              <a:rPr lang="tr-TR" sz="2200" dirty="0" err="1" smtClean="0">
                <a:latin typeface="Arial" pitchFamily="34" charset="0"/>
                <a:cs typeface="Arial" pitchFamily="34" charset="0"/>
              </a:rPr>
              <a:t>apron</a:t>
            </a:r>
            <a:r>
              <a:rPr lang="tr-TR" sz="2200" dirty="0" smtClean="0">
                <a:latin typeface="Arial" pitchFamily="34" charset="0"/>
                <a:cs typeface="Arial" pitchFamily="34" charset="0"/>
              </a:rPr>
              <a:t>, vb.) kaplamanın performansı için gereklidir.</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2907715642"/>
      </p:ext>
    </p:extLst>
  </p:cSld>
  <p:clrMapOvr>
    <a:masterClrMapping/>
  </p:clrMapOvr>
  <p:transition spd="slow">
    <p:split orient="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pPr marL="0" indent="0" algn="just">
              <a:buNone/>
            </a:pPr>
            <a:r>
              <a:rPr lang="tr-TR" sz="2100" dirty="0" smtClean="0">
                <a:latin typeface="Arial" pitchFamily="34" charset="0"/>
                <a:cs typeface="Arial" pitchFamily="34" charset="0"/>
              </a:rPr>
              <a:t>	Boyuna yüzey altı drenaj yapıları Şekil 5.’</a:t>
            </a:r>
            <a:r>
              <a:rPr lang="tr-TR" sz="2100" dirty="0" err="1" smtClean="0">
                <a:latin typeface="Arial" pitchFamily="34" charset="0"/>
                <a:cs typeface="Arial" pitchFamily="34" charset="0"/>
              </a:rPr>
              <a:t>te</a:t>
            </a:r>
            <a:r>
              <a:rPr lang="tr-TR" sz="2100" dirty="0" smtClean="0">
                <a:latin typeface="Arial" pitchFamily="34" charset="0"/>
                <a:cs typeface="Arial" pitchFamily="34" charset="0"/>
              </a:rPr>
              <a:t> görüldüğü gibi belirli bir derinlik ve genişlikte açılan hendeklere yerleştirilen uygun dren malzemesi (filtre) ile dren borularından ibarettir. Zemindeki suyu dren hendeklerinde toplamak ve suyun getirdiği ince malzemelerin fitre malzemesini tıkamasını önlemek için filtre malzemesinin etrafını suyu geçiren fakat ince malzemelerin geçmesini önleyen bir malzeme  (</a:t>
            </a:r>
            <a:r>
              <a:rPr lang="tr-TR" sz="2100" dirty="0" err="1" smtClean="0">
                <a:latin typeface="Arial" pitchFamily="34" charset="0"/>
                <a:cs typeface="Arial" pitchFamily="34" charset="0"/>
              </a:rPr>
              <a:t>geotekstil</a:t>
            </a:r>
            <a:r>
              <a:rPr lang="tr-TR" sz="2100" dirty="0" smtClean="0">
                <a:latin typeface="Arial" pitchFamily="34" charset="0"/>
                <a:cs typeface="Arial" pitchFamily="34" charset="0"/>
              </a:rPr>
              <a:t>, delikli plastik elek, filtre kağıdı, vb.) ile kaplamak gerekir. Filtre malzemesinde toplanan sular dren borusu ile taşınarak uygun bir yerde yüzeye deşarj edilir.</a:t>
            </a:r>
          </a:p>
          <a:p>
            <a:pPr marL="0" indent="0" algn="just">
              <a:buNone/>
            </a:pPr>
            <a:endParaRPr lang="tr-TR" sz="2100" dirty="0">
              <a:latin typeface="Arial" pitchFamily="34" charset="0"/>
              <a:cs typeface="Arial" pitchFamily="34" charset="0"/>
            </a:endParaRPr>
          </a:p>
          <a:p>
            <a:pPr marL="0" indent="0" algn="just">
              <a:buNone/>
            </a:pPr>
            <a:endParaRPr lang="tr-TR" sz="2100" dirty="0" smtClean="0">
              <a:latin typeface="Arial" pitchFamily="34" charset="0"/>
              <a:cs typeface="Arial" pitchFamily="34" charset="0"/>
            </a:endParaRPr>
          </a:p>
          <a:p>
            <a:pPr marL="0" indent="0" algn="just">
              <a:buNone/>
            </a:pPr>
            <a:endParaRPr lang="tr-TR" sz="2100" dirty="0">
              <a:latin typeface="Arial" pitchFamily="34" charset="0"/>
              <a:cs typeface="Arial" pitchFamily="34" charset="0"/>
            </a:endParaRPr>
          </a:p>
        </p:txBody>
      </p:sp>
      <p:pic>
        <p:nvPicPr>
          <p:cNvPr id="4098" name="Picture 2" descr="C:\Users\Melis Dönmez\Desktop\IMG_76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3501008"/>
            <a:ext cx="6911641" cy="295232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714348" y="6072206"/>
            <a:ext cx="1152128" cy="369332"/>
          </a:xfrm>
          <a:prstGeom prst="rect">
            <a:avLst/>
          </a:prstGeom>
        </p:spPr>
        <p:style>
          <a:lnRef idx="2">
            <a:schemeClr val="accent2"/>
          </a:lnRef>
          <a:fillRef idx="1001">
            <a:schemeClr val="lt1"/>
          </a:fillRef>
          <a:effectRef idx="0">
            <a:schemeClr val="accent2"/>
          </a:effectRef>
          <a:fontRef idx="minor">
            <a:schemeClr val="dk1"/>
          </a:fontRef>
        </p:style>
        <p:txBody>
          <a:bodyPr wrap="square" rtlCol="0">
            <a:spAutoFit/>
          </a:bodyPr>
          <a:lstStyle/>
          <a:p>
            <a:r>
              <a:rPr lang="tr-TR" dirty="0" smtClean="0"/>
              <a:t>   Şekil 5.</a:t>
            </a:r>
            <a:endParaRPr lang="tr-TR" dirty="0"/>
          </a:p>
        </p:txBody>
      </p:sp>
    </p:spTree>
    <p:extLst>
      <p:ext uri="{BB962C8B-B14F-4D97-AF65-F5344CB8AC3E}">
        <p14:creationId xmlns:p14="http://schemas.microsoft.com/office/powerpoint/2010/main" val="3890419544"/>
      </p:ext>
    </p:extLst>
  </p:cSld>
  <p:clrMapOvr>
    <a:masterClrMapping/>
  </p:clrMapOvr>
  <p:transition spd="slow">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https://www.kalelicati.com/files/urunler/kece/geobast-geotekstil-kece.jpg"/>
          <p:cNvPicPr/>
          <p:nvPr/>
        </p:nvPicPr>
        <p:blipFill>
          <a:blip r:embed="rId2" cstate="print"/>
          <a:srcRect/>
          <a:stretch>
            <a:fillRect/>
          </a:stretch>
        </p:blipFill>
        <p:spPr bwMode="auto">
          <a:xfrm>
            <a:off x="4355976" y="0"/>
            <a:ext cx="4788024" cy="6858000"/>
          </a:xfrm>
          <a:prstGeom prst="rect">
            <a:avLst/>
          </a:prstGeom>
          <a:noFill/>
          <a:ln w="9525">
            <a:noFill/>
            <a:miter lim="800000"/>
            <a:headEnd/>
            <a:tailEnd/>
          </a:ln>
        </p:spPr>
      </p:pic>
      <p:pic>
        <p:nvPicPr>
          <p:cNvPr id="5" name="4 İçerik Yer Tutucusu" descr="http://www.sartema.com/pictures/201563010357_geotekstil_kece_2.png"/>
          <p:cNvPicPr>
            <a:picLocks noGrp="1"/>
          </p:cNvPicPr>
          <p:nvPr>
            <p:ph idx="1"/>
          </p:nvPr>
        </p:nvPicPr>
        <p:blipFill>
          <a:blip r:embed="rId3" cstate="print"/>
          <a:srcRect/>
          <a:stretch>
            <a:fillRect/>
          </a:stretch>
        </p:blipFill>
        <p:spPr bwMode="auto">
          <a:xfrm>
            <a:off x="0" y="0"/>
            <a:ext cx="4355976" cy="4149080"/>
          </a:xfrm>
          <a:prstGeom prst="rect">
            <a:avLst/>
          </a:prstGeom>
          <a:noFill/>
          <a:ln w="9525">
            <a:noFill/>
            <a:miter lim="800000"/>
            <a:headEnd/>
            <a:tailEnd/>
          </a:ln>
        </p:spPr>
      </p:pic>
      <p:pic>
        <p:nvPicPr>
          <p:cNvPr id="6" name="5 Resim" descr="http://www.sernak.com/img/k59141-10.jpg"/>
          <p:cNvPicPr/>
          <p:nvPr/>
        </p:nvPicPr>
        <p:blipFill>
          <a:blip r:embed="rId4" cstate="print"/>
          <a:srcRect/>
          <a:stretch>
            <a:fillRect/>
          </a:stretch>
        </p:blipFill>
        <p:spPr bwMode="auto">
          <a:xfrm>
            <a:off x="0" y="3993294"/>
            <a:ext cx="4355976" cy="2864706"/>
          </a:xfrm>
          <a:prstGeom prst="rect">
            <a:avLst/>
          </a:prstGeom>
          <a:noFill/>
          <a:ln w="9525">
            <a:noFill/>
            <a:miter lim="800000"/>
            <a:headEnd/>
            <a:tailEnd/>
          </a:ln>
        </p:spPr>
      </p:pic>
    </p:spTree>
    <p:extLst>
      <p:ext uri="{BB962C8B-B14F-4D97-AF65-F5344CB8AC3E}">
        <p14:creationId xmlns:p14="http://schemas.microsoft.com/office/powerpoint/2010/main" val="3754906962"/>
      </p:ext>
    </p:extLst>
  </p:cSld>
  <p:clrMapOvr>
    <a:masterClrMapping/>
  </p:clrMapOvr>
  <p:transition spd="slow">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3000" b="1" i="1" dirty="0" smtClean="0">
                <a:solidFill>
                  <a:srgbClr val="C00000"/>
                </a:solidFill>
              </a:rPr>
              <a:t>Dren Hendeklerine Yerleştirilecek Dren Borularının Çapı Nasıl Hesaplanır?</a:t>
            </a:r>
            <a:endParaRPr lang="tr-TR" sz="3000" b="1" i="1" dirty="0">
              <a:solidFill>
                <a:srgbClr val="C00000"/>
              </a:solidFill>
            </a:endParaRPr>
          </a:p>
        </p:txBody>
      </p:sp>
      <p:sp>
        <p:nvSpPr>
          <p:cNvPr id="3" name="İçerik Yer Tutucusu 2"/>
          <p:cNvSpPr>
            <a:spLocks noGrp="1"/>
          </p:cNvSpPr>
          <p:nvPr>
            <p:ph idx="1"/>
          </p:nvPr>
        </p:nvSpPr>
        <p:spPr>
          <a:xfrm>
            <a:off x="457200" y="1268760"/>
            <a:ext cx="8229600" cy="5328592"/>
          </a:xfrm>
        </p:spPr>
        <p:txBody>
          <a:bodyPr>
            <a:normAutofit/>
          </a:bodyPr>
          <a:lstStyle/>
          <a:p>
            <a:pPr marL="0" indent="0">
              <a:buNone/>
            </a:pPr>
            <a:r>
              <a:rPr lang="tr-TR" sz="2200" dirty="0" smtClean="0">
                <a:latin typeface="Arial" pitchFamily="34" charset="0"/>
                <a:cs typeface="Arial" pitchFamily="34" charset="0"/>
              </a:rPr>
              <a:t> 	Dren hendeğine yerleştirilecek dren borusunun çapı; sahip olduğu pürüzlülük, eğim ve taşıyacağı suyun miktarına (Q) bağlı olarak hesaplanmalıdır. </a:t>
            </a:r>
            <a:r>
              <a:rPr lang="tr-TR" sz="2200" dirty="0" err="1" smtClean="0">
                <a:latin typeface="Arial" pitchFamily="34" charset="0"/>
                <a:cs typeface="Arial" pitchFamily="34" charset="0"/>
              </a:rPr>
              <a:t>Manning</a:t>
            </a:r>
            <a:r>
              <a:rPr lang="tr-TR" sz="2200" dirty="0" smtClean="0">
                <a:latin typeface="Arial" pitchFamily="34" charset="0"/>
                <a:cs typeface="Arial" pitchFamily="34" charset="0"/>
              </a:rPr>
              <a:t> formülü ile boru çapı tayin edilir.   </a:t>
            </a:r>
          </a:p>
          <a:p>
            <a:pPr marL="0" indent="0">
              <a:buNone/>
            </a:pPr>
            <a:endParaRPr lang="tr-TR" sz="2200" dirty="0">
              <a:latin typeface="Arial" pitchFamily="34" charset="0"/>
              <a:cs typeface="Arial" pitchFamily="34" charset="0"/>
            </a:endParaRPr>
          </a:p>
          <a:p>
            <a:pPr marL="0" indent="0">
              <a:buNone/>
            </a:pPr>
            <a:endParaRPr lang="tr-TR" sz="2200" dirty="0" smtClean="0">
              <a:latin typeface="Arial" pitchFamily="34" charset="0"/>
              <a:cs typeface="Arial" pitchFamily="34" charset="0"/>
            </a:endParaRPr>
          </a:p>
          <a:p>
            <a:pPr marL="0" indent="0">
              <a:buNone/>
            </a:pPr>
            <a:r>
              <a:rPr lang="tr-TR" sz="2200" dirty="0" smtClean="0">
                <a:latin typeface="Arial" pitchFamily="34" charset="0"/>
                <a:cs typeface="Arial" pitchFamily="34" charset="0"/>
              </a:rPr>
              <a:t>Burada; </a:t>
            </a:r>
          </a:p>
          <a:p>
            <a:pPr marL="0" indent="0">
              <a:buNone/>
            </a:pPr>
            <a:r>
              <a:rPr lang="tr-TR" sz="2200" dirty="0" smtClean="0">
                <a:latin typeface="Arial" pitchFamily="34" charset="0"/>
                <a:cs typeface="Arial" pitchFamily="34" charset="0"/>
              </a:rPr>
              <a:t>A: Dren borusu kesit alanı</a:t>
            </a:r>
          </a:p>
          <a:p>
            <a:pPr marL="0" indent="0">
              <a:buNone/>
            </a:pPr>
            <a:r>
              <a:rPr lang="tr-TR" sz="2200" dirty="0" smtClean="0">
                <a:latin typeface="Arial" pitchFamily="34" charset="0"/>
                <a:cs typeface="Arial" pitchFamily="34" charset="0"/>
              </a:rPr>
              <a:t>R: Hidrolik çap ( Islak Alan/Islak Çevre )</a:t>
            </a:r>
          </a:p>
          <a:p>
            <a:pPr marL="0" indent="0">
              <a:buNone/>
            </a:pPr>
            <a:r>
              <a:rPr lang="tr-TR" sz="2200" dirty="0" smtClean="0">
                <a:latin typeface="Arial" pitchFamily="34" charset="0"/>
                <a:cs typeface="Arial" pitchFamily="34" charset="0"/>
              </a:rPr>
              <a:t>S: Eğim</a:t>
            </a:r>
          </a:p>
          <a:p>
            <a:pPr marL="0" indent="0">
              <a:buNone/>
            </a:pPr>
            <a:r>
              <a:rPr lang="tr-TR" sz="2200" dirty="0" smtClean="0">
                <a:latin typeface="Arial" pitchFamily="34" charset="0"/>
                <a:cs typeface="Arial" pitchFamily="34" charset="0"/>
              </a:rPr>
              <a:t>n: Boru pürüzlülük (</a:t>
            </a:r>
            <a:r>
              <a:rPr lang="tr-TR" sz="2200" dirty="0" err="1" smtClean="0">
                <a:latin typeface="Arial" pitchFamily="34" charset="0"/>
                <a:cs typeface="Arial" pitchFamily="34" charset="0"/>
              </a:rPr>
              <a:t>Manning</a:t>
            </a:r>
            <a:r>
              <a:rPr lang="tr-TR" sz="2200" dirty="0" smtClean="0">
                <a:latin typeface="Arial" pitchFamily="34" charset="0"/>
                <a:cs typeface="Arial" pitchFamily="34" charset="0"/>
              </a:rPr>
              <a:t>) katsayısı</a:t>
            </a:r>
          </a:p>
          <a:p>
            <a:pPr marL="0" indent="0">
              <a:buNone/>
            </a:pPr>
            <a:r>
              <a:rPr lang="tr-TR" sz="2200" dirty="0">
                <a:latin typeface="Arial" pitchFamily="34" charset="0"/>
                <a:cs typeface="Arial" pitchFamily="34" charset="0"/>
              </a:rPr>
              <a:t>	</a:t>
            </a:r>
            <a:r>
              <a:rPr lang="tr-TR" sz="2200" dirty="0" smtClean="0">
                <a:latin typeface="Arial" pitchFamily="34" charset="0"/>
                <a:cs typeface="Arial" pitchFamily="34" charset="0"/>
              </a:rPr>
              <a:t>Ancak kritik akım teorisine göre daire kesitlerde, maksimum akım boru çapının 2/3’ü kadar yükseklikte oluşacağı için kritik hız ve akım hesaplanmalıdır.</a:t>
            </a:r>
          </a:p>
          <a:p>
            <a:pPr marL="0" indent="0" algn="just">
              <a:buNone/>
            </a:pPr>
            <a:endParaRPr lang="tr-TR" sz="2200" dirty="0">
              <a:latin typeface="Arial" pitchFamily="34" charset="0"/>
              <a:cs typeface="Arial" pitchFamily="34" charset="0"/>
            </a:endParaRPr>
          </a:p>
        </p:txBody>
      </p:sp>
      <p:pic>
        <p:nvPicPr>
          <p:cNvPr id="1026" name="Picture 2" descr="C:\Users\Melis Dönmez\Desktop\IMG_813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2673047"/>
            <a:ext cx="3600400" cy="755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700004"/>
      </p:ext>
    </p:extLst>
  </p:cSld>
  <p:clrMapOvr>
    <a:masterClrMapping/>
  </p:clrMapOvr>
  <p:transition spd="slow">
    <p:pull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60648"/>
            <a:ext cx="8229600" cy="6048672"/>
          </a:xfrm>
        </p:spPr>
        <p:txBody>
          <a:bodyPr>
            <a:normAutofit/>
          </a:bodyPr>
          <a:lstStyle/>
          <a:p>
            <a:pPr marL="0" indent="0" algn="just">
              <a:buNone/>
            </a:pPr>
            <a:endParaRPr lang="tr-TR" sz="2200" dirty="0">
              <a:latin typeface="Arial" pitchFamily="34" charset="0"/>
              <a:cs typeface="Arial" pitchFamily="34" charset="0"/>
            </a:endParaRPr>
          </a:p>
          <a:p>
            <a:pPr marL="0" indent="0" algn="just">
              <a:buNone/>
            </a:pPr>
            <a:endParaRPr lang="tr-TR" sz="2200" dirty="0" smtClean="0">
              <a:latin typeface="Arial" pitchFamily="34" charset="0"/>
              <a:cs typeface="Arial" pitchFamily="34" charset="0"/>
            </a:endParaRPr>
          </a:p>
          <a:p>
            <a:pPr marL="0" indent="0" algn="just">
              <a:buNone/>
            </a:pPr>
            <a:r>
              <a:rPr lang="tr-TR" sz="2200" dirty="0" smtClean="0">
                <a:latin typeface="Arial" pitchFamily="34" charset="0"/>
                <a:cs typeface="Arial" pitchFamily="34" charset="0"/>
              </a:rPr>
              <a:t>	Ayrıca FAA ( Federal </a:t>
            </a:r>
            <a:r>
              <a:rPr lang="tr-TR" sz="2200" dirty="0" err="1" smtClean="0">
                <a:latin typeface="Arial" pitchFamily="34" charset="0"/>
                <a:cs typeface="Arial" pitchFamily="34" charset="0"/>
              </a:rPr>
              <a:t>Aviation</a:t>
            </a:r>
            <a:r>
              <a:rPr lang="tr-TR" sz="2200" dirty="0" smtClean="0">
                <a:latin typeface="Arial" pitchFamily="34" charset="0"/>
                <a:cs typeface="Arial" pitchFamily="34" charset="0"/>
              </a:rPr>
              <a:t> Administration – Amerikan Federal Havacılık Dairesi ) borularda maddelerin birikmesini önlemek amacıyla kritik hızın ve eğimin üzerinde akımın sağlanmasını önerir. Bunun için kritik hız ve eğim hesaplanmalıdır.</a:t>
            </a:r>
          </a:p>
          <a:p>
            <a:pPr marL="0" indent="0" algn="just">
              <a:buNone/>
            </a:pPr>
            <a:endParaRPr lang="tr-TR" sz="2200" dirty="0">
              <a:latin typeface="Arial" pitchFamily="34" charset="0"/>
              <a:cs typeface="Arial" pitchFamily="34" charset="0"/>
            </a:endParaRPr>
          </a:p>
          <a:p>
            <a:pPr marL="0" indent="0" algn="just">
              <a:buNone/>
            </a:pPr>
            <a:endParaRPr lang="tr-TR" sz="2200" dirty="0" smtClean="0">
              <a:latin typeface="Arial" pitchFamily="34" charset="0"/>
              <a:cs typeface="Arial" pitchFamily="34" charset="0"/>
            </a:endParaRPr>
          </a:p>
          <a:p>
            <a:pPr marL="0" indent="0" algn="just">
              <a:buNone/>
            </a:pPr>
            <a:endParaRPr lang="tr-TR" sz="2200" dirty="0">
              <a:latin typeface="Arial" pitchFamily="34" charset="0"/>
              <a:cs typeface="Arial" pitchFamily="34" charset="0"/>
            </a:endParaRPr>
          </a:p>
          <a:p>
            <a:pPr marL="0" indent="0" algn="just">
              <a:buNone/>
            </a:pPr>
            <a:r>
              <a:rPr lang="tr-TR" sz="2200" dirty="0" smtClean="0">
                <a:latin typeface="Arial" pitchFamily="34" charset="0"/>
                <a:cs typeface="Arial" pitchFamily="34" charset="0"/>
              </a:rPr>
              <a:t>	Hızın 0,75 m/</a:t>
            </a:r>
            <a:r>
              <a:rPr lang="tr-TR" sz="2200" dirty="0" err="1" smtClean="0">
                <a:latin typeface="Arial" pitchFamily="34" charset="0"/>
                <a:cs typeface="Arial" pitchFamily="34" charset="0"/>
              </a:rPr>
              <a:t>sn’den</a:t>
            </a:r>
            <a:r>
              <a:rPr lang="tr-TR" sz="2200" dirty="0" smtClean="0">
                <a:latin typeface="Arial" pitchFamily="34" charset="0"/>
                <a:cs typeface="Arial" pitchFamily="34" charset="0"/>
              </a:rPr>
              <a:t> fazla olması halinde borularda çökelmenin önlenmesi sağlanabilmektedir. Genellikle 15 cm dren boruları yüzey altı drenajı için kafi gelmektedir. Filtre malzemesinin dren borularının etrafını en az 15 cm saracak şekilde dren hendeklerini boyutlandırmak gereklidir.</a:t>
            </a:r>
          </a:p>
          <a:p>
            <a:pPr marL="0" indent="0" algn="just">
              <a:buNone/>
            </a:pPr>
            <a:endParaRPr lang="tr-TR" sz="2200" dirty="0" smtClean="0">
              <a:latin typeface="Arial" pitchFamily="34" charset="0"/>
              <a:cs typeface="Arial" pitchFamily="34" charset="0"/>
            </a:endParaRPr>
          </a:p>
          <a:p>
            <a:pPr marL="0" indent="0" algn="just">
              <a:buNone/>
            </a:pPr>
            <a:endParaRPr lang="tr-TR" sz="2200" dirty="0">
              <a:latin typeface="Arial" pitchFamily="34" charset="0"/>
              <a:cs typeface="Arial" pitchFamily="34" charset="0"/>
            </a:endParaRPr>
          </a:p>
        </p:txBody>
      </p:sp>
      <p:pic>
        <p:nvPicPr>
          <p:cNvPr id="2053" name="Picture 5" descr="C:\Users\Melis Dönmez\Desktop\asss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188641"/>
            <a:ext cx="4311251" cy="7920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Melis Dönmez\Desktop\ab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2924944"/>
            <a:ext cx="3924437" cy="93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553751"/>
      </p:ext>
    </p:extLst>
  </p:cSld>
  <p:clrMapOvr>
    <a:masterClrMapping/>
  </p:clrMapOvr>
  <p:transition spd="slow">
    <p:pull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elis Dönmez\Desktop\r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0"/>
            <a:ext cx="6876256" cy="31623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Melis Dönmez\Desktop\yassihuyuk_mahallesinde_drenaj_boru_hatti_dosemesi_basladi_h78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266" y="3212976"/>
            <a:ext cx="6948264"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351948"/>
      </p:ext>
    </p:extLst>
  </p:cSld>
  <p:clrMapOvr>
    <a:masterClrMapping/>
  </p:clrMapOvr>
  <p:transition spd="slow">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elis Dönmez\Desktop\Yol-Kenarı-Drenajında-Geokompozi-Uygulaması.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08720"/>
            <a:ext cx="9113146"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172650"/>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1770</TotalTime>
  <Words>1194</Words>
  <Application>Microsoft Office PowerPoint</Application>
  <PresentationFormat>Ekran Gösterisi (4:3)</PresentationFormat>
  <Paragraphs>207</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Ofis Teması</vt:lpstr>
      <vt:lpstr>PowerPoint Sunusu</vt:lpstr>
      <vt:lpstr>YOL DRENAJ SİSTEMLERİ</vt:lpstr>
      <vt:lpstr>DRENAJ TEKNİKLERİ İLE ZEMİNLERİN ISLAHI</vt:lpstr>
      <vt:lpstr>YÜZEYALTI DRENAJ ESASLARI</vt:lpstr>
      <vt:lpstr>PowerPoint Sunusu</vt:lpstr>
      <vt:lpstr>Zemin Drenajının Prensipleri</vt:lpstr>
      <vt:lpstr>PowerPoint Sunusu</vt:lpstr>
      <vt:lpstr>PowerPoint Sunusu</vt:lpstr>
      <vt:lpstr>PowerPoint Sunusu</vt:lpstr>
      <vt:lpstr>PowerPoint Sunusu</vt:lpstr>
      <vt:lpstr>PowerPoint Sunusu</vt:lpstr>
      <vt:lpstr>Yüzey altı drenaj malzemeleri</vt:lpstr>
      <vt:lpstr>Agrega Drenler</vt:lpstr>
      <vt:lpstr>Boru drenler</vt:lpstr>
      <vt:lpstr>Geotekstil Drenler</vt:lpstr>
      <vt:lpstr>Agrega Drenlerin Projelendirilmesiyle İlgili Örnek</vt:lpstr>
      <vt:lpstr>Dren Boruların Genel Özellikleri</vt:lpstr>
      <vt:lpstr>PowerPoint Sunusu</vt:lpstr>
      <vt:lpstr>PowerPoint Sunusu</vt:lpstr>
      <vt:lpstr>Yüzey altı Drenaj Uygulama Yerleri</vt:lpstr>
      <vt:lpstr>Yüzey altı Drenajın Amaçları</vt:lpstr>
      <vt:lpstr>PowerPoint Sunusu</vt:lpstr>
      <vt:lpstr>PowerPoint Sunusu</vt:lpstr>
      <vt:lpstr>PowerPoint Sunusu</vt:lpstr>
      <vt:lpstr>PowerPoint Sunusu</vt:lpstr>
      <vt:lpstr>PowerPoint Sunusu</vt:lpstr>
      <vt:lpstr>Sızan suları kesmek için kullanılır.</vt:lpstr>
      <vt:lpstr>YÜZEY ALTI DRENAJ YAPILARI</vt:lpstr>
      <vt:lpstr>   1.Enine Yüzey altı Dren Yapıları       </vt:lpstr>
      <vt:lpstr>PowerPoint Sunusu</vt:lpstr>
      <vt:lpstr>Dolguda Dren Şilte Uygulaması</vt:lpstr>
      <vt:lpstr>PowerPoint Sunusu</vt:lpstr>
      <vt:lpstr>2. Boyuna Yüzey altı Dren Yapıları</vt:lpstr>
      <vt:lpstr>PowerPoint Sunusu</vt:lpstr>
      <vt:lpstr>PowerPoint Sunusu</vt:lpstr>
      <vt:lpstr>PowerPoint Sunusu</vt:lpstr>
      <vt:lpstr>PowerPoint Sunusu</vt:lpstr>
      <vt:lpstr>Dren Hendeklerine Yerleştirilecek Dren Borularının Çapı Nasıl Hesaplanır?</vt:lpstr>
      <vt:lpstr>PowerPoint Sunusu</vt:lpstr>
      <vt:lpstr>PowerPoint Sunusu</vt:lpstr>
      <vt:lpstr>PowerPoint Sunusu</vt:lpstr>
    </vt:vector>
  </TitlesOfParts>
  <Company>By NeC ® 2010 | Katilimsiz.Com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Melis Dönmez</dc:creator>
  <cp:lastModifiedBy>ASUS1</cp:lastModifiedBy>
  <cp:revision>227</cp:revision>
  <dcterms:created xsi:type="dcterms:W3CDTF">2017-11-11T10:34:42Z</dcterms:created>
  <dcterms:modified xsi:type="dcterms:W3CDTF">2020-02-12T11:35:04Z</dcterms:modified>
</cp:coreProperties>
</file>