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80" r:id="rId21"/>
    <p:sldId id="275" r:id="rId22"/>
    <p:sldId id="279" r:id="rId23"/>
    <p:sldId id="276" r:id="rId24"/>
    <p:sldId id="277" r:id="rId25"/>
    <p:sldId id="278" r:id="rId2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5" d="100"/>
          <a:sy n="115" d="100"/>
        </p:scale>
        <p:origin x="-1524"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F9CD1279-203D-4741-AF4D-79A1E27F9751}" type="datetimeFigureOut">
              <a:rPr lang="tr-TR" smtClean="0"/>
              <a:pPr/>
              <a:t>8.03.2020</a:t>
            </a:fld>
            <a:endParaRPr lang="tr-TR"/>
          </a:p>
        </p:txBody>
      </p:sp>
      <p:sp>
        <p:nvSpPr>
          <p:cNvPr id="20" name="Footer Placeholder 19"/>
          <p:cNvSpPr>
            <a:spLocks noGrp="1"/>
          </p:cNvSpPr>
          <p:nvPr>
            <p:ph type="ftr" sz="quarter" idx="11"/>
          </p:nvPr>
        </p:nvSpPr>
        <p:spPr/>
        <p:txBody>
          <a:bodyPr/>
          <a:lstStyle>
            <a:extLst/>
          </a:lstStyle>
          <a:p>
            <a:endParaRPr lang="tr-TR"/>
          </a:p>
        </p:txBody>
      </p:sp>
      <p:sp>
        <p:nvSpPr>
          <p:cNvPr id="10" name="Slide Number Placeholder 9"/>
          <p:cNvSpPr>
            <a:spLocks noGrp="1"/>
          </p:cNvSpPr>
          <p:nvPr>
            <p:ph type="sldNum" sz="quarter" idx="12"/>
          </p:nvPr>
        </p:nvSpPr>
        <p:spPr/>
        <p:txBody>
          <a:bodyPr/>
          <a:lstStyle>
            <a:extLst/>
          </a:lstStyle>
          <a:p>
            <a:fld id="{C37DAC92-3D02-448A-B50B-59B6DF645CFC}" type="slidenum">
              <a:rPr lang="tr-TR" smtClean="0"/>
              <a:pPr/>
              <a:t>‹#›</a:t>
            </a:fld>
            <a:endParaRPr lang="tr-TR"/>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9CD1279-203D-4741-AF4D-79A1E27F9751}" type="datetimeFigureOut">
              <a:rPr lang="tr-TR" smtClean="0"/>
              <a:pPr/>
              <a:t>8.03.2020</a:t>
            </a:fld>
            <a:endParaRPr lang="tr-TR"/>
          </a:p>
        </p:txBody>
      </p:sp>
      <p:sp>
        <p:nvSpPr>
          <p:cNvPr id="5" name="Footer Placeholder 4"/>
          <p:cNvSpPr>
            <a:spLocks noGrp="1"/>
          </p:cNvSpPr>
          <p:nvPr>
            <p:ph type="ftr" sz="quarter" idx="11"/>
          </p:nvPr>
        </p:nvSpPr>
        <p:spPr/>
        <p:txBody>
          <a:bodyPr/>
          <a:lstStyle>
            <a:extLst/>
          </a:lstStyle>
          <a:p>
            <a:endParaRPr lang="tr-TR"/>
          </a:p>
        </p:txBody>
      </p:sp>
      <p:sp>
        <p:nvSpPr>
          <p:cNvPr id="6" name="Slide Number Placeholder 5"/>
          <p:cNvSpPr>
            <a:spLocks noGrp="1"/>
          </p:cNvSpPr>
          <p:nvPr>
            <p:ph type="sldNum" sz="quarter" idx="12"/>
          </p:nvPr>
        </p:nvSpPr>
        <p:spPr/>
        <p:txBody>
          <a:bodyPr/>
          <a:lstStyle>
            <a:extLst/>
          </a:lstStyle>
          <a:p>
            <a:fld id="{C37DAC92-3D02-448A-B50B-59B6DF645CFC}"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9CD1279-203D-4741-AF4D-79A1E27F9751}" type="datetimeFigureOut">
              <a:rPr lang="tr-TR" smtClean="0"/>
              <a:pPr/>
              <a:t>8.03.2020</a:t>
            </a:fld>
            <a:endParaRPr lang="tr-TR"/>
          </a:p>
        </p:txBody>
      </p:sp>
      <p:sp>
        <p:nvSpPr>
          <p:cNvPr id="5" name="Footer Placeholder 4"/>
          <p:cNvSpPr>
            <a:spLocks noGrp="1"/>
          </p:cNvSpPr>
          <p:nvPr>
            <p:ph type="ftr" sz="quarter" idx="11"/>
          </p:nvPr>
        </p:nvSpPr>
        <p:spPr/>
        <p:txBody>
          <a:bodyPr/>
          <a:lstStyle>
            <a:extLst/>
          </a:lstStyle>
          <a:p>
            <a:endParaRPr lang="tr-TR"/>
          </a:p>
        </p:txBody>
      </p:sp>
      <p:sp>
        <p:nvSpPr>
          <p:cNvPr id="6" name="Slide Number Placeholder 5"/>
          <p:cNvSpPr>
            <a:spLocks noGrp="1"/>
          </p:cNvSpPr>
          <p:nvPr>
            <p:ph type="sldNum" sz="quarter" idx="12"/>
          </p:nvPr>
        </p:nvSpPr>
        <p:spPr/>
        <p:txBody>
          <a:bodyPr/>
          <a:lstStyle>
            <a:extLst/>
          </a:lstStyle>
          <a:p>
            <a:fld id="{C37DAC92-3D02-448A-B50B-59B6DF645CFC}" type="slidenum">
              <a:rPr lang="tr-TR" smtClean="0"/>
              <a:pPr/>
              <a:t>‹#›</a:t>
            </a:fld>
            <a:endParaRPr lang="tr-TR"/>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9CD1279-203D-4741-AF4D-79A1E27F9751}" type="datetimeFigureOut">
              <a:rPr lang="tr-TR" smtClean="0"/>
              <a:pPr/>
              <a:t>8.03.2020</a:t>
            </a:fld>
            <a:endParaRPr lang="tr-TR"/>
          </a:p>
        </p:txBody>
      </p:sp>
      <p:sp>
        <p:nvSpPr>
          <p:cNvPr id="6" name="Footer Placeholder 5"/>
          <p:cNvSpPr>
            <a:spLocks noGrp="1"/>
          </p:cNvSpPr>
          <p:nvPr>
            <p:ph type="ftr" sz="quarter" idx="11"/>
          </p:nvPr>
        </p:nvSpPr>
        <p:spPr/>
        <p:txBody>
          <a:bodyPr/>
          <a:lstStyle>
            <a:extLst/>
          </a:lstStyle>
          <a:p>
            <a:endParaRPr lang="tr-TR"/>
          </a:p>
        </p:txBody>
      </p:sp>
      <p:sp>
        <p:nvSpPr>
          <p:cNvPr id="7" name="Slide Number Placeholder 6"/>
          <p:cNvSpPr>
            <a:spLocks noGrp="1"/>
          </p:cNvSpPr>
          <p:nvPr>
            <p:ph type="sldNum" sz="quarter" idx="12"/>
          </p:nvPr>
        </p:nvSpPr>
        <p:spPr/>
        <p:txBody>
          <a:bodyPr/>
          <a:lstStyle>
            <a:extLst/>
          </a:lstStyle>
          <a:p>
            <a:fld id="{C37DAC92-3D02-448A-B50B-59B6DF645CFC}"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9CD1279-203D-4741-AF4D-79A1E27F9751}" type="datetimeFigureOut">
              <a:rPr lang="tr-TR" smtClean="0"/>
              <a:pPr/>
              <a:t>8.03.2020</a:t>
            </a:fld>
            <a:endParaRPr lang="tr-TR"/>
          </a:p>
        </p:txBody>
      </p:sp>
      <p:sp>
        <p:nvSpPr>
          <p:cNvPr id="8" name="Footer Placeholder 7"/>
          <p:cNvSpPr>
            <a:spLocks noGrp="1"/>
          </p:cNvSpPr>
          <p:nvPr>
            <p:ph type="ftr" sz="quarter" idx="11"/>
          </p:nvPr>
        </p:nvSpPr>
        <p:spPr/>
        <p:txBody>
          <a:bodyPr/>
          <a:lstStyle>
            <a:extLst/>
          </a:lstStyle>
          <a:p>
            <a:endParaRPr lang="tr-TR"/>
          </a:p>
        </p:txBody>
      </p:sp>
      <p:sp>
        <p:nvSpPr>
          <p:cNvPr id="9" name="Slide Number Placeholder 8"/>
          <p:cNvSpPr>
            <a:spLocks noGrp="1"/>
          </p:cNvSpPr>
          <p:nvPr>
            <p:ph type="sldNum" sz="quarter" idx="12"/>
          </p:nvPr>
        </p:nvSpPr>
        <p:spPr/>
        <p:txBody>
          <a:bodyPr/>
          <a:lstStyle>
            <a:extLst/>
          </a:lstStyle>
          <a:p>
            <a:fld id="{C37DAC92-3D02-448A-B50B-59B6DF645CFC}"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F9CD1279-203D-4741-AF4D-79A1E27F9751}" type="datetimeFigureOut">
              <a:rPr lang="tr-TR" smtClean="0"/>
              <a:pPr/>
              <a:t>8.03.2020</a:t>
            </a:fld>
            <a:endParaRPr lang="tr-TR"/>
          </a:p>
        </p:txBody>
      </p:sp>
      <p:sp>
        <p:nvSpPr>
          <p:cNvPr id="4" name="Footer Placeholder 3"/>
          <p:cNvSpPr>
            <a:spLocks noGrp="1"/>
          </p:cNvSpPr>
          <p:nvPr>
            <p:ph type="ftr" sz="quarter" idx="11"/>
          </p:nvPr>
        </p:nvSpPr>
        <p:spPr/>
        <p:txBody>
          <a:bodyPr/>
          <a:lstStyle>
            <a:extLst/>
          </a:lstStyle>
          <a:p>
            <a:endParaRPr lang="tr-TR"/>
          </a:p>
        </p:txBody>
      </p:sp>
      <p:sp>
        <p:nvSpPr>
          <p:cNvPr id="5" name="Slide Number Placeholder 4"/>
          <p:cNvSpPr>
            <a:spLocks noGrp="1"/>
          </p:cNvSpPr>
          <p:nvPr>
            <p:ph type="sldNum" sz="quarter" idx="12"/>
          </p:nvPr>
        </p:nvSpPr>
        <p:spPr/>
        <p:txBody>
          <a:bodyPr/>
          <a:lstStyle>
            <a:extLst/>
          </a:lstStyle>
          <a:p>
            <a:fld id="{C37DAC92-3D02-448A-B50B-59B6DF645CFC}"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F9CD1279-203D-4741-AF4D-79A1E27F9751}" type="datetimeFigureOut">
              <a:rPr lang="tr-TR" smtClean="0"/>
              <a:pPr/>
              <a:t>8.03.2020</a:t>
            </a:fld>
            <a:endParaRPr lang="tr-TR"/>
          </a:p>
        </p:txBody>
      </p:sp>
      <p:sp>
        <p:nvSpPr>
          <p:cNvPr id="3" name="Footer Placeholder 2"/>
          <p:cNvSpPr>
            <a:spLocks noGrp="1"/>
          </p:cNvSpPr>
          <p:nvPr>
            <p:ph type="ftr" sz="quarter" idx="11"/>
          </p:nvPr>
        </p:nvSpPr>
        <p:spPr/>
        <p:txBody>
          <a:bodyPr/>
          <a:lstStyle>
            <a:extLst/>
          </a:lstStyle>
          <a:p>
            <a:endParaRPr lang="tr-TR"/>
          </a:p>
        </p:txBody>
      </p:sp>
      <p:sp>
        <p:nvSpPr>
          <p:cNvPr id="4" name="Slide Number Placeholder 3"/>
          <p:cNvSpPr>
            <a:spLocks noGrp="1"/>
          </p:cNvSpPr>
          <p:nvPr>
            <p:ph type="sldNum" sz="quarter" idx="12"/>
          </p:nvPr>
        </p:nvSpPr>
        <p:spPr/>
        <p:txBody>
          <a:bodyPr/>
          <a:lstStyle>
            <a:extLst/>
          </a:lstStyle>
          <a:p>
            <a:fld id="{C37DAC92-3D02-448A-B50B-59B6DF645CFC}" type="slidenum">
              <a:rPr lang="tr-TR" smtClean="0"/>
              <a:pPr/>
              <a:t>‹#›</a:t>
            </a:fld>
            <a:endParaRPr lang="tr-TR"/>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9CD1279-203D-4741-AF4D-79A1E27F9751}" type="datetimeFigureOut">
              <a:rPr lang="tr-TR" smtClean="0"/>
              <a:pPr/>
              <a:t>8.03.2020</a:t>
            </a:fld>
            <a:endParaRPr lang="tr-TR"/>
          </a:p>
        </p:txBody>
      </p:sp>
      <p:sp>
        <p:nvSpPr>
          <p:cNvPr id="6" name="Footer Placeholder 5"/>
          <p:cNvSpPr>
            <a:spLocks noGrp="1"/>
          </p:cNvSpPr>
          <p:nvPr>
            <p:ph type="ftr" sz="quarter" idx="11"/>
          </p:nvPr>
        </p:nvSpPr>
        <p:spPr/>
        <p:txBody>
          <a:bodyPr/>
          <a:lstStyle>
            <a:extLst/>
          </a:lstStyle>
          <a:p>
            <a:endParaRPr lang="tr-TR"/>
          </a:p>
        </p:txBody>
      </p:sp>
      <p:sp>
        <p:nvSpPr>
          <p:cNvPr id="7" name="Slide Number Placeholder 6"/>
          <p:cNvSpPr>
            <a:spLocks noGrp="1"/>
          </p:cNvSpPr>
          <p:nvPr>
            <p:ph type="sldNum" sz="quarter" idx="12"/>
          </p:nvPr>
        </p:nvSpPr>
        <p:spPr/>
        <p:txBody>
          <a:bodyPr/>
          <a:lstStyle>
            <a:extLst/>
          </a:lstStyle>
          <a:p>
            <a:fld id="{C37DAC92-3D02-448A-B50B-59B6DF645CFC}"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F9CD1279-203D-4741-AF4D-79A1E27F9751}" type="datetimeFigureOut">
              <a:rPr lang="tr-TR" smtClean="0"/>
              <a:pPr/>
              <a:t>8.03.2020</a:t>
            </a:fld>
            <a:endParaRPr lang="tr-TR"/>
          </a:p>
        </p:txBody>
      </p:sp>
      <p:sp>
        <p:nvSpPr>
          <p:cNvPr id="6" name="Footer Placeholder 5"/>
          <p:cNvSpPr>
            <a:spLocks noGrp="1"/>
          </p:cNvSpPr>
          <p:nvPr>
            <p:ph type="ftr" sz="quarter" idx="11"/>
          </p:nvPr>
        </p:nvSpPr>
        <p:spPr/>
        <p:txBody>
          <a:bodyPr/>
          <a:lstStyle>
            <a:extLst/>
          </a:lstStyle>
          <a:p>
            <a:endParaRPr lang="tr-TR"/>
          </a:p>
        </p:txBody>
      </p:sp>
      <p:sp>
        <p:nvSpPr>
          <p:cNvPr id="7" name="Slide Number Placeholder 6"/>
          <p:cNvSpPr>
            <a:spLocks noGrp="1"/>
          </p:cNvSpPr>
          <p:nvPr>
            <p:ph type="sldNum" sz="quarter" idx="12"/>
          </p:nvPr>
        </p:nvSpPr>
        <p:spPr/>
        <p:txBody>
          <a:bodyPr/>
          <a:lstStyle>
            <a:extLst/>
          </a:lstStyle>
          <a:p>
            <a:fld id="{C37DAC92-3D02-448A-B50B-59B6DF645CFC}" type="slidenum">
              <a:rPr lang="tr-TR" smtClean="0"/>
              <a:pPr/>
              <a:t>‹#›</a:t>
            </a:fld>
            <a:endParaRPr lang="tr-TR"/>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9CD1279-203D-4741-AF4D-79A1E27F9751}" type="datetimeFigureOut">
              <a:rPr lang="tr-TR" smtClean="0"/>
              <a:pPr/>
              <a:t>8.03.2020</a:t>
            </a:fld>
            <a:endParaRPr lang="tr-TR"/>
          </a:p>
        </p:txBody>
      </p:sp>
      <p:sp>
        <p:nvSpPr>
          <p:cNvPr id="5" name="Footer Placeholder 4"/>
          <p:cNvSpPr>
            <a:spLocks noGrp="1"/>
          </p:cNvSpPr>
          <p:nvPr>
            <p:ph type="ftr" sz="quarter" idx="11"/>
          </p:nvPr>
        </p:nvSpPr>
        <p:spPr/>
        <p:txBody>
          <a:bodyPr/>
          <a:lstStyle>
            <a:extLst/>
          </a:lstStyle>
          <a:p>
            <a:endParaRPr lang="tr-TR"/>
          </a:p>
        </p:txBody>
      </p:sp>
      <p:sp>
        <p:nvSpPr>
          <p:cNvPr id="6" name="Slide Number Placeholder 5"/>
          <p:cNvSpPr>
            <a:spLocks noGrp="1"/>
          </p:cNvSpPr>
          <p:nvPr>
            <p:ph type="sldNum" sz="quarter" idx="12"/>
          </p:nvPr>
        </p:nvSpPr>
        <p:spPr/>
        <p:txBody>
          <a:bodyPr/>
          <a:lstStyle>
            <a:extLst/>
          </a:lstStyle>
          <a:p>
            <a:fld id="{C37DAC92-3D02-448A-B50B-59B6DF645CFC}"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9CD1279-203D-4741-AF4D-79A1E27F9751}" type="datetimeFigureOut">
              <a:rPr lang="tr-TR" smtClean="0"/>
              <a:pPr/>
              <a:t>8.03.2020</a:t>
            </a:fld>
            <a:endParaRPr lang="tr-TR"/>
          </a:p>
        </p:txBody>
      </p:sp>
      <p:sp>
        <p:nvSpPr>
          <p:cNvPr id="5" name="Footer Placeholder 4"/>
          <p:cNvSpPr>
            <a:spLocks noGrp="1"/>
          </p:cNvSpPr>
          <p:nvPr>
            <p:ph type="ftr" sz="quarter" idx="11"/>
          </p:nvPr>
        </p:nvSpPr>
        <p:spPr/>
        <p:txBody>
          <a:bodyPr/>
          <a:lstStyle>
            <a:extLst/>
          </a:lstStyle>
          <a:p>
            <a:endParaRPr lang="tr-TR"/>
          </a:p>
        </p:txBody>
      </p:sp>
      <p:sp>
        <p:nvSpPr>
          <p:cNvPr id="6" name="Slide Number Placeholder 5"/>
          <p:cNvSpPr>
            <a:spLocks noGrp="1"/>
          </p:cNvSpPr>
          <p:nvPr>
            <p:ph type="sldNum" sz="quarter" idx="12"/>
          </p:nvPr>
        </p:nvSpPr>
        <p:spPr/>
        <p:txBody>
          <a:bodyPr/>
          <a:lstStyle>
            <a:extLst/>
          </a:lstStyle>
          <a:p>
            <a:fld id="{C37DAC92-3D02-448A-B50B-59B6DF645CFC}"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F9CD1279-203D-4741-AF4D-79A1E27F9751}" type="datetimeFigureOut">
              <a:rPr lang="tr-TR" smtClean="0"/>
              <a:pPr/>
              <a:t>8.03.2020</a:t>
            </a:fld>
            <a:endParaRPr lang="tr-T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tr-TR"/>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C37DAC92-3D02-448A-B50B-59B6DF645CFC}" type="slidenum">
              <a:rPr lang="tr-TR" smtClean="0"/>
              <a:pPr/>
              <a:t>‹#›</a:t>
            </a:fld>
            <a:endParaRPr lang="tr-T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emf"/></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066800" y="352159"/>
            <a:ext cx="1476641" cy="1476641"/>
          </a:xfrm>
          <a:prstGeom prst="rect">
            <a:avLst/>
          </a:prstGeom>
        </p:spPr>
      </p:pic>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741502" y="361053"/>
            <a:ext cx="1362096" cy="139154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 name="Rectangle 4"/>
          <p:cNvSpPr/>
          <p:nvPr/>
        </p:nvSpPr>
        <p:spPr>
          <a:xfrm>
            <a:off x="1975104" y="1029325"/>
            <a:ext cx="6400800" cy="1877437"/>
          </a:xfrm>
          <a:prstGeom prst="rect">
            <a:avLst/>
          </a:prstGeom>
        </p:spPr>
        <p:txBody>
          <a:bodyPr wrap="square">
            <a:spAutoFit/>
          </a:bodyPr>
          <a:lstStyle/>
          <a:p>
            <a:pPr algn="ctr"/>
            <a:r>
              <a:rPr lang="tr-TR" sz="2800" dirty="0" smtClean="0">
                <a:latin typeface="Times New Roman" pitchFamily="18" charset="0"/>
                <a:cs typeface="Times New Roman" pitchFamily="18" charset="0"/>
              </a:rPr>
              <a:t>T.C.</a:t>
            </a:r>
            <a:endParaRPr lang="tr-TR" sz="2800" dirty="0" smtClean="0">
              <a:latin typeface="Times New Roman" pitchFamily="18" charset="0"/>
              <a:cs typeface="Times New Roman" pitchFamily="18" charset="0"/>
            </a:endParaRPr>
          </a:p>
          <a:p>
            <a:pPr algn="ctr"/>
            <a:r>
              <a:rPr lang="tr-TR" sz="2800" dirty="0" smtClean="0">
                <a:latin typeface="Times New Roman" pitchFamily="18" charset="0"/>
                <a:cs typeface="Times New Roman" pitchFamily="18" charset="0"/>
              </a:rPr>
              <a:t>ONDUKUZ MAYIS ÜNİVERSİTESİ</a:t>
            </a:r>
          </a:p>
          <a:p>
            <a:pPr algn="ctr"/>
            <a:r>
              <a:rPr lang="tr-TR" sz="2800" dirty="0" smtClean="0">
                <a:latin typeface="Times New Roman" pitchFamily="18" charset="0"/>
                <a:cs typeface="Times New Roman" pitchFamily="18" charset="0"/>
              </a:rPr>
              <a:t>FEN BİLİMLERİ </a:t>
            </a:r>
            <a:r>
              <a:rPr lang="tr-TR" sz="2800" dirty="0" smtClean="0">
                <a:latin typeface="Times New Roman" panose="02020603050405020304" pitchFamily="18" charset="0"/>
                <a:cs typeface="Times New Roman" panose="02020603050405020304" pitchFamily="18" charset="0"/>
              </a:rPr>
              <a:t>ENSTİTÜSÜ</a:t>
            </a:r>
          </a:p>
          <a:p>
            <a:pPr algn="ctr"/>
            <a:r>
              <a:rPr lang="tr-TR" sz="2800" dirty="0" smtClean="0">
                <a:latin typeface="Times New Roman" panose="02020603050405020304" pitchFamily="18" charset="0"/>
                <a:cs typeface="Times New Roman" panose="02020603050405020304" pitchFamily="18" charset="0"/>
              </a:rPr>
              <a:t>İNŞAAT MÜHENDİSLİĞİ</a:t>
            </a:r>
            <a:endParaRPr lang="tr-TR" sz="2800" dirty="0">
              <a:latin typeface="Times New Roman" panose="02020603050405020304" pitchFamily="18" charset="0"/>
              <a:cs typeface="Times New Roman" panose="02020603050405020304" pitchFamily="18" charset="0"/>
            </a:endParaRPr>
          </a:p>
        </p:txBody>
      </p:sp>
      <p:sp>
        <p:nvSpPr>
          <p:cNvPr id="7" name="Rectangle 6"/>
          <p:cNvSpPr/>
          <p:nvPr/>
        </p:nvSpPr>
        <p:spPr>
          <a:xfrm>
            <a:off x="1905000" y="3505200"/>
            <a:ext cx="6400800" cy="1077218"/>
          </a:xfrm>
          <a:prstGeom prst="rect">
            <a:avLst/>
          </a:prstGeom>
        </p:spPr>
        <p:txBody>
          <a:bodyPr wrap="square">
            <a:spAutoFit/>
          </a:bodyPr>
          <a:lstStyle/>
          <a:p>
            <a:pPr algn="ctr"/>
            <a:r>
              <a:rPr lang="tr-TR" sz="3200" dirty="0" smtClean="0"/>
              <a:t>OTOPARK </a:t>
            </a:r>
            <a:r>
              <a:rPr lang="tr-TR" sz="3200" dirty="0" smtClean="0"/>
              <a:t>PLANLAMASI VE YÖNETİMİ</a:t>
            </a:r>
            <a:endParaRPr lang="tr-TR" sz="2800" dirty="0">
              <a:latin typeface="Times New Roman" panose="02020603050405020304" pitchFamily="18" charset="0"/>
              <a:cs typeface="Times New Roman" panose="02020603050405020304" pitchFamily="18" charset="0"/>
            </a:endParaRPr>
          </a:p>
        </p:txBody>
      </p:sp>
      <p:sp>
        <p:nvSpPr>
          <p:cNvPr id="8" name="Rectangle 7"/>
          <p:cNvSpPr/>
          <p:nvPr/>
        </p:nvSpPr>
        <p:spPr>
          <a:xfrm>
            <a:off x="1752600" y="4937319"/>
            <a:ext cx="6400800" cy="584775"/>
          </a:xfrm>
          <a:prstGeom prst="rect">
            <a:avLst/>
          </a:prstGeom>
        </p:spPr>
        <p:txBody>
          <a:bodyPr wrap="square">
            <a:spAutoFit/>
          </a:bodyPr>
          <a:lstStyle/>
          <a:p>
            <a:pPr algn="ctr"/>
            <a:r>
              <a:rPr lang="tr-TR" sz="3200" dirty="0" smtClean="0"/>
              <a:t>Otopark Türleri Ödevi</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6202327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76200"/>
            <a:ext cx="7498080" cy="792162"/>
          </a:xfrm>
        </p:spPr>
        <p:txBody>
          <a:bodyPr>
            <a:normAutofit/>
          </a:bodyPr>
          <a:lstStyle/>
          <a:p>
            <a:pPr algn="ctr"/>
            <a:r>
              <a:rPr lang="tr-TR" sz="2800" dirty="0" smtClean="0">
                <a:latin typeface="Times New Roman" panose="02020603050405020304" pitchFamily="18" charset="0"/>
                <a:cs typeface="Times New Roman" panose="02020603050405020304" pitchFamily="18" charset="0"/>
              </a:rPr>
              <a:t>OTOPARKLARIN TÜRLERİ</a:t>
            </a:r>
            <a:endParaRPr lang="tr-TR"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435608" y="914400"/>
            <a:ext cx="7498080" cy="5562600"/>
          </a:xfrm>
        </p:spPr>
        <p:txBody>
          <a:bodyPr>
            <a:noAutofit/>
          </a:bodyPr>
          <a:lstStyle/>
          <a:p>
            <a:pPr marL="82296" indent="0">
              <a:buNone/>
            </a:pPr>
            <a:r>
              <a:rPr lang="tr-TR" sz="2000" dirty="0">
                <a:latin typeface="Times New Roman" panose="02020603050405020304" pitchFamily="18" charset="0"/>
                <a:cs typeface="Times New Roman" panose="02020603050405020304" pitchFamily="18" charset="0"/>
              </a:rPr>
              <a:t>Otoparklar bulundukları yere göre iki ana gruba ayrılabilir</a:t>
            </a:r>
            <a:r>
              <a:rPr lang="tr-TR" sz="2000" dirty="0" smtClean="0">
                <a:latin typeface="Times New Roman" panose="02020603050405020304" pitchFamily="18" charset="0"/>
                <a:cs typeface="Times New Roman" panose="02020603050405020304" pitchFamily="18" charset="0"/>
              </a:rPr>
              <a:t>.</a:t>
            </a:r>
          </a:p>
          <a:p>
            <a:pPr marL="82296" indent="0">
              <a:buNone/>
            </a:pPr>
            <a:endParaRPr lang="tr-TR" sz="2000" dirty="0">
              <a:latin typeface="Times New Roman" panose="02020603050405020304" pitchFamily="18" charset="0"/>
              <a:cs typeface="Times New Roman" panose="02020603050405020304" pitchFamily="18" charset="0"/>
            </a:endParaRPr>
          </a:p>
          <a:p>
            <a:pPr marL="0" marR="0" algn="justLow">
              <a:lnSpc>
                <a:spcPct val="160000"/>
              </a:lnSpc>
              <a:spcBef>
                <a:spcPts val="0"/>
              </a:spcBef>
              <a:spcAft>
                <a:spcPts val="1000"/>
              </a:spcAft>
            </a:pPr>
            <a:r>
              <a:rPr lang="tr-TR" sz="2000" b="1" dirty="0">
                <a:latin typeface="Times New Roman" panose="02020603050405020304" pitchFamily="18" charset="0"/>
                <a:ea typeface="Calibri"/>
                <a:cs typeface="Times New Roman" panose="02020603050405020304" pitchFamily="18" charset="0"/>
              </a:rPr>
              <a:t>1.YOL İÇİ OTOPARK</a:t>
            </a:r>
            <a:endParaRPr lang="tr-TR" sz="2000" dirty="0">
              <a:latin typeface="Times New Roman" panose="02020603050405020304" pitchFamily="18" charset="0"/>
              <a:ea typeface="Calibri"/>
              <a:cs typeface="Times New Roman" panose="02020603050405020304" pitchFamily="18" charset="0"/>
            </a:endParaRPr>
          </a:p>
          <a:p>
            <a:pPr marL="82296" indent="0">
              <a:buNone/>
            </a:pPr>
            <a:r>
              <a:rPr lang="tr-TR" sz="2000" dirty="0">
                <a:latin typeface="Times New Roman" panose="02020603050405020304" pitchFamily="18" charset="0"/>
                <a:cs typeface="Times New Roman" panose="02020603050405020304" pitchFamily="18" charset="0"/>
              </a:rPr>
              <a:t>Yol içi otopark, taşıtın yol içinde kaldırım kenarında park edildiği otopark türüdür. Bu nedenle yol kenarı otopark da denilir. Yol içi otoparklarda yolun bir kenarı veya iki kenarına park etmeye izin verilir.Yol içi otopark uygulamasında yolun tek bir tarafına park yapılacağı öngörüldüğünde yolun karşı tarafına da park yapılması engellenmelidir. Yol içi otoparklar, kısa süreli ve sadece müşteriler tarafından kullanılması uygun olan otoparklardır. Bu kullanım süresi genellikle bir saatten az olan sürelerdir. Yol içi parkının kısa süreli müşteriler tarafından kullanılmasını sağlamak için ise işyeri sahiplerine araçlarını park edecek yeterli yol dışı parklarının ayrılması gerekir. Genişliği 6 m den az olan yollarda ve genişliği 6 – 7.5 m olan çift şeritli yollarda yol içi parkı yapılmamalıdır.</a:t>
            </a:r>
          </a:p>
        </p:txBody>
      </p:sp>
    </p:spTree>
    <p:extLst>
      <p:ext uri="{BB962C8B-B14F-4D97-AF65-F5344CB8AC3E}">
        <p14:creationId xmlns="" xmlns:p14="http://schemas.microsoft.com/office/powerpoint/2010/main" val="6126793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457200"/>
            <a:ext cx="7498080" cy="5791200"/>
          </a:xfrm>
        </p:spPr>
        <p:txBody>
          <a:bodyPr>
            <a:normAutofit lnSpcReduction="10000"/>
          </a:bodyPr>
          <a:lstStyle/>
          <a:p>
            <a:pPr marL="0" marR="0" indent="0" algn="just">
              <a:lnSpc>
                <a:spcPct val="115000"/>
              </a:lnSpc>
              <a:spcBef>
                <a:spcPts val="1200"/>
              </a:spcBef>
              <a:spcAft>
                <a:spcPts val="1000"/>
              </a:spcAft>
              <a:buNone/>
            </a:pPr>
            <a:r>
              <a:rPr lang="tr-TR" sz="2000" dirty="0">
                <a:latin typeface="Times New Roman" panose="02020603050405020304" pitchFamily="18" charset="0"/>
                <a:ea typeface="Calibri"/>
                <a:cs typeface="Times New Roman" panose="02020603050405020304" pitchFamily="18" charset="0"/>
              </a:rPr>
              <a:t>Yol kenarına park durumunda araç içindekiler varacakları yerin çok yakınına kadar erişebilirler. Fakat bazı sakıncalar ortaya çıkmaktadır</a:t>
            </a:r>
            <a:r>
              <a:rPr lang="tr-TR" sz="2000" dirty="0" smtClean="0">
                <a:latin typeface="Times New Roman" panose="02020603050405020304" pitchFamily="18" charset="0"/>
                <a:ea typeface="Calibri"/>
                <a:cs typeface="Times New Roman" panose="02020603050405020304" pitchFamily="18" charset="0"/>
              </a:rPr>
              <a:t>:</a:t>
            </a:r>
          </a:p>
          <a:p>
            <a:pPr lvl="0" algn="just"/>
            <a:r>
              <a:rPr lang="tr-TR" sz="2000" dirty="0">
                <a:latin typeface="Times New Roman" panose="02020603050405020304" pitchFamily="18" charset="0"/>
                <a:cs typeface="Times New Roman" panose="02020603050405020304" pitchFamily="18" charset="0"/>
              </a:rPr>
              <a:t>Yolun hareketli araçlara ayrılan bir veya iki şeridinin parkedilmiş araçlarla işgali sonucu yolun efektif genişliği azalacağından yolun kapasitesi düşer. Bu durum özellikle, kent merkezine yakın yerlerde tıkanıklıklara sebep olabilir.</a:t>
            </a:r>
          </a:p>
          <a:p>
            <a:pPr lvl="0" algn="just"/>
            <a:r>
              <a:rPr lang="tr-TR" sz="2000" dirty="0">
                <a:latin typeface="Times New Roman" panose="02020603050405020304" pitchFamily="18" charset="0"/>
                <a:cs typeface="Times New Roman" panose="02020603050405020304" pitchFamily="18" charset="0"/>
              </a:rPr>
              <a:t>Yol kenarında park eden araçlar yandan geçen hareketli trafiğin hızını etkiler. Bu da kapasiteyi azaltır.</a:t>
            </a:r>
          </a:p>
          <a:p>
            <a:pPr lvl="0" algn="just"/>
            <a:r>
              <a:rPr lang="tr-TR" sz="2000" dirty="0">
                <a:latin typeface="Times New Roman" panose="02020603050405020304" pitchFamily="18" charset="0"/>
                <a:cs typeface="Times New Roman" panose="02020603050405020304" pitchFamily="18" charset="0"/>
              </a:rPr>
              <a:t>Parkedilmiş veya park yerine giren çıkan araçların aralarından yayaların çıkması yoldaki kapasite düşmesinin yanında trafik güvenliğini de azaltır.</a:t>
            </a:r>
          </a:p>
          <a:p>
            <a:pPr marL="0" marR="0" indent="0" algn="just">
              <a:lnSpc>
                <a:spcPct val="115000"/>
              </a:lnSpc>
              <a:spcBef>
                <a:spcPts val="1200"/>
              </a:spcBef>
              <a:spcAft>
                <a:spcPts val="1000"/>
              </a:spcAft>
              <a:buNone/>
            </a:pPr>
            <a:r>
              <a:rPr lang="tr-TR" sz="2000" dirty="0">
                <a:latin typeface="Times New Roman" panose="02020603050405020304" pitchFamily="18" charset="0"/>
                <a:cs typeface="Times New Roman" panose="02020603050405020304" pitchFamily="18" charset="0"/>
              </a:rPr>
              <a:t>Ülkemizde yol kenarı otoparkında araç park etme alışkanlıklarından biri de araç lastiklerini tretuvara dayama eğilimidir. Bundan amaç genellikle limitleri sonuna kadar kullanarak park edilen aracın arka bölümünü trafiğin aktığı koridordan kurtarmak ve aracı güvence altına almaktır. </a:t>
            </a:r>
            <a:endParaRPr lang="tr-TR" sz="2000" dirty="0" smtClean="0">
              <a:latin typeface="Times New Roman" panose="02020603050405020304" pitchFamily="18" charset="0"/>
              <a:ea typeface="Calibri"/>
              <a:cs typeface="Times New Roman" panose="02020603050405020304" pitchFamily="18" charset="0"/>
            </a:endParaRPr>
          </a:p>
          <a:p>
            <a:endParaRPr lang="tr-TR" dirty="0"/>
          </a:p>
        </p:txBody>
      </p:sp>
    </p:spTree>
    <p:extLst>
      <p:ext uri="{BB962C8B-B14F-4D97-AF65-F5344CB8AC3E}">
        <p14:creationId xmlns="" xmlns:p14="http://schemas.microsoft.com/office/powerpoint/2010/main" val="32372808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152400"/>
            <a:ext cx="7498080" cy="6172200"/>
          </a:xfrm>
        </p:spPr>
        <p:txBody>
          <a:bodyPr>
            <a:normAutofit/>
          </a:bodyPr>
          <a:lstStyle/>
          <a:p>
            <a:pPr marL="82296" indent="0" algn="just">
              <a:buNone/>
            </a:pPr>
            <a:r>
              <a:rPr lang="tr-TR" sz="2000" dirty="0">
                <a:latin typeface="Times New Roman" panose="02020603050405020304" pitchFamily="18" charset="0"/>
                <a:cs typeface="Times New Roman" panose="02020603050405020304" pitchFamily="18" charset="0"/>
              </a:rPr>
              <a:t>Araç tampon alt bölümlerinin tretuvara sürtmemesi için park alanlarında tretuvar yüksekliklerinin 15cm’den yüksek inşa edilmemesi gerekmektedir</a:t>
            </a:r>
            <a:r>
              <a:rPr lang="tr-TR" sz="2000" dirty="0" smtClean="0">
                <a:latin typeface="Times New Roman" panose="02020603050405020304" pitchFamily="18" charset="0"/>
                <a:cs typeface="Times New Roman" panose="02020603050405020304" pitchFamily="18" charset="0"/>
              </a:rPr>
              <a:t>.</a:t>
            </a:r>
          </a:p>
          <a:p>
            <a:pPr marL="82296" indent="0" algn="just">
              <a:buNone/>
            </a:pPr>
            <a:endParaRPr lang="tr-TR" sz="2000" dirty="0">
              <a:latin typeface="Times New Roman" panose="02020603050405020304" pitchFamily="18" charset="0"/>
              <a:cs typeface="Times New Roman" panose="02020603050405020304" pitchFamily="18" charset="0"/>
            </a:endParaRPr>
          </a:p>
        </p:txBody>
      </p:sp>
      <p:pic>
        <p:nvPicPr>
          <p:cNvPr id="4" name="Picture 3"/>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714500" y="1487170"/>
            <a:ext cx="6045200" cy="3694430"/>
          </a:xfrm>
          <a:prstGeom prst="rect">
            <a:avLst/>
          </a:prstGeom>
          <a:noFill/>
          <a:ln>
            <a:noFill/>
          </a:ln>
        </p:spPr>
      </p:pic>
      <p:sp>
        <p:nvSpPr>
          <p:cNvPr id="5" name="Rectangle 4"/>
          <p:cNvSpPr/>
          <p:nvPr/>
        </p:nvSpPr>
        <p:spPr>
          <a:xfrm>
            <a:off x="1676400" y="5181600"/>
            <a:ext cx="6121400" cy="707886"/>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Standart dışı ölçülerde yapılan bir yol içi otopark sonucu tretuvar üzerine çıkarak park edilen araçlar.</a:t>
            </a:r>
          </a:p>
        </p:txBody>
      </p:sp>
    </p:spTree>
    <p:extLst>
      <p:ext uri="{BB962C8B-B14F-4D97-AF65-F5344CB8AC3E}">
        <p14:creationId xmlns="" xmlns:p14="http://schemas.microsoft.com/office/powerpoint/2010/main" val="6421807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04800"/>
            <a:ext cx="7498080" cy="5943600"/>
          </a:xfrm>
        </p:spPr>
        <p:txBody>
          <a:bodyPr>
            <a:normAutofit/>
          </a:bodyPr>
          <a:lstStyle/>
          <a:p>
            <a:pPr marL="82296" indent="0" algn="just">
              <a:buNone/>
            </a:pPr>
            <a:r>
              <a:rPr lang="tr-TR" sz="2200" dirty="0">
                <a:latin typeface="Times New Roman" panose="02020603050405020304" pitchFamily="18" charset="0"/>
                <a:cs typeface="Times New Roman" panose="02020603050405020304" pitchFamily="18" charset="0"/>
              </a:rPr>
              <a:t>Bu tür ihlalleri önlemek için farklı önlemler geliştirilmektedir. Yaya yolu ile park alanı arasında bir eksende her bir birim park alanına bir adet isabet edecek şekilde profil çelik boru, pik döküm veya betondan mamul sınırlayıcı bariyerler oluşturmak sıkça başvurulan bir yöntemdir. Bu tür uygulamalarda bariyerlerin tretuvar kenarından ne kadar içeride olacağı sorusu önemli bir detaydır. Araçların bu bariyerlere çarpmaması için bariyerlerin tretuvar kenarından en az 70 – 80 cm içeride inşa edilmesi önerilmektedir. Tretuvar sınırına yakın tesis edilmiş bariyerler kısa sürede tahrip olmaktadırlar.</a:t>
            </a:r>
          </a:p>
          <a:p>
            <a:pPr marL="82296" indent="0">
              <a:buNone/>
            </a:pPr>
            <a:endParaRPr lang="tr-TR" dirty="0"/>
          </a:p>
        </p:txBody>
      </p:sp>
    </p:spTree>
    <p:extLst>
      <p:ext uri="{BB962C8B-B14F-4D97-AF65-F5344CB8AC3E}">
        <p14:creationId xmlns="" xmlns:p14="http://schemas.microsoft.com/office/powerpoint/2010/main" val="11605602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1371600" y="1466910"/>
            <a:ext cx="7238999" cy="3810000"/>
          </a:xfrm>
          <a:prstGeom prst="rect">
            <a:avLst/>
          </a:prstGeom>
          <a:noFill/>
          <a:ln>
            <a:noFill/>
          </a:ln>
        </p:spPr>
      </p:pic>
      <p:sp>
        <p:nvSpPr>
          <p:cNvPr id="5" name="Rectangle 4"/>
          <p:cNvSpPr/>
          <p:nvPr/>
        </p:nvSpPr>
        <p:spPr>
          <a:xfrm>
            <a:off x="2209800" y="5276910"/>
            <a:ext cx="5075428" cy="400110"/>
          </a:xfrm>
          <a:prstGeom prst="rect">
            <a:avLst/>
          </a:prstGeom>
        </p:spPr>
        <p:txBody>
          <a:bodyPr wrap="none">
            <a:spAutoFit/>
          </a:bodyPr>
          <a:lstStyle/>
          <a:p>
            <a:r>
              <a:rPr lang="tr-TR" sz="2000" dirty="0">
                <a:latin typeface="Times New Roman" panose="02020603050405020304" pitchFamily="18" charset="0"/>
                <a:cs typeface="Times New Roman" panose="02020603050405020304" pitchFamily="18" charset="0"/>
              </a:rPr>
              <a:t>Yol içi otoparkta sınırlayıcı bariyer uygulaması.</a:t>
            </a:r>
          </a:p>
        </p:txBody>
      </p:sp>
    </p:spTree>
    <p:extLst>
      <p:ext uri="{BB962C8B-B14F-4D97-AF65-F5344CB8AC3E}">
        <p14:creationId xmlns="" xmlns:p14="http://schemas.microsoft.com/office/powerpoint/2010/main" val="26988449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1676400" y="838200"/>
            <a:ext cx="5830801" cy="4355367"/>
          </a:xfrm>
          <a:prstGeom prst="rect">
            <a:avLst/>
          </a:prstGeom>
          <a:noFill/>
          <a:ln>
            <a:noFill/>
          </a:ln>
        </p:spPr>
      </p:pic>
      <p:sp>
        <p:nvSpPr>
          <p:cNvPr id="5" name="Rectangle 4"/>
          <p:cNvSpPr/>
          <p:nvPr/>
        </p:nvSpPr>
        <p:spPr>
          <a:xfrm>
            <a:off x="1600200" y="5257800"/>
            <a:ext cx="5943600" cy="1015663"/>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Yol içi otoparkta hatalı sınırlayıcı çelik bariyer uygulamasına bağlı olarak bariyerlerin zarar görmesi (Üsküdar/İstanbul).</a:t>
            </a:r>
          </a:p>
        </p:txBody>
      </p:sp>
    </p:spTree>
    <p:extLst>
      <p:ext uri="{BB962C8B-B14F-4D97-AF65-F5344CB8AC3E}">
        <p14:creationId xmlns="" xmlns:p14="http://schemas.microsoft.com/office/powerpoint/2010/main" val="20389948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265456"/>
            <a:ext cx="7498080" cy="6019800"/>
          </a:xfrm>
        </p:spPr>
        <p:txBody>
          <a:bodyPr>
            <a:normAutofit/>
          </a:bodyPr>
          <a:lstStyle/>
          <a:p>
            <a:pPr marL="82296" indent="0" algn="just">
              <a:buNone/>
            </a:pPr>
            <a:r>
              <a:rPr lang="tr-TR" sz="2000" dirty="0">
                <a:latin typeface="Times New Roman" panose="02020603050405020304" pitchFamily="18" charset="0"/>
                <a:cs typeface="Times New Roman" panose="02020603050405020304" pitchFamily="18" charset="0"/>
              </a:rPr>
              <a:t>Tretuvarların geniş olduğu bölümlerde cepler oluşturmak, yeterli olmadığı yerlerde ise şeritleri birbirinden plastik bariyerler ile ayırmak kısmen çözüm sağlamaktadır. Plastik bariyerler ile şeritlerin birbirinden ayrılması dar yollarda park ihlallerini ve şişe boynu yaratacak hatalı park etme eğilimlerini engellediği gözlemlenmiştir. Şişe boynu kaza, yol onarım, uygunsuz park etme gibi nedenlerden ötürü yolun daralması, trafik denetlemesi vb. kontrollü geçiş için şerit sayısının azaltılmasıdır.</a:t>
            </a:r>
          </a:p>
          <a:p>
            <a:pPr marL="82296" indent="0">
              <a:buNone/>
            </a:pPr>
            <a:endParaRPr lang="tr-TR" dirty="0"/>
          </a:p>
        </p:txBody>
      </p:sp>
      <p:pic>
        <p:nvPicPr>
          <p:cNvPr id="4" name="Picture 3"/>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600200" y="2971799"/>
            <a:ext cx="4343400" cy="3011487"/>
          </a:xfrm>
          <a:prstGeom prst="rect">
            <a:avLst/>
          </a:prstGeom>
          <a:noFill/>
          <a:ln>
            <a:noFill/>
          </a:ln>
        </p:spPr>
      </p:pic>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943600" y="2971800"/>
            <a:ext cx="2743200" cy="30114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00200" y="5983287"/>
            <a:ext cx="7086600" cy="707886"/>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Çift yönlü bir anayolda plastik bariyer ve cep uygulanan bir yol içi otopark.</a:t>
            </a:r>
          </a:p>
        </p:txBody>
      </p:sp>
    </p:spTree>
    <p:extLst>
      <p:ext uri="{BB962C8B-B14F-4D97-AF65-F5344CB8AC3E}">
        <p14:creationId xmlns="" xmlns:p14="http://schemas.microsoft.com/office/powerpoint/2010/main" val="10500205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81000"/>
            <a:ext cx="7498080" cy="5867400"/>
          </a:xfrm>
        </p:spPr>
        <p:txBody>
          <a:bodyPr/>
          <a:lstStyle/>
          <a:p>
            <a:pPr marL="82296" indent="0" algn="just">
              <a:buNone/>
            </a:pPr>
            <a:r>
              <a:rPr lang="tr-TR" sz="2000" dirty="0">
                <a:latin typeface="Times New Roman" panose="02020603050405020304" pitchFamily="18" charset="0"/>
                <a:cs typeface="Times New Roman" panose="02020603050405020304" pitchFamily="18" charset="0"/>
              </a:rPr>
              <a:t>Avrupa’nın birçok kentinde çevreci yaklaşımlar çerçevesinde kullanımı özellikle teşvik edilen bisikletler ve sürücüleri için can ve mal güvenliğini sağlamak üzere bazı uygulamalar yapılmaktadır. Kent içinde özel bisiklet yolları ve yol kenarlarında “bisiklet park yerleri” inşa edilmesi buna örnektir.</a:t>
            </a:r>
          </a:p>
          <a:p>
            <a:pPr marL="82296" indent="0">
              <a:buNone/>
            </a:pPr>
            <a:endParaRPr lang="tr-TR" dirty="0"/>
          </a:p>
        </p:txBody>
      </p:sp>
      <p:pic>
        <p:nvPicPr>
          <p:cNvPr id="4" name="Picture 3"/>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380488" y="2362200"/>
            <a:ext cx="4663440" cy="2828925"/>
          </a:xfrm>
          <a:prstGeom prst="rect">
            <a:avLst/>
          </a:prstGeom>
          <a:noFill/>
          <a:ln>
            <a:noFill/>
          </a:ln>
        </p:spPr>
      </p:pic>
      <p:sp>
        <p:nvSpPr>
          <p:cNvPr id="5" name="Rectangle 4"/>
          <p:cNvSpPr/>
          <p:nvPr/>
        </p:nvSpPr>
        <p:spPr>
          <a:xfrm>
            <a:off x="2624457" y="5334000"/>
            <a:ext cx="4697120" cy="400110"/>
          </a:xfrm>
          <a:prstGeom prst="rect">
            <a:avLst/>
          </a:prstGeom>
        </p:spPr>
        <p:txBody>
          <a:bodyPr wrap="none">
            <a:spAutoFit/>
          </a:bodyPr>
          <a:lstStyle/>
          <a:p>
            <a:r>
              <a:rPr lang="tr-TR" sz="2000" dirty="0">
                <a:latin typeface="Times New Roman" panose="02020603050405020304" pitchFamily="18" charset="0"/>
                <a:cs typeface="Times New Roman" panose="02020603050405020304" pitchFamily="18" charset="0"/>
              </a:rPr>
              <a:t>Hollanda’da bir yol içi bisiklet parkı örneği.</a:t>
            </a:r>
          </a:p>
        </p:txBody>
      </p:sp>
    </p:spTree>
    <p:extLst>
      <p:ext uri="{BB962C8B-B14F-4D97-AF65-F5344CB8AC3E}">
        <p14:creationId xmlns="" xmlns:p14="http://schemas.microsoft.com/office/powerpoint/2010/main" val="28434257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228600"/>
            <a:ext cx="7498080" cy="6019800"/>
          </a:xfrm>
        </p:spPr>
        <p:txBody>
          <a:bodyPr/>
          <a:lstStyle/>
          <a:p>
            <a:pPr marL="82296" indent="0" algn="just">
              <a:buNone/>
            </a:pPr>
            <a:r>
              <a:rPr lang="tr-TR" sz="2000" dirty="0">
                <a:latin typeface="Times New Roman" panose="02020603050405020304" pitchFamily="18" charset="0"/>
                <a:cs typeface="Times New Roman" panose="02020603050405020304" pitchFamily="18" charset="0"/>
              </a:rPr>
              <a:t>Yol içi ya da kaldırım kenarı parkı eksene paralel, 45, 60 ve 90 derecelik park şekillerinde uygulanır. Park açısı büyüdükçe park yeri genişliği azalmaktadır. Daha fazla araç park edebilmektedir. Kent yollarında eğik ve dik açılı parklar uygun görülmemiş, giriş ve çıkışlarda trafik akımına olanak tanıması nedeniyle paralel park daha çok tercih edilmiştir</a:t>
            </a:r>
            <a:r>
              <a:rPr lang="tr-TR" sz="2000" dirty="0" smtClean="0">
                <a:latin typeface="Times New Roman" panose="02020603050405020304" pitchFamily="18" charset="0"/>
                <a:cs typeface="Times New Roman" panose="02020603050405020304" pitchFamily="18" charset="0"/>
              </a:rPr>
              <a:t>.</a:t>
            </a:r>
          </a:p>
          <a:p>
            <a:pPr marL="82296" indent="0" algn="just">
              <a:buNone/>
            </a:pPr>
            <a:endParaRPr lang="tr-TR" sz="2000" dirty="0">
              <a:latin typeface="Times New Roman" panose="02020603050405020304" pitchFamily="18" charset="0"/>
              <a:cs typeface="Times New Roman" panose="02020603050405020304" pitchFamily="18" charset="0"/>
            </a:endParaRPr>
          </a:p>
          <a:p>
            <a:pPr marL="82296" indent="0">
              <a:buNone/>
            </a:pPr>
            <a:endParaRPr lang="tr-TR" dirty="0"/>
          </a:p>
        </p:txBody>
      </p:sp>
      <p:pic>
        <p:nvPicPr>
          <p:cNvPr id="5" name="Picture 4"/>
          <p:cNvPicPr>
            <a:picLocks noChangeAspect="1"/>
          </p:cNvPicPr>
          <p:nvPr/>
        </p:nvPicPr>
        <p:blipFill rotWithShape="1">
          <a:blip r:embed="rId2" cstate="print">
            <a:extLst>
              <a:ext uri="{28A0092B-C50C-407E-A947-70E740481C1C}">
                <a14:useLocalDpi xmlns="" xmlns:a14="http://schemas.microsoft.com/office/drawing/2010/main" val="0"/>
              </a:ext>
            </a:extLst>
          </a:blip>
          <a:srcRect r="13079" b="4142"/>
          <a:stretch/>
        </p:blipFill>
        <p:spPr>
          <a:xfrm>
            <a:off x="3048000" y="2362200"/>
            <a:ext cx="3810000" cy="3962400"/>
          </a:xfrm>
          <a:prstGeom prst="rect">
            <a:avLst/>
          </a:prstGeom>
        </p:spPr>
      </p:pic>
      <p:sp>
        <p:nvSpPr>
          <p:cNvPr id="6" name="Rectangle 5"/>
          <p:cNvSpPr/>
          <p:nvPr/>
        </p:nvSpPr>
        <p:spPr>
          <a:xfrm>
            <a:off x="3733800" y="6248400"/>
            <a:ext cx="2332690" cy="400110"/>
          </a:xfrm>
          <a:prstGeom prst="rect">
            <a:avLst/>
          </a:prstGeom>
        </p:spPr>
        <p:txBody>
          <a:bodyPr wrap="none">
            <a:spAutoFit/>
          </a:bodyPr>
          <a:lstStyle/>
          <a:p>
            <a:r>
              <a:rPr lang="tr-TR" sz="2000" dirty="0">
                <a:latin typeface="Times New Roman" panose="02020603050405020304" pitchFamily="18" charset="0"/>
                <a:cs typeface="Times New Roman" panose="02020603050405020304" pitchFamily="18" charset="0"/>
              </a:rPr>
              <a:t>Yol içi park şekilleri </a:t>
            </a:r>
          </a:p>
        </p:txBody>
      </p:sp>
    </p:spTree>
    <p:extLst>
      <p:ext uri="{BB962C8B-B14F-4D97-AF65-F5344CB8AC3E}">
        <p14:creationId xmlns="" xmlns:p14="http://schemas.microsoft.com/office/powerpoint/2010/main" val="23529126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228600"/>
            <a:ext cx="7498080" cy="6248400"/>
          </a:xfrm>
        </p:spPr>
        <p:txBody>
          <a:bodyPr>
            <a:normAutofit fontScale="92500" lnSpcReduction="10000"/>
          </a:bodyPr>
          <a:lstStyle/>
          <a:p>
            <a:pPr marL="82296" indent="0">
              <a:buNone/>
            </a:pPr>
            <a:r>
              <a:rPr lang="tr-TR" sz="2000" b="1" dirty="0">
                <a:latin typeface="Times New Roman" panose="02020603050405020304" pitchFamily="18" charset="0"/>
                <a:cs typeface="Times New Roman" panose="02020603050405020304" pitchFamily="18" charset="0"/>
              </a:rPr>
              <a:t>2.YOL DIŞI </a:t>
            </a:r>
            <a:r>
              <a:rPr lang="tr-TR" sz="2000" b="1" dirty="0" smtClean="0">
                <a:latin typeface="Times New Roman" panose="02020603050405020304" pitchFamily="18" charset="0"/>
                <a:cs typeface="Times New Roman" panose="02020603050405020304" pitchFamily="18" charset="0"/>
              </a:rPr>
              <a:t>OTOPARK</a:t>
            </a:r>
          </a:p>
          <a:p>
            <a:pPr marL="82296" indent="0">
              <a:buNone/>
            </a:pPr>
            <a:endParaRPr lang="tr-TR" sz="2000" b="1" dirty="0">
              <a:latin typeface="Times New Roman" panose="02020603050405020304" pitchFamily="18" charset="0"/>
              <a:cs typeface="Times New Roman" panose="02020603050405020304" pitchFamily="18" charset="0"/>
            </a:endParaRPr>
          </a:p>
          <a:p>
            <a:pPr marL="82296" indent="0" algn="just">
              <a:buNone/>
            </a:pPr>
            <a:r>
              <a:rPr lang="tr-TR" sz="2200" dirty="0">
                <a:latin typeface="Times New Roman" panose="02020603050405020304" pitchFamily="18" charset="0"/>
                <a:cs typeface="Times New Roman" panose="02020603050405020304" pitchFamily="18" charset="0"/>
              </a:rPr>
              <a:t>Yol dışı otopark, araçların, yolların dışında açık sahalarda veya garajlarda park edilmesi şeklidir. İş ve alışveriş bölgelerinde bu gibi yol dışı park yerleri sağlanması zor olmakla beraber, çok katlı otoparklar yaparak bu problemin çözülmesine çalışılmaktadır</a:t>
            </a:r>
            <a:r>
              <a:rPr lang="tr-TR" sz="2200" dirty="0" smtClean="0">
                <a:latin typeface="Times New Roman" panose="02020603050405020304" pitchFamily="18" charset="0"/>
                <a:cs typeface="Times New Roman" panose="02020603050405020304" pitchFamily="18" charset="0"/>
              </a:rPr>
              <a:t>.</a:t>
            </a:r>
          </a:p>
          <a:p>
            <a:pPr marL="82296" indent="0" algn="just">
              <a:buNone/>
            </a:pPr>
            <a:endParaRPr lang="tr-TR" sz="2200" dirty="0">
              <a:latin typeface="Times New Roman" panose="02020603050405020304" pitchFamily="18" charset="0"/>
              <a:cs typeface="Times New Roman" panose="02020603050405020304" pitchFamily="18" charset="0"/>
            </a:endParaRPr>
          </a:p>
          <a:p>
            <a:pPr marL="82296" indent="0" algn="just">
              <a:buNone/>
            </a:pPr>
            <a:r>
              <a:rPr lang="tr-TR" sz="2200" dirty="0">
                <a:latin typeface="Times New Roman" panose="02020603050405020304" pitchFamily="18" charset="0"/>
                <a:cs typeface="Times New Roman" panose="02020603050405020304" pitchFamily="18" charset="0"/>
              </a:rPr>
              <a:t>Şehirlerin özellikle iş ve ticaret bölgelerinde, çalışanların mümkün olduğu kadar yol dışı parkları kullanmaları sağlanmalıdır. Yerleşime sunulan yeni yerlerde açılan yolların etrafında inşa edilecek binalarda trafik tekniğince kabul edilen kurallar dahilinde park ve garaj sahalarının ayrılması zorunlu tutulmalıdır. Aksi halde yeni açılan yollar, kısa sürede yol içi otoparklar nedeni ile efektif genişliklerinin azalması sonucu kapasitenin altında hizmet vermeye başlayacaktır</a:t>
            </a:r>
            <a:r>
              <a:rPr lang="tr-TR" sz="2200" dirty="0" smtClean="0">
                <a:latin typeface="Times New Roman" panose="02020603050405020304" pitchFamily="18" charset="0"/>
                <a:cs typeface="Times New Roman" panose="02020603050405020304" pitchFamily="18" charset="0"/>
              </a:rPr>
              <a:t>.</a:t>
            </a:r>
          </a:p>
          <a:p>
            <a:pPr marL="82296" indent="0" algn="just">
              <a:buNone/>
            </a:pPr>
            <a:endParaRPr lang="tr-TR" sz="2200" dirty="0">
              <a:latin typeface="Times New Roman" panose="02020603050405020304" pitchFamily="18" charset="0"/>
              <a:cs typeface="Times New Roman" panose="02020603050405020304" pitchFamily="18" charset="0"/>
            </a:endParaRPr>
          </a:p>
          <a:p>
            <a:pPr marL="82296" indent="0" algn="just">
              <a:buNone/>
            </a:pPr>
            <a:r>
              <a:rPr lang="tr-TR" sz="2200" dirty="0">
                <a:latin typeface="Times New Roman" panose="02020603050405020304" pitchFamily="18" charset="0"/>
                <a:cs typeface="Times New Roman" panose="02020603050405020304" pitchFamily="18" charset="0"/>
              </a:rPr>
              <a:t>Yol dışı park halinde, yol içi park yapılması sonucu doğan sakıncalar doğmamakla birlikte araçlarını otoparka bırakanlar bir miktar yol yürümek zorunda olduklarından yoldışı otoparkların yerlerinin belirlenmesinde dikkatli davranılması gerekmektedir. Yürüme mesafesinin maksimum 300 metre olması idealdir.</a:t>
            </a:r>
          </a:p>
          <a:p>
            <a:pPr marL="82296" indent="0">
              <a:buNone/>
            </a:pPr>
            <a:endParaRPr lang="tr-TR" sz="2000" dirty="0">
              <a:latin typeface="Times New Roman" panose="02020603050405020304" pitchFamily="18" charset="0"/>
              <a:cs typeface="Times New Roman" panose="02020603050405020304" pitchFamily="18" charset="0"/>
            </a:endParaRPr>
          </a:p>
          <a:p>
            <a:pPr marL="82296" indent="0">
              <a:buNone/>
            </a:pPr>
            <a:endParaRPr lang="tr-TR" dirty="0"/>
          </a:p>
        </p:txBody>
      </p:sp>
    </p:spTree>
    <p:extLst>
      <p:ext uri="{BB962C8B-B14F-4D97-AF65-F5344CB8AC3E}">
        <p14:creationId xmlns="" xmlns:p14="http://schemas.microsoft.com/office/powerpoint/2010/main" val="26881382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81000"/>
            <a:ext cx="7498080" cy="5867400"/>
          </a:xfrm>
        </p:spPr>
        <p:txBody>
          <a:bodyPr>
            <a:normAutofit/>
          </a:bodyPr>
          <a:lstStyle/>
          <a:p>
            <a:pPr marL="82296" indent="0">
              <a:buNone/>
            </a:pPr>
            <a:r>
              <a:rPr lang="tr-TR" sz="2000" dirty="0">
                <a:latin typeface="Times New Roman" panose="02020603050405020304" pitchFamily="18" charset="0"/>
                <a:cs typeface="Times New Roman" panose="02020603050405020304" pitchFamily="18" charset="0"/>
              </a:rPr>
              <a:t>Üzeri Açık veya Kapalı </a:t>
            </a:r>
            <a:r>
              <a:rPr lang="tr-TR" sz="2000" dirty="0" smtClean="0">
                <a:latin typeface="Times New Roman" panose="02020603050405020304" pitchFamily="18" charset="0"/>
                <a:cs typeface="Times New Roman" panose="02020603050405020304" pitchFamily="18" charset="0"/>
              </a:rPr>
              <a:t>Otoparklar</a:t>
            </a:r>
          </a:p>
          <a:p>
            <a:pPr marL="82296" indent="0">
              <a:buNone/>
            </a:pPr>
            <a:endParaRPr lang="tr-TR" sz="2000" dirty="0">
              <a:latin typeface="Times New Roman" panose="02020603050405020304" pitchFamily="18" charset="0"/>
              <a:cs typeface="Times New Roman" panose="02020603050405020304" pitchFamily="18" charset="0"/>
            </a:endParaRPr>
          </a:p>
        </p:txBody>
      </p:sp>
      <p:pic>
        <p:nvPicPr>
          <p:cNvPr id="4" name="Picture 3"/>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676400" y="914400"/>
            <a:ext cx="6553200" cy="4495800"/>
          </a:xfrm>
          <a:prstGeom prst="rect">
            <a:avLst/>
          </a:prstGeom>
          <a:noFill/>
          <a:ln>
            <a:noFill/>
          </a:ln>
        </p:spPr>
      </p:pic>
      <p:sp>
        <p:nvSpPr>
          <p:cNvPr id="5" name="Rectangle 4"/>
          <p:cNvSpPr/>
          <p:nvPr/>
        </p:nvSpPr>
        <p:spPr>
          <a:xfrm>
            <a:off x="1524000" y="5486400"/>
            <a:ext cx="7391400" cy="400110"/>
          </a:xfrm>
          <a:prstGeom prst="rect">
            <a:avLst/>
          </a:prstGeom>
        </p:spPr>
        <p:txBody>
          <a:bodyPr wrap="square">
            <a:spAutoFit/>
          </a:bodyPr>
          <a:lstStyle/>
          <a:p>
            <a:r>
              <a:rPr lang="tr-TR" sz="2000" dirty="0">
                <a:latin typeface="Times New Roman" panose="02020603050405020304" pitchFamily="18" charset="0"/>
                <a:cs typeface="Times New Roman" panose="02020603050405020304" pitchFamily="18" charset="0"/>
              </a:rPr>
              <a:t>Kampüs alanı içinde yol dışı otopark örneği(İTÜ Maslak/İstanbul).</a:t>
            </a:r>
          </a:p>
        </p:txBody>
      </p:sp>
    </p:spTree>
    <p:extLst>
      <p:ext uri="{BB962C8B-B14F-4D97-AF65-F5344CB8AC3E}">
        <p14:creationId xmlns="" xmlns:p14="http://schemas.microsoft.com/office/powerpoint/2010/main" val="18955420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24200" y="5562600"/>
            <a:ext cx="3429000" cy="400110"/>
          </a:xfrm>
          <a:prstGeom prst="rect">
            <a:avLst/>
          </a:prstGeom>
        </p:spPr>
        <p:txBody>
          <a:bodyPr wrap="square">
            <a:spAutoFit/>
          </a:bodyPr>
          <a:lstStyle/>
          <a:p>
            <a:r>
              <a:rPr lang="tr-TR" sz="2000" dirty="0">
                <a:latin typeface="Times New Roman" panose="02020603050405020304" pitchFamily="18" charset="0"/>
                <a:cs typeface="Times New Roman" panose="02020603050405020304" pitchFamily="18" charset="0"/>
              </a:rPr>
              <a:t>Yol dışı hususi otopark örneği.</a:t>
            </a:r>
          </a:p>
        </p:txBody>
      </p:sp>
      <p:pic>
        <p:nvPicPr>
          <p:cNvPr id="7" name="Picture 9"/>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1524000" y="1371600"/>
            <a:ext cx="6553200" cy="4114800"/>
          </a:xfrm>
          <a:prstGeom prst="rect">
            <a:avLst/>
          </a:prstGeom>
          <a:noFill/>
          <a:ln>
            <a:noFill/>
          </a:ln>
        </p:spPr>
      </p:pic>
    </p:spTree>
    <p:extLst>
      <p:ext uri="{BB962C8B-B14F-4D97-AF65-F5344CB8AC3E}">
        <p14:creationId xmlns="" xmlns:p14="http://schemas.microsoft.com/office/powerpoint/2010/main" val="24739082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381000"/>
            <a:ext cx="7848600" cy="6096000"/>
          </a:xfrm>
        </p:spPr>
        <p:txBody>
          <a:bodyPr>
            <a:normAutofit fontScale="92500" lnSpcReduction="10000"/>
          </a:bodyPr>
          <a:lstStyle/>
          <a:p>
            <a:pPr marL="82296" indent="0">
              <a:buNone/>
            </a:pPr>
            <a:r>
              <a:rPr lang="tr-TR" sz="2000" b="1" dirty="0">
                <a:latin typeface="Times New Roman" panose="02020603050405020304" pitchFamily="18" charset="0"/>
                <a:cs typeface="Times New Roman" panose="02020603050405020304" pitchFamily="18" charset="0"/>
              </a:rPr>
              <a:t>Çok Katlı Otoparklar(Garajlar</a:t>
            </a:r>
            <a:r>
              <a:rPr lang="tr-TR" sz="2000" b="1" dirty="0" smtClean="0">
                <a:latin typeface="Times New Roman" panose="02020603050405020304" pitchFamily="18" charset="0"/>
                <a:cs typeface="Times New Roman" panose="02020603050405020304" pitchFamily="18" charset="0"/>
              </a:rPr>
              <a:t>)</a:t>
            </a:r>
          </a:p>
          <a:p>
            <a:pPr marL="82296" indent="0">
              <a:buNone/>
            </a:pPr>
            <a:endParaRPr lang="tr-TR" sz="2000" dirty="0">
              <a:latin typeface="Times New Roman" panose="02020603050405020304" pitchFamily="18" charset="0"/>
              <a:cs typeface="Times New Roman" panose="02020603050405020304" pitchFamily="18" charset="0"/>
            </a:endParaRPr>
          </a:p>
          <a:p>
            <a:pPr marL="82296" indent="0">
              <a:buNone/>
            </a:pPr>
            <a:r>
              <a:rPr lang="tr-TR" sz="2000" dirty="0">
                <a:latin typeface="Times New Roman" panose="02020603050405020304" pitchFamily="18" charset="0"/>
                <a:cs typeface="Times New Roman" panose="02020603050405020304" pitchFamily="18" charset="0"/>
              </a:rPr>
              <a:t>Büyük kentlerde gözlemlenen hızlı nüfus artışı paralelinde konut, ofis, alışveriş merkezi, sosyal ve kültürel tesis arzını da arttırmaktadır. Benzer şekilde artan araç sayısına bağlı park yeri ihtiyacı da hızla artmaktadır. Çok katlı otoparklar bu ihtiyacı karşılama amacıyla uygulanmaktadır. Katlı otoparkların temel tasarım mantığı araçları yatayda tek düzlemde geniş alanlara yaymak yerine, düşeyde birbirine paralel düzlemlerde hacimsel alanlara yerleştirmek veya akıllı otoparklarda olduğu gibi bir anlamda istiflemektir</a:t>
            </a:r>
            <a:r>
              <a:rPr lang="tr-TR" sz="2000" dirty="0" smtClean="0">
                <a:latin typeface="Times New Roman" panose="02020603050405020304" pitchFamily="18" charset="0"/>
                <a:cs typeface="Times New Roman" panose="02020603050405020304" pitchFamily="18" charset="0"/>
              </a:rPr>
              <a:t>.</a:t>
            </a:r>
          </a:p>
          <a:p>
            <a:pPr marL="82296" indent="0">
              <a:buNone/>
            </a:pPr>
            <a:endParaRPr lang="tr-TR" sz="2000" dirty="0">
              <a:latin typeface="Times New Roman" panose="02020603050405020304" pitchFamily="18" charset="0"/>
              <a:cs typeface="Times New Roman" panose="02020603050405020304" pitchFamily="18" charset="0"/>
            </a:endParaRPr>
          </a:p>
          <a:p>
            <a:pPr marL="82296" indent="0">
              <a:buNone/>
            </a:pPr>
            <a:r>
              <a:rPr lang="tr-TR" sz="2000" dirty="0">
                <a:latin typeface="Times New Roman" panose="02020603050405020304" pitchFamily="18" charset="0"/>
                <a:cs typeface="Times New Roman" panose="02020603050405020304" pitchFamily="18" charset="0"/>
              </a:rPr>
              <a:t>Çok katlı otoparklarda araçların katlara ulaşımı, tasarımın niteliğine bağlı olarak rampalar veya araç asansörleri ile sağlanmaktadır</a:t>
            </a:r>
            <a:r>
              <a:rPr lang="tr-TR" sz="2000" dirty="0" smtClean="0">
                <a:latin typeface="Times New Roman" panose="02020603050405020304" pitchFamily="18" charset="0"/>
                <a:cs typeface="Times New Roman" panose="02020603050405020304" pitchFamily="18" charset="0"/>
              </a:rPr>
              <a:t>.</a:t>
            </a:r>
          </a:p>
          <a:p>
            <a:pPr marL="82296" indent="0">
              <a:buNone/>
            </a:pPr>
            <a:endParaRPr lang="tr-TR" sz="2000" dirty="0">
              <a:latin typeface="Times New Roman" panose="02020603050405020304" pitchFamily="18" charset="0"/>
              <a:cs typeface="Times New Roman" panose="02020603050405020304" pitchFamily="18" charset="0"/>
            </a:endParaRPr>
          </a:p>
          <a:p>
            <a:pPr marL="82296" indent="0">
              <a:buNone/>
            </a:pP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Verimliliği </a:t>
            </a:r>
            <a:r>
              <a:rPr lang="tr-TR" sz="2000" dirty="0">
                <a:latin typeface="Times New Roman" panose="02020603050405020304" pitchFamily="18" charset="0"/>
                <a:cs typeface="Times New Roman" panose="02020603050405020304" pitchFamily="18" charset="0"/>
              </a:rPr>
              <a:t>arttırmak için garaj katlarına birden çok giriş çıkış noktası sağlamak üzere bazı hallerde binanın inşa edildiği arazinin topoğrafik avantajlarından da yaralanmak mümkün olabilmektedir. Örneğin eğimli bir arazide kurulacak bir katlı otoparkta değişik katlara direkt erişimi sağlamak üzere değişik kotlardan giriş-çıkış noktaları yapmak mümkündür. İlgili katlara bağlı farklı tipte rampalar veya köprüler eklenerek kolaylıkla uygulanabilmektedir.</a:t>
            </a:r>
          </a:p>
          <a:p>
            <a:pPr marL="82296" indent="0">
              <a:buNone/>
            </a:pPr>
            <a:endParaRPr lang="tr-TR" sz="2000" dirty="0">
              <a:latin typeface="Times New Roman" panose="02020603050405020304" pitchFamily="18" charset="0"/>
              <a:cs typeface="Times New Roman" panose="02020603050405020304" pitchFamily="18" charset="0"/>
            </a:endParaRPr>
          </a:p>
          <a:p>
            <a:pPr marL="82296" indent="0">
              <a:buNone/>
            </a:pPr>
            <a:endParaRPr lang="tr-TR" dirty="0"/>
          </a:p>
        </p:txBody>
      </p:sp>
    </p:spTree>
    <p:extLst>
      <p:ext uri="{BB962C8B-B14F-4D97-AF65-F5344CB8AC3E}">
        <p14:creationId xmlns="" xmlns:p14="http://schemas.microsoft.com/office/powerpoint/2010/main" val="609883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152400"/>
            <a:ext cx="7714488" cy="6096000"/>
          </a:xfrm>
        </p:spPr>
        <p:txBody>
          <a:bodyPr>
            <a:normAutofit/>
          </a:bodyPr>
          <a:lstStyle/>
          <a:p>
            <a:pPr marL="82296" indent="0" algn="just">
              <a:buNone/>
            </a:pPr>
            <a:r>
              <a:rPr lang="tr-TR" sz="2000" dirty="0">
                <a:latin typeface="Times New Roman" panose="02020603050405020304" pitchFamily="18" charset="0"/>
                <a:cs typeface="Times New Roman" panose="02020603050405020304" pitchFamily="18" charset="0"/>
              </a:rPr>
              <a:t>Çok katlı garajlarda rampaların kapasite kaybına, işletmecisi için de ticari anlamda gelir kaybına neden olduğu bilinmektedir. Bu gerçek, mimar ve mühendisleri tasarım aşamasında bina sahiplerine alternatif olarak sunabilecekleri, rampa yerine “araç asansörü” tesis edilmesi fikrine götürmüştür. Şehrin yoğun semtlerinde kurulu ticari değeri ve otopark tarifeleri yüksek birçok katlı garajda yapılan değişik fayda-maliyet analizleri bu fikrin doğruluğunu göstermiştir. Bu tip yerlerde araç asansörleri için harcanan maliyetlerin sağlanan ek kapasite, ek gelir sayesinde kendini orta vadede amorti ettiği tespit edilmiştir</a:t>
            </a:r>
            <a:r>
              <a:rPr lang="tr-TR" sz="2000" dirty="0" smtClean="0">
                <a:latin typeface="Times New Roman" panose="02020603050405020304" pitchFamily="18" charset="0"/>
                <a:cs typeface="Times New Roman" panose="02020603050405020304" pitchFamily="18" charset="0"/>
              </a:rPr>
              <a:t>.</a:t>
            </a:r>
            <a:endParaRPr lang="en-US" sz="2000" dirty="0" smtClean="0">
              <a:latin typeface="Times New Roman" panose="02020603050405020304" pitchFamily="18" charset="0"/>
              <a:cs typeface="Times New Roman" panose="02020603050405020304" pitchFamily="18" charset="0"/>
            </a:endParaRPr>
          </a:p>
          <a:p>
            <a:pPr marL="82296" indent="0" algn="just">
              <a:buNone/>
            </a:pPr>
            <a:endParaRPr lang="tr-TR" sz="2000" dirty="0">
              <a:latin typeface="Times New Roman" panose="02020603050405020304" pitchFamily="18" charset="0"/>
              <a:cs typeface="Times New Roman" panose="02020603050405020304" pitchFamily="18" charset="0"/>
            </a:endParaRPr>
          </a:p>
          <a:p>
            <a:pPr marL="82296" indent="0" algn="just">
              <a:buNone/>
            </a:pPr>
            <a:r>
              <a:rPr lang="tr-TR" sz="2000" dirty="0">
                <a:latin typeface="Times New Roman" panose="02020603050405020304" pitchFamily="18" charset="0"/>
                <a:cs typeface="Times New Roman" panose="02020603050405020304" pitchFamily="18" charset="0"/>
              </a:rPr>
              <a:t>Rampalı klasik garajlar ile asansörlü otoparklar kısaca kıyaslandıklarında yüksek kurulum maliyetleri, işletme, bakım onarım, enerji tüketim maliyetleri olumsuz yanları olarak özetlenebilir. Kapasite kayıplarına neden olan rampaların bu tip otoparklarda olmayışı ve dolayısı ile araçların hızlı bir şekilde katlara ulaştırılabilmesi olumlu yönlerini oluşturmaktadır.</a:t>
            </a:r>
          </a:p>
        </p:txBody>
      </p:sp>
    </p:spTree>
    <p:extLst>
      <p:ext uri="{BB962C8B-B14F-4D97-AF65-F5344CB8AC3E}">
        <p14:creationId xmlns="" xmlns:p14="http://schemas.microsoft.com/office/powerpoint/2010/main" val="14485679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1600200" y="1066800"/>
            <a:ext cx="6629400" cy="5181600"/>
          </a:xfrm>
          <a:prstGeom prst="rect">
            <a:avLst/>
          </a:prstGeom>
          <a:noFill/>
          <a:ln>
            <a:noFill/>
          </a:ln>
        </p:spPr>
      </p:pic>
      <p:sp>
        <p:nvSpPr>
          <p:cNvPr id="5" name="Rectangle 4"/>
          <p:cNvSpPr/>
          <p:nvPr/>
        </p:nvSpPr>
        <p:spPr>
          <a:xfrm>
            <a:off x="1524000" y="381000"/>
            <a:ext cx="6781800" cy="400110"/>
          </a:xfrm>
          <a:prstGeom prst="rect">
            <a:avLst/>
          </a:prstGeom>
        </p:spPr>
        <p:txBody>
          <a:bodyPr wrap="square">
            <a:spAutoFit/>
          </a:bodyPr>
          <a:lstStyle/>
          <a:p>
            <a:r>
              <a:rPr lang="tr-TR" sz="2000" dirty="0">
                <a:latin typeface="Times New Roman" panose="02020603050405020304" pitchFamily="18" charset="0"/>
                <a:cs typeface="Times New Roman" panose="02020603050405020304" pitchFamily="18" charset="0"/>
              </a:rPr>
              <a:t>Araçların katlara asansörle çıkarıldığı bir çok katlı otopark.</a:t>
            </a:r>
          </a:p>
        </p:txBody>
      </p:sp>
    </p:spTree>
    <p:extLst>
      <p:ext uri="{BB962C8B-B14F-4D97-AF65-F5344CB8AC3E}">
        <p14:creationId xmlns="" xmlns:p14="http://schemas.microsoft.com/office/powerpoint/2010/main" val="1811903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990600" y="1219200"/>
            <a:ext cx="4114800" cy="3886200"/>
          </a:xfrm>
          <a:prstGeom prst="rect">
            <a:avLst/>
          </a:prstGeom>
          <a:noFill/>
          <a:ln>
            <a:noFill/>
          </a:ln>
        </p:spPr>
      </p:pic>
      <p:sp>
        <p:nvSpPr>
          <p:cNvPr id="5" name="Rectangle 4"/>
          <p:cNvSpPr/>
          <p:nvPr/>
        </p:nvSpPr>
        <p:spPr>
          <a:xfrm>
            <a:off x="1219200" y="5113722"/>
            <a:ext cx="3733800" cy="707886"/>
          </a:xfrm>
          <a:prstGeom prst="rect">
            <a:avLst/>
          </a:prstGeom>
        </p:spPr>
        <p:txBody>
          <a:bodyPr wrap="square">
            <a:spAutoFit/>
          </a:bodyPr>
          <a:lstStyle/>
          <a:p>
            <a:r>
              <a:rPr lang="tr-TR" sz="2000" dirty="0">
                <a:latin typeface="Times New Roman" panose="02020603050405020304" pitchFamily="18" charset="0"/>
                <a:cs typeface="Times New Roman" panose="02020603050405020304" pitchFamily="18" charset="0"/>
              </a:rPr>
              <a:t>Akıllı otopark uygulamasının şematik gösterimi</a:t>
            </a:r>
          </a:p>
        </p:txBody>
      </p:sp>
      <p:pic>
        <p:nvPicPr>
          <p:cNvPr id="6" name="Picture 5"/>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105400" y="1219200"/>
            <a:ext cx="3886200" cy="3886200"/>
          </a:xfrm>
          <a:prstGeom prst="rect">
            <a:avLst/>
          </a:prstGeom>
          <a:noFill/>
          <a:ln>
            <a:noFill/>
          </a:ln>
        </p:spPr>
      </p:pic>
      <p:sp>
        <p:nvSpPr>
          <p:cNvPr id="7" name="Rectangle 6"/>
          <p:cNvSpPr/>
          <p:nvPr/>
        </p:nvSpPr>
        <p:spPr>
          <a:xfrm>
            <a:off x="5837234" y="5282999"/>
            <a:ext cx="2922595" cy="400110"/>
          </a:xfrm>
          <a:prstGeom prst="rect">
            <a:avLst/>
          </a:prstGeom>
        </p:spPr>
        <p:txBody>
          <a:bodyPr wrap="none">
            <a:spAutoFit/>
          </a:bodyPr>
          <a:lstStyle/>
          <a:p>
            <a:r>
              <a:rPr lang="tr-TR" sz="2000" dirty="0">
                <a:latin typeface="Times New Roman" panose="02020603050405020304" pitchFamily="18" charset="0"/>
                <a:cs typeface="Times New Roman" panose="02020603050405020304" pitchFamily="18" charset="0"/>
              </a:rPr>
              <a:t>Akıllı otopark uygulaması</a:t>
            </a:r>
            <a:r>
              <a:rPr lang="tr-TR" dirty="0"/>
              <a:t>.</a:t>
            </a:r>
          </a:p>
        </p:txBody>
      </p:sp>
    </p:spTree>
    <p:extLst>
      <p:ext uri="{BB962C8B-B14F-4D97-AF65-F5344CB8AC3E}">
        <p14:creationId xmlns="" xmlns:p14="http://schemas.microsoft.com/office/powerpoint/2010/main" val="28361937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152400"/>
            <a:ext cx="7790688" cy="6096000"/>
          </a:xfrm>
        </p:spPr>
        <p:txBody>
          <a:bodyPr/>
          <a:lstStyle/>
          <a:p>
            <a:pPr marL="82296" indent="0" algn="just">
              <a:buNone/>
            </a:pPr>
            <a:r>
              <a:rPr lang="tr-TR" sz="2000" dirty="0">
                <a:latin typeface="Times New Roman" panose="02020603050405020304" pitchFamily="18" charset="0"/>
                <a:cs typeface="Times New Roman" panose="02020603050405020304" pitchFamily="18" charset="0"/>
              </a:rPr>
              <a:t>Yol dışı otoparkların farklı derecelerdeki park şekillerine göre farklı değerlendirmeleri vardır</a:t>
            </a:r>
            <a:r>
              <a:rPr lang="tr-TR" dirty="0" smtClean="0"/>
              <a:t>.</a:t>
            </a:r>
            <a:endParaRPr lang="en-US" dirty="0" smtClean="0"/>
          </a:p>
          <a:p>
            <a:pPr marL="82296" indent="0" algn="just">
              <a:buNone/>
            </a:pPr>
            <a:endParaRPr lang="tr-TR" dirty="0"/>
          </a:p>
        </p:txBody>
      </p:sp>
      <p:pic>
        <p:nvPicPr>
          <p:cNvPr id="5" name="Picture 4"/>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69136" y="1066800"/>
            <a:ext cx="7239000" cy="2362200"/>
          </a:xfrm>
          <a:prstGeom prst="rect">
            <a:avLst/>
          </a:prstGeom>
          <a:noFill/>
          <a:ln>
            <a:noFill/>
          </a:ln>
        </p:spPr>
      </p:pic>
      <p:pic>
        <p:nvPicPr>
          <p:cNvPr id="6" name="Picture 5"/>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19200" y="3429000"/>
            <a:ext cx="3733800" cy="2819400"/>
          </a:xfrm>
          <a:prstGeom prst="rect">
            <a:avLst/>
          </a:prstGeom>
          <a:noFill/>
          <a:ln>
            <a:noFill/>
          </a:ln>
        </p:spPr>
      </p:pic>
      <p:pic>
        <p:nvPicPr>
          <p:cNvPr id="7" name="Picture 6"/>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876800" y="3429000"/>
            <a:ext cx="3782568" cy="2819400"/>
          </a:xfrm>
          <a:prstGeom prst="rect">
            <a:avLst/>
          </a:prstGeom>
          <a:noFill/>
          <a:ln>
            <a:noFill/>
          </a:ln>
        </p:spPr>
      </p:pic>
      <mc:AlternateContent xmlns:mc="http://schemas.openxmlformats.org/markup-compatibility/2006">
        <mc:Choice xmlns="" xmlns:a14="http://schemas.microsoft.com/office/drawing/2010/main" Requires="a14">
          <p:sp>
            <p:nvSpPr>
              <p:cNvPr id="8" name="Rectangle 7"/>
              <p:cNvSpPr/>
              <p:nvPr/>
            </p:nvSpPr>
            <p:spPr>
              <a:xfrm>
                <a:off x="3581400" y="6248400"/>
                <a:ext cx="2559740" cy="400110"/>
              </a:xfrm>
              <a:prstGeom prst="rect">
                <a:avLst/>
              </a:prstGeom>
            </p:spPr>
            <p:txBody>
              <a:bodyPr wrap="none">
                <a:spAutoFit/>
              </a:bodyPr>
              <a:lstStyle/>
              <a:p>
                <a14:m>
                  <m:oMath xmlns:m="http://schemas.openxmlformats.org/officeDocument/2006/math">
                    <m:sSup>
                      <m:sSupPr>
                        <m:ctrlPr>
                          <a:rPr lang="tr-TR" sz="2000" i="1"/>
                        </m:ctrlPr>
                      </m:sSupPr>
                      <m:e>
                        <m:r>
                          <a:rPr lang="tr-TR" sz="2000" i="1"/>
                          <m:t>90</m:t>
                        </m:r>
                      </m:e>
                      <m:sup>
                        <m:r>
                          <a:rPr lang="tr-TR" sz="2000" i="1"/>
                          <m:t>𝑜</m:t>
                        </m:r>
                      </m:sup>
                    </m:sSup>
                  </m:oMath>
                </a14:m>
                <a:r>
                  <a:rPr lang="tr-TR" sz="2000" dirty="0">
                    <a:latin typeface="Times New Roman" panose="02020603050405020304" pitchFamily="18" charset="0"/>
                    <a:cs typeface="Times New Roman" panose="02020603050405020304" pitchFamily="18" charset="0"/>
                  </a:rPr>
                  <a:t>lik otopark ölçüleri</a:t>
                </a:r>
              </a:p>
            </p:txBody>
          </p:sp>
        </mc:Choice>
        <mc:Fallback>
          <p:sp>
            <p:nvSpPr>
              <p:cNvPr id="8" name="Rectangle 7"/>
              <p:cNvSpPr>
                <a:spLocks noRot="1" noChangeAspect="1" noMove="1" noResize="1" noEditPoints="1" noAdjustHandles="1" noChangeArrowheads="1" noChangeShapeType="1" noTextEdit="1"/>
              </p:cNvSpPr>
              <p:nvPr/>
            </p:nvSpPr>
            <p:spPr>
              <a:xfrm>
                <a:off x="3581400" y="6248400"/>
                <a:ext cx="2559740" cy="400110"/>
              </a:xfrm>
              <a:prstGeom prst="rect">
                <a:avLst/>
              </a:prstGeom>
              <a:blipFill rotWithShape="1">
                <a:blip r:embed="rId5" cstate="print"/>
                <a:stretch>
                  <a:fillRect t="-7576" r="-1193" b="-25758"/>
                </a:stretch>
              </a:blipFill>
            </p:spPr>
            <p:txBody>
              <a:bodyPr/>
              <a:lstStyle/>
              <a:p>
                <a:r>
                  <a:rPr lang="tr-TR">
                    <a:noFill/>
                  </a:rPr>
                  <a:t> </a:t>
                </a:r>
              </a:p>
            </p:txBody>
          </p:sp>
        </mc:Fallback>
      </mc:AlternateContent>
    </p:spTree>
    <p:extLst>
      <p:ext uri="{BB962C8B-B14F-4D97-AF65-F5344CB8AC3E}">
        <p14:creationId xmlns="" xmlns:p14="http://schemas.microsoft.com/office/powerpoint/2010/main" val="512068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43000" y="228600"/>
            <a:ext cx="3886200" cy="3505200"/>
          </a:xfrm>
          <a:prstGeom prst="rect">
            <a:avLst/>
          </a:prstGeom>
          <a:noFill/>
          <a:ln>
            <a:noFill/>
          </a:ln>
        </p:spPr>
      </p:pic>
      <p:pic>
        <p:nvPicPr>
          <p:cNvPr id="5" name="Content Placeholder 4"/>
          <p:cNvPicPr>
            <a:picLocks noGrp="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4953000" y="231648"/>
            <a:ext cx="3810000" cy="3502152"/>
          </a:xfrm>
          <a:prstGeom prst="rect">
            <a:avLst/>
          </a:prstGeom>
          <a:noFill/>
          <a:ln>
            <a:noFill/>
          </a:ln>
        </p:spPr>
      </p:pic>
      <mc:AlternateContent xmlns:mc="http://schemas.openxmlformats.org/markup-compatibility/2006">
        <mc:Choice xmlns="" xmlns:a14="http://schemas.microsoft.com/office/drawing/2010/main" Requires="a14">
          <p:sp>
            <p:nvSpPr>
              <p:cNvPr id="6" name="Rectangle 5"/>
              <p:cNvSpPr/>
              <p:nvPr/>
            </p:nvSpPr>
            <p:spPr>
              <a:xfrm>
                <a:off x="3505200" y="3733800"/>
                <a:ext cx="2559740" cy="400110"/>
              </a:xfrm>
              <a:prstGeom prst="rect">
                <a:avLst/>
              </a:prstGeom>
            </p:spPr>
            <p:txBody>
              <a:bodyPr wrap="none">
                <a:spAutoFit/>
              </a:bodyPr>
              <a:lstStyle/>
              <a:p>
                <a14:m>
                  <m:oMath xmlns:m="http://schemas.openxmlformats.org/officeDocument/2006/math">
                    <m:sSup>
                      <m:sSupPr>
                        <m:ctrlPr>
                          <a:rPr lang="tr-TR" sz="2000" i="1"/>
                        </m:ctrlPr>
                      </m:sSupPr>
                      <m:e>
                        <m:r>
                          <a:rPr lang="tr-TR" sz="2000" i="1"/>
                          <m:t>60</m:t>
                        </m:r>
                      </m:e>
                      <m:sup>
                        <m:r>
                          <a:rPr lang="tr-TR" sz="2000" i="1"/>
                          <m:t>𝑜</m:t>
                        </m:r>
                      </m:sup>
                    </m:sSup>
                  </m:oMath>
                </a14:m>
                <a:r>
                  <a:rPr lang="tr-TR" sz="2000" dirty="0">
                    <a:latin typeface="Times New Roman" panose="02020603050405020304" pitchFamily="18" charset="0"/>
                    <a:cs typeface="Times New Roman" panose="02020603050405020304" pitchFamily="18" charset="0"/>
                  </a:rPr>
                  <a:t>lik otopark ölçüleri</a:t>
                </a:r>
              </a:p>
            </p:txBody>
          </p:sp>
        </mc:Choice>
        <mc:Fallback>
          <p:sp>
            <p:nvSpPr>
              <p:cNvPr id="6" name="Rectangle 5"/>
              <p:cNvSpPr>
                <a:spLocks noRot="1" noChangeAspect="1" noMove="1" noResize="1" noEditPoints="1" noAdjustHandles="1" noChangeArrowheads="1" noChangeShapeType="1" noTextEdit="1"/>
              </p:cNvSpPr>
              <p:nvPr/>
            </p:nvSpPr>
            <p:spPr>
              <a:xfrm>
                <a:off x="3505200" y="3733800"/>
                <a:ext cx="2559740" cy="400110"/>
              </a:xfrm>
              <a:prstGeom prst="rect">
                <a:avLst/>
              </a:prstGeom>
              <a:blipFill rotWithShape="1">
                <a:blip r:embed="rId4" cstate="print"/>
                <a:stretch>
                  <a:fillRect t="-7692" r="-952" b="-26154"/>
                </a:stretch>
              </a:blipFill>
            </p:spPr>
            <p:txBody>
              <a:bodyPr/>
              <a:lstStyle/>
              <a:p>
                <a:r>
                  <a:rPr lang="tr-TR">
                    <a:noFill/>
                  </a:rPr>
                  <a:t> </a:t>
                </a:r>
              </a:p>
            </p:txBody>
          </p:sp>
        </mc:Fallback>
      </mc:AlternateContent>
      <mc:AlternateContent xmlns:mc="http://schemas.openxmlformats.org/markup-compatibility/2006">
        <mc:Choice xmlns="" xmlns:a14="http://schemas.microsoft.com/office/drawing/2010/main" Requires="a14">
          <p:sp>
            <p:nvSpPr>
              <p:cNvPr id="9" name="Rectangle 8"/>
              <p:cNvSpPr/>
              <p:nvPr/>
            </p:nvSpPr>
            <p:spPr>
              <a:xfrm>
                <a:off x="1133856" y="4133910"/>
                <a:ext cx="6486144" cy="400110"/>
              </a:xfrm>
              <a:prstGeom prst="rect">
                <a:avLst/>
              </a:prstGeom>
            </p:spPr>
            <p:txBody>
              <a:bodyPr wrap="square">
                <a:spAutoFit/>
              </a:bodyPr>
              <a:lstStyle/>
              <a:p>
                <a14:m>
                  <m:oMath xmlns:m="http://schemas.openxmlformats.org/officeDocument/2006/math">
                    <m:sSup>
                      <m:sSupPr>
                        <m:ctrlPr>
                          <a:rPr lang="tr-TR" sz="2000" i="1"/>
                        </m:ctrlPr>
                      </m:sSupPr>
                      <m:e>
                        <m:r>
                          <a:rPr lang="tr-TR" sz="2000" i="1"/>
                          <m:t>60</m:t>
                        </m:r>
                      </m:e>
                      <m:sup>
                        <m:r>
                          <a:rPr lang="tr-TR" sz="2000" i="1"/>
                          <m:t>𝑜</m:t>
                        </m:r>
                      </m:sup>
                    </m:sSup>
                  </m:oMath>
                </a14:m>
                <a:r>
                  <a:rPr lang="tr-TR" sz="2000" dirty="0">
                    <a:latin typeface="Times New Roman" panose="02020603050405020304" pitchFamily="18" charset="0"/>
                    <a:cs typeface="Times New Roman" panose="02020603050405020304" pitchFamily="18" charset="0"/>
                  </a:rPr>
                  <a:t>lik parkın avantaj ve dezavantajları;</a:t>
                </a:r>
              </a:p>
            </p:txBody>
          </p:sp>
        </mc:Choice>
        <mc:Fallback>
          <p:sp>
            <p:nvSpPr>
              <p:cNvPr id="9" name="Rectangle 8"/>
              <p:cNvSpPr>
                <a:spLocks noRot="1" noChangeAspect="1" noMove="1" noResize="1" noEditPoints="1" noAdjustHandles="1" noChangeArrowheads="1" noChangeShapeType="1" noTextEdit="1"/>
              </p:cNvSpPr>
              <p:nvPr/>
            </p:nvSpPr>
            <p:spPr>
              <a:xfrm>
                <a:off x="1133856" y="4133910"/>
                <a:ext cx="6486144" cy="400110"/>
              </a:xfrm>
              <a:prstGeom prst="rect">
                <a:avLst/>
              </a:prstGeom>
              <a:blipFill rotWithShape="1">
                <a:blip r:embed="rId5" cstate="print"/>
                <a:stretch>
                  <a:fillRect t="-7576" b="-25758"/>
                </a:stretch>
              </a:blipFill>
            </p:spPr>
            <p:txBody>
              <a:bodyPr/>
              <a:lstStyle/>
              <a:p>
                <a:r>
                  <a:rPr lang="tr-TR">
                    <a:noFill/>
                  </a:rPr>
                  <a:t> </a:t>
                </a:r>
              </a:p>
            </p:txBody>
          </p:sp>
        </mc:Fallback>
      </mc:AlternateContent>
      <mc:AlternateContent xmlns:mc="http://schemas.openxmlformats.org/markup-compatibility/2006">
        <mc:Choice xmlns="" xmlns:a14="http://schemas.microsoft.com/office/drawing/2010/main" Requires="a14">
          <p:graphicFrame>
            <p:nvGraphicFramePr>
              <p:cNvPr id="10" name="Table 9"/>
              <p:cNvGraphicFramePr>
                <a:graphicFrameLocks noGrp="1"/>
              </p:cNvGraphicFramePr>
              <p:nvPr>
                <p:extLst>
                  <p:ext uri="{D42A27DB-BD31-4B8C-83A1-F6EECF244321}">
                    <p14:modId xmlns:p14="http://schemas.microsoft.com/office/powerpoint/2010/main" val="1206003353"/>
                  </p:ext>
                </p:extLst>
              </p:nvPr>
            </p:nvGraphicFramePr>
            <p:xfrm>
              <a:off x="1164336" y="4724400"/>
              <a:ext cx="7293864" cy="1600199"/>
            </p:xfrm>
            <a:graphic>
              <a:graphicData uri="http://schemas.openxmlformats.org/drawingml/2006/table">
                <a:tbl>
                  <a:tblPr firstRow="1" firstCol="1" bandRow="1">
                    <a:tableStyleId>{5C22544A-7EE6-4342-B048-85BDC9FD1C3A}</a:tableStyleId>
                  </a:tblPr>
                  <a:tblGrid>
                    <a:gridCol w="3646932"/>
                    <a:gridCol w="3646932"/>
                  </a:tblGrid>
                  <a:tr h="361335">
                    <a:tc>
                      <a:txBody>
                        <a:bodyPr/>
                        <a:lstStyle/>
                        <a:p>
                          <a:pPr marL="0" marR="0" algn="ctr">
                            <a:lnSpc>
                              <a:spcPct val="115000"/>
                            </a:lnSpc>
                            <a:spcBef>
                              <a:spcPts val="0"/>
                            </a:spcBef>
                            <a:spcAft>
                              <a:spcPts val="0"/>
                            </a:spcAft>
                          </a:pPr>
                          <a:r>
                            <a:rPr lang="tr-TR" sz="1400">
                              <a:effectLst/>
                            </a:rPr>
                            <a:t>Avantajları</a:t>
                          </a:r>
                          <a:endParaRPr lang="tr-TR" sz="1100">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tr-TR" sz="1400">
                              <a:effectLst/>
                            </a:rPr>
                            <a:t>Dezavantajları</a:t>
                          </a:r>
                          <a:endParaRPr lang="tr-TR" sz="1100">
                            <a:effectLst/>
                            <a:latin typeface="Calibri"/>
                            <a:ea typeface="Calibri"/>
                            <a:cs typeface="Arial"/>
                          </a:endParaRPr>
                        </a:p>
                      </a:txBody>
                      <a:tcPr marL="68580" marR="68580" marT="0" marB="0"/>
                    </a:tc>
                  </a:tr>
                  <a:tr h="309716">
                    <a:tc>
                      <a:txBody>
                        <a:bodyPr/>
                        <a:lstStyle/>
                        <a:p>
                          <a:pPr marL="0" marR="0" algn="just">
                            <a:lnSpc>
                              <a:spcPct val="115000"/>
                            </a:lnSpc>
                            <a:spcBef>
                              <a:spcPts val="0"/>
                            </a:spcBef>
                            <a:spcAft>
                              <a:spcPts val="0"/>
                            </a:spcAft>
                          </a:pPr>
                          <a:r>
                            <a:rPr lang="tr-TR" sz="1200">
                              <a:effectLst/>
                            </a:rPr>
                            <a:t>Giriş ve çıkış için kolay manevra</a:t>
                          </a:r>
                          <a:endParaRPr lang="tr-TR" sz="1100">
                            <a:effectLst/>
                            <a:latin typeface="Calibri"/>
                            <a:ea typeface="Calibri"/>
                            <a:cs typeface="Arial"/>
                          </a:endParaRPr>
                        </a:p>
                      </a:txBody>
                      <a:tcPr marL="68580" marR="68580" marT="0" marB="0"/>
                    </a:tc>
                    <a:tc>
                      <a:txBody>
                        <a:bodyPr/>
                        <a:lstStyle/>
                        <a:p>
                          <a:pPr marL="0" marR="0" algn="just">
                            <a:lnSpc>
                              <a:spcPct val="115000"/>
                            </a:lnSpc>
                            <a:spcBef>
                              <a:spcPts val="0"/>
                            </a:spcBef>
                            <a:spcAft>
                              <a:spcPts val="0"/>
                            </a:spcAft>
                          </a:pPr>
                          <a:r>
                            <a:rPr lang="tr-TR" sz="1200">
                              <a:effectLst/>
                            </a:rPr>
                            <a:t>Daha fazla kaplama alanına ihtiyaç duyar</a:t>
                          </a:r>
                          <a:endParaRPr lang="tr-TR" sz="1100">
                            <a:effectLst/>
                            <a:latin typeface="Calibri"/>
                            <a:ea typeface="Calibri"/>
                            <a:cs typeface="Arial"/>
                          </a:endParaRPr>
                        </a:p>
                      </a:txBody>
                      <a:tcPr marL="68580" marR="68580" marT="0" marB="0"/>
                    </a:tc>
                  </a:tr>
                  <a:tr h="309716">
                    <a:tc>
                      <a:txBody>
                        <a:bodyPr/>
                        <a:lstStyle/>
                        <a:p>
                          <a:pPr marL="0" marR="0" algn="just">
                            <a:lnSpc>
                              <a:spcPct val="115000"/>
                            </a:lnSpc>
                            <a:spcBef>
                              <a:spcPts val="0"/>
                            </a:spcBef>
                            <a:spcAft>
                              <a:spcPts val="0"/>
                            </a:spcAft>
                          </a:pPr>
                          <a:r>
                            <a:rPr lang="tr-TR" sz="1200">
                              <a:effectLst/>
                            </a:rPr>
                            <a:t>İyi görüş</a:t>
                          </a:r>
                          <a:endParaRPr lang="tr-TR" sz="1100">
                            <a:effectLst/>
                            <a:latin typeface="Calibri"/>
                            <a:ea typeface="Calibri"/>
                            <a:cs typeface="Arial"/>
                          </a:endParaRPr>
                        </a:p>
                      </a:txBody>
                      <a:tcPr marL="68580" marR="68580" marT="0" marB="0"/>
                    </a:tc>
                    <a:tc>
                      <a:txBody>
                        <a:bodyPr/>
                        <a:lstStyle/>
                        <a:p>
                          <a:pPr marL="0" marR="0" algn="just">
                            <a:lnSpc>
                              <a:spcPct val="115000"/>
                            </a:lnSpc>
                            <a:spcBef>
                              <a:spcPts val="0"/>
                            </a:spcBef>
                            <a:spcAft>
                              <a:spcPts val="0"/>
                            </a:spcAft>
                          </a:pPr>
                          <a14:m>
                            <m:oMath xmlns:m="http://schemas.openxmlformats.org/officeDocument/2006/math">
                              <m:sSup>
                                <m:sSupPr>
                                  <m:ctrlPr>
                                    <a:rPr lang="tr-TR" sz="1200">
                                      <a:effectLst/>
                                    </a:rPr>
                                  </m:ctrlPr>
                                </m:sSupPr>
                                <m:e>
                                  <m:r>
                                    <a:rPr lang="tr-TR" sz="1200">
                                      <a:effectLst/>
                                    </a:rPr>
                                    <m:t>90</m:t>
                                  </m:r>
                                </m:e>
                                <m:sup>
                                  <m:r>
                                    <a:rPr lang="tr-TR" sz="1200">
                                      <a:effectLst/>
                                    </a:rPr>
                                    <m:t>𝑜</m:t>
                                  </m:r>
                                </m:sup>
                              </m:sSup>
                            </m:oMath>
                          </a14:m>
                          <a:r>
                            <a:rPr lang="tr-TR" sz="1200">
                              <a:effectLst/>
                            </a:rPr>
                            <a:t>ye göre daha az sayıda araç park eder</a:t>
                          </a:r>
                          <a:endParaRPr lang="tr-TR" sz="1100">
                            <a:effectLst/>
                            <a:latin typeface="Calibri"/>
                            <a:ea typeface="Calibri"/>
                            <a:cs typeface="Arial"/>
                          </a:endParaRPr>
                        </a:p>
                      </a:txBody>
                      <a:tcPr marL="68580" marR="68580" marT="0" marB="0"/>
                    </a:tc>
                  </a:tr>
                  <a:tr h="309716">
                    <a:tc>
                      <a:txBody>
                        <a:bodyPr/>
                        <a:lstStyle/>
                        <a:p>
                          <a:pPr marL="0" marR="0" algn="just">
                            <a:lnSpc>
                              <a:spcPct val="115000"/>
                            </a:lnSpc>
                            <a:spcBef>
                              <a:spcPts val="0"/>
                            </a:spcBef>
                            <a:spcAft>
                              <a:spcPts val="0"/>
                            </a:spcAft>
                          </a:pPr>
                          <a:r>
                            <a:rPr lang="tr-TR" sz="1200">
                              <a:effectLst/>
                            </a:rPr>
                            <a:t>İki yönlü parka izin verir</a:t>
                          </a:r>
                          <a:endParaRPr lang="tr-TR" sz="1100">
                            <a:effectLst/>
                            <a:latin typeface="Calibri"/>
                            <a:ea typeface="Calibri"/>
                            <a:cs typeface="Arial"/>
                          </a:endParaRPr>
                        </a:p>
                      </a:txBody>
                      <a:tcPr marL="68580" marR="68580" marT="0" marB="0"/>
                    </a:tc>
                    <a:tc>
                      <a:txBody>
                        <a:bodyPr/>
                        <a:lstStyle/>
                        <a:p>
                          <a:pPr marL="0" marR="0" algn="just">
                            <a:lnSpc>
                              <a:spcPct val="115000"/>
                            </a:lnSpc>
                            <a:spcBef>
                              <a:spcPts val="0"/>
                            </a:spcBef>
                            <a:spcAft>
                              <a:spcPts val="0"/>
                            </a:spcAft>
                          </a:pPr>
                          <a:r>
                            <a:rPr lang="tr-TR" sz="1200">
                              <a:effectLst/>
                            </a:rPr>
                            <a:t> </a:t>
                          </a:r>
                          <a:endParaRPr lang="tr-TR" sz="1100">
                            <a:effectLst/>
                            <a:latin typeface="Calibri"/>
                            <a:ea typeface="Calibri"/>
                            <a:cs typeface="Arial"/>
                          </a:endParaRPr>
                        </a:p>
                      </a:txBody>
                      <a:tcPr marL="68580" marR="68580" marT="0" marB="0"/>
                    </a:tc>
                  </a:tr>
                  <a:tr h="309716">
                    <a:tc>
                      <a:txBody>
                        <a:bodyPr/>
                        <a:lstStyle/>
                        <a:p>
                          <a:pPr marL="0" marR="0" algn="just">
                            <a:lnSpc>
                              <a:spcPct val="115000"/>
                            </a:lnSpc>
                            <a:spcBef>
                              <a:spcPts val="0"/>
                            </a:spcBef>
                            <a:spcAft>
                              <a:spcPts val="0"/>
                            </a:spcAft>
                          </a:pPr>
                          <a:r>
                            <a:rPr lang="tr-TR" sz="1200">
                              <a:effectLst/>
                            </a:rPr>
                            <a:t>Kısa süreli parklar için uygundur</a:t>
                          </a:r>
                          <a:endParaRPr lang="tr-TR" sz="1100">
                            <a:effectLst/>
                            <a:latin typeface="Calibri"/>
                            <a:ea typeface="Calibri"/>
                            <a:cs typeface="Arial"/>
                          </a:endParaRPr>
                        </a:p>
                      </a:txBody>
                      <a:tcPr marL="68580" marR="68580" marT="0" marB="0"/>
                    </a:tc>
                    <a:tc>
                      <a:txBody>
                        <a:bodyPr/>
                        <a:lstStyle/>
                        <a:p>
                          <a:pPr marL="0" marR="0" algn="just">
                            <a:lnSpc>
                              <a:spcPct val="115000"/>
                            </a:lnSpc>
                            <a:spcBef>
                              <a:spcPts val="0"/>
                            </a:spcBef>
                            <a:spcAft>
                              <a:spcPts val="0"/>
                            </a:spcAft>
                          </a:pPr>
                          <a:r>
                            <a:rPr lang="tr-TR" sz="1200" dirty="0">
                              <a:effectLst/>
                            </a:rPr>
                            <a:t> </a:t>
                          </a:r>
                          <a:endParaRPr lang="tr-TR" sz="1100" dirty="0">
                            <a:effectLst/>
                            <a:latin typeface="Calibri"/>
                            <a:ea typeface="Calibri"/>
                            <a:cs typeface="Arial"/>
                          </a:endParaRPr>
                        </a:p>
                      </a:txBody>
                      <a:tcPr marL="68580" marR="68580" marT="0" marB="0"/>
                    </a:tc>
                  </a:tr>
                </a:tbl>
              </a:graphicData>
            </a:graphic>
          </p:graphicFrame>
        </mc:Choice>
        <mc:Fallback>
          <p:graphicFrame>
            <p:nvGraphicFramePr>
              <p:cNvPr id="10" name="Table 9"/>
              <p:cNvGraphicFramePr>
                <a:graphicFrameLocks noGrp="1"/>
              </p:cNvGraphicFramePr>
              <p:nvPr>
                <p:extLst>
                  <p:ext uri="{D42A27DB-BD31-4B8C-83A1-F6EECF244321}">
                    <p14:modId xmlns="" xmlns:p14="http://schemas.microsoft.com/office/powerpoint/2010/main" val="1206003353"/>
                  </p:ext>
                </p:extLst>
              </p:nvPr>
            </p:nvGraphicFramePr>
            <p:xfrm>
              <a:off x="1164336" y="4724400"/>
              <a:ext cx="7293864" cy="1600199"/>
            </p:xfrm>
            <a:graphic>
              <a:graphicData uri="http://schemas.openxmlformats.org/drawingml/2006/table">
                <a:tbl>
                  <a:tblPr firstRow="1" firstCol="1" bandRow="1">
                    <a:tableStyleId>{5C22544A-7EE6-4342-B048-85BDC9FD1C3A}</a:tableStyleId>
                  </a:tblPr>
                  <a:tblGrid>
                    <a:gridCol w="3646932"/>
                    <a:gridCol w="3646932"/>
                  </a:tblGrid>
                  <a:tr h="361335">
                    <a:tc>
                      <a:txBody>
                        <a:bodyPr/>
                        <a:lstStyle/>
                        <a:p>
                          <a:pPr marL="0" marR="0" algn="ctr">
                            <a:lnSpc>
                              <a:spcPct val="115000"/>
                            </a:lnSpc>
                            <a:spcBef>
                              <a:spcPts val="0"/>
                            </a:spcBef>
                            <a:spcAft>
                              <a:spcPts val="0"/>
                            </a:spcAft>
                          </a:pPr>
                          <a:r>
                            <a:rPr lang="tr-TR" sz="1400" dirty="0">
                              <a:effectLst/>
                            </a:rPr>
                            <a:t>Avantajları</a:t>
                          </a:r>
                          <a:endParaRPr lang="tr-TR" sz="1100" dirty="0">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tr-TR" sz="1400">
                              <a:effectLst/>
                            </a:rPr>
                            <a:t>Dezavantajları</a:t>
                          </a:r>
                          <a:endParaRPr lang="tr-TR" sz="1100">
                            <a:effectLst/>
                            <a:latin typeface="Calibri"/>
                            <a:ea typeface="Calibri"/>
                            <a:cs typeface="Arial"/>
                          </a:endParaRPr>
                        </a:p>
                      </a:txBody>
                      <a:tcPr marL="68580" marR="68580" marT="0" marB="0"/>
                    </a:tc>
                  </a:tr>
                  <a:tr h="309716">
                    <a:tc>
                      <a:txBody>
                        <a:bodyPr/>
                        <a:lstStyle/>
                        <a:p>
                          <a:pPr marL="0" marR="0" algn="just">
                            <a:lnSpc>
                              <a:spcPct val="115000"/>
                            </a:lnSpc>
                            <a:spcBef>
                              <a:spcPts val="0"/>
                            </a:spcBef>
                            <a:spcAft>
                              <a:spcPts val="0"/>
                            </a:spcAft>
                          </a:pPr>
                          <a:r>
                            <a:rPr lang="tr-TR" sz="1200">
                              <a:effectLst/>
                            </a:rPr>
                            <a:t>Giriş ve çıkış için kolay manevra</a:t>
                          </a:r>
                          <a:endParaRPr lang="tr-TR" sz="1100">
                            <a:effectLst/>
                            <a:latin typeface="Calibri"/>
                            <a:ea typeface="Calibri"/>
                            <a:cs typeface="Arial"/>
                          </a:endParaRPr>
                        </a:p>
                      </a:txBody>
                      <a:tcPr marL="68580" marR="68580" marT="0" marB="0"/>
                    </a:tc>
                    <a:tc>
                      <a:txBody>
                        <a:bodyPr/>
                        <a:lstStyle/>
                        <a:p>
                          <a:pPr marL="0" marR="0" algn="just">
                            <a:lnSpc>
                              <a:spcPct val="115000"/>
                            </a:lnSpc>
                            <a:spcBef>
                              <a:spcPts val="0"/>
                            </a:spcBef>
                            <a:spcAft>
                              <a:spcPts val="0"/>
                            </a:spcAft>
                          </a:pPr>
                          <a:r>
                            <a:rPr lang="tr-TR" sz="1200">
                              <a:effectLst/>
                            </a:rPr>
                            <a:t>Daha fazla kaplama alanına ihtiyaç duyar</a:t>
                          </a:r>
                          <a:endParaRPr lang="tr-TR" sz="1100">
                            <a:effectLst/>
                            <a:latin typeface="Calibri"/>
                            <a:ea typeface="Calibri"/>
                            <a:cs typeface="Arial"/>
                          </a:endParaRPr>
                        </a:p>
                      </a:txBody>
                      <a:tcPr marL="68580" marR="68580" marT="0" marB="0"/>
                    </a:tc>
                  </a:tr>
                  <a:tr h="309716">
                    <a:tc>
                      <a:txBody>
                        <a:bodyPr/>
                        <a:lstStyle/>
                        <a:p>
                          <a:pPr marL="0" marR="0" algn="just">
                            <a:lnSpc>
                              <a:spcPct val="115000"/>
                            </a:lnSpc>
                            <a:spcBef>
                              <a:spcPts val="0"/>
                            </a:spcBef>
                            <a:spcAft>
                              <a:spcPts val="0"/>
                            </a:spcAft>
                          </a:pPr>
                          <a:r>
                            <a:rPr lang="tr-TR" sz="1200">
                              <a:effectLst/>
                            </a:rPr>
                            <a:t>İyi görüş</a:t>
                          </a:r>
                          <a:endParaRPr lang="tr-TR" sz="1100">
                            <a:effectLst/>
                            <a:latin typeface="Calibri"/>
                            <a:ea typeface="Calibri"/>
                            <a:cs typeface="Arial"/>
                          </a:endParaRPr>
                        </a:p>
                      </a:txBody>
                      <a:tcPr marL="68580" marR="68580" marT="0" marB="0"/>
                    </a:tc>
                    <a:tc>
                      <a:txBody>
                        <a:bodyPr/>
                        <a:lstStyle/>
                        <a:p>
                          <a:endParaRPr lang="tr-TR" dirty="0"/>
                        </a:p>
                      </a:txBody>
                      <a:tcPr marL="68580" marR="68580" marT="0" marB="0">
                        <a:blipFill rotWithShape="1">
                          <a:blip r:embed="rId6"/>
                          <a:stretch>
                            <a:fillRect l="-100167" t="-227451" b="-200000"/>
                          </a:stretch>
                        </a:blipFill>
                      </a:tcPr>
                    </a:tc>
                  </a:tr>
                  <a:tr h="309716">
                    <a:tc>
                      <a:txBody>
                        <a:bodyPr/>
                        <a:lstStyle/>
                        <a:p>
                          <a:pPr marL="0" marR="0" algn="just">
                            <a:lnSpc>
                              <a:spcPct val="115000"/>
                            </a:lnSpc>
                            <a:spcBef>
                              <a:spcPts val="0"/>
                            </a:spcBef>
                            <a:spcAft>
                              <a:spcPts val="0"/>
                            </a:spcAft>
                          </a:pPr>
                          <a:r>
                            <a:rPr lang="tr-TR" sz="1200">
                              <a:effectLst/>
                            </a:rPr>
                            <a:t>İki yönlü parka izin verir</a:t>
                          </a:r>
                          <a:endParaRPr lang="tr-TR" sz="1100">
                            <a:effectLst/>
                            <a:latin typeface="Calibri"/>
                            <a:ea typeface="Calibri"/>
                            <a:cs typeface="Arial"/>
                          </a:endParaRPr>
                        </a:p>
                      </a:txBody>
                      <a:tcPr marL="68580" marR="68580" marT="0" marB="0"/>
                    </a:tc>
                    <a:tc>
                      <a:txBody>
                        <a:bodyPr/>
                        <a:lstStyle/>
                        <a:p>
                          <a:pPr marL="0" marR="0" algn="just">
                            <a:lnSpc>
                              <a:spcPct val="115000"/>
                            </a:lnSpc>
                            <a:spcBef>
                              <a:spcPts val="0"/>
                            </a:spcBef>
                            <a:spcAft>
                              <a:spcPts val="0"/>
                            </a:spcAft>
                          </a:pPr>
                          <a:r>
                            <a:rPr lang="tr-TR" sz="1200">
                              <a:effectLst/>
                            </a:rPr>
                            <a:t> </a:t>
                          </a:r>
                          <a:endParaRPr lang="tr-TR" sz="1100">
                            <a:effectLst/>
                            <a:latin typeface="Calibri"/>
                            <a:ea typeface="Calibri"/>
                            <a:cs typeface="Arial"/>
                          </a:endParaRPr>
                        </a:p>
                      </a:txBody>
                      <a:tcPr marL="68580" marR="68580" marT="0" marB="0"/>
                    </a:tc>
                  </a:tr>
                  <a:tr h="309716">
                    <a:tc>
                      <a:txBody>
                        <a:bodyPr/>
                        <a:lstStyle/>
                        <a:p>
                          <a:pPr marL="0" marR="0" algn="just">
                            <a:lnSpc>
                              <a:spcPct val="115000"/>
                            </a:lnSpc>
                            <a:spcBef>
                              <a:spcPts val="0"/>
                            </a:spcBef>
                            <a:spcAft>
                              <a:spcPts val="0"/>
                            </a:spcAft>
                          </a:pPr>
                          <a:r>
                            <a:rPr lang="tr-TR" sz="1200">
                              <a:effectLst/>
                            </a:rPr>
                            <a:t>Kısa süreli parklar için uygundur</a:t>
                          </a:r>
                          <a:endParaRPr lang="tr-TR" sz="1100">
                            <a:effectLst/>
                            <a:latin typeface="Calibri"/>
                            <a:ea typeface="Calibri"/>
                            <a:cs typeface="Arial"/>
                          </a:endParaRPr>
                        </a:p>
                      </a:txBody>
                      <a:tcPr marL="68580" marR="68580" marT="0" marB="0"/>
                    </a:tc>
                    <a:tc>
                      <a:txBody>
                        <a:bodyPr/>
                        <a:lstStyle/>
                        <a:p>
                          <a:pPr marL="0" marR="0" algn="just">
                            <a:lnSpc>
                              <a:spcPct val="115000"/>
                            </a:lnSpc>
                            <a:spcBef>
                              <a:spcPts val="0"/>
                            </a:spcBef>
                            <a:spcAft>
                              <a:spcPts val="0"/>
                            </a:spcAft>
                          </a:pPr>
                          <a:r>
                            <a:rPr lang="tr-TR" sz="1200" dirty="0">
                              <a:effectLst/>
                            </a:rPr>
                            <a:t> </a:t>
                          </a:r>
                          <a:endParaRPr lang="tr-TR" sz="1100" dirty="0">
                            <a:effectLst/>
                            <a:latin typeface="Calibri"/>
                            <a:ea typeface="Calibri"/>
                            <a:cs typeface="Arial"/>
                          </a:endParaRPr>
                        </a:p>
                      </a:txBody>
                      <a:tcPr marL="68580" marR="68580" marT="0" marB="0"/>
                    </a:tc>
                  </a:tr>
                </a:tbl>
              </a:graphicData>
            </a:graphic>
          </p:graphicFrame>
        </mc:Fallback>
      </mc:AlternateContent>
    </p:spTree>
    <p:extLst>
      <p:ext uri="{BB962C8B-B14F-4D97-AF65-F5344CB8AC3E}">
        <p14:creationId xmlns="" xmlns:p14="http://schemas.microsoft.com/office/powerpoint/2010/main" val="12904199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Users\user\Desktop\Otopark\edries\e50ddca6663eb91d0c60845bda39b947.jpg"/>
          <p:cNvPicPr>
            <a:picLocks noChangeAspect="1" noChangeArrowheads="1"/>
          </p:cNvPicPr>
          <p:nvPr/>
        </p:nvPicPr>
        <p:blipFill>
          <a:blip r:embed="rId2" cstate="print"/>
          <a:srcRect/>
          <a:stretch>
            <a:fillRect/>
          </a:stretch>
        </p:blipFill>
        <p:spPr bwMode="auto">
          <a:xfrm>
            <a:off x="1143000" y="533400"/>
            <a:ext cx="7162800" cy="578643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95400" y="156971"/>
            <a:ext cx="3621024" cy="3548283"/>
          </a:xfrm>
          <a:prstGeom prst="rect">
            <a:avLst/>
          </a:prstGeom>
          <a:noFill/>
          <a:ln>
            <a:noFill/>
          </a:ln>
        </p:spPr>
      </p:pic>
      <p:pic>
        <p:nvPicPr>
          <p:cNvPr id="5" name="Picture 4"/>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901184" y="156971"/>
            <a:ext cx="3429000" cy="3548283"/>
          </a:xfrm>
          <a:prstGeom prst="rect">
            <a:avLst/>
          </a:prstGeom>
          <a:noFill/>
          <a:ln>
            <a:noFill/>
          </a:ln>
        </p:spPr>
      </p:pic>
      <mc:AlternateContent xmlns:mc="http://schemas.openxmlformats.org/markup-compatibility/2006">
        <mc:Choice xmlns="" xmlns:a14="http://schemas.microsoft.com/office/drawing/2010/main" Requires="a14">
          <p:sp>
            <p:nvSpPr>
              <p:cNvPr id="6" name="Rectangle 5"/>
              <p:cNvSpPr/>
              <p:nvPr/>
            </p:nvSpPr>
            <p:spPr>
              <a:xfrm>
                <a:off x="3445469" y="3703469"/>
                <a:ext cx="2559740" cy="400110"/>
              </a:xfrm>
              <a:prstGeom prst="rect">
                <a:avLst/>
              </a:prstGeom>
            </p:spPr>
            <p:txBody>
              <a:bodyPr wrap="none">
                <a:spAutoFit/>
              </a:bodyPr>
              <a:lstStyle/>
              <a:p>
                <a14:m>
                  <m:oMath xmlns:m="http://schemas.openxmlformats.org/officeDocument/2006/math">
                    <m:sSup>
                      <m:sSupPr>
                        <m:ctrlPr>
                          <a:rPr lang="tr-TR" sz="2000" i="1"/>
                        </m:ctrlPr>
                      </m:sSupPr>
                      <m:e>
                        <m:r>
                          <a:rPr lang="tr-TR" sz="2000" i="1"/>
                          <m:t>45</m:t>
                        </m:r>
                      </m:e>
                      <m:sup>
                        <m:r>
                          <a:rPr lang="tr-TR" sz="2000" i="1"/>
                          <m:t>𝑜</m:t>
                        </m:r>
                      </m:sup>
                    </m:sSup>
                  </m:oMath>
                </a14:m>
                <a:r>
                  <a:rPr lang="tr-TR" sz="2000" dirty="0">
                    <a:latin typeface="Times New Roman" panose="02020603050405020304" pitchFamily="18" charset="0"/>
                    <a:cs typeface="Times New Roman" panose="02020603050405020304" pitchFamily="18" charset="0"/>
                  </a:rPr>
                  <a:t>lik otopark ölçüleri</a:t>
                </a:r>
              </a:p>
            </p:txBody>
          </p:sp>
        </mc:Choice>
        <mc:Fallback>
          <p:sp>
            <p:nvSpPr>
              <p:cNvPr id="6" name="Rectangle 5"/>
              <p:cNvSpPr>
                <a:spLocks noRot="1" noChangeAspect="1" noMove="1" noResize="1" noEditPoints="1" noAdjustHandles="1" noChangeArrowheads="1" noChangeShapeType="1" noTextEdit="1"/>
              </p:cNvSpPr>
              <p:nvPr/>
            </p:nvSpPr>
            <p:spPr>
              <a:xfrm>
                <a:off x="3445469" y="3703469"/>
                <a:ext cx="2559740" cy="400110"/>
              </a:xfrm>
              <a:prstGeom prst="rect">
                <a:avLst/>
              </a:prstGeom>
              <a:blipFill rotWithShape="1">
                <a:blip r:embed="rId4" cstate="print"/>
                <a:stretch>
                  <a:fillRect t="-7692" r="-1190" b="-27692"/>
                </a:stretch>
              </a:blipFill>
            </p:spPr>
            <p:txBody>
              <a:bodyPr/>
              <a:lstStyle/>
              <a:p>
                <a:r>
                  <a:rPr lang="tr-TR">
                    <a:noFill/>
                  </a:rPr>
                  <a:t> </a:t>
                </a:r>
              </a:p>
            </p:txBody>
          </p:sp>
        </mc:Fallback>
      </mc:AlternateContent>
      <mc:AlternateContent xmlns:mc="http://schemas.openxmlformats.org/markup-compatibility/2006">
        <mc:Choice xmlns="" xmlns:a14="http://schemas.microsoft.com/office/drawing/2010/main" Requires="a14">
          <p:sp>
            <p:nvSpPr>
              <p:cNvPr id="7" name="Rectangle 6"/>
              <p:cNvSpPr/>
              <p:nvPr/>
            </p:nvSpPr>
            <p:spPr>
              <a:xfrm>
                <a:off x="1242324" y="4103579"/>
                <a:ext cx="4246099" cy="400110"/>
              </a:xfrm>
              <a:prstGeom prst="rect">
                <a:avLst/>
              </a:prstGeom>
            </p:spPr>
            <p:txBody>
              <a:bodyPr wrap="none">
                <a:spAutoFit/>
              </a:bodyPr>
              <a:lstStyle/>
              <a:p>
                <a14:m>
                  <m:oMath xmlns:m="http://schemas.openxmlformats.org/officeDocument/2006/math">
                    <m:sSup>
                      <m:sSupPr>
                        <m:ctrlPr>
                          <a:rPr lang="tr-TR" sz="2000" i="1"/>
                        </m:ctrlPr>
                      </m:sSupPr>
                      <m:e>
                        <m:r>
                          <a:rPr lang="tr-TR" sz="2000" i="1"/>
                          <m:t>45</m:t>
                        </m:r>
                      </m:e>
                      <m:sup>
                        <m:r>
                          <a:rPr lang="tr-TR" sz="2000" i="1"/>
                          <m:t>𝑜</m:t>
                        </m:r>
                      </m:sup>
                    </m:sSup>
                  </m:oMath>
                </a14:m>
                <a:r>
                  <a:rPr lang="tr-TR" sz="2000" dirty="0">
                    <a:latin typeface="Times New Roman" panose="02020603050405020304" pitchFamily="18" charset="0"/>
                    <a:cs typeface="Times New Roman" panose="02020603050405020304" pitchFamily="18" charset="0"/>
                  </a:rPr>
                  <a:t>lik parkın avantaj ve dezavantajları;</a:t>
                </a:r>
              </a:p>
            </p:txBody>
          </p:sp>
        </mc:Choice>
        <mc:Fallback>
          <p:sp>
            <p:nvSpPr>
              <p:cNvPr id="7" name="Rectangle 6"/>
              <p:cNvSpPr>
                <a:spLocks noRot="1" noChangeAspect="1" noMove="1" noResize="1" noEditPoints="1" noAdjustHandles="1" noChangeArrowheads="1" noChangeShapeType="1" noTextEdit="1"/>
              </p:cNvSpPr>
              <p:nvPr/>
            </p:nvSpPr>
            <p:spPr>
              <a:xfrm>
                <a:off x="1242324" y="4103579"/>
                <a:ext cx="4246099" cy="400110"/>
              </a:xfrm>
              <a:prstGeom prst="rect">
                <a:avLst/>
              </a:prstGeom>
              <a:blipFill rotWithShape="1">
                <a:blip r:embed="rId5" cstate="print"/>
                <a:stretch>
                  <a:fillRect t="-7576" r="-1006" b="-25758"/>
                </a:stretch>
              </a:blipFill>
            </p:spPr>
            <p:txBody>
              <a:bodyPr/>
              <a:lstStyle/>
              <a:p>
                <a:r>
                  <a:rPr lang="tr-TR">
                    <a:noFill/>
                  </a:rPr>
                  <a:t> </a:t>
                </a:r>
              </a:p>
            </p:txBody>
          </p:sp>
        </mc:Fallback>
      </mc:AlternateContent>
      <mc:AlternateContent xmlns:mc="http://schemas.openxmlformats.org/markup-compatibility/2006">
        <mc:Choice xmlns="" xmlns:a14="http://schemas.microsoft.com/office/drawing/2010/main" Requires="a14">
          <p:graphicFrame>
            <p:nvGraphicFramePr>
              <p:cNvPr id="8" name="Table 7"/>
              <p:cNvGraphicFramePr>
                <a:graphicFrameLocks noGrp="1"/>
              </p:cNvGraphicFramePr>
              <p:nvPr>
                <p:extLst>
                  <p:ext uri="{D42A27DB-BD31-4B8C-83A1-F6EECF244321}">
                    <p14:modId xmlns:p14="http://schemas.microsoft.com/office/powerpoint/2010/main" val="4054737140"/>
                  </p:ext>
                </p:extLst>
              </p:nvPr>
            </p:nvGraphicFramePr>
            <p:xfrm>
              <a:off x="1295400" y="4572000"/>
              <a:ext cx="7034784" cy="1981200"/>
            </p:xfrm>
            <a:graphic>
              <a:graphicData uri="http://schemas.openxmlformats.org/drawingml/2006/table">
                <a:tbl>
                  <a:tblPr firstRow="1" firstCol="1" bandRow="1">
                    <a:tableStyleId>{5C22544A-7EE6-4342-B048-85BDC9FD1C3A}</a:tableStyleId>
                  </a:tblPr>
                  <a:tblGrid>
                    <a:gridCol w="3517392"/>
                    <a:gridCol w="3517392"/>
                  </a:tblGrid>
                  <a:tr h="366877">
                    <a:tc>
                      <a:txBody>
                        <a:bodyPr/>
                        <a:lstStyle/>
                        <a:p>
                          <a:pPr marL="0" marR="0" algn="ctr">
                            <a:lnSpc>
                              <a:spcPct val="115000"/>
                            </a:lnSpc>
                            <a:spcBef>
                              <a:spcPts val="0"/>
                            </a:spcBef>
                            <a:spcAft>
                              <a:spcPts val="0"/>
                            </a:spcAft>
                          </a:pPr>
                          <a:r>
                            <a:rPr lang="tr-TR" sz="1400">
                              <a:effectLst/>
                            </a:rPr>
                            <a:t>Avantajları</a:t>
                          </a:r>
                          <a:endParaRPr lang="tr-TR" sz="1100">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tr-TR" sz="1400">
                              <a:effectLst/>
                            </a:rPr>
                            <a:t>Dezavantajları</a:t>
                          </a:r>
                          <a:endParaRPr lang="tr-TR" sz="1100">
                            <a:effectLst/>
                            <a:latin typeface="Calibri"/>
                            <a:ea typeface="Calibri"/>
                            <a:cs typeface="Arial"/>
                          </a:endParaRPr>
                        </a:p>
                      </a:txBody>
                      <a:tcPr marL="68580" marR="68580" marT="0" marB="0"/>
                    </a:tc>
                  </a:tr>
                  <a:tr h="649559">
                    <a:tc>
                      <a:txBody>
                        <a:bodyPr/>
                        <a:lstStyle/>
                        <a:p>
                          <a:pPr marL="0" marR="0" algn="just">
                            <a:lnSpc>
                              <a:spcPct val="115000"/>
                            </a:lnSpc>
                            <a:spcBef>
                              <a:spcPts val="0"/>
                            </a:spcBef>
                            <a:spcAft>
                              <a:spcPts val="0"/>
                            </a:spcAft>
                          </a:pPr>
                          <a:r>
                            <a:rPr lang="tr-TR" sz="1200">
                              <a:effectLst/>
                            </a:rPr>
                            <a:t>Otopark yerleşiminde daha az genişliğe ihtiyaç duyar</a:t>
                          </a:r>
                          <a:endParaRPr lang="tr-TR" sz="1100">
                            <a:effectLst/>
                            <a:latin typeface="Calibri"/>
                            <a:ea typeface="Calibri"/>
                            <a:cs typeface="Arial"/>
                          </a:endParaRPr>
                        </a:p>
                      </a:txBody>
                      <a:tcPr marL="68580" marR="68580" marT="0" marB="0"/>
                    </a:tc>
                    <a:tc>
                      <a:txBody>
                        <a:bodyPr/>
                        <a:lstStyle/>
                        <a:p>
                          <a:pPr marL="0" marR="0" algn="just">
                            <a:lnSpc>
                              <a:spcPct val="115000"/>
                            </a:lnSpc>
                            <a:spcBef>
                              <a:spcPts val="0"/>
                            </a:spcBef>
                            <a:spcAft>
                              <a:spcPts val="0"/>
                            </a:spcAft>
                          </a:pPr>
                          <a:r>
                            <a:rPr lang="tr-TR" sz="1200">
                              <a:effectLst/>
                            </a:rPr>
                            <a:t>Tek yönlü çalışır</a:t>
                          </a:r>
                          <a:endParaRPr lang="tr-TR" sz="1100">
                            <a:effectLst/>
                            <a:latin typeface="Calibri"/>
                            <a:ea typeface="Calibri"/>
                            <a:cs typeface="Arial"/>
                          </a:endParaRPr>
                        </a:p>
                      </a:txBody>
                      <a:tcPr marL="68580" marR="68580" marT="0" marB="0"/>
                    </a:tc>
                  </a:tr>
                  <a:tr h="314597">
                    <a:tc>
                      <a:txBody>
                        <a:bodyPr/>
                        <a:lstStyle/>
                        <a:p>
                          <a:pPr marL="0" marR="0" algn="just">
                            <a:lnSpc>
                              <a:spcPct val="115000"/>
                            </a:lnSpc>
                            <a:spcBef>
                              <a:spcPts val="0"/>
                            </a:spcBef>
                            <a:spcAft>
                              <a:spcPts val="0"/>
                            </a:spcAft>
                          </a:pPr>
                          <a:r>
                            <a:rPr lang="tr-TR" sz="1200">
                              <a:effectLst/>
                            </a:rPr>
                            <a:t>Giriş ve çıkışta kolay manevra</a:t>
                          </a:r>
                          <a:endParaRPr lang="tr-TR" sz="1100">
                            <a:effectLst/>
                            <a:latin typeface="Calibri"/>
                            <a:ea typeface="Calibri"/>
                            <a:cs typeface="Arial"/>
                          </a:endParaRPr>
                        </a:p>
                      </a:txBody>
                      <a:tcPr marL="68580" marR="68580" marT="0" marB="0"/>
                    </a:tc>
                    <a:tc>
                      <a:txBody>
                        <a:bodyPr/>
                        <a:lstStyle/>
                        <a:p>
                          <a:pPr marL="0" marR="0" algn="just">
                            <a:lnSpc>
                              <a:spcPct val="115000"/>
                            </a:lnSpc>
                            <a:spcBef>
                              <a:spcPts val="0"/>
                            </a:spcBef>
                            <a:spcAft>
                              <a:spcPts val="0"/>
                            </a:spcAft>
                          </a:pPr>
                          <a:r>
                            <a:rPr lang="tr-TR" sz="1200">
                              <a:effectLst/>
                            </a:rPr>
                            <a:t>Daha fazla kaplama alanına ihtiyaç duyar</a:t>
                          </a:r>
                          <a:endParaRPr lang="tr-TR" sz="1100">
                            <a:effectLst/>
                            <a:latin typeface="Calibri"/>
                            <a:ea typeface="Calibri"/>
                            <a:cs typeface="Arial"/>
                          </a:endParaRPr>
                        </a:p>
                      </a:txBody>
                      <a:tcPr marL="68580" marR="68580" marT="0" marB="0"/>
                    </a:tc>
                  </a:tr>
                  <a:tr h="650167">
                    <a:tc>
                      <a:txBody>
                        <a:bodyPr/>
                        <a:lstStyle/>
                        <a:p>
                          <a:pPr marL="0" marR="0" algn="just">
                            <a:lnSpc>
                              <a:spcPct val="115000"/>
                            </a:lnSpc>
                            <a:spcBef>
                              <a:spcPts val="0"/>
                            </a:spcBef>
                            <a:spcAft>
                              <a:spcPts val="0"/>
                            </a:spcAft>
                          </a:pPr>
                          <a:r>
                            <a:rPr lang="tr-TR" sz="1200">
                              <a:effectLst/>
                            </a:rPr>
                            <a:t>Geriye doğru kolay dönüş</a:t>
                          </a:r>
                          <a:endParaRPr lang="tr-TR" sz="1100">
                            <a:effectLst/>
                            <a:latin typeface="Calibri"/>
                            <a:ea typeface="Calibri"/>
                            <a:cs typeface="Arial"/>
                          </a:endParaRPr>
                        </a:p>
                      </a:txBody>
                      <a:tcPr marL="68580" marR="68580" marT="0" marB="0"/>
                    </a:tc>
                    <a:tc>
                      <a:txBody>
                        <a:bodyPr/>
                        <a:lstStyle/>
                        <a:p>
                          <a:pPr marL="0" marR="0" algn="just">
                            <a:lnSpc>
                              <a:spcPct val="115000"/>
                            </a:lnSpc>
                            <a:spcBef>
                              <a:spcPts val="0"/>
                            </a:spcBef>
                            <a:spcAft>
                              <a:spcPts val="0"/>
                            </a:spcAft>
                          </a:pPr>
                          <a14:m>
                            <m:oMath xmlns:m="http://schemas.openxmlformats.org/officeDocument/2006/math">
                              <m:sSup>
                                <m:sSupPr>
                                  <m:ctrlPr>
                                    <a:rPr lang="tr-TR" sz="1200">
                                      <a:effectLst/>
                                    </a:rPr>
                                  </m:ctrlPr>
                                </m:sSupPr>
                                <m:e>
                                  <m:r>
                                    <a:rPr lang="tr-TR" sz="1200">
                                      <a:effectLst/>
                                    </a:rPr>
                                    <m:t>90</m:t>
                                  </m:r>
                                </m:e>
                                <m:sup>
                                  <m:r>
                                    <a:rPr lang="tr-TR" sz="1200">
                                      <a:effectLst/>
                                    </a:rPr>
                                    <m:t>𝑜</m:t>
                                  </m:r>
                                </m:sup>
                              </m:sSup>
                            </m:oMath>
                          </a14:m>
                          <a:r>
                            <a:rPr lang="tr-TR" sz="1200" dirty="0">
                              <a:effectLst/>
                            </a:rPr>
                            <a:t> ve </a:t>
                          </a:r>
                          <a14:m>
                            <m:oMath xmlns:m="http://schemas.openxmlformats.org/officeDocument/2006/math">
                              <m:sSup>
                                <m:sSupPr>
                                  <m:ctrlPr>
                                    <a:rPr lang="tr-TR" sz="1200">
                                      <a:effectLst/>
                                    </a:rPr>
                                  </m:ctrlPr>
                                </m:sSupPr>
                                <m:e>
                                  <m:r>
                                    <a:rPr lang="tr-TR" sz="1200">
                                      <a:effectLst/>
                                    </a:rPr>
                                    <m:t>60</m:t>
                                  </m:r>
                                </m:e>
                                <m:sup>
                                  <m:r>
                                    <a:rPr lang="tr-TR" sz="1200">
                                      <a:effectLst/>
                                    </a:rPr>
                                    <m:t>𝑜</m:t>
                                  </m:r>
                                </m:sup>
                              </m:sSup>
                            </m:oMath>
                          </a14:m>
                          <a:r>
                            <a:rPr lang="tr-TR" sz="1200" dirty="0">
                              <a:effectLst/>
                            </a:rPr>
                            <a:t>ye göre daha az sayıda araç park eder</a:t>
                          </a:r>
                          <a:endParaRPr lang="tr-TR" sz="1100" dirty="0">
                            <a:effectLst/>
                            <a:latin typeface="Calibri"/>
                            <a:ea typeface="Calibri"/>
                            <a:cs typeface="Arial"/>
                          </a:endParaRPr>
                        </a:p>
                      </a:txBody>
                      <a:tcPr marL="68580" marR="68580" marT="0" marB="0"/>
                    </a:tc>
                  </a:tr>
                </a:tbl>
              </a:graphicData>
            </a:graphic>
          </p:graphicFrame>
        </mc:Choice>
        <mc:Fallback>
          <p:graphicFrame>
            <p:nvGraphicFramePr>
              <p:cNvPr id="8" name="Table 7"/>
              <p:cNvGraphicFramePr>
                <a:graphicFrameLocks noGrp="1"/>
              </p:cNvGraphicFramePr>
              <p:nvPr>
                <p:extLst>
                  <p:ext uri="{D42A27DB-BD31-4B8C-83A1-F6EECF244321}">
                    <p14:modId xmlns="" xmlns:p14="http://schemas.microsoft.com/office/powerpoint/2010/main" val="4054737140"/>
                  </p:ext>
                </p:extLst>
              </p:nvPr>
            </p:nvGraphicFramePr>
            <p:xfrm>
              <a:off x="1295400" y="4572000"/>
              <a:ext cx="7034784" cy="1981200"/>
            </p:xfrm>
            <a:graphic>
              <a:graphicData uri="http://schemas.openxmlformats.org/drawingml/2006/table">
                <a:tbl>
                  <a:tblPr firstRow="1" firstCol="1" bandRow="1">
                    <a:tableStyleId>{5C22544A-7EE6-4342-B048-85BDC9FD1C3A}</a:tableStyleId>
                  </a:tblPr>
                  <a:tblGrid>
                    <a:gridCol w="3517392"/>
                    <a:gridCol w="3517392"/>
                  </a:tblGrid>
                  <a:tr h="366877">
                    <a:tc>
                      <a:txBody>
                        <a:bodyPr/>
                        <a:lstStyle/>
                        <a:p>
                          <a:pPr marL="0" marR="0" algn="ctr">
                            <a:lnSpc>
                              <a:spcPct val="115000"/>
                            </a:lnSpc>
                            <a:spcBef>
                              <a:spcPts val="0"/>
                            </a:spcBef>
                            <a:spcAft>
                              <a:spcPts val="0"/>
                            </a:spcAft>
                          </a:pPr>
                          <a:r>
                            <a:rPr lang="tr-TR" sz="1400" dirty="0">
                              <a:effectLst/>
                            </a:rPr>
                            <a:t>Avantajları</a:t>
                          </a:r>
                          <a:endParaRPr lang="tr-TR" sz="1100" dirty="0">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tr-TR" sz="1400">
                              <a:effectLst/>
                            </a:rPr>
                            <a:t>Dezavantajları</a:t>
                          </a:r>
                          <a:endParaRPr lang="tr-TR" sz="1100">
                            <a:effectLst/>
                            <a:latin typeface="Calibri"/>
                            <a:ea typeface="Calibri"/>
                            <a:cs typeface="Arial"/>
                          </a:endParaRPr>
                        </a:p>
                      </a:txBody>
                      <a:tcPr marL="68580" marR="68580" marT="0" marB="0"/>
                    </a:tc>
                  </a:tr>
                  <a:tr h="649559">
                    <a:tc>
                      <a:txBody>
                        <a:bodyPr/>
                        <a:lstStyle/>
                        <a:p>
                          <a:pPr marL="0" marR="0" algn="just">
                            <a:lnSpc>
                              <a:spcPct val="115000"/>
                            </a:lnSpc>
                            <a:spcBef>
                              <a:spcPts val="0"/>
                            </a:spcBef>
                            <a:spcAft>
                              <a:spcPts val="0"/>
                            </a:spcAft>
                          </a:pPr>
                          <a:r>
                            <a:rPr lang="tr-TR" sz="1200" dirty="0">
                              <a:effectLst/>
                            </a:rPr>
                            <a:t>Otopark yerleşiminde daha az genişliğe ihtiyaç duyar</a:t>
                          </a:r>
                          <a:endParaRPr lang="tr-TR" sz="1100" dirty="0">
                            <a:effectLst/>
                            <a:latin typeface="Calibri"/>
                            <a:ea typeface="Calibri"/>
                            <a:cs typeface="Arial"/>
                          </a:endParaRPr>
                        </a:p>
                      </a:txBody>
                      <a:tcPr marL="68580" marR="68580" marT="0" marB="0"/>
                    </a:tc>
                    <a:tc>
                      <a:txBody>
                        <a:bodyPr/>
                        <a:lstStyle/>
                        <a:p>
                          <a:pPr marL="0" marR="0" algn="just">
                            <a:lnSpc>
                              <a:spcPct val="115000"/>
                            </a:lnSpc>
                            <a:spcBef>
                              <a:spcPts val="0"/>
                            </a:spcBef>
                            <a:spcAft>
                              <a:spcPts val="0"/>
                            </a:spcAft>
                          </a:pPr>
                          <a:r>
                            <a:rPr lang="tr-TR" sz="1200" dirty="0">
                              <a:effectLst/>
                            </a:rPr>
                            <a:t>Tek yönlü çalışır</a:t>
                          </a:r>
                          <a:endParaRPr lang="tr-TR" sz="1100" dirty="0">
                            <a:effectLst/>
                            <a:latin typeface="Calibri"/>
                            <a:ea typeface="Calibri"/>
                            <a:cs typeface="Arial"/>
                          </a:endParaRPr>
                        </a:p>
                      </a:txBody>
                      <a:tcPr marL="68580" marR="68580" marT="0" marB="0"/>
                    </a:tc>
                  </a:tr>
                  <a:tr h="314597">
                    <a:tc>
                      <a:txBody>
                        <a:bodyPr/>
                        <a:lstStyle/>
                        <a:p>
                          <a:pPr marL="0" marR="0" algn="just">
                            <a:lnSpc>
                              <a:spcPct val="115000"/>
                            </a:lnSpc>
                            <a:spcBef>
                              <a:spcPts val="0"/>
                            </a:spcBef>
                            <a:spcAft>
                              <a:spcPts val="0"/>
                            </a:spcAft>
                          </a:pPr>
                          <a:r>
                            <a:rPr lang="tr-TR" sz="1200" dirty="0">
                              <a:effectLst/>
                            </a:rPr>
                            <a:t>Giriş ve çıkışta kolay manevra</a:t>
                          </a:r>
                          <a:endParaRPr lang="tr-TR" sz="1100" dirty="0">
                            <a:effectLst/>
                            <a:latin typeface="Calibri"/>
                            <a:ea typeface="Calibri"/>
                            <a:cs typeface="Arial"/>
                          </a:endParaRPr>
                        </a:p>
                      </a:txBody>
                      <a:tcPr marL="68580" marR="68580" marT="0" marB="0"/>
                    </a:tc>
                    <a:tc>
                      <a:txBody>
                        <a:bodyPr/>
                        <a:lstStyle/>
                        <a:p>
                          <a:pPr marL="0" marR="0" algn="just">
                            <a:lnSpc>
                              <a:spcPct val="115000"/>
                            </a:lnSpc>
                            <a:spcBef>
                              <a:spcPts val="0"/>
                            </a:spcBef>
                            <a:spcAft>
                              <a:spcPts val="0"/>
                            </a:spcAft>
                          </a:pPr>
                          <a:r>
                            <a:rPr lang="tr-TR" sz="1200" dirty="0">
                              <a:effectLst/>
                            </a:rPr>
                            <a:t>Daha fazla kaplama alanına ihtiyaç duyar</a:t>
                          </a:r>
                          <a:endParaRPr lang="tr-TR" sz="1100" dirty="0">
                            <a:effectLst/>
                            <a:latin typeface="Calibri"/>
                            <a:ea typeface="Calibri"/>
                            <a:cs typeface="Arial"/>
                          </a:endParaRPr>
                        </a:p>
                      </a:txBody>
                      <a:tcPr marL="68580" marR="68580" marT="0" marB="0"/>
                    </a:tc>
                  </a:tr>
                  <a:tr h="650167">
                    <a:tc>
                      <a:txBody>
                        <a:bodyPr/>
                        <a:lstStyle/>
                        <a:p>
                          <a:pPr marL="0" marR="0" algn="just">
                            <a:lnSpc>
                              <a:spcPct val="115000"/>
                            </a:lnSpc>
                            <a:spcBef>
                              <a:spcPts val="0"/>
                            </a:spcBef>
                            <a:spcAft>
                              <a:spcPts val="0"/>
                            </a:spcAft>
                          </a:pPr>
                          <a:r>
                            <a:rPr lang="tr-TR" sz="1200" dirty="0">
                              <a:effectLst/>
                            </a:rPr>
                            <a:t>Geriye doğru kolay dönüş</a:t>
                          </a:r>
                          <a:endParaRPr lang="tr-TR" sz="1100" dirty="0">
                            <a:effectLst/>
                            <a:latin typeface="Calibri"/>
                            <a:ea typeface="Calibri"/>
                            <a:cs typeface="Arial"/>
                          </a:endParaRPr>
                        </a:p>
                      </a:txBody>
                      <a:tcPr marL="68580" marR="68580" marT="0" marB="0"/>
                    </a:tc>
                    <a:tc>
                      <a:txBody>
                        <a:bodyPr/>
                        <a:lstStyle/>
                        <a:p>
                          <a:endParaRPr lang="tr-TR" dirty="0"/>
                        </a:p>
                      </a:txBody>
                      <a:tcPr marL="68580" marR="68580" marT="0" marB="0">
                        <a:blipFill rotWithShape="1">
                          <a:blip r:embed="rId6"/>
                          <a:stretch>
                            <a:fillRect l="-100173" t="-209346"/>
                          </a:stretch>
                        </a:blipFill>
                      </a:tcPr>
                    </a:tc>
                  </a:tr>
                </a:tbl>
              </a:graphicData>
            </a:graphic>
          </p:graphicFrame>
        </mc:Fallback>
      </mc:AlternateContent>
    </p:spTree>
    <p:extLst>
      <p:ext uri="{BB962C8B-B14F-4D97-AF65-F5344CB8AC3E}">
        <p14:creationId xmlns="" xmlns:p14="http://schemas.microsoft.com/office/powerpoint/2010/main" val="21547026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1202082" y="609600"/>
            <a:ext cx="7484718" cy="4840266"/>
          </a:xfrm>
        </p:spPr>
      </p:pic>
    </p:spTree>
    <p:extLst>
      <p:ext uri="{BB962C8B-B14F-4D97-AF65-F5344CB8AC3E}">
        <p14:creationId xmlns="" xmlns:p14="http://schemas.microsoft.com/office/powerpoint/2010/main" val="24739082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43000" y="152400"/>
            <a:ext cx="3733800" cy="3505200"/>
          </a:xfrm>
          <a:prstGeom prst="rect">
            <a:avLst/>
          </a:prstGeom>
          <a:noFill/>
          <a:ln>
            <a:noFill/>
          </a:ln>
        </p:spPr>
      </p:pic>
      <p:pic>
        <p:nvPicPr>
          <p:cNvPr id="5" name="Picture 4"/>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724400" y="152400"/>
            <a:ext cx="3810000" cy="3543300"/>
          </a:xfrm>
          <a:prstGeom prst="rect">
            <a:avLst/>
          </a:prstGeom>
          <a:noFill/>
          <a:ln>
            <a:noFill/>
          </a:ln>
        </p:spPr>
      </p:pic>
      <mc:AlternateContent xmlns:mc="http://schemas.openxmlformats.org/markup-compatibility/2006">
        <mc:Choice xmlns="" xmlns:a14="http://schemas.microsoft.com/office/drawing/2010/main" Requires="a14">
          <p:sp>
            <p:nvSpPr>
              <p:cNvPr id="6" name="Rectangle 5"/>
              <p:cNvSpPr/>
              <p:nvPr/>
            </p:nvSpPr>
            <p:spPr>
              <a:xfrm>
                <a:off x="3505200" y="3657600"/>
                <a:ext cx="2559740" cy="400110"/>
              </a:xfrm>
              <a:prstGeom prst="rect">
                <a:avLst/>
              </a:prstGeom>
            </p:spPr>
            <p:txBody>
              <a:bodyPr wrap="none">
                <a:spAutoFit/>
              </a:bodyPr>
              <a:lstStyle/>
              <a:p>
                <a14:m>
                  <m:oMath xmlns:m="http://schemas.openxmlformats.org/officeDocument/2006/math">
                    <m:sSup>
                      <m:sSupPr>
                        <m:ctrlPr>
                          <a:rPr lang="tr-TR" sz="2000" i="1"/>
                        </m:ctrlPr>
                      </m:sSupPr>
                      <m:e>
                        <m:r>
                          <a:rPr lang="tr-TR" sz="2000" i="1"/>
                          <m:t>30</m:t>
                        </m:r>
                      </m:e>
                      <m:sup>
                        <m:r>
                          <a:rPr lang="tr-TR" sz="2000" i="1"/>
                          <m:t>𝑜</m:t>
                        </m:r>
                      </m:sup>
                    </m:sSup>
                  </m:oMath>
                </a14:m>
                <a:r>
                  <a:rPr lang="tr-TR" sz="2000" dirty="0">
                    <a:latin typeface="Times New Roman" panose="02020603050405020304" pitchFamily="18" charset="0"/>
                    <a:cs typeface="Times New Roman" panose="02020603050405020304" pitchFamily="18" charset="0"/>
                  </a:rPr>
                  <a:t>lik otopark ölçüleri</a:t>
                </a:r>
              </a:p>
            </p:txBody>
          </p:sp>
        </mc:Choice>
        <mc:Fallback>
          <p:sp>
            <p:nvSpPr>
              <p:cNvPr id="6" name="Rectangle 5"/>
              <p:cNvSpPr>
                <a:spLocks noRot="1" noChangeAspect="1" noMove="1" noResize="1" noEditPoints="1" noAdjustHandles="1" noChangeArrowheads="1" noChangeShapeType="1" noTextEdit="1"/>
              </p:cNvSpPr>
              <p:nvPr/>
            </p:nvSpPr>
            <p:spPr>
              <a:xfrm>
                <a:off x="3505200" y="3657600"/>
                <a:ext cx="2559740" cy="400110"/>
              </a:xfrm>
              <a:prstGeom prst="rect">
                <a:avLst/>
              </a:prstGeom>
              <a:blipFill rotWithShape="1">
                <a:blip r:embed="rId4" cstate="print"/>
                <a:stretch>
                  <a:fillRect t="-7576" r="-952" b="-25758"/>
                </a:stretch>
              </a:blipFill>
            </p:spPr>
            <p:txBody>
              <a:bodyPr/>
              <a:lstStyle/>
              <a:p>
                <a:r>
                  <a:rPr lang="tr-TR">
                    <a:noFill/>
                  </a:rPr>
                  <a:t> </a:t>
                </a:r>
              </a:p>
            </p:txBody>
          </p:sp>
        </mc:Fallback>
      </mc:AlternateContent>
      <mc:AlternateContent xmlns:mc="http://schemas.openxmlformats.org/markup-compatibility/2006">
        <mc:Choice xmlns="" xmlns:a14="http://schemas.microsoft.com/office/drawing/2010/main" Requires="a14">
          <p:sp>
            <p:nvSpPr>
              <p:cNvPr id="7" name="Rectangle 6"/>
              <p:cNvSpPr/>
              <p:nvPr/>
            </p:nvSpPr>
            <p:spPr>
              <a:xfrm>
                <a:off x="1155722" y="4083356"/>
                <a:ext cx="4228465" cy="400110"/>
              </a:xfrm>
              <a:prstGeom prst="rect">
                <a:avLst/>
              </a:prstGeom>
            </p:spPr>
            <p:txBody>
              <a:bodyPr wrap="none">
                <a:spAutoFit/>
              </a:bodyPr>
              <a:lstStyle/>
              <a:p>
                <a14:m>
                  <m:oMath xmlns:m="http://schemas.openxmlformats.org/officeDocument/2006/math">
                    <m:sSup>
                      <m:sSupPr>
                        <m:ctrlPr>
                          <a:rPr lang="tr-TR" sz="2000" i="1"/>
                        </m:ctrlPr>
                      </m:sSupPr>
                      <m:e>
                        <m:r>
                          <a:rPr lang="tr-TR" sz="2000" i="1"/>
                          <m:t>30</m:t>
                        </m:r>
                      </m:e>
                      <m:sup>
                        <m:r>
                          <a:rPr lang="tr-TR" sz="2000" i="1"/>
                          <m:t>𝑜</m:t>
                        </m:r>
                      </m:sup>
                    </m:sSup>
                  </m:oMath>
                </a14:m>
                <a:r>
                  <a:rPr lang="tr-TR" sz="2000" dirty="0">
                    <a:latin typeface="Times New Roman" panose="02020603050405020304" pitchFamily="18" charset="0"/>
                    <a:cs typeface="Times New Roman" panose="02020603050405020304" pitchFamily="18" charset="0"/>
                  </a:rPr>
                  <a:t>lik parkın avantaj ve dezavantajları</a:t>
                </a:r>
                <a:r>
                  <a:rPr lang="tr-TR" dirty="0"/>
                  <a:t>;</a:t>
                </a:r>
              </a:p>
            </p:txBody>
          </p:sp>
        </mc:Choice>
        <mc:Fallback>
          <p:sp>
            <p:nvSpPr>
              <p:cNvPr id="7" name="Rectangle 6"/>
              <p:cNvSpPr>
                <a:spLocks noRot="1" noChangeAspect="1" noMove="1" noResize="1" noEditPoints="1" noAdjustHandles="1" noChangeArrowheads="1" noChangeShapeType="1" noTextEdit="1"/>
              </p:cNvSpPr>
              <p:nvPr/>
            </p:nvSpPr>
            <p:spPr>
              <a:xfrm>
                <a:off x="1155722" y="4083356"/>
                <a:ext cx="4228465" cy="400110"/>
              </a:xfrm>
              <a:prstGeom prst="rect">
                <a:avLst/>
              </a:prstGeom>
              <a:blipFill rotWithShape="1">
                <a:blip r:embed="rId5" cstate="print"/>
                <a:stretch>
                  <a:fillRect t="-7692" r="-722" b="-27692"/>
                </a:stretch>
              </a:blipFill>
            </p:spPr>
            <p:txBody>
              <a:bodyPr/>
              <a:lstStyle/>
              <a:p>
                <a:r>
                  <a:rPr lang="tr-TR">
                    <a:noFill/>
                  </a:rPr>
                  <a:t> </a:t>
                </a:r>
              </a:p>
            </p:txBody>
          </p:sp>
        </mc:Fallback>
      </mc:AlternateContent>
      <mc:AlternateContent xmlns:mc="http://schemas.openxmlformats.org/markup-compatibility/2006">
        <mc:Choice xmlns="" xmlns:a14="http://schemas.microsoft.com/office/drawing/2010/main" Requires="a14">
          <p:graphicFrame>
            <p:nvGraphicFramePr>
              <p:cNvPr id="8" name="Table 7"/>
              <p:cNvGraphicFramePr>
                <a:graphicFrameLocks noGrp="1"/>
              </p:cNvGraphicFramePr>
              <p:nvPr>
                <p:extLst>
                  <p:ext uri="{D42A27DB-BD31-4B8C-83A1-F6EECF244321}">
                    <p14:modId xmlns:p14="http://schemas.microsoft.com/office/powerpoint/2010/main" val="3489757636"/>
                  </p:ext>
                </p:extLst>
              </p:nvPr>
            </p:nvGraphicFramePr>
            <p:xfrm>
              <a:off x="1219200" y="4724400"/>
              <a:ext cx="7315200" cy="1676400"/>
            </p:xfrm>
            <a:graphic>
              <a:graphicData uri="http://schemas.openxmlformats.org/drawingml/2006/table">
                <a:tbl>
                  <a:tblPr firstRow="1" firstCol="1" bandRow="1">
                    <a:tableStyleId>{5C22544A-7EE6-4342-B048-85BDC9FD1C3A}</a:tableStyleId>
                  </a:tblPr>
                  <a:tblGrid>
                    <a:gridCol w="3657600"/>
                    <a:gridCol w="3657600"/>
                  </a:tblGrid>
                  <a:tr h="310340">
                    <a:tc>
                      <a:txBody>
                        <a:bodyPr/>
                        <a:lstStyle/>
                        <a:p>
                          <a:pPr marL="0" marR="0" algn="ctr">
                            <a:lnSpc>
                              <a:spcPct val="115000"/>
                            </a:lnSpc>
                            <a:spcBef>
                              <a:spcPts val="0"/>
                            </a:spcBef>
                            <a:spcAft>
                              <a:spcPts val="0"/>
                            </a:spcAft>
                          </a:pPr>
                          <a:r>
                            <a:rPr lang="tr-TR" sz="1400">
                              <a:effectLst/>
                            </a:rPr>
                            <a:t>Avantajları</a:t>
                          </a:r>
                          <a:endParaRPr lang="tr-TR" sz="1100">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tr-TR" sz="1400">
                              <a:effectLst/>
                            </a:rPr>
                            <a:t>Dezavantajları</a:t>
                          </a:r>
                          <a:endParaRPr lang="tr-TR" sz="1100">
                            <a:effectLst/>
                            <a:latin typeface="Calibri"/>
                            <a:ea typeface="Calibri"/>
                            <a:cs typeface="Arial"/>
                          </a:endParaRPr>
                        </a:p>
                      </a:txBody>
                      <a:tcPr marL="68580" marR="68580" marT="0" marB="0"/>
                    </a:tc>
                  </a:tr>
                  <a:tr h="266116">
                    <a:tc>
                      <a:txBody>
                        <a:bodyPr/>
                        <a:lstStyle/>
                        <a:p>
                          <a:pPr marL="0" marR="0" algn="just">
                            <a:lnSpc>
                              <a:spcPct val="115000"/>
                            </a:lnSpc>
                            <a:spcBef>
                              <a:spcPts val="0"/>
                            </a:spcBef>
                            <a:spcAft>
                              <a:spcPts val="0"/>
                            </a:spcAft>
                          </a:pPr>
                          <a:r>
                            <a:rPr lang="tr-TR" sz="1200">
                              <a:effectLst/>
                            </a:rPr>
                            <a:t>Kolay park etme</a:t>
                          </a:r>
                          <a:endParaRPr lang="tr-TR" sz="1100">
                            <a:effectLst/>
                            <a:latin typeface="Calibri"/>
                            <a:ea typeface="Calibri"/>
                            <a:cs typeface="Arial"/>
                          </a:endParaRPr>
                        </a:p>
                      </a:txBody>
                      <a:tcPr marL="68580" marR="68580" marT="0" marB="0"/>
                    </a:tc>
                    <a:tc>
                      <a:txBody>
                        <a:bodyPr/>
                        <a:lstStyle/>
                        <a:p>
                          <a:pPr marL="0" marR="0" algn="just">
                            <a:lnSpc>
                              <a:spcPct val="115000"/>
                            </a:lnSpc>
                            <a:spcBef>
                              <a:spcPts val="0"/>
                            </a:spcBef>
                            <a:spcAft>
                              <a:spcPts val="0"/>
                            </a:spcAft>
                          </a:pPr>
                          <a:r>
                            <a:rPr lang="tr-TR" sz="1200">
                              <a:effectLst/>
                            </a:rPr>
                            <a:t>Araç başına daha fazla kaplama alanı</a:t>
                          </a:r>
                          <a:endParaRPr lang="tr-TR" sz="1100">
                            <a:effectLst/>
                            <a:latin typeface="Calibri"/>
                            <a:ea typeface="Calibri"/>
                            <a:cs typeface="Arial"/>
                          </a:endParaRPr>
                        </a:p>
                      </a:txBody>
                      <a:tcPr marL="68580" marR="68580" marT="0" marB="0"/>
                    </a:tc>
                  </a:tr>
                  <a:tr h="549972">
                    <a:tc>
                      <a:txBody>
                        <a:bodyPr/>
                        <a:lstStyle/>
                        <a:p>
                          <a:pPr marL="0" marR="0" algn="just">
                            <a:lnSpc>
                              <a:spcPct val="115000"/>
                            </a:lnSpc>
                            <a:spcBef>
                              <a:spcPts val="0"/>
                            </a:spcBef>
                            <a:spcAft>
                              <a:spcPts val="0"/>
                            </a:spcAft>
                          </a:pPr>
                          <a:r>
                            <a:rPr lang="tr-TR" sz="1200">
                              <a:effectLst/>
                            </a:rPr>
                            <a:t>Park yerleşiminde az genişlik gereksinimi</a:t>
                          </a:r>
                          <a:endParaRPr lang="tr-TR" sz="1100">
                            <a:effectLst/>
                            <a:latin typeface="Calibri"/>
                            <a:ea typeface="Calibri"/>
                            <a:cs typeface="Arial"/>
                          </a:endParaRPr>
                        </a:p>
                      </a:txBody>
                      <a:tcPr marL="68580" marR="68580" marT="0" marB="0"/>
                    </a:tc>
                    <a:tc>
                      <a:txBody>
                        <a:bodyPr/>
                        <a:lstStyle/>
                        <a:p>
                          <a:pPr marL="0" marR="0" algn="just">
                            <a:lnSpc>
                              <a:spcPct val="115000"/>
                            </a:lnSpc>
                            <a:spcBef>
                              <a:spcPts val="0"/>
                            </a:spcBef>
                            <a:spcAft>
                              <a:spcPts val="0"/>
                            </a:spcAft>
                          </a:pPr>
                          <a:r>
                            <a:rPr lang="tr-TR" sz="1200">
                              <a:effectLst/>
                            </a:rPr>
                            <a:t>İki yönlü park etmeye izin vermez</a:t>
                          </a:r>
                          <a:endParaRPr lang="tr-TR" sz="1100">
                            <a:effectLst/>
                            <a:latin typeface="Calibri"/>
                            <a:ea typeface="Calibri"/>
                            <a:cs typeface="Arial"/>
                          </a:endParaRPr>
                        </a:p>
                      </a:txBody>
                      <a:tcPr marL="68580" marR="68580" marT="0" marB="0"/>
                    </a:tc>
                  </a:tr>
                  <a:tr h="549972">
                    <a:tc>
                      <a:txBody>
                        <a:bodyPr/>
                        <a:lstStyle/>
                        <a:p>
                          <a:pPr marL="0" marR="0" algn="just">
                            <a:lnSpc>
                              <a:spcPct val="115000"/>
                            </a:lnSpc>
                            <a:spcBef>
                              <a:spcPts val="0"/>
                            </a:spcBef>
                            <a:spcAft>
                              <a:spcPts val="0"/>
                            </a:spcAft>
                          </a:pPr>
                          <a:r>
                            <a:rPr lang="tr-TR" sz="1200">
                              <a:effectLst/>
                            </a:rPr>
                            <a:t> </a:t>
                          </a:r>
                          <a:endParaRPr lang="tr-TR" sz="1100">
                            <a:effectLst/>
                            <a:latin typeface="Calibri"/>
                            <a:ea typeface="Calibri"/>
                            <a:cs typeface="Arial"/>
                          </a:endParaRPr>
                        </a:p>
                      </a:txBody>
                      <a:tcPr marL="68580" marR="68580" marT="0" marB="0"/>
                    </a:tc>
                    <a:tc>
                      <a:txBody>
                        <a:bodyPr/>
                        <a:lstStyle/>
                        <a:p>
                          <a:pPr marL="0" marR="0" algn="just">
                            <a:lnSpc>
                              <a:spcPct val="115000"/>
                            </a:lnSpc>
                            <a:spcBef>
                              <a:spcPts val="0"/>
                            </a:spcBef>
                            <a:spcAft>
                              <a:spcPts val="0"/>
                            </a:spcAft>
                          </a:pPr>
                          <a14:m>
                            <m:oMath xmlns:m="http://schemas.openxmlformats.org/officeDocument/2006/math">
                              <m:sSup>
                                <m:sSupPr>
                                  <m:ctrlPr>
                                    <a:rPr lang="tr-TR" sz="1200">
                                      <a:effectLst/>
                                    </a:rPr>
                                  </m:ctrlPr>
                                </m:sSupPr>
                                <m:e>
                                  <m:r>
                                    <a:rPr lang="tr-TR" sz="1200">
                                      <a:effectLst/>
                                    </a:rPr>
                                    <m:t>90</m:t>
                                  </m:r>
                                </m:e>
                                <m:sup>
                                  <m:r>
                                    <a:rPr lang="tr-TR" sz="1200">
                                      <a:effectLst/>
                                    </a:rPr>
                                    <m:t>𝑜</m:t>
                                  </m:r>
                                </m:sup>
                              </m:sSup>
                            </m:oMath>
                          </a14:m>
                          <a:r>
                            <a:rPr lang="tr-TR" sz="1200" dirty="0">
                              <a:effectLst/>
                            </a:rPr>
                            <a:t>, </a:t>
                          </a:r>
                          <a14:m>
                            <m:oMath xmlns:m="http://schemas.openxmlformats.org/officeDocument/2006/math">
                              <m:sSup>
                                <m:sSupPr>
                                  <m:ctrlPr>
                                    <a:rPr lang="tr-TR" sz="1200">
                                      <a:effectLst/>
                                    </a:rPr>
                                  </m:ctrlPr>
                                </m:sSupPr>
                                <m:e>
                                  <m:r>
                                    <a:rPr lang="tr-TR" sz="1200">
                                      <a:effectLst/>
                                    </a:rPr>
                                    <m:t>60</m:t>
                                  </m:r>
                                </m:e>
                                <m:sup>
                                  <m:r>
                                    <a:rPr lang="tr-TR" sz="1200">
                                      <a:effectLst/>
                                    </a:rPr>
                                    <m:t>𝑜</m:t>
                                  </m:r>
                                </m:sup>
                              </m:sSup>
                            </m:oMath>
                          </a14:m>
                          <a:r>
                            <a:rPr lang="tr-TR" sz="1200" dirty="0">
                              <a:effectLst/>
                            </a:rPr>
                            <a:t>ve </a:t>
                          </a:r>
                          <a14:m>
                            <m:oMath xmlns:m="http://schemas.openxmlformats.org/officeDocument/2006/math">
                              <m:sSup>
                                <m:sSupPr>
                                  <m:ctrlPr>
                                    <a:rPr lang="tr-TR" sz="1200">
                                      <a:effectLst/>
                                    </a:rPr>
                                  </m:ctrlPr>
                                </m:sSupPr>
                                <m:e>
                                  <m:r>
                                    <a:rPr lang="tr-TR" sz="1200">
                                      <a:effectLst/>
                                    </a:rPr>
                                    <m:t>45</m:t>
                                  </m:r>
                                </m:e>
                                <m:sup>
                                  <m:r>
                                    <a:rPr lang="tr-TR" sz="1200">
                                      <a:effectLst/>
                                    </a:rPr>
                                    <m:t>𝑜</m:t>
                                  </m:r>
                                </m:sup>
                              </m:sSup>
                            </m:oMath>
                          </a14:m>
                          <a:r>
                            <a:rPr lang="tr-TR" sz="1200" dirty="0">
                              <a:effectLst/>
                            </a:rPr>
                            <a:t>ye göre daha az sayıda araç park eder</a:t>
                          </a:r>
                          <a:endParaRPr lang="tr-TR" sz="1100" dirty="0">
                            <a:effectLst/>
                            <a:latin typeface="Calibri"/>
                            <a:ea typeface="Calibri"/>
                            <a:cs typeface="Arial"/>
                          </a:endParaRPr>
                        </a:p>
                      </a:txBody>
                      <a:tcPr marL="68580" marR="68580" marT="0" marB="0"/>
                    </a:tc>
                  </a:tr>
                </a:tbl>
              </a:graphicData>
            </a:graphic>
          </p:graphicFrame>
        </mc:Choice>
        <mc:Fallback>
          <p:graphicFrame>
            <p:nvGraphicFramePr>
              <p:cNvPr id="8" name="Table 7"/>
              <p:cNvGraphicFramePr>
                <a:graphicFrameLocks noGrp="1"/>
              </p:cNvGraphicFramePr>
              <p:nvPr>
                <p:extLst>
                  <p:ext uri="{D42A27DB-BD31-4B8C-83A1-F6EECF244321}">
                    <p14:modId xmlns="" xmlns:p14="http://schemas.microsoft.com/office/powerpoint/2010/main" val="3489757636"/>
                  </p:ext>
                </p:extLst>
              </p:nvPr>
            </p:nvGraphicFramePr>
            <p:xfrm>
              <a:off x="1219200" y="4724400"/>
              <a:ext cx="7315200" cy="1676400"/>
            </p:xfrm>
            <a:graphic>
              <a:graphicData uri="http://schemas.openxmlformats.org/drawingml/2006/table">
                <a:tbl>
                  <a:tblPr firstRow="1" firstCol="1" bandRow="1">
                    <a:tableStyleId>{5C22544A-7EE6-4342-B048-85BDC9FD1C3A}</a:tableStyleId>
                  </a:tblPr>
                  <a:tblGrid>
                    <a:gridCol w="3657600"/>
                    <a:gridCol w="3657600"/>
                  </a:tblGrid>
                  <a:tr h="310340">
                    <a:tc>
                      <a:txBody>
                        <a:bodyPr/>
                        <a:lstStyle/>
                        <a:p>
                          <a:pPr marL="0" marR="0" algn="ctr">
                            <a:lnSpc>
                              <a:spcPct val="115000"/>
                            </a:lnSpc>
                            <a:spcBef>
                              <a:spcPts val="0"/>
                            </a:spcBef>
                            <a:spcAft>
                              <a:spcPts val="0"/>
                            </a:spcAft>
                          </a:pPr>
                          <a:r>
                            <a:rPr lang="tr-TR" sz="1400" dirty="0">
                              <a:effectLst/>
                            </a:rPr>
                            <a:t>Avantajları</a:t>
                          </a:r>
                          <a:endParaRPr lang="tr-TR" sz="1100" dirty="0">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tr-TR" sz="1400">
                              <a:effectLst/>
                            </a:rPr>
                            <a:t>Dezavantajları</a:t>
                          </a:r>
                          <a:endParaRPr lang="tr-TR" sz="1100">
                            <a:effectLst/>
                            <a:latin typeface="Calibri"/>
                            <a:ea typeface="Calibri"/>
                            <a:cs typeface="Arial"/>
                          </a:endParaRPr>
                        </a:p>
                      </a:txBody>
                      <a:tcPr marL="68580" marR="68580" marT="0" marB="0"/>
                    </a:tc>
                  </a:tr>
                  <a:tr h="266116">
                    <a:tc>
                      <a:txBody>
                        <a:bodyPr/>
                        <a:lstStyle/>
                        <a:p>
                          <a:pPr marL="0" marR="0" algn="just">
                            <a:lnSpc>
                              <a:spcPct val="115000"/>
                            </a:lnSpc>
                            <a:spcBef>
                              <a:spcPts val="0"/>
                            </a:spcBef>
                            <a:spcAft>
                              <a:spcPts val="0"/>
                            </a:spcAft>
                          </a:pPr>
                          <a:r>
                            <a:rPr lang="tr-TR" sz="1200">
                              <a:effectLst/>
                            </a:rPr>
                            <a:t>Kolay park etme</a:t>
                          </a:r>
                          <a:endParaRPr lang="tr-TR" sz="1100">
                            <a:effectLst/>
                            <a:latin typeface="Calibri"/>
                            <a:ea typeface="Calibri"/>
                            <a:cs typeface="Arial"/>
                          </a:endParaRPr>
                        </a:p>
                      </a:txBody>
                      <a:tcPr marL="68580" marR="68580" marT="0" marB="0"/>
                    </a:tc>
                    <a:tc>
                      <a:txBody>
                        <a:bodyPr/>
                        <a:lstStyle/>
                        <a:p>
                          <a:pPr marL="0" marR="0" algn="just">
                            <a:lnSpc>
                              <a:spcPct val="115000"/>
                            </a:lnSpc>
                            <a:spcBef>
                              <a:spcPts val="0"/>
                            </a:spcBef>
                            <a:spcAft>
                              <a:spcPts val="0"/>
                            </a:spcAft>
                          </a:pPr>
                          <a:r>
                            <a:rPr lang="tr-TR" sz="1200">
                              <a:effectLst/>
                            </a:rPr>
                            <a:t>Araç başına daha fazla kaplama alanı</a:t>
                          </a:r>
                          <a:endParaRPr lang="tr-TR" sz="1100">
                            <a:effectLst/>
                            <a:latin typeface="Calibri"/>
                            <a:ea typeface="Calibri"/>
                            <a:cs typeface="Arial"/>
                          </a:endParaRPr>
                        </a:p>
                      </a:txBody>
                      <a:tcPr marL="68580" marR="68580" marT="0" marB="0"/>
                    </a:tc>
                  </a:tr>
                  <a:tr h="549972">
                    <a:tc>
                      <a:txBody>
                        <a:bodyPr/>
                        <a:lstStyle/>
                        <a:p>
                          <a:pPr marL="0" marR="0" algn="just">
                            <a:lnSpc>
                              <a:spcPct val="115000"/>
                            </a:lnSpc>
                            <a:spcBef>
                              <a:spcPts val="0"/>
                            </a:spcBef>
                            <a:spcAft>
                              <a:spcPts val="0"/>
                            </a:spcAft>
                          </a:pPr>
                          <a:r>
                            <a:rPr lang="tr-TR" sz="1200">
                              <a:effectLst/>
                            </a:rPr>
                            <a:t>Park yerleşiminde az genişlik gereksinimi</a:t>
                          </a:r>
                          <a:endParaRPr lang="tr-TR" sz="1100">
                            <a:effectLst/>
                            <a:latin typeface="Calibri"/>
                            <a:ea typeface="Calibri"/>
                            <a:cs typeface="Arial"/>
                          </a:endParaRPr>
                        </a:p>
                      </a:txBody>
                      <a:tcPr marL="68580" marR="68580" marT="0" marB="0"/>
                    </a:tc>
                    <a:tc>
                      <a:txBody>
                        <a:bodyPr/>
                        <a:lstStyle/>
                        <a:p>
                          <a:pPr marL="0" marR="0" algn="just">
                            <a:lnSpc>
                              <a:spcPct val="115000"/>
                            </a:lnSpc>
                            <a:spcBef>
                              <a:spcPts val="0"/>
                            </a:spcBef>
                            <a:spcAft>
                              <a:spcPts val="0"/>
                            </a:spcAft>
                          </a:pPr>
                          <a:r>
                            <a:rPr lang="tr-TR" sz="1200">
                              <a:effectLst/>
                            </a:rPr>
                            <a:t>İki yönlü park etmeye izin vermez</a:t>
                          </a:r>
                          <a:endParaRPr lang="tr-TR" sz="1100">
                            <a:effectLst/>
                            <a:latin typeface="Calibri"/>
                            <a:ea typeface="Calibri"/>
                            <a:cs typeface="Arial"/>
                          </a:endParaRPr>
                        </a:p>
                      </a:txBody>
                      <a:tcPr marL="68580" marR="68580" marT="0" marB="0"/>
                    </a:tc>
                  </a:tr>
                  <a:tr h="549972">
                    <a:tc>
                      <a:txBody>
                        <a:bodyPr/>
                        <a:lstStyle/>
                        <a:p>
                          <a:pPr marL="0" marR="0" algn="just">
                            <a:lnSpc>
                              <a:spcPct val="115000"/>
                            </a:lnSpc>
                            <a:spcBef>
                              <a:spcPts val="0"/>
                            </a:spcBef>
                            <a:spcAft>
                              <a:spcPts val="0"/>
                            </a:spcAft>
                          </a:pPr>
                          <a:r>
                            <a:rPr lang="tr-TR" sz="1200">
                              <a:effectLst/>
                            </a:rPr>
                            <a:t> </a:t>
                          </a:r>
                          <a:endParaRPr lang="tr-TR" sz="1100">
                            <a:effectLst/>
                            <a:latin typeface="Calibri"/>
                            <a:ea typeface="Calibri"/>
                            <a:cs typeface="Arial"/>
                          </a:endParaRPr>
                        </a:p>
                      </a:txBody>
                      <a:tcPr marL="68580" marR="68580" marT="0" marB="0"/>
                    </a:tc>
                    <a:tc>
                      <a:txBody>
                        <a:bodyPr/>
                        <a:lstStyle/>
                        <a:p>
                          <a:endParaRPr lang="tr-TR" dirty="0"/>
                        </a:p>
                      </a:txBody>
                      <a:tcPr marL="68580" marR="68580" marT="0" marB="0">
                        <a:blipFill rotWithShape="1">
                          <a:blip r:embed="rId6"/>
                          <a:stretch>
                            <a:fillRect l="-100000" t="-212222"/>
                          </a:stretch>
                        </a:blipFill>
                      </a:tcPr>
                    </a:tc>
                  </a:tr>
                </a:tbl>
              </a:graphicData>
            </a:graphic>
          </p:graphicFrame>
        </mc:Fallback>
      </mc:AlternateContent>
    </p:spTree>
    <p:extLst>
      <p:ext uri="{BB962C8B-B14F-4D97-AF65-F5344CB8AC3E}">
        <p14:creationId xmlns="" xmlns:p14="http://schemas.microsoft.com/office/powerpoint/2010/main" val="34005719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36417" y="2967335"/>
            <a:ext cx="7071168" cy="1200329"/>
          </a:xfrm>
          <a:prstGeom prst="rect">
            <a:avLst/>
          </a:prstGeom>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tr-TR" sz="7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TEŞEKKÜRLER</a:t>
            </a:r>
            <a:endParaRPr lang="en-US" sz="7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 xmlns:p14="http://schemas.microsoft.com/office/powerpoint/2010/main" val="5840779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057400" y="1524000"/>
            <a:ext cx="5791200" cy="2677656"/>
          </a:xfrm>
          <a:prstGeom prst="rect">
            <a:avLst/>
          </a:prstGeom>
          <a:noFill/>
        </p:spPr>
        <p:txBody>
          <a:bodyPr wrap="square" lIns="91440" tIns="45720" rIns="91440" bIns="45720">
            <a:spAutoFit/>
          </a:bodyPr>
          <a:lstStyle/>
          <a:p>
            <a:pPr algn="ctr"/>
            <a:r>
              <a:rPr lang="tr-TR" sz="4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HAZIRLAYANLAR</a:t>
            </a:r>
          </a:p>
          <a:p>
            <a:pPr algn="ctr"/>
            <a:endParaRPr lang="tr-TR"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r>
              <a:rPr lang="tr-TR" sz="32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EDRİES JALAL</a:t>
            </a:r>
          </a:p>
          <a:p>
            <a:r>
              <a:rPr lang="tr-TR"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EVREN KIDIK</a:t>
            </a:r>
          </a:p>
          <a:p>
            <a:r>
              <a:rPr lang="tr-TR" sz="32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FARİDULLAH HAYAT</a:t>
            </a:r>
            <a:endParaRPr lang="en-US" sz="32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 xmlns:p14="http://schemas.microsoft.com/office/powerpoint/2010/main" val="341665228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271</TotalTime>
  <Words>1130</Words>
  <Application>Microsoft Office PowerPoint</Application>
  <PresentationFormat>Ekran Gösterisi (4:3)</PresentationFormat>
  <Paragraphs>87</Paragraphs>
  <Slides>25</Slides>
  <Notes>0</Notes>
  <HiddenSlides>0</HiddenSlides>
  <MMClips>0</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Solstice</vt:lpstr>
      <vt:lpstr>Slayt 1</vt:lpstr>
      <vt:lpstr>OTOPARKLARIN TÜRLERİ</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Kullanıcısı</dc:creator>
  <cp:lastModifiedBy>user</cp:lastModifiedBy>
  <cp:revision>20</cp:revision>
  <dcterms:created xsi:type="dcterms:W3CDTF">2020-03-05T12:12:38Z</dcterms:created>
  <dcterms:modified xsi:type="dcterms:W3CDTF">2020-03-08T11:20:45Z</dcterms:modified>
</cp:coreProperties>
</file>