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1" r:id="rId5"/>
    <p:sldId id="260" r:id="rId6"/>
    <p:sldId id="259" r:id="rId7"/>
    <p:sldId id="263" r:id="rId8"/>
    <p:sldId id="262"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9D550179-1C4C-423A-80E3-03EF3AF1055A}"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2247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spTree>
    <p:extLst>
      <p:ext uri="{BB962C8B-B14F-4D97-AF65-F5344CB8AC3E}">
        <p14:creationId xmlns:p14="http://schemas.microsoft.com/office/powerpoint/2010/main" val="2578050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81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49F2AE1-BE50-4EBC-871D-0813B9A49CDA}" type="datetimeFigureOut">
              <a:rPr lang="tr-TR" smtClean="0"/>
              <a:t>12.03.2020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t>‹#›</a:t>
            </a:fld>
            <a:endParaRPr lang="tr-TR"/>
          </a:p>
        </p:txBody>
      </p:sp>
    </p:spTree>
    <p:extLst>
      <p:ext uri="{BB962C8B-B14F-4D97-AF65-F5344CB8AC3E}">
        <p14:creationId xmlns:p14="http://schemas.microsoft.com/office/powerpoint/2010/main" val="2681758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49F2AE1-BE50-4EBC-871D-0813B9A49CDA}" type="datetimeFigureOut">
              <a:rPr lang="tr-TR" smtClean="0"/>
              <a:t>12.03.2020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D550179-1C4C-423A-80E3-03EF3AF1055A}"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7119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49F2AE1-BE50-4EBC-871D-0813B9A49CDA}" type="datetimeFigureOut">
              <a:rPr lang="tr-TR" smtClean="0"/>
              <a:t>12.03.2020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D550179-1C4C-423A-80E3-03EF3AF1055A}"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8766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9F2AE1-BE50-4EBC-871D-0813B9A49CDA}" type="datetimeFigureOut">
              <a:rPr lang="tr-TR" smtClean="0"/>
              <a:t>12.03.2020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D550179-1C4C-423A-80E3-03EF3AF1055A}" type="slidenum">
              <a:rPr lang="tr-TR" smtClean="0"/>
              <a:t>‹#›</a:t>
            </a:fld>
            <a:endParaRPr lang="tr-TR"/>
          </a:p>
        </p:txBody>
      </p:sp>
    </p:spTree>
    <p:extLst>
      <p:ext uri="{BB962C8B-B14F-4D97-AF65-F5344CB8AC3E}">
        <p14:creationId xmlns:p14="http://schemas.microsoft.com/office/powerpoint/2010/main" val="282357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49F2AE1-BE50-4EBC-871D-0813B9A49CDA}" type="datetimeFigureOut">
              <a:rPr lang="tr-TR" smtClean="0"/>
              <a:t>12.03.2020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665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49F2AE1-BE50-4EBC-871D-0813B9A49CDA}" type="datetimeFigureOut">
              <a:rPr lang="tr-TR" smtClean="0"/>
              <a:t>12.03.2020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t>‹#›</a:t>
            </a:fld>
            <a:endParaRPr lang="tr-TR"/>
          </a:p>
        </p:txBody>
      </p:sp>
    </p:spTree>
    <p:extLst>
      <p:ext uri="{BB962C8B-B14F-4D97-AF65-F5344CB8AC3E}">
        <p14:creationId xmlns:p14="http://schemas.microsoft.com/office/powerpoint/2010/main" val="105346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49F2AE1-BE50-4EBC-871D-0813B9A49CDA}" type="datetimeFigureOut">
              <a:rPr lang="tr-TR" smtClean="0"/>
              <a:t>12.03.2020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550179-1C4C-423A-80E3-03EF3AF1055A}" type="slidenum">
              <a:rPr lang="tr-TR" smtClean="0"/>
              <a:t>‹#›</a:t>
            </a:fld>
            <a:endParaRPr lang="tr-TR"/>
          </a:p>
        </p:txBody>
      </p:sp>
    </p:spTree>
    <p:extLst>
      <p:ext uri="{BB962C8B-B14F-4D97-AF65-F5344CB8AC3E}">
        <p14:creationId xmlns:p14="http://schemas.microsoft.com/office/powerpoint/2010/main" val="78332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975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491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spTree>
    <p:extLst>
      <p:ext uri="{BB962C8B-B14F-4D97-AF65-F5344CB8AC3E}">
        <p14:creationId xmlns:p14="http://schemas.microsoft.com/office/powerpoint/2010/main" val="205474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2818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8496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8711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49F2AE1-BE50-4EBC-871D-0813B9A49CDA}" type="datetimeFigureOut">
              <a:rPr lang="tr-TR" smtClean="0"/>
              <a:t>12.03.2020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550179-1C4C-423A-80E3-03EF3AF1055A}"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527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9F2AE1-BE50-4EBC-871D-0813B9A49CDA}" type="datetimeFigureOut">
              <a:rPr lang="tr-TR" smtClean="0"/>
              <a:t>12.03.2020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550179-1C4C-423A-80E3-03EF3AF1055A}" type="slidenum">
              <a:rPr lang="tr-TR" smtClean="0"/>
              <a:t>‹#›</a:t>
            </a:fld>
            <a:endParaRPr lang="tr-TR"/>
          </a:p>
        </p:txBody>
      </p:sp>
    </p:spTree>
    <p:extLst>
      <p:ext uri="{BB962C8B-B14F-4D97-AF65-F5344CB8AC3E}">
        <p14:creationId xmlns:p14="http://schemas.microsoft.com/office/powerpoint/2010/main" val="4312991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KERPİÇ</a:t>
            </a:r>
            <a:endParaRPr lang="tr-TR" dirty="0"/>
          </a:p>
        </p:txBody>
      </p:sp>
      <p:sp>
        <p:nvSpPr>
          <p:cNvPr id="4" name="Metin kutusu 3"/>
          <p:cNvSpPr txBox="1"/>
          <p:nvPr/>
        </p:nvSpPr>
        <p:spPr>
          <a:xfrm>
            <a:off x="2692398" y="3628343"/>
            <a:ext cx="2204961" cy="1477328"/>
          </a:xfrm>
          <a:prstGeom prst="rect">
            <a:avLst/>
          </a:prstGeom>
          <a:noFill/>
        </p:spPr>
        <p:txBody>
          <a:bodyPr wrap="square" rtlCol="0">
            <a:spAutoFit/>
          </a:bodyPr>
          <a:lstStyle/>
          <a:p>
            <a:r>
              <a:rPr lang="tr-TR" dirty="0"/>
              <a:t>İsmail ŞEKERLİ </a:t>
            </a:r>
            <a:endParaRPr lang="tr-TR" dirty="0" smtClean="0"/>
          </a:p>
          <a:p>
            <a:r>
              <a:rPr lang="tr-TR" dirty="0" smtClean="0"/>
              <a:t>Esat </a:t>
            </a:r>
            <a:r>
              <a:rPr lang="tr-TR" dirty="0"/>
              <a:t>ÇOBANOĞLU </a:t>
            </a:r>
            <a:endParaRPr lang="tr-TR" dirty="0" smtClean="0"/>
          </a:p>
          <a:p>
            <a:r>
              <a:rPr lang="tr-TR" dirty="0" smtClean="0"/>
              <a:t>Esra </a:t>
            </a:r>
            <a:r>
              <a:rPr lang="tr-TR" dirty="0"/>
              <a:t>ARAT </a:t>
            </a:r>
            <a:endParaRPr lang="tr-TR" dirty="0" smtClean="0"/>
          </a:p>
          <a:p>
            <a:r>
              <a:rPr lang="tr-TR" dirty="0" smtClean="0"/>
              <a:t>Batuhan </a:t>
            </a:r>
            <a:r>
              <a:rPr lang="tr-TR" dirty="0"/>
              <a:t>SAYLAK </a:t>
            </a:r>
          </a:p>
          <a:p>
            <a:r>
              <a:rPr lang="tr-TR" dirty="0"/>
              <a:t>Arife AKAR </a:t>
            </a:r>
          </a:p>
        </p:txBody>
      </p:sp>
      <p:sp>
        <p:nvSpPr>
          <p:cNvPr id="6" name="Metin kutusu 5"/>
          <p:cNvSpPr txBox="1"/>
          <p:nvPr/>
        </p:nvSpPr>
        <p:spPr>
          <a:xfrm>
            <a:off x="4897359" y="3628343"/>
            <a:ext cx="1140823" cy="1477328"/>
          </a:xfrm>
          <a:prstGeom prst="rect">
            <a:avLst/>
          </a:prstGeom>
          <a:noFill/>
        </p:spPr>
        <p:txBody>
          <a:bodyPr wrap="square" rtlCol="0">
            <a:spAutoFit/>
          </a:bodyPr>
          <a:lstStyle/>
          <a:p>
            <a:r>
              <a:rPr lang="tr-TR" dirty="0" smtClean="0"/>
              <a:t>17920017</a:t>
            </a:r>
          </a:p>
          <a:p>
            <a:r>
              <a:rPr lang="tr-TR" dirty="0" smtClean="0"/>
              <a:t>17920083</a:t>
            </a:r>
          </a:p>
          <a:p>
            <a:r>
              <a:rPr lang="tr-TR" dirty="0" smtClean="0"/>
              <a:t>17920007</a:t>
            </a:r>
          </a:p>
          <a:p>
            <a:r>
              <a:rPr lang="tr-TR" dirty="0"/>
              <a:t>15920035</a:t>
            </a:r>
            <a:endParaRPr lang="tr-TR" dirty="0" smtClean="0"/>
          </a:p>
          <a:p>
            <a:r>
              <a:rPr lang="tr-TR" dirty="0" smtClean="0"/>
              <a:t>F1906007</a:t>
            </a:r>
          </a:p>
        </p:txBody>
      </p:sp>
    </p:spTree>
    <p:extLst>
      <p:ext uri="{BB962C8B-B14F-4D97-AF65-F5344CB8AC3E}">
        <p14:creationId xmlns:p14="http://schemas.microsoft.com/office/powerpoint/2010/main" val="1834511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NEDİR?</a:t>
            </a:r>
            <a:endParaRPr lang="tr-TR" dirty="0"/>
          </a:p>
        </p:txBody>
      </p:sp>
      <p:sp>
        <p:nvSpPr>
          <p:cNvPr id="3" name="İçerik Yer Tutucusu 2"/>
          <p:cNvSpPr>
            <a:spLocks noGrp="1"/>
          </p:cNvSpPr>
          <p:nvPr>
            <p:ph idx="1"/>
          </p:nvPr>
        </p:nvSpPr>
        <p:spPr>
          <a:xfrm>
            <a:off x="1295402" y="2531877"/>
            <a:ext cx="3131928" cy="3318936"/>
          </a:xfrm>
        </p:spPr>
        <p:txBody>
          <a:bodyPr>
            <a:normAutofit fontScale="92500"/>
          </a:bodyPr>
          <a:lstStyle/>
          <a:p>
            <a:r>
              <a:rPr lang="tr-TR" dirty="0"/>
              <a:t>Toprağın saman ve suyla karıştırıldıktan sonra tahta kalıplara dökülüp güneşte kurutulmaya bırakılması sonucu ortaya çıkan eski tip tuğla da denilebilecek parçalara </a:t>
            </a:r>
            <a:r>
              <a:rPr lang="tr-TR" b="1" dirty="0"/>
              <a:t>kerpiç</a:t>
            </a:r>
            <a:r>
              <a:rPr lang="tr-TR" dirty="0"/>
              <a:t> adı verilir</a:t>
            </a:r>
            <a:r>
              <a:rPr lang="tr-TR" dirty="0" smtClean="0"/>
              <a:t>.</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330" y="2531877"/>
            <a:ext cx="6469268" cy="3068940"/>
          </a:xfrm>
          <a:prstGeom prst="rect">
            <a:avLst/>
          </a:prstGeom>
        </p:spPr>
      </p:pic>
    </p:spTree>
    <p:extLst>
      <p:ext uri="{BB962C8B-B14F-4D97-AF65-F5344CB8AC3E}">
        <p14:creationId xmlns:p14="http://schemas.microsoft.com/office/powerpoint/2010/main" val="4179169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KERPİÇİN TARİHİ</a:t>
            </a:r>
            <a:endParaRPr lang="tr-TR" dirty="0"/>
          </a:p>
        </p:txBody>
      </p:sp>
      <p:sp>
        <p:nvSpPr>
          <p:cNvPr id="3" name="İçerik Yer Tutucusu 2"/>
          <p:cNvSpPr>
            <a:spLocks noGrp="1"/>
          </p:cNvSpPr>
          <p:nvPr>
            <p:ph idx="1"/>
          </p:nvPr>
        </p:nvSpPr>
        <p:spPr>
          <a:xfrm>
            <a:off x="1295401" y="2556932"/>
            <a:ext cx="9442268" cy="3318936"/>
          </a:xfrm>
        </p:spPr>
        <p:txBody>
          <a:bodyPr>
            <a:normAutofit fontScale="92500" lnSpcReduction="10000"/>
          </a:bodyPr>
          <a:lstStyle/>
          <a:p>
            <a:r>
              <a:rPr lang="tr-TR" dirty="0"/>
              <a:t>Kerpiç çok eski çağlardan beri yapı malzemesi </a:t>
            </a:r>
            <a:r>
              <a:rPr lang="tr-TR" dirty="0" smtClean="0"/>
              <a:t>olarak </a:t>
            </a:r>
            <a:r>
              <a:rPr lang="tr-TR" dirty="0" err="1" smtClean="0"/>
              <a:t>kullanılmıştır.Kaldeliler</a:t>
            </a:r>
            <a:r>
              <a:rPr lang="tr-TR" dirty="0"/>
              <a:t> ve Sümerler yapılarında kerpiç kullanmışlardır. Bunlar kerpiçleri birbirine ziftle yapıştırırlardı. Bu bakımdan yaptıkları evler sağlam olurdu. Bu evlerin üzerini de çamur, kireç veya zift tabakasıyla örterlerdi.</a:t>
            </a:r>
          </a:p>
          <a:p>
            <a:r>
              <a:rPr lang="tr-TR" dirty="0"/>
              <a:t>Anadolu'da yapılan çeşitli kazılar, Hititlerin bile evlerini kerpiçten yaptıklarını göstermiştir. Günümüzde de Anadolu köylüsü evini ekonomik bakımdan ve sıcağı muhafaza bakımından kerpiçten yapmaktadırlar. Kerpiç aynı zamanda rutubetlenmeyi önlediğinden bununla yapılan evler daha sıhhi olur, oturanlarda romatizma pek görülmez ve tedavi için uygundur.</a:t>
            </a:r>
          </a:p>
          <a:p>
            <a:endParaRPr lang="tr-TR" dirty="0"/>
          </a:p>
        </p:txBody>
      </p:sp>
    </p:spTree>
    <p:extLst>
      <p:ext uri="{BB962C8B-B14F-4D97-AF65-F5344CB8AC3E}">
        <p14:creationId xmlns:p14="http://schemas.microsoft.com/office/powerpoint/2010/main" val="3472865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NEDEN KULLANILIR?</a:t>
            </a:r>
            <a:endParaRPr lang="tr-TR" dirty="0"/>
          </a:p>
        </p:txBody>
      </p:sp>
      <p:sp>
        <p:nvSpPr>
          <p:cNvPr id="3" name="İçerik Yer Tutucusu 2"/>
          <p:cNvSpPr>
            <a:spLocks noGrp="1"/>
          </p:cNvSpPr>
          <p:nvPr>
            <p:ph idx="1"/>
          </p:nvPr>
        </p:nvSpPr>
        <p:spPr/>
        <p:txBody>
          <a:bodyPr>
            <a:normAutofit fontScale="92500" lnSpcReduction="20000"/>
          </a:bodyPr>
          <a:lstStyle/>
          <a:p>
            <a:r>
              <a:rPr lang="tr-TR" dirty="0"/>
              <a:t>Geleneksel bir malzeme olan kerpiç, üretim aşamasından kullanım ve tüketim aşamasına kadar en az enerji ihtiyacı olarak çevreye duyarlı ekolojik bir yapı malzemesidir. </a:t>
            </a:r>
            <a:endParaRPr lang="tr-TR" dirty="0" smtClean="0"/>
          </a:p>
          <a:p>
            <a:r>
              <a:rPr lang="tr-TR" dirty="0" smtClean="0"/>
              <a:t>Bağlayıcısı </a:t>
            </a:r>
            <a:r>
              <a:rPr lang="tr-TR" dirty="0"/>
              <a:t>doğadan elde edilen killi toprak olan gerek taşıyıcı malzeme, gerekse sıvama malzemesi olarak kullanılabilen ekonomik bir malzemedir</a:t>
            </a:r>
            <a:r>
              <a:rPr lang="tr-TR" dirty="0" smtClean="0"/>
              <a:t>.</a:t>
            </a:r>
          </a:p>
          <a:p>
            <a:r>
              <a:rPr lang="tr-TR" dirty="0" smtClean="0"/>
              <a:t>Kullanımı </a:t>
            </a:r>
            <a:r>
              <a:rPr lang="tr-TR" dirty="0"/>
              <a:t>en eski çağlardan günümüze kadar gelebilen özellikle kırsal bölgeler için vazgeçilmez, maliyeti en az, üretimi tesis kurulmasını gerektirmeyen bununla birlikte ısı yalıtım değeri yüksek bir malzemedir. </a:t>
            </a:r>
            <a:endParaRPr lang="tr-TR" dirty="0" smtClean="0"/>
          </a:p>
          <a:p>
            <a:r>
              <a:rPr lang="tr-TR" dirty="0" smtClean="0"/>
              <a:t>Her </a:t>
            </a:r>
            <a:r>
              <a:rPr lang="tr-TR" dirty="0"/>
              <a:t>mevsimde bina içindeki kullanıcıya en uygun yaşam koşullarını sağlar. Bu yönüyle ayrı bir ısı yalıtım malzemesine ihtiyaç bırakmayarak ekonomi sağlamaktadır. </a:t>
            </a:r>
          </a:p>
        </p:txBody>
      </p:sp>
    </p:spTree>
    <p:extLst>
      <p:ext uri="{BB962C8B-B14F-4D97-AF65-F5344CB8AC3E}">
        <p14:creationId xmlns:p14="http://schemas.microsoft.com/office/powerpoint/2010/main" val="1538344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TÜRLERİ</a:t>
            </a:r>
            <a:endParaRPr lang="tr-TR" dirty="0"/>
          </a:p>
        </p:txBody>
      </p:sp>
      <p:sp>
        <p:nvSpPr>
          <p:cNvPr id="3" name="İçerik Yer Tutucusu 2"/>
          <p:cNvSpPr>
            <a:spLocks noGrp="1"/>
          </p:cNvSpPr>
          <p:nvPr>
            <p:ph idx="1"/>
          </p:nvPr>
        </p:nvSpPr>
        <p:spPr/>
        <p:txBody>
          <a:bodyPr/>
          <a:lstStyle/>
          <a:p>
            <a:pPr marL="0" indent="0">
              <a:buNone/>
            </a:pPr>
            <a:r>
              <a:rPr lang="tr-TR" b="1" dirty="0"/>
              <a:t>Samanlı Kerpiç</a:t>
            </a:r>
          </a:p>
          <a:p>
            <a:r>
              <a:rPr lang="tr-TR" dirty="0"/>
              <a:t>Saman, sap gibi bitkisel atıklar gerilme ve çatlakları önlemek için kerpiçte kullanılmaktadır. Saman miktarı kilin büzülme oranına göre değişir.</a:t>
            </a:r>
          </a:p>
          <a:p>
            <a:pPr marL="0" indent="0">
              <a:buNone/>
            </a:pPr>
            <a:r>
              <a:rPr lang="tr-TR" b="1" dirty="0"/>
              <a:t>Çimentolu Kerpiçler</a:t>
            </a:r>
          </a:p>
          <a:p>
            <a:r>
              <a:rPr lang="tr-TR" dirty="0"/>
              <a:t>Kerpicin bazı özelliklerini arttırmak için kerpiç toprağının içine çimento miktarı 3 farklı oranda katılmaktadır. Bu çimento oranları; %5, %7 ve %10’dur.</a:t>
            </a:r>
          </a:p>
          <a:p>
            <a:endParaRPr lang="tr-TR" dirty="0"/>
          </a:p>
        </p:txBody>
      </p:sp>
    </p:spTree>
    <p:extLst>
      <p:ext uri="{BB962C8B-B14F-4D97-AF65-F5344CB8AC3E}">
        <p14:creationId xmlns:p14="http://schemas.microsoft.com/office/powerpoint/2010/main" val="835084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 KULLANIMI</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2" y="2765379"/>
            <a:ext cx="4676775" cy="2581275"/>
          </a:xfrm>
          <a:prstGeom prst="rect">
            <a:avLst/>
          </a:prstGeom>
        </p:spPr>
      </p:pic>
      <p:sp>
        <p:nvSpPr>
          <p:cNvPr id="5" name="Metin kutusu 4"/>
          <p:cNvSpPr txBox="1"/>
          <p:nvPr/>
        </p:nvSpPr>
        <p:spPr>
          <a:xfrm>
            <a:off x="6361612" y="2932631"/>
            <a:ext cx="4415245" cy="2246769"/>
          </a:xfrm>
          <a:prstGeom prst="rect">
            <a:avLst/>
          </a:prstGeom>
          <a:noFill/>
        </p:spPr>
        <p:txBody>
          <a:bodyPr wrap="square" rtlCol="0">
            <a:spAutoFit/>
          </a:bodyPr>
          <a:lstStyle/>
          <a:p>
            <a:r>
              <a:rPr lang="tr-TR" sz="2000" dirty="0"/>
              <a:t>Kerpiç yapım sistemine başta Anadolu, Orta Asya, Afrika gibi bölgeler olmak üzere daha birçok ülkede rastlanmaktadır</a:t>
            </a:r>
            <a:r>
              <a:rPr lang="tr-TR" sz="2000" dirty="0" smtClean="0"/>
              <a:t>. </a:t>
            </a:r>
            <a:r>
              <a:rPr lang="tr-TR" sz="2000" dirty="0"/>
              <a:t>Haritada da görüldüğü gibi Asya’nın güneyinde, Afrika’nın tamamında, orta ve güney Amerika’da yaygın olan bir uygulamadır. </a:t>
            </a:r>
          </a:p>
        </p:txBody>
      </p:sp>
    </p:spTree>
    <p:extLst>
      <p:ext uri="{BB962C8B-B14F-4D97-AF65-F5344CB8AC3E}">
        <p14:creationId xmlns:p14="http://schemas.microsoft.com/office/powerpoint/2010/main" val="1848376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DÜNYA’DAN KERPİÇ YAPI ÖRNEKLERİ</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2701" y="2585764"/>
            <a:ext cx="2924175" cy="1895475"/>
          </a:xfrm>
          <a:prstGeom prst="rect">
            <a:avLst/>
          </a:prstGeom>
        </p:spPr>
      </p:pic>
      <p:sp>
        <p:nvSpPr>
          <p:cNvPr id="5" name="Metin kutusu 4"/>
          <p:cNvSpPr txBox="1"/>
          <p:nvPr/>
        </p:nvSpPr>
        <p:spPr>
          <a:xfrm>
            <a:off x="1472700" y="4662307"/>
            <a:ext cx="3099299" cy="923330"/>
          </a:xfrm>
          <a:prstGeom prst="rect">
            <a:avLst/>
          </a:prstGeom>
          <a:noFill/>
        </p:spPr>
        <p:txBody>
          <a:bodyPr wrap="square" rtlCol="0">
            <a:spAutoFit/>
          </a:bodyPr>
          <a:lstStyle/>
          <a:p>
            <a:r>
              <a:rPr lang="tr-TR" dirty="0"/>
              <a:t>UNESCO’nun “Dünya Mirası” listesine kayıtlı Mali’deki </a:t>
            </a:r>
            <a:r>
              <a:rPr lang="tr-TR" dirty="0" err="1"/>
              <a:t>Old</a:t>
            </a:r>
            <a:r>
              <a:rPr lang="tr-TR" dirty="0"/>
              <a:t> </a:t>
            </a:r>
            <a:r>
              <a:rPr lang="tr-TR" dirty="0" err="1"/>
              <a:t>Towns</a:t>
            </a:r>
            <a:r>
              <a:rPr lang="tr-TR" dirty="0"/>
              <a:t> of </a:t>
            </a:r>
            <a:r>
              <a:rPr lang="tr-TR" dirty="0" err="1"/>
              <a:t>Djenné</a:t>
            </a:r>
            <a:r>
              <a:rPr lang="tr-TR" dirty="0"/>
              <a:t> camii</a:t>
            </a: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783" y="2585763"/>
            <a:ext cx="3194032" cy="1895475"/>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723" y="2585764"/>
            <a:ext cx="2809875" cy="1971675"/>
          </a:xfrm>
          <a:prstGeom prst="rect">
            <a:avLst/>
          </a:prstGeom>
        </p:spPr>
      </p:pic>
      <p:sp>
        <p:nvSpPr>
          <p:cNvPr id="9" name="Metin kutusu 8"/>
          <p:cNvSpPr txBox="1"/>
          <p:nvPr/>
        </p:nvSpPr>
        <p:spPr>
          <a:xfrm>
            <a:off x="5486399" y="4829580"/>
            <a:ext cx="3099299" cy="369332"/>
          </a:xfrm>
          <a:prstGeom prst="rect">
            <a:avLst/>
          </a:prstGeom>
          <a:noFill/>
        </p:spPr>
        <p:txBody>
          <a:bodyPr wrap="square" rtlCol="0">
            <a:spAutoFit/>
          </a:bodyPr>
          <a:lstStyle/>
          <a:p>
            <a:r>
              <a:rPr lang="tr-TR" dirty="0" smtClean="0"/>
              <a:t>Meksika evleri</a:t>
            </a:r>
            <a:endParaRPr lang="tr-TR" dirty="0"/>
          </a:p>
        </p:txBody>
      </p:sp>
      <p:sp>
        <p:nvSpPr>
          <p:cNvPr id="10" name="Metin kutusu 9"/>
          <p:cNvSpPr txBox="1"/>
          <p:nvPr/>
        </p:nvSpPr>
        <p:spPr>
          <a:xfrm>
            <a:off x="7942010" y="4662307"/>
            <a:ext cx="3099299" cy="1200329"/>
          </a:xfrm>
          <a:prstGeom prst="rect">
            <a:avLst/>
          </a:prstGeom>
          <a:noFill/>
        </p:spPr>
        <p:txBody>
          <a:bodyPr wrap="square" rtlCol="0">
            <a:spAutoFit/>
          </a:bodyPr>
          <a:lstStyle/>
          <a:p>
            <a:r>
              <a:rPr lang="tr-TR" dirty="0"/>
              <a:t>E</a:t>
            </a:r>
            <a:r>
              <a:rPr lang="tr-TR" dirty="0" smtClean="0"/>
              <a:t>n </a:t>
            </a:r>
            <a:r>
              <a:rPr lang="tr-TR" dirty="0"/>
              <a:t>eski gökdelenler şehri olarak bilinen </a:t>
            </a:r>
            <a:r>
              <a:rPr lang="tr-TR" dirty="0" err="1"/>
              <a:t>Şibam</a:t>
            </a:r>
            <a:r>
              <a:rPr lang="tr-TR" dirty="0"/>
              <a:t> kasabasındaki kerpiçten yapılmış bitişik nizam tipi apartman binaları </a:t>
            </a:r>
          </a:p>
        </p:txBody>
      </p:sp>
    </p:spTree>
    <p:extLst>
      <p:ext uri="{BB962C8B-B14F-4D97-AF65-F5344CB8AC3E}">
        <p14:creationId xmlns:p14="http://schemas.microsoft.com/office/powerpoint/2010/main" val="2705380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TÜRKİYE’DEN KERPİÇ YAPI ÖRNEKLERİ </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2" y="2506935"/>
            <a:ext cx="2805640" cy="2065065"/>
          </a:xfrm>
        </p:spPr>
      </p:pic>
      <p:sp>
        <p:nvSpPr>
          <p:cNvPr id="5" name="Metin kutusu 4"/>
          <p:cNvSpPr txBox="1"/>
          <p:nvPr/>
        </p:nvSpPr>
        <p:spPr>
          <a:xfrm>
            <a:off x="7934323" y="4908764"/>
            <a:ext cx="2805640" cy="369332"/>
          </a:xfrm>
          <a:prstGeom prst="rect">
            <a:avLst/>
          </a:prstGeom>
          <a:noFill/>
        </p:spPr>
        <p:txBody>
          <a:bodyPr wrap="square" rtlCol="0">
            <a:spAutoFit/>
          </a:bodyPr>
          <a:lstStyle/>
          <a:p>
            <a:r>
              <a:rPr lang="tr-TR" dirty="0" smtClean="0"/>
              <a:t>Harran köy evleri</a:t>
            </a:r>
            <a:endParaRPr lang="tr-TR"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437" y="2506935"/>
            <a:ext cx="2905125" cy="2047875"/>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4323" y="2516459"/>
            <a:ext cx="2962275" cy="2028825"/>
          </a:xfrm>
          <a:prstGeom prst="rect">
            <a:avLst/>
          </a:prstGeom>
        </p:spPr>
      </p:pic>
      <p:sp>
        <p:nvSpPr>
          <p:cNvPr id="8" name="Metin kutusu 7"/>
          <p:cNvSpPr txBox="1"/>
          <p:nvPr/>
        </p:nvSpPr>
        <p:spPr>
          <a:xfrm>
            <a:off x="4643437" y="4945336"/>
            <a:ext cx="2805640" cy="369332"/>
          </a:xfrm>
          <a:prstGeom prst="rect">
            <a:avLst/>
          </a:prstGeom>
          <a:noFill/>
        </p:spPr>
        <p:txBody>
          <a:bodyPr wrap="square" rtlCol="0">
            <a:spAutoFit/>
          </a:bodyPr>
          <a:lstStyle/>
          <a:p>
            <a:r>
              <a:rPr lang="tr-TR" dirty="0" smtClean="0"/>
              <a:t>Çatalhöyük evleri</a:t>
            </a:r>
            <a:endParaRPr lang="tr-TR" dirty="0"/>
          </a:p>
        </p:txBody>
      </p:sp>
      <p:sp>
        <p:nvSpPr>
          <p:cNvPr id="9" name="Metin kutusu 8"/>
          <p:cNvSpPr txBox="1"/>
          <p:nvPr/>
        </p:nvSpPr>
        <p:spPr>
          <a:xfrm>
            <a:off x="1447802" y="4945336"/>
            <a:ext cx="2805640" cy="369332"/>
          </a:xfrm>
          <a:prstGeom prst="rect">
            <a:avLst/>
          </a:prstGeom>
          <a:noFill/>
        </p:spPr>
        <p:txBody>
          <a:bodyPr wrap="square" rtlCol="0">
            <a:spAutoFit/>
          </a:bodyPr>
          <a:lstStyle/>
          <a:p>
            <a:r>
              <a:rPr lang="tr-TR" dirty="0" smtClean="0"/>
              <a:t>Konya Şükran Köyü evleri</a:t>
            </a:r>
            <a:endParaRPr lang="tr-TR" dirty="0"/>
          </a:p>
        </p:txBody>
      </p:sp>
    </p:spTree>
    <p:extLst>
      <p:ext uri="{BB962C8B-B14F-4D97-AF65-F5344CB8AC3E}">
        <p14:creationId xmlns:p14="http://schemas.microsoft.com/office/powerpoint/2010/main" val="3490178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KERPİÇİN DAYANIMI</a:t>
            </a:r>
            <a:endParaRPr lang="tr-TR" dirty="0"/>
          </a:p>
        </p:txBody>
      </p:sp>
      <p:sp>
        <p:nvSpPr>
          <p:cNvPr id="3" name="İçerik Yer Tutucusu 2"/>
          <p:cNvSpPr>
            <a:spLocks noGrp="1"/>
          </p:cNvSpPr>
          <p:nvPr>
            <p:ph idx="1"/>
          </p:nvPr>
        </p:nvSpPr>
        <p:spPr/>
        <p:txBody>
          <a:bodyPr/>
          <a:lstStyle/>
          <a:p>
            <a:r>
              <a:rPr lang="tr-TR" dirty="0"/>
              <a:t>İlkelere uygun yapılmış kerpiç, kurallara ters düşen en gelişmiş malzemeler ile oluşturulmuş yapıya oranla daha dirençlidir. </a:t>
            </a:r>
            <a:endParaRPr lang="tr-TR" dirty="0" smtClean="0"/>
          </a:p>
          <a:p>
            <a:r>
              <a:rPr lang="tr-TR" dirty="0" smtClean="0"/>
              <a:t>Duvar </a:t>
            </a:r>
            <a:r>
              <a:rPr lang="tr-TR" dirty="0"/>
              <a:t>öğesi blok ve harcın toprak kökenli olması nedeniyle homojen bir kesit ve özellik gösteren bu duvarlar, yağmur ve don etkilerinden yeterince korunabilmiş ise moloz taş yığma yapı duvarlara oranla daha dayanıklıdır. </a:t>
            </a:r>
            <a:endParaRPr lang="tr-TR" dirty="0" smtClean="0"/>
          </a:p>
          <a:p>
            <a:r>
              <a:rPr lang="tr-TR" dirty="0" smtClean="0"/>
              <a:t>Kerpiç </a:t>
            </a:r>
            <a:r>
              <a:rPr lang="tr-TR" dirty="0"/>
              <a:t>yapıların depremlerde moloz taşlı, çamur harçlı ve düz damlı yapılardan daha iyi dayandıkları görülmektedir.</a:t>
            </a:r>
          </a:p>
          <a:p>
            <a:endParaRPr lang="tr-TR" dirty="0"/>
          </a:p>
        </p:txBody>
      </p:sp>
    </p:spTree>
    <p:extLst>
      <p:ext uri="{BB962C8B-B14F-4D97-AF65-F5344CB8AC3E}">
        <p14:creationId xmlns:p14="http://schemas.microsoft.com/office/powerpoint/2010/main" val="914634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KERPİÇİN DAYANIMI</a:t>
            </a:r>
          </a:p>
        </p:txBody>
      </p:sp>
      <p:sp>
        <p:nvSpPr>
          <p:cNvPr id="3" name="İçerik Yer Tutucusu 2"/>
          <p:cNvSpPr>
            <a:spLocks noGrp="1"/>
          </p:cNvSpPr>
          <p:nvPr>
            <p:ph idx="1"/>
          </p:nvPr>
        </p:nvSpPr>
        <p:spPr/>
        <p:txBody>
          <a:bodyPr>
            <a:normAutofit lnSpcReduction="10000"/>
          </a:bodyPr>
          <a:lstStyle/>
          <a:p>
            <a:r>
              <a:rPr lang="tr-TR" dirty="0"/>
              <a:t>Kerpicin birçok olumlu yönlerinin yanında deprem etkilerine ve suya karşı direncinin zayıf oluşu gibi bazı eksik yanları da bulunmaktadır. Ana malzemesi killi zemin olan kerpicin özelliklerini iyileştirebilmek amacıyla toprağa bazı katkı maddeleri katılmaktadır</a:t>
            </a:r>
            <a:r>
              <a:rPr lang="tr-TR" dirty="0" smtClean="0"/>
              <a:t>.</a:t>
            </a:r>
          </a:p>
          <a:p>
            <a:r>
              <a:rPr lang="tr-TR" dirty="0" smtClean="0"/>
              <a:t>Daha </a:t>
            </a:r>
            <a:r>
              <a:rPr lang="tr-TR" dirty="0"/>
              <a:t>iyi, yani basınca daha dayanıklı, rutubete karşı duyarlılığı daha azaltılmış, suda dağılmayan, yüzeyleri düzgün ve toz üretmeyen kerpiç elde etmek maksadıyla, toprağa çimento, kireç, alçı, bitkisel artıklar, bitümlü maddeler, sodyum silikatlar, </a:t>
            </a:r>
            <a:r>
              <a:rPr lang="tr-TR" dirty="0" err="1"/>
              <a:t>puzolanlar</a:t>
            </a:r>
            <a:r>
              <a:rPr lang="tr-TR" dirty="0"/>
              <a:t> ve diğer bazı katkı maddeleri katılmaktadır. Böylece, kerpicin dayanımı ve kalitesi arttırılmış olur.</a:t>
            </a:r>
          </a:p>
          <a:p>
            <a:endParaRPr lang="tr-TR" dirty="0"/>
          </a:p>
        </p:txBody>
      </p:sp>
    </p:spTree>
    <p:extLst>
      <p:ext uri="{BB962C8B-B14F-4D97-AF65-F5344CB8AC3E}">
        <p14:creationId xmlns:p14="http://schemas.microsoft.com/office/powerpoint/2010/main" val="3626447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771" y="3592287"/>
            <a:ext cx="6552232" cy="1821654"/>
          </a:xfrm>
          <a:prstGeom prst="rect">
            <a:avLst/>
          </a:prstGeom>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771" y="1658984"/>
            <a:ext cx="6582384" cy="1280160"/>
          </a:xfrm>
          <a:prstGeom prst="rect">
            <a:avLst/>
          </a:prstGeom>
        </p:spPr>
      </p:pic>
      <p:sp>
        <p:nvSpPr>
          <p:cNvPr id="9" name="Metin kutusu 8"/>
          <p:cNvSpPr txBox="1"/>
          <p:nvPr/>
        </p:nvSpPr>
        <p:spPr>
          <a:xfrm>
            <a:off x="8069285" y="1362893"/>
            <a:ext cx="2991394" cy="3785652"/>
          </a:xfrm>
          <a:prstGeom prst="rect">
            <a:avLst/>
          </a:prstGeom>
          <a:noFill/>
        </p:spPr>
        <p:txBody>
          <a:bodyPr wrap="square" rtlCol="0">
            <a:spAutoFit/>
          </a:bodyPr>
          <a:lstStyle/>
          <a:p>
            <a:r>
              <a:rPr lang="tr-TR" sz="2000" dirty="0" err="1"/>
              <a:t>Alker</a:t>
            </a:r>
            <a:r>
              <a:rPr lang="tr-TR" sz="2000" dirty="0"/>
              <a:t>, uygun kerpiç toprağına % 10-20 arasında alçı katılmış bir kerpiç türüdür. Fiziksel ve mekanik özellikleri normal </a:t>
            </a:r>
            <a:r>
              <a:rPr lang="tr-TR" sz="2000" dirty="0" err="1"/>
              <a:t>kerpiçe</a:t>
            </a:r>
            <a:r>
              <a:rPr lang="tr-TR" sz="2000" dirty="0"/>
              <a:t> göre daha üstündür</a:t>
            </a:r>
            <a:r>
              <a:rPr lang="tr-TR" sz="2000" dirty="0" smtClean="0"/>
              <a:t>.</a:t>
            </a:r>
          </a:p>
          <a:p>
            <a:endParaRPr lang="tr-TR" sz="2000" dirty="0"/>
          </a:p>
          <a:p>
            <a:r>
              <a:rPr lang="tr-TR" sz="2000" dirty="0" smtClean="0"/>
              <a:t> </a:t>
            </a:r>
          </a:p>
          <a:p>
            <a:r>
              <a:rPr lang="tr-TR" sz="2000" dirty="0" err="1"/>
              <a:t>Alker’e</a:t>
            </a:r>
            <a:r>
              <a:rPr lang="tr-TR" sz="2000" dirty="0"/>
              <a:t> katılan alçının çabuk priz yapması, kalıptan çıktığı sırada yeterli sağlamlık kazanmasını sağlar. </a:t>
            </a:r>
          </a:p>
        </p:txBody>
      </p:sp>
    </p:spTree>
    <p:extLst>
      <p:ext uri="{BB962C8B-B14F-4D97-AF65-F5344CB8AC3E}">
        <p14:creationId xmlns:p14="http://schemas.microsoft.com/office/powerpoint/2010/main" val="676234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Kerpiç Yapım Sistemi Seçimi için Tasarım Aşamasında Yapılması Gerekenler</a:t>
            </a:r>
          </a:p>
        </p:txBody>
      </p:sp>
      <p:sp>
        <p:nvSpPr>
          <p:cNvPr id="3" name="İçerik Yer Tutucusu 2"/>
          <p:cNvSpPr>
            <a:spLocks noGrp="1"/>
          </p:cNvSpPr>
          <p:nvPr>
            <p:ph idx="1"/>
          </p:nvPr>
        </p:nvSpPr>
        <p:spPr/>
        <p:txBody>
          <a:bodyPr>
            <a:normAutofit lnSpcReduction="10000"/>
          </a:bodyPr>
          <a:lstStyle/>
          <a:p>
            <a:r>
              <a:rPr lang="tr-TR" dirty="0"/>
              <a:t>M</a:t>
            </a:r>
            <a:r>
              <a:rPr lang="tr-TR" dirty="0" smtClean="0"/>
              <a:t>alzemenin </a:t>
            </a:r>
            <a:r>
              <a:rPr lang="tr-TR" dirty="0"/>
              <a:t>doğru kullanılması için bazı tasarım kriterlerini göz önüne almak kaçınılmaz olmaktadır. Şöyle ki, kerpiç yapı sisteminin uygulanacak olan yapının yalın kare veya dikdörtgen olmasına çalışılmalı, fazla girinti ve çıkıntı olmaması sağlanmalıdır. Taşıyıcı dış </a:t>
            </a:r>
            <a:r>
              <a:rPr lang="tr-TR" dirty="0" smtClean="0"/>
              <a:t>duvarların </a:t>
            </a:r>
            <a:r>
              <a:rPr lang="tr-TR" dirty="0"/>
              <a:t>en az 50 cm, taşıyıcı iç bölme duvarlar kalınlıklarının 30 cm, taşıyıcı olmayan bölme duvarları 15 cm’den ince olmamalıdır. Planda enine ve boyuna taşıyıcı duvarların sürekli olması </a:t>
            </a:r>
            <a:r>
              <a:rPr lang="tr-TR" dirty="0" err="1" smtClean="0"/>
              <a:t>gereklidir.Tek</a:t>
            </a:r>
            <a:r>
              <a:rPr lang="tr-TR" dirty="0" smtClean="0"/>
              <a:t> </a:t>
            </a:r>
            <a:r>
              <a:rPr lang="tr-TR" dirty="0"/>
              <a:t>açıklıkta taşıyıcı duvar uzunluğunun 5 m’yi aşmaması istenir. Geniş saçak yapılması, duvarların yağmurdan korunması bakımından yararlıdır.</a:t>
            </a:r>
          </a:p>
        </p:txBody>
      </p:sp>
    </p:spTree>
    <p:extLst>
      <p:ext uri="{BB962C8B-B14F-4D97-AF65-F5344CB8AC3E}">
        <p14:creationId xmlns:p14="http://schemas.microsoft.com/office/powerpoint/2010/main" val="2919925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4"/>
          <p:cNvSpPr>
            <a:spLocks noGrp="1"/>
          </p:cNvSpPr>
          <p:nvPr>
            <p:ph type="body" idx="1"/>
          </p:nvPr>
        </p:nvSpPr>
        <p:spPr>
          <a:xfrm>
            <a:off x="6609565" y="4386942"/>
            <a:ext cx="4287035" cy="1532467"/>
          </a:xfrm>
        </p:spPr>
        <p:txBody>
          <a:bodyPr/>
          <a:lstStyle/>
          <a:p>
            <a:r>
              <a:rPr lang="tr-TR" dirty="0"/>
              <a:t>Hatıl Örnekleri, a) Yarım geçmeli ahşap hatıl, b) Yarım geçmeli köşe bağlantılı ahşap hatıl, c) Betonarme hatıl, d) Tel örgü hatıl</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844" y="790543"/>
            <a:ext cx="5181856" cy="3218906"/>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3009" y="790543"/>
            <a:ext cx="4338736" cy="3218906"/>
          </a:xfrm>
          <a:prstGeom prst="rect">
            <a:avLst/>
          </a:prstGeom>
        </p:spPr>
      </p:pic>
      <p:sp>
        <p:nvSpPr>
          <p:cNvPr id="8" name="Metin kutusu 7"/>
          <p:cNvSpPr txBox="1"/>
          <p:nvPr/>
        </p:nvSpPr>
        <p:spPr>
          <a:xfrm>
            <a:off x="1414597" y="4578531"/>
            <a:ext cx="3974851" cy="1015663"/>
          </a:xfrm>
          <a:prstGeom prst="rect">
            <a:avLst/>
          </a:prstGeom>
          <a:noFill/>
        </p:spPr>
        <p:txBody>
          <a:bodyPr wrap="square" rtlCol="0">
            <a:spAutoFit/>
          </a:bodyPr>
          <a:lstStyle/>
          <a:p>
            <a:pPr algn="ctr"/>
            <a:r>
              <a:rPr lang="tr-TR" sz="2000" dirty="0"/>
              <a:t>Büyük boyutlu ahşap kalıp sistemi ile kerpiçle döküm duvar uygulaması (eleman bazında üretim</a:t>
            </a:r>
            <a:r>
              <a:rPr lang="tr-TR" dirty="0"/>
              <a:t>)</a:t>
            </a:r>
          </a:p>
        </p:txBody>
      </p:sp>
    </p:spTree>
    <p:extLst>
      <p:ext uri="{BB962C8B-B14F-4D97-AF65-F5344CB8AC3E}">
        <p14:creationId xmlns:p14="http://schemas.microsoft.com/office/powerpoint/2010/main" val="1716001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264270" y="659674"/>
            <a:ext cx="9592732" cy="420190"/>
          </a:xfrm>
        </p:spPr>
        <p:txBody>
          <a:bodyPr>
            <a:noAutofit/>
          </a:bodyPr>
          <a:lstStyle/>
          <a:p>
            <a:r>
              <a:rPr lang="tr-TR" sz="2800" dirty="0"/>
              <a:t>Temel </a:t>
            </a:r>
            <a:r>
              <a:rPr lang="tr-TR" sz="2800" dirty="0" smtClean="0"/>
              <a:t>Detayları</a:t>
            </a:r>
            <a:endParaRPr lang="tr-TR" sz="28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9628" y="1160229"/>
            <a:ext cx="4138989" cy="2890906"/>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5742" y="1165058"/>
            <a:ext cx="3571332" cy="2886077"/>
          </a:xfrm>
          <a:prstGeom prst="rect">
            <a:avLst/>
          </a:prstGeom>
        </p:spPr>
      </p:pic>
      <p:sp>
        <p:nvSpPr>
          <p:cNvPr id="6" name="Metin kutusu 5"/>
          <p:cNvSpPr txBox="1"/>
          <p:nvPr/>
        </p:nvSpPr>
        <p:spPr>
          <a:xfrm>
            <a:off x="1573581" y="4348091"/>
            <a:ext cx="4331082" cy="830997"/>
          </a:xfrm>
          <a:prstGeom prst="rect">
            <a:avLst/>
          </a:prstGeom>
          <a:noFill/>
        </p:spPr>
        <p:txBody>
          <a:bodyPr wrap="square" rtlCol="0">
            <a:spAutoFit/>
          </a:bodyPr>
          <a:lstStyle/>
          <a:p>
            <a:pPr algn="ctr"/>
            <a:r>
              <a:rPr lang="tr-TR" sz="2400" dirty="0"/>
              <a:t>Sıkıştırılmış kum üzerinde taş temel duvarı ve üstünde ahşap hatıl</a:t>
            </a:r>
          </a:p>
        </p:txBody>
      </p:sp>
      <p:sp>
        <p:nvSpPr>
          <p:cNvPr id="7" name="Metin kutusu 6"/>
          <p:cNvSpPr txBox="1"/>
          <p:nvPr/>
        </p:nvSpPr>
        <p:spPr>
          <a:xfrm>
            <a:off x="6613751" y="4348091"/>
            <a:ext cx="4243251" cy="830997"/>
          </a:xfrm>
          <a:prstGeom prst="rect">
            <a:avLst/>
          </a:prstGeom>
          <a:noFill/>
        </p:spPr>
        <p:txBody>
          <a:bodyPr wrap="square" rtlCol="0">
            <a:spAutoFit/>
          </a:bodyPr>
          <a:lstStyle/>
          <a:p>
            <a:pPr algn="ctr"/>
            <a:r>
              <a:rPr lang="tr-TR" sz="2400" dirty="0"/>
              <a:t>Düzeltme betonlu taş temel duvarı ve üstünde betonarme hatıl</a:t>
            </a:r>
          </a:p>
        </p:txBody>
      </p:sp>
    </p:spTree>
    <p:extLst>
      <p:ext uri="{BB962C8B-B14F-4D97-AF65-F5344CB8AC3E}">
        <p14:creationId xmlns:p14="http://schemas.microsoft.com/office/powerpoint/2010/main" val="292880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303868" y="4343399"/>
            <a:ext cx="9592732" cy="1630681"/>
          </a:xfrm>
        </p:spPr>
        <p:txBody>
          <a:bodyPr>
            <a:normAutofit/>
          </a:bodyPr>
          <a:lstStyle/>
          <a:p>
            <a:r>
              <a:rPr lang="tr-TR" sz="2400" dirty="0"/>
              <a:t>Islak Hacimlerde Döşeme </a:t>
            </a:r>
            <a:r>
              <a:rPr lang="tr-TR" sz="2400" dirty="0" smtClean="0"/>
              <a:t>Örnekleri</a:t>
            </a:r>
          </a:p>
          <a:p>
            <a:r>
              <a:rPr lang="tr-TR" sz="2400" dirty="0" smtClean="0"/>
              <a:t> </a:t>
            </a:r>
            <a:r>
              <a:rPr lang="tr-TR" sz="2400" dirty="0"/>
              <a:t>a) </a:t>
            </a:r>
            <a:r>
              <a:rPr lang="tr-TR" sz="2400" dirty="0" err="1"/>
              <a:t>Grobeton</a:t>
            </a:r>
            <a:r>
              <a:rPr lang="tr-TR" sz="2400" dirty="0"/>
              <a:t> döşeme üzerinde çimento şap, b) </a:t>
            </a:r>
            <a:r>
              <a:rPr lang="tr-TR" sz="2400" dirty="0" err="1"/>
              <a:t>Grobeton</a:t>
            </a:r>
            <a:r>
              <a:rPr lang="tr-TR" sz="2400" dirty="0"/>
              <a:t> döşeme üzerinde karo mozaik kaplama, c) Toprak dolgu üzerine çimento şap döşeme</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868" y="790303"/>
            <a:ext cx="9587350" cy="3145972"/>
          </a:xfrm>
          <a:prstGeom prst="rect">
            <a:avLst/>
          </a:prstGeom>
        </p:spPr>
      </p:pic>
    </p:spTree>
    <p:extLst>
      <p:ext uri="{BB962C8B-B14F-4D97-AF65-F5344CB8AC3E}">
        <p14:creationId xmlns:p14="http://schemas.microsoft.com/office/powerpoint/2010/main" val="3740510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299634" y="4439194"/>
            <a:ext cx="9592732" cy="1532467"/>
          </a:xfrm>
        </p:spPr>
        <p:txBody>
          <a:bodyPr>
            <a:normAutofit/>
          </a:bodyPr>
          <a:lstStyle/>
          <a:p>
            <a:r>
              <a:rPr lang="tr-TR" sz="2400" dirty="0"/>
              <a:t>Çatı Strüktürü </a:t>
            </a:r>
            <a:r>
              <a:rPr lang="tr-TR" sz="2400" dirty="0" smtClean="0"/>
              <a:t>Örnekleri</a:t>
            </a:r>
          </a:p>
          <a:p>
            <a:r>
              <a:rPr lang="tr-TR" sz="2400" dirty="0" smtClean="0"/>
              <a:t> </a:t>
            </a:r>
            <a:r>
              <a:rPr lang="tr-TR" sz="2400" dirty="0"/>
              <a:t>a) Kerpiç duvar üzerinde dam olarak betonarme döşeme (İTÜ deneme evi çatısı), b) Ahşap dam kirişlemesi, kerpiç duvarda lento ve hatıl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06" y="792480"/>
            <a:ext cx="6373586" cy="3202491"/>
          </a:xfrm>
          <a:prstGeom prst="rect">
            <a:avLst/>
          </a:prstGeom>
        </p:spPr>
      </p:pic>
    </p:spTree>
    <p:extLst>
      <p:ext uri="{BB962C8B-B14F-4D97-AF65-F5344CB8AC3E}">
        <p14:creationId xmlns:p14="http://schemas.microsoft.com/office/powerpoint/2010/main" val="29346279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113</TotalTime>
  <Words>676</Words>
  <Application>Microsoft Office PowerPoint</Application>
  <PresentationFormat>Geniş ekran</PresentationFormat>
  <Paragraphs>58</Paragraphs>
  <Slides>16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16</vt:i4>
      </vt:variant>
    </vt:vector>
  </HeadingPairs>
  <TitlesOfParts>
    <vt:vector size="19" baseType="lpstr">
      <vt:lpstr>Arial</vt:lpstr>
      <vt:lpstr>Garamond</vt:lpstr>
      <vt:lpstr>Organik</vt:lpstr>
      <vt:lpstr>KERPİÇ</vt:lpstr>
      <vt:lpstr>KERPİÇ NEDİR?</vt:lpstr>
      <vt:lpstr>KERPİÇİN TARİHİ</vt:lpstr>
      <vt:lpstr>KERPİÇ NEDEN KULLANILIR?</vt:lpstr>
      <vt:lpstr>KERPİÇ TÜRLERİ</vt:lpstr>
      <vt:lpstr>KERPİÇ KULLANIMI</vt:lpstr>
      <vt:lpstr>DÜNYA’DAN KERPİÇ YAPI ÖRNEKLERİ</vt:lpstr>
      <vt:lpstr>TÜRKİYE’DEN KERPİÇ YAPI ÖRNEKLERİ </vt:lpstr>
      <vt:lpstr>KERPİÇİN DAYANIMI</vt:lpstr>
      <vt:lpstr>KERPİÇİN DAYANIMI</vt:lpstr>
      <vt:lpstr>PowerPoint Sunusu</vt:lpstr>
      <vt:lpstr>Kerpiç Yapım Sistemi Seçimi için Tasarım Aşamasında Yapılması Gerekenler</vt:lpstr>
      <vt:lpstr>PowerPoint Sunusu</vt:lpstr>
      <vt:lpstr>PowerPoint Sunusu</vt:lpstr>
      <vt:lpstr>PowerPoint Sunusu</vt:lpstr>
      <vt:lpstr>PowerPoint Sunusu</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büşra geçal</dc:creator>
  <cp:lastModifiedBy>Esra Arat</cp:lastModifiedBy>
  <cp:revision>16</cp:revision>
  <dcterms:created xsi:type="dcterms:W3CDTF">2020-03-12T12:34:46Z</dcterms:created>
  <dcterms:modified xsi:type="dcterms:W3CDTF">2020-03-12T20:24:58Z</dcterms:modified>
</cp:coreProperties>
</file>