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7556500" cy="10693400"/>
  <p:notesSz cx="7556500" cy="106934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215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1/7/2021</a:t>
            </a:fld>
            <a:endParaRPr lang="en-US"/>
          </a:p>
        </p:txBody>
      </p:sp>
      <p:sp>
        <p:nvSpPr>
          <p:cNvPr id="6" name="Holder 6"/>
          <p:cNvSpPr>
            <a:spLocks noGrp="1"/>
          </p:cNvSpPr>
          <p:nvPr>
            <p:ph type="sldNum" sz="quarter" idx="7"/>
          </p:nvPr>
        </p:nvSpPr>
        <p:spPr/>
        <p:txBody>
          <a:bodyPr lIns="0" tIns="0" rIns="0" bIns="0"/>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1/7/2021</a:t>
            </a:fld>
            <a:endParaRPr lang="en-US"/>
          </a:p>
        </p:txBody>
      </p:sp>
      <p:sp>
        <p:nvSpPr>
          <p:cNvPr id="6" name="Holder 6"/>
          <p:cNvSpPr>
            <a:spLocks noGrp="1"/>
          </p:cNvSpPr>
          <p:nvPr>
            <p:ph type="sldNum" sz="quarter" idx="7"/>
          </p:nvPr>
        </p:nvSpPr>
        <p:spPr/>
        <p:txBody>
          <a:bodyPr lIns="0" tIns="0" rIns="0" bIns="0"/>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1/7/2021</a:t>
            </a:fld>
            <a:endParaRPr lang="en-US"/>
          </a:p>
        </p:txBody>
      </p:sp>
      <p:sp>
        <p:nvSpPr>
          <p:cNvPr id="7" name="Holder 7"/>
          <p:cNvSpPr>
            <a:spLocks noGrp="1"/>
          </p:cNvSpPr>
          <p:nvPr>
            <p:ph type="sldNum" sz="quarter" idx="7"/>
          </p:nvPr>
        </p:nvSpPr>
        <p:spPr/>
        <p:txBody>
          <a:bodyPr lIns="0" tIns="0" rIns="0" bIns="0"/>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1/7/2021</a:t>
            </a:fld>
            <a:endParaRPr lang="en-US"/>
          </a:p>
        </p:txBody>
      </p:sp>
      <p:sp>
        <p:nvSpPr>
          <p:cNvPr id="5" name="Holder 5"/>
          <p:cNvSpPr>
            <a:spLocks noGrp="1"/>
          </p:cNvSpPr>
          <p:nvPr>
            <p:ph type="sldNum" sz="quarter" idx="7"/>
          </p:nvPr>
        </p:nvSpPr>
        <p:spPr/>
        <p:txBody>
          <a:bodyPr lIns="0" tIns="0" rIns="0" bIns="0"/>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1/7/2021</a:t>
            </a:fld>
            <a:endParaRPr lang="en-US"/>
          </a:p>
        </p:txBody>
      </p:sp>
      <p:sp>
        <p:nvSpPr>
          <p:cNvPr id="4" name="Holder 4"/>
          <p:cNvSpPr>
            <a:spLocks noGrp="1"/>
          </p:cNvSpPr>
          <p:nvPr>
            <p:ph type="sldNum" sz="quarter" idx="7"/>
          </p:nvPr>
        </p:nvSpPr>
        <p:spPr/>
        <p:txBody>
          <a:bodyPr lIns="0" tIns="0" rIns="0" bIns="0"/>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1/7/2021</a:t>
            </a:fld>
            <a:endParaRPr lang="en-US"/>
          </a:p>
        </p:txBody>
      </p:sp>
      <p:sp>
        <p:nvSpPr>
          <p:cNvPr id="6" name="Holder 6"/>
          <p:cNvSpPr>
            <a:spLocks noGrp="1"/>
          </p:cNvSpPr>
          <p:nvPr>
            <p:ph type="sldNum" sz="quarter" idx="7"/>
          </p:nvPr>
        </p:nvSpPr>
        <p:spPr>
          <a:xfrm>
            <a:off x="3637660" y="10070769"/>
            <a:ext cx="222250" cy="301625"/>
          </a:xfrm>
          <a:prstGeom prst="rect">
            <a:avLst/>
          </a:prstGeom>
        </p:spPr>
        <p:txBody>
          <a:bodyPr wrap="square" lIns="0" tIns="0" rIns="0" bIns="0">
            <a:spAutoFit/>
          </a:bodyPr>
          <a:lstStyle>
            <a:lvl1pPr>
              <a:defRPr sz="1600" b="1" i="0">
                <a:solidFill>
                  <a:schemeClr val="tx1"/>
                </a:solidFill>
                <a:latin typeface="Calibri"/>
                <a:cs typeface="Calibri"/>
              </a:defRPr>
            </a:lvl1pPr>
          </a:lstStyle>
          <a:p>
            <a:pPr marL="25400">
              <a:lnSpc>
                <a:spcPct val="100000"/>
              </a:lnSpc>
              <a:spcBef>
                <a:spcPts val="270"/>
              </a:spcBef>
            </a:pPr>
            <a:fld id="{81D60167-4931-47E6-BA6A-407CBD079E47}" type="slidenum">
              <a:rPr spc="-5" dirty="0"/>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www.akcansa.com.tr/" TargetMode="Externa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1.jpg"/><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1.jpg"/><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5" Type="http://schemas.openxmlformats.org/officeDocument/2006/relationships/image" Target="../media/image31.jpg"/><Relationship Id="rId4"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60564" cy="1069238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63392" y="701293"/>
            <a:ext cx="4518025" cy="162547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85203" y="475586"/>
            <a:ext cx="6996430" cy="101600"/>
          </a:xfrm>
          <a:custGeom>
            <a:avLst/>
            <a:gdLst/>
            <a:ahLst/>
            <a:cxnLst/>
            <a:rect l="l" t="t" r="r" b="b"/>
            <a:pathLst>
              <a:path w="6996430" h="101600">
                <a:moveTo>
                  <a:pt x="0" y="101119"/>
                </a:moveTo>
                <a:lnTo>
                  <a:pt x="6996176" y="101119"/>
                </a:lnTo>
                <a:lnTo>
                  <a:pt x="6996176" y="0"/>
                </a:lnTo>
                <a:lnTo>
                  <a:pt x="0" y="0"/>
                </a:lnTo>
                <a:lnTo>
                  <a:pt x="0" y="101119"/>
                </a:lnTo>
                <a:close/>
              </a:path>
            </a:pathLst>
          </a:custGeom>
          <a:ln w="9525">
            <a:solidFill>
              <a:srgbClr val="FFFFFF"/>
            </a:solidFill>
          </a:ln>
        </p:spPr>
        <p:txBody>
          <a:bodyPr wrap="square" lIns="0" tIns="0" rIns="0" bIns="0" rtlCol="0"/>
          <a:lstStyle/>
          <a:p>
            <a:endParaRPr/>
          </a:p>
        </p:txBody>
      </p:sp>
      <p:sp>
        <p:nvSpPr>
          <p:cNvPr id="5" name="object 5"/>
          <p:cNvSpPr/>
          <p:nvPr/>
        </p:nvSpPr>
        <p:spPr>
          <a:xfrm>
            <a:off x="287794" y="2434248"/>
            <a:ext cx="6989445" cy="121920"/>
          </a:xfrm>
          <a:custGeom>
            <a:avLst/>
            <a:gdLst/>
            <a:ahLst/>
            <a:cxnLst/>
            <a:rect l="l" t="t" r="r" b="b"/>
            <a:pathLst>
              <a:path w="6989445" h="121919">
                <a:moveTo>
                  <a:pt x="0" y="121753"/>
                </a:moveTo>
                <a:lnTo>
                  <a:pt x="6989317" y="121753"/>
                </a:lnTo>
                <a:lnTo>
                  <a:pt x="6989317" y="0"/>
                </a:lnTo>
                <a:lnTo>
                  <a:pt x="0" y="0"/>
                </a:lnTo>
                <a:lnTo>
                  <a:pt x="0" y="121753"/>
                </a:lnTo>
                <a:close/>
              </a:path>
            </a:pathLst>
          </a:custGeom>
          <a:ln w="9524">
            <a:solidFill>
              <a:srgbClr val="FFFFFF"/>
            </a:solidFill>
          </a:ln>
        </p:spPr>
        <p:txBody>
          <a:bodyPr wrap="square" lIns="0" tIns="0" rIns="0" bIns="0" rtlCol="0"/>
          <a:lstStyle/>
          <a:p>
            <a:endParaRPr/>
          </a:p>
        </p:txBody>
      </p:sp>
      <p:sp>
        <p:nvSpPr>
          <p:cNvPr id="6" name="object 6"/>
          <p:cNvSpPr/>
          <p:nvPr/>
        </p:nvSpPr>
        <p:spPr>
          <a:xfrm>
            <a:off x="278561" y="705535"/>
            <a:ext cx="2449322" cy="541858"/>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003935" y="1328854"/>
            <a:ext cx="1013536" cy="997150"/>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75818" y="5414097"/>
            <a:ext cx="7006590" cy="125095"/>
          </a:xfrm>
          <a:custGeom>
            <a:avLst/>
            <a:gdLst/>
            <a:ahLst/>
            <a:cxnLst/>
            <a:rect l="l" t="t" r="r" b="b"/>
            <a:pathLst>
              <a:path w="7006590" h="125095">
                <a:moveTo>
                  <a:pt x="0" y="124753"/>
                </a:moveTo>
                <a:lnTo>
                  <a:pt x="7006463" y="124753"/>
                </a:lnTo>
                <a:lnTo>
                  <a:pt x="7006463" y="0"/>
                </a:lnTo>
                <a:lnTo>
                  <a:pt x="0" y="0"/>
                </a:lnTo>
                <a:lnTo>
                  <a:pt x="0" y="124753"/>
                </a:lnTo>
                <a:close/>
              </a:path>
            </a:pathLst>
          </a:custGeom>
          <a:ln w="9525">
            <a:solidFill>
              <a:srgbClr val="FFFFFF"/>
            </a:solidFill>
          </a:ln>
        </p:spPr>
        <p:txBody>
          <a:bodyPr wrap="square" lIns="0" tIns="0" rIns="0" bIns="0" rtlCol="0"/>
          <a:lstStyle/>
          <a:p>
            <a:endParaRPr/>
          </a:p>
        </p:txBody>
      </p:sp>
      <p:sp>
        <p:nvSpPr>
          <p:cNvPr id="9" name="object 9"/>
          <p:cNvSpPr txBox="1"/>
          <p:nvPr/>
        </p:nvSpPr>
        <p:spPr>
          <a:xfrm>
            <a:off x="281495" y="5659589"/>
            <a:ext cx="6997065" cy="1256030"/>
          </a:xfrm>
          <a:prstGeom prst="rect">
            <a:avLst/>
          </a:prstGeom>
          <a:ln w="12700">
            <a:solidFill>
              <a:srgbClr val="000000"/>
            </a:solidFill>
          </a:ln>
        </p:spPr>
        <p:txBody>
          <a:bodyPr vert="horz" wrap="square" lIns="0" tIns="345440" rIns="0" bIns="0" rtlCol="0">
            <a:spAutoFit/>
          </a:bodyPr>
          <a:lstStyle/>
          <a:p>
            <a:pPr marL="1021715">
              <a:lnSpc>
                <a:spcPct val="100000"/>
              </a:lnSpc>
              <a:spcBef>
                <a:spcPts val="2720"/>
              </a:spcBef>
            </a:pPr>
            <a:r>
              <a:rPr sz="2400" b="1" spc="114" dirty="0">
                <a:latin typeface="Arial"/>
                <a:cs typeface="Arial"/>
              </a:rPr>
              <a:t>ÇİMENTONUN</a:t>
            </a:r>
            <a:r>
              <a:rPr sz="2400" b="1" spc="254" dirty="0">
                <a:latin typeface="Arial"/>
                <a:cs typeface="Arial"/>
              </a:rPr>
              <a:t> </a:t>
            </a:r>
            <a:r>
              <a:rPr sz="2400" b="1" spc="95" dirty="0">
                <a:latin typeface="Arial"/>
                <a:cs typeface="Arial"/>
              </a:rPr>
              <a:t>HİDRATASYONU</a:t>
            </a:r>
            <a:endParaRPr sz="2400">
              <a:latin typeface="Arial"/>
              <a:cs typeface="Arial"/>
            </a:endParaRPr>
          </a:p>
        </p:txBody>
      </p:sp>
      <p:sp>
        <p:nvSpPr>
          <p:cNvPr id="10" name="object 10"/>
          <p:cNvSpPr/>
          <p:nvPr/>
        </p:nvSpPr>
        <p:spPr>
          <a:xfrm>
            <a:off x="287223" y="7342377"/>
            <a:ext cx="2008124" cy="1578990"/>
          </a:xfrm>
          <a:prstGeom prst="rect">
            <a:avLst/>
          </a:prstGeom>
          <a:blipFill>
            <a:blip r:embed="rId6" cstate="print"/>
            <a:stretch>
              <a:fillRect/>
            </a:stretch>
          </a:blipFill>
        </p:spPr>
        <p:txBody>
          <a:bodyPr wrap="square" lIns="0" tIns="0" rIns="0" bIns="0" rtlCol="0"/>
          <a:lstStyle/>
          <a:p>
            <a:endParaRPr/>
          </a:p>
        </p:txBody>
      </p:sp>
      <p:graphicFrame>
        <p:nvGraphicFramePr>
          <p:cNvPr id="11" name="object 11"/>
          <p:cNvGraphicFramePr>
            <a:graphicFrameLocks noGrp="1"/>
          </p:cNvGraphicFramePr>
          <p:nvPr/>
        </p:nvGraphicFramePr>
        <p:xfrm>
          <a:off x="263944" y="7312564"/>
          <a:ext cx="7003415" cy="1605248"/>
        </p:xfrm>
        <a:graphic>
          <a:graphicData uri="http://schemas.openxmlformats.org/drawingml/2006/table">
            <a:tbl>
              <a:tblPr firstRow="1" bandRow="1">
                <a:tableStyleId>{2D5ABB26-0587-4C30-8999-92F81FD0307C}</a:tableStyleId>
              </a:tblPr>
              <a:tblGrid>
                <a:gridCol w="2060575">
                  <a:extLst>
                    <a:ext uri="{9D8B030D-6E8A-4147-A177-3AD203B41FA5}">
                      <a16:colId xmlns:a16="http://schemas.microsoft.com/office/drawing/2014/main" val="20000"/>
                    </a:ext>
                  </a:extLst>
                </a:gridCol>
                <a:gridCol w="2886710">
                  <a:extLst>
                    <a:ext uri="{9D8B030D-6E8A-4147-A177-3AD203B41FA5}">
                      <a16:colId xmlns:a16="http://schemas.microsoft.com/office/drawing/2014/main" val="20001"/>
                    </a:ext>
                  </a:extLst>
                </a:gridCol>
                <a:gridCol w="2056130">
                  <a:extLst>
                    <a:ext uri="{9D8B030D-6E8A-4147-A177-3AD203B41FA5}">
                      <a16:colId xmlns:a16="http://schemas.microsoft.com/office/drawing/2014/main" val="20002"/>
                    </a:ext>
                  </a:extLst>
                </a:gridCol>
              </a:tblGrid>
              <a:tr h="1605248">
                <a:tc>
                  <a:txBody>
                    <a:bodyPr/>
                    <a:lstStyle/>
                    <a:p>
                      <a:pPr>
                        <a:lnSpc>
                          <a:spcPct val="100000"/>
                        </a:lnSpc>
                      </a:pPr>
                      <a:endParaRPr sz="2300">
                        <a:latin typeface="Times New Roman"/>
                        <a:cs typeface="Times New Roman"/>
                      </a:endParaRPr>
                    </a:p>
                  </a:txBody>
                  <a:tcPr marL="0" marR="0" marT="0" marB="0">
                    <a:lnL w="28575">
                      <a:solidFill>
                        <a:srgbClr val="000099"/>
                      </a:solidFill>
                      <a:prstDash val="solid"/>
                    </a:lnL>
                    <a:lnR w="28575">
                      <a:solidFill>
                        <a:srgbClr val="009900"/>
                      </a:solidFill>
                      <a:prstDash val="solid"/>
                    </a:lnR>
                    <a:lnT w="28575">
                      <a:solidFill>
                        <a:srgbClr val="000099"/>
                      </a:solidFill>
                      <a:prstDash val="solid"/>
                    </a:lnT>
                    <a:lnB w="28575">
                      <a:solidFill>
                        <a:srgbClr val="000099"/>
                      </a:solidFill>
                      <a:prstDash val="solid"/>
                    </a:lnB>
                  </a:tcPr>
                </a:tc>
                <a:tc>
                  <a:txBody>
                    <a:bodyPr/>
                    <a:lstStyle/>
                    <a:p>
                      <a:pPr>
                        <a:lnSpc>
                          <a:spcPct val="100000"/>
                        </a:lnSpc>
                      </a:pPr>
                      <a:endParaRPr sz="2300">
                        <a:latin typeface="Times New Roman"/>
                        <a:cs typeface="Times New Roman"/>
                      </a:endParaRPr>
                    </a:p>
                  </a:txBody>
                  <a:tcPr marL="0" marR="0" marT="0" marB="0">
                    <a:lnL w="28575">
                      <a:solidFill>
                        <a:srgbClr val="009900"/>
                      </a:solidFill>
                      <a:prstDash val="solid"/>
                    </a:lnL>
                    <a:lnR w="28575">
                      <a:solidFill>
                        <a:srgbClr val="009900"/>
                      </a:solidFill>
                      <a:prstDash val="solid"/>
                    </a:lnR>
                    <a:lnT w="28575">
                      <a:solidFill>
                        <a:srgbClr val="009900"/>
                      </a:solidFill>
                      <a:prstDash val="solid"/>
                    </a:lnT>
                    <a:lnB w="28575">
                      <a:solidFill>
                        <a:srgbClr val="009900"/>
                      </a:solidFill>
                      <a:prstDash val="solid"/>
                    </a:lnB>
                  </a:tcPr>
                </a:tc>
                <a:tc>
                  <a:txBody>
                    <a:bodyPr/>
                    <a:lstStyle/>
                    <a:p>
                      <a:pPr>
                        <a:lnSpc>
                          <a:spcPct val="100000"/>
                        </a:lnSpc>
                      </a:pPr>
                      <a:endParaRPr sz="2300">
                        <a:latin typeface="Times New Roman"/>
                        <a:cs typeface="Times New Roman"/>
                      </a:endParaRPr>
                    </a:p>
                  </a:txBody>
                  <a:tcPr marL="0" marR="0" marT="0" marB="0">
                    <a:lnL w="28575">
                      <a:solidFill>
                        <a:srgbClr val="009900"/>
                      </a:solidFill>
                      <a:prstDash val="solid"/>
                    </a:lnL>
                    <a:lnR w="28575">
                      <a:solidFill>
                        <a:srgbClr val="000099"/>
                      </a:solidFill>
                      <a:prstDash val="solid"/>
                    </a:lnR>
                    <a:lnT w="28575">
                      <a:solidFill>
                        <a:srgbClr val="000099"/>
                      </a:solidFill>
                      <a:prstDash val="solid"/>
                    </a:lnT>
                    <a:lnB w="28575">
                      <a:solidFill>
                        <a:srgbClr val="000099"/>
                      </a:solidFill>
                      <a:prstDash val="solid"/>
                    </a:lnB>
                  </a:tcPr>
                </a:tc>
                <a:extLst>
                  <a:ext uri="{0D108BD9-81ED-4DB2-BD59-A6C34878D82A}">
                    <a16:rowId xmlns:a16="http://schemas.microsoft.com/office/drawing/2014/main" val="10000"/>
                  </a:ext>
                </a:extLst>
              </a:tr>
            </a:tbl>
          </a:graphicData>
        </a:graphic>
      </p:graphicFrame>
      <p:sp>
        <p:nvSpPr>
          <p:cNvPr id="12" name="object 12"/>
          <p:cNvSpPr/>
          <p:nvPr/>
        </p:nvSpPr>
        <p:spPr>
          <a:xfrm>
            <a:off x="5259070" y="7332471"/>
            <a:ext cx="2008124" cy="1588516"/>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2537714" y="9248063"/>
            <a:ext cx="2647823" cy="407885"/>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2537714" y="9248101"/>
            <a:ext cx="2647950" cy="408305"/>
          </a:xfrm>
          <a:custGeom>
            <a:avLst/>
            <a:gdLst/>
            <a:ahLst/>
            <a:cxnLst/>
            <a:rect l="l" t="t" r="r" b="b"/>
            <a:pathLst>
              <a:path w="2647950" h="408304">
                <a:moveTo>
                  <a:pt x="0" y="407873"/>
                </a:moveTo>
                <a:lnTo>
                  <a:pt x="2647695" y="407873"/>
                </a:lnTo>
                <a:lnTo>
                  <a:pt x="2647695" y="0"/>
                </a:lnTo>
                <a:lnTo>
                  <a:pt x="0" y="0"/>
                </a:lnTo>
                <a:lnTo>
                  <a:pt x="0" y="407873"/>
                </a:lnTo>
                <a:close/>
              </a:path>
            </a:pathLst>
          </a:custGeom>
          <a:ln w="19050">
            <a:solidFill>
              <a:srgbClr val="F3F3F3"/>
            </a:solidFill>
          </a:ln>
        </p:spPr>
        <p:txBody>
          <a:bodyPr wrap="square" lIns="0" tIns="0" rIns="0" bIns="0" rtlCol="0"/>
          <a:lstStyle/>
          <a:p>
            <a:endParaRPr/>
          </a:p>
        </p:txBody>
      </p:sp>
      <p:sp>
        <p:nvSpPr>
          <p:cNvPr id="15" name="object 15"/>
          <p:cNvSpPr txBox="1"/>
          <p:nvPr/>
        </p:nvSpPr>
        <p:spPr>
          <a:xfrm>
            <a:off x="2763392" y="701293"/>
            <a:ext cx="4518025" cy="1625600"/>
          </a:xfrm>
          <a:prstGeom prst="rect">
            <a:avLst/>
          </a:prstGeom>
          <a:ln w="25400">
            <a:solidFill>
              <a:srgbClr val="000000"/>
            </a:solidFill>
          </a:ln>
        </p:spPr>
        <p:txBody>
          <a:bodyPr vert="horz" wrap="square" lIns="0" tIns="88900" rIns="0" bIns="0" rtlCol="0">
            <a:spAutoFit/>
          </a:bodyPr>
          <a:lstStyle/>
          <a:p>
            <a:pPr marL="3552190" marR="21590" indent="-706120">
              <a:lnSpc>
                <a:spcPct val="117000"/>
              </a:lnSpc>
              <a:spcBef>
                <a:spcPts val="700"/>
              </a:spcBef>
            </a:pPr>
            <a:r>
              <a:rPr sz="2000" b="1" spc="-5" dirty="0">
                <a:solidFill>
                  <a:srgbClr val="FFFFFF"/>
                </a:solidFill>
                <a:latin typeface="Tahoma"/>
                <a:cs typeface="Tahoma"/>
              </a:rPr>
              <a:t>teknik  notlar  </a:t>
            </a:r>
            <a:r>
              <a:rPr sz="2000" b="1" dirty="0">
                <a:solidFill>
                  <a:srgbClr val="FFFFFF"/>
                </a:solidFill>
                <a:latin typeface="Tahoma"/>
                <a:cs typeface="Tahoma"/>
              </a:rPr>
              <a:t>3</a:t>
            </a:r>
            <a:endParaRPr sz="2000">
              <a:latin typeface="Tahoma"/>
              <a:cs typeface="Tahoma"/>
            </a:endParaRPr>
          </a:p>
        </p:txBody>
      </p:sp>
      <p:sp>
        <p:nvSpPr>
          <p:cNvPr id="16" name="object 16"/>
          <p:cNvSpPr/>
          <p:nvPr/>
        </p:nvSpPr>
        <p:spPr>
          <a:xfrm>
            <a:off x="5238115" y="9460448"/>
            <a:ext cx="2049145" cy="0"/>
          </a:xfrm>
          <a:custGeom>
            <a:avLst/>
            <a:gdLst/>
            <a:ahLst/>
            <a:cxnLst/>
            <a:rect l="l" t="t" r="r" b="b"/>
            <a:pathLst>
              <a:path w="2049145">
                <a:moveTo>
                  <a:pt x="0" y="0"/>
                </a:moveTo>
                <a:lnTo>
                  <a:pt x="2049144" y="0"/>
                </a:lnTo>
              </a:path>
            </a:pathLst>
          </a:custGeom>
          <a:ln w="50744">
            <a:solidFill>
              <a:srgbClr val="808080"/>
            </a:solidFill>
          </a:ln>
        </p:spPr>
        <p:txBody>
          <a:bodyPr wrap="square" lIns="0" tIns="0" rIns="0" bIns="0" rtlCol="0"/>
          <a:lstStyle/>
          <a:p>
            <a:endParaRPr/>
          </a:p>
        </p:txBody>
      </p:sp>
      <p:sp>
        <p:nvSpPr>
          <p:cNvPr id="17" name="object 17"/>
          <p:cNvSpPr/>
          <p:nvPr/>
        </p:nvSpPr>
        <p:spPr>
          <a:xfrm>
            <a:off x="287756" y="7070522"/>
            <a:ext cx="6993255" cy="118110"/>
          </a:xfrm>
          <a:custGeom>
            <a:avLst/>
            <a:gdLst/>
            <a:ahLst/>
            <a:cxnLst/>
            <a:rect l="l" t="t" r="r" b="b"/>
            <a:pathLst>
              <a:path w="6993255" h="118109">
                <a:moveTo>
                  <a:pt x="0" y="117930"/>
                </a:moveTo>
                <a:lnTo>
                  <a:pt x="6992874" y="117930"/>
                </a:lnTo>
                <a:lnTo>
                  <a:pt x="6992874" y="0"/>
                </a:lnTo>
                <a:lnTo>
                  <a:pt x="0" y="0"/>
                </a:lnTo>
                <a:lnTo>
                  <a:pt x="0" y="117930"/>
                </a:lnTo>
                <a:close/>
              </a:path>
            </a:pathLst>
          </a:custGeom>
          <a:ln w="9525">
            <a:solidFill>
              <a:srgbClr val="FFFFFF"/>
            </a:solidFill>
          </a:ln>
        </p:spPr>
        <p:txBody>
          <a:bodyPr wrap="square" lIns="0" tIns="0" rIns="0" bIns="0" rtlCol="0"/>
          <a:lstStyle/>
          <a:p>
            <a:endParaRPr/>
          </a:p>
        </p:txBody>
      </p:sp>
      <p:sp>
        <p:nvSpPr>
          <p:cNvPr id="18" name="object 18"/>
          <p:cNvSpPr/>
          <p:nvPr/>
        </p:nvSpPr>
        <p:spPr>
          <a:xfrm>
            <a:off x="278142" y="9460019"/>
            <a:ext cx="2183130" cy="0"/>
          </a:xfrm>
          <a:custGeom>
            <a:avLst/>
            <a:gdLst/>
            <a:ahLst/>
            <a:cxnLst/>
            <a:rect l="l" t="t" r="r" b="b"/>
            <a:pathLst>
              <a:path w="2183130">
                <a:moveTo>
                  <a:pt x="0" y="0"/>
                </a:moveTo>
                <a:lnTo>
                  <a:pt x="2182876" y="0"/>
                </a:lnTo>
              </a:path>
            </a:pathLst>
          </a:custGeom>
          <a:ln w="51779">
            <a:solidFill>
              <a:srgbClr val="808080"/>
            </a:solidFill>
          </a:ln>
        </p:spPr>
        <p:txBody>
          <a:bodyPr wrap="square" lIns="0" tIns="0" rIns="0" bIns="0" rtlCol="0"/>
          <a:lstStyle/>
          <a:p>
            <a:endParaRPr/>
          </a:p>
        </p:txBody>
      </p:sp>
      <p:sp>
        <p:nvSpPr>
          <p:cNvPr id="19" name="object 19"/>
          <p:cNvSpPr/>
          <p:nvPr/>
        </p:nvSpPr>
        <p:spPr>
          <a:xfrm>
            <a:off x="298145" y="2879258"/>
            <a:ext cx="2327544" cy="2242016"/>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282206" y="2863214"/>
            <a:ext cx="2356485" cy="2271395"/>
          </a:xfrm>
          <a:custGeom>
            <a:avLst/>
            <a:gdLst/>
            <a:ahLst/>
            <a:cxnLst/>
            <a:rect l="l" t="t" r="r" b="b"/>
            <a:pathLst>
              <a:path w="2356485" h="2271395">
                <a:moveTo>
                  <a:pt x="0" y="2271014"/>
                </a:moveTo>
                <a:lnTo>
                  <a:pt x="2356485" y="2271014"/>
                </a:lnTo>
                <a:lnTo>
                  <a:pt x="2356485" y="0"/>
                </a:lnTo>
                <a:lnTo>
                  <a:pt x="0" y="0"/>
                </a:lnTo>
                <a:lnTo>
                  <a:pt x="0" y="2271014"/>
                </a:lnTo>
                <a:close/>
              </a:path>
            </a:pathLst>
          </a:custGeom>
          <a:ln w="28574">
            <a:solidFill>
              <a:srgbClr val="FFFFFF"/>
            </a:solidFill>
          </a:ln>
        </p:spPr>
        <p:txBody>
          <a:bodyPr wrap="square" lIns="0" tIns="0" rIns="0" bIns="0" rtlCol="0"/>
          <a:lstStyle/>
          <a:p>
            <a:endParaRPr/>
          </a:p>
        </p:txBody>
      </p:sp>
      <p:sp>
        <p:nvSpPr>
          <p:cNvPr id="21" name="object 21"/>
          <p:cNvSpPr/>
          <p:nvPr/>
        </p:nvSpPr>
        <p:spPr>
          <a:xfrm>
            <a:off x="2740025" y="2881863"/>
            <a:ext cx="2211183" cy="2229505"/>
          </a:xfrm>
          <a:prstGeom prst="rect">
            <a:avLst/>
          </a:prstGeom>
          <a:blipFill>
            <a:blip r:embed="rId10" cstate="print"/>
            <a:stretch>
              <a:fillRect/>
            </a:stretch>
          </a:blipFill>
        </p:spPr>
        <p:txBody>
          <a:bodyPr wrap="square" lIns="0" tIns="0" rIns="0" bIns="0" rtlCol="0"/>
          <a:lstStyle/>
          <a:p>
            <a:endParaRPr/>
          </a:p>
        </p:txBody>
      </p:sp>
      <p:sp>
        <p:nvSpPr>
          <p:cNvPr id="22" name="object 22"/>
          <p:cNvSpPr/>
          <p:nvPr/>
        </p:nvSpPr>
        <p:spPr>
          <a:xfrm>
            <a:off x="2724023" y="2866008"/>
            <a:ext cx="2240280" cy="2258695"/>
          </a:xfrm>
          <a:custGeom>
            <a:avLst/>
            <a:gdLst/>
            <a:ahLst/>
            <a:cxnLst/>
            <a:rect l="l" t="t" r="r" b="b"/>
            <a:pathLst>
              <a:path w="2240279" h="2258695">
                <a:moveTo>
                  <a:pt x="0" y="2258441"/>
                </a:moveTo>
                <a:lnTo>
                  <a:pt x="2240153" y="2258441"/>
                </a:lnTo>
                <a:lnTo>
                  <a:pt x="2240153" y="0"/>
                </a:lnTo>
                <a:lnTo>
                  <a:pt x="0" y="0"/>
                </a:lnTo>
                <a:lnTo>
                  <a:pt x="0" y="2258441"/>
                </a:lnTo>
                <a:close/>
              </a:path>
            </a:pathLst>
          </a:custGeom>
          <a:ln w="28575">
            <a:solidFill>
              <a:srgbClr val="FFFFFF"/>
            </a:solidFill>
          </a:ln>
        </p:spPr>
        <p:txBody>
          <a:bodyPr wrap="square" lIns="0" tIns="0" rIns="0" bIns="0" rtlCol="0"/>
          <a:lstStyle/>
          <a:p>
            <a:endParaRPr/>
          </a:p>
        </p:txBody>
      </p:sp>
      <p:sp>
        <p:nvSpPr>
          <p:cNvPr id="23" name="object 23"/>
          <p:cNvSpPr/>
          <p:nvPr/>
        </p:nvSpPr>
        <p:spPr>
          <a:xfrm>
            <a:off x="5067553" y="2877237"/>
            <a:ext cx="2214146" cy="2222574"/>
          </a:xfrm>
          <a:prstGeom prst="rect">
            <a:avLst/>
          </a:prstGeom>
          <a:blipFill>
            <a:blip r:embed="rId11" cstate="print"/>
            <a:stretch>
              <a:fillRect/>
            </a:stretch>
          </a:blipFill>
        </p:spPr>
        <p:txBody>
          <a:bodyPr wrap="square" lIns="0" tIns="0" rIns="0" bIns="0" rtlCol="0"/>
          <a:lstStyle/>
          <a:p>
            <a:endParaRPr/>
          </a:p>
        </p:txBody>
      </p:sp>
      <p:sp>
        <p:nvSpPr>
          <p:cNvPr id="24" name="object 24"/>
          <p:cNvSpPr/>
          <p:nvPr/>
        </p:nvSpPr>
        <p:spPr>
          <a:xfrm>
            <a:off x="5051552" y="2861182"/>
            <a:ext cx="2243455" cy="2251710"/>
          </a:xfrm>
          <a:custGeom>
            <a:avLst/>
            <a:gdLst/>
            <a:ahLst/>
            <a:cxnLst/>
            <a:rect l="l" t="t" r="r" b="b"/>
            <a:pathLst>
              <a:path w="2243454" h="2251710">
                <a:moveTo>
                  <a:pt x="0" y="2251455"/>
                </a:moveTo>
                <a:lnTo>
                  <a:pt x="2243201" y="2251455"/>
                </a:lnTo>
                <a:lnTo>
                  <a:pt x="2243201" y="0"/>
                </a:lnTo>
                <a:lnTo>
                  <a:pt x="0" y="0"/>
                </a:lnTo>
                <a:lnTo>
                  <a:pt x="0" y="2251455"/>
                </a:lnTo>
                <a:close/>
              </a:path>
            </a:pathLst>
          </a:custGeom>
          <a:ln w="28575">
            <a:solidFill>
              <a:srgbClr val="FFFFFF"/>
            </a:solidFill>
          </a:ln>
        </p:spPr>
        <p:txBody>
          <a:bodyPr wrap="square" lIns="0" tIns="0" rIns="0" bIns="0" rtlCol="0"/>
          <a:lstStyle/>
          <a:p>
            <a:endParaRPr/>
          </a:p>
        </p:txBody>
      </p:sp>
      <p:sp>
        <p:nvSpPr>
          <p:cNvPr id="25" name="object 25"/>
          <p:cNvSpPr/>
          <p:nvPr/>
        </p:nvSpPr>
        <p:spPr>
          <a:xfrm>
            <a:off x="2378836" y="7332217"/>
            <a:ext cx="2812161" cy="1596263"/>
          </a:xfrm>
          <a:prstGeom prst="rect">
            <a:avLst/>
          </a:prstGeom>
          <a:blipFill>
            <a:blip r:embed="rId1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501009" y="511556"/>
            <a:ext cx="8756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İLETİŞİM</a:t>
            </a:r>
            <a:endParaRPr sz="1400">
              <a:latin typeface="Tahoma"/>
              <a:cs typeface="Tahoma"/>
            </a:endParaRPr>
          </a:p>
        </p:txBody>
      </p:sp>
      <p:sp>
        <p:nvSpPr>
          <p:cNvPr id="3" name="object 3"/>
          <p:cNvSpPr txBox="1"/>
          <p:nvPr/>
        </p:nvSpPr>
        <p:spPr>
          <a:xfrm>
            <a:off x="1205280" y="2226309"/>
            <a:ext cx="1756410" cy="1372870"/>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000080"/>
                </a:solidFill>
                <a:latin typeface="Tahoma"/>
                <a:cs typeface="Tahoma"/>
              </a:rPr>
              <a:t>Büyükçekmece</a:t>
            </a:r>
            <a:r>
              <a:rPr sz="1100" b="1" spc="-25" dirty="0">
                <a:solidFill>
                  <a:srgbClr val="000080"/>
                </a:solidFill>
                <a:latin typeface="Tahoma"/>
                <a:cs typeface="Tahoma"/>
              </a:rPr>
              <a:t> </a:t>
            </a:r>
            <a:r>
              <a:rPr sz="1100" b="1" spc="-5" dirty="0">
                <a:solidFill>
                  <a:srgbClr val="000080"/>
                </a:solidFill>
                <a:latin typeface="Tahoma"/>
                <a:cs typeface="Tahoma"/>
              </a:rPr>
              <a:t>Fabrikası</a:t>
            </a:r>
            <a:endParaRPr sz="1100">
              <a:latin typeface="Tahoma"/>
              <a:cs typeface="Tahoma"/>
            </a:endParaRPr>
          </a:p>
          <a:p>
            <a:pPr marL="67310" marR="60960" indent="-3175" algn="ctr">
              <a:lnSpc>
                <a:spcPct val="150400"/>
              </a:lnSpc>
              <a:spcBef>
                <a:spcPts val="254"/>
              </a:spcBef>
            </a:pPr>
            <a:r>
              <a:rPr sz="1000" spc="-5" dirty="0">
                <a:latin typeface="Tahoma"/>
                <a:cs typeface="Tahoma"/>
              </a:rPr>
              <a:t>Mimar </a:t>
            </a:r>
            <a:r>
              <a:rPr sz="1000" spc="-10" dirty="0">
                <a:latin typeface="Tahoma"/>
                <a:cs typeface="Tahoma"/>
              </a:rPr>
              <a:t>Sinan </a:t>
            </a:r>
            <a:r>
              <a:rPr sz="1000" spc="-5" dirty="0">
                <a:latin typeface="Tahoma"/>
                <a:cs typeface="Tahoma"/>
              </a:rPr>
              <a:t>Beldesi  Marmara Cad. P.K.1/3</a:t>
            </a:r>
            <a:r>
              <a:rPr sz="1000" spc="-50" dirty="0">
                <a:latin typeface="Tahoma"/>
                <a:cs typeface="Tahoma"/>
              </a:rPr>
              <a:t> </a:t>
            </a:r>
            <a:r>
              <a:rPr sz="1000" spc="-5" dirty="0">
                <a:latin typeface="Tahoma"/>
                <a:cs typeface="Tahoma"/>
              </a:rPr>
              <a:t>34900  Büyükçekmece/İstanbul  Tel:(0212) 866 10</a:t>
            </a:r>
            <a:r>
              <a:rPr sz="1000" spc="-10" dirty="0">
                <a:latin typeface="Tahoma"/>
                <a:cs typeface="Tahoma"/>
              </a:rPr>
              <a:t> </a:t>
            </a:r>
            <a:r>
              <a:rPr sz="1000" spc="-5" dirty="0">
                <a:latin typeface="Tahoma"/>
                <a:cs typeface="Tahoma"/>
              </a:rPr>
              <a:t>00</a:t>
            </a:r>
            <a:endParaRPr sz="1000">
              <a:latin typeface="Tahoma"/>
              <a:cs typeface="Tahoma"/>
            </a:endParaRPr>
          </a:p>
          <a:p>
            <a:pPr algn="ctr">
              <a:lnSpc>
                <a:spcPct val="100000"/>
              </a:lnSpc>
              <a:spcBef>
                <a:spcPts val="610"/>
              </a:spcBef>
            </a:pPr>
            <a:r>
              <a:rPr sz="1000" spc="-5" dirty="0">
                <a:latin typeface="Tahoma"/>
                <a:cs typeface="Tahoma"/>
              </a:rPr>
              <a:t>Faks:(0212) 866 </a:t>
            </a:r>
            <a:r>
              <a:rPr sz="1000" dirty="0">
                <a:latin typeface="Tahoma"/>
                <a:cs typeface="Tahoma"/>
              </a:rPr>
              <a:t>12</a:t>
            </a:r>
            <a:r>
              <a:rPr sz="1000" spc="-20" dirty="0">
                <a:latin typeface="Tahoma"/>
                <a:cs typeface="Tahoma"/>
              </a:rPr>
              <a:t> </a:t>
            </a:r>
            <a:r>
              <a:rPr sz="1000" dirty="0">
                <a:latin typeface="Tahoma"/>
                <a:cs typeface="Tahoma"/>
              </a:rPr>
              <a:t>00</a:t>
            </a:r>
            <a:endParaRPr sz="1000">
              <a:latin typeface="Tahoma"/>
              <a:cs typeface="Tahoma"/>
            </a:endParaRPr>
          </a:p>
        </p:txBody>
      </p:sp>
      <p:sp>
        <p:nvSpPr>
          <p:cNvPr id="4" name="object 4"/>
          <p:cNvSpPr txBox="1"/>
          <p:nvPr/>
        </p:nvSpPr>
        <p:spPr>
          <a:xfrm>
            <a:off x="3260216" y="2230882"/>
            <a:ext cx="1484630" cy="1142365"/>
          </a:xfrm>
          <a:prstGeom prst="rect">
            <a:avLst/>
          </a:prstGeom>
        </p:spPr>
        <p:txBody>
          <a:bodyPr vert="horz" wrap="square" lIns="0" tIns="12700" rIns="0" bIns="0" rtlCol="0">
            <a:spAutoFit/>
          </a:bodyPr>
          <a:lstStyle/>
          <a:p>
            <a:pPr marL="41275">
              <a:lnSpc>
                <a:spcPct val="100000"/>
              </a:lnSpc>
              <a:spcBef>
                <a:spcPts val="100"/>
              </a:spcBef>
            </a:pPr>
            <a:r>
              <a:rPr sz="1100" b="1" dirty="0">
                <a:solidFill>
                  <a:srgbClr val="000080"/>
                </a:solidFill>
                <a:latin typeface="Tahoma"/>
                <a:cs typeface="Tahoma"/>
              </a:rPr>
              <a:t>Çanakkale</a:t>
            </a:r>
            <a:r>
              <a:rPr sz="1100" b="1" spc="-30" dirty="0">
                <a:solidFill>
                  <a:srgbClr val="000080"/>
                </a:solidFill>
                <a:latin typeface="Tahoma"/>
                <a:cs typeface="Tahoma"/>
              </a:rPr>
              <a:t> </a:t>
            </a:r>
            <a:r>
              <a:rPr sz="1100" b="1" spc="-5" dirty="0">
                <a:solidFill>
                  <a:srgbClr val="000080"/>
                </a:solidFill>
                <a:latin typeface="Tahoma"/>
                <a:cs typeface="Tahoma"/>
              </a:rPr>
              <a:t>Fabrikası</a:t>
            </a:r>
            <a:endParaRPr sz="1100">
              <a:latin typeface="Tahoma"/>
              <a:cs typeface="Tahoma"/>
            </a:endParaRPr>
          </a:p>
          <a:p>
            <a:pPr marL="12700" marR="5080" algn="ctr">
              <a:lnSpc>
                <a:spcPct val="150600"/>
              </a:lnSpc>
              <a:spcBef>
                <a:spcPts val="250"/>
              </a:spcBef>
            </a:pPr>
            <a:r>
              <a:rPr sz="1000" spc="-5" dirty="0">
                <a:latin typeface="Tahoma"/>
                <a:cs typeface="Tahoma"/>
              </a:rPr>
              <a:t>Mahmudiye Beldesi</a:t>
            </a:r>
            <a:r>
              <a:rPr sz="1000" spc="-55" dirty="0">
                <a:latin typeface="Tahoma"/>
                <a:cs typeface="Tahoma"/>
              </a:rPr>
              <a:t> </a:t>
            </a:r>
            <a:r>
              <a:rPr sz="1000" spc="-5" dirty="0">
                <a:latin typeface="Tahoma"/>
                <a:cs typeface="Tahoma"/>
              </a:rPr>
              <a:t>17640  Ezine/Çanakkale  Tel:(0286) 295 20</a:t>
            </a:r>
            <a:r>
              <a:rPr sz="1000" spc="-15" dirty="0">
                <a:latin typeface="Tahoma"/>
                <a:cs typeface="Tahoma"/>
              </a:rPr>
              <a:t> </a:t>
            </a:r>
            <a:r>
              <a:rPr sz="1000" spc="-5" dirty="0">
                <a:latin typeface="Tahoma"/>
                <a:cs typeface="Tahoma"/>
              </a:rPr>
              <a:t>00</a:t>
            </a:r>
            <a:endParaRPr sz="1000">
              <a:latin typeface="Tahoma"/>
              <a:cs typeface="Tahoma"/>
            </a:endParaRPr>
          </a:p>
          <a:p>
            <a:pPr marL="1270" algn="ctr">
              <a:lnSpc>
                <a:spcPct val="100000"/>
              </a:lnSpc>
              <a:spcBef>
                <a:spcPts val="600"/>
              </a:spcBef>
            </a:pPr>
            <a:r>
              <a:rPr sz="1000" spc="-5" dirty="0">
                <a:latin typeface="Tahoma"/>
                <a:cs typeface="Tahoma"/>
              </a:rPr>
              <a:t>Faks:(0286) 295 </a:t>
            </a:r>
            <a:r>
              <a:rPr sz="1000" dirty="0">
                <a:latin typeface="Tahoma"/>
                <a:cs typeface="Tahoma"/>
              </a:rPr>
              <a:t>21</a:t>
            </a:r>
            <a:r>
              <a:rPr sz="1000" spc="-40" dirty="0">
                <a:latin typeface="Tahoma"/>
                <a:cs typeface="Tahoma"/>
              </a:rPr>
              <a:t> </a:t>
            </a:r>
            <a:r>
              <a:rPr sz="1000" dirty="0">
                <a:latin typeface="Tahoma"/>
                <a:cs typeface="Tahoma"/>
              </a:rPr>
              <a:t>99</a:t>
            </a:r>
            <a:endParaRPr sz="1000">
              <a:latin typeface="Tahoma"/>
              <a:cs typeface="Tahoma"/>
            </a:endParaRPr>
          </a:p>
        </p:txBody>
      </p:sp>
      <p:sp>
        <p:nvSpPr>
          <p:cNvPr id="5" name="object 5"/>
          <p:cNvSpPr txBox="1"/>
          <p:nvPr/>
        </p:nvSpPr>
        <p:spPr>
          <a:xfrm>
            <a:off x="5050028" y="2227833"/>
            <a:ext cx="1652270" cy="1142365"/>
          </a:xfrm>
          <a:prstGeom prst="rect">
            <a:avLst/>
          </a:prstGeom>
        </p:spPr>
        <p:txBody>
          <a:bodyPr vert="horz" wrap="square" lIns="0" tIns="12700" rIns="0" bIns="0" rtlCol="0">
            <a:spAutoFit/>
          </a:bodyPr>
          <a:lstStyle/>
          <a:p>
            <a:pPr marL="299085">
              <a:lnSpc>
                <a:spcPct val="100000"/>
              </a:lnSpc>
              <a:spcBef>
                <a:spcPts val="100"/>
              </a:spcBef>
            </a:pPr>
            <a:r>
              <a:rPr sz="1100" b="1" dirty="0">
                <a:solidFill>
                  <a:srgbClr val="000080"/>
                </a:solidFill>
                <a:latin typeface="Tahoma"/>
                <a:cs typeface="Tahoma"/>
              </a:rPr>
              <a:t>Ladik</a:t>
            </a:r>
            <a:r>
              <a:rPr sz="1100" b="1" spc="-10" dirty="0">
                <a:solidFill>
                  <a:srgbClr val="000080"/>
                </a:solidFill>
                <a:latin typeface="Tahoma"/>
                <a:cs typeface="Tahoma"/>
              </a:rPr>
              <a:t> </a:t>
            </a:r>
            <a:r>
              <a:rPr sz="1100" b="1" spc="-5" dirty="0">
                <a:solidFill>
                  <a:srgbClr val="000080"/>
                </a:solidFill>
                <a:latin typeface="Tahoma"/>
                <a:cs typeface="Tahoma"/>
              </a:rPr>
              <a:t>Fabrikası</a:t>
            </a:r>
            <a:endParaRPr sz="1100">
              <a:latin typeface="Tahoma"/>
              <a:cs typeface="Tahoma"/>
            </a:endParaRPr>
          </a:p>
          <a:p>
            <a:pPr marL="12700" marR="5080" algn="ctr">
              <a:lnSpc>
                <a:spcPct val="150300"/>
              </a:lnSpc>
              <a:spcBef>
                <a:spcPts val="254"/>
              </a:spcBef>
            </a:pPr>
            <a:r>
              <a:rPr sz="1000" spc="-5" dirty="0">
                <a:latin typeface="Tahoma"/>
                <a:cs typeface="Tahoma"/>
              </a:rPr>
              <a:t>İskaniye Mah. Akpınar</a:t>
            </a:r>
            <a:r>
              <a:rPr sz="1000" spc="-40" dirty="0">
                <a:latin typeface="Tahoma"/>
                <a:cs typeface="Tahoma"/>
              </a:rPr>
              <a:t> </a:t>
            </a:r>
            <a:r>
              <a:rPr sz="1000" dirty="0">
                <a:latin typeface="Tahoma"/>
                <a:cs typeface="Tahoma"/>
              </a:rPr>
              <a:t>Mevkii  </a:t>
            </a:r>
            <a:r>
              <a:rPr sz="1000" spc="-5" dirty="0">
                <a:latin typeface="Tahoma"/>
                <a:cs typeface="Tahoma"/>
              </a:rPr>
              <a:t>Ladik/Samsun</a:t>
            </a:r>
            <a:endParaRPr sz="1000">
              <a:latin typeface="Tahoma"/>
              <a:cs typeface="Tahoma"/>
            </a:endParaRPr>
          </a:p>
          <a:p>
            <a:pPr algn="ctr">
              <a:lnSpc>
                <a:spcPct val="100000"/>
              </a:lnSpc>
              <a:spcBef>
                <a:spcPts val="610"/>
              </a:spcBef>
            </a:pPr>
            <a:r>
              <a:rPr sz="1000" spc="-5" dirty="0">
                <a:latin typeface="Tahoma"/>
                <a:cs typeface="Tahoma"/>
              </a:rPr>
              <a:t>Tel:(0362) 771 38</a:t>
            </a:r>
            <a:r>
              <a:rPr sz="1000" spc="-10" dirty="0">
                <a:latin typeface="Tahoma"/>
                <a:cs typeface="Tahoma"/>
              </a:rPr>
              <a:t> </a:t>
            </a:r>
            <a:r>
              <a:rPr sz="1000" spc="-5" dirty="0">
                <a:latin typeface="Tahoma"/>
                <a:cs typeface="Tahoma"/>
              </a:rPr>
              <a:t>16</a:t>
            </a:r>
            <a:endParaRPr sz="1000">
              <a:latin typeface="Tahoma"/>
              <a:cs typeface="Tahoma"/>
            </a:endParaRPr>
          </a:p>
          <a:p>
            <a:pPr algn="ctr">
              <a:lnSpc>
                <a:spcPct val="100000"/>
              </a:lnSpc>
              <a:spcBef>
                <a:spcPts val="600"/>
              </a:spcBef>
            </a:pPr>
            <a:r>
              <a:rPr sz="1000" spc="-5" dirty="0">
                <a:latin typeface="Tahoma"/>
                <a:cs typeface="Tahoma"/>
              </a:rPr>
              <a:t>Faks:(0362) 771 </a:t>
            </a:r>
            <a:r>
              <a:rPr sz="1000" dirty="0">
                <a:latin typeface="Tahoma"/>
                <a:cs typeface="Tahoma"/>
              </a:rPr>
              <a:t>38</a:t>
            </a:r>
            <a:r>
              <a:rPr sz="1000" spc="-25" dirty="0">
                <a:latin typeface="Tahoma"/>
                <a:cs typeface="Tahoma"/>
              </a:rPr>
              <a:t> </a:t>
            </a:r>
            <a:r>
              <a:rPr sz="1000" dirty="0">
                <a:latin typeface="Tahoma"/>
                <a:cs typeface="Tahoma"/>
              </a:rPr>
              <a:t>19</a:t>
            </a:r>
            <a:endParaRPr sz="1000">
              <a:latin typeface="Tahoma"/>
              <a:cs typeface="Tahoma"/>
            </a:endParaRPr>
          </a:p>
        </p:txBody>
      </p:sp>
      <p:sp>
        <p:nvSpPr>
          <p:cNvPr id="6" name="object 6"/>
          <p:cNvSpPr/>
          <p:nvPr/>
        </p:nvSpPr>
        <p:spPr>
          <a:xfrm>
            <a:off x="1031608" y="3720083"/>
            <a:ext cx="5844540" cy="0"/>
          </a:xfrm>
          <a:custGeom>
            <a:avLst/>
            <a:gdLst/>
            <a:ahLst/>
            <a:cxnLst/>
            <a:rect l="l" t="t" r="r" b="b"/>
            <a:pathLst>
              <a:path w="5844540">
                <a:moveTo>
                  <a:pt x="0" y="0"/>
                </a:moveTo>
                <a:lnTo>
                  <a:pt x="5843917" y="0"/>
                </a:lnTo>
              </a:path>
            </a:pathLst>
          </a:custGeom>
          <a:ln w="38100">
            <a:solidFill>
              <a:srgbClr val="00AF50"/>
            </a:solidFill>
          </a:ln>
        </p:spPr>
        <p:txBody>
          <a:bodyPr wrap="square" lIns="0" tIns="0" rIns="0" bIns="0" rtlCol="0"/>
          <a:lstStyle/>
          <a:p>
            <a:endParaRPr/>
          </a:p>
        </p:txBody>
      </p:sp>
      <p:sp>
        <p:nvSpPr>
          <p:cNvPr id="7" name="object 7"/>
          <p:cNvSpPr txBox="1"/>
          <p:nvPr/>
        </p:nvSpPr>
        <p:spPr>
          <a:xfrm>
            <a:off x="1202232" y="4111878"/>
            <a:ext cx="2501265" cy="4709160"/>
          </a:xfrm>
          <a:prstGeom prst="rect">
            <a:avLst/>
          </a:prstGeom>
        </p:spPr>
        <p:txBody>
          <a:bodyPr vert="horz" wrap="square" lIns="0" tIns="12700" rIns="0" bIns="0" rtlCol="0">
            <a:spAutoFit/>
          </a:bodyPr>
          <a:lstStyle/>
          <a:p>
            <a:pPr marL="3175" algn="ctr">
              <a:lnSpc>
                <a:spcPct val="100000"/>
              </a:lnSpc>
              <a:spcBef>
                <a:spcPts val="100"/>
              </a:spcBef>
            </a:pPr>
            <a:r>
              <a:rPr sz="1100" b="1" spc="-5" dirty="0">
                <a:solidFill>
                  <a:srgbClr val="000080"/>
                </a:solidFill>
                <a:latin typeface="Tahoma"/>
                <a:cs typeface="Tahoma"/>
              </a:rPr>
              <a:t>Kuzey Marmara Bölgesi</a:t>
            </a:r>
            <a:endParaRPr sz="1100">
              <a:latin typeface="Tahoma"/>
              <a:cs typeface="Tahoma"/>
            </a:endParaRPr>
          </a:p>
          <a:p>
            <a:pPr marL="12065" marR="5080" algn="ctr">
              <a:lnSpc>
                <a:spcPct val="150200"/>
              </a:lnSpc>
              <a:spcBef>
                <a:spcPts val="254"/>
              </a:spcBef>
            </a:pPr>
            <a:r>
              <a:rPr sz="1000" spc="-5" dirty="0">
                <a:latin typeface="Tahoma"/>
                <a:cs typeface="Tahoma"/>
              </a:rPr>
              <a:t>Sultan Murat Cad. No:8 Mimar </a:t>
            </a:r>
            <a:r>
              <a:rPr sz="1000" spc="-10" dirty="0">
                <a:latin typeface="Tahoma"/>
                <a:cs typeface="Tahoma"/>
              </a:rPr>
              <a:t>Sinan </a:t>
            </a:r>
            <a:r>
              <a:rPr sz="1000" spc="-5" dirty="0">
                <a:latin typeface="Tahoma"/>
                <a:cs typeface="Tahoma"/>
              </a:rPr>
              <a:t>Beldesi  34900</a:t>
            </a:r>
            <a:r>
              <a:rPr sz="1000" dirty="0">
                <a:latin typeface="Tahoma"/>
                <a:cs typeface="Tahoma"/>
              </a:rPr>
              <a:t> </a:t>
            </a:r>
            <a:r>
              <a:rPr sz="1000" spc="-5" dirty="0">
                <a:latin typeface="Tahoma"/>
                <a:cs typeface="Tahoma"/>
              </a:rPr>
              <a:t>Büyükçekmece/İstanbul</a:t>
            </a:r>
            <a:endParaRPr sz="1000">
              <a:latin typeface="Tahoma"/>
              <a:cs typeface="Tahoma"/>
            </a:endParaRPr>
          </a:p>
          <a:p>
            <a:pPr marL="4445" algn="ctr">
              <a:lnSpc>
                <a:spcPct val="100000"/>
              </a:lnSpc>
              <a:spcBef>
                <a:spcPts val="615"/>
              </a:spcBef>
            </a:pPr>
            <a:r>
              <a:rPr sz="1000" spc="-5" dirty="0">
                <a:latin typeface="Tahoma"/>
                <a:cs typeface="Tahoma"/>
              </a:rPr>
              <a:t>Tel:(0212) 866 12</a:t>
            </a:r>
            <a:r>
              <a:rPr sz="1000" dirty="0">
                <a:latin typeface="Tahoma"/>
                <a:cs typeface="Tahoma"/>
              </a:rPr>
              <a:t> 61-68</a:t>
            </a:r>
            <a:endParaRPr sz="1000">
              <a:latin typeface="Tahoma"/>
              <a:cs typeface="Tahoma"/>
            </a:endParaRPr>
          </a:p>
          <a:p>
            <a:pPr marL="2540" algn="ctr">
              <a:lnSpc>
                <a:spcPct val="100000"/>
              </a:lnSpc>
              <a:spcBef>
                <a:spcPts val="600"/>
              </a:spcBef>
            </a:pPr>
            <a:r>
              <a:rPr sz="1000" spc="-5" dirty="0">
                <a:latin typeface="Tahoma"/>
                <a:cs typeface="Tahoma"/>
              </a:rPr>
              <a:t>Faks:(0212) 866 </a:t>
            </a:r>
            <a:r>
              <a:rPr sz="1000" dirty="0">
                <a:latin typeface="Tahoma"/>
                <a:cs typeface="Tahoma"/>
              </a:rPr>
              <a:t>12</a:t>
            </a:r>
            <a:r>
              <a:rPr sz="1000" spc="-10" dirty="0">
                <a:latin typeface="Tahoma"/>
                <a:cs typeface="Tahoma"/>
              </a:rPr>
              <a:t> </a:t>
            </a:r>
            <a:r>
              <a:rPr sz="1000" dirty="0">
                <a:latin typeface="Tahoma"/>
                <a:cs typeface="Tahoma"/>
              </a:rPr>
              <a:t>73-74</a:t>
            </a:r>
            <a:endParaRPr sz="1000">
              <a:latin typeface="Tahoma"/>
              <a:cs typeface="Tahoma"/>
            </a:endParaRPr>
          </a:p>
          <a:p>
            <a:pPr marL="4445" algn="ctr">
              <a:lnSpc>
                <a:spcPct val="100000"/>
              </a:lnSpc>
              <a:spcBef>
                <a:spcPts val="620"/>
              </a:spcBef>
            </a:pPr>
            <a:r>
              <a:rPr sz="1100" b="1" spc="-5" dirty="0">
                <a:solidFill>
                  <a:srgbClr val="000080"/>
                </a:solidFill>
                <a:latin typeface="Tahoma"/>
                <a:cs typeface="Tahoma"/>
              </a:rPr>
              <a:t>Güney Marmara</a:t>
            </a:r>
            <a:r>
              <a:rPr sz="1100" b="1" dirty="0">
                <a:solidFill>
                  <a:srgbClr val="000080"/>
                </a:solidFill>
                <a:latin typeface="Tahoma"/>
                <a:cs typeface="Tahoma"/>
              </a:rPr>
              <a:t> </a:t>
            </a:r>
            <a:r>
              <a:rPr sz="1100" b="1" spc="-10" dirty="0">
                <a:solidFill>
                  <a:srgbClr val="000080"/>
                </a:solidFill>
                <a:latin typeface="Tahoma"/>
                <a:cs typeface="Tahoma"/>
              </a:rPr>
              <a:t>Bölgesi</a:t>
            </a:r>
            <a:endParaRPr sz="1100">
              <a:latin typeface="Tahoma"/>
              <a:cs typeface="Tahoma"/>
            </a:endParaRPr>
          </a:p>
          <a:p>
            <a:pPr marL="610235" marR="598805" algn="ctr">
              <a:lnSpc>
                <a:spcPct val="150500"/>
              </a:lnSpc>
              <a:spcBef>
                <a:spcPts val="250"/>
              </a:spcBef>
            </a:pPr>
            <a:r>
              <a:rPr sz="1000" spc="-5" dirty="0">
                <a:latin typeface="Tahoma"/>
                <a:cs typeface="Tahoma"/>
              </a:rPr>
              <a:t>Kumburun Köyü</a:t>
            </a:r>
            <a:r>
              <a:rPr sz="1000" spc="-50" dirty="0">
                <a:latin typeface="Tahoma"/>
                <a:cs typeface="Tahoma"/>
              </a:rPr>
              <a:t> </a:t>
            </a:r>
            <a:r>
              <a:rPr sz="1000" spc="-5" dirty="0">
                <a:latin typeface="Tahoma"/>
                <a:cs typeface="Tahoma"/>
              </a:rPr>
              <a:t>Mevkii  Ezine/Çanakkale  Tel:(0286) 295 20</a:t>
            </a:r>
            <a:r>
              <a:rPr sz="1000" spc="-35" dirty="0">
                <a:latin typeface="Tahoma"/>
                <a:cs typeface="Tahoma"/>
              </a:rPr>
              <a:t> </a:t>
            </a:r>
            <a:r>
              <a:rPr sz="1000" spc="-5" dirty="0">
                <a:latin typeface="Tahoma"/>
                <a:cs typeface="Tahoma"/>
              </a:rPr>
              <a:t>00</a:t>
            </a:r>
            <a:endParaRPr sz="1000">
              <a:latin typeface="Tahoma"/>
              <a:cs typeface="Tahoma"/>
            </a:endParaRPr>
          </a:p>
          <a:p>
            <a:pPr marL="3175" algn="ctr">
              <a:lnSpc>
                <a:spcPct val="100000"/>
              </a:lnSpc>
              <a:spcBef>
                <a:spcPts val="600"/>
              </a:spcBef>
            </a:pPr>
            <a:r>
              <a:rPr sz="1000" spc="-5" dirty="0">
                <a:latin typeface="Tahoma"/>
                <a:cs typeface="Tahoma"/>
              </a:rPr>
              <a:t>Faks:(0286) 648 </a:t>
            </a:r>
            <a:r>
              <a:rPr sz="1000" dirty="0">
                <a:latin typeface="Tahoma"/>
                <a:cs typeface="Tahoma"/>
              </a:rPr>
              <a:t>91</a:t>
            </a:r>
            <a:r>
              <a:rPr sz="1000" spc="-5" dirty="0">
                <a:latin typeface="Tahoma"/>
                <a:cs typeface="Tahoma"/>
              </a:rPr>
              <a:t> </a:t>
            </a:r>
            <a:r>
              <a:rPr sz="1000" dirty="0">
                <a:latin typeface="Tahoma"/>
                <a:cs typeface="Tahoma"/>
              </a:rPr>
              <a:t>86</a:t>
            </a:r>
            <a:endParaRPr sz="1000">
              <a:latin typeface="Tahoma"/>
              <a:cs typeface="Tahoma"/>
            </a:endParaRPr>
          </a:p>
          <a:p>
            <a:pPr marL="4445" algn="ctr">
              <a:lnSpc>
                <a:spcPct val="100000"/>
              </a:lnSpc>
              <a:spcBef>
                <a:spcPts val="620"/>
              </a:spcBef>
            </a:pPr>
            <a:r>
              <a:rPr sz="1100" b="1" dirty="0">
                <a:solidFill>
                  <a:srgbClr val="000080"/>
                </a:solidFill>
                <a:latin typeface="Tahoma"/>
                <a:cs typeface="Tahoma"/>
              </a:rPr>
              <a:t>Ege</a:t>
            </a:r>
            <a:r>
              <a:rPr sz="1100" b="1" spc="-15" dirty="0">
                <a:solidFill>
                  <a:srgbClr val="000080"/>
                </a:solidFill>
                <a:latin typeface="Tahoma"/>
                <a:cs typeface="Tahoma"/>
              </a:rPr>
              <a:t> </a:t>
            </a:r>
            <a:r>
              <a:rPr sz="1100" b="1" spc="-5" dirty="0">
                <a:solidFill>
                  <a:srgbClr val="000080"/>
                </a:solidFill>
                <a:latin typeface="Tahoma"/>
                <a:cs typeface="Tahoma"/>
              </a:rPr>
              <a:t>Bölgesi</a:t>
            </a:r>
            <a:endParaRPr sz="1100">
              <a:latin typeface="Tahoma"/>
              <a:cs typeface="Tahoma"/>
            </a:endParaRPr>
          </a:p>
          <a:p>
            <a:pPr marL="78105" marR="69850" algn="ctr">
              <a:lnSpc>
                <a:spcPct val="150000"/>
              </a:lnSpc>
              <a:spcBef>
                <a:spcPts val="254"/>
              </a:spcBef>
            </a:pPr>
            <a:r>
              <a:rPr sz="1000" spc="-5" dirty="0">
                <a:latin typeface="Tahoma"/>
                <a:cs typeface="Tahoma"/>
              </a:rPr>
              <a:t>Ali Çetinkaya Bulvarı No:34/1 Kat:4 D:402  35220</a:t>
            </a:r>
            <a:r>
              <a:rPr sz="1000" dirty="0">
                <a:latin typeface="Tahoma"/>
                <a:cs typeface="Tahoma"/>
              </a:rPr>
              <a:t> </a:t>
            </a:r>
            <a:r>
              <a:rPr sz="1000" spc="-5" dirty="0">
                <a:latin typeface="Tahoma"/>
                <a:cs typeface="Tahoma"/>
              </a:rPr>
              <a:t>Alsancak/İzmir</a:t>
            </a:r>
            <a:endParaRPr sz="1000">
              <a:latin typeface="Tahoma"/>
              <a:cs typeface="Tahoma"/>
            </a:endParaRPr>
          </a:p>
          <a:p>
            <a:pPr marL="1905" algn="ctr">
              <a:lnSpc>
                <a:spcPct val="100000"/>
              </a:lnSpc>
              <a:spcBef>
                <a:spcPts val="615"/>
              </a:spcBef>
            </a:pPr>
            <a:r>
              <a:rPr sz="1000" spc="-5" dirty="0">
                <a:latin typeface="Tahoma"/>
                <a:cs typeface="Tahoma"/>
              </a:rPr>
              <a:t>Tel:(0232) 463 67</a:t>
            </a:r>
            <a:r>
              <a:rPr sz="1000" spc="-50" dirty="0">
                <a:latin typeface="Tahoma"/>
                <a:cs typeface="Tahoma"/>
              </a:rPr>
              <a:t> </a:t>
            </a:r>
            <a:r>
              <a:rPr sz="1000" spc="-5" dirty="0">
                <a:latin typeface="Tahoma"/>
                <a:cs typeface="Tahoma"/>
              </a:rPr>
              <a:t>78</a:t>
            </a:r>
            <a:endParaRPr sz="1000">
              <a:latin typeface="Tahoma"/>
              <a:cs typeface="Tahoma"/>
            </a:endParaRPr>
          </a:p>
          <a:p>
            <a:pPr marL="3175" algn="ctr">
              <a:lnSpc>
                <a:spcPct val="100000"/>
              </a:lnSpc>
              <a:spcBef>
                <a:spcPts val="600"/>
              </a:spcBef>
            </a:pPr>
            <a:r>
              <a:rPr sz="1000" spc="-5" dirty="0">
                <a:latin typeface="Tahoma"/>
                <a:cs typeface="Tahoma"/>
              </a:rPr>
              <a:t>Faks:(0232) 463 </a:t>
            </a:r>
            <a:r>
              <a:rPr sz="1000" dirty="0">
                <a:latin typeface="Tahoma"/>
                <a:cs typeface="Tahoma"/>
              </a:rPr>
              <a:t>44</a:t>
            </a:r>
            <a:r>
              <a:rPr sz="1000" spc="-5" dirty="0">
                <a:latin typeface="Tahoma"/>
                <a:cs typeface="Tahoma"/>
              </a:rPr>
              <a:t> </a:t>
            </a:r>
            <a:r>
              <a:rPr sz="1000" dirty="0">
                <a:latin typeface="Tahoma"/>
                <a:cs typeface="Tahoma"/>
              </a:rPr>
              <a:t>29</a:t>
            </a:r>
            <a:endParaRPr sz="1000">
              <a:latin typeface="Tahoma"/>
              <a:cs typeface="Tahoma"/>
            </a:endParaRPr>
          </a:p>
          <a:p>
            <a:pPr marL="1905" algn="ctr">
              <a:lnSpc>
                <a:spcPct val="100000"/>
              </a:lnSpc>
              <a:spcBef>
                <a:spcPts val="560"/>
              </a:spcBef>
            </a:pPr>
            <a:r>
              <a:rPr sz="1050" b="1" i="1" spc="-30" dirty="0">
                <a:solidFill>
                  <a:srgbClr val="000080"/>
                </a:solidFill>
                <a:latin typeface="Tahoma"/>
                <a:cs typeface="Tahoma"/>
              </a:rPr>
              <a:t>Aliağa</a:t>
            </a:r>
            <a:r>
              <a:rPr sz="1050" b="1" i="1" spc="-25" dirty="0">
                <a:solidFill>
                  <a:srgbClr val="000080"/>
                </a:solidFill>
                <a:latin typeface="Tahoma"/>
                <a:cs typeface="Tahoma"/>
              </a:rPr>
              <a:t> </a:t>
            </a:r>
            <a:r>
              <a:rPr sz="1050" b="1" i="1" spc="-30" dirty="0">
                <a:solidFill>
                  <a:srgbClr val="000080"/>
                </a:solidFill>
                <a:latin typeface="Tahoma"/>
                <a:cs typeface="Tahoma"/>
              </a:rPr>
              <a:t>Terminali</a:t>
            </a:r>
            <a:endParaRPr sz="1050">
              <a:latin typeface="Tahoma"/>
              <a:cs typeface="Tahoma"/>
            </a:endParaRPr>
          </a:p>
          <a:p>
            <a:pPr marL="67310" marR="57150" indent="-2540" algn="ctr">
              <a:lnSpc>
                <a:spcPct val="150600"/>
              </a:lnSpc>
              <a:spcBef>
                <a:spcPts val="225"/>
              </a:spcBef>
            </a:pPr>
            <a:r>
              <a:rPr sz="1000" spc="-5" dirty="0">
                <a:latin typeface="Tahoma"/>
                <a:cs typeface="Tahoma"/>
              </a:rPr>
              <a:t>Horozgediği Köyü Mevkii, Nemrut Körfezi  Çukurova </a:t>
            </a:r>
            <a:r>
              <a:rPr sz="1000" dirty="0">
                <a:latin typeface="Tahoma"/>
                <a:cs typeface="Tahoma"/>
              </a:rPr>
              <a:t>Çelik </a:t>
            </a:r>
            <a:r>
              <a:rPr sz="1000" spc="-5" dirty="0">
                <a:latin typeface="Tahoma"/>
                <a:cs typeface="Tahoma"/>
              </a:rPr>
              <a:t>Limanı, 35640 Aliağa/İzmir  Tel:(0232) 625 54</a:t>
            </a:r>
            <a:r>
              <a:rPr sz="1000" dirty="0">
                <a:latin typeface="Tahoma"/>
                <a:cs typeface="Tahoma"/>
              </a:rPr>
              <a:t> 28-29</a:t>
            </a:r>
            <a:endParaRPr sz="1000">
              <a:latin typeface="Tahoma"/>
              <a:cs typeface="Tahoma"/>
            </a:endParaRPr>
          </a:p>
          <a:p>
            <a:pPr marL="3175" algn="ctr">
              <a:lnSpc>
                <a:spcPct val="100000"/>
              </a:lnSpc>
              <a:spcBef>
                <a:spcPts val="600"/>
              </a:spcBef>
            </a:pPr>
            <a:r>
              <a:rPr sz="1000" spc="-5" dirty="0">
                <a:latin typeface="Tahoma"/>
                <a:cs typeface="Tahoma"/>
              </a:rPr>
              <a:t>Faks:(0232) 625 </a:t>
            </a:r>
            <a:r>
              <a:rPr sz="1000" dirty="0">
                <a:latin typeface="Tahoma"/>
                <a:cs typeface="Tahoma"/>
              </a:rPr>
              <a:t>54</a:t>
            </a:r>
            <a:r>
              <a:rPr sz="1000" spc="-5" dirty="0">
                <a:latin typeface="Tahoma"/>
                <a:cs typeface="Tahoma"/>
              </a:rPr>
              <a:t> </a:t>
            </a:r>
            <a:r>
              <a:rPr sz="1000" dirty="0">
                <a:latin typeface="Tahoma"/>
                <a:cs typeface="Tahoma"/>
              </a:rPr>
              <a:t>31</a:t>
            </a:r>
            <a:endParaRPr sz="1000">
              <a:latin typeface="Tahoma"/>
              <a:cs typeface="Tahoma"/>
            </a:endParaRPr>
          </a:p>
        </p:txBody>
      </p:sp>
      <p:sp>
        <p:nvSpPr>
          <p:cNvPr id="8" name="object 8"/>
          <p:cNvSpPr txBox="1"/>
          <p:nvPr/>
        </p:nvSpPr>
        <p:spPr>
          <a:xfrm>
            <a:off x="4213097" y="4108830"/>
            <a:ext cx="2296160" cy="4979035"/>
          </a:xfrm>
          <a:prstGeom prst="rect">
            <a:avLst/>
          </a:prstGeom>
        </p:spPr>
        <p:txBody>
          <a:bodyPr vert="horz" wrap="square" lIns="0" tIns="12700" rIns="0" bIns="0" rtlCol="0">
            <a:spAutoFit/>
          </a:bodyPr>
          <a:lstStyle/>
          <a:p>
            <a:pPr marL="2540" algn="ctr">
              <a:lnSpc>
                <a:spcPct val="100000"/>
              </a:lnSpc>
              <a:spcBef>
                <a:spcPts val="100"/>
              </a:spcBef>
            </a:pPr>
            <a:r>
              <a:rPr sz="1100" b="1" spc="-5" dirty="0">
                <a:solidFill>
                  <a:srgbClr val="000080"/>
                </a:solidFill>
                <a:latin typeface="Tahoma"/>
                <a:cs typeface="Tahoma"/>
              </a:rPr>
              <a:t>Doğu Marmara</a:t>
            </a:r>
            <a:r>
              <a:rPr sz="1100" b="1" spc="-15" dirty="0">
                <a:solidFill>
                  <a:srgbClr val="000080"/>
                </a:solidFill>
                <a:latin typeface="Tahoma"/>
                <a:cs typeface="Tahoma"/>
              </a:rPr>
              <a:t> </a:t>
            </a:r>
            <a:r>
              <a:rPr sz="1100" b="1" spc="-5" dirty="0">
                <a:solidFill>
                  <a:srgbClr val="000080"/>
                </a:solidFill>
                <a:latin typeface="Tahoma"/>
                <a:cs typeface="Tahoma"/>
              </a:rPr>
              <a:t>Bölgesi</a:t>
            </a:r>
            <a:endParaRPr sz="1100">
              <a:latin typeface="Tahoma"/>
              <a:cs typeface="Tahoma"/>
            </a:endParaRPr>
          </a:p>
          <a:p>
            <a:pPr marL="1270" algn="ctr">
              <a:lnSpc>
                <a:spcPct val="100000"/>
              </a:lnSpc>
              <a:spcBef>
                <a:spcPts val="810"/>
              </a:spcBef>
            </a:pPr>
            <a:r>
              <a:rPr sz="1050" b="1" i="1" spc="-35" dirty="0">
                <a:solidFill>
                  <a:srgbClr val="000080"/>
                </a:solidFill>
                <a:latin typeface="Tahoma"/>
                <a:cs typeface="Tahoma"/>
              </a:rPr>
              <a:t>Yalova</a:t>
            </a:r>
            <a:r>
              <a:rPr sz="1050" b="1" i="1" spc="-20" dirty="0">
                <a:solidFill>
                  <a:srgbClr val="000080"/>
                </a:solidFill>
                <a:latin typeface="Tahoma"/>
                <a:cs typeface="Tahoma"/>
              </a:rPr>
              <a:t> </a:t>
            </a:r>
            <a:r>
              <a:rPr sz="1050" b="1" i="1" spc="-30" dirty="0">
                <a:solidFill>
                  <a:srgbClr val="000080"/>
                </a:solidFill>
                <a:latin typeface="Tahoma"/>
                <a:cs typeface="Tahoma"/>
              </a:rPr>
              <a:t>Terminali</a:t>
            </a:r>
            <a:endParaRPr sz="1050">
              <a:latin typeface="Tahoma"/>
              <a:cs typeface="Tahoma"/>
            </a:endParaRPr>
          </a:p>
          <a:p>
            <a:pPr marL="1270" algn="ctr">
              <a:lnSpc>
                <a:spcPct val="100000"/>
              </a:lnSpc>
              <a:spcBef>
                <a:spcPts val="820"/>
              </a:spcBef>
            </a:pPr>
            <a:r>
              <a:rPr sz="1000" spc="-5" dirty="0">
                <a:latin typeface="Tahoma"/>
                <a:cs typeface="Tahoma"/>
              </a:rPr>
              <a:t>Balcı Mevkii </a:t>
            </a:r>
            <a:r>
              <a:rPr sz="1000" spc="-10" dirty="0">
                <a:latin typeface="Tahoma"/>
                <a:cs typeface="Tahoma"/>
              </a:rPr>
              <a:t>SCA Fabrikası</a:t>
            </a:r>
            <a:r>
              <a:rPr sz="1000" spc="15" dirty="0">
                <a:latin typeface="Tahoma"/>
                <a:cs typeface="Tahoma"/>
              </a:rPr>
              <a:t> </a:t>
            </a:r>
            <a:r>
              <a:rPr sz="1000" dirty="0">
                <a:latin typeface="Tahoma"/>
                <a:cs typeface="Tahoma"/>
              </a:rPr>
              <a:t>Yanı</a:t>
            </a:r>
            <a:endParaRPr sz="1000">
              <a:latin typeface="Tahoma"/>
              <a:cs typeface="Tahoma"/>
            </a:endParaRPr>
          </a:p>
          <a:p>
            <a:pPr marL="152400" marR="144145" algn="ctr">
              <a:lnSpc>
                <a:spcPct val="151000"/>
              </a:lnSpc>
            </a:pPr>
            <a:r>
              <a:rPr sz="1000" spc="-5" dirty="0">
                <a:latin typeface="Tahoma"/>
                <a:cs typeface="Tahoma"/>
              </a:rPr>
              <a:t>Kaytazdere Beldesi, Altınova/Yalova  Tel:(0226) 462 97 </a:t>
            </a:r>
            <a:r>
              <a:rPr sz="1000" dirty="0">
                <a:latin typeface="Tahoma"/>
                <a:cs typeface="Tahoma"/>
              </a:rPr>
              <a:t>90-91</a:t>
            </a:r>
            <a:endParaRPr sz="1000">
              <a:latin typeface="Tahoma"/>
              <a:cs typeface="Tahoma"/>
            </a:endParaRPr>
          </a:p>
          <a:p>
            <a:pPr marL="510540">
              <a:lnSpc>
                <a:spcPct val="100000"/>
              </a:lnSpc>
              <a:spcBef>
                <a:spcPts val="600"/>
              </a:spcBef>
            </a:pPr>
            <a:r>
              <a:rPr sz="1000" spc="-5" dirty="0">
                <a:latin typeface="Tahoma"/>
                <a:cs typeface="Tahoma"/>
              </a:rPr>
              <a:t>Faks:(0226) 462 </a:t>
            </a:r>
            <a:r>
              <a:rPr sz="1000" dirty="0">
                <a:latin typeface="Tahoma"/>
                <a:cs typeface="Tahoma"/>
              </a:rPr>
              <a:t>97</a:t>
            </a:r>
            <a:r>
              <a:rPr sz="1000" spc="-10" dirty="0">
                <a:latin typeface="Tahoma"/>
                <a:cs typeface="Tahoma"/>
              </a:rPr>
              <a:t> </a:t>
            </a:r>
            <a:r>
              <a:rPr sz="1000" dirty="0">
                <a:latin typeface="Tahoma"/>
                <a:cs typeface="Tahoma"/>
              </a:rPr>
              <a:t>92</a:t>
            </a:r>
            <a:endParaRPr sz="1000">
              <a:latin typeface="Tahoma"/>
              <a:cs typeface="Tahoma"/>
            </a:endParaRPr>
          </a:p>
          <a:p>
            <a:pPr marL="570230">
              <a:lnSpc>
                <a:spcPct val="100000"/>
              </a:lnSpc>
              <a:spcBef>
                <a:spcPts val="560"/>
              </a:spcBef>
            </a:pPr>
            <a:r>
              <a:rPr sz="1050" b="1" i="1" spc="-35" dirty="0">
                <a:solidFill>
                  <a:srgbClr val="000080"/>
                </a:solidFill>
                <a:latin typeface="Tahoma"/>
                <a:cs typeface="Tahoma"/>
              </a:rPr>
              <a:t>Yarımca</a:t>
            </a:r>
            <a:r>
              <a:rPr sz="1050" b="1" i="1" spc="-25" dirty="0">
                <a:solidFill>
                  <a:srgbClr val="000080"/>
                </a:solidFill>
                <a:latin typeface="Tahoma"/>
                <a:cs typeface="Tahoma"/>
              </a:rPr>
              <a:t> </a:t>
            </a:r>
            <a:r>
              <a:rPr sz="1050" b="1" i="1" spc="-30" dirty="0">
                <a:solidFill>
                  <a:srgbClr val="000080"/>
                </a:solidFill>
                <a:latin typeface="Tahoma"/>
                <a:cs typeface="Tahoma"/>
              </a:rPr>
              <a:t>Terminali</a:t>
            </a:r>
            <a:endParaRPr sz="1050">
              <a:latin typeface="Tahoma"/>
              <a:cs typeface="Tahoma"/>
            </a:endParaRPr>
          </a:p>
          <a:p>
            <a:pPr marL="132715" marR="124460" algn="ctr">
              <a:lnSpc>
                <a:spcPct val="151000"/>
              </a:lnSpc>
              <a:spcBef>
                <a:spcPts val="204"/>
              </a:spcBef>
            </a:pPr>
            <a:r>
              <a:rPr sz="1000" spc="-5" dirty="0">
                <a:latin typeface="Tahoma"/>
                <a:cs typeface="Tahoma"/>
              </a:rPr>
              <a:t>Atar Mah. Sahil Cad. Yarımca Limanı  Körfez/Kocaeli</a:t>
            </a:r>
            <a:endParaRPr sz="1000">
              <a:latin typeface="Tahoma"/>
              <a:cs typeface="Tahoma"/>
            </a:endParaRPr>
          </a:p>
          <a:p>
            <a:pPr marL="2540" algn="ctr">
              <a:lnSpc>
                <a:spcPct val="100000"/>
              </a:lnSpc>
              <a:spcBef>
                <a:spcPts val="615"/>
              </a:spcBef>
            </a:pPr>
            <a:r>
              <a:rPr sz="1000" spc="-5" dirty="0">
                <a:latin typeface="Tahoma"/>
                <a:cs typeface="Tahoma"/>
              </a:rPr>
              <a:t>Tel:(0262) 528 15</a:t>
            </a:r>
            <a:r>
              <a:rPr sz="1000" dirty="0">
                <a:latin typeface="Tahoma"/>
                <a:cs typeface="Tahoma"/>
              </a:rPr>
              <a:t> </a:t>
            </a:r>
            <a:r>
              <a:rPr sz="1000" spc="-5" dirty="0">
                <a:latin typeface="Tahoma"/>
                <a:cs typeface="Tahoma"/>
              </a:rPr>
              <a:t>70</a:t>
            </a:r>
            <a:endParaRPr sz="1000">
              <a:latin typeface="Tahoma"/>
              <a:cs typeface="Tahoma"/>
            </a:endParaRPr>
          </a:p>
          <a:p>
            <a:pPr marL="635" algn="ctr">
              <a:lnSpc>
                <a:spcPct val="100000"/>
              </a:lnSpc>
              <a:spcBef>
                <a:spcPts val="600"/>
              </a:spcBef>
            </a:pPr>
            <a:r>
              <a:rPr sz="1000" spc="-5" dirty="0">
                <a:latin typeface="Tahoma"/>
                <a:cs typeface="Tahoma"/>
              </a:rPr>
              <a:t>Faks:(0262) 528 </a:t>
            </a:r>
            <a:r>
              <a:rPr sz="1000" dirty="0">
                <a:latin typeface="Tahoma"/>
                <a:cs typeface="Tahoma"/>
              </a:rPr>
              <a:t>01</a:t>
            </a:r>
            <a:r>
              <a:rPr sz="1000" spc="-10" dirty="0">
                <a:latin typeface="Tahoma"/>
                <a:cs typeface="Tahoma"/>
              </a:rPr>
              <a:t> </a:t>
            </a:r>
            <a:r>
              <a:rPr sz="1000" dirty="0">
                <a:latin typeface="Tahoma"/>
                <a:cs typeface="Tahoma"/>
              </a:rPr>
              <a:t>67</a:t>
            </a:r>
            <a:endParaRPr sz="1000">
              <a:latin typeface="Tahoma"/>
              <a:cs typeface="Tahoma"/>
            </a:endParaRPr>
          </a:p>
          <a:p>
            <a:pPr marL="3175" algn="ctr">
              <a:lnSpc>
                <a:spcPct val="100000"/>
              </a:lnSpc>
              <a:spcBef>
                <a:spcPts val="620"/>
              </a:spcBef>
            </a:pPr>
            <a:r>
              <a:rPr sz="1100" b="1" dirty="0">
                <a:solidFill>
                  <a:srgbClr val="000080"/>
                </a:solidFill>
                <a:latin typeface="Tahoma"/>
                <a:cs typeface="Tahoma"/>
              </a:rPr>
              <a:t>Orta </a:t>
            </a:r>
            <a:r>
              <a:rPr sz="1100" b="1" spc="-5" dirty="0">
                <a:solidFill>
                  <a:srgbClr val="000080"/>
                </a:solidFill>
                <a:latin typeface="Tahoma"/>
                <a:cs typeface="Tahoma"/>
              </a:rPr>
              <a:t>Karadeniz</a:t>
            </a:r>
            <a:r>
              <a:rPr sz="1100" b="1" spc="-20" dirty="0">
                <a:solidFill>
                  <a:srgbClr val="000080"/>
                </a:solidFill>
                <a:latin typeface="Tahoma"/>
                <a:cs typeface="Tahoma"/>
              </a:rPr>
              <a:t> </a:t>
            </a:r>
            <a:r>
              <a:rPr sz="1100" b="1" spc="-5" dirty="0">
                <a:solidFill>
                  <a:srgbClr val="000080"/>
                </a:solidFill>
                <a:latin typeface="Tahoma"/>
                <a:cs typeface="Tahoma"/>
              </a:rPr>
              <a:t>Bölgesi</a:t>
            </a:r>
            <a:endParaRPr sz="1100">
              <a:latin typeface="Tahoma"/>
              <a:cs typeface="Tahoma"/>
            </a:endParaRPr>
          </a:p>
          <a:p>
            <a:pPr marL="3175" algn="ctr">
              <a:lnSpc>
                <a:spcPct val="100000"/>
              </a:lnSpc>
              <a:spcBef>
                <a:spcPts val="795"/>
              </a:spcBef>
            </a:pPr>
            <a:r>
              <a:rPr sz="1050" b="1" i="1" spc="-35" dirty="0">
                <a:solidFill>
                  <a:srgbClr val="000080"/>
                </a:solidFill>
                <a:latin typeface="Tahoma"/>
                <a:cs typeface="Tahoma"/>
              </a:rPr>
              <a:t>Ladik</a:t>
            </a:r>
            <a:r>
              <a:rPr sz="1050" b="1" i="1" spc="-25" dirty="0">
                <a:solidFill>
                  <a:srgbClr val="000080"/>
                </a:solidFill>
                <a:latin typeface="Tahoma"/>
                <a:cs typeface="Tahoma"/>
              </a:rPr>
              <a:t> Ofisi</a:t>
            </a:r>
            <a:endParaRPr sz="1050">
              <a:latin typeface="Tahoma"/>
              <a:cs typeface="Tahoma"/>
            </a:endParaRPr>
          </a:p>
          <a:p>
            <a:pPr marL="335280" marR="325120" algn="ctr">
              <a:lnSpc>
                <a:spcPct val="151000"/>
              </a:lnSpc>
              <a:spcBef>
                <a:spcPts val="219"/>
              </a:spcBef>
            </a:pPr>
            <a:r>
              <a:rPr sz="1000" spc="-5" dirty="0">
                <a:latin typeface="Tahoma"/>
                <a:cs typeface="Tahoma"/>
              </a:rPr>
              <a:t>İskaniye Mah. Akpınar</a:t>
            </a:r>
            <a:r>
              <a:rPr sz="1000" spc="-40" dirty="0">
                <a:latin typeface="Tahoma"/>
                <a:cs typeface="Tahoma"/>
              </a:rPr>
              <a:t> </a:t>
            </a:r>
            <a:r>
              <a:rPr sz="1000" dirty="0">
                <a:latin typeface="Tahoma"/>
                <a:cs typeface="Tahoma"/>
              </a:rPr>
              <a:t>Mevkii  </a:t>
            </a:r>
            <a:r>
              <a:rPr sz="1000" spc="-5" dirty="0">
                <a:latin typeface="Tahoma"/>
                <a:cs typeface="Tahoma"/>
              </a:rPr>
              <a:t>Ladik/Samsun</a:t>
            </a:r>
            <a:endParaRPr sz="1000">
              <a:latin typeface="Tahoma"/>
              <a:cs typeface="Tahoma"/>
            </a:endParaRPr>
          </a:p>
          <a:p>
            <a:pPr marL="553085">
              <a:lnSpc>
                <a:spcPct val="100000"/>
              </a:lnSpc>
              <a:spcBef>
                <a:spcPts val="600"/>
              </a:spcBef>
            </a:pPr>
            <a:r>
              <a:rPr sz="1000" spc="-5" dirty="0">
                <a:latin typeface="Tahoma"/>
                <a:cs typeface="Tahoma"/>
              </a:rPr>
              <a:t>Tel:(0362) 771 38</a:t>
            </a:r>
            <a:r>
              <a:rPr sz="1000" dirty="0">
                <a:latin typeface="Tahoma"/>
                <a:cs typeface="Tahoma"/>
              </a:rPr>
              <a:t> </a:t>
            </a:r>
            <a:r>
              <a:rPr sz="1000" spc="-5" dirty="0">
                <a:latin typeface="Tahoma"/>
                <a:cs typeface="Tahoma"/>
              </a:rPr>
              <a:t>18</a:t>
            </a:r>
            <a:endParaRPr sz="1000">
              <a:latin typeface="Tahoma"/>
              <a:cs typeface="Tahoma"/>
            </a:endParaRPr>
          </a:p>
          <a:p>
            <a:pPr marL="510540">
              <a:lnSpc>
                <a:spcPct val="100000"/>
              </a:lnSpc>
              <a:spcBef>
                <a:spcPts val="610"/>
              </a:spcBef>
            </a:pPr>
            <a:r>
              <a:rPr sz="1000" spc="-5" dirty="0">
                <a:latin typeface="Tahoma"/>
                <a:cs typeface="Tahoma"/>
              </a:rPr>
              <a:t>Faks:(0362) 771 </a:t>
            </a:r>
            <a:r>
              <a:rPr sz="1000" dirty="0">
                <a:latin typeface="Tahoma"/>
                <a:cs typeface="Tahoma"/>
              </a:rPr>
              <a:t>45</a:t>
            </a:r>
            <a:r>
              <a:rPr sz="1000" spc="-10" dirty="0">
                <a:latin typeface="Tahoma"/>
                <a:cs typeface="Tahoma"/>
              </a:rPr>
              <a:t> </a:t>
            </a:r>
            <a:r>
              <a:rPr sz="1000" dirty="0">
                <a:latin typeface="Tahoma"/>
                <a:cs typeface="Tahoma"/>
              </a:rPr>
              <a:t>89</a:t>
            </a:r>
            <a:endParaRPr sz="1000">
              <a:latin typeface="Tahoma"/>
              <a:cs typeface="Tahoma"/>
            </a:endParaRPr>
          </a:p>
          <a:p>
            <a:pPr marL="2540" algn="ctr">
              <a:lnSpc>
                <a:spcPct val="100000"/>
              </a:lnSpc>
              <a:spcBef>
                <a:spcPts val="550"/>
              </a:spcBef>
            </a:pPr>
            <a:r>
              <a:rPr sz="1050" b="1" i="1" spc="-40" dirty="0">
                <a:solidFill>
                  <a:srgbClr val="000080"/>
                </a:solidFill>
                <a:latin typeface="Tahoma"/>
                <a:cs typeface="Tahoma"/>
              </a:rPr>
              <a:t>Samsun</a:t>
            </a:r>
            <a:r>
              <a:rPr sz="1050" b="1" i="1" spc="-30" dirty="0">
                <a:solidFill>
                  <a:srgbClr val="000080"/>
                </a:solidFill>
                <a:latin typeface="Tahoma"/>
                <a:cs typeface="Tahoma"/>
              </a:rPr>
              <a:t> </a:t>
            </a:r>
            <a:r>
              <a:rPr sz="1050" b="1" i="1" spc="-25" dirty="0">
                <a:solidFill>
                  <a:srgbClr val="000080"/>
                </a:solidFill>
                <a:latin typeface="Tahoma"/>
                <a:cs typeface="Tahoma"/>
              </a:rPr>
              <a:t>Ofisi</a:t>
            </a:r>
            <a:endParaRPr sz="1050">
              <a:latin typeface="Tahoma"/>
              <a:cs typeface="Tahoma"/>
            </a:endParaRPr>
          </a:p>
          <a:p>
            <a:pPr marL="12700" marR="5080" algn="ctr">
              <a:lnSpc>
                <a:spcPct val="150500"/>
              </a:lnSpc>
              <a:spcBef>
                <a:spcPts val="225"/>
              </a:spcBef>
            </a:pPr>
            <a:r>
              <a:rPr sz="1000" spc="-5" dirty="0">
                <a:latin typeface="Tahoma"/>
                <a:cs typeface="Tahoma"/>
              </a:rPr>
              <a:t>Atatürk Bulvarı Güzelyalı Mah. 3003 Sok.  Çamkoru Sitesi No:2 Atakum/Samsun  Tel:(0850) 252 18</a:t>
            </a:r>
            <a:r>
              <a:rPr sz="1000" dirty="0">
                <a:latin typeface="Tahoma"/>
                <a:cs typeface="Tahoma"/>
              </a:rPr>
              <a:t> </a:t>
            </a:r>
            <a:r>
              <a:rPr sz="1000" spc="-5" dirty="0">
                <a:latin typeface="Tahoma"/>
                <a:cs typeface="Tahoma"/>
              </a:rPr>
              <a:t>70</a:t>
            </a:r>
            <a:endParaRPr sz="1000">
              <a:latin typeface="Tahoma"/>
              <a:cs typeface="Tahoma"/>
            </a:endParaRPr>
          </a:p>
        </p:txBody>
      </p:sp>
      <p:sp>
        <p:nvSpPr>
          <p:cNvPr id="9" name="object 9"/>
          <p:cNvSpPr txBox="1"/>
          <p:nvPr/>
        </p:nvSpPr>
        <p:spPr>
          <a:xfrm>
            <a:off x="2473579" y="3779646"/>
            <a:ext cx="2907030" cy="208279"/>
          </a:xfrm>
          <a:prstGeom prst="rect">
            <a:avLst/>
          </a:prstGeom>
        </p:spPr>
        <p:txBody>
          <a:bodyPr vert="horz" wrap="square" lIns="0" tIns="12700" rIns="0" bIns="0" rtlCol="0">
            <a:spAutoFit/>
          </a:bodyPr>
          <a:lstStyle/>
          <a:p>
            <a:pPr marL="12700">
              <a:lnSpc>
                <a:spcPct val="100000"/>
              </a:lnSpc>
              <a:spcBef>
                <a:spcPts val="100"/>
              </a:spcBef>
            </a:pPr>
            <a:r>
              <a:rPr sz="1200" u="heavy" spc="-300" dirty="0">
                <a:solidFill>
                  <a:srgbClr val="000080"/>
                </a:solidFill>
                <a:uFill>
                  <a:solidFill>
                    <a:srgbClr val="000080"/>
                  </a:solidFill>
                </a:uFill>
                <a:latin typeface="Times New Roman"/>
                <a:cs typeface="Times New Roman"/>
              </a:rPr>
              <a:t> </a:t>
            </a:r>
            <a:r>
              <a:rPr sz="1200" b="1" u="heavy" spc="-5" dirty="0">
                <a:solidFill>
                  <a:srgbClr val="000080"/>
                </a:solidFill>
                <a:uFill>
                  <a:solidFill>
                    <a:srgbClr val="000080"/>
                  </a:solidFill>
                </a:uFill>
                <a:latin typeface="Tahoma"/>
                <a:cs typeface="Tahoma"/>
              </a:rPr>
              <a:t>Çimento </a:t>
            </a:r>
            <a:r>
              <a:rPr sz="1200" b="1" u="heavy" dirty="0">
                <a:solidFill>
                  <a:srgbClr val="000080"/>
                </a:solidFill>
                <a:uFill>
                  <a:solidFill>
                    <a:srgbClr val="000080"/>
                  </a:solidFill>
                </a:uFill>
                <a:latin typeface="Tahoma"/>
                <a:cs typeface="Tahoma"/>
              </a:rPr>
              <a:t>Satış ve </a:t>
            </a:r>
            <a:r>
              <a:rPr sz="1200" b="1" u="heavy" spc="-5" dirty="0">
                <a:solidFill>
                  <a:srgbClr val="000080"/>
                </a:solidFill>
                <a:uFill>
                  <a:solidFill>
                    <a:srgbClr val="000080"/>
                  </a:solidFill>
                </a:uFill>
                <a:latin typeface="Tahoma"/>
                <a:cs typeface="Tahoma"/>
              </a:rPr>
              <a:t>Pazarlama</a:t>
            </a:r>
            <a:r>
              <a:rPr sz="1200" b="1" u="heavy" spc="-15" dirty="0">
                <a:solidFill>
                  <a:srgbClr val="000080"/>
                </a:solidFill>
                <a:uFill>
                  <a:solidFill>
                    <a:srgbClr val="000080"/>
                  </a:solidFill>
                </a:uFill>
                <a:latin typeface="Tahoma"/>
                <a:cs typeface="Tahoma"/>
              </a:rPr>
              <a:t> </a:t>
            </a:r>
            <a:r>
              <a:rPr sz="1200" b="1" u="heavy" spc="-5" dirty="0">
                <a:solidFill>
                  <a:srgbClr val="000080"/>
                </a:solidFill>
                <a:uFill>
                  <a:solidFill>
                    <a:srgbClr val="000080"/>
                  </a:solidFill>
                </a:uFill>
                <a:latin typeface="Tahoma"/>
                <a:cs typeface="Tahoma"/>
              </a:rPr>
              <a:t>Noktaları</a:t>
            </a:r>
            <a:endParaRPr sz="1200">
              <a:latin typeface="Tahoma"/>
              <a:cs typeface="Tahoma"/>
            </a:endParaRPr>
          </a:p>
        </p:txBody>
      </p:sp>
      <p:sp>
        <p:nvSpPr>
          <p:cNvPr id="10" name="object 10"/>
          <p:cNvSpPr/>
          <p:nvPr/>
        </p:nvSpPr>
        <p:spPr>
          <a:xfrm>
            <a:off x="999871" y="9121013"/>
            <a:ext cx="5843905" cy="0"/>
          </a:xfrm>
          <a:custGeom>
            <a:avLst/>
            <a:gdLst/>
            <a:ahLst/>
            <a:cxnLst/>
            <a:rect l="l" t="t" r="r" b="b"/>
            <a:pathLst>
              <a:path w="5843905">
                <a:moveTo>
                  <a:pt x="0" y="0"/>
                </a:moveTo>
                <a:lnTo>
                  <a:pt x="5843905" y="0"/>
                </a:lnTo>
              </a:path>
            </a:pathLst>
          </a:custGeom>
          <a:ln w="38100">
            <a:solidFill>
              <a:srgbClr val="00AF50"/>
            </a:solidFill>
          </a:ln>
        </p:spPr>
        <p:txBody>
          <a:bodyPr wrap="square" lIns="0" tIns="0" rIns="0" bIns="0" rtlCol="0"/>
          <a:lstStyle/>
          <a:p>
            <a:endParaRPr/>
          </a:p>
        </p:txBody>
      </p:sp>
      <p:sp>
        <p:nvSpPr>
          <p:cNvPr id="11" name="object 11"/>
          <p:cNvSpPr txBox="1"/>
          <p:nvPr/>
        </p:nvSpPr>
        <p:spPr>
          <a:xfrm>
            <a:off x="1687195" y="1101597"/>
            <a:ext cx="4500245" cy="988060"/>
          </a:xfrm>
          <a:prstGeom prst="rect">
            <a:avLst/>
          </a:prstGeom>
        </p:spPr>
        <p:txBody>
          <a:bodyPr vert="horz" wrap="square" lIns="0" tIns="12700" rIns="0" bIns="0" rtlCol="0">
            <a:spAutoFit/>
          </a:bodyPr>
          <a:lstStyle/>
          <a:p>
            <a:pPr marL="5080" algn="ctr">
              <a:lnSpc>
                <a:spcPct val="100000"/>
              </a:lnSpc>
              <a:spcBef>
                <a:spcPts val="100"/>
              </a:spcBef>
            </a:pPr>
            <a:r>
              <a:rPr sz="1200" u="heavy" spc="-300" dirty="0">
                <a:solidFill>
                  <a:srgbClr val="000080"/>
                </a:solidFill>
                <a:uFill>
                  <a:solidFill>
                    <a:srgbClr val="000080"/>
                  </a:solidFill>
                </a:uFill>
                <a:latin typeface="Times New Roman"/>
                <a:cs typeface="Times New Roman"/>
              </a:rPr>
              <a:t> </a:t>
            </a:r>
            <a:r>
              <a:rPr sz="1200" b="1" u="heavy" dirty="0">
                <a:solidFill>
                  <a:srgbClr val="000080"/>
                </a:solidFill>
                <a:uFill>
                  <a:solidFill>
                    <a:srgbClr val="000080"/>
                  </a:solidFill>
                </a:uFill>
                <a:latin typeface="Tahoma"/>
                <a:cs typeface="Tahoma"/>
              </a:rPr>
              <a:t>GENEL</a:t>
            </a:r>
            <a:r>
              <a:rPr sz="1200" b="1" u="heavy" spc="-15" dirty="0">
                <a:solidFill>
                  <a:srgbClr val="000080"/>
                </a:solidFill>
                <a:uFill>
                  <a:solidFill>
                    <a:srgbClr val="000080"/>
                  </a:solidFill>
                </a:uFill>
                <a:latin typeface="Tahoma"/>
                <a:cs typeface="Tahoma"/>
              </a:rPr>
              <a:t> </a:t>
            </a:r>
            <a:r>
              <a:rPr sz="1200" b="1" u="heavy" spc="-5" dirty="0">
                <a:solidFill>
                  <a:srgbClr val="000080"/>
                </a:solidFill>
                <a:uFill>
                  <a:solidFill>
                    <a:srgbClr val="000080"/>
                  </a:solidFill>
                </a:uFill>
                <a:latin typeface="Tahoma"/>
                <a:cs typeface="Tahoma"/>
              </a:rPr>
              <a:t>MÜDÜRLÜK</a:t>
            </a:r>
            <a:endParaRPr sz="1200">
              <a:latin typeface="Tahoma"/>
              <a:cs typeface="Tahoma"/>
            </a:endParaRPr>
          </a:p>
          <a:p>
            <a:pPr marL="12700" marR="5080" algn="ctr">
              <a:lnSpc>
                <a:spcPct val="175600"/>
              </a:lnSpc>
              <a:spcBef>
                <a:spcPts val="70"/>
              </a:spcBef>
            </a:pPr>
            <a:r>
              <a:rPr sz="900" spc="-5" dirty="0">
                <a:latin typeface="Tahoma"/>
                <a:cs typeface="Tahoma"/>
              </a:rPr>
              <a:t>Hüseyin Bağdatlıoğlu </a:t>
            </a:r>
            <a:r>
              <a:rPr sz="900" dirty="0">
                <a:latin typeface="Tahoma"/>
                <a:cs typeface="Tahoma"/>
              </a:rPr>
              <a:t>İş Merkezi, </a:t>
            </a:r>
            <a:r>
              <a:rPr sz="900" spc="-5" dirty="0">
                <a:latin typeface="Tahoma"/>
                <a:cs typeface="Tahoma"/>
              </a:rPr>
              <a:t>Kaya Sultan Sok. No:97 </a:t>
            </a:r>
            <a:r>
              <a:rPr sz="900" dirty="0">
                <a:latin typeface="Tahoma"/>
                <a:cs typeface="Tahoma"/>
              </a:rPr>
              <a:t>Kat:5 </a:t>
            </a:r>
            <a:r>
              <a:rPr sz="900" spc="-5" dirty="0">
                <a:latin typeface="Tahoma"/>
                <a:cs typeface="Tahoma"/>
              </a:rPr>
              <a:t>Kozyatağı </a:t>
            </a:r>
            <a:r>
              <a:rPr sz="900" dirty="0">
                <a:latin typeface="Tahoma"/>
                <a:cs typeface="Tahoma"/>
              </a:rPr>
              <a:t>34742 </a:t>
            </a:r>
            <a:r>
              <a:rPr sz="900" spc="-5" dirty="0">
                <a:latin typeface="Tahoma"/>
                <a:cs typeface="Tahoma"/>
              </a:rPr>
              <a:t>İstanbul  Tel:(0216) </a:t>
            </a:r>
            <a:r>
              <a:rPr sz="900" dirty="0">
                <a:latin typeface="Tahoma"/>
                <a:cs typeface="Tahoma"/>
              </a:rPr>
              <a:t>571 30 00 </a:t>
            </a:r>
            <a:r>
              <a:rPr sz="900" spc="-5" dirty="0">
                <a:latin typeface="Tahoma"/>
                <a:cs typeface="Tahoma"/>
              </a:rPr>
              <a:t>Faks:(0216) </a:t>
            </a:r>
            <a:r>
              <a:rPr sz="900" dirty="0">
                <a:latin typeface="Tahoma"/>
                <a:cs typeface="Tahoma"/>
              </a:rPr>
              <a:t>571 30</a:t>
            </a:r>
            <a:r>
              <a:rPr sz="900" spc="-30" dirty="0">
                <a:latin typeface="Tahoma"/>
                <a:cs typeface="Tahoma"/>
              </a:rPr>
              <a:t> </a:t>
            </a:r>
            <a:r>
              <a:rPr sz="900" dirty="0">
                <a:latin typeface="Tahoma"/>
                <a:cs typeface="Tahoma"/>
              </a:rPr>
              <a:t>91</a:t>
            </a:r>
            <a:endParaRPr sz="900">
              <a:latin typeface="Tahoma"/>
              <a:cs typeface="Tahoma"/>
            </a:endParaRPr>
          </a:p>
          <a:p>
            <a:pPr algn="ctr">
              <a:lnSpc>
                <a:spcPct val="100000"/>
              </a:lnSpc>
              <a:spcBef>
                <a:spcPts val="950"/>
              </a:spcBef>
            </a:pPr>
            <a:r>
              <a:rPr sz="1100" b="1" spc="-5" dirty="0">
                <a:latin typeface="Tahoma"/>
                <a:cs typeface="Tahoma"/>
                <a:hlinkClick r:id="rId2"/>
              </a:rPr>
              <a:t>www.akcansa.com.tr</a:t>
            </a:r>
            <a:endParaRPr sz="1100">
              <a:latin typeface="Tahoma"/>
              <a:cs typeface="Tahoma"/>
            </a:endParaRPr>
          </a:p>
        </p:txBody>
      </p:sp>
      <p:sp>
        <p:nvSpPr>
          <p:cNvPr id="12" name="object 12"/>
          <p:cNvSpPr/>
          <p:nvPr/>
        </p:nvSpPr>
        <p:spPr>
          <a:xfrm>
            <a:off x="1036866" y="2123058"/>
            <a:ext cx="5843905" cy="0"/>
          </a:xfrm>
          <a:custGeom>
            <a:avLst/>
            <a:gdLst/>
            <a:ahLst/>
            <a:cxnLst/>
            <a:rect l="l" t="t" r="r" b="b"/>
            <a:pathLst>
              <a:path w="5843905">
                <a:moveTo>
                  <a:pt x="0" y="0"/>
                </a:moveTo>
                <a:lnTo>
                  <a:pt x="5843866" y="0"/>
                </a:lnTo>
              </a:path>
            </a:pathLst>
          </a:custGeom>
          <a:ln w="38100">
            <a:solidFill>
              <a:srgbClr val="00AF50"/>
            </a:solidFill>
          </a:ln>
        </p:spPr>
        <p:txBody>
          <a:bodyPr wrap="square" lIns="0" tIns="0" rIns="0" bIns="0" rtlCol="0"/>
          <a:lstStyle/>
          <a:p>
            <a:endParaRPr/>
          </a:p>
        </p:txBody>
      </p:sp>
      <p:sp>
        <p:nvSpPr>
          <p:cNvPr id="13" name="object 13"/>
          <p:cNvSpPr/>
          <p:nvPr/>
        </p:nvSpPr>
        <p:spPr>
          <a:xfrm>
            <a:off x="2978918" y="9199934"/>
            <a:ext cx="1798437" cy="475082"/>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3138251" y="9771044"/>
            <a:ext cx="1437574" cy="362086"/>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0116" y="2718333"/>
            <a:ext cx="3215640" cy="1941830"/>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Hidratasyonun Süreçleri: </a:t>
            </a:r>
            <a:r>
              <a:rPr sz="1000" b="1" u="sng" spc="-10" dirty="0">
                <a:solidFill>
                  <a:srgbClr val="000080"/>
                </a:solidFill>
                <a:uFill>
                  <a:solidFill>
                    <a:srgbClr val="000080"/>
                  </a:solidFill>
                </a:uFill>
                <a:latin typeface="Tahoma"/>
                <a:cs typeface="Tahoma"/>
              </a:rPr>
              <a:t>Genel</a:t>
            </a:r>
            <a:r>
              <a:rPr sz="1000" b="1" u="sng" dirty="0">
                <a:solidFill>
                  <a:srgbClr val="000080"/>
                </a:solidFill>
                <a:uFill>
                  <a:solidFill>
                    <a:srgbClr val="000080"/>
                  </a:solidFill>
                </a:uFill>
                <a:latin typeface="Tahoma"/>
                <a:cs typeface="Tahoma"/>
              </a:rPr>
              <a:t> Bakış</a:t>
            </a:r>
            <a:endParaRPr sz="1000">
              <a:latin typeface="Tahoma"/>
              <a:cs typeface="Tahoma"/>
            </a:endParaRPr>
          </a:p>
          <a:p>
            <a:pPr marL="12700" marR="5080" indent="228600" algn="just">
              <a:lnSpc>
                <a:spcPct val="100600"/>
              </a:lnSpc>
              <a:spcBef>
                <a:spcPts val="605"/>
              </a:spcBef>
            </a:pPr>
            <a:r>
              <a:rPr sz="1000" spc="-5" dirty="0">
                <a:latin typeface="Tahoma"/>
                <a:cs typeface="Tahoma"/>
              </a:rPr>
              <a:t>Hidratasyon süreci çimento ve suyun biraraya  gelmesiyle başlar. Çimento tanecikleri kısmi olarak </a:t>
            </a:r>
            <a:r>
              <a:rPr sz="1000" spc="-10" dirty="0">
                <a:latin typeface="Tahoma"/>
                <a:cs typeface="Tahoma"/>
              </a:rPr>
              <a:t>su  içerisinde </a:t>
            </a:r>
            <a:r>
              <a:rPr sz="1000" spc="-5" dirty="0">
                <a:latin typeface="Tahoma"/>
                <a:cs typeface="Tahoma"/>
              </a:rPr>
              <a:t>çözünürler. Çözünen bileşenler değişik hızlarda  ve oranlarda reaksiyona girer. Reaksiyonlar </a:t>
            </a:r>
            <a:r>
              <a:rPr sz="1000" spc="-10" dirty="0">
                <a:latin typeface="Tahoma"/>
                <a:cs typeface="Tahoma"/>
              </a:rPr>
              <a:t>sırasında </a:t>
            </a:r>
            <a:r>
              <a:rPr sz="1000" spc="-5" dirty="0">
                <a:latin typeface="Tahoma"/>
                <a:cs typeface="Tahoma"/>
              </a:rPr>
              <a:t>ısı  açığa çıkar ve yeni ürünler meydana gelir. Oluşan yeni  </a:t>
            </a:r>
            <a:r>
              <a:rPr sz="1000" spc="-10" dirty="0">
                <a:latin typeface="Tahoma"/>
                <a:cs typeface="Tahoma"/>
              </a:rPr>
              <a:t>ürünler </a:t>
            </a:r>
            <a:r>
              <a:rPr sz="1000" spc="-5" dirty="0">
                <a:latin typeface="Tahoma"/>
                <a:cs typeface="Tahoma"/>
              </a:rPr>
              <a:t>çimento hamurunun sertleşmesine ve  agregaların çimento hamuru ile bağlanmasına neden  olurlar.</a:t>
            </a:r>
            <a:endParaRPr sz="1000">
              <a:latin typeface="Tahoma"/>
              <a:cs typeface="Tahoma"/>
            </a:endParaRPr>
          </a:p>
          <a:p>
            <a:pPr marL="12700" marR="5080" indent="228600" algn="just">
              <a:lnSpc>
                <a:spcPct val="100000"/>
              </a:lnSpc>
              <a:spcBef>
                <a:spcPts val="615"/>
              </a:spcBef>
            </a:pPr>
            <a:r>
              <a:rPr sz="1000" spc="-5" dirty="0">
                <a:latin typeface="Tahoma"/>
                <a:cs typeface="Tahoma"/>
              </a:rPr>
              <a:t>Portland çimentosu, kireçtaşı ve kilin yüksek  sıcaklıkta</a:t>
            </a:r>
            <a:r>
              <a:rPr sz="1000" spc="85" dirty="0">
                <a:latin typeface="Tahoma"/>
                <a:cs typeface="Tahoma"/>
              </a:rPr>
              <a:t> </a:t>
            </a:r>
            <a:r>
              <a:rPr sz="1000" spc="-5" dirty="0">
                <a:latin typeface="Tahoma"/>
                <a:cs typeface="Tahoma"/>
              </a:rPr>
              <a:t>pişirilmesi</a:t>
            </a:r>
            <a:r>
              <a:rPr sz="1000" spc="85" dirty="0">
                <a:latin typeface="Tahoma"/>
                <a:cs typeface="Tahoma"/>
              </a:rPr>
              <a:t> </a:t>
            </a:r>
            <a:r>
              <a:rPr sz="1000" spc="-5" dirty="0">
                <a:latin typeface="Tahoma"/>
                <a:cs typeface="Tahoma"/>
              </a:rPr>
              <a:t>ve</a:t>
            </a:r>
            <a:r>
              <a:rPr sz="1000" spc="90" dirty="0">
                <a:latin typeface="Tahoma"/>
                <a:cs typeface="Tahoma"/>
              </a:rPr>
              <a:t> </a:t>
            </a:r>
            <a:r>
              <a:rPr sz="1000" dirty="0">
                <a:latin typeface="Tahoma"/>
                <a:cs typeface="Tahoma"/>
              </a:rPr>
              <a:t>bu</a:t>
            </a:r>
            <a:r>
              <a:rPr sz="1000" spc="80" dirty="0">
                <a:latin typeface="Tahoma"/>
                <a:cs typeface="Tahoma"/>
              </a:rPr>
              <a:t> </a:t>
            </a:r>
            <a:r>
              <a:rPr sz="1000" spc="-5" dirty="0">
                <a:latin typeface="Tahoma"/>
                <a:cs typeface="Tahoma"/>
              </a:rPr>
              <a:t>işlem</a:t>
            </a:r>
            <a:r>
              <a:rPr sz="1000" spc="90" dirty="0">
                <a:latin typeface="Tahoma"/>
                <a:cs typeface="Tahoma"/>
              </a:rPr>
              <a:t> </a:t>
            </a:r>
            <a:r>
              <a:rPr sz="1000" spc="-5" dirty="0">
                <a:latin typeface="Tahoma"/>
                <a:cs typeface="Tahoma"/>
              </a:rPr>
              <a:t>sonucu</a:t>
            </a:r>
            <a:r>
              <a:rPr sz="1000" spc="95" dirty="0">
                <a:latin typeface="Tahoma"/>
                <a:cs typeface="Tahoma"/>
              </a:rPr>
              <a:t> </a:t>
            </a:r>
            <a:r>
              <a:rPr sz="1000" spc="-5" dirty="0">
                <a:latin typeface="Tahoma"/>
                <a:cs typeface="Tahoma"/>
              </a:rPr>
              <a:t>oluşan</a:t>
            </a:r>
            <a:r>
              <a:rPr sz="1000" spc="75" dirty="0">
                <a:latin typeface="Tahoma"/>
                <a:cs typeface="Tahoma"/>
              </a:rPr>
              <a:t> </a:t>
            </a:r>
            <a:r>
              <a:rPr sz="1000" spc="-5" dirty="0">
                <a:latin typeface="Tahoma"/>
                <a:cs typeface="Tahoma"/>
              </a:rPr>
              <a:t>klinkerin</a:t>
            </a:r>
            <a:endParaRPr sz="1000">
              <a:latin typeface="Tahoma"/>
              <a:cs typeface="Tahoma"/>
            </a:endParaRPr>
          </a:p>
        </p:txBody>
      </p:sp>
      <p:sp>
        <p:nvSpPr>
          <p:cNvPr id="3" name="object 3"/>
          <p:cNvSpPr txBox="1"/>
          <p:nvPr/>
        </p:nvSpPr>
        <p:spPr>
          <a:xfrm>
            <a:off x="420116" y="4636388"/>
            <a:ext cx="3216275" cy="789940"/>
          </a:xfrm>
          <a:prstGeom prst="rect">
            <a:avLst/>
          </a:prstGeom>
        </p:spPr>
        <p:txBody>
          <a:bodyPr vert="horz" wrap="square" lIns="0" tIns="11430" rIns="0" bIns="0" rtlCol="0">
            <a:spAutoFit/>
          </a:bodyPr>
          <a:lstStyle/>
          <a:p>
            <a:pPr marL="12700" marR="5080" algn="just">
              <a:lnSpc>
                <a:spcPct val="100499"/>
              </a:lnSpc>
              <a:spcBef>
                <a:spcPts val="90"/>
              </a:spcBef>
            </a:pPr>
            <a:r>
              <a:rPr sz="1000" spc="-5" dirty="0">
                <a:latin typeface="Tahoma"/>
                <a:cs typeface="Tahoma"/>
              </a:rPr>
              <a:t>alçıtaşıyla birlikte öğütülmesiyle meydana gelir. Pişirme  </a:t>
            </a:r>
            <a:r>
              <a:rPr sz="1000" spc="-10" dirty="0">
                <a:latin typeface="Tahoma"/>
                <a:cs typeface="Tahoma"/>
              </a:rPr>
              <a:t>sonucu </a:t>
            </a:r>
            <a:r>
              <a:rPr sz="1000" spc="-5" dirty="0">
                <a:latin typeface="Tahoma"/>
                <a:cs typeface="Tahoma"/>
              </a:rPr>
              <a:t>klinker yapısında oluşan </a:t>
            </a:r>
            <a:r>
              <a:rPr sz="1000" dirty="0">
                <a:latin typeface="Tahoma"/>
                <a:cs typeface="Tahoma"/>
              </a:rPr>
              <a:t>iki </a:t>
            </a:r>
            <a:r>
              <a:rPr sz="1000" spc="-5" dirty="0">
                <a:latin typeface="Tahoma"/>
                <a:cs typeface="Tahoma"/>
              </a:rPr>
              <a:t>ana bileşen grubu  (silikatlar-aluminatlar) ile sonradan ilave edilen alçı  (sülfat) hidratasyon reaksiyonu sürecini doğrudan  etkiler.Çimento ana bileşenleri:</a:t>
            </a:r>
            <a:endParaRPr sz="1000">
              <a:latin typeface="Tahoma"/>
              <a:cs typeface="Tahoma"/>
            </a:endParaRPr>
          </a:p>
        </p:txBody>
      </p:sp>
      <p:sp>
        <p:nvSpPr>
          <p:cNvPr id="4" name="object 4"/>
          <p:cNvSpPr txBox="1"/>
          <p:nvPr/>
        </p:nvSpPr>
        <p:spPr>
          <a:xfrm>
            <a:off x="420116" y="5402351"/>
            <a:ext cx="2218055" cy="713105"/>
          </a:xfrm>
          <a:prstGeom prst="rect">
            <a:avLst/>
          </a:prstGeom>
        </p:spPr>
        <p:txBody>
          <a:bodyPr vert="horz" wrap="square" lIns="0" tIns="12700" rIns="0" bIns="0" rtlCol="0">
            <a:spAutoFit/>
          </a:bodyPr>
          <a:lstStyle/>
          <a:p>
            <a:pPr marL="12700" marR="5080">
              <a:lnSpc>
                <a:spcPct val="150000"/>
              </a:lnSpc>
              <a:spcBef>
                <a:spcPts val="100"/>
              </a:spcBef>
              <a:tabLst>
                <a:tab pos="372110" algn="l"/>
              </a:tabLst>
            </a:pPr>
            <a:r>
              <a:rPr sz="1000" b="1" spc="-5" dirty="0">
                <a:latin typeface="Tahoma"/>
                <a:cs typeface="Tahoma"/>
              </a:rPr>
              <a:t>1)	Kalsiyum Silikatlar </a:t>
            </a:r>
            <a:r>
              <a:rPr sz="1000" b="1" dirty="0">
                <a:latin typeface="Tahoma"/>
                <a:cs typeface="Tahoma"/>
              </a:rPr>
              <a:t>(C</a:t>
            </a:r>
            <a:r>
              <a:rPr sz="975" b="1" baseline="-12820" dirty="0">
                <a:latin typeface="Tahoma"/>
                <a:cs typeface="Tahoma"/>
              </a:rPr>
              <a:t>3</a:t>
            </a:r>
            <a:r>
              <a:rPr sz="1000" b="1" dirty="0">
                <a:latin typeface="Tahoma"/>
                <a:cs typeface="Tahoma"/>
              </a:rPr>
              <a:t>S-C</a:t>
            </a:r>
            <a:r>
              <a:rPr sz="975" b="1" baseline="-12820" dirty="0">
                <a:latin typeface="Tahoma"/>
                <a:cs typeface="Tahoma"/>
              </a:rPr>
              <a:t>2</a:t>
            </a:r>
            <a:r>
              <a:rPr sz="1000" b="1" dirty="0">
                <a:latin typeface="Tahoma"/>
                <a:cs typeface="Tahoma"/>
              </a:rPr>
              <a:t>S)  </a:t>
            </a:r>
            <a:r>
              <a:rPr sz="1000" b="1" spc="-5" dirty="0">
                <a:latin typeface="Tahoma"/>
                <a:cs typeface="Tahoma"/>
              </a:rPr>
              <a:t>2)</a:t>
            </a:r>
            <a:endParaRPr sz="1000">
              <a:latin typeface="Tahoma"/>
              <a:cs typeface="Tahoma"/>
            </a:endParaRPr>
          </a:p>
          <a:p>
            <a:pPr marL="12700">
              <a:lnSpc>
                <a:spcPct val="100000"/>
              </a:lnSpc>
              <a:spcBef>
                <a:spcPts val="610"/>
              </a:spcBef>
            </a:pPr>
            <a:r>
              <a:rPr sz="1000" b="1" spc="-5" dirty="0">
                <a:latin typeface="Tahoma"/>
                <a:cs typeface="Tahoma"/>
              </a:rPr>
              <a:t>3)</a:t>
            </a:r>
            <a:endParaRPr sz="1000">
              <a:latin typeface="Tahoma"/>
              <a:cs typeface="Tahoma"/>
            </a:endParaRPr>
          </a:p>
        </p:txBody>
      </p:sp>
      <p:sp>
        <p:nvSpPr>
          <p:cNvPr id="5" name="object 5"/>
          <p:cNvSpPr txBox="1"/>
          <p:nvPr/>
        </p:nvSpPr>
        <p:spPr>
          <a:xfrm>
            <a:off x="780084" y="5629427"/>
            <a:ext cx="2219325" cy="485775"/>
          </a:xfrm>
          <a:prstGeom prst="rect">
            <a:avLst/>
          </a:prstGeom>
        </p:spPr>
        <p:txBody>
          <a:bodyPr vert="horz" wrap="square" lIns="0" tIns="12700" rIns="0" bIns="0" rtlCol="0">
            <a:spAutoFit/>
          </a:bodyPr>
          <a:lstStyle/>
          <a:p>
            <a:pPr marL="12700" marR="5080">
              <a:lnSpc>
                <a:spcPct val="151000"/>
              </a:lnSpc>
              <a:spcBef>
                <a:spcPts val="100"/>
              </a:spcBef>
            </a:pPr>
            <a:r>
              <a:rPr sz="1000" b="1" spc="-5" dirty="0">
                <a:latin typeface="Tahoma"/>
                <a:cs typeface="Tahoma"/>
              </a:rPr>
              <a:t>Kalsiyum Aluminatlar (C</a:t>
            </a:r>
            <a:r>
              <a:rPr sz="975" b="1" spc="-7" baseline="-12820" dirty="0">
                <a:latin typeface="Tahoma"/>
                <a:cs typeface="Tahoma"/>
              </a:rPr>
              <a:t>3</a:t>
            </a:r>
            <a:r>
              <a:rPr sz="1000" b="1" spc="-5" dirty="0">
                <a:latin typeface="Tahoma"/>
                <a:cs typeface="Tahoma"/>
              </a:rPr>
              <a:t>A – C</a:t>
            </a:r>
            <a:r>
              <a:rPr sz="975" b="1" spc="-7" baseline="-12820" dirty="0">
                <a:latin typeface="Tahoma"/>
                <a:cs typeface="Tahoma"/>
              </a:rPr>
              <a:t>4</a:t>
            </a:r>
            <a:r>
              <a:rPr sz="1000" b="1" spc="-5" dirty="0">
                <a:latin typeface="Tahoma"/>
                <a:cs typeface="Tahoma"/>
              </a:rPr>
              <a:t>AF)  Kalsiyum Sülfatlar</a:t>
            </a:r>
            <a:r>
              <a:rPr sz="1000" b="1" spc="-10" dirty="0">
                <a:latin typeface="Tahoma"/>
                <a:cs typeface="Tahoma"/>
              </a:rPr>
              <a:t> </a:t>
            </a:r>
            <a:r>
              <a:rPr sz="1000" b="1" spc="-5" dirty="0">
                <a:latin typeface="Tahoma"/>
                <a:cs typeface="Tahoma"/>
              </a:rPr>
              <a:t>(CS.2H)</a:t>
            </a:r>
            <a:endParaRPr sz="1000">
              <a:latin typeface="Tahoma"/>
              <a:cs typeface="Tahoma"/>
            </a:endParaRPr>
          </a:p>
        </p:txBody>
      </p:sp>
      <p:sp>
        <p:nvSpPr>
          <p:cNvPr id="6" name="object 6"/>
          <p:cNvSpPr txBox="1"/>
          <p:nvPr/>
        </p:nvSpPr>
        <p:spPr>
          <a:xfrm>
            <a:off x="3949446" y="4289441"/>
            <a:ext cx="3191510" cy="995680"/>
          </a:xfrm>
          <a:prstGeom prst="rect">
            <a:avLst/>
          </a:prstGeom>
        </p:spPr>
        <p:txBody>
          <a:bodyPr vert="horz" wrap="square" lIns="0" tIns="12700" rIns="0" bIns="0" rtlCol="0">
            <a:spAutoFit/>
          </a:bodyPr>
          <a:lstStyle/>
          <a:p>
            <a:pPr marL="85725">
              <a:lnSpc>
                <a:spcPct val="100000"/>
              </a:lnSpc>
              <a:spcBef>
                <a:spcPts val="100"/>
              </a:spcBef>
            </a:pPr>
            <a:r>
              <a:rPr sz="1000" b="1" spc="-5" dirty="0">
                <a:latin typeface="Tahoma"/>
                <a:cs typeface="Tahoma"/>
              </a:rPr>
              <a:t>Şekil – 1: </a:t>
            </a:r>
            <a:r>
              <a:rPr sz="1050" i="1" spc="-30" dirty="0">
                <a:latin typeface="Tahoma"/>
                <a:cs typeface="Tahoma"/>
              </a:rPr>
              <a:t>Çimento</a:t>
            </a:r>
            <a:r>
              <a:rPr sz="1050" i="1" spc="-20" dirty="0">
                <a:latin typeface="Tahoma"/>
                <a:cs typeface="Tahoma"/>
              </a:rPr>
              <a:t> </a:t>
            </a:r>
            <a:r>
              <a:rPr sz="1050" i="1" spc="-25" dirty="0">
                <a:latin typeface="Tahoma"/>
                <a:cs typeface="Tahoma"/>
              </a:rPr>
              <a:t>bileşenleri[1]</a:t>
            </a:r>
            <a:endParaRPr sz="1050">
              <a:latin typeface="Tahoma"/>
              <a:cs typeface="Tahoma"/>
            </a:endParaRPr>
          </a:p>
          <a:p>
            <a:pPr>
              <a:lnSpc>
                <a:spcPct val="100000"/>
              </a:lnSpc>
              <a:spcBef>
                <a:spcPts val="45"/>
              </a:spcBef>
            </a:pPr>
            <a:endParaRPr sz="1300">
              <a:latin typeface="Times New Roman"/>
              <a:cs typeface="Times New Roman"/>
            </a:endParaRPr>
          </a:p>
          <a:p>
            <a:pPr marL="12700" marR="5080" algn="just">
              <a:lnSpc>
                <a:spcPct val="100699"/>
              </a:lnSpc>
            </a:pPr>
            <a:r>
              <a:rPr sz="1000" spc="-5" dirty="0">
                <a:latin typeface="Tahoma"/>
                <a:cs typeface="Tahoma"/>
              </a:rPr>
              <a:t>Bu üç ana bileşenin ortak yanı kalsiyum(Ca)  içermeleridir. </a:t>
            </a:r>
            <a:r>
              <a:rPr sz="1000" dirty="0">
                <a:latin typeface="Tahoma"/>
                <a:cs typeface="Tahoma"/>
              </a:rPr>
              <a:t>Bu </a:t>
            </a:r>
            <a:r>
              <a:rPr sz="1000" spc="-5" dirty="0">
                <a:latin typeface="Tahoma"/>
                <a:cs typeface="Tahoma"/>
              </a:rPr>
              <a:t>üç ana bileşenin kimyasal özellikleri </a:t>
            </a:r>
            <a:r>
              <a:rPr sz="1000" dirty="0">
                <a:latin typeface="Tahoma"/>
                <a:cs typeface="Tahoma"/>
              </a:rPr>
              <a:t>ve  </a:t>
            </a:r>
            <a:r>
              <a:rPr sz="1000" spc="-5" dirty="0">
                <a:latin typeface="Tahoma"/>
                <a:cs typeface="Tahoma"/>
              </a:rPr>
              <a:t>etkileri oldukça farklıdır. Hidratasyon reaksiyonunun  </a:t>
            </a:r>
            <a:r>
              <a:rPr sz="1000" spc="-10" dirty="0">
                <a:latin typeface="Tahoma"/>
                <a:cs typeface="Tahoma"/>
              </a:rPr>
              <a:t>süreçleri:</a:t>
            </a:r>
            <a:endParaRPr sz="1000">
              <a:latin typeface="Tahoma"/>
              <a:cs typeface="Tahoma"/>
            </a:endParaRPr>
          </a:p>
        </p:txBody>
      </p:sp>
      <p:sp>
        <p:nvSpPr>
          <p:cNvPr id="7" name="object 7"/>
          <p:cNvSpPr txBox="1"/>
          <p:nvPr/>
        </p:nvSpPr>
        <p:spPr>
          <a:xfrm>
            <a:off x="3949446" y="5332857"/>
            <a:ext cx="1834514" cy="736600"/>
          </a:xfrm>
          <a:prstGeom prst="rect">
            <a:avLst/>
          </a:prstGeom>
        </p:spPr>
        <p:txBody>
          <a:bodyPr vert="horz" wrap="square" lIns="0" tIns="12065" rIns="0" bIns="0" rtlCol="0">
            <a:spAutoFit/>
          </a:bodyPr>
          <a:lstStyle/>
          <a:p>
            <a:pPr marL="372110" indent="-359410">
              <a:lnSpc>
                <a:spcPts val="1150"/>
              </a:lnSpc>
              <a:spcBef>
                <a:spcPts val="95"/>
              </a:spcBef>
              <a:buAutoNum type="arabicPeriod"/>
              <a:tabLst>
                <a:tab pos="372110" algn="l"/>
                <a:tab pos="372745" algn="l"/>
              </a:tabLst>
            </a:pPr>
            <a:r>
              <a:rPr sz="1000" b="1" spc="-5" dirty="0">
                <a:latin typeface="Tahoma"/>
                <a:cs typeface="Tahoma"/>
              </a:rPr>
              <a:t>Karıştırma süreci</a:t>
            </a:r>
            <a:endParaRPr sz="1000">
              <a:latin typeface="Tahoma"/>
              <a:cs typeface="Tahoma"/>
            </a:endParaRPr>
          </a:p>
          <a:p>
            <a:pPr marL="372110" indent="-359410">
              <a:lnSpc>
                <a:spcPts val="1105"/>
              </a:lnSpc>
              <a:buAutoNum type="arabicPeriod"/>
              <a:tabLst>
                <a:tab pos="372110" algn="l"/>
                <a:tab pos="372745" algn="l"/>
              </a:tabLst>
            </a:pPr>
            <a:r>
              <a:rPr sz="1000" b="1" spc="-5" dirty="0">
                <a:latin typeface="Tahoma"/>
                <a:cs typeface="Tahoma"/>
              </a:rPr>
              <a:t>Uyku</a:t>
            </a:r>
            <a:r>
              <a:rPr sz="1000" b="1" dirty="0">
                <a:latin typeface="Tahoma"/>
                <a:cs typeface="Tahoma"/>
              </a:rPr>
              <a:t> </a:t>
            </a:r>
            <a:r>
              <a:rPr sz="1000" b="1" spc="-10" dirty="0">
                <a:latin typeface="Tahoma"/>
                <a:cs typeface="Tahoma"/>
              </a:rPr>
              <a:t>süreci</a:t>
            </a:r>
            <a:endParaRPr sz="1000">
              <a:latin typeface="Tahoma"/>
              <a:cs typeface="Tahoma"/>
            </a:endParaRPr>
          </a:p>
          <a:p>
            <a:pPr marL="372110" indent="-359410">
              <a:lnSpc>
                <a:spcPts val="1100"/>
              </a:lnSpc>
              <a:buAutoNum type="arabicPeriod"/>
              <a:tabLst>
                <a:tab pos="372110" algn="l"/>
                <a:tab pos="372745" algn="l"/>
              </a:tabLst>
            </a:pPr>
            <a:r>
              <a:rPr sz="1000" b="1" spc="-5" dirty="0">
                <a:latin typeface="Tahoma"/>
                <a:cs typeface="Tahoma"/>
              </a:rPr>
              <a:t>Sertleşme (priz)</a:t>
            </a:r>
            <a:r>
              <a:rPr sz="1000" b="1" spc="-55" dirty="0">
                <a:latin typeface="Tahoma"/>
                <a:cs typeface="Tahoma"/>
              </a:rPr>
              <a:t> </a:t>
            </a:r>
            <a:r>
              <a:rPr sz="1000" b="1" spc="-5" dirty="0">
                <a:latin typeface="Tahoma"/>
                <a:cs typeface="Tahoma"/>
              </a:rPr>
              <a:t>süreci</a:t>
            </a:r>
            <a:endParaRPr sz="1000">
              <a:latin typeface="Tahoma"/>
              <a:cs typeface="Tahoma"/>
            </a:endParaRPr>
          </a:p>
          <a:p>
            <a:pPr marL="372110" indent="-359410">
              <a:lnSpc>
                <a:spcPts val="1100"/>
              </a:lnSpc>
              <a:buAutoNum type="arabicPeriod"/>
              <a:tabLst>
                <a:tab pos="372110" algn="l"/>
                <a:tab pos="372745" algn="l"/>
              </a:tabLst>
            </a:pPr>
            <a:r>
              <a:rPr sz="1000" b="1" spc="-10" dirty="0">
                <a:latin typeface="Tahoma"/>
                <a:cs typeface="Tahoma"/>
              </a:rPr>
              <a:t>Soğuma</a:t>
            </a:r>
            <a:r>
              <a:rPr sz="1000" b="1" dirty="0">
                <a:latin typeface="Tahoma"/>
                <a:cs typeface="Tahoma"/>
              </a:rPr>
              <a:t> </a:t>
            </a:r>
            <a:r>
              <a:rPr sz="1000" b="1" spc="-5" dirty="0">
                <a:latin typeface="Tahoma"/>
                <a:cs typeface="Tahoma"/>
              </a:rPr>
              <a:t>süreci</a:t>
            </a:r>
            <a:endParaRPr sz="1000">
              <a:latin typeface="Tahoma"/>
              <a:cs typeface="Tahoma"/>
            </a:endParaRPr>
          </a:p>
          <a:p>
            <a:pPr marL="372110" indent="-359410">
              <a:lnSpc>
                <a:spcPts val="1150"/>
              </a:lnSpc>
              <a:buAutoNum type="arabicPeriod"/>
              <a:tabLst>
                <a:tab pos="372110" algn="l"/>
                <a:tab pos="372745" algn="l"/>
              </a:tabLst>
            </a:pPr>
            <a:r>
              <a:rPr sz="1000" b="1" spc="-5" dirty="0">
                <a:latin typeface="Tahoma"/>
                <a:cs typeface="Tahoma"/>
              </a:rPr>
              <a:t>Yoğunlaşma</a:t>
            </a:r>
            <a:r>
              <a:rPr sz="1000" b="1" spc="-15" dirty="0">
                <a:latin typeface="Tahoma"/>
                <a:cs typeface="Tahoma"/>
              </a:rPr>
              <a:t> </a:t>
            </a:r>
            <a:r>
              <a:rPr sz="1000" b="1" spc="-5" dirty="0">
                <a:latin typeface="Tahoma"/>
                <a:cs typeface="Tahoma"/>
              </a:rPr>
              <a:t>süreci</a:t>
            </a:r>
            <a:endParaRPr sz="1000">
              <a:latin typeface="Tahoma"/>
              <a:cs typeface="Tahoma"/>
            </a:endParaRPr>
          </a:p>
        </p:txBody>
      </p:sp>
      <p:sp>
        <p:nvSpPr>
          <p:cNvPr id="8" name="object 8"/>
          <p:cNvSpPr txBox="1"/>
          <p:nvPr/>
        </p:nvSpPr>
        <p:spPr>
          <a:xfrm>
            <a:off x="420116" y="909573"/>
            <a:ext cx="4497070" cy="1605280"/>
          </a:xfrm>
          <a:prstGeom prst="rect">
            <a:avLst/>
          </a:prstGeom>
        </p:spPr>
        <p:txBody>
          <a:bodyPr vert="horz" wrap="square" lIns="0" tIns="12700" rIns="0" bIns="0" rtlCol="0">
            <a:spAutoFit/>
          </a:bodyPr>
          <a:lstStyle/>
          <a:p>
            <a:pPr marL="2148205">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a:p>
            <a:pPr marL="12700" marR="1283335" indent="228600" algn="just">
              <a:lnSpc>
                <a:spcPct val="99900"/>
              </a:lnSpc>
              <a:spcBef>
                <a:spcPts val="1110"/>
              </a:spcBef>
            </a:pPr>
            <a:r>
              <a:rPr sz="1000" spc="-5" dirty="0">
                <a:latin typeface="Tahoma"/>
                <a:cs typeface="Tahoma"/>
              </a:rPr>
              <a:t>Beton bileşenleri karıştırıldıktan birkaç saat sonra  plastik özeliği kaybolmuş katı bir yapı oluştururlar. Buna  neden olan ve çimento </a:t>
            </a:r>
            <a:r>
              <a:rPr sz="1000" dirty="0">
                <a:latin typeface="Tahoma"/>
                <a:cs typeface="Tahoma"/>
              </a:rPr>
              <a:t>ile </a:t>
            </a:r>
            <a:r>
              <a:rPr sz="1000" spc="-5" dirty="0">
                <a:latin typeface="Tahoma"/>
                <a:cs typeface="Tahoma"/>
              </a:rPr>
              <a:t>suyun tepkimesi </a:t>
            </a:r>
            <a:r>
              <a:rPr sz="1000" dirty="0">
                <a:latin typeface="Tahoma"/>
                <a:cs typeface="Tahoma"/>
              </a:rPr>
              <a:t>sonucu  </a:t>
            </a:r>
            <a:r>
              <a:rPr sz="1000" spc="-5" dirty="0">
                <a:latin typeface="Tahoma"/>
                <a:cs typeface="Tahoma"/>
              </a:rPr>
              <a:t>oluşan kimyasal reksiyona </a:t>
            </a:r>
            <a:r>
              <a:rPr sz="1050" b="1" i="1" spc="-35" dirty="0">
                <a:solidFill>
                  <a:srgbClr val="000080"/>
                </a:solidFill>
                <a:latin typeface="Tahoma"/>
                <a:cs typeface="Tahoma"/>
              </a:rPr>
              <a:t>“hidratasyon” </a:t>
            </a:r>
            <a:r>
              <a:rPr sz="1000" dirty="0">
                <a:latin typeface="Tahoma"/>
                <a:cs typeface="Tahoma"/>
              </a:rPr>
              <a:t>denir. </a:t>
            </a:r>
            <a:r>
              <a:rPr sz="1000" spc="-5" dirty="0">
                <a:latin typeface="Tahoma"/>
                <a:cs typeface="Tahoma"/>
              </a:rPr>
              <a:t>Su ve  sıcaklığa bağlı olan hidratasyonun gelişimi ve açığa  çıkardığı ısı hem üretici hem de uygulayıcı için önemlidir.  Bu reaksiyonun </a:t>
            </a:r>
            <a:r>
              <a:rPr sz="1000" dirty="0">
                <a:latin typeface="Tahoma"/>
                <a:cs typeface="Tahoma"/>
              </a:rPr>
              <a:t>iyi </a:t>
            </a:r>
            <a:r>
              <a:rPr sz="1000" spc="-5" dirty="0">
                <a:latin typeface="Tahoma"/>
                <a:cs typeface="Tahoma"/>
              </a:rPr>
              <a:t>anlaşılması betonun bir çok özelliğinin  daha iyi kavranmasına neden</a:t>
            </a:r>
            <a:r>
              <a:rPr sz="1000" spc="5" dirty="0">
                <a:latin typeface="Tahoma"/>
                <a:cs typeface="Tahoma"/>
              </a:rPr>
              <a:t> </a:t>
            </a:r>
            <a:r>
              <a:rPr sz="1000" spc="-5" dirty="0">
                <a:latin typeface="Tahoma"/>
                <a:cs typeface="Tahoma"/>
              </a:rPr>
              <a:t>olacaktır.</a:t>
            </a:r>
            <a:endParaRPr sz="1000">
              <a:latin typeface="Tahoma"/>
              <a:cs typeface="Tahoma"/>
            </a:endParaRPr>
          </a:p>
        </p:txBody>
      </p:sp>
      <p:sp>
        <p:nvSpPr>
          <p:cNvPr id="9" name="object 9"/>
          <p:cNvSpPr/>
          <p:nvPr/>
        </p:nvSpPr>
        <p:spPr>
          <a:xfrm>
            <a:off x="3781425" y="1280032"/>
            <a:ext cx="19685" cy="4855845"/>
          </a:xfrm>
          <a:custGeom>
            <a:avLst/>
            <a:gdLst/>
            <a:ahLst/>
            <a:cxnLst/>
            <a:rect l="l" t="t" r="r" b="b"/>
            <a:pathLst>
              <a:path w="19685" h="4855845">
                <a:moveTo>
                  <a:pt x="0" y="0"/>
                </a:moveTo>
                <a:lnTo>
                  <a:pt x="19685" y="4855337"/>
                </a:lnTo>
              </a:path>
            </a:pathLst>
          </a:custGeom>
          <a:ln w="9525">
            <a:solidFill>
              <a:srgbClr val="009900"/>
            </a:solidFill>
            <a:prstDash val="dot"/>
          </a:ln>
        </p:spPr>
        <p:txBody>
          <a:bodyPr wrap="square" lIns="0" tIns="0" rIns="0" bIns="0" rtlCol="0"/>
          <a:lstStyle/>
          <a:p>
            <a:endParaRPr/>
          </a:p>
        </p:txBody>
      </p:sp>
      <p:sp>
        <p:nvSpPr>
          <p:cNvPr id="10" name="object 10"/>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11" name="object 11"/>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12" name="object 12"/>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13" name="object 13"/>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3876166" y="1287652"/>
            <a:ext cx="3167125" cy="2889123"/>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3876166" y="1287779"/>
            <a:ext cx="3167380" cy="2889250"/>
          </a:xfrm>
          <a:custGeom>
            <a:avLst/>
            <a:gdLst/>
            <a:ahLst/>
            <a:cxnLst/>
            <a:rect l="l" t="t" r="r" b="b"/>
            <a:pathLst>
              <a:path w="3167379" h="2889250">
                <a:moveTo>
                  <a:pt x="0" y="2889123"/>
                </a:moveTo>
                <a:lnTo>
                  <a:pt x="3167125" y="2889123"/>
                </a:lnTo>
                <a:lnTo>
                  <a:pt x="3167125" y="0"/>
                </a:lnTo>
                <a:lnTo>
                  <a:pt x="0" y="0"/>
                </a:lnTo>
                <a:lnTo>
                  <a:pt x="0" y="2889123"/>
                </a:lnTo>
                <a:close/>
              </a:path>
            </a:pathLst>
          </a:custGeom>
          <a:ln w="19050">
            <a:solidFill>
              <a:srgbClr val="000000"/>
            </a:solidFill>
          </a:ln>
        </p:spPr>
        <p:txBody>
          <a:bodyPr wrap="square" lIns="0" tIns="0" rIns="0" bIns="0" rtlCol="0"/>
          <a:lstStyle/>
          <a:p>
            <a:endParaRPr/>
          </a:p>
        </p:txBody>
      </p:sp>
      <p:sp>
        <p:nvSpPr>
          <p:cNvPr id="17" name="object 17"/>
          <p:cNvSpPr txBox="1"/>
          <p:nvPr/>
        </p:nvSpPr>
        <p:spPr>
          <a:xfrm>
            <a:off x="938580" y="9574038"/>
            <a:ext cx="1992630" cy="185420"/>
          </a:xfrm>
          <a:prstGeom prst="rect">
            <a:avLst/>
          </a:prstGeom>
        </p:spPr>
        <p:txBody>
          <a:bodyPr vert="horz" wrap="square" lIns="0" tIns="12700" rIns="0" bIns="0" rtlCol="0">
            <a:spAutoFit/>
          </a:bodyPr>
          <a:lstStyle/>
          <a:p>
            <a:pPr marL="12700">
              <a:lnSpc>
                <a:spcPct val="100000"/>
              </a:lnSpc>
              <a:spcBef>
                <a:spcPts val="100"/>
              </a:spcBef>
            </a:pPr>
            <a:r>
              <a:rPr sz="1000" b="1" spc="-5" dirty="0">
                <a:latin typeface="Tahoma"/>
                <a:cs typeface="Tahoma"/>
              </a:rPr>
              <a:t>Şekil – 2: </a:t>
            </a:r>
            <a:r>
              <a:rPr sz="1050" i="1" spc="-30" dirty="0">
                <a:latin typeface="Tahoma"/>
                <a:cs typeface="Tahoma"/>
              </a:rPr>
              <a:t>Hidratasyon</a:t>
            </a:r>
            <a:r>
              <a:rPr sz="1050" i="1" spc="-40" dirty="0">
                <a:latin typeface="Tahoma"/>
                <a:cs typeface="Tahoma"/>
              </a:rPr>
              <a:t> </a:t>
            </a:r>
            <a:r>
              <a:rPr sz="1050" i="1" spc="-25" dirty="0">
                <a:latin typeface="Tahoma"/>
                <a:cs typeface="Tahoma"/>
              </a:rPr>
              <a:t>süreçleri[1]</a:t>
            </a:r>
            <a:endParaRPr sz="1050">
              <a:latin typeface="Tahoma"/>
              <a:cs typeface="Tahoma"/>
            </a:endParaRPr>
          </a:p>
        </p:txBody>
      </p:sp>
      <p:sp>
        <p:nvSpPr>
          <p:cNvPr id="18" name="object 18"/>
          <p:cNvSpPr/>
          <p:nvPr/>
        </p:nvSpPr>
        <p:spPr>
          <a:xfrm>
            <a:off x="238010" y="6140195"/>
            <a:ext cx="6804025" cy="3458464"/>
          </a:xfrm>
          <a:prstGeom prst="rect">
            <a:avLst/>
          </a:prstGeom>
          <a:blipFill>
            <a:blip r:embed="rId5" cstate="print"/>
            <a:stretch>
              <a:fillRect/>
            </a:stretch>
          </a:blipFill>
        </p:spPr>
        <p:txBody>
          <a:bodyPr wrap="square" lIns="0" tIns="0" rIns="0" bIns="0" rtlCol="0"/>
          <a:lstStyle/>
          <a:p>
            <a:endParaRPr/>
          </a:p>
        </p:txBody>
      </p:sp>
      <p:sp>
        <p:nvSpPr>
          <p:cNvPr id="19" name="object 19"/>
          <p:cNvSpPr txBox="1"/>
          <p:nvPr/>
        </p:nvSpPr>
        <p:spPr>
          <a:xfrm>
            <a:off x="656844" y="9286976"/>
            <a:ext cx="443865" cy="184150"/>
          </a:xfrm>
          <a:prstGeom prst="rect">
            <a:avLst/>
          </a:prstGeom>
          <a:solidFill>
            <a:srgbClr val="FFC000"/>
          </a:solidFill>
        </p:spPr>
        <p:txBody>
          <a:bodyPr vert="horz" wrap="square" lIns="0" tIns="0" rIns="0" bIns="0" rtlCol="0">
            <a:spAutoFit/>
          </a:bodyPr>
          <a:lstStyle/>
          <a:p>
            <a:pPr algn="ctr">
              <a:lnSpc>
                <a:spcPts val="1240"/>
              </a:lnSpc>
            </a:pPr>
            <a:r>
              <a:rPr sz="1100" b="1" dirty="0">
                <a:latin typeface="Calibri"/>
                <a:cs typeface="Calibri"/>
              </a:rPr>
              <a:t>1</a:t>
            </a:r>
            <a:endParaRPr sz="1100">
              <a:latin typeface="Calibri"/>
              <a:cs typeface="Calibri"/>
            </a:endParaRPr>
          </a:p>
        </p:txBody>
      </p:sp>
      <p:graphicFrame>
        <p:nvGraphicFramePr>
          <p:cNvPr id="20" name="object 20"/>
          <p:cNvGraphicFramePr>
            <a:graphicFrameLocks noGrp="1"/>
          </p:cNvGraphicFramePr>
          <p:nvPr/>
        </p:nvGraphicFramePr>
        <p:xfrm>
          <a:off x="1097584" y="9273984"/>
          <a:ext cx="5861683" cy="190500"/>
        </p:xfrm>
        <a:graphic>
          <a:graphicData uri="http://schemas.openxmlformats.org/drawingml/2006/table">
            <a:tbl>
              <a:tblPr firstRow="1" bandRow="1">
                <a:tableStyleId>{2D5ABB26-0587-4C30-8999-92F81FD0307C}</a:tableStyleId>
              </a:tblPr>
              <a:tblGrid>
                <a:gridCol w="1505585">
                  <a:extLst>
                    <a:ext uri="{9D8B030D-6E8A-4147-A177-3AD203B41FA5}">
                      <a16:colId xmlns:a16="http://schemas.microsoft.com/office/drawing/2014/main" val="20000"/>
                    </a:ext>
                  </a:extLst>
                </a:gridCol>
                <a:gridCol w="1557019">
                  <a:extLst>
                    <a:ext uri="{9D8B030D-6E8A-4147-A177-3AD203B41FA5}">
                      <a16:colId xmlns:a16="http://schemas.microsoft.com/office/drawing/2014/main" val="20001"/>
                    </a:ext>
                  </a:extLst>
                </a:gridCol>
                <a:gridCol w="1482725">
                  <a:extLst>
                    <a:ext uri="{9D8B030D-6E8A-4147-A177-3AD203B41FA5}">
                      <a16:colId xmlns:a16="http://schemas.microsoft.com/office/drawing/2014/main" val="20002"/>
                    </a:ext>
                  </a:extLst>
                </a:gridCol>
                <a:gridCol w="1316354">
                  <a:extLst>
                    <a:ext uri="{9D8B030D-6E8A-4147-A177-3AD203B41FA5}">
                      <a16:colId xmlns:a16="http://schemas.microsoft.com/office/drawing/2014/main" val="20003"/>
                    </a:ext>
                  </a:extLst>
                </a:gridCol>
              </a:tblGrid>
              <a:tr h="190500">
                <a:tc>
                  <a:txBody>
                    <a:bodyPr/>
                    <a:lstStyle/>
                    <a:p>
                      <a:pPr marL="19050" algn="ctr">
                        <a:lnSpc>
                          <a:spcPts val="1295"/>
                        </a:lnSpc>
                      </a:pPr>
                      <a:r>
                        <a:rPr sz="1100" b="1" dirty="0">
                          <a:latin typeface="Calibri"/>
                          <a:cs typeface="Calibri"/>
                        </a:rPr>
                        <a:t>2</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EF"/>
                    </a:solidFill>
                  </a:tcPr>
                </a:tc>
                <a:tc>
                  <a:txBody>
                    <a:bodyPr/>
                    <a:lstStyle/>
                    <a:p>
                      <a:pPr algn="ctr">
                        <a:lnSpc>
                          <a:spcPct val="100000"/>
                        </a:lnSpc>
                        <a:spcBef>
                          <a:spcPts val="30"/>
                        </a:spcBef>
                      </a:pPr>
                      <a:r>
                        <a:rPr sz="1100" b="1" dirty="0">
                          <a:latin typeface="Calibri"/>
                          <a:cs typeface="Calibri"/>
                        </a:rPr>
                        <a:t>3</a:t>
                      </a:r>
                      <a:endParaRPr sz="1100">
                        <a:latin typeface="Calibri"/>
                        <a:cs typeface="Calibri"/>
                      </a:endParaRPr>
                    </a:p>
                  </a:txBody>
                  <a:tcPr marL="0" marR="0" marT="381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ED7700"/>
                    </a:solidFill>
                  </a:tcPr>
                </a:tc>
                <a:tc>
                  <a:txBody>
                    <a:bodyPr/>
                    <a:lstStyle/>
                    <a:p>
                      <a:pPr marL="635" algn="ctr">
                        <a:lnSpc>
                          <a:spcPct val="100000"/>
                        </a:lnSpc>
                        <a:spcBef>
                          <a:spcPts val="30"/>
                        </a:spcBef>
                      </a:pPr>
                      <a:r>
                        <a:rPr sz="1100" b="1" dirty="0">
                          <a:latin typeface="Calibri"/>
                          <a:cs typeface="Calibri"/>
                        </a:rPr>
                        <a:t>4</a:t>
                      </a:r>
                      <a:endParaRPr sz="1100">
                        <a:latin typeface="Calibri"/>
                        <a:cs typeface="Calibri"/>
                      </a:endParaRPr>
                    </a:p>
                  </a:txBody>
                  <a:tcPr marL="0" marR="0" marT="3810" marB="0">
                    <a:lnL w="19050">
                      <a:solidFill>
                        <a:srgbClr val="000000"/>
                      </a:solidFill>
                      <a:prstDash val="solid"/>
                    </a:lnL>
                    <a:lnR w="28575">
                      <a:solidFill>
                        <a:srgbClr val="000000"/>
                      </a:solidFill>
                      <a:prstDash val="solid"/>
                    </a:lnR>
                    <a:lnT w="19050">
                      <a:solidFill>
                        <a:srgbClr val="000000"/>
                      </a:solidFill>
                      <a:prstDash val="solid"/>
                    </a:lnT>
                    <a:lnB w="19050">
                      <a:solidFill>
                        <a:srgbClr val="000000"/>
                      </a:solidFill>
                      <a:prstDash val="solid"/>
                    </a:lnB>
                    <a:solidFill>
                      <a:srgbClr val="C00000"/>
                    </a:solidFill>
                  </a:tcPr>
                </a:tc>
                <a:tc>
                  <a:txBody>
                    <a:bodyPr/>
                    <a:lstStyle/>
                    <a:p>
                      <a:pPr marL="635" algn="ctr">
                        <a:lnSpc>
                          <a:spcPts val="1295"/>
                        </a:lnSpc>
                      </a:pPr>
                      <a:r>
                        <a:rPr sz="1100" b="1" dirty="0">
                          <a:latin typeface="Calibri"/>
                          <a:cs typeface="Calibri"/>
                        </a:rPr>
                        <a:t>5</a:t>
                      </a:r>
                      <a:endParaRPr sz="1100">
                        <a:latin typeface="Calibri"/>
                        <a:cs typeface="Calibri"/>
                      </a:endParaRPr>
                    </a:p>
                  </a:txBody>
                  <a:tcPr marL="0" marR="0" marT="0" marB="0">
                    <a:lnL w="28575">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C7E"/>
                    </a:solidFill>
                  </a:tcPr>
                </a:tc>
                <a:extLst>
                  <a:ext uri="{0D108BD9-81ED-4DB2-BD59-A6C34878D82A}">
                    <a16:rowId xmlns:a16="http://schemas.microsoft.com/office/drawing/2014/main" val="10000"/>
                  </a:ext>
                </a:extLst>
              </a:tr>
            </a:tbl>
          </a:graphicData>
        </a:graphic>
      </p:graphicFrame>
      <p:sp>
        <p:nvSpPr>
          <p:cNvPr id="21" name="object 21"/>
          <p:cNvSpPr txBox="1"/>
          <p:nvPr/>
        </p:nvSpPr>
        <p:spPr>
          <a:xfrm>
            <a:off x="5053076" y="6951726"/>
            <a:ext cx="447675" cy="177800"/>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Calibri"/>
                <a:cs typeface="Calibri"/>
              </a:rPr>
              <a:t>S</a:t>
            </a:r>
            <a:r>
              <a:rPr sz="1000" b="1" spc="-5" dirty="0">
                <a:latin typeface="Calibri"/>
                <a:cs typeface="Calibri"/>
              </a:rPr>
              <a:t>o</a:t>
            </a:r>
            <a:r>
              <a:rPr sz="1000" b="1" spc="-10" dirty="0">
                <a:latin typeface="Calibri"/>
                <a:cs typeface="Calibri"/>
              </a:rPr>
              <a:t>ğ</a:t>
            </a:r>
            <a:r>
              <a:rPr sz="1000" b="1" spc="-5" dirty="0">
                <a:latin typeface="Calibri"/>
                <a:cs typeface="Calibri"/>
              </a:rPr>
              <a:t>uma</a:t>
            </a:r>
            <a:endParaRPr sz="1000">
              <a:latin typeface="Calibri"/>
              <a:cs typeface="Calibri"/>
            </a:endParaRPr>
          </a:p>
        </p:txBody>
      </p:sp>
      <p:sp>
        <p:nvSpPr>
          <p:cNvPr id="22" name="object 22"/>
          <p:cNvSpPr txBox="1"/>
          <p:nvPr/>
        </p:nvSpPr>
        <p:spPr>
          <a:xfrm>
            <a:off x="3191636" y="7087361"/>
            <a:ext cx="502920" cy="177800"/>
          </a:xfrm>
          <a:prstGeom prst="rect">
            <a:avLst/>
          </a:prstGeom>
        </p:spPr>
        <p:txBody>
          <a:bodyPr vert="horz" wrap="square" lIns="0" tIns="12065" rIns="0" bIns="0" rtlCol="0">
            <a:spAutoFit/>
          </a:bodyPr>
          <a:lstStyle/>
          <a:p>
            <a:pPr marL="12700">
              <a:lnSpc>
                <a:spcPct val="100000"/>
              </a:lnSpc>
              <a:spcBef>
                <a:spcPts val="95"/>
              </a:spcBef>
            </a:pPr>
            <a:r>
              <a:rPr sz="1000" b="1" spc="-5" dirty="0">
                <a:latin typeface="Calibri"/>
                <a:cs typeface="Calibri"/>
              </a:rPr>
              <a:t>Priz</a:t>
            </a:r>
            <a:r>
              <a:rPr sz="1000" b="1" spc="-55" dirty="0">
                <a:latin typeface="Calibri"/>
                <a:cs typeface="Calibri"/>
              </a:rPr>
              <a:t> </a:t>
            </a:r>
            <a:r>
              <a:rPr sz="1000" b="1" spc="-5" dirty="0">
                <a:latin typeface="Calibri"/>
                <a:cs typeface="Calibri"/>
              </a:rPr>
              <a:t>sonu</a:t>
            </a:r>
            <a:endParaRPr sz="1000">
              <a:latin typeface="Calibri"/>
              <a:cs typeface="Calibri"/>
            </a:endParaRPr>
          </a:p>
        </p:txBody>
      </p:sp>
      <p:sp>
        <p:nvSpPr>
          <p:cNvPr id="23" name="object 23"/>
          <p:cNvSpPr txBox="1"/>
          <p:nvPr/>
        </p:nvSpPr>
        <p:spPr>
          <a:xfrm>
            <a:off x="2806064" y="7687208"/>
            <a:ext cx="551180" cy="409575"/>
          </a:xfrm>
          <a:prstGeom prst="rect">
            <a:avLst/>
          </a:prstGeom>
        </p:spPr>
        <p:txBody>
          <a:bodyPr vert="horz" wrap="square" lIns="0" tIns="12700" rIns="0" bIns="0" rtlCol="0">
            <a:spAutoFit/>
          </a:bodyPr>
          <a:lstStyle/>
          <a:p>
            <a:pPr marL="93345" marR="5080" indent="-81280">
              <a:lnSpc>
                <a:spcPct val="126000"/>
              </a:lnSpc>
              <a:spcBef>
                <a:spcPts val="100"/>
              </a:spcBef>
            </a:pPr>
            <a:r>
              <a:rPr sz="1000" b="1" spc="-10" dirty="0">
                <a:latin typeface="Calibri"/>
                <a:cs typeface="Calibri"/>
              </a:rPr>
              <a:t>S</a:t>
            </a:r>
            <a:r>
              <a:rPr sz="1000" b="1" spc="-5" dirty="0">
                <a:latin typeface="Calibri"/>
                <a:cs typeface="Calibri"/>
              </a:rPr>
              <a:t>ertleşme  (C-S-H)</a:t>
            </a:r>
            <a:endParaRPr sz="1000">
              <a:latin typeface="Calibri"/>
              <a:cs typeface="Calibri"/>
            </a:endParaRPr>
          </a:p>
        </p:txBody>
      </p:sp>
      <p:sp>
        <p:nvSpPr>
          <p:cNvPr id="24" name="object 24"/>
          <p:cNvSpPr txBox="1"/>
          <p:nvPr/>
        </p:nvSpPr>
        <p:spPr>
          <a:xfrm>
            <a:off x="818184" y="7477505"/>
            <a:ext cx="568960" cy="177800"/>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Calibri"/>
                <a:cs typeface="Calibri"/>
              </a:rPr>
              <a:t>K</a:t>
            </a:r>
            <a:r>
              <a:rPr sz="1000" b="1" spc="-5" dirty="0">
                <a:latin typeface="Calibri"/>
                <a:cs typeface="Calibri"/>
              </a:rPr>
              <a:t>a</a:t>
            </a:r>
            <a:r>
              <a:rPr sz="1000" b="1" dirty="0">
                <a:latin typeface="Calibri"/>
                <a:cs typeface="Calibri"/>
              </a:rPr>
              <a:t>r</a:t>
            </a:r>
            <a:r>
              <a:rPr sz="1000" b="1" spc="-10" dirty="0">
                <a:latin typeface="Calibri"/>
                <a:cs typeface="Calibri"/>
              </a:rPr>
              <a:t>ı</a:t>
            </a:r>
            <a:r>
              <a:rPr sz="1000" b="1" spc="-5" dirty="0">
                <a:latin typeface="Calibri"/>
                <a:cs typeface="Calibri"/>
              </a:rPr>
              <a:t>ştırma</a:t>
            </a:r>
            <a:endParaRPr sz="1000">
              <a:latin typeface="Calibri"/>
              <a:cs typeface="Calibri"/>
            </a:endParaRPr>
          </a:p>
        </p:txBody>
      </p:sp>
      <p:sp>
        <p:nvSpPr>
          <p:cNvPr id="25" name="object 25"/>
          <p:cNvSpPr/>
          <p:nvPr/>
        </p:nvSpPr>
        <p:spPr>
          <a:xfrm>
            <a:off x="3712083" y="7233919"/>
            <a:ext cx="353060" cy="76200"/>
          </a:xfrm>
          <a:custGeom>
            <a:avLst/>
            <a:gdLst/>
            <a:ahLst/>
            <a:cxnLst/>
            <a:rect l="l" t="t" r="r" b="b"/>
            <a:pathLst>
              <a:path w="353060" h="76200">
                <a:moveTo>
                  <a:pt x="276477" y="44324"/>
                </a:moveTo>
                <a:lnTo>
                  <a:pt x="273938" y="75945"/>
                </a:lnTo>
                <a:lnTo>
                  <a:pt x="349156" y="45592"/>
                </a:lnTo>
                <a:lnTo>
                  <a:pt x="292607" y="45592"/>
                </a:lnTo>
                <a:lnTo>
                  <a:pt x="276477" y="44324"/>
                </a:lnTo>
                <a:close/>
              </a:path>
              <a:path w="353060" h="76200">
                <a:moveTo>
                  <a:pt x="277486" y="31745"/>
                </a:moveTo>
                <a:lnTo>
                  <a:pt x="276477" y="44324"/>
                </a:lnTo>
                <a:lnTo>
                  <a:pt x="292607" y="45592"/>
                </a:lnTo>
                <a:lnTo>
                  <a:pt x="295655" y="43052"/>
                </a:lnTo>
                <a:lnTo>
                  <a:pt x="296037" y="39496"/>
                </a:lnTo>
                <a:lnTo>
                  <a:pt x="296290" y="36067"/>
                </a:lnTo>
                <a:lnTo>
                  <a:pt x="293624" y="33019"/>
                </a:lnTo>
                <a:lnTo>
                  <a:pt x="277486" y="31745"/>
                </a:lnTo>
                <a:close/>
              </a:path>
              <a:path w="353060" h="76200">
                <a:moveTo>
                  <a:pt x="280034" y="0"/>
                </a:moveTo>
                <a:lnTo>
                  <a:pt x="277486" y="31745"/>
                </a:lnTo>
                <a:lnTo>
                  <a:pt x="293624" y="33019"/>
                </a:lnTo>
                <a:lnTo>
                  <a:pt x="296290" y="36067"/>
                </a:lnTo>
                <a:lnTo>
                  <a:pt x="296037" y="39496"/>
                </a:lnTo>
                <a:lnTo>
                  <a:pt x="295655" y="43052"/>
                </a:lnTo>
                <a:lnTo>
                  <a:pt x="292607" y="45592"/>
                </a:lnTo>
                <a:lnTo>
                  <a:pt x="349156" y="45592"/>
                </a:lnTo>
                <a:lnTo>
                  <a:pt x="352932" y="44068"/>
                </a:lnTo>
                <a:lnTo>
                  <a:pt x="280034" y="0"/>
                </a:lnTo>
                <a:close/>
              </a:path>
              <a:path w="353060" h="76200">
                <a:moveTo>
                  <a:pt x="3555" y="9778"/>
                </a:moveTo>
                <a:lnTo>
                  <a:pt x="507" y="12445"/>
                </a:lnTo>
                <a:lnTo>
                  <a:pt x="0" y="19430"/>
                </a:lnTo>
                <a:lnTo>
                  <a:pt x="2539" y="22478"/>
                </a:lnTo>
                <a:lnTo>
                  <a:pt x="276477" y="44324"/>
                </a:lnTo>
                <a:lnTo>
                  <a:pt x="277486" y="31745"/>
                </a:lnTo>
                <a:lnTo>
                  <a:pt x="3555" y="9778"/>
                </a:lnTo>
                <a:close/>
              </a:path>
            </a:pathLst>
          </a:custGeom>
          <a:solidFill>
            <a:srgbClr val="000000"/>
          </a:solidFill>
        </p:spPr>
        <p:txBody>
          <a:bodyPr wrap="square" lIns="0" tIns="0" rIns="0" bIns="0" rtlCol="0"/>
          <a:lstStyle/>
          <a:p>
            <a:endParaRPr/>
          </a:p>
        </p:txBody>
      </p:sp>
      <p:sp>
        <p:nvSpPr>
          <p:cNvPr id="26" name="object 26"/>
          <p:cNvSpPr/>
          <p:nvPr/>
        </p:nvSpPr>
        <p:spPr>
          <a:xfrm>
            <a:off x="2656713" y="8642984"/>
            <a:ext cx="76200" cy="283845"/>
          </a:xfrm>
          <a:custGeom>
            <a:avLst/>
            <a:gdLst/>
            <a:ahLst/>
            <a:cxnLst/>
            <a:rect l="l" t="t" r="r" b="b"/>
            <a:pathLst>
              <a:path w="76200" h="283845">
                <a:moveTo>
                  <a:pt x="31552" y="208191"/>
                </a:moveTo>
                <a:lnTo>
                  <a:pt x="0" y="210566"/>
                </a:lnTo>
                <a:lnTo>
                  <a:pt x="43687" y="283718"/>
                </a:lnTo>
                <a:lnTo>
                  <a:pt x="66907" y="226949"/>
                </a:lnTo>
                <a:lnTo>
                  <a:pt x="35813" y="226949"/>
                </a:lnTo>
                <a:lnTo>
                  <a:pt x="32766" y="224409"/>
                </a:lnTo>
                <a:lnTo>
                  <a:pt x="31552" y="208191"/>
                </a:lnTo>
                <a:close/>
              </a:path>
              <a:path w="76200" h="283845">
                <a:moveTo>
                  <a:pt x="44256" y="207235"/>
                </a:moveTo>
                <a:lnTo>
                  <a:pt x="31552" y="208191"/>
                </a:lnTo>
                <a:lnTo>
                  <a:pt x="32766" y="224409"/>
                </a:lnTo>
                <a:lnTo>
                  <a:pt x="35813" y="226949"/>
                </a:lnTo>
                <a:lnTo>
                  <a:pt x="42799" y="226441"/>
                </a:lnTo>
                <a:lnTo>
                  <a:pt x="45466" y="223393"/>
                </a:lnTo>
                <a:lnTo>
                  <a:pt x="44256" y="207235"/>
                </a:lnTo>
                <a:close/>
              </a:path>
              <a:path w="76200" h="283845">
                <a:moveTo>
                  <a:pt x="75945" y="204850"/>
                </a:moveTo>
                <a:lnTo>
                  <a:pt x="44256" y="207235"/>
                </a:lnTo>
                <a:lnTo>
                  <a:pt x="45466" y="223393"/>
                </a:lnTo>
                <a:lnTo>
                  <a:pt x="42799" y="226441"/>
                </a:lnTo>
                <a:lnTo>
                  <a:pt x="35813" y="226949"/>
                </a:lnTo>
                <a:lnTo>
                  <a:pt x="66907" y="226949"/>
                </a:lnTo>
                <a:lnTo>
                  <a:pt x="75945" y="204850"/>
                </a:lnTo>
                <a:close/>
              </a:path>
              <a:path w="76200" h="283845">
                <a:moveTo>
                  <a:pt x="25907" y="0"/>
                </a:moveTo>
                <a:lnTo>
                  <a:pt x="22351" y="381"/>
                </a:lnTo>
                <a:lnTo>
                  <a:pt x="18923" y="635"/>
                </a:lnTo>
                <a:lnTo>
                  <a:pt x="16256" y="3682"/>
                </a:lnTo>
                <a:lnTo>
                  <a:pt x="31552" y="208191"/>
                </a:lnTo>
                <a:lnTo>
                  <a:pt x="44256" y="207235"/>
                </a:lnTo>
                <a:lnTo>
                  <a:pt x="28956" y="2667"/>
                </a:lnTo>
                <a:lnTo>
                  <a:pt x="25907" y="0"/>
                </a:lnTo>
                <a:close/>
              </a:path>
            </a:pathLst>
          </a:custGeom>
          <a:solidFill>
            <a:srgbClr val="000000"/>
          </a:solidFill>
        </p:spPr>
        <p:txBody>
          <a:bodyPr wrap="square" lIns="0" tIns="0" rIns="0" bIns="0" rtlCol="0"/>
          <a:lstStyle/>
          <a:p>
            <a:endParaRPr/>
          </a:p>
        </p:txBody>
      </p:sp>
      <p:sp>
        <p:nvSpPr>
          <p:cNvPr id="27" name="object 27"/>
          <p:cNvSpPr txBox="1"/>
          <p:nvPr/>
        </p:nvSpPr>
        <p:spPr>
          <a:xfrm>
            <a:off x="6033008" y="7945373"/>
            <a:ext cx="665480" cy="177800"/>
          </a:xfrm>
          <a:prstGeom prst="rect">
            <a:avLst/>
          </a:prstGeom>
        </p:spPr>
        <p:txBody>
          <a:bodyPr vert="horz" wrap="square" lIns="0" tIns="12065" rIns="0" bIns="0" rtlCol="0">
            <a:spAutoFit/>
          </a:bodyPr>
          <a:lstStyle/>
          <a:p>
            <a:pPr marL="12700">
              <a:lnSpc>
                <a:spcPct val="100000"/>
              </a:lnSpc>
              <a:spcBef>
                <a:spcPts val="95"/>
              </a:spcBef>
            </a:pPr>
            <a:r>
              <a:rPr sz="1000" b="1" spc="-5" dirty="0">
                <a:latin typeface="Calibri"/>
                <a:cs typeface="Calibri"/>
              </a:rPr>
              <a:t>Yoğunlaşma</a:t>
            </a:r>
            <a:endParaRPr sz="1000">
              <a:latin typeface="Calibri"/>
              <a:cs typeface="Calibri"/>
            </a:endParaRPr>
          </a:p>
        </p:txBody>
      </p:sp>
      <p:sp>
        <p:nvSpPr>
          <p:cNvPr id="28" name="object 28"/>
          <p:cNvSpPr txBox="1"/>
          <p:nvPr/>
        </p:nvSpPr>
        <p:spPr>
          <a:xfrm>
            <a:off x="380491" y="7827602"/>
            <a:ext cx="177800" cy="722630"/>
          </a:xfrm>
          <a:prstGeom prst="rect">
            <a:avLst/>
          </a:prstGeom>
        </p:spPr>
        <p:txBody>
          <a:bodyPr vert="vert270" wrap="square" lIns="0" tIns="0" rIns="0" bIns="0" rtlCol="0">
            <a:spAutoFit/>
          </a:bodyPr>
          <a:lstStyle/>
          <a:p>
            <a:pPr marL="12700">
              <a:lnSpc>
                <a:spcPts val="1240"/>
              </a:lnSpc>
            </a:pPr>
            <a:r>
              <a:rPr sz="1200" b="1" dirty="0">
                <a:latin typeface="Calibri"/>
                <a:cs typeface="Calibri"/>
              </a:rPr>
              <a:t>Isı </a:t>
            </a:r>
            <a:r>
              <a:rPr sz="1200" b="1" spc="-5" dirty="0">
                <a:latin typeface="Calibri"/>
                <a:cs typeface="Calibri"/>
              </a:rPr>
              <a:t>çıkış</a:t>
            </a:r>
            <a:r>
              <a:rPr sz="1200" b="1" spc="-80" dirty="0">
                <a:latin typeface="Calibri"/>
                <a:cs typeface="Calibri"/>
              </a:rPr>
              <a:t> </a:t>
            </a:r>
            <a:r>
              <a:rPr sz="1200" b="1" spc="-5" dirty="0">
                <a:latin typeface="Calibri"/>
                <a:cs typeface="Calibri"/>
              </a:rPr>
              <a:t>hızı</a:t>
            </a:r>
            <a:endParaRPr sz="1200">
              <a:latin typeface="Calibri"/>
              <a:cs typeface="Calibri"/>
            </a:endParaRPr>
          </a:p>
        </p:txBody>
      </p:sp>
      <p:sp>
        <p:nvSpPr>
          <p:cNvPr id="29" name="object 29"/>
          <p:cNvSpPr txBox="1"/>
          <p:nvPr/>
        </p:nvSpPr>
        <p:spPr>
          <a:xfrm>
            <a:off x="1168704" y="8454643"/>
            <a:ext cx="2983865" cy="777240"/>
          </a:xfrm>
          <a:prstGeom prst="rect">
            <a:avLst/>
          </a:prstGeom>
        </p:spPr>
        <p:txBody>
          <a:bodyPr vert="horz" wrap="square" lIns="0" tIns="12065" rIns="0" bIns="0" rtlCol="0">
            <a:spAutoFit/>
          </a:bodyPr>
          <a:lstStyle/>
          <a:p>
            <a:pPr algn="ctr">
              <a:lnSpc>
                <a:spcPct val="100000"/>
              </a:lnSpc>
              <a:spcBef>
                <a:spcPts val="95"/>
              </a:spcBef>
            </a:pPr>
            <a:r>
              <a:rPr sz="1000" b="1" spc="-5" dirty="0">
                <a:latin typeface="Calibri"/>
                <a:cs typeface="Calibri"/>
              </a:rPr>
              <a:t>Priz başlangıcı</a:t>
            </a:r>
            <a:endParaRPr sz="1000">
              <a:latin typeface="Calibri"/>
              <a:cs typeface="Calibri"/>
            </a:endParaRPr>
          </a:p>
          <a:p>
            <a:pPr>
              <a:lnSpc>
                <a:spcPct val="100000"/>
              </a:lnSpc>
              <a:spcBef>
                <a:spcPts val="45"/>
              </a:spcBef>
            </a:pPr>
            <a:endParaRPr sz="1450">
              <a:latin typeface="Times New Roman"/>
              <a:cs typeface="Times New Roman"/>
            </a:endParaRPr>
          </a:p>
          <a:p>
            <a:pPr marL="12700">
              <a:lnSpc>
                <a:spcPct val="100000"/>
              </a:lnSpc>
              <a:spcBef>
                <a:spcPts val="5"/>
              </a:spcBef>
            </a:pPr>
            <a:r>
              <a:rPr sz="1000" b="1" spc="-5" dirty="0">
                <a:latin typeface="Calibri"/>
                <a:cs typeface="Calibri"/>
              </a:rPr>
              <a:t>Uyku(taşıma-yerleştirme)</a:t>
            </a:r>
            <a:endParaRPr sz="1000">
              <a:latin typeface="Calibri"/>
              <a:cs typeface="Calibri"/>
            </a:endParaRPr>
          </a:p>
          <a:p>
            <a:pPr marR="5080" algn="r">
              <a:lnSpc>
                <a:spcPct val="100000"/>
              </a:lnSpc>
              <a:spcBef>
                <a:spcPts val="360"/>
              </a:spcBef>
            </a:pPr>
            <a:r>
              <a:rPr sz="1200" b="1" dirty="0">
                <a:latin typeface="Calibri"/>
                <a:cs typeface="Calibri"/>
              </a:rPr>
              <a:t>Za</a:t>
            </a:r>
            <a:r>
              <a:rPr sz="1200" b="1" spc="-10" dirty="0">
                <a:latin typeface="Calibri"/>
                <a:cs typeface="Calibri"/>
              </a:rPr>
              <a:t>m</a:t>
            </a:r>
            <a:r>
              <a:rPr sz="1200" b="1" spc="-5" dirty="0">
                <a:latin typeface="Calibri"/>
                <a:cs typeface="Calibri"/>
              </a:rPr>
              <a:t>a</a:t>
            </a:r>
            <a:r>
              <a:rPr sz="1200" b="1" dirty="0">
                <a:latin typeface="Calibri"/>
                <a:cs typeface="Calibri"/>
              </a:rPr>
              <a:t>n</a:t>
            </a:r>
            <a:endParaRPr sz="1200">
              <a:latin typeface="Calibri"/>
              <a:cs typeface="Calibri"/>
            </a:endParaRPr>
          </a:p>
        </p:txBody>
      </p:sp>
      <p:sp>
        <p:nvSpPr>
          <p:cNvPr id="30" name="object 30"/>
          <p:cNvSpPr/>
          <p:nvPr/>
        </p:nvSpPr>
        <p:spPr>
          <a:xfrm>
            <a:off x="2147442" y="5953124"/>
            <a:ext cx="65405" cy="0"/>
          </a:xfrm>
          <a:custGeom>
            <a:avLst/>
            <a:gdLst/>
            <a:ahLst/>
            <a:cxnLst/>
            <a:rect l="l" t="t" r="r" b="b"/>
            <a:pathLst>
              <a:path w="65405">
                <a:moveTo>
                  <a:pt x="0" y="0"/>
                </a:moveTo>
                <a:lnTo>
                  <a:pt x="65277" y="0"/>
                </a:lnTo>
              </a:path>
            </a:pathLst>
          </a:custGeom>
          <a:ln w="19050">
            <a:solidFill>
              <a:srgbClr val="000000"/>
            </a:solidFill>
          </a:ln>
        </p:spPr>
        <p:txBody>
          <a:bodyPr wrap="square" lIns="0" tIns="0" rIns="0" bIns="0" rtlCol="0"/>
          <a:lstStyle/>
          <a:p>
            <a:endParaRPr/>
          </a:p>
        </p:txBody>
      </p:sp>
      <p:sp>
        <p:nvSpPr>
          <p:cNvPr id="31" name="object 31"/>
          <p:cNvSpPr/>
          <p:nvPr/>
        </p:nvSpPr>
        <p:spPr>
          <a:xfrm>
            <a:off x="3287014" y="8102980"/>
            <a:ext cx="174498" cy="95757"/>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6705727" y="1372615"/>
            <a:ext cx="65405" cy="0"/>
          </a:xfrm>
          <a:custGeom>
            <a:avLst/>
            <a:gdLst/>
            <a:ahLst/>
            <a:cxnLst/>
            <a:rect l="l" t="t" r="r" b="b"/>
            <a:pathLst>
              <a:path w="65404">
                <a:moveTo>
                  <a:pt x="0" y="0"/>
                </a:moveTo>
                <a:lnTo>
                  <a:pt x="65404" y="0"/>
                </a:lnTo>
              </a:path>
            </a:pathLst>
          </a:custGeom>
          <a:ln w="19050">
            <a:solidFill>
              <a:srgbClr val="000000"/>
            </a:solidFill>
          </a:ln>
        </p:spPr>
        <p:txBody>
          <a:bodyPr wrap="square" lIns="0" tIns="0" rIns="0" bIns="0" rtlCol="0"/>
          <a:lstStyle/>
          <a:p>
            <a:endParaRPr/>
          </a:p>
        </p:txBody>
      </p:sp>
      <p:sp>
        <p:nvSpPr>
          <p:cNvPr id="33" name="object 33"/>
          <p:cNvSpPr txBox="1">
            <a:spLocks noGrp="1"/>
          </p:cNvSpPr>
          <p:nvPr>
            <p:ph type="sldNum" sz="quarter" idx="7"/>
          </p:nvPr>
        </p:nvSpPr>
        <p:spPr>
          <a:prstGeom prst="rect">
            <a:avLst/>
          </a:prstGeom>
        </p:spPr>
        <p:txBody>
          <a:bodyPr vert="horz" wrap="square" lIns="0" tIns="34290" rIns="0" bIns="0" rtlCol="0">
            <a:spAutoFit/>
          </a:bodyPr>
          <a:lstStyle/>
          <a:p>
            <a:pPr marL="25400">
              <a:lnSpc>
                <a:spcPct val="100000"/>
              </a:lnSpc>
              <a:spcBef>
                <a:spcPts val="270"/>
              </a:spcBef>
            </a:pPr>
            <a:r>
              <a:rPr spc="-5" dirty="0"/>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0116" y="3024657"/>
            <a:ext cx="3217545" cy="2170430"/>
          </a:xfrm>
          <a:prstGeom prst="rect">
            <a:avLst/>
          </a:prstGeom>
        </p:spPr>
        <p:txBody>
          <a:bodyPr vert="horz" wrap="square" lIns="0" tIns="90170" rIns="0" bIns="0" rtlCol="0">
            <a:spAutoFit/>
          </a:bodyPr>
          <a:lstStyle/>
          <a:p>
            <a:pPr marL="12700">
              <a:lnSpc>
                <a:spcPct val="100000"/>
              </a:lnSpc>
              <a:spcBef>
                <a:spcPts val="710"/>
              </a:spcBef>
            </a:pPr>
            <a:r>
              <a:rPr sz="1000" b="1" u="sng" spc="-5" dirty="0">
                <a:solidFill>
                  <a:srgbClr val="000080"/>
                </a:solidFill>
                <a:uFill>
                  <a:solidFill>
                    <a:srgbClr val="000080"/>
                  </a:solidFill>
                </a:uFill>
                <a:latin typeface="Tahoma"/>
                <a:cs typeface="Tahoma"/>
              </a:rPr>
              <a:t>Silikatlar:</a:t>
            </a:r>
            <a:endParaRPr sz="1000">
              <a:latin typeface="Tahoma"/>
              <a:cs typeface="Tahoma"/>
            </a:endParaRPr>
          </a:p>
          <a:p>
            <a:pPr marL="12700">
              <a:lnSpc>
                <a:spcPct val="100000"/>
              </a:lnSpc>
              <a:spcBef>
                <a:spcPts val="615"/>
              </a:spcBef>
            </a:pPr>
            <a:r>
              <a:rPr sz="1000" spc="-5" dirty="0">
                <a:latin typeface="Tahoma"/>
                <a:cs typeface="Tahoma"/>
              </a:rPr>
              <a:t>Çimentonun  yaklaşık  %  20’si  silisyum  </a:t>
            </a:r>
            <a:r>
              <a:rPr sz="1000" dirty="0">
                <a:latin typeface="Tahoma"/>
                <a:cs typeface="Tahoma"/>
              </a:rPr>
              <a:t>dioksit(SiO</a:t>
            </a:r>
            <a:r>
              <a:rPr sz="975" baseline="-12820" dirty="0">
                <a:latin typeface="Tahoma"/>
                <a:cs typeface="Tahoma"/>
              </a:rPr>
              <a:t>2</a:t>
            </a:r>
            <a:r>
              <a:rPr sz="1000" dirty="0">
                <a:latin typeface="Tahoma"/>
                <a:cs typeface="Tahoma"/>
              </a:rPr>
              <a:t>)</a:t>
            </a:r>
            <a:r>
              <a:rPr sz="1000" spc="60" dirty="0">
                <a:latin typeface="Tahoma"/>
                <a:cs typeface="Tahoma"/>
              </a:rPr>
              <a:t> </a:t>
            </a:r>
            <a:r>
              <a:rPr sz="1000" spc="-5" dirty="0">
                <a:latin typeface="Tahoma"/>
                <a:cs typeface="Tahoma"/>
              </a:rPr>
              <a:t>ve</a:t>
            </a:r>
            <a:endParaRPr sz="1000">
              <a:latin typeface="Tahoma"/>
              <a:cs typeface="Tahoma"/>
            </a:endParaRPr>
          </a:p>
          <a:p>
            <a:pPr marL="12700" marR="6985">
              <a:lnSpc>
                <a:spcPct val="100000"/>
              </a:lnSpc>
              <a:spcBef>
                <a:spcPts val="10"/>
              </a:spcBef>
            </a:pPr>
            <a:r>
              <a:rPr sz="1000" spc="-5" dirty="0">
                <a:latin typeface="Tahoma"/>
                <a:cs typeface="Tahoma"/>
              </a:rPr>
              <a:t>%60-65’i kalsiyum oksit’ten(CaO) oluşur. Bu </a:t>
            </a:r>
            <a:r>
              <a:rPr sz="1000" dirty="0">
                <a:latin typeface="Tahoma"/>
                <a:cs typeface="Tahoma"/>
              </a:rPr>
              <a:t>iki </a:t>
            </a:r>
            <a:r>
              <a:rPr sz="1000" spc="-5" dirty="0">
                <a:latin typeface="Tahoma"/>
                <a:cs typeface="Tahoma"/>
              </a:rPr>
              <a:t>oksitin  birleşmesiyle silikatlar oluşur. Silikatlar</a:t>
            </a:r>
            <a:r>
              <a:rPr sz="1000" spc="245" dirty="0">
                <a:latin typeface="Tahoma"/>
                <a:cs typeface="Tahoma"/>
              </a:rPr>
              <a:t> </a:t>
            </a:r>
            <a:r>
              <a:rPr sz="1000" spc="-5" dirty="0">
                <a:latin typeface="Tahoma"/>
                <a:cs typeface="Tahoma"/>
              </a:rPr>
              <a:t>klinkerin  yaklaşık</a:t>
            </a:r>
            <a:endParaRPr sz="1000">
              <a:latin typeface="Tahoma"/>
              <a:cs typeface="Tahoma"/>
            </a:endParaRPr>
          </a:p>
          <a:p>
            <a:pPr marL="12700">
              <a:lnSpc>
                <a:spcPct val="100000"/>
              </a:lnSpc>
              <a:spcBef>
                <a:spcPts val="10"/>
              </a:spcBef>
            </a:pPr>
            <a:r>
              <a:rPr sz="1000" spc="-5" dirty="0">
                <a:latin typeface="Tahoma"/>
                <a:cs typeface="Tahoma"/>
              </a:rPr>
              <a:t>% 75’ini</a:t>
            </a:r>
            <a:r>
              <a:rPr sz="1000" dirty="0">
                <a:latin typeface="Tahoma"/>
                <a:cs typeface="Tahoma"/>
              </a:rPr>
              <a:t> </a:t>
            </a:r>
            <a:r>
              <a:rPr sz="1000" spc="-5" dirty="0">
                <a:latin typeface="Tahoma"/>
                <a:cs typeface="Tahoma"/>
              </a:rPr>
              <a:t>oluşuturur</a:t>
            </a:r>
            <a:endParaRPr sz="1000">
              <a:latin typeface="Tahoma"/>
              <a:cs typeface="Tahoma"/>
            </a:endParaRPr>
          </a:p>
          <a:p>
            <a:pPr marL="12700">
              <a:lnSpc>
                <a:spcPct val="100000"/>
              </a:lnSpc>
              <a:spcBef>
                <a:spcPts val="600"/>
              </a:spcBef>
            </a:pPr>
            <a:r>
              <a:rPr sz="1000" b="1" spc="-5" dirty="0">
                <a:latin typeface="Tahoma"/>
                <a:cs typeface="Tahoma"/>
              </a:rPr>
              <a:t>Trikalsiyum silikat -</a:t>
            </a:r>
            <a:r>
              <a:rPr sz="1000" b="1" spc="15" dirty="0">
                <a:latin typeface="Tahoma"/>
                <a:cs typeface="Tahoma"/>
              </a:rPr>
              <a:t> </a:t>
            </a:r>
            <a:r>
              <a:rPr sz="1000" b="1" spc="-5" dirty="0">
                <a:latin typeface="Tahoma"/>
                <a:cs typeface="Tahoma"/>
              </a:rPr>
              <a:t>Alit(C</a:t>
            </a:r>
            <a:r>
              <a:rPr sz="975" b="1" spc="-7" baseline="-12820" dirty="0">
                <a:latin typeface="Tahoma"/>
                <a:cs typeface="Tahoma"/>
              </a:rPr>
              <a:t>3</a:t>
            </a:r>
            <a:r>
              <a:rPr sz="1000" b="1" spc="-5" dirty="0">
                <a:latin typeface="Tahoma"/>
                <a:cs typeface="Tahoma"/>
              </a:rPr>
              <a:t>S):</a:t>
            </a:r>
            <a:endParaRPr sz="1000">
              <a:latin typeface="Tahoma"/>
              <a:cs typeface="Tahoma"/>
            </a:endParaRPr>
          </a:p>
          <a:p>
            <a:pPr marL="12700" marR="8255">
              <a:lnSpc>
                <a:spcPct val="101200"/>
              </a:lnSpc>
              <a:spcBef>
                <a:spcPts val="600"/>
              </a:spcBef>
            </a:pPr>
            <a:r>
              <a:rPr sz="1000" spc="-5" dirty="0">
                <a:latin typeface="Tahoma"/>
                <a:cs typeface="Tahoma"/>
              </a:rPr>
              <a:t>Çimento hacminin yaklaşık %55’ini oluşturur. Erken  dayanıma etkisi</a:t>
            </a:r>
            <a:r>
              <a:rPr sz="1000" dirty="0">
                <a:latin typeface="Tahoma"/>
                <a:cs typeface="Tahoma"/>
              </a:rPr>
              <a:t> </a:t>
            </a:r>
            <a:r>
              <a:rPr sz="1000" spc="-5" dirty="0">
                <a:latin typeface="Tahoma"/>
                <a:cs typeface="Tahoma"/>
              </a:rPr>
              <a:t>vardır.</a:t>
            </a:r>
            <a:endParaRPr sz="1000">
              <a:latin typeface="Tahoma"/>
              <a:cs typeface="Tahoma"/>
            </a:endParaRPr>
          </a:p>
          <a:p>
            <a:pPr marL="12700">
              <a:lnSpc>
                <a:spcPct val="100000"/>
              </a:lnSpc>
              <a:spcBef>
                <a:spcPts val="600"/>
              </a:spcBef>
            </a:pPr>
            <a:r>
              <a:rPr sz="1000" b="1" spc="-5" dirty="0">
                <a:latin typeface="Tahoma"/>
                <a:cs typeface="Tahoma"/>
              </a:rPr>
              <a:t>Dikalsiyum silikat -</a:t>
            </a:r>
            <a:r>
              <a:rPr sz="1000" b="1" spc="15" dirty="0">
                <a:latin typeface="Tahoma"/>
                <a:cs typeface="Tahoma"/>
              </a:rPr>
              <a:t> </a:t>
            </a:r>
            <a:r>
              <a:rPr sz="1000" b="1" spc="-5" dirty="0">
                <a:latin typeface="Tahoma"/>
                <a:cs typeface="Tahoma"/>
              </a:rPr>
              <a:t>Belit(C</a:t>
            </a:r>
            <a:r>
              <a:rPr sz="975" b="1" spc="-7" baseline="-12820" dirty="0">
                <a:latin typeface="Tahoma"/>
                <a:cs typeface="Tahoma"/>
              </a:rPr>
              <a:t>2</a:t>
            </a:r>
            <a:r>
              <a:rPr sz="1000" b="1" spc="-5" dirty="0">
                <a:latin typeface="Tahoma"/>
                <a:cs typeface="Tahoma"/>
              </a:rPr>
              <a:t>S):</a:t>
            </a:r>
            <a:endParaRPr sz="1000">
              <a:latin typeface="Tahoma"/>
              <a:cs typeface="Tahoma"/>
            </a:endParaRPr>
          </a:p>
          <a:p>
            <a:pPr marL="12700" marR="6350">
              <a:lnSpc>
                <a:spcPct val="100000"/>
              </a:lnSpc>
              <a:spcBef>
                <a:spcPts val="610"/>
              </a:spcBef>
            </a:pPr>
            <a:r>
              <a:rPr sz="1000" spc="-5" dirty="0">
                <a:latin typeface="Tahoma"/>
                <a:cs typeface="Tahoma"/>
              </a:rPr>
              <a:t>Çimentonun hacminin yaklaşık %20’sini oluşturur. Geç  dayanıma etkisi</a:t>
            </a:r>
            <a:r>
              <a:rPr sz="1000" dirty="0">
                <a:latin typeface="Tahoma"/>
                <a:cs typeface="Tahoma"/>
              </a:rPr>
              <a:t> </a:t>
            </a:r>
            <a:r>
              <a:rPr sz="1000" spc="-5" dirty="0">
                <a:latin typeface="Tahoma"/>
                <a:cs typeface="Tahoma"/>
              </a:rPr>
              <a:t>vardır.</a:t>
            </a:r>
            <a:endParaRPr sz="1000">
              <a:latin typeface="Tahoma"/>
              <a:cs typeface="Tahoma"/>
            </a:endParaRPr>
          </a:p>
        </p:txBody>
      </p:sp>
      <p:sp>
        <p:nvSpPr>
          <p:cNvPr id="3" name="object 3"/>
          <p:cNvSpPr txBox="1"/>
          <p:nvPr/>
        </p:nvSpPr>
        <p:spPr>
          <a:xfrm>
            <a:off x="420116" y="5397779"/>
            <a:ext cx="3216910" cy="946150"/>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Alüminatlar:</a:t>
            </a:r>
            <a:endParaRPr sz="1000">
              <a:latin typeface="Tahoma"/>
              <a:cs typeface="Tahoma"/>
            </a:endParaRPr>
          </a:p>
          <a:p>
            <a:pPr marL="12700" marR="5080" algn="just">
              <a:lnSpc>
                <a:spcPct val="100699"/>
              </a:lnSpc>
              <a:spcBef>
                <a:spcPts val="605"/>
              </a:spcBef>
            </a:pPr>
            <a:r>
              <a:rPr sz="1000" spc="-5" dirty="0">
                <a:latin typeface="Tahoma"/>
                <a:cs typeface="Tahoma"/>
              </a:rPr>
              <a:t>Alümina, kalsiyum oksitle birleşerek trikalsiyum alüminat  (C</a:t>
            </a:r>
            <a:r>
              <a:rPr sz="975" spc="-7" baseline="-12820" dirty="0">
                <a:latin typeface="Tahoma"/>
                <a:cs typeface="Tahoma"/>
              </a:rPr>
              <a:t>3</a:t>
            </a:r>
            <a:r>
              <a:rPr sz="1000" spc="-5" dirty="0">
                <a:latin typeface="Tahoma"/>
                <a:cs typeface="Tahoma"/>
              </a:rPr>
              <a:t>A) ve demir oksitle birleşerek tetrakalsiyum  aluminoferrite (C</a:t>
            </a:r>
            <a:r>
              <a:rPr sz="975" spc="-7" baseline="-12820" dirty="0">
                <a:latin typeface="Tahoma"/>
                <a:cs typeface="Tahoma"/>
              </a:rPr>
              <a:t>4</a:t>
            </a:r>
            <a:r>
              <a:rPr sz="1000" spc="-5" dirty="0">
                <a:latin typeface="Tahoma"/>
                <a:cs typeface="Tahoma"/>
              </a:rPr>
              <a:t>AF) oluşturur. Alüminatlar yaklaşık  olarak çimentonun %20’sini</a:t>
            </a:r>
            <a:r>
              <a:rPr sz="1000" spc="5" dirty="0">
                <a:latin typeface="Tahoma"/>
                <a:cs typeface="Tahoma"/>
              </a:rPr>
              <a:t> </a:t>
            </a:r>
            <a:r>
              <a:rPr sz="1000" spc="-5" dirty="0">
                <a:latin typeface="Tahoma"/>
                <a:cs typeface="Tahoma"/>
              </a:rPr>
              <a:t>oluşturur.</a:t>
            </a:r>
            <a:endParaRPr sz="1000">
              <a:latin typeface="Tahoma"/>
              <a:cs typeface="Tahoma"/>
            </a:endParaRPr>
          </a:p>
        </p:txBody>
      </p:sp>
      <p:sp>
        <p:nvSpPr>
          <p:cNvPr id="4" name="object 4"/>
          <p:cNvSpPr txBox="1"/>
          <p:nvPr/>
        </p:nvSpPr>
        <p:spPr>
          <a:xfrm>
            <a:off x="420116" y="6395465"/>
            <a:ext cx="3216275" cy="331470"/>
          </a:xfrm>
          <a:prstGeom prst="rect">
            <a:avLst/>
          </a:prstGeom>
        </p:spPr>
        <p:txBody>
          <a:bodyPr vert="horz" wrap="square" lIns="0" tIns="10160" rIns="0" bIns="0" rtlCol="0">
            <a:spAutoFit/>
          </a:bodyPr>
          <a:lstStyle/>
          <a:p>
            <a:pPr marL="12700" marR="5080">
              <a:lnSpc>
                <a:spcPct val="101000"/>
              </a:lnSpc>
              <a:spcBef>
                <a:spcPts val="80"/>
              </a:spcBef>
            </a:pPr>
            <a:r>
              <a:rPr sz="1000" spc="-5" dirty="0">
                <a:latin typeface="Tahoma"/>
                <a:cs typeface="Tahoma"/>
              </a:rPr>
              <a:t>Hidratasyon sırasında </a:t>
            </a:r>
            <a:r>
              <a:rPr sz="1000" dirty="0">
                <a:latin typeface="Tahoma"/>
                <a:cs typeface="Tahoma"/>
              </a:rPr>
              <a:t>C</a:t>
            </a:r>
            <a:r>
              <a:rPr sz="975" baseline="-12820" dirty="0">
                <a:latin typeface="Tahoma"/>
                <a:cs typeface="Tahoma"/>
              </a:rPr>
              <a:t>3</a:t>
            </a:r>
            <a:r>
              <a:rPr sz="1000" dirty="0">
                <a:latin typeface="Tahoma"/>
                <a:cs typeface="Tahoma"/>
              </a:rPr>
              <a:t>A </a:t>
            </a:r>
            <a:r>
              <a:rPr sz="1000" spc="-5" dirty="0">
                <a:latin typeface="Tahoma"/>
                <a:cs typeface="Tahoma"/>
              </a:rPr>
              <a:t>çok hızlı tepkimeye girer ve bu  durum alçı ile kontrol</a:t>
            </a:r>
            <a:r>
              <a:rPr sz="1000" spc="15" dirty="0">
                <a:latin typeface="Tahoma"/>
                <a:cs typeface="Tahoma"/>
              </a:rPr>
              <a:t> </a:t>
            </a:r>
            <a:r>
              <a:rPr sz="1000" spc="-5" dirty="0">
                <a:latin typeface="Tahoma"/>
                <a:cs typeface="Tahoma"/>
              </a:rPr>
              <a:t>edilir.</a:t>
            </a:r>
            <a:endParaRPr sz="1000">
              <a:latin typeface="Tahoma"/>
              <a:cs typeface="Tahoma"/>
            </a:endParaRPr>
          </a:p>
        </p:txBody>
      </p:sp>
      <p:sp>
        <p:nvSpPr>
          <p:cNvPr id="5" name="object 5"/>
          <p:cNvSpPr txBox="1"/>
          <p:nvPr/>
        </p:nvSpPr>
        <p:spPr>
          <a:xfrm>
            <a:off x="420116" y="6929779"/>
            <a:ext cx="1181735" cy="485775"/>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FF0000"/>
                </a:solidFill>
                <a:uFill>
                  <a:solidFill>
                    <a:srgbClr val="FF0000"/>
                  </a:solidFill>
                </a:uFill>
                <a:latin typeface="Times New Roman"/>
                <a:cs typeface="Times New Roman"/>
              </a:rPr>
              <a:t> </a:t>
            </a:r>
            <a:r>
              <a:rPr sz="1000" b="1" u="sng" spc="-5" dirty="0">
                <a:solidFill>
                  <a:srgbClr val="FF0000"/>
                </a:solidFill>
                <a:uFill>
                  <a:solidFill>
                    <a:srgbClr val="FF0000"/>
                  </a:solidFill>
                </a:uFill>
                <a:latin typeface="Tahoma"/>
                <a:cs typeface="Tahoma"/>
              </a:rPr>
              <a:t>Kısaltmalar:</a:t>
            </a:r>
            <a:endParaRPr sz="1000">
              <a:latin typeface="Tahoma"/>
              <a:cs typeface="Tahoma"/>
            </a:endParaRPr>
          </a:p>
          <a:p>
            <a:pPr marL="12700">
              <a:lnSpc>
                <a:spcPct val="100000"/>
              </a:lnSpc>
              <a:spcBef>
                <a:spcPts val="615"/>
              </a:spcBef>
              <a:tabLst>
                <a:tab pos="734060" algn="l"/>
              </a:tabLst>
            </a:pPr>
            <a:r>
              <a:rPr sz="1000" b="1" spc="-5" dirty="0">
                <a:solidFill>
                  <a:srgbClr val="FF0000"/>
                </a:solidFill>
                <a:latin typeface="Tahoma"/>
                <a:cs typeface="Tahoma"/>
              </a:rPr>
              <a:t>C:</a:t>
            </a:r>
            <a:r>
              <a:rPr sz="1000" b="1" dirty="0">
                <a:solidFill>
                  <a:srgbClr val="FF0000"/>
                </a:solidFill>
                <a:latin typeface="Tahoma"/>
                <a:cs typeface="Tahoma"/>
              </a:rPr>
              <a:t> </a:t>
            </a:r>
            <a:r>
              <a:rPr sz="1000" b="1" spc="-5" dirty="0">
                <a:solidFill>
                  <a:srgbClr val="FF0000"/>
                </a:solidFill>
                <a:latin typeface="Tahoma"/>
                <a:cs typeface="Tahoma"/>
              </a:rPr>
              <a:t>CaO	S:</a:t>
            </a:r>
            <a:r>
              <a:rPr sz="1000" b="1" spc="-65" dirty="0">
                <a:solidFill>
                  <a:srgbClr val="FF0000"/>
                </a:solidFill>
                <a:latin typeface="Tahoma"/>
                <a:cs typeface="Tahoma"/>
              </a:rPr>
              <a:t> </a:t>
            </a:r>
            <a:r>
              <a:rPr sz="1000" b="1" dirty="0">
                <a:solidFill>
                  <a:srgbClr val="FF0000"/>
                </a:solidFill>
                <a:latin typeface="Tahoma"/>
                <a:cs typeface="Tahoma"/>
              </a:rPr>
              <a:t>SiO</a:t>
            </a:r>
            <a:r>
              <a:rPr sz="975" b="1" baseline="-12820" dirty="0">
                <a:solidFill>
                  <a:srgbClr val="FF0000"/>
                </a:solidFill>
                <a:latin typeface="Tahoma"/>
                <a:cs typeface="Tahoma"/>
              </a:rPr>
              <a:t>2</a:t>
            </a:r>
            <a:endParaRPr sz="975" baseline="-12820">
              <a:latin typeface="Tahoma"/>
              <a:cs typeface="Tahoma"/>
            </a:endParaRPr>
          </a:p>
        </p:txBody>
      </p:sp>
      <p:sp>
        <p:nvSpPr>
          <p:cNvPr id="6" name="object 6"/>
          <p:cNvSpPr txBox="1"/>
          <p:nvPr/>
        </p:nvSpPr>
        <p:spPr>
          <a:xfrm>
            <a:off x="1722247" y="7238238"/>
            <a:ext cx="523240" cy="177800"/>
          </a:xfrm>
          <a:prstGeom prst="rect">
            <a:avLst/>
          </a:prstGeom>
        </p:spPr>
        <p:txBody>
          <a:bodyPr vert="horz" wrap="square" lIns="0" tIns="12065" rIns="0" bIns="0" rtlCol="0">
            <a:spAutoFit/>
          </a:bodyPr>
          <a:lstStyle/>
          <a:p>
            <a:pPr marL="12700">
              <a:lnSpc>
                <a:spcPct val="100000"/>
              </a:lnSpc>
              <a:spcBef>
                <a:spcPts val="95"/>
              </a:spcBef>
            </a:pPr>
            <a:r>
              <a:rPr sz="1000" b="1" spc="-5" dirty="0">
                <a:solidFill>
                  <a:srgbClr val="FF0000"/>
                </a:solidFill>
                <a:latin typeface="Tahoma"/>
                <a:cs typeface="Tahoma"/>
              </a:rPr>
              <a:t>A:</a:t>
            </a:r>
            <a:r>
              <a:rPr sz="1000" b="1" spc="-65" dirty="0">
                <a:solidFill>
                  <a:srgbClr val="FF0000"/>
                </a:solidFill>
                <a:latin typeface="Tahoma"/>
                <a:cs typeface="Tahoma"/>
              </a:rPr>
              <a:t> </a:t>
            </a:r>
            <a:r>
              <a:rPr sz="1000" b="1" spc="-5" dirty="0">
                <a:solidFill>
                  <a:srgbClr val="FF0000"/>
                </a:solidFill>
                <a:latin typeface="Tahoma"/>
                <a:cs typeface="Tahoma"/>
              </a:rPr>
              <a:t>Al</a:t>
            </a:r>
            <a:r>
              <a:rPr sz="975" b="1" spc="-7" baseline="-12820" dirty="0">
                <a:solidFill>
                  <a:srgbClr val="FF0000"/>
                </a:solidFill>
                <a:latin typeface="Tahoma"/>
                <a:cs typeface="Tahoma"/>
              </a:rPr>
              <a:t>2</a:t>
            </a:r>
            <a:r>
              <a:rPr sz="1000" b="1" spc="-5" dirty="0">
                <a:solidFill>
                  <a:srgbClr val="FF0000"/>
                </a:solidFill>
                <a:latin typeface="Tahoma"/>
                <a:cs typeface="Tahoma"/>
              </a:rPr>
              <a:t>O</a:t>
            </a:r>
            <a:r>
              <a:rPr sz="975" b="1" spc="-7" baseline="-12820" dirty="0">
                <a:solidFill>
                  <a:srgbClr val="FF0000"/>
                </a:solidFill>
                <a:latin typeface="Tahoma"/>
                <a:cs typeface="Tahoma"/>
              </a:rPr>
              <a:t>3</a:t>
            </a:r>
            <a:endParaRPr sz="975" baseline="-12820">
              <a:latin typeface="Tahoma"/>
              <a:cs typeface="Tahoma"/>
            </a:endParaRPr>
          </a:p>
        </p:txBody>
      </p:sp>
      <p:sp>
        <p:nvSpPr>
          <p:cNvPr id="7" name="object 7"/>
          <p:cNvSpPr txBox="1"/>
          <p:nvPr/>
        </p:nvSpPr>
        <p:spPr>
          <a:xfrm>
            <a:off x="2511679" y="7238238"/>
            <a:ext cx="534035" cy="177800"/>
          </a:xfrm>
          <a:prstGeom prst="rect">
            <a:avLst/>
          </a:prstGeom>
        </p:spPr>
        <p:txBody>
          <a:bodyPr vert="horz" wrap="square" lIns="0" tIns="12065" rIns="0" bIns="0" rtlCol="0">
            <a:spAutoFit/>
          </a:bodyPr>
          <a:lstStyle/>
          <a:p>
            <a:pPr marL="12700">
              <a:lnSpc>
                <a:spcPct val="100000"/>
              </a:lnSpc>
              <a:spcBef>
                <a:spcPts val="95"/>
              </a:spcBef>
            </a:pPr>
            <a:r>
              <a:rPr sz="1000" b="1" spc="-5" dirty="0">
                <a:solidFill>
                  <a:srgbClr val="FF0000"/>
                </a:solidFill>
                <a:latin typeface="Tahoma"/>
                <a:cs typeface="Tahoma"/>
              </a:rPr>
              <a:t>F:</a:t>
            </a:r>
            <a:r>
              <a:rPr sz="1000" b="1" spc="-70" dirty="0">
                <a:solidFill>
                  <a:srgbClr val="FF0000"/>
                </a:solidFill>
                <a:latin typeface="Tahoma"/>
                <a:cs typeface="Tahoma"/>
              </a:rPr>
              <a:t> </a:t>
            </a:r>
            <a:r>
              <a:rPr sz="1000" b="1" spc="-5" dirty="0">
                <a:solidFill>
                  <a:srgbClr val="FF0000"/>
                </a:solidFill>
                <a:latin typeface="Tahoma"/>
                <a:cs typeface="Tahoma"/>
              </a:rPr>
              <a:t>Fe</a:t>
            </a:r>
            <a:r>
              <a:rPr sz="975" b="1" spc="-7" baseline="-12820" dirty="0">
                <a:solidFill>
                  <a:srgbClr val="FF0000"/>
                </a:solidFill>
                <a:latin typeface="Tahoma"/>
                <a:cs typeface="Tahoma"/>
              </a:rPr>
              <a:t>2</a:t>
            </a:r>
            <a:r>
              <a:rPr sz="1000" b="1" spc="-5" dirty="0">
                <a:solidFill>
                  <a:srgbClr val="FF0000"/>
                </a:solidFill>
                <a:latin typeface="Tahoma"/>
                <a:cs typeface="Tahoma"/>
              </a:rPr>
              <a:t>O</a:t>
            </a:r>
            <a:r>
              <a:rPr sz="975" b="1" spc="-7" baseline="-12820" dirty="0">
                <a:solidFill>
                  <a:srgbClr val="FF0000"/>
                </a:solidFill>
                <a:latin typeface="Tahoma"/>
                <a:cs typeface="Tahoma"/>
              </a:rPr>
              <a:t>3</a:t>
            </a:r>
            <a:endParaRPr sz="975" baseline="-12820">
              <a:latin typeface="Tahoma"/>
              <a:cs typeface="Tahoma"/>
            </a:endParaRPr>
          </a:p>
        </p:txBody>
      </p:sp>
      <p:sp>
        <p:nvSpPr>
          <p:cNvPr id="8" name="object 8"/>
          <p:cNvSpPr txBox="1"/>
          <p:nvPr/>
        </p:nvSpPr>
        <p:spPr>
          <a:xfrm>
            <a:off x="420116" y="7618627"/>
            <a:ext cx="3215005" cy="944880"/>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10" dirty="0">
                <a:solidFill>
                  <a:srgbClr val="000080"/>
                </a:solidFill>
                <a:uFill>
                  <a:solidFill>
                    <a:srgbClr val="000080"/>
                  </a:solidFill>
                </a:uFill>
                <a:latin typeface="Tahoma"/>
                <a:cs typeface="Tahoma"/>
              </a:rPr>
              <a:t>Diğer</a:t>
            </a:r>
            <a:r>
              <a:rPr sz="1000" b="1" u="sng" dirty="0">
                <a:solidFill>
                  <a:srgbClr val="000080"/>
                </a:solidFill>
                <a:uFill>
                  <a:solidFill>
                    <a:srgbClr val="000080"/>
                  </a:solidFill>
                </a:uFill>
                <a:latin typeface="Tahoma"/>
                <a:cs typeface="Tahoma"/>
              </a:rPr>
              <a:t> </a:t>
            </a:r>
            <a:r>
              <a:rPr sz="1000" b="1" u="sng" spc="-5" dirty="0">
                <a:solidFill>
                  <a:srgbClr val="000080"/>
                </a:solidFill>
                <a:uFill>
                  <a:solidFill>
                    <a:srgbClr val="000080"/>
                  </a:solidFill>
                </a:uFill>
                <a:latin typeface="Tahoma"/>
                <a:cs typeface="Tahoma"/>
              </a:rPr>
              <a:t>Bileşenler:</a:t>
            </a:r>
            <a:endParaRPr sz="1000">
              <a:latin typeface="Tahoma"/>
              <a:cs typeface="Tahoma"/>
            </a:endParaRPr>
          </a:p>
          <a:p>
            <a:pPr marL="12700" marR="5080" algn="just">
              <a:lnSpc>
                <a:spcPct val="100400"/>
              </a:lnSpc>
              <a:spcBef>
                <a:spcPts val="610"/>
              </a:spcBef>
            </a:pPr>
            <a:r>
              <a:rPr sz="1000" spc="-5" dirty="0">
                <a:latin typeface="Tahoma"/>
                <a:cs typeface="Tahoma"/>
              </a:rPr>
              <a:t>Çimento </a:t>
            </a:r>
            <a:r>
              <a:rPr sz="1000" spc="-10" dirty="0">
                <a:latin typeface="Tahoma"/>
                <a:cs typeface="Tahoma"/>
              </a:rPr>
              <a:t>içeriğinde </a:t>
            </a:r>
            <a:r>
              <a:rPr sz="1000" spc="-5" dirty="0">
                <a:latin typeface="Tahoma"/>
                <a:cs typeface="Tahoma"/>
              </a:rPr>
              <a:t>silikatlar ve aluminatlar dışında  onlarca bileşen vardır. Ancak, </a:t>
            </a:r>
            <a:r>
              <a:rPr sz="1000" dirty="0">
                <a:latin typeface="Tahoma"/>
                <a:cs typeface="Tahoma"/>
              </a:rPr>
              <a:t>bu </a:t>
            </a:r>
            <a:r>
              <a:rPr sz="1000" spc="-5" dirty="0">
                <a:latin typeface="Tahoma"/>
                <a:cs typeface="Tahoma"/>
              </a:rPr>
              <a:t>bileşenlerin hidratasyon  sürecine etkileri önemli düzeyde değildir. Bunlardan en  önemlilileri:</a:t>
            </a:r>
            <a:endParaRPr sz="1000">
              <a:latin typeface="Tahoma"/>
              <a:cs typeface="Tahoma"/>
            </a:endParaRPr>
          </a:p>
        </p:txBody>
      </p:sp>
      <p:sp>
        <p:nvSpPr>
          <p:cNvPr id="9" name="object 9"/>
          <p:cNvSpPr txBox="1"/>
          <p:nvPr/>
        </p:nvSpPr>
        <p:spPr>
          <a:xfrm>
            <a:off x="420116" y="8616188"/>
            <a:ext cx="83820" cy="845185"/>
          </a:xfrm>
          <a:prstGeom prst="rect">
            <a:avLst/>
          </a:prstGeom>
        </p:spPr>
        <p:txBody>
          <a:bodyPr vert="horz" wrap="square" lIns="0" tIns="12065" rIns="0" bIns="0" rtlCol="0">
            <a:spAutoFit/>
          </a:bodyPr>
          <a:lstStyle/>
          <a:p>
            <a:pPr marL="12700">
              <a:lnSpc>
                <a:spcPct val="100000"/>
              </a:lnSpc>
              <a:spcBef>
                <a:spcPts val="95"/>
              </a:spcBef>
            </a:pPr>
            <a:r>
              <a:rPr sz="1000" spc="-5" dirty="0">
                <a:latin typeface="Symbol"/>
                <a:cs typeface="Symbol"/>
              </a:rPr>
              <a:t></a:t>
            </a:r>
            <a:endParaRPr sz="1000">
              <a:latin typeface="Symbol"/>
              <a:cs typeface="Symbol"/>
            </a:endParaRPr>
          </a:p>
          <a:p>
            <a:pPr marL="12700">
              <a:lnSpc>
                <a:spcPct val="100000"/>
              </a:lnSpc>
              <a:spcBef>
                <a:spcPts val="25"/>
              </a:spcBef>
            </a:pPr>
            <a:r>
              <a:rPr sz="1000" spc="-5" dirty="0">
                <a:latin typeface="Symbol"/>
                <a:cs typeface="Symbol"/>
              </a:rPr>
              <a:t></a:t>
            </a:r>
            <a:endParaRPr sz="1000">
              <a:latin typeface="Symbol"/>
              <a:cs typeface="Symbol"/>
            </a:endParaRPr>
          </a:p>
          <a:p>
            <a:pPr marL="12700">
              <a:lnSpc>
                <a:spcPts val="1085"/>
              </a:lnSpc>
              <a:spcBef>
                <a:spcPts val="25"/>
              </a:spcBef>
            </a:pPr>
            <a:r>
              <a:rPr sz="1000" spc="-5" dirty="0">
                <a:latin typeface="Symbol"/>
                <a:cs typeface="Symbol"/>
              </a:rPr>
              <a:t></a:t>
            </a:r>
            <a:endParaRPr sz="1000">
              <a:latin typeface="Symbol"/>
              <a:cs typeface="Symbol"/>
            </a:endParaRPr>
          </a:p>
          <a:p>
            <a:pPr marL="12700">
              <a:lnSpc>
                <a:spcPts val="950"/>
              </a:lnSpc>
            </a:pPr>
            <a:r>
              <a:rPr sz="1000" spc="-5" dirty="0">
                <a:latin typeface="Symbol"/>
                <a:cs typeface="Symbol"/>
              </a:rPr>
              <a:t></a:t>
            </a:r>
            <a:endParaRPr sz="1000">
              <a:latin typeface="Symbol"/>
              <a:cs typeface="Symbol"/>
            </a:endParaRPr>
          </a:p>
          <a:p>
            <a:pPr marL="12700">
              <a:lnSpc>
                <a:spcPts val="919"/>
              </a:lnSpc>
            </a:pPr>
            <a:r>
              <a:rPr sz="1000" spc="-5" dirty="0">
                <a:latin typeface="Symbol"/>
                <a:cs typeface="Symbol"/>
              </a:rPr>
              <a:t></a:t>
            </a:r>
            <a:endParaRPr sz="1000">
              <a:latin typeface="Symbol"/>
              <a:cs typeface="Symbol"/>
            </a:endParaRPr>
          </a:p>
          <a:p>
            <a:pPr marL="12700">
              <a:lnSpc>
                <a:spcPts val="1055"/>
              </a:lnSpc>
            </a:pPr>
            <a:r>
              <a:rPr sz="1000" spc="-5" dirty="0">
                <a:latin typeface="Symbol"/>
                <a:cs typeface="Symbol"/>
              </a:rPr>
              <a:t></a:t>
            </a:r>
            <a:endParaRPr sz="1000">
              <a:latin typeface="Symbol"/>
              <a:cs typeface="Symbol"/>
            </a:endParaRPr>
          </a:p>
        </p:txBody>
      </p:sp>
      <p:sp>
        <p:nvSpPr>
          <p:cNvPr id="10" name="object 10"/>
          <p:cNvSpPr txBox="1"/>
          <p:nvPr/>
        </p:nvSpPr>
        <p:spPr>
          <a:xfrm>
            <a:off x="780084" y="8616188"/>
            <a:ext cx="1210310" cy="845185"/>
          </a:xfrm>
          <a:prstGeom prst="rect">
            <a:avLst/>
          </a:prstGeom>
        </p:spPr>
        <p:txBody>
          <a:bodyPr vert="horz" wrap="square" lIns="0" tIns="8890" rIns="0" bIns="0" rtlCol="0">
            <a:spAutoFit/>
          </a:bodyPr>
          <a:lstStyle/>
          <a:p>
            <a:pPr marL="12700" marR="5080">
              <a:lnSpc>
                <a:spcPct val="102000"/>
              </a:lnSpc>
              <a:spcBef>
                <a:spcPts val="70"/>
              </a:spcBef>
            </a:pPr>
            <a:r>
              <a:rPr sz="1000" spc="-5" dirty="0">
                <a:latin typeface="Tahoma"/>
                <a:cs typeface="Tahoma"/>
              </a:rPr>
              <a:t>Alkaliler( </a:t>
            </a:r>
            <a:r>
              <a:rPr sz="1000" spc="-10" dirty="0">
                <a:latin typeface="Tahoma"/>
                <a:cs typeface="Tahoma"/>
              </a:rPr>
              <a:t>K</a:t>
            </a:r>
            <a:r>
              <a:rPr sz="975" spc="-15" baseline="-12820" dirty="0">
                <a:latin typeface="Tahoma"/>
                <a:cs typeface="Tahoma"/>
              </a:rPr>
              <a:t>2</a:t>
            </a:r>
            <a:r>
              <a:rPr sz="1000" spc="-10" dirty="0">
                <a:latin typeface="Tahoma"/>
                <a:cs typeface="Tahoma"/>
              </a:rPr>
              <a:t>O </a:t>
            </a:r>
            <a:r>
              <a:rPr sz="1000" spc="-5" dirty="0">
                <a:latin typeface="Tahoma"/>
                <a:cs typeface="Tahoma"/>
              </a:rPr>
              <a:t>, Na</a:t>
            </a:r>
            <a:r>
              <a:rPr sz="975" spc="-7" baseline="-12820" dirty="0">
                <a:latin typeface="Tahoma"/>
                <a:cs typeface="Tahoma"/>
              </a:rPr>
              <a:t>2</a:t>
            </a:r>
            <a:r>
              <a:rPr sz="1000" spc="-5" dirty="0">
                <a:latin typeface="Tahoma"/>
                <a:cs typeface="Tahoma"/>
              </a:rPr>
              <a:t>O)  Kükürt(SO</a:t>
            </a:r>
            <a:r>
              <a:rPr sz="975" spc="-7" baseline="-12820" dirty="0">
                <a:latin typeface="Tahoma"/>
                <a:cs typeface="Tahoma"/>
              </a:rPr>
              <a:t>3</a:t>
            </a:r>
            <a:r>
              <a:rPr sz="1000" spc="-5" dirty="0">
                <a:latin typeface="Tahoma"/>
                <a:cs typeface="Tahoma"/>
              </a:rPr>
              <a:t>)</a:t>
            </a:r>
            <a:endParaRPr sz="1000">
              <a:latin typeface="Tahoma"/>
              <a:cs typeface="Tahoma"/>
            </a:endParaRPr>
          </a:p>
          <a:p>
            <a:pPr marL="12700" marR="932180">
              <a:lnSpc>
                <a:spcPts val="969"/>
              </a:lnSpc>
              <a:spcBef>
                <a:spcPts val="250"/>
              </a:spcBef>
            </a:pPr>
            <a:r>
              <a:rPr sz="1000" spc="-5" dirty="0">
                <a:latin typeface="Tahoma"/>
                <a:cs typeface="Tahoma"/>
              </a:rPr>
              <a:t>MgO  Cl</a:t>
            </a:r>
            <a:endParaRPr sz="1000">
              <a:latin typeface="Tahoma"/>
              <a:cs typeface="Tahoma"/>
            </a:endParaRPr>
          </a:p>
          <a:p>
            <a:pPr marL="12700" marR="932180">
              <a:lnSpc>
                <a:spcPct val="76000"/>
              </a:lnSpc>
              <a:spcBef>
                <a:spcPts val="20"/>
              </a:spcBef>
            </a:pPr>
            <a:r>
              <a:rPr sz="1000" spc="-5" dirty="0">
                <a:latin typeface="Tahoma"/>
                <a:cs typeface="Tahoma"/>
              </a:rPr>
              <a:t>M</a:t>
            </a:r>
            <a:r>
              <a:rPr sz="1000" spc="-10" dirty="0">
                <a:latin typeface="Tahoma"/>
                <a:cs typeface="Tahoma"/>
              </a:rPr>
              <a:t>n</a:t>
            </a:r>
            <a:r>
              <a:rPr sz="1000" spc="-5" dirty="0">
                <a:latin typeface="Tahoma"/>
                <a:cs typeface="Tahoma"/>
              </a:rPr>
              <a:t>O  TiO</a:t>
            </a:r>
            <a:r>
              <a:rPr sz="975" spc="-7" baseline="-12820" dirty="0">
                <a:latin typeface="Tahoma"/>
                <a:cs typeface="Tahoma"/>
              </a:rPr>
              <a:t>2</a:t>
            </a:r>
            <a:endParaRPr sz="975" baseline="-12820">
              <a:latin typeface="Tahoma"/>
              <a:cs typeface="Tahoma"/>
            </a:endParaRPr>
          </a:p>
        </p:txBody>
      </p:sp>
      <p:sp>
        <p:nvSpPr>
          <p:cNvPr id="11" name="object 11"/>
          <p:cNvSpPr txBox="1"/>
          <p:nvPr/>
        </p:nvSpPr>
        <p:spPr>
          <a:xfrm>
            <a:off x="3958590" y="1233576"/>
            <a:ext cx="3190875" cy="638175"/>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Alçıtaşı:</a:t>
            </a:r>
            <a:endParaRPr sz="1000">
              <a:latin typeface="Tahoma"/>
              <a:cs typeface="Tahoma"/>
            </a:endParaRPr>
          </a:p>
          <a:p>
            <a:pPr marL="12700" marR="5080">
              <a:lnSpc>
                <a:spcPct val="100000"/>
              </a:lnSpc>
              <a:spcBef>
                <a:spcPts val="615"/>
              </a:spcBef>
              <a:tabLst>
                <a:tab pos="621665" algn="l"/>
                <a:tab pos="1450340" algn="l"/>
                <a:tab pos="2140585" algn="l"/>
                <a:tab pos="2622550" algn="l"/>
              </a:tabLst>
            </a:pPr>
            <a:r>
              <a:rPr sz="1000" spc="-5" dirty="0">
                <a:latin typeface="Tahoma"/>
                <a:cs typeface="Tahoma"/>
              </a:rPr>
              <a:t>Klin</a:t>
            </a:r>
            <a:r>
              <a:rPr sz="1000" spc="-15" dirty="0">
                <a:latin typeface="Tahoma"/>
                <a:cs typeface="Tahoma"/>
              </a:rPr>
              <a:t>k</a:t>
            </a:r>
            <a:r>
              <a:rPr sz="1000" spc="-5" dirty="0">
                <a:latin typeface="Tahoma"/>
                <a:cs typeface="Tahoma"/>
              </a:rPr>
              <a:t>e</a:t>
            </a:r>
            <a:r>
              <a:rPr sz="1000" spc="-10" dirty="0">
                <a:latin typeface="Tahoma"/>
                <a:cs typeface="Tahoma"/>
              </a:rPr>
              <a:t>r</a:t>
            </a:r>
            <a:r>
              <a:rPr sz="1000" spc="-5" dirty="0">
                <a:latin typeface="Tahoma"/>
                <a:cs typeface="Tahoma"/>
              </a:rPr>
              <a:t>e</a:t>
            </a:r>
            <a:r>
              <a:rPr sz="1000" dirty="0">
                <a:latin typeface="Tahoma"/>
                <a:cs typeface="Tahoma"/>
              </a:rPr>
              <a:t>	</a:t>
            </a:r>
            <a:r>
              <a:rPr sz="1000" spc="-5" dirty="0">
                <a:latin typeface="Tahoma"/>
                <a:cs typeface="Tahoma"/>
              </a:rPr>
              <a:t>değir</a:t>
            </a:r>
            <a:r>
              <a:rPr sz="1000" dirty="0">
                <a:latin typeface="Tahoma"/>
                <a:cs typeface="Tahoma"/>
              </a:rPr>
              <a:t>m</a:t>
            </a:r>
            <a:r>
              <a:rPr sz="1000" spc="-5" dirty="0">
                <a:latin typeface="Tahoma"/>
                <a:cs typeface="Tahoma"/>
              </a:rPr>
              <a:t>e</a:t>
            </a:r>
            <a:r>
              <a:rPr sz="1000" dirty="0">
                <a:latin typeface="Tahoma"/>
                <a:cs typeface="Tahoma"/>
              </a:rPr>
              <a:t>n</a:t>
            </a:r>
            <a:r>
              <a:rPr sz="1000" spc="-5" dirty="0">
                <a:latin typeface="Tahoma"/>
                <a:cs typeface="Tahoma"/>
              </a:rPr>
              <a:t>de</a:t>
            </a:r>
            <a:r>
              <a:rPr sz="1000" dirty="0">
                <a:latin typeface="Tahoma"/>
                <a:cs typeface="Tahoma"/>
              </a:rPr>
              <a:t>	</a:t>
            </a:r>
            <a:r>
              <a:rPr sz="1000" spc="5" dirty="0">
                <a:latin typeface="Tahoma"/>
                <a:cs typeface="Tahoma"/>
              </a:rPr>
              <a:t>ö</a:t>
            </a:r>
            <a:r>
              <a:rPr sz="1000" spc="-5" dirty="0">
                <a:latin typeface="Tahoma"/>
                <a:cs typeface="Tahoma"/>
              </a:rPr>
              <a:t>ğüt</a:t>
            </a:r>
            <a:r>
              <a:rPr sz="1000" spc="-10" dirty="0">
                <a:latin typeface="Tahoma"/>
                <a:cs typeface="Tahoma"/>
              </a:rPr>
              <a:t>ü</a:t>
            </a:r>
            <a:r>
              <a:rPr sz="1000" spc="-5" dirty="0">
                <a:latin typeface="Tahoma"/>
                <a:cs typeface="Tahoma"/>
              </a:rPr>
              <a:t>lme</a:t>
            </a:r>
            <a:r>
              <a:rPr sz="1000" dirty="0">
                <a:latin typeface="Tahoma"/>
                <a:cs typeface="Tahoma"/>
              </a:rPr>
              <a:t>	</a:t>
            </a:r>
            <a:r>
              <a:rPr sz="1000" spc="-5" dirty="0">
                <a:latin typeface="Tahoma"/>
                <a:cs typeface="Tahoma"/>
              </a:rPr>
              <a:t>işlemi</a:t>
            </a:r>
            <a:r>
              <a:rPr sz="1000" dirty="0">
                <a:latin typeface="Tahoma"/>
                <a:cs typeface="Tahoma"/>
              </a:rPr>
              <a:t>	</a:t>
            </a:r>
            <a:r>
              <a:rPr sz="1000" spc="5" dirty="0">
                <a:latin typeface="Tahoma"/>
                <a:cs typeface="Tahoma"/>
              </a:rPr>
              <a:t>e</a:t>
            </a:r>
            <a:r>
              <a:rPr sz="1000" spc="-10" dirty="0">
                <a:latin typeface="Tahoma"/>
                <a:cs typeface="Tahoma"/>
              </a:rPr>
              <a:t>sn</a:t>
            </a:r>
            <a:r>
              <a:rPr sz="1000" spc="-5" dirty="0">
                <a:latin typeface="Tahoma"/>
                <a:cs typeface="Tahoma"/>
              </a:rPr>
              <a:t>a</a:t>
            </a:r>
            <a:r>
              <a:rPr sz="1000" spc="-10" dirty="0">
                <a:latin typeface="Tahoma"/>
                <a:cs typeface="Tahoma"/>
              </a:rPr>
              <a:t>sı</a:t>
            </a:r>
            <a:r>
              <a:rPr sz="1000" dirty="0">
                <a:latin typeface="Tahoma"/>
                <a:cs typeface="Tahoma"/>
              </a:rPr>
              <a:t>n</a:t>
            </a:r>
            <a:r>
              <a:rPr sz="1000" spc="-5" dirty="0">
                <a:latin typeface="Tahoma"/>
                <a:cs typeface="Tahoma"/>
              </a:rPr>
              <a:t>da  çimentonun yaklaşık </a:t>
            </a:r>
            <a:r>
              <a:rPr sz="1000" dirty="0">
                <a:latin typeface="Tahoma"/>
                <a:cs typeface="Tahoma"/>
              </a:rPr>
              <a:t>%3-5 </a:t>
            </a:r>
            <a:r>
              <a:rPr sz="1000" spc="-5" dirty="0">
                <a:latin typeface="Tahoma"/>
                <a:cs typeface="Tahoma"/>
              </a:rPr>
              <a:t>hacmini oluşturacak</a:t>
            </a:r>
            <a:r>
              <a:rPr sz="1000" spc="50" dirty="0">
                <a:latin typeface="Tahoma"/>
                <a:cs typeface="Tahoma"/>
              </a:rPr>
              <a:t> </a:t>
            </a:r>
            <a:r>
              <a:rPr sz="1000" spc="-5" dirty="0">
                <a:latin typeface="Tahoma"/>
                <a:cs typeface="Tahoma"/>
              </a:rPr>
              <a:t>miktarda</a:t>
            </a:r>
            <a:endParaRPr sz="1000">
              <a:latin typeface="Tahoma"/>
              <a:cs typeface="Tahoma"/>
            </a:endParaRPr>
          </a:p>
        </p:txBody>
      </p:sp>
      <p:sp>
        <p:nvSpPr>
          <p:cNvPr id="12" name="object 12"/>
          <p:cNvSpPr txBox="1"/>
          <p:nvPr/>
        </p:nvSpPr>
        <p:spPr>
          <a:xfrm>
            <a:off x="3958590" y="1848357"/>
            <a:ext cx="3192780" cy="3395345"/>
          </a:xfrm>
          <a:prstGeom prst="rect">
            <a:avLst/>
          </a:prstGeom>
        </p:spPr>
        <p:txBody>
          <a:bodyPr vert="horz" wrap="square" lIns="0" tIns="11430" rIns="0" bIns="0" rtlCol="0">
            <a:spAutoFit/>
          </a:bodyPr>
          <a:lstStyle/>
          <a:p>
            <a:pPr marL="12700" marR="5080" algn="just">
              <a:lnSpc>
                <a:spcPct val="100499"/>
              </a:lnSpc>
              <a:spcBef>
                <a:spcPts val="90"/>
              </a:spcBef>
            </a:pPr>
            <a:r>
              <a:rPr sz="1000" spc="-5" dirty="0">
                <a:latin typeface="Tahoma"/>
                <a:cs typeface="Tahoma"/>
              </a:rPr>
              <a:t>alçıtaşı(CS.2H) eklenir. Alçıtaşının eklenmesi ile </a:t>
            </a:r>
            <a:r>
              <a:rPr sz="1000" spc="5" dirty="0">
                <a:latin typeface="Tahoma"/>
                <a:cs typeface="Tahoma"/>
              </a:rPr>
              <a:t>C</a:t>
            </a:r>
            <a:r>
              <a:rPr sz="975" spc="7" baseline="-12820" dirty="0">
                <a:latin typeface="Tahoma"/>
                <a:cs typeface="Tahoma"/>
              </a:rPr>
              <a:t>3</a:t>
            </a:r>
            <a:r>
              <a:rPr sz="1000" spc="5" dirty="0">
                <a:latin typeface="Tahoma"/>
                <a:cs typeface="Tahoma"/>
              </a:rPr>
              <a:t>A  </a:t>
            </a:r>
            <a:r>
              <a:rPr sz="1000" spc="-5" dirty="0">
                <a:latin typeface="Tahoma"/>
                <a:cs typeface="Tahoma"/>
              </a:rPr>
              <a:t>tepkimesinin kontrolü için gerekli olan sülfat temin  edilmiş olur.</a:t>
            </a:r>
            <a:endParaRPr sz="1000">
              <a:latin typeface="Tahoma"/>
              <a:cs typeface="Tahoma"/>
            </a:endParaRPr>
          </a:p>
          <a:p>
            <a:pPr marL="12700" marR="5715" algn="just">
              <a:lnSpc>
                <a:spcPct val="100400"/>
              </a:lnSpc>
              <a:spcBef>
                <a:spcPts val="605"/>
              </a:spcBef>
            </a:pPr>
            <a:r>
              <a:rPr sz="1000" spc="-5" dirty="0">
                <a:latin typeface="Tahoma"/>
                <a:cs typeface="Tahoma"/>
              </a:rPr>
              <a:t>Sülfat oranı üretici tarafından çok hassas bir şekilde  optimize edilir. Aksi </a:t>
            </a:r>
            <a:r>
              <a:rPr sz="1000" dirty="0">
                <a:latin typeface="Tahoma"/>
                <a:cs typeface="Tahoma"/>
              </a:rPr>
              <a:t>takdirde </a:t>
            </a:r>
            <a:r>
              <a:rPr sz="1000" spc="-5" dirty="0">
                <a:latin typeface="Tahoma"/>
                <a:cs typeface="Tahoma"/>
              </a:rPr>
              <a:t>priz olayında </a:t>
            </a:r>
            <a:r>
              <a:rPr sz="1000" dirty="0">
                <a:latin typeface="Tahoma"/>
                <a:cs typeface="Tahoma"/>
              </a:rPr>
              <a:t>sorunlar  </a:t>
            </a:r>
            <a:r>
              <a:rPr sz="1000" spc="-5" dirty="0">
                <a:latin typeface="Tahoma"/>
                <a:cs typeface="Tahoma"/>
              </a:rPr>
              <a:t>yaşanabilir. Sülfat ve alüminat içeriği bir denge  </a:t>
            </a:r>
            <a:r>
              <a:rPr sz="1000" spc="-10" dirty="0">
                <a:latin typeface="Tahoma"/>
                <a:cs typeface="Tahoma"/>
              </a:rPr>
              <a:t>içerisinde </a:t>
            </a:r>
            <a:r>
              <a:rPr sz="1000" spc="-5" dirty="0">
                <a:latin typeface="Tahoma"/>
                <a:cs typeface="Tahoma"/>
              </a:rPr>
              <a:t>olmalıdır.</a:t>
            </a:r>
            <a:endParaRPr sz="1000">
              <a:latin typeface="Tahoma"/>
              <a:cs typeface="Tahoma"/>
            </a:endParaRPr>
          </a:p>
          <a:p>
            <a:pPr marL="12700" marR="5080" algn="just">
              <a:lnSpc>
                <a:spcPct val="100499"/>
              </a:lnSpc>
              <a:spcBef>
                <a:spcPts val="605"/>
              </a:spcBef>
            </a:pPr>
            <a:r>
              <a:rPr sz="1000" spc="-5" dirty="0">
                <a:latin typeface="Tahoma"/>
                <a:cs typeface="Tahoma"/>
              </a:rPr>
              <a:t>Çimento içeriğinde bulunan sülfat ile betona daha sonra  giriş yapan deniz ya da yeraltı suyu kaynaklı sülfat  karıştırılmamalıdır. Dış kaynaklı sülfat betona nüfuz </a:t>
            </a:r>
            <a:r>
              <a:rPr sz="1000" dirty="0">
                <a:latin typeface="Tahoma"/>
                <a:cs typeface="Tahoma"/>
              </a:rPr>
              <a:t>eder  </a:t>
            </a:r>
            <a:r>
              <a:rPr sz="1000" spc="-5" dirty="0">
                <a:latin typeface="Tahoma"/>
                <a:cs typeface="Tahoma"/>
              </a:rPr>
              <a:t>ve hidratasyon ürünü olan C</a:t>
            </a:r>
            <a:r>
              <a:rPr sz="975" spc="-7" baseline="-12820" dirty="0">
                <a:latin typeface="Tahoma"/>
                <a:cs typeface="Tahoma"/>
              </a:rPr>
              <a:t>3</a:t>
            </a:r>
            <a:r>
              <a:rPr sz="1000" spc="-5" dirty="0">
                <a:latin typeface="Tahoma"/>
                <a:cs typeface="Tahoma"/>
              </a:rPr>
              <a:t>A ile tepkimeye girerek  genleşmeye(hacimsel artışa) neden olur. İşte bu  nedenle sülfata dayanıklı çimentoda </a:t>
            </a:r>
            <a:r>
              <a:rPr sz="1000" dirty="0">
                <a:latin typeface="Tahoma"/>
                <a:cs typeface="Tahoma"/>
              </a:rPr>
              <a:t>C</a:t>
            </a:r>
            <a:r>
              <a:rPr sz="975" baseline="-12820" dirty="0">
                <a:latin typeface="Tahoma"/>
                <a:cs typeface="Tahoma"/>
              </a:rPr>
              <a:t>3</a:t>
            </a:r>
            <a:r>
              <a:rPr sz="1000" dirty="0">
                <a:latin typeface="Tahoma"/>
                <a:cs typeface="Tahoma"/>
              </a:rPr>
              <a:t>A </a:t>
            </a:r>
            <a:r>
              <a:rPr sz="1000" spc="-5" dirty="0">
                <a:latin typeface="Tahoma"/>
                <a:cs typeface="Tahoma"/>
              </a:rPr>
              <a:t>oranı belli </a:t>
            </a:r>
            <a:r>
              <a:rPr sz="1000" dirty="0">
                <a:latin typeface="Tahoma"/>
                <a:cs typeface="Tahoma"/>
              </a:rPr>
              <a:t>bir  </a:t>
            </a:r>
            <a:r>
              <a:rPr sz="1000" spc="-5" dirty="0">
                <a:latin typeface="Tahoma"/>
                <a:cs typeface="Tahoma"/>
              </a:rPr>
              <a:t>sınırda tutulur( %5’den</a:t>
            </a:r>
            <a:r>
              <a:rPr sz="1000" spc="5" dirty="0">
                <a:latin typeface="Tahoma"/>
                <a:cs typeface="Tahoma"/>
              </a:rPr>
              <a:t> </a:t>
            </a:r>
            <a:r>
              <a:rPr sz="1000" spc="-5" dirty="0">
                <a:latin typeface="Tahoma"/>
                <a:cs typeface="Tahoma"/>
              </a:rPr>
              <a:t>az).</a:t>
            </a:r>
            <a:endParaRPr sz="1000">
              <a:latin typeface="Tahoma"/>
              <a:cs typeface="Tahoma"/>
            </a:endParaRPr>
          </a:p>
          <a:p>
            <a:pPr marL="12700" algn="just">
              <a:lnSpc>
                <a:spcPct val="100000"/>
              </a:lnSpc>
              <a:spcBef>
                <a:spcPts val="615"/>
              </a:spcBef>
            </a:pPr>
            <a:r>
              <a:rPr sz="1000" b="1" u="sng" spc="-5" dirty="0">
                <a:solidFill>
                  <a:srgbClr val="000080"/>
                </a:solidFill>
                <a:uFill>
                  <a:solidFill>
                    <a:srgbClr val="000080"/>
                  </a:solidFill>
                </a:uFill>
                <a:latin typeface="Tahoma"/>
                <a:cs typeface="Tahoma"/>
              </a:rPr>
              <a:t>Ani priz(flash</a:t>
            </a:r>
            <a:r>
              <a:rPr sz="1000" b="1" u="sng" spc="-15" dirty="0">
                <a:solidFill>
                  <a:srgbClr val="000080"/>
                </a:solidFill>
                <a:uFill>
                  <a:solidFill>
                    <a:srgbClr val="000080"/>
                  </a:solidFill>
                </a:uFill>
                <a:latin typeface="Tahoma"/>
                <a:cs typeface="Tahoma"/>
              </a:rPr>
              <a:t> </a:t>
            </a:r>
            <a:r>
              <a:rPr sz="1000" b="1" u="sng" spc="-5" dirty="0">
                <a:solidFill>
                  <a:srgbClr val="000080"/>
                </a:solidFill>
                <a:uFill>
                  <a:solidFill>
                    <a:srgbClr val="000080"/>
                  </a:solidFill>
                </a:uFill>
                <a:latin typeface="Tahoma"/>
                <a:cs typeface="Tahoma"/>
              </a:rPr>
              <a:t>setting):</a:t>
            </a:r>
            <a:endParaRPr sz="1000">
              <a:latin typeface="Tahoma"/>
              <a:cs typeface="Tahoma"/>
            </a:endParaRPr>
          </a:p>
          <a:p>
            <a:pPr marL="12700" marR="6985" algn="just">
              <a:lnSpc>
                <a:spcPct val="100499"/>
              </a:lnSpc>
              <a:spcBef>
                <a:spcPts val="605"/>
              </a:spcBef>
            </a:pPr>
            <a:r>
              <a:rPr sz="1000" spc="-5" dirty="0">
                <a:latin typeface="Tahoma"/>
                <a:cs typeface="Tahoma"/>
              </a:rPr>
              <a:t>Çimentoda C</a:t>
            </a:r>
            <a:r>
              <a:rPr sz="975" spc="-7" baseline="-12820" dirty="0">
                <a:latin typeface="Tahoma"/>
                <a:cs typeface="Tahoma"/>
              </a:rPr>
              <a:t>3</a:t>
            </a:r>
            <a:r>
              <a:rPr sz="1000" spc="-5" dirty="0">
                <a:latin typeface="Tahoma"/>
                <a:cs typeface="Tahoma"/>
              </a:rPr>
              <a:t>A’nın hızlı </a:t>
            </a:r>
            <a:r>
              <a:rPr sz="1000" dirty="0">
                <a:latin typeface="Tahoma"/>
                <a:cs typeface="Tahoma"/>
              </a:rPr>
              <a:t>ve </a:t>
            </a:r>
            <a:r>
              <a:rPr sz="1000" spc="-5" dirty="0">
                <a:latin typeface="Tahoma"/>
                <a:cs typeface="Tahoma"/>
              </a:rPr>
              <a:t>ani tepkimesini engelleyip  (dengeleyip) kontrol edecek miktarda sülfat  bulunmadığında ani priz meydana gelir ve </a:t>
            </a:r>
            <a:r>
              <a:rPr sz="1000" dirty="0">
                <a:latin typeface="Tahoma"/>
                <a:cs typeface="Tahoma"/>
              </a:rPr>
              <a:t>beton  </a:t>
            </a:r>
            <a:r>
              <a:rPr sz="1000" spc="-5" dirty="0">
                <a:latin typeface="Tahoma"/>
                <a:cs typeface="Tahoma"/>
              </a:rPr>
              <a:t>beklenen süreden önce sertleşir. Bu durum kalıcı bir etki  yaratır ve uygulamada ciddi sorunlar</a:t>
            </a:r>
            <a:r>
              <a:rPr sz="1000" spc="15" dirty="0">
                <a:latin typeface="Tahoma"/>
                <a:cs typeface="Tahoma"/>
              </a:rPr>
              <a:t> </a:t>
            </a:r>
            <a:r>
              <a:rPr sz="1000" spc="-5" dirty="0">
                <a:latin typeface="Tahoma"/>
                <a:cs typeface="Tahoma"/>
              </a:rPr>
              <a:t>yaşatır[3].</a:t>
            </a:r>
            <a:endParaRPr sz="1000">
              <a:latin typeface="Tahoma"/>
              <a:cs typeface="Tahoma"/>
            </a:endParaRPr>
          </a:p>
        </p:txBody>
      </p:sp>
      <p:sp>
        <p:nvSpPr>
          <p:cNvPr id="13" name="object 13"/>
          <p:cNvSpPr txBox="1"/>
          <p:nvPr/>
        </p:nvSpPr>
        <p:spPr>
          <a:xfrm>
            <a:off x="3958590" y="8128507"/>
            <a:ext cx="3190240" cy="330200"/>
          </a:xfrm>
          <a:prstGeom prst="rect">
            <a:avLst/>
          </a:prstGeom>
        </p:spPr>
        <p:txBody>
          <a:bodyPr vert="horz" wrap="square" lIns="0" tIns="12065" rIns="0" bIns="0" rtlCol="0">
            <a:spAutoFit/>
          </a:bodyPr>
          <a:lstStyle/>
          <a:p>
            <a:pPr marL="12700" marR="5080">
              <a:lnSpc>
                <a:spcPct val="100000"/>
              </a:lnSpc>
              <a:spcBef>
                <a:spcPts val="95"/>
              </a:spcBef>
            </a:pPr>
            <a:r>
              <a:rPr sz="1000" spc="-5" dirty="0">
                <a:latin typeface="Tahoma"/>
                <a:cs typeface="Tahoma"/>
              </a:rPr>
              <a:t>karışıtırıldığında plastik özelliğine kavuşur. Yalancı </a:t>
            </a:r>
            <a:r>
              <a:rPr sz="1000" dirty="0">
                <a:latin typeface="Tahoma"/>
                <a:cs typeface="Tahoma"/>
              </a:rPr>
              <a:t>priz  </a:t>
            </a:r>
            <a:r>
              <a:rPr sz="1000" spc="-5" dirty="0">
                <a:latin typeface="Tahoma"/>
                <a:cs typeface="Tahoma"/>
              </a:rPr>
              <a:t>ani prize göre zararsız bir</a:t>
            </a:r>
            <a:r>
              <a:rPr sz="1000" spc="10" dirty="0">
                <a:latin typeface="Tahoma"/>
                <a:cs typeface="Tahoma"/>
              </a:rPr>
              <a:t> </a:t>
            </a:r>
            <a:r>
              <a:rPr sz="1000" spc="-5" dirty="0">
                <a:latin typeface="Tahoma"/>
                <a:cs typeface="Tahoma"/>
              </a:rPr>
              <a:t>durumdur.</a:t>
            </a:r>
            <a:endParaRPr sz="1000">
              <a:latin typeface="Tahoma"/>
              <a:cs typeface="Tahoma"/>
            </a:endParaRPr>
          </a:p>
        </p:txBody>
      </p:sp>
      <p:sp>
        <p:nvSpPr>
          <p:cNvPr id="14" name="object 14"/>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15" name="object 15"/>
          <p:cNvSpPr/>
          <p:nvPr/>
        </p:nvSpPr>
        <p:spPr>
          <a:xfrm>
            <a:off x="3781425" y="1280032"/>
            <a:ext cx="19685" cy="8298815"/>
          </a:xfrm>
          <a:custGeom>
            <a:avLst/>
            <a:gdLst/>
            <a:ahLst/>
            <a:cxnLst/>
            <a:rect l="l" t="t" r="r" b="b"/>
            <a:pathLst>
              <a:path w="19685" h="8298815">
                <a:moveTo>
                  <a:pt x="0" y="0"/>
                </a:moveTo>
                <a:lnTo>
                  <a:pt x="19685" y="8298357"/>
                </a:lnTo>
              </a:path>
            </a:pathLst>
          </a:custGeom>
          <a:ln w="9524">
            <a:solidFill>
              <a:srgbClr val="009900"/>
            </a:solidFill>
            <a:prstDash val="dot"/>
          </a:ln>
        </p:spPr>
        <p:txBody>
          <a:bodyPr wrap="square" lIns="0" tIns="0" rIns="0" bIns="0" rtlCol="0"/>
          <a:lstStyle/>
          <a:p>
            <a:endParaRPr/>
          </a:p>
        </p:txBody>
      </p:sp>
      <p:sp>
        <p:nvSpPr>
          <p:cNvPr id="16" name="object 16"/>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17" name="object 17"/>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18" name="object 18"/>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19" name="object 19"/>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20" name="object 20"/>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graphicFrame>
        <p:nvGraphicFramePr>
          <p:cNvPr id="21" name="object 21"/>
          <p:cNvGraphicFramePr>
            <a:graphicFrameLocks noGrp="1"/>
          </p:cNvGraphicFramePr>
          <p:nvPr/>
        </p:nvGraphicFramePr>
        <p:xfrm>
          <a:off x="455663" y="2099944"/>
          <a:ext cx="3250564" cy="960880"/>
        </p:xfrm>
        <a:graphic>
          <a:graphicData uri="http://schemas.openxmlformats.org/drawingml/2006/table">
            <a:tbl>
              <a:tblPr firstRow="1" bandRow="1">
                <a:tableStyleId>{2D5ABB26-0587-4C30-8999-92F81FD0307C}</a:tableStyleId>
              </a:tblPr>
              <a:tblGrid>
                <a:gridCol w="797560">
                  <a:extLst>
                    <a:ext uri="{9D8B030D-6E8A-4147-A177-3AD203B41FA5}">
                      <a16:colId xmlns:a16="http://schemas.microsoft.com/office/drawing/2014/main" val="20000"/>
                    </a:ext>
                  </a:extLst>
                </a:gridCol>
                <a:gridCol w="688975">
                  <a:extLst>
                    <a:ext uri="{9D8B030D-6E8A-4147-A177-3AD203B41FA5}">
                      <a16:colId xmlns:a16="http://schemas.microsoft.com/office/drawing/2014/main" val="20001"/>
                    </a:ext>
                  </a:extLst>
                </a:gridCol>
                <a:gridCol w="772160">
                  <a:extLst>
                    <a:ext uri="{9D8B030D-6E8A-4147-A177-3AD203B41FA5}">
                      <a16:colId xmlns:a16="http://schemas.microsoft.com/office/drawing/2014/main" val="20002"/>
                    </a:ext>
                  </a:extLst>
                </a:gridCol>
                <a:gridCol w="991869">
                  <a:extLst>
                    <a:ext uri="{9D8B030D-6E8A-4147-A177-3AD203B41FA5}">
                      <a16:colId xmlns:a16="http://schemas.microsoft.com/office/drawing/2014/main" val="20003"/>
                    </a:ext>
                  </a:extLst>
                </a:gridCol>
              </a:tblGrid>
              <a:tr h="198627">
                <a:tc gridSpan="2">
                  <a:txBody>
                    <a:bodyPr/>
                    <a:lstStyle/>
                    <a:p>
                      <a:pPr marL="465455">
                        <a:lnSpc>
                          <a:spcPct val="100000"/>
                        </a:lnSpc>
                        <a:spcBef>
                          <a:spcPts val="5"/>
                        </a:spcBef>
                      </a:pPr>
                      <a:r>
                        <a:rPr sz="1200" b="1" spc="-5" dirty="0">
                          <a:solidFill>
                            <a:srgbClr val="FFFFFF"/>
                          </a:solidFill>
                          <a:latin typeface="Calibri"/>
                          <a:cs typeface="Calibri"/>
                        </a:rPr>
                        <a:t>Silikatlar</a:t>
                      </a:r>
                      <a:endParaRPr sz="1200">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hMerge="1">
                  <a:txBody>
                    <a:bodyPr/>
                    <a:lstStyle/>
                    <a:p>
                      <a:endParaRPr/>
                    </a:p>
                  </a:txBody>
                  <a:tcPr marL="0" marR="0" marT="0" marB="0"/>
                </a:tc>
                <a:tc gridSpan="2">
                  <a:txBody>
                    <a:bodyPr/>
                    <a:lstStyle/>
                    <a:p>
                      <a:pPr marL="507365">
                        <a:lnSpc>
                          <a:spcPct val="100000"/>
                        </a:lnSpc>
                        <a:spcBef>
                          <a:spcPts val="5"/>
                        </a:spcBef>
                      </a:pPr>
                      <a:r>
                        <a:rPr sz="1200" b="1" spc="-5" dirty="0">
                          <a:solidFill>
                            <a:srgbClr val="FFFFFF"/>
                          </a:solidFill>
                          <a:latin typeface="Calibri"/>
                          <a:cs typeface="Calibri"/>
                        </a:rPr>
                        <a:t>Alüminatlar</a:t>
                      </a:r>
                      <a:endParaRPr sz="1200">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hMerge="1">
                  <a:txBody>
                    <a:bodyPr/>
                    <a:lstStyle/>
                    <a:p>
                      <a:endParaRPr/>
                    </a:p>
                  </a:txBody>
                  <a:tcPr marL="0" marR="0" marT="0" marB="0"/>
                </a:tc>
                <a:extLst>
                  <a:ext uri="{0D108BD9-81ED-4DB2-BD59-A6C34878D82A}">
                    <a16:rowId xmlns:a16="http://schemas.microsoft.com/office/drawing/2014/main" val="10000"/>
                  </a:ext>
                </a:extLst>
              </a:tr>
              <a:tr h="200533">
                <a:tc>
                  <a:txBody>
                    <a:bodyPr/>
                    <a:lstStyle/>
                    <a:p>
                      <a:pPr marL="187960">
                        <a:lnSpc>
                          <a:spcPct val="100000"/>
                        </a:lnSpc>
                        <a:spcBef>
                          <a:spcPts val="10"/>
                        </a:spcBef>
                      </a:pPr>
                      <a:r>
                        <a:rPr sz="800" spc="-5" dirty="0">
                          <a:latin typeface="Calibri"/>
                          <a:cs typeface="Calibri"/>
                        </a:rPr>
                        <a:t>3CaO.SiO</a:t>
                      </a:r>
                      <a:r>
                        <a:rPr sz="750" spc="-7" baseline="-11111" dirty="0">
                          <a:latin typeface="Calibri"/>
                          <a:cs typeface="Calibri"/>
                        </a:rPr>
                        <a:t>2</a:t>
                      </a:r>
                      <a:endParaRPr sz="750" baseline="-11111">
                        <a:latin typeface="Calibri"/>
                        <a:cs typeface="Calibri"/>
                      </a:endParaRPr>
                    </a:p>
                  </a:txBody>
                  <a:tcPr marL="0" marR="0" marT="12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133985">
                        <a:lnSpc>
                          <a:spcPct val="100000"/>
                        </a:lnSpc>
                        <a:spcBef>
                          <a:spcPts val="10"/>
                        </a:spcBef>
                      </a:pPr>
                      <a:r>
                        <a:rPr sz="800" dirty="0">
                          <a:latin typeface="Calibri"/>
                          <a:cs typeface="Calibri"/>
                        </a:rPr>
                        <a:t>2CaO.SiO</a:t>
                      </a:r>
                      <a:r>
                        <a:rPr sz="750" baseline="-11111" dirty="0">
                          <a:latin typeface="Calibri"/>
                          <a:cs typeface="Calibri"/>
                        </a:rPr>
                        <a:t>2</a:t>
                      </a:r>
                      <a:endParaRPr sz="750" baseline="-11111">
                        <a:latin typeface="Calibri"/>
                        <a:cs typeface="Calibri"/>
                      </a:endParaRPr>
                    </a:p>
                  </a:txBody>
                  <a:tcPr marL="0" marR="0" marT="12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153670">
                        <a:lnSpc>
                          <a:spcPct val="100000"/>
                        </a:lnSpc>
                        <a:spcBef>
                          <a:spcPts val="10"/>
                        </a:spcBef>
                      </a:pPr>
                      <a:r>
                        <a:rPr sz="800" dirty="0">
                          <a:latin typeface="Calibri"/>
                          <a:cs typeface="Calibri"/>
                        </a:rPr>
                        <a:t>3CaO.Al</a:t>
                      </a:r>
                      <a:r>
                        <a:rPr sz="750" baseline="-11111" dirty="0">
                          <a:latin typeface="Calibri"/>
                          <a:cs typeface="Calibri"/>
                        </a:rPr>
                        <a:t>2</a:t>
                      </a:r>
                      <a:r>
                        <a:rPr sz="800" dirty="0">
                          <a:latin typeface="Calibri"/>
                          <a:cs typeface="Calibri"/>
                        </a:rPr>
                        <a:t>O</a:t>
                      </a:r>
                      <a:r>
                        <a:rPr sz="750" baseline="-11111" dirty="0">
                          <a:latin typeface="Calibri"/>
                          <a:cs typeface="Calibri"/>
                        </a:rPr>
                        <a:t>3</a:t>
                      </a:r>
                      <a:endParaRPr sz="750" baseline="-11111">
                        <a:latin typeface="Calibri"/>
                        <a:cs typeface="Calibri"/>
                      </a:endParaRPr>
                    </a:p>
                  </a:txBody>
                  <a:tcPr marL="0" marR="0" marT="12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88900">
                        <a:lnSpc>
                          <a:spcPct val="100000"/>
                        </a:lnSpc>
                        <a:spcBef>
                          <a:spcPts val="15"/>
                        </a:spcBef>
                      </a:pPr>
                      <a:r>
                        <a:rPr sz="900" dirty="0">
                          <a:latin typeface="Calibri"/>
                          <a:cs typeface="Calibri"/>
                        </a:rPr>
                        <a:t>4CaO.Al</a:t>
                      </a:r>
                      <a:r>
                        <a:rPr sz="825" baseline="-10101" dirty="0">
                          <a:latin typeface="Calibri"/>
                          <a:cs typeface="Calibri"/>
                        </a:rPr>
                        <a:t>2</a:t>
                      </a:r>
                      <a:r>
                        <a:rPr sz="900" dirty="0">
                          <a:latin typeface="Calibri"/>
                          <a:cs typeface="Calibri"/>
                        </a:rPr>
                        <a:t>O</a:t>
                      </a:r>
                      <a:r>
                        <a:rPr sz="825" baseline="-10101" dirty="0">
                          <a:latin typeface="Calibri"/>
                          <a:cs typeface="Calibri"/>
                        </a:rPr>
                        <a:t>3</a:t>
                      </a:r>
                      <a:r>
                        <a:rPr sz="900" dirty="0">
                          <a:latin typeface="Calibri"/>
                          <a:cs typeface="Calibri"/>
                        </a:rPr>
                        <a:t>.Fe</a:t>
                      </a:r>
                      <a:r>
                        <a:rPr sz="825" baseline="-10101" dirty="0">
                          <a:latin typeface="Calibri"/>
                          <a:cs typeface="Calibri"/>
                        </a:rPr>
                        <a:t>2</a:t>
                      </a:r>
                      <a:r>
                        <a:rPr sz="900" dirty="0">
                          <a:latin typeface="Calibri"/>
                          <a:cs typeface="Calibri"/>
                        </a:rPr>
                        <a:t>O</a:t>
                      </a:r>
                      <a:r>
                        <a:rPr sz="825" baseline="-10101" dirty="0">
                          <a:latin typeface="Calibri"/>
                          <a:cs typeface="Calibri"/>
                        </a:rPr>
                        <a:t>3</a:t>
                      </a:r>
                      <a:endParaRPr sz="825" baseline="-10101">
                        <a:latin typeface="Calibri"/>
                        <a:cs typeface="Calibri"/>
                      </a:endParaRPr>
                    </a:p>
                  </a:txBody>
                  <a:tcPr marL="0" marR="0" marT="190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1"/>
                  </a:ext>
                </a:extLst>
              </a:tr>
              <a:tr h="561720">
                <a:tc>
                  <a:txBody>
                    <a:bodyPr/>
                    <a:lstStyle/>
                    <a:p>
                      <a:pPr marL="124460" marR="120014" algn="ctr">
                        <a:lnSpc>
                          <a:spcPct val="101400"/>
                        </a:lnSpc>
                        <a:spcBef>
                          <a:spcPts val="5"/>
                        </a:spcBef>
                      </a:pPr>
                      <a:r>
                        <a:rPr sz="900" b="1" spc="-5" dirty="0">
                          <a:latin typeface="Calibri"/>
                          <a:cs typeface="Calibri"/>
                        </a:rPr>
                        <a:t>T</a:t>
                      </a:r>
                      <a:r>
                        <a:rPr sz="900" b="1" dirty="0">
                          <a:latin typeface="Calibri"/>
                          <a:cs typeface="Calibri"/>
                        </a:rPr>
                        <a:t>r</a:t>
                      </a:r>
                      <a:r>
                        <a:rPr sz="900" b="1" spc="-5" dirty="0">
                          <a:latin typeface="Calibri"/>
                          <a:cs typeface="Calibri"/>
                        </a:rPr>
                        <a:t>i</a:t>
                      </a:r>
                      <a:r>
                        <a:rPr sz="900" b="1" dirty="0">
                          <a:latin typeface="Calibri"/>
                          <a:cs typeface="Calibri"/>
                        </a:rPr>
                        <a:t>ka</a:t>
                      </a:r>
                      <a:r>
                        <a:rPr sz="900" b="1" spc="-10" dirty="0">
                          <a:latin typeface="Calibri"/>
                          <a:cs typeface="Calibri"/>
                        </a:rPr>
                        <a:t>l</a:t>
                      </a:r>
                      <a:r>
                        <a:rPr sz="900" b="1" dirty="0">
                          <a:latin typeface="Calibri"/>
                          <a:cs typeface="Calibri"/>
                        </a:rPr>
                        <a:t>s</a:t>
                      </a:r>
                      <a:r>
                        <a:rPr sz="900" b="1" spc="-5" dirty="0">
                          <a:latin typeface="Calibri"/>
                          <a:cs typeface="Calibri"/>
                        </a:rPr>
                        <a:t>i</a:t>
                      </a:r>
                      <a:r>
                        <a:rPr sz="900" b="1" dirty="0">
                          <a:latin typeface="Calibri"/>
                          <a:cs typeface="Calibri"/>
                        </a:rPr>
                        <a:t>y</a:t>
                      </a:r>
                      <a:r>
                        <a:rPr sz="900" b="1" spc="-5" dirty="0">
                          <a:latin typeface="Calibri"/>
                          <a:cs typeface="Calibri"/>
                        </a:rPr>
                        <a:t>u</a:t>
                      </a:r>
                      <a:r>
                        <a:rPr sz="900" b="1" dirty="0">
                          <a:latin typeface="Calibri"/>
                          <a:cs typeface="Calibri"/>
                        </a:rPr>
                        <a:t>m  </a:t>
                      </a:r>
                      <a:r>
                        <a:rPr sz="900" b="1" spc="-5" dirty="0">
                          <a:latin typeface="Calibri"/>
                          <a:cs typeface="Calibri"/>
                        </a:rPr>
                        <a:t>silikat</a:t>
                      </a:r>
                      <a:endParaRPr sz="900">
                        <a:latin typeface="Calibri"/>
                        <a:cs typeface="Calibri"/>
                      </a:endParaRPr>
                    </a:p>
                    <a:p>
                      <a:pPr marL="23495" algn="ctr">
                        <a:lnSpc>
                          <a:spcPct val="100000"/>
                        </a:lnSpc>
                        <a:spcBef>
                          <a:spcPts val="120"/>
                        </a:spcBef>
                      </a:pPr>
                      <a:r>
                        <a:rPr sz="1350" b="1" spc="-7" baseline="6172" dirty="0">
                          <a:latin typeface="Calibri"/>
                          <a:cs typeface="Calibri"/>
                        </a:rPr>
                        <a:t>(</a:t>
                      </a:r>
                      <a:r>
                        <a:rPr sz="1200" b="1" spc="-7" baseline="6944" dirty="0">
                          <a:latin typeface="Calibri"/>
                          <a:cs typeface="Calibri"/>
                        </a:rPr>
                        <a:t>C</a:t>
                      </a:r>
                      <a:r>
                        <a:rPr sz="450" b="1" spc="-5" dirty="0">
                          <a:latin typeface="Calibri"/>
                          <a:cs typeface="Calibri"/>
                        </a:rPr>
                        <a:t>3</a:t>
                      </a:r>
                      <a:r>
                        <a:rPr sz="1050" b="1" spc="-7" baseline="7936" dirty="0">
                          <a:latin typeface="Calibri"/>
                          <a:cs typeface="Calibri"/>
                        </a:rPr>
                        <a:t>S)</a:t>
                      </a:r>
                      <a:endParaRPr sz="1050" baseline="7936">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82550" marR="79375" algn="ctr">
                        <a:lnSpc>
                          <a:spcPct val="101400"/>
                        </a:lnSpc>
                        <a:spcBef>
                          <a:spcPts val="5"/>
                        </a:spcBef>
                      </a:pPr>
                      <a:r>
                        <a:rPr sz="900" b="1" spc="-5" dirty="0">
                          <a:latin typeface="Calibri"/>
                          <a:cs typeface="Calibri"/>
                        </a:rPr>
                        <a:t>Di</a:t>
                      </a:r>
                      <a:r>
                        <a:rPr sz="900" b="1" dirty="0">
                          <a:latin typeface="Calibri"/>
                          <a:cs typeface="Calibri"/>
                        </a:rPr>
                        <a:t>ka</a:t>
                      </a:r>
                      <a:r>
                        <a:rPr sz="900" b="1" spc="-10" dirty="0">
                          <a:latin typeface="Calibri"/>
                          <a:cs typeface="Calibri"/>
                        </a:rPr>
                        <a:t>l</a:t>
                      </a:r>
                      <a:r>
                        <a:rPr sz="900" b="1" dirty="0">
                          <a:latin typeface="Calibri"/>
                          <a:cs typeface="Calibri"/>
                        </a:rPr>
                        <a:t>s</a:t>
                      </a:r>
                      <a:r>
                        <a:rPr sz="900" b="1" spc="-5" dirty="0">
                          <a:latin typeface="Calibri"/>
                          <a:cs typeface="Calibri"/>
                        </a:rPr>
                        <a:t>i</a:t>
                      </a:r>
                      <a:r>
                        <a:rPr sz="900" b="1" dirty="0">
                          <a:latin typeface="Calibri"/>
                          <a:cs typeface="Calibri"/>
                        </a:rPr>
                        <a:t>y</a:t>
                      </a:r>
                      <a:r>
                        <a:rPr sz="900" b="1" spc="-5" dirty="0">
                          <a:latin typeface="Calibri"/>
                          <a:cs typeface="Calibri"/>
                        </a:rPr>
                        <a:t>u</a:t>
                      </a:r>
                      <a:r>
                        <a:rPr sz="900" b="1" dirty="0">
                          <a:latin typeface="Calibri"/>
                          <a:cs typeface="Calibri"/>
                        </a:rPr>
                        <a:t>m  </a:t>
                      </a:r>
                      <a:r>
                        <a:rPr sz="900" b="1" spc="-5" dirty="0">
                          <a:latin typeface="Calibri"/>
                          <a:cs typeface="Calibri"/>
                        </a:rPr>
                        <a:t>silikat</a:t>
                      </a:r>
                      <a:endParaRPr sz="900">
                        <a:latin typeface="Calibri"/>
                        <a:cs typeface="Calibri"/>
                      </a:endParaRPr>
                    </a:p>
                    <a:p>
                      <a:pPr algn="ctr">
                        <a:lnSpc>
                          <a:spcPct val="100000"/>
                        </a:lnSpc>
                        <a:spcBef>
                          <a:spcPts val="120"/>
                        </a:spcBef>
                      </a:pPr>
                      <a:r>
                        <a:rPr sz="1350" b="1" spc="-7" baseline="6172" dirty="0">
                          <a:latin typeface="Calibri"/>
                          <a:cs typeface="Calibri"/>
                        </a:rPr>
                        <a:t>(</a:t>
                      </a:r>
                      <a:r>
                        <a:rPr sz="1200" b="1" spc="-7" baseline="6944" dirty="0">
                          <a:latin typeface="Calibri"/>
                          <a:cs typeface="Calibri"/>
                        </a:rPr>
                        <a:t>C</a:t>
                      </a:r>
                      <a:r>
                        <a:rPr sz="450" b="1" spc="-5" dirty="0">
                          <a:latin typeface="Calibri"/>
                          <a:cs typeface="Calibri"/>
                        </a:rPr>
                        <a:t>2</a:t>
                      </a:r>
                      <a:r>
                        <a:rPr sz="1050" b="1" spc="-7" baseline="7936" dirty="0">
                          <a:latin typeface="Calibri"/>
                          <a:cs typeface="Calibri"/>
                        </a:rPr>
                        <a:t>S)</a:t>
                      </a:r>
                      <a:endParaRPr sz="1050" baseline="7936">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141605" marR="135890" algn="ctr">
                        <a:lnSpc>
                          <a:spcPts val="990"/>
                        </a:lnSpc>
                        <a:spcBef>
                          <a:spcPts val="20"/>
                        </a:spcBef>
                      </a:pPr>
                      <a:r>
                        <a:rPr sz="800" b="1" spc="-5" dirty="0">
                          <a:latin typeface="Calibri"/>
                          <a:cs typeface="Calibri"/>
                        </a:rPr>
                        <a:t>Tri</a:t>
                      </a:r>
                      <a:r>
                        <a:rPr sz="800" b="1" dirty="0">
                          <a:latin typeface="Calibri"/>
                          <a:cs typeface="Calibri"/>
                        </a:rPr>
                        <a:t>k</a:t>
                      </a:r>
                      <a:r>
                        <a:rPr sz="800" b="1" spc="-5" dirty="0">
                          <a:latin typeface="Calibri"/>
                          <a:cs typeface="Calibri"/>
                        </a:rPr>
                        <a:t>a</a:t>
                      </a:r>
                      <a:r>
                        <a:rPr sz="800" b="1" spc="-10" dirty="0">
                          <a:latin typeface="Calibri"/>
                          <a:cs typeface="Calibri"/>
                        </a:rPr>
                        <a:t>l</a:t>
                      </a:r>
                      <a:r>
                        <a:rPr sz="800" b="1" dirty="0">
                          <a:latin typeface="Calibri"/>
                          <a:cs typeface="Calibri"/>
                        </a:rPr>
                        <a:t>s</a:t>
                      </a:r>
                      <a:r>
                        <a:rPr sz="800" b="1" spc="-10" dirty="0">
                          <a:latin typeface="Calibri"/>
                          <a:cs typeface="Calibri"/>
                        </a:rPr>
                        <a:t>i</a:t>
                      </a:r>
                      <a:r>
                        <a:rPr sz="800" b="1" dirty="0">
                          <a:latin typeface="Calibri"/>
                          <a:cs typeface="Calibri"/>
                        </a:rPr>
                        <a:t>yum  alüminat</a:t>
                      </a:r>
                      <a:endParaRPr sz="800">
                        <a:latin typeface="Calibri"/>
                        <a:cs typeface="Calibri"/>
                      </a:endParaRPr>
                    </a:p>
                    <a:p>
                      <a:pPr algn="ctr">
                        <a:lnSpc>
                          <a:spcPts val="930"/>
                        </a:lnSpc>
                      </a:pPr>
                      <a:r>
                        <a:rPr sz="800" b="1" dirty="0">
                          <a:latin typeface="Calibri"/>
                          <a:cs typeface="Calibri"/>
                        </a:rPr>
                        <a:t>(C</a:t>
                      </a:r>
                      <a:r>
                        <a:rPr sz="750" b="1" baseline="-11111" dirty="0">
                          <a:latin typeface="Calibri"/>
                          <a:cs typeface="Calibri"/>
                        </a:rPr>
                        <a:t>3</a:t>
                      </a:r>
                      <a:r>
                        <a:rPr sz="800" b="1" dirty="0">
                          <a:latin typeface="Calibri"/>
                          <a:cs typeface="Calibri"/>
                        </a:rPr>
                        <a:t>A)</a:t>
                      </a:r>
                      <a:endParaRPr sz="800">
                        <a:latin typeface="Calibri"/>
                        <a:cs typeface="Calibri"/>
                      </a:endParaRPr>
                    </a:p>
                  </a:txBody>
                  <a:tcPr marL="0" marR="0" marT="254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213995" indent="-18415">
                        <a:lnSpc>
                          <a:spcPct val="100000"/>
                        </a:lnSpc>
                        <a:spcBef>
                          <a:spcPts val="10"/>
                        </a:spcBef>
                      </a:pPr>
                      <a:r>
                        <a:rPr sz="800" b="1" spc="-5" dirty="0">
                          <a:latin typeface="Calibri"/>
                          <a:cs typeface="Calibri"/>
                        </a:rPr>
                        <a:t>Tetrakalsiyum</a:t>
                      </a:r>
                      <a:endParaRPr sz="800">
                        <a:latin typeface="Calibri"/>
                        <a:cs typeface="Calibri"/>
                      </a:endParaRPr>
                    </a:p>
                    <a:p>
                      <a:pPr marL="365125" marR="207010" indent="-151130">
                        <a:lnSpc>
                          <a:spcPct val="101299"/>
                        </a:lnSpc>
                        <a:spcBef>
                          <a:spcPts val="15"/>
                        </a:spcBef>
                      </a:pPr>
                      <a:r>
                        <a:rPr sz="800" b="1" dirty="0">
                          <a:latin typeface="Calibri"/>
                          <a:cs typeface="Calibri"/>
                        </a:rPr>
                        <a:t>a</a:t>
                      </a:r>
                      <a:r>
                        <a:rPr sz="800" b="1" spc="-10" dirty="0">
                          <a:latin typeface="Calibri"/>
                          <a:cs typeface="Calibri"/>
                        </a:rPr>
                        <a:t>l</a:t>
                      </a:r>
                      <a:r>
                        <a:rPr sz="800" b="1" dirty="0">
                          <a:latin typeface="Calibri"/>
                          <a:cs typeface="Calibri"/>
                        </a:rPr>
                        <a:t>ü</a:t>
                      </a:r>
                      <a:r>
                        <a:rPr sz="800" b="1" spc="5" dirty="0">
                          <a:latin typeface="Calibri"/>
                          <a:cs typeface="Calibri"/>
                        </a:rPr>
                        <a:t>m</a:t>
                      </a:r>
                      <a:r>
                        <a:rPr sz="800" b="1" spc="-10" dirty="0">
                          <a:latin typeface="Calibri"/>
                          <a:cs typeface="Calibri"/>
                        </a:rPr>
                        <a:t>i</a:t>
                      </a:r>
                      <a:r>
                        <a:rPr sz="800" b="1" dirty="0">
                          <a:latin typeface="Calibri"/>
                          <a:cs typeface="Calibri"/>
                        </a:rPr>
                        <a:t>nofe</a:t>
                      </a:r>
                      <a:r>
                        <a:rPr sz="800" b="1" spc="-10" dirty="0">
                          <a:latin typeface="Calibri"/>
                          <a:cs typeface="Calibri"/>
                        </a:rPr>
                        <a:t>r</a:t>
                      </a:r>
                      <a:r>
                        <a:rPr sz="800" b="1" dirty="0">
                          <a:latin typeface="Calibri"/>
                          <a:cs typeface="Calibri"/>
                        </a:rPr>
                        <a:t>r</a:t>
                      </a:r>
                      <a:r>
                        <a:rPr sz="800" b="1" spc="-10" dirty="0">
                          <a:latin typeface="Calibri"/>
                          <a:cs typeface="Calibri"/>
                        </a:rPr>
                        <a:t>i</a:t>
                      </a:r>
                      <a:r>
                        <a:rPr sz="800" b="1" dirty="0">
                          <a:latin typeface="Calibri"/>
                          <a:cs typeface="Calibri"/>
                        </a:rPr>
                        <a:t>t  (C</a:t>
                      </a:r>
                      <a:r>
                        <a:rPr sz="750" b="1" baseline="-11111" dirty="0">
                          <a:latin typeface="Calibri"/>
                          <a:cs typeface="Calibri"/>
                        </a:rPr>
                        <a:t>4</a:t>
                      </a:r>
                      <a:r>
                        <a:rPr sz="800" b="1" dirty="0">
                          <a:latin typeface="Calibri"/>
                          <a:cs typeface="Calibri"/>
                        </a:rPr>
                        <a:t>AF)</a:t>
                      </a:r>
                      <a:endParaRPr sz="800">
                        <a:latin typeface="Calibri"/>
                        <a:cs typeface="Calibri"/>
                      </a:endParaRPr>
                    </a:p>
                  </a:txBody>
                  <a:tcPr marL="0" marR="0" marT="12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2"/>
                  </a:ext>
                </a:extLst>
              </a:tr>
            </a:tbl>
          </a:graphicData>
        </a:graphic>
      </p:graphicFrame>
      <p:sp>
        <p:nvSpPr>
          <p:cNvPr id="22" name="object 22"/>
          <p:cNvSpPr/>
          <p:nvPr/>
        </p:nvSpPr>
        <p:spPr>
          <a:xfrm>
            <a:off x="5258815" y="6299326"/>
            <a:ext cx="245110" cy="473709"/>
          </a:xfrm>
          <a:custGeom>
            <a:avLst/>
            <a:gdLst/>
            <a:ahLst/>
            <a:cxnLst/>
            <a:rect l="l" t="t" r="r" b="b"/>
            <a:pathLst>
              <a:path w="245110" h="473709">
                <a:moveTo>
                  <a:pt x="122428" y="0"/>
                </a:moveTo>
                <a:lnTo>
                  <a:pt x="0" y="473583"/>
                </a:lnTo>
                <a:lnTo>
                  <a:pt x="244856" y="473583"/>
                </a:lnTo>
                <a:lnTo>
                  <a:pt x="122428" y="0"/>
                </a:lnTo>
                <a:close/>
              </a:path>
            </a:pathLst>
          </a:custGeom>
          <a:solidFill>
            <a:srgbClr val="000080"/>
          </a:solidFill>
        </p:spPr>
        <p:txBody>
          <a:bodyPr wrap="square" lIns="0" tIns="0" rIns="0" bIns="0" rtlCol="0"/>
          <a:lstStyle/>
          <a:p>
            <a:endParaRPr/>
          </a:p>
        </p:txBody>
      </p:sp>
      <p:sp>
        <p:nvSpPr>
          <p:cNvPr id="23" name="object 23"/>
          <p:cNvSpPr/>
          <p:nvPr/>
        </p:nvSpPr>
        <p:spPr>
          <a:xfrm>
            <a:off x="5258815" y="6299326"/>
            <a:ext cx="245110" cy="473709"/>
          </a:xfrm>
          <a:custGeom>
            <a:avLst/>
            <a:gdLst/>
            <a:ahLst/>
            <a:cxnLst/>
            <a:rect l="l" t="t" r="r" b="b"/>
            <a:pathLst>
              <a:path w="245110" h="473709">
                <a:moveTo>
                  <a:pt x="122428" y="0"/>
                </a:moveTo>
                <a:lnTo>
                  <a:pt x="0" y="473583"/>
                </a:lnTo>
                <a:lnTo>
                  <a:pt x="244856" y="473583"/>
                </a:lnTo>
                <a:lnTo>
                  <a:pt x="122428" y="0"/>
                </a:lnTo>
              </a:path>
            </a:pathLst>
          </a:custGeom>
          <a:ln w="25400">
            <a:solidFill>
              <a:srgbClr val="000000"/>
            </a:solidFill>
          </a:ln>
        </p:spPr>
        <p:txBody>
          <a:bodyPr wrap="square" lIns="0" tIns="0" rIns="0" bIns="0" rtlCol="0"/>
          <a:lstStyle/>
          <a:p>
            <a:endParaRPr/>
          </a:p>
        </p:txBody>
      </p:sp>
      <p:sp>
        <p:nvSpPr>
          <p:cNvPr id="24" name="object 24"/>
          <p:cNvSpPr/>
          <p:nvPr/>
        </p:nvSpPr>
        <p:spPr>
          <a:xfrm>
            <a:off x="4336160" y="6070726"/>
            <a:ext cx="2073910" cy="449580"/>
          </a:xfrm>
          <a:custGeom>
            <a:avLst/>
            <a:gdLst/>
            <a:ahLst/>
            <a:cxnLst/>
            <a:rect l="l" t="t" r="r" b="b"/>
            <a:pathLst>
              <a:path w="2073910" h="449579">
                <a:moveTo>
                  <a:pt x="0" y="449072"/>
                </a:moveTo>
                <a:lnTo>
                  <a:pt x="2073783" y="0"/>
                </a:lnTo>
              </a:path>
            </a:pathLst>
          </a:custGeom>
          <a:ln w="28575">
            <a:solidFill>
              <a:srgbClr val="000080"/>
            </a:solidFill>
          </a:ln>
        </p:spPr>
        <p:txBody>
          <a:bodyPr wrap="square" lIns="0" tIns="0" rIns="0" bIns="0" rtlCol="0"/>
          <a:lstStyle/>
          <a:p>
            <a:endParaRPr/>
          </a:p>
        </p:txBody>
      </p:sp>
      <p:sp>
        <p:nvSpPr>
          <p:cNvPr id="25" name="object 25"/>
          <p:cNvSpPr/>
          <p:nvPr/>
        </p:nvSpPr>
        <p:spPr>
          <a:xfrm>
            <a:off x="4115815" y="5899276"/>
            <a:ext cx="588010" cy="579755"/>
          </a:xfrm>
          <a:custGeom>
            <a:avLst/>
            <a:gdLst/>
            <a:ahLst/>
            <a:cxnLst/>
            <a:rect l="l" t="t" r="r" b="b"/>
            <a:pathLst>
              <a:path w="588010" h="579754">
                <a:moveTo>
                  <a:pt x="293878" y="0"/>
                </a:moveTo>
                <a:lnTo>
                  <a:pt x="246209" y="3794"/>
                </a:lnTo>
                <a:lnTo>
                  <a:pt x="200989" y="14778"/>
                </a:lnTo>
                <a:lnTo>
                  <a:pt x="158823" y="32356"/>
                </a:lnTo>
                <a:lnTo>
                  <a:pt x="120316" y="55928"/>
                </a:lnTo>
                <a:lnTo>
                  <a:pt x="86074" y="84899"/>
                </a:lnTo>
                <a:lnTo>
                  <a:pt x="56700" y="118670"/>
                </a:lnTo>
                <a:lnTo>
                  <a:pt x="32801" y="156645"/>
                </a:lnTo>
                <a:lnTo>
                  <a:pt x="14981" y="198225"/>
                </a:lnTo>
                <a:lnTo>
                  <a:pt x="3846" y="242814"/>
                </a:lnTo>
                <a:lnTo>
                  <a:pt x="0" y="289814"/>
                </a:lnTo>
                <a:lnTo>
                  <a:pt x="3846" y="336844"/>
                </a:lnTo>
                <a:lnTo>
                  <a:pt x="14981" y="381451"/>
                </a:lnTo>
                <a:lnTo>
                  <a:pt x="32801" y="423038"/>
                </a:lnTo>
                <a:lnTo>
                  <a:pt x="56700" y="461012"/>
                </a:lnTo>
                <a:lnTo>
                  <a:pt x="86074" y="494776"/>
                </a:lnTo>
                <a:lnTo>
                  <a:pt x="120316" y="523735"/>
                </a:lnTo>
                <a:lnTo>
                  <a:pt x="158823" y="547295"/>
                </a:lnTo>
                <a:lnTo>
                  <a:pt x="200989" y="564861"/>
                </a:lnTo>
                <a:lnTo>
                  <a:pt x="246209" y="575837"/>
                </a:lnTo>
                <a:lnTo>
                  <a:pt x="293878" y="579628"/>
                </a:lnTo>
                <a:lnTo>
                  <a:pt x="341546" y="575837"/>
                </a:lnTo>
                <a:lnTo>
                  <a:pt x="386766" y="564861"/>
                </a:lnTo>
                <a:lnTo>
                  <a:pt x="428932" y="547295"/>
                </a:lnTo>
                <a:lnTo>
                  <a:pt x="467439" y="523735"/>
                </a:lnTo>
                <a:lnTo>
                  <a:pt x="501681" y="494776"/>
                </a:lnTo>
                <a:lnTo>
                  <a:pt x="531055" y="461012"/>
                </a:lnTo>
                <a:lnTo>
                  <a:pt x="554954" y="423038"/>
                </a:lnTo>
                <a:lnTo>
                  <a:pt x="572774" y="381451"/>
                </a:lnTo>
                <a:lnTo>
                  <a:pt x="583909" y="336844"/>
                </a:lnTo>
                <a:lnTo>
                  <a:pt x="587756" y="289814"/>
                </a:lnTo>
                <a:lnTo>
                  <a:pt x="583909" y="242814"/>
                </a:lnTo>
                <a:lnTo>
                  <a:pt x="572774" y="198225"/>
                </a:lnTo>
                <a:lnTo>
                  <a:pt x="554954" y="156645"/>
                </a:lnTo>
                <a:lnTo>
                  <a:pt x="531055" y="118670"/>
                </a:lnTo>
                <a:lnTo>
                  <a:pt x="501681" y="84899"/>
                </a:lnTo>
                <a:lnTo>
                  <a:pt x="467439" y="55928"/>
                </a:lnTo>
                <a:lnTo>
                  <a:pt x="428932" y="32356"/>
                </a:lnTo>
                <a:lnTo>
                  <a:pt x="386766" y="14778"/>
                </a:lnTo>
                <a:lnTo>
                  <a:pt x="341546" y="3794"/>
                </a:lnTo>
                <a:lnTo>
                  <a:pt x="293878" y="0"/>
                </a:lnTo>
                <a:close/>
              </a:path>
            </a:pathLst>
          </a:custGeom>
          <a:solidFill>
            <a:srgbClr val="FFC000"/>
          </a:solidFill>
        </p:spPr>
        <p:txBody>
          <a:bodyPr wrap="square" lIns="0" tIns="0" rIns="0" bIns="0" rtlCol="0"/>
          <a:lstStyle/>
          <a:p>
            <a:endParaRPr/>
          </a:p>
        </p:txBody>
      </p:sp>
      <p:sp>
        <p:nvSpPr>
          <p:cNvPr id="26" name="object 26"/>
          <p:cNvSpPr/>
          <p:nvPr/>
        </p:nvSpPr>
        <p:spPr>
          <a:xfrm>
            <a:off x="4115815" y="5899276"/>
            <a:ext cx="588010" cy="579755"/>
          </a:xfrm>
          <a:custGeom>
            <a:avLst/>
            <a:gdLst/>
            <a:ahLst/>
            <a:cxnLst/>
            <a:rect l="l" t="t" r="r" b="b"/>
            <a:pathLst>
              <a:path w="588010" h="579754">
                <a:moveTo>
                  <a:pt x="293878" y="0"/>
                </a:moveTo>
                <a:lnTo>
                  <a:pt x="246209" y="3794"/>
                </a:lnTo>
                <a:lnTo>
                  <a:pt x="200989" y="14778"/>
                </a:lnTo>
                <a:lnTo>
                  <a:pt x="158823" y="32356"/>
                </a:lnTo>
                <a:lnTo>
                  <a:pt x="120316" y="55928"/>
                </a:lnTo>
                <a:lnTo>
                  <a:pt x="86074" y="84899"/>
                </a:lnTo>
                <a:lnTo>
                  <a:pt x="56700" y="118670"/>
                </a:lnTo>
                <a:lnTo>
                  <a:pt x="32801" y="156645"/>
                </a:lnTo>
                <a:lnTo>
                  <a:pt x="14981" y="198225"/>
                </a:lnTo>
                <a:lnTo>
                  <a:pt x="3846" y="242814"/>
                </a:lnTo>
                <a:lnTo>
                  <a:pt x="0" y="289814"/>
                </a:lnTo>
                <a:lnTo>
                  <a:pt x="3846" y="336844"/>
                </a:lnTo>
                <a:lnTo>
                  <a:pt x="14981" y="381451"/>
                </a:lnTo>
                <a:lnTo>
                  <a:pt x="32801" y="423038"/>
                </a:lnTo>
                <a:lnTo>
                  <a:pt x="56700" y="461012"/>
                </a:lnTo>
                <a:lnTo>
                  <a:pt x="86074" y="494776"/>
                </a:lnTo>
                <a:lnTo>
                  <a:pt x="120316" y="523735"/>
                </a:lnTo>
                <a:lnTo>
                  <a:pt x="158823" y="547295"/>
                </a:lnTo>
                <a:lnTo>
                  <a:pt x="200989" y="564861"/>
                </a:lnTo>
                <a:lnTo>
                  <a:pt x="246209" y="575837"/>
                </a:lnTo>
                <a:lnTo>
                  <a:pt x="293878" y="579628"/>
                </a:lnTo>
                <a:lnTo>
                  <a:pt x="341546" y="575837"/>
                </a:lnTo>
                <a:lnTo>
                  <a:pt x="386766" y="564861"/>
                </a:lnTo>
                <a:lnTo>
                  <a:pt x="428932" y="547295"/>
                </a:lnTo>
                <a:lnTo>
                  <a:pt x="467439" y="523735"/>
                </a:lnTo>
                <a:lnTo>
                  <a:pt x="501681" y="494776"/>
                </a:lnTo>
                <a:lnTo>
                  <a:pt x="531055" y="461012"/>
                </a:lnTo>
                <a:lnTo>
                  <a:pt x="554954" y="423038"/>
                </a:lnTo>
                <a:lnTo>
                  <a:pt x="572774" y="381451"/>
                </a:lnTo>
                <a:lnTo>
                  <a:pt x="583909" y="336844"/>
                </a:lnTo>
                <a:lnTo>
                  <a:pt x="587756" y="289814"/>
                </a:lnTo>
                <a:lnTo>
                  <a:pt x="583909" y="242814"/>
                </a:lnTo>
                <a:lnTo>
                  <a:pt x="572774" y="198225"/>
                </a:lnTo>
                <a:lnTo>
                  <a:pt x="554954" y="156645"/>
                </a:lnTo>
                <a:lnTo>
                  <a:pt x="531055" y="118670"/>
                </a:lnTo>
                <a:lnTo>
                  <a:pt x="501681" y="84899"/>
                </a:lnTo>
                <a:lnTo>
                  <a:pt x="467439" y="55928"/>
                </a:lnTo>
                <a:lnTo>
                  <a:pt x="428932" y="32356"/>
                </a:lnTo>
                <a:lnTo>
                  <a:pt x="386766" y="14778"/>
                </a:lnTo>
                <a:lnTo>
                  <a:pt x="341546" y="3794"/>
                </a:lnTo>
                <a:lnTo>
                  <a:pt x="293878" y="0"/>
                </a:lnTo>
              </a:path>
            </a:pathLst>
          </a:custGeom>
          <a:ln w="25400">
            <a:solidFill>
              <a:srgbClr val="000000"/>
            </a:solidFill>
          </a:ln>
        </p:spPr>
        <p:txBody>
          <a:bodyPr wrap="square" lIns="0" tIns="0" rIns="0" bIns="0" rtlCol="0"/>
          <a:lstStyle/>
          <a:p>
            <a:endParaRPr/>
          </a:p>
        </p:txBody>
      </p:sp>
      <p:sp>
        <p:nvSpPr>
          <p:cNvPr id="27" name="object 27"/>
          <p:cNvSpPr txBox="1"/>
          <p:nvPr/>
        </p:nvSpPr>
        <p:spPr>
          <a:xfrm>
            <a:off x="4267961" y="6062852"/>
            <a:ext cx="231140"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Calibri"/>
                <a:cs typeface="Calibri"/>
              </a:rPr>
              <a:t>C</a:t>
            </a:r>
            <a:r>
              <a:rPr sz="1050" b="1" spc="7" baseline="-11904" dirty="0">
                <a:latin typeface="Calibri"/>
                <a:cs typeface="Calibri"/>
              </a:rPr>
              <a:t>3</a:t>
            </a:r>
            <a:r>
              <a:rPr sz="1100" b="1" dirty="0">
                <a:latin typeface="Calibri"/>
                <a:cs typeface="Calibri"/>
              </a:rPr>
              <a:t>A</a:t>
            </a:r>
            <a:endParaRPr sz="1100">
              <a:latin typeface="Calibri"/>
              <a:cs typeface="Calibri"/>
            </a:endParaRPr>
          </a:p>
        </p:txBody>
      </p:sp>
      <p:sp>
        <p:nvSpPr>
          <p:cNvPr id="28" name="object 28"/>
          <p:cNvSpPr/>
          <p:nvPr/>
        </p:nvSpPr>
        <p:spPr>
          <a:xfrm>
            <a:off x="6009894" y="5491098"/>
            <a:ext cx="579755" cy="579755"/>
          </a:xfrm>
          <a:custGeom>
            <a:avLst/>
            <a:gdLst/>
            <a:ahLst/>
            <a:cxnLst/>
            <a:rect l="l" t="t" r="r" b="b"/>
            <a:pathLst>
              <a:path w="579754" h="579754">
                <a:moveTo>
                  <a:pt x="289813" y="0"/>
                </a:moveTo>
                <a:lnTo>
                  <a:pt x="242814" y="3790"/>
                </a:lnTo>
                <a:lnTo>
                  <a:pt x="198225" y="14766"/>
                </a:lnTo>
                <a:lnTo>
                  <a:pt x="156645" y="32332"/>
                </a:lnTo>
                <a:lnTo>
                  <a:pt x="118670" y="55892"/>
                </a:lnTo>
                <a:lnTo>
                  <a:pt x="84899" y="84851"/>
                </a:lnTo>
                <a:lnTo>
                  <a:pt x="55928" y="118615"/>
                </a:lnTo>
                <a:lnTo>
                  <a:pt x="32356" y="156589"/>
                </a:lnTo>
                <a:lnTo>
                  <a:pt x="14778" y="198176"/>
                </a:lnTo>
                <a:lnTo>
                  <a:pt x="3794" y="242783"/>
                </a:lnTo>
                <a:lnTo>
                  <a:pt x="0" y="289813"/>
                </a:lnTo>
                <a:lnTo>
                  <a:pt x="3794" y="336813"/>
                </a:lnTo>
                <a:lnTo>
                  <a:pt x="14778" y="381402"/>
                </a:lnTo>
                <a:lnTo>
                  <a:pt x="32356" y="422982"/>
                </a:lnTo>
                <a:lnTo>
                  <a:pt x="55928" y="460957"/>
                </a:lnTo>
                <a:lnTo>
                  <a:pt x="84899" y="494728"/>
                </a:lnTo>
                <a:lnTo>
                  <a:pt x="118670" y="523699"/>
                </a:lnTo>
                <a:lnTo>
                  <a:pt x="156645" y="547271"/>
                </a:lnTo>
                <a:lnTo>
                  <a:pt x="198225" y="564849"/>
                </a:lnTo>
                <a:lnTo>
                  <a:pt x="242814" y="575833"/>
                </a:lnTo>
                <a:lnTo>
                  <a:pt x="289813" y="579627"/>
                </a:lnTo>
                <a:lnTo>
                  <a:pt x="336844" y="575833"/>
                </a:lnTo>
                <a:lnTo>
                  <a:pt x="381451" y="564849"/>
                </a:lnTo>
                <a:lnTo>
                  <a:pt x="423038" y="547271"/>
                </a:lnTo>
                <a:lnTo>
                  <a:pt x="461012" y="523699"/>
                </a:lnTo>
                <a:lnTo>
                  <a:pt x="494776" y="494728"/>
                </a:lnTo>
                <a:lnTo>
                  <a:pt x="523735" y="460957"/>
                </a:lnTo>
                <a:lnTo>
                  <a:pt x="547295" y="422982"/>
                </a:lnTo>
                <a:lnTo>
                  <a:pt x="564861" y="381402"/>
                </a:lnTo>
                <a:lnTo>
                  <a:pt x="575837" y="336813"/>
                </a:lnTo>
                <a:lnTo>
                  <a:pt x="579627" y="289813"/>
                </a:lnTo>
                <a:lnTo>
                  <a:pt x="575837" y="242783"/>
                </a:lnTo>
                <a:lnTo>
                  <a:pt x="564861" y="198176"/>
                </a:lnTo>
                <a:lnTo>
                  <a:pt x="547295" y="156589"/>
                </a:lnTo>
                <a:lnTo>
                  <a:pt x="523735" y="118615"/>
                </a:lnTo>
                <a:lnTo>
                  <a:pt x="494776" y="84851"/>
                </a:lnTo>
                <a:lnTo>
                  <a:pt x="461012" y="55892"/>
                </a:lnTo>
                <a:lnTo>
                  <a:pt x="423038" y="32332"/>
                </a:lnTo>
                <a:lnTo>
                  <a:pt x="381451" y="14766"/>
                </a:lnTo>
                <a:lnTo>
                  <a:pt x="336844" y="3790"/>
                </a:lnTo>
                <a:lnTo>
                  <a:pt x="289813" y="0"/>
                </a:lnTo>
                <a:close/>
              </a:path>
            </a:pathLst>
          </a:custGeom>
          <a:solidFill>
            <a:srgbClr val="00AF50"/>
          </a:solidFill>
        </p:spPr>
        <p:txBody>
          <a:bodyPr wrap="square" lIns="0" tIns="0" rIns="0" bIns="0" rtlCol="0"/>
          <a:lstStyle/>
          <a:p>
            <a:endParaRPr/>
          </a:p>
        </p:txBody>
      </p:sp>
      <p:sp>
        <p:nvSpPr>
          <p:cNvPr id="29" name="object 29"/>
          <p:cNvSpPr/>
          <p:nvPr/>
        </p:nvSpPr>
        <p:spPr>
          <a:xfrm>
            <a:off x="6009894" y="5491098"/>
            <a:ext cx="579755" cy="579755"/>
          </a:xfrm>
          <a:custGeom>
            <a:avLst/>
            <a:gdLst/>
            <a:ahLst/>
            <a:cxnLst/>
            <a:rect l="l" t="t" r="r" b="b"/>
            <a:pathLst>
              <a:path w="579754" h="579754">
                <a:moveTo>
                  <a:pt x="289813" y="0"/>
                </a:moveTo>
                <a:lnTo>
                  <a:pt x="242814" y="3790"/>
                </a:lnTo>
                <a:lnTo>
                  <a:pt x="198225" y="14766"/>
                </a:lnTo>
                <a:lnTo>
                  <a:pt x="156645" y="32332"/>
                </a:lnTo>
                <a:lnTo>
                  <a:pt x="118670" y="55892"/>
                </a:lnTo>
                <a:lnTo>
                  <a:pt x="84899" y="84851"/>
                </a:lnTo>
                <a:lnTo>
                  <a:pt x="55928" y="118615"/>
                </a:lnTo>
                <a:lnTo>
                  <a:pt x="32356" y="156589"/>
                </a:lnTo>
                <a:lnTo>
                  <a:pt x="14778" y="198176"/>
                </a:lnTo>
                <a:lnTo>
                  <a:pt x="3794" y="242783"/>
                </a:lnTo>
                <a:lnTo>
                  <a:pt x="0" y="289813"/>
                </a:lnTo>
                <a:lnTo>
                  <a:pt x="3794" y="336813"/>
                </a:lnTo>
                <a:lnTo>
                  <a:pt x="14778" y="381402"/>
                </a:lnTo>
                <a:lnTo>
                  <a:pt x="32356" y="422982"/>
                </a:lnTo>
                <a:lnTo>
                  <a:pt x="55928" y="460957"/>
                </a:lnTo>
                <a:lnTo>
                  <a:pt x="84899" y="494728"/>
                </a:lnTo>
                <a:lnTo>
                  <a:pt x="118670" y="523699"/>
                </a:lnTo>
                <a:lnTo>
                  <a:pt x="156645" y="547271"/>
                </a:lnTo>
                <a:lnTo>
                  <a:pt x="198225" y="564849"/>
                </a:lnTo>
                <a:lnTo>
                  <a:pt x="242814" y="575833"/>
                </a:lnTo>
                <a:lnTo>
                  <a:pt x="289813" y="579627"/>
                </a:lnTo>
                <a:lnTo>
                  <a:pt x="336844" y="575833"/>
                </a:lnTo>
                <a:lnTo>
                  <a:pt x="381451" y="564849"/>
                </a:lnTo>
                <a:lnTo>
                  <a:pt x="423038" y="547271"/>
                </a:lnTo>
                <a:lnTo>
                  <a:pt x="461012" y="523699"/>
                </a:lnTo>
                <a:lnTo>
                  <a:pt x="494776" y="494728"/>
                </a:lnTo>
                <a:lnTo>
                  <a:pt x="523735" y="460957"/>
                </a:lnTo>
                <a:lnTo>
                  <a:pt x="547295" y="422982"/>
                </a:lnTo>
                <a:lnTo>
                  <a:pt x="564861" y="381402"/>
                </a:lnTo>
                <a:lnTo>
                  <a:pt x="575837" y="336813"/>
                </a:lnTo>
                <a:lnTo>
                  <a:pt x="579627" y="289813"/>
                </a:lnTo>
                <a:lnTo>
                  <a:pt x="575837" y="242783"/>
                </a:lnTo>
                <a:lnTo>
                  <a:pt x="564861" y="198176"/>
                </a:lnTo>
                <a:lnTo>
                  <a:pt x="547295" y="156589"/>
                </a:lnTo>
                <a:lnTo>
                  <a:pt x="523735" y="118615"/>
                </a:lnTo>
                <a:lnTo>
                  <a:pt x="494776" y="84851"/>
                </a:lnTo>
                <a:lnTo>
                  <a:pt x="461012" y="55892"/>
                </a:lnTo>
                <a:lnTo>
                  <a:pt x="423038" y="32332"/>
                </a:lnTo>
                <a:lnTo>
                  <a:pt x="381451" y="14766"/>
                </a:lnTo>
                <a:lnTo>
                  <a:pt x="336844" y="3790"/>
                </a:lnTo>
                <a:lnTo>
                  <a:pt x="289813" y="0"/>
                </a:lnTo>
              </a:path>
            </a:pathLst>
          </a:custGeom>
          <a:ln w="25400">
            <a:solidFill>
              <a:srgbClr val="000000"/>
            </a:solidFill>
          </a:ln>
        </p:spPr>
        <p:txBody>
          <a:bodyPr wrap="square" lIns="0" tIns="0" rIns="0" bIns="0" rtlCol="0"/>
          <a:lstStyle/>
          <a:p>
            <a:endParaRPr/>
          </a:p>
        </p:txBody>
      </p:sp>
      <p:sp>
        <p:nvSpPr>
          <p:cNvPr id="30" name="object 30"/>
          <p:cNvSpPr txBox="1"/>
          <p:nvPr/>
        </p:nvSpPr>
        <p:spPr>
          <a:xfrm>
            <a:off x="6129273" y="5668136"/>
            <a:ext cx="330835" cy="177800"/>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Calibri"/>
                <a:cs typeface="Calibri"/>
              </a:rPr>
              <a:t>CS.</a:t>
            </a:r>
            <a:r>
              <a:rPr sz="1000" b="1" spc="5" dirty="0">
                <a:latin typeface="Calibri"/>
                <a:cs typeface="Calibri"/>
              </a:rPr>
              <a:t>2</a:t>
            </a:r>
            <a:r>
              <a:rPr sz="1000" b="1" spc="-5" dirty="0">
                <a:latin typeface="Calibri"/>
                <a:cs typeface="Calibri"/>
              </a:rPr>
              <a:t>H</a:t>
            </a:r>
            <a:endParaRPr sz="1000">
              <a:latin typeface="Calibri"/>
              <a:cs typeface="Calibri"/>
            </a:endParaRPr>
          </a:p>
        </p:txBody>
      </p:sp>
      <p:sp>
        <p:nvSpPr>
          <p:cNvPr id="31" name="object 31"/>
          <p:cNvSpPr/>
          <p:nvPr/>
        </p:nvSpPr>
        <p:spPr>
          <a:xfrm>
            <a:off x="5258815" y="9377298"/>
            <a:ext cx="245110" cy="473709"/>
          </a:xfrm>
          <a:custGeom>
            <a:avLst/>
            <a:gdLst/>
            <a:ahLst/>
            <a:cxnLst/>
            <a:rect l="l" t="t" r="r" b="b"/>
            <a:pathLst>
              <a:path w="245110" h="473709">
                <a:moveTo>
                  <a:pt x="122428" y="0"/>
                </a:moveTo>
                <a:lnTo>
                  <a:pt x="0" y="473494"/>
                </a:lnTo>
                <a:lnTo>
                  <a:pt x="244856" y="473494"/>
                </a:lnTo>
                <a:lnTo>
                  <a:pt x="122428" y="0"/>
                </a:lnTo>
                <a:close/>
              </a:path>
            </a:pathLst>
          </a:custGeom>
          <a:solidFill>
            <a:srgbClr val="000080"/>
          </a:solidFill>
        </p:spPr>
        <p:txBody>
          <a:bodyPr wrap="square" lIns="0" tIns="0" rIns="0" bIns="0" rtlCol="0"/>
          <a:lstStyle/>
          <a:p>
            <a:endParaRPr/>
          </a:p>
        </p:txBody>
      </p:sp>
      <p:sp>
        <p:nvSpPr>
          <p:cNvPr id="32" name="object 32"/>
          <p:cNvSpPr/>
          <p:nvPr/>
        </p:nvSpPr>
        <p:spPr>
          <a:xfrm>
            <a:off x="5258815" y="9377298"/>
            <a:ext cx="245110" cy="473709"/>
          </a:xfrm>
          <a:custGeom>
            <a:avLst/>
            <a:gdLst/>
            <a:ahLst/>
            <a:cxnLst/>
            <a:rect l="l" t="t" r="r" b="b"/>
            <a:pathLst>
              <a:path w="245110" h="473709">
                <a:moveTo>
                  <a:pt x="122428" y="0"/>
                </a:moveTo>
                <a:lnTo>
                  <a:pt x="0" y="473494"/>
                </a:lnTo>
                <a:lnTo>
                  <a:pt x="244856" y="473494"/>
                </a:lnTo>
                <a:lnTo>
                  <a:pt x="122428" y="0"/>
                </a:lnTo>
              </a:path>
            </a:pathLst>
          </a:custGeom>
          <a:ln w="25400">
            <a:solidFill>
              <a:srgbClr val="000000"/>
            </a:solidFill>
          </a:ln>
        </p:spPr>
        <p:txBody>
          <a:bodyPr wrap="square" lIns="0" tIns="0" rIns="0" bIns="0" rtlCol="0"/>
          <a:lstStyle/>
          <a:p>
            <a:endParaRPr/>
          </a:p>
        </p:txBody>
      </p:sp>
      <p:sp>
        <p:nvSpPr>
          <p:cNvPr id="33" name="object 33"/>
          <p:cNvSpPr/>
          <p:nvPr/>
        </p:nvSpPr>
        <p:spPr>
          <a:xfrm>
            <a:off x="4427728" y="9093200"/>
            <a:ext cx="1892935" cy="553720"/>
          </a:xfrm>
          <a:custGeom>
            <a:avLst/>
            <a:gdLst/>
            <a:ahLst/>
            <a:cxnLst/>
            <a:rect l="l" t="t" r="r" b="b"/>
            <a:pathLst>
              <a:path w="1892935" h="553720">
                <a:moveTo>
                  <a:pt x="0" y="0"/>
                </a:moveTo>
                <a:lnTo>
                  <a:pt x="1892427" y="553478"/>
                </a:lnTo>
              </a:path>
            </a:pathLst>
          </a:custGeom>
          <a:ln w="28575">
            <a:solidFill>
              <a:srgbClr val="000080"/>
            </a:solidFill>
          </a:ln>
        </p:spPr>
        <p:txBody>
          <a:bodyPr wrap="square" lIns="0" tIns="0" rIns="0" bIns="0" rtlCol="0"/>
          <a:lstStyle/>
          <a:p>
            <a:endParaRPr/>
          </a:p>
        </p:txBody>
      </p:sp>
      <p:sp>
        <p:nvSpPr>
          <p:cNvPr id="34" name="object 34"/>
          <p:cNvSpPr txBox="1"/>
          <p:nvPr/>
        </p:nvSpPr>
        <p:spPr>
          <a:xfrm>
            <a:off x="420116" y="1257824"/>
            <a:ext cx="3216275" cy="764540"/>
          </a:xfrm>
          <a:prstGeom prst="rect">
            <a:avLst/>
          </a:prstGeom>
        </p:spPr>
        <p:txBody>
          <a:bodyPr vert="horz" wrap="square" lIns="0" tIns="19685" rIns="0" bIns="0" rtlCol="0">
            <a:spAutoFit/>
          </a:bodyPr>
          <a:lstStyle/>
          <a:p>
            <a:pPr marL="12700" marR="5080" algn="just">
              <a:lnSpc>
                <a:spcPct val="95700"/>
              </a:lnSpc>
              <a:spcBef>
                <a:spcPts val="155"/>
              </a:spcBef>
            </a:pPr>
            <a:r>
              <a:rPr sz="1050" b="1" i="1" spc="-35" dirty="0">
                <a:solidFill>
                  <a:srgbClr val="00AF50"/>
                </a:solidFill>
                <a:latin typeface="Tahoma"/>
                <a:cs typeface="Tahoma"/>
              </a:rPr>
              <a:t>Hidratasyon </a:t>
            </a:r>
            <a:r>
              <a:rPr sz="1050" b="1" i="1" spc="-30" dirty="0">
                <a:solidFill>
                  <a:srgbClr val="00AF50"/>
                </a:solidFill>
                <a:latin typeface="Tahoma"/>
                <a:cs typeface="Tahoma"/>
              </a:rPr>
              <a:t>süreçlerinden </a:t>
            </a:r>
            <a:r>
              <a:rPr sz="1050" b="1" i="1" spc="-35" dirty="0">
                <a:solidFill>
                  <a:srgbClr val="00AF50"/>
                </a:solidFill>
                <a:latin typeface="Tahoma"/>
                <a:cs typeface="Tahoma"/>
              </a:rPr>
              <a:t>bahsetmeden </a:t>
            </a:r>
            <a:r>
              <a:rPr sz="1050" b="1" i="1" spc="-40" dirty="0">
                <a:solidFill>
                  <a:srgbClr val="00AF50"/>
                </a:solidFill>
                <a:latin typeface="Tahoma"/>
                <a:cs typeface="Tahoma"/>
              </a:rPr>
              <a:t>bu  </a:t>
            </a:r>
            <a:r>
              <a:rPr sz="1050" b="1" i="1" spc="-30" dirty="0">
                <a:solidFill>
                  <a:srgbClr val="00AF50"/>
                </a:solidFill>
                <a:latin typeface="Tahoma"/>
                <a:cs typeface="Tahoma"/>
              </a:rPr>
              <a:t>süreçlerde </a:t>
            </a:r>
            <a:r>
              <a:rPr sz="1050" b="1" i="1" spc="-35" dirty="0">
                <a:solidFill>
                  <a:srgbClr val="00AF50"/>
                </a:solidFill>
                <a:latin typeface="Tahoma"/>
                <a:cs typeface="Tahoma"/>
              </a:rPr>
              <a:t>baş </a:t>
            </a:r>
            <a:r>
              <a:rPr sz="1050" b="1" i="1" spc="-25" dirty="0">
                <a:solidFill>
                  <a:srgbClr val="00AF50"/>
                </a:solidFill>
                <a:latin typeface="Tahoma"/>
                <a:cs typeface="Tahoma"/>
              </a:rPr>
              <a:t>rol </a:t>
            </a:r>
            <a:r>
              <a:rPr sz="1050" b="1" i="1" spc="-35" dirty="0">
                <a:solidFill>
                  <a:srgbClr val="00AF50"/>
                </a:solidFill>
                <a:latin typeface="Tahoma"/>
                <a:cs typeface="Tahoma"/>
              </a:rPr>
              <a:t>oynayan </a:t>
            </a:r>
            <a:r>
              <a:rPr sz="1050" b="1" i="1" spc="-30" dirty="0">
                <a:solidFill>
                  <a:srgbClr val="00AF50"/>
                </a:solidFill>
                <a:latin typeface="Tahoma"/>
                <a:cs typeface="Tahoma"/>
              </a:rPr>
              <a:t>bileşenleri bilmek  gerekir.</a:t>
            </a:r>
            <a:endParaRPr sz="1050">
              <a:latin typeface="Tahoma"/>
              <a:cs typeface="Tahoma"/>
            </a:endParaRPr>
          </a:p>
          <a:p>
            <a:pPr marL="41275" algn="just">
              <a:lnSpc>
                <a:spcPct val="100000"/>
              </a:lnSpc>
              <a:spcBef>
                <a:spcPts val="885"/>
              </a:spcBef>
            </a:pPr>
            <a:r>
              <a:rPr sz="1000" b="1" spc="-5" dirty="0">
                <a:latin typeface="Tahoma"/>
                <a:cs typeface="Tahoma"/>
              </a:rPr>
              <a:t>Tablo 1: </a:t>
            </a:r>
            <a:r>
              <a:rPr sz="1050" i="1" spc="-30" dirty="0">
                <a:latin typeface="Tahoma"/>
                <a:cs typeface="Tahoma"/>
              </a:rPr>
              <a:t>Çimento </a:t>
            </a:r>
            <a:r>
              <a:rPr sz="1050" i="1" spc="-35" dirty="0">
                <a:latin typeface="Tahoma"/>
                <a:cs typeface="Tahoma"/>
              </a:rPr>
              <a:t>ana</a:t>
            </a:r>
            <a:r>
              <a:rPr sz="1050" i="1" spc="-5" dirty="0">
                <a:latin typeface="Tahoma"/>
                <a:cs typeface="Tahoma"/>
              </a:rPr>
              <a:t> </a:t>
            </a:r>
            <a:r>
              <a:rPr sz="1050" i="1" spc="-25" dirty="0">
                <a:latin typeface="Tahoma"/>
                <a:cs typeface="Tahoma"/>
              </a:rPr>
              <a:t>bileşenleri[2]</a:t>
            </a:r>
            <a:endParaRPr sz="1050">
              <a:latin typeface="Tahoma"/>
              <a:cs typeface="Tahoma"/>
            </a:endParaRPr>
          </a:p>
        </p:txBody>
      </p:sp>
      <p:sp>
        <p:nvSpPr>
          <p:cNvPr id="35" name="object 35"/>
          <p:cNvSpPr txBox="1"/>
          <p:nvPr/>
        </p:nvSpPr>
        <p:spPr>
          <a:xfrm>
            <a:off x="3958590" y="6876073"/>
            <a:ext cx="3191510" cy="1275715"/>
          </a:xfrm>
          <a:prstGeom prst="rect">
            <a:avLst/>
          </a:prstGeom>
        </p:spPr>
        <p:txBody>
          <a:bodyPr vert="horz" wrap="square" lIns="0" tIns="61594" rIns="0" bIns="0" rtlCol="0">
            <a:spAutoFit/>
          </a:bodyPr>
          <a:lstStyle/>
          <a:p>
            <a:pPr marL="96520">
              <a:lnSpc>
                <a:spcPct val="100000"/>
              </a:lnSpc>
              <a:spcBef>
                <a:spcPts val="484"/>
              </a:spcBef>
            </a:pPr>
            <a:r>
              <a:rPr sz="1000" b="1" spc="-5" dirty="0">
                <a:latin typeface="Tahoma"/>
                <a:cs typeface="Tahoma"/>
              </a:rPr>
              <a:t>Şekil 3 : </a:t>
            </a:r>
            <a:r>
              <a:rPr sz="1050" i="1" spc="-25" dirty="0">
                <a:latin typeface="Tahoma"/>
                <a:cs typeface="Tahoma"/>
              </a:rPr>
              <a:t>Ani priz </a:t>
            </a:r>
            <a:r>
              <a:rPr sz="1050" i="1" spc="-30" dirty="0">
                <a:latin typeface="Tahoma"/>
                <a:cs typeface="Tahoma"/>
              </a:rPr>
              <a:t>durumunda </a:t>
            </a:r>
            <a:r>
              <a:rPr sz="1050" i="1" spc="-25" dirty="0">
                <a:latin typeface="Tahoma"/>
                <a:cs typeface="Tahoma"/>
              </a:rPr>
              <a:t>C</a:t>
            </a:r>
            <a:r>
              <a:rPr sz="975" i="1" spc="-37" baseline="-12820" dirty="0">
                <a:latin typeface="Tahoma"/>
                <a:cs typeface="Tahoma"/>
              </a:rPr>
              <a:t>3</a:t>
            </a:r>
            <a:r>
              <a:rPr sz="1050" i="1" spc="-25" dirty="0">
                <a:latin typeface="Tahoma"/>
                <a:cs typeface="Tahoma"/>
              </a:rPr>
              <a:t>A </a:t>
            </a:r>
            <a:r>
              <a:rPr sz="1050" i="1" spc="-20" dirty="0">
                <a:latin typeface="Tahoma"/>
                <a:cs typeface="Tahoma"/>
              </a:rPr>
              <a:t>- </a:t>
            </a:r>
            <a:r>
              <a:rPr sz="1050" i="1" spc="-25" dirty="0">
                <a:latin typeface="Tahoma"/>
                <a:cs typeface="Tahoma"/>
              </a:rPr>
              <a:t>sülfat</a:t>
            </a:r>
            <a:r>
              <a:rPr sz="1050" i="1" spc="25" dirty="0">
                <a:latin typeface="Tahoma"/>
                <a:cs typeface="Tahoma"/>
              </a:rPr>
              <a:t> </a:t>
            </a:r>
            <a:r>
              <a:rPr sz="1050" i="1" spc="-30" dirty="0">
                <a:latin typeface="Tahoma"/>
                <a:cs typeface="Tahoma"/>
              </a:rPr>
              <a:t>dengesi[1]</a:t>
            </a:r>
            <a:endParaRPr sz="1050">
              <a:latin typeface="Tahoma"/>
              <a:cs typeface="Tahoma"/>
            </a:endParaRPr>
          </a:p>
          <a:p>
            <a:pPr marL="12700">
              <a:lnSpc>
                <a:spcPct val="100000"/>
              </a:lnSpc>
              <a:spcBef>
                <a:spcPts val="36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Yalancı priz(false setting):</a:t>
            </a:r>
            <a:endParaRPr sz="1000">
              <a:latin typeface="Tahoma"/>
              <a:cs typeface="Tahoma"/>
            </a:endParaRPr>
          </a:p>
          <a:p>
            <a:pPr marL="12700" marR="5080" algn="just">
              <a:lnSpc>
                <a:spcPct val="100499"/>
              </a:lnSpc>
              <a:spcBef>
                <a:spcPts val="605"/>
              </a:spcBef>
            </a:pPr>
            <a:r>
              <a:rPr sz="1000" spc="-5" dirty="0">
                <a:latin typeface="Tahoma"/>
                <a:cs typeface="Tahoma"/>
              </a:rPr>
              <a:t>Yalancı priz, çimento içindeki sülfatın </a:t>
            </a:r>
            <a:r>
              <a:rPr sz="1000" dirty="0">
                <a:latin typeface="Tahoma"/>
                <a:cs typeface="Tahoma"/>
              </a:rPr>
              <a:t>suyu </a:t>
            </a:r>
            <a:r>
              <a:rPr sz="1000" spc="-5" dirty="0">
                <a:latin typeface="Tahoma"/>
                <a:cs typeface="Tahoma"/>
              </a:rPr>
              <a:t>kendine  bağlaması ve bu nedenle geçici bir donma meydana  getirmesidir. Bu durum hem sülfatın gerektiğinden </a:t>
            </a:r>
            <a:r>
              <a:rPr sz="1000" spc="-10" dirty="0">
                <a:latin typeface="Tahoma"/>
                <a:cs typeface="Tahoma"/>
              </a:rPr>
              <a:t>fazla  </a:t>
            </a:r>
            <a:r>
              <a:rPr sz="1000" spc="-5" dirty="0">
                <a:latin typeface="Tahoma"/>
                <a:cs typeface="Tahoma"/>
              </a:rPr>
              <a:t>olmasında hem de alçının kimyasal yapısından  kaynaklanabilir. Yalancı </a:t>
            </a:r>
            <a:r>
              <a:rPr sz="1000" dirty="0">
                <a:latin typeface="Tahoma"/>
                <a:cs typeface="Tahoma"/>
              </a:rPr>
              <a:t>priz </a:t>
            </a:r>
            <a:r>
              <a:rPr sz="1000" spc="-5" dirty="0">
                <a:latin typeface="Tahoma"/>
                <a:cs typeface="Tahoma"/>
              </a:rPr>
              <a:t>durumunda beton</a:t>
            </a:r>
            <a:r>
              <a:rPr sz="1000" spc="145" dirty="0">
                <a:latin typeface="Tahoma"/>
                <a:cs typeface="Tahoma"/>
              </a:rPr>
              <a:t> </a:t>
            </a:r>
            <a:r>
              <a:rPr sz="1000" spc="-5" dirty="0">
                <a:latin typeface="Tahoma"/>
                <a:cs typeface="Tahoma"/>
              </a:rPr>
              <a:t>tekrar</a:t>
            </a:r>
            <a:endParaRPr sz="1000">
              <a:latin typeface="Tahoma"/>
              <a:cs typeface="Tahoma"/>
            </a:endParaRPr>
          </a:p>
        </p:txBody>
      </p:sp>
      <p:sp>
        <p:nvSpPr>
          <p:cNvPr id="36" name="object 36"/>
          <p:cNvSpPr txBox="1"/>
          <p:nvPr/>
        </p:nvSpPr>
        <p:spPr>
          <a:xfrm>
            <a:off x="3868673" y="9865122"/>
            <a:ext cx="3159760" cy="185420"/>
          </a:xfrm>
          <a:prstGeom prst="rect">
            <a:avLst/>
          </a:prstGeom>
        </p:spPr>
        <p:txBody>
          <a:bodyPr vert="horz" wrap="square" lIns="0" tIns="12700" rIns="0" bIns="0" rtlCol="0">
            <a:spAutoFit/>
          </a:bodyPr>
          <a:lstStyle/>
          <a:p>
            <a:pPr marL="12700">
              <a:lnSpc>
                <a:spcPct val="100000"/>
              </a:lnSpc>
              <a:spcBef>
                <a:spcPts val="100"/>
              </a:spcBef>
            </a:pPr>
            <a:r>
              <a:rPr sz="1000" b="1" spc="-5" dirty="0">
                <a:latin typeface="Tahoma"/>
                <a:cs typeface="Tahoma"/>
              </a:rPr>
              <a:t>Şekil </a:t>
            </a:r>
            <a:r>
              <a:rPr sz="1000" b="1" dirty="0">
                <a:latin typeface="Tahoma"/>
                <a:cs typeface="Tahoma"/>
              </a:rPr>
              <a:t>4: </a:t>
            </a:r>
            <a:r>
              <a:rPr sz="1050" i="1" spc="-30" dirty="0">
                <a:latin typeface="Tahoma"/>
                <a:cs typeface="Tahoma"/>
              </a:rPr>
              <a:t>Yalancı </a:t>
            </a:r>
            <a:r>
              <a:rPr sz="1050" i="1" spc="-25" dirty="0">
                <a:latin typeface="Tahoma"/>
                <a:cs typeface="Tahoma"/>
              </a:rPr>
              <a:t>priz </a:t>
            </a:r>
            <a:r>
              <a:rPr sz="1050" i="1" spc="-30" dirty="0">
                <a:latin typeface="Tahoma"/>
                <a:cs typeface="Tahoma"/>
              </a:rPr>
              <a:t>durumunda </a:t>
            </a:r>
            <a:r>
              <a:rPr sz="1050" i="1" spc="-25" dirty="0">
                <a:latin typeface="Tahoma"/>
                <a:cs typeface="Tahoma"/>
              </a:rPr>
              <a:t>C</a:t>
            </a:r>
            <a:r>
              <a:rPr sz="975" i="1" spc="-37" baseline="-12820" dirty="0">
                <a:latin typeface="Tahoma"/>
                <a:cs typeface="Tahoma"/>
              </a:rPr>
              <a:t>3</a:t>
            </a:r>
            <a:r>
              <a:rPr sz="1050" i="1" spc="-25" dirty="0">
                <a:latin typeface="Tahoma"/>
                <a:cs typeface="Tahoma"/>
              </a:rPr>
              <a:t>A </a:t>
            </a:r>
            <a:r>
              <a:rPr sz="1050" i="1" spc="-20" dirty="0">
                <a:latin typeface="Tahoma"/>
                <a:cs typeface="Tahoma"/>
              </a:rPr>
              <a:t>- </a:t>
            </a:r>
            <a:r>
              <a:rPr sz="1050" i="1" spc="-25" dirty="0">
                <a:latin typeface="Tahoma"/>
                <a:cs typeface="Tahoma"/>
              </a:rPr>
              <a:t>sülfat</a:t>
            </a:r>
            <a:r>
              <a:rPr sz="1050" i="1" spc="25" dirty="0">
                <a:latin typeface="Tahoma"/>
                <a:cs typeface="Tahoma"/>
              </a:rPr>
              <a:t> </a:t>
            </a:r>
            <a:r>
              <a:rPr sz="1050" i="1" spc="-25" dirty="0">
                <a:latin typeface="Tahoma"/>
                <a:cs typeface="Tahoma"/>
              </a:rPr>
              <a:t>dengesi[1]</a:t>
            </a:r>
            <a:endParaRPr sz="1050">
              <a:latin typeface="Tahoma"/>
              <a:cs typeface="Tahoma"/>
            </a:endParaRPr>
          </a:p>
        </p:txBody>
      </p:sp>
      <p:sp>
        <p:nvSpPr>
          <p:cNvPr id="37" name="object 37"/>
          <p:cNvSpPr/>
          <p:nvPr/>
        </p:nvSpPr>
        <p:spPr>
          <a:xfrm>
            <a:off x="6003925" y="9030715"/>
            <a:ext cx="579755" cy="579755"/>
          </a:xfrm>
          <a:custGeom>
            <a:avLst/>
            <a:gdLst/>
            <a:ahLst/>
            <a:cxnLst/>
            <a:rect l="l" t="t" r="r" b="b"/>
            <a:pathLst>
              <a:path w="579754" h="579754">
                <a:moveTo>
                  <a:pt x="289813" y="0"/>
                </a:moveTo>
                <a:lnTo>
                  <a:pt x="242814" y="3790"/>
                </a:lnTo>
                <a:lnTo>
                  <a:pt x="198225" y="14766"/>
                </a:lnTo>
                <a:lnTo>
                  <a:pt x="156645" y="32332"/>
                </a:lnTo>
                <a:lnTo>
                  <a:pt x="118670" y="55892"/>
                </a:lnTo>
                <a:lnTo>
                  <a:pt x="84899" y="84851"/>
                </a:lnTo>
                <a:lnTo>
                  <a:pt x="55928" y="118615"/>
                </a:lnTo>
                <a:lnTo>
                  <a:pt x="32356" y="156589"/>
                </a:lnTo>
                <a:lnTo>
                  <a:pt x="14778" y="198176"/>
                </a:lnTo>
                <a:lnTo>
                  <a:pt x="3794" y="242783"/>
                </a:lnTo>
                <a:lnTo>
                  <a:pt x="0" y="289814"/>
                </a:lnTo>
                <a:lnTo>
                  <a:pt x="3794" y="336816"/>
                </a:lnTo>
                <a:lnTo>
                  <a:pt x="14778" y="381404"/>
                </a:lnTo>
                <a:lnTo>
                  <a:pt x="32356" y="422982"/>
                </a:lnTo>
                <a:lnTo>
                  <a:pt x="55928" y="460953"/>
                </a:lnTo>
                <a:lnTo>
                  <a:pt x="84899" y="494720"/>
                </a:lnTo>
                <a:lnTo>
                  <a:pt x="118670" y="523686"/>
                </a:lnTo>
                <a:lnTo>
                  <a:pt x="156645" y="547254"/>
                </a:lnTo>
                <a:lnTo>
                  <a:pt x="198225" y="564827"/>
                </a:lnTo>
                <a:lnTo>
                  <a:pt x="242814" y="575809"/>
                </a:lnTo>
                <a:lnTo>
                  <a:pt x="289813" y="579602"/>
                </a:lnTo>
                <a:lnTo>
                  <a:pt x="336844" y="575809"/>
                </a:lnTo>
                <a:lnTo>
                  <a:pt x="381451" y="564827"/>
                </a:lnTo>
                <a:lnTo>
                  <a:pt x="423038" y="547254"/>
                </a:lnTo>
                <a:lnTo>
                  <a:pt x="461012" y="523686"/>
                </a:lnTo>
                <a:lnTo>
                  <a:pt x="494776" y="494720"/>
                </a:lnTo>
                <a:lnTo>
                  <a:pt x="523735" y="460953"/>
                </a:lnTo>
                <a:lnTo>
                  <a:pt x="547295" y="422982"/>
                </a:lnTo>
                <a:lnTo>
                  <a:pt x="564861" y="381404"/>
                </a:lnTo>
                <a:lnTo>
                  <a:pt x="575837" y="336816"/>
                </a:lnTo>
                <a:lnTo>
                  <a:pt x="579627" y="289814"/>
                </a:lnTo>
                <a:lnTo>
                  <a:pt x="575837" y="242783"/>
                </a:lnTo>
                <a:lnTo>
                  <a:pt x="564861" y="198176"/>
                </a:lnTo>
                <a:lnTo>
                  <a:pt x="547295" y="156589"/>
                </a:lnTo>
                <a:lnTo>
                  <a:pt x="523735" y="118615"/>
                </a:lnTo>
                <a:lnTo>
                  <a:pt x="494776" y="84851"/>
                </a:lnTo>
                <a:lnTo>
                  <a:pt x="461012" y="55892"/>
                </a:lnTo>
                <a:lnTo>
                  <a:pt x="423038" y="32332"/>
                </a:lnTo>
                <a:lnTo>
                  <a:pt x="381451" y="14766"/>
                </a:lnTo>
                <a:lnTo>
                  <a:pt x="336844" y="3790"/>
                </a:lnTo>
                <a:lnTo>
                  <a:pt x="289813" y="0"/>
                </a:lnTo>
                <a:close/>
              </a:path>
            </a:pathLst>
          </a:custGeom>
          <a:solidFill>
            <a:srgbClr val="00AF50"/>
          </a:solidFill>
        </p:spPr>
        <p:txBody>
          <a:bodyPr wrap="square" lIns="0" tIns="0" rIns="0" bIns="0" rtlCol="0"/>
          <a:lstStyle/>
          <a:p>
            <a:endParaRPr/>
          </a:p>
        </p:txBody>
      </p:sp>
      <p:sp>
        <p:nvSpPr>
          <p:cNvPr id="38" name="object 38"/>
          <p:cNvSpPr/>
          <p:nvPr/>
        </p:nvSpPr>
        <p:spPr>
          <a:xfrm>
            <a:off x="6003925" y="9030715"/>
            <a:ext cx="579755" cy="579755"/>
          </a:xfrm>
          <a:custGeom>
            <a:avLst/>
            <a:gdLst/>
            <a:ahLst/>
            <a:cxnLst/>
            <a:rect l="l" t="t" r="r" b="b"/>
            <a:pathLst>
              <a:path w="579754" h="579754">
                <a:moveTo>
                  <a:pt x="289813" y="0"/>
                </a:moveTo>
                <a:lnTo>
                  <a:pt x="242814" y="3790"/>
                </a:lnTo>
                <a:lnTo>
                  <a:pt x="198225" y="14766"/>
                </a:lnTo>
                <a:lnTo>
                  <a:pt x="156645" y="32332"/>
                </a:lnTo>
                <a:lnTo>
                  <a:pt x="118670" y="55892"/>
                </a:lnTo>
                <a:lnTo>
                  <a:pt x="84899" y="84851"/>
                </a:lnTo>
                <a:lnTo>
                  <a:pt x="55928" y="118615"/>
                </a:lnTo>
                <a:lnTo>
                  <a:pt x="32356" y="156589"/>
                </a:lnTo>
                <a:lnTo>
                  <a:pt x="14778" y="198176"/>
                </a:lnTo>
                <a:lnTo>
                  <a:pt x="3794" y="242783"/>
                </a:lnTo>
                <a:lnTo>
                  <a:pt x="0" y="289814"/>
                </a:lnTo>
                <a:lnTo>
                  <a:pt x="3794" y="336816"/>
                </a:lnTo>
                <a:lnTo>
                  <a:pt x="14778" y="381404"/>
                </a:lnTo>
                <a:lnTo>
                  <a:pt x="32356" y="422982"/>
                </a:lnTo>
                <a:lnTo>
                  <a:pt x="55928" y="460953"/>
                </a:lnTo>
                <a:lnTo>
                  <a:pt x="84899" y="494720"/>
                </a:lnTo>
                <a:lnTo>
                  <a:pt x="118670" y="523686"/>
                </a:lnTo>
                <a:lnTo>
                  <a:pt x="156645" y="547254"/>
                </a:lnTo>
                <a:lnTo>
                  <a:pt x="198225" y="564827"/>
                </a:lnTo>
                <a:lnTo>
                  <a:pt x="242814" y="575809"/>
                </a:lnTo>
                <a:lnTo>
                  <a:pt x="289813" y="579602"/>
                </a:lnTo>
                <a:lnTo>
                  <a:pt x="336844" y="575809"/>
                </a:lnTo>
                <a:lnTo>
                  <a:pt x="381451" y="564827"/>
                </a:lnTo>
                <a:lnTo>
                  <a:pt x="423038" y="547254"/>
                </a:lnTo>
                <a:lnTo>
                  <a:pt x="461012" y="523686"/>
                </a:lnTo>
                <a:lnTo>
                  <a:pt x="494776" y="494720"/>
                </a:lnTo>
                <a:lnTo>
                  <a:pt x="523735" y="460953"/>
                </a:lnTo>
                <a:lnTo>
                  <a:pt x="547295" y="422982"/>
                </a:lnTo>
                <a:lnTo>
                  <a:pt x="564861" y="381404"/>
                </a:lnTo>
                <a:lnTo>
                  <a:pt x="575837" y="336816"/>
                </a:lnTo>
                <a:lnTo>
                  <a:pt x="579627" y="289814"/>
                </a:lnTo>
                <a:lnTo>
                  <a:pt x="575837" y="242783"/>
                </a:lnTo>
                <a:lnTo>
                  <a:pt x="564861" y="198176"/>
                </a:lnTo>
                <a:lnTo>
                  <a:pt x="547295" y="156589"/>
                </a:lnTo>
                <a:lnTo>
                  <a:pt x="523735" y="118615"/>
                </a:lnTo>
                <a:lnTo>
                  <a:pt x="494776" y="84851"/>
                </a:lnTo>
                <a:lnTo>
                  <a:pt x="461012" y="55892"/>
                </a:lnTo>
                <a:lnTo>
                  <a:pt x="423038" y="32332"/>
                </a:lnTo>
                <a:lnTo>
                  <a:pt x="381451" y="14766"/>
                </a:lnTo>
                <a:lnTo>
                  <a:pt x="336844" y="3790"/>
                </a:lnTo>
                <a:lnTo>
                  <a:pt x="289813" y="0"/>
                </a:lnTo>
              </a:path>
            </a:pathLst>
          </a:custGeom>
          <a:ln w="25400">
            <a:solidFill>
              <a:srgbClr val="000000"/>
            </a:solidFill>
          </a:ln>
        </p:spPr>
        <p:txBody>
          <a:bodyPr wrap="square" lIns="0" tIns="0" rIns="0" bIns="0" rtlCol="0"/>
          <a:lstStyle/>
          <a:p>
            <a:endParaRPr/>
          </a:p>
        </p:txBody>
      </p:sp>
      <p:sp>
        <p:nvSpPr>
          <p:cNvPr id="39" name="object 39"/>
          <p:cNvSpPr txBox="1"/>
          <p:nvPr/>
        </p:nvSpPr>
        <p:spPr>
          <a:xfrm>
            <a:off x="6123178" y="9209023"/>
            <a:ext cx="330835" cy="177800"/>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Calibri"/>
                <a:cs typeface="Calibri"/>
              </a:rPr>
              <a:t>CS.</a:t>
            </a:r>
            <a:r>
              <a:rPr sz="1000" b="1" spc="5" dirty="0">
                <a:latin typeface="Calibri"/>
                <a:cs typeface="Calibri"/>
              </a:rPr>
              <a:t>2</a:t>
            </a:r>
            <a:r>
              <a:rPr sz="1000" b="1" spc="-5" dirty="0">
                <a:latin typeface="Calibri"/>
                <a:cs typeface="Calibri"/>
              </a:rPr>
              <a:t>H</a:t>
            </a:r>
            <a:endParaRPr sz="1000">
              <a:latin typeface="Calibri"/>
              <a:cs typeface="Calibri"/>
            </a:endParaRPr>
          </a:p>
        </p:txBody>
      </p:sp>
      <p:sp>
        <p:nvSpPr>
          <p:cNvPr id="40" name="object 40"/>
          <p:cNvSpPr/>
          <p:nvPr/>
        </p:nvSpPr>
        <p:spPr>
          <a:xfrm>
            <a:off x="4336160" y="8544559"/>
            <a:ext cx="588010" cy="579755"/>
          </a:xfrm>
          <a:custGeom>
            <a:avLst/>
            <a:gdLst/>
            <a:ahLst/>
            <a:cxnLst/>
            <a:rect l="l" t="t" r="r" b="b"/>
            <a:pathLst>
              <a:path w="588010" h="579754">
                <a:moveTo>
                  <a:pt x="294004" y="0"/>
                </a:moveTo>
                <a:lnTo>
                  <a:pt x="246301" y="3790"/>
                </a:lnTo>
                <a:lnTo>
                  <a:pt x="201054" y="14766"/>
                </a:lnTo>
                <a:lnTo>
                  <a:pt x="158866" y="32332"/>
                </a:lnTo>
                <a:lnTo>
                  <a:pt x="120344" y="55892"/>
                </a:lnTo>
                <a:lnTo>
                  <a:pt x="86090" y="84851"/>
                </a:lnTo>
                <a:lnTo>
                  <a:pt x="56709" y="118615"/>
                </a:lnTo>
                <a:lnTo>
                  <a:pt x="32805" y="156589"/>
                </a:lnTo>
                <a:lnTo>
                  <a:pt x="14982" y="198176"/>
                </a:lnTo>
                <a:lnTo>
                  <a:pt x="3846" y="242783"/>
                </a:lnTo>
                <a:lnTo>
                  <a:pt x="0" y="289813"/>
                </a:lnTo>
                <a:lnTo>
                  <a:pt x="3846" y="336813"/>
                </a:lnTo>
                <a:lnTo>
                  <a:pt x="14982" y="381402"/>
                </a:lnTo>
                <a:lnTo>
                  <a:pt x="32805" y="422982"/>
                </a:lnTo>
                <a:lnTo>
                  <a:pt x="56709" y="460957"/>
                </a:lnTo>
                <a:lnTo>
                  <a:pt x="86090" y="494728"/>
                </a:lnTo>
                <a:lnTo>
                  <a:pt x="120344" y="523699"/>
                </a:lnTo>
                <a:lnTo>
                  <a:pt x="158866" y="547271"/>
                </a:lnTo>
                <a:lnTo>
                  <a:pt x="201054" y="564849"/>
                </a:lnTo>
                <a:lnTo>
                  <a:pt x="246301" y="575833"/>
                </a:lnTo>
                <a:lnTo>
                  <a:pt x="294004" y="579628"/>
                </a:lnTo>
                <a:lnTo>
                  <a:pt x="341673" y="575833"/>
                </a:lnTo>
                <a:lnTo>
                  <a:pt x="386893" y="564849"/>
                </a:lnTo>
                <a:lnTo>
                  <a:pt x="429059" y="547271"/>
                </a:lnTo>
                <a:lnTo>
                  <a:pt x="467566" y="523699"/>
                </a:lnTo>
                <a:lnTo>
                  <a:pt x="501808" y="494728"/>
                </a:lnTo>
                <a:lnTo>
                  <a:pt x="531182" y="460957"/>
                </a:lnTo>
                <a:lnTo>
                  <a:pt x="555081" y="422982"/>
                </a:lnTo>
                <a:lnTo>
                  <a:pt x="572901" y="381402"/>
                </a:lnTo>
                <a:lnTo>
                  <a:pt x="584036" y="336813"/>
                </a:lnTo>
                <a:lnTo>
                  <a:pt x="587883" y="289813"/>
                </a:lnTo>
                <a:lnTo>
                  <a:pt x="584036" y="242783"/>
                </a:lnTo>
                <a:lnTo>
                  <a:pt x="572901" y="198176"/>
                </a:lnTo>
                <a:lnTo>
                  <a:pt x="555081" y="156589"/>
                </a:lnTo>
                <a:lnTo>
                  <a:pt x="531182" y="118615"/>
                </a:lnTo>
                <a:lnTo>
                  <a:pt x="501808" y="84851"/>
                </a:lnTo>
                <a:lnTo>
                  <a:pt x="467566" y="55892"/>
                </a:lnTo>
                <a:lnTo>
                  <a:pt x="429059" y="32332"/>
                </a:lnTo>
                <a:lnTo>
                  <a:pt x="386893" y="14766"/>
                </a:lnTo>
                <a:lnTo>
                  <a:pt x="341673" y="3790"/>
                </a:lnTo>
                <a:lnTo>
                  <a:pt x="294004" y="0"/>
                </a:lnTo>
                <a:close/>
              </a:path>
            </a:pathLst>
          </a:custGeom>
          <a:solidFill>
            <a:srgbClr val="FFC000"/>
          </a:solidFill>
        </p:spPr>
        <p:txBody>
          <a:bodyPr wrap="square" lIns="0" tIns="0" rIns="0" bIns="0" rtlCol="0"/>
          <a:lstStyle/>
          <a:p>
            <a:endParaRPr/>
          </a:p>
        </p:txBody>
      </p:sp>
      <p:sp>
        <p:nvSpPr>
          <p:cNvPr id="41" name="object 41"/>
          <p:cNvSpPr/>
          <p:nvPr/>
        </p:nvSpPr>
        <p:spPr>
          <a:xfrm>
            <a:off x="4336160" y="8544559"/>
            <a:ext cx="588010" cy="579755"/>
          </a:xfrm>
          <a:custGeom>
            <a:avLst/>
            <a:gdLst/>
            <a:ahLst/>
            <a:cxnLst/>
            <a:rect l="l" t="t" r="r" b="b"/>
            <a:pathLst>
              <a:path w="588010" h="579754">
                <a:moveTo>
                  <a:pt x="294004" y="0"/>
                </a:moveTo>
                <a:lnTo>
                  <a:pt x="246301" y="3790"/>
                </a:lnTo>
                <a:lnTo>
                  <a:pt x="201054" y="14766"/>
                </a:lnTo>
                <a:lnTo>
                  <a:pt x="158866" y="32332"/>
                </a:lnTo>
                <a:lnTo>
                  <a:pt x="120344" y="55892"/>
                </a:lnTo>
                <a:lnTo>
                  <a:pt x="86090" y="84851"/>
                </a:lnTo>
                <a:lnTo>
                  <a:pt x="56709" y="118615"/>
                </a:lnTo>
                <a:lnTo>
                  <a:pt x="32805" y="156589"/>
                </a:lnTo>
                <a:lnTo>
                  <a:pt x="14982" y="198176"/>
                </a:lnTo>
                <a:lnTo>
                  <a:pt x="3846" y="242783"/>
                </a:lnTo>
                <a:lnTo>
                  <a:pt x="0" y="289813"/>
                </a:lnTo>
                <a:lnTo>
                  <a:pt x="3846" y="336813"/>
                </a:lnTo>
                <a:lnTo>
                  <a:pt x="14982" y="381402"/>
                </a:lnTo>
                <a:lnTo>
                  <a:pt x="32805" y="422982"/>
                </a:lnTo>
                <a:lnTo>
                  <a:pt x="56709" y="460957"/>
                </a:lnTo>
                <a:lnTo>
                  <a:pt x="86090" y="494728"/>
                </a:lnTo>
                <a:lnTo>
                  <a:pt x="120344" y="523699"/>
                </a:lnTo>
                <a:lnTo>
                  <a:pt x="158866" y="547271"/>
                </a:lnTo>
                <a:lnTo>
                  <a:pt x="201054" y="564849"/>
                </a:lnTo>
                <a:lnTo>
                  <a:pt x="246301" y="575833"/>
                </a:lnTo>
                <a:lnTo>
                  <a:pt x="294004" y="579628"/>
                </a:lnTo>
                <a:lnTo>
                  <a:pt x="341673" y="575833"/>
                </a:lnTo>
                <a:lnTo>
                  <a:pt x="386893" y="564849"/>
                </a:lnTo>
                <a:lnTo>
                  <a:pt x="429059" y="547271"/>
                </a:lnTo>
                <a:lnTo>
                  <a:pt x="467566" y="523699"/>
                </a:lnTo>
                <a:lnTo>
                  <a:pt x="501808" y="494728"/>
                </a:lnTo>
                <a:lnTo>
                  <a:pt x="531182" y="460957"/>
                </a:lnTo>
                <a:lnTo>
                  <a:pt x="555081" y="422982"/>
                </a:lnTo>
                <a:lnTo>
                  <a:pt x="572901" y="381402"/>
                </a:lnTo>
                <a:lnTo>
                  <a:pt x="584036" y="336813"/>
                </a:lnTo>
                <a:lnTo>
                  <a:pt x="587883" y="289813"/>
                </a:lnTo>
                <a:lnTo>
                  <a:pt x="584036" y="242783"/>
                </a:lnTo>
                <a:lnTo>
                  <a:pt x="572901" y="198176"/>
                </a:lnTo>
                <a:lnTo>
                  <a:pt x="555081" y="156589"/>
                </a:lnTo>
                <a:lnTo>
                  <a:pt x="531182" y="118615"/>
                </a:lnTo>
                <a:lnTo>
                  <a:pt x="501808" y="84851"/>
                </a:lnTo>
                <a:lnTo>
                  <a:pt x="467566" y="55892"/>
                </a:lnTo>
                <a:lnTo>
                  <a:pt x="429059" y="32332"/>
                </a:lnTo>
                <a:lnTo>
                  <a:pt x="386893" y="14766"/>
                </a:lnTo>
                <a:lnTo>
                  <a:pt x="341673" y="3790"/>
                </a:lnTo>
                <a:lnTo>
                  <a:pt x="294004" y="0"/>
                </a:lnTo>
              </a:path>
            </a:pathLst>
          </a:custGeom>
          <a:ln w="25400">
            <a:solidFill>
              <a:srgbClr val="000000"/>
            </a:solidFill>
          </a:ln>
        </p:spPr>
        <p:txBody>
          <a:bodyPr wrap="square" lIns="0" tIns="0" rIns="0" bIns="0" rtlCol="0"/>
          <a:lstStyle/>
          <a:p>
            <a:endParaRPr/>
          </a:p>
        </p:txBody>
      </p:sp>
      <p:sp>
        <p:nvSpPr>
          <p:cNvPr id="42" name="object 42"/>
          <p:cNvSpPr txBox="1"/>
          <p:nvPr/>
        </p:nvSpPr>
        <p:spPr>
          <a:xfrm>
            <a:off x="4490465" y="8709152"/>
            <a:ext cx="231140"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C</a:t>
            </a:r>
            <a:r>
              <a:rPr sz="1050" b="1" spc="7" baseline="-11904" dirty="0">
                <a:latin typeface="Calibri"/>
                <a:cs typeface="Calibri"/>
              </a:rPr>
              <a:t>3</a:t>
            </a:r>
            <a:r>
              <a:rPr sz="1100" b="1" dirty="0">
                <a:latin typeface="Calibri"/>
                <a:cs typeface="Calibri"/>
              </a:rPr>
              <a:t>A</a:t>
            </a:r>
            <a:endParaRPr sz="1100">
              <a:latin typeface="Calibri"/>
              <a:cs typeface="Calibri"/>
            </a:endParaRPr>
          </a:p>
        </p:txBody>
      </p:sp>
      <p:sp>
        <p:nvSpPr>
          <p:cNvPr id="43" name="object 43"/>
          <p:cNvSpPr/>
          <p:nvPr/>
        </p:nvSpPr>
        <p:spPr>
          <a:xfrm>
            <a:off x="6209791" y="9250933"/>
            <a:ext cx="43815" cy="0"/>
          </a:xfrm>
          <a:custGeom>
            <a:avLst/>
            <a:gdLst/>
            <a:ahLst/>
            <a:cxnLst/>
            <a:rect l="l" t="t" r="r" b="b"/>
            <a:pathLst>
              <a:path w="43814">
                <a:moveTo>
                  <a:pt x="0" y="0"/>
                </a:moveTo>
                <a:lnTo>
                  <a:pt x="43815" y="0"/>
                </a:lnTo>
              </a:path>
            </a:pathLst>
          </a:custGeom>
          <a:ln w="12700">
            <a:solidFill>
              <a:srgbClr val="000000"/>
            </a:solidFill>
          </a:ln>
        </p:spPr>
        <p:txBody>
          <a:bodyPr wrap="square" lIns="0" tIns="0" rIns="0" bIns="0" rtlCol="0"/>
          <a:lstStyle/>
          <a:p>
            <a:endParaRPr/>
          </a:p>
        </p:txBody>
      </p:sp>
      <p:sp>
        <p:nvSpPr>
          <p:cNvPr id="44" name="object 44"/>
          <p:cNvSpPr/>
          <p:nvPr/>
        </p:nvSpPr>
        <p:spPr>
          <a:xfrm>
            <a:off x="6213347" y="5706998"/>
            <a:ext cx="54610" cy="0"/>
          </a:xfrm>
          <a:custGeom>
            <a:avLst/>
            <a:gdLst/>
            <a:ahLst/>
            <a:cxnLst/>
            <a:rect l="l" t="t" r="r" b="b"/>
            <a:pathLst>
              <a:path w="54610">
                <a:moveTo>
                  <a:pt x="0" y="0"/>
                </a:moveTo>
                <a:lnTo>
                  <a:pt x="54610" y="0"/>
                </a:lnTo>
              </a:path>
            </a:pathLst>
          </a:custGeom>
          <a:ln w="12700">
            <a:solidFill>
              <a:srgbClr val="000000"/>
            </a:solidFill>
          </a:ln>
        </p:spPr>
        <p:txBody>
          <a:bodyPr wrap="square" lIns="0" tIns="0" rIns="0" bIns="0" rtlCol="0"/>
          <a:lstStyle/>
          <a:p>
            <a:endParaRPr/>
          </a:p>
        </p:txBody>
      </p:sp>
      <p:sp>
        <p:nvSpPr>
          <p:cNvPr id="45" name="object 45"/>
          <p:cNvSpPr/>
          <p:nvPr/>
        </p:nvSpPr>
        <p:spPr>
          <a:xfrm>
            <a:off x="4486528" y="1876043"/>
            <a:ext cx="54610" cy="0"/>
          </a:xfrm>
          <a:custGeom>
            <a:avLst/>
            <a:gdLst/>
            <a:ahLst/>
            <a:cxnLst/>
            <a:rect l="l" t="t" r="r" b="b"/>
            <a:pathLst>
              <a:path w="54610">
                <a:moveTo>
                  <a:pt x="0" y="0"/>
                </a:moveTo>
                <a:lnTo>
                  <a:pt x="54610" y="0"/>
                </a:lnTo>
              </a:path>
            </a:pathLst>
          </a:custGeom>
          <a:ln w="12700">
            <a:solidFill>
              <a:srgbClr val="000000"/>
            </a:solidFill>
          </a:ln>
        </p:spPr>
        <p:txBody>
          <a:bodyPr wrap="square" lIns="0" tIns="0" rIns="0" bIns="0" rtlCol="0"/>
          <a:lstStyle/>
          <a:p>
            <a:endParaRPr/>
          </a:p>
        </p:txBody>
      </p:sp>
      <p:sp>
        <p:nvSpPr>
          <p:cNvPr id="46" name="object 46"/>
          <p:cNvSpPr txBox="1">
            <a:spLocks noGrp="1"/>
          </p:cNvSpPr>
          <p:nvPr>
            <p:ph type="sldNum" sz="quarter" idx="7"/>
          </p:nvPr>
        </p:nvSpPr>
        <p:spPr>
          <a:prstGeom prst="rect">
            <a:avLst/>
          </a:prstGeom>
        </p:spPr>
        <p:txBody>
          <a:bodyPr vert="horz" wrap="square" lIns="0" tIns="34290" rIns="0" bIns="0" rtlCol="0">
            <a:spAutoFit/>
          </a:bodyPr>
          <a:lstStyle/>
          <a:p>
            <a:pPr marL="25400">
              <a:lnSpc>
                <a:spcPct val="100000"/>
              </a:lnSpc>
              <a:spcBef>
                <a:spcPts val="270"/>
              </a:spcBef>
            </a:pPr>
            <a:r>
              <a:rPr spc="-5" dirty="0"/>
              <a:t>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0116" y="6585221"/>
            <a:ext cx="3326765" cy="339725"/>
          </a:xfrm>
          <a:prstGeom prst="rect">
            <a:avLst/>
          </a:prstGeom>
        </p:spPr>
        <p:txBody>
          <a:bodyPr vert="horz" wrap="square" lIns="0" tIns="22860" rIns="0" bIns="0" rtlCol="0">
            <a:spAutoFit/>
          </a:bodyPr>
          <a:lstStyle/>
          <a:p>
            <a:pPr marL="12700" marR="5080">
              <a:lnSpc>
                <a:spcPts val="1210"/>
              </a:lnSpc>
              <a:spcBef>
                <a:spcPts val="180"/>
              </a:spcBef>
            </a:pPr>
            <a:r>
              <a:rPr sz="1000" b="1" spc="-5" dirty="0">
                <a:latin typeface="Tahoma"/>
                <a:cs typeface="Tahoma"/>
              </a:rPr>
              <a:t>Şekil </a:t>
            </a:r>
            <a:r>
              <a:rPr sz="1000" b="1" dirty="0">
                <a:latin typeface="Tahoma"/>
                <a:cs typeface="Tahoma"/>
              </a:rPr>
              <a:t>5: </a:t>
            </a:r>
            <a:r>
              <a:rPr sz="1050" i="1" spc="-25" dirty="0">
                <a:latin typeface="Tahoma"/>
                <a:cs typeface="Tahoma"/>
              </a:rPr>
              <a:t>Jelimsi </a:t>
            </a:r>
            <a:r>
              <a:rPr sz="1050" i="1" spc="-30" dirty="0">
                <a:latin typeface="Tahoma"/>
                <a:cs typeface="Tahoma"/>
              </a:rPr>
              <a:t>tabaka oluşumu </a:t>
            </a:r>
            <a:r>
              <a:rPr sz="1050" i="1" spc="-20" dirty="0">
                <a:latin typeface="Tahoma"/>
                <a:cs typeface="Tahoma"/>
              </a:rPr>
              <a:t>ile </a:t>
            </a:r>
            <a:r>
              <a:rPr sz="1050" i="1" spc="-25" dirty="0">
                <a:latin typeface="Tahoma"/>
                <a:cs typeface="Tahoma"/>
              </a:rPr>
              <a:t>reaksiyonlar </a:t>
            </a:r>
            <a:r>
              <a:rPr sz="1050" i="1" spc="-30" dirty="0">
                <a:latin typeface="Tahoma"/>
                <a:cs typeface="Tahoma"/>
              </a:rPr>
              <a:t>ve </a:t>
            </a:r>
            <a:r>
              <a:rPr sz="1050" i="1" spc="-20" dirty="0">
                <a:latin typeface="Tahoma"/>
                <a:cs typeface="Tahoma"/>
              </a:rPr>
              <a:t>ısı  </a:t>
            </a:r>
            <a:r>
              <a:rPr sz="1050" i="1" spc="-30" dirty="0">
                <a:latin typeface="Tahoma"/>
                <a:cs typeface="Tahoma"/>
              </a:rPr>
              <a:t>oluşumu </a:t>
            </a:r>
            <a:r>
              <a:rPr sz="1050" i="1" spc="-25" dirty="0">
                <a:latin typeface="Tahoma"/>
                <a:cs typeface="Tahoma"/>
              </a:rPr>
              <a:t>kontrollü bir şekilde </a:t>
            </a:r>
            <a:r>
              <a:rPr sz="1050" i="1" spc="-35" dirty="0">
                <a:latin typeface="Tahoma"/>
                <a:cs typeface="Tahoma"/>
              </a:rPr>
              <a:t>devam</a:t>
            </a:r>
            <a:r>
              <a:rPr sz="1050" i="1" spc="20" dirty="0">
                <a:latin typeface="Tahoma"/>
                <a:cs typeface="Tahoma"/>
              </a:rPr>
              <a:t> </a:t>
            </a:r>
            <a:r>
              <a:rPr sz="1050" i="1" spc="-30" dirty="0">
                <a:latin typeface="Tahoma"/>
                <a:cs typeface="Tahoma"/>
              </a:rPr>
              <a:t>eder[1].</a:t>
            </a:r>
            <a:endParaRPr sz="1050">
              <a:latin typeface="Tahoma"/>
              <a:cs typeface="Tahoma"/>
            </a:endParaRPr>
          </a:p>
        </p:txBody>
      </p:sp>
      <p:sp>
        <p:nvSpPr>
          <p:cNvPr id="3" name="object 3"/>
          <p:cNvSpPr txBox="1"/>
          <p:nvPr/>
        </p:nvSpPr>
        <p:spPr>
          <a:xfrm>
            <a:off x="3949446" y="6583697"/>
            <a:ext cx="3188970" cy="339725"/>
          </a:xfrm>
          <a:prstGeom prst="rect">
            <a:avLst/>
          </a:prstGeom>
        </p:spPr>
        <p:txBody>
          <a:bodyPr vert="horz" wrap="square" lIns="0" tIns="22860" rIns="0" bIns="0" rtlCol="0">
            <a:spAutoFit/>
          </a:bodyPr>
          <a:lstStyle/>
          <a:p>
            <a:pPr marL="12700" marR="5080">
              <a:lnSpc>
                <a:spcPts val="1210"/>
              </a:lnSpc>
              <a:spcBef>
                <a:spcPts val="180"/>
              </a:spcBef>
            </a:pPr>
            <a:r>
              <a:rPr sz="1000" b="1" spc="-5" dirty="0">
                <a:latin typeface="Tahoma"/>
                <a:cs typeface="Tahoma"/>
              </a:rPr>
              <a:t>Şekil </a:t>
            </a:r>
            <a:r>
              <a:rPr sz="1000" b="1" dirty="0">
                <a:latin typeface="Tahoma"/>
                <a:cs typeface="Tahoma"/>
              </a:rPr>
              <a:t>6: </a:t>
            </a:r>
            <a:r>
              <a:rPr sz="1050" i="1" spc="-35" dirty="0">
                <a:latin typeface="Tahoma"/>
                <a:cs typeface="Tahoma"/>
              </a:rPr>
              <a:t>Uyku </a:t>
            </a:r>
            <a:r>
              <a:rPr sz="1050" i="1" spc="-30" dirty="0">
                <a:latin typeface="Tahoma"/>
                <a:cs typeface="Tahoma"/>
              </a:rPr>
              <a:t>süresince karışım suyu çözünen </a:t>
            </a:r>
            <a:r>
              <a:rPr sz="1050" i="1" spc="-25" dirty="0">
                <a:latin typeface="Tahoma"/>
                <a:cs typeface="Tahoma"/>
              </a:rPr>
              <a:t>iyonlarla  </a:t>
            </a:r>
            <a:r>
              <a:rPr sz="1050" i="1" spc="-30" dirty="0">
                <a:latin typeface="Tahoma"/>
                <a:cs typeface="Tahoma"/>
              </a:rPr>
              <a:t>doymaktadır[1].</a:t>
            </a:r>
            <a:endParaRPr sz="1050">
              <a:latin typeface="Tahoma"/>
              <a:cs typeface="Tahoma"/>
            </a:endParaRPr>
          </a:p>
        </p:txBody>
      </p:sp>
      <p:sp>
        <p:nvSpPr>
          <p:cNvPr id="4" name="object 4"/>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5" name="object 5"/>
          <p:cNvSpPr/>
          <p:nvPr/>
        </p:nvSpPr>
        <p:spPr>
          <a:xfrm>
            <a:off x="3781425" y="1280032"/>
            <a:ext cx="2540" cy="5750560"/>
          </a:xfrm>
          <a:custGeom>
            <a:avLst/>
            <a:gdLst/>
            <a:ahLst/>
            <a:cxnLst/>
            <a:rect l="l" t="t" r="r" b="b"/>
            <a:pathLst>
              <a:path w="2539" h="5750559">
                <a:moveTo>
                  <a:pt x="0" y="0"/>
                </a:moveTo>
                <a:lnTo>
                  <a:pt x="2412" y="5750052"/>
                </a:lnTo>
              </a:path>
            </a:pathLst>
          </a:custGeom>
          <a:ln w="9525">
            <a:solidFill>
              <a:srgbClr val="009900"/>
            </a:solidFill>
            <a:prstDash val="dot"/>
          </a:ln>
        </p:spPr>
        <p:txBody>
          <a:bodyPr wrap="square" lIns="0" tIns="0" rIns="0" bIns="0" rtlCol="0"/>
          <a:lstStyle/>
          <a:p>
            <a:endParaRPr/>
          </a:p>
        </p:txBody>
      </p:sp>
      <p:sp>
        <p:nvSpPr>
          <p:cNvPr id="6" name="object 6"/>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7" name="object 7"/>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8" name="object 8"/>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9" name="object 9"/>
          <p:cNvSpPr/>
          <p:nvPr/>
        </p:nvSpPr>
        <p:spPr>
          <a:xfrm>
            <a:off x="422433" y="460374"/>
            <a:ext cx="1540443" cy="337685"/>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452094" y="1279778"/>
            <a:ext cx="3237865" cy="3293110"/>
          </a:xfrm>
          <a:prstGeom prst="rect">
            <a:avLst/>
          </a:prstGeom>
          <a:solidFill>
            <a:srgbClr val="FFFF00">
              <a:alpha val="25097"/>
            </a:srgbClr>
          </a:solidFill>
          <a:ln w="9525">
            <a:solidFill>
              <a:srgbClr val="000000"/>
            </a:solidFill>
          </a:ln>
        </p:spPr>
        <p:txBody>
          <a:bodyPr vert="horz" wrap="square" lIns="0" tIns="48895" rIns="0" bIns="0" rtlCol="0">
            <a:spAutoFit/>
          </a:bodyPr>
          <a:lstStyle/>
          <a:p>
            <a:pPr marL="94615">
              <a:lnSpc>
                <a:spcPct val="100000"/>
              </a:lnSpc>
              <a:spcBef>
                <a:spcPts val="385"/>
              </a:spcBef>
            </a:pPr>
            <a:r>
              <a:rPr sz="1000" b="1" spc="-5" dirty="0">
                <a:solidFill>
                  <a:srgbClr val="000080"/>
                </a:solidFill>
                <a:latin typeface="Tahoma"/>
                <a:cs typeface="Tahoma"/>
              </a:rPr>
              <a:t>Karıştırma</a:t>
            </a:r>
            <a:r>
              <a:rPr sz="1000" b="1"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marL="94615" marR="92710" algn="just">
              <a:lnSpc>
                <a:spcPct val="119600"/>
              </a:lnSpc>
              <a:spcBef>
                <a:spcPts val="605"/>
              </a:spcBef>
            </a:pPr>
            <a:r>
              <a:rPr sz="1000" spc="-5" dirty="0">
                <a:latin typeface="Tahoma"/>
                <a:cs typeface="Tahoma"/>
              </a:rPr>
              <a:t>Bu süreçte alüminatlar ve alçı suda çok hızlı çözünür  ve birkaç dakika içinde tepkimeye girerler. </a:t>
            </a:r>
            <a:r>
              <a:rPr sz="1000" spc="-10" dirty="0">
                <a:latin typeface="Tahoma"/>
                <a:cs typeface="Tahoma"/>
              </a:rPr>
              <a:t>Hızlı  </a:t>
            </a:r>
            <a:r>
              <a:rPr sz="1000" spc="-5" dirty="0">
                <a:latin typeface="Tahoma"/>
                <a:cs typeface="Tahoma"/>
              </a:rPr>
              <a:t>tepkime sonucu oluşan bileşikler yüksek ısı çıkışına  neden olurlar. </a:t>
            </a:r>
            <a:r>
              <a:rPr sz="1000" dirty="0">
                <a:latin typeface="Tahoma"/>
                <a:cs typeface="Tahoma"/>
              </a:rPr>
              <a:t>Bu </a:t>
            </a:r>
            <a:r>
              <a:rPr sz="1000" spc="-5" dirty="0">
                <a:latin typeface="Tahoma"/>
                <a:cs typeface="Tahoma"/>
              </a:rPr>
              <a:t>durum kontrol edilemediği takdirde  betonda yalancı veya ani priz meydana </a:t>
            </a:r>
            <a:r>
              <a:rPr sz="1000" dirty="0">
                <a:latin typeface="Tahoma"/>
                <a:cs typeface="Tahoma"/>
              </a:rPr>
              <a:t>gelir. </a:t>
            </a:r>
            <a:r>
              <a:rPr sz="1000" spc="-5" dirty="0">
                <a:latin typeface="Tahoma"/>
                <a:cs typeface="Tahoma"/>
              </a:rPr>
              <a:t>Bu da  istenmeyen bir durumdur.</a:t>
            </a:r>
            <a:endParaRPr sz="1000">
              <a:latin typeface="Tahoma"/>
              <a:cs typeface="Tahoma"/>
            </a:endParaRPr>
          </a:p>
          <a:p>
            <a:pPr marL="94615" marR="92075" algn="just">
              <a:lnSpc>
                <a:spcPct val="115599"/>
              </a:lnSpc>
              <a:spcBef>
                <a:spcPts val="655"/>
              </a:spcBef>
            </a:pPr>
            <a:r>
              <a:rPr sz="1000" spc="-5" dirty="0">
                <a:latin typeface="Tahoma"/>
                <a:cs typeface="Tahoma"/>
              </a:rPr>
              <a:t>Klinkere eklenen alçının çok hızlı çözünmesi </a:t>
            </a:r>
            <a:r>
              <a:rPr sz="1000" dirty="0">
                <a:latin typeface="Tahoma"/>
                <a:cs typeface="Tahoma"/>
              </a:rPr>
              <a:t>sonucu  </a:t>
            </a:r>
            <a:r>
              <a:rPr sz="1000" spc="-5" dirty="0">
                <a:latin typeface="Tahoma"/>
                <a:cs typeface="Tahoma"/>
              </a:rPr>
              <a:t>çözünmüş alüminatlar ve su ile tepkimeye girerek  çimento taneciklerinin etrafında jelimsi bir tabaka  oluşturur. Bu jelimsi tabaka alüminatların çok hızlı bir  şekilde tepkimesini engeller ve sıcaklığı büyük ölçüde  düşürür ve betonun ani priz yapması</a:t>
            </a:r>
            <a:r>
              <a:rPr sz="1000" spc="20" dirty="0">
                <a:latin typeface="Tahoma"/>
                <a:cs typeface="Tahoma"/>
              </a:rPr>
              <a:t> </a:t>
            </a:r>
            <a:r>
              <a:rPr sz="1000" spc="-5" dirty="0">
                <a:latin typeface="Tahoma"/>
                <a:cs typeface="Tahoma"/>
              </a:rPr>
              <a:t>engellenir.</a:t>
            </a:r>
            <a:endParaRPr sz="1000">
              <a:latin typeface="Tahoma"/>
              <a:cs typeface="Tahoma"/>
            </a:endParaRPr>
          </a:p>
          <a:p>
            <a:pPr marL="94615" marR="93980" algn="just">
              <a:lnSpc>
                <a:spcPct val="120000"/>
              </a:lnSpc>
              <a:spcBef>
                <a:spcPts val="944"/>
              </a:spcBef>
            </a:pPr>
            <a:r>
              <a:rPr sz="1000" spc="-5" dirty="0">
                <a:latin typeface="Tahoma"/>
                <a:cs typeface="Tahoma"/>
              </a:rPr>
              <a:t>Silikatlar suda çok yavaş çözünür ve ani etkileri  yoktur. Bu nedenle bu süreçte alüminatlar baskın  bileşendir[1].</a:t>
            </a:r>
            <a:endParaRPr sz="1000">
              <a:latin typeface="Tahoma"/>
              <a:cs typeface="Tahoma"/>
            </a:endParaRPr>
          </a:p>
        </p:txBody>
      </p:sp>
      <p:sp>
        <p:nvSpPr>
          <p:cNvPr id="12" name="object 12"/>
          <p:cNvSpPr/>
          <p:nvPr/>
        </p:nvSpPr>
        <p:spPr>
          <a:xfrm>
            <a:off x="947572" y="4687208"/>
            <a:ext cx="2068813" cy="1874500"/>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946823" y="4686680"/>
            <a:ext cx="2068830" cy="1874520"/>
          </a:xfrm>
          <a:custGeom>
            <a:avLst/>
            <a:gdLst/>
            <a:ahLst/>
            <a:cxnLst/>
            <a:rect l="l" t="t" r="r" b="b"/>
            <a:pathLst>
              <a:path w="2068830" h="1874520">
                <a:moveTo>
                  <a:pt x="0" y="1874392"/>
                </a:moveTo>
                <a:lnTo>
                  <a:pt x="2068830" y="1874392"/>
                </a:lnTo>
                <a:lnTo>
                  <a:pt x="2068830" y="0"/>
                </a:lnTo>
                <a:lnTo>
                  <a:pt x="0" y="0"/>
                </a:lnTo>
                <a:lnTo>
                  <a:pt x="0" y="1874392"/>
                </a:lnTo>
                <a:close/>
              </a:path>
            </a:pathLst>
          </a:custGeom>
          <a:ln w="19050">
            <a:solidFill>
              <a:srgbClr val="000000"/>
            </a:solidFill>
          </a:ln>
        </p:spPr>
        <p:txBody>
          <a:bodyPr wrap="square" lIns="0" tIns="0" rIns="0" bIns="0" rtlCol="0"/>
          <a:lstStyle/>
          <a:p>
            <a:endParaRPr/>
          </a:p>
        </p:txBody>
      </p:sp>
      <p:sp>
        <p:nvSpPr>
          <p:cNvPr id="14" name="object 14"/>
          <p:cNvSpPr txBox="1"/>
          <p:nvPr/>
        </p:nvSpPr>
        <p:spPr>
          <a:xfrm>
            <a:off x="3888232" y="1293240"/>
            <a:ext cx="3194685" cy="3284854"/>
          </a:xfrm>
          <a:prstGeom prst="rect">
            <a:avLst/>
          </a:prstGeom>
          <a:solidFill>
            <a:srgbClr val="00AFEF">
              <a:alpha val="45097"/>
            </a:srgbClr>
          </a:solidFill>
          <a:ln w="9525">
            <a:solidFill>
              <a:srgbClr val="000000"/>
            </a:solidFill>
          </a:ln>
        </p:spPr>
        <p:txBody>
          <a:bodyPr vert="horz" wrap="square" lIns="0" tIns="48895" rIns="0" bIns="0" rtlCol="0">
            <a:spAutoFit/>
          </a:bodyPr>
          <a:lstStyle/>
          <a:p>
            <a:pPr marL="96520">
              <a:lnSpc>
                <a:spcPct val="100000"/>
              </a:lnSpc>
              <a:spcBef>
                <a:spcPts val="385"/>
              </a:spcBef>
            </a:pPr>
            <a:r>
              <a:rPr sz="1000" b="1" spc="-5" dirty="0">
                <a:solidFill>
                  <a:srgbClr val="000080"/>
                </a:solidFill>
                <a:latin typeface="Tahoma"/>
                <a:cs typeface="Tahoma"/>
              </a:rPr>
              <a:t>Uyku</a:t>
            </a:r>
            <a:r>
              <a:rPr sz="1000" b="1" dirty="0">
                <a:solidFill>
                  <a:srgbClr val="000080"/>
                </a:solidFill>
                <a:latin typeface="Tahoma"/>
                <a:cs typeface="Tahoma"/>
              </a:rPr>
              <a:t> </a:t>
            </a:r>
            <a:r>
              <a:rPr sz="1000" b="1" spc="-10" dirty="0">
                <a:solidFill>
                  <a:srgbClr val="000080"/>
                </a:solidFill>
                <a:latin typeface="Tahoma"/>
                <a:cs typeface="Tahoma"/>
              </a:rPr>
              <a:t>Süreci</a:t>
            </a:r>
            <a:endParaRPr sz="1000">
              <a:latin typeface="Tahoma"/>
              <a:cs typeface="Tahoma"/>
            </a:endParaRPr>
          </a:p>
          <a:p>
            <a:pPr marL="96520" marR="87630" algn="just">
              <a:lnSpc>
                <a:spcPct val="119700"/>
              </a:lnSpc>
              <a:spcBef>
                <a:spcPts val="605"/>
              </a:spcBef>
            </a:pPr>
            <a:r>
              <a:rPr sz="1000" spc="-5" dirty="0">
                <a:latin typeface="Tahoma"/>
                <a:cs typeface="Tahoma"/>
              </a:rPr>
              <a:t>Alüminatların tepkimesi bu periyotta </a:t>
            </a:r>
            <a:r>
              <a:rPr sz="1000" spc="5" dirty="0">
                <a:latin typeface="Tahoma"/>
                <a:cs typeface="Tahoma"/>
              </a:rPr>
              <a:t>2-4  </a:t>
            </a:r>
            <a:r>
              <a:rPr sz="1000" spc="-5" dirty="0">
                <a:latin typeface="Tahoma"/>
                <a:cs typeface="Tahoma"/>
              </a:rPr>
              <a:t>saat  arasında kontrol edilebilir. </a:t>
            </a:r>
            <a:r>
              <a:rPr sz="1000" spc="-10" dirty="0">
                <a:latin typeface="Tahoma"/>
                <a:cs typeface="Tahoma"/>
              </a:rPr>
              <a:t>Bunun </a:t>
            </a:r>
            <a:r>
              <a:rPr sz="1000" spc="-5" dirty="0">
                <a:latin typeface="Tahoma"/>
                <a:cs typeface="Tahoma"/>
              </a:rPr>
              <a:t>nedeninin jelimsi  tabaka olduğu bilinmektedir. Bu periyodun sağladığı  en önemli fayda betonun plastik halde taşınması,  yerleştirilmesi ve işlenmesidir. Bu süreçte </a:t>
            </a:r>
            <a:r>
              <a:rPr sz="1000" dirty="0">
                <a:latin typeface="Tahoma"/>
                <a:cs typeface="Tahoma"/>
              </a:rPr>
              <a:t>beton  </a:t>
            </a:r>
            <a:r>
              <a:rPr sz="1000" spc="-5" dirty="0">
                <a:latin typeface="Tahoma"/>
                <a:cs typeface="Tahoma"/>
              </a:rPr>
              <a:t>işlenebilirliğini korumaktadır. Portland çimentosuyla  üretilen hazır betonun yeterli biçimde işlenebilme  ömrünün 2 saat olduğu unutulmamalıdır. </a:t>
            </a:r>
            <a:r>
              <a:rPr sz="1000" dirty="0">
                <a:latin typeface="Tahoma"/>
                <a:cs typeface="Tahoma"/>
              </a:rPr>
              <a:t>Bu </a:t>
            </a:r>
            <a:r>
              <a:rPr sz="1000" spc="-5" dirty="0">
                <a:latin typeface="Tahoma"/>
                <a:cs typeface="Tahoma"/>
              </a:rPr>
              <a:t>süre  kimyasal katkılarla</a:t>
            </a:r>
            <a:r>
              <a:rPr sz="1000" dirty="0">
                <a:latin typeface="Tahoma"/>
                <a:cs typeface="Tahoma"/>
              </a:rPr>
              <a:t> </a:t>
            </a:r>
            <a:r>
              <a:rPr sz="1000" spc="-5" dirty="0">
                <a:latin typeface="Tahoma"/>
                <a:cs typeface="Tahoma"/>
              </a:rPr>
              <a:t>değişebilmektedir.</a:t>
            </a:r>
            <a:endParaRPr sz="1000">
              <a:latin typeface="Tahoma"/>
              <a:cs typeface="Tahoma"/>
            </a:endParaRPr>
          </a:p>
          <a:p>
            <a:pPr marL="96520" marR="88900" algn="just">
              <a:lnSpc>
                <a:spcPct val="115599"/>
              </a:lnSpc>
              <a:spcBef>
                <a:spcPts val="650"/>
              </a:spcBef>
            </a:pPr>
            <a:r>
              <a:rPr sz="1000" spc="-10" dirty="0">
                <a:latin typeface="Tahoma"/>
                <a:cs typeface="Tahoma"/>
              </a:rPr>
              <a:t>Şekil </a:t>
            </a:r>
            <a:r>
              <a:rPr sz="1000" spc="-5" dirty="0">
                <a:latin typeface="Tahoma"/>
                <a:cs typeface="Tahoma"/>
              </a:rPr>
              <a:t>2’de görüldüğü gibi bu periyotta ısı çıkış hızı  hemen hemen sabit kalmaktadır. Ancak, bu hiçbir  tepkimenin olmadığı anlamına gelmez. Aksine  çimento bileşenleri çözünmeye devam etmektedir ve  </a:t>
            </a:r>
            <a:r>
              <a:rPr sz="1000" spc="-10" dirty="0">
                <a:latin typeface="Tahoma"/>
                <a:cs typeface="Tahoma"/>
              </a:rPr>
              <a:t>karışım </a:t>
            </a:r>
            <a:r>
              <a:rPr sz="1000" spc="-5" dirty="0">
                <a:latin typeface="Tahoma"/>
                <a:cs typeface="Tahoma"/>
              </a:rPr>
              <a:t>suyu kalsiyum(Ca) ve hidroksil </a:t>
            </a:r>
            <a:r>
              <a:rPr sz="1000" dirty="0">
                <a:latin typeface="Tahoma"/>
                <a:cs typeface="Tahoma"/>
              </a:rPr>
              <a:t>(OH</a:t>
            </a:r>
            <a:r>
              <a:rPr sz="975" baseline="38461" dirty="0">
                <a:latin typeface="Tahoma"/>
                <a:cs typeface="Tahoma"/>
              </a:rPr>
              <a:t>-</a:t>
            </a:r>
            <a:r>
              <a:rPr sz="1000" dirty="0">
                <a:latin typeface="Tahoma"/>
                <a:cs typeface="Tahoma"/>
              </a:rPr>
              <a:t>) </a:t>
            </a:r>
            <a:r>
              <a:rPr sz="1000" spc="-5" dirty="0">
                <a:latin typeface="Tahoma"/>
                <a:cs typeface="Tahoma"/>
              </a:rPr>
              <a:t>iyonları  ile doymaya devam</a:t>
            </a:r>
            <a:r>
              <a:rPr sz="1000" spc="5" dirty="0">
                <a:latin typeface="Tahoma"/>
                <a:cs typeface="Tahoma"/>
              </a:rPr>
              <a:t> </a:t>
            </a:r>
            <a:r>
              <a:rPr sz="1000" spc="-5" dirty="0">
                <a:latin typeface="Tahoma"/>
                <a:cs typeface="Tahoma"/>
              </a:rPr>
              <a:t>etmektedir[1,3]</a:t>
            </a:r>
            <a:endParaRPr sz="1000">
              <a:latin typeface="Tahoma"/>
              <a:cs typeface="Tahoma"/>
            </a:endParaRPr>
          </a:p>
        </p:txBody>
      </p:sp>
      <p:sp>
        <p:nvSpPr>
          <p:cNvPr id="15" name="object 15"/>
          <p:cNvSpPr/>
          <p:nvPr/>
        </p:nvSpPr>
        <p:spPr>
          <a:xfrm>
            <a:off x="4396485" y="4692014"/>
            <a:ext cx="2047239" cy="1872107"/>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4396485" y="4692141"/>
            <a:ext cx="2047239" cy="1872614"/>
          </a:xfrm>
          <a:custGeom>
            <a:avLst/>
            <a:gdLst/>
            <a:ahLst/>
            <a:cxnLst/>
            <a:rect l="l" t="t" r="r" b="b"/>
            <a:pathLst>
              <a:path w="2047239" h="1872615">
                <a:moveTo>
                  <a:pt x="0" y="1872107"/>
                </a:moveTo>
                <a:lnTo>
                  <a:pt x="2047239" y="1872107"/>
                </a:lnTo>
                <a:lnTo>
                  <a:pt x="2047239" y="0"/>
                </a:lnTo>
                <a:lnTo>
                  <a:pt x="0" y="0"/>
                </a:lnTo>
                <a:lnTo>
                  <a:pt x="0" y="1872107"/>
                </a:lnTo>
                <a:close/>
              </a:path>
            </a:pathLst>
          </a:custGeom>
          <a:ln w="19049">
            <a:solidFill>
              <a:srgbClr val="000000"/>
            </a:solidFill>
          </a:ln>
        </p:spPr>
        <p:txBody>
          <a:bodyPr wrap="square" lIns="0" tIns="0" rIns="0" bIns="0" rtlCol="0"/>
          <a:lstStyle/>
          <a:p>
            <a:endParaRPr/>
          </a:p>
        </p:txBody>
      </p:sp>
      <p:graphicFrame>
        <p:nvGraphicFramePr>
          <p:cNvPr id="17" name="object 17"/>
          <p:cNvGraphicFramePr>
            <a:graphicFrameLocks noGrp="1"/>
          </p:cNvGraphicFramePr>
          <p:nvPr/>
        </p:nvGraphicFramePr>
        <p:xfrm>
          <a:off x="856462" y="7425435"/>
          <a:ext cx="5871208" cy="2370389"/>
        </p:xfrm>
        <a:graphic>
          <a:graphicData uri="http://schemas.openxmlformats.org/drawingml/2006/table">
            <a:tbl>
              <a:tblPr firstRow="1" bandRow="1">
                <a:tableStyleId>{2D5ABB26-0587-4C30-8999-92F81FD0307C}</a:tableStyleId>
              </a:tblPr>
              <a:tblGrid>
                <a:gridCol w="1330960">
                  <a:extLst>
                    <a:ext uri="{9D8B030D-6E8A-4147-A177-3AD203B41FA5}">
                      <a16:colId xmlns:a16="http://schemas.microsoft.com/office/drawing/2014/main" val="20000"/>
                    </a:ext>
                  </a:extLst>
                </a:gridCol>
                <a:gridCol w="1016635">
                  <a:extLst>
                    <a:ext uri="{9D8B030D-6E8A-4147-A177-3AD203B41FA5}">
                      <a16:colId xmlns:a16="http://schemas.microsoft.com/office/drawing/2014/main" val="20001"/>
                    </a:ext>
                  </a:extLst>
                </a:gridCol>
                <a:gridCol w="1176655">
                  <a:extLst>
                    <a:ext uri="{9D8B030D-6E8A-4147-A177-3AD203B41FA5}">
                      <a16:colId xmlns:a16="http://schemas.microsoft.com/office/drawing/2014/main" val="20002"/>
                    </a:ext>
                  </a:extLst>
                </a:gridCol>
                <a:gridCol w="1177289">
                  <a:extLst>
                    <a:ext uri="{9D8B030D-6E8A-4147-A177-3AD203B41FA5}">
                      <a16:colId xmlns:a16="http://schemas.microsoft.com/office/drawing/2014/main" val="20003"/>
                    </a:ext>
                  </a:extLst>
                </a:gridCol>
                <a:gridCol w="1169669">
                  <a:extLst>
                    <a:ext uri="{9D8B030D-6E8A-4147-A177-3AD203B41FA5}">
                      <a16:colId xmlns:a16="http://schemas.microsoft.com/office/drawing/2014/main" val="20004"/>
                    </a:ext>
                  </a:extLst>
                </a:gridCol>
              </a:tblGrid>
              <a:tr h="233680">
                <a:tc rowSpan="2">
                  <a:txBody>
                    <a:bodyPr/>
                    <a:lstStyle/>
                    <a:p>
                      <a:pPr>
                        <a:lnSpc>
                          <a:spcPct val="100000"/>
                        </a:lnSpc>
                      </a:pPr>
                      <a:endParaRPr sz="900">
                        <a:latin typeface="Times New Roman"/>
                        <a:cs typeface="Times New Roman"/>
                      </a:endParaRPr>
                    </a:p>
                  </a:txBody>
                  <a:tcPr marL="0" marR="0" marT="0" marB="0">
                    <a:lnR w="19050">
                      <a:solidFill>
                        <a:srgbClr val="000000"/>
                      </a:solidFill>
                      <a:prstDash val="solid"/>
                    </a:lnR>
                    <a:lnB w="19050">
                      <a:solidFill>
                        <a:srgbClr val="000000"/>
                      </a:solidFill>
                      <a:prstDash val="solid"/>
                    </a:lnB>
                  </a:tcPr>
                </a:tc>
                <a:tc gridSpan="4">
                  <a:txBody>
                    <a:bodyPr/>
                    <a:lstStyle/>
                    <a:p>
                      <a:pPr marL="1116330">
                        <a:lnSpc>
                          <a:spcPct val="100000"/>
                        </a:lnSpc>
                        <a:spcBef>
                          <a:spcPts val="50"/>
                        </a:spcBef>
                      </a:pPr>
                      <a:r>
                        <a:rPr sz="1100" b="1" spc="-15" dirty="0">
                          <a:solidFill>
                            <a:srgbClr val="FFFFFF"/>
                          </a:solidFill>
                          <a:latin typeface="Tahoma"/>
                          <a:cs typeface="Tahoma"/>
                        </a:rPr>
                        <a:t>Çimento </a:t>
                      </a:r>
                      <a:r>
                        <a:rPr sz="1100" b="1" spc="-20" dirty="0">
                          <a:solidFill>
                            <a:srgbClr val="FFFFFF"/>
                          </a:solidFill>
                          <a:latin typeface="Tahoma"/>
                          <a:cs typeface="Tahoma"/>
                        </a:rPr>
                        <a:t>Anabileşenlerin</a:t>
                      </a:r>
                      <a:r>
                        <a:rPr sz="1100" b="1" spc="-70" dirty="0">
                          <a:solidFill>
                            <a:srgbClr val="FFFFFF"/>
                          </a:solidFill>
                          <a:latin typeface="Tahoma"/>
                          <a:cs typeface="Tahoma"/>
                        </a:rPr>
                        <a:t> </a:t>
                      </a:r>
                      <a:r>
                        <a:rPr sz="1100" b="1" spc="-15" dirty="0">
                          <a:solidFill>
                            <a:srgbClr val="FFFFFF"/>
                          </a:solidFill>
                          <a:latin typeface="Tahoma"/>
                          <a:cs typeface="Tahoma"/>
                        </a:rPr>
                        <a:t>Özellikleri</a:t>
                      </a:r>
                      <a:endParaRPr sz="11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E26C09"/>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4728">
                <a:tc vMerge="1">
                  <a:txBody>
                    <a:bodyPr/>
                    <a:lstStyle/>
                    <a:p>
                      <a:endParaRPr/>
                    </a:p>
                  </a:txBody>
                  <a:tcPr marL="0" marR="0" marT="0" marB="0">
                    <a:lnR w="19050">
                      <a:solidFill>
                        <a:srgbClr val="000000"/>
                      </a:solidFill>
                      <a:prstDash val="solid"/>
                    </a:lnR>
                    <a:lnB w="19050">
                      <a:solidFill>
                        <a:srgbClr val="000000"/>
                      </a:solidFill>
                      <a:prstDash val="solid"/>
                    </a:lnB>
                  </a:tcPr>
                </a:tc>
                <a:tc>
                  <a:txBody>
                    <a:bodyPr/>
                    <a:lstStyle/>
                    <a:p>
                      <a:pPr marR="380365" algn="r">
                        <a:lnSpc>
                          <a:spcPct val="100000"/>
                        </a:lnSpc>
                        <a:spcBef>
                          <a:spcPts val="60"/>
                        </a:spcBef>
                      </a:pPr>
                      <a:r>
                        <a:rPr sz="1100" b="1" spc="-20" dirty="0">
                          <a:latin typeface="Tahoma"/>
                          <a:cs typeface="Tahoma"/>
                        </a:rPr>
                        <a:t>C</a:t>
                      </a:r>
                      <a:r>
                        <a:rPr sz="1050" b="1" spc="-22" baseline="-11904" dirty="0">
                          <a:latin typeface="Tahoma"/>
                          <a:cs typeface="Tahoma"/>
                        </a:rPr>
                        <a:t>3</a:t>
                      </a:r>
                      <a:r>
                        <a:rPr sz="1100" b="1" dirty="0">
                          <a:latin typeface="Tahoma"/>
                          <a:cs typeface="Tahoma"/>
                        </a:rPr>
                        <a:t>S</a:t>
                      </a:r>
                      <a:endParaRPr sz="1100">
                        <a:latin typeface="Tahoma"/>
                        <a:cs typeface="Tahoma"/>
                      </a:endParaRPr>
                    </a:p>
                  </a:txBody>
                  <a:tcPr marL="0" marR="0" marT="762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000"/>
                    </a:solidFill>
                  </a:tcPr>
                </a:tc>
                <a:tc>
                  <a:txBody>
                    <a:bodyPr/>
                    <a:lstStyle/>
                    <a:p>
                      <a:pPr marL="1270" algn="ctr">
                        <a:lnSpc>
                          <a:spcPct val="100000"/>
                        </a:lnSpc>
                        <a:spcBef>
                          <a:spcPts val="60"/>
                        </a:spcBef>
                      </a:pPr>
                      <a:r>
                        <a:rPr sz="1100" b="1" spc="-10" dirty="0">
                          <a:latin typeface="Tahoma"/>
                          <a:cs typeface="Tahoma"/>
                        </a:rPr>
                        <a:t>C</a:t>
                      </a:r>
                      <a:r>
                        <a:rPr sz="1050" b="1" spc="-15" baseline="-11904" dirty="0">
                          <a:latin typeface="Tahoma"/>
                          <a:cs typeface="Tahoma"/>
                        </a:rPr>
                        <a:t>2</a:t>
                      </a:r>
                      <a:r>
                        <a:rPr sz="1100" b="1" spc="-10" dirty="0">
                          <a:latin typeface="Tahoma"/>
                          <a:cs typeface="Tahoma"/>
                        </a:rPr>
                        <a:t>S</a:t>
                      </a:r>
                      <a:endParaRPr sz="1100">
                        <a:latin typeface="Tahoma"/>
                        <a:cs typeface="Tahoma"/>
                      </a:endParaRPr>
                    </a:p>
                  </a:txBody>
                  <a:tcPr marL="0" marR="0" marT="762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000"/>
                    </a:solidFill>
                  </a:tcPr>
                </a:tc>
                <a:tc>
                  <a:txBody>
                    <a:bodyPr/>
                    <a:lstStyle/>
                    <a:p>
                      <a:pPr marL="467359">
                        <a:lnSpc>
                          <a:spcPct val="100000"/>
                        </a:lnSpc>
                        <a:spcBef>
                          <a:spcPts val="60"/>
                        </a:spcBef>
                      </a:pPr>
                      <a:r>
                        <a:rPr sz="1100" b="1" spc="-10" dirty="0">
                          <a:latin typeface="Tahoma"/>
                          <a:cs typeface="Tahoma"/>
                        </a:rPr>
                        <a:t>C</a:t>
                      </a:r>
                      <a:r>
                        <a:rPr sz="1050" b="1" spc="-15" baseline="-11904" dirty="0">
                          <a:latin typeface="Tahoma"/>
                          <a:cs typeface="Tahoma"/>
                        </a:rPr>
                        <a:t>3</a:t>
                      </a:r>
                      <a:r>
                        <a:rPr sz="1100" b="1" spc="-10" dirty="0">
                          <a:latin typeface="Tahoma"/>
                          <a:cs typeface="Tahoma"/>
                        </a:rPr>
                        <a:t>A</a:t>
                      </a:r>
                      <a:endParaRPr sz="1100">
                        <a:latin typeface="Tahoma"/>
                        <a:cs typeface="Tahoma"/>
                      </a:endParaRPr>
                    </a:p>
                  </a:txBody>
                  <a:tcPr marL="0" marR="0" marT="762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000"/>
                    </a:solidFill>
                  </a:tcPr>
                </a:tc>
                <a:tc>
                  <a:txBody>
                    <a:bodyPr/>
                    <a:lstStyle/>
                    <a:p>
                      <a:pPr marR="413384" algn="r">
                        <a:lnSpc>
                          <a:spcPct val="100000"/>
                        </a:lnSpc>
                        <a:spcBef>
                          <a:spcPts val="60"/>
                        </a:spcBef>
                      </a:pPr>
                      <a:r>
                        <a:rPr sz="1100" b="1" spc="-15" dirty="0">
                          <a:latin typeface="Tahoma"/>
                          <a:cs typeface="Tahoma"/>
                        </a:rPr>
                        <a:t>C</a:t>
                      </a:r>
                      <a:r>
                        <a:rPr sz="1050" b="1" spc="-22" baseline="-11904" dirty="0">
                          <a:latin typeface="Tahoma"/>
                          <a:cs typeface="Tahoma"/>
                        </a:rPr>
                        <a:t>4</a:t>
                      </a:r>
                      <a:r>
                        <a:rPr sz="1100" b="1" spc="-15" dirty="0">
                          <a:latin typeface="Tahoma"/>
                          <a:cs typeface="Tahoma"/>
                        </a:rPr>
                        <a:t>AF</a:t>
                      </a:r>
                      <a:endParaRPr sz="1100">
                        <a:latin typeface="Tahoma"/>
                        <a:cs typeface="Tahoma"/>
                      </a:endParaRPr>
                    </a:p>
                  </a:txBody>
                  <a:tcPr marL="0" marR="0" marT="762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000"/>
                    </a:solidFill>
                  </a:tcPr>
                </a:tc>
                <a:extLst>
                  <a:ext uri="{0D108BD9-81ED-4DB2-BD59-A6C34878D82A}">
                    <a16:rowId xmlns:a16="http://schemas.microsoft.com/office/drawing/2014/main" val="10001"/>
                  </a:ext>
                </a:extLst>
              </a:tr>
              <a:tr h="192024">
                <a:tc>
                  <a:txBody>
                    <a:bodyPr/>
                    <a:lstStyle/>
                    <a:p>
                      <a:pPr marL="73660">
                        <a:lnSpc>
                          <a:spcPct val="100000"/>
                        </a:lnSpc>
                        <a:spcBef>
                          <a:spcPts val="45"/>
                        </a:spcBef>
                      </a:pPr>
                      <a:r>
                        <a:rPr sz="1000" b="1" spc="-20" dirty="0">
                          <a:solidFill>
                            <a:srgbClr val="FFFFFF"/>
                          </a:solidFill>
                          <a:latin typeface="Tahoma"/>
                          <a:cs typeface="Tahoma"/>
                        </a:rPr>
                        <a:t>Reaksiyon</a:t>
                      </a:r>
                      <a:r>
                        <a:rPr sz="1000" b="1" spc="-40" dirty="0">
                          <a:solidFill>
                            <a:srgbClr val="FFFFFF"/>
                          </a:solidFill>
                          <a:latin typeface="Tahoma"/>
                          <a:cs typeface="Tahoma"/>
                        </a:rPr>
                        <a:t> </a:t>
                      </a:r>
                      <a:r>
                        <a:rPr sz="1000" b="1" spc="-15" dirty="0">
                          <a:solidFill>
                            <a:srgbClr val="FFFFFF"/>
                          </a:solidFill>
                          <a:latin typeface="Tahoma"/>
                          <a:cs typeface="Tahoma"/>
                        </a:rPr>
                        <a:t>Hızı</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E26C09"/>
                    </a:solidFill>
                  </a:tcPr>
                </a:tc>
                <a:tc>
                  <a:txBody>
                    <a:bodyPr/>
                    <a:lstStyle/>
                    <a:p>
                      <a:pPr marR="372110" algn="r">
                        <a:lnSpc>
                          <a:spcPct val="100000"/>
                        </a:lnSpc>
                        <a:spcBef>
                          <a:spcPts val="45"/>
                        </a:spcBef>
                      </a:pPr>
                      <a:r>
                        <a:rPr sz="1000" b="1" spc="-20" dirty="0">
                          <a:latin typeface="Tahoma"/>
                          <a:cs typeface="Tahoma"/>
                        </a:rPr>
                        <a:t>o</a:t>
                      </a:r>
                      <a:r>
                        <a:rPr sz="1000" b="1" spc="-15" dirty="0">
                          <a:latin typeface="Tahoma"/>
                          <a:cs typeface="Tahoma"/>
                        </a:rPr>
                        <a:t>r</a:t>
                      </a:r>
                      <a:r>
                        <a:rPr sz="1000" b="1" spc="-20" dirty="0">
                          <a:latin typeface="Tahoma"/>
                          <a:cs typeface="Tahoma"/>
                        </a:rPr>
                        <a:t>t</a:t>
                      </a:r>
                      <a:r>
                        <a:rPr sz="1000" b="1" dirty="0">
                          <a:latin typeface="Tahoma"/>
                          <a:cs typeface="Tahoma"/>
                        </a:rPr>
                        <a:t>a</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gn="ctr">
                        <a:lnSpc>
                          <a:spcPct val="100000"/>
                        </a:lnSpc>
                        <a:spcBef>
                          <a:spcPts val="45"/>
                        </a:spcBef>
                      </a:pPr>
                      <a:r>
                        <a:rPr sz="1000" b="1" spc="-15" dirty="0">
                          <a:latin typeface="Tahoma"/>
                          <a:cs typeface="Tahoma"/>
                        </a:rPr>
                        <a:t>yavaş</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marL="461645">
                        <a:lnSpc>
                          <a:spcPct val="100000"/>
                        </a:lnSpc>
                        <a:spcBef>
                          <a:spcPts val="45"/>
                        </a:spcBef>
                      </a:pPr>
                      <a:r>
                        <a:rPr sz="1000" b="1" spc="-15" dirty="0">
                          <a:latin typeface="Tahoma"/>
                          <a:cs typeface="Tahoma"/>
                        </a:rPr>
                        <a:t>hızlı</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marR="448309" algn="r">
                        <a:lnSpc>
                          <a:spcPct val="100000"/>
                        </a:lnSpc>
                        <a:spcBef>
                          <a:spcPts val="45"/>
                        </a:spcBef>
                      </a:pPr>
                      <a:r>
                        <a:rPr sz="1000" b="1" spc="-20" dirty="0">
                          <a:latin typeface="Tahoma"/>
                          <a:cs typeface="Tahoma"/>
                        </a:rPr>
                        <a:t>o</a:t>
                      </a:r>
                      <a:r>
                        <a:rPr sz="1000" b="1" spc="-15" dirty="0">
                          <a:latin typeface="Tahoma"/>
                          <a:cs typeface="Tahoma"/>
                        </a:rPr>
                        <a:t>r</a:t>
                      </a:r>
                      <a:r>
                        <a:rPr sz="1000" b="1" spc="-20" dirty="0">
                          <a:latin typeface="Tahoma"/>
                          <a:cs typeface="Tahoma"/>
                        </a:rPr>
                        <a:t>t</a:t>
                      </a:r>
                      <a:r>
                        <a:rPr sz="1000" b="1" dirty="0">
                          <a:latin typeface="Tahoma"/>
                          <a:cs typeface="Tahoma"/>
                        </a:rPr>
                        <a:t>a</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extLst>
                  <a:ext uri="{0D108BD9-81ED-4DB2-BD59-A6C34878D82A}">
                    <a16:rowId xmlns:a16="http://schemas.microsoft.com/office/drawing/2014/main" val="10002"/>
                  </a:ext>
                </a:extLst>
              </a:tr>
              <a:tr h="424815">
                <a:tc>
                  <a:txBody>
                    <a:bodyPr/>
                    <a:lstStyle/>
                    <a:p>
                      <a:pPr marL="73660">
                        <a:lnSpc>
                          <a:spcPct val="100000"/>
                        </a:lnSpc>
                        <a:spcBef>
                          <a:spcPts val="765"/>
                        </a:spcBef>
                      </a:pPr>
                      <a:r>
                        <a:rPr sz="1000" b="1" spc="-20" dirty="0">
                          <a:solidFill>
                            <a:srgbClr val="FFFFFF"/>
                          </a:solidFill>
                          <a:latin typeface="Tahoma"/>
                          <a:cs typeface="Tahoma"/>
                        </a:rPr>
                        <a:t>Hidratasyon</a:t>
                      </a:r>
                      <a:r>
                        <a:rPr sz="1000" b="1" spc="-45" dirty="0">
                          <a:solidFill>
                            <a:srgbClr val="FFFFFF"/>
                          </a:solidFill>
                          <a:latin typeface="Tahoma"/>
                          <a:cs typeface="Tahoma"/>
                        </a:rPr>
                        <a:t> </a:t>
                      </a:r>
                      <a:r>
                        <a:rPr sz="1000" b="1" spc="-15" dirty="0">
                          <a:solidFill>
                            <a:srgbClr val="FFFFFF"/>
                          </a:solidFill>
                          <a:latin typeface="Tahoma"/>
                          <a:cs typeface="Tahoma"/>
                        </a:rPr>
                        <a:t>Isısı</a:t>
                      </a:r>
                      <a:endParaRPr sz="1000">
                        <a:latin typeface="Tahoma"/>
                        <a:cs typeface="Tahoma"/>
                      </a:endParaRPr>
                    </a:p>
                  </a:txBody>
                  <a:tcPr marL="0" marR="0" marT="9715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E26C09"/>
                    </a:solidFill>
                  </a:tcPr>
                </a:tc>
                <a:tc>
                  <a:txBody>
                    <a:bodyPr/>
                    <a:lstStyle/>
                    <a:p>
                      <a:pPr algn="ctr">
                        <a:lnSpc>
                          <a:spcPct val="100000"/>
                        </a:lnSpc>
                        <a:spcBef>
                          <a:spcPts val="45"/>
                        </a:spcBef>
                      </a:pPr>
                      <a:r>
                        <a:rPr sz="1000" b="1" spc="-20" dirty="0">
                          <a:latin typeface="Tahoma"/>
                          <a:cs typeface="Tahoma"/>
                        </a:rPr>
                        <a:t>orta</a:t>
                      </a:r>
                      <a:endParaRPr sz="1000">
                        <a:latin typeface="Tahoma"/>
                        <a:cs typeface="Tahoma"/>
                      </a:endParaRPr>
                    </a:p>
                    <a:p>
                      <a:pPr marL="186690">
                        <a:lnSpc>
                          <a:spcPct val="100000"/>
                        </a:lnSpc>
                        <a:spcBef>
                          <a:spcPts val="610"/>
                        </a:spcBef>
                      </a:pPr>
                      <a:r>
                        <a:rPr sz="1000" b="1" spc="-10" dirty="0">
                          <a:latin typeface="Tahoma"/>
                          <a:cs typeface="Tahoma"/>
                        </a:rPr>
                        <a:t>120</a:t>
                      </a:r>
                      <a:r>
                        <a:rPr sz="1000" b="1" spc="220" dirty="0">
                          <a:latin typeface="Tahoma"/>
                          <a:cs typeface="Tahoma"/>
                        </a:rPr>
                        <a:t> </a:t>
                      </a:r>
                      <a:r>
                        <a:rPr sz="1000" b="1" spc="-15" dirty="0">
                          <a:latin typeface="Tahoma"/>
                          <a:cs typeface="Tahoma"/>
                        </a:rPr>
                        <a:t>kal/g</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gn="ctr">
                        <a:lnSpc>
                          <a:spcPct val="100000"/>
                        </a:lnSpc>
                        <a:spcBef>
                          <a:spcPts val="45"/>
                        </a:spcBef>
                      </a:pPr>
                      <a:r>
                        <a:rPr sz="1000" b="1" spc="-15" dirty="0">
                          <a:latin typeface="Tahoma"/>
                          <a:cs typeface="Tahoma"/>
                        </a:rPr>
                        <a:t>az</a:t>
                      </a:r>
                      <a:endParaRPr sz="1000">
                        <a:latin typeface="Tahoma"/>
                        <a:cs typeface="Tahoma"/>
                      </a:endParaRPr>
                    </a:p>
                    <a:p>
                      <a:pPr marL="2540" algn="ctr">
                        <a:lnSpc>
                          <a:spcPct val="100000"/>
                        </a:lnSpc>
                        <a:spcBef>
                          <a:spcPts val="610"/>
                        </a:spcBef>
                      </a:pPr>
                      <a:r>
                        <a:rPr sz="1000" b="1" spc="-10" dirty="0">
                          <a:latin typeface="Tahoma"/>
                          <a:cs typeface="Tahoma"/>
                        </a:rPr>
                        <a:t>62</a:t>
                      </a:r>
                      <a:r>
                        <a:rPr sz="1000" b="1" spc="-40" dirty="0">
                          <a:latin typeface="Tahoma"/>
                          <a:cs typeface="Tahoma"/>
                        </a:rPr>
                        <a:t> </a:t>
                      </a:r>
                      <a:r>
                        <a:rPr sz="1000" b="1" spc="-15" dirty="0">
                          <a:latin typeface="Tahoma"/>
                          <a:cs typeface="Tahoma"/>
                        </a:rPr>
                        <a:t>kal/g</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gn="ctr">
                        <a:lnSpc>
                          <a:spcPct val="100000"/>
                        </a:lnSpc>
                        <a:spcBef>
                          <a:spcPts val="45"/>
                        </a:spcBef>
                      </a:pPr>
                      <a:r>
                        <a:rPr sz="1000" b="1" spc="-15" dirty="0">
                          <a:latin typeface="Tahoma"/>
                          <a:cs typeface="Tahoma"/>
                        </a:rPr>
                        <a:t>çok</a:t>
                      </a:r>
                      <a:endParaRPr sz="1000">
                        <a:latin typeface="Tahoma"/>
                        <a:cs typeface="Tahoma"/>
                      </a:endParaRPr>
                    </a:p>
                    <a:p>
                      <a:pPr marL="2540" algn="ctr">
                        <a:lnSpc>
                          <a:spcPct val="100000"/>
                        </a:lnSpc>
                        <a:spcBef>
                          <a:spcPts val="610"/>
                        </a:spcBef>
                      </a:pPr>
                      <a:r>
                        <a:rPr sz="1000" b="1" spc="-10" dirty="0">
                          <a:latin typeface="Tahoma"/>
                          <a:cs typeface="Tahoma"/>
                        </a:rPr>
                        <a:t>207</a:t>
                      </a:r>
                      <a:r>
                        <a:rPr sz="1000" b="1" spc="-40" dirty="0">
                          <a:latin typeface="Tahoma"/>
                          <a:cs typeface="Tahoma"/>
                        </a:rPr>
                        <a:t> </a:t>
                      </a:r>
                      <a:r>
                        <a:rPr sz="1000" b="1" spc="-15" dirty="0">
                          <a:latin typeface="Tahoma"/>
                          <a:cs typeface="Tahoma"/>
                        </a:rPr>
                        <a:t>kal/g</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marL="1270" algn="ctr">
                        <a:lnSpc>
                          <a:spcPct val="100000"/>
                        </a:lnSpc>
                        <a:spcBef>
                          <a:spcPts val="45"/>
                        </a:spcBef>
                      </a:pPr>
                      <a:r>
                        <a:rPr sz="1000" b="1" spc="-20" dirty="0">
                          <a:latin typeface="Tahoma"/>
                          <a:cs typeface="Tahoma"/>
                        </a:rPr>
                        <a:t>orta</a:t>
                      </a:r>
                      <a:endParaRPr sz="1000">
                        <a:latin typeface="Tahoma"/>
                        <a:cs typeface="Tahoma"/>
                      </a:endParaRPr>
                    </a:p>
                    <a:p>
                      <a:pPr marL="5080" algn="ctr">
                        <a:lnSpc>
                          <a:spcPct val="100000"/>
                        </a:lnSpc>
                        <a:spcBef>
                          <a:spcPts val="610"/>
                        </a:spcBef>
                      </a:pPr>
                      <a:r>
                        <a:rPr sz="1000" b="1" spc="-10" dirty="0">
                          <a:latin typeface="Tahoma"/>
                          <a:cs typeface="Tahoma"/>
                        </a:rPr>
                        <a:t>100</a:t>
                      </a:r>
                      <a:r>
                        <a:rPr sz="1000" b="1" spc="-40" dirty="0">
                          <a:latin typeface="Tahoma"/>
                          <a:cs typeface="Tahoma"/>
                        </a:rPr>
                        <a:t> </a:t>
                      </a:r>
                      <a:r>
                        <a:rPr sz="1000" b="1" spc="-15" dirty="0">
                          <a:latin typeface="Tahoma"/>
                          <a:cs typeface="Tahoma"/>
                        </a:rPr>
                        <a:t>kal/g</a:t>
                      </a:r>
                      <a:endParaRPr sz="10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extLst>
                  <a:ext uri="{0D108BD9-81ED-4DB2-BD59-A6C34878D82A}">
                    <a16:rowId xmlns:a16="http://schemas.microsoft.com/office/drawing/2014/main" val="10003"/>
                  </a:ext>
                </a:extLst>
              </a:tr>
              <a:tr h="624966">
                <a:tc>
                  <a:txBody>
                    <a:bodyPr/>
                    <a:lstStyle/>
                    <a:p>
                      <a:pPr marL="73660">
                        <a:lnSpc>
                          <a:spcPct val="100000"/>
                        </a:lnSpc>
                        <a:spcBef>
                          <a:spcPts val="50"/>
                        </a:spcBef>
                      </a:pPr>
                      <a:r>
                        <a:rPr sz="1000" b="1" spc="-20" dirty="0">
                          <a:solidFill>
                            <a:srgbClr val="FFFFFF"/>
                          </a:solidFill>
                          <a:latin typeface="Tahoma"/>
                          <a:cs typeface="Tahoma"/>
                        </a:rPr>
                        <a:t>Bağlayıcılık</a:t>
                      </a:r>
                      <a:r>
                        <a:rPr sz="1000" b="1" spc="-40" dirty="0">
                          <a:solidFill>
                            <a:srgbClr val="FFFFFF"/>
                          </a:solidFill>
                          <a:latin typeface="Tahoma"/>
                          <a:cs typeface="Tahoma"/>
                        </a:rPr>
                        <a:t> </a:t>
                      </a:r>
                      <a:r>
                        <a:rPr sz="1000" b="1" spc="-20" dirty="0">
                          <a:solidFill>
                            <a:srgbClr val="FFFFFF"/>
                          </a:solidFill>
                          <a:latin typeface="Tahoma"/>
                          <a:cs typeface="Tahoma"/>
                        </a:rPr>
                        <a:t>Değeri</a:t>
                      </a:r>
                      <a:endParaRPr sz="1000">
                        <a:latin typeface="Tahoma"/>
                        <a:cs typeface="Tahoma"/>
                      </a:endParaRPr>
                    </a:p>
                    <a:p>
                      <a:pPr marL="73660">
                        <a:lnSpc>
                          <a:spcPct val="100000"/>
                        </a:lnSpc>
                        <a:spcBef>
                          <a:spcPts val="610"/>
                        </a:spcBef>
                      </a:pPr>
                      <a:r>
                        <a:rPr sz="1000" b="1" spc="-5" dirty="0">
                          <a:solidFill>
                            <a:srgbClr val="FFFFFF"/>
                          </a:solidFill>
                          <a:latin typeface="Tahoma"/>
                          <a:cs typeface="Tahoma"/>
                        </a:rPr>
                        <a:t>. </a:t>
                      </a:r>
                      <a:r>
                        <a:rPr sz="1000" b="1" spc="-15" dirty="0">
                          <a:solidFill>
                            <a:srgbClr val="FFFFFF"/>
                          </a:solidFill>
                          <a:latin typeface="Tahoma"/>
                          <a:cs typeface="Tahoma"/>
                        </a:rPr>
                        <a:t>ilk</a:t>
                      </a:r>
                      <a:r>
                        <a:rPr sz="1000" b="1" spc="-95" dirty="0">
                          <a:solidFill>
                            <a:srgbClr val="FFFFFF"/>
                          </a:solidFill>
                          <a:latin typeface="Tahoma"/>
                          <a:cs typeface="Tahoma"/>
                        </a:rPr>
                        <a:t> </a:t>
                      </a:r>
                      <a:r>
                        <a:rPr sz="1000" b="1" spc="-15" dirty="0">
                          <a:solidFill>
                            <a:srgbClr val="FFFFFF"/>
                          </a:solidFill>
                          <a:latin typeface="Tahoma"/>
                          <a:cs typeface="Tahoma"/>
                        </a:rPr>
                        <a:t>zamanlarda</a:t>
                      </a:r>
                      <a:endParaRPr sz="1000">
                        <a:latin typeface="Tahoma"/>
                        <a:cs typeface="Tahoma"/>
                      </a:endParaRPr>
                    </a:p>
                    <a:p>
                      <a:pPr marL="73660">
                        <a:lnSpc>
                          <a:spcPts val="1160"/>
                        </a:lnSpc>
                        <a:spcBef>
                          <a:spcPts val="600"/>
                        </a:spcBef>
                      </a:pPr>
                      <a:r>
                        <a:rPr sz="1000" b="1" spc="-5" dirty="0">
                          <a:solidFill>
                            <a:srgbClr val="FFFFFF"/>
                          </a:solidFill>
                          <a:latin typeface="Tahoma"/>
                          <a:cs typeface="Tahoma"/>
                        </a:rPr>
                        <a:t>.</a:t>
                      </a:r>
                      <a:r>
                        <a:rPr sz="1000" b="1" spc="235" dirty="0">
                          <a:solidFill>
                            <a:srgbClr val="FFFFFF"/>
                          </a:solidFill>
                          <a:latin typeface="Tahoma"/>
                          <a:cs typeface="Tahoma"/>
                        </a:rPr>
                        <a:t> </a:t>
                      </a:r>
                      <a:r>
                        <a:rPr sz="1000" b="1" spc="-20" dirty="0">
                          <a:solidFill>
                            <a:srgbClr val="FFFFFF"/>
                          </a:solidFill>
                          <a:latin typeface="Tahoma"/>
                          <a:cs typeface="Tahoma"/>
                        </a:rPr>
                        <a:t>sonunda</a:t>
                      </a:r>
                      <a:endParaRPr sz="10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E26C09"/>
                    </a:solidFill>
                  </a:tcPr>
                </a:tc>
                <a:tc>
                  <a:txBody>
                    <a:bodyPr/>
                    <a:lstStyle/>
                    <a:p>
                      <a:pPr>
                        <a:lnSpc>
                          <a:spcPct val="100000"/>
                        </a:lnSpc>
                        <a:spcBef>
                          <a:spcPts val="50"/>
                        </a:spcBef>
                      </a:pPr>
                      <a:endParaRPr sz="1050">
                        <a:latin typeface="Times New Roman"/>
                        <a:cs typeface="Times New Roman"/>
                      </a:endParaRPr>
                    </a:p>
                    <a:p>
                      <a:pPr marL="288925" marR="280670">
                        <a:lnSpc>
                          <a:spcPct val="150000"/>
                        </a:lnSpc>
                        <a:spcBef>
                          <a:spcPts val="5"/>
                        </a:spcBef>
                      </a:pPr>
                      <a:r>
                        <a:rPr sz="1000" b="1" spc="-10" dirty="0">
                          <a:latin typeface="Tahoma"/>
                          <a:cs typeface="Tahoma"/>
                        </a:rPr>
                        <a:t>y</a:t>
                      </a:r>
                      <a:r>
                        <a:rPr sz="1000" b="1" spc="-15" dirty="0">
                          <a:latin typeface="Tahoma"/>
                          <a:cs typeface="Tahoma"/>
                        </a:rPr>
                        <a:t>ük</a:t>
                      </a:r>
                      <a:r>
                        <a:rPr sz="1000" b="1" spc="-10" dirty="0">
                          <a:latin typeface="Tahoma"/>
                          <a:cs typeface="Tahoma"/>
                        </a:rPr>
                        <a:t>s</a:t>
                      </a:r>
                      <a:r>
                        <a:rPr sz="1000" b="1" spc="-20" dirty="0">
                          <a:latin typeface="Tahoma"/>
                          <a:cs typeface="Tahoma"/>
                        </a:rPr>
                        <a:t>e</a:t>
                      </a:r>
                      <a:r>
                        <a:rPr sz="1000" b="1" dirty="0">
                          <a:latin typeface="Tahoma"/>
                          <a:cs typeface="Tahoma"/>
                        </a:rPr>
                        <a:t>k  </a:t>
                      </a:r>
                      <a:r>
                        <a:rPr sz="1000" b="1" spc="-10" dirty="0">
                          <a:latin typeface="Tahoma"/>
                          <a:cs typeface="Tahoma"/>
                        </a:rPr>
                        <a:t>y</a:t>
                      </a:r>
                      <a:r>
                        <a:rPr sz="1000" b="1" spc="-15" dirty="0">
                          <a:latin typeface="Tahoma"/>
                          <a:cs typeface="Tahoma"/>
                        </a:rPr>
                        <a:t>ük</a:t>
                      </a:r>
                      <a:r>
                        <a:rPr sz="1000" b="1" spc="-10" dirty="0">
                          <a:latin typeface="Tahoma"/>
                          <a:cs typeface="Tahoma"/>
                        </a:rPr>
                        <a:t>s</a:t>
                      </a:r>
                      <a:r>
                        <a:rPr sz="1000" b="1" spc="-20" dirty="0">
                          <a:latin typeface="Tahoma"/>
                          <a:cs typeface="Tahoma"/>
                        </a:rPr>
                        <a:t>e</a:t>
                      </a:r>
                      <a:r>
                        <a:rPr sz="1000" b="1" dirty="0">
                          <a:latin typeface="Tahoma"/>
                          <a:cs typeface="Tahoma"/>
                        </a:rPr>
                        <a:t>k</a:t>
                      </a:r>
                      <a:endParaRPr sz="10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nSpc>
                          <a:spcPct val="100000"/>
                        </a:lnSpc>
                        <a:spcBef>
                          <a:spcPts val="50"/>
                        </a:spcBef>
                      </a:pPr>
                      <a:endParaRPr sz="1050">
                        <a:latin typeface="Times New Roman"/>
                        <a:cs typeface="Times New Roman"/>
                      </a:endParaRPr>
                    </a:p>
                    <a:p>
                      <a:pPr marL="368300" marR="361315" indent="31750">
                        <a:lnSpc>
                          <a:spcPct val="150000"/>
                        </a:lnSpc>
                        <a:spcBef>
                          <a:spcPts val="5"/>
                        </a:spcBef>
                      </a:pPr>
                      <a:r>
                        <a:rPr sz="1000" b="1" spc="-15" dirty="0">
                          <a:latin typeface="Tahoma"/>
                          <a:cs typeface="Tahoma"/>
                        </a:rPr>
                        <a:t>düşük  </a:t>
                      </a:r>
                      <a:r>
                        <a:rPr sz="1000" b="1" spc="-10" dirty="0">
                          <a:latin typeface="Tahoma"/>
                          <a:cs typeface="Tahoma"/>
                        </a:rPr>
                        <a:t>y</a:t>
                      </a:r>
                      <a:r>
                        <a:rPr sz="1000" b="1" spc="-15" dirty="0">
                          <a:latin typeface="Tahoma"/>
                          <a:cs typeface="Tahoma"/>
                        </a:rPr>
                        <a:t>ük</a:t>
                      </a:r>
                      <a:r>
                        <a:rPr sz="1000" b="1" spc="-10" dirty="0">
                          <a:latin typeface="Tahoma"/>
                          <a:cs typeface="Tahoma"/>
                        </a:rPr>
                        <a:t>s</a:t>
                      </a:r>
                      <a:r>
                        <a:rPr sz="1000" b="1" spc="-20" dirty="0">
                          <a:latin typeface="Tahoma"/>
                          <a:cs typeface="Tahoma"/>
                        </a:rPr>
                        <a:t>e</a:t>
                      </a:r>
                      <a:r>
                        <a:rPr sz="1000" b="1" dirty="0">
                          <a:latin typeface="Tahoma"/>
                          <a:cs typeface="Tahoma"/>
                        </a:rPr>
                        <a:t>k</a:t>
                      </a:r>
                      <a:endParaRPr sz="10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nSpc>
                          <a:spcPct val="100000"/>
                        </a:lnSpc>
                        <a:spcBef>
                          <a:spcPts val="50"/>
                        </a:spcBef>
                      </a:pPr>
                      <a:endParaRPr sz="1050">
                        <a:latin typeface="Times New Roman"/>
                        <a:cs typeface="Times New Roman"/>
                      </a:endParaRPr>
                    </a:p>
                    <a:p>
                      <a:pPr marL="400685" marR="392430" algn="ctr">
                        <a:lnSpc>
                          <a:spcPct val="150000"/>
                        </a:lnSpc>
                        <a:spcBef>
                          <a:spcPts val="5"/>
                        </a:spcBef>
                      </a:pPr>
                      <a:r>
                        <a:rPr sz="1000" b="1" spc="-20" dirty="0">
                          <a:latin typeface="Tahoma"/>
                          <a:cs typeface="Tahoma"/>
                        </a:rPr>
                        <a:t>d</a:t>
                      </a:r>
                      <a:r>
                        <a:rPr sz="1000" b="1" spc="-15" dirty="0">
                          <a:latin typeface="Tahoma"/>
                          <a:cs typeface="Tahoma"/>
                        </a:rPr>
                        <a:t>ü</a:t>
                      </a:r>
                      <a:r>
                        <a:rPr sz="1000" b="1" spc="-10" dirty="0">
                          <a:latin typeface="Tahoma"/>
                          <a:cs typeface="Tahoma"/>
                        </a:rPr>
                        <a:t>ş</a:t>
                      </a:r>
                      <a:r>
                        <a:rPr sz="1000" b="1" spc="-15" dirty="0">
                          <a:latin typeface="Tahoma"/>
                          <a:cs typeface="Tahoma"/>
                        </a:rPr>
                        <a:t>ü</a:t>
                      </a:r>
                      <a:r>
                        <a:rPr sz="1000" b="1" dirty="0">
                          <a:latin typeface="Tahoma"/>
                          <a:cs typeface="Tahoma"/>
                        </a:rPr>
                        <a:t>k  </a:t>
                      </a:r>
                      <a:r>
                        <a:rPr sz="1000" b="1" spc="-20" dirty="0">
                          <a:latin typeface="Tahoma"/>
                          <a:cs typeface="Tahoma"/>
                        </a:rPr>
                        <a:t>d</a:t>
                      </a:r>
                      <a:r>
                        <a:rPr sz="1000" b="1" spc="-15" dirty="0">
                          <a:latin typeface="Tahoma"/>
                          <a:cs typeface="Tahoma"/>
                        </a:rPr>
                        <a:t>ü</a:t>
                      </a:r>
                      <a:r>
                        <a:rPr sz="1000" b="1" spc="-10" dirty="0">
                          <a:latin typeface="Tahoma"/>
                          <a:cs typeface="Tahoma"/>
                        </a:rPr>
                        <a:t>ş</a:t>
                      </a:r>
                      <a:r>
                        <a:rPr sz="1000" b="1" spc="-15" dirty="0">
                          <a:latin typeface="Tahoma"/>
                          <a:cs typeface="Tahoma"/>
                        </a:rPr>
                        <a:t>ü</a:t>
                      </a:r>
                      <a:r>
                        <a:rPr sz="1000" b="1" dirty="0">
                          <a:latin typeface="Tahoma"/>
                          <a:cs typeface="Tahoma"/>
                        </a:rPr>
                        <a:t>k</a:t>
                      </a:r>
                      <a:endParaRPr sz="10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tc>
                  <a:txBody>
                    <a:bodyPr/>
                    <a:lstStyle/>
                    <a:p>
                      <a:pPr>
                        <a:lnSpc>
                          <a:spcPct val="100000"/>
                        </a:lnSpc>
                        <a:spcBef>
                          <a:spcPts val="50"/>
                        </a:spcBef>
                      </a:pPr>
                      <a:endParaRPr sz="1050">
                        <a:latin typeface="Times New Roman"/>
                        <a:cs typeface="Times New Roman"/>
                      </a:endParaRPr>
                    </a:p>
                    <a:p>
                      <a:pPr marL="398145" marR="386715" algn="ctr">
                        <a:lnSpc>
                          <a:spcPct val="150000"/>
                        </a:lnSpc>
                        <a:spcBef>
                          <a:spcPts val="5"/>
                        </a:spcBef>
                      </a:pPr>
                      <a:r>
                        <a:rPr sz="1000" b="1" spc="-20" dirty="0">
                          <a:latin typeface="Tahoma"/>
                          <a:cs typeface="Tahoma"/>
                        </a:rPr>
                        <a:t>d</a:t>
                      </a:r>
                      <a:r>
                        <a:rPr sz="1000" b="1" spc="-15" dirty="0">
                          <a:latin typeface="Tahoma"/>
                          <a:cs typeface="Tahoma"/>
                        </a:rPr>
                        <a:t>ü</a:t>
                      </a:r>
                      <a:r>
                        <a:rPr sz="1000" b="1" spc="-10" dirty="0">
                          <a:latin typeface="Tahoma"/>
                          <a:cs typeface="Tahoma"/>
                        </a:rPr>
                        <a:t>ş</a:t>
                      </a:r>
                      <a:r>
                        <a:rPr sz="1000" b="1" spc="-15" dirty="0">
                          <a:latin typeface="Tahoma"/>
                          <a:cs typeface="Tahoma"/>
                        </a:rPr>
                        <a:t>ü</a:t>
                      </a:r>
                      <a:r>
                        <a:rPr sz="1000" b="1" dirty="0">
                          <a:latin typeface="Tahoma"/>
                          <a:cs typeface="Tahoma"/>
                        </a:rPr>
                        <a:t>k  </a:t>
                      </a:r>
                      <a:r>
                        <a:rPr sz="1000" b="1" spc="-20" dirty="0">
                          <a:latin typeface="Tahoma"/>
                          <a:cs typeface="Tahoma"/>
                        </a:rPr>
                        <a:t>d</a:t>
                      </a:r>
                      <a:r>
                        <a:rPr sz="1000" b="1" spc="-15" dirty="0">
                          <a:latin typeface="Tahoma"/>
                          <a:cs typeface="Tahoma"/>
                        </a:rPr>
                        <a:t>ü</a:t>
                      </a:r>
                      <a:r>
                        <a:rPr sz="1000" b="1" spc="-10" dirty="0">
                          <a:latin typeface="Tahoma"/>
                          <a:cs typeface="Tahoma"/>
                        </a:rPr>
                        <a:t>ş</a:t>
                      </a:r>
                      <a:r>
                        <a:rPr sz="1000" b="1" spc="-15" dirty="0">
                          <a:latin typeface="Tahoma"/>
                          <a:cs typeface="Tahoma"/>
                        </a:rPr>
                        <a:t>ü</a:t>
                      </a:r>
                      <a:r>
                        <a:rPr sz="1000" b="1" dirty="0">
                          <a:latin typeface="Tahoma"/>
                          <a:cs typeface="Tahoma"/>
                        </a:rPr>
                        <a:t>k</a:t>
                      </a:r>
                      <a:endParaRPr sz="1000">
                        <a:latin typeface="Tahoma"/>
                        <a:cs typeface="Tahoma"/>
                      </a:endParaRPr>
                    </a:p>
                  </a:txBody>
                  <a:tcPr marL="0" marR="0" marT="63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9BE8F"/>
                    </a:solidFill>
                  </a:tcPr>
                </a:tc>
                <a:extLst>
                  <a:ext uri="{0D108BD9-81ED-4DB2-BD59-A6C34878D82A}">
                    <a16:rowId xmlns:a16="http://schemas.microsoft.com/office/drawing/2014/main" val="10004"/>
                  </a:ext>
                </a:extLst>
              </a:tr>
              <a:tr h="650176">
                <a:tc gridSpan="5">
                  <a:txBody>
                    <a:bodyPr/>
                    <a:lstStyle/>
                    <a:p>
                      <a:pPr marL="73660" marR="501015">
                        <a:lnSpc>
                          <a:spcPct val="101099"/>
                        </a:lnSpc>
                        <a:spcBef>
                          <a:spcPts val="40"/>
                        </a:spcBef>
                        <a:buAutoNum type="arabicParenBoth"/>
                        <a:tabLst>
                          <a:tab pos="254000" algn="l"/>
                        </a:tabLst>
                      </a:pPr>
                      <a:r>
                        <a:rPr sz="900" spc="-15" dirty="0">
                          <a:latin typeface="Tahoma"/>
                          <a:cs typeface="Tahoma"/>
                        </a:rPr>
                        <a:t>Bileşen özellikleri göreceli </a:t>
                      </a:r>
                      <a:r>
                        <a:rPr sz="900" spc="-20" dirty="0">
                          <a:latin typeface="Tahoma"/>
                          <a:cs typeface="Tahoma"/>
                        </a:rPr>
                        <a:t>olarak </a:t>
                      </a:r>
                      <a:r>
                        <a:rPr sz="900" spc="-15" dirty="0">
                          <a:latin typeface="Tahoma"/>
                          <a:cs typeface="Tahoma"/>
                        </a:rPr>
                        <a:t>verilmiştir; </a:t>
                      </a:r>
                      <a:r>
                        <a:rPr sz="900" spc="-5" dirty="0">
                          <a:latin typeface="Tahoma"/>
                          <a:cs typeface="Tahoma"/>
                        </a:rPr>
                        <a:t>C</a:t>
                      </a:r>
                      <a:r>
                        <a:rPr sz="825" spc="-7" baseline="-15151" dirty="0">
                          <a:latin typeface="Tahoma"/>
                          <a:cs typeface="Tahoma"/>
                        </a:rPr>
                        <a:t>3</a:t>
                      </a:r>
                      <a:r>
                        <a:rPr sz="900" spc="-5" dirty="0">
                          <a:latin typeface="Tahoma"/>
                          <a:cs typeface="Tahoma"/>
                        </a:rPr>
                        <a:t>A </a:t>
                      </a:r>
                      <a:r>
                        <a:rPr sz="900" spc="-10" dirty="0">
                          <a:latin typeface="Tahoma"/>
                          <a:cs typeface="Tahoma"/>
                        </a:rPr>
                        <a:t>ve </a:t>
                      </a:r>
                      <a:r>
                        <a:rPr sz="900" spc="-15" dirty="0">
                          <a:latin typeface="Tahoma"/>
                          <a:cs typeface="Tahoma"/>
                        </a:rPr>
                        <a:t>C</a:t>
                      </a:r>
                      <a:r>
                        <a:rPr sz="825" spc="-22" baseline="-15151" dirty="0">
                          <a:latin typeface="Tahoma"/>
                          <a:cs typeface="Tahoma"/>
                        </a:rPr>
                        <a:t>4</a:t>
                      </a:r>
                      <a:r>
                        <a:rPr sz="900" spc="-15" dirty="0">
                          <a:latin typeface="Tahoma"/>
                          <a:cs typeface="Tahoma"/>
                        </a:rPr>
                        <a:t>AF’nin özelikleri </a:t>
                      </a:r>
                      <a:r>
                        <a:rPr sz="900" spc="-20" dirty="0">
                          <a:latin typeface="Tahoma"/>
                          <a:cs typeface="Tahoma"/>
                        </a:rPr>
                        <a:t>yukarıdaki </a:t>
                      </a:r>
                      <a:r>
                        <a:rPr sz="900" spc="-15" dirty="0">
                          <a:latin typeface="Tahoma"/>
                          <a:cs typeface="Tahoma"/>
                        </a:rPr>
                        <a:t>tabloya </a:t>
                      </a:r>
                      <a:r>
                        <a:rPr sz="900" spc="-20" dirty="0">
                          <a:latin typeface="Tahoma"/>
                          <a:cs typeface="Tahoma"/>
                        </a:rPr>
                        <a:t>yansıtılırken, </a:t>
                      </a:r>
                      <a:r>
                        <a:rPr sz="900" spc="-10" dirty="0">
                          <a:latin typeface="Tahoma"/>
                          <a:cs typeface="Tahoma"/>
                        </a:rPr>
                        <a:t>bu  </a:t>
                      </a:r>
                      <a:r>
                        <a:rPr sz="900" spc="-20" dirty="0">
                          <a:latin typeface="Tahoma"/>
                          <a:cs typeface="Tahoma"/>
                        </a:rPr>
                        <a:t>anabileşenlerin hidratasyonunda </a:t>
                      </a:r>
                      <a:r>
                        <a:rPr sz="900" spc="-15" dirty="0">
                          <a:latin typeface="Tahoma"/>
                          <a:cs typeface="Tahoma"/>
                        </a:rPr>
                        <a:t>alçıtaşının etkisi </a:t>
                      </a:r>
                      <a:r>
                        <a:rPr sz="900" spc="-10" dirty="0">
                          <a:latin typeface="Tahoma"/>
                          <a:cs typeface="Tahoma"/>
                        </a:rPr>
                        <a:t>de </a:t>
                      </a:r>
                      <a:r>
                        <a:rPr sz="900" spc="-20" dirty="0">
                          <a:latin typeface="Tahoma"/>
                          <a:cs typeface="Tahoma"/>
                        </a:rPr>
                        <a:t>gözönünde</a:t>
                      </a:r>
                      <a:r>
                        <a:rPr sz="900" spc="-110" dirty="0">
                          <a:latin typeface="Tahoma"/>
                          <a:cs typeface="Tahoma"/>
                        </a:rPr>
                        <a:t> </a:t>
                      </a:r>
                      <a:r>
                        <a:rPr sz="900" spc="-15" dirty="0">
                          <a:latin typeface="Tahoma"/>
                          <a:cs typeface="Tahoma"/>
                        </a:rPr>
                        <a:t>tutulmuştur.</a:t>
                      </a:r>
                      <a:endParaRPr sz="900">
                        <a:latin typeface="Tahoma"/>
                        <a:cs typeface="Tahoma"/>
                      </a:endParaRPr>
                    </a:p>
                    <a:p>
                      <a:pPr marL="73660" marR="406400">
                        <a:lnSpc>
                          <a:spcPct val="101099"/>
                        </a:lnSpc>
                        <a:spcBef>
                          <a:spcPts val="590"/>
                        </a:spcBef>
                        <a:buAutoNum type="arabicParenBoth"/>
                        <a:tabLst>
                          <a:tab pos="254000" algn="l"/>
                        </a:tabLst>
                      </a:pPr>
                      <a:r>
                        <a:rPr sz="900" spc="-15" dirty="0">
                          <a:latin typeface="Tahoma"/>
                          <a:cs typeface="Tahoma"/>
                        </a:rPr>
                        <a:t>İlk </a:t>
                      </a:r>
                      <a:r>
                        <a:rPr sz="900" spc="-20" dirty="0">
                          <a:latin typeface="Tahoma"/>
                          <a:cs typeface="Tahoma"/>
                        </a:rPr>
                        <a:t>zamanlarda </a:t>
                      </a:r>
                      <a:r>
                        <a:rPr sz="900" spc="-10" dirty="0">
                          <a:latin typeface="Tahoma"/>
                          <a:cs typeface="Tahoma"/>
                        </a:rPr>
                        <a:t>(ilk </a:t>
                      </a:r>
                      <a:r>
                        <a:rPr sz="900" spc="-15" dirty="0">
                          <a:latin typeface="Tahoma"/>
                          <a:cs typeface="Tahoma"/>
                        </a:rPr>
                        <a:t>bir kaç </a:t>
                      </a:r>
                      <a:r>
                        <a:rPr sz="900" spc="-20" dirty="0">
                          <a:latin typeface="Tahoma"/>
                          <a:cs typeface="Tahoma"/>
                        </a:rPr>
                        <a:t>saat </a:t>
                      </a:r>
                      <a:r>
                        <a:rPr sz="900" spc="-15" dirty="0">
                          <a:latin typeface="Tahoma"/>
                          <a:cs typeface="Tahoma"/>
                        </a:rPr>
                        <a:t>veya bir </a:t>
                      </a:r>
                      <a:r>
                        <a:rPr sz="900" spc="-10" dirty="0">
                          <a:latin typeface="Tahoma"/>
                          <a:cs typeface="Tahoma"/>
                        </a:rPr>
                        <a:t>gün </a:t>
                      </a:r>
                      <a:r>
                        <a:rPr sz="900" spc="-15" dirty="0">
                          <a:latin typeface="Tahoma"/>
                          <a:cs typeface="Tahoma"/>
                        </a:rPr>
                        <a:t>alındığında), C</a:t>
                      </a:r>
                      <a:r>
                        <a:rPr sz="825" spc="-22" baseline="-15151" dirty="0">
                          <a:latin typeface="Tahoma"/>
                          <a:cs typeface="Tahoma"/>
                        </a:rPr>
                        <a:t>3</a:t>
                      </a:r>
                      <a:r>
                        <a:rPr sz="900" spc="-15" dirty="0">
                          <a:latin typeface="Tahoma"/>
                          <a:cs typeface="Tahoma"/>
                        </a:rPr>
                        <a:t>A’nın </a:t>
                      </a:r>
                      <a:r>
                        <a:rPr sz="900" spc="-20" dirty="0">
                          <a:latin typeface="Tahoma"/>
                          <a:cs typeface="Tahoma"/>
                        </a:rPr>
                        <a:t>katkısı “yüksek”tir. </a:t>
                      </a:r>
                      <a:r>
                        <a:rPr sz="900" spc="-15" dirty="0">
                          <a:latin typeface="Tahoma"/>
                          <a:cs typeface="Tahoma"/>
                        </a:rPr>
                        <a:t>Daha sonraki zamanlar  gözönüne alınacak olursa, </a:t>
                      </a:r>
                      <a:r>
                        <a:rPr sz="900" spc="-10" dirty="0">
                          <a:latin typeface="Tahoma"/>
                          <a:cs typeface="Tahoma"/>
                        </a:rPr>
                        <a:t>bu </a:t>
                      </a:r>
                      <a:r>
                        <a:rPr sz="900" spc="-15" dirty="0">
                          <a:latin typeface="Tahoma"/>
                          <a:cs typeface="Tahoma"/>
                        </a:rPr>
                        <a:t>katkı</a:t>
                      </a:r>
                      <a:r>
                        <a:rPr sz="900" spc="-114" dirty="0">
                          <a:latin typeface="Tahoma"/>
                          <a:cs typeface="Tahoma"/>
                        </a:rPr>
                        <a:t> </a:t>
                      </a:r>
                      <a:r>
                        <a:rPr sz="900" spc="-15" dirty="0">
                          <a:latin typeface="Tahoma"/>
                          <a:cs typeface="Tahoma"/>
                        </a:rPr>
                        <a:t>“düşük”tür.</a:t>
                      </a:r>
                      <a:endParaRPr sz="900">
                        <a:latin typeface="Tahoma"/>
                        <a:cs typeface="Tahoma"/>
                      </a:endParaRPr>
                    </a:p>
                  </a:txBody>
                  <a:tcPr marL="0" marR="0" marT="50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AD3B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3</a:t>
            </a:r>
          </a:p>
        </p:txBody>
      </p:sp>
      <p:sp>
        <p:nvSpPr>
          <p:cNvPr id="18" name="object 18"/>
          <p:cNvSpPr txBox="1"/>
          <p:nvPr/>
        </p:nvSpPr>
        <p:spPr>
          <a:xfrm>
            <a:off x="420116" y="7173485"/>
            <a:ext cx="3198495" cy="668655"/>
          </a:xfrm>
          <a:prstGeom prst="rect">
            <a:avLst/>
          </a:prstGeom>
        </p:spPr>
        <p:txBody>
          <a:bodyPr vert="horz" wrap="square" lIns="0" tIns="12700" rIns="0" bIns="0" rtlCol="0">
            <a:spAutoFit/>
          </a:bodyPr>
          <a:lstStyle/>
          <a:p>
            <a:pPr marL="440690">
              <a:lnSpc>
                <a:spcPct val="100000"/>
              </a:lnSpc>
              <a:spcBef>
                <a:spcPts val="100"/>
              </a:spcBef>
            </a:pPr>
            <a:r>
              <a:rPr sz="1000" b="1" spc="-5" dirty="0">
                <a:latin typeface="Tahoma"/>
                <a:cs typeface="Tahoma"/>
              </a:rPr>
              <a:t>Tablo 2: </a:t>
            </a:r>
            <a:r>
              <a:rPr sz="1050" i="1" spc="-30" dirty="0">
                <a:latin typeface="Tahoma"/>
                <a:cs typeface="Tahoma"/>
              </a:rPr>
              <a:t>Çimento </a:t>
            </a:r>
            <a:r>
              <a:rPr sz="1050" i="1" spc="-35" dirty="0">
                <a:latin typeface="Tahoma"/>
                <a:cs typeface="Tahoma"/>
              </a:rPr>
              <a:t>ana </a:t>
            </a:r>
            <a:r>
              <a:rPr sz="1050" i="1" spc="-25" dirty="0">
                <a:latin typeface="Tahoma"/>
                <a:cs typeface="Tahoma"/>
              </a:rPr>
              <a:t>bileşenlerinin</a:t>
            </a:r>
            <a:r>
              <a:rPr sz="1050" i="1" spc="35" dirty="0">
                <a:latin typeface="Tahoma"/>
                <a:cs typeface="Tahoma"/>
              </a:rPr>
              <a:t> </a:t>
            </a:r>
            <a:r>
              <a:rPr sz="1050" i="1" spc="-25" dirty="0">
                <a:latin typeface="Tahoma"/>
                <a:cs typeface="Tahoma"/>
              </a:rPr>
              <a:t>özellikleri[4]</a:t>
            </a:r>
            <a:endParaRPr sz="1050">
              <a:latin typeface="Tahoma"/>
              <a:cs typeface="Tahoma"/>
            </a:endParaRPr>
          </a:p>
          <a:p>
            <a:pPr>
              <a:lnSpc>
                <a:spcPct val="100000"/>
              </a:lnSpc>
            </a:pPr>
            <a:endParaRPr sz="1200">
              <a:latin typeface="Times New Roman"/>
              <a:cs typeface="Times New Roman"/>
            </a:endParaRPr>
          </a:p>
          <a:p>
            <a:pPr>
              <a:lnSpc>
                <a:spcPct val="100000"/>
              </a:lnSpc>
              <a:spcBef>
                <a:spcPts val="10"/>
              </a:spcBef>
            </a:pPr>
            <a:endParaRPr sz="1000">
              <a:latin typeface="Times New Roman"/>
              <a:cs typeface="Times New Roman"/>
            </a:endParaRPr>
          </a:p>
          <a:p>
            <a:pPr marL="12700">
              <a:lnSpc>
                <a:spcPct val="100000"/>
              </a:lnSpc>
              <a:spcBef>
                <a:spcPts val="5"/>
              </a:spcBef>
            </a:pPr>
            <a:r>
              <a:rPr sz="1050" i="1" spc="-20" dirty="0">
                <a:latin typeface="Tahoma"/>
                <a:cs typeface="Tahoma"/>
              </a:rPr>
              <a:t>.</a:t>
            </a:r>
            <a:endParaRPr sz="1050">
              <a:latin typeface="Tahoma"/>
              <a:cs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3" name="object 3"/>
          <p:cNvSpPr/>
          <p:nvPr/>
        </p:nvSpPr>
        <p:spPr>
          <a:xfrm>
            <a:off x="3781425" y="1280032"/>
            <a:ext cx="36195" cy="8504555"/>
          </a:xfrm>
          <a:custGeom>
            <a:avLst/>
            <a:gdLst/>
            <a:ahLst/>
            <a:cxnLst/>
            <a:rect l="l" t="t" r="r" b="b"/>
            <a:pathLst>
              <a:path w="36195" h="8504555">
                <a:moveTo>
                  <a:pt x="0" y="0"/>
                </a:moveTo>
                <a:lnTo>
                  <a:pt x="35940" y="8504008"/>
                </a:lnTo>
              </a:path>
            </a:pathLst>
          </a:custGeom>
          <a:ln w="9524">
            <a:solidFill>
              <a:srgbClr val="009900"/>
            </a:solidFill>
            <a:prstDash val="dot"/>
          </a:ln>
        </p:spPr>
        <p:txBody>
          <a:bodyPr wrap="square" lIns="0" tIns="0" rIns="0" bIns="0" rtlCol="0"/>
          <a:lstStyle/>
          <a:p>
            <a:endParaRPr/>
          </a:p>
        </p:txBody>
      </p:sp>
      <p:sp>
        <p:nvSpPr>
          <p:cNvPr id="4" name="object 4"/>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5" name="object 5"/>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6" name="object 6"/>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7" name="object 7"/>
          <p:cNvSpPr/>
          <p:nvPr/>
        </p:nvSpPr>
        <p:spPr>
          <a:xfrm>
            <a:off x="398030" y="460349"/>
            <a:ext cx="1625854" cy="351688"/>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468960" y="1301114"/>
            <a:ext cx="3234690" cy="3819525"/>
          </a:xfrm>
          <a:prstGeom prst="rect">
            <a:avLst/>
          </a:prstGeom>
          <a:solidFill>
            <a:srgbClr val="E0E0C2">
              <a:alpha val="45097"/>
            </a:srgbClr>
          </a:solidFill>
          <a:ln w="9525">
            <a:solidFill>
              <a:srgbClr val="000000"/>
            </a:solidFill>
          </a:ln>
        </p:spPr>
        <p:txBody>
          <a:bodyPr vert="horz" wrap="square" lIns="0" tIns="48895" rIns="0" bIns="0" rtlCol="0">
            <a:spAutoFit/>
          </a:bodyPr>
          <a:lstStyle/>
          <a:p>
            <a:pPr marL="94615">
              <a:lnSpc>
                <a:spcPct val="100000"/>
              </a:lnSpc>
              <a:spcBef>
                <a:spcPts val="385"/>
              </a:spcBef>
            </a:pPr>
            <a:r>
              <a:rPr sz="1000" b="1" spc="-5" dirty="0">
                <a:solidFill>
                  <a:srgbClr val="000080"/>
                </a:solidFill>
                <a:latin typeface="Tahoma"/>
                <a:cs typeface="Tahoma"/>
              </a:rPr>
              <a:t>Sertleşme</a:t>
            </a:r>
            <a:r>
              <a:rPr sz="1000" b="1" spc="-15"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marL="94615" marR="93345" algn="just">
              <a:lnSpc>
                <a:spcPct val="119500"/>
              </a:lnSpc>
              <a:spcBef>
                <a:spcPts val="605"/>
              </a:spcBef>
            </a:pPr>
            <a:r>
              <a:rPr sz="1000" spc="-5" dirty="0">
                <a:latin typeface="Tahoma"/>
                <a:cs typeface="Tahoma"/>
              </a:rPr>
              <a:t>Karışım suyu, çözünen kalsiyum iyonları ile </a:t>
            </a:r>
            <a:r>
              <a:rPr sz="1000" spc="-10" dirty="0">
                <a:latin typeface="Tahoma"/>
                <a:cs typeface="Tahoma"/>
              </a:rPr>
              <a:t>aşırı  </a:t>
            </a:r>
            <a:r>
              <a:rPr sz="1000" spc="-5" dirty="0">
                <a:latin typeface="Tahoma"/>
                <a:cs typeface="Tahoma"/>
              </a:rPr>
              <a:t>doygun hale ulaşınca, yeni hidratasyon ürünleri  oluşmaya başlar ve bunun sonucunda ısı çıkışında  yükselme meydana gelir. Bu duruma sertleşmenin  (priz) başlangıcı</a:t>
            </a:r>
            <a:r>
              <a:rPr sz="1000" spc="-10" dirty="0">
                <a:latin typeface="Tahoma"/>
                <a:cs typeface="Tahoma"/>
              </a:rPr>
              <a:t> </a:t>
            </a:r>
            <a:r>
              <a:rPr sz="1000" spc="-5" dirty="0">
                <a:latin typeface="Tahoma"/>
                <a:cs typeface="Tahoma"/>
              </a:rPr>
              <a:t>denir.</a:t>
            </a:r>
            <a:endParaRPr sz="1000">
              <a:latin typeface="Tahoma"/>
              <a:cs typeface="Tahoma"/>
            </a:endParaRPr>
          </a:p>
          <a:p>
            <a:pPr marL="94615" marR="90170" algn="just">
              <a:lnSpc>
                <a:spcPct val="119800"/>
              </a:lnSpc>
              <a:spcBef>
                <a:spcPts val="605"/>
              </a:spcBef>
            </a:pPr>
            <a:r>
              <a:rPr sz="1000" spc="-5" dirty="0">
                <a:latin typeface="Tahoma"/>
                <a:cs typeface="Tahoma"/>
              </a:rPr>
              <a:t>Prizin başlaması ile betonda vibratör uygulaması veya  yüzey bitirme işlemi gibi uygulamalar artık yapılamaz.  Betona yapılacak müdahaleler kalıcı ayrışmaya neden  olur. Bu periyotta beton yüzeyinde sulama, kür katkısı  uygulaması ve yüzeyin membranla örtülmesi gibi kür  (bakım) işlemleri yapılmaya</a:t>
            </a:r>
            <a:r>
              <a:rPr sz="1000" spc="10" dirty="0">
                <a:latin typeface="Tahoma"/>
                <a:cs typeface="Tahoma"/>
              </a:rPr>
              <a:t> </a:t>
            </a:r>
            <a:r>
              <a:rPr sz="1000" spc="-5" dirty="0">
                <a:latin typeface="Tahoma"/>
                <a:cs typeface="Tahoma"/>
              </a:rPr>
              <a:t>başlanır.</a:t>
            </a:r>
            <a:endParaRPr sz="1000">
              <a:latin typeface="Tahoma"/>
              <a:cs typeface="Tahoma"/>
            </a:endParaRPr>
          </a:p>
          <a:p>
            <a:pPr marL="94615" marR="93345" algn="just">
              <a:lnSpc>
                <a:spcPct val="115700"/>
              </a:lnSpc>
              <a:spcBef>
                <a:spcPts val="640"/>
              </a:spcBef>
            </a:pPr>
            <a:r>
              <a:rPr sz="1000" spc="-5" dirty="0">
                <a:latin typeface="Tahoma"/>
                <a:cs typeface="Tahoma"/>
              </a:rPr>
              <a:t>Sertleşme periyodunda oluşan yeni ürünlerin miktarı  devamlı artar. Buna </a:t>
            </a:r>
            <a:r>
              <a:rPr sz="1000" dirty="0">
                <a:latin typeface="Tahoma"/>
                <a:cs typeface="Tahoma"/>
              </a:rPr>
              <a:t>paralel </a:t>
            </a:r>
            <a:r>
              <a:rPr sz="1000" spc="-5" dirty="0">
                <a:latin typeface="Tahoma"/>
                <a:cs typeface="Tahoma"/>
              </a:rPr>
              <a:t>olarak </a:t>
            </a:r>
            <a:r>
              <a:rPr sz="1000" dirty="0">
                <a:latin typeface="Tahoma"/>
                <a:cs typeface="Tahoma"/>
              </a:rPr>
              <a:t>ısı </a:t>
            </a:r>
            <a:r>
              <a:rPr sz="1000" spc="-5" dirty="0">
                <a:latin typeface="Tahoma"/>
                <a:cs typeface="Tahoma"/>
              </a:rPr>
              <a:t>oluşumu da  artar. Bu ürünler birbirleri ile bağlanıp agregaların  etrafında toplanır ve agregaları sararlar. Sonuçta  beton sertleşir ve katılaşmaya başlar. Priz sonu </a:t>
            </a:r>
            <a:r>
              <a:rPr sz="1000" dirty="0">
                <a:latin typeface="Tahoma"/>
                <a:cs typeface="Tahoma"/>
              </a:rPr>
              <a:t>en  </a:t>
            </a:r>
            <a:r>
              <a:rPr sz="1000" spc="-5" dirty="0">
                <a:latin typeface="Tahoma"/>
                <a:cs typeface="Tahoma"/>
              </a:rPr>
              <a:t>azından betonun üzerinde yürünebileceği bir zamandır  [1].</a:t>
            </a:r>
            <a:endParaRPr sz="1000">
              <a:latin typeface="Tahoma"/>
              <a:cs typeface="Tahoma"/>
            </a:endParaRPr>
          </a:p>
        </p:txBody>
      </p:sp>
      <p:sp>
        <p:nvSpPr>
          <p:cNvPr id="10" name="object 10"/>
          <p:cNvSpPr txBox="1"/>
          <p:nvPr/>
        </p:nvSpPr>
        <p:spPr>
          <a:xfrm>
            <a:off x="443433" y="5375909"/>
            <a:ext cx="3244215" cy="1761489"/>
          </a:xfrm>
          <a:prstGeom prst="rect">
            <a:avLst/>
          </a:prstGeom>
          <a:solidFill>
            <a:srgbClr val="FF818D">
              <a:alpha val="45097"/>
            </a:srgbClr>
          </a:solidFill>
          <a:ln w="9525">
            <a:solidFill>
              <a:srgbClr val="000000"/>
            </a:solidFill>
          </a:ln>
        </p:spPr>
        <p:txBody>
          <a:bodyPr vert="horz" wrap="square" lIns="0" tIns="49530" rIns="0" bIns="0" rtlCol="0">
            <a:spAutoFit/>
          </a:bodyPr>
          <a:lstStyle/>
          <a:p>
            <a:pPr marL="95885">
              <a:lnSpc>
                <a:spcPct val="100000"/>
              </a:lnSpc>
              <a:spcBef>
                <a:spcPts val="390"/>
              </a:spcBef>
            </a:pPr>
            <a:r>
              <a:rPr sz="1000" b="1" spc="-10" dirty="0">
                <a:solidFill>
                  <a:srgbClr val="000080"/>
                </a:solidFill>
                <a:latin typeface="Tahoma"/>
                <a:cs typeface="Tahoma"/>
              </a:rPr>
              <a:t>Soğuma</a:t>
            </a:r>
            <a:r>
              <a:rPr sz="1000" b="1"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marL="95885" marR="88265" algn="just">
              <a:lnSpc>
                <a:spcPct val="119700"/>
              </a:lnSpc>
              <a:spcBef>
                <a:spcPts val="605"/>
              </a:spcBef>
            </a:pPr>
            <a:r>
              <a:rPr sz="1000" spc="-5" dirty="0">
                <a:latin typeface="Tahoma"/>
                <a:cs typeface="Tahoma"/>
              </a:rPr>
              <a:t>Bu süreçte “topochemical” diye adlandırılan reaksiyon  gerçekleşir. Çimento hamuru bileşenler </a:t>
            </a:r>
            <a:r>
              <a:rPr sz="1000" dirty="0">
                <a:latin typeface="Tahoma"/>
                <a:cs typeface="Tahoma"/>
              </a:rPr>
              <a:t>açısından  </a:t>
            </a:r>
            <a:r>
              <a:rPr sz="1000" spc="-5" dirty="0">
                <a:latin typeface="Tahoma"/>
                <a:cs typeface="Tahoma"/>
              </a:rPr>
              <a:t>doygun hale gelmiştir. Çimento taneciklerinin </a:t>
            </a:r>
            <a:r>
              <a:rPr sz="1000" dirty="0">
                <a:latin typeface="Tahoma"/>
                <a:cs typeface="Tahoma"/>
              </a:rPr>
              <a:t>(C</a:t>
            </a:r>
            <a:r>
              <a:rPr sz="975" baseline="-12820" dirty="0">
                <a:latin typeface="Tahoma"/>
                <a:cs typeface="Tahoma"/>
              </a:rPr>
              <a:t>3</a:t>
            </a:r>
            <a:r>
              <a:rPr sz="1000" dirty="0">
                <a:latin typeface="Tahoma"/>
                <a:cs typeface="Tahoma"/>
              </a:rPr>
              <a:t>S)  </a:t>
            </a:r>
            <a:r>
              <a:rPr sz="1000" spc="40" dirty="0">
                <a:latin typeface="Tahoma"/>
                <a:cs typeface="Tahoma"/>
              </a:rPr>
              <a:t>yüzeyinde hidratasyon </a:t>
            </a:r>
            <a:r>
              <a:rPr sz="1000" spc="35" dirty="0">
                <a:latin typeface="Tahoma"/>
                <a:cs typeface="Tahoma"/>
              </a:rPr>
              <a:t>başlar </a:t>
            </a:r>
            <a:r>
              <a:rPr sz="1000" spc="15" dirty="0">
                <a:latin typeface="Tahoma"/>
                <a:cs typeface="Tahoma"/>
              </a:rPr>
              <a:t>ve </a:t>
            </a:r>
            <a:r>
              <a:rPr sz="1000" spc="35" dirty="0">
                <a:latin typeface="Tahoma"/>
                <a:cs typeface="Tahoma"/>
              </a:rPr>
              <a:t>yüzeyde  </a:t>
            </a:r>
            <a:r>
              <a:rPr sz="1000" spc="-5" dirty="0">
                <a:latin typeface="Tahoma"/>
                <a:cs typeface="Tahoma"/>
              </a:rPr>
              <a:t>hidratasyon ürünleri </a:t>
            </a:r>
            <a:r>
              <a:rPr sz="1000" dirty="0">
                <a:latin typeface="Tahoma"/>
                <a:cs typeface="Tahoma"/>
              </a:rPr>
              <a:t>(C-S-H </a:t>
            </a:r>
            <a:r>
              <a:rPr sz="1000" spc="-5" dirty="0">
                <a:latin typeface="Tahoma"/>
                <a:cs typeface="Tahoma"/>
              </a:rPr>
              <a:t>ve CH) oluşur. Betonun  dayanım kazanma süreci </a:t>
            </a:r>
            <a:r>
              <a:rPr sz="1000" dirty="0">
                <a:latin typeface="Tahoma"/>
                <a:cs typeface="Tahoma"/>
              </a:rPr>
              <a:t>artık</a:t>
            </a:r>
            <a:r>
              <a:rPr sz="1000" spc="5" dirty="0">
                <a:latin typeface="Tahoma"/>
                <a:cs typeface="Tahoma"/>
              </a:rPr>
              <a:t> </a:t>
            </a:r>
            <a:r>
              <a:rPr sz="1000" spc="-5" dirty="0">
                <a:latin typeface="Tahoma"/>
                <a:cs typeface="Tahoma"/>
              </a:rPr>
              <a:t>başlamıştır[1,3].</a:t>
            </a:r>
            <a:endParaRPr sz="1000">
              <a:latin typeface="Tahoma"/>
              <a:cs typeface="Tahoma"/>
            </a:endParaRPr>
          </a:p>
        </p:txBody>
      </p:sp>
      <p:sp>
        <p:nvSpPr>
          <p:cNvPr id="11" name="object 11"/>
          <p:cNvSpPr/>
          <p:nvPr/>
        </p:nvSpPr>
        <p:spPr>
          <a:xfrm>
            <a:off x="4068445" y="1308896"/>
            <a:ext cx="2762950" cy="2491959"/>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4067683" y="1308099"/>
            <a:ext cx="2768600" cy="2492375"/>
          </a:xfrm>
          <a:custGeom>
            <a:avLst/>
            <a:gdLst/>
            <a:ahLst/>
            <a:cxnLst/>
            <a:rect l="l" t="t" r="r" b="b"/>
            <a:pathLst>
              <a:path w="2768600" h="2492375">
                <a:moveTo>
                  <a:pt x="0" y="2491994"/>
                </a:moveTo>
                <a:lnTo>
                  <a:pt x="2768091" y="2491994"/>
                </a:lnTo>
                <a:lnTo>
                  <a:pt x="2768091" y="0"/>
                </a:lnTo>
                <a:lnTo>
                  <a:pt x="0" y="0"/>
                </a:lnTo>
                <a:lnTo>
                  <a:pt x="0" y="2491994"/>
                </a:lnTo>
                <a:close/>
              </a:path>
            </a:pathLst>
          </a:custGeom>
          <a:ln w="19050">
            <a:solidFill>
              <a:srgbClr val="000000"/>
            </a:solidFill>
          </a:ln>
        </p:spPr>
        <p:txBody>
          <a:bodyPr wrap="square" lIns="0" tIns="0" rIns="0" bIns="0" rtlCol="0"/>
          <a:lstStyle/>
          <a:p>
            <a:endParaRPr/>
          </a:p>
        </p:txBody>
      </p:sp>
      <p:sp>
        <p:nvSpPr>
          <p:cNvPr id="13" name="object 13"/>
          <p:cNvSpPr/>
          <p:nvPr/>
        </p:nvSpPr>
        <p:spPr>
          <a:xfrm>
            <a:off x="4040251" y="3895100"/>
            <a:ext cx="2815717" cy="2471917"/>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033392" y="3888231"/>
            <a:ext cx="2826385" cy="2482850"/>
          </a:xfrm>
          <a:custGeom>
            <a:avLst/>
            <a:gdLst/>
            <a:ahLst/>
            <a:cxnLst/>
            <a:rect l="l" t="t" r="r" b="b"/>
            <a:pathLst>
              <a:path w="2826384" h="2482850">
                <a:moveTo>
                  <a:pt x="0" y="2482596"/>
                </a:moveTo>
                <a:lnTo>
                  <a:pt x="2826385" y="2482596"/>
                </a:lnTo>
                <a:lnTo>
                  <a:pt x="2826385" y="0"/>
                </a:lnTo>
                <a:lnTo>
                  <a:pt x="0" y="0"/>
                </a:lnTo>
                <a:lnTo>
                  <a:pt x="0" y="2482596"/>
                </a:lnTo>
                <a:close/>
              </a:path>
            </a:pathLst>
          </a:custGeom>
          <a:ln w="9525">
            <a:solidFill>
              <a:srgbClr val="000000"/>
            </a:solidFill>
          </a:ln>
        </p:spPr>
        <p:txBody>
          <a:bodyPr wrap="square" lIns="0" tIns="0" rIns="0" bIns="0" rtlCol="0"/>
          <a:lstStyle/>
          <a:p>
            <a:endParaRPr/>
          </a:p>
        </p:txBody>
      </p:sp>
      <p:sp>
        <p:nvSpPr>
          <p:cNvPr id="15" name="object 15"/>
          <p:cNvSpPr txBox="1"/>
          <p:nvPr/>
        </p:nvSpPr>
        <p:spPr>
          <a:xfrm>
            <a:off x="465264" y="7370559"/>
            <a:ext cx="3247390" cy="2155190"/>
          </a:xfrm>
          <a:prstGeom prst="rect">
            <a:avLst/>
          </a:prstGeom>
          <a:solidFill>
            <a:srgbClr val="31D17D">
              <a:alpha val="38038"/>
            </a:srgbClr>
          </a:solidFill>
          <a:ln w="9525">
            <a:solidFill>
              <a:srgbClr val="000000"/>
            </a:solidFill>
          </a:ln>
        </p:spPr>
        <p:txBody>
          <a:bodyPr vert="horz" wrap="square" lIns="0" tIns="50165" rIns="0" bIns="0" rtlCol="0">
            <a:spAutoFit/>
          </a:bodyPr>
          <a:lstStyle/>
          <a:p>
            <a:pPr marL="95250">
              <a:lnSpc>
                <a:spcPct val="100000"/>
              </a:lnSpc>
              <a:spcBef>
                <a:spcPts val="395"/>
              </a:spcBef>
            </a:pPr>
            <a:r>
              <a:rPr sz="1000" b="1" spc="-5" dirty="0">
                <a:solidFill>
                  <a:srgbClr val="000080"/>
                </a:solidFill>
                <a:latin typeface="Tahoma"/>
                <a:cs typeface="Tahoma"/>
              </a:rPr>
              <a:t>Yoğunlaşma</a:t>
            </a:r>
            <a:r>
              <a:rPr sz="1000" b="1" spc="-10"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marL="95250" marR="89535" algn="just">
              <a:lnSpc>
                <a:spcPct val="119700"/>
              </a:lnSpc>
              <a:spcBef>
                <a:spcPts val="605"/>
              </a:spcBef>
            </a:pPr>
            <a:r>
              <a:rPr sz="1000" spc="-5" dirty="0">
                <a:latin typeface="Tahoma"/>
                <a:cs typeface="Tahoma"/>
              </a:rPr>
              <a:t>Bu periyotta reaksiyon yavaşlamaya başlar ve ısı çıkışı  önemli düzeyde azalır. Hidratasyon ürünleri artmaya  ve gelişmeye devam etmektedir.</a:t>
            </a:r>
            <a:r>
              <a:rPr sz="1000" spc="290" dirty="0">
                <a:latin typeface="Tahoma"/>
                <a:cs typeface="Tahoma"/>
              </a:rPr>
              <a:t> </a:t>
            </a:r>
            <a:r>
              <a:rPr sz="1000" spc="-5" dirty="0">
                <a:latin typeface="Tahoma"/>
                <a:cs typeface="Tahoma"/>
              </a:rPr>
              <a:t>Şekil</a:t>
            </a:r>
            <a:r>
              <a:rPr sz="1000" spc="65" dirty="0">
                <a:latin typeface="Tahoma"/>
                <a:cs typeface="Tahoma"/>
              </a:rPr>
              <a:t> </a:t>
            </a:r>
            <a:r>
              <a:rPr sz="1000" dirty="0">
                <a:latin typeface="Tahoma"/>
                <a:cs typeface="Tahoma"/>
              </a:rPr>
              <a:t>7-8-9’da </a:t>
            </a:r>
            <a:r>
              <a:rPr sz="1000" spc="-5" dirty="0">
                <a:latin typeface="Tahoma"/>
                <a:cs typeface="Tahoma"/>
              </a:rPr>
              <a:t> görüldüğü gibi beton gittikçe daha sert ve sağlam bir  yapıya kavuşur. Bu periyot hidrate olmamış çimento  tanecikleri ile suyun bulunması durumunda çok uzun  bir </a:t>
            </a:r>
            <a:r>
              <a:rPr sz="1000" spc="-10" dirty="0">
                <a:latin typeface="Tahoma"/>
                <a:cs typeface="Tahoma"/>
              </a:rPr>
              <a:t>süre </a:t>
            </a:r>
            <a:r>
              <a:rPr sz="1000" spc="-5" dirty="0">
                <a:latin typeface="Tahoma"/>
                <a:cs typeface="Tahoma"/>
              </a:rPr>
              <a:t>devan eder. Kısaca, betonun yıllar sürebilecek  bir zaman diliminde dayanımı ve dayanıklılığı</a:t>
            </a:r>
            <a:r>
              <a:rPr sz="1000" spc="45" dirty="0">
                <a:latin typeface="Tahoma"/>
                <a:cs typeface="Tahoma"/>
              </a:rPr>
              <a:t> </a:t>
            </a:r>
            <a:r>
              <a:rPr sz="1000" spc="-5" dirty="0">
                <a:latin typeface="Tahoma"/>
                <a:cs typeface="Tahoma"/>
              </a:rPr>
              <a:t>artar[1].</a:t>
            </a:r>
            <a:endParaRPr sz="1000">
              <a:latin typeface="Tahoma"/>
              <a:cs typeface="Tahoma"/>
            </a:endParaRPr>
          </a:p>
        </p:txBody>
      </p:sp>
      <p:sp>
        <p:nvSpPr>
          <p:cNvPr id="16" name="object 16"/>
          <p:cNvSpPr/>
          <p:nvPr/>
        </p:nvSpPr>
        <p:spPr>
          <a:xfrm>
            <a:off x="4066285" y="6484852"/>
            <a:ext cx="2758941" cy="2507123"/>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4059301" y="6477888"/>
            <a:ext cx="2780665" cy="2523490"/>
          </a:xfrm>
          <a:custGeom>
            <a:avLst/>
            <a:gdLst/>
            <a:ahLst/>
            <a:cxnLst/>
            <a:rect l="l" t="t" r="r" b="b"/>
            <a:pathLst>
              <a:path w="2780665" h="2523490">
                <a:moveTo>
                  <a:pt x="0" y="2522982"/>
                </a:moveTo>
                <a:lnTo>
                  <a:pt x="2780283" y="2522982"/>
                </a:lnTo>
                <a:lnTo>
                  <a:pt x="2780283" y="0"/>
                </a:lnTo>
                <a:lnTo>
                  <a:pt x="0" y="0"/>
                </a:lnTo>
                <a:lnTo>
                  <a:pt x="0" y="2522982"/>
                </a:lnTo>
                <a:close/>
              </a:path>
            </a:pathLst>
          </a:custGeom>
          <a:ln w="9525">
            <a:solidFill>
              <a:srgbClr val="000000"/>
            </a:solidFill>
          </a:ln>
        </p:spPr>
        <p:txBody>
          <a:bodyPr wrap="square" lIns="0" tIns="0" rIns="0" bIns="0" rtlCol="0"/>
          <a:lstStyle/>
          <a:p>
            <a:endParaRPr/>
          </a:p>
        </p:txBody>
      </p:sp>
      <p:sp>
        <p:nvSpPr>
          <p:cNvPr id="18" name="object 18"/>
          <p:cNvSpPr txBox="1"/>
          <p:nvPr/>
        </p:nvSpPr>
        <p:spPr>
          <a:xfrm>
            <a:off x="4094226" y="9170158"/>
            <a:ext cx="2487930" cy="391160"/>
          </a:xfrm>
          <a:prstGeom prst="rect">
            <a:avLst/>
          </a:prstGeom>
        </p:spPr>
        <p:txBody>
          <a:bodyPr vert="horz" wrap="square" lIns="0" tIns="12700" rIns="0" bIns="0" rtlCol="0">
            <a:spAutoFit/>
          </a:bodyPr>
          <a:lstStyle/>
          <a:p>
            <a:pPr marL="12700" marR="5080">
              <a:lnSpc>
                <a:spcPct val="114300"/>
              </a:lnSpc>
              <a:spcBef>
                <a:spcPts val="100"/>
              </a:spcBef>
            </a:pPr>
            <a:r>
              <a:rPr sz="1000" b="1" spc="-5" dirty="0">
                <a:latin typeface="Tahoma"/>
                <a:cs typeface="Tahoma"/>
              </a:rPr>
              <a:t>Şekil 7-8-9: </a:t>
            </a:r>
            <a:r>
              <a:rPr sz="1050" i="1" spc="-30" dirty="0">
                <a:latin typeface="Tahoma"/>
                <a:cs typeface="Tahoma"/>
              </a:rPr>
              <a:t>Hidratasyon </a:t>
            </a:r>
            <a:r>
              <a:rPr sz="1050" i="1" spc="-25" dirty="0">
                <a:latin typeface="Tahoma"/>
                <a:cs typeface="Tahoma"/>
              </a:rPr>
              <a:t>süreçleri </a:t>
            </a:r>
            <a:r>
              <a:rPr sz="1050" i="1" spc="-30" dirty="0">
                <a:latin typeface="Tahoma"/>
                <a:cs typeface="Tahoma"/>
              </a:rPr>
              <a:t>boyunca  çimento hamurundaki</a:t>
            </a:r>
            <a:r>
              <a:rPr sz="1050" i="1" spc="-20" dirty="0">
                <a:latin typeface="Tahoma"/>
                <a:cs typeface="Tahoma"/>
              </a:rPr>
              <a:t> </a:t>
            </a:r>
            <a:r>
              <a:rPr sz="1050" i="1" spc="-25" dirty="0">
                <a:latin typeface="Tahoma"/>
                <a:cs typeface="Tahoma"/>
              </a:rPr>
              <a:t>değişim[1]</a:t>
            </a:r>
            <a:endParaRPr sz="1050">
              <a:latin typeface="Tahoma"/>
              <a:cs typeface="Tahoma"/>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3" name="object 3"/>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4" name="object 4"/>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5" name="object 5"/>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6" name="object 6"/>
          <p:cNvSpPr/>
          <p:nvPr/>
        </p:nvSpPr>
        <p:spPr>
          <a:xfrm>
            <a:off x="398030" y="460349"/>
            <a:ext cx="1625854" cy="351688"/>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464312" y="8231395"/>
            <a:ext cx="2595880" cy="185420"/>
          </a:xfrm>
          <a:prstGeom prst="rect">
            <a:avLst/>
          </a:prstGeom>
        </p:spPr>
        <p:txBody>
          <a:bodyPr vert="horz" wrap="square" lIns="0" tIns="12700" rIns="0" bIns="0" rtlCol="0">
            <a:spAutoFit/>
          </a:bodyPr>
          <a:lstStyle/>
          <a:p>
            <a:pPr marL="12700">
              <a:lnSpc>
                <a:spcPct val="100000"/>
              </a:lnSpc>
              <a:spcBef>
                <a:spcPts val="100"/>
              </a:spcBef>
            </a:pPr>
            <a:r>
              <a:rPr sz="1000" b="1" spc="-5" dirty="0">
                <a:latin typeface="Tahoma"/>
                <a:cs typeface="Tahoma"/>
              </a:rPr>
              <a:t>Şekil </a:t>
            </a:r>
            <a:r>
              <a:rPr sz="1000" b="1" dirty="0">
                <a:latin typeface="Tahoma"/>
                <a:cs typeface="Tahoma"/>
              </a:rPr>
              <a:t>10: </a:t>
            </a:r>
            <a:r>
              <a:rPr sz="1050" i="1" spc="-30" dirty="0">
                <a:latin typeface="Tahoma"/>
                <a:cs typeface="Tahoma"/>
              </a:rPr>
              <a:t>Hidratasyon reaksiyonu</a:t>
            </a:r>
            <a:r>
              <a:rPr sz="1050" i="1" spc="-35" dirty="0">
                <a:latin typeface="Tahoma"/>
                <a:cs typeface="Tahoma"/>
              </a:rPr>
              <a:t> </a:t>
            </a:r>
            <a:r>
              <a:rPr sz="1050" i="1" spc="-25" dirty="0">
                <a:latin typeface="Tahoma"/>
                <a:cs typeface="Tahoma"/>
              </a:rPr>
              <a:t>süreçleri[1]</a:t>
            </a:r>
            <a:endParaRPr sz="1050">
              <a:latin typeface="Tahoma"/>
              <a:cs typeface="Tahoma"/>
            </a:endParaRPr>
          </a:p>
        </p:txBody>
      </p:sp>
      <p:sp>
        <p:nvSpPr>
          <p:cNvPr id="9" name="object 9"/>
          <p:cNvSpPr/>
          <p:nvPr/>
        </p:nvSpPr>
        <p:spPr>
          <a:xfrm>
            <a:off x="462619" y="1378095"/>
            <a:ext cx="6542484" cy="3146439"/>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853478" y="4331360"/>
            <a:ext cx="425450" cy="181610"/>
          </a:xfrm>
          <a:custGeom>
            <a:avLst/>
            <a:gdLst/>
            <a:ahLst/>
            <a:cxnLst/>
            <a:rect l="l" t="t" r="r" b="b"/>
            <a:pathLst>
              <a:path w="425450" h="181610">
                <a:moveTo>
                  <a:pt x="0" y="181076"/>
                </a:moveTo>
                <a:lnTo>
                  <a:pt x="425411" y="181076"/>
                </a:lnTo>
                <a:lnTo>
                  <a:pt x="425411" y="0"/>
                </a:lnTo>
                <a:lnTo>
                  <a:pt x="0" y="0"/>
                </a:lnTo>
                <a:lnTo>
                  <a:pt x="0" y="181076"/>
                </a:lnTo>
                <a:close/>
              </a:path>
            </a:pathLst>
          </a:custGeom>
          <a:solidFill>
            <a:srgbClr val="FFC000"/>
          </a:solidFill>
        </p:spPr>
        <p:txBody>
          <a:bodyPr wrap="square" lIns="0" tIns="0" rIns="0" bIns="0" rtlCol="0"/>
          <a:lstStyle/>
          <a:p>
            <a:endParaRPr/>
          </a:p>
        </p:txBody>
      </p:sp>
      <p:graphicFrame>
        <p:nvGraphicFramePr>
          <p:cNvPr id="11" name="object 11"/>
          <p:cNvGraphicFramePr>
            <a:graphicFrameLocks noGrp="1"/>
          </p:cNvGraphicFramePr>
          <p:nvPr/>
        </p:nvGraphicFramePr>
        <p:xfrm>
          <a:off x="1269872" y="4315180"/>
          <a:ext cx="5721984" cy="183927"/>
        </p:xfrm>
        <a:graphic>
          <a:graphicData uri="http://schemas.openxmlformats.org/drawingml/2006/table">
            <a:tbl>
              <a:tblPr firstRow="1" bandRow="1">
                <a:tableStyleId>{2D5ABB26-0587-4C30-8999-92F81FD0307C}</a:tableStyleId>
              </a:tblPr>
              <a:tblGrid>
                <a:gridCol w="1510665">
                  <a:extLst>
                    <a:ext uri="{9D8B030D-6E8A-4147-A177-3AD203B41FA5}">
                      <a16:colId xmlns:a16="http://schemas.microsoft.com/office/drawing/2014/main" val="20000"/>
                    </a:ext>
                  </a:extLst>
                </a:gridCol>
                <a:gridCol w="52705">
                  <a:extLst>
                    <a:ext uri="{9D8B030D-6E8A-4147-A177-3AD203B41FA5}">
                      <a16:colId xmlns:a16="http://schemas.microsoft.com/office/drawing/2014/main" val="20001"/>
                    </a:ext>
                  </a:extLst>
                </a:gridCol>
                <a:gridCol w="1402715">
                  <a:extLst>
                    <a:ext uri="{9D8B030D-6E8A-4147-A177-3AD203B41FA5}">
                      <a16:colId xmlns:a16="http://schemas.microsoft.com/office/drawing/2014/main" val="20002"/>
                    </a:ext>
                  </a:extLst>
                </a:gridCol>
                <a:gridCol w="1492885">
                  <a:extLst>
                    <a:ext uri="{9D8B030D-6E8A-4147-A177-3AD203B41FA5}">
                      <a16:colId xmlns:a16="http://schemas.microsoft.com/office/drawing/2014/main" val="20003"/>
                    </a:ext>
                  </a:extLst>
                </a:gridCol>
                <a:gridCol w="1263014">
                  <a:extLst>
                    <a:ext uri="{9D8B030D-6E8A-4147-A177-3AD203B41FA5}">
                      <a16:colId xmlns:a16="http://schemas.microsoft.com/office/drawing/2014/main" val="20004"/>
                    </a:ext>
                  </a:extLst>
                </a:gridCol>
              </a:tblGrid>
              <a:tr h="183927">
                <a:tc>
                  <a:txBody>
                    <a:bodyPr/>
                    <a:lstStyle/>
                    <a:p>
                      <a:pPr marL="53340" algn="ctr">
                        <a:lnSpc>
                          <a:spcPts val="1295"/>
                        </a:lnSpc>
                      </a:pPr>
                      <a:r>
                        <a:rPr sz="1100" b="1" dirty="0">
                          <a:latin typeface="Calibri"/>
                          <a:cs typeface="Calibri"/>
                        </a:rPr>
                        <a:t>2</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EF"/>
                    </a:solidFill>
                  </a:tcPr>
                </a:tc>
                <a:tc>
                  <a:txBody>
                    <a:bodyPr/>
                    <a:lstStyle/>
                    <a:p>
                      <a:pPr>
                        <a:lnSpc>
                          <a:spcPct val="100000"/>
                        </a:lnSpc>
                      </a:pPr>
                      <a:endParaRPr sz="1000">
                        <a:latin typeface="Times New Roman"/>
                        <a:cs typeface="Times New Roman"/>
                      </a:endParaRPr>
                    </a:p>
                  </a:txBody>
                  <a:tcPr marL="0" marR="0" marT="0" marB="0">
                    <a:lnL w="19050">
                      <a:solidFill>
                        <a:srgbClr val="000000"/>
                      </a:solidFill>
                      <a:prstDash val="solid"/>
                    </a:lnL>
                    <a:lnT w="28575">
                      <a:solidFill>
                        <a:srgbClr val="000000"/>
                      </a:solidFill>
                      <a:prstDash val="solid"/>
                    </a:lnT>
                    <a:lnB w="28575">
                      <a:solidFill>
                        <a:srgbClr val="000000"/>
                      </a:solidFill>
                      <a:prstDash val="solid"/>
                    </a:lnB>
                    <a:solidFill>
                      <a:srgbClr val="ED7700"/>
                    </a:solidFill>
                  </a:tcPr>
                </a:tc>
                <a:tc>
                  <a:txBody>
                    <a:bodyPr/>
                    <a:lstStyle/>
                    <a:p>
                      <a:pPr marR="43815" algn="ctr">
                        <a:lnSpc>
                          <a:spcPct val="100000"/>
                        </a:lnSpc>
                        <a:spcBef>
                          <a:spcPts val="20"/>
                        </a:spcBef>
                      </a:pPr>
                      <a:r>
                        <a:rPr sz="1100" b="1" dirty="0">
                          <a:latin typeface="Calibri"/>
                          <a:cs typeface="Calibri"/>
                        </a:rPr>
                        <a:t>3</a:t>
                      </a:r>
                      <a:endParaRPr sz="1100">
                        <a:latin typeface="Calibri"/>
                        <a:cs typeface="Calibri"/>
                      </a:endParaRPr>
                    </a:p>
                  </a:txBody>
                  <a:tcPr marL="0" marR="0" marT="2540" marB="0">
                    <a:lnR w="28575">
                      <a:solidFill>
                        <a:srgbClr val="000000"/>
                      </a:solidFill>
                      <a:prstDash val="solid"/>
                    </a:lnR>
                    <a:lnT w="19050">
                      <a:solidFill>
                        <a:srgbClr val="000000"/>
                      </a:solidFill>
                      <a:prstDash val="solid"/>
                    </a:lnT>
                    <a:lnB w="19050">
                      <a:solidFill>
                        <a:srgbClr val="000000"/>
                      </a:solidFill>
                      <a:prstDash val="solid"/>
                    </a:lnB>
                    <a:solidFill>
                      <a:srgbClr val="ED7700"/>
                    </a:solidFill>
                  </a:tcPr>
                </a:tc>
                <a:tc>
                  <a:txBody>
                    <a:bodyPr/>
                    <a:lstStyle/>
                    <a:p>
                      <a:pPr marL="3175" algn="ctr">
                        <a:lnSpc>
                          <a:spcPct val="100000"/>
                        </a:lnSpc>
                        <a:spcBef>
                          <a:spcPts val="20"/>
                        </a:spcBef>
                      </a:pPr>
                      <a:r>
                        <a:rPr sz="1100" b="1" dirty="0">
                          <a:latin typeface="Calibri"/>
                          <a:cs typeface="Calibri"/>
                        </a:rPr>
                        <a:t>4</a:t>
                      </a:r>
                      <a:endParaRPr sz="1100">
                        <a:latin typeface="Calibri"/>
                        <a:cs typeface="Calibri"/>
                      </a:endParaRPr>
                    </a:p>
                  </a:txBody>
                  <a:tcPr marL="0" marR="0" marT="2540" marB="0">
                    <a:lnL w="28575">
                      <a:solidFill>
                        <a:srgbClr val="000000"/>
                      </a:solidFill>
                      <a:prstDash val="solid"/>
                    </a:lnL>
                    <a:lnR w="28575">
                      <a:solidFill>
                        <a:srgbClr val="000000"/>
                      </a:solidFill>
                      <a:prstDash val="solid"/>
                    </a:lnR>
                    <a:lnT w="19050">
                      <a:solidFill>
                        <a:srgbClr val="000000"/>
                      </a:solidFill>
                      <a:prstDash val="solid"/>
                    </a:lnT>
                    <a:lnB w="19050">
                      <a:solidFill>
                        <a:srgbClr val="000000"/>
                      </a:solidFill>
                      <a:prstDash val="solid"/>
                    </a:lnB>
                    <a:solidFill>
                      <a:srgbClr val="C00000"/>
                    </a:solidFill>
                  </a:tcPr>
                </a:tc>
                <a:tc>
                  <a:txBody>
                    <a:bodyPr/>
                    <a:lstStyle/>
                    <a:p>
                      <a:pPr marL="2540" algn="ctr">
                        <a:lnSpc>
                          <a:spcPts val="1305"/>
                        </a:lnSpc>
                        <a:spcBef>
                          <a:spcPts val="45"/>
                        </a:spcBef>
                      </a:pPr>
                      <a:r>
                        <a:rPr sz="1100" b="1" dirty="0">
                          <a:latin typeface="Calibri"/>
                          <a:cs typeface="Calibri"/>
                        </a:rPr>
                        <a:t>5</a:t>
                      </a:r>
                      <a:endParaRPr sz="1100">
                        <a:latin typeface="Calibri"/>
                        <a:cs typeface="Calibri"/>
                      </a:endParaRPr>
                    </a:p>
                  </a:txBody>
                  <a:tcPr marL="0" marR="0" marT="5715" marB="0">
                    <a:lnL w="28575">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C7E"/>
                    </a:solidFill>
                  </a:tcPr>
                </a:tc>
                <a:extLst>
                  <a:ext uri="{0D108BD9-81ED-4DB2-BD59-A6C34878D82A}">
                    <a16:rowId xmlns:a16="http://schemas.microsoft.com/office/drawing/2014/main" val="10000"/>
                  </a:ext>
                </a:extLst>
              </a:tr>
            </a:tbl>
          </a:graphicData>
        </a:graphic>
      </p:graphicFrame>
      <p:sp>
        <p:nvSpPr>
          <p:cNvPr id="12" name="object 12"/>
          <p:cNvSpPr/>
          <p:nvPr/>
        </p:nvSpPr>
        <p:spPr>
          <a:xfrm>
            <a:off x="3800347" y="2406141"/>
            <a:ext cx="339725" cy="80010"/>
          </a:xfrm>
          <a:custGeom>
            <a:avLst/>
            <a:gdLst/>
            <a:ahLst/>
            <a:cxnLst/>
            <a:rect l="l" t="t" r="r" b="b"/>
            <a:pathLst>
              <a:path w="339725" h="80010">
                <a:moveTo>
                  <a:pt x="262785" y="48310"/>
                </a:moveTo>
                <a:lnTo>
                  <a:pt x="258444" y="79756"/>
                </a:lnTo>
                <a:lnTo>
                  <a:pt x="339216" y="52450"/>
                </a:lnTo>
                <a:lnTo>
                  <a:pt x="336432" y="50546"/>
                </a:lnTo>
                <a:lnTo>
                  <a:pt x="278891" y="50546"/>
                </a:lnTo>
                <a:lnTo>
                  <a:pt x="262785" y="48310"/>
                </a:lnTo>
                <a:close/>
              </a:path>
              <a:path w="339725" h="80010">
                <a:moveTo>
                  <a:pt x="264522" y="35731"/>
                </a:moveTo>
                <a:lnTo>
                  <a:pt x="262785" y="48310"/>
                </a:lnTo>
                <a:lnTo>
                  <a:pt x="278891" y="50546"/>
                </a:lnTo>
                <a:lnTo>
                  <a:pt x="282066" y="48133"/>
                </a:lnTo>
                <a:lnTo>
                  <a:pt x="282575" y="44576"/>
                </a:lnTo>
                <a:lnTo>
                  <a:pt x="282955" y="41148"/>
                </a:lnTo>
                <a:lnTo>
                  <a:pt x="280542" y="37973"/>
                </a:lnTo>
                <a:lnTo>
                  <a:pt x="277113" y="37465"/>
                </a:lnTo>
                <a:lnTo>
                  <a:pt x="264522" y="35731"/>
                </a:lnTo>
                <a:close/>
              </a:path>
              <a:path w="339725" h="80010">
                <a:moveTo>
                  <a:pt x="268859" y="4318"/>
                </a:moveTo>
                <a:lnTo>
                  <a:pt x="264522" y="35731"/>
                </a:lnTo>
                <a:lnTo>
                  <a:pt x="277113" y="37465"/>
                </a:lnTo>
                <a:lnTo>
                  <a:pt x="280542" y="37973"/>
                </a:lnTo>
                <a:lnTo>
                  <a:pt x="282955" y="41148"/>
                </a:lnTo>
                <a:lnTo>
                  <a:pt x="282575" y="44576"/>
                </a:lnTo>
                <a:lnTo>
                  <a:pt x="282066" y="48133"/>
                </a:lnTo>
                <a:lnTo>
                  <a:pt x="278891" y="50546"/>
                </a:lnTo>
                <a:lnTo>
                  <a:pt x="336432" y="50546"/>
                </a:lnTo>
                <a:lnTo>
                  <a:pt x="268859" y="4318"/>
                </a:lnTo>
                <a:close/>
              </a:path>
              <a:path w="339725" h="80010">
                <a:moveTo>
                  <a:pt x="4190" y="0"/>
                </a:moveTo>
                <a:lnTo>
                  <a:pt x="1015" y="2413"/>
                </a:lnTo>
                <a:lnTo>
                  <a:pt x="0" y="9271"/>
                </a:lnTo>
                <a:lnTo>
                  <a:pt x="2539" y="12573"/>
                </a:lnTo>
                <a:lnTo>
                  <a:pt x="5968" y="12953"/>
                </a:lnTo>
                <a:lnTo>
                  <a:pt x="262785" y="48310"/>
                </a:lnTo>
                <a:lnTo>
                  <a:pt x="264522" y="35731"/>
                </a:lnTo>
                <a:lnTo>
                  <a:pt x="7747" y="381"/>
                </a:lnTo>
                <a:lnTo>
                  <a:pt x="4190" y="0"/>
                </a:lnTo>
                <a:close/>
              </a:path>
            </a:pathLst>
          </a:custGeom>
          <a:solidFill>
            <a:srgbClr val="000000"/>
          </a:solidFill>
        </p:spPr>
        <p:txBody>
          <a:bodyPr wrap="square" lIns="0" tIns="0" rIns="0" bIns="0" rtlCol="0"/>
          <a:lstStyle/>
          <a:p>
            <a:endParaRPr/>
          </a:p>
        </p:txBody>
      </p:sp>
      <p:sp>
        <p:nvSpPr>
          <p:cNvPr id="13" name="object 13"/>
          <p:cNvSpPr/>
          <p:nvPr/>
        </p:nvSpPr>
        <p:spPr>
          <a:xfrm>
            <a:off x="2811145" y="3736720"/>
            <a:ext cx="76200" cy="309245"/>
          </a:xfrm>
          <a:custGeom>
            <a:avLst/>
            <a:gdLst/>
            <a:ahLst/>
            <a:cxnLst/>
            <a:rect l="l" t="t" r="r" b="b"/>
            <a:pathLst>
              <a:path w="76200" h="309245">
                <a:moveTo>
                  <a:pt x="0" y="230378"/>
                </a:moveTo>
                <a:lnTo>
                  <a:pt x="32131" y="309245"/>
                </a:lnTo>
                <a:lnTo>
                  <a:pt x="66192" y="252476"/>
                </a:lnTo>
                <a:lnTo>
                  <a:pt x="40005" y="252476"/>
                </a:lnTo>
                <a:lnTo>
                  <a:pt x="33019" y="251968"/>
                </a:lnTo>
                <a:lnTo>
                  <a:pt x="30353" y="248920"/>
                </a:lnTo>
                <a:lnTo>
                  <a:pt x="31582" y="232807"/>
                </a:lnTo>
                <a:lnTo>
                  <a:pt x="0" y="230378"/>
                </a:lnTo>
                <a:close/>
              </a:path>
              <a:path w="76200" h="309245">
                <a:moveTo>
                  <a:pt x="31582" y="232807"/>
                </a:moveTo>
                <a:lnTo>
                  <a:pt x="30353" y="248920"/>
                </a:lnTo>
                <a:lnTo>
                  <a:pt x="33019" y="251968"/>
                </a:lnTo>
                <a:lnTo>
                  <a:pt x="40005" y="252476"/>
                </a:lnTo>
                <a:lnTo>
                  <a:pt x="43053" y="249936"/>
                </a:lnTo>
                <a:lnTo>
                  <a:pt x="43306" y="246380"/>
                </a:lnTo>
                <a:lnTo>
                  <a:pt x="44269" y="233783"/>
                </a:lnTo>
                <a:lnTo>
                  <a:pt x="31582" y="232807"/>
                </a:lnTo>
                <a:close/>
              </a:path>
              <a:path w="76200" h="309245">
                <a:moveTo>
                  <a:pt x="44269" y="233783"/>
                </a:moveTo>
                <a:lnTo>
                  <a:pt x="43053" y="249936"/>
                </a:lnTo>
                <a:lnTo>
                  <a:pt x="40005" y="252476"/>
                </a:lnTo>
                <a:lnTo>
                  <a:pt x="66192" y="252476"/>
                </a:lnTo>
                <a:lnTo>
                  <a:pt x="75946" y="236220"/>
                </a:lnTo>
                <a:lnTo>
                  <a:pt x="44269" y="233783"/>
                </a:lnTo>
                <a:close/>
              </a:path>
              <a:path w="76200" h="309245">
                <a:moveTo>
                  <a:pt x="52197" y="0"/>
                </a:moveTo>
                <a:lnTo>
                  <a:pt x="49149" y="2667"/>
                </a:lnTo>
                <a:lnTo>
                  <a:pt x="31582" y="232807"/>
                </a:lnTo>
                <a:lnTo>
                  <a:pt x="44269" y="233783"/>
                </a:lnTo>
                <a:lnTo>
                  <a:pt x="61594" y="7112"/>
                </a:lnTo>
                <a:lnTo>
                  <a:pt x="61849" y="3556"/>
                </a:lnTo>
                <a:lnTo>
                  <a:pt x="59181" y="508"/>
                </a:lnTo>
                <a:lnTo>
                  <a:pt x="52197" y="0"/>
                </a:lnTo>
                <a:close/>
              </a:path>
            </a:pathLst>
          </a:custGeom>
          <a:solidFill>
            <a:srgbClr val="000000"/>
          </a:solidFill>
        </p:spPr>
        <p:txBody>
          <a:bodyPr wrap="square" lIns="0" tIns="0" rIns="0" bIns="0" rtlCol="0"/>
          <a:lstStyle/>
          <a:p>
            <a:endParaRPr/>
          </a:p>
        </p:txBody>
      </p:sp>
      <p:sp>
        <p:nvSpPr>
          <p:cNvPr id="14" name="object 14"/>
          <p:cNvSpPr txBox="1"/>
          <p:nvPr/>
        </p:nvSpPr>
        <p:spPr>
          <a:xfrm>
            <a:off x="591108" y="2946864"/>
            <a:ext cx="177800" cy="722630"/>
          </a:xfrm>
          <a:prstGeom prst="rect">
            <a:avLst/>
          </a:prstGeom>
        </p:spPr>
        <p:txBody>
          <a:bodyPr vert="vert270" wrap="square" lIns="0" tIns="0" rIns="0" bIns="0" rtlCol="0">
            <a:spAutoFit/>
          </a:bodyPr>
          <a:lstStyle/>
          <a:p>
            <a:pPr marL="12700">
              <a:lnSpc>
                <a:spcPts val="1240"/>
              </a:lnSpc>
            </a:pPr>
            <a:r>
              <a:rPr sz="1200" b="1" dirty="0">
                <a:latin typeface="Calibri"/>
                <a:cs typeface="Calibri"/>
              </a:rPr>
              <a:t>Isı </a:t>
            </a:r>
            <a:r>
              <a:rPr sz="1200" b="1" spc="-5" dirty="0">
                <a:latin typeface="Calibri"/>
                <a:cs typeface="Calibri"/>
              </a:rPr>
              <a:t>çıkış</a:t>
            </a:r>
            <a:r>
              <a:rPr sz="1200" b="1" spc="-80" dirty="0">
                <a:latin typeface="Calibri"/>
                <a:cs typeface="Calibri"/>
              </a:rPr>
              <a:t> </a:t>
            </a:r>
            <a:r>
              <a:rPr sz="1200" b="1" spc="-5" dirty="0">
                <a:latin typeface="Calibri"/>
                <a:cs typeface="Calibri"/>
              </a:rPr>
              <a:t>hızı</a:t>
            </a:r>
            <a:endParaRPr sz="1200">
              <a:latin typeface="Calibri"/>
              <a:cs typeface="Calibri"/>
            </a:endParaRPr>
          </a:p>
        </p:txBody>
      </p:sp>
      <p:graphicFrame>
        <p:nvGraphicFramePr>
          <p:cNvPr id="15" name="object 15"/>
          <p:cNvGraphicFramePr>
            <a:graphicFrameLocks noGrp="1"/>
          </p:cNvGraphicFramePr>
          <p:nvPr/>
        </p:nvGraphicFramePr>
        <p:xfrm>
          <a:off x="398513" y="1296034"/>
          <a:ext cx="6694167" cy="6861427"/>
        </p:xfrm>
        <a:graphic>
          <a:graphicData uri="http://schemas.openxmlformats.org/drawingml/2006/table">
            <a:tbl>
              <a:tblPr firstRow="1" bandRow="1">
                <a:tableStyleId>{2D5ABB26-0587-4C30-8999-92F81FD0307C}</a:tableStyleId>
              </a:tblPr>
              <a:tblGrid>
                <a:gridCol w="995680">
                  <a:extLst>
                    <a:ext uri="{9D8B030D-6E8A-4147-A177-3AD203B41FA5}">
                      <a16:colId xmlns:a16="http://schemas.microsoft.com/office/drawing/2014/main" val="20000"/>
                    </a:ext>
                  </a:extLst>
                </a:gridCol>
                <a:gridCol w="1515109">
                  <a:extLst>
                    <a:ext uri="{9D8B030D-6E8A-4147-A177-3AD203B41FA5}">
                      <a16:colId xmlns:a16="http://schemas.microsoft.com/office/drawing/2014/main" val="20001"/>
                    </a:ext>
                  </a:extLst>
                </a:gridCol>
                <a:gridCol w="1398269">
                  <a:extLst>
                    <a:ext uri="{9D8B030D-6E8A-4147-A177-3AD203B41FA5}">
                      <a16:colId xmlns:a16="http://schemas.microsoft.com/office/drawing/2014/main" val="20002"/>
                    </a:ext>
                  </a:extLst>
                </a:gridCol>
                <a:gridCol w="1515110">
                  <a:extLst>
                    <a:ext uri="{9D8B030D-6E8A-4147-A177-3AD203B41FA5}">
                      <a16:colId xmlns:a16="http://schemas.microsoft.com/office/drawing/2014/main" val="20003"/>
                    </a:ext>
                  </a:extLst>
                </a:gridCol>
                <a:gridCol w="1269999">
                  <a:extLst>
                    <a:ext uri="{9D8B030D-6E8A-4147-A177-3AD203B41FA5}">
                      <a16:colId xmlns:a16="http://schemas.microsoft.com/office/drawing/2014/main" val="20004"/>
                    </a:ext>
                  </a:extLst>
                </a:gridCol>
              </a:tblGrid>
              <a:tr h="3364864">
                <a:tc gridSpan="5">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15"/>
                        </a:spcBef>
                      </a:pPr>
                      <a:endParaRPr sz="1350">
                        <a:latin typeface="Times New Roman"/>
                        <a:cs typeface="Times New Roman"/>
                      </a:endParaRPr>
                    </a:p>
                    <a:p>
                      <a:pPr marR="1417320" algn="r">
                        <a:lnSpc>
                          <a:spcPct val="100000"/>
                        </a:lnSpc>
                      </a:pPr>
                      <a:r>
                        <a:rPr sz="1000" b="1" spc="-5" dirty="0">
                          <a:latin typeface="Calibri"/>
                          <a:cs typeface="Calibri"/>
                        </a:rPr>
                        <a:t>S</a:t>
                      </a:r>
                      <a:r>
                        <a:rPr sz="1000" b="1" dirty="0">
                          <a:latin typeface="Calibri"/>
                          <a:cs typeface="Calibri"/>
                        </a:rPr>
                        <a:t>o</a:t>
                      </a:r>
                      <a:r>
                        <a:rPr sz="1000" b="1" spc="-5" dirty="0">
                          <a:latin typeface="Calibri"/>
                          <a:cs typeface="Calibri"/>
                        </a:rPr>
                        <a:t>ğ</a:t>
                      </a:r>
                      <a:r>
                        <a:rPr sz="1000" b="1" dirty="0">
                          <a:latin typeface="Calibri"/>
                          <a:cs typeface="Calibri"/>
                        </a:rPr>
                        <a:t>uma</a:t>
                      </a:r>
                      <a:endParaRPr sz="1000">
                        <a:latin typeface="Calibri"/>
                        <a:cs typeface="Calibri"/>
                      </a:endParaRPr>
                    </a:p>
                    <a:p>
                      <a:pPr marR="451484" algn="ctr">
                        <a:lnSpc>
                          <a:spcPct val="100000"/>
                        </a:lnSpc>
                        <a:spcBef>
                          <a:spcPts val="635"/>
                        </a:spcBef>
                      </a:pPr>
                      <a:r>
                        <a:rPr sz="1000" b="1" spc="-5" dirty="0">
                          <a:latin typeface="Calibri"/>
                          <a:cs typeface="Calibri"/>
                        </a:rPr>
                        <a:t>Priz sonu</a:t>
                      </a:r>
                      <a:endParaRPr sz="1000">
                        <a:latin typeface="Calibri"/>
                        <a:cs typeface="Calibri"/>
                      </a:endParaRPr>
                    </a:p>
                    <a:p>
                      <a:pPr>
                        <a:lnSpc>
                          <a:spcPct val="100000"/>
                        </a:lnSpc>
                      </a:pPr>
                      <a:endParaRPr sz="1000">
                        <a:latin typeface="Times New Roman"/>
                        <a:cs typeface="Times New Roman"/>
                      </a:endParaRPr>
                    </a:p>
                    <a:p>
                      <a:pPr>
                        <a:lnSpc>
                          <a:spcPct val="100000"/>
                        </a:lnSpc>
                        <a:spcBef>
                          <a:spcPts val="10"/>
                        </a:spcBef>
                      </a:pPr>
                      <a:endParaRPr sz="1100">
                        <a:latin typeface="Times New Roman"/>
                        <a:cs typeface="Times New Roman"/>
                      </a:endParaRPr>
                    </a:p>
                    <a:p>
                      <a:pPr marL="641350">
                        <a:lnSpc>
                          <a:spcPct val="100000"/>
                        </a:lnSpc>
                      </a:pPr>
                      <a:r>
                        <a:rPr sz="1000" b="1" spc="-5" dirty="0">
                          <a:latin typeface="Calibri"/>
                          <a:cs typeface="Calibri"/>
                        </a:rPr>
                        <a:t>Karıştırma</a:t>
                      </a:r>
                      <a:endParaRPr sz="1000">
                        <a:latin typeface="Calibri"/>
                        <a:cs typeface="Calibri"/>
                      </a:endParaRPr>
                    </a:p>
                    <a:p>
                      <a:pPr marL="2615565">
                        <a:lnSpc>
                          <a:spcPct val="100000"/>
                        </a:lnSpc>
                        <a:spcBef>
                          <a:spcPts val="855"/>
                        </a:spcBef>
                        <a:tabLst>
                          <a:tab pos="5856605" algn="l"/>
                        </a:tabLst>
                      </a:pPr>
                      <a:r>
                        <a:rPr sz="1500" b="1" spc="-7" baseline="16666" dirty="0">
                          <a:latin typeface="Calibri"/>
                          <a:cs typeface="Calibri"/>
                        </a:rPr>
                        <a:t>Sertleşme	</a:t>
                      </a:r>
                      <a:r>
                        <a:rPr sz="1000" b="1" spc="-5" dirty="0">
                          <a:latin typeface="Calibri"/>
                          <a:cs typeface="Calibri"/>
                        </a:rPr>
                        <a:t>Yoğunlaşma</a:t>
                      </a:r>
                      <a:endParaRPr sz="1000">
                        <a:latin typeface="Calibri"/>
                        <a:cs typeface="Calibri"/>
                      </a:endParaRPr>
                    </a:p>
                    <a:p>
                      <a:pPr marR="929640" algn="ctr">
                        <a:lnSpc>
                          <a:spcPct val="100000"/>
                        </a:lnSpc>
                        <a:spcBef>
                          <a:spcPts val="35"/>
                        </a:spcBef>
                      </a:pPr>
                      <a:r>
                        <a:rPr sz="1000" b="1" spc="-5" dirty="0">
                          <a:latin typeface="Calibri"/>
                          <a:cs typeface="Calibri"/>
                        </a:rPr>
                        <a:t>(C-S-H)</a:t>
                      </a:r>
                      <a:endParaRPr sz="1000">
                        <a:latin typeface="Calibri"/>
                        <a:cs typeface="Calibri"/>
                      </a:endParaRPr>
                    </a:p>
                    <a:p>
                      <a:pPr marL="943610" marR="3846829" indent="1153795">
                        <a:lnSpc>
                          <a:spcPct val="217000"/>
                        </a:lnSpc>
                        <a:spcBef>
                          <a:spcPts val="409"/>
                        </a:spcBef>
                      </a:pPr>
                      <a:r>
                        <a:rPr sz="1000" b="1" spc="-5" dirty="0">
                          <a:latin typeface="Calibri"/>
                          <a:cs typeface="Calibri"/>
                        </a:rPr>
                        <a:t>Priz</a:t>
                      </a:r>
                      <a:r>
                        <a:rPr sz="1000" b="1" spc="-60" dirty="0">
                          <a:latin typeface="Calibri"/>
                          <a:cs typeface="Calibri"/>
                        </a:rPr>
                        <a:t> </a:t>
                      </a:r>
                      <a:r>
                        <a:rPr sz="1000" b="1" spc="-5" dirty="0">
                          <a:latin typeface="Calibri"/>
                          <a:cs typeface="Calibri"/>
                        </a:rPr>
                        <a:t>başlangıcı  Uyku(taşıma-yerleştirme)</a:t>
                      </a:r>
                      <a:endParaRPr sz="1000">
                        <a:latin typeface="Calibri"/>
                        <a:cs typeface="Calibri"/>
                      </a:endParaRPr>
                    </a:p>
                    <a:p>
                      <a:pPr marL="966469" algn="ctr">
                        <a:lnSpc>
                          <a:spcPts val="1180"/>
                        </a:lnSpc>
                      </a:pPr>
                      <a:r>
                        <a:rPr sz="1200" b="1" spc="-5" dirty="0">
                          <a:latin typeface="Calibri"/>
                          <a:cs typeface="Calibri"/>
                        </a:rPr>
                        <a:t>Zaman</a:t>
                      </a:r>
                      <a:endParaRPr sz="1200">
                        <a:latin typeface="Calibri"/>
                        <a:cs typeface="Calibri"/>
                      </a:endParaRPr>
                    </a:p>
                    <a:p>
                      <a:pPr marL="624840">
                        <a:lnSpc>
                          <a:spcPct val="100000"/>
                        </a:lnSpc>
                        <a:spcBef>
                          <a:spcPts val="855"/>
                        </a:spcBef>
                      </a:pPr>
                      <a:r>
                        <a:rPr sz="1100" b="1" dirty="0">
                          <a:latin typeface="Calibri"/>
                          <a:cs typeface="Calibri"/>
                        </a:rPr>
                        <a:t>1</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64744">
                <a:tc>
                  <a:txBody>
                    <a:bodyPr/>
                    <a:lstStyle/>
                    <a:p>
                      <a:pPr marL="163195">
                        <a:lnSpc>
                          <a:spcPct val="100000"/>
                        </a:lnSpc>
                        <a:spcBef>
                          <a:spcPts val="640"/>
                        </a:spcBef>
                      </a:pPr>
                      <a:r>
                        <a:rPr sz="1000" b="1" spc="-5" dirty="0">
                          <a:solidFill>
                            <a:srgbClr val="FFFFFF"/>
                          </a:solidFill>
                          <a:latin typeface="Tahoma"/>
                          <a:cs typeface="Tahoma"/>
                        </a:rPr>
                        <a:t>Karıştırma</a:t>
                      </a:r>
                      <a:endParaRPr sz="1000">
                        <a:latin typeface="Tahoma"/>
                        <a:cs typeface="Tahoma"/>
                      </a:endParaRPr>
                    </a:p>
                  </a:txBody>
                  <a:tcPr marL="0" marR="0" marT="812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000"/>
                    </a:solidFill>
                  </a:tcPr>
                </a:tc>
                <a:tc>
                  <a:txBody>
                    <a:bodyPr/>
                    <a:lstStyle/>
                    <a:p>
                      <a:pPr marL="385445">
                        <a:lnSpc>
                          <a:spcPct val="100000"/>
                        </a:lnSpc>
                        <a:spcBef>
                          <a:spcPts val="640"/>
                        </a:spcBef>
                      </a:pPr>
                      <a:r>
                        <a:rPr sz="1000" b="1" spc="-5" dirty="0">
                          <a:solidFill>
                            <a:srgbClr val="FFFFFF"/>
                          </a:solidFill>
                          <a:latin typeface="Tahoma"/>
                          <a:cs typeface="Tahoma"/>
                        </a:rPr>
                        <a:t>Uyku </a:t>
                      </a:r>
                      <a:r>
                        <a:rPr sz="1000" b="1" spc="-10" dirty="0">
                          <a:solidFill>
                            <a:srgbClr val="FFFFFF"/>
                          </a:solidFill>
                          <a:latin typeface="Tahoma"/>
                          <a:cs typeface="Tahoma"/>
                        </a:rPr>
                        <a:t>süreci</a:t>
                      </a:r>
                      <a:endParaRPr sz="1000">
                        <a:latin typeface="Tahoma"/>
                        <a:cs typeface="Tahoma"/>
                      </a:endParaRPr>
                    </a:p>
                  </a:txBody>
                  <a:tcPr marL="0" marR="0" marT="812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EF"/>
                    </a:solidFill>
                  </a:tcPr>
                </a:tc>
                <a:tc>
                  <a:txBody>
                    <a:bodyPr/>
                    <a:lstStyle/>
                    <a:p>
                      <a:pPr marL="377825">
                        <a:lnSpc>
                          <a:spcPct val="100000"/>
                        </a:lnSpc>
                        <a:spcBef>
                          <a:spcPts val="640"/>
                        </a:spcBef>
                      </a:pPr>
                      <a:r>
                        <a:rPr sz="1000" b="1" spc="-5" dirty="0">
                          <a:solidFill>
                            <a:srgbClr val="FFFFFF"/>
                          </a:solidFill>
                          <a:latin typeface="Tahoma"/>
                          <a:cs typeface="Tahoma"/>
                        </a:rPr>
                        <a:t>Sertleşme</a:t>
                      </a:r>
                      <a:endParaRPr sz="1000">
                        <a:latin typeface="Tahoma"/>
                        <a:cs typeface="Tahoma"/>
                      </a:endParaRPr>
                    </a:p>
                  </a:txBody>
                  <a:tcPr marL="0" marR="0" marT="812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9933"/>
                    </a:solidFill>
                  </a:tcPr>
                </a:tc>
                <a:tc>
                  <a:txBody>
                    <a:bodyPr/>
                    <a:lstStyle/>
                    <a:p>
                      <a:pPr algn="ctr">
                        <a:lnSpc>
                          <a:spcPct val="100000"/>
                        </a:lnSpc>
                        <a:spcBef>
                          <a:spcPts val="640"/>
                        </a:spcBef>
                      </a:pPr>
                      <a:r>
                        <a:rPr sz="1000" b="1" spc="-10" dirty="0">
                          <a:solidFill>
                            <a:srgbClr val="FFFFFF"/>
                          </a:solidFill>
                          <a:latin typeface="Tahoma"/>
                          <a:cs typeface="Tahoma"/>
                        </a:rPr>
                        <a:t>Soğuma</a:t>
                      </a:r>
                      <a:endParaRPr sz="1000">
                        <a:latin typeface="Tahoma"/>
                        <a:cs typeface="Tahoma"/>
                      </a:endParaRPr>
                    </a:p>
                  </a:txBody>
                  <a:tcPr marL="0" marR="0" marT="812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730025"/>
                    </a:solidFill>
                  </a:tcPr>
                </a:tc>
                <a:tc>
                  <a:txBody>
                    <a:bodyPr/>
                    <a:lstStyle/>
                    <a:p>
                      <a:pPr marL="244475">
                        <a:lnSpc>
                          <a:spcPct val="100000"/>
                        </a:lnSpc>
                        <a:spcBef>
                          <a:spcPts val="640"/>
                        </a:spcBef>
                      </a:pPr>
                      <a:r>
                        <a:rPr sz="1000" b="1" spc="-5" dirty="0">
                          <a:solidFill>
                            <a:srgbClr val="FFFFFF"/>
                          </a:solidFill>
                          <a:latin typeface="Tahoma"/>
                          <a:cs typeface="Tahoma"/>
                        </a:rPr>
                        <a:t>Yoğunlaşma</a:t>
                      </a:r>
                      <a:endParaRPr sz="1000">
                        <a:latin typeface="Tahoma"/>
                        <a:cs typeface="Tahoma"/>
                      </a:endParaRPr>
                    </a:p>
                  </a:txBody>
                  <a:tcPr marL="0" marR="0" marT="812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extLst>
                  <a:ext uri="{0D108BD9-81ED-4DB2-BD59-A6C34878D82A}">
                    <a16:rowId xmlns:a16="http://schemas.microsoft.com/office/drawing/2014/main" val="10001"/>
                  </a:ext>
                </a:extLst>
              </a:tr>
              <a:tr h="673988">
                <a:tc>
                  <a:txBody>
                    <a:bodyPr/>
                    <a:lstStyle/>
                    <a:p>
                      <a:pPr marL="316865" marR="93980" indent="-220345">
                        <a:lnSpc>
                          <a:spcPct val="100000"/>
                        </a:lnSpc>
                        <a:spcBef>
                          <a:spcPts val="355"/>
                        </a:spcBef>
                      </a:pPr>
                      <a:r>
                        <a:rPr sz="1100" spc="-5" dirty="0">
                          <a:solidFill>
                            <a:srgbClr val="FF0000"/>
                          </a:solidFill>
                          <a:latin typeface="Tahoma"/>
                          <a:cs typeface="Tahoma"/>
                        </a:rPr>
                        <a:t>10-15</a:t>
                      </a:r>
                      <a:r>
                        <a:rPr sz="1100" spc="-60" dirty="0">
                          <a:solidFill>
                            <a:srgbClr val="FF0000"/>
                          </a:solidFill>
                          <a:latin typeface="Tahoma"/>
                          <a:cs typeface="Tahoma"/>
                        </a:rPr>
                        <a:t> </a:t>
                      </a:r>
                      <a:r>
                        <a:rPr sz="1100" spc="-5" dirty="0">
                          <a:solidFill>
                            <a:srgbClr val="FF0000"/>
                          </a:solidFill>
                          <a:latin typeface="Tahoma"/>
                          <a:cs typeface="Tahoma"/>
                        </a:rPr>
                        <a:t>dakika  </a:t>
                      </a:r>
                      <a:r>
                        <a:rPr sz="1100" dirty="0">
                          <a:solidFill>
                            <a:srgbClr val="FF0000"/>
                          </a:solidFill>
                          <a:latin typeface="Tahoma"/>
                          <a:cs typeface="Tahoma"/>
                        </a:rPr>
                        <a:t>içinde</a:t>
                      </a:r>
                      <a:endParaRPr sz="1100">
                        <a:latin typeface="Tahoma"/>
                        <a:cs typeface="Tahoma"/>
                      </a:endParaRPr>
                    </a:p>
                    <a:p>
                      <a:pPr marL="144780">
                        <a:lnSpc>
                          <a:spcPct val="100000"/>
                        </a:lnSpc>
                        <a:spcBef>
                          <a:spcPts val="10"/>
                        </a:spcBef>
                      </a:pPr>
                      <a:r>
                        <a:rPr sz="1100" spc="-5" dirty="0">
                          <a:solidFill>
                            <a:srgbClr val="FF0000"/>
                          </a:solidFill>
                          <a:latin typeface="Tahoma"/>
                          <a:cs typeface="Tahoma"/>
                        </a:rPr>
                        <a:t>gerçekleşir.</a:t>
                      </a:r>
                      <a:endParaRPr sz="1100">
                        <a:latin typeface="Tahoma"/>
                        <a:cs typeface="Tahoma"/>
                      </a:endParaRPr>
                    </a:p>
                  </a:txBody>
                  <a:tcPr marL="0" marR="0" marT="4508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marL="445134" marR="188595" indent="-248920">
                        <a:lnSpc>
                          <a:spcPct val="100899"/>
                        </a:lnSpc>
                      </a:pPr>
                      <a:r>
                        <a:rPr sz="1100" spc="-5" dirty="0">
                          <a:solidFill>
                            <a:srgbClr val="FF0000"/>
                          </a:solidFill>
                          <a:latin typeface="Tahoma"/>
                          <a:cs typeface="Tahoma"/>
                        </a:rPr>
                        <a:t>2-4 saat içerisinde  sona</a:t>
                      </a:r>
                      <a:r>
                        <a:rPr sz="1100" spc="-20" dirty="0">
                          <a:solidFill>
                            <a:srgbClr val="FF0000"/>
                          </a:solidFill>
                          <a:latin typeface="Tahoma"/>
                          <a:cs typeface="Tahoma"/>
                        </a:rPr>
                        <a:t> </a:t>
                      </a:r>
                      <a:r>
                        <a:rPr sz="1100" spc="-5" dirty="0">
                          <a:solidFill>
                            <a:srgbClr val="FF0000"/>
                          </a:solidFill>
                          <a:latin typeface="Tahoma"/>
                          <a:cs typeface="Tahoma"/>
                        </a:rPr>
                        <a:t>erer.</a:t>
                      </a:r>
                      <a:endParaRPr sz="1100">
                        <a:latin typeface="Tahoma"/>
                        <a:cs typeface="Tahoma"/>
                      </a:endParaRPr>
                    </a:p>
                  </a:txBody>
                  <a:tcPr marL="0" marR="0" marT="50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35"/>
                        </a:spcBef>
                      </a:pPr>
                      <a:endParaRPr sz="1000">
                        <a:latin typeface="Times New Roman"/>
                        <a:cs typeface="Times New Roman"/>
                      </a:endParaRPr>
                    </a:p>
                    <a:p>
                      <a:pPr marL="387350" marR="130810" indent="-250190">
                        <a:lnSpc>
                          <a:spcPct val="100899"/>
                        </a:lnSpc>
                      </a:pPr>
                      <a:r>
                        <a:rPr sz="1100" spc="-5" dirty="0">
                          <a:solidFill>
                            <a:srgbClr val="FF0000"/>
                          </a:solidFill>
                          <a:latin typeface="Tahoma"/>
                          <a:cs typeface="Tahoma"/>
                        </a:rPr>
                        <a:t>2-4 saat içerisinde  sona</a:t>
                      </a:r>
                      <a:r>
                        <a:rPr sz="1100" spc="-20" dirty="0">
                          <a:solidFill>
                            <a:srgbClr val="FF0000"/>
                          </a:solidFill>
                          <a:latin typeface="Tahoma"/>
                          <a:cs typeface="Tahoma"/>
                        </a:rPr>
                        <a:t> </a:t>
                      </a:r>
                      <a:r>
                        <a:rPr sz="1100" spc="-5" dirty="0">
                          <a:solidFill>
                            <a:srgbClr val="FF0000"/>
                          </a:solidFill>
                          <a:latin typeface="Tahoma"/>
                          <a:cs typeface="Tahoma"/>
                        </a:rPr>
                        <a:t>erer.</a:t>
                      </a:r>
                      <a:endParaRPr sz="1100">
                        <a:latin typeface="Tahoma"/>
                        <a:cs typeface="Tahoma"/>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300">
                        <a:latin typeface="Times New Roman"/>
                        <a:cs typeface="Times New Roman"/>
                      </a:endParaRPr>
                    </a:p>
                    <a:p>
                      <a:pPr algn="ctr">
                        <a:lnSpc>
                          <a:spcPct val="100000"/>
                        </a:lnSpc>
                        <a:spcBef>
                          <a:spcPts val="795"/>
                        </a:spcBef>
                      </a:pPr>
                      <a:r>
                        <a:rPr sz="1100" dirty="0">
                          <a:solidFill>
                            <a:srgbClr val="FF0000"/>
                          </a:solidFill>
                          <a:latin typeface="Tahoma"/>
                          <a:cs typeface="Tahoma"/>
                        </a:rPr>
                        <a:t>-</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40"/>
                        </a:spcBef>
                      </a:pPr>
                      <a:endParaRPr sz="1100">
                        <a:latin typeface="Times New Roman"/>
                        <a:cs typeface="Times New Roman"/>
                      </a:endParaRPr>
                    </a:p>
                    <a:p>
                      <a:pPr marL="477520" marR="179070" indent="-288290">
                        <a:lnSpc>
                          <a:spcPct val="100899"/>
                        </a:lnSpc>
                      </a:pPr>
                      <a:r>
                        <a:rPr sz="1100" spc="-5" dirty="0">
                          <a:solidFill>
                            <a:srgbClr val="FF0000"/>
                          </a:solidFill>
                          <a:latin typeface="Tahoma"/>
                          <a:cs typeface="Tahoma"/>
                        </a:rPr>
                        <a:t>Yıllarca</a:t>
                      </a:r>
                      <a:r>
                        <a:rPr sz="1100" spc="-70" dirty="0">
                          <a:solidFill>
                            <a:srgbClr val="FF0000"/>
                          </a:solidFill>
                          <a:latin typeface="Tahoma"/>
                          <a:cs typeface="Tahoma"/>
                        </a:rPr>
                        <a:t> </a:t>
                      </a:r>
                      <a:r>
                        <a:rPr sz="1100" spc="-5" dirty="0">
                          <a:solidFill>
                            <a:srgbClr val="FF0000"/>
                          </a:solidFill>
                          <a:latin typeface="Tahoma"/>
                          <a:cs typeface="Tahoma"/>
                        </a:rPr>
                        <a:t>devam  eder.</a:t>
                      </a:r>
                      <a:endParaRPr sz="1100">
                        <a:latin typeface="Tahoma"/>
                        <a:cs typeface="Tahoma"/>
                      </a:endParaRPr>
                    </a:p>
                  </a:txBody>
                  <a:tcPr marL="0" marR="0" marT="50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2"/>
                  </a:ext>
                </a:extLst>
              </a:tr>
              <a:tr h="1280668">
                <a:tc>
                  <a:txBody>
                    <a:bodyPr/>
                    <a:lstStyle/>
                    <a:p>
                      <a:pPr>
                        <a:lnSpc>
                          <a:spcPct val="100000"/>
                        </a:lnSpc>
                        <a:spcBef>
                          <a:spcPts val="35"/>
                        </a:spcBef>
                      </a:pPr>
                      <a:endParaRPr sz="1100">
                        <a:latin typeface="Times New Roman"/>
                        <a:cs typeface="Times New Roman"/>
                      </a:endParaRPr>
                    </a:p>
                    <a:p>
                      <a:pPr marL="73025" marR="68580" indent="120650">
                        <a:lnSpc>
                          <a:spcPct val="100699"/>
                        </a:lnSpc>
                        <a:spcBef>
                          <a:spcPts val="5"/>
                        </a:spcBef>
                      </a:pPr>
                      <a:r>
                        <a:rPr sz="1100" spc="-5" dirty="0">
                          <a:solidFill>
                            <a:srgbClr val="339966"/>
                          </a:solidFill>
                          <a:latin typeface="Tahoma"/>
                          <a:cs typeface="Tahoma"/>
                        </a:rPr>
                        <a:t>Yüksek </a:t>
                      </a:r>
                      <a:r>
                        <a:rPr sz="1100" dirty="0">
                          <a:solidFill>
                            <a:srgbClr val="339966"/>
                          </a:solidFill>
                          <a:latin typeface="Tahoma"/>
                          <a:cs typeface="Tahoma"/>
                        </a:rPr>
                        <a:t>ısı  çıkışı </a:t>
                      </a:r>
                      <a:r>
                        <a:rPr sz="1100" spc="-5" dirty="0">
                          <a:solidFill>
                            <a:srgbClr val="339966"/>
                          </a:solidFill>
                          <a:latin typeface="Tahoma"/>
                          <a:cs typeface="Tahoma"/>
                        </a:rPr>
                        <a:t>aniden  gerçekleşir</a:t>
                      </a:r>
                      <a:r>
                        <a:rPr sz="1100" spc="-55" dirty="0">
                          <a:solidFill>
                            <a:srgbClr val="339966"/>
                          </a:solidFill>
                          <a:latin typeface="Tahoma"/>
                          <a:cs typeface="Tahoma"/>
                        </a:rPr>
                        <a:t> </a:t>
                      </a:r>
                      <a:r>
                        <a:rPr sz="1100" spc="-5" dirty="0">
                          <a:solidFill>
                            <a:srgbClr val="339966"/>
                          </a:solidFill>
                          <a:latin typeface="Tahoma"/>
                          <a:cs typeface="Tahoma"/>
                        </a:rPr>
                        <a:t>ve  aniden</a:t>
                      </a:r>
                      <a:r>
                        <a:rPr sz="1100" spc="-35" dirty="0">
                          <a:solidFill>
                            <a:srgbClr val="339966"/>
                          </a:solidFill>
                          <a:latin typeface="Tahoma"/>
                          <a:cs typeface="Tahoma"/>
                        </a:rPr>
                        <a:t> </a:t>
                      </a:r>
                      <a:r>
                        <a:rPr sz="1100" spc="-5" dirty="0">
                          <a:solidFill>
                            <a:srgbClr val="339966"/>
                          </a:solidFill>
                          <a:latin typeface="Tahoma"/>
                          <a:cs typeface="Tahoma"/>
                        </a:rPr>
                        <a:t>düşüş</a:t>
                      </a:r>
                      <a:endParaRPr sz="1100">
                        <a:latin typeface="Tahoma"/>
                        <a:cs typeface="Tahoma"/>
                      </a:endParaRPr>
                    </a:p>
                    <a:p>
                      <a:pPr marL="240665">
                        <a:lnSpc>
                          <a:spcPct val="100000"/>
                        </a:lnSpc>
                        <a:spcBef>
                          <a:spcPts val="10"/>
                        </a:spcBef>
                      </a:pPr>
                      <a:r>
                        <a:rPr sz="1100" spc="-5" dirty="0">
                          <a:solidFill>
                            <a:srgbClr val="339966"/>
                          </a:solidFill>
                          <a:latin typeface="Tahoma"/>
                          <a:cs typeface="Tahoma"/>
                        </a:rPr>
                        <a:t>gösterir.</a:t>
                      </a:r>
                      <a:endParaRPr sz="1100">
                        <a:latin typeface="Tahoma"/>
                        <a:cs typeface="Tahoma"/>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300">
                        <a:latin typeface="Times New Roman"/>
                        <a:cs typeface="Times New Roman"/>
                      </a:endParaRPr>
                    </a:p>
                    <a:p>
                      <a:pPr marL="219075">
                        <a:lnSpc>
                          <a:spcPct val="100000"/>
                        </a:lnSpc>
                        <a:spcBef>
                          <a:spcPts val="780"/>
                        </a:spcBef>
                      </a:pPr>
                      <a:r>
                        <a:rPr sz="1100" spc="-5" dirty="0">
                          <a:solidFill>
                            <a:srgbClr val="339966"/>
                          </a:solidFill>
                          <a:latin typeface="Tahoma"/>
                          <a:cs typeface="Tahoma"/>
                        </a:rPr>
                        <a:t>Karışım plastik</a:t>
                      </a:r>
                      <a:r>
                        <a:rPr sz="1100" spc="-15" dirty="0">
                          <a:solidFill>
                            <a:srgbClr val="339966"/>
                          </a:solidFill>
                          <a:latin typeface="Tahoma"/>
                          <a:cs typeface="Tahoma"/>
                        </a:rPr>
                        <a:t> </a:t>
                      </a:r>
                      <a:r>
                        <a:rPr sz="1100" spc="-5" dirty="0">
                          <a:solidFill>
                            <a:srgbClr val="339966"/>
                          </a:solidFill>
                          <a:latin typeface="Tahoma"/>
                          <a:cs typeface="Tahoma"/>
                        </a:rPr>
                        <a:t>ve</a:t>
                      </a:r>
                      <a:endParaRPr sz="1100">
                        <a:latin typeface="Tahoma"/>
                        <a:cs typeface="Tahoma"/>
                      </a:endParaRPr>
                    </a:p>
                    <a:p>
                      <a:pPr marL="446405" indent="-342265">
                        <a:lnSpc>
                          <a:spcPct val="100000"/>
                        </a:lnSpc>
                        <a:spcBef>
                          <a:spcPts val="10"/>
                        </a:spcBef>
                      </a:pPr>
                      <a:r>
                        <a:rPr sz="1100" dirty="0">
                          <a:solidFill>
                            <a:srgbClr val="339966"/>
                          </a:solidFill>
                          <a:latin typeface="Tahoma"/>
                          <a:cs typeface="Tahoma"/>
                        </a:rPr>
                        <a:t>işlenebilirdir. </a:t>
                      </a:r>
                      <a:r>
                        <a:rPr sz="1100" spc="-5" dirty="0">
                          <a:solidFill>
                            <a:srgbClr val="339966"/>
                          </a:solidFill>
                          <a:latin typeface="Tahoma"/>
                          <a:cs typeface="Tahoma"/>
                        </a:rPr>
                        <a:t>Isı</a:t>
                      </a:r>
                      <a:r>
                        <a:rPr sz="1100" spc="-35" dirty="0">
                          <a:solidFill>
                            <a:srgbClr val="339966"/>
                          </a:solidFill>
                          <a:latin typeface="Tahoma"/>
                          <a:cs typeface="Tahoma"/>
                        </a:rPr>
                        <a:t> </a:t>
                      </a:r>
                      <a:r>
                        <a:rPr sz="1100" spc="-5" dirty="0">
                          <a:solidFill>
                            <a:srgbClr val="339966"/>
                          </a:solidFill>
                          <a:latin typeface="Tahoma"/>
                          <a:cs typeface="Tahoma"/>
                        </a:rPr>
                        <a:t>çıkışı</a:t>
                      </a:r>
                      <a:endParaRPr sz="1100">
                        <a:latin typeface="Tahoma"/>
                        <a:cs typeface="Tahoma"/>
                      </a:endParaRPr>
                    </a:p>
                    <a:p>
                      <a:pPr marL="389890" marR="382270" indent="-1905" algn="ctr">
                        <a:lnSpc>
                          <a:spcPct val="100899"/>
                        </a:lnSpc>
                        <a:spcBef>
                          <a:spcPts val="5"/>
                        </a:spcBef>
                      </a:pPr>
                      <a:r>
                        <a:rPr sz="1100" dirty="0">
                          <a:solidFill>
                            <a:srgbClr val="339966"/>
                          </a:solidFill>
                          <a:latin typeface="Tahoma"/>
                          <a:cs typeface="Tahoma"/>
                        </a:rPr>
                        <a:t>çok düşük  </a:t>
                      </a:r>
                      <a:r>
                        <a:rPr sz="1100" spc="-5" dirty="0">
                          <a:solidFill>
                            <a:srgbClr val="339966"/>
                          </a:solidFill>
                          <a:latin typeface="Tahoma"/>
                          <a:cs typeface="Tahoma"/>
                        </a:rPr>
                        <a:t>s</a:t>
                      </a:r>
                      <a:r>
                        <a:rPr sz="1100" spc="-10" dirty="0">
                          <a:solidFill>
                            <a:srgbClr val="339966"/>
                          </a:solidFill>
                          <a:latin typeface="Tahoma"/>
                          <a:cs typeface="Tahoma"/>
                        </a:rPr>
                        <a:t>e</a:t>
                      </a:r>
                      <a:r>
                        <a:rPr sz="1100" spc="-5" dirty="0">
                          <a:solidFill>
                            <a:srgbClr val="339966"/>
                          </a:solidFill>
                          <a:latin typeface="Tahoma"/>
                          <a:cs typeface="Tahoma"/>
                        </a:rPr>
                        <a:t>vi</a:t>
                      </a:r>
                      <a:r>
                        <a:rPr sz="1100" dirty="0">
                          <a:solidFill>
                            <a:srgbClr val="339966"/>
                          </a:solidFill>
                          <a:latin typeface="Tahoma"/>
                          <a:cs typeface="Tahoma"/>
                        </a:rPr>
                        <a:t>y</a:t>
                      </a:r>
                      <a:r>
                        <a:rPr sz="1100" spc="-5" dirty="0">
                          <a:solidFill>
                            <a:srgbClr val="339966"/>
                          </a:solidFill>
                          <a:latin typeface="Tahoma"/>
                          <a:cs typeface="Tahoma"/>
                        </a:rPr>
                        <a:t>e</a:t>
                      </a:r>
                      <a:r>
                        <a:rPr sz="1100" dirty="0">
                          <a:solidFill>
                            <a:srgbClr val="339966"/>
                          </a:solidFill>
                          <a:latin typeface="Tahoma"/>
                          <a:cs typeface="Tahoma"/>
                        </a:rPr>
                        <a:t>dedi</a:t>
                      </a:r>
                      <a:r>
                        <a:rPr sz="1100" spc="-5" dirty="0">
                          <a:solidFill>
                            <a:srgbClr val="339966"/>
                          </a:solidFill>
                          <a:latin typeface="Tahoma"/>
                          <a:cs typeface="Tahoma"/>
                        </a:rPr>
                        <a:t>r</a:t>
                      </a:r>
                      <a:r>
                        <a:rPr sz="1100" dirty="0">
                          <a:solidFill>
                            <a:srgbClr val="339966"/>
                          </a:solidFill>
                          <a:latin typeface="Tahoma"/>
                          <a:cs typeface="Tahoma"/>
                        </a:rPr>
                        <a:t>.</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28600" marR="220979" algn="ctr">
                        <a:lnSpc>
                          <a:spcPct val="100000"/>
                        </a:lnSpc>
                        <a:spcBef>
                          <a:spcPts val="1070"/>
                        </a:spcBef>
                      </a:pPr>
                      <a:r>
                        <a:rPr sz="1100" spc="-5" dirty="0">
                          <a:solidFill>
                            <a:srgbClr val="339966"/>
                          </a:solidFill>
                          <a:latin typeface="Tahoma"/>
                          <a:cs typeface="Tahoma"/>
                        </a:rPr>
                        <a:t>Yüksek </a:t>
                      </a:r>
                      <a:r>
                        <a:rPr sz="1100" dirty="0">
                          <a:solidFill>
                            <a:srgbClr val="339966"/>
                          </a:solidFill>
                          <a:latin typeface="Tahoma"/>
                          <a:cs typeface="Tahoma"/>
                        </a:rPr>
                        <a:t>ısı</a:t>
                      </a:r>
                      <a:r>
                        <a:rPr sz="1100" spc="-50" dirty="0">
                          <a:solidFill>
                            <a:srgbClr val="339966"/>
                          </a:solidFill>
                          <a:latin typeface="Tahoma"/>
                          <a:cs typeface="Tahoma"/>
                        </a:rPr>
                        <a:t> </a:t>
                      </a:r>
                      <a:r>
                        <a:rPr sz="1100" spc="-10" dirty="0">
                          <a:solidFill>
                            <a:srgbClr val="339966"/>
                          </a:solidFill>
                          <a:latin typeface="Tahoma"/>
                          <a:cs typeface="Tahoma"/>
                        </a:rPr>
                        <a:t>çıkışı  </a:t>
                      </a:r>
                      <a:r>
                        <a:rPr sz="1100" spc="-5" dirty="0">
                          <a:solidFill>
                            <a:srgbClr val="339966"/>
                          </a:solidFill>
                          <a:latin typeface="Tahoma"/>
                          <a:cs typeface="Tahoma"/>
                        </a:rPr>
                        <a:t>olur. </a:t>
                      </a:r>
                      <a:r>
                        <a:rPr sz="1100" dirty="0">
                          <a:solidFill>
                            <a:srgbClr val="339966"/>
                          </a:solidFill>
                          <a:latin typeface="Tahoma"/>
                          <a:cs typeface="Tahoma"/>
                        </a:rPr>
                        <a:t>Priz</a:t>
                      </a:r>
                      <a:r>
                        <a:rPr sz="1100" spc="-45" dirty="0">
                          <a:solidFill>
                            <a:srgbClr val="339966"/>
                          </a:solidFill>
                          <a:latin typeface="Tahoma"/>
                          <a:cs typeface="Tahoma"/>
                        </a:rPr>
                        <a:t> </a:t>
                      </a:r>
                      <a:r>
                        <a:rPr sz="1100" dirty="0">
                          <a:solidFill>
                            <a:srgbClr val="339966"/>
                          </a:solidFill>
                          <a:latin typeface="Tahoma"/>
                          <a:cs typeface="Tahoma"/>
                        </a:rPr>
                        <a:t>ve</a:t>
                      </a:r>
                      <a:endParaRPr sz="1100">
                        <a:latin typeface="Tahoma"/>
                        <a:cs typeface="Tahoma"/>
                      </a:endParaRPr>
                    </a:p>
                    <a:p>
                      <a:pPr marL="129539" marR="120650" algn="ctr">
                        <a:lnSpc>
                          <a:spcPts val="1330"/>
                        </a:lnSpc>
                        <a:spcBef>
                          <a:spcPts val="50"/>
                        </a:spcBef>
                      </a:pPr>
                      <a:r>
                        <a:rPr sz="1100" dirty="0">
                          <a:solidFill>
                            <a:srgbClr val="339966"/>
                          </a:solidFill>
                          <a:latin typeface="Tahoma"/>
                          <a:cs typeface="Tahoma"/>
                        </a:rPr>
                        <a:t>betonda</a:t>
                      </a:r>
                      <a:r>
                        <a:rPr sz="1100" spc="-65" dirty="0">
                          <a:solidFill>
                            <a:srgbClr val="339966"/>
                          </a:solidFill>
                          <a:latin typeface="Tahoma"/>
                          <a:cs typeface="Tahoma"/>
                        </a:rPr>
                        <a:t> </a:t>
                      </a:r>
                      <a:r>
                        <a:rPr sz="1100" spc="-5" dirty="0">
                          <a:solidFill>
                            <a:srgbClr val="339966"/>
                          </a:solidFill>
                          <a:latin typeface="Tahoma"/>
                          <a:cs typeface="Tahoma"/>
                        </a:rPr>
                        <a:t>sertleşme  başlar.</a:t>
                      </a:r>
                      <a:r>
                        <a:rPr sz="1100" spc="-10" dirty="0">
                          <a:solidFill>
                            <a:srgbClr val="339966"/>
                          </a:solidFill>
                          <a:latin typeface="Tahoma"/>
                          <a:cs typeface="Tahoma"/>
                        </a:rPr>
                        <a:t> </a:t>
                      </a:r>
                      <a:r>
                        <a:rPr sz="1100" spc="-5" dirty="0">
                          <a:solidFill>
                            <a:srgbClr val="339966"/>
                          </a:solidFill>
                          <a:latin typeface="Tahoma"/>
                          <a:cs typeface="Tahoma"/>
                        </a:rPr>
                        <a:t>Beton</a:t>
                      </a:r>
                      <a:endParaRPr sz="1100">
                        <a:latin typeface="Tahoma"/>
                        <a:cs typeface="Tahoma"/>
                      </a:endParaRPr>
                    </a:p>
                    <a:p>
                      <a:pPr algn="ctr">
                        <a:lnSpc>
                          <a:spcPts val="1280"/>
                        </a:lnSpc>
                      </a:pPr>
                      <a:r>
                        <a:rPr sz="1100" dirty="0">
                          <a:solidFill>
                            <a:srgbClr val="339966"/>
                          </a:solidFill>
                          <a:latin typeface="Tahoma"/>
                          <a:cs typeface="Tahoma"/>
                        </a:rPr>
                        <a:t>dayanım</a:t>
                      </a:r>
                      <a:endParaRPr sz="1100">
                        <a:latin typeface="Tahoma"/>
                        <a:cs typeface="Tahoma"/>
                      </a:endParaRPr>
                    </a:p>
                    <a:p>
                      <a:pPr marL="1270" algn="ctr">
                        <a:lnSpc>
                          <a:spcPct val="100000"/>
                        </a:lnSpc>
                        <a:spcBef>
                          <a:spcPts val="15"/>
                        </a:spcBef>
                      </a:pPr>
                      <a:r>
                        <a:rPr sz="1100" spc="-5" dirty="0">
                          <a:solidFill>
                            <a:srgbClr val="339966"/>
                          </a:solidFill>
                          <a:latin typeface="Tahoma"/>
                          <a:cs typeface="Tahoma"/>
                        </a:rPr>
                        <a:t>kazanmaya</a:t>
                      </a:r>
                      <a:r>
                        <a:rPr sz="1100" spc="-15" dirty="0">
                          <a:solidFill>
                            <a:srgbClr val="339966"/>
                          </a:solidFill>
                          <a:latin typeface="Tahoma"/>
                          <a:cs typeface="Tahoma"/>
                        </a:rPr>
                        <a:t> </a:t>
                      </a:r>
                      <a:r>
                        <a:rPr sz="1100" spc="-5" dirty="0">
                          <a:solidFill>
                            <a:srgbClr val="339966"/>
                          </a:solidFill>
                          <a:latin typeface="Tahoma"/>
                          <a:cs typeface="Tahoma"/>
                        </a:rPr>
                        <a:t>başlar.</a:t>
                      </a:r>
                      <a:endParaRPr sz="1100">
                        <a:latin typeface="Tahoma"/>
                        <a:cs typeface="Tahoma"/>
                      </a:endParaRPr>
                    </a:p>
                  </a:txBody>
                  <a:tcPr marL="0" marR="0" marT="13589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88265" marR="80645" algn="ctr">
                        <a:lnSpc>
                          <a:spcPct val="100000"/>
                        </a:lnSpc>
                        <a:spcBef>
                          <a:spcPts val="355"/>
                        </a:spcBef>
                      </a:pPr>
                      <a:r>
                        <a:rPr sz="1100" spc="-5" dirty="0">
                          <a:solidFill>
                            <a:srgbClr val="339966"/>
                          </a:solidFill>
                          <a:latin typeface="Tahoma"/>
                          <a:cs typeface="Tahoma"/>
                        </a:rPr>
                        <a:t>Büzülme </a:t>
                      </a:r>
                      <a:r>
                        <a:rPr sz="1100" dirty="0">
                          <a:solidFill>
                            <a:srgbClr val="339966"/>
                          </a:solidFill>
                          <a:latin typeface="Tahoma"/>
                          <a:cs typeface="Tahoma"/>
                        </a:rPr>
                        <a:t>ve</a:t>
                      </a:r>
                      <a:r>
                        <a:rPr sz="1100" spc="-70" dirty="0">
                          <a:solidFill>
                            <a:srgbClr val="339966"/>
                          </a:solidFill>
                          <a:latin typeface="Tahoma"/>
                          <a:cs typeface="Tahoma"/>
                        </a:rPr>
                        <a:t> </a:t>
                      </a:r>
                      <a:r>
                        <a:rPr sz="1100" spc="-5" dirty="0">
                          <a:solidFill>
                            <a:srgbClr val="339966"/>
                          </a:solidFill>
                          <a:latin typeface="Tahoma"/>
                          <a:cs typeface="Tahoma"/>
                        </a:rPr>
                        <a:t>sürtünme  sonucu </a:t>
                      </a:r>
                      <a:r>
                        <a:rPr sz="1100" dirty="0">
                          <a:solidFill>
                            <a:srgbClr val="339966"/>
                          </a:solidFill>
                          <a:latin typeface="Tahoma"/>
                          <a:cs typeface="Tahoma"/>
                        </a:rPr>
                        <a:t>oluşan</a:t>
                      </a:r>
                      <a:r>
                        <a:rPr sz="1100" spc="-35" dirty="0">
                          <a:solidFill>
                            <a:srgbClr val="339966"/>
                          </a:solidFill>
                          <a:latin typeface="Tahoma"/>
                          <a:cs typeface="Tahoma"/>
                        </a:rPr>
                        <a:t> </a:t>
                      </a:r>
                      <a:r>
                        <a:rPr sz="1100" dirty="0">
                          <a:solidFill>
                            <a:srgbClr val="339966"/>
                          </a:solidFill>
                          <a:latin typeface="Tahoma"/>
                          <a:cs typeface="Tahoma"/>
                        </a:rPr>
                        <a:t>iç</a:t>
                      </a:r>
                      <a:endParaRPr sz="1100">
                        <a:latin typeface="Tahoma"/>
                        <a:cs typeface="Tahoma"/>
                      </a:endParaRPr>
                    </a:p>
                    <a:p>
                      <a:pPr marL="225425" marR="216535" algn="ctr">
                        <a:lnSpc>
                          <a:spcPts val="1340"/>
                        </a:lnSpc>
                        <a:spcBef>
                          <a:spcPts val="40"/>
                        </a:spcBef>
                      </a:pPr>
                      <a:r>
                        <a:rPr sz="1100" spc="-5" dirty="0">
                          <a:solidFill>
                            <a:srgbClr val="339966"/>
                          </a:solidFill>
                          <a:latin typeface="Tahoma"/>
                          <a:cs typeface="Tahoma"/>
                        </a:rPr>
                        <a:t>gerilme,</a:t>
                      </a:r>
                      <a:r>
                        <a:rPr sz="1100" spc="-50" dirty="0">
                          <a:solidFill>
                            <a:srgbClr val="339966"/>
                          </a:solidFill>
                          <a:latin typeface="Tahoma"/>
                          <a:cs typeface="Tahoma"/>
                        </a:rPr>
                        <a:t> </a:t>
                      </a:r>
                      <a:r>
                        <a:rPr sz="1100" dirty="0">
                          <a:solidFill>
                            <a:srgbClr val="339966"/>
                          </a:solidFill>
                          <a:latin typeface="Tahoma"/>
                          <a:cs typeface="Tahoma"/>
                        </a:rPr>
                        <a:t>dayanım  </a:t>
                      </a:r>
                      <a:r>
                        <a:rPr sz="1100" spc="-5" dirty="0">
                          <a:solidFill>
                            <a:srgbClr val="339966"/>
                          </a:solidFill>
                          <a:latin typeface="Tahoma"/>
                          <a:cs typeface="Tahoma"/>
                        </a:rPr>
                        <a:t>kazanımını</a:t>
                      </a:r>
                      <a:endParaRPr sz="1100">
                        <a:latin typeface="Tahoma"/>
                        <a:cs typeface="Tahoma"/>
                      </a:endParaRPr>
                    </a:p>
                    <a:p>
                      <a:pPr marL="224154">
                        <a:lnSpc>
                          <a:spcPts val="1265"/>
                        </a:lnSpc>
                      </a:pPr>
                      <a:r>
                        <a:rPr sz="1100" spc="-5" dirty="0">
                          <a:solidFill>
                            <a:srgbClr val="339966"/>
                          </a:solidFill>
                          <a:latin typeface="Tahoma"/>
                          <a:cs typeface="Tahoma"/>
                        </a:rPr>
                        <a:t>geçmemelidir.</a:t>
                      </a:r>
                      <a:r>
                        <a:rPr sz="1100" spc="-10" dirty="0">
                          <a:solidFill>
                            <a:srgbClr val="339966"/>
                          </a:solidFill>
                          <a:latin typeface="Tahoma"/>
                          <a:cs typeface="Tahoma"/>
                        </a:rPr>
                        <a:t> </a:t>
                      </a:r>
                      <a:r>
                        <a:rPr sz="1100" spc="-5" dirty="0">
                          <a:solidFill>
                            <a:srgbClr val="339966"/>
                          </a:solidFill>
                          <a:latin typeface="Tahoma"/>
                          <a:cs typeface="Tahoma"/>
                        </a:rPr>
                        <a:t>Bu</a:t>
                      </a:r>
                      <a:endParaRPr sz="1100">
                        <a:latin typeface="Tahoma"/>
                        <a:cs typeface="Tahoma"/>
                      </a:endParaRPr>
                    </a:p>
                    <a:p>
                      <a:pPr marL="190500" marR="182880" algn="ctr">
                        <a:lnSpc>
                          <a:spcPct val="100899"/>
                        </a:lnSpc>
                      </a:pPr>
                      <a:r>
                        <a:rPr sz="1100" spc="-5" dirty="0">
                          <a:solidFill>
                            <a:srgbClr val="339966"/>
                          </a:solidFill>
                          <a:latin typeface="Tahoma"/>
                          <a:cs typeface="Tahoma"/>
                        </a:rPr>
                        <a:t>çatlamalara</a:t>
                      </a:r>
                      <a:r>
                        <a:rPr sz="1100" spc="-70" dirty="0">
                          <a:solidFill>
                            <a:srgbClr val="339966"/>
                          </a:solidFill>
                          <a:latin typeface="Tahoma"/>
                          <a:cs typeface="Tahoma"/>
                        </a:rPr>
                        <a:t> </a:t>
                      </a:r>
                      <a:r>
                        <a:rPr sz="1100" dirty="0">
                          <a:solidFill>
                            <a:srgbClr val="339966"/>
                          </a:solidFill>
                          <a:latin typeface="Tahoma"/>
                          <a:cs typeface="Tahoma"/>
                        </a:rPr>
                        <a:t>neden  </a:t>
                      </a:r>
                      <a:r>
                        <a:rPr sz="1100" spc="-5" dirty="0">
                          <a:solidFill>
                            <a:srgbClr val="339966"/>
                          </a:solidFill>
                          <a:latin typeface="Tahoma"/>
                          <a:cs typeface="Tahoma"/>
                        </a:rPr>
                        <a:t>olur.</a:t>
                      </a:r>
                      <a:endParaRPr sz="1100">
                        <a:latin typeface="Tahoma"/>
                        <a:cs typeface="Tahoma"/>
                      </a:endParaRPr>
                    </a:p>
                  </a:txBody>
                  <a:tcPr marL="0" marR="0" marT="4508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300">
                        <a:latin typeface="Times New Roman"/>
                        <a:cs typeface="Times New Roman"/>
                      </a:endParaRPr>
                    </a:p>
                    <a:p>
                      <a:pPr marL="80645" marR="73025" algn="ctr">
                        <a:lnSpc>
                          <a:spcPct val="101000"/>
                        </a:lnSpc>
                        <a:spcBef>
                          <a:spcPts val="765"/>
                        </a:spcBef>
                      </a:pPr>
                      <a:r>
                        <a:rPr sz="1100" spc="-5" dirty="0">
                          <a:solidFill>
                            <a:srgbClr val="339966"/>
                          </a:solidFill>
                          <a:latin typeface="Tahoma"/>
                          <a:cs typeface="Tahoma"/>
                        </a:rPr>
                        <a:t>Beton dayanım</a:t>
                      </a:r>
                      <a:r>
                        <a:rPr sz="1100" spc="-70" dirty="0">
                          <a:solidFill>
                            <a:srgbClr val="339966"/>
                          </a:solidFill>
                          <a:latin typeface="Tahoma"/>
                          <a:cs typeface="Tahoma"/>
                        </a:rPr>
                        <a:t> </a:t>
                      </a:r>
                      <a:r>
                        <a:rPr sz="1100" spc="-5" dirty="0">
                          <a:solidFill>
                            <a:srgbClr val="339966"/>
                          </a:solidFill>
                          <a:latin typeface="Tahoma"/>
                          <a:cs typeface="Tahoma"/>
                        </a:rPr>
                        <a:t>ve  </a:t>
                      </a:r>
                      <a:r>
                        <a:rPr sz="1100" dirty="0">
                          <a:solidFill>
                            <a:srgbClr val="339966"/>
                          </a:solidFill>
                          <a:latin typeface="Tahoma"/>
                          <a:cs typeface="Tahoma"/>
                        </a:rPr>
                        <a:t>dayanıklılık  </a:t>
                      </a:r>
                      <a:r>
                        <a:rPr sz="1100" spc="-5" dirty="0">
                          <a:solidFill>
                            <a:srgbClr val="339966"/>
                          </a:solidFill>
                          <a:latin typeface="Tahoma"/>
                          <a:cs typeface="Tahoma"/>
                        </a:rPr>
                        <a:t>kazanmaya  </a:t>
                      </a:r>
                      <a:r>
                        <a:rPr sz="1100" dirty="0">
                          <a:solidFill>
                            <a:srgbClr val="339966"/>
                          </a:solidFill>
                          <a:latin typeface="Tahoma"/>
                          <a:cs typeface="Tahoma"/>
                        </a:rPr>
                        <a:t>devam</a:t>
                      </a:r>
                      <a:r>
                        <a:rPr sz="1100" spc="-25" dirty="0">
                          <a:solidFill>
                            <a:srgbClr val="339966"/>
                          </a:solidFill>
                          <a:latin typeface="Tahoma"/>
                          <a:cs typeface="Tahoma"/>
                        </a:rPr>
                        <a:t> </a:t>
                      </a:r>
                      <a:r>
                        <a:rPr sz="1100" spc="-5" dirty="0">
                          <a:solidFill>
                            <a:srgbClr val="339966"/>
                          </a:solidFill>
                          <a:latin typeface="Tahoma"/>
                          <a:cs typeface="Tahoma"/>
                        </a:rPr>
                        <a:t>eder.</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3"/>
                  </a:ext>
                </a:extLst>
              </a:tr>
              <a:tr h="1177163">
                <a:tc>
                  <a:txBody>
                    <a:bodyPr/>
                    <a:lstStyle/>
                    <a:p>
                      <a:pPr>
                        <a:lnSpc>
                          <a:spcPct val="100000"/>
                        </a:lnSpc>
                      </a:pPr>
                      <a:endParaRPr sz="1300">
                        <a:latin typeface="Times New Roman"/>
                        <a:cs typeface="Times New Roman"/>
                      </a:endParaRPr>
                    </a:p>
                    <a:p>
                      <a:pPr marL="251460" marR="248920" indent="1905" algn="ctr">
                        <a:lnSpc>
                          <a:spcPct val="100899"/>
                        </a:lnSpc>
                        <a:spcBef>
                          <a:spcPts val="765"/>
                        </a:spcBef>
                      </a:pPr>
                      <a:r>
                        <a:rPr sz="1100" spc="-5" dirty="0">
                          <a:solidFill>
                            <a:srgbClr val="000080"/>
                          </a:solidFill>
                          <a:latin typeface="Tahoma"/>
                          <a:cs typeface="Tahoma"/>
                        </a:rPr>
                        <a:t>Karışım  tasarı</a:t>
                      </a:r>
                      <a:r>
                        <a:rPr sz="1100" spc="-10" dirty="0">
                          <a:solidFill>
                            <a:srgbClr val="000080"/>
                          </a:solidFill>
                          <a:latin typeface="Tahoma"/>
                          <a:cs typeface="Tahoma"/>
                        </a:rPr>
                        <a:t>m</a:t>
                      </a:r>
                      <a:r>
                        <a:rPr sz="1100" dirty="0">
                          <a:solidFill>
                            <a:srgbClr val="000080"/>
                          </a:solidFill>
                          <a:latin typeface="Tahoma"/>
                          <a:cs typeface="Tahoma"/>
                        </a:rPr>
                        <a:t>ı</a:t>
                      </a:r>
                      <a:endParaRPr sz="1100">
                        <a:latin typeface="Tahoma"/>
                        <a:cs typeface="Tahoma"/>
                      </a:endParaRPr>
                    </a:p>
                    <a:p>
                      <a:pPr algn="ctr">
                        <a:lnSpc>
                          <a:spcPct val="100000"/>
                        </a:lnSpc>
                        <a:spcBef>
                          <a:spcPts val="10"/>
                        </a:spcBef>
                      </a:pPr>
                      <a:r>
                        <a:rPr sz="1100" dirty="0">
                          <a:solidFill>
                            <a:srgbClr val="000080"/>
                          </a:solidFill>
                          <a:latin typeface="Tahoma"/>
                          <a:cs typeface="Tahoma"/>
                        </a:rPr>
                        <a:t>önemlidir.</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45"/>
                        </a:spcBef>
                      </a:pPr>
                      <a:endParaRPr sz="1100">
                        <a:latin typeface="Times New Roman"/>
                        <a:cs typeface="Times New Roman"/>
                      </a:endParaRPr>
                    </a:p>
                    <a:p>
                      <a:pPr marL="327660" marR="319405" algn="ctr">
                        <a:lnSpc>
                          <a:spcPct val="100000"/>
                        </a:lnSpc>
                      </a:pPr>
                      <a:r>
                        <a:rPr sz="1100" spc="-5" dirty="0">
                          <a:solidFill>
                            <a:srgbClr val="000080"/>
                          </a:solidFill>
                          <a:latin typeface="Tahoma"/>
                          <a:cs typeface="Tahoma"/>
                        </a:rPr>
                        <a:t>Beton</a:t>
                      </a:r>
                      <a:r>
                        <a:rPr sz="1100" spc="-60" dirty="0">
                          <a:solidFill>
                            <a:srgbClr val="000080"/>
                          </a:solidFill>
                          <a:latin typeface="Tahoma"/>
                          <a:cs typeface="Tahoma"/>
                        </a:rPr>
                        <a:t> </a:t>
                      </a:r>
                      <a:r>
                        <a:rPr sz="1100" spc="-5" dirty="0">
                          <a:solidFill>
                            <a:srgbClr val="000080"/>
                          </a:solidFill>
                          <a:latin typeface="Tahoma"/>
                          <a:cs typeface="Tahoma"/>
                        </a:rPr>
                        <a:t>kolayca  taşınabilir,</a:t>
                      </a:r>
                      <a:endParaRPr sz="1100">
                        <a:latin typeface="Tahoma"/>
                        <a:cs typeface="Tahoma"/>
                      </a:endParaRPr>
                    </a:p>
                    <a:p>
                      <a:pPr marL="236854" marR="229870" algn="ctr">
                        <a:lnSpc>
                          <a:spcPct val="100899"/>
                        </a:lnSpc>
                      </a:pPr>
                      <a:r>
                        <a:rPr sz="1100" spc="-5" dirty="0">
                          <a:solidFill>
                            <a:srgbClr val="000080"/>
                          </a:solidFill>
                          <a:latin typeface="Tahoma"/>
                          <a:cs typeface="Tahoma"/>
                        </a:rPr>
                        <a:t>yerleştirilebilir</a:t>
                      </a:r>
                      <a:r>
                        <a:rPr sz="1100" spc="-45" dirty="0">
                          <a:solidFill>
                            <a:srgbClr val="000080"/>
                          </a:solidFill>
                          <a:latin typeface="Tahoma"/>
                          <a:cs typeface="Tahoma"/>
                        </a:rPr>
                        <a:t> </a:t>
                      </a:r>
                      <a:r>
                        <a:rPr sz="1100" spc="-5" dirty="0">
                          <a:solidFill>
                            <a:srgbClr val="000080"/>
                          </a:solidFill>
                          <a:latin typeface="Tahoma"/>
                          <a:cs typeface="Tahoma"/>
                        </a:rPr>
                        <a:t>ve  </a:t>
                      </a:r>
                      <a:r>
                        <a:rPr sz="1100" dirty="0">
                          <a:solidFill>
                            <a:srgbClr val="000080"/>
                          </a:solidFill>
                          <a:latin typeface="Tahoma"/>
                          <a:cs typeface="Tahoma"/>
                        </a:rPr>
                        <a:t>bitirme işlemi  </a:t>
                      </a:r>
                      <a:r>
                        <a:rPr sz="1100" spc="-5" dirty="0">
                          <a:solidFill>
                            <a:srgbClr val="000080"/>
                          </a:solidFill>
                          <a:latin typeface="Tahoma"/>
                          <a:cs typeface="Tahoma"/>
                        </a:rPr>
                        <a:t>yapılabilir.</a:t>
                      </a:r>
                      <a:endParaRPr sz="1100">
                        <a:latin typeface="Tahoma"/>
                        <a:cs typeface="Tahoma"/>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300">
                        <a:latin typeface="Times New Roman"/>
                        <a:cs typeface="Times New Roman"/>
                      </a:endParaRPr>
                    </a:p>
                    <a:p>
                      <a:pPr marL="86995" marR="78105" algn="ctr">
                        <a:lnSpc>
                          <a:spcPct val="100899"/>
                        </a:lnSpc>
                        <a:spcBef>
                          <a:spcPts val="765"/>
                        </a:spcBef>
                      </a:pPr>
                      <a:r>
                        <a:rPr sz="1100" dirty="0">
                          <a:solidFill>
                            <a:srgbClr val="000080"/>
                          </a:solidFill>
                          <a:latin typeface="Tahoma"/>
                          <a:cs typeface="Tahoma"/>
                        </a:rPr>
                        <a:t>Çok </a:t>
                      </a:r>
                      <a:r>
                        <a:rPr sz="1100" spc="-5" dirty="0">
                          <a:solidFill>
                            <a:srgbClr val="000080"/>
                          </a:solidFill>
                          <a:latin typeface="Tahoma"/>
                          <a:cs typeface="Tahoma"/>
                        </a:rPr>
                        <a:t>geçmeden</a:t>
                      </a:r>
                      <a:r>
                        <a:rPr sz="1100" spc="-55" dirty="0">
                          <a:solidFill>
                            <a:srgbClr val="000080"/>
                          </a:solidFill>
                          <a:latin typeface="Tahoma"/>
                          <a:cs typeface="Tahoma"/>
                        </a:rPr>
                        <a:t> </a:t>
                      </a:r>
                      <a:r>
                        <a:rPr sz="1100" spc="-5" dirty="0">
                          <a:solidFill>
                            <a:srgbClr val="000080"/>
                          </a:solidFill>
                          <a:latin typeface="Tahoma"/>
                          <a:cs typeface="Tahoma"/>
                        </a:rPr>
                        <a:t>küre  ve</a:t>
                      </a:r>
                      <a:r>
                        <a:rPr sz="1100" spc="-15" dirty="0">
                          <a:solidFill>
                            <a:srgbClr val="000080"/>
                          </a:solidFill>
                          <a:latin typeface="Tahoma"/>
                          <a:cs typeface="Tahoma"/>
                        </a:rPr>
                        <a:t> </a:t>
                      </a:r>
                      <a:r>
                        <a:rPr sz="1100" spc="-5" dirty="0">
                          <a:solidFill>
                            <a:srgbClr val="000080"/>
                          </a:solidFill>
                          <a:latin typeface="Tahoma"/>
                          <a:cs typeface="Tahoma"/>
                        </a:rPr>
                        <a:t>korumya</a:t>
                      </a:r>
                      <a:endParaRPr sz="1100">
                        <a:latin typeface="Tahoma"/>
                        <a:cs typeface="Tahoma"/>
                      </a:endParaRPr>
                    </a:p>
                    <a:p>
                      <a:pPr marL="1905" algn="ctr">
                        <a:lnSpc>
                          <a:spcPct val="100000"/>
                        </a:lnSpc>
                        <a:spcBef>
                          <a:spcPts val="10"/>
                        </a:spcBef>
                      </a:pPr>
                      <a:r>
                        <a:rPr sz="1100" dirty="0">
                          <a:solidFill>
                            <a:srgbClr val="000080"/>
                          </a:solidFill>
                          <a:latin typeface="Tahoma"/>
                          <a:cs typeface="Tahoma"/>
                        </a:rPr>
                        <a:t>başlanmalıdır.</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300">
                        <a:latin typeface="Times New Roman"/>
                        <a:cs typeface="Times New Roman"/>
                      </a:endParaRPr>
                    </a:p>
                    <a:p>
                      <a:pPr marL="130810" marR="125730" algn="ctr">
                        <a:lnSpc>
                          <a:spcPct val="100899"/>
                        </a:lnSpc>
                        <a:spcBef>
                          <a:spcPts val="765"/>
                        </a:spcBef>
                      </a:pPr>
                      <a:r>
                        <a:rPr sz="1100" spc="-5" dirty="0">
                          <a:solidFill>
                            <a:srgbClr val="000080"/>
                          </a:solidFill>
                          <a:latin typeface="Tahoma"/>
                          <a:cs typeface="Tahoma"/>
                        </a:rPr>
                        <a:t>Gerilmeleri</a:t>
                      </a:r>
                      <a:r>
                        <a:rPr sz="1100" spc="-60" dirty="0">
                          <a:solidFill>
                            <a:srgbClr val="000080"/>
                          </a:solidFill>
                          <a:latin typeface="Tahoma"/>
                          <a:cs typeface="Tahoma"/>
                        </a:rPr>
                        <a:t> </a:t>
                      </a:r>
                      <a:r>
                        <a:rPr sz="1100" spc="-5" dirty="0">
                          <a:solidFill>
                            <a:srgbClr val="000080"/>
                          </a:solidFill>
                          <a:latin typeface="Tahoma"/>
                          <a:cs typeface="Tahoma"/>
                        </a:rPr>
                        <a:t>azaltmak  </a:t>
                      </a:r>
                      <a:r>
                        <a:rPr sz="1100" dirty="0">
                          <a:solidFill>
                            <a:srgbClr val="000080"/>
                          </a:solidFill>
                          <a:latin typeface="Tahoma"/>
                          <a:cs typeface="Tahoma"/>
                        </a:rPr>
                        <a:t>için </a:t>
                      </a:r>
                      <a:r>
                        <a:rPr sz="1100" spc="-5" dirty="0">
                          <a:solidFill>
                            <a:srgbClr val="000080"/>
                          </a:solidFill>
                          <a:latin typeface="Tahoma"/>
                          <a:cs typeface="Tahoma"/>
                        </a:rPr>
                        <a:t>derz</a:t>
                      </a:r>
                      <a:r>
                        <a:rPr sz="1100" spc="-35" dirty="0">
                          <a:solidFill>
                            <a:srgbClr val="000080"/>
                          </a:solidFill>
                          <a:latin typeface="Tahoma"/>
                          <a:cs typeface="Tahoma"/>
                        </a:rPr>
                        <a:t> </a:t>
                      </a:r>
                      <a:r>
                        <a:rPr sz="1100" spc="-5" dirty="0">
                          <a:solidFill>
                            <a:srgbClr val="000080"/>
                          </a:solidFill>
                          <a:latin typeface="Tahoma"/>
                          <a:cs typeface="Tahoma"/>
                        </a:rPr>
                        <a:t>kesimine</a:t>
                      </a:r>
                      <a:endParaRPr sz="1100">
                        <a:latin typeface="Tahoma"/>
                        <a:cs typeface="Tahoma"/>
                      </a:endParaRPr>
                    </a:p>
                    <a:p>
                      <a:pPr algn="ctr">
                        <a:lnSpc>
                          <a:spcPct val="100000"/>
                        </a:lnSpc>
                        <a:spcBef>
                          <a:spcPts val="10"/>
                        </a:spcBef>
                      </a:pPr>
                      <a:r>
                        <a:rPr sz="1100" dirty="0">
                          <a:solidFill>
                            <a:srgbClr val="000080"/>
                          </a:solidFill>
                          <a:latin typeface="Tahoma"/>
                          <a:cs typeface="Tahoma"/>
                        </a:rPr>
                        <a:t>başlanır.</a:t>
                      </a:r>
                      <a:endParaRPr sz="11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303530" marR="69850" indent="-226060">
                        <a:lnSpc>
                          <a:spcPct val="100000"/>
                        </a:lnSpc>
                        <a:spcBef>
                          <a:spcPts val="350"/>
                        </a:spcBef>
                      </a:pPr>
                      <a:r>
                        <a:rPr sz="1100" spc="-5" dirty="0">
                          <a:solidFill>
                            <a:srgbClr val="000080"/>
                          </a:solidFill>
                          <a:latin typeface="Tahoma"/>
                          <a:cs typeface="Tahoma"/>
                        </a:rPr>
                        <a:t>Erkan yaşta</a:t>
                      </a:r>
                      <a:r>
                        <a:rPr sz="1100" spc="-55" dirty="0">
                          <a:solidFill>
                            <a:srgbClr val="000080"/>
                          </a:solidFill>
                          <a:latin typeface="Tahoma"/>
                          <a:cs typeface="Tahoma"/>
                        </a:rPr>
                        <a:t> </a:t>
                      </a:r>
                      <a:r>
                        <a:rPr sz="1100" spc="-5" dirty="0">
                          <a:solidFill>
                            <a:srgbClr val="000080"/>
                          </a:solidFill>
                          <a:latin typeface="Tahoma"/>
                          <a:cs typeface="Tahoma"/>
                        </a:rPr>
                        <a:t>beton  ani</a:t>
                      </a:r>
                      <a:r>
                        <a:rPr sz="1100" spc="-15" dirty="0">
                          <a:solidFill>
                            <a:srgbClr val="000080"/>
                          </a:solidFill>
                          <a:latin typeface="Tahoma"/>
                          <a:cs typeface="Tahoma"/>
                        </a:rPr>
                        <a:t> </a:t>
                      </a:r>
                      <a:r>
                        <a:rPr sz="1100" spc="-5" dirty="0">
                          <a:solidFill>
                            <a:srgbClr val="000080"/>
                          </a:solidFill>
                          <a:latin typeface="Tahoma"/>
                          <a:cs typeface="Tahoma"/>
                        </a:rPr>
                        <a:t>sıcaklık</a:t>
                      </a:r>
                      <a:endParaRPr sz="1100">
                        <a:latin typeface="Tahoma"/>
                        <a:cs typeface="Tahoma"/>
                      </a:endParaRPr>
                    </a:p>
                    <a:p>
                      <a:pPr marL="151130" marR="141605" indent="1270" algn="just">
                        <a:lnSpc>
                          <a:spcPct val="100600"/>
                        </a:lnSpc>
                        <a:spcBef>
                          <a:spcPts val="5"/>
                        </a:spcBef>
                      </a:pPr>
                      <a:r>
                        <a:rPr sz="1100" dirty="0">
                          <a:solidFill>
                            <a:srgbClr val="000080"/>
                          </a:solidFill>
                          <a:latin typeface="Tahoma"/>
                          <a:cs typeface="Tahoma"/>
                        </a:rPr>
                        <a:t>değiş</a:t>
                      </a:r>
                      <a:r>
                        <a:rPr sz="1100" spc="-5" dirty="0">
                          <a:solidFill>
                            <a:srgbClr val="000080"/>
                          </a:solidFill>
                          <a:latin typeface="Tahoma"/>
                          <a:cs typeface="Tahoma"/>
                        </a:rPr>
                        <a:t>im</a:t>
                      </a:r>
                      <a:r>
                        <a:rPr sz="1100" dirty="0">
                          <a:solidFill>
                            <a:srgbClr val="000080"/>
                          </a:solidFill>
                          <a:latin typeface="Tahoma"/>
                          <a:cs typeface="Tahoma"/>
                        </a:rPr>
                        <a:t>l</a:t>
                      </a:r>
                      <a:r>
                        <a:rPr sz="1100" spc="-5" dirty="0">
                          <a:solidFill>
                            <a:srgbClr val="000080"/>
                          </a:solidFill>
                          <a:latin typeface="Tahoma"/>
                          <a:cs typeface="Tahoma"/>
                        </a:rPr>
                        <a:t>eri</a:t>
                      </a:r>
                      <a:r>
                        <a:rPr sz="1100" spc="-10" dirty="0">
                          <a:solidFill>
                            <a:srgbClr val="000080"/>
                          </a:solidFill>
                          <a:latin typeface="Tahoma"/>
                          <a:cs typeface="Tahoma"/>
                        </a:rPr>
                        <a:t>n</a:t>
                      </a:r>
                      <a:r>
                        <a:rPr sz="1100" dirty="0">
                          <a:solidFill>
                            <a:srgbClr val="000080"/>
                          </a:solidFill>
                          <a:latin typeface="Tahoma"/>
                          <a:cs typeface="Tahoma"/>
                        </a:rPr>
                        <a:t>den  </a:t>
                      </a:r>
                      <a:r>
                        <a:rPr sz="1100" spc="-5" dirty="0">
                          <a:solidFill>
                            <a:srgbClr val="000080"/>
                          </a:solidFill>
                          <a:latin typeface="Tahoma"/>
                          <a:cs typeface="Tahoma"/>
                        </a:rPr>
                        <a:t>üzerine</a:t>
                      </a:r>
                      <a:r>
                        <a:rPr sz="1100" spc="-70" dirty="0">
                          <a:solidFill>
                            <a:srgbClr val="000080"/>
                          </a:solidFill>
                          <a:latin typeface="Tahoma"/>
                          <a:cs typeface="Tahoma"/>
                        </a:rPr>
                        <a:t> </a:t>
                      </a:r>
                      <a:r>
                        <a:rPr sz="1100" dirty="0">
                          <a:solidFill>
                            <a:srgbClr val="000080"/>
                          </a:solidFill>
                          <a:latin typeface="Tahoma"/>
                          <a:cs typeface="Tahoma"/>
                        </a:rPr>
                        <a:t>yalıtkan  örtüler</a:t>
                      </a:r>
                      <a:r>
                        <a:rPr sz="1100" spc="-75" dirty="0">
                          <a:solidFill>
                            <a:srgbClr val="000080"/>
                          </a:solidFill>
                          <a:latin typeface="Tahoma"/>
                          <a:cs typeface="Tahoma"/>
                        </a:rPr>
                        <a:t> </a:t>
                      </a:r>
                      <a:r>
                        <a:rPr sz="1100" spc="-5" dirty="0">
                          <a:solidFill>
                            <a:srgbClr val="000080"/>
                          </a:solidFill>
                          <a:latin typeface="Tahoma"/>
                          <a:cs typeface="Tahoma"/>
                        </a:rPr>
                        <a:t>serilerek  korunmalıdır.</a:t>
                      </a:r>
                      <a:endParaRPr sz="1100">
                        <a:latin typeface="Tahoma"/>
                        <a:cs typeface="Tahoma"/>
                      </a:endParaRPr>
                    </a:p>
                  </a:txBody>
                  <a:tcPr marL="0" marR="0" marT="4445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val="10004"/>
                  </a:ext>
                </a:extLst>
              </a:tr>
            </a:tbl>
          </a:graphicData>
        </a:graphic>
      </p:graphicFrame>
      <p:sp>
        <p:nvSpPr>
          <p:cNvPr id="16" name="object 16"/>
          <p:cNvSpPr/>
          <p:nvPr/>
        </p:nvSpPr>
        <p:spPr>
          <a:xfrm>
            <a:off x="3493515" y="3235959"/>
            <a:ext cx="144907" cy="85978"/>
          </a:xfrm>
          <a:prstGeom prst="rect">
            <a:avLst/>
          </a:prstGeom>
          <a:blipFill>
            <a:blip r:embed="rId5" cstate="print"/>
            <a:stretch>
              <a:fillRect/>
            </a:stretch>
          </a:blipFill>
        </p:spPr>
        <p:txBody>
          <a:bodyPr wrap="square" lIns="0" tIns="0" rIns="0" bIns="0" rtlCol="0"/>
          <a:lstStyle/>
          <a:p>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0116" y="1264665"/>
            <a:ext cx="2613025" cy="193675"/>
          </a:xfrm>
          <a:prstGeom prst="rect">
            <a:avLst/>
          </a:prstGeom>
        </p:spPr>
        <p:txBody>
          <a:bodyPr vert="horz" wrap="square" lIns="0" tIns="12700" rIns="0" bIns="0" rtlCol="0">
            <a:spAutoFit/>
          </a:bodyPr>
          <a:lstStyle/>
          <a:p>
            <a:pPr marL="12700">
              <a:lnSpc>
                <a:spcPct val="100000"/>
              </a:lnSpc>
              <a:spcBef>
                <a:spcPts val="100"/>
              </a:spcBef>
            </a:pPr>
            <a:r>
              <a:rPr sz="1100" u="heavy" spc="-280" dirty="0">
                <a:solidFill>
                  <a:srgbClr val="000080"/>
                </a:solidFill>
                <a:uFill>
                  <a:solidFill>
                    <a:srgbClr val="000080"/>
                  </a:solidFill>
                </a:uFill>
                <a:latin typeface="Times New Roman"/>
                <a:cs typeface="Times New Roman"/>
              </a:rPr>
              <a:t> </a:t>
            </a:r>
            <a:r>
              <a:rPr sz="1100" b="1" u="heavy" spc="-5" dirty="0">
                <a:solidFill>
                  <a:srgbClr val="000080"/>
                </a:solidFill>
                <a:uFill>
                  <a:solidFill>
                    <a:srgbClr val="000080"/>
                  </a:solidFill>
                </a:uFill>
                <a:latin typeface="Tahoma"/>
                <a:cs typeface="Tahoma"/>
              </a:rPr>
              <a:t>Hidratasyon Periyotları:Detaylı</a:t>
            </a:r>
            <a:r>
              <a:rPr sz="1100" b="1" u="heavy" spc="15" dirty="0">
                <a:solidFill>
                  <a:srgbClr val="000080"/>
                </a:solidFill>
                <a:uFill>
                  <a:solidFill>
                    <a:srgbClr val="000080"/>
                  </a:solidFill>
                </a:uFill>
                <a:latin typeface="Tahoma"/>
                <a:cs typeface="Tahoma"/>
              </a:rPr>
              <a:t> </a:t>
            </a:r>
            <a:r>
              <a:rPr sz="1100" b="1" u="heavy" spc="-5" dirty="0">
                <a:solidFill>
                  <a:srgbClr val="000080"/>
                </a:solidFill>
                <a:uFill>
                  <a:solidFill>
                    <a:srgbClr val="000080"/>
                  </a:solidFill>
                </a:uFill>
                <a:latin typeface="Tahoma"/>
                <a:cs typeface="Tahoma"/>
              </a:rPr>
              <a:t>Bakış</a:t>
            </a:r>
            <a:endParaRPr sz="1100">
              <a:latin typeface="Tahoma"/>
              <a:cs typeface="Tahoma"/>
            </a:endParaRPr>
          </a:p>
        </p:txBody>
      </p:sp>
      <p:sp>
        <p:nvSpPr>
          <p:cNvPr id="3" name="object 3"/>
          <p:cNvSpPr txBox="1"/>
          <p:nvPr/>
        </p:nvSpPr>
        <p:spPr>
          <a:xfrm>
            <a:off x="420116" y="1809512"/>
            <a:ext cx="1349375" cy="185420"/>
          </a:xfrm>
          <a:prstGeom prst="rect">
            <a:avLst/>
          </a:prstGeom>
        </p:spPr>
        <p:txBody>
          <a:bodyPr vert="horz" wrap="square" lIns="0" tIns="12700" rIns="0" bIns="0" rtlCol="0">
            <a:spAutoFit/>
          </a:bodyPr>
          <a:lstStyle/>
          <a:p>
            <a:pPr marL="12700">
              <a:lnSpc>
                <a:spcPct val="100000"/>
              </a:lnSpc>
              <a:spcBef>
                <a:spcPts val="100"/>
              </a:spcBef>
            </a:pPr>
            <a:r>
              <a:rPr sz="1050" i="1" u="sng" spc="-265" dirty="0">
                <a:solidFill>
                  <a:srgbClr val="00AF50"/>
                </a:solidFill>
                <a:uFill>
                  <a:solidFill>
                    <a:srgbClr val="00AF50"/>
                  </a:solidFill>
                </a:uFill>
                <a:latin typeface="Times New Roman"/>
                <a:cs typeface="Times New Roman"/>
              </a:rPr>
              <a:t> </a:t>
            </a:r>
            <a:r>
              <a:rPr sz="1050" b="1" i="1" u="sng" spc="-35" dirty="0">
                <a:solidFill>
                  <a:srgbClr val="00AF50"/>
                </a:solidFill>
                <a:uFill>
                  <a:solidFill>
                    <a:srgbClr val="00AF50"/>
                  </a:solidFill>
                </a:uFill>
                <a:latin typeface="Tahoma"/>
                <a:cs typeface="Tahoma"/>
              </a:rPr>
              <a:t>Hidrate Olan</a:t>
            </a:r>
            <a:r>
              <a:rPr sz="1050" b="1" i="1" u="sng" spc="-10" dirty="0">
                <a:solidFill>
                  <a:srgbClr val="00AF50"/>
                </a:solidFill>
                <a:uFill>
                  <a:solidFill>
                    <a:srgbClr val="00AF50"/>
                  </a:solidFill>
                </a:uFill>
                <a:latin typeface="Tahoma"/>
                <a:cs typeface="Tahoma"/>
              </a:rPr>
              <a:t> </a:t>
            </a:r>
            <a:r>
              <a:rPr sz="1050" b="1" i="1" u="sng" spc="-30" dirty="0">
                <a:solidFill>
                  <a:srgbClr val="00AF50"/>
                </a:solidFill>
                <a:uFill>
                  <a:solidFill>
                    <a:srgbClr val="00AF50"/>
                  </a:solidFill>
                </a:uFill>
                <a:latin typeface="Tahoma"/>
                <a:cs typeface="Tahoma"/>
              </a:rPr>
              <a:t>Ürünler</a:t>
            </a:r>
            <a:endParaRPr sz="1050">
              <a:latin typeface="Tahoma"/>
              <a:cs typeface="Tahoma"/>
            </a:endParaRPr>
          </a:p>
        </p:txBody>
      </p:sp>
      <p:sp>
        <p:nvSpPr>
          <p:cNvPr id="4" name="object 4"/>
          <p:cNvSpPr txBox="1"/>
          <p:nvPr/>
        </p:nvSpPr>
        <p:spPr>
          <a:xfrm>
            <a:off x="420116" y="2104999"/>
            <a:ext cx="3063875" cy="1090295"/>
          </a:xfrm>
          <a:prstGeom prst="rect">
            <a:avLst/>
          </a:prstGeom>
        </p:spPr>
        <p:txBody>
          <a:bodyPr vert="horz" wrap="square" lIns="0" tIns="30480" rIns="0" bIns="0" rtlCol="0">
            <a:spAutoFit/>
          </a:bodyPr>
          <a:lstStyle/>
          <a:p>
            <a:pPr marL="372110" indent="-359410">
              <a:lnSpc>
                <a:spcPct val="100000"/>
              </a:lnSpc>
              <a:spcBef>
                <a:spcPts val="240"/>
              </a:spcBef>
              <a:buSzPct val="90909"/>
              <a:buFont typeface="Symbol"/>
              <a:buChar char=""/>
              <a:tabLst>
                <a:tab pos="372110" algn="l"/>
                <a:tab pos="372745" algn="l"/>
              </a:tabLst>
            </a:pPr>
            <a:r>
              <a:rPr sz="1100" b="1" spc="-5" dirty="0">
                <a:latin typeface="Tahoma"/>
                <a:cs typeface="Tahoma"/>
              </a:rPr>
              <a:t>Kalsiyum silikat hidrat </a:t>
            </a:r>
            <a:r>
              <a:rPr sz="1100" b="1" dirty="0">
                <a:latin typeface="Tahoma"/>
                <a:cs typeface="Tahoma"/>
              </a:rPr>
              <a:t>(C-S-H)</a:t>
            </a:r>
            <a:endParaRPr sz="1100">
              <a:latin typeface="Tahoma"/>
              <a:cs typeface="Tahoma"/>
            </a:endParaRPr>
          </a:p>
          <a:p>
            <a:pPr marL="372110" indent="-359410">
              <a:lnSpc>
                <a:spcPct val="100000"/>
              </a:lnSpc>
              <a:spcBef>
                <a:spcPts val="145"/>
              </a:spcBef>
              <a:buSzPct val="90909"/>
              <a:buFont typeface="Symbol"/>
              <a:buChar char=""/>
              <a:tabLst>
                <a:tab pos="372110" algn="l"/>
                <a:tab pos="372745" algn="l"/>
              </a:tabLst>
            </a:pPr>
            <a:r>
              <a:rPr sz="1100" b="1" spc="-5" dirty="0">
                <a:latin typeface="Tahoma"/>
                <a:cs typeface="Tahoma"/>
              </a:rPr>
              <a:t>Kalsiyum hidroksit</a:t>
            </a:r>
            <a:r>
              <a:rPr sz="1100" b="1" dirty="0">
                <a:latin typeface="Tahoma"/>
                <a:cs typeface="Tahoma"/>
              </a:rPr>
              <a:t> </a:t>
            </a:r>
            <a:r>
              <a:rPr sz="1100" b="1" spc="-5" dirty="0">
                <a:latin typeface="Tahoma"/>
                <a:cs typeface="Tahoma"/>
              </a:rPr>
              <a:t>(CH)</a:t>
            </a:r>
            <a:endParaRPr sz="1100">
              <a:latin typeface="Tahoma"/>
              <a:cs typeface="Tahoma"/>
            </a:endParaRPr>
          </a:p>
          <a:p>
            <a:pPr marL="372110" indent="-359410">
              <a:lnSpc>
                <a:spcPct val="100000"/>
              </a:lnSpc>
              <a:spcBef>
                <a:spcPts val="135"/>
              </a:spcBef>
              <a:buSzPct val="90909"/>
              <a:buFont typeface="Symbol"/>
              <a:buChar char=""/>
              <a:tabLst>
                <a:tab pos="372110" algn="l"/>
                <a:tab pos="372745" algn="l"/>
              </a:tabLst>
            </a:pPr>
            <a:r>
              <a:rPr sz="1100" b="1" spc="-5" dirty="0">
                <a:latin typeface="Tahoma"/>
                <a:cs typeface="Tahoma"/>
              </a:rPr>
              <a:t>Etrenjit (C-A-S-H)</a:t>
            </a:r>
            <a:r>
              <a:rPr sz="1100" b="1" dirty="0">
                <a:latin typeface="Tahoma"/>
                <a:cs typeface="Tahoma"/>
              </a:rPr>
              <a:t> </a:t>
            </a:r>
            <a:r>
              <a:rPr sz="1100" b="1" spc="-5" dirty="0">
                <a:latin typeface="Tahoma"/>
                <a:cs typeface="Tahoma"/>
              </a:rPr>
              <a:t>(AFm)</a:t>
            </a:r>
            <a:endParaRPr sz="1100">
              <a:latin typeface="Tahoma"/>
              <a:cs typeface="Tahoma"/>
            </a:endParaRPr>
          </a:p>
          <a:p>
            <a:pPr marL="372110" indent="-359410">
              <a:lnSpc>
                <a:spcPct val="100000"/>
              </a:lnSpc>
              <a:spcBef>
                <a:spcPts val="145"/>
              </a:spcBef>
              <a:buSzPct val="90909"/>
              <a:buFont typeface="Symbol"/>
              <a:buChar char=""/>
              <a:tabLst>
                <a:tab pos="372110" algn="l"/>
                <a:tab pos="372745" algn="l"/>
              </a:tabLst>
            </a:pPr>
            <a:r>
              <a:rPr sz="1100" b="1" spc="-5" dirty="0">
                <a:latin typeface="Tahoma"/>
                <a:cs typeface="Tahoma"/>
              </a:rPr>
              <a:t>Monosülfat(C-A-S-H)</a:t>
            </a:r>
            <a:r>
              <a:rPr sz="1100" b="1" spc="-15" dirty="0">
                <a:latin typeface="Tahoma"/>
                <a:cs typeface="Tahoma"/>
              </a:rPr>
              <a:t> </a:t>
            </a:r>
            <a:r>
              <a:rPr sz="1100" b="1" spc="-5" dirty="0">
                <a:latin typeface="Tahoma"/>
                <a:cs typeface="Tahoma"/>
              </a:rPr>
              <a:t>(AFt)</a:t>
            </a:r>
            <a:endParaRPr sz="1100">
              <a:latin typeface="Tahoma"/>
              <a:cs typeface="Tahoma"/>
            </a:endParaRPr>
          </a:p>
          <a:p>
            <a:pPr marL="12700" marR="5080">
              <a:lnSpc>
                <a:spcPct val="100000"/>
              </a:lnSpc>
              <a:spcBef>
                <a:spcPts val="135"/>
              </a:spcBef>
            </a:pPr>
            <a:r>
              <a:rPr sz="1000" spc="-5" dirty="0">
                <a:latin typeface="Tahoma"/>
                <a:cs typeface="Tahoma"/>
              </a:rPr>
              <a:t>Bu ürünler </a:t>
            </a:r>
            <a:r>
              <a:rPr sz="1000" dirty="0">
                <a:latin typeface="Tahoma"/>
                <a:cs typeface="Tahoma"/>
              </a:rPr>
              <a:t>betonun </a:t>
            </a:r>
            <a:r>
              <a:rPr sz="1000" spc="-5" dirty="0">
                <a:latin typeface="Tahoma"/>
                <a:cs typeface="Tahoma"/>
              </a:rPr>
              <a:t>dayanım ve dayanıklılık özeliklerini  etkileyen ana</a:t>
            </a:r>
            <a:r>
              <a:rPr sz="1000" spc="5" dirty="0">
                <a:latin typeface="Tahoma"/>
                <a:cs typeface="Tahoma"/>
              </a:rPr>
              <a:t> </a:t>
            </a:r>
            <a:r>
              <a:rPr sz="1000" spc="-5" dirty="0">
                <a:latin typeface="Tahoma"/>
                <a:cs typeface="Tahoma"/>
              </a:rPr>
              <a:t>unsurlardır.</a:t>
            </a:r>
            <a:endParaRPr sz="1000">
              <a:latin typeface="Tahoma"/>
              <a:cs typeface="Tahoma"/>
            </a:endParaRPr>
          </a:p>
        </p:txBody>
      </p:sp>
      <p:sp>
        <p:nvSpPr>
          <p:cNvPr id="5" name="object 5"/>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6" name="object 6"/>
          <p:cNvSpPr/>
          <p:nvPr/>
        </p:nvSpPr>
        <p:spPr>
          <a:xfrm>
            <a:off x="3781425" y="1280032"/>
            <a:ext cx="0" cy="6470015"/>
          </a:xfrm>
          <a:custGeom>
            <a:avLst/>
            <a:gdLst/>
            <a:ahLst/>
            <a:cxnLst/>
            <a:rect l="l" t="t" r="r" b="b"/>
            <a:pathLst>
              <a:path h="6470015">
                <a:moveTo>
                  <a:pt x="0" y="0"/>
                </a:moveTo>
                <a:lnTo>
                  <a:pt x="0" y="6469507"/>
                </a:lnTo>
              </a:path>
            </a:pathLst>
          </a:custGeom>
          <a:ln w="9525">
            <a:solidFill>
              <a:srgbClr val="009900"/>
            </a:solidFill>
            <a:prstDash val="dot"/>
          </a:ln>
        </p:spPr>
        <p:txBody>
          <a:bodyPr wrap="square" lIns="0" tIns="0" rIns="0" bIns="0" rtlCol="0"/>
          <a:lstStyle/>
          <a:p>
            <a:endParaRPr/>
          </a:p>
        </p:txBody>
      </p:sp>
      <p:sp>
        <p:nvSpPr>
          <p:cNvPr id="7" name="object 7"/>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8" name="object 8"/>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9" name="object 9"/>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10" name="object 10"/>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3927855" y="1292478"/>
            <a:ext cx="3172460" cy="4881880"/>
          </a:xfrm>
          <a:custGeom>
            <a:avLst/>
            <a:gdLst/>
            <a:ahLst/>
            <a:cxnLst/>
            <a:rect l="l" t="t" r="r" b="b"/>
            <a:pathLst>
              <a:path w="3172459" h="4881880">
                <a:moveTo>
                  <a:pt x="0" y="4881499"/>
                </a:moveTo>
                <a:lnTo>
                  <a:pt x="3172459" y="4881499"/>
                </a:lnTo>
                <a:lnTo>
                  <a:pt x="3172459" y="0"/>
                </a:lnTo>
                <a:lnTo>
                  <a:pt x="0" y="0"/>
                </a:lnTo>
                <a:lnTo>
                  <a:pt x="0" y="4881499"/>
                </a:lnTo>
                <a:close/>
              </a:path>
            </a:pathLst>
          </a:custGeom>
          <a:solidFill>
            <a:srgbClr val="FFFF00">
              <a:alpha val="25097"/>
            </a:srgbClr>
          </a:solidFill>
        </p:spPr>
        <p:txBody>
          <a:bodyPr wrap="square" lIns="0" tIns="0" rIns="0" bIns="0" rtlCol="0"/>
          <a:lstStyle/>
          <a:p>
            <a:endParaRPr/>
          </a:p>
        </p:txBody>
      </p:sp>
      <p:sp>
        <p:nvSpPr>
          <p:cNvPr id="13" name="object 13"/>
          <p:cNvSpPr/>
          <p:nvPr/>
        </p:nvSpPr>
        <p:spPr>
          <a:xfrm>
            <a:off x="4635372" y="1639442"/>
            <a:ext cx="1811781" cy="1641348"/>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3928490" y="6288785"/>
            <a:ext cx="3166110" cy="1306195"/>
          </a:xfrm>
          <a:custGeom>
            <a:avLst/>
            <a:gdLst/>
            <a:ahLst/>
            <a:cxnLst/>
            <a:rect l="l" t="t" r="r" b="b"/>
            <a:pathLst>
              <a:path w="3166109" h="1306195">
                <a:moveTo>
                  <a:pt x="0" y="1305814"/>
                </a:moveTo>
                <a:lnTo>
                  <a:pt x="3165856" y="1305814"/>
                </a:lnTo>
                <a:lnTo>
                  <a:pt x="3165856" y="0"/>
                </a:lnTo>
                <a:lnTo>
                  <a:pt x="0" y="0"/>
                </a:lnTo>
                <a:lnTo>
                  <a:pt x="0" y="1305814"/>
                </a:lnTo>
                <a:close/>
              </a:path>
            </a:pathLst>
          </a:custGeom>
          <a:solidFill>
            <a:srgbClr val="00AFEF">
              <a:alpha val="45097"/>
            </a:srgbClr>
          </a:solidFill>
        </p:spPr>
        <p:txBody>
          <a:bodyPr wrap="square" lIns="0" tIns="0" rIns="0" bIns="0" rtlCol="0"/>
          <a:lstStyle/>
          <a:p>
            <a:endParaRPr/>
          </a:p>
        </p:txBody>
      </p:sp>
      <p:sp>
        <p:nvSpPr>
          <p:cNvPr id="15" name="object 15"/>
          <p:cNvSpPr/>
          <p:nvPr/>
        </p:nvSpPr>
        <p:spPr>
          <a:xfrm>
            <a:off x="3928490" y="6288785"/>
            <a:ext cx="3166110" cy="1306195"/>
          </a:xfrm>
          <a:custGeom>
            <a:avLst/>
            <a:gdLst/>
            <a:ahLst/>
            <a:cxnLst/>
            <a:rect l="l" t="t" r="r" b="b"/>
            <a:pathLst>
              <a:path w="3166109" h="1306195">
                <a:moveTo>
                  <a:pt x="0" y="1305814"/>
                </a:moveTo>
                <a:lnTo>
                  <a:pt x="3165856" y="1305814"/>
                </a:lnTo>
                <a:lnTo>
                  <a:pt x="3165856" y="0"/>
                </a:lnTo>
                <a:lnTo>
                  <a:pt x="0" y="0"/>
                </a:lnTo>
                <a:lnTo>
                  <a:pt x="0" y="1305814"/>
                </a:lnTo>
                <a:close/>
              </a:path>
            </a:pathLst>
          </a:custGeom>
          <a:ln w="9524">
            <a:solidFill>
              <a:srgbClr val="000000"/>
            </a:solidFill>
          </a:ln>
        </p:spPr>
        <p:txBody>
          <a:bodyPr wrap="square" lIns="0" tIns="0" rIns="0" bIns="0" rtlCol="0"/>
          <a:lstStyle/>
          <a:p>
            <a:endParaRPr/>
          </a:p>
        </p:txBody>
      </p:sp>
      <p:sp>
        <p:nvSpPr>
          <p:cNvPr id="16" name="object 16"/>
          <p:cNvSpPr txBox="1"/>
          <p:nvPr/>
        </p:nvSpPr>
        <p:spPr>
          <a:xfrm>
            <a:off x="4024629" y="6326885"/>
            <a:ext cx="770255" cy="177800"/>
          </a:xfrm>
          <a:prstGeom prst="rect">
            <a:avLst/>
          </a:prstGeom>
        </p:spPr>
        <p:txBody>
          <a:bodyPr vert="horz" wrap="square" lIns="0" tIns="12065" rIns="0" bIns="0" rtlCol="0">
            <a:spAutoFit/>
          </a:bodyPr>
          <a:lstStyle/>
          <a:p>
            <a:pPr>
              <a:lnSpc>
                <a:spcPct val="100000"/>
              </a:lnSpc>
              <a:spcBef>
                <a:spcPts val="95"/>
              </a:spcBef>
            </a:pPr>
            <a:r>
              <a:rPr sz="1000" b="1" spc="-5" dirty="0">
                <a:solidFill>
                  <a:srgbClr val="000080"/>
                </a:solidFill>
                <a:latin typeface="Tahoma"/>
                <a:cs typeface="Tahoma"/>
              </a:rPr>
              <a:t>Uyku</a:t>
            </a:r>
            <a:r>
              <a:rPr sz="1000" b="1" spc="-45" dirty="0">
                <a:solidFill>
                  <a:srgbClr val="000080"/>
                </a:solidFill>
                <a:latin typeface="Tahoma"/>
                <a:cs typeface="Tahoma"/>
              </a:rPr>
              <a:t> </a:t>
            </a:r>
            <a:r>
              <a:rPr sz="1000" b="1" spc="-10" dirty="0">
                <a:solidFill>
                  <a:srgbClr val="000080"/>
                </a:solidFill>
                <a:latin typeface="Tahoma"/>
                <a:cs typeface="Tahoma"/>
              </a:rPr>
              <a:t>Süreci</a:t>
            </a:r>
            <a:endParaRPr sz="1000">
              <a:latin typeface="Tahoma"/>
              <a:cs typeface="Tahoma"/>
            </a:endParaRPr>
          </a:p>
        </p:txBody>
      </p:sp>
      <p:sp>
        <p:nvSpPr>
          <p:cNvPr id="17" name="object 17"/>
          <p:cNvSpPr txBox="1"/>
          <p:nvPr/>
        </p:nvSpPr>
        <p:spPr>
          <a:xfrm>
            <a:off x="4024629" y="6585965"/>
            <a:ext cx="71120" cy="639445"/>
          </a:xfrm>
          <a:prstGeom prst="rect">
            <a:avLst/>
          </a:prstGeom>
        </p:spPr>
        <p:txBody>
          <a:bodyPr vert="horz" wrap="square" lIns="0" tIns="12065" rIns="0" bIns="0" rtlCol="0">
            <a:spAutoFit/>
          </a:bodyPr>
          <a:lstStyle/>
          <a:p>
            <a:pPr>
              <a:lnSpc>
                <a:spcPct val="100000"/>
              </a:lnSpc>
              <a:spcBef>
                <a:spcPts val="95"/>
              </a:spcBef>
            </a:pPr>
            <a:r>
              <a:rPr sz="1000" spc="-5" dirty="0">
                <a:latin typeface="Symbol"/>
                <a:cs typeface="Symbol"/>
              </a:rPr>
              <a:t></a:t>
            </a:r>
            <a:endParaRPr sz="1000">
              <a:latin typeface="Symbol"/>
              <a:cs typeface="Symbol"/>
            </a:endParaRPr>
          </a:p>
          <a:p>
            <a:pPr>
              <a:lnSpc>
                <a:spcPct val="100000"/>
              </a:lnSpc>
            </a:pPr>
            <a:endParaRPr sz="1200">
              <a:latin typeface="Times New Roman"/>
              <a:cs typeface="Times New Roman"/>
            </a:endParaRPr>
          </a:p>
          <a:p>
            <a:pPr>
              <a:lnSpc>
                <a:spcPct val="100000"/>
              </a:lnSpc>
              <a:spcBef>
                <a:spcPts val="1055"/>
              </a:spcBef>
            </a:pPr>
            <a:r>
              <a:rPr sz="1000" spc="-5" dirty="0">
                <a:latin typeface="Symbol"/>
                <a:cs typeface="Symbol"/>
              </a:rPr>
              <a:t></a:t>
            </a:r>
            <a:endParaRPr sz="1000">
              <a:latin typeface="Symbol"/>
              <a:cs typeface="Symbol"/>
            </a:endParaRPr>
          </a:p>
        </p:txBody>
      </p:sp>
      <p:sp>
        <p:nvSpPr>
          <p:cNvPr id="18" name="object 18"/>
          <p:cNvSpPr txBox="1"/>
          <p:nvPr/>
        </p:nvSpPr>
        <p:spPr>
          <a:xfrm>
            <a:off x="4384294" y="6585965"/>
            <a:ext cx="2624455" cy="948690"/>
          </a:xfrm>
          <a:prstGeom prst="rect">
            <a:avLst/>
          </a:prstGeom>
        </p:spPr>
        <p:txBody>
          <a:bodyPr vert="horz" wrap="square" lIns="0" tIns="10160" rIns="0" bIns="0" rtlCol="0">
            <a:spAutoFit/>
          </a:bodyPr>
          <a:lstStyle/>
          <a:p>
            <a:pPr marR="6350" algn="just">
              <a:lnSpc>
                <a:spcPct val="101000"/>
              </a:lnSpc>
              <a:spcBef>
                <a:spcPts val="80"/>
              </a:spcBef>
            </a:pPr>
            <a:r>
              <a:rPr sz="1000" spc="-5" dirty="0">
                <a:latin typeface="Tahoma"/>
                <a:cs typeface="Tahoma"/>
              </a:rPr>
              <a:t>C-A-S-H jeli alüminat tepkimesini kontrol  etmektedir. </a:t>
            </a:r>
            <a:r>
              <a:rPr sz="1000" dirty="0">
                <a:latin typeface="Tahoma"/>
                <a:cs typeface="Tahoma"/>
              </a:rPr>
              <a:t>Çok </a:t>
            </a:r>
            <a:r>
              <a:rPr sz="1000" spc="-5" dirty="0">
                <a:latin typeface="Tahoma"/>
                <a:cs typeface="Tahoma"/>
              </a:rPr>
              <a:t>az </a:t>
            </a:r>
            <a:r>
              <a:rPr sz="1000" dirty="0">
                <a:latin typeface="Tahoma"/>
                <a:cs typeface="Tahoma"/>
              </a:rPr>
              <a:t>ısı ve </a:t>
            </a:r>
            <a:r>
              <a:rPr sz="1000" spc="-5" dirty="0">
                <a:latin typeface="Tahoma"/>
                <a:cs typeface="Tahoma"/>
              </a:rPr>
              <a:t>fiziksel değişim  meydana gelir. Beton plastik</a:t>
            </a:r>
            <a:r>
              <a:rPr sz="1000" spc="5" dirty="0">
                <a:latin typeface="Tahoma"/>
                <a:cs typeface="Tahoma"/>
              </a:rPr>
              <a:t> </a:t>
            </a:r>
            <a:r>
              <a:rPr sz="1000" spc="-5" dirty="0">
                <a:latin typeface="Tahoma"/>
                <a:cs typeface="Tahoma"/>
              </a:rPr>
              <a:t>kıvamdadır.</a:t>
            </a:r>
            <a:endParaRPr sz="1000">
              <a:latin typeface="Tahoma"/>
              <a:cs typeface="Tahoma"/>
            </a:endParaRPr>
          </a:p>
          <a:p>
            <a:pPr>
              <a:lnSpc>
                <a:spcPct val="100000"/>
              </a:lnSpc>
              <a:spcBef>
                <a:spcPts val="15"/>
              </a:spcBef>
            </a:pPr>
            <a:r>
              <a:rPr sz="1000" spc="-5" dirty="0">
                <a:latin typeface="Tahoma"/>
                <a:cs typeface="Tahoma"/>
              </a:rPr>
              <a:t>Silikatlar yavaş bir hızda çözünmeye</a:t>
            </a:r>
            <a:r>
              <a:rPr sz="1000" spc="30" dirty="0">
                <a:latin typeface="Tahoma"/>
                <a:cs typeface="Tahoma"/>
              </a:rPr>
              <a:t> </a:t>
            </a:r>
            <a:r>
              <a:rPr sz="1000" spc="-5" dirty="0">
                <a:latin typeface="Tahoma"/>
                <a:cs typeface="Tahoma"/>
              </a:rPr>
              <a:t>başlarlar.</a:t>
            </a:r>
            <a:endParaRPr sz="1000">
              <a:latin typeface="Tahoma"/>
              <a:cs typeface="Tahoma"/>
            </a:endParaRPr>
          </a:p>
          <a:p>
            <a:pPr marR="5080" algn="just">
              <a:lnSpc>
                <a:spcPct val="101000"/>
              </a:lnSpc>
              <a:spcBef>
                <a:spcPts val="10"/>
              </a:spcBef>
            </a:pPr>
            <a:r>
              <a:rPr sz="1000" spc="-5" dirty="0">
                <a:latin typeface="Tahoma"/>
                <a:cs typeface="Tahoma"/>
              </a:rPr>
              <a:t>Kalsiyum(Ca</a:t>
            </a:r>
            <a:r>
              <a:rPr sz="975" spc="-7" baseline="38461" dirty="0">
                <a:latin typeface="Tahoma"/>
                <a:cs typeface="Tahoma"/>
              </a:rPr>
              <a:t>+</a:t>
            </a:r>
            <a:r>
              <a:rPr sz="1000" spc="-5" dirty="0">
                <a:latin typeface="Tahoma"/>
                <a:cs typeface="Tahoma"/>
              </a:rPr>
              <a:t>) ve hidroksil(OH</a:t>
            </a:r>
            <a:r>
              <a:rPr sz="975" spc="-7" baseline="38461" dirty="0">
                <a:latin typeface="Tahoma"/>
                <a:cs typeface="Tahoma"/>
              </a:rPr>
              <a:t>-</a:t>
            </a:r>
            <a:r>
              <a:rPr sz="1000" spc="-5" dirty="0">
                <a:latin typeface="Tahoma"/>
                <a:cs typeface="Tahoma"/>
              </a:rPr>
              <a:t>) iyonları ile  ortam doygun hale</a:t>
            </a:r>
            <a:r>
              <a:rPr sz="1000" dirty="0">
                <a:latin typeface="Tahoma"/>
                <a:cs typeface="Tahoma"/>
              </a:rPr>
              <a:t> </a:t>
            </a:r>
            <a:r>
              <a:rPr sz="1000" spc="-5" dirty="0">
                <a:latin typeface="Tahoma"/>
                <a:cs typeface="Tahoma"/>
              </a:rPr>
              <a:t>gelir[1].</a:t>
            </a:r>
            <a:endParaRPr sz="1000">
              <a:latin typeface="Tahoma"/>
              <a:cs typeface="Tahoma"/>
            </a:endParaRPr>
          </a:p>
        </p:txBody>
      </p:sp>
      <p:sp>
        <p:nvSpPr>
          <p:cNvPr id="19" name="object 19"/>
          <p:cNvSpPr txBox="1"/>
          <p:nvPr/>
        </p:nvSpPr>
        <p:spPr>
          <a:xfrm>
            <a:off x="3927855" y="1292478"/>
            <a:ext cx="3172460" cy="4881880"/>
          </a:xfrm>
          <a:prstGeom prst="rect">
            <a:avLst/>
          </a:prstGeom>
          <a:ln w="9525">
            <a:solidFill>
              <a:srgbClr val="000000"/>
            </a:solidFill>
          </a:ln>
        </p:spPr>
        <p:txBody>
          <a:bodyPr vert="horz" wrap="square" lIns="0" tIns="49530" rIns="0" bIns="0" rtlCol="0">
            <a:spAutoFit/>
          </a:bodyPr>
          <a:lstStyle/>
          <a:p>
            <a:pPr marL="96520">
              <a:lnSpc>
                <a:spcPct val="100000"/>
              </a:lnSpc>
              <a:spcBef>
                <a:spcPts val="390"/>
              </a:spcBef>
            </a:pPr>
            <a:r>
              <a:rPr sz="1000" b="1" spc="-5" dirty="0">
                <a:solidFill>
                  <a:srgbClr val="000080"/>
                </a:solidFill>
                <a:latin typeface="Tahoma"/>
                <a:cs typeface="Tahoma"/>
              </a:rPr>
              <a:t>Karıştırma</a:t>
            </a:r>
            <a:r>
              <a:rPr sz="1000" b="1"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marL="111760" algn="just">
              <a:lnSpc>
                <a:spcPct val="100000"/>
              </a:lnSpc>
              <a:spcBef>
                <a:spcPts val="905"/>
              </a:spcBef>
            </a:pPr>
            <a:r>
              <a:rPr sz="1000" b="1" spc="-5" dirty="0">
                <a:latin typeface="Tahoma"/>
                <a:cs typeface="Tahoma"/>
              </a:rPr>
              <a:t>Şekil </a:t>
            </a:r>
            <a:r>
              <a:rPr sz="1000" b="1" dirty="0">
                <a:latin typeface="Tahoma"/>
                <a:cs typeface="Tahoma"/>
              </a:rPr>
              <a:t>13: </a:t>
            </a:r>
            <a:r>
              <a:rPr sz="1050" i="1" spc="-30" dirty="0">
                <a:latin typeface="Tahoma"/>
                <a:cs typeface="Tahoma"/>
              </a:rPr>
              <a:t>Çimento </a:t>
            </a:r>
            <a:r>
              <a:rPr sz="1050" i="1" spc="-25" dirty="0">
                <a:latin typeface="Tahoma"/>
                <a:cs typeface="Tahoma"/>
              </a:rPr>
              <a:t>tanecikleri </a:t>
            </a:r>
            <a:r>
              <a:rPr sz="1050" i="1" spc="-30" dirty="0">
                <a:latin typeface="Tahoma"/>
                <a:cs typeface="Tahoma"/>
              </a:rPr>
              <a:t>etrafında </a:t>
            </a:r>
            <a:r>
              <a:rPr sz="1050" i="1" spc="-25" dirty="0">
                <a:latin typeface="Tahoma"/>
                <a:cs typeface="Tahoma"/>
              </a:rPr>
              <a:t>jel</a:t>
            </a:r>
            <a:r>
              <a:rPr sz="1050" i="1" spc="15" dirty="0">
                <a:latin typeface="Tahoma"/>
                <a:cs typeface="Tahoma"/>
              </a:rPr>
              <a:t> </a:t>
            </a:r>
            <a:r>
              <a:rPr sz="1050" i="1" spc="-30" dirty="0">
                <a:latin typeface="Tahoma"/>
                <a:cs typeface="Tahoma"/>
              </a:rPr>
              <a:t>oluşumu</a:t>
            </a:r>
            <a:endParaRPr sz="1050">
              <a:latin typeface="Tahoma"/>
              <a:cs typeface="Tahoma"/>
            </a:endParaRPr>
          </a:p>
          <a:p>
            <a:pPr>
              <a:lnSpc>
                <a:spcPct val="100000"/>
              </a:lnSpc>
              <a:spcBef>
                <a:spcPts val="25"/>
              </a:spcBef>
            </a:pPr>
            <a:endParaRPr sz="1000">
              <a:latin typeface="Times New Roman"/>
              <a:cs typeface="Times New Roman"/>
            </a:endParaRPr>
          </a:p>
          <a:p>
            <a:pPr marL="96520" marR="92075" algn="just">
              <a:lnSpc>
                <a:spcPct val="120000"/>
              </a:lnSpc>
            </a:pPr>
            <a:r>
              <a:rPr sz="1000" spc="-5" dirty="0">
                <a:latin typeface="Tahoma"/>
                <a:cs typeface="Tahoma"/>
              </a:rPr>
              <a:t>Çimento ve su karıştıktan hemen </a:t>
            </a:r>
            <a:r>
              <a:rPr sz="1000" spc="-10" dirty="0">
                <a:latin typeface="Tahoma"/>
                <a:cs typeface="Tahoma"/>
              </a:rPr>
              <a:t>sonra </a:t>
            </a:r>
            <a:r>
              <a:rPr sz="1000" spc="-5" dirty="0">
                <a:latin typeface="Tahoma"/>
                <a:cs typeface="Tahoma"/>
              </a:rPr>
              <a:t>alüminatlar  çözünmeye ve tepkimeye</a:t>
            </a:r>
            <a:r>
              <a:rPr sz="1000" spc="5" dirty="0">
                <a:latin typeface="Tahoma"/>
                <a:cs typeface="Tahoma"/>
              </a:rPr>
              <a:t> </a:t>
            </a:r>
            <a:r>
              <a:rPr sz="1000" spc="-5" dirty="0">
                <a:latin typeface="Tahoma"/>
                <a:cs typeface="Tahoma"/>
              </a:rPr>
              <a:t>başlarlar:</a:t>
            </a:r>
            <a:endParaRPr sz="1000">
              <a:latin typeface="Tahoma"/>
              <a:cs typeface="Tahoma"/>
            </a:endParaRPr>
          </a:p>
          <a:p>
            <a:pPr marL="96520" marR="89535" algn="just">
              <a:lnSpc>
                <a:spcPct val="101600"/>
              </a:lnSpc>
              <a:spcBef>
                <a:spcPts val="810"/>
              </a:spcBef>
              <a:buFont typeface="Symbol"/>
              <a:buChar char=""/>
              <a:tabLst>
                <a:tab pos="325755" algn="l"/>
              </a:tabLst>
            </a:pPr>
            <a:r>
              <a:rPr sz="1000" spc="-5" dirty="0">
                <a:latin typeface="Tahoma"/>
                <a:cs typeface="Tahoma"/>
              </a:rPr>
              <a:t>Alüminatın* su</a:t>
            </a:r>
            <a:r>
              <a:rPr sz="1000" u="sng" spc="-5" dirty="0">
                <a:uFill>
                  <a:solidFill>
                    <a:srgbClr val="000000"/>
                  </a:solidFill>
                </a:uFill>
                <a:latin typeface="Tahoma"/>
                <a:cs typeface="Tahoma"/>
              </a:rPr>
              <a:t> i</a:t>
            </a:r>
            <a:r>
              <a:rPr sz="1000" spc="-5" dirty="0">
                <a:latin typeface="Tahoma"/>
                <a:cs typeface="Tahoma"/>
              </a:rPr>
              <a:t>le tepkimesi sonucu jelimsi bir  tabaka oluşur(C-A-S-H). </a:t>
            </a:r>
            <a:r>
              <a:rPr sz="1000" spc="-10" dirty="0">
                <a:latin typeface="Tahoma"/>
                <a:cs typeface="Tahoma"/>
              </a:rPr>
              <a:t>Bunun </a:t>
            </a:r>
            <a:r>
              <a:rPr sz="1000" spc="-5" dirty="0">
                <a:latin typeface="Tahoma"/>
                <a:cs typeface="Tahoma"/>
              </a:rPr>
              <a:t>sonucu ısı çıkışı  önemli ölçüde</a:t>
            </a:r>
            <a:r>
              <a:rPr sz="1000" dirty="0">
                <a:latin typeface="Tahoma"/>
                <a:cs typeface="Tahoma"/>
              </a:rPr>
              <a:t> </a:t>
            </a:r>
            <a:r>
              <a:rPr sz="1000" spc="-5" dirty="0">
                <a:latin typeface="Tahoma"/>
                <a:cs typeface="Tahoma"/>
              </a:rPr>
              <a:t>azalır.</a:t>
            </a:r>
            <a:endParaRPr sz="1000">
              <a:latin typeface="Tahoma"/>
              <a:cs typeface="Tahoma"/>
            </a:endParaRPr>
          </a:p>
          <a:p>
            <a:pPr marL="96520" marR="89535" algn="just">
              <a:lnSpc>
                <a:spcPct val="101000"/>
              </a:lnSpc>
              <a:buFont typeface="Symbol"/>
              <a:buChar char=""/>
              <a:tabLst>
                <a:tab pos="353060" algn="l"/>
              </a:tabLst>
            </a:pPr>
            <a:r>
              <a:rPr sz="1000" spc="-5" dirty="0">
                <a:latin typeface="Tahoma"/>
                <a:cs typeface="Tahoma"/>
              </a:rPr>
              <a:t>Jelimsi tabaka Şekil 13’de görüldüğü gibi aradaki  kanalları doldurur ve </a:t>
            </a:r>
            <a:r>
              <a:rPr sz="1000" dirty="0">
                <a:latin typeface="Tahoma"/>
                <a:cs typeface="Tahoma"/>
              </a:rPr>
              <a:t>suyun </a:t>
            </a:r>
            <a:r>
              <a:rPr sz="1000" spc="-5" dirty="0">
                <a:latin typeface="Tahoma"/>
                <a:cs typeface="Tahoma"/>
              </a:rPr>
              <a:t>geçişini ve aluminatlarla  tepkimesini kontrol eder. </a:t>
            </a:r>
            <a:r>
              <a:rPr sz="1000" spc="-10" dirty="0">
                <a:latin typeface="Tahoma"/>
                <a:cs typeface="Tahoma"/>
              </a:rPr>
              <a:t>Bu, </a:t>
            </a:r>
            <a:r>
              <a:rPr sz="1000" spc="-5" dirty="0">
                <a:latin typeface="Tahoma"/>
                <a:cs typeface="Tahoma"/>
              </a:rPr>
              <a:t>Şekil 2’de görüldüğü  gibi ani ısı oluşumunun aynı</a:t>
            </a:r>
            <a:r>
              <a:rPr sz="1000" spc="200" dirty="0">
                <a:latin typeface="Tahoma"/>
                <a:cs typeface="Tahoma"/>
              </a:rPr>
              <a:t> </a:t>
            </a:r>
            <a:r>
              <a:rPr sz="1000" spc="-5" dirty="0">
                <a:latin typeface="Tahoma"/>
                <a:cs typeface="Tahoma"/>
              </a:rPr>
              <a:t>şekilde</a:t>
            </a:r>
            <a:r>
              <a:rPr sz="1000" spc="165" dirty="0">
                <a:latin typeface="Tahoma"/>
                <a:cs typeface="Tahoma"/>
              </a:rPr>
              <a:t> </a:t>
            </a:r>
            <a:r>
              <a:rPr sz="1000" spc="-5" dirty="0">
                <a:latin typeface="Tahoma"/>
                <a:cs typeface="Tahoma"/>
              </a:rPr>
              <a:t>aniden  düşmesine neden</a:t>
            </a:r>
            <a:r>
              <a:rPr sz="1000" spc="5" dirty="0">
                <a:latin typeface="Tahoma"/>
                <a:cs typeface="Tahoma"/>
              </a:rPr>
              <a:t> </a:t>
            </a:r>
            <a:r>
              <a:rPr sz="1000" spc="-5" dirty="0">
                <a:latin typeface="Tahoma"/>
                <a:cs typeface="Tahoma"/>
              </a:rPr>
              <a:t>olur.</a:t>
            </a:r>
            <a:endParaRPr sz="1000">
              <a:latin typeface="Tahoma"/>
              <a:cs typeface="Tahoma"/>
            </a:endParaRPr>
          </a:p>
          <a:p>
            <a:pPr>
              <a:lnSpc>
                <a:spcPct val="100000"/>
              </a:lnSpc>
            </a:pPr>
            <a:endParaRPr sz="1050">
              <a:latin typeface="Times New Roman"/>
              <a:cs typeface="Times New Roman"/>
            </a:endParaRPr>
          </a:p>
          <a:p>
            <a:pPr marL="96520" marR="87630" algn="just">
              <a:lnSpc>
                <a:spcPct val="113199"/>
              </a:lnSpc>
            </a:pPr>
            <a:r>
              <a:rPr sz="950" i="1" spc="-30" dirty="0">
                <a:latin typeface="Tahoma"/>
                <a:cs typeface="Tahoma"/>
              </a:rPr>
              <a:t>* </a:t>
            </a:r>
            <a:r>
              <a:rPr sz="950" i="1" spc="-25" dirty="0">
                <a:latin typeface="Tahoma"/>
                <a:cs typeface="Tahoma"/>
              </a:rPr>
              <a:t>Alüminat </a:t>
            </a:r>
            <a:r>
              <a:rPr sz="950" i="1" spc="-30" dirty="0">
                <a:latin typeface="Tahoma"/>
                <a:cs typeface="Tahoma"/>
              </a:rPr>
              <a:t>derken esasen </a:t>
            </a:r>
            <a:r>
              <a:rPr sz="950" i="1" spc="-25" dirty="0">
                <a:latin typeface="Tahoma"/>
                <a:cs typeface="Tahoma"/>
              </a:rPr>
              <a:t>“trikalsiyum aluminat </a:t>
            </a:r>
            <a:r>
              <a:rPr sz="950" i="1" spc="-20" dirty="0">
                <a:latin typeface="Tahoma"/>
                <a:cs typeface="Tahoma"/>
              </a:rPr>
              <a:t>(C</a:t>
            </a:r>
            <a:r>
              <a:rPr sz="900" i="1" spc="-30" baseline="-13888" dirty="0">
                <a:latin typeface="Tahoma"/>
                <a:cs typeface="Tahoma"/>
              </a:rPr>
              <a:t>3</a:t>
            </a:r>
            <a:r>
              <a:rPr sz="950" i="1" spc="-20" dirty="0">
                <a:latin typeface="Tahoma"/>
                <a:cs typeface="Tahoma"/>
              </a:rPr>
              <a:t>A)”  </a:t>
            </a:r>
            <a:r>
              <a:rPr sz="950" i="1" spc="-25" dirty="0">
                <a:latin typeface="Tahoma"/>
                <a:cs typeface="Tahoma"/>
              </a:rPr>
              <a:t>kastedilmektedir. </a:t>
            </a:r>
            <a:r>
              <a:rPr sz="950" i="1" spc="-30" dirty="0">
                <a:latin typeface="Tahoma"/>
                <a:cs typeface="Tahoma"/>
              </a:rPr>
              <a:t>Çünkü tetrakalsiyum </a:t>
            </a:r>
            <a:r>
              <a:rPr sz="950" i="1" spc="-25" dirty="0">
                <a:latin typeface="Tahoma"/>
                <a:cs typeface="Tahoma"/>
              </a:rPr>
              <a:t>alüminoferrit (C</a:t>
            </a:r>
            <a:r>
              <a:rPr sz="900" i="1" spc="-37" baseline="-13888" dirty="0">
                <a:latin typeface="Tahoma"/>
                <a:cs typeface="Tahoma"/>
              </a:rPr>
              <a:t>4</a:t>
            </a:r>
            <a:r>
              <a:rPr sz="950" i="1" spc="-25" dirty="0">
                <a:latin typeface="Tahoma"/>
                <a:cs typeface="Tahoma"/>
              </a:rPr>
              <a:t>AF)  </a:t>
            </a:r>
            <a:r>
              <a:rPr sz="950" i="1" spc="-30" dirty="0">
                <a:latin typeface="Tahoma"/>
                <a:cs typeface="Tahoma"/>
              </a:rPr>
              <a:t>hidratasyonu betonda önemli </a:t>
            </a:r>
            <a:r>
              <a:rPr sz="950" i="1" spc="-25" dirty="0">
                <a:latin typeface="Tahoma"/>
                <a:cs typeface="Tahoma"/>
              </a:rPr>
              <a:t>bir </a:t>
            </a:r>
            <a:r>
              <a:rPr sz="950" i="1" spc="-30" dirty="0">
                <a:latin typeface="Tahoma"/>
                <a:cs typeface="Tahoma"/>
              </a:rPr>
              <a:t>etkiye </a:t>
            </a:r>
            <a:r>
              <a:rPr sz="950" i="1" spc="-25" dirty="0">
                <a:latin typeface="Tahoma"/>
                <a:cs typeface="Tahoma"/>
              </a:rPr>
              <a:t>sahip</a:t>
            </a:r>
            <a:r>
              <a:rPr sz="950" i="1" spc="85" dirty="0">
                <a:latin typeface="Tahoma"/>
                <a:cs typeface="Tahoma"/>
              </a:rPr>
              <a:t> </a:t>
            </a:r>
            <a:r>
              <a:rPr sz="950" i="1" spc="-25" dirty="0">
                <a:latin typeface="Tahoma"/>
                <a:cs typeface="Tahoma"/>
              </a:rPr>
              <a:t>değildir[1].</a:t>
            </a:r>
            <a:endParaRPr sz="950">
              <a:latin typeface="Tahoma"/>
              <a:cs typeface="Tahoma"/>
            </a:endParaRPr>
          </a:p>
        </p:txBody>
      </p:sp>
      <p:sp>
        <p:nvSpPr>
          <p:cNvPr id="20" name="object 20"/>
          <p:cNvSpPr/>
          <p:nvPr/>
        </p:nvSpPr>
        <p:spPr>
          <a:xfrm>
            <a:off x="465658" y="3353815"/>
            <a:ext cx="3046857" cy="2009774"/>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465696" y="3353942"/>
            <a:ext cx="3047365" cy="2009775"/>
          </a:xfrm>
          <a:custGeom>
            <a:avLst/>
            <a:gdLst/>
            <a:ahLst/>
            <a:cxnLst/>
            <a:rect l="l" t="t" r="r" b="b"/>
            <a:pathLst>
              <a:path w="3047365" h="2009775">
                <a:moveTo>
                  <a:pt x="0" y="2009774"/>
                </a:moveTo>
                <a:lnTo>
                  <a:pt x="3046857" y="2009774"/>
                </a:lnTo>
                <a:lnTo>
                  <a:pt x="3046857" y="0"/>
                </a:lnTo>
                <a:lnTo>
                  <a:pt x="0" y="0"/>
                </a:lnTo>
                <a:lnTo>
                  <a:pt x="0" y="2009774"/>
                </a:lnTo>
                <a:close/>
              </a:path>
            </a:pathLst>
          </a:custGeom>
          <a:ln w="19050">
            <a:solidFill>
              <a:srgbClr val="000000"/>
            </a:solidFill>
          </a:ln>
        </p:spPr>
        <p:txBody>
          <a:bodyPr wrap="square" lIns="0" tIns="0" rIns="0" bIns="0" rtlCol="0"/>
          <a:lstStyle/>
          <a:p>
            <a:endParaRPr/>
          </a:p>
        </p:txBody>
      </p:sp>
      <p:sp>
        <p:nvSpPr>
          <p:cNvPr id="22" name="object 22"/>
          <p:cNvSpPr txBox="1"/>
          <p:nvPr/>
        </p:nvSpPr>
        <p:spPr>
          <a:xfrm>
            <a:off x="485648" y="5420483"/>
            <a:ext cx="2871470" cy="572770"/>
          </a:xfrm>
          <a:prstGeom prst="rect">
            <a:avLst/>
          </a:prstGeom>
        </p:spPr>
        <p:txBody>
          <a:bodyPr vert="horz" wrap="square" lIns="0" tIns="13335" rIns="0" bIns="0" rtlCol="0">
            <a:spAutoFit/>
          </a:bodyPr>
          <a:lstStyle/>
          <a:p>
            <a:pPr marL="12700" marR="5080">
              <a:lnSpc>
                <a:spcPct val="113799"/>
              </a:lnSpc>
              <a:spcBef>
                <a:spcPts val="105"/>
              </a:spcBef>
            </a:pPr>
            <a:r>
              <a:rPr sz="1000" b="1" spc="-5" dirty="0">
                <a:latin typeface="Tahoma"/>
                <a:cs typeface="Tahoma"/>
              </a:rPr>
              <a:t>Şekil </a:t>
            </a:r>
            <a:r>
              <a:rPr sz="1000" b="1" dirty="0">
                <a:latin typeface="Tahoma"/>
                <a:cs typeface="Tahoma"/>
              </a:rPr>
              <a:t>11: </a:t>
            </a:r>
            <a:r>
              <a:rPr sz="1050" i="1" spc="-30" dirty="0">
                <a:latin typeface="Tahoma"/>
                <a:cs typeface="Tahoma"/>
              </a:rPr>
              <a:t>Taramalı </a:t>
            </a:r>
            <a:r>
              <a:rPr sz="1050" i="1" spc="-25" dirty="0">
                <a:latin typeface="Tahoma"/>
                <a:cs typeface="Tahoma"/>
              </a:rPr>
              <a:t>elektron </a:t>
            </a:r>
            <a:r>
              <a:rPr sz="1050" i="1" spc="-30" dirty="0">
                <a:latin typeface="Tahoma"/>
                <a:cs typeface="Tahoma"/>
              </a:rPr>
              <a:t>mikroskobunda 10000  kat büyütülmüş çimento </a:t>
            </a:r>
            <a:r>
              <a:rPr sz="1050" i="1" spc="-35" dirty="0">
                <a:latin typeface="Tahoma"/>
                <a:cs typeface="Tahoma"/>
              </a:rPr>
              <a:t>hamuru </a:t>
            </a:r>
            <a:r>
              <a:rPr sz="1050" i="1" spc="-25" dirty="0">
                <a:latin typeface="Tahoma"/>
                <a:cs typeface="Tahoma"/>
              </a:rPr>
              <a:t>içindeki </a:t>
            </a:r>
            <a:r>
              <a:rPr sz="1050" i="1" spc="-35" dirty="0">
                <a:latin typeface="Tahoma"/>
                <a:cs typeface="Tahoma"/>
              </a:rPr>
              <a:t>CH  </a:t>
            </a:r>
            <a:r>
              <a:rPr sz="1050" i="1" spc="-25" dirty="0">
                <a:latin typeface="Tahoma"/>
                <a:cs typeface="Tahoma"/>
              </a:rPr>
              <a:t>kristalleri </a:t>
            </a:r>
            <a:r>
              <a:rPr sz="1050" i="1" spc="-35" dirty="0">
                <a:latin typeface="Tahoma"/>
                <a:cs typeface="Tahoma"/>
              </a:rPr>
              <a:t>ve </a:t>
            </a:r>
            <a:r>
              <a:rPr sz="1050" i="1" spc="-30" dirty="0">
                <a:latin typeface="Tahoma"/>
                <a:cs typeface="Tahoma"/>
              </a:rPr>
              <a:t>C-S-H</a:t>
            </a:r>
            <a:r>
              <a:rPr sz="1050" i="1" spc="10" dirty="0">
                <a:latin typeface="Tahoma"/>
                <a:cs typeface="Tahoma"/>
              </a:rPr>
              <a:t> </a:t>
            </a:r>
            <a:r>
              <a:rPr sz="1050" i="1" spc="-25" dirty="0">
                <a:latin typeface="Tahoma"/>
                <a:cs typeface="Tahoma"/>
              </a:rPr>
              <a:t>jelleri</a:t>
            </a:r>
            <a:endParaRPr sz="1050">
              <a:latin typeface="Tahoma"/>
              <a:cs typeface="Tahoma"/>
            </a:endParaRPr>
          </a:p>
        </p:txBody>
      </p:sp>
      <p:sp>
        <p:nvSpPr>
          <p:cNvPr id="23" name="object 23"/>
          <p:cNvSpPr/>
          <p:nvPr/>
        </p:nvSpPr>
        <p:spPr>
          <a:xfrm>
            <a:off x="449072" y="6185153"/>
            <a:ext cx="1988819" cy="1407033"/>
          </a:xfrm>
          <a:prstGeom prst="rect">
            <a:avLst/>
          </a:prstGeom>
          <a:blipFill>
            <a:blip r:embed="rId6" cstate="print"/>
            <a:stretch>
              <a:fillRect/>
            </a:stretch>
          </a:blipFill>
        </p:spPr>
        <p:txBody>
          <a:bodyPr wrap="square" lIns="0" tIns="0" rIns="0" bIns="0" rtlCol="0"/>
          <a:lstStyle/>
          <a:p>
            <a:endParaRPr/>
          </a:p>
        </p:txBody>
      </p:sp>
      <p:sp>
        <p:nvSpPr>
          <p:cNvPr id="24" name="object 24"/>
          <p:cNvSpPr/>
          <p:nvPr/>
        </p:nvSpPr>
        <p:spPr>
          <a:xfrm>
            <a:off x="449084" y="6185153"/>
            <a:ext cx="1988820" cy="1407160"/>
          </a:xfrm>
          <a:custGeom>
            <a:avLst/>
            <a:gdLst/>
            <a:ahLst/>
            <a:cxnLst/>
            <a:rect l="l" t="t" r="r" b="b"/>
            <a:pathLst>
              <a:path w="1988820" h="1407159">
                <a:moveTo>
                  <a:pt x="0" y="1407033"/>
                </a:moveTo>
                <a:lnTo>
                  <a:pt x="1988820" y="1407033"/>
                </a:lnTo>
                <a:lnTo>
                  <a:pt x="1988820" y="0"/>
                </a:lnTo>
                <a:lnTo>
                  <a:pt x="0" y="0"/>
                </a:lnTo>
                <a:lnTo>
                  <a:pt x="0" y="1407033"/>
                </a:lnTo>
                <a:close/>
              </a:path>
            </a:pathLst>
          </a:custGeom>
          <a:ln w="19050">
            <a:solidFill>
              <a:srgbClr val="000000"/>
            </a:solidFill>
          </a:ln>
        </p:spPr>
        <p:txBody>
          <a:bodyPr wrap="square" lIns="0" tIns="0" rIns="0" bIns="0" rtlCol="0"/>
          <a:lstStyle/>
          <a:p>
            <a:endParaRPr/>
          </a:p>
        </p:txBody>
      </p:sp>
      <p:sp>
        <p:nvSpPr>
          <p:cNvPr id="25" name="object 25"/>
          <p:cNvSpPr txBox="1"/>
          <p:nvPr/>
        </p:nvSpPr>
        <p:spPr>
          <a:xfrm>
            <a:off x="2456814" y="6154670"/>
            <a:ext cx="1170940" cy="1261110"/>
          </a:xfrm>
          <a:prstGeom prst="rect">
            <a:avLst/>
          </a:prstGeom>
        </p:spPr>
        <p:txBody>
          <a:bodyPr vert="horz" wrap="square" lIns="0" tIns="13335" rIns="0" bIns="0" rtlCol="0">
            <a:spAutoFit/>
          </a:bodyPr>
          <a:lstStyle/>
          <a:p>
            <a:pPr marL="12700" marR="74295">
              <a:lnSpc>
                <a:spcPct val="110100"/>
              </a:lnSpc>
              <a:spcBef>
                <a:spcPts val="105"/>
              </a:spcBef>
            </a:pPr>
            <a:r>
              <a:rPr sz="1000" b="1" spc="-5" dirty="0">
                <a:latin typeface="Tahoma"/>
                <a:cs typeface="Tahoma"/>
              </a:rPr>
              <a:t>Şekil </a:t>
            </a:r>
            <a:r>
              <a:rPr sz="1000" b="1" dirty="0">
                <a:latin typeface="Tahoma"/>
                <a:cs typeface="Tahoma"/>
              </a:rPr>
              <a:t>12:</a:t>
            </a:r>
            <a:r>
              <a:rPr sz="1000" b="1" spc="-60" dirty="0">
                <a:latin typeface="Tahoma"/>
                <a:cs typeface="Tahoma"/>
              </a:rPr>
              <a:t> </a:t>
            </a:r>
            <a:r>
              <a:rPr sz="1050" i="1" spc="-30" dirty="0">
                <a:latin typeface="Tahoma"/>
                <a:cs typeface="Tahoma"/>
              </a:rPr>
              <a:t>Taramalı  elektron  mikroskobundan</a:t>
            </a:r>
            <a:endParaRPr sz="1050">
              <a:latin typeface="Tahoma"/>
              <a:cs typeface="Tahoma"/>
            </a:endParaRPr>
          </a:p>
          <a:p>
            <a:pPr marL="12700" marR="5080">
              <a:lnSpc>
                <a:spcPct val="110000"/>
              </a:lnSpc>
              <a:spcBef>
                <a:spcPts val="5"/>
              </a:spcBef>
            </a:pPr>
            <a:r>
              <a:rPr sz="1050" i="1" spc="-25" dirty="0">
                <a:latin typeface="Tahoma"/>
                <a:cs typeface="Tahoma"/>
              </a:rPr>
              <a:t>bakıldığında</a:t>
            </a:r>
            <a:r>
              <a:rPr sz="1050" i="1" spc="-75" dirty="0">
                <a:latin typeface="Tahoma"/>
                <a:cs typeface="Tahoma"/>
              </a:rPr>
              <a:t> </a:t>
            </a:r>
            <a:r>
              <a:rPr sz="1050" i="1" spc="-30" dirty="0">
                <a:latin typeface="Tahoma"/>
                <a:cs typeface="Tahoma"/>
              </a:rPr>
              <a:t>çimento  </a:t>
            </a:r>
            <a:r>
              <a:rPr sz="1050" i="1" spc="-35" dirty="0">
                <a:latin typeface="Tahoma"/>
                <a:cs typeface="Tahoma"/>
              </a:rPr>
              <a:t>hamurunda </a:t>
            </a:r>
            <a:r>
              <a:rPr sz="1050" i="1" spc="-25" dirty="0">
                <a:latin typeface="Tahoma"/>
                <a:cs typeface="Tahoma"/>
              </a:rPr>
              <a:t>oluşan  etrenjitlerin</a:t>
            </a:r>
            <a:endParaRPr sz="1050">
              <a:latin typeface="Tahoma"/>
              <a:cs typeface="Tahoma"/>
            </a:endParaRPr>
          </a:p>
          <a:p>
            <a:pPr marL="12700">
              <a:lnSpc>
                <a:spcPct val="100000"/>
              </a:lnSpc>
              <a:spcBef>
                <a:spcPts val="135"/>
              </a:spcBef>
            </a:pPr>
            <a:r>
              <a:rPr sz="1050" i="1" spc="-35" dirty="0">
                <a:latin typeface="Tahoma"/>
                <a:cs typeface="Tahoma"/>
              </a:rPr>
              <a:t>görünümü</a:t>
            </a:r>
            <a:endParaRPr sz="1050">
              <a:latin typeface="Tahoma"/>
              <a:cs typeface="Tahoma"/>
            </a:endParaRPr>
          </a:p>
        </p:txBody>
      </p:sp>
      <p:sp>
        <p:nvSpPr>
          <p:cNvPr id="26" name="object 26"/>
          <p:cNvSpPr txBox="1"/>
          <p:nvPr/>
        </p:nvSpPr>
        <p:spPr>
          <a:xfrm>
            <a:off x="462648" y="7805483"/>
            <a:ext cx="6607809" cy="1957070"/>
          </a:xfrm>
          <a:prstGeom prst="rect">
            <a:avLst/>
          </a:prstGeom>
          <a:solidFill>
            <a:srgbClr val="00AF50"/>
          </a:solidFill>
          <a:ln w="57150">
            <a:solidFill>
              <a:srgbClr val="006FC0"/>
            </a:solidFill>
          </a:ln>
        </p:spPr>
        <p:txBody>
          <a:bodyPr vert="horz" wrap="square" lIns="0" tIns="29209" rIns="0" bIns="0" rtlCol="0">
            <a:spAutoFit/>
          </a:bodyPr>
          <a:lstStyle/>
          <a:p>
            <a:pPr marL="64135" marR="59055" algn="just">
              <a:lnSpc>
                <a:spcPct val="119800"/>
              </a:lnSpc>
              <a:spcBef>
                <a:spcPts val="229"/>
              </a:spcBef>
            </a:pPr>
            <a:r>
              <a:rPr sz="1200" b="1" spc="-5" dirty="0">
                <a:latin typeface="Tahoma"/>
                <a:cs typeface="Tahoma"/>
              </a:rPr>
              <a:t>C-S-H </a:t>
            </a:r>
            <a:r>
              <a:rPr sz="1200" b="1" dirty="0">
                <a:latin typeface="Tahoma"/>
                <a:cs typeface="Tahoma"/>
              </a:rPr>
              <a:t>jeli </a:t>
            </a:r>
            <a:r>
              <a:rPr sz="1050" b="1" spc="-5" dirty="0">
                <a:solidFill>
                  <a:srgbClr val="FFFFFF"/>
                </a:solidFill>
                <a:latin typeface="Tahoma"/>
                <a:cs typeface="Tahoma"/>
              </a:rPr>
              <a:t>(kalsiyum silikat hidrat) çimentoya bağlayıcılık özelliğini kazandıran </a:t>
            </a:r>
            <a:r>
              <a:rPr sz="1050" b="1" dirty="0">
                <a:solidFill>
                  <a:srgbClr val="FFFFFF"/>
                </a:solidFill>
                <a:latin typeface="Tahoma"/>
                <a:cs typeface="Tahoma"/>
              </a:rPr>
              <a:t>ve  </a:t>
            </a:r>
            <a:r>
              <a:rPr sz="1050" b="1" spc="-5" dirty="0">
                <a:solidFill>
                  <a:srgbClr val="FFFFFF"/>
                </a:solidFill>
                <a:latin typeface="Tahoma"/>
                <a:cs typeface="Tahoma"/>
              </a:rPr>
              <a:t>dayanım kazanmasını sağlayan üründür. </a:t>
            </a:r>
            <a:r>
              <a:rPr sz="1050" b="1" dirty="0">
                <a:solidFill>
                  <a:srgbClr val="FFFFFF"/>
                </a:solidFill>
                <a:latin typeface="Tahoma"/>
                <a:cs typeface="Tahoma"/>
              </a:rPr>
              <a:t>Ürünün moleküler </a:t>
            </a:r>
            <a:r>
              <a:rPr sz="1050" b="1" spc="-5" dirty="0">
                <a:solidFill>
                  <a:srgbClr val="FFFFFF"/>
                </a:solidFill>
                <a:latin typeface="Tahoma"/>
                <a:cs typeface="Tahoma"/>
              </a:rPr>
              <a:t>büyüklüğü yaklaşık çimento  tanesinden </a:t>
            </a:r>
            <a:r>
              <a:rPr sz="1050" b="1" dirty="0">
                <a:solidFill>
                  <a:srgbClr val="FFFFFF"/>
                </a:solidFill>
                <a:latin typeface="Tahoma"/>
                <a:cs typeface="Tahoma"/>
              </a:rPr>
              <a:t>1000 </a:t>
            </a:r>
            <a:r>
              <a:rPr sz="1050" b="1" spc="-5" dirty="0">
                <a:solidFill>
                  <a:srgbClr val="FFFFFF"/>
                </a:solidFill>
                <a:latin typeface="Tahoma"/>
                <a:cs typeface="Tahoma"/>
              </a:rPr>
              <a:t>kat daha küçüktür. </a:t>
            </a:r>
            <a:r>
              <a:rPr sz="1050" b="1" dirty="0">
                <a:solidFill>
                  <a:srgbClr val="FFFFFF"/>
                </a:solidFill>
                <a:latin typeface="Tahoma"/>
                <a:cs typeface="Tahoma"/>
              </a:rPr>
              <a:t>C-S-H </a:t>
            </a:r>
            <a:r>
              <a:rPr sz="1050" b="1" spc="-5" dirty="0">
                <a:solidFill>
                  <a:srgbClr val="FFFFFF"/>
                </a:solidFill>
                <a:latin typeface="Tahoma"/>
                <a:cs typeface="Tahoma"/>
              </a:rPr>
              <a:t>hidrate olan ürünlerin yaklaşık %60’ını</a:t>
            </a:r>
            <a:r>
              <a:rPr sz="1050" b="1" spc="145" dirty="0">
                <a:solidFill>
                  <a:srgbClr val="FFFFFF"/>
                </a:solidFill>
                <a:latin typeface="Tahoma"/>
                <a:cs typeface="Tahoma"/>
              </a:rPr>
              <a:t> </a:t>
            </a:r>
            <a:r>
              <a:rPr sz="1050" b="1" spc="-5" dirty="0">
                <a:solidFill>
                  <a:srgbClr val="FFFFFF"/>
                </a:solidFill>
                <a:latin typeface="Tahoma"/>
                <a:cs typeface="Tahoma"/>
              </a:rPr>
              <a:t>oluşturur.</a:t>
            </a:r>
            <a:endParaRPr sz="1050">
              <a:latin typeface="Tahoma"/>
              <a:cs typeface="Tahoma"/>
            </a:endParaRPr>
          </a:p>
          <a:p>
            <a:pPr marL="64135" marR="54610" algn="just">
              <a:lnSpc>
                <a:spcPct val="115799"/>
              </a:lnSpc>
              <a:spcBef>
                <a:spcPts val="620"/>
              </a:spcBef>
            </a:pPr>
            <a:r>
              <a:rPr sz="1200" b="1" dirty="0">
                <a:latin typeface="Tahoma"/>
                <a:cs typeface="Tahoma"/>
              </a:rPr>
              <a:t>CH </a:t>
            </a:r>
            <a:r>
              <a:rPr sz="1050" b="1" spc="-5" dirty="0">
                <a:solidFill>
                  <a:srgbClr val="FFFFFF"/>
                </a:solidFill>
                <a:latin typeface="Tahoma"/>
                <a:cs typeface="Tahoma"/>
              </a:rPr>
              <a:t>(kalsiyum hidroksit) dayanıma etkisi olmayan, ancak beton içindeki bazik yapıyı  sağlayan üründür. Zayıf yapısı ve aderansı zayıflatıcı etkisi nedeniyle gerekenden fazlası  istenmeyen bir üründür. Hidrate olan </a:t>
            </a:r>
            <a:r>
              <a:rPr sz="1050" b="1" dirty="0">
                <a:solidFill>
                  <a:srgbClr val="FFFFFF"/>
                </a:solidFill>
                <a:latin typeface="Tahoma"/>
                <a:cs typeface="Tahoma"/>
              </a:rPr>
              <a:t>ürünlerin </a:t>
            </a:r>
            <a:r>
              <a:rPr sz="1050" b="1" spc="-5" dirty="0">
                <a:solidFill>
                  <a:srgbClr val="FFFFFF"/>
                </a:solidFill>
                <a:latin typeface="Tahoma"/>
                <a:cs typeface="Tahoma"/>
              </a:rPr>
              <a:t>yaklaşık %20’sini oluşturur. Katkılı  çimentolarla yapılan betonlarda </a:t>
            </a:r>
            <a:r>
              <a:rPr sz="1050" b="1" dirty="0">
                <a:solidFill>
                  <a:srgbClr val="FFFFFF"/>
                </a:solidFill>
                <a:latin typeface="Tahoma"/>
                <a:cs typeface="Tahoma"/>
              </a:rPr>
              <a:t>CH </a:t>
            </a:r>
            <a:r>
              <a:rPr sz="1050" b="1" spc="-5" dirty="0">
                <a:solidFill>
                  <a:srgbClr val="FFFFFF"/>
                </a:solidFill>
                <a:latin typeface="Tahoma"/>
                <a:cs typeface="Tahoma"/>
              </a:rPr>
              <a:t>oranı </a:t>
            </a:r>
            <a:r>
              <a:rPr sz="1050" b="1" dirty="0">
                <a:solidFill>
                  <a:srgbClr val="FFFFFF"/>
                </a:solidFill>
                <a:latin typeface="Tahoma"/>
                <a:cs typeface="Tahoma"/>
              </a:rPr>
              <a:t>çok </a:t>
            </a:r>
            <a:r>
              <a:rPr sz="1050" b="1" spc="-5" dirty="0">
                <a:solidFill>
                  <a:srgbClr val="FFFFFF"/>
                </a:solidFill>
                <a:latin typeface="Tahoma"/>
                <a:cs typeface="Tahoma"/>
              </a:rPr>
              <a:t>daha düşüktür. CH düzgün altıgen şeklinde  tabakalı bir yapıdadır. </a:t>
            </a:r>
            <a:r>
              <a:rPr sz="1050" b="1" dirty="0">
                <a:solidFill>
                  <a:srgbClr val="FFFFFF"/>
                </a:solidFill>
                <a:latin typeface="Tahoma"/>
                <a:cs typeface="Tahoma"/>
              </a:rPr>
              <a:t>C-S-H’e </a:t>
            </a:r>
            <a:r>
              <a:rPr sz="1050" b="1" spc="-5" dirty="0">
                <a:solidFill>
                  <a:srgbClr val="FFFFFF"/>
                </a:solidFill>
                <a:latin typeface="Tahoma"/>
                <a:cs typeface="Tahoma"/>
              </a:rPr>
              <a:t>oranla oldukça </a:t>
            </a:r>
            <a:r>
              <a:rPr sz="1050" b="1" dirty="0">
                <a:solidFill>
                  <a:srgbClr val="FFFFFF"/>
                </a:solidFill>
                <a:latin typeface="Tahoma"/>
                <a:cs typeface="Tahoma"/>
              </a:rPr>
              <a:t>büyük </a:t>
            </a:r>
            <a:r>
              <a:rPr sz="1050" b="1" spc="-5" dirty="0">
                <a:solidFill>
                  <a:srgbClr val="FFFFFF"/>
                </a:solidFill>
                <a:latin typeface="Tahoma"/>
                <a:cs typeface="Tahoma"/>
              </a:rPr>
              <a:t>boyutta olan CH genelde boşluklarda </a:t>
            </a:r>
            <a:r>
              <a:rPr sz="1050" b="1" dirty="0">
                <a:solidFill>
                  <a:srgbClr val="FFFFFF"/>
                </a:solidFill>
                <a:latin typeface="Tahoma"/>
                <a:cs typeface="Tahoma"/>
              </a:rPr>
              <a:t>ve  çimento hamuru-agrega </a:t>
            </a:r>
            <a:r>
              <a:rPr sz="1050" b="1" spc="-5" dirty="0">
                <a:solidFill>
                  <a:srgbClr val="FFFFFF"/>
                </a:solidFill>
                <a:latin typeface="Tahoma"/>
                <a:cs typeface="Tahoma"/>
              </a:rPr>
              <a:t>arayüzeylerinde</a:t>
            </a:r>
            <a:r>
              <a:rPr sz="1050" b="1" spc="65" dirty="0">
                <a:solidFill>
                  <a:srgbClr val="FFFFFF"/>
                </a:solidFill>
                <a:latin typeface="Tahoma"/>
                <a:cs typeface="Tahoma"/>
              </a:rPr>
              <a:t> </a:t>
            </a:r>
            <a:r>
              <a:rPr sz="1050" b="1" spc="-5" dirty="0">
                <a:solidFill>
                  <a:srgbClr val="FFFFFF"/>
                </a:solidFill>
                <a:latin typeface="Tahoma"/>
                <a:cs typeface="Tahoma"/>
              </a:rPr>
              <a:t>birikir.</a:t>
            </a:r>
            <a:endParaRPr sz="1050">
              <a:latin typeface="Tahoma"/>
              <a:cs typeface="Tahoma"/>
            </a:endParaRPr>
          </a:p>
        </p:txBody>
      </p:sp>
      <p:sp>
        <p:nvSpPr>
          <p:cNvPr id="27" name="object 27"/>
          <p:cNvSpPr/>
          <p:nvPr/>
        </p:nvSpPr>
        <p:spPr>
          <a:xfrm>
            <a:off x="1959991" y="2706750"/>
            <a:ext cx="66675" cy="0"/>
          </a:xfrm>
          <a:custGeom>
            <a:avLst/>
            <a:gdLst/>
            <a:ahLst/>
            <a:cxnLst/>
            <a:rect l="l" t="t" r="r" b="b"/>
            <a:pathLst>
              <a:path w="66675">
                <a:moveTo>
                  <a:pt x="0" y="0"/>
                </a:moveTo>
                <a:lnTo>
                  <a:pt x="66675" y="0"/>
                </a:lnTo>
              </a:path>
            </a:pathLst>
          </a:custGeom>
          <a:ln w="19050">
            <a:solidFill>
              <a:srgbClr val="000000"/>
            </a:solidFill>
          </a:ln>
        </p:spPr>
        <p:txBody>
          <a:bodyPr wrap="square" lIns="0" tIns="0" rIns="0" bIns="0" rtlCol="0"/>
          <a:lstStyle/>
          <a:p>
            <a:endParaRPr/>
          </a:p>
        </p:txBody>
      </p:sp>
      <p:sp>
        <p:nvSpPr>
          <p:cNvPr id="28" name="object 28"/>
          <p:cNvSpPr/>
          <p:nvPr/>
        </p:nvSpPr>
        <p:spPr>
          <a:xfrm>
            <a:off x="1746376" y="2522727"/>
            <a:ext cx="66675" cy="0"/>
          </a:xfrm>
          <a:custGeom>
            <a:avLst/>
            <a:gdLst/>
            <a:ahLst/>
            <a:cxnLst/>
            <a:rect l="l" t="t" r="r" b="b"/>
            <a:pathLst>
              <a:path w="66675">
                <a:moveTo>
                  <a:pt x="0" y="0"/>
                </a:moveTo>
                <a:lnTo>
                  <a:pt x="66548" y="0"/>
                </a:lnTo>
              </a:path>
            </a:pathLst>
          </a:custGeom>
          <a:ln w="19050">
            <a:solidFill>
              <a:srgbClr val="000000"/>
            </a:solidFill>
          </a:ln>
        </p:spPr>
        <p:txBody>
          <a:bodyPr wrap="square" lIns="0" tIns="0" rIns="0" bIns="0" rtlCol="0"/>
          <a:lstStyle/>
          <a:p>
            <a:endParaRPr/>
          </a:p>
        </p:txBody>
      </p:sp>
      <p:sp>
        <p:nvSpPr>
          <p:cNvPr id="29" name="object 29"/>
          <p:cNvSpPr/>
          <p:nvPr/>
        </p:nvSpPr>
        <p:spPr>
          <a:xfrm>
            <a:off x="4637785" y="6606920"/>
            <a:ext cx="56515" cy="0"/>
          </a:xfrm>
          <a:custGeom>
            <a:avLst/>
            <a:gdLst/>
            <a:ahLst/>
            <a:cxnLst/>
            <a:rect l="l" t="t" r="r" b="b"/>
            <a:pathLst>
              <a:path w="56514">
                <a:moveTo>
                  <a:pt x="0" y="0"/>
                </a:moveTo>
                <a:lnTo>
                  <a:pt x="56387" y="0"/>
                </a:lnTo>
              </a:path>
            </a:pathLst>
          </a:custGeom>
          <a:ln w="12700">
            <a:solidFill>
              <a:srgbClr val="000000"/>
            </a:solidFill>
          </a:ln>
        </p:spPr>
        <p:txBody>
          <a:bodyPr wrap="square" lIns="0" tIns="0" rIns="0" bIns="0" rtlCol="0"/>
          <a:lstStyle/>
          <a:p>
            <a:endParaRPr/>
          </a:p>
        </p:txBody>
      </p:sp>
      <p:sp>
        <p:nvSpPr>
          <p:cNvPr id="30" name="object 30"/>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3" name="object 3"/>
          <p:cNvSpPr/>
          <p:nvPr/>
        </p:nvSpPr>
        <p:spPr>
          <a:xfrm>
            <a:off x="3781425" y="1280032"/>
            <a:ext cx="19685" cy="8422005"/>
          </a:xfrm>
          <a:custGeom>
            <a:avLst/>
            <a:gdLst/>
            <a:ahLst/>
            <a:cxnLst/>
            <a:rect l="l" t="t" r="r" b="b"/>
            <a:pathLst>
              <a:path w="19685" h="8422005">
                <a:moveTo>
                  <a:pt x="0" y="0"/>
                </a:moveTo>
                <a:lnTo>
                  <a:pt x="19685" y="8421928"/>
                </a:lnTo>
              </a:path>
            </a:pathLst>
          </a:custGeom>
          <a:ln w="9525">
            <a:solidFill>
              <a:srgbClr val="009900"/>
            </a:solidFill>
            <a:prstDash val="dot"/>
          </a:ln>
        </p:spPr>
        <p:txBody>
          <a:bodyPr wrap="square" lIns="0" tIns="0" rIns="0" bIns="0" rtlCol="0"/>
          <a:lstStyle/>
          <a:p>
            <a:endParaRPr/>
          </a:p>
        </p:txBody>
      </p:sp>
      <p:sp>
        <p:nvSpPr>
          <p:cNvPr id="4" name="object 4"/>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5" name="object 5"/>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6" name="object 6"/>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7" name="object 7"/>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455650" y="1292377"/>
            <a:ext cx="3228340" cy="8418195"/>
          </a:xfrm>
          <a:custGeom>
            <a:avLst/>
            <a:gdLst/>
            <a:ahLst/>
            <a:cxnLst/>
            <a:rect l="l" t="t" r="r" b="b"/>
            <a:pathLst>
              <a:path w="3228340" h="8418195">
                <a:moveTo>
                  <a:pt x="0" y="8418068"/>
                </a:moveTo>
                <a:lnTo>
                  <a:pt x="3228213" y="8418068"/>
                </a:lnTo>
                <a:lnTo>
                  <a:pt x="3228213" y="0"/>
                </a:lnTo>
                <a:lnTo>
                  <a:pt x="0" y="0"/>
                </a:lnTo>
                <a:lnTo>
                  <a:pt x="0" y="8418068"/>
                </a:lnTo>
                <a:close/>
              </a:path>
            </a:pathLst>
          </a:custGeom>
          <a:solidFill>
            <a:srgbClr val="EBEBD6">
              <a:alpha val="45097"/>
            </a:srgbClr>
          </a:solidFill>
        </p:spPr>
        <p:txBody>
          <a:bodyPr wrap="square" lIns="0" tIns="0" rIns="0" bIns="0" rtlCol="0"/>
          <a:lstStyle/>
          <a:p>
            <a:endParaRPr/>
          </a:p>
        </p:txBody>
      </p:sp>
      <p:sp>
        <p:nvSpPr>
          <p:cNvPr id="10" name="object 10"/>
          <p:cNvSpPr/>
          <p:nvPr/>
        </p:nvSpPr>
        <p:spPr>
          <a:xfrm>
            <a:off x="455650" y="1292377"/>
            <a:ext cx="3228340" cy="8418195"/>
          </a:xfrm>
          <a:custGeom>
            <a:avLst/>
            <a:gdLst/>
            <a:ahLst/>
            <a:cxnLst/>
            <a:rect l="l" t="t" r="r" b="b"/>
            <a:pathLst>
              <a:path w="3228340" h="8418195">
                <a:moveTo>
                  <a:pt x="0" y="8418068"/>
                </a:moveTo>
                <a:lnTo>
                  <a:pt x="3228213" y="8418068"/>
                </a:lnTo>
                <a:lnTo>
                  <a:pt x="3228213" y="0"/>
                </a:lnTo>
                <a:lnTo>
                  <a:pt x="0" y="0"/>
                </a:lnTo>
                <a:lnTo>
                  <a:pt x="0" y="8418068"/>
                </a:lnTo>
                <a:close/>
              </a:path>
            </a:pathLst>
          </a:custGeom>
          <a:ln w="9525">
            <a:solidFill>
              <a:srgbClr val="000000"/>
            </a:solidFill>
          </a:ln>
        </p:spPr>
        <p:txBody>
          <a:bodyPr wrap="square" lIns="0" tIns="0" rIns="0" bIns="0" rtlCol="0"/>
          <a:lstStyle/>
          <a:p>
            <a:endParaRPr/>
          </a:p>
        </p:txBody>
      </p:sp>
      <p:sp>
        <p:nvSpPr>
          <p:cNvPr id="11" name="object 11"/>
          <p:cNvSpPr txBox="1"/>
          <p:nvPr/>
        </p:nvSpPr>
        <p:spPr>
          <a:xfrm>
            <a:off x="538987" y="1330198"/>
            <a:ext cx="1452245" cy="177800"/>
          </a:xfrm>
          <a:prstGeom prst="rect">
            <a:avLst/>
          </a:prstGeom>
        </p:spPr>
        <p:txBody>
          <a:bodyPr vert="horz" wrap="square" lIns="0" tIns="12065" rIns="0" bIns="0" rtlCol="0">
            <a:spAutoFit/>
          </a:bodyPr>
          <a:lstStyle/>
          <a:p>
            <a:pPr marL="12700">
              <a:lnSpc>
                <a:spcPct val="100000"/>
              </a:lnSpc>
              <a:spcBef>
                <a:spcPts val="95"/>
              </a:spcBef>
            </a:pPr>
            <a:r>
              <a:rPr sz="1000" b="1" spc="-5" dirty="0">
                <a:solidFill>
                  <a:srgbClr val="000080"/>
                </a:solidFill>
                <a:latin typeface="Tahoma"/>
                <a:cs typeface="Tahoma"/>
              </a:rPr>
              <a:t>Sertleşme(priz)</a:t>
            </a:r>
            <a:r>
              <a:rPr sz="1000" b="1" spc="-50"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p:txBody>
      </p:sp>
      <p:sp>
        <p:nvSpPr>
          <p:cNvPr id="12" name="object 12"/>
          <p:cNvSpPr txBox="1"/>
          <p:nvPr/>
        </p:nvSpPr>
        <p:spPr>
          <a:xfrm>
            <a:off x="3009683" y="4692776"/>
            <a:ext cx="58928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Tahoma"/>
                <a:cs typeface="Tahoma"/>
              </a:rPr>
              <a:t>Reaksiyon</a:t>
            </a:r>
            <a:endParaRPr sz="1000">
              <a:latin typeface="Tahoma"/>
              <a:cs typeface="Tahoma"/>
            </a:endParaRPr>
          </a:p>
        </p:txBody>
      </p:sp>
      <p:sp>
        <p:nvSpPr>
          <p:cNvPr id="13" name="object 13"/>
          <p:cNvSpPr txBox="1"/>
          <p:nvPr/>
        </p:nvSpPr>
        <p:spPr>
          <a:xfrm>
            <a:off x="538987" y="5133213"/>
            <a:ext cx="3058795" cy="487045"/>
          </a:xfrm>
          <a:prstGeom prst="rect">
            <a:avLst/>
          </a:prstGeom>
        </p:spPr>
        <p:txBody>
          <a:bodyPr vert="horz" wrap="square" lIns="0" tIns="9525" rIns="0" bIns="0" rtlCol="0">
            <a:spAutoFit/>
          </a:bodyPr>
          <a:lstStyle/>
          <a:p>
            <a:pPr marL="12700" marR="5080" algn="just">
              <a:lnSpc>
                <a:spcPct val="101499"/>
              </a:lnSpc>
              <a:spcBef>
                <a:spcPts val="75"/>
              </a:spcBef>
              <a:buFont typeface="Symbol"/>
              <a:buChar char=""/>
              <a:tabLst>
                <a:tab pos="241935" algn="l"/>
              </a:tabLst>
            </a:pPr>
            <a:r>
              <a:rPr sz="1000" spc="-10" dirty="0">
                <a:latin typeface="Tahoma"/>
                <a:cs typeface="Tahoma"/>
              </a:rPr>
              <a:t>C</a:t>
            </a:r>
            <a:r>
              <a:rPr sz="975" spc="-15" baseline="-12820" dirty="0">
                <a:latin typeface="Tahoma"/>
                <a:cs typeface="Tahoma"/>
              </a:rPr>
              <a:t>3</a:t>
            </a:r>
            <a:r>
              <a:rPr sz="1000" spc="-10" dirty="0">
                <a:latin typeface="Tahoma"/>
                <a:cs typeface="Tahoma"/>
              </a:rPr>
              <a:t>S </a:t>
            </a:r>
            <a:r>
              <a:rPr sz="1000" dirty="0">
                <a:latin typeface="Tahoma"/>
                <a:cs typeface="Tahoma"/>
              </a:rPr>
              <a:t>‘in </a:t>
            </a:r>
            <a:r>
              <a:rPr sz="1000" spc="-5" dirty="0">
                <a:latin typeface="Tahoma"/>
                <a:cs typeface="Tahoma"/>
              </a:rPr>
              <a:t>çözünmesi sonucu oluşan kalsiyum iyonları  ile çözelti süper doygun hale gelir ve fiber</a:t>
            </a:r>
            <a:r>
              <a:rPr sz="1000" spc="220" dirty="0">
                <a:latin typeface="Tahoma"/>
                <a:cs typeface="Tahoma"/>
              </a:rPr>
              <a:t> </a:t>
            </a:r>
            <a:r>
              <a:rPr sz="1000" spc="-5" dirty="0">
                <a:latin typeface="Tahoma"/>
                <a:cs typeface="Tahoma"/>
              </a:rPr>
              <a:t>yapıda  C-S-H ve kristal yapıda CH</a:t>
            </a:r>
            <a:r>
              <a:rPr sz="1000" spc="-125" dirty="0">
                <a:latin typeface="Tahoma"/>
                <a:cs typeface="Tahoma"/>
              </a:rPr>
              <a:t> </a:t>
            </a:r>
            <a:r>
              <a:rPr sz="1000" spc="-5" dirty="0">
                <a:latin typeface="Tahoma"/>
                <a:cs typeface="Tahoma"/>
              </a:rPr>
              <a:t>oluşur. Bunun sonucunda</a:t>
            </a:r>
            <a:endParaRPr sz="1000">
              <a:latin typeface="Tahoma"/>
              <a:cs typeface="Tahoma"/>
            </a:endParaRPr>
          </a:p>
        </p:txBody>
      </p:sp>
      <p:sp>
        <p:nvSpPr>
          <p:cNvPr id="14" name="object 14"/>
          <p:cNvSpPr txBox="1"/>
          <p:nvPr/>
        </p:nvSpPr>
        <p:spPr>
          <a:xfrm>
            <a:off x="538987" y="5596508"/>
            <a:ext cx="3059430" cy="1116965"/>
          </a:xfrm>
          <a:prstGeom prst="rect">
            <a:avLst/>
          </a:prstGeom>
        </p:spPr>
        <p:txBody>
          <a:bodyPr vert="horz" wrap="square" lIns="0" tIns="11430" rIns="0" bIns="0" rtlCol="0">
            <a:spAutoFit/>
          </a:bodyPr>
          <a:lstStyle/>
          <a:p>
            <a:pPr marL="12700" marR="5080" algn="just">
              <a:lnSpc>
                <a:spcPct val="100499"/>
              </a:lnSpc>
              <a:spcBef>
                <a:spcPts val="90"/>
              </a:spcBef>
            </a:pPr>
            <a:r>
              <a:rPr sz="1000" spc="-5" dirty="0">
                <a:latin typeface="Tahoma"/>
                <a:cs typeface="Tahoma"/>
              </a:rPr>
              <a:t>ısı açığa çıkar. C-S-H diğer bileşiklerle beraber bir ağ  meydana getirir, bu da </a:t>
            </a:r>
            <a:r>
              <a:rPr sz="1000" dirty="0">
                <a:latin typeface="Tahoma"/>
                <a:cs typeface="Tahoma"/>
              </a:rPr>
              <a:t>betonun </a:t>
            </a:r>
            <a:r>
              <a:rPr sz="1000" spc="-5" dirty="0">
                <a:latin typeface="Tahoma"/>
                <a:cs typeface="Tahoma"/>
              </a:rPr>
              <a:t>katılaşıp sertleşmesini  sağlar.</a:t>
            </a:r>
            <a:endParaRPr sz="1000">
              <a:latin typeface="Tahoma"/>
              <a:cs typeface="Tahoma"/>
            </a:endParaRPr>
          </a:p>
          <a:p>
            <a:pPr>
              <a:lnSpc>
                <a:spcPct val="100000"/>
              </a:lnSpc>
            </a:pPr>
            <a:endParaRPr sz="1150">
              <a:latin typeface="Times New Roman"/>
              <a:cs typeface="Times New Roman"/>
            </a:endParaRPr>
          </a:p>
          <a:p>
            <a:pPr marL="12700" marR="6350" algn="just">
              <a:lnSpc>
                <a:spcPct val="101600"/>
              </a:lnSpc>
              <a:buFont typeface="Symbol"/>
              <a:buChar char=""/>
              <a:tabLst>
                <a:tab pos="241935" algn="l"/>
              </a:tabLst>
            </a:pPr>
            <a:r>
              <a:rPr sz="1000" spc="-5" dirty="0">
                <a:latin typeface="Tahoma"/>
                <a:cs typeface="Tahoma"/>
              </a:rPr>
              <a:t>Isı çıkışı ve çimento hamurunun sertleşmesi  </a:t>
            </a:r>
            <a:r>
              <a:rPr sz="1000" dirty="0">
                <a:latin typeface="Tahoma"/>
                <a:cs typeface="Tahoma"/>
              </a:rPr>
              <a:t>hidratasyonun hızlanmasının göstergesidir. Priz  </a:t>
            </a:r>
            <a:r>
              <a:rPr sz="1000" spc="-5" dirty="0">
                <a:latin typeface="Tahoma"/>
                <a:cs typeface="Tahoma"/>
              </a:rPr>
              <a:t>başlangıcı</a:t>
            </a:r>
            <a:r>
              <a:rPr sz="1000" spc="210" dirty="0">
                <a:latin typeface="Tahoma"/>
                <a:cs typeface="Tahoma"/>
              </a:rPr>
              <a:t> </a:t>
            </a:r>
            <a:r>
              <a:rPr sz="1000" spc="-5" dirty="0">
                <a:latin typeface="Tahoma"/>
                <a:cs typeface="Tahoma"/>
              </a:rPr>
              <a:t>ve</a:t>
            </a:r>
            <a:r>
              <a:rPr sz="1000" spc="204" dirty="0">
                <a:latin typeface="Tahoma"/>
                <a:cs typeface="Tahoma"/>
              </a:rPr>
              <a:t> </a:t>
            </a:r>
            <a:r>
              <a:rPr sz="1000" spc="-5" dirty="0">
                <a:latin typeface="Tahoma"/>
                <a:cs typeface="Tahoma"/>
              </a:rPr>
              <a:t>priz</a:t>
            </a:r>
            <a:r>
              <a:rPr sz="1000" spc="215" dirty="0">
                <a:latin typeface="Tahoma"/>
                <a:cs typeface="Tahoma"/>
              </a:rPr>
              <a:t> </a:t>
            </a:r>
            <a:r>
              <a:rPr sz="1000" spc="-5" dirty="0">
                <a:latin typeface="Tahoma"/>
                <a:cs typeface="Tahoma"/>
              </a:rPr>
              <a:t>sonu</a:t>
            </a:r>
            <a:r>
              <a:rPr sz="1000" spc="210" dirty="0">
                <a:latin typeface="Tahoma"/>
                <a:cs typeface="Tahoma"/>
              </a:rPr>
              <a:t> </a:t>
            </a:r>
            <a:r>
              <a:rPr sz="1000" spc="-5" dirty="0">
                <a:latin typeface="Tahoma"/>
                <a:cs typeface="Tahoma"/>
              </a:rPr>
              <a:t>bu</a:t>
            </a:r>
            <a:r>
              <a:rPr sz="1000" spc="210" dirty="0">
                <a:latin typeface="Tahoma"/>
                <a:cs typeface="Tahoma"/>
              </a:rPr>
              <a:t> </a:t>
            </a:r>
            <a:r>
              <a:rPr sz="1000" spc="-5" dirty="0">
                <a:latin typeface="Tahoma"/>
                <a:cs typeface="Tahoma"/>
              </a:rPr>
              <a:t>periyotta</a:t>
            </a:r>
            <a:r>
              <a:rPr sz="1000" spc="200" dirty="0">
                <a:latin typeface="Tahoma"/>
                <a:cs typeface="Tahoma"/>
              </a:rPr>
              <a:t> </a:t>
            </a:r>
            <a:r>
              <a:rPr sz="1000" spc="-5" dirty="0">
                <a:latin typeface="Tahoma"/>
                <a:cs typeface="Tahoma"/>
              </a:rPr>
              <a:t>meydana</a:t>
            </a:r>
            <a:r>
              <a:rPr sz="1000" spc="204" dirty="0">
                <a:latin typeface="Tahoma"/>
                <a:cs typeface="Tahoma"/>
              </a:rPr>
              <a:t> </a:t>
            </a:r>
            <a:r>
              <a:rPr sz="1000" spc="-5" dirty="0">
                <a:latin typeface="Tahoma"/>
                <a:cs typeface="Tahoma"/>
              </a:rPr>
              <a:t>gelir.</a:t>
            </a:r>
            <a:endParaRPr sz="1000">
              <a:latin typeface="Tahoma"/>
              <a:cs typeface="Tahoma"/>
            </a:endParaRPr>
          </a:p>
        </p:txBody>
      </p:sp>
      <p:sp>
        <p:nvSpPr>
          <p:cNvPr id="15" name="object 15"/>
          <p:cNvSpPr txBox="1"/>
          <p:nvPr/>
        </p:nvSpPr>
        <p:spPr>
          <a:xfrm>
            <a:off x="538987" y="6689597"/>
            <a:ext cx="3058795" cy="1765935"/>
          </a:xfrm>
          <a:prstGeom prst="rect">
            <a:avLst/>
          </a:prstGeom>
        </p:spPr>
        <p:txBody>
          <a:bodyPr vert="horz" wrap="square" lIns="0" tIns="12065" rIns="0" bIns="0" rtlCol="0">
            <a:spAutoFit/>
          </a:bodyPr>
          <a:lstStyle/>
          <a:p>
            <a:pPr marL="12700" marR="5080" algn="just">
              <a:lnSpc>
                <a:spcPct val="100000"/>
              </a:lnSpc>
              <a:spcBef>
                <a:spcPts val="95"/>
              </a:spcBef>
            </a:pPr>
            <a:r>
              <a:rPr sz="1000" spc="-5" dirty="0">
                <a:latin typeface="Tahoma"/>
                <a:cs typeface="Tahoma"/>
              </a:rPr>
              <a:t>Çevresel etkilere </a:t>
            </a:r>
            <a:r>
              <a:rPr sz="1000" dirty="0">
                <a:latin typeface="Tahoma"/>
                <a:cs typeface="Tahoma"/>
              </a:rPr>
              <a:t>göre </a:t>
            </a:r>
            <a:r>
              <a:rPr sz="1000" spc="-5" dirty="0">
                <a:latin typeface="Tahoma"/>
                <a:cs typeface="Tahoma"/>
              </a:rPr>
              <a:t>bu aralık değişebilir. Ancak  genelde </a:t>
            </a:r>
            <a:r>
              <a:rPr sz="1000" dirty="0">
                <a:latin typeface="Tahoma"/>
                <a:cs typeface="Tahoma"/>
              </a:rPr>
              <a:t>3-5 </a:t>
            </a:r>
            <a:r>
              <a:rPr sz="1000" spc="-5" dirty="0">
                <a:latin typeface="Tahoma"/>
                <a:cs typeface="Tahoma"/>
              </a:rPr>
              <a:t>saat arasıdır.</a:t>
            </a:r>
            <a:endParaRPr sz="1000">
              <a:latin typeface="Tahoma"/>
              <a:cs typeface="Tahoma"/>
            </a:endParaRPr>
          </a:p>
          <a:p>
            <a:pPr>
              <a:lnSpc>
                <a:spcPct val="100000"/>
              </a:lnSpc>
              <a:spcBef>
                <a:spcPts val="10"/>
              </a:spcBef>
            </a:pPr>
            <a:endParaRPr sz="1150">
              <a:latin typeface="Times New Roman"/>
              <a:cs typeface="Times New Roman"/>
            </a:endParaRPr>
          </a:p>
          <a:p>
            <a:pPr marL="12700" marR="6350" algn="just">
              <a:lnSpc>
                <a:spcPct val="102000"/>
              </a:lnSpc>
              <a:buFont typeface="Symbol"/>
              <a:buChar char=""/>
              <a:tabLst>
                <a:tab pos="241935" algn="l"/>
              </a:tabLst>
            </a:pPr>
            <a:r>
              <a:rPr sz="1000" spc="-5" dirty="0">
                <a:latin typeface="Tahoma"/>
                <a:cs typeface="Tahoma"/>
              </a:rPr>
              <a:t>İnceliği </a:t>
            </a:r>
            <a:r>
              <a:rPr sz="1000" spc="-10" dirty="0">
                <a:latin typeface="Tahoma"/>
                <a:cs typeface="Tahoma"/>
              </a:rPr>
              <a:t>fazla </a:t>
            </a:r>
            <a:r>
              <a:rPr sz="1000" dirty="0">
                <a:latin typeface="Tahoma"/>
                <a:cs typeface="Tahoma"/>
              </a:rPr>
              <a:t>olan </a:t>
            </a:r>
            <a:r>
              <a:rPr sz="1000" spc="-5" dirty="0">
                <a:latin typeface="Tahoma"/>
                <a:cs typeface="Tahoma"/>
              </a:rPr>
              <a:t>ve yüksek alkali ihtiva eden  bağlayıcılarda reaksiyon </a:t>
            </a:r>
            <a:r>
              <a:rPr sz="1000" dirty="0">
                <a:latin typeface="Tahoma"/>
                <a:cs typeface="Tahoma"/>
              </a:rPr>
              <a:t>daha </a:t>
            </a:r>
            <a:r>
              <a:rPr sz="1000" spc="-5" dirty="0">
                <a:latin typeface="Tahoma"/>
                <a:cs typeface="Tahoma"/>
              </a:rPr>
              <a:t>hızlı</a:t>
            </a:r>
            <a:r>
              <a:rPr sz="1000" dirty="0">
                <a:latin typeface="Tahoma"/>
                <a:cs typeface="Tahoma"/>
              </a:rPr>
              <a:t> </a:t>
            </a:r>
            <a:r>
              <a:rPr sz="1000" spc="-5" dirty="0">
                <a:latin typeface="Tahoma"/>
                <a:cs typeface="Tahoma"/>
              </a:rPr>
              <a:t>oluşur.</a:t>
            </a:r>
            <a:endParaRPr sz="1000">
              <a:latin typeface="Tahoma"/>
              <a:cs typeface="Tahoma"/>
            </a:endParaRPr>
          </a:p>
          <a:p>
            <a:pPr>
              <a:lnSpc>
                <a:spcPct val="100000"/>
              </a:lnSpc>
              <a:buFont typeface="Symbol"/>
              <a:buChar char=""/>
            </a:pPr>
            <a:endParaRPr sz="1150">
              <a:latin typeface="Times New Roman"/>
              <a:cs typeface="Times New Roman"/>
            </a:endParaRPr>
          </a:p>
          <a:p>
            <a:pPr marL="12700" marR="5715" algn="just">
              <a:lnSpc>
                <a:spcPct val="101499"/>
              </a:lnSpc>
              <a:spcBef>
                <a:spcPts val="5"/>
              </a:spcBef>
              <a:buFont typeface="Symbol"/>
              <a:buChar char=""/>
              <a:tabLst>
                <a:tab pos="241935" algn="l"/>
              </a:tabLst>
            </a:pPr>
            <a:r>
              <a:rPr sz="1000" spc="-5" dirty="0">
                <a:latin typeface="Tahoma"/>
                <a:cs typeface="Tahoma"/>
              </a:rPr>
              <a:t>Yavaş reaksiyon gösteren sistemlerde reaksiyon  süresi uzun olsa da, uzun dönemde </a:t>
            </a:r>
            <a:r>
              <a:rPr sz="1000" dirty="0">
                <a:latin typeface="Tahoma"/>
                <a:cs typeface="Tahoma"/>
              </a:rPr>
              <a:t>daha </a:t>
            </a:r>
            <a:r>
              <a:rPr sz="1000" spc="-5" dirty="0">
                <a:latin typeface="Tahoma"/>
                <a:cs typeface="Tahoma"/>
              </a:rPr>
              <a:t>yoğun bir  yapı meydana gelir.</a:t>
            </a:r>
            <a:endParaRPr sz="1000">
              <a:latin typeface="Tahoma"/>
              <a:cs typeface="Tahoma"/>
            </a:endParaRPr>
          </a:p>
          <a:p>
            <a:pPr>
              <a:lnSpc>
                <a:spcPct val="100000"/>
              </a:lnSpc>
              <a:spcBef>
                <a:spcPts val="20"/>
              </a:spcBef>
              <a:buFont typeface="Symbol"/>
              <a:buChar char=""/>
            </a:pPr>
            <a:endParaRPr sz="1150">
              <a:latin typeface="Times New Roman"/>
              <a:cs typeface="Times New Roman"/>
            </a:endParaRPr>
          </a:p>
          <a:p>
            <a:pPr marL="241300" indent="-228600" algn="just">
              <a:lnSpc>
                <a:spcPct val="100000"/>
              </a:lnSpc>
              <a:buFont typeface="Symbol"/>
              <a:buChar char=""/>
              <a:tabLst>
                <a:tab pos="241935" algn="l"/>
              </a:tabLst>
            </a:pPr>
            <a:r>
              <a:rPr sz="1000" spc="-5" dirty="0">
                <a:latin typeface="Tahoma"/>
                <a:cs typeface="Tahoma"/>
              </a:rPr>
              <a:t>Reaksiyonun hızlandığı </a:t>
            </a:r>
            <a:r>
              <a:rPr sz="1000" dirty="0">
                <a:latin typeface="Tahoma"/>
                <a:cs typeface="Tahoma"/>
              </a:rPr>
              <a:t>bu </a:t>
            </a:r>
            <a:r>
              <a:rPr sz="1000" spc="-5" dirty="0">
                <a:latin typeface="Tahoma"/>
                <a:cs typeface="Tahoma"/>
              </a:rPr>
              <a:t>periyotta</a:t>
            </a:r>
            <a:r>
              <a:rPr sz="1000" spc="215" dirty="0">
                <a:latin typeface="Tahoma"/>
                <a:cs typeface="Tahoma"/>
              </a:rPr>
              <a:t> </a:t>
            </a:r>
            <a:r>
              <a:rPr sz="1000" spc="-5" dirty="0">
                <a:latin typeface="Tahoma"/>
                <a:cs typeface="Tahoma"/>
              </a:rPr>
              <a:t>aluminat</a:t>
            </a:r>
            <a:endParaRPr sz="1000">
              <a:latin typeface="Tahoma"/>
              <a:cs typeface="Tahoma"/>
            </a:endParaRPr>
          </a:p>
        </p:txBody>
      </p:sp>
      <p:sp>
        <p:nvSpPr>
          <p:cNvPr id="16" name="object 16"/>
          <p:cNvSpPr txBox="1"/>
          <p:nvPr/>
        </p:nvSpPr>
        <p:spPr>
          <a:xfrm>
            <a:off x="664260" y="8497315"/>
            <a:ext cx="70485" cy="124460"/>
          </a:xfrm>
          <a:prstGeom prst="rect">
            <a:avLst/>
          </a:prstGeom>
        </p:spPr>
        <p:txBody>
          <a:bodyPr vert="horz" wrap="square" lIns="0" tIns="12065" rIns="0" bIns="0" rtlCol="0">
            <a:spAutoFit/>
          </a:bodyPr>
          <a:lstStyle/>
          <a:p>
            <a:pPr marL="12700">
              <a:lnSpc>
                <a:spcPct val="100000"/>
              </a:lnSpc>
              <a:spcBef>
                <a:spcPts val="95"/>
              </a:spcBef>
            </a:pPr>
            <a:r>
              <a:rPr sz="650" spc="-5" dirty="0">
                <a:latin typeface="Tahoma"/>
                <a:cs typeface="Tahoma"/>
              </a:rPr>
              <a:t>3</a:t>
            </a:r>
            <a:endParaRPr sz="650">
              <a:latin typeface="Tahoma"/>
              <a:cs typeface="Tahoma"/>
            </a:endParaRPr>
          </a:p>
        </p:txBody>
      </p:sp>
      <p:sp>
        <p:nvSpPr>
          <p:cNvPr id="17" name="object 17"/>
          <p:cNvSpPr txBox="1"/>
          <p:nvPr/>
        </p:nvSpPr>
        <p:spPr>
          <a:xfrm>
            <a:off x="538987" y="8434831"/>
            <a:ext cx="305816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Tahoma"/>
                <a:cs typeface="Tahoma"/>
              </a:rPr>
              <a:t>(C A) ve sülfat reaksiyonu d</a:t>
            </a:r>
            <a:r>
              <a:rPr sz="1000" u="heavy" spc="-5" dirty="0">
                <a:uFill>
                  <a:solidFill>
                    <a:srgbClr val="000000"/>
                  </a:solidFill>
                </a:uFill>
                <a:latin typeface="Tahoma"/>
                <a:cs typeface="Tahoma"/>
              </a:rPr>
              <a:t>e</a:t>
            </a:r>
            <a:r>
              <a:rPr sz="1000" spc="-5" dirty="0">
                <a:latin typeface="Tahoma"/>
                <a:cs typeface="Tahoma"/>
              </a:rPr>
              <a:t>vam eder ve</a:t>
            </a:r>
            <a:r>
              <a:rPr sz="1000" spc="110" dirty="0">
                <a:latin typeface="Tahoma"/>
                <a:cs typeface="Tahoma"/>
              </a:rPr>
              <a:t> </a:t>
            </a:r>
            <a:r>
              <a:rPr sz="1000" spc="-5" dirty="0">
                <a:latin typeface="Tahoma"/>
                <a:cs typeface="Tahoma"/>
              </a:rPr>
              <a:t>iğnemsi</a:t>
            </a:r>
            <a:endParaRPr sz="1000">
              <a:latin typeface="Tahoma"/>
              <a:cs typeface="Tahoma"/>
            </a:endParaRPr>
          </a:p>
        </p:txBody>
      </p:sp>
      <p:sp>
        <p:nvSpPr>
          <p:cNvPr id="18" name="object 18"/>
          <p:cNvSpPr txBox="1"/>
          <p:nvPr/>
        </p:nvSpPr>
        <p:spPr>
          <a:xfrm>
            <a:off x="538987" y="8587231"/>
            <a:ext cx="237744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Tahoma"/>
                <a:cs typeface="Tahoma"/>
              </a:rPr>
              <a:t>yapıda etrenjit kristalleri (C-A-S-H)</a:t>
            </a:r>
            <a:r>
              <a:rPr sz="1000" spc="10" dirty="0">
                <a:latin typeface="Tahoma"/>
                <a:cs typeface="Tahoma"/>
              </a:rPr>
              <a:t> </a:t>
            </a:r>
            <a:r>
              <a:rPr sz="1000" spc="-5" dirty="0">
                <a:latin typeface="Tahoma"/>
                <a:cs typeface="Tahoma"/>
              </a:rPr>
              <a:t>oluşur.</a:t>
            </a:r>
            <a:endParaRPr sz="1000">
              <a:latin typeface="Tahoma"/>
              <a:cs typeface="Tahoma"/>
            </a:endParaRPr>
          </a:p>
        </p:txBody>
      </p:sp>
      <p:sp>
        <p:nvSpPr>
          <p:cNvPr id="19" name="object 19"/>
          <p:cNvSpPr txBox="1"/>
          <p:nvPr/>
        </p:nvSpPr>
        <p:spPr>
          <a:xfrm>
            <a:off x="538987" y="8911843"/>
            <a:ext cx="3060065" cy="485140"/>
          </a:xfrm>
          <a:prstGeom prst="rect">
            <a:avLst/>
          </a:prstGeom>
        </p:spPr>
        <p:txBody>
          <a:bodyPr vert="horz" wrap="square" lIns="0" tIns="10795" rIns="0" bIns="0" rtlCol="0">
            <a:spAutoFit/>
          </a:bodyPr>
          <a:lstStyle/>
          <a:p>
            <a:pPr marL="12700" marR="5080" algn="just">
              <a:lnSpc>
                <a:spcPct val="101000"/>
              </a:lnSpc>
              <a:spcBef>
                <a:spcPts val="85"/>
              </a:spcBef>
              <a:buFont typeface="Symbol"/>
              <a:buChar char=""/>
              <a:tabLst>
                <a:tab pos="241935" algn="l"/>
              </a:tabLst>
            </a:pPr>
            <a:r>
              <a:rPr sz="1000" spc="-5" dirty="0">
                <a:latin typeface="Tahoma"/>
                <a:cs typeface="Tahoma"/>
              </a:rPr>
              <a:t>Priz sonu hidratasyon ısısnın </a:t>
            </a:r>
            <a:r>
              <a:rPr sz="1000" dirty="0">
                <a:latin typeface="Tahoma"/>
                <a:cs typeface="Tahoma"/>
              </a:rPr>
              <a:t>pik </a:t>
            </a:r>
            <a:r>
              <a:rPr sz="1000" spc="-5" dirty="0">
                <a:latin typeface="Tahoma"/>
                <a:cs typeface="Tahoma"/>
              </a:rPr>
              <a:t>noktaya  yaklaştığı bir süreçtir. </a:t>
            </a:r>
            <a:r>
              <a:rPr sz="1000" dirty="0">
                <a:latin typeface="Tahoma"/>
                <a:cs typeface="Tahoma"/>
              </a:rPr>
              <a:t>Isı </a:t>
            </a:r>
            <a:r>
              <a:rPr sz="1000" spc="-5" dirty="0">
                <a:latin typeface="Tahoma"/>
                <a:cs typeface="Tahoma"/>
              </a:rPr>
              <a:t>çıkışı </a:t>
            </a:r>
            <a:r>
              <a:rPr sz="1000" dirty="0">
                <a:latin typeface="Tahoma"/>
                <a:cs typeface="Tahoma"/>
              </a:rPr>
              <a:t>C</a:t>
            </a:r>
            <a:r>
              <a:rPr sz="975" baseline="-12820" dirty="0">
                <a:latin typeface="Tahoma"/>
                <a:cs typeface="Tahoma"/>
              </a:rPr>
              <a:t>3</a:t>
            </a:r>
            <a:r>
              <a:rPr sz="1000" dirty="0">
                <a:latin typeface="Tahoma"/>
                <a:cs typeface="Tahoma"/>
              </a:rPr>
              <a:t>S </a:t>
            </a:r>
            <a:r>
              <a:rPr sz="1000" spc="-5" dirty="0">
                <a:latin typeface="Tahoma"/>
                <a:cs typeface="Tahoma"/>
              </a:rPr>
              <a:t>reaksiyonun  yavaşlaması ile azalmaya</a:t>
            </a:r>
            <a:r>
              <a:rPr sz="1000" dirty="0">
                <a:latin typeface="Tahoma"/>
                <a:cs typeface="Tahoma"/>
              </a:rPr>
              <a:t> </a:t>
            </a:r>
            <a:r>
              <a:rPr sz="1000" spc="-5" dirty="0">
                <a:latin typeface="Tahoma"/>
                <a:cs typeface="Tahoma"/>
              </a:rPr>
              <a:t>başlar[1].</a:t>
            </a:r>
            <a:endParaRPr sz="1000">
              <a:latin typeface="Tahoma"/>
              <a:cs typeface="Tahoma"/>
            </a:endParaRPr>
          </a:p>
        </p:txBody>
      </p:sp>
      <p:sp>
        <p:nvSpPr>
          <p:cNvPr id="20" name="object 20"/>
          <p:cNvSpPr/>
          <p:nvPr/>
        </p:nvSpPr>
        <p:spPr>
          <a:xfrm>
            <a:off x="3893946" y="1295475"/>
            <a:ext cx="3207385" cy="8403590"/>
          </a:xfrm>
          <a:custGeom>
            <a:avLst/>
            <a:gdLst/>
            <a:ahLst/>
            <a:cxnLst/>
            <a:rect l="l" t="t" r="r" b="b"/>
            <a:pathLst>
              <a:path w="3207384" h="8403590">
                <a:moveTo>
                  <a:pt x="0" y="8403082"/>
                </a:moveTo>
                <a:lnTo>
                  <a:pt x="3207130" y="8403082"/>
                </a:lnTo>
                <a:lnTo>
                  <a:pt x="3207130" y="0"/>
                </a:lnTo>
                <a:lnTo>
                  <a:pt x="0" y="0"/>
                </a:lnTo>
                <a:lnTo>
                  <a:pt x="0" y="8403082"/>
                </a:lnTo>
                <a:close/>
              </a:path>
            </a:pathLst>
          </a:custGeom>
          <a:solidFill>
            <a:srgbClr val="FF818D">
              <a:alpha val="45097"/>
            </a:srgbClr>
          </a:solidFill>
        </p:spPr>
        <p:txBody>
          <a:bodyPr wrap="square" lIns="0" tIns="0" rIns="0" bIns="0" rtlCol="0"/>
          <a:lstStyle/>
          <a:p>
            <a:endParaRPr/>
          </a:p>
        </p:txBody>
      </p:sp>
      <p:sp>
        <p:nvSpPr>
          <p:cNvPr id="21" name="object 21"/>
          <p:cNvSpPr/>
          <p:nvPr/>
        </p:nvSpPr>
        <p:spPr>
          <a:xfrm>
            <a:off x="3893946" y="1295475"/>
            <a:ext cx="3207385" cy="8403590"/>
          </a:xfrm>
          <a:custGeom>
            <a:avLst/>
            <a:gdLst/>
            <a:ahLst/>
            <a:cxnLst/>
            <a:rect l="l" t="t" r="r" b="b"/>
            <a:pathLst>
              <a:path w="3207384" h="8403590">
                <a:moveTo>
                  <a:pt x="0" y="8403082"/>
                </a:moveTo>
                <a:lnTo>
                  <a:pt x="3207130" y="8403082"/>
                </a:lnTo>
                <a:lnTo>
                  <a:pt x="3207130" y="0"/>
                </a:lnTo>
                <a:lnTo>
                  <a:pt x="0" y="0"/>
                </a:lnTo>
                <a:lnTo>
                  <a:pt x="0" y="8403082"/>
                </a:lnTo>
                <a:close/>
              </a:path>
            </a:pathLst>
          </a:custGeom>
          <a:ln w="9525">
            <a:solidFill>
              <a:srgbClr val="000000"/>
            </a:solidFill>
          </a:ln>
        </p:spPr>
        <p:txBody>
          <a:bodyPr wrap="square" lIns="0" tIns="0" rIns="0" bIns="0" rtlCol="0"/>
          <a:lstStyle/>
          <a:p>
            <a:endParaRPr/>
          </a:p>
        </p:txBody>
      </p:sp>
      <p:sp>
        <p:nvSpPr>
          <p:cNvPr id="22" name="object 22"/>
          <p:cNvSpPr txBox="1"/>
          <p:nvPr/>
        </p:nvSpPr>
        <p:spPr>
          <a:xfrm>
            <a:off x="4942448" y="4943627"/>
            <a:ext cx="2073275" cy="571500"/>
          </a:xfrm>
          <a:prstGeom prst="rect">
            <a:avLst/>
          </a:prstGeom>
        </p:spPr>
        <p:txBody>
          <a:bodyPr vert="horz" wrap="square" lIns="0" tIns="12065" rIns="0" bIns="0" rtlCol="0">
            <a:spAutoFit/>
          </a:bodyPr>
          <a:lstStyle/>
          <a:p>
            <a:pPr marR="5080" indent="14604" algn="just">
              <a:lnSpc>
                <a:spcPct val="119500"/>
              </a:lnSpc>
              <a:spcBef>
                <a:spcPts val="95"/>
              </a:spcBef>
            </a:pPr>
            <a:r>
              <a:rPr sz="1000" spc="-5" dirty="0">
                <a:latin typeface="Tahoma"/>
                <a:cs typeface="Tahoma"/>
              </a:rPr>
              <a:t>ısı çıkışı düşmeye başlar. Bunun  C-S-H ve CH ürünlerinin su ve  </a:t>
            </a:r>
            <a:r>
              <a:rPr sz="1000" spc="50" dirty="0">
                <a:latin typeface="Tahoma"/>
                <a:cs typeface="Tahoma"/>
              </a:rPr>
              <a:t>çimento </a:t>
            </a:r>
            <a:r>
              <a:rPr sz="1000" spc="55" dirty="0">
                <a:latin typeface="Tahoma"/>
                <a:cs typeface="Tahoma"/>
              </a:rPr>
              <a:t>tanelerinin</a:t>
            </a:r>
            <a:r>
              <a:rPr sz="1000" spc="350" dirty="0">
                <a:latin typeface="Tahoma"/>
                <a:cs typeface="Tahoma"/>
              </a:rPr>
              <a:t> </a:t>
            </a:r>
            <a:r>
              <a:rPr sz="1000" spc="55" dirty="0">
                <a:latin typeface="Tahoma"/>
                <a:cs typeface="Tahoma"/>
              </a:rPr>
              <a:t>temasını</a:t>
            </a:r>
            <a:endParaRPr sz="1000">
              <a:latin typeface="Tahoma"/>
              <a:cs typeface="Tahoma"/>
            </a:endParaRPr>
          </a:p>
        </p:txBody>
      </p:sp>
      <p:sp>
        <p:nvSpPr>
          <p:cNvPr id="23" name="object 23"/>
          <p:cNvSpPr txBox="1"/>
          <p:nvPr/>
        </p:nvSpPr>
        <p:spPr>
          <a:xfrm>
            <a:off x="3991102" y="4943627"/>
            <a:ext cx="871855" cy="754380"/>
          </a:xfrm>
          <a:prstGeom prst="rect">
            <a:avLst/>
          </a:prstGeom>
        </p:spPr>
        <p:txBody>
          <a:bodyPr vert="horz" wrap="square" lIns="0" tIns="11430" rIns="0" bIns="0" rtlCol="0">
            <a:spAutoFit/>
          </a:bodyPr>
          <a:lstStyle/>
          <a:p>
            <a:pPr marR="5080">
              <a:lnSpc>
                <a:spcPct val="119700"/>
              </a:lnSpc>
              <a:spcBef>
                <a:spcPts val="90"/>
              </a:spcBef>
            </a:pPr>
            <a:r>
              <a:rPr sz="1000" spc="-5" dirty="0">
                <a:latin typeface="Tahoma"/>
                <a:cs typeface="Tahoma"/>
              </a:rPr>
              <a:t>zirveye ulaşan  nedeni oluşan  </a:t>
            </a:r>
            <a:r>
              <a:rPr sz="1000" spc="50" dirty="0">
                <a:latin typeface="Tahoma"/>
                <a:cs typeface="Tahoma"/>
              </a:rPr>
              <a:t>çözünmemiş  </a:t>
            </a:r>
            <a:r>
              <a:rPr sz="1000" spc="-5" dirty="0">
                <a:latin typeface="Tahoma"/>
                <a:cs typeface="Tahoma"/>
              </a:rPr>
              <a:t>engellemesidir.</a:t>
            </a:r>
            <a:endParaRPr sz="1000">
              <a:latin typeface="Tahoma"/>
              <a:cs typeface="Tahoma"/>
            </a:endParaRPr>
          </a:p>
        </p:txBody>
      </p:sp>
      <p:sp>
        <p:nvSpPr>
          <p:cNvPr id="24" name="object 24"/>
          <p:cNvSpPr txBox="1"/>
          <p:nvPr/>
        </p:nvSpPr>
        <p:spPr>
          <a:xfrm>
            <a:off x="3991102" y="5779388"/>
            <a:ext cx="2548255" cy="177800"/>
          </a:xfrm>
          <a:prstGeom prst="rect">
            <a:avLst/>
          </a:prstGeom>
        </p:spPr>
        <p:txBody>
          <a:bodyPr vert="horz" wrap="square" lIns="0" tIns="12065" rIns="0" bIns="0" rtlCol="0">
            <a:spAutoFit/>
          </a:bodyPr>
          <a:lstStyle/>
          <a:p>
            <a:pPr>
              <a:lnSpc>
                <a:spcPct val="100000"/>
              </a:lnSpc>
              <a:spcBef>
                <a:spcPts val="95"/>
              </a:spcBef>
            </a:pPr>
            <a:r>
              <a:rPr sz="1000" b="1" spc="-10" dirty="0">
                <a:latin typeface="Tahoma"/>
                <a:cs typeface="Tahoma"/>
              </a:rPr>
              <a:t>Bu </a:t>
            </a:r>
            <a:r>
              <a:rPr sz="1000" b="1" spc="-5" dirty="0">
                <a:latin typeface="Tahoma"/>
                <a:cs typeface="Tahoma"/>
              </a:rPr>
              <a:t>periyotta aşağıdaki durumlar</a:t>
            </a:r>
            <a:r>
              <a:rPr sz="1000" b="1" dirty="0">
                <a:latin typeface="Tahoma"/>
                <a:cs typeface="Tahoma"/>
              </a:rPr>
              <a:t> </a:t>
            </a:r>
            <a:r>
              <a:rPr sz="1000" b="1" spc="-10" dirty="0">
                <a:latin typeface="Tahoma"/>
                <a:cs typeface="Tahoma"/>
              </a:rPr>
              <a:t>oluşur:</a:t>
            </a:r>
            <a:endParaRPr sz="1000">
              <a:latin typeface="Tahoma"/>
              <a:cs typeface="Tahoma"/>
            </a:endParaRPr>
          </a:p>
        </p:txBody>
      </p:sp>
      <p:sp>
        <p:nvSpPr>
          <p:cNvPr id="25" name="object 25"/>
          <p:cNvSpPr txBox="1"/>
          <p:nvPr/>
        </p:nvSpPr>
        <p:spPr>
          <a:xfrm>
            <a:off x="3991102" y="6036945"/>
            <a:ext cx="71120" cy="177800"/>
          </a:xfrm>
          <a:prstGeom prst="rect">
            <a:avLst/>
          </a:prstGeom>
        </p:spPr>
        <p:txBody>
          <a:bodyPr vert="horz" wrap="square" lIns="0" tIns="12065" rIns="0" bIns="0" rtlCol="0">
            <a:spAutoFit/>
          </a:bodyPr>
          <a:lstStyle/>
          <a:p>
            <a:pPr>
              <a:lnSpc>
                <a:spcPct val="100000"/>
              </a:lnSpc>
              <a:spcBef>
                <a:spcPts val="95"/>
              </a:spcBef>
            </a:pPr>
            <a:r>
              <a:rPr sz="1000" spc="-5" dirty="0">
                <a:latin typeface="Symbol"/>
                <a:cs typeface="Symbol"/>
              </a:rPr>
              <a:t></a:t>
            </a:r>
            <a:endParaRPr sz="1000">
              <a:latin typeface="Symbol"/>
              <a:cs typeface="Symbol"/>
            </a:endParaRPr>
          </a:p>
        </p:txBody>
      </p:sp>
      <p:sp>
        <p:nvSpPr>
          <p:cNvPr id="26" name="object 26"/>
          <p:cNvSpPr txBox="1"/>
          <p:nvPr/>
        </p:nvSpPr>
        <p:spPr>
          <a:xfrm>
            <a:off x="4350765" y="6036945"/>
            <a:ext cx="2665095" cy="487045"/>
          </a:xfrm>
          <a:prstGeom prst="rect">
            <a:avLst/>
          </a:prstGeom>
        </p:spPr>
        <p:txBody>
          <a:bodyPr vert="horz" wrap="square" lIns="0" tIns="9525" rIns="0" bIns="0" rtlCol="0">
            <a:spAutoFit/>
          </a:bodyPr>
          <a:lstStyle/>
          <a:p>
            <a:pPr marR="5080" algn="just">
              <a:lnSpc>
                <a:spcPct val="101600"/>
              </a:lnSpc>
              <a:spcBef>
                <a:spcPts val="75"/>
              </a:spcBef>
            </a:pPr>
            <a:r>
              <a:rPr sz="1000" spc="-5" dirty="0">
                <a:latin typeface="Tahoma"/>
                <a:cs typeface="Tahoma"/>
              </a:rPr>
              <a:t>C-S-H ve </a:t>
            </a:r>
            <a:r>
              <a:rPr sz="1000" dirty="0">
                <a:latin typeface="Tahoma"/>
                <a:cs typeface="Tahoma"/>
              </a:rPr>
              <a:t>CH </a:t>
            </a:r>
            <a:r>
              <a:rPr sz="1000" spc="-5" dirty="0">
                <a:latin typeface="Tahoma"/>
                <a:cs typeface="Tahoma"/>
              </a:rPr>
              <a:t>oluşumu arttıkça betonun  dayanım kazanması artar. Ancak yine de beton  hala geçirimlidir. Hafif yükleri</a:t>
            </a:r>
            <a:r>
              <a:rPr sz="1000" spc="45" dirty="0">
                <a:latin typeface="Tahoma"/>
                <a:cs typeface="Tahoma"/>
              </a:rPr>
              <a:t> </a:t>
            </a:r>
            <a:r>
              <a:rPr sz="1000" spc="-5" dirty="0">
                <a:latin typeface="Tahoma"/>
                <a:cs typeface="Tahoma"/>
              </a:rPr>
              <a:t>taşıyabilmektedir.</a:t>
            </a:r>
            <a:endParaRPr sz="1000">
              <a:latin typeface="Tahoma"/>
              <a:cs typeface="Tahoma"/>
            </a:endParaRPr>
          </a:p>
        </p:txBody>
      </p:sp>
      <p:sp>
        <p:nvSpPr>
          <p:cNvPr id="27" name="object 27"/>
          <p:cNvSpPr txBox="1"/>
          <p:nvPr/>
        </p:nvSpPr>
        <p:spPr>
          <a:xfrm>
            <a:off x="3991102" y="6803897"/>
            <a:ext cx="71120" cy="177800"/>
          </a:xfrm>
          <a:prstGeom prst="rect">
            <a:avLst/>
          </a:prstGeom>
        </p:spPr>
        <p:txBody>
          <a:bodyPr vert="horz" wrap="square" lIns="0" tIns="12065" rIns="0" bIns="0" rtlCol="0">
            <a:spAutoFit/>
          </a:bodyPr>
          <a:lstStyle/>
          <a:p>
            <a:pPr>
              <a:lnSpc>
                <a:spcPct val="100000"/>
              </a:lnSpc>
              <a:spcBef>
                <a:spcPts val="95"/>
              </a:spcBef>
            </a:pPr>
            <a:r>
              <a:rPr sz="1000" spc="-5" dirty="0">
                <a:latin typeface="Symbol"/>
                <a:cs typeface="Symbol"/>
              </a:rPr>
              <a:t></a:t>
            </a:r>
            <a:endParaRPr sz="1000">
              <a:latin typeface="Symbol"/>
              <a:cs typeface="Symbol"/>
            </a:endParaRPr>
          </a:p>
        </p:txBody>
      </p:sp>
      <p:sp>
        <p:nvSpPr>
          <p:cNvPr id="28" name="object 28"/>
          <p:cNvSpPr txBox="1"/>
          <p:nvPr/>
        </p:nvSpPr>
        <p:spPr>
          <a:xfrm>
            <a:off x="4350765" y="6803897"/>
            <a:ext cx="2665095" cy="791845"/>
          </a:xfrm>
          <a:prstGeom prst="rect">
            <a:avLst/>
          </a:prstGeom>
        </p:spPr>
        <p:txBody>
          <a:bodyPr vert="horz" wrap="square" lIns="0" tIns="10795" rIns="0" bIns="0" rtlCol="0">
            <a:spAutoFit/>
          </a:bodyPr>
          <a:lstStyle/>
          <a:p>
            <a:pPr marR="5080" algn="just">
              <a:lnSpc>
                <a:spcPct val="100800"/>
              </a:lnSpc>
              <a:spcBef>
                <a:spcPts val="85"/>
              </a:spcBef>
            </a:pPr>
            <a:r>
              <a:rPr sz="1000" spc="-5" dirty="0">
                <a:latin typeface="Tahoma"/>
                <a:cs typeface="Tahoma"/>
              </a:rPr>
              <a:t>Rötre nedeniyle oluşan gerilmeler dayanım  kazanımından daha hızlı gelişebilir. </a:t>
            </a:r>
            <a:r>
              <a:rPr sz="1000" spc="-10" dirty="0">
                <a:latin typeface="Tahoma"/>
                <a:cs typeface="Tahoma"/>
              </a:rPr>
              <a:t>Bunun  sonucu </a:t>
            </a:r>
            <a:r>
              <a:rPr sz="1000" spc="-5" dirty="0">
                <a:latin typeface="Tahoma"/>
                <a:cs typeface="Tahoma"/>
              </a:rPr>
              <a:t>çatlamalar meydana gelir. Eğer derz  kesimi zamanında yapılmazsa gelişigüzel  çatlaklar</a:t>
            </a:r>
            <a:r>
              <a:rPr sz="1000" spc="-10" dirty="0">
                <a:latin typeface="Tahoma"/>
                <a:cs typeface="Tahoma"/>
              </a:rPr>
              <a:t> </a:t>
            </a:r>
            <a:r>
              <a:rPr sz="1000" spc="-5" dirty="0">
                <a:latin typeface="Tahoma"/>
                <a:cs typeface="Tahoma"/>
              </a:rPr>
              <a:t>oluşur.</a:t>
            </a:r>
            <a:endParaRPr sz="1000">
              <a:latin typeface="Tahoma"/>
              <a:cs typeface="Tahoma"/>
            </a:endParaRPr>
          </a:p>
        </p:txBody>
      </p:sp>
      <p:sp>
        <p:nvSpPr>
          <p:cNvPr id="29" name="object 29"/>
          <p:cNvSpPr txBox="1"/>
          <p:nvPr/>
        </p:nvSpPr>
        <p:spPr>
          <a:xfrm>
            <a:off x="3991102" y="7875269"/>
            <a:ext cx="71120" cy="177800"/>
          </a:xfrm>
          <a:prstGeom prst="rect">
            <a:avLst/>
          </a:prstGeom>
        </p:spPr>
        <p:txBody>
          <a:bodyPr vert="horz" wrap="square" lIns="0" tIns="12065" rIns="0" bIns="0" rtlCol="0">
            <a:spAutoFit/>
          </a:bodyPr>
          <a:lstStyle/>
          <a:p>
            <a:pPr>
              <a:lnSpc>
                <a:spcPct val="100000"/>
              </a:lnSpc>
              <a:spcBef>
                <a:spcPts val="95"/>
              </a:spcBef>
            </a:pPr>
            <a:r>
              <a:rPr sz="1000" spc="-5" dirty="0">
                <a:latin typeface="Symbol"/>
                <a:cs typeface="Symbol"/>
              </a:rPr>
              <a:t></a:t>
            </a:r>
            <a:endParaRPr sz="1000">
              <a:latin typeface="Symbol"/>
              <a:cs typeface="Symbol"/>
            </a:endParaRPr>
          </a:p>
        </p:txBody>
      </p:sp>
      <p:sp>
        <p:nvSpPr>
          <p:cNvPr id="30" name="object 30"/>
          <p:cNvSpPr txBox="1"/>
          <p:nvPr/>
        </p:nvSpPr>
        <p:spPr>
          <a:xfrm>
            <a:off x="4350765" y="7875269"/>
            <a:ext cx="2663825" cy="946150"/>
          </a:xfrm>
          <a:prstGeom prst="rect">
            <a:avLst/>
          </a:prstGeom>
        </p:spPr>
        <p:txBody>
          <a:bodyPr vert="horz" wrap="square" lIns="0" tIns="10795" rIns="0" bIns="0" rtlCol="0">
            <a:spAutoFit/>
          </a:bodyPr>
          <a:lstStyle/>
          <a:p>
            <a:pPr marR="5080" algn="just">
              <a:lnSpc>
                <a:spcPct val="100800"/>
              </a:lnSpc>
              <a:spcBef>
                <a:spcPts val="85"/>
              </a:spcBef>
            </a:pPr>
            <a:r>
              <a:rPr sz="1000" spc="-5" dirty="0">
                <a:latin typeface="Tahoma"/>
                <a:cs typeface="Tahoma"/>
              </a:rPr>
              <a:t>Bazen </a:t>
            </a:r>
            <a:r>
              <a:rPr sz="1000" dirty="0">
                <a:latin typeface="Tahoma"/>
                <a:cs typeface="Tahoma"/>
              </a:rPr>
              <a:t>hidratasyon ısısının </a:t>
            </a:r>
            <a:r>
              <a:rPr sz="1000" spc="5" dirty="0">
                <a:latin typeface="Tahoma"/>
                <a:cs typeface="Tahoma"/>
              </a:rPr>
              <a:t>pik </a:t>
            </a:r>
            <a:r>
              <a:rPr sz="1000" spc="-5" dirty="0">
                <a:latin typeface="Tahoma"/>
                <a:cs typeface="Tahoma"/>
              </a:rPr>
              <a:t>noktaya  ulaşmasının ardından, alüminatla reaksiyona  giren sülfat tükenebilir. Kalan alüminat bu  sefer etrenjitlerle tepkimeye girip monosülfat*  oluşturur. </a:t>
            </a:r>
            <a:r>
              <a:rPr sz="1000" dirty="0">
                <a:latin typeface="Tahoma"/>
                <a:cs typeface="Tahoma"/>
              </a:rPr>
              <a:t>Bu </a:t>
            </a:r>
            <a:r>
              <a:rPr sz="1000" spc="-5" dirty="0">
                <a:latin typeface="Tahoma"/>
                <a:cs typeface="Tahoma"/>
              </a:rPr>
              <a:t>durum da bir miktar ısı artışına  neden</a:t>
            </a:r>
            <a:r>
              <a:rPr sz="1000" spc="-10" dirty="0">
                <a:latin typeface="Tahoma"/>
                <a:cs typeface="Tahoma"/>
              </a:rPr>
              <a:t> </a:t>
            </a:r>
            <a:r>
              <a:rPr sz="1000" spc="-5" dirty="0">
                <a:latin typeface="Tahoma"/>
                <a:cs typeface="Tahoma"/>
              </a:rPr>
              <a:t>olur[1].</a:t>
            </a:r>
            <a:endParaRPr sz="1000">
              <a:latin typeface="Tahoma"/>
              <a:cs typeface="Tahoma"/>
            </a:endParaRPr>
          </a:p>
        </p:txBody>
      </p:sp>
      <p:sp>
        <p:nvSpPr>
          <p:cNvPr id="31" name="object 31"/>
          <p:cNvSpPr txBox="1"/>
          <p:nvPr/>
        </p:nvSpPr>
        <p:spPr>
          <a:xfrm>
            <a:off x="4257802" y="9074624"/>
            <a:ext cx="2757805" cy="518159"/>
          </a:xfrm>
          <a:prstGeom prst="rect">
            <a:avLst/>
          </a:prstGeom>
        </p:spPr>
        <p:txBody>
          <a:bodyPr vert="horz" wrap="square" lIns="0" tIns="13335" rIns="0" bIns="0" rtlCol="0">
            <a:spAutoFit/>
          </a:bodyPr>
          <a:lstStyle/>
          <a:p>
            <a:pPr marR="5080" algn="just">
              <a:lnSpc>
                <a:spcPct val="113199"/>
              </a:lnSpc>
              <a:spcBef>
                <a:spcPts val="105"/>
              </a:spcBef>
            </a:pPr>
            <a:r>
              <a:rPr sz="950" i="1" spc="-30" dirty="0">
                <a:latin typeface="Tahoma"/>
                <a:cs typeface="Tahoma"/>
              </a:rPr>
              <a:t>* Monosülfat, </a:t>
            </a:r>
            <a:r>
              <a:rPr sz="950" i="1" spc="-35" dirty="0">
                <a:latin typeface="Tahoma"/>
                <a:cs typeface="Tahoma"/>
              </a:rPr>
              <a:t>beton </a:t>
            </a:r>
            <a:r>
              <a:rPr sz="950" i="1" spc="-20" dirty="0">
                <a:latin typeface="Tahoma"/>
                <a:cs typeface="Tahoma"/>
              </a:rPr>
              <a:t>özellikleri </a:t>
            </a:r>
            <a:r>
              <a:rPr sz="950" i="1" spc="-30" dirty="0">
                <a:latin typeface="Tahoma"/>
                <a:cs typeface="Tahoma"/>
              </a:rPr>
              <a:t>üzerinde önemli </a:t>
            </a:r>
            <a:r>
              <a:rPr sz="950" i="1" spc="-25" dirty="0">
                <a:latin typeface="Tahoma"/>
                <a:cs typeface="Tahoma"/>
              </a:rPr>
              <a:t>bir  </a:t>
            </a:r>
            <a:r>
              <a:rPr sz="950" i="1" spc="-30" dirty="0">
                <a:latin typeface="Tahoma"/>
                <a:cs typeface="Tahoma"/>
              </a:rPr>
              <a:t>etkiye </a:t>
            </a:r>
            <a:r>
              <a:rPr sz="950" i="1" spc="-25" dirty="0">
                <a:latin typeface="Tahoma"/>
                <a:cs typeface="Tahoma"/>
              </a:rPr>
              <a:t>sahip değildir. </a:t>
            </a:r>
            <a:r>
              <a:rPr sz="950" i="1" spc="-30" dirty="0">
                <a:latin typeface="Tahoma"/>
                <a:cs typeface="Tahoma"/>
              </a:rPr>
              <a:t>Ancak </a:t>
            </a:r>
            <a:r>
              <a:rPr sz="950" i="1" spc="-25" dirty="0">
                <a:latin typeface="Tahoma"/>
                <a:cs typeface="Tahoma"/>
              </a:rPr>
              <a:t>dürabilite </a:t>
            </a:r>
            <a:r>
              <a:rPr sz="950" i="1" spc="-30" dirty="0">
                <a:latin typeface="Tahoma"/>
                <a:cs typeface="Tahoma"/>
              </a:rPr>
              <a:t>açısından  </a:t>
            </a:r>
            <a:r>
              <a:rPr sz="950" i="1" spc="-25" dirty="0">
                <a:latin typeface="Tahoma"/>
                <a:cs typeface="Tahoma"/>
              </a:rPr>
              <a:t>önemlidir.</a:t>
            </a:r>
            <a:endParaRPr sz="950">
              <a:latin typeface="Tahoma"/>
              <a:cs typeface="Tahoma"/>
            </a:endParaRPr>
          </a:p>
        </p:txBody>
      </p:sp>
      <p:sp>
        <p:nvSpPr>
          <p:cNvPr id="32" name="object 32"/>
          <p:cNvSpPr txBox="1"/>
          <p:nvPr/>
        </p:nvSpPr>
        <p:spPr>
          <a:xfrm>
            <a:off x="628192" y="4058236"/>
            <a:ext cx="1799589" cy="161290"/>
          </a:xfrm>
          <a:prstGeom prst="rect">
            <a:avLst/>
          </a:prstGeom>
        </p:spPr>
        <p:txBody>
          <a:bodyPr vert="horz" wrap="square" lIns="0" tIns="0" rIns="0" bIns="0" rtlCol="0">
            <a:spAutoFit/>
          </a:bodyPr>
          <a:lstStyle/>
          <a:p>
            <a:pPr>
              <a:lnSpc>
                <a:spcPct val="100000"/>
              </a:lnSpc>
            </a:pPr>
            <a:r>
              <a:rPr sz="1000" b="1" spc="-5" dirty="0">
                <a:latin typeface="Tahoma"/>
                <a:cs typeface="Tahoma"/>
              </a:rPr>
              <a:t>Şekil 14: </a:t>
            </a:r>
            <a:r>
              <a:rPr sz="1050" i="1" spc="-30" dirty="0">
                <a:latin typeface="Tahoma"/>
                <a:cs typeface="Tahoma"/>
              </a:rPr>
              <a:t>C-S-H </a:t>
            </a:r>
            <a:r>
              <a:rPr sz="1050" i="1" spc="-35" dirty="0">
                <a:latin typeface="Tahoma"/>
                <a:cs typeface="Tahoma"/>
              </a:rPr>
              <a:t>ve </a:t>
            </a:r>
            <a:r>
              <a:rPr sz="1050" i="1" spc="-30" dirty="0">
                <a:latin typeface="Tahoma"/>
                <a:cs typeface="Tahoma"/>
              </a:rPr>
              <a:t>CH oluşumu</a:t>
            </a:r>
            <a:endParaRPr sz="1050">
              <a:latin typeface="Tahoma"/>
              <a:cs typeface="Tahoma"/>
            </a:endParaRPr>
          </a:p>
        </p:txBody>
      </p:sp>
      <p:sp>
        <p:nvSpPr>
          <p:cNvPr id="33" name="object 33"/>
          <p:cNvSpPr txBox="1"/>
          <p:nvPr/>
        </p:nvSpPr>
        <p:spPr>
          <a:xfrm>
            <a:off x="3991102" y="4457335"/>
            <a:ext cx="3022600" cy="510540"/>
          </a:xfrm>
          <a:prstGeom prst="rect">
            <a:avLst/>
          </a:prstGeom>
        </p:spPr>
        <p:txBody>
          <a:bodyPr vert="horz" wrap="square" lIns="0" tIns="12700" rIns="0" bIns="0" rtlCol="0">
            <a:spAutoFit/>
          </a:bodyPr>
          <a:lstStyle/>
          <a:p>
            <a:pPr marL="81915">
              <a:lnSpc>
                <a:spcPct val="100000"/>
              </a:lnSpc>
              <a:spcBef>
                <a:spcPts val="100"/>
              </a:spcBef>
            </a:pPr>
            <a:r>
              <a:rPr sz="1000" b="1" dirty="0">
                <a:latin typeface="Tahoma"/>
                <a:cs typeface="Tahoma"/>
              </a:rPr>
              <a:t>Şekil </a:t>
            </a:r>
            <a:r>
              <a:rPr sz="1000" b="1" spc="-5" dirty="0">
                <a:latin typeface="Tahoma"/>
                <a:cs typeface="Tahoma"/>
              </a:rPr>
              <a:t>15: </a:t>
            </a:r>
            <a:r>
              <a:rPr sz="1050" i="1" spc="-30" dirty="0">
                <a:latin typeface="Tahoma"/>
                <a:cs typeface="Tahoma"/>
              </a:rPr>
              <a:t>C-S-H </a:t>
            </a:r>
            <a:r>
              <a:rPr sz="1050" i="1" spc="-35" dirty="0">
                <a:latin typeface="Tahoma"/>
                <a:cs typeface="Tahoma"/>
              </a:rPr>
              <a:t>ve CH</a:t>
            </a:r>
            <a:r>
              <a:rPr sz="1050" i="1" spc="15" dirty="0">
                <a:latin typeface="Tahoma"/>
                <a:cs typeface="Tahoma"/>
              </a:rPr>
              <a:t> </a:t>
            </a:r>
            <a:r>
              <a:rPr sz="1050" i="1" spc="-30" dirty="0">
                <a:latin typeface="Tahoma"/>
                <a:cs typeface="Tahoma"/>
              </a:rPr>
              <a:t>oluşumu[1]</a:t>
            </a:r>
            <a:endParaRPr sz="1050">
              <a:latin typeface="Tahoma"/>
              <a:cs typeface="Tahoma"/>
            </a:endParaRPr>
          </a:p>
          <a:p>
            <a:pPr>
              <a:lnSpc>
                <a:spcPct val="100000"/>
              </a:lnSpc>
              <a:spcBef>
                <a:spcPts val="35"/>
              </a:spcBef>
            </a:pPr>
            <a:endParaRPr sz="1150">
              <a:latin typeface="Times New Roman"/>
              <a:cs typeface="Times New Roman"/>
            </a:endParaRPr>
          </a:p>
          <a:p>
            <a:pPr>
              <a:lnSpc>
                <a:spcPct val="100000"/>
              </a:lnSpc>
            </a:pPr>
            <a:r>
              <a:rPr sz="1000" spc="-5" dirty="0">
                <a:latin typeface="Tahoma"/>
                <a:cs typeface="Tahoma"/>
              </a:rPr>
              <a:t>Bu süreçte </a:t>
            </a:r>
            <a:r>
              <a:rPr sz="1000" dirty="0">
                <a:latin typeface="Tahoma"/>
                <a:cs typeface="Tahoma"/>
              </a:rPr>
              <a:t>C</a:t>
            </a:r>
            <a:r>
              <a:rPr sz="975" baseline="-12820" dirty="0">
                <a:latin typeface="Tahoma"/>
                <a:cs typeface="Tahoma"/>
              </a:rPr>
              <a:t>3</a:t>
            </a:r>
            <a:r>
              <a:rPr sz="1000" dirty="0">
                <a:latin typeface="Tahoma"/>
                <a:cs typeface="Tahoma"/>
              </a:rPr>
              <a:t>S </a:t>
            </a:r>
            <a:r>
              <a:rPr sz="1000" spc="-5" dirty="0">
                <a:latin typeface="Tahoma"/>
                <a:cs typeface="Tahoma"/>
              </a:rPr>
              <a:t>reksiyonu yavaşlamaya başlar</a:t>
            </a:r>
            <a:r>
              <a:rPr sz="1000" spc="290" dirty="0">
                <a:latin typeface="Tahoma"/>
                <a:cs typeface="Tahoma"/>
              </a:rPr>
              <a:t> </a:t>
            </a:r>
            <a:r>
              <a:rPr sz="1000" spc="-5" dirty="0">
                <a:latin typeface="Tahoma"/>
                <a:cs typeface="Tahoma"/>
              </a:rPr>
              <a:t>ve</a:t>
            </a:r>
            <a:endParaRPr sz="1000">
              <a:latin typeface="Tahoma"/>
              <a:cs typeface="Tahoma"/>
            </a:endParaRPr>
          </a:p>
        </p:txBody>
      </p:sp>
      <p:sp>
        <p:nvSpPr>
          <p:cNvPr id="34" name="object 34"/>
          <p:cNvSpPr/>
          <p:nvPr/>
        </p:nvSpPr>
        <p:spPr>
          <a:xfrm>
            <a:off x="583679" y="1658488"/>
            <a:ext cx="2947970" cy="2692658"/>
          </a:xfrm>
          <a:prstGeom prst="rect">
            <a:avLst/>
          </a:prstGeom>
          <a:blipFill>
            <a:blip r:embed="rId4" cstate="print"/>
            <a:stretch>
              <a:fillRect/>
            </a:stretch>
          </a:blipFill>
        </p:spPr>
        <p:txBody>
          <a:bodyPr wrap="square" lIns="0" tIns="0" rIns="0" bIns="0" rtlCol="0"/>
          <a:lstStyle/>
          <a:p>
            <a:endParaRPr/>
          </a:p>
        </p:txBody>
      </p:sp>
      <p:sp>
        <p:nvSpPr>
          <p:cNvPr id="35" name="object 35"/>
          <p:cNvSpPr/>
          <p:nvPr/>
        </p:nvSpPr>
        <p:spPr>
          <a:xfrm>
            <a:off x="576783" y="1651507"/>
            <a:ext cx="2959100" cy="2703830"/>
          </a:xfrm>
          <a:custGeom>
            <a:avLst/>
            <a:gdLst/>
            <a:ahLst/>
            <a:cxnLst/>
            <a:rect l="l" t="t" r="r" b="b"/>
            <a:pathLst>
              <a:path w="2959100" h="2703829">
                <a:moveTo>
                  <a:pt x="0" y="2703449"/>
                </a:moveTo>
                <a:lnTo>
                  <a:pt x="2958591" y="2703449"/>
                </a:lnTo>
                <a:lnTo>
                  <a:pt x="2958591" y="0"/>
                </a:lnTo>
                <a:lnTo>
                  <a:pt x="0" y="0"/>
                </a:lnTo>
                <a:lnTo>
                  <a:pt x="0" y="2703449"/>
                </a:lnTo>
                <a:close/>
              </a:path>
            </a:pathLst>
          </a:custGeom>
          <a:ln w="9525">
            <a:solidFill>
              <a:srgbClr val="000000"/>
            </a:solidFill>
          </a:ln>
        </p:spPr>
        <p:txBody>
          <a:bodyPr wrap="square" lIns="0" tIns="0" rIns="0" bIns="0" rtlCol="0"/>
          <a:lstStyle/>
          <a:p>
            <a:endParaRPr/>
          </a:p>
        </p:txBody>
      </p:sp>
      <p:sp>
        <p:nvSpPr>
          <p:cNvPr id="36" name="object 36"/>
          <p:cNvSpPr/>
          <p:nvPr/>
        </p:nvSpPr>
        <p:spPr>
          <a:xfrm>
            <a:off x="1376552" y="1657527"/>
            <a:ext cx="1362075" cy="172085"/>
          </a:xfrm>
          <a:custGeom>
            <a:avLst/>
            <a:gdLst/>
            <a:ahLst/>
            <a:cxnLst/>
            <a:rect l="l" t="t" r="r" b="b"/>
            <a:pathLst>
              <a:path w="1362075" h="172085">
                <a:moveTo>
                  <a:pt x="0" y="171526"/>
                </a:moveTo>
                <a:lnTo>
                  <a:pt x="1361567" y="171526"/>
                </a:lnTo>
                <a:lnTo>
                  <a:pt x="1361567" y="0"/>
                </a:lnTo>
                <a:lnTo>
                  <a:pt x="0" y="0"/>
                </a:lnTo>
                <a:lnTo>
                  <a:pt x="0" y="171526"/>
                </a:lnTo>
                <a:close/>
              </a:path>
            </a:pathLst>
          </a:custGeom>
          <a:ln w="6349">
            <a:solidFill>
              <a:srgbClr val="000000"/>
            </a:solidFill>
          </a:ln>
        </p:spPr>
        <p:txBody>
          <a:bodyPr wrap="square" lIns="0" tIns="0" rIns="0" bIns="0" rtlCol="0"/>
          <a:lstStyle/>
          <a:p>
            <a:endParaRPr/>
          </a:p>
        </p:txBody>
      </p:sp>
      <p:sp>
        <p:nvSpPr>
          <p:cNvPr id="37" name="object 37"/>
          <p:cNvSpPr txBox="1"/>
          <p:nvPr/>
        </p:nvSpPr>
        <p:spPr>
          <a:xfrm>
            <a:off x="1379727" y="1658486"/>
            <a:ext cx="1355725" cy="165100"/>
          </a:xfrm>
          <a:prstGeom prst="rect">
            <a:avLst/>
          </a:prstGeom>
          <a:solidFill>
            <a:srgbClr val="94B3D6"/>
          </a:solidFill>
        </p:spPr>
        <p:txBody>
          <a:bodyPr vert="horz" wrap="square" lIns="0" tIns="0" rIns="0" bIns="0" rtlCol="0">
            <a:spAutoFit/>
          </a:bodyPr>
          <a:lstStyle/>
          <a:p>
            <a:pPr marL="140970">
              <a:lnSpc>
                <a:spcPts val="1180"/>
              </a:lnSpc>
            </a:pPr>
            <a:r>
              <a:rPr sz="1100" b="1" spc="-5" dirty="0">
                <a:latin typeface="Calibri"/>
                <a:cs typeface="Calibri"/>
              </a:rPr>
              <a:t>Kalsiyum</a:t>
            </a:r>
            <a:r>
              <a:rPr sz="1100" b="1" spc="-10" dirty="0">
                <a:latin typeface="Calibri"/>
                <a:cs typeface="Calibri"/>
              </a:rPr>
              <a:t> </a:t>
            </a:r>
            <a:r>
              <a:rPr sz="1100" b="1" spc="-5" dirty="0">
                <a:latin typeface="Calibri"/>
                <a:cs typeface="Calibri"/>
              </a:rPr>
              <a:t>hidroksit</a:t>
            </a:r>
            <a:endParaRPr sz="1100">
              <a:latin typeface="Calibri"/>
              <a:cs typeface="Calibri"/>
            </a:endParaRPr>
          </a:p>
        </p:txBody>
      </p:sp>
      <p:sp>
        <p:nvSpPr>
          <p:cNvPr id="38" name="object 38"/>
          <p:cNvSpPr/>
          <p:nvPr/>
        </p:nvSpPr>
        <p:spPr>
          <a:xfrm>
            <a:off x="591184" y="1826590"/>
            <a:ext cx="1493520" cy="163830"/>
          </a:xfrm>
          <a:custGeom>
            <a:avLst/>
            <a:gdLst/>
            <a:ahLst/>
            <a:cxnLst/>
            <a:rect l="l" t="t" r="r" b="b"/>
            <a:pathLst>
              <a:path w="1493520" h="163830">
                <a:moveTo>
                  <a:pt x="0" y="163245"/>
                </a:moveTo>
                <a:lnTo>
                  <a:pt x="1493139" y="163245"/>
                </a:lnTo>
                <a:lnTo>
                  <a:pt x="1493139" y="0"/>
                </a:lnTo>
                <a:lnTo>
                  <a:pt x="0" y="0"/>
                </a:lnTo>
                <a:lnTo>
                  <a:pt x="0" y="163245"/>
                </a:lnTo>
                <a:close/>
              </a:path>
            </a:pathLst>
          </a:custGeom>
          <a:ln w="6349">
            <a:solidFill>
              <a:srgbClr val="000000"/>
            </a:solidFill>
          </a:ln>
        </p:spPr>
        <p:txBody>
          <a:bodyPr wrap="square" lIns="0" tIns="0" rIns="0" bIns="0" rtlCol="0"/>
          <a:lstStyle/>
          <a:p>
            <a:endParaRPr/>
          </a:p>
        </p:txBody>
      </p:sp>
      <p:sp>
        <p:nvSpPr>
          <p:cNvPr id="39" name="object 39"/>
          <p:cNvSpPr txBox="1"/>
          <p:nvPr/>
        </p:nvSpPr>
        <p:spPr>
          <a:xfrm>
            <a:off x="581545" y="1832228"/>
            <a:ext cx="1499870" cy="154940"/>
          </a:xfrm>
          <a:prstGeom prst="rect">
            <a:avLst/>
          </a:prstGeom>
          <a:solidFill>
            <a:srgbClr val="94B3D6"/>
          </a:solidFill>
        </p:spPr>
        <p:txBody>
          <a:bodyPr vert="horz" wrap="square" lIns="0" tIns="0" rIns="0" bIns="0" rtlCol="0">
            <a:spAutoFit/>
          </a:bodyPr>
          <a:lstStyle/>
          <a:p>
            <a:pPr marL="114935">
              <a:lnSpc>
                <a:spcPts val="1145"/>
              </a:lnSpc>
            </a:pPr>
            <a:r>
              <a:rPr sz="1100" b="1" spc="-5" dirty="0">
                <a:latin typeface="Calibri"/>
                <a:cs typeface="Calibri"/>
              </a:rPr>
              <a:t>Kalsiyum silikat</a:t>
            </a:r>
            <a:r>
              <a:rPr sz="1100" b="1" spc="-25" dirty="0">
                <a:latin typeface="Calibri"/>
                <a:cs typeface="Calibri"/>
              </a:rPr>
              <a:t> </a:t>
            </a:r>
            <a:r>
              <a:rPr sz="1100" b="1" spc="-5" dirty="0">
                <a:latin typeface="Calibri"/>
                <a:cs typeface="Calibri"/>
              </a:rPr>
              <a:t>hidrat</a:t>
            </a:r>
            <a:endParaRPr sz="1100">
              <a:latin typeface="Calibri"/>
              <a:cs typeface="Calibri"/>
            </a:endParaRPr>
          </a:p>
        </p:txBody>
      </p:sp>
      <p:sp>
        <p:nvSpPr>
          <p:cNvPr id="40" name="object 40"/>
          <p:cNvSpPr txBox="1"/>
          <p:nvPr/>
        </p:nvSpPr>
        <p:spPr>
          <a:xfrm>
            <a:off x="538987" y="4407043"/>
            <a:ext cx="2390140" cy="646430"/>
          </a:xfrm>
          <a:prstGeom prst="rect">
            <a:avLst/>
          </a:prstGeom>
        </p:spPr>
        <p:txBody>
          <a:bodyPr vert="horz" wrap="square" lIns="0" tIns="12700" rIns="0" bIns="0" rtlCol="0">
            <a:spAutoFit/>
          </a:bodyPr>
          <a:lstStyle/>
          <a:p>
            <a:pPr marL="80010">
              <a:lnSpc>
                <a:spcPct val="100000"/>
              </a:lnSpc>
              <a:spcBef>
                <a:spcPts val="100"/>
              </a:spcBef>
            </a:pPr>
            <a:r>
              <a:rPr sz="1000" b="1" spc="-5" dirty="0">
                <a:latin typeface="Tahoma"/>
                <a:cs typeface="Tahoma"/>
              </a:rPr>
              <a:t>Şekil </a:t>
            </a:r>
            <a:r>
              <a:rPr sz="1000" b="1" dirty="0">
                <a:latin typeface="Tahoma"/>
                <a:cs typeface="Tahoma"/>
              </a:rPr>
              <a:t>14: </a:t>
            </a:r>
            <a:r>
              <a:rPr sz="1050" i="1" spc="-30" dirty="0">
                <a:latin typeface="Tahoma"/>
                <a:cs typeface="Tahoma"/>
              </a:rPr>
              <a:t>C-S-H </a:t>
            </a:r>
            <a:r>
              <a:rPr sz="1050" i="1" spc="-35" dirty="0">
                <a:latin typeface="Tahoma"/>
                <a:cs typeface="Tahoma"/>
              </a:rPr>
              <a:t>ve CH</a:t>
            </a:r>
            <a:r>
              <a:rPr sz="1050" i="1" spc="-10" dirty="0">
                <a:latin typeface="Tahoma"/>
                <a:cs typeface="Tahoma"/>
              </a:rPr>
              <a:t> </a:t>
            </a:r>
            <a:r>
              <a:rPr sz="1050" i="1" spc="-30" dirty="0">
                <a:latin typeface="Tahoma"/>
                <a:cs typeface="Tahoma"/>
              </a:rPr>
              <a:t>oluşumu[1]</a:t>
            </a:r>
            <a:endParaRPr sz="1050">
              <a:latin typeface="Tahoma"/>
              <a:cs typeface="Tahoma"/>
            </a:endParaRPr>
          </a:p>
          <a:p>
            <a:pPr marL="12700" marR="5080">
              <a:lnSpc>
                <a:spcPct val="120000"/>
              </a:lnSpc>
              <a:spcBef>
                <a:spcPts val="745"/>
              </a:spcBef>
            </a:pPr>
            <a:r>
              <a:rPr sz="1000" spc="-5" dirty="0">
                <a:latin typeface="Tahoma"/>
                <a:cs typeface="Tahoma"/>
              </a:rPr>
              <a:t>Bu süreçte baskın bileşen C</a:t>
            </a:r>
            <a:r>
              <a:rPr sz="975" spc="-7" baseline="-12820" dirty="0">
                <a:latin typeface="Tahoma"/>
                <a:cs typeface="Tahoma"/>
              </a:rPr>
              <a:t>3</a:t>
            </a:r>
            <a:r>
              <a:rPr sz="1000" spc="-5" dirty="0">
                <a:latin typeface="Tahoma"/>
                <a:cs typeface="Tahoma"/>
              </a:rPr>
              <a:t>S(alit)’tir.  </a:t>
            </a:r>
            <a:r>
              <a:rPr sz="1000" spc="-10" dirty="0">
                <a:latin typeface="Tahoma"/>
                <a:cs typeface="Tahoma"/>
              </a:rPr>
              <a:t>sonucu </a:t>
            </a:r>
            <a:r>
              <a:rPr sz="1000" dirty="0">
                <a:latin typeface="Tahoma"/>
                <a:cs typeface="Tahoma"/>
              </a:rPr>
              <a:t>C-S-H </a:t>
            </a:r>
            <a:r>
              <a:rPr sz="1000" spc="-5" dirty="0">
                <a:latin typeface="Tahoma"/>
                <a:cs typeface="Tahoma"/>
              </a:rPr>
              <a:t>ve CH kristalleri</a:t>
            </a:r>
            <a:r>
              <a:rPr sz="1000" spc="5" dirty="0">
                <a:latin typeface="Tahoma"/>
                <a:cs typeface="Tahoma"/>
              </a:rPr>
              <a:t> </a:t>
            </a:r>
            <a:r>
              <a:rPr sz="1000" spc="-5" dirty="0">
                <a:latin typeface="Tahoma"/>
                <a:cs typeface="Tahoma"/>
              </a:rPr>
              <a:t>oluşur.</a:t>
            </a:r>
            <a:endParaRPr sz="1000">
              <a:latin typeface="Tahoma"/>
              <a:cs typeface="Tahoma"/>
            </a:endParaRPr>
          </a:p>
        </p:txBody>
      </p:sp>
      <p:sp>
        <p:nvSpPr>
          <p:cNvPr id="41" name="object 41"/>
          <p:cNvSpPr/>
          <p:nvPr/>
        </p:nvSpPr>
        <p:spPr>
          <a:xfrm>
            <a:off x="4021963" y="1684292"/>
            <a:ext cx="2968026" cy="2655804"/>
          </a:xfrm>
          <a:prstGeom prst="rect">
            <a:avLst/>
          </a:prstGeom>
          <a:blipFill>
            <a:blip r:embed="rId5" cstate="print"/>
            <a:stretch>
              <a:fillRect/>
            </a:stretch>
          </a:blipFill>
        </p:spPr>
        <p:txBody>
          <a:bodyPr wrap="square" lIns="0" tIns="0" rIns="0" bIns="0" rtlCol="0"/>
          <a:lstStyle/>
          <a:p>
            <a:endParaRPr/>
          </a:p>
        </p:txBody>
      </p:sp>
      <p:sp>
        <p:nvSpPr>
          <p:cNvPr id="42" name="object 42"/>
          <p:cNvSpPr/>
          <p:nvPr/>
        </p:nvSpPr>
        <p:spPr>
          <a:xfrm>
            <a:off x="4015232" y="1677288"/>
            <a:ext cx="2978785" cy="2667000"/>
          </a:xfrm>
          <a:custGeom>
            <a:avLst/>
            <a:gdLst/>
            <a:ahLst/>
            <a:cxnLst/>
            <a:rect l="l" t="t" r="r" b="b"/>
            <a:pathLst>
              <a:path w="2978784" h="2667000">
                <a:moveTo>
                  <a:pt x="0" y="2666619"/>
                </a:moveTo>
                <a:lnTo>
                  <a:pt x="2978658" y="2666619"/>
                </a:lnTo>
                <a:lnTo>
                  <a:pt x="2978658" y="0"/>
                </a:lnTo>
                <a:lnTo>
                  <a:pt x="0" y="0"/>
                </a:lnTo>
                <a:lnTo>
                  <a:pt x="0" y="2666619"/>
                </a:lnTo>
                <a:close/>
              </a:path>
            </a:pathLst>
          </a:custGeom>
          <a:ln w="9525">
            <a:solidFill>
              <a:srgbClr val="000000"/>
            </a:solidFill>
          </a:ln>
        </p:spPr>
        <p:txBody>
          <a:bodyPr wrap="square" lIns="0" tIns="0" rIns="0" bIns="0" rtlCol="0"/>
          <a:lstStyle/>
          <a:p>
            <a:endParaRPr/>
          </a:p>
        </p:txBody>
      </p:sp>
      <p:sp>
        <p:nvSpPr>
          <p:cNvPr id="43" name="object 43"/>
          <p:cNvSpPr/>
          <p:nvPr/>
        </p:nvSpPr>
        <p:spPr>
          <a:xfrm>
            <a:off x="5037073" y="1857146"/>
            <a:ext cx="1296670" cy="168275"/>
          </a:xfrm>
          <a:custGeom>
            <a:avLst/>
            <a:gdLst/>
            <a:ahLst/>
            <a:cxnLst/>
            <a:rect l="l" t="t" r="r" b="b"/>
            <a:pathLst>
              <a:path w="1296670" h="168275">
                <a:moveTo>
                  <a:pt x="0" y="167868"/>
                </a:moveTo>
                <a:lnTo>
                  <a:pt x="1296289" y="167868"/>
                </a:lnTo>
                <a:lnTo>
                  <a:pt x="1296289" y="0"/>
                </a:lnTo>
                <a:lnTo>
                  <a:pt x="0" y="0"/>
                </a:lnTo>
                <a:lnTo>
                  <a:pt x="0" y="167868"/>
                </a:lnTo>
                <a:close/>
              </a:path>
            </a:pathLst>
          </a:custGeom>
          <a:solidFill>
            <a:srgbClr val="94B3D6"/>
          </a:solidFill>
        </p:spPr>
        <p:txBody>
          <a:bodyPr wrap="square" lIns="0" tIns="0" rIns="0" bIns="0" rtlCol="0"/>
          <a:lstStyle/>
          <a:p>
            <a:endParaRPr/>
          </a:p>
        </p:txBody>
      </p:sp>
      <p:sp>
        <p:nvSpPr>
          <p:cNvPr id="44" name="object 44"/>
          <p:cNvSpPr/>
          <p:nvPr/>
        </p:nvSpPr>
        <p:spPr>
          <a:xfrm>
            <a:off x="5037073" y="1857146"/>
            <a:ext cx="1296670" cy="168275"/>
          </a:xfrm>
          <a:custGeom>
            <a:avLst/>
            <a:gdLst/>
            <a:ahLst/>
            <a:cxnLst/>
            <a:rect l="l" t="t" r="r" b="b"/>
            <a:pathLst>
              <a:path w="1296670" h="168275">
                <a:moveTo>
                  <a:pt x="0" y="167868"/>
                </a:moveTo>
                <a:lnTo>
                  <a:pt x="1296289" y="167868"/>
                </a:lnTo>
                <a:lnTo>
                  <a:pt x="1296289" y="0"/>
                </a:lnTo>
                <a:lnTo>
                  <a:pt x="0" y="0"/>
                </a:lnTo>
                <a:lnTo>
                  <a:pt x="0" y="167868"/>
                </a:lnTo>
                <a:close/>
              </a:path>
            </a:pathLst>
          </a:custGeom>
          <a:ln w="6350">
            <a:solidFill>
              <a:srgbClr val="000000"/>
            </a:solidFill>
          </a:ln>
        </p:spPr>
        <p:txBody>
          <a:bodyPr wrap="square" lIns="0" tIns="0" rIns="0" bIns="0" rtlCol="0"/>
          <a:lstStyle/>
          <a:p>
            <a:endParaRPr/>
          </a:p>
        </p:txBody>
      </p:sp>
      <p:sp>
        <p:nvSpPr>
          <p:cNvPr id="45" name="object 45"/>
          <p:cNvSpPr/>
          <p:nvPr/>
        </p:nvSpPr>
        <p:spPr>
          <a:xfrm>
            <a:off x="4062348" y="1695856"/>
            <a:ext cx="1749425" cy="159385"/>
          </a:xfrm>
          <a:custGeom>
            <a:avLst/>
            <a:gdLst/>
            <a:ahLst/>
            <a:cxnLst/>
            <a:rect l="l" t="t" r="r" b="b"/>
            <a:pathLst>
              <a:path w="1749425" h="159385">
                <a:moveTo>
                  <a:pt x="0" y="159232"/>
                </a:moveTo>
                <a:lnTo>
                  <a:pt x="1748917" y="159232"/>
                </a:lnTo>
                <a:lnTo>
                  <a:pt x="1748917" y="0"/>
                </a:lnTo>
                <a:lnTo>
                  <a:pt x="0" y="0"/>
                </a:lnTo>
                <a:lnTo>
                  <a:pt x="0" y="159232"/>
                </a:lnTo>
                <a:close/>
              </a:path>
            </a:pathLst>
          </a:custGeom>
          <a:solidFill>
            <a:srgbClr val="94B3D6"/>
          </a:solidFill>
        </p:spPr>
        <p:txBody>
          <a:bodyPr wrap="square" lIns="0" tIns="0" rIns="0" bIns="0" rtlCol="0"/>
          <a:lstStyle/>
          <a:p>
            <a:endParaRPr/>
          </a:p>
        </p:txBody>
      </p:sp>
      <p:sp>
        <p:nvSpPr>
          <p:cNvPr id="46" name="object 46"/>
          <p:cNvSpPr/>
          <p:nvPr/>
        </p:nvSpPr>
        <p:spPr>
          <a:xfrm>
            <a:off x="4062348" y="1695856"/>
            <a:ext cx="1749425" cy="159385"/>
          </a:xfrm>
          <a:custGeom>
            <a:avLst/>
            <a:gdLst/>
            <a:ahLst/>
            <a:cxnLst/>
            <a:rect l="l" t="t" r="r" b="b"/>
            <a:pathLst>
              <a:path w="1749425" h="159385">
                <a:moveTo>
                  <a:pt x="0" y="159232"/>
                </a:moveTo>
                <a:lnTo>
                  <a:pt x="1748917" y="159232"/>
                </a:lnTo>
                <a:lnTo>
                  <a:pt x="1748917" y="0"/>
                </a:lnTo>
                <a:lnTo>
                  <a:pt x="0" y="0"/>
                </a:lnTo>
                <a:lnTo>
                  <a:pt x="0" y="159232"/>
                </a:lnTo>
                <a:close/>
              </a:path>
            </a:pathLst>
          </a:custGeom>
          <a:ln w="6350">
            <a:solidFill>
              <a:srgbClr val="000000"/>
            </a:solidFill>
          </a:ln>
        </p:spPr>
        <p:txBody>
          <a:bodyPr wrap="square" lIns="0" tIns="0" rIns="0" bIns="0" rtlCol="0"/>
          <a:lstStyle/>
          <a:p>
            <a:endParaRPr/>
          </a:p>
        </p:txBody>
      </p:sp>
      <p:sp>
        <p:nvSpPr>
          <p:cNvPr id="47" name="object 47"/>
          <p:cNvSpPr txBox="1"/>
          <p:nvPr/>
        </p:nvSpPr>
        <p:spPr>
          <a:xfrm>
            <a:off x="3991102" y="1333246"/>
            <a:ext cx="2242820" cy="687705"/>
          </a:xfrm>
          <a:prstGeom prst="rect">
            <a:avLst/>
          </a:prstGeom>
        </p:spPr>
        <p:txBody>
          <a:bodyPr vert="horz" wrap="square" lIns="0" tIns="12065" rIns="0" bIns="0" rtlCol="0">
            <a:spAutoFit/>
          </a:bodyPr>
          <a:lstStyle/>
          <a:p>
            <a:pPr>
              <a:lnSpc>
                <a:spcPct val="100000"/>
              </a:lnSpc>
              <a:spcBef>
                <a:spcPts val="95"/>
              </a:spcBef>
            </a:pPr>
            <a:r>
              <a:rPr sz="1000" b="1" spc="-10" dirty="0">
                <a:solidFill>
                  <a:srgbClr val="000080"/>
                </a:solidFill>
                <a:latin typeface="Tahoma"/>
                <a:cs typeface="Tahoma"/>
              </a:rPr>
              <a:t>Soğuma</a:t>
            </a:r>
            <a:r>
              <a:rPr sz="1000" b="1"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a:lnSpc>
                <a:spcPct val="100000"/>
              </a:lnSpc>
              <a:spcBef>
                <a:spcPts val="45"/>
              </a:spcBef>
            </a:pPr>
            <a:endParaRPr sz="1200">
              <a:latin typeface="Times New Roman"/>
              <a:cs typeface="Times New Roman"/>
            </a:endParaRPr>
          </a:p>
          <a:p>
            <a:pPr marL="304800">
              <a:lnSpc>
                <a:spcPts val="1295"/>
              </a:lnSpc>
            </a:pPr>
            <a:r>
              <a:rPr sz="1100" b="1" spc="-5" dirty="0">
                <a:latin typeface="Calibri"/>
                <a:cs typeface="Calibri"/>
              </a:rPr>
              <a:t>Kalsiyum silikat</a:t>
            </a:r>
            <a:r>
              <a:rPr sz="1100" b="1" spc="-10" dirty="0">
                <a:latin typeface="Calibri"/>
                <a:cs typeface="Calibri"/>
              </a:rPr>
              <a:t> </a:t>
            </a:r>
            <a:r>
              <a:rPr sz="1100" b="1" spc="-5" dirty="0">
                <a:latin typeface="Calibri"/>
                <a:cs typeface="Calibri"/>
              </a:rPr>
              <a:t>hidrat</a:t>
            </a:r>
            <a:endParaRPr sz="1100">
              <a:latin typeface="Calibri"/>
              <a:cs typeface="Calibri"/>
            </a:endParaRPr>
          </a:p>
          <a:p>
            <a:pPr marL="1158240">
              <a:lnSpc>
                <a:spcPts val="1295"/>
              </a:lnSpc>
            </a:pPr>
            <a:r>
              <a:rPr sz="1100" b="1" spc="-5" dirty="0">
                <a:latin typeface="Calibri"/>
                <a:cs typeface="Calibri"/>
              </a:rPr>
              <a:t>Kalsiyum</a:t>
            </a:r>
            <a:r>
              <a:rPr sz="1100" b="1" spc="-35" dirty="0">
                <a:latin typeface="Calibri"/>
                <a:cs typeface="Calibri"/>
              </a:rPr>
              <a:t> </a:t>
            </a:r>
            <a:r>
              <a:rPr sz="1100" b="1" spc="-5" dirty="0">
                <a:latin typeface="Calibri"/>
                <a:cs typeface="Calibri"/>
              </a:rPr>
              <a:t>hidroksit</a:t>
            </a:r>
            <a:endParaRPr sz="1100">
              <a:latin typeface="Calibri"/>
              <a:cs typeface="Calibri"/>
            </a:endParaRPr>
          </a:p>
        </p:txBody>
      </p:sp>
      <p:sp>
        <p:nvSpPr>
          <p:cNvPr id="48" name="object 48"/>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0116" y="7055225"/>
            <a:ext cx="3216910" cy="968375"/>
          </a:xfrm>
          <a:prstGeom prst="rect">
            <a:avLst/>
          </a:prstGeom>
        </p:spPr>
        <p:txBody>
          <a:bodyPr vert="horz" wrap="square" lIns="0" tIns="98425" rIns="0" bIns="0" rtlCol="0">
            <a:spAutoFit/>
          </a:bodyPr>
          <a:lstStyle/>
          <a:p>
            <a:pPr marL="12700">
              <a:lnSpc>
                <a:spcPct val="100000"/>
              </a:lnSpc>
              <a:spcBef>
                <a:spcPts val="775"/>
              </a:spcBef>
            </a:pPr>
            <a:r>
              <a:rPr sz="1100" u="heavy" spc="-280" dirty="0">
                <a:solidFill>
                  <a:srgbClr val="000080"/>
                </a:solidFill>
                <a:uFill>
                  <a:solidFill>
                    <a:srgbClr val="000080"/>
                  </a:solidFill>
                </a:uFill>
                <a:latin typeface="Times New Roman"/>
                <a:cs typeface="Times New Roman"/>
              </a:rPr>
              <a:t> </a:t>
            </a:r>
            <a:r>
              <a:rPr sz="1100" b="1" u="heavy" spc="-5" dirty="0">
                <a:solidFill>
                  <a:srgbClr val="000080"/>
                </a:solidFill>
                <a:uFill>
                  <a:solidFill>
                    <a:srgbClr val="000080"/>
                  </a:solidFill>
                </a:uFill>
                <a:latin typeface="Tahoma"/>
                <a:cs typeface="Tahoma"/>
              </a:rPr>
              <a:t>Mineral katkıların etkileri</a:t>
            </a:r>
            <a:endParaRPr sz="1100">
              <a:latin typeface="Tahoma"/>
              <a:cs typeface="Tahoma"/>
            </a:endParaRPr>
          </a:p>
          <a:p>
            <a:pPr marL="12700" marR="5080" algn="just">
              <a:lnSpc>
                <a:spcPct val="100699"/>
              </a:lnSpc>
              <a:spcBef>
                <a:spcPts val="595"/>
              </a:spcBef>
            </a:pPr>
            <a:r>
              <a:rPr sz="1000" spc="-5" dirty="0">
                <a:latin typeface="Tahoma"/>
                <a:cs typeface="Tahoma"/>
              </a:rPr>
              <a:t>Mineral katkılar (uçucu </a:t>
            </a:r>
            <a:r>
              <a:rPr sz="1000" dirty="0">
                <a:latin typeface="Tahoma"/>
                <a:cs typeface="Tahoma"/>
              </a:rPr>
              <a:t>kül, </a:t>
            </a:r>
            <a:r>
              <a:rPr sz="1000" spc="-5" dirty="0">
                <a:latin typeface="Tahoma"/>
                <a:cs typeface="Tahoma"/>
              </a:rPr>
              <a:t>yüksek fırın cürufu, </a:t>
            </a:r>
            <a:r>
              <a:rPr sz="1000" dirty="0">
                <a:latin typeface="Tahoma"/>
                <a:cs typeface="Tahoma"/>
              </a:rPr>
              <a:t>doğal  </a:t>
            </a:r>
            <a:r>
              <a:rPr sz="1000" spc="-5" dirty="0">
                <a:latin typeface="Tahoma"/>
                <a:cs typeface="Tahoma"/>
              </a:rPr>
              <a:t>puzolan, </a:t>
            </a:r>
            <a:r>
              <a:rPr sz="1000" spc="-10" dirty="0">
                <a:latin typeface="Tahoma"/>
                <a:cs typeface="Tahoma"/>
              </a:rPr>
              <a:t>silis </a:t>
            </a:r>
            <a:r>
              <a:rPr sz="1000" spc="-5" dirty="0">
                <a:latin typeface="Tahoma"/>
                <a:cs typeface="Tahoma"/>
              </a:rPr>
              <a:t>dumanı </a:t>
            </a:r>
            <a:r>
              <a:rPr sz="1000" dirty="0">
                <a:latin typeface="Tahoma"/>
                <a:cs typeface="Tahoma"/>
              </a:rPr>
              <a:t>gibi) </a:t>
            </a:r>
            <a:r>
              <a:rPr sz="1000" spc="-5" dirty="0">
                <a:latin typeface="Tahoma"/>
                <a:cs typeface="Tahoma"/>
              </a:rPr>
              <a:t>çeşitli faydaları nedeni ile  hazır betonda kullanılmaktadır. Mineral katkıların  hidratayon sürecine ciddi etkileri vardır.</a:t>
            </a:r>
            <a:endParaRPr sz="1000">
              <a:latin typeface="Tahoma"/>
              <a:cs typeface="Tahoma"/>
            </a:endParaRPr>
          </a:p>
        </p:txBody>
      </p:sp>
      <p:sp>
        <p:nvSpPr>
          <p:cNvPr id="3" name="object 3"/>
          <p:cNvSpPr txBox="1"/>
          <p:nvPr/>
        </p:nvSpPr>
        <p:spPr>
          <a:xfrm>
            <a:off x="420116" y="8226958"/>
            <a:ext cx="3218815" cy="1404620"/>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1. Karıştırma</a:t>
            </a:r>
            <a:r>
              <a:rPr sz="1000" b="1" u="sng" spc="-10" dirty="0">
                <a:solidFill>
                  <a:srgbClr val="000080"/>
                </a:solidFill>
                <a:uFill>
                  <a:solidFill>
                    <a:srgbClr val="000080"/>
                  </a:solidFill>
                </a:uFill>
                <a:latin typeface="Tahoma"/>
                <a:cs typeface="Tahoma"/>
              </a:rPr>
              <a:t> </a:t>
            </a:r>
            <a:r>
              <a:rPr sz="1000" b="1" u="sng" dirty="0">
                <a:solidFill>
                  <a:srgbClr val="000080"/>
                </a:solidFill>
                <a:uFill>
                  <a:solidFill>
                    <a:srgbClr val="000080"/>
                  </a:solidFill>
                </a:uFill>
                <a:latin typeface="Tahoma"/>
                <a:cs typeface="Tahoma"/>
              </a:rPr>
              <a:t>Süreci</a:t>
            </a:r>
            <a:endParaRPr sz="1000">
              <a:latin typeface="Tahoma"/>
              <a:cs typeface="Tahoma"/>
            </a:endParaRPr>
          </a:p>
          <a:p>
            <a:pPr marL="12700" marR="5080" algn="just">
              <a:lnSpc>
                <a:spcPct val="100499"/>
              </a:lnSpc>
              <a:spcBef>
                <a:spcPts val="605"/>
              </a:spcBef>
            </a:pPr>
            <a:r>
              <a:rPr sz="1000" spc="-5" dirty="0">
                <a:latin typeface="Tahoma"/>
                <a:cs typeface="Tahoma"/>
              </a:rPr>
              <a:t>Mineral katkı yüksek miktarda kalsiyum (özellikle </a:t>
            </a:r>
            <a:r>
              <a:rPr sz="1000" spc="5" dirty="0">
                <a:latin typeface="Tahoma"/>
                <a:cs typeface="Tahoma"/>
              </a:rPr>
              <a:t>C</a:t>
            </a:r>
            <a:r>
              <a:rPr sz="975" spc="7" baseline="-12820" dirty="0">
                <a:latin typeface="Tahoma"/>
                <a:cs typeface="Tahoma"/>
              </a:rPr>
              <a:t>3</a:t>
            </a:r>
            <a:r>
              <a:rPr sz="1000" spc="5" dirty="0">
                <a:latin typeface="Tahoma"/>
                <a:cs typeface="Tahoma"/>
              </a:rPr>
              <a:t>A  </a:t>
            </a:r>
            <a:r>
              <a:rPr sz="1000" spc="-5" dirty="0">
                <a:latin typeface="Tahoma"/>
                <a:cs typeface="Tahoma"/>
              </a:rPr>
              <a:t>formunda) ihtiva ediyorsa ve yeteri miktarda sülfat  kaynağı yoksa betonda erken (ani) priz görülür. </a:t>
            </a:r>
            <a:r>
              <a:rPr sz="1000" dirty="0">
                <a:latin typeface="Tahoma"/>
                <a:cs typeface="Tahoma"/>
              </a:rPr>
              <a:t>Bu </a:t>
            </a:r>
            <a:r>
              <a:rPr sz="1000" spc="-5" dirty="0">
                <a:latin typeface="Tahoma"/>
                <a:cs typeface="Tahoma"/>
              </a:rPr>
              <a:t>da  istenmeyen bir durumdur. Kızdırma kaybı(LOI) derecesi  yüksek </a:t>
            </a:r>
            <a:r>
              <a:rPr sz="1000" dirty="0">
                <a:latin typeface="Tahoma"/>
                <a:cs typeface="Tahoma"/>
              </a:rPr>
              <a:t>olan </a:t>
            </a:r>
            <a:r>
              <a:rPr sz="1000" spc="-5" dirty="0">
                <a:latin typeface="Tahoma"/>
                <a:cs typeface="Tahoma"/>
              </a:rPr>
              <a:t>uçucu küller yanmamış karbon (C) ihtiva  ederler ve bu element hava-sürükleyici katkıların  emilmesine neden olur[1,2].</a:t>
            </a:r>
            <a:endParaRPr sz="1000">
              <a:latin typeface="Tahoma"/>
              <a:cs typeface="Tahoma"/>
            </a:endParaRPr>
          </a:p>
        </p:txBody>
      </p:sp>
      <p:sp>
        <p:nvSpPr>
          <p:cNvPr id="4" name="object 4"/>
          <p:cNvSpPr txBox="1"/>
          <p:nvPr/>
        </p:nvSpPr>
        <p:spPr>
          <a:xfrm>
            <a:off x="3949446" y="1311910"/>
            <a:ext cx="3191510" cy="866140"/>
          </a:xfrm>
          <a:prstGeom prst="rect">
            <a:avLst/>
          </a:prstGeom>
        </p:spPr>
        <p:txBody>
          <a:bodyPr vert="horz" wrap="square" lIns="0" tIns="10795" rIns="0" bIns="0" rtlCol="0">
            <a:spAutoFit/>
          </a:bodyPr>
          <a:lstStyle/>
          <a:p>
            <a:pPr marL="12700" marR="5080" algn="just">
              <a:lnSpc>
                <a:spcPct val="100699"/>
              </a:lnSpc>
              <a:spcBef>
                <a:spcPts val="85"/>
              </a:spcBef>
            </a:pPr>
            <a:r>
              <a:rPr sz="1000" spc="-5" dirty="0">
                <a:latin typeface="Tahoma"/>
                <a:cs typeface="Tahoma"/>
              </a:rPr>
              <a:t>Sonuçta, hava-boşluk sistemi istenen düzeyde  gerçekleşmez. Bu da </a:t>
            </a:r>
            <a:r>
              <a:rPr sz="1000" dirty="0">
                <a:latin typeface="Tahoma"/>
                <a:cs typeface="Tahoma"/>
              </a:rPr>
              <a:t>önemli </a:t>
            </a:r>
            <a:r>
              <a:rPr sz="1000" spc="-5" dirty="0">
                <a:latin typeface="Tahoma"/>
                <a:cs typeface="Tahoma"/>
              </a:rPr>
              <a:t>problemlere neden olur.  Mineral katkılar </a:t>
            </a:r>
            <a:r>
              <a:rPr sz="1000" dirty="0">
                <a:latin typeface="Tahoma"/>
                <a:cs typeface="Tahoma"/>
              </a:rPr>
              <a:t>genel </a:t>
            </a:r>
            <a:r>
              <a:rPr sz="1000" spc="-5" dirty="0">
                <a:latin typeface="Tahoma"/>
                <a:cs typeface="Tahoma"/>
              </a:rPr>
              <a:t>olarak akışkanlık için daha az suya  ihtiyaç</a:t>
            </a:r>
            <a:r>
              <a:rPr sz="1000" spc="-10" dirty="0">
                <a:latin typeface="Tahoma"/>
                <a:cs typeface="Tahoma"/>
              </a:rPr>
              <a:t> </a:t>
            </a:r>
            <a:r>
              <a:rPr sz="1000" spc="-5" dirty="0">
                <a:latin typeface="Tahoma"/>
                <a:cs typeface="Tahoma"/>
              </a:rPr>
              <a:t>duyarlar.</a:t>
            </a:r>
            <a:endParaRPr sz="1000">
              <a:latin typeface="Tahoma"/>
              <a:cs typeface="Tahoma"/>
            </a:endParaRPr>
          </a:p>
          <a:p>
            <a:pPr marL="12700" algn="just">
              <a:lnSpc>
                <a:spcPct val="100000"/>
              </a:lnSpc>
              <a:spcBef>
                <a:spcPts val="60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2. Uyku(taşıma-yerleştirme)</a:t>
            </a:r>
            <a:r>
              <a:rPr sz="1000" b="1" u="sng" spc="-10" dirty="0">
                <a:solidFill>
                  <a:srgbClr val="000080"/>
                </a:solidFill>
                <a:uFill>
                  <a:solidFill>
                    <a:srgbClr val="000080"/>
                  </a:solidFill>
                </a:uFill>
                <a:latin typeface="Tahoma"/>
                <a:cs typeface="Tahoma"/>
              </a:rPr>
              <a:t> </a:t>
            </a:r>
            <a:r>
              <a:rPr sz="1000" b="1" u="sng" dirty="0">
                <a:solidFill>
                  <a:srgbClr val="000080"/>
                </a:solidFill>
                <a:uFill>
                  <a:solidFill>
                    <a:srgbClr val="000080"/>
                  </a:solidFill>
                </a:uFill>
                <a:latin typeface="Tahoma"/>
                <a:cs typeface="Tahoma"/>
              </a:rPr>
              <a:t>Süreci</a:t>
            </a:r>
            <a:endParaRPr sz="1000">
              <a:latin typeface="Tahoma"/>
              <a:cs typeface="Tahoma"/>
            </a:endParaRPr>
          </a:p>
        </p:txBody>
      </p:sp>
      <p:sp>
        <p:nvSpPr>
          <p:cNvPr id="5" name="object 5"/>
          <p:cNvSpPr txBox="1"/>
          <p:nvPr/>
        </p:nvSpPr>
        <p:spPr>
          <a:xfrm>
            <a:off x="3949446" y="2230881"/>
            <a:ext cx="3191510" cy="331470"/>
          </a:xfrm>
          <a:prstGeom prst="rect">
            <a:avLst/>
          </a:prstGeom>
        </p:spPr>
        <p:txBody>
          <a:bodyPr vert="horz" wrap="square" lIns="0" tIns="10795" rIns="0" bIns="0" rtlCol="0">
            <a:spAutoFit/>
          </a:bodyPr>
          <a:lstStyle/>
          <a:p>
            <a:pPr marL="12700" marR="5080">
              <a:lnSpc>
                <a:spcPct val="101000"/>
              </a:lnSpc>
              <a:spcBef>
                <a:spcPts val="85"/>
              </a:spcBef>
            </a:pPr>
            <a:r>
              <a:rPr sz="1000" spc="-5" dirty="0">
                <a:latin typeface="Tahoma"/>
                <a:cs typeface="Tahoma"/>
              </a:rPr>
              <a:t>Silikatlar yavaş bir şekilde çözünmeye ve kalsiyum </a:t>
            </a:r>
            <a:r>
              <a:rPr sz="1000" dirty="0">
                <a:latin typeface="Tahoma"/>
                <a:cs typeface="Tahoma"/>
              </a:rPr>
              <a:t>(Ca</a:t>
            </a:r>
            <a:r>
              <a:rPr sz="975" baseline="38461" dirty="0">
                <a:latin typeface="Tahoma"/>
                <a:cs typeface="Tahoma"/>
              </a:rPr>
              <a:t>+</a:t>
            </a:r>
            <a:r>
              <a:rPr sz="1000" dirty="0">
                <a:latin typeface="Tahoma"/>
                <a:cs typeface="Tahoma"/>
              </a:rPr>
              <a:t>)  </a:t>
            </a:r>
            <a:r>
              <a:rPr sz="1000" spc="-5" dirty="0">
                <a:latin typeface="Tahoma"/>
                <a:cs typeface="Tahoma"/>
              </a:rPr>
              <a:t>ve hidroksil(OH</a:t>
            </a:r>
            <a:r>
              <a:rPr sz="975" spc="-7" baseline="38461" dirty="0">
                <a:latin typeface="Tahoma"/>
                <a:cs typeface="Tahoma"/>
              </a:rPr>
              <a:t>-</a:t>
            </a:r>
            <a:r>
              <a:rPr sz="1000" spc="-5" dirty="0">
                <a:latin typeface="Tahoma"/>
                <a:cs typeface="Tahoma"/>
              </a:rPr>
              <a:t>) iyonları oluşmaya</a:t>
            </a:r>
            <a:r>
              <a:rPr sz="1000" dirty="0">
                <a:latin typeface="Tahoma"/>
                <a:cs typeface="Tahoma"/>
              </a:rPr>
              <a:t> </a:t>
            </a:r>
            <a:r>
              <a:rPr sz="1000" spc="-5" dirty="0">
                <a:latin typeface="Tahoma"/>
                <a:cs typeface="Tahoma"/>
              </a:rPr>
              <a:t>başlar.</a:t>
            </a:r>
            <a:endParaRPr sz="1000">
              <a:latin typeface="Tahoma"/>
              <a:cs typeface="Tahoma"/>
            </a:endParaRPr>
          </a:p>
        </p:txBody>
      </p:sp>
      <p:sp>
        <p:nvSpPr>
          <p:cNvPr id="6" name="object 6"/>
          <p:cNvSpPr txBox="1"/>
          <p:nvPr/>
        </p:nvSpPr>
        <p:spPr>
          <a:xfrm>
            <a:off x="3949446" y="2767100"/>
            <a:ext cx="3192780" cy="1555750"/>
          </a:xfrm>
          <a:prstGeom prst="rect">
            <a:avLst/>
          </a:prstGeom>
        </p:spPr>
        <p:txBody>
          <a:bodyPr vert="horz" wrap="square" lIns="0" tIns="88900" rIns="0" bIns="0" rtlCol="0">
            <a:spAutoFit/>
          </a:bodyPr>
          <a:lstStyle/>
          <a:p>
            <a:pPr marL="12700">
              <a:lnSpc>
                <a:spcPct val="100000"/>
              </a:lnSpc>
              <a:spcBef>
                <a:spcPts val="70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3. Sertleşme</a:t>
            </a:r>
            <a:r>
              <a:rPr sz="1000" b="1" u="sng" spc="-20" dirty="0">
                <a:solidFill>
                  <a:srgbClr val="000080"/>
                </a:solidFill>
                <a:uFill>
                  <a:solidFill>
                    <a:srgbClr val="000080"/>
                  </a:solidFill>
                </a:uFill>
                <a:latin typeface="Tahoma"/>
                <a:cs typeface="Tahoma"/>
              </a:rPr>
              <a:t> </a:t>
            </a:r>
            <a:r>
              <a:rPr sz="1000" b="1" u="sng" spc="-5" dirty="0">
                <a:solidFill>
                  <a:srgbClr val="000080"/>
                </a:solidFill>
                <a:uFill>
                  <a:solidFill>
                    <a:srgbClr val="000080"/>
                  </a:solidFill>
                </a:uFill>
                <a:latin typeface="Tahoma"/>
                <a:cs typeface="Tahoma"/>
              </a:rPr>
              <a:t>Süreci</a:t>
            </a:r>
            <a:endParaRPr sz="1000">
              <a:latin typeface="Tahoma"/>
              <a:cs typeface="Tahoma"/>
            </a:endParaRPr>
          </a:p>
          <a:p>
            <a:pPr marL="12700" marR="5080" algn="just">
              <a:lnSpc>
                <a:spcPct val="100600"/>
              </a:lnSpc>
              <a:spcBef>
                <a:spcPts val="590"/>
              </a:spcBef>
            </a:pPr>
            <a:r>
              <a:rPr sz="1000" spc="-5" dirty="0">
                <a:latin typeface="Tahoma"/>
                <a:cs typeface="Tahoma"/>
              </a:rPr>
              <a:t>Mineral katkılarda bulunan silikatlar çimento reaksiyonu  </a:t>
            </a:r>
            <a:r>
              <a:rPr sz="1000" spc="-10" dirty="0">
                <a:latin typeface="Tahoma"/>
                <a:cs typeface="Tahoma"/>
              </a:rPr>
              <a:t>sonucu </a:t>
            </a:r>
            <a:r>
              <a:rPr sz="1000" spc="-5" dirty="0">
                <a:latin typeface="Tahoma"/>
                <a:cs typeface="Tahoma"/>
              </a:rPr>
              <a:t>oluşan </a:t>
            </a:r>
            <a:r>
              <a:rPr sz="1000" dirty="0">
                <a:latin typeface="Tahoma"/>
                <a:cs typeface="Tahoma"/>
              </a:rPr>
              <a:t>CH </a:t>
            </a:r>
            <a:r>
              <a:rPr sz="1000" spc="-5" dirty="0">
                <a:latin typeface="Tahoma"/>
                <a:cs typeface="Tahoma"/>
              </a:rPr>
              <a:t>ile reaksiyona girip </a:t>
            </a:r>
            <a:r>
              <a:rPr sz="1000" spc="5" dirty="0">
                <a:latin typeface="Tahoma"/>
                <a:cs typeface="Tahoma"/>
              </a:rPr>
              <a:t>C-S-H </a:t>
            </a:r>
            <a:r>
              <a:rPr sz="1000" spc="-5" dirty="0">
                <a:latin typeface="Tahoma"/>
                <a:cs typeface="Tahoma"/>
              </a:rPr>
              <a:t>meydana  getirirler. </a:t>
            </a:r>
            <a:r>
              <a:rPr sz="1000" spc="-10" dirty="0">
                <a:latin typeface="Tahoma"/>
                <a:cs typeface="Tahoma"/>
              </a:rPr>
              <a:t>Bilindiği </a:t>
            </a:r>
            <a:r>
              <a:rPr sz="1000" spc="-5" dirty="0">
                <a:latin typeface="Tahoma"/>
                <a:cs typeface="Tahoma"/>
              </a:rPr>
              <a:t>üzere C-S-H oluşumu ile </a:t>
            </a:r>
            <a:r>
              <a:rPr sz="1000" dirty="0">
                <a:latin typeface="Tahoma"/>
                <a:cs typeface="Tahoma"/>
              </a:rPr>
              <a:t>beton  </a:t>
            </a:r>
            <a:r>
              <a:rPr sz="1000" spc="-5" dirty="0">
                <a:latin typeface="Tahoma"/>
                <a:cs typeface="Tahoma"/>
              </a:rPr>
              <a:t>dayanım kazanır. Ancak, bu reaksiyonlar çok yavaş  oluştuğu için sonuçları hemen değil daha uzun bir süre  sonucunda görülür. </a:t>
            </a:r>
            <a:r>
              <a:rPr sz="1000" dirty="0">
                <a:latin typeface="Tahoma"/>
                <a:cs typeface="Tahoma"/>
              </a:rPr>
              <a:t>Bu </a:t>
            </a:r>
            <a:r>
              <a:rPr sz="1000" spc="-5" dirty="0">
                <a:latin typeface="Tahoma"/>
                <a:cs typeface="Tahoma"/>
              </a:rPr>
              <a:t>nedenle, puzolonik madde </a:t>
            </a:r>
            <a:r>
              <a:rPr sz="1000" dirty="0">
                <a:latin typeface="Tahoma"/>
                <a:cs typeface="Tahoma"/>
              </a:rPr>
              <a:t>ihtiva  </a:t>
            </a:r>
            <a:r>
              <a:rPr sz="1000" spc="-5" dirty="0">
                <a:latin typeface="Tahoma"/>
                <a:cs typeface="Tahoma"/>
              </a:rPr>
              <a:t>eden betonlarda dayanım kazanma durumu çok </a:t>
            </a:r>
            <a:r>
              <a:rPr sz="1000" dirty="0">
                <a:latin typeface="Tahoma"/>
                <a:cs typeface="Tahoma"/>
              </a:rPr>
              <a:t>daha  </a:t>
            </a:r>
            <a:r>
              <a:rPr sz="1000" spc="-10" dirty="0">
                <a:latin typeface="Tahoma"/>
                <a:cs typeface="Tahoma"/>
              </a:rPr>
              <a:t>uzun süre </a:t>
            </a:r>
            <a:r>
              <a:rPr sz="1000" spc="-5" dirty="0">
                <a:latin typeface="Tahoma"/>
                <a:cs typeface="Tahoma"/>
              </a:rPr>
              <a:t>devam</a:t>
            </a:r>
            <a:r>
              <a:rPr sz="1000" spc="15" dirty="0">
                <a:latin typeface="Tahoma"/>
                <a:cs typeface="Tahoma"/>
              </a:rPr>
              <a:t> </a:t>
            </a:r>
            <a:r>
              <a:rPr sz="1000" spc="-5" dirty="0">
                <a:latin typeface="Tahoma"/>
                <a:cs typeface="Tahoma"/>
              </a:rPr>
              <a:t>etmektedir.</a:t>
            </a:r>
            <a:endParaRPr sz="1000">
              <a:latin typeface="Tahoma"/>
              <a:cs typeface="Tahoma"/>
            </a:endParaRPr>
          </a:p>
        </p:txBody>
      </p:sp>
      <p:sp>
        <p:nvSpPr>
          <p:cNvPr id="7" name="object 7"/>
          <p:cNvSpPr txBox="1"/>
          <p:nvPr/>
        </p:nvSpPr>
        <p:spPr>
          <a:xfrm>
            <a:off x="3949446" y="4295419"/>
            <a:ext cx="83820" cy="1184275"/>
          </a:xfrm>
          <a:prstGeom prst="rect">
            <a:avLst/>
          </a:prstGeom>
        </p:spPr>
        <p:txBody>
          <a:bodyPr vert="horz" wrap="square" lIns="0" tIns="92075" rIns="0" bIns="0" rtlCol="0">
            <a:spAutoFit/>
          </a:bodyPr>
          <a:lstStyle/>
          <a:p>
            <a:pPr marL="12700">
              <a:lnSpc>
                <a:spcPct val="100000"/>
              </a:lnSpc>
              <a:spcBef>
                <a:spcPts val="725"/>
              </a:spcBef>
            </a:pPr>
            <a:r>
              <a:rPr sz="1000" spc="-5" dirty="0">
                <a:latin typeface="Symbol"/>
                <a:cs typeface="Symbol"/>
              </a:rPr>
              <a:t></a:t>
            </a:r>
            <a:endParaRPr sz="1000">
              <a:latin typeface="Symbol"/>
              <a:cs typeface="Symbol"/>
            </a:endParaRPr>
          </a:p>
          <a:p>
            <a:pPr marL="12700">
              <a:lnSpc>
                <a:spcPct val="100000"/>
              </a:lnSpc>
              <a:spcBef>
                <a:spcPts val="625"/>
              </a:spcBef>
            </a:pPr>
            <a:r>
              <a:rPr sz="1000" spc="-5" dirty="0">
                <a:latin typeface="Symbol"/>
                <a:cs typeface="Symbol"/>
              </a:rPr>
              <a:t></a:t>
            </a:r>
            <a:endParaRPr sz="1000">
              <a:latin typeface="Symbol"/>
              <a:cs typeface="Symbol"/>
            </a:endParaRPr>
          </a:p>
          <a:p>
            <a:pPr marL="12700">
              <a:lnSpc>
                <a:spcPct val="100000"/>
              </a:lnSpc>
              <a:spcBef>
                <a:spcPts val="625"/>
              </a:spcBef>
            </a:pPr>
            <a:r>
              <a:rPr sz="1000" spc="-5" dirty="0">
                <a:latin typeface="Symbol"/>
                <a:cs typeface="Symbol"/>
              </a:rPr>
              <a:t></a:t>
            </a:r>
            <a:endParaRPr sz="1000">
              <a:latin typeface="Symbol"/>
              <a:cs typeface="Symbol"/>
            </a:endParaRPr>
          </a:p>
          <a:p>
            <a:pPr marL="12700">
              <a:lnSpc>
                <a:spcPct val="100000"/>
              </a:lnSpc>
              <a:spcBef>
                <a:spcPts val="625"/>
              </a:spcBef>
            </a:pPr>
            <a:r>
              <a:rPr sz="1000" spc="-5" dirty="0">
                <a:latin typeface="Symbol"/>
                <a:cs typeface="Symbol"/>
              </a:rPr>
              <a:t></a:t>
            </a:r>
            <a:endParaRPr sz="1000">
              <a:latin typeface="Symbol"/>
              <a:cs typeface="Symbol"/>
            </a:endParaRPr>
          </a:p>
          <a:p>
            <a:pPr marL="12700">
              <a:lnSpc>
                <a:spcPct val="100000"/>
              </a:lnSpc>
              <a:spcBef>
                <a:spcPts val="625"/>
              </a:spcBef>
            </a:pPr>
            <a:r>
              <a:rPr sz="1000" spc="-5" dirty="0">
                <a:latin typeface="Symbol"/>
                <a:cs typeface="Symbol"/>
              </a:rPr>
              <a:t></a:t>
            </a:r>
            <a:endParaRPr sz="1000">
              <a:latin typeface="Symbol"/>
              <a:cs typeface="Symbol"/>
            </a:endParaRPr>
          </a:p>
        </p:txBody>
      </p:sp>
      <p:sp>
        <p:nvSpPr>
          <p:cNvPr id="8" name="object 8"/>
          <p:cNvSpPr txBox="1"/>
          <p:nvPr/>
        </p:nvSpPr>
        <p:spPr>
          <a:xfrm>
            <a:off x="4309109" y="4295419"/>
            <a:ext cx="2492375" cy="1184275"/>
          </a:xfrm>
          <a:prstGeom prst="rect">
            <a:avLst/>
          </a:prstGeom>
        </p:spPr>
        <p:txBody>
          <a:bodyPr vert="horz" wrap="square" lIns="0" tIns="12700" rIns="0" bIns="0" rtlCol="0">
            <a:spAutoFit/>
          </a:bodyPr>
          <a:lstStyle/>
          <a:p>
            <a:pPr marL="12700" marR="769620">
              <a:lnSpc>
                <a:spcPct val="152200"/>
              </a:lnSpc>
              <a:spcBef>
                <a:spcPts val="100"/>
              </a:spcBef>
            </a:pPr>
            <a:r>
              <a:rPr sz="1000" spc="-5" dirty="0">
                <a:latin typeface="Tahoma"/>
                <a:cs typeface="Tahoma"/>
              </a:rPr>
              <a:t>Priz başlama süresi gecikebilir,  İşlenebilirlik süresi</a:t>
            </a:r>
            <a:r>
              <a:rPr sz="1000" dirty="0">
                <a:latin typeface="Tahoma"/>
                <a:cs typeface="Tahoma"/>
              </a:rPr>
              <a:t> </a:t>
            </a:r>
            <a:r>
              <a:rPr sz="1000" spc="-5" dirty="0">
                <a:latin typeface="Tahoma"/>
                <a:cs typeface="Tahoma"/>
              </a:rPr>
              <a:t>uzayabilir,</a:t>
            </a:r>
            <a:endParaRPr sz="1000">
              <a:latin typeface="Tahoma"/>
              <a:cs typeface="Tahoma"/>
            </a:endParaRPr>
          </a:p>
          <a:p>
            <a:pPr marL="12700" marR="5080">
              <a:lnSpc>
                <a:spcPct val="152000"/>
              </a:lnSpc>
            </a:pPr>
            <a:r>
              <a:rPr sz="1000" spc="-5" dirty="0">
                <a:latin typeface="Tahoma"/>
                <a:cs typeface="Tahoma"/>
              </a:rPr>
              <a:t>Hidratasyon </a:t>
            </a:r>
            <a:r>
              <a:rPr sz="1000" dirty="0">
                <a:latin typeface="Tahoma"/>
                <a:cs typeface="Tahoma"/>
              </a:rPr>
              <a:t>sonucu </a:t>
            </a:r>
            <a:r>
              <a:rPr sz="1000" spc="-5" dirty="0">
                <a:latin typeface="Tahoma"/>
                <a:cs typeface="Tahoma"/>
              </a:rPr>
              <a:t>oluşan ısı miktarı düşer,  Hidratasyon reaksiyonu süresi</a:t>
            </a:r>
            <a:r>
              <a:rPr sz="1000" spc="-15" dirty="0">
                <a:latin typeface="Tahoma"/>
                <a:cs typeface="Tahoma"/>
              </a:rPr>
              <a:t> </a:t>
            </a:r>
            <a:r>
              <a:rPr sz="1000" spc="-5" dirty="0">
                <a:latin typeface="Tahoma"/>
                <a:cs typeface="Tahoma"/>
              </a:rPr>
              <a:t>uzar,</a:t>
            </a:r>
            <a:endParaRPr sz="1000">
              <a:latin typeface="Tahoma"/>
              <a:cs typeface="Tahoma"/>
            </a:endParaRPr>
          </a:p>
          <a:p>
            <a:pPr marL="12700">
              <a:lnSpc>
                <a:spcPct val="100000"/>
              </a:lnSpc>
              <a:spcBef>
                <a:spcPts val="625"/>
              </a:spcBef>
            </a:pPr>
            <a:r>
              <a:rPr sz="1000" spc="-5" dirty="0">
                <a:latin typeface="Tahoma"/>
                <a:cs typeface="Tahoma"/>
              </a:rPr>
              <a:t>Erken dayanım kazanma hızı</a:t>
            </a:r>
            <a:r>
              <a:rPr sz="1000" spc="-25" dirty="0">
                <a:latin typeface="Tahoma"/>
                <a:cs typeface="Tahoma"/>
              </a:rPr>
              <a:t> </a:t>
            </a:r>
            <a:r>
              <a:rPr sz="1000" spc="-10" dirty="0">
                <a:latin typeface="Tahoma"/>
                <a:cs typeface="Tahoma"/>
              </a:rPr>
              <a:t>düşer.</a:t>
            </a:r>
            <a:endParaRPr sz="1000">
              <a:latin typeface="Tahoma"/>
              <a:cs typeface="Tahoma"/>
            </a:endParaRPr>
          </a:p>
        </p:txBody>
      </p:sp>
      <p:sp>
        <p:nvSpPr>
          <p:cNvPr id="9" name="object 9"/>
          <p:cNvSpPr txBox="1"/>
          <p:nvPr/>
        </p:nvSpPr>
        <p:spPr>
          <a:xfrm>
            <a:off x="3949446" y="5685815"/>
            <a:ext cx="3191510" cy="1405255"/>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4. Soğuma</a:t>
            </a:r>
            <a:r>
              <a:rPr sz="1000" b="1" u="sng" spc="-10" dirty="0">
                <a:solidFill>
                  <a:srgbClr val="000080"/>
                </a:solidFill>
                <a:uFill>
                  <a:solidFill>
                    <a:srgbClr val="000080"/>
                  </a:solidFill>
                </a:uFill>
                <a:latin typeface="Tahoma"/>
                <a:cs typeface="Tahoma"/>
              </a:rPr>
              <a:t> </a:t>
            </a:r>
            <a:r>
              <a:rPr sz="1000" b="1" u="sng" dirty="0">
                <a:solidFill>
                  <a:srgbClr val="000080"/>
                </a:solidFill>
                <a:uFill>
                  <a:solidFill>
                    <a:srgbClr val="000080"/>
                  </a:solidFill>
                </a:uFill>
                <a:latin typeface="Tahoma"/>
                <a:cs typeface="Tahoma"/>
              </a:rPr>
              <a:t>Süreci</a:t>
            </a:r>
            <a:endParaRPr sz="1000">
              <a:latin typeface="Tahoma"/>
              <a:cs typeface="Tahoma"/>
            </a:endParaRPr>
          </a:p>
          <a:p>
            <a:pPr marL="12700" marR="5080" algn="just">
              <a:lnSpc>
                <a:spcPct val="100499"/>
              </a:lnSpc>
              <a:spcBef>
                <a:spcPts val="605"/>
              </a:spcBef>
            </a:pPr>
            <a:r>
              <a:rPr sz="1000" spc="-5" dirty="0">
                <a:latin typeface="Tahoma"/>
                <a:cs typeface="Tahoma"/>
              </a:rPr>
              <a:t>Hidratasyonun yavaş devam etmesi nedeniyle ısı </a:t>
            </a:r>
            <a:r>
              <a:rPr sz="1000" dirty="0">
                <a:latin typeface="Tahoma"/>
                <a:cs typeface="Tahoma"/>
              </a:rPr>
              <a:t>çıkışı-  </a:t>
            </a:r>
            <a:r>
              <a:rPr sz="1000" spc="-5" dirty="0">
                <a:latin typeface="Tahoma"/>
                <a:cs typeface="Tahoma"/>
              </a:rPr>
              <a:t>zaman oluşumu grafiğinde görülen zirve (pik) seviye  daha düşük olur. Bunun sonucu büzülme daha az </a:t>
            </a:r>
            <a:r>
              <a:rPr sz="1000" spc="-10" dirty="0">
                <a:latin typeface="Tahoma"/>
                <a:cs typeface="Tahoma"/>
              </a:rPr>
              <a:t>olur  </a:t>
            </a:r>
            <a:r>
              <a:rPr sz="1000" spc="-5" dirty="0">
                <a:latin typeface="Tahoma"/>
                <a:cs typeface="Tahoma"/>
              </a:rPr>
              <a:t>ve çekme gerilmesi </a:t>
            </a:r>
            <a:r>
              <a:rPr sz="1000" dirty="0">
                <a:latin typeface="Tahoma"/>
                <a:cs typeface="Tahoma"/>
              </a:rPr>
              <a:t>daha </a:t>
            </a:r>
            <a:r>
              <a:rPr sz="1000" spc="-5" dirty="0">
                <a:latin typeface="Tahoma"/>
                <a:cs typeface="Tahoma"/>
              </a:rPr>
              <a:t>düşük seviyede kalır. Ancak,  puzolonik maddeler daha geç hidrate olduğu için </a:t>
            </a:r>
            <a:r>
              <a:rPr sz="1000" dirty="0">
                <a:latin typeface="Tahoma"/>
                <a:cs typeface="Tahoma"/>
              </a:rPr>
              <a:t>ilki  </a:t>
            </a:r>
            <a:r>
              <a:rPr sz="1000" spc="-5" dirty="0">
                <a:latin typeface="Tahoma"/>
                <a:cs typeface="Tahoma"/>
              </a:rPr>
              <a:t>kadar olmasa da ısı açığa çıkışında ikinci bir pik </a:t>
            </a:r>
            <a:r>
              <a:rPr sz="1000" dirty="0">
                <a:latin typeface="Tahoma"/>
                <a:cs typeface="Tahoma"/>
              </a:rPr>
              <a:t>nokta  </a:t>
            </a:r>
            <a:r>
              <a:rPr sz="1000" spc="-5" dirty="0">
                <a:latin typeface="Tahoma"/>
                <a:cs typeface="Tahoma"/>
              </a:rPr>
              <a:t>meydana gelir[1].</a:t>
            </a:r>
            <a:endParaRPr sz="1000">
              <a:latin typeface="Tahoma"/>
              <a:cs typeface="Tahoma"/>
            </a:endParaRPr>
          </a:p>
        </p:txBody>
      </p:sp>
      <p:sp>
        <p:nvSpPr>
          <p:cNvPr id="10" name="object 10"/>
          <p:cNvSpPr txBox="1"/>
          <p:nvPr/>
        </p:nvSpPr>
        <p:spPr>
          <a:xfrm>
            <a:off x="3949446" y="7294016"/>
            <a:ext cx="3188970" cy="1635125"/>
          </a:xfrm>
          <a:prstGeom prst="rect">
            <a:avLst/>
          </a:prstGeom>
        </p:spPr>
        <p:txBody>
          <a:bodyPr vert="horz" wrap="square" lIns="0" tIns="90170" rIns="0" bIns="0" rtlCol="0">
            <a:spAutoFit/>
          </a:bodyPr>
          <a:lstStyle/>
          <a:p>
            <a:pPr marL="12700">
              <a:lnSpc>
                <a:spcPct val="100000"/>
              </a:lnSpc>
              <a:spcBef>
                <a:spcPts val="710"/>
              </a:spcBef>
            </a:pPr>
            <a:r>
              <a:rPr sz="1000" u="sng" spc="-254" dirty="0">
                <a:solidFill>
                  <a:srgbClr val="000080"/>
                </a:solidFill>
                <a:uFill>
                  <a:solidFill>
                    <a:srgbClr val="000080"/>
                  </a:solidFill>
                </a:uFill>
                <a:latin typeface="Times New Roman"/>
                <a:cs typeface="Times New Roman"/>
              </a:rPr>
              <a:t> </a:t>
            </a:r>
            <a:r>
              <a:rPr sz="1000" b="1" u="sng" spc="-5" dirty="0">
                <a:solidFill>
                  <a:srgbClr val="000080"/>
                </a:solidFill>
                <a:uFill>
                  <a:solidFill>
                    <a:srgbClr val="000080"/>
                  </a:solidFill>
                </a:uFill>
                <a:latin typeface="Tahoma"/>
                <a:cs typeface="Tahoma"/>
              </a:rPr>
              <a:t>5. Yoğunlaşma</a:t>
            </a:r>
            <a:r>
              <a:rPr sz="1000" b="1" u="sng" dirty="0">
                <a:solidFill>
                  <a:srgbClr val="000080"/>
                </a:solidFill>
                <a:uFill>
                  <a:solidFill>
                    <a:srgbClr val="000080"/>
                  </a:solidFill>
                </a:uFill>
                <a:latin typeface="Tahoma"/>
                <a:cs typeface="Tahoma"/>
              </a:rPr>
              <a:t> </a:t>
            </a:r>
            <a:r>
              <a:rPr sz="1000" b="1" u="sng" spc="-5" dirty="0">
                <a:solidFill>
                  <a:srgbClr val="000080"/>
                </a:solidFill>
                <a:uFill>
                  <a:solidFill>
                    <a:srgbClr val="000080"/>
                  </a:solidFill>
                </a:uFill>
                <a:latin typeface="Tahoma"/>
                <a:cs typeface="Tahoma"/>
              </a:rPr>
              <a:t>Süreci</a:t>
            </a:r>
            <a:endParaRPr sz="1000">
              <a:latin typeface="Tahoma"/>
              <a:cs typeface="Tahoma"/>
            </a:endParaRPr>
          </a:p>
          <a:p>
            <a:pPr marL="12700" marR="5080" algn="just">
              <a:lnSpc>
                <a:spcPct val="100499"/>
              </a:lnSpc>
              <a:spcBef>
                <a:spcPts val="605"/>
              </a:spcBef>
            </a:pPr>
            <a:r>
              <a:rPr sz="1000" spc="-5" dirty="0">
                <a:latin typeface="Tahoma"/>
                <a:cs typeface="Tahoma"/>
              </a:rPr>
              <a:t>Uzun vadede mineral katkılarda bulunan silikatlar  çimento reaksiyonları sonucu oluşan CH ile reaksiyona  girip C-S-H meydana getirirmeye devam eder. Dayanım  kazanma başlangıçta düşük olabilir ama zamanla  artmaktadır.</a:t>
            </a:r>
            <a:endParaRPr sz="1000">
              <a:latin typeface="Tahoma"/>
              <a:cs typeface="Tahoma"/>
            </a:endParaRPr>
          </a:p>
          <a:p>
            <a:pPr marL="12700" marR="5715" algn="just">
              <a:lnSpc>
                <a:spcPct val="100499"/>
              </a:lnSpc>
              <a:spcBef>
                <a:spcPts val="610"/>
              </a:spcBef>
            </a:pPr>
            <a:r>
              <a:rPr sz="1000" spc="-5" dirty="0">
                <a:latin typeface="Tahoma"/>
                <a:cs typeface="Tahoma"/>
              </a:rPr>
              <a:t>Düşük miktarda kalsiyum içeren yüksek fırın cürufu ve  uçucu kül betonun alkali reaktivitesini düşürür. Bunun  nedenleri:</a:t>
            </a:r>
            <a:endParaRPr sz="1000">
              <a:latin typeface="Tahoma"/>
              <a:cs typeface="Tahoma"/>
            </a:endParaRPr>
          </a:p>
        </p:txBody>
      </p:sp>
      <p:sp>
        <p:nvSpPr>
          <p:cNvPr id="11" name="object 11"/>
          <p:cNvSpPr txBox="1"/>
          <p:nvPr/>
        </p:nvSpPr>
        <p:spPr>
          <a:xfrm>
            <a:off x="3949446" y="8981947"/>
            <a:ext cx="3190240" cy="948690"/>
          </a:xfrm>
          <a:prstGeom prst="rect">
            <a:avLst/>
          </a:prstGeom>
        </p:spPr>
        <p:txBody>
          <a:bodyPr vert="horz" wrap="square" lIns="0" tIns="8890" rIns="0" bIns="0" rtlCol="0">
            <a:spAutoFit/>
          </a:bodyPr>
          <a:lstStyle/>
          <a:p>
            <a:pPr marL="218440" marR="6350" indent="-205740">
              <a:lnSpc>
                <a:spcPct val="102000"/>
              </a:lnSpc>
              <a:spcBef>
                <a:spcPts val="70"/>
              </a:spcBef>
              <a:buFont typeface="Symbol"/>
              <a:buChar char=""/>
              <a:tabLst>
                <a:tab pos="243840" algn="l"/>
                <a:tab pos="244475" algn="l"/>
              </a:tabLst>
            </a:pPr>
            <a:r>
              <a:rPr dirty="0"/>
              <a:t>	</a:t>
            </a:r>
            <a:r>
              <a:rPr sz="1000" spc="-5" dirty="0">
                <a:latin typeface="Tahoma"/>
                <a:cs typeface="Tahoma"/>
              </a:rPr>
              <a:t>Karşımın alkali muhtevasını düşürmeleri (alkalin  özelliği olan CH miktarı</a:t>
            </a:r>
            <a:r>
              <a:rPr sz="1000" dirty="0">
                <a:latin typeface="Tahoma"/>
                <a:cs typeface="Tahoma"/>
              </a:rPr>
              <a:t> </a:t>
            </a:r>
            <a:r>
              <a:rPr sz="1000" spc="-5" dirty="0">
                <a:latin typeface="Tahoma"/>
                <a:cs typeface="Tahoma"/>
              </a:rPr>
              <a:t>düşer),</a:t>
            </a:r>
            <a:endParaRPr sz="1000">
              <a:latin typeface="Tahoma"/>
              <a:cs typeface="Tahoma"/>
            </a:endParaRPr>
          </a:p>
          <a:p>
            <a:pPr marL="243840" indent="-231140">
              <a:lnSpc>
                <a:spcPct val="100000"/>
              </a:lnSpc>
              <a:spcBef>
                <a:spcPts val="600"/>
              </a:spcBef>
              <a:buFont typeface="Symbol"/>
              <a:buChar char=""/>
              <a:tabLst>
                <a:tab pos="243840" algn="l"/>
                <a:tab pos="244475" algn="l"/>
              </a:tabLst>
            </a:pPr>
            <a:r>
              <a:rPr sz="1000" spc="-5" dirty="0">
                <a:latin typeface="Tahoma"/>
                <a:cs typeface="Tahoma"/>
              </a:rPr>
              <a:t>Beton geçirimliliğini</a:t>
            </a:r>
            <a:r>
              <a:rPr sz="1000" spc="-10" dirty="0">
                <a:latin typeface="Tahoma"/>
                <a:cs typeface="Tahoma"/>
              </a:rPr>
              <a:t> </a:t>
            </a:r>
            <a:r>
              <a:rPr sz="1000" spc="-5" dirty="0">
                <a:latin typeface="Tahoma"/>
                <a:cs typeface="Tahoma"/>
              </a:rPr>
              <a:t>düşürmeleri,</a:t>
            </a:r>
            <a:endParaRPr sz="1000">
              <a:latin typeface="Tahoma"/>
              <a:cs typeface="Tahoma"/>
            </a:endParaRPr>
          </a:p>
          <a:p>
            <a:pPr marL="218440" marR="5080" indent="-205740">
              <a:lnSpc>
                <a:spcPct val="102000"/>
              </a:lnSpc>
              <a:spcBef>
                <a:spcPts val="600"/>
              </a:spcBef>
              <a:buFont typeface="Symbol"/>
              <a:buChar char=""/>
              <a:tabLst>
                <a:tab pos="243840" algn="l"/>
                <a:tab pos="244475" algn="l"/>
              </a:tabLst>
            </a:pPr>
            <a:r>
              <a:rPr dirty="0"/>
              <a:t>	</a:t>
            </a:r>
            <a:r>
              <a:rPr sz="1000" spc="-5" dirty="0">
                <a:latin typeface="Tahoma"/>
                <a:cs typeface="Tahoma"/>
              </a:rPr>
              <a:t>Karışımdaki CaO/SiO</a:t>
            </a:r>
            <a:r>
              <a:rPr sz="975" spc="-7" baseline="-12820" dirty="0">
                <a:latin typeface="Tahoma"/>
                <a:cs typeface="Tahoma"/>
              </a:rPr>
              <a:t>2 </a:t>
            </a:r>
            <a:r>
              <a:rPr sz="1000" spc="-5" dirty="0">
                <a:latin typeface="Tahoma"/>
                <a:cs typeface="Tahoma"/>
              </a:rPr>
              <a:t>oranını puzolanik malzeme  olarak</a:t>
            </a:r>
            <a:r>
              <a:rPr sz="1000" spc="-10" dirty="0">
                <a:latin typeface="Tahoma"/>
                <a:cs typeface="Tahoma"/>
              </a:rPr>
              <a:t> </a:t>
            </a:r>
            <a:r>
              <a:rPr sz="1000" spc="-5" dirty="0">
                <a:latin typeface="Tahoma"/>
                <a:cs typeface="Tahoma"/>
              </a:rPr>
              <a:t>düşürmeleridir[1].</a:t>
            </a:r>
            <a:endParaRPr sz="1000">
              <a:latin typeface="Tahoma"/>
              <a:cs typeface="Tahoma"/>
            </a:endParaRPr>
          </a:p>
        </p:txBody>
      </p:sp>
      <p:sp>
        <p:nvSpPr>
          <p:cNvPr id="12" name="object 12"/>
          <p:cNvSpPr txBox="1"/>
          <p:nvPr/>
        </p:nvSpPr>
        <p:spPr>
          <a:xfrm>
            <a:off x="2555875" y="909573"/>
            <a:ext cx="2361565"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p:txBody>
      </p:sp>
      <p:sp>
        <p:nvSpPr>
          <p:cNvPr id="13" name="object 13"/>
          <p:cNvSpPr/>
          <p:nvPr/>
        </p:nvSpPr>
        <p:spPr>
          <a:xfrm>
            <a:off x="3781425" y="1280032"/>
            <a:ext cx="19685" cy="8298815"/>
          </a:xfrm>
          <a:custGeom>
            <a:avLst/>
            <a:gdLst/>
            <a:ahLst/>
            <a:cxnLst/>
            <a:rect l="l" t="t" r="r" b="b"/>
            <a:pathLst>
              <a:path w="19685" h="8298815">
                <a:moveTo>
                  <a:pt x="0" y="0"/>
                </a:moveTo>
                <a:lnTo>
                  <a:pt x="19685" y="8298357"/>
                </a:lnTo>
              </a:path>
            </a:pathLst>
          </a:custGeom>
          <a:ln w="9524">
            <a:solidFill>
              <a:srgbClr val="009900"/>
            </a:solidFill>
            <a:prstDash val="dot"/>
          </a:ln>
        </p:spPr>
        <p:txBody>
          <a:bodyPr wrap="square" lIns="0" tIns="0" rIns="0" bIns="0" rtlCol="0"/>
          <a:lstStyle/>
          <a:p>
            <a:endParaRPr/>
          </a:p>
        </p:txBody>
      </p:sp>
      <p:sp>
        <p:nvSpPr>
          <p:cNvPr id="14" name="object 14"/>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15" name="object 15"/>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16" name="object 16"/>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17" name="object 17"/>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397670" y="9839831"/>
            <a:ext cx="1820896" cy="237501"/>
          </a:xfrm>
          <a:prstGeom prst="rect">
            <a:avLst/>
          </a:prstGeom>
          <a:blipFill>
            <a:blip r:embed="rId3" cstate="print"/>
            <a:stretch>
              <a:fillRect/>
            </a:stretch>
          </a:blipFill>
        </p:spPr>
        <p:txBody>
          <a:bodyPr wrap="square" lIns="0" tIns="0" rIns="0" bIns="0" rtlCol="0"/>
          <a:lstStyle/>
          <a:p>
            <a:endParaRPr/>
          </a:p>
        </p:txBody>
      </p:sp>
      <p:sp>
        <p:nvSpPr>
          <p:cNvPr id="19" name="object 19"/>
          <p:cNvSpPr/>
          <p:nvPr/>
        </p:nvSpPr>
        <p:spPr>
          <a:xfrm>
            <a:off x="462572" y="1245996"/>
            <a:ext cx="3201035" cy="5723890"/>
          </a:xfrm>
          <a:custGeom>
            <a:avLst/>
            <a:gdLst/>
            <a:ahLst/>
            <a:cxnLst/>
            <a:rect l="l" t="t" r="r" b="b"/>
            <a:pathLst>
              <a:path w="3201035" h="5723890">
                <a:moveTo>
                  <a:pt x="0" y="5723762"/>
                </a:moveTo>
                <a:lnTo>
                  <a:pt x="3200780" y="5723762"/>
                </a:lnTo>
                <a:lnTo>
                  <a:pt x="3200780" y="0"/>
                </a:lnTo>
                <a:lnTo>
                  <a:pt x="0" y="0"/>
                </a:lnTo>
                <a:lnTo>
                  <a:pt x="0" y="5723762"/>
                </a:lnTo>
                <a:close/>
              </a:path>
            </a:pathLst>
          </a:custGeom>
          <a:solidFill>
            <a:srgbClr val="31D17D">
              <a:alpha val="36862"/>
            </a:srgbClr>
          </a:solidFill>
        </p:spPr>
        <p:txBody>
          <a:bodyPr wrap="square" lIns="0" tIns="0" rIns="0" bIns="0" rtlCol="0"/>
          <a:lstStyle/>
          <a:p>
            <a:endParaRPr/>
          </a:p>
        </p:txBody>
      </p:sp>
      <p:sp>
        <p:nvSpPr>
          <p:cNvPr id="20" name="object 20"/>
          <p:cNvSpPr/>
          <p:nvPr/>
        </p:nvSpPr>
        <p:spPr>
          <a:xfrm>
            <a:off x="1001839" y="1601775"/>
            <a:ext cx="2070848" cy="1907615"/>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994956" y="1594865"/>
            <a:ext cx="2082164" cy="1918335"/>
          </a:xfrm>
          <a:custGeom>
            <a:avLst/>
            <a:gdLst/>
            <a:ahLst/>
            <a:cxnLst/>
            <a:rect l="l" t="t" r="r" b="b"/>
            <a:pathLst>
              <a:path w="2082164" h="1918335">
                <a:moveTo>
                  <a:pt x="0" y="1918334"/>
                </a:moveTo>
                <a:lnTo>
                  <a:pt x="2081656" y="1918334"/>
                </a:lnTo>
                <a:lnTo>
                  <a:pt x="2081656" y="0"/>
                </a:lnTo>
                <a:lnTo>
                  <a:pt x="0" y="0"/>
                </a:lnTo>
                <a:lnTo>
                  <a:pt x="0" y="1918334"/>
                </a:lnTo>
                <a:close/>
              </a:path>
            </a:pathLst>
          </a:custGeom>
          <a:ln w="9525">
            <a:solidFill>
              <a:srgbClr val="000000"/>
            </a:solidFill>
          </a:ln>
        </p:spPr>
        <p:txBody>
          <a:bodyPr wrap="square" lIns="0" tIns="0" rIns="0" bIns="0" rtlCol="0"/>
          <a:lstStyle/>
          <a:p>
            <a:endParaRPr/>
          </a:p>
        </p:txBody>
      </p:sp>
      <p:sp>
        <p:nvSpPr>
          <p:cNvPr id="22" name="object 22"/>
          <p:cNvSpPr txBox="1"/>
          <p:nvPr/>
        </p:nvSpPr>
        <p:spPr>
          <a:xfrm>
            <a:off x="462572" y="1245996"/>
            <a:ext cx="3201035" cy="5723890"/>
          </a:xfrm>
          <a:prstGeom prst="rect">
            <a:avLst/>
          </a:prstGeom>
          <a:ln w="9525">
            <a:solidFill>
              <a:srgbClr val="000000"/>
            </a:solidFill>
          </a:ln>
        </p:spPr>
        <p:txBody>
          <a:bodyPr vert="horz" wrap="square" lIns="0" tIns="48895" rIns="0" bIns="0" rtlCol="0">
            <a:spAutoFit/>
          </a:bodyPr>
          <a:lstStyle/>
          <a:p>
            <a:pPr marL="94615">
              <a:lnSpc>
                <a:spcPct val="100000"/>
              </a:lnSpc>
              <a:spcBef>
                <a:spcPts val="385"/>
              </a:spcBef>
            </a:pPr>
            <a:r>
              <a:rPr sz="1000" b="1" spc="-5" dirty="0">
                <a:solidFill>
                  <a:srgbClr val="000080"/>
                </a:solidFill>
                <a:latin typeface="Tahoma"/>
                <a:cs typeface="Tahoma"/>
              </a:rPr>
              <a:t>Yoğunlaşma</a:t>
            </a:r>
            <a:r>
              <a:rPr sz="1000" b="1" spc="-10" dirty="0">
                <a:solidFill>
                  <a:srgbClr val="000080"/>
                </a:solidFill>
                <a:latin typeface="Tahoma"/>
                <a:cs typeface="Tahoma"/>
              </a:rPr>
              <a:t> </a:t>
            </a:r>
            <a:r>
              <a:rPr sz="1000" b="1" spc="-5" dirty="0">
                <a:solidFill>
                  <a:srgbClr val="000080"/>
                </a:solidFill>
                <a:latin typeface="Tahoma"/>
                <a:cs typeface="Tahoma"/>
              </a:rPr>
              <a:t>Süreci</a:t>
            </a:r>
            <a:endParaRPr sz="1000">
              <a:latin typeface="Tahoma"/>
              <a:cs typeface="Tahoma"/>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0"/>
              </a:spcBef>
            </a:pPr>
            <a:endParaRPr sz="1400">
              <a:latin typeface="Times New Roman"/>
              <a:cs typeface="Times New Roman"/>
            </a:endParaRPr>
          </a:p>
          <a:p>
            <a:pPr marL="337820" marR="92710" indent="1270" algn="just">
              <a:lnSpc>
                <a:spcPct val="114300"/>
              </a:lnSpc>
              <a:spcBef>
                <a:spcPts val="5"/>
              </a:spcBef>
            </a:pPr>
            <a:r>
              <a:rPr sz="1000" b="1" dirty="0">
                <a:latin typeface="Tahoma"/>
                <a:cs typeface="Tahoma"/>
              </a:rPr>
              <a:t>Şekil </a:t>
            </a:r>
            <a:r>
              <a:rPr sz="1000" b="1" spc="-5" dirty="0">
                <a:latin typeface="Tahoma"/>
                <a:cs typeface="Tahoma"/>
              </a:rPr>
              <a:t>16: </a:t>
            </a:r>
            <a:r>
              <a:rPr sz="1050" i="1" spc="-30" dirty="0">
                <a:latin typeface="Tahoma"/>
                <a:cs typeface="Tahoma"/>
              </a:rPr>
              <a:t>Çimento </a:t>
            </a:r>
            <a:r>
              <a:rPr sz="1050" i="1" spc="-25" dirty="0">
                <a:latin typeface="Tahoma"/>
                <a:cs typeface="Tahoma"/>
              </a:rPr>
              <a:t>ürünlerinin </a:t>
            </a:r>
            <a:r>
              <a:rPr sz="1050" i="1" spc="-30" dirty="0">
                <a:latin typeface="Tahoma"/>
                <a:cs typeface="Tahoma"/>
              </a:rPr>
              <a:t>zamanla yoğun </a:t>
            </a:r>
            <a:r>
              <a:rPr sz="1050" i="1" spc="-25" dirty="0">
                <a:latin typeface="Tahoma"/>
                <a:cs typeface="Tahoma"/>
              </a:rPr>
              <a:t>bir  </a:t>
            </a:r>
            <a:r>
              <a:rPr sz="1050" i="1" spc="-30" dirty="0">
                <a:latin typeface="Tahoma"/>
                <a:cs typeface="Tahoma"/>
              </a:rPr>
              <a:t>yapı</a:t>
            </a:r>
            <a:r>
              <a:rPr sz="1050" i="1" spc="-25" dirty="0">
                <a:latin typeface="Tahoma"/>
                <a:cs typeface="Tahoma"/>
              </a:rPr>
              <a:t> </a:t>
            </a:r>
            <a:r>
              <a:rPr sz="1050" i="1" spc="-30" dirty="0">
                <a:latin typeface="Tahoma"/>
                <a:cs typeface="Tahoma"/>
              </a:rPr>
              <a:t>oluşturması[1]</a:t>
            </a:r>
            <a:endParaRPr sz="1050">
              <a:latin typeface="Tahoma"/>
              <a:cs typeface="Tahoma"/>
            </a:endParaRPr>
          </a:p>
          <a:p>
            <a:pPr>
              <a:lnSpc>
                <a:spcPct val="100000"/>
              </a:lnSpc>
              <a:spcBef>
                <a:spcPts val="20"/>
              </a:spcBef>
            </a:pPr>
            <a:endParaRPr sz="1500">
              <a:latin typeface="Times New Roman"/>
              <a:cs typeface="Times New Roman"/>
            </a:endParaRPr>
          </a:p>
          <a:p>
            <a:pPr marL="94615" marR="89535" algn="just">
              <a:lnSpc>
                <a:spcPct val="119500"/>
              </a:lnSpc>
            </a:pPr>
            <a:r>
              <a:rPr sz="1000" spc="-5" dirty="0">
                <a:latin typeface="Tahoma"/>
                <a:cs typeface="Tahoma"/>
              </a:rPr>
              <a:t>Bu periyot, betonun dayanım kazanmasının devamı  ve geçirimliliğinin azalması yönünden kritiktir.  Betonun geçirimliliğinin azalması </a:t>
            </a:r>
            <a:r>
              <a:rPr sz="1000" spc="-10" dirty="0">
                <a:latin typeface="Tahoma"/>
                <a:cs typeface="Tahoma"/>
              </a:rPr>
              <a:t>sonucu </a:t>
            </a:r>
            <a:r>
              <a:rPr sz="1000" spc="-5" dirty="0">
                <a:latin typeface="Tahoma"/>
                <a:cs typeface="Tahoma"/>
              </a:rPr>
              <a:t>su ve suda  çözünmüş tuz betona rahatça giremez. </a:t>
            </a:r>
            <a:r>
              <a:rPr sz="1000" dirty="0">
                <a:latin typeface="Tahoma"/>
                <a:cs typeface="Tahoma"/>
              </a:rPr>
              <a:t>Donma-  </a:t>
            </a:r>
            <a:r>
              <a:rPr sz="1000" spc="-5" dirty="0">
                <a:latin typeface="Tahoma"/>
                <a:cs typeface="Tahoma"/>
              </a:rPr>
              <a:t>çözünmeden dolayı oluşacak olumsuz etkiler</a:t>
            </a:r>
            <a:r>
              <a:rPr sz="1000" spc="25" dirty="0">
                <a:latin typeface="Tahoma"/>
                <a:cs typeface="Tahoma"/>
              </a:rPr>
              <a:t> </a:t>
            </a:r>
            <a:r>
              <a:rPr sz="1000" spc="-5" dirty="0">
                <a:latin typeface="Tahoma"/>
                <a:cs typeface="Tahoma"/>
              </a:rPr>
              <a:t>azalır.</a:t>
            </a:r>
            <a:endParaRPr sz="1000">
              <a:latin typeface="Tahoma"/>
              <a:cs typeface="Tahoma"/>
            </a:endParaRPr>
          </a:p>
          <a:p>
            <a:pPr marL="342265" marR="91440" indent="-247650" algn="just">
              <a:lnSpc>
                <a:spcPct val="101000"/>
              </a:lnSpc>
              <a:spcBef>
                <a:spcPts val="830"/>
              </a:spcBef>
              <a:buFont typeface="Symbol"/>
              <a:buChar char=""/>
              <a:tabLst>
                <a:tab pos="376555" algn="l"/>
              </a:tabLst>
            </a:pPr>
            <a:r>
              <a:rPr dirty="0"/>
              <a:t>	</a:t>
            </a:r>
            <a:r>
              <a:rPr sz="1000" spc="-10" dirty="0">
                <a:latin typeface="Tahoma"/>
                <a:cs typeface="Tahoma"/>
              </a:rPr>
              <a:t>C</a:t>
            </a:r>
            <a:r>
              <a:rPr sz="975" spc="-15" baseline="-12820" dirty="0">
                <a:latin typeface="Tahoma"/>
                <a:cs typeface="Tahoma"/>
              </a:rPr>
              <a:t>3</a:t>
            </a:r>
            <a:r>
              <a:rPr sz="1000" spc="-10" dirty="0">
                <a:latin typeface="Tahoma"/>
                <a:cs typeface="Tahoma"/>
              </a:rPr>
              <a:t>S </a:t>
            </a:r>
            <a:r>
              <a:rPr sz="1000" spc="-5" dirty="0">
                <a:latin typeface="Tahoma"/>
                <a:cs typeface="Tahoma"/>
              </a:rPr>
              <a:t>ve </a:t>
            </a:r>
            <a:r>
              <a:rPr sz="1000" dirty="0">
                <a:latin typeface="Tahoma"/>
                <a:cs typeface="Tahoma"/>
              </a:rPr>
              <a:t>su </a:t>
            </a:r>
            <a:r>
              <a:rPr sz="1000" spc="-5" dirty="0">
                <a:latin typeface="Tahoma"/>
                <a:cs typeface="Tahoma"/>
              </a:rPr>
              <a:t>oldukça reaksiyon devam eder.  Oluşan ürünlerin hacmi (miktarı) arttıkça beton  dayanım kazanmaya devam eder</a:t>
            </a:r>
            <a:r>
              <a:rPr sz="1000" spc="-120" dirty="0">
                <a:latin typeface="Tahoma"/>
                <a:cs typeface="Tahoma"/>
              </a:rPr>
              <a:t> </a:t>
            </a:r>
            <a:r>
              <a:rPr sz="1000" spc="-5" dirty="0">
                <a:latin typeface="Tahoma"/>
                <a:cs typeface="Tahoma"/>
              </a:rPr>
              <a:t>ve</a:t>
            </a:r>
            <a:r>
              <a:rPr sz="1000" spc="195" dirty="0">
                <a:latin typeface="Tahoma"/>
                <a:cs typeface="Tahoma"/>
              </a:rPr>
              <a:t> </a:t>
            </a:r>
            <a:r>
              <a:rPr sz="1000" spc="-5" dirty="0">
                <a:latin typeface="Tahoma"/>
                <a:cs typeface="Tahoma"/>
              </a:rPr>
              <a:t>geçirimlilik  azalır.</a:t>
            </a:r>
            <a:endParaRPr sz="1000">
              <a:latin typeface="Tahoma"/>
              <a:cs typeface="Tahoma"/>
            </a:endParaRPr>
          </a:p>
          <a:p>
            <a:pPr marL="375920" indent="-281305">
              <a:lnSpc>
                <a:spcPct val="100000"/>
              </a:lnSpc>
              <a:spcBef>
                <a:spcPts val="10"/>
              </a:spcBef>
              <a:buFont typeface="Symbol"/>
              <a:buChar char=""/>
              <a:tabLst>
                <a:tab pos="375285" algn="l"/>
                <a:tab pos="376555" algn="l"/>
              </a:tabLst>
            </a:pPr>
            <a:r>
              <a:rPr sz="1000" spc="-10" dirty="0">
                <a:latin typeface="Tahoma"/>
                <a:cs typeface="Tahoma"/>
              </a:rPr>
              <a:t>C</a:t>
            </a:r>
            <a:r>
              <a:rPr sz="975" spc="-15" baseline="-12820" dirty="0">
                <a:latin typeface="Tahoma"/>
                <a:cs typeface="Tahoma"/>
              </a:rPr>
              <a:t>2</a:t>
            </a:r>
            <a:r>
              <a:rPr sz="1000" spc="-10" dirty="0">
                <a:latin typeface="Tahoma"/>
                <a:cs typeface="Tahoma"/>
              </a:rPr>
              <a:t>S,  </a:t>
            </a:r>
            <a:r>
              <a:rPr sz="1000" spc="-5" dirty="0">
                <a:latin typeface="Tahoma"/>
                <a:cs typeface="Tahoma"/>
              </a:rPr>
              <a:t>C</a:t>
            </a:r>
            <a:r>
              <a:rPr sz="975" spc="-7" baseline="-12820" dirty="0">
                <a:latin typeface="Tahoma"/>
                <a:cs typeface="Tahoma"/>
              </a:rPr>
              <a:t>3</a:t>
            </a:r>
            <a:r>
              <a:rPr sz="1000" spc="-5" dirty="0">
                <a:latin typeface="Tahoma"/>
                <a:cs typeface="Tahoma"/>
              </a:rPr>
              <a:t>S’e oranla  daha  yavaş tepkimeye </a:t>
            </a:r>
            <a:r>
              <a:rPr sz="1000" spc="105" dirty="0">
                <a:latin typeface="Tahoma"/>
                <a:cs typeface="Tahoma"/>
              </a:rPr>
              <a:t> </a:t>
            </a:r>
            <a:r>
              <a:rPr sz="1000" spc="-5" dirty="0">
                <a:latin typeface="Tahoma"/>
                <a:cs typeface="Tahoma"/>
              </a:rPr>
              <a:t>girer.</a:t>
            </a:r>
            <a:endParaRPr sz="1000">
              <a:latin typeface="Tahoma"/>
              <a:cs typeface="Tahoma"/>
            </a:endParaRPr>
          </a:p>
          <a:p>
            <a:pPr marL="342265" marR="88265" algn="just">
              <a:lnSpc>
                <a:spcPct val="100600"/>
              </a:lnSpc>
              <a:spcBef>
                <a:spcPts val="20"/>
              </a:spcBef>
            </a:pPr>
            <a:r>
              <a:rPr sz="1000" spc="-10" dirty="0">
                <a:latin typeface="Tahoma"/>
                <a:cs typeface="Tahoma"/>
              </a:rPr>
              <a:t>Birkaç </a:t>
            </a:r>
            <a:r>
              <a:rPr sz="1000" spc="-5" dirty="0">
                <a:latin typeface="Tahoma"/>
                <a:cs typeface="Tahoma"/>
              </a:rPr>
              <a:t>gün içerisinde </a:t>
            </a:r>
            <a:r>
              <a:rPr sz="1000" dirty="0">
                <a:latin typeface="Tahoma"/>
                <a:cs typeface="Tahoma"/>
              </a:rPr>
              <a:t>C</a:t>
            </a:r>
            <a:r>
              <a:rPr sz="975" baseline="-12820" dirty="0">
                <a:latin typeface="Tahoma"/>
                <a:cs typeface="Tahoma"/>
              </a:rPr>
              <a:t>3</a:t>
            </a:r>
            <a:r>
              <a:rPr sz="1000" dirty="0">
                <a:latin typeface="Tahoma"/>
                <a:cs typeface="Tahoma"/>
              </a:rPr>
              <a:t>S’in </a:t>
            </a:r>
            <a:r>
              <a:rPr sz="1000" spc="-5" dirty="0">
                <a:latin typeface="Tahoma"/>
                <a:cs typeface="Tahoma"/>
              </a:rPr>
              <a:t>büyük bir miktarı  tepkimeye girmiş olur. Bu dönemde  </a:t>
            </a:r>
            <a:r>
              <a:rPr sz="1000" dirty="0">
                <a:latin typeface="Tahoma"/>
                <a:cs typeface="Tahoma"/>
              </a:rPr>
              <a:t>C</a:t>
            </a:r>
            <a:r>
              <a:rPr sz="975" baseline="-12820" dirty="0">
                <a:latin typeface="Tahoma"/>
                <a:cs typeface="Tahoma"/>
              </a:rPr>
              <a:t>2</a:t>
            </a:r>
            <a:r>
              <a:rPr sz="1000" dirty="0">
                <a:latin typeface="Tahoma"/>
                <a:cs typeface="Tahoma"/>
              </a:rPr>
              <a:t>S </a:t>
            </a:r>
            <a:r>
              <a:rPr sz="1000" spc="-5" dirty="0">
                <a:latin typeface="Tahoma"/>
                <a:cs typeface="Tahoma"/>
              </a:rPr>
              <a:t>tepkimesi daha da önem kazanır. Bu  sürede betonda yeteri miktarda su olması  önemlidir. Aksi takdirde hidrate olmayan ürünler  oluşur[1].</a:t>
            </a:r>
            <a:endParaRPr sz="1000">
              <a:latin typeface="Tahoma"/>
              <a:cs typeface="Tahoma"/>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621528" y="484123"/>
            <a:ext cx="1565275" cy="360680"/>
          </a:xfrm>
          <a:prstGeom prst="rect">
            <a:avLst/>
          </a:prstGeom>
        </p:spPr>
        <p:txBody>
          <a:bodyPr vert="horz" wrap="square" lIns="0" tIns="12065" rIns="0" bIns="0" rtlCol="0">
            <a:spAutoFit/>
          </a:bodyPr>
          <a:lstStyle/>
          <a:p>
            <a:pPr marL="12700">
              <a:lnSpc>
                <a:spcPct val="100000"/>
              </a:lnSpc>
              <a:spcBef>
                <a:spcPts val="95"/>
              </a:spcBef>
            </a:pPr>
            <a:r>
              <a:rPr sz="2200" spc="-5" dirty="0">
                <a:solidFill>
                  <a:srgbClr val="009900"/>
                </a:solidFill>
                <a:latin typeface="Tahoma"/>
                <a:cs typeface="Tahoma"/>
              </a:rPr>
              <a:t>teknik</a:t>
            </a:r>
            <a:r>
              <a:rPr sz="2200" spc="-70" dirty="0">
                <a:solidFill>
                  <a:srgbClr val="009900"/>
                </a:solidFill>
                <a:latin typeface="Tahoma"/>
                <a:cs typeface="Tahoma"/>
              </a:rPr>
              <a:t> </a:t>
            </a:r>
            <a:r>
              <a:rPr sz="2200" dirty="0">
                <a:solidFill>
                  <a:srgbClr val="009900"/>
                </a:solidFill>
                <a:latin typeface="Tahoma"/>
                <a:cs typeface="Tahoma"/>
              </a:rPr>
              <a:t>notlar</a:t>
            </a:r>
            <a:endParaRPr sz="2200">
              <a:latin typeface="Tahoma"/>
              <a:cs typeface="Tahoma"/>
            </a:endParaRPr>
          </a:p>
        </p:txBody>
      </p:sp>
      <p:sp>
        <p:nvSpPr>
          <p:cNvPr id="3" name="object 3"/>
          <p:cNvSpPr/>
          <p:nvPr/>
        </p:nvSpPr>
        <p:spPr>
          <a:xfrm>
            <a:off x="393572" y="835532"/>
            <a:ext cx="6765290" cy="0"/>
          </a:xfrm>
          <a:custGeom>
            <a:avLst/>
            <a:gdLst/>
            <a:ahLst/>
            <a:cxnLst/>
            <a:rect l="l" t="t" r="r" b="b"/>
            <a:pathLst>
              <a:path w="6765290">
                <a:moveTo>
                  <a:pt x="0" y="0"/>
                </a:moveTo>
                <a:lnTo>
                  <a:pt x="6765163" y="0"/>
                </a:lnTo>
              </a:path>
            </a:pathLst>
          </a:custGeom>
          <a:ln w="45720">
            <a:solidFill>
              <a:srgbClr val="C0C0C0"/>
            </a:solidFill>
          </a:ln>
        </p:spPr>
        <p:txBody>
          <a:bodyPr wrap="square" lIns="0" tIns="0" rIns="0" bIns="0" rtlCol="0"/>
          <a:lstStyle/>
          <a:p>
            <a:endParaRPr/>
          </a:p>
        </p:txBody>
      </p:sp>
      <p:sp>
        <p:nvSpPr>
          <p:cNvPr id="4" name="object 4"/>
          <p:cNvSpPr/>
          <p:nvPr/>
        </p:nvSpPr>
        <p:spPr>
          <a:xfrm>
            <a:off x="393572" y="812672"/>
            <a:ext cx="6765290" cy="45720"/>
          </a:xfrm>
          <a:custGeom>
            <a:avLst/>
            <a:gdLst/>
            <a:ahLst/>
            <a:cxnLst/>
            <a:rect l="l" t="t" r="r" b="b"/>
            <a:pathLst>
              <a:path w="6765290" h="45719">
                <a:moveTo>
                  <a:pt x="0" y="45720"/>
                </a:moveTo>
                <a:lnTo>
                  <a:pt x="6765163" y="45720"/>
                </a:lnTo>
                <a:lnTo>
                  <a:pt x="6765163" y="0"/>
                </a:lnTo>
                <a:lnTo>
                  <a:pt x="0" y="0"/>
                </a:lnTo>
                <a:lnTo>
                  <a:pt x="0" y="45720"/>
                </a:lnTo>
                <a:close/>
              </a:path>
            </a:pathLst>
          </a:custGeom>
          <a:ln w="19049">
            <a:solidFill>
              <a:srgbClr val="C0C0C0"/>
            </a:solidFill>
          </a:ln>
        </p:spPr>
        <p:txBody>
          <a:bodyPr wrap="square" lIns="0" tIns="0" rIns="0" bIns="0" rtlCol="0"/>
          <a:lstStyle/>
          <a:p>
            <a:endParaRPr/>
          </a:p>
        </p:txBody>
      </p:sp>
      <p:sp>
        <p:nvSpPr>
          <p:cNvPr id="5" name="object 5"/>
          <p:cNvSpPr/>
          <p:nvPr/>
        </p:nvSpPr>
        <p:spPr>
          <a:xfrm>
            <a:off x="422433" y="460438"/>
            <a:ext cx="1540443" cy="33375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97670" y="9946155"/>
            <a:ext cx="1820896" cy="237501"/>
          </a:xfrm>
          <a:prstGeom prst="rect">
            <a:avLst/>
          </a:prstGeom>
          <a:blipFill>
            <a:blip r:embed="rId3" cstate="print"/>
            <a:stretch>
              <a:fillRect/>
            </a:stretch>
          </a:blipFill>
        </p:spPr>
        <p:txBody>
          <a:bodyPr wrap="square" lIns="0" tIns="0" rIns="0" bIns="0" rtlCol="0"/>
          <a:lstStyle/>
          <a:p>
            <a:endParaRPr/>
          </a:p>
        </p:txBody>
      </p:sp>
      <p:graphicFrame>
        <p:nvGraphicFramePr>
          <p:cNvPr id="7" name="object 7"/>
          <p:cNvGraphicFramePr>
            <a:graphicFrameLocks noGrp="1"/>
          </p:cNvGraphicFramePr>
          <p:nvPr/>
        </p:nvGraphicFramePr>
        <p:xfrm>
          <a:off x="594969" y="3045713"/>
          <a:ext cx="6394449" cy="3652517"/>
        </p:xfrm>
        <a:graphic>
          <a:graphicData uri="http://schemas.openxmlformats.org/drawingml/2006/table">
            <a:tbl>
              <a:tblPr firstRow="1" bandRow="1">
                <a:tableStyleId>{2D5ABB26-0587-4C30-8999-92F81FD0307C}</a:tableStyleId>
              </a:tblPr>
              <a:tblGrid>
                <a:gridCol w="309245">
                  <a:extLst>
                    <a:ext uri="{9D8B030D-6E8A-4147-A177-3AD203B41FA5}">
                      <a16:colId xmlns:a16="http://schemas.microsoft.com/office/drawing/2014/main" val="20000"/>
                    </a:ext>
                  </a:extLst>
                </a:gridCol>
                <a:gridCol w="636905">
                  <a:extLst>
                    <a:ext uri="{9D8B030D-6E8A-4147-A177-3AD203B41FA5}">
                      <a16:colId xmlns:a16="http://schemas.microsoft.com/office/drawing/2014/main" val="20001"/>
                    </a:ext>
                  </a:extLst>
                </a:gridCol>
                <a:gridCol w="1454785">
                  <a:extLst>
                    <a:ext uri="{9D8B030D-6E8A-4147-A177-3AD203B41FA5}">
                      <a16:colId xmlns:a16="http://schemas.microsoft.com/office/drawing/2014/main" val="20002"/>
                    </a:ext>
                  </a:extLst>
                </a:gridCol>
                <a:gridCol w="650239">
                  <a:extLst>
                    <a:ext uri="{9D8B030D-6E8A-4147-A177-3AD203B41FA5}">
                      <a16:colId xmlns:a16="http://schemas.microsoft.com/office/drawing/2014/main" val="20003"/>
                    </a:ext>
                  </a:extLst>
                </a:gridCol>
                <a:gridCol w="2327275">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07975">
                <a:tc>
                  <a:txBody>
                    <a:bodyPr/>
                    <a:lstStyle/>
                    <a:p>
                      <a:pPr>
                        <a:lnSpc>
                          <a:spcPct val="100000"/>
                        </a:lnSpc>
                      </a:pPr>
                      <a:endParaRPr sz="10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0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gn="ctr">
                        <a:lnSpc>
                          <a:spcPct val="100000"/>
                        </a:lnSpc>
                        <a:spcBef>
                          <a:spcPts val="305"/>
                        </a:spcBef>
                      </a:pPr>
                      <a:r>
                        <a:rPr sz="1200" b="1" spc="-5" dirty="0">
                          <a:solidFill>
                            <a:srgbClr val="FFFFFF"/>
                          </a:solidFill>
                          <a:latin typeface="Calibri"/>
                          <a:cs typeface="Calibri"/>
                        </a:rPr>
                        <a:t>Kimyasal </a:t>
                      </a:r>
                      <a:r>
                        <a:rPr sz="1200" b="1" dirty="0">
                          <a:solidFill>
                            <a:srgbClr val="FFFFFF"/>
                          </a:solidFill>
                          <a:latin typeface="Calibri"/>
                          <a:cs typeface="Calibri"/>
                        </a:rPr>
                        <a:t>Ad</a:t>
                      </a:r>
                      <a:endParaRPr sz="1200">
                        <a:latin typeface="Calibri"/>
                        <a:cs typeface="Calibri"/>
                      </a:endParaRPr>
                    </a:p>
                  </a:txBody>
                  <a:tcPr marL="0" marR="0" marT="387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gn="ctr">
                        <a:lnSpc>
                          <a:spcPct val="100000"/>
                        </a:lnSpc>
                        <a:spcBef>
                          <a:spcPts val="305"/>
                        </a:spcBef>
                      </a:pPr>
                      <a:r>
                        <a:rPr sz="1200" b="1" dirty="0">
                          <a:solidFill>
                            <a:srgbClr val="FFFFFF"/>
                          </a:solidFill>
                          <a:latin typeface="Calibri"/>
                          <a:cs typeface="Calibri"/>
                        </a:rPr>
                        <a:t>Faz</a:t>
                      </a:r>
                      <a:r>
                        <a:rPr sz="1200" b="1" spc="-25" dirty="0">
                          <a:solidFill>
                            <a:srgbClr val="FFFFFF"/>
                          </a:solidFill>
                          <a:latin typeface="Calibri"/>
                          <a:cs typeface="Calibri"/>
                        </a:rPr>
                        <a:t> </a:t>
                      </a:r>
                      <a:r>
                        <a:rPr sz="1200" b="1" spc="-5" dirty="0">
                          <a:solidFill>
                            <a:srgbClr val="FFFFFF"/>
                          </a:solidFill>
                          <a:latin typeface="Calibri"/>
                          <a:cs typeface="Calibri"/>
                        </a:rPr>
                        <a:t>Adı</a:t>
                      </a:r>
                      <a:endParaRPr sz="1200">
                        <a:latin typeface="Calibri"/>
                        <a:cs typeface="Calibri"/>
                      </a:endParaRPr>
                    </a:p>
                  </a:txBody>
                  <a:tcPr marL="0" marR="0" marT="387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gn="ctr">
                        <a:lnSpc>
                          <a:spcPct val="100000"/>
                        </a:lnSpc>
                        <a:spcBef>
                          <a:spcPts val="305"/>
                        </a:spcBef>
                      </a:pPr>
                      <a:r>
                        <a:rPr sz="1200" b="1" spc="-5" dirty="0">
                          <a:solidFill>
                            <a:srgbClr val="FFFFFF"/>
                          </a:solidFill>
                          <a:latin typeface="Calibri"/>
                          <a:cs typeface="Calibri"/>
                        </a:rPr>
                        <a:t>Etkiler</a:t>
                      </a:r>
                      <a:endParaRPr sz="1200">
                        <a:latin typeface="Calibri"/>
                        <a:cs typeface="Calibri"/>
                      </a:endParaRPr>
                    </a:p>
                  </a:txBody>
                  <a:tcPr marL="0" marR="0" marT="387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gn="ctr">
                        <a:lnSpc>
                          <a:spcPct val="100000"/>
                        </a:lnSpc>
                        <a:spcBef>
                          <a:spcPts val="305"/>
                        </a:spcBef>
                      </a:pPr>
                      <a:r>
                        <a:rPr sz="1200" b="1" spc="-5" dirty="0">
                          <a:solidFill>
                            <a:srgbClr val="FFFFFF"/>
                          </a:solidFill>
                          <a:latin typeface="Calibri"/>
                          <a:cs typeface="Calibri"/>
                        </a:rPr>
                        <a:t>Miktar</a:t>
                      </a:r>
                      <a:endParaRPr sz="1200">
                        <a:latin typeface="Calibri"/>
                        <a:cs typeface="Calibri"/>
                      </a:endParaRPr>
                    </a:p>
                  </a:txBody>
                  <a:tcPr marL="0" marR="0" marT="387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extLst>
                  <a:ext uri="{0D108BD9-81ED-4DB2-BD59-A6C34878D82A}">
                    <a16:rowId xmlns:a16="http://schemas.microsoft.com/office/drawing/2014/main" val="10000"/>
                  </a:ext>
                </a:extLst>
              </a:tr>
              <a:tr h="603123">
                <a:tc rowSpan="2">
                  <a:txBody>
                    <a:bodyPr/>
                    <a:lstStyle/>
                    <a:p>
                      <a:pPr marL="240665">
                        <a:lnSpc>
                          <a:spcPct val="100000"/>
                        </a:lnSpc>
                        <a:spcBef>
                          <a:spcPts val="580"/>
                        </a:spcBef>
                      </a:pPr>
                      <a:r>
                        <a:rPr sz="1000" b="1" spc="-5" dirty="0">
                          <a:solidFill>
                            <a:srgbClr val="FFFFFF"/>
                          </a:solidFill>
                          <a:latin typeface="Calibri"/>
                          <a:cs typeface="Calibri"/>
                        </a:rPr>
                        <a:t>ALUMİNATLAR</a:t>
                      </a:r>
                      <a:endParaRPr sz="1000">
                        <a:latin typeface="Calibri"/>
                        <a:cs typeface="Calibri"/>
                      </a:endParaRPr>
                    </a:p>
                  </a:txBody>
                  <a:tcPr marL="0" marR="0" marT="73660" marB="0" vert="vert">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100">
                        <a:latin typeface="Times New Roman"/>
                        <a:cs typeface="Times New Roman"/>
                      </a:endParaRPr>
                    </a:p>
                    <a:p>
                      <a:pPr algn="ctr">
                        <a:lnSpc>
                          <a:spcPct val="100000"/>
                        </a:lnSpc>
                        <a:spcBef>
                          <a:spcPts val="985"/>
                        </a:spcBef>
                      </a:pPr>
                      <a:r>
                        <a:rPr sz="1100" b="1" spc="-5" dirty="0">
                          <a:latin typeface="Calibri"/>
                          <a:cs typeface="Calibri"/>
                        </a:rPr>
                        <a:t>Selit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nSpc>
                          <a:spcPct val="100000"/>
                        </a:lnSpc>
                        <a:spcBef>
                          <a:spcPts val="35"/>
                        </a:spcBef>
                      </a:pPr>
                      <a:endParaRPr sz="900">
                        <a:latin typeface="Times New Roman"/>
                        <a:cs typeface="Times New Roman"/>
                      </a:endParaRPr>
                    </a:p>
                    <a:p>
                      <a:pPr algn="ctr">
                        <a:lnSpc>
                          <a:spcPct val="100000"/>
                        </a:lnSpc>
                      </a:pPr>
                      <a:r>
                        <a:rPr sz="1100" b="1" spc="-5" dirty="0">
                          <a:latin typeface="Calibri"/>
                          <a:cs typeface="Calibri"/>
                        </a:rPr>
                        <a:t>Trikalsiyumaluminat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gn="ctr">
                        <a:lnSpc>
                          <a:spcPct val="100000"/>
                        </a:lnSpc>
                        <a:spcBef>
                          <a:spcPts val="940"/>
                        </a:spcBef>
                      </a:pPr>
                      <a:r>
                        <a:rPr sz="1100" b="1" dirty="0">
                          <a:latin typeface="Calibri"/>
                          <a:cs typeface="Calibri"/>
                        </a:rPr>
                        <a:t>C</a:t>
                      </a:r>
                      <a:r>
                        <a:rPr sz="1050" b="1" baseline="-11904" dirty="0">
                          <a:latin typeface="Calibri"/>
                          <a:cs typeface="Calibri"/>
                        </a:rPr>
                        <a:t>3</a:t>
                      </a:r>
                      <a:r>
                        <a:rPr sz="1100" b="1" dirty="0">
                          <a:latin typeface="Calibri"/>
                          <a:cs typeface="Calibri"/>
                        </a:rPr>
                        <a:t>A</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21590" algn="ctr">
                        <a:lnSpc>
                          <a:spcPct val="100000"/>
                        </a:lnSpc>
                        <a:spcBef>
                          <a:spcPts val="5"/>
                        </a:spcBef>
                      </a:pPr>
                      <a:r>
                        <a:rPr sz="1100" b="1" dirty="0">
                          <a:latin typeface="Calibri"/>
                          <a:cs typeface="Calibri"/>
                        </a:rPr>
                        <a:t>Yüksek </a:t>
                      </a:r>
                      <a:r>
                        <a:rPr sz="1100" b="1" spc="-5" dirty="0">
                          <a:latin typeface="Calibri"/>
                          <a:cs typeface="Calibri"/>
                        </a:rPr>
                        <a:t>miktarda ısı açığa</a:t>
                      </a:r>
                      <a:r>
                        <a:rPr sz="1100" b="1" spc="-30" dirty="0">
                          <a:latin typeface="Calibri"/>
                          <a:cs typeface="Calibri"/>
                        </a:rPr>
                        <a:t> </a:t>
                      </a:r>
                      <a:r>
                        <a:rPr sz="1100" b="1" spc="-5" dirty="0">
                          <a:latin typeface="Calibri"/>
                          <a:cs typeface="Calibri"/>
                        </a:rPr>
                        <a:t>çıkar.</a:t>
                      </a:r>
                      <a:endParaRPr sz="1100">
                        <a:latin typeface="Calibri"/>
                        <a:cs typeface="Calibri"/>
                      </a:endParaRPr>
                    </a:p>
                    <a:p>
                      <a:pPr marL="19685" algn="ctr">
                        <a:lnSpc>
                          <a:spcPct val="100000"/>
                        </a:lnSpc>
                        <a:spcBef>
                          <a:spcPts val="520"/>
                        </a:spcBef>
                      </a:pPr>
                      <a:r>
                        <a:rPr sz="1100" b="1" spc="-5" dirty="0">
                          <a:latin typeface="Calibri"/>
                          <a:cs typeface="Calibri"/>
                        </a:rPr>
                        <a:t>Sülfat etkisine karşı</a:t>
                      </a:r>
                      <a:r>
                        <a:rPr sz="1100" b="1" dirty="0">
                          <a:latin typeface="Calibri"/>
                          <a:cs typeface="Calibri"/>
                        </a:rPr>
                        <a:t> </a:t>
                      </a:r>
                      <a:r>
                        <a:rPr sz="1100" b="1" spc="-10" dirty="0">
                          <a:latin typeface="Calibri"/>
                          <a:cs typeface="Calibri"/>
                        </a:rPr>
                        <a:t>zayıftır.</a:t>
                      </a:r>
                      <a:endParaRPr sz="1100">
                        <a:latin typeface="Calibri"/>
                        <a:cs typeface="Calibri"/>
                      </a:endParaRPr>
                    </a:p>
                    <a:p>
                      <a:pPr marL="20955" algn="ctr">
                        <a:lnSpc>
                          <a:spcPct val="100000"/>
                        </a:lnSpc>
                        <a:spcBef>
                          <a:spcPts val="20"/>
                        </a:spcBef>
                      </a:pPr>
                      <a:r>
                        <a:rPr sz="1100" b="1" dirty="0">
                          <a:latin typeface="Calibri"/>
                          <a:cs typeface="Calibri"/>
                        </a:rPr>
                        <a:t>Ani ve </a:t>
                      </a:r>
                      <a:r>
                        <a:rPr sz="1100" b="1" spc="-5" dirty="0">
                          <a:latin typeface="Calibri"/>
                          <a:cs typeface="Calibri"/>
                        </a:rPr>
                        <a:t>yalancı prize neden</a:t>
                      </a:r>
                      <a:r>
                        <a:rPr sz="1100" b="1" spc="-30" dirty="0">
                          <a:latin typeface="Calibri"/>
                          <a:cs typeface="Calibri"/>
                        </a:rPr>
                        <a:t> </a:t>
                      </a:r>
                      <a:r>
                        <a:rPr sz="1100" b="1" spc="-5" dirty="0">
                          <a:latin typeface="Calibri"/>
                          <a:cs typeface="Calibri"/>
                        </a:rPr>
                        <a:t>olabilir.</a:t>
                      </a:r>
                      <a:endParaRPr sz="1100">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45"/>
                        </a:spcBef>
                      </a:pPr>
                      <a:endParaRPr sz="1500">
                        <a:latin typeface="Times New Roman"/>
                        <a:cs typeface="Times New Roman"/>
                      </a:endParaRPr>
                    </a:p>
                    <a:p>
                      <a:pPr marL="635" algn="ctr">
                        <a:lnSpc>
                          <a:spcPct val="100000"/>
                        </a:lnSpc>
                      </a:pPr>
                      <a:r>
                        <a:rPr sz="1100" b="1" spc="-5" dirty="0">
                          <a:latin typeface="Calibri"/>
                          <a:cs typeface="Calibri"/>
                        </a:rPr>
                        <a:t>%5-10</a:t>
                      </a:r>
                      <a:endParaRPr sz="1100">
                        <a:latin typeface="Calibri"/>
                        <a:cs typeface="Calibri"/>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1"/>
                  </a:ext>
                </a:extLst>
              </a:tr>
              <a:tr h="665987">
                <a:tc vMerge="1">
                  <a:txBody>
                    <a:bodyPr/>
                    <a:lstStyle/>
                    <a:p>
                      <a:endParaRPr/>
                    </a:p>
                  </a:txBody>
                  <a:tcPr marL="0" marR="0" marT="73660" marB="0" vert="vert">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100">
                        <a:latin typeface="Times New Roman"/>
                        <a:cs typeface="Times New Roman"/>
                      </a:endParaRPr>
                    </a:p>
                    <a:p>
                      <a:pPr>
                        <a:lnSpc>
                          <a:spcPct val="100000"/>
                        </a:lnSpc>
                        <a:spcBef>
                          <a:spcPts val="10"/>
                        </a:spcBef>
                      </a:pPr>
                      <a:endParaRPr sz="850">
                        <a:latin typeface="Times New Roman"/>
                        <a:cs typeface="Times New Roman"/>
                      </a:endParaRPr>
                    </a:p>
                    <a:p>
                      <a:pPr algn="ctr">
                        <a:lnSpc>
                          <a:spcPct val="100000"/>
                        </a:lnSpc>
                      </a:pPr>
                      <a:r>
                        <a:rPr sz="1100" b="1" spc="-5" dirty="0">
                          <a:latin typeface="Calibri"/>
                          <a:cs typeface="Calibri"/>
                        </a:rPr>
                        <a:t>Ferrit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5"/>
                        </a:spcBef>
                      </a:pPr>
                      <a:endParaRPr sz="1450">
                        <a:latin typeface="Times New Roman"/>
                        <a:cs typeface="Times New Roman"/>
                      </a:endParaRPr>
                    </a:p>
                    <a:p>
                      <a:pPr marL="339725" marR="294005" indent="-9525">
                        <a:lnSpc>
                          <a:spcPct val="121100"/>
                        </a:lnSpc>
                        <a:spcBef>
                          <a:spcPts val="5"/>
                        </a:spcBef>
                      </a:pPr>
                      <a:r>
                        <a:rPr sz="1100" b="1" dirty="0">
                          <a:latin typeface="Calibri"/>
                          <a:cs typeface="Calibri"/>
                        </a:rPr>
                        <a:t>T</a:t>
                      </a:r>
                      <a:r>
                        <a:rPr sz="1100" b="1" spc="-5" dirty="0">
                          <a:latin typeface="Calibri"/>
                          <a:cs typeface="Calibri"/>
                        </a:rPr>
                        <a:t>e</a:t>
                      </a:r>
                      <a:r>
                        <a:rPr sz="1100" b="1" dirty="0">
                          <a:latin typeface="Calibri"/>
                          <a:cs typeface="Calibri"/>
                        </a:rPr>
                        <a:t>tr</a:t>
                      </a:r>
                      <a:r>
                        <a:rPr sz="1100" b="1" spc="-10" dirty="0">
                          <a:latin typeface="Calibri"/>
                          <a:cs typeface="Calibri"/>
                        </a:rPr>
                        <a:t>a</a:t>
                      </a:r>
                      <a:r>
                        <a:rPr sz="1100" b="1" dirty="0">
                          <a:latin typeface="Calibri"/>
                          <a:cs typeface="Calibri"/>
                        </a:rPr>
                        <a:t>k</a:t>
                      </a:r>
                      <a:r>
                        <a:rPr sz="1100" b="1" spc="-10" dirty="0">
                          <a:latin typeface="Calibri"/>
                          <a:cs typeface="Calibri"/>
                        </a:rPr>
                        <a:t>al</a:t>
                      </a:r>
                      <a:r>
                        <a:rPr sz="1100" b="1" dirty="0">
                          <a:latin typeface="Calibri"/>
                          <a:cs typeface="Calibri"/>
                        </a:rPr>
                        <a:t>s</a:t>
                      </a:r>
                      <a:r>
                        <a:rPr sz="1100" b="1" spc="-10" dirty="0">
                          <a:latin typeface="Calibri"/>
                          <a:cs typeface="Calibri"/>
                        </a:rPr>
                        <a:t>i</a:t>
                      </a:r>
                      <a:r>
                        <a:rPr sz="1100" b="1" dirty="0">
                          <a:latin typeface="Calibri"/>
                          <a:cs typeface="Calibri"/>
                        </a:rPr>
                        <a:t>y</a:t>
                      </a:r>
                      <a:r>
                        <a:rPr sz="1100" b="1" spc="-5" dirty="0">
                          <a:latin typeface="Calibri"/>
                          <a:cs typeface="Calibri"/>
                        </a:rPr>
                        <a:t>u</a:t>
                      </a:r>
                      <a:r>
                        <a:rPr sz="1100" b="1" dirty="0">
                          <a:latin typeface="Calibri"/>
                          <a:cs typeface="Calibri"/>
                        </a:rPr>
                        <a:t>m  </a:t>
                      </a:r>
                      <a:r>
                        <a:rPr sz="1100" b="1" spc="-5" dirty="0">
                          <a:latin typeface="Calibri"/>
                          <a:cs typeface="Calibri"/>
                        </a:rPr>
                        <a:t>aluminoferrit</a:t>
                      </a:r>
                      <a:endParaRPr sz="1100">
                        <a:latin typeface="Calibri"/>
                        <a:cs typeface="Calibri"/>
                      </a:endParaRPr>
                    </a:p>
                  </a:txBody>
                  <a:tcPr marL="0" marR="0" marT="6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gn="ctr">
                        <a:lnSpc>
                          <a:spcPct val="100000"/>
                        </a:lnSpc>
                        <a:spcBef>
                          <a:spcPts val="940"/>
                        </a:spcBef>
                      </a:pPr>
                      <a:r>
                        <a:rPr sz="1100" b="1" dirty="0">
                          <a:latin typeface="Calibri"/>
                          <a:cs typeface="Calibri"/>
                        </a:rPr>
                        <a:t>C</a:t>
                      </a:r>
                      <a:r>
                        <a:rPr sz="1050" b="1" baseline="-11904" dirty="0">
                          <a:latin typeface="Calibri"/>
                          <a:cs typeface="Calibri"/>
                        </a:rPr>
                        <a:t>4</a:t>
                      </a:r>
                      <a:r>
                        <a:rPr sz="1100" b="1" dirty="0">
                          <a:latin typeface="Calibri"/>
                          <a:cs typeface="Calibri"/>
                        </a:rPr>
                        <a:t>AF</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151130">
                        <a:lnSpc>
                          <a:spcPct val="100000"/>
                        </a:lnSpc>
                        <a:spcBef>
                          <a:spcPts val="620"/>
                        </a:spcBef>
                      </a:pPr>
                      <a:r>
                        <a:rPr sz="1100" b="1" spc="-5" dirty="0">
                          <a:latin typeface="Calibri"/>
                          <a:cs typeface="Calibri"/>
                        </a:rPr>
                        <a:t>Dayanıma etkisi </a:t>
                      </a:r>
                      <a:r>
                        <a:rPr sz="1100" b="1" dirty="0">
                          <a:latin typeface="Calibri"/>
                          <a:cs typeface="Calibri"/>
                        </a:rPr>
                        <a:t>yok </a:t>
                      </a:r>
                      <a:r>
                        <a:rPr sz="1100" b="1" spc="-5" dirty="0">
                          <a:latin typeface="Calibri"/>
                          <a:cs typeface="Calibri"/>
                        </a:rPr>
                        <a:t>denecek</a:t>
                      </a:r>
                      <a:r>
                        <a:rPr sz="1100" b="1" spc="-20" dirty="0">
                          <a:latin typeface="Calibri"/>
                          <a:cs typeface="Calibri"/>
                        </a:rPr>
                        <a:t> </a:t>
                      </a:r>
                      <a:r>
                        <a:rPr sz="1100" b="1" spc="-5" dirty="0">
                          <a:latin typeface="Calibri"/>
                          <a:cs typeface="Calibri"/>
                        </a:rPr>
                        <a:t>kadar</a:t>
                      </a:r>
                      <a:endParaRPr sz="1100">
                        <a:latin typeface="Calibri"/>
                        <a:cs typeface="Calibri"/>
                      </a:endParaRPr>
                    </a:p>
                    <a:p>
                      <a:pPr marL="200660" algn="ctr">
                        <a:lnSpc>
                          <a:spcPct val="100000"/>
                        </a:lnSpc>
                        <a:spcBef>
                          <a:spcPts val="25"/>
                        </a:spcBef>
                      </a:pPr>
                      <a:r>
                        <a:rPr sz="1100" b="1" spc="-5" dirty="0">
                          <a:latin typeface="Calibri"/>
                          <a:cs typeface="Calibri"/>
                        </a:rPr>
                        <a:t>azdır.</a:t>
                      </a:r>
                      <a:endParaRPr sz="1100">
                        <a:latin typeface="Calibri"/>
                        <a:cs typeface="Calibri"/>
                      </a:endParaRPr>
                    </a:p>
                    <a:p>
                      <a:pPr marL="139065">
                        <a:lnSpc>
                          <a:spcPct val="100000"/>
                        </a:lnSpc>
                        <a:spcBef>
                          <a:spcPts val="25"/>
                        </a:spcBef>
                      </a:pPr>
                      <a:r>
                        <a:rPr sz="1100" b="1" spc="-5" dirty="0">
                          <a:latin typeface="Calibri"/>
                          <a:cs typeface="Calibri"/>
                        </a:rPr>
                        <a:t>Çimentonun gri rengine neden</a:t>
                      </a:r>
                      <a:r>
                        <a:rPr sz="1100" b="1" spc="-10" dirty="0">
                          <a:latin typeface="Calibri"/>
                          <a:cs typeface="Calibri"/>
                        </a:rPr>
                        <a:t> </a:t>
                      </a:r>
                      <a:r>
                        <a:rPr sz="1100" b="1" spc="-5" dirty="0">
                          <a:latin typeface="Calibri"/>
                          <a:cs typeface="Calibri"/>
                        </a:rPr>
                        <a:t>olur.</a:t>
                      </a:r>
                      <a:endParaRPr sz="1100">
                        <a:latin typeface="Calibri"/>
                        <a:cs typeface="Calibri"/>
                      </a:endParaRPr>
                    </a:p>
                  </a:txBody>
                  <a:tcPr marL="0" marR="0" marT="7874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marL="635" algn="ctr">
                        <a:lnSpc>
                          <a:spcPct val="100000"/>
                        </a:lnSpc>
                        <a:spcBef>
                          <a:spcPts val="940"/>
                        </a:spcBef>
                      </a:pPr>
                      <a:r>
                        <a:rPr sz="1100" b="1" spc="-5" dirty="0">
                          <a:latin typeface="Calibri"/>
                          <a:cs typeface="Calibri"/>
                        </a:rPr>
                        <a:t>%5-15</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2"/>
                  </a:ext>
                </a:extLst>
              </a:tr>
              <a:tr h="532510">
                <a:tc rowSpan="2">
                  <a:txBody>
                    <a:bodyPr/>
                    <a:lstStyle/>
                    <a:p>
                      <a:pPr marL="332740">
                        <a:lnSpc>
                          <a:spcPct val="100000"/>
                        </a:lnSpc>
                        <a:spcBef>
                          <a:spcPts val="555"/>
                        </a:spcBef>
                      </a:pPr>
                      <a:r>
                        <a:rPr sz="1000" b="1" spc="-5" dirty="0">
                          <a:solidFill>
                            <a:srgbClr val="FFFFFF"/>
                          </a:solidFill>
                          <a:latin typeface="Calibri"/>
                          <a:cs typeface="Calibri"/>
                        </a:rPr>
                        <a:t>SİLİKATLAR</a:t>
                      </a:r>
                      <a:endParaRPr sz="1000">
                        <a:latin typeface="Calibri"/>
                        <a:cs typeface="Calibri"/>
                      </a:endParaRPr>
                    </a:p>
                  </a:txBody>
                  <a:tcPr marL="0" marR="0" marT="70485" marB="0" vert="vert">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000">
                        <a:latin typeface="Times New Roman"/>
                        <a:cs typeface="Times New Roman"/>
                      </a:endParaRPr>
                    </a:p>
                    <a:p>
                      <a:pPr algn="ctr">
                        <a:lnSpc>
                          <a:spcPct val="100000"/>
                        </a:lnSpc>
                      </a:pPr>
                      <a:r>
                        <a:rPr sz="1100" b="1" dirty="0">
                          <a:latin typeface="Calibri"/>
                          <a:cs typeface="Calibri"/>
                        </a:rPr>
                        <a:t>Alit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25"/>
                        </a:spcBef>
                      </a:pPr>
                      <a:endParaRPr sz="1000">
                        <a:latin typeface="Times New Roman"/>
                        <a:cs typeface="Times New Roman"/>
                      </a:endParaRPr>
                    </a:p>
                    <a:p>
                      <a:pPr algn="ctr">
                        <a:lnSpc>
                          <a:spcPct val="100000"/>
                        </a:lnSpc>
                      </a:pPr>
                      <a:r>
                        <a:rPr sz="1100" b="1" spc="-5" dirty="0">
                          <a:latin typeface="Calibri"/>
                          <a:cs typeface="Calibri"/>
                        </a:rPr>
                        <a:t>Trikalsiyumsilikat</a:t>
                      </a:r>
                      <a:endParaRPr sz="1100">
                        <a:latin typeface="Calibri"/>
                        <a:cs typeface="Calibri"/>
                      </a:endParaRPr>
                    </a:p>
                  </a:txBody>
                  <a:tcPr marL="0" marR="0" marT="317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40"/>
                        </a:spcBef>
                      </a:pPr>
                      <a:endParaRPr sz="1050">
                        <a:latin typeface="Times New Roman"/>
                        <a:cs typeface="Times New Roman"/>
                      </a:endParaRPr>
                    </a:p>
                    <a:p>
                      <a:pPr algn="ctr">
                        <a:lnSpc>
                          <a:spcPct val="100000"/>
                        </a:lnSpc>
                      </a:pPr>
                      <a:r>
                        <a:rPr sz="1100" b="1" dirty="0">
                          <a:latin typeface="Calibri"/>
                          <a:cs typeface="Calibri"/>
                        </a:rPr>
                        <a:t>C</a:t>
                      </a:r>
                      <a:r>
                        <a:rPr sz="1050" b="1" baseline="-11904" dirty="0">
                          <a:latin typeface="Calibri"/>
                          <a:cs typeface="Calibri"/>
                        </a:rPr>
                        <a:t>3</a:t>
                      </a:r>
                      <a:r>
                        <a:rPr sz="1100" b="1" dirty="0">
                          <a:latin typeface="Calibri"/>
                          <a:cs typeface="Calibri"/>
                        </a:rPr>
                        <a:t>S</a:t>
                      </a:r>
                      <a:endParaRPr sz="1100">
                        <a:latin typeface="Calibri"/>
                        <a:cs typeface="Calibri"/>
                      </a:endParaRPr>
                    </a:p>
                  </a:txBody>
                  <a:tcPr marL="0" marR="0" marT="50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21590" algn="ctr">
                        <a:lnSpc>
                          <a:spcPct val="100000"/>
                        </a:lnSpc>
                        <a:spcBef>
                          <a:spcPts val="505"/>
                        </a:spcBef>
                      </a:pPr>
                      <a:r>
                        <a:rPr sz="1100" b="1" spc="-5" dirty="0">
                          <a:latin typeface="Calibri"/>
                          <a:cs typeface="Calibri"/>
                        </a:rPr>
                        <a:t>Hızlı hidrate olur </a:t>
                      </a:r>
                      <a:r>
                        <a:rPr sz="1100" b="1" dirty="0">
                          <a:latin typeface="Calibri"/>
                          <a:cs typeface="Calibri"/>
                        </a:rPr>
                        <a:t>ve</a:t>
                      </a:r>
                      <a:r>
                        <a:rPr sz="1100" b="1" spc="-15" dirty="0">
                          <a:latin typeface="Calibri"/>
                          <a:cs typeface="Calibri"/>
                        </a:rPr>
                        <a:t> </a:t>
                      </a:r>
                      <a:r>
                        <a:rPr sz="1100" b="1" spc="-5" dirty="0">
                          <a:latin typeface="Calibri"/>
                          <a:cs typeface="Calibri"/>
                        </a:rPr>
                        <a:t>sertleşir.</a:t>
                      </a:r>
                      <a:endParaRPr sz="1100">
                        <a:latin typeface="Calibri"/>
                        <a:cs typeface="Calibri"/>
                      </a:endParaRPr>
                    </a:p>
                    <a:p>
                      <a:pPr marL="19050" algn="ctr">
                        <a:lnSpc>
                          <a:spcPct val="100000"/>
                        </a:lnSpc>
                        <a:spcBef>
                          <a:spcPts val="10"/>
                        </a:spcBef>
                      </a:pPr>
                      <a:r>
                        <a:rPr sz="1100" b="1" spc="-5" dirty="0">
                          <a:latin typeface="Calibri"/>
                          <a:cs typeface="Calibri"/>
                        </a:rPr>
                        <a:t>Erken dayanım kazanımını</a:t>
                      </a:r>
                      <a:r>
                        <a:rPr sz="1100" b="1" spc="-15" dirty="0">
                          <a:latin typeface="Calibri"/>
                          <a:cs typeface="Calibri"/>
                        </a:rPr>
                        <a:t> </a:t>
                      </a:r>
                      <a:r>
                        <a:rPr sz="1100" b="1" spc="-5" dirty="0">
                          <a:latin typeface="Calibri"/>
                          <a:cs typeface="Calibri"/>
                        </a:rPr>
                        <a:t>sağlar.</a:t>
                      </a:r>
                      <a:endParaRPr sz="1100">
                        <a:latin typeface="Calibri"/>
                        <a:cs typeface="Calibri"/>
                      </a:endParaRPr>
                    </a:p>
                  </a:txBody>
                  <a:tcPr marL="0" marR="0" marT="6413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10"/>
                        </a:spcBef>
                      </a:pPr>
                      <a:endParaRPr sz="900">
                        <a:latin typeface="Times New Roman"/>
                        <a:cs typeface="Times New Roman"/>
                      </a:endParaRPr>
                    </a:p>
                    <a:p>
                      <a:pPr marL="1905" algn="ctr">
                        <a:lnSpc>
                          <a:spcPct val="100000"/>
                        </a:lnSpc>
                      </a:pPr>
                      <a:r>
                        <a:rPr sz="1100" b="1" spc="-5" dirty="0">
                          <a:latin typeface="Calibri"/>
                          <a:cs typeface="Calibri"/>
                        </a:rPr>
                        <a:t>%50-70</a:t>
                      </a:r>
                      <a:endParaRPr sz="1100">
                        <a:latin typeface="Calibri"/>
                        <a:cs typeface="Calibri"/>
                      </a:endParaRPr>
                    </a:p>
                  </a:txBody>
                  <a:tcPr marL="0" marR="0" marT="12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3"/>
                  </a:ext>
                </a:extLst>
              </a:tr>
              <a:tr h="727583">
                <a:tc vMerge="1">
                  <a:txBody>
                    <a:bodyPr/>
                    <a:lstStyle/>
                    <a:p>
                      <a:endParaRPr/>
                    </a:p>
                  </a:txBody>
                  <a:tcPr marL="0" marR="0" marT="70485" marB="0" vert="vert">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100">
                        <a:latin typeface="Times New Roman"/>
                        <a:cs typeface="Times New Roman"/>
                      </a:endParaRPr>
                    </a:p>
                    <a:p>
                      <a:pPr>
                        <a:lnSpc>
                          <a:spcPct val="100000"/>
                        </a:lnSpc>
                        <a:spcBef>
                          <a:spcPts val="20"/>
                        </a:spcBef>
                      </a:pPr>
                      <a:endParaRPr sz="850">
                        <a:latin typeface="Times New Roman"/>
                        <a:cs typeface="Times New Roman"/>
                      </a:endParaRPr>
                    </a:p>
                    <a:p>
                      <a:pPr algn="ctr">
                        <a:lnSpc>
                          <a:spcPct val="100000"/>
                        </a:lnSpc>
                      </a:pPr>
                      <a:r>
                        <a:rPr sz="1100" b="1" spc="-5" dirty="0">
                          <a:latin typeface="Calibri"/>
                          <a:cs typeface="Calibri"/>
                        </a:rPr>
                        <a:t>Belit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gn="ctr">
                        <a:lnSpc>
                          <a:spcPct val="100000"/>
                        </a:lnSpc>
                        <a:spcBef>
                          <a:spcPts val="940"/>
                        </a:spcBef>
                      </a:pPr>
                      <a:r>
                        <a:rPr sz="1100" b="1" spc="-5" dirty="0">
                          <a:latin typeface="Calibri"/>
                          <a:cs typeface="Calibri"/>
                        </a:rPr>
                        <a:t>Dikalsiyumsilikat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nSpc>
                          <a:spcPct val="100000"/>
                        </a:lnSpc>
                        <a:spcBef>
                          <a:spcPts val="5"/>
                        </a:spcBef>
                      </a:pPr>
                      <a:endParaRPr sz="1000">
                        <a:latin typeface="Times New Roman"/>
                        <a:cs typeface="Times New Roman"/>
                      </a:endParaRPr>
                    </a:p>
                    <a:p>
                      <a:pPr algn="ctr">
                        <a:lnSpc>
                          <a:spcPct val="100000"/>
                        </a:lnSpc>
                      </a:pPr>
                      <a:r>
                        <a:rPr sz="1100" b="1" dirty="0">
                          <a:latin typeface="Calibri"/>
                          <a:cs typeface="Calibri"/>
                        </a:rPr>
                        <a:t>C</a:t>
                      </a:r>
                      <a:r>
                        <a:rPr sz="1050" b="1" baseline="-11904" dirty="0">
                          <a:latin typeface="Calibri"/>
                          <a:cs typeface="Calibri"/>
                        </a:rPr>
                        <a:t>2</a:t>
                      </a:r>
                      <a:r>
                        <a:rPr sz="1100" b="1" dirty="0">
                          <a:latin typeface="Calibri"/>
                          <a:cs typeface="Calibri"/>
                        </a:rPr>
                        <a:t>S</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marL="575310" marR="547370" indent="1905" algn="ctr">
                        <a:lnSpc>
                          <a:spcPts val="1340"/>
                        </a:lnSpc>
                        <a:spcBef>
                          <a:spcPts val="45"/>
                        </a:spcBef>
                      </a:pPr>
                      <a:r>
                        <a:rPr sz="1100" b="1" spc="-5" dirty="0">
                          <a:latin typeface="Calibri"/>
                          <a:cs typeface="Calibri"/>
                        </a:rPr>
                        <a:t>Yavaş hidrate olur </a:t>
                      </a:r>
                      <a:r>
                        <a:rPr sz="1100" b="1" dirty="0">
                          <a:latin typeface="Calibri"/>
                          <a:cs typeface="Calibri"/>
                        </a:rPr>
                        <a:t>.  Geç </a:t>
                      </a:r>
                      <a:r>
                        <a:rPr sz="1100" b="1" spc="-5" dirty="0">
                          <a:latin typeface="Calibri"/>
                          <a:cs typeface="Calibri"/>
                        </a:rPr>
                        <a:t>dayanımı</a:t>
                      </a:r>
                      <a:r>
                        <a:rPr sz="1100" b="1" spc="-85" dirty="0">
                          <a:latin typeface="Calibri"/>
                          <a:cs typeface="Calibri"/>
                        </a:rPr>
                        <a:t> </a:t>
                      </a:r>
                      <a:r>
                        <a:rPr sz="1100" b="1" spc="-5" dirty="0">
                          <a:latin typeface="Calibri"/>
                          <a:cs typeface="Calibri"/>
                        </a:rPr>
                        <a:t>sağlar.</a:t>
                      </a:r>
                      <a:endParaRPr sz="1100">
                        <a:latin typeface="Calibri"/>
                        <a:cs typeface="Calibri"/>
                      </a:endParaRPr>
                    </a:p>
                    <a:p>
                      <a:pPr marL="18415" algn="ctr">
                        <a:lnSpc>
                          <a:spcPts val="1300"/>
                        </a:lnSpc>
                      </a:pPr>
                      <a:r>
                        <a:rPr sz="1100" b="1" spc="-5" dirty="0">
                          <a:latin typeface="Calibri"/>
                          <a:cs typeface="Calibri"/>
                        </a:rPr>
                        <a:t>Beton geçirimsizliğine olumlu katkısı</a:t>
                      </a:r>
                      <a:endParaRPr sz="1100">
                        <a:latin typeface="Calibri"/>
                        <a:cs typeface="Calibri"/>
                      </a:endParaRPr>
                    </a:p>
                    <a:p>
                      <a:pPr marL="200660" algn="ctr">
                        <a:lnSpc>
                          <a:spcPct val="100000"/>
                        </a:lnSpc>
                        <a:spcBef>
                          <a:spcPts val="25"/>
                        </a:spcBef>
                      </a:pPr>
                      <a:r>
                        <a:rPr sz="1100" b="1" spc="-5" dirty="0">
                          <a:latin typeface="Calibri"/>
                          <a:cs typeface="Calibri"/>
                        </a:rPr>
                        <a:t>vardır.</a:t>
                      </a:r>
                      <a:endParaRPr sz="1100">
                        <a:latin typeface="Calibri"/>
                        <a:cs typeface="Calibri"/>
                      </a:endParaRPr>
                    </a:p>
                  </a:txBody>
                  <a:tcPr marL="0" marR="0" marT="571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marL="1905" algn="ctr">
                        <a:lnSpc>
                          <a:spcPct val="100000"/>
                        </a:lnSpc>
                        <a:spcBef>
                          <a:spcPts val="950"/>
                        </a:spcBef>
                      </a:pPr>
                      <a:r>
                        <a:rPr sz="1100" b="1" spc="-5" dirty="0">
                          <a:latin typeface="Calibri"/>
                          <a:cs typeface="Calibri"/>
                        </a:rPr>
                        <a:t>%15-30</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4"/>
                  </a:ext>
                </a:extLst>
              </a:tr>
              <a:tr h="815339">
                <a:tc>
                  <a:txBody>
                    <a:bodyPr/>
                    <a:lstStyle/>
                    <a:p>
                      <a:pPr marL="138430">
                        <a:lnSpc>
                          <a:spcPct val="100000"/>
                        </a:lnSpc>
                        <a:spcBef>
                          <a:spcPts val="570"/>
                        </a:spcBef>
                      </a:pPr>
                      <a:r>
                        <a:rPr sz="900" b="1" spc="-5" dirty="0">
                          <a:solidFill>
                            <a:srgbClr val="FFFFFF"/>
                          </a:solidFill>
                          <a:latin typeface="Calibri"/>
                          <a:cs typeface="Calibri"/>
                        </a:rPr>
                        <a:t>SÜLFATLAR</a:t>
                      </a:r>
                      <a:endParaRPr sz="900">
                        <a:latin typeface="Calibri"/>
                        <a:cs typeface="Calibri"/>
                      </a:endParaRPr>
                    </a:p>
                  </a:txBody>
                  <a:tcPr marL="0" marR="0" marT="72390" marB="0" vert="vert">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6FC0"/>
                    </a:solidFill>
                  </a:tcPr>
                </a:tc>
                <a:tc>
                  <a:txBody>
                    <a:bodyPr/>
                    <a:lstStyle/>
                    <a:p>
                      <a:pPr>
                        <a:lnSpc>
                          <a:spcPct val="100000"/>
                        </a:lnSpc>
                      </a:pPr>
                      <a:endParaRPr sz="1100">
                        <a:latin typeface="Times New Roman"/>
                        <a:cs typeface="Times New Roman"/>
                      </a:endParaRPr>
                    </a:p>
                    <a:p>
                      <a:pPr>
                        <a:lnSpc>
                          <a:spcPct val="100000"/>
                        </a:lnSpc>
                        <a:spcBef>
                          <a:spcPts val="15"/>
                        </a:spcBef>
                      </a:pPr>
                      <a:endParaRPr sz="850">
                        <a:latin typeface="Times New Roman"/>
                        <a:cs typeface="Times New Roman"/>
                      </a:endParaRPr>
                    </a:p>
                    <a:p>
                      <a:pPr algn="ctr">
                        <a:lnSpc>
                          <a:spcPct val="100000"/>
                        </a:lnSpc>
                      </a:pPr>
                      <a:r>
                        <a:rPr sz="1100" b="1" spc="-5" dirty="0">
                          <a:latin typeface="Calibri"/>
                          <a:cs typeface="Calibri"/>
                        </a:rPr>
                        <a:t>Alçıtaşı</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gn="ctr">
                        <a:lnSpc>
                          <a:spcPct val="100000"/>
                        </a:lnSpc>
                        <a:spcBef>
                          <a:spcPts val="935"/>
                        </a:spcBef>
                      </a:pPr>
                      <a:r>
                        <a:rPr sz="1100" b="1" spc="-5" dirty="0">
                          <a:latin typeface="Calibri"/>
                          <a:cs typeface="Calibri"/>
                        </a:rPr>
                        <a:t>Kalsiyumsülfat</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nSpc>
                          <a:spcPct val="100000"/>
                        </a:lnSpc>
                        <a:spcBef>
                          <a:spcPts val="25"/>
                        </a:spcBef>
                      </a:pPr>
                      <a:endParaRPr sz="1350">
                        <a:latin typeface="Times New Roman"/>
                        <a:cs typeface="Times New Roman"/>
                      </a:endParaRPr>
                    </a:p>
                    <a:p>
                      <a:pPr algn="ctr">
                        <a:lnSpc>
                          <a:spcPct val="100000"/>
                        </a:lnSpc>
                      </a:pPr>
                      <a:r>
                        <a:rPr sz="900" b="1" spc="-5" dirty="0">
                          <a:latin typeface="Tahoma"/>
                          <a:cs typeface="Tahoma"/>
                        </a:rPr>
                        <a:t>CS</a:t>
                      </a:r>
                      <a:endParaRPr sz="900">
                        <a:latin typeface="Tahoma"/>
                        <a:cs typeface="Tahom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spcBef>
                          <a:spcPts val="35"/>
                        </a:spcBef>
                      </a:pPr>
                      <a:endParaRPr sz="1150">
                        <a:latin typeface="Times New Roman"/>
                        <a:cs typeface="Times New Roman"/>
                      </a:endParaRPr>
                    </a:p>
                    <a:p>
                      <a:pPr marL="220345" indent="-17145">
                        <a:lnSpc>
                          <a:spcPct val="100000"/>
                        </a:lnSpc>
                      </a:pPr>
                      <a:r>
                        <a:rPr sz="1100" b="1" dirty="0">
                          <a:latin typeface="Calibri"/>
                          <a:cs typeface="Calibri"/>
                        </a:rPr>
                        <a:t>C</a:t>
                      </a:r>
                      <a:r>
                        <a:rPr sz="1050" b="1" baseline="-11904" dirty="0">
                          <a:latin typeface="Calibri"/>
                          <a:cs typeface="Calibri"/>
                        </a:rPr>
                        <a:t>3</a:t>
                      </a:r>
                      <a:r>
                        <a:rPr sz="1100" b="1" dirty="0">
                          <a:latin typeface="Calibri"/>
                          <a:cs typeface="Calibri"/>
                        </a:rPr>
                        <a:t>A </a:t>
                      </a:r>
                      <a:r>
                        <a:rPr sz="1100" b="1" spc="-5" dirty="0">
                          <a:latin typeface="Calibri"/>
                          <a:cs typeface="Calibri"/>
                        </a:rPr>
                        <a:t>hidratasyonunu kontrol eder.</a:t>
                      </a:r>
                      <a:endParaRPr sz="1100">
                        <a:latin typeface="Calibri"/>
                        <a:cs typeface="Calibri"/>
                      </a:endParaRPr>
                    </a:p>
                    <a:p>
                      <a:pPr marL="686435" marR="191135" indent="-466725">
                        <a:lnSpc>
                          <a:spcPct val="101800"/>
                        </a:lnSpc>
                        <a:spcBef>
                          <a:spcPts val="5"/>
                        </a:spcBef>
                      </a:pPr>
                      <a:r>
                        <a:rPr sz="1100" b="1" dirty="0">
                          <a:latin typeface="Calibri"/>
                          <a:cs typeface="Calibri"/>
                        </a:rPr>
                        <a:t>İçeriğe </a:t>
                      </a:r>
                      <a:r>
                        <a:rPr sz="1100" b="1" spc="-5" dirty="0">
                          <a:latin typeface="Calibri"/>
                          <a:cs typeface="Calibri"/>
                        </a:rPr>
                        <a:t>bağlı olarak ani </a:t>
                      </a:r>
                      <a:r>
                        <a:rPr sz="1100" b="1" dirty="0">
                          <a:latin typeface="Calibri"/>
                          <a:cs typeface="Calibri"/>
                        </a:rPr>
                        <a:t>ve </a:t>
                      </a:r>
                      <a:r>
                        <a:rPr sz="1100" b="1" spc="-5" dirty="0">
                          <a:latin typeface="Calibri"/>
                          <a:cs typeface="Calibri"/>
                        </a:rPr>
                        <a:t>yalancı  </a:t>
                      </a:r>
                      <a:r>
                        <a:rPr sz="1100" b="1" dirty="0">
                          <a:latin typeface="Calibri"/>
                          <a:cs typeface="Calibri"/>
                        </a:rPr>
                        <a:t>prize </a:t>
                      </a:r>
                      <a:r>
                        <a:rPr sz="1100" b="1" spc="-5" dirty="0">
                          <a:latin typeface="Calibri"/>
                          <a:cs typeface="Calibri"/>
                        </a:rPr>
                        <a:t>neden</a:t>
                      </a:r>
                      <a:r>
                        <a:rPr sz="1100" b="1" spc="-25" dirty="0">
                          <a:latin typeface="Calibri"/>
                          <a:cs typeface="Calibri"/>
                        </a:rPr>
                        <a:t> </a:t>
                      </a:r>
                      <a:r>
                        <a:rPr sz="1100" b="1" spc="-5" dirty="0">
                          <a:latin typeface="Calibri"/>
                          <a:cs typeface="Calibri"/>
                        </a:rPr>
                        <a:t>olabilir.</a:t>
                      </a:r>
                      <a:endParaRPr sz="1100">
                        <a:latin typeface="Calibri"/>
                        <a:cs typeface="Calibri"/>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tc>
                  <a:txBody>
                    <a:bodyPr/>
                    <a:lstStyle/>
                    <a:p>
                      <a:pPr>
                        <a:lnSpc>
                          <a:spcPct val="100000"/>
                        </a:lnSpc>
                      </a:pPr>
                      <a:endParaRPr sz="1100">
                        <a:latin typeface="Times New Roman"/>
                        <a:cs typeface="Times New Roman"/>
                      </a:endParaRPr>
                    </a:p>
                    <a:p>
                      <a:pPr>
                        <a:lnSpc>
                          <a:spcPct val="100000"/>
                        </a:lnSpc>
                        <a:spcBef>
                          <a:spcPts val="25"/>
                        </a:spcBef>
                      </a:pPr>
                      <a:endParaRPr sz="1100">
                        <a:latin typeface="Times New Roman"/>
                        <a:cs typeface="Times New Roman"/>
                      </a:endParaRPr>
                    </a:p>
                    <a:p>
                      <a:pPr algn="ctr">
                        <a:lnSpc>
                          <a:spcPct val="100000"/>
                        </a:lnSpc>
                        <a:spcBef>
                          <a:spcPts val="5"/>
                        </a:spcBef>
                      </a:pPr>
                      <a:r>
                        <a:rPr sz="1100" b="1" spc="-5" dirty="0">
                          <a:latin typeface="Calibri"/>
                          <a:cs typeface="Calibri"/>
                        </a:rPr>
                        <a:t>%3-5</a:t>
                      </a:r>
                      <a:endParaRPr sz="110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99CCFF"/>
                    </a:solidFill>
                  </a:tcPr>
                </a:tc>
                <a:extLst>
                  <a:ext uri="{0D108BD9-81ED-4DB2-BD59-A6C34878D82A}">
                    <a16:rowId xmlns:a16="http://schemas.microsoft.com/office/drawing/2014/main" val="10005"/>
                  </a:ext>
                </a:extLst>
              </a:tr>
            </a:tbl>
          </a:graphicData>
        </a:graphic>
      </p:graphicFrame>
      <p:sp>
        <p:nvSpPr>
          <p:cNvPr id="8" name="object 8"/>
          <p:cNvSpPr txBox="1"/>
          <p:nvPr/>
        </p:nvSpPr>
        <p:spPr>
          <a:xfrm>
            <a:off x="613968" y="860433"/>
            <a:ext cx="4303395" cy="485775"/>
          </a:xfrm>
          <a:prstGeom prst="rect">
            <a:avLst/>
          </a:prstGeom>
        </p:spPr>
        <p:txBody>
          <a:bodyPr vert="horz" wrap="square" lIns="0" tIns="62230" rIns="0" bIns="0" rtlCol="0">
            <a:spAutoFit/>
          </a:bodyPr>
          <a:lstStyle/>
          <a:p>
            <a:pPr marL="1954530">
              <a:lnSpc>
                <a:spcPct val="100000"/>
              </a:lnSpc>
              <a:spcBef>
                <a:spcPts val="490"/>
              </a:spcBef>
            </a:pPr>
            <a:r>
              <a:rPr sz="1400" b="1" spc="-5" dirty="0">
                <a:solidFill>
                  <a:srgbClr val="000080"/>
                </a:solidFill>
                <a:latin typeface="Tahoma"/>
                <a:cs typeface="Tahoma"/>
              </a:rPr>
              <a:t>Çimentonun</a:t>
            </a:r>
            <a:r>
              <a:rPr sz="1400" b="1" spc="-35" dirty="0">
                <a:solidFill>
                  <a:srgbClr val="000080"/>
                </a:solidFill>
                <a:latin typeface="Tahoma"/>
                <a:cs typeface="Tahoma"/>
              </a:rPr>
              <a:t> </a:t>
            </a:r>
            <a:r>
              <a:rPr sz="1400" b="1" spc="-5" dirty="0">
                <a:solidFill>
                  <a:srgbClr val="000080"/>
                </a:solidFill>
                <a:latin typeface="Tahoma"/>
                <a:cs typeface="Tahoma"/>
              </a:rPr>
              <a:t>Hidratasyonu</a:t>
            </a:r>
            <a:endParaRPr sz="1400">
              <a:latin typeface="Tahoma"/>
              <a:cs typeface="Tahoma"/>
            </a:endParaRPr>
          </a:p>
          <a:p>
            <a:pPr marL="12700">
              <a:lnSpc>
                <a:spcPct val="100000"/>
              </a:lnSpc>
              <a:spcBef>
                <a:spcPts val="290"/>
              </a:spcBef>
            </a:pPr>
            <a:r>
              <a:rPr sz="1000" b="1" spc="-5" dirty="0">
                <a:latin typeface="Tahoma"/>
                <a:cs typeface="Tahoma"/>
              </a:rPr>
              <a:t>Tablo 3: </a:t>
            </a:r>
            <a:r>
              <a:rPr sz="1050" i="1" spc="-20" dirty="0">
                <a:latin typeface="Tahoma"/>
                <a:cs typeface="Tahoma"/>
              </a:rPr>
              <a:t>Alçı </a:t>
            </a:r>
            <a:r>
              <a:rPr sz="1050" i="1" spc="-25" dirty="0">
                <a:latin typeface="Tahoma"/>
                <a:cs typeface="Tahoma"/>
              </a:rPr>
              <a:t>çeşitleri </a:t>
            </a:r>
            <a:r>
              <a:rPr sz="1050" i="1" spc="-35" dirty="0">
                <a:latin typeface="Tahoma"/>
                <a:cs typeface="Tahoma"/>
              </a:rPr>
              <a:t>ve</a:t>
            </a:r>
            <a:r>
              <a:rPr sz="1050" i="1" spc="10" dirty="0">
                <a:latin typeface="Tahoma"/>
                <a:cs typeface="Tahoma"/>
              </a:rPr>
              <a:t> </a:t>
            </a:r>
            <a:r>
              <a:rPr sz="1050" i="1" spc="-25" dirty="0">
                <a:latin typeface="Tahoma"/>
                <a:cs typeface="Tahoma"/>
              </a:rPr>
              <a:t>özellikleri[1]</a:t>
            </a:r>
            <a:endParaRPr sz="1050">
              <a:latin typeface="Tahoma"/>
              <a:cs typeface="Tahoma"/>
            </a:endParaRPr>
          </a:p>
        </p:txBody>
      </p:sp>
      <p:sp>
        <p:nvSpPr>
          <p:cNvPr id="9" name="object 9"/>
          <p:cNvSpPr txBox="1"/>
          <p:nvPr/>
        </p:nvSpPr>
        <p:spPr>
          <a:xfrm>
            <a:off x="618540" y="2795921"/>
            <a:ext cx="2524760" cy="185420"/>
          </a:xfrm>
          <a:prstGeom prst="rect">
            <a:avLst/>
          </a:prstGeom>
        </p:spPr>
        <p:txBody>
          <a:bodyPr vert="horz" wrap="square" lIns="0" tIns="12700" rIns="0" bIns="0" rtlCol="0">
            <a:spAutoFit/>
          </a:bodyPr>
          <a:lstStyle/>
          <a:p>
            <a:pPr marL="12700">
              <a:lnSpc>
                <a:spcPct val="100000"/>
              </a:lnSpc>
              <a:spcBef>
                <a:spcPts val="100"/>
              </a:spcBef>
            </a:pPr>
            <a:r>
              <a:rPr sz="1000" b="1" spc="-5" dirty="0">
                <a:latin typeface="Tahoma"/>
                <a:cs typeface="Tahoma"/>
              </a:rPr>
              <a:t>Tablo 3: </a:t>
            </a:r>
            <a:r>
              <a:rPr sz="1050" i="1" spc="-30" dirty="0">
                <a:latin typeface="Tahoma"/>
                <a:cs typeface="Tahoma"/>
              </a:rPr>
              <a:t>Çimento </a:t>
            </a:r>
            <a:r>
              <a:rPr sz="1050" i="1" spc="-25" dirty="0">
                <a:latin typeface="Tahoma"/>
                <a:cs typeface="Tahoma"/>
              </a:rPr>
              <a:t>bileşenleri </a:t>
            </a:r>
            <a:r>
              <a:rPr sz="1050" i="1" spc="-35" dirty="0">
                <a:latin typeface="Tahoma"/>
                <a:cs typeface="Tahoma"/>
              </a:rPr>
              <a:t>ve</a:t>
            </a:r>
            <a:r>
              <a:rPr sz="1050" i="1" spc="25" dirty="0">
                <a:latin typeface="Tahoma"/>
                <a:cs typeface="Tahoma"/>
              </a:rPr>
              <a:t> </a:t>
            </a:r>
            <a:r>
              <a:rPr sz="1050" i="1" spc="-25" dirty="0">
                <a:latin typeface="Tahoma"/>
                <a:cs typeface="Tahoma"/>
              </a:rPr>
              <a:t>özellikleri[1]</a:t>
            </a:r>
            <a:endParaRPr sz="1050">
              <a:latin typeface="Tahoma"/>
              <a:cs typeface="Tahoma"/>
            </a:endParaRPr>
          </a:p>
        </p:txBody>
      </p:sp>
      <p:graphicFrame>
        <p:nvGraphicFramePr>
          <p:cNvPr id="10" name="object 10"/>
          <p:cNvGraphicFramePr>
            <a:graphicFrameLocks noGrp="1"/>
          </p:cNvGraphicFramePr>
          <p:nvPr/>
        </p:nvGraphicFramePr>
        <p:xfrm>
          <a:off x="587616" y="1360042"/>
          <a:ext cx="6379844" cy="1251836"/>
        </p:xfrm>
        <a:graphic>
          <a:graphicData uri="http://schemas.openxmlformats.org/drawingml/2006/table">
            <a:tbl>
              <a:tblPr firstRow="1" bandRow="1">
                <a:tableStyleId>{2D5ABB26-0587-4C30-8999-92F81FD0307C}</a:tableStyleId>
              </a:tblPr>
              <a:tblGrid>
                <a:gridCol w="1430020">
                  <a:extLst>
                    <a:ext uri="{9D8B030D-6E8A-4147-A177-3AD203B41FA5}">
                      <a16:colId xmlns:a16="http://schemas.microsoft.com/office/drawing/2014/main" val="20000"/>
                    </a:ext>
                  </a:extLst>
                </a:gridCol>
                <a:gridCol w="1079500">
                  <a:extLst>
                    <a:ext uri="{9D8B030D-6E8A-4147-A177-3AD203B41FA5}">
                      <a16:colId xmlns:a16="http://schemas.microsoft.com/office/drawing/2014/main" val="20001"/>
                    </a:ext>
                  </a:extLst>
                </a:gridCol>
                <a:gridCol w="1062355">
                  <a:extLst>
                    <a:ext uri="{9D8B030D-6E8A-4147-A177-3AD203B41FA5}">
                      <a16:colId xmlns:a16="http://schemas.microsoft.com/office/drawing/2014/main" val="20002"/>
                    </a:ext>
                  </a:extLst>
                </a:gridCol>
                <a:gridCol w="1186814">
                  <a:extLst>
                    <a:ext uri="{9D8B030D-6E8A-4147-A177-3AD203B41FA5}">
                      <a16:colId xmlns:a16="http://schemas.microsoft.com/office/drawing/2014/main" val="20003"/>
                    </a:ext>
                  </a:extLst>
                </a:gridCol>
                <a:gridCol w="1621155">
                  <a:extLst>
                    <a:ext uri="{9D8B030D-6E8A-4147-A177-3AD203B41FA5}">
                      <a16:colId xmlns:a16="http://schemas.microsoft.com/office/drawing/2014/main" val="20004"/>
                    </a:ext>
                  </a:extLst>
                </a:gridCol>
              </a:tblGrid>
              <a:tr h="306069">
                <a:tc>
                  <a:txBody>
                    <a:bodyPr/>
                    <a:lstStyle/>
                    <a:p>
                      <a:pPr>
                        <a:lnSpc>
                          <a:spcPct val="100000"/>
                        </a:lnSpc>
                      </a:pPr>
                      <a:endParaRPr sz="10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tc>
                  <a:txBody>
                    <a:bodyPr/>
                    <a:lstStyle/>
                    <a:p>
                      <a:pPr algn="ctr">
                        <a:lnSpc>
                          <a:spcPct val="100000"/>
                        </a:lnSpc>
                        <a:spcBef>
                          <a:spcPts val="270"/>
                        </a:spcBef>
                      </a:pPr>
                      <a:r>
                        <a:rPr sz="1100" b="1" spc="-5" dirty="0">
                          <a:solidFill>
                            <a:srgbClr val="FFFFFF"/>
                          </a:solidFill>
                          <a:latin typeface="Tahoma"/>
                          <a:cs typeface="Tahoma"/>
                        </a:rPr>
                        <a:t>Genel</a:t>
                      </a:r>
                      <a:r>
                        <a:rPr sz="1100" b="1" spc="-25" dirty="0">
                          <a:solidFill>
                            <a:srgbClr val="FFFFFF"/>
                          </a:solidFill>
                          <a:latin typeface="Tahoma"/>
                          <a:cs typeface="Tahoma"/>
                        </a:rPr>
                        <a:t> </a:t>
                      </a:r>
                      <a:r>
                        <a:rPr sz="1100" b="1" dirty="0">
                          <a:solidFill>
                            <a:srgbClr val="FFFFFF"/>
                          </a:solidFill>
                          <a:latin typeface="Tahoma"/>
                          <a:cs typeface="Tahoma"/>
                        </a:rPr>
                        <a:t>Ad</a:t>
                      </a:r>
                      <a:endParaRPr sz="1100">
                        <a:latin typeface="Tahoma"/>
                        <a:cs typeface="Tahoma"/>
                      </a:endParaRPr>
                    </a:p>
                  </a:txBody>
                  <a:tcPr marL="0" marR="0" marT="3429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tc>
                  <a:txBody>
                    <a:bodyPr/>
                    <a:lstStyle/>
                    <a:p>
                      <a:pPr marL="224154">
                        <a:lnSpc>
                          <a:spcPct val="100000"/>
                        </a:lnSpc>
                        <a:spcBef>
                          <a:spcPts val="340"/>
                        </a:spcBef>
                      </a:pPr>
                      <a:r>
                        <a:rPr sz="1100" b="1" spc="-5" dirty="0">
                          <a:solidFill>
                            <a:srgbClr val="FFFFFF"/>
                          </a:solidFill>
                          <a:latin typeface="Tahoma"/>
                          <a:cs typeface="Tahoma"/>
                        </a:rPr>
                        <a:t>Kısaltma</a:t>
                      </a:r>
                      <a:endParaRPr sz="11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tc>
                  <a:txBody>
                    <a:bodyPr/>
                    <a:lstStyle/>
                    <a:p>
                      <a:pPr algn="ctr">
                        <a:lnSpc>
                          <a:spcPct val="100000"/>
                        </a:lnSpc>
                        <a:spcBef>
                          <a:spcPts val="340"/>
                        </a:spcBef>
                      </a:pPr>
                      <a:r>
                        <a:rPr sz="1100" b="1" spc="-5" dirty="0">
                          <a:solidFill>
                            <a:srgbClr val="FFFFFF"/>
                          </a:solidFill>
                          <a:latin typeface="Tahoma"/>
                          <a:cs typeface="Tahoma"/>
                        </a:rPr>
                        <a:t>Kimyasal</a:t>
                      </a:r>
                      <a:r>
                        <a:rPr sz="1100" b="1" spc="-15" dirty="0">
                          <a:solidFill>
                            <a:srgbClr val="FFFFFF"/>
                          </a:solidFill>
                          <a:latin typeface="Tahoma"/>
                          <a:cs typeface="Tahoma"/>
                        </a:rPr>
                        <a:t> </a:t>
                      </a:r>
                      <a:r>
                        <a:rPr sz="1100" b="1" dirty="0">
                          <a:solidFill>
                            <a:srgbClr val="FFFFFF"/>
                          </a:solidFill>
                          <a:latin typeface="Tahoma"/>
                          <a:cs typeface="Tahoma"/>
                        </a:rPr>
                        <a:t>Ad</a:t>
                      </a:r>
                      <a:endParaRPr sz="11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tc>
                  <a:txBody>
                    <a:bodyPr/>
                    <a:lstStyle/>
                    <a:p>
                      <a:pPr algn="ctr">
                        <a:lnSpc>
                          <a:spcPct val="100000"/>
                        </a:lnSpc>
                        <a:spcBef>
                          <a:spcPts val="340"/>
                        </a:spcBef>
                      </a:pPr>
                      <a:r>
                        <a:rPr sz="1100" b="1" dirty="0">
                          <a:solidFill>
                            <a:srgbClr val="FFFFFF"/>
                          </a:solidFill>
                          <a:latin typeface="Tahoma"/>
                          <a:cs typeface="Tahoma"/>
                        </a:rPr>
                        <a:t>Açıklama</a:t>
                      </a:r>
                      <a:endParaRPr sz="11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AF50"/>
                    </a:solidFill>
                  </a:tcPr>
                </a:tc>
                <a:extLst>
                  <a:ext uri="{0D108BD9-81ED-4DB2-BD59-A6C34878D82A}">
                    <a16:rowId xmlns:a16="http://schemas.microsoft.com/office/drawing/2014/main" val="10000"/>
                  </a:ext>
                </a:extLst>
              </a:tr>
              <a:tr h="312420">
                <a:tc>
                  <a:txBody>
                    <a:bodyPr/>
                    <a:lstStyle/>
                    <a:p>
                      <a:pPr marL="73025">
                        <a:lnSpc>
                          <a:spcPct val="100000"/>
                        </a:lnSpc>
                        <a:spcBef>
                          <a:spcPts val="340"/>
                        </a:spcBef>
                      </a:pPr>
                      <a:r>
                        <a:rPr sz="900" spc="-5" dirty="0">
                          <a:latin typeface="Tahoma"/>
                          <a:cs typeface="Tahoma"/>
                        </a:rPr>
                        <a:t>Kalsiyumsülfatdihidrat</a:t>
                      </a:r>
                      <a:endParaRPr sz="9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Alçıtaşı</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marL="339725">
                        <a:lnSpc>
                          <a:spcPct val="100000"/>
                        </a:lnSpc>
                        <a:spcBef>
                          <a:spcPts val="335"/>
                        </a:spcBef>
                      </a:pPr>
                      <a:r>
                        <a:rPr sz="1000" b="1" spc="-5" dirty="0">
                          <a:latin typeface="Tahoma"/>
                          <a:cs typeface="Tahoma"/>
                        </a:rPr>
                        <a:t>CS.2H</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CaSO</a:t>
                      </a:r>
                      <a:r>
                        <a:rPr sz="975" b="1" spc="-7" baseline="-12820" dirty="0">
                          <a:latin typeface="Tahoma"/>
                          <a:cs typeface="Tahoma"/>
                        </a:rPr>
                        <a:t>4</a:t>
                      </a:r>
                      <a:r>
                        <a:rPr sz="1000" b="1" spc="-5" dirty="0">
                          <a:latin typeface="Tahoma"/>
                          <a:cs typeface="Tahoma"/>
                        </a:rPr>
                        <a:t>.2H</a:t>
                      </a:r>
                      <a:r>
                        <a:rPr sz="975" b="1" spc="-7" baseline="-12820" dirty="0">
                          <a:latin typeface="Tahoma"/>
                          <a:cs typeface="Tahoma"/>
                        </a:rPr>
                        <a:t>2</a:t>
                      </a:r>
                      <a:r>
                        <a:rPr sz="1000" b="1" spc="-5" dirty="0">
                          <a:latin typeface="Tahoma"/>
                          <a:cs typeface="Tahoma"/>
                        </a:rPr>
                        <a:t>O</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5"/>
                        </a:spcBef>
                      </a:pPr>
                      <a:r>
                        <a:rPr sz="1000" b="1" spc="-5" dirty="0">
                          <a:latin typeface="Tahoma"/>
                          <a:cs typeface="Tahoma"/>
                        </a:rPr>
                        <a:t>Hızlı</a:t>
                      </a:r>
                      <a:r>
                        <a:rPr sz="1000" b="1" spc="-20" dirty="0">
                          <a:latin typeface="Tahoma"/>
                          <a:cs typeface="Tahoma"/>
                        </a:rPr>
                        <a:t> </a:t>
                      </a:r>
                      <a:r>
                        <a:rPr sz="1000" b="1" spc="-5" dirty="0">
                          <a:latin typeface="Tahoma"/>
                          <a:cs typeface="Tahoma"/>
                        </a:rPr>
                        <a:t>çözünür</a:t>
                      </a:r>
                      <a:endParaRPr sz="1000">
                        <a:latin typeface="Tahoma"/>
                        <a:cs typeface="Tahoma"/>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extLst>
                  <a:ext uri="{0D108BD9-81ED-4DB2-BD59-A6C34878D82A}">
                    <a16:rowId xmlns:a16="http://schemas.microsoft.com/office/drawing/2014/main" val="10001"/>
                  </a:ext>
                </a:extLst>
              </a:tr>
              <a:tr h="312419">
                <a:tc>
                  <a:txBody>
                    <a:bodyPr/>
                    <a:lstStyle/>
                    <a:p>
                      <a:pPr marL="73025">
                        <a:lnSpc>
                          <a:spcPct val="100000"/>
                        </a:lnSpc>
                        <a:spcBef>
                          <a:spcPts val="340"/>
                        </a:spcBef>
                      </a:pPr>
                      <a:r>
                        <a:rPr sz="900" spc="-5" dirty="0">
                          <a:latin typeface="Tahoma"/>
                          <a:cs typeface="Tahoma"/>
                        </a:rPr>
                        <a:t>Kalsiyumsülfathemihidrat</a:t>
                      </a:r>
                      <a:endParaRPr sz="9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Alçı</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marL="262255">
                        <a:lnSpc>
                          <a:spcPct val="100000"/>
                        </a:lnSpc>
                        <a:spcBef>
                          <a:spcPts val="335"/>
                        </a:spcBef>
                      </a:pPr>
                      <a:r>
                        <a:rPr sz="1000" b="1" spc="-5" dirty="0">
                          <a:latin typeface="Tahoma"/>
                          <a:cs typeface="Tahoma"/>
                        </a:rPr>
                        <a:t>CS.1/2H</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CaSO</a:t>
                      </a:r>
                      <a:r>
                        <a:rPr sz="975" b="1" spc="-7" baseline="-12820" dirty="0">
                          <a:latin typeface="Tahoma"/>
                          <a:cs typeface="Tahoma"/>
                        </a:rPr>
                        <a:t>4</a:t>
                      </a:r>
                      <a:r>
                        <a:rPr sz="1000" b="1" spc="-5" dirty="0">
                          <a:latin typeface="Tahoma"/>
                          <a:cs typeface="Tahoma"/>
                        </a:rPr>
                        <a:t>.1/2H</a:t>
                      </a:r>
                      <a:r>
                        <a:rPr sz="975" b="1" spc="-7" baseline="-12820" dirty="0">
                          <a:latin typeface="Tahoma"/>
                          <a:cs typeface="Tahoma"/>
                        </a:rPr>
                        <a:t>2</a:t>
                      </a:r>
                      <a:r>
                        <a:rPr sz="1000" b="1" spc="-5" dirty="0">
                          <a:latin typeface="Tahoma"/>
                          <a:cs typeface="Tahoma"/>
                        </a:rPr>
                        <a:t>O</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5"/>
                        </a:spcBef>
                      </a:pPr>
                      <a:r>
                        <a:rPr sz="1000" b="1" spc="-5" dirty="0">
                          <a:latin typeface="Tahoma"/>
                          <a:cs typeface="Tahoma"/>
                        </a:rPr>
                        <a:t>Yavaş</a:t>
                      </a:r>
                      <a:r>
                        <a:rPr sz="1000" b="1" spc="-10" dirty="0">
                          <a:latin typeface="Tahoma"/>
                          <a:cs typeface="Tahoma"/>
                        </a:rPr>
                        <a:t> </a:t>
                      </a:r>
                      <a:r>
                        <a:rPr sz="1000" b="1" spc="-5" dirty="0">
                          <a:latin typeface="Tahoma"/>
                          <a:cs typeface="Tahoma"/>
                        </a:rPr>
                        <a:t>çözünür</a:t>
                      </a:r>
                      <a:endParaRPr sz="1000">
                        <a:latin typeface="Tahoma"/>
                        <a:cs typeface="Tahoma"/>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extLst>
                  <a:ext uri="{0D108BD9-81ED-4DB2-BD59-A6C34878D82A}">
                    <a16:rowId xmlns:a16="http://schemas.microsoft.com/office/drawing/2014/main" val="10002"/>
                  </a:ext>
                </a:extLst>
              </a:tr>
              <a:tr h="320928">
                <a:tc>
                  <a:txBody>
                    <a:bodyPr/>
                    <a:lstStyle/>
                    <a:p>
                      <a:pPr marL="73025">
                        <a:lnSpc>
                          <a:spcPct val="100000"/>
                        </a:lnSpc>
                        <a:spcBef>
                          <a:spcPts val="340"/>
                        </a:spcBef>
                      </a:pPr>
                      <a:r>
                        <a:rPr sz="900" spc="-5" dirty="0">
                          <a:latin typeface="Tahoma"/>
                          <a:cs typeface="Tahoma"/>
                        </a:rPr>
                        <a:t>Kalsiyumsülfatanhidrat</a:t>
                      </a:r>
                      <a:endParaRPr sz="900">
                        <a:latin typeface="Tahoma"/>
                        <a:cs typeface="Tahoma"/>
                      </a:endParaRPr>
                    </a:p>
                  </a:txBody>
                  <a:tcPr marL="0" marR="0" marT="431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Anhidrat</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10" dirty="0">
                          <a:latin typeface="Tahoma"/>
                          <a:cs typeface="Tahoma"/>
                        </a:rPr>
                        <a:t>CS</a:t>
                      </a:r>
                      <a:endParaRPr sz="100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35"/>
                        </a:spcBef>
                      </a:pPr>
                      <a:r>
                        <a:rPr sz="1000" b="1" spc="-5" dirty="0">
                          <a:latin typeface="Tahoma"/>
                          <a:cs typeface="Tahoma"/>
                        </a:rPr>
                        <a:t>CaSO</a:t>
                      </a:r>
                      <a:r>
                        <a:rPr sz="975" b="1" spc="-7" baseline="-12820" dirty="0">
                          <a:latin typeface="Tahoma"/>
                          <a:cs typeface="Tahoma"/>
                        </a:rPr>
                        <a:t>4</a:t>
                      </a:r>
                      <a:endParaRPr sz="975" baseline="-12820">
                        <a:latin typeface="Tahoma"/>
                        <a:cs typeface="Tahoma"/>
                      </a:endParaRPr>
                    </a:p>
                  </a:txBody>
                  <a:tcPr marL="0" marR="0" marT="425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tc>
                  <a:txBody>
                    <a:bodyPr/>
                    <a:lstStyle/>
                    <a:p>
                      <a:pPr algn="ctr">
                        <a:lnSpc>
                          <a:spcPct val="100000"/>
                        </a:lnSpc>
                        <a:spcBef>
                          <a:spcPts val="35"/>
                        </a:spcBef>
                      </a:pPr>
                      <a:r>
                        <a:rPr sz="1000" b="1" spc="-5" dirty="0">
                          <a:latin typeface="Tahoma"/>
                          <a:cs typeface="Tahoma"/>
                        </a:rPr>
                        <a:t>Çözünme </a:t>
                      </a:r>
                      <a:r>
                        <a:rPr sz="1000" b="1" spc="-10" dirty="0">
                          <a:latin typeface="Tahoma"/>
                          <a:cs typeface="Tahoma"/>
                        </a:rPr>
                        <a:t>hızı</a:t>
                      </a:r>
                      <a:r>
                        <a:rPr sz="1000" b="1" spc="-25" dirty="0">
                          <a:latin typeface="Tahoma"/>
                          <a:cs typeface="Tahoma"/>
                        </a:rPr>
                        <a:t> </a:t>
                      </a:r>
                      <a:r>
                        <a:rPr sz="1000" b="1" spc="-5" dirty="0">
                          <a:latin typeface="Tahoma"/>
                          <a:cs typeface="Tahoma"/>
                        </a:rPr>
                        <a:t>değişken</a:t>
                      </a:r>
                      <a:endParaRPr sz="1000">
                        <a:latin typeface="Tahoma"/>
                        <a:cs typeface="Tahoma"/>
                      </a:endParaRPr>
                    </a:p>
                  </a:txBody>
                  <a:tcPr marL="0" marR="0" marT="44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00FF99"/>
                    </a:solidFill>
                  </a:tcPr>
                </a:tc>
                <a:extLst>
                  <a:ext uri="{0D108BD9-81ED-4DB2-BD59-A6C34878D82A}">
                    <a16:rowId xmlns:a16="http://schemas.microsoft.com/office/drawing/2014/main" val="10003"/>
                  </a:ext>
                </a:extLst>
              </a:tr>
            </a:tbl>
          </a:graphicData>
        </a:graphic>
      </p:graphicFrame>
      <p:sp>
        <p:nvSpPr>
          <p:cNvPr id="11" name="object 11"/>
          <p:cNvSpPr/>
          <p:nvPr/>
        </p:nvSpPr>
        <p:spPr>
          <a:xfrm>
            <a:off x="874737" y="6815480"/>
            <a:ext cx="3109087" cy="2649728"/>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874763" y="6815632"/>
            <a:ext cx="3109595" cy="2649855"/>
          </a:xfrm>
          <a:custGeom>
            <a:avLst/>
            <a:gdLst/>
            <a:ahLst/>
            <a:cxnLst/>
            <a:rect l="l" t="t" r="r" b="b"/>
            <a:pathLst>
              <a:path w="3109595" h="2649854">
                <a:moveTo>
                  <a:pt x="0" y="2649600"/>
                </a:moveTo>
                <a:lnTo>
                  <a:pt x="3109087" y="2649600"/>
                </a:lnTo>
                <a:lnTo>
                  <a:pt x="3109087" y="0"/>
                </a:lnTo>
                <a:lnTo>
                  <a:pt x="0" y="0"/>
                </a:lnTo>
                <a:lnTo>
                  <a:pt x="0" y="2649600"/>
                </a:lnTo>
                <a:close/>
              </a:path>
            </a:pathLst>
          </a:custGeom>
          <a:ln w="19050">
            <a:solidFill>
              <a:srgbClr val="000000"/>
            </a:solidFill>
          </a:ln>
        </p:spPr>
        <p:txBody>
          <a:bodyPr wrap="square" lIns="0" tIns="0" rIns="0" bIns="0" rtlCol="0"/>
          <a:lstStyle/>
          <a:p>
            <a:endParaRPr/>
          </a:p>
        </p:txBody>
      </p:sp>
      <p:sp>
        <p:nvSpPr>
          <p:cNvPr id="13" name="object 13"/>
          <p:cNvSpPr txBox="1"/>
          <p:nvPr/>
        </p:nvSpPr>
        <p:spPr>
          <a:xfrm>
            <a:off x="606280" y="7388149"/>
            <a:ext cx="194945" cy="1527810"/>
          </a:xfrm>
          <a:prstGeom prst="rect">
            <a:avLst/>
          </a:prstGeom>
        </p:spPr>
        <p:txBody>
          <a:bodyPr vert="vert270" wrap="square" lIns="0" tIns="13335" rIns="0" bIns="0" rtlCol="0">
            <a:spAutoFit/>
          </a:bodyPr>
          <a:lstStyle/>
          <a:p>
            <a:pPr marL="12700">
              <a:lnSpc>
                <a:spcPct val="100000"/>
              </a:lnSpc>
              <a:spcBef>
                <a:spcPts val="105"/>
              </a:spcBef>
            </a:pPr>
            <a:r>
              <a:rPr sz="1100" b="1" dirty="0">
                <a:latin typeface="Tahoma"/>
                <a:cs typeface="Tahoma"/>
              </a:rPr>
              <a:t>Basınç</a:t>
            </a:r>
            <a:r>
              <a:rPr sz="1100" b="1" spc="-50" dirty="0">
                <a:latin typeface="Tahoma"/>
                <a:cs typeface="Tahoma"/>
              </a:rPr>
              <a:t> </a:t>
            </a:r>
            <a:r>
              <a:rPr sz="1100" b="1" spc="-5" dirty="0">
                <a:latin typeface="Tahoma"/>
                <a:cs typeface="Tahoma"/>
              </a:rPr>
              <a:t>Dayanımı,MPa</a:t>
            </a:r>
            <a:endParaRPr sz="1100">
              <a:latin typeface="Tahoma"/>
              <a:cs typeface="Tahoma"/>
            </a:endParaRPr>
          </a:p>
        </p:txBody>
      </p:sp>
      <p:sp>
        <p:nvSpPr>
          <p:cNvPr id="14" name="object 14"/>
          <p:cNvSpPr txBox="1"/>
          <p:nvPr/>
        </p:nvSpPr>
        <p:spPr>
          <a:xfrm>
            <a:off x="847140" y="9410782"/>
            <a:ext cx="2564765" cy="445134"/>
          </a:xfrm>
          <a:prstGeom prst="rect">
            <a:avLst/>
          </a:prstGeom>
        </p:spPr>
        <p:txBody>
          <a:bodyPr vert="horz" wrap="square" lIns="0" tIns="59690" rIns="0" bIns="0" rtlCol="0">
            <a:spAutoFit/>
          </a:bodyPr>
          <a:lstStyle/>
          <a:p>
            <a:pPr marL="1271270">
              <a:lnSpc>
                <a:spcPct val="100000"/>
              </a:lnSpc>
              <a:spcBef>
                <a:spcPts val="470"/>
              </a:spcBef>
            </a:pPr>
            <a:r>
              <a:rPr sz="1100" b="1" spc="-5" dirty="0">
                <a:latin typeface="Tahoma"/>
                <a:cs typeface="Tahoma"/>
              </a:rPr>
              <a:t>Zaman,gün</a:t>
            </a:r>
            <a:endParaRPr sz="1100">
              <a:latin typeface="Tahoma"/>
              <a:cs typeface="Tahoma"/>
            </a:endParaRPr>
          </a:p>
          <a:p>
            <a:pPr marL="12700">
              <a:lnSpc>
                <a:spcPct val="100000"/>
              </a:lnSpc>
              <a:spcBef>
                <a:spcPts val="350"/>
              </a:spcBef>
            </a:pPr>
            <a:r>
              <a:rPr sz="1000" b="1" spc="-5" dirty="0">
                <a:latin typeface="Tahoma"/>
                <a:cs typeface="Tahoma"/>
              </a:rPr>
              <a:t>Şekil </a:t>
            </a:r>
            <a:r>
              <a:rPr sz="1000" b="1" dirty="0">
                <a:latin typeface="Tahoma"/>
                <a:cs typeface="Tahoma"/>
              </a:rPr>
              <a:t>17: </a:t>
            </a:r>
            <a:r>
              <a:rPr sz="1050" i="1" spc="-30" dirty="0">
                <a:latin typeface="Tahoma"/>
                <a:cs typeface="Tahoma"/>
              </a:rPr>
              <a:t>Çimento </a:t>
            </a:r>
            <a:r>
              <a:rPr sz="1050" i="1" spc="-25" dirty="0">
                <a:latin typeface="Tahoma"/>
                <a:cs typeface="Tahoma"/>
              </a:rPr>
              <a:t>bileşenleri </a:t>
            </a:r>
            <a:r>
              <a:rPr sz="1050" i="1" spc="-35" dirty="0">
                <a:latin typeface="Tahoma"/>
                <a:cs typeface="Tahoma"/>
              </a:rPr>
              <a:t>ve</a:t>
            </a:r>
            <a:r>
              <a:rPr sz="1050" i="1" spc="5" dirty="0">
                <a:latin typeface="Tahoma"/>
                <a:cs typeface="Tahoma"/>
              </a:rPr>
              <a:t> </a:t>
            </a:r>
            <a:r>
              <a:rPr sz="1050" i="1" spc="-25" dirty="0">
                <a:latin typeface="Tahoma"/>
                <a:cs typeface="Tahoma"/>
              </a:rPr>
              <a:t>özellikleri[2]</a:t>
            </a:r>
            <a:endParaRPr sz="1050">
              <a:latin typeface="Tahoma"/>
              <a:cs typeface="Tahoma"/>
            </a:endParaRPr>
          </a:p>
        </p:txBody>
      </p:sp>
      <p:sp>
        <p:nvSpPr>
          <p:cNvPr id="15" name="object 15"/>
          <p:cNvSpPr/>
          <p:nvPr/>
        </p:nvSpPr>
        <p:spPr>
          <a:xfrm>
            <a:off x="3545332" y="1729739"/>
            <a:ext cx="54610" cy="0"/>
          </a:xfrm>
          <a:custGeom>
            <a:avLst/>
            <a:gdLst/>
            <a:ahLst/>
            <a:cxnLst/>
            <a:rect l="l" t="t" r="r" b="b"/>
            <a:pathLst>
              <a:path w="54610">
                <a:moveTo>
                  <a:pt x="0" y="0"/>
                </a:moveTo>
                <a:lnTo>
                  <a:pt x="54609" y="0"/>
                </a:lnTo>
              </a:path>
            </a:pathLst>
          </a:custGeom>
          <a:ln w="19050">
            <a:solidFill>
              <a:srgbClr val="000000"/>
            </a:solidFill>
          </a:ln>
        </p:spPr>
        <p:txBody>
          <a:bodyPr wrap="square" lIns="0" tIns="0" rIns="0" bIns="0" rtlCol="0"/>
          <a:lstStyle/>
          <a:p>
            <a:endParaRPr/>
          </a:p>
        </p:txBody>
      </p:sp>
      <p:sp>
        <p:nvSpPr>
          <p:cNvPr id="16" name="object 16"/>
          <p:cNvSpPr/>
          <p:nvPr/>
        </p:nvSpPr>
        <p:spPr>
          <a:xfrm>
            <a:off x="3470528" y="2046223"/>
            <a:ext cx="54610" cy="0"/>
          </a:xfrm>
          <a:custGeom>
            <a:avLst/>
            <a:gdLst/>
            <a:ahLst/>
            <a:cxnLst/>
            <a:rect l="l" t="t" r="r" b="b"/>
            <a:pathLst>
              <a:path w="54610">
                <a:moveTo>
                  <a:pt x="0" y="0"/>
                </a:moveTo>
                <a:lnTo>
                  <a:pt x="54610" y="0"/>
                </a:lnTo>
              </a:path>
            </a:pathLst>
          </a:custGeom>
          <a:ln w="19050">
            <a:solidFill>
              <a:srgbClr val="000000"/>
            </a:solidFill>
          </a:ln>
        </p:spPr>
        <p:txBody>
          <a:bodyPr wrap="square" lIns="0" tIns="0" rIns="0" bIns="0" rtlCol="0"/>
          <a:lstStyle/>
          <a:p>
            <a:endParaRPr/>
          </a:p>
        </p:txBody>
      </p:sp>
      <p:sp>
        <p:nvSpPr>
          <p:cNvPr id="17" name="object 17"/>
          <p:cNvSpPr/>
          <p:nvPr/>
        </p:nvSpPr>
        <p:spPr>
          <a:xfrm>
            <a:off x="3659632" y="2349499"/>
            <a:ext cx="54610" cy="0"/>
          </a:xfrm>
          <a:custGeom>
            <a:avLst/>
            <a:gdLst/>
            <a:ahLst/>
            <a:cxnLst/>
            <a:rect l="l" t="t" r="r" b="b"/>
            <a:pathLst>
              <a:path w="54610">
                <a:moveTo>
                  <a:pt x="0" y="0"/>
                </a:moveTo>
                <a:lnTo>
                  <a:pt x="54609" y="0"/>
                </a:lnTo>
              </a:path>
            </a:pathLst>
          </a:custGeom>
          <a:ln w="19050">
            <a:solidFill>
              <a:srgbClr val="000000"/>
            </a:solidFill>
          </a:ln>
        </p:spPr>
        <p:txBody>
          <a:bodyPr wrap="square" lIns="0" tIns="0" rIns="0" bIns="0" rtlCol="0"/>
          <a:lstStyle/>
          <a:p>
            <a:endParaRPr/>
          </a:p>
        </p:txBody>
      </p:sp>
      <p:sp>
        <p:nvSpPr>
          <p:cNvPr id="18" name="object 18"/>
          <p:cNvSpPr txBox="1"/>
          <p:nvPr/>
        </p:nvSpPr>
        <p:spPr>
          <a:xfrm>
            <a:off x="4057522" y="6808939"/>
            <a:ext cx="2943860" cy="2995930"/>
          </a:xfrm>
          <a:prstGeom prst="rect">
            <a:avLst/>
          </a:prstGeom>
          <a:solidFill>
            <a:srgbClr val="3E3E3E"/>
          </a:solidFill>
          <a:ln w="38100">
            <a:solidFill>
              <a:srgbClr val="000000"/>
            </a:solidFill>
          </a:ln>
        </p:spPr>
        <p:txBody>
          <a:bodyPr vert="horz" wrap="square" lIns="0" tIns="50165" rIns="0" bIns="0" rtlCol="0">
            <a:spAutoFit/>
          </a:bodyPr>
          <a:lstStyle/>
          <a:p>
            <a:pPr marL="1003300">
              <a:lnSpc>
                <a:spcPct val="100000"/>
              </a:lnSpc>
              <a:spcBef>
                <a:spcPts val="395"/>
              </a:spcBef>
            </a:pPr>
            <a:r>
              <a:rPr sz="1800" b="1" spc="-10" dirty="0">
                <a:solidFill>
                  <a:srgbClr val="FFFFFF"/>
                </a:solidFill>
                <a:latin typeface="Calibri"/>
                <a:cs typeface="Calibri"/>
              </a:rPr>
              <a:t>Kaynaklar</a:t>
            </a:r>
            <a:endParaRPr sz="1800">
              <a:latin typeface="Calibri"/>
              <a:cs typeface="Calibri"/>
            </a:endParaRPr>
          </a:p>
          <a:p>
            <a:pPr marL="55244" marR="177165">
              <a:lnSpc>
                <a:spcPct val="101699"/>
              </a:lnSpc>
              <a:spcBef>
                <a:spcPts val="1050"/>
              </a:spcBef>
              <a:buAutoNum type="arabicPeriod"/>
              <a:tabLst>
                <a:tab pos="197485" algn="l"/>
              </a:tabLst>
            </a:pPr>
            <a:r>
              <a:rPr sz="1100" b="1" spc="-5" dirty="0">
                <a:solidFill>
                  <a:srgbClr val="FFFFFF"/>
                </a:solidFill>
                <a:latin typeface="Calibri"/>
                <a:cs typeface="Calibri"/>
              </a:rPr>
              <a:t>KOSMATKA, STEVEN H., VOIGT, </a:t>
            </a:r>
            <a:r>
              <a:rPr sz="1100" b="1" dirty="0">
                <a:solidFill>
                  <a:srgbClr val="FFFFFF"/>
                </a:solidFill>
                <a:latin typeface="Calibri"/>
                <a:cs typeface="Calibri"/>
              </a:rPr>
              <a:t>GERALD F.,  TAYLOR, </a:t>
            </a:r>
            <a:r>
              <a:rPr sz="1100" b="1" spc="-5" dirty="0">
                <a:solidFill>
                  <a:srgbClr val="FFFFFF"/>
                </a:solidFill>
                <a:latin typeface="Calibri"/>
                <a:cs typeface="Calibri"/>
              </a:rPr>
              <a:t>PETER .,”Integrated </a:t>
            </a:r>
            <a:r>
              <a:rPr sz="1100" b="1" dirty="0">
                <a:solidFill>
                  <a:srgbClr val="FFFFFF"/>
                </a:solidFill>
                <a:latin typeface="Calibri"/>
                <a:cs typeface="Calibri"/>
              </a:rPr>
              <a:t>Materials </a:t>
            </a:r>
            <a:r>
              <a:rPr sz="1100" b="1" spc="-5" dirty="0">
                <a:solidFill>
                  <a:srgbClr val="FFFFFF"/>
                </a:solidFill>
                <a:latin typeface="Calibri"/>
                <a:cs typeface="Calibri"/>
              </a:rPr>
              <a:t>and  Construction Practices for </a:t>
            </a:r>
            <a:r>
              <a:rPr sz="1100" b="1" dirty="0">
                <a:solidFill>
                  <a:srgbClr val="FFFFFF"/>
                </a:solidFill>
                <a:latin typeface="Calibri"/>
                <a:cs typeface="Calibri"/>
              </a:rPr>
              <a:t>Concrete  </a:t>
            </a:r>
            <a:r>
              <a:rPr sz="1100" b="1" spc="-5" dirty="0">
                <a:solidFill>
                  <a:srgbClr val="FFFFFF"/>
                </a:solidFill>
                <a:latin typeface="Calibri"/>
                <a:cs typeface="Calibri"/>
              </a:rPr>
              <a:t>Pavement: </a:t>
            </a:r>
            <a:r>
              <a:rPr sz="1100" b="1" dirty="0">
                <a:solidFill>
                  <a:srgbClr val="FFFFFF"/>
                </a:solidFill>
                <a:latin typeface="Calibri"/>
                <a:cs typeface="Calibri"/>
              </a:rPr>
              <a:t>A </a:t>
            </a:r>
            <a:r>
              <a:rPr sz="1100" b="1" spc="-5" dirty="0">
                <a:solidFill>
                  <a:srgbClr val="FFFFFF"/>
                </a:solidFill>
                <a:latin typeface="Calibri"/>
                <a:cs typeface="Calibri"/>
              </a:rPr>
              <a:t>State-of-the-Practice Manual”,  </a:t>
            </a:r>
            <a:r>
              <a:rPr sz="1100" b="1" dirty="0">
                <a:solidFill>
                  <a:srgbClr val="FFFFFF"/>
                </a:solidFill>
                <a:latin typeface="Calibri"/>
                <a:cs typeface="Calibri"/>
              </a:rPr>
              <a:t>Center </a:t>
            </a:r>
            <a:r>
              <a:rPr sz="1100" b="1" spc="-10" dirty="0">
                <a:solidFill>
                  <a:srgbClr val="FFFFFF"/>
                </a:solidFill>
                <a:latin typeface="Calibri"/>
                <a:cs typeface="Calibri"/>
              </a:rPr>
              <a:t>for </a:t>
            </a:r>
            <a:r>
              <a:rPr sz="1100" b="1" spc="-5" dirty="0">
                <a:solidFill>
                  <a:srgbClr val="FFFFFF"/>
                </a:solidFill>
                <a:latin typeface="Calibri"/>
                <a:cs typeface="Calibri"/>
              </a:rPr>
              <a:t>Transportation Research and  Education </a:t>
            </a:r>
            <a:r>
              <a:rPr sz="1100" b="1" dirty="0">
                <a:solidFill>
                  <a:srgbClr val="FFFFFF"/>
                </a:solidFill>
                <a:latin typeface="Calibri"/>
                <a:cs typeface="Calibri"/>
              </a:rPr>
              <a:t>Iowa </a:t>
            </a:r>
            <a:r>
              <a:rPr sz="1100" b="1" spc="-5" dirty="0">
                <a:solidFill>
                  <a:srgbClr val="FFFFFF"/>
                </a:solidFill>
                <a:latin typeface="Calibri"/>
                <a:cs typeface="Calibri"/>
              </a:rPr>
              <a:t>State University, 2006,  p.69-104</a:t>
            </a:r>
            <a:endParaRPr sz="1100">
              <a:latin typeface="Calibri"/>
              <a:cs typeface="Calibri"/>
            </a:endParaRPr>
          </a:p>
          <a:p>
            <a:pPr marL="55244" marR="149225">
              <a:lnSpc>
                <a:spcPct val="101800"/>
              </a:lnSpc>
              <a:spcBef>
                <a:spcPts val="600"/>
              </a:spcBef>
              <a:buAutoNum type="arabicPeriod"/>
              <a:tabLst>
                <a:tab pos="196850" algn="l"/>
              </a:tabLst>
            </a:pPr>
            <a:r>
              <a:rPr sz="1100" b="1" spc="-5" dirty="0">
                <a:solidFill>
                  <a:srgbClr val="FFFFFF"/>
                </a:solidFill>
                <a:latin typeface="Calibri"/>
                <a:cs typeface="Calibri"/>
              </a:rPr>
              <a:t>MEHTA, KUMAR P., MONTEIRO, PAULA  J.M., “Concrete: Microstructure, Properties  and</a:t>
            </a:r>
            <a:endParaRPr sz="1100">
              <a:latin typeface="Calibri"/>
              <a:cs typeface="Calibri"/>
            </a:endParaRPr>
          </a:p>
          <a:p>
            <a:pPr marL="55244">
              <a:lnSpc>
                <a:spcPct val="100000"/>
              </a:lnSpc>
              <a:spcBef>
                <a:spcPts val="25"/>
              </a:spcBef>
            </a:pPr>
            <a:r>
              <a:rPr sz="1100" b="1" spc="-5" dirty="0">
                <a:solidFill>
                  <a:srgbClr val="FFFFFF"/>
                </a:solidFill>
                <a:latin typeface="Calibri"/>
                <a:cs typeface="Calibri"/>
              </a:rPr>
              <a:t>Materials”, McGraw-Hill,</a:t>
            </a:r>
            <a:r>
              <a:rPr sz="1100" b="1" dirty="0">
                <a:solidFill>
                  <a:srgbClr val="FFFFFF"/>
                </a:solidFill>
                <a:latin typeface="Calibri"/>
                <a:cs typeface="Calibri"/>
              </a:rPr>
              <a:t> </a:t>
            </a:r>
            <a:r>
              <a:rPr sz="1100" b="1" spc="-5" dirty="0">
                <a:solidFill>
                  <a:srgbClr val="FFFFFF"/>
                </a:solidFill>
                <a:latin typeface="Calibri"/>
                <a:cs typeface="Calibri"/>
              </a:rPr>
              <a:t>2006</a:t>
            </a:r>
            <a:endParaRPr sz="1100">
              <a:latin typeface="Calibri"/>
              <a:cs typeface="Calibri"/>
            </a:endParaRPr>
          </a:p>
          <a:p>
            <a:pPr marL="55244" marR="124460">
              <a:lnSpc>
                <a:spcPct val="101800"/>
              </a:lnSpc>
              <a:spcBef>
                <a:spcPts val="600"/>
              </a:spcBef>
              <a:buAutoNum type="arabicPeriod" startAt="3"/>
              <a:tabLst>
                <a:tab pos="196850" algn="l"/>
              </a:tabLst>
            </a:pPr>
            <a:r>
              <a:rPr sz="1100" b="1" spc="-5" dirty="0">
                <a:solidFill>
                  <a:srgbClr val="FFFFFF"/>
                </a:solidFill>
                <a:latin typeface="Calibri"/>
                <a:cs typeface="Calibri"/>
              </a:rPr>
              <a:t>SOROKO, I., “Concrete in </a:t>
            </a:r>
            <a:r>
              <a:rPr sz="1100" b="1" dirty="0">
                <a:solidFill>
                  <a:srgbClr val="FFFFFF"/>
                </a:solidFill>
                <a:latin typeface="Calibri"/>
                <a:cs typeface="Calibri"/>
              </a:rPr>
              <a:t>Hot  </a:t>
            </a:r>
            <a:r>
              <a:rPr sz="1100" b="1" spc="-5" dirty="0">
                <a:solidFill>
                  <a:srgbClr val="FFFFFF"/>
                </a:solidFill>
                <a:latin typeface="Calibri"/>
                <a:cs typeface="Calibri"/>
              </a:rPr>
              <a:t>Environments”, </a:t>
            </a:r>
            <a:r>
              <a:rPr sz="1100" b="1" dirty="0">
                <a:solidFill>
                  <a:srgbClr val="FFFFFF"/>
                </a:solidFill>
                <a:latin typeface="Calibri"/>
                <a:cs typeface="Calibri"/>
              </a:rPr>
              <a:t>E&amp;FN </a:t>
            </a:r>
            <a:r>
              <a:rPr sz="1100" b="1" spc="-5" dirty="0">
                <a:solidFill>
                  <a:srgbClr val="FFFFFF"/>
                </a:solidFill>
                <a:latin typeface="Calibri"/>
                <a:cs typeface="Calibri"/>
              </a:rPr>
              <a:t>Spon, 2004</a:t>
            </a:r>
            <a:endParaRPr sz="1100">
              <a:latin typeface="Calibri"/>
              <a:cs typeface="Calibri"/>
            </a:endParaRPr>
          </a:p>
          <a:p>
            <a:pPr marL="55244" marR="48260">
              <a:lnSpc>
                <a:spcPct val="101800"/>
              </a:lnSpc>
              <a:spcBef>
                <a:spcPts val="600"/>
              </a:spcBef>
              <a:buAutoNum type="arabicPeriod" startAt="3"/>
              <a:tabLst>
                <a:tab pos="165100" algn="l"/>
              </a:tabLst>
            </a:pPr>
            <a:r>
              <a:rPr sz="1100" b="1" spc="-5" dirty="0">
                <a:solidFill>
                  <a:srgbClr val="FFFFFF"/>
                </a:solidFill>
                <a:latin typeface="Calibri"/>
                <a:cs typeface="Calibri"/>
              </a:rPr>
              <a:t>ERDOĞAN, </a:t>
            </a:r>
            <a:r>
              <a:rPr sz="1100" b="1" dirty="0">
                <a:solidFill>
                  <a:srgbClr val="FFFFFF"/>
                </a:solidFill>
                <a:latin typeface="Calibri"/>
                <a:cs typeface="Calibri"/>
              </a:rPr>
              <a:t>T. </a:t>
            </a:r>
            <a:r>
              <a:rPr sz="1100" b="1" spc="-5" dirty="0">
                <a:solidFill>
                  <a:srgbClr val="FFFFFF"/>
                </a:solidFill>
                <a:latin typeface="Calibri"/>
                <a:cs typeface="Calibri"/>
              </a:rPr>
              <a:t>Y., </a:t>
            </a:r>
            <a:r>
              <a:rPr sz="1100" b="1" dirty="0">
                <a:solidFill>
                  <a:srgbClr val="FFFFFF"/>
                </a:solidFill>
                <a:latin typeface="Calibri"/>
                <a:cs typeface="Calibri"/>
              </a:rPr>
              <a:t>“ </a:t>
            </a:r>
            <a:r>
              <a:rPr sz="1100" b="1" spc="-5" dirty="0">
                <a:solidFill>
                  <a:srgbClr val="FFFFFF"/>
                </a:solidFill>
                <a:latin typeface="Calibri"/>
                <a:cs typeface="Calibri"/>
              </a:rPr>
              <a:t>Sorular </a:t>
            </a:r>
            <a:r>
              <a:rPr sz="1100" b="1" dirty="0">
                <a:solidFill>
                  <a:srgbClr val="FFFFFF"/>
                </a:solidFill>
                <a:latin typeface="Calibri"/>
                <a:cs typeface="Calibri"/>
              </a:rPr>
              <a:t>ve </a:t>
            </a:r>
            <a:r>
              <a:rPr sz="1100" b="1" spc="-5" dirty="0">
                <a:solidFill>
                  <a:srgbClr val="FFFFFF"/>
                </a:solidFill>
                <a:latin typeface="Calibri"/>
                <a:cs typeface="Calibri"/>
              </a:rPr>
              <a:t>Yanıtlarıyla  Beton Malzemeleri” </a:t>
            </a:r>
            <a:r>
              <a:rPr sz="1100" b="1" dirty="0">
                <a:solidFill>
                  <a:srgbClr val="FFFFFF"/>
                </a:solidFill>
                <a:latin typeface="Calibri"/>
                <a:cs typeface="Calibri"/>
              </a:rPr>
              <a:t>, </a:t>
            </a:r>
            <a:r>
              <a:rPr sz="1100" b="1" spc="-5" dirty="0">
                <a:solidFill>
                  <a:srgbClr val="FFFFFF"/>
                </a:solidFill>
                <a:latin typeface="Calibri"/>
                <a:cs typeface="Calibri"/>
              </a:rPr>
              <a:t>THBB Yayınları,</a:t>
            </a:r>
            <a:r>
              <a:rPr sz="1100" b="1" spc="-20" dirty="0">
                <a:solidFill>
                  <a:srgbClr val="FFFFFF"/>
                </a:solidFill>
                <a:latin typeface="Calibri"/>
                <a:cs typeface="Calibri"/>
              </a:rPr>
              <a:t> </a:t>
            </a:r>
            <a:r>
              <a:rPr sz="1100" b="1" spc="-5" dirty="0">
                <a:solidFill>
                  <a:srgbClr val="FFFFFF"/>
                </a:solidFill>
                <a:latin typeface="Calibri"/>
                <a:cs typeface="Calibri"/>
              </a:rPr>
              <a:t>2004</a:t>
            </a:r>
            <a:endParaRPr sz="1100">
              <a:latin typeface="Calibri"/>
              <a:cs typeface="Calibri"/>
            </a:endParaRPr>
          </a:p>
        </p:txBody>
      </p:sp>
      <p:sp>
        <p:nvSpPr>
          <p:cNvPr id="19" name="object 19"/>
          <p:cNvSpPr/>
          <p:nvPr/>
        </p:nvSpPr>
        <p:spPr>
          <a:xfrm>
            <a:off x="3340989" y="6265671"/>
            <a:ext cx="54610" cy="0"/>
          </a:xfrm>
          <a:custGeom>
            <a:avLst/>
            <a:gdLst/>
            <a:ahLst/>
            <a:cxnLst/>
            <a:rect l="l" t="t" r="r" b="b"/>
            <a:pathLst>
              <a:path w="54610">
                <a:moveTo>
                  <a:pt x="0" y="0"/>
                </a:moveTo>
                <a:lnTo>
                  <a:pt x="54610" y="0"/>
                </a:lnTo>
              </a:path>
            </a:pathLst>
          </a:custGeom>
          <a:ln w="19050">
            <a:solidFill>
              <a:srgbClr val="000000"/>
            </a:solidFill>
          </a:ln>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93345">
              <a:lnSpc>
                <a:spcPts val="1614"/>
              </a:lnSpc>
            </a:pPr>
            <a:r>
              <a:rPr spc="-5" dirty="0"/>
              <a:t>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3468</Words>
  <Application>Microsoft Office PowerPoint</Application>
  <PresentationFormat>Özel</PresentationFormat>
  <Paragraphs>504</Paragraphs>
  <Slides>11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Symbol</vt:lpstr>
      <vt:lpstr>Tahoma</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ENGIN, Yasin</dc:creator>
  <cp:lastModifiedBy>ERHAN HOCA</cp:lastModifiedBy>
  <cp:revision>1</cp:revision>
  <dcterms:created xsi:type="dcterms:W3CDTF">2018-12-12T16:16:33Z</dcterms:created>
  <dcterms:modified xsi:type="dcterms:W3CDTF">2021-01-07T19:54:20Z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2012-01-19T00:00:00Z</vt:filetime>
  </property>
  <property fmtid="{D5CDD505-2E9C-101B-9397-08002B2CF9AE}" pid="3" name="Creator">
    <vt:lpwstr>Microsoft® Publisher 2010</vt:lpwstr>
  </property>
  <property fmtid="{D5CDD505-2E9C-101B-9397-08002B2CF9AE}" pid="4" name="LastSaved">
    <vt:filetime>2018-12-12T00:00:00Z</vt:filetime>
  </property>
</Properties>
</file>