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91" r:id="rId2"/>
    <p:sldId id="292" r:id="rId3"/>
    <p:sldId id="293" r:id="rId4"/>
    <p:sldId id="294" r:id="rId5"/>
    <p:sldId id="296" r:id="rId6"/>
    <p:sldId id="298" r:id="rId7"/>
    <p:sldId id="299" r:id="rId8"/>
    <p:sldId id="300" r:id="rId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164" y="-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CC22-5A24-413F-9A64-B0C29F825C7F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FB1C-0D2B-4258-A92A-FCAE769360A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4270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CC22-5A24-413F-9A64-B0C29F825C7F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FB1C-0D2B-4258-A92A-FCAE769360A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0784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CC22-5A24-413F-9A64-B0C29F825C7F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FB1C-0D2B-4258-A92A-FCAE769360A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0678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CC22-5A24-413F-9A64-B0C29F825C7F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FB1C-0D2B-4258-A92A-FCAE769360A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4027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CC22-5A24-413F-9A64-B0C29F825C7F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FB1C-0D2B-4258-A92A-FCAE769360A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473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CC22-5A24-413F-9A64-B0C29F825C7F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FB1C-0D2B-4258-A92A-FCAE769360A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8589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CC22-5A24-413F-9A64-B0C29F825C7F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FB1C-0D2B-4258-A92A-FCAE769360A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713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CC22-5A24-413F-9A64-B0C29F825C7F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FB1C-0D2B-4258-A92A-FCAE769360A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4070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CC22-5A24-413F-9A64-B0C29F825C7F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FB1C-0D2B-4258-A92A-FCAE769360A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9230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CC22-5A24-413F-9A64-B0C29F825C7F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FB1C-0D2B-4258-A92A-FCAE769360A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7342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ACC22-5A24-413F-9A64-B0C29F825C7F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FB1C-0D2B-4258-A92A-FCAE769360A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445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ACC22-5A24-413F-9A64-B0C29F825C7F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BFB1C-0D2B-4258-A92A-FCAE769360A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632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BB068486-4507-47A1-8231-3938BC183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532660"/>
            <a:ext cx="8543925" cy="427460"/>
          </a:xfrm>
        </p:spPr>
        <p:txBody>
          <a:bodyPr>
            <a:noAutofit/>
          </a:bodyPr>
          <a:lstStyle/>
          <a:p>
            <a:r>
              <a:rPr lang="tr-TR" sz="2800" dirty="0"/>
              <a:t>PULMONER REHABİLİTASYONDA NİMV KULLANIMI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7439313C-7364-4A7A-8034-210526C93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/>
              <a:t>NİVM,PR’nin</a:t>
            </a:r>
            <a:r>
              <a:rPr lang="tr-TR" dirty="0"/>
              <a:t> uygulanabilirliğini ve başarısını arttırır.</a:t>
            </a:r>
          </a:p>
          <a:p>
            <a:r>
              <a:rPr lang="tr-TR" dirty="0"/>
              <a:t>Güvenli egzersiz şartları sağlanamayan hastalarda ek oksijen desteğiyle NİMV, egzersizin yapılabilmesine olanak sağlar.</a:t>
            </a:r>
          </a:p>
          <a:p>
            <a:r>
              <a:rPr lang="tr-TR" dirty="0" err="1"/>
              <a:t>PR’de</a:t>
            </a:r>
            <a:r>
              <a:rPr lang="tr-TR" dirty="0"/>
              <a:t> NİMV kullanımı gerektiren hasta grupları</a:t>
            </a:r>
          </a:p>
          <a:p>
            <a:pPr marL="0" indent="0">
              <a:buNone/>
            </a:pPr>
            <a:r>
              <a:rPr lang="tr-TR" dirty="0"/>
              <a:t>-solunum yetmezliği hastaları</a:t>
            </a:r>
          </a:p>
          <a:p>
            <a:pPr marL="0" indent="0">
              <a:buNone/>
            </a:pPr>
            <a:r>
              <a:rPr lang="tr-TR" dirty="0"/>
              <a:t>-cerrahi işlem öncesi operasyon için solunumsal olarak yetersiz hastalar</a:t>
            </a:r>
          </a:p>
          <a:p>
            <a:pPr marL="0" indent="0">
              <a:buNone/>
            </a:pPr>
            <a:r>
              <a:rPr lang="tr-TR" dirty="0"/>
              <a:t>-cerrahi sonrası solunum komplikasyon riski yüksek olan</a:t>
            </a:r>
          </a:p>
          <a:p>
            <a:pPr marL="0" indent="0">
              <a:buNone/>
            </a:pPr>
            <a:r>
              <a:rPr lang="tr-TR" dirty="0"/>
              <a:t>-</a:t>
            </a:r>
            <a:r>
              <a:rPr lang="tr-TR" dirty="0" err="1"/>
              <a:t>obsruktif</a:t>
            </a:r>
            <a:r>
              <a:rPr lang="tr-TR" dirty="0"/>
              <a:t> uyku </a:t>
            </a:r>
            <a:r>
              <a:rPr lang="tr-TR" dirty="0" err="1"/>
              <a:t>apne</a:t>
            </a:r>
            <a:r>
              <a:rPr lang="tr-TR" dirty="0"/>
              <a:t> sendromu(OUAS) tanılı hastalar </a:t>
            </a:r>
          </a:p>
        </p:txBody>
      </p:sp>
    </p:spTree>
    <p:extLst>
      <p:ext uri="{BB962C8B-B14F-4D97-AF65-F5344CB8AC3E}">
        <p14:creationId xmlns:p14="http://schemas.microsoft.com/office/powerpoint/2010/main" val="210351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E5DB08EC-3609-47E8-B055-A7C4D55A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534033"/>
          </a:xfrm>
        </p:spPr>
        <p:txBody>
          <a:bodyPr>
            <a:normAutofit fontScale="90000"/>
          </a:bodyPr>
          <a:lstStyle/>
          <a:p>
            <a:r>
              <a:rPr lang="tr-TR" dirty="0"/>
              <a:t>NİMV’Lİ HASTADA EGZERSİZ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6D3ADABF-855D-4B15-ABEC-895CBA59C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188720"/>
            <a:ext cx="8904923" cy="4988243"/>
          </a:xfrm>
        </p:spPr>
        <p:txBody>
          <a:bodyPr/>
          <a:lstStyle/>
          <a:p>
            <a:r>
              <a:rPr lang="tr-TR" dirty="0" err="1"/>
              <a:t>Endikasyonu</a:t>
            </a:r>
            <a:r>
              <a:rPr lang="tr-TR" dirty="0"/>
              <a:t> olan tüm solunum hastalarının egzersiz seanslarında NİMV kullanılabilir.</a:t>
            </a:r>
          </a:p>
          <a:p>
            <a:r>
              <a:rPr lang="tr-TR" dirty="0" err="1"/>
              <a:t>NİMV’li</a:t>
            </a:r>
            <a:r>
              <a:rPr lang="tr-TR" dirty="0"/>
              <a:t> solunum yetmezliği olanlarda bisiklet </a:t>
            </a:r>
            <a:r>
              <a:rPr lang="tr-TR" dirty="0" err="1"/>
              <a:t>ergometresi</a:t>
            </a:r>
            <a:r>
              <a:rPr lang="tr-TR" dirty="0"/>
              <a:t> çalışmasıyla </a:t>
            </a:r>
            <a:r>
              <a:rPr lang="tr-TR" dirty="0" err="1"/>
              <a:t>endurans</a:t>
            </a:r>
            <a:r>
              <a:rPr lang="tr-TR" dirty="0"/>
              <a:t> süreleri artmıştır.</a:t>
            </a:r>
          </a:p>
          <a:p>
            <a:pPr marL="0" indent="0">
              <a:buNone/>
            </a:pPr>
            <a:r>
              <a:rPr lang="tr-TR" dirty="0"/>
              <a:t>EGZERSİZ SIRASINDA NİMV’NİN ETKİSİ</a:t>
            </a:r>
          </a:p>
          <a:p>
            <a:pPr marL="0" indent="0">
              <a:buNone/>
            </a:pPr>
            <a:r>
              <a:rPr lang="tr-TR" dirty="0"/>
              <a:t>-Solunum iş yükünde azalma</a:t>
            </a:r>
          </a:p>
          <a:p>
            <a:pPr marL="0" indent="0">
              <a:buNone/>
            </a:pPr>
            <a:r>
              <a:rPr lang="tr-TR" dirty="0"/>
              <a:t>-solunum kaslarına olan yüklenmenin azalması</a:t>
            </a:r>
          </a:p>
          <a:p>
            <a:pPr marL="0" indent="0">
              <a:buNone/>
            </a:pPr>
            <a:r>
              <a:rPr lang="tr-TR" dirty="0"/>
              <a:t>-</a:t>
            </a:r>
            <a:r>
              <a:rPr lang="tr-TR" dirty="0" err="1"/>
              <a:t>ekstremite</a:t>
            </a:r>
            <a:r>
              <a:rPr lang="tr-TR" dirty="0"/>
              <a:t> kan akışının artması</a:t>
            </a:r>
          </a:p>
          <a:p>
            <a:pPr marL="0" indent="0">
              <a:buNone/>
            </a:pPr>
            <a:r>
              <a:rPr lang="tr-TR" dirty="0"/>
              <a:t>-anti </a:t>
            </a:r>
            <a:r>
              <a:rPr lang="tr-TR" dirty="0" err="1"/>
              <a:t>inflamatuar</a:t>
            </a:r>
            <a:r>
              <a:rPr lang="tr-TR" dirty="0"/>
              <a:t> etki</a:t>
            </a:r>
          </a:p>
          <a:p>
            <a:pPr marL="0" indent="0">
              <a:buNone/>
            </a:pPr>
            <a:r>
              <a:rPr lang="tr-TR" dirty="0"/>
              <a:t>-</a:t>
            </a:r>
            <a:r>
              <a:rPr lang="tr-TR" dirty="0" err="1"/>
              <a:t>vagal</a:t>
            </a:r>
            <a:r>
              <a:rPr lang="tr-TR" dirty="0"/>
              <a:t> </a:t>
            </a:r>
            <a:r>
              <a:rPr lang="tr-TR" dirty="0" err="1"/>
              <a:t>tonusta</a:t>
            </a:r>
            <a:r>
              <a:rPr lang="tr-TR" dirty="0"/>
              <a:t> azalma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6843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6E52A20D-10C0-4C7F-9CF3-C659E8F80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681037"/>
            <a:ext cx="8543925" cy="111443"/>
          </a:xfrm>
        </p:spPr>
        <p:txBody>
          <a:bodyPr>
            <a:noAutofit/>
          </a:bodyPr>
          <a:lstStyle/>
          <a:p>
            <a:r>
              <a:rPr lang="tr-TR" sz="3600" dirty="0"/>
              <a:t>NİMV’İN PR’DE KULLANIMDAKİ DEZAVANTAJLARII;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E4D018-2DC8-4E0E-8182-2E88E5047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062163"/>
            <a:ext cx="8543925" cy="4114800"/>
          </a:xfrm>
        </p:spPr>
        <p:txBody>
          <a:bodyPr/>
          <a:lstStyle/>
          <a:p>
            <a:r>
              <a:rPr lang="tr-TR" dirty="0" err="1"/>
              <a:t>NİMV’li</a:t>
            </a:r>
            <a:r>
              <a:rPr lang="tr-TR" dirty="0"/>
              <a:t> hasta grubunda programa uyum ve devam düşük olması</a:t>
            </a:r>
          </a:p>
          <a:p>
            <a:r>
              <a:rPr lang="tr-TR" dirty="0"/>
              <a:t>Egzersiz öncesi maskeni takılması, </a:t>
            </a:r>
            <a:r>
              <a:rPr lang="tr-TR" dirty="0" err="1"/>
              <a:t>ventilatörün</a:t>
            </a:r>
            <a:r>
              <a:rPr lang="tr-TR" dirty="0"/>
              <a:t> ayarlanması için harcanan zamanın olması</a:t>
            </a:r>
          </a:p>
          <a:p>
            <a:r>
              <a:rPr lang="tr-TR" dirty="0"/>
              <a:t>Hastanın rahatsızlık veren ekipmanla egzersiz yapması</a:t>
            </a:r>
          </a:p>
        </p:txBody>
      </p:sp>
    </p:spTree>
    <p:extLst>
      <p:ext uri="{BB962C8B-B14F-4D97-AF65-F5344CB8AC3E}">
        <p14:creationId xmlns:p14="http://schemas.microsoft.com/office/powerpoint/2010/main" val="228078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E91D142F-34C1-4511-A78B-7B6F5E297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610233"/>
          </a:xfrm>
        </p:spPr>
        <p:txBody>
          <a:bodyPr>
            <a:normAutofit/>
          </a:bodyPr>
          <a:lstStyle/>
          <a:p>
            <a:r>
              <a:rPr lang="tr-TR" sz="3200" dirty="0"/>
              <a:t>SOLUNUM KAS EĞİTİMİNİN ETKİSİ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529EC98A-4225-4453-9121-EB17742B9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435982"/>
            <a:ext cx="6236581" cy="5170092"/>
          </a:xfrm>
        </p:spPr>
        <p:txBody>
          <a:bodyPr>
            <a:normAutofit/>
          </a:bodyPr>
          <a:lstStyle/>
          <a:p>
            <a:r>
              <a:rPr lang="tr-TR" sz="2400" dirty="0"/>
              <a:t>Kontrollü MV uygulana hastalarda 5-6. günde </a:t>
            </a:r>
            <a:r>
              <a:rPr lang="tr-TR" sz="2400" dirty="0" err="1"/>
              <a:t>diyagragma</a:t>
            </a:r>
            <a:r>
              <a:rPr lang="tr-TR" sz="2400" dirty="0"/>
              <a:t> kas </a:t>
            </a:r>
            <a:r>
              <a:rPr lang="tr-TR" sz="2400" dirty="0" err="1"/>
              <a:t>güc</a:t>
            </a:r>
            <a:r>
              <a:rPr lang="tr-TR" sz="2400" dirty="0"/>
              <a:t> %32 azalır.</a:t>
            </a:r>
          </a:p>
          <a:p>
            <a:r>
              <a:rPr lang="tr-TR" sz="2400" dirty="0" err="1"/>
              <a:t>Entübe</a:t>
            </a:r>
            <a:r>
              <a:rPr lang="tr-TR" sz="2400" dirty="0"/>
              <a:t> hastalarda </a:t>
            </a:r>
            <a:r>
              <a:rPr lang="tr-TR" sz="2400" dirty="0" err="1"/>
              <a:t>MIP’ın</a:t>
            </a:r>
            <a:r>
              <a:rPr lang="tr-TR" sz="2400" dirty="0"/>
              <a:t> -30cmH2O’dan daha negatif olması </a:t>
            </a:r>
            <a:r>
              <a:rPr lang="tr-TR" sz="2400" dirty="0" err="1"/>
              <a:t>inspiratuar</a:t>
            </a:r>
            <a:r>
              <a:rPr lang="tr-TR" sz="2400" dirty="0"/>
              <a:t> kaslarının </a:t>
            </a:r>
            <a:r>
              <a:rPr lang="tr-TR" sz="2400" dirty="0" err="1"/>
              <a:t>MV’den</a:t>
            </a:r>
            <a:r>
              <a:rPr lang="tr-TR" sz="2400" dirty="0"/>
              <a:t> ayrılması(</a:t>
            </a:r>
            <a:r>
              <a:rPr lang="tr-TR" sz="2400" dirty="0" err="1"/>
              <a:t>weaning</a:t>
            </a:r>
            <a:r>
              <a:rPr lang="tr-TR" sz="2400" dirty="0"/>
              <a:t>) için yeterli olduğunu düşündürür.</a:t>
            </a:r>
          </a:p>
          <a:p>
            <a:r>
              <a:rPr lang="tr-TR" sz="2400" dirty="0" err="1"/>
              <a:t>IMV’den</a:t>
            </a:r>
            <a:r>
              <a:rPr lang="tr-TR" sz="2400" dirty="0"/>
              <a:t> ayrılabilen hastalarda süreç NİMV ile devam </a:t>
            </a:r>
            <a:r>
              <a:rPr lang="tr-TR" sz="2400" dirty="0" err="1"/>
              <a:t>edebilir.Bu</a:t>
            </a:r>
            <a:r>
              <a:rPr lang="tr-TR" sz="2400" dirty="0"/>
              <a:t> süreçte solunum kasları kuvvetlendirmesi </a:t>
            </a:r>
            <a:r>
              <a:rPr lang="tr-TR" sz="2400" dirty="0" err="1"/>
              <a:t>önemlidir.Bunu</a:t>
            </a:r>
            <a:r>
              <a:rPr lang="tr-TR" sz="2400" dirty="0"/>
              <a:t> ise kolay egzersiz aletleriyle sağlayabiliriz.</a:t>
            </a:r>
          </a:p>
          <a:p>
            <a:r>
              <a:rPr lang="tr-TR" sz="2400" dirty="0"/>
              <a:t>Hastanın solunum eforu ile </a:t>
            </a:r>
            <a:r>
              <a:rPr lang="tr-TR" sz="2400" dirty="0" err="1"/>
              <a:t>dispneye</a:t>
            </a:r>
            <a:r>
              <a:rPr lang="tr-TR" sz="2400" dirty="0"/>
              <a:t> girmemesine özen </a:t>
            </a:r>
            <a:r>
              <a:rPr lang="tr-TR" sz="2400" dirty="0" err="1"/>
              <a:t>gösterilmeli,gerekli</a:t>
            </a:r>
            <a:r>
              <a:rPr lang="tr-TR" sz="2400" dirty="0"/>
              <a:t> molalar verilmelidir.</a:t>
            </a:r>
          </a:p>
        </p:txBody>
      </p:sp>
      <p:pic>
        <p:nvPicPr>
          <p:cNvPr id="4" name="Picture 2" descr="threshold nedir ile ilgili görsel sonucu">
            <a:extLst>
              <a:ext uri="{FF2B5EF4-FFF2-40B4-BE49-F238E27FC236}">
                <a16:creationId xmlns="" xmlns:a16="http://schemas.microsoft.com/office/drawing/2014/main" id="{BC7DECDA-60E3-4A37-B7E6-A7A5B53BA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615" y="2057790"/>
            <a:ext cx="2185348" cy="170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D1BA0A8A-2233-4B19-9E7F-0F5432F1F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933" y="3896835"/>
            <a:ext cx="2247646" cy="222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6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A5E708EC-623E-43F1-BE72-4AB6AEA15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2591433"/>
          </a:xfrm>
        </p:spPr>
        <p:txBody>
          <a:bodyPr/>
          <a:lstStyle/>
          <a:p>
            <a:r>
              <a:rPr lang="tr-TR" dirty="0">
                <a:solidFill>
                  <a:srgbClr val="C00000"/>
                </a:solidFill>
              </a:rPr>
              <a:t>4-DİSPNE VE PULMONER REHABİLİTASYON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65880B-D115-4DEF-B3DB-E1F82E7E1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956559"/>
            <a:ext cx="8543925" cy="3220403"/>
          </a:xfrm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9717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F5516CE7-E237-47E9-8EC7-A52576DC1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31591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4D6712CD-9ACB-4124-92FF-83F1C0A1C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1066800"/>
            <a:ext cx="9525000" cy="5110163"/>
          </a:xfrm>
        </p:spPr>
        <p:txBody>
          <a:bodyPr/>
          <a:lstStyle/>
          <a:p>
            <a:r>
              <a:rPr lang="tr-TR" dirty="0"/>
              <a:t>EN SIK TARİF EDİLEN DİSPNE HİSLERİ;</a:t>
            </a:r>
          </a:p>
          <a:p>
            <a:pPr marL="0" indent="0">
              <a:buNone/>
            </a:pPr>
            <a:r>
              <a:rPr lang="tr-TR" dirty="0"/>
              <a:t>-göğüs gerginliği (özellikle astım hastaları)</a:t>
            </a:r>
          </a:p>
          <a:p>
            <a:pPr marL="0" indent="0">
              <a:buNone/>
            </a:pPr>
            <a:r>
              <a:rPr lang="tr-TR" dirty="0"/>
              <a:t>-efor </a:t>
            </a:r>
            <a:r>
              <a:rPr lang="tr-TR" dirty="0" err="1"/>
              <a:t>dispnesi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-hızlı solunum</a:t>
            </a:r>
          </a:p>
          <a:p>
            <a:pPr marL="0" indent="0">
              <a:buNone/>
            </a:pPr>
            <a:r>
              <a:rPr lang="tr-TR" dirty="0"/>
              <a:t>-hava açlığı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          </a:t>
            </a:r>
            <a:r>
              <a:rPr lang="tr-TR" dirty="0" err="1"/>
              <a:t>Dispne</a:t>
            </a:r>
            <a:r>
              <a:rPr lang="tr-TR" dirty="0"/>
              <a:t> hissi temel olarak nefes alma talebi ile bu talebin karşılanma yeteneği arasındaki dengenin bozulmasından kaynaklanır.</a:t>
            </a:r>
          </a:p>
        </p:txBody>
      </p:sp>
      <p:sp>
        <p:nvSpPr>
          <p:cNvPr id="5" name="Ok: Sağ 4">
            <a:extLst>
              <a:ext uri="{FF2B5EF4-FFF2-40B4-BE49-F238E27FC236}">
                <a16:creationId xmlns="" xmlns:a16="http://schemas.microsoft.com/office/drawing/2014/main" id="{B3EBED6E-5E24-4B3D-AFC2-E864111E485B}"/>
              </a:ext>
            </a:extLst>
          </p:cNvPr>
          <p:cNvSpPr/>
          <p:nvPr/>
        </p:nvSpPr>
        <p:spPr>
          <a:xfrm>
            <a:off x="322898" y="4130040"/>
            <a:ext cx="716280" cy="4876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42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67C11564-87E7-4D31-85C7-55AEF0E5A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457833"/>
          </a:xfrm>
        </p:spPr>
        <p:txBody>
          <a:bodyPr>
            <a:noAutofit/>
          </a:bodyPr>
          <a:lstStyle/>
          <a:p>
            <a:r>
              <a:rPr lang="tr-TR" sz="3200" dirty="0"/>
              <a:t>AFFERENT VE AFFERENT UYARILAR;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A76BEC79-7A3B-45C6-9C48-3AE6F562F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960120"/>
            <a:ext cx="8543925" cy="5216843"/>
          </a:xfrm>
        </p:spPr>
        <p:txBody>
          <a:bodyPr/>
          <a:lstStyle/>
          <a:p>
            <a:r>
              <a:rPr lang="tr-TR" dirty="0" err="1"/>
              <a:t>Afferent</a:t>
            </a:r>
            <a:r>
              <a:rPr lang="tr-TR" dirty="0"/>
              <a:t> uyarılar          beyin sapındaki solunum      merkezine taşınır.</a:t>
            </a:r>
          </a:p>
          <a:p>
            <a:r>
              <a:rPr lang="tr-TR" dirty="0" err="1"/>
              <a:t>Glossofaringeal</a:t>
            </a:r>
            <a:r>
              <a:rPr lang="tr-TR" dirty="0"/>
              <a:t> sinir           </a:t>
            </a:r>
            <a:r>
              <a:rPr lang="tr-TR" dirty="0" err="1"/>
              <a:t>periferal</a:t>
            </a:r>
            <a:r>
              <a:rPr lang="tr-TR" dirty="0"/>
              <a:t> </a:t>
            </a:r>
            <a:r>
              <a:rPr lang="tr-TR" dirty="0" err="1"/>
              <a:t>kemoreseptörlerden</a:t>
            </a:r>
            <a:endParaRPr lang="tr-TR" dirty="0"/>
          </a:p>
          <a:p>
            <a:r>
              <a:rPr lang="tr-TR" dirty="0" err="1"/>
              <a:t>Vagal</a:t>
            </a:r>
            <a:r>
              <a:rPr lang="tr-TR" dirty="0"/>
              <a:t> sinir            </a:t>
            </a:r>
            <a:r>
              <a:rPr lang="tr-TR" dirty="0" err="1"/>
              <a:t>akc</a:t>
            </a:r>
            <a:r>
              <a:rPr lang="tr-TR" dirty="0"/>
              <a:t>. </a:t>
            </a:r>
            <a:r>
              <a:rPr lang="tr-TR" dirty="0" err="1"/>
              <a:t>Mekanoreseptörlerden</a:t>
            </a:r>
            <a:endParaRPr lang="tr-TR" dirty="0"/>
          </a:p>
          <a:p>
            <a:r>
              <a:rPr lang="tr-TR" dirty="0"/>
              <a:t>3-5 </a:t>
            </a:r>
            <a:r>
              <a:rPr lang="tr-TR" dirty="0" err="1"/>
              <a:t>numarlı</a:t>
            </a:r>
            <a:r>
              <a:rPr lang="tr-TR" dirty="0"/>
              <a:t> </a:t>
            </a:r>
            <a:r>
              <a:rPr lang="tr-TR" dirty="0" err="1"/>
              <a:t>kranial</a:t>
            </a:r>
            <a:r>
              <a:rPr lang="tr-TR" dirty="0"/>
              <a:t> sinirler        </a:t>
            </a:r>
            <a:r>
              <a:rPr lang="tr-TR" dirty="0" err="1"/>
              <a:t>diyafragmadaki</a:t>
            </a:r>
            <a:r>
              <a:rPr lang="tr-TR" dirty="0"/>
              <a:t> </a:t>
            </a:r>
            <a:r>
              <a:rPr lang="tr-TR" dirty="0" err="1"/>
              <a:t>mekanoreseptörlerden</a:t>
            </a:r>
            <a:r>
              <a:rPr lang="tr-TR" dirty="0"/>
              <a:t> gelen bilgileri taşır.</a:t>
            </a:r>
          </a:p>
          <a:p>
            <a:r>
              <a:rPr lang="tr-TR" dirty="0"/>
              <a:t>Beyin sapında </a:t>
            </a:r>
            <a:r>
              <a:rPr lang="tr-TR" dirty="0" err="1"/>
              <a:t>medullaya</a:t>
            </a:r>
            <a:r>
              <a:rPr lang="tr-TR" dirty="0"/>
              <a:t> gelen </a:t>
            </a:r>
            <a:r>
              <a:rPr lang="tr-TR" dirty="0" err="1"/>
              <a:t>afferent</a:t>
            </a:r>
            <a:r>
              <a:rPr lang="tr-TR" dirty="0"/>
              <a:t> bilgiler </a:t>
            </a:r>
            <a:r>
              <a:rPr lang="tr-TR" dirty="0" err="1"/>
              <a:t>limbik</a:t>
            </a:r>
            <a:r>
              <a:rPr lang="tr-TR" dirty="0"/>
              <a:t> sisteme ulaşır ve </a:t>
            </a:r>
            <a:r>
              <a:rPr lang="tr-TR" dirty="0" err="1"/>
              <a:t>dispnenin</a:t>
            </a:r>
            <a:r>
              <a:rPr lang="tr-TR" dirty="0"/>
              <a:t> oluşturduğu rahatsızlık hissi algılanmış olur.</a:t>
            </a:r>
          </a:p>
        </p:txBody>
      </p:sp>
      <p:sp>
        <p:nvSpPr>
          <p:cNvPr id="4" name="Ok: Sağ 3">
            <a:extLst>
              <a:ext uri="{FF2B5EF4-FFF2-40B4-BE49-F238E27FC236}">
                <a16:creationId xmlns="" xmlns:a16="http://schemas.microsoft.com/office/drawing/2014/main" id="{CA6FA0AF-4FCD-4683-8242-65620D6DB862}"/>
              </a:ext>
            </a:extLst>
          </p:cNvPr>
          <p:cNvSpPr/>
          <p:nvPr/>
        </p:nvSpPr>
        <p:spPr>
          <a:xfrm>
            <a:off x="3489960" y="1097280"/>
            <a:ext cx="612648" cy="259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Ok: Sağ 4">
            <a:extLst>
              <a:ext uri="{FF2B5EF4-FFF2-40B4-BE49-F238E27FC236}">
                <a16:creationId xmlns="" xmlns:a16="http://schemas.microsoft.com/office/drawing/2014/main" id="{E72C075D-FB49-4CFF-84F7-2566C1CEFC10}"/>
              </a:ext>
            </a:extLst>
          </p:cNvPr>
          <p:cNvSpPr/>
          <p:nvPr/>
        </p:nvSpPr>
        <p:spPr>
          <a:xfrm>
            <a:off x="4102608" y="2057400"/>
            <a:ext cx="612648" cy="259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k: Sağ 5">
            <a:extLst>
              <a:ext uri="{FF2B5EF4-FFF2-40B4-BE49-F238E27FC236}">
                <a16:creationId xmlns="" xmlns:a16="http://schemas.microsoft.com/office/drawing/2014/main" id="{02F8DF6D-09F4-4603-8FDE-F94574960592}"/>
              </a:ext>
            </a:extLst>
          </p:cNvPr>
          <p:cNvSpPr/>
          <p:nvPr/>
        </p:nvSpPr>
        <p:spPr>
          <a:xfrm>
            <a:off x="2651760" y="2542032"/>
            <a:ext cx="731520" cy="259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Ok: Sağ 6">
            <a:extLst>
              <a:ext uri="{FF2B5EF4-FFF2-40B4-BE49-F238E27FC236}">
                <a16:creationId xmlns="" xmlns:a16="http://schemas.microsoft.com/office/drawing/2014/main" id="{5E243CB1-549B-41B0-99FD-DFB55C6553C3}"/>
              </a:ext>
            </a:extLst>
          </p:cNvPr>
          <p:cNvSpPr/>
          <p:nvPr/>
        </p:nvSpPr>
        <p:spPr>
          <a:xfrm>
            <a:off x="4846320" y="2987040"/>
            <a:ext cx="518160" cy="32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571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3154D2D6-D467-4956-8602-2746E4BBA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594993"/>
          </a:xfrm>
        </p:spPr>
        <p:txBody>
          <a:bodyPr>
            <a:normAutofit/>
          </a:bodyPr>
          <a:lstStyle/>
          <a:p>
            <a:r>
              <a:rPr lang="tr-TR" sz="3200" dirty="0"/>
              <a:t>KİŞİSEL FARKLILAR VE HASTALIKLARA GÖRE DİSPNE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686DDCA9-E242-4CBC-B650-4886CCDA0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249680"/>
            <a:ext cx="8543925" cy="4927283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1)YAŞ VE CİNSİYET(yaşlı&gt;genç ve kadın&gt;erkek)</a:t>
            </a:r>
          </a:p>
          <a:p>
            <a:pPr marL="0" indent="0">
              <a:buNone/>
            </a:pPr>
            <a:r>
              <a:rPr lang="tr-TR" dirty="0"/>
              <a:t>2)OBEZİTE VE </a:t>
            </a:r>
            <a:r>
              <a:rPr lang="tr-TR" dirty="0" err="1"/>
              <a:t>GEBELİK’te</a:t>
            </a:r>
            <a:r>
              <a:rPr lang="tr-TR" dirty="0"/>
              <a:t> ARTAR.</a:t>
            </a:r>
          </a:p>
          <a:p>
            <a:pPr marL="0" indent="0">
              <a:buNone/>
            </a:pPr>
            <a:r>
              <a:rPr lang="tr-TR" dirty="0"/>
              <a:t>3)OBSTRÜKTİF </a:t>
            </a:r>
            <a:r>
              <a:rPr lang="tr-TR" dirty="0" err="1"/>
              <a:t>HASTALIKLAR’da</a:t>
            </a:r>
            <a:r>
              <a:rPr lang="tr-TR" dirty="0"/>
              <a:t> ARTAR.</a:t>
            </a:r>
          </a:p>
          <a:p>
            <a:pPr marL="0" indent="0">
              <a:buNone/>
            </a:pPr>
            <a:r>
              <a:rPr lang="tr-TR" dirty="0"/>
              <a:t>4)RESTRİKTİF </a:t>
            </a:r>
            <a:r>
              <a:rPr lang="tr-TR" dirty="0" err="1"/>
              <a:t>HASTALIKLAR’da</a:t>
            </a:r>
            <a:r>
              <a:rPr lang="tr-TR" dirty="0"/>
              <a:t> ARTAR.</a:t>
            </a:r>
          </a:p>
          <a:p>
            <a:pPr marL="0" indent="0">
              <a:buNone/>
            </a:pPr>
            <a:r>
              <a:rPr lang="tr-TR" dirty="0"/>
              <a:t>5)NÖROMUSKULER </a:t>
            </a:r>
            <a:r>
              <a:rPr lang="tr-TR" dirty="0" err="1"/>
              <a:t>HASTALIK’da</a:t>
            </a:r>
            <a:r>
              <a:rPr lang="tr-TR" dirty="0"/>
              <a:t> ARTAR.</a:t>
            </a:r>
          </a:p>
          <a:p>
            <a:pPr marL="0" indent="0">
              <a:buNone/>
            </a:pPr>
            <a:r>
              <a:rPr lang="tr-TR" dirty="0"/>
              <a:t>6)KALP </a:t>
            </a:r>
            <a:r>
              <a:rPr lang="tr-TR" dirty="0" err="1"/>
              <a:t>YETMEZLİĞİN’de</a:t>
            </a:r>
            <a:r>
              <a:rPr lang="tr-TR" dirty="0"/>
              <a:t> ARTAR.</a:t>
            </a:r>
          </a:p>
        </p:txBody>
      </p:sp>
    </p:spTree>
    <p:extLst>
      <p:ext uri="{BB962C8B-B14F-4D97-AF65-F5344CB8AC3E}">
        <p14:creationId xmlns:p14="http://schemas.microsoft.com/office/powerpoint/2010/main" val="153082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4092</TotalTime>
  <Words>338</Words>
  <Application>Microsoft Office PowerPoint</Application>
  <PresentationFormat>A4 Kağıt (210x297 mm)</PresentationFormat>
  <Paragraphs>47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Office Teması</vt:lpstr>
      <vt:lpstr>PULMONER REHABİLİTASYONDA NİMV KULLANIMI</vt:lpstr>
      <vt:lpstr>NİMV’Lİ HASTADA EGZERSİZ</vt:lpstr>
      <vt:lpstr>NİMV’İN PR’DE KULLANIMDAKİ DEZAVANTAJLARII;</vt:lpstr>
      <vt:lpstr>SOLUNUM KAS EĞİTİMİNİN ETKİSİ</vt:lpstr>
      <vt:lpstr>4-DİSPNE VE PULMONER REHABİLİTASYON</vt:lpstr>
      <vt:lpstr>PowerPoint Sunusu</vt:lpstr>
      <vt:lpstr>AFFERENT VE AFFERENT UYARILAR;</vt:lpstr>
      <vt:lpstr>KİŞİSEL FARKLILAR VE HASTALIKLARA GÖRE DİSPNE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PULMONER REHABİLİTASYON MODELLERİ VE YAKLAŞIMLARI</dc:title>
  <dc:creator>dilara doğla</dc:creator>
  <cp:lastModifiedBy>LENOVO</cp:lastModifiedBy>
  <cp:revision>119</cp:revision>
  <dcterms:created xsi:type="dcterms:W3CDTF">2020-03-05T06:11:09Z</dcterms:created>
  <dcterms:modified xsi:type="dcterms:W3CDTF">2020-03-17T07:49:37Z</dcterms:modified>
</cp:coreProperties>
</file>