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9E38D-57AD-4C23-8255-6C86298FE0CF}" type="datetimeFigureOut">
              <a:rPr lang="tr-TR" smtClean="0"/>
              <a:t>1.04.2020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A3E96-71B4-4B84-8163-762F1C3309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3208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9E38D-57AD-4C23-8255-6C86298FE0CF}" type="datetimeFigureOut">
              <a:rPr lang="tr-TR" smtClean="0"/>
              <a:t>1.04.2020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A3E96-71B4-4B84-8163-762F1C3309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8005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9E38D-57AD-4C23-8255-6C86298FE0CF}" type="datetimeFigureOut">
              <a:rPr lang="tr-TR" smtClean="0"/>
              <a:t>1.04.2020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A3E96-71B4-4B84-8163-762F1C3309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4109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9E38D-57AD-4C23-8255-6C86298FE0CF}" type="datetimeFigureOut">
              <a:rPr lang="tr-TR" smtClean="0"/>
              <a:t>1.04.2020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A3E96-71B4-4B84-8163-762F1C3309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5716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9E38D-57AD-4C23-8255-6C86298FE0CF}" type="datetimeFigureOut">
              <a:rPr lang="tr-TR" smtClean="0"/>
              <a:t>1.04.2020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A3E96-71B4-4B84-8163-762F1C3309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320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9E38D-57AD-4C23-8255-6C86298FE0CF}" type="datetimeFigureOut">
              <a:rPr lang="tr-TR" smtClean="0"/>
              <a:t>1.04.2020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A3E96-71B4-4B84-8163-762F1C3309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1094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9E38D-57AD-4C23-8255-6C86298FE0CF}" type="datetimeFigureOut">
              <a:rPr lang="tr-TR" smtClean="0"/>
              <a:t>1.04.2020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A3E96-71B4-4B84-8163-762F1C3309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7657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9E38D-57AD-4C23-8255-6C86298FE0CF}" type="datetimeFigureOut">
              <a:rPr lang="tr-TR" smtClean="0"/>
              <a:t>1.04.2020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A3E96-71B4-4B84-8163-762F1C3309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7227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9E38D-57AD-4C23-8255-6C86298FE0CF}" type="datetimeFigureOut">
              <a:rPr lang="tr-TR" smtClean="0"/>
              <a:t>1.04.2020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A3E96-71B4-4B84-8163-762F1C3309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6401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9E38D-57AD-4C23-8255-6C86298FE0CF}" type="datetimeFigureOut">
              <a:rPr lang="tr-TR" smtClean="0"/>
              <a:t>1.04.2020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A3E96-71B4-4B84-8163-762F1C3309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6256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9E38D-57AD-4C23-8255-6C86298FE0CF}" type="datetimeFigureOut">
              <a:rPr lang="tr-TR" smtClean="0"/>
              <a:t>1.04.2020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A3E96-71B4-4B84-8163-762F1C3309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1227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9E38D-57AD-4C23-8255-6C86298FE0CF}" type="datetimeFigureOut">
              <a:rPr lang="tr-TR" smtClean="0"/>
              <a:t>1.04.2020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A3E96-71B4-4B84-8163-762F1C3309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5456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1470025"/>
          </a:xfrm>
        </p:spPr>
        <p:txBody>
          <a:bodyPr/>
          <a:lstStyle/>
          <a:p>
            <a:r>
              <a:rPr lang="tr-TR" dirty="0" smtClean="0"/>
              <a:t>FİZİKSEL AKTİVİTEYİ BELİRLEME YÖNTEMLERİ-10. HAFTA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Dr. </a:t>
            </a:r>
            <a:r>
              <a:rPr lang="tr-TR" dirty="0" err="1" smtClean="0"/>
              <a:t>Öğr</a:t>
            </a:r>
            <a:r>
              <a:rPr lang="tr-TR" dirty="0" smtClean="0"/>
              <a:t>. Üyesi Ercan TURAL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49949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Akselerometreler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/>
              <a:t>Akselerometreler hareket sırasında gövde veya </a:t>
            </a:r>
            <a:r>
              <a:rPr lang="tr-TR" dirty="0" err="1" smtClean="0"/>
              <a:t>ekstremitelerin</a:t>
            </a:r>
            <a:r>
              <a:rPr lang="tr-TR" dirty="0" smtClean="0"/>
              <a:t> bir ya da daha fazla düzlemdeki hızlanmasının büyüklüğü, sıklığı, süresi, şiddeti ve hacmini hesaplamak için sürekli ve objektif olarak kayıt yapan cihazlardır.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76923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prstClr val="black"/>
                </a:solidFill>
              </a:rPr>
              <a:t>Akselerometreler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P</a:t>
            </a:r>
            <a:r>
              <a:rPr lang="tr-TR" dirty="0" smtClean="0"/>
              <a:t>ratik ve girişimsel olmayan, doğru, güvenilir ve geçerli ölçüm araçlarıdır. </a:t>
            </a:r>
          </a:p>
          <a:p>
            <a:pPr algn="just"/>
            <a:r>
              <a:rPr lang="tr-TR" dirty="0" smtClean="0"/>
              <a:t>Küçük ölçekli fiziksel aktivite araştırmalarında sıklıkla kullanılan akselerometrelerin son yıllarda büyük ölçekli çalışmalarda da kullanımı giderek artmaktadır. </a:t>
            </a:r>
          </a:p>
          <a:p>
            <a:pPr algn="just"/>
            <a:r>
              <a:rPr lang="tr-TR" dirty="0" smtClean="0"/>
              <a:t>Akselerometreler hem laboratuvar ortamında hem de sahada kullanılabilmektedir. 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11248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prstClr val="black"/>
                </a:solidFill>
              </a:rPr>
              <a:t>Akselerometreler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/>
              <a:t>Teknolojik gelişmeler sayesinde akselerometreler çok küçük yaştan itibaren çocuklarda ve gençlerde kullanılabilmektedir. </a:t>
            </a:r>
          </a:p>
          <a:p>
            <a:pPr algn="just"/>
            <a:r>
              <a:rPr lang="tr-TR" dirty="0" err="1" smtClean="0"/>
              <a:t>Sedanter</a:t>
            </a:r>
            <a:r>
              <a:rPr lang="tr-TR" dirty="0" smtClean="0"/>
              <a:t> davranış, FA ve enerji harcamasının değerlendirilmesinde objektif bir yöntem olarak giderek da ha da fazla tercih edilmeye başlamıştır. 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99182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prstClr val="black"/>
                </a:solidFill>
              </a:rPr>
              <a:t>Akselerometreler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/>
              <a:t>Güvenilir ve geçerli bir ölçüm aracı olan akselerometrelerin yeni modelleri eskilerine göre daha yüksek geçerliliğe sahiptir. </a:t>
            </a:r>
          </a:p>
          <a:p>
            <a:pPr algn="just"/>
            <a:r>
              <a:rPr lang="tr-TR" dirty="0" smtClean="0"/>
              <a:t>Tanımlanmış bir gözlem periyodu (</a:t>
            </a:r>
            <a:r>
              <a:rPr lang="tr-TR" dirty="0" err="1" smtClean="0"/>
              <a:t>örn</a:t>
            </a:r>
            <a:r>
              <a:rPr lang="tr-TR" dirty="0" smtClean="0"/>
              <a:t>; her dakika) süresince akselerasyon kuvvetlerinin mutlak değeri sıklığı mikrobilgisayar </a:t>
            </a:r>
            <a:r>
              <a:rPr lang="tr-TR" dirty="0" err="1" smtClean="0"/>
              <a:t>teknılojisi</a:t>
            </a:r>
            <a:r>
              <a:rPr lang="tr-TR" dirty="0" smtClean="0"/>
              <a:t> tarafından hem bir araya getirilir hem de toplamı alınır. 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09163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prstClr val="black"/>
                </a:solidFill>
              </a:rPr>
              <a:t>Akselerometreler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/>
              <a:t>FA verisi bir aktivite için sayım olarak ifade edilen çıktıdır. </a:t>
            </a:r>
          </a:p>
          <a:p>
            <a:pPr algn="just"/>
            <a:r>
              <a:rPr lang="tr-TR" dirty="0" smtClean="0"/>
              <a:t>Akselerometreler belirli bir zaman dilimi içerisindeki aktivite sayısını verir. Sayı boyutu olmayan bir birimdir ve anlamlı bir şekilde yorumlanamaz. </a:t>
            </a:r>
          </a:p>
          <a:p>
            <a:pPr algn="just"/>
            <a:r>
              <a:rPr lang="tr-TR" dirty="0" smtClean="0"/>
              <a:t>Her akselerometre aktivite sayısını kilokalori ya da </a:t>
            </a:r>
            <a:r>
              <a:rPr lang="tr-TR" dirty="0" err="1" smtClean="0"/>
              <a:t>MET'e</a:t>
            </a:r>
            <a:r>
              <a:rPr lang="tr-TR" dirty="0" smtClean="0"/>
              <a:t> dönüştürebilecek kendi algoritmasına sahiptir.  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67373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prstClr val="black"/>
                </a:solidFill>
              </a:rPr>
              <a:t>Akselerometreler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/>
              <a:t>Aktivite sayısının kullanıldığı bu algoritmalar sayesinde enerji harcaması ve farklı şiddette aktivitelere harcanan zaman hesaplanabilmektedir.</a:t>
            </a:r>
          </a:p>
          <a:p>
            <a:pPr algn="just"/>
            <a:r>
              <a:rPr lang="tr-TR" dirty="0" smtClean="0"/>
              <a:t>Akselerometreler aktivitenin tipini veremez (</a:t>
            </a:r>
            <a:r>
              <a:rPr lang="tr-TR" dirty="0" err="1" smtClean="0"/>
              <a:t>örn</a:t>
            </a:r>
            <a:r>
              <a:rPr lang="tr-TR" dirty="0" smtClean="0"/>
              <a:t>; bahçe işleri, yürüyüş </a:t>
            </a:r>
            <a:r>
              <a:rPr lang="tr-TR" dirty="0" err="1" smtClean="0"/>
              <a:t>v.b</a:t>
            </a:r>
            <a:r>
              <a:rPr lang="tr-TR" dirty="0" smtClean="0"/>
              <a:t>) veriyi uzun süre kaydetme  ve saklama kapasitesine sahiptir. 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8229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prstClr val="black"/>
                </a:solidFill>
              </a:rPr>
              <a:t>Akselerometreler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/>
              <a:t>İvmelenmenin sıklığı ve büyüklüğünün ölçülmesiyle vücudun bir (</a:t>
            </a:r>
            <a:r>
              <a:rPr lang="tr-TR" dirty="0" err="1" smtClean="0"/>
              <a:t>vertikal</a:t>
            </a:r>
            <a:r>
              <a:rPr lang="tr-TR" dirty="0" smtClean="0"/>
              <a:t>), iki (</a:t>
            </a:r>
            <a:r>
              <a:rPr lang="tr-TR" dirty="0" err="1" smtClean="0"/>
              <a:t>vertikal</a:t>
            </a:r>
            <a:r>
              <a:rPr lang="tr-TR" dirty="0" smtClean="0"/>
              <a:t> ve </a:t>
            </a:r>
            <a:r>
              <a:rPr lang="tr-TR" dirty="0" err="1" smtClean="0"/>
              <a:t>mediolateral</a:t>
            </a:r>
            <a:r>
              <a:rPr lang="tr-TR" dirty="0" smtClean="0"/>
              <a:t>) veya üç (</a:t>
            </a:r>
            <a:r>
              <a:rPr lang="tr-TR" dirty="0" err="1" smtClean="0"/>
              <a:t>vertikal</a:t>
            </a:r>
            <a:r>
              <a:rPr lang="tr-TR" dirty="0" smtClean="0"/>
              <a:t>, </a:t>
            </a:r>
            <a:r>
              <a:rPr lang="tr-TR" dirty="0" err="1" smtClean="0"/>
              <a:t>medilolateral</a:t>
            </a:r>
            <a:r>
              <a:rPr lang="tr-TR" dirty="0" smtClean="0"/>
              <a:t> ve </a:t>
            </a:r>
            <a:r>
              <a:rPr lang="tr-TR" dirty="0" err="1" smtClean="0"/>
              <a:t>anterioposterior</a:t>
            </a:r>
            <a:r>
              <a:rPr lang="tr-TR" dirty="0" smtClean="0"/>
              <a:t>) düzlemde hızını ölçer. </a:t>
            </a:r>
          </a:p>
          <a:p>
            <a:pPr algn="just"/>
            <a:r>
              <a:rPr lang="tr-TR" dirty="0" smtClean="0"/>
              <a:t>Akselerometreler, </a:t>
            </a:r>
            <a:r>
              <a:rPr lang="tr-TR" dirty="0" err="1" smtClean="0"/>
              <a:t>relatif</a:t>
            </a:r>
            <a:r>
              <a:rPr lang="tr-TR" dirty="0" smtClean="0"/>
              <a:t> olarak küçük (yaklaşık kol saati kadar), hafif ağırlıkta ve pille çalışan cihazlardır. Bel, ayak, vücutta farklı </a:t>
            </a:r>
            <a:r>
              <a:rPr lang="tr-TR" dirty="0" err="1" smtClean="0"/>
              <a:t>lokasyonlara</a:t>
            </a:r>
            <a:r>
              <a:rPr lang="tr-TR" dirty="0" smtClean="0"/>
              <a:t> takılabilmektedir.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6127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prstClr val="black"/>
                </a:solidFill>
              </a:rPr>
              <a:t>Akselerometreler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algn="just"/>
            <a:r>
              <a:rPr lang="tr-TR" dirty="0" smtClean="0"/>
              <a:t>Küçük ölçekli araştırmalarda akselerometreler genellikle araştırmacı ve katılımcının evde, okulda, işyerinde ya da laboratuvarda bir araya gelmesi ile katılımcıya verilir ve süre bitiminde aynı yöntemle toplanır.</a:t>
            </a:r>
          </a:p>
          <a:p>
            <a:pPr algn="just"/>
            <a:r>
              <a:rPr lang="tr-TR" dirty="0" smtClean="0"/>
              <a:t>Fakat büyük ölçekli araştırmalarda yöntem çok kolay uygulanabilir değildir. Bu durumda akselerometreler katılımcıya posta yoluyla gönderilmekte ve süre bitiminde katılımcı posta yoluyla geri göndermektedir.  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70336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tr-TR" dirty="0">
                <a:solidFill>
                  <a:prstClr val="black"/>
                </a:solidFill>
              </a:rPr>
              <a:t>Akselerometreler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>
                <a:solidFill>
                  <a:prstClr val="black"/>
                </a:solidFill>
                <a:ea typeface="+mj-ea"/>
                <a:cs typeface="+mj-cs"/>
              </a:rPr>
              <a:t>Akselerometre ile veri toplama süresi çocuklarda 4 ile 8.5 gün ya da ortalama 7 gün yetişkinlerde ise 3.5 ile 7 gündür.  </a:t>
            </a:r>
          </a:p>
        </p:txBody>
      </p:sp>
    </p:spTree>
    <p:extLst>
      <p:ext uri="{BB962C8B-B14F-4D97-AF65-F5344CB8AC3E}">
        <p14:creationId xmlns:p14="http://schemas.microsoft.com/office/powerpoint/2010/main" val="4088052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tr-TR" dirty="0">
                <a:solidFill>
                  <a:prstClr val="black"/>
                </a:solidFill>
              </a:rPr>
              <a:t>Geçerli ölçüm süresi araştırmanın amacına göre değişmekle birlikte genellikle kullanılan yaklaşımlar; </a:t>
            </a:r>
          </a:p>
          <a:p>
            <a:pPr lvl="1" algn="just"/>
            <a:r>
              <a:rPr lang="tr-TR" dirty="0">
                <a:solidFill>
                  <a:prstClr val="black"/>
                </a:solidFill>
              </a:rPr>
              <a:t>Her gün için geçerli en az 10 saat veri kaydı yapılması</a:t>
            </a:r>
          </a:p>
          <a:p>
            <a:pPr lvl="1" algn="just"/>
            <a:r>
              <a:rPr lang="tr-TR" dirty="0">
                <a:solidFill>
                  <a:prstClr val="black"/>
                </a:solidFill>
              </a:rPr>
              <a:t>Ölçüm alınan her gün için uyku saati dışında en az 8-10 saat kayıt yapılması</a:t>
            </a:r>
          </a:p>
          <a:p>
            <a:pPr lvl="1"/>
            <a:r>
              <a:rPr lang="tr-TR" dirty="0" smtClean="0"/>
              <a:t>Uyanık olunan saatlerde veri kaydı yapılması</a:t>
            </a:r>
          </a:p>
          <a:p>
            <a:pPr lvl="1"/>
            <a:r>
              <a:rPr lang="tr-TR" dirty="0" smtClean="0"/>
              <a:t>Amaca göre minimum sürenin belirlenmesi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12449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Akselerometrelerin Avantajları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tr-TR" dirty="0" err="1" smtClean="0"/>
              <a:t>Relatif</a:t>
            </a:r>
            <a:r>
              <a:rPr lang="tr-TR" dirty="0" smtClean="0"/>
              <a:t> olarak küçüktür</a:t>
            </a:r>
          </a:p>
          <a:p>
            <a:pPr lvl="1"/>
            <a:r>
              <a:rPr lang="tr-TR" dirty="0" smtClean="0"/>
              <a:t>Hafif ağırlıktadır</a:t>
            </a:r>
          </a:p>
          <a:p>
            <a:pPr lvl="1"/>
            <a:r>
              <a:rPr lang="tr-TR" dirty="0" smtClean="0"/>
              <a:t>Taşınabilir cihazlardır</a:t>
            </a:r>
          </a:p>
          <a:p>
            <a:pPr lvl="1"/>
            <a:r>
              <a:rPr lang="tr-TR" dirty="0" smtClean="0"/>
              <a:t>Aktivitenin şiddeti belirlenebilir</a:t>
            </a:r>
          </a:p>
          <a:p>
            <a:pPr lvl="1"/>
            <a:r>
              <a:rPr lang="tr-TR" dirty="0" smtClean="0"/>
              <a:t>Küçük çocuklara uygulanabilir</a:t>
            </a:r>
          </a:p>
          <a:p>
            <a:pPr lvl="1"/>
            <a:r>
              <a:rPr lang="tr-TR" dirty="0" smtClean="0"/>
              <a:t>Farklı şiddetteki aktivitelere harcanan zaman hesaplanabilir</a:t>
            </a:r>
          </a:p>
          <a:p>
            <a:pPr lvl="1"/>
            <a:r>
              <a:rPr lang="tr-TR" dirty="0" err="1" smtClean="0"/>
              <a:t>Sedanter</a:t>
            </a:r>
            <a:r>
              <a:rPr lang="tr-TR" dirty="0" smtClean="0"/>
              <a:t> zamanın doğru ölçülmesini sağlar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50859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Akselerometrelerin Dezavantajları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tr-TR" dirty="0" err="1" smtClean="0"/>
              <a:t>Relatif</a:t>
            </a:r>
            <a:r>
              <a:rPr lang="tr-TR" dirty="0" smtClean="0"/>
              <a:t> olarak pahalıdır</a:t>
            </a:r>
          </a:p>
          <a:p>
            <a:pPr lvl="1"/>
            <a:r>
              <a:rPr lang="tr-TR" dirty="0" smtClean="0"/>
              <a:t>Verinin işlenmesinde standart bir protokol yoktur</a:t>
            </a:r>
          </a:p>
          <a:p>
            <a:pPr lvl="1"/>
            <a:r>
              <a:rPr lang="tr-TR" dirty="0" smtClean="0"/>
              <a:t>Sonuçlar veri işleme sürecinden etkilenebilir</a:t>
            </a:r>
          </a:p>
          <a:p>
            <a:pPr lvl="1"/>
            <a:r>
              <a:rPr lang="tr-TR" dirty="0" smtClean="0"/>
              <a:t>FA içeriği hakkında bilgi vermez</a:t>
            </a:r>
          </a:p>
          <a:p>
            <a:pPr lvl="1"/>
            <a:r>
              <a:rPr lang="tr-TR" dirty="0" err="1" smtClean="0"/>
              <a:t>Sedanter</a:t>
            </a:r>
            <a:r>
              <a:rPr lang="tr-TR" dirty="0" smtClean="0"/>
              <a:t> aktivitelerin ölçümünde akselerometreler düşük hassasiyete sahiptir</a:t>
            </a:r>
          </a:p>
          <a:p>
            <a:pPr lvl="1"/>
            <a:r>
              <a:rPr lang="tr-TR" dirty="0" smtClean="0"/>
              <a:t>Akselerometreler, belirli bir zaman dilimi boyunca </a:t>
            </a:r>
            <a:r>
              <a:rPr lang="tr-TR" dirty="0" err="1" smtClean="0"/>
              <a:t>FA'yı</a:t>
            </a:r>
            <a:r>
              <a:rPr lang="tr-TR" dirty="0" smtClean="0"/>
              <a:t> ölçse bile elde edilen veriler bireyin FA alışkanlığını temsil etmeyebilir. 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6575244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510</Words>
  <Application>Microsoft Office PowerPoint</Application>
  <PresentationFormat>Ekran Gösterisi (4:3)</PresentationFormat>
  <Paragraphs>49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4" baseType="lpstr">
      <vt:lpstr>Ofis Teması</vt:lpstr>
      <vt:lpstr>FİZİKSEL AKTİVİTEYİ BELİRLEME YÖNTEMLERİ-10. HAFTA</vt:lpstr>
      <vt:lpstr>Akselerometreler</vt:lpstr>
      <vt:lpstr>Akselerometreler</vt:lpstr>
      <vt:lpstr>Akselerometreler</vt:lpstr>
      <vt:lpstr>Akselerometreler</vt:lpstr>
      <vt:lpstr>Akselerometreler</vt:lpstr>
      <vt:lpstr>Akselerometreler</vt:lpstr>
      <vt:lpstr>Akselerometreler</vt:lpstr>
      <vt:lpstr>Akselerometreler</vt:lpstr>
      <vt:lpstr>Akselerometreler</vt:lpstr>
      <vt:lpstr>PowerPoint Sunusu</vt:lpstr>
      <vt:lpstr>Akselerometrelerin Avantajları</vt:lpstr>
      <vt:lpstr>Akselerometrelerin Dezavantajları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FİZİKSEL AKTİVİTEYİ BELİRLEME YÖNTEMLERİ-10. HAFTA</dc:title>
  <dc:creator>LENOVO</dc:creator>
  <cp:lastModifiedBy>LENOVO</cp:lastModifiedBy>
  <cp:revision>5</cp:revision>
  <dcterms:created xsi:type="dcterms:W3CDTF">2020-04-01T13:48:25Z</dcterms:created>
  <dcterms:modified xsi:type="dcterms:W3CDTF">2020-04-01T15:23:03Z</dcterms:modified>
</cp:coreProperties>
</file>