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0" r:id="rId2"/>
    <p:sldId id="351" r:id="rId3"/>
    <p:sldId id="352" r:id="rId4"/>
    <p:sldId id="353" r:id="rId5"/>
    <p:sldId id="354" r:id="rId6"/>
    <p:sldId id="355" r:id="rId7"/>
    <p:sldId id="356" r:id="rId8"/>
    <p:sldId id="357" r:id="rId9"/>
    <p:sldId id="358" r:id="rId10"/>
    <p:sldId id="359" r:id="rId11"/>
    <p:sldId id="360" r:id="rId12"/>
    <p:sldId id="361" r:id="rId13"/>
    <p:sldId id="362" r:id="rId14"/>
    <p:sldId id="363" r:id="rId15"/>
    <p:sldId id="364"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88" autoAdjust="0"/>
    <p:restoredTop sz="94662" autoAdjust="0"/>
  </p:normalViewPr>
  <p:slideViewPr>
    <p:cSldViewPr>
      <p:cViewPr>
        <p:scale>
          <a:sx n="75" d="100"/>
          <a:sy n="75" d="100"/>
        </p:scale>
        <p:origin x="-918" y="-72"/>
      </p:cViewPr>
      <p:guideLst>
        <p:guide orient="horz" pos="2160"/>
        <p:guide pos="2880"/>
      </p:guideLst>
    </p:cSldViewPr>
  </p:slideViewPr>
  <p:outlineViewPr>
    <p:cViewPr>
      <p:scale>
        <a:sx n="33" d="100"/>
        <a:sy n="33" d="100"/>
      </p:scale>
      <p:origin x="48" y="2291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AD45D88-DDB3-48F9-88AB-6B165E03A089}" type="datetimeFigureOut">
              <a:rPr lang="tr-TR" smtClean="0"/>
              <a:t>17.03.2020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255766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D45D88-DDB3-48F9-88AB-6B165E03A089}" type="datetimeFigureOut">
              <a:rPr lang="tr-TR" smtClean="0"/>
              <a:t>17.03.2020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111356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AD45D88-DDB3-48F9-88AB-6B165E03A089}" type="datetimeFigureOut">
              <a:rPr lang="tr-TR" smtClean="0"/>
              <a:t>17.03.2020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94440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AD45D88-DDB3-48F9-88AB-6B165E03A089}" type="datetimeFigureOut">
              <a:rPr lang="tr-TR" smtClean="0"/>
              <a:t>17.03.2020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82793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AD45D88-DDB3-48F9-88AB-6B165E03A089}" type="datetimeFigureOut">
              <a:rPr lang="tr-TR" smtClean="0"/>
              <a:t>17.03.2020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142493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AD45D88-DDB3-48F9-88AB-6B165E03A089}" type="datetimeFigureOut">
              <a:rPr lang="tr-TR" smtClean="0"/>
              <a:t>17.03.2020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42308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AD45D88-DDB3-48F9-88AB-6B165E03A089}" type="datetimeFigureOut">
              <a:rPr lang="tr-TR" smtClean="0"/>
              <a:t>17.03.2020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2829663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AD45D88-DDB3-48F9-88AB-6B165E03A089}" type="datetimeFigureOut">
              <a:rPr lang="tr-TR" smtClean="0"/>
              <a:t>17.03.2020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97553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AD45D88-DDB3-48F9-88AB-6B165E03A089}" type="datetimeFigureOut">
              <a:rPr lang="tr-TR" smtClean="0"/>
              <a:t>17.03.2020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1148270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D45D88-DDB3-48F9-88AB-6B165E03A089}" type="datetimeFigureOut">
              <a:rPr lang="tr-TR" smtClean="0"/>
              <a:t>17.03.2020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1637322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D45D88-DDB3-48F9-88AB-6B165E03A089}" type="datetimeFigureOut">
              <a:rPr lang="tr-TR" smtClean="0"/>
              <a:t>17.03.2020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87913D-B3C8-4CAB-AA9F-D4C86A40992F}" type="slidenum">
              <a:rPr lang="tr-TR" smtClean="0"/>
              <a:t>‹#›</a:t>
            </a:fld>
            <a:endParaRPr lang="tr-TR"/>
          </a:p>
        </p:txBody>
      </p:sp>
    </p:spTree>
    <p:extLst>
      <p:ext uri="{BB962C8B-B14F-4D97-AF65-F5344CB8AC3E}">
        <p14:creationId xmlns:p14="http://schemas.microsoft.com/office/powerpoint/2010/main" val="836110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D45D88-DDB3-48F9-88AB-6B165E03A089}" type="datetimeFigureOut">
              <a:rPr lang="tr-TR" smtClean="0"/>
              <a:t>17.03.2020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7913D-B3C8-4CAB-AA9F-D4C86A40992F}" type="slidenum">
              <a:rPr lang="tr-TR" smtClean="0"/>
              <a:t>‹#›</a:t>
            </a:fld>
            <a:endParaRPr lang="tr-TR"/>
          </a:p>
        </p:txBody>
      </p:sp>
    </p:spTree>
    <p:extLst>
      <p:ext uri="{BB962C8B-B14F-4D97-AF65-F5344CB8AC3E}">
        <p14:creationId xmlns:p14="http://schemas.microsoft.com/office/powerpoint/2010/main" val="1070431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800" dirty="0" smtClean="0"/>
              <a:t>Fiziksel aktivite değerlendirme yöntemleri farklı şekillerde sınıflandırılsa da genellikle;</a:t>
            </a:r>
          </a:p>
          <a:p>
            <a:pPr marL="266700" lvl="1" indent="-266700"/>
            <a:r>
              <a:rPr lang="tr-TR" b="1" i="1" dirty="0" smtClean="0">
                <a:solidFill>
                  <a:srgbClr val="FF0000"/>
                </a:solidFill>
              </a:rPr>
              <a:t>Kriter </a:t>
            </a:r>
            <a:r>
              <a:rPr lang="tr-TR" b="1" i="1" dirty="0">
                <a:solidFill>
                  <a:srgbClr val="FF0000"/>
                </a:solidFill>
              </a:rPr>
              <a:t>y</a:t>
            </a:r>
            <a:r>
              <a:rPr lang="tr-TR" b="1" i="1" dirty="0" smtClean="0">
                <a:solidFill>
                  <a:srgbClr val="FF0000"/>
                </a:solidFill>
              </a:rPr>
              <a:t>öntemler </a:t>
            </a:r>
            <a:r>
              <a:rPr lang="tr-TR" dirty="0" smtClean="0"/>
              <a:t>(</a:t>
            </a:r>
            <a:r>
              <a:rPr lang="tr-TR" b="1" dirty="0" smtClean="0"/>
              <a:t>direkt kalorimetri, </a:t>
            </a:r>
            <a:r>
              <a:rPr lang="tr-TR" b="1" dirty="0" err="1" smtClean="0"/>
              <a:t>indirekt</a:t>
            </a:r>
            <a:r>
              <a:rPr lang="tr-TR" b="1" dirty="0" smtClean="0"/>
              <a:t> kalorimetri, çift etiketli su yöntemi, davranış gözlemi</a:t>
            </a:r>
            <a:r>
              <a:rPr lang="tr-TR" dirty="0" smtClean="0"/>
              <a:t>)</a:t>
            </a:r>
          </a:p>
          <a:p>
            <a:pPr marL="285750" lvl="1"/>
            <a:r>
              <a:rPr lang="tr-TR" b="1" i="1" dirty="0" smtClean="0">
                <a:solidFill>
                  <a:srgbClr val="FF0000"/>
                </a:solidFill>
              </a:rPr>
              <a:t>Objektif Yöntemler</a:t>
            </a:r>
            <a:r>
              <a:rPr lang="tr-TR" dirty="0" smtClean="0"/>
              <a:t> (</a:t>
            </a:r>
            <a:r>
              <a:rPr lang="tr-TR" b="1" dirty="0" smtClean="0"/>
              <a:t>kalp atım hızı monitörleri, akselerometreler, pedometreler </a:t>
            </a:r>
            <a:r>
              <a:rPr lang="tr-TR" dirty="0" smtClean="0"/>
              <a:t>vb.)</a:t>
            </a:r>
            <a:endParaRPr lang="tr-TR" dirty="0" smtClean="0">
              <a:solidFill>
                <a:srgbClr val="FF0000"/>
              </a:solidFill>
            </a:endParaRPr>
          </a:p>
          <a:p>
            <a:pPr marL="285750" lvl="1"/>
            <a:r>
              <a:rPr lang="tr-TR" b="1" i="1" dirty="0" err="1" smtClean="0">
                <a:solidFill>
                  <a:srgbClr val="FF0000"/>
                </a:solidFill>
              </a:rPr>
              <a:t>Subjektif</a:t>
            </a:r>
            <a:r>
              <a:rPr lang="tr-TR" b="1" i="1" dirty="0" smtClean="0">
                <a:solidFill>
                  <a:srgbClr val="FF0000"/>
                </a:solidFill>
              </a:rPr>
              <a:t> yöntemler </a:t>
            </a:r>
            <a:r>
              <a:rPr lang="tr-TR" dirty="0" smtClean="0"/>
              <a:t>(</a:t>
            </a:r>
            <a:r>
              <a:rPr lang="tr-TR" b="1" dirty="0" smtClean="0"/>
              <a:t>günlük yöntemi ve anketler</a:t>
            </a:r>
            <a:r>
              <a:rPr lang="tr-TR" dirty="0" smtClean="0"/>
              <a:t>) olarak 3 ana başlık altında ele alınmaktadır. </a:t>
            </a:r>
          </a:p>
          <a:p>
            <a:pPr marL="457200" lvl="1" indent="0">
              <a:buNone/>
            </a:pPr>
            <a:r>
              <a:rPr lang="tr-TR" dirty="0" smtClean="0"/>
              <a:t> </a:t>
            </a:r>
            <a:endParaRPr lang="tr-TR" b="1" i="1" dirty="0">
              <a:solidFill>
                <a:srgbClr val="FF0000"/>
              </a:solidFill>
            </a:endParaRPr>
          </a:p>
        </p:txBody>
      </p:sp>
    </p:spTree>
    <p:extLst>
      <p:ext uri="{BB962C8B-B14F-4D97-AF65-F5344CB8AC3E}">
        <p14:creationId xmlns:p14="http://schemas.microsoft.com/office/powerpoint/2010/main" val="1365176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i="1" dirty="0" smtClean="0">
                <a:solidFill>
                  <a:srgbClr val="FF0000"/>
                </a:solidFill>
              </a:rPr>
              <a:t>Kriter Yöntemler</a:t>
            </a:r>
            <a:endParaRPr lang="tr-TR" b="1" i="1" dirty="0">
              <a:solidFill>
                <a:srgbClr val="FF0000"/>
              </a:solidFill>
            </a:endParaRPr>
          </a:p>
        </p:txBody>
      </p:sp>
      <p:sp>
        <p:nvSpPr>
          <p:cNvPr id="3" name="İçerik Yer Tutucusu 2"/>
          <p:cNvSpPr>
            <a:spLocks noGrp="1"/>
          </p:cNvSpPr>
          <p:nvPr>
            <p:ph idx="1"/>
          </p:nvPr>
        </p:nvSpPr>
        <p:spPr>
          <a:xfrm>
            <a:off x="457200" y="1600200"/>
            <a:ext cx="5626968" cy="4525963"/>
          </a:xfrm>
        </p:spPr>
        <p:txBody>
          <a:bodyPr/>
          <a:lstStyle/>
          <a:p>
            <a:pPr algn="just"/>
            <a:r>
              <a:rPr lang="tr-TR" sz="2400" dirty="0" smtClean="0"/>
              <a:t>Enerji harcamasının ölçülmesinde ve FA değerlendirilmesinde </a:t>
            </a:r>
            <a:r>
              <a:rPr lang="tr-TR" sz="2400" b="1" i="1" dirty="0" smtClean="0"/>
              <a:t>direkt ve </a:t>
            </a:r>
            <a:r>
              <a:rPr lang="tr-TR" sz="2400" b="1" i="1" dirty="0" err="1" smtClean="0"/>
              <a:t>indirekt</a:t>
            </a:r>
            <a:r>
              <a:rPr lang="tr-TR" sz="2400" b="1" i="1" dirty="0" smtClean="0"/>
              <a:t> kalorimetri, çift etiketli su yöntemi ve direkt gözlem yöntemi </a:t>
            </a:r>
            <a:r>
              <a:rPr lang="tr-TR" sz="2400" dirty="0" smtClean="0"/>
              <a:t>altın standart ya da kriter yöntemler olarak kabul edilmektedir.</a:t>
            </a:r>
          </a:p>
          <a:p>
            <a:pPr algn="just"/>
            <a:r>
              <a:rPr lang="tr-TR" sz="2400" b="1" i="1" dirty="0" err="1" smtClean="0"/>
              <a:t>Metabolik</a:t>
            </a:r>
            <a:r>
              <a:rPr lang="tr-TR" sz="2400" b="1" i="1" dirty="0" smtClean="0"/>
              <a:t> odalar </a:t>
            </a:r>
            <a:r>
              <a:rPr lang="tr-TR" sz="2400" dirty="0" smtClean="0"/>
              <a:t>ve </a:t>
            </a:r>
            <a:r>
              <a:rPr lang="tr-TR" sz="2400" b="1" i="1" dirty="0" smtClean="0"/>
              <a:t>radyoaktif izotoplar</a:t>
            </a:r>
            <a:r>
              <a:rPr lang="tr-TR" sz="2400" dirty="0" smtClean="0"/>
              <a:t> gibi pahalı laboratuvar yöntemleri olmadan enerji harcamasının kesin bir şekilde ölçümü oldukça zordur. </a:t>
            </a:r>
            <a:endParaRPr lang="tr-T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371" y="2646412"/>
            <a:ext cx="2466975" cy="25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06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Kriter Yöntemler</a:t>
            </a:r>
            <a:endParaRPr lang="tr-TR" dirty="0"/>
          </a:p>
        </p:txBody>
      </p:sp>
      <p:sp>
        <p:nvSpPr>
          <p:cNvPr id="3" name="İçerik Yer Tutucusu 2"/>
          <p:cNvSpPr>
            <a:spLocks noGrp="1"/>
          </p:cNvSpPr>
          <p:nvPr>
            <p:ph idx="1"/>
          </p:nvPr>
        </p:nvSpPr>
        <p:spPr>
          <a:xfrm>
            <a:off x="457200" y="1196752"/>
            <a:ext cx="8229600" cy="4929411"/>
          </a:xfrm>
        </p:spPr>
        <p:txBody>
          <a:bodyPr>
            <a:normAutofit/>
          </a:bodyPr>
          <a:lstStyle/>
          <a:p>
            <a:pPr algn="just"/>
            <a:r>
              <a:rPr lang="tr-TR" sz="2400" dirty="0" smtClean="0"/>
              <a:t>Enerji harcaması egzersiz sırasında ya da dinlenme durumunda vücut ısısının ölçülmesiyle doğrudan sayısal değer olarak belirlenebilir. </a:t>
            </a:r>
          </a:p>
          <a:p>
            <a:pPr algn="just"/>
            <a:r>
              <a:rPr lang="tr-TR" sz="2400" dirty="0" smtClean="0"/>
              <a:t>Besin </a:t>
            </a:r>
            <a:r>
              <a:rPr lang="tr-TR" sz="2400" dirty="0" err="1" smtClean="0"/>
              <a:t>substratlarının</a:t>
            </a:r>
            <a:r>
              <a:rPr lang="tr-TR" sz="2400" dirty="0" smtClean="0"/>
              <a:t> </a:t>
            </a:r>
            <a:r>
              <a:rPr lang="tr-TR" sz="2400" dirty="0" err="1" smtClean="0"/>
              <a:t>oksidasyonu</a:t>
            </a:r>
            <a:r>
              <a:rPr lang="tr-TR" sz="2400" dirty="0" smtClean="0"/>
              <a:t> ile dinlenme durumunda, aktivite süresince ve fiziksel aktiviteyi takiben enerji üretimi sağlanır. </a:t>
            </a:r>
          </a:p>
          <a:p>
            <a:pPr algn="just"/>
            <a:r>
              <a:rPr lang="tr-TR" sz="2400" dirty="0" smtClean="0"/>
              <a:t>Fiziksel aktivite sırasında ya da dinlenme durumunda nefesteki </a:t>
            </a:r>
            <a:r>
              <a:rPr lang="tr-TR" sz="2800" dirty="0" smtClean="0"/>
              <a:t>CO</a:t>
            </a:r>
            <a:r>
              <a:rPr lang="tr-TR" sz="2400" dirty="0" smtClean="0"/>
              <a:t>2 ve </a:t>
            </a:r>
            <a:r>
              <a:rPr lang="tr-TR" sz="2800" dirty="0" smtClean="0"/>
              <a:t>O</a:t>
            </a:r>
            <a:r>
              <a:rPr lang="tr-TR" sz="2000" dirty="0" smtClean="0"/>
              <a:t>2</a:t>
            </a:r>
            <a:r>
              <a:rPr lang="tr-TR" sz="2400" dirty="0" smtClean="0"/>
              <a:t> konsantrasyonlarının ölçülmesiyle enerji harcaması </a:t>
            </a:r>
            <a:r>
              <a:rPr lang="tr-TR" sz="2400" b="1" dirty="0" err="1" smtClean="0"/>
              <a:t>indirekt</a:t>
            </a:r>
            <a:r>
              <a:rPr lang="tr-TR" sz="2400" dirty="0" smtClean="0"/>
              <a:t> olarak hesaplanabilir. </a:t>
            </a:r>
          </a:p>
          <a:p>
            <a:pPr algn="just"/>
            <a:r>
              <a:rPr lang="tr-TR" sz="2400" dirty="0" smtClean="0"/>
              <a:t>Enerji harcamasının </a:t>
            </a:r>
            <a:r>
              <a:rPr lang="tr-TR" sz="2400" b="1" i="1" dirty="0" smtClean="0">
                <a:solidFill>
                  <a:srgbClr val="FF0000"/>
                </a:solidFill>
              </a:rPr>
              <a:t>direkt</a:t>
            </a:r>
            <a:r>
              <a:rPr lang="tr-TR" sz="2400" dirty="0" smtClean="0">
                <a:solidFill>
                  <a:srgbClr val="FF0000"/>
                </a:solidFill>
              </a:rPr>
              <a:t> </a:t>
            </a:r>
            <a:r>
              <a:rPr lang="tr-TR" sz="2400" dirty="0" smtClean="0"/>
              <a:t> (</a:t>
            </a:r>
            <a:r>
              <a:rPr lang="tr-TR" sz="2400" b="1" i="1" dirty="0" err="1" smtClean="0"/>
              <a:t>örn</a:t>
            </a:r>
            <a:r>
              <a:rPr lang="tr-TR" sz="2400" b="1" i="1" dirty="0" smtClean="0"/>
              <a:t>; oda kalorimetresi</a:t>
            </a:r>
            <a:r>
              <a:rPr lang="tr-TR" sz="2400" dirty="0" smtClean="0"/>
              <a:t>) ölçümü laboratuvar, </a:t>
            </a:r>
            <a:r>
              <a:rPr lang="tr-TR" sz="2400" b="1" i="1" dirty="0" err="1" smtClean="0">
                <a:solidFill>
                  <a:srgbClr val="FF0000"/>
                </a:solidFill>
              </a:rPr>
              <a:t>indirekt</a:t>
            </a:r>
            <a:r>
              <a:rPr lang="tr-TR" sz="2400" b="1" i="1" dirty="0" smtClean="0">
                <a:solidFill>
                  <a:srgbClr val="FF0000"/>
                </a:solidFill>
              </a:rPr>
              <a:t> ölçümü </a:t>
            </a:r>
            <a:r>
              <a:rPr lang="tr-TR" sz="2400" dirty="0" smtClean="0"/>
              <a:t>(</a:t>
            </a:r>
            <a:r>
              <a:rPr lang="tr-TR" sz="2400" b="1" i="1" dirty="0" err="1" smtClean="0"/>
              <a:t>indirekt</a:t>
            </a:r>
            <a:r>
              <a:rPr lang="tr-TR" sz="2400" b="1" i="1" dirty="0" smtClean="0"/>
              <a:t> kalorimetri ile ölçülen solunumsal gaz değişimi</a:t>
            </a:r>
            <a:r>
              <a:rPr lang="tr-TR" sz="2400" dirty="0" smtClean="0"/>
              <a:t>) için laboratuvar ve saha yöntemleri mevcuttur. </a:t>
            </a:r>
          </a:p>
        </p:txBody>
      </p:sp>
    </p:spTree>
    <p:extLst>
      <p:ext uri="{BB962C8B-B14F-4D97-AF65-F5344CB8AC3E}">
        <p14:creationId xmlns:p14="http://schemas.microsoft.com/office/powerpoint/2010/main" val="25548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79512" y="1600200"/>
            <a:ext cx="5616624" cy="4525963"/>
          </a:xfrm>
        </p:spPr>
        <p:txBody>
          <a:bodyPr>
            <a:normAutofit/>
          </a:bodyPr>
          <a:lstStyle/>
          <a:p>
            <a:pPr algn="just"/>
            <a:r>
              <a:rPr lang="tr-TR" sz="2400" dirty="0" smtClean="0"/>
              <a:t>Çift etiketli su </a:t>
            </a:r>
            <a:r>
              <a:rPr lang="tr-TR" sz="2400" dirty="0"/>
              <a:t>(</a:t>
            </a:r>
            <a:r>
              <a:rPr lang="tr-TR" sz="2400" dirty="0" err="1"/>
              <a:t>doubly</a:t>
            </a:r>
            <a:r>
              <a:rPr lang="tr-TR" sz="2400" dirty="0"/>
              <a:t> </a:t>
            </a:r>
            <a:r>
              <a:rPr lang="tr-TR" sz="2400" dirty="0" err="1"/>
              <a:t>labelled</a:t>
            </a:r>
            <a:r>
              <a:rPr lang="tr-TR" sz="2400" dirty="0"/>
              <a:t> </a:t>
            </a:r>
            <a:r>
              <a:rPr lang="tr-TR" sz="2400" dirty="0" err="1" smtClean="0"/>
              <a:t>water</a:t>
            </a:r>
            <a:r>
              <a:rPr lang="tr-TR" sz="2400" dirty="0" smtClean="0"/>
              <a:t>) yöntemi günlük yaşam aktiviteleri sırasında toplam enerji harcamasının ölçümünde kullanılan bir saha yöntemidir. Bu yöntem vücudun metabolizma hızını yansıtan, biyolojik işaretlerin kullanımı ile toplam enerji harcamasını belirlemeye yarayan bir tekniktir. </a:t>
            </a:r>
          </a:p>
          <a:p>
            <a:pPr marL="0" indent="0" algn="just">
              <a:buNone/>
            </a:pPr>
            <a:endParaRPr lang="tr-TR" sz="2400" dirty="0" smtClean="0"/>
          </a:p>
          <a:p>
            <a:pPr algn="just"/>
            <a:r>
              <a:rPr lang="tr-TR" sz="2400" dirty="0" smtClean="0"/>
              <a:t>  </a:t>
            </a:r>
            <a:endParaRPr lang="tr-TR"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464" y="2420888"/>
            <a:ext cx="2638425"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217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482952" cy="4525963"/>
          </a:xfrm>
        </p:spPr>
        <p:txBody>
          <a:bodyPr>
            <a:normAutofit/>
          </a:bodyPr>
          <a:lstStyle/>
          <a:p>
            <a:pPr algn="just"/>
            <a:r>
              <a:rPr lang="tr-TR" sz="2400" dirty="0">
                <a:solidFill>
                  <a:prstClr val="black"/>
                </a:solidFill>
              </a:rPr>
              <a:t>Çift etiketli su yönteminin doğruluğu </a:t>
            </a:r>
            <a:r>
              <a:rPr lang="tr-TR" sz="2400" dirty="0" err="1">
                <a:solidFill>
                  <a:prstClr val="black"/>
                </a:solidFill>
              </a:rPr>
              <a:t>indirekt</a:t>
            </a:r>
            <a:r>
              <a:rPr lang="tr-TR" sz="2400" dirty="0">
                <a:solidFill>
                  <a:prstClr val="black"/>
                </a:solidFill>
              </a:rPr>
              <a:t> </a:t>
            </a:r>
            <a:r>
              <a:rPr lang="tr-TR" sz="2400" dirty="0" smtClean="0">
                <a:solidFill>
                  <a:prstClr val="black"/>
                </a:solidFill>
              </a:rPr>
              <a:t>kalorimetri </a:t>
            </a:r>
            <a:r>
              <a:rPr lang="tr-TR" sz="2400" dirty="0">
                <a:solidFill>
                  <a:prstClr val="black"/>
                </a:solidFill>
              </a:rPr>
              <a:t>ile kıyaslandığında %97-99 arasındadır. Bu nedenle çift etiketli su yöntemi toplam enerji harcamasının hesaplandığında birçok çalışmada diğer yöntemlerin geçerliğini belirlemede kriter yöntem olarak kullanılmıştır</a:t>
            </a:r>
            <a:r>
              <a:rPr lang="tr-TR" sz="2400" dirty="0" smtClean="0">
                <a:solidFill>
                  <a:prstClr val="black"/>
                </a:solidFill>
              </a:rPr>
              <a:t>.</a:t>
            </a:r>
          </a:p>
          <a:p>
            <a:pPr algn="just"/>
            <a:r>
              <a:rPr lang="tr-TR" sz="2400" dirty="0" smtClean="0"/>
              <a:t>Gözlem yöntemi ise davranışın doğal ortamında incelendiği bir tekniktir. Diğer ölçüm araçlarının kriter geçerliğini saptamak amacıyla kullanılan yöntemlerden biridir. </a:t>
            </a:r>
            <a:endParaRPr lang="tr-TR" sz="2400" dirty="0"/>
          </a:p>
        </p:txBody>
      </p:sp>
      <p:sp>
        <p:nvSpPr>
          <p:cNvPr id="4" name="AutoShape 4" descr="doubly labelled water technique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8184" y="2204864"/>
            <a:ext cx="2016224"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0955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b="1" i="1" dirty="0" smtClean="0">
                <a:solidFill>
                  <a:srgbClr val="FF0000"/>
                </a:solidFill>
              </a:rPr>
              <a:t>Direkt Kalorimetri;</a:t>
            </a:r>
          </a:p>
          <a:p>
            <a:pPr marL="0" indent="0" algn="just">
              <a:buNone/>
            </a:pPr>
            <a:r>
              <a:rPr lang="tr-TR" sz="2600" dirty="0" smtClean="0"/>
              <a:t>Enerji harcamasının doğrudan belirlenmesi, vücut ve çevre arasındaki ısı alışverişinin ölçümünü ifade eder. Direkt kalorimetri yöntemi ile vücudun ısı üretimi ölçülmekte ve enerji harcaması hesaplanmaktadır.</a:t>
            </a:r>
          </a:p>
          <a:p>
            <a:pPr algn="just"/>
            <a:r>
              <a:rPr lang="tr-TR" sz="2400" dirty="0" smtClean="0"/>
              <a:t>Direkt kalorimetreler astronotlar tarafından kullanılan giysi kalorimetreleri, küçük ve hatta büyük oda kalorimetrelerine kadar çeşitlilik gösterir. </a:t>
            </a:r>
            <a:endParaRPr lang="tr-TR" sz="2400" dirty="0"/>
          </a:p>
        </p:txBody>
      </p:sp>
    </p:spTree>
    <p:extLst>
      <p:ext uri="{BB962C8B-B14F-4D97-AF65-F5344CB8AC3E}">
        <p14:creationId xmlns:p14="http://schemas.microsoft.com/office/powerpoint/2010/main" val="176565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482952" cy="4525963"/>
          </a:xfrm>
        </p:spPr>
        <p:txBody>
          <a:bodyPr/>
          <a:lstStyle/>
          <a:p>
            <a:pPr algn="just"/>
            <a:r>
              <a:rPr lang="tr-TR" sz="2400" dirty="0"/>
              <a:t>Oda kalorimetresi yöntemi için belirli bir miktarda aktiviteye izin verebilecek kadar büyük, duvarlarına yüksek düzeyde izolasyon yapılmış bir oda gereklidir. Bu odanın duvarları suyun sabit bir oranda pompalandığı bir dizi boru içermektedir.  </a:t>
            </a:r>
          </a:p>
          <a:p>
            <a:pPr algn="just"/>
            <a:r>
              <a:rPr lang="tr-TR" sz="2400" dirty="0"/>
              <a:t>Birey tarafından üretilen ısı, hacmi ve akış hızı bilinen sisteme giren ve çıkan suyun ısıları arasındaki farktan ölçülür. </a:t>
            </a:r>
          </a:p>
          <a:p>
            <a:pPr algn="just"/>
            <a:r>
              <a:rPr lang="tr-TR" sz="2400" dirty="0"/>
              <a:t>Odanın içerisine sürekli oksijen sağlanır ve karbondioksit kimyasal bir absorban ile uzaklaştırılır. </a:t>
            </a:r>
          </a:p>
          <a:p>
            <a:endParaRPr lang="tr-T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3861048"/>
            <a:ext cx="2758380" cy="23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9194" y="1916832"/>
            <a:ext cx="172819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54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smtClean="0">
                <a:solidFill>
                  <a:srgbClr val="FF0000"/>
                </a:solidFill>
              </a:rPr>
              <a:t>Direkt Kalorimetri</a:t>
            </a:r>
            <a:endParaRPr lang="tr-TR" sz="3600" b="1" i="1" dirty="0">
              <a:solidFill>
                <a:srgbClr val="FF0000"/>
              </a:solidFill>
            </a:endParaRPr>
          </a:p>
        </p:txBody>
      </p:sp>
      <p:sp>
        <p:nvSpPr>
          <p:cNvPr id="3" name="İçerik Yer Tutucusu 2"/>
          <p:cNvSpPr>
            <a:spLocks noGrp="1"/>
          </p:cNvSpPr>
          <p:nvPr>
            <p:ph idx="1"/>
          </p:nvPr>
        </p:nvSpPr>
        <p:spPr>
          <a:xfrm>
            <a:off x="457200" y="1268760"/>
            <a:ext cx="8229600" cy="4857403"/>
          </a:xfrm>
        </p:spPr>
        <p:txBody>
          <a:bodyPr/>
          <a:lstStyle/>
          <a:p>
            <a:pPr marL="0" indent="0">
              <a:buNone/>
            </a:pPr>
            <a:r>
              <a:rPr lang="tr-TR" sz="2400" b="1" i="1" dirty="0" smtClean="0">
                <a:solidFill>
                  <a:srgbClr val="FF0000"/>
                </a:solidFill>
              </a:rPr>
              <a:t>Avantajları;</a:t>
            </a:r>
          </a:p>
          <a:p>
            <a:r>
              <a:rPr lang="tr-TR" sz="2200" dirty="0" smtClean="0"/>
              <a:t>Direkt kalorimetri yöntemi enerji harcamasının ölçümünde en doğru sonucu veren kriter yöntemdir.</a:t>
            </a:r>
          </a:p>
          <a:p>
            <a:pPr marL="0" indent="0">
              <a:buNone/>
            </a:pPr>
            <a:r>
              <a:rPr lang="tr-TR" sz="2400" b="1" i="1" dirty="0" smtClean="0">
                <a:solidFill>
                  <a:srgbClr val="FF0000"/>
                </a:solidFill>
              </a:rPr>
              <a:t>Dezavantajları;</a:t>
            </a:r>
            <a:endParaRPr lang="tr-TR" sz="2400" dirty="0" smtClean="0"/>
          </a:p>
          <a:p>
            <a:pPr algn="just"/>
            <a:r>
              <a:rPr lang="tr-TR" sz="2200" dirty="0" smtClean="0"/>
              <a:t>Direkt kalorimetri yöntemi komplike ekipmanlar gerektiren, araştırmacı yükü çok olan, karmaşık bir laboratuvar yöntemdir.</a:t>
            </a:r>
          </a:p>
          <a:p>
            <a:pPr algn="just"/>
            <a:r>
              <a:rPr lang="tr-TR" sz="2200" dirty="0" smtClean="0"/>
              <a:t>Maliyeti yüksektir.</a:t>
            </a:r>
          </a:p>
          <a:p>
            <a:pPr algn="just"/>
            <a:r>
              <a:rPr lang="tr-TR" sz="2200" dirty="0" smtClean="0"/>
              <a:t>Deneyin 24 saat içinde kalması katılımcı yükünü artırır. </a:t>
            </a:r>
          </a:p>
          <a:p>
            <a:pPr algn="just"/>
            <a:r>
              <a:rPr lang="tr-TR" sz="2200" dirty="0" smtClean="0"/>
              <a:t>Büyük ölçekli çalışmalarda, uzun süreli ölçümlerde ve günlük </a:t>
            </a:r>
            <a:r>
              <a:rPr lang="tr-TR" sz="2200" dirty="0" err="1" smtClean="0"/>
              <a:t>FA'nin</a:t>
            </a:r>
            <a:r>
              <a:rPr lang="tr-TR" sz="2200" dirty="0" smtClean="0"/>
              <a:t> değerlendirilmesinde kullanılmasında uygun değildir. </a:t>
            </a:r>
          </a:p>
          <a:p>
            <a:pPr algn="just"/>
            <a:r>
              <a:rPr lang="tr-TR" sz="2200" dirty="0" smtClean="0"/>
              <a:t>Ayrıca oda kalorimetresinin alanı küçük olduğu için bir çok aktivite için enerji harcamasının ölçümü ve bireyin günlük yaşantısı içerisinde ölçüm yapmak için pratik değildir. </a:t>
            </a:r>
            <a:endParaRPr lang="tr-TR" sz="2200" dirty="0"/>
          </a:p>
        </p:txBody>
      </p:sp>
    </p:spTree>
    <p:extLst>
      <p:ext uri="{BB962C8B-B14F-4D97-AF65-F5344CB8AC3E}">
        <p14:creationId xmlns:p14="http://schemas.microsoft.com/office/powerpoint/2010/main" val="135604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600" b="1" i="1" dirty="0" err="1" smtClean="0">
                <a:solidFill>
                  <a:srgbClr val="FF0000"/>
                </a:solidFill>
              </a:rPr>
              <a:t>İndirekt</a:t>
            </a:r>
            <a:r>
              <a:rPr lang="tr-TR" sz="3600" b="1" i="1" dirty="0" smtClean="0">
                <a:solidFill>
                  <a:srgbClr val="FF0000"/>
                </a:solidFill>
              </a:rPr>
              <a:t> Kalorimetri</a:t>
            </a:r>
            <a:endParaRPr lang="tr-TR" sz="3600" b="1" i="1" dirty="0">
              <a:solidFill>
                <a:srgbClr val="FF0000"/>
              </a:solidFill>
            </a:endParaRPr>
          </a:p>
        </p:txBody>
      </p:sp>
      <p:sp>
        <p:nvSpPr>
          <p:cNvPr id="3" name="İçerik Yer Tutucusu 2"/>
          <p:cNvSpPr>
            <a:spLocks noGrp="1"/>
          </p:cNvSpPr>
          <p:nvPr>
            <p:ph idx="1"/>
          </p:nvPr>
        </p:nvSpPr>
        <p:spPr>
          <a:xfrm>
            <a:off x="457200" y="1268760"/>
            <a:ext cx="8229600" cy="4857403"/>
          </a:xfrm>
        </p:spPr>
        <p:txBody>
          <a:bodyPr>
            <a:normAutofit/>
          </a:bodyPr>
          <a:lstStyle/>
          <a:p>
            <a:pPr algn="just"/>
            <a:r>
              <a:rPr lang="tr-TR" sz="2400" dirty="0" smtClean="0"/>
              <a:t>Solunumsal </a:t>
            </a:r>
            <a:r>
              <a:rPr lang="tr-TR" sz="2400" dirty="0" err="1" smtClean="0"/>
              <a:t>indirekt</a:t>
            </a:r>
            <a:r>
              <a:rPr lang="tr-TR" sz="2400" dirty="0" smtClean="0"/>
              <a:t> kalorimetri ya da pek çok araştırmacı tarafından bilinen adıyla </a:t>
            </a:r>
            <a:r>
              <a:rPr lang="tr-TR" sz="2400" dirty="0" err="1" smtClean="0"/>
              <a:t>indirekt</a:t>
            </a:r>
            <a:r>
              <a:rPr lang="tr-TR" sz="2400" dirty="0" smtClean="0"/>
              <a:t> kalorimetri FA ve </a:t>
            </a:r>
            <a:r>
              <a:rPr lang="tr-TR" sz="2400" dirty="0" err="1" smtClean="0"/>
              <a:t>EH'nin</a:t>
            </a:r>
            <a:r>
              <a:rPr lang="tr-TR" sz="2400" dirty="0" smtClean="0"/>
              <a:t> ölçümünde doğruluğu ve güvenirliği çok yüksek olan bir yöntemdir. </a:t>
            </a:r>
          </a:p>
          <a:p>
            <a:pPr marL="0" indent="0" algn="just">
              <a:buNone/>
            </a:pPr>
            <a:endParaRPr lang="tr-TR" sz="2400" dirty="0" smtClean="0"/>
          </a:p>
          <a:p>
            <a:pPr algn="just"/>
            <a:r>
              <a:rPr lang="tr-TR" sz="2400" dirty="0" smtClean="0"/>
              <a:t>Hata payı %1'den daha az olan ve yüksek düzeyde </a:t>
            </a:r>
            <a:r>
              <a:rPr lang="tr-TR" sz="2400" dirty="0" err="1" smtClean="0"/>
              <a:t>tekrarlanabilirliğe</a:t>
            </a:r>
            <a:r>
              <a:rPr lang="tr-TR" sz="2400" dirty="0" smtClean="0"/>
              <a:t> sahip olan bu yöntem altın standart olarak kabul edilmektedir. </a:t>
            </a:r>
          </a:p>
          <a:p>
            <a:pPr marL="0" indent="0" algn="just">
              <a:buNone/>
            </a:pPr>
            <a:endParaRPr lang="tr-TR" sz="2400" dirty="0" smtClean="0"/>
          </a:p>
          <a:p>
            <a:pPr algn="just"/>
            <a:r>
              <a:rPr lang="tr-TR" sz="2400" dirty="0" smtClean="0"/>
              <a:t>Kısa süreli </a:t>
            </a:r>
            <a:r>
              <a:rPr lang="tr-TR" sz="2400" dirty="0" err="1" smtClean="0"/>
              <a:t>EH'nin</a:t>
            </a:r>
            <a:r>
              <a:rPr lang="tr-TR" sz="2400" dirty="0" smtClean="0"/>
              <a:t> ölçülmesinde hem laboratuvar hem de saha çalışmalarında kullanılabilen ancak maliyeti yüksek olan yöntemlerden biridir.  </a:t>
            </a:r>
            <a:endParaRPr lang="tr-TR" sz="2400" dirty="0"/>
          </a:p>
        </p:txBody>
      </p:sp>
    </p:spTree>
    <p:extLst>
      <p:ext uri="{BB962C8B-B14F-4D97-AF65-F5344CB8AC3E}">
        <p14:creationId xmlns:p14="http://schemas.microsoft.com/office/powerpoint/2010/main" val="4132358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22114"/>
          </a:xfrm>
        </p:spPr>
        <p:txBody>
          <a:bodyPr/>
          <a:lstStyle/>
          <a:p>
            <a:r>
              <a:rPr lang="tr-TR" sz="3600" b="1" i="1" dirty="0" err="1">
                <a:solidFill>
                  <a:srgbClr val="FF0000"/>
                </a:solidFill>
              </a:rPr>
              <a:t>İndirekt</a:t>
            </a:r>
            <a:r>
              <a:rPr lang="tr-TR" sz="3600" b="1" i="1" dirty="0">
                <a:solidFill>
                  <a:srgbClr val="FF0000"/>
                </a:solidFill>
              </a:rPr>
              <a:t> Kalorimetri</a:t>
            </a:r>
            <a:endParaRPr lang="tr-TR" dirty="0"/>
          </a:p>
        </p:txBody>
      </p:sp>
      <p:sp>
        <p:nvSpPr>
          <p:cNvPr id="3" name="İçerik Yer Tutucusu 2"/>
          <p:cNvSpPr>
            <a:spLocks noGrp="1"/>
          </p:cNvSpPr>
          <p:nvPr>
            <p:ph idx="1"/>
          </p:nvPr>
        </p:nvSpPr>
        <p:spPr>
          <a:xfrm>
            <a:off x="457200" y="1196752"/>
            <a:ext cx="4834880" cy="4929411"/>
          </a:xfrm>
        </p:spPr>
        <p:txBody>
          <a:bodyPr>
            <a:normAutofit/>
          </a:bodyPr>
          <a:lstStyle/>
          <a:p>
            <a:pPr algn="just"/>
            <a:r>
              <a:rPr lang="tr-TR" sz="2400" dirty="0" smtClean="0"/>
              <a:t>Bu yöntemde solunum gaz değişimi oksijen ve karbondioksit analizörü ve </a:t>
            </a:r>
            <a:r>
              <a:rPr lang="tr-TR" sz="2400" dirty="0" err="1" smtClean="0"/>
              <a:t>flowmetre</a:t>
            </a:r>
            <a:r>
              <a:rPr lang="tr-TR" sz="2400" dirty="0" smtClean="0"/>
              <a:t> vasıtasıyla ölçülür. Ölçüm sırasında gönüllünün ağız ve burnunu içine alacak şekilde bir maske takılarak ya da buruna bir klip ve ağıza ağızlık takılarak </a:t>
            </a:r>
            <a:r>
              <a:rPr lang="tr-TR" sz="2400" dirty="0" err="1" smtClean="0"/>
              <a:t>ekspire</a:t>
            </a:r>
            <a:r>
              <a:rPr lang="tr-TR" sz="2400" dirty="0" smtClean="0"/>
              <a:t> (verilen nefes) edilen hava toplanır.  </a:t>
            </a:r>
          </a:p>
          <a:p>
            <a:pPr algn="just"/>
            <a:endParaRPr lang="tr-TR"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340768"/>
            <a:ext cx="3590528" cy="40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4785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err="1">
                <a:solidFill>
                  <a:srgbClr val="FF0000"/>
                </a:solidFill>
              </a:rPr>
              <a:t>İndirekt</a:t>
            </a:r>
            <a:r>
              <a:rPr lang="tr-TR" sz="3600" b="1" i="1" dirty="0">
                <a:solidFill>
                  <a:srgbClr val="FF0000"/>
                </a:solidFill>
              </a:rPr>
              <a:t> Kalorimetri</a:t>
            </a:r>
          </a:p>
        </p:txBody>
      </p:sp>
      <p:sp>
        <p:nvSpPr>
          <p:cNvPr id="3" name="İçerik Yer Tutucusu 2"/>
          <p:cNvSpPr>
            <a:spLocks noGrp="1"/>
          </p:cNvSpPr>
          <p:nvPr>
            <p:ph idx="1"/>
          </p:nvPr>
        </p:nvSpPr>
        <p:spPr/>
        <p:txBody>
          <a:bodyPr>
            <a:normAutofit/>
          </a:bodyPr>
          <a:lstStyle/>
          <a:p>
            <a:pPr algn="just"/>
            <a:r>
              <a:rPr lang="tr-TR" sz="2400" dirty="0" err="1"/>
              <a:t>İndirekt</a:t>
            </a:r>
            <a:r>
              <a:rPr lang="tr-TR" sz="2400" dirty="0"/>
              <a:t> kalorimetri  yönteminde enerji harcaması O</a:t>
            </a:r>
            <a:r>
              <a:rPr lang="tr-TR" sz="1800" dirty="0"/>
              <a:t>2 </a:t>
            </a:r>
            <a:r>
              <a:rPr lang="tr-TR" sz="2400" dirty="0"/>
              <a:t>tüketimi ve/veya CO</a:t>
            </a:r>
            <a:r>
              <a:rPr lang="tr-TR" sz="1800" dirty="0"/>
              <a:t>2</a:t>
            </a:r>
            <a:r>
              <a:rPr lang="tr-TR" sz="2400" dirty="0"/>
              <a:t>  üretiminin ölçülmesiyle hesaplanmaktadır</a:t>
            </a:r>
            <a:r>
              <a:rPr lang="tr-TR" sz="2400" dirty="0" smtClean="0"/>
              <a:t>.</a:t>
            </a:r>
          </a:p>
          <a:p>
            <a:pPr marL="0" indent="0" algn="just">
              <a:buNone/>
            </a:pPr>
            <a:endParaRPr lang="tr-TR" sz="2400" dirty="0"/>
          </a:p>
          <a:p>
            <a:pPr algn="just"/>
            <a:r>
              <a:rPr lang="tr-TR" sz="2400" dirty="0"/>
              <a:t>Kalorimetre, O</a:t>
            </a:r>
            <a:r>
              <a:rPr lang="tr-TR" sz="1800" dirty="0"/>
              <a:t>2</a:t>
            </a:r>
            <a:r>
              <a:rPr lang="tr-TR" sz="2400" dirty="0"/>
              <a:t> ve CO</a:t>
            </a:r>
            <a:r>
              <a:rPr lang="tr-TR" sz="1800" dirty="0"/>
              <a:t>2</a:t>
            </a:r>
            <a:r>
              <a:rPr lang="tr-TR" sz="2400" dirty="0"/>
              <a:t>'in konsantrasyonlarını ve hacmini dakika </a:t>
            </a:r>
            <a:r>
              <a:rPr lang="tr-TR" sz="2400" dirty="0" err="1"/>
              <a:t>dakika</a:t>
            </a:r>
            <a:r>
              <a:rPr lang="tr-TR" sz="2400" dirty="0"/>
              <a:t> ölçen, gönüllüye adapte edilen bir gaz toplayıcısı, bir </a:t>
            </a:r>
            <a:r>
              <a:rPr lang="tr-TR" sz="2400" dirty="0" err="1"/>
              <a:t>kanopi</a:t>
            </a:r>
            <a:r>
              <a:rPr lang="tr-TR" sz="2400" dirty="0"/>
              <a:t> ve bir sisteme sahiptir. </a:t>
            </a:r>
            <a:endParaRPr lang="tr-TR" sz="2400" dirty="0" smtClean="0"/>
          </a:p>
          <a:p>
            <a:pPr marL="0" indent="0" algn="just">
              <a:buNone/>
            </a:pPr>
            <a:endParaRPr lang="tr-TR" sz="2400" dirty="0" smtClean="0"/>
          </a:p>
          <a:p>
            <a:pPr algn="just"/>
            <a:r>
              <a:rPr lang="tr-TR" sz="2400" dirty="0" smtClean="0"/>
              <a:t>Kalorimetri, </a:t>
            </a:r>
            <a:r>
              <a:rPr lang="tr-TR" sz="2400" dirty="0" err="1" smtClean="0"/>
              <a:t>kanopinin</a:t>
            </a:r>
            <a:r>
              <a:rPr lang="tr-TR" sz="2400" dirty="0" smtClean="0"/>
              <a:t> içine yerleştirilmiş tek yönlü bir kapak aracılığıyla birey tarafından </a:t>
            </a:r>
            <a:r>
              <a:rPr lang="tr-TR" sz="2400" dirty="0" err="1" smtClean="0"/>
              <a:t>inspire</a:t>
            </a:r>
            <a:r>
              <a:rPr lang="tr-TR" sz="2400" dirty="0" smtClean="0"/>
              <a:t> (nefes alım) edilen oksijeni ve </a:t>
            </a:r>
            <a:r>
              <a:rPr lang="tr-TR" sz="2400" dirty="0" err="1" smtClean="0"/>
              <a:t>ekspire</a:t>
            </a:r>
            <a:r>
              <a:rPr lang="tr-TR" sz="2400" dirty="0" smtClean="0"/>
              <a:t> edilen karbondioksiti toplayarak hacmini  ve konsantrasyonunu miktar olarak belirler.  Sonuçlar sisteme entegre edilmiş bir yazılım aracılığıyla görüntülenir. </a:t>
            </a:r>
            <a:endParaRPr lang="tr-TR" sz="2400" dirty="0"/>
          </a:p>
        </p:txBody>
      </p:sp>
    </p:spTree>
    <p:extLst>
      <p:ext uri="{BB962C8B-B14F-4D97-AF65-F5344CB8AC3E}">
        <p14:creationId xmlns:p14="http://schemas.microsoft.com/office/powerpoint/2010/main" val="1748399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i="1" dirty="0" err="1" smtClean="0">
                <a:solidFill>
                  <a:srgbClr val="FF0000"/>
                </a:solidFill>
              </a:rPr>
              <a:t>İndirekt</a:t>
            </a:r>
            <a:r>
              <a:rPr lang="tr-TR" sz="3600" b="1" i="1" dirty="0" smtClean="0">
                <a:solidFill>
                  <a:srgbClr val="FF0000"/>
                </a:solidFill>
              </a:rPr>
              <a:t> Kalorimetri</a:t>
            </a:r>
            <a:endParaRPr lang="tr-TR" sz="3600" b="1" i="1" dirty="0">
              <a:solidFill>
                <a:srgbClr val="FF0000"/>
              </a:solidFill>
            </a:endParaRPr>
          </a:p>
        </p:txBody>
      </p:sp>
      <p:sp>
        <p:nvSpPr>
          <p:cNvPr id="3" name="İçerik Yer Tutucusu 2"/>
          <p:cNvSpPr>
            <a:spLocks noGrp="1"/>
          </p:cNvSpPr>
          <p:nvPr>
            <p:ph idx="1"/>
          </p:nvPr>
        </p:nvSpPr>
        <p:spPr>
          <a:xfrm>
            <a:off x="457200" y="1268760"/>
            <a:ext cx="8229600" cy="4857403"/>
          </a:xfrm>
        </p:spPr>
        <p:txBody>
          <a:bodyPr>
            <a:normAutofit/>
          </a:bodyPr>
          <a:lstStyle/>
          <a:p>
            <a:pPr algn="just"/>
            <a:r>
              <a:rPr lang="tr-TR" sz="2400" dirty="0" smtClean="0"/>
              <a:t>Hem </a:t>
            </a:r>
            <a:r>
              <a:rPr lang="tr-TR" sz="2400" dirty="0" err="1" smtClean="0"/>
              <a:t>dinlenik</a:t>
            </a:r>
            <a:r>
              <a:rPr lang="tr-TR" sz="2400" dirty="0" smtClean="0"/>
              <a:t> durumda  hem de belirli bir aktivite sırasında enerji harcamasının ölçülmesi için geliştirilen </a:t>
            </a:r>
            <a:r>
              <a:rPr lang="tr-TR" sz="2400" dirty="0" err="1" smtClean="0"/>
              <a:t>indirekt</a:t>
            </a:r>
            <a:r>
              <a:rPr lang="tr-TR" sz="2400" dirty="0" smtClean="0"/>
              <a:t> kalorimetreler mevcuttur.</a:t>
            </a:r>
          </a:p>
          <a:p>
            <a:pPr marL="0" indent="0" algn="just">
              <a:buNone/>
            </a:pPr>
            <a:r>
              <a:rPr lang="tr-TR" sz="2400" dirty="0" smtClean="0"/>
              <a:t> </a:t>
            </a:r>
          </a:p>
          <a:p>
            <a:pPr algn="just"/>
            <a:r>
              <a:rPr lang="tr-TR" sz="2400" dirty="0" smtClean="0"/>
              <a:t>Bu </a:t>
            </a:r>
            <a:r>
              <a:rPr lang="tr-TR" sz="2400" dirty="0" err="1" smtClean="0"/>
              <a:t>indirekt</a:t>
            </a:r>
            <a:r>
              <a:rPr lang="tr-TR" sz="2400" dirty="0" smtClean="0"/>
              <a:t> kalorimetreler </a:t>
            </a:r>
            <a:r>
              <a:rPr lang="tr-TR" sz="2400" dirty="0" err="1" smtClean="0"/>
              <a:t>pulmoner</a:t>
            </a:r>
            <a:r>
              <a:rPr lang="tr-TR" sz="2400" dirty="0" smtClean="0"/>
              <a:t> gaz değişimi (VO2 ve VCO2) her nefeste analiz eden taşınır sistemlerdir. </a:t>
            </a:r>
          </a:p>
          <a:p>
            <a:pPr marL="0" indent="0" algn="just">
              <a:buNone/>
            </a:pPr>
            <a:endParaRPr lang="tr-TR" sz="2400" dirty="0" smtClean="0"/>
          </a:p>
          <a:p>
            <a:pPr algn="just"/>
            <a:r>
              <a:rPr lang="tr-TR" sz="2400" b="1" i="1" dirty="0" smtClean="0"/>
              <a:t>Taşınabilir </a:t>
            </a:r>
            <a:r>
              <a:rPr lang="tr-TR" sz="2400" b="1" i="1" dirty="0" err="1" smtClean="0"/>
              <a:t>indirekt</a:t>
            </a:r>
            <a:r>
              <a:rPr lang="tr-TR" sz="2400" b="1" i="1" dirty="0" smtClean="0"/>
              <a:t> kalorimetreler</a:t>
            </a:r>
            <a:r>
              <a:rPr lang="tr-TR" sz="2400" dirty="0" smtClean="0"/>
              <a:t> ile </a:t>
            </a:r>
          </a:p>
          <a:p>
            <a:pPr lvl="1" algn="just"/>
            <a:r>
              <a:rPr lang="tr-TR" sz="2400" b="1" i="1" dirty="0"/>
              <a:t>S</a:t>
            </a:r>
            <a:r>
              <a:rPr lang="tr-TR" sz="2400" b="1" i="1" dirty="0" smtClean="0"/>
              <a:t>olunum frekansı, </a:t>
            </a:r>
          </a:p>
          <a:p>
            <a:pPr lvl="1" algn="just"/>
            <a:r>
              <a:rPr lang="tr-TR" sz="2400" b="1" i="1" dirty="0"/>
              <a:t>D</a:t>
            </a:r>
            <a:r>
              <a:rPr lang="tr-TR" sz="2400" b="1" i="1" dirty="0" smtClean="0"/>
              <a:t>akikada litre olarak </a:t>
            </a:r>
            <a:r>
              <a:rPr lang="tr-TR" sz="2400" b="1" i="1" dirty="0" err="1" smtClean="0"/>
              <a:t>ekspire</a:t>
            </a:r>
            <a:r>
              <a:rPr lang="tr-TR" sz="2400" b="1" i="1" dirty="0" smtClean="0"/>
              <a:t> edilen karbondioksit hacmi, </a:t>
            </a:r>
          </a:p>
          <a:p>
            <a:pPr lvl="1" algn="just"/>
            <a:r>
              <a:rPr lang="tr-TR" sz="2400" b="1" i="1" dirty="0" smtClean="0"/>
              <a:t>Dakikada litre olarak tüketilen oksijen hacmi ve</a:t>
            </a:r>
          </a:p>
          <a:p>
            <a:pPr lvl="1" algn="just"/>
            <a:r>
              <a:rPr lang="tr-TR" sz="2400" b="1" i="1" dirty="0" err="1" smtClean="0"/>
              <a:t>Ekspire</a:t>
            </a:r>
            <a:r>
              <a:rPr lang="tr-TR" sz="2400" b="1" i="1" dirty="0" smtClean="0"/>
              <a:t> edilen havanın hacmi</a:t>
            </a:r>
            <a:r>
              <a:rPr lang="tr-TR" sz="2400" dirty="0" smtClean="0"/>
              <a:t> ölçülebilmektedir.</a:t>
            </a:r>
            <a:endParaRPr lang="tr-TR" sz="2400" dirty="0"/>
          </a:p>
        </p:txBody>
      </p:sp>
    </p:spTree>
    <p:extLst>
      <p:ext uri="{BB962C8B-B14F-4D97-AF65-F5344CB8AC3E}">
        <p14:creationId xmlns:p14="http://schemas.microsoft.com/office/powerpoint/2010/main" val="3271297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lstStyle/>
          <a:p>
            <a:r>
              <a:rPr lang="tr-TR" sz="3600" b="1" i="1" dirty="0" err="1" smtClean="0">
                <a:solidFill>
                  <a:srgbClr val="FF0000"/>
                </a:solidFill>
              </a:rPr>
              <a:t>İndirekt</a:t>
            </a:r>
            <a:r>
              <a:rPr lang="tr-TR" sz="3600" b="1" i="1" dirty="0" smtClean="0">
                <a:solidFill>
                  <a:srgbClr val="FF0000"/>
                </a:solidFill>
              </a:rPr>
              <a:t> Kalorimetri</a:t>
            </a:r>
            <a:endParaRPr lang="tr-TR" sz="3600" b="1" i="1" dirty="0">
              <a:solidFill>
                <a:srgbClr val="FF0000"/>
              </a:solidFill>
            </a:endParaRPr>
          </a:p>
        </p:txBody>
      </p:sp>
      <p:sp>
        <p:nvSpPr>
          <p:cNvPr id="3" name="İçerik Yer Tutucusu 2"/>
          <p:cNvSpPr>
            <a:spLocks noGrp="1"/>
          </p:cNvSpPr>
          <p:nvPr>
            <p:ph idx="1"/>
          </p:nvPr>
        </p:nvSpPr>
        <p:spPr>
          <a:xfrm>
            <a:off x="457200" y="1052736"/>
            <a:ext cx="8229600" cy="5073427"/>
          </a:xfrm>
        </p:spPr>
        <p:txBody>
          <a:bodyPr/>
          <a:lstStyle/>
          <a:p>
            <a:pPr marL="0" indent="0">
              <a:buNone/>
            </a:pPr>
            <a:r>
              <a:rPr lang="tr-TR" sz="2800" b="1" i="1" dirty="0" smtClean="0">
                <a:solidFill>
                  <a:srgbClr val="FF0000"/>
                </a:solidFill>
              </a:rPr>
              <a:t>Avantajları;</a:t>
            </a:r>
          </a:p>
          <a:p>
            <a:pPr algn="just"/>
            <a:r>
              <a:rPr lang="tr-TR" sz="2200" dirty="0" smtClean="0"/>
              <a:t>Kısa süreli ölçümlere olanak tanır</a:t>
            </a:r>
          </a:p>
          <a:p>
            <a:pPr algn="just"/>
            <a:r>
              <a:rPr lang="tr-TR" sz="2200" dirty="0" smtClean="0"/>
              <a:t>Hafif ağırlıkta, taşınabilen sistemlerdir</a:t>
            </a:r>
          </a:p>
          <a:p>
            <a:pPr algn="just"/>
            <a:r>
              <a:rPr lang="tr-TR" sz="2200" dirty="0" smtClean="0"/>
              <a:t>Hem laboratuvar ortamında hem de saha koşullarında ölçüm yapılabilmektedir. </a:t>
            </a:r>
          </a:p>
          <a:p>
            <a:pPr marL="0" indent="0" algn="just">
              <a:buNone/>
            </a:pPr>
            <a:r>
              <a:rPr lang="tr-TR" sz="2800" b="1" i="1" dirty="0" smtClean="0">
                <a:solidFill>
                  <a:srgbClr val="FF0000"/>
                </a:solidFill>
              </a:rPr>
              <a:t>Dezavantajları;</a:t>
            </a:r>
          </a:p>
          <a:p>
            <a:pPr algn="just"/>
            <a:r>
              <a:rPr lang="tr-TR" sz="2200" dirty="0" smtClean="0"/>
              <a:t>Maliyeti yüksektir</a:t>
            </a:r>
          </a:p>
          <a:p>
            <a:pPr algn="just"/>
            <a:r>
              <a:rPr lang="tr-TR" sz="2200" dirty="0" smtClean="0"/>
              <a:t>Yüksek düzeyde uzmanlık gerektirir</a:t>
            </a:r>
          </a:p>
          <a:p>
            <a:pPr algn="just"/>
            <a:r>
              <a:rPr lang="tr-TR" sz="2200" dirty="0" smtClean="0"/>
              <a:t>Uzun süreli ölçümler için uygun değildir</a:t>
            </a:r>
          </a:p>
          <a:p>
            <a:pPr algn="just"/>
            <a:r>
              <a:rPr lang="tr-TR" sz="2200" dirty="0" smtClean="0"/>
              <a:t>Karmaşıktır ve pratik değildir</a:t>
            </a:r>
          </a:p>
          <a:p>
            <a:pPr algn="just"/>
            <a:r>
              <a:rPr lang="tr-TR" sz="2200" dirty="0" smtClean="0"/>
              <a:t>Büyük örneklemi olan saha çalışmalarında kullanılamamaktadır</a:t>
            </a:r>
          </a:p>
          <a:p>
            <a:pPr algn="just"/>
            <a:r>
              <a:rPr lang="tr-TR" sz="2200" dirty="0" smtClean="0"/>
              <a:t>Otururken ve ayakta </a:t>
            </a:r>
            <a:r>
              <a:rPr lang="tr-TR" sz="2200" dirty="0"/>
              <a:t>d</a:t>
            </a:r>
            <a:r>
              <a:rPr lang="tr-TR" sz="2200" dirty="0" smtClean="0"/>
              <a:t>urma sırasında yapılan aktiviteler ayırt edilememektedir. </a:t>
            </a:r>
            <a:endParaRPr lang="tr-TR" sz="2200" dirty="0"/>
          </a:p>
        </p:txBody>
      </p:sp>
    </p:spTree>
    <p:extLst>
      <p:ext uri="{BB962C8B-B14F-4D97-AF65-F5344CB8AC3E}">
        <p14:creationId xmlns:p14="http://schemas.microsoft.com/office/powerpoint/2010/main" val="2083253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8229600" cy="940966"/>
          </a:xfrm>
        </p:spPr>
        <p:txBody>
          <a:bodyPr>
            <a:normAutofit/>
          </a:bodyPr>
          <a:lstStyle/>
          <a:p>
            <a:r>
              <a:rPr lang="tr-TR" sz="3600" b="1" i="1" dirty="0" smtClean="0">
                <a:solidFill>
                  <a:srgbClr val="FF0000"/>
                </a:solidFill>
              </a:rPr>
              <a:t>Çift Etiketli Su Yöntemi</a:t>
            </a:r>
            <a:endParaRPr lang="tr-TR" sz="3600" b="1" i="1" dirty="0">
              <a:solidFill>
                <a:srgbClr val="FF0000"/>
              </a:solidFill>
            </a:endParaRPr>
          </a:p>
        </p:txBody>
      </p:sp>
      <p:sp>
        <p:nvSpPr>
          <p:cNvPr id="3" name="İçerik Yer Tutucusu 2"/>
          <p:cNvSpPr>
            <a:spLocks noGrp="1"/>
          </p:cNvSpPr>
          <p:nvPr>
            <p:ph idx="1"/>
          </p:nvPr>
        </p:nvSpPr>
        <p:spPr>
          <a:xfrm>
            <a:off x="457200" y="1196752"/>
            <a:ext cx="8229600" cy="4929411"/>
          </a:xfrm>
        </p:spPr>
        <p:txBody>
          <a:bodyPr>
            <a:normAutofit/>
          </a:bodyPr>
          <a:lstStyle/>
          <a:p>
            <a:pPr algn="just"/>
            <a:r>
              <a:rPr lang="tr-TR" sz="2400" dirty="0" smtClean="0"/>
              <a:t>Bu yöntem rutin olan günlük yaşam aktiviteleri sırasında toplam enerji harcamasının ölçümünde güvenli doğru, objektif, güvenirlik ve geçerliği yüksek olan bir yöntemdir.</a:t>
            </a:r>
          </a:p>
          <a:p>
            <a:pPr marL="0" indent="0" algn="just">
              <a:buNone/>
            </a:pPr>
            <a:endParaRPr lang="tr-TR" sz="2400" dirty="0" smtClean="0"/>
          </a:p>
          <a:p>
            <a:pPr algn="just"/>
            <a:r>
              <a:rPr lang="tr-TR" sz="2400" dirty="0" smtClean="0"/>
              <a:t>Özel ekipmanlar ve eğitilmiş personel gerektiren bu yöntem hamileler, emziren kadınlar, çocuklar ve bebekler dahil olmak üzere geniş bir hedef kitlede toplam enerji harcamasının ölçülmesi amacıyla saha yöntemi olarak uygulanabilmektedir. </a:t>
            </a:r>
          </a:p>
          <a:p>
            <a:pPr algn="just"/>
            <a:endParaRPr lang="tr-TR" sz="2400" dirty="0"/>
          </a:p>
          <a:p>
            <a:pPr algn="just"/>
            <a:r>
              <a:rPr lang="tr-TR" sz="2400" dirty="0" smtClean="0"/>
              <a:t>Çift etiketli su yöntemi kullanılarak hesaplanan enerji harcaması, </a:t>
            </a:r>
            <a:r>
              <a:rPr lang="tr-TR" sz="2400" dirty="0" err="1" smtClean="0"/>
              <a:t>metabolik</a:t>
            </a:r>
            <a:r>
              <a:rPr lang="tr-TR" sz="2400" dirty="0" smtClean="0"/>
              <a:t> karbondioksit</a:t>
            </a:r>
            <a:r>
              <a:rPr lang="tr-TR" sz="1800" dirty="0" smtClean="0"/>
              <a:t> </a:t>
            </a:r>
            <a:r>
              <a:rPr lang="tr-TR" sz="2400" dirty="0" smtClean="0"/>
              <a:t>üretimi oranına bağlıdır. Vücut tarafından enerji harcanırken CO</a:t>
            </a:r>
            <a:r>
              <a:rPr lang="tr-TR" sz="1800" dirty="0" smtClean="0"/>
              <a:t>2 </a:t>
            </a:r>
            <a:r>
              <a:rPr lang="tr-TR" sz="2400" dirty="0" smtClean="0"/>
              <a:t>ve H</a:t>
            </a:r>
            <a:r>
              <a:rPr lang="tr-TR" sz="1800" dirty="0" smtClean="0"/>
              <a:t>2</a:t>
            </a:r>
            <a:r>
              <a:rPr lang="tr-TR" dirty="0" smtClean="0"/>
              <a:t>o</a:t>
            </a:r>
            <a:r>
              <a:rPr lang="tr-TR" sz="2400" dirty="0" smtClean="0"/>
              <a:t> üretilir.  Karbondioksit akciğerler ile, su ise akciğerler, deri ve idrar ile atılır. </a:t>
            </a:r>
            <a:endParaRPr lang="tr-TR" sz="2000" dirty="0"/>
          </a:p>
        </p:txBody>
      </p:sp>
    </p:spTree>
    <p:extLst>
      <p:ext uri="{BB962C8B-B14F-4D97-AF65-F5344CB8AC3E}">
        <p14:creationId xmlns:p14="http://schemas.microsoft.com/office/powerpoint/2010/main" val="954648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850106"/>
          </a:xfrm>
        </p:spPr>
        <p:txBody>
          <a:bodyPr/>
          <a:lstStyle/>
          <a:p>
            <a:r>
              <a:rPr lang="tr-TR" sz="3600" b="1" i="1" dirty="0">
                <a:solidFill>
                  <a:srgbClr val="FF0000"/>
                </a:solidFill>
              </a:rPr>
              <a:t>Çift Etiketli Su Yöntemi</a:t>
            </a:r>
            <a:endParaRPr lang="tr-TR" dirty="0"/>
          </a:p>
        </p:txBody>
      </p:sp>
      <p:sp>
        <p:nvSpPr>
          <p:cNvPr id="3" name="İçerik Yer Tutucusu 2"/>
          <p:cNvSpPr>
            <a:spLocks noGrp="1"/>
          </p:cNvSpPr>
          <p:nvPr>
            <p:ph idx="1"/>
          </p:nvPr>
        </p:nvSpPr>
        <p:spPr>
          <a:xfrm>
            <a:off x="457200" y="980728"/>
            <a:ext cx="8229600" cy="5145435"/>
          </a:xfrm>
        </p:spPr>
        <p:txBody>
          <a:bodyPr>
            <a:normAutofit/>
          </a:bodyPr>
          <a:lstStyle/>
          <a:p>
            <a:pPr algn="just"/>
            <a:r>
              <a:rPr lang="tr-TR" sz="2400" dirty="0" smtClean="0"/>
              <a:t>Vücut sıvılarında bulunan Hidrojen (</a:t>
            </a:r>
            <a:r>
              <a:rPr lang="tr-TR" sz="2400" dirty="0">
                <a:ea typeface="Calibri"/>
                <a:cs typeface="Times New Roman"/>
              </a:rPr>
              <a:t>H</a:t>
            </a:r>
            <a:r>
              <a:rPr lang="tr-TR" sz="2400" baseline="30000" dirty="0">
                <a:ea typeface="Calibri"/>
                <a:cs typeface="Times New Roman"/>
              </a:rPr>
              <a:t>2</a:t>
            </a:r>
            <a:r>
              <a:rPr lang="tr-TR" sz="2400" dirty="0" smtClean="0"/>
              <a:t>) ve (</a:t>
            </a:r>
            <a:r>
              <a:rPr lang="tr-TR" sz="2400" dirty="0"/>
              <a:t>O</a:t>
            </a:r>
            <a:r>
              <a:rPr lang="tr-TR" sz="2400" baseline="30000" dirty="0"/>
              <a:t>18</a:t>
            </a:r>
            <a:r>
              <a:rPr lang="tr-TR" sz="2400" dirty="0" smtClean="0"/>
              <a:t>)Oksijen izotopunun vücuttan atılım oranlarındaki fark, karbondioksit üretim oranının hesaplanmasında kullanılır. </a:t>
            </a:r>
          </a:p>
          <a:p>
            <a:pPr algn="just"/>
            <a:r>
              <a:rPr lang="tr-TR" sz="2400" dirty="0" smtClean="0"/>
              <a:t>Harcanan kalorinin hesaplanması ise üretilen karbondioksit miktarının bilinmesiyle mümkün olmaktadır. </a:t>
            </a:r>
          </a:p>
          <a:p>
            <a:pPr marL="0" indent="0" algn="just">
              <a:buNone/>
            </a:pPr>
            <a:r>
              <a:rPr lang="tr-TR" sz="2400" b="1" i="1" dirty="0" smtClean="0">
                <a:solidFill>
                  <a:srgbClr val="FF0000"/>
                </a:solidFill>
              </a:rPr>
              <a:t>Avantajları;</a:t>
            </a:r>
            <a:r>
              <a:rPr lang="tr-TR" sz="2400" dirty="0" smtClean="0"/>
              <a:t>  </a:t>
            </a:r>
          </a:p>
          <a:p>
            <a:pPr algn="just"/>
            <a:r>
              <a:rPr lang="tr-TR" sz="2400" dirty="0">
                <a:solidFill>
                  <a:prstClr val="black"/>
                </a:solidFill>
              </a:rPr>
              <a:t>(</a:t>
            </a:r>
            <a:r>
              <a:rPr lang="tr-TR" sz="2400" dirty="0">
                <a:solidFill>
                  <a:prstClr val="black"/>
                </a:solidFill>
                <a:ea typeface="Calibri"/>
                <a:cs typeface="Times New Roman"/>
              </a:rPr>
              <a:t>H</a:t>
            </a:r>
            <a:r>
              <a:rPr lang="tr-TR" sz="2400" baseline="30000" dirty="0">
                <a:solidFill>
                  <a:prstClr val="black"/>
                </a:solidFill>
                <a:ea typeface="Calibri"/>
                <a:cs typeface="Times New Roman"/>
              </a:rPr>
              <a:t>2</a:t>
            </a:r>
            <a:r>
              <a:rPr lang="tr-TR" sz="2400" dirty="0">
                <a:solidFill>
                  <a:prstClr val="black"/>
                </a:solidFill>
              </a:rPr>
              <a:t>) ve (O</a:t>
            </a:r>
            <a:r>
              <a:rPr lang="tr-TR" sz="2400" baseline="30000" dirty="0">
                <a:solidFill>
                  <a:prstClr val="black"/>
                </a:solidFill>
              </a:rPr>
              <a:t>18</a:t>
            </a:r>
            <a:r>
              <a:rPr lang="tr-TR" sz="2400" dirty="0" smtClean="0">
                <a:solidFill>
                  <a:prstClr val="black"/>
                </a:solidFill>
              </a:rPr>
              <a:t>) izotoplarının kullanılması nedeniyle güvenli bir yöntemdir.</a:t>
            </a:r>
          </a:p>
          <a:p>
            <a:pPr algn="just"/>
            <a:r>
              <a:rPr lang="tr-TR" sz="2400" dirty="0" smtClean="0">
                <a:solidFill>
                  <a:prstClr val="black"/>
                </a:solidFill>
              </a:rPr>
              <a:t>Bu yöntemde gönüllülerin günlük yaşam aktivitelerine monitörlerle engel olunmaması  ve gönüllülerin bir hafta ya da daha fazla süreyle hatırlama anketlerini doldurmak zorunda kalmamalarıdır.</a:t>
            </a:r>
          </a:p>
          <a:p>
            <a:pPr algn="just"/>
            <a:r>
              <a:rPr lang="tr-TR" sz="2400" dirty="0" err="1" smtClean="0">
                <a:solidFill>
                  <a:prstClr val="black"/>
                </a:solidFill>
              </a:rPr>
              <a:t>Non-invaziv</a:t>
            </a:r>
            <a:r>
              <a:rPr lang="tr-TR" sz="2400" dirty="0" smtClean="0">
                <a:solidFill>
                  <a:prstClr val="black"/>
                </a:solidFill>
              </a:rPr>
              <a:t> (girişimsel olmayan) bir yöntemdir</a:t>
            </a:r>
          </a:p>
          <a:p>
            <a:pPr marL="0" indent="0" algn="just">
              <a:buNone/>
            </a:pPr>
            <a:r>
              <a:rPr lang="tr-TR" sz="2400" dirty="0" smtClean="0"/>
              <a:t>   </a:t>
            </a:r>
            <a:endParaRPr lang="tr-TR" sz="2400" dirty="0"/>
          </a:p>
        </p:txBody>
      </p:sp>
    </p:spTree>
    <p:extLst>
      <p:ext uri="{BB962C8B-B14F-4D97-AF65-F5344CB8AC3E}">
        <p14:creationId xmlns:p14="http://schemas.microsoft.com/office/powerpoint/2010/main" val="173951561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8336</TotalTime>
  <Words>998</Words>
  <Application>Microsoft Office PowerPoint</Application>
  <PresentationFormat>Ekran Gösterisi (4:3)</PresentationFormat>
  <Paragraphs>83</Paragraphs>
  <Slides>15</Slides>
  <Notes>0</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Kriter Yöntemler</vt:lpstr>
      <vt:lpstr>Kriter Yöntemler</vt:lpstr>
      <vt:lpstr>PowerPoint Sunusu</vt:lpstr>
      <vt:lpstr>PowerPoint Sunusu</vt:lpstr>
      <vt:lpstr>PowerPoint Sunusu</vt:lpstr>
      <vt:lpstr>PowerPoint Sunusu</vt:lpstr>
      <vt:lpstr>Direkt Kalorimetri</vt:lpstr>
      <vt:lpstr>İndirekt Kalorimetri</vt:lpstr>
      <vt:lpstr>İndirekt Kalorimetri</vt:lpstr>
      <vt:lpstr>İndirekt Kalorimetri</vt:lpstr>
      <vt:lpstr>İndirekt Kalorimetri</vt:lpstr>
      <vt:lpstr>İndirekt Kalorimetri</vt:lpstr>
      <vt:lpstr>Çift Etiketli Su Yöntemi</vt:lpstr>
      <vt:lpstr>Çift Etiketli Su Yöntemi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OMÜ Sağlık Bilimleri Fakültesi  Beslenme ve Diyetetik Bölümü  (BES 122) Fiziksel Aktiviteyi Belirleme Yöntemleri</dc:title>
  <dc:creator>user</dc:creator>
  <cp:lastModifiedBy>LENOVO</cp:lastModifiedBy>
  <cp:revision>170</cp:revision>
  <dcterms:created xsi:type="dcterms:W3CDTF">2020-01-14T08:23:19Z</dcterms:created>
  <dcterms:modified xsi:type="dcterms:W3CDTF">2020-03-17T07:12:47Z</dcterms:modified>
</cp:coreProperties>
</file>