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38" r:id="rId2"/>
    <p:sldId id="339" r:id="rId3"/>
    <p:sldId id="340" r:id="rId4"/>
    <p:sldId id="341" r:id="rId5"/>
    <p:sldId id="342" r:id="rId6"/>
    <p:sldId id="343" r:id="rId7"/>
    <p:sldId id="344" r:id="rId8"/>
    <p:sldId id="345" r:id="rId9"/>
    <p:sldId id="346" r:id="rId10"/>
    <p:sldId id="347" r:id="rId11"/>
    <p:sldId id="348" r:id="rId12"/>
    <p:sldId id="349" r:id="rId13"/>
    <p:sldId id="350" r:id="rId14"/>
    <p:sldId id="351" r:id="rId15"/>
    <p:sldId id="352" r:id="rId16"/>
    <p:sldId id="353" r:id="rId17"/>
    <p:sldId id="280"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94660"/>
  </p:normalViewPr>
  <p:slideViewPr>
    <p:cSldViewPr>
      <p:cViewPr>
        <p:scale>
          <a:sx n="60" d="100"/>
          <a:sy n="60" d="100"/>
        </p:scale>
        <p:origin x="-1584" y="-1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1BE41F-4143-4A34-BD9A-9763A1BC59BB}" type="datetimeFigureOut">
              <a:rPr lang="tr-TR" smtClean="0"/>
              <a:t>16.11.2020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0DFB0A-5492-48A8-961C-A0FF584B4E38}" type="slidenum">
              <a:rPr lang="tr-TR" smtClean="0"/>
              <a:t>‹#›</a:t>
            </a:fld>
            <a:endParaRPr lang="tr-TR"/>
          </a:p>
        </p:txBody>
      </p:sp>
    </p:spTree>
    <p:extLst>
      <p:ext uri="{BB962C8B-B14F-4D97-AF65-F5344CB8AC3E}">
        <p14:creationId xmlns:p14="http://schemas.microsoft.com/office/powerpoint/2010/main" val="1937890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19F28AE-DF31-4957-B60F-4DC27A726D2F}" type="datetime1">
              <a:rPr lang="tr-TR" smtClean="0"/>
              <a:t>16.11.2020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4BF7DB-5283-4AC0-B7E1-CC1CDEFD4632}" type="slidenum">
              <a:rPr lang="tr-TR" smtClean="0"/>
              <a:t>‹#›</a:t>
            </a:fld>
            <a:endParaRPr lang="tr-TR"/>
          </a:p>
        </p:txBody>
      </p:sp>
    </p:spTree>
    <p:extLst>
      <p:ext uri="{BB962C8B-B14F-4D97-AF65-F5344CB8AC3E}">
        <p14:creationId xmlns:p14="http://schemas.microsoft.com/office/powerpoint/2010/main" val="476233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6AA0087-C9D8-4C2A-9EF1-DE9FD0282907}" type="datetime1">
              <a:rPr lang="tr-TR" smtClean="0"/>
              <a:t>16.11.2020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4BF7DB-5283-4AC0-B7E1-CC1CDEFD4632}" type="slidenum">
              <a:rPr lang="tr-TR" smtClean="0"/>
              <a:t>‹#›</a:t>
            </a:fld>
            <a:endParaRPr lang="tr-TR"/>
          </a:p>
        </p:txBody>
      </p:sp>
    </p:spTree>
    <p:extLst>
      <p:ext uri="{BB962C8B-B14F-4D97-AF65-F5344CB8AC3E}">
        <p14:creationId xmlns:p14="http://schemas.microsoft.com/office/powerpoint/2010/main" val="4141767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50361DAB-5758-47B3-9BCA-239588CC9B22}" type="datetime1">
              <a:rPr lang="tr-TR" smtClean="0"/>
              <a:t>16.11.2020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4BF7DB-5283-4AC0-B7E1-CC1CDEFD4632}" type="slidenum">
              <a:rPr lang="tr-TR" smtClean="0"/>
              <a:t>‹#›</a:t>
            </a:fld>
            <a:endParaRPr lang="tr-TR"/>
          </a:p>
        </p:txBody>
      </p:sp>
    </p:spTree>
    <p:extLst>
      <p:ext uri="{BB962C8B-B14F-4D97-AF65-F5344CB8AC3E}">
        <p14:creationId xmlns:p14="http://schemas.microsoft.com/office/powerpoint/2010/main" val="590659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7517B40-B8C0-402F-80F2-8E1BE91FBE37}" type="datetime1">
              <a:rPr lang="tr-TR" smtClean="0"/>
              <a:t>16.11.2020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04BF7DB-5283-4AC0-B7E1-CC1CDEFD4632}" type="slidenum">
              <a:rPr lang="tr-TR" smtClean="0"/>
              <a:t>‹#›</a:t>
            </a:fld>
            <a:endParaRPr lang="tr-TR"/>
          </a:p>
        </p:txBody>
      </p:sp>
    </p:spTree>
    <p:extLst>
      <p:ext uri="{BB962C8B-B14F-4D97-AF65-F5344CB8AC3E}">
        <p14:creationId xmlns:p14="http://schemas.microsoft.com/office/powerpoint/2010/main" val="73043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0305FD0-E79E-4450-B95C-51C77489FEEA}" type="datetime1">
              <a:rPr lang="tr-TR" smtClean="0"/>
              <a:t>16.11.2020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04BF7DB-5283-4AC0-B7E1-CC1CDEFD4632}" type="slidenum">
              <a:rPr lang="tr-TR" smtClean="0"/>
              <a:t>‹#›</a:t>
            </a:fld>
            <a:endParaRPr lang="tr-TR"/>
          </a:p>
        </p:txBody>
      </p:sp>
    </p:spTree>
    <p:extLst>
      <p:ext uri="{BB962C8B-B14F-4D97-AF65-F5344CB8AC3E}">
        <p14:creationId xmlns:p14="http://schemas.microsoft.com/office/powerpoint/2010/main" val="222581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2A3BF28-0CA9-40D2-98DE-BB1DFCB7FDB9}" type="datetime1">
              <a:rPr lang="tr-TR" smtClean="0"/>
              <a:t>16.11.2020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04BF7DB-5283-4AC0-B7E1-CC1CDEFD4632}" type="slidenum">
              <a:rPr lang="tr-TR" smtClean="0"/>
              <a:t>‹#›</a:t>
            </a:fld>
            <a:endParaRPr lang="tr-TR"/>
          </a:p>
        </p:txBody>
      </p:sp>
    </p:spTree>
    <p:extLst>
      <p:ext uri="{BB962C8B-B14F-4D97-AF65-F5344CB8AC3E}">
        <p14:creationId xmlns:p14="http://schemas.microsoft.com/office/powerpoint/2010/main" val="223021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A2346BA-8BDB-48AE-8D09-2E979A78CD79}" type="datetime1">
              <a:rPr lang="tr-TR" smtClean="0"/>
              <a:t>16.11.2020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04BF7DB-5283-4AC0-B7E1-CC1CDEFD4632}" type="slidenum">
              <a:rPr lang="tr-TR" smtClean="0"/>
              <a:t>‹#›</a:t>
            </a:fld>
            <a:endParaRPr lang="tr-TR"/>
          </a:p>
        </p:txBody>
      </p:sp>
    </p:spTree>
    <p:extLst>
      <p:ext uri="{BB962C8B-B14F-4D97-AF65-F5344CB8AC3E}">
        <p14:creationId xmlns:p14="http://schemas.microsoft.com/office/powerpoint/2010/main" val="129413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835354C-E43B-4B89-BF99-5D5B762C1751}" type="datetime1">
              <a:rPr lang="tr-TR" smtClean="0"/>
              <a:t>16.11.2020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04BF7DB-5283-4AC0-B7E1-CC1CDEFD4632}" type="slidenum">
              <a:rPr lang="tr-TR" smtClean="0"/>
              <a:t>‹#›</a:t>
            </a:fld>
            <a:endParaRPr lang="tr-TR"/>
          </a:p>
        </p:txBody>
      </p:sp>
    </p:spTree>
    <p:extLst>
      <p:ext uri="{BB962C8B-B14F-4D97-AF65-F5344CB8AC3E}">
        <p14:creationId xmlns:p14="http://schemas.microsoft.com/office/powerpoint/2010/main" val="342480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7999432-308F-44BD-A255-CA53501BBF41}" type="datetime1">
              <a:rPr lang="tr-TR" smtClean="0"/>
              <a:t>16.11.2020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04BF7DB-5283-4AC0-B7E1-CC1CDEFD4632}" type="slidenum">
              <a:rPr lang="tr-TR" smtClean="0"/>
              <a:t>‹#›</a:t>
            </a:fld>
            <a:endParaRPr lang="tr-TR"/>
          </a:p>
        </p:txBody>
      </p:sp>
    </p:spTree>
    <p:extLst>
      <p:ext uri="{BB962C8B-B14F-4D97-AF65-F5344CB8AC3E}">
        <p14:creationId xmlns:p14="http://schemas.microsoft.com/office/powerpoint/2010/main" val="2752652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13D8C65-F275-4971-B032-551400488325}" type="datetime1">
              <a:rPr lang="tr-TR" smtClean="0"/>
              <a:t>16.11.2020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4BF7DB-5283-4AC0-B7E1-CC1CDEFD4632}" type="slidenum">
              <a:rPr lang="tr-TR" smtClean="0"/>
              <a:t>‹#›</a:t>
            </a:fld>
            <a:endParaRPr lang="tr-TR"/>
          </a:p>
        </p:txBody>
      </p:sp>
    </p:spTree>
    <p:extLst>
      <p:ext uri="{BB962C8B-B14F-4D97-AF65-F5344CB8AC3E}">
        <p14:creationId xmlns:p14="http://schemas.microsoft.com/office/powerpoint/2010/main" val="3182374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608D9D7-6371-43FA-8A0A-5DA23B0A5C2C}" type="datetime1">
              <a:rPr lang="tr-TR" smtClean="0"/>
              <a:t>16.11.2020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04BF7DB-5283-4AC0-B7E1-CC1CDEFD4632}" type="slidenum">
              <a:rPr lang="tr-TR" smtClean="0"/>
              <a:t>‹#›</a:t>
            </a:fld>
            <a:endParaRPr lang="tr-TR"/>
          </a:p>
        </p:txBody>
      </p:sp>
    </p:spTree>
    <p:extLst>
      <p:ext uri="{BB962C8B-B14F-4D97-AF65-F5344CB8AC3E}">
        <p14:creationId xmlns:p14="http://schemas.microsoft.com/office/powerpoint/2010/main" val="459550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0E9AC5-1117-465B-8468-72AC7B349FEB}" type="datetime1">
              <a:rPr lang="tr-TR" smtClean="0"/>
              <a:t>16.11.2020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BF7DB-5283-4AC0-B7E1-CC1CDEFD4632}" type="slidenum">
              <a:rPr lang="tr-TR" smtClean="0"/>
              <a:t>‹#›</a:t>
            </a:fld>
            <a:endParaRPr lang="tr-TR"/>
          </a:p>
        </p:txBody>
      </p:sp>
    </p:spTree>
    <p:extLst>
      <p:ext uri="{BB962C8B-B14F-4D97-AF65-F5344CB8AC3E}">
        <p14:creationId xmlns:p14="http://schemas.microsoft.com/office/powerpoint/2010/main" val="2167018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b="1" dirty="0" smtClean="0">
                <a:solidFill>
                  <a:srgbClr val="FF0000"/>
                </a:solidFill>
              </a:rPr>
              <a:t>Günlük </a:t>
            </a:r>
            <a:r>
              <a:rPr lang="tr-TR" sz="2800" b="1" dirty="0">
                <a:solidFill>
                  <a:srgbClr val="FF0000"/>
                </a:solidFill>
              </a:rPr>
              <a:t>Y</a:t>
            </a:r>
            <a:r>
              <a:rPr lang="tr-TR" sz="2800" b="1" dirty="0" smtClean="0">
                <a:solidFill>
                  <a:srgbClr val="FF0000"/>
                </a:solidFill>
              </a:rPr>
              <a:t>aşam </a:t>
            </a:r>
            <a:r>
              <a:rPr lang="tr-TR" sz="2800" b="1" dirty="0">
                <a:solidFill>
                  <a:srgbClr val="FF0000"/>
                </a:solidFill>
              </a:rPr>
              <a:t>A</a:t>
            </a:r>
            <a:r>
              <a:rPr lang="tr-TR" sz="2800" b="1" dirty="0" smtClean="0">
                <a:solidFill>
                  <a:srgbClr val="FF0000"/>
                </a:solidFill>
              </a:rPr>
              <a:t>ktivitelerinin Değerlendirilmesi</a:t>
            </a:r>
            <a:endParaRPr lang="tr-TR" sz="2800" b="1" dirty="0">
              <a:solidFill>
                <a:srgbClr val="FF0000"/>
              </a:solidFill>
            </a:endParaRPr>
          </a:p>
        </p:txBody>
      </p:sp>
      <p:sp>
        <p:nvSpPr>
          <p:cNvPr id="3" name="İçerik Yer Tutucusu 2"/>
          <p:cNvSpPr>
            <a:spLocks noGrp="1"/>
          </p:cNvSpPr>
          <p:nvPr>
            <p:ph idx="1"/>
          </p:nvPr>
        </p:nvSpPr>
        <p:spPr>
          <a:xfrm>
            <a:off x="457200" y="1268760"/>
            <a:ext cx="8229600" cy="4857403"/>
          </a:xfrm>
        </p:spPr>
        <p:txBody>
          <a:bodyPr>
            <a:normAutofit fontScale="92500" lnSpcReduction="20000"/>
          </a:bodyPr>
          <a:lstStyle/>
          <a:p>
            <a:pPr algn="just"/>
            <a:r>
              <a:rPr lang="tr-TR" sz="2400" dirty="0" smtClean="0"/>
              <a:t>Günlük yaşam aktiviteleri otomatik olarak her gün yapılan (kişisel hijyeni sağlama, banyo, giyinme, etrafı dolaşma vb.) ya da daha fazla kompleks olan ve bağımsızlık gerektiren (yemek yapma, mutfak aletlerini yerleştirme, dolap düzenleme, çamaşır yıkama vb.) gibi yardımcı GYA (Y-GYA) olarak ayrılabilir. </a:t>
            </a:r>
          </a:p>
          <a:p>
            <a:pPr algn="just"/>
            <a:r>
              <a:rPr lang="tr-TR" sz="2400" dirty="0" smtClean="0"/>
              <a:t>GYA değerlendirmesi </a:t>
            </a:r>
            <a:r>
              <a:rPr lang="tr-TR" sz="2400" dirty="0" err="1" smtClean="0"/>
              <a:t>pulmoner</a:t>
            </a:r>
            <a:r>
              <a:rPr lang="tr-TR" sz="2400" dirty="0" smtClean="0"/>
              <a:t> rehabilitasyonun rutin </a:t>
            </a:r>
            <a:r>
              <a:rPr lang="tr-TR" sz="2400" dirty="0" err="1" smtClean="0"/>
              <a:t>komponenti</a:t>
            </a:r>
            <a:r>
              <a:rPr lang="tr-TR" sz="2400" dirty="0" smtClean="0"/>
              <a:t> olmasına karşın, Y-GYA değerlendirmesi için böyle bir durum yoktur.   </a:t>
            </a:r>
          </a:p>
          <a:p>
            <a:pPr algn="just"/>
            <a:r>
              <a:rPr lang="tr-TR" sz="2400" b="1" dirty="0" smtClean="0">
                <a:solidFill>
                  <a:srgbClr val="FF0000"/>
                </a:solidFill>
              </a:rPr>
              <a:t>GYA değerlendirmesinde; </a:t>
            </a:r>
          </a:p>
          <a:p>
            <a:pPr algn="just"/>
            <a:r>
              <a:rPr lang="tr-TR" sz="2400" b="1" i="1" dirty="0" err="1" smtClean="0"/>
              <a:t>Pulmonary</a:t>
            </a:r>
            <a:r>
              <a:rPr lang="tr-TR" sz="2400" b="1" i="1" dirty="0" smtClean="0"/>
              <a:t> </a:t>
            </a:r>
            <a:r>
              <a:rPr lang="tr-TR" sz="2400" b="1" i="1" dirty="0" err="1" smtClean="0"/>
              <a:t>Functional</a:t>
            </a:r>
            <a:r>
              <a:rPr lang="tr-TR" sz="2400" b="1" i="1" dirty="0" smtClean="0"/>
              <a:t> </a:t>
            </a:r>
            <a:r>
              <a:rPr lang="tr-TR" sz="2400" b="1" i="1" dirty="0" err="1" smtClean="0"/>
              <a:t>Status</a:t>
            </a:r>
            <a:r>
              <a:rPr lang="tr-TR" sz="2400" b="1" i="1" dirty="0" smtClean="0"/>
              <a:t> </a:t>
            </a:r>
            <a:r>
              <a:rPr lang="tr-TR" sz="2400" b="1" i="1" dirty="0" err="1" smtClean="0"/>
              <a:t>Scale</a:t>
            </a:r>
            <a:r>
              <a:rPr lang="tr-TR" sz="2400" b="1" i="1" dirty="0" smtClean="0"/>
              <a:t>, </a:t>
            </a:r>
          </a:p>
          <a:p>
            <a:pPr algn="just"/>
            <a:r>
              <a:rPr lang="tr-TR" sz="2400" b="1" i="1" dirty="0" err="1" smtClean="0"/>
              <a:t>Barthel</a:t>
            </a:r>
            <a:r>
              <a:rPr lang="tr-TR" sz="2400" b="1" i="1" dirty="0" smtClean="0"/>
              <a:t> Index</a:t>
            </a:r>
          </a:p>
          <a:p>
            <a:pPr algn="just"/>
            <a:r>
              <a:rPr lang="tr-TR" sz="2400" b="1" i="1" dirty="0" err="1" smtClean="0"/>
              <a:t>Lawton</a:t>
            </a:r>
            <a:r>
              <a:rPr lang="tr-TR" sz="2400" b="1" i="1" dirty="0" smtClean="0"/>
              <a:t> GYA Skalası</a:t>
            </a:r>
          </a:p>
          <a:p>
            <a:pPr algn="just"/>
            <a:r>
              <a:rPr lang="tr-TR" sz="2400" b="1" i="1" dirty="0" err="1" smtClean="0"/>
              <a:t>Glittre</a:t>
            </a:r>
            <a:r>
              <a:rPr lang="tr-TR" sz="2400" b="1" i="1" dirty="0" smtClean="0"/>
              <a:t> GYA Testi</a:t>
            </a:r>
          </a:p>
          <a:p>
            <a:pPr algn="just"/>
            <a:r>
              <a:rPr lang="tr-TR" sz="2400" b="1" i="1" dirty="0" err="1" smtClean="0"/>
              <a:t>Milliken</a:t>
            </a:r>
            <a:r>
              <a:rPr lang="tr-TR" sz="2400" b="1" i="1" dirty="0" smtClean="0"/>
              <a:t> GYA Skalası</a:t>
            </a:r>
          </a:p>
          <a:p>
            <a:pPr algn="just"/>
            <a:r>
              <a:rPr lang="tr-TR" sz="2400" b="1" i="1" dirty="0" err="1" smtClean="0"/>
              <a:t>London</a:t>
            </a:r>
            <a:r>
              <a:rPr lang="tr-TR" sz="2400" b="1" i="1" dirty="0" smtClean="0"/>
              <a:t> </a:t>
            </a:r>
            <a:r>
              <a:rPr lang="tr-TR" sz="2400" b="1" i="1" dirty="0" err="1" smtClean="0"/>
              <a:t>Chest</a:t>
            </a:r>
            <a:r>
              <a:rPr lang="tr-TR" sz="2400" b="1" i="1" dirty="0" smtClean="0"/>
              <a:t> Günlük Yaşam Aktiviteleri ölçeği </a:t>
            </a:r>
            <a:r>
              <a:rPr lang="tr-TR" sz="2400" dirty="0" smtClean="0"/>
              <a:t>gibi değerlendirmeler kullanılmaktadır.  </a:t>
            </a:r>
          </a:p>
          <a:p>
            <a:pPr algn="just"/>
            <a:endParaRPr lang="tr-TR" sz="2400" dirty="0"/>
          </a:p>
        </p:txBody>
      </p:sp>
      <p:sp>
        <p:nvSpPr>
          <p:cNvPr id="4" name="Slayt Numarası Yer Tutucusu 3"/>
          <p:cNvSpPr>
            <a:spLocks noGrp="1"/>
          </p:cNvSpPr>
          <p:nvPr>
            <p:ph type="sldNum" sz="quarter" idx="12"/>
          </p:nvPr>
        </p:nvSpPr>
        <p:spPr/>
        <p:txBody>
          <a:bodyPr/>
          <a:lstStyle/>
          <a:p>
            <a:fld id="{B04BF7DB-5283-4AC0-B7E1-CC1CDEFD4632}" type="slidenum">
              <a:rPr lang="tr-TR" smtClean="0"/>
              <a:t>1</a:t>
            </a:fld>
            <a:endParaRPr lang="tr-TR"/>
          </a:p>
        </p:txBody>
      </p:sp>
    </p:spTree>
    <p:extLst>
      <p:ext uri="{BB962C8B-B14F-4D97-AF65-F5344CB8AC3E}">
        <p14:creationId xmlns:p14="http://schemas.microsoft.com/office/powerpoint/2010/main" val="3862348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b="1" dirty="0" smtClean="0">
                <a:solidFill>
                  <a:srgbClr val="FF0000"/>
                </a:solidFill>
              </a:rPr>
              <a:t>Yaşam Kalitesinin Değerlendirilmesi</a:t>
            </a:r>
            <a:endParaRPr lang="tr-TR" sz="2800" b="1" dirty="0">
              <a:solidFill>
                <a:srgbClr val="FF0000"/>
              </a:solidFill>
            </a:endParaRPr>
          </a:p>
        </p:txBody>
      </p:sp>
      <p:sp>
        <p:nvSpPr>
          <p:cNvPr id="3" name="İçerik Yer Tutucusu 2"/>
          <p:cNvSpPr>
            <a:spLocks noGrp="1"/>
          </p:cNvSpPr>
          <p:nvPr>
            <p:ph idx="1"/>
          </p:nvPr>
        </p:nvSpPr>
        <p:spPr/>
        <p:txBody>
          <a:bodyPr>
            <a:normAutofit/>
          </a:bodyPr>
          <a:lstStyle/>
          <a:p>
            <a:r>
              <a:rPr lang="tr-TR" sz="3300" dirty="0" smtClean="0"/>
              <a:t>Yaşam kalitesi (YK) anketler ile değerlendirilir ve YK anketleri bireyin fonksiyonel durumunu belirlemek, doğru tedavi planlamak, tedavi kazanımlarını değerlendirmek, ilerleyen zamanlarda oluşabilecek problemleri anlamak ve önlemek amacıyla kullanılmaktadır. </a:t>
            </a:r>
          </a:p>
          <a:p>
            <a:endParaRPr lang="tr-TR" dirty="0"/>
          </a:p>
        </p:txBody>
      </p:sp>
      <p:sp>
        <p:nvSpPr>
          <p:cNvPr id="4" name="Slayt Numarası Yer Tutucusu 3"/>
          <p:cNvSpPr>
            <a:spLocks noGrp="1"/>
          </p:cNvSpPr>
          <p:nvPr>
            <p:ph type="sldNum" sz="quarter" idx="12"/>
          </p:nvPr>
        </p:nvSpPr>
        <p:spPr/>
        <p:txBody>
          <a:bodyPr/>
          <a:lstStyle/>
          <a:p>
            <a:fld id="{B04BF7DB-5283-4AC0-B7E1-CC1CDEFD4632}" type="slidenum">
              <a:rPr lang="tr-TR" smtClean="0"/>
              <a:t>2</a:t>
            </a:fld>
            <a:endParaRPr lang="tr-TR"/>
          </a:p>
        </p:txBody>
      </p:sp>
    </p:spTree>
    <p:extLst>
      <p:ext uri="{BB962C8B-B14F-4D97-AF65-F5344CB8AC3E}">
        <p14:creationId xmlns:p14="http://schemas.microsoft.com/office/powerpoint/2010/main" val="3259459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sz="2800" b="1" dirty="0">
                <a:solidFill>
                  <a:srgbClr val="FF0000"/>
                </a:solidFill>
              </a:rPr>
              <a:t>Yaşam kalitesinin </a:t>
            </a:r>
            <a:r>
              <a:rPr lang="tr-TR" sz="2800" b="1" dirty="0" smtClean="0">
                <a:solidFill>
                  <a:srgbClr val="FF0000"/>
                </a:solidFill>
              </a:rPr>
              <a:t>değerlendirilmesinde</a:t>
            </a:r>
            <a:r>
              <a:rPr lang="tr-TR" sz="2800" dirty="0" smtClean="0">
                <a:solidFill>
                  <a:prstClr val="black"/>
                </a:solidFill>
              </a:rPr>
              <a:t>;</a:t>
            </a:r>
          </a:p>
          <a:p>
            <a:r>
              <a:rPr lang="tr-TR" sz="2800" b="1" i="1" dirty="0" smtClean="0">
                <a:solidFill>
                  <a:prstClr val="black"/>
                </a:solidFill>
              </a:rPr>
              <a:t>SF-36 </a:t>
            </a:r>
            <a:r>
              <a:rPr lang="tr-TR" sz="2800" b="1" i="1" dirty="0">
                <a:solidFill>
                  <a:prstClr val="black"/>
                </a:solidFill>
              </a:rPr>
              <a:t>Yaşam Kalitesi Anketi, </a:t>
            </a:r>
            <a:endParaRPr lang="tr-TR" sz="2800" b="1" i="1" dirty="0" smtClean="0">
              <a:solidFill>
                <a:prstClr val="black"/>
              </a:solidFill>
            </a:endParaRPr>
          </a:p>
          <a:p>
            <a:r>
              <a:rPr lang="tr-TR" sz="2800" b="1" i="1" dirty="0" smtClean="0">
                <a:solidFill>
                  <a:prstClr val="black"/>
                </a:solidFill>
              </a:rPr>
              <a:t>Kronik </a:t>
            </a:r>
            <a:r>
              <a:rPr lang="tr-TR" sz="2800" b="1" i="1" dirty="0">
                <a:solidFill>
                  <a:prstClr val="black"/>
                </a:solidFill>
              </a:rPr>
              <a:t>Solunum Hastalıkları Anketi, </a:t>
            </a:r>
            <a:endParaRPr lang="tr-TR" sz="2800" b="1" i="1" dirty="0" smtClean="0">
              <a:solidFill>
                <a:prstClr val="black"/>
              </a:solidFill>
            </a:endParaRPr>
          </a:p>
          <a:p>
            <a:r>
              <a:rPr lang="tr-TR" sz="2800" b="1" i="1" dirty="0" smtClean="0">
                <a:solidFill>
                  <a:prstClr val="black"/>
                </a:solidFill>
              </a:rPr>
              <a:t>St</a:t>
            </a:r>
            <a:r>
              <a:rPr lang="tr-TR" sz="2800" b="1" i="1" dirty="0">
                <a:solidFill>
                  <a:prstClr val="black"/>
                </a:solidFill>
              </a:rPr>
              <a:t>. </a:t>
            </a:r>
            <a:r>
              <a:rPr lang="tr-TR" sz="2800" b="1" i="1" dirty="0" err="1">
                <a:solidFill>
                  <a:prstClr val="black"/>
                </a:solidFill>
              </a:rPr>
              <a:t>George’s</a:t>
            </a:r>
            <a:r>
              <a:rPr lang="tr-TR" sz="2800" b="1" i="1" dirty="0">
                <a:solidFill>
                  <a:prstClr val="black"/>
                </a:solidFill>
              </a:rPr>
              <a:t> Yaşam Kalitesi Anketi, </a:t>
            </a:r>
            <a:endParaRPr lang="tr-TR" sz="2800" b="1" i="1" dirty="0" smtClean="0">
              <a:solidFill>
                <a:prstClr val="black"/>
              </a:solidFill>
            </a:endParaRPr>
          </a:p>
          <a:p>
            <a:r>
              <a:rPr lang="tr-TR" sz="2800" b="1" i="1" dirty="0" smtClean="0">
                <a:solidFill>
                  <a:prstClr val="black"/>
                </a:solidFill>
              </a:rPr>
              <a:t>KOAH </a:t>
            </a:r>
            <a:r>
              <a:rPr lang="tr-TR" sz="2800" b="1" i="1" dirty="0">
                <a:solidFill>
                  <a:prstClr val="black"/>
                </a:solidFill>
              </a:rPr>
              <a:t>Değerlendirme Testi, </a:t>
            </a:r>
            <a:endParaRPr lang="tr-TR" sz="2800" b="1" i="1" dirty="0" smtClean="0">
              <a:solidFill>
                <a:prstClr val="black"/>
              </a:solidFill>
            </a:endParaRPr>
          </a:p>
          <a:p>
            <a:r>
              <a:rPr lang="tr-TR" sz="2800" b="1" i="1" dirty="0" smtClean="0">
                <a:solidFill>
                  <a:prstClr val="black"/>
                </a:solidFill>
              </a:rPr>
              <a:t>Yeniden </a:t>
            </a:r>
            <a:r>
              <a:rPr lang="tr-TR" sz="2800" b="1" i="1" dirty="0">
                <a:solidFill>
                  <a:prstClr val="black"/>
                </a:solidFill>
              </a:rPr>
              <a:t>Düzenlenmiş </a:t>
            </a:r>
            <a:r>
              <a:rPr lang="tr-TR" sz="2800" b="1" i="1" dirty="0" err="1">
                <a:solidFill>
                  <a:prstClr val="black"/>
                </a:solidFill>
              </a:rPr>
              <a:t>Kistik</a:t>
            </a:r>
            <a:r>
              <a:rPr lang="tr-TR" sz="2800" b="1" i="1" dirty="0">
                <a:solidFill>
                  <a:prstClr val="black"/>
                </a:solidFill>
              </a:rPr>
              <a:t> </a:t>
            </a:r>
            <a:r>
              <a:rPr lang="tr-TR" sz="2800" b="1" i="1" dirty="0" err="1">
                <a:solidFill>
                  <a:prstClr val="black"/>
                </a:solidFill>
              </a:rPr>
              <a:t>Fibrozis</a:t>
            </a:r>
            <a:r>
              <a:rPr lang="tr-TR" sz="2800" b="1" i="1" dirty="0">
                <a:solidFill>
                  <a:prstClr val="black"/>
                </a:solidFill>
              </a:rPr>
              <a:t> Anketi, </a:t>
            </a:r>
            <a:endParaRPr lang="tr-TR" sz="2800" b="1" i="1" dirty="0" smtClean="0">
              <a:solidFill>
                <a:prstClr val="black"/>
              </a:solidFill>
            </a:endParaRPr>
          </a:p>
          <a:p>
            <a:r>
              <a:rPr lang="tr-TR" sz="2800" b="1" i="1" dirty="0" smtClean="0">
                <a:solidFill>
                  <a:prstClr val="black"/>
                </a:solidFill>
              </a:rPr>
              <a:t>Sürekli </a:t>
            </a:r>
            <a:r>
              <a:rPr lang="tr-TR" sz="2800" b="1" i="1" dirty="0">
                <a:solidFill>
                  <a:prstClr val="black"/>
                </a:solidFill>
              </a:rPr>
              <a:t>Yaşam Kalitesi Anketi (</a:t>
            </a:r>
            <a:r>
              <a:rPr lang="tr-TR" sz="2800" b="1" i="1" dirty="0" err="1">
                <a:solidFill>
                  <a:prstClr val="black"/>
                </a:solidFill>
              </a:rPr>
              <a:t>Continuous</a:t>
            </a:r>
            <a:r>
              <a:rPr lang="tr-TR" sz="2800" b="1" i="1" dirty="0">
                <a:solidFill>
                  <a:prstClr val="black"/>
                </a:solidFill>
              </a:rPr>
              <a:t> </a:t>
            </a:r>
            <a:r>
              <a:rPr lang="tr-TR" sz="2800" b="1" i="1" dirty="0" err="1">
                <a:solidFill>
                  <a:prstClr val="black"/>
                </a:solidFill>
              </a:rPr>
              <a:t>Quality</a:t>
            </a:r>
            <a:r>
              <a:rPr lang="tr-TR" sz="2800" b="1" i="1" dirty="0">
                <a:solidFill>
                  <a:prstClr val="black"/>
                </a:solidFill>
              </a:rPr>
              <a:t> </a:t>
            </a:r>
            <a:r>
              <a:rPr lang="tr-TR" sz="2800" b="1" i="1" dirty="0" err="1">
                <a:solidFill>
                  <a:prstClr val="black"/>
                </a:solidFill>
              </a:rPr>
              <a:t>Improvement</a:t>
            </a:r>
            <a:r>
              <a:rPr lang="tr-TR" sz="2800" b="1" i="1" dirty="0">
                <a:solidFill>
                  <a:prstClr val="black"/>
                </a:solidFill>
              </a:rPr>
              <a:t> CQI), </a:t>
            </a:r>
            <a:endParaRPr lang="tr-TR" sz="2800" b="1" i="1" dirty="0" smtClean="0">
              <a:solidFill>
                <a:prstClr val="black"/>
              </a:solidFill>
            </a:endParaRPr>
          </a:p>
          <a:p>
            <a:r>
              <a:rPr lang="tr-TR" sz="2800" b="1" i="1" dirty="0" smtClean="0">
                <a:solidFill>
                  <a:prstClr val="black"/>
                </a:solidFill>
              </a:rPr>
              <a:t>Nottingham </a:t>
            </a:r>
            <a:r>
              <a:rPr lang="tr-TR" sz="2800" b="1" i="1" dirty="0">
                <a:solidFill>
                  <a:prstClr val="black"/>
                </a:solidFill>
              </a:rPr>
              <a:t>sağlık Profili</a:t>
            </a:r>
            <a:r>
              <a:rPr lang="tr-TR" sz="2800" dirty="0">
                <a:solidFill>
                  <a:prstClr val="black"/>
                </a:solidFill>
              </a:rPr>
              <a:t> gibi çeşitli anketler kullanılmaktadır.</a:t>
            </a:r>
            <a:endParaRPr lang="tr-TR" sz="2800" dirty="0"/>
          </a:p>
        </p:txBody>
      </p:sp>
      <p:sp>
        <p:nvSpPr>
          <p:cNvPr id="4" name="Slayt Numarası Yer Tutucusu 3"/>
          <p:cNvSpPr>
            <a:spLocks noGrp="1"/>
          </p:cNvSpPr>
          <p:nvPr>
            <p:ph type="sldNum" sz="quarter" idx="12"/>
          </p:nvPr>
        </p:nvSpPr>
        <p:spPr/>
        <p:txBody>
          <a:bodyPr/>
          <a:lstStyle/>
          <a:p>
            <a:fld id="{B04BF7DB-5283-4AC0-B7E1-CC1CDEFD4632}" type="slidenum">
              <a:rPr lang="tr-TR" smtClean="0"/>
              <a:t>3</a:t>
            </a:fld>
            <a:endParaRPr lang="tr-TR"/>
          </a:p>
        </p:txBody>
      </p:sp>
    </p:spTree>
    <p:extLst>
      <p:ext uri="{BB962C8B-B14F-4D97-AF65-F5344CB8AC3E}">
        <p14:creationId xmlns:p14="http://schemas.microsoft.com/office/powerpoint/2010/main" val="330370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3600" b="1" dirty="0" err="1" smtClean="0">
                <a:solidFill>
                  <a:srgbClr val="FF0000"/>
                </a:solidFill>
              </a:rPr>
              <a:t>Pulmoner</a:t>
            </a:r>
            <a:r>
              <a:rPr lang="tr-TR" sz="3600" b="1" dirty="0" smtClean="0">
                <a:solidFill>
                  <a:srgbClr val="FF0000"/>
                </a:solidFill>
              </a:rPr>
              <a:t> Rehabilitasyonda Tedavi Araçları</a:t>
            </a:r>
            <a:endParaRPr lang="tr-TR" sz="3600" b="1" dirty="0">
              <a:solidFill>
                <a:srgbClr val="FF0000"/>
              </a:solidFill>
            </a:endParaRPr>
          </a:p>
        </p:txBody>
      </p:sp>
      <p:sp>
        <p:nvSpPr>
          <p:cNvPr id="3" name="İçerik Yer Tutucusu 2"/>
          <p:cNvSpPr>
            <a:spLocks noGrp="1"/>
          </p:cNvSpPr>
          <p:nvPr>
            <p:ph idx="1"/>
          </p:nvPr>
        </p:nvSpPr>
        <p:spPr/>
        <p:txBody>
          <a:bodyPr/>
          <a:lstStyle/>
          <a:p>
            <a:r>
              <a:rPr lang="tr-TR" b="1" dirty="0" smtClean="0">
                <a:solidFill>
                  <a:srgbClr val="FF0000"/>
                </a:solidFill>
              </a:rPr>
              <a:t>Egzersiz Araçları</a:t>
            </a:r>
          </a:p>
          <a:p>
            <a:pPr algn="just"/>
            <a:r>
              <a:rPr lang="tr-TR" dirty="0" smtClean="0"/>
              <a:t>Egzersiz eğitimi </a:t>
            </a:r>
            <a:r>
              <a:rPr lang="tr-TR" dirty="0" err="1" smtClean="0"/>
              <a:t>pulmoner</a:t>
            </a:r>
            <a:r>
              <a:rPr lang="tr-TR" dirty="0" smtClean="0"/>
              <a:t> rehabilitasyonun temel bileşenidir. Kronik solunum hastalarında yaş, cinsiyet, </a:t>
            </a:r>
            <a:r>
              <a:rPr lang="tr-TR" dirty="0" err="1" smtClean="0"/>
              <a:t>dispne</a:t>
            </a:r>
            <a:r>
              <a:rPr lang="tr-TR" dirty="0" smtClean="0"/>
              <a:t> seviyesi ve hastalığın </a:t>
            </a:r>
            <a:r>
              <a:rPr lang="tr-TR" dirty="0" err="1" smtClean="0"/>
              <a:t>şşiddetine</a:t>
            </a:r>
            <a:r>
              <a:rPr lang="tr-TR" dirty="0" smtClean="0"/>
              <a:t> göre değişmekle beraber etkinliği kanıtlanmış bir tedavi şeklidir. Birçok egzersiz çeşidi olmakla birlikte egzersiz reçetesi kişiye özgü olmalıdır.</a:t>
            </a:r>
            <a:endParaRPr lang="tr-TR" dirty="0" smtClean="0">
              <a:solidFill>
                <a:srgbClr val="FF0000"/>
              </a:solidFill>
            </a:endParaRPr>
          </a:p>
        </p:txBody>
      </p:sp>
      <p:sp>
        <p:nvSpPr>
          <p:cNvPr id="4" name="Slayt Numarası Yer Tutucusu 3"/>
          <p:cNvSpPr>
            <a:spLocks noGrp="1"/>
          </p:cNvSpPr>
          <p:nvPr>
            <p:ph type="sldNum" sz="quarter" idx="12"/>
          </p:nvPr>
        </p:nvSpPr>
        <p:spPr/>
        <p:txBody>
          <a:bodyPr/>
          <a:lstStyle/>
          <a:p>
            <a:fld id="{B04BF7DB-5283-4AC0-B7E1-CC1CDEFD4632}" type="slidenum">
              <a:rPr lang="tr-TR" smtClean="0"/>
              <a:t>4</a:t>
            </a:fld>
            <a:endParaRPr lang="tr-TR"/>
          </a:p>
        </p:txBody>
      </p:sp>
    </p:spTree>
    <p:extLst>
      <p:ext uri="{BB962C8B-B14F-4D97-AF65-F5344CB8AC3E}">
        <p14:creationId xmlns:p14="http://schemas.microsoft.com/office/powerpoint/2010/main" val="3917095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err="1" smtClean="0"/>
              <a:t>Endurans</a:t>
            </a:r>
            <a:r>
              <a:rPr lang="tr-TR" sz="3200" b="1" dirty="0" smtClean="0"/>
              <a:t> Egzersiz Eğitimi</a:t>
            </a:r>
            <a:endParaRPr lang="tr-TR" sz="3200" b="1" dirty="0"/>
          </a:p>
        </p:txBody>
      </p:sp>
      <p:sp>
        <p:nvSpPr>
          <p:cNvPr id="3" name="İçerik Yer Tutucusu 2"/>
          <p:cNvSpPr>
            <a:spLocks noGrp="1"/>
          </p:cNvSpPr>
          <p:nvPr>
            <p:ph idx="1"/>
          </p:nvPr>
        </p:nvSpPr>
        <p:spPr/>
        <p:txBody>
          <a:bodyPr>
            <a:normAutofit/>
          </a:bodyPr>
          <a:lstStyle/>
          <a:p>
            <a:pPr algn="just"/>
            <a:r>
              <a:rPr lang="tr-TR" sz="2400" dirty="0" err="1" smtClean="0"/>
              <a:t>Endurans</a:t>
            </a:r>
            <a:r>
              <a:rPr lang="tr-TR" sz="2400" dirty="0" smtClean="0"/>
              <a:t> Egzersiz Eğitimi, egzersize bağlı </a:t>
            </a:r>
            <a:r>
              <a:rPr lang="tr-TR" sz="2400" dirty="0" err="1" smtClean="0"/>
              <a:t>hiperinflasyon</a:t>
            </a:r>
            <a:r>
              <a:rPr lang="tr-TR" sz="2400" dirty="0" smtClean="0"/>
              <a:t>, </a:t>
            </a:r>
            <a:r>
              <a:rPr lang="tr-TR" sz="2400" dirty="0" err="1" smtClean="0"/>
              <a:t>dispne</a:t>
            </a:r>
            <a:r>
              <a:rPr lang="tr-TR" sz="2400" dirty="0" smtClean="0"/>
              <a:t>, kalp hızı toparlanması ve eşlik eden kas </a:t>
            </a:r>
            <a:r>
              <a:rPr lang="tr-TR" sz="2400" dirty="0" err="1" smtClean="0"/>
              <a:t>disfonksiyonu</a:t>
            </a:r>
            <a:r>
              <a:rPr lang="tr-TR" sz="2400" dirty="0" smtClean="0"/>
              <a:t> gibi parametreleri geliştirmektedir. Yürüyüş (koşu bandı veya sahada) veya bisiklet (bisiklet </a:t>
            </a:r>
            <a:r>
              <a:rPr lang="tr-TR" sz="2400" dirty="0" err="1" smtClean="0"/>
              <a:t>ergometresinde</a:t>
            </a:r>
            <a:r>
              <a:rPr lang="tr-TR" sz="2400" dirty="0" smtClean="0"/>
              <a:t>) genellikle tavsiye edilen yöntemlerdendir. Kol </a:t>
            </a:r>
            <a:r>
              <a:rPr lang="tr-TR" sz="2400" dirty="0" err="1" smtClean="0"/>
              <a:t>ergometresi</a:t>
            </a:r>
            <a:r>
              <a:rPr lang="tr-TR" sz="2400" dirty="0" smtClean="0"/>
              <a:t> ile yapılan üst </a:t>
            </a:r>
            <a:r>
              <a:rPr lang="tr-TR" sz="2400" dirty="0" err="1" smtClean="0"/>
              <a:t>ekstremite</a:t>
            </a:r>
            <a:r>
              <a:rPr lang="tr-TR" sz="2400" dirty="0" smtClean="0"/>
              <a:t> eğitimi kronik solunum hastalarında sıklıkla kullanılan bir aerobik egzersiz şeklidir.  </a:t>
            </a:r>
          </a:p>
          <a:p>
            <a:pPr algn="just"/>
            <a:r>
              <a:rPr lang="tr-TR" sz="2400" dirty="0" smtClean="0"/>
              <a:t>Yürüyüş sonrasında en sık rastlanılan semptom nefes darlığı olmakla beraber, bacak veya </a:t>
            </a:r>
            <a:r>
              <a:rPr lang="tr-TR" sz="2400" dirty="0" err="1" smtClean="0"/>
              <a:t>quadriceos</a:t>
            </a:r>
            <a:r>
              <a:rPr lang="tr-TR" sz="2400" dirty="0" smtClean="0"/>
              <a:t> kası yorgunluğu da görülebilmektedir. </a:t>
            </a:r>
          </a:p>
        </p:txBody>
      </p:sp>
      <p:sp>
        <p:nvSpPr>
          <p:cNvPr id="4" name="Slayt Numarası Yer Tutucusu 3"/>
          <p:cNvSpPr>
            <a:spLocks noGrp="1"/>
          </p:cNvSpPr>
          <p:nvPr>
            <p:ph type="sldNum" sz="quarter" idx="12"/>
          </p:nvPr>
        </p:nvSpPr>
        <p:spPr/>
        <p:txBody>
          <a:bodyPr/>
          <a:lstStyle/>
          <a:p>
            <a:fld id="{B04BF7DB-5283-4AC0-B7E1-CC1CDEFD4632}" type="slidenum">
              <a:rPr lang="tr-TR" smtClean="0"/>
              <a:t>5</a:t>
            </a:fld>
            <a:endParaRPr lang="tr-TR"/>
          </a:p>
        </p:txBody>
      </p:sp>
    </p:spTree>
    <p:extLst>
      <p:ext uri="{BB962C8B-B14F-4D97-AF65-F5344CB8AC3E}">
        <p14:creationId xmlns:p14="http://schemas.microsoft.com/office/powerpoint/2010/main" val="901858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lgn="just"/>
            <a:r>
              <a:rPr lang="tr-TR" sz="2400" dirty="0" err="1">
                <a:solidFill>
                  <a:prstClr val="black"/>
                </a:solidFill>
              </a:rPr>
              <a:t>Pulmoner</a:t>
            </a:r>
            <a:r>
              <a:rPr lang="tr-TR" sz="2400" dirty="0">
                <a:solidFill>
                  <a:prstClr val="black"/>
                </a:solidFill>
              </a:rPr>
              <a:t> rehabilitasyonda genellikle tavsiye edilen egzersiz şiddeti </a:t>
            </a:r>
            <a:r>
              <a:rPr lang="tr-TR" sz="2400" b="1" i="1" dirty="0">
                <a:solidFill>
                  <a:prstClr val="black"/>
                </a:solidFill>
              </a:rPr>
              <a:t>maksimal iş yükünün &gt;%60’ında, 20-60 </a:t>
            </a:r>
            <a:r>
              <a:rPr lang="tr-TR" sz="2400" b="1" i="1" dirty="0" err="1">
                <a:solidFill>
                  <a:prstClr val="black"/>
                </a:solidFill>
              </a:rPr>
              <a:t>dk</a:t>
            </a:r>
            <a:r>
              <a:rPr lang="tr-TR" sz="2400" b="1" i="1" dirty="0">
                <a:solidFill>
                  <a:prstClr val="black"/>
                </a:solidFill>
              </a:rPr>
              <a:t>, haftada 3-5 gün</a:t>
            </a:r>
            <a:r>
              <a:rPr lang="tr-TR" sz="2400" dirty="0">
                <a:solidFill>
                  <a:prstClr val="black"/>
                </a:solidFill>
              </a:rPr>
              <a:t> şeklindedir. </a:t>
            </a:r>
          </a:p>
          <a:p>
            <a:r>
              <a:rPr lang="tr-TR" sz="2400" b="1" i="1" dirty="0" err="1" smtClean="0"/>
              <a:t>Borg</a:t>
            </a:r>
            <a:r>
              <a:rPr lang="tr-TR" sz="2400" b="1" i="1" dirty="0" smtClean="0"/>
              <a:t> Skalası </a:t>
            </a:r>
            <a:r>
              <a:rPr lang="tr-TR" sz="2400" dirty="0" smtClean="0"/>
              <a:t>egzersizin hasta tarafından algılanan efor şiddetini takip etmek amacıyla </a:t>
            </a:r>
            <a:r>
              <a:rPr lang="tr-TR" sz="2400" b="1" i="1" dirty="0" smtClean="0"/>
              <a:t>4-8 hedef aralığında </a:t>
            </a:r>
            <a:r>
              <a:rPr lang="tr-TR" sz="2400" dirty="0" smtClean="0"/>
              <a:t>tutulabilir.</a:t>
            </a:r>
          </a:p>
          <a:p>
            <a:pPr marL="0" indent="0">
              <a:buNone/>
            </a:pPr>
            <a:r>
              <a:rPr lang="tr-TR" sz="2400" dirty="0" smtClean="0"/>
              <a:t> </a:t>
            </a:r>
            <a:endParaRPr lang="tr-TR" sz="2400" dirty="0"/>
          </a:p>
        </p:txBody>
      </p:sp>
      <p:sp>
        <p:nvSpPr>
          <p:cNvPr id="4" name="Slayt Numarası Yer Tutucusu 3"/>
          <p:cNvSpPr>
            <a:spLocks noGrp="1"/>
          </p:cNvSpPr>
          <p:nvPr>
            <p:ph type="sldNum" sz="quarter" idx="12"/>
          </p:nvPr>
        </p:nvSpPr>
        <p:spPr/>
        <p:txBody>
          <a:bodyPr/>
          <a:lstStyle/>
          <a:p>
            <a:fld id="{B04BF7DB-5283-4AC0-B7E1-CC1CDEFD4632}" type="slidenum">
              <a:rPr lang="tr-TR" smtClean="0"/>
              <a:t>6</a:t>
            </a:fld>
            <a:endParaRPr lang="tr-TR"/>
          </a:p>
        </p:txBody>
      </p:sp>
    </p:spTree>
    <p:extLst>
      <p:ext uri="{BB962C8B-B14F-4D97-AF65-F5344CB8AC3E}">
        <p14:creationId xmlns:p14="http://schemas.microsoft.com/office/powerpoint/2010/main" val="3659969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a:bodyPr>
          <a:lstStyle/>
          <a:p>
            <a:r>
              <a:rPr lang="tr-TR" sz="3200" b="1" dirty="0" err="1" smtClean="0"/>
              <a:t>Pulmoner</a:t>
            </a:r>
            <a:r>
              <a:rPr lang="tr-TR" sz="3200" b="1" dirty="0" smtClean="0"/>
              <a:t> Rehabilitasyon </a:t>
            </a:r>
            <a:r>
              <a:rPr lang="tr-TR" sz="3200" b="1" dirty="0"/>
              <a:t>E</a:t>
            </a:r>
            <a:r>
              <a:rPr lang="tr-TR" sz="3200" b="1" dirty="0" smtClean="0"/>
              <a:t>kipman Listesi</a:t>
            </a:r>
            <a:endParaRPr lang="tr-TR" sz="3200" b="1" dirty="0"/>
          </a:p>
        </p:txBody>
      </p:sp>
      <p:sp>
        <p:nvSpPr>
          <p:cNvPr id="3" name="İçerik Yer Tutucusu 2"/>
          <p:cNvSpPr>
            <a:spLocks noGrp="1"/>
          </p:cNvSpPr>
          <p:nvPr>
            <p:ph idx="1"/>
          </p:nvPr>
        </p:nvSpPr>
        <p:spPr>
          <a:xfrm>
            <a:off x="457200" y="980728"/>
            <a:ext cx="8229600" cy="5145435"/>
          </a:xfrm>
        </p:spPr>
        <p:txBody>
          <a:bodyPr>
            <a:normAutofit fontScale="85000" lnSpcReduction="20000"/>
          </a:bodyPr>
          <a:lstStyle/>
          <a:p>
            <a:r>
              <a:rPr lang="tr-TR" dirty="0" smtClean="0"/>
              <a:t>Egzersiz Ekipmanı</a:t>
            </a:r>
          </a:p>
          <a:p>
            <a:pPr lvl="1"/>
            <a:r>
              <a:rPr lang="tr-TR" dirty="0" smtClean="0"/>
              <a:t>Koşu bandı</a:t>
            </a:r>
          </a:p>
          <a:p>
            <a:pPr lvl="1"/>
            <a:r>
              <a:rPr lang="tr-TR" dirty="0" smtClean="0"/>
              <a:t>Bisiklet </a:t>
            </a:r>
            <a:r>
              <a:rPr lang="tr-TR" dirty="0" err="1" smtClean="0"/>
              <a:t>ergometresi</a:t>
            </a:r>
            <a:endParaRPr lang="tr-TR" dirty="0" smtClean="0"/>
          </a:p>
          <a:p>
            <a:pPr lvl="1"/>
            <a:r>
              <a:rPr lang="tr-TR" dirty="0" smtClean="0"/>
              <a:t>Eliptik bisiklet</a:t>
            </a:r>
          </a:p>
          <a:p>
            <a:pPr lvl="1"/>
            <a:r>
              <a:rPr lang="tr-TR" dirty="0" smtClean="0"/>
              <a:t>Kürek </a:t>
            </a:r>
            <a:r>
              <a:rPr lang="tr-TR" dirty="0" err="1" smtClean="0"/>
              <a:t>ergometresi</a:t>
            </a:r>
            <a:endParaRPr lang="tr-TR" dirty="0" smtClean="0"/>
          </a:p>
          <a:p>
            <a:pPr lvl="1"/>
            <a:r>
              <a:rPr lang="tr-TR" dirty="0" smtClean="0"/>
              <a:t>Step tahtası</a:t>
            </a:r>
          </a:p>
          <a:p>
            <a:pPr lvl="1"/>
            <a:r>
              <a:rPr lang="tr-TR" dirty="0" smtClean="0"/>
              <a:t>Kol </a:t>
            </a:r>
            <a:r>
              <a:rPr lang="tr-TR" dirty="0" err="1" smtClean="0"/>
              <a:t>ergometresi</a:t>
            </a:r>
            <a:endParaRPr lang="tr-TR" dirty="0" smtClean="0"/>
          </a:p>
          <a:p>
            <a:pPr lvl="1"/>
            <a:r>
              <a:rPr lang="tr-TR" dirty="0" smtClean="0"/>
              <a:t>Serbest ağırlıklar</a:t>
            </a:r>
          </a:p>
          <a:p>
            <a:pPr lvl="1"/>
            <a:r>
              <a:rPr lang="tr-TR" dirty="0" smtClean="0"/>
              <a:t>Elastik bant ve tüpler</a:t>
            </a:r>
          </a:p>
          <a:p>
            <a:pPr lvl="1"/>
            <a:r>
              <a:rPr lang="tr-TR" dirty="0" err="1" smtClean="0"/>
              <a:t>Pulley</a:t>
            </a:r>
            <a:r>
              <a:rPr lang="tr-TR" dirty="0" smtClean="0"/>
              <a:t> sistemleri</a:t>
            </a:r>
          </a:p>
          <a:p>
            <a:pPr lvl="1"/>
            <a:r>
              <a:rPr lang="tr-TR" dirty="0" smtClean="0"/>
              <a:t>Omuz tekerlekleri</a:t>
            </a:r>
          </a:p>
          <a:p>
            <a:pPr lvl="1"/>
            <a:r>
              <a:rPr lang="tr-TR" dirty="0" smtClean="0"/>
              <a:t>Egzersiz </a:t>
            </a:r>
            <a:r>
              <a:rPr lang="tr-TR" dirty="0" err="1" smtClean="0"/>
              <a:t>mat’ı</a:t>
            </a:r>
            <a:endParaRPr lang="tr-TR" dirty="0" smtClean="0"/>
          </a:p>
          <a:p>
            <a:pPr lvl="1"/>
            <a:r>
              <a:rPr lang="tr-TR" dirty="0" smtClean="0"/>
              <a:t>Direnç veya denge için çeşitli boyutlarda toplar</a:t>
            </a:r>
            <a:endParaRPr lang="tr-TR" dirty="0"/>
          </a:p>
        </p:txBody>
      </p:sp>
      <p:sp>
        <p:nvSpPr>
          <p:cNvPr id="4" name="Slayt Numarası Yer Tutucusu 3"/>
          <p:cNvSpPr>
            <a:spLocks noGrp="1"/>
          </p:cNvSpPr>
          <p:nvPr>
            <p:ph type="sldNum" sz="quarter" idx="12"/>
          </p:nvPr>
        </p:nvSpPr>
        <p:spPr/>
        <p:txBody>
          <a:bodyPr/>
          <a:lstStyle/>
          <a:p>
            <a:fld id="{B04BF7DB-5283-4AC0-B7E1-CC1CDEFD4632}" type="slidenum">
              <a:rPr lang="tr-TR" smtClean="0"/>
              <a:t>7</a:t>
            </a:fld>
            <a:endParaRPr lang="tr-TR"/>
          </a:p>
        </p:txBody>
      </p:sp>
    </p:spTree>
    <p:extLst>
      <p:ext uri="{BB962C8B-B14F-4D97-AF65-F5344CB8AC3E}">
        <p14:creationId xmlns:p14="http://schemas.microsoft.com/office/powerpoint/2010/main" val="4066223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a:bodyPr>
          <a:lstStyle/>
          <a:p>
            <a:r>
              <a:rPr lang="tr-TR" sz="3600" b="1" dirty="0" smtClean="0"/>
              <a:t>Ünite Destekleyici </a:t>
            </a:r>
            <a:r>
              <a:rPr lang="tr-TR" sz="3600" b="1" dirty="0"/>
              <a:t>E</a:t>
            </a:r>
            <a:r>
              <a:rPr lang="tr-TR" sz="3600" b="1" dirty="0" smtClean="0"/>
              <a:t>kipmanı</a:t>
            </a:r>
            <a:endParaRPr lang="tr-TR" sz="3600" b="1" dirty="0"/>
          </a:p>
        </p:txBody>
      </p:sp>
      <p:sp>
        <p:nvSpPr>
          <p:cNvPr id="3" name="İçerik Yer Tutucusu 2"/>
          <p:cNvSpPr>
            <a:spLocks noGrp="1"/>
          </p:cNvSpPr>
          <p:nvPr>
            <p:ph idx="1"/>
          </p:nvPr>
        </p:nvSpPr>
        <p:spPr>
          <a:xfrm>
            <a:off x="457200" y="908720"/>
            <a:ext cx="8435280" cy="5544616"/>
          </a:xfrm>
        </p:spPr>
        <p:txBody>
          <a:bodyPr>
            <a:normAutofit fontScale="40000" lnSpcReduction="20000"/>
          </a:bodyPr>
          <a:lstStyle/>
          <a:p>
            <a:r>
              <a:rPr lang="tr-TR" sz="4500" b="1" dirty="0" smtClean="0"/>
              <a:t>Kan basıncı ölçer</a:t>
            </a:r>
          </a:p>
          <a:p>
            <a:r>
              <a:rPr lang="tr-TR" sz="4500" b="1" dirty="0" err="1" smtClean="0"/>
              <a:t>Steteskop</a:t>
            </a:r>
            <a:endParaRPr lang="tr-TR" sz="4500" b="1" dirty="0" smtClean="0"/>
          </a:p>
          <a:p>
            <a:r>
              <a:rPr lang="tr-TR" sz="4500" b="1" dirty="0" err="1" smtClean="0"/>
              <a:t>Oksimetre</a:t>
            </a:r>
            <a:endParaRPr lang="tr-TR" sz="4500" b="1" dirty="0" smtClean="0"/>
          </a:p>
          <a:p>
            <a:r>
              <a:rPr lang="tr-TR" sz="4500" b="1" dirty="0" smtClean="0"/>
              <a:t>Kronometre</a:t>
            </a:r>
          </a:p>
          <a:p>
            <a:r>
              <a:rPr lang="tr-TR" sz="4500" b="1" dirty="0" smtClean="0"/>
              <a:t>Oksijen desteği</a:t>
            </a:r>
          </a:p>
          <a:p>
            <a:r>
              <a:rPr lang="tr-TR" sz="4500" b="1" dirty="0" err="1" smtClean="0"/>
              <a:t>Kanül</a:t>
            </a:r>
            <a:endParaRPr lang="tr-TR" sz="4500" b="1" dirty="0" smtClean="0"/>
          </a:p>
          <a:p>
            <a:r>
              <a:rPr lang="tr-TR" sz="4500" b="1" dirty="0" smtClean="0"/>
              <a:t>Oksijen maskesi</a:t>
            </a:r>
          </a:p>
          <a:p>
            <a:r>
              <a:rPr lang="tr-TR" sz="4500" b="1" dirty="0" smtClean="0"/>
              <a:t>EKG cihazı</a:t>
            </a:r>
          </a:p>
          <a:p>
            <a:r>
              <a:rPr lang="tr-TR" sz="4500" b="1" dirty="0" err="1" smtClean="0"/>
              <a:t>Defibrilatör</a:t>
            </a:r>
            <a:endParaRPr lang="tr-TR" sz="4500" b="1" dirty="0" smtClean="0"/>
          </a:p>
          <a:p>
            <a:r>
              <a:rPr lang="tr-TR" sz="4500" b="1" dirty="0" smtClean="0"/>
              <a:t>Kan glikoz monitörü (</a:t>
            </a:r>
            <a:r>
              <a:rPr lang="tr-TR" sz="4500" b="1" dirty="0" err="1" smtClean="0"/>
              <a:t>glikometre</a:t>
            </a:r>
            <a:r>
              <a:rPr lang="tr-TR" sz="4500" b="1" dirty="0" smtClean="0"/>
              <a:t>)</a:t>
            </a:r>
          </a:p>
          <a:p>
            <a:r>
              <a:rPr lang="tr-TR" sz="4500" b="1" dirty="0" smtClean="0"/>
              <a:t>Kalibrasyon cihazı</a:t>
            </a:r>
          </a:p>
          <a:p>
            <a:r>
              <a:rPr lang="tr-TR" sz="4500" b="1" dirty="0" err="1" smtClean="0"/>
              <a:t>Rollator</a:t>
            </a:r>
            <a:r>
              <a:rPr lang="tr-TR" sz="4500" b="1" dirty="0" smtClean="0"/>
              <a:t>, </a:t>
            </a:r>
            <a:r>
              <a:rPr lang="tr-TR" sz="4500" b="1" dirty="0" err="1" smtClean="0"/>
              <a:t>walker</a:t>
            </a:r>
            <a:r>
              <a:rPr lang="tr-TR" sz="4500" b="1" dirty="0" smtClean="0"/>
              <a:t>, </a:t>
            </a:r>
            <a:r>
              <a:rPr lang="tr-TR" sz="4500" b="1" dirty="0" err="1" smtClean="0"/>
              <a:t>kanedyen</a:t>
            </a:r>
            <a:endParaRPr lang="tr-TR" sz="4500" b="1" dirty="0" smtClean="0"/>
          </a:p>
          <a:p>
            <a:r>
              <a:rPr lang="tr-TR" sz="4500" b="1" dirty="0" smtClean="0"/>
              <a:t>Tekerlekli sandalye</a:t>
            </a:r>
          </a:p>
          <a:p>
            <a:r>
              <a:rPr lang="tr-TR" sz="4500" b="1" dirty="0" err="1" smtClean="0"/>
              <a:t>Acapella</a:t>
            </a:r>
            <a:r>
              <a:rPr lang="tr-TR" sz="4500" b="1" dirty="0" smtClean="0"/>
              <a:t>, PEP maskesi, yüksek frekanslı </a:t>
            </a:r>
            <a:r>
              <a:rPr lang="tr-TR" sz="4500" b="1" dirty="0" err="1" smtClean="0"/>
              <a:t>osilasyon</a:t>
            </a:r>
            <a:r>
              <a:rPr lang="tr-TR" sz="4500" b="1" dirty="0" smtClean="0"/>
              <a:t> veren cihazlar</a:t>
            </a:r>
          </a:p>
          <a:p>
            <a:r>
              <a:rPr lang="tr-TR" sz="4500" b="1" dirty="0" smtClean="0"/>
              <a:t>Tepe akım ölçer</a:t>
            </a:r>
          </a:p>
          <a:p>
            <a:r>
              <a:rPr lang="tr-TR" sz="4500" b="1" dirty="0" smtClean="0"/>
              <a:t>El dezenfektanı</a:t>
            </a:r>
          </a:p>
          <a:p>
            <a:r>
              <a:rPr lang="tr-TR" sz="4500" b="1" dirty="0" smtClean="0"/>
              <a:t>Steril eldiven</a:t>
            </a:r>
          </a:p>
          <a:p>
            <a:r>
              <a:rPr lang="tr-TR" sz="4500" b="1" dirty="0" smtClean="0"/>
              <a:t>İlk yardım çantası</a:t>
            </a:r>
          </a:p>
          <a:p>
            <a:r>
              <a:rPr lang="tr-TR" sz="4500" b="1" dirty="0" smtClean="0"/>
              <a:t>Ses sistemi</a:t>
            </a:r>
          </a:p>
          <a:p>
            <a:endParaRPr lang="tr-TR" dirty="0"/>
          </a:p>
        </p:txBody>
      </p:sp>
      <p:sp>
        <p:nvSpPr>
          <p:cNvPr id="4" name="Slayt Numarası Yer Tutucusu 3"/>
          <p:cNvSpPr>
            <a:spLocks noGrp="1"/>
          </p:cNvSpPr>
          <p:nvPr>
            <p:ph type="sldNum" sz="quarter" idx="12"/>
          </p:nvPr>
        </p:nvSpPr>
        <p:spPr/>
        <p:txBody>
          <a:bodyPr/>
          <a:lstStyle/>
          <a:p>
            <a:fld id="{B04BF7DB-5283-4AC0-B7E1-CC1CDEFD4632}" type="slidenum">
              <a:rPr lang="tr-TR" smtClean="0"/>
              <a:t>8</a:t>
            </a:fld>
            <a:endParaRPr lang="tr-TR"/>
          </a:p>
        </p:txBody>
      </p:sp>
    </p:spTree>
    <p:extLst>
      <p:ext uri="{BB962C8B-B14F-4D97-AF65-F5344CB8AC3E}">
        <p14:creationId xmlns:p14="http://schemas.microsoft.com/office/powerpoint/2010/main" val="3826954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34082"/>
          </a:xfrm>
        </p:spPr>
        <p:txBody>
          <a:bodyPr>
            <a:noAutofit/>
          </a:bodyPr>
          <a:lstStyle/>
          <a:p>
            <a:r>
              <a:rPr lang="tr-TR" sz="3600" b="1" dirty="0" smtClean="0">
                <a:solidFill>
                  <a:srgbClr val="FF0000"/>
                </a:solidFill>
              </a:rPr>
              <a:t>Kuvvet Eğitimi</a:t>
            </a:r>
            <a:endParaRPr lang="tr-TR" sz="3600" b="1" dirty="0">
              <a:solidFill>
                <a:srgbClr val="FF0000"/>
              </a:solidFill>
            </a:endParaRPr>
          </a:p>
        </p:txBody>
      </p:sp>
      <p:sp>
        <p:nvSpPr>
          <p:cNvPr id="3" name="İçerik Yer Tutucusu 2"/>
          <p:cNvSpPr>
            <a:spLocks noGrp="1"/>
          </p:cNvSpPr>
          <p:nvPr>
            <p:ph idx="1"/>
          </p:nvPr>
        </p:nvSpPr>
        <p:spPr>
          <a:xfrm>
            <a:off x="457200" y="908720"/>
            <a:ext cx="8229600" cy="5217443"/>
          </a:xfrm>
        </p:spPr>
        <p:txBody>
          <a:bodyPr>
            <a:normAutofit/>
          </a:bodyPr>
          <a:lstStyle/>
          <a:p>
            <a:pPr algn="just"/>
            <a:r>
              <a:rPr lang="tr-TR" sz="2800" dirty="0" smtClean="0"/>
              <a:t>Kuvvet eğitiminin, kas kuvveti ve yaşam kalitesini artırmak dışında egzersiz kapasitesini de artırdığı bilinmektedir. </a:t>
            </a:r>
          </a:p>
          <a:p>
            <a:pPr algn="just"/>
            <a:r>
              <a:rPr lang="tr-TR" sz="2800" dirty="0" smtClean="0"/>
              <a:t>Serbest ağırlıklar veya makineler ile alt ve üst </a:t>
            </a:r>
            <a:r>
              <a:rPr lang="tr-TR" sz="2800" dirty="0" err="1" smtClean="0"/>
              <a:t>ekstremite</a:t>
            </a:r>
            <a:r>
              <a:rPr lang="tr-TR" sz="2800" dirty="0" smtClean="0"/>
              <a:t> egzersizleri sıklıkla kullanılan metotlar arasındadır. </a:t>
            </a:r>
          </a:p>
          <a:p>
            <a:pPr algn="just"/>
            <a:r>
              <a:rPr lang="tr-TR" sz="2800" dirty="0" smtClean="0"/>
              <a:t>Bununla beraber </a:t>
            </a:r>
            <a:r>
              <a:rPr lang="tr-TR" sz="2800" dirty="0" err="1" smtClean="0"/>
              <a:t>endurans</a:t>
            </a:r>
            <a:r>
              <a:rPr lang="tr-TR" sz="2800" dirty="0" smtClean="0"/>
              <a:t> eğitimi ile </a:t>
            </a:r>
            <a:r>
              <a:rPr lang="tr-TR" sz="2800" dirty="0" err="1" smtClean="0"/>
              <a:t>birarada</a:t>
            </a:r>
            <a:r>
              <a:rPr lang="tr-TR" sz="2800" dirty="0" smtClean="0"/>
              <a:t> yapılan </a:t>
            </a:r>
            <a:r>
              <a:rPr lang="tr-TR" sz="2800" dirty="0" err="1" smtClean="0"/>
              <a:t>pulmoner</a:t>
            </a:r>
            <a:r>
              <a:rPr lang="tr-TR" sz="2800" dirty="0" smtClean="0"/>
              <a:t> rehabilitasyon programlarının kas gücü ve </a:t>
            </a:r>
            <a:r>
              <a:rPr lang="tr-TR" sz="2800" dirty="0" err="1" smtClean="0"/>
              <a:t>enduransını</a:t>
            </a:r>
            <a:r>
              <a:rPr lang="tr-TR" sz="2800" dirty="0" smtClean="0"/>
              <a:t> artırdığı ve kognitif düşüşü ve </a:t>
            </a:r>
            <a:r>
              <a:rPr lang="tr-TR" sz="2800" dirty="0" err="1" smtClean="0"/>
              <a:t>komorbiditeleri</a:t>
            </a:r>
            <a:r>
              <a:rPr lang="tr-TR" sz="2800" dirty="0" smtClean="0"/>
              <a:t> önlediği bildirilmektedir.  </a:t>
            </a:r>
          </a:p>
        </p:txBody>
      </p:sp>
      <p:sp>
        <p:nvSpPr>
          <p:cNvPr id="4" name="Slayt Numarası Yer Tutucusu 3"/>
          <p:cNvSpPr>
            <a:spLocks noGrp="1"/>
          </p:cNvSpPr>
          <p:nvPr>
            <p:ph type="sldNum" sz="quarter" idx="12"/>
          </p:nvPr>
        </p:nvSpPr>
        <p:spPr/>
        <p:txBody>
          <a:bodyPr/>
          <a:lstStyle/>
          <a:p>
            <a:fld id="{B04BF7DB-5283-4AC0-B7E1-CC1CDEFD4632}" type="slidenum">
              <a:rPr lang="tr-TR" smtClean="0"/>
              <a:t>9</a:t>
            </a:fld>
            <a:endParaRPr lang="tr-TR"/>
          </a:p>
        </p:txBody>
      </p:sp>
    </p:spTree>
    <p:extLst>
      <p:ext uri="{BB962C8B-B14F-4D97-AF65-F5344CB8AC3E}">
        <p14:creationId xmlns:p14="http://schemas.microsoft.com/office/powerpoint/2010/main" val="1143300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normAutofit/>
          </a:bodyPr>
          <a:lstStyle/>
          <a:p>
            <a:r>
              <a:rPr lang="tr-TR" sz="3200" b="1" dirty="0" smtClean="0">
                <a:solidFill>
                  <a:srgbClr val="FF0000"/>
                </a:solidFill>
              </a:rPr>
              <a:t>Esneklik ve </a:t>
            </a:r>
            <a:r>
              <a:rPr lang="tr-TR" sz="3200" b="1" dirty="0">
                <a:solidFill>
                  <a:srgbClr val="FF0000"/>
                </a:solidFill>
              </a:rPr>
              <a:t>G</a:t>
            </a:r>
            <a:r>
              <a:rPr lang="tr-TR" sz="3200" b="1" dirty="0" smtClean="0">
                <a:solidFill>
                  <a:srgbClr val="FF0000"/>
                </a:solidFill>
              </a:rPr>
              <a:t>erme Egzersizleri</a:t>
            </a:r>
            <a:endParaRPr lang="tr-TR" sz="3200" b="1" dirty="0">
              <a:solidFill>
                <a:srgbClr val="FF0000"/>
              </a:solidFill>
            </a:endParaRPr>
          </a:p>
        </p:txBody>
      </p:sp>
      <p:sp>
        <p:nvSpPr>
          <p:cNvPr id="3" name="İçerik Yer Tutucusu 2"/>
          <p:cNvSpPr>
            <a:spLocks noGrp="1"/>
          </p:cNvSpPr>
          <p:nvPr>
            <p:ph idx="1"/>
          </p:nvPr>
        </p:nvSpPr>
        <p:spPr>
          <a:xfrm>
            <a:off x="457200" y="908720"/>
            <a:ext cx="8229600" cy="5217443"/>
          </a:xfrm>
        </p:spPr>
        <p:txBody>
          <a:bodyPr>
            <a:normAutofit/>
          </a:bodyPr>
          <a:lstStyle/>
          <a:p>
            <a:r>
              <a:rPr lang="tr-TR" sz="2800" dirty="0" smtClean="0"/>
              <a:t>Kasın uzunluğunun optimal seviyeye getirilmesi, eklem hareketlerinin artırılması ve egzersize bağlı sakatlık riskini ve gecikmiş kas ağrısı gibi semptomları ortadan kaldırmak amacıyla kullanılan egzersizlerdir. </a:t>
            </a:r>
          </a:p>
          <a:p>
            <a:r>
              <a:rPr lang="tr-TR" sz="2800" dirty="0" smtClean="0"/>
              <a:t>Egzersizler 5-10 dakika süreyle her egzersiz seansının içeriğinde yer almalıdır. </a:t>
            </a:r>
          </a:p>
          <a:p>
            <a:r>
              <a:rPr lang="tr-TR" sz="2800" dirty="0" err="1" smtClean="0"/>
              <a:t>Torakal</a:t>
            </a:r>
            <a:r>
              <a:rPr lang="tr-TR" sz="2800" dirty="0" smtClean="0"/>
              <a:t> omurganın rotasyonları gibi esneklik egzersizleri, </a:t>
            </a:r>
            <a:r>
              <a:rPr lang="tr-TR" sz="2800" dirty="0" err="1" smtClean="0"/>
              <a:t>torakal</a:t>
            </a:r>
            <a:r>
              <a:rPr lang="tr-TR" sz="2800" dirty="0" smtClean="0"/>
              <a:t> hareketliliğin artırılması amacıyla kullanılabilmektedir. </a:t>
            </a:r>
          </a:p>
        </p:txBody>
      </p:sp>
      <p:sp>
        <p:nvSpPr>
          <p:cNvPr id="4" name="Slayt Numarası Yer Tutucusu 3"/>
          <p:cNvSpPr>
            <a:spLocks noGrp="1"/>
          </p:cNvSpPr>
          <p:nvPr>
            <p:ph type="sldNum" sz="quarter" idx="12"/>
          </p:nvPr>
        </p:nvSpPr>
        <p:spPr/>
        <p:txBody>
          <a:bodyPr/>
          <a:lstStyle/>
          <a:p>
            <a:fld id="{B04BF7DB-5283-4AC0-B7E1-CC1CDEFD4632}" type="slidenum">
              <a:rPr lang="tr-TR" smtClean="0"/>
              <a:t>10</a:t>
            </a:fld>
            <a:endParaRPr lang="tr-TR"/>
          </a:p>
        </p:txBody>
      </p:sp>
    </p:spTree>
    <p:extLst>
      <p:ext uri="{BB962C8B-B14F-4D97-AF65-F5344CB8AC3E}">
        <p14:creationId xmlns:p14="http://schemas.microsoft.com/office/powerpoint/2010/main" val="2797226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lgn="just"/>
            <a:r>
              <a:rPr lang="tr-TR" sz="2800" dirty="0">
                <a:solidFill>
                  <a:prstClr val="black"/>
                </a:solidFill>
              </a:rPr>
              <a:t>Germe egzersizleri ise nefes darlığını azaltmak amacıyla öne eğilme gibi hareketler sonucunda kısalabilen pektoral kaslar gibi yardımcı solunum kaslarının tekrar eski boyuna getirilmesi için önem taşımaktadır. </a:t>
            </a:r>
          </a:p>
          <a:p>
            <a:pPr lvl="0" algn="just"/>
            <a:r>
              <a:rPr lang="tr-TR" sz="2800" dirty="0" err="1">
                <a:solidFill>
                  <a:prstClr val="black"/>
                </a:solidFill>
              </a:rPr>
              <a:t>Quadriceps</a:t>
            </a:r>
            <a:r>
              <a:rPr lang="tr-TR" sz="2800" dirty="0">
                <a:solidFill>
                  <a:prstClr val="black"/>
                </a:solidFill>
              </a:rPr>
              <a:t> ve kalça kasları gibi alt </a:t>
            </a:r>
            <a:r>
              <a:rPr lang="tr-TR" sz="2800" dirty="0" err="1">
                <a:solidFill>
                  <a:prstClr val="black"/>
                </a:solidFill>
              </a:rPr>
              <a:t>ekstremite</a:t>
            </a:r>
            <a:r>
              <a:rPr lang="tr-TR" sz="2800" dirty="0">
                <a:solidFill>
                  <a:prstClr val="black"/>
                </a:solidFill>
              </a:rPr>
              <a:t> kaslarına germe egzersizleri sakatlanma ve kas ağrısı gibi riskleri olan bireylerde özellikle tercih edilebilir.   </a:t>
            </a:r>
          </a:p>
          <a:p>
            <a:endParaRPr lang="tr-TR" dirty="0"/>
          </a:p>
        </p:txBody>
      </p:sp>
      <p:sp>
        <p:nvSpPr>
          <p:cNvPr id="4" name="Slayt Numarası Yer Tutucusu 3"/>
          <p:cNvSpPr>
            <a:spLocks noGrp="1"/>
          </p:cNvSpPr>
          <p:nvPr>
            <p:ph type="sldNum" sz="quarter" idx="12"/>
          </p:nvPr>
        </p:nvSpPr>
        <p:spPr/>
        <p:txBody>
          <a:bodyPr/>
          <a:lstStyle/>
          <a:p>
            <a:fld id="{B04BF7DB-5283-4AC0-B7E1-CC1CDEFD4632}" type="slidenum">
              <a:rPr lang="tr-TR" smtClean="0"/>
              <a:t>11</a:t>
            </a:fld>
            <a:endParaRPr lang="tr-TR"/>
          </a:p>
        </p:txBody>
      </p:sp>
    </p:spTree>
    <p:extLst>
      <p:ext uri="{BB962C8B-B14F-4D97-AF65-F5344CB8AC3E}">
        <p14:creationId xmlns:p14="http://schemas.microsoft.com/office/powerpoint/2010/main" val="2688928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normAutofit/>
          </a:bodyPr>
          <a:lstStyle/>
          <a:p>
            <a:r>
              <a:rPr lang="tr-TR" sz="3200" b="1" dirty="0" smtClean="0">
                <a:solidFill>
                  <a:srgbClr val="FF0000"/>
                </a:solidFill>
              </a:rPr>
              <a:t>Göğüs </a:t>
            </a:r>
            <a:r>
              <a:rPr lang="tr-TR" sz="3200" b="1" dirty="0">
                <a:solidFill>
                  <a:srgbClr val="FF0000"/>
                </a:solidFill>
              </a:rPr>
              <a:t>F</a:t>
            </a:r>
            <a:r>
              <a:rPr lang="tr-TR" sz="3200" b="1" dirty="0" smtClean="0">
                <a:solidFill>
                  <a:srgbClr val="FF0000"/>
                </a:solidFill>
              </a:rPr>
              <a:t>izyoterapi Teknikleri</a:t>
            </a:r>
            <a:endParaRPr lang="tr-TR" sz="3200" b="1" dirty="0">
              <a:solidFill>
                <a:srgbClr val="FF0000"/>
              </a:solidFill>
            </a:endParaRPr>
          </a:p>
        </p:txBody>
      </p:sp>
      <p:sp>
        <p:nvSpPr>
          <p:cNvPr id="3" name="İçerik Yer Tutucusu 2"/>
          <p:cNvSpPr>
            <a:spLocks noGrp="1"/>
          </p:cNvSpPr>
          <p:nvPr>
            <p:ph idx="1"/>
          </p:nvPr>
        </p:nvSpPr>
        <p:spPr>
          <a:xfrm>
            <a:off x="457200" y="836712"/>
            <a:ext cx="8229600" cy="5289451"/>
          </a:xfrm>
        </p:spPr>
        <p:txBody>
          <a:bodyPr>
            <a:normAutofit fontScale="92500" lnSpcReduction="20000"/>
          </a:bodyPr>
          <a:lstStyle/>
          <a:p>
            <a:pPr algn="just"/>
            <a:r>
              <a:rPr lang="tr-TR" dirty="0" smtClean="0"/>
              <a:t>Göğüs fizyoterapi teknikleri, </a:t>
            </a:r>
            <a:r>
              <a:rPr lang="tr-TR" dirty="0" err="1" smtClean="0"/>
              <a:t>pulmoner</a:t>
            </a:r>
            <a:r>
              <a:rPr lang="tr-TR" dirty="0" smtClean="0"/>
              <a:t> rehabilitasyonda </a:t>
            </a:r>
            <a:r>
              <a:rPr lang="tr-TR" dirty="0" err="1" smtClean="0"/>
              <a:t>sekresyonların</a:t>
            </a:r>
            <a:r>
              <a:rPr lang="tr-TR" dirty="0" smtClean="0"/>
              <a:t> </a:t>
            </a:r>
            <a:r>
              <a:rPr lang="tr-TR" dirty="0" err="1" smtClean="0"/>
              <a:t>mobilizasyonu</a:t>
            </a:r>
            <a:r>
              <a:rPr lang="tr-TR" dirty="0" smtClean="0"/>
              <a:t>, göğüs duvarının hareketliliğinin sağlanması, nefes darlığının azaltılması, </a:t>
            </a:r>
            <a:r>
              <a:rPr lang="tr-TR" dirty="0" err="1" smtClean="0"/>
              <a:t>oksijenasyonun</a:t>
            </a:r>
            <a:r>
              <a:rPr lang="tr-TR" dirty="0" smtClean="0"/>
              <a:t> artırılması gibi amaçlarla kullanılan tekniklerdir. </a:t>
            </a:r>
          </a:p>
          <a:p>
            <a:pPr algn="just"/>
            <a:r>
              <a:rPr lang="tr-TR" dirty="0" smtClean="0"/>
              <a:t>Büzük dudak solunumu, </a:t>
            </a:r>
            <a:r>
              <a:rPr lang="tr-TR" dirty="0" err="1" smtClean="0"/>
              <a:t>diafragmatik</a:t>
            </a:r>
            <a:r>
              <a:rPr lang="tr-TR" dirty="0" smtClean="0"/>
              <a:t> solunum, </a:t>
            </a:r>
            <a:r>
              <a:rPr lang="tr-TR" dirty="0" err="1" smtClean="0"/>
              <a:t>postüral</a:t>
            </a:r>
            <a:r>
              <a:rPr lang="tr-TR" dirty="0" smtClean="0"/>
              <a:t> drenaj, manuel teknikler (perküsyon, vibrasyon, </a:t>
            </a:r>
            <a:r>
              <a:rPr lang="tr-TR" dirty="0" err="1" smtClean="0"/>
              <a:t>shaking</a:t>
            </a:r>
            <a:r>
              <a:rPr lang="tr-TR" dirty="0" smtClean="0"/>
              <a:t>), öksürme teknikleri gibi uygulamaları içermektedir. </a:t>
            </a:r>
          </a:p>
          <a:p>
            <a:pPr algn="just"/>
            <a:r>
              <a:rPr lang="tr-TR" dirty="0" smtClean="0"/>
              <a:t>Bunun yanında yemek yeme, merdiven çıkma gibi GYA sırasında vücudun etkili bir şekilde pozisyonlanmasını içeren enerji koruma teknikleri de önem taşımaktadır.  </a:t>
            </a:r>
            <a:endParaRPr lang="tr-TR" dirty="0"/>
          </a:p>
        </p:txBody>
      </p:sp>
      <p:sp>
        <p:nvSpPr>
          <p:cNvPr id="4" name="Slayt Numarası Yer Tutucusu 3"/>
          <p:cNvSpPr>
            <a:spLocks noGrp="1"/>
          </p:cNvSpPr>
          <p:nvPr>
            <p:ph type="sldNum" sz="quarter" idx="12"/>
          </p:nvPr>
        </p:nvSpPr>
        <p:spPr/>
        <p:txBody>
          <a:bodyPr/>
          <a:lstStyle/>
          <a:p>
            <a:fld id="{B04BF7DB-5283-4AC0-B7E1-CC1CDEFD4632}" type="slidenum">
              <a:rPr lang="tr-TR" smtClean="0"/>
              <a:t>12</a:t>
            </a:fld>
            <a:endParaRPr lang="tr-TR"/>
          </a:p>
        </p:txBody>
      </p:sp>
    </p:spTree>
    <p:extLst>
      <p:ext uri="{BB962C8B-B14F-4D97-AF65-F5344CB8AC3E}">
        <p14:creationId xmlns:p14="http://schemas.microsoft.com/office/powerpoint/2010/main" val="768649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err="1" smtClean="0">
                <a:solidFill>
                  <a:srgbClr val="FF0000"/>
                </a:solidFill>
              </a:rPr>
              <a:t>Nösomüsküler</a:t>
            </a:r>
            <a:r>
              <a:rPr lang="tr-TR" sz="3200" b="1" dirty="0" smtClean="0">
                <a:solidFill>
                  <a:srgbClr val="FF0000"/>
                </a:solidFill>
              </a:rPr>
              <a:t> Elektrik </a:t>
            </a:r>
            <a:r>
              <a:rPr lang="tr-TR" sz="3200" b="1" dirty="0" err="1" smtClean="0">
                <a:solidFill>
                  <a:srgbClr val="FF0000"/>
                </a:solidFill>
              </a:rPr>
              <a:t>Stimülasyonu</a:t>
            </a:r>
            <a:r>
              <a:rPr lang="tr-TR" sz="3200" b="1" dirty="0" smtClean="0">
                <a:solidFill>
                  <a:srgbClr val="FF0000"/>
                </a:solidFill>
              </a:rPr>
              <a:t> (NMES)</a:t>
            </a:r>
            <a:endParaRPr lang="tr-TR" sz="3200" b="1" dirty="0">
              <a:solidFill>
                <a:srgbClr val="FF0000"/>
              </a:solidFill>
            </a:endParaRPr>
          </a:p>
        </p:txBody>
      </p:sp>
      <p:sp>
        <p:nvSpPr>
          <p:cNvPr id="3" name="İçerik Yer Tutucusu 2"/>
          <p:cNvSpPr>
            <a:spLocks noGrp="1"/>
          </p:cNvSpPr>
          <p:nvPr>
            <p:ph idx="1"/>
          </p:nvPr>
        </p:nvSpPr>
        <p:spPr/>
        <p:txBody>
          <a:bodyPr>
            <a:normAutofit fontScale="85000" lnSpcReduction="10000"/>
          </a:bodyPr>
          <a:lstStyle/>
          <a:p>
            <a:pPr algn="just"/>
            <a:r>
              <a:rPr lang="tr-TR" b="1" dirty="0" smtClean="0"/>
              <a:t>NMES</a:t>
            </a:r>
            <a:r>
              <a:rPr lang="tr-TR" dirty="0" smtClean="0"/>
              <a:t>, </a:t>
            </a:r>
            <a:r>
              <a:rPr lang="tr-TR" dirty="0" err="1" smtClean="0"/>
              <a:t>pulmoner</a:t>
            </a:r>
            <a:r>
              <a:rPr lang="tr-TR" dirty="0" smtClean="0"/>
              <a:t> rehabilitasyonda özellikle şiddetli KOAH hastalarında </a:t>
            </a:r>
            <a:r>
              <a:rPr lang="tr-TR" dirty="0" err="1" smtClean="0"/>
              <a:t>eksternal</a:t>
            </a:r>
            <a:r>
              <a:rPr lang="tr-TR" dirty="0" smtClean="0"/>
              <a:t> olarak </a:t>
            </a:r>
            <a:r>
              <a:rPr lang="tr-TR" dirty="0" err="1" smtClean="0"/>
              <a:t>periferik</a:t>
            </a:r>
            <a:r>
              <a:rPr lang="tr-TR" dirty="0" smtClean="0"/>
              <a:t> kasları uyarmak ve </a:t>
            </a:r>
            <a:r>
              <a:rPr lang="tr-TR" dirty="0" err="1" smtClean="0"/>
              <a:t>kassal</a:t>
            </a:r>
            <a:r>
              <a:rPr lang="tr-TR" dirty="0" smtClean="0"/>
              <a:t> fonksiyonu artırmak için kullanılan bir tekniktir. </a:t>
            </a:r>
          </a:p>
          <a:p>
            <a:pPr algn="just"/>
            <a:r>
              <a:rPr lang="tr-TR" dirty="0" smtClean="0"/>
              <a:t>Simetrik kesikli </a:t>
            </a:r>
            <a:r>
              <a:rPr lang="tr-TR" dirty="0" err="1" smtClean="0"/>
              <a:t>bifazik</a:t>
            </a:r>
            <a:r>
              <a:rPr lang="tr-TR" dirty="0" smtClean="0"/>
              <a:t> kare dalga, 50 Hz frekans 300-400 µ</a:t>
            </a:r>
            <a:r>
              <a:rPr lang="tr-TR" dirty="0" err="1" smtClean="0"/>
              <a:t>sn</a:t>
            </a:r>
            <a:r>
              <a:rPr lang="tr-TR" dirty="0" smtClean="0"/>
              <a:t> dalga boyu, 10-20 </a:t>
            </a:r>
            <a:r>
              <a:rPr lang="tr-TR" dirty="0" err="1" smtClean="0"/>
              <a:t>mA’den</a:t>
            </a:r>
            <a:r>
              <a:rPr lang="tr-TR" dirty="0" smtClean="0"/>
              <a:t> başlayarak 100 </a:t>
            </a:r>
            <a:r>
              <a:rPr lang="tr-TR" dirty="0" err="1" smtClean="0"/>
              <a:t>mA’e</a:t>
            </a:r>
            <a:r>
              <a:rPr lang="tr-TR" dirty="0" smtClean="0"/>
              <a:t> kadar çıkabilen </a:t>
            </a:r>
            <a:r>
              <a:rPr lang="tr-TR" dirty="0" err="1" smtClean="0"/>
              <a:t>amplitütte</a:t>
            </a:r>
            <a:r>
              <a:rPr lang="tr-TR" dirty="0" smtClean="0"/>
              <a:t> uygulanabilmektedir. </a:t>
            </a:r>
          </a:p>
          <a:p>
            <a:pPr algn="just"/>
            <a:r>
              <a:rPr lang="tr-TR" dirty="0" smtClean="0"/>
              <a:t>Her iki bacakta 15 </a:t>
            </a:r>
            <a:r>
              <a:rPr lang="tr-TR" dirty="0" err="1" smtClean="0"/>
              <a:t>dk</a:t>
            </a:r>
            <a:r>
              <a:rPr lang="tr-TR" dirty="0" smtClean="0"/>
              <a:t> ile başlayarak  30 </a:t>
            </a:r>
            <a:r>
              <a:rPr lang="tr-TR" dirty="0" err="1" smtClean="0"/>
              <a:t>dk’ya</a:t>
            </a:r>
            <a:r>
              <a:rPr lang="tr-TR" dirty="0" smtClean="0"/>
              <a:t> artırılarak, haftada 5 kez, 6 hafta boyunca uygulanabilmektedir.</a:t>
            </a:r>
          </a:p>
          <a:p>
            <a:pPr algn="just"/>
            <a:r>
              <a:rPr lang="tr-TR" dirty="0" smtClean="0"/>
              <a:t>Kas fonksiyonunda, egzersiz kapasitesinde artma ve </a:t>
            </a:r>
            <a:r>
              <a:rPr lang="tr-TR" dirty="0" err="1" smtClean="0"/>
              <a:t>dispnede</a:t>
            </a:r>
            <a:r>
              <a:rPr lang="tr-TR" dirty="0" smtClean="0"/>
              <a:t> azalma olduğu gösterilmiştir.   </a:t>
            </a:r>
            <a:endParaRPr lang="tr-TR" dirty="0"/>
          </a:p>
        </p:txBody>
      </p:sp>
      <p:sp>
        <p:nvSpPr>
          <p:cNvPr id="4" name="Slayt Numarası Yer Tutucusu 3"/>
          <p:cNvSpPr>
            <a:spLocks noGrp="1"/>
          </p:cNvSpPr>
          <p:nvPr>
            <p:ph type="sldNum" sz="quarter" idx="12"/>
          </p:nvPr>
        </p:nvSpPr>
        <p:spPr/>
        <p:txBody>
          <a:bodyPr/>
          <a:lstStyle/>
          <a:p>
            <a:fld id="{B04BF7DB-5283-4AC0-B7E1-CC1CDEFD4632}" type="slidenum">
              <a:rPr lang="tr-TR" smtClean="0"/>
              <a:t>13</a:t>
            </a:fld>
            <a:endParaRPr lang="tr-TR"/>
          </a:p>
        </p:txBody>
      </p:sp>
    </p:spTree>
    <p:extLst>
      <p:ext uri="{BB962C8B-B14F-4D97-AF65-F5344CB8AC3E}">
        <p14:creationId xmlns:p14="http://schemas.microsoft.com/office/powerpoint/2010/main" val="409340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a:bodyPr>
          <a:lstStyle/>
          <a:p>
            <a:r>
              <a:rPr lang="tr-TR" sz="3600" b="1" dirty="0" smtClean="0">
                <a:solidFill>
                  <a:srgbClr val="FF0000"/>
                </a:solidFill>
              </a:rPr>
              <a:t>Diğer </a:t>
            </a:r>
            <a:r>
              <a:rPr lang="tr-TR" sz="3600" b="1" dirty="0">
                <a:solidFill>
                  <a:srgbClr val="FF0000"/>
                </a:solidFill>
              </a:rPr>
              <a:t>E</a:t>
            </a:r>
            <a:r>
              <a:rPr lang="tr-TR" sz="3600" b="1" dirty="0" smtClean="0">
                <a:solidFill>
                  <a:srgbClr val="FF0000"/>
                </a:solidFill>
              </a:rPr>
              <a:t>ğitim Yöntemleri</a:t>
            </a:r>
            <a:endParaRPr lang="tr-TR" sz="3600" b="1" dirty="0">
              <a:solidFill>
                <a:srgbClr val="FF0000"/>
              </a:solidFill>
            </a:endParaRPr>
          </a:p>
        </p:txBody>
      </p:sp>
      <p:sp>
        <p:nvSpPr>
          <p:cNvPr id="3" name="İçerik Yer Tutucusu 2"/>
          <p:cNvSpPr>
            <a:spLocks noGrp="1"/>
          </p:cNvSpPr>
          <p:nvPr>
            <p:ph idx="1"/>
          </p:nvPr>
        </p:nvSpPr>
        <p:spPr>
          <a:xfrm>
            <a:off x="457200" y="980728"/>
            <a:ext cx="8229600" cy="5145435"/>
          </a:xfrm>
        </p:spPr>
        <p:txBody>
          <a:bodyPr>
            <a:normAutofit fontScale="85000" lnSpcReduction="20000"/>
          </a:bodyPr>
          <a:lstStyle/>
          <a:p>
            <a:pPr algn="just"/>
            <a:r>
              <a:rPr lang="tr-TR" b="1" dirty="0" err="1" smtClean="0">
                <a:solidFill>
                  <a:srgbClr val="FF0000"/>
                </a:solidFill>
              </a:rPr>
              <a:t>Tai</a:t>
            </a:r>
            <a:r>
              <a:rPr lang="tr-TR" b="1" dirty="0" smtClean="0">
                <a:solidFill>
                  <a:srgbClr val="FF0000"/>
                </a:solidFill>
              </a:rPr>
              <a:t> </a:t>
            </a:r>
            <a:r>
              <a:rPr lang="tr-TR" b="1" dirty="0" err="1" smtClean="0">
                <a:solidFill>
                  <a:srgbClr val="FF0000"/>
                </a:solidFill>
              </a:rPr>
              <a:t>Chi</a:t>
            </a:r>
            <a:r>
              <a:rPr lang="tr-TR" b="1" dirty="0" smtClean="0">
                <a:solidFill>
                  <a:srgbClr val="FF0000"/>
                </a:solidFill>
              </a:rPr>
              <a:t>, </a:t>
            </a:r>
            <a:r>
              <a:rPr lang="tr-TR" dirty="0" smtClean="0"/>
              <a:t>kökeni Çin’den gelen sistematik </a:t>
            </a:r>
            <a:r>
              <a:rPr lang="tr-TR" dirty="0" err="1" smtClean="0"/>
              <a:t>kalistenik</a:t>
            </a:r>
            <a:r>
              <a:rPr lang="tr-TR" dirty="0" smtClean="0"/>
              <a:t>, orta şiddetli egzersizlerdir. </a:t>
            </a:r>
            <a:r>
              <a:rPr lang="tr-TR" dirty="0" err="1" smtClean="0"/>
              <a:t>KOAH’lı</a:t>
            </a:r>
            <a:r>
              <a:rPr lang="tr-TR" dirty="0" smtClean="0"/>
              <a:t> hastalarda fonksiyonel kapasiteyi ve </a:t>
            </a:r>
            <a:r>
              <a:rPr lang="tr-TR" dirty="0" err="1" smtClean="0"/>
              <a:t>pulmoner</a:t>
            </a:r>
            <a:r>
              <a:rPr lang="tr-TR" dirty="0" smtClean="0"/>
              <a:t> fonksiyonları geliştirdiği gösterilmiştir. Günümüzde </a:t>
            </a:r>
            <a:r>
              <a:rPr lang="tr-TR" b="1" i="1" dirty="0" err="1" smtClean="0">
                <a:solidFill>
                  <a:srgbClr val="FF0000"/>
                </a:solidFill>
              </a:rPr>
              <a:t>Chen</a:t>
            </a:r>
            <a:r>
              <a:rPr lang="tr-TR" b="1" i="1" dirty="0" smtClean="0">
                <a:solidFill>
                  <a:srgbClr val="FF0000"/>
                </a:solidFill>
              </a:rPr>
              <a:t>, </a:t>
            </a:r>
            <a:r>
              <a:rPr lang="tr-TR" b="1" i="1" dirty="0" err="1" smtClean="0">
                <a:solidFill>
                  <a:srgbClr val="FF0000"/>
                </a:solidFill>
              </a:rPr>
              <a:t>Yang</a:t>
            </a:r>
            <a:r>
              <a:rPr lang="tr-TR" b="1" i="1" dirty="0" smtClean="0">
                <a:solidFill>
                  <a:srgbClr val="FF0000"/>
                </a:solidFill>
              </a:rPr>
              <a:t>, </a:t>
            </a:r>
            <a:r>
              <a:rPr lang="tr-TR" b="1" i="1" dirty="0" err="1" smtClean="0">
                <a:solidFill>
                  <a:srgbClr val="FF0000"/>
                </a:solidFill>
              </a:rPr>
              <a:t>Wu</a:t>
            </a:r>
            <a:r>
              <a:rPr lang="tr-TR" b="1" i="1" dirty="0" smtClean="0">
                <a:solidFill>
                  <a:srgbClr val="FF0000"/>
                </a:solidFill>
              </a:rPr>
              <a:t> ve Sun </a:t>
            </a:r>
            <a:r>
              <a:rPr lang="tr-TR" dirty="0" smtClean="0"/>
              <a:t>gibi stilleri sıklıkla kullanılan tipleridir. </a:t>
            </a:r>
          </a:p>
          <a:p>
            <a:pPr algn="just"/>
            <a:r>
              <a:rPr lang="tr-TR" b="1" i="1" dirty="0" smtClean="0">
                <a:solidFill>
                  <a:srgbClr val="FF0000"/>
                </a:solidFill>
              </a:rPr>
              <a:t>Yoga</a:t>
            </a:r>
            <a:r>
              <a:rPr lang="tr-TR" dirty="0" smtClean="0"/>
              <a:t>, nefes ile birlikte uygulanan koordineli hareketleri içeren, </a:t>
            </a:r>
            <a:r>
              <a:rPr lang="tr-TR" dirty="0" err="1" smtClean="0"/>
              <a:t>pulmoner</a:t>
            </a:r>
            <a:r>
              <a:rPr lang="tr-TR" dirty="0" smtClean="0"/>
              <a:t> rehabilitasyonda tamamlayıcı tedaviler arasında sıkça uygulanan bir metottur. </a:t>
            </a:r>
          </a:p>
          <a:p>
            <a:pPr algn="just"/>
            <a:r>
              <a:rPr lang="tr-TR" dirty="0" smtClean="0"/>
              <a:t>Yoga programlarının egzersiz kapasitesini artırdığı ve yaşam kalitesini geliştirdiği gösterilmiştir. </a:t>
            </a:r>
          </a:p>
          <a:p>
            <a:pPr algn="just"/>
            <a:r>
              <a:rPr lang="tr-TR" dirty="0" err="1" smtClean="0"/>
              <a:t>Pulmoner</a:t>
            </a:r>
            <a:r>
              <a:rPr lang="tr-TR" dirty="0" smtClean="0"/>
              <a:t> rehabilitasyon içeriğinde </a:t>
            </a:r>
            <a:r>
              <a:rPr lang="tr-TR" b="1" dirty="0" smtClean="0">
                <a:solidFill>
                  <a:srgbClr val="FF0000"/>
                </a:solidFill>
              </a:rPr>
              <a:t>büzük dudak solunumu</a:t>
            </a:r>
            <a:r>
              <a:rPr lang="tr-TR" dirty="0" smtClean="0"/>
              <a:t>, </a:t>
            </a:r>
            <a:r>
              <a:rPr lang="tr-TR" b="1" dirty="0" smtClean="0">
                <a:solidFill>
                  <a:srgbClr val="FF0000"/>
                </a:solidFill>
              </a:rPr>
              <a:t>su içi egzersizler </a:t>
            </a:r>
            <a:r>
              <a:rPr lang="tr-TR" dirty="0" smtClean="0"/>
              <a:t>gibi birçok çeşitli yöntem bulunmaktadır.  </a:t>
            </a:r>
          </a:p>
        </p:txBody>
      </p:sp>
      <p:sp>
        <p:nvSpPr>
          <p:cNvPr id="4" name="Slayt Numarası Yer Tutucusu 3"/>
          <p:cNvSpPr>
            <a:spLocks noGrp="1"/>
          </p:cNvSpPr>
          <p:nvPr>
            <p:ph type="sldNum" sz="quarter" idx="12"/>
          </p:nvPr>
        </p:nvSpPr>
        <p:spPr/>
        <p:txBody>
          <a:bodyPr/>
          <a:lstStyle/>
          <a:p>
            <a:fld id="{B04BF7DB-5283-4AC0-B7E1-CC1CDEFD4632}" type="slidenum">
              <a:rPr lang="tr-TR" smtClean="0"/>
              <a:t>14</a:t>
            </a:fld>
            <a:endParaRPr lang="tr-TR"/>
          </a:p>
        </p:txBody>
      </p:sp>
    </p:spTree>
    <p:extLst>
      <p:ext uri="{BB962C8B-B14F-4D97-AF65-F5344CB8AC3E}">
        <p14:creationId xmlns:p14="http://schemas.microsoft.com/office/powerpoint/2010/main" val="2966164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err="1" smtClean="0">
                <a:solidFill>
                  <a:srgbClr val="FF0000"/>
                </a:solidFill>
              </a:rPr>
              <a:t>Pulmoner</a:t>
            </a:r>
            <a:r>
              <a:rPr lang="tr-TR" sz="3200" b="1" dirty="0" smtClean="0">
                <a:solidFill>
                  <a:srgbClr val="FF0000"/>
                </a:solidFill>
              </a:rPr>
              <a:t> Rehabilitasyon Sonuç Değerlendirmesi</a:t>
            </a:r>
            <a:endParaRPr lang="tr-TR" sz="3200" b="1" dirty="0">
              <a:solidFill>
                <a:srgbClr val="FF0000"/>
              </a:solidFill>
            </a:endParaRPr>
          </a:p>
        </p:txBody>
      </p:sp>
      <p:sp>
        <p:nvSpPr>
          <p:cNvPr id="3" name="İçerik Yer Tutucusu 2"/>
          <p:cNvSpPr>
            <a:spLocks noGrp="1"/>
          </p:cNvSpPr>
          <p:nvPr>
            <p:ph idx="1"/>
          </p:nvPr>
        </p:nvSpPr>
        <p:spPr>
          <a:xfrm>
            <a:off x="457200" y="1340768"/>
            <a:ext cx="8229600" cy="4785395"/>
          </a:xfrm>
        </p:spPr>
        <p:txBody>
          <a:bodyPr/>
          <a:lstStyle/>
          <a:p>
            <a:pPr algn="just"/>
            <a:r>
              <a:rPr lang="tr-TR" dirty="0" err="1" smtClean="0"/>
              <a:t>Pulmoner</a:t>
            </a:r>
            <a:r>
              <a:rPr lang="tr-TR" dirty="0" smtClean="0"/>
              <a:t> rehabilitasyonun etkinliğinin ölçülmesinde sonuç ölçümleri önemli bir yer tutmaktadır. Yaşam kalitesi, </a:t>
            </a:r>
            <a:r>
              <a:rPr lang="tr-TR" dirty="0" err="1" smtClean="0"/>
              <a:t>dispne</a:t>
            </a:r>
            <a:r>
              <a:rPr lang="tr-TR" dirty="0" smtClean="0"/>
              <a:t> ve fonksiyonel parametreler birçok parametre ile değerlendirilebilmektedir. </a:t>
            </a:r>
          </a:p>
          <a:p>
            <a:pPr algn="just"/>
            <a:r>
              <a:rPr lang="tr-TR" dirty="0" smtClean="0"/>
              <a:t>Bu değerlendirmeler program sırasında veya program tamamlandıktan sonra kullanılabilir.   </a:t>
            </a:r>
            <a:endParaRPr lang="tr-TR" dirty="0"/>
          </a:p>
        </p:txBody>
      </p:sp>
      <p:sp>
        <p:nvSpPr>
          <p:cNvPr id="4" name="Slayt Numarası Yer Tutucusu 3"/>
          <p:cNvSpPr>
            <a:spLocks noGrp="1"/>
          </p:cNvSpPr>
          <p:nvPr>
            <p:ph type="sldNum" sz="quarter" idx="12"/>
          </p:nvPr>
        </p:nvSpPr>
        <p:spPr/>
        <p:txBody>
          <a:bodyPr/>
          <a:lstStyle/>
          <a:p>
            <a:fld id="{B04BF7DB-5283-4AC0-B7E1-CC1CDEFD4632}" type="slidenum">
              <a:rPr lang="tr-TR" smtClean="0"/>
              <a:t>15</a:t>
            </a:fld>
            <a:endParaRPr lang="tr-TR"/>
          </a:p>
        </p:txBody>
      </p:sp>
    </p:spTree>
    <p:extLst>
      <p:ext uri="{BB962C8B-B14F-4D97-AF65-F5344CB8AC3E}">
        <p14:creationId xmlns:p14="http://schemas.microsoft.com/office/powerpoint/2010/main" val="1199107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B04BF7DB-5283-4AC0-B7E1-CC1CDEFD4632}" type="slidenum">
              <a:rPr lang="tr-TR" smtClean="0"/>
              <a:t>16</a:t>
            </a:fld>
            <a:endParaRPr lang="tr-T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20355" y="332656"/>
            <a:ext cx="6937536" cy="5793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139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solidFill>
                  <a:srgbClr val="FF0000"/>
                </a:solidFill>
              </a:rPr>
              <a:t>KAYNAKLAR</a:t>
            </a:r>
            <a:endParaRPr lang="tr-TR" b="1" dirty="0">
              <a:solidFill>
                <a:srgbClr val="FF0000"/>
              </a:solidFill>
            </a:endParaRPr>
          </a:p>
        </p:txBody>
      </p:sp>
      <p:sp>
        <p:nvSpPr>
          <p:cNvPr id="3" name="İçerik Yer Tutucusu 2"/>
          <p:cNvSpPr>
            <a:spLocks noGrp="1"/>
          </p:cNvSpPr>
          <p:nvPr>
            <p:ph idx="1"/>
          </p:nvPr>
        </p:nvSpPr>
        <p:spPr/>
        <p:txBody>
          <a:bodyPr/>
          <a:lstStyle/>
          <a:p>
            <a:r>
              <a:rPr lang="tr-TR" sz="2400" dirty="0" smtClean="0"/>
              <a:t>1. </a:t>
            </a:r>
            <a:r>
              <a:rPr lang="tr-TR" sz="2400" dirty="0" err="1" smtClean="0"/>
              <a:t>Pulmoner</a:t>
            </a:r>
            <a:r>
              <a:rPr lang="tr-TR" sz="2400" dirty="0" smtClean="0"/>
              <a:t> Rehabilitasyon. Editör </a:t>
            </a:r>
            <a:r>
              <a:rPr lang="tr-TR" sz="2400" dirty="0" err="1" smtClean="0"/>
              <a:t>Prof.Dr</a:t>
            </a:r>
            <a:r>
              <a:rPr lang="tr-TR" sz="2400" dirty="0" smtClean="0"/>
              <a:t>. Hülya </a:t>
            </a:r>
            <a:r>
              <a:rPr lang="tr-TR" sz="2400" dirty="0" err="1" smtClean="0"/>
              <a:t>Harutoğlu</a:t>
            </a:r>
            <a:r>
              <a:rPr lang="tr-TR" sz="2400" dirty="0" smtClean="0"/>
              <a:t>. Hipokrat Yayınevi 2018.</a:t>
            </a:r>
          </a:p>
          <a:p>
            <a:endParaRPr lang="tr-TR" sz="2400" dirty="0"/>
          </a:p>
          <a:p>
            <a:r>
              <a:rPr lang="tr-TR" sz="2400" dirty="0" smtClean="0"/>
              <a:t>2. </a:t>
            </a:r>
            <a:r>
              <a:rPr lang="tr-TR" sz="2400" dirty="0" err="1" smtClean="0"/>
              <a:t>Kardiyopulmoner</a:t>
            </a:r>
            <a:r>
              <a:rPr lang="tr-TR" sz="2400" dirty="0" smtClean="0"/>
              <a:t> Fizyoterapinin Temelleri. </a:t>
            </a:r>
            <a:r>
              <a:rPr lang="tr-TR" sz="2400" dirty="0" err="1" smtClean="0"/>
              <a:t>Rajni</a:t>
            </a:r>
            <a:r>
              <a:rPr lang="tr-TR" sz="2400" dirty="0" smtClean="0"/>
              <a:t> Malik. Çeviri Editörü Betül Taşpınar. Hipokrat Yayınevi 2018.</a:t>
            </a:r>
          </a:p>
          <a:p>
            <a:pPr marL="0" indent="0">
              <a:buNone/>
            </a:pPr>
            <a:endParaRPr lang="tr-TR" sz="2400" dirty="0" smtClean="0"/>
          </a:p>
          <a:p>
            <a:r>
              <a:rPr lang="tr-TR" sz="2400" dirty="0" smtClean="0"/>
              <a:t>3. </a:t>
            </a:r>
            <a:r>
              <a:rPr lang="tr-TR" sz="2400" dirty="0" err="1" smtClean="0"/>
              <a:t>Kardiyopulmoner</a:t>
            </a:r>
            <a:r>
              <a:rPr lang="tr-TR" sz="2400" dirty="0" smtClean="0"/>
              <a:t> Fizyoterapi. </a:t>
            </a:r>
            <a:r>
              <a:rPr lang="tr-TR" sz="2400" dirty="0" err="1" smtClean="0"/>
              <a:t>M.Jones&amp;F.Moffatt</a:t>
            </a:r>
            <a:r>
              <a:rPr lang="tr-TR" sz="2400" dirty="0" smtClean="0"/>
              <a:t>. Çeviri Editörü </a:t>
            </a:r>
            <a:r>
              <a:rPr lang="tr-TR" sz="2400" dirty="0" err="1" smtClean="0"/>
              <a:t>Uzm.Fzt</a:t>
            </a:r>
            <a:r>
              <a:rPr lang="tr-TR" sz="2400" dirty="0" smtClean="0"/>
              <a:t>. Dilek Yamak, </a:t>
            </a:r>
            <a:r>
              <a:rPr lang="tr-TR" sz="2400" dirty="0" err="1" smtClean="0"/>
              <a:t>Prof.Dr.Birol</a:t>
            </a:r>
            <a:r>
              <a:rPr lang="tr-TR" sz="2400" dirty="0" smtClean="0"/>
              <a:t> Yamak Hipokrat Yayınevi 2016</a:t>
            </a:r>
            <a:r>
              <a:rPr lang="tr-TR" dirty="0" smtClean="0"/>
              <a:t>. </a:t>
            </a:r>
            <a:endParaRPr lang="tr-TR" dirty="0"/>
          </a:p>
        </p:txBody>
      </p:sp>
      <p:sp>
        <p:nvSpPr>
          <p:cNvPr id="4" name="Slayt Numarası Yer Tutucusu 3"/>
          <p:cNvSpPr>
            <a:spLocks noGrp="1"/>
          </p:cNvSpPr>
          <p:nvPr>
            <p:ph type="sldNum" sz="quarter" idx="12"/>
          </p:nvPr>
        </p:nvSpPr>
        <p:spPr/>
        <p:txBody>
          <a:bodyPr/>
          <a:lstStyle/>
          <a:p>
            <a:fld id="{B04BF7DB-5283-4AC0-B7E1-CC1CDEFD4632}" type="slidenum">
              <a:rPr lang="tr-TR" smtClean="0"/>
              <a:t>17</a:t>
            </a:fld>
            <a:endParaRPr lang="tr-TR"/>
          </a:p>
        </p:txBody>
      </p:sp>
    </p:spTree>
    <p:extLst>
      <p:ext uri="{BB962C8B-B14F-4D97-AF65-F5344CB8AC3E}">
        <p14:creationId xmlns:p14="http://schemas.microsoft.com/office/powerpoint/2010/main" val="1799874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1594</TotalTime>
  <Words>957</Words>
  <Application>Microsoft Office PowerPoint</Application>
  <PresentationFormat>Ekran Gösterisi (4:3)</PresentationFormat>
  <Paragraphs>113</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Ofis Teması</vt:lpstr>
      <vt:lpstr>Günlük Yaşam Aktivitelerinin Değerlendirilmesi</vt:lpstr>
      <vt:lpstr>Yaşam Kalitesinin Değerlendirilmesi</vt:lpstr>
      <vt:lpstr>PowerPoint Sunusu</vt:lpstr>
      <vt:lpstr>Pulmoner Rehabilitasyonda Tedavi Araçları</vt:lpstr>
      <vt:lpstr>Endurans Egzersiz Eğitimi</vt:lpstr>
      <vt:lpstr>PowerPoint Sunusu</vt:lpstr>
      <vt:lpstr>Pulmoner Rehabilitasyon Ekipman Listesi</vt:lpstr>
      <vt:lpstr>Ünite Destekleyici Ekipmanı</vt:lpstr>
      <vt:lpstr>Kuvvet Eğitimi</vt:lpstr>
      <vt:lpstr>Esneklik ve Germe Egzersizleri</vt:lpstr>
      <vt:lpstr>PowerPoint Sunusu</vt:lpstr>
      <vt:lpstr>Göğüs Fizyoterapi Teknikleri</vt:lpstr>
      <vt:lpstr>Nösomüsküler Elektrik Stimülasyonu (NMES)</vt:lpstr>
      <vt:lpstr>Diğer Eğitim Yöntemleri</vt:lpstr>
      <vt:lpstr>Pulmoner Rehabilitasyon Sonuç Değerlendirmesi</vt:lpstr>
      <vt:lpstr>PowerPoint Sunusu</vt:lpstr>
      <vt:lpstr>KAYNAKLAR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Postoperatif Pulmoner Rehabilitasyon</dc:title>
  <dc:creator>LENOVO</dc:creator>
  <cp:lastModifiedBy>LENOVO</cp:lastModifiedBy>
  <cp:revision>77</cp:revision>
  <dcterms:created xsi:type="dcterms:W3CDTF">2020-02-17T17:00:56Z</dcterms:created>
  <dcterms:modified xsi:type="dcterms:W3CDTF">2020-11-16T12:34:56Z</dcterms:modified>
</cp:coreProperties>
</file>