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ORTEZ PROTEZ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OPZ111-Teknik Resim 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Öğr.Gör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Erdinç GÜNAYDIN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3284984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132856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OPZ111-Teknik Resim 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112568"/>
          </a:xfrm>
        </p:spPr>
        <p:txBody>
          <a:bodyPr/>
          <a:lstStyle/>
          <a:p>
            <a:pPr marL="0" indent="0">
              <a:buNone/>
            </a:pPr>
            <a:r>
              <a:rPr lang="tr-TR" sz="1800" b="1" dirty="0" err="1" smtClean="0"/>
              <a:t>İzdüşüm</a:t>
            </a:r>
            <a:r>
              <a:rPr lang="tr-TR" sz="1800" b="1" dirty="0" smtClean="0"/>
              <a:t> Metotları</a:t>
            </a:r>
          </a:p>
          <a:p>
            <a:pPr marL="0" indent="0">
              <a:buNone/>
            </a:pPr>
            <a:endParaRPr lang="tr-TR" sz="1800" b="1" dirty="0"/>
          </a:p>
          <a:p>
            <a:pPr marL="0" indent="0" algn="just">
              <a:buNone/>
            </a:pPr>
            <a:r>
              <a:rPr lang="tr-TR" sz="1800" b="1" dirty="0" err="1" smtClean="0"/>
              <a:t>İzdüşüm</a:t>
            </a:r>
            <a:r>
              <a:rPr lang="tr-TR" sz="1800" b="1" dirty="0"/>
              <a:t>; </a:t>
            </a:r>
            <a:r>
              <a:rPr lang="tr-TR" sz="1800" dirty="0"/>
              <a:t>Bir cismin, bir düzlem üzerine ışınların etkiyle düşürülen görüntüsüne o cismin </a:t>
            </a:r>
            <a:r>
              <a:rPr lang="tr-TR" sz="1800" dirty="0" smtClean="0"/>
              <a:t>izdüşümü, görüntünün </a:t>
            </a:r>
            <a:r>
              <a:rPr lang="tr-TR" sz="1800" dirty="0"/>
              <a:t>elde edilebilmesi için uygulanan metoda ise </a:t>
            </a:r>
            <a:r>
              <a:rPr lang="tr-TR" sz="1800" dirty="0" err="1"/>
              <a:t>izdüşüm</a:t>
            </a:r>
            <a:r>
              <a:rPr lang="tr-TR" sz="1800" dirty="0"/>
              <a:t> metodu denir</a:t>
            </a:r>
            <a:r>
              <a:rPr lang="tr-TR" sz="1800" dirty="0" smtClean="0"/>
              <a:t>.</a:t>
            </a:r>
          </a:p>
          <a:p>
            <a:pPr marL="0" indent="0" algn="just">
              <a:buNone/>
            </a:pPr>
            <a:r>
              <a:rPr lang="tr-TR" sz="1800" dirty="0" smtClean="0"/>
              <a:t>İz düşüm alınırken gerekli hususlar;</a:t>
            </a:r>
          </a:p>
          <a:p>
            <a:pPr algn="just">
              <a:buFontTx/>
              <a:buChar char="-"/>
            </a:pPr>
            <a:r>
              <a:rPr lang="tr-TR" sz="1800" dirty="0" smtClean="0"/>
              <a:t>Bakış noktası(ışık kaynağı yada göz)</a:t>
            </a:r>
          </a:p>
          <a:p>
            <a:pPr algn="just">
              <a:buFontTx/>
              <a:buChar char="-"/>
            </a:pPr>
            <a:r>
              <a:rPr lang="tr-TR" sz="1800" dirty="0" smtClean="0"/>
              <a:t>İzdüşümü alınacak cisim</a:t>
            </a:r>
          </a:p>
          <a:p>
            <a:pPr algn="just">
              <a:buFontTx/>
              <a:buChar char="-"/>
            </a:pPr>
            <a:r>
              <a:rPr lang="tr-TR" sz="1800" dirty="0" smtClean="0"/>
              <a:t>Cismin iz düştüğü </a:t>
            </a:r>
            <a:r>
              <a:rPr lang="tr-TR" sz="1800" dirty="0" err="1" smtClean="0"/>
              <a:t>izdüşüm</a:t>
            </a:r>
            <a:r>
              <a:rPr lang="tr-TR" sz="1800" dirty="0" smtClean="0"/>
              <a:t> düzlemi</a:t>
            </a:r>
          </a:p>
          <a:p>
            <a:pPr marL="0" indent="0" algn="just">
              <a:buNone/>
            </a:pPr>
            <a:endParaRPr lang="tr-TR" sz="1800" dirty="0"/>
          </a:p>
          <a:p>
            <a:pPr marL="0" indent="0" algn="just">
              <a:buNone/>
            </a:pPr>
            <a:r>
              <a:rPr lang="tr-TR" sz="1800" dirty="0" smtClean="0"/>
              <a:t>İzdüşümü meydana </a:t>
            </a:r>
            <a:r>
              <a:rPr lang="tr-TR" sz="1800" dirty="0"/>
              <a:t>getiren bakış noktasının yerine, bu noktadan çıkan ışınların birbirine göre </a:t>
            </a:r>
            <a:r>
              <a:rPr lang="tr-TR" sz="1800" dirty="0" smtClean="0"/>
              <a:t>konumuna (konik-paralel</a:t>
            </a:r>
            <a:r>
              <a:rPr lang="tr-TR" sz="1800" dirty="0"/>
              <a:t>) ve ışınların </a:t>
            </a:r>
            <a:r>
              <a:rPr lang="tr-TR" sz="1800" dirty="0" err="1"/>
              <a:t>izdüşüm</a:t>
            </a:r>
            <a:r>
              <a:rPr lang="tr-TR" sz="1800" dirty="0"/>
              <a:t> düzlemine geliş durumuna (dik veya eğik) bağlı </a:t>
            </a:r>
            <a:r>
              <a:rPr lang="tr-TR" sz="1800" dirty="0" smtClean="0"/>
              <a:t>olarak ortaya </a:t>
            </a:r>
            <a:r>
              <a:rPr lang="tr-TR" sz="1800" dirty="0"/>
              <a:t>çıkan farklı </a:t>
            </a:r>
            <a:r>
              <a:rPr lang="tr-TR" sz="1800" dirty="0" err="1"/>
              <a:t>izdüşüm</a:t>
            </a:r>
            <a:r>
              <a:rPr lang="tr-TR" sz="1800" dirty="0"/>
              <a:t> metotları vardır. </a:t>
            </a:r>
            <a:r>
              <a:rPr lang="tr-TR" sz="1800" dirty="0" err="1"/>
              <a:t>İzdüşüm</a:t>
            </a:r>
            <a:r>
              <a:rPr lang="tr-TR" sz="1800" dirty="0"/>
              <a:t> kurallarına göre belli </a:t>
            </a:r>
            <a:r>
              <a:rPr lang="tr-TR" sz="1800" dirty="0" smtClean="0"/>
              <a:t>yerlerde, konumlarda </a:t>
            </a:r>
            <a:r>
              <a:rPr lang="tr-TR" sz="1800" dirty="0"/>
              <a:t>ve yeterli sayıda çizilmiş </a:t>
            </a:r>
            <a:r>
              <a:rPr lang="tr-TR" sz="1800" dirty="0" err="1"/>
              <a:t>izdüşümlere</a:t>
            </a:r>
            <a:r>
              <a:rPr lang="tr-TR" sz="1800" dirty="0"/>
              <a:t> “Görünüş” </a:t>
            </a:r>
            <a:r>
              <a:rPr lang="tr-TR" sz="1800" dirty="0" smtClean="0"/>
              <a:t>denir.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961086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145435"/>
          </a:xfrm>
        </p:spPr>
        <p:txBody>
          <a:bodyPr/>
          <a:lstStyle/>
          <a:p>
            <a:pPr marL="0" indent="0">
              <a:buNone/>
            </a:pPr>
            <a:r>
              <a:rPr lang="tr-TR" sz="1800" b="1" dirty="0" smtClean="0"/>
              <a:t>İzdüşümün Sınıflandırılması</a:t>
            </a:r>
          </a:p>
          <a:p>
            <a:pPr marL="0" indent="0">
              <a:buNone/>
            </a:pPr>
            <a:endParaRPr lang="tr-TR" sz="1800" b="1" dirty="0"/>
          </a:p>
          <a:p>
            <a:pPr marL="0" indent="0">
              <a:buNone/>
            </a:pPr>
            <a:r>
              <a:rPr lang="tr-TR" sz="1800" b="1" dirty="0" smtClean="0"/>
              <a:t>1.Merkezi (Konik) </a:t>
            </a:r>
            <a:r>
              <a:rPr lang="tr-TR" sz="1800" b="1" dirty="0" err="1" smtClean="0"/>
              <a:t>İzdüşüm</a:t>
            </a:r>
            <a:endParaRPr lang="tr-TR" sz="1800" b="1" dirty="0" smtClean="0"/>
          </a:p>
          <a:p>
            <a:pPr marL="0" indent="0">
              <a:buNone/>
            </a:pPr>
            <a:endParaRPr lang="tr-TR" sz="1800" dirty="0" smtClean="0"/>
          </a:p>
          <a:p>
            <a:pPr marL="0" indent="0" algn="just">
              <a:buNone/>
            </a:pPr>
            <a:r>
              <a:rPr lang="tr-TR" sz="1800" dirty="0" smtClean="0"/>
              <a:t>Bir noktadan(gözden) yada ışık kaynağından çıkan ve merkezden uzaklaşarak giden ışınların oluşturduğu </a:t>
            </a:r>
            <a:r>
              <a:rPr lang="tr-TR" sz="1800" dirty="0" err="1" smtClean="0"/>
              <a:t>izdüşümdür</a:t>
            </a:r>
            <a:r>
              <a:rPr lang="tr-TR" sz="1800" dirty="0" smtClean="0"/>
              <a:t>. İzdüşümün büyüklüğü cismin ve düzlemin konumuna bağlı olduğu için cismin gerçek büyüklüğü hakkında bilgi vermez. Bu nedenle teknik resimde kullanmadığımız bu metotla elde edilen resimlere </a:t>
            </a:r>
            <a:r>
              <a:rPr lang="tr-TR" sz="1800" b="1" dirty="0" smtClean="0"/>
              <a:t>Perspektif Resim </a:t>
            </a:r>
            <a:r>
              <a:rPr lang="tr-TR" sz="1800" dirty="0" smtClean="0"/>
              <a:t>denir.</a:t>
            </a:r>
          </a:p>
          <a:p>
            <a:pPr marL="0" indent="0" algn="just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9188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05064"/>
            <a:ext cx="2592288" cy="207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74638"/>
            <a:ext cx="446449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065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400600"/>
          </a:xfrm>
        </p:spPr>
        <p:txBody>
          <a:bodyPr/>
          <a:lstStyle/>
          <a:p>
            <a:pPr marL="0" indent="0">
              <a:buNone/>
            </a:pPr>
            <a:r>
              <a:rPr lang="tr-TR" sz="1800" b="1" dirty="0" smtClean="0"/>
              <a:t>2.Paralel </a:t>
            </a:r>
            <a:r>
              <a:rPr lang="tr-TR" sz="1800" b="1" dirty="0" err="1" smtClean="0"/>
              <a:t>İzdüşüm</a:t>
            </a:r>
            <a:endParaRPr lang="tr-TR" sz="1800" b="1" dirty="0" smtClean="0"/>
          </a:p>
          <a:p>
            <a:pPr marL="0" indent="0">
              <a:buNone/>
            </a:pPr>
            <a:endParaRPr lang="tr-TR" sz="1800" b="1" dirty="0"/>
          </a:p>
          <a:p>
            <a:pPr marL="0" indent="0">
              <a:buNone/>
            </a:pPr>
            <a:r>
              <a:rPr lang="tr-TR" sz="1800" dirty="0" smtClean="0"/>
              <a:t>Bakış noktasının (gözün) yada ışık kaynağının sonsuza götürüldüğü varsayılırsa çıkan ışınların hepsi birbirine paralel olur. Bu durumda cismin boyutu </a:t>
            </a:r>
            <a:r>
              <a:rPr lang="tr-TR" sz="1800" dirty="0" err="1" smtClean="0"/>
              <a:t>izdüşüm</a:t>
            </a:r>
            <a:r>
              <a:rPr lang="tr-TR" sz="1800" dirty="0" smtClean="0"/>
              <a:t> düzleminde gerçek boyutunda olur.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r>
              <a:rPr lang="tr-TR" sz="1800" b="1" dirty="0" smtClean="0"/>
              <a:t>2.a) Paralel Dik </a:t>
            </a:r>
            <a:r>
              <a:rPr lang="tr-TR" sz="1800" b="1" dirty="0" err="1" smtClean="0"/>
              <a:t>İzdüşüm</a:t>
            </a:r>
            <a:endParaRPr lang="tr-TR" sz="1800" b="1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 smtClean="0"/>
              <a:t>Işınlar birbirine paralel ve </a:t>
            </a:r>
            <a:r>
              <a:rPr lang="tr-TR" sz="1800" dirty="0" err="1" smtClean="0"/>
              <a:t>izdüşüm</a:t>
            </a:r>
            <a:r>
              <a:rPr lang="tr-TR" sz="1800" dirty="0" smtClean="0"/>
              <a:t> düzlemine dik gelir. Teknik resim çiziminde bu iz düşüm metodundan faydalanılır. </a:t>
            </a:r>
            <a:endParaRPr lang="tr-TR" sz="1800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988" y="2636912"/>
            <a:ext cx="1910107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941168"/>
            <a:ext cx="2165648" cy="12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282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4929411"/>
          </a:xfrm>
        </p:spPr>
        <p:txBody>
          <a:bodyPr/>
          <a:lstStyle/>
          <a:p>
            <a:pPr marL="0" indent="0">
              <a:buNone/>
            </a:pPr>
            <a:r>
              <a:rPr lang="tr-TR" sz="1800" b="1" dirty="0" smtClean="0"/>
              <a:t>2.b) Paralel Eğik </a:t>
            </a:r>
            <a:r>
              <a:rPr lang="tr-TR" sz="1800" b="1" dirty="0" err="1" smtClean="0"/>
              <a:t>İzdüşüm</a:t>
            </a:r>
            <a:r>
              <a:rPr lang="tr-TR" sz="1800" b="1" dirty="0" smtClean="0"/>
              <a:t> </a:t>
            </a:r>
          </a:p>
          <a:p>
            <a:pPr marL="0" indent="0">
              <a:buNone/>
            </a:pPr>
            <a:r>
              <a:rPr lang="tr-TR" sz="1800" dirty="0" smtClean="0"/>
              <a:t>Işınlar birbirine göre paralel ve </a:t>
            </a:r>
            <a:r>
              <a:rPr lang="tr-TR" sz="1800" dirty="0" err="1" smtClean="0"/>
              <a:t>izdüşüm</a:t>
            </a:r>
            <a:r>
              <a:rPr lang="tr-TR" sz="1800" dirty="0" smtClean="0"/>
              <a:t> düzlemine belirli açılarla gelmektedir. Bu açı değiştirilerek çok sayıda </a:t>
            </a:r>
            <a:r>
              <a:rPr lang="tr-TR" sz="1800" dirty="0" err="1" smtClean="0"/>
              <a:t>izdüşüm</a:t>
            </a:r>
            <a:r>
              <a:rPr lang="tr-TR" sz="1800" dirty="0" smtClean="0"/>
              <a:t> çizilebilir.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 smtClean="0"/>
              <a:t>Buna göre teknik resim;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 err="1" smtClean="0"/>
              <a:t>İzdüşüm</a:t>
            </a:r>
            <a:r>
              <a:rPr lang="tr-TR" sz="1800" dirty="0" smtClean="0"/>
              <a:t>        </a:t>
            </a:r>
            <a:r>
              <a:rPr lang="tr-TR" sz="1800" dirty="0" err="1" smtClean="0"/>
              <a:t>Parelel</a:t>
            </a:r>
            <a:r>
              <a:rPr lang="tr-TR" sz="1800" dirty="0" smtClean="0"/>
              <a:t> </a:t>
            </a:r>
            <a:r>
              <a:rPr lang="tr-TR" sz="1800" dirty="0" err="1" smtClean="0"/>
              <a:t>İzdüşüm</a:t>
            </a:r>
            <a:r>
              <a:rPr lang="tr-TR" sz="1800" dirty="0" smtClean="0"/>
              <a:t>        Paralel Dik İz.       Parça Paralel       Teknik Resim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 smtClean="0"/>
              <a:t>Şeklini alır.</a:t>
            </a:r>
            <a:endParaRPr lang="tr-TR" sz="1800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1568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04864"/>
            <a:ext cx="31813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ağ Ok 4"/>
          <p:cNvSpPr/>
          <p:nvPr/>
        </p:nvSpPr>
        <p:spPr>
          <a:xfrm>
            <a:off x="1187624" y="5229200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3347864" y="5237584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5220072" y="5237584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7020272" y="5186124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798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4355976" cy="4896544"/>
          </a:xfrm>
        </p:spPr>
      </p:pic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4427984" y="1175446"/>
            <a:ext cx="4572000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sz="1600" dirty="0" smtClean="0"/>
              <a:t>	</a:t>
            </a:r>
            <a:r>
              <a:rPr lang="tr-TR" sz="1600" dirty="0" err="1" smtClean="0"/>
              <a:t>İzdüşüm</a:t>
            </a:r>
            <a:r>
              <a:rPr lang="tr-TR" sz="1600" dirty="0" smtClean="0"/>
              <a:t> düzlemleri</a:t>
            </a:r>
            <a:r>
              <a:rPr lang="tr-TR" sz="1600" dirty="0"/>
              <a:t>, </a:t>
            </a:r>
            <a:r>
              <a:rPr lang="tr-TR" sz="1600" dirty="0" smtClean="0"/>
              <a:t>Şekilde </a:t>
            </a:r>
            <a:r>
              <a:rPr lang="tr-TR" sz="1600" dirty="0"/>
              <a:t>görüldüğü gibi, perspektif olarak çizilen ve birbirini </a:t>
            </a:r>
            <a:r>
              <a:rPr lang="tr-TR" sz="1600" dirty="0" smtClean="0"/>
              <a:t>dik açıyla kesen biri </a:t>
            </a:r>
            <a:r>
              <a:rPr lang="tr-TR" sz="1600" dirty="0"/>
              <a:t>yatay diğeri dikey iki </a:t>
            </a:r>
            <a:r>
              <a:rPr lang="tr-TR" sz="1600" dirty="0" smtClean="0"/>
              <a:t>ana düzlemden </a:t>
            </a:r>
            <a:r>
              <a:rPr lang="tr-TR" sz="1600" dirty="0"/>
              <a:t>meydana gelir. Bu düzlemler Düşey Düzlem (</a:t>
            </a:r>
            <a:r>
              <a:rPr lang="tr-TR" sz="1600" dirty="0" smtClean="0"/>
              <a:t>Alın Düzlemi</a:t>
            </a:r>
            <a:r>
              <a:rPr lang="tr-TR" sz="1600" dirty="0"/>
              <a:t>) ve Yatay Düzlem olarak </a:t>
            </a:r>
            <a:r>
              <a:rPr lang="tr-TR" sz="1600" dirty="0" smtClean="0"/>
              <a:t>isimlendirilirler. Görünüşlerin </a:t>
            </a:r>
            <a:r>
              <a:rPr lang="tr-TR" sz="1600" dirty="0"/>
              <a:t>çizilmesi için alın </a:t>
            </a:r>
            <a:r>
              <a:rPr lang="tr-TR" sz="1600" dirty="0" err="1" smtClean="0"/>
              <a:t>izdüşüme</a:t>
            </a:r>
            <a:r>
              <a:rPr lang="tr-TR" sz="1600" dirty="0" smtClean="0"/>
              <a:t> önden</a:t>
            </a:r>
            <a:r>
              <a:rPr lang="tr-TR" sz="1600" dirty="0"/>
              <a:t>, yatay </a:t>
            </a:r>
            <a:r>
              <a:rPr lang="tr-TR" sz="1600" dirty="0" err="1"/>
              <a:t>izdüşüme</a:t>
            </a:r>
            <a:r>
              <a:rPr lang="tr-TR" sz="1600" dirty="0"/>
              <a:t> ise üstten bakış doğrultuları alınır. Birbirini kesen alın ve </a:t>
            </a:r>
            <a:r>
              <a:rPr lang="tr-TR" sz="1600" dirty="0" smtClean="0"/>
              <a:t>yatay düzlemleri </a:t>
            </a:r>
            <a:r>
              <a:rPr lang="tr-TR" sz="1600" dirty="0"/>
              <a:t>uzayda dört bölge meydana getirirler. Bunlar 1, 2, 3 ve </a:t>
            </a:r>
            <a:r>
              <a:rPr lang="tr-TR" sz="1600" dirty="0" smtClean="0"/>
              <a:t>4. bölge olarak </a:t>
            </a:r>
            <a:r>
              <a:rPr lang="tr-TR" sz="1600" dirty="0"/>
              <a:t>isimlendirilirler. </a:t>
            </a:r>
            <a:r>
              <a:rPr lang="tr-TR" sz="1600" dirty="0" smtClean="0"/>
              <a:t>Ülkemizde, Avrupa’da </a:t>
            </a:r>
            <a:r>
              <a:rPr lang="tr-TR" sz="1600" dirty="0"/>
              <a:t>ve pek çok ülkede 1. bölge resimleri kullanılır. Bu resim çizme metoduna “</a:t>
            </a:r>
            <a:r>
              <a:rPr lang="tr-TR" sz="1600" dirty="0" smtClean="0"/>
              <a:t>Birinci </a:t>
            </a:r>
            <a:r>
              <a:rPr lang="tr-TR" sz="1600" dirty="0" err="1" smtClean="0"/>
              <a:t>İzdüşüm</a:t>
            </a:r>
            <a:r>
              <a:rPr lang="tr-TR" sz="1600" dirty="0" smtClean="0"/>
              <a:t> </a:t>
            </a:r>
            <a:r>
              <a:rPr lang="tr-TR" sz="1600" dirty="0"/>
              <a:t>Metodu (Avrupa, ISO-E Metodu)” denir. 3. bölgede çizilen resimlere, 3. </a:t>
            </a:r>
            <a:r>
              <a:rPr lang="tr-TR" sz="1600" dirty="0" smtClean="0"/>
              <a:t>bölge resimleri </a:t>
            </a:r>
            <a:r>
              <a:rPr lang="tr-TR" sz="1600" dirty="0"/>
              <a:t>denir. Amerika, İngiltere ve bazı ülkeler bu resimleri kullanır. Bu resim </a:t>
            </a:r>
            <a:r>
              <a:rPr lang="tr-TR" sz="1600" dirty="0" smtClean="0"/>
              <a:t>çizme metoduna </a:t>
            </a:r>
            <a:r>
              <a:rPr lang="tr-TR" sz="1600" dirty="0"/>
              <a:t>“Üçüncü </a:t>
            </a:r>
            <a:r>
              <a:rPr lang="tr-TR" sz="1600" dirty="0" err="1"/>
              <a:t>İzdüşüm</a:t>
            </a:r>
            <a:r>
              <a:rPr lang="tr-TR" sz="1600" dirty="0"/>
              <a:t> Metodu (Amerikan, ISO-A Metodu)” </a:t>
            </a:r>
            <a:r>
              <a:rPr lang="tr-TR" sz="1600" dirty="0" smtClean="0"/>
              <a:t>denir.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764477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9188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53911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24744"/>
            <a:ext cx="25622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5580112" y="3429000"/>
            <a:ext cx="3168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 smtClean="0"/>
              <a:t>Cismin önden, üstten ve yandan görünüşlerini almak için farklı düzlemlerdeki izdüşümlerini çıkarmak gerekir. Yandaki şekilde bir makine parçasının 3 farklı görünüşü verilmiştir.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4377680" y="3069539"/>
            <a:ext cx="986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Yan düzlem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270842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124744"/>
            <a:ext cx="3384376" cy="5001419"/>
          </a:xfrm>
        </p:spPr>
        <p:txBody>
          <a:bodyPr/>
          <a:lstStyle/>
          <a:p>
            <a:pPr marL="0" indent="0" algn="just">
              <a:buNone/>
            </a:pP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Genel olarak bir geometrik cismin altı yüzü olduğuna göre cismin küp içindeki yüzeylerine iz düştüğünü düşünürsek;</a:t>
            </a:r>
          </a:p>
          <a:p>
            <a:pPr marL="0" indent="0" algn="just">
              <a:buNone/>
            </a:pP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Bu küp bir düzlem üzerine açıldığında cismin altı görünüşünün teknik resmi elde edilir. Bu açılıma EPÜR denir.</a:t>
            </a:r>
          </a:p>
          <a:p>
            <a:pPr marL="0" indent="0" algn="just">
              <a:buNone/>
            </a:pP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resim çizerken cismin anlaşılmasını sağlayan sayıda görünüş çizmek yeterlidir. İki görünüşle ifade edilebilecek cisimlere görünüşlerden biri mutlaka cismin karakteristik özelliklerini taşıyan ÖN görünüş olmalıdır. </a:t>
            </a:r>
          </a:p>
          <a:p>
            <a:pPr marL="0" indent="0">
              <a:buNone/>
            </a:pP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24744"/>
            <a:ext cx="3712484" cy="248817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3712484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24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196752"/>
            <a:ext cx="8712968" cy="4929411"/>
          </a:xfrm>
        </p:spPr>
        <p:txBody>
          <a:bodyPr/>
          <a:lstStyle/>
          <a:p>
            <a:pPr marL="0" indent="0">
              <a:buNone/>
            </a:pP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İzdüşümlerin </a:t>
            </a:r>
            <a:r>
              <a:rPr lang="tr-T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Epür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Üzerinde Gösterilişi</a:t>
            </a:r>
          </a:p>
          <a:p>
            <a:pPr marL="0" indent="0">
              <a:buNone/>
            </a:pP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Noktanın İzdüşümü</a:t>
            </a:r>
          </a:p>
          <a:p>
            <a:pPr marL="0" indent="0">
              <a:buNone/>
            </a:pPr>
            <a:endParaRPr lang="tr-T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İzdüşüm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düzlemleri arasına yerleştirilen bir A noktasının </a:t>
            </a:r>
            <a:r>
              <a:rPr lang="tr-T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epür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açılımından faydalanarak ÖN,SOL ve ÜST görünüşleri nasıl çıkarıldığı şekilde gösterilmiştir. A noktasının </a:t>
            </a:r>
            <a:r>
              <a:rPr lang="tr-T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epür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üzerindeki açılımı da verilmiştir. </a:t>
            </a: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1568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284984"/>
            <a:ext cx="3563888" cy="284137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84984"/>
            <a:ext cx="3851920" cy="284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94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073427"/>
          </a:xfrm>
        </p:spPr>
        <p:txBody>
          <a:bodyPr/>
          <a:lstStyle/>
          <a:p>
            <a:pPr marL="0" indent="0">
              <a:buNone/>
            </a:pP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Bir Doğrunun </a:t>
            </a:r>
            <a:r>
              <a:rPr lang="tr-T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Epür</a:t>
            </a: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Üzerindeki Gösterilişi</a:t>
            </a:r>
          </a:p>
          <a:p>
            <a:pPr marL="0" indent="0">
              <a:buNone/>
            </a:pPr>
            <a:endParaRPr lang="tr-T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AB doğru parçası ön ve üst görünüşün çizileceği düzlemlere paralel iken diğer düzleme diktir. Ön ve üst görünüşlerde yine doğru olarak yan görünüşte ise nokta şeklindedir.</a:t>
            </a:r>
          </a:p>
          <a:p>
            <a:pPr marL="0" indent="0">
              <a:buNone/>
            </a:pP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395536" y="9188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08920"/>
            <a:ext cx="4223990" cy="281283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08920"/>
            <a:ext cx="4022908" cy="281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70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852936"/>
            <a:ext cx="353493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395536" y="1568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79512" y="1052736"/>
            <a:ext cx="896448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Eğik Doğrunun </a:t>
            </a:r>
            <a:r>
              <a:rPr lang="tr-TR" b="1" dirty="0" err="1" smtClean="0"/>
              <a:t>Epür</a:t>
            </a:r>
            <a:r>
              <a:rPr lang="tr-TR" b="1" dirty="0" smtClean="0"/>
              <a:t> Üzerindeki Gösterilişi</a:t>
            </a:r>
          </a:p>
          <a:p>
            <a:endParaRPr lang="tr-TR" sz="1600" b="1" dirty="0"/>
          </a:p>
          <a:p>
            <a:pPr algn="just"/>
            <a:r>
              <a:rPr lang="tr-TR" sz="1600" dirty="0" smtClean="0"/>
              <a:t>İlk şekilde iz düşüm düzlemlerinden birine paralel diğerlerine eğik olan doğrular paralel olan </a:t>
            </a:r>
            <a:r>
              <a:rPr lang="tr-TR" sz="1600" dirty="0" err="1" smtClean="0"/>
              <a:t>izdüşüm</a:t>
            </a:r>
            <a:r>
              <a:rPr lang="tr-TR" sz="1600" dirty="0" smtClean="0"/>
              <a:t> düzlemine aynen diğer </a:t>
            </a:r>
            <a:r>
              <a:rPr lang="tr-TR" sz="1600" dirty="0" err="1" smtClean="0"/>
              <a:t>izdüşüm</a:t>
            </a:r>
            <a:r>
              <a:rPr lang="tr-TR" sz="1600" dirty="0" smtClean="0"/>
              <a:t> düzlemlerine kısalarak iz düşmektedir. İkinci şekilde ise her üç düzleme göre eğik olan doğrular ise bütün düzlemlerde kısalarak iz düşmektedir. Gerçek boyutlarını anlamak hiçbir düzlemde mümkün değildir.</a:t>
            </a:r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4" r="7474"/>
          <a:stretch/>
        </p:blipFill>
        <p:spPr>
          <a:xfrm rot="5400000">
            <a:off x="4893226" y="2466541"/>
            <a:ext cx="2945490" cy="373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15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073427"/>
          </a:xfrm>
        </p:spPr>
        <p:txBody>
          <a:bodyPr/>
          <a:lstStyle/>
          <a:p>
            <a:pPr marL="0" indent="0">
              <a:buNone/>
            </a:pP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Tek Görünüşle İfade Edilen Parçalar</a:t>
            </a: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just">
              <a:buNone/>
            </a:pP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Kalınlığı değişmeyen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parçalar (sac vb.), silindir, koni, küre ve kare kesitli prizma gibi parçalar ile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bazı profiller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bir görünüşle anlatılabilir. Bu parçaların üçüncü boyutları ölçülendirme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sırasında çeşitli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açıklamalar ve sembollerle gösterilir. Silindir ve koni gibi geometrik cisimlerde çap (Ø), kare tabanlı prizma gibi cisimlerde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kare (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□), kürelerde (SØ veya SR), kalınlığı aynı olan parçalarda (t),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işaret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ve sembolleri kullanılır. Tek görünüşle ifade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edilebilen parçanın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sadece ön görünüşü çizilerek cismin karakteristik özellikleri anlatılmış olur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İki Görünüşle İfade Edilen Parçalar</a:t>
            </a: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Genellikle basit parçaların biçim ve boyutlarını göstermek için iki görünüş yeterlidir.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İki görünüşle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ifade edilen parçalarda görünüş seçimi önemlidir. Ön görünüş esas alınacak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ilk görünüştür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. İki görünüş için önden ve üstten görünüşler seçilebildiği gibi önden veya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soldan görünüşlerde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çizilebilir. Bazı parçaların görünüşlerinde ortak şekiller olabileceği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dikkate alınmalıdır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. Bu durumu önlemek için yanlış anlamaya neden olabilecek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görünüş seçimlerinden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kaçınmalıdır.</a:t>
            </a: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797152"/>
            <a:ext cx="7687748" cy="154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49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29411"/>
          </a:xfrm>
        </p:spPr>
        <p:txBody>
          <a:bodyPr/>
          <a:lstStyle/>
          <a:p>
            <a:pPr marL="0" indent="0">
              <a:buNone/>
            </a:pP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Üç Görünüşle İfade Edilen Parçalar</a:t>
            </a: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tr-T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Karışık şekilli makine parçalarını anlatabilmek için iki görünüş yeterli olmayabilir.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Parçanın görünüşlerle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anlatımında belirsizlikler olduğu zaman görünüş sayısı arttırılır. Burada görünüşlerden biri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eksik olursa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parçanın anlatımında eksiklik ve belirsizlik ortaya çıkacaktır. Parçanın üst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görünüşü çizilmemiş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olsaydı parça üzerindeki ayakların biçimleri farklı olabilirdi.</a:t>
            </a: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9188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29000"/>
            <a:ext cx="8568952" cy="213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89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073427"/>
          </a:xfrm>
        </p:spPr>
        <p:txBody>
          <a:bodyPr/>
          <a:lstStyle/>
          <a:p>
            <a:pPr marL="0" indent="0">
              <a:buNone/>
            </a:pP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Ortak Görünüşlü Parçalar</a:t>
            </a: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tr-T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Çizilen görünüşlerin eksik veya yanlış seçilmesi üretilmesi istenen parçanın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gerçek özelliklerinin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ifade edilememesine neden olur. Bu durum imalat hatalarına yol açar.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Bunu önlemek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için çizilen görünüşlerin birbirinden farklı parçalara ait olmayacak şekilde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seçilmesi Gerekir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. Bu tür iki görünüşün verildiği ve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farklı üçüncü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görünüşün çizilebildiği parçalara “Ortak Görünüşlü Parçalar” denir.</a:t>
            </a: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56992"/>
            <a:ext cx="871296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44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4968552"/>
          </a:xfrm>
        </p:spPr>
        <p:txBody>
          <a:bodyPr/>
          <a:lstStyle/>
          <a:p>
            <a:pPr marL="0" indent="0">
              <a:buNone/>
            </a:pP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Görünüşlerin Oluşturulmasında Dikkat Edilecek Hususlar</a:t>
            </a:r>
            <a:r>
              <a:rPr lang="tr-T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tr-T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Perspektifi verilen parçayı en iyi ifade edebilecek ön görünüşü çizmek için ön bakış yönü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seçilir. Ön bakış yönünde görülen yüzeyler, çizimde kolaylık olması amacıyla, renkli veya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kurşun kalemle taranabilir. Ön bakış yönünde görülen yüzeylerin teknik resmi çizilerek ön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görünüş tamamlanmış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olur.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Perspektife üstten bakıldığında görülen yüzeyler, ön görünüşte kullanılan renkten veya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tarama şeklinden farklı taranabilir. Böylece ön ve üst görünüşte görülen yüzeyler ayırt edilmiş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olur. Üstten bakış yönünde görülen yüzeylerin teknik resmi çizilerek üstten görünüş elde</a:t>
            </a:r>
          </a:p>
          <a:p>
            <a:pPr marL="0" indent="0">
              <a:buNone/>
            </a:pP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Edilir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Perspektife sol yandan bakıldığında görülen yüzeyler, ön ve üst görünüşte kullanılan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renklerden veya tarama şekillerinden farklı taranabilir. Böylece ön, üst ve sol yandan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görünüşte görülen yüzeyler ayırt edilmiş olur. Sol yan bakış yönünde görülen yüzeylerin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teknik resmi çizilerek soldan görünüş tamamlanmış olur. Böylece perspektifi verilen bir</a:t>
            </a:r>
          </a:p>
          <a:p>
            <a:pPr marL="0" indent="0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parçanın üç görünüşü çizilmiş olur</a:t>
            </a: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57200" y="-2963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123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43000"/>
            <a:ext cx="8856984" cy="4983163"/>
          </a:xfrm>
        </p:spPr>
        <p:txBody>
          <a:bodyPr/>
          <a:lstStyle/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Ön görünüş her zaman merkezde yer alır. Ön görünüşle beraber diğerlerinden hangilerinin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kullanılacağı önceden dikkatlice belirlenmelidir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Tüm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görünüşlerin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ön görünüşe göre konumları belirlidir, değiştirilemez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Görünüşlerin hepsi birbirini tam olarak karşılamalıdır. Yani, parçanın herhangi bir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ayrıntısından çıkarılacak yardımcı çizgi tüm görünüşlerde aynı ayrıntıya karşılık gelmelidir.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Görünüşler arasındaki mesafe için, ölçülendirme yapılacağı da dikkate alınarak makul bir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değer belirlendikten sonra bu değerin tüm görünüşler arasında aynı olması sağlanmalıdır.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• Görünüşler arasında yardımcı çizgiler kullanılabilir. Bazı durumlarda bir görünüşten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diğerine bilgi taşımak için yardımcı çizgi kullanımı gerekebilir. Ancak çizim tamamlandıktan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sonra bu yardımcı çizgiler kaldırılmalıdır. Şekil 17’de bir görünüşten diğerine taşıma çizgileri</a:t>
            </a:r>
          </a:p>
          <a:p>
            <a:pPr marL="0" indent="0" algn="just">
              <a:buNone/>
            </a:pP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kullanılarak nasıl bilgi taşındığına ilişkin bir örnek görülmektedir.</a:t>
            </a:r>
          </a:p>
          <a:p>
            <a:pPr marL="0" indent="0">
              <a:buNone/>
            </a:pP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r-TR" dirty="0" smtClean="0"/>
              <a:t>Görünüş Tamamlama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7554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5472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83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4"/>
            <a:ext cx="2495550" cy="252412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4184"/>
            <a:ext cx="5591175" cy="25241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4" y="2780928"/>
            <a:ext cx="9137516" cy="400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23663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937</TotalTime>
  <Words>1057</Words>
  <Application>Microsoft Office PowerPoint</Application>
  <PresentationFormat>Ekran Gösterisi (4:3)</PresentationFormat>
  <Paragraphs>116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1" baseType="lpstr">
      <vt:lpstr>Arial</vt:lpstr>
      <vt:lpstr>sunum_sablon</vt:lpstr>
      <vt:lpstr>PowerPoint Sunusu</vt:lpstr>
      <vt:lpstr>PowerPoint Sunusu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Görünüş Tamamlama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Erdinç GÜNAYDIN</dc:creator>
  <cp:lastModifiedBy>erdinç</cp:lastModifiedBy>
  <cp:revision>81</cp:revision>
  <cp:lastPrinted>1601-01-01T00:00:00Z</cp:lastPrinted>
  <dcterms:created xsi:type="dcterms:W3CDTF">2020-09-15T10:39:54Z</dcterms:created>
  <dcterms:modified xsi:type="dcterms:W3CDTF">2020-10-22T19:45:21Z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