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01" r:id="rId2"/>
    <p:sldId id="302" r:id="rId3"/>
    <p:sldId id="303" r:id="rId4"/>
    <p:sldId id="304" r:id="rId5"/>
    <p:sldId id="305" r:id="rId6"/>
    <p:sldId id="309" r:id="rId7"/>
    <p:sldId id="316" r:id="rId8"/>
    <p:sldId id="317" r:id="rId9"/>
    <p:sldId id="318" r:id="rId10"/>
    <p:sldId id="319" r:id="rId11"/>
    <p:sldId id="320" r:id="rId12"/>
    <p:sldId id="321"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CCEE0-6B34-4DA8-8EF7-C2A6252E6D02}" type="datetimeFigureOut">
              <a:rPr lang="tr-TR" smtClean="0"/>
              <a:t>26.05.2022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9F81DE-266C-4EDE-B861-A738984D54E8}" type="slidenum">
              <a:rPr lang="tr-TR" smtClean="0"/>
              <a:t>‹#›</a:t>
            </a:fld>
            <a:endParaRPr lang="tr-TR"/>
          </a:p>
        </p:txBody>
      </p:sp>
    </p:spTree>
    <p:extLst>
      <p:ext uri="{BB962C8B-B14F-4D97-AF65-F5344CB8AC3E}">
        <p14:creationId xmlns:p14="http://schemas.microsoft.com/office/powerpoint/2010/main" val="103206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0563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22685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11334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94103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3737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2772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3069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77322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78290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26920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85255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solidFill>
                  <a:prstClr val="black">
                    <a:tint val="75000"/>
                  </a:prstClr>
                </a:solidFill>
              </a:rPr>
              <a:pPr/>
              <a:t>26.05.2022</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68936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4.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418011" y="374469"/>
            <a:ext cx="9257212" cy="369332"/>
          </a:xfrm>
          <a:prstGeom prst="rect">
            <a:avLst/>
          </a:prstGeom>
          <a:noFill/>
        </p:spPr>
        <p:txBody>
          <a:bodyPr wrap="square" rtlCol="0">
            <a:spAutoFit/>
          </a:bodyPr>
          <a:lstStyle/>
          <a:p>
            <a:pPr algn="just"/>
            <a:r>
              <a:rPr lang="tr-TR" b="1" dirty="0" smtClean="0"/>
              <a:t>ÜÇ NOKTA EĞME TESTİ</a:t>
            </a:r>
            <a:endParaRPr lang="tr-TR" b="1" dirty="0"/>
          </a:p>
        </p:txBody>
      </p:sp>
      <p:sp>
        <p:nvSpPr>
          <p:cNvPr id="5" name="Dikdörtgen 4"/>
          <p:cNvSpPr/>
          <p:nvPr/>
        </p:nvSpPr>
        <p:spPr>
          <a:xfrm>
            <a:off x="418011" y="882479"/>
            <a:ext cx="11634652" cy="4247317"/>
          </a:xfrm>
          <a:prstGeom prst="rect">
            <a:avLst/>
          </a:prstGeom>
        </p:spPr>
        <p:txBody>
          <a:bodyPr wrap="square">
            <a:spAutoFit/>
          </a:bodyPr>
          <a:lstStyle/>
          <a:p>
            <a:pPr algn="just"/>
            <a:r>
              <a:rPr lang="tr-TR" dirty="0" smtClean="0"/>
              <a:t>	Yapılan </a:t>
            </a:r>
            <a:r>
              <a:rPr lang="tr-TR" dirty="0"/>
              <a:t>herhangi bir mekanik tasarımda kullanılacak malzemelerin belirlenmesi için </a:t>
            </a:r>
            <a:r>
              <a:rPr lang="tr-TR" dirty="0" smtClean="0"/>
              <a:t>o malzemenin </a:t>
            </a:r>
            <a:r>
              <a:rPr lang="tr-TR" dirty="0"/>
              <a:t>mekanik özelliklerinin bilinmesi gerekmektedir. Her ne kadar </a:t>
            </a:r>
            <a:r>
              <a:rPr lang="tr-TR" dirty="0" smtClean="0"/>
              <a:t>kullandıkları malzeme </a:t>
            </a:r>
            <a:r>
              <a:rPr lang="tr-TR" dirty="0"/>
              <a:t>ile ilgili bilgilere ulaşabilseler de, üretici firmanın verdiği aynı tip ürün için </a:t>
            </a:r>
            <a:r>
              <a:rPr lang="tr-TR" dirty="0" smtClean="0"/>
              <a:t>farklı mekanik </a:t>
            </a:r>
            <a:r>
              <a:rPr lang="tr-TR" dirty="0"/>
              <a:t>özellikler görülebilir. Bunun temel sebebi ise malzemenin üretimi sırasında </a:t>
            </a:r>
            <a:r>
              <a:rPr lang="tr-TR" dirty="0" smtClean="0"/>
              <a:t>oluşan farklı </a:t>
            </a:r>
            <a:r>
              <a:rPr lang="tr-TR" dirty="0"/>
              <a:t>iç </a:t>
            </a:r>
            <a:r>
              <a:rPr lang="tr-TR" dirty="0" smtClean="0"/>
              <a:t>yapı hatalarıdır</a:t>
            </a:r>
            <a:r>
              <a:rPr lang="tr-TR" dirty="0"/>
              <a:t>.</a:t>
            </a:r>
          </a:p>
          <a:p>
            <a:pPr algn="just"/>
            <a:r>
              <a:rPr lang="tr-TR" dirty="0" smtClean="0"/>
              <a:t>	Malzemenin </a:t>
            </a:r>
            <a:r>
              <a:rPr lang="tr-TR" dirty="0"/>
              <a:t>tasarım kriterlerini ne ölçüde sağlandığı, her üretim aşamasından </a:t>
            </a:r>
            <a:r>
              <a:rPr lang="tr-TR" dirty="0" smtClean="0"/>
              <a:t>önce tespit </a:t>
            </a:r>
            <a:r>
              <a:rPr lang="tr-TR" dirty="0"/>
              <a:t>edilmelidir. Bu amaçla malzemelerin mekanik özellik tespiti için </a:t>
            </a:r>
            <a:r>
              <a:rPr lang="tr-TR" dirty="0" err="1"/>
              <a:t>tahribatlı</a:t>
            </a:r>
            <a:r>
              <a:rPr lang="tr-TR" dirty="0"/>
              <a:t> testler </a:t>
            </a:r>
            <a:r>
              <a:rPr lang="tr-TR" dirty="0" smtClean="0"/>
              <a:t>ve tahribatsız </a:t>
            </a:r>
            <a:r>
              <a:rPr lang="tr-TR" dirty="0"/>
              <a:t>testler olarak 2 temel kategoride deneyler yapılabilir. </a:t>
            </a:r>
            <a:r>
              <a:rPr lang="tr-TR" dirty="0" err="1"/>
              <a:t>Tahribatlı</a:t>
            </a:r>
            <a:r>
              <a:rPr lang="tr-TR" dirty="0"/>
              <a:t> testler, </a:t>
            </a:r>
            <a:r>
              <a:rPr lang="tr-TR" dirty="0" smtClean="0"/>
              <a:t>uygulaması kolay </a:t>
            </a:r>
            <a:r>
              <a:rPr lang="tr-TR" dirty="0"/>
              <a:t>ve sonuçlara hızlı ulaşmayı sağlayan ancak deney sonunda malzemenin bir </a:t>
            </a:r>
            <a:r>
              <a:rPr lang="tr-TR" dirty="0" smtClean="0"/>
              <a:t>daha üretimde </a:t>
            </a:r>
            <a:r>
              <a:rPr lang="tr-TR" dirty="0"/>
              <a:t>kullanılamayacak şekilde hasar oluşturan </a:t>
            </a:r>
            <a:r>
              <a:rPr lang="tr-TR" dirty="0" smtClean="0"/>
              <a:t>deneylerdir. En </a:t>
            </a:r>
            <a:r>
              <a:rPr lang="tr-TR" dirty="0"/>
              <a:t>güncel kullanılan </a:t>
            </a:r>
            <a:r>
              <a:rPr lang="tr-TR" dirty="0" err="1"/>
              <a:t>tahribatlı</a:t>
            </a:r>
            <a:r>
              <a:rPr lang="tr-TR" dirty="0"/>
              <a:t> test yöntemleri çekme deneyi, basma deneyi, </a:t>
            </a:r>
            <a:r>
              <a:rPr lang="tr-TR" dirty="0" smtClean="0"/>
              <a:t>eğilme deneyi</a:t>
            </a:r>
            <a:r>
              <a:rPr lang="tr-TR" dirty="0"/>
              <a:t>, darbe deneyi, sertlik </a:t>
            </a:r>
            <a:r>
              <a:rPr lang="tr-TR" dirty="0" smtClean="0"/>
              <a:t>deneyi </a:t>
            </a:r>
            <a:r>
              <a:rPr lang="tr-TR" dirty="0"/>
              <a:t>ve yorulma deneyleridir. Bu deneylerin amacı </a:t>
            </a:r>
            <a:r>
              <a:rPr lang="tr-TR" dirty="0" smtClean="0"/>
              <a:t>farklı yükleme </a:t>
            </a:r>
            <a:r>
              <a:rPr lang="tr-TR" dirty="0"/>
              <a:t>durumlarında malzemenin mekanik özelliğini tespit etmektir. Her deney </a:t>
            </a:r>
            <a:r>
              <a:rPr lang="tr-TR" dirty="0" smtClean="0"/>
              <a:t>tipinin kendine </a:t>
            </a:r>
            <a:r>
              <a:rPr lang="tr-TR" dirty="0"/>
              <a:t>göre ayrı standartları </a:t>
            </a:r>
            <a:r>
              <a:rPr lang="tr-TR" dirty="0" smtClean="0"/>
              <a:t>mevcuttur. Üç </a:t>
            </a:r>
            <a:r>
              <a:rPr lang="tr-TR" dirty="0"/>
              <a:t>noktalı eğilme deneyi, eğilme testleri içerisinde en yaygın kullanılan </a:t>
            </a:r>
            <a:r>
              <a:rPr lang="tr-TR" dirty="0" smtClean="0"/>
              <a:t>deney yöntemidir</a:t>
            </a:r>
            <a:r>
              <a:rPr lang="tr-TR" dirty="0"/>
              <a:t>. Bu deneyin temel prensibi, deneyde kullanılacak malzemeyi “basit kiriş” </a:t>
            </a:r>
            <a:r>
              <a:rPr lang="tr-TR" dirty="0" smtClean="0"/>
              <a:t>modeli olarak </a:t>
            </a:r>
            <a:r>
              <a:rPr lang="tr-TR" dirty="0"/>
              <a:t>kabul etmeye dayanmaktadır. </a:t>
            </a:r>
            <a:r>
              <a:rPr lang="tr-TR" dirty="0" smtClean="0"/>
              <a:t>Malzemenin </a:t>
            </a:r>
            <a:r>
              <a:rPr lang="tr-TR" dirty="0"/>
              <a:t>sabit kesit alanlı </a:t>
            </a:r>
            <a:r>
              <a:rPr lang="tr-TR" dirty="0" smtClean="0"/>
              <a:t>olması ve </a:t>
            </a:r>
            <a:r>
              <a:rPr lang="tr-TR" dirty="0"/>
              <a:t>uzunluk değerinin en geniş değerine oranla en az 16 katı büyük olması </a:t>
            </a:r>
            <a:r>
              <a:rPr lang="tr-TR" dirty="0" smtClean="0"/>
              <a:t>gerekmektedir. Deneyin </a:t>
            </a:r>
            <a:r>
              <a:rPr lang="tr-TR" dirty="0"/>
              <a:t>sınır koşulları “basit kiriş” modellemesi ile aynıdır. Test numunesi </a:t>
            </a:r>
            <a:r>
              <a:rPr lang="tr-TR" dirty="0" smtClean="0"/>
              <a:t>uzunlamasına yatay </a:t>
            </a:r>
            <a:r>
              <a:rPr lang="tr-TR" dirty="0"/>
              <a:t>bir pozisyonda destekler üzerine konurken, üzerine tam ortasından kuvvet uygulanır.</a:t>
            </a:r>
          </a:p>
        </p:txBody>
      </p:sp>
      <p:pic>
        <p:nvPicPr>
          <p:cNvPr id="7" name="Resim 6"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5882" y="5268474"/>
            <a:ext cx="6402767" cy="1367457"/>
          </a:xfrm>
          <a:prstGeom prst="rect">
            <a:avLst/>
          </a:prstGeom>
        </p:spPr>
      </p:pic>
    </p:spTree>
    <p:extLst>
      <p:ext uri="{BB962C8B-B14F-4D97-AF65-F5344CB8AC3E}">
        <p14:creationId xmlns:p14="http://schemas.microsoft.com/office/powerpoint/2010/main" val="834727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662" y="709918"/>
            <a:ext cx="9583487" cy="1467055"/>
          </a:xfrm>
          <a:prstGeom prst="rect">
            <a:avLst/>
          </a:prstGeom>
        </p:spPr>
      </p:pic>
      <p:pic>
        <p:nvPicPr>
          <p:cNvPr id="7" name="Resim 6"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0481" y="2918827"/>
            <a:ext cx="5639587" cy="2553056"/>
          </a:xfrm>
          <a:prstGeom prst="rect">
            <a:avLst/>
          </a:prstGeom>
        </p:spPr>
      </p:pic>
      <p:sp>
        <p:nvSpPr>
          <p:cNvPr id="4" name="Metin kutusu 3"/>
          <p:cNvSpPr txBox="1"/>
          <p:nvPr/>
        </p:nvSpPr>
        <p:spPr>
          <a:xfrm>
            <a:off x="104503" y="5780782"/>
            <a:ext cx="4511040" cy="1077218"/>
          </a:xfrm>
          <a:prstGeom prst="rect">
            <a:avLst/>
          </a:prstGeom>
          <a:noFill/>
        </p:spPr>
        <p:txBody>
          <a:bodyPr wrap="square" rtlCol="0">
            <a:spAutoFit/>
          </a:bodyPr>
          <a:lstStyle/>
          <a:p>
            <a:pPr algn="just"/>
            <a:r>
              <a:rPr lang="tr-TR" sz="1600" dirty="0" smtClean="0"/>
              <a:t>Sehim; sapma anlamındadır, bir açı veya mesafeyi ifade edebilir, kabaca numunenin başlangıçtaki doğrusal haliyle son durumdaki eğimli haline gelme durumudur.</a:t>
            </a:r>
            <a:endParaRPr lang="tr-TR" sz="1600" dirty="0"/>
          </a:p>
        </p:txBody>
      </p:sp>
    </p:spTree>
    <p:extLst>
      <p:ext uri="{BB962C8B-B14F-4D97-AF65-F5344CB8AC3E}">
        <p14:creationId xmlns:p14="http://schemas.microsoft.com/office/powerpoint/2010/main" val="2041994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 7"/>
          <p:cNvGrpSpPr/>
          <p:nvPr/>
        </p:nvGrpSpPr>
        <p:grpSpPr>
          <a:xfrm>
            <a:off x="3762103" y="539931"/>
            <a:ext cx="8281851" cy="3164010"/>
            <a:chOff x="4214949" y="609600"/>
            <a:chExt cx="7977051" cy="3164010"/>
          </a:xfrm>
        </p:grpSpPr>
        <p:pic>
          <p:nvPicPr>
            <p:cNvPr id="6" name="Resim 5"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411" y="715658"/>
              <a:ext cx="7811589" cy="3057952"/>
            </a:xfrm>
            <a:prstGeom prst="rect">
              <a:avLst/>
            </a:prstGeom>
          </p:spPr>
        </p:pic>
        <p:sp>
          <p:nvSpPr>
            <p:cNvPr id="7" name="Metin kutusu 6"/>
            <p:cNvSpPr txBox="1"/>
            <p:nvPr/>
          </p:nvSpPr>
          <p:spPr>
            <a:xfrm>
              <a:off x="4214949" y="609600"/>
              <a:ext cx="531222" cy="505097"/>
            </a:xfrm>
            <a:prstGeom prst="rect">
              <a:avLst/>
            </a:prstGeom>
            <a:solidFill>
              <a:schemeClr val="bg1"/>
            </a:solidFill>
          </p:spPr>
          <p:txBody>
            <a:bodyPr wrap="square" rtlCol="0">
              <a:spAutoFit/>
            </a:bodyPr>
            <a:lstStyle/>
            <a:p>
              <a:endParaRPr lang="tr-TR" dirty="0"/>
            </a:p>
          </p:txBody>
        </p:sp>
      </p:grpSp>
      <p:pic>
        <p:nvPicPr>
          <p:cNvPr id="9" name="Resim 8"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0560" y="3423063"/>
            <a:ext cx="5760720" cy="2825375"/>
          </a:xfrm>
          <a:prstGeom prst="rect">
            <a:avLst/>
          </a:prstGeom>
        </p:spPr>
      </p:pic>
      <p:grpSp>
        <p:nvGrpSpPr>
          <p:cNvPr id="14" name="Grup 13"/>
          <p:cNvGrpSpPr/>
          <p:nvPr/>
        </p:nvGrpSpPr>
        <p:grpSpPr>
          <a:xfrm>
            <a:off x="255200" y="2244634"/>
            <a:ext cx="3826733" cy="1951645"/>
            <a:chOff x="255200" y="2244634"/>
            <a:chExt cx="3826733" cy="1951645"/>
          </a:xfrm>
        </p:grpSpPr>
        <p:grpSp>
          <p:nvGrpSpPr>
            <p:cNvPr id="12" name="Grup 11"/>
            <p:cNvGrpSpPr/>
            <p:nvPr/>
          </p:nvGrpSpPr>
          <p:grpSpPr>
            <a:xfrm>
              <a:off x="255200" y="2244634"/>
              <a:ext cx="3826733" cy="1951645"/>
              <a:chOff x="255200" y="2244634"/>
              <a:chExt cx="3826733" cy="1951645"/>
            </a:xfrm>
          </p:grpSpPr>
          <p:grpSp>
            <p:nvGrpSpPr>
              <p:cNvPr id="3" name="Grup 2"/>
              <p:cNvGrpSpPr/>
              <p:nvPr/>
            </p:nvGrpSpPr>
            <p:grpSpPr>
              <a:xfrm>
                <a:off x="255200" y="2244634"/>
                <a:ext cx="3826733" cy="1951645"/>
                <a:chOff x="255200" y="2244634"/>
                <a:chExt cx="3826733" cy="1951645"/>
              </a:xfrm>
            </p:grpSpPr>
            <p:pic>
              <p:nvPicPr>
                <p:cNvPr id="5" name="Resim 4" descr="Ekran Kırpma"/>
                <p:cNvPicPr>
                  <a:picLocks noChangeAspect="1"/>
                </p:cNvPicPr>
                <p:nvPr/>
              </p:nvPicPr>
              <p:blipFill rotWithShape="1">
                <a:blip r:embed="rId4">
                  <a:extLst>
                    <a:ext uri="{28A0092B-C50C-407E-A947-70E740481C1C}">
                      <a14:useLocalDpi xmlns:a14="http://schemas.microsoft.com/office/drawing/2010/main" val="0"/>
                    </a:ext>
                  </a:extLst>
                </a:blip>
                <a:srcRect r="322" b="64184"/>
                <a:stretch/>
              </p:blipFill>
              <p:spPr>
                <a:xfrm>
                  <a:off x="255200" y="2244634"/>
                  <a:ext cx="3826733" cy="1951645"/>
                </a:xfrm>
                <a:prstGeom prst="rect">
                  <a:avLst/>
                </a:prstGeom>
              </p:spPr>
            </p:pic>
            <p:sp>
              <p:nvSpPr>
                <p:cNvPr id="2" name="Dikdörtgen 1"/>
                <p:cNvSpPr/>
                <p:nvPr/>
              </p:nvSpPr>
              <p:spPr>
                <a:xfrm>
                  <a:off x="1776549" y="3335383"/>
                  <a:ext cx="278674" cy="26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1" name="Dikdörtgen 10"/>
              <p:cNvSpPr/>
              <p:nvPr/>
            </p:nvSpPr>
            <p:spPr>
              <a:xfrm>
                <a:off x="1837509" y="3703941"/>
                <a:ext cx="217714" cy="180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3" name="Metin kutusu 12"/>
            <p:cNvSpPr txBox="1"/>
            <p:nvPr/>
          </p:nvSpPr>
          <p:spPr>
            <a:xfrm>
              <a:off x="1776549" y="3273415"/>
              <a:ext cx="357051" cy="369332"/>
            </a:xfrm>
            <a:prstGeom prst="rect">
              <a:avLst/>
            </a:prstGeom>
            <a:noFill/>
          </p:spPr>
          <p:txBody>
            <a:bodyPr wrap="square" rtlCol="0">
              <a:spAutoFit/>
            </a:bodyPr>
            <a:lstStyle/>
            <a:p>
              <a:r>
                <a:rPr lang="tr-TR" dirty="0" smtClean="0"/>
                <a:t>L</a:t>
              </a:r>
              <a:endParaRPr lang="tr-TR" dirty="0"/>
            </a:p>
          </p:txBody>
        </p:sp>
      </p:grpSp>
    </p:spTree>
    <p:extLst>
      <p:ext uri="{BB962C8B-B14F-4D97-AF65-F5344CB8AC3E}">
        <p14:creationId xmlns:p14="http://schemas.microsoft.com/office/powerpoint/2010/main" val="852579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 5"/>
          <p:cNvGrpSpPr/>
          <p:nvPr/>
        </p:nvGrpSpPr>
        <p:grpSpPr>
          <a:xfrm>
            <a:off x="987475" y="784566"/>
            <a:ext cx="9654399" cy="4553788"/>
            <a:chOff x="421419" y="262052"/>
            <a:chExt cx="9659698" cy="4191585"/>
          </a:xfrm>
        </p:grpSpPr>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419" y="262052"/>
              <a:ext cx="9659698" cy="4191585"/>
            </a:xfrm>
            <a:prstGeom prst="rect">
              <a:avLst/>
            </a:prstGeom>
          </p:spPr>
        </p:pic>
        <p:sp>
          <p:nvSpPr>
            <p:cNvPr id="5" name="Metin kutusu 4"/>
            <p:cNvSpPr txBox="1"/>
            <p:nvPr/>
          </p:nvSpPr>
          <p:spPr>
            <a:xfrm>
              <a:off x="426720" y="278674"/>
              <a:ext cx="539931" cy="487680"/>
            </a:xfrm>
            <a:prstGeom prst="rect">
              <a:avLst/>
            </a:prstGeom>
            <a:solidFill>
              <a:schemeClr val="bg1"/>
            </a:solidFill>
          </p:spPr>
          <p:txBody>
            <a:bodyPr wrap="square" rtlCol="0">
              <a:spAutoFit/>
            </a:bodyPr>
            <a:lstStyle/>
            <a:p>
              <a:endParaRPr lang="tr-TR" dirty="0"/>
            </a:p>
          </p:txBody>
        </p:sp>
      </p:grpSp>
    </p:spTree>
    <p:extLst>
      <p:ext uri="{BB962C8B-B14F-4D97-AF65-F5344CB8AC3E}">
        <p14:creationId xmlns:p14="http://schemas.microsoft.com/office/powerpoint/2010/main" val="2492378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p:cNvGrpSpPr/>
          <p:nvPr/>
        </p:nvGrpSpPr>
        <p:grpSpPr>
          <a:xfrm>
            <a:off x="1121908" y="213590"/>
            <a:ext cx="9728972" cy="2494775"/>
            <a:chOff x="268467" y="3627350"/>
            <a:chExt cx="8666527" cy="1925895"/>
          </a:xfrm>
        </p:grpSpPr>
        <p:pic>
          <p:nvPicPr>
            <p:cNvPr id="5" name="Resim 4"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467" y="3627350"/>
              <a:ext cx="8666527" cy="1925895"/>
            </a:xfrm>
            <a:prstGeom prst="rect">
              <a:avLst/>
            </a:prstGeom>
          </p:spPr>
        </p:pic>
        <p:sp>
          <p:nvSpPr>
            <p:cNvPr id="6" name="Metin kutusu 5"/>
            <p:cNvSpPr txBox="1"/>
            <p:nvPr/>
          </p:nvSpPr>
          <p:spPr>
            <a:xfrm>
              <a:off x="278674" y="3627350"/>
              <a:ext cx="610013" cy="396010"/>
            </a:xfrm>
            <a:prstGeom prst="rect">
              <a:avLst/>
            </a:prstGeom>
            <a:solidFill>
              <a:schemeClr val="bg1"/>
            </a:solidFill>
          </p:spPr>
          <p:txBody>
            <a:bodyPr wrap="square" rtlCol="0">
              <a:spAutoFit/>
            </a:bodyPr>
            <a:lstStyle/>
            <a:p>
              <a:endParaRPr lang="tr-TR" dirty="0"/>
            </a:p>
          </p:txBody>
        </p:sp>
      </p:grpSp>
      <p:pic>
        <p:nvPicPr>
          <p:cNvPr id="7" name="Resim 6"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908" y="2542903"/>
            <a:ext cx="9450978" cy="3835235"/>
          </a:xfrm>
          <a:prstGeom prst="rect">
            <a:avLst/>
          </a:prstGeom>
        </p:spPr>
      </p:pic>
    </p:spTree>
    <p:extLst>
      <p:ext uri="{BB962C8B-B14F-4D97-AF65-F5344CB8AC3E}">
        <p14:creationId xmlns:p14="http://schemas.microsoft.com/office/powerpoint/2010/main" val="2404543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383177" y="531223"/>
            <a:ext cx="11251474" cy="2308324"/>
          </a:xfrm>
          <a:prstGeom prst="rect">
            <a:avLst/>
          </a:prstGeom>
          <a:noFill/>
        </p:spPr>
        <p:txBody>
          <a:bodyPr wrap="square" rtlCol="0">
            <a:spAutoFit/>
          </a:bodyPr>
          <a:lstStyle/>
          <a:p>
            <a:r>
              <a:rPr lang="tr-TR" dirty="0" smtClean="0"/>
              <a:t>Örnek 1;</a:t>
            </a:r>
          </a:p>
          <a:p>
            <a:endParaRPr lang="tr-TR" dirty="0"/>
          </a:p>
          <a:p>
            <a:r>
              <a:rPr lang="tr-TR" dirty="0" smtClean="0"/>
              <a:t>Elyaf takviyeli dikdörtgen prizma formlu </a:t>
            </a:r>
            <a:r>
              <a:rPr lang="tr-TR" dirty="0" err="1" smtClean="0"/>
              <a:t>kompozit</a:t>
            </a:r>
            <a:r>
              <a:rPr lang="tr-TR" dirty="0" smtClean="0"/>
              <a:t> numune 3 nokta eğme testi için hazırlanıyor. Numunenin genişliği 20mm, yüksekliği 20mm uzunluğu ise 400mm </a:t>
            </a:r>
            <a:r>
              <a:rPr lang="tr-TR" dirty="0" err="1" smtClean="0"/>
              <a:t>dir</a:t>
            </a:r>
            <a:r>
              <a:rPr lang="tr-TR" dirty="0" smtClean="0"/>
              <a:t>. Maksimum şekil değiştirme değeri 2 olduğuna göre;</a:t>
            </a:r>
          </a:p>
          <a:p>
            <a:endParaRPr lang="tr-TR" dirty="0"/>
          </a:p>
          <a:p>
            <a:r>
              <a:rPr lang="tr-TR" dirty="0" smtClean="0"/>
              <a:t>a.) Maksimum </a:t>
            </a:r>
            <a:r>
              <a:rPr lang="tr-TR" dirty="0" err="1" smtClean="0"/>
              <a:t>sehimi</a:t>
            </a:r>
            <a:r>
              <a:rPr lang="tr-TR" dirty="0" smtClean="0"/>
              <a:t> hesaplayınız, (Numunenin desteklerin dışında kalan kısmı her iki taraftan 10mmdir)</a:t>
            </a:r>
          </a:p>
          <a:p>
            <a:r>
              <a:rPr lang="tr-TR" dirty="0" smtClean="0"/>
              <a:t>b.) Numunenin </a:t>
            </a:r>
            <a:r>
              <a:rPr lang="tr-TR" dirty="0" err="1" smtClean="0"/>
              <a:t>elastisite</a:t>
            </a:r>
            <a:r>
              <a:rPr lang="tr-TR" dirty="0" smtClean="0"/>
              <a:t> modülü 0,3Gpa olduğuna göre uygulanan yükü yaklaşık olarak hesaplayınız.(1GPa=1000N/mm</a:t>
            </a:r>
            <a:r>
              <a:rPr lang="tr-TR" baseline="30000" dirty="0" smtClean="0"/>
              <a:t>2</a:t>
            </a:r>
            <a:r>
              <a:rPr lang="tr-TR" dirty="0" smtClean="0"/>
              <a:t>)</a:t>
            </a:r>
            <a:endParaRPr lang="tr-TR" dirty="0"/>
          </a:p>
        </p:txBody>
      </p:sp>
    </p:spTree>
    <p:extLst>
      <p:ext uri="{BB962C8B-B14F-4D97-AF65-F5344CB8AC3E}">
        <p14:creationId xmlns:p14="http://schemas.microsoft.com/office/powerpoint/2010/main" val="1329086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609600" y="304800"/>
            <a:ext cx="10546080" cy="369332"/>
          </a:xfrm>
          <a:prstGeom prst="rect">
            <a:avLst/>
          </a:prstGeom>
          <a:noFill/>
        </p:spPr>
        <p:txBody>
          <a:bodyPr wrap="square" rtlCol="0">
            <a:spAutoFit/>
          </a:bodyPr>
          <a:lstStyle/>
          <a:p>
            <a:r>
              <a:rPr lang="tr-TR" b="1" dirty="0"/>
              <a:t>Darbe Testleri</a:t>
            </a:r>
          </a:p>
        </p:txBody>
      </p:sp>
      <p:sp>
        <p:nvSpPr>
          <p:cNvPr id="5" name="Metin kutusu 4"/>
          <p:cNvSpPr txBox="1"/>
          <p:nvPr/>
        </p:nvSpPr>
        <p:spPr>
          <a:xfrm>
            <a:off x="330926" y="896983"/>
            <a:ext cx="11329851" cy="4524315"/>
          </a:xfrm>
          <a:prstGeom prst="rect">
            <a:avLst/>
          </a:prstGeom>
          <a:noFill/>
        </p:spPr>
        <p:txBody>
          <a:bodyPr wrap="square" rtlCol="0">
            <a:spAutoFit/>
          </a:bodyPr>
          <a:lstStyle/>
          <a:p>
            <a:r>
              <a:rPr lang="tr-TR" dirty="0"/>
              <a:t>Mekanik olarak, darbe, iki veya daha fazla gövdenin çarpıştığı kısa bir sürede uygulanan yüksek bir kuvvet veya şoktur. Etki kritik olarak, cisimlerin birbirlerinin bağıl hızlarına bağlıdır. Normalde, tamamen esnek olmayan bir çarpışma sırasında, bir fırlatılan cismin çarptığı bir nesne deforme olur ve bu deformasyon çarpışma kuvvetinin çoğunu veya tümünü emer. Enerjinin dönüşümü ve korunumu açısından bakıldığında, fırlatılan cismin kinetik enerjisi, vurulmuş cisimde oluşan deformasyonlar ve titreşimler sonucunda ısı ve ses enerjisine dönüşür. Bununla birlikte, bu deformasyonlar ve titreşimler bir anda gerçekleşemez. Yüksek hızlı çarpışma (darbe), bu deformasyonların ve titreşimlerin oluşması için yeterli zaman sağlamaz. Böylece, çarpılan malzeme sanki olduğundan daha kırılgan gibi davranır ve uygulanan kuvvetin büyük kısmı malzemenin kırılmasına yol açar</a:t>
            </a:r>
            <a:r>
              <a:rPr lang="tr-TR" dirty="0" smtClean="0"/>
              <a:t>. </a:t>
            </a:r>
          </a:p>
          <a:p>
            <a:pPr algn="just"/>
            <a:r>
              <a:rPr lang="tr-TR" dirty="0" smtClean="0"/>
              <a:t>Darbe </a:t>
            </a:r>
            <a:r>
              <a:rPr lang="tr-TR" dirty="0"/>
              <a:t>deneyinden elde edilen sonuçlar, o numune için bir mukayese değeridir; bu sonuçlar, </a:t>
            </a:r>
            <a:r>
              <a:rPr lang="tr-TR" dirty="0" smtClean="0"/>
              <a:t>çekme deneyi </a:t>
            </a:r>
            <a:r>
              <a:rPr lang="tr-TR" dirty="0"/>
              <a:t>sonuçları gibi mühendislik hesaplamalarında kullanılmazlar. </a:t>
            </a:r>
            <a:r>
              <a:rPr lang="tr-TR" dirty="0" smtClean="0"/>
              <a:t>Yani çekme testi gibi </a:t>
            </a:r>
            <a:r>
              <a:rPr lang="tr-TR" dirty="0" err="1" smtClean="0"/>
              <a:t>elastisite</a:t>
            </a:r>
            <a:r>
              <a:rPr lang="tr-TR" dirty="0" smtClean="0"/>
              <a:t> modülü hesaplamasında, maksimum taşınacak yük hesaplamasında veya maksimum şekil değiştirme hesaplamasında kullanılmazlar. Adlarından da anlaşılacağı gibi darbe sonucu oluşan enerjinin ortaya çıkaracağı tahribatın tespit edilmesinde kullanılırlar veya referans tahribat miktarı için gereken </a:t>
            </a:r>
            <a:r>
              <a:rPr lang="tr-TR" dirty="0" err="1" smtClean="0"/>
              <a:t>minmum</a:t>
            </a:r>
            <a:r>
              <a:rPr lang="tr-TR" dirty="0" smtClean="0"/>
              <a:t> darbenin tespit edilmesinde kullanılırlar.</a:t>
            </a:r>
          </a:p>
          <a:p>
            <a:pPr algn="just"/>
            <a:endParaRPr lang="tr-TR" dirty="0"/>
          </a:p>
          <a:p>
            <a:pPr algn="just"/>
            <a:r>
              <a:rPr lang="tr-TR" dirty="0" smtClean="0"/>
              <a:t>En yaygın darbe testleri düşen ağırlık darbe testi, </a:t>
            </a:r>
            <a:r>
              <a:rPr lang="tr-TR" dirty="0" err="1" smtClean="0"/>
              <a:t>Charpy</a:t>
            </a:r>
            <a:r>
              <a:rPr lang="tr-TR" dirty="0" smtClean="0"/>
              <a:t> </a:t>
            </a:r>
            <a:r>
              <a:rPr lang="tr-TR" dirty="0" err="1" smtClean="0"/>
              <a:t>impact</a:t>
            </a:r>
            <a:r>
              <a:rPr lang="tr-TR" dirty="0" smtClean="0"/>
              <a:t> ve </a:t>
            </a:r>
            <a:r>
              <a:rPr lang="tr-TR" dirty="0" err="1" smtClean="0"/>
              <a:t>izod</a:t>
            </a:r>
            <a:r>
              <a:rPr lang="tr-TR" dirty="0" smtClean="0"/>
              <a:t> darbe testidir.</a:t>
            </a:r>
            <a:endParaRPr lang="tr-TR" dirty="0"/>
          </a:p>
          <a:p>
            <a:pPr algn="just"/>
            <a:endParaRPr lang="tr-TR" dirty="0"/>
          </a:p>
        </p:txBody>
      </p:sp>
    </p:spTree>
    <p:extLst>
      <p:ext uri="{BB962C8B-B14F-4D97-AF65-F5344CB8AC3E}">
        <p14:creationId xmlns:p14="http://schemas.microsoft.com/office/powerpoint/2010/main" val="1037865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09600" y="274638"/>
            <a:ext cx="3500846" cy="1143000"/>
          </a:xfrm>
        </p:spPr>
        <p:txBody>
          <a:bodyPr>
            <a:normAutofit/>
          </a:bodyPr>
          <a:lstStyle/>
          <a:p>
            <a:r>
              <a:rPr lang="tr-TR" sz="1800" b="1" dirty="0" err="1">
                <a:latin typeface="+mn-lt"/>
                <a:ea typeface="+mn-ea"/>
                <a:cs typeface="+mn-cs"/>
              </a:rPr>
              <a:t>Charpy</a:t>
            </a:r>
            <a:r>
              <a:rPr lang="tr-TR" sz="1800" b="1" dirty="0">
                <a:latin typeface="+mn-lt"/>
                <a:ea typeface="+mn-ea"/>
                <a:cs typeface="+mn-cs"/>
              </a:rPr>
              <a:t> </a:t>
            </a:r>
            <a:r>
              <a:rPr lang="tr-TR" sz="1800" b="1" dirty="0" err="1">
                <a:latin typeface="+mn-lt"/>
                <a:ea typeface="+mn-ea"/>
                <a:cs typeface="+mn-cs"/>
              </a:rPr>
              <a:t>impact</a:t>
            </a:r>
            <a:r>
              <a:rPr lang="tr-TR" sz="1800" b="1" dirty="0">
                <a:latin typeface="+mn-lt"/>
                <a:ea typeface="+mn-ea"/>
                <a:cs typeface="+mn-cs"/>
              </a:rPr>
              <a:t> darbe testi</a:t>
            </a:r>
          </a:p>
        </p:txBody>
      </p:sp>
      <p:sp>
        <p:nvSpPr>
          <p:cNvPr id="4" name="Dikdörtgen 3"/>
          <p:cNvSpPr/>
          <p:nvPr/>
        </p:nvSpPr>
        <p:spPr>
          <a:xfrm>
            <a:off x="609599" y="1417638"/>
            <a:ext cx="11382103" cy="1477328"/>
          </a:xfrm>
          <a:prstGeom prst="rect">
            <a:avLst/>
          </a:prstGeom>
        </p:spPr>
        <p:txBody>
          <a:bodyPr wrap="square">
            <a:spAutoFit/>
          </a:bodyPr>
          <a:lstStyle/>
          <a:p>
            <a:pPr algn="just"/>
            <a:r>
              <a:rPr lang="tr-TR" dirty="0"/>
              <a:t>Malzeme biliminde , </a:t>
            </a:r>
            <a:r>
              <a:rPr lang="tr-TR" dirty="0" err="1"/>
              <a:t>Charpy</a:t>
            </a:r>
            <a:r>
              <a:rPr lang="tr-TR" dirty="0"/>
              <a:t> V-çentik testi olarak da bilinen </a:t>
            </a:r>
            <a:r>
              <a:rPr lang="tr-TR" dirty="0" err="1"/>
              <a:t>Charpy</a:t>
            </a:r>
            <a:r>
              <a:rPr lang="tr-TR" dirty="0"/>
              <a:t> darbe testi, kırılma sırasında bir malzeme tarafından emilen enerji miktarını belirleyen standart bir yüksek gerinim oranı testidir . </a:t>
            </a:r>
            <a:r>
              <a:rPr lang="tr-TR" dirty="0" err="1"/>
              <a:t>Absorbe</a:t>
            </a:r>
            <a:r>
              <a:rPr lang="tr-TR" dirty="0"/>
              <a:t> edilen enerji, malzemenin çentik tokluğunun bir ölçüsüdür . Hazırlanması ve uygulanması kolay olması, hızlı ve ucuz bir şekilde sonuç alınabilmesi nedeniyle endüstride yaygın olarak kullanılmaktadır</a:t>
            </a:r>
            <a:r>
              <a:rPr lang="tr-TR" dirty="0" smtClean="0"/>
              <a:t>.</a:t>
            </a:r>
          </a:p>
          <a:p>
            <a:pPr algn="just"/>
            <a:endParaRPr lang="tr-TR" dirty="0"/>
          </a:p>
        </p:txBody>
      </p:sp>
      <p:sp>
        <p:nvSpPr>
          <p:cNvPr id="5" name="Dikdörtgen 4"/>
          <p:cNvSpPr/>
          <p:nvPr/>
        </p:nvSpPr>
        <p:spPr>
          <a:xfrm>
            <a:off x="609597" y="2894966"/>
            <a:ext cx="11451773" cy="2031325"/>
          </a:xfrm>
          <a:prstGeom prst="rect">
            <a:avLst/>
          </a:prstGeom>
        </p:spPr>
        <p:txBody>
          <a:bodyPr wrap="square">
            <a:spAutoFit/>
          </a:bodyPr>
          <a:lstStyle/>
          <a:p>
            <a:r>
              <a:rPr lang="tr-TR" dirty="0"/>
              <a:t>Cihaz, çentikli bir malzeme numunesine çarpmak için bilinen bir yükseklikten düşürülen kütlesi ve uzunluğu bilinen bir sarkaçtan oluşur. Malzemeye aktarılan enerji, kırılmadan önce ve sonra (kırılma olayı tarafından emilen enerji) çekicin yüksekliğindeki fark karşılaştırılarak çıkarılabilir.</a:t>
            </a:r>
          </a:p>
          <a:p>
            <a:endParaRPr lang="tr-TR" dirty="0"/>
          </a:p>
          <a:p>
            <a:r>
              <a:rPr lang="tr-TR" dirty="0"/>
              <a:t>Numunedeki çentik , darbe testinin sonuçlarını etkiler</a:t>
            </a:r>
            <a:r>
              <a:rPr lang="tr-TR" dirty="0" smtClean="0"/>
              <a:t>, </a:t>
            </a:r>
            <a:r>
              <a:rPr lang="tr-TR" dirty="0"/>
              <a:t>bu nedenle çentiğin düzenli boyutlarda ve geometride olması gerekir. Numunenin boyutu da sonuçları etkileyebilir, çünkü boyutlar malzemenin düzlemsel gerinim içinde olup olmadığını belirler . Bu fark, yapılan sonuçları büyük ölçüde etkileyebilir.</a:t>
            </a:r>
          </a:p>
        </p:txBody>
      </p:sp>
    </p:spTree>
    <p:extLst>
      <p:ext uri="{BB962C8B-B14F-4D97-AF65-F5344CB8AC3E}">
        <p14:creationId xmlns:p14="http://schemas.microsoft.com/office/powerpoint/2010/main" val="360991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64127" y="437469"/>
            <a:ext cx="4887142" cy="5378375"/>
          </a:xfrm>
          <a:prstGeom prst="rect">
            <a:avLst/>
          </a:prstGeom>
        </p:spPr>
      </p:pic>
      <p:sp>
        <p:nvSpPr>
          <p:cNvPr id="5" name="Dikdörtgen 4"/>
          <p:cNvSpPr/>
          <p:nvPr/>
        </p:nvSpPr>
        <p:spPr>
          <a:xfrm>
            <a:off x="5956663" y="2829673"/>
            <a:ext cx="5468982" cy="1477328"/>
          </a:xfrm>
          <a:prstGeom prst="rect">
            <a:avLst/>
          </a:prstGeom>
        </p:spPr>
        <p:txBody>
          <a:bodyPr wrap="square">
            <a:spAutoFit/>
          </a:bodyPr>
          <a:lstStyle/>
          <a:p>
            <a:r>
              <a:rPr lang="tr-TR" dirty="0"/>
              <a:t>ASTM A370'e </a:t>
            </a:r>
            <a:r>
              <a:rPr lang="tr-TR" dirty="0" smtClean="0"/>
              <a:t>göre </a:t>
            </a:r>
            <a:r>
              <a:rPr lang="tr-TR" dirty="0" err="1"/>
              <a:t>Charpy</a:t>
            </a:r>
            <a:r>
              <a:rPr lang="tr-TR" dirty="0"/>
              <a:t> darbe testi için standart numune boyutu 10 mm × 10 mm × 55 mm'dir. Alt boyut numune boyutları: 10 mm × 7,5 mm × 55 mm, 10 mm × 6,7 mm × 55 mm, 10 mm × 5 mm × 55 mm, 10 mm × 3,3 mm × 55 mm, 10 mm × 2,5 mm × 55 mm.</a:t>
            </a:r>
          </a:p>
        </p:txBody>
      </p:sp>
    </p:spTree>
    <p:extLst>
      <p:ext uri="{BB962C8B-B14F-4D97-AF65-F5344CB8AC3E}">
        <p14:creationId xmlns:p14="http://schemas.microsoft.com/office/powerpoint/2010/main" val="2283223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09600" y="274638"/>
            <a:ext cx="3283131" cy="1143000"/>
          </a:xfrm>
        </p:spPr>
        <p:txBody>
          <a:bodyPr>
            <a:normAutofit/>
          </a:bodyPr>
          <a:lstStyle/>
          <a:p>
            <a:r>
              <a:rPr lang="tr-TR" sz="1800" b="1" dirty="0" err="1" smtClean="0">
                <a:latin typeface="+mn-lt"/>
                <a:ea typeface="+mn-ea"/>
                <a:cs typeface="+mn-cs"/>
              </a:rPr>
              <a:t>İzod</a:t>
            </a:r>
            <a:r>
              <a:rPr lang="tr-TR" sz="1800" b="1" dirty="0" smtClean="0">
                <a:latin typeface="+mn-lt"/>
                <a:ea typeface="+mn-ea"/>
                <a:cs typeface="+mn-cs"/>
              </a:rPr>
              <a:t>(çentik) </a:t>
            </a:r>
            <a:r>
              <a:rPr lang="tr-TR" sz="1800" b="1" dirty="0">
                <a:latin typeface="+mn-lt"/>
                <a:ea typeface="+mn-ea"/>
                <a:cs typeface="+mn-cs"/>
              </a:rPr>
              <a:t>darbe testi</a:t>
            </a:r>
          </a:p>
        </p:txBody>
      </p:sp>
      <p:sp>
        <p:nvSpPr>
          <p:cNvPr id="4" name="Dikdörtgen 3"/>
          <p:cNvSpPr/>
          <p:nvPr/>
        </p:nvSpPr>
        <p:spPr>
          <a:xfrm>
            <a:off x="470263" y="1208710"/>
            <a:ext cx="11573691" cy="1477328"/>
          </a:xfrm>
          <a:prstGeom prst="rect">
            <a:avLst/>
          </a:prstGeom>
        </p:spPr>
        <p:txBody>
          <a:bodyPr wrap="square">
            <a:spAutoFit/>
          </a:bodyPr>
          <a:lstStyle/>
          <a:p>
            <a:pPr algn="just"/>
            <a:r>
              <a:rPr lang="tr-TR" dirty="0"/>
              <a:t>Malzemelerin kırılma enerjisi ile </a:t>
            </a:r>
            <a:r>
              <a:rPr lang="tr-TR" dirty="0" err="1"/>
              <a:t>süneklilikleri</a:t>
            </a:r>
            <a:r>
              <a:rPr lang="tr-TR" dirty="0"/>
              <a:t> </a:t>
            </a:r>
            <a:r>
              <a:rPr lang="tr-TR" dirty="0" smtClean="0"/>
              <a:t>arasında belirli </a:t>
            </a:r>
            <a:r>
              <a:rPr lang="tr-TR" dirty="0"/>
              <a:t>bir ilişki söz </a:t>
            </a:r>
            <a:r>
              <a:rPr lang="tr-TR" dirty="0" smtClean="0"/>
              <a:t>konusudur. </a:t>
            </a:r>
            <a:r>
              <a:rPr lang="tr-TR" dirty="0" err="1" smtClean="0"/>
              <a:t>Sünek</a:t>
            </a:r>
            <a:r>
              <a:rPr lang="tr-TR" dirty="0" smtClean="0"/>
              <a:t> </a:t>
            </a:r>
            <a:r>
              <a:rPr lang="tr-TR" dirty="0"/>
              <a:t>olmayan yani gevrek olan malzemelerin </a:t>
            </a:r>
            <a:r>
              <a:rPr lang="tr-TR" dirty="0" smtClean="0"/>
              <a:t>kırılma enerjileri </a:t>
            </a:r>
            <a:r>
              <a:rPr lang="tr-TR" dirty="0"/>
              <a:t>de düşüktür.</a:t>
            </a:r>
          </a:p>
          <a:p>
            <a:pPr algn="just"/>
            <a:r>
              <a:rPr lang="tr-TR" dirty="0" smtClean="0"/>
              <a:t>Çentik </a:t>
            </a:r>
            <a:r>
              <a:rPr lang="tr-TR" dirty="0"/>
              <a:t>darbe deneyinde kullanılan </a:t>
            </a:r>
            <a:r>
              <a:rPr lang="tr-TR" dirty="0" smtClean="0"/>
              <a:t>test numunesi </a:t>
            </a:r>
            <a:r>
              <a:rPr lang="tr-TR" dirty="0"/>
              <a:t>üzerine, üç boyutlu bir </a:t>
            </a:r>
            <a:r>
              <a:rPr lang="tr-TR" dirty="0" smtClean="0"/>
              <a:t>gerilme sağlamak </a:t>
            </a:r>
            <a:r>
              <a:rPr lang="tr-TR" dirty="0"/>
              <a:t>amacıyla, bir çentik </a:t>
            </a:r>
            <a:r>
              <a:rPr lang="tr-TR" dirty="0" smtClean="0"/>
              <a:t>açılır. Bu </a:t>
            </a:r>
            <a:r>
              <a:rPr lang="tr-TR" dirty="0"/>
              <a:t>çentikten dolayı, deneye de çentik </a:t>
            </a:r>
            <a:r>
              <a:rPr lang="tr-TR" dirty="0" smtClean="0"/>
              <a:t>darbe deneyi </a:t>
            </a:r>
            <a:r>
              <a:rPr lang="tr-TR" dirty="0"/>
              <a:t>adı </a:t>
            </a:r>
            <a:r>
              <a:rPr lang="tr-TR" dirty="0" smtClean="0"/>
              <a:t>verilmiştir. Çentik </a:t>
            </a:r>
            <a:r>
              <a:rPr lang="tr-TR" dirty="0"/>
              <a:t>darbe deneyinde, numune </a:t>
            </a:r>
            <a:r>
              <a:rPr lang="tr-TR" dirty="0" smtClean="0"/>
              <a:t>üzerine çentiğin </a:t>
            </a:r>
            <a:r>
              <a:rPr lang="tr-TR" dirty="0"/>
              <a:t>açıldığı yer ve darbe </a:t>
            </a:r>
            <a:r>
              <a:rPr lang="tr-TR" dirty="0" smtClean="0"/>
              <a:t>etkisinin numuneye </a:t>
            </a:r>
            <a:r>
              <a:rPr lang="tr-TR" dirty="0"/>
              <a:t>temas ettiği nokta dikkate </a:t>
            </a:r>
            <a:r>
              <a:rPr lang="tr-TR" dirty="0" smtClean="0"/>
              <a:t>alınarak, deneyin </a:t>
            </a:r>
            <a:r>
              <a:rPr lang="tr-TR" dirty="0"/>
              <a:t>adı da değişmektedir.</a:t>
            </a:r>
          </a:p>
        </p:txBody>
      </p:sp>
      <p:sp>
        <p:nvSpPr>
          <p:cNvPr id="5" name="Dikdörtgen 4"/>
          <p:cNvSpPr/>
          <p:nvPr/>
        </p:nvSpPr>
        <p:spPr>
          <a:xfrm>
            <a:off x="470263" y="2686038"/>
            <a:ext cx="11573691" cy="1477328"/>
          </a:xfrm>
          <a:prstGeom prst="rect">
            <a:avLst/>
          </a:prstGeom>
        </p:spPr>
        <p:txBody>
          <a:bodyPr wrap="square">
            <a:spAutoFit/>
          </a:bodyPr>
          <a:lstStyle/>
          <a:p>
            <a:pPr algn="just"/>
            <a:r>
              <a:rPr lang="tr-TR" dirty="0"/>
              <a:t>Çentik numunenin tam ortasından açılırsa ve </a:t>
            </a:r>
            <a:r>
              <a:rPr lang="tr-TR" dirty="0" smtClean="0"/>
              <a:t>test cihazının </a:t>
            </a:r>
            <a:r>
              <a:rPr lang="tr-TR" dirty="0"/>
              <a:t>kırma çekici çentikli numunenin </a:t>
            </a:r>
            <a:r>
              <a:rPr lang="tr-TR" dirty="0" smtClean="0"/>
              <a:t>çentik hizasının </a:t>
            </a:r>
            <a:r>
              <a:rPr lang="tr-TR" dirty="0"/>
              <a:t>arka tarafından çarparak kırarsa, </a:t>
            </a:r>
            <a:r>
              <a:rPr lang="tr-TR" dirty="0" smtClean="0"/>
              <a:t>deneyin adı </a:t>
            </a:r>
            <a:r>
              <a:rPr lang="tr-TR" dirty="0"/>
              <a:t>CHARPY çentik darbe deneyi olur.</a:t>
            </a:r>
          </a:p>
          <a:p>
            <a:pPr algn="just"/>
            <a:r>
              <a:rPr lang="tr-TR" dirty="0" smtClean="0"/>
              <a:t>Çentik</a:t>
            </a:r>
            <a:r>
              <a:rPr lang="tr-TR" dirty="0"/>
              <a:t>, numunenin merkezinden daha uzak </a:t>
            </a:r>
            <a:r>
              <a:rPr lang="tr-TR" dirty="0" smtClean="0"/>
              <a:t>bir mesafede </a:t>
            </a:r>
            <a:r>
              <a:rPr lang="tr-TR" dirty="0"/>
              <a:t>(örneğin, numunenin 1/3 lük </a:t>
            </a:r>
            <a:r>
              <a:rPr lang="tr-TR" dirty="0" smtClean="0"/>
              <a:t>kısmında) açılırsa </a:t>
            </a:r>
            <a:r>
              <a:rPr lang="tr-TR" dirty="0"/>
              <a:t>ve test cihazının kırma çekici, </a:t>
            </a:r>
            <a:r>
              <a:rPr lang="tr-TR" dirty="0" smtClean="0"/>
              <a:t>çentikli numunenin </a:t>
            </a:r>
            <a:r>
              <a:rPr lang="tr-TR" dirty="0"/>
              <a:t>uç kenarına yakın yerden </a:t>
            </a:r>
            <a:r>
              <a:rPr lang="tr-TR" dirty="0" smtClean="0"/>
              <a:t>çarparak numune </a:t>
            </a:r>
            <a:r>
              <a:rPr lang="tr-TR" dirty="0"/>
              <a:t>kırılırsa, deneyin adı IZOD çentik </a:t>
            </a:r>
            <a:r>
              <a:rPr lang="tr-TR" dirty="0" smtClean="0"/>
              <a:t>darbe deneyi </a:t>
            </a:r>
            <a:r>
              <a:rPr lang="tr-TR" dirty="0"/>
              <a:t>adını alır.</a:t>
            </a:r>
          </a:p>
        </p:txBody>
      </p:sp>
      <p:sp>
        <p:nvSpPr>
          <p:cNvPr id="6" name="Dikdörtgen 5"/>
          <p:cNvSpPr/>
          <p:nvPr/>
        </p:nvSpPr>
        <p:spPr>
          <a:xfrm>
            <a:off x="470263" y="4164035"/>
            <a:ext cx="10615749" cy="1754326"/>
          </a:xfrm>
          <a:prstGeom prst="rect">
            <a:avLst/>
          </a:prstGeom>
        </p:spPr>
        <p:txBody>
          <a:bodyPr wrap="square">
            <a:spAutoFit/>
          </a:bodyPr>
          <a:lstStyle/>
          <a:p>
            <a:r>
              <a:rPr lang="tr-TR" dirty="0"/>
              <a:t>Metallerin </a:t>
            </a:r>
            <a:r>
              <a:rPr lang="tr-TR" dirty="0" err="1"/>
              <a:t>Izod</a:t>
            </a:r>
            <a:r>
              <a:rPr lang="tr-TR" dirty="0"/>
              <a:t> çentik darbe deneyi ise TS EN ISO 180 standartlarına </a:t>
            </a:r>
            <a:r>
              <a:rPr lang="tr-TR" dirty="0" smtClean="0"/>
              <a:t>göre yapılır</a:t>
            </a:r>
            <a:r>
              <a:rPr lang="tr-TR" dirty="0"/>
              <a:t>.</a:t>
            </a:r>
          </a:p>
          <a:p>
            <a:r>
              <a:rPr lang="tr-TR" dirty="0"/>
              <a:t>• </a:t>
            </a:r>
            <a:r>
              <a:rPr lang="tr-TR" dirty="0" err="1"/>
              <a:t>Charpy</a:t>
            </a:r>
            <a:r>
              <a:rPr lang="tr-TR" dirty="0"/>
              <a:t> test numunesinin boyu (55 mm), </a:t>
            </a:r>
            <a:r>
              <a:rPr lang="tr-TR" dirty="0" err="1"/>
              <a:t>Izod</a:t>
            </a:r>
            <a:r>
              <a:rPr lang="tr-TR" dirty="0"/>
              <a:t> test numune boyundan (75 </a:t>
            </a:r>
            <a:r>
              <a:rPr lang="tr-TR" dirty="0" smtClean="0"/>
              <a:t>mm) daha </a:t>
            </a:r>
            <a:r>
              <a:rPr lang="tr-TR" dirty="0"/>
              <a:t>küçüktür.</a:t>
            </a:r>
          </a:p>
          <a:p>
            <a:r>
              <a:rPr lang="tr-TR" dirty="0"/>
              <a:t>• Fakat her iki test numunesi de 10 mm kare kesitine sahiptir.</a:t>
            </a:r>
          </a:p>
          <a:p>
            <a:r>
              <a:rPr lang="tr-TR" dirty="0"/>
              <a:t>• </a:t>
            </a:r>
            <a:r>
              <a:rPr lang="tr-TR" dirty="0" err="1"/>
              <a:t>Charpy</a:t>
            </a:r>
            <a:r>
              <a:rPr lang="tr-TR" dirty="0"/>
              <a:t> çentik darbe numunesinde, V çentikli, U-çentikli ve anahtar </a:t>
            </a:r>
            <a:r>
              <a:rPr lang="tr-TR" dirty="0" smtClean="0"/>
              <a:t>deliği çentikli </a:t>
            </a:r>
            <a:r>
              <a:rPr lang="tr-TR" dirty="0"/>
              <a:t>olmak üzere üç farklı çentik geometrisi kullanılabilir.</a:t>
            </a:r>
          </a:p>
          <a:p>
            <a:r>
              <a:rPr lang="tr-TR" dirty="0"/>
              <a:t>• </a:t>
            </a:r>
            <a:r>
              <a:rPr lang="tr-TR" dirty="0" err="1"/>
              <a:t>Izod</a:t>
            </a:r>
            <a:r>
              <a:rPr lang="tr-TR" dirty="0"/>
              <a:t> çentik darbe numunesinde, sadece V çentiği açılır</a:t>
            </a:r>
          </a:p>
        </p:txBody>
      </p:sp>
    </p:spTree>
    <p:extLst>
      <p:ext uri="{BB962C8B-B14F-4D97-AF65-F5344CB8AC3E}">
        <p14:creationId xmlns:p14="http://schemas.microsoft.com/office/powerpoint/2010/main" val="3262382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05097" y="570471"/>
            <a:ext cx="11312434" cy="1477328"/>
          </a:xfrm>
          <a:prstGeom prst="rect">
            <a:avLst/>
          </a:prstGeom>
        </p:spPr>
        <p:txBody>
          <a:bodyPr wrap="square">
            <a:spAutoFit/>
          </a:bodyPr>
          <a:lstStyle/>
          <a:p>
            <a:pPr algn="just"/>
            <a:r>
              <a:rPr lang="tr-TR" dirty="0" err="1"/>
              <a:t>İzod</a:t>
            </a:r>
            <a:r>
              <a:rPr lang="tr-TR" dirty="0"/>
              <a:t> darbe deneyi, dikey ve konsol kiriş </a:t>
            </a:r>
            <a:r>
              <a:rPr lang="tr-TR" dirty="0" smtClean="0"/>
              <a:t>halinde bir </a:t>
            </a:r>
            <a:r>
              <a:rPr lang="tr-TR" dirty="0"/>
              <a:t>kavrama çenesine tespit edilen </a:t>
            </a:r>
            <a:r>
              <a:rPr lang="tr-TR" dirty="0" smtClean="0"/>
              <a:t>numune yüzeyine kavrama çenesinden </a:t>
            </a:r>
            <a:r>
              <a:rPr lang="tr-TR" dirty="0"/>
              <a:t>belirli </a:t>
            </a:r>
            <a:r>
              <a:rPr lang="tr-TR" dirty="0" smtClean="0"/>
              <a:t>yükseklikte, bir </a:t>
            </a:r>
            <a:r>
              <a:rPr lang="tr-TR" dirty="0"/>
              <a:t>sarkacın ucundaki vurucu çekiçle bir </a:t>
            </a:r>
            <a:r>
              <a:rPr lang="tr-TR" dirty="0" smtClean="0"/>
              <a:t>vurma yapılması ve </a:t>
            </a:r>
            <a:r>
              <a:rPr lang="tr-TR" dirty="0"/>
              <a:t>çentik tabanında meydana gelen çok </a:t>
            </a:r>
            <a:r>
              <a:rPr lang="tr-TR" dirty="0" smtClean="0"/>
              <a:t>eksenli gerilmeler </a:t>
            </a:r>
            <a:r>
              <a:rPr lang="tr-TR" dirty="0"/>
              <a:t>etkisi ile numunenin kırılması için harcanan enerjinin tayini </a:t>
            </a:r>
            <a:r>
              <a:rPr lang="tr-TR" dirty="0" smtClean="0"/>
              <a:t>işlemidir. Bu </a:t>
            </a:r>
            <a:r>
              <a:rPr lang="tr-TR" dirty="0"/>
              <a:t>deneyde numunenin vurulacak olan </a:t>
            </a:r>
            <a:r>
              <a:rPr lang="tr-TR" dirty="0" smtClean="0"/>
              <a:t>yüzeyi darbe </a:t>
            </a:r>
            <a:r>
              <a:rPr lang="tr-TR" dirty="0"/>
              <a:t>anında çekicin kenarı ile sarkacın </a:t>
            </a:r>
            <a:r>
              <a:rPr lang="tr-TR" dirty="0" smtClean="0"/>
              <a:t>salınım merkezinin </a:t>
            </a:r>
            <a:r>
              <a:rPr lang="tr-TR" dirty="0"/>
              <a:t>teşkil ettiği düzlem üzerindedir.</a:t>
            </a:r>
          </a:p>
        </p:txBody>
      </p:sp>
      <p:pic>
        <p:nvPicPr>
          <p:cNvPr id="5" name="Resim 4"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3965" y="2228705"/>
            <a:ext cx="8038012" cy="4302910"/>
          </a:xfrm>
          <a:prstGeom prst="rect">
            <a:avLst/>
          </a:prstGeom>
        </p:spPr>
      </p:pic>
    </p:spTree>
    <p:extLst>
      <p:ext uri="{BB962C8B-B14F-4D97-AF65-F5344CB8AC3E}">
        <p14:creationId xmlns:p14="http://schemas.microsoft.com/office/powerpoint/2010/main" val="3739962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3467" y="818785"/>
            <a:ext cx="8345065" cy="5220429"/>
          </a:xfrm>
          <a:prstGeom prst="rect">
            <a:avLst/>
          </a:prstGeom>
        </p:spPr>
      </p:pic>
    </p:spTree>
    <p:extLst>
      <p:ext uri="{BB962C8B-B14F-4D97-AF65-F5344CB8AC3E}">
        <p14:creationId xmlns:p14="http://schemas.microsoft.com/office/powerpoint/2010/main" val="35312968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2654</TotalTime>
  <Words>826</Words>
  <Application>Microsoft Office PowerPoint</Application>
  <PresentationFormat>Geniş ekran</PresentationFormat>
  <Paragraphs>33</Paragraphs>
  <Slides>12</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12</vt:i4>
      </vt:variant>
    </vt:vector>
  </HeadingPairs>
  <TitlesOfParts>
    <vt:vector size="15" baseType="lpstr">
      <vt:lpstr>Arial</vt:lpstr>
      <vt:lpstr>Calibri</vt:lpstr>
      <vt:lpstr>Ofis Teması</vt:lpstr>
      <vt:lpstr>PowerPoint Sunusu</vt:lpstr>
      <vt:lpstr>PowerPoint Sunusu</vt:lpstr>
      <vt:lpstr>PowerPoint Sunusu</vt:lpstr>
      <vt:lpstr>PowerPoint Sunusu</vt:lpstr>
      <vt:lpstr>PowerPoint Sunusu</vt:lpstr>
      <vt:lpstr>PowerPoint Sunusu</vt:lpstr>
      <vt:lpstr>PowerPoint Sunusu</vt:lpstr>
      <vt:lpstr>Charpy impact darbe testi</vt:lpstr>
      <vt:lpstr>PowerPoint Sunusu</vt:lpstr>
      <vt:lpstr>İzod(çentik) darbe testi</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Malzeme Bilimi II</dc:title>
  <dc:creator>Microsoft hesabı</dc:creator>
  <cp:lastModifiedBy>Microsoft hesabı</cp:lastModifiedBy>
  <cp:revision>80</cp:revision>
  <dcterms:created xsi:type="dcterms:W3CDTF">2022-02-23T08:11:40Z</dcterms:created>
  <dcterms:modified xsi:type="dcterms:W3CDTF">2022-05-26T14:11:45Z</dcterms:modified>
</cp:coreProperties>
</file>